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84" r:id="rId3"/>
    <p:sldId id="285" r:id="rId4"/>
    <p:sldId id="286" r:id="rId5"/>
    <p:sldId id="287" r:id="rId6"/>
    <p:sldId id="260" r:id="rId7"/>
    <p:sldId id="293" r:id="rId8"/>
    <p:sldId id="294" r:id="rId9"/>
    <p:sldId id="295" r:id="rId10"/>
    <p:sldId id="296" r:id="rId11"/>
    <p:sldId id="297" r:id="rId12"/>
    <p:sldId id="298" r:id="rId13"/>
    <p:sldId id="28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89" r:id="rId24"/>
    <p:sldId id="292" r:id="rId25"/>
    <p:sldId id="316" r:id="rId26"/>
    <p:sldId id="291" r:id="rId27"/>
    <p:sldId id="290" r:id="rId28"/>
    <p:sldId id="308" r:id="rId29"/>
    <p:sldId id="313" r:id="rId30"/>
    <p:sldId id="314" r:id="rId31"/>
    <p:sldId id="315" r:id="rId32"/>
    <p:sldId id="309" r:id="rId33"/>
    <p:sldId id="312" r:id="rId34"/>
    <p:sldId id="311" r:id="rId35"/>
    <p:sldId id="320" r:id="rId36"/>
    <p:sldId id="321" r:id="rId37"/>
    <p:sldId id="310" r:id="rId38"/>
    <p:sldId id="318" r:id="rId39"/>
    <p:sldId id="317" r:id="rId40"/>
    <p:sldId id="319" r:id="rId41"/>
    <p:sldId id="278" r:id="rId42"/>
  </p:sldIdLst>
  <p:sldSz cx="9144000" cy="5143500" type="screen16x9"/>
  <p:notesSz cx="6858000" cy="9144000"/>
  <p:embeddedFontLst>
    <p:embeddedFont>
      <p:font typeface="Arial Black" pitchFamily="34" charset="0"/>
      <p:bold r:id="rId44"/>
    </p:embeddedFont>
    <p:embeddedFont>
      <p:font typeface="Playfair Display" charset="0"/>
      <p:regular r:id="rId45"/>
      <p:bold r:id="rId46"/>
      <p:italic r:id="rId47"/>
      <p:boldItalic r:id="rId48"/>
    </p:embeddedFont>
    <p:embeddedFont>
      <p:font typeface="Montserrat" charset="0"/>
      <p:regular r:id="rId49"/>
      <p:bold r:id="rId50"/>
      <p:italic r:id="rId51"/>
      <p:boldItalic r:id="rId52"/>
    </p:embeddedFont>
    <p:embeddedFont>
      <p:font typeface="Calibri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DE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44B538B-C6C0-4CF3-A77A-4434D4F98E44}">
  <a:tblStyle styleId="{C44B538B-C6C0-4CF3-A77A-4434D4F98E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9" autoAdjust="0"/>
    <p:restoredTop sz="73296" autoAdjust="0"/>
  </p:normalViewPr>
  <p:slideViewPr>
    <p:cSldViewPr snapToGrid="0">
      <p:cViewPr varScale="1">
        <p:scale>
          <a:sx n="69" d="100"/>
          <a:sy n="69" d="100"/>
        </p:scale>
        <p:origin x="-84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F7A2F-47C4-4E9A-9C08-9F1BD200AEEB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56DDEFF2-C53C-4E5A-AD2E-83C6006A0CCB}">
      <dgm:prSet phldrT="[Texto]" custT="1"/>
      <dgm:spPr/>
      <dgm:t>
        <a:bodyPr/>
        <a:lstStyle/>
        <a:p>
          <a:pPr algn="just"/>
          <a:r>
            <a:rPr lang="es-ES" sz="3600" b="1" dirty="0">
              <a:solidFill>
                <a:schemeClr val="accent1"/>
              </a:solidFill>
            </a:rPr>
            <a:t>1</a:t>
          </a:r>
          <a:endParaRPr lang="es-VE" sz="3600" b="1" dirty="0">
            <a:solidFill>
              <a:schemeClr val="accent1"/>
            </a:solidFill>
          </a:endParaRPr>
        </a:p>
      </dgm:t>
    </dgm:pt>
    <dgm:pt modelId="{71C9DE77-D4BA-4B63-A2C5-02C87A9730DD}" type="parTrans" cxnId="{C41F48BF-A806-4DC5-B3F8-6A6978375E0E}">
      <dgm:prSet/>
      <dgm:spPr/>
      <dgm:t>
        <a:bodyPr/>
        <a:lstStyle/>
        <a:p>
          <a:pPr algn="just"/>
          <a:endParaRPr lang="es-VE" sz="2400"/>
        </a:p>
      </dgm:t>
    </dgm:pt>
    <dgm:pt modelId="{2B92A57F-FB56-465C-9271-3549D2474C13}" type="sibTrans" cxnId="{C41F48BF-A806-4DC5-B3F8-6A6978375E0E}">
      <dgm:prSet/>
      <dgm:spPr/>
      <dgm:t>
        <a:bodyPr/>
        <a:lstStyle/>
        <a:p>
          <a:pPr algn="just"/>
          <a:endParaRPr lang="es-VE" sz="2400"/>
        </a:p>
      </dgm:t>
    </dgm:pt>
    <dgm:pt modelId="{0CD7E900-3957-4E26-A62D-7CFDBED60D08}">
      <dgm:prSet phldrT="[Texto]" custT="1"/>
      <dgm:spPr/>
      <dgm:t>
        <a:bodyPr/>
        <a:lstStyle/>
        <a:p>
          <a:pPr algn="just"/>
          <a:r>
            <a:rPr lang="es-VE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El ultrasonido en modo B de la pared arterial se usa como un método no invasivo para el estudio y seguimiento de la ateroesclerosis subclínica.</a:t>
          </a:r>
          <a:endParaRPr lang="es-VE" sz="1400" dirty="0"/>
        </a:p>
      </dgm:t>
    </dgm:pt>
    <dgm:pt modelId="{F6EBE12B-1361-402A-9CED-61BE346A85BA}" type="parTrans" cxnId="{A3FFE30E-DFB5-4F4A-AB7F-16E70738DDF6}">
      <dgm:prSet/>
      <dgm:spPr/>
      <dgm:t>
        <a:bodyPr/>
        <a:lstStyle/>
        <a:p>
          <a:pPr algn="just"/>
          <a:endParaRPr lang="es-VE" sz="2400"/>
        </a:p>
      </dgm:t>
    </dgm:pt>
    <dgm:pt modelId="{3CE8F2FD-819A-4E86-B7E5-8E55EA28D697}" type="sibTrans" cxnId="{A3FFE30E-DFB5-4F4A-AB7F-16E70738DDF6}">
      <dgm:prSet/>
      <dgm:spPr/>
      <dgm:t>
        <a:bodyPr/>
        <a:lstStyle/>
        <a:p>
          <a:pPr algn="just"/>
          <a:endParaRPr lang="es-VE" sz="2400"/>
        </a:p>
      </dgm:t>
    </dgm:pt>
    <dgm:pt modelId="{8D42D534-8DE6-47B0-AE74-39C42CA6E752}">
      <dgm:prSet phldrT="[Texto]" custT="1"/>
      <dgm:spPr/>
      <dgm:t>
        <a:bodyPr/>
        <a:lstStyle/>
        <a:p>
          <a:pPr algn="just"/>
          <a:r>
            <a:rPr lang="es-ES" sz="3600" b="1" dirty="0">
              <a:solidFill>
                <a:schemeClr val="accent1"/>
              </a:solidFill>
            </a:rPr>
            <a:t>2</a:t>
          </a:r>
          <a:endParaRPr lang="es-VE" sz="3600" b="1" dirty="0">
            <a:solidFill>
              <a:schemeClr val="accent1"/>
            </a:solidFill>
          </a:endParaRPr>
        </a:p>
      </dgm:t>
    </dgm:pt>
    <dgm:pt modelId="{ABDAF6D4-9C14-4F5C-936D-678F13742474}" type="parTrans" cxnId="{B3A8CE59-D0F0-488C-8129-44EEF654BEFE}">
      <dgm:prSet/>
      <dgm:spPr/>
      <dgm:t>
        <a:bodyPr/>
        <a:lstStyle/>
        <a:p>
          <a:pPr algn="just"/>
          <a:endParaRPr lang="es-VE" sz="2400"/>
        </a:p>
      </dgm:t>
    </dgm:pt>
    <dgm:pt modelId="{32B95400-FF71-400F-9ECD-79CB15294BBD}" type="sibTrans" cxnId="{B3A8CE59-D0F0-488C-8129-44EEF654BEFE}">
      <dgm:prSet/>
      <dgm:spPr/>
      <dgm:t>
        <a:bodyPr/>
        <a:lstStyle/>
        <a:p>
          <a:pPr algn="just"/>
          <a:endParaRPr lang="es-VE" sz="2400"/>
        </a:p>
      </dgm:t>
    </dgm:pt>
    <dgm:pt modelId="{EB68897B-22B0-4E9F-88F1-B8D7A45ED836}">
      <dgm:prSet phldrT="[Texto]" custT="1"/>
      <dgm:spPr/>
      <dgm:t>
        <a:bodyPr/>
        <a:lstStyle/>
        <a:p>
          <a:pPr algn="just"/>
          <a:r>
            <a:rPr lang="es-VE" sz="1400" b="1" dirty="0">
              <a:solidFill>
                <a:schemeClr val="bg1"/>
              </a:solidFill>
            </a:rPr>
            <a:t>El aumento del GIM en la arteria carótida se considera una indicación de ateroesclerosis difusa, que a menudo afecta a las arterias coronarias y está relacionado con la presencia y la gravedad de los factores de riesgo.</a:t>
          </a:r>
        </a:p>
      </dgm:t>
    </dgm:pt>
    <dgm:pt modelId="{43C54AF0-26CB-4FDB-B2E8-0119C163BA39}" type="parTrans" cxnId="{D8E9E1FD-0B62-4E29-8F2A-607B55708E03}">
      <dgm:prSet/>
      <dgm:spPr/>
      <dgm:t>
        <a:bodyPr/>
        <a:lstStyle/>
        <a:p>
          <a:pPr algn="just"/>
          <a:endParaRPr lang="es-VE" sz="2400"/>
        </a:p>
      </dgm:t>
    </dgm:pt>
    <dgm:pt modelId="{FA50B2FD-2F4B-454C-9B40-01DF62D2919E}" type="sibTrans" cxnId="{D8E9E1FD-0B62-4E29-8F2A-607B55708E03}">
      <dgm:prSet/>
      <dgm:spPr/>
      <dgm:t>
        <a:bodyPr/>
        <a:lstStyle/>
        <a:p>
          <a:pPr algn="just"/>
          <a:endParaRPr lang="es-VE" sz="2400"/>
        </a:p>
      </dgm:t>
    </dgm:pt>
    <dgm:pt modelId="{B03E13FC-A2AB-4CDA-AE75-00EEAA70F6DD}">
      <dgm:prSet phldrT="[Texto]" custT="1"/>
      <dgm:spPr/>
      <dgm:t>
        <a:bodyPr/>
        <a:lstStyle/>
        <a:p>
          <a:pPr algn="just"/>
          <a:r>
            <a:rPr lang="es-ES" sz="3600" b="1" dirty="0">
              <a:solidFill>
                <a:schemeClr val="accent1"/>
              </a:solidFill>
            </a:rPr>
            <a:t>3</a:t>
          </a:r>
          <a:endParaRPr lang="es-VE" sz="3600" b="1" dirty="0">
            <a:solidFill>
              <a:schemeClr val="accent1"/>
            </a:solidFill>
          </a:endParaRPr>
        </a:p>
      </dgm:t>
    </dgm:pt>
    <dgm:pt modelId="{661B56A5-B31F-4A3E-B21E-4AE0B5D15C49}" type="parTrans" cxnId="{4410C14D-3334-4D0A-8BC4-3659CA70DEDC}">
      <dgm:prSet/>
      <dgm:spPr/>
      <dgm:t>
        <a:bodyPr/>
        <a:lstStyle/>
        <a:p>
          <a:pPr algn="just"/>
          <a:endParaRPr lang="es-VE" sz="2400"/>
        </a:p>
      </dgm:t>
    </dgm:pt>
    <dgm:pt modelId="{28E02B2C-D1B3-4118-B8DD-DECFD3CB2958}" type="sibTrans" cxnId="{4410C14D-3334-4D0A-8BC4-3659CA70DEDC}">
      <dgm:prSet/>
      <dgm:spPr/>
      <dgm:t>
        <a:bodyPr/>
        <a:lstStyle/>
        <a:p>
          <a:pPr algn="just"/>
          <a:endParaRPr lang="es-VE" sz="2400"/>
        </a:p>
      </dgm:t>
    </dgm:pt>
    <dgm:pt modelId="{8A6426F1-D83E-42FC-B60B-7A68CBD3EFBE}">
      <dgm:prSet phldrT="[Texto]" custT="1"/>
      <dgm:spPr/>
      <dgm:t>
        <a:bodyPr/>
        <a:lstStyle/>
        <a:p>
          <a:pPr algn="just"/>
          <a:r>
            <a:rPr lang="es-VE" sz="1400" b="1" dirty="0">
              <a:solidFill>
                <a:schemeClr val="bg1"/>
              </a:solidFill>
            </a:rPr>
            <a:t>La puntuación de riesgo del British Regional Heart </a:t>
          </a:r>
          <a:r>
            <a:rPr lang="es-VE" sz="1400" b="1" dirty="0" err="1">
              <a:solidFill>
                <a:schemeClr val="bg1"/>
              </a:solidFill>
            </a:rPr>
            <a:t>Study</a:t>
          </a:r>
          <a:r>
            <a:rPr lang="es-VE" sz="1400" b="1" dirty="0">
              <a:solidFill>
                <a:schemeClr val="bg1"/>
              </a:solidFill>
            </a:rPr>
            <a:t>, derivada de la evaluación de los factores de riesgo identifica una población con una alta incidencia de eventos en el seguimiento, pero solo el 40% del total de eventos ocurre en este subgrupo de alto riesgo, mientras que el 60% ocurre en el resto de la población.</a:t>
          </a:r>
        </a:p>
      </dgm:t>
    </dgm:pt>
    <dgm:pt modelId="{4E44FA27-BAF4-42B1-A8EA-DF620F1EFEF2}" type="parTrans" cxnId="{C921A361-23B0-440C-934A-0A77A4E90591}">
      <dgm:prSet/>
      <dgm:spPr/>
      <dgm:t>
        <a:bodyPr/>
        <a:lstStyle/>
        <a:p>
          <a:pPr algn="just"/>
          <a:endParaRPr lang="es-VE" sz="2400"/>
        </a:p>
      </dgm:t>
    </dgm:pt>
    <dgm:pt modelId="{652CECF6-B7E9-4CAB-A79A-8ADD9277D185}" type="sibTrans" cxnId="{C921A361-23B0-440C-934A-0A77A4E90591}">
      <dgm:prSet/>
      <dgm:spPr/>
      <dgm:t>
        <a:bodyPr/>
        <a:lstStyle/>
        <a:p>
          <a:pPr algn="just"/>
          <a:endParaRPr lang="es-VE" sz="2400"/>
        </a:p>
      </dgm:t>
    </dgm:pt>
    <dgm:pt modelId="{92C51550-41E9-4CE3-9CDA-A7C12BEAD600}" type="pres">
      <dgm:prSet presAssocID="{E37F7A2F-47C4-4E9A-9C08-9F1BD200AEE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F8AB8E77-C7AD-4679-9B28-54FE7274FA59}" type="pres">
      <dgm:prSet presAssocID="{56DDEFF2-C53C-4E5A-AD2E-83C6006A0CCB}" presName="composite" presStyleCnt="0"/>
      <dgm:spPr/>
    </dgm:pt>
    <dgm:pt modelId="{08F1FB86-5C53-4A66-9C63-A0CD35DACC3C}" type="pres">
      <dgm:prSet presAssocID="{56DDEFF2-C53C-4E5A-AD2E-83C6006A0CCB}" presName="BackAccent" presStyleLbl="bgShp" presStyleIdx="0" presStyleCnt="3"/>
      <dgm:spPr/>
    </dgm:pt>
    <dgm:pt modelId="{3FA8B743-0B0F-4D70-89C6-BE274713387D}" type="pres">
      <dgm:prSet presAssocID="{56DDEFF2-C53C-4E5A-AD2E-83C6006A0CCB}" presName="Accent" presStyleLbl="alignNode1" presStyleIdx="0" presStyleCnt="3"/>
      <dgm:spPr/>
    </dgm:pt>
    <dgm:pt modelId="{36BB1258-599E-465C-A879-4180828F312A}" type="pres">
      <dgm:prSet presAssocID="{56DDEFF2-C53C-4E5A-AD2E-83C6006A0CC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7D36A7E-D924-45D0-BF51-D05DF22AA0CD}" type="pres">
      <dgm:prSet presAssocID="{56DDEFF2-C53C-4E5A-AD2E-83C6006A0CC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00855C0-5231-4CBC-8376-DCAA84172C27}" type="pres">
      <dgm:prSet presAssocID="{2B92A57F-FB56-465C-9271-3549D2474C13}" presName="sibTrans" presStyleCnt="0"/>
      <dgm:spPr/>
    </dgm:pt>
    <dgm:pt modelId="{A1605619-CBAB-468A-BB3E-F6881B7E65DC}" type="pres">
      <dgm:prSet presAssocID="{8D42D534-8DE6-47B0-AE74-39C42CA6E752}" presName="composite" presStyleCnt="0"/>
      <dgm:spPr/>
    </dgm:pt>
    <dgm:pt modelId="{DAF785AC-C6F2-43F9-A12E-8D249E99835F}" type="pres">
      <dgm:prSet presAssocID="{8D42D534-8DE6-47B0-AE74-39C42CA6E752}" presName="BackAccent" presStyleLbl="bgShp" presStyleIdx="1" presStyleCnt="3"/>
      <dgm:spPr/>
    </dgm:pt>
    <dgm:pt modelId="{C9E4C0DE-822A-452C-BC12-A57AF192E287}" type="pres">
      <dgm:prSet presAssocID="{8D42D534-8DE6-47B0-AE74-39C42CA6E752}" presName="Accent" presStyleLbl="alignNode1" presStyleIdx="1" presStyleCnt="3"/>
      <dgm:spPr/>
    </dgm:pt>
    <dgm:pt modelId="{BA14827B-D761-41A8-A18F-4E1A4CC73935}" type="pres">
      <dgm:prSet presAssocID="{8D42D534-8DE6-47B0-AE74-39C42CA6E752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BCD87B9-538E-47F5-AAFF-79DC48719739}" type="pres">
      <dgm:prSet presAssocID="{8D42D534-8DE6-47B0-AE74-39C42CA6E752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F9C4D60-3A85-4C20-AAEB-D9C6F7BC33B3}" type="pres">
      <dgm:prSet presAssocID="{32B95400-FF71-400F-9ECD-79CB15294BBD}" presName="sibTrans" presStyleCnt="0"/>
      <dgm:spPr/>
    </dgm:pt>
    <dgm:pt modelId="{DAC7F201-B614-4747-90DC-A6B79EA86214}" type="pres">
      <dgm:prSet presAssocID="{B03E13FC-A2AB-4CDA-AE75-00EEAA70F6DD}" presName="composite" presStyleCnt="0"/>
      <dgm:spPr/>
    </dgm:pt>
    <dgm:pt modelId="{94C8F5DC-D266-4CF7-B444-6EEE525F8F99}" type="pres">
      <dgm:prSet presAssocID="{B03E13FC-A2AB-4CDA-AE75-00EEAA70F6DD}" presName="BackAccent" presStyleLbl="bgShp" presStyleIdx="2" presStyleCnt="3"/>
      <dgm:spPr/>
    </dgm:pt>
    <dgm:pt modelId="{3B57B3C1-9AEF-47EA-9A4B-F85E648CD1F1}" type="pres">
      <dgm:prSet presAssocID="{B03E13FC-A2AB-4CDA-AE75-00EEAA70F6DD}" presName="Accent" presStyleLbl="alignNode1" presStyleIdx="2" presStyleCnt="3"/>
      <dgm:spPr/>
    </dgm:pt>
    <dgm:pt modelId="{676705D6-1AA3-44BE-A159-691F0AE3F598}" type="pres">
      <dgm:prSet presAssocID="{B03E13FC-A2AB-4CDA-AE75-00EEAA70F6DD}" presName="Child" presStyleLbl="revTx" presStyleIdx="4" presStyleCnt="6" custScaleX="116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4B89648-F14F-40B3-9E46-C390E85FF73F}" type="pres">
      <dgm:prSet presAssocID="{B03E13FC-A2AB-4CDA-AE75-00EEAA70F6D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3A8CE59-D0F0-488C-8129-44EEF654BEFE}" srcId="{E37F7A2F-47C4-4E9A-9C08-9F1BD200AEEB}" destId="{8D42D534-8DE6-47B0-AE74-39C42CA6E752}" srcOrd="1" destOrd="0" parTransId="{ABDAF6D4-9C14-4F5C-936D-678F13742474}" sibTransId="{32B95400-FF71-400F-9ECD-79CB15294BBD}"/>
    <dgm:cxn modelId="{C921A361-23B0-440C-934A-0A77A4E90591}" srcId="{B03E13FC-A2AB-4CDA-AE75-00EEAA70F6DD}" destId="{8A6426F1-D83E-42FC-B60B-7A68CBD3EFBE}" srcOrd="0" destOrd="0" parTransId="{4E44FA27-BAF4-42B1-A8EA-DF620F1EFEF2}" sibTransId="{652CECF6-B7E9-4CAB-A79A-8ADD9277D185}"/>
    <dgm:cxn modelId="{7045A387-3D15-4B79-B516-AD92F6CA30CD}" type="presOf" srcId="{8A6426F1-D83E-42FC-B60B-7A68CBD3EFBE}" destId="{676705D6-1AA3-44BE-A159-691F0AE3F598}" srcOrd="0" destOrd="0" presId="urn:microsoft.com/office/officeart/2008/layout/IncreasingCircleProcess"/>
    <dgm:cxn modelId="{D045EFB8-773B-4185-84DE-9A6BAB2ED65C}" type="presOf" srcId="{E37F7A2F-47C4-4E9A-9C08-9F1BD200AEEB}" destId="{92C51550-41E9-4CE3-9CDA-A7C12BEAD600}" srcOrd="0" destOrd="0" presId="urn:microsoft.com/office/officeart/2008/layout/IncreasingCircleProcess"/>
    <dgm:cxn modelId="{A3FFE30E-DFB5-4F4A-AB7F-16E70738DDF6}" srcId="{56DDEFF2-C53C-4E5A-AD2E-83C6006A0CCB}" destId="{0CD7E900-3957-4E26-A62D-7CFDBED60D08}" srcOrd="0" destOrd="0" parTransId="{F6EBE12B-1361-402A-9CED-61BE346A85BA}" sibTransId="{3CE8F2FD-819A-4E86-B7E5-8E55EA28D697}"/>
    <dgm:cxn modelId="{C41F48BF-A806-4DC5-B3F8-6A6978375E0E}" srcId="{E37F7A2F-47C4-4E9A-9C08-9F1BD200AEEB}" destId="{56DDEFF2-C53C-4E5A-AD2E-83C6006A0CCB}" srcOrd="0" destOrd="0" parTransId="{71C9DE77-D4BA-4B63-A2C5-02C87A9730DD}" sibTransId="{2B92A57F-FB56-465C-9271-3549D2474C13}"/>
    <dgm:cxn modelId="{F062BD93-8CCA-450E-AB0D-C52AF6BC014C}" type="presOf" srcId="{0CD7E900-3957-4E26-A62D-7CFDBED60D08}" destId="{36BB1258-599E-465C-A879-4180828F312A}" srcOrd="0" destOrd="0" presId="urn:microsoft.com/office/officeart/2008/layout/IncreasingCircleProcess"/>
    <dgm:cxn modelId="{ED51FFA9-D9EF-473B-A7B0-EEBD1C8ADA05}" type="presOf" srcId="{B03E13FC-A2AB-4CDA-AE75-00EEAA70F6DD}" destId="{64B89648-F14F-40B3-9E46-C390E85FF73F}" srcOrd="0" destOrd="0" presId="urn:microsoft.com/office/officeart/2008/layout/IncreasingCircleProcess"/>
    <dgm:cxn modelId="{46E30C16-232D-44FB-9B98-8119452381F2}" type="presOf" srcId="{56DDEFF2-C53C-4E5A-AD2E-83C6006A0CCB}" destId="{17D36A7E-D924-45D0-BF51-D05DF22AA0CD}" srcOrd="0" destOrd="0" presId="urn:microsoft.com/office/officeart/2008/layout/IncreasingCircleProcess"/>
    <dgm:cxn modelId="{4410C14D-3334-4D0A-8BC4-3659CA70DEDC}" srcId="{E37F7A2F-47C4-4E9A-9C08-9F1BD200AEEB}" destId="{B03E13FC-A2AB-4CDA-AE75-00EEAA70F6DD}" srcOrd="2" destOrd="0" parTransId="{661B56A5-B31F-4A3E-B21E-4AE0B5D15C49}" sibTransId="{28E02B2C-D1B3-4118-B8DD-DECFD3CB2958}"/>
    <dgm:cxn modelId="{D8E9E1FD-0B62-4E29-8F2A-607B55708E03}" srcId="{8D42D534-8DE6-47B0-AE74-39C42CA6E752}" destId="{EB68897B-22B0-4E9F-88F1-B8D7A45ED836}" srcOrd="0" destOrd="0" parTransId="{43C54AF0-26CB-4FDB-B2E8-0119C163BA39}" sibTransId="{FA50B2FD-2F4B-454C-9B40-01DF62D2919E}"/>
    <dgm:cxn modelId="{B190B3CC-553C-447B-B0C2-20FA90C5F0EE}" type="presOf" srcId="{EB68897B-22B0-4E9F-88F1-B8D7A45ED836}" destId="{BA14827B-D761-41A8-A18F-4E1A4CC73935}" srcOrd="0" destOrd="0" presId="urn:microsoft.com/office/officeart/2008/layout/IncreasingCircleProcess"/>
    <dgm:cxn modelId="{A37DB67E-58C0-4D03-A94E-875CBA9F2AEA}" type="presOf" srcId="{8D42D534-8DE6-47B0-AE74-39C42CA6E752}" destId="{DBCD87B9-538E-47F5-AAFF-79DC48719739}" srcOrd="0" destOrd="0" presId="urn:microsoft.com/office/officeart/2008/layout/IncreasingCircleProcess"/>
    <dgm:cxn modelId="{791C3699-94A4-4083-91D1-9C9F43BE300C}" type="presParOf" srcId="{92C51550-41E9-4CE3-9CDA-A7C12BEAD600}" destId="{F8AB8E77-C7AD-4679-9B28-54FE7274FA59}" srcOrd="0" destOrd="0" presId="urn:microsoft.com/office/officeart/2008/layout/IncreasingCircleProcess"/>
    <dgm:cxn modelId="{08A101DB-56EB-4980-96BE-4EA38C079EDA}" type="presParOf" srcId="{F8AB8E77-C7AD-4679-9B28-54FE7274FA59}" destId="{08F1FB86-5C53-4A66-9C63-A0CD35DACC3C}" srcOrd="0" destOrd="0" presId="urn:microsoft.com/office/officeart/2008/layout/IncreasingCircleProcess"/>
    <dgm:cxn modelId="{1B75C42E-012A-462F-A9CC-200F5C12BA28}" type="presParOf" srcId="{F8AB8E77-C7AD-4679-9B28-54FE7274FA59}" destId="{3FA8B743-0B0F-4D70-89C6-BE274713387D}" srcOrd="1" destOrd="0" presId="urn:microsoft.com/office/officeart/2008/layout/IncreasingCircleProcess"/>
    <dgm:cxn modelId="{1E10072F-DA03-42D6-AC2F-D1BEC0736547}" type="presParOf" srcId="{F8AB8E77-C7AD-4679-9B28-54FE7274FA59}" destId="{36BB1258-599E-465C-A879-4180828F312A}" srcOrd="2" destOrd="0" presId="urn:microsoft.com/office/officeart/2008/layout/IncreasingCircleProcess"/>
    <dgm:cxn modelId="{17C22A23-327C-4C3F-96A9-E36AFD9385B9}" type="presParOf" srcId="{F8AB8E77-C7AD-4679-9B28-54FE7274FA59}" destId="{17D36A7E-D924-45D0-BF51-D05DF22AA0CD}" srcOrd="3" destOrd="0" presId="urn:microsoft.com/office/officeart/2008/layout/IncreasingCircleProcess"/>
    <dgm:cxn modelId="{1E59EB97-4165-45F8-8320-6E1FC4ECB0B4}" type="presParOf" srcId="{92C51550-41E9-4CE3-9CDA-A7C12BEAD600}" destId="{D00855C0-5231-4CBC-8376-DCAA84172C27}" srcOrd="1" destOrd="0" presId="urn:microsoft.com/office/officeart/2008/layout/IncreasingCircleProcess"/>
    <dgm:cxn modelId="{FF203123-3A24-48E0-BD9F-92CE8A52666B}" type="presParOf" srcId="{92C51550-41E9-4CE3-9CDA-A7C12BEAD600}" destId="{A1605619-CBAB-468A-BB3E-F6881B7E65DC}" srcOrd="2" destOrd="0" presId="urn:microsoft.com/office/officeart/2008/layout/IncreasingCircleProcess"/>
    <dgm:cxn modelId="{92F3EFA9-AF82-48C2-9ACB-553CE78DCF54}" type="presParOf" srcId="{A1605619-CBAB-468A-BB3E-F6881B7E65DC}" destId="{DAF785AC-C6F2-43F9-A12E-8D249E99835F}" srcOrd="0" destOrd="0" presId="urn:microsoft.com/office/officeart/2008/layout/IncreasingCircleProcess"/>
    <dgm:cxn modelId="{5FA427DE-807B-4715-B58B-198CB1D6949D}" type="presParOf" srcId="{A1605619-CBAB-468A-BB3E-F6881B7E65DC}" destId="{C9E4C0DE-822A-452C-BC12-A57AF192E287}" srcOrd="1" destOrd="0" presId="urn:microsoft.com/office/officeart/2008/layout/IncreasingCircleProcess"/>
    <dgm:cxn modelId="{0CE97D67-110A-4BFA-B58F-A15435DDB41C}" type="presParOf" srcId="{A1605619-CBAB-468A-BB3E-F6881B7E65DC}" destId="{BA14827B-D761-41A8-A18F-4E1A4CC73935}" srcOrd="2" destOrd="0" presId="urn:microsoft.com/office/officeart/2008/layout/IncreasingCircleProcess"/>
    <dgm:cxn modelId="{C6EF98B0-2490-4C42-B340-A5A5F1CA4A78}" type="presParOf" srcId="{A1605619-CBAB-468A-BB3E-F6881B7E65DC}" destId="{DBCD87B9-538E-47F5-AAFF-79DC48719739}" srcOrd="3" destOrd="0" presId="urn:microsoft.com/office/officeart/2008/layout/IncreasingCircleProcess"/>
    <dgm:cxn modelId="{3A7D9563-2976-4E83-AF45-3A00E33E5842}" type="presParOf" srcId="{92C51550-41E9-4CE3-9CDA-A7C12BEAD600}" destId="{BF9C4D60-3A85-4C20-AAEB-D9C6F7BC33B3}" srcOrd="3" destOrd="0" presId="urn:microsoft.com/office/officeart/2008/layout/IncreasingCircleProcess"/>
    <dgm:cxn modelId="{55AFDCB7-4C98-4B01-8F17-26286B9907F2}" type="presParOf" srcId="{92C51550-41E9-4CE3-9CDA-A7C12BEAD600}" destId="{DAC7F201-B614-4747-90DC-A6B79EA86214}" srcOrd="4" destOrd="0" presId="urn:microsoft.com/office/officeart/2008/layout/IncreasingCircleProcess"/>
    <dgm:cxn modelId="{83E77578-35CE-4FED-A0B2-0A8A011F7A94}" type="presParOf" srcId="{DAC7F201-B614-4747-90DC-A6B79EA86214}" destId="{94C8F5DC-D266-4CF7-B444-6EEE525F8F99}" srcOrd="0" destOrd="0" presId="urn:microsoft.com/office/officeart/2008/layout/IncreasingCircleProcess"/>
    <dgm:cxn modelId="{BECFDBCA-2A0C-41F4-8409-2C7D064E3DC3}" type="presParOf" srcId="{DAC7F201-B614-4747-90DC-A6B79EA86214}" destId="{3B57B3C1-9AEF-47EA-9A4B-F85E648CD1F1}" srcOrd="1" destOrd="0" presId="urn:microsoft.com/office/officeart/2008/layout/IncreasingCircleProcess"/>
    <dgm:cxn modelId="{74E6192C-5F85-4FFB-88BA-E848F4F0E3E0}" type="presParOf" srcId="{DAC7F201-B614-4747-90DC-A6B79EA86214}" destId="{676705D6-1AA3-44BE-A159-691F0AE3F598}" srcOrd="2" destOrd="0" presId="urn:microsoft.com/office/officeart/2008/layout/IncreasingCircleProcess"/>
    <dgm:cxn modelId="{9642AD97-7EEA-483D-BBE1-717C2664E782}" type="presParOf" srcId="{DAC7F201-B614-4747-90DC-A6B79EA86214}" destId="{64B89648-F14F-40B3-9E46-C390E85FF73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034976-3D35-4B90-B48D-D53471A668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54C1B349-2C61-4198-A06D-E002A3C116D5}">
      <dgm:prSet phldrT="[Texto]" custT="1"/>
      <dgm:spPr/>
      <dgm:t>
        <a:bodyPr/>
        <a:lstStyle/>
        <a:p>
          <a:pPr algn="just"/>
          <a:r>
            <a:rPr lang="es-VE" sz="1400" b="1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El escaneo se repitió cada 2 años.</a:t>
          </a:r>
          <a:endParaRPr lang="es-VE" sz="1400" b="1" dirty="0"/>
        </a:p>
      </dgm:t>
    </dgm:pt>
    <dgm:pt modelId="{438B3B98-01AA-4B86-93C6-B59B8741F017}" type="parTrans" cxnId="{7D1F32A6-3712-46F5-B4F5-BB4E0DC4ED88}">
      <dgm:prSet/>
      <dgm:spPr/>
      <dgm:t>
        <a:bodyPr/>
        <a:lstStyle/>
        <a:p>
          <a:pPr algn="just"/>
          <a:endParaRPr lang="es-VE" sz="3200" b="1"/>
        </a:p>
      </dgm:t>
    </dgm:pt>
    <dgm:pt modelId="{CD3938B5-60ED-4C54-95EC-F8A68FDD2FE1}" type="sibTrans" cxnId="{7D1F32A6-3712-46F5-B4F5-BB4E0DC4ED88}">
      <dgm:prSet/>
      <dgm:spPr/>
      <dgm:t>
        <a:bodyPr/>
        <a:lstStyle/>
        <a:p>
          <a:pPr algn="just"/>
          <a:endParaRPr lang="es-VE" sz="3200" b="1"/>
        </a:p>
      </dgm:t>
    </dgm:pt>
    <dgm:pt modelId="{1114B581-3E26-47DA-B323-1254068ED281}">
      <dgm:prSet phldrT="[Texto]" custT="1"/>
      <dgm:spPr/>
      <dgm:t>
        <a:bodyPr/>
        <a:lstStyle/>
        <a:p>
          <a:pPr algn="just"/>
          <a:r>
            <a:rPr lang="es-VE" sz="1400" b="1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La progresión se evaluó considerando la variación entre la peor lesión arterial (más avanzada) y la clase relativa.</a:t>
          </a:r>
          <a:endParaRPr lang="es-VE" sz="1400" b="1" dirty="0"/>
        </a:p>
      </dgm:t>
    </dgm:pt>
    <dgm:pt modelId="{774D6B99-7076-473F-963A-F846D9A1457C}" type="parTrans" cxnId="{00222A4C-5F7A-4DE9-968D-92C5FB41112C}">
      <dgm:prSet/>
      <dgm:spPr/>
      <dgm:t>
        <a:bodyPr/>
        <a:lstStyle/>
        <a:p>
          <a:pPr algn="just"/>
          <a:endParaRPr lang="es-VE" sz="3200" b="1"/>
        </a:p>
      </dgm:t>
    </dgm:pt>
    <dgm:pt modelId="{18949AF6-4560-4DA4-A7F1-922F2803A408}" type="sibTrans" cxnId="{00222A4C-5F7A-4DE9-968D-92C5FB41112C}">
      <dgm:prSet/>
      <dgm:spPr/>
      <dgm:t>
        <a:bodyPr/>
        <a:lstStyle/>
        <a:p>
          <a:pPr algn="just"/>
          <a:endParaRPr lang="es-VE" sz="3200" b="1"/>
        </a:p>
      </dgm:t>
    </dgm:pt>
    <dgm:pt modelId="{8CD61BCB-9864-4A87-9304-6373C2E8F482}">
      <dgm:prSet phldrT="[Texto]" custT="1"/>
      <dgm:spPr/>
      <dgm:t>
        <a:bodyPr/>
        <a:lstStyle/>
        <a:p>
          <a:pPr algn="just"/>
          <a:r>
            <a:rPr lang="es-VE" sz="14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La tasa de progresión en 10 años se definió (en la evaluación del panel) como el porcentaje de pacientes que progresan (en cada uno de los cuatro vasos estudiados) a una clase de ultrasonido arterial más avanzada en 10 años.</a:t>
          </a:r>
          <a:endParaRPr lang="es-VE" sz="1400" b="1" dirty="0"/>
        </a:p>
      </dgm:t>
    </dgm:pt>
    <dgm:pt modelId="{CD52DD1F-CAF9-4EEA-BFD4-EF2AA0EC68C9}" type="parTrans" cxnId="{95DEC146-3D68-4CD2-8963-75A3C2FC674C}">
      <dgm:prSet/>
      <dgm:spPr/>
      <dgm:t>
        <a:bodyPr/>
        <a:lstStyle/>
        <a:p>
          <a:pPr algn="just"/>
          <a:endParaRPr lang="es-VE" sz="3200" b="1"/>
        </a:p>
      </dgm:t>
    </dgm:pt>
    <dgm:pt modelId="{9A7E7035-AFE3-4594-943D-50E96B9F2F2F}" type="sibTrans" cxnId="{95DEC146-3D68-4CD2-8963-75A3C2FC674C}">
      <dgm:prSet/>
      <dgm:spPr/>
      <dgm:t>
        <a:bodyPr/>
        <a:lstStyle/>
        <a:p>
          <a:pPr algn="just"/>
          <a:endParaRPr lang="es-VE" sz="3200" b="1"/>
        </a:p>
      </dgm:t>
    </dgm:pt>
    <dgm:pt modelId="{9DFCE280-6513-46B1-A9BB-80C8CEB2563C}">
      <dgm:prSet phldrT="[Texto]" custT="1"/>
      <dgm:spPr/>
      <dgm:t>
        <a:bodyPr/>
        <a:lstStyle/>
        <a:p>
          <a:pPr algn="just"/>
          <a:r>
            <a:rPr lang="es-VE" sz="1400" b="1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La progresión de la clase IV se definió por el paso a la enfermedad cardiovascular sintomática.</a:t>
          </a:r>
          <a:endParaRPr lang="es-VE" sz="1400" b="1" dirty="0"/>
        </a:p>
      </dgm:t>
    </dgm:pt>
    <dgm:pt modelId="{820F7FA1-BA28-4E4F-B298-D9D45DE7D61F}" type="parTrans" cxnId="{E1BA77FA-4174-4236-8FF0-3D155C19932A}">
      <dgm:prSet/>
      <dgm:spPr/>
      <dgm:t>
        <a:bodyPr/>
        <a:lstStyle/>
        <a:p>
          <a:pPr algn="just"/>
          <a:endParaRPr lang="es-VE" sz="3200" b="1"/>
        </a:p>
      </dgm:t>
    </dgm:pt>
    <dgm:pt modelId="{ECCA311F-BB15-4825-B333-424BD57D8B17}" type="sibTrans" cxnId="{E1BA77FA-4174-4236-8FF0-3D155C19932A}">
      <dgm:prSet/>
      <dgm:spPr/>
      <dgm:t>
        <a:bodyPr/>
        <a:lstStyle/>
        <a:p>
          <a:pPr algn="just"/>
          <a:endParaRPr lang="es-VE" sz="3200" b="1"/>
        </a:p>
      </dgm:t>
    </dgm:pt>
    <dgm:pt modelId="{D73CDF34-75D9-4839-B0C6-86DA726EB8E2}">
      <dgm:prSet phldrT="[Texto]" custT="1"/>
      <dgm:spPr/>
      <dgm:t>
        <a:bodyPr/>
        <a:lstStyle/>
        <a:p>
          <a:pPr algn="just"/>
          <a:r>
            <a:rPr lang="es-VE" sz="1400" b="1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También se registró la regresión (paso de una clase más avanzada dentro de cualquiera de las cuatro arterias a una clase más baja).</a:t>
          </a:r>
          <a:endParaRPr lang="es-VE" sz="1400" b="1" dirty="0"/>
        </a:p>
      </dgm:t>
    </dgm:pt>
    <dgm:pt modelId="{6C4665C7-98EF-4846-95EE-9CDAFDD409C1}" type="parTrans" cxnId="{3EA1AEC5-042F-418D-86F1-EFA4B6C83E63}">
      <dgm:prSet/>
      <dgm:spPr/>
      <dgm:t>
        <a:bodyPr/>
        <a:lstStyle/>
        <a:p>
          <a:pPr algn="just"/>
          <a:endParaRPr lang="es-VE" sz="3200" b="1"/>
        </a:p>
      </dgm:t>
    </dgm:pt>
    <dgm:pt modelId="{D841221F-24F0-4A64-AC13-E5AA08FDFA62}" type="sibTrans" cxnId="{3EA1AEC5-042F-418D-86F1-EFA4B6C83E63}">
      <dgm:prSet/>
      <dgm:spPr/>
      <dgm:t>
        <a:bodyPr/>
        <a:lstStyle/>
        <a:p>
          <a:pPr algn="just"/>
          <a:endParaRPr lang="es-VE" sz="3200" b="1"/>
        </a:p>
      </dgm:t>
    </dgm:pt>
    <dgm:pt modelId="{BC49896F-8C9C-4733-AABC-357520E3CE9D}" type="pres">
      <dgm:prSet presAssocID="{DD034976-3D35-4B90-B48D-D53471A668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D0829F71-099F-466C-8958-ABC875626994}" type="pres">
      <dgm:prSet presAssocID="{DD034976-3D35-4B90-B48D-D53471A66827}" presName="Name1" presStyleCnt="0"/>
      <dgm:spPr/>
    </dgm:pt>
    <dgm:pt modelId="{BD5AF827-1F4E-4672-8121-2071BC90948B}" type="pres">
      <dgm:prSet presAssocID="{DD034976-3D35-4B90-B48D-D53471A66827}" presName="cycle" presStyleCnt="0"/>
      <dgm:spPr/>
    </dgm:pt>
    <dgm:pt modelId="{71E70C9C-5EBA-4BCB-88C7-0BCD7FA35405}" type="pres">
      <dgm:prSet presAssocID="{DD034976-3D35-4B90-B48D-D53471A66827}" presName="srcNode" presStyleLbl="node1" presStyleIdx="0" presStyleCnt="5"/>
      <dgm:spPr/>
    </dgm:pt>
    <dgm:pt modelId="{7BD0D386-E07E-4395-BE25-77C18A5E189E}" type="pres">
      <dgm:prSet presAssocID="{DD034976-3D35-4B90-B48D-D53471A66827}" presName="conn" presStyleLbl="parChTrans1D2" presStyleIdx="0" presStyleCnt="1"/>
      <dgm:spPr/>
      <dgm:t>
        <a:bodyPr/>
        <a:lstStyle/>
        <a:p>
          <a:endParaRPr lang="es-VE"/>
        </a:p>
      </dgm:t>
    </dgm:pt>
    <dgm:pt modelId="{89836C77-7969-4435-A8D8-87A822CDE04B}" type="pres">
      <dgm:prSet presAssocID="{DD034976-3D35-4B90-B48D-D53471A66827}" presName="extraNode" presStyleLbl="node1" presStyleIdx="0" presStyleCnt="5"/>
      <dgm:spPr/>
    </dgm:pt>
    <dgm:pt modelId="{21C1FD24-7E90-4309-8919-DA3837C266D2}" type="pres">
      <dgm:prSet presAssocID="{DD034976-3D35-4B90-B48D-D53471A66827}" presName="dstNode" presStyleLbl="node1" presStyleIdx="0" presStyleCnt="5"/>
      <dgm:spPr/>
    </dgm:pt>
    <dgm:pt modelId="{C49FCF9D-2C77-489C-989B-603B76D6FD2D}" type="pres">
      <dgm:prSet presAssocID="{54C1B349-2C61-4198-A06D-E002A3C116D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197D304-A36B-4BE9-B3C4-8F55E8174D03}" type="pres">
      <dgm:prSet presAssocID="{54C1B349-2C61-4198-A06D-E002A3C116D5}" presName="accent_1" presStyleCnt="0"/>
      <dgm:spPr/>
    </dgm:pt>
    <dgm:pt modelId="{9A0FA314-29B2-4870-A5B3-C345D75E066B}" type="pres">
      <dgm:prSet presAssocID="{54C1B349-2C61-4198-A06D-E002A3C116D5}" presName="accentRepeatNode" presStyleLbl="solidFgAcc1" presStyleIdx="0" presStyleCnt="5"/>
      <dgm:spPr/>
    </dgm:pt>
    <dgm:pt modelId="{5A04E8AA-A7C5-471C-BC73-60FADCB5D7EF}" type="pres">
      <dgm:prSet presAssocID="{1114B581-3E26-47DA-B323-1254068ED28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DA087AF-C3D3-4C67-993B-603639DF2FB2}" type="pres">
      <dgm:prSet presAssocID="{1114B581-3E26-47DA-B323-1254068ED281}" presName="accent_2" presStyleCnt="0"/>
      <dgm:spPr/>
    </dgm:pt>
    <dgm:pt modelId="{F0F11974-7775-4E04-8DD0-480BC067D9A2}" type="pres">
      <dgm:prSet presAssocID="{1114B581-3E26-47DA-B323-1254068ED281}" presName="accentRepeatNode" presStyleLbl="solidFgAcc1" presStyleIdx="1" presStyleCnt="5"/>
      <dgm:spPr/>
    </dgm:pt>
    <dgm:pt modelId="{F3BED266-0A6D-4EF6-B042-C883F130FACD}" type="pres">
      <dgm:prSet presAssocID="{8CD61BCB-9864-4A87-9304-6373C2E8F482}" presName="text_3" presStyleLbl="node1" presStyleIdx="2" presStyleCnt="5" custScaleY="13793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1EBA971-D4BB-4549-AC22-23AC065C86D6}" type="pres">
      <dgm:prSet presAssocID="{8CD61BCB-9864-4A87-9304-6373C2E8F482}" presName="accent_3" presStyleCnt="0"/>
      <dgm:spPr/>
    </dgm:pt>
    <dgm:pt modelId="{5150ED34-3C30-455F-8F51-31492FABEA7F}" type="pres">
      <dgm:prSet presAssocID="{8CD61BCB-9864-4A87-9304-6373C2E8F482}" presName="accentRepeatNode" presStyleLbl="solidFgAcc1" presStyleIdx="2" presStyleCnt="5"/>
      <dgm:spPr/>
    </dgm:pt>
    <dgm:pt modelId="{93268077-8B36-4DB6-B688-95D6B9A2608D}" type="pres">
      <dgm:prSet presAssocID="{9DFCE280-6513-46B1-A9BB-80C8CEB2563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4F98A85-3CD6-4DE1-A0F0-8AED71824959}" type="pres">
      <dgm:prSet presAssocID="{9DFCE280-6513-46B1-A9BB-80C8CEB2563C}" presName="accent_4" presStyleCnt="0"/>
      <dgm:spPr/>
    </dgm:pt>
    <dgm:pt modelId="{CE383989-E0F1-4A87-965B-553BA123BCD0}" type="pres">
      <dgm:prSet presAssocID="{9DFCE280-6513-46B1-A9BB-80C8CEB2563C}" presName="accentRepeatNode" presStyleLbl="solidFgAcc1" presStyleIdx="3" presStyleCnt="5"/>
      <dgm:spPr/>
    </dgm:pt>
    <dgm:pt modelId="{A291006E-78CA-4DB0-A851-1AE3528A5DEF}" type="pres">
      <dgm:prSet presAssocID="{D73CDF34-75D9-4839-B0C6-86DA726EB8E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0104BDD-ABA4-42A7-8FCA-7C8A6F2D9849}" type="pres">
      <dgm:prSet presAssocID="{D73CDF34-75D9-4839-B0C6-86DA726EB8E2}" presName="accent_5" presStyleCnt="0"/>
      <dgm:spPr/>
    </dgm:pt>
    <dgm:pt modelId="{45C2BD87-ADBA-481F-9C3B-4E2ABFD747EC}" type="pres">
      <dgm:prSet presAssocID="{D73CDF34-75D9-4839-B0C6-86DA726EB8E2}" presName="accentRepeatNode" presStyleLbl="solidFgAcc1" presStyleIdx="4" presStyleCnt="5"/>
      <dgm:spPr/>
    </dgm:pt>
  </dgm:ptLst>
  <dgm:cxnLst>
    <dgm:cxn modelId="{00222A4C-5F7A-4DE9-968D-92C5FB41112C}" srcId="{DD034976-3D35-4B90-B48D-D53471A66827}" destId="{1114B581-3E26-47DA-B323-1254068ED281}" srcOrd="1" destOrd="0" parTransId="{774D6B99-7076-473F-963A-F846D9A1457C}" sibTransId="{18949AF6-4560-4DA4-A7F1-922F2803A408}"/>
    <dgm:cxn modelId="{9D515BA7-40CB-4587-B90A-9AC32BCFFC69}" type="presOf" srcId="{D73CDF34-75D9-4839-B0C6-86DA726EB8E2}" destId="{A291006E-78CA-4DB0-A851-1AE3528A5DEF}" srcOrd="0" destOrd="0" presId="urn:microsoft.com/office/officeart/2008/layout/VerticalCurvedList"/>
    <dgm:cxn modelId="{3EA1AEC5-042F-418D-86F1-EFA4B6C83E63}" srcId="{DD034976-3D35-4B90-B48D-D53471A66827}" destId="{D73CDF34-75D9-4839-B0C6-86DA726EB8E2}" srcOrd="4" destOrd="0" parTransId="{6C4665C7-98EF-4846-95EE-9CDAFDD409C1}" sibTransId="{D841221F-24F0-4A64-AC13-E5AA08FDFA62}"/>
    <dgm:cxn modelId="{ABBBE7CC-7476-49A7-99EE-427A6E118174}" type="presOf" srcId="{DD034976-3D35-4B90-B48D-D53471A66827}" destId="{BC49896F-8C9C-4733-AABC-357520E3CE9D}" srcOrd="0" destOrd="0" presId="urn:microsoft.com/office/officeart/2008/layout/VerticalCurvedList"/>
    <dgm:cxn modelId="{95DEC146-3D68-4CD2-8963-75A3C2FC674C}" srcId="{DD034976-3D35-4B90-B48D-D53471A66827}" destId="{8CD61BCB-9864-4A87-9304-6373C2E8F482}" srcOrd="2" destOrd="0" parTransId="{CD52DD1F-CAF9-4EEA-BFD4-EF2AA0EC68C9}" sibTransId="{9A7E7035-AFE3-4594-943D-50E96B9F2F2F}"/>
    <dgm:cxn modelId="{E1BA77FA-4174-4236-8FF0-3D155C19932A}" srcId="{DD034976-3D35-4B90-B48D-D53471A66827}" destId="{9DFCE280-6513-46B1-A9BB-80C8CEB2563C}" srcOrd="3" destOrd="0" parTransId="{820F7FA1-BA28-4E4F-B298-D9D45DE7D61F}" sibTransId="{ECCA311F-BB15-4825-B333-424BD57D8B17}"/>
    <dgm:cxn modelId="{9B0F37AA-395B-4809-AAAA-141FD33865F9}" type="presOf" srcId="{8CD61BCB-9864-4A87-9304-6373C2E8F482}" destId="{F3BED266-0A6D-4EF6-B042-C883F130FACD}" srcOrd="0" destOrd="0" presId="urn:microsoft.com/office/officeart/2008/layout/VerticalCurvedList"/>
    <dgm:cxn modelId="{7D1F32A6-3712-46F5-B4F5-BB4E0DC4ED88}" srcId="{DD034976-3D35-4B90-B48D-D53471A66827}" destId="{54C1B349-2C61-4198-A06D-E002A3C116D5}" srcOrd="0" destOrd="0" parTransId="{438B3B98-01AA-4B86-93C6-B59B8741F017}" sibTransId="{CD3938B5-60ED-4C54-95EC-F8A68FDD2FE1}"/>
    <dgm:cxn modelId="{E0CED6E6-A31E-448F-8956-B0BAD334FC18}" type="presOf" srcId="{54C1B349-2C61-4198-A06D-E002A3C116D5}" destId="{C49FCF9D-2C77-489C-989B-603B76D6FD2D}" srcOrd="0" destOrd="0" presId="urn:microsoft.com/office/officeart/2008/layout/VerticalCurvedList"/>
    <dgm:cxn modelId="{66E2EA46-93AD-42E4-911F-CBD5BEC55B65}" type="presOf" srcId="{1114B581-3E26-47DA-B323-1254068ED281}" destId="{5A04E8AA-A7C5-471C-BC73-60FADCB5D7EF}" srcOrd="0" destOrd="0" presId="urn:microsoft.com/office/officeart/2008/layout/VerticalCurvedList"/>
    <dgm:cxn modelId="{E3F6AAED-DF4F-4F0B-A67F-9278940697B2}" type="presOf" srcId="{CD3938B5-60ED-4C54-95EC-F8A68FDD2FE1}" destId="{7BD0D386-E07E-4395-BE25-77C18A5E189E}" srcOrd="0" destOrd="0" presId="urn:microsoft.com/office/officeart/2008/layout/VerticalCurvedList"/>
    <dgm:cxn modelId="{CC778995-EFEE-4935-BE69-CC965B0BC51A}" type="presOf" srcId="{9DFCE280-6513-46B1-A9BB-80C8CEB2563C}" destId="{93268077-8B36-4DB6-B688-95D6B9A2608D}" srcOrd="0" destOrd="0" presId="urn:microsoft.com/office/officeart/2008/layout/VerticalCurvedList"/>
    <dgm:cxn modelId="{667F3C26-B354-4194-915D-7B587F5633F4}" type="presParOf" srcId="{BC49896F-8C9C-4733-AABC-357520E3CE9D}" destId="{D0829F71-099F-466C-8958-ABC875626994}" srcOrd="0" destOrd="0" presId="urn:microsoft.com/office/officeart/2008/layout/VerticalCurvedList"/>
    <dgm:cxn modelId="{8D3606F4-036B-465F-9FEC-45AF21035BDF}" type="presParOf" srcId="{D0829F71-099F-466C-8958-ABC875626994}" destId="{BD5AF827-1F4E-4672-8121-2071BC90948B}" srcOrd="0" destOrd="0" presId="urn:microsoft.com/office/officeart/2008/layout/VerticalCurvedList"/>
    <dgm:cxn modelId="{C5E5C7E6-9613-40DE-8FA4-1612B7EF2F55}" type="presParOf" srcId="{BD5AF827-1F4E-4672-8121-2071BC90948B}" destId="{71E70C9C-5EBA-4BCB-88C7-0BCD7FA35405}" srcOrd="0" destOrd="0" presId="urn:microsoft.com/office/officeart/2008/layout/VerticalCurvedList"/>
    <dgm:cxn modelId="{286D899C-DC27-4545-8B5A-7B9E789E7DE6}" type="presParOf" srcId="{BD5AF827-1F4E-4672-8121-2071BC90948B}" destId="{7BD0D386-E07E-4395-BE25-77C18A5E189E}" srcOrd="1" destOrd="0" presId="urn:microsoft.com/office/officeart/2008/layout/VerticalCurvedList"/>
    <dgm:cxn modelId="{F8E9C7BE-9248-4B58-97A5-B2CC2EBA98AB}" type="presParOf" srcId="{BD5AF827-1F4E-4672-8121-2071BC90948B}" destId="{89836C77-7969-4435-A8D8-87A822CDE04B}" srcOrd="2" destOrd="0" presId="urn:microsoft.com/office/officeart/2008/layout/VerticalCurvedList"/>
    <dgm:cxn modelId="{75A1D275-579C-4107-8C4B-4C6E4B78047C}" type="presParOf" srcId="{BD5AF827-1F4E-4672-8121-2071BC90948B}" destId="{21C1FD24-7E90-4309-8919-DA3837C266D2}" srcOrd="3" destOrd="0" presId="urn:microsoft.com/office/officeart/2008/layout/VerticalCurvedList"/>
    <dgm:cxn modelId="{19EBB755-DF14-470F-9768-5FEE3485AA07}" type="presParOf" srcId="{D0829F71-099F-466C-8958-ABC875626994}" destId="{C49FCF9D-2C77-489C-989B-603B76D6FD2D}" srcOrd="1" destOrd="0" presId="urn:microsoft.com/office/officeart/2008/layout/VerticalCurvedList"/>
    <dgm:cxn modelId="{78CACEF6-AE05-4774-81DE-15BFF317474A}" type="presParOf" srcId="{D0829F71-099F-466C-8958-ABC875626994}" destId="{7197D304-A36B-4BE9-B3C4-8F55E8174D03}" srcOrd="2" destOrd="0" presId="urn:microsoft.com/office/officeart/2008/layout/VerticalCurvedList"/>
    <dgm:cxn modelId="{249D4613-4092-4446-972F-1058C85A8F58}" type="presParOf" srcId="{7197D304-A36B-4BE9-B3C4-8F55E8174D03}" destId="{9A0FA314-29B2-4870-A5B3-C345D75E066B}" srcOrd="0" destOrd="0" presId="urn:microsoft.com/office/officeart/2008/layout/VerticalCurvedList"/>
    <dgm:cxn modelId="{6EF10E4A-5FB3-4508-B60D-E74C533FECCC}" type="presParOf" srcId="{D0829F71-099F-466C-8958-ABC875626994}" destId="{5A04E8AA-A7C5-471C-BC73-60FADCB5D7EF}" srcOrd="3" destOrd="0" presId="urn:microsoft.com/office/officeart/2008/layout/VerticalCurvedList"/>
    <dgm:cxn modelId="{9B74EC58-97DE-4EDE-B6F5-840780067200}" type="presParOf" srcId="{D0829F71-099F-466C-8958-ABC875626994}" destId="{5DA087AF-C3D3-4C67-993B-603639DF2FB2}" srcOrd="4" destOrd="0" presId="urn:microsoft.com/office/officeart/2008/layout/VerticalCurvedList"/>
    <dgm:cxn modelId="{E67E698C-CC31-4BF2-92DE-692392408616}" type="presParOf" srcId="{5DA087AF-C3D3-4C67-993B-603639DF2FB2}" destId="{F0F11974-7775-4E04-8DD0-480BC067D9A2}" srcOrd="0" destOrd="0" presId="urn:microsoft.com/office/officeart/2008/layout/VerticalCurvedList"/>
    <dgm:cxn modelId="{4DDCD1BC-BDFC-436F-8F38-A87BC1196E0F}" type="presParOf" srcId="{D0829F71-099F-466C-8958-ABC875626994}" destId="{F3BED266-0A6D-4EF6-B042-C883F130FACD}" srcOrd="5" destOrd="0" presId="urn:microsoft.com/office/officeart/2008/layout/VerticalCurvedList"/>
    <dgm:cxn modelId="{92779169-CDB5-45FA-A69A-FB3355506CAE}" type="presParOf" srcId="{D0829F71-099F-466C-8958-ABC875626994}" destId="{31EBA971-D4BB-4549-AC22-23AC065C86D6}" srcOrd="6" destOrd="0" presId="urn:microsoft.com/office/officeart/2008/layout/VerticalCurvedList"/>
    <dgm:cxn modelId="{ABA88887-8036-4CEC-9C76-A0A50FF42B4A}" type="presParOf" srcId="{31EBA971-D4BB-4549-AC22-23AC065C86D6}" destId="{5150ED34-3C30-455F-8F51-31492FABEA7F}" srcOrd="0" destOrd="0" presId="urn:microsoft.com/office/officeart/2008/layout/VerticalCurvedList"/>
    <dgm:cxn modelId="{A0C74162-9C01-4B39-B5A2-B3E26EA5F012}" type="presParOf" srcId="{D0829F71-099F-466C-8958-ABC875626994}" destId="{93268077-8B36-4DB6-B688-95D6B9A2608D}" srcOrd="7" destOrd="0" presId="urn:microsoft.com/office/officeart/2008/layout/VerticalCurvedList"/>
    <dgm:cxn modelId="{09591AA8-F867-48DB-B49A-9BBF997696E8}" type="presParOf" srcId="{D0829F71-099F-466C-8958-ABC875626994}" destId="{14F98A85-3CD6-4DE1-A0F0-8AED71824959}" srcOrd="8" destOrd="0" presId="urn:microsoft.com/office/officeart/2008/layout/VerticalCurvedList"/>
    <dgm:cxn modelId="{99A90883-2FF9-4F9F-BCBF-FE8F37CE8E2D}" type="presParOf" srcId="{14F98A85-3CD6-4DE1-A0F0-8AED71824959}" destId="{CE383989-E0F1-4A87-965B-553BA123BCD0}" srcOrd="0" destOrd="0" presId="urn:microsoft.com/office/officeart/2008/layout/VerticalCurvedList"/>
    <dgm:cxn modelId="{12A6EEA8-EFF0-4F50-9699-ED3BA9843591}" type="presParOf" srcId="{D0829F71-099F-466C-8958-ABC875626994}" destId="{A291006E-78CA-4DB0-A851-1AE3528A5DEF}" srcOrd="9" destOrd="0" presId="urn:microsoft.com/office/officeart/2008/layout/VerticalCurvedList"/>
    <dgm:cxn modelId="{AB6B8C4B-8796-475A-B889-B71815011388}" type="presParOf" srcId="{D0829F71-099F-466C-8958-ABC875626994}" destId="{A0104BDD-ABA4-42A7-8FCA-7C8A6F2D9849}" srcOrd="10" destOrd="0" presId="urn:microsoft.com/office/officeart/2008/layout/VerticalCurvedList"/>
    <dgm:cxn modelId="{9FBC1533-D663-4CF8-8E39-1D15C8076E06}" type="presParOf" srcId="{A0104BDD-ABA4-42A7-8FCA-7C8A6F2D9849}" destId="{45C2BD87-ADBA-481F-9C3B-4E2ABFD747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A027AF-025F-493A-8A45-E3FCA219FA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DFA4A2E-34EA-44CF-8EC2-F1B235C1A368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La prevalencia de ateromas subclínicos generalmente está relacionada con la edad. Alrededor del 10% de los hombres tienen signos ecográficos de ateroesclerosis temprana a la edad de 40años. Estas lesiones se observan en más del 80% de los individuos de 60 años. </a:t>
          </a:r>
        </a:p>
      </dgm:t>
    </dgm:pt>
    <dgm:pt modelId="{87C0DBEB-C033-4703-94A9-615B2DD7B4D3}" type="parTrans" cxnId="{B62772FF-96A9-44B5-B369-37D3AE4D5664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CB401C34-8452-4207-9889-7B1C88270C05}" type="sibTrans" cxnId="{B62772FF-96A9-44B5-B369-37D3AE4D5664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13DD1251-4A43-455E-B166-2EA9945C805D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La evaluación ecográfica se ha utilizado con éxito en el estudio de la prevalencia y la progresión de la arteriosclerosis </a:t>
          </a:r>
          <a:r>
            <a:rPr lang="es-VE" sz="1600" b="1" dirty="0" err="1">
              <a:solidFill>
                <a:schemeClr val="bg2"/>
              </a:solidFill>
            </a:rPr>
            <a:t>extracoronaria</a:t>
          </a:r>
          <a:r>
            <a:rPr lang="es-VE" sz="1600" b="1" dirty="0">
              <a:solidFill>
                <a:schemeClr val="bg2"/>
              </a:solidFill>
            </a:rPr>
            <a:t>, siendo práctica, confiable y rentable para estudios de población y adecuada para monitorear la progresión o regresión</a:t>
          </a:r>
        </a:p>
      </dgm:t>
    </dgm:pt>
    <dgm:pt modelId="{12C75968-8789-4E58-8C78-A6E6CFEFFD72}" type="parTrans" cxnId="{1F995344-68A0-4324-9819-30EF804F0DA5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643C0D51-B288-4EB6-B989-6A64657B031B}" type="sibTrans" cxnId="{1F995344-68A0-4324-9819-30EF804F0DA5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88CFCD43-9026-442C-B2F9-F892905EAF38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Las imágenes por ultrasonido de la carótida común y la medición de GIM se han utilizado en estudios de progresión y en estudios que comparan GIM con factores de riesgo. Sin embargo, la aterosclerosis subclínica aparece con mucha más frecuencia y antes en las bifurcaciones (es decir, carótida o femoral) que en la carótida común.</a:t>
          </a:r>
        </a:p>
      </dgm:t>
    </dgm:pt>
    <dgm:pt modelId="{60245EEE-A8D7-4979-A79C-E61592EAA886}" type="parTrans" cxnId="{0666A2B0-F3F8-4545-8713-B4509F19719A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C3FC1B48-A1D1-4E8A-9476-6EE0980363F9}" type="sibTrans" cxnId="{0666A2B0-F3F8-4545-8713-B4509F19719A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B84B95A3-D68E-425A-BC00-82194CBA6E50}" type="pres">
      <dgm:prSet presAssocID="{BDA027AF-025F-493A-8A45-E3FCA219FA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FDE1B343-9150-4D52-ABFC-7F38C56EEB05}" type="pres">
      <dgm:prSet presAssocID="{BDA027AF-025F-493A-8A45-E3FCA219FA95}" presName="Name1" presStyleCnt="0"/>
      <dgm:spPr/>
    </dgm:pt>
    <dgm:pt modelId="{B6DF5A5A-8A10-46D8-82A7-A23B98C93427}" type="pres">
      <dgm:prSet presAssocID="{BDA027AF-025F-493A-8A45-E3FCA219FA95}" presName="cycle" presStyleCnt="0"/>
      <dgm:spPr/>
    </dgm:pt>
    <dgm:pt modelId="{0F51567B-E17A-4D45-B130-4CB1D6615995}" type="pres">
      <dgm:prSet presAssocID="{BDA027AF-025F-493A-8A45-E3FCA219FA95}" presName="srcNode" presStyleLbl="node1" presStyleIdx="0" presStyleCnt="3"/>
      <dgm:spPr/>
    </dgm:pt>
    <dgm:pt modelId="{57EF34F8-15CE-4EB0-982A-46056C07CD9F}" type="pres">
      <dgm:prSet presAssocID="{BDA027AF-025F-493A-8A45-E3FCA219FA95}" presName="conn" presStyleLbl="parChTrans1D2" presStyleIdx="0" presStyleCnt="1"/>
      <dgm:spPr/>
      <dgm:t>
        <a:bodyPr/>
        <a:lstStyle/>
        <a:p>
          <a:endParaRPr lang="es-VE"/>
        </a:p>
      </dgm:t>
    </dgm:pt>
    <dgm:pt modelId="{4CA55A3C-7DCB-42EA-905A-EF7F3B9B38A8}" type="pres">
      <dgm:prSet presAssocID="{BDA027AF-025F-493A-8A45-E3FCA219FA95}" presName="extraNode" presStyleLbl="node1" presStyleIdx="0" presStyleCnt="3"/>
      <dgm:spPr/>
    </dgm:pt>
    <dgm:pt modelId="{31288449-21EB-48ED-BF62-DECFD6E7A63A}" type="pres">
      <dgm:prSet presAssocID="{BDA027AF-025F-493A-8A45-E3FCA219FA95}" presName="dstNode" presStyleLbl="node1" presStyleIdx="0" presStyleCnt="3"/>
      <dgm:spPr/>
    </dgm:pt>
    <dgm:pt modelId="{ED10530F-339B-4E80-B7D6-139A75A0546D}" type="pres">
      <dgm:prSet presAssocID="{CDFA4A2E-34EA-44CF-8EC2-F1B235C1A3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F378821-799A-42EA-B8A4-5F7EC50EDB7E}" type="pres">
      <dgm:prSet presAssocID="{CDFA4A2E-34EA-44CF-8EC2-F1B235C1A368}" presName="accent_1" presStyleCnt="0"/>
      <dgm:spPr/>
    </dgm:pt>
    <dgm:pt modelId="{52582D2A-A5BD-4062-8F6F-281D35F1CAA8}" type="pres">
      <dgm:prSet presAssocID="{CDFA4A2E-34EA-44CF-8EC2-F1B235C1A368}" presName="accentRepeatNode" presStyleLbl="solidFgAcc1" presStyleIdx="0" presStyleCnt="3"/>
      <dgm:spPr/>
    </dgm:pt>
    <dgm:pt modelId="{EAB39A00-9DA2-4540-B55F-1E5B44C53674}" type="pres">
      <dgm:prSet presAssocID="{13DD1251-4A43-455E-B166-2EA9945C805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764039B-1424-400B-86C9-9D38C28F18EC}" type="pres">
      <dgm:prSet presAssocID="{13DD1251-4A43-455E-B166-2EA9945C805D}" presName="accent_2" presStyleCnt="0"/>
      <dgm:spPr/>
    </dgm:pt>
    <dgm:pt modelId="{B923C8CA-7114-490F-8BF4-D38BE57ED3C3}" type="pres">
      <dgm:prSet presAssocID="{13DD1251-4A43-455E-B166-2EA9945C805D}" presName="accentRepeatNode" presStyleLbl="solidFgAcc1" presStyleIdx="1" presStyleCnt="3"/>
      <dgm:spPr/>
    </dgm:pt>
    <dgm:pt modelId="{2CF92482-313F-4B4C-987B-4A1A9282712A}" type="pres">
      <dgm:prSet presAssocID="{88CFCD43-9026-442C-B2F9-F892905EAF38}" presName="text_3" presStyleLbl="node1" presStyleIdx="2" presStyleCnt="3" custScaleY="12094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C216E9A-C751-4621-9104-6505AF80C4EC}" type="pres">
      <dgm:prSet presAssocID="{88CFCD43-9026-442C-B2F9-F892905EAF38}" presName="accent_3" presStyleCnt="0"/>
      <dgm:spPr/>
    </dgm:pt>
    <dgm:pt modelId="{6ECF326D-A5C9-4349-AA39-3AF06018E7A1}" type="pres">
      <dgm:prSet presAssocID="{88CFCD43-9026-442C-B2F9-F892905EAF38}" presName="accentRepeatNode" presStyleLbl="solidFgAcc1" presStyleIdx="2" presStyleCnt="3"/>
      <dgm:spPr/>
    </dgm:pt>
  </dgm:ptLst>
  <dgm:cxnLst>
    <dgm:cxn modelId="{1F995344-68A0-4324-9819-30EF804F0DA5}" srcId="{BDA027AF-025F-493A-8A45-E3FCA219FA95}" destId="{13DD1251-4A43-455E-B166-2EA9945C805D}" srcOrd="1" destOrd="0" parTransId="{12C75968-8789-4E58-8C78-A6E6CFEFFD72}" sibTransId="{643C0D51-B288-4EB6-B989-6A64657B031B}"/>
    <dgm:cxn modelId="{09979A20-2228-40F6-AF64-11D65199C431}" type="presOf" srcId="{CB401C34-8452-4207-9889-7B1C88270C05}" destId="{57EF34F8-15CE-4EB0-982A-46056C07CD9F}" srcOrd="0" destOrd="0" presId="urn:microsoft.com/office/officeart/2008/layout/VerticalCurvedList"/>
    <dgm:cxn modelId="{15CC8D36-2DD7-4E40-935C-D6AEECC08A11}" type="presOf" srcId="{BDA027AF-025F-493A-8A45-E3FCA219FA95}" destId="{B84B95A3-D68E-425A-BC00-82194CBA6E50}" srcOrd="0" destOrd="0" presId="urn:microsoft.com/office/officeart/2008/layout/VerticalCurvedList"/>
    <dgm:cxn modelId="{BCF0940C-53C6-4123-B89A-A75E76E2BB1F}" type="presOf" srcId="{88CFCD43-9026-442C-B2F9-F892905EAF38}" destId="{2CF92482-313F-4B4C-987B-4A1A9282712A}" srcOrd="0" destOrd="0" presId="urn:microsoft.com/office/officeart/2008/layout/VerticalCurvedList"/>
    <dgm:cxn modelId="{F0F79AD2-D5FF-41C2-B5FC-909F11B0881F}" type="presOf" srcId="{13DD1251-4A43-455E-B166-2EA9945C805D}" destId="{EAB39A00-9DA2-4540-B55F-1E5B44C53674}" srcOrd="0" destOrd="0" presId="urn:microsoft.com/office/officeart/2008/layout/VerticalCurvedList"/>
    <dgm:cxn modelId="{20BE369A-1553-405A-8810-B956426FCC07}" type="presOf" srcId="{CDFA4A2E-34EA-44CF-8EC2-F1B235C1A368}" destId="{ED10530F-339B-4E80-B7D6-139A75A0546D}" srcOrd="0" destOrd="0" presId="urn:microsoft.com/office/officeart/2008/layout/VerticalCurvedList"/>
    <dgm:cxn modelId="{0666A2B0-F3F8-4545-8713-B4509F19719A}" srcId="{BDA027AF-025F-493A-8A45-E3FCA219FA95}" destId="{88CFCD43-9026-442C-B2F9-F892905EAF38}" srcOrd="2" destOrd="0" parTransId="{60245EEE-A8D7-4979-A79C-E61592EAA886}" sibTransId="{C3FC1B48-A1D1-4E8A-9476-6EE0980363F9}"/>
    <dgm:cxn modelId="{B62772FF-96A9-44B5-B369-37D3AE4D5664}" srcId="{BDA027AF-025F-493A-8A45-E3FCA219FA95}" destId="{CDFA4A2E-34EA-44CF-8EC2-F1B235C1A368}" srcOrd="0" destOrd="0" parTransId="{87C0DBEB-C033-4703-94A9-615B2DD7B4D3}" sibTransId="{CB401C34-8452-4207-9889-7B1C88270C05}"/>
    <dgm:cxn modelId="{797C122D-69E9-4BCF-819F-715E44EEBE58}" type="presParOf" srcId="{B84B95A3-D68E-425A-BC00-82194CBA6E50}" destId="{FDE1B343-9150-4D52-ABFC-7F38C56EEB05}" srcOrd="0" destOrd="0" presId="urn:microsoft.com/office/officeart/2008/layout/VerticalCurvedList"/>
    <dgm:cxn modelId="{A09FF73E-078C-436C-B7CA-24175835BFC5}" type="presParOf" srcId="{FDE1B343-9150-4D52-ABFC-7F38C56EEB05}" destId="{B6DF5A5A-8A10-46D8-82A7-A23B98C93427}" srcOrd="0" destOrd="0" presId="urn:microsoft.com/office/officeart/2008/layout/VerticalCurvedList"/>
    <dgm:cxn modelId="{731F6383-F7CB-43AE-91DC-6A8C48F6DCE2}" type="presParOf" srcId="{B6DF5A5A-8A10-46D8-82A7-A23B98C93427}" destId="{0F51567B-E17A-4D45-B130-4CB1D6615995}" srcOrd="0" destOrd="0" presId="urn:microsoft.com/office/officeart/2008/layout/VerticalCurvedList"/>
    <dgm:cxn modelId="{94BD2F31-588A-4C68-BF4B-23F89765C0E0}" type="presParOf" srcId="{B6DF5A5A-8A10-46D8-82A7-A23B98C93427}" destId="{57EF34F8-15CE-4EB0-982A-46056C07CD9F}" srcOrd="1" destOrd="0" presId="urn:microsoft.com/office/officeart/2008/layout/VerticalCurvedList"/>
    <dgm:cxn modelId="{2BC55147-CF92-44E4-B7F4-73E6C5AB0608}" type="presParOf" srcId="{B6DF5A5A-8A10-46D8-82A7-A23B98C93427}" destId="{4CA55A3C-7DCB-42EA-905A-EF7F3B9B38A8}" srcOrd="2" destOrd="0" presId="urn:microsoft.com/office/officeart/2008/layout/VerticalCurvedList"/>
    <dgm:cxn modelId="{4E0258AD-B215-47A2-BF06-132F00645B34}" type="presParOf" srcId="{B6DF5A5A-8A10-46D8-82A7-A23B98C93427}" destId="{31288449-21EB-48ED-BF62-DECFD6E7A63A}" srcOrd="3" destOrd="0" presId="urn:microsoft.com/office/officeart/2008/layout/VerticalCurvedList"/>
    <dgm:cxn modelId="{C26324B1-B640-4522-B2A3-BCABEBA1C2A6}" type="presParOf" srcId="{FDE1B343-9150-4D52-ABFC-7F38C56EEB05}" destId="{ED10530F-339B-4E80-B7D6-139A75A0546D}" srcOrd="1" destOrd="0" presId="urn:microsoft.com/office/officeart/2008/layout/VerticalCurvedList"/>
    <dgm:cxn modelId="{BF89C9A3-9D4D-42B5-AA27-7825E324B731}" type="presParOf" srcId="{FDE1B343-9150-4D52-ABFC-7F38C56EEB05}" destId="{3F378821-799A-42EA-B8A4-5F7EC50EDB7E}" srcOrd="2" destOrd="0" presId="urn:microsoft.com/office/officeart/2008/layout/VerticalCurvedList"/>
    <dgm:cxn modelId="{D8DA203C-F303-40A4-BA0B-1D3A1E668E27}" type="presParOf" srcId="{3F378821-799A-42EA-B8A4-5F7EC50EDB7E}" destId="{52582D2A-A5BD-4062-8F6F-281D35F1CAA8}" srcOrd="0" destOrd="0" presId="urn:microsoft.com/office/officeart/2008/layout/VerticalCurvedList"/>
    <dgm:cxn modelId="{6B20AB23-7787-422D-9206-0B59FA623D5C}" type="presParOf" srcId="{FDE1B343-9150-4D52-ABFC-7F38C56EEB05}" destId="{EAB39A00-9DA2-4540-B55F-1E5B44C53674}" srcOrd="3" destOrd="0" presId="urn:microsoft.com/office/officeart/2008/layout/VerticalCurvedList"/>
    <dgm:cxn modelId="{6CF29A34-DCBF-442E-83E1-A3822CED02C7}" type="presParOf" srcId="{FDE1B343-9150-4D52-ABFC-7F38C56EEB05}" destId="{6764039B-1424-400B-86C9-9D38C28F18EC}" srcOrd="4" destOrd="0" presId="urn:microsoft.com/office/officeart/2008/layout/VerticalCurvedList"/>
    <dgm:cxn modelId="{EBF4D2A8-A690-468E-931B-B7726905F201}" type="presParOf" srcId="{6764039B-1424-400B-86C9-9D38C28F18EC}" destId="{B923C8CA-7114-490F-8BF4-D38BE57ED3C3}" srcOrd="0" destOrd="0" presId="urn:microsoft.com/office/officeart/2008/layout/VerticalCurvedList"/>
    <dgm:cxn modelId="{7A8F969D-E09B-4634-A721-F37EC5CED678}" type="presParOf" srcId="{FDE1B343-9150-4D52-ABFC-7F38C56EEB05}" destId="{2CF92482-313F-4B4C-987B-4A1A9282712A}" srcOrd="5" destOrd="0" presId="urn:microsoft.com/office/officeart/2008/layout/VerticalCurvedList"/>
    <dgm:cxn modelId="{0EEEA02F-D8A1-44EB-B2FB-87C42449B1DC}" type="presParOf" srcId="{FDE1B343-9150-4D52-ABFC-7F38C56EEB05}" destId="{8C216E9A-C751-4621-9104-6505AF80C4EC}" srcOrd="6" destOrd="0" presId="urn:microsoft.com/office/officeart/2008/layout/VerticalCurvedList"/>
    <dgm:cxn modelId="{A34A5D42-6C8A-4A72-9427-82353B099013}" type="presParOf" srcId="{8C216E9A-C751-4621-9104-6505AF80C4EC}" destId="{6ECF326D-A5C9-4349-AA39-3AF06018E7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A027AF-025F-493A-8A45-E3FCA219FA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DFA4A2E-34EA-44CF-8EC2-F1B235C1A368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Se ha observado que el 65% de los sujetos en las clases I, II y III tienen un GIM carotídeo común normal, según la edad.</a:t>
          </a:r>
        </a:p>
      </dgm:t>
    </dgm:pt>
    <dgm:pt modelId="{87C0DBEB-C033-4703-94A9-615B2DD7B4D3}" type="parTrans" cxnId="{B62772FF-96A9-44B5-B369-37D3AE4D5664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CB401C34-8452-4207-9889-7B1C88270C05}" type="sibTrans" cxnId="{B62772FF-96A9-44B5-B369-37D3AE4D5664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109561E2-58A0-45A9-9AB6-A75FBA545BED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En la clase IV, un GIM normal puede estar asociado con placas de bifurcación que en un corto período (1 o 2 años) pueden causar signos y síntomas.</a:t>
          </a:r>
        </a:p>
      </dgm:t>
    </dgm:pt>
    <dgm:pt modelId="{B5155CB1-D8EE-4CA6-A1AA-54A1A730D5D6}" type="parTrans" cxnId="{3146DB70-2D04-4C38-AB13-633509B05ED2}">
      <dgm:prSet/>
      <dgm:spPr/>
      <dgm:t>
        <a:bodyPr/>
        <a:lstStyle/>
        <a:p>
          <a:endParaRPr lang="es-VE" b="1">
            <a:solidFill>
              <a:schemeClr val="bg2"/>
            </a:solidFill>
          </a:endParaRPr>
        </a:p>
      </dgm:t>
    </dgm:pt>
    <dgm:pt modelId="{1C7287B3-E31B-4857-A477-3EFBD807A198}" type="sibTrans" cxnId="{3146DB70-2D04-4C38-AB13-633509B05ED2}">
      <dgm:prSet/>
      <dgm:spPr/>
      <dgm:t>
        <a:bodyPr/>
        <a:lstStyle/>
        <a:p>
          <a:endParaRPr lang="es-VE" b="1">
            <a:solidFill>
              <a:schemeClr val="bg2"/>
            </a:solidFill>
          </a:endParaRPr>
        </a:p>
      </dgm:t>
    </dgm:pt>
    <dgm:pt modelId="{24E0C0C6-CD0B-4E93-A5CF-12A9A52F8AD4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El 30% de los pacientes con arterias carótidas normales tienen lesiones ateroescleróticas femorales.</a:t>
          </a:r>
        </a:p>
      </dgm:t>
    </dgm:pt>
    <dgm:pt modelId="{3AF21E17-F90A-494D-B364-1E74DAA327B4}" type="parTrans" cxnId="{246413D6-1325-43CB-B5FF-B08A0721A011}">
      <dgm:prSet/>
      <dgm:spPr/>
      <dgm:t>
        <a:bodyPr/>
        <a:lstStyle/>
        <a:p>
          <a:endParaRPr lang="es-VE" b="1">
            <a:solidFill>
              <a:schemeClr val="bg2"/>
            </a:solidFill>
          </a:endParaRPr>
        </a:p>
      </dgm:t>
    </dgm:pt>
    <dgm:pt modelId="{C30882F2-99AE-4152-BD63-EF3CFDC33DF1}" type="sibTrans" cxnId="{246413D6-1325-43CB-B5FF-B08A0721A011}">
      <dgm:prSet/>
      <dgm:spPr/>
      <dgm:t>
        <a:bodyPr/>
        <a:lstStyle/>
        <a:p>
          <a:endParaRPr lang="es-VE" b="1">
            <a:solidFill>
              <a:schemeClr val="bg2"/>
            </a:solidFill>
          </a:endParaRPr>
        </a:p>
      </dgm:t>
    </dgm:pt>
    <dgm:pt modelId="{DB5BF53A-6B16-4437-A44E-67F6FB7982C3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La evaluación de las bifurcaciones femorales y carotídeas ofrece una visión más global del estado ateroesclerótico del individuo, y posiblemente sea una indicación mejor y más temprana de ateroesclerosis subclínica que las mediciones comunes de GIM carotídeo.</a:t>
          </a:r>
        </a:p>
      </dgm:t>
    </dgm:pt>
    <dgm:pt modelId="{56F685D0-21EC-4708-B61C-DEF00798ABAD}" type="parTrans" cxnId="{FE3E42E2-B5D5-498A-9E2E-1C976315D72F}">
      <dgm:prSet/>
      <dgm:spPr/>
      <dgm:t>
        <a:bodyPr/>
        <a:lstStyle/>
        <a:p>
          <a:endParaRPr lang="es-VE" b="1">
            <a:solidFill>
              <a:schemeClr val="bg2"/>
            </a:solidFill>
          </a:endParaRPr>
        </a:p>
      </dgm:t>
    </dgm:pt>
    <dgm:pt modelId="{E3D4AB98-0DB5-4A58-AA2B-2F2F30502E0B}" type="sibTrans" cxnId="{FE3E42E2-B5D5-498A-9E2E-1C976315D72F}">
      <dgm:prSet/>
      <dgm:spPr/>
      <dgm:t>
        <a:bodyPr/>
        <a:lstStyle/>
        <a:p>
          <a:endParaRPr lang="es-VE" b="1">
            <a:solidFill>
              <a:schemeClr val="bg2"/>
            </a:solidFill>
          </a:endParaRPr>
        </a:p>
      </dgm:t>
    </dgm:pt>
    <dgm:pt modelId="{B84B95A3-D68E-425A-BC00-82194CBA6E50}" type="pres">
      <dgm:prSet presAssocID="{BDA027AF-025F-493A-8A45-E3FCA219FA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FDE1B343-9150-4D52-ABFC-7F38C56EEB05}" type="pres">
      <dgm:prSet presAssocID="{BDA027AF-025F-493A-8A45-E3FCA219FA95}" presName="Name1" presStyleCnt="0"/>
      <dgm:spPr/>
    </dgm:pt>
    <dgm:pt modelId="{B6DF5A5A-8A10-46D8-82A7-A23B98C93427}" type="pres">
      <dgm:prSet presAssocID="{BDA027AF-025F-493A-8A45-E3FCA219FA95}" presName="cycle" presStyleCnt="0"/>
      <dgm:spPr/>
    </dgm:pt>
    <dgm:pt modelId="{0F51567B-E17A-4D45-B130-4CB1D6615995}" type="pres">
      <dgm:prSet presAssocID="{BDA027AF-025F-493A-8A45-E3FCA219FA95}" presName="srcNode" presStyleLbl="node1" presStyleIdx="0" presStyleCnt="4"/>
      <dgm:spPr/>
    </dgm:pt>
    <dgm:pt modelId="{57EF34F8-15CE-4EB0-982A-46056C07CD9F}" type="pres">
      <dgm:prSet presAssocID="{BDA027AF-025F-493A-8A45-E3FCA219FA95}" presName="conn" presStyleLbl="parChTrans1D2" presStyleIdx="0" presStyleCnt="1"/>
      <dgm:spPr/>
      <dgm:t>
        <a:bodyPr/>
        <a:lstStyle/>
        <a:p>
          <a:endParaRPr lang="es-VE"/>
        </a:p>
      </dgm:t>
    </dgm:pt>
    <dgm:pt modelId="{4CA55A3C-7DCB-42EA-905A-EF7F3B9B38A8}" type="pres">
      <dgm:prSet presAssocID="{BDA027AF-025F-493A-8A45-E3FCA219FA95}" presName="extraNode" presStyleLbl="node1" presStyleIdx="0" presStyleCnt="4"/>
      <dgm:spPr/>
    </dgm:pt>
    <dgm:pt modelId="{31288449-21EB-48ED-BF62-DECFD6E7A63A}" type="pres">
      <dgm:prSet presAssocID="{BDA027AF-025F-493A-8A45-E3FCA219FA95}" presName="dstNode" presStyleLbl="node1" presStyleIdx="0" presStyleCnt="4"/>
      <dgm:spPr/>
    </dgm:pt>
    <dgm:pt modelId="{ED10530F-339B-4E80-B7D6-139A75A0546D}" type="pres">
      <dgm:prSet presAssocID="{CDFA4A2E-34EA-44CF-8EC2-F1B235C1A36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F378821-799A-42EA-B8A4-5F7EC50EDB7E}" type="pres">
      <dgm:prSet presAssocID="{CDFA4A2E-34EA-44CF-8EC2-F1B235C1A368}" presName="accent_1" presStyleCnt="0"/>
      <dgm:spPr/>
    </dgm:pt>
    <dgm:pt modelId="{52582D2A-A5BD-4062-8F6F-281D35F1CAA8}" type="pres">
      <dgm:prSet presAssocID="{CDFA4A2E-34EA-44CF-8EC2-F1B235C1A368}" presName="accentRepeatNode" presStyleLbl="solidFgAcc1" presStyleIdx="0" presStyleCnt="4"/>
      <dgm:spPr/>
    </dgm:pt>
    <dgm:pt modelId="{0764C5A8-0135-40E5-A016-8C9DE211BEE8}" type="pres">
      <dgm:prSet presAssocID="{109561E2-58A0-45A9-9AB6-A75FBA545BE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C9FA757-6CD8-4033-B24E-1CED68223A01}" type="pres">
      <dgm:prSet presAssocID="{109561E2-58A0-45A9-9AB6-A75FBA545BED}" presName="accent_2" presStyleCnt="0"/>
      <dgm:spPr/>
    </dgm:pt>
    <dgm:pt modelId="{7A27D26D-84E1-45AA-A3B5-F479AEA7E0AB}" type="pres">
      <dgm:prSet presAssocID="{109561E2-58A0-45A9-9AB6-A75FBA545BED}" presName="accentRepeatNode" presStyleLbl="solidFgAcc1" presStyleIdx="1" presStyleCnt="4"/>
      <dgm:spPr/>
    </dgm:pt>
    <dgm:pt modelId="{0C3BBFD3-83DA-4C0A-B65B-6540B1C7D7CB}" type="pres">
      <dgm:prSet presAssocID="{24E0C0C6-CD0B-4E93-A5CF-12A9A52F8AD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4D113A5-317C-48E7-ABD7-A329B486B867}" type="pres">
      <dgm:prSet presAssocID="{24E0C0C6-CD0B-4E93-A5CF-12A9A52F8AD4}" presName="accent_3" presStyleCnt="0"/>
      <dgm:spPr/>
    </dgm:pt>
    <dgm:pt modelId="{9A2E6FAE-3F7E-4693-8FC4-DD50D937E980}" type="pres">
      <dgm:prSet presAssocID="{24E0C0C6-CD0B-4E93-A5CF-12A9A52F8AD4}" presName="accentRepeatNode" presStyleLbl="solidFgAcc1" presStyleIdx="2" presStyleCnt="4"/>
      <dgm:spPr/>
    </dgm:pt>
    <dgm:pt modelId="{C13DA494-ACA3-44A2-BA18-76EE07727B21}" type="pres">
      <dgm:prSet presAssocID="{DB5BF53A-6B16-4437-A44E-67F6FB7982C3}" presName="text_4" presStyleLbl="node1" presStyleIdx="3" presStyleCnt="4" custScaleY="13384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104DC31-F1AD-41DA-8350-667AF9F71BAB}" type="pres">
      <dgm:prSet presAssocID="{DB5BF53A-6B16-4437-A44E-67F6FB7982C3}" presName="accent_4" presStyleCnt="0"/>
      <dgm:spPr/>
    </dgm:pt>
    <dgm:pt modelId="{21A5F837-1760-4B89-A304-F41C014B3175}" type="pres">
      <dgm:prSet presAssocID="{DB5BF53A-6B16-4437-A44E-67F6FB7982C3}" presName="accentRepeatNode" presStyleLbl="solidFgAcc1" presStyleIdx="3" presStyleCnt="4"/>
      <dgm:spPr/>
    </dgm:pt>
  </dgm:ptLst>
  <dgm:cxnLst>
    <dgm:cxn modelId="{3146DB70-2D04-4C38-AB13-633509B05ED2}" srcId="{BDA027AF-025F-493A-8A45-E3FCA219FA95}" destId="{109561E2-58A0-45A9-9AB6-A75FBA545BED}" srcOrd="1" destOrd="0" parTransId="{B5155CB1-D8EE-4CA6-A1AA-54A1A730D5D6}" sibTransId="{1C7287B3-E31B-4857-A477-3EFBD807A198}"/>
    <dgm:cxn modelId="{09979A20-2228-40F6-AF64-11D65199C431}" type="presOf" srcId="{CB401C34-8452-4207-9889-7B1C88270C05}" destId="{57EF34F8-15CE-4EB0-982A-46056C07CD9F}" srcOrd="0" destOrd="0" presId="urn:microsoft.com/office/officeart/2008/layout/VerticalCurvedList"/>
    <dgm:cxn modelId="{B62772FF-96A9-44B5-B369-37D3AE4D5664}" srcId="{BDA027AF-025F-493A-8A45-E3FCA219FA95}" destId="{CDFA4A2E-34EA-44CF-8EC2-F1B235C1A368}" srcOrd="0" destOrd="0" parTransId="{87C0DBEB-C033-4703-94A9-615B2DD7B4D3}" sibTransId="{CB401C34-8452-4207-9889-7B1C88270C05}"/>
    <dgm:cxn modelId="{15CC8D36-2DD7-4E40-935C-D6AEECC08A11}" type="presOf" srcId="{BDA027AF-025F-493A-8A45-E3FCA219FA95}" destId="{B84B95A3-D68E-425A-BC00-82194CBA6E50}" srcOrd="0" destOrd="0" presId="urn:microsoft.com/office/officeart/2008/layout/VerticalCurvedList"/>
    <dgm:cxn modelId="{288EC4C1-D1D9-4185-A7A2-A17B0DAE0573}" type="presOf" srcId="{24E0C0C6-CD0B-4E93-A5CF-12A9A52F8AD4}" destId="{0C3BBFD3-83DA-4C0A-B65B-6540B1C7D7CB}" srcOrd="0" destOrd="0" presId="urn:microsoft.com/office/officeart/2008/layout/VerticalCurvedList"/>
    <dgm:cxn modelId="{795D9D85-E1F6-4B8F-9B64-7ED168232B8E}" type="presOf" srcId="{DB5BF53A-6B16-4437-A44E-67F6FB7982C3}" destId="{C13DA494-ACA3-44A2-BA18-76EE07727B21}" srcOrd="0" destOrd="0" presId="urn:microsoft.com/office/officeart/2008/layout/VerticalCurvedList"/>
    <dgm:cxn modelId="{246413D6-1325-43CB-B5FF-B08A0721A011}" srcId="{BDA027AF-025F-493A-8A45-E3FCA219FA95}" destId="{24E0C0C6-CD0B-4E93-A5CF-12A9A52F8AD4}" srcOrd="2" destOrd="0" parTransId="{3AF21E17-F90A-494D-B364-1E74DAA327B4}" sibTransId="{C30882F2-99AE-4152-BD63-EF3CFDC33DF1}"/>
    <dgm:cxn modelId="{20BE369A-1553-405A-8810-B956426FCC07}" type="presOf" srcId="{CDFA4A2E-34EA-44CF-8EC2-F1B235C1A368}" destId="{ED10530F-339B-4E80-B7D6-139A75A0546D}" srcOrd="0" destOrd="0" presId="urn:microsoft.com/office/officeart/2008/layout/VerticalCurvedList"/>
    <dgm:cxn modelId="{B67F9455-F3F7-4948-AFEE-7B00FA7C2D7D}" type="presOf" srcId="{109561E2-58A0-45A9-9AB6-A75FBA545BED}" destId="{0764C5A8-0135-40E5-A016-8C9DE211BEE8}" srcOrd="0" destOrd="0" presId="urn:microsoft.com/office/officeart/2008/layout/VerticalCurvedList"/>
    <dgm:cxn modelId="{FE3E42E2-B5D5-498A-9E2E-1C976315D72F}" srcId="{BDA027AF-025F-493A-8A45-E3FCA219FA95}" destId="{DB5BF53A-6B16-4437-A44E-67F6FB7982C3}" srcOrd="3" destOrd="0" parTransId="{56F685D0-21EC-4708-B61C-DEF00798ABAD}" sibTransId="{E3D4AB98-0DB5-4A58-AA2B-2F2F30502E0B}"/>
    <dgm:cxn modelId="{797C122D-69E9-4BCF-819F-715E44EEBE58}" type="presParOf" srcId="{B84B95A3-D68E-425A-BC00-82194CBA6E50}" destId="{FDE1B343-9150-4D52-ABFC-7F38C56EEB05}" srcOrd="0" destOrd="0" presId="urn:microsoft.com/office/officeart/2008/layout/VerticalCurvedList"/>
    <dgm:cxn modelId="{A09FF73E-078C-436C-B7CA-24175835BFC5}" type="presParOf" srcId="{FDE1B343-9150-4D52-ABFC-7F38C56EEB05}" destId="{B6DF5A5A-8A10-46D8-82A7-A23B98C93427}" srcOrd="0" destOrd="0" presId="urn:microsoft.com/office/officeart/2008/layout/VerticalCurvedList"/>
    <dgm:cxn modelId="{731F6383-F7CB-43AE-91DC-6A8C48F6DCE2}" type="presParOf" srcId="{B6DF5A5A-8A10-46D8-82A7-A23B98C93427}" destId="{0F51567B-E17A-4D45-B130-4CB1D6615995}" srcOrd="0" destOrd="0" presId="urn:microsoft.com/office/officeart/2008/layout/VerticalCurvedList"/>
    <dgm:cxn modelId="{94BD2F31-588A-4C68-BF4B-23F89765C0E0}" type="presParOf" srcId="{B6DF5A5A-8A10-46D8-82A7-A23B98C93427}" destId="{57EF34F8-15CE-4EB0-982A-46056C07CD9F}" srcOrd="1" destOrd="0" presId="urn:microsoft.com/office/officeart/2008/layout/VerticalCurvedList"/>
    <dgm:cxn modelId="{2BC55147-CF92-44E4-B7F4-73E6C5AB0608}" type="presParOf" srcId="{B6DF5A5A-8A10-46D8-82A7-A23B98C93427}" destId="{4CA55A3C-7DCB-42EA-905A-EF7F3B9B38A8}" srcOrd="2" destOrd="0" presId="urn:microsoft.com/office/officeart/2008/layout/VerticalCurvedList"/>
    <dgm:cxn modelId="{4E0258AD-B215-47A2-BF06-132F00645B34}" type="presParOf" srcId="{B6DF5A5A-8A10-46D8-82A7-A23B98C93427}" destId="{31288449-21EB-48ED-BF62-DECFD6E7A63A}" srcOrd="3" destOrd="0" presId="urn:microsoft.com/office/officeart/2008/layout/VerticalCurvedList"/>
    <dgm:cxn modelId="{C26324B1-B640-4522-B2A3-BCABEBA1C2A6}" type="presParOf" srcId="{FDE1B343-9150-4D52-ABFC-7F38C56EEB05}" destId="{ED10530F-339B-4E80-B7D6-139A75A0546D}" srcOrd="1" destOrd="0" presId="urn:microsoft.com/office/officeart/2008/layout/VerticalCurvedList"/>
    <dgm:cxn modelId="{BF89C9A3-9D4D-42B5-AA27-7825E324B731}" type="presParOf" srcId="{FDE1B343-9150-4D52-ABFC-7F38C56EEB05}" destId="{3F378821-799A-42EA-B8A4-5F7EC50EDB7E}" srcOrd="2" destOrd="0" presId="urn:microsoft.com/office/officeart/2008/layout/VerticalCurvedList"/>
    <dgm:cxn modelId="{D8DA203C-F303-40A4-BA0B-1D3A1E668E27}" type="presParOf" srcId="{3F378821-799A-42EA-B8A4-5F7EC50EDB7E}" destId="{52582D2A-A5BD-4062-8F6F-281D35F1CAA8}" srcOrd="0" destOrd="0" presId="urn:microsoft.com/office/officeart/2008/layout/VerticalCurvedList"/>
    <dgm:cxn modelId="{620FF9E6-671E-4608-BB10-236EE625B6E8}" type="presParOf" srcId="{FDE1B343-9150-4D52-ABFC-7F38C56EEB05}" destId="{0764C5A8-0135-40E5-A016-8C9DE211BEE8}" srcOrd="3" destOrd="0" presId="urn:microsoft.com/office/officeart/2008/layout/VerticalCurvedList"/>
    <dgm:cxn modelId="{96296801-5FFD-4319-AEFA-A9291BD878DA}" type="presParOf" srcId="{FDE1B343-9150-4D52-ABFC-7F38C56EEB05}" destId="{8C9FA757-6CD8-4033-B24E-1CED68223A01}" srcOrd="4" destOrd="0" presId="urn:microsoft.com/office/officeart/2008/layout/VerticalCurvedList"/>
    <dgm:cxn modelId="{CDCE6E6E-8E0B-4C72-83C3-44B5660747BF}" type="presParOf" srcId="{8C9FA757-6CD8-4033-B24E-1CED68223A01}" destId="{7A27D26D-84E1-45AA-A3B5-F479AEA7E0AB}" srcOrd="0" destOrd="0" presId="urn:microsoft.com/office/officeart/2008/layout/VerticalCurvedList"/>
    <dgm:cxn modelId="{59A9EC5D-7D24-4E05-9F96-710A4E98B718}" type="presParOf" srcId="{FDE1B343-9150-4D52-ABFC-7F38C56EEB05}" destId="{0C3BBFD3-83DA-4C0A-B65B-6540B1C7D7CB}" srcOrd="5" destOrd="0" presId="urn:microsoft.com/office/officeart/2008/layout/VerticalCurvedList"/>
    <dgm:cxn modelId="{AB001108-6064-4910-A725-7AFE676F067B}" type="presParOf" srcId="{FDE1B343-9150-4D52-ABFC-7F38C56EEB05}" destId="{64D113A5-317C-48E7-ABD7-A329B486B867}" srcOrd="6" destOrd="0" presId="urn:microsoft.com/office/officeart/2008/layout/VerticalCurvedList"/>
    <dgm:cxn modelId="{D8137FC2-CAF2-4D8A-9D74-B677E7697E6A}" type="presParOf" srcId="{64D113A5-317C-48E7-ABD7-A329B486B867}" destId="{9A2E6FAE-3F7E-4693-8FC4-DD50D937E980}" srcOrd="0" destOrd="0" presId="urn:microsoft.com/office/officeart/2008/layout/VerticalCurvedList"/>
    <dgm:cxn modelId="{B4EB63C5-3E38-4F4D-B262-4EB6E70DA8A3}" type="presParOf" srcId="{FDE1B343-9150-4D52-ABFC-7F38C56EEB05}" destId="{C13DA494-ACA3-44A2-BA18-76EE07727B21}" srcOrd="7" destOrd="0" presId="urn:microsoft.com/office/officeart/2008/layout/VerticalCurvedList"/>
    <dgm:cxn modelId="{ADF571D7-AB80-44A8-B9D3-2DE80FF72E49}" type="presParOf" srcId="{FDE1B343-9150-4D52-ABFC-7F38C56EEB05}" destId="{4104DC31-F1AD-41DA-8350-667AF9F71BAB}" srcOrd="8" destOrd="0" presId="urn:microsoft.com/office/officeart/2008/layout/VerticalCurvedList"/>
    <dgm:cxn modelId="{DA92BBF8-05B5-49E2-B877-D0E211FBBD13}" type="presParOf" srcId="{4104DC31-F1AD-41DA-8350-667AF9F71BAB}" destId="{21A5F837-1760-4B89-A304-F41C014B31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A027AF-025F-493A-8A45-E3FCA219FA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DFA4A2E-34EA-44CF-8EC2-F1B235C1A368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Según los resultados de este estudio, la clasificación carotídea y femoral de las lesiones ateroescleróticas subclínicas separa a los sujetos asintomáticos en grupos con diferente riesgo de eventos cardiovasculares.</a:t>
          </a:r>
        </a:p>
      </dgm:t>
    </dgm:pt>
    <dgm:pt modelId="{87C0DBEB-C033-4703-94A9-615B2DD7B4D3}" type="parTrans" cxnId="{B62772FF-96A9-44B5-B369-37D3AE4D5664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CB401C34-8452-4207-9889-7B1C88270C05}" type="sibTrans" cxnId="{B62772FF-96A9-44B5-B369-37D3AE4D5664}">
      <dgm:prSet/>
      <dgm:spPr/>
      <dgm:t>
        <a:bodyPr/>
        <a:lstStyle/>
        <a:p>
          <a:pPr algn="just"/>
          <a:endParaRPr lang="es-VE" sz="2000" b="1">
            <a:solidFill>
              <a:schemeClr val="bg2"/>
            </a:solidFill>
          </a:endParaRPr>
        </a:p>
      </dgm:t>
    </dgm:pt>
    <dgm:pt modelId="{5B1BF0C7-D61E-4159-B742-68899C8926EE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Los sujetos en las clases III y IV no solo tienen un mayor riesgo de eventos en los años siguientes, sino que su tasa de progresión de la ateroesclerosis aumenta.</a:t>
          </a:r>
        </a:p>
      </dgm:t>
    </dgm:pt>
    <dgm:pt modelId="{64475E0D-00AF-4117-847A-E0ED8C45743B}" type="parTrans" cxnId="{9BCBD921-B31B-43CC-AD6E-7AEB620C70D5}">
      <dgm:prSet/>
      <dgm:spPr/>
      <dgm:t>
        <a:bodyPr/>
        <a:lstStyle/>
        <a:p>
          <a:pPr algn="just"/>
          <a:endParaRPr lang="es-VE" b="1">
            <a:solidFill>
              <a:schemeClr val="bg2"/>
            </a:solidFill>
          </a:endParaRPr>
        </a:p>
      </dgm:t>
    </dgm:pt>
    <dgm:pt modelId="{E6C211A3-C501-4000-ADAB-C828F293DB31}" type="sibTrans" cxnId="{9BCBD921-B31B-43CC-AD6E-7AEB620C70D5}">
      <dgm:prSet/>
      <dgm:spPr/>
      <dgm:t>
        <a:bodyPr/>
        <a:lstStyle/>
        <a:p>
          <a:pPr algn="just"/>
          <a:endParaRPr lang="es-VE" b="1">
            <a:solidFill>
              <a:schemeClr val="bg2"/>
            </a:solidFill>
          </a:endParaRPr>
        </a:p>
      </dgm:t>
    </dgm:pt>
    <dgm:pt modelId="{6D4ACAEA-6331-4B77-A61C-0600D591267B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2"/>
              </a:solidFill>
            </a:rPr>
            <a:t>La enfermedad coronaria ateroesclerótica está bien relacionada con los cambios ateroescleróticos carotideos y femorales, sin embargo la diferencia entre la prevalencia de placas a nivel carotídeo y femoral y las diferencias en la progresión no están claras (la progresión femoral parece ser más rápida que la progresión de la placa carotídea).</a:t>
          </a:r>
        </a:p>
      </dgm:t>
    </dgm:pt>
    <dgm:pt modelId="{F8EE30C5-6F8E-4CDB-8272-4F298D0DBB6B}" type="parTrans" cxnId="{A83EAE99-6A65-486B-92F8-CF17AB75750C}">
      <dgm:prSet/>
      <dgm:spPr/>
      <dgm:t>
        <a:bodyPr/>
        <a:lstStyle/>
        <a:p>
          <a:pPr algn="just"/>
          <a:endParaRPr lang="es-VE" b="1">
            <a:solidFill>
              <a:schemeClr val="bg2"/>
            </a:solidFill>
          </a:endParaRPr>
        </a:p>
      </dgm:t>
    </dgm:pt>
    <dgm:pt modelId="{AB286B48-2F1C-461A-AEF7-0890E0BC7EAE}" type="sibTrans" cxnId="{A83EAE99-6A65-486B-92F8-CF17AB75750C}">
      <dgm:prSet/>
      <dgm:spPr/>
      <dgm:t>
        <a:bodyPr/>
        <a:lstStyle/>
        <a:p>
          <a:pPr algn="just"/>
          <a:endParaRPr lang="es-VE" b="1">
            <a:solidFill>
              <a:schemeClr val="bg2"/>
            </a:solidFill>
          </a:endParaRPr>
        </a:p>
      </dgm:t>
    </dgm:pt>
    <dgm:pt modelId="{955CA36C-4C8C-4D8C-8975-D4A95EA3DCC9}" type="pres">
      <dgm:prSet presAssocID="{BDA027AF-025F-493A-8A45-E3FCA219FA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BF0E46B0-5883-4620-BF29-AE756601BC17}" type="pres">
      <dgm:prSet presAssocID="{BDA027AF-025F-493A-8A45-E3FCA219FA95}" presName="Name1" presStyleCnt="0"/>
      <dgm:spPr/>
    </dgm:pt>
    <dgm:pt modelId="{11365C78-8598-4A5A-92CD-3591E1A3C49E}" type="pres">
      <dgm:prSet presAssocID="{BDA027AF-025F-493A-8A45-E3FCA219FA95}" presName="cycle" presStyleCnt="0"/>
      <dgm:spPr/>
    </dgm:pt>
    <dgm:pt modelId="{2DC2D854-11E9-4904-A546-6B1A0E5AAD53}" type="pres">
      <dgm:prSet presAssocID="{BDA027AF-025F-493A-8A45-E3FCA219FA95}" presName="srcNode" presStyleLbl="node1" presStyleIdx="0" presStyleCnt="3"/>
      <dgm:spPr/>
    </dgm:pt>
    <dgm:pt modelId="{23C96588-EE96-4E17-805A-8B9D3AC3AEAE}" type="pres">
      <dgm:prSet presAssocID="{BDA027AF-025F-493A-8A45-E3FCA219FA95}" presName="conn" presStyleLbl="parChTrans1D2" presStyleIdx="0" presStyleCnt="1"/>
      <dgm:spPr/>
      <dgm:t>
        <a:bodyPr/>
        <a:lstStyle/>
        <a:p>
          <a:endParaRPr lang="es-VE"/>
        </a:p>
      </dgm:t>
    </dgm:pt>
    <dgm:pt modelId="{293894B0-9069-410B-85B4-CC621A5F0D2B}" type="pres">
      <dgm:prSet presAssocID="{BDA027AF-025F-493A-8A45-E3FCA219FA95}" presName="extraNode" presStyleLbl="node1" presStyleIdx="0" presStyleCnt="3"/>
      <dgm:spPr/>
    </dgm:pt>
    <dgm:pt modelId="{1E154EAE-9A31-450E-A428-D4962A260431}" type="pres">
      <dgm:prSet presAssocID="{BDA027AF-025F-493A-8A45-E3FCA219FA95}" presName="dstNode" presStyleLbl="node1" presStyleIdx="0" presStyleCnt="3"/>
      <dgm:spPr/>
    </dgm:pt>
    <dgm:pt modelId="{6A7201A5-05A2-4CF2-A467-D9B66E324F9A}" type="pres">
      <dgm:prSet presAssocID="{CDFA4A2E-34EA-44CF-8EC2-F1B235C1A3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9844BC7-A9F5-4453-A7A8-F90D8C4E3054}" type="pres">
      <dgm:prSet presAssocID="{CDFA4A2E-34EA-44CF-8EC2-F1B235C1A368}" presName="accent_1" presStyleCnt="0"/>
      <dgm:spPr/>
    </dgm:pt>
    <dgm:pt modelId="{C7EDE60C-714B-4D6B-9E40-5D008914C579}" type="pres">
      <dgm:prSet presAssocID="{CDFA4A2E-34EA-44CF-8EC2-F1B235C1A368}" presName="accentRepeatNode" presStyleLbl="solidFgAcc1" presStyleIdx="0" presStyleCnt="3"/>
      <dgm:spPr/>
    </dgm:pt>
    <dgm:pt modelId="{708744F7-26C7-4D07-89BD-E306624B752B}" type="pres">
      <dgm:prSet presAssocID="{5B1BF0C7-D61E-4159-B742-68899C8926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24ECF8E-66EA-4E5F-B026-EE5F5FDF90A0}" type="pres">
      <dgm:prSet presAssocID="{5B1BF0C7-D61E-4159-B742-68899C8926EE}" presName="accent_2" presStyleCnt="0"/>
      <dgm:spPr/>
    </dgm:pt>
    <dgm:pt modelId="{B43C2136-D900-4262-AA52-DB44391C94AE}" type="pres">
      <dgm:prSet presAssocID="{5B1BF0C7-D61E-4159-B742-68899C8926EE}" presName="accentRepeatNode" presStyleLbl="solidFgAcc1" presStyleIdx="1" presStyleCnt="3"/>
      <dgm:spPr/>
    </dgm:pt>
    <dgm:pt modelId="{FA37E8E4-0F54-43DD-A639-DC3E364CC90E}" type="pres">
      <dgm:prSet presAssocID="{6D4ACAEA-6331-4B77-A61C-0600D591267B}" presName="text_3" presStyleLbl="node1" presStyleIdx="2" presStyleCnt="3" custScaleY="12770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635D1AA-8F99-4A3D-A1B5-2C654242A8B4}" type="pres">
      <dgm:prSet presAssocID="{6D4ACAEA-6331-4B77-A61C-0600D591267B}" presName="accent_3" presStyleCnt="0"/>
      <dgm:spPr/>
    </dgm:pt>
    <dgm:pt modelId="{45F8FBFA-31B0-4D06-8CC1-F595D9145777}" type="pres">
      <dgm:prSet presAssocID="{6D4ACAEA-6331-4B77-A61C-0600D591267B}" presName="accentRepeatNode" presStyleLbl="solidFgAcc1" presStyleIdx="2" presStyleCnt="3"/>
      <dgm:spPr/>
    </dgm:pt>
  </dgm:ptLst>
  <dgm:cxnLst>
    <dgm:cxn modelId="{76B8C1C1-7279-4F90-86A3-C99EFC7E7BAB}" type="presOf" srcId="{CDFA4A2E-34EA-44CF-8EC2-F1B235C1A368}" destId="{6A7201A5-05A2-4CF2-A467-D9B66E324F9A}" srcOrd="0" destOrd="0" presId="urn:microsoft.com/office/officeart/2008/layout/VerticalCurvedList"/>
    <dgm:cxn modelId="{9BCBD921-B31B-43CC-AD6E-7AEB620C70D5}" srcId="{BDA027AF-025F-493A-8A45-E3FCA219FA95}" destId="{5B1BF0C7-D61E-4159-B742-68899C8926EE}" srcOrd="1" destOrd="0" parTransId="{64475E0D-00AF-4117-847A-E0ED8C45743B}" sibTransId="{E6C211A3-C501-4000-ADAB-C828F293DB31}"/>
    <dgm:cxn modelId="{FB335BC8-2C0C-49EE-9E60-4CF6AF72C4F1}" type="presOf" srcId="{BDA027AF-025F-493A-8A45-E3FCA219FA95}" destId="{955CA36C-4C8C-4D8C-8975-D4A95EA3DCC9}" srcOrd="0" destOrd="0" presId="urn:microsoft.com/office/officeart/2008/layout/VerticalCurvedList"/>
    <dgm:cxn modelId="{1C566EAE-E57A-425E-A953-8196C27FEE62}" type="presOf" srcId="{5B1BF0C7-D61E-4159-B742-68899C8926EE}" destId="{708744F7-26C7-4D07-89BD-E306624B752B}" srcOrd="0" destOrd="0" presId="urn:microsoft.com/office/officeart/2008/layout/VerticalCurvedList"/>
    <dgm:cxn modelId="{A83EAE99-6A65-486B-92F8-CF17AB75750C}" srcId="{BDA027AF-025F-493A-8A45-E3FCA219FA95}" destId="{6D4ACAEA-6331-4B77-A61C-0600D591267B}" srcOrd="2" destOrd="0" parTransId="{F8EE30C5-6F8E-4CDB-8272-4F298D0DBB6B}" sibTransId="{AB286B48-2F1C-461A-AEF7-0890E0BC7EAE}"/>
    <dgm:cxn modelId="{B62772FF-96A9-44B5-B369-37D3AE4D5664}" srcId="{BDA027AF-025F-493A-8A45-E3FCA219FA95}" destId="{CDFA4A2E-34EA-44CF-8EC2-F1B235C1A368}" srcOrd="0" destOrd="0" parTransId="{87C0DBEB-C033-4703-94A9-615B2DD7B4D3}" sibTransId="{CB401C34-8452-4207-9889-7B1C88270C05}"/>
    <dgm:cxn modelId="{885D0088-CF83-4AFD-A88F-140A1ACC1567}" type="presOf" srcId="{6D4ACAEA-6331-4B77-A61C-0600D591267B}" destId="{FA37E8E4-0F54-43DD-A639-DC3E364CC90E}" srcOrd="0" destOrd="0" presId="urn:microsoft.com/office/officeart/2008/layout/VerticalCurvedList"/>
    <dgm:cxn modelId="{9BDD74D8-0827-405C-A95E-B4CA832C676E}" type="presOf" srcId="{CB401C34-8452-4207-9889-7B1C88270C05}" destId="{23C96588-EE96-4E17-805A-8B9D3AC3AEAE}" srcOrd="0" destOrd="0" presId="urn:microsoft.com/office/officeart/2008/layout/VerticalCurvedList"/>
    <dgm:cxn modelId="{E9F38AA2-0861-4995-8DBD-350DB3AA5DF2}" type="presParOf" srcId="{955CA36C-4C8C-4D8C-8975-D4A95EA3DCC9}" destId="{BF0E46B0-5883-4620-BF29-AE756601BC17}" srcOrd="0" destOrd="0" presId="urn:microsoft.com/office/officeart/2008/layout/VerticalCurvedList"/>
    <dgm:cxn modelId="{62662658-378E-4D7D-B5A1-10630411B531}" type="presParOf" srcId="{BF0E46B0-5883-4620-BF29-AE756601BC17}" destId="{11365C78-8598-4A5A-92CD-3591E1A3C49E}" srcOrd="0" destOrd="0" presId="urn:microsoft.com/office/officeart/2008/layout/VerticalCurvedList"/>
    <dgm:cxn modelId="{7ABB36FD-6414-4F25-8BC1-1F0AD1F0990F}" type="presParOf" srcId="{11365C78-8598-4A5A-92CD-3591E1A3C49E}" destId="{2DC2D854-11E9-4904-A546-6B1A0E5AAD53}" srcOrd="0" destOrd="0" presId="urn:microsoft.com/office/officeart/2008/layout/VerticalCurvedList"/>
    <dgm:cxn modelId="{47784455-7A4C-4099-97D8-F235FD1449E6}" type="presParOf" srcId="{11365C78-8598-4A5A-92CD-3591E1A3C49E}" destId="{23C96588-EE96-4E17-805A-8B9D3AC3AEAE}" srcOrd="1" destOrd="0" presId="urn:microsoft.com/office/officeart/2008/layout/VerticalCurvedList"/>
    <dgm:cxn modelId="{CAD76C9B-7CF6-4FBC-B100-E0EB8052A91B}" type="presParOf" srcId="{11365C78-8598-4A5A-92CD-3591E1A3C49E}" destId="{293894B0-9069-410B-85B4-CC621A5F0D2B}" srcOrd="2" destOrd="0" presId="urn:microsoft.com/office/officeart/2008/layout/VerticalCurvedList"/>
    <dgm:cxn modelId="{53B83CFC-0268-405F-80C7-04440A58D514}" type="presParOf" srcId="{11365C78-8598-4A5A-92CD-3591E1A3C49E}" destId="{1E154EAE-9A31-450E-A428-D4962A260431}" srcOrd="3" destOrd="0" presId="urn:microsoft.com/office/officeart/2008/layout/VerticalCurvedList"/>
    <dgm:cxn modelId="{46D0595F-65AB-489B-B826-1C6F7A9E3EEB}" type="presParOf" srcId="{BF0E46B0-5883-4620-BF29-AE756601BC17}" destId="{6A7201A5-05A2-4CF2-A467-D9B66E324F9A}" srcOrd="1" destOrd="0" presId="urn:microsoft.com/office/officeart/2008/layout/VerticalCurvedList"/>
    <dgm:cxn modelId="{9C9740E5-6889-4ECF-BF0D-96A13BC55BFD}" type="presParOf" srcId="{BF0E46B0-5883-4620-BF29-AE756601BC17}" destId="{99844BC7-A9F5-4453-A7A8-F90D8C4E3054}" srcOrd="2" destOrd="0" presId="urn:microsoft.com/office/officeart/2008/layout/VerticalCurvedList"/>
    <dgm:cxn modelId="{DF40BFB0-AB07-4E03-893F-C1056980F2B9}" type="presParOf" srcId="{99844BC7-A9F5-4453-A7A8-F90D8C4E3054}" destId="{C7EDE60C-714B-4D6B-9E40-5D008914C579}" srcOrd="0" destOrd="0" presId="urn:microsoft.com/office/officeart/2008/layout/VerticalCurvedList"/>
    <dgm:cxn modelId="{56A65530-B8DA-4223-A15E-7E91848C45F4}" type="presParOf" srcId="{BF0E46B0-5883-4620-BF29-AE756601BC17}" destId="{708744F7-26C7-4D07-89BD-E306624B752B}" srcOrd="3" destOrd="0" presId="urn:microsoft.com/office/officeart/2008/layout/VerticalCurvedList"/>
    <dgm:cxn modelId="{320AE3CB-9E86-42D5-967C-306D1DDE0317}" type="presParOf" srcId="{BF0E46B0-5883-4620-BF29-AE756601BC17}" destId="{A24ECF8E-66EA-4E5F-B026-EE5F5FDF90A0}" srcOrd="4" destOrd="0" presId="urn:microsoft.com/office/officeart/2008/layout/VerticalCurvedList"/>
    <dgm:cxn modelId="{A99CD7E6-9AC5-4F90-A50D-E9434D05FE48}" type="presParOf" srcId="{A24ECF8E-66EA-4E5F-B026-EE5F5FDF90A0}" destId="{B43C2136-D900-4262-AA52-DB44391C94AE}" srcOrd="0" destOrd="0" presId="urn:microsoft.com/office/officeart/2008/layout/VerticalCurvedList"/>
    <dgm:cxn modelId="{3D2FA2F6-9891-4050-9199-297CDAAC2F17}" type="presParOf" srcId="{BF0E46B0-5883-4620-BF29-AE756601BC17}" destId="{FA37E8E4-0F54-43DD-A639-DC3E364CC90E}" srcOrd="5" destOrd="0" presId="urn:microsoft.com/office/officeart/2008/layout/VerticalCurvedList"/>
    <dgm:cxn modelId="{25FCD02E-1F54-4326-98E2-EEB3A0FF5F55}" type="presParOf" srcId="{BF0E46B0-5883-4620-BF29-AE756601BC17}" destId="{0635D1AA-8F99-4A3D-A1B5-2C654242A8B4}" srcOrd="6" destOrd="0" presId="urn:microsoft.com/office/officeart/2008/layout/VerticalCurvedList"/>
    <dgm:cxn modelId="{CD8AB34A-C208-475F-907D-F9163853951D}" type="presParOf" srcId="{0635D1AA-8F99-4A3D-A1B5-2C654242A8B4}" destId="{45F8FBFA-31B0-4D06-8CC1-F595D91457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34B0AF-F5D6-478E-AF8B-F6496C79F8A4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DE4058D8-0B29-4CA9-9507-B306F630905C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Este estudio en sus tablas NO muestra la ocurrencia de eventos según la región anatómica evaluada en el ecosonograma inicial</a:t>
          </a:r>
          <a:endParaRPr lang="es-VE" b="1" dirty="0">
            <a:solidFill>
              <a:schemeClr val="tx1"/>
            </a:solidFill>
          </a:endParaRPr>
        </a:p>
      </dgm:t>
    </dgm:pt>
    <dgm:pt modelId="{F7BB4DA2-EBA2-4E48-B788-C0BE36C07422}" type="parTrans" cxnId="{C359284F-D211-4E02-85BA-994DB0709CAC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54F93740-3D3E-4A08-A86A-486ECEDF04F4}" type="sibTrans" cxnId="{C359284F-D211-4E02-85BA-994DB0709CAC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C7FDC047-0231-48AE-81B1-37972ABFB16D}" type="pres">
      <dgm:prSet presAssocID="{6734B0AF-F5D6-478E-AF8B-F6496C79F8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3A65C43E-6402-4261-B221-8549A75961DD}" type="pres">
      <dgm:prSet presAssocID="{DE4058D8-0B29-4CA9-9507-B306F630905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359284F-D211-4E02-85BA-994DB0709CAC}" srcId="{6734B0AF-F5D6-478E-AF8B-F6496C79F8A4}" destId="{DE4058D8-0B29-4CA9-9507-B306F630905C}" srcOrd="0" destOrd="0" parTransId="{F7BB4DA2-EBA2-4E48-B788-C0BE36C07422}" sibTransId="{54F93740-3D3E-4A08-A86A-486ECEDF04F4}"/>
    <dgm:cxn modelId="{C11A14F6-84E1-4A80-9475-4109C0AECBEA}" type="presOf" srcId="{DE4058D8-0B29-4CA9-9507-B306F630905C}" destId="{3A65C43E-6402-4261-B221-8549A75961DD}" srcOrd="0" destOrd="0" presId="urn:microsoft.com/office/officeart/2005/8/layout/default#3"/>
    <dgm:cxn modelId="{3440394A-7696-4A1D-82E0-2F5743B97A23}" type="presOf" srcId="{6734B0AF-F5D6-478E-AF8B-F6496C79F8A4}" destId="{C7FDC047-0231-48AE-81B1-37972ABFB16D}" srcOrd="0" destOrd="0" presId="urn:microsoft.com/office/officeart/2005/8/layout/default#3"/>
    <dgm:cxn modelId="{777FDCD1-C89D-4CEE-BF40-A9CE68EE43BC}" type="presParOf" srcId="{C7FDC047-0231-48AE-81B1-37972ABFB16D}" destId="{3A65C43E-6402-4261-B221-8549A75961DD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34B0AF-F5D6-478E-AF8B-F6496C79F8A4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DE4058D8-0B29-4CA9-9507-B306F630905C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A partir de ello:</a:t>
          </a:r>
        </a:p>
        <a:p>
          <a:r>
            <a:rPr lang="es-ES" sz="2000" b="1" dirty="0">
              <a:solidFill>
                <a:schemeClr val="tx1"/>
              </a:solidFill>
            </a:rPr>
            <a:t>Ambas regiones, carótida o femoral, permiten hacer diagnóstico de ateroesclerosis subclínica como predictor de riesgo cardiovascular, pero la evaluación de ambas garantiza una mayor predicción de eventos sin generar un incremento considerable del costo.</a:t>
          </a:r>
          <a:endParaRPr lang="es-VE" sz="2000" b="1" dirty="0">
            <a:solidFill>
              <a:schemeClr val="tx1"/>
            </a:solidFill>
          </a:endParaRPr>
        </a:p>
      </dgm:t>
    </dgm:pt>
    <dgm:pt modelId="{F7BB4DA2-EBA2-4E48-B788-C0BE36C07422}" type="parTrans" cxnId="{C359284F-D211-4E02-85BA-994DB0709CAC}">
      <dgm:prSet/>
      <dgm:spPr/>
      <dgm:t>
        <a:bodyPr/>
        <a:lstStyle/>
        <a:p>
          <a:endParaRPr lang="es-VE" sz="2800" b="1">
            <a:solidFill>
              <a:schemeClr val="tx1"/>
            </a:solidFill>
          </a:endParaRPr>
        </a:p>
      </dgm:t>
    </dgm:pt>
    <dgm:pt modelId="{54F93740-3D3E-4A08-A86A-486ECEDF04F4}" type="sibTrans" cxnId="{C359284F-D211-4E02-85BA-994DB0709CAC}">
      <dgm:prSet/>
      <dgm:spPr/>
      <dgm:t>
        <a:bodyPr/>
        <a:lstStyle/>
        <a:p>
          <a:endParaRPr lang="es-VE" sz="2800" b="1">
            <a:solidFill>
              <a:schemeClr val="tx1"/>
            </a:solidFill>
          </a:endParaRPr>
        </a:p>
      </dgm:t>
    </dgm:pt>
    <dgm:pt modelId="{C7FDC047-0231-48AE-81B1-37972ABFB16D}" type="pres">
      <dgm:prSet presAssocID="{6734B0AF-F5D6-478E-AF8B-F6496C79F8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3A65C43E-6402-4261-B221-8549A75961DD}" type="pres">
      <dgm:prSet presAssocID="{DE4058D8-0B29-4CA9-9507-B306F630905C}" presName="node" presStyleLbl="node1" presStyleIdx="0" presStyleCnt="1" custScaleY="155678" custLinFactNeighborY="-228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359284F-D211-4E02-85BA-994DB0709CAC}" srcId="{6734B0AF-F5D6-478E-AF8B-F6496C79F8A4}" destId="{DE4058D8-0B29-4CA9-9507-B306F630905C}" srcOrd="0" destOrd="0" parTransId="{F7BB4DA2-EBA2-4E48-B788-C0BE36C07422}" sibTransId="{54F93740-3D3E-4A08-A86A-486ECEDF04F4}"/>
    <dgm:cxn modelId="{C11A14F6-84E1-4A80-9475-4109C0AECBEA}" type="presOf" srcId="{DE4058D8-0B29-4CA9-9507-B306F630905C}" destId="{3A65C43E-6402-4261-B221-8549A75961DD}" srcOrd="0" destOrd="0" presId="urn:microsoft.com/office/officeart/2005/8/layout/default#4"/>
    <dgm:cxn modelId="{3440394A-7696-4A1D-82E0-2F5743B97A23}" type="presOf" srcId="{6734B0AF-F5D6-478E-AF8B-F6496C79F8A4}" destId="{C7FDC047-0231-48AE-81B1-37972ABFB16D}" srcOrd="0" destOrd="0" presId="urn:microsoft.com/office/officeart/2005/8/layout/default#4"/>
    <dgm:cxn modelId="{777FDCD1-C89D-4CEE-BF40-A9CE68EE43BC}" type="presParOf" srcId="{C7FDC047-0231-48AE-81B1-37972ABFB16D}" destId="{3A65C43E-6402-4261-B221-8549A75961DD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7F7A2F-47C4-4E9A-9C08-9F1BD200AEEB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56DDEFF2-C53C-4E5A-AD2E-83C6006A0CCB}">
      <dgm:prSet phldrT="[Texto]" custT="1"/>
      <dgm:spPr/>
      <dgm:t>
        <a:bodyPr/>
        <a:lstStyle/>
        <a:p>
          <a:pPr algn="just"/>
          <a:r>
            <a:rPr lang="es-ES" sz="4000" b="1" dirty="0">
              <a:solidFill>
                <a:schemeClr val="accent1"/>
              </a:solidFill>
            </a:rPr>
            <a:t>1</a:t>
          </a:r>
          <a:endParaRPr lang="es-VE" sz="4000" b="1" dirty="0">
            <a:solidFill>
              <a:schemeClr val="accent1"/>
            </a:solidFill>
          </a:endParaRPr>
        </a:p>
      </dgm:t>
    </dgm:pt>
    <dgm:pt modelId="{71C9DE77-D4BA-4B63-A2C5-02C87A9730DD}" type="parTrans" cxnId="{C41F48BF-A806-4DC5-B3F8-6A6978375E0E}">
      <dgm:prSet/>
      <dgm:spPr/>
      <dgm:t>
        <a:bodyPr/>
        <a:lstStyle/>
        <a:p>
          <a:pPr algn="just"/>
          <a:endParaRPr lang="es-VE" sz="2800"/>
        </a:p>
      </dgm:t>
    </dgm:pt>
    <dgm:pt modelId="{2B92A57F-FB56-465C-9271-3549D2474C13}" type="sibTrans" cxnId="{C41F48BF-A806-4DC5-B3F8-6A6978375E0E}">
      <dgm:prSet/>
      <dgm:spPr/>
      <dgm:t>
        <a:bodyPr/>
        <a:lstStyle/>
        <a:p>
          <a:pPr algn="just"/>
          <a:endParaRPr lang="es-VE" sz="2800"/>
        </a:p>
      </dgm:t>
    </dgm:pt>
    <dgm:pt modelId="{0CD7E900-3957-4E26-A62D-7CFDBED60D08}">
      <dgm:prSet phldrT="[Texto]" custT="1"/>
      <dgm:spPr/>
      <dgm:t>
        <a:bodyPr/>
        <a:lstStyle/>
        <a:p>
          <a:pPr algn="just"/>
          <a:r>
            <a:rPr lang="es-VE" sz="16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Sería interesante conocer ¿cuál fue la progresión del 14,6% de los individuos de clase IV que iniciaron tratamiento al momento del ecosonograma inicial?</a:t>
          </a:r>
          <a:endParaRPr lang="es-VE" sz="1600" dirty="0"/>
        </a:p>
      </dgm:t>
    </dgm:pt>
    <dgm:pt modelId="{F6EBE12B-1361-402A-9CED-61BE346A85BA}" type="parTrans" cxnId="{A3FFE30E-DFB5-4F4A-AB7F-16E70738DDF6}">
      <dgm:prSet/>
      <dgm:spPr/>
      <dgm:t>
        <a:bodyPr/>
        <a:lstStyle/>
        <a:p>
          <a:pPr algn="just"/>
          <a:endParaRPr lang="es-VE" sz="2800"/>
        </a:p>
      </dgm:t>
    </dgm:pt>
    <dgm:pt modelId="{3CE8F2FD-819A-4E86-B7E5-8E55EA28D697}" type="sibTrans" cxnId="{A3FFE30E-DFB5-4F4A-AB7F-16E70738DDF6}">
      <dgm:prSet/>
      <dgm:spPr/>
      <dgm:t>
        <a:bodyPr/>
        <a:lstStyle/>
        <a:p>
          <a:pPr algn="just"/>
          <a:endParaRPr lang="es-VE" sz="2800"/>
        </a:p>
      </dgm:t>
    </dgm:pt>
    <dgm:pt modelId="{8D42D534-8DE6-47B0-AE74-39C42CA6E752}">
      <dgm:prSet phldrT="[Texto]" custT="1"/>
      <dgm:spPr/>
      <dgm:t>
        <a:bodyPr/>
        <a:lstStyle/>
        <a:p>
          <a:pPr algn="just"/>
          <a:r>
            <a:rPr lang="es-ES" sz="4000" b="1" dirty="0">
              <a:solidFill>
                <a:schemeClr val="accent1"/>
              </a:solidFill>
            </a:rPr>
            <a:t>2</a:t>
          </a:r>
          <a:endParaRPr lang="es-VE" sz="4000" b="1" dirty="0">
            <a:solidFill>
              <a:schemeClr val="accent1"/>
            </a:solidFill>
          </a:endParaRPr>
        </a:p>
      </dgm:t>
    </dgm:pt>
    <dgm:pt modelId="{ABDAF6D4-9C14-4F5C-936D-678F13742474}" type="parTrans" cxnId="{B3A8CE59-D0F0-488C-8129-44EEF654BEFE}">
      <dgm:prSet/>
      <dgm:spPr/>
      <dgm:t>
        <a:bodyPr/>
        <a:lstStyle/>
        <a:p>
          <a:pPr algn="just"/>
          <a:endParaRPr lang="es-VE" sz="2800"/>
        </a:p>
      </dgm:t>
    </dgm:pt>
    <dgm:pt modelId="{32B95400-FF71-400F-9ECD-79CB15294BBD}" type="sibTrans" cxnId="{B3A8CE59-D0F0-488C-8129-44EEF654BEFE}">
      <dgm:prSet/>
      <dgm:spPr/>
      <dgm:t>
        <a:bodyPr/>
        <a:lstStyle/>
        <a:p>
          <a:pPr algn="just"/>
          <a:endParaRPr lang="es-VE" sz="2800"/>
        </a:p>
      </dgm:t>
    </dgm:pt>
    <dgm:pt modelId="{EB68897B-22B0-4E9F-88F1-B8D7A45ED836}">
      <dgm:prSet phldrT="[Texto]" custT="1"/>
      <dgm:spPr>
        <a:solidFill>
          <a:schemeClr val="accent1"/>
        </a:solidFill>
      </dgm:spPr>
      <dgm:t>
        <a:bodyPr/>
        <a:lstStyle/>
        <a:p>
          <a:pPr algn="just"/>
          <a:r>
            <a:rPr lang="es-ES" sz="1600" b="1" dirty="0">
              <a:solidFill>
                <a:schemeClr val="tx1"/>
              </a:solidFill>
            </a:rPr>
            <a:t>Se ratifica la estrecha relación que existe entre el habito tabáquico y las lesiones arteriales de mayor severidad, por lo cual insistimos en la promoción de la cesación tabáquica en los pacientes que acuden al CCR Ascardio.</a:t>
          </a:r>
          <a:endParaRPr lang="es-VE" sz="1600" b="1" dirty="0">
            <a:solidFill>
              <a:schemeClr val="tx1"/>
            </a:solidFill>
          </a:endParaRPr>
        </a:p>
      </dgm:t>
    </dgm:pt>
    <dgm:pt modelId="{43C54AF0-26CB-4FDB-B2E8-0119C163BA39}" type="parTrans" cxnId="{D8E9E1FD-0B62-4E29-8F2A-607B55708E03}">
      <dgm:prSet/>
      <dgm:spPr/>
      <dgm:t>
        <a:bodyPr/>
        <a:lstStyle/>
        <a:p>
          <a:pPr algn="just"/>
          <a:endParaRPr lang="es-VE" sz="2800"/>
        </a:p>
      </dgm:t>
    </dgm:pt>
    <dgm:pt modelId="{FA50B2FD-2F4B-454C-9B40-01DF62D2919E}" type="sibTrans" cxnId="{D8E9E1FD-0B62-4E29-8F2A-607B55708E03}">
      <dgm:prSet/>
      <dgm:spPr/>
      <dgm:t>
        <a:bodyPr/>
        <a:lstStyle/>
        <a:p>
          <a:pPr algn="just"/>
          <a:endParaRPr lang="es-VE" sz="2800"/>
        </a:p>
      </dgm:t>
    </dgm:pt>
    <dgm:pt modelId="{B03E13FC-A2AB-4CDA-AE75-00EEAA70F6DD}">
      <dgm:prSet phldrT="[Texto]" custT="1"/>
      <dgm:spPr/>
      <dgm:t>
        <a:bodyPr/>
        <a:lstStyle/>
        <a:p>
          <a:pPr algn="just"/>
          <a:r>
            <a:rPr lang="es-ES" sz="4000" b="1" dirty="0">
              <a:solidFill>
                <a:schemeClr val="accent1"/>
              </a:solidFill>
            </a:rPr>
            <a:t>3</a:t>
          </a:r>
          <a:endParaRPr lang="es-VE" sz="4000" b="1" dirty="0">
            <a:solidFill>
              <a:schemeClr val="accent1"/>
            </a:solidFill>
          </a:endParaRPr>
        </a:p>
      </dgm:t>
    </dgm:pt>
    <dgm:pt modelId="{661B56A5-B31F-4A3E-B21E-4AE0B5D15C49}" type="parTrans" cxnId="{4410C14D-3334-4D0A-8BC4-3659CA70DEDC}">
      <dgm:prSet/>
      <dgm:spPr/>
      <dgm:t>
        <a:bodyPr/>
        <a:lstStyle/>
        <a:p>
          <a:pPr algn="just"/>
          <a:endParaRPr lang="es-VE" sz="2800"/>
        </a:p>
      </dgm:t>
    </dgm:pt>
    <dgm:pt modelId="{28E02B2C-D1B3-4118-B8DD-DECFD3CB2958}" type="sibTrans" cxnId="{4410C14D-3334-4D0A-8BC4-3659CA70DEDC}">
      <dgm:prSet/>
      <dgm:spPr/>
      <dgm:t>
        <a:bodyPr/>
        <a:lstStyle/>
        <a:p>
          <a:pPr algn="just"/>
          <a:endParaRPr lang="es-VE" sz="2800"/>
        </a:p>
      </dgm:t>
    </dgm:pt>
    <dgm:pt modelId="{8A6426F1-D83E-42FC-B60B-7A68CBD3EFBE}">
      <dgm:prSet phldrT="[Texto]" custT="1"/>
      <dgm:spPr/>
      <dgm:t>
        <a:bodyPr/>
        <a:lstStyle/>
        <a:p>
          <a:pPr algn="just"/>
          <a:r>
            <a:rPr lang="es-ES" sz="1600" b="1" dirty="0">
              <a:solidFill>
                <a:schemeClr val="bg1"/>
              </a:solidFill>
            </a:rPr>
            <a:t>La evaluación de las bifurcaciones de la carótida y femoral </a:t>
          </a:r>
          <a:r>
            <a:rPr lang="es-ES" sz="1600" b="1" dirty="0" smtClean="0">
              <a:solidFill>
                <a:schemeClr val="bg1"/>
              </a:solidFill>
            </a:rPr>
            <a:t>mediante la clasificación morfológica resultó ser mejor </a:t>
          </a:r>
          <a:r>
            <a:rPr lang="es-ES" sz="1600" b="1" dirty="0">
              <a:solidFill>
                <a:schemeClr val="bg1"/>
              </a:solidFill>
            </a:rPr>
            <a:t>para la predicción de eventos cardiovasculares que la medición del </a:t>
          </a:r>
          <a:r>
            <a:rPr lang="es-ES" sz="1600" b="1" dirty="0" smtClean="0">
              <a:solidFill>
                <a:schemeClr val="bg1"/>
              </a:solidFill>
            </a:rPr>
            <a:t>GIM, ya que el 65% de los individuos ubicados en clases I, II y III tenían GIM normal y a pesar de ello en estas 3 clases se presentaron el 46,41% del total de eventos cardiovasculares.</a:t>
          </a:r>
          <a:endParaRPr lang="es-VE" sz="1600" b="1" dirty="0">
            <a:solidFill>
              <a:schemeClr val="bg1"/>
            </a:solidFill>
          </a:endParaRPr>
        </a:p>
      </dgm:t>
    </dgm:pt>
    <dgm:pt modelId="{4E44FA27-BAF4-42B1-A8EA-DF620F1EFEF2}" type="parTrans" cxnId="{C921A361-23B0-440C-934A-0A77A4E90591}">
      <dgm:prSet/>
      <dgm:spPr/>
      <dgm:t>
        <a:bodyPr/>
        <a:lstStyle/>
        <a:p>
          <a:pPr algn="just"/>
          <a:endParaRPr lang="es-VE" sz="2800"/>
        </a:p>
      </dgm:t>
    </dgm:pt>
    <dgm:pt modelId="{652CECF6-B7E9-4CAB-A79A-8ADD9277D185}" type="sibTrans" cxnId="{C921A361-23B0-440C-934A-0A77A4E90591}">
      <dgm:prSet/>
      <dgm:spPr/>
      <dgm:t>
        <a:bodyPr/>
        <a:lstStyle/>
        <a:p>
          <a:pPr algn="just"/>
          <a:endParaRPr lang="es-VE" sz="2800"/>
        </a:p>
      </dgm:t>
    </dgm:pt>
    <dgm:pt modelId="{92C51550-41E9-4CE3-9CDA-A7C12BEAD600}" type="pres">
      <dgm:prSet presAssocID="{E37F7A2F-47C4-4E9A-9C08-9F1BD200AEE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F8AB8E77-C7AD-4679-9B28-54FE7274FA59}" type="pres">
      <dgm:prSet presAssocID="{56DDEFF2-C53C-4E5A-AD2E-83C6006A0CCB}" presName="composite" presStyleCnt="0"/>
      <dgm:spPr/>
    </dgm:pt>
    <dgm:pt modelId="{08F1FB86-5C53-4A66-9C63-A0CD35DACC3C}" type="pres">
      <dgm:prSet presAssocID="{56DDEFF2-C53C-4E5A-AD2E-83C6006A0CCB}" presName="BackAccent" presStyleLbl="bgShp" presStyleIdx="0" presStyleCnt="3"/>
      <dgm:spPr/>
    </dgm:pt>
    <dgm:pt modelId="{3FA8B743-0B0F-4D70-89C6-BE274713387D}" type="pres">
      <dgm:prSet presAssocID="{56DDEFF2-C53C-4E5A-AD2E-83C6006A0CCB}" presName="Accent" presStyleLbl="alignNode1" presStyleIdx="0" presStyleCnt="3"/>
      <dgm:spPr/>
    </dgm:pt>
    <dgm:pt modelId="{36BB1258-599E-465C-A879-4180828F312A}" type="pres">
      <dgm:prSet presAssocID="{56DDEFF2-C53C-4E5A-AD2E-83C6006A0CC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7D36A7E-D924-45D0-BF51-D05DF22AA0CD}" type="pres">
      <dgm:prSet presAssocID="{56DDEFF2-C53C-4E5A-AD2E-83C6006A0CC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00855C0-5231-4CBC-8376-DCAA84172C27}" type="pres">
      <dgm:prSet presAssocID="{2B92A57F-FB56-465C-9271-3549D2474C13}" presName="sibTrans" presStyleCnt="0"/>
      <dgm:spPr/>
    </dgm:pt>
    <dgm:pt modelId="{A1605619-CBAB-468A-BB3E-F6881B7E65DC}" type="pres">
      <dgm:prSet presAssocID="{8D42D534-8DE6-47B0-AE74-39C42CA6E752}" presName="composite" presStyleCnt="0"/>
      <dgm:spPr/>
    </dgm:pt>
    <dgm:pt modelId="{DAF785AC-C6F2-43F9-A12E-8D249E99835F}" type="pres">
      <dgm:prSet presAssocID="{8D42D534-8DE6-47B0-AE74-39C42CA6E752}" presName="BackAccent" presStyleLbl="bgShp" presStyleIdx="1" presStyleCnt="3"/>
      <dgm:spPr/>
    </dgm:pt>
    <dgm:pt modelId="{C9E4C0DE-822A-452C-BC12-A57AF192E287}" type="pres">
      <dgm:prSet presAssocID="{8D42D534-8DE6-47B0-AE74-39C42CA6E752}" presName="Accent" presStyleLbl="alignNode1" presStyleIdx="1" presStyleCnt="3"/>
      <dgm:spPr/>
    </dgm:pt>
    <dgm:pt modelId="{BA14827B-D761-41A8-A18F-4E1A4CC73935}" type="pres">
      <dgm:prSet presAssocID="{8D42D534-8DE6-47B0-AE74-39C42CA6E752}" presName="Child" presStyleLbl="revTx" presStyleIdx="2" presStyleCnt="6" custScaleX="106472" custScaleY="109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BCD87B9-538E-47F5-AAFF-79DC48719739}" type="pres">
      <dgm:prSet presAssocID="{8D42D534-8DE6-47B0-AE74-39C42CA6E752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F9C4D60-3A85-4C20-AAEB-D9C6F7BC33B3}" type="pres">
      <dgm:prSet presAssocID="{32B95400-FF71-400F-9ECD-79CB15294BBD}" presName="sibTrans" presStyleCnt="0"/>
      <dgm:spPr/>
    </dgm:pt>
    <dgm:pt modelId="{DAC7F201-B614-4747-90DC-A6B79EA86214}" type="pres">
      <dgm:prSet presAssocID="{B03E13FC-A2AB-4CDA-AE75-00EEAA70F6DD}" presName="composite" presStyleCnt="0"/>
      <dgm:spPr/>
    </dgm:pt>
    <dgm:pt modelId="{94C8F5DC-D266-4CF7-B444-6EEE525F8F99}" type="pres">
      <dgm:prSet presAssocID="{B03E13FC-A2AB-4CDA-AE75-00EEAA70F6DD}" presName="BackAccent" presStyleLbl="bgShp" presStyleIdx="2" presStyleCnt="3"/>
      <dgm:spPr/>
    </dgm:pt>
    <dgm:pt modelId="{3B57B3C1-9AEF-47EA-9A4B-F85E648CD1F1}" type="pres">
      <dgm:prSet presAssocID="{B03E13FC-A2AB-4CDA-AE75-00EEAA70F6DD}" presName="Accent" presStyleLbl="alignNode1" presStyleIdx="2" presStyleCnt="3"/>
      <dgm:spPr/>
    </dgm:pt>
    <dgm:pt modelId="{676705D6-1AA3-44BE-A159-691F0AE3F598}" type="pres">
      <dgm:prSet presAssocID="{B03E13FC-A2AB-4CDA-AE75-00EEAA70F6DD}" presName="Child" presStyleLbl="revTx" presStyleIdx="4" presStyleCnt="6" custScaleX="165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4B89648-F14F-40B3-9E46-C390E85FF73F}" type="pres">
      <dgm:prSet presAssocID="{B03E13FC-A2AB-4CDA-AE75-00EEAA70F6D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3A8CE59-D0F0-488C-8129-44EEF654BEFE}" srcId="{E37F7A2F-47C4-4E9A-9C08-9F1BD200AEEB}" destId="{8D42D534-8DE6-47B0-AE74-39C42CA6E752}" srcOrd="1" destOrd="0" parTransId="{ABDAF6D4-9C14-4F5C-936D-678F13742474}" sibTransId="{32B95400-FF71-400F-9ECD-79CB15294BBD}"/>
    <dgm:cxn modelId="{C921A361-23B0-440C-934A-0A77A4E90591}" srcId="{B03E13FC-A2AB-4CDA-AE75-00EEAA70F6DD}" destId="{8A6426F1-D83E-42FC-B60B-7A68CBD3EFBE}" srcOrd="0" destOrd="0" parTransId="{4E44FA27-BAF4-42B1-A8EA-DF620F1EFEF2}" sibTransId="{652CECF6-B7E9-4CAB-A79A-8ADD9277D185}"/>
    <dgm:cxn modelId="{7045A387-3D15-4B79-B516-AD92F6CA30CD}" type="presOf" srcId="{8A6426F1-D83E-42FC-B60B-7A68CBD3EFBE}" destId="{676705D6-1AA3-44BE-A159-691F0AE3F598}" srcOrd="0" destOrd="0" presId="urn:microsoft.com/office/officeart/2008/layout/IncreasingCircleProcess"/>
    <dgm:cxn modelId="{D045EFB8-773B-4185-84DE-9A6BAB2ED65C}" type="presOf" srcId="{E37F7A2F-47C4-4E9A-9C08-9F1BD200AEEB}" destId="{92C51550-41E9-4CE3-9CDA-A7C12BEAD600}" srcOrd="0" destOrd="0" presId="urn:microsoft.com/office/officeart/2008/layout/IncreasingCircleProcess"/>
    <dgm:cxn modelId="{A3FFE30E-DFB5-4F4A-AB7F-16E70738DDF6}" srcId="{56DDEFF2-C53C-4E5A-AD2E-83C6006A0CCB}" destId="{0CD7E900-3957-4E26-A62D-7CFDBED60D08}" srcOrd="0" destOrd="0" parTransId="{F6EBE12B-1361-402A-9CED-61BE346A85BA}" sibTransId="{3CE8F2FD-819A-4E86-B7E5-8E55EA28D697}"/>
    <dgm:cxn modelId="{C41F48BF-A806-4DC5-B3F8-6A6978375E0E}" srcId="{E37F7A2F-47C4-4E9A-9C08-9F1BD200AEEB}" destId="{56DDEFF2-C53C-4E5A-AD2E-83C6006A0CCB}" srcOrd="0" destOrd="0" parTransId="{71C9DE77-D4BA-4B63-A2C5-02C87A9730DD}" sibTransId="{2B92A57F-FB56-465C-9271-3549D2474C13}"/>
    <dgm:cxn modelId="{F062BD93-8CCA-450E-AB0D-C52AF6BC014C}" type="presOf" srcId="{0CD7E900-3957-4E26-A62D-7CFDBED60D08}" destId="{36BB1258-599E-465C-A879-4180828F312A}" srcOrd="0" destOrd="0" presId="urn:microsoft.com/office/officeart/2008/layout/IncreasingCircleProcess"/>
    <dgm:cxn modelId="{ED51FFA9-D9EF-473B-A7B0-EEBD1C8ADA05}" type="presOf" srcId="{B03E13FC-A2AB-4CDA-AE75-00EEAA70F6DD}" destId="{64B89648-F14F-40B3-9E46-C390E85FF73F}" srcOrd="0" destOrd="0" presId="urn:microsoft.com/office/officeart/2008/layout/IncreasingCircleProcess"/>
    <dgm:cxn modelId="{46E30C16-232D-44FB-9B98-8119452381F2}" type="presOf" srcId="{56DDEFF2-C53C-4E5A-AD2E-83C6006A0CCB}" destId="{17D36A7E-D924-45D0-BF51-D05DF22AA0CD}" srcOrd="0" destOrd="0" presId="urn:microsoft.com/office/officeart/2008/layout/IncreasingCircleProcess"/>
    <dgm:cxn modelId="{4410C14D-3334-4D0A-8BC4-3659CA70DEDC}" srcId="{E37F7A2F-47C4-4E9A-9C08-9F1BD200AEEB}" destId="{B03E13FC-A2AB-4CDA-AE75-00EEAA70F6DD}" srcOrd="2" destOrd="0" parTransId="{661B56A5-B31F-4A3E-B21E-4AE0B5D15C49}" sibTransId="{28E02B2C-D1B3-4118-B8DD-DECFD3CB2958}"/>
    <dgm:cxn modelId="{D8E9E1FD-0B62-4E29-8F2A-607B55708E03}" srcId="{8D42D534-8DE6-47B0-AE74-39C42CA6E752}" destId="{EB68897B-22B0-4E9F-88F1-B8D7A45ED836}" srcOrd="0" destOrd="0" parTransId="{43C54AF0-26CB-4FDB-B2E8-0119C163BA39}" sibTransId="{FA50B2FD-2F4B-454C-9B40-01DF62D2919E}"/>
    <dgm:cxn modelId="{B190B3CC-553C-447B-B0C2-20FA90C5F0EE}" type="presOf" srcId="{EB68897B-22B0-4E9F-88F1-B8D7A45ED836}" destId="{BA14827B-D761-41A8-A18F-4E1A4CC73935}" srcOrd="0" destOrd="0" presId="urn:microsoft.com/office/officeart/2008/layout/IncreasingCircleProcess"/>
    <dgm:cxn modelId="{A37DB67E-58C0-4D03-A94E-875CBA9F2AEA}" type="presOf" srcId="{8D42D534-8DE6-47B0-AE74-39C42CA6E752}" destId="{DBCD87B9-538E-47F5-AAFF-79DC48719739}" srcOrd="0" destOrd="0" presId="urn:microsoft.com/office/officeart/2008/layout/IncreasingCircleProcess"/>
    <dgm:cxn modelId="{791C3699-94A4-4083-91D1-9C9F43BE300C}" type="presParOf" srcId="{92C51550-41E9-4CE3-9CDA-A7C12BEAD600}" destId="{F8AB8E77-C7AD-4679-9B28-54FE7274FA59}" srcOrd="0" destOrd="0" presId="urn:microsoft.com/office/officeart/2008/layout/IncreasingCircleProcess"/>
    <dgm:cxn modelId="{08A101DB-56EB-4980-96BE-4EA38C079EDA}" type="presParOf" srcId="{F8AB8E77-C7AD-4679-9B28-54FE7274FA59}" destId="{08F1FB86-5C53-4A66-9C63-A0CD35DACC3C}" srcOrd="0" destOrd="0" presId="urn:microsoft.com/office/officeart/2008/layout/IncreasingCircleProcess"/>
    <dgm:cxn modelId="{1B75C42E-012A-462F-A9CC-200F5C12BA28}" type="presParOf" srcId="{F8AB8E77-C7AD-4679-9B28-54FE7274FA59}" destId="{3FA8B743-0B0F-4D70-89C6-BE274713387D}" srcOrd="1" destOrd="0" presId="urn:microsoft.com/office/officeart/2008/layout/IncreasingCircleProcess"/>
    <dgm:cxn modelId="{1E10072F-DA03-42D6-AC2F-D1BEC0736547}" type="presParOf" srcId="{F8AB8E77-C7AD-4679-9B28-54FE7274FA59}" destId="{36BB1258-599E-465C-A879-4180828F312A}" srcOrd="2" destOrd="0" presId="urn:microsoft.com/office/officeart/2008/layout/IncreasingCircleProcess"/>
    <dgm:cxn modelId="{17C22A23-327C-4C3F-96A9-E36AFD9385B9}" type="presParOf" srcId="{F8AB8E77-C7AD-4679-9B28-54FE7274FA59}" destId="{17D36A7E-D924-45D0-BF51-D05DF22AA0CD}" srcOrd="3" destOrd="0" presId="urn:microsoft.com/office/officeart/2008/layout/IncreasingCircleProcess"/>
    <dgm:cxn modelId="{1E59EB97-4165-45F8-8320-6E1FC4ECB0B4}" type="presParOf" srcId="{92C51550-41E9-4CE3-9CDA-A7C12BEAD600}" destId="{D00855C0-5231-4CBC-8376-DCAA84172C27}" srcOrd="1" destOrd="0" presId="urn:microsoft.com/office/officeart/2008/layout/IncreasingCircleProcess"/>
    <dgm:cxn modelId="{FF203123-3A24-48E0-BD9F-92CE8A52666B}" type="presParOf" srcId="{92C51550-41E9-4CE3-9CDA-A7C12BEAD600}" destId="{A1605619-CBAB-468A-BB3E-F6881B7E65DC}" srcOrd="2" destOrd="0" presId="urn:microsoft.com/office/officeart/2008/layout/IncreasingCircleProcess"/>
    <dgm:cxn modelId="{92F3EFA9-AF82-48C2-9ACB-553CE78DCF54}" type="presParOf" srcId="{A1605619-CBAB-468A-BB3E-F6881B7E65DC}" destId="{DAF785AC-C6F2-43F9-A12E-8D249E99835F}" srcOrd="0" destOrd="0" presId="urn:microsoft.com/office/officeart/2008/layout/IncreasingCircleProcess"/>
    <dgm:cxn modelId="{5FA427DE-807B-4715-B58B-198CB1D6949D}" type="presParOf" srcId="{A1605619-CBAB-468A-BB3E-F6881B7E65DC}" destId="{C9E4C0DE-822A-452C-BC12-A57AF192E287}" srcOrd="1" destOrd="0" presId="urn:microsoft.com/office/officeart/2008/layout/IncreasingCircleProcess"/>
    <dgm:cxn modelId="{0CE97D67-110A-4BFA-B58F-A15435DDB41C}" type="presParOf" srcId="{A1605619-CBAB-468A-BB3E-F6881B7E65DC}" destId="{BA14827B-D761-41A8-A18F-4E1A4CC73935}" srcOrd="2" destOrd="0" presId="urn:microsoft.com/office/officeart/2008/layout/IncreasingCircleProcess"/>
    <dgm:cxn modelId="{C6EF98B0-2490-4C42-B340-A5A5F1CA4A78}" type="presParOf" srcId="{A1605619-CBAB-468A-BB3E-F6881B7E65DC}" destId="{DBCD87B9-538E-47F5-AAFF-79DC48719739}" srcOrd="3" destOrd="0" presId="urn:microsoft.com/office/officeart/2008/layout/IncreasingCircleProcess"/>
    <dgm:cxn modelId="{3A7D9563-2976-4E83-AF45-3A00E33E5842}" type="presParOf" srcId="{92C51550-41E9-4CE3-9CDA-A7C12BEAD600}" destId="{BF9C4D60-3A85-4C20-AAEB-D9C6F7BC33B3}" srcOrd="3" destOrd="0" presId="urn:microsoft.com/office/officeart/2008/layout/IncreasingCircleProcess"/>
    <dgm:cxn modelId="{55AFDCB7-4C98-4B01-8F17-26286B9907F2}" type="presParOf" srcId="{92C51550-41E9-4CE3-9CDA-A7C12BEAD600}" destId="{DAC7F201-B614-4747-90DC-A6B79EA86214}" srcOrd="4" destOrd="0" presId="urn:microsoft.com/office/officeart/2008/layout/IncreasingCircleProcess"/>
    <dgm:cxn modelId="{83E77578-35CE-4FED-A0B2-0A8A011F7A94}" type="presParOf" srcId="{DAC7F201-B614-4747-90DC-A6B79EA86214}" destId="{94C8F5DC-D266-4CF7-B444-6EEE525F8F99}" srcOrd="0" destOrd="0" presId="urn:microsoft.com/office/officeart/2008/layout/IncreasingCircleProcess"/>
    <dgm:cxn modelId="{BECFDBCA-2A0C-41F4-8409-2C7D064E3DC3}" type="presParOf" srcId="{DAC7F201-B614-4747-90DC-A6B79EA86214}" destId="{3B57B3C1-9AEF-47EA-9A4B-F85E648CD1F1}" srcOrd="1" destOrd="0" presId="urn:microsoft.com/office/officeart/2008/layout/IncreasingCircleProcess"/>
    <dgm:cxn modelId="{74E6192C-5F85-4FFB-88BA-E848F4F0E3E0}" type="presParOf" srcId="{DAC7F201-B614-4747-90DC-A6B79EA86214}" destId="{676705D6-1AA3-44BE-A159-691F0AE3F598}" srcOrd="2" destOrd="0" presId="urn:microsoft.com/office/officeart/2008/layout/IncreasingCircleProcess"/>
    <dgm:cxn modelId="{9642AD97-7EEA-483D-BBE1-717C2664E782}" type="presParOf" srcId="{DAC7F201-B614-4747-90DC-A6B79EA86214}" destId="{64B89648-F14F-40B3-9E46-C390E85FF73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F7A2F-47C4-4E9A-9C08-9F1BD200AEEB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56DDEFF2-C53C-4E5A-AD2E-83C6006A0CCB}">
      <dgm:prSet phldrT="[Texto]" custT="1"/>
      <dgm:spPr/>
      <dgm:t>
        <a:bodyPr/>
        <a:lstStyle/>
        <a:p>
          <a:pPr algn="just"/>
          <a:r>
            <a:rPr lang="es-ES" sz="3600" b="1" dirty="0">
              <a:solidFill>
                <a:schemeClr val="accent1"/>
              </a:solidFill>
            </a:rPr>
            <a:t>4</a:t>
          </a:r>
          <a:endParaRPr lang="es-VE" sz="3600" b="1" dirty="0">
            <a:solidFill>
              <a:schemeClr val="accent1"/>
            </a:solidFill>
          </a:endParaRPr>
        </a:p>
      </dgm:t>
    </dgm:pt>
    <dgm:pt modelId="{71C9DE77-D4BA-4B63-A2C5-02C87A9730DD}" type="parTrans" cxnId="{C41F48BF-A806-4DC5-B3F8-6A6978375E0E}">
      <dgm:prSet/>
      <dgm:spPr/>
      <dgm:t>
        <a:bodyPr/>
        <a:lstStyle/>
        <a:p>
          <a:pPr algn="just"/>
          <a:endParaRPr lang="es-VE" sz="2400"/>
        </a:p>
      </dgm:t>
    </dgm:pt>
    <dgm:pt modelId="{2B92A57F-FB56-465C-9271-3549D2474C13}" type="sibTrans" cxnId="{C41F48BF-A806-4DC5-B3F8-6A6978375E0E}">
      <dgm:prSet/>
      <dgm:spPr/>
      <dgm:t>
        <a:bodyPr/>
        <a:lstStyle/>
        <a:p>
          <a:pPr algn="just"/>
          <a:endParaRPr lang="es-VE" sz="2400"/>
        </a:p>
      </dgm:t>
    </dgm:pt>
    <dgm:pt modelId="{0CD7E900-3957-4E26-A62D-7CFDBED60D08}">
      <dgm:prSet phldrT="[Texto]" custT="1"/>
      <dgm:spPr/>
      <dgm:t>
        <a:bodyPr/>
        <a:lstStyle/>
        <a:p>
          <a:pPr algn="just"/>
          <a:r>
            <a:rPr lang="es-VE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Para la fecha del estudio se desarrolló </a:t>
          </a:r>
          <a:r>
            <a:rPr lang="es-VE" sz="1400" b="1" dirty="0">
              <a:solidFill>
                <a:schemeClr val="bg1"/>
              </a:solidFill>
            </a:rPr>
            <a:t>una clasificación morfológica de los cambios en la pared de la arteria carótida y femoral detectados por ultrasonido de alta resolución. </a:t>
          </a:r>
        </a:p>
      </dgm:t>
    </dgm:pt>
    <dgm:pt modelId="{F6EBE12B-1361-402A-9CED-61BE346A85BA}" type="parTrans" cxnId="{A3FFE30E-DFB5-4F4A-AB7F-16E70738DDF6}">
      <dgm:prSet/>
      <dgm:spPr/>
      <dgm:t>
        <a:bodyPr/>
        <a:lstStyle/>
        <a:p>
          <a:pPr algn="just"/>
          <a:endParaRPr lang="es-VE" sz="2400"/>
        </a:p>
      </dgm:t>
    </dgm:pt>
    <dgm:pt modelId="{3CE8F2FD-819A-4E86-B7E5-8E55EA28D697}" type="sibTrans" cxnId="{A3FFE30E-DFB5-4F4A-AB7F-16E70738DDF6}">
      <dgm:prSet/>
      <dgm:spPr/>
      <dgm:t>
        <a:bodyPr/>
        <a:lstStyle/>
        <a:p>
          <a:pPr algn="just"/>
          <a:endParaRPr lang="es-VE" sz="2400"/>
        </a:p>
      </dgm:t>
    </dgm:pt>
    <dgm:pt modelId="{8D42D534-8DE6-47B0-AE74-39C42CA6E752}">
      <dgm:prSet phldrT="[Texto]" custT="1"/>
      <dgm:spPr/>
      <dgm:t>
        <a:bodyPr/>
        <a:lstStyle/>
        <a:p>
          <a:pPr algn="just"/>
          <a:r>
            <a:rPr lang="es-ES" sz="3600" b="1" dirty="0">
              <a:solidFill>
                <a:schemeClr val="accent1"/>
              </a:solidFill>
            </a:rPr>
            <a:t>5</a:t>
          </a:r>
          <a:endParaRPr lang="es-VE" sz="3600" b="1" dirty="0">
            <a:solidFill>
              <a:schemeClr val="accent1"/>
            </a:solidFill>
          </a:endParaRPr>
        </a:p>
      </dgm:t>
    </dgm:pt>
    <dgm:pt modelId="{ABDAF6D4-9C14-4F5C-936D-678F13742474}" type="parTrans" cxnId="{B3A8CE59-D0F0-488C-8129-44EEF654BEFE}">
      <dgm:prSet/>
      <dgm:spPr/>
      <dgm:t>
        <a:bodyPr/>
        <a:lstStyle/>
        <a:p>
          <a:pPr algn="just"/>
          <a:endParaRPr lang="es-VE" sz="2400"/>
        </a:p>
      </dgm:t>
    </dgm:pt>
    <dgm:pt modelId="{32B95400-FF71-400F-9ECD-79CB15294BBD}" type="sibTrans" cxnId="{B3A8CE59-D0F0-488C-8129-44EEF654BEFE}">
      <dgm:prSet/>
      <dgm:spPr/>
      <dgm:t>
        <a:bodyPr/>
        <a:lstStyle/>
        <a:p>
          <a:pPr algn="just"/>
          <a:endParaRPr lang="es-VE" sz="2400"/>
        </a:p>
      </dgm:t>
    </dgm:pt>
    <dgm:pt modelId="{EB68897B-22B0-4E9F-88F1-B8D7A45ED836}">
      <dgm:prSet phldrT="[Texto]" custT="1"/>
      <dgm:spPr/>
      <dgm:t>
        <a:bodyPr/>
        <a:lstStyle/>
        <a:p>
          <a:pPr algn="just"/>
          <a:r>
            <a:rPr lang="es-ES" sz="1400" b="1" dirty="0">
              <a:solidFill>
                <a:schemeClr val="bg1"/>
              </a:solidFill>
            </a:rPr>
            <a:t>Ya</a:t>
          </a:r>
          <a:r>
            <a:rPr lang="es-ES" sz="1400" b="1" baseline="0" dirty="0">
              <a:solidFill>
                <a:schemeClr val="bg1"/>
              </a:solidFill>
            </a:rPr>
            <a:t> que a</a:t>
          </a:r>
          <a:r>
            <a:rPr lang="es-VE" sz="1400" b="1" dirty="0" err="1">
              <a:solidFill>
                <a:schemeClr val="bg1"/>
              </a:solidFill>
            </a:rPr>
            <a:t>lrededor</a:t>
          </a:r>
          <a:r>
            <a:rPr lang="es-VE" sz="1400" b="1" dirty="0">
              <a:solidFill>
                <a:schemeClr val="bg1"/>
              </a:solidFill>
            </a:rPr>
            <a:t> del 50% de los individuos con placas carotídeas pequeñas y no estenosantes, no tienen aumento del GIM de la arteria carótida común.</a:t>
          </a:r>
        </a:p>
      </dgm:t>
    </dgm:pt>
    <dgm:pt modelId="{43C54AF0-26CB-4FDB-B2E8-0119C163BA39}" type="parTrans" cxnId="{D8E9E1FD-0B62-4E29-8F2A-607B55708E03}">
      <dgm:prSet/>
      <dgm:spPr/>
      <dgm:t>
        <a:bodyPr/>
        <a:lstStyle/>
        <a:p>
          <a:pPr algn="just"/>
          <a:endParaRPr lang="es-VE" sz="2400"/>
        </a:p>
      </dgm:t>
    </dgm:pt>
    <dgm:pt modelId="{FA50B2FD-2F4B-454C-9B40-01DF62D2919E}" type="sibTrans" cxnId="{D8E9E1FD-0B62-4E29-8F2A-607B55708E03}">
      <dgm:prSet/>
      <dgm:spPr/>
      <dgm:t>
        <a:bodyPr/>
        <a:lstStyle/>
        <a:p>
          <a:pPr algn="just"/>
          <a:endParaRPr lang="es-VE" sz="2400"/>
        </a:p>
      </dgm:t>
    </dgm:pt>
    <dgm:pt modelId="{B03E13FC-A2AB-4CDA-AE75-00EEAA70F6DD}">
      <dgm:prSet phldrT="[Texto]" custT="1"/>
      <dgm:spPr/>
      <dgm:t>
        <a:bodyPr/>
        <a:lstStyle/>
        <a:p>
          <a:pPr algn="just"/>
          <a:r>
            <a:rPr lang="es-ES" sz="3600" b="1" dirty="0">
              <a:solidFill>
                <a:schemeClr val="accent1"/>
              </a:solidFill>
            </a:rPr>
            <a:t>6</a:t>
          </a:r>
          <a:endParaRPr lang="es-VE" sz="3600" b="1" dirty="0">
            <a:solidFill>
              <a:schemeClr val="accent1"/>
            </a:solidFill>
          </a:endParaRPr>
        </a:p>
      </dgm:t>
    </dgm:pt>
    <dgm:pt modelId="{661B56A5-B31F-4A3E-B21E-4AE0B5D15C49}" type="parTrans" cxnId="{4410C14D-3334-4D0A-8BC4-3659CA70DEDC}">
      <dgm:prSet/>
      <dgm:spPr/>
      <dgm:t>
        <a:bodyPr/>
        <a:lstStyle/>
        <a:p>
          <a:pPr algn="just"/>
          <a:endParaRPr lang="es-VE" sz="2400"/>
        </a:p>
      </dgm:t>
    </dgm:pt>
    <dgm:pt modelId="{28E02B2C-D1B3-4118-B8DD-DECFD3CB2958}" type="sibTrans" cxnId="{4410C14D-3334-4D0A-8BC4-3659CA70DEDC}">
      <dgm:prSet/>
      <dgm:spPr/>
      <dgm:t>
        <a:bodyPr/>
        <a:lstStyle/>
        <a:p>
          <a:pPr algn="just"/>
          <a:endParaRPr lang="es-VE" sz="2400"/>
        </a:p>
      </dgm:t>
    </dgm:pt>
    <dgm:pt modelId="{8A6426F1-D83E-42FC-B60B-7A68CBD3EFBE}">
      <dgm:prSet phldrT="[Texto]" custT="1"/>
      <dgm:spPr/>
      <dgm:t>
        <a:bodyPr/>
        <a:lstStyle/>
        <a:p>
          <a:pPr algn="just"/>
          <a:r>
            <a:rPr lang="es-VE" sz="1400" b="1" dirty="0">
              <a:solidFill>
                <a:schemeClr val="bg1"/>
              </a:solidFill>
            </a:rPr>
            <a:t>Por lo cual, la evaluación de ambas bifurcaciones puede ser una indicación más temprana y más precisa de enfermedad ateroesclerótica global que la evaluación del GIM de la arteria carótida común. </a:t>
          </a:r>
        </a:p>
      </dgm:t>
    </dgm:pt>
    <dgm:pt modelId="{4E44FA27-BAF4-42B1-A8EA-DF620F1EFEF2}" type="parTrans" cxnId="{C921A361-23B0-440C-934A-0A77A4E90591}">
      <dgm:prSet/>
      <dgm:spPr/>
      <dgm:t>
        <a:bodyPr/>
        <a:lstStyle/>
        <a:p>
          <a:pPr algn="just"/>
          <a:endParaRPr lang="es-VE" sz="2400"/>
        </a:p>
      </dgm:t>
    </dgm:pt>
    <dgm:pt modelId="{652CECF6-B7E9-4CAB-A79A-8ADD9277D185}" type="sibTrans" cxnId="{C921A361-23B0-440C-934A-0A77A4E90591}">
      <dgm:prSet/>
      <dgm:spPr/>
      <dgm:t>
        <a:bodyPr/>
        <a:lstStyle/>
        <a:p>
          <a:pPr algn="just"/>
          <a:endParaRPr lang="es-VE" sz="2400"/>
        </a:p>
      </dgm:t>
    </dgm:pt>
    <dgm:pt modelId="{92C51550-41E9-4CE3-9CDA-A7C12BEAD600}" type="pres">
      <dgm:prSet presAssocID="{E37F7A2F-47C4-4E9A-9C08-9F1BD200AEE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F8AB8E77-C7AD-4679-9B28-54FE7274FA59}" type="pres">
      <dgm:prSet presAssocID="{56DDEFF2-C53C-4E5A-AD2E-83C6006A0CCB}" presName="composite" presStyleCnt="0"/>
      <dgm:spPr/>
    </dgm:pt>
    <dgm:pt modelId="{08F1FB86-5C53-4A66-9C63-A0CD35DACC3C}" type="pres">
      <dgm:prSet presAssocID="{56DDEFF2-C53C-4E5A-AD2E-83C6006A0CCB}" presName="BackAccent" presStyleLbl="bgShp" presStyleIdx="0" presStyleCnt="3"/>
      <dgm:spPr/>
    </dgm:pt>
    <dgm:pt modelId="{3FA8B743-0B0F-4D70-89C6-BE274713387D}" type="pres">
      <dgm:prSet presAssocID="{56DDEFF2-C53C-4E5A-AD2E-83C6006A0CCB}" presName="Accent" presStyleLbl="alignNode1" presStyleIdx="0" presStyleCnt="3"/>
      <dgm:spPr/>
    </dgm:pt>
    <dgm:pt modelId="{36BB1258-599E-465C-A879-4180828F312A}" type="pres">
      <dgm:prSet presAssocID="{56DDEFF2-C53C-4E5A-AD2E-83C6006A0CC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7D36A7E-D924-45D0-BF51-D05DF22AA0CD}" type="pres">
      <dgm:prSet presAssocID="{56DDEFF2-C53C-4E5A-AD2E-83C6006A0CC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00855C0-5231-4CBC-8376-DCAA84172C27}" type="pres">
      <dgm:prSet presAssocID="{2B92A57F-FB56-465C-9271-3549D2474C13}" presName="sibTrans" presStyleCnt="0"/>
      <dgm:spPr/>
    </dgm:pt>
    <dgm:pt modelId="{A1605619-CBAB-468A-BB3E-F6881B7E65DC}" type="pres">
      <dgm:prSet presAssocID="{8D42D534-8DE6-47B0-AE74-39C42CA6E752}" presName="composite" presStyleCnt="0"/>
      <dgm:spPr/>
    </dgm:pt>
    <dgm:pt modelId="{DAF785AC-C6F2-43F9-A12E-8D249E99835F}" type="pres">
      <dgm:prSet presAssocID="{8D42D534-8DE6-47B0-AE74-39C42CA6E752}" presName="BackAccent" presStyleLbl="bgShp" presStyleIdx="1" presStyleCnt="3"/>
      <dgm:spPr/>
    </dgm:pt>
    <dgm:pt modelId="{C9E4C0DE-822A-452C-BC12-A57AF192E287}" type="pres">
      <dgm:prSet presAssocID="{8D42D534-8DE6-47B0-AE74-39C42CA6E752}" presName="Accent" presStyleLbl="alignNode1" presStyleIdx="1" presStyleCnt="3"/>
      <dgm:spPr/>
    </dgm:pt>
    <dgm:pt modelId="{BA14827B-D761-41A8-A18F-4E1A4CC73935}" type="pres">
      <dgm:prSet presAssocID="{8D42D534-8DE6-47B0-AE74-39C42CA6E752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BCD87B9-538E-47F5-AAFF-79DC48719739}" type="pres">
      <dgm:prSet presAssocID="{8D42D534-8DE6-47B0-AE74-39C42CA6E752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F9C4D60-3A85-4C20-AAEB-D9C6F7BC33B3}" type="pres">
      <dgm:prSet presAssocID="{32B95400-FF71-400F-9ECD-79CB15294BBD}" presName="sibTrans" presStyleCnt="0"/>
      <dgm:spPr/>
    </dgm:pt>
    <dgm:pt modelId="{DAC7F201-B614-4747-90DC-A6B79EA86214}" type="pres">
      <dgm:prSet presAssocID="{B03E13FC-A2AB-4CDA-AE75-00EEAA70F6DD}" presName="composite" presStyleCnt="0"/>
      <dgm:spPr/>
    </dgm:pt>
    <dgm:pt modelId="{94C8F5DC-D266-4CF7-B444-6EEE525F8F99}" type="pres">
      <dgm:prSet presAssocID="{B03E13FC-A2AB-4CDA-AE75-00EEAA70F6DD}" presName="BackAccent" presStyleLbl="bgShp" presStyleIdx="2" presStyleCnt="3"/>
      <dgm:spPr/>
    </dgm:pt>
    <dgm:pt modelId="{3B57B3C1-9AEF-47EA-9A4B-F85E648CD1F1}" type="pres">
      <dgm:prSet presAssocID="{B03E13FC-A2AB-4CDA-AE75-00EEAA70F6DD}" presName="Accent" presStyleLbl="alignNode1" presStyleIdx="2" presStyleCnt="3"/>
      <dgm:spPr/>
    </dgm:pt>
    <dgm:pt modelId="{676705D6-1AA3-44BE-A159-691F0AE3F598}" type="pres">
      <dgm:prSet presAssocID="{B03E13FC-A2AB-4CDA-AE75-00EEAA70F6DD}" presName="Child" presStyleLbl="revTx" presStyleIdx="4" presStyleCnt="6" custScaleX="116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4B89648-F14F-40B3-9E46-C390E85FF73F}" type="pres">
      <dgm:prSet presAssocID="{B03E13FC-A2AB-4CDA-AE75-00EEAA70F6D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3A8CE59-D0F0-488C-8129-44EEF654BEFE}" srcId="{E37F7A2F-47C4-4E9A-9C08-9F1BD200AEEB}" destId="{8D42D534-8DE6-47B0-AE74-39C42CA6E752}" srcOrd="1" destOrd="0" parTransId="{ABDAF6D4-9C14-4F5C-936D-678F13742474}" sibTransId="{32B95400-FF71-400F-9ECD-79CB15294BBD}"/>
    <dgm:cxn modelId="{C921A361-23B0-440C-934A-0A77A4E90591}" srcId="{B03E13FC-A2AB-4CDA-AE75-00EEAA70F6DD}" destId="{8A6426F1-D83E-42FC-B60B-7A68CBD3EFBE}" srcOrd="0" destOrd="0" parTransId="{4E44FA27-BAF4-42B1-A8EA-DF620F1EFEF2}" sibTransId="{652CECF6-B7E9-4CAB-A79A-8ADD9277D185}"/>
    <dgm:cxn modelId="{7045A387-3D15-4B79-B516-AD92F6CA30CD}" type="presOf" srcId="{8A6426F1-D83E-42FC-B60B-7A68CBD3EFBE}" destId="{676705D6-1AA3-44BE-A159-691F0AE3F598}" srcOrd="0" destOrd="0" presId="urn:microsoft.com/office/officeart/2008/layout/IncreasingCircleProcess"/>
    <dgm:cxn modelId="{D045EFB8-773B-4185-84DE-9A6BAB2ED65C}" type="presOf" srcId="{E37F7A2F-47C4-4E9A-9C08-9F1BD200AEEB}" destId="{92C51550-41E9-4CE3-9CDA-A7C12BEAD600}" srcOrd="0" destOrd="0" presId="urn:microsoft.com/office/officeart/2008/layout/IncreasingCircleProcess"/>
    <dgm:cxn modelId="{A3FFE30E-DFB5-4F4A-AB7F-16E70738DDF6}" srcId="{56DDEFF2-C53C-4E5A-AD2E-83C6006A0CCB}" destId="{0CD7E900-3957-4E26-A62D-7CFDBED60D08}" srcOrd="0" destOrd="0" parTransId="{F6EBE12B-1361-402A-9CED-61BE346A85BA}" sibTransId="{3CE8F2FD-819A-4E86-B7E5-8E55EA28D697}"/>
    <dgm:cxn modelId="{C41F48BF-A806-4DC5-B3F8-6A6978375E0E}" srcId="{E37F7A2F-47C4-4E9A-9C08-9F1BD200AEEB}" destId="{56DDEFF2-C53C-4E5A-AD2E-83C6006A0CCB}" srcOrd="0" destOrd="0" parTransId="{71C9DE77-D4BA-4B63-A2C5-02C87A9730DD}" sibTransId="{2B92A57F-FB56-465C-9271-3549D2474C13}"/>
    <dgm:cxn modelId="{F062BD93-8CCA-450E-AB0D-C52AF6BC014C}" type="presOf" srcId="{0CD7E900-3957-4E26-A62D-7CFDBED60D08}" destId="{36BB1258-599E-465C-A879-4180828F312A}" srcOrd="0" destOrd="0" presId="urn:microsoft.com/office/officeart/2008/layout/IncreasingCircleProcess"/>
    <dgm:cxn modelId="{ED51FFA9-D9EF-473B-A7B0-EEBD1C8ADA05}" type="presOf" srcId="{B03E13FC-A2AB-4CDA-AE75-00EEAA70F6DD}" destId="{64B89648-F14F-40B3-9E46-C390E85FF73F}" srcOrd="0" destOrd="0" presId="urn:microsoft.com/office/officeart/2008/layout/IncreasingCircleProcess"/>
    <dgm:cxn modelId="{46E30C16-232D-44FB-9B98-8119452381F2}" type="presOf" srcId="{56DDEFF2-C53C-4E5A-AD2E-83C6006A0CCB}" destId="{17D36A7E-D924-45D0-BF51-D05DF22AA0CD}" srcOrd="0" destOrd="0" presId="urn:microsoft.com/office/officeart/2008/layout/IncreasingCircleProcess"/>
    <dgm:cxn modelId="{4410C14D-3334-4D0A-8BC4-3659CA70DEDC}" srcId="{E37F7A2F-47C4-4E9A-9C08-9F1BD200AEEB}" destId="{B03E13FC-A2AB-4CDA-AE75-00EEAA70F6DD}" srcOrd="2" destOrd="0" parTransId="{661B56A5-B31F-4A3E-B21E-4AE0B5D15C49}" sibTransId="{28E02B2C-D1B3-4118-B8DD-DECFD3CB2958}"/>
    <dgm:cxn modelId="{D8E9E1FD-0B62-4E29-8F2A-607B55708E03}" srcId="{8D42D534-8DE6-47B0-AE74-39C42CA6E752}" destId="{EB68897B-22B0-4E9F-88F1-B8D7A45ED836}" srcOrd="0" destOrd="0" parTransId="{43C54AF0-26CB-4FDB-B2E8-0119C163BA39}" sibTransId="{FA50B2FD-2F4B-454C-9B40-01DF62D2919E}"/>
    <dgm:cxn modelId="{B190B3CC-553C-447B-B0C2-20FA90C5F0EE}" type="presOf" srcId="{EB68897B-22B0-4E9F-88F1-B8D7A45ED836}" destId="{BA14827B-D761-41A8-A18F-4E1A4CC73935}" srcOrd="0" destOrd="0" presId="urn:microsoft.com/office/officeart/2008/layout/IncreasingCircleProcess"/>
    <dgm:cxn modelId="{A37DB67E-58C0-4D03-A94E-875CBA9F2AEA}" type="presOf" srcId="{8D42D534-8DE6-47B0-AE74-39C42CA6E752}" destId="{DBCD87B9-538E-47F5-AAFF-79DC48719739}" srcOrd="0" destOrd="0" presId="urn:microsoft.com/office/officeart/2008/layout/IncreasingCircleProcess"/>
    <dgm:cxn modelId="{791C3699-94A4-4083-91D1-9C9F43BE300C}" type="presParOf" srcId="{92C51550-41E9-4CE3-9CDA-A7C12BEAD600}" destId="{F8AB8E77-C7AD-4679-9B28-54FE7274FA59}" srcOrd="0" destOrd="0" presId="urn:microsoft.com/office/officeart/2008/layout/IncreasingCircleProcess"/>
    <dgm:cxn modelId="{08A101DB-56EB-4980-96BE-4EA38C079EDA}" type="presParOf" srcId="{F8AB8E77-C7AD-4679-9B28-54FE7274FA59}" destId="{08F1FB86-5C53-4A66-9C63-A0CD35DACC3C}" srcOrd="0" destOrd="0" presId="urn:microsoft.com/office/officeart/2008/layout/IncreasingCircleProcess"/>
    <dgm:cxn modelId="{1B75C42E-012A-462F-A9CC-200F5C12BA28}" type="presParOf" srcId="{F8AB8E77-C7AD-4679-9B28-54FE7274FA59}" destId="{3FA8B743-0B0F-4D70-89C6-BE274713387D}" srcOrd="1" destOrd="0" presId="urn:microsoft.com/office/officeart/2008/layout/IncreasingCircleProcess"/>
    <dgm:cxn modelId="{1E10072F-DA03-42D6-AC2F-D1BEC0736547}" type="presParOf" srcId="{F8AB8E77-C7AD-4679-9B28-54FE7274FA59}" destId="{36BB1258-599E-465C-A879-4180828F312A}" srcOrd="2" destOrd="0" presId="urn:microsoft.com/office/officeart/2008/layout/IncreasingCircleProcess"/>
    <dgm:cxn modelId="{17C22A23-327C-4C3F-96A9-E36AFD9385B9}" type="presParOf" srcId="{F8AB8E77-C7AD-4679-9B28-54FE7274FA59}" destId="{17D36A7E-D924-45D0-BF51-D05DF22AA0CD}" srcOrd="3" destOrd="0" presId="urn:microsoft.com/office/officeart/2008/layout/IncreasingCircleProcess"/>
    <dgm:cxn modelId="{1E59EB97-4165-45F8-8320-6E1FC4ECB0B4}" type="presParOf" srcId="{92C51550-41E9-4CE3-9CDA-A7C12BEAD600}" destId="{D00855C0-5231-4CBC-8376-DCAA84172C27}" srcOrd="1" destOrd="0" presId="urn:microsoft.com/office/officeart/2008/layout/IncreasingCircleProcess"/>
    <dgm:cxn modelId="{FF203123-3A24-48E0-BD9F-92CE8A52666B}" type="presParOf" srcId="{92C51550-41E9-4CE3-9CDA-A7C12BEAD600}" destId="{A1605619-CBAB-468A-BB3E-F6881B7E65DC}" srcOrd="2" destOrd="0" presId="urn:microsoft.com/office/officeart/2008/layout/IncreasingCircleProcess"/>
    <dgm:cxn modelId="{92F3EFA9-AF82-48C2-9ACB-553CE78DCF54}" type="presParOf" srcId="{A1605619-CBAB-468A-BB3E-F6881B7E65DC}" destId="{DAF785AC-C6F2-43F9-A12E-8D249E99835F}" srcOrd="0" destOrd="0" presId="urn:microsoft.com/office/officeart/2008/layout/IncreasingCircleProcess"/>
    <dgm:cxn modelId="{5FA427DE-807B-4715-B58B-198CB1D6949D}" type="presParOf" srcId="{A1605619-CBAB-468A-BB3E-F6881B7E65DC}" destId="{C9E4C0DE-822A-452C-BC12-A57AF192E287}" srcOrd="1" destOrd="0" presId="urn:microsoft.com/office/officeart/2008/layout/IncreasingCircleProcess"/>
    <dgm:cxn modelId="{0CE97D67-110A-4BFA-B58F-A15435DDB41C}" type="presParOf" srcId="{A1605619-CBAB-468A-BB3E-F6881B7E65DC}" destId="{BA14827B-D761-41A8-A18F-4E1A4CC73935}" srcOrd="2" destOrd="0" presId="urn:microsoft.com/office/officeart/2008/layout/IncreasingCircleProcess"/>
    <dgm:cxn modelId="{C6EF98B0-2490-4C42-B340-A5A5F1CA4A78}" type="presParOf" srcId="{A1605619-CBAB-468A-BB3E-F6881B7E65DC}" destId="{DBCD87B9-538E-47F5-AAFF-79DC48719739}" srcOrd="3" destOrd="0" presId="urn:microsoft.com/office/officeart/2008/layout/IncreasingCircleProcess"/>
    <dgm:cxn modelId="{3A7D9563-2976-4E83-AF45-3A00E33E5842}" type="presParOf" srcId="{92C51550-41E9-4CE3-9CDA-A7C12BEAD600}" destId="{BF9C4D60-3A85-4C20-AAEB-D9C6F7BC33B3}" srcOrd="3" destOrd="0" presId="urn:microsoft.com/office/officeart/2008/layout/IncreasingCircleProcess"/>
    <dgm:cxn modelId="{55AFDCB7-4C98-4B01-8F17-26286B9907F2}" type="presParOf" srcId="{92C51550-41E9-4CE3-9CDA-A7C12BEAD600}" destId="{DAC7F201-B614-4747-90DC-A6B79EA86214}" srcOrd="4" destOrd="0" presId="urn:microsoft.com/office/officeart/2008/layout/IncreasingCircleProcess"/>
    <dgm:cxn modelId="{83E77578-35CE-4FED-A0B2-0A8A011F7A94}" type="presParOf" srcId="{DAC7F201-B614-4747-90DC-A6B79EA86214}" destId="{94C8F5DC-D266-4CF7-B444-6EEE525F8F99}" srcOrd="0" destOrd="0" presId="urn:microsoft.com/office/officeart/2008/layout/IncreasingCircleProcess"/>
    <dgm:cxn modelId="{BECFDBCA-2A0C-41F4-8409-2C7D064E3DC3}" type="presParOf" srcId="{DAC7F201-B614-4747-90DC-A6B79EA86214}" destId="{3B57B3C1-9AEF-47EA-9A4B-F85E648CD1F1}" srcOrd="1" destOrd="0" presId="urn:microsoft.com/office/officeart/2008/layout/IncreasingCircleProcess"/>
    <dgm:cxn modelId="{74E6192C-5F85-4FFB-88BA-E848F4F0E3E0}" type="presParOf" srcId="{DAC7F201-B614-4747-90DC-A6B79EA86214}" destId="{676705D6-1AA3-44BE-A159-691F0AE3F598}" srcOrd="2" destOrd="0" presId="urn:microsoft.com/office/officeart/2008/layout/IncreasingCircleProcess"/>
    <dgm:cxn modelId="{9642AD97-7EEA-483D-BBE1-717C2664E782}" type="presParOf" srcId="{DAC7F201-B614-4747-90DC-A6B79EA86214}" destId="{64B89648-F14F-40B3-9E46-C390E85FF73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11A588-D7DD-46AC-A3AE-CCB6A8C6B93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74F15AE-7D54-40C4-8093-11CCC5DA43E2}">
      <dgm:prSet phldrT="[Texto]" custT="1"/>
      <dgm:spPr/>
      <dgm:t>
        <a:bodyPr/>
        <a:lstStyle/>
        <a:p>
          <a:r>
            <a:rPr lang="es-ES" sz="1400" b="1" dirty="0"/>
            <a:t>Se seleccionaron 14.300 individuos sanos y asintomáticos.</a:t>
          </a:r>
          <a:endParaRPr lang="es-VE" sz="1400" b="1" dirty="0"/>
        </a:p>
      </dgm:t>
    </dgm:pt>
    <dgm:pt modelId="{B5964922-8ABE-4E4C-BA37-03166A3BD5BB}" type="parTrans" cxnId="{32B7DC22-8D1C-4D18-A980-CA93724D3CD9}">
      <dgm:prSet/>
      <dgm:spPr/>
      <dgm:t>
        <a:bodyPr/>
        <a:lstStyle/>
        <a:p>
          <a:endParaRPr lang="es-VE"/>
        </a:p>
      </dgm:t>
    </dgm:pt>
    <dgm:pt modelId="{6ECCDB3D-81DC-4B17-A2AE-9FBB34996F72}" type="sibTrans" cxnId="{32B7DC22-8D1C-4D18-A980-CA93724D3CD9}">
      <dgm:prSet/>
      <dgm:spPr/>
      <dgm:t>
        <a:bodyPr/>
        <a:lstStyle/>
        <a:p>
          <a:endParaRPr lang="es-VE"/>
        </a:p>
      </dgm:t>
    </dgm:pt>
    <dgm:pt modelId="{25D8E9C0-4A11-48C6-99C6-3FA8AE3FFC0C}">
      <dgm:prSet phldrT="[Texto]" custT="1"/>
      <dgm:spPr/>
      <dgm:t>
        <a:bodyPr/>
        <a:lstStyle/>
        <a:p>
          <a:r>
            <a:rPr lang="es-ES" sz="1400" b="1" dirty="0"/>
            <a:t>El ultrasonido carotídeo y femoral se realizó en todos los pacientes.</a:t>
          </a:r>
          <a:endParaRPr lang="es-VE" sz="1400" b="1" dirty="0"/>
        </a:p>
      </dgm:t>
    </dgm:pt>
    <dgm:pt modelId="{82A76E61-EDC2-42B1-9724-15E627A7F90F}" type="parTrans" cxnId="{E1E4E4EB-1FFA-498C-8517-8AE1A95E6100}">
      <dgm:prSet/>
      <dgm:spPr/>
      <dgm:t>
        <a:bodyPr/>
        <a:lstStyle/>
        <a:p>
          <a:endParaRPr lang="es-VE"/>
        </a:p>
      </dgm:t>
    </dgm:pt>
    <dgm:pt modelId="{CFC18E0D-38F4-4E9C-A3C9-AD80FDDD517B}" type="sibTrans" cxnId="{E1E4E4EB-1FFA-498C-8517-8AE1A95E6100}">
      <dgm:prSet/>
      <dgm:spPr/>
      <dgm:t>
        <a:bodyPr/>
        <a:lstStyle/>
        <a:p>
          <a:endParaRPr lang="es-VE"/>
        </a:p>
      </dgm:t>
    </dgm:pt>
    <dgm:pt modelId="{5006DB18-E1F8-48FD-A41F-C566E01E0C68}">
      <dgm:prSet phldrT="[Texto]" custT="1"/>
      <dgm:spPr/>
      <dgm:t>
        <a:bodyPr/>
        <a:lstStyle/>
        <a:p>
          <a:r>
            <a:rPr lang="es-ES" sz="1400" b="1" dirty="0"/>
            <a:t>Todos los sujetos dieron su consentimiento informado.</a:t>
          </a:r>
          <a:endParaRPr lang="es-VE" sz="1400" b="1" dirty="0"/>
        </a:p>
      </dgm:t>
    </dgm:pt>
    <dgm:pt modelId="{4A8F1A75-6A46-4174-84D1-9632162DEDF9}" type="parTrans" cxnId="{3A191E88-A1D9-467E-BA5C-33C0D4EAF4E8}">
      <dgm:prSet/>
      <dgm:spPr/>
      <dgm:t>
        <a:bodyPr/>
        <a:lstStyle/>
        <a:p>
          <a:endParaRPr lang="es-VE"/>
        </a:p>
      </dgm:t>
    </dgm:pt>
    <dgm:pt modelId="{923E0163-A653-49B6-9DED-8EB752820951}" type="sibTrans" cxnId="{3A191E88-A1D9-467E-BA5C-33C0D4EAF4E8}">
      <dgm:prSet/>
      <dgm:spPr/>
      <dgm:t>
        <a:bodyPr/>
        <a:lstStyle/>
        <a:p>
          <a:endParaRPr lang="es-VE"/>
        </a:p>
      </dgm:t>
    </dgm:pt>
    <dgm:pt modelId="{D3E41B60-B9C6-413F-BF54-E957676164AE}">
      <dgm:prSet phldrT="[Texto]" custT="1"/>
      <dgm:spPr/>
      <dgm:t>
        <a:bodyPr/>
        <a:lstStyle/>
        <a:p>
          <a:r>
            <a:rPr lang="es-ES" sz="1400" b="1" dirty="0"/>
            <a:t>Periodo de reclutamiento: 26 meses.</a:t>
          </a:r>
          <a:endParaRPr lang="es-VE" sz="1400" b="1" dirty="0"/>
        </a:p>
      </dgm:t>
    </dgm:pt>
    <dgm:pt modelId="{BD4AECC3-55DA-462B-AB40-A3F819BF9994}" type="parTrans" cxnId="{98280182-1F85-41D9-A5BF-FFB8BE4BC07E}">
      <dgm:prSet/>
      <dgm:spPr/>
      <dgm:t>
        <a:bodyPr/>
        <a:lstStyle/>
        <a:p>
          <a:endParaRPr lang="es-VE"/>
        </a:p>
      </dgm:t>
    </dgm:pt>
    <dgm:pt modelId="{FC74948C-6183-4371-9608-B0D50AA2A2CB}" type="sibTrans" cxnId="{98280182-1F85-41D9-A5BF-FFB8BE4BC07E}">
      <dgm:prSet/>
      <dgm:spPr/>
      <dgm:t>
        <a:bodyPr/>
        <a:lstStyle/>
        <a:p>
          <a:endParaRPr lang="es-VE"/>
        </a:p>
      </dgm:t>
    </dgm:pt>
    <dgm:pt modelId="{7268A447-EE5C-4246-92F1-9178DACC05A2}">
      <dgm:prSet phldrT="[Texto]" custT="1"/>
      <dgm:spPr/>
      <dgm:t>
        <a:bodyPr/>
        <a:lstStyle/>
        <a:p>
          <a:r>
            <a:rPr lang="es-ES" sz="1200" b="1" dirty="0"/>
            <a:t>De los individuos disponibles, se incluyeron 13.221 en el seguimiento con edades comprendidas entre 35 y 65 años.</a:t>
          </a:r>
          <a:endParaRPr lang="es-VE" sz="1200" b="1" dirty="0"/>
        </a:p>
      </dgm:t>
    </dgm:pt>
    <dgm:pt modelId="{DC9BF6A7-01DE-4ECE-9CBD-AC46B9B2AD4B}" type="parTrans" cxnId="{E51AE3C6-3D5C-4860-AE55-6CEA1812C3FB}">
      <dgm:prSet/>
      <dgm:spPr/>
      <dgm:t>
        <a:bodyPr/>
        <a:lstStyle/>
        <a:p>
          <a:endParaRPr lang="es-VE"/>
        </a:p>
      </dgm:t>
    </dgm:pt>
    <dgm:pt modelId="{457B3AEE-9936-475C-B84D-F072CB823117}" type="sibTrans" cxnId="{E51AE3C6-3D5C-4860-AE55-6CEA1812C3FB}">
      <dgm:prSet/>
      <dgm:spPr/>
      <dgm:t>
        <a:bodyPr/>
        <a:lstStyle/>
        <a:p>
          <a:endParaRPr lang="es-VE"/>
        </a:p>
      </dgm:t>
    </dgm:pt>
    <dgm:pt modelId="{3F6F9D8F-3F74-46DE-B41A-C1DB2C9DF9C7}">
      <dgm:prSet phldrT="[Texto]" custT="1"/>
      <dgm:spPr/>
      <dgm:t>
        <a:bodyPr/>
        <a:lstStyle/>
        <a:p>
          <a:r>
            <a:rPr lang="es-ES" sz="1400" b="1" dirty="0"/>
            <a:t>El estudio finalizó cuando 10.000 individuos completaron el seguimiento de 10 años.</a:t>
          </a:r>
          <a:endParaRPr lang="es-VE" sz="1400" b="1" dirty="0"/>
        </a:p>
      </dgm:t>
    </dgm:pt>
    <dgm:pt modelId="{BA41002C-FEB3-4BC6-A5E8-5EA7C3826E9C}" type="parTrans" cxnId="{0FD2EC97-F29B-4FF3-BAD6-61C35C8844A9}">
      <dgm:prSet/>
      <dgm:spPr/>
      <dgm:t>
        <a:bodyPr/>
        <a:lstStyle/>
        <a:p>
          <a:endParaRPr lang="es-VE"/>
        </a:p>
      </dgm:t>
    </dgm:pt>
    <dgm:pt modelId="{045ACC6F-9FCC-4E41-9362-B4D5F5AB6420}" type="sibTrans" cxnId="{0FD2EC97-F29B-4FF3-BAD6-61C35C8844A9}">
      <dgm:prSet/>
      <dgm:spPr/>
      <dgm:t>
        <a:bodyPr/>
        <a:lstStyle/>
        <a:p>
          <a:endParaRPr lang="es-VE"/>
        </a:p>
      </dgm:t>
    </dgm:pt>
    <dgm:pt modelId="{63E52CE2-5734-43F1-AF3A-73AFAD3BCB17}" type="pres">
      <dgm:prSet presAssocID="{0911A588-D7DD-46AC-A3AE-CCB6A8C6B93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VE"/>
        </a:p>
      </dgm:t>
    </dgm:pt>
    <dgm:pt modelId="{EF5D3EDA-FBED-41B8-B511-092A993D2967}" type="pres">
      <dgm:prSet presAssocID="{0911A588-D7DD-46AC-A3AE-CCB6A8C6B93C}" presName="pyramid" presStyleLbl="node1" presStyleIdx="0" presStyleCnt="1" custLinFactNeighborX="-23150" custLinFactNeighborY="2896"/>
      <dgm:spPr>
        <a:ln>
          <a:noFill/>
        </a:ln>
      </dgm:spPr>
    </dgm:pt>
    <dgm:pt modelId="{26916503-6DED-436F-AE77-8B7FCACF6EF8}" type="pres">
      <dgm:prSet presAssocID="{0911A588-D7DD-46AC-A3AE-CCB6A8C6B93C}" presName="theList" presStyleCnt="0"/>
      <dgm:spPr/>
    </dgm:pt>
    <dgm:pt modelId="{7C72E0CB-0DCE-437B-B08E-ED455ABCB01F}" type="pres">
      <dgm:prSet presAssocID="{974F15AE-7D54-40C4-8093-11CCC5DA43E2}" presName="aNode" presStyleLbl="fgAcc1" presStyleIdx="0" presStyleCnt="6" custScaleX="242647" custLinFactNeighborX="3355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761AB7-1530-40A0-B0E1-686ABB766255}" type="pres">
      <dgm:prSet presAssocID="{974F15AE-7D54-40C4-8093-11CCC5DA43E2}" presName="aSpace" presStyleCnt="0"/>
      <dgm:spPr/>
    </dgm:pt>
    <dgm:pt modelId="{A18B2F4D-5DB1-4791-A429-03DACFE026AB}" type="pres">
      <dgm:prSet presAssocID="{25D8E9C0-4A11-48C6-99C6-3FA8AE3FFC0C}" presName="aNode" presStyleLbl="fgAcc1" presStyleIdx="1" presStyleCnt="6" custScaleX="242647" custLinFactNeighborX="3355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58E629E-8AC9-4B10-8F99-3BA59189AD59}" type="pres">
      <dgm:prSet presAssocID="{25D8E9C0-4A11-48C6-99C6-3FA8AE3FFC0C}" presName="aSpace" presStyleCnt="0"/>
      <dgm:spPr/>
    </dgm:pt>
    <dgm:pt modelId="{226AE0EA-4498-4D03-9618-13634981E6D8}" type="pres">
      <dgm:prSet presAssocID="{D3E41B60-B9C6-413F-BF54-E957676164AE}" presName="aNode" presStyleLbl="fgAcc1" presStyleIdx="2" presStyleCnt="6" custScaleX="242647" custLinFactNeighborX="3355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629DE29-5D56-405C-ADCF-CA93D7871561}" type="pres">
      <dgm:prSet presAssocID="{D3E41B60-B9C6-413F-BF54-E957676164AE}" presName="aSpace" presStyleCnt="0"/>
      <dgm:spPr/>
    </dgm:pt>
    <dgm:pt modelId="{61ED98E0-20A1-40E1-9FC5-BEF3E37205B4}" type="pres">
      <dgm:prSet presAssocID="{7268A447-EE5C-4246-92F1-9178DACC05A2}" presName="aNode" presStyleLbl="fgAcc1" presStyleIdx="3" presStyleCnt="6" custScaleX="242647" custLinFactNeighborX="3355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D0ADEBC-07E3-4E0D-AA3B-455DEAA08360}" type="pres">
      <dgm:prSet presAssocID="{7268A447-EE5C-4246-92F1-9178DACC05A2}" presName="aSpace" presStyleCnt="0"/>
      <dgm:spPr/>
    </dgm:pt>
    <dgm:pt modelId="{F7ECA232-F620-4E3F-B6D2-F2274A219AEB}" type="pres">
      <dgm:prSet presAssocID="{5006DB18-E1F8-48FD-A41F-C566E01E0C68}" presName="aNode" presStyleLbl="fgAcc1" presStyleIdx="4" presStyleCnt="6" custScaleX="242647" custLinFactNeighborX="3355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0CDAFA0-D21A-4C62-BC1E-3141D4B547EA}" type="pres">
      <dgm:prSet presAssocID="{5006DB18-E1F8-48FD-A41F-C566E01E0C68}" presName="aSpace" presStyleCnt="0"/>
      <dgm:spPr/>
    </dgm:pt>
    <dgm:pt modelId="{40A0FA67-0B6E-4C32-9BAE-4C8313F28C88}" type="pres">
      <dgm:prSet presAssocID="{3F6F9D8F-3F74-46DE-B41A-C1DB2C9DF9C7}" presName="aNode" presStyleLbl="fgAcc1" presStyleIdx="5" presStyleCnt="6" custScaleX="242647" custLinFactNeighborX="3355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0E7E684-33CF-455E-8C88-6D39E7827EC8}" type="pres">
      <dgm:prSet presAssocID="{3F6F9D8F-3F74-46DE-B41A-C1DB2C9DF9C7}" presName="aSpace" presStyleCnt="0"/>
      <dgm:spPr/>
    </dgm:pt>
  </dgm:ptLst>
  <dgm:cxnLst>
    <dgm:cxn modelId="{6837463B-3323-4D6A-B7FD-D79BA394C7C0}" type="presOf" srcId="{0911A588-D7DD-46AC-A3AE-CCB6A8C6B93C}" destId="{63E52CE2-5734-43F1-AF3A-73AFAD3BCB17}" srcOrd="0" destOrd="0" presId="urn:microsoft.com/office/officeart/2005/8/layout/pyramid2"/>
    <dgm:cxn modelId="{3A191E88-A1D9-467E-BA5C-33C0D4EAF4E8}" srcId="{0911A588-D7DD-46AC-A3AE-CCB6A8C6B93C}" destId="{5006DB18-E1F8-48FD-A41F-C566E01E0C68}" srcOrd="4" destOrd="0" parTransId="{4A8F1A75-6A46-4174-84D1-9632162DEDF9}" sibTransId="{923E0163-A653-49B6-9DED-8EB752820951}"/>
    <dgm:cxn modelId="{E1E4E4EB-1FFA-498C-8517-8AE1A95E6100}" srcId="{0911A588-D7DD-46AC-A3AE-CCB6A8C6B93C}" destId="{25D8E9C0-4A11-48C6-99C6-3FA8AE3FFC0C}" srcOrd="1" destOrd="0" parTransId="{82A76E61-EDC2-42B1-9724-15E627A7F90F}" sibTransId="{CFC18E0D-38F4-4E9C-A3C9-AD80FDDD517B}"/>
    <dgm:cxn modelId="{0FD2EC97-F29B-4FF3-BAD6-61C35C8844A9}" srcId="{0911A588-D7DD-46AC-A3AE-CCB6A8C6B93C}" destId="{3F6F9D8F-3F74-46DE-B41A-C1DB2C9DF9C7}" srcOrd="5" destOrd="0" parTransId="{BA41002C-FEB3-4BC6-A5E8-5EA7C3826E9C}" sibTransId="{045ACC6F-9FCC-4E41-9362-B4D5F5AB6420}"/>
    <dgm:cxn modelId="{98280182-1F85-41D9-A5BF-FFB8BE4BC07E}" srcId="{0911A588-D7DD-46AC-A3AE-CCB6A8C6B93C}" destId="{D3E41B60-B9C6-413F-BF54-E957676164AE}" srcOrd="2" destOrd="0" parTransId="{BD4AECC3-55DA-462B-AB40-A3F819BF9994}" sibTransId="{FC74948C-6183-4371-9608-B0D50AA2A2CB}"/>
    <dgm:cxn modelId="{32B7DC22-8D1C-4D18-A980-CA93724D3CD9}" srcId="{0911A588-D7DD-46AC-A3AE-CCB6A8C6B93C}" destId="{974F15AE-7D54-40C4-8093-11CCC5DA43E2}" srcOrd="0" destOrd="0" parTransId="{B5964922-8ABE-4E4C-BA37-03166A3BD5BB}" sibTransId="{6ECCDB3D-81DC-4B17-A2AE-9FBB34996F72}"/>
    <dgm:cxn modelId="{55D3E571-5C1C-41E6-B8DC-E365C298BE39}" type="presOf" srcId="{7268A447-EE5C-4246-92F1-9178DACC05A2}" destId="{61ED98E0-20A1-40E1-9FC5-BEF3E37205B4}" srcOrd="0" destOrd="0" presId="urn:microsoft.com/office/officeart/2005/8/layout/pyramid2"/>
    <dgm:cxn modelId="{8CA8EC14-0CBD-44D0-9475-7C563A2622F7}" type="presOf" srcId="{974F15AE-7D54-40C4-8093-11CCC5DA43E2}" destId="{7C72E0CB-0DCE-437B-B08E-ED455ABCB01F}" srcOrd="0" destOrd="0" presId="urn:microsoft.com/office/officeart/2005/8/layout/pyramid2"/>
    <dgm:cxn modelId="{D06A834D-495C-4449-AAE6-924FFB805DBB}" type="presOf" srcId="{25D8E9C0-4A11-48C6-99C6-3FA8AE3FFC0C}" destId="{A18B2F4D-5DB1-4791-A429-03DACFE026AB}" srcOrd="0" destOrd="0" presId="urn:microsoft.com/office/officeart/2005/8/layout/pyramid2"/>
    <dgm:cxn modelId="{55F0D982-64F8-4B88-AEB2-9071E6AF9191}" type="presOf" srcId="{3F6F9D8F-3F74-46DE-B41A-C1DB2C9DF9C7}" destId="{40A0FA67-0B6E-4C32-9BAE-4C8313F28C88}" srcOrd="0" destOrd="0" presId="urn:microsoft.com/office/officeart/2005/8/layout/pyramid2"/>
    <dgm:cxn modelId="{1F93765D-C158-4248-8829-7C631F668C9C}" type="presOf" srcId="{5006DB18-E1F8-48FD-A41F-C566E01E0C68}" destId="{F7ECA232-F620-4E3F-B6D2-F2274A219AEB}" srcOrd="0" destOrd="0" presId="urn:microsoft.com/office/officeart/2005/8/layout/pyramid2"/>
    <dgm:cxn modelId="{83466728-7815-40D3-AC5B-C88FD40CBAAB}" type="presOf" srcId="{D3E41B60-B9C6-413F-BF54-E957676164AE}" destId="{226AE0EA-4498-4D03-9618-13634981E6D8}" srcOrd="0" destOrd="0" presId="urn:microsoft.com/office/officeart/2005/8/layout/pyramid2"/>
    <dgm:cxn modelId="{E51AE3C6-3D5C-4860-AE55-6CEA1812C3FB}" srcId="{0911A588-D7DD-46AC-A3AE-CCB6A8C6B93C}" destId="{7268A447-EE5C-4246-92F1-9178DACC05A2}" srcOrd="3" destOrd="0" parTransId="{DC9BF6A7-01DE-4ECE-9CBD-AC46B9B2AD4B}" sibTransId="{457B3AEE-9936-475C-B84D-F072CB823117}"/>
    <dgm:cxn modelId="{EEFCEF7F-4C7B-4B1A-A2C7-79FE9A0A9871}" type="presParOf" srcId="{63E52CE2-5734-43F1-AF3A-73AFAD3BCB17}" destId="{EF5D3EDA-FBED-41B8-B511-092A993D2967}" srcOrd="0" destOrd="0" presId="urn:microsoft.com/office/officeart/2005/8/layout/pyramid2"/>
    <dgm:cxn modelId="{B7F49FF6-93AD-440C-896B-64F664E00D30}" type="presParOf" srcId="{63E52CE2-5734-43F1-AF3A-73AFAD3BCB17}" destId="{26916503-6DED-436F-AE77-8B7FCACF6EF8}" srcOrd="1" destOrd="0" presId="urn:microsoft.com/office/officeart/2005/8/layout/pyramid2"/>
    <dgm:cxn modelId="{648644B9-8167-42E5-8D00-B3C64294BD47}" type="presParOf" srcId="{26916503-6DED-436F-AE77-8B7FCACF6EF8}" destId="{7C72E0CB-0DCE-437B-B08E-ED455ABCB01F}" srcOrd="0" destOrd="0" presId="urn:microsoft.com/office/officeart/2005/8/layout/pyramid2"/>
    <dgm:cxn modelId="{97D29CB3-ED4B-444E-BAF9-377C8BED7B14}" type="presParOf" srcId="{26916503-6DED-436F-AE77-8B7FCACF6EF8}" destId="{D8761AB7-1530-40A0-B0E1-686ABB766255}" srcOrd="1" destOrd="0" presId="urn:microsoft.com/office/officeart/2005/8/layout/pyramid2"/>
    <dgm:cxn modelId="{BEFD7B89-BF7B-4B68-BA52-2C813015EDA0}" type="presParOf" srcId="{26916503-6DED-436F-AE77-8B7FCACF6EF8}" destId="{A18B2F4D-5DB1-4791-A429-03DACFE026AB}" srcOrd="2" destOrd="0" presId="urn:microsoft.com/office/officeart/2005/8/layout/pyramid2"/>
    <dgm:cxn modelId="{9DCE0CA8-3F7D-43CE-B0AF-87EE0194F5C2}" type="presParOf" srcId="{26916503-6DED-436F-AE77-8B7FCACF6EF8}" destId="{A58E629E-8AC9-4B10-8F99-3BA59189AD59}" srcOrd="3" destOrd="0" presId="urn:microsoft.com/office/officeart/2005/8/layout/pyramid2"/>
    <dgm:cxn modelId="{02E90F99-6AD1-41CE-882B-61F6DC167CBD}" type="presParOf" srcId="{26916503-6DED-436F-AE77-8B7FCACF6EF8}" destId="{226AE0EA-4498-4D03-9618-13634981E6D8}" srcOrd="4" destOrd="0" presId="urn:microsoft.com/office/officeart/2005/8/layout/pyramid2"/>
    <dgm:cxn modelId="{EDD7EE10-3773-4AB9-9825-99FBE89263ED}" type="presParOf" srcId="{26916503-6DED-436F-AE77-8B7FCACF6EF8}" destId="{F629DE29-5D56-405C-ADCF-CA93D7871561}" srcOrd="5" destOrd="0" presId="urn:microsoft.com/office/officeart/2005/8/layout/pyramid2"/>
    <dgm:cxn modelId="{AC884298-C573-489F-881D-F89DD78EFFDA}" type="presParOf" srcId="{26916503-6DED-436F-AE77-8B7FCACF6EF8}" destId="{61ED98E0-20A1-40E1-9FC5-BEF3E37205B4}" srcOrd="6" destOrd="0" presId="urn:microsoft.com/office/officeart/2005/8/layout/pyramid2"/>
    <dgm:cxn modelId="{A9ACB2AB-D01D-4FA1-AF7F-CA3D0F9309F5}" type="presParOf" srcId="{26916503-6DED-436F-AE77-8B7FCACF6EF8}" destId="{0D0ADEBC-07E3-4E0D-AA3B-455DEAA08360}" srcOrd="7" destOrd="0" presId="urn:microsoft.com/office/officeart/2005/8/layout/pyramid2"/>
    <dgm:cxn modelId="{755E9AC1-E2D0-4605-AB49-CB0E0BFA742B}" type="presParOf" srcId="{26916503-6DED-436F-AE77-8B7FCACF6EF8}" destId="{F7ECA232-F620-4E3F-B6D2-F2274A219AEB}" srcOrd="8" destOrd="0" presId="urn:microsoft.com/office/officeart/2005/8/layout/pyramid2"/>
    <dgm:cxn modelId="{D51A77A6-E427-44F3-AAF9-3BED4EED47A8}" type="presParOf" srcId="{26916503-6DED-436F-AE77-8B7FCACF6EF8}" destId="{B0CDAFA0-D21A-4C62-BC1E-3141D4B547EA}" srcOrd="9" destOrd="0" presId="urn:microsoft.com/office/officeart/2005/8/layout/pyramid2"/>
    <dgm:cxn modelId="{A8B9A3F1-A7BD-4A78-944B-BA08022681D9}" type="presParOf" srcId="{26916503-6DED-436F-AE77-8B7FCACF6EF8}" destId="{40A0FA67-0B6E-4C32-9BAE-4C8313F28C88}" srcOrd="10" destOrd="0" presId="urn:microsoft.com/office/officeart/2005/8/layout/pyramid2"/>
    <dgm:cxn modelId="{68CBD49A-6DDF-4C1E-98F2-2A3B6A935D6E}" type="presParOf" srcId="{26916503-6DED-436F-AE77-8B7FCACF6EF8}" destId="{E0E7E684-33CF-455E-8C88-6D39E7827EC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6F84BB-0513-4960-B163-C4C16D22DEF2}" type="doc">
      <dgm:prSet loTypeId="urn:microsoft.com/office/officeart/2005/8/layout/default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VE"/>
        </a:p>
      </dgm:t>
    </dgm:pt>
    <dgm:pt modelId="{CCDDE2F4-6968-48BC-A184-EDFE9953129C}">
      <dgm:prSet phldrT="[Texto]" custT="1"/>
      <dgm:spPr>
        <a:ln w="63500">
          <a:solidFill>
            <a:srgbClr val="FBDE05"/>
          </a:solidFill>
        </a:ln>
      </dgm:spPr>
      <dgm:t>
        <a:bodyPr/>
        <a:lstStyle/>
        <a:p>
          <a:r>
            <a:rPr lang="es-ES" sz="2000" b="1" dirty="0"/>
            <a:t>Individuos con diabetes</a:t>
          </a:r>
          <a:endParaRPr lang="es-VE" sz="2000" b="1" dirty="0"/>
        </a:p>
      </dgm:t>
    </dgm:pt>
    <dgm:pt modelId="{D2CA2EE9-4AEA-4E1B-97C7-9B8F03EFA71F}" type="parTrans" cxnId="{7E04A066-A9CF-4F99-AA06-AF8E96E4A9BE}">
      <dgm:prSet/>
      <dgm:spPr/>
      <dgm:t>
        <a:bodyPr/>
        <a:lstStyle/>
        <a:p>
          <a:endParaRPr lang="es-VE" sz="2000" b="1"/>
        </a:p>
      </dgm:t>
    </dgm:pt>
    <dgm:pt modelId="{5BA5BDCE-309F-4777-8892-5A8E82BF37C0}" type="sibTrans" cxnId="{7E04A066-A9CF-4F99-AA06-AF8E96E4A9BE}">
      <dgm:prSet/>
      <dgm:spPr/>
      <dgm:t>
        <a:bodyPr/>
        <a:lstStyle/>
        <a:p>
          <a:endParaRPr lang="es-VE" sz="2000" b="1"/>
        </a:p>
      </dgm:t>
    </dgm:pt>
    <dgm:pt modelId="{753C6181-E66E-40C5-867C-8135CA848F3D}">
      <dgm:prSet phldrT="[Texto]" custT="1"/>
      <dgm:spPr>
        <a:ln w="63500">
          <a:solidFill>
            <a:srgbClr val="FBDE05"/>
          </a:solidFill>
        </a:ln>
      </dgm:spPr>
      <dgm:t>
        <a:bodyPr/>
        <a:lstStyle/>
        <a:p>
          <a:r>
            <a:rPr lang="es-ES" sz="2000" b="1" dirty="0"/>
            <a:t>Enfermedades genéticas</a:t>
          </a:r>
          <a:endParaRPr lang="es-VE" sz="2000" b="1" dirty="0"/>
        </a:p>
      </dgm:t>
    </dgm:pt>
    <dgm:pt modelId="{95DF2512-9AA1-4B26-AA84-788A4675A457}" type="parTrans" cxnId="{FCD57C70-F918-4132-A5D2-6516BBBE31E4}">
      <dgm:prSet/>
      <dgm:spPr/>
      <dgm:t>
        <a:bodyPr/>
        <a:lstStyle/>
        <a:p>
          <a:endParaRPr lang="es-VE" sz="2000" b="1"/>
        </a:p>
      </dgm:t>
    </dgm:pt>
    <dgm:pt modelId="{59EA46B7-1A0E-4C53-952F-B43281FD4C86}" type="sibTrans" cxnId="{FCD57C70-F918-4132-A5D2-6516BBBE31E4}">
      <dgm:prSet/>
      <dgm:spPr/>
      <dgm:t>
        <a:bodyPr/>
        <a:lstStyle/>
        <a:p>
          <a:endParaRPr lang="es-VE" sz="2000" b="1"/>
        </a:p>
      </dgm:t>
    </dgm:pt>
    <dgm:pt modelId="{65893A87-C1AD-47A1-AF02-C66DB85C8757}">
      <dgm:prSet phldrT="[Texto]" custT="1"/>
      <dgm:spPr>
        <a:ln w="63500">
          <a:solidFill>
            <a:srgbClr val="FBDE05"/>
          </a:solidFill>
        </a:ln>
      </dgm:spPr>
      <dgm:t>
        <a:bodyPr/>
        <a:lstStyle/>
        <a:p>
          <a:r>
            <a:rPr lang="es-ES" sz="2000" b="1" dirty="0"/>
            <a:t>Individuos con ITB </a:t>
          </a:r>
          <a:r>
            <a:rPr lang="es-E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s-ES" sz="2000" b="1" dirty="0"/>
            <a:t>1</a:t>
          </a:r>
          <a:endParaRPr lang="es-VE" sz="2000" b="1" dirty="0"/>
        </a:p>
      </dgm:t>
    </dgm:pt>
    <dgm:pt modelId="{2BA3A1B7-F9A4-4F91-A5D0-7D781B28F067}" type="parTrans" cxnId="{9C429542-D33A-4DDF-BF6E-D7E49C610DD8}">
      <dgm:prSet/>
      <dgm:spPr/>
      <dgm:t>
        <a:bodyPr/>
        <a:lstStyle/>
        <a:p>
          <a:endParaRPr lang="es-VE" sz="2000" b="1"/>
        </a:p>
      </dgm:t>
    </dgm:pt>
    <dgm:pt modelId="{EB6D0DA4-C479-4BA8-9260-8BE8B013F0D1}" type="sibTrans" cxnId="{9C429542-D33A-4DDF-BF6E-D7E49C610DD8}">
      <dgm:prSet/>
      <dgm:spPr/>
      <dgm:t>
        <a:bodyPr/>
        <a:lstStyle/>
        <a:p>
          <a:endParaRPr lang="es-VE" sz="2000" b="1"/>
        </a:p>
      </dgm:t>
    </dgm:pt>
    <dgm:pt modelId="{0D6FA358-F06C-4349-82FE-3C8EA2D5F53D}">
      <dgm:prSet phldrT="[Texto]" custT="1"/>
      <dgm:spPr>
        <a:ln w="63500">
          <a:solidFill>
            <a:srgbClr val="FBDE05"/>
          </a:solidFill>
        </a:ln>
      </dgm:spPr>
      <dgm:t>
        <a:bodyPr/>
        <a:lstStyle/>
        <a:p>
          <a:r>
            <a:rPr lang="es-ES" sz="2000" b="1" dirty="0"/>
            <a:t>Cualquier enfermedad cardiovascular, renal o metabólica</a:t>
          </a:r>
          <a:endParaRPr lang="es-VE" sz="2000" b="1" dirty="0"/>
        </a:p>
      </dgm:t>
    </dgm:pt>
    <dgm:pt modelId="{86AB37EB-DAE5-4750-863C-F863556EA7AA}" type="parTrans" cxnId="{4D41BC6B-F7FB-438B-80F3-9EB97823818F}">
      <dgm:prSet/>
      <dgm:spPr/>
      <dgm:t>
        <a:bodyPr/>
        <a:lstStyle/>
        <a:p>
          <a:endParaRPr lang="es-VE" sz="2000" b="1"/>
        </a:p>
      </dgm:t>
    </dgm:pt>
    <dgm:pt modelId="{8D4531E7-F4C1-4BAF-9269-BC60317A6058}" type="sibTrans" cxnId="{4D41BC6B-F7FB-438B-80F3-9EB97823818F}">
      <dgm:prSet/>
      <dgm:spPr/>
      <dgm:t>
        <a:bodyPr/>
        <a:lstStyle/>
        <a:p>
          <a:endParaRPr lang="es-VE" sz="2000" b="1"/>
        </a:p>
      </dgm:t>
    </dgm:pt>
    <dgm:pt modelId="{65FA210B-9BE7-418F-AEF1-1C4E5917A789}" type="pres">
      <dgm:prSet presAssocID="{CC6F84BB-0513-4960-B163-C4C16D22DE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F71A73F-3F8E-465B-91BB-31F9F0462F7F}" type="pres">
      <dgm:prSet presAssocID="{CCDDE2F4-6968-48BC-A184-EDFE995312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8F26E0D-50C1-461C-B8E6-CF7FF07605D7}" type="pres">
      <dgm:prSet presAssocID="{5BA5BDCE-309F-4777-8892-5A8E82BF37C0}" presName="sibTrans" presStyleCnt="0"/>
      <dgm:spPr/>
    </dgm:pt>
    <dgm:pt modelId="{3F643911-69DF-43CA-8C5A-CBBA2375DE92}" type="pres">
      <dgm:prSet presAssocID="{0D6FA358-F06C-4349-82FE-3C8EA2D5F5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BF09103-8054-4AA4-B3B1-B002AC17E265}" type="pres">
      <dgm:prSet presAssocID="{8D4531E7-F4C1-4BAF-9269-BC60317A6058}" presName="sibTrans" presStyleCnt="0"/>
      <dgm:spPr/>
    </dgm:pt>
    <dgm:pt modelId="{FD4BE7E3-FB2A-4076-B90A-88B735D99FEE}" type="pres">
      <dgm:prSet presAssocID="{753C6181-E66E-40C5-867C-8135CA848F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D59652C-0634-4B5B-A085-F2C596ACCBC1}" type="pres">
      <dgm:prSet presAssocID="{59EA46B7-1A0E-4C53-952F-B43281FD4C86}" presName="sibTrans" presStyleCnt="0"/>
      <dgm:spPr/>
    </dgm:pt>
    <dgm:pt modelId="{1A897629-D44E-4262-B760-1241573B05E0}" type="pres">
      <dgm:prSet presAssocID="{65893A87-C1AD-47A1-AF02-C66DB85C87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4D41BC6B-F7FB-438B-80F3-9EB97823818F}" srcId="{CC6F84BB-0513-4960-B163-C4C16D22DEF2}" destId="{0D6FA358-F06C-4349-82FE-3C8EA2D5F53D}" srcOrd="1" destOrd="0" parTransId="{86AB37EB-DAE5-4750-863C-F863556EA7AA}" sibTransId="{8D4531E7-F4C1-4BAF-9269-BC60317A6058}"/>
    <dgm:cxn modelId="{056286F1-5E03-4E1E-B07D-DF3D74596303}" type="presOf" srcId="{65893A87-C1AD-47A1-AF02-C66DB85C8757}" destId="{1A897629-D44E-4262-B760-1241573B05E0}" srcOrd="0" destOrd="0" presId="urn:microsoft.com/office/officeart/2005/8/layout/default#1"/>
    <dgm:cxn modelId="{FCD57C70-F918-4132-A5D2-6516BBBE31E4}" srcId="{CC6F84BB-0513-4960-B163-C4C16D22DEF2}" destId="{753C6181-E66E-40C5-867C-8135CA848F3D}" srcOrd="2" destOrd="0" parTransId="{95DF2512-9AA1-4B26-AA84-788A4675A457}" sibTransId="{59EA46B7-1A0E-4C53-952F-B43281FD4C86}"/>
    <dgm:cxn modelId="{9C429542-D33A-4DDF-BF6E-D7E49C610DD8}" srcId="{CC6F84BB-0513-4960-B163-C4C16D22DEF2}" destId="{65893A87-C1AD-47A1-AF02-C66DB85C8757}" srcOrd="3" destOrd="0" parTransId="{2BA3A1B7-F9A4-4F91-A5D0-7D781B28F067}" sibTransId="{EB6D0DA4-C479-4BA8-9260-8BE8B013F0D1}"/>
    <dgm:cxn modelId="{449A0A16-A353-4C42-99B9-F9BB393CDB63}" type="presOf" srcId="{0D6FA358-F06C-4349-82FE-3C8EA2D5F53D}" destId="{3F643911-69DF-43CA-8C5A-CBBA2375DE92}" srcOrd="0" destOrd="0" presId="urn:microsoft.com/office/officeart/2005/8/layout/default#1"/>
    <dgm:cxn modelId="{0BF65575-0C75-47FB-BD85-D9D53894BB48}" type="presOf" srcId="{753C6181-E66E-40C5-867C-8135CA848F3D}" destId="{FD4BE7E3-FB2A-4076-B90A-88B735D99FEE}" srcOrd="0" destOrd="0" presId="urn:microsoft.com/office/officeart/2005/8/layout/default#1"/>
    <dgm:cxn modelId="{7E04A066-A9CF-4F99-AA06-AF8E96E4A9BE}" srcId="{CC6F84BB-0513-4960-B163-C4C16D22DEF2}" destId="{CCDDE2F4-6968-48BC-A184-EDFE9953129C}" srcOrd="0" destOrd="0" parTransId="{D2CA2EE9-4AEA-4E1B-97C7-9B8F03EFA71F}" sibTransId="{5BA5BDCE-309F-4777-8892-5A8E82BF37C0}"/>
    <dgm:cxn modelId="{8F65124A-29E5-4160-96D6-21634659FD27}" type="presOf" srcId="{CCDDE2F4-6968-48BC-A184-EDFE9953129C}" destId="{2F71A73F-3F8E-465B-91BB-31F9F0462F7F}" srcOrd="0" destOrd="0" presId="urn:microsoft.com/office/officeart/2005/8/layout/default#1"/>
    <dgm:cxn modelId="{DA900A20-ABB4-444E-9A0D-E03BB2BD6AED}" type="presOf" srcId="{CC6F84BB-0513-4960-B163-C4C16D22DEF2}" destId="{65FA210B-9BE7-418F-AEF1-1C4E5917A789}" srcOrd="0" destOrd="0" presId="urn:microsoft.com/office/officeart/2005/8/layout/default#1"/>
    <dgm:cxn modelId="{77EAF099-37C2-432E-9A0D-B3D64C13F55F}" type="presParOf" srcId="{65FA210B-9BE7-418F-AEF1-1C4E5917A789}" destId="{2F71A73F-3F8E-465B-91BB-31F9F0462F7F}" srcOrd="0" destOrd="0" presId="urn:microsoft.com/office/officeart/2005/8/layout/default#1"/>
    <dgm:cxn modelId="{3F82ABE3-F84F-412C-954F-EA1A1C71D3DD}" type="presParOf" srcId="{65FA210B-9BE7-418F-AEF1-1C4E5917A789}" destId="{C8F26E0D-50C1-461C-B8E6-CF7FF07605D7}" srcOrd="1" destOrd="0" presId="urn:microsoft.com/office/officeart/2005/8/layout/default#1"/>
    <dgm:cxn modelId="{E968200B-D369-4184-950A-C92F1A8F38D6}" type="presParOf" srcId="{65FA210B-9BE7-418F-AEF1-1C4E5917A789}" destId="{3F643911-69DF-43CA-8C5A-CBBA2375DE92}" srcOrd="2" destOrd="0" presId="urn:microsoft.com/office/officeart/2005/8/layout/default#1"/>
    <dgm:cxn modelId="{A7460343-8F2B-4E66-BAF2-93404543D2DC}" type="presParOf" srcId="{65FA210B-9BE7-418F-AEF1-1C4E5917A789}" destId="{5BF09103-8054-4AA4-B3B1-B002AC17E265}" srcOrd="3" destOrd="0" presId="urn:microsoft.com/office/officeart/2005/8/layout/default#1"/>
    <dgm:cxn modelId="{FD511A94-1455-42B9-8807-DBE58BC73D81}" type="presParOf" srcId="{65FA210B-9BE7-418F-AEF1-1C4E5917A789}" destId="{FD4BE7E3-FB2A-4076-B90A-88B735D99FEE}" srcOrd="4" destOrd="0" presId="urn:microsoft.com/office/officeart/2005/8/layout/default#1"/>
    <dgm:cxn modelId="{0C886B97-4917-463C-9161-D3039CEEFF64}" type="presParOf" srcId="{65FA210B-9BE7-418F-AEF1-1C4E5917A789}" destId="{3D59652C-0634-4B5B-A085-F2C596ACCBC1}" srcOrd="5" destOrd="0" presId="urn:microsoft.com/office/officeart/2005/8/layout/default#1"/>
    <dgm:cxn modelId="{59131D36-AC7D-40FE-A058-50D7CAF782BE}" type="presParOf" srcId="{65FA210B-9BE7-418F-AEF1-1C4E5917A789}" destId="{1A897629-D44E-4262-B760-1241573B05E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761F07-221A-4C56-A872-03C8A91242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68251B4-7F9A-44A9-AC57-057BC2D28AB2}">
      <dgm:prSet phldrT="[Texto]"/>
      <dgm:spPr>
        <a:ln>
          <a:noFill/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Presión arterial</a:t>
          </a:r>
          <a:endParaRPr lang="es-VE" b="1" dirty="0">
            <a:solidFill>
              <a:schemeClr val="tx1"/>
            </a:solidFill>
          </a:endParaRPr>
        </a:p>
      </dgm:t>
    </dgm:pt>
    <dgm:pt modelId="{55347611-57F4-4F15-9F67-DDA759983788}" type="parTrans" cxnId="{B6B48511-3816-4E5A-8D44-B9BAB5183E5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660D2EFD-52AA-4A66-A124-5E5AFBB58A42}" type="sibTrans" cxnId="{B6B48511-3816-4E5A-8D44-B9BAB5183E5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0ACC2C55-D2DF-4FF8-BC49-EF6B032FC9A1}">
      <dgm:prSet phldrT="[Texto]" custT="1"/>
      <dgm:spPr>
        <a:ln>
          <a:noFill/>
        </a:ln>
      </dgm:spPr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Medida en brazo derecho luego de 30min en decúbito supino</a:t>
          </a:r>
          <a:endParaRPr lang="es-VE" sz="1600" b="1" dirty="0">
            <a:solidFill>
              <a:schemeClr val="tx1"/>
            </a:solidFill>
          </a:endParaRPr>
        </a:p>
      </dgm:t>
    </dgm:pt>
    <dgm:pt modelId="{28F1BF8D-EF81-4100-A985-CF7EACA25AA3}" type="parTrans" cxnId="{ACB2C41C-166B-4202-8708-B6715CE8AAA1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3A139769-8D98-4108-B215-C35CD948DF9C}" type="sibTrans" cxnId="{ACB2C41C-166B-4202-8708-B6715CE8AAA1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E510A2B0-AD44-4994-BF59-04523BCD4869}">
      <dgm:prSet phldrT="[Texto]" custT="1"/>
      <dgm:spPr>
        <a:ln>
          <a:noFill/>
        </a:ln>
      </dgm:spPr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Promedio de 2 mediciones</a:t>
          </a:r>
          <a:endParaRPr lang="es-VE" sz="1600" b="1" dirty="0">
            <a:solidFill>
              <a:schemeClr val="tx1"/>
            </a:solidFill>
          </a:endParaRPr>
        </a:p>
      </dgm:t>
    </dgm:pt>
    <dgm:pt modelId="{A9BEDB10-0D7F-41B1-BE6F-83021A723482}" type="parTrans" cxnId="{F7B08EDD-CEC0-4C7B-990E-A5C0DF5A6191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800B867E-872B-4863-AD50-2D5BFB109B4A}" type="sibTrans" cxnId="{F7B08EDD-CEC0-4C7B-990E-A5C0DF5A6191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C70AF12C-4795-4C11-9824-9A2D3A2D12AC}">
      <dgm:prSet phldrT="[Texto]" custT="1"/>
      <dgm:spPr>
        <a:ln>
          <a:noFill/>
        </a:ln>
      </dgm:spPr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Se excluyeron individuos hipertensos: por antecedente, por PAS 160 o PAD 95mmHg, por uso de medicación antihipertensivo</a:t>
          </a:r>
          <a:endParaRPr lang="es-VE" sz="1600" b="1" dirty="0">
            <a:solidFill>
              <a:schemeClr val="tx1"/>
            </a:solidFill>
          </a:endParaRPr>
        </a:p>
      </dgm:t>
    </dgm:pt>
    <dgm:pt modelId="{16651E71-87FE-4F00-9C60-B85AF9764B36}" type="parTrans" cxnId="{A4DD8C73-8B5D-44F9-82DF-B3E42058570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24E208D9-8C75-4C6D-815B-4F75CD7A4CBC}" type="sibTrans" cxnId="{A4DD8C73-8B5D-44F9-82DF-B3E42058570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1F1B8B90-2A72-4DF2-9E5A-D23A8674F2A5}" type="pres">
      <dgm:prSet presAssocID="{9C761F07-221A-4C56-A872-03C8A91242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0223306D-74E0-43DB-92E0-67CCD85CCAC5}" type="pres">
      <dgm:prSet presAssocID="{968251B4-7F9A-44A9-AC57-057BC2D28AB2}" presName="root1" presStyleCnt="0"/>
      <dgm:spPr/>
    </dgm:pt>
    <dgm:pt modelId="{2AD219FF-7BB2-477E-889B-D0C7EDE3A265}" type="pres">
      <dgm:prSet presAssocID="{968251B4-7F9A-44A9-AC57-057BC2D28AB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3054BDB6-361F-460D-B883-800D93585FD2}" type="pres">
      <dgm:prSet presAssocID="{968251B4-7F9A-44A9-AC57-057BC2D28AB2}" presName="level2hierChild" presStyleCnt="0"/>
      <dgm:spPr/>
    </dgm:pt>
    <dgm:pt modelId="{E8920A13-2DD0-4188-8A5D-20C8FC1C8F86}" type="pres">
      <dgm:prSet presAssocID="{28F1BF8D-EF81-4100-A985-CF7EACA25AA3}" presName="conn2-1" presStyleLbl="parChTrans1D2" presStyleIdx="0" presStyleCnt="3"/>
      <dgm:spPr/>
      <dgm:t>
        <a:bodyPr/>
        <a:lstStyle/>
        <a:p>
          <a:endParaRPr lang="es-VE"/>
        </a:p>
      </dgm:t>
    </dgm:pt>
    <dgm:pt modelId="{948C9ABE-D2D3-49BE-9E12-B68EC3618C29}" type="pres">
      <dgm:prSet presAssocID="{28F1BF8D-EF81-4100-A985-CF7EACA25AA3}" presName="connTx" presStyleLbl="parChTrans1D2" presStyleIdx="0" presStyleCnt="3"/>
      <dgm:spPr/>
      <dgm:t>
        <a:bodyPr/>
        <a:lstStyle/>
        <a:p>
          <a:endParaRPr lang="es-VE"/>
        </a:p>
      </dgm:t>
    </dgm:pt>
    <dgm:pt modelId="{EEB0E1C6-1CE6-45EB-8C2E-C5D7FF8054B5}" type="pres">
      <dgm:prSet presAssocID="{0ACC2C55-D2DF-4FF8-BC49-EF6B032FC9A1}" presName="root2" presStyleCnt="0"/>
      <dgm:spPr/>
    </dgm:pt>
    <dgm:pt modelId="{3B0AE289-1C7E-46DC-A2B3-DF1DE2A88F4D}" type="pres">
      <dgm:prSet presAssocID="{0ACC2C55-D2DF-4FF8-BC49-EF6B032FC9A1}" presName="LevelTwoTextNode" presStyleLbl="node2" presStyleIdx="0" presStyleCnt="3" custScaleX="12789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0CE9F97-9BD1-4E70-9A05-2BC8D1A80C35}" type="pres">
      <dgm:prSet presAssocID="{0ACC2C55-D2DF-4FF8-BC49-EF6B032FC9A1}" presName="level3hierChild" presStyleCnt="0"/>
      <dgm:spPr/>
    </dgm:pt>
    <dgm:pt modelId="{20A818FB-0DF4-4174-9ED5-D6E7AC42B96D}" type="pres">
      <dgm:prSet presAssocID="{A9BEDB10-0D7F-41B1-BE6F-83021A723482}" presName="conn2-1" presStyleLbl="parChTrans1D2" presStyleIdx="1" presStyleCnt="3"/>
      <dgm:spPr/>
      <dgm:t>
        <a:bodyPr/>
        <a:lstStyle/>
        <a:p>
          <a:endParaRPr lang="es-VE"/>
        </a:p>
      </dgm:t>
    </dgm:pt>
    <dgm:pt modelId="{BF8CBE32-2DEA-4A68-B815-1C9A1B5F11EC}" type="pres">
      <dgm:prSet presAssocID="{A9BEDB10-0D7F-41B1-BE6F-83021A723482}" presName="connTx" presStyleLbl="parChTrans1D2" presStyleIdx="1" presStyleCnt="3"/>
      <dgm:spPr/>
      <dgm:t>
        <a:bodyPr/>
        <a:lstStyle/>
        <a:p>
          <a:endParaRPr lang="es-VE"/>
        </a:p>
      </dgm:t>
    </dgm:pt>
    <dgm:pt modelId="{37A90E69-A561-4758-8208-E569CAE99C78}" type="pres">
      <dgm:prSet presAssocID="{E510A2B0-AD44-4994-BF59-04523BCD4869}" presName="root2" presStyleCnt="0"/>
      <dgm:spPr/>
    </dgm:pt>
    <dgm:pt modelId="{FEA30D7F-BD8B-4B92-8460-4E7E8DDD5CD7}" type="pres">
      <dgm:prSet presAssocID="{E510A2B0-AD44-4994-BF59-04523BCD4869}" presName="LevelTwoTextNode" presStyleLbl="node2" presStyleIdx="1" presStyleCnt="3" custScaleX="12789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06908A15-4731-4DCA-B81E-24FDB39847D1}" type="pres">
      <dgm:prSet presAssocID="{E510A2B0-AD44-4994-BF59-04523BCD4869}" presName="level3hierChild" presStyleCnt="0"/>
      <dgm:spPr/>
    </dgm:pt>
    <dgm:pt modelId="{E83FAD21-CF5D-4850-8DDB-AD2A55286E6B}" type="pres">
      <dgm:prSet presAssocID="{16651E71-87FE-4F00-9C60-B85AF9764B36}" presName="conn2-1" presStyleLbl="parChTrans1D2" presStyleIdx="2" presStyleCnt="3"/>
      <dgm:spPr/>
      <dgm:t>
        <a:bodyPr/>
        <a:lstStyle/>
        <a:p>
          <a:endParaRPr lang="es-VE"/>
        </a:p>
      </dgm:t>
    </dgm:pt>
    <dgm:pt modelId="{5F5F00F5-64BC-48B2-B14A-3EC8DF84E8C2}" type="pres">
      <dgm:prSet presAssocID="{16651E71-87FE-4F00-9C60-B85AF9764B36}" presName="connTx" presStyleLbl="parChTrans1D2" presStyleIdx="2" presStyleCnt="3"/>
      <dgm:spPr/>
      <dgm:t>
        <a:bodyPr/>
        <a:lstStyle/>
        <a:p>
          <a:endParaRPr lang="es-VE"/>
        </a:p>
      </dgm:t>
    </dgm:pt>
    <dgm:pt modelId="{CD794C6D-AF52-41E3-98A3-E8AEEB1E6524}" type="pres">
      <dgm:prSet presAssocID="{C70AF12C-4795-4C11-9824-9A2D3A2D12AC}" presName="root2" presStyleCnt="0"/>
      <dgm:spPr/>
    </dgm:pt>
    <dgm:pt modelId="{6BDFA016-F1B7-4E79-B03F-7AC5C41AE1CB}" type="pres">
      <dgm:prSet presAssocID="{C70AF12C-4795-4C11-9824-9A2D3A2D12AC}" presName="LevelTwoTextNode" presStyleLbl="node2" presStyleIdx="2" presStyleCnt="3" custScaleX="127890" custScaleY="141407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6692E38-4FFE-4498-997D-AD1BA47EFBA8}" type="pres">
      <dgm:prSet presAssocID="{C70AF12C-4795-4C11-9824-9A2D3A2D12AC}" presName="level3hierChild" presStyleCnt="0"/>
      <dgm:spPr/>
    </dgm:pt>
  </dgm:ptLst>
  <dgm:cxnLst>
    <dgm:cxn modelId="{A6CABE14-5069-4BD8-B038-9A6B9E8F69DD}" type="presOf" srcId="{A9BEDB10-0D7F-41B1-BE6F-83021A723482}" destId="{BF8CBE32-2DEA-4A68-B815-1C9A1B5F11EC}" srcOrd="1" destOrd="0" presId="urn:microsoft.com/office/officeart/2008/layout/HorizontalMultiLevelHierarchy"/>
    <dgm:cxn modelId="{BF8D0BD5-9DD6-4BFE-862F-188073683D38}" type="presOf" srcId="{968251B4-7F9A-44A9-AC57-057BC2D28AB2}" destId="{2AD219FF-7BB2-477E-889B-D0C7EDE3A265}" srcOrd="0" destOrd="0" presId="urn:microsoft.com/office/officeart/2008/layout/HorizontalMultiLevelHierarchy"/>
    <dgm:cxn modelId="{76772272-16F8-4E03-9FEA-44AA88376A54}" type="presOf" srcId="{0ACC2C55-D2DF-4FF8-BC49-EF6B032FC9A1}" destId="{3B0AE289-1C7E-46DC-A2B3-DF1DE2A88F4D}" srcOrd="0" destOrd="0" presId="urn:microsoft.com/office/officeart/2008/layout/HorizontalMultiLevelHierarchy"/>
    <dgm:cxn modelId="{AFED388B-2384-4A95-9010-C507FE877EE1}" type="presOf" srcId="{C70AF12C-4795-4C11-9824-9A2D3A2D12AC}" destId="{6BDFA016-F1B7-4E79-B03F-7AC5C41AE1CB}" srcOrd="0" destOrd="0" presId="urn:microsoft.com/office/officeart/2008/layout/HorizontalMultiLevelHierarchy"/>
    <dgm:cxn modelId="{56C4A540-77E5-4114-98ED-4A7B7012CB8A}" type="presOf" srcId="{E510A2B0-AD44-4994-BF59-04523BCD4869}" destId="{FEA30D7F-BD8B-4B92-8460-4E7E8DDD5CD7}" srcOrd="0" destOrd="0" presId="urn:microsoft.com/office/officeart/2008/layout/HorizontalMultiLevelHierarchy"/>
    <dgm:cxn modelId="{C3EBEFC8-AE93-4932-B8B2-88938A2C3C32}" type="presOf" srcId="{16651E71-87FE-4F00-9C60-B85AF9764B36}" destId="{E83FAD21-CF5D-4850-8DDB-AD2A55286E6B}" srcOrd="0" destOrd="0" presId="urn:microsoft.com/office/officeart/2008/layout/HorizontalMultiLevelHierarchy"/>
    <dgm:cxn modelId="{26CF032C-7DE4-489C-A911-CAEDCE000F5D}" type="presOf" srcId="{28F1BF8D-EF81-4100-A985-CF7EACA25AA3}" destId="{E8920A13-2DD0-4188-8A5D-20C8FC1C8F86}" srcOrd="0" destOrd="0" presId="urn:microsoft.com/office/officeart/2008/layout/HorizontalMultiLevelHierarchy"/>
    <dgm:cxn modelId="{085E0830-BC86-4AD1-8815-FAF13EDDE068}" type="presOf" srcId="{9C761F07-221A-4C56-A872-03C8A9124251}" destId="{1F1B8B90-2A72-4DF2-9E5A-D23A8674F2A5}" srcOrd="0" destOrd="0" presId="urn:microsoft.com/office/officeart/2008/layout/HorizontalMultiLevelHierarchy"/>
    <dgm:cxn modelId="{F7B08EDD-CEC0-4C7B-990E-A5C0DF5A6191}" srcId="{968251B4-7F9A-44A9-AC57-057BC2D28AB2}" destId="{E510A2B0-AD44-4994-BF59-04523BCD4869}" srcOrd="1" destOrd="0" parTransId="{A9BEDB10-0D7F-41B1-BE6F-83021A723482}" sibTransId="{800B867E-872B-4863-AD50-2D5BFB109B4A}"/>
    <dgm:cxn modelId="{AC45EE0A-A1F1-4044-9258-D193F3671F30}" type="presOf" srcId="{16651E71-87FE-4F00-9C60-B85AF9764B36}" destId="{5F5F00F5-64BC-48B2-B14A-3EC8DF84E8C2}" srcOrd="1" destOrd="0" presId="urn:microsoft.com/office/officeart/2008/layout/HorizontalMultiLevelHierarchy"/>
    <dgm:cxn modelId="{ACB2C41C-166B-4202-8708-B6715CE8AAA1}" srcId="{968251B4-7F9A-44A9-AC57-057BC2D28AB2}" destId="{0ACC2C55-D2DF-4FF8-BC49-EF6B032FC9A1}" srcOrd="0" destOrd="0" parTransId="{28F1BF8D-EF81-4100-A985-CF7EACA25AA3}" sibTransId="{3A139769-8D98-4108-B215-C35CD948DF9C}"/>
    <dgm:cxn modelId="{03CD2757-BEFB-43CE-8AFE-9D6B67904AC4}" type="presOf" srcId="{28F1BF8D-EF81-4100-A985-CF7EACA25AA3}" destId="{948C9ABE-D2D3-49BE-9E12-B68EC3618C29}" srcOrd="1" destOrd="0" presId="urn:microsoft.com/office/officeart/2008/layout/HorizontalMultiLevelHierarchy"/>
    <dgm:cxn modelId="{17CCDF77-29D7-407B-96C4-F7C71B3631FC}" type="presOf" srcId="{A9BEDB10-0D7F-41B1-BE6F-83021A723482}" destId="{20A818FB-0DF4-4174-9ED5-D6E7AC42B96D}" srcOrd="0" destOrd="0" presId="urn:microsoft.com/office/officeart/2008/layout/HorizontalMultiLevelHierarchy"/>
    <dgm:cxn modelId="{B6B48511-3816-4E5A-8D44-B9BAB5183E53}" srcId="{9C761F07-221A-4C56-A872-03C8A9124251}" destId="{968251B4-7F9A-44A9-AC57-057BC2D28AB2}" srcOrd="0" destOrd="0" parTransId="{55347611-57F4-4F15-9F67-DDA759983788}" sibTransId="{660D2EFD-52AA-4A66-A124-5E5AFBB58A42}"/>
    <dgm:cxn modelId="{A4DD8C73-8B5D-44F9-82DF-B3E420585703}" srcId="{968251B4-7F9A-44A9-AC57-057BC2D28AB2}" destId="{C70AF12C-4795-4C11-9824-9A2D3A2D12AC}" srcOrd="2" destOrd="0" parTransId="{16651E71-87FE-4F00-9C60-B85AF9764B36}" sibTransId="{24E208D9-8C75-4C6D-815B-4F75CD7A4CBC}"/>
    <dgm:cxn modelId="{0F83DA28-A023-4851-AB56-6A9DBC3FFEBA}" type="presParOf" srcId="{1F1B8B90-2A72-4DF2-9E5A-D23A8674F2A5}" destId="{0223306D-74E0-43DB-92E0-67CCD85CCAC5}" srcOrd="0" destOrd="0" presId="urn:microsoft.com/office/officeart/2008/layout/HorizontalMultiLevelHierarchy"/>
    <dgm:cxn modelId="{0906811C-054E-4C89-AF82-73F40C8FBB13}" type="presParOf" srcId="{0223306D-74E0-43DB-92E0-67CCD85CCAC5}" destId="{2AD219FF-7BB2-477E-889B-D0C7EDE3A265}" srcOrd="0" destOrd="0" presId="urn:microsoft.com/office/officeart/2008/layout/HorizontalMultiLevelHierarchy"/>
    <dgm:cxn modelId="{BF106C23-B51D-402B-93DB-C8BC2493E21A}" type="presParOf" srcId="{0223306D-74E0-43DB-92E0-67CCD85CCAC5}" destId="{3054BDB6-361F-460D-B883-800D93585FD2}" srcOrd="1" destOrd="0" presId="urn:microsoft.com/office/officeart/2008/layout/HorizontalMultiLevelHierarchy"/>
    <dgm:cxn modelId="{93139C75-D373-414D-B485-766E30D2D748}" type="presParOf" srcId="{3054BDB6-361F-460D-B883-800D93585FD2}" destId="{E8920A13-2DD0-4188-8A5D-20C8FC1C8F86}" srcOrd="0" destOrd="0" presId="urn:microsoft.com/office/officeart/2008/layout/HorizontalMultiLevelHierarchy"/>
    <dgm:cxn modelId="{2F729148-1597-4773-89D3-C378AA455CF1}" type="presParOf" srcId="{E8920A13-2DD0-4188-8A5D-20C8FC1C8F86}" destId="{948C9ABE-D2D3-49BE-9E12-B68EC3618C29}" srcOrd="0" destOrd="0" presId="urn:microsoft.com/office/officeart/2008/layout/HorizontalMultiLevelHierarchy"/>
    <dgm:cxn modelId="{FA9A41A3-BB16-4B4E-8843-1076086FA25B}" type="presParOf" srcId="{3054BDB6-361F-460D-B883-800D93585FD2}" destId="{EEB0E1C6-1CE6-45EB-8C2E-C5D7FF8054B5}" srcOrd="1" destOrd="0" presId="urn:microsoft.com/office/officeart/2008/layout/HorizontalMultiLevelHierarchy"/>
    <dgm:cxn modelId="{8676706A-0513-4587-A307-17BE944CB004}" type="presParOf" srcId="{EEB0E1C6-1CE6-45EB-8C2E-C5D7FF8054B5}" destId="{3B0AE289-1C7E-46DC-A2B3-DF1DE2A88F4D}" srcOrd="0" destOrd="0" presId="urn:microsoft.com/office/officeart/2008/layout/HorizontalMultiLevelHierarchy"/>
    <dgm:cxn modelId="{1A771ACA-EFF8-4FBF-8121-E1F07A42A7B4}" type="presParOf" srcId="{EEB0E1C6-1CE6-45EB-8C2E-C5D7FF8054B5}" destId="{40CE9F97-9BD1-4E70-9A05-2BC8D1A80C35}" srcOrd="1" destOrd="0" presId="urn:microsoft.com/office/officeart/2008/layout/HorizontalMultiLevelHierarchy"/>
    <dgm:cxn modelId="{E81FB155-877A-43C4-8475-1137EE3D6867}" type="presParOf" srcId="{3054BDB6-361F-460D-B883-800D93585FD2}" destId="{20A818FB-0DF4-4174-9ED5-D6E7AC42B96D}" srcOrd="2" destOrd="0" presId="urn:microsoft.com/office/officeart/2008/layout/HorizontalMultiLevelHierarchy"/>
    <dgm:cxn modelId="{1E71AB58-5CDB-41B2-B0EF-7320F25CF312}" type="presParOf" srcId="{20A818FB-0DF4-4174-9ED5-D6E7AC42B96D}" destId="{BF8CBE32-2DEA-4A68-B815-1C9A1B5F11EC}" srcOrd="0" destOrd="0" presId="urn:microsoft.com/office/officeart/2008/layout/HorizontalMultiLevelHierarchy"/>
    <dgm:cxn modelId="{34D5BA9F-D140-44BC-BDCC-BCFEEBDEE61F}" type="presParOf" srcId="{3054BDB6-361F-460D-B883-800D93585FD2}" destId="{37A90E69-A561-4758-8208-E569CAE99C78}" srcOrd="3" destOrd="0" presId="urn:microsoft.com/office/officeart/2008/layout/HorizontalMultiLevelHierarchy"/>
    <dgm:cxn modelId="{35428C68-CE02-473D-8D2C-4E9CE0227A34}" type="presParOf" srcId="{37A90E69-A561-4758-8208-E569CAE99C78}" destId="{FEA30D7F-BD8B-4B92-8460-4E7E8DDD5CD7}" srcOrd="0" destOrd="0" presId="urn:microsoft.com/office/officeart/2008/layout/HorizontalMultiLevelHierarchy"/>
    <dgm:cxn modelId="{F4F9ECD8-2EA4-4F74-8EBB-0FE1F582999F}" type="presParOf" srcId="{37A90E69-A561-4758-8208-E569CAE99C78}" destId="{06908A15-4731-4DCA-B81E-24FDB39847D1}" srcOrd="1" destOrd="0" presId="urn:microsoft.com/office/officeart/2008/layout/HorizontalMultiLevelHierarchy"/>
    <dgm:cxn modelId="{68BFC3F5-E810-4C3D-AFA6-8342C15A90DD}" type="presParOf" srcId="{3054BDB6-361F-460D-B883-800D93585FD2}" destId="{E83FAD21-CF5D-4850-8DDB-AD2A55286E6B}" srcOrd="4" destOrd="0" presId="urn:microsoft.com/office/officeart/2008/layout/HorizontalMultiLevelHierarchy"/>
    <dgm:cxn modelId="{0B53DA8D-210E-43A6-BE48-2100E0A9F950}" type="presParOf" srcId="{E83FAD21-CF5D-4850-8DDB-AD2A55286E6B}" destId="{5F5F00F5-64BC-48B2-B14A-3EC8DF84E8C2}" srcOrd="0" destOrd="0" presId="urn:microsoft.com/office/officeart/2008/layout/HorizontalMultiLevelHierarchy"/>
    <dgm:cxn modelId="{2A9BF40E-CA7B-4218-A5D2-201FBB7DAF5D}" type="presParOf" srcId="{3054BDB6-361F-460D-B883-800D93585FD2}" destId="{CD794C6D-AF52-41E3-98A3-E8AEEB1E6524}" srcOrd="5" destOrd="0" presId="urn:microsoft.com/office/officeart/2008/layout/HorizontalMultiLevelHierarchy"/>
    <dgm:cxn modelId="{68CB08E1-022B-41A0-BA5B-933252B5F4BE}" type="presParOf" srcId="{CD794C6D-AF52-41E3-98A3-E8AEEB1E6524}" destId="{6BDFA016-F1B7-4E79-B03F-7AC5C41AE1CB}" srcOrd="0" destOrd="0" presId="urn:microsoft.com/office/officeart/2008/layout/HorizontalMultiLevelHierarchy"/>
    <dgm:cxn modelId="{0487B3AB-EA0D-4C0A-837E-F7D4BB43BD06}" type="presParOf" srcId="{CD794C6D-AF52-41E3-98A3-E8AEEB1E6524}" destId="{26692E38-4FFE-4498-997D-AD1BA47EFBA8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761F07-221A-4C56-A872-03C8A91242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68251B4-7F9A-44A9-AC57-057BC2D28AB2}">
      <dgm:prSet phldrT="[Texto]"/>
      <dgm:spPr>
        <a:ln>
          <a:noFill/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Hábito tabáquico</a:t>
          </a:r>
          <a:endParaRPr lang="es-VE" b="1" dirty="0">
            <a:solidFill>
              <a:schemeClr val="tx1"/>
            </a:solidFill>
          </a:endParaRPr>
        </a:p>
      </dgm:t>
    </dgm:pt>
    <dgm:pt modelId="{55347611-57F4-4F15-9F67-DDA759983788}" type="parTrans" cxnId="{B6B48511-3816-4E5A-8D44-B9BAB5183E5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660D2EFD-52AA-4A66-A124-5E5AFBB58A42}" type="sibTrans" cxnId="{B6B48511-3816-4E5A-8D44-B9BAB5183E5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A43F1755-3C4D-4505-BC44-F0295CE8AE11}">
      <dgm:prSet phldrT="[Texto]" custT="1"/>
      <dgm:spPr>
        <a:ln>
          <a:noFill/>
        </a:ln>
      </dgm:spPr>
      <dgm:t>
        <a:bodyPr/>
        <a:lstStyle/>
        <a:p>
          <a:r>
            <a:rPr lang="es-VE" sz="1600" b="1" dirty="0">
              <a:solidFill>
                <a:schemeClr val="tx1"/>
              </a:solidFill>
            </a:rPr>
            <a:t>Al momento de la inclusión y al final del estudio, se obtuvo información sobre los hábitos de fumar mediante un cuestionario autoadministrado.</a:t>
          </a:r>
        </a:p>
      </dgm:t>
    </dgm:pt>
    <dgm:pt modelId="{81E16DE1-B2C5-44F2-936A-70E24E8F5715}" type="parTrans" cxnId="{CF028FEF-D37D-40E4-AC4B-DCEE168A95A2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DE489B7A-ECE8-45BA-80D8-EE2E0E0BCAED}" type="sibTrans" cxnId="{CF028FEF-D37D-40E4-AC4B-DCEE168A95A2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A610BA39-B79C-4B64-8EB2-3DABBA56D07F}">
      <dgm:prSet phldrT="[Texto]" custT="1"/>
      <dgm:spPr>
        <a:ln>
          <a:noFill/>
        </a:ln>
      </dgm:spPr>
      <dgm:t>
        <a:bodyPr/>
        <a:lstStyle/>
        <a:p>
          <a:r>
            <a:rPr lang="es-VE" sz="1600" b="1" dirty="0">
              <a:solidFill>
                <a:schemeClr val="tx1"/>
              </a:solidFill>
            </a:rPr>
            <a:t>El número total de años de fumar se multiplicó por el número promedio de cigarrillos fumados diariamente (años-cigarrillo).</a:t>
          </a:r>
        </a:p>
      </dgm:t>
    </dgm:pt>
    <dgm:pt modelId="{BA019431-CB78-4D82-A185-15578922F119}" type="parTrans" cxnId="{162A6E39-0F00-46F6-93D4-9397420167CF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F54131D9-1953-45B8-A63E-FE4813D57E70}" type="sibTrans" cxnId="{162A6E39-0F00-46F6-93D4-9397420167CF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1F1B8B90-2A72-4DF2-9E5A-D23A8674F2A5}" type="pres">
      <dgm:prSet presAssocID="{9C761F07-221A-4C56-A872-03C8A91242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0223306D-74E0-43DB-92E0-67CCD85CCAC5}" type="pres">
      <dgm:prSet presAssocID="{968251B4-7F9A-44A9-AC57-057BC2D28AB2}" presName="root1" presStyleCnt="0"/>
      <dgm:spPr/>
    </dgm:pt>
    <dgm:pt modelId="{2AD219FF-7BB2-477E-889B-D0C7EDE3A265}" type="pres">
      <dgm:prSet presAssocID="{968251B4-7F9A-44A9-AC57-057BC2D28AB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3054BDB6-361F-460D-B883-800D93585FD2}" type="pres">
      <dgm:prSet presAssocID="{968251B4-7F9A-44A9-AC57-057BC2D28AB2}" presName="level2hierChild" presStyleCnt="0"/>
      <dgm:spPr/>
    </dgm:pt>
    <dgm:pt modelId="{9B9B4A04-1913-4461-A563-38FB9D5B1624}" type="pres">
      <dgm:prSet presAssocID="{81E16DE1-B2C5-44F2-936A-70E24E8F5715}" presName="conn2-1" presStyleLbl="parChTrans1D2" presStyleIdx="0" presStyleCnt="2"/>
      <dgm:spPr/>
      <dgm:t>
        <a:bodyPr/>
        <a:lstStyle/>
        <a:p>
          <a:endParaRPr lang="es-VE"/>
        </a:p>
      </dgm:t>
    </dgm:pt>
    <dgm:pt modelId="{9F0FEE47-B1C7-4CE3-B5D5-29173BCD8A08}" type="pres">
      <dgm:prSet presAssocID="{81E16DE1-B2C5-44F2-936A-70E24E8F5715}" presName="connTx" presStyleLbl="parChTrans1D2" presStyleIdx="0" presStyleCnt="2"/>
      <dgm:spPr/>
      <dgm:t>
        <a:bodyPr/>
        <a:lstStyle/>
        <a:p>
          <a:endParaRPr lang="es-VE"/>
        </a:p>
      </dgm:t>
    </dgm:pt>
    <dgm:pt modelId="{22B7AA9F-4C04-4CCF-9431-4E30EA226138}" type="pres">
      <dgm:prSet presAssocID="{A43F1755-3C4D-4505-BC44-F0295CE8AE11}" presName="root2" presStyleCnt="0"/>
      <dgm:spPr/>
    </dgm:pt>
    <dgm:pt modelId="{47C1BE31-F6DE-430C-A735-9582FC53E0FA}" type="pres">
      <dgm:prSet presAssocID="{A43F1755-3C4D-4505-BC44-F0295CE8AE11}" presName="LevelTwoTextNode" presStyleLbl="node2" presStyleIdx="0" presStyleCnt="2" custScaleX="116298" custScaleY="198004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0DC9B52A-F362-45CE-9B17-61EFF1553B0C}" type="pres">
      <dgm:prSet presAssocID="{A43F1755-3C4D-4505-BC44-F0295CE8AE11}" presName="level3hierChild" presStyleCnt="0"/>
      <dgm:spPr/>
    </dgm:pt>
    <dgm:pt modelId="{E24844DE-2C6C-40AF-B3ED-FC695F17D970}" type="pres">
      <dgm:prSet presAssocID="{BA019431-CB78-4D82-A185-15578922F119}" presName="conn2-1" presStyleLbl="parChTrans1D2" presStyleIdx="1" presStyleCnt="2"/>
      <dgm:spPr/>
      <dgm:t>
        <a:bodyPr/>
        <a:lstStyle/>
        <a:p>
          <a:endParaRPr lang="es-VE"/>
        </a:p>
      </dgm:t>
    </dgm:pt>
    <dgm:pt modelId="{CC32D8B1-DADF-4487-AE2D-91767079AD28}" type="pres">
      <dgm:prSet presAssocID="{BA019431-CB78-4D82-A185-15578922F119}" presName="connTx" presStyleLbl="parChTrans1D2" presStyleIdx="1" presStyleCnt="2"/>
      <dgm:spPr/>
      <dgm:t>
        <a:bodyPr/>
        <a:lstStyle/>
        <a:p>
          <a:endParaRPr lang="es-VE"/>
        </a:p>
      </dgm:t>
    </dgm:pt>
    <dgm:pt modelId="{86709785-BF18-49C5-AF79-D2BCEA6BDA35}" type="pres">
      <dgm:prSet presAssocID="{A610BA39-B79C-4B64-8EB2-3DABBA56D07F}" presName="root2" presStyleCnt="0"/>
      <dgm:spPr/>
    </dgm:pt>
    <dgm:pt modelId="{CAC7B089-D456-4224-A7BC-B63A0DE8E50A}" type="pres">
      <dgm:prSet presAssocID="{A610BA39-B79C-4B64-8EB2-3DABBA56D07F}" presName="LevelTwoTextNode" presStyleLbl="node2" presStyleIdx="1" presStyleCnt="2" custScaleX="116298" custScaleY="198004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E9015B1-521D-42B9-9EAD-B819DCE1A380}" type="pres">
      <dgm:prSet presAssocID="{A610BA39-B79C-4B64-8EB2-3DABBA56D07F}" presName="level3hierChild" presStyleCnt="0"/>
      <dgm:spPr/>
    </dgm:pt>
  </dgm:ptLst>
  <dgm:cxnLst>
    <dgm:cxn modelId="{6655C284-9355-4B15-97F3-FCB062B29038}" type="presOf" srcId="{81E16DE1-B2C5-44F2-936A-70E24E8F5715}" destId="{9F0FEE47-B1C7-4CE3-B5D5-29173BCD8A08}" srcOrd="1" destOrd="0" presId="urn:microsoft.com/office/officeart/2008/layout/HorizontalMultiLevelHierarchy"/>
    <dgm:cxn modelId="{162A6E39-0F00-46F6-93D4-9397420167CF}" srcId="{968251B4-7F9A-44A9-AC57-057BC2D28AB2}" destId="{A610BA39-B79C-4B64-8EB2-3DABBA56D07F}" srcOrd="1" destOrd="0" parTransId="{BA019431-CB78-4D82-A185-15578922F119}" sibTransId="{F54131D9-1953-45B8-A63E-FE4813D57E70}"/>
    <dgm:cxn modelId="{BF8D0BD5-9DD6-4BFE-862F-188073683D38}" type="presOf" srcId="{968251B4-7F9A-44A9-AC57-057BC2D28AB2}" destId="{2AD219FF-7BB2-477E-889B-D0C7EDE3A265}" srcOrd="0" destOrd="0" presId="urn:microsoft.com/office/officeart/2008/layout/HorizontalMultiLevelHierarchy"/>
    <dgm:cxn modelId="{B6B48511-3816-4E5A-8D44-B9BAB5183E53}" srcId="{9C761F07-221A-4C56-A872-03C8A9124251}" destId="{968251B4-7F9A-44A9-AC57-057BC2D28AB2}" srcOrd="0" destOrd="0" parTransId="{55347611-57F4-4F15-9F67-DDA759983788}" sibTransId="{660D2EFD-52AA-4A66-A124-5E5AFBB58A42}"/>
    <dgm:cxn modelId="{68A92F5A-657F-4989-BAC6-37E2B982CC2C}" type="presOf" srcId="{BA019431-CB78-4D82-A185-15578922F119}" destId="{CC32D8B1-DADF-4487-AE2D-91767079AD28}" srcOrd="1" destOrd="0" presId="urn:microsoft.com/office/officeart/2008/layout/HorizontalMultiLevelHierarchy"/>
    <dgm:cxn modelId="{085E0830-BC86-4AD1-8815-FAF13EDDE068}" type="presOf" srcId="{9C761F07-221A-4C56-A872-03C8A9124251}" destId="{1F1B8B90-2A72-4DF2-9E5A-D23A8674F2A5}" srcOrd="0" destOrd="0" presId="urn:microsoft.com/office/officeart/2008/layout/HorizontalMultiLevelHierarchy"/>
    <dgm:cxn modelId="{35CC7405-2DA4-44B4-B807-63225010B808}" type="presOf" srcId="{BA019431-CB78-4D82-A185-15578922F119}" destId="{E24844DE-2C6C-40AF-B3ED-FC695F17D970}" srcOrd="0" destOrd="0" presId="urn:microsoft.com/office/officeart/2008/layout/HorizontalMultiLevelHierarchy"/>
    <dgm:cxn modelId="{707BBFFE-47B8-4A9E-915F-79D687B97B7E}" type="presOf" srcId="{81E16DE1-B2C5-44F2-936A-70E24E8F5715}" destId="{9B9B4A04-1913-4461-A563-38FB9D5B1624}" srcOrd="0" destOrd="0" presId="urn:microsoft.com/office/officeart/2008/layout/HorizontalMultiLevelHierarchy"/>
    <dgm:cxn modelId="{76C829F1-9585-4585-8450-1991C419396F}" type="presOf" srcId="{A610BA39-B79C-4B64-8EB2-3DABBA56D07F}" destId="{CAC7B089-D456-4224-A7BC-B63A0DE8E50A}" srcOrd="0" destOrd="0" presId="urn:microsoft.com/office/officeart/2008/layout/HorizontalMultiLevelHierarchy"/>
    <dgm:cxn modelId="{CF028FEF-D37D-40E4-AC4B-DCEE168A95A2}" srcId="{968251B4-7F9A-44A9-AC57-057BC2D28AB2}" destId="{A43F1755-3C4D-4505-BC44-F0295CE8AE11}" srcOrd="0" destOrd="0" parTransId="{81E16DE1-B2C5-44F2-936A-70E24E8F5715}" sibTransId="{DE489B7A-ECE8-45BA-80D8-EE2E0E0BCAED}"/>
    <dgm:cxn modelId="{5F2FA8FE-A143-450A-B068-0CDBB83A5F4D}" type="presOf" srcId="{A43F1755-3C4D-4505-BC44-F0295CE8AE11}" destId="{47C1BE31-F6DE-430C-A735-9582FC53E0FA}" srcOrd="0" destOrd="0" presId="urn:microsoft.com/office/officeart/2008/layout/HorizontalMultiLevelHierarchy"/>
    <dgm:cxn modelId="{0F83DA28-A023-4851-AB56-6A9DBC3FFEBA}" type="presParOf" srcId="{1F1B8B90-2A72-4DF2-9E5A-D23A8674F2A5}" destId="{0223306D-74E0-43DB-92E0-67CCD85CCAC5}" srcOrd="0" destOrd="0" presId="urn:microsoft.com/office/officeart/2008/layout/HorizontalMultiLevelHierarchy"/>
    <dgm:cxn modelId="{0906811C-054E-4C89-AF82-73F40C8FBB13}" type="presParOf" srcId="{0223306D-74E0-43DB-92E0-67CCD85CCAC5}" destId="{2AD219FF-7BB2-477E-889B-D0C7EDE3A265}" srcOrd="0" destOrd="0" presId="urn:microsoft.com/office/officeart/2008/layout/HorizontalMultiLevelHierarchy"/>
    <dgm:cxn modelId="{BF106C23-B51D-402B-93DB-C8BC2493E21A}" type="presParOf" srcId="{0223306D-74E0-43DB-92E0-67CCD85CCAC5}" destId="{3054BDB6-361F-460D-B883-800D93585FD2}" srcOrd="1" destOrd="0" presId="urn:microsoft.com/office/officeart/2008/layout/HorizontalMultiLevelHierarchy"/>
    <dgm:cxn modelId="{C2A2B7CB-F57F-4290-951E-51239BDEACB4}" type="presParOf" srcId="{3054BDB6-361F-460D-B883-800D93585FD2}" destId="{9B9B4A04-1913-4461-A563-38FB9D5B1624}" srcOrd="0" destOrd="0" presId="urn:microsoft.com/office/officeart/2008/layout/HorizontalMultiLevelHierarchy"/>
    <dgm:cxn modelId="{C8BCC418-8508-43C7-817B-F31EBCC96330}" type="presParOf" srcId="{9B9B4A04-1913-4461-A563-38FB9D5B1624}" destId="{9F0FEE47-B1C7-4CE3-B5D5-29173BCD8A08}" srcOrd="0" destOrd="0" presId="urn:microsoft.com/office/officeart/2008/layout/HorizontalMultiLevelHierarchy"/>
    <dgm:cxn modelId="{6C071855-6AAE-4EEF-A0F9-27A35A541FEC}" type="presParOf" srcId="{3054BDB6-361F-460D-B883-800D93585FD2}" destId="{22B7AA9F-4C04-4CCF-9431-4E30EA226138}" srcOrd="1" destOrd="0" presId="urn:microsoft.com/office/officeart/2008/layout/HorizontalMultiLevelHierarchy"/>
    <dgm:cxn modelId="{792B81EF-70FD-4EBE-BA23-E322321B25C2}" type="presParOf" srcId="{22B7AA9F-4C04-4CCF-9431-4E30EA226138}" destId="{47C1BE31-F6DE-430C-A735-9582FC53E0FA}" srcOrd="0" destOrd="0" presId="urn:microsoft.com/office/officeart/2008/layout/HorizontalMultiLevelHierarchy"/>
    <dgm:cxn modelId="{756FFF42-917D-456C-808E-991008949D6C}" type="presParOf" srcId="{22B7AA9F-4C04-4CCF-9431-4E30EA226138}" destId="{0DC9B52A-F362-45CE-9B17-61EFF1553B0C}" srcOrd="1" destOrd="0" presId="urn:microsoft.com/office/officeart/2008/layout/HorizontalMultiLevelHierarchy"/>
    <dgm:cxn modelId="{51C0DA45-ACD7-44BD-92DA-0EF70E0AE56D}" type="presParOf" srcId="{3054BDB6-361F-460D-B883-800D93585FD2}" destId="{E24844DE-2C6C-40AF-B3ED-FC695F17D970}" srcOrd="2" destOrd="0" presId="urn:microsoft.com/office/officeart/2008/layout/HorizontalMultiLevelHierarchy"/>
    <dgm:cxn modelId="{E75886C5-CDC9-4836-81A5-13636C27A73D}" type="presParOf" srcId="{E24844DE-2C6C-40AF-B3ED-FC695F17D970}" destId="{CC32D8B1-DADF-4487-AE2D-91767079AD28}" srcOrd="0" destOrd="0" presId="urn:microsoft.com/office/officeart/2008/layout/HorizontalMultiLevelHierarchy"/>
    <dgm:cxn modelId="{43FE0BB5-EDC9-417C-A341-4F4070A252A3}" type="presParOf" srcId="{3054BDB6-361F-460D-B883-800D93585FD2}" destId="{86709785-BF18-49C5-AF79-D2BCEA6BDA35}" srcOrd="3" destOrd="0" presId="urn:microsoft.com/office/officeart/2008/layout/HorizontalMultiLevelHierarchy"/>
    <dgm:cxn modelId="{6BB0D970-8F83-485B-BE08-7519A73F0023}" type="presParOf" srcId="{86709785-BF18-49C5-AF79-D2BCEA6BDA35}" destId="{CAC7B089-D456-4224-A7BC-B63A0DE8E50A}" srcOrd="0" destOrd="0" presId="urn:microsoft.com/office/officeart/2008/layout/HorizontalMultiLevelHierarchy"/>
    <dgm:cxn modelId="{A5143FD6-7739-4521-810E-57E1C60AD388}" type="presParOf" srcId="{86709785-BF18-49C5-AF79-D2BCEA6BDA35}" destId="{4E9015B1-521D-42B9-9EAD-B819DCE1A380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761F07-221A-4C56-A872-03C8A91242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68251B4-7F9A-44A9-AC57-057BC2D28AB2}">
      <dgm:prSet phldrT="[Texto]"/>
      <dgm:spPr>
        <a:ln>
          <a:noFill/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Factores de riesgo y análisis bioquímico</a:t>
          </a:r>
          <a:endParaRPr lang="es-VE" b="1" dirty="0">
            <a:solidFill>
              <a:schemeClr val="tx1"/>
            </a:solidFill>
          </a:endParaRPr>
        </a:p>
      </dgm:t>
    </dgm:pt>
    <dgm:pt modelId="{55347611-57F4-4F15-9F67-DDA759983788}" type="parTrans" cxnId="{B6B48511-3816-4E5A-8D44-B9BAB5183E5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660D2EFD-52AA-4A66-A124-5E5AFBB58A42}" type="sibTrans" cxnId="{B6B48511-3816-4E5A-8D44-B9BAB5183E5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0ACC2C55-D2DF-4FF8-BC49-EF6B032FC9A1}">
      <dgm:prSet phldrT="[Texto]" custT="1"/>
      <dgm:spPr>
        <a:ln>
          <a:noFill/>
        </a:ln>
      </dgm:spPr>
      <dgm:t>
        <a:bodyPr/>
        <a:lstStyle/>
        <a:p>
          <a:r>
            <a:rPr lang="es-VE" sz="1600" b="1" dirty="0">
              <a:solidFill>
                <a:schemeClr val="tx1"/>
              </a:solidFill>
            </a:rPr>
            <a:t>Las mediciones del factor de riesgo se realizaron al inicio del estudio.</a:t>
          </a:r>
        </a:p>
      </dgm:t>
    </dgm:pt>
    <dgm:pt modelId="{28F1BF8D-EF81-4100-A985-CF7EACA25AA3}" type="parTrans" cxnId="{ACB2C41C-166B-4202-8708-B6715CE8AAA1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3A139769-8D98-4108-B215-C35CD948DF9C}" type="sibTrans" cxnId="{ACB2C41C-166B-4202-8708-B6715CE8AAA1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49C9C550-ECEE-4ED9-8D46-CCCF2A068344}">
      <dgm:prSet phldrT="[Texto]" custT="1"/>
      <dgm:spPr>
        <a:ln>
          <a:noFill/>
        </a:ln>
      </dgm:spPr>
      <dgm:t>
        <a:bodyPr/>
        <a:lstStyle/>
        <a:p>
          <a:r>
            <a:rPr lang="es-VE" sz="1600" b="1" dirty="0">
              <a:solidFill>
                <a:schemeClr val="tx1"/>
              </a:solidFill>
            </a:rPr>
            <a:t>Se extrajo sangre dentro de las 2 semanas antes de la ecografía.</a:t>
          </a:r>
        </a:p>
      </dgm:t>
    </dgm:pt>
    <dgm:pt modelId="{10F9099D-2AD3-45E3-B229-DF6A2D616961}" type="parTrans" cxnId="{12231486-CCAD-4D2E-BFF2-A910415541B2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DEEDE98D-87B0-460C-8240-575951D88912}" type="sibTrans" cxnId="{12231486-CCAD-4D2E-BFF2-A910415541B2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C9666FBB-6EA6-4612-820F-9543AAD0CF83}">
      <dgm:prSet phldrT="[Texto]" custT="1"/>
      <dgm:spPr>
        <a:ln>
          <a:noFill/>
        </a:ln>
      </dgm:spPr>
      <dgm:t>
        <a:bodyPr/>
        <a:lstStyle/>
        <a:p>
          <a:r>
            <a:rPr lang="es-VE" sz="1600" b="1">
              <a:solidFill>
                <a:schemeClr val="tx1"/>
              </a:solidFill>
            </a:rPr>
            <a:t>Solo se incluyeron pacientes con análisis de sangre dentro del rango normal</a:t>
          </a:r>
          <a:endParaRPr lang="es-VE" sz="1600" b="1" dirty="0">
            <a:solidFill>
              <a:schemeClr val="tx1"/>
            </a:solidFill>
          </a:endParaRPr>
        </a:p>
      </dgm:t>
    </dgm:pt>
    <dgm:pt modelId="{897A3FA3-8760-4C03-ACE6-21E34A920B6C}" type="parTrans" cxnId="{A99CD933-CA67-4E0A-8DB9-37B2286FB506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A35E6A70-384F-4543-AAC9-735CA499C5AF}" type="sibTrans" cxnId="{A99CD933-CA67-4E0A-8DB9-37B2286FB506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1F1B8B90-2A72-4DF2-9E5A-D23A8674F2A5}" type="pres">
      <dgm:prSet presAssocID="{9C761F07-221A-4C56-A872-03C8A91242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0223306D-74E0-43DB-92E0-67CCD85CCAC5}" type="pres">
      <dgm:prSet presAssocID="{968251B4-7F9A-44A9-AC57-057BC2D28AB2}" presName="root1" presStyleCnt="0"/>
      <dgm:spPr/>
    </dgm:pt>
    <dgm:pt modelId="{2AD219FF-7BB2-477E-889B-D0C7EDE3A265}" type="pres">
      <dgm:prSet presAssocID="{968251B4-7F9A-44A9-AC57-057BC2D28AB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3054BDB6-361F-460D-B883-800D93585FD2}" type="pres">
      <dgm:prSet presAssocID="{968251B4-7F9A-44A9-AC57-057BC2D28AB2}" presName="level2hierChild" presStyleCnt="0"/>
      <dgm:spPr/>
    </dgm:pt>
    <dgm:pt modelId="{E8920A13-2DD0-4188-8A5D-20C8FC1C8F86}" type="pres">
      <dgm:prSet presAssocID="{28F1BF8D-EF81-4100-A985-CF7EACA25AA3}" presName="conn2-1" presStyleLbl="parChTrans1D2" presStyleIdx="0" presStyleCnt="3"/>
      <dgm:spPr/>
      <dgm:t>
        <a:bodyPr/>
        <a:lstStyle/>
        <a:p>
          <a:endParaRPr lang="es-VE"/>
        </a:p>
      </dgm:t>
    </dgm:pt>
    <dgm:pt modelId="{948C9ABE-D2D3-49BE-9E12-B68EC3618C29}" type="pres">
      <dgm:prSet presAssocID="{28F1BF8D-EF81-4100-A985-CF7EACA25AA3}" presName="connTx" presStyleLbl="parChTrans1D2" presStyleIdx="0" presStyleCnt="3"/>
      <dgm:spPr/>
      <dgm:t>
        <a:bodyPr/>
        <a:lstStyle/>
        <a:p>
          <a:endParaRPr lang="es-VE"/>
        </a:p>
      </dgm:t>
    </dgm:pt>
    <dgm:pt modelId="{EEB0E1C6-1CE6-45EB-8C2E-C5D7FF8054B5}" type="pres">
      <dgm:prSet presAssocID="{0ACC2C55-D2DF-4FF8-BC49-EF6B032FC9A1}" presName="root2" presStyleCnt="0"/>
      <dgm:spPr/>
    </dgm:pt>
    <dgm:pt modelId="{3B0AE289-1C7E-46DC-A2B3-DF1DE2A88F4D}" type="pres">
      <dgm:prSet presAssocID="{0ACC2C55-D2DF-4FF8-BC49-EF6B032FC9A1}" presName="LevelTwoTextNode" presStyleLbl="node2" presStyleIdx="0" presStyleCnt="3" custScaleX="12789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0CE9F97-9BD1-4E70-9A05-2BC8D1A80C35}" type="pres">
      <dgm:prSet presAssocID="{0ACC2C55-D2DF-4FF8-BC49-EF6B032FC9A1}" presName="level3hierChild" presStyleCnt="0"/>
      <dgm:spPr/>
    </dgm:pt>
    <dgm:pt modelId="{33D2EB31-E2B2-4285-825D-20BA4913FCBE}" type="pres">
      <dgm:prSet presAssocID="{10F9099D-2AD3-45E3-B229-DF6A2D616961}" presName="conn2-1" presStyleLbl="parChTrans1D2" presStyleIdx="1" presStyleCnt="3"/>
      <dgm:spPr/>
      <dgm:t>
        <a:bodyPr/>
        <a:lstStyle/>
        <a:p>
          <a:endParaRPr lang="es-VE"/>
        </a:p>
      </dgm:t>
    </dgm:pt>
    <dgm:pt modelId="{57FF12B6-6554-4961-B4E6-7E8F2176C71A}" type="pres">
      <dgm:prSet presAssocID="{10F9099D-2AD3-45E3-B229-DF6A2D616961}" presName="connTx" presStyleLbl="parChTrans1D2" presStyleIdx="1" presStyleCnt="3"/>
      <dgm:spPr/>
      <dgm:t>
        <a:bodyPr/>
        <a:lstStyle/>
        <a:p>
          <a:endParaRPr lang="es-VE"/>
        </a:p>
      </dgm:t>
    </dgm:pt>
    <dgm:pt modelId="{8B9BA8C4-BDEE-47B9-9563-34195F15FC29}" type="pres">
      <dgm:prSet presAssocID="{49C9C550-ECEE-4ED9-8D46-CCCF2A068344}" presName="root2" presStyleCnt="0"/>
      <dgm:spPr/>
    </dgm:pt>
    <dgm:pt modelId="{F9EC7B7D-601D-4B75-9811-B4546D508831}" type="pres">
      <dgm:prSet presAssocID="{49C9C550-ECEE-4ED9-8D46-CCCF2A068344}" presName="LevelTwoTextNode" presStyleLbl="node2" presStyleIdx="1" presStyleCnt="3" custScaleX="126404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EBC8D1A-D1A0-442A-90D4-556E0C617BFA}" type="pres">
      <dgm:prSet presAssocID="{49C9C550-ECEE-4ED9-8D46-CCCF2A068344}" presName="level3hierChild" presStyleCnt="0"/>
      <dgm:spPr/>
    </dgm:pt>
    <dgm:pt modelId="{8A4A4470-3884-4842-8428-71539D455981}" type="pres">
      <dgm:prSet presAssocID="{897A3FA3-8760-4C03-ACE6-21E34A920B6C}" presName="conn2-1" presStyleLbl="parChTrans1D2" presStyleIdx="2" presStyleCnt="3"/>
      <dgm:spPr/>
      <dgm:t>
        <a:bodyPr/>
        <a:lstStyle/>
        <a:p>
          <a:endParaRPr lang="es-VE"/>
        </a:p>
      </dgm:t>
    </dgm:pt>
    <dgm:pt modelId="{27379964-FE41-4BC7-B540-AB0481F72438}" type="pres">
      <dgm:prSet presAssocID="{897A3FA3-8760-4C03-ACE6-21E34A920B6C}" presName="connTx" presStyleLbl="parChTrans1D2" presStyleIdx="2" presStyleCnt="3"/>
      <dgm:spPr/>
      <dgm:t>
        <a:bodyPr/>
        <a:lstStyle/>
        <a:p>
          <a:endParaRPr lang="es-VE"/>
        </a:p>
      </dgm:t>
    </dgm:pt>
    <dgm:pt modelId="{57C90E2E-288B-458E-A74A-66A28AC60EFD}" type="pres">
      <dgm:prSet presAssocID="{C9666FBB-6EA6-4612-820F-9543AAD0CF83}" presName="root2" presStyleCnt="0"/>
      <dgm:spPr/>
    </dgm:pt>
    <dgm:pt modelId="{78F51DD6-114B-4600-9577-44A317239515}" type="pres">
      <dgm:prSet presAssocID="{C9666FBB-6EA6-4612-820F-9543AAD0CF83}" presName="LevelTwoTextNode" presStyleLbl="node2" presStyleIdx="2" presStyleCnt="3" custScaleX="126404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445EE82-0FB5-4DB3-B269-1D47197B7E04}" type="pres">
      <dgm:prSet presAssocID="{C9666FBB-6EA6-4612-820F-9543AAD0CF83}" presName="level3hierChild" presStyleCnt="0"/>
      <dgm:spPr/>
    </dgm:pt>
  </dgm:ptLst>
  <dgm:cxnLst>
    <dgm:cxn modelId="{FC0D9690-0C53-4B8E-9DE2-D933876B1E98}" type="presOf" srcId="{897A3FA3-8760-4C03-ACE6-21E34A920B6C}" destId="{8A4A4470-3884-4842-8428-71539D455981}" srcOrd="0" destOrd="0" presId="urn:microsoft.com/office/officeart/2008/layout/HorizontalMultiLevelHierarchy"/>
    <dgm:cxn modelId="{BF8D0BD5-9DD6-4BFE-862F-188073683D38}" type="presOf" srcId="{968251B4-7F9A-44A9-AC57-057BC2D28AB2}" destId="{2AD219FF-7BB2-477E-889B-D0C7EDE3A265}" srcOrd="0" destOrd="0" presId="urn:microsoft.com/office/officeart/2008/layout/HorizontalMultiLevelHierarchy"/>
    <dgm:cxn modelId="{76772272-16F8-4E03-9FEA-44AA88376A54}" type="presOf" srcId="{0ACC2C55-D2DF-4FF8-BC49-EF6B032FC9A1}" destId="{3B0AE289-1C7E-46DC-A2B3-DF1DE2A88F4D}" srcOrd="0" destOrd="0" presId="urn:microsoft.com/office/officeart/2008/layout/HorizontalMultiLevelHierarchy"/>
    <dgm:cxn modelId="{26CF032C-7DE4-489C-A911-CAEDCE000F5D}" type="presOf" srcId="{28F1BF8D-EF81-4100-A985-CF7EACA25AA3}" destId="{E8920A13-2DD0-4188-8A5D-20C8FC1C8F86}" srcOrd="0" destOrd="0" presId="urn:microsoft.com/office/officeart/2008/layout/HorizontalMultiLevelHierarchy"/>
    <dgm:cxn modelId="{085E0830-BC86-4AD1-8815-FAF13EDDE068}" type="presOf" srcId="{9C761F07-221A-4C56-A872-03C8A9124251}" destId="{1F1B8B90-2A72-4DF2-9E5A-D23A8674F2A5}" srcOrd="0" destOrd="0" presId="urn:microsoft.com/office/officeart/2008/layout/HorizontalMultiLevelHierarchy"/>
    <dgm:cxn modelId="{12231486-CCAD-4D2E-BFF2-A910415541B2}" srcId="{968251B4-7F9A-44A9-AC57-057BC2D28AB2}" destId="{49C9C550-ECEE-4ED9-8D46-CCCF2A068344}" srcOrd="1" destOrd="0" parTransId="{10F9099D-2AD3-45E3-B229-DF6A2D616961}" sibTransId="{DEEDE98D-87B0-460C-8240-575951D88912}"/>
    <dgm:cxn modelId="{A99CD933-CA67-4E0A-8DB9-37B2286FB506}" srcId="{968251B4-7F9A-44A9-AC57-057BC2D28AB2}" destId="{C9666FBB-6EA6-4612-820F-9543AAD0CF83}" srcOrd="2" destOrd="0" parTransId="{897A3FA3-8760-4C03-ACE6-21E34A920B6C}" sibTransId="{A35E6A70-384F-4543-AAC9-735CA499C5AF}"/>
    <dgm:cxn modelId="{F159463D-35D3-4B6C-9C58-8B275A442710}" type="presOf" srcId="{10F9099D-2AD3-45E3-B229-DF6A2D616961}" destId="{57FF12B6-6554-4961-B4E6-7E8F2176C71A}" srcOrd="1" destOrd="0" presId="urn:microsoft.com/office/officeart/2008/layout/HorizontalMultiLevelHierarchy"/>
    <dgm:cxn modelId="{8469ED36-7DD9-46B8-AC27-AA5300F6446E}" type="presOf" srcId="{897A3FA3-8760-4C03-ACE6-21E34A920B6C}" destId="{27379964-FE41-4BC7-B540-AB0481F72438}" srcOrd="1" destOrd="0" presId="urn:microsoft.com/office/officeart/2008/layout/HorizontalMultiLevelHierarchy"/>
    <dgm:cxn modelId="{ACB2C41C-166B-4202-8708-B6715CE8AAA1}" srcId="{968251B4-7F9A-44A9-AC57-057BC2D28AB2}" destId="{0ACC2C55-D2DF-4FF8-BC49-EF6B032FC9A1}" srcOrd="0" destOrd="0" parTransId="{28F1BF8D-EF81-4100-A985-CF7EACA25AA3}" sibTransId="{3A139769-8D98-4108-B215-C35CD948DF9C}"/>
    <dgm:cxn modelId="{0B4F19EA-BFF5-44F3-9C18-BD05CADC9DEE}" type="presOf" srcId="{C9666FBB-6EA6-4612-820F-9543AAD0CF83}" destId="{78F51DD6-114B-4600-9577-44A317239515}" srcOrd="0" destOrd="0" presId="urn:microsoft.com/office/officeart/2008/layout/HorizontalMultiLevelHierarchy"/>
    <dgm:cxn modelId="{03CD2757-BEFB-43CE-8AFE-9D6B67904AC4}" type="presOf" srcId="{28F1BF8D-EF81-4100-A985-CF7EACA25AA3}" destId="{948C9ABE-D2D3-49BE-9E12-B68EC3618C29}" srcOrd="1" destOrd="0" presId="urn:microsoft.com/office/officeart/2008/layout/HorizontalMultiLevelHierarchy"/>
    <dgm:cxn modelId="{F4490658-AB69-49CC-B447-D67296A6FCD4}" type="presOf" srcId="{49C9C550-ECEE-4ED9-8D46-CCCF2A068344}" destId="{F9EC7B7D-601D-4B75-9811-B4546D508831}" srcOrd="0" destOrd="0" presId="urn:microsoft.com/office/officeart/2008/layout/HorizontalMultiLevelHierarchy"/>
    <dgm:cxn modelId="{B6B48511-3816-4E5A-8D44-B9BAB5183E53}" srcId="{9C761F07-221A-4C56-A872-03C8A9124251}" destId="{968251B4-7F9A-44A9-AC57-057BC2D28AB2}" srcOrd="0" destOrd="0" parTransId="{55347611-57F4-4F15-9F67-DDA759983788}" sibTransId="{660D2EFD-52AA-4A66-A124-5E5AFBB58A42}"/>
    <dgm:cxn modelId="{77C238C1-3231-4BB5-820D-53DB34FF77CE}" type="presOf" srcId="{10F9099D-2AD3-45E3-B229-DF6A2D616961}" destId="{33D2EB31-E2B2-4285-825D-20BA4913FCBE}" srcOrd="0" destOrd="0" presId="urn:microsoft.com/office/officeart/2008/layout/HorizontalMultiLevelHierarchy"/>
    <dgm:cxn modelId="{0F83DA28-A023-4851-AB56-6A9DBC3FFEBA}" type="presParOf" srcId="{1F1B8B90-2A72-4DF2-9E5A-D23A8674F2A5}" destId="{0223306D-74E0-43DB-92E0-67CCD85CCAC5}" srcOrd="0" destOrd="0" presId="urn:microsoft.com/office/officeart/2008/layout/HorizontalMultiLevelHierarchy"/>
    <dgm:cxn modelId="{0906811C-054E-4C89-AF82-73F40C8FBB13}" type="presParOf" srcId="{0223306D-74E0-43DB-92E0-67CCD85CCAC5}" destId="{2AD219FF-7BB2-477E-889B-D0C7EDE3A265}" srcOrd="0" destOrd="0" presId="urn:microsoft.com/office/officeart/2008/layout/HorizontalMultiLevelHierarchy"/>
    <dgm:cxn modelId="{BF106C23-B51D-402B-93DB-C8BC2493E21A}" type="presParOf" srcId="{0223306D-74E0-43DB-92E0-67CCD85CCAC5}" destId="{3054BDB6-361F-460D-B883-800D93585FD2}" srcOrd="1" destOrd="0" presId="urn:microsoft.com/office/officeart/2008/layout/HorizontalMultiLevelHierarchy"/>
    <dgm:cxn modelId="{93139C75-D373-414D-B485-766E30D2D748}" type="presParOf" srcId="{3054BDB6-361F-460D-B883-800D93585FD2}" destId="{E8920A13-2DD0-4188-8A5D-20C8FC1C8F86}" srcOrd="0" destOrd="0" presId="urn:microsoft.com/office/officeart/2008/layout/HorizontalMultiLevelHierarchy"/>
    <dgm:cxn modelId="{2F729148-1597-4773-89D3-C378AA455CF1}" type="presParOf" srcId="{E8920A13-2DD0-4188-8A5D-20C8FC1C8F86}" destId="{948C9ABE-D2D3-49BE-9E12-B68EC3618C29}" srcOrd="0" destOrd="0" presId="urn:microsoft.com/office/officeart/2008/layout/HorizontalMultiLevelHierarchy"/>
    <dgm:cxn modelId="{FA9A41A3-BB16-4B4E-8843-1076086FA25B}" type="presParOf" srcId="{3054BDB6-361F-460D-B883-800D93585FD2}" destId="{EEB0E1C6-1CE6-45EB-8C2E-C5D7FF8054B5}" srcOrd="1" destOrd="0" presId="urn:microsoft.com/office/officeart/2008/layout/HorizontalMultiLevelHierarchy"/>
    <dgm:cxn modelId="{8676706A-0513-4587-A307-17BE944CB004}" type="presParOf" srcId="{EEB0E1C6-1CE6-45EB-8C2E-C5D7FF8054B5}" destId="{3B0AE289-1C7E-46DC-A2B3-DF1DE2A88F4D}" srcOrd="0" destOrd="0" presId="urn:microsoft.com/office/officeart/2008/layout/HorizontalMultiLevelHierarchy"/>
    <dgm:cxn modelId="{1A771ACA-EFF8-4FBF-8121-E1F07A42A7B4}" type="presParOf" srcId="{EEB0E1C6-1CE6-45EB-8C2E-C5D7FF8054B5}" destId="{40CE9F97-9BD1-4E70-9A05-2BC8D1A80C35}" srcOrd="1" destOrd="0" presId="urn:microsoft.com/office/officeart/2008/layout/HorizontalMultiLevelHierarchy"/>
    <dgm:cxn modelId="{F38C4E88-4904-4CF0-A191-E2A7A83D6B80}" type="presParOf" srcId="{3054BDB6-361F-460D-B883-800D93585FD2}" destId="{33D2EB31-E2B2-4285-825D-20BA4913FCBE}" srcOrd="2" destOrd="0" presId="urn:microsoft.com/office/officeart/2008/layout/HorizontalMultiLevelHierarchy"/>
    <dgm:cxn modelId="{D439A582-F2F3-4F95-916F-91CAB5088047}" type="presParOf" srcId="{33D2EB31-E2B2-4285-825D-20BA4913FCBE}" destId="{57FF12B6-6554-4961-B4E6-7E8F2176C71A}" srcOrd="0" destOrd="0" presId="urn:microsoft.com/office/officeart/2008/layout/HorizontalMultiLevelHierarchy"/>
    <dgm:cxn modelId="{AFDE6951-F47B-4A6D-97CA-C08B96B9DF92}" type="presParOf" srcId="{3054BDB6-361F-460D-B883-800D93585FD2}" destId="{8B9BA8C4-BDEE-47B9-9563-34195F15FC29}" srcOrd="3" destOrd="0" presId="urn:microsoft.com/office/officeart/2008/layout/HorizontalMultiLevelHierarchy"/>
    <dgm:cxn modelId="{FEDB5A1D-1D98-49D1-8F58-64431E068A01}" type="presParOf" srcId="{8B9BA8C4-BDEE-47B9-9563-34195F15FC29}" destId="{F9EC7B7D-601D-4B75-9811-B4546D508831}" srcOrd="0" destOrd="0" presId="urn:microsoft.com/office/officeart/2008/layout/HorizontalMultiLevelHierarchy"/>
    <dgm:cxn modelId="{27ADE8D7-3619-45D3-8D98-435588BB5DF3}" type="presParOf" srcId="{8B9BA8C4-BDEE-47B9-9563-34195F15FC29}" destId="{4EBC8D1A-D1A0-442A-90D4-556E0C617BFA}" srcOrd="1" destOrd="0" presId="urn:microsoft.com/office/officeart/2008/layout/HorizontalMultiLevelHierarchy"/>
    <dgm:cxn modelId="{8D2A2400-79B9-4730-8C10-851E524C27A3}" type="presParOf" srcId="{3054BDB6-361F-460D-B883-800D93585FD2}" destId="{8A4A4470-3884-4842-8428-71539D455981}" srcOrd="4" destOrd="0" presId="urn:microsoft.com/office/officeart/2008/layout/HorizontalMultiLevelHierarchy"/>
    <dgm:cxn modelId="{A1A2927C-FCE0-4877-A1C6-03C318DE9CB8}" type="presParOf" srcId="{8A4A4470-3884-4842-8428-71539D455981}" destId="{27379964-FE41-4BC7-B540-AB0481F72438}" srcOrd="0" destOrd="0" presId="urn:microsoft.com/office/officeart/2008/layout/HorizontalMultiLevelHierarchy"/>
    <dgm:cxn modelId="{B2D13D92-6C26-452D-B9E1-30315631B20F}" type="presParOf" srcId="{3054BDB6-361F-460D-B883-800D93585FD2}" destId="{57C90E2E-288B-458E-A74A-66A28AC60EFD}" srcOrd="5" destOrd="0" presId="urn:microsoft.com/office/officeart/2008/layout/HorizontalMultiLevelHierarchy"/>
    <dgm:cxn modelId="{EE60F739-D057-44B2-8124-6EB125F23A22}" type="presParOf" srcId="{57C90E2E-288B-458E-A74A-66A28AC60EFD}" destId="{78F51DD6-114B-4600-9577-44A317239515}" srcOrd="0" destOrd="0" presId="urn:microsoft.com/office/officeart/2008/layout/HorizontalMultiLevelHierarchy"/>
    <dgm:cxn modelId="{544871B6-E8BE-4B08-A543-449734EF1D7B}" type="presParOf" srcId="{57C90E2E-288B-458E-A74A-66A28AC60EFD}" destId="{2445EE82-0FB5-4DB3-B269-1D47197B7E04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5C83AF-5354-48BE-9E62-2E8548A78C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2961079E-7EB9-44C5-B181-68F1B276B807}">
      <dgm:prSet phldrT="[Texto]" custT="1"/>
      <dgm:spPr/>
      <dgm:t>
        <a:bodyPr/>
        <a:lstStyle/>
        <a:p>
          <a:pPr algn="just"/>
          <a:r>
            <a:rPr lang="es-VE" sz="1800" b="1">
              <a:solidFill>
                <a:schemeClr val="tx1"/>
              </a:solidFill>
            </a:rPr>
            <a:t>Pérdidas durante el seguimiento.</a:t>
          </a:r>
          <a:endParaRPr lang="es-VE" sz="1800" dirty="0">
            <a:solidFill>
              <a:schemeClr val="tx1"/>
            </a:solidFill>
          </a:endParaRPr>
        </a:p>
      </dgm:t>
    </dgm:pt>
    <dgm:pt modelId="{BBF1A3B2-24F2-4938-B54B-77353D797E8E}" type="parTrans" cxnId="{6BD01822-E0B4-41DB-8400-3914050C9008}">
      <dgm:prSet/>
      <dgm:spPr/>
      <dgm:t>
        <a:bodyPr/>
        <a:lstStyle/>
        <a:p>
          <a:pPr algn="just"/>
          <a:endParaRPr lang="es-VE" sz="2400">
            <a:solidFill>
              <a:schemeClr val="tx1"/>
            </a:solidFill>
          </a:endParaRPr>
        </a:p>
      </dgm:t>
    </dgm:pt>
    <dgm:pt modelId="{6392024C-5BE6-41D5-88C1-2801032860A2}" type="sibTrans" cxnId="{6BD01822-E0B4-41DB-8400-3914050C9008}">
      <dgm:prSet/>
      <dgm:spPr/>
      <dgm:t>
        <a:bodyPr/>
        <a:lstStyle/>
        <a:p>
          <a:pPr algn="just"/>
          <a:endParaRPr lang="es-VE" sz="2400">
            <a:solidFill>
              <a:schemeClr val="tx1"/>
            </a:solidFill>
          </a:endParaRPr>
        </a:p>
      </dgm:t>
    </dgm:pt>
    <dgm:pt modelId="{AC4C0531-22DD-4111-9CA4-FC90326889A4}">
      <dgm:prSet custT="1"/>
      <dgm:spPr/>
      <dgm:t>
        <a:bodyPr/>
        <a:lstStyle/>
        <a:p>
          <a:pPr algn="just"/>
          <a:r>
            <a:rPr lang="es-VE" sz="1800" b="1">
              <a:solidFill>
                <a:schemeClr val="tx1"/>
              </a:solidFill>
            </a:rPr>
            <a:t>Muerte por causas distintas de eventos cardiovasculares.</a:t>
          </a:r>
          <a:endParaRPr lang="es-VE" sz="1800" b="1" dirty="0">
            <a:solidFill>
              <a:schemeClr val="tx1"/>
            </a:solidFill>
          </a:endParaRPr>
        </a:p>
      </dgm:t>
    </dgm:pt>
    <dgm:pt modelId="{9CCC4A35-127C-486D-929C-67EBC276D5D1}" type="parTrans" cxnId="{2D98FF1E-C8CE-4F89-8D10-6BCC9B12A6DF}">
      <dgm:prSet/>
      <dgm:spPr/>
      <dgm:t>
        <a:bodyPr/>
        <a:lstStyle/>
        <a:p>
          <a:pPr algn="just"/>
          <a:endParaRPr lang="es-VE" sz="2400">
            <a:solidFill>
              <a:schemeClr val="tx1"/>
            </a:solidFill>
          </a:endParaRPr>
        </a:p>
      </dgm:t>
    </dgm:pt>
    <dgm:pt modelId="{7F09AF45-5532-49EF-997C-12D9F0E9BF3A}" type="sibTrans" cxnId="{2D98FF1E-C8CE-4F89-8D10-6BCC9B12A6DF}">
      <dgm:prSet/>
      <dgm:spPr/>
      <dgm:t>
        <a:bodyPr/>
        <a:lstStyle/>
        <a:p>
          <a:pPr algn="just"/>
          <a:endParaRPr lang="es-VE" sz="2400">
            <a:solidFill>
              <a:schemeClr val="tx1"/>
            </a:solidFill>
          </a:endParaRPr>
        </a:p>
      </dgm:t>
    </dgm:pt>
    <dgm:pt modelId="{CF887514-F87A-41C9-A917-7F29A26FB393}">
      <dgm:prSet custT="1"/>
      <dgm:spPr/>
      <dgm:t>
        <a:bodyPr/>
        <a:lstStyle/>
        <a:p>
          <a:pPr algn="just"/>
          <a:r>
            <a:rPr lang="es-VE" sz="1600" b="1">
              <a:solidFill>
                <a:schemeClr val="tx1"/>
              </a:solidFill>
            </a:rPr>
            <a:t>Cualquier enfermedad aguda o condición clínica crónica (es decir, enfermedad neoplásica) que requiere cirugía mayor, tratamiento o un estilo de vida que altera gravemente y la necesidad de utilizar cualquier tratamiento farmacológico durante más de 1 año.</a:t>
          </a:r>
          <a:endParaRPr lang="es-VE" sz="1600" b="1" dirty="0">
            <a:solidFill>
              <a:schemeClr val="tx1"/>
            </a:solidFill>
            <a:latin typeface="+mn-lt"/>
          </a:endParaRPr>
        </a:p>
      </dgm:t>
    </dgm:pt>
    <dgm:pt modelId="{15E75E52-B975-4EC9-8B13-3A401D1154AD}" type="parTrans" cxnId="{C78462FD-4843-4EC1-9A31-8C6C532F4E0D}">
      <dgm:prSet/>
      <dgm:spPr/>
      <dgm:t>
        <a:bodyPr/>
        <a:lstStyle/>
        <a:p>
          <a:pPr algn="just"/>
          <a:endParaRPr lang="es-VE" sz="2400">
            <a:solidFill>
              <a:schemeClr val="tx1"/>
            </a:solidFill>
          </a:endParaRPr>
        </a:p>
      </dgm:t>
    </dgm:pt>
    <dgm:pt modelId="{E04F59B8-8F35-4315-AC23-514AFB2569AA}" type="sibTrans" cxnId="{C78462FD-4843-4EC1-9A31-8C6C532F4E0D}">
      <dgm:prSet/>
      <dgm:spPr/>
      <dgm:t>
        <a:bodyPr/>
        <a:lstStyle/>
        <a:p>
          <a:pPr algn="just"/>
          <a:endParaRPr lang="es-VE" sz="2400">
            <a:solidFill>
              <a:schemeClr val="tx1"/>
            </a:solidFill>
          </a:endParaRPr>
        </a:p>
      </dgm:t>
    </dgm:pt>
    <dgm:pt modelId="{BF31B9BA-6E31-458D-A3EC-6F7F047580CE}" type="pres">
      <dgm:prSet presAssocID="{965C83AF-5354-48BE-9E62-2E8548A78C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513C21E3-BEA6-4F43-AAC7-E67A37DD5616}" type="pres">
      <dgm:prSet presAssocID="{965C83AF-5354-48BE-9E62-2E8548A78C2F}" presName="Name1" presStyleCnt="0"/>
      <dgm:spPr/>
    </dgm:pt>
    <dgm:pt modelId="{28F52FC1-4153-4B83-9FD5-F991AC3E11E8}" type="pres">
      <dgm:prSet presAssocID="{965C83AF-5354-48BE-9E62-2E8548A78C2F}" presName="cycle" presStyleCnt="0"/>
      <dgm:spPr/>
    </dgm:pt>
    <dgm:pt modelId="{018EA85B-7BFD-4DC0-B74F-329A56A9E88E}" type="pres">
      <dgm:prSet presAssocID="{965C83AF-5354-48BE-9E62-2E8548A78C2F}" presName="srcNode" presStyleLbl="node1" presStyleIdx="0" presStyleCnt="3"/>
      <dgm:spPr/>
    </dgm:pt>
    <dgm:pt modelId="{A7317C35-1C2C-4056-B263-6C831B08D642}" type="pres">
      <dgm:prSet presAssocID="{965C83AF-5354-48BE-9E62-2E8548A78C2F}" presName="conn" presStyleLbl="parChTrans1D2" presStyleIdx="0" presStyleCnt="1"/>
      <dgm:spPr/>
      <dgm:t>
        <a:bodyPr/>
        <a:lstStyle/>
        <a:p>
          <a:endParaRPr lang="es-VE"/>
        </a:p>
      </dgm:t>
    </dgm:pt>
    <dgm:pt modelId="{C9FACE70-75F5-4F31-8B36-B31E769AF3B8}" type="pres">
      <dgm:prSet presAssocID="{965C83AF-5354-48BE-9E62-2E8548A78C2F}" presName="extraNode" presStyleLbl="node1" presStyleIdx="0" presStyleCnt="3"/>
      <dgm:spPr/>
    </dgm:pt>
    <dgm:pt modelId="{0CC068E6-290F-48EB-B87D-861655832133}" type="pres">
      <dgm:prSet presAssocID="{965C83AF-5354-48BE-9E62-2E8548A78C2F}" presName="dstNode" presStyleLbl="node1" presStyleIdx="0" presStyleCnt="3"/>
      <dgm:spPr/>
    </dgm:pt>
    <dgm:pt modelId="{86B47424-16FF-4E58-BFB7-FC6221A5087D}" type="pres">
      <dgm:prSet presAssocID="{2961079E-7EB9-44C5-B181-68F1B276B80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9C53733-24E3-4B2E-88D6-3EF2A2C0C2E2}" type="pres">
      <dgm:prSet presAssocID="{2961079E-7EB9-44C5-B181-68F1B276B807}" presName="accent_1" presStyleCnt="0"/>
      <dgm:spPr/>
    </dgm:pt>
    <dgm:pt modelId="{50F51070-7B4B-4652-A72B-DB9B43DBE32C}" type="pres">
      <dgm:prSet presAssocID="{2961079E-7EB9-44C5-B181-68F1B276B807}" presName="accentRepeatNode" presStyleLbl="solidFgAcc1" presStyleIdx="0" presStyleCnt="3"/>
      <dgm:spPr/>
    </dgm:pt>
    <dgm:pt modelId="{2523519E-4F45-4F4A-94B2-0F7DC9525E45}" type="pres">
      <dgm:prSet presAssocID="{AC4C0531-22DD-4111-9CA4-FC90326889A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4D63D3A-4979-4E62-9E64-B47A091DB572}" type="pres">
      <dgm:prSet presAssocID="{AC4C0531-22DD-4111-9CA4-FC90326889A4}" presName="accent_2" presStyleCnt="0"/>
      <dgm:spPr/>
    </dgm:pt>
    <dgm:pt modelId="{87709777-A05B-44C3-B93A-38E801AFD1C7}" type="pres">
      <dgm:prSet presAssocID="{AC4C0531-22DD-4111-9CA4-FC90326889A4}" presName="accentRepeatNode" presStyleLbl="solidFgAcc1" presStyleIdx="1" presStyleCnt="3"/>
      <dgm:spPr/>
    </dgm:pt>
    <dgm:pt modelId="{F54AFA82-66E9-496C-9881-951D3A758393}" type="pres">
      <dgm:prSet presAssocID="{CF887514-F87A-41C9-A917-7F29A26FB393}" presName="text_3" presStyleLbl="node1" presStyleIdx="2" presStyleCnt="3" custScaleY="14079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8A976C8-C07A-485D-881F-69CDFF9B0238}" type="pres">
      <dgm:prSet presAssocID="{CF887514-F87A-41C9-A917-7F29A26FB393}" presName="accent_3" presStyleCnt="0"/>
      <dgm:spPr/>
    </dgm:pt>
    <dgm:pt modelId="{FD8FC211-47A4-4ED7-8752-051883E1EB81}" type="pres">
      <dgm:prSet presAssocID="{CF887514-F87A-41C9-A917-7F29A26FB393}" presName="accentRepeatNode" presStyleLbl="solidFgAcc1" presStyleIdx="2" presStyleCnt="3"/>
      <dgm:spPr/>
    </dgm:pt>
  </dgm:ptLst>
  <dgm:cxnLst>
    <dgm:cxn modelId="{C78462FD-4843-4EC1-9A31-8C6C532F4E0D}" srcId="{965C83AF-5354-48BE-9E62-2E8548A78C2F}" destId="{CF887514-F87A-41C9-A917-7F29A26FB393}" srcOrd="2" destOrd="0" parTransId="{15E75E52-B975-4EC9-8B13-3A401D1154AD}" sibTransId="{E04F59B8-8F35-4315-AC23-514AFB2569AA}"/>
    <dgm:cxn modelId="{5B89D781-91A9-41B0-A8FC-CAC0E28255E3}" type="presOf" srcId="{AC4C0531-22DD-4111-9CA4-FC90326889A4}" destId="{2523519E-4F45-4F4A-94B2-0F7DC9525E45}" srcOrd="0" destOrd="0" presId="urn:microsoft.com/office/officeart/2008/layout/VerticalCurvedList"/>
    <dgm:cxn modelId="{48FB055C-B0CC-454C-99C2-1CFB2A8C887A}" type="presOf" srcId="{6392024C-5BE6-41D5-88C1-2801032860A2}" destId="{A7317C35-1C2C-4056-B263-6C831B08D642}" srcOrd="0" destOrd="0" presId="urn:microsoft.com/office/officeart/2008/layout/VerticalCurvedList"/>
    <dgm:cxn modelId="{2E3DC41A-D674-4A4E-84CE-2054B5BFFC54}" type="presOf" srcId="{965C83AF-5354-48BE-9E62-2E8548A78C2F}" destId="{BF31B9BA-6E31-458D-A3EC-6F7F047580CE}" srcOrd="0" destOrd="0" presId="urn:microsoft.com/office/officeart/2008/layout/VerticalCurvedList"/>
    <dgm:cxn modelId="{6BD01822-E0B4-41DB-8400-3914050C9008}" srcId="{965C83AF-5354-48BE-9E62-2E8548A78C2F}" destId="{2961079E-7EB9-44C5-B181-68F1B276B807}" srcOrd="0" destOrd="0" parTransId="{BBF1A3B2-24F2-4938-B54B-77353D797E8E}" sibTransId="{6392024C-5BE6-41D5-88C1-2801032860A2}"/>
    <dgm:cxn modelId="{E1DF39E2-D646-40E2-87BC-5BD2A3E834C1}" type="presOf" srcId="{2961079E-7EB9-44C5-B181-68F1B276B807}" destId="{86B47424-16FF-4E58-BFB7-FC6221A5087D}" srcOrd="0" destOrd="0" presId="urn:microsoft.com/office/officeart/2008/layout/VerticalCurvedList"/>
    <dgm:cxn modelId="{7CF20E83-99E1-42BA-AE48-5875C67B73FA}" type="presOf" srcId="{CF887514-F87A-41C9-A917-7F29A26FB393}" destId="{F54AFA82-66E9-496C-9881-951D3A758393}" srcOrd="0" destOrd="0" presId="urn:microsoft.com/office/officeart/2008/layout/VerticalCurvedList"/>
    <dgm:cxn modelId="{2D98FF1E-C8CE-4F89-8D10-6BCC9B12A6DF}" srcId="{965C83AF-5354-48BE-9E62-2E8548A78C2F}" destId="{AC4C0531-22DD-4111-9CA4-FC90326889A4}" srcOrd="1" destOrd="0" parTransId="{9CCC4A35-127C-486D-929C-67EBC276D5D1}" sibTransId="{7F09AF45-5532-49EF-997C-12D9F0E9BF3A}"/>
    <dgm:cxn modelId="{ED305DA7-9D81-4847-8559-D23D3B5122E5}" type="presParOf" srcId="{BF31B9BA-6E31-458D-A3EC-6F7F047580CE}" destId="{513C21E3-BEA6-4F43-AAC7-E67A37DD5616}" srcOrd="0" destOrd="0" presId="urn:microsoft.com/office/officeart/2008/layout/VerticalCurvedList"/>
    <dgm:cxn modelId="{AB928394-0BD3-4E83-BB88-1C907A23C872}" type="presParOf" srcId="{513C21E3-BEA6-4F43-AAC7-E67A37DD5616}" destId="{28F52FC1-4153-4B83-9FD5-F991AC3E11E8}" srcOrd="0" destOrd="0" presId="urn:microsoft.com/office/officeart/2008/layout/VerticalCurvedList"/>
    <dgm:cxn modelId="{B1802ACE-5968-4E9D-B7A8-83C26192AD2A}" type="presParOf" srcId="{28F52FC1-4153-4B83-9FD5-F991AC3E11E8}" destId="{018EA85B-7BFD-4DC0-B74F-329A56A9E88E}" srcOrd="0" destOrd="0" presId="urn:microsoft.com/office/officeart/2008/layout/VerticalCurvedList"/>
    <dgm:cxn modelId="{B777DCCA-BFA1-4903-A3DC-4753CFCD144B}" type="presParOf" srcId="{28F52FC1-4153-4B83-9FD5-F991AC3E11E8}" destId="{A7317C35-1C2C-4056-B263-6C831B08D642}" srcOrd="1" destOrd="0" presId="urn:microsoft.com/office/officeart/2008/layout/VerticalCurvedList"/>
    <dgm:cxn modelId="{BD70728D-8A88-4C4C-A697-89FB71113DF1}" type="presParOf" srcId="{28F52FC1-4153-4B83-9FD5-F991AC3E11E8}" destId="{C9FACE70-75F5-4F31-8B36-B31E769AF3B8}" srcOrd="2" destOrd="0" presId="urn:microsoft.com/office/officeart/2008/layout/VerticalCurvedList"/>
    <dgm:cxn modelId="{5141C10F-DB5F-442D-81C6-7A28A14A464E}" type="presParOf" srcId="{28F52FC1-4153-4B83-9FD5-F991AC3E11E8}" destId="{0CC068E6-290F-48EB-B87D-861655832133}" srcOrd="3" destOrd="0" presId="urn:microsoft.com/office/officeart/2008/layout/VerticalCurvedList"/>
    <dgm:cxn modelId="{FBA24DE7-D08E-43ED-BB2D-67DA2128E0CC}" type="presParOf" srcId="{513C21E3-BEA6-4F43-AAC7-E67A37DD5616}" destId="{86B47424-16FF-4E58-BFB7-FC6221A5087D}" srcOrd="1" destOrd="0" presId="urn:microsoft.com/office/officeart/2008/layout/VerticalCurvedList"/>
    <dgm:cxn modelId="{B6645C4D-8676-485F-897C-2406CFA97EFF}" type="presParOf" srcId="{513C21E3-BEA6-4F43-AAC7-E67A37DD5616}" destId="{99C53733-24E3-4B2E-88D6-3EF2A2C0C2E2}" srcOrd="2" destOrd="0" presId="urn:microsoft.com/office/officeart/2008/layout/VerticalCurvedList"/>
    <dgm:cxn modelId="{885805FF-C897-41CB-8ED1-52C825D581C7}" type="presParOf" srcId="{99C53733-24E3-4B2E-88D6-3EF2A2C0C2E2}" destId="{50F51070-7B4B-4652-A72B-DB9B43DBE32C}" srcOrd="0" destOrd="0" presId="urn:microsoft.com/office/officeart/2008/layout/VerticalCurvedList"/>
    <dgm:cxn modelId="{1E101BD0-8453-4B80-8719-F77043FEA014}" type="presParOf" srcId="{513C21E3-BEA6-4F43-AAC7-E67A37DD5616}" destId="{2523519E-4F45-4F4A-94B2-0F7DC9525E45}" srcOrd="3" destOrd="0" presId="urn:microsoft.com/office/officeart/2008/layout/VerticalCurvedList"/>
    <dgm:cxn modelId="{842E58F2-EE6C-4C42-8F2C-1FB1B2003C2E}" type="presParOf" srcId="{513C21E3-BEA6-4F43-AAC7-E67A37DD5616}" destId="{74D63D3A-4979-4E62-9E64-B47A091DB572}" srcOrd="4" destOrd="0" presId="urn:microsoft.com/office/officeart/2008/layout/VerticalCurvedList"/>
    <dgm:cxn modelId="{00F8DDB7-0A03-45D4-9C40-DD631A2079D5}" type="presParOf" srcId="{74D63D3A-4979-4E62-9E64-B47A091DB572}" destId="{87709777-A05B-44C3-B93A-38E801AFD1C7}" srcOrd="0" destOrd="0" presId="urn:microsoft.com/office/officeart/2008/layout/VerticalCurvedList"/>
    <dgm:cxn modelId="{84149D84-7CC5-4DCA-9F67-231F810CBEA5}" type="presParOf" srcId="{513C21E3-BEA6-4F43-AAC7-E67A37DD5616}" destId="{F54AFA82-66E9-496C-9881-951D3A758393}" srcOrd="5" destOrd="0" presId="urn:microsoft.com/office/officeart/2008/layout/VerticalCurvedList"/>
    <dgm:cxn modelId="{F180D554-4A9E-49C1-AD8E-8BE24D6CCD25}" type="presParOf" srcId="{513C21E3-BEA6-4F43-AAC7-E67A37DD5616}" destId="{58A976C8-C07A-485D-881F-69CDFF9B0238}" srcOrd="6" destOrd="0" presId="urn:microsoft.com/office/officeart/2008/layout/VerticalCurvedList"/>
    <dgm:cxn modelId="{2576E3CA-E3BD-4745-BFCE-F1BADD1D64ED}" type="presParOf" srcId="{58A976C8-C07A-485D-881F-69CDFF9B0238}" destId="{FD8FC211-47A4-4ED7-8752-051883E1EB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56C702-87BC-44C0-BA78-BAB62E5DBC70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85A2B7E7-022A-48B3-870E-ED9CF4BBA9A1}">
      <dgm:prSet phldrT="[Texto]" custT="1"/>
      <dgm:spPr/>
      <dgm:t>
        <a:bodyPr/>
        <a:lstStyle/>
        <a:p>
          <a:r>
            <a:rPr lang="es-VE" sz="1600" b="1" dirty="0">
              <a:solidFill>
                <a:schemeClr val="tx1"/>
              </a:solidFill>
            </a:rPr>
            <a:t>Aparición de angina documentada por ECG</a:t>
          </a:r>
        </a:p>
      </dgm:t>
    </dgm:pt>
    <dgm:pt modelId="{190CA84C-E0A6-4B84-B9A1-2883A972F117}" type="parTrans" cxnId="{2A508E08-76FE-40E6-A550-D714B0276CDB}">
      <dgm:prSet/>
      <dgm:spPr/>
      <dgm:t>
        <a:bodyPr/>
        <a:lstStyle/>
        <a:p>
          <a:endParaRPr lang="es-VE" sz="1600" b="1">
            <a:solidFill>
              <a:schemeClr val="tx1"/>
            </a:solidFill>
          </a:endParaRPr>
        </a:p>
      </dgm:t>
    </dgm:pt>
    <dgm:pt modelId="{8908277B-812D-49DB-969B-4D22E89BA2AB}" type="sibTrans" cxnId="{2A508E08-76FE-40E6-A550-D714B0276CDB}">
      <dgm:prSet/>
      <dgm:spPr/>
      <dgm:t>
        <a:bodyPr/>
        <a:lstStyle/>
        <a:p>
          <a:endParaRPr lang="es-VE" sz="1600" b="1">
            <a:solidFill>
              <a:schemeClr val="tx1"/>
            </a:solidFill>
          </a:endParaRPr>
        </a:p>
      </dgm:t>
    </dgm:pt>
    <dgm:pt modelId="{FF805DDA-CEDF-4FCD-AE7C-8892A1564B1D}">
      <dgm:prSet phldrT="[Texto]" custT="1"/>
      <dgm:spPr/>
      <dgm:t>
        <a:bodyPr/>
        <a:lstStyle/>
        <a:p>
          <a:r>
            <a:rPr lang="es-VE" sz="1600" b="1" dirty="0">
              <a:solidFill>
                <a:schemeClr val="tx1"/>
              </a:solidFill>
            </a:rPr>
            <a:t>Infarto de miocardio agudo no mortal y muerte coronaria</a:t>
          </a:r>
        </a:p>
      </dgm:t>
    </dgm:pt>
    <dgm:pt modelId="{FF9A2DB2-2F80-4DD8-9DB6-FFB2E7A4A6D6}" type="parTrans" cxnId="{B95332D1-C9F3-4D25-AB4E-4FE8119C0B82}">
      <dgm:prSet/>
      <dgm:spPr/>
      <dgm:t>
        <a:bodyPr/>
        <a:lstStyle/>
        <a:p>
          <a:endParaRPr lang="es-VE" sz="1600" b="1">
            <a:solidFill>
              <a:schemeClr val="tx1"/>
            </a:solidFill>
          </a:endParaRPr>
        </a:p>
      </dgm:t>
    </dgm:pt>
    <dgm:pt modelId="{7D74DB62-61D5-466F-8163-23A2501964C2}" type="sibTrans" cxnId="{B95332D1-C9F3-4D25-AB4E-4FE8119C0B82}">
      <dgm:prSet/>
      <dgm:spPr/>
      <dgm:t>
        <a:bodyPr/>
        <a:lstStyle/>
        <a:p>
          <a:endParaRPr lang="es-VE" sz="1600" b="1">
            <a:solidFill>
              <a:schemeClr val="tx1"/>
            </a:solidFill>
          </a:endParaRPr>
        </a:p>
      </dgm:t>
    </dgm:pt>
    <dgm:pt modelId="{8E029202-3CB7-4473-8523-124B2BABCBF9}">
      <dgm:prSet phldrT="[Texto]" custT="1"/>
      <dgm:spPr/>
      <dgm:t>
        <a:bodyPr/>
        <a:lstStyle/>
        <a:p>
          <a:r>
            <a:rPr lang="es-VE" sz="1600" b="1" dirty="0">
              <a:solidFill>
                <a:schemeClr val="tx1"/>
              </a:solidFill>
            </a:rPr>
            <a:t>Requerimiento de revascularización</a:t>
          </a:r>
        </a:p>
      </dgm:t>
    </dgm:pt>
    <dgm:pt modelId="{6AFE7CEE-8820-4A37-9357-561F32CA9517}" type="parTrans" cxnId="{4783BB51-35D8-4855-9106-A44E41FA606D}">
      <dgm:prSet/>
      <dgm:spPr/>
      <dgm:t>
        <a:bodyPr/>
        <a:lstStyle/>
        <a:p>
          <a:endParaRPr lang="es-VE" sz="1600" b="1">
            <a:solidFill>
              <a:schemeClr val="tx1"/>
            </a:solidFill>
          </a:endParaRPr>
        </a:p>
      </dgm:t>
    </dgm:pt>
    <dgm:pt modelId="{1574F288-F2C8-401B-B17C-9B803645AB1E}" type="sibTrans" cxnId="{4783BB51-35D8-4855-9106-A44E41FA606D}">
      <dgm:prSet/>
      <dgm:spPr/>
      <dgm:t>
        <a:bodyPr/>
        <a:lstStyle/>
        <a:p>
          <a:endParaRPr lang="es-VE" sz="1600" b="1">
            <a:solidFill>
              <a:schemeClr val="tx1"/>
            </a:solidFill>
          </a:endParaRPr>
        </a:p>
      </dgm:t>
    </dgm:pt>
    <dgm:pt modelId="{091C33E8-2C90-45EB-BC67-0230A5F82483}" type="pres">
      <dgm:prSet presAssocID="{2D56C702-87BC-44C0-BA78-BAB62E5DBC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B854389-95F5-4891-A9FA-3867DBA1C8D6}" type="pres">
      <dgm:prSet presAssocID="{85A2B7E7-022A-48B3-870E-ED9CF4BBA9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C6526EF-714A-40D3-A95E-C1459ECB3234}" type="pres">
      <dgm:prSet presAssocID="{8908277B-812D-49DB-969B-4D22E89BA2AB}" presName="sibTrans" presStyleCnt="0"/>
      <dgm:spPr/>
    </dgm:pt>
    <dgm:pt modelId="{1EBB2C6E-B95C-40B7-BA77-5BD8086BC02E}" type="pres">
      <dgm:prSet presAssocID="{FF805DDA-CEDF-4FCD-AE7C-8892A1564B1D}" presName="node" presStyleLbl="node1" presStyleIdx="1" presStyleCnt="3" custScaleX="10523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A221B95-2516-4FCA-B750-708E36172E9E}" type="pres">
      <dgm:prSet presAssocID="{7D74DB62-61D5-466F-8163-23A2501964C2}" presName="sibTrans" presStyleCnt="0"/>
      <dgm:spPr/>
    </dgm:pt>
    <dgm:pt modelId="{07BF0330-C758-4F16-A808-714E0D64B229}" type="pres">
      <dgm:prSet presAssocID="{8E029202-3CB7-4473-8523-124B2BABCBF9}" presName="node" presStyleLbl="node1" presStyleIdx="2" presStyleCnt="3" custScaleX="10714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95332D1-C9F3-4D25-AB4E-4FE8119C0B82}" srcId="{2D56C702-87BC-44C0-BA78-BAB62E5DBC70}" destId="{FF805DDA-CEDF-4FCD-AE7C-8892A1564B1D}" srcOrd="1" destOrd="0" parTransId="{FF9A2DB2-2F80-4DD8-9DB6-FFB2E7A4A6D6}" sibTransId="{7D74DB62-61D5-466F-8163-23A2501964C2}"/>
    <dgm:cxn modelId="{2A508E08-76FE-40E6-A550-D714B0276CDB}" srcId="{2D56C702-87BC-44C0-BA78-BAB62E5DBC70}" destId="{85A2B7E7-022A-48B3-870E-ED9CF4BBA9A1}" srcOrd="0" destOrd="0" parTransId="{190CA84C-E0A6-4B84-B9A1-2883A972F117}" sibTransId="{8908277B-812D-49DB-969B-4D22E89BA2AB}"/>
    <dgm:cxn modelId="{4783BB51-35D8-4855-9106-A44E41FA606D}" srcId="{2D56C702-87BC-44C0-BA78-BAB62E5DBC70}" destId="{8E029202-3CB7-4473-8523-124B2BABCBF9}" srcOrd="2" destOrd="0" parTransId="{6AFE7CEE-8820-4A37-9357-561F32CA9517}" sibTransId="{1574F288-F2C8-401B-B17C-9B803645AB1E}"/>
    <dgm:cxn modelId="{75652DCC-265A-4046-8249-73D650B285E7}" type="presOf" srcId="{85A2B7E7-022A-48B3-870E-ED9CF4BBA9A1}" destId="{FB854389-95F5-4891-A9FA-3867DBA1C8D6}" srcOrd="0" destOrd="0" presId="urn:microsoft.com/office/officeart/2005/8/layout/default#2"/>
    <dgm:cxn modelId="{004E81C2-0E41-424E-9594-0A34A4C155AB}" type="presOf" srcId="{FF805DDA-CEDF-4FCD-AE7C-8892A1564B1D}" destId="{1EBB2C6E-B95C-40B7-BA77-5BD8086BC02E}" srcOrd="0" destOrd="0" presId="urn:microsoft.com/office/officeart/2005/8/layout/default#2"/>
    <dgm:cxn modelId="{D4EE062F-96B7-411A-8469-0E8ED3850851}" type="presOf" srcId="{2D56C702-87BC-44C0-BA78-BAB62E5DBC70}" destId="{091C33E8-2C90-45EB-BC67-0230A5F82483}" srcOrd="0" destOrd="0" presId="urn:microsoft.com/office/officeart/2005/8/layout/default#2"/>
    <dgm:cxn modelId="{6DCD1D2E-4AAB-4087-8448-D2FF62A0F777}" type="presOf" srcId="{8E029202-3CB7-4473-8523-124B2BABCBF9}" destId="{07BF0330-C758-4F16-A808-714E0D64B229}" srcOrd="0" destOrd="0" presId="urn:microsoft.com/office/officeart/2005/8/layout/default#2"/>
    <dgm:cxn modelId="{DD5ED587-7166-48D3-B8FC-45B6983C2510}" type="presParOf" srcId="{091C33E8-2C90-45EB-BC67-0230A5F82483}" destId="{FB854389-95F5-4891-A9FA-3867DBA1C8D6}" srcOrd="0" destOrd="0" presId="urn:microsoft.com/office/officeart/2005/8/layout/default#2"/>
    <dgm:cxn modelId="{482A7830-0676-4951-BB31-C48D106ECEC1}" type="presParOf" srcId="{091C33E8-2C90-45EB-BC67-0230A5F82483}" destId="{DC6526EF-714A-40D3-A95E-C1459ECB3234}" srcOrd="1" destOrd="0" presId="urn:microsoft.com/office/officeart/2005/8/layout/default#2"/>
    <dgm:cxn modelId="{52459E78-4DD0-470A-B52C-29AAD56B18EE}" type="presParOf" srcId="{091C33E8-2C90-45EB-BC67-0230A5F82483}" destId="{1EBB2C6E-B95C-40B7-BA77-5BD8086BC02E}" srcOrd="2" destOrd="0" presId="urn:microsoft.com/office/officeart/2005/8/layout/default#2"/>
    <dgm:cxn modelId="{0E12B165-E3D0-4E91-BFC9-B07F145ADAAA}" type="presParOf" srcId="{091C33E8-2C90-45EB-BC67-0230A5F82483}" destId="{AA221B95-2516-4FCA-B750-708E36172E9E}" srcOrd="3" destOrd="0" presId="urn:microsoft.com/office/officeart/2005/8/layout/default#2"/>
    <dgm:cxn modelId="{2646E2F8-355C-49AC-9AC1-C45EB0FBAB6B}" type="presParOf" srcId="{091C33E8-2C90-45EB-BC67-0230A5F82483}" destId="{07BF0330-C758-4F16-A808-714E0D64B229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F1FB86-5C53-4A66-9C63-A0CD35DACC3C}">
      <dsp:nvSpPr>
        <dsp:cNvPr id="0" name=""/>
        <dsp:cNvSpPr/>
      </dsp:nvSpPr>
      <dsp:spPr>
        <a:xfrm>
          <a:off x="4137" y="0"/>
          <a:ext cx="588083" cy="588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8B743-0B0F-4D70-89C6-BE274713387D}">
      <dsp:nvSpPr>
        <dsp:cNvPr id="0" name=""/>
        <dsp:cNvSpPr/>
      </dsp:nvSpPr>
      <dsp:spPr>
        <a:xfrm>
          <a:off x="62946" y="58808"/>
          <a:ext cx="470466" cy="470466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B1258-599E-465C-A879-4180828F312A}">
      <dsp:nvSpPr>
        <dsp:cNvPr id="0" name=""/>
        <dsp:cNvSpPr/>
      </dsp:nvSpPr>
      <dsp:spPr>
        <a:xfrm>
          <a:off x="714738" y="588083"/>
          <a:ext cx="1739746" cy="247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El ultrasonido en modo B de la pared arterial se usa como un método no invasivo para el estudio y seguimiento de la ateroesclerosis subclínica.</a:t>
          </a:r>
          <a:endParaRPr lang="es-VE" sz="1400" kern="1200" dirty="0"/>
        </a:p>
      </dsp:txBody>
      <dsp:txXfrm>
        <a:off x="714738" y="588083"/>
        <a:ext cx="1739746" cy="2474850"/>
      </dsp:txXfrm>
    </dsp:sp>
    <dsp:sp modelId="{17D36A7E-D924-45D0-BF51-D05DF22AA0CD}">
      <dsp:nvSpPr>
        <dsp:cNvPr id="0" name=""/>
        <dsp:cNvSpPr/>
      </dsp:nvSpPr>
      <dsp:spPr>
        <a:xfrm>
          <a:off x="714738" y="0"/>
          <a:ext cx="1739746" cy="58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accent1"/>
              </a:solidFill>
            </a:rPr>
            <a:t>1</a:t>
          </a:r>
          <a:endParaRPr lang="es-VE" sz="3600" b="1" kern="1200" dirty="0">
            <a:solidFill>
              <a:schemeClr val="accent1"/>
            </a:solidFill>
          </a:endParaRPr>
        </a:p>
      </dsp:txBody>
      <dsp:txXfrm>
        <a:off x="714738" y="0"/>
        <a:ext cx="1739746" cy="588083"/>
      </dsp:txXfrm>
    </dsp:sp>
    <dsp:sp modelId="{DAF785AC-C6F2-43F9-A12E-8D249E99835F}">
      <dsp:nvSpPr>
        <dsp:cNvPr id="0" name=""/>
        <dsp:cNvSpPr/>
      </dsp:nvSpPr>
      <dsp:spPr>
        <a:xfrm>
          <a:off x="2577002" y="0"/>
          <a:ext cx="588083" cy="588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4C0DE-822A-452C-BC12-A57AF192E287}">
      <dsp:nvSpPr>
        <dsp:cNvPr id="0" name=""/>
        <dsp:cNvSpPr/>
      </dsp:nvSpPr>
      <dsp:spPr>
        <a:xfrm>
          <a:off x="2635810" y="58808"/>
          <a:ext cx="470466" cy="47046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4827B-D761-41A8-A18F-4E1A4CC73935}">
      <dsp:nvSpPr>
        <dsp:cNvPr id="0" name=""/>
        <dsp:cNvSpPr/>
      </dsp:nvSpPr>
      <dsp:spPr>
        <a:xfrm>
          <a:off x="3287603" y="588083"/>
          <a:ext cx="1739746" cy="247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solidFill>
                <a:schemeClr val="bg1"/>
              </a:solidFill>
            </a:rPr>
            <a:t>El aumento del GIM en la arteria carótida se considera una indicación de ateroesclerosis difusa, que a menudo afecta a las arterias coronarias y está relacionado con la presencia y la gravedad de los factores de riesgo.</a:t>
          </a:r>
        </a:p>
      </dsp:txBody>
      <dsp:txXfrm>
        <a:off x="3287603" y="588083"/>
        <a:ext cx="1739746" cy="2474850"/>
      </dsp:txXfrm>
    </dsp:sp>
    <dsp:sp modelId="{DBCD87B9-538E-47F5-AAFF-79DC48719739}">
      <dsp:nvSpPr>
        <dsp:cNvPr id="0" name=""/>
        <dsp:cNvSpPr/>
      </dsp:nvSpPr>
      <dsp:spPr>
        <a:xfrm>
          <a:off x="3287603" y="0"/>
          <a:ext cx="1739746" cy="58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accent1"/>
              </a:solidFill>
            </a:rPr>
            <a:t>2</a:t>
          </a:r>
          <a:endParaRPr lang="es-VE" sz="3600" b="1" kern="1200" dirty="0">
            <a:solidFill>
              <a:schemeClr val="accent1"/>
            </a:solidFill>
          </a:endParaRPr>
        </a:p>
      </dsp:txBody>
      <dsp:txXfrm>
        <a:off x="3287603" y="0"/>
        <a:ext cx="1739746" cy="588083"/>
      </dsp:txXfrm>
    </dsp:sp>
    <dsp:sp modelId="{94C8F5DC-D266-4CF7-B444-6EEE525F8F99}">
      <dsp:nvSpPr>
        <dsp:cNvPr id="0" name=""/>
        <dsp:cNvSpPr/>
      </dsp:nvSpPr>
      <dsp:spPr>
        <a:xfrm>
          <a:off x="5149867" y="0"/>
          <a:ext cx="588083" cy="588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7B3C1-9AEF-47EA-9A4B-F85E648CD1F1}">
      <dsp:nvSpPr>
        <dsp:cNvPr id="0" name=""/>
        <dsp:cNvSpPr/>
      </dsp:nvSpPr>
      <dsp:spPr>
        <a:xfrm>
          <a:off x="5208675" y="58808"/>
          <a:ext cx="470466" cy="47046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705D6-1AA3-44BE-A159-691F0AE3F598}">
      <dsp:nvSpPr>
        <dsp:cNvPr id="0" name=""/>
        <dsp:cNvSpPr/>
      </dsp:nvSpPr>
      <dsp:spPr>
        <a:xfrm>
          <a:off x="5720644" y="588083"/>
          <a:ext cx="2019393" cy="247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solidFill>
                <a:schemeClr val="bg1"/>
              </a:solidFill>
            </a:rPr>
            <a:t>La puntuación de riesgo del British Regional Heart </a:t>
          </a:r>
          <a:r>
            <a:rPr lang="es-VE" sz="1400" b="1" kern="1200" dirty="0" err="1">
              <a:solidFill>
                <a:schemeClr val="bg1"/>
              </a:solidFill>
            </a:rPr>
            <a:t>Study</a:t>
          </a:r>
          <a:r>
            <a:rPr lang="es-VE" sz="1400" b="1" kern="1200" dirty="0">
              <a:solidFill>
                <a:schemeClr val="bg1"/>
              </a:solidFill>
            </a:rPr>
            <a:t>, derivada de la evaluación de los factores de riesgo identifica una población con una alta incidencia de eventos en el seguimiento, pero solo el 40% del total de eventos ocurre en este subgrupo de alto riesgo, mientras que el 60% ocurre en el resto de la población.</a:t>
          </a:r>
        </a:p>
      </dsp:txBody>
      <dsp:txXfrm>
        <a:off x="5720644" y="588083"/>
        <a:ext cx="2019393" cy="2474850"/>
      </dsp:txXfrm>
    </dsp:sp>
    <dsp:sp modelId="{64B89648-F14F-40B3-9E46-C390E85FF73F}">
      <dsp:nvSpPr>
        <dsp:cNvPr id="0" name=""/>
        <dsp:cNvSpPr/>
      </dsp:nvSpPr>
      <dsp:spPr>
        <a:xfrm>
          <a:off x="5860468" y="0"/>
          <a:ext cx="1739746" cy="58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accent1"/>
              </a:solidFill>
            </a:rPr>
            <a:t>3</a:t>
          </a:r>
          <a:endParaRPr lang="es-VE" sz="3600" b="1" kern="1200" dirty="0">
            <a:solidFill>
              <a:schemeClr val="accent1"/>
            </a:solidFill>
          </a:endParaRPr>
        </a:p>
      </dsp:txBody>
      <dsp:txXfrm>
        <a:off x="5860468" y="0"/>
        <a:ext cx="1739746" cy="58808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D0D386-E07E-4395-BE25-77C18A5E189E}">
      <dsp:nvSpPr>
        <dsp:cNvPr id="0" name=""/>
        <dsp:cNvSpPr/>
      </dsp:nvSpPr>
      <dsp:spPr>
        <a:xfrm>
          <a:off x="-4218213" y="-647227"/>
          <a:ext cx="5026009" cy="5026009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FCF9D-2C77-489C-989B-603B76D6FD2D}">
      <dsp:nvSpPr>
        <dsp:cNvPr id="0" name=""/>
        <dsp:cNvSpPr/>
      </dsp:nvSpPr>
      <dsp:spPr>
        <a:xfrm>
          <a:off x="353818" y="233147"/>
          <a:ext cx="8610329" cy="466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35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i="0" u="none" strike="noStrike" kern="1200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El escaneo se repitió cada 2 años.</a:t>
          </a:r>
          <a:endParaRPr lang="es-VE" sz="1400" b="1" kern="1200" dirty="0"/>
        </a:p>
      </dsp:txBody>
      <dsp:txXfrm>
        <a:off x="353818" y="233147"/>
        <a:ext cx="8610329" cy="466593"/>
      </dsp:txXfrm>
    </dsp:sp>
    <dsp:sp modelId="{9A0FA314-29B2-4870-A5B3-C345D75E066B}">
      <dsp:nvSpPr>
        <dsp:cNvPr id="0" name=""/>
        <dsp:cNvSpPr/>
      </dsp:nvSpPr>
      <dsp:spPr>
        <a:xfrm>
          <a:off x="62197" y="174823"/>
          <a:ext cx="583242" cy="583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4E8AA-A7C5-471C-BC73-60FADCB5D7EF}">
      <dsp:nvSpPr>
        <dsp:cNvPr id="0" name=""/>
        <dsp:cNvSpPr/>
      </dsp:nvSpPr>
      <dsp:spPr>
        <a:xfrm>
          <a:off x="688165" y="932814"/>
          <a:ext cx="8275982" cy="466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35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i="0" u="none" strike="noStrike" kern="1200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La progresión se evaluó considerando la variación entre la peor lesión arterial (más avanzada) y la clase relativa.</a:t>
          </a:r>
          <a:endParaRPr lang="es-VE" sz="1400" b="1" kern="1200" dirty="0"/>
        </a:p>
      </dsp:txBody>
      <dsp:txXfrm>
        <a:off x="688165" y="932814"/>
        <a:ext cx="8275982" cy="466593"/>
      </dsp:txXfrm>
    </dsp:sp>
    <dsp:sp modelId="{F0F11974-7775-4E04-8DD0-480BC067D9A2}">
      <dsp:nvSpPr>
        <dsp:cNvPr id="0" name=""/>
        <dsp:cNvSpPr/>
      </dsp:nvSpPr>
      <dsp:spPr>
        <a:xfrm>
          <a:off x="396544" y="874489"/>
          <a:ext cx="583242" cy="583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ED266-0A6D-4EF6-B042-C883F130FACD}">
      <dsp:nvSpPr>
        <dsp:cNvPr id="0" name=""/>
        <dsp:cNvSpPr/>
      </dsp:nvSpPr>
      <dsp:spPr>
        <a:xfrm>
          <a:off x="790783" y="1543986"/>
          <a:ext cx="8173364" cy="643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35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i="0" u="none" strike="noStrike" kern="1200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La tasa de progresión en 10 años se definió (en la evaluación del panel) como el porcentaje de pacientes que progresan (en cada uno de los cuatro vasos estudiados) a una clase de ultrasonido arterial más avanzada en 10 años.</a:t>
          </a:r>
          <a:endParaRPr lang="es-VE" sz="1400" b="1" kern="1200" dirty="0"/>
        </a:p>
      </dsp:txBody>
      <dsp:txXfrm>
        <a:off x="790783" y="1543986"/>
        <a:ext cx="8173364" cy="643581"/>
      </dsp:txXfrm>
    </dsp:sp>
    <dsp:sp modelId="{5150ED34-3C30-455F-8F51-31492FABEA7F}">
      <dsp:nvSpPr>
        <dsp:cNvPr id="0" name=""/>
        <dsp:cNvSpPr/>
      </dsp:nvSpPr>
      <dsp:spPr>
        <a:xfrm>
          <a:off x="499162" y="1574156"/>
          <a:ext cx="583242" cy="583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68077-8B36-4DB6-B688-95D6B9A2608D}">
      <dsp:nvSpPr>
        <dsp:cNvPr id="0" name=""/>
        <dsp:cNvSpPr/>
      </dsp:nvSpPr>
      <dsp:spPr>
        <a:xfrm>
          <a:off x="688165" y="2332147"/>
          <a:ext cx="8275982" cy="466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35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i="0" u="none" strike="noStrike" kern="1200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La progresión de la clase IV se definió por el paso a la enfermedad cardiovascular sintomática.</a:t>
          </a:r>
          <a:endParaRPr lang="es-VE" sz="1400" b="1" kern="1200" dirty="0"/>
        </a:p>
      </dsp:txBody>
      <dsp:txXfrm>
        <a:off x="688165" y="2332147"/>
        <a:ext cx="8275982" cy="466593"/>
      </dsp:txXfrm>
    </dsp:sp>
    <dsp:sp modelId="{CE383989-E0F1-4A87-965B-553BA123BCD0}">
      <dsp:nvSpPr>
        <dsp:cNvPr id="0" name=""/>
        <dsp:cNvSpPr/>
      </dsp:nvSpPr>
      <dsp:spPr>
        <a:xfrm>
          <a:off x="396544" y="2273823"/>
          <a:ext cx="583242" cy="583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1006E-78CA-4DB0-A851-1AE3528A5DEF}">
      <dsp:nvSpPr>
        <dsp:cNvPr id="0" name=""/>
        <dsp:cNvSpPr/>
      </dsp:nvSpPr>
      <dsp:spPr>
        <a:xfrm>
          <a:off x="353818" y="3031813"/>
          <a:ext cx="8610329" cy="466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35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i="0" u="none" strike="noStrike" kern="1200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rPr>
            <a:t>También se registró la regresión (paso de una clase más avanzada dentro de cualquiera de las cuatro arterias a una clase más baja).</a:t>
          </a:r>
          <a:endParaRPr lang="es-VE" sz="1400" b="1" kern="1200" dirty="0"/>
        </a:p>
      </dsp:txBody>
      <dsp:txXfrm>
        <a:off x="353818" y="3031813"/>
        <a:ext cx="8610329" cy="466593"/>
      </dsp:txXfrm>
    </dsp:sp>
    <dsp:sp modelId="{45C2BD87-ADBA-481F-9C3B-4E2ABFD747EC}">
      <dsp:nvSpPr>
        <dsp:cNvPr id="0" name=""/>
        <dsp:cNvSpPr/>
      </dsp:nvSpPr>
      <dsp:spPr>
        <a:xfrm>
          <a:off x="62197" y="2973489"/>
          <a:ext cx="583242" cy="583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F34F8-15CE-4EB0-982A-46056C07CD9F}">
      <dsp:nvSpPr>
        <dsp:cNvPr id="0" name=""/>
        <dsp:cNvSpPr/>
      </dsp:nvSpPr>
      <dsp:spPr>
        <a:xfrm>
          <a:off x="-5016440" y="-768579"/>
          <a:ext cx="5974246" cy="5974246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0530F-339B-4E80-B7D6-139A75A0546D}">
      <dsp:nvSpPr>
        <dsp:cNvPr id="0" name=""/>
        <dsp:cNvSpPr/>
      </dsp:nvSpPr>
      <dsp:spPr>
        <a:xfrm>
          <a:off x="616020" y="443708"/>
          <a:ext cx="8187083" cy="887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38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La prevalencia de ateromas subclínicos generalmente está relacionada con la edad. Alrededor del 10% de los hombres tienen signos ecográficos de ateroesclerosis temprana a la edad de 40años. Estas lesiones se observan en más del 80% de los individuos de 60 años. </a:t>
          </a:r>
        </a:p>
      </dsp:txBody>
      <dsp:txXfrm>
        <a:off x="616020" y="443708"/>
        <a:ext cx="8187083" cy="887417"/>
      </dsp:txXfrm>
    </dsp:sp>
    <dsp:sp modelId="{52582D2A-A5BD-4062-8F6F-281D35F1CAA8}">
      <dsp:nvSpPr>
        <dsp:cNvPr id="0" name=""/>
        <dsp:cNvSpPr/>
      </dsp:nvSpPr>
      <dsp:spPr>
        <a:xfrm>
          <a:off x="61384" y="332781"/>
          <a:ext cx="1109272" cy="1109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39A00-9DA2-4540-B55F-1E5B44C53674}">
      <dsp:nvSpPr>
        <dsp:cNvPr id="0" name=""/>
        <dsp:cNvSpPr/>
      </dsp:nvSpPr>
      <dsp:spPr>
        <a:xfrm>
          <a:off x="938596" y="1774835"/>
          <a:ext cx="7864507" cy="887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38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La evaluación ecográfica se ha utilizado con éxito en el estudio de la prevalencia y la progresión de la arteriosclerosis </a:t>
          </a:r>
          <a:r>
            <a:rPr lang="es-VE" sz="1600" b="1" kern="1200" dirty="0" err="1">
              <a:solidFill>
                <a:schemeClr val="bg2"/>
              </a:solidFill>
            </a:rPr>
            <a:t>extracoronaria</a:t>
          </a:r>
          <a:r>
            <a:rPr lang="es-VE" sz="1600" b="1" kern="1200" dirty="0">
              <a:solidFill>
                <a:schemeClr val="bg2"/>
              </a:solidFill>
            </a:rPr>
            <a:t>, siendo práctica, confiable y rentable para estudios de población y adecuada para monitorear la progresión o regresión</a:t>
          </a:r>
        </a:p>
      </dsp:txBody>
      <dsp:txXfrm>
        <a:off x="938596" y="1774835"/>
        <a:ext cx="7864507" cy="887417"/>
      </dsp:txXfrm>
    </dsp:sp>
    <dsp:sp modelId="{B923C8CA-7114-490F-8BF4-D38BE57ED3C3}">
      <dsp:nvSpPr>
        <dsp:cNvPr id="0" name=""/>
        <dsp:cNvSpPr/>
      </dsp:nvSpPr>
      <dsp:spPr>
        <a:xfrm>
          <a:off x="383960" y="1663908"/>
          <a:ext cx="1109272" cy="1109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92482-313F-4B4C-987B-4A1A9282712A}">
      <dsp:nvSpPr>
        <dsp:cNvPr id="0" name=""/>
        <dsp:cNvSpPr/>
      </dsp:nvSpPr>
      <dsp:spPr>
        <a:xfrm>
          <a:off x="616020" y="3013022"/>
          <a:ext cx="8187083" cy="107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38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Las imágenes por ultrasonido de la carótida común y la medición de GIM se han utilizado en estudios de progresión y en estudios que comparan GIM con factores de riesgo. Sin embargo, la aterosclerosis subclínica aparece con mucha más frecuencia y antes en las bifurcaciones (es decir, carótida o femoral) que en la carótida común.</a:t>
          </a:r>
        </a:p>
      </dsp:txBody>
      <dsp:txXfrm>
        <a:off x="616020" y="3013022"/>
        <a:ext cx="8187083" cy="1073296"/>
      </dsp:txXfrm>
    </dsp:sp>
    <dsp:sp modelId="{6ECF326D-A5C9-4349-AA39-3AF06018E7A1}">
      <dsp:nvSpPr>
        <dsp:cNvPr id="0" name=""/>
        <dsp:cNvSpPr/>
      </dsp:nvSpPr>
      <dsp:spPr>
        <a:xfrm>
          <a:off x="61384" y="2995034"/>
          <a:ext cx="1109272" cy="1109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F34F8-15CE-4EB0-982A-46056C07CD9F}">
      <dsp:nvSpPr>
        <dsp:cNvPr id="0" name=""/>
        <dsp:cNvSpPr/>
      </dsp:nvSpPr>
      <dsp:spPr>
        <a:xfrm>
          <a:off x="-5016440" y="-768579"/>
          <a:ext cx="5974246" cy="5974246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0530F-339B-4E80-B7D6-139A75A0546D}">
      <dsp:nvSpPr>
        <dsp:cNvPr id="0" name=""/>
        <dsp:cNvSpPr/>
      </dsp:nvSpPr>
      <dsp:spPr>
        <a:xfrm>
          <a:off x="501543" y="341123"/>
          <a:ext cx="8301560" cy="682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81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Se ha observado que el 65% de los sujetos en las clases I, II y III tienen un GIM carotídeo común normal, según la edad.</a:t>
          </a:r>
        </a:p>
      </dsp:txBody>
      <dsp:txXfrm>
        <a:off x="501543" y="341123"/>
        <a:ext cx="8301560" cy="682601"/>
      </dsp:txXfrm>
    </dsp:sp>
    <dsp:sp modelId="{52582D2A-A5BD-4062-8F6F-281D35F1CAA8}">
      <dsp:nvSpPr>
        <dsp:cNvPr id="0" name=""/>
        <dsp:cNvSpPr/>
      </dsp:nvSpPr>
      <dsp:spPr>
        <a:xfrm>
          <a:off x="74917" y="255798"/>
          <a:ext cx="853252" cy="85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4C5A8-0135-40E5-A016-8C9DE211BEE8}">
      <dsp:nvSpPr>
        <dsp:cNvPr id="0" name=""/>
        <dsp:cNvSpPr/>
      </dsp:nvSpPr>
      <dsp:spPr>
        <a:xfrm>
          <a:off x="892894" y="1365203"/>
          <a:ext cx="7910209" cy="682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81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En la clase IV, un GIM normal puede estar asociado con placas de bifurcación que en un corto período (1 o 2 años) pueden causar signos y síntomas.</a:t>
          </a:r>
        </a:p>
      </dsp:txBody>
      <dsp:txXfrm>
        <a:off x="892894" y="1365203"/>
        <a:ext cx="7910209" cy="682601"/>
      </dsp:txXfrm>
    </dsp:sp>
    <dsp:sp modelId="{7A27D26D-84E1-45AA-A3B5-F479AEA7E0AB}">
      <dsp:nvSpPr>
        <dsp:cNvPr id="0" name=""/>
        <dsp:cNvSpPr/>
      </dsp:nvSpPr>
      <dsp:spPr>
        <a:xfrm>
          <a:off x="466268" y="1279878"/>
          <a:ext cx="853252" cy="85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BBFD3-83DA-4C0A-B65B-6540B1C7D7CB}">
      <dsp:nvSpPr>
        <dsp:cNvPr id="0" name=""/>
        <dsp:cNvSpPr/>
      </dsp:nvSpPr>
      <dsp:spPr>
        <a:xfrm>
          <a:off x="892894" y="2389283"/>
          <a:ext cx="7910209" cy="682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81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El 30% de los pacientes con arterias carótidas normales tienen lesiones ateroescleróticas femorales.</a:t>
          </a:r>
        </a:p>
      </dsp:txBody>
      <dsp:txXfrm>
        <a:off x="892894" y="2389283"/>
        <a:ext cx="7910209" cy="682601"/>
      </dsp:txXfrm>
    </dsp:sp>
    <dsp:sp modelId="{9A2E6FAE-3F7E-4693-8FC4-DD50D937E980}">
      <dsp:nvSpPr>
        <dsp:cNvPr id="0" name=""/>
        <dsp:cNvSpPr/>
      </dsp:nvSpPr>
      <dsp:spPr>
        <a:xfrm>
          <a:off x="466268" y="2303957"/>
          <a:ext cx="853252" cy="85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DA494-ACA3-44A2-BA18-76EE07727B21}">
      <dsp:nvSpPr>
        <dsp:cNvPr id="0" name=""/>
        <dsp:cNvSpPr/>
      </dsp:nvSpPr>
      <dsp:spPr>
        <a:xfrm>
          <a:off x="501543" y="3297836"/>
          <a:ext cx="8301560" cy="91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81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La evaluación de las bifurcaciones femorales y carotídeas ofrece una visión más global del estado ateroesclerótico del individuo, y posiblemente sea una indicación mejor y más temprana de ateroesclerosis subclínica que las mediciones comunes de GIM carotídeo.</a:t>
          </a:r>
        </a:p>
      </dsp:txBody>
      <dsp:txXfrm>
        <a:off x="501543" y="3297836"/>
        <a:ext cx="8301560" cy="913655"/>
      </dsp:txXfrm>
    </dsp:sp>
    <dsp:sp modelId="{21A5F837-1760-4B89-A304-F41C014B3175}">
      <dsp:nvSpPr>
        <dsp:cNvPr id="0" name=""/>
        <dsp:cNvSpPr/>
      </dsp:nvSpPr>
      <dsp:spPr>
        <a:xfrm>
          <a:off x="74917" y="3328037"/>
          <a:ext cx="853252" cy="85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C96588-EE96-4E17-805A-8B9D3AC3AEAE}">
      <dsp:nvSpPr>
        <dsp:cNvPr id="0" name=""/>
        <dsp:cNvSpPr/>
      </dsp:nvSpPr>
      <dsp:spPr>
        <a:xfrm>
          <a:off x="-5016440" y="-768579"/>
          <a:ext cx="5974246" cy="5974246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201A5-05A2-4CF2-A467-D9B66E324F9A}">
      <dsp:nvSpPr>
        <dsp:cNvPr id="0" name=""/>
        <dsp:cNvSpPr/>
      </dsp:nvSpPr>
      <dsp:spPr>
        <a:xfrm>
          <a:off x="616020" y="443708"/>
          <a:ext cx="8187083" cy="887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38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Según los resultados de este estudio, la clasificación carotídea y femoral de las lesiones ateroescleróticas subclínicas separa a los sujetos asintomáticos en grupos con diferente riesgo de eventos cardiovasculares.</a:t>
          </a:r>
        </a:p>
      </dsp:txBody>
      <dsp:txXfrm>
        <a:off x="616020" y="443708"/>
        <a:ext cx="8187083" cy="887417"/>
      </dsp:txXfrm>
    </dsp:sp>
    <dsp:sp modelId="{C7EDE60C-714B-4D6B-9E40-5D008914C579}">
      <dsp:nvSpPr>
        <dsp:cNvPr id="0" name=""/>
        <dsp:cNvSpPr/>
      </dsp:nvSpPr>
      <dsp:spPr>
        <a:xfrm>
          <a:off x="61384" y="332781"/>
          <a:ext cx="1109272" cy="1109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744F7-26C7-4D07-89BD-E306624B752B}">
      <dsp:nvSpPr>
        <dsp:cNvPr id="0" name=""/>
        <dsp:cNvSpPr/>
      </dsp:nvSpPr>
      <dsp:spPr>
        <a:xfrm>
          <a:off x="938596" y="1774835"/>
          <a:ext cx="7864507" cy="887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38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Los sujetos en las clases III y IV no solo tienen un mayor riesgo de eventos en los años siguientes, sino que su tasa de progresión de la ateroesclerosis aumenta.</a:t>
          </a:r>
        </a:p>
      </dsp:txBody>
      <dsp:txXfrm>
        <a:off x="938596" y="1774835"/>
        <a:ext cx="7864507" cy="887417"/>
      </dsp:txXfrm>
    </dsp:sp>
    <dsp:sp modelId="{B43C2136-D900-4262-AA52-DB44391C94AE}">
      <dsp:nvSpPr>
        <dsp:cNvPr id="0" name=""/>
        <dsp:cNvSpPr/>
      </dsp:nvSpPr>
      <dsp:spPr>
        <a:xfrm>
          <a:off x="383960" y="1663908"/>
          <a:ext cx="1109272" cy="1109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7E8E4-0F54-43DD-A639-DC3E364CC90E}">
      <dsp:nvSpPr>
        <dsp:cNvPr id="0" name=""/>
        <dsp:cNvSpPr/>
      </dsp:nvSpPr>
      <dsp:spPr>
        <a:xfrm>
          <a:off x="616020" y="2983045"/>
          <a:ext cx="8187083" cy="1133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38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2"/>
              </a:solidFill>
            </a:rPr>
            <a:t>La enfermedad coronaria ateroesclerótica está bien relacionada con los cambios ateroescleróticos carotideos y femorales, sin embargo la diferencia entre la prevalencia de placas a nivel carotídeo y femoral y las diferencias en la progresión no están claras (la progresión femoral parece ser más rápida que la progresión de la placa carotídea).</a:t>
          </a:r>
        </a:p>
      </dsp:txBody>
      <dsp:txXfrm>
        <a:off x="616020" y="2983045"/>
        <a:ext cx="8187083" cy="1133250"/>
      </dsp:txXfrm>
    </dsp:sp>
    <dsp:sp modelId="{45F8FBFA-31B0-4D06-8CC1-F595D9145777}">
      <dsp:nvSpPr>
        <dsp:cNvPr id="0" name=""/>
        <dsp:cNvSpPr/>
      </dsp:nvSpPr>
      <dsp:spPr>
        <a:xfrm>
          <a:off x="61384" y="2995034"/>
          <a:ext cx="1109272" cy="1109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5C43E-6402-4261-B221-8549A75961DD}">
      <dsp:nvSpPr>
        <dsp:cNvPr id="0" name=""/>
        <dsp:cNvSpPr/>
      </dsp:nvSpPr>
      <dsp:spPr>
        <a:xfrm>
          <a:off x="0" y="391923"/>
          <a:ext cx="3616411" cy="216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>
              <a:solidFill>
                <a:schemeClr val="tx1"/>
              </a:solidFill>
            </a:rPr>
            <a:t>Este estudio en sus tablas NO muestra la ocurrencia de eventos según la región anatómica evaluada en el ecosonograma inicial</a:t>
          </a:r>
          <a:endParaRPr lang="es-VE" sz="2300" b="1" kern="1200" dirty="0">
            <a:solidFill>
              <a:schemeClr val="tx1"/>
            </a:solidFill>
          </a:endParaRPr>
        </a:p>
      </dsp:txBody>
      <dsp:txXfrm>
        <a:off x="0" y="391923"/>
        <a:ext cx="3616411" cy="216984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5C43E-6402-4261-B221-8549A75961DD}">
      <dsp:nvSpPr>
        <dsp:cNvPr id="0" name=""/>
        <dsp:cNvSpPr/>
      </dsp:nvSpPr>
      <dsp:spPr>
        <a:xfrm>
          <a:off x="1765" y="240319"/>
          <a:ext cx="3612879" cy="3374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A partir de ello: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Ambas regiones, carótida o femoral, permiten hacer diagnóstico de ateroesclerosis subclínica como predictor de riesgo cardiovascular, pero la evaluación de ambas garantiza una mayor predicción de eventos sin generar un incremento considerable del costo.</a:t>
          </a:r>
          <a:endParaRPr lang="es-VE" sz="2000" b="1" kern="1200" dirty="0">
            <a:solidFill>
              <a:schemeClr val="tx1"/>
            </a:solidFill>
          </a:endParaRPr>
        </a:p>
      </dsp:txBody>
      <dsp:txXfrm>
        <a:off x="1765" y="240319"/>
        <a:ext cx="3612879" cy="337467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F1FB86-5C53-4A66-9C63-A0CD35DACC3C}">
      <dsp:nvSpPr>
        <dsp:cNvPr id="0" name=""/>
        <dsp:cNvSpPr/>
      </dsp:nvSpPr>
      <dsp:spPr>
        <a:xfrm>
          <a:off x="542" y="64952"/>
          <a:ext cx="646728" cy="646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8B743-0B0F-4D70-89C6-BE274713387D}">
      <dsp:nvSpPr>
        <dsp:cNvPr id="0" name=""/>
        <dsp:cNvSpPr/>
      </dsp:nvSpPr>
      <dsp:spPr>
        <a:xfrm>
          <a:off x="65215" y="129625"/>
          <a:ext cx="517383" cy="517383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B1258-599E-465C-A879-4180828F312A}">
      <dsp:nvSpPr>
        <dsp:cNvPr id="0" name=""/>
        <dsp:cNvSpPr/>
      </dsp:nvSpPr>
      <dsp:spPr>
        <a:xfrm>
          <a:off x="782006" y="711680"/>
          <a:ext cx="1913239" cy="272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Sería interesante conocer ¿cuál fue la progresión del 14,6% de los individuos de clase IV que iniciaron tratamiento al momento del ecosonograma inicial?</a:t>
          </a:r>
          <a:endParaRPr lang="es-VE" sz="1600" kern="1200" dirty="0"/>
        </a:p>
      </dsp:txBody>
      <dsp:txXfrm>
        <a:off x="782006" y="711680"/>
        <a:ext cx="1913239" cy="2721650"/>
      </dsp:txXfrm>
    </dsp:sp>
    <dsp:sp modelId="{17D36A7E-D924-45D0-BF51-D05DF22AA0CD}">
      <dsp:nvSpPr>
        <dsp:cNvPr id="0" name=""/>
        <dsp:cNvSpPr/>
      </dsp:nvSpPr>
      <dsp:spPr>
        <a:xfrm>
          <a:off x="782006" y="64952"/>
          <a:ext cx="1913239" cy="64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>
              <a:solidFill>
                <a:schemeClr val="accent1"/>
              </a:solidFill>
            </a:rPr>
            <a:t>1</a:t>
          </a:r>
          <a:endParaRPr lang="es-VE" sz="4000" b="1" kern="1200" dirty="0">
            <a:solidFill>
              <a:schemeClr val="accent1"/>
            </a:solidFill>
          </a:endParaRPr>
        </a:p>
      </dsp:txBody>
      <dsp:txXfrm>
        <a:off x="782006" y="64952"/>
        <a:ext cx="1913239" cy="646728"/>
      </dsp:txXfrm>
    </dsp:sp>
    <dsp:sp modelId="{DAF785AC-C6F2-43F9-A12E-8D249E99835F}">
      <dsp:nvSpPr>
        <dsp:cNvPr id="0" name=""/>
        <dsp:cNvSpPr/>
      </dsp:nvSpPr>
      <dsp:spPr>
        <a:xfrm>
          <a:off x="2829980" y="0"/>
          <a:ext cx="646728" cy="646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4C0DE-822A-452C-BC12-A57AF192E287}">
      <dsp:nvSpPr>
        <dsp:cNvPr id="0" name=""/>
        <dsp:cNvSpPr/>
      </dsp:nvSpPr>
      <dsp:spPr>
        <a:xfrm>
          <a:off x="2894653" y="64672"/>
          <a:ext cx="517383" cy="517383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4827B-D761-41A8-A18F-4E1A4CC73935}">
      <dsp:nvSpPr>
        <dsp:cNvPr id="0" name=""/>
        <dsp:cNvSpPr/>
      </dsp:nvSpPr>
      <dsp:spPr>
        <a:xfrm>
          <a:off x="3549532" y="516824"/>
          <a:ext cx="2037064" cy="2981459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Se ratifica la estrecha relación que existe entre el habito tabáquico y las lesiones arteriales de mayor severidad, por lo cual insistimos en la promoción de la cesación tabáquica en los pacientes que acuden al CCR Ascardio.</a:t>
          </a:r>
          <a:endParaRPr lang="es-VE" sz="1600" b="1" kern="1200" dirty="0">
            <a:solidFill>
              <a:schemeClr val="tx1"/>
            </a:solidFill>
          </a:endParaRPr>
        </a:p>
      </dsp:txBody>
      <dsp:txXfrm>
        <a:off x="3549532" y="516824"/>
        <a:ext cx="2037064" cy="2981459"/>
      </dsp:txXfrm>
    </dsp:sp>
    <dsp:sp modelId="{DBCD87B9-538E-47F5-AAFF-79DC48719739}">
      <dsp:nvSpPr>
        <dsp:cNvPr id="0" name=""/>
        <dsp:cNvSpPr/>
      </dsp:nvSpPr>
      <dsp:spPr>
        <a:xfrm>
          <a:off x="3611444" y="0"/>
          <a:ext cx="1913239" cy="64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>
              <a:solidFill>
                <a:schemeClr val="accent1"/>
              </a:solidFill>
            </a:rPr>
            <a:t>2</a:t>
          </a:r>
          <a:endParaRPr lang="es-VE" sz="4000" b="1" kern="1200" dirty="0">
            <a:solidFill>
              <a:schemeClr val="accent1"/>
            </a:solidFill>
          </a:endParaRPr>
        </a:p>
      </dsp:txBody>
      <dsp:txXfrm>
        <a:off x="3611444" y="0"/>
        <a:ext cx="1913239" cy="646728"/>
      </dsp:txXfrm>
    </dsp:sp>
    <dsp:sp modelId="{94C8F5DC-D266-4CF7-B444-6EEE525F8F99}">
      <dsp:nvSpPr>
        <dsp:cNvPr id="0" name=""/>
        <dsp:cNvSpPr/>
      </dsp:nvSpPr>
      <dsp:spPr>
        <a:xfrm>
          <a:off x="5721331" y="64952"/>
          <a:ext cx="646728" cy="646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7B3C1-9AEF-47EA-9A4B-F85E648CD1F1}">
      <dsp:nvSpPr>
        <dsp:cNvPr id="0" name=""/>
        <dsp:cNvSpPr/>
      </dsp:nvSpPr>
      <dsp:spPr>
        <a:xfrm>
          <a:off x="5786004" y="129625"/>
          <a:ext cx="517383" cy="51738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705D6-1AA3-44BE-A159-691F0AE3F598}">
      <dsp:nvSpPr>
        <dsp:cNvPr id="0" name=""/>
        <dsp:cNvSpPr/>
      </dsp:nvSpPr>
      <dsp:spPr>
        <a:xfrm>
          <a:off x="5877969" y="711680"/>
          <a:ext cx="3162890" cy="272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bg1"/>
              </a:solidFill>
            </a:rPr>
            <a:t>La evaluación de las bifurcaciones de la carótida y femoral </a:t>
          </a:r>
          <a:r>
            <a:rPr lang="es-ES" sz="1600" b="1" kern="1200" dirty="0" smtClean="0">
              <a:solidFill>
                <a:schemeClr val="bg1"/>
              </a:solidFill>
            </a:rPr>
            <a:t>mediante la clasificación morfológica resultó ser mejor </a:t>
          </a:r>
          <a:r>
            <a:rPr lang="es-ES" sz="1600" b="1" kern="1200" dirty="0">
              <a:solidFill>
                <a:schemeClr val="bg1"/>
              </a:solidFill>
            </a:rPr>
            <a:t>para la predicción de eventos cardiovasculares que la medición del </a:t>
          </a:r>
          <a:r>
            <a:rPr lang="es-ES" sz="1600" b="1" kern="1200" dirty="0" smtClean="0">
              <a:solidFill>
                <a:schemeClr val="bg1"/>
              </a:solidFill>
            </a:rPr>
            <a:t>GIM, ya que el 65% de los individuos ubicados en clases I, II y III tenían GIM normal y a pesar de ello en estas 3 clases se presentaron el 46,41% del total de eventos cardiovasculares.</a:t>
          </a:r>
          <a:endParaRPr lang="es-VE" sz="1600" b="1" kern="1200" dirty="0">
            <a:solidFill>
              <a:schemeClr val="bg1"/>
            </a:solidFill>
          </a:endParaRPr>
        </a:p>
      </dsp:txBody>
      <dsp:txXfrm>
        <a:off x="5877969" y="711680"/>
        <a:ext cx="3162890" cy="2721650"/>
      </dsp:txXfrm>
    </dsp:sp>
    <dsp:sp modelId="{64B89648-F14F-40B3-9E46-C390E85FF73F}">
      <dsp:nvSpPr>
        <dsp:cNvPr id="0" name=""/>
        <dsp:cNvSpPr/>
      </dsp:nvSpPr>
      <dsp:spPr>
        <a:xfrm>
          <a:off x="6502795" y="64952"/>
          <a:ext cx="1913239" cy="64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>
              <a:solidFill>
                <a:schemeClr val="accent1"/>
              </a:solidFill>
            </a:rPr>
            <a:t>3</a:t>
          </a:r>
          <a:endParaRPr lang="es-VE" sz="4000" b="1" kern="1200" dirty="0">
            <a:solidFill>
              <a:schemeClr val="accent1"/>
            </a:solidFill>
          </a:endParaRPr>
        </a:p>
      </dsp:txBody>
      <dsp:txXfrm>
        <a:off x="6502795" y="64952"/>
        <a:ext cx="1913239" cy="6467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F1FB86-5C53-4A66-9C63-A0CD35DACC3C}">
      <dsp:nvSpPr>
        <dsp:cNvPr id="0" name=""/>
        <dsp:cNvSpPr/>
      </dsp:nvSpPr>
      <dsp:spPr>
        <a:xfrm>
          <a:off x="4137" y="0"/>
          <a:ext cx="588083" cy="588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8B743-0B0F-4D70-89C6-BE274713387D}">
      <dsp:nvSpPr>
        <dsp:cNvPr id="0" name=""/>
        <dsp:cNvSpPr/>
      </dsp:nvSpPr>
      <dsp:spPr>
        <a:xfrm>
          <a:off x="62946" y="58808"/>
          <a:ext cx="470466" cy="470466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B1258-599E-465C-A879-4180828F312A}">
      <dsp:nvSpPr>
        <dsp:cNvPr id="0" name=""/>
        <dsp:cNvSpPr/>
      </dsp:nvSpPr>
      <dsp:spPr>
        <a:xfrm>
          <a:off x="714738" y="588083"/>
          <a:ext cx="1739746" cy="247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Para la fecha del estudio se desarrolló </a:t>
          </a:r>
          <a:r>
            <a:rPr lang="es-VE" sz="1400" b="1" kern="1200" dirty="0">
              <a:solidFill>
                <a:schemeClr val="bg1"/>
              </a:solidFill>
            </a:rPr>
            <a:t>una clasificación morfológica de los cambios en la pared de la arteria carótida y femoral detectados por ultrasonido de alta resolución. </a:t>
          </a:r>
        </a:p>
      </dsp:txBody>
      <dsp:txXfrm>
        <a:off x="714738" y="588083"/>
        <a:ext cx="1739746" cy="2474850"/>
      </dsp:txXfrm>
    </dsp:sp>
    <dsp:sp modelId="{17D36A7E-D924-45D0-BF51-D05DF22AA0CD}">
      <dsp:nvSpPr>
        <dsp:cNvPr id="0" name=""/>
        <dsp:cNvSpPr/>
      </dsp:nvSpPr>
      <dsp:spPr>
        <a:xfrm>
          <a:off x="714738" y="0"/>
          <a:ext cx="1739746" cy="58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accent1"/>
              </a:solidFill>
            </a:rPr>
            <a:t>4</a:t>
          </a:r>
          <a:endParaRPr lang="es-VE" sz="3600" b="1" kern="1200" dirty="0">
            <a:solidFill>
              <a:schemeClr val="accent1"/>
            </a:solidFill>
          </a:endParaRPr>
        </a:p>
      </dsp:txBody>
      <dsp:txXfrm>
        <a:off x="714738" y="0"/>
        <a:ext cx="1739746" cy="588083"/>
      </dsp:txXfrm>
    </dsp:sp>
    <dsp:sp modelId="{DAF785AC-C6F2-43F9-A12E-8D249E99835F}">
      <dsp:nvSpPr>
        <dsp:cNvPr id="0" name=""/>
        <dsp:cNvSpPr/>
      </dsp:nvSpPr>
      <dsp:spPr>
        <a:xfrm>
          <a:off x="2577002" y="0"/>
          <a:ext cx="588083" cy="588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4C0DE-822A-452C-BC12-A57AF192E287}">
      <dsp:nvSpPr>
        <dsp:cNvPr id="0" name=""/>
        <dsp:cNvSpPr/>
      </dsp:nvSpPr>
      <dsp:spPr>
        <a:xfrm>
          <a:off x="2635810" y="58808"/>
          <a:ext cx="470466" cy="47046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4827B-D761-41A8-A18F-4E1A4CC73935}">
      <dsp:nvSpPr>
        <dsp:cNvPr id="0" name=""/>
        <dsp:cNvSpPr/>
      </dsp:nvSpPr>
      <dsp:spPr>
        <a:xfrm>
          <a:off x="3287603" y="588083"/>
          <a:ext cx="1739746" cy="247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bg1"/>
              </a:solidFill>
            </a:rPr>
            <a:t>Ya</a:t>
          </a:r>
          <a:r>
            <a:rPr lang="es-ES" sz="1400" b="1" kern="1200" baseline="0" dirty="0">
              <a:solidFill>
                <a:schemeClr val="bg1"/>
              </a:solidFill>
            </a:rPr>
            <a:t> que a</a:t>
          </a:r>
          <a:r>
            <a:rPr lang="es-VE" sz="1400" b="1" kern="1200" dirty="0" err="1">
              <a:solidFill>
                <a:schemeClr val="bg1"/>
              </a:solidFill>
            </a:rPr>
            <a:t>lrededor</a:t>
          </a:r>
          <a:r>
            <a:rPr lang="es-VE" sz="1400" b="1" kern="1200" dirty="0">
              <a:solidFill>
                <a:schemeClr val="bg1"/>
              </a:solidFill>
            </a:rPr>
            <a:t> del 50% de los individuos con placas carotídeas pequeñas y no estenosantes, no tienen aumento del GIM de la arteria carótida común.</a:t>
          </a:r>
        </a:p>
      </dsp:txBody>
      <dsp:txXfrm>
        <a:off x="3287603" y="588083"/>
        <a:ext cx="1739746" cy="2474850"/>
      </dsp:txXfrm>
    </dsp:sp>
    <dsp:sp modelId="{DBCD87B9-538E-47F5-AAFF-79DC48719739}">
      <dsp:nvSpPr>
        <dsp:cNvPr id="0" name=""/>
        <dsp:cNvSpPr/>
      </dsp:nvSpPr>
      <dsp:spPr>
        <a:xfrm>
          <a:off x="3287603" y="0"/>
          <a:ext cx="1739746" cy="58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accent1"/>
              </a:solidFill>
            </a:rPr>
            <a:t>5</a:t>
          </a:r>
          <a:endParaRPr lang="es-VE" sz="3600" b="1" kern="1200" dirty="0">
            <a:solidFill>
              <a:schemeClr val="accent1"/>
            </a:solidFill>
          </a:endParaRPr>
        </a:p>
      </dsp:txBody>
      <dsp:txXfrm>
        <a:off x="3287603" y="0"/>
        <a:ext cx="1739746" cy="588083"/>
      </dsp:txXfrm>
    </dsp:sp>
    <dsp:sp modelId="{94C8F5DC-D266-4CF7-B444-6EEE525F8F99}">
      <dsp:nvSpPr>
        <dsp:cNvPr id="0" name=""/>
        <dsp:cNvSpPr/>
      </dsp:nvSpPr>
      <dsp:spPr>
        <a:xfrm>
          <a:off x="5149867" y="0"/>
          <a:ext cx="588083" cy="588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7B3C1-9AEF-47EA-9A4B-F85E648CD1F1}">
      <dsp:nvSpPr>
        <dsp:cNvPr id="0" name=""/>
        <dsp:cNvSpPr/>
      </dsp:nvSpPr>
      <dsp:spPr>
        <a:xfrm>
          <a:off x="5208675" y="58808"/>
          <a:ext cx="470466" cy="47046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705D6-1AA3-44BE-A159-691F0AE3F598}">
      <dsp:nvSpPr>
        <dsp:cNvPr id="0" name=""/>
        <dsp:cNvSpPr/>
      </dsp:nvSpPr>
      <dsp:spPr>
        <a:xfrm>
          <a:off x="5720644" y="588083"/>
          <a:ext cx="2019393" cy="247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solidFill>
                <a:schemeClr val="bg1"/>
              </a:solidFill>
            </a:rPr>
            <a:t>Por lo cual, la evaluación de ambas bifurcaciones puede ser una indicación más temprana y más precisa de enfermedad ateroesclerótica global que la evaluación del GIM de la arteria carótida común. </a:t>
          </a:r>
        </a:p>
      </dsp:txBody>
      <dsp:txXfrm>
        <a:off x="5720644" y="588083"/>
        <a:ext cx="2019393" cy="2474850"/>
      </dsp:txXfrm>
    </dsp:sp>
    <dsp:sp modelId="{64B89648-F14F-40B3-9E46-C390E85FF73F}">
      <dsp:nvSpPr>
        <dsp:cNvPr id="0" name=""/>
        <dsp:cNvSpPr/>
      </dsp:nvSpPr>
      <dsp:spPr>
        <a:xfrm>
          <a:off x="5860468" y="0"/>
          <a:ext cx="1739746" cy="58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accent1"/>
              </a:solidFill>
            </a:rPr>
            <a:t>6</a:t>
          </a:r>
          <a:endParaRPr lang="es-VE" sz="3600" b="1" kern="1200" dirty="0">
            <a:solidFill>
              <a:schemeClr val="accent1"/>
            </a:solidFill>
          </a:endParaRPr>
        </a:p>
      </dsp:txBody>
      <dsp:txXfrm>
        <a:off x="5860468" y="0"/>
        <a:ext cx="1739746" cy="5880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D3EDA-FBED-41B8-B511-092A993D2967}">
      <dsp:nvSpPr>
        <dsp:cNvPr id="0" name=""/>
        <dsp:cNvSpPr/>
      </dsp:nvSpPr>
      <dsp:spPr>
        <a:xfrm>
          <a:off x="273852" y="0"/>
          <a:ext cx="3779289" cy="37792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2E0CB-0DCE-437B-B08E-ED455ABCB01F}">
      <dsp:nvSpPr>
        <dsp:cNvPr id="0" name=""/>
        <dsp:cNvSpPr/>
      </dsp:nvSpPr>
      <dsp:spPr>
        <a:xfrm>
          <a:off x="2110703" y="379958"/>
          <a:ext cx="5960715" cy="4473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Se seleccionaron 14.300 individuos sanos y asintomáticos.</a:t>
          </a:r>
          <a:endParaRPr lang="es-VE" sz="1400" b="1" kern="1200" dirty="0"/>
        </a:p>
      </dsp:txBody>
      <dsp:txXfrm>
        <a:off x="2110703" y="379958"/>
        <a:ext cx="5960715" cy="447314"/>
      </dsp:txXfrm>
    </dsp:sp>
    <dsp:sp modelId="{A18B2F4D-5DB1-4791-A429-03DACFE026AB}">
      <dsp:nvSpPr>
        <dsp:cNvPr id="0" name=""/>
        <dsp:cNvSpPr/>
      </dsp:nvSpPr>
      <dsp:spPr>
        <a:xfrm>
          <a:off x="2110703" y="883187"/>
          <a:ext cx="5960715" cy="4473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El ultrasonido carotídeo y femoral se realizó en todos los pacientes.</a:t>
          </a:r>
          <a:endParaRPr lang="es-VE" sz="1400" b="1" kern="1200" dirty="0"/>
        </a:p>
      </dsp:txBody>
      <dsp:txXfrm>
        <a:off x="2110703" y="883187"/>
        <a:ext cx="5960715" cy="447314"/>
      </dsp:txXfrm>
    </dsp:sp>
    <dsp:sp modelId="{226AE0EA-4498-4D03-9618-13634981E6D8}">
      <dsp:nvSpPr>
        <dsp:cNvPr id="0" name=""/>
        <dsp:cNvSpPr/>
      </dsp:nvSpPr>
      <dsp:spPr>
        <a:xfrm>
          <a:off x="2110703" y="1386415"/>
          <a:ext cx="5960715" cy="4473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Periodo de reclutamiento: 26 meses.</a:t>
          </a:r>
          <a:endParaRPr lang="es-VE" sz="1400" b="1" kern="1200" dirty="0"/>
        </a:p>
      </dsp:txBody>
      <dsp:txXfrm>
        <a:off x="2110703" y="1386415"/>
        <a:ext cx="5960715" cy="447314"/>
      </dsp:txXfrm>
    </dsp:sp>
    <dsp:sp modelId="{61ED98E0-20A1-40E1-9FC5-BEF3E37205B4}">
      <dsp:nvSpPr>
        <dsp:cNvPr id="0" name=""/>
        <dsp:cNvSpPr/>
      </dsp:nvSpPr>
      <dsp:spPr>
        <a:xfrm>
          <a:off x="2110703" y="1889644"/>
          <a:ext cx="5960715" cy="4473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De los individuos disponibles, se incluyeron 13.221 en el seguimiento con edades comprendidas entre 35 y 65 años.</a:t>
          </a:r>
          <a:endParaRPr lang="es-VE" sz="1200" b="1" kern="1200" dirty="0"/>
        </a:p>
      </dsp:txBody>
      <dsp:txXfrm>
        <a:off x="2110703" y="1889644"/>
        <a:ext cx="5960715" cy="447314"/>
      </dsp:txXfrm>
    </dsp:sp>
    <dsp:sp modelId="{F7ECA232-F620-4E3F-B6D2-F2274A219AEB}">
      <dsp:nvSpPr>
        <dsp:cNvPr id="0" name=""/>
        <dsp:cNvSpPr/>
      </dsp:nvSpPr>
      <dsp:spPr>
        <a:xfrm>
          <a:off x="2110703" y="2392873"/>
          <a:ext cx="5960715" cy="4473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Todos los sujetos dieron su consentimiento informado.</a:t>
          </a:r>
          <a:endParaRPr lang="es-VE" sz="1400" b="1" kern="1200" dirty="0"/>
        </a:p>
      </dsp:txBody>
      <dsp:txXfrm>
        <a:off x="2110703" y="2392873"/>
        <a:ext cx="5960715" cy="447314"/>
      </dsp:txXfrm>
    </dsp:sp>
    <dsp:sp modelId="{40A0FA67-0B6E-4C32-9BAE-4C8313F28C88}">
      <dsp:nvSpPr>
        <dsp:cNvPr id="0" name=""/>
        <dsp:cNvSpPr/>
      </dsp:nvSpPr>
      <dsp:spPr>
        <a:xfrm>
          <a:off x="2110703" y="2896101"/>
          <a:ext cx="5960715" cy="4473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El estudio finalizó cuando 10.000 individuos completaron el seguimiento de 10 años.</a:t>
          </a:r>
          <a:endParaRPr lang="es-VE" sz="1400" b="1" kern="1200" dirty="0"/>
        </a:p>
      </dsp:txBody>
      <dsp:txXfrm>
        <a:off x="2110703" y="2896101"/>
        <a:ext cx="5960715" cy="4473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1A73F-3F8E-465B-91BB-31F9F0462F7F}">
      <dsp:nvSpPr>
        <dsp:cNvPr id="0" name=""/>
        <dsp:cNvSpPr/>
      </dsp:nvSpPr>
      <dsp:spPr>
        <a:xfrm>
          <a:off x="107361" y="515"/>
          <a:ext cx="2375932" cy="1425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FBDE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Individuos con diabetes</a:t>
          </a:r>
          <a:endParaRPr lang="es-VE" sz="2000" b="1" kern="1200" dirty="0"/>
        </a:p>
      </dsp:txBody>
      <dsp:txXfrm>
        <a:off x="107361" y="515"/>
        <a:ext cx="2375932" cy="1425559"/>
      </dsp:txXfrm>
    </dsp:sp>
    <dsp:sp modelId="{3F643911-69DF-43CA-8C5A-CBBA2375DE92}">
      <dsp:nvSpPr>
        <dsp:cNvPr id="0" name=""/>
        <dsp:cNvSpPr/>
      </dsp:nvSpPr>
      <dsp:spPr>
        <a:xfrm>
          <a:off x="2720887" y="515"/>
          <a:ext cx="2375932" cy="1425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FBDE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Cualquier enfermedad cardiovascular, renal o metabólica</a:t>
          </a:r>
          <a:endParaRPr lang="es-VE" sz="2000" b="1" kern="1200" dirty="0"/>
        </a:p>
      </dsp:txBody>
      <dsp:txXfrm>
        <a:off x="2720887" y="515"/>
        <a:ext cx="2375932" cy="1425559"/>
      </dsp:txXfrm>
    </dsp:sp>
    <dsp:sp modelId="{FD4BE7E3-FB2A-4076-B90A-88B735D99FEE}">
      <dsp:nvSpPr>
        <dsp:cNvPr id="0" name=""/>
        <dsp:cNvSpPr/>
      </dsp:nvSpPr>
      <dsp:spPr>
        <a:xfrm>
          <a:off x="107361" y="1663668"/>
          <a:ext cx="2375932" cy="1425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FBDE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Enfermedades genéticas</a:t>
          </a:r>
          <a:endParaRPr lang="es-VE" sz="2000" b="1" kern="1200" dirty="0"/>
        </a:p>
      </dsp:txBody>
      <dsp:txXfrm>
        <a:off x="107361" y="1663668"/>
        <a:ext cx="2375932" cy="1425559"/>
      </dsp:txXfrm>
    </dsp:sp>
    <dsp:sp modelId="{1A897629-D44E-4262-B760-1241573B05E0}">
      <dsp:nvSpPr>
        <dsp:cNvPr id="0" name=""/>
        <dsp:cNvSpPr/>
      </dsp:nvSpPr>
      <dsp:spPr>
        <a:xfrm>
          <a:off x="2720887" y="1663668"/>
          <a:ext cx="2375932" cy="1425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FBDE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Individuos con ITB </a:t>
          </a:r>
          <a:r>
            <a:rPr lang="es-E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s-ES" sz="2000" b="1" kern="1200" dirty="0"/>
            <a:t>1</a:t>
          </a:r>
          <a:endParaRPr lang="es-VE" sz="2000" b="1" kern="1200" dirty="0"/>
        </a:p>
      </dsp:txBody>
      <dsp:txXfrm>
        <a:off x="2720887" y="1663668"/>
        <a:ext cx="2375932" cy="14255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FAD21-CF5D-4850-8DDB-AD2A55286E6B}">
      <dsp:nvSpPr>
        <dsp:cNvPr id="0" name=""/>
        <dsp:cNvSpPr/>
      </dsp:nvSpPr>
      <dsp:spPr>
        <a:xfrm>
          <a:off x="1249246" y="1919946"/>
          <a:ext cx="477669" cy="91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834" y="0"/>
              </a:lnTo>
              <a:lnTo>
                <a:pt x="238834" y="910194"/>
              </a:lnTo>
              <a:lnTo>
                <a:pt x="477669" y="910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b="1" kern="1200">
            <a:solidFill>
              <a:schemeClr val="tx1"/>
            </a:solidFill>
          </a:endParaRPr>
        </a:p>
      </dsp:txBody>
      <dsp:txXfrm>
        <a:off x="1462383" y="2349345"/>
        <a:ext cx="51396" cy="51396"/>
      </dsp:txXfrm>
    </dsp:sp>
    <dsp:sp modelId="{20A818FB-0DF4-4174-9ED5-D6E7AC42B96D}">
      <dsp:nvSpPr>
        <dsp:cNvPr id="0" name=""/>
        <dsp:cNvSpPr/>
      </dsp:nvSpPr>
      <dsp:spPr>
        <a:xfrm>
          <a:off x="1249246" y="1769192"/>
          <a:ext cx="477669" cy="150753"/>
        </a:xfrm>
        <a:custGeom>
          <a:avLst/>
          <a:gdLst/>
          <a:ahLst/>
          <a:cxnLst/>
          <a:rect l="0" t="0" r="0" b="0"/>
          <a:pathLst>
            <a:path>
              <a:moveTo>
                <a:pt x="0" y="150753"/>
              </a:moveTo>
              <a:lnTo>
                <a:pt x="238834" y="150753"/>
              </a:lnTo>
              <a:lnTo>
                <a:pt x="238834" y="0"/>
              </a:lnTo>
              <a:lnTo>
                <a:pt x="4776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b="1" kern="1200">
            <a:solidFill>
              <a:schemeClr val="tx1"/>
            </a:solidFill>
          </a:endParaRPr>
        </a:p>
      </dsp:txBody>
      <dsp:txXfrm>
        <a:off x="1475559" y="1832047"/>
        <a:ext cx="25044" cy="25044"/>
      </dsp:txXfrm>
    </dsp:sp>
    <dsp:sp modelId="{E8920A13-2DD0-4188-8A5D-20C8FC1C8F86}">
      <dsp:nvSpPr>
        <dsp:cNvPr id="0" name=""/>
        <dsp:cNvSpPr/>
      </dsp:nvSpPr>
      <dsp:spPr>
        <a:xfrm>
          <a:off x="1249246" y="858998"/>
          <a:ext cx="477669" cy="1060947"/>
        </a:xfrm>
        <a:custGeom>
          <a:avLst/>
          <a:gdLst/>
          <a:ahLst/>
          <a:cxnLst/>
          <a:rect l="0" t="0" r="0" b="0"/>
          <a:pathLst>
            <a:path>
              <a:moveTo>
                <a:pt x="0" y="1060947"/>
              </a:moveTo>
              <a:lnTo>
                <a:pt x="238834" y="1060947"/>
              </a:lnTo>
              <a:lnTo>
                <a:pt x="238834" y="0"/>
              </a:lnTo>
              <a:lnTo>
                <a:pt x="4776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b="1" kern="1200">
            <a:solidFill>
              <a:schemeClr val="tx1"/>
            </a:solidFill>
          </a:endParaRPr>
        </a:p>
      </dsp:txBody>
      <dsp:txXfrm>
        <a:off x="1458993" y="1360384"/>
        <a:ext cx="58176" cy="58176"/>
      </dsp:txXfrm>
    </dsp:sp>
    <dsp:sp modelId="{2AD219FF-7BB2-477E-889B-D0C7EDE3A265}">
      <dsp:nvSpPr>
        <dsp:cNvPr id="0" name=""/>
        <dsp:cNvSpPr/>
      </dsp:nvSpPr>
      <dsp:spPr>
        <a:xfrm rot="16200000">
          <a:off x="-1031029" y="1555868"/>
          <a:ext cx="3832396" cy="728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>
              <a:solidFill>
                <a:schemeClr val="tx1"/>
              </a:solidFill>
            </a:rPr>
            <a:t>Presión arterial</a:t>
          </a:r>
          <a:endParaRPr lang="es-VE" sz="4000" b="1" kern="1200" dirty="0">
            <a:solidFill>
              <a:schemeClr val="tx1"/>
            </a:solidFill>
          </a:endParaRPr>
        </a:p>
      </dsp:txBody>
      <dsp:txXfrm rot="16200000">
        <a:off x="-1031029" y="1555868"/>
        <a:ext cx="3832396" cy="728155"/>
      </dsp:txXfrm>
    </dsp:sp>
    <dsp:sp modelId="{3B0AE289-1C7E-46DC-A2B3-DF1DE2A88F4D}">
      <dsp:nvSpPr>
        <dsp:cNvPr id="0" name=""/>
        <dsp:cNvSpPr/>
      </dsp:nvSpPr>
      <dsp:spPr>
        <a:xfrm>
          <a:off x="1726916" y="494920"/>
          <a:ext cx="3054460" cy="728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Medida en brazo derecho luego de 30min en decúbito supino</a:t>
          </a:r>
          <a:endParaRPr lang="es-VE" sz="1600" b="1" kern="1200" dirty="0">
            <a:solidFill>
              <a:schemeClr val="tx1"/>
            </a:solidFill>
          </a:endParaRPr>
        </a:p>
      </dsp:txBody>
      <dsp:txXfrm>
        <a:off x="1726916" y="494920"/>
        <a:ext cx="3054460" cy="728155"/>
      </dsp:txXfrm>
    </dsp:sp>
    <dsp:sp modelId="{FEA30D7F-BD8B-4B92-8460-4E7E8DDD5CD7}">
      <dsp:nvSpPr>
        <dsp:cNvPr id="0" name=""/>
        <dsp:cNvSpPr/>
      </dsp:nvSpPr>
      <dsp:spPr>
        <a:xfrm>
          <a:off x="1726916" y="1405115"/>
          <a:ext cx="3054460" cy="728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Promedio de 2 mediciones</a:t>
          </a:r>
          <a:endParaRPr lang="es-VE" sz="1600" b="1" kern="1200" dirty="0">
            <a:solidFill>
              <a:schemeClr val="tx1"/>
            </a:solidFill>
          </a:endParaRPr>
        </a:p>
      </dsp:txBody>
      <dsp:txXfrm>
        <a:off x="1726916" y="1405115"/>
        <a:ext cx="3054460" cy="728155"/>
      </dsp:txXfrm>
    </dsp:sp>
    <dsp:sp modelId="{6BDFA016-F1B7-4E79-B03F-7AC5C41AE1CB}">
      <dsp:nvSpPr>
        <dsp:cNvPr id="0" name=""/>
        <dsp:cNvSpPr/>
      </dsp:nvSpPr>
      <dsp:spPr>
        <a:xfrm>
          <a:off x="1726916" y="2315309"/>
          <a:ext cx="3054460" cy="1029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Se excluyeron individuos hipertensos: por antecedente, por PAS 160 o PAD 95mmHg, por uso de medicación antihipertensivo</a:t>
          </a:r>
          <a:endParaRPr lang="es-VE" sz="1600" b="1" kern="1200" dirty="0">
            <a:solidFill>
              <a:schemeClr val="tx1"/>
            </a:solidFill>
          </a:endParaRPr>
        </a:p>
      </dsp:txBody>
      <dsp:txXfrm>
        <a:off x="1726916" y="2315309"/>
        <a:ext cx="3054460" cy="10296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4844DE-2C6C-40AF-B3ED-FC695F17D970}">
      <dsp:nvSpPr>
        <dsp:cNvPr id="0" name=""/>
        <dsp:cNvSpPr/>
      </dsp:nvSpPr>
      <dsp:spPr>
        <a:xfrm>
          <a:off x="1419207" y="1919946"/>
          <a:ext cx="477669" cy="811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834" y="0"/>
              </a:lnTo>
              <a:lnTo>
                <a:pt x="238834" y="811907"/>
              </a:lnTo>
              <a:lnTo>
                <a:pt x="477669" y="811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b="1" kern="1200">
            <a:solidFill>
              <a:schemeClr val="tx1"/>
            </a:solidFill>
          </a:endParaRPr>
        </a:p>
      </dsp:txBody>
      <dsp:txXfrm>
        <a:off x="1634492" y="2302349"/>
        <a:ext cx="47099" cy="47099"/>
      </dsp:txXfrm>
    </dsp:sp>
    <dsp:sp modelId="{9B9B4A04-1913-4461-A563-38FB9D5B1624}">
      <dsp:nvSpPr>
        <dsp:cNvPr id="0" name=""/>
        <dsp:cNvSpPr/>
      </dsp:nvSpPr>
      <dsp:spPr>
        <a:xfrm>
          <a:off x="1419207" y="1108038"/>
          <a:ext cx="477669" cy="811907"/>
        </a:xfrm>
        <a:custGeom>
          <a:avLst/>
          <a:gdLst/>
          <a:ahLst/>
          <a:cxnLst/>
          <a:rect l="0" t="0" r="0" b="0"/>
          <a:pathLst>
            <a:path>
              <a:moveTo>
                <a:pt x="0" y="811907"/>
              </a:moveTo>
              <a:lnTo>
                <a:pt x="238834" y="811907"/>
              </a:lnTo>
              <a:lnTo>
                <a:pt x="238834" y="0"/>
              </a:lnTo>
              <a:lnTo>
                <a:pt x="4776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b="1" kern="1200">
            <a:solidFill>
              <a:schemeClr val="tx1"/>
            </a:solidFill>
          </a:endParaRPr>
        </a:p>
      </dsp:txBody>
      <dsp:txXfrm>
        <a:off x="1634492" y="1490442"/>
        <a:ext cx="47099" cy="47099"/>
      </dsp:txXfrm>
    </dsp:sp>
    <dsp:sp modelId="{2AD219FF-7BB2-477E-889B-D0C7EDE3A265}">
      <dsp:nvSpPr>
        <dsp:cNvPr id="0" name=""/>
        <dsp:cNvSpPr/>
      </dsp:nvSpPr>
      <dsp:spPr>
        <a:xfrm rot="16200000">
          <a:off x="-861068" y="1555868"/>
          <a:ext cx="3832395" cy="728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tx1"/>
              </a:solidFill>
            </a:rPr>
            <a:t>Hábito tabáquico</a:t>
          </a:r>
          <a:endParaRPr lang="es-VE" sz="3600" b="1" kern="1200" dirty="0">
            <a:solidFill>
              <a:schemeClr val="tx1"/>
            </a:solidFill>
          </a:endParaRPr>
        </a:p>
      </dsp:txBody>
      <dsp:txXfrm rot="16200000">
        <a:off x="-861068" y="1555868"/>
        <a:ext cx="3832395" cy="728155"/>
      </dsp:txXfrm>
    </dsp:sp>
    <dsp:sp modelId="{47C1BE31-F6DE-430C-A735-9582FC53E0FA}">
      <dsp:nvSpPr>
        <dsp:cNvPr id="0" name=""/>
        <dsp:cNvSpPr/>
      </dsp:nvSpPr>
      <dsp:spPr>
        <a:xfrm>
          <a:off x="1896876" y="387150"/>
          <a:ext cx="2777602" cy="1441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tx1"/>
              </a:solidFill>
            </a:rPr>
            <a:t>Al momento de la inclusión y al final del estudio, se obtuvo información sobre los hábitos de fumar mediante un cuestionario autoadministrado.</a:t>
          </a:r>
        </a:p>
      </dsp:txBody>
      <dsp:txXfrm>
        <a:off x="1896876" y="387150"/>
        <a:ext cx="2777602" cy="1441776"/>
      </dsp:txXfrm>
    </dsp:sp>
    <dsp:sp modelId="{CAC7B089-D456-4224-A7BC-B63A0DE8E50A}">
      <dsp:nvSpPr>
        <dsp:cNvPr id="0" name=""/>
        <dsp:cNvSpPr/>
      </dsp:nvSpPr>
      <dsp:spPr>
        <a:xfrm>
          <a:off x="1896876" y="2010965"/>
          <a:ext cx="2777602" cy="1441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tx1"/>
              </a:solidFill>
            </a:rPr>
            <a:t>El número total de años de fumar se multiplicó por el número promedio de cigarrillos fumados diariamente (años-cigarrillo).</a:t>
          </a:r>
        </a:p>
      </dsp:txBody>
      <dsp:txXfrm>
        <a:off x="1896876" y="2010965"/>
        <a:ext cx="2777602" cy="14417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4A4470-3884-4842-8428-71539D455981}">
      <dsp:nvSpPr>
        <dsp:cNvPr id="0" name=""/>
        <dsp:cNvSpPr/>
      </dsp:nvSpPr>
      <dsp:spPr>
        <a:xfrm>
          <a:off x="1249246" y="1919946"/>
          <a:ext cx="477669" cy="91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834" y="0"/>
              </a:lnTo>
              <a:lnTo>
                <a:pt x="238834" y="910194"/>
              </a:lnTo>
              <a:lnTo>
                <a:pt x="477669" y="910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b="1" kern="1200">
            <a:solidFill>
              <a:schemeClr val="tx1"/>
            </a:solidFill>
          </a:endParaRPr>
        </a:p>
      </dsp:txBody>
      <dsp:txXfrm>
        <a:off x="1462383" y="2349345"/>
        <a:ext cx="51396" cy="51396"/>
      </dsp:txXfrm>
    </dsp:sp>
    <dsp:sp modelId="{33D2EB31-E2B2-4285-825D-20BA4913FCBE}">
      <dsp:nvSpPr>
        <dsp:cNvPr id="0" name=""/>
        <dsp:cNvSpPr/>
      </dsp:nvSpPr>
      <dsp:spPr>
        <a:xfrm>
          <a:off x="1249246" y="1874226"/>
          <a:ext cx="4776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66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b="1" kern="1200">
            <a:solidFill>
              <a:schemeClr val="tx1"/>
            </a:solidFill>
          </a:endParaRPr>
        </a:p>
      </dsp:txBody>
      <dsp:txXfrm>
        <a:off x="1476140" y="1908004"/>
        <a:ext cx="23883" cy="23883"/>
      </dsp:txXfrm>
    </dsp:sp>
    <dsp:sp modelId="{E8920A13-2DD0-4188-8A5D-20C8FC1C8F86}">
      <dsp:nvSpPr>
        <dsp:cNvPr id="0" name=""/>
        <dsp:cNvSpPr/>
      </dsp:nvSpPr>
      <dsp:spPr>
        <a:xfrm>
          <a:off x="1249246" y="1009752"/>
          <a:ext cx="477669" cy="910194"/>
        </a:xfrm>
        <a:custGeom>
          <a:avLst/>
          <a:gdLst/>
          <a:ahLst/>
          <a:cxnLst/>
          <a:rect l="0" t="0" r="0" b="0"/>
          <a:pathLst>
            <a:path>
              <a:moveTo>
                <a:pt x="0" y="910194"/>
              </a:moveTo>
              <a:lnTo>
                <a:pt x="238834" y="910194"/>
              </a:lnTo>
              <a:lnTo>
                <a:pt x="238834" y="0"/>
              </a:lnTo>
              <a:lnTo>
                <a:pt x="4776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b="1" kern="1200">
            <a:solidFill>
              <a:schemeClr val="tx1"/>
            </a:solidFill>
          </a:endParaRPr>
        </a:p>
      </dsp:txBody>
      <dsp:txXfrm>
        <a:off x="1462383" y="1439151"/>
        <a:ext cx="51396" cy="51396"/>
      </dsp:txXfrm>
    </dsp:sp>
    <dsp:sp modelId="{2AD219FF-7BB2-477E-889B-D0C7EDE3A265}">
      <dsp:nvSpPr>
        <dsp:cNvPr id="0" name=""/>
        <dsp:cNvSpPr/>
      </dsp:nvSpPr>
      <dsp:spPr>
        <a:xfrm rot="16200000">
          <a:off x="-1031029" y="1555868"/>
          <a:ext cx="3832396" cy="728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>
              <a:solidFill>
                <a:schemeClr val="tx1"/>
              </a:solidFill>
            </a:rPr>
            <a:t>Factores de riesgo y análisis bioquímico</a:t>
          </a:r>
          <a:endParaRPr lang="es-VE" sz="2600" b="1" kern="1200" dirty="0">
            <a:solidFill>
              <a:schemeClr val="tx1"/>
            </a:solidFill>
          </a:endParaRPr>
        </a:p>
      </dsp:txBody>
      <dsp:txXfrm rot="16200000">
        <a:off x="-1031029" y="1555868"/>
        <a:ext cx="3832396" cy="728155"/>
      </dsp:txXfrm>
    </dsp:sp>
    <dsp:sp modelId="{3B0AE289-1C7E-46DC-A2B3-DF1DE2A88F4D}">
      <dsp:nvSpPr>
        <dsp:cNvPr id="0" name=""/>
        <dsp:cNvSpPr/>
      </dsp:nvSpPr>
      <dsp:spPr>
        <a:xfrm>
          <a:off x="1726916" y="645674"/>
          <a:ext cx="3054460" cy="728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tx1"/>
              </a:solidFill>
            </a:rPr>
            <a:t>Las mediciones del factor de riesgo se realizaron al inicio del estudio.</a:t>
          </a:r>
        </a:p>
      </dsp:txBody>
      <dsp:txXfrm>
        <a:off x="1726916" y="645674"/>
        <a:ext cx="3054460" cy="728155"/>
      </dsp:txXfrm>
    </dsp:sp>
    <dsp:sp modelId="{F9EC7B7D-601D-4B75-9811-B4546D508831}">
      <dsp:nvSpPr>
        <dsp:cNvPr id="0" name=""/>
        <dsp:cNvSpPr/>
      </dsp:nvSpPr>
      <dsp:spPr>
        <a:xfrm>
          <a:off x="1726916" y="1555868"/>
          <a:ext cx="3018969" cy="728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tx1"/>
              </a:solidFill>
            </a:rPr>
            <a:t>Se extrajo sangre dentro de las 2 semanas antes de la ecografía.</a:t>
          </a:r>
        </a:p>
      </dsp:txBody>
      <dsp:txXfrm>
        <a:off x="1726916" y="1555868"/>
        <a:ext cx="3018969" cy="728155"/>
      </dsp:txXfrm>
    </dsp:sp>
    <dsp:sp modelId="{78F51DD6-114B-4600-9577-44A317239515}">
      <dsp:nvSpPr>
        <dsp:cNvPr id="0" name=""/>
        <dsp:cNvSpPr/>
      </dsp:nvSpPr>
      <dsp:spPr>
        <a:xfrm>
          <a:off x="1726916" y="2466063"/>
          <a:ext cx="3018969" cy="728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>
              <a:solidFill>
                <a:schemeClr val="tx1"/>
              </a:solidFill>
            </a:rPr>
            <a:t>Solo se incluyeron pacientes con análisis de sangre dentro del rango normal</a:t>
          </a:r>
          <a:endParaRPr lang="es-VE" sz="1600" b="1" kern="1200" dirty="0">
            <a:solidFill>
              <a:schemeClr val="tx1"/>
            </a:solidFill>
          </a:endParaRPr>
        </a:p>
      </dsp:txBody>
      <dsp:txXfrm>
        <a:off x="1726916" y="2466063"/>
        <a:ext cx="3018969" cy="72815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17C35-1C2C-4056-B263-6C831B08D64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47424-16FF-4E58-BFB7-FC6221A5087D}">
      <dsp:nvSpPr>
        <dsp:cNvPr id="0" name=""/>
        <dsp:cNvSpPr/>
      </dsp:nvSpPr>
      <dsp:spPr>
        <a:xfrm>
          <a:off x="564979" y="406400"/>
          <a:ext cx="6557624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>
              <a:solidFill>
                <a:schemeClr val="tx1"/>
              </a:solidFill>
            </a:rPr>
            <a:t>Pérdidas durante el seguimiento.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564979" y="406400"/>
        <a:ext cx="6557624" cy="812800"/>
      </dsp:txXfrm>
    </dsp:sp>
    <dsp:sp modelId="{50F51070-7B4B-4652-A72B-DB9B43DBE32C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3519E-4F45-4F4A-94B2-0F7DC9525E45}">
      <dsp:nvSpPr>
        <dsp:cNvPr id="0" name=""/>
        <dsp:cNvSpPr/>
      </dsp:nvSpPr>
      <dsp:spPr>
        <a:xfrm>
          <a:off x="860432" y="1625599"/>
          <a:ext cx="6262171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>
              <a:solidFill>
                <a:schemeClr val="tx1"/>
              </a:solidFill>
            </a:rPr>
            <a:t>Muerte por causas distintas de eventos cardiovasculares.</a:t>
          </a:r>
          <a:endParaRPr lang="es-VE" sz="1800" b="1" kern="1200" dirty="0">
            <a:solidFill>
              <a:schemeClr val="tx1"/>
            </a:solidFill>
          </a:endParaRPr>
        </a:p>
      </dsp:txBody>
      <dsp:txXfrm>
        <a:off x="860432" y="1625599"/>
        <a:ext cx="6262171" cy="812800"/>
      </dsp:txXfrm>
    </dsp:sp>
    <dsp:sp modelId="{87709777-A05B-44C3-B93A-38E801AFD1C7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FA82-66E9-496C-9881-951D3A758393}">
      <dsp:nvSpPr>
        <dsp:cNvPr id="0" name=""/>
        <dsp:cNvSpPr/>
      </dsp:nvSpPr>
      <dsp:spPr>
        <a:xfrm>
          <a:off x="564979" y="2679005"/>
          <a:ext cx="6557624" cy="1144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>
              <a:solidFill>
                <a:schemeClr val="tx1"/>
              </a:solidFill>
            </a:rPr>
            <a:t>Cualquier enfermedad aguda o condición clínica crónica (es decir, enfermedad neoplásica) que requiere cirugía mayor, tratamiento o un estilo de vida que altera gravemente y la necesidad de utilizar cualquier tratamiento farmacológico durante más de 1 año.</a:t>
          </a:r>
          <a:endParaRPr lang="es-VE" sz="1600" b="1" kern="1200" dirty="0">
            <a:solidFill>
              <a:schemeClr val="tx1"/>
            </a:solidFill>
            <a:latin typeface="+mn-lt"/>
          </a:endParaRPr>
        </a:p>
      </dsp:txBody>
      <dsp:txXfrm>
        <a:off x="564979" y="2679005"/>
        <a:ext cx="6557624" cy="1144389"/>
      </dsp:txXfrm>
    </dsp:sp>
    <dsp:sp modelId="{FD8FC211-47A4-4ED7-8752-051883E1EB8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54389-95F5-4891-A9FA-3867DBA1C8D6}">
      <dsp:nvSpPr>
        <dsp:cNvPr id="0" name=""/>
        <dsp:cNvSpPr/>
      </dsp:nvSpPr>
      <dsp:spPr>
        <a:xfrm>
          <a:off x="909" y="472055"/>
          <a:ext cx="1988363" cy="1193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tx1"/>
              </a:solidFill>
            </a:rPr>
            <a:t>Aparición de angina documentada por ECG</a:t>
          </a:r>
        </a:p>
      </dsp:txBody>
      <dsp:txXfrm>
        <a:off x="909" y="472055"/>
        <a:ext cx="1988363" cy="1193018"/>
      </dsp:txXfrm>
    </dsp:sp>
    <dsp:sp modelId="{1EBB2C6E-B95C-40B7-BA77-5BD8086BC02E}">
      <dsp:nvSpPr>
        <dsp:cNvPr id="0" name=""/>
        <dsp:cNvSpPr/>
      </dsp:nvSpPr>
      <dsp:spPr>
        <a:xfrm>
          <a:off x="2188109" y="472055"/>
          <a:ext cx="2092394" cy="1193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tx1"/>
              </a:solidFill>
            </a:rPr>
            <a:t>Infarto de miocardio agudo no mortal y muerte coronaria</a:t>
          </a:r>
        </a:p>
      </dsp:txBody>
      <dsp:txXfrm>
        <a:off x="2188109" y="472055"/>
        <a:ext cx="2092394" cy="1193018"/>
      </dsp:txXfrm>
    </dsp:sp>
    <dsp:sp modelId="{07BF0330-C758-4F16-A808-714E0D64B229}">
      <dsp:nvSpPr>
        <dsp:cNvPr id="0" name=""/>
        <dsp:cNvSpPr/>
      </dsp:nvSpPr>
      <dsp:spPr>
        <a:xfrm>
          <a:off x="4479340" y="472055"/>
          <a:ext cx="2130412" cy="1193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>
              <a:solidFill>
                <a:schemeClr val="tx1"/>
              </a:solidFill>
            </a:rPr>
            <a:t>Requerimiento de revascularización</a:t>
          </a:r>
        </a:p>
      </dsp:txBody>
      <dsp:txXfrm>
        <a:off x="4479340" y="472055"/>
        <a:ext cx="2130412" cy="119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846782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2522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251729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36180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203608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47105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75511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91556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62462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424840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212236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88274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83881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236257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402242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31404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2101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426179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61500" y="2161800"/>
            <a:ext cx="66210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Playfair Display"/>
              <a:buChar char="◈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759351"/>
            <a:ext cx="19572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0" name="Google Shape;20;p4"/>
          <p:cNvCxnSpPr/>
          <p:nvPr/>
        </p:nvCxnSpPr>
        <p:spPr>
          <a:xfrm>
            <a:off x="3028650" y="4155549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1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>
  <p:cSld name="BLANK_1_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 descr="dark_wood.jpg"/>
          <p:cNvPicPr preferRelativeResize="0"/>
          <p:nvPr/>
        </p:nvPicPr>
        <p:blipFill rotWithShape="1">
          <a:blip r:embed="rId2">
            <a:alphaModFix/>
          </a:blip>
          <a:srcRect r="24998"/>
          <a:stretch/>
        </p:blipFill>
        <p:spPr>
          <a:xfrm>
            <a:off x="2285700" y="285413"/>
            <a:ext cx="4572600" cy="457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6" r:id="rId4"/>
    <p:sldLayoutId id="2147483657" r:id="rId5"/>
    <p:sldLayoutId id="2147483658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Colors" Target="../diagrams/colors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QuickStyle" Target="../diagrams/quickStyle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11" Type="http://schemas.openxmlformats.org/officeDocument/2006/relationships/diagramLayout" Target="../diagrams/layout15.xml"/><Relationship Id="rId5" Type="http://schemas.openxmlformats.org/officeDocument/2006/relationships/diagramQuickStyle" Target="../diagrams/quickStyle14.xml"/><Relationship Id="rId10" Type="http://schemas.openxmlformats.org/officeDocument/2006/relationships/diagramData" Target="../diagrams/data15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6.png"/><Relationship Id="rId14" Type="http://schemas.microsoft.com/office/2007/relationships/diagramDrawing" Target="../diagrams/drawin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;p13">
            <a:extLst>
              <a:ext uri="{FF2B5EF4-FFF2-40B4-BE49-F238E27FC236}">
                <a16:creationId xmlns:a16="http://schemas.microsoft.com/office/drawing/2014/main" xmlns="" id="{9E688D49-30A9-4EE4-8208-2BC9D9DCA8AB}"/>
              </a:ext>
            </a:extLst>
          </p:cNvPr>
          <p:cNvSpPr txBox="1">
            <a:spLocks/>
          </p:cNvSpPr>
          <p:nvPr/>
        </p:nvSpPr>
        <p:spPr>
          <a:xfrm>
            <a:off x="1139200" y="645550"/>
            <a:ext cx="6865800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es-ES" sz="4400" dirty="0">
                <a:latin typeface="Arial Black" panose="020B0A04020102020204" pitchFamily="34" charset="0"/>
              </a:rPr>
              <a:t>Evidencia Científica</a:t>
            </a:r>
            <a:br>
              <a:rPr lang="es-ES" sz="4400" dirty="0">
                <a:latin typeface="Arial Black" panose="020B0A04020102020204" pitchFamily="34" charset="0"/>
              </a:rPr>
            </a:br>
            <a:endParaRPr lang="es-ES" sz="4400" dirty="0">
              <a:latin typeface="Arial Black" panose="020B0A04020102020204" pitchFamily="34" charset="0"/>
            </a:endParaRPr>
          </a:p>
        </p:txBody>
      </p:sp>
      <p:sp>
        <p:nvSpPr>
          <p:cNvPr id="12" name="Google Shape;70;p13">
            <a:extLst>
              <a:ext uri="{FF2B5EF4-FFF2-40B4-BE49-F238E27FC236}">
                <a16:creationId xmlns:a16="http://schemas.microsoft.com/office/drawing/2014/main" xmlns="" id="{4AE23A35-E3E3-41BC-976A-869782B52FF4}"/>
              </a:ext>
            </a:extLst>
          </p:cNvPr>
          <p:cNvSpPr txBox="1">
            <a:spLocks/>
          </p:cNvSpPr>
          <p:nvPr/>
        </p:nvSpPr>
        <p:spPr>
          <a:xfrm>
            <a:off x="975364" y="2442578"/>
            <a:ext cx="6865800" cy="203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s-ES" sz="2000" dirty="0">
                <a:solidFill>
                  <a:schemeClr val="accent1"/>
                </a:solidFill>
                <a:latin typeface="+mn-lt"/>
              </a:rPr>
              <a:t>Grupo Nº5</a:t>
            </a:r>
          </a:p>
          <a:p>
            <a:pPr algn="ctr"/>
            <a:r>
              <a:rPr lang="es-ES" sz="1800" dirty="0">
                <a:solidFill>
                  <a:schemeClr val="accent1"/>
                </a:solidFill>
                <a:latin typeface="+mn-lt"/>
              </a:rPr>
              <a:t>R3. Francy Bravo (Ponente)</a:t>
            </a:r>
          </a:p>
          <a:p>
            <a:pPr algn="ctr"/>
            <a:r>
              <a:rPr lang="es-ES" sz="1800" dirty="0">
                <a:solidFill>
                  <a:schemeClr val="accent1"/>
                </a:solidFill>
                <a:latin typeface="+mn-lt"/>
              </a:rPr>
              <a:t>R2. Nathalia Landaeta (Relator)</a:t>
            </a:r>
          </a:p>
          <a:p>
            <a:pPr algn="ctr"/>
            <a:r>
              <a:rPr lang="es-ES" sz="1800" dirty="0">
                <a:solidFill>
                  <a:schemeClr val="accent1"/>
                </a:solidFill>
                <a:latin typeface="+mn-lt"/>
              </a:rPr>
              <a:t>R1. Miguel Cabeza</a:t>
            </a:r>
          </a:p>
          <a:p>
            <a:pPr algn="ctr"/>
            <a:r>
              <a:rPr lang="es-ES" sz="1800" dirty="0">
                <a:solidFill>
                  <a:schemeClr val="accent1"/>
                </a:solidFill>
                <a:latin typeface="+mn-lt"/>
              </a:rPr>
              <a:t>R1. </a:t>
            </a:r>
            <a:r>
              <a:rPr lang="es-ES" sz="1800" dirty="0" err="1">
                <a:solidFill>
                  <a:schemeClr val="accent1"/>
                </a:solidFill>
                <a:latin typeface="+mn-lt"/>
              </a:rPr>
              <a:t>Jerfferson</a:t>
            </a:r>
            <a:r>
              <a:rPr lang="es-ES" sz="1800" dirty="0">
                <a:solidFill>
                  <a:schemeClr val="accent1"/>
                </a:solidFill>
                <a:latin typeface="+mn-lt"/>
              </a:rPr>
              <a:t> Flores</a:t>
            </a: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es-ES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02 de marzo de 2020.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8ECF505-8960-4998-956D-15223DDC6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46" y="169522"/>
            <a:ext cx="1103188" cy="100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D46CD5F7-F769-4FB5-95B1-5A288DACF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80049085"/>
              </p:ext>
            </p:extLst>
          </p:nvPr>
        </p:nvGraphicFramePr>
        <p:xfrm>
          <a:off x="-320566" y="1042893"/>
          <a:ext cx="5302469" cy="383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A366DBD6-A076-4CF9-87CD-869BB6EC0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51014819"/>
              </p:ext>
            </p:extLst>
          </p:nvPr>
        </p:nvGraphicFramePr>
        <p:xfrm>
          <a:off x="4138448" y="1087821"/>
          <a:ext cx="5365531" cy="383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4027571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D46CD5F7-F769-4FB5-95B1-5A288DACF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8069982"/>
              </p:ext>
            </p:extLst>
          </p:nvPr>
        </p:nvGraphicFramePr>
        <p:xfrm>
          <a:off x="-320566" y="1042893"/>
          <a:ext cx="5302469" cy="383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CCB9581-E814-4601-A0FC-03D2F587DC4A}"/>
              </a:ext>
            </a:extLst>
          </p:cNvPr>
          <p:cNvSpPr/>
          <p:nvPr/>
        </p:nvSpPr>
        <p:spPr>
          <a:xfrm>
            <a:off x="4808483" y="1813034"/>
            <a:ext cx="3578772" cy="2443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sz="1800" b="1" dirty="0"/>
              <a:t>Colesterol total 5.2 mmol/l (2g/l), colesterol LDL 3.4 mmol/l (1.30g /l), HDL 0.9 mmol/l (0.35g/l), triglicéridos 2.3 mmol/l (2g/l), fibrinógeno 0.012 mmol/l (4g/l) y glucosa 3.9–5.5 mmol/l (0.7–1.0g/l)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591E511-8FC4-45DF-9AF3-11A0D478BAFF}"/>
              </a:ext>
            </a:extLst>
          </p:cNvPr>
          <p:cNvSpPr txBox="1"/>
          <p:nvPr/>
        </p:nvSpPr>
        <p:spPr>
          <a:xfrm>
            <a:off x="5029198" y="1277004"/>
            <a:ext cx="326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</a:rPr>
              <a:t>Valores normales</a:t>
            </a:r>
            <a:endParaRPr lang="es-VE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9034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591E511-8FC4-45DF-9AF3-11A0D478BAFF}"/>
              </a:ext>
            </a:extLst>
          </p:cNvPr>
          <p:cNvSpPr txBox="1"/>
          <p:nvPr/>
        </p:nvSpPr>
        <p:spPr>
          <a:xfrm>
            <a:off x="232346" y="1407374"/>
            <a:ext cx="326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</a:rPr>
              <a:t>Ultrasonido</a:t>
            </a:r>
            <a:endParaRPr lang="es-VE" sz="2800" b="1" dirty="0">
              <a:solidFill>
                <a:schemeClr val="accent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AC7C03C-5950-4D11-91B6-4946D988937B}"/>
              </a:ext>
            </a:extLst>
          </p:cNvPr>
          <p:cNvSpPr/>
          <p:nvPr/>
        </p:nvSpPr>
        <p:spPr>
          <a:xfrm>
            <a:off x="232346" y="2061077"/>
            <a:ext cx="2578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Escáner dúplex ATL </a:t>
            </a:r>
            <a:r>
              <a:rPr lang="es-VE" sz="18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Ultramark</a:t>
            </a:r>
            <a:r>
              <a:rPr lang="es-VE" sz="1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utilizando un transductor lineal de alta resolución de 7,5 MHz</a:t>
            </a:r>
            <a:endParaRPr lang="es-VE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258DB93-7136-4437-875C-E88DFACFCE34}"/>
              </a:ext>
            </a:extLst>
          </p:cNvPr>
          <p:cNvSpPr/>
          <p:nvPr/>
        </p:nvSpPr>
        <p:spPr>
          <a:xfrm>
            <a:off x="3495808" y="1137747"/>
            <a:ext cx="5415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arteria carótida y la femoral común se evaluó para una longitud de aproximadamente 3 cm (1,5cm proximal y distal).</a:t>
            </a:r>
            <a:endParaRPr lang="es-VE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FEC0381-AEAB-4C54-92DF-D392F73C6F25}"/>
              </a:ext>
            </a:extLst>
          </p:cNvPr>
          <p:cNvSpPr/>
          <p:nvPr/>
        </p:nvSpPr>
        <p:spPr>
          <a:xfrm>
            <a:off x="3495807" y="2564993"/>
            <a:ext cx="5415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Los parámetros técnicos de ultrasonido (rango dinámico, rango de profundidad, potencia, rechazo</a:t>
            </a:r>
            <a:r>
              <a:rPr lang="es-VE" sz="1800" b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borde y </a:t>
            </a:r>
            <a:r>
              <a:rPr lang="es-VE" sz="1800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escala </a:t>
            </a:r>
            <a:r>
              <a:rPr lang="es-VE" sz="1800" b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grises) </a:t>
            </a:r>
            <a:r>
              <a:rPr lang="es-VE" sz="1800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fueron predefinidos), y se mantuvieron constantes al comienzo de cada prueba. Sin embargo, las ganancias se ajustaron de acuerdo con la necesidad de imágenes para optimizar la mejor imagen.</a:t>
            </a:r>
            <a:endParaRPr lang="es-VE" sz="18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29854DA-5D6F-4227-B486-36F85F778BB3}"/>
              </a:ext>
            </a:extLst>
          </p:cNvPr>
          <p:cNvCxnSpPr/>
          <p:nvPr/>
        </p:nvCxnSpPr>
        <p:spPr>
          <a:xfrm>
            <a:off x="3072984" y="1137747"/>
            <a:ext cx="0" cy="3689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385E9C55-0DC7-4B8A-9E83-2631AB6D457A}"/>
              </a:ext>
            </a:extLst>
          </p:cNvPr>
          <p:cNvSpPr/>
          <p:nvPr/>
        </p:nvSpPr>
        <p:spPr>
          <a:xfrm>
            <a:off x="284810" y="3762474"/>
            <a:ext cx="244339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VE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 utilizaron el mismo equipo y sondas durante los 10 años de seguimiento</a:t>
            </a:r>
            <a:endParaRPr lang="es-VE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76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735F55C-383F-45E9-9B19-83C6D41AA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55938"/>
            <a:ext cx="9144000" cy="62069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VE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Tabla 1. </a:t>
            </a:r>
            <a:r>
              <a:rPr lang="es-ES" altLang="es-VE" sz="2100" b="1" dirty="0">
                <a:solidFill>
                  <a:schemeClr val="bg1"/>
                </a:solidFill>
              </a:rPr>
              <a:t>C</a:t>
            </a:r>
            <a:r>
              <a:rPr kumimoji="0" lang="es-ES" altLang="es-VE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lasificación de la morfología de la pared arterial por ultrasonido carotídeo y femoral</a:t>
            </a:r>
            <a:r>
              <a:rPr kumimoji="0" lang="es-ES" altLang="es-VE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.</a:t>
            </a:r>
            <a:endParaRPr kumimoji="0" lang="es-ES" altLang="es-VE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9590841-D386-4BD1-B5BE-3335A6F4E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2" t="21276" r="52716" b="8677"/>
          <a:stretch/>
        </p:blipFill>
        <p:spPr>
          <a:xfrm>
            <a:off x="2861732" y="624414"/>
            <a:ext cx="3595512" cy="39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11911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004CBA2-326E-49BF-A775-82CA21FCD2CD}"/>
              </a:ext>
            </a:extLst>
          </p:cNvPr>
          <p:cNvSpPr/>
          <p:nvPr/>
        </p:nvSpPr>
        <p:spPr>
          <a:xfrm>
            <a:off x="1" y="0"/>
            <a:ext cx="59831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Estudios de reproducibilidad</a:t>
            </a:r>
            <a:endParaRPr lang="es-VE" sz="2800" b="1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5F33E58A-8A4A-401B-9EF0-8BB2D36E7762}"/>
              </a:ext>
            </a:extLst>
          </p:cNvPr>
          <p:cNvSpPr/>
          <p:nvPr/>
        </p:nvSpPr>
        <p:spPr>
          <a:xfrm>
            <a:off x="719132" y="1888761"/>
            <a:ext cx="2860021" cy="16189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Variabilidad </a:t>
            </a:r>
            <a:r>
              <a:rPr lang="es-ES" sz="2400" b="1" dirty="0" err="1">
                <a:solidFill>
                  <a:schemeClr val="tx1"/>
                </a:solidFill>
              </a:rPr>
              <a:t>intra-observador</a:t>
            </a:r>
            <a:endParaRPr lang="es-VE" sz="2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5E6BCAC-4DB9-4E99-BA16-B48280AE4AA0}"/>
              </a:ext>
            </a:extLst>
          </p:cNvPr>
          <p:cNvSpPr/>
          <p:nvPr/>
        </p:nvSpPr>
        <p:spPr>
          <a:xfrm>
            <a:off x="3699974" y="1289155"/>
            <a:ext cx="52791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Cien sujetos (20 de cada clase, cuatro arterias por paciente) fueron examinados en dos ocasiones diferentes dentro de 10-15 días para estimar la variabilidad </a:t>
            </a:r>
            <a:r>
              <a:rPr lang="es-VE" sz="20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intraobservador</a:t>
            </a:r>
            <a:r>
              <a:rPr lang="es-VE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la grabación con cinta de ultrasonido y la atribución de clase. Las dos grabaciones y la atribución de clase fueron realizadas por el mismo médico que desconocía el resultado del primer examen. El coeficiente de variación fue en promedio del 5%. </a:t>
            </a:r>
            <a:endParaRPr lang="es-VE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2856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004CBA2-326E-49BF-A775-82CA21FCD2CD}"/>
              </a:ext>
            </a:extLst>
          </p:cNvPr>
          <p:cNvSpPr/>
          <p:nvPr/>
        </p:nvSpPr>
        <p:spPr>
          <a:xfrm>
            <a:off x="1" y="0"/>
            <a:ext cx="59831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Estudios de reproducibilidad</a:t>
            </a:r>
            <a:endParaRPr lang="es-VE" sz="2800" b="1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5F33E58A-8A4A-401B-9EF0-8BB2D36E7762}"/>
              </a:ext>
            </a:extLst>
          </p:cNvPr>
          <p:cNvSpPr/>
          <p:nvPr/>
        </p:nvSpPr>
        <p:spPr>
          <a:xfrm>
            <a:off x="719132" y="1888761"/>
            <a:ext cx="2860021" cy="16189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Variabilidad </a:t>
            </a:r>
            <a:r>
              <a:rPr lang="es-ES" sz="2400" b="1" dirty="0" err="1">
                <a:solidFill>
                  <a:schemeClr val="tx1"/>
                </a:solidFill>
              </a:rPr>
              <a:t>inter-observador</a:t>
            </a:r>
            <a:endParaRPr lang="es-VE" sz="2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5E6BCAC-4DB9-4E99-BA16-B48280AE4AA0}"/>
              </a:ext>
            </a:extLst>
          </p:cNvPr>
          <p:cNvSpPr/>
          <p:nvPr/>
        </p:nvSpPr>
        <p:spPr>
          <a:xfrm>
            <a:off x="3699974" y="1364105"/>
            <a:ext cx="52791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b="1" dirty="0">
                <a:solidFill>
                  <a:schemeClr val="bg1"/>
                </a:solidFill>
              </a:rPr>
              <a:t>El error en la atribución de clase en 100 grabaciones (100 pacientes) leídas a ciegas y clasificadas por cuatro observadores diferentes, sin conocer la identidad de los sujetos bajo evaluación, fue del 2,75%. </a:t>
            </a:r>
            <a:endParaRPr lang="es-VE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09297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AAE3BAD-9119-4CD8-853C-CEA9B27C130D}"/>
              </a:ext>
            </a:extLst>
          </p:cNvPr>
          <p:cNvSpPr txBox="1"/>
          <p:nvPr/>
        </p:nvSpPr>
        <p:spPr>
          <a:xfrm>
            <a:off x="592110" y="1297561"/>
            <a:ext cx="326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</a:rPr>
              <a:t>Puntos finales</a:t>
            </a:r>
            <a:endParaRPr lang="es-VE" sz="2800" b="1" dirty="0">
              <a:solidFill>
                <a:schemeClr val="accent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B0B287F-3115-4174-80E0-32104F4EC292}"/>
              </a:ext>
            </a:extLst>
          </p:cNvPr>
          <p:cNvSpPr/>
          <p:nvPr/>
        </p:nvSpPr>
        <p:spPr>
          <a:xfrm>
            <a:off x="232346" y="2146643"/>
            <a:ext cx="3485213" cy="255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VE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El desarrollo de eventos cardiovasculares o muerte por un evento cardiovascular.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VE" sz="20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VE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Finalización del seguimiento de 10 años. </a:t>
            </a:r>
            <a:endParaRPr lang="es-V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98BDD64-DA99-41D2-8556-447E4F16EE68}"/>
              </a:ext>
            </a:extLst>
          </p:cNvPr>
          <p:cNvSpPr txBox="1"/>
          <p:nvPr/>
        </p:nvSpPr>
        <p:spPr>
          <a:xfrm>
            <a:off x="5016707" y="1559171"/>
            <a:ext cx="3263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Puntos finales secundarios</a:t>
            </a:r>
            <a:endParaRPr lang="es-VE" sz="2800" b="1" dirty="0">
              <a:solidFill>
                <a:schemeClr val="accent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75D5222-3A02-45D8-95C5-FC61664F66A2}"/>
              </a:ext>
            </a:extLst>
          </p:cNvPr>
          <p:cNvSpPr/>
          <p:nvPr/>
        </p:nvSpPr>
        <p:spPr>
          <a:xfrm>
            <a:off x="4467369" y="2568969"/>
            <a:ext cx="4572000" cy="17150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VE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progresión de una clase a clases más avanzadas o la regresión de una clase a clases menos avanzadas (detectadas en los escaneos repetidos cada 2 años).</a:t>
            </a:r>
          </a:p>
        </p:txBody>
      </p:sp>
    </p:spTree>
    <p:extLst>
      <p:ext uri="{BB962C8B-B14F-4D97-AF65-F5344CB8AC3E}">
        <p14:creationId xmlns:p14="http://schemas.microsoft.com/office/powerpoint/2010/main" xmlns="" val="303592975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AAE3BAD-9119-4CD8-853C-CEA9B27C130D}"/>
              </a:ext>
            </a:extLst>
          </p:cNvPr>
          <p:cNvSpPr txBox="1"/>
          <p:nvPr/>
        </p:nvSpPr>
        <p:spPr>
          <a:xfrm>
            <a:off x="277317" y="2152000"/>
            <a:ext cx="1581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Puntos de salida</a:t>
            </a:r>
            <a:endParaRPr lang="es-VE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17364B4-4EE3-45C0-9C1C-626ACB902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51398936"/>
              </p:ext>
            </p:extLst>
          </p:nvPr>
        </p:nvGraphicFramePr>
        <p:xfrm>
          <a:off x="1688891" y="959580"/>
          <a:ext cx="71777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30106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317C35-1C2C-4056-B263-6C831B08D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F51070-7B4B-4652-A72B-DB9B43DBE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B47424-16FF-4E58-BFB7-FC6221A50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709777-A05B-44C3-B93A-38E801AFD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23519E-4F45-4F4A-94B2-0F7DC9525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8FC211-47A4-4ED7-8752-051883E1E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4AFA82-66E9-496C-9881-951D3A75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AAE3BAD-9119-4CD8-853C-CEA9B27C130D}"/>
              </a:ext>
            </a:extLst>
          </p:cNvPr>
          <p:cNvSpPr txBox="1"/>
          <p:nvPr/>
        </p:nvSpPr>
        <p:spPr>
          <a:xfrm>
            <a:off x="1472783" y="971700"/>
            <a:ext cx="619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Efectos cardiovasculares y muerte</a:t>
            </a:r>
            <a:endParaRPr lang="es-VE" sz="2800" b="1" dirty="0">
              <a:solidFill>
                <a:schemeClr val="accent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8D37BB-894C-485E-A517-3AB7D949D56C}"/>
              </a:ext>
            </a:extLst>
          </p:cNvPr>
          <p:cNvSpPr/>
          <p:nvPr/>
        </p:nvSpPr>
        <p:spPr>
          <a:xfrm>
            <a:off x="14989" y="1734933"/>
            <a:ext cx="29155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Los sujetos fueron seguidos con una visita clínica y un cuestionario, y evaluados para eventos médicos. Se obtuvieron ECG de forma rutinaria como parte del examen clínico básico anual.</a:t>
            </a:r>
            <a:endParaRPr lang="es-VE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DD930FB-A09A-418C-8AD0-5C7D00D51A58}"/>
              </a:ext>
            </a:extLst>
          </p:cNvPr>
          <p:cNvSpPr/>
          <p:nvPr/>
        </p:nvSpPr>
        <p:spPr>
          <a:xfrm>
            <a:off x="4901785" y="1524900"/>
            <a:ext cx="4002375" cy="1938992"/>
          </a:xfrm>
          <a:prstGeom prst="rect">
            <a:avLst/>
          </a:prstGeom>
          <a:ln>
            <a:solidFill>
              <a:srgbClr val="FBDE0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VE" sz="20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Desarrollo de signos y síntomas cardiovasculares y/o complicaciones relacionadas con la ateroesclerosis que requieren hospitalización y tratamiento</a:t>
            </a:r>
            <a:endParaRPr lang="es-VE" sz="2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xmlns="" id="{3319CA43-DDA6-42AE-A2C7-EEB03273B4EC}"/>
              </a:ext>
            </a:extLst>
          </p:cNvPr>
          <p:cNvCxnSpPr/>
          <p:nvPr/>
        </p:nvCxnSpPr>
        <p:spPr>
          <a:xfrm>
            <a:off x="3072985" y="1531865"/>
            <a:ext cx="1813810" cy="664102"/>
          </a:xfrm>
          <a:prstGeom prst="bentConnector3">
            <a:avLst>
              <a:gd name="adj1" fmla="val -41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F7673323-E666-4A57-A5EF-7E8F022B0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9378257"/>
              </p:ext>
            </p:extLst>
          </p:nvPr>
        </p:nvGraphicFramePr>
        <p:xfrm>
          <a:off x="2293497" y="3158560"/>
          <a:ext cx="6610663" cy="213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34572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A96CB02-7EAA-4495-9A53-E4F31AB13B80}"/>
              </a:ext>
            </a:extLst>
          </p:cNvPr>
          <p:cNvSpPr/>
          <p:nvPr/>
        </p:nvSpPr>
        <p:spPr>
          <a:xfrm>
            <a:off x="1" y="0"/>
            <a:ext cx="59831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Definiciones</a:t>
            </a:r>
            <a:endParaRPr lang="es-VE" sz="2800" b="1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930778B-B73D-4F5F-AEA5-2847E7B640E4}"/>
              </a:ext>
            </a:extLst>
          </p:cNvPr>
          <p:cNvSpPr/>
          <p:nvPr/>
        </p:nvSpPr>
        <p:spPr>
          <a:xfrm>
            <a:off x="607104" y="1086234"/>
            <a:ext cx="45195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800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Infarto de miocardio: </a:t>
            </a:r>
          </a:p>
          <a:p>
            <a:pPr algn="just"/>
            <a:r>
              <a:rPr lang="es-VE" sz="1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Realizado por un cardiólogo. Se definió como la presencia de dos de los siguientes tres criterios: dolor torácico típico, creatina </a:t>
            </a:r>
            <a:r>
              <a:rPr lang="es-VE" sz="18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fosfoquinasa</a:t>
            </a:r>
            <a:r>
              <a:rPr lang="es-VE" sz="1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-MB positiva y presencia de una nueva onda Q en el ECG. </a:t>
            </a:r>
            <a:endParaRPr lang="es-VE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29AAD61-D0D2-46B5-9FC3-372721C0F2F1}"/>
              </a:ext>
            </a:extLst>
          </p:cNvPr>
          <p:cNvSpPr/>
          <p:nvPr/>
        </p:nvSpPr>
        <p:spPr>
          <a:xfrm>
            <a:off x="5606323" y="1198077"/>
            <a:ext cx="341775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VE" sz="1800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Muerte:</a:t>
            </a:r>
          </a:p>
          <a:p>
            <a:pPr algn="just"/>
            <a:r>
              <a:rPr lang="es-VE" sz="1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 definió a partir de los registros hospitalarios o de la información obtenida de la familia y verificada por el certificado de defunción.</a:t>
            </a:r>
            <a:endParaRPr lang="es-VE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90C1553-A13D-4178-956F-8684153E3894}"/>
              </a:ext>
            </a:extLst>
          </p:cNvPr>
          <p:cNvSpPr/>
          <p:nvPr/>
        </p:nvSpPr>
        <p:spPr>
          <a:xfrm>
            <a:off x="824463" y="3112730"/>
            <a:ext cx="8034727" cy="5847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VE" sz="1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Eventos cerebrovasculares: </a:t>
            </a:r>
            <a:r>
              <a:rPr lang="es-VE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AIT o accidentes cerebrovasculares definidos por un neurólogo con la ayuda de TC o RMN.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34C9527-BA00-4974-A3BA-0115DDCC2617}"/>
              </a:ext>
            </a:extLst>
          </p:cNvPr>
          <p:cNvSpPr/>
          <p:nvPr/>
        </p:nvSpPr>
        <p:spPr>
          <a:xfrm>
            <a:off x="824462" y="3842576"/>
            <a:ext cx="8034727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VE" sz="1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Eventos vasculares periféricos: </a:t>
            </a:r>
            <a:r>
              <a:rPr lang="es-VE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aparición de claudicación, dolor isquémico o signos de embolización y aparición de aneurismas, determinado por un angiólogo o cirujano vascular utilizando dúplex de color, índice tobillo-brazo Doppler y/o una prueba de cinta de correr.</a:t>
            </a:r>
            <a:endParaRPr lang="es-VE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10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FE03707-7B27-421B-B797-8BF97FCAF725}"/>
              </a:ext>
            </a:extLst>
          </p:cNvPr>
          <p:cNvSpPr/>
          <p:nvPr/>
        </p:nvSpPr>
        <p:spPr>
          <a:xfrm>
            <a:off x="930997" y="487460"/>
            <a:ext cx="7212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dirty="0">
                <a:latin typeface="Arial Black" panose="020B0A04020102020204" pitchFamily="34" charset="0"/>
              </a:rPr>
              <a:t>INTERROGANTE DEL CICLO</a:t>
            </a:r>
            <a:endParaRPr lang="es-VE" sz="3600" dirty="0">
              <a:latin typeface="Arial Black" panose="020B0A04020102020204" pitchFamily="34" charset="0"/>
            </a:endParaRPr>
          </a:p>
        </p:txBody>
      </p:sp>
      <p:sp>
        <p:nvSpPr>
          <p:cNvPr id="4" name="Google Shape;85;p14">
            <a:extLst>
              <a:ext uri="{FF2B5EF4-FFF2-40B4-BE49-F238E27FC236}">
                <a16:creationId xmlns:a16="http://schemas.microsoft.com/office/drawing/2014/main" xmlns="" id="{076D9E12-A13A-4515-B0C2-C945B006AB70}"/>
              </a:ext>
            </a:extLst>
          </p:cNvPr>
          <p:cNvSpPr txBox="1">
            <a:spLocks/>
          </p:cNvSpPr>
          <p:nvPr/>
        </p:nvSpPr>
        <p:spPr>
          <a:xfrm>
            <a:off x="1185333" y="1351893"/>
            <a:ext cx="6581092" cy="3208817"/>
          </a:xfrm>
          <a:prstGeom prst="roundRect">
            <a:avLst/>
          </a:prstGeom>
          <a:solidFill>
            <a:schemeClr val="tx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800" b="1" i="1" dirty="0">
                <a:solidFill>
                  <a:schemeClr val="tx2"/>
                </a:solidFill>
              </a:rPr>
              <a:t>En la ecografía vascular, </a:t>
            </a:r>
          </a:p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800" b="1" dirty="0">
                <a:solidFill>
                  <a:schemeClr val="tx2"/>
                </a:solidFill>
              </a:rPr>
              <a:t>¿Cuál es la región anatómica (carotídea o femoral) que permite hacer diagnóstico de ateroesclerosis subclínica como predictor de riesgo cardiovascular?</a:t>
            </a:r>
            <a:endParaRPr lang="es-ES" sz="28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54571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930778B-B73D-4F5F-AEA5-2847E7B640E4}"/>
              </a:ext>
            </a:extLst>
          </p:cNvPr>
          <p:cNvSpPr/>
          <p:nvPr/>
        </p:nvSpPr>
        <p:spPr>
          <a:xfrm>
            <a:off x="2312234" y="971700"/>
            <a:ext cx="451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Progresión</a:t>
            </a:r>
            <a:endParaRPr lang="es-VE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B5E1DEAA-2054-4A4A-A214-FEDE07EDC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19380564"/>
              </p:ext>
            </p:extLst>
          </p:nvPr>
        </p:nvGraphicFramePr>
        <p:xfrm>
          <a:off x="24985" y="1304144"/>
          <a:ext cx="9014084" cy="3731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22453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D0D386-E07E-4395-BE25-77C18A5E1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0FA314-29B2-4870-A5B3-C345D75E0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FCF9D-2C77-489C-989B-603B76D6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F11974-7775-4E04-8DD0-480BC067D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4E8AA-A7C5-471C-BC73-60FADCB5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0ED34-3C30-455F-8F51-31492FABE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ED266-0A6D-4EF6-B042-C883F130F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383989-E0F1-4A87-965B-553BA123B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268077-8B36-4DB6-B688-95D6B9A26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C2BD87-ADBA-481F-9C3B-4E2ABFD74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1006E-78CA-4DB0-A851-1AE3528A5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43C513A-628B-4BC8-A291-D29B626BED5B}"/>
              </a:ext>
            </a:extLst>
          </p:cNvPr>
          <p:cNvSpPr txBox="1"/>
          <p:nvPr/>
        </p:nvSpPr>
        <p:spPr>
          <a:xfrm>
            <a:off x="2098625" y="1723869"/>
            <a:ext cx="4751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+mj-lt"/>
              </a:rPr>
              <a:t>Análisis estadístico</a:t>
            </a:r>
            <a:endParaRPr lang="es-VE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5480F54-9874-42D3-ADE7-826F90E54A43}"/>
              </a:ext>
            </a:extLst>
          </p:cNvPr>
          <p:cNvSpPr/>
          <p:nvPr/>
        </p:nvSpPr>
        <p:spPr>
          <a:xfrm>
            <a:off x="0" y="676213"/>
            <a:ext cx="2428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 realizó con SPSS y HGIII para Windows 95 y el Sistema estadístico SOLO (BMDP </a:t>
            </a:r>
            <a:r>
              <a:rPr lang="es-VE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Statistical</a:t>
            </a:r>
            <a:r>
              <a:rPr lang="es-VE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Software, Inc., EE. UU.)</a:t>
            </a:r>
            <a:endParaRPr lang="es-VE" sz="1600" b="1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3B5C17D-3692-46F1-8C4A-4223116055D0}"/>
              </a:ext>
            </a:extLst>
          </p:cNvPr>
          <p:cNvSpPr txBox="1"/>
          <p:nvPr/>
        </p:nvSpPr>
        <p:spPr>
          <a:xfrm>
            <a:off x="989350" y="0"/>
            <a:ext cx="67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1</a:t>
            </a:r>
            <a:endParaRPr lang="es-VE" sz="4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6401B05-F5FF-46D3-BB86-496688187D9C}"/>
              </a:ext>
            </a:extLst>
          </p:cNvPr>
          <p:cNvSpPr txBox="1"/>
          <p:nvPr/>
        </p:nvSpPr>
        <p:spPr>
          <a:xfrm>
            <a:off x="876924" y="2506587"/>
            <a:ext cx="67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2</a:t>
            </a:r>
            <a:endParaRPr lang="es-VE" sz="48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4CBE9FD-FD40-4DDC-9196-D7A80D98603C}"/>
              </a:ext>
            </a:extLst>
          </p:cNvPr>
          <p:cNvSpPr/>
          <p:nvPr/>
        </p:nvSpPr>
        <p:spPr>
          <a:xfrm>
            <a:off x="-33730" y="3559346"/>
            <a:ext cx="2686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prueba U de Mann-Whitney se utilizó para la comparación entre las variables e intervalos de confianza del 95%.</a:t>
            </a:r>
            <a:endParaRPr lang="es-VE" sz="1600" b="1" dirty="0"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0B59C35-A3FD-436D-AC96-548B74DFE822}"/>
              </a:ext>
            </a:extLst>
          </p:cNvPr>
          <p:cNvSpPr txBox="1"/>
          <p:nvPr/>
        </p:nvSpPr>
        <p:spPr>
          <a:xfrm>
            <a:off x="6378316" y="215744"/>
            <a:ext cx="67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3</a:t>
            </a:r>
            <a:endParaRPr lang="es-VE" sz="48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209FB0A-946D-4611-8340-584A9608842C}"/>
              </a:ext>
            </a:extLst>
          </p:cNvPr>
          <p:cNvSpPr/>
          <p:nvPr/>
        </p:nvSpPr>
        <p:spPr>
          <a:xfrm>
            <a:off x="6887989" y="108244"/>
            <a:ext cx="2211041" cy="353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VE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prueba de tabla de contingencia se utilizó para analizar las diferencias entre la distribución de clases y la ocurrencia de eventos cardiovasculares. La proporción de fumadores (nunca, pasados ​​o actuales) dentro de las clases se comparó mediante una prueba de chi-cuadrado.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D028AF4-1F29-44AB-9D02-05F8027466CE}"/>
              </a:ext>
            </a:extLst>
          </p:cNvPr>
          <p:cNvSpPr txBox="1"/>
          <p:nvPr/>
        </p:nvSpPr>
        <p:spPr>
          <a:xfrm>
            <a:off x="6355841" y="4107910"/>
            <a:ext cx="67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4</a:t>
            </a:r>
            <a:endParaRPr lang="es-VE" sz="48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11AB8CC-0506-4A7F-A16B-EA99827234CB}"/>
              </a:ext>
            </a:extLst>
          </p:cNvPr>
          <p:cNvSpPr/>
          <p:nvPr/>
        </p:nvSpPr>
        <p:spPr>
          <a:xfrm>
            <a:off x="6887989" y="4047702"/>
            <a:ext cx="2158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prueba </a:t>
            </a:r>
            <a:r>
              <a:rPr lang="es-VE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logrank</a:t>
            </a:r>
            <a:r>
              <a:rPr lang="es-VE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se utilizó para evaluar la diferencia en las tasas de supervivencia</a:t>
            </a:r>
            <a:endParaRPr lang="es-VE" b="1" dirty="0">
              <a:latin typeface="+mn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4102C3D-D85D-4449-B8A7-3E4E17561C55}"/>
              </a:ext>
            </a:extLst>
          </p:cNvPr>
          <p:cNvSpPr/>
          <p:nvPr/>
        </p:nvSpPr>
        <p:spPr>
          <a:xfrm>
            <a:off x="3807503" y="3791420"/>
            <a:ext cx="1993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Valor de p estadísticamente significativo </a:t>
            </a:r>
            <a:r>
              <a:rPr lang="es-VE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VE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0,05</a:t>
            </a:r>
            <a:endParaRPr lang="es-VE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2CEC699-60DD-43DE-90F8-0A3D459DB728}"/>
              </a:ext>
            </a:extLst>
          </p:cNvPr>
          <p:cNvSpPr txBox="1"/>
          <p:nvPr/>
        </p:nvSpPr>
        <p:spPr>
          <a:xfrm>
            <a:off x="3266623" y="3641519"/>
            <a:ext cx="67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5</a:t>
            </a:r>
            <a:endParaRPr lang="es-VE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68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3356C5-4709-4D2B-8185-437300B42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24" y="2361882"/>
            <a:ext cx="5774961" cy="1159800"/>
          </a:xfrm>
        </p:spPr>
        <p:txBody>
          <a:bodyPr/>
          <a:lstStyle/>
          <a:p>
            <a:r>
              <a:rPr lang="es-ES" sz="5400" dirty="0">
                <a:latin typeface="+mj-lt"/>
              </a:rPr>
              <a:t>RESULTADOS</a:t>
            </a:r>
            <a:endParaRPr lang="es-VE" sz="5400" dirty="0">
              <a:latin typeface="+mj-lt"/>
            </a:endParaRPr>
          </a:p>
        </p:txBody>
      </p:sp>
      <p:pic>
        <p:nvPicPr>
          <p:cNvPr id="2050" name="Picture 2" descr="Resultado de imagen de RESULTADOS">
            <a:extLst>
              <a:ext uri="{FF2B5EF4-FFF2-40B4-BE49-F238E27FC236}">
                <a16:creationId xmlns:a16="http://schemas.microsoft.com/office/drawing/2014/main" xmlns="" id="{32CA1B76-DC8F-4E0B-AD3D-F2BE1673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879" y="0"/>
            <a:ext cx="39052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89956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735F55C-383F-45E9-9B19-83C6D41AA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504"/>
            <a:ext cx="9144000" cy="7130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s-ES" altLang="es-V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Tabla 2</a:t>
            </a:r>
            <a:r>
              <a:rPr lang="es-ES" altLang="es-VE" sz="1600" b="1" dirty="0">
                <a:solidFill>
                  <a:schemeClr val="bg1"/>
                </a:solidFill>
              </a:rPr>
              <a:t>. Datos antropométricos basales (inclusión), presión arterial, frecuencia cardíaca y hábitos de fumar de los 10000 sujetos que completaron el seguimiento de 10 años. Solo se incluyeron sujetos con análisis de sangre dentro del rango normal</a:t>
            </a:r>
            <a:endParaRPr kumimoji="0" lang="es-ES" altLang="es-VE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717D8D6-BEEF-474E-9DB9-B2BE95FC9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8" t="17543" r="8519" b="7140"/>
          <a:stretch/>
        </p:blipFill>
        <p:spPr>
          <a:xfrm>
            <a:off x="417688" y="903111"/>
            <a:ext cx="8486473" cy="41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45522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735F55C-383F-45E9-9B19-83C6D41AA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717"/>
            <a:ext cx="9144000" cy="46680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VE" sz="1600" b="1" dirty="0">
                <a:solidFill>
                  <a:schemeClr val="bg1"/>
                </a:solidFill>
              </a:rPr>
              <a:t>Tabla 3. Detalles de la población (rango de edad 35-65 edad media 52.7 ± 6.3) y grupos de clasificación de ultrasonido. También se indica la progresión a una clase más avanzada.</a:t>
            </a:r>
            <a:endParaRPr kumimoji="0" lang="es-ES" altLang="es-VE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BBA160A-1552-44C0-B171-14F0A7BC6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4" t="13590" r="15926" b="6480"/>
          <a:stretch/>
        </p:blipFill>
        <p:spPr>
          <a:xfrm>
            <a:off x="722484" y="654756"/>
            <a:ext cx="7710316" cy="44887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C48FFA7-735D-402D-AFDA-92DBAED09BB1}"/>
              </a:ext>
            </a:extLst>
          </p:cNvPr>
          <p:cNvSpPr txBox="1"/>
          <p:nvPr/>
        </p:nvSpPr>
        <p:spPr>
          <a:xfrm>
            <a:off x="4448432" y="1254284"/>
            <a:ext cx="12480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Perdidas debido al tratamiento</a:t>
            </a:r>
          </a:p>
          <a:p>
            <a:pPr algn="ctr"/>
            <a:r>
              <a:rPr lang="es-ES" sz="1000" b="1" dirty="0">
                <a:solidFill>
                  <a:schemeClr val="tx1"/>
                </a:solidFill>
              </a:rPr>
              <a:t>1%</a:t>
            </a:r>
          </a:p>
          <a:p>
            <a:pPr algn="ctr"/>
            <a:r>
              <a:rPr lang="es-ES" sz="1000" b="1" dirty="0">
                <a:solidFill>
                  <a:schemeClr val="tx1"/>
                </a:solidFill>
              </a:rPr>
              <a:t>4,3%</a:t>
            </a:r>
          </a:p>
          <a:p>
            <a:pPr algn="ctr"/>
            <a:r>
              <a:rPr lang="es-ES" sz="1000" b="1" dirty="0">
                <a:solidFill>
                  <a:schemeClr val="tx1"/>
                </a:solidFill>
              </a:rPr>
              <a:t>10%</a:t>
            </a:r>
          </a:p>
          <a:p>
            <a:pPr algn="ctr"/>
            <a:r>
              <a:rPr lang="es-ES" sz="1000" b="1" dirty="0">
                <a:solidFill>
                  <a:schemeClr val="tx1"/>
                </a:solidFill>
              </a:rPr>
              <a:t>14,6%</a:t>
            </a:r>
            <a:endParaRPr lang="es-VE" sz="1000" b="1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DDFC9E0-1F98-43FD-891A-CA1035C226C0}"/>
              </a:ext>
            </a:extLst>
          </p:cNvPr>
          <p:cNvSpPr txBox="1"/>
          <p:nvPr/>
        </p:nvSpPr>
        <p:spPr>
          <a:xfrm>
            <a:off x="4003587" y="1562977"/>
            <a:ext cx="65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22,05%</a:t>
            </a:r>
          </a:p>
          <a:p>
            <a:r>
              <a:rPr lang="es-ES" sz="1000" b="1" dirty="0">
                <a:solidFill>
                  <a:srgbClr val="FF0000"/>
                </a:solidFill>
              </a:rPr>
              <a:t>27,34%</a:t>
            </a:r>
          </a:p>
          <a:p>
            <a:r>
              <a:rPr lang="es-ES" sz="1000" b="1" dirty="0">
                <a:solidFill>
                  <a:srgbClr val="FF0000"/>
                </a:solidFill>
              </a:rPr>
              <a:t>32,03%</a:t>
            </a:r>
          </a:p>
          <a:p>
            <a:r>
              <a:rPr lang="es-ES" sz="1000" b="1" dirty="0">
                <a:solidFill>
                  <a:srgbClr val="FF0000"/>
                </a:solidFill>
              </a:rPr>
              <a:t>40,65%</a:t>
            </a:r>
            <a:endParaRPr lang="es-VE" sz="1000" b="1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11A7AFC-CE0D-4EC6-B261-2AAF0D7B7A45}"/>
              </a:ext>
            </a:extLst>
          </p:cNvPr>
          <p:cNvSpPr txBox="1"/>
          <p:nvPr/>
        </p:nvSpPr>
        <p:spPr>
          <a:xfrm>
            <a:off x="5218668" y="1551043"/>
            <a:ext cx="65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21%</a:t>
            </a:r>
          </a:p>
          <a:p>
            <a:r>
              <a:rPr lang="es-ES" sz="1000" b="1" dirty="0">
                <a:solidFill>
                  <a:srgbClr val="FF0000"/>
                </a:solidFill>
              </a:rPr>
              <a:t>23%</a:t>
            </a:r>
          </a:p>
          <a:p>
            <a:r>
              <a:rPr lang="es-ES" sz="1000" b="1" dirty="0">
                <a:solidFill>
                  <a:srgbClr val="FF0000"/>
                </a:solidFill>
              </a:rPr>
              <a:t>22%</a:t>
            </a:r>
          </a:p>
          <a:p>
            <a:r>
              <a:rPr lang="es-ES" sz="1000" b="1" dirty="0">
                <a:solidFill>
                  <a:srgbClr val="FF0000"/>
                </a:solidFill>
              </a:rPr>
              <a:t>26%</a:t>
            </a:r>
            <a:endParaRPr lang="es-VE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65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735F55C-383F-45E9-9B19-83C6D41AA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717"/>
            <a:ext cx="9144000" cy="46680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VE" sz="1600" b="1" dirty="0">
                <a:solidFill>
                  <a:schemeClr val="bg1"/>
                </a:solidFill>
              </a:rPr>
              <a:t>Tabla 3. Detalles de la población (rango de edad 35-65 edad media 52.7 ± 6.3) y grupos de clasificación de ultrasonido. También se indica la progresión a una clase más avanzada.</a:t>
            </a:r>
            <a:endParaRPr kumimoji="0" lang="es-ES" altLang="es-VE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BBA160A-1552-44C0-B171-14F0A7BC6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4" t="13590" r="15926" b="6480"/>
          <a:stretch/>
        </p:blipFill>
        <p:spPr>
          <a:xfrm>
            <a:off x="0" y="645039"/>
            <a:ext cx="7710316" cy="44887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8A47CF-93B8-4826-9DC2-DE0BB5605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562" y="0"/>
            <a:ext cx="42754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55938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735F55C-383F-45E9-9B19-83C6D41AA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629"/>
            <a:ext cx="9144000" cy="40524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VE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Tabla 4. Eventos cardiovasculares en detalle.</a:t>
            </a:r>
            <a:endParaRPr kumimoji="0" lang="es-ES" altLang="es-VE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1298D79-C3F9-43FE-9A03-B909F76C3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2" t="30279" r="16543" b="16582"/>
          <a:stretch/>
        </p:blipFill>
        <p:spPr>
          <a:xfrm>
            <a:off x="0" y="808164"/>
            <a:ext cx="9144000" cy="38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18184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735F55C-383F-45E9-9B19-83C6D41AA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5614"/>
            <a:ext cx="9144000" cy="8361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VE" b="1" dirty="0">
                <a:solidFill>
                  <a:schemeClr val="bg1"/>
                </a:solidFill>
              </a:rPr>
              <a:t>Figura 1. Porcentaje de sujetos sin eventos en las cuatro clases de ultrasonido carotídeo femoral en el seguimiento de 10 años (prueba </a:t>
            </a:r>
            <a:r>
              <a:rPr lang="es-ES" altLang="es-VE" b="1" dirty="0" err="1">
                <a:solidFill>
                  <a:schemeClr val="bg1"/>
                </a:solidFill>
              </a:rPr>
              <a:t>logrank</a:t>
            </a:r>
            <a:r>
              <a:rPr lang="es-ES" altLang="es-VE" b="1" dirty="0">
                <a:solidFill>
                  <a:schemeClr val="bg1"/>
                </a:solidFill>
              </a:rPr>
              <a:t>). Se muestra la tasa de supervivencia acumulativa libre de eventos de las diferentes clases. La disminución de la tasa libre de eventos en los grupos III y IV en comparación con las clases I y II fue significativa (prueba de rango logarítmico; P 0,001).</a:t>
            </a:r>
            <a:endParaRPr kumimoji="0" lang="es-ES" altLang="es-VE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D3158E3-C45D-4DBB-8A3A-A1FE01FEF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8" t="17762" r="10617" b="10214"/>
          <a:stretch/>
        </p:blipFill>
        <p:spPr>
          <a:xfrm>
            <a:off x="2190044" y="970844"/>
            <a:ext cx="5046134" cy="37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68896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6CF3D24-40C2-4499-8A91-681338AD4E96}"/>
              </a:ext>
            </a:extLst>
          </p:cNvPr>
          <p:cNvSpPr txBox="1"/>
          <p:nvPr/>
        </p:nvSpPr>
        <p:spPr>
          <a:xfrm>
            <a:off x="2223911" y="2133601"/>
            <a:ext cx="471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+mj-lt"/>
              </a:rPr>
              <a:t>DISCUSIÓN</a:t>
            </a:r>
            <a:endParaRPr lang="es-VE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34206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F7FAB1D-89CA-496E-A1CE-70228FD42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59212685"/>
              </p:ext>
            </p:extLst>
          </p:nvPr>
        </p:nvGraphicFramePr>
        <p:xfrm>
          <a:off x="114924" y="359764"/>
          <a:ext cx="8864183" cy="44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02546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EF34F8-15CE-4EB0-982A-46056C07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582D2A-A5BD-4062-8F6F-281D35F1C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10530F-339B-4E80-B7D6-139A75A05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23C8CA-7114-490F-8BF4-D38BE57ED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B39A00-9DA2-4540-B55F-1E5B44C53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CF326D-A5C9-4349-AA39-3AF06018E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F92482-313F-4B4C-987B-4A1A92827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4B134F-372C-4781-A844-110C9C4A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latin typeface="Arial Black" panose="020B0A04020102020204" pitchFamily="34" charset="0"/>
              </a:rPr>
              <a:t>ARTICULO A DISCUTIR</a:t>
            </a:r>
            <a:endParaRPr lang="es-VE" sz="3600" dirty="0"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B0E9765-6849-4CE0-B085-4282BB417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6" t="21495" r="23333" b="14166"/>
          <a:stretch/>
        </p:blipFill>
        <p:spPr>
          <a:xfrm>
            <a:off x="1377246" y="1050723"/>
            <a:ext cx="6107288" cy="381542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FD089F3-75E2-48F6-B049-E5CE0310EE39}"/>
              </a:ext>
            </a:extLst>
          </p:cNvPr>
          <p:cNvSpPr/>
          <p:nvPr/>
        </p:nvSpPr>
        <p:spPr>
          <a:xfrm>
            <a:off x="1563512" y="2336801"/>
            <a:ext cx="5734755" cy="7671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VE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Detección de morfología de ultrasonido carotídeo y femoral y eventos cardiovasculares en sujetos de bajo riesgo: un estudio de seguimiento de 10 años (estudio CAFES-CAVE)</a:t>
            </a:r>
            <a:endParaRPr lang="es-VE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653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F7FAB1D-89CA-496E-A1CE-70228FD42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6239134"/>
              </p:ext>
            </p:extLst>
          </p:nvPr>
        </p:nvGraphicFramePr>
        <p:xfrm>
          <a:off x="114924" y="359764"/>
          <a:ext cx="8864183" cy="44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14003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EF34F8-15CE-4EB0-982A-46056C07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582D2A-A5BD-4062-8F6F-281D35F1C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10530F-339B-4E80-B7D6-139A75A05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27D26D-84E1-45AA-A3B5-F479AEA7E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64C5A8-0135-40E5-A016-8C9DE211B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E6FAE-3F7E-4693-8FC4-DD50D937E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3BBFD3-83DA-4C0A-B65B-6540B1C7D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5F837-1760-4B89-A304-F41C014B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DA494-ACA3-44A2-BA18-76EE07727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F7FAB1D-89CA-496E-A1CE-70228FD42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28618660"/>
              </p:ext>
            </p:extLst>
          </p:nvPr>
        </p:nvGraphicFramePr>
        <p:xfrm>
          <a:off x="114924" y="359764"/>
          <a:ext cx="8864183" cy="44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67413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96588-EE96-4E17-805A-8B9D3AC3A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DE60C-714B-4D6B-9E40-5D008914C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201A5-05A2-4CF2-A467-D9B66E32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3C2136-D900-4262-AA52-DB44391C9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8744F7-26C7-4D07-89BD-E306624B7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F8FBFA-31B0-4D06-8CC1-F595D914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37E8E4-0F54-43DD-A639-DC3E364C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6CF3D24-40C2-4499-8A91-681338AD4E96}"/>
              </a:ext>
            </a:extLst>
          </p:cNvPr>
          <p:cNvSpPr txBox="1"/>
          <p:nvPr/>
        </p:nvSpPr>
        <p:spPr>
          <a:xfrm>
            <a:off x="2218545" y="2133601"/>
            <a:ext cx="472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+mj-lt"/>
              </a:rPr>
              <a:t>CONCLUSIÓN</a:t>
            </a:r>
            <a:endParaRPr lang="es-VE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88017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411429-393D-4AE4-9706-2CF561A0F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902" y="1603950"/>
            <a:ext cx="8844196" cy="2353456"/>
          </a:xfrm>
          <a:solidFill>
            <a:schemeClr val="accent1">
              <a:alpha val="35000"/>
            </a:schemeClr>
          </a:solidFill>
        </p:spPr>
        <p:txBody>
          <a:bodyPr/>
          <a:lstStyle/>
          <a:p>
            <a:pPr marL="76200" indent="0">
              <a:buNone/>
            </a:pPr>
            <a:r>
              <a:rPr lang="es-VE" sz="2000" b="1" i="0" dirty="0">
                <a:latin typeface="+mn-lt"/>
              </a:rPr>
              <a:t>Cada clase en la clasificación arterial parece estar relacionada con una prevalencia diferente de futuros eventos cardiovasculares. Este método puede considerarse como una técnica de detección simple y rentable para evaluar la ateroesclerosis subclínica que puede ser útil para seleccionar precozmente, en la evolución de la ateroesclerosis, sujetos propensos a sufrir eventos cardiovasculares, que necesitan un programa de seguimiento y prevención más cuidadoso.</a:t>
            </a:r>
          </a:p>
        </p:txBody>
      </p:sp>
    </p:spTree>
    <p:extLst>
      <p:ext uri="{BB962C8B-B14F-4D97-AF65-F5344CB8AC3E}">
        <p14:creationId xmlns:p14="http://schemas.microsoft.com/office/powerpoint/2010/main" xmlns="" val="288536855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6CF3D24-40C2-4499-8A91-681338AD4E96}"/>
              </a:ext>
            </a:extLst>
          </p:cNvPr>
          <p:cNvSpPr txBox="1"/>
          <p:nvPr/>
        </p:nvSpPr>
        <p:spPr>
          <a:xfrm>
            <a:off x="2218545" y="2133601"/>
            <a:ext cx="4724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+mj-lt"/>
              </a:rPr>
              <a:t>LISTA DE COTEJO</a:t>
            </a:r>
            <a:endParaRPr lang="es-VE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85306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B7FC32E-F187-40FB-9F5C-D3111BC8E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7" t="28615" r="18475" b="9283"/>
          <a:stretch/>
        </p:blipFill>
        <p:spPr>
          <a:xfrm>
            <a:off x="-1" y="-1"/>
            <a:ext cx="9139635" cy="5143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0831817-8B11-43D2-B7BC-A58A8C95A2C0}"/>
              </a:ext>
            </a:extLst>
          </p:cNvPr>
          <p:cNvSpPr txBox="1"/>
          <p:nvPr/>
        </p:nvSpPr>
        <p:spPr>
          <a:xfrm>
            <a:off x="6106329" y="1712912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182E53F-DB24-44F7-93B1-1B7FF0DF8EEF}"/>
              </a:ext>
            </a:extLst>
          </p:cNvPr>
          <p:cNvSpPr txBox="1"/>
          <p:nvPr/>
        </p:nvSpPr>
        <p:spPr>
          <a:xfrm>
            <a:off x="6083922" y="2199053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A975EC1-0994-4345-A328-6E4027F8A293}"/>
              </a:ext>
            </a:extLst>
          </p:cNvPr>
          <p:cNvSpPr txBox="1"/>
          <p:nvPr/>
        </p:nvSpPr>
        <p:spPr>
          <a:xfrm>
            <a:off x="6106329" y="2742009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0C0CE02-C8B5-4EDF-8174-054E3358AA34}"/>
              </a:ext>
            </a:extLst>
          </p:cNvPr>
          <p:cNvSpPr txBox="1"/>
          <p:nvPr/>
        </p:nvSpPr>
        <p:spPr>
          <a:xfrm>
            <a:off x="6106329" y="3180801"/>
            <a:ext cx="68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7660DB0-14D4-42E2-A315-5D63B8244B5B}"/>
              </a:ext>
            </a:extLst>
          </p:cNvPr>
          <p:cNvSpPr txBox="1"/>
          <p:nvPr/>
        </p:nvSpPr>
        <p:spPr>
          <a:xfrm>
            <a:off x="6106329" y="3430973"/>
            <a:ext cx="68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8B951F1-1F95-4AF4-83CC-14EAA3F4A713}"/>
              </a:ext>
            </a:extLst>
          </p:cNvPr>
          <p:cNvSpPr txBox="1"/>
          <p:nvPr/>
        </p:nvSpPr>
        <p:spPr>
          <a:xfrm>
            <a:off x="6106329" y="3765573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4880F3D-CBB3-4C1C-973C-C02F4A09BC13}"/>
              </a:ext>
            </a:extLst>
          </p:cNvPr>
          <p:cNvSpPr txBox="1"/>
          <p:nvPr/>
        </p:nvSpPr>
        <p:spPr>
          <a:xfrm>
            <a:off x="6106329" y="4327472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DA793D2-3E81-4F9E-9989-5D2AD0362B23}"/>
              </a:ext>
            </a:extLst>
          </p:cNvPr>
          <p:cNvSpPr txBox="1"/>
          <p:nvPr/>
        </p:nvSpPr>
        <p:spPr>
          <a:xfrm>
            <a:off x="7824061" y="4743390"/>
            <a:ext cx="68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55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620CC43-9D69-495D-887E-38F41019F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6" t="19570" r="19831" b="777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1C991EF-73F9-4792-AFF8-38D034A8D165}"/>
              </a:ext>
            </a:extLst>
          </p:cNvPr>
          <p:cNvSpPr txBox="1"/>
          <p:nvPr/>
        </p:nvSpPr>
        <p:spPr>
          <a:xfrm>
            <a:off x="6230317" y="4559786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0012206-F2DB-40A1-A573-213A93EFE5CD}"/>
              </a:ext>
            </a:extLst>
          </p:cNvPr>
          <p:cNvSpPr txBox="1"/>
          <p:nvPr/>
        </p:nvSpPr>
        <p:spPr>
          <a:xfrm>
            <a:off x="7222208" y="3660884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DEE33C9-6628-452C-BB74-6A293C42A87F}"/>
              </a:ext>
            </a:extLst>
          </p:cNvPr>
          <p:cNvSpPr txBox="1"/>
          <p:nvPr/>
        </p:nvSpPr>
        <p:spPr>
          <a:xfrm>
            <a:off x="6230317" y="3206212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A6FD39A-3DB4-49F8-B63A-F36FF19025F7}"/>
              </a:ext>
            </a:extLst>
          </p:cNvPr>
          <p:cNvSpPr txBox="1"/>
          <p:nvPr/>
        </p:nvSpPr>
        <p:spPr>
          <a:xfrm>
            <a:off x="6230317" y="2744547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1F7B6BB-18C5-468C-A5CB-1BB72DDAA11D}"/>
              </a:ext>
            </a:extLst>
          </p:cNvPr>
          <p:cNvSpPr txBox="1"/>
          <p:nvPr/>
        </p:nvSpPr>
        <p:spPr>
          <a:xfrm>
            <a:off x="6230317" y="2279386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F8A4194-02FC-49F7-BB0D-ACA98999AC78}"/>
              </a:ext>
            </a:extLst>
          </p:cNvPr>
          <p:cNvSpPr txBox="1"/>
          <p:nvPr/>
        </p:nvSpPr>
        <p:spPr>
          <a:xfrm>
            <a:off x="8074615" y="390742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99CDE7B-A76E-47FF-919E-67D71937BCA7}"/>
              </a:ext>
            </a:extLst>
          </p:cNvPr>
          <p:cNvSpPr txBox="1"/>
          <p:nvPr/>
        </p:nvSpPr>
        <p:spPr>
          <a:xfrm>
            <a:off x="8074615" y="852407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EDA45D4-1662-4F98-B501-DBB07677D22C}"/>
              </a:ext>
            </a:extLst>
          </p:cNvPr>
          <p:cNvSpPr txBox="1"/>
          <p:nvPr/>
        </p:nvSpPr>
        <p:spPr>
          <a:xfrm>
            <a:off x="8074615" y="1314072"/>
            <a:ext cx="6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s-V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78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6CF3D24-40C2-4499-8A91-681338AD4E96}"/>
              </a:ext>
            </a:extLst>
          </p:cNvPr>
          <p:cNvSpPr txBox="1"/>
          <p:nvPr/>
        </p:nvSpPr>
        <p:spPr>
          <a:xfrm>
            <a:off x="2218545" y="2133601"/>
            <a:ext cx="4724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+mj-lt"/>
              </a:rPr>
              <a:t>APORTES DEL GRUPO</a:t>
            </a:r>
            <a:endParaRPr lang="es-VE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38841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FE03707-7B27-421B-B797-8BF97FCAF725}"/>
              </a:ext>
            </a:extLst>
          </p:cNvPr>
          <p:cNvSpPr/>
          <p:nvPr/>
        </p:nvSpPr>
        <p:spPr>
          <a:xfrm>
            <a:off x="715097" y="487460"/>
            <a:ext cx="795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>
                <a:latin typeface="Arial Black" panose="020B0A04020102020204" pitchFamily="34" charset="0"/>
              </a:rPr>
              <a:t>RECORDEMOS LA INTERROGANTE</a:t>
            </a:r>
          </a:p>
        </p:txBody>
      </p:sp>
      <p:sp>
        <p:nvSpPr>
          <p:cNvPr id="4" name="Google Shape;85;p14">
            <a:extLst>
              <a:ext uri="{FF2B5EF4-FFF2-40B4-BE49-F238E27FC236}">
                <a16:creationId xmlns:a16="http://schemas.microsoft.com/office/drawing/2014/main" xmlns="" id="{076D9E12-A13A-4515-B0C2-C945B006AB70}"/>
              </a:ext>
            </a:extLst>
          </p:cNvPr>
          <p:cNvSpPr txBox="1">
            <a:spLocks/>
          </p:cNvSpPr>
          <p:nvPr/>
        </p:nvSpPr>
        <p:spPr>
          <a:xfrm>
            <a:off x="1185333" y="1351893"/>
            <a:ext cx="6581092" cy="3208817"/>
          </a:xfrm>
          <a:prstGeom prst="roundRect">
            <a:avLst/>
          </a:prstGeom>
          <a:solidFill>
            <a:schemeClr val="tx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800" b="1" i="1" dirty="0">
                <a:solidFill>
                  <a:schemeClr val="tx2"/>
                </a:solidFill>
              </a:rPr>
              <a:t>En la ecografía vascular, </a:t>
            </a:r>
          </a:p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800" b="1" dirty="0">
                <a:solidFill>
                  <a:schemeClr val="tx2"/>
                </a:solidFill>
              </a:rPr>
              <a:t>¿Cuál es la región anatómica (carotídea o femoral) que permite hacer diagnóstico de ateroesclerosis subclínica como predictor de riesgo cardiovascular?</a:t>
            </a:r>
            <a:endParaRPr lang="es-ES" sz="28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3607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848C546-313D-4495-AA4E-E6E98D251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98335745"/>
              </p:ext>
            </p:extLst>
          </p:nvPr>
        </p:nvGraphicFramePr>
        <p:xfrm>
          <a:off x="770240" y="999906"/>
          <a:ext cx="3616411" cy="295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ED3DE14-B72C-4109-923C-4F39282DC0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59" t="30500" r="52297" b="40657"/>
          <a:stretch/>
        </p:blipFill>
        <p:spPr>
          <a:xfrm>
            <a:off x="4757349" y="3757716"/>
            <a:ext cx="3966519" cy="13857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5AD182-5AEF-4E8D-815F-622A124BB5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973" t="17281" r="8649" b="5804"/>
          <a:stretch/>
        </p:blipFill>
        <p:spPr>
          <a:xfrm>
            <a:off x="4757350" y="-563"/>
            <a:ext cx="3966520" cy="395416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618B1A51-60CD-45F3-B146-A0741E36A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27128801"/>
              </p:ext>
            </p:extLst>
          </p:nvPr>
        </p:nvGraphicFramePr>
        <p:xfrm>
          <a:off x="766116" y="710161"/>
          <a:ext cx="3616411" cy="39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3BC73B4-D976-4A0B-B0E2-CCB04A27072A}"/>
              </a:ext>
            </a:extLst>
          </p:cNvPr>
          <p:cNvCxnSpPr>
            <a:cxnSpLocks/>
          </p:cNvCxnSpPr>
          <p:nvPr/>
        </p:nvCxnSpPr>
        <p:spPr>
          <a:xfrm>
            <a:off x="5276333" y="438314"/>
            <a:ext cx="28914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4C4B4333-C0F9-47D2-AC03-0E1B66EF27B5}"/>
              </a:ext>
            </a:extLst>
          </p:cNvPr>
          <p:cNvCxnSpPr>
            <a:cxnSpLocks/>
          </p:cNvCxnSpPr>
          <p:nvPr/>
        </p:nvCxnSpPr>
        <p:spPr>
          <a:xfrm>
            <a:off x="6722074" y="615428"/>
            <a:ext cx="10997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3D552275-4851-4611-B285-0A714B94B272}"/>
              </a:ext>
            </a:extLst>
          </p:cNvPr>
          <p:cNvCxnSpPr>
            <a:cxnSpLocks/>
          </p:cNvCxnSpPr>
          <p:nvPr/>
        </p:nvCxnSpPr>
        <p:spPr>
          <a:xfrm>
            <a:off x="5058030" y="1890019"/>
            <a:ext cx="3542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1D876E7C-3CA8-4F36-9B43-DE0F4866B72F}"/>
              </a:ext>
            </a:extLst>
          </p:cNvPr>
          <p:cNvCxnSpPr>
            <a:cxnSpLocks/>
          </p:cNvCxnSpPr>
          <p:nvPr/>
        </p:nvCxnSpPr>
        <p:spPr>
          <a:xfrm>
            <a:off x="4909749" y="2090001"/>
            <a:ext cx="22448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BD4A309A-37EE-4FB7-9BAA-FCB4355C7BA6}"/>
              </a:ext>
            </a:extLst>
          </p:cNvPr>
          <p:cNvCxnSpPr>
            <a:cxnSpLocks/>
          </p:cNvCxnSpPr>
          <p:nvPr/>
        </p:nvCxnSpPr>
        <p:spPr>
          <a:xfrm>
            <a:off x="7624115" y="2452039"/>
            <a:ext cx="9761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E6491A8D-DEF5-44A4-BB87-1740DC6A284A}"/>
              </a:ext>
            </a:extLst>
          </p:cNvPr>
          <p:cNvCxnSpPr>
            <a:cxnSpLocks/>
          </p:cNvCxnSpPr>
          <p:nvPr/>
        </p:nvCxnSpPr>
        <p:spPr>
          <a:xfrm>
            <a:off x="4909749" y="2633697"/>
            <a:ext cx="27143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2881AF21-CAF6-4930-8370-064E5F6CF713}"/>
              </a:ext>
            </a:extLst>
          </p:cNvPr>
          <p:cNvCxnSpPr>
            <a:cxnSpLocks/>
          </p:cNvCxnSpPr>
          <p:nvPr/>
        </p:nvCxnSpPr>
        <p:spPr>
          <a:xfrm>
            <a:off x="8007178" y="3172849"/>
            <a:ext cx="5931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0450399B-E634-4BC4-8DE4-F2764C56FE72}"/>
              </a:ext>
            </a:extLst>
          </p:cNvPr>
          <p:cNvCxnSpPr>
            <a:cxnSpLocks/>
          </p:cNvCxnSpPr>
          <p:nvPr/>
        </p:nvCxnSpPr>
        <p:spPr>
          <a:xfrm>
            <a:off x="4913865" y="3366865"/>
            <a:ext cx="36864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198F5788-9D76-4169-ADFB-DEA551D86D2C}"/>
              </a:ext>
            </a:extLst>
          </p:cNvPr>
          <p:cNvCxnSpPr>
            <a:cxnSpLocks/>
          </p:cNvCxnSpPr>
          <p:nvPr/>
        </p:nvCxnSpPr>
        <p:spPr>
          <a:xfrm>
            <a:off x="4909749" y="3564572"/>
            <a:ext cx="19194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D895A294-B862-42D5-82AF-B1BFB00B3A0F}"/>
              </a:ext>
            </a:extLst>
          </p:cNvPr>
          <p:cNvCxnSpPr>
            <a:cxnSpLocks/>
          </p:cNvCxnSpPr>
          <p:nvPr/>
        </p:nvCxnSpPr>
        <p:spPr>
          <a:xfrm flipV="1">
            <a:off x="5914767" y="4467045"/>
            <a:ext cx="1079157" cy="58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CCC3488F-423B-4CAE-843D-67425586037A}"/>
              </a:ext>
            </a:extLst>
          </p:cNvPr>
          <p:cNvCxnSpPr>
            <a:cxnSpLocks/>
          </p:cNvCxnSpPr>
          <p:nvPr/>
        </p:nvCxnSpPr>
        <p:spPr>
          <a:xfrm flipV="1">
            <a:off x="6153666" y="4301412"/>
            <a:ext cx="603417" cy="25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57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A736860-9D9F-4842-952D-0CA1793288D6}"/>
              </a:ext>
            </a:extLst>
          </p:cNvPr>
          <p:cNvSpPr/>
          <p:nvPr/>
        </p:nvSpPr>
        <p:spPr>
          <a:xfrm>
            <a:off x="1" y="0"/>
            <a:ext cx="126435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4400" b="1" dirty="0">
                <a:solidFill>
                  <a:schemeClr val="tx1"/>
                </a:solidFill>
              </a:rPr>
              <a:t>INTRODUCCIÓN</a:t>
            </a:r>
            <a:endParaRPr lang="es-VE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F3A5009C-EF5E-4897-B038-D7948372C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72963600"/>
              </p:ext>
            </p:extLst>
          </p:nvPr>
        </p:nvGraphicFramePr>
        <p:xfrm>
          <a:off x="1286935" y="146754"/>
          <a:ext cx="7744176" cy="434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9509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A8B743-0B0F-4D70-89C6-BE2747133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1FB86-5C53-4A66-9C63-A0CD35DAC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D36A7E-D924-45D0-BF51-D05DF22A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BB1258-599E-465C-A879-4180828F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785AC-C6F2-43F9-A12E-8D249E998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E4C0DE-822A-452C-BC12-A57AF192E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CD87B9-538E-47F5-AAFF-79DC4871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4827B-D761-41A8-A18F-4E1A4CC73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57B3C1-9AEF-47EA-9A4B-F85E648CD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C8F5DC-D266-4CF7-B444-6EEE525F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B89648-F14F-40B3-9E46-C390E85F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705D6-1AA3-44BE-A159-691F0AE3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9D066B-2D2D-4760-B644-2EDFDCCA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latin typeface="+mj-lt"/>
              </a:rPr>
              <a:t>OTROS APORTES</a:t>
            </a:r>
            <a:endParaRPr lang="es-VE" sz="3600" dirty="0">
              <a:latin typeface="+mj-lt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5FCE684-CFA5-4D2C-A3CC-C517460EE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70683654"/>
              </p:ext>
            </p:extLst>
          </p:nvPr>
        </p:nvGraphicFramePr>
        <p:xfrm>
          <a:off x="74880" y="1061525"/>
          <a:ext cx="9041403" cy="434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571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A8B743-0B0F-4D70-89C6-BE2747133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F1FB86-5C53-4A66-9C63-A0CD35DAC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D36A7E-D924-45D0-BF51-D05DF22A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BB1258-599E-465C-A879-4180828F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F785AC-C6F2-43F9-A12E-8D249E998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E4C0DE-822A-452C-BC12-A57AF192E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D87B9-538E-47F5-AAFF-79DC4871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14827B-D761-41A8-A18F-4E1A4CC73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57B3C1-9AEF-47EA-9A4B-F85E648CD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C8F5DC-D266-4CF7-B444-6EEE525F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B89648-F14F-40B3-9E46-C390E85F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6705D6-1AA3-44BE-A159-691F0AE3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subTitle" idx="4294967295"/>
          </p:nvPr>
        </p:nvSpPr>
        <p:spPr>
          <a:xfrm>
            <a:off x="729575" y="1868513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7200" b="1" dirty="0">
                <a:solidFill>
                  <a:srgbClr val="FFD900"/>
                </a:solidFill>
                <a:latin typeface="+mj-lt"/>
                <a:ea typeface="Playfair Display"/>
                <a:cs typeface="Playfair Display"/>
                <a:sym typeface="Playfair Display"/>
              </a:rPr>
              <a:t>Gracias</a:t>
            </a:r>
            <a:endParaRPr sz="7200" b="1" dirty="0">
              <a:solidFill>
                <a:srgbClr val="FFD900"/>
              </a:solidFill>
              <a:latin typeface="+mj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A736860-9D9F-4842-952D-0CA1793288D6}"/>
              </a:ext>
            </a:extLst>
          </p:cNvPr>
          <p:cNvSpPr/>
          <p:nvPr/>
        </p:nvSpPr>
        <p:spPr>
          <a:xfrm>
            <a:off x="1" y="0"/>
            <a:ext cx="126435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4400" b="1" dirty="0">
                <a:solidFill>
                  <a:schemeClr val="tx1"/>
                </a:solidFill>
              </a:rPr>
              <a:t>INTRODUCCIÓN</a:t>
            </a:r>
            <a:endParaRPr lang="es-VE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F3A5009C-EF5E-4897-B038-D7948372C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27185705"/>
              </p:ext>
            </p:extLst>
          </p:nvPr>
        </p:nvGraphicFramePr>
        <p:xfrm>
          <a:off x="1286935" y="146754"/>
          <a:ext cx="7744176" cy="434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56119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A8B743-0B0F-4D70-89C6-BE2747133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1FB86-5C53-4A66-9C63-A0CD35DAC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D36A7E-D924-45D0-BF51-D05DF22A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BB1258-599E-465C-A879-4180828F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785AC-C6F2-43F9-A12E-8D249E998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E4C0DE-822A-452C-BC12-A57AF192E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CD87B9-538E-47F5-AAFF-79DC4871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4827B-D761-41A8-A18F-4E1A4CC73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57B3C1-9AEF-47EA-9A4B-F85E648CD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C8F5DC-D266-4CF7-B444-6EEE525F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B89648-F14F-40B3-9E46-C390E85F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705D6-1AA3-44BE-A159-691F0AE3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261500" y="1315132"/>
            <a:ext cx="66210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3600" i="0" dirty="0">
                <a:solidFill>
                  <a:schemeClr val="accent1"/>
                </a:solidFill>
                <a:latin typeface="+mj-lt"/>
              </a:rPr>
              <a:t>OBJETIVO</a:t>
            </a:r>
            <a:endParaRPr sz="3600" i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1B6E3749-6507-4BDA-A207-A93EF5CAEA29}"/>
              </a:ext>
            </a:extLst>
          </p:cNvPr>
          <p:cNvSpPr/>
          <p:nvPr/>
        </p:nvSpPr>
        <p:spPr>
          <a:xfrm>
            <a:off x="914403" y="2111759"/>
            <a:ext cx="7114822" cy="1804749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VE" sz="20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Aplicar la clasificación por ultrasonido de los cambios arterioscleróticos de la pared de la arteria carótida y femoral en una población de individuos asintomáticos para determinar en un seguimiento de 10 años la tasa de eventos cardiovasculares asociados con cada clase.</a:t>
            </a:r>
            <a:endParaRPr lang="es-VE" sz="2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6CF3D24-40C2-4499-8A91-681338AD4E96}"/>
              </a:ext>
            </a:extLst>
          </p:cNvPr>
          <p:cNvSpPr txBox="1"/>
          <p:nvPr/>
        </p:nvSpPr>
        <p:spPr>
          <a:xfrm>
            <a:off x="2223911" y="2133601"/>
            <a:ext cx="471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+mj-lt"/>
              </a:rPr>
              <a:t>METODOLOGÍA</a:t>
            </a:r>
            <a:endParaRPr lang="es-VE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7701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1820E31-4F1B-4893-9EFA-8364C3432EB9}"/>
              </a:ext>
            </a:extLst>
          </p:cNvPr>
          <p:cNvSpPr/>
          <p:nvPr/>
        </p:nvSpPr>
        <p:spPr>
          <a:xfrm>
            <a:off x="1347817" y="4521993"/>
            <a:ext cx="6896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800" b="1" dirty="0">
                <a:solidFill>
                  <a:schemeClr val="bg1"/>
                </a:solidFill>
              </a:rPr>
              <a:t>Abruzos (centro-este de Italia) en la provincia de Pescara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0822A7-B19F-4299-9DA9-5AA10B3E0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2" t="15138" r="8360" b="20423"/>
          <a:stretch/>
        </p:blipFill>
        <p:spPr>
          <a:xfrm>
            <a:off x="2323475" y="1229193"/>
            <a:ext cx="5171608" cy="33128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004CBA2-326E-49BF-A775-82CA21FCD2CD}"/>
              </a:ext>
            </a:extLst>
          </p:cNvPr>
          <p:cNvSpPr/>
          <p:nvPr/>
        </p:nvSpPr>
        <p:spPr>
          <a:xfrm>
            <a:off x="1" y="0"/>
            <a:ext cx="59831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Población de estudio</a:t>
            </a:r>
            <a:endParaRPr lang="es-VE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F03A5EC6-0CCB-41EA-A9F8-8D503BF7F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52918585"/>
              </p:ext>
            </p:extLst>
          </p:nvPr>
        </p:nvGraphicFramePr>
        <p:xfrm>
          <a:off x="598310" y="1229193"/>
          <a:ext cx="8395787" cy="377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638465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35415-91A9-462E-A712-1167B92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latin typeface="+mj-lt"/>
              </a:rPr>
              <a:t>METODOLOGÍA</a:t>
            </a:r>
            <a:endParaRPr lang="es-VE" sz="3600" b="1" dirty="0"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004CBA2-326E-49BF-A775-82CA21FCD2CD}"/>
              </a:ext>
            </a:extLst>
          </p:cNvPr>
          <p:cNvSpPr/>
          <p:nvPr/>
        </p:nvSpPr>
        <p:spPr>
          <a:xfrm>
            <a:off x="1" y="0"/>
            <a:ext cx="59831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Población de estudio</a:t>
            </a:r>
            <a:endParaRPr lang="es-VE" sz="3200" b="1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5F33E58A-8A4A-401B-9EF0-8BB2D36E7762}"/>
              </a:ext>
            </a:extLst>
          </p:cNvPr>
          <p:cNvSpPr/>
          <p:nvPr/>
        </p:nvSpPr>
        <p:spPr>
          <a:xfrm>
            <a:off x="1089886" y="1873771"/>
            <a:ext cx="2368446" cy="16189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Criterios de exclusión</a:t>
            </a:r>
            <a:endParaRPr lang="es-VE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1458D167-E65B-4B68-B611-AECAD99CB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52972270"/>
              </p:ext>
            </p:extLst>
          </p:nvPr>
        </p:nvGraphicFramePr>
        <p:xfrm>
          <a:off x="3699975" y="1303259"/>
          <a:ext cx="5204181" cy="30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409499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Personalizado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2373</Words>
  <Application>Microsoft Office PowerPoint</Application>
  <PresentationFormat>Presentación en pantalla (16:9)</PresentationFormat>
  <Paragraphs>184</Paragraphs>
  <Slides>41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Playfair Display</vt:lpstr>
      <vt:lpstr>Montserrat</vt:lpstr>
      <vt:lpstr>Calibri</vt:lpstr>
      <vt:lpstr>Times New Roman</vt:lpstr>
      <vt:lpstr>Droid Sans</vt:lpstr>
      <vt:lpstr>Prospero template</vt:lpstr>
      <vt:lpstr>Diapositiva 1</vt:lpstr>
      <vt:lpstr>Diapositiva 2</vt:lpstr>
      <vt:lpstr>ARTICULO A DISCUTIR</vt:lpstr>
      <vt:lpstr>Diapositiva 4</vt:lpstr>
      <vt:lpstr>Diapositiva 5</vt:lpstr>
      <vt:lpstr>Diapositiva 6</vt:lpstr>
      <vt:lpstr>Diapositiva 7</vt:lpstr>
      <vt:lpstr>METODOLOGÍA</vt:lpstr>
      <vt:lpstr>METODOLOGÍA</vt:lpstr>
      <vt:lpstr>METODOLOGÍA</vt:lpstr>
      <vt:lpstr>METODOLOGÍA</vt:lpstr>
      <vt:lpstr>METODOLOGÍA</vt:lpstr>
      <vt:lpstr>Diapositiva 13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Diapositiva 21</vt:lpstr>
      <vt:lpstr>RESULTADOS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OTROS APORTES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rikel</dc:creator>
  <cp:lastModifiedBy>USUARIO</cp:lastModifiedBy>
  <cp:revision>158</cp:revision>
  <dcterms:modified xsi:type="dcterms:W3CDTF">2020-03-04T02:37:05Z</dcterms:modified>
</cp:coreProperties>
</file>