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diagrams/layout18.xml" ContentType="application/vnd.openxmlformats-officedocument.drawingml.diagram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7"/>
  </p:notesMasterIdLst>
  <p:sldIdLst>
    <p:sldId id="256" r:id="rId2"/>
    <p:sldId id="332" r:id="rId3"/>
    <p:sldId id="335" r:id="rId4"/>
    <p:sldId id="336" r:id="rId5"/>
    <p:sldId id="337" r:id="rId6"/>
    <p:sldId id="338" r:id="rId7"/>
    <p:sldId id="339" r:id="rId8"/>
    <p:sldId id="270" r:id="rId9"/>
    <p:sldId id="258" r:id="rId10"/>
    <p:sldId id="295" r:id="rId11"/>
    <p:sldId id="301" r:id="rId12"/>
    <p:sldId id="302" r:id="rId13"/>
    <p:sldId id="296" r:id="rId14"/>
    <p:sldId id="297" r:id="rId15"/>
    <p:sldId id="303" r:id="rId16"/>
    <p:sldId id="328" r:id="rId17"/>
    <p:sldId id="304" r:id="rId18"/>
    <p:sldId id="306" r:id="rId19"/>
    <p:sldId id="317" r:id="rId20"/>
    <p:sldId id="307" r:id="rId21"/>
    <p:sldId id="309" r:id="rId22"/>
    <p:sldId id="308" r:id="rId23"/>
    <p:sldId id="305" r:id="rId24"/>
    <p:sldId id="310" r:id="rId25"/>
    <p:sldId id="312" r:id="rId26"/>
    <p:sldId id="311" r:id="rId27"/>
    <p:sldId id="315" r:id="rId28"/>
    <p:sldId id="314" r:id="rId29"/>
    <p:sldId id="313" r:id="rId30"/>
    <p:sldId id="316" r:id="rId31"/>
    <p:sldId id="298" r:id="rId32"/>
    <p:sldId id="284" r:id="rId33"/>
    <p:sldId id="285" r:id="rId34"/>
    <p:sldId id="286" r:id="rId35"/>
    <p:sldId id="287" r:id="rId36"/>
    <p:sldId id="289" r:id="rId37"/>
    <p:sldId id="288" r:id="rId38"/>
    <p:sldId id="290" r:id="rId39"/>
    <p:sldId id="291" r:id="rId40"/>
    <p:sldId id="292" r:id="rId41"/>
    <p:sldId id="293" r:id="rId42"/>
    <p:sldId id="294" r:id="rId43"/>
    <p:sldId id="299" r:id="rId44"/>
    <p:sldId id="318" r:id="rId45"/>
    <p:sldId id="319" r:id="rId46"/>
    <p:sldId id="320" r:id="rId47"/>
    <p:sldId id="322" r:id="rId48"/>
    <p:sldId id="323" r:id="rId49"/>
    <p:sldId id="324" r:id="rId50"/>
    <p:sldId id="326" r:id="rId51"/>
    <p:sldId id="327" r:id="rId52"/>
    <p:sldId id="280" r:id="rId53"/>
    <p:sldId id="330" r:id="rId54"/>
    <p:sldId id="331" r:id="rId55"/>
    <p:sldId id="279" r:id="rId56"/>
  </p:sldIdLst>
  <p:sldSz cx="9144000" cy="5143500" type="screen16x9"/>
  <p:notesSz cx="6858000" cy="9144000"/>
  <p:embeddedFontLst>
    <p:embeddedFont>
      <p:font typeface="Roboto Condensed" charset="0"/>
      <p:regular r:id="rId58"/>
      <p:bold r:id="rId59"/>
      <p:italic r:id="rId60"/>
      <p:boldItalic r:id="rId61"/>
    </p:embeddedFont>
    <p:embeddedFont>
      <p:font typeface="Arial Black" pitchFamily="34" charset="0"/>
      <p:bold r:id="rId62"/>
    </p:embeddedFont>
    <p:embeddedFont>
      <p:font typeface="Tw Cen MT Condensed" pitchFamily="34" charset="0"/>
      <p:regular r:id="rId63"/>
      <p:bold r:id="rId64"/>
    </p:embeddedFont>
    <p:embeddedFont>
      <p:font typeface="Tw Cen MT" pitchFamily="34" charset="0"/>
      <p:regular r:id="rId65"/>
      <p:bold r:id="rId66"/>
      <p:italic r:id="rId67"/>
      <p:boldItalic r:id="rId68"/>
    </p:embeddedFont>
    <p:embeddedFont>
      <p:font typeface="Arvo" charset="0"/>
      <p:regular r:id="rId69"/>
      <p:bold r:id="rId70"/>
      <p:italic r:id="rId71"/>
      <p:boldItalic r:id="rId72"/>
    </p:embeddedFont>
    <p:embeddedFont>
      <p:font typeface="Roboto Condensed Light" charset="0"/>
      <p:regular r:id="rId73"/>
      <p:bold r:id="rId74"/>
      <p:italic r:id="rId75"/>
      <p:boldItalic r:id="rId76"/>
    </p:embeddedFont>
    <p:embeddedFont>
      <p:font typeface="Cambria" pitchFamily="18" charset="0"/>
      <p:regular r:id="rId77"/>
      <p:bold r:id="rId78"/>
      <p:italic r:id="rId79"/>
      <p:boldItalic r:id="rId80"/>
    </p:embeddedFont>
    <p:embeddedFont>
      <p:font typeface="Century Gothic"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4E02FD5-6BB6-48A3-B0DE-C440CB8276C3}">
  <a:tblStyle styleId="{F4E02FD5-6BB6-48A3-B0DE-C440CB8276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75138" autoAdjust="0"/>
  </p:normalViewPr>
  <p:slideViewPr>
    <p:cSldViewPr>
      <p:cViewPr varScale="1">
        <p:scale>
          <a:sx n="71" d="100"/>
          <a:sy n="71" d="100"/>
        </p:scale>
        <p:origin x="-828" y="-96"/>
      </p:cViewPr>
      <p:guideLst>
        <p:guide orient="horz" pos="1620"/>
        <p:guide pos="2880"/>
      </p:guideLst>
    </p:cSldViewPr>
  </p:slideViewPr>
  <p:outlineViewPr>
    <p:cViewPr>
      <p:scale>
        <a:sx n="33" d="100"/>
        <a:sy n="33" d="100"/>
      </p:scale>
      <p:origin x="0" y="42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font" Target="fonts/font27.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81E62-1B0F-485E-8BE2-9EACBEA51C5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VE"/>
        </a:p>
      </dgm:t>
    </dgm:pt>
    <dgm:pt modelId="{617B2B28-04F0-40D0-B1AC-E8B1B353421A}">
      <dgm:prSet phldrT="[Texto]"/>
      <dgm:spPr>
        <a:xfrm>
          <a:off x="0" y="0"/>
          <a:ext cx="8262222" cy="1206817"/>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Antagonista receptores Beta Adrenérgicos </a:t>
          </a:r>
          <a:r>
            <a:rPr lang="el-GR" dirty="0">
              <a:solidFill>
                <a:sysClr val="window" lastClr="FFFFFF"/>
              </a:solidFill>
              <a:latin typeface="Times New Roman" panose="02020603050405020304" pitchFamily="18" charset="0"/>
              <a:ea typeface="+mn-ea"/>
              <a:cs typeface="Times New Roman" panose="02020603050405020304" pitchFamily="18" charset="0"/>
            </a:rPr>
            <a:t>ᵝ</a:t>
          </a:r>
          <a:r>
            <a:rPr lang="es-VE" dirty="0">
              <a:solidFill>
                <a:sysClr val="window" lastClr="FFFFFF"/>
              </a:solidFill>
              <a:latin typeface="Times New Roman" panose="02020603050405020304" pitchFamily="18" charset="0"/>
              <a:ea typeface="+mn-ea"/>
              <a:cs typeface="Times New Roman" panose="02020603050405020304" pitchFamily="18" charset="0"/>
            </a:rPr>
            <a:t>1 </a:t>
          </a:r>
          <a:endParaRPr lang="es-VE" dirty="0">
            <a:solidFill>
              <a:sysClr val="window" lastClr="FFFFFF"/>
            </a:solidFill>
            <a:latin typeface="Tw Cen MT" panose="020B0602020104020603"/>
            <a:ea typeface="+mn-ea"/>
            <a:cs typeface="+mn-cs"/>
          </a:endParaRPr>
        </a:p>
      </dgm:t>
    </dgm:pt>
    <dgm:pt modelId="{C12D42E7-68F5-411D-87CB-C507A358DF16}" type="parTrans" cxnId="{6C2228EF-C75F-4E80-8FEB-2ED0AD6B036D}">
      <dgm:prSet/>
      <dgm:spPr/>
      <dgm:t>
        <a:bodyPr/>
        <a:lstStyle/>
        <a:p>
          <a:endParaRPr lang="es-VE"/>
        </a:p>
      </dgm:t>
    </dgm:pt>
    <dgm:pt modelId="{F25287F4-ED7C-45C5-903F-986C48756BBE}" type="sibTrans" cxnId="{6C2228EF-C75F-4E80-8FEB-2ED0AD6B036D}">
      <dgm:prSet/>
      <dgm:spPr>
        <a:xfrm>
          <a:off x="7477791" y="915169"/>
          <a:ext cx="784431" cy="784431"/>
        </a:xfrm>
        <a:prstGeom prst="downArrow">
          <a:avLst>
            <a:gd name="adj1" fmla="val 55000"/>
            <a:gd name="adj2" fmla="val 45000"/>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gm:spPr>
      <dgm:t>
        <a:bodyPr/>
        <a:lstStyle/>
        <a:p>
          <a:endParaRPr lang="es-VE">
            <a:solidFill>
              <a:sysClr val="windowText" lastClr="000000">
                <a:hueOff val="0"/>
                <a:satOff val="0"/>
                <a:lumOff val="0"/>
                <a:alphaOff val="0"/>
              </a:sysClr>
            </a:solidFill>
            <a:latin typeface="Tw Cen MT" panose="020B0602020104020603"/>
            <a:ea typeface="+mn-ea"/>
            <a:cs typeface="+mn-cs"/>
          </a:endParaRPr>
        </a:p>
      </dgm:t>
    </dgm:pt>
    <dgm:pt modelId="{293CB0BC-FE00-431B-8862-9ADC8E825C23}">
      <dgm:prSet phldrT="[Texto]"/>
      <dgm:spPr>
        <a:xfrm>
          <a:off x="729019" y="1407953"/>
          <a:ext cx="8262222" cy="1206817"/>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Reducción de la contractilidad , frecuencia y gasto cardiaco </a:t>
          </a:r>
        </a:p>
      </dgm:t>
    </dgm:pt>
    <dgm:pt modelId="{71693194-FD43-481E-A368-B0E1E32D26D2}" type="parTrans" cxnId="{025B9B67-CAD4-4D3D-9C2D-E38C6A58CD9E}">
      <dgm:prSet/>
      <dgm:spPr/>
      <dgm:t>
        <a:bodyPr/>
        <a:lstStyle/>
        <a:p>
          <a:endParaRPr lang="es-VE"/>
        </a:p>
      </dgm:t>
    </dgm:pt>
    <dgm:pt modelId="{AAB80DBD-4063-4D7B-AD13-477C5EEB9309}" type="sibTrans" cxnId="{025B9B67-CAD4-4D3D-9C2D-E38C6A58CD9E}">
      <dgm:prSet/>
      <dgm:spPr>
        <a:xfrm>
          <a:off x="8206810" y="2315078"/>
          <a:ext cx="784431" cy="784431"/>
        </a:xfrm>
        <a:prstGeom prst="downArrow">
          <a:avLst>
            <a:gd name="adj1" fmla="val 55000"/>
            <a:gd name="adj2" fmla="val 45000"/>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gm:spPr>
      <dgm:t>
        <a:bodyPr/>
        <a:lstStyle/>
        <a:p>
          <a:endParaRPr lang="es-VE">
            <a:solidFill>
              <a:sysClr val="windowText" lastClr="000000">
                <a:hueOff val="0"/>
                <a:satOff val="0"/>
                <a:lumOff val="0"/>
                <a:alphaOff val="0"/>
              </a:sysClr>
            </a:solidFill>
            <a:latin typeface="Tw Cen MT" panose="020B0602020104020603"/>
            <a:ea typeface="+mn-ea"/>
            <a:cs typeface="+mn-cs"/>
          </a:endParaRPr>
        </a:p>
      </dgm:t>
    </dgm:pt>
    <dgm:pt modelId="{5BB605DE-349C-4607-A412-78F55E0A30F1}">
      <dgm:prSet phldrT="[Texto]"/>
      <dgm:spPr>
        <a:xfrm>
          <a:off x="1458039" y="2815907"/>
          <a:ext cx="8262222" cy="1206817"/>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b="0" i="0" u="none" strike="noStrike" baseline="0" dirty="0">
              <a:solidFill>
                <a:sysClr val="windowText" lastClr="000000"/>
              </a:solidFill>
              <a:latin typeface="Tw Cen MT" panose="020B0602020104020603"/>
              <a:ea typeface="+mn-ea"/>
              <a:cs typeface="+mn-cs"/>
            </a:rPr>
            <a:t>Receptores β del complejo </a:t>
          </a:r>
          <a:r>
            <a:rPr lang="es-VE" b="0" i="0" u="none" strike="noStrike" baseline="0" dirty="0" err="1">
              <a:solidFill>
                <a:sysClr val="windowText" lastClr="000000"/>
              </a:solidFill>
              <a:latin typeface="Tw Cen MT" panose="020B0602020104020603"/>
              <a:ea typeface="+mn-ea"/>
              <a:cs typeface="+mn-cs"/>
            </a:rPr>
            <a:t>yuxtaglomerular</a:t>
          </a:r>
          <a:r>
            <a:rPr lang="es-VE" b="0" i="0" u="none" strike="noStrike" baseline="0" dirty="0">
              <a:solidFill>
                <a:sysClr val="windowText" lastClr="000000"/>
              </a:solidFill>
              <a:latin typeface="Tw Cen MT" panose="020B0602020104020603"/>
              <a:ea typeface="+mn-ea"/>
              <a:cs typeface="+mn-cs"/>
            </a:rPr>
            <a:t> disminución de  la secreción de renina</a:t>
          </a:r>
          <a:endParaRPr lang="es-VE" dirty="0">
            <a:solidFill>
              <a:sysClr val="window" lastClr="FFFFFF"/>
            </a:solidFill>
            <a:latin typeface="Tw Cen MT" panose="020B0602020104020603"/>
            <a:ea typeface="+mn-ea"/>
            <a:cs typeface="+mn-cs"/>
          </a:endParaRPr>
        </a:p>
      </dgm:t>
    </dgm:pt>
    <dgm:pt modelId="{7B37410D-9D5D-4214-B8C3-BAA158D70B8A}" type="parTrans" cxnId="{BDA743C2-A10B-49A6-98B8-E1846BF82C37}">
      <dgm:prSet/>
      <dgm:spPr/>
      <dgm:t>
        <a:bodyPr/>
        <a:lstStyle/>
        <a:p>
          <a:endParaRPr lang="es-VE"/>
        </a:p>
      </dgm:t>
    </dgm:pt>
    <dgm:pt modelId="{B9FE11B9-845C-4C56-9017-74EF22BE699B}" type="sibTrans" cxnId="{BDA743C2-A10B-49A6-98B8-E1846BF82C37}">
      <dgm:prSet/>
      <dgm:spPr/>
      <dgm:t>
        <a:bodyPr/>
        <a:lstStyle/>
        <a:p>
          <a:endParaRPr lang="es-VE"/>
        </a:p>
      </dgm:t>
    </dgm:pt>
    <dgm:pt modelId="{D241E522-DACD-49A5-B9B6-ACB80C7D032B}" type="pres">
      <dgm:prSet presAssocID="{82A81E62-1B0F-485E-8BE2-9EACBEA51C57}" presName="outerComposite" presStyleCnt="0">
        <dgm:presLayoutVars>
          <dgm:chMax val="5"/>
          <dgm:dir/>
          <dgm:resizeHandles val="exact"/>
        </dgm:presLayoutVars>
      </dgm:prSet>
      <dgm:spPr/>
      <dgm:t>
        <a:bodyPr/>
        <a:lstStyle/>
        <a:p>
          <a:endParaRPr lang="es-VE"/>
        </a:p>
      </dgm:t>
    </dgm:pt>
    <dgm:pt modelId="{1D47CD1A-4C3E-4785-8FFF-22A8D4DAA788}" type="pres">
      <dgm:prSet presAssocID="{82A81E62-1B0F-485E-8BE2-9EACBEA51C57}" presName="dummyMaxCanvas" presStyleCnt="0">
        <dgm:presLayoutVars/>
      </dgm:prSet>
      <dgm:spPr/>
    </dgm:pt>
    <dgm:pt modelId="{7A6981C5-1565-477A-AD5C-5572D432EF09}" type="pres">
      <dgm:prSet presAssocID="{82A81E62-1B0F-485E-8BE2-9EACBEA51C57}" presName="ThreeNodes_1" presStyleLbl="node1" presStyleIdx="0" presStyleCnt="3">
        <dgm:presLayoutVars>
          <dgm:bulletEnabled val="1"/>
        </dgm:presLayoutVars>
      </dgm:prSet>
      <dgm:spPr/>
      <dgm:t>
        <a:bodyPr/>
        <a:lstStyle/>
        <a:p>
          <a:endParaRPr lang="es-VE"/>
        </a:p>
      </dgm:t>
    </dgm:pt>
    <dgm:pt modelId="{F6DACA25-4BC4-4EA1-93A3-96FD1A7B8BB1}" type="pres">
      <dgm:prSet presAssocID="{82A81E62-1B0F-485E-8BE2-9EACBEA51C57}" presName="ThreeNodes_2" presStyleLbl="node1" presStyleIdx="1" presStyleCnt="3">
        <dgm:presLayoutVars>
          <dgm:bulletEnabled val="1"/>
        </dgm:presLayoutVars>
      </dgm:prSet>
      <dgm:spPr/>
      <dgm:t>
        <a:bodyPr/>
        <a:lstStyle/>
        <a:p>
          <a:endParaRPr lang="es-VE"/>
        </a:p>
      </dgm:t>
    </dgm:pt>
    <dgm:pt modelId="{66099BC5-05B0-44F7-A6E1-826E453EEA6D}" type="pres">
      <dgm:prSet presAssocID="{82A81E62-1B0F-485E-8BE2-9EACBEA51C57}" presName="ThreeNodes_3" presStyleLbl="node1" presStyleIdx="2" presStyleCnt="3">
        <dgm:presLayoutVars>
          <dgm:bulletEnabled val="1"/>
        </dgm:presLayoutVars>
      </dgm:prSet>
      <dgm:spPr/>
      <dgm:t>
        <a:bodyPr/>
        <a:lstStyle/>
        <a:p>
          <a:endParaRPr lang="es-VE"/>
        </a:p>
      </dgm:t>
    </dgm:pt>
    <dgm:pt modelId="{D369A42E-AE42-4508-B8AD-3C591309B49A}" type="pres">
      <dgm:prSet presAssocID="{82A81E62-1B0F-485E-8BE2-9EACBEA51C57}" presName="ThreeConn_1-2" presStyleLbl="fgAccFollowNode1" presStyleIdx="0" presStyleCnt="2">
        <dgm:presLayoutVars>
          <dgm:bulletEnabled val="1"/>
        </dgm:presLayoutVars>
      </dgm:prSet>
      <dgm:spPr/>
      <dgm:t>
        <a:bodyPr/>
        <a:lstStyle/>
        <a:p>
          <a:endParaRPr lang="es-VE"/>
        </a:p>
      </dgm:t>
    </dgm:pt>
    <dgm:pt modelId="{D1ABC5BF-4E8A-4CA6-B89B-29C016091D4B}" type="pres">
      <dgm:prSet presAssocID="{82A81E62-1B0F-485E-8BE2-9EACBEA51C57}" presName="ThreeConn_2-3" presStyleLbl="fgAccFollowNode1" presStyleIdx="1" presStyleCnt="2">
        <dgm:presLayoutVars>
          <dgm:bulletEnabled val="1"/>
        </dgm:presLayoutVars>
      </dgm:prSet>
      <dgm:spPr/>
      <dgm:t>
        <a:bodyPr/>
        <a:lstStyle/>
        <a:p>
          <a:endParaRPr lang="es-VE"/>
        </a:p>
      </dgm:t>
    </dgm:pt>
    <dgm:pt modelId="{DC11AC29-7BBB-405A-8A73-E6BAD963446B}" type="pres">
      <dgm:prSet presAssocID="{82A81E62-1B0F-485E-8BE2-9EACBEA51C57}" presName="ThreeNodes_1_text" presStyleLbl="node1" presStyleIdx="2" presStyleCnt="3">
        <dgm:presLayoutVars>
          <dgm:bulletEnabled val="1"/>
        </dgm:presLayoutVars>
      </dgm:prSet>
      <dgm:spPr/>
      <dgm:t>
        <a:bodyPr/>
        <a:lstStyle/>
        <a:p>
          <a:endParaRPr lang="es-VE"/>
        </a:p>
      </dgm:t>
    </dgm:pt>
    <dgm:pt modelId="{F4973562-8E5A-4EB5-A2A8-B2CF70F5614C}" type="pres">
      <dgm:prSet presAssocID="{82A81E62-1B0F-485E-8BE2-9EACBEA51C57}" presName="ThreeNodes_2_text" presStyleLbl="node1" presStyleIdx="2" presStyleCnt="3">
        <dgm:presLayoutVars>
          <dgm:bulletEnabled val="1"/>
        </dgm:presLayoutVars>
      </dgm:prSet>
      <dgm:spPr/>
      <dgm:t>
        <a:bodyPr/>
        <a:lstStyle/>
        <a:p>
          <a:endParaRPr lang="es-VE"/>
        </a:p>
      </dgm:t>
    </dgm:pt>
    <dgm:pt modelId="{457BAE07-979E-49EB-81D6-995820854161}" type="pres">
      <dgm:prSet presAssocID="{82A81E62-1B0F-485E-8BE2-9EACBEA51C57}" presName="ThreeNodes_3_text" presStyleLbl="node1" presStyleIdx="2" presStyleCnt="3">
        <dgm:presLayoutVars>
          <dgm:bulletEnabled val="1"/>
        </dgm:presLayoutVars>
      </dgm:prSet>
      <dgm:spPr/>
      <dgm:t>
        <a:bodyPr/>
        <a:lstStyle/>
        <a:p>
          <a:endParaRPr lang="es-VE"/>
        </a:p>
      </dgm:t>
    </dgm:pt>
  </dgm:ptLst>
  <dgm:cxnLst>
    <dgm:cxn modelId="{F17FF8D1-ACF5-4821-A8E8-FF91B6886ECF}" type="presOf" srcId="{293CB0BC-FE00-431B-8862-9ADC8E825C23}" destId="{F6DACA25-4BC4-4EA1-93A3-96FD1A7B8BB1}" srcOrd="0" destOrd="0" presId="urn:microsoft.com/office/officeart/2005/8/layout/vProcess5"/>
    <dgm:cxn modelId="{9F0C1E5D-12F1-4EE6-94E4-F3362033712F}" type="presOf" srcId="{617B2B28-04F0-40D0-B1AC-E8B1B353421A}" destId="{7A6981C5-1565-477A-AD5C-5572D432EF09}" srcOrd="0" destOrd="0" presId="urn:microsoft.com/office/officeart/2005/8/layout/vProcess5"/>
    <dgm:cxn modelId="{BDA743C2-A10B-49A6-98B8-E1846BF82C37}" srcId="{82A81E62-1B0F-485E-8BE2-9EACBEA51C57}" destId="{5BB605DE-349C-4607-A412-78F55E0A30F1}" srcOrd="2" destOrd="0" parTransId="{7B37410D-9D5D-4214-B8C3-BAA158D70B8A}" sibTransId="{B9FE11B9-845C-4C56-9017-74EF22BE699B}"/>
    <dgm:cxn modelId="{CC6B81A7-8F8B-49F2-836F-A96490D4CAE3}" type="presOf" srcId="{5BB605DE-349C-4607-A412-78F55E0A30F1}" destId="{66099BC5-05B0-44F7-A6E1-826E453EEA6D}" srcOrd="0" destOrd="0" presId="urn:microsoft.com/office/officeart/2005/8/layout/vProcess5"/>
    <dgm:cxn modelId="{1DA28CB3-7880-4CCD-BB17-A83BC4515EFC}" type="presOf" srcId="{293CB0BC-FE00-431B-8862-9ADC8E825C23}" destId="{F4973562-8E5A-4EB5-A2A8-B2CF70F5614C}" srcOrd="1" destOrd="0" presId="urn:microsoft.com/office/officeart/2005/8/layout/vProcess5"/>
    <dgm:cxn modelId="{4F215B47-C9DF-4125-8DA8-11638862E10B}" type="presOf" srcId="{82A81E62-1B0F-485E-8BE2-9EACBEA51C57}" destId="{D241E522-DACD-49A5-B9B6-ACB80C7D032B}" srcOrd="0" destOrd="0" presId="urn:microsoft.com/office/officeart/2005/8/layout/vProcess5"/>
    <dgm:cxn modelId="{025B9B67-CAD4-4D3D-9C2D-E38C6A58CD9E}" srcId="{82A81E62-1B0F-485E-8BE2-9EACBEA51C57}" destId="{293CB0BC-FE00-431B-8862-9ADC8E825C23}" srcOrd="1" destOrd="0" parTransId="{71693194-FD43-481E-A368-B0E1E32D26D2}" sibTransId="{AAB80DBD-4063-4D7B-AD13-477C5EEB9309}"/>
    <dgm:cxn modelId="{A53280F6-2AD9-4426-AB5A-13E8C239CD0A}" type="presOf" srcId="{5BB605DE-349C-4607-A412-78F55E0A30F1}" destId="{457BAE07-979E-49EB-81D6-995820854161}" srcOrd="1" destOrd="0" presId="urn:microsoft.com/office/officeart/2005/8/layout/vProcess5"/>
    <dgm:cxn modelId="{6C2228EF-C75F-4E80-8FEB-2ED0AD6B036D}" srcId="{82A81E62-1B0F-485E-8BE2-9EACBEA51C57}" destId="{617B2B28-04F0-40D0-B1AC-E8B1B353421A}" srcOrd="0" destOrd="0" parTransId="{C12D42E7-68F5-411D-87CB-C507A358DF16}" sibTransId="{F25287F4-ED7C-45C5-903F-986C48756BBE}"/>
    <dgm:cxn modelId="{AF069D67-9E56-4445-B82F-7862AECFF326}" type="presOf" srcId="{617B2B28-04F0-40D0-B1AC-E8B1B353421A}" destId="{DC11AC29-7BBB-405A-8A73-E6BAD963446B}" srcOrd="1" destOrd="0" presId="urn:microsoft.com/office/officeart/2005/8/layout/vProcess5"/>
    <dgm:cxn modelId="{6584D2D4-A5DB-4869-BA8A-E7B70BC52081}" type="presOf" srcId="{AAB80DBD-4063-4D7B-AD13-477C5EEB9309}" destId="{D1ABC5BF-4E8A-4CA6-B89B-29C016091D4B}" srcOrd="0" destOrd="0" presId="urn:microsoft.com/office/officeart/2005/8/layout/vProcess5"/>
    <dgm:cxn modelId="{F79AEAA6-5A43-4C23-95F1-A697F8116857}" type="presOf" srcId="{F25287F4-ED7C-45C5-903F-986C48756BBE}" destId="{D369A42E-AE42-4508-B8AD-3C591309B49A}" srcOrd="0" destOrd="0" presId="urn:microsoft.com/office/officeart/2005/8/layout/vProcess5"/>
    <dgm:cxn modelId="{75CB88A0-033A-42A3-98EA-79E5D00654E3}" type="presParOf" srcId="{D241E522-DACD-49A5-B9B6-ACB80C7D032B}" destId="{1D47CD1A-4C3E-4785-8FFF-22A8D4DAA788}" srcOrd="0" destOrd="0" presId="urn:microsoft.com/office/officeart/2005/8/layout/vProcess5"/>
    <dgm:cxn modelId="{1DDFE2AF-FD58-4B15-B082-27F3D354B49B}" type="presParOf" srcId="{D241E522-DACD-49A5-B9B6-ACB80C7D032B}" destId="{7A6981C5-1565-477A-AD5C-5572D432EF09}" srcOrd="1" destOrd="0" presId="urn:microsoft.com/office/officeart/2005/8/layout/vProcess5"/>
    <dgm:cxn modelId="{0AB4FF23-786C-4018-969F-CCCC55E40AB2}" type="presParOf" srcId="{D241E522-DACD-49A5-B9B6-ACB80C7D032B}" destId="{F6DACA25-4BC4-4EA1-93A3-96FD1A7B8BB1}" srcOrd="2" destOrd="0" presId="urn:microsoft.com/office/officeart/2005/8/layout/vProcess5"/>
    <dgm:cxn modelId="{C605219A-19B8-4A6F-9009-B711E1B6CBFF}" type="presParOf" srcId="{D241E522-DACD-49A5-B9B6-ACB80C7D032B}" destId="{66099BC5-05B0-44F7-A6E1-826E453EEA6D}" srcOrd="3" destOrd="0" presId="urn:microsoft.com/office/officeart/2005/8/layout/vProcess5"/>
    <dgm:cxn modelId="{E76F54A7-2E25-4EC1-A94A-C15ABF68138E}" type="presParOf" srcId="{D241E522-DACD-49A5-B9B6-ACB80C7D032B}" destId="{D369A42E-AE42-4508-B8AD-3C591309B49A}" srcOrd="4" destOrd="0" presId="urn:microsoft.com/office/officeart/2005/8/layout/vProcess5"/>
    <dgm:cxn modelId="{D001127B-59B1-47EE-B014-D0D224D25570}" type="presParOf" srcId="{D241E522-DACD-49A5-B9B6-ACB80C7D032B}" destId="{D1ABC5BF-4E8A-4CA6-B89B-29C016091D4B}" srcOrd="5" destOrd="0" presId="urn:microsoft.com/office/officeart/2005/8/layout/vProcess5"/>
    <dgm:cxn modelId="{1E7955DC-97EB-48E0-8BDD-801E6CFA6C6B}" type="presParOf" srcId="{D241E522-DACD-49A5-B9B6-ACB80C7D032B}" destId="{DC11AC29-7BBB-405A-8A73-E6BAD963446B}" srcOrd="6" destOrd="0" presId="urn:microsoft.com/office/officeart/2005/8/layout/vProcess5"/>
    <dgm:cxn modelId="{B0F972F7-705C-4B50-BB8A-23F3378713A3}" type="presParOf" srcId="{D241E522-DACD-49A5-B9B6-ACB80C7D032B}" destId="{F4973562-8E5A-4EB5-A2A8-B2CF70F5614C}" srcOrd="7" destOrd="0" presId="urn:microsoft.com/office/officeart/2005/8/layout/vProcess5"/>
    <dgm:cxn modelId="{36637160-E6F3-4796-88CE-F2D36588EC31}" type="presParOf" srcId="{D241E522-DACD-49A5-B9B6-ACB80C7D032B}" destId="{457BAE07-979E-49EB-81D6-995820854161}"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1B5663-D44B-4ED1-A272-1614EA6C9D1E}" type="doc">
      <dgm:prSet loTypeId="urn:microsoft.com/office/officeart/2005/8/layout/default#8" loCatId="list" qsTypeId="urn:microsoft.com/office/officeart/2005/8/quickstyle/simple1" qsCatId="simple" csTypeId="urn:microsoft.com/office/officeart/2005/8/colors/accent1_3" csCatId="accent1" phldr="1"/>
      <dgm:spPr/>
      <dgm:t>
        <a:bodyPr/>
        <a:lstStyle/>
        <a:p>
          <a:endParaRPr lang="es-VE"/>
        </a:p>
      </dgm:t>
    </dgm:pt>
    <dgm:pt modelId="{E64F628F-C2C0-44B8-A652-1D17A790B321}">
      <dgm:prSet phldrT="[Texto]" custT="1"/>
      <dgm:spPr/>
      <dgm:t>
        <a:bodyPr/>
        <a:lstStyle/>
        <a:p>
          <a:r>
            <a:rPr lang="es-VE" sz="1800" b="1" dirty="0"/>
            <a:t>Examen físico</a:t>
          </a:r>
        </a:p>
      </dgm:t>
    </dgm:pt>
    <dgm:pt modelId="{BFD04A4C-14A8-49F8-BA3F-73B0B4403BAE}" type="parTrans" cxnId="{033E8E34-AAAA-439B-98C3-1797D36584F6}">
      <dgm:prSet/>
      <dgm:spPr/>
      <dgm:t>
        <a:bodyPr/>
        <a:lstStyle/>
        <a:p>
          <a:endParaRPr lang="es-VE" sz="1800" b="1"/>
        </a:p>
      </dgm:t>
    </dgm:pt>
    <dgm:pt modelId="{05F93795-3181-4067-87B8-F3DF8FC011D5}" type="sibTrans" cxnId="{033E8E34-AAAA-439B-98C3-1797D36584F6}">
      <dgm:prSet/>
      <dgm:spPr/>
      <dgm:t>
        <a:bodyPr/>
        <a:lstStyle/>
        <a:p>
          <a:endParaRPr lang="es-VE" sz="1800" b="1"/>
        </a:p>
      </dgm:t>
    </dgm:pt>
    <dgm:pt modelId="{4B530CCD-E3D4-42CB-BDB3-C7965F37925C}">
      <dgm:prSet phldrT="[Texto]" custT="1"/>
      <dgm:spPr/>
      <dgm:t>
        <a:bodyPr/>
        <a:lstStyle/>
        <a:p>
          <a:r>
            <a:rPr lang="es-VE" sz="1800" b="1" dirty="0"/>
            <a:t>ECG</a:t>
          </a:r>
        </a:p>
      </dgm:t>
    </dgm:pt>
    <dgm:pt modelId="{FB04B12B-ED32-4679-91EE-6E06F2D93C30}" type="parTrans" cxnId="{62501CE8-BFF1-4997-B5E7-C19411DA1A61}">
      <dgm:prSet/>
      <dgm:spPr/>
      <dgm:t>
        <a:bodyPr/>
        <a:lstStyle/>
        <a:p>
          <a:endParaRPr lang="es-VE" sz="1800" b="1"/>
        </a:p>
      </dgm:t>
    </dgm:pt>
    <dgm:pt modelId="{1C206D80-E945-412A-9B98-6F7A049CEB15}" type="sibTrans" cxnId="{62501CE8-BFF1-4997-B5E7-C19411DA1A61}">
      <dgm:prSet/>
      <dgm:spPr/>
      <dgm:t>
        <a:bodyPr/>
        <a:lstStyle/>
        <a:p>
          <a:endParaRPr lang="es-VE" sz="1800" b="1"/>
        </a:p>
      </dgm:t>
    </dgm:pt>
    <dgm:pt modelId="{71A1DA67-8554-4AD5-84C0-69229764FAED}">
      <dgm:prSet phldrT="[Texto]" custT="1"/>
      <dgm:spPr/>
      <dgm:t>
        <a:bodyPr/>
        <a:lstStyle/>
        <a:p>
          <a:r>
            <a:rPr lang="es-VE" sz="1800" b="1" dirty="0"/>
            <a:t>Laboratorios</a:t>
          </a:r>
        </a:p>
      </dgm:t>
    </dgm:pt>
    <dgm:pt modelId="{EADDB96E-0E19-421C-90C8-C0A329326A49}" type="parTrans" cxnId="{E252DC49-9E25-44C7-B146-EBCFB6A7EE2B}">
      <dgm:prSet/>
      <dgm:spPr/>
      <dgm:t>
        <a:bodyPr/>
        <a:lstStyle/>
        <a:p>
          <a:endParaRPr lang="es-VE" sz="1800" b="1"/>
        </a:p>
      </dgm:t>
    </dgm:pt>
    <dgm:pt modelId="{0B8F6F58-6811-474B-A8EB-464E42CA6911}" type="sibTrans" cxnId="{E252DC49-9E25-44C7-B146-EBCFB6A7EE2B}">
      <dgm:prSet/>
      <dgm:spPr/>
      <dgm:t>
        <a:bodyPr/>
        <a:lstStyle/>
        <a:p>
          <a:endParaRPr lang="es-VE" sz="1800" b="1"/>
        </a:p>
      </dgm:t>
    </dgm:pt>
    <dgm:pt modelId="{31B43FE4-C6ED-4F5D-B187-AC69E3A9FD13}">
      <dgm:prSet phldrT="[Texto]" custT="1"/>
      <dgm:spPr/>
      <dgm:t>
        <a:bodyPr/>
        <a:lstStyle/>
        <a:p>
          <a:r>
            <a:rPr lang="es-VE" sz="1800" b="1" dirty="0"/>
            <a:t>Consentimiento informado</a:t>
          </a:r>
        </a:p>
      </dgm:t>
    </dgm:pt>
    <dgm:pt modelId="{09B8C198-6C56-4B19-89F6-2003D07D8A57}" type="parTrans" cxnId="{CC9C3996-4825-4419-BA2D-26B0F0C26A77}">
      <dgm:prSet/>
      <dgm:spPr/>
      <dgm:t>
        <a:bodyPr/>
        <a:lstStyle/>
        <a:p>
          <a:endParaRPr lang="es-VE" sz="1800" b="1"/>
        </a:p>
      </dgm:t>
    </dgm:pt>
    <dgm:pt modelId="{86909B96-5C12-4802-A995-714C9C4D352A}" type="sibTrans" cxnId="{CC9C3996-4825-4419-BA2D-26B0F0C26A77}">
      <dgm:prSet/>
      <dgm:spPr/>
      <dgm:t>
        <a:bodyPr/>
        <a:lstStyle/>
        <a:p>
          <a:endParaRPr lang="es-VE" sz="1800" b="1"/>
        </a:p>
      </dgm:t>
    </dgm:pt>
    <dgm:pt modelId="{8FAC3D95-31D4-47D6-AC6C-1C09307E1A80}">
      <dgm:prSet phldrT="[Texto]" custT="1"/>
      <dgm:spPr/>
      <dgm:t>
        <a:bodyPr/>
        <a:lstStyle/>
        <a:p>
          <a:r>
            <a:rPr lang="es-VE" sz="1800" b="1" dirty="0"/>
            <a:t>Evaluación de comportamiento: cognición, el estado de ánimo y actividades de la vida diaria.</a:t>
          </a:r>
        </a:p>
      </dgm:t>
    </dgm:pt>
    <dgm:pt modelId="{2E57958C-B2AC-4A0C-9685-71ECD90DAB7A}" type="parTrans" cxnId="{8DD9BBF7-CCC9-4B70-A062-89D363AB5D1C}">
      <dgm:prSet/>
      <dgm:spPr/>
      <dgm:t>
        <a:bodyPr/>
        <a:lstStyle/>
        <a:p>
          <a:endParaRPr lang="es-VE" sz="1800" b="1"/>
        </a:p>
      </dgm:t>
    </dgm:pt>
    <dgm:pt modelId="{B8B88338-AF04-485D-A513-4D4EAB033FD6}" type="sibTrans" cxnId="{8DD9BBF7-CCC9-4B70-A062-89D363AB5D1C}">
      <dgm:prSet/>
      <dgm:spPr/>
      <dgm:t>
        <a:bodyPr/>
        <a:lstStyle/>
        <a:p>
          <a:endParaRPr lang="es-VE" sz="1800" b="1"/>
        </a:p>
      </dgm:t>
    </dgm:pt>
    <dgm:pt modelId="{9171B821-39E3-4E45-9E15-43A56E808C59}" type="pres">
      <dgm:prSet presAssocID="{6D1B5663-D44B-4ED1-A272-1614EA6C9D1E}" presName="diagram" presStyleCnt="0">
        <dgm:presLayoutVars>
          <dgm:dir/>
          <dgm:resizeHandles val="exact"/>
        </dgm:presLayoutVars>
      </dgm:prSet>
      <dgm:spPr/>
      <dgm:t>
        <a:bodyPr/>
        <a:lstStyle/>
        <a:p>
          <a:endParaRPr lang="es-VE"/>
        </a:p>
      </dgm:t>
    </dgm:pt>
    <dgm:pt modelId="{8FF557F9-F742-4ACF-B33F-6DF757D01D58}" type="pres">
      <dgm:prSet presAssocID="{E64F628F-C2C0-44B8-A652-1D17A790B321}" presName="node" presStyleLbl="node1" presStyleIdx="0" presStyleCnt="5">
        <dgm:presLayoutVars>
          <dgm:bulletEnabled val="1"/>
        </dgm:presLayoutVars>
      </dgm:prSet>
      <dgm:spPr/>
      <dgm:t>
        <a:bodyPr/>
        <a:lstStyle/>
        <a:p>
          <a:endParaRPr lang="es-VE"/>
        </a:p>
      </dgm:t>
    </dgm:pt>
    <dgm:pt modelId="{C353B5FE-5638-4C4B-9AC6-B4DE1F9F4E04}" type="pres">
      <dgm:prSet presAssocID="{05F93795-3181-4067-87B8-F3DF8FC011D5}" presName="sibTrans" presStyleCnt="0"/>
      <dgm:spPr/>
    </dgm:pt>
    <dgm:pt modelId="{EA73959E-D450-4DAB-9ABE-2937453B5573}" type="pres">
      <dgm:prSet presAssocID="{4B530CCD-E3D4-42CB-BDB3-C7965F37925C}" presName="node" presStyleLbl="node1" presStyleIdx="1" presStyleCnt="5">
        <dgm:presLayoutVars>
          <dgm:bulletEnabled val="1"/>
        </dgm:presLayoutVars>
      </dgm:prSet>
      <dgm:spPr/>
      <dgm:t>
        <a:bodyPr/>
        <a:lstStyle/>
        <a:p>
          <a:endParaRPr lang="es-VE"/>
        </a:p>
      </dgm:t>
    </dgm:pt>
    <dgm:pt modelId="{41842922-59E6-4BE6-9C1E-5FAF28CC329E}" type="pres">
      <dgm:prSet presAssocID="{1C206D80-E945-412A-9B98-6F7A049CEB15}" presName="sibTrans" presStyleCnt="0"/>
      <dgm:spPr/>
    </dgm:pt>
    <dgm:pt modelId="{70A7AFAB-594C-4F30-939E-EF8FC9210B74}" type="pres">
      <dgm:prSet presAssocID="{71A1DA67-8554-4AD5-84C0-69229764FAED}" presName="node" presStyleLbl="node1" presStyleIdx="2" presStyleCnt="5">
        <dgm:presLayoutVars>
          <dgm:bulletEnabled val="1"/>
        </dgm:presLayoutVars>
      </dgm:prSet>
      <dgm:spPr/>
      <dgm:t>
        <a:bodyPr/>
        <a:lstStyle/>
        <a:p>
          <a:endParaRPr lang="es-VE"/>
        </a:p>
      </dgm:t>
    </dgm:pt>
    <dgm:pt modelId="{449720C6-CFE8-484D-8B5D-688BAB2DF494}" type="pres">
      <dgm:prSet presAssocID="{0B8F6F58-6811-474B-A8EB-464E42CA6911}" presName="sibTrans" presStyleCnt="0"/>
      <dgm:spPr/>
    </dgm:pt>
    <dgm:pt modelId="{17F40029-0CAE-4679-B717-0EF9643B33F2}" type="pres">
      <dgm:prSet presAssocID="{8FAC3D95-31D4-47D6-AC6C-1C09307E1A80}" presName="node" presStyleLbl="node1" presStyleIdx="3" presStyleCnt="5" custScaleX="173789" custScaleY="113348" custLinFactNeighborX="3732">
        <dgm:presLayoutVars>
          <dgm:bulletEnabled val="1"/>
        </dgm:presLayoutVars>
      </dgm:prSet>
      <dgm:spPr/>
      <dgm:t>
        <a:bodyPr/>
        <a:lstStyle/>
        <a:p>
          <a:endParaRPr lang="es-VE"/>
        </a:p>
      </dgm:t>
    </dgm:pt>
    <dgm:pt modelId="{197E3CEE-EA3D-46AE-8977-E29A268B33EA}" type="pres">
      <dgm:prSet presAssocID="{B8B88338-AF04-485D-A513-4D4EAB033FD6}" presName="sibTrans" presStyleCnt="0"/>
      <dgm:spPr/>
    </dgm:pt>
    <dgm:pt modelId="{F679D62A-067D-4DEA-A0FB-269A0DAA886C}" type="pres">
      <dgm:prSet presAssocID="{31B43FE4-C6ED-4F5D-B187-AC69E3A9FD13}" presName="node" presStyleLbl="node1" presStyleIdx="4" presStyleCnt="5" custScaleX="120009">
        <dgm:presLayoutVars>
          <dgm:bulletEnabled val="1"/>
        </dgm:presLayoutVars>
      </dgm:prSet>
      <dgm:spPr/>
      <dgm:t>
        <a:bodyPr/>
        <a:lstStyle/>
        <a:p>
          <a:endParaRPr lang="es-VE"/>
        </a:p>
      </dgm:t>
    </dgm:pt>
  </dgm:ptLst>
  <dgm:cxnLst>
    <dgm:cxn modelId="{62501CE8-BFF1-4997-B5E7-C19411DA1A61}" srcId="{6D1B5663-D44B-4ED1-A272-1614EA6C9D1E}" destId="{4B530CCD-E3D4-42CB-BDB3-C7965F37925C}" srcOrd="1" destOrd="0" parTransId="{FB04B12B-ED32-4679-91EE-6E06F2D93C30}" sibTransId="{1C206D80-E945-412A-9B98-6F7A049CEB15}"/>
    <dgm:cxn modelId="{55ACAC3C-561D-4BC7-AE96-B577AAB45A0E}" type="presOf" srcId="{31B43FE4-C6ED-4F5D-B187-AC69E3A9FD13}" destId="{F679D62A-067D-4DEA-A0FB-269A0DAA886C}" srcOrd="0" destOrd="0" presId="urn:microsoft.com/office/officeart/2005/8/layout/default#8"/>
    <dgm:cxn modelId="{E252DC49-9E25-44C7-B146-EBCFB6A7EE2B}" srcId="{6D1B5663-D44B-4ED1-A272-1614EA6C9D1E}" destId="{71A1DA67-8554-4AD5-84C0-69229764FAED}" srcOrd="2" destOrd="0" parTransId="{EADDB96E-0E19-421C-90C8-C0A329326A49}" sibTransId="{0B8F6F58-6811-474B-A8EB-464E42CA6911}"/>
    <dgm:cxn modelId="{7C988361-2BB1-4BFA-A7AB-5CED3300F523}" type="presOf" srcId="{4B530CCD-E3D4-42CB-BDB3-C7965F37925C}" destId="{EA73959E-D450-4DAB-9ABE-2937453B5573}" srcOrd="0" destOrd="0" presId="urn:microsoft.com/office/officeart/2005/8/layout/default#8"/>
    <dgm:cxn modelId="{CC9C3996-4825-4419-BA2D-26B0F0C26A77}" srcId="{6D1B5663-D44B-4ED1-A272-1614EA6C9D1E}" destId="{31B43FE4-C6ED-4F5D-B187-AC69E3A9FD13}" srcOrd="4" destOrd="0" parTransId="{09B8C198-6C56-4B19-89F6-2003D07D8A57}" sibTransId="{86909B96-5C12-4802-A995-714C9C4D352A}"/>
    <dgm:cxn modelId="{033E8E34-AAAA-439B-98C3-1797D36584F6}" srcId="{6D1B5663-D44B-4ED1-A272-1614EA6C9D1E}" destId="{E64F628F-C2C0-44B8-A652-1D17A790B321}" srcOrd="0" destOrd="0" parTransId="{BFD04A4C-14A8-49F8-BA3F-73B0B4403BAE}" sibTransId="{05F93795-3181-4067-87B8-F3DF8FC011D5}"/>
    <dgm:cxn modelId="{8DD9BBF7-CCC9-4B70-A062-89D363AB5D1C}" srcId="{6D1B5663-D44B-4ED1-A272-1614EA6C9D1E}" destId="{8FAC3D95-31D4-47D6-AC6C-1C09307E1A80}" srcOrd="3" destOrd="0" parTransId="{2E57958C-B2AC-4A0C-9685-71ECD90DAB7A}" sibTransId="{B8B88338-AF04-485D-A513-4D4EAB033FD6}"/>
    <dgm:cxn modelId="{028F4CC5-3A25-4478-97E7-E78BDE341E52}" type="presOf" srcId="{71A1DA67-8554-4AD5-84C0-69229764FAED}" destId="{70A7AFAB-594C-4F30-939E-EF8FC9210B74}" srcOrd="0" destOrd="0" presId="urn:microsoft.com/office/officeart/2005/8/layout/default#8"/>
    <dgm:cxn modelId="{11F14860-03F2-456A-B562-4FDA6833A3F3}" type="presOf" srcId="{8FAC3D95-31D4-47D6-AC6C-1C09307E1A80}" destId="{17F40029-0CAE-4679-B717-0EF9643B33F2}" srcOrd="0" destOrd="0" presId="urn:microsoft.com/office/officeart/2005/8/layout/default#8"/>
    <dgm:cxn modelId="{7CC2374A-FE62-452E-8DE6-34EB169F5F00}" type="presOf" srcId="{E64F628F-C2C0-44B8-A652-1D17A790B321}" destId="{8FF557F9-F742-4ACF-B33F-6DF757D01D58}" srcOrd="0" destOrd="0" presId="urn:microsoft.com/office/officeart/2005/8/layout/default#8"/>
    <dgm:cxn modelId="{504C94B8-A367-4B9B-B49E-11BA1580960F}" type="presOf" srcId="{6D1B5663-D44B-4ED1-A272-1614EA6C9D1E}" destId="{9171B821-39E3-4E45-9E15-43A56E808C59}" srcOrd="0" destOrd="0" presId="urn:microsoft.com/office/officeart/2005/8/layout/default#8"/>
    <dgm:cxn modelId="{580084A0-424C-4588-8995-AC642EB7CF88}" type="presParOf" srcId="{9171B821-39E3-4E45-9E15-43A56E808C59}" destId="{8FF557F9-F742-4ACF-B33F-6DF757D01D58}" srcOrd="0" destOrd="0" presId="urn:microsoft.com/office/officeart/2005/8/layout/default#8"/>
    <dgm:cxn modelId="{63DD6830-3CFF-40CD-830C-2A2F8020BA20}" type="presParOf" srcId="{9171B821-39E3-4E45-9E15-43A56E808C59}" destId="{C353B5FE-5638-4C4B-9AC6-B4DE1F9F4E04}" srcOrd="1" destOrd="0" presId="urn:microsoft.com/office/officeart/2005/8/layout/default#8"/>
    <dgm:cxn modelId="{E299A78A-B6CA-4F43-BFE7-DDEC74A2CBF9}" type="presParOf" srcId="{9171B821-39E3-4E45-9E15-43A56E808C59}" destId="{EA73959E-D450-4DAB-9ABE-2937453B5573}" srcOrd="2" destOrd="0" presId="urn:microsoft.com/office/officeart/2005/8/layout/default#8"/>
    <dgm:cxn modelId="{D231A1F2-979D-4EA5-BDDF-2488C9B26CE8}" type="presParOf" srcId="{9171B821-39E3-4E45-9E15-43A56E808C59}" destId="{41842922-59E6-4BE6-9C1E-5FAF28CC329E}" srcOrd="3" destOrd="0" presId="urn:microsoft.com/office/officeart/2005/8/layout/default#8"/>
    <dgm:cxn modelId="{82E8C9D3-A53A-4357-AA4D-BCEAD876A199}" type="presParOf" srcId="{9171B821-39E3-4E45-9E15-43A56E808C59}" destId="{70A7AFAB-594C-4F30-939E-EF8FC9210B74}" srcOrd="4" destOrd="0" presId="urn:microsoft.com/office/officeart/2005/8/layout/default#8"/>
    <dgm:cxn modelId="{CDFBF851-55D2-4994-B0CA-864294E16FD3}" type="presParOf" srcId="{9171B821-39E3-4E45-9E15-43A56E808C59}" destId="{449720C6-CFE8-484D-8B5D-688BAB2DF494}" srcOrd="5" destOrd="0" presId="urn:microsoft.com/office/officeart/2005/8/layout/default#8"/>
    <dgm:cxn modelId="{4A1243ED-2DEC-4FAA-AF70-3FD6246F7C59}" type="presParOf" srcId="{9171B821-39E3-4E45-9E15-43A56E808C59}" destId="{17F40029-0CAE-4679-B717-0EF9643B33F2}" srcOrd="6" destOrd="0" presId="urn:microsoft.com/office/officeart/2005/8/layout/default#8"/>
    <dgm:cxn modelId="{BA5E8EA5-01DA-4C91-B418-E4980353F4CE}" type="presParOf" srcId="{9171B821-39E3-4E45-9E15-43A56E808C59}" destId="{197E3CEE-EA3D-46AE-8977-E29A268B33EA}" srcOrd="7" destOrd="0" presId="urn:microsoft.com/office/officeart/2005/8/layout/default#8"/>
    <dgm:cxn modelId="{52E1BE06-EA2D-4E60-88D6-9A7F2E3D8101}" type="presParOf" srcId="{9171B821-39E3-4E45-9E15-43A56E808C59}" destId="{F679D62A-067D-4DEA-A0FB-269A0DAA886C}" srcOrd="8" destOrd="0" presId="urn:microsoft.com/office/officeart/2005/8/layout/default#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F3FCAC-DEFB-4D6A-A539-B1B18FB8C35A}" type="doc">
      <dgm:prSet loTypeId="urn:microsoft.com/office/officeart/2005/8/layout/process2" loCatId="process" qsTypeId="urn:microsoft.com/office/officeart/2005/8/quickstyle/simple3" qsCatId="simple" csTypeId="urn:microsoft.com/office/officeart/2005/8/colors/accent1_3" csCatId="accent1" phldr="1"/>
      <dgm:spPr/>
      <dgm:t>
        <a:bodyPr/>
        <a:lstStyle/>
        <a:p>
          <a:endParaRPr lang="es-VE"/>
        </a:p>
      </dgm:t>
    </dgm:pt>
    <dgm:pt modelId="{186EB4C7-7AB9-427D-907E-823BC5E36547}">
      <dgm:prSet phldrT="[Texto]" custT="1"/>
      <dgm:spPr/>
      <dgm:t>
        <a:bodyPr/>
        <a:lstStyle/>
        <a:p>
          <a:pPr algn="just"/>
          <a:r>
            <a:rPr lang="es-VE" sz="1800" b="1">
              <a:solidFill>
                <a:srgbClr val="002060"/>
              </a:solidFill>
            </a:rPr>
            <a:t>16 centros clínicos</a:t>
          </a:r>
          <a:endParaRPr lang="es-VE" sz="1800" b="1" dirty="0">
            <a:solidFill>
              <a:srgbClr val="002060"/>
            </a:solidFill>
          </a:endParaRPr>
        </a:p>
      </dgm:t>
    </dgm:pt>
    <dgm:pt modelId="{A92026A8-E080-438F-85E9-38E6BF9CE257}" type="parTrans" cxnId="{4C3098E2-50A7-4AE2-B737-7D7FBCC5B049}">
      <dgm:prSet/>
      <dgm:spPr/>
      <dgm:t>
        <a:bodyPr/>
        <a:lstStyle/>
        <a:p>
          <a:pPr algn="just"/>
          <a:endParaRPr lang="es-VE" sz="1800" b="1">
            <a:solidFill>
              <a:schemeClr val="accent5">
                <a:lumMod val="50000"/>
              </a:schemeClr>
            </a:solidFill>
          </a:endParaRPr>
        </a:p>
      </dgm:t>
    </dgm:pt>
    <dgm:pt modelId="{5E97EE0A-408E-4153-9C36-709909AF02C9}" type="sibTrans" cxnId="{4C3098E2-50A7-4AE2-B737-7D7FBCC5B049}">
      <dgm:prSet custT="1"/>
      <dgm:spPr/>
      <dgm:t>
        <a:bodyPr/>
        <a:lstStyle/>
        <a:p>
          <a:pPr algn="just"/>
          <a:endParaRPr lang="es-VE" sz="1800" b="1">
            <a:solidFill>
              <a:schemeClr val="accent5">
                <a:lumMod val="50000"/>
              </a:schemeClr>
            </a:solidFill>
          </a:endParaRPr>
        </a:p>
      </dgm:t>
    </dgm:pt>
    <dgm:pt modelId="{2948473E-40D0-4DFC-B6E6-2C82B04526A7}">
      <dgm:prSet phldrT="[Texto]" custT="1"/>
      <dgm:spPr/>
      <dgm:t>
        <a:bodyPr/>
        <a:lstStyle/>
        <a:p>
          <a:pPr algn="just"/>
          <a:r>
            <a:rPr lang="es-VE" sz="1800" b="1">
              <a:solidFill>
                <a:srgbClr val="002060"/>
              </a:solidFill>
            </a:rPr>
            <a:t>1 de marzo 1985 – 15 de enero 1988.</a:t>
          </a:r>
          <a:endParaRPr lang="es-VE" sz="1800" b="1" dirty="0">
            <a:solidFill>
              <a:srgbClr val="002060"/>
            </a:solidFill>
          </a:endParaRPr>
        </a:p>
      </dgm:t>
    </dgm:pt>
    <dgm:pt modelId="{F5FE8BFB-71BD-4751-9E23-AD4A03D19A73}" type="parTrans" cxnId="{7536CA1A-6175-4FFA-9915-3EA06C120B02}">
      <dgm:prSet/>
      <dgm:spPr/>
      <dgm:t>
        <a:bodyPr/>
        <a:lstStyle/>
        <a:p>
          <a:pPr algn="just"/>
          <a:endParaRPr lang="es-VE" sz="1800" b="1">
            <a:solidFill>
              <a:schemeClr val="accent5">
                <a:lumMod val="50000"/>
              </a:schemeClr>
            </a:solidFill>
          </a:endParaRPr>
        </a:p>
      </dgm:t>
    </dgm:pt>
    <dgm:pt modelId="{390919CE-F357-439E-9B07-0B82F68F02F8}" type="sibTrans" cxnId="{7536CA1A-6175-4FFA-9915-3EA06C120B02}">
      <dgm:prSet custT="1"/>
      <dgm:spPr/>
      <dgm:t>
        <a:bodyPr/>
        <a:lstStyle/>
        <a:p>
          <a:pPr algn="just"/>
          <a:endParaRPr lang="es-VE" sz="1800" b="1">
            <a:solidFill>
              <a:schemeClr val="accent5">
                <a:lumMod val="50000"/>
              </a:schemeClr>
            </a:solidFill>
          </a:endParaRPr>
        </a:p>
      </dgm:t>
    </dgm:pt>
    <dgm:pt modelId="{B8BD0B43-50B3-48E8-AB13-217B41FA729A}">
      <dgm:prSet phldrT="[Texto]" custT="1"/>
      <dgm:spPr/>
      <dgm:t>
        <a:bodyPr/>
        <a:lstStyle/>
        <a:p>
          <a:pPr algn="just"/>
          <a:r>
            <a:rPr lang="es-VE" sz="1800" b="1" dirty="0">
              <a:solidFill>
                <a:srgbClr val="002060"/>
              </a:solidFill>
            </a:rPr>
            <a:t>Se identificaron 447.921 individuos mayores de 60 años: 11,6% cumplieron los criterios iniciales y 2,7% completaron la visita basal 1. De ellos, 64% fueron elegibles para la visita basal 2; de ellos, el 70% era elegible para la aleatorización; de esos, 88% fueron aleatorizados.</a:t>
          </a:r>
        </a:p>
      </dgm:t>
    </dgm:pt>
    <dgm:pt modelId="{D669C79A-F569-4637-AD43-906EDAAB06EA}" type="parTrans" cxnId="{83AC47CE-9F96-44B4-B64A-EC93CF18B318}">
      <dgm:prSet/>
      <dgm:spPr/>
      <dgm:t>
        <a:bodyPr/>
        <a:lstStyle/>
        <a:p>
          <a:pPr algn="just"/>
          <a:endParaRPr lang="es-VE" sz="1800" b="1">
            <a:solidFill>
              <a:schemeClr val="accent5">
                <a:lumMod val="50000"/>
              </a:schemeClr>
            </a:solidFill>
          </a:endParaRPr>
        </a:p>
      </dgm:t>
    </dgm:pt>
    <dgm:pt modelId="{CAD79F21-0E2A-4CA4-87CC-67E96CEF2315}" type="sibTrans" cxnId="{83AC47CE-9F96-44B4-B64A-EC93CF18B318}">
      <dgm:prSet/>
      <dgm:spPr/>
      <dgm:t>
        <a:bodyPr/>
        <a:lstStyle/>
        <a:p>
          <a:pPr algn="just"/>
          <a:endParaRPr lang="es-VE" sz="1800" b="1">
            <a:solidFill>
              <a:schemeClr val="accent5">
                <a:lumMod val="50000"/>
              </a:schemeClr>
            </a:solidFill>
          </a:endParaRPr>
        </a:p>
      </dgm:t>
    </dgm:pt>
    <dgm:pt modelId="{7324E505-7F14-42EA-A001-312EF3CB2E69}" type="pres">
      <dgm:prSet presAssocID="{D8F3FCAC-DEFB-4D6A-A539-B1B18FB8C35A}" presName="linearFlow" presStyleCnt="0">
        <dgm:presLayoutVars>
          <dgm:resizeHandles val="exact"/>
        </dgm:presLayoutVars>
      </dgm:prSet>
      <dgm:spPr/>
      <dgm:t>
        <a:bodyPr/>
        <a:lstStyle/>
        <a:p>
          <a:endParaRPr lang="es-VE"/>
        </a:p>
      </dgm:t>
    </dgm:pt>
    <dgm:pt modelId="{9280001F-D298-41C9-8246-786068C124EF}" type="pres">
      <dgm:prSet presAssocID="{186EB4C7-7AB9-427D-907E-823BC5E36547}" presName="node" presStyleLbl="node1" presStyleIdx="0" presStyleCnt="3" custScaleX="206452" custScaleY="48062">
        <dgm:presLayoutVars>
          <dgm:bulletEnabled val="1"/>
        </dgm:presLayoutVars>
      </dgm:prSet>
      <dgm:spPr/>
      <dgm:t>
        <a:bodyPr/>
        <a:lstStyle/>
        <a:p>
          <a:endParaRPr lang="es-VE"/>
        </a:p>
      </dgm:t>
    </dgm:pt>
    <dgm:pt modelId="{791287FC-4501-4710-914C-1A80A2C6445B}" type="pres">
      <dgm:prSet presAssocID="{5E97EE0A-408E-4153-9C36-709909AF02C9}" presName="sibTrans" presStyleLbl="sibTrans2D1" presStyleIdx="0" presStyleCnt="2"/>
      <dgm:spPr/>
      <dgm:t>
        <a:bodyPr/>
        <a:lstStyle/>
        <a:p>
          <a:endParaRPr lang="es-VE"/>
        </a:p>
      </dgm:t>
    </dgm:pt>
    <dgm:pt modelId="{5D772979-0546-4937-8F9B-6C0F00938ED1}" type="pres">
      <dgm:prSet presAssocID="{5E97EE0A-408E-4153-9C36-709909AF02C9}" presName="connectorText" presStyleLbl="sibTrans2D1" presStyleIdx="0" presStyleCnt="2"/>
      <dgm:spPr/>
      <dgm:t>
        <a:bodyPr/>
        <a:lstStyle/>
        <a:p>
          <a:endParaRPr lang="es-VE"/>
        </a:p>
      </dgm:t>
    </dgm:pt>
    <dgm:pt modelId="{65013291-33A6-4A03-9CAF-52589A8617E1}" type="pres">
      <dgm:prSet presAssocID="{2948473E-40D0-4DFC-B6E6-2C82B04526A7}" presName="node" presStyleLbl="node1" presStyleIdx="1" presStyleCnt="3" custScaleX="206452" custScaleY="34184">
        <dgm:presLayoutVars>
          <dgm:bulletEnabled val="1"/>
        </dgm:presLayoutVars>
      </dgm:prSet>
      <dgm:spPr/>
      <dgm:t>
        <a:bodyPr/>
        <a:lstStyle/>
        <a:p>
          <a:endParaRPr lang="es-VE"/>
        </a:p>
      </dgm:t>
    </dgm:pt>
    <dgm:pt modelId="{E6D39E3D-4245-4A66-8A7C-199B60B5F3BA}" type="pres">
      <dgm:prSet presAssocID="{390919CE-F357-439E-9B07-0B82F68F02F8}" presName="sibTrans" presStyleLbl="sibTrans2D1" presStyleIdx="1" presStyleCnt="2"/>
      <dgm:spPr/>
      <dgm:t>
        <a:bodyPr/>
        <a:lstStyle/>
        <a:p>
          <a:endParaRPr lang="es-VE"/>
        </a:p>
      </dgm:t>
    </dgm:pt>
    <dgm:pt modelId="{D453E808-2BB5-421D-9F0C-C94D4B7739A5}" type="pres">
      <dgm:prSet presAssocID="{390919CE-F357-439E-9B07-0B82F68F02F8}" presName="connectorText" presStyleLbl="sibTrans2D1" presStyleIdx="1" presStyleCnt="2"/>
      <dgm:spPr/>
      <dgm:t>
        <a:bodyPr/>
        <a:lstStyle/>
        <a:p>
          <a:endParaRPr lang="es-VE"/>
        </a:p>
      </dgm:t>
    </dgm:pt>
    <dgm:pt modelId="{53B1145B-2116-4AE9-B4FE-86FB0BCC54D0}" type="pres">
      <dgm:prSet presAssocID="{B8BD0B43-50B3-48E8-AB13-217B41FA729A}" presName="node" presStyleLbl="node1" presStyleIdx="2" presStyleCnt="3" custScaleX="206452">
        <dgm:presLayoutVars>
          <dgm:bulletEnabled val="1"/>
        </dgm:presLayoutVars>
      </dgm:prSet>
      <dgm:spPr/>
      <dgm:t>
        <a:bodyPr/>
        <a:lstStyle/>
        <a:p>
          <a:endParaRPr lang="es-VE"/>
        </a:p>
      </dgm:t>
    </dgm:pt>
  </dgm:ptLst>
  <dgm:cxnLst>
    <dgm:cxn modelId="{7DD0F8AE-10AB-44C8-B7A1-4773FDF960F2}" type="presOf" srcId="{186EB4C7-7AB9-427D-907E-823BC5E36547}" destId="{9280001F-D298-41C9-8246-786068C124EF}" srcOrd="0" destOrd="0" presId="urn:microsoft.com/office/officeart/2005/8/layout/process2"/>
    <dgm:cxn modelId="{540922DD-1D8D-4765-8875-4E308A82399D}" type="presOf" srcId="{5E97EE0A-408E-4153-9C36-709909AF02C9}" destId="{791287FC-4501-4710-914C-1A80A2C6445B}" srcOrd="0" destOrd="0" presId="urn:microsoft.com/office/officeart/2005/8/layout/process2"/>
    <dgm:cxn modelId="{83AC47CE-9F96-44B4-B64A-EC93CF18B318}" srcId="{D8F3FCAC-DEFB-4D6A-A539-B1B18FB8C35A}" destId="{B8BD0B43-50B3-48E8-AB13-217B41FA729A}" srcOrd="2" destOrd="0" parTransId="{D669C79A-F569-4637-AD43-906EDAAB06EA}" sibTransId="{CAD79F21-0E2A-4CA4-87CC-67E96CEF2315}"/>
    <dgm:cxn modelId="{FE831C90-1C55-4555-9336-7C10D2DD62B2}" type="presOf" srcId="{5E97EE0A-408E-4153-9C36-709909AF02C9}" destId="{5D772979-0546-4937-8F9B-6C0F00938ED1}" srcOrd="1" destOrd="0" presId="urn:microsoft.com/office/officeart/2005/8/layout/process2"/>
    <dgm:cxn modelId="{8514D345-E875-44D8-AD32-A2EC055F97C2}" type="presOf" srcId="{2948473E-40D0-4DFC-B6E6-2C82B04526A7}" destId="{65013291-33A6-4A03-9CAF-52589A8617E1}" srcOrd="0" destOrd="0" presId="urn:microsoft.com/office/officeart/2005/8/layout/process2"/>
    <dgm:cxn modelId="{43A241A1-303A-401A-8B7B-A923DF56F3B3}" type="presOf" srcId="{D8F3FCAC-DEFB-4D6A-A539-B1B18FB8C35A}" destId="{7324E505-7F14-42EA-A001-312EF3CB2E69}" srcOrd="0" destOrd="0" presId="urn:microsoft.com/office/officeart/2005/8/layout/process2"/>
    <dgm:cxn modelId="{B3B282CA-CFA9-45C6-91F7-B5B09197E5F9}" type="presOf" srcId="{390919CE-F357-439E-9B07-0B82F68F02F8}" destId="{D453E808-2BB5-421D-9F0C-C94D4B7739A5}" srcOrd="1" destOrd="0" presId="urn:microsoft.com/office/officeart/2005/8/layout/process2"/>
    <dgm:cxn modelId="{9504CD09-4694-46D5-A43A-27941205245F}" type="presOf" srcId="{B8BD0B43-50B3-48E8-AB13-217B41FA729A}" destId="{53B1145B-2116-4AE9-B4FE-86FB0BCC54D0}" srcOrd="0" destOrd="0" presId="urn:microsoft.com/office/officeart/2005/8/layout/process2"/>
    <dgm:cxn modelId="{4C3098E2-50A7-4AE2-B737-7D7FBCC5B049}" srcId="{D8F3FCAC-DEFB-4D6A-A539-B1B18FB8C35A}" destId="{186EB4C7-7AB9-427D-907E-823BC5E36547}" srcOrd="0" destOrd="0" parTransId="{A92026A8-E080-438F-85E9-38E6BF9CE257}" sibTransId="{5E97EE0A-408E-4153-9C36-709909AF02C9}"/>
    <dgm:cxn modelId="{C613721B-E3B1-4263-A704-E5D79DCF1495}" type="presOf" srcId="{390919CE-F357-439E-9B07-0B82F68F02F8}" destId="{E6D39E3D-4245-4A66-8A7C-199B60B5F3BA}" srcOrd="0" destOrd="0" presId="urn:microsoft.com/office/officeart/2005/8/layout/process2"/>
    <dgm:cxn modelId="{7536CA1A-6175-4FFA-9915-3EA06C120B02}" srcId="{D8F3FCAC-DEFB-4D6A-A539-B1B18FB8C35A}" destId="{2948473E-40D0-4DFC-B6E6-2C82B04526A7}" srcOrd="1" destOrd="0" parTransId="{F5FE8BFB-71BD-4751-9E23-AD4A03D19A73}" sibTransId="{390919CE-F357-439E-9B07-0B82F68F02F8}"/>
    <dgm:cxn modelId="{264980C0-6D5D-4E63-8DD2-1E2D60D1B1C4}" type="presParOf" srcId="{7324E505-7F14-42EA-A001-312EF3CB2E69}" destId="{9280001F-D298-41C9-8246-786068C124EF}" srcOrd="0" destOrd="0" presId="urn:microsoft.com/office/officeart/2005/8/layout/process2"/>
    <dgm:cxn modelId="{87E6373C-89A2-4BB8-8BA0-C6F3FE3E96DC}" type="presParOf" srcId="{7324E505-7F14-42EA-A001-312EF3CB2E69}" destId="{791287FC-4501-4710-914C-1A80A2C6445B}" srcOrd="1" destOrd="0" presId="urn:microsoft.com/office/officeart/2005/8/layout/process2"/>
    <dgm:cxn modelId="{3AA38C78-0204-4721-B5D2-97543D8852C0}" type="presParOf" srcId="{791287FC-4501-4710-914C-1A80A2C6445B}" destId="{5D772979-0546-4937-8F9B-6C0F00938ED1}" srcOrd="0" destOrd="0" presId="urn:microsoft.com/office/officeart/2005/8/layout/process2"/>
    <dgm:cxn modelId="{FC6D2488-CA70-4583-8347-7AD273CA747A}" type="presParOf" srcId="{7324E505-7F14-42EA-A001-312EF3CB2E69}" destId="{65013291-33A6-4A03-9CAF-52589A8617E1}" srcOrd="2" destOrd="0" presId="urn:microsoft.com/office/officeart/2005/8/layout/process2"/>
    <dgm:cxn modelId="{B42276C8-1E91-45DF-B21F-99E300223AD9}" type="presParOf" srcId="{7324E505-7F14-42EA-A001-312EF3CB2E69}" destId="{E6D39E3D-4245-4A66-8A7C-199B60B5F3BA}" srcOrd="3" destOrd="0" presId="urn:microsoft.com/office/officeart/2005/8/layout/process2"/>
    <dgm:cxn modelId="{BD80FAA0-E1AC-4B75-A126-202E3740A106}" type="presParOf" srcId="{E6D39E3D-4245-4A66-8A7C-199B60B5F3BA}" destId="{D453E808-2BB5-421D-9F0C-C94D4B7739A5}" srcOrd="0" destOrd="0" presId="urn:microsoft.com/office/officeart/2005/8/layout/process2"/>
    <dgm:cxn modelId="{021FF21F-03F7-4E21-89A2-0576961012E5}" type="presParOf" srcId="{7324E505-7F14-42EA-A001-312EF3CB2E69}" destId="{53B1145B-2116-4AE9-B4FE-86FB0BCC54D0}"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E889D-D7C0-48D7-9218-9DC734D990A4}" type="doc">
      <dgm:prSet loTypeId="urn:microsoft.com/office/officeart/2005/8/layout/hList3" loCatId="list" qsTypeId="urn:microsoft.com/office/officeart/2005/8/quickstyle/simple1" qsCatId="simple" csTypeId="urn:microsoft.com/office/officeart/2005/8/colors/accent1_3" csCatId="accent1" phldr="1"/>
      <dgm:spPr/>
      <dgm:t>
        <a:bodyPr/>
        <a:lstStyle/>
        <a:p>
          <a:endParaRPr lang="es-VE"/>
        </a:p>
      </dgm:t>
    </dgm:pt>
    <dgm:pt modelId="{CFC0DA14-76C2-4644-9B09-F4F740EDC770}">
      <dgm:prSet phldrT="[Texto]"/>
      <dgm:spPr/>
      <dgm:t>
        <a:bodyPr/>
        <a:lstStyle/>
        <a:p>
          <a:r>
            <a:rPr lang="es-VE" b="1" dirty="0"/>
            <a:t>PA objetivo</a:t>
          </a:r>
        </a:p>
      </dgm:t>
    </dgm:pt>
    <dgm:pt modelId="{832A3CF6-19EC-464D-B1AF-91D9CFED5CAD}" type="parTrans" cxnId="{9ADA24E7-6F15-4CFB-A1F1-0AC1937C0A3F}">
      <dgm:prSet/>
      <dgm:spPr/>
      <dgm:t>
        <a:bodyPr/>
        <a:lstStyle/>
        <a:p>
          <a:endParaRPr lang="es-VE" b="1"/>
        </a:p>
      </dgm:t>
    </dgm:pt>
    <dgm:pt modelId="{5123B91A-7BE1-44C9-886A-08E2D00BEE57}" type="sibTrans" cxnId="{9ADA24E7-6F15-4CFB-A1F1-0AC1937C0A3F}">
      <dgm:prSet/>
      <dgm:spPr/>
      <dgm:t>
        <a:bodyPr/>
        <a:lstStyle/>
        <a:p>
          <a:endParaRPr lang="es-VE" b="1"/>
        </a:p>
      </dgm:t>
    </dgm:pt>
    <dgm:pt modelId="{F93289BF-10D7-4919-AC2C-CBC01783DD21}">
      <dgm:prSet phldrT="[Texto]"/>
      <dgm:spPr/>
      <dgm:t>
        <a:bodyPr/>
        <a:lstStyle/>
        <a:p>
          <a:r>
            <a:rPr lang="es-VE" b="1" dirty="0"/>
            <a:t>En individuos con PAS </a:t>
          </a:r>
          <a:r>
            <a:rPr lang="es-VE" b="1" dirty="0">
              <a:latin typeface="Cambria"/>
              <a:ea typeface="Cambria"/>
            </a:rPr>
            <a:t>˃</a:t>
          </a:r>
          <a:r>
            <a:rPr lang="es-VE" b="1" dirty="0"/>
            <a:t>180mmHg:</a:t>
          </a:r>
        </a:p>
        <a:p>
          <a:r>
            <a:rPr lang="es-VE" b="1" dirty="0"/>
            <a:t>Reducir a menos de 160mmHg</a:t>
          </a:r>
        </a:p>
        <a:p>
          <a:endParaRPr lang="es-VE" b="1" dirty="0"/>
        </a:p>
      </dgm:t>
    </dgm:pt>
    <dgm:pt modelId="{DBD97E5A-A7CB-4FB2-8546-FA929CC8D8A5}" type="parTrans" cxnId="{9DBC27CB-941D-4A39-8829-0969406022F4}">
      <dgm:prSet/>
      <dgm:spPr/>
      <dgm:t>
        <a:bodyPr/>
        <a:lstStyle/>
        <a:p>
          <a:endParaRPr lang="es-VE" b="1"/>
        </a:p>
      </dgm:t>
    </dgm:pt>
    <dgm:pt modelId="{D1452FC6-C25B-4B0B-BF45-BB025DAA5AB0}" type="sibTrans" cxnId="{9DBC27CB-941D-4A39-8829-0969406022F4}">
      <dgm:prSet/>
      <dgm:spPr/>
      <dgm:t>
        <a:bodyPr/>
        <a:lstStyle/>
        <a:p>
          <a:endParaRPr lang="es-VE" b="1"/>
        </a:p>
      </dgm:t>
    </dgm:pt>
    <dgm:pt modelId="{0746C4B2-D685-4CC5-A751-20225BD41ABC}">
      <dgm:prSet phldrT="[Texto]"/>
      <dgm:spPr/>
      <dgm:t>
        <a:bodyPr/>
        <a:lstStyle/>
        <a:p>
          <a:r>
            <a:rPr lang="es-VE" b="1" dirty="0"/>
            <a:t>En individuos con PAS entre 160-179mmHg:</a:t>
          </a:r>
        </a:p>
        <a:p>
          <a:r>
            <a:rPr lang="es-VE" b="1" dirty="0"/>
            <a:t>Reducir al menos 20mmHg.</a:t>
          </a:r>
        </a:p>
      </dgm:t>
    </dgm:pt>
    <dgm:pt modelId="{B0F12BC3-C263-4ED0-8AD0-43C6C978448D}" type="parTrans" cxnId="{1DD26AB1-0E6A-41AE-A7AC-31CA9D1DB257}">
      <dgm:prSet/>
      <dgm:spPr/>
      <dgm:t>
        <a:bodyPr/>
        <a:lstStyle/>
        <a:p>
          <a:endParaRPr lang="es-VE" b="1"/>
        </a:p>
      </dgm:t>
    </dgm:pt>
    <dgm:pt modelId="{431ED8B2-389B-4EBA-8775-90B30890DA05}" type="sibTrans" cxnId="{1DD26AB1-0E6A-41AE-A7AC-31CA9D1DB257}">
      <dgm:prSet/>
      <dgm:spPr/>
      <dgm:t>
        <a:bodyPr/>
        <a:lstStyle/>
        <a:p>
          <a:endParaRPr lang="es-VE" b="1"/>
        </a:p>
      </dgm:t>
    </dgm:pt>
    <dgm:pt modelId="{6B86F321-8D72-4AE7-BDBA-4C19BDFE5F69}" type="pres">
      <dgm:prSet presAssocID="{87CE889D-D7C0-48D7-9218-9DC734D990A4}" presName="composite" presStyleCnt="0">
        <dgm:presLayoutVars>
          <dgm:chMax val="1"/>
          <dgm:dir/>
          <dgm:resizeHandles val="exact"/>
        </dgm:presLayoutVars>
      </dgm:prSet>
      <dgm:spPr/>
      <dgm:t>
        <a:bodyPr/>
        <a:lstStyle/>
        <a:p>
          <a:endParaRPr lang="es-VE"/>
        </a:p>
      </dgm:t>
    </dgm:pt>
    <dgm:pt modelId="{5947A6C2-6BBA-4AC0-940E-14195D57D923}" type="pres">
      <dgm:prSet presAssocID="{CFC0DA14-76C2-4644-9B09-F4F740EDC770}" presName="roof" presStyleLbl="dkBgShp" presStyleIdx="0" presStyleCnt="2"/>
      <dgm:spPr/>
      <dgm:t>
        <a:bodyPr/>
        <a:lstStyle/>
        <a:p>
          <a:endParaRPr lang="es-VE"/>
        </a:p>
      </dgm:t>
    </dgm:pt>
    <dgm:pt modelId="{717242EB-B164-4ABD-BDF8-6F5573DEE9D7}" type="pres">
      <dgm:prSet presAssocID="{CFC0DA14-76C2-4644-9B09-F4F740EDC770}" presName="pillars" presStyleCnt="0"/>
      <dgm:spPr/>
    </dgm:pt>
    <dgm:pt modelId="{DD0E3501-8234-491B-B8BD-434EEB2D6F06}" type="pres">
      <dgm:prSet presAssocID="{CFC0DA14-76C2-4644-9B09-F4F740EDC770}" presName="pillar1" presStyleLbl="node1" presStyleIdx="0" presStyleCnt="2">
        <dgm:presLayoutVars>
          <dgm:bulletEnabled val="1"/>
        </dgm:presLayoutVars>
      </dgm:prSet>
      <dgm:spPr/>
      <dgm:t>
        <a:bodyPr/>
        <a:lstStyle/>
        <a:p>
          <a:endParaRPr lang="es-VE"/>
        </a:p>
      </dgm:t>
    </dgm:pt>
    <dgm:pt modelId="{B3CF2AC9-AFC1-4EB3-90E2-3F36B9567832}" type="pres">
      <dgm:prSet presAssocID="{0746C4B2-D685-4CC5-A751-20225BD41ABC}" presName="pillarX" presStyleLbl="node1" presStyleIdx="1" presStyleCnt="2">
        <dgm:presLayoutVars>
          <dgm:bulletEnabled val="1"/>
        </dgm:presLayoutVars>
      </dgm:prSet>
      <dgm:spPr/>
      <dgm:t>
        <a:bodyPr/>
        <a:lstStyle/>
        <a:p>
          <a:endParaRPr lang="es-VE"/>
        </a:p>
      </dgm:t>
    </dgm:pt>
    <dgm:pt modelId="{048CE445-A905-4FB4-8AC7-1FC80D81B8FB}" type="pres">
      <dgm:prSet presAssocID="{CFC0DA14-76C2-4644-9B09-F4F740EDC770}" presName="base" presStyleLbl="dkBgShp" presStyleIdx="1" presStyleCnt="2"/>
      <dgm:spPr/>
    </dgm:pt>
  </dgm:ptLst>
  <dgm:cxnLst>
    <dgm:cxn modelId="{2078DC76-F746-435E-8EC9-03C00D9562E1}" type="presOf" srcId="{F93289BF-10D7-4919-AC2C-CBC01783DD21}" destId="{DD0E3501-8234-491B-B8BD-434EEB2D6F06}" srcOrd="0" destOrd="0" presId="urn:microsoft.com/office/officeart/2005/8/layout/hList3"/>
    <dgm:cxn modelId="{234E2A20-0577-4B26-9CD7-E71FB88278D1}" type="presOf" srcId="{87CE889D-D7C0-48D7-9218-9DC734D990A4}" destId="{6B86F321-8D72-4AE7-BDBA-4C19BDFE5F69}" srcOrd="0" destOrd="0" presId="urn:microsoft.com/office/officeart/2005/8/layout/hList3"/>
    <dgm:cxn modelId="{2059375B-A32A-4509-AD8D-6D0743C7CDAD}" type="presOf" srcId="{0746C4B2-D685-4CC5-A751-20225BD41ABC}" destId="{B3CF2AC9-AFC1-4EB3-90E2-3F36B9567832}" srcOrd="0" destOrd="0" presId="urn:microsoft.com/office/officeart/2005/8/layout/hList3"/>
    <dgm:cxn modelId="{1DD26AB1-0E6A-41AE-A7AC-31CA9D1DB257}" srcId="{CFC0DA14-76C2-4644-9B09-F4F740EDC770}" destId="{0746C4B2-D685-4CC5-A751-20225BD41ABC}" srcOrd="1" destOrd="0" parTransId="{B0F12BC3-C263-4ED0-8AD0-43C6C978448D}" sibTransId="{431ED8B2-389B-4EBA-8775-90B30890DA05}"/>
    <dgm:cxn modelId="{9DBC27CB-941D-4A39-8829-0969406022F4}" srcId="{CFC0DA14-76C2-4644-9B09-F4F740EDC770}" destId="{F93289BF-10D7-4919-AC2C-CBC01783DD21}" srcOrd="0" destOrd="0" parTransId="{DBD97E5A-A7CB-4FB2-8546-FA929CC8D8A5}" sibTransId="{D1452FC6-C25B-4B0B-BF45-BB025DAA5AB0}"/>
    <dgm:cxn modelId="{9ADA24E7-6F15-4CFB-A1F1-0AC1937C0A3F}" srcId="{87CE889D-D7C0-48D7-9218-9DC734D990A4}" destId="{CFC0DA14-76C2-4644-9B09-F4F740EDC770}" srcOrd="0" destOrd="0" parTransId="{832A3CF6-19EC-464D-B1AF-91D9CFED5CAD}" sibTransId="{5123B91A-7BE1-44C9-886A-08E2D00BEE57}"/>
    <dgm:cxn modelId="{B6463F10-0E18-4828-8107-4FDAC4521BB7}" type="presOf" srcId="{CFC0DA14-76C2-4644-9B09-F4F740EDC770}" destId="{5947A6C2-6BBA-4AC0-940E-14195D57D923}" srcOrd="0" destOrd="0" presId="urn:microsoft.com/office/officeart/2005/8/layout/hList3"/>
    <dgm:cxn modelId="{8FBA4FDF-C0FE-4170-AD82-F32BBA5F825D}" type="presParOf" srcId="{6B86F321-8D72-4AE7-BDBA-4C19BDFE5F69}" destId="{5947A6C2-6BBA-4AC0-940E-14195D57D923}" srcOrd="0" destOrd="0" presId="urn:microsoft.com/office/officeart/2005/8/layout/hList3"/>
    <dgm:cxn modelId="{91E4302E-E10F-46F0-A9BA-F82006495B63}" type="presParOf" srcId="{6B86F321-8D72-4AE7-BDBA-4C19BDFE5F69}" destId="{717242EB-B164-4ABD-BDF8-6F5573DEE9D7}" srcOrd="1" destOrd="0" presId="urn:microsoft.com/office/officeart/2005/8/layout/hList3"/>
    <dgm:cxn modelId="{8610E38F-2CA3-4040-9FC2-5F9E5CFF4936}" type="presParOf" srcId="{717242EB-B164-4ABD-BDF8-6F5573DEE9D7}" destId="{DD0E3501-8234-491B-B8BD-434EEB2D6F06}" srcOrd="0" destOrd="0" presId="urn:microsoft.com/office/officeart/2005/8/layout/hList3"/>
    <dgm:cxn modelId="{6EC8777A-AF18-4BBE-B22E-8F04595CC4E7}" type="presParOf" srcId="{717242EB-B164-4ABD-BDF8-6F5573DEE9D7}" destId="{B3CF2AC9-AFC1-4EB3-90E2-3F36B9567832}" srcOrd="1" destOrd="0" presId="urn:microsoft.com/office/officeart/2005/8/layout/hList3"/>
    <dgm:cxn modelId="{56A8E696-19A8-4734-8555-3DF59CED89B6}" type="presParOf" srcId="{6B86F321-8D72-4AE7-BDBA-4C19BDFE5F69}" destId="{048CE445-A905-4FB4-8AC7-1FC80D81B8F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977976-D493-4163-8ED8-226742659421}" type="doc">
      <dgm:prSet loTypeId="urn:microsoft.com/office/officeart/2005/8/layout/hProcess11" loCatId="process" qsTypeId="urn:microsoft.com/office/officeart/2005/8/quickstyle/simple1" qsCatId="simple" csTypeId="urn:microsoft.com/office/officeart/2005/8/colors/accent1_3" csCatId="accent1" phldr="1"/>
      <dgm:spPr/>
    </dgm:pt>
    <dgm:pt modelId="{7047D5F2-C120-4161-93D5-9E6284559424}">
      <dgm:prSet phldrT="[Texto]"/>
      <dgm:spPr/>
      <dgm:t>
        <a:bodyPr/>
        <a:lstStyle/>
        <a:p>
          <a:r>
            <a:rPr lang="es-VE" b="1" dirty="0"/>
            <a:t>Mensual hasta alcanzar PAS objetivo o dosis máx. de medicación escalonada.</a:t>
          </a:r>
        </a:p>
      </dgm:t>
    </dgm:pt>
    <dgm:pt modelId="{275C4A77-0B2F-49CD-AFFF-55ED49801D65}" type="parTrans" cxnId="{70A95266-0654-47CE-8922-9068FCC23915}">
      <dgm:prSet/>
      <dgm:spPr/>
      <dgm:t>
        <a:bodyPr/>
        <a:lstStyle/>
        <a:p>
          <a:endParaRPr lang="es-VE" b="1"/>
        </a:p>
      </dgm:t>
    </dgm:pt>
    <dgm:pt modelId="{A9C173F7-EDBC-424F-A16B-F34DB48076D6}" type="sibTrans" cxnId="{70A95266-0654-47CE-8922-9068FCC23915}">
      <dgm:prSet/>
      <dgm:spPr/>
      <dgm:t>
        <a:bodyPr/>
        <a:lstStyle/>
        <a:p>
          <a:endParaRPr lang="es-VE" b="1"/>
        </a:p>
      </dgm:t>
    </dgm:pt>
    <dgm:pt modelId="{BF74CC60-0E2B-4EA9-8FE8-1EBC14822F64}">
      <dgm:prSet phldrT="[Texto]"/>
      <dgm:spPr/>
      <dgm:t>
        <a:bodyPr/>
        <a:lstStyle/>
        <a:p>
          <a:r>
            <a:rPr lang="es-VE" b="1" dirty="0"/>
            <a:t>Visitas trimestrales</a:t>
          </a:r>
        </a:p>
      </dgm:t>
    </dgm:pt>
    <dgm:pt modelId="{91870C9E-37DB-4339-9119-CD71A4656DE4}" type="parTrans" cxnId="{B175E56C-F9A6-4BE5-B196-D7177C71A454}">
      <dgm:prSet/>
      <dgm:spPr/>
      <dgm:t>
        <a:bodyPr/>
        <a:lstStyle/>
        <a:p>
          <a:endParaRPr lang="es-VE" b="1"/>
        </a:p>
      </dgm:t>
    </dgm:pt>
    <dgm:pt modelId="{B2C64428-F766-4BF0-845D-AA5A75CEA586}" type="sibTrans" cxnId="{B175E56C-F9A6-4BE5-B196-D7177C71A454}">
      <dgm:prSet/>
      <dgm:spPr/>
      <dgm:t>
        <a:bodyPr/>
        <a:lstStyle/>
        <a:p>
          <a:endParaRPr lang="es-VE" b="1"/>
        </a:p>
      </dgm:t>
    </dgm:pt>
    <dgm:pt modelId="{16EAD8C4-E7C8-4275-9DD0-DC7BF0DC5DDB}">
      <dgm:prSet phldrT="[Texto]"/>
      <dgm:spPr/>
      <dgm:t>
        <a:bodyPr/>
        <a:lstStyle/>
        <a:p>
          <a:r>
            <a:rPr lang="es-VE" b="1" dirty="0"/>
            <a:t>Visitas semestrales</a:t>
          </a:r>
        </a:p>
      </dgm:t>
    </dgm:pt>
    <dgm:pt modelId="{9B82D0B9-0D85-4725-9C8E-F8EC1C4CDF6B}" type="parTrans" cxnId="{88F4717C-3B75-4DEA-86BE-3C67D29E2617}">
      <dgm:prSet/>
      <dgm:spPr/>
      <dgm:t>
        <a:bodyPr/>
        <a:lstStyle/>
        <a:p>
          <a:endParaRPr lang="es-VE" b="1"/>
        </a:p>
      </dgm:t>
    </dgm:pt>
    <dgm:pt modelId="{CF0519D7-785E-457D-AD55-5293F9EE0811}" type="sibTrans" cxnId="{88F4717C-3B75-4DEA-86BE-3C67D29E2617}">
      <dgm:prSet/>
      <dgm:spPr/>
      <dgm:t>
        <a:bodyPr/>
        <a:lstStyle/>
        <a:p>
          <a:endParaRPr lang="es-VE" b="1"/>
        </a:p>
      </dgm:t>
    </dgm:pt>
    <dgm:pt modelId="{7B3C53FC-DD96-4042-86DA-5232EA6E5DCC}">
      <dgm:prSet phldrT="[Texto]"/>
      <dgm:spPr/>
      <dgm:t>
        <a:bodyPr/>
        <a:lstStyle/>
        <a:p>
          <a:r>
            <a:rPr lang="es-VE" b="1" dirty="0"/>
            <a:t>Visitas anuales</a:t>
          </a:r>
        </a:p>
      </dgm:t>
    </dgm:pt>
    <dgm:pt modelId="{D58189D5-27C1-4EB8-B527-D65AF67BE490}" type="parTrans" cxnId="{48C51EFB-9A65-4ED0-8819-1DC1EF77CCE8}">
      <dgm:prSet/>
      <dgm:spPr/>
      <dgm:t>
        <a:bodyPr/>
        <a:lstStyle/>
        <a:p>
          <a:endParaRPr lang="es-VE"/>
        </a:p>
      </dgm:t>
    </dgm:pt>
    <dgm:pt modelId="{32F64837-00D6-45C2-B0BB-B4900F291F2C}" type="sibTrans" cxnId="{48C51EFB-9A65-4ED0-8819-1DC1EF77CCE8}">
      <dgm:prSet/>
      <dgm:spPr/>
      <dgm:t>
        <a:bodyPr/>
        <a:lstStyle/>
        <a:p>
          <a:endParaRPr lang="es-VE"/>
        </a:p>
      </dgm:t>
    </dgm:pt>
    <dgm:pt modelId="{9C0C72A7-5019-4503-8C37-51078F7D2B7A}">
      <dgm:prSet phldrT="[Texto]"/>
      <dgm:spPr/>
      <dgm:t>
        <a:bodyPr/>
        <a:lstStyle/>
        <a:p>
          <a:r>
            <a:rPr lang="es-VE" b="1" dirty="0"/>
            <a:t>Visitas adicionales</a:t>
          </a:r>
        </a:p>
      </dgm:t>
    </dgm:pt>
    <dgm:pt modelId="{6B309846-BC21-4AD5-8461-99C2BD335325}" type="parTrans" cxnId="{DAFEEB49-4289-48C7-9A08-B7903FCFC4E0}">
      <dgm:prSet/>
      <dgm:spPr/>
      <dgm:t>
        <a:bodyPr/>
        <a:lstStyle/>
        <a:p>
          <a:endParaRPr lang="es-VE"/>
        </a:p>
      </dgm:t>
    </dgm:pt>
    <dgm:pt modelId="{91B785BD-D781-4AD9-9A88-0EC2DA0434DE}" type="sibTrans" cxnId="{DAFEEB49-4289-48C7-9A08-B7903FCFC4E0}">
      <dgm:prSet/>
      <dgm:spPr/>
      <dgm:t>
        <a:bodyPr/>
        <a:lstStyle/>
        <a:p>
          <a:endParaRPr lang="es-VE"/>
        </a:p>
      </dgm:t>
    </dgm:pt>
    <dgm:pt modelId="{36461BD3-9FD7-41C7-9BE0-F9BCF046FFBF}" type="pres">
      <dgm:prSet presAssocID="{32977976-D493-4163-8ED8-226742659421}" presName="Name0" presStyleCnt="0">
        <dgm:presLayoutVars>
          <dgm:dir/>
          <dgm:resizeHandles val="exact"/>
        </dgm:presLayoutVars>
      </dgm:prSet>
      <dgm:spPr/>
    </dgm:pt>
    <dgm:pt modelId="{06338BBD-0641-41B0-AF73-B646A8289E4A}" type="pres">
      <dgm:prSet presAssocID="{32977976-D493-4163-8ED8-226742659421}" presName="arrow" presStyleLbl="bgShp" presStyleIdx="0" presStyleCnt="1"/>
      <dgm:spPr/>
    </dgm:pt>
    <dgm:pt modelId="{65A7557A-A6EB-4649-8AD1-5EE9541DB0EE}" type="pres">
      <dgm:prSet presAssocID="{32977976-D493-4163-8ED8-226742659421}" presName="points" presStyleCnt="0"/>
      <dgm:spPr/>
    </dgm:pt>
    <dgm:pt modelId="{60F95E24-ED1C-4E7A-9FB7-36858A2C5787}" type="pres">
      <dgm:prSet presAssocID="{7047D5F2-C120-4161-93D5-9E6284559424}" presName="compositeA" presStyleCnt="0"/>
      <dgm:spPr/>
    </dgm:pt>
    <dgm:pt modelId="{F94AC7D7-052A-4FF3-A8AE-CD840D8F47BF}" type="pres">
      <dgm:prSet presAssocID="{7047D5F2-C120-4161-93D5-9E6284559424}" presName="textA" presStyleLbl="revTx" presStyleIdx="0" presStyleCnt="5">
        <dgm:presLayoutVars>
          <dgm:bulletEnabled val="1"/>
        </dgm:presLayoutVars>
      </dgm:prSet>
      <dgm:spPr/>
      <dgm:t>
        <a:bodyPr/>
        <a:lstStyle/>
        <a:p>
          <a:endParaRPr lang="es-VE"/>
        </a:p>
      </dgm:t>
    </dgm:pt>
    <dgm:pt modelId="{0F997033-56AC-4A44-B9D0-59687FF6008A}" type="pres">
      <dgm:prSet presAssocID="{7047D5F2-C120-4161-93D5-9E6284559424}" presName="circleA" presStyleLbl="node1" presStyleIdx="0" presStyleCnt="5"/>
      <dgm:spPr/>
    </dgm:pt>
    <dgm:pt modelId="{8799E555-D448-41B5-9969-97E06D9F1B02}" type="pres">
      <dgm:prSet presAssocID="{7047D5F2-C120-4161-93D5-9E6284559424}" presName="spaceA" presStyleCnt="0"/>
      <dgm:spPr/>
    </dgm:pt>
    <dgm:pt modelId="{1A403B15-F7BD-4BB3-A51F-AB16A5CEA64E}" type="pres">
      <dgm:prSet presAssocID="{A9C173F7-EDBC-424F-A16B-F34DB48076D6}" presName="space" presStyleCnt="0"/>
      <dgm:spPr/>
    </dgm:pt>
    <dgm:pt modelId="{5577CEA8-1BA8-4F45-A6D5-4E274B84BFEE}" type="pres">
      <dgm:prSet presAssocID="{BF74CC60-0E2B-4EA9-8FE8-1EBC14822F64}" presName="compositeB" presStyleCnt="0"/>
      <dgm:spPr/>
    </dgm:pt>
    <dgm:pt modelId="{EDCA278E-4662-4CD7-8350-3987FD87282D}" type="pres">
      <dgm:prSet presAssocID="{BF74CC60-0E2B-4EA9-8FE8-1EBC14822F64}" presName="textB" presStyleLbl="revTx" presStyleIdx="1" presStyleCnt="5">
        <dgm:presLayoutVars>
          <dgm:bulletEnabled val="1"/>
        </dgm:presLayoutVars>
      </dgm:prSet>
      <dgm:spPr/>
      <dgm:t>
        <a:bodyPr/>
        <a:lstStyle/>
        <a:p>
          <a:endParaRPr lang="es-VE"/>
        </a:p>
      </dgm:t>
    </dgm:pt>
    <dgm:pt modelId="{051F8700-B793-4428-900C-71D62785B197}" type="pres">
      <dgm:prSet presAssocID="{BF74CC60-0E2B-4EA9-8FE8-1EBC14822F64}" presName="circleB" presStyleLbl="node1" presStyleIdx="1" presStyleCnt="5"/>
      <dgm:spPr/>
    </dgm:pt>
    <dgm:pt modelId="{23BF7F67-B2A9-4803-836C-003B01EFCFBA}" type="pres">
      <dgm:prSet presAssocID="{BF74CC60-0E2B-4EA9-8FE8-1EBC14822F64}" presName="spaceB" presStyleCnt="0"/>
      <dgm:spPr/>
    </dgm:pt>
    <dgm:pt modelId="{CF276D29-6D4E-4A06-9335-67E3BE075094}" type="pres">
      <dgm:prSet presAssocID="{B2C64428-F766-4BF0-845D-AA5A75CEA586}" presName="space" presStyleCnt="0"/>
      <dgm:spPr/>
    </dgm:pt>
    <dgm:pt modelId="{3DE06AB9-86E8-43B1-8105-B6F51A47272A}" type="pres">
      <dgm:prSet presAssocID="{16EAD8C4-E7C8-4275-9DD0-DC7BF0DC5DDB}" presName="compositeA" presStyleCnt="0"/>
      <dgm:spPr/>
    </dgm:pt>
    <dgm:pt modelId="{46C02C16-1ED2-4ED5-8906-6ABC2316D0EF}" type="pres">
      <dgm:prSet presAssocID="{16EAD8C4-E7C8-4275-9DD0-DC7BF0DC5DDB}" presName="textA" presStyleLbl="revTx" presStyleIdx="2" presStyleCnt="5">
        <dgm:presLayoutVars>
          <dgm:bulletEnabled val="1"/>
        </dgm:presLayoutVars>
      </dgm:prSet>
      <dgm:spPr/>
      <dgm:t>
        <a:bodyPr/>
        <a:lstStyle/>
        <a:p>
          <a:endParaRPr lang="es-VE"/>
        </a:p>
      </dgm:t>
    </dgm:pt>
    <dgm:pt modelId="{BADBEBE2-4BA0-4400-A025-95635F2227D3}" type="pres">
      <dgm:prSet presAssocID="{16EAD8C4-E7C8-4275-9DD0-DC7BF0DC5DDB}" presName="circleA" presStyleLbl="node1" presStyleIdx="2" presStyleCnt="5"/>
      <dgm:spPr/>
    </dgm:pt>
    <dgm:pt modelId="{468EF445-C7C7-418F-88BE-FE2378EBECEB}" type="pres">
      <dgm:prSet presAssocID="{16EAD8C4-E7C8-4275-9DD0-DC7BF0DC5DDB}" presName="spaceA" presStyleCnt="0"/>
      <dgm:spPr/>
    </dgm:pt>
    <dgm:pt modelId="{78B07114-7DEF-44D8-9FD0-ADCD0C1CD98E}" type="pres">
      <dgm:prSet presAssocID="{CF0519D7-785E-457D-AD55-5293F9EE0811}" presName="space" presStyleCnt="0"/>
      <dgm:spPr/>
    </dgm:pt>
    <dgm:pt modelId="{1EA744DA-E19E-42B4-91BB-6E587B503FB0}" type="pres">
      <dgm:prSet presAssocID="{7B3C53FC-DD96-4042-86DA-5232EA6E5DCC}" presName="compositeB" presStyleCnt="0"/>
      <dgm:spPr/>
    </dgm:pt>
    <dgm:pt modelId="{89F0DCB1-B71C-40A4-9CC7-398F8F2993D0}" type="pres">
      <dgm:prSet presAssocID="{7B3C53FC-DD96-4042-86DA-5232EA6E5DCC}" presName="textB" presStyleLbl="revTx" presStyleIdx="3" presStyleCnt="5">
        <dgm:presLayoutVars>
          <dgm:bulletEnabled val="1"/>
        </dgm:presLayoutVars>
      </dgm:prSet>
      <dgm:spPr/>
      <dgm:t>
        <a:bodyPr/>
        <a:lstStyle/>
        <a:p>
          <a:endParaRPr lang="es-VE"/>
        </a:p>
      </dgm:t>
    </dgm:pt>
    <dgm:pt modelId="{7B755614-634D-4BC7-A29D-44EC0212E6D3}" type="pres">
      <dgm:prSet presAssocID="{7B3C53FC-DD96-4042-86DA-5232EA6E5DCC}" presName="circleB" presStyleLbl="node1" presStyleIdx="3" presStyleCnt="5"/>
      <dgm:spPr/>
    </dgm:pt>
    <dgm:pt modelId="{6B5BD769-9965-4C47-8CE3-F987BBA0EB0D}" type="pres">
      <dgm:prSet presAssocID="{7B3C53FC-DD96-4042-86DA-5232EA6E5DCC}" presName="spaceB" presStyleCnt="0"/>
      <dgm:spPr/>
    </dgm:pt>
    <dgm:pt modelId="{23C7FA1E-E260-4990-BEC1-0CD19BF874DA}" type="pres">
      <dgm:prSet presAssocID="{32F64837-00D6-45C2-B0BB-B4900F291F2C}" presName="space" presStyleCnt="0"/>
      <dgm:spPr/>
    </dgm:pt>
    <dgm:pt modelId="{552FC6E0-2C46-4AEA-9C95-D42C31DF71F6}" type="pres">
      <dgm:prSet presAssocID="{9C0C72A7-5019-4503-8C37-51078F7D2B7A}" presName="compositeA" presStyleCnt="0"/>
      <dgm:spPr/>
    </dgm:pt>
    <dgm:pt modelId="{9DBFCD14-F5FD-4C16-ACB9-E18C0DCF77F4}" type="pres">
      <dgm:prSet presAssocID="{9C0C72A7-5019-4503-8C37-51078F7D2B7A}" presName="textA" presStyleLbl="revTx" presStyleIdx="4" presStyleCnt="5">
        <dgm:presLayoutVars>
          <dgm:bulletEnabled val="1"/>
        </dgm:presLayoutVars>
      </dgm:prSet>
      <dgm:spPr/>
      <dgm:t>
        <a:bodyPr/>
        <a:lstStyle/>
        <a:p>
          <a:endParaRPr lang="es-VE"/>
        </a:p>
      </dgm:t>
    </dgm:pt>
    <dgm:pt modelId="{0B178C82-EE6F-4385-B5E7-9B716DCE626C}" type="pres">
      <dgm:prSet presAssocID="{9C0C72A7-5019-4503-8C37-51078F7D2B7A}" presName="circleA" presStyleLbl="node1" presStyleIdx="4" presStyleCnt="5"/>
      <dgm:spPr/>
    </dgm:pt>
    <dgm:pt modelId="{9310E525-03E0-4D2C-A239-F065511629C7}" type="pres">
      <dgm:prSet presAssocID="{9C0C72A7-5019-4503-8C37-51078F7D2B7A}" presName="spaceA" presStyleCnt="0"/>
      <dgm:spPr/>
    </dgm:pt>
  </dgm:ptLst>
  <dgm:cxnLst>
    <dgm:cxn modelId="{48C51EFB-9A65-4ED0-8819-1DC1EF77CCE8}" srcId="{32977976-D493-4163-8ED8-226742659421}" destId="{7B3C53FC-DD96-4042-86DA-5232EA6E5DCC}" srcOrd="3" destOrd="0" parTransId="{D58189D5-27C1-4EB8-B527-D65AF67BE490}" sibTransId="{32F64837-00D6-45C2-B0BB-B4900F291F2C}"/>
    <dgm:cxn modelId="{7CC91CE4-1ADD-45E7-B519-58317E25D636}" type="presOf" srcId="{7B3C53FC-DD96-4042-86DA-5232EA6E5DCC}" destId="{89F0DCB1-B71C-40A4-9CC7-398F8F2993D0}" srcOrd="0" destOrd="0" presId="urn:microsoft.com/office/officeart/2005/8/layout/hProcess11"/>
    <dgm:cxn modelId="{0A5E75B3-F2E4-408E-92F0-0CBEDA617DAB}" type="presOf" srcId="{32977976-D493-4163-8ED8-226742659421}" destId="{36461BD3-9FD7-41C7-9BE0-F9BCF046FFBF}" srcOrd="0" destOrd="0" presId="urn:microsoft.com/office/officeart/2005/8/layout/hProcess11"/>
    <dgm:cxn modelId="{1F5AA8BC-2549-4923-BDAB-9C59DA5B4761}" type="presOf" srcId="{16EAD8C4-E7C8-4275-9DD0-DC7BF0DC5DDB}" destId="{46C02C16-1ED2-4ED5-8906-6ABC2316D0EF}" srcOrd="0" destOrd="0" presId="urn:microsoft.com/office/officeart/2005/8/layout/hProcess11"/>
    <dgm:cxn modelId="{70A95266-0654-47CE-8922-9068FCC23915}" srcId="{32977976-D493-4163-8ED8-226742659421}" destId="{7047D5F2-C120-4161-93D5-9E6284559424}" srcOrd="0" destOrd="0" parTransId="{275C4A77-0B2F-49CD-AFFF-55ED49801D65}" sibTransId="{A9C173F7-EDBC-424F-A16B-F34DB48076D6}"/>
    <dgm:cxn modelId="{9EB7E6B7-A9DA-4961-A53F-62B43EB59C42}" type="presOf" srcId="{9C0C72A7-5019-4503-8C37-51078F7D2B7A}" destId="{9DBFCD14-F5FD-4C16-ACB9-E18C0DCF77F4}" srcOrd="0" destOrd="0" presId="urn:microsoft.com/office/officeart/2005/8/layout/hProcess11"/>
    <dgm:cxn modelId="{DAFEEB49-4289-48C7-9A08-B7903FCFC4E0}" srcId="{32977976-D493-4163-8ED8-226742659421}" destId="{9C0C72A7-5019-4503-8C37-51078F7D2B7A}" srcOrd="4" destOrd="0" parTransId="{6B309846-BC21-4AD5-8461-99C2BD335325}" sibTransId="{91B785BD-D781-4AD9-9A88-0EC2DA0434DE}"/>
    <dgm:cxn modelId="{52613C8F-20E1-491C-AD6C-30541F27D29D}" type="presOf" srcId="{BF74CC60-0E2B-4EA9-8FE8-1EBC14822F64}" destId="{EDCA278E-4662-4CD7-8350-3987FD87282D}" srcOrd="0" destOrd="0" presId="urn:microsoft.com/office/officeart/2005/8/layout/hProcess11"/>
    <dgm:cxn modelId="{88F4717C-3B75-4DEA-86BE-3C67D29E2617}" srcId="{32977976-D493-4163-8ED8-226742659421}" destId="{16EAD8C4-E7C8-4275-9DD0-DC7BF0DC5DDB}" srcOrd="2" destOrd="0" parTransId="{9B82D0B9-0D85-4725-9C8E-F8EC1C4CDF6B}" sibTransId="{CF0519D7-785E-457D-AD55-5293F9EE0811}"/>
    <dgm:cxn modelId="{7E03FB55-3C1D-41EA-9FED-DD186A5D5001}" type="presOf" srcId="{7047D5F2-C120-4161-93D5-9E6284559424}" destId="{F94AC7D7-052A-4FF3-A8AE-CD840D8F47BF}" srcOrd="0" destOrd="0" presId="urn:microsoft.com/office/officeart/2005/8/layout/hProcess11"/>
    <dgm:cxn modelId="{B175E56C-F9A6-4BE5-B196-D7177C71A454}" srcId="{32977976-D493-4163-8ED8-226742659421}" destId="{BF74CC60-0E2B-4EA9-8FE8-1EBC14822F64}" srcOrd="1" destOrd="0" parTransId="{91870C9E-37DB-4339-9119-CD71A4656DE4}" sibTransId="{B2C64428-F766-4BF0-845D-AA5A75CEA586}"/>
    <dgm:cxn modelId="{2B6A40AE-0D12-4558-82DB-790B6AFC9AEA}" type="presParOf" srcId="{36461BD3-9FD7-41C7-9BE0-F9BCF046FFBF}" destId="{06338BBD-0641-41B0-AF73-B646A8289E4A}" srcOrd="0" destOrd="0" presId="urn:microsoft.com/office/officeart/2005/8/layout/hProcess11"/>
    <dgm:cxn modelId="{6256E5EC-BDEC-4FB1-B16C-CDFD3315E775}" type="presParOf" srcId="{36461BD3-9FD7-41C7-9BE0-F9BCF046FFBF}" destId="{65A7557A-A6EB-4649-8AD1-5EE9541DB0EE}" srcOrd="1" destOrd="0" presId="urn:microsoft.com/office/officeart/2005/8/layout/hProcess11"/>
    <dgm:cxn modelId="{32500B7C-BDD9-4DA6-80F6-A0C5D97B5A63}" type="presParOf" srcId="{65A7557A-A6EB-4649-8AD1-5EE9541DB0EE}" destId="{60F95E24-ED1C-4E7A-9FB7-36858A2C5787}" srcOrd="0" destOrd="0" presId="urn:microsoft.com/office/officeart/2005/8/layout/hProcess11"/>
    <dgm:cxn modelId="{D9B59242-BA1A-4E8E-89FE-43C736550845}" type="presParOf" srcId="{60F95E24-ED1C-4E7A-9FB7-36858A2C5787}" destId="{F94AC7D7-052A-4FF3-A8AE-CD840D8F47BF}" srcOrd="0" destOrd="0" presId="urn:microsoft.com/office/officeart/2005/8/layout/hProcess11"/>
    <dgm:cxn modelId="{8324D184-AC67-4E0C-B2B7-425ADFE0BB3E}" type="presParOf" srcId="{60F95E24-ED1C-4E7A-9FB7-36858A2C5787}" destId="{0F997033-56AC-4A44-B9D0-59687FF6008A}" srcOrd="1" destOrd="0" presId="urn:microsoft.com/office/officeart/2005/8/layout/hProcess11"/>
    <dgm:cxn modelId="{F632C8FB-F3CB-4674-8DB7-9710D3C1CF53}" type="presParOf" srcId="{60F95E24-ED1C-4E7A-9FB7-36858A2C5787}" destId="{8799E555-D448-41B5-9969-97E06D9F1B02}" srcOrd="2" destOrd="0" presId="urn:microsoft.com/office/officeart/2005/8/layout/hProcess11"/>
    <dgm:cxn modelId="{9FE7605A-27D9-4CEF-8395-179591C0B7B3}" type="presParOf" srcId="{65A7557A-A6EB-4649-8AD1-5EE9541DB0EE}" destId="{1A403B15-F7BD-4BB3-A51F-AB16A5CEA64E}" srcOrd="1" destOrd="0" presId="urn:microsoft.com/office/officeart/2005/8/layout/hProcess11"/>
    <dgm:cxn modelId="{5345C9A9-85C3-4B54-AC40-5607372127F4}" type="presParOf" srcId="{65A7557A-A6EB-4649-8AD1-5EE9541DB0EE}" destId="{5577CEA8-1BA8-4F45-A6D5-4E274B84BFEE}" srcOrd="2" destOrd="0" presId="urn:microsoft.com/office/officeart/2005/8/layout/hProcess11"/>
    <dgm:cxn modelId="{4B531377-F3E0-4CE9-BFA4-E8E03B4B3D0A}" type="presParOf" srcId="{5577CEA8-1BA8-4F45-A6D5-4E274B84BFEE}" destId="{EDCA278E-4662-4CD7-8350-3987FD87282D}" srcOrd="0" destOrd="0" presId="urn:microsoft.com/office/officeart/2005/8/layout/hProcess11"/>
    <dgm:cxn modelId="{32F79794-D747-42E2-9011-4EFEF5677060}" type="presParOf" srcId="{5577CEA8-1BA8-4F45-A6D5-4E274B84BFEE}" destId="{051F8700-B793-4428-900C-71D62785B197}" srcOrd="1" destOrd="0" presId="urn:microsoft.com/office/officeart/2005/8/layout/hProcess11"/>
    <dgm:cxn modelId="{2D6FD846-E236-4C9B-BEDF-BB595B2A966F}" type="presParOf" srcId="{5577CEA8-1BA8-4F45-A6D5-4E274B84BFEE}" destId="{23BF7F67-B2A9-4803-836C-003B01EFCFBA}" srcOrd="2" destOrd="0" presId="urn:microsoft.com/office/officeart/2005/8/layout/hProcess11"/>
    <dgm:cxn modelId="{5DE24DDD-A697-4F14-9530-E1558899B0BE}" type="presParOf" srcId="{65A7557A-A6EB-4649-8AD1-5EE9541DB0EE}" destId="{CF276D29-6D4E-4A06-9335-67E3BE075094}" srcOrd="3" destOrd="0" presId="urn:microsoft.com/office/officeart/2005/8/layout/hProcess11"/>
    <dgm:cxn modelId="{6A268749-00A2-4692-BE6D-C0E176205F1D}" type="presParOf" srcId="{65A7557A-A6EB-4649-8AD1-5EE9541DB0EE}" destId="{3DE06AB9-86E8-43B1-8105-B6F51A47272A}" srcOrd="4" destOrd="0" presId="urn:microsoft.com/office/officeart/2005/8/layout/hProcess11"/>
    <dgm:cxn modelId="{4E7D37FC-C00D-4B7D-8069-10EA39FACF6D}" type="presParOf" srcId="{3DE06AB9-86E8-43B1-8105-B6F51A47272A}" destId="{46C02C16-1ED2-4ED5-8906-6ABC2316D0EF}" srcOrd="0" destOrd="0" presId="urn:microsoft.com/office/officeart/2005/8/layout/hProcess11"/>
    <dgm:cxn modelId="{CB96927E-A66C-4D3E-8D53-C6D489BDE151}" type="presParOf" srcId="{3DE06AB9-86E8-43B1-8105-B6F51A47272A}" destId="{BADBEBE2-4BA0-4400-A025-95635F2227D3}" srcOrd="1" destOrd="0" presId="urn:microsoft.com/office/officeart/2005/8/layout/hProcess11"/>
    <dgm:cxn modelId="{B60DF734-6C85-49F5-B915-B891ABCE5B6B}" type="presParOf" srcId="{3DE06AB9-86E8-43B1-8105-B6F51A47272A}" destId="{468EF445-C7C7-418F-88BE-FE2378EBECEB}" srcOrd="2" destOrd="0" presId="urn:microsoft.com/office/officeart/2005/8/layout/hProcess11"/>
    <dgm:cxn modelId="{21AFE6AF-8333-4192-A33F-00E76C747A4D}" type="presParOf" srcId="{65A7557A-A6EB-4649-8AD1-5EE9541DB0EE}" destId="{78B07114-7DEF-44D8-9FD0-ADCD0C1CD98E}" srcOrd="5" destOrd="0" presId="urn:microsoft.com/office/officeart/2005/8/layout/hProcess11"/>
    <dgm:cxn modelId="{83D68C86-DE0C-428E-B15E-4473513D28F5}" type="presParOf" srcId="{65A7557A-A6EB-4649-8AD1-5EE9541DB0EE}" destId="{1EA744DA-E19E-42B4-91BB-6E587B503FB0}" srcOrd="6" destOrd="0" presId="urn:microsoft.com/office/officeart/2005/8/layout/hProcess11"/>
    <dgm:cxn modelId="{72D9CEC7-D2FD-43FA-BCD7-374D86BE023B}" type="presParOf" srcId="{1EA744DA-E19E-42B4-91BB-6E587B503FB0}" destId="{89F0DCB1-B71C-40A4-9CC7-398F8F2993D0}" srcOrd="0" destOrd="0" presId="urn:microsoft.com/office/officeart/2005/8/layout/hProcess11"/>
    <dgm:cxn modelId="{AD9F4023-1EB7-4E65-8963-A146D5CCC426}" type="presParOf" srcId="{1EA744DA-E19E-42B4-91BB-6E587B503FB0}" destId="{7B755614-634D-4BC7-A29D-44EC0212E6D3}" srcOrd="1" destOrd="0" presId="urn:microsoft.com/office/officeart/2005/8/layout/hProcess11"/>
    <dgm:cxn modelId="{A8309711-408F-4D37-AEF6-CB0BC045CFFB}" type="presParOf" srcId="{1EA744DA-E19E-42B4-91BB-6E587B503FB0}" destId="{6B5BD769-9965-4C47-8CE3-F987BBA0EB0D}" srcOrd="2" destOrd="0" presId="urn:microsoft.com/office/officeart/2005/8/layout/hProcess11"/>
    <dgm:cxn modelId="{7A58EEFC-5FAA-4D2B-B4FB-2DFB45892C23}" type="presParOf" srcId="{65A7557A-A6EB-4649-8AD1-5EE9541DB0EE}" destId="{23C7FA1E-E260-4990-BEC1-0CD19BF874DA}" srcOrd="7" destOrd="0" presId="urn:microsoft.com/office/officeart/2005/8/layout/hProcess11"/>
    <dgm:cxn modelId="{D71D1BCD-4523-4C16-930A-3D5536C22BFB}" type="presParOf" srcId="{65A7557A-A6EB-4649-8AD1-5EE9541DB0EE}" destId="{552FC6E0-2C46-4AEA-9C95-D42C31DF71F6}" srcOrd="8" destOrd="0" presId="urn:microsoft.com/office/officeart/2005/8/layout/hProcess11"/>
    <dgm:cxn modelId="{52597772-4172-463D-BBEB-3E07F64B2033}" type="presParOf" srcId="{552FC6E0-2C46-4AEA-9C95-D42C31DF71F6}" destId="{9DBFCD14-F5FD-4C16-ACB9-E18C0DCF77F4}" srcOrd="0" destOrd="0" presId="urn:microsoft.com/office/officeart/2005/8/layout/hProcess11"/>
    <dgm:cxn modelId="{D7478710-B644-4E5E-BC29-A64EE6B71820}" type="presParOf" srcId="{552FC6E0-2C46-4AEA-9C95-D42C31DF71F6}" destId="{0B178C82-EE6F-4385-B5E7-9B716DCE626C}" srcOrd="1" destOrd="0" presId="urn:microsoft.com/office/officeart/2005/8/layout/hProcess11"/>
    <dgm:cxn modelId="{EDCA92E1-194E-43CF-849F-8D79798FDA77}" type="presParOf" srcId="{552FC6E0-2C46-4AEA-9C95-D42C31DF71F6}" destId="{9310E525-03E0-4D2C-A239-F065511629C7}"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F0E013-2538-4BC7-B2F1-B7103DF45009}"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VE"/>
        </a:p>
      </dgm:t>
    </dgm:pt>
    <dgm:pt modelId="{C8355042-4B55-44CC-9856-0019E1C8FC9F}">
      <dgm:prSet phldrT="[Texto]" custT="1"/>
      <dgm:spPr/>
      <dgm:t>
        <a:bodyPr/>
        <a:lstStyle/>
        <a:p>
          <a:r>
            <a:rPr lang="es-VE" sz="3600" b="1" dirty="0"/>
            <a:t>Inclusión</a:t>
          </a:r>
        </a:p>
      </dgm:t>
    </dgm:pt>
    <dgm:pt modelId="{FA944494-81C1-43C7-9B45-49D71A883EEA}" type="parTrans" cxnId="{9D785E10-30B9-4916-BF9F-78433EA92E21}">
      <dgm:prSet/>
      <dgm:spPr/>
      <dgm:t>
        <a:bodyPr/>
        <a:lstStyle/>
        <a:p>
          <a:endParaRPr lang="es-VE" b="1"/>
        </a:p>
      </dgm:t>
    </dgm:pt>
    <dgm:pt modelId="{A763E82B-9E1A-429C-B23C-9DAF7D823314}" type="sibTrans" cxnId="{9D785E10-30B9-4916-BF9F-78433EA92E21}">
      <dgm:prSet/>
      <dgm:spPr/>
      <dgm:t>
        <a:bodyPr/>
        <a:lstStyle/>
        <a:p>
          <a:endParaRPr lang="es-VE" b="1"/>
        </a:p>
      </dgm:t>
    </dgm:pt>
    <dgm:pt modelId="{757159F9-22E2-4DE9-A22B-7EFBE378083A}">
      <dgm:prSet phldrT="[Texto]" custT="1"/>
      <dgm:spPr/>
      <dgm:t>
        <a:bodyPr/>
        <a:lstStyle/>
        <a:p>
          <a:pPr>
            <a:lnSpc>
              <a:spcPct val="100000"/>
            </a:lnSpc>
            <a:spcAft>
              <a:spcPts val="0"/>
            </a:spcAft>
          </a:pPr>
          <a:r>
            <a:rPr lang="es-VE" sz="1800" b="1" dirty="0">
              <a:solidFill>
                <a:srgbClr val="002060"/>
              </a:solidFill>
            </a:rPr>
            <a:t>Edad: </a:t>
          </a:r>
          <a:r>
            <a:rPr lang="es-VE" sz="1800" b="1" dirty="0">
              <a:solidFill>
                <a:srgbClr val="002060"/>
              </a:solidFill>
              <a:latin typeface="Cambria"/>
              <a:ea typeface="Cambria"/>
            </a:rPr>
            <a:t>˃</a:t>
          </a:r>
          <a:r>
            <a:rPr lang="es-VE" sz="1800" b="1" dirty="0">
              <a:solidFill>
                <a:srgbClr val="002060"/>
              </a:solidFill>
            </a:rPr>
            <a:t>60 años.</a:t>
          </a:r>
        </a:p>
      </dgm:t>
    </dgm:pt>
    <dgm:pt modelId="{F3F01669-7FB6-4B1D-B185-9ECDC8BDB43F}" type="parTrans" cxnId="{E3BE9D32-96D1-4896-813E-EA064A7FBE99}">
      <dgm:prSet/>
      <dgm:spPr/>
      <dgm:t>
        <a:bodyPr/>
        <a:lstStyle/>
        <a:p>
          <a:endParaRPr lang="es-VE" b="1"/>
        </a:p>
      </dgm:t>
    </dgm:pt>
    <dgm:pt modelId="{7BDA9DD7-3B1B-4D02-AA39-F26092D63DE2}" type="sibTrans" cxnId="{E3BE9D32-96D1-4896-813E-EA064A7FBE99}">
      <dgm:prSet/>
      <dgm:spPr/>
      <dgm:t>
        <a:bodyPr/>
        <a:lstStyle/>
        <a:p>
          <a:endParaRPr lang="es-VE" b="1"/>
        </a:p>
      </dgm:t>
    </dgm:pt>
    <dgm:pt modelId="{B965A50D-8291-4541-9866-3CE2504E9886}">
      <dgm:prSet phldrT="[Texto]" custT="1"/>
      <dgm:spPr/>
      <dgm:t>
        <a:bodyPr/>
        <a:lstStyle/>
        <a:p>
          <a:pPr>
            <a:lnSpc>
              <a:spcPct val="100000"/>
            </a:lnSpc>
            <a:spcAft>
              <a:spcPts val="0"/>
            </a:spcAft>
          </a:pPr>
          <a:r>
            <a:rPr lang="es-VE" sz="1800" b="1" dirty="0">
              <a:solidFill>
                <a:srgbClr val="002060"/>
              </a:solidFill>
            </a:rPr>
            <a:t>PA: PAS 160-219mmHg y </a:t>
          </a:r>
          <a:r>
            <a:rPr lang="es-VE" sz="1800" b="1" dirty="0">
              <a:solidFill>
                <a:srgbClr val="002060"/>
              </a:solidFill>
              <a:latin typeface="Cambria"/>
              <a:ea typeface="Cambria"/>
            </a:rPr>
            <a:t>˂</a:t>
          </a:r>
          <a:r>
            <a:rPr lang="es-VE" sz="1800" b="1" dirty="0">
              <a:solidFill>
                <a:srgbClr val="002060"/>
              </a:solidFill>
            </a:rPr>
            <a:t>PAD 90mmHg.</a:t>
          </a:r>
        </a:p>
      </dgm:t>
    </dgm:pt>
    <dgm:pt modelId="{7A2D69B6-285D-499C-9AB5-0F32B67696AF}" type="parTrans" cxnId="{B1E476B1-FE72-4E97-93EE-13BCAFA533D4}">
      <dgm:prSet/>
      <dgm:spPr/>
      <dgm:t>
        <a:bodyPr/>
        <a:lstStyle/>
        <a:p>
          <a:endParaRPr lang="es-VE" b="1"/>
        </a:p>
      </dgm:t>
    </dgm:pt>
    <dgm:pt modelId="{29AB0176-CEBD-4E61-806E-FADF7919BD7D}" type="sibTrans" cxnId="{B1E476B1-FE72-4E97-93EE-13BCAFA533D4}">
      <dgm:prSet/>
      <dgm:spPr/>
      <dgm:t>
        <a:bodyPr/>
        <a:lstStyle/>
        <a:p>
          <a:endParaRPr lang="es-VE" b="1"/>
        </a:p>
      </dgm:t>
    </dgm:pt>
    <dgm:pt modelId="{9F884116-3ABB-47C0-8890-24259A935F7C}">
      <dgm:prSet phldrT="[Texto]" custT="1"/>
      <dgm:spPr/>
      <dgm:t>
        <a:bodyPr/>
        <a:lstStyle/>
        <a:p>
          <a:r>
            <a:rPr lang="es-VE" sz="3600" b="1" dirty="0"/>
            <a:t>Exclusión</a:t>
          </a:r>
        </a:p>
      </dgm:t>
    </dgm:pt>
    <dgm:pt modelId="{A5EAF89A-5141-4321-AFD2-0B94D01B1620}" type="parTrans" cxnId="{7AEB0038-DBC9-486E-A9FC-8995ADAEB80F}">
      <dgm:prSet/>
      <dgm:spPr/>
      <dgm:t>
        <a:bodyPr/>
        <a:lstStyle/>
        <a:p>
          <a:endParaRPr lang="es-VE" b="1"/>
        </a:p>
      </dgm:t>
    </dgm:pt>
    <dgm:pt modelId="{3CF3DA26-D6D9-48CB-A5F7-AA4F6C3743FD}" type="sibTrans" cxnId="{7AEB0038-DBC9-486E-A9FC-8995ADAEB80F}">
      <dgm:prSet/>
      <dgm:spPr/>
      <dgm:t>
        <a:bodyPr/>
        <a:lstStyle/>
        <a:p>
          <a:endParaRPr lang="es-VE" b="1"/>
        </a:p>
      </dgm:t>
    </dgm:pt>
    <dgm:pt modelId="{3C4727DD-0023-4B69-8973-3A64FB3DCDF7}">
      <dgm:prSet phldrT="[Texto]" custT="1"/>
      <dgm:spPr/>
      <dgm:t>
        <a:bodyPr/>
        <a:lstStyle/>
        <a:p>
          <a:pPr algn="just"/>
          <a:r>
            <a:rPr lang="es-VE" sz="1400" b="1" dirty="0">
              <a:solidFill>
                <a:srgbClr val="002060"/>
              </a:solidFill>
            </a:rPr>
            <a:t>Fibrilación o </a:t>
          </a:r>
          <a:r>
            <a:rPr lang="es-VE" sz="1400" b="1" dirty="0" err="1">
              <a:solidFill>
                <a:srgbClr val="002060"/>
              </a:solidFill>
            </a:rPr>
            <a:t>flutter</a:t>
          </a:r>
          <a:r>
            <a:rPr lang="es-VE" sz="1400" b="1" dirty="0">
              <a:solidFill>
                <a:srgbClr val="002060"/>
              </a:solidFill>
            </a:rPr>
            <a:t> auricular, bloqueo A-V, TA multifocal, bradicardia </a:t>
          </a:r>
          <a:r>
            <a:rPr lang="es-VE" sz="1400" b="1" dirty="0">
              <a:solidFill>
                <a:srgbClr val="002060"/>
              </a:solidFill>
              <a:latin typeface="Cambria"/>
              <a:ea typeface="Cambria"/>
            </a:rPr>
            <a:t>˂</a:t>
          </a:r>
          <a:r>
            <a:rPr lang="es-VE" sz="1400" b="1" dirty="0">
              <a:solidFill>
                <a:srgbClr val="002060"/>
              </a:solidFill>
            </a:rPr>
            <a:t>50LPM o marcapasos permanente</a:t>
          </a:r>
        </a:p>
      </dgm:t>
    </dgm:pt>
    <dgm:pt modelId="{53BBAD0A-D8E3-4699-9A36-326395CD25A0}" type="parTrans" cxnId="{B2C77A2B-CEB8-4B33-A1F7-33F23A928FF7}">
      <dgm:prSet/>
      <dgm:spPr/>
      <dgm:t>
        <a:bodyPr/>
        <a:lstStyle/>
        <a:p>
          <a:endParaRPr lang="es-VE" b="1"/>
        </a:p>
      </dgm:t>
    </dgm:pt>
    <dgm:pt modelId="{8C5F48C0-19D0-4223-A647-F8D358DFDF6E}" type="sibTrans" cxnId="{B2C77A2B-CEB8-4B33-A1F7-33F23A928FF7}">
      <dgm:prSet/>
      <dgm:spPr/>
      <dgm:t>
        <a:bodyPr/>
        <a:lstStyle/>
        <a:p>
          <a:endParaRPr lang="es-VE" b="1"/>
        </a:p>
      </dgm:t>
    </dgm:pt>
    <dgm:pt modelId="{290FE256-824D-4DBD-A9CF-F06B594EABBB}">
      <dgm:prSet custT="1"/>
      <dgm:spPr/>
      <dgm:t>
        <a:bodyPr/>
        <a:lstStyle/>
        <a:p>
          <a:pPr algn="just"/>
          <a:r>
            <a:rPr lang="es-VE" sz="1400" b="1" dirty="0">
              <a:solidFill>
                <a:srgbClr val="002060"/>
              </a:solidFill>
            </a:rPr>
            <a:t>Infarto de miocardio reciente, accidente cerebrovascular reciente, cirugía de derivación coronaria durante los últimos 6 meses, diabetes dependiente de insulina, demencia, antecedentes de insuficiencia renal, demencia o abuso de alcohol.</a:t>
          </a:r>
        </a:p>
      </dgm:t>
    </dgm:pt>
    <dgm:pt modelId="{478E2DA1-2E8F-4F07-AD88-A61EBCD15800}" type="parTrans" cxnId="{854A8143-92B0-466C-92A2-01D4AD01EA61}">
      <dgm:prSet/>
      <dgm:spPr/>
      <dgm:t>
        <a:bodyPr/>
        <a:lstStyle/>
        <a:p>
          <a:endParaRPr lang="es-VE" b="1"/>
        </a:p>
      </dgm:t>
    </dgm:pt>
    <dgm:pt modelId="{13F625B5-ABDA-412C-B0AE-E9E31E59358D}" type="sibTrans" cxnId="{854A8143-92B0-466C-92A2-01D4AD01EA61}">
      <dgm:prSet/>
      <dgm:spPr/>
      <dgm:t>
        <a:bodyPr/>
        <a:lstStyle/>
        <a:p>
          <a:endParaRPr lang="es-VE" b="1"/>
        </a:p>
      </dgm:t>
    </dgm:pt>
    <dgm:pt modelId="{7471CDCD-6F56-44E0-8A66-0DF7B024C4E2}" type="pres">
      <dgm:prSet presAssocID="{47F0E013-2538-4BC7-B2F1-B7103DF45009}" presName="Name0" presStyleCnt="0">
        <dgm:presLayoutVars>
          <dgm:dir/>
          <dgm:animLvl val="lvl"/>
          <dgm:resizeHandles val="exact"/>
        </dgm:presLayoutVars>
      </dgm:prSet>
      <dgm:spPr/>
      <dgm:t>
        <a:bodyPr/>
        <a:lstStyle/>
        <a:p>
          <a:endParaRPr lang="es-VE"/>
        </a:p>
      </dgm:t>
    </dgm:pt>
    <dgm:pt modelId="{9EEC2A7E-25A9-46AA-A8A6-BAB6592EB47D}" type="pres">
      <dgm:prSet presAssocID="{C8355042-4B55-44CC-9856-0019E1C8FC9F}" presName="linNode" presStyleCnt="0"/>
      <dgm:spPr/>
    </dgm:pt>
    <dgm:pt modelId="{6483DEB9-23FA-4C76-895D-A971F2685BFC}" type="pres">
      <dgm:prSet presAssocID="{C8355042-4B55-44CC-9856-0019E1C8FC9F}" presName="parentText" presStyleLbl="node1" presStyleIdx="0" presStyleCnt="2" custScaleY="56734">
        <dgm:presLayoutVars>
          <dgm:chMax val="1"/>
          <dgm:bulletEnabled val="1"/>
        </dgm:presLayoutVars>
      </dgm:prSet>
      <dgm:spPr/>
      <dgm:t>
        <a:bodyPr/>
        <a:lstStyle/>
        <a:p>
          <a:endParaRPr lang="es-VE"/>
        </a:p>
      </dgm:t>
    </dgm:pt>
    <dgm:pt modelId="{6748BF0B-CE5E-4CE2-81DB-4462797E407B}" type="pres">
      <dgm:prSet presAssocID="{C8355042-4B55-44CC-9856-0019E1C8FC9F}" presName="descendantText" presStyleLbl="alignAccFollowNode1" presStyleIdx="0" presStyleCnt="2" custScaleY="61362">
        <dgm:presLayoutVars>
          <dgm:bulletEnabled val="1"/>
        </dgm:presLayoutVars>
      </dgm:prSet>
      <dgm:spPr/>
      <dgm:t>
        <a:bodyPr/>
        <a:lstStyle/>
        <a:p>
          <a:endParaRPr lang="es-VE"/>
        </a:p>
      </dgm:t>
    </dgm:pt>
    <dgm:pt modelId="{62D26B19-3094-4899-9689-CFA124E62BF4}" type="pres">
      <dgm:prSet presAssocID="{A763E82B-9E1A-429C-B23C-9DAF7D823314}" presName="sp" presStyleCnt="0"/>
      <dgm:spPr/>
    </dgm:pt>
    <dgm:pt modelId="{A645D6AC-B925-4A57-99BB-36C718A58A3E}" type="pres">
      <dgm:prSet presAssocID="{9F884116-3ABB-47C0-8890-24259A935F7C}" presName="linNode" presStyleCnt="0"/>
      <dgm:spPr/>
    </dgm:pt>
    <dgm:pt modelId="{4D846E8E-EA56-440E-951E-8DBE464932FC}" type="pres">
      <dgm:prSet presAssocID="{9F884116-3ABB-47C0-8890-24259A935F7C}" presName="parentText" presStyleLbl="node1" presStyleIdx="1" presStyleCnt="2">
        <dgm:presLayoutVars>
          <dgm:chMax val="1"/>
          <dgm:bulletEnabled val="1"/>
        </dgm:presLayoutVars>
      </dgm:prSet>
      <dgm:spPr/>
      <dgm:t>
        <a:bodyPr/>
        <a:lstStyle/>
        <a:p>
          <a:endParaRPr lang="es-VE"/>
        </a:p>
      </dgm:t>
    </dgm:pt>
    <dgm:pt modelId="{C8406BE7-2697-4FF8-A518-754AA47F109C}" type="pres">
      <dgm:prSet presAssocID="{9F884116-3ABB-47C0-8890-24259A935F7C}" presName="descendantText" presStyleLbl="alignAccFollowNode1" presStyleIdx="1" presStyleCnt="2">
        <dgm:presLayoutVars>
          <dgm:bulletEnabled val="1"/>
        </dgm:presLayoutVars>
      </dgm:prSet>
      <dgm:spPr/>
      <dgm:t>
        <a:bodyPr/>
        <a:lstStyle/>
        <a:p>
          <a:endParaRPr lang="es-VE"/>
        </a:p>
      </dgm:t>
    </dgm:pt>
  </dgm:ptLst>
  <dgm:cxnLst>
    <dgm:cxn modelId="{B1E476B1-FE72-4E97-93EE-13BCAFA533D4}" srcId="{C8355042-4B55-44CC-9856-0019E1C8FC9F}" destId="{B965A50D-8291-4541-9866-3CE2504E9886}" srcOrd="1" destOrd="0" parTransId="{7A2D69B6-285D-499C-9AB5-0F32B67696AF}" sibTransId="{29AB0176-CEBD-4E61-806E-FADF7919BD7D}"/>
    <dgm:cxn modelId="{9D785E10-30B9-4916-BF9F-78433EA92E21}" srcId="{47F0E013-2538-4BC7-B2F1-B7103DF45009}" destId="{C8355042-4B55-44CC-9856-0019E1C8FC9F}" srcOrd="0" destOrd="0" parTransId="{FA944494-81C1-43C7-9B45-49D71A883EEA}" sibTransId="{A763E82B-9E1A-429C-B23C-9DAF7D823314}"/>
    <dgm:cxn modelId="{CFF9209A-0437-4FF7-8AD3-74672345458C}" type="presOf" srcId="{C8355042-4B55-44CC-9856-0019E1C8FC9F}" destId="{6483DEB9-23FA-4C76-895D-A971F2685BFC}" srcOrd="0" destOrd="0" presId="urn:microsoft.com/office/officeart/2005/8/layout/vList5"/>
    <dgm:cxn modelId="{5F71C4BA-26FF-456E-90ED-BADCAE039302}" type="presOf" srcId="{290FE256-824D-4DBD-A9CF-F06B594EABBB}" destId="{C8406BE7-2697-4FF8-A518-754AA47F109C}" srcOrd="0" destOrd="1" presId="urn:microsoft.com/office/officeart/2005/8/layout/vList5"/>
    <dgm:cxn modelId="{E3BE9D32-96D1-4896-813E-EA064A7FBE99}" srcId="{C8355042-4B55-44CC-9856-0019E1C8FC9F}" destId="{757159F9-22E2-4DE9-A22B-7EFBE378083A}" srcOrd="0" destOrd="0" parTransId="{F3F01669-7FB6-4B1D-B185-9ECDC8BDB43F}" sibTransId="{7BDA9DD7-3B1B-4D02-AA39-F26092D63DE2}"/>
    <dgm:cxn modelId="{3FCACB47-B85A-4AA6-96AE-749805986926}" type="presOf" srcId="{757159F9-22E2-4DE9-A22B-7EFBE378083A}" destId="{6748BF0B-CE5E-4CE2-81DB-4462797E407B}" srcOrd="0" destOrd="0" presId="urn:microsoft.com/office/officeart/2005/8/layout/vList5"/>
    <dgm:cxn modelId="{B2C77A2B-CEB8-4B33-A1F7-33F23A928FF7}" srcId="{9F884116-3ABB-47C0-8890-24259A935F7C}" destId="{3C4727DD-0023-4B69-8973-3A64FB3DCDF7}" srcOrd="0" destOrd="0" parTransId="{53BBAD0A-D8E3-4699-9A36-326395CD25A0}" sibTransId="{8C5F48C0-19D0-4223-A647-F8D358DFDF6E}"/>
    <dgm:cxn modelId="{CCEF98F8-1091-4595-84AE-435F9746A422}" type="presOf" srcId="{47F0E013-2538-4BC7-B2F1-B7103DF45009}" destId="{7471CDCD-6F56-44E0-8A66-0DF7B024C4E2}" srcOrd="0" destOrd="0" presId="urn:microsoft.com/office/officeart/2005/8/layout/vList5"/>
    <dgm:cxn modelId="{7AEB0038-DBC9-486E-A9FC-8995ADAEB80F}" srcId="{47F0E013-2538-4BC7-B2F1-B7103DF45009}" destId="{9F884116-3ABB-47C0-8890-24259A935F7C}" srcOrd="1" destOrd="0" parTransId="{A5EAF89A-5141-4321-AFD2-0B94D01B1620}" sibTransId="{3CF3DA26-D6D9-48CB-A5F7-AA4F6C3743FD}"/>
    <dgm:cxn modelId="{A91EFEF0-9F54-4132-BA97-06D95E284F0A}" type="presOf" srcId="{3C4727DD-0023-4B69-8973-3A64FB3DCDF7}" destId="{C8406BE7-2697-4FF8-A518-754AA47F109C}" srcOrd="0" destOrd="0" presId="urn:microsoft.com/office/officeart/2005/8/layout/vList5"/>
    <dgm:cxn modelId="{B17CF78F-9FF8-4C06-B666-138EED5BBA83}" type="presOf" srcId="{B965A50D-8291-4541-9866-3CE2504E9886}" destId="{6748BF0B-CE5E-4CE2-81DB-4462797E407B}" srcOrd="0" destOrd="1" presId="urn:microsoft.com/office/officeart/2005/8/layout/vList5"/>
    <dgm:cxn modelId="{854A8143-92B0-466C-92A2-01D4AD01EA61}" srcId="{9F884116-3ABB-47C0-8890-24259A935F7C}" destId="{290FE256-824D-4DBD-A9CF-F06B594EABBB}" srcOrd="1" destOrd="0" parTransId="{478E2DA1-2E8F-4F07-AD88-A61EBCD15800}" sibTransId="{13F625B5-ABDA-412C-B0AE-E9E31E59358D}"/>
    <dgm:cxn modelId="{A163B901-8E89-4A92-A158-A4AB4CCC3DB0}" type="presOf" srcId="{9F884116-3ABB-47C0-8890-24259A935F7C}" destId="{4D846E8E-EA56-440E-951E-8DBE464932FC}" srcOrd="0" destOrd="0" presId="urn:microsoft.com/office/officeart/2005/8/layout/vList5"/>
    <dgm:cxn modelId="{D476E449-9AC0-4ABF-B40F-5562D97B4B07}" type="presParOf" srcId="{7471CDCD-6F56-44E0-8A66-0DF7B024C4E2}" destId="{9EEC2A7E-25A9-46AA-A8A6-BAB6592EB47D}" srcOrd="0" destOrd="0" presId="urn:microsoft.com/office/officeart/2005/8/layout/vList5"/>
    <dgm:cxn modelId="{DBEB7B55-8E2D-4D81-89A6-2EFF864D0850}" type="presParOf" srcId="{9EEC2A7E-25A9-46AA-A8A6-BAB6592EB47D}" destId="{6483DEB9-23FA-4C76-895D-A971F2685BFC}" srcOrd="0" destOrd="0" presId="urn:microsoft.com/office/officeart/2005/8/layout/vList5"/>
    <dgm:cxn modelId="{C74CF28E-9762-4601-88D4-2E22707367A2}" type="presParOf" srcId="{9EEC2A7E-25A9-46AA-A8A6-BAB6592EB47D}" destId="{6748BF0B-CE5E-4CE2-81DB-4462797E407B}" srcOrd="1" destOrd="0" presId="urn:microsoft.com/office/officeart/2005/8/layout/vList5"/>
    <dgm:cxn modelId="{69C2FA0A-DC90-43B3-A83D-DB4728A17AA0}" type="presParOf" srcId="{7471CDCD-6F56-44E0-8A66-0DF7B024C4E2}" destId="{62D26B19-3094-4899-9689-CFA124E62BF4}" srcOrd="1" destOrd="0" presId="urn:microsoft.com/office/officeart/2005/8/layout/vList5"/>
    <dgm:cxn modelId="{B0E05C44-9BF3-4A99-BB28-BA726DC4263D}" type="presParOf" srcId="{7471CDCD-6F56-44E0-8A66-0DF7B024C4E2}" destId="{A645D6AC-B925-4A57-99BB-36C718A58A3E}" srcOrd="2" destOrd="0" presId="urn:microsoft.com/office/officeart/2005/8/layout/vList5"/>
    <dgm:cxn modelId="{08C64C5D-4C06-448A-8244-C340432A398D}" type="presParOf" srcId="{A645D6AC-B925-4A57-99BB-36C718A58A3E}" destId="{4D846E8E-EA56-440E-951E-8DBE464932FC}" srcOrd="0" destOrd="0" presId="urn:microsoft.com/office/officeart/2005/8/layout/vList5"/>
    <dgm:cxn modelId="{BDC9F3A9-E0E8-4414-A271-C7A1ACE136F2}" type="presParOf" srcId="{A645D6AC-B925-4A57-99BB-36C718A58A3E}" destId="{C8406BE7-2697-4FF8-A518-754AA47F109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933911-8B25-455C-81E4-214993DED537}"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VE"/>
        </a:p>
      </dgm:t>
    </dgm:pt>
    <dgm:pt modelId="{B708371C-5902-4FE2-A09F-9A840AABBD43}">
      <dgm:prSet phldrT="[Texto]"/>
      <dgm:spPr/>
      <dgm:t>
        <a:bodyPr/>
        <a:lstStyle/>
        <a:p>
          <a:r>
            <a:rPr lang="es-VE" dirty="0"/>
            <a:t>ACV</a:t>
          </a:r>
        </a:p>
      </dgm:t>
    </dgm:pt>
    <dgm:pt modelId="{A3335EE1-DB72-47C4-B49B-207D7FD8C5AC}" type="parTrans" cxnId="{9F046543-4512-481E-B2A4-BADDD9449002}">
      <dgm:prSet/>
      <dgm:spPr/>
      <dgm:t>
        <a:bodyPr/>
        <a:lstStyle/>
        <a:p>
          <a:endParaRPr lang="es-VE"/>
        </a:p>
      </dgm:t>
    </dgm:pt>
    <dgm:pt modelId="{97A596EC-8969-47A3-B200-65555FBFD654}" type="sibTrans" cxnId="{9F046543-4512-481E-B2A4-BADDD9449002}">
      <dgm:prSet/>
      <dgm:spPr/>
      <dgm:t>
        <a:bodyPr/>
        <a:lstStyle/>
        <a:p>
          <a:endParaRPr lang="es-VE"/>
        </a:p>
      </dgm:t>
    </dgm:pt>
    <dgm:pt modelId="{31CE9736-F165-4FB5-9B79-1C9EC07C437B}">
      <dgm:prSet phldrT="[Texto]" custT="1"/>
      <dgm:spPr/>
      <dgm:t>
        <a:bodyPr/>
        <a:lstStyle/>
        <a:p>
          <a:pPr algn="just"/>
          <a:r>
            <a:rPr lang="es-VE" sz="1600" b="1" i="0" u="none" strike="noStrike" cap="none" dirty="0">
              <a:solidFill>
                <a:srgbClr val="000000"/>
              </a:solidFill>
              <a:latin typeface="Arial"/>
              <a:ea typeface="Arial"/>
              <a:cs typeface="Arial"/>
              <a:sym typeface="Arial"/>
            </a:rPr>
            <a:t>Inicio súbito de un nuevo déficit neurológico atribuido a la obstrucción o lesión en el sistema arterial. El déficit definido debía persistir durante al menos 24 horas, a menos que se supervisara la muerte y tenía que incluir hallazgos de localización específicos confirmados por examen neurológico o exploración cerebral, sin evidencia de una causa no vascular subyacente. La determinación del accidente cerebrovascular fatal se basó en la autopsia o en el certificado de defunción más los datos sobre la hospitalización con un diagnóstico definitivo de accidente cerebrovascular.</a:t>
          </a:r>
          <a:endParaRPr lang="es-VE" sz="1600" b="1" dirty="0"/>
        </a:p>
      </dgm:t>
    </dgm:pt>
    <dgm:pt modelId="{0AB8B826-97D9-4440-AC4E-C3C294BC7B9B}" type="parTrans" cxnId="{29826BA5-C0C5-4189-B319-C0EA887BE48C}">
      <dgm:prSet/>
      <dgm:spPr/>
      <dgm:t>
        <a:bodyPr/>
        <a:lstStyle/>
        <a:p>
          <a:endParaRPr lang="es-VE"/>
        </a:p>
      </dgm:t>
    </dgm:pt>
    <dgm:pt modelId="{1D781216-81EA-4979-9202-283337372DFC}" type="sibTrans" cxnId="{29826BA5-C0C5-4189-B319-C0EA887BE48C}">
      <dgm:prSet/>
      <dgm:spPr/>
      <dgm:t>
        <a:bodyPr/>
        <a:lstStyle/>
        <a:p>
          <a:endParaRPr lang="es-VE"/>
        </a:p>
      </dgm:t>
    </dgm:pt>
    <dgm:pt modelId="{642706F4-DE8D-419B-B334-1008862643B6}" type="pres">
      <dgm:prSet presAssocID="{2E933911-8B25-455C-81E4-214993DED537}" presName="Name0" presStyleCnt="0">
        <dgm:presLayoutVars>
          <dgm:dir/>
          <dgm:animLvl val="lvl"/>
          <dgm:resizeHandles val="exact"/>
        </dgm:presLayoutVars>
      </dgm:prSet>
      <dgm:spPr/>
      <dgm:t>
        <a:bodyPr/>
        <a:lstStyle/>
        <a:p>
          <a:endParaRPr lang="es-VE"/>
        </a:p>
      </dgm:t>
    </dgm:pt>
    <dgm:pt modelId="{41E52508-2517-4974-95EB-69F9AF65B0D5}" type="pres">
      <dgm:prSet presAssocID="{B708371C-5902-4FE2-A09F-9A840AABBD43}" presName="linNode" presStyleCnt="0"/>
      <dgm:spPr/>
    </dgm:pt>
    <dgm:pt modelId="{7031EDAE-FD58-46CE-9C59-66034EA728EC}" type="pres">
      <dgm:prSet presAssocID="{B708371C-5902-4FE2-A09F-9A840AABBD43}" presName="parentText" presStyleLbl="node1" presStyleIdx="0" presStyleCnt="1" custScaleX="77666">
        <dgm:presLayoutVars>
          <dgm:chMax val="1"/>
          <dgm:bulletEnabled val="1"/>
        </dgm:presLayoutVars>
      </dgm:prSet>
      <dgm:spPr/>
      <dgm:t>
        <a:bodyPr/>
        <a:lstStyle/>
        <a:p>
          <a:endParaRPr lang="es-VE"/>
        </a:p>
      </dgm:t>
    </dgm:pt>
    <dgm:pt modelId="{D768B562-EC2A-4624-91C2-EAA7D67FB962}" type="pres">
      <dgm:prSet presAssocID="{B708371C-5902-4FE2-A09F-9A840AABBD43}" presName="descendantText" presStyleLbl="alignAccFollowNode1" presStyleIdx="0" presStyleCnt="1" custScaleX="112673" custScaleY="107109">
        <dgm:presLayoutVars>
          <dgm:bulletEnabled val="1"/>
        </dgm:presLayoutVars>
      </dgm:prSet>
      <dgm:spPr/>
      <dgm:t>
        <a:bodyPr/>
        <a:lstStyle/>
        <a:p>
          <a:endParaRPr lang="es-VE"/>
        </a:p>
      </dgm:t>
    </dgm:pt>
  </dgm:ptLst>
  <dgm:cxnLst>
    <dgm:cxn modelId="{9F046543-4512-481E-B2A4-BADDD9449002}" srcId="{2E933911-8B25-455C-81E4-214993DED537}" destId="{B708371C-5902-4FE2-A09F-9A840AABBD43}" srcOrd="0" destOrd="0" parTransId="{A3335EE1-DB72-47C4-B49B-207D7FD8C5AC}" sibTransId="{97A596EC-8969-47A3-B200-65555FBFD654}"/>
    <dgm:cxn modelId="{79449718-43D2-457C-9AE1-4A5B8C233FFE}" type="presOf" srcId="{31CE9736-F165-4FB5-9B79-1C9EC07C437B}" destId="{D768B562-EC2A-4624-91C2-EAA7D67FB962}" srcOrd="0" destOrd="0" presId="urn:microsoft.com/office/officeart/2005/8/layout/vList5"/>
    <dgm:cxn modelId="{41E132D4-5331-4CD2-8C0A-C955186537B9}" type="presOf" srcId="{2E933911-8B25-455C-81E4-214993DED537}" destId="{642706F4-DE8D-419B-B334-1008862643B6}" srcOrd="0" destOrd="0" presId="urn:microsoft.com/office/officeart/2005/8/layout/vList5"/>
    <dgm:cxn modelId="{E1CFE0BF-AAD9-439F-ACB6-835B1D2CA197}" type="presOf" srcId="{B708371C-5902-4FE2-A09F-9A840AABBD43}" destId="{7031EDAE-FD58-46CE-9C59-66034EA728EC}" srcOrd="0" destOrd="0" presId="urn:microsoft.com/office/officeart/2005/8/layout/vList5"/>
    <dgm:cxn modelId="{29826BA5-C0C5-4189-B319-C0EA887BE48C}" srcId="{B708371C-5902-4FE2-A09F-9A840AABBD43}" destId="{31CE9736-F165-4FB5-9B79-1C9EC07C437B}" srcOrd="0" destOrd="0" parTransId="{0AB8B826-97D9-4440-AC4E-C3C294BC7B9B}" sibTransId="{1D781216-81EA-4979-9202-283337372DFC}"/>
    <dgm:cxn modelId="{5AC38C68-CCDA-4479-B4FF-0FB9A54450E2}" type="presParOf" srcId="{642706F4-DE8D-419B-B334-1008862643B6}" destId="{41E52508-2517-4974-95EB-69F9AF65B0D5}" srcOrd="0" destOrd="0" presId="urn:microsoft.com/office/officeart/2005/8/layout/vList5"/>
    <dgm:cxn modelId="{C9B0F879-095B-4815-9031-53D05C15A3A2}" type="presParOf" srcId="{41E52508-2517-4974-95EB-69F9AF65B0D5}" destId="{7031EDAE-FD58-46CE-9C59-66034EA728EC}" srcOrd="0" destOrd="0" presId="urn:microsoft.com/office/officeart/2005/8/layout/vList5"/>
    <dgm:cxn modelId="{2EC1F694-D9BD-4F12-A17C-C450935FA293}" type="presParOf" srcId="{41E52508-2517-4974-95EB-69F9AF65B0D5}" destId="{D768B562-EC2A-4624-91C2-EAA7D67FB96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933911-8B25-455C-81E4-214993DED537}"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VE"/>
        </a:p>
      </dgm:t>
    </dgm:pt>
    <dgm:pt modelId="{B708371C-5902-4FE2-A09F-9A840AABBD43}">
      <dgm:prSet phldrT="[Texto]"/>
      <dgm:spPr/>
      <dgm:t>
        <a:bodyPr/>
        <a:lstStyle/>
        <a:p>
          <a:r>
            <a:rPr lang="es-VE" b="1" dirty="0"/>
            <a:t>Falla ventricular izquierda</a:t>
          </a:r>
        </a:p>
      </dgm:t>
    </dgm:pt>
    <dgm:pt modelId="{A3335EE1-DB72-47C4-B49B-207D7FD8C5AC}" type="parTrans" cxnId="{9F046543-4512-481E-B2A4-BADDD9449002}">
      <dgm:prSet/>
      <dgm:spPr/>
      <dgm:t>
        <a:bodyPr/>
        <a:lstStyle/>
        <a:p>
          <a:endParaRPr lang="es-VE" b="1"/>
        </a:p>
      </dgm:t>
    </dgm:pt>
    <dgm:pt modelId="{97A596EC-8969-47A3-B200-65555FBFD654}" type="sibTrans" cxnId="{9F046543-4512-481E-B2A4-BADDD9449002}">
      <dgm:prSet/>
      <dgm:spPr/>
      <dgm:t>
        <a:bodyPr/>
        <a:lstStyle/>
        <a:p>
          <a:endParaRPr lang="es-VE" b="1"/>
        </a:p>
      </dgm:t>
    </dgm:pt>
    <dgm:pt modelId="{94D562FF-F28C-4FE3-B170-7F00740C7CA9}">
      <dgm:prSet phldrT="[Texto]"/>
      <dgm:spPr/>
      <dgm:t>
        <a:bodyPr/>
        <a:lstStyle/>
        <a:p>
          <a:r>
            <a:rPr lang="es-VE" b="1" i="0" u="none" strike="noStrike" cap="none" dirty="0">
              <a:solidFill>
                <a:srgbClr val="000000"/>
              </a:solidFill>
              <a:latin typeface="Arial"/>
              <a:ea typeface="Arial"/>
              <a:cs typeface="Arial"/>
              <a:sym typeface="Arial"/>
            </a:rPr>
            <a:t>Un síntoma, como disnea significativa, más una radiografía de tórax característica de insuficiencia cardíaca congestiva, o un signo físico anormal, como estertores o edema 2+ (moderado) del tobillo.</a:t>
          </a:r>
          <a:endParaRPr lang="es-VE" b="1" dirty="0"/>
        </a:p>
      </dgm:t>
    </dgm:pt>
    <dgm:pt modelId="{8E6350D6-E239-4376-BE0B-5A71803F3C13}" type="parTrans" cxnId="{0687EC0B-D913-40BD-AA86-23B8B1B406A1}">
      <dgm:prSet/>
      <dgm:spPr/>
      <dgm:t>
        <a:bodyPr/>
        <a:lstStyle/>
        <a:p>
          <a:endParaRPr lang="es-VE" b="1"/>
        </a:p>
      </dgm:t>
    </dgm:pt>
    <dgm:pt modelId="{4A25CF96-C196-4CCC-AE37-037662779B55}" type="sibTrans" cxnId="{0687EC0B-D913-40BD-AA86-23B8B1B406A1}">
      <dgm:prSet/>
      <dgm:spPr/>
      <dgm:t>
        <a:bodyPr/>
        <a:lstStyle/>
        <a:p>
          <a:endParaRPr lang="es-VE" b="1"/>
        </a:p>
      </dgm:t>
    </dgm:pt>
    <dgm:pt modelId="{76F8C028-F7D8-4853-A1DF-29B672D72B10}">
      <dgm:prSet phldrT="[Texto]"/>
      <dgm:spPr/>
      <dgm:t>
        <a:bodyPr/>
        <a:lstStyle/>
        <a:p>
          <a:r>
            <a:rPr lang="es-VE" b="1" dirty="0"/>
            <a:t>AIT</a:t>
          </a:r>
        </a:p>
      </dgm:t>
    </dgm:pt>
    <dgm:pt modelId="{31F1CF11-455F-4083-A5E2-A182C63688FF}" type="parTrans" cxnId="{90323B1E-B4FA-4619-A9A0-AE0F6E0AA62F}">
      <dgm:prSet/>
      <dgm:spPr/>
      <dgm:t>
        <a:bodyPr/>
        <a:lstStyle/>
        <a:p>
          <a:endParaRPr lang="es-VE" b="1"/>
        </a:p>
      </dgm:t>
    </dgm:pt>
    <dgm:pt modelId="{4EFC4395-F84A-44E9-B2AB-C578C22D8DF9}" type="sibTrans" cxnId="{90323B1E-B4FA-4619-A9A0-AE0F6E0AA62F}">
      <dgm:prSet/>
      <dgm:spPr/>
      <dgm:t>
        <a:bodyPr/>
        <a:lstStyle/>
        <a:p>
          <a:endParaRPr lang="es-VE" b="1"/>
        </a:p>
      </dgm:t>
    </dgm:pt>
    <dgm:pt modelId="{D57491ED-AB4C-4F2B-AC0B-79C0924D1C2C}">
      <dgm:prSet phldrT="[Texto]"/>
      <dgm:spPr/>
      <dgm:t>
        <a:bodyPr/>
        <a:lstStyle/>
        <a:p>
          <a:r>
            <a:rPr lang="es-VE" b="1" i="0" u="none" strike="noStrike" cap="none" dirty="0">
              <a:solidFill>
                <a:srgbClr val="000000"/>
              </a:solidFill>
              <a:latin typeface="Arial"/>
              <a:ea typeface="Arial"/>
              <a:cs typeface="Arial"/>
              <a:sym typeface="Arial"/>
            </a:rPr>
            <a:t>Inicio rápido de un déficit neurológico focal que dura más de 30 segundos y menos de 24 horas, se presume que se debe a una isquemia cerebral, sin evidencia de una causa no vascular subyacente.</a:t>
          </a:r>
          <a:endParaRPr lang="es-VE" b="1" dirty="0"/>
        </a:p>
      </dgm:t>
    </dgm:pt>
    <dgm:pt modelId="{025EC9F6-DF33-4A25-B717-F92ADA5AFE31}" type="parTrans" cxnId="{5CA08598-1092-48B2-8127-560D328E1FFF}">
      <dgm:prSet/>
      <dgm:spPr/>
      <dgm:t>
        <a:bodyPr/>
        <a:lstStyle/>
        <a:p>
          <a:endParaRPr lang="es-VE" b="1"/>
        </a:p>
      </dgm:t>
    </dgm:pt>
    <dgm:pt modelId="{8E328FA3-4ABE-49FB-966B-19449406F834}" type="sibTrans" cxnId="{5CA08598-1092-48B2-8127-560D328E1FFF}">
      <dgm:prSet/>
      <dgm:spPr/>
      <dgm:t>
        <a:bodyPr/>
        <a:lstStyle/>
        <a:p>
          <a:endParaRPr lang="es-VE" b="1"/>
        </a:p>
      </dgm:t>
    </dgm:pt>
    <dgm:pt modelId="{B555A192-E80D-40BE-8CF7-743E4927F7CC}">
      <dgm:prSet phldrT="[Texto]"/>
      <dgm:spPr/>
      <dgm:t>
        <a:bodyPr/>
        <a:lstStyle/>
        <a:p>
          <a:r>
            <a:rPr lang="es-VE" b="1" dirty="0"/>
            <a:t>Infarto de miocardio</a:t>
          </a:r>
        </a:p>
      </dgm:t>
    </dgm:pt>
    <dgm:pt modelId="{A41E54F2-403F-41D6-A145-CFA019E05DC0}" type="parTrans" cxnId="{F30DC683-0E7E-46D2-A91E-8BC89313C553}">
      <dgm:prSet/>
      <dgm:spPr/>
      <dgm:t>
        <a:bodyPr/>
        <a:lstStyle/>
        <a:p>
          <a:endParaRPr lang="es-VE" b="1"/>
        </a:p>
      </dgm:t>
    </dgm:pt>
    <dgm:pt modelId="{2F5FA58A-95A7-4F20-8335-CD7D1C39879E}" type="sibTrans" cxnId="{F30DC683-0E7E-46D2-A91E-8BC89313C553}">
      <dgm:prSet/>
      <dgm:spPr/>
      <dgm:t>
        <a:bodyPr/>
        <a:lstStyle/>
        <a:p>
          <a:endParaRPr lang="es-VE" b="1"/>
        </a:p>
      </dgm:t>
    </dgm:pt>
    <dgm:pt modelId="{A34E55DD-79C0-43C2-9107-0E7375F5BA11}">
      <dgm:prSet phldrT="[Texto]"/>
      <dgm:spPr/>
      <dgm:t>
        <a:bodyPr/>
        <a:lstStyle/>
        <a:p>
          <a:r>
            <a:rPr lang="es-VE" b="1" i="0" u="none" strike="noStrike" cap="none" dirty="0">
              <a:solidFill>
                <a:srgbClr val="000000"/>
              </a:solidFill>
              <a:latin typeface="Arial"/>
              <a:ea typeface="Arial"/>
              <a:cs typeface="Arial"/>
              <a:sym typeface="Arial"/>
            </a:rPr>
            <a:t>Síntomas típicos compatibles con infarto de miocardio agudo más cambios de ECG típicos (incluidas las nuevas ondas Q) o elevación significativa de enzimas (1,25 veces normal) o evidencia por autopsia.</a:t>
          </a:r>
          <a:endParaRPr lang="es-VE" b="1" dirty="0"/>
        </a:p>
      </dgm:t>
    </dgm:pt>
    <dgm:pt modelId="{38F63207-A78A-4CF0-9F5D-F53A7BD9BA79}" type="parTrans" cxnId="{A29F3A40-9899-4F77-AD6D-D3F2B42B444F}">
      <dgm:prSet/>
      <dgm:spPr/>
      <dgm:t>
        <a:bodyPr/>
        <a:lstStyle/>
        <a:p>
          <a:endParaRPr lang="es-VE" b="1"/>
        </a:p>
      </dgm:t>
    </dgm:pt>
    <dgm:pt modelId="{B5248306-387A-4B00-93B7-309764C0BD71}" type="sibTrans" cxnId="{A29F3A40-9899-4F77-AD6D-D3F2B42B444F}">
      <dgm:prSet/>
      <dgm:spPr/>
      <dgm:t>
        <a:bodyPr/>
        <a:lstStyle/>
        <a:p>
          <a:endParaRPr lang="es-VE" b="1"/>
        </a:p>
      </dgm:t>
    </dgm:pt>
    <dgm:pt modelId="{642706F4-DE8D-419B-B334-1008862643B6}" type="pres">
      <dgm:prSet presAssocID="{2E933911-8B25-455C-81E4-214993DED537}" presName="Name0" presStyleCnt="0">
        <dgm:presLayoutVars>
          <dgm:dir/>
          <dgm:animLvl val="lvl"/>
          <dgm:resizeHandles val="exact"/>
        </dgm:presLayoutVars>
      </dgm:prSet>
      <dgm:spPr/>
      <dgm:t>
        <a:bodyPr/>
        <a:lstStyle/>
        <a:p>
          <a:endParaRPr lang="es-VE"/>
        </a:p>
      </dgm:t>
    </dgm:pt>
    <dgm:pt modelId="{41E52508-2517-4974-95EB-69F9AF65B0D5}" type="pres">
      <dgm:prSet presAssocID="{B708371C-5902-4FE2-A09F-9A840AABBD43}" presName="linNode" presStyleCnt="0"/>
      <dgm:spPr/>
    </dgm:pt>
    <dgm:pt modelId="{7031EDAE-FD58-46CE-9C59-66034EA728EC}" type="pres">
      <dgm:prSet presAssocID="{B708371C-5902-4FE2-A09F-9A840AABBD43}" presName="parentText" presStyleLbl="node1" presStyleIdx="0" presStyleCnt="3">
        <dgm:presLayoutVars>
          <dgm:chMax val="1"/>
          <dgm:bulletEnabled val="1"/>
        </dgm:presLayoutVars>
      </dgm:prSet>
      <dgm:spPr/>
      <dgm:t>
        <a:bodyPr/>
        <a:lstStyle/>
        <a:p>
          <a:endParaRPr lang="es-VE"/>
        </a:p>
      </dgm:t>
    </dgm:pt>
    <dgm:pt modelId="{D768B562-EC2A-4624-91C2-EAA7D67FB962}" type="pres">
      <dgm:prSet presAssocID="{B708371C-5902-4FE2-A09F-9A840AABBD43}" presName="descendantText" presStyleLbl="alignAccFollowNode1" presStyleIdx="0" presStyleCnt="3">
        <dgm:presLayoutVars>
          <dgm:bulletEnabled val="1"/>
        </dgm:presLayoutVars>
      </dgm:prSet>
      <dgm:spPr/>
      <dgm:t>
        <a:bodyPr/>
        <a:lstStyle/>
        <a:p>
          <a:endParaRPr lang="es-VE"/>
        </a:p>
      </dgm:t>
    </dgm:pt>
    <dgm:pt modelId="{93FCA582-362D-42EF-AD83-B73C1CE93993}" type="pres">
      <dgm:prSet presAssocID="{97A596EC-8969-47A3-B200-65555FBFD654}" presName="sp" presStyleCnt="0"/>
      <dgm:spPr/>
    </dgm:pt>
    <dgm:pt modelId="{07B1A165-D5BE-426B-A170-79ACE78F242C}" type="pres">
      <dgm:prSet presAssocID="{76F8C028-F7D8-4853-A1DF-29B672D72B10}" presName="linNode" presStyleCnt="0"/>
      <dgm:spPr/>
    </dgm:pt>
    <dgm:pt modelId="{E64EE360-9456-495F-9047-0C7E40896861}" type="pres">
      <dgm:prSet presAssocID="{76F8C028-F7D8-4853-A1DF-29B672D72B10}" presName="parentText" presStyleLbl="node1" presStyleIdx="1" presStyleCnt="3">
        <dgm:presLayoutVars>
          <dgm:chMax val="1"/>
          <dgm:bulletEnabled val="1"/>
        </dgm:presLayoutVars>
      </dgm:prSet>
      <dgm:spPr/>
      <dgm:t>
        <a:bodyPr/>
        <a:lstStyle/>
        <a:p>
          <a:endParaRPr lang="es-VE"/>
        </a:p>
      </dgm:t>
    </dgm:pt>
    <dgm:pt modelId="{0E5674F5-52EE-47C5-A700-DFDED8326AB7}" type="pres">
      <dgm:prSet presAssocID="{76F8C028-F7D8-4853-A1DF-29B672D72B10}" presName="descendantText" presStyleLbl="alignAccFollowNode1" presStyleIdx="1" presStyleCnt="3">
        <dgm:presLayoutVars>
          <dgm:bulletEnabled val="1"/>
        </dgm:presLayoutVars>
      </dgm:prSet>
      <dgm:spPr/>
      <dgm:t>
        <a:bodyPr/>
        <a:lstStyle/>
        <a:p>
          <a:endParaRPr lang="es-VE"/>
        </a:p>
      </dgm:t>
    </dgm:pt>
    <dgm:pt modelId="{469EA4EC-6FE6-4008-B509-DACD5C7E96A7}" type="pres">
      <dgm:prSet presAssocID="{4EFC4395-F84A-44E9-B2AB-C578C22D8DF9}" presName="sp" presStyleCnt="0"/>
      <dgm:spPr/>
    </dgm:pt>
    <dgm:pt modelId="{ACAF359B-3AE8-4F36-9AFE-5166849D4A2D}" type="pres">
      <dgm:prSet presAssocID="{B555A192-E80D-40BE-8CF7-743E4927F7CC}" presName="linNode" presStyleCnt="0"/>
      <dgm:spPr/>
    </dgm:pt>
    <dgm:pt modelId="{3E039727-4CC8-4739-BB6B-EA6CA8CB6B22}" type="pres">
      <dgm:prSet presAssocID="{B555A192-E80D-40BE-8CF7-743E4927F7CC}" presName="parentText" presStyleLbl="node1" presStyleIdx="2" presStyleCnt="3">
        <dgm:presLayoutVars>
          <dgm:chMax val="1"/>
          <dgm:bulletEnabled val="1"/>
        </dgm:presLayoutVars>
      </dgm:prSet>
      <dgm:spPr/>
      <dgm:t>
        <a:bodyPr/>
        <a:lstStyle/>
        <a:p>
          <a:endParaRPr lang="es-VE"/>
        </a:p>
      </dgm:t>
    </dgm:pt>
    <dgm:pt modelId="{AF666DA1-D7AD-433C-A5E2-F30CFA83667F}" type="pres">
      <dgm:prSet presAssocID="{B555A192-E80D-40BE-8CF7-743E4927F7CC}" presName="descendantText" presStyleLbl="alignAccFollowNode1" presStyleIdx="2" presStyleCnt="3">
        <dgm:presLayoutVars>
          <dgm:bulletEnabled val="1"/>
        </dgm:presLayoutVars>
      </dgm:prSet>
      <dgm:spPr/>
      <dgm:t>
        <a:bodyPr/>
        <a:lstStyle/>
        <a:p>
          <a:endParaRPr lang="es-VE"/>
        </a:p>
      </dgm:t>
    </dgm:pt>
  </dgm:ptLst>
  <dgm:cxnLst>
    <dgm:cxn modelId="{8A971A68-610B-4243-8914-C19E4DEE7558}" type="presOf" srcId="{A34E55DD-79C0-43C2-9107-0E7375F5BA11}" destId="{AF666DA1-D7AD-433C-A5E2-F30CFA83667F}" srcOrd="0" destOrd="0" presId="urn:microsoft.com/office/officeart/2005/8/layout/vList5"/>
    <dgm:cxn modelId="{0687EC0B-D913-40BD-AA86-23B8B1B406A1}" srcId="{B708371C-5902-4FE2-A09F-9A840AABBD43}" destId="{94D562FF-F28C-4FE3-B170-7F00740C7CA9}" srcOrd="0" destOrd="0" parTransId="{8E6350D6-E239-4376-BE0B-5A71803F3C13}" sibTransId="{4A25CF96-C196-4CCC-AE37-037662779B55}"/>
    <dgm:cxn modelId="{BBC3E08E-3FED-43DA-A48B-52B61167B2A7}" type="presOf" srcId="{D57491ED-AB4C-4F2B-AC0B-79C0924D1C2C}" destId="{0E5674F5-52EE-47C5-A700-DFDED8326AB7}" srcOrd="0" destOrd="0" presId="urn:microsoft.com/office/officeart/2005/8/layout/vList5"/>
    <dgm:cxn modelId="{9F046543-4512-481E-B2A4-BADDD9449002}" srcId="{2E933911-8B25-455C-81E4-214993DED537}" destId="{B708371C-5902-4FE2-A09F-9A840AABBD43}" srcOrd="0" destOrd="0" parTransId="{A3335EE1-DB72-47C4-B49B-207D7FD8C5AC}" sibTransId="{97A596EC-8969-47A3-B200-65555FBFD654}"/>
    <dgm:cxn modelId="{BA02758A-EEF3-41FC-8A93-90F11362D347}" type="presOf" srcId="{B708371C-5902-4FE2-A09F-9A840AABBD43}" destId="{7031EDAE-FD58-46CE-9C59-66034EA728EC}" srcOrd="0" destOrd="0" presId="urn:microsoft.com/office/officeart/2005/8/layout/vList5"/>
    <dgm:cxn modelId="{A87C0CD2-B862-4FE6-B541-E0C58F501C74}" type="presOf" srcId="{B555A192-E80D-40BE-8CF7-743E4927F7CC}" destId="{3E039727-4CC8-4739-BB6B-EA6CA8CB6B22}" srcOrd="0" destOrd="0" presId="urn:microsoft.com/office/officeart/2005/8/layout/vList5"/>
    <dgm:cxn modelId="{5CA08598-1092-48B2-8127-560D328E1FFF}" srcId="{76F8C028-F7D8-4853-A1DF-29B672D72B10}" destId="{D57491ED-AB4C-4F2B-AC0B-79C0924D1C2C}" srcOrd="0" destOrd="0" parTransId="{025EC9F6-DF33-4A25-B717-F92ADA5AFE31}" sibTransId="{8E328FA3-4ABE-49FB-966B-19449406F834}"/>
    <dgm:cxn modelId="{1530E12A-D93F-4FCD-B28E-43433375E1AD}" type="presOf" srcId="{94D562FF-F28C-4FE3-B170-7F00740C7CA9}" destId="{D768B562-EC2A-4624-91C2-EAA7D67FB962}" srcOrd="0" destOrd="0" presId="urn:microsoft.com/office/officeart/2005/8/layout/vList5"/>
    <dgm:cxn modelId="{90323B1E-B4FA-4619-A9A0-AE0F6E0AA62F}" srcId="{2E933911-8B25-455C-81E4-214993DED537}" destId="{76F8C028-F7D8-4853-A1DF-29B672D72B10}" srcOrd="1" destOrd="0" parTransId="{31F1CF11-455F-4083-A5E2-A182C63688FF}" sibTransId="{4EFC4395-F84A-44E9-B2AB-C578C22D8DF9}"/>
    <dgm:cxn modelId="{A29F3A40-9899-4F77-AD6D-D3F2B42B444F}" srcId="{B555A192-E80D-40BE-8CF7-743E4927F7CC}" destId="{A34E55DD-79C0-43C2-9107-0E7375F5BA11}" srcOrd="0" destOrd="0" parTransId="{38F63207-A78A-4CF0-9F5D-F53A7BD9BA79}" sibTransId="{B5248306-387A-4B00-93B7-309764C0BD71}"/>
    <dgm:cxn modelId="{F30DC683-0E7E-46D2-A91E-8BC89313C553}" srcId="{2E933911-8B25-455C-81E4-214993DED537}" destId="{B555A192-E80D-40BE-8CF7-743E4927F7CC}" srcOrd="2" destOrd="0" parTransId="{A41E54F2-403F-41D6-A145-CFA019E05DC0}" sibTransId="{2F5FA58A-95A7-4F20-8335-CD7D1C39879E}"/>
    <dgm:cxn modelId="{281F919E-1D30-402E-BA8A-3FEF89E95263}" type="presOf" srcId="{2E933911-8B25-455C-81E4-214993DED537}" destId="{642706F4-DE8D-419B-B334-1008862643B6}" srcOrd="0" destOrd="0" presId="urn:microsoft.com/office/officeart/2005/8/layout/vList5"/>
    <dgm:cxn modelId="{BE80B16C-3662-4C15-BA57-9CE50A410BDB}" type="presOf" srcId="{76F8C028-F7D8-4853-A1DF-29B672D72B10}" destId="{E64EE360-9456-495F-9047-0C7E40896861}" srcOrd="0" destOrd="0" presId="urn:microsoft.com/office/officeart/2005/8/layout/vList5"/>
    <dgm:cxn modelId="{38665366-E6FE-4706-BC78-9AB7E94993FD}" type="presParOf" srcId="{642706F4-DE8D-419B-B334-1008862643B6}" destId="{41E52508-2517-4974-95EB-69F9AF65B0D5}" srcOrd="0" destOrd="0" presId="urn:microsoft.com/office/officeart/2005/8/layout/vList5"/>
    <dgm:cxn modelId="{4F88B278-DC27-47A6-8747-CE579B4D5AB1}" type="presParOf" srcId="{41E52508-2517-4974-95EB-69F9AF65B0D5}" destId="{7031EDAE-FD58-46CE-9C59-66034EA728EC}" srcOrd="0" destOrd="0" presId="urn:microsoft.com/office/officeart/2005/8/layout/vList5"/>
    <dgm:cxn modelId="{BD338AF6-BA2A-4DD6-B6EC-73F78756DEDD}" type="presParOf" srcId="{41E52508-2517-4974-95EB-69F9AF65B0D5}" destId="{D768B562-EC2A-4624-91C2-EAA7D67FB962}" srcOrd="1" destOrd="0" presId="urn:microsoft.com/office/officeart/2005/8/layout/vList5"/>
    <dgm:cxn modelId="{875EDF0C-0F8D-4C43-B80A-203BDD0F091F}" type="presParOf" srcId="{642706F4-DE8D-419B-B334-1008862643B6}" destId="{93FCA582-362D-42EF-AD83-B73C1CE93993}" srcOrd="1" destOrd="0" presId="urn:microsoft.com/office/officeart/2005/8/layout/vList5"/>
    <dgm:cxn modelId="{8F6D1CFD-C048-4D28-ABB1-AE822280A9F8}" type="presParOf" srcId="{642706F4-DE8D-419B-B334-1008862643B6}" destId="{07B1A165-D5BE-426B-A170-79ACE78F242C}" srcOrd="2" destOrd="0" presId="urn:microsoft.com/office/officeart/2005/8/layout/vList5"/>
    <dgm:cxn modelId="{66549473-ABB9-4413-B671-1A51EE6DA02B}" type="presParOf" srcId="{07B1A165-D5BE-426B-A170-79ACE78F242C}" destId="{E64EE360-9456-495F-9047-0C7E40896861}" srcOrd="0" destOrd="0" presId="urn:microsoft.com/office/officeart/2005/8/layout/vList5"/>
    <dgm:cxn modelId="{14524B04-C07A-4A5D-A597-661B1D198241}" type="presParOf" srcId="{07B1A165-D5BE-426B-A170-79ACE78F242C}" destId="{0E5674F5-52EE-47C5-A700-DFDED8326AB7}" srcOrd="1" destOrd="0" presId="urn:microsoft.com/office/officeart/2005/8/layout/vList5"/>
    <dgm:cxn modelId="{AB02E2C0-4704-4B02-B8DD-BFA3DE22D5B5}" type="presParOf" srcId="{642706F4-DE8D-419B-B334-1008862643B6}" destId="{469EA4EC-6FE6-4008-B509-DACD5C7E96A7}" srcOrd="3" destOrd="0" presId="urn:microsoft.com/office/officeart/2005/8/layout/vList5"/>
    <dgm:cxn modelId="{3EDB9A73-B052-4955-A318-73B377AE36E6}" type="presParOf" srcId="{642706F4-DE8D-419B-B334-1008862643B6}" destId="{ACAF359B-3AE8-4F36-9AFE-5166849D4A2D}" srcOrd="4" destOrd="0" presId="urn:microsoft.com/office/officeart/2005/8/layout/vList5"/>
    <dgm:cxn modelId="{B30E97ED-5CEC-4060-8284-15C8B67EE968}" type="presParOf" srcId="{ACAF359B-3AE8-4F36-9AFE-5166849D4A2D}" destId="{3E039727-4CC8-4739-BB6B-EA6CA8CB6B22}" srcOrd="0" destOrd="0" presId="urn:microsoft.com/office/officeart/2005/8/layout/vList5"/>
    <dgm:cxn modelId="{B6A40109-AAFC-4861-B492-9C68467B0D7B}" type="presParOf" srcId="{ACAF359B-3AE8-4F36-9AFE-5166849D4A2D}" destId="{AF666DA1-D7AD-433C-A5E2-F30CFA83667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E933911-8B25-455C-81E4-214993DED537}"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VE"/>
        </a:p>
      </dgm:t>
    </dgm:pt>
    <dgm:pt modelId="{CB3362AA-E492-42AA-82E2-16A1C636D83D}">
      <dgm:prSet phldrT="[Texto]"/>
      <dgm:spPr/>
      <dgm:t>
        <a:bodyPr/>
        <a:lstStyle/>
        <a:p>
          <a:pPr algn="just"/>
          <a:r>
            <a:rPr lang="es-VE" b="1"/>
            <a:t>Muerte súbita</a:t>
          </a:r>
          <a:endParaRPr lang="es-VE" b="1" dirty="0"/>
        </a:p>
      </dgm:t>
    </dgm:pt>
    <dgm:pt modelId="{A902FAF5-092F-4D1E-BEE0-82D819528109}" type="parTrans" cxnId="{099B2435-9651-47E9-BD2B-95A24727F264}">
      <dgm:prSet/>
      <dgm:spPr/>
      <dgm:t>
        <a:bodyPr/>
        <a:lstStyle/>
        <a:p>
          <a:pPr algn="just"/>
          <a:endParaRPr lang="es-VE" b="1"/>
        </a:p>
      </dgm:t>
    </dgm:pt>
    <dgm:pt modelId="{DD3E8DF3-CC91-44A3-AB77-F0DF539F721D}" type="sibTrans" cxnId="{099B2435-9651-47E9-BD2B-95A24727F264}">
      <dgm:prSet/>
      <dgm:spPr/>
      <dgm:t>
        <a:bodyPr/>
        <a:lstStyle/>
        <a:p>
          <a:pPr algn="just"/>
          <a:endParaRPr lang="es-VE" b="1"/>
        </a:p>
      </dgm:t>
    </dgm:pt>
    <dgm:pt modelId="{94D562FF-F28C-4FE3-B170-7F00740C7CA9}">
      <dgm:prSet phldrT="[Texto]"/>
      <dgm:spPr/>
      <dgm:t>
        <a:bodyPr/>
        <a:lstStyle/>
        <a:p>
          <a:pPr algn="just"/>
          <a:r>
            <a:rPr lang="es-VE" b="1" dirty="0"/>
            <a:t>Muerte dentro de la primera hora de evidencia de síntomas o signos cardiovasculares agudos, no relacionados con enfermedad conocida.</a:t>
          </a:r>
        </a:p>
      </dgm:t>
    </dgm:pt>
    <dgm:pt modelId="{8E6350D6-E239-4376-BE0B-5A71803F3C13}" type="parTrans" cxnId="{0687EC0B-D913-40BD-AA86-23B8B1B406A1}">
      <dgm:prSet/>
      <dgm:spPr/>
      <dgm:t>
        <a:bodyPr/>
        <a:lstStyle/>
        <a:p>
          <a:pPr algn="just"/>
          <a:endParaRPr lang="es-VE" b="1"/>
        </a:p>
      </dgm:t>
    </dgm:pt>
    <dgm:pt modelId="{4A25CF96-C196-4CCC-AE37-037662779B55}" type="sibTrans" cxnId="{0687EC0B-D913-40BD-AA86-23B8B1B406A1}">
      <dgm:prSet/>
      <dgm:spPr/>
      <dgm:t>
        <a:bodyPr/>
        <a:lstStyle/>
        <a:p>
          <a:pPr algn="just"/>
          <a:endParaRPr lang="es-VE" b="1"/>
        </a:p>
      </dgm:t>
    </dgm:pt>
    <dgm:pt modelId="{76F8C028-F7D8-4853-A1DF-29B672D72B10}">
      <dgm:prSet phldrT="[Texto]"/>
      <dgm:spPr/>
      <dgm:t>
        <a:bodyPr/>
        <a:lstStyle/>
        <a:p>
          <a:pPr algn="just"/>
          <a:r>
            <a:rPr lang="es-VE" b="1" dirty="0"/>
            <a:t>Angina de pecho</a:t>
          </a:r>
        </a:p>
      </dgm:t>
    </dgm:pt>
    <dgm:pt modelId="{31F1CF11-455F-4083-A5E2-A182C63688FF}" type="parTrans" cxnId="{90323B1E-B4FA-4619-A9A0-AE0F6E0AA62F}">
      <dgm:prSet/>
      <dgm:spPr/>
      <dgm:t>
        <a:bodyPr/>
        <a:lstStyle/>
        <a:p>
          <a:pPr algn="just"/>
          <a:endParaRPr lang="es-VE" b="1"/>
        </a:p>
      </dgm:t>
    </dgm:pt>
    <dgm:pt modelId="{4EFC4395-F84A-44E9-B2AB-C578C22D8DF9}" type="sibTrans" cxnId="{90323B1E-B4FA-4619-A9A0-AE0F6E0AA62F}">
      <dgm:prSet/>
      <dgm:spPr/>
      <dgm:t>
        <a:bodyPr/>
        <a:lstStyle/>
        <a:p>
          <a:pPr algn="just"/>
          <a:endParaRPr lang="es-VE" b="1"/>
        </a:p>
      </dgm:t>
    </dgm:pt>
    <dgm:pt modelId="{D57491ED-AB4C-4F2B-AC0B-79C0924D1C2C}">
      <dgm:prSet phldrT="[Texto]"/>
      <dgm:spPr/>
      <dgm:t>
        <a:bodyPr/>
        <a:lstStyle/>
        <a:p>
          <a:pPr algn="just"/>
          <a:r>
            <a:rPr lang="es-VE" b="1" dirty="0"/>
            <a:t>Cuestionario de Rose positivo en las visitas anuales.</a:t>
          </a:r>
        </a:p>
      </dgm:t>
    </dgm:pt>
    <dgm:pt modelId="{025EC9F6-DF33-4A25-B717-F92ADA5AFE31}" type="parTrans" cxnId="{5CA08598-1092-48B2-8127-560D328E1FFF}">
      <dgm:prSet/>
      <dgm:spPr/>
      <dgm:t>
        <a:bodyPr/>
        <a:lstStyle/>
        <a:p>
          <a:pPr algn="just"/>
          <a:endParaRPr lang="es-VE" b="1"/>
        </a:p>
      </dgm:t>
    </dgm:pt>
    <dgm:pt modelId="{8E328FA3-4ABE-49FB-966B-19449406F834}" type="sibTrans" cxnId="{5CA08598-1092-48B2-8127-560D328E1FFF}">
      <dgm:prSet/>
      <dgm:spPr/>
      <dgm:t>
        <a:bodyPr/>
        <a:lstStyle/>
        <a:p>
          <a:pPr algn="just"/>
          <a:endParaRPr lang="es-VE" b="1"/>
        </a:p>
      </dgm:t>
    </dgm:pt>
    <dgm:pt modelId="{019D0249-E904-43D6-9CB5-79FD36478476}">
      <dgm:prSet phldrT="[Texto]"/>
      <dgm:spPr/>
      <dgm:t>
        <a:bodyPr/>
        <a:lstStyle/>
        <a:p>
          <a:pPr algn="just"/>
          <a:r>
            <a:rPr lang="es-VE" b="1" dirty="0"/>
            <a:t>Demencia</a:t>
          </a:r>
        </a:p>
      </dgm:t>
    </dgm:pt>
    <dgm:pt modelId="{6D335A7E-FFCA-47EB-A078-7F458BC361F7}" type="parTrans" cxnId="{08ABBB97-6B29-4AAF-97B1-A5A62C7F6FA2}">
      <dgm:prSet/>
      <dgm:spPr/>
      <dgm:t>
        <a:bodyPr/>
        <a:lstStyle/>
        <a:p>
          <a:pPr algn="just"/>
          <a:endParaRPr lang="es-VE" b="1"/>
        </a:p>
      </dgm:t>
    </dgm:pt>
    <dgm:pt modelId="{5EA31A0B-07DD-424A-B86B-434B978EF4CA}" type="sibTrans" cxnId="{08ABBB97-6B29-4AAF-97B1-A5A62C7F6FA2}">
      <dgm:prSet/>
      <dgm:spPr/>
      <dgm:t>
        <a:bodyPr/>
        <a:lstStyle/>
        <a:p>
          <a:pPr algn="just"/>
          <a:endParaRPr lang="es-VE" b="1"/>
        </a:p>
      </dgm:t>
    </dgm:pt>
    <dgm:pt modelId="{21141E5F-8B46-4DA0-8963-25DC3B5EDDE4}">
      <dgm:prSet phldrT="[Texto]"/>
      <dgm:spPr/>
      <dgm:t>
        <a:bodyPr/>
        <a:lstStyle/>
        <a:p>
          <a:pPr algn="just"/>
          <a:r>
            <a:rPr lang="es-VE" b="1" dirty="0"/>
            <a:t>Escala SHORT-CARE , 4 puntos o más, en dos  visitas consecutivas, incluyendo evaluación neurológica y TC cráneo.</a:t>
          </a:r>
        </a:p>
      </dgm:t>
    </dgm:pt>
    <dgm:pt modelId="{3FA0A1BF-BC32-48DB-A2EA-BD767CC17C60}" type="parTrans" cxnId="{D4FA23D6-7E27-4F4B-BF75-B3195AF8C751}">
      <dgm:prSet/>
      <dgm:spPr/>
      <dgm:t>
        <a:bodyPr/>
        <a:lstStyle/>
        <a:p>
          <a:pPr algn="just"/>
          <a:endParaRPr lang="es-VE" b="1"/>
        </a:p>
      </dgm:t>
    </dgm:pt>
    <dgm:pt modelId="{AF346818-05D3-4693-AC79-D0EAA7B279D7}" type="sibTrans" cxnId="{D4FA23D6-7E27-4F4B-BF75-B3195AF8C751}">
      <dgm:prSet/>
      <dgm:spPr/>
      <dgm:t>
        <a:bodyPr/>
        <a:lstStyle/>
        <a:p>
          <a:pPr algn="just"/>
          <a:endParaRPr lang="es-VE" b="1"/>
        </a:p>
      </dgm:t>
    </dgm:pt>
    <dgm:pt modelId="{082C8804-D9D8-49D9-8A05-9B8FA4F90287}">
      <dgm:prSet phldrT="[Texto]"/>
      <dgm:spPr/>
      <dgm:t>
        <a:bodyPr/>
        <a:lstStyle/>
        <a:p>
          <a:pPr algn="just"/>
          <a:r>
            <a:rPr lang="es-VE" b="1" dirty="0"/>
            <a:t>Procedimientos terapéuticos de la arteria coronaria</a:t>
          </a:r>
        </a:p>
      </dgm:t>
    </dgm:pt>
    <dgm:pt modelId="{20678EAE-42C8-4348-865B-E6006679C4B5}" type="parTrans" cxnId="{0D4D599C-CA86-4A97-AEEB-C95E24B22B5F}">
      <dgm:prSet/>
      <dgm:spPr/>
      <dgm:t>
        <a:bodyPr/>
        <a:lstStyle/>
        <a:p>
          <a:pPr algn="just"/>
          <a:endParaRPr lang="es-VE" b="1"/>
        </a:p>
      </dgm:t>
    </dgm:pt>
    <dgm:pt modelId="{B1DA61C3-518D-44EC-B106-86528B8CABE1}" type="sibTrans" cxnId="{0D4D599C-CA86-4A97-AEEB-C95E24B22B5F}">
      <dgm:prSet/>
      <dgm:spPr/>
      <dgm:t>
        <a:bodyPr/>
        <a:lstStyle/>
        <a:p>
          <a:pPr algn="just"/>
          <a:endParaRPr lang="es-VE" b="1"/>
        </a:p>
      </dgm:t>
    </dgm:pt>
    <dgm:pt modelId="{9AC24B16-15B2-4A3B-9CD2-75E48F30545D}">
      <dgm:prSet phldrT="[Texto]"/>
      <dgm:spPr/>
      <dgm:t>
        <a:bodyPr/>
        <a:lstStyle/>
        <a:p>
          <a:pPr algn="just"/>
          <a:r>
            <a:rPr lang="es-VE" b="1" dirty="0"/>
            <a:t>Injerto de derivación de la arteria coronaria o angioplastia coronaria.</a:t>
          </a:r>
        </a:p>
      </dgm:t>
    </dgm:pt>
    <dgm:pt modelId="{79757DF9-4FF2-4CA3-B66B-B70E01ECFCF3}" type="parTrans" cxnId="{C4D7C2E4-1B79-421D-832E-71C5555AB1DF}">
      <dgm:prSet/>
      <dgm:spPr/>
      <dgm:t>
        <a:bodyPr/>
        <a:lstStyle/>
        <a:p>
          <a:pPr algn="just"/>
          <a:endParaRPr lang="es-VE" b="1"/>
        </a:p>
      </dgm:t>
    </dgm:pt>
    <dgm:pt modelId="{35B189D9-E176-426E-9FA3-886EFFC807C1}" type="sibTrans" cxnId="{C4D7C2E4-1B79-421D-832E-71C5555AB1DF}">
      <dgm:prSet/>
      <dgm:spPr/>
      <dgm:t>
        <a:bodyPr/>
        <a:lstStyle/>
        <a:p>
          <a:pPr algn="just"/>
          <a:endParaRPr lang="es-VE" b="1"/>
        </a:p>
      </dgm:t>
    </dgm:pt>
    <dgm:pt modelId="{642706F4-DE8D-419B-B334-1008862643B6}" type="pres">
      <dgm:prSet presAssocID="{2E933911-8B25-455C-81E4-214993DED537}" presName="Name0" presStyleCnt="0">
        <dgm:presLayoutVars>
          <dgm:dir/>
          <dgm:animLvl val="lvl"/>
          <dgm:resizeHandles val="exact"/>
        </dgm:presLayoutVars>
      </dgm:prSet>
      <dgm:spPr/>
      <dgm:t>
        <a:bodyPr/>
        <a:lstStyle/>
        <a:p>
          <a:endParaRPr lang="es-VE"/>
        </a:p>
      </dgm:t>
    </dgm:pt>
    <dgm:pt modelId="{7A40269B-732A-4F6D-93E1-637D00F2C50D}" type="pres">
      <dgm:prSet presAssocID="{CB3362AA-E492-42AA-82E2-16A1C636D83D}" presName="linNode" presStyleCnt="0"/>
      <dgm:spPr/>
    </dgm:pt>
    <dgm:pt modelId="{C6053A70-0BF0-4AD2-9596-F8AAB04C2852}" type="pres">
      <dgm:prSet presAssocID="{CB3362AA-E492-42AA-82E2-16A1C636D83D}" presName="parentText" presStyleLbl="node1" presStyleIdx="0" presStyleCnt="4">
        <dgm:presLayoutVars>
          <dgm:chMax val="1"/>
          <dgm:bulletEnabled val="1"/>
        </dgm:presLayoutVars>
      </dgm:prSet>
      <dgm:spPr/>
      <dgm:t>
        <a:bodyPr/>
        <a:lstStyle/>
        <a:p>
          <a:endParaRPr lang="es-VE"/>
        </a:p>
      </dgm:t>
    </dgm:pt>
    <dgm:pt modelId="{8D06DB9E-E767-44D6-BDF9-F8FD97BEC6CB}" type="pres">
      <dgm:prSet presAssocID="{CB3362AA-E492-42AA-82E2-16A1C636D83D}" presName="descendantText" presStyleLbl="alignAccFollowNode1" presStyleIdx="0" presStyleCnt="4">
        <dgm:presLayoutVars>
          <dgm:bulletEnabled val="1"/>
        </dgm:presLayoutVars>
      </dgm:prSet>
      <dgm:spPr/>
      <dgm:t>
        <a:bodyPr/>
        <a:lstStyle/>
        <a:p>
          <a:endParaRPr lang="es-VE"/>
        </a:p>
      </dgm:t>
    </dgm:pt>
    <dgm:pt modelId="{314CDFCD-EFA5-4C74-8B61-50299A5EB492}" type="pres">
      <dgm:prSet presAssocID="{DD3E8DF3-CC91-44A3-AB77-F0DF539F721D}" presName="sp" presStyleCnt="0"/>
      <dgm:spPr/>
    </dgm:pt>
    <dgm:pt modelId="{07B1A165-D5BE-426B-A170-79ACE78F242C}" type="pres">
      <dgm:prSet presAssocID="{76F8C028-F7D8-4853-A1DF-29B672D72B10}" presName="linNode" presStyleCnt="0"/>
      <dgm:spPr/>
    </dgm:pt>
    <dgm:pt modelId="{E64EE360-9456-495F-9047-0C7E40896861}" type="pres">
      <dgm:prSet presAssocID="{76F8C028-F7D8-4853-A1DF-29B672D72B10}" presName="parentText" presStyleLbl="node1" presStyleIdx="1" presStyleCnt="4">
        <dgm:presLayoutVars>
          <dgm:chMax val="1"/>
          <dgm:bulletEnabled val="1"/>
        </dgm:presLayoutVars>
      </dgm:prSet>
      <dgm:spPr/>
      <dgm:t>
        <a:bodyPr/>
        <a:lstStyle/>
        <a:p>
          <a:endParaRPr lang="es-VE"/>
        </a:p>
      </dgm:t>
    </dgm:pt>
    <dgm:pt modelId="{0E5674F5-52EE-47C5-A700-DFDED8326AB7}" type="pres">
      <dgm:prSet presAssocID="{76F8C028-F7D8-4853-A1DF-29B672D72B10}" presName="descendantText" presStyleLbl="alignAccFollowNode1" presStyleIdx="1" presStyleCnt="4">
        <dgm:presLayoutVars>
          <dgm:bulletEnabled val="1"/>
        </dgm:presLayoutVars>
      </dgm:prSet>
      <dgm:spPr/>
      <dgm:t>
        <a:bodyPr/>
        <a:lstStyle/>
        <a:p>
          <a:endParaRPr lang="es-VE"/>
        </a:p>
      </dgm:t>
    </dgm:pt>
    <dgm:pt modelId="{B047507B-DA8D-43BA-8532-9365C8B8BB61}" type="pres">
      <dgm:prSet presAssocID="{4EFC4395-F84A-44E9-B2AB-C578C22D8DF9}" presName="sp" presStyleCnt="0"/>
      <dgm:spPr/>
    </dgm:pt>
    <dgm:pt modelId="{E1A1A37C-08DF-409C-A7F5-FCB8ED9A616F}" type="pres">
      <dgm:prSet presAssocID="{019D0249-E904-43D6-9CB5-79FD36478476}" presName="linNode" presStyleCnt="0"/>
      <dgm:spPr/>
    </dgm:pt>
    <dgm:pt modelId="{A1B4CFF0-1214-474D-AF96-986F2169D9D9}" type="pres">
      <dgm:prSet presAssocID="{019D0249-E904-43D6-9CB5-79FD36478476}" presName="parentText" presStyleLbl="node1" presStyleIdx="2" presStyleCnt="4">
        <dgm:presLayoutVars>
          <dgm:chMax val="1"/>
          <dgm:bulletEnabled val="1"/>
        </dgm:presLayoutVars>
      </dgm:prSet>
      <dgm:spPr/>
      <dgm:t>
        <a:bodyPr/>
        <a:lstStyle/>
        <a:p>
          <a:endParaRPr lang="es-VE"/>
        </a:p>
      </dgm:t>
    </dgm:pt>
    <dgm:pt modelId="{3812D7EB-8F9C-47C4-9EFA-7547E0C67879}" type="pres">
      <dgm:prSet presAssocID="{019D0249-E904-43D6-9CB5-79FD36478476}" presName="descendantText" presStyleLbl="alignAccFollowNode1" presStyleIdx="2" presStyleCnt="4">
        <dgm:presLayoutVars>
          <dgm:bulletEnabled val="1"/>
        </dgm:presLayoutVars>
      </dgm:prSet>
      <dgm:spPr/>
      <dgm:t>
        <a:bodyPr/>
        <a:lstStyle/>
        <a:p>
          <a:endParaRPr lang="es-VE"/>
        </a:p>
      </dgm:t>
    </dgm:pt>
    <dgm:pt modelId="{EBE21514-2CEC-4345-AFFE-3B9428B4902E}" type="pres">
      <dgm:prSet presAssocID="{5EA31A0B-07DD-424A-B86B-434B978EF4CA}" presName="sp" presStyleCnt="0"/>
      <dgm:spPr/>
    </dgm:pt>
    <dgm:pt modelId="{81ED1ADA-037F-4005-A1D0-7A24E45B1131}" type="pres">
      <dgm:prSet presAssocID="{082C8804-D9D8-49D9-8A05-9B8FA4F90287}" presName="linNode" presStyleCnt="0"/>
      <dgm:spPr/>
    </dgm:pt>
    <dgm:pt modelId="{6623D34A-54F8-4B2F-8560-AD37A44FC704}" type="pres">
      <dgm:prSet presAssocID="{082C8804-D9D8-49D9-8A05-9B8FA4F90287}" presName="parentText" presStyleLbl="node1" presStyleIdx="3" presStyleCnt="4">
        <dgm:presLayoutVars>
          <dgm:chMax val="1"/>
          <dgm:bulletEnabled val="1"/>
        </dgm:presLayoutVars>
      </dgm:prSet>
      <dgm:spPr/>
      <dgm:t>
        <a:bodyPr/>
        <a:lstStyle/>
        <a:p>
          <a:endParaRPr lang="es-VE"/>
        </a:p>
      </dgm:t>
    </dgm:pt>
    <dgm:pt modelId="{50A65902-7067-4FA2-A97A-2706A1791AE5}" type="pres">
      <dgm:prSet presAssocID="{082C8804-D9D8-49D9-8A05-9B8FA4F90287}" presName="descendantText" presStyleLbl="alignAccFollowNode1" presStyleIdx="3" presStyleCnt="4">
        <dgm:presLayoutVars>
          <dgm:bulletEnabled val="1"/>
        </dgm:presLayoutVars>
      </dgm:prSet>
      <dgm:spPr/>
      <dgm:t>
        <a:bodyPr/>
        <a:lstStyle/>
        <a:p>
          <a:endParaRPr lang="es-VE"/>
        </a:p>
      </dgm:t>
    </dgm:pt>
  </dgm:ptLst>
  <dgm:cxnLst>
    <dgm:cxn modelId="{C1DC5C96-6D7D-4079-9FC9-E1E12191ED54}" type="presOf" srcId="{2E933911-8B25-455C-81E4-214993DED537}" destId="{642706F4-DE8D-419B-B334-1008862643B6}" srcOrd="0" destOrd="0" presId="urn:microsoft.com/office/officeart/2005/8/layout/vList5"/>
    <dgm:cxn modelId="{D0116028-0B4A-4B4A-A449-86500078BE48}" type="presOf" srcId="{082C8804-D9D8-49D9-8A05-9B8FA4F90287}" destId="{6623D34A-54F8-4B2F-8560-AD37A44FC704}" srcOrd="0" destOrd="0" presId="urn:microsoft.com/office/officeart/2005/8/layout/vList5"/>
    <dgm:cxn modelId="{9C4BF1DF-74A0-40C7-9FF1-63C11AD518A3}" type="presOf" srcId="{76F8C028-F7D8-4853-A1DF-29B672D72B10}" destId="{E64EE360-9456-495F-9047-0C7E40896861}" srcOrd="0" destOrd="0" presId="urn:microsoft.com/office/officeart/2005/8/layout/vList5"/>
    <dgm:cxn modelId="{D4FA23D6-7E27-4F4B-BF75-B3195AF8C751}" srcId="{019D0249-E904-43D6-9CB5-79FD36478476}" destId="{21141E5F-8B46-4DA0-8963-25DC3B5EDDE4}" srcOrd="0" destOrd="0" parTransId="{3FA0A1BF-BC32-48DB-A2EA-BD767CC17C60}" sibTransId="{AF346818-05D3-4693-AC79-D0EAA7B279D7}"/>
    <dgm:cxn modelId="{90323B1E-B4FA-4619-A9A0-AE0F6E0AA62F}" srcId="{2E933911-8B25-455C-81E4-214993DED537}" destId="{76F8C028-F7D8-4853-A1DF-29B672D72B10}" srcOrd="1" destOrd="0" parTransId="{31F1CF11-455F-4083-A5E2-A182C63688FF}" sibTransId="{4EFC4395-F84A-44E9-B2AB-C578C22D8DF9}"/>
    <dgm:cxn modelId="{5CA08598-1092-48B2-8127-560D328E1FFF}" srcId="{76F8C028-F7D8-4853-A1DF-29B672D72B10}" destId="{D57491ED-AB4C-4F2B-AC0B-79C0924D1C2C}" srcOrd="0" destOrd="0" parTransId="{025EC9F6-DF33-4A25-B717-F92ADA5AFE31}" sibTransId="{8E328FA3-4ABE-49FB-966B-19449406F834}"/>
    <dgm:cxn modelId="{2F71A2C7-2383-4C29-B976-673EA38DDCF5}" type="presOf" srcId="{CB3362AA-E492-42AA-82E2-16A1C636D83D}" destId="{C6053A70-0BF0-4AD2-9596-F8AAB04C2852}" srcOrd="0" destOrd="0" presId="urn:microsoft.com/office/officeart/2005/8/layout/vList5"/>
    <dgm:cxn modelId="{619D2590-6B8F-490F-9B43-BC7666A4F5BD}" type="presOf" srcId="{94D562FF-F28C-4FE3-B170-7F00740C7CA9}" destId="{8D06DB9E-E767-44D6-BDF9-F8FD97BEC6CB}" srcOrd="0" destOrd="0" presId="urn:microsoft.com/office/officeart/2005/8/layout/vList5"/>
    <dgm:cxn modelId="{0D4D599C-CA86-4A97-AEEB-C95E24B22B5F}" srcId="{2E933911-8B25-455C-81E4-214993DED537}" destId="{082C8804-D9D8-49D9-8A05-9B8FA4F90287}" srcOrd="3" destOrd="0" parTransId="{20678EAE-42C8-4348-865B-E6006679C4B5}" sibTransId="{B1DA61C3-518D-44EC-B106-86528B8CABE1}"/>
    <dgm:cxn modelId="{0687EC0B-D913-40BD-AA86-23B8B1B406A1}" srcId="{CB3362AA-E492-42AA-82E2-16A1C636D83D}" destId="{94D562FF-F28C-4FE3-B170-7F00740C7CA9}" srcOrd="0" destOrd="0" parTransId="{8E6350D6-E239-4376-BE0B-5A71803F3C13}" sibTransId="{4A25CF96-C196-4CCC-AE37-037662779B55}"/>
    <dgm:cxn modelId="{08ABBB97-6B29-4AAF-97B1-A5A62C7F6FA2}" srcId="{2E933911-8B25-455C-81E4-214993DED537}" destId="{019D0249-E904-43D6-9CB5-79FD36478476}" srcOrd="2" destOrd="0" parTransId="{6D335A7E-FFCA-47EB-A078-7F458BC361F7}" sibTransId="{5EA31A0B-07DD-424A-B86B-434B978EF4CA}"/>
    <dgm:cxn modelId="{281190D9-A405-4204-A5F5-16180934E0B3}" type="presOf" srcId="{9AC24B16-15B2-4A3B-9CD2-75E48F30545D}" destId="{50A65902-7067-4FA2-A97A-2706A1791AE5}" srcOrd="0" destOrd="0" presId="urn:microsoft.com/office/officeart/2005/8/layout/vList5"/>
    <dgm:cxn modelId="{099B2435-9651-47E9-BD2B-95A24727F264}" srcId="{2E933911-8B25-455C-81E4-214993DED537}" destId="{CB3362AA-E492-42AA-82E2-16A1C636D83D}" srcOrd="0" destOrd="0" parTransId="{A902FAF5-092F-4D1E-BEE0-82D819528109}" sibTransId="{DD3E8DF3-CC91-44A3-AB77-F0DF539F721D}"/>
    <dgm:cxn modelId="{CC6A3E3B-D6BC-4D6C-8720-D243FB48ED23}" type="presOf" srcId="{21141E5F-8B46-4DA0-8963-25DC3B5EDDE4}" destId="{3812D7EB-8F9C-47C4-9EFA-7547E0C67879}" srcOrd="0" destOrd="0" presId="urn:microsoft.com/office/officeart/2005/8/layout/vList5"/>
    <dgm:cxn modelId="{C4D7C2E4-1B79-421D-832E-71C5555AB1DF}" srcId="{082C8804-D9D8-49D9-8A05-9B8FA4F90287}" destId="{9AC24B16-15B2-4A3B-9CD2-75E48F30545D}" srcOrd="0" destOrd="0" parTransId="{79757DF9-4FF2-4CA3-B66B-B70E01ECFCF3}" sibTransId="{35B189D9-E176-426E-9FA3-886EFFC807C1}"/>
    <dgm:cxn modelId="{D9D186EE-0395-41FC-8B90-B003B320F96F}" type="presOf" srcId="{019D0249-E904-43D6-9CB5-79FD36478476}" destId="{A1B4CFF0-1214-474D-AF96-986F2169D9D9}" srcOrd="0" destOrd="0" presId="urn:microsoft.com/office/officeart/2005/8/layout/vList5"/>
    <dgm:cxn modelId="{DCDE2BD3-9CB2-42B5-BD35-29FBE8FF3D0A}" type="presOf" srcId="{D57491ED-AB4C-4F2B-AC0B-79C0924D1C2C}" destId="{0E5674F5-52EE-47C5-A700-DFDED8326AB7}" srcOrd="0" destOrd="0" presId="urn:microsoft.com/office/officeart/2005/8/layout/vList5"/>
    <dgm:cxn modelId="{FD736622-A784-4473-A507-7E4E719993B6}" type="presParOf" srcId="{642706F4-DE8D-419B-B334-1008862643B6}" destId="{7A40269B-732A-4F6D-93E1-637D00F2C50D}" srcOrd="0" destOrd="0" presId="urn:microsoft.com/office/officeart/2005/8/layout/vList5"/>
    <dgm:cxn modelId="{28A2237D-6ECC-4C92-BAC9-78073F63AD11}" type="presParOf" srcId="{7A40269B-732A-4F6D-93E1-637D00F2C50D}" destId="{C6053A70-0BF0-4AD2-9596-F8AAB04C2852}" srcOrd="0" destOrd="0" presId="urn:microsoft.com/office/officeart/2005/8/layout/vList5"/>
    <dgm:cxn modelId="{FD0A7D1F-C2DA-4E95-BCA1-B2AD16F98302}" type="presParOf" srcId="{7A40269B-732A-4F6D-93E1-637D00F2C50D}" destId="{8D06DB9E-E767-44D6-BDF9-F8FD97BEC6CB}" srcOrd="1" destOrd="0" presId="urn:microsoft.com/office/officeart/2005/8/layout/vList5"/>
    <dgm:cxn modelId="{DB289EDE-A9CC-4FDD-AD27-6B14B0EE0DBA}" type="presParOf" srcId="{642706F4-DE8D-419B-B334-1008862643B6}" destId="{314CDFCD-EFA5-4C74-8B61-50299A5EB492}" srcOrd="1" destOrd="0" presId="urn:microsoft.com/office/officeart/2005/8/layout/vList5"/>
    <dgm:cxn modelId="{2C588825-3616-4A81-83A1-7A8D8A11C2EA}" type="presParOf" srcId="{642706F4-DE8D-419B-B334-1008862643B6}" destId="{07B1A165-D5BE-426B-A170-79ACE78F242C}" srcOrd="2" destOrd="0" presId="urn:microsoft.com/office/officeart/2005/8/layout/vList5"/>
    <dgm:cxn modelId="{75B2017A-25FA-4F7E-88DB-99C74A671808}" type="presParOf" srcId="{07B1A165-D5BE-426B-A170-79ACE78F242C}" destId="{E64EE360-9456-495F-9047-0C7E40896861}" srcOrd="0" destOrd="0" presId="urn:microsoft.com/office/officeart/2005/8/layout/vList5"/>
    <dgm:cxn modelId="{BAC3BFAE-EF4E-4B62-B7D7-AC58F4EDA3AA}" type="presParOf" srcId="{07B1A165-D5BE-426B-A170-79ACE78F242C}" destId="{0E5674F5-52EE-47C5-A700-DFDED8326AB7}" srcOrd="1" destOrd="0" presId="urn:microsoft.com/office/officeart/2005/8/layout/vList5"/>
    <dgm:cxn modelId="{B48BB159-C1F2-4D07-9954-8FC7F09EDE23}" type="presParOf" srcId="{642706F4-DE8D-419B-B334-1008862643B6}" destId="{B047507B-DA8D-43BA-8532-9365C8B8BB61}" srcOrd="3" destOrd="0" presId="urn:microsoft.com/office/officeart/2005/8/layout/vList5"/>
    <dgm:cxn modelId="{985761BE-F2D0-465D-93C6-87183C150147}" type="presParOf" srcId="{642706F4-DE8D-419B-B334-1008862643B6}" destId="{E1A1A37C-08DF-409C-A7F5-FCB8ED9A616F}" srcOrd="4" destOrd="0" presId="urn:microsoft.com/office/officeart/2005/8/layout/vList5"/>
    <dgm:cxn modelId="{212BA82D-6D13-4B12-970B-BF2C58592A90}" type="presParOf" srcId="{E1A1A37C-08DF-409C-A7F5-FCB8ED9A616F}" destId="{A1B4CFF0-1214-474D-AF96-986F2169D9D9}" srcOrd="0" destOrd="0" presId="urn:microsoft.com/office/officeart/2005/8/layout/vList5"/>
    <dgm:cxn modelId="{CBE8BFA0-7AAD-4811-B01D-98CA4D2B1675}" type="presParOf" srcId="{E1A1A37C-08DF-409C-A7F5-FCB8ED9A616F}" destId="{3812D7EB-8F9C-47C4-9EFA-7547E0C67879}" srcOrd="1" destOrd="0" presId="urn:microsoft.com/office/officeart/2005/8/layout/vList5"/>
    <dgm:cxn modelId="{18ADAA5B-BC5A-4360-AFD7-74D378BD4A74}" type="presParOf" srcId="{642706F4-DE8D-419B-B334-1008862643B6}" destId="{EBE21514-2CEC-4345-AFFE-3B9428B4902E}" srcOrd="5" destOrd="0" presId="urn:microsoft.com/office/officeart/2005/8/layout/vList5"/>
    <dgm:cxn modelId="{F344A45D-C178-446B-9646-15BD9BAEE975}" type="presParOf" srcId="{642706F4-DE8D-419B-B334-1008862643B6}" destId="{81ED1ADA-037F-4005-A1D0-7A24E45B1131}" srcOrd="6" destOrd="0" presId="urn:microsoft.com/office/officeart/2005/8/layout/vList5"/>
    <dgm:cxn modelId="{DCED3721-2266-468E-AA69-AB152BFE7775}" type="presParOf" srcId="{81ED1ADA-037F-4005-A1D0-7A24E45B1131}" destId="{6623D34A-54F8-4B2F-8560-AD37A44FC704}" srcOrd="0" destOrd="0" presId="urn:microsoft.com/office/officeart/2005/8/layout/vList5"/>
    <dgm:cxn modelId="{8F015DB9-E23E-47B2-92CA-ED401ED6D9B2}" type="presParOf" srcId="{81ED1ADA-037F-4005-A1D0-7A24E45B1131}" destId="{50A65902-7067-4FA2-A97A-2706A1791AE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0F476F-32CD-4453-B62C-296DDD183B2D}"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s-VE"/>
        </a:p>
      </dgm:t>
    </dgm:pt>
    <dgm:pt modelId="{52F487D3-BA5B-47F0-8FB9-B8BACD1BCADF}">
      <dgm:prSet phldrT="[Texto]" custT="1"/>
      <dgm:spPr/>
      <dgm:t>
        <a:bodyPr/>
        <a:lstStyle/>
        <a:p>
          <a:pPr algn="just"/>
          <a:r>
            <a:rPr lang="es-VE" sz="1800" b="1" i="0" u="none" strike="noStrike" cap="none" dirty="0">
              <a:latin typeface="Arial"/>
              <a:ea typeface="Arial"/>
              <a:cs typeface="Arial"/>
              <a:sym typeface="Arial"/>
            </a:rPr>
            <a:t>La comparación de las características iniciales de los dos grupos de tratamiento se determinó mediante las pruebas x2 para las variables categóricas y las pruebas estándar normales (z) para las variables continuas.</a:t>
          </a:r>
          <a:endParaRPr lang="es-VE" sz="1800" b="1" dirty="0"/>
        </a:p>
      </dgm:t>
    </dgm:pt>
    <dgm:pt modelId="{8BF0608B-A115-47CB-B6D9-73F7F8EEBE8E}" type="parTrans" cxnId="{FEBB1CCE-61AE-4792-AA3C-41394696AC26}">
      <dgm:prSet/>
      <dgm:spPr/>
      <dgm:t>
        <a:bodyPr/>
        <a:lstStyle/>
        <a:p>
          <a:pPr algn="just"/>
          <a:endParaRPr lang="es-VE" sz="1800" b="1">
            <a:solidFill>
              <a:srgbClr val="002060"/>
            </a:solidFill>
          </a:endParaRPr>
        </a:p>
      </dgm:t>
    </dgm:pt>
    <dgm:pt modelId="{E9CB911F-69AA-480D-AA32-1EFF8BBBC677}" type="sibTrans" cxnId="{FEBB1CCE-61AE-4792-AA3C-41394696AC26}">
      <dgm:prSet/>
      <dgm:spPr/>
      <dgm:t>
        <a:bodyPr/>
        <a:lstStyle/>
        <a:p>
          <a:pPr algn="just"/>
          <a:endParaRPr lang="es-VE" sz="1800" b="1">
            <a:solidFill>
              <a:srgbClr val="002060"/>
            </a:solidFill>
          </a:endParaRPr>
        </a:p>
      </dgm:t>
    </dgm:pt>
    <dgm:pt modelId="{78B9B076-1487-451B-9D47-DFD1C1811DA5}">
      <dgm:prSet phldrT="[Texto]" custT="1"/>
      <dgm:spPr/>
      <dgm:t>
        <a:bodyPr/>
        <a:lstStyle/>
        <a:p>
          <a:pPr algn="just"/>
          <a:r>
            <a:rPr lang="es-VE" sz="1800" b="1" i="0" u="none" strike="noStrike" cap="none" dirty="0">
              <a:latin typeface="Arial"/>
              <a:ea typeface="Arial"/>
              <a:cs typeface="Arial"/>
              <a:sym typeface="Arial"/>
            </a:rPr>
            <a:t>El punto final primario se evaluó con la prueba de log-</a:t>
          </a:r>
          <a:r>
            <a:rPr lang="es-VE" sz="1800" b="1" i="0" u="none" strike="noStrike" cap="none" dirty="0" err="1">
              <a:latin typeface="Arial"/>
              <a:ea typeface="Arial"/>
              <a:cs typeface="Arial"/>
              <a:sym typeface="Arial"/>
            </a:rPr>
            <a:t>rank</a:t>
          </a:r>
          <a:r>
            <a:rPr lang="es-VE" sz="1800" b="1" i="0" u="none" strike="noStrike" cap="none" dirty="0">
              <a:latin typeface="Arial"/>
              <a:ea typeface="Arial"/>
              <a:cs typeface="Arial"/>
              <a:sym typeface="Arial"/>
            </a:rPr>
            <a:t> usando el tiempo hasta el primer ACV como la variable de interés.</a:t>
          </a:r>
          <a:endParaRPr lang="es-VE" sz="1800" b="1" dirty="0"/>
        </a:p>
      </dgm:t>
    </dgm:pt>
    <dgm:pt modelId="{ADA65358-DFAF-4AFE-A302-5416DCC81AD1}" type="parTrans" cxnId="{3E9F863D-DEB3-415D-824D-83EE496A6ABD}">
      <dgm:prSet/>
      <dgm:spPr/>
      <dgm:t>
        <a:bodyPr/>
        <a:lstStyle/>
        <a:p>
          <a:pPr algn="just"/>
          <a:endParaRPr lang="es-VE" sz="1800" b="1">
            <a:solidFill>
              <a:srgbClr val="002060"/>
            </a:solidFill>
          </a:endParaRPr>
        </a:p>
      </dgm:t>
    </dgm:pt>
    <dgm:pt modelId="{CE94FA2B-34EB-417F-9C92-D56DB4C564ED}" type="sibTrans" cxnId="{3E9F863D-DEB3-415D-824D-83EE496A6ABD}">
      <dgm:prSet/>
      <dgm:spPr/>
      <dgm:t>
        <a:bodyPr/>
        <a:lstStyle/>
        <a:p>
          <a:pPr algn="just"/>
          <a:endParaRPr lang="es-VE" sz="1800" b="1">
            <a:solidFill>
              <a:srgbClr val="002060"/>
            </a:solidFill>
          </a:endParaRPr>
        </a:p>
      </dgm:t>
    </dgm:pt>
    <dgm:pt modelId="{DEF86B5F-1279-4FB9-9F6C-801DC50EF721}">
      <dgm:prSet phldrT="[Texto]" custT="1"/>
      <dgm:spPr/>
      <dgm:t>
        <a:bodyPr/>
        <a:lstStyle/>
        <a:p>
          <a:pPr algn="just"/>
          <a:r>
            <a:rPr lang="es-VE" sz="1800" b="1" i="0" u="none" strike="noStrike" cap="none">
              <a:latin typeface="Arial"/>
              <a:ea typeface="Arial"/>
              <a:cs typeface="Arial"/>
              <a:sym typeface="Arial"/>
            </a:rPr>
            <a:t>Las tasas de eventos acumulativos se calcularon utilizando curvas de supervivencia.</a:t>
          </a:r>
          <a:endParaRPr lang="es-VE" sz="1800" b="1" dirty="0"/>
        </a:p>
      </dgm:t>
    </dgm:pt>
    <dgm:pt modelId="{716A607C-9688-416B-A366-0247340F7EFB}" type="parTrans" cxnId="{696BD4D9-0EEA-46C5-BACF-A5C2EF17E718}">
      <dgm:prSet/>
      <dgm:spPr/>
      <dgm:t>
        <a:bodyPr/>
        <a:lstStyle/>
        <a:p>
          <a:pPr algn="just"/>
          <a:endParaRPr lang="es-VE" sz="1800" b="1">
            <a:solidFill>
              <a:srgbClr val="002060"/>
            </a:solidFill>
          </a:endParaRPr>
        </a:p>
      </dgm:t>
    </dgm:pt>
    <dgm:pt modelId="{4F2A6CB2-B4F6-4F95-BC7F-199EE3420D14}" type="sibTrans" cxnId="{696BD4D9-0EEA-46C5-BACF-A5C2EF17E718}">
      <dgm:prSet/>
      <dgm:spPr/>
      <dgm:t>
        <a:bodyPr/>
        <a:lstStyle/>
        <a:p>
          <a:pPr algn="just"/>
          <a:endParaRPr lang="es-VE" sz="1800" b="1">
            <a:solidFill>
              <a:srgbClr val="002060"/>
            </a:solidFill>
          </a:endParaRPr>
        </a:p>
      </dgm:t>
    </dgm:pt>
    <dgm:pt modelId="{627B9C58-1146-47B4-B250-DABFD031C8E7}" type="pres">
      <dgm:prSet presAssocID="{4C0F476F-32CD-4453-B62C-296DDD183B2D}" presName="linearFlow" presStyleCnt="0">
        <dgm:presLayoutVars>
          <dgm:dir/>
          <dgm:resizeHandles val="exact"/>
        </dgm:presLayoutVars>
      </dgm:prSet>
      <dgm:spPr/>
      <dgm:t>
        <a:bodyPr/>
        <a:lstStyle/>
        <a:p>
          <a:endParaRPr lang="es-VE"/>
        </a:p>
      </dgm:t>
    </dgm:pt>
    <dgm:pt modelId="{1DC59D05-37ED-4D47-914B-75755DE41A40}" type="pres">
      <dgm:prSet presAssocID="{52F487D3-BA5B-47F0-8FB9-B8BACD1BCADF}" presName="composite" presStyleCnt="0"/>
      <dgm:spPr/>
    </dgm:pt>
    <dgm:pt modelId="{307F0C58-35C8-47FA-8894-52F66D2BAE09}" type="pres">
      <dgm:prSet presAssocID="{52F487D3-BA5B-47F0-8FB9-B8BACD1BCADF}" presName="imgShp" presStyleLbl="fgImgPlace1" presStyleIdx="0" presStyleCnt="3" custLinFactX="-82358" custLinFactNeighborX="-100000"/>
      <dgm:spPr/>
    </dgm:pt>
    <dgm:pt modelId="{95B22625-4644-45DC-B9B3-40834F39B3F2}" type="pres">
      <dgm:prSet presAssocID="{52F487D3-BA5B-47F0-8FB9-B8BACD1BCADF}" presName="txShp" presStyleLbl="node1" presStyleIdx="0" presStyleCnt="3" custScaleX="137316">
        <dgm:presLayoutVars>
          <dgm:bulletEnabled val="1"/>
        </dgm:presLayoutVars>
      </dgm:prSet>
      <dgm:spPr/>
      <dgm:t>
        <a:bodyPr/>
        <a:lstStyle/>
        <a:p>
          <a:endParaRPr lang="es-VE"/>
        </a:p>
      </dgm:t>
    </dgm:pt>
    <dgm:pt modelId="{76296FAA-B883-4AEF-84F0-2F69176DAB77}" type="pres">
      <dgm:prSet presAssocID="{E9CB911F-69AA-480D-AA32-1EFF8BBBC677}" presName="spacing" presStyleCnt="0"/>
      <dgm:spPr/>
    </dgm:pt>
    <dgm:pt modelId="{A970AC89-5372-4719-BB0A-99B411B176F6}" type="pres">
      <dgm:prSet presAssocID="{78B9B076-1487-451B-9D47-DFD1C1811DA5}" presName="composite" presStyleCnt="0"/>
      <dgm:spPr/>
    </dgm:pt>
    <dgm:pt modelId="{D1F49CDE-A37A-4FB2-9BD7-37A7287ACE29}" type="pres">
      <dgm:prSet presAssocID="{78B9B076-1487-451B-9D47-DFD1C1811DA5}" presName="imgShp" presStyleLbl="fgImgPlace1" presStyleIdx="1" presStyleCnt="3" custLinFactX="-82358" custLinFactNeighborX="-100000"/>
      <dgm:spPr/>
    </dgm:pt>
    <dgm:pt modelId="{E7484B92-7823-4C1B-BFD7-BE940AF1B776}" type="pres">
      <dgm:prSet presAssocID="{78B9B076-1487-451B-9D47-DFD1C1811DA5}" presName="txShp" presStyleLbl="node1" presStyleIdx="1" presStyleCnt="3" custScaleX="137316">
        <dgm:presLayoutVars>
          <dgm:bulletEnabled val="1"/>
        </dgm:presLayoutVars>
      </dgm:prSet>
      <dgm:spPr/>
      <dgm:t>
        <a:bodyPr/>
        <a:lstStyle/>
        <a:p>
          <a:endParaRPr lang="es-VE"/>
        </a:p>
      </dgm:t>
    </dgm:pt>
    <dgm:pt modelId="{884CA1FA-EB4D-477E-928B-BDE4AC9B51B0}" type="pres">
      <dgm:prSet presAssocID="{CE94FA2B-34EB-417F-9C92-D56DB4C564ED}" presName="spacing" presStyleCnt="0"/>
      <dgm:spPr/>
    </dgm:pt>
    <dgm:pt modelId="{8D34B5A2-CAEF-4D62-B74E-E66AFA53A7EA}" type="pres">
      <dgm:prSet presAssocID="{DEF86B5F-1279-4FB9-9F6C-801DC50EF721}" presName="composite" presStyleCnt="0"/>
      <dgm:spPr/>
    </dgm:pt>
    <dgm:pt modelId="{FD04C193-AB96-4911-A7F6-3D7CC77ACE17}" type="pres">
      <dgm:prSet presAssocID="{DEF86B5F-1279-4FB9-9F6C-801DC50EF721}" presName="imgShp" presStyleLbl="fgImgPlace1" presStyleIdx="2" presStyleCnt="3" custLinFactX="-82358" custLinFactNeighborX="-100000"/>
      <dgm:spPr/>
    </dgm:pt>
    <dgm:pt modelId="{C5000EEC-1125-4761-835C-2CBBA2C5239A}" type="pres">
      <dgm:prSet presAssocID="{DEF86B5F-1279-4FB9-9F6C-801DC50EF721}" presName="txShp" presStyleLbl="node1" presStyleIdx="2" presStyleCnt="3" custScaleX="137316">
        <dgm:presLayoutVars>
          <dgm:bulletEnabled val="1"/>
        </dgm:presLayoutVars>
      </dgm:prSet>
      <dgm:spPr/>
      <dgm:t>
        <a:bodyPr/>
        <a:lstStyle/>
        <a:p>
          <a:endParaRPr lang="es-VE"/>
        </a:p>
      </dgm:t>
    </dgm:pt>
  </dgm:ptLst>
  <dgm:cxnLst>
    <dgm:cxn modelId="{3E9F863D-DEB3-415D-824D-83EE496A6ABD}" srcId="{4C0F476F-32CD-4453-B62C-296DDD183B2D}" destId="{78B9B076-1487-451B-9D47-DFD1C1811DA5}" srcOrd="1" destOrd="0" parTransId="{ADA65358-DFAF-4AFE-A302-5416DCC81AD1}" sibTransId="{CE94FA2B-34EB-417F-9C92-D56DB4C564ED}"/>
    <dgm:cxn modelId="{A123D949-C238-4EF3-8E73-27B88F4C8252}" type="presOf" srcId="{DEF86B5F-1279-4FB9-9F6C-801DC50EF721}" destId="{C5000EEC-1125-4761-835C-2CBBA2C5239A}" srcOrd="0" destOrd="0" presId="urn:microsoft.com/office/officeart/2005/8/layout/vList3#3"/>
    <dgm:cxn modelId="{696BD4D9-0EEA-46C5-BACF-A5C2EF17E718}" srcId="{4C0F476F-32CD-4453-B62C-296DDD183B2D}" destId="{DEF86B5F-1279-4FB9-9F6C-801DC50EF721}" srcOrd="2" destOrd="0" parTransId="{716A607C-9688-416B-A366-0247340F7EFB}" sibTransId="{4F2A6CB2-B4F6-4F95-BC7F-199EE3420D14}"/>
    <dgm:cxn modelId="{8B519040-13CF-46F1-B138-22BBBECBFC25}" type="presOf" srcId="{52F487D3-BA5B-47F0-8FB9-B8BACD1BCADF}" destId="{95B22625-4644-45DC-B9B3-40834F39B3F2}" srcOrd="0" destOrd="0" presId="urn:microsoft.com/office/officeart/2005/8/layout/vList3#3"/>
    <dgm:cxn modelId="{E315E62C-4D9E-4CCD-B080-1F2796530705}" type="presOf" srcId="{78B9B076-1487-451B-9D47-DFD1C1811DA5}" destId="{E7484B92-7823-4C1B-BFD7-BE940AF1B776}" srcOrd="0" destOrd="0" presId="urn:microsoft.com/office/officeart/2005/8/layout/vList3#3"/>
    <dgm:cxn modelId="{EDD57D9B-8FF7-4F05-8BAA-4BEADEFFDE9E}" type="presOf" srcId="{4C0F476F-32CD-4453-B62C-296DDD183B2D}" destId="{627B9C58-1146-47B4-B250-DABFD031C8E7}" srcOrd="0" destOrd="0" presId="urn:microsoft.com/office/officeart/2005/8/layout/vList3#3"/>
    <dgm:cxn modelId="{FEBB1CCE-61AE-4792-AA3C-41394696AC26}" srcId="{4C0F476F-32CD-4453-B62C-296DDD183B2D}" destId="{52F487D3-BA5B-47F0-8FB9-B8BACD1BCADF}" srcOrd="0" destOrd="0" parTransId="{8BF0608B-A115-47CB-B6D9-73F7F8EEBE8E}" sibTransId="{E9CB911F-69AA-480D-AA32-1EFF8BBBC677}"/>
    <dgm:cxn modelId="{8F9FF03B-8C81-45A2-B4AE-E9440234ADC7}" type="presParOf" srcId="{627B9C58-1146-47B4-B250-DABFD031C8E7}" destId="{1DC59D05-37ED-4D47-914B-75755DE41A40}" srcOrd="0" destOrd="0" presId="urn:microsoft.com/office/officeart/2005/8/layout/vList3#3"/>
    <dgm:cxn modelId="{6A5B9522-586E-4D49-B0D6-CFFE584D9209}" type="presParOf" srcId="{1DC59D05-37ED-4D47-914B-75755DE41A40}" destId="{307F0C58-35C8-47FA-8894-52F66D2BAE09}" srcOrd="0" destOrd="0" presId="urn:microsoft.com/office/officeart/2005/8/layout/vList3#3"/>
    <dgm:cxn modelId="{22F82401-6DDC-4475-99AA-4B3A8D4CADCE}" type="presParOf" srcId="{1DC59D05-37ED-4D47-914B-75755DE41A40}" destId="{95B22625-4644-45DC-B9B3-40834F39B3F2}" srcOrd="1" destOrd="0" presId="urn:microsoft.com/office/officeart/2005/8/layout/vList3#3"/>
    <dgm:cxn modelId="{DE36BA32-89F4-43D2-8E5E-E749363B981C}" type="presParOf" srcId="{627B9C58-1146-47B4-B250-DABFD031C8E7}" destId="{76296FAA-B883-4AEF-84F0-2F69176DAB77}" srcOrd="1" destOrd="0" presId="urn:microsoft.com/office/officeart/2005/8/layout/vList3#3"/>
    <dgm:cxn modelId="{619FBE0F-0BC3-4652-8986-5FB789B8F9F4}" type="presParOf" srcId="{627B9C58-1146-47B4-B250-DABFD031C8E7}" destId="{A970AC89-5372-4719-BB0A-99B411B176F6}" srcOrd="2" destOrd="0" presId="urn:microsoft.com/office/officeart/2005/8/layout/vList3#3"/>
    <dgm:cxn modelId="{162710F8-13C0-41C8-B147-A0E8AEC4A995}" type="presParOf" srcId="{A970AC89-5372-4719-BB0A-99B411B176F6}" destId="{D1F49CDE-A37A-4FB2-9BD7-37A7287ACE29}" srcOrd="0" destOrd="0" presId="urn:microsoft.com/office/officeart/2005/8/layout/vList3#3"/>
    <dgm:cxn modelId="{F76DB4D3-D9CB-49F4-A7F9-C965827BE211}" type="presParOf" srcId="{A970AC89-5372-4719-BB0A-99B411B176F6}" destId="{E7484B92-7823-4C1B-BFD7-BE940AF1B776}" srcOrd="1" destOrd="0" presId="urn:microsoft.com/office/officeart/2005/8/layout/vList3#3"/>
    <dgm:cxn modelId="{1EE4EFBF-2A56-43BB-A36C-A300BEB3A6AE}" type="presParOf" srcId="{627B9C58-1146-47B4-B250-DABFD031C8E7}" destId="{884CA1FA-EB4D-477E-928B-BDE4AC9B51B0}" srcOrd="3" destOrd="0" presId="urn:microsoft.com/office/officeart/2005/8/layout/vList3#3"/>
    <dgm:cxn modelId="{D2D1E30D-6A55-4411-AA6D-06FA594AE325}" type="presParOf" srcId="{627B9C58-1146-47B4-B250-DABFD031C8E7}" destId="{8D34B5A2-CAEF-4D62-B74E-E66AFA53A7EA}" srcOrd="4" destOrd="0" presId="urn:microsoft.com/office/officeart/2005/8/layout/vList3#3"/>
    <dgm:cxn modelId="{F0EAF41C-75FC-422A-A698-D687D3518ADA}" type="presParOf" srcId="{8D34B5A2-CAEF-4D62-B74E-E66AFA53A7EA}" destId="{FD04C193-AB96-4911-A7F6-3D7CC77ACE17}" srcOrd="0" destOrd="0" presId="urn:microsoft.com/office/officeart/2005/8/layout/vList3#3"/>
    <dgm:cxn modelId="{BE52CD94-45FD-4B13-9047-4B95E23777DF}" type="presParOf" srcId="{8D34B5A2-CAEF-4D62-B74E-E66AFA53A7EA}" destId="{C5000EEC-1125-4761-835C-2CBBA2C5239A}" srcOrd="1" destOrd="0" presId="urn:microsoft.com/office/officeart/2005/8/layout/vList3#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C0F476F-32CD-4453-B62C-296DDD183B2D}"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s-VE"/>
        </a:p>
      </dgm:t>
    </dgm:pt>
    <dgm:pt modelId="{8E5564A0-BFCD-44EB-8078-E229A799F8B0}">
      <dgm:prSet phldrT="[Texto]" custT="1"/>
      <dgm:spPr/>
      <dgm:t>
        <a:bodyPr/>
        <a:lstStyle/>
        <a:p>
          <a:pPr algn="just"/>
          <a:r>
            <a:rPr lang="es-VE" sz="1800" b="1" i="0" u="none" strike="noStrike" cap="none" dirty="0">
              <a:solidFill>
                <a:schemeClr val="bg1"/>
              </a:solidFill>
              <a:latin typeface="Arial"/>
              <a:ea typeface="Arial"/>
              <a:cs typeface="Arial"/>
              <a:sym typeface="Arial"/>
            </a:rPr>
            <a:t>Una Junta de Monitoreo de Datos y Seguridad se reunió dos veces al año para revisar datos no cegados sobre eficacia y seguridad.</a:t>
          </a:r>
          <a:endParaRPr lang="es-VE" sz="1800" b="1" dirty="0">
            <a:solidFill>
              <a:schemeClr val="bg1"/>
            </a:solidFill>
          </a:endParaRPr>
        </a:p>
      </dgm:t>
    </dgm:pt>
    <dgm:pt modelId="{6ECFC4A9-EEF1-43AA-A92E-F56D9E46638C}" type="parTrans" cxnId="{9B4515CD-B917-4E64-91D5-76ADDEF5C709}">
      <dgm:prSet/>
      <dgm:spPr/>
      <dgm:t>
        <a:bodyPr/>
        <a:lstStyle/>
        <a:p>
          <a:pPr algn="just"/>
          <a:endParaRPr lang="es-VE" sz="1800" b="1">
            <a:solidFill>
              <a:schemeClr val="bg1"/>
            </a:solidFill>
          </a:endParaRPr>
        </a:p>
      </dgm:t>
    </dgm:pt>
    <dgm:pt modelId="{F5942374-71B7-4FC6-A625-73D5E2F456A0}" type="sibTrans" cxnId="{9B4515CD-B917-4E64-91D5-76ADDEF5C709}">
      <dgm:prSet/>
      <dgm:spPr/>
      <dgm:t>
        <a:bodyPr/>
        <a:lstStyle/>
        <a:p>
          <a:pPr algn="just"/>
          <a:endParaRPr lang="es-VE" sz="1800" b="1">
            <a:solidFill>
              <a:schemeClr val="bg1"/>
            </a:solidFill>
          </a:endParaRPr>
        </a:p>
      </dgm:t>
    </dgm:pt>
    <dgm:pt modelId="{9209B5BD-A150-4085-9988-132B0727D91C}">
      <dgm:prSet phldrT="[Texto]" custT="1"/>
      <dgm:spPr/>
      <dgm:t>
        <a:bodyPr/>
        <a:lstStyle/>
        <a:p>
          <a:pPr algn="just"/>
          <a:r>
            <a:rPr lang="es-VE" sz="1800" b="1" i="0" u="none" strike="noStrike" cap="none" dirty="0">
              <a:solidFill>
                <a:schemeClr val="bg1"/>
              </a:solidFill>
              <a:latin typeface="Arial"/>
              <a:ea typeface="Arial"/>
              <a:cs typeface="Arial"/>
              <a:sym typeface="Arial"/>
            </a:rPr>
            <a:t>Los riesgos relativos y las diferencias porcentuales se calcularon mediante el análisis de regresión de riesgos proporcionales utilizando la duración total del seguimiento.</a:t>
          </a:r>
          <a:endParaRPr lang="es-VE" sz="1800" b="1" dirty="0">
            <a:solidFill>
              <a:schemeClr val="bg1"/>
            </a:solidFill>
          </a:endParaRPr>
        </a:p>
      </dgm:t>
    </dgm:pt>
    <dgm:pt modelId="{5E66F423-D259-4CBD-BF3B-34EEBC29BFFF}" type="parTrans" cxnId="{844A752C-362B-4969-9DDF-AD470CD9AE33}">
      <dgm:prSet/>
      <dgm:spPr/>
      <dgm:t>
        <a:bodyPr/>
        <a:lstStyle/>
        <a:p>
          <a:endParaRPr lang="es-VE" sz="1800" b="1">
            <a:solidFill>
              <a:schemeClr val="bg1"/>
            </a:solidFill>
          </a:endParaRPr>
        </a:p>
      </dgm:t>
    </dgm:pt>
    <dgm:pt modelId="{EA6B1DD9-ED4A-4BD2-8ED0-B61F0FF8F853}" type="sibTrans" cxnId="{844A752C-362B-4969-9DDF-AD470CD9AE33}">
      <dgm:prSet/>
      <dgm:spPr/>
      <dgm:t>
        <a:bodyPr/>
        <a:lstStyle/>
        <a:p>
          <a:endParaRPr lang="es-VE" sz="1800" b="1">
            <a:solidFill>
              <a:schemeClr val="bg1"/>
            </a:solidFill>
          </a:endParaRPr>
        </a:p>
      </dgm:t>
    </dgm:pt>
    <dgm:pt modelId="{4894A613-9700-4C4D-9A14-6F6FA16EDC73}">
      <dgm:prSet phldrT="[Texto]" custT="1"/>
      <dgm:spPr/>
      <dgm:t>
        <a:bodyPr/>
        <a:lstStyle/>
        <a:p>
          <a:pPr algn="just"/>
          <a:r>
            <a:rPr lang="es-ES" sz="1800" b="1" dirty="0">
              <a:solidFill>
                <a:schemeClr val="bg1"/>
              </a:solidFill>
            </a:rPr>
            <a:t>Todos los análisis fueron realizados por intención a tratar.</a:t>
          </a:r>
          <a:endParaRPr lang="es-VE" sz="1800" b="1" dirty="0">
            <a:solidFill>
              <a:schemeClr val="bg1"/>
            </a:solidFill>
          </a:endParaRPr>
        </a:p>
      </dgm:t>
    </dgm:pt>
    <dgm:pt modelId="{F3E2DCBB-1BAC-4EBC-BF7F-C3060ABDA32E}" type="parTrans" cxnId="{A4CE7415-A2AA-4B9F-86EE-B063E54289AD}">
      <dgm:prSet/>
      <dgm:spPr/>
    </dgm:pt>
    <dgm:pt modelId="{3C116884-EA99-442C-B8CA-093BE453D571}" type="sibTrans" cxnId="{A4CE7415-A2AA-4B9F-86EE-B063E54289AD}">
      <dgm:prSet/>
      <dgm:spPr/>
    </dgm:pt>
    <dgm:pt modelId="{627B9C58-1146-47B4-B250-DABFD031C8E7}" type="pres">
      <dgm:prSet presAssocID="{4C0F476F-32CD-4453-B62C-296DDD183B2D}" presName="linearFlow" presStyleCnt="0">
        <dgm:presLayoutVars>
          <dgm:dir/>
          <dgm:resizeHandles val="exact"/>
        </dgm:presLayoutVars>
      </dgm:prSet>
      <dgm:spPr/>
      <dgm:t>
        <a:bodyPr/>
        <a:lstStyle/>
        <a:p>
          <a:endParaRPr lang="es-VE"/>
        </a:p>
      </dgm:t>
    </dgm:pt>
    <dgm:pt modelId="{6629643D-5080-49E9-8473-040E7F24255E}" type="pres">
      <dgm:prSet presAssocID="{9209B5BD-A150-4085-9988-132B0727D91C}" presName="composite" presStyleCnt="0"/>
      <dgm:spPr/>
    </dgm:pt>
    <dgm:pt modelId="{A279A7E6-C6DC-45DD-9AF5-817BA0B65231}" type="pres">
      <dgm:prSet presAssocID="{9209B5BD-A150-4085-9988-132B0727D91C}" presName="imgShp" presStyleLbl="fgImgPlace1" presStyleIdx="0" presStyleCnt="3" custLinFactX="-61999" custLinFactNeighborX="-100000"/>
      <dgm:spPr/>
    </dgm:pt>
    <dgm:pt modelId="{4B12C668-4508-49E9-92E7-44F87460FD4C}" type="pres">
      <dgm:prSet presAssocID="{9209B5BD-A150-4085-9988-132B0727D91C}" presName="txShp" presStyleLbl="node1" presStyleIdx="0" presStyleCnt="3" custScaleX="137282">
        <dgm:presLayoutVars>
          <dgm:bulletEnabled val="1"/>
        </dgm:presLayoutVars>
      </dgm:prSet>
      <dgm:spPr/>
      <dgm:t>
        <a:bodyPr/>
        <a:lstStyle/>
        <a:p>
          <a:endParaRPr lang="es-VE"/>
        </a:p>
      </dgm:t>
    </dgm:pt>
    <dgm:pt modelId="{82BE8373-C420-442C-9600-7F42F824EB72}" type="pres">
      <dgm:prSet presAssocID="{EA6B1DD9-ED4A-4BD2-8ED0-B61F0FF8F853}" presName="spacing" presStyleCnt="0"/>
      <dgm:spPr/>
    </dgm:pt>
    <dgm:pt modelId="{2EE881A5-9EDE-43C0-80BB-F60BDE391A9D}" type="pres">
      <dgm:prSet presAssocID="{4894A613-9700-4C4D-9A14-6F6FA16EDC73}" presName="composite" presStyleCnt="0"/>
      <dgm:spPr/>
    </dgm:pt>
    <dgm:pt modelId="{BE413A3F-29A4-41DC-8478-9B07FE8F1134}" type="pres">
      <dgm:prSet presAssocID="{4894A613-9700-4C4D-9A14-6F6FA16EDC73}" presName="imgShp" presStyleLbl="fgImgPlace1" presStyleIdx="1" presStyleCnt="3" custLinFactX="-66723" custLinFactNeighborX="-100000"/>
      <dgm:spPr/>
    </dgm:pt>
    <dgm:pt modelId="{13C6C4E8-177D-4136-A50C-B5F7DF623044}" type="pres">
      <dgm:prSet presAssocID="{4894A613-9700-4C4D-9A14-6F6FA16EDC73}" presName="txShp" presStyleLbl="node1" presStyleIdx="1" presStyleCnt="3" custScaleX="137282">
        <dgm:presLayoutVars>
          <dgm:bulletEnabled val="1"/>
        </dgm:presLayoutVars>
      </dgm:prSet>
      <dgm:spPr/>
      <dgm:t>
        <a:bodyPr/>
        <a:lstStyle/>
        <a:p>
          <a:endParaRPr lang="es-VE"/>
        </a:p>
      </dgm:t>
    </dgm:pt>
    <dgm:pt modelId="{88DA3AAB-2AD8-428C-A76E-A8E9FCBDAC7F}" type="pres">
      <dgm:prSet presAssocID="{3C116884-EA99-442C-B8CA-093BE453D571}" presName="spacing" presStyleCnt="0"/>
      <dgm:spPr/>
    </dgm:pt>
    <dgm:pt modelId="{30992F27-5C3A-4151-9BC1-1C49718C64D2}" type="pres">
      <dgm:prSet presAssocID="{8E5564A0-BFCD-44EB-8078-E229A799F8B0}" presName="composite" presStyleCnt="0"/>
      <dgm:spPr/>
    </dgm:pt>
    <dgm:pt modelId="{099EA32F-B411-4F4D-86A7-5D66C4FF0732}" type="pres">
      <dgm:prSet presAssocID="{8E5564A0-BFCD-44EB-8078-E229A799F8B0}" presName="imgShp" presStyleLbl="fgImgPlace1" presStyleIdx="2" presStyleCnt="3" custLinFactX="-82358" custLinFactNeighborX="-100000"/>
      <dgm:spPr/>
    </dgm:pt>
    <dgm:pt modelId="{55F86F28-E97A-4D3C-8CB7-DBF52B6159F8}" type="pres">
      <dgm:prSet presAssocID="{8E5564A0-BFCD-44EB-8078-E229A799F8B0}" presName="txShp" presStyleLbl="node1" presStyleIdx="2" presStyleCnt="3" custScaleX="137316">
        <dgm:presLayoutVars>
          <dgm:bulletEnabled val="1"/>
        </dgm:presLayoutVars>
      </dgm:prSet>
      <dgm:spPr/>
      <dgm:t>
        <a:bodyPr/>
        <a:lstStyle/>
        <a:p>
          <a:endParaRPr lang="es-VE"/>
        </a:p>
      </dgm:t>
    </dgm:pt>
  </dgm:ptLst>
  <dgm:cxnLst>
    <dgm:cxn modelId="{68A2A2C2-C9A9-4078-A4ED-73F6FFC9E1FE}" type="presOf" srcId="{4C0F476F-32CD-4453-B62C-296DDD183B2D}" destId="{627B9C58-1146-47B4-B250-DABFD031C8E7}" srcOrd="0" destOrd="0" presId="urn:microsoft.com/office/officeart/2005/8/layout/vList3#4"/>
    <dgm:cxn modelId="{844A752C-362B-4969-9DDF-AD470CD9AE33}" srcId="{4C0F476F-32CD-4453-B62C-296DDD183B2D}" destId="{9209B5BD-A150-4085-9988-132B0727D91C}" srcOrd="0" destOrd="0" parTransId="{5E66F423-D259-4CBD-BF3B-34EEBC29BFFF}" sibTransId="{EA6B1DD9-ED4A-4BD2-8ED0-B61F0FF8F853}"/>
    <dgm:cxn modelId="{B63D5989-B4F6-4C67-854E-CC9618A3942C}" type="presOf" srcId="{9209B5BD-A150-4085-9988-132B0727D91C}" destId="{4B12C668-4508-49E9-92E7-44F87460FD4C}" srcOrd="0" destOrd="0" presId="urn:microsoft.com/office/officeart/2005/8/layout/vList3#4"/>
    <dgm:cxn modelId="{A4CE7415-A2AA-4B9F-86EE-B063E54289AD}" srcId="{4C0F476F-32CD-4453-B62C-296DDD183B2D}" destId="{4894A613-9700-4C4D-9A14-6F6FA16EDC73}" srcOrd="1" destOrd="0" parTransId="{F3E2DCBB-1BAC-4EBC-BF7F-C3060ABDA32E}" sibTransId="{3C116884-EA99-442C-B8CA-093BE453D571}"/>
    <dgm:cxn modelId="{5241D415-31BB-49E5-BBF5-C08CBAE837BA}" type="presOf" srcId="{8E5564A0-BFCD-44EB-8078-E229A799F8B0}" destId="{55F86F28-E97A-4D3C-8CB7-DBF52B6159F8}" srcOrd="0" destOrd="0" presId="urn:microsoft.com/office/officeart/2005/8/layout/vList3#4"/>
    <dgm:cxn modelId="{9B4515CD-B917-4E64-91D5-76ADDEF5C709}" srcId="{4C0F476F-32CD-4453-B62C-296DDD183B2D}" destId="{8E5564A0-BFCD-44EB-8078-E229A799F8B0}" srcOrd="2" destOrd="0" parTransId="{6ECFC4A9-EEF1-43AA-A92E-F56D9E46638C}" sibTransId="{F5942374-71B7-4FC6-A625-73D5E2F456A0}"/>
    <dgm:cxn modelId="{0CE2787F-499F-49BB-88E6-576CD7E74EFA}" type="presOf" srcId="{4894A613-9700-4C4D-9A14-6F6FA16EDC73}" destId="{13C6C4E8-177D-4136-A50C-B5F7DF623044}" srcOrd="0" destOrd="0" presId="urn:microsoft.com/office/officeart/2005/8/layout/vList3#4"/>
    <dgm:cxn modelId="{7F9C02D8-68EE-407E-B74A-9514FB07BC1C}" type="presParOf" srcId="{627B9C58-1146-47B4-B250-DABFD031C8E7}" destId="{6629643D-5080-49E9-8473-040E7F24255E}" srcOrd="0" destOrd="0" presId="urn:microsoft.com/office/officeart/2005/8/layout/vList3#4"/>
    <dgm:cxn modelId="{34BE1EDF-4EC5-4EC8-973D-12095A23E563}" type="presParOf" srcId="{6629643D-5080-49E9-8473-040E7F24255E}" destId="{A279A7E6-C6DC-45DD-9AF5-817BA0B65231}" srcOrd="0" destOrd="0" presId="urn:microsoft.com/office/officeart/2005/8/layout/vList3#4"/>
    <dgm:cxn modelId="{48FDC657-3674-4C29-A799-FAC0AC1B49C5}" type="presParOf" srcId="{6629643D-5080-49E9-8473-040E7F24255E}" destId="{4B12C668-4508-49E9-92E7-44F87460FD4C}" srcOrd="1" destOrd="0" presId="urn:microsoft.com/office/officeart/2005/8/layout/vList3#4"/>
    <dgm:cxn modelId="{13F93974-1A83-468F-A4CF-EA23EC7604A9}" type="presParOf" srcId="{627B9C58-1146-47B4-B250-DABFD031C8E7}" destId="{82BE8373-C420-442C-9600-7F42F824EB72}" srcOrd="1" destOrd="0" presId="urn:microsoft.com/office/officeart/2005/8/layout/vList3#4"/>
    <dgm:cxn modelId="{581887B7-1AC4-461B-B02D-85E7FD4D7649}" type="presParOf" srcId="{627B9C58-1146-47B4-B250-DABFD031C8E7}" destId="{2EE881A5-9EDE-43C0-80BB-F60BDE391A9D}" srcOrd="2" destOrd="0" presId="urn:microsoft.com/office/officeart/2005/8/layout/vList3#4"/>
    <dgm:cxn modelId="{F130236F-635C-4A01-B5A7-5B532289498D}" type="presParOf" srcId="{2EE881A5-9EDE-43C0-80BB-F60BDE391A9D}" destId="{BE413A3F-29A4-41DC-8478-9B07FE8F1134}" srcOrd="0" destOrd="0" presId="urn:microsoft.com/office/officeart/2005/8/layout/vList3#4"/>
    <dgm:cxn modelId="{13784743-B80A-4C04-B726-E15DFBB8CA77}" type="presParOf" srcId="{2EE881A5-9EDE-43C0-80BB-F60BDE391A9D}" destId="{13C6C4E8-177D-4136-A50C-B5F7DF623044}" srcOrd="1" destOrd="0" presId="urn:microsoft.com/office/officeart/2005/8/layout/vList3#4"/>
    <dgm:cxn modelId="{2FC0F36A-BEDF-415D-8322-91999CB9415D}" type="presParOf" srcId="{627B9C58-1146-47B4-B250-DABFD031C8E7}" destId="{88DA3AAB-2AD8-428C-A76E-A8E9FCBDAC7F}" srcOrd="3" destOrd="0" presId="urn:microsoft.com/office/officeart/2005/8/layout/vList3#4"/>
    <dgm:cxn modelId="{32091946-BA6F-4A47-8D9A-0642947208E9}" type="presParOf" srcId="{627B9C58-1146-47B4-B250-DABFD031C8E7}" destId="{30992F27-5C3A-4151-9BC1-1C49718C64D2}" srcOrd="4" destOrd="0" presId="urn:microsoft.com/office/officeart/2005/8/layout/vList3#4"/>
    <dgm:cxn modelId="{856AFC05-A076-4FB7-B2E9-420C89EFC1BD}" type="presParOf" srcId="{30992F27-5C3A-4151-9BC1-1C49718C64D2}" destId="{099EA32F-B411-4F4D-86A7-5D66C4FF0732}" srcOrd="0" destOrd="0" presId="urn:microsoft.com/office/officeart/2005/8/layout/vList3#4"/>
    <dgm:cxn modelId="{9306BB14-043F-4B47-8BDF-58A0513412F9}" type="presParOf" srcId="{30992F27-5C3A-4151-9BC1-1C49718C64D2}" destId="{55F86F28-E97A-4D3C-8CB7-DBF52B6159F8}" srcOrd="1" destOrd="0" presId="urn:microsoft.com/office/officeart/2005/8/layout/vList3#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4A009-3F97-41B8-9F37-5C0B14854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VE"/>
        </a:p>
      </dgm:t>
    </dgm:pt>
    <dgm:pt modelId="{1D62EF0C-3717-4A75-ABBD-1C744B8E6DA9}">
      <dgm:prSet phldrT="[Texto]"/>
      <dgm:spPr>
        <a:xfrm>
          <a:off x="406400" y="51908"/>
          <a:ext cx="5689600" cy="106272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err="1">
              <a:solidFill>
                <a:sysClr val="window" lastClr="FFFFFF"/>
              </a:solidFill>
              <a:latin typeface="Tw Cen MT" panose="020B0602020104020603"/>
              <a:ea typeface="+mn-ea"/>
              <a:cs typeface="+mn-cs"/>
            </a:rPr>
            <a:t>Tiazidico</a:t>
          </a:r>
          <a:endParaRPr lang="es-VE" dirty="0">
            <a:solidFill>
              <a:sysClr val="window" lastClr="FFFFFF"/>
            </a:solidFill>
            <a:latin typeface="Tw Cen MT" panose="020B0602020104020603"/>
            <a:ea typeface="+mn-ea"/>
            <a:cs typeface="+mn-cs"/>
          </a:endParaRPr>
        </a:p>
      </dgm:t>
    </dgm:pt>
    <dgm:pt modelId="{083631D6-3836-48CF-A62A-DFD59CFBE14B}" type="parTrans" cxnId="{D9C4D11D-7233-4C7A-A9A2-3AF82FCBF292}">
      <dgm:prSet/>
      <dgm:spPr/>
      <dgm:t>
        <a:bodyPr/>
        <a:lstStyle/>
        <a:p>
          <a:endParaRPr lang="es-VE"/>
        </a:p>
      </dgm:t>
    </dgm:pt>
    <dgm:pt modelId="{A4D47BC9-FC7C-4DA6-B96B-5AEAEBF068B1}" type="sibTrans" cxnId="{D9C4D11D-7233-4C7A-A9A2-3AF82FCBF292}">
      <dgm:prSet/>
      <dgm:spPr/>
      <dgm:t>
        <a:bodyPr/>
        <a:lstStyle/>
        <a:p>
          <a:endParaRPr lang="es-VE"/>
        </a:p>
      </dgm:t>
    </dgm:pt>
    <dgm:pt modelId="{F0A97282-D402-4028-9742-4741576C4376}">
      <dgm:prSet phldrT="[Texto]"/>
      <dgm:spPr>
        <a:xfrm>
          <a:off x="406400" y="1684868"/>
          <a:ext cx="5689600" cy="106272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Diurético de techo bajo</a:t>
          </a:r>
        </a:p>
      </dgm:t>
    </dgm:pt>
    <dgm:pt modelId="{AFE0585B-BE7A-49C6-A0E8-F85046017330}" type="parTrans" cxnId="{F07B6F50-2278-4F9F-8C2A-FCBF951D3253}">
      <dgm:prSet/>
      <dgm:spPr/>
      <dgm:t>
        <a:bodyPr/>
        <a:lstStyle/>
        <a:p>
          <a:endParaRPr lang="es-VE"/>
        </a:p>
      </dgm:t>
    </dgm:pt>
    <dgm:pt modelId="{314A64B0-94A4-45B8-871F-7EF30D9E5B61}" type="sibTrans" cxnId="{F07B6F50-2278-4F9F-8C2A-FCBF951D3253}">
      <dgm:prSet/>
      <dgm:spPr/>
      <dgm:t>
        <a:bodyPr/>
        <a:lstStyle/>
        <a:p>
          <a:endParaRPr lang="es-VE"/>
        </a:p>
      </dgm:t>
    </dgm:pt>
    <dgm:pt modelId="{EDC72684-CAB0-4ADA-B7CD-40D2DD243236}">
      <dgm:prSet phldrT="[Texto]"/>
      <dgm:spPr>
        <a:xfrm>
          <a:off x="406400" y="3317828"/>
          <a:ext cx="5689600" cy="106272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Acción prolongada</a:t>
          </a:r>
        </a:p>
      </dgm:t>
    </dgm:pt>
    <dgm:pt modelId="{926CCA6B-BF8C-4088-901A-D59803F56D20}" type="parTrans" cxnId="{E4BE56AA-3A23-4BC4-83AF-2B4306DBB281}">
      <dgm:prSet/>
      <dgm:spPr/>
      <dgm:t>
        <a:bodyPr/>
        <a:lstStyle/>
        <a:p>
          <a:endParaRPr lang="es-VE"/>
        </a:p>
      </dgm:t>
    </dgm:pt>
    <dgm:pt modelId="{D37EA5B8-370A-41FF-B7A3-9230631B8915}" type="sibTrans" cxnId="{E4BE56AA-3A23-4BC4-83AF-2B4306DBB281}">
      <dgm:prSet/>
      <dgm:spPr/>
      <dgm:t>
        <a:bodyPr/>
        <a:lstStyle/>
        <a:p>
          <a:endParaRPr lang="es-VE"/>
        </a:p>
      </dgm:t>
    </dgm:pt>
    <dgm:pt modelId="{A4AEFB95-C9C2-4C83-B27F-4A4757C7345F}" type="pres">
      <dgm:prSet presAssocID="{EDB4A009-3F97-41B8-9F37-5C0B148544A4}" presName="linear" presStyleCnt="0">
        <dgm:presLayoutVars>
          <dgm:dir/>
          <dgm:animLvl val="lvl"/>
          <dgm:resizeHandles val="exact"/>
        </dgm:presLayoutVars>
      </dgm:prSet>
      <dgm:spPr/>
      <dgm:t>
        <a:bodyPr/>
        <a:lstStyle/>
        <a:p>
          <a:endParaRPr lang="es-VE"/>
        </a:p>
      </dgm:t>
    </dgm:pt>
    <dgm:pt modelId="{E9C2A201-6BDE-4844-8A52-AB4D75AFB3A1}" type="pres">
      <dgm:prSet presAssocID="{1D62EF0C-3717-4A75-ABBD-1C744B8E6DA9}" presName="parentLin" presStyleCnt="0"/>
      <dgm:spPr/>
    </dgm:pt>
    <dgm:pt modelId="{B7D3F326-B2A8-4BCD-AE93-CB5999CE66B4}" type="pres">
      <dgm:prSet presAssocID="{1D62EF0C-3717-4A75-ABBD-1C744B8E6DA9}" presName="parentLeftMargin" presStyleLbl="node1" presStyleIdx="0" presStyleCnt="3"/>
      <dgm:spPr/>
      <dgm:t>
        <a:bodyPr/>
        <a:lstStyle/>
        <a:p>
          <a:endParaRPr lang="es-VE"/>
        </a:p>
      </dgm:t>
    </dgm:pt>
    <dgm:pt modelId="{74571735-5C93-4EC0-B9CA-08B98F566DE4}" type="pres">
      <dgm:prSet presAssocID="{1D62EF0C-3717-4A75-ABBD-1C744B8E6DA9}" presName="parentText" presStyleLbl="node1" presStyleIdx="0" presStyleCnt="3" custLinFactNeighborX="-43003" custLinFactNeighborY="5416">
        <dgm:presLayoutVars>
          <dgm:chMax val="0"/>
          <dgm:bulletEnabled val="1"/>
        </dgm:presLayoutVars>
      </dgm:prSet>
      <dgm:spPr/>
      <dgm:t>
        <a:bodyPr/>
        <a:lstStyle/>
        <a:p>
          <a:endParaRPr lang="es-VE"/>
        </a:p>
      </dgm:t>
    </dgm:pt>
    <dgm:pt modelId="{C945B793-0085-499C-B4DE-19601A5F3935}" type="pres">
      <dgm:prSet presAssocID="{1D62EF0C-3717-4A75-ABBD-1C744B8E6DA9}" presName="negativeSpace" presStyleCnt="0"/>
      <dgm:spPr/>
    </dgm:pt>
    <dgm:pt modelId="{30ACDC0C-8539-405B-AA7B-BAB4FEA47BB0}" type="pres">
      <dgm:prSet presAssocID="{1D62EF0C-3717-4A75-ABBD-1C744B8E6DA9}" presName="childText" presStyleLbl="conFgAcc1" presStyleIdx="0" presStyleCnt="3">
        <dgm:presLayoutVars>
          <dgm:bulletEnabled val="1"/>
        </dgm:presLayoutVars>
      </dgm:prSet>
      <dgm:spPr>
        <a:xfrm>
          <a:off x="0" y="583268"/>
          <a:ext cx="8128000" cy="9072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pt>
    <dgm:pt modelId="{166BBA2F-D20F-46E1-B56D-070C51104FE7}" type="pres">
      <dgm:prSet presAssocID="{A4D47BC9-FC7C-4DA6-B96B-5AEAEBF068B1}" presName="spaceBetweenRectangles" presStyleCnt="0"/>
      <dgm:spPr/>
    </dgm:pt>
    <dgm:pt modelId="{4C9991C7-D3D4-4397-9455-6F87A5389091}" type="pres">
      <dgm:prSet presAssocID="{F0A97282-D402-4028-9742-4741576C4376}" presName="parentLin" presStyleCnt="0"/>
      <dgm:spPr/>
    </dgm:pt>
    <dgm:pt modelId="{C47C471A-FF14-4DA0-99DA-758AA12DBE6A}" type="pres">
      <dgm:prSet presAssocID="{F0A97282-D402-4028-9742-4741576C4376}" presName="parentLeftMargin" presStyleLbl="node1" presStyleIdx="0" presStyleCnt="3"/>
      <dgm:spPr/>
      <dgm:t>
        <a:bodyPr/>
        <a:lstStyle/>
        <a:p>
          <a:endParaRPr lang="es-VE"/>
        </a:p>
      </dgm:t>
    </dgm:pt>
    <dgm:pt modelId="{223D8227-A34D-48D3-99D7-99DDC3327A64}" type="pres">
      <dgm:prSet presAssocID="{F0A97282-D402-4028-9742-4741576C4376}" presName="parentText" presStyleLbl="node1" presStyleIdx="1" presStyleCnt="3">
        <dgm:presLayoutVars>
          <dgm:chMax val="0"/>
          <dgm:bulletEnabled val="1"/>
        </dgm:presLayoutVars>
      </dgm:prSet>
      <dgm:spPr/>
      <dgm:t>
        <a:bodyPr/>
        <a:lstStyle/>
        <a:p>
          <a:endParaRPr lang="es-VE"/>
        </a:p>
      </dgm:t>
    </dgm:pt>
    <dgm:pt modelId="{6B718620-057A-4E98-94EC-8DACCABB924B}" type="pres">
      <dgm:prSet presAssocID="{F0A97282-D402-4028-9742-4741576C4376}" presName="negativeSpace" presStyleCnt="0"/>
      <dgm:spPr/>
    </dgm:pt>
    <dgm:pt modelId="{99FF3365-32A7-4B2C-99D7-0F7A43FE3506}" type="pres">
      <dgm:prSet presAssocID="{F0A97282-D402-4028-9742-4741576C4376}" presName="childText" presStyleLbl="conFgAcc1" presStyleIdx="1" presStyleCnt="3">
        <dgm:presLayoutVars>
          <dgm:bulletEnabled val="1"/>
        </dgm:presLayoutVars>
      </dgm:prSet>
      <dgm:spPr>
        <a:xfrm>
          <a:off x="0" y="2216228"/>
          <a:ext cx="8128000" cy="9072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pt>
    <dgm:pt modelId="{D07049FA-3342-41AF-8C50-2789E9BFB09E}" type="pres">
      <dgm:prSet presAssocID="{314A64B0-94A4-45B8-871F-7EF30D9E5B61}" presName="spaceBetweenRectangles" presStyleCnt="0"/>
      <dgm:spPr/>
    </dgm:pt>
    <dgm:pt modelId="{6EA64F76-A317-436F-A428-C81F3D3EE0AF}" type="pres">
      <dgm:prSet presAssocID="{EDC72684-CAB0-4ADA-B7CD-40D2DD243236}" presName="parentLin" presStyleCnt="0"/>
      <dgm:spPr/>
    </dgm:pt>
    <dgm:pt modelId="{0554F6C4-049F-43A3-8420-F80A2780F162}" type="pres">
      <dgm:prSet presAssocID="{EDC72684-CAB0-4ADA-B7CD-40D2DD243236}" presName="parentLeftMargin" presStyleLbl="node1" presStyleIdx="1" presStyleCnt="3"/>
      <dgm:spPr/>
      <dgm:t>
        <a:bodyPr/>
        <a:lstStyle/>
        <a:p>
          <a:endParaRPr lang="es-VE"/>
        </a:p>
      </dgm:t>
    </dgm:pt>
    <dgm:pt modelId="{D30FE9AA-E340-40DE-B6BF-78AEE8DE2458}" type="pres">
      <dgm:prSet presAssocID="{EDC72684-CAB0-4ADA-B7CD-40D2DD243236}" presName="parentText" presStyleLbl="node1" presStyleIdx="2" presStyleCnt="3">
        <dgm:presLayoutVars>
          <dgm:chMax val="0"/>
          <dgm:bulletEnabled val="1"/>
        </dgm:presLayoutVars>
      </dgm:prSet>
      <dgm:spPr/>
      <dgm:t>
        <a:bodyPr/>
        <a:lstStyle/>
        <a:p>
          <a:endParaRPr lang="es-VE"/>
        </a:p>
      </dgm:t>
    </dgm:pt>
    <dgm:pt modelId="{11B07332-398B-47F8-B74A-83F95C23D669}" type="pres">
      <dgm:prSet presAssocID="{EDC72684-CAB0-4ADA-B7CD-40D2DD243236}" presName="negativeSpace" presStyleCnt="0"/>
      <dgm:spPr/>
    </dgm:pt>
    <dgm:pt modelId="{7598EF24-6C4E-4A9C-9D8B-96255A35804F}" type="pres">
      <dgm:prSet presAssocID="{EDC72684-CAB0-4ADA-B7CD-40D2DD243236}" presName="childText" presStyleLbl="conFgAcc1" presStyleIdx="2" presStyleCnt="3">
        <dgm:presLayoutVars>
          <dgm:bulletEnabled val="1"/>
        </dgm:presLayoutVars>
      </dgm:prSet>
      <dgm:spPr>
        <a:xfrm>
          <a:off x="0" y="3849188"/>
          <a:ext cx="8128000" cy="9072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gm:spPr>
    </dgm:pt>
  </dgm:ptLst>
  <dgm:cxnLst>
    <dgm:cxn modelId="{ECB59A25-EC63-4F5E-A78A-0E1FD326C0FE}" type="presOf" srcId="{EDC72684-CAB0-4ADA-B7CD-40D2DD243236}" destId="{D30FE9AA-E340-40DE-B6BF-78AEE8DE2458}" srcOrd="1" destOrd="0" presId="urn:microsoft.com/office/officeart/2005/8/layout/list1"/>
    <dgm:cxn modelId="{CB87DD4B-5B31-40AE-845A-C1CA84B12F48}" type="presOf" srcId="{1D62EF0C-3717-4A75-ABBD-1C744B8E6DA9}" destId="{B7D3F326-B2A8-4BCD-AE93-CB5999CE66B4}" srcOrd="0" destOrd="0" presId="urn:microsoft.com/office/officeart/2005/8/layout/list1"/>
    <dgm:cxn modelId="{89153A11-584A-41D4-BD40-8C64EFC9BB68}" type="presOf" srcId="{EDB4A009-3F97-41B8-9F37-5C0B148544A4}" destId="{A4AEFB95-C9C2-4C83-B27F-4A4757C7345F}" srcOrd="0" destOrd="0" presId="urn:microsoft.com/office/officeart/2005/8/layout/list1"/>
    <dgm:cxn modelId="{D9C4D11D-7233-4C7A-A9A2-3AF82FCBF292}" srcId="{EDB4A009-3F97-41B8-9F37-5C0B148544A4}" destId="{1D62EF0C-3717-4A75-ABBD-1C744B8E6DA9}" srcOrd="0" destOrd="0" parTransId="{083631D6-3836-48CF-A62A-DFD59CFBE14B}" sibTransId="{A4D47BC9-FC7C-4DA6-B96B-5AEAEBF068B1}"/>
    <dgm:cxn modelId="{64B85EEB-121F-437F-963D-F004D1BCBE48}" type="presOf" srcId="{F0A97282-D402-4028-9742-4741576C4376}" destId="{C47C471A-FF14-4DA0-99DA-758AA12DBE6A}" srcOrd="0" destOrd="0" presId="urn:microsoft.com/office/officeart/2005/8/layout/list1"/>
    <dgm:cxn modelId="{E4BE56AA-3A23-4BC4-83AF-2B4306DBB281}" srcId="{EDB4A009-3F97-41B8-9F37-5C0B148544A4}" destId="{EDC72684-CAB0-4ADA-B7CD-40D2DD243236}" srcOrd="2" destOrd="0" parTransId="{926CCA6B-BF8C-4088-901A-D59803F56D20}" sibTransId="{D37EA5B8-370A-41FF-B7A3-9230631B8915}"/>
    <dgm:cxn modelId="{ECE8AD8B-A6A7-4876-8265-329D43A402EA}" type="presOf" srcId="{1D62EF0C-3717-4A75-ABBD-1C744B8E6DA9}" destId="{74571735-5C93-4EC0-B9CA-08B98F566DE4}" srcOrd="1" destOrd="0" presId="urn:microsoft.com/office/officeart/2005/8/layout/list1"/>
    <dgm:cxn modelId="{F07B6F50-2278-4F9F-8C2A-FCBF951D3253}" srcId="{EDB4A009-3F97-41B8-9F37-5C0B148544A4}" destId="{F0A97282-D402-4028-9742-4741576C4376}" srcOrd="1" destOrd="0" parTransId="{AFE0585B-BE7A-49C6-A0E8-F85046017330}" sibTransId="{314A64B0-94A4-45B8-871F-7EF30D9E5B61}"/>
    <dgm:cxn modelId="{B4189D6D-2AF9-4B8D-83EA-56604EBABF6B}" type="presOf" srcId="{EDC72684-CAB0-4ADA-B7CD-40D2DD243236}" destId="{0554F6C4-049F-43A3-8420-F80A2780F162}" srcOrd="0" destOrd="0" presId="urn:microsoft.com/office/officeart/2005/8/layout/list1"/>
    <dgm:cxn modelId="{695E370D-4416-4615-ACB7-889DDBDD41B0}" type="presOf" srcId="{F0A97282-D402-4028-9742-4741576C4376}" destId="{223D8227-A34D-48D3-99D7-99DDC3327A64}" srcOrd="1" destOrd="0" presId="urn:microsoft.com/office/officeart/2005/8/layout/list1"/>
    <dgm:cxn modelId="{13E0EF7A-4360-4074-8B3F-E1F796DCE7CE}" type="presParOf" srcId="{A4AEFB95-C9C2-4C83-B27F-4A4757C7345F}" destId="{E9C2A201-6BDE-4844-8A52-AB4D75AFB3A1}" srcOrd="0" destOrd="0" presId="urn:microsoft.com/office/officeart/2005/8/layout/list1"/>
    <dgm:cxn modelId="{1BD6FD19-ACE2-4DEA-AAB6-E951272F8C54}" type="presParOf" srcId="{E9C2A201-6BDE-4844-8A52-AB4D75AFB3A1}" destId="{B7D3F326-B2A8-4BCD-AE93-CB5999CE66B4}" srcOrd="0" destOrd="0" presId="urn:microsoft.com/office/officeart/2005/8/layout/list1"/>
    <dgm:cxn modelId="{68358FD4-0391-4D88-99EC-1C1553AC29D8}" type="presParOf" srcId="{E9C2A201-6BDE-4844-8A52-AB4D75AFB3A1}" destId="{74571735-5C93-4EC0-B9CA-08B98F566DE4}" srcOrd="1" destOrd="0" presId="urn:microsoft.com/office/officeart/2005/8/layout/list1"/>
    <dgm:cxn modelId="{1E132D5A-A022-4796-AA62-A6E74EB55C68}" type="presParOf" srcId="{A4AEFB95-C9C2-4C83-B27F-4A4757C7345F}" destId="{C945B793-0085-499C-B4DE-19601A5F3935}" srcOrd="1" destOrd="0" presId="urn:microsoft.com/office/officeart/2005/8/layout/list1"/>
    <dgm:cxn modelId="{A78AD08E-2F04-4B0E-A8F4-0EFB10CD3B52}" type="presParOf" srcId="{A4AEFB95-C9C2-4C83-B27F-4A4757C7345F}" destId="{30ACDC0C-8539-405B-AA7B-BAB4FEA47BB0}" srcOrd="2" destOrd="0" presId="urn:microsoft.com/office/officeart/2005/8/layout/list1"/>
    <dgm:cxn modelId="{3AD60B90-355C-465B-A0EE-6305C398893F}" type="presParOf" srcId="{A4AEFB95-C9C2-4C83-B27F-4A4757C7345F}" destId="{166BBA2F-D20F-46E1-B56D-070C51104FE7}" srcOrd="3" destOrd="0" presId="urn:microsoft.com/office/officeart/2005/8/layout/list1"/>
    <dgm:cxn modelId="{FF8F5948-7B74-4923-84B5-055355B5F25F}" type="presParOf" srcId="{A4AEFB95-C9C2-4C83-B27F-4A4757C7345F}" destId="{4C9991C7-D3D4-4397-9455-6F87A5389091}" srcOrd="4" destOrd="0" presId="urn:microsoft.com/office/officeart/2005/8/layout/list1"/>
    <dgm:cxn modelId="{416D9317-05DB-4ECA-B0F5-C4AE62C4AA44}" type="presParOf" srcId="{4C9991C7-D3D4-4397-9455-6F87A5389091}" destId="{C47C471A-FF14-4DA0-99DA-758AA12DBE6A}" srcOrd="0" destOrd="0" presId="urn:microsoft.com/office/officeart/2005/8/layout/list1"/>
    <dgm:cxn modelId="{9FD855C6-F4EB-4CE9-9396-F9290EB83665}" type="presParOf" srcId="{4C9991C7-D3D4-4397-9455-6F87A5389091}" destId="{223D8227-A34D-48D3-99D7-99DDC3327A64}" srcOrd="1" destOrd="0" presId="urn:microsoft.com/office/officeart/2005/8/layout/list1"/>
    <dgm:cxn modelId="{E45668B2-2B9D-4434-972A-F485D17299C1}" type="presParOf" srcId="{A4AEFB95-C9C2-4C83-B27F-4A4757C7345F}" destId="{6B718620-057A-4E98-94EC-8DACCABB924B}" srcOrd="5" destOrd="0" presId="urn:microsoft.com/office/officeart/2005/8/layout/list1"/>
    <dgm:cxn modelId="{B85E6E75-0984-4FA8-96E3-AE4F64FD2377}" type="presParOf" srcId="{A4AEFB95-C9C2-4C83-B27F-4A4757C7345F}" destId="{99FF3365-32A7-4B2C-99D7-0F7A43FE3506}" srcOrd="6" destOrd="0" presId="urn:microsoft.com/office/officeart/2005/8/layout/list1"/>
    <dgm:cxn modelId="{057EFF6F-34FA-4FCB-80A5-C4780BFDA62A}" type="presParOf" srcId="{A4AEFB95-C9C2-4C83-B27F-4A4757C7345F}" destId="{D07049FA-3342-41AF-8C50-2789E9BFB09E}" srcOrd="7" destOrd="0" presId="urn:microsoft.com/office/officeart/2005/8/layout/list1"/>
    <dgm:cxn modelId="{38BA5639-250F-42BD-B1FE-F60C1F22F670}" type="presParOf" srcId="{A4AEFB95-C9C2-4C83-B27F-4A4757C7345F}" destId="{6EA64F76-A317-436F-A428-C81F3D3EE0AF}" srcOrd="8" destOrd="0" presId="urn:microsoft.com/office/officeart/2005/8/layout/list1"/>
    <dgm:cxn modelId="{2F63A3C6-DF9F-402C-B873-2741DA8BE56E}" type="presParOf" srcId="{6EA64F76-A317-436F-A428-C81F3D3EE0AF}" destId="{0554F6C4-049F-43A3-8420-F80A2780F162}" srcOrd="0" destOrd="0" presId="urn:microsoft.com/office/officeart/2005/8/layout/list1"/>
    <dgm:cxn modelId="{8090DC10-4A3C-4225-94CD-BCD20BF7833C}" type="presParOf" srcId="{6EA64F76-A317-436F-A428-C81F3D3EE0AF}" destId="{D30FE9AA-E340-40DE-B6BF-78AEE8DE2458}" srcOrd="1" destOrd="0" presId="urn:microsoft.com/office/officeart/2005/8/layout/list1"/>
    <dgm:cxn modelId="{1026785F-4B2D-44D5-A82C-F17AB26431E0}" type="presParOf" srcId="{A4AEFB95-C9C2-4C83-B27F-4A4757C7345F}" destId="{11B07332-398B-47F8-B74A-83F95C23D669}" srcOrd="9" destOrd="0" presId="urn:microsoft.com/office/officeart/2005/8/layout/list1"/>
    <dgm:cxn modelId="{64C767F2-32FB-49DB-88DE-1BB3D6F8B2F9}" type="presParOf" srcId="{A4AEFB95-C9C2-4C83-B27F-4A4757C7345F}" destId="{7598EF24-6C4E-4A9C-9D8B-96255A35804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032AAF-C2F2-4214-8FBD-048A5C41C022}"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s-VE"/>
        </a:p>
      </dgm:t>
    </dgm:pt>
    <dgm:pt modelId="{19ECD548-F315-4313-A27B-E6E4606C79C1}">
      <dgm:prSet phldrT="[Texto]"/>
      <dgm:spPr/>
      <dgm:t>
        <a:bodyPr/>
        <a:lstStyle/>
        <a:p>
          <a:r>
            <a:rPr lang="en-US" b="1" dirty="0">
              <a:solidFill>
                <a:srgbClr val="FFFFFF"/>
              </a:solidFill>
              <a:latin typeface="Arial" charset="0"/>
            </a:rPr>
            <a:t>Lugar de </a:t>
          </a:r>
          <a:r>
            <a:rPr lang="en-US" b="1" dirty="0" err="1">
              <a:solidFill>
                <a:srgbClr val="FFFFFF"/>
              </a:solidFill>
              <a:latin typeface="Arial" charset="0"/>
            </a:rPr>
            <a:t>accion</a:t>
          </a:r>
          <a:endParaRPr lang="es-VE" dirty="0"/>
        </a:p>
      </dgm:t>
    </dgm:pt>
    <dgm:pt modelId="{927FF4A6-1303-43A5-B8DE-20B8A57402E1}" type="parTrans" cxnId="{22FB4C5A-EE46-4DB1-83CD-6249063E0EFD}">
      <dgm:prSet/>
      <dgm:spPr/>
      <dgm:t>
        <a:bodyPr/>
        <a:lstStyle/>
        <a:p>
          <a:endParaRPr lang="es-VE"/>
        </a:p>
      </dgm:t>
    </dgm:pt>
    <dgm:pt modelId="{BADF15AB-1009-40E5-A76F-B53B85E350DC}" type="sibTrans" cxnId="{22FB4C5A-EE46-4DB1-83CD-6249063E0EFD}">
      <dgm:prSet/>
      <dgm:spPr/>
      <dgm:t>
        <a:bodyPr/>
        <a:lstStyle/>
        <a:p>
          <a:endParaRPr lang="es-VE"/>
        </a:p>
      </dgm:t>
    </dgm:pt>
    <dgm:pt modelId="{8E1433D2-6A7A-4FD8-9870-814EE7BBCDD4}">
      <dgm:prSet phldrT="[Texto]"/>
      <dgm:spPr/>
      <dgm:t>
        <a:bodyPr/>
        <a:lstStyle/>
        <a:p>
          <a:r>
            <a:rPr lang="en-US" b="1" dirty="0" err="1">
              <a:solidFill>
                <a:srgbClr val="FFFFFF"/>
              </a:solidFill>
              <a:latin typeface="Arial" charset="0"/>
            </a:rPr>
            <a:t>Mecanismo</a:t>
          </a:r>
          <a:r>
            <a:rPr lang="en-US" b="1" dirty="0">
              <a:solidFill>
                <a:srgbClr val="FFFFFF"/>
              </a:solidFill>
              <a:latin typeface="Arial" charset="0"/>
            </a:rPr>
            <a:t> de </a:t>
          </a:r>
          <a:r>
            <a:rPr lang="en-US" b="1" dirty="0" err="1">
              <a:solidFill>
                <a:srgbClr val="FFFFFF"/>
              </a:solidFill>
              <a:latin typeface="Arial" charset="0"/>
            </a:rPr>
            <a:t>acción</a:t>
          </a:r>
          <a:endParaRPr lang="es-VE" dirty="0"/>
        </a:p>
      </dgm:t>
    </dgm:pt>
    <dgm:pt modelId="{012088D8-E965-4CF1-8939-282F92736D41}" type="parTrans" cxnId="{CA1C62D5-E343-4303-A3FB-F16D90E0157B}">
      <dgm:prSet/>
      <dgm:spPr/>
      <dgm:t>
        <a:bodyPr/>
        <a:lstStyle/>
        <a:p>
          <a:endParaRPr lang="es-VE"/>
        </a:p>
      </dgm:t>
    </dgm:pt>
    <dgm:pt modelId="{ECEE88AE-865B-4E9B-85DE-2F5BC2EBF648}" type="sibTrans" cxnId="{CA1C62D5-E343-4303-A3FB-F16D90E0157B}">
      <dgm:prSet/>
      <dgm:spPr/>
      <dgm:t>
        <a:bodyPr/>
        <a:lstStyle/>
        <a:p>
          <a:endParaRPr lang="es-VE"/>
        </a:p>
      </dgm:t>
    </dgm:pt>
    <dgm:pt modelId="{B3DBA044-CCEE-407F-A05B-D1CF1FC57776}">
      <dgm:prSet/>
      <dgm:spPr/>
      <dgm:t>
        <a:bodyPr/>
        <a:lstStyle/>
        <a:p>
          <a:r>
            <a:rPr lang="es-ES"/>
            <a:t>Porción inicial del Túbulo contorneado distal </a:t>
          </a:r>
          <a:br>
            <a:rPr lang="es-ES"/>
          </a:br>
          <a:endParaRPr lang="es-VE"/>
        </a:p>
      </dgm:t>
    </dgm:pt>
    <dgm:pt modelId="{B2BB4F06-6802-4C33-8419-A0F579A7329A}" type="parTrans" cxnId="{D674DA99-A633-4669-A9BA-9A5B3F1DFDB9}">
      <dgm:prSet/>
      <dgm:spPr/>
      <dgm:t>
        <a:bodyPr/>
        <a:lstStyle/>
        <a:p>
          <a:endParaRPr lang="es-VE"/>
        </a:p>
      </dgm:t>
    </dgm:pt>
    <dgm:pt modelId="{13956CBF-23D1-421E-865D-C9EC10534E40}" type="sibTrans" cxnId="{D674DA99-A633-4669-A9BA-9A5B3F1DFDB9}">
      <dgm:prSet/>
      <dgm:spPr/>
      <dgm:t>
        <a:bodyPr/>
        <a:lstStyle/>
        <a:p>
          <a:endParaRPr lang="es-VE"/>
        </a:p>
      </dgm:t>
    </dgm:pt>
    <dgm:pt modelId="{9108DE02-F520-4177-BB19-1E07B677AE35}">
      <dgm:prSet/>
      <dgm:spPr/>
      <dgm:t>
        <a:bodyPr/>
        <a:lstStyle/>
        <a:p>
          <a:r>
            <a:rPr lang="es-ES"/>
            <a:t>Inhiben la proteína cotransportadora Na+, Cl- de la membrana luminal </a:t>
          </a:r>
          <a:br>
            <a:rPr lang="es-ES"/>
          </a:br>
          <a:endParaRPr lang="es-VE"/>
        </a:p>
      </dgm:t>
    </dgm:pt>
    <dgm:pt modelId="{0A204F29-0388-450D-B031-9FB3B51154CB}" type="parTrans" cxnId="{14EEC39D-1A0A-4164-A7A1-A2930608812E}">
      <dgm:prSet/>
      <dgm:spPr/>
      <dgm:t>
        <a:bodyPr/>
        <a:lstStyle/>
        <a:p>
          <a:endParaRPr lang="es-VE"/>
        </a:p>
      </dgm:t>
    </dgm:pt>
    <dgm:pt modelId="{F8818FD7-46BB-421E-8A05-EF459232C0B6}" type="sibTrans" cxnId="{14EEC39D-1A0A-4164-A7A1-A2930608812E}">
      <dgm:prSet/>
      <dgm:spPr/>
      <dgm:t>
        <a:bodyPr/>
        <a:lstStyle/>
        <a:p>
          <a:endParaRPr lang="es-VE"/>
        </a:p>
      </dgm:t>
    </dgm:pt>
    <dgm:pt modelId="{0A03ED8E-3BC7-4A32-B244-B2213562AAA5}" type="pres">
      <dgm:prSet presAssocID="{2E032AAF-C2F2-4214-8FBD-048A5C41C022}" presName="linear" presStyleCnt="0">
        <dgm:presLayoutVars>
          <dgm:dir/>
          <dgm:animLvl val="lvl"/>
          <dgm:resizeHandles val="exact"/>
        </dgm:presLayoutVars>
      </dgm:prSet>
      <dgm:spPr/>
      <dgm:t>
        <a:bodyPr/>
        <a:lstStyle/>
        <a:p>
          <a:endParaRPr lang="es-VE"/>
        </a:p>
      </dgm:t>
    </dgm:pt>
    <dgm:pt modelId="{FFB770FA-4C27-49A0-8432-DE002DAE0ABC}" type="pres">
      <dgm:prSet presAssocID="{19ECD548-F315-4313-A27B-E6E4606C79C1}" presName="parentLin" presStyleCnt="0"/>
      <dgm:spPr/>
    </dgm:pt>
    <dgm:pt modelId="{B9902790-827F-4B56-A7A1-525FCAA048D3}" type="pres">
      <dgm:prSet presAssocID="{19ECD548-F315-4313-A27B-E6E4606C79C1}" presName="parentLeftMargin" presStyleLbl="node1" presStyleIdx="0" presStyleCnt="2"/>
      <dgm:spPr/>
      <dgm:t>
        <a:bodyPr/>
        <a:lstStyle/>
        <a:p>
          <a:endParaRPr lang="es-VE"/>
        </a:p>
      </dgm:t>
    </dgm:pt>
    <dgm:pt modelId="{FA5938E8-B116-4A0E-AF99-646CA6A19E54}" type="pres">
      <dgm:prSet presAssocID="{19ECD548-F315-4313-A27B-E6E4606C79C1}" presName="parentText" presStyleLbl="node1" presStyleIdx="0" presStyleCnt="2">
        <dgm:presLayoutVars>
          <dgm:chMax val="0"/>
          <dgm:bulletEnabled val="1"/>
        </dgm:presLayoutVars>
      </dgm:prSet>
      <dgm:spPr/>
      <dgm:t>
        <a:bodyPr/>
        <a:lstStyle/>
        <a:p>
          <a:endParaRPr lang="es-VE"/>
        </a:p>
      </dgm:t>
    </dgm:pt>
    <dgm:pt modelId="{4E2DCBCE-57EC-4B63-86D7-05754080723E}" type="pres">
      <dgm:prSet presAssocID="{19ECD548-F315-4313-A27B-E6E4606C79C1}" presName="negativeSpace" presStyleCnt="0"/>
      <dgm:spPr/>
    </dgm:pt>
    <dgm:pt modelId="{A7746EED-CDAE-46DE-8556-1BB1C4A3F3EE}" type="pres">
      <dgm:prSet presAssocID="{19ECD548-F315-4313-A27B-E6E4606C79C1}" presName="childText" presStyleLbl="conFgAcc1" presStyleIdx="0" presStyleCnt="2">
        <dgm:presLayoutVars>
          <dgm:bulletEnabled val="1"/>
        </dgm:presLayoutVars>
      </dgm:prSet>
      <dgm:spPr/>
      <dgm:t>
        <a:bodyPr/>
        <a:lstStyle/>
        <a:p>
          <a:endParaRPr lang="es-VE"/>
        </a:p>
      </dgm:t>
    </dgm:pt>
    <dgm:pt modelId="{91D2EFD1-7901-476C-8C71-333F1D069F15}" type="pres">
      <dgm:prSet presAssocID="{BADF15AB-1009-40E5-A76F-B53B85E350DC}" presName="spaceBetweenRectangles" presStyleCnt="0"/>
      <dgm:spPr/>
    </dgm:pt>
    <dgm:pt modelId="{76DCA64A-B82F-4786-9472-AA2A01271117}" type="pres">
      <dgm:prSet presAssocID="{8E1433D2-6A7A-4FD8-9870-814EE7BBCDD4}" presName="parentLin" presStyleCnt="0"/>
      <dgm:spPr/>
    </dgm:pt>
    <dgm:pt modelId="{B7313D10-8FCC-4A46-9DE7-52CB71D53B90}" type="pres">
      <dgm:prSet presAssocID="{8E1433D2-6A7A-4FD8-9870-814EE7BBCDD4}" presName="parentLeftMargin" presStyleLbl="node1" presStyleIdx="0" presStyleCnt="2"/>
      <dgm:spPr/>
      <dgm:t>
        <a:bodyPr/>
        <a:lstStyle/>
        <a:p>
          <a:endParaRPr lang="es-VE"/>
        </a:p>
      </dgm:t>
    </dgm:pt>
    <dgm:pt modelId="{767947B0-B4D1-4576-A511-1D1C8A580CEC}" type="pres">
      <dgm:prSet presAssocID="{8E1433D2-6A7A-4FD8-9870-814EE7BBCDD4}" presName="parentText" presStyleLbl="node1" presStyleIdx="1" presStyleCnt="2">
        <dgm:presLayoutVars>
          <dgm:chMax val="0"/>
          <dgm:bulletEnabled val="1"/>
        </dgm:presLayoutVars>
      </dgm:prSet>
      <dgm:spPr/>
      <dgm:t>
        <a:bodyPr/>
        <a:lstStyle/>
        <a:p>
          <a:endParaRPr lang="es-VE"/>
        </a:p>
      </dgm:t>
    </dgm:pt>
    <dgm:pt modelId="{E05362D9-E34A-4DF9-84AE-90218431C893}" type="pres">
      <dgm:prSet presAssocID="{8E1433D2-6A7A-4FD8-9870-814EE7BBCDD4}" presName="negativeSpace" presStyleCnt="0"/>
      <dgm:spPr/>
    </dgm:pt>
    <dgm:pt modelId="{4F0D1E83-7C28-456A-A73A-255016B991D8}" type="pres">
      <dgm:prSet presAssocID="{8E1433D2-6A7A-4FD8-9870-814EE7BBCDD4}" presName="childText" presStyleLbl="conFgAcc1" presStyleIdx="1" presStyleCnt="2">
        <dgm:presLayoutVars>
          <dgm:bulletEnabled val="1"/>
        </dgm:presLayoutVars>
      </dgm:prSet>
      <dgm:spPr/>
      <dgm:t>
        <a:bodyPr/>
        <a:lstStyle/>
        <a:p>
          <a:endParaRPr lang="es-VE"/>
        </a:p>
      </dgm:t>
    </dgm:pt>
  </dgm:ptLst>
  <dgm:cxnLst>
    <dgm:cxn modelId="{BF23B1CF-EC6E-45B2-AA57-42B5EA13D2B5}" type="presOf" srcId="{B3DBA044-CCEE-407F-A05B-D1CF1FC57776}" destId="{A7746EED-CDAE-46DE-8556-1BB1C4A3F3EE}" srcOrd="0" destOrd="0" presId="urn:microsoft.com/office/officeart/2005/8/layout/list1"/>
    <dgm:cxn modelId="{CA1C62D5-E343-4303-A3FB-F16D90E0157B}" srcId="{2E032AAF-C2F2-4214-8FBD-048A5C41C022}" destId="{8E1433D2-6A7A-4FD8-9870-814EE7BBCDD4}" srcOrd="1" destOrd="0" parTransId="{012088D8-E965-4CF1-8939-282F92736D41}" sibTransId="{ECEE88AE-865B-4E9B-85DE-2F5BC2EBF648}"/>
    <dgm:cxn modelId="{1E11999A-C0EA-4E18-B589-DE4A12783C8E}" type="presOf" srcId="{9108DE02-F520-4177-BB19-1E07B677AE35}" destId="{4F0D1E83-7C28-456A-A73A-255016B991D8}" srcOrd="0" destOrd="0" presId="urn:microsoft.com/office/officeart/2005/8/layout/list1"/>
    <dgm:cxn modelId="{539E56A4-E915-4361-BD93-8B99EE17DF1F}" type="presOf" srcId="{19ECD548-F315-4313-A27B-E6E4606C79C1}" destId="{B9902790-827F-4B56-A7A1-525FCAA048D3}" srcOrd="0" destOrd="0" presId="urn:microsoft.com/office/officeart/2005/8/layout/list1"/>
    <dgm:cxn modelId="{D674DA99-A633-4669-A9BA-9A5B3F1DFDB9}" srcId="{19ECD548-F315-4313-A27B-E6E4606C79C1}" destId="{B3DBA044-CCEE-407F-A05B-D1CF1FC57776}" srcOrd="0" destOrd="0" parTransId="{B2BB4F06-6802-4C33-8419-A0F579A7329A}" sibTransId="{13956CBF-23D1-421E-865D-C9EC10534E40}"/>
    <dgm:cxn modelId="{1C920251-0CE5-4826-9044-DDD221676EF1}" type="presOf" srcId="{8E1433D2-6A7A-4FD8-9870-814EE7BBCDD4}" destId="{767947B0-B4D1-4576-A511-1D1C8A580CEC}" srcOrd="1" destOrd="0" presId="urn:microsoft.com/office/officeart/2005/8/layout/list1"/>
    <dgm:cxn modelId="{175AB613-FD5C-4914-8C00-575DF0E467EB}" type="presOf" srcId="{2E032AAF-C2F2-4214-8FBD-048A5C41C022}" destId="{0A03ED8E-3BC7-4A32-B244-B2213562AAA5}" srcOrd="0" destOrd="0" presId="urn:microsoft.com/office/officeart/2005/8/layout/list1"/>
    <dgm:cxn modelId="{14EEC39D-1A0A-4164-A7A1-A2930608812E}" srcId="{8E1433D2-6A7A-4FD8-9870-814EE7BBCDD4}" destId="{9108DE02-F520-4177-BB19-1E07B677AE35}" srcOrd="0" destOrd="0" parTransId="{0A204F29-0388-450D-B031-9FB3B51154CB}" sibTransId="{F8818FD7-46BB-421E-8A05-EF459232C0B6}"/>
    <dgm:cxn modelId="{2AF942DB-679E-4530-B156-B77900B350FC}" type="presOf" srcId="{19ECD548-F315-4313-A27B-E6E4606C79C1}" destId="{FA5938E8-B116-4A0E-AF99-646CA6A19E54}" srcOrd="1" destOrd="0" presId="urn:microsoft.com/office/officeart/2005/8/layout/list1"/>
    <dgm:cxn modelId="{3F6431C3-0315-4206-B8EC-AE6B0348C24B}" type="presOf" srcId="{8E1433D2-6A7A-4FD8-9870-814EE7BBCDD4}" destId="{B7313D10-8FCC-4A46-9DE7-52CB71D53B90}" srcOrd="0" destOrd="0" presId="urn:microsoft.com/office/officeart/2005/8/layout/list1"/>
    <dgm:cxn modelId="{22FB4C5A-EE46-4DB1-83CD-6249063E0EFD}" srcId="{2E032AAF-C2F2-4214-8FBD-048A5C41C022}" destId="{19ECD548-F315-4313-A27B-E6E4606C79C1}" srcOrd="0" destOrd="0" parTransId="{927FF4A6-1303-43A5-B8DE-20B8A57402E1}" sibTransId="{BADF15AB-1009-40E5-A76F-B53B85E350DC}"/>
    <dgm:cxn modelId="{C1C782AB-F467-4150-B256-8ECFFC06966D}" type="presParOf" srcId="{0A03ED8E-3BC7-4A32-B244-B2213562AAA5}" destId="{FFB770FA-4C27-49A0-8432-DE002DAE0ABC}" srcOrd="0" destOrd="0" presId="urn:microsoft.com/office/officeart/2005/8/layout/list1"/>
    <dgm:cxn modelId="{2087D311-A3B8-4D2A-AF10-748C74CAD699}" type="presParOf" srcId="{FFB770FA-4C27-49A0-8432-DE002DAE0ABC}" destId="{B9902790-827F-4B56-A7A1-525FCAA048D3}" srcOrd="0" destOrd="0" presId="urn:microsoft.com/office/officeart/2005/8/layout/list1"/>
    <dgm:cxn modelId="{2E916D6E-9293-4C1D-8A9E-0671635BDB5E}" type="presParOf" srcId="{FFB770FA-4C27-49A0-8432-DE002DAE0ABC}" destId="{FA5938E8-B116-4A0E-AF99-646CA6A19E54}" srcOrd="1" destOrd="0" presId="urn:microsoft.com/office/officeart/2005/8/layout/list1"/>
    <dgm:cxn modelId="{84730E4E-D19E-400F-905F-822656B237F6}" type="presParOf" srcId="{0A03ED8E-3BC7-4A32-B244-B2213562AAA5}" destId="{4E2DCBCE-57EC-4B63-86D7-05754080723E}" srcOrd="1" destOrd="0" presId="urn:microsoft.com/office/officeart/2005/8/layout/list1"/>
    <dgm:cxn modelId="{87DE19D8-919A-422E-A560-1B251BD739B6}" type="presParOf" srcId="{0A03ED8E-3BC7-4A32-B244-B2213562AAA5}" destId="{A7746EED-CDAE-46DE-8556-1BB1C4A3F3EE}" srcOrd="2" destOrd="0" presId="urn:microsoft.com/office/officeart/2005/8/layout/list1"/>
    <dgm:cxn modelId="{06302151-70C2-4F57-98FF-32C04B9C5424}" type="presParOf" srcId="{0A03ED8E-3BC7-4A32-B244-B2213562AAA5}" destId="{91D2EFD1-7901-476C-8C71-333F1D069F15}" srcOrd="3" destOrd="0" presId="urn:microsoft.com/office/officeart/2005/8/layout/list1"/>
    <dgm:cxn modelId="{F4C6D66B-87C7-495D-B92C-B245DBCA5A95}" type="presParOf" srcId="{0A03ED8E-3BC7-4A32-B244-B2213562AAA5}" destId="{76DCA64A-B82F-4786-9472-AA2A01271117}" srcOrd="4" destOrd="0" presId="urn:microsoft.com/office/officeart/2005/8/layout/list1"/>
    <dgm:cxn modelId="{72AA528B-4A8E-42BF-8580-BB0CB195ED4D}" type="presParOf" srcId="{76DCA64A-B82F-4786-9472-AA2A01271117}" destId="{B7313D10-8FCC-4A46-9DE7-52CB71D53B90}" srcOrd="0" destOrd="0" presId="urn:microsoft.com/office/officeart/2005/8/layout/list1"/>
    <dgm:cxn modelId="{6925A141-3EB6-4034-AA9C-BF37BCB9E9D2}" type="presParOf" srcId="{76DCA64A-B82F-4786-9472-AA2A01271117}" destId="{767947B0-B4D1-4576-A511-1D1C8A580CEC}" srcOrd="1" destOrd="0" presId="urn:microsoft.com/office/officeart/2005/8/layout/list1"/>
    <dgm:cxn modelId="{CA1E17F0-6879-4343-86D2-07F9C778CADB}" type="presParOf" srcId="{0A03ED8E-3BC7-4A32-B244-B2213562AAA5}" destId="{E05362D9-E34A-4DF9-84AE-90218431C893}" srcOrd="5" destOrd="0" presId="urn:microsoft.com/office/officeart/2005/8/layout/list1"/>
    <dgm:cxn modelId="{B20951CF-B29E-4D79-AEB1-167107313889}" type="presParOf" srcId="{0A03ED8E-3BC7-4A32-B244-B2213562AAA5}" destId="{4F0D1E83-7C28-456A-A73A-255016B991D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632E3-DB51-48F6-8904-DAC93531C6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VE"/>
        </a:p>
      </dgm:t>
    </dgm:pt>
    <dgm:pt modelId="{E26083E5-3949-4708-9D93-1B6C6DCA5F29}">
      <dgm:prSet phldrT="[Texto]"/>
      <dgm:spPr>
        <a:xfrm>
          <a:off x="0" y="37122"/>
          <a:ext cx="9720262" cy="74880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Efectos Adversos</a:t>
          </a:r>
        </a:p>
      </dgm:t>
    </dgm:pt>
    <dgm:pt modelId="{70736B53-1A84-4395-83B5-8B72E91DB6B5}" type="parTrans" cxnId="{50634EB7-8D2C-41B2-ACE6-731B25F7C35E}">
      <dgm:prSet/>
      <dgm:spPr/>
      <dgm:t>
        <a:bodyPr/>
        <a:lstStyle/>
        <a:p>
          <a:endParaRPr lang="es-VE"/>
        </a:p>
      </dgm:t>
    </dgm:pt>
    <dgm:pt modelId="{F6BEDE65-71FC-4E20-8965-7176B5AB8EEB}" type="sibTrans" cxnId="{50634EB7-8D2C-41B2-ACE6-731B25F7C35E}">
      <dgm:prSet/>
      <dgm:spPr/>
      <dgm:t>
        <a:bodyPr/>
        <a:lstStyle/>
        <a:p>
          <a:endParaRPr lang="es-VE"/>
        </a:p>
      </dgm:t>
    </dgm:pt>
    <dgm:pt modelId="{856FB0A7-EB9A-4D1C-9A20-D470AEA59CF1}">
      <dgm:prSet phldrT="[Texto]"/>
      <dgm:spPr>
        <a:xfrm>
          <a:off x="0" y="785922"/>
          <a:ext cx="9720262" cy="1225440"/>
        </a:xfrm>
        <a:prstGeom prst="rect">
          <a:avLst/>
        </a:prstGeom>
        <a:noFill/>
        <a:ln>
          <a:noFill/>
        </a:ln>
        <a:effectLst/>
      </dgm:spPr>
      <dgm:t>
        <a:bodyPr/>
        <a:lstStyle/>
        <a:p>
          <a:r>
            <a:rPr lang="es-VE" dirty="0">
              <a:solidFill>
                <a:sysClr val="windowText" lastClr="000000">
                  <a:hueOff val="0"/>
                  <a:satOff val="0"/>
                  <a:lumOff val="0"/>
                  <a:alphaOff val="0"/>
                </a:sysClr>
              </a:solidFill>
              <a:latin typeface="Tw Cen MT" panose="020B0602020104020603"/>
              <a:ea typeface="+mn-ea"/>
              <a:cs typeface="+mn-cs"/>
            </a:rPr>
            <a:t>Alteraciones electrolíticas</a:t>
          </a:r>
        </a:p>
      </dgm:t>
    </dgm:pt>
    <dgm:pt modelId="{42837225-7C16-4668-9ED7-02C28F79B69B}" type="parTrans" cxnId="{EED9D462-BC34-4762-8968-4106A286AF1A}">
      <dgm:prSet/>
      <dgm:spPr/>
      <dgm:t>
        <a:bodyPr/>
        <a:lstStyle/>
        <a:p>
          <a:endParaRPr lang="es-VE"/>
        </a:p>
      </dgm:t>
    </dgm:pt>
    <dgm:pt modelId="{8738E703-2DF8-4042-9C6A-CD3422DC5CBB}" type="sibTrans" cxnId="{EED9D462-BC34-4762-8968-4106A286AF1A}">
      <dgm:prSet/>
      <dgm:spPr/>
      <dgm:t>
        <a:bodyPr/>
        <a:lstStyle/>
        <a:p>
          <a:endParaRPr lang="es-VE"/>
        </a:p>
      </dgm:t>
    </dgm:pt>
    <dgm:pt modelId="{3865ED91-DE95-4423-944C-7898EFF5EAFD}">
      <dgm:prSet phldrT="[Texto]"/>
      <dgm:spPr>
        <a:xfrm>
          <a:off x="0" y="2011362"/>
          <a:ext cx="9720262" cy="74880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VE" dirty="0">
              <a:solidFill>
                <a:sysClr val="window" lastClr="FFFFFF"/>
              </a:solidFill>
              <a:latin typeface="Tw Cen MT" panose="020B0602020104020603"/>
              <a:ea typeface="+mn-ea"/>
              <a:cs typeface="+mn-cs"/>
            </a:rPr>
            <a:t>contraindicaciones</a:t>
          </a:r>
        </a:p>
      </dgm:t>
    </dgm:pt>
    <dgm:pt modelId="{FA5BD071-1512-489E-8325-05D2D4E341BD}" type="parTrans" cxnId="{D31D394D-BA6C-4C84-B926-8E2C3BF57358}">
      <dgm:prSet/>
      <dgm:spPr/>
      <dgm:t>
        <a:bodyPr/>
        <a:lstStyle/>
        <a:p>
          <a:endParaRPr lang="es-VE"/>
        </a:p>
      </dgm:t>
    </dgm:pt>
    <dgm:pt modelId="{DE77C3F9-F069-4EC0-A6E0-D9DFE695DFDC}" type="sibTrans" cxnId="{D31D394D-BA6C-4C84-B926-8E2C3BF57358}">
      <dgm:prSet/>
      <dgm:spPr/>
      <dgm:t>
        <a:bodyPr/>
        <a:lstStyle/>
        <a:p>
          <a:endParaRPr lang="es-VE"/>
        </a:p>
      </dgm:t>
    </dgm:pt>
    <dgm:pt modelId="{A3FB358B-1084-47CB-B06F-1D29DC04900D}">
      <dgm:prSet phldrT="[Texto]"/>
      <dgm:spPr>
        <a:xfrm>
          <a:off x="0" y="2760162"/>
          <a:ext cx="9720262" cy="1225440"/>
        </a:xfrm>
        <a:prstGeom prst="rect">
          <a:avLst/>
        </a:prstGeom>
        <a:noFill/>
        <a:ln>
          <a:noFill/>
        </a:ln>
        <a:effectLst/>
      </dgm:spPr>
      <dgm:t>
        <a:bodyPr/>
        <a:lstStyle/>
        <a:p>
          <a:r>
            <a:rPr lang="es-VE" dirty="0">
              <a:solidFill>
                <a:sysClr val="windowText" lastClr="000000">
                  <a:hueOff val="0"/>
                  <a:satOff val="0"/>
                  <a:lumOff val="0"/>
                  <a:alphaOff val="0"/>
                </a:sysClr>
              </a:solidFill>
              <a:latin typeface="Tw Cen MT" panose="020B0602020104020603"/>
              <a:ea typeface="+mn-ea"/>
              <a:cs typeface="+mn-cs"/>
            </a:rPr>
            <a:t>Insuficiencia renal</a:t>
          </a:r>
        </a:p>
      </dgm:t>
    </dgm:pt>
    <dgm:pt modelId="{6817F516-9D8E-4A4B-B6DE-BD18A7674D60}" type="parTrans" cxnId="{F09E9A58-5E03-4E73-AA6C-C9CF0038516F}">
      <dgm:prSet/>
      <dgm:spPr/>
      <dgm:t>
        <a:bodyPr/>
        <a:lstStyle/>
        <a:p>
          <a:endParaRPr lang="es-VE"/>
        </a:p>
      </dgm:t>
    </dgm:pt>
    <dgm:pt modelId="{9975BF90-9DF3-44C9-8AE6-0AAB86708082}" type="sibTrans" cxnId="{F09E9A58-5E03-4E73-AA6C-C9CF0038516F}">
      <dgm:prSet/>
      <dgm:spPr/>
      <dgm:t>
        <a:bodyPr/>
        <a:lstStyle/>
        <a:p>
          <a:endParaRPr lang="es-VE"/>
        </a:p>
      </dgm:t>
    </dgm:pt>
    <dgm:pt modelId="{32A68D26-3392-4613-B3DF-71698AF9E910}">
      <dgm:prSet phldrT="[Texto]"/>
      <dgm:spPr>
        <a:xfrm>
          <a:off x="0" y="785922"/>
          <a:ext cx="9720262" cy="1225440"/>
        </a:xfrm>
        <a:prstGeom prst="rect">
          <a:avLst/>
        </a:prstGeom>
        <a:noFill/>
        <a:ln>
          <a:noFill/>
        </a:ln>
        <a:effectLst/>
      </dgm:spPr>
      <dgm:t>
        <a:bodyPr/>
        <a:lstStyle/>
        <a:p>
          <a:r>
            <a:rPr lang="es-VE" dirty="0">
              <a:solidFill>
                <a:sysClr val="windowText" lastClr="000000">
                  <a:hueOff val="0"/>
                  <a:satOff val="0"/>
                  <a:lumOff val="0"/>
                  <a:alphaOff val="0"/>
                </a:sysClr>
              </a:solidFill>
              <a:latin typeface="Tw Cen MT" panose="020B0602020104020603"/>
              <a:ea typeface="+mn-ea"/>
              <a:cs typeface="+mn-cs"/>
            </a:rPr>
            <a:t>Incremento de la resistencia a la insulina</a:t>
          </a:r>
        </a:p>
      </dgm:t>
    </dgm:pt>
    <dgm:pt modelId="{ECA57549-D9D7-4F20-BBAB-DB087CCD4D25}" type="parTrans" cxnId="{C60B8A35-C451-4294-BE9D-673DE8CF44D7}">
      <dgm:prSet/>
      <dgm:spPr/>
      <dgm:t>
        <a:bodyPr/>
        <a:lstStyle/>
        <a:p>
          <a:endParaRPr lang="es-VE"/>
        </a:p>
      </dgm:t>
    </dgm:pt>
    <dgm:pt modelId="{5D06F9F9-C8C2-42E4-B950-0B1DE43AAF7F}" type="sibTrans" cxnId="{C60B8A35-C451-4294-BE9D-673DE8CF44D7}">
      <dgm:prSet/>
      <dgm:spPr/>
      <dgm:t>
        <a:bodyPr/>
        <a:lstStyle/>
        <a:p>
          <a:endParaRPr lang="es-VE"/>
        </a:p>
      </dgm:t>
    </dgm:pt>
    <dgm:pt modelId="{A12727E7-55DE-4870-8391-9AA8EEED409C}">
      <dgm:prSet phldrT="[Texto]"/>
      <dgm:spPr>
        <a:xfrm>
          <a:off x="0" y="785922"/>
          <a:ext cx="9720262" cy="1225440"/>
        </a:xfrm>
        <a:prstGeom prst="rect">
          <a:avLst/>
        </a:prstGeom>
        <a:noFill/>
        <a:ln>
          <a:noFill/>
        </a:ln>
        <a:effectLst/>
      </dgm:spPr>
      <dgm:t>
        <a:bodyPr/>
        <a:lstStyle/>
        <a:p>
          <a:endParaRPr lang="es-VE" dirty="0">
            <a:solidFill>
              <a:sysClr val="windowText" lastClr="000000">
                <a:hueOff val="0"/>
                <a:satOff val="0"/>
                <a:lumOff val="0"/>
                <a:alphaOff val="0"/>
              </a:sysClr>
            </a:solidFill>
            <a:latin typeface="Tw Cen MT" panose="020B0602020104020603"/>
            <a:ea typeface="+mn-ea"/>
            <a:cs typeface="+mn-cs"/>
          </a:endParaRPr>
        </a:p>
      </dgm:t>
    </dgm:pt>
    <dgm:pt modelId="{9913C3C2-F581-49FB-8656-6BA5A7C93759}" type="parTrans" cxnId="{CF6D4179-F2BB-4D0A-9119-7D7CFF023883}">
      <dgm:prSet/>
      <dgm:spPr/>
      <dgm:t>
        <a:bodyPr/>
        <a:lstStyle/>
        <a:p>
          <a:endParaRPr lang="es-VE"/>
        </a:p>
      </dgm:t>
    </dgm:pt>
    <dgm:pt modelId="{C1C850B8-3CA3-4EE4-A300-7013417DF1B7}" type="sibTrans" cxnId="{CF6D4179-F2BB-4D0A-9119-7D7CFF023883}">
      <dgm:prSet/>
      <dgm:spPr/>
      <dgm:t>
        <a:bodyPr/>
        <a:lstStyle/>
        <a:p>
          <a:endParaRPr lang="es-VE"/>
        </a:p>
      </dgm:t>
    </dgm:pt>
    <dgm:pt modelId="{27A08524-A7B9-49F1-91B1-A2731372EB6B}">
      <dgm:prSet phldrT="[Texto]"/>
      <dgm:spPr>
        <a:xfrm>
          <a:off x="0" y="2760162"/>
          <a:ext cx="9720262" cy="1225440"/>
        </a:xfrm>
        <a:prstGeom prst="rect">
          <a:avLst/>
        </a:prstGeom>
        <a:noFill/>
        <a:ln>
          <a:noFill/>
        </a:ln>
        <a:effectLst/>
      </dgm:spPr>
      <dgm:t>
        <a:bodyPr/>
        <a:lstStyle/>
        <a:p>
          <a:r>
            <a:rPr lang="es-VE" dirty="0">
              <a:solidFill>
                <a:sysClr val="windowText" lastClr="000000">
                  <a:hueOff val="0"/>
                  <a:satOff val="0"/>
                  <a:lumOff val="0"/>
                  <a:alphaOff val="0"/>
                </a:sysClr>
              </a:solidFill>
              <a:latin typeface="Tw Cen MT" panose="020B0602020104020603"/>
              <a:ea typeface="+mn-ea"/>
              <a:cs typeface="+mn-cs"/>
            </a:rPr>
            <a:t>Arritmias ventriculares</a:t>
          </a:r>
        </a:p>
      </dgm:t>
    </dgm:pt>
    <dgm:pt modelId="{AC414DD7-4F39-4B15-933A-9774F5C8B777}" type="parTrans" cxnId="{C39C2C18-86C5-4F82-ADBA-1A6D73C09F77}">
      <dgm:prSet/>
      <dgm:spPr/>
      <dgm:t>
        <a:bodyPr/>
        <a:lstStyle/>
        <a:p>
          <a:endParaRPr lang="es-VE"/>
        </a:p>
      </dgm:t>
    </dgm:pt>
    <dgm:pt modelId="{4EC46F3D-D7C7-4DC2-B10F-B4A86915E122}" type="sibTrans" cxnId="{C39C2C18-86C5-4F82-ADBA-1A6D73C09F77}">
      <dgm:prSet/>
      <dgm:spPr/>
      <dgm:t>
        <a:bodyPr/>
        <a:lstStyle/>
        <a:p>
          <a:endParaRPr lang="es-VE"/>
        </a:p>
      </dgm:t>
    </dgm:pt>
    <dgm:pt modelId="{7F2A56A2-20E2-4E8F-AE95-7FFF574F90BA}">
      <dgm:prSet phldrT="[Texto]"/>
      <dgm:spPr>
        <a:xfrm>
          <a:off x="0" y="2760162"/>
          <a:ext cx="9720262" cy="1225440"/>
        </a:xfrm>
        <a:prstGeom prst="rect">
          <a:avLst/>
        </a:prstGeom>
        <a:noFill/>
        <a:ln>
          <a:noFill/>
        </a:ln>
        <a:effectLst/>
      </dgm:spPr>
      <dgm:t>
        <a:bodyPr/>
        <a:lstStyle/>
        <a:p>
          <a:r>
            <a:rPr lang="es-VE" dirty="0">
              <a:solidFill>
                <a:sysClr val="windowText" lastClr="000000">
                  <a:hueOff val="0"/>
                  <a:satOff val="0"/>
                  <a:lumOff val="0"/>
                  <a:alphaOff val="0"/>
                </a:sysClr>
              </a:solidFill>
              <a:latin typeface="Tw Cen MT" panose="020B0602020104020603"/>
              <a:ea typeface="+mn-ea"/>
              <a:cs typeface="+mn-cs"/>
            </a:rPr>
            <a:t> </a:t>
          </a:r>
        </a:p>
      </dgm:t>
    </dgm:pt>
    <dgm:pt modelId="{8456DC87-2DC2-4482-9882-718828CA5B31}" type="parTrans" cxnId="{A84C0128-1BFC-44FC-97D5-264149826FF3}">
      <dgm:prSet/>
      <dgm:spPr/>
      <dgm:t>
        <a:bodyPr/>
        <a:lstStyle/>
        <a:p>
          <a:endParaRPr lang="es-VE"/>
        </a:p>
      </dgm:t>
    </dgm:pt>
    <dgm:pt modelId="{D6045A6D-1ACA-4541-8975-DDA69A40382C}" type="sibTrans" cxnId="{A84C0128-1BFC-44FC-97D5-264149826FF3}">
      <dgm:prSet/>
      <dgm:spPr/>
      <dgm:t>
        <a:bodyPr/>
        <a:lstStyle/>
        <a:p>
          <a:endParaRPr lang="es-VE"/>
        </a:p>
      </dgm:t>
    </dgm:pt>
    <dgm:pt modelId="{AC493829-F653-4019-9321-C88389E7E233}" type="pres">
      <dgm:prSet presAssocID="{591632E3-DB51-48F6-8904-DAC93531C6FA}" presName="linear" presStyleCnt="0">
        <dgm:presLayoutVars>
          <dgm:animLvl val="lvl"/>
          <dgm:resizeHandles val="exact"/>
        </dgm:presLayoutVars>
      </dgm:prSet>
      <dgm:spPr/>
      <dgm:t>
        <a:bodyPr/>
        <a:lstStyle/>
        <a:p>
          <a:endParaRPr lang="es-VE"/>
        </a:p>
      </dgm:t>
    </dgm:pt>
    <dgm:pt modelId="{F556E63B-4416-497F-A4D8-23FA225DA16A}" type="pres">
      <dgm:prSet presAssocID="{E26083E5-3949-4708-9D93-1B6C6DCA5F29}" presName="parentText" presStyleLbl="node1" presStyleIdx="0" presStyleCnt="2">
        <dgm:presLayoutVars>
          <dgm:chMax val="0"/>
          <dgm:bulletEnabled val="1"/>
        </dgm:presLayoutVars>
      </dgm:prSet>
      <dgm:spPr/>
      <dgm:t>
        <a:bodyPr/>
        <a:lstStyle/>
        <a:p>
          <a:endParaRPr lang="es-VE"/>
        </a:p>
      </dgm:t>
    </dgm:pt>
    <dgm:pt modelId="{DEA82241-FA28-43D0-8537-04A1906B76EB}" type="pres">
      <dgm:prSet presAssocID="{E26083E5-3949-4708-9D93-1B6C6DCA5F29}" presName="childText" presStyleLbl="revTx" presStyleIdx="0" presStyleCnt="2">
        <dgm:presLayoutVars>
          <dgm:bulletEnabled val="1"/>
        </dgm:presLayoutVars>
      </dgm:prSet>
      <dgm:spPr/>
      <dgm:t>
        <a:bodyPr/>
        <a:lstStyle/>
        <a:p>
          <a:endParaRPr lang="es-VE"/>
        </a:p>
      </dgm:t>
    </dgm:pt>
    <dgm:pt modelId="{A975F5F4-6BB2-4EC4-BF6B-44C862CCC864}" type="pres">
      <dgm:prSet presAssocID="{3865ED91-DE95-4423-944C-7898EFF5EAFD}" presName="parentText" presStyleLbl="node1" presStyleIdx="1" presStyleCnt="2">
        <dgm:presLayoutVars>
          <dgm:chMax val="0"/>
          <dgm:bulletEnabled val="1"/>
        </dgm:presLayoutVars>
      </dgm:prSet>
      <dgm:spPr/>
      <dgm:t>
        <a:bodyPr/>
        <a:lstStyle/>
        <a:p>
          <a:endParaRPr lang="es-VE"/>
        </a:p>
      </dgm:t>
    </dgm:pt>
    <dgm:pt modelId="{72B464B4-24B6-4A40-8DC5-80AB82395B7E}" type="pres">
      <dgm:prSet presAssocID="{3865ED91-DE95-4423-944C-7898EFF5EAFD}" presName="childText" presStyleLbl="revTx" presStyleIdx="1" presStyleCnt="2">
        <dgm:presLayoutVars>
          <dgm:bulletEnabled val="1"/>
        </dgm:presLayoutVars>
      </dgm:prSet>
      <dgm:spPr/>
      <dgm:t>
        <a:bodyPr/>
        <a:lstStyle/>
        <a:p>
          <a:endParaRPr lang="es-VE"/>
        </a:p>
      </dgm:t>
    </dgm:pt>
  </dgm:ptLst>
  <dgm:cxnLst>
    <dgm:cxn modelId="{C60B8A35-C451-4294-BE9D-673DE8CF44D7}" srcId="{E26083E5-3949-4708-9D93-1B6C6DCA5F29}" destId="{32A68D26-3392-4613-B3DF-71698AF9E910}" srcOrd="1" destOrd="0" parTransId="{ECA57549-D9D7-4F20-BBAB-DB087CCD4D25}" sibTransId="{5D06F9F9-C8C2-42E4-B950-0B1DE43AAF7F}"/>
    <dgm:cxn modelId="{CD8C2991-AF42-498B-8B57-D143FA330502}" type="presOf" srcId="{3865ED91-DE95-4423-944C-7898EFF5EAFD}" destId="{A975F5F4-6BB2-4EC4-BF6B-44C862CCC864}" srcOrd="0" destOrd="0" presId="urn:microsoft.com/office/officeart/2005/8/layout/vList2"/>
    <dgm:cxn modelId="{4DA0BF1C-92EF-4E3D-8CBB-B9CD8628CF54}" type="presOf" srcId="{7F2A56A2-20E2-4E8F-AE95-7FFF574F90BA}" destId="{72B464B4-24B6-4A40-8DC5-80AB82395B7E}" srcOrd="0" destOrd="2" presId="urn:microsoft.com/office/officeart/2005/8/layout/vList2"/>
    <dgm:cxn modelId="{EED9D462-BC34-4762-8968-4106A286AF1A}" srcId="{E26083E5-3949-4708-9D93-1B6C6DCA5F29}" destId="{856FB0A7-EB9A-4D1C-9A20-D470AEA59CF1}" srcOrd="0" destOrd="0" parTransId="{42837225-7C16-4668-9ED7-02C28F79B69B}" sibTransId="{8738E703-2DF8-4042-9C6A-CD3422DC5CBB}"/>
    <dgm:cxn modelId="{446C4576-004F-4151-AE62-3D12A3AB48A4}" type="presOf" srcId="{32A68D26-3392-4613-B3DF-71698AF9E910}" destId="{DEA82241-FA28-43D0-8537-04A1906B76EB}" srcOrd="0" destOrd="1" presId="urn:microsoft.com/office/officeart/2005/8/layout/vList2"/>
    <dgm:cxn modelId="{5CFA194C-FEBD-42CB-B985-DFFD00F26DE6}" type="presOf" srcId="{27A08524-A7B9-49F1-91B1-A2731372EB6B}" destId="{72B464B4-24B6-4A40-8DC5-80AB82395B7E}" srcOrd="0" destOrd="1" presId="urn:microsoft.com/office/officeart/2005/8/layout/vList2"/>
    <dgm:cxn modelId="{CF6D4179-F2BB-4D0A-9119-7D7CFF023883}" srcId="{E26083E5-3949-4708-9D93-1B6C6DCA5F29}" destId="{A12727E7-55DE-4870-8391-9AA8EEED409C}" srcOrd="2" destOrd="0" parTransId="{9913C3C2-F581-49FB-8656-6BA5A7C93759}" sibTransId="{C1C850B8-3CA3-4EE4-A300-7013417DF1B7}"/>
    <dgm:cxn modelId="{F09E9A58-5E03-4E73-AA6C-C9CF0038516F}" srcId="{3865ED91-DE95-4423-944C-7898EFF5EAFD}" destId="{A3FB358B-1084-47CB-B06F-1D29DC04900D}" srcOrd="0" destOrd="0" parTransId="{6817F516-9D8E-4A4B-B6DE-BD18A7674D60}" sibTransId="{9975BF90-9DF3-44C9-8AE6-0AAB86708082}"/>
    <dgm:cxn modelId="{E73D772E-4ED2-447C-AC4E-E8B6D965E1AD}" type="presOf" srcId="{591632E3-DB51-48F6-8904-DAC93531C6FA}" destId="{AC493829-F653-4019-9321-C88389E7E233}" srcOrd="0" destOrd="0" presId="urn:microsoft.com/office/officeart/2005/8/layout/vList2"/>
    <dgm:cxn modelId="{F645C3C3-8D42-4700-8BAB-DA7929B34891}" type="presOf" srcId="{A3FB358B-1084-47CB-B06F-1D29DC04900D}" destId="{72B464B4-24B6-4A40-8DC5-80AB82395B7E}" srcOrd="0" destOrd="0" presId="urn:microsoft.com/office/officeart/2005/8/layout/vList2"/>
    <dgm:cxn modelId="{C39C2C18-86C5-4F82-ADBA-1A6D73C09F77}" srcId="{3865ED91-DE95-4423-944C-7898EFF5EAFD}" destId="{27A08524-A7B9-49F1-91B1-A2731372EB6B}" srcOrd="1" destOrd="0" parTransId="{AC414DD7-4F39-4B15-933A-9774F5C8B777}" sibTransId="{4EC46F3D-D7C7-4DC2-B10F-B4A86915E122}"/>
    <dgm:cxn modelId="{50634EB7-8D2C-41B2-ACE6-731B25F7C35E}" srcId="{591632E3-DB51-48F6-8904-DAC93531C6FA}" destId="{E26083E5-3949-4708-9D93-1B6C6DCA5F29}" srcOrd="0" destOrd="0" parTransId="{70736B53-1A84-4395-83B5-8B72E91DB6B5}" sibTransId="{F6BEDE65-71FC-4E20-8965-7176B5AB8EEB}"/>
    <dgm:cxn modelId="{A84C0128-1BFC-44FC-97D5-264149826FF3}" srcId="{3865ED91-DE95-4423-944C-7898EFF5EAFD}" destId="{7F2A56A2-20E2-4E8F-AE95-7FFF574F90BA}" srcOrd="2" destOrd="0" parTransId="{8456DC87-2DC2-4482-9882-718828CA5B31}" sibTransId="{D6045A6D-1ACA-4541-8975-DDA69A40382C}"/>
    <dgm:cxn modelId="{D31D394D-BA6C-4C84-B926-8E2C3BF57358}" srcId="{591632E3-DB51-48F6-8904-DAC93531C6FA}" destId="{3865ED91-DE95-4423-944C-7898EFF5EAFD}" srcOrd="1" destOrd="0" parTransId="{FA5BD071-1512-489E-8325-05D2D4E341BD}" sibTransId="{DE77C3F9-F069-4EC0-A6E0-D9DFE695DFDC}"/>
    <dgm:cxn modelId="{581B0C0B-2B07-46A5-A532-A88BD9A7985C}" type="presOf" srcId="{E26083E5-3949-4708-9D93-1B6C6DCA5F29}" destId="{F556E63B-4416-497F-A4D8-23FA225DA16A}" srcOrd="0" destOrd="0" presId="urn:microsoft.com/office/officeart/2005/8/layout/vList2"/>
    <dgm:cxn modelId="{FB41089C-A635-49A0-ACA8-66D3F71B2C79}" type="presOf" srcId="{856FB0A7-EB9A-4D1C-9A20-D470AEA59CF1}" destId="{DEA82241-FA28-43D0-8537-04A1906B76EB}" srcOrd="0" destOrd="0" presId="urn:microsoft.com/office/officeart/2005/8/layout/vList2"/>
    <dgm:cxn modelId="{467C2A29-A502-4550-8DB4-370026D956C1}" type="presOf" srcId="{A12727E7-55DE-4870-8391-9AA8EEED409C}" destId="{DEA82241-FA28-43D0-8537-04A1906B76EB}" srcOrd="0" destOrd="2" presId="urn:microsoft.com/office/officeart/2005/8/layout/vList2"/>
    <dgm:cxn modelId="{4ABCD46F-63D4-4FD1-A812-63CE3C3D9F15}" type="presParOf" srcId="{AC493829-F653-4019-9321-C88389E7E233}" destId="{F556E63B-4416-497F-A4D8-23FA225DA16A}" srcOrd="0" destOrd="0" presId="urn:microsoft.com/office/officeart/2005/8/layout/vList2"/>
    <dgm:cxn modelId="{E3374072-E4F2-40E8-AFF8-CB063958F0BD}" type="presParOf" srcId="{AC493829-F653-4019-9321-C88389E7E233}" destId="{DEA82241-FA28-43D0-8537-04A1906B76EB}" srcOrd="1" destOrd="0" presId="urn:microsoft.com/office/officeart/2005/8/layout/vList2"/>
    <dgm:cxn modelId="{9B6E1FEB-1F95-4EBB-9A4A-F71BE1DB4E61}" type="presParOf" srcId="{AC493829-F653-4019-9321-C88389E7E233}" destId="{A975F5F4-6BB2-4EC4-BF6B-44C862CCC864}" srcOrd="2" destOrd="0" presId="urn:microsoft.com/office/officeart/2005/8/layout/vList2"/>
    <dgm:cxn modelId="{5677F00C-2C36-4305-9D56-61C462A2D0B8}" type="presParOf" srcId="{AC493829-F653-4019-9321-C88389E7E233}" destId="{72B464B4-24B6-4A40-8DC5-80AB82395B7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22A1A8-FA42-4FC4-95CA-CDCC585DA76F}" type="doc">
      <dgm:prSet loTypeId="urn:microsoft.com/office/officeart/2005/8/layout/default#5" loCatId="list" qsTypeId="urn:microsoft.com/office/officeart/2005/8/quickstyle/simple1" qsCatId="simple" csTypeId="urn:microsoft.com/office/officeart/2005/8/colors/accent1_3" csCatId="accent1" phldr="1"/>
      <dgm:spPr/>
      <dgm:t>
        <a:bodyPr/>
        <a:lstStyle/>
        <a:p>
          <a:endParaRPr lang="es-VE"/>
        </a:p>
      </dgm:t>
    </dgm:pt>
    <dgm:pt modelId="{AF8537C9-777A-4094-A341-A5C15AFD477F}">
      <dgm:prSet phldrT="[Texto]"/>
      <dgm:spPr/>
      <dgm:t>
        <a:bodyPr/>
        <a:lstStyle/>
        <a:p>
          <a:r>
            <a:rPr lang="es-VE" b="1" dirty="0"/>
            <a:t>Doble ciego</a:t>
          </a:r>
        </a:p>
      </dgm:t>
    </dgm:pt>
    <dgm:pt modelId="{751672B4-9787-4893-BF29-0C2B3147BBCB}" type="parTrans" cxnId="{47C2D02F-8A9D-42DA-ACCC-6E07359F446C}">
      <dgm:prSet/>
      <dgm:spPr/>
      <dgm:t>
        <a:bodyPr/>
        <a:lstStyle/>
        <a:p>
          <a:endParaRPr lang="es-VE" b="1"/>
        </a:p>
      </dgm:t>
    </dgm:pt>
    <dgm:pt modelId="{BD65554E-698E-4510-88B5-269098F761E8}" type="sibTrans" cxnId="{47C2D02F-8A9D-42DA-ACCC-6E07359F446C}">
      <dgm:prSet/>
      <dgm:spPr/>
      <dgm:t>
        <a:bodyPr/>
        <a:lstStyle/>
        <a:p>
          <a:endParaRPr lang="es-VE" b="1"/>
        </a:p>
      </dgm:t>
    </dgm:pt>
    <dgm:pt modelId="{1A3E82BC-F884-4336-AFD6-CB087924C1FE}">
      <dgm:prSet phldrT="[Texto]"/>
      <dgm:spPr/>
      <dgm:t>
        <a:bodyPr/>
        <a:lstStyle/>
        <a:p>
          <a:r>
            <a:rPr lang="es-VE" b="1" dirty="0" err="1"/>
            <a:t>Aleatorizado</a:t>
          </a:r>
          <a:endParaRPr lang="es-VE" b="1" dirty="0"/>
        </a:p>
      </dgm:t>
    </dgm:pt>
    <dgm:pt modelId="{4DED71DB-E102-4B7B-A4F8-E7F902FD72E1}" type="parTrans" cxnId="{DE000287-A931-4753-A004-92C179AE1E03}">
      <dgm:prSet/>
      <dgm:spPr/>
      <dgm:t>
        <a:bodyPr/>
        <a:lstStyle/>
        <a:p>
          <a:endParaRPr lang="es-VE" b="1"/>
        </a:p>
      </dgm:t>
    </dgm:pt>
    <dgm:pt modelId="{A17DBB7B-30A7-4EF7-A106-6C4D6A123CE1}" type="sibTrans" cxnId="{DE000287-A931-4753-A004-92C179AE1E03}">
      <dgm:prSet/>
      <dgm:spPr/>
      <dgm:t>
        <a:bodyPr/>
        <a:lstStyle/>
        <a:p>
          <a:endParaRPr lang="es-VE" b="1"/>
        </a:p>
      </dgm:t>
    </dgm:pt>
    <dgm:pt modelId="{75737D21-804E-49EF-ABC7-77D2D860A8C1}">
      <dgm:prSet phldrT="[Texto]"/>
      <dgm:spPr/>
      <dgm:t>
        <a:bodyPr/>
        <a:lstStyle/>
        <a:p>
          <a:r>
            <a:rPr lang="es-VE" b="1" dirty="0"/>
            <a:t>Controlado con placebo</a:t>
          </a:r>
        </a:p>
      </dgm:t>
    </dgm:pt>
    <dgm:pt modelId="{A2DF6835-04CD-45D9-8BB1-BF375B0C2642}" type="parTrans" cxnId="{2D405568-7A93-40B4-B355-F847720F9A34}">
      <dgm:prSet/>
      <dgm:spPr/>
      <dgm:t>
        <a:bodyPr/>
        <a:lstStyle/>
        <a:p>
          <a:endParaRPr lang="es-VE" b="1"/>
        </a:p>
      </dgm:t>
    </dgm:pt>
    <dgm:pt modelId="{FA904F9E-1C39-4640-B6C8-D18AA53D73E6}" type="sibTrans" cxnId="{2D405568-7A93-40B4-B355-F847720F9A34}">
      <dgm:prSet/>
      <dgm:spPr/>
      <dgm:t>
        <a:bodyPr/>
        <a:lstStyle/>
        <a:p>
          <a:endParaRPr lang="es-VE" b="1"/>
        </a:p>
      </dgm:t>
    </dgm:pt>
    <dgm:pt modelId="{4FC3AF62-A39F-4A1E-9AB7-5E389B3D2581}" type="pres">
      <dgm:prSet presAssocID="{DD22A1A8-FA42-4FC4-95CA-CDCC585DA76F}" presName="diagram" presStyleCnt="0">
        <dgm:presLayoutVars>
          <dgm:dir/>
          <dgm:resizeHandles val="exact"/>
        </dgm:presLayoutVars>
      </dgm:prSet>
      <dgm:spPr/>
      <dgm:t>
        <a:bodyPr/>
        <a:lstStyle/>
        <a:p>
          <a:endParaRPr lang="es-VE"/>
        </a:p>
      </dgm:t>
    </dgm:pt>
    <dgm:pt modelId="{C6668432-9A96-4F82-8B98-7BC332B9CB86}" type="pres">
      <dgm:prSet presAssocID="{AF8537C9-777A-4094-A341-A5C15AFD477F}" presName="node" presStyleLbl="node1" presStyleIdx="0" presStyleCnt="3">
        <dgm:presLayoutVars>
          <dgm:bulletEnabled val="1"/>
        </dgm:presLayoutVars>
      </dgm:prSet>
      <dgm:spPr/>
      <dgm:t>
        <a:bodyPr/>
        <a:lstStyle/>
        <a:p>
          <a:endParaRPr lang="es-VE"/>
        </a:p>
      </dgm:t>
    </dgm:pt>
    <dgm:pt modelId="{087009F8-A8AF-4AEF-807E-D1194AADE51E}" type="pres">
      <dgm:prSet presAssocID="{BD65554E-698E-4510-88B5-269098F761E8}" presName="sibTrans" presStyleCnt="0"/>
      <dgm:spPr/>
    </dgm:pt>
    <dgm:pt modelId="{96EB3E98-19A2-4E33-85BE-0B9061FE2AFD}" type="pres">
      <dgm:prSet presAssocID="{1A3E82BC-F884-4336-AFD6-CB087924C1FE}" presName="node" presStyleLbl="node1" presStyleIdx="1" presStyleCnt="3">
        <dgm:presLayoutVars>
          <dgm:bulletEnabled val="1"/>
        </dgm:presLayoutVars>
      </dgm:prSet>
      <dgm:spPr/>
      <dgm:t>
        <a:bodyPr/>
        <a:lstStyle/>
        <a:p>
          <a:endParaRPr lang="es-VE"/>
        </a:p>
      </dgm:t>
    </dgm:pt>
    <dgm:pt modelId="{B309F704-428B-4FB8-84CF-C0ECD58ED470}" type="pres">
      <dgm:prSet presAssocID="{A17DBB7B-30A7-4EF7-A106-6C4D6A123CE1}" presName="sibTrans" presStyleCnt="0"/>
      <dgm:spPr/>
    </dgm:pt>
    <dgm:pt modelId="{9043CCF0-818B-4267-BBD3-9C4B3475969D}" type="pres">
      <dgm:prSet presAssocID="{75737D21-804E-49EF-ABC7-77D2D860A8C1}" presName="node" presStyleLbl="node1" presStyleIdx="2" presStyleCnt="3">
        <dgm:presLayoutVars>
          <dgm:bulletEnabled val="1"/>
        </dgm:presLayoutVars>
      </dgm:prSet>
      <dgm:spPr/>
      <dgm:t>
        <a:bodyPr/>
        <a:lstStyle/>
        <a:p>
          <a:endParaRPr lang="es-VE"/>
        </a:p>
      </dgm:t>
    </dgm:pt>
  </dgm:ptLst>
  <dgm:cxnLst>
    <dgm:cxn modelId="{6895E6F5-70FE-4F10-B853-8D7320C5DFFC}" type="presOf" srcId="{DD22A1A8-FA42-4FC4-95CA-CDCC585DA76F}" destId="{4FC3AF62-A39F-4A1E-9AB7-5E389B3D2581}" srcOrd="0" destOrd="0" presId="urn:microsoft.com/office/officeart/2005/8/layout/default#5"/>
    <dgm:cxn modelId="{991F550A-86BB-4DEC-AFF4-CC0E027E95DB}" type="presOf" srcId="{75737D21-804E-49EF-ABC7-77D2D860A8C1}" destId="{9043CCF0-818B-4267-BBD3-9C4B3475969D}" srcOrd="0" destOrd="0" presId="urn:microsoft.com/office/officeart/2005/8/layout/default#5"/>
    <dgm:cxn modelId="{55A8E390-7C4E-403A-A753-35A63222428A}" type="presOf" srcId="{AF8537C9-777A-4094-A341-A5C15AFD477F}" destId="{C6668432-9A96-4F82-8B98-7BC332B9CB86}" srcOrd="0" destOrd="0" presId="urn:microsoft.com/office/officeart/2005/8/layout/default#5"/>
    <dgm:cxn modelId="{47C2D02F-8A9D-42DA-ACCC-6E07359F446C}" srcId="{DD22A1A8-FA42-4FC4-95CA-CDCC585DA76F}" destId="{AF8537C9-777A-4094-A341-A5C15AFD477F}" srcOrd="0" destOrd="0" parTransId="{751672B4-9787-4893-BF29-0C2B3147BBCB}" sibTransId="{BD65554E-698E-4510-88B5-269098F761E8}"/>
    <dgm:cxn modelId="{2D405568-7A93-40B4-B355-F847720F9A34}" srcId="{DD22A1A8-FA42-4FC4-95CA-CDCC585DA76F}" destId="{75737D21-804E-49EF-ABC7-77D2D860A8C1}" srcOrd="2" destOrd="0" parTransId="{A2DF6835-04CD-45D9-8BB1-BF375B0C2642}" sibTransId="{FA904F9E-1C39-4640-B6C8-D18AA53D73E6}"/>
    <dgm:cxn modelId="{416506D1-02A7-4BCC-A64E-73DDD9D6E326}" type="presOf" srcId="{1A3E82BC-F884-4336-AFD6-CB087924C1FE}" destId="{96EB3E98-19A2-4E33-85BE-0B9061FE2AFD}" srcOrd="0" destOrd="0" presId="urn:microsoft.com/office/officeart/2005/8/layout/default#5"/>
    <dgm:cxn modelId="{DE000287-A931-4753-A004-92C179AE1E03}" srcId="{DD22A1A8-FA42-4FC4-95CA-CDCC585DA76F}" destId="{1A3E82BC-F884-4336-AFD6-CB087924C1FE}" srcOrd="1" destOrd="0" parTransId="{4DED71DB-E102-4B7B-A4F8-E7F902FD72E1}" sibTransId="{A17DBB7B-30A7-4EF7-A106-6C4D6A123CE1}"/>
    <dgm:cxn modelId="{F9643DAC-EE43-4CEE-8731-5F6FB1174216}" type="presParOf" srcId="{4FC3AF62-A39F-4A1E-9AB7-5E389B3D2581}" destId="{C6668432-9A96-4F82-8B98-7BC332B9CB86}" srcOrd="0" destOrd="0" presId="urn:microsoft.com/office/officeart/2005/8/layout/default#5"/>
    <dgm:cxn modelId="{2EEDF3D1-7D4D-40B7-8C05-26E37EB83776}" type="presParOf" srcId="{4FC3AF62-A39F-4A1E-9AB7-5E389B3D2581}" destId="{087009F8-A8AF-4AEF-807E-D1194AADE51E}" srcOrd="1" destOrd="0" presId="urn:microsoft.com/office/officeart/2005/8/layout/default#5"/>
    <dgm:cxn modelId="{7B0B2C6C-C2AA-46D6-A5A5-8B0CAFFDE9EE}" type="presParOf" srcId="{4FC3AF62-A39F-4A1E-9AB7-5E389B3D2581}" destId="{96EB3E98-19A2-4E33-85BE-0B9061FE2AFD}" srcOrd="2" destOrd="0" presId="urn:microsoft.com/office/officeart/2005/8/layout/default#5"/>
    <dgm:cxn modelId="{0D41EAC2-3DD2-4B02-B5A9-DBC25DDE853F}" type="presParOf" srcId="{4FC3AF62-A39F-4A1E-9AB7-5E389B3D2581}" destId="{B309F704-428B-4FB8-84CF-C0ECD58ED470}" srcOrd="3" destOrd="0" presId="urn:microsoft.com/office/officeart/2005/8/layout/default#5"/>
    <dgm:cxn modelId="{2C75C823-DAC1-4E88-8C46-579FDEDA2D9A}" type="presParOf" srcId="{4FC3AF62-A39F-4A1E-9AB7-5E389B3D2581}" destId="{9043CCF0-818B-4267-BBD3-9C4B3475969D}" srcOrd="4" destOrd="0" presId="urn:microsoft.com/office/officeart/2005/8/layout/defaul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B33F8-58DC-452C-B09D-9D378966E2FD}" type="doc">
      <dgm:prSet loTypeId="urn:microsoft.com/office/officeart/2005/8/layout/process1" loCatId="process" qsTypeId="urn:microsoft.com/office/officeart/2005/8/quickstyle/simple1" qsCatId="simple" csTypeId="urn:microsoft.com/office/officeart/2005/8/colors/accent1_3" csCatId="accent1" phldr="1"/>
      <dgm:spPr/>
    </dgm:pt>
    <dgm:pt modelId="{6DD4E58F-4B36-4281-94F2-0C2FD9910398}">
      <dgm:prSet phldrT="[Texto]"/>
      <dgm:spPr/>
      <dgm:t>
        <a:bodyPr/>
        <a:lstStyle/>
        <a:p>
          <a:r>
            <a:rPr lang="es-VE" b="1" dirty="0"/>
            <a:t>SHEP-PS</a:t>
          </a:r>
        </a:p>
      </dgm:t>
    </dgm:pt>
    <dgm:pt modelId="{5B1B4E43-F4A5-4E63-8836-AB12B4B90E4D}" type="parTrans" cxnId="{A435CD15-9914-40C9-AC9B-1758C8C851A2}">
      <dgm:prSet/>
      <dgm:spPr/>
      <dgm:t>
        <a:bodyPr/>
        <a:lstStyle/>
        <a:p>
          <a:endParaRPr lang="es-VE" b="1"/>
        </a:p>
      </dgm:t>
    </dgm:pt>
    <dgm:pt modelId="{2B212ED7-A500-4AC3-94B8-1B0D973F802E}" type="sibTrans" cxnId="{A435CD15-9914-40C9-AC9B-1758C8C851A2}">
      <dgm:prSet/>
      <dgm:spPr/>
      <dgm:t>
        <a:bodyPr/>
        <a:lstStyle/>
        <a:p>
          <a:endParaRPr lang="es-VE" b="1"/>
        </a:p>
      </dgm:t>
    </dgm:pt>
    <dgm:pt modelId="{B9EAC830-CF73-4F6F-B74C-EA86544BB3C0}">
      <dgm:prSet phldrT="[Texto]"/>
      <dgm:spPr/>
      <dgm:t>
        <a:bodyPr/>
        <a:lstStyle/>
        <a:p>
          <a:r>
            <a:rPr lang="es-VE" b="1" dirty="0"/>
            <a:t>Prevalencia</a:t>
          </a:r>
        </a:p>
      </dgm:t>
    </dgm:pt>
    <dgm:pt modelId="{B902B23B-CFCF-4069-8CD7-A5C6A009D3B6}" type="parTrans" cxnId="{363F6A3D-DA97-4353-A3BC-374F8EEC5CF3}">
      <dgm:prSet/>
      <dgm:spPr/>
      <dgm:t>
        <a:bodyPr/>
        <a:lstStyle/>
        <a:p>
          <a:endParaRPr lang="es-VE" b="1"/>
        </a:p>
      </dgm:t>
    </dgm:pt>
    <dgm:pt modelId="{BDFAB8C7-17A0-47FF-B1BD-295366F64535}" type="sibTrans" cxnId="{363F6A3D-DA97-4353-A3BC-374F8EEC5CF3}">
      <dgm:prSet/>
      <dgm:spPr/>
      <dgm:t>
        <a:bodyPr/>
        <a:lstStyle/>
        <a:p>
          <a:endParaRPr lang="es-VE" b="1"/>
        </a:p>
      </dgm:t>
    </dgm:pt>
    <dgm:pt modelId="{FE477559-756F-48B3-9A02-DDDFE5A7E37D}">
      <dgm:prSet phldrT="[Texto]"/>
      <dgm:spPr/>
      <dgm:t>
        <a:bodyPr/>
        <a:lstStyle/>
        <a:p>
          <a:pPr algn="just">
            <a:spcAft>
              <a:spcPts val="0"/>
            </a:spcAft>
          </a:pPr>
          <a:r>
            <a:rPr lang="es-VE" b="1" dirty="0"/>
            <a:t>6%: 60 a 69 años.</a:t>
          </a:r>
        </a:p>
        <a:p>
          <a:pPr algn="just">
            <a:spcAft>
              <a:spcPts val="0"/>
            </a:spcAft>
          </a:pPr>
          <a:r>
            <a:rPr lang="es-VE" b="1" dirty="0"/>
            <a:t>11%: 70 a 79 años.</a:t>
          </a:r>
        </a:p>
        <a:p>
          <a:pPr algn="just">
            <a:spcAft>
              <a:spcPts val="0"/>
            </a:spcAft>
          </a:pPr>
          <a:r>
            <a:rPr lang="es-VE" b="1" dirty="0"/>
            <a:t>18%: ≥ 80 años.</a:t>
          </a:r>
        </a:p>
      </dgm:t>
    </dgm:pt>
    <dgm:pt modelId="{522D1FA0-F384-44CA-8A16-7CC3ABB7C606}" type="parTrans" cxnId="{63105657-7EB4-4188-9EE6-13823B333A3F}">
      <dgm:prSet/>
      <dgm:spPr/>
      <dgm:t>
        <a:bodyPr/>
        <a:lstStyle/>
        <a:p>
          <a:endParaRPr lang="es-VE" b="1"/>
        </a:p>
      </dgm:t>
    </dgm:pt>
    <dgm:pt modelId="{7665BD99-B78E-45BE-A0B9-9F6FADB7EB98}" type="sibTrans" cxnId="{63105657-7EB4-4188-9EE6-13823B333A3F}">
      <dgm:prSet/>
      <dgm:spPr/>
      <dgm:t>
        <a:bodyPr/>
        <a:lstStyle/>
        <a:p>
          <a:endParaRPr lang="es-VE" b="1"/>
        </a:p>
      </dgm:t>
    </dgm:pt>
    <dgm:pt modelId="{DB50360A-A0C8-463C-AC87-A970F849FD56}" type="pres">
      <dgm:prSet presAssocID="{61BB33F8-58DC-452C-B09D-9D378966E2FD}" presName="Name0" presStyleCnt="0">
        <dgm:presLayoutVars>
          <dgm:dir/>
          <dgm:resizeHandles val="exact"/>
        </dgm:presLayoutVars>
      </dgm:prSet>
      <dgm:spPr/>
    </dgm:pt>
    <dgm:pt modelId="{F8DCC5FE-CAEC-4D01-B008-97E7A13AC72D}" type="pres">
      <dgm:prSet presAssocID="{6DD4E58F-4B36-4281-94F2-0C2FD9910398}" presName="node" presStyleLbl="node1" presStyleIdx="0" presStyleCnt="3">
        <dgm:presLayoutVars>
          <dgm:bulletEnabled val="1"/>
        </dgm:presLayoutVars>
      </dgm:prSet>
      <dgm:spPr/>
      <dgm:t>
        <a:bodyPr/>
        <a:lstStyle/>
        <a:p>
          <a:endParaRPr lang="es-VE"/>
        </a:p>
      </dgm:t>
    </dgm:pt>
    <dgm:pt modelId="{24DB7836-08FA-4D8E-BADB-A09F91BFBE06}" type="pres">
      <dgm:prSet presAssocID="{2B212ED7-A500-4AC3-94B8-1B0D973F802E}" presName="sibTrans" presStyleLbl="sibTrans2D1" presStyleIdx="0" presStyleCnt="2"/>
      <dgm:spPr/>
      <dgm:t>
        <a:bodyPr/>
        <a:lstStyle/>
        <a:p>
          <a:endParaRPr lang="es-VE"/>
        </a:p>
      </dgm:t>
    </dgm:pt>
    <dgm:pt modelId="{76905C7E-EFFD-4F2D-9383-4EA2A8558380}" type="pres">
      <dgm:prSet presAssocID="{2B212ED7-A500-4AC3-94B8-1B0D973F802E}" presName="connectorText" presStyleLbl="sibTrans2D1" presStyleIdx="0" presStyleCnt="2"/>
      <dgm:spPr/>
      <dgm:t>
        <a:bodyPr/>
        <a:lstStyle/>
        <a:p>
          <a:endParaRPr lang="es-VE"/>
        </a:p>
      </dgm:t>
    </dgm:pt>
    <dgm:pt modelId="{9D1DB668-A5F0-4EDA-B567-1DA1FCA99C9B}" type="pres">
      <dgm:prSet presAssocID="{B9EAC830-CF73-4F6F-B74C-EA86544BB3C0}" presName="node" presStyleLbl="node1" presStyleIdx="1" presStyleCnt="3">
        <dgm:presLayoutVars>
          <dgm:bulletEnabled val="1"/>
        </dgm:presLayoutVars>
      </dgm:prSet>
      <dgm:spPr/>
      <dgm:t>
        <a:bodyPr/>
        <a:lstStyle/>
        <a:p>
          <a:endParaRPr lang="es-VE"/>
        </a:p>
      </dgm:t>
    </dgm:pt>
    <dgm:pt modelId="{CDBCC5C9-956A-46A8-83CF-B4F5315172DB}" type="pres">
      <dgm:prSet presAssocID="{BDFAB8C7-17A0-47FF-B1BD-295366F64535}" presName="sibTrans" presStyleLbl="sibTrans2D1" presStyleIdx="1" presStyleCnt="2"/>
      <dgm:spPr/>
      <dgm:t>
        <a:bodyPr/>
        <a:lstStyle/>
        <a:p>
          <a:endParaRPr lang="es-VE"/>
        </a:p>
      </dgm:t>
    </dgm:pt>
    <dgm:pt modelId="{F8E51469-0C14-4E1A-8CDF-4F89DEC3A454}" type="pres">
      <dgm:prSet presAssocID="{BDFAB8C7-17A0-47FF-B1BD-295366F64535}" presName="connectorText" presStyleLbl="sibTrans2D1" presStyleIdx="1" presStyleCnt="2"/>
      <dgm:spPr/>
      <dgm:t>
        <a:bodyPr/>
        <a:lstStyle/>
        <a:p>
          <a:endParaRPr lang="es-VE"/>
        </a:p>
      </dgm:t>
    </dgm:pt>
    <dgm:pt modelId="{F4C8BB9D-37E7-437D-8643-39AA7B88884E}" type="pres">
      <dgm:prSet presAssocID="{FE477559-756F-48B3-9A02-DDDFE5A7E37D}" presName="node" presStyleLbl="node1" presStyleIdx="2" presStyleCnt="3" custScaleX="124123">
        <dgm:presLayoutVars>
          <dgm:bulletEnabled val="1"/>
        </dgm:presLayoutVars>
      </dgm:prSet>
      <dgm:spPr/>
      <dgm:t>
        <a:bodyPr/>
        <a:lstStyle/>
        <a:p>
          <a:endParaRPr lang="es-VE"/>
        </a:p>
      </dgm:t>
    </dgm:pt>
  </dgm:ptLst>
  <dgm:cxnLst>
    <dgm:cxn modelId="{A2BD5962-0EE8-4162-B289-7ACDFCF9DC37}" type="presOf" srcId="{61BB33F8-58DC-452C-B09D-9D378966E2FD}" destId="{DB50360A-A0C8-463C-AC87-A970F849FD56}" srcOrd="0" destOrd="0" presId="urn:microsoft.com/office/officeart/2005/8/layout/process1"/>
    <dgm:cxn modelId="{590BE12E-1D45-4B76-9503-C1E1ECBFE568}" type="presOf" srcId="{B9EAC830-CF73-4F6F-B74C-EA86544BB3C0}" destId="{9D1DB668-A5F0-4EDA-B567-1DA1FCA99C9B}" srcOrd="0" destOrd="0" presId="urn:microsoft.com/office/officeart/2005/8/layout/process1"/>
    <dgm:cxn modelId="{39295959-1880-43B3-8D04-5776DE82A504}" type="presOf" srcId="{FE477559-756F-48B3-9A02-DDDFE5A7E37D}" destId="{F4C8BB9D-37E7-437D-8643-39AA7B88884E}" srcOrd="0" destOrd="0" presId="urn:microsoft.com/office/officeart/2005/8/layout/process1"/>
    <dgm:cxn modelId="{7901A032-59A8-4623-BF65-848665437C5F}" type="presOf" srcId="{2B212ED7-A500-4AC3-94B8-1B0D973F802E}" destId="{24DB7836-08FA-4D8E-BADB-A09F91BFBE06}" srcOrd="0" destOrd="0" presId="urn:microsoft.com/office/officeart/2005/8/layout/process1"/>
    <dgm:cxn modelId="{63105657-7EB4-4188-9EE6-13823B333A3F}" srcId="{61BB33F8-58DC-452C-B09D-9D378966E2FD}" destId="{FE477559-756F-48B3-9A02-DDDFE5A7E37D}" srcOrd="2" destOrd="0" parTransId="{522D1FA0-F384-44CA-8A16-7CC3ABB7C606}" sibTransId="{7665BD99-B78E-45BE-A0B9-9F6FADB7EB98}"/>
    <dgm:cxn modelId="{48229111-F507-4145-AEAA-9BB234ED48BD}" type="presOf" srcId="{2B212ED7-A500-4AC3-94B8-1B0D973F802E}" destId="{76905C7E-EFFD-4F2D-9383-4EA2A8558380}" srcOrd="1" destOrd="0" presId="urn:microsoft.com/office/officeart/2005/8/layout/process1"/>
    <dgm:cxn modelId="{363F6A3D-DA97-4353-A3BC-374F8EEC5CF3}" srcId="{61BB33F8-58DC-452C-B09D-9D378966E2FD}" destId="{B9EAC830-CF73-4F6F-B74C-EA86544BB3C0}" srcOrd="1" destOrd="0" parTransId="{B902B23B-CFCF-4069-8CD7-A5C6A009D3B6}" sibTransId="{BDFAB8C7-17A0-47FF-B1BD-295366F64535}"/>
    <dgm:cxn modelId="{2E7F3ECB-1D60-4CDB-827E-233401CC1CB6}" type="presOf" srcId="{BDFAB8C7-17A0-47FF-B1BD-295366F64535}" destId="{F8E51469-0C14-4E1A-8CDF-4F89DEC3A454}" srcOrd="1" destOrd="0" presId="urn:microsoft.com/office/officeart/2005/8/layout/process1"/>
    <dgm:cxn modelId="{1BF2B931-CF9F-4011-84CA-BA4EECD8CA9D}" type="presOf" srcId="{6DD4E58F-4B36-4281-94F2-0C2FD9910398}" destId="{F8DCC5FE-CAEC-4D01-B008-97E7A13AC72D}" srcOrd="0" destOrd="0" presId="urn:microsoft.com/office/officeart/2005/8/layout/process1"/>
    <dgm:cxn modelId="{DF977AE7-4DE1-439D-B02B-F6400B75DEDE}" type="presOf" srcId="{BDFAB8C7-17A0-47FF-B1BD-295366F64535}" destId="{CDBCC5C9-956A-46A8-83CF-B4F5315172DB}" srcOrd="0" destOrd="0" presId="urn:microsoft.com/office/officeart/2005/8/layout/process1"/>
    <dgm:cxn modelId="{A435CD15-9914-40C9-AC9B-1758C8C851A2}" srcId="{61BB33F8-58DC-452C-B09D-9D378966E2FD}" destId="{6DD4E58F-4B36-4281-94F2-0C2FD9910398}" srcOrd="0" destOrd="0" parTransId="{5B1B4E43-F4A5-4E63-8836-AB12B4B90E4D}" sibTransId="{2B212ED7-A500-4AC3-94B8-1B0D973F802E}"/>
    <dgm:cxn modelId="{F31A9B16-1EDE-4D7B-9F09-E6B63164ACA2}" type="presParOf" srcId="{DB50360A-A0C8-463C-AC87-A970F849FD56}" destId="{F8DCC5FE-CAEC-4D01-B008-97E7A13AC72D}" srcOrd="0" destOrd="0" presId="urn:microsoft.com/office/officeart/2005/8/layout/process1"/>
    <dgm:cxn modelId="{1C5529FC-CD3B-4394-8FF2-0A21560DE2D1}" type="presParOf" srcId="{DB50360A-A0C8-463C-AC87-A970F849FD56}" destId="{24DB7836-08FA-4D8E-BADB-A09F91BFBE06}" srcOrd="1" destOrd="0" presId="urn:microsoft.com/office/officeart/2005/8/layout/process1"/>
    <dgm:cxn modelId="{AE6545F2-10CE-4E70-B194-65CF71D2218A}" type="presParOf" srcId="{24DB7836-08FA-4D8E-BADB-A09F91BFBE06}" destId="{76905C7E-EFFD-4F2D-9383-4EA2A8558380}" srcOrd="0" destOrd="0" presId="urn:microsoft.com/office/officeart/2005/8/layout/process1"/>
    <dgm:cxn modelId="{F3C3BD3C-84F8-47DB-80F0-8AEB380057BF}" type="presParOf" srcId="{DB50360A-A0C8-463C-AC87-A970F849FD56}" destId="{9D1DB668-A5F0-4EDA-B567-1DA1FCA99C9B}" srcOrd="2" destOrd="0" presId="urn:microsoft.com/office/officeart/2005/8/layout/process1"/>
    <dgm:cxn modelId="{E232DA06-B214-497D-A6F8-02A6DA46DD62}" type="presParOf" srcId="{DB50360A-A0C8-463C-AC87-A970F849FD56}" destId="{CDBCC5C9-956A-46A8-83CF-B4F5315172DB}" srcOrd="3" destOrd="0" presId="urn:microsoft.com/office/officeart/2005/8/layout/process1"/>
    <dgm:cxn modelId="{23F30E2B-61B0-4C1E-8529-4F78087B9433}" type="presParOf" srcId="{CDBCC5C9-956A-46A8-83CF-B4F5315172DB}" destId="{F8E51469-0C14-4E1A-8CDF-4F89DEC3A454}" srcOrd="0" destOrd="0" presId="urn:microsoft.com/office/officeart/2005/8/layout/process1"/>
    <dgm:cxn modelId="{ECF81969-0DC7-486A-ACE1-260E1FF4439A}" type="presParOf" srcId="{DB50360A-A0C8-463C-AC87-A970F849FD56}" destId="{F4C8BB9D-37E7-437D-8643-39AA7B88884E}"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43F30-90ED-431A-8CB5-62A1555DF89F}" type="doc">
      <dgm:prSet loTypeId="urn:microsoft.com/office/officeart/2005/8/layout/default#6" loCatId="list" qsTypeId="urn:microsoft.com/office/officeart/2005/8/quickstyle/simple1" qsCatId="simple" csTypeId="urn:microsoft.com/office/officeart/2005/8/colors/accent1_1" csCatId="accent1" phldr="1"/>
      <dgm:spPr/>
      <dgm:t>
        <a:bodyPr/>
        <a:lstStyle/>
        <a:p>
          <a:endParaRPr lang="es-VE"/>
        </a:p>
      </dgm:t>
    </dgm:pt>
    <dgm:pt modelId="{4D64B293-AE1A-4FCD-BC9A-9D4FF1685A3C}">
      <dgm:prSet phldrT="[Texto]" custT="1"/>
      <dgm:spPr/>
      <dgm:t>
        <a:bodyPr/>
        <a:lstStyle/>
        <a:p>
          <a:pPr>
            <a:buSzPts val="1400"/>
          </a:pPr>
          <a:r>
            <a:rPr lang="es-VE" sz="1600" b="1">
              <a:latin typeface="+mj-lt"/>
            </a:rPr>
            <a:t>Se especificó un tamaño de muestra de 4800 participantes para probar la hipótesis primaria.</a:t>
          </a:r>
          <a:endParaRPr lang="es-VE" sz="1600" dirty="0">
            <a:latin typeface="+mj-lt"/>
          </a:endParaRPr>
        </a:p>
      </dgm:t>
    </dgm:pt>
    <dgm:pt modelId="{8D80C2B1-2086-4C5B-8EC8-AB0F51A0ED45}" type="parTrans" cxnId="{7735DC45-3A8E-463B-8EEF-8C43C538407C}">
      <dgm:prSet/>
      <dgm:spPr/>
      <dgm:t>
        <a:bodyPr/>
        <a:lstStyle/>
        <a:p>
          <a:endParaRPr lang="es-VE" sz="1600">
            <a:latin typeface="+mj-lt"/>
          </a:endParaRPr>
        </a:p>
      </dgm:t>
    </dgm:pt>
    <dgm:pt modelId="{0427A888-C3EC-4944-8119-2EC5010968A8}" type="sibTrans" cxnId="{7735DC45-3A8E-463B-8EEF-8C43C538407C}">
      <dgm:prSet/>
      <dgm:spPr/>
      <dgm:t>
        <a:bodyPr/>
        <a:lstStyle/>
        <a:p>
          <a:endParaRPr lang="es-VE" sz="1600">
            <a:latin typeface="+mj-lt"/>
          </a:endParaRPr>
        </a:p>
      </dgm:t>
    </dgm:pt>
    <dgm:pt modelId="{C7BCE2CD-3B29-4B5F-810E-D5E46B306ED3}">
      <dgm:prSet phldrT="[Texto]" custT="1"/>
      <dgm:spPr/>
      <dgm:t>
        <a:bodyPr/>
        <a:lstStyle/>
        <a:p>
          <a:pPr>
            <a:buSzPts val="1400"/>
          </a:pPr>
          <a:r>
            <a:rPr lang="es-VE" sz="1600" b="1" dirty="0">
              <a:latin typeface="+mj-lt"/>
            </a:rPr>
            <a:t>Este tamaño de muestra se usó para detectar una diferencia de al menos el 32% en la incidencia total de accidentes cerebrovasculares.</a:t>
          </a:r>
          <a:endParaRPr lang="es-VE" sz="1600" dirty="0">
            <a:latin typeface="+mj-lt"/>
          </a:endParaRPr>
        </a:p>
      </dgm:t>
    </dgm:pt>
    <dgm:pt modelId="{7D384CB0-5549-4BEA-9FB2-3A21B4CAC9BE}" type="parTrans" cxnId="{7AA8BE5E-63E7-4E81-AEBA-726951149CFF}">
      <dgm:prSet/>
      <dgm:spPr/>
      <dgm:t>
        <a:bodyPr/>
        <a:lstStyle/>
        <a:p>
          <a:endParaRPr lang="es-VE" sz="1600">
            <a:latin typeface="+mj-lt"/>
          </a:endParaRPr>
        </a:p>
      </dgm:t>
    </dgm:pt>
    <dgm:pt modelId="{1EF67365-8174-4C12-93D3-95467258CD27}" type="sibTrans" cxnId="{7AA8BE5E-63E7-4E81-AEBA-726951149CFF}">
      <dgm:prSet/>
      <dgm:spPr/>
      <dgm:t>
        <a:bodyPr/>
        <a:lstStyle/>
        <a:p>
          <a:endParaRPr lang="es-VE" sz="1600">
            <a:latin typeface="+mj-lt"/>
          </a:endParaRPr>
        </a:p>
      </dgm:t>
    </dgm:pt>
    <dgm:pt modelId="{31F921D5-0EB5-46A8-9FCF-AAB2BC124E67}">
      <dgm:prSet phldrT="[Texto]" custT="1"/>
      <dgm:spPr/>
      <dgm:t>
        <a:bodyPr/>
        <a:lstStyle/>
        <a:p>
          <a:pPr>
            <a:buSzPts val="1400"/>
          </a:pPr>
          <a:r>
            <a:rPr lang="es-VE" sz="1600" b="1" dirty="0">
              <a:latin typeface="+mj-lt"/>
            </a:rPr>
            <a:t>Potencia de 90%.</a:t>
          </a:r>
          <a:endParaRPr lang="es-VE" sz="1600" dirty="0">
            <a:latin typeface="+mj-lt"/>
          </a:endParaRPr>
        </a:p>
      </dgm:t>
    </dgm:pt>
    <dgm:pt modelId="{77467D3A-138A-4DC7-908F-73EEE28538A2}" type="parTrans" cxnId="{40305703-6159-4A6E-A728-A555B32AD618}">
      <dgm:prSet/>
      <dgm:spPr/>
      <dgm:t>
        <a:bodyPr/>
        <a:lstStyle/>
        <a:p>
          <a:endParaRPr lang="es-VE" sz="1600">
            <a:latin typeface="+mj-lt"/>
          </a:endParaRPr>
        </a:p>
      </dgm:t>
    </dgm:pt>
    <dgm:pt modelId="{6711C6A4-5027-4822-AD56-A4A7EF2757F7}" type="sibTrans" cxnId="{40305703-6159-4A6E-A728-A555B32AD618}">
      <dgm:prSet/>
      <dgm:spPr/>
      <dgm:t>
        <a:bodyPr/>
        <a:lstStyle/>
        <a:p>
          <a:endParaRPr lang="es-VE" sz="1600">
            <a:latin typeface="+mj-lt"/>
          </a:endParaRPr>
        </a:p>
      </dgm:t>
    </dgm:pt>
    <dgm:pt modelId="{08C50950-52D2-4971-9D9E-B58F3C41A423}">
      <dgm:prSet phldrT="[Texto]" custT="1"/>
      <dgm:spPr/>
      <dgm:t>
        <a:bodyPr/>
        <a:lstStyle/>
        <a:p>
          <a:pPr>
            <a:buSzPts val="1400"/>
          </a:pPr>
          <a:r>
            <a:rPr lang="el-GR" sz="1600" b="1">
              <a:latin typeface="+mj-lt"/>
              <a:cs typeface="Times New Roman" panose="02020603050405020304" pitchFamily="18" charset="0"/>
            </a:rPr>
            <a:t>α</a:t>
          </a:r>
          <a:r>
            <a:rPr lang="es-VE" sz="1600" b="1">
              <a:latin typeface="+mj-lt"/>
            </a:rPr>
            <a:t> de dos colas de 0.05.</a:t>
          </a:r>
          <a:endParaRPr lang="es-VE" sz="1600" dirty="0">
            <a:latin typeface="+mj-lt"/>
          </a:endParaRPr>
        </a:p>
      </dgm:t>
    </dgm:pt>
    <dgm:pt modelId="{71704090-49D7-42B3-A2DD-832B7CCE08A1}" type="parTrans" cxnId="{F6023A4B-BAF7-405A-BCFF-BEF1A471AD36}">
      <dgm:prSet/>
      <dgm:spPr/>
      <dgm:t>
        <a:bodyPr/>
        <a:lstStyle/>
        <a:p>
          <a:endParaRPr lang="es-VE" sz="1600">
            <a:latin typeface="+mj-lt"/>
          </a:endParaRPr>
        </a:p>
      </dgm:t>
    </dgm:pt>
    <dgm:pt modelId="{DE3FAE39-3A24-468D-9480-34AA6351529E}" type="sibTrans" cxnId="{F6023A4B-BAF7-405A-BCFF-BEF1A471AD36}">
      <dgm:prSet/>
      <dgm:spPr/>
      <dgm:t>
        <a:bodyPr/>
        <a:lstStyle/>
        <a:p>
          <a:endParaRPr lang="es-VE" sz="1600">
            <a:latin typeface="+mj-lt"/>
          </a:endParaRPr>
        </a:p>
      </dgm:t>
    </dgm:pt>
    <dgm:pt modelId="{9DBE4213-CF3D-49B7-8905-C57B299287B7}" type="pres">
      <dgm:prSet presAssocID="{2A543F30-90ED-431A-8CB5-62A1555DF89F}" presName="diagram" presStyleCnt="0">
        <dgm:presLayoutVars>
          <dgm:dir/>
          <dgm:resizeHandles val="exact"/>
        </dgm:presLayoutVars>
      </dgm:prSet>
      <dgm:spPr/>
      <dgm:t>
        <a:bodyPr/>
        <a:lstStyle/>
        <a:p>
          <a:endParaRPr lang="es-VE"/>
        </a:p>
      </dgm:t>
    </dgm:pt>
    <dgm:pt modelId="{815F640A-9439-4F6B-A2A6-A21668788A8F}" type="pres">
      <dgm:prSet presAssocID="{4D64B293-AE1A-4FCD-BC9A-9D4FF1685A3C}" presName="node" presStyleLbl="node1" presStyleIdx="0" presStyleCnt="4">
        <dgm:presLayoutVars>
          <dgm:bulletEnabled val="1"/>
        </dgm:presLayoutVars>
      </dgm:prSet>
      <dgm:spPr/>
      <dgm:t>
        <a:bodyPr/>
        <a:lstStyle/>
        <a:p>
          <a:endParaRPr lang="es-VE"/>
        </a:p>
      </dgm:t>
    </dgm:pt>
    <dgm:pt modelId="{1A125629-8F3D-47FD-9BBC-49C38405D8AD}" type="pres">
      <dgm:prSet presAssocID="{0427A888-C3EC-4944-8119-2EC5010968A8}" presName="sibTrans" presStyleCnt="0"/>
      <dgm:spPr/>
    </dgm:pt>
    <dgm:pt modelId="{F62C1A85-7CB6-4E33-938D-DA384E8CD73F}" type="pres">
      <dgm:prSet presAssocID="{C7BCE2CD-3B29-4B5F-810E-D5E46B306ED3}" presName="node" presStyleLbl="node1" presStyleIdx="1" presStyleCnt="4">
        <dgm:presLayoutVars>
          <dgm:bulletEnabled val="1"/>
        </dgm:presLayoutVars>
      </dgm:prSet>
      <dgm:spPr/>
      <dgm:t>
        <a:bodyPr/>
        <a:lstStyle/>
        <a:p>
          <a:endParaRPr lang="es-VE"/>
        </a:p>
      </dgm:t>
    </dgm:pt>
    <dgm:pt modelId="{41DFFCE1-9657-4A1A-B790-0600AE9E662E}" type="pres">
      <dgm:prSet presAssocID="{1EF67365-8174-4C12-93D3-95467258CD27}" presName="sibTrans" presStyleCnt="0"/>
      <dgm:spPr/>
    </dgm:pt>
    <dgm:pt modelId="{5DC8A24B-80D3-4E90-8809-DDA97C1CF7F6}" type="pres">
      <dgm:prSet presAssocID="{31F921D5-0EB5-46A8-9FCF-AAB2BC124E67}" presName="node" presStyleLbl="node1" presStyleIdx="2" presStyleCnt="4">
        <dgm:presLayoutVars>
          <dgm:bulletEnabled val="1"/>
        </dgm:presLayoutVars>
      </dgm:prSet>
      <dgm:spPr/>
      <dgm:t>
        <a:bodyPr/>
        <a:lstStyle/>
        <a:p>
          <a:endParaRPr lang="es-VE"/>
        </a:p>
      </dgm:t>
    </dgm:pt>
    <dgm:pt modelId="{E697D390-6981-49AD-BE29-6CBFF0A53923}" type="pres">
      <dgm:prSet presAssocID="{6711C6A4-5027-4822-AD56-A4A7EF2757F7}" presName="sibTrans" presStyleCnt="0"/>
      <dgm:spPr/>
    </dgm:pt>
    <dgm:pt modelId="{B7A6CF2D-126A-417B-AA8C-F2B11701DDC4}" type="pres">
      <dgm:prSet presAssocID="{08C50950-52D2-4971-9D9E-B58F3C41A423}" presName="node" presStyleLbl="node1" presStyleIdx="3" presStyleCnt="4">
        <dgm:presLayoutVars>
          <dgm:bulletEnabled val="1"/>
        </dgm:presLayoutVars>
      </dgm:prSet>
      <dgm:spPr/>
      <dgm:t>
        <a:bodyPr/>
        <a:lstStyle/>
        <a:p>
          <a:endParaRPr lang="es-VE"/>
        </a:p>
      </dgm:t>
    </dgm:pt>
  </dgm:ptLst>
  <dgm:cxnLst>
    <dgm:cxn modelId="{EBB283F0-7FE3-4B3C-BB3F-8F8589329709}" type="presOf" srcId="{31F921D5-0EB5-46A8-9FCF-AAB2BC124E67}" destId="{5DC8A24B-80D3-4E90-8809-DDA97C1CF7F6}" srcOrd="0" destOrd="0" presId="urn:microsoft.com/office/officeart/2005/8/layout/default#6"/>
    <dgm:cxn modelId="{194057EE-205F-448F-B11C-E1FD870F2F24}" type="presOf" srcId="{2A543F30-90ED-431A-8CB5-62A1555DF89F}" destId="{9DBE4213-CF3D-49B7-8905-C57B299287B7}" srcOrd="0" destOrd="0" presId="urn:microsoft.com/office/officeart/2005/8/layout/default#6"/>
    <dgm:cxn modelId="{7735DC45-3A8E-463B-8EEF-8C43C538407C}" srcId="{2A543F30-90ED-431A-8CB5-62A1555DF89F}" destId="{4D64B293-AE1A-4FCD-BC9A-9D4FF1685A3C}" srcOrd="0" destOrd="0" parTransId="{8D80C2B1-2086-4C5B-8EC8-AB0F51A0ED45}" sibTransId="{0427A888-C3EC-4944-8119-2EC5010968A8}"/>
    <dgm:cxn modelId="{591054F2-5C7B-4401-BE3A-542D4E4CA566}" type="presOf" srcId="{08C50950-52D2-4971-9D9E-B58F3C41A423}" destId="{B7A6CF2D-126A-417B-AA8C-F2B11701DDC4}" srcOrd="0" destOrd="0" presId="urn:microsoft.com/office/officeart/2005/8/layout/default#6"/>
    <dgm:cxn modelId="{40305703-6159-4A6E-A728-A555B32AD618}" srcId="{2A543F30-90ED-431A-8CB5-62A1555DF89F}" destId="{31F921D5-0EB5-46A8-9FCF-AAB2BC124E67}" srcOrd="2" destOrd="0" parTransId="{77467D3A-138A-4DC7-908F-73EEE28538A2}" sibTransId="{6711C6A4-5027-4822-AD56-A4A7EF2757F7}"/>
    <dgm:cxn modelId="{F6023A4B-BAF7-405A-BCFF-BEF1A471AD36}" srcId="{2A543F30-90ED-431A-8CB5-62A1555DF89F}" destId="{08C50950-52D2-4971-9D9E-B58F3C41A423}" srcOrd="3" destOrd="0" parTransId="{71704090-49D7-42B3-A2DD-832B7CCE08A1}" sibTransId="{DE3FAE39-3A24-468D-9480-34AA6351529E}"/>
    <dgm:cxn modelId="{1BFECF3B-949D-4289-8F23-51D334101805}" type="presOf" srcId="{4D64B293-AE1A-4FCD-BC9A-9D4FF1685A3C}" destId="{815F640A-9439-4F6B-A2A6-A21668788A8F}" srcOrd="0" destOrd="0" presId="urn:microsoft.com/office/officeart/2005/8/layout/default#6"/>
    <dgm:cxn modelId="{7AA8BE5E-63E7-4E81-AEBA-726951149CFF}" srcId="{2A543F30-90ED-431A-8CB5-62A1555DF89F}" destId="{C7BCE2CD-3B29-4B5F-810E-D5E46B306ED3}" srcOrd="1" destOrd="0" parTransId="{7D384CB0-5549-4BEA-9FB2-3A21B4CAC9BE}" sibTransId="{1EF67365-8174-4C12-93D3-95467258CD27}"/>
    <dgm:cxn modelId="{4175850C-5511-4617-BE1E-AECE14E4B127}" type="presOf" srcId="{C7BCE2CD-3B29-4B5F-810E-D5E46B306ED3}" destId="{F62C1A85-7CB6-4E33-938D-DA384E8CD73F}" srcOrd="0" destOrd="0" presId="urn:microsoft.com/office/officeart/2005/8/layout/default#6"/>
    <dgm:cxn modelId="{011D98A5-6AF6-49D0-AEDE-0A90252DCE42}" type="presParOf" srcId="{9DBE4213-CF3D-49B7-8905-C57B299287B7}" destId="{815F640A-9439-4F6B-A2A6-A21668788A8F}" srcOrd="0" destOrd="0" presId="urn:microsoft.com/office/officeart/2005/8/layout/default#6"/>
    <dgm:cxn modelId="{DD1A510B-2BA5-43F1-9ED4-A263BE419C5B}" type="presParOf" srcId="{9DBE4213-CF3D-49B7-8905-C57B299287B7}" destId="{1A125629-8F3D-47FD-9BBC-49C38405D8AD}" srcOrd="1" destOrd="0" presId="urn:microsoft.com/office/officeart/2005/8/layout/default#6"/>
    <dgm:cxn modelId="{EE7E5366-68B2-4AD6-8B0A-C10CBC3F8714}" type="presParOf" srcId="{9DBE4213-CF3D-49B7-8905-C57B299287B7}" destId="{F62C1A85-7CB6-4E33-938D-DA384E8CD73F}" srcOrd="2" destOrd="0" presId="urn:microsoft.com/office/officeart/2005/8/layout/default#6"/>
    <dgm:cxn modelId="{15187CEE-2412-4C31-A207-21A98015B806}" type="presParOf" srcId="{9DBE4213-CF3D-49B7-8905-C57B299287B7}" destId="{41DFFCE1-9657-4A1A-B790-0600AE9E662E}" srcOrd="3" destOrd="0" presId="urn:microsoft.com/office/officeart/2005/8/layout/default#6"/>
    <dgm:cxn modelId="{54B9262B-C2A3-4AC2-94F0-D546EABAD07F}" type="presParOf" srcId="{9DBE4213-CF3D-49B7-8905-C57B299287B7}" destId="{5DC8A24B-80D3-4E90-8809-DDA97C1CF7F6}" srcOrd="4" destOrd="0" presId="urn:microsoft.com/office/officeart/2005/8/layout/default#6"/>
    <dgm:cxn modelId="{6993B99C-126E-456D-8E5B-29B70A9E80F3}" type="presParOf" srcId="{9DBE4213-CF3D-49B7-8905-C57B299287B7}" destId="{E697D390-6981-49AD-BE29-6CBFF0A53923}" srcOrd="5" destOrd="0" presId="urn:microsoft.com/office/officeart/2005/8/layout/default#6"/>
    <dgm:cxn modelId="{3DF0A799-27C4-4BB6-B333-B6BE756B734D}" type="presParOf" srcId="{9DBE4213-CF3D-49B7-8905-C57B299287B7}" destId="{B7A6CF2D-126A-417B-AA8C-F2B11701DDC4}" srcOrd="6"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4C9EDB-E423-4FFC-8B5D-E3149021BC36}" type="doc">
      <dgm:prSet loTypeId="urn:microsoft.com/office/officeart/2005/8/layout/hProcess9" loCatId="process" qsTypeId="urn:microsoft.com/office/officeart/2005/8/quickstyle/simple1" qsCatId="simple" csTypeId="urn:microsoft.com/office/officeart/2005/8/colors/accent1_3" csCatId="accent1" phldr="1"/>
      <dgm:spPr/>
    </dgm:pt>
    <dgm:pt modelId="{CDE04E4D-CBF8-4548-B400-1CC291B83072}">
      <dgm:prSet phldrT="[Texto]" custT="1"/>
      <dgm:spPr/>
      <dgm:t>
        <a:bodyPr/>
        <a:lstStyle/>
        <a:p>
          <a:r>
            <a:rPr lang="es-VE" sz="1600" b="1" dirty="0">
              <a:solidFill>
                <a:srgbClr val="002060"/>
              </a:solidFill>
            </a:rPr>
            <a:t>Técnicas de envío masivo de información y de detección comunitaria.</a:t>
          </a:r>
        </a:p>
      </dgm:t>
    </dgm:pt>
    <dgm:pt modelId="{6678C587-E802-459B-A904-A44823FF64F1}" type="parTrans" cxnId="{FD0D7A5D-9ABE-4653-8743-7F609BE0F0CF}">
      <dgm:prSet/>
      <dgm:spPr/>
      <dgm:t>
        <a:bodyPr/>
        <a:lstStyle/>
        <a:p>
          <a:endParaRPr lang="es-VE" sz="1600" b="1">
            <a:solidFill>
              <a:srgbClr val="002060"/>
            </a:solidFill>
          </a:endParaRPr>
        </a:p>
      </dgm:t>
    </dgm:pt>
    <dgm:pt modelId="{E79EEF03-3BBC-481E-82C6-4F942B613C03}" type="sibTrans" cxnId="{FD0D7A5D-9ABE-4653-8743-7F609BE0F0CF}">
      <dgm:prSet/>
      <dgm:spPr/>
      <dgm:t>
        <a:bodyPr/>
        <a:lstStyle/>
        <a:p>
          <a:endParaRPr lang="es-VE" sz="1600" b="1">
            <a:solidFill>
              <a:srgbClr val="002060"/>
            </a:solidFill>
          </a:endParaRPr>
        </a:p>
      </dgm:t>
    </dgm:pt>
    <dgm:pt modelId="{F1952D77-2D43-49A5-BFD2-F418A0ECF61A}">
      <dgm:prSet phldrT="[Texto]" custT="1"/>
      <dgm:spPr/>
      <dgm:t>
        <a:bodyPr/>
        <a:lstStyle/>
        <a:p>
          <a:r>
            <a:rPr lang="es-VE" sz="1600" b="1" dirty="0">
              <a:solidFill>
                <a:srgbClr val="002060"/>
              </a:solidFill>
            </a:rPr>
            <a:t>Contacto inicial para excluir a los pacientes no elegibles</a:t>
          </a:r>
        </a:p>
      </dgm:t>
    </dgm:pt>
    <dgm:pt modelId="{1238500E-45F1-4606-9480-92CF5565EA03}" type="parTrans" cxnId="{51A75FB0-78AA-40C3-BC0A-D4E4CB5E5D5C}">
      <dgm:prSet/>
      <dgm:spPr/>
      <dgm:t>
        <a:bodyPr/>
        <a:lstStyle/>
        <a:p>
          <a:endParaRPr lang="es-VE" sz="1600" b="1">
            <a:solidFill>
              <a:srgbClr val="002060"/>
            </a:solidFill>
          </a:endParaRPr>
        </a:p>
      </dgm:t>
    </dgm:pt>
    <dgm:pt modelId="{AF08043F-3E27-4997-9AA4-99261CFD6848}" type="sibTrans" cxnId="{51A75FB0-78AA-40C3-BC0A-D4E4CB5E5D5C}">
      <dgm:prSet/>
      <dgm:spPr/>
      <dgm:t>
        <a:bodyPr/>
        <a:lstStyle/>
        <a:p>
          <a:endParaRPr lang="es-VE" sz="1600" b="1">
            <a:solidFill>
              <a:srgbClr val="002060"/>
            </a:solidFill>
          </a:endParaRPr>
        </a:p>
      </dgm:t>
    </dgm:pt>
    <dgm:pt modelId="{C8E307E6-900E-4D0C-A627-F81F8B39A004}">
      <dgm:prSet phldrT="[Texto]" custT="1"/>
      <dgm:spPr/>
      <dgm:t>
        <a:bodyPr/>
        <a:lstStyle/>
        <a:p>
          <a:r>
            <a:rPr lang="es-VE" sz="1600" b="1" dirty="0">
              <a:solidFill>
                <a:srgbClr val="002060"/>
              </a:solidFill>
            </a:rPr>
            <a:t>Toma 1 de PA en posición sentada</a:t>
          </a:r>
        </a:p>
      </dgm:t>
    </dgm:pt>
    <dgm:pt modelId="{2B76B9BE-A140-45D8-BB20-C736D5787E07}" type="parTrans" cxnId="{FBD0B524-25CE-4B92-AED1-4713668D452A}">
      <dgm:prSet/>
      <dgm:spPr/>
      <dgm:t>
        <a:bodyPr/>
        <a:lstStyle/>
        <a:p>
          <a:endParaRPr lang="es-VE" sz="1600" b="1">
            <a:solidFill>
              <a:srgbClr val="002060"/>
            </a:solidFill>
          </a:endParaRPr>
        </a:p>
      </dgm:t>
    </dgm:pt>
    <dgm:pt modelId="{C8C397D5-A49F-4EC3-B9A0-B4C37A43E59B}" type="sibTrans" cxnId="{FBD0B524-25CE-4B92-AED1-4713668D452A}">
      <dgm:prSet/>
      <dgm:spPr/>
      <dgm:t>
        <a:bodyPr/>
        <a:lstStyle/>
        <a:p>
          <a:endParaRPr lang="es-VE" sz="1600" b="1">
            <a:solidFill>
              <a:srgbClr val="002060"/>
            </a:solidFill>
          </a:endParaRPr>
        </a:p>
      </dgm:t>
    </dgm:pt>
    <dgm:pt modelId="{C152A713-74E8-488D-8585-E6F5B8F1227C}" type="pres">
      <dgm:prSet presAssocID="{094C9EDB-E423-4FFC-8B5D-E3149021BC36}" presName="CompostProcess" presStyleCnt="0">
        <dgm:presLayoutVars>
          <dgm:dir/>
          <dgm:resizeHandles val="exact"/>
        </dgm:presLayoutVars>
      </dgm:prSet>
      <dgm:spPr/>
    </dgm:pt>
    <dgm:pt modelId="{9B23AAFA-6AC2-41C3-879D-B10CE58C5F1A}" type="pres">
      <dgm:prSet presAssocID="{094C9EDB-E423-4FFC-8B5D-E3149021BC36}" presName="arrow" presStyleLbl="bgShp" presStyleIdx="0" presStyleCnt="1"/>
      <dgm:spPr/>
    </dgm:pt>
    <dgm:pt modelId="{15693FCE-16F7-46E3-9E24-6E57E886D809}" type="pres">
      <dgm:prSet presAssocID="{094C9EDB-E423-4FFC-8B5D-E3149021BC36}" presName="linearProcess" presStyleCnt="0"/>
      <dgm:spPr/>
    </dgm:pt>
    <dgm:pt modelId="{07109687-F7F0-4368-B3B1-D8BC10A66F8F}" type="pres">
      <dgm:prSet presAssocID="{CDE04E4D-CBF8-4548-B400-1CC291B83072}" presName="textNode" presStyleLbl="node1" presStyleIdx="0" presStyleCnt="3">
        <dgm:presLayoutVars>
          <dgm:bulletEnabled val="1"/>
        </dgm:presLayoutVars>
      </dgm:prSet>
      <dgm:spPr/>
      <dgm:t>
        <a:bodyPr/>
        <a:lstStyle/>
        <a:p>
          <a:endParaRPr lang="es-VE"/>
        </a:p>
      </dgm:t>
    </dgm:pt>
    <dgm:pt modelId="{B978C0DB-8DD0-48DD-8A94-DF995EB9FF70}" type="pres">
      <dgm:prSet presAssocID="{E79EEF03-3BBC-481E-82C6-4F942B613C03}" presName="sibTrans" presStyleCnt="0"/>
      <dgm:spPr/>
    </dgm:pt>
    <dgm:pt modelId="{203F4B58-DFF5-470D-8D9C-D77336CD0126}" type="pres">
      <dgm:prSet presAssocID="{F1952D77-2D43-49A5-BFD2-F418A0ECF61A}" presName="textNode" presStyleLbl="node1" presStyleIdx="1" presStyleCnt="3">
        <dgm:presLayoutVars>
          <dgm:bulletEnabled val="1"/>
        </dgm:presLayoutVars>
      </dgm:prSet>
      <dgm:spPr/>
      <dgm:t>
        <a:bodyPr/>
        <a:lstStyle/>
        <a:p>
          <a:endParaRPr lang="es-VE"/>
        </a:p>
      </dgm:t>
    </dgm:pt>
    <dgm:pt modelId="{165FA17E-8B87-43BC-8855-1510BF243491}" type="pres">
      <dgm:prSet presAssocID="{AF08043F-3E27-4997-9AA4-99261CFD6848}" presName="sibTrans" presStyleCnt="0"/>
      <dgm:spPr/>
    </dgm:pt>
    <dgm:pt modelId="{3897ADAA-A1B5-436B-95FF-6E6035D6D6B6}" type="pres">
      <dgm:prSet presAssocID="{C8E307E6-900E-4D0C-A627-F81F8B39A004}" presName="textNode" presStyleLbl="node1" presStyleIdx="2" presStyleCnt="3">
        <dgm:presLayoutVars>
          <dgm:bulletEnabled val="1"/>
        </dgm:presLayoutVars>
      </dgm:prSet>
      <dgm:spPr/>
      <dgm:t>
        <a:bodyPr/>
        <a:lstStyle/>
        <a:p>
          <a:endParaRPr lang="es-VE"/>
        </a:p>
      </dgm:t>
    </dgm:pt>
  </dgm:ptLst>
  <dgm:cxnLst>
    <dgm:cxn modelId="{FD0D7A5D-9ABE-4653-8743-7F609BE0F0CF}" srcId="{094C9EDB-E423-4FFC-8B5D-E3149021BC36}" destId="{CDE04E4D-CBF8-4548-B400-1CC291B83072}" srcOrd="0" destOrd="0" parTransId="{6678C587-E802-459B-A904-A44823FF64F1}" sibTransId="{E79EEF03-3BBC-481E-82C6-4F942B613C03}"/>
    <dgm:cxn modelId="{00A82BF9-FBAF-4B37-97CA-DB0E2B7B8C12}" type="presOf" srcId="{C8E307E6-900E-4D0C-A627-F81F8B39A004}" destId="{3897ADAA-A1B5-436B-95FF-6E6035D6D6B6}" srcOrd="0" destOrd="0" presId="urn:microsoft.com/office/officeart/2005/8/layout/hProcess9"/>
    <dgm:cxn modelId="{FBD0B524-25CE-4B92-AED1-4713668D452A}" srcId="{094C9EDB-E423-4FFC-8B5D-E3149021BC36}" destId="{C8E307E6-900E-4D0C-A627-F81F8B39A004}" srcOrd="2" destOrd="0" parTransId="{2B76B9BE-A140-45D8-BB20-C736D5787E07}" sibTransId="{C8C397D5-A49F-4EC3-B9A0-B4C37A43E59B}"/>
    <dgm:cxn modelId="{FAC1F43C-BFB9-492B-BAD8-573CBB11E1C4}" type="presOf" srcId="{CDE04E4D-CBF8-4548-B400-1CC291B83072}" destId="{07109687-F7F0-4368-B3B1-D8BC10A66F8F}" srcOrd="0" destOrd="0" presId="urn:microsoft.com/office/officeart/2005/8/layout/hProcess9"/>
    <dgm:cxn modelId="{51A75FB0-78AA-40C3-BC0A-D4E4CB5E5D5C}" srcId="{094C9EDB-E423-4FFC-8B5D-E3149021BC36}" destId="{F1952D77-2D43-49A5-BFD2-F418A0ECF61A}" srcOrd="1" destOrd="0" parTransId="{1238500E-45F1-4606-9480-92CF5565EA03}" sibTransId="{AF08043F-3E27-4997-9AA4-99261CFD6848}"/>
    <dgm:cxn modelId="{C17D1DAA-C084-46B9-96B3-BA88E42B9CEE}" type="presOf" srcId="{F1952D77-2D43-49A5-BFD2-F418A0ECF61A}" destId="{203F4B58-DFF5-470D-8D9C-D77336CD0126}" srcOrd="0" destOrd="0" presId="urn:microsoft.com/office/officeart/2005/8/layout/hProcess9"/>
    <dgm:cxn modelId="{97EB0559-32A6-4702-A6D6-6F85F1648EBC}" type="presOf" srcId="{094C9EDB-E423-4FFC-8B5D-E3149021BC36}" destId="{C152A713-74E8-488D-8585-E6F5B8F1227C}" srcOrd="0" destOrd="0" presId="urn:microsoft.com/office/officeart/2005/8/layout/hProcess9"/>
    <dgm:cxn modelId="{22BE2586-E2F4-49EF-9D4B-DA035EE606DB}" type="presParOf" srcId="{C152A713-74E8-488D-8585-E6F5B8F1227C}" destId="{9B23AAFA-6AC2-41C3-879D-B10CE58C5F1A}" srcOrd="0" destOrd="0" presId="urn:microsoft.com/office/officeart/2005/8/layout/hProcess9"/>
    <dgm:cxn modelId="{F54956F2-E609-42DF-A2AA-FE9A119A4D5B}" type="presParOf" srcId="{C152A713-74E8-488D-8585-E6F5B8F1227C}" destId="{15693FCE-16F7-46E3-9E24-6E57E886D809}" srcOrd="1" destOrd="0" presId="urn:microsoft.com/office/officeart/2005/8/layout/hProcess9"/>
    <dgm:cxn modelId="{8BBADB33-8EA7-41AC-8E4C-9C2E6C21B64E}" type="presParOf" srcId="{15693FCE-16F7-46E3-9E24-6E57E886D809}" destId="{07109687-F7F0-4368-B3B1-D8BC10A66F8F}" srcOrd="0" destOrd="0" presId="urn:microsoft.com/office/officeart/2005/8/layout/hProcess9"/>
    <dgm:cxn modelId="{BF06C0BF-9EB9-4C4D-B139-5E24B0DF5AD1}" type="presParOf" srcId="{15693FCE-16F7-46E3-9E24-6E57E886D809}" destId="{B978C0DB-8DD0-48DD-8A94-DF995EB9FF70}" srcOrd="1" destOrd="0" presId="urn:microsoft.com/office/officeart/2005/8/layout/hProcess9"/>
    <dgm:cxn modelId="{958A13C8-5FF3-4DDA-B027-98210AA6839A}" type="presParOf" srcId="{15693FCE-16F7-46E3-9E24-6E57E886D809}" destId="{203F4B58-DFF5-470D-8D9C-D77336CD0126}" srcOrd="2" destOrd="0" presId="urn:microsoft.com/office/officeart/2005/8/layout/hProcess9"/>
    <dgm:cxn modelId="{6057B0F8-B832-4966-8313-24DCF7B8D855}" type="presParOf" srcId="{15693FCE-16F7-46E3-9E24-6E57E886D809}" destId="{165FA17E-8B87-43BC-8855-1510BF243491}" srcOrd="3" destOrd="0" presId="urn:microsoft.com/office/officeart/2005/8/layout/hProcess9"/>
    <dgm:cxn modelId="{D4919134-FF3E-4CA8-8175-A43D7A198E8D}" type="presParOf" srcId="{15693FCE-16F7-46E3-9E24-6E57E886D809}" destId="{3897ADAA-A1B5-436B-95FF-6E6035D6D6B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539519-6C4D-4740-BF1D-7F5DD0F3BF52}"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es-VE"/>
        </a:p>
      </dgm:t>
    </dgm:pt>
    <dgm:pt modelId="{B6D0A335-360F-400F-AA76-1B7DEB6DC164}">
      <dgm:prSet phldrT="[Texto]"/>
      <dgm:spPr/>
      <dgm:t>
        <a:bodyPr/>
        <a:lstStyle/>
        <a:p>
          <a:r>
            <a:rPr lang="es-VE" dirty="0"/>
            <a:t>Pacientes que recibían medicación previa</a:t>
          </a:r>
        </a:p>
      </dgm:t>
    </dgm:pt>
    <dgm:pt modelId="{ED730966-E846-401D-9F0F-293F10D2E9B8}" type="parTrans" cxnId="{2EF68595-0296-43C3-B489-2DD0DEE07C3A}">
      <dgm:prSet/>
      <dgm:spPr/>
      <dgm:t>
        <a:bodyPr/>
        <a:lstStyle/>
        <a:p>
          <a:endParaRPr lang="es-VE"/>
        </a:p>
      </dgm:t>
    </dgm:pt>
    <dgm:pt modelId="{FA5E4E53-1FEB-4353-BCA4-6D0330F8BB49}" type="sibTrans" cxnId="{2EF68595-0296-43C3-B489-2DD0DEE07C3A}">
      <dgm:prSet/>
      <dgm:spPr/>
      <dgm:t>
        <a:bodyPr/>
        <a:lstStyle/>
        <a:p>
          <a:endParaRPr lang="es-VE"/>
        </a:p>
      </dgm:t>
    </dgm:pt>
    <dgm:pt modelId="{58D74BDA-9D75-462A-9034-ECB1DA0F6AB7}">
      <dgm:prSet phldrT="[Texto]"/>
      <dgm:spPr/>
      <dgm:t>
        <a:bodyPr/>
        <a:lstStyle/>
        <a:p>
          <a:r>
            <a:rPr lang="es-VE" dirty="0"/>
            <a:t>Pacientes que no recibían medicación previa</a:t>
          </a:r>
        </a:p>
      </dgm:t>
    </dgm:pt>
    <dgm:pt modelId="{FDB9015A-2626-41E1-8F91-B7ACA1978216}" type="parTrans" cxnId="{DEB61D7D-B578-435F-A3BE-866CDBB1185B}">
      <dgm:prSet/>
      <dgm:spPr/>
      <dgm:t>
        <a:bodyPr/>
        <a:lstStyle/>
        <a:p>
          <a:endParaRPr lang="es-VE"/>
        </a:p>
      </dgm:t>
    </dgm:pt>
    <dgm:pt modelId="{4C9586FF-FA22-44C6-BF63-AF93A0B5A12D}" type="sibTrans" cxnId="{DEB61D7D-B578-435F-A3BE-866CDBB1185B}">
      <dgm:prSet/>
      <dgm:spPr/>
      <dgm:t>
        <a:bodyPr/>
        <a:lstStyle/>
        <a:p>
          <a:endParaRPr lang="es-VE"/>
        </a:p>
      </dgm:t>
    </dgm:pt>
    <dgm:pt modelId="{9630A202-2F92-406A-9E86-F5DB9F97718A}" type="pres">
      <dgm:prSet presAssocID="{B6539519-6C4D-4740-BF1D-7F5DD0F3BF52}" presName="diagram" presStyleCnt="0">
        <dgm:presLayoutVars>
          <dgm:dir/>
          <dgm:resizeHandles val="exact"/>
        </dgm:presLayoutVars>
      </dgm:prSet>
      <dgm:spPr/>
      <dgm:t>
        <a:bodyPr/>
        <a:lstStyle/>
        <a:p>
          <a:endParaRPr lang="es-VE"/>
        </a:p>
      </dgm:t>
    </dgm:pt>
    <dgm:pt modelId="{8F6C6595-B5DD-4F2E-AC5D-79C78FA4F865}" type="pres">
      <dgm:prSet presAssocID="{B6D0A335-360F-400F-AA76-1B7DEB6DC164}" presName="node" presStyleLbl="node1" presStyleIdx="0" presStyleCnt="2">
        <dgm:presLayoutVars>
          <dgm:bulletEnabled val="1"/>
        </dgm:presLayoutVars>
      </dgm:prSet>
      <dgm:spPr/>
      <dgm:t>
        <a:bodyPr/>
        <a:lstStyle/>
        <a:p>
          <a:endParaRPr lang="es-VE"/>
        </a:p>
      </dgm:t>
    </dgm:pt>
    <dgm:pt modelId="{79CD131F-E878-4CB3-8709-C2966DFCE3B9}" type="pres">
      <dgm:prSet presAssocID="{FA5E4E53-1FEB-4353-BCA4-6D0330F8BB49}" presName="sibTrans" presStyleCnt="0"/>
      <dgm:spPr/>
    </dgm:pt>
    <dgm:pt modelId="{28A1FB7B-FC68-4146-BC2E-74B84F8C0B92}" type="pres">
      <dgm:prSet presAssocID="{58D74BDA-9D75-462A-9034-ECB1DA0F6AB7}" presName="node" presStyleLbl="node1" presStyleIdx="1" presStyleCnt="2">
        <dgm:presLayoutVars>
          <dgm:bulletEnabled val="1"/>
        </dgm:presLayoutVars>
      </dgm:prSet>
      <dgm:spPr/>
      <dgm:t>
        <a:bodyPr/>
        <a:lstStyle/>
        <a:p>
          <a:endParaRPr lang="es-VE"/>
        </a:p>
      </dgm:t>
    </dgm:pt>
  </dgm:ptLst>
  <dgm:cxnLst>
    <dgm:cxn modelId="{ECCB3363-68FF-41E8-B9DD-B8399520367E}" type="presOf" srcId="{58D74BDA-9D75-462A-9034-ECB1DA0F6AB7}" destId="{28A1FB7B-FC68-4146-BC2E-74B84F8C0B92}" srcOrd="0" destOrd="0" presId="urn:microsoft.com/office/officeart/2005/8/layout/default#7"/>
    <dgm:cxn modelId="{DEB61D7D-B578-435F-A3BE-866CDBB1185B}" srcId="{B6539519-6C4D-4740-BF1D-7F5DD0F3BF52}" destId="{58D74BDA-9D75-462A-9034-ECB1DA0F6AB7}" srcOrd="1" destOrd="0" parTransId="{FDB9015A-2626-41E1-8F91-B7ACA1978216}" sibTransId="{4C9586FF-FA22-44C6-BF63-AF93A0B5A12D}"/>
    <dgm:cxn modelId="{2EF68595-0296-43C3-B489-2DD0DEE07C3A}" srcId="{B6539519-6C4D-4740-BF1D-7F5DD0F3BF52}" destId="{B6D0A335-360F-400F-AA76-1B7DEB6DC164}" srcOrd="0" destOrd="0" parTransId="{ED730966-E846-401D-9F0F-293F10D2E9B8}" sibTransId="{FA5E4E53-1FEB-4353-BCA4-6D0330F8BB49}"/>
    <dgm:cxn modelId="{AB70B0B2-74EE-4CD0-BACA-9E3453487517}" type="presOf" srcId="{B6539519-6C4D-4740-BF1D-7F5DD0F3BF52}" destId="{9630A202-2F92-406A-9E86-F5DB9F97718A}" srcOrd="0" destOrd="0" presId="urn:microsoft.com/office/officeart/2005/8/layout/default#7"/>
    <dgm:cxn modelId="{39ED902F-1F4E-4A28-A960-A3DD45214F8D}" type="presOf" srcId="{B6D0A335-360F-400F-AA76-1B7DEB6DC164}" destId="{8F6C6595-B5DD-4F2E-AC5D-79C78FA4F865}" srcOrd="0" destOrd="0" presId="urn:microsoft.com/office/officeart/2005/8/layout/default#7"/>
    <dgm:cxn modelId="{F3F83C75-CD05-4A76-846E-64A7A13740B8}" type="presParOf" srcId="{9630A202-2F92-406A-9E86-F5DB9F97718A}" destId="{8F6C6595-B5DD-4F2E-AC5D-79C78FA4F865}" srcOrd="0" destOrd="0" presId="urn:microsoft.com/office/officeart/2005/8/layout/default#7"/>
    <dgm:cxn modelId="{827CD5FF-C232-483A-95A5-39A0EE28DBD6}" type="presParOf" srcId="{9630A202-2F92-406A-9E86-F5DB9F97718A}" destId="{79CD131F-E878-4CB3-8709-C2966DFCE3B9}" srcOrd="1" destOrd="0" presId="urn:microsoft.com/office/officeart/2005/8/layout/default#7"/>
    <dgm:cxn modelId="{917A0626-296E-47C9-B092-DC3EF5377D25}" type="presParOf" srcId="{9630A202-2F92-406A-9E86-F5DB9F97718A}" destId="{28A1FB7B-FC68-4146-BC2E-74B84F8C0B92}" srcOrd="2" destOrd="0" presId="urn:microsoft.com/office/officeart/2005/8/layout/defaul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6981C5-1565-477A-AD5C-5572D432EF09}">
      <dsp:nvSpPr>
        <dsp:cNvPr id="0" name=""/>
        <dsp:cNvSpPr/>
      </dsp:nvSpPr>
      <dsp:spPr>
        <a:xfrm>
          <a:off x="0" y="0"/>
          <a:ext cx="5237014" cy="1010685"/>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VE" sz="2000" kern="1200" dirty="0">
              <a:solidFill>
                <a:sysClr val="window" lastClr="FFFFFF"/>
              </a:solidFill>
              <a:latin typeface="Tw Cen MT" panose="020B0602020104020603"/>
              <a:ea typeface="+mn-ea"/>
              <a:cs typeface="+mn-cs"/>
            </a:rPr>
            <a:t>Antagonista receptores Beta Adrenérgicos </a:t>
          </a:r>
          <a:r>
            <a:rPr lang="el-GR" sz="2000" kern="1200" dirty="0">
              <a:solidFill>
                <a:sysClr val="window" lastClr="FFFFFF"/>
              </a:solidFill>
              <a:latin typeface="Times New Roman" panose="02020603050405020304" pitchFamily="18" charset="0"/>
              <a:ea typeface="+mn-ea"/>
              <a:cs typeface="Times New Roman" panose="02020603050405020304" pitchFamily="18" charset="0"/>
            </a:rPr>
            <a:t>ᵝ</a:t>
          </a:r>
          <a:r>
            <a:rPr lang="es-VE" sz="2000" kern="1200" dirty="0">
              <a:solidFill>
                <a:sysClr val="window" lastClr="FFFFFF"/>
              </a:solidFill>
              <a:latin typeface="Times New Roman" panose="02020603050405020304" pitchFamily="18" charset="0"/>
              <a:ea typeface="+mn-ea"/>
              <a:cs typeface="Times New Roman" panose="02020603050405020304" pitchFamily="18" charset="0"/>
            </a:rPr>
            <a:t>1 </a:t>
          </a:r>
          <a:endParaRPr lang="es-VE" sz="2000" kern="1200" dirty="0">
            <a:solidFill>
              <a:sysClr val="window" lastClr="FFFFFF"/>
            </a:solidFill>
            <a:latin typeface="Tw Cen MT" panose="020B0602020104020603"/>
            <a:ea typeface="+mn-ea"/>
            <a:cs typeface="+mn-cs"/>
          </a:endParaRPr>
        </a:p>
      </dsp:txBody>
      <dsp:txXfrm>
        <a:off x="0" y="0"/>
        <a:ext cx="4205609" cy="1010685"/>
      </dsp:txXfrm>
    </dsp:sp>
    <dsp:sp modelId="{F6DACA25-4BC4-4EA1-93A3-96FD1A7B8BB1}">
      <dsp:nvSpPr>
        <dsp:cNvPr id="0" name=""/>
        <dsp:cNvSpPr/>
      </dsp:nvSpPr>
      <dsp:spPr>
        <a:xfrm>
          <a:off x="462089" y="1179132"/>
          <a:ext cx="5237014" cy="1010685"/>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VE" sz="2000" kern="1200" dirty="0">
              <a:solidFill>
                <a:sysClr val="window" lastClr="FFFFFF"/>
              </a:solidFill>
              <a:latin typeface="Tw Cen MT" panose="020B0602020104020603"/>
              <a:ea typeface="+mn-ea"/>
              <a:cs typeface="+mn-cs"/>
            </a:rPr>
            <a:t>Reducción de la contractilidad , frecuencia y gasto cardiaco </a:t>
          </a:r>
        </a:p>
      </dsp:txBody>
      <dsp:txXfrm>
        <a:off x="462089" y="1179132"/>
        <a:ext cx="4117979" cy="1010685"/>
      </dsp:txXfrm>
    </dsp:sp>
    <dsp:sp modelId="{66099BC5-05B0-44F7-A6E1-826E453EEA6D}">
      <dsp:nvSpPr>
        <dsp:cNvPr id="0" name=""/>
        <dsp:cNvSpPr/>
      </dsp:nvSpPr>
      <dsp:spPr>
        <a:xfrm>
          <a:off x="924178" y="2358265"/>
          <a:ext cx="5237014" cy="1010685"/>
        </a:xfrm>
        <a:prstGeom prst="roundRect">
          <a:avLst>
            <a:gd name="adj" fmla="val 10000"/>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VE" sz="2000" b="0" i="0" u="none" strike="noStrike" kern="1200" baseline="0" dirty="0">
              <a:solidFill>
                <a:sysClr val="windowText" lastClr="000000"/>
              </a:solidFill>
              <a:latin typeface="Tw Cen MT" panose="020B0602020104020603"/>
              <a:ea typeface="+mn-ea"/>
              <a:cs typeface="+mn-cs"/>
            </a:rPr>
            <a:t>Receptores β del complejo </a:t>
          </a:r>
          <a:r>
            <a:rPr lang="es-VE" sz="2000" b="0" i="0" u="none" strike="noStrike" kern="1200" baseline="0" dirty="0" err="1">
              <a:solidFill>
                <a:sysClr val="windowText" lastClr="000000"/>
              </a:solidFill>
              <a:latin typeface="Tw Cen MT" panose="020B0602020104020603"/>
              <a:ea typeface="+mn-ea"/>
              <a:cs typeface="+mn-cs"/>
            </a:rPr>
            <a:t>yuxtaglomerular</a:t>
          </a:r>
          <a:r>
            <a:rPr lang="es-VE" sz="2000" b="0" i="0" u="none" strike="noStrike" kern="1200" baseline="0" dirty="0">
              <a:solidFill>
                <a:sysClr val="windowText" lastClr="000000"/>
              </a:solidFill>
              <a:latin typeface="Tw Cen MT" panose="020B0602020104020603"/>
              <a:ea typeface="+mn-ea"/>
              <a:cs typeface="+mn-cs"/>
            </a:rPr>
            <a:t> disminución de  la secreción de renina</a:t>
          </a:r>
          <a:endParaRPr lang="es-VE" sz="2000" kern="1200" dirty="0">
            <a:solidFill>
              <a:sysClr val="window" lastClr="FFFFFF"/>
            </a:solidFill>
            <a:latin typeface="Tw Cen MT" panose="020B0602020104020603"/>
            <a:ea typeface="+mn-ea"/>
            <a:cs typeface="+mn-cs"/>
          </a:endParaRPr>
        </a:p>
      </dsp:txBody>
      <dsp:txXfrm>
        <a:off x="924178" y="2358265"/>
        <a:ext cx="4117979" cy="1010685"/>
      </dsp:txXfrm>
    </dsp:sp>
    <dsp:sp modelId="{D369A42E-AE42-4508-B8AD-3C591309B49A}">
      <dsp:nvSpPr>
        <dsp:cNvPr id="0" name=""/>
        <dsp:cNvSpPr/>
      </dsp:nvSpPr>
      <dsp:spPr>
        <a:xfrm>
          <a:off x="4580068" y="766436"/>
          <a:ext cx="656945" cy="656945"/>
        </a:xfrm>
        <a:prstGeom prst="downArrow">
          <a:avLst>
            <a:gd name="adj1" fmla="val 55000"/>
            <a:gd name="adj2" fmla="val 45000"/>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VE" sz="3200" kern="1200">
            <a:solidFill>
              <a:sysClr val="windowText" lastClr="000000">
                <a:hueOff val="0"/>
                <a:satOff val="0"/>
                <a:lumOff val="0"/>
                <a:alphaOff val="0"/>
              </a:sysClr>
            </a:solidFill>
            <a:latin typeface="Tw Cen MT" panose="020B0602020104020603"/>
            <a:ea typeface="+mn-ea"/>
            <a:cs typeface="+mn-cs"/>
          </a:endParaRPr>
        </a:p>
      </dsp:txBody>
      <dsp:txXfrm>
        <a:off x="4580068" y="766436"/>
        <a:ext cx="656945" cy="656945"/>
      </dsp:txXfrm>
    </dsp:sp>
    <dsp:sp modelId="{D1ABC5BF-4E8A-4CA6-B89B-29C016091D4B}">
      <dsp:nvSpPr>
        <dsp:cNvPr id="0" name=""/>
        <dsp:cNvSpPr/>
      </dsp:nvSpPr>
      <dsp:spPr>
        <a:xfrm>
          <a:off x="5042158" y="1938831"/>
          <a:ext cx="656945" cy="656945"/>
        </a:xfrm>
        <a:prstGeom prst="downArrow">
          <a:avLst>
            <a:gd name="adj1" fmla="val 55000"/>
            <a:gd name="adj2" fmla="val 45000"/>
          </a:avLst>
        </a:prstGeom>
        <a:solidFill>
          <a:srgbClr val="1CADE4">
            <a:alpha val="90000"/>
            <a:tint val="40000"/>
            <a:hueOff val="0"/>
            <a:satOff val="0"/>
            <a:lumOff val="0"/>
            <a:alphaOff val="0"/>
          </a:srgbClr>
        </a:solidFill>
        <a:ln w="15875" cap="flat" cmpd="sng" algn="ctr">
          <a:solidFill>
            <a:srgbClr val="1CADE4">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VE" sz="3200" kern="1200">
            <a:solidFill>
              <a:sysClr val="windowText" lastClr="000000">
                <a:hueOff val="0"/>
                <a:satOff val="0"/>
                <a:lumOff val="0"/>
                <a:alphaOff val="0"/>
              </a:sysClr>
            </a:solidFill>
            <a:latin typeface="Tw Cen MT" panose="020B0602020104020603"/>
            <a:ea typeface="+mn-ea"/>
            <a:cs typeface="+mn-cs"/>
          </a:endParaRPr>
        </a:p>
      </dsp:txBody>
      <dsp:txXfrm>
        <a:off x="5042158" y="1938831"/>
        <a:ext cx="656945" cy="65694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F557F9-F742-4ACF-B33F-6DF757D01D58}">
      <dsp:nvSpPr>
        <dsp:cNvPr id="0" name=""/>
        <dsp:cNvSpPr/>
      </dsp:nvSpPr>
      <dsp:spPr>
        <a:xfrm>
          <a:off x="0" y="599245"/>
          <a:ext cx="1777697" cy="106661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Examen físico</a:t>
          </a:r>
        </a:p>
      </dsp:txBody>
      <dsp:txXfrm>
        <a:off x="0" y="599245"/>
        <a:ext cx="1777697" cy="1066618"/>
      </dsp:txXfrm>
    </dsp:sp>
    <dsp:sp modelId="{EA73959E-D450-4DAB-9ABE-2937453B5573}">
      <dsp:nvSpPr>
        <dsp:cNvPr id="0" name=""/>
        <dsp:cNvSpPr/>
      </dsp:nvSpPr>
      <dsp:spPr>
        <a:xfrm>
          <a:off x="1955467" y="599245"/>
          <a:ext cx="1777697" cy="1066618"/>
        </a:xfrm>
        <a:prstGeom prst="rect">
          <a:avLst/>
        </a:prstGeom>
        <a:solidFill>
          <a:schemeClr val="accent1">
            <a:shade val="80000"/>
            <a:hueOff val="100875"/>
            <a:satOff val="-3849"/>
            <a:lumOff val="71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ECG</a:t>
          </a:r>
        </a:p>
      </dsp:txBody>
      <dsp:txXfrm>
        <a:off x="1955467" y="599245"/>
        <a:ext cx="1777697" cy="1066618"/>
      </dsp:txXfrm>
    </dsp:sp>
    <dsp:sp modelId="{70A7AFAB-594C-4F30-939E-EF8FC9210B74}">
      <dsp:nvSpPr>
        <dsp:cNvPr id="0" name=""/>
        <dsp:cNvSpPr/>
      </dsp:nvSpPr>
      <dsp:spPr>
        <a:xfrm>
          <a:off x="3910934" y="599245"/>
          <a:ext cx="1777697" cy="1066618"/>
        </a:xfrm>
        <a:prstGeom prst="rect">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Laboratorios</a:t>
          </a:r>
        </a:p>
      </dsp:txBody>
      <dsp:txXfrm>
        <a:off x="3910934" y="599245"/>
        <a:ext cx="1777697" cy="1066618"/>
      </dsp:txXfrm>
    </dsp:sp>
    <dsp:sp modelId="{17F40029-0CAE-4679-B717-0EF9643B33F2}">
      <dsp:nvSpPr>
        <dsp:cNvPr id="0" name=""/>
        <dsp:cNvSpPr/>
      </dsp:nvSpPr>
      <dsp:spPr>
        <a:xfrm>
          <a:off x="210354" y="1843633"/>
          <a:ext cx="3089442" cy="1208990"/>
        </a:xfrm>
        <a:prstGeom prst="rect">
          <a:avLst/>
        </a:prstGeom>
        <a:solidFill>
          <a:schemeClr val="accent1">
            <a:shade val="80000"/>
            <a:hueOff val="302626"/>
            <a:satOff val="-11548"/>
            <a:lumOff val="2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Evaluación de comportamiento: cognición, el estado de ánimo y actividades de la vida diaria.</a:t>
          </a:r>
        </a:p>
      </dsp:txBody>
      <dsp:txXfrm>
        <a:off x="210354" y="1843633"/>
        <a:ext cx="3089442" cy="1208990"/>
      </dsp:txXfrm>
    </dsp:sp>
    <dsp:sp modelId="{F679D62A-067D-4DEA-A0FB-269A0DAA886C}">
      <dsp:nvSpPr>
        <dsp:cNvPr id="0" name=""/>
        <dsp:cNvSpPr/>
      </dsp:nvSpPr>
      <dsp:spPr>
        <a:xfrm>
          <a:off x="3411223" y="1914819"/>
          <a:ext cx="2133396" cy="1066618"/>
        </a:xfrm>
        <a:prstGeom prst="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Consentimiento informado</a:t>
          </a:r>
        </a:p>
      </dsp:txBody>
      <dsp:txXfrm>
        <a:off x="3411223" y="1914819"/>
        <a:ext cx="2133396" cy="106661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80001F-D298-41C9-8246-786068C124EF}">
      <dsp:nvSpPr>
        <dsp:cNvPr id="0" name=""/>
        <dsp:cNvSpPr/>
      </dsp:nvSpPr>
      <dsp:spPr>
        <a:xfrm>
          <a:off x="0" y="3134"/>
          <a:ext cx="8712968" cy="587499"/>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b="1" kern="1200">
              <a:solidFill>
                <a:srgbClr val="002060"/>
              </a:solidFill>
            </a:rPr>
            <a:t>16 centros clínicos</a:t>
          </a:r>
          <a:endParaRPr lang="es-VE" sz="1800" b="1" kern="1200" dirty="0">
            <a:solidFill>
              <a:srgbClr val="002060"/>
            </a:solidFill>
          </a:endParaRPr>
        </a:p>
      </dsp:txBody>
      <dsp:txXfrm>
        <a:off x="0" y="3134"/>
        <a:ext cx="8712968" cy="587499"/>
      </dsp:txXfrm>
    </dsp:sp>
    <dsp:sp modelId="{791287FC-4501-4710-914C-1A80A2C6445B}">
      <dsp:nvSpPr>
        <dsp:cNvPr id="0" name=""/>
        <dsp:cNvSpPr/>
      </dsp:nvSpPr>
      <dsp:spPr>
        <a:xfrm rot="5400000">
          <a:off x="4127288" y="621193"/>
          <a:ext cx="458391" cy="550070"/>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s-VE" sz="1800" b="1" kern="1200">
            <a:solidFill>
              <a:schemeClr val="accent5">
                <a:lumMod val="50000"/>
              </a:schemeClr>
            </a:solidFill>
          </a:endParaRPr>
        </a:p>
      </dsp:txBody>
      <dsp:txXfrm rot="5400000">
        <a:off x="4127288" y="621193"/>
        <a:ext cx="458391" cy="550070"/>
      </dsp:txXfrm>
    </dsp:sp>
    <dsp:sp modelId="{65013291-33A6-4A03-9CAF-52589A8617E1}">
      <dsp:nvSpPr>
        <dsp:cNvPr id="0" name=""/>
        <dsp:cNvSpPr/>
      </dsp:nvSpPr>
      <dsp:spPr>
        <a:xfrm>
          <a:off x="0" y="1201823"/>
          <a:ext cx="8712968" cy="417857"/>
        </a:xfrm>
        <a:prstGeom prst="roundRect">
          <a:avLst>
            <a:gd name="adj" fmla="val 10000"/>
          </a:avLst>
        </a:prstGeom>
        <a:gradFill rotWithShape="0">
          <a:gsLst>
            <a:gs pos="0">
              <a:schemeClr val="accent1">
                <a:shade val="80000"/>
                <a:hueOff val="201751"/>
                <a:satOff val="-7699"/>
                <a:lumOff val="14258"/>
                <a:alphaOff val="0"/>
                <a:tint val="50000"/>
                <a:satMod val="300000"/>
              </a:schemeClr>
            </a:gs>
            <a:gs pos="35000">
              <a:schemeClr val="accent1">
                <a:shade val="80000"/>
                <a:hueOff val="201751"/>
                <a:satOff val="-7699"/>
                <a:lumOff val="14258"/>
                <a:alphaOff val="0"/>
                <a:tint val="37000"/>
                <a:satMod val="300000"/>
              </a:schemeClr>
            </a:gs>
            <a:gs pos="100000">
              <a:schemeClr val="accent1">
                <a:shade val="80000"/>
                <a:hueOff val="201751"/>
                <a:satOff val="-7699"/>
                <a:lumOff val="142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b="1" kern="1200">
              <a:solidFill>
                <a:srgbClr val="002060"/>
              </a:solidFill>
            </a:rPr>
            <a:t>1 de marzo 1985 – 15 de enero 1988.</a:t>
          </a:r>
          <a:endParaRPr lang="es-VE" sz="1800" b="1" kern="1200" dirty="0">
            <a:solidFill>
              <a:srgbClr val="002060"/>
            </a:solidFill>
          </a:endParaRPr>
        </a:p>
      </dsp:txBody>
      <dsp:txXfrm>
        <a:off x="0" y="1201823"/>
        <a:ext cx="8712968" cy="417857"/>
      </dsp:txXfrm>
    </dsp:sp>
    <dsp:sp modelId="{E6D39E3D-4245-4A66-8A7C-199B60B5F3BA}">
      <dsp:nvSpPr>
        <dsp:cNvPr id="0" name=""/>
        <dsp:cNvSpPr/>
      </dsp:nvSpPr>
      <dsp:spPr>
        <a:xfrm rot="5400000">
          <a:off x="4127288" y="1650240"/>
          <a:ext cx="458391" cy="550070"/>
        </a:xfrm>
        <a:prstGeom prst="rightArrow">
          <a:avLst>
            <a:gd name="adj1" fmla="val 60000"/>
            <a:gd name="adj2" fmla="val 50000"/>
          </a:avLst>
        </a:prstGeom>
        <a:gradFill rotWithShape="0">
          <a:gsLst>
            <a:gs pos="0">
              <a:schemeClr val="accent1">
                <a:shade val="90000"/>
                <a:hueOff val="403584"/>
                <a:satOff val="-15076"/>
                <a:lumOff val="26072"/>
                <a:alphaOff val="0"/>
                <a:tint val="50000"/>
                <a:satMod val="300000"/>
              </a:schemeClr>
            </a:gs>
            <a:gs pos="35000">
              <a:schemeClr val="accent1">
                <a:shade val="90000"/>
                <a:hueOff val="403584"/>
                <a:satOff val="-15076"/>
                <a:lumOff val="26072"/>
                <a:alphaOff val="0"/>
                <a:tint val="37000"/>
                <a:satMod val="300000"/>
              </a:schemeClr>
            </a:gs>
            <a:gs pos="100000">
              <a:schemeClr val="accent1">
                <a:shade val="90000"/>
                <a:hueOff val="403584"/>
                <a:satOff val="-15076"/>
                <a:lumOff val="2607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endParaRPr lang="es-VE" sz="1800" b="1" kern="1200">
            <a:solidFill>
              <a:schemeClr val="accent5">
                <a:lumMod val="50000"/>
              </a:schemeClr>
            </a:solidFill>
          </a:endParaRPr>
        </a:p>
      </dsp:txBody>
      <dsp:txXfrm rot="5400000">
        <a:off x="4127288" y="1650240"/>
        <a:ext cx="458391" cy="550070"/>
      </dsp:txXfrm>
    </dsp:sp>
    <dsp:sp modelId="{53B1145B-2116-4AE9-B4FE-86FB0BCC54D0}">
      <dsp:nvSpPr>
        <dsp:cNvPr id="0" name=""/>
        <dsp:cNvSpPr/>
      </dsp:nvSpPr>
      <dsp:spPr>
        <a:xfrm>
          <a:off x="0" y="2230870"/>
          <a:ext cx="8712968" cy="1222378"/>
        </a:xfrm>
        <a:prstGeom prst="roundRect">
          <a:avLst>
            <a:gd name="adj" fmla="val 10000"/>
          </a:avLst>
        </a:prstGeom>
        <a:gradFill rotWithShape="0">
          <a:gsLst>
            <a:gs pos="0">
              <a:schemeClr val="accent1">
                <a:shade val="80000"/>
                <a:hueOff val="403501"/>
                <a:satOff val="-15398"/>
                <a:lumOff val="28517"/>
                <a:alphaOff val="0"/>
                <a:tint val="50000"/>
                <a:satMod val="300000"/>
              </a:schemeClr>
            </a:gs>
            <a:gs pos="35000">
              <a:schemeClr val="accent1">
                <a:shade val="80000"/>
                <a:hueOff val="403501"/>
                <a:satOff val="-15398"/>
                <a:lumOff val="28517"/>
                <a:alphaOff val="0"/>
                <a:tint val="37000"/>
                <a:satMod val="300000"/>
              </a:schemeClr>
            </a:gs>
            <a:gs pos="100000">
              <a:schemeClr val="accent1">
                <a:shade val="80000"/>
                <a:hueOff val="403501"/>
                <a:satOff val="-15398"/>
                <a:lumOff val="285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b="1" kern="1200" dirty="0">
              <a:solidFill>
                <a:srgbClr val="002060"/>
              </a:solidFill>
            </a:rPr>
            <a:t>Se identificaron 447.921 individuos mayores de 60 años: 11,6% cumplieron los criterios iniciales y 2,7% completaron la visita basal 1. De ellos, 64% fueron elegibles para la visita basal 2; de ellos, el 70% era elegible para la aleatorización; de esos, 88% fueron aleatorizados.</a:t>
          </a:r>
        </a:p>
      </dsp:txBody>
      <dsp:txXfrm>
        <a:off x="0" y="2230870"/>
        <a:ext cx="8712968" cy="122237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47A6C2-6BBA-4AC0-940E-14195D57D923}">
      <dsp:nvSpPr>
        <dsp:cNvPr id="0" name=""/>
        <dsp:cNvSpPr/>
      </dsp:nvSpPr>
      <dsp:spPr>
        <a:xfrm>
          <a:off x="0" y="0"/>
          <a:ext cx="6096000" cy="1009151"/>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VE" sz="4800" b="1" kern="1200" dirty="0"/>
            <a:t>PA objetivo</a:t>
          </a:r>
        </a:p>
      </dsp:txBody>
      <dsp:txXfrm>
        <a:off x="0" y="0"/>
        <a:ext cx="6096000" cy="1009151"/>
      </dsp:txXfrm>
    </dsp:sp>
    <dsp:sp modelId="{DD0E3501-8234-491B-B8BD-434EEB2D6F06}">
      <dsp:nvSpPr>
        <dsp:cNvPr id="0" name=""/>
        <dsp:cNvSpPr/>
      </dsp:nvSpPr>
      <dsp:spPr>
        <a:xfrm>
          <a:off x="0" y="1009151"/>
          <a:ext cx="3047999" cy="211921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VE" sz="2500" b="1" kern="1200" dirty="0"/>
            <a:t>En individuos con PAS </a:t>
          </a:r>
          <a:r>
            <a:rPr lang="es-VE" sz="2500" b="1" kern="1200" dirty="0">
              <a:latin typeface="Cambria"/>
              <a:ea typeface="Cambria"/>
            </a:rPr>
            <a:t>˃</a:t>
          </a:r>
          <a:r>
            <a:rPr lang="es-VE" sz="2500" b="1" kern="1200" dirty="0"/>
            <a:t>180mmHg:</a:t>
          </a:r>
        </a:p>
        <a:p>
          <a:pPr lvl="0" algn="ctr" defTabSz="1111250">
            <a:lnSpc>
              <a:spcPct val="90000"/>
            </a:lnSpc>
            <a:spcBef>
              <a:spcPct val="0"/>
            </a:spcBef>
            <a:spcAft>
              <a:spcPct val="35000"/>
            </a:spcAft>
          </a:pPr>
          <a:r>
            <a:rPr lang="es-VE" sz="2500" b="1" kern="1200" dirty="0"/>
            <a:t>Reducir a menos de 160mmHg</a:t>
          </a:r>
        </a:p>
        <a:p>
          <a:pPr lvl="0" algn="ctr" defTabSz="1111250">
            <a:lnSpc>
              <a:spcPct val="90000"/>
            </a:lnSpc>
            <a:spcBef>
              <a:spcPct val="0"/>
            </a:spcBef>
            <a:spcAft>
              <a:spcPct val="35000"/>
            </a:spcAft>
          </a:pPr>
          <a:endParaRPr lang="es-VE" sz="2500" b="1" kern="1200" dirty="0"/>
        </a:p>
      </dsp:txBody>
      <dsp:txXfrm>
        <a:off x="0" y="1009151"/>
        <a:ext cx="3047999" cy="2119217"/>
      </dsp:txXfrm>
    </dsp:sp>
    <dsp:sp modelId="{B3CF2AC9-AFC1-4EB3-90E2-3F36B9567832}">
      <dsp:nvSpPr>
        <dsp:cNvPr id="0" name=""/>
        <dsp:cNvSpPr/>
      </dsp:nvSpPr>
      <dsp:spPr>
        <a:xfrm>
          <a:off x="3048000" y="1009151"/>
          <a:ext cx="3047999" cy="2119217"/>
        </a:xfrm>
        <a:prstGeom prst="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VE" sz="2500" b="1" kern="1200" dirty="0"/>
            <a:t>En individuos con PAS entre 160-179mmHg:</a:t>
          </a:r>
        </a:p>
        <a:p>
          <a:pPr lvl="0" algn="ctr" defTabSz="1111250">
            <a:lnSpc>
              <a:spcPct val="90000"/>
            </a:lnSpc>
            <a:spcBef>
              <a:spcPct val="0"/>
            </a:spcBef>
            <a:spcAft>
              <a:spcPct val="35000"/>
            </a:spcAft>
          </a:pPr>
          <a:r>
            <a:rPr lang="es-VE" sz="2500" b="1" kern="1200" dirty="0"/>
            <a:t>Reducir al menos 20mmHg.</a:t>
          </a:r>
        </a:p>
      </dsp:txBody>
      <dsp:txXfrm>
        <a:off x="3048000" y="1009151"/>
        <a:ext cx="3047999" cy="2119217"/>
      </dsp:txXfrm>
    </dsp:sp>
    <dsp:sp modelId="{048CE445-A905-4FB4-8AC7-1FC80D81B8FB}">
      <dsp:nvSpPr>
        <dsp:cNvPr id="0" name=""/>
        <dsp:cNvSpPr/>
      </dsp:nvSpPr>
      <dsp:spPr>
        <a:xfrm>
          <a:off x="0" y="3128369"/>
          <a:ext cx="6096000" cy="23546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38BBD-0641-41B0-AF73-B646A8289E4A}">
      <dsp:nvSpPr>
        <dsp:cNvPr id="0" name=""/>
        <dsp:cNvSpPr/>
      </dsp:nvSpPr>
      <dsp:spPr>
        <a:xfrm>
          <a:off x="0" y="1009151"/>
          <a:ext cx="8820472" cy="1345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AC7D7-052A-4FF3-A8AE-CD840D8F47BF}">
      <dsp:nvSpPr>
        <dsp:cNvPr id="0" name=""/>
        <dsp:cNvSpPr/>
      </dsp:nvSpPr>
      <dsp:spPr>
        <a:xfrm>
          <a:off x="3488" y="0"/>
          <a:ext cx="1525278" cy="134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VE" sz="1400" b="1" kern="1200" dirty="0"/>
            <a:t>Mensual hasta alcanzar PAS objetivo o dosis máx. de medicación escalonada.</a:t>
          </a:r>
        </a:p>
      </dsp:txBody>
      <dsp:txXfrm>
        <a:off x="3488" y="0"/>
        <a:ext cx="1525278" cy="1345535"/>
      </dsp:txXfrm>
    </dsp:sp>
    <dsp:sp modelId="{0F997033-56AC-4A44-B9D0-59687FF6008A}">
      <dsp:nvSpPr>
        <dsp:cNvPr id="0" name=""/>
        <dsp:cNvSpPr/>
      </dsp:nvSpPr>
      <dsp:spPr>
        <a:xfrm>
          <a:off x="597935" y="1513727"/>
          <a:ext cx="336383" cy="336383"/>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A278E-4662-4CD7-8350-3987FD87282D}">
      <dsp:nvSpPr>
        <dsp:cNvPr id="0" name=""/>
        <dsp:cNvSpPr/>
      </dsp:nvSpPr>
      <dsp:spPr>
        <a:xfrm>
          <a:off x="1605030" y="2018302"/>
          <a:ext cx="1525278" cy="134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VE" sz="1400" b="1" kern="1200" dirty="0"/>
            <a:t>Visitas trimestrales</a:t>
          </a:r>
        </a:p>
      </dsp:txBody>
      <dsp:txXfrm>
        <a:off x="1605030" y="2018302"/>
        <a:ext cx="1525278" cy="1345535"/>
      </dsp:txXfrm>
    </dsp:sp>
    <dsp:sp modelId="{051F8700-B793-4428-900C-71D62785B197}">
      <dsp:nvSpPr>
        <dsp:cNvPr id="0" name=""/>
        <dsp:cNvSpPr/>
      </dsp:nvSpPr>
      <dsp:spPr>
        <a:xfrm>
          <a:off x="2199478" y="1513727"/>
          <a:ext cx="336383" cy="336383"/>
        </a:xfrm>
        <a:prstGeom prst="ellipse">
          <a:avLst/>
        </a:prstGeom>
        <a:solidFill>
          <a:schemeClr val="accent1">
            <a:shade val="80000"/>
            <a:hueOff val="100875"/>
            <a:satOff val="-3849"/>
            <a:lumOff val="71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02C16-1ED2-4ED5-8906-6ABC2316D0EF}">
      <dsp:nvSpPr>
        <dsp:cNvPr id="0" name=""/>
        <dsp:cNvSpPr/>
      </dsp:nvSpPr>
      <dsp:spPr>
        <a:xfrm>
          <a:off x="3206573" y="0"/>
          <a:ext cx="1525278" cy="134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VE" sz="1400" b="1" kern="1200" dirty="0"/>
            <a:t>Visitas semestrales</a:t>
          </a:r>
        </a:p>
      </dsp:txBody>
      <dsp:txXfrm>
        <a:off x="3206573" y="0"/>
        <a:ext cx="1525278" cy="1345535"/>
      </dsp:txXfrm>
    </dsp:sp>
    <dsp:sp modelId="{BADBEBE2-4BA0-4400-A025-95635F2227D3}">
      <dsp:nvSpPr>
        <dsp:cNvPr id="0" name=""/>
        <dsp:cNvSpPr/>
      </dsp:nvSpPr>
      <dsp:spPr>
        <a:xfrm>
          <a:off x="3801020" y="1513727"/>
          <a:ext cx="336383" cy="336383"/>
        </a:xfrm>
        <a:prstGeom prst="ellipse">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0DCB1-B71C-40A4-9CC7-398F8F2993D0}">
      <dsp:nvSpPr>
        <dsp:cNvPr id="0" name=""/>
        <dsp:cNvSpPr/>
      </dsp:nvSpPr>
      <dsp:spPr>
        <a:xfrm>
          <a:off x="4808115" y="2018302"/>
          <a:ext cx="1525278" cy="134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VE" sz="1400" b="1" kern="1200" dirty="0"/>
            <a:t>Visitas anuales</a:t>
          </a:r>
        </a:p>
      </dsp:txBody>
      <dsp:txXfrm>
        <a:off x="4808115" y="2018302"/>
        <a:ext cx="1525278" cy="1345535"/>
      </dsp:txXfrm>
    </dsp:sp>
    <dsp:sp modelId="{7B755614-634D-4BC7-A29D-44EC0212E6D3}">
      <dsp:nvSpPr>
        <dsp:cNvPr id="0" name=""/>
        <dsp:cNvSpPr/>
      </dsp:nvSpPr>
      <dsp:spPr>
        <a:xfrm>
          <a:off x="5402562" y="1513727"/>
          <a:ext cx="336383" cy="336383"/>
        </a:xfrm>
        <a:prstGeom prst="ellipse">
          <a:avLst/>
        </a:prstGeom>
        <a:solidFill>
          <a:schemeClr val="accent1">
            <a:shade val="80000"/>
            <a:hueOff val="302626"/>
            <a:satOff val="-11548"/>
            <a:lumOff val="2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FCD14-F5FD-4C16-ACB9-E18C0DCF77F4}">
      <dsp:nvSpPr>
        <dsp:cNvPr id="0" name=""/>
        <dsp:cNvSpPr/>
      </dsp:nvSpPr>
      <dsp:spPr>
        <a:xfrm>
          <a:off x="6409657" y="0"/>
          <a:ext cx="1525278" cy="134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VE" sz="1400" b="1" kern="1200" dirty="0"/>
            <a:t>Visitas adicionales</a:t>
          </a:r>
        </a:p>
      </dsp:txBody>
      <dsp:txXfrm>
        <a:off x="6409657" y="0"/>
        <a:ext cx="1525278" cy="1345535"/>
      </dsp:txXfrm>
    </dsp:sp>
    <dsp:sp modelId="{0B178C82-EE6F-4385-B5E7-9B716DCE626C}">
      <dsp:nvSpPr>
        <dsp:cNvPr id="0" name=""/>
        <dsp:cNvSpPr/>
      </dsp:nvSpPr>
      <dsp:spPr>
        <a:xfrm>
          <a:off x="7004105" y="1513727"/>
          <a:ext cx="336383" cy="336383"/>
        </a:xfrm>
        <a:prstGeom prst="ellipse">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48BF0B-CE5E-4CE2-81DB-4462797E407B}">
      <dsp:nvSpPr>
        <dsp:cNvPr id="0" name=""/>
        <dsp:cNvSpPr/>
      </dsp:nvSpPr>
      <dsp:spPr>
        <a:xfrm rot="5400000">
          <a:off x="5346162" y="-2186133"/>
          <a:ext cx="96144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0"/>
            </a:spcAft>
            <a:buChar char="••"/>
          </a:pPr>
          <a:r>
            <a:rPr lang="es-VE" sz="1800" b="1" kern="1200" dirty="0">
              <a:solidFill>
                <a:srgbClr val="002060"/>
              </a:solidFill>
            </a:rPr>
            <a:t>Edad: </a:t>
          </a:r>
          <a:r>
            <a:rPr lang="es-VE" sz="1800" b="1" kern="1200" dirty="0">
              <a:solidFill>
                <a:srgbClr val="002060"/>
              </a:solidFill>
              <a:latin typeface="Cambria"/>
              <a:ea typeface="Cambria"/>
            </a:rPr>
            <a:t>˃</a:t>
          </a:r>
          <a:r>
            <a:rPr lang="es-VE" sz="1800" b="1" kern="1200" dirty="0">
              <a:solidFill>
                <a:srgbClr val="002060"/>
              </a:solidFill>
            </a:rPr>
            <a:t>60 años.</a:t>
          </a:r>
        </a:p>
        <a:p>
          <a:pPr marL="171450" lvl="1" indent="-171450" algn="l" defTabSz="800100">
            <a:lnSpc>
              <a:spcPct val="100000"/>
            </a:lnSpc>
            <a:spcBef>
              <a:spcPct val="0"/>
            </a:spcBef>
            <a:spcAft>
              <a:spcPts val="0"/>
            </a:spcAft>
            <a:buChar char="••"/>
          </a:pPr>
          <a:r>
            <a:rPr lang="es-VE" sz="1800" b="1" kern="1200" dirty="0">
              <a:solidFill>
                <a:srgbClr val="002060"/>
              </a:solidFill>
            </a:rPr>
            <a:t>PA: PAS 160-219mmHg y </a:t>
          </a:r>
          <a:r>
            <a:rPr lang="es-VE" sz="1800" b="1" kern="1200" dirty="0">
              <a:solidFill>
                <a:srgbClr val="002060"/>
              </a:solidFill>
              <a:latin typeface="Cambria"/>
              <a:ea typeface="Cambria"/>
            </a:rPr>
            <a:t>˂</a:t>
          </a:r>
          <a:r>
            <a:rPr lang="es-VE" sz="1800" b="1" kern="1200" dirty="0">
              <a:solidFill>
                <a:srgbClr val="002060"/>
              </a:solidFill>
            </a:rPr>
            <a:t>PAD 90mmHg.</a:t>
          </a:r>
        </a:p>
      </dsp:txBody>
      <dsp:txXfrm rot="5400000">
        <a:off x="5346162" y="-2186133"/>
        <a:ext cx="961449" cy="5484129"/>
      </dsp:txXfrm>
    </dsp:sp>
    <dsp:sp modelId="{6483DEB9-23FA-4C76-895D-A971F2685BFC}">
      <dsp:nvSpPr>
        <dsp:cNvPr id="0" name=""/>
        <dsp:cNvSpPr/>
      </dsp:nvSpPr>
      <dsp:spPr>
        <a:xfrm>
          <a:off x="0" y="346"/>
          <a:ext cx="3084822" cy="111117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VE" sz="3600" b="1" kern="1200" dirty="0"/>
            <a:t>Inclusión</a:t>
          </a:r>
        </a:p>
      </dsp:txBody>
      <dsp:txXfrm>
        <a:off x="0" y="346"/>
        <a:ext cx="3084822" cy="1111170"/>
      </dsp:txXfrm>
    </dsp:sp>
    <dsp:sp modelId="{C8406BE7-2697-4FF8-A518-754AA47F109C}">
      <dsp:nvSpPr>
        <dsp:cNvPr id="0" name=""/>
        <dsp:cNvSpPr/>
      </dsp:nvSpPr>
      <dsp:spPr>
        <a:xfrm rot="5400000">
          <a:off x="5043462" y="-553339"/>
          <a:ext cx="1566849"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VE" sz="1400" b="1" kern="1200" dirty="0">
              <a:solidFill>
                <a:srgbClr val="002060"/>
              </a:solidFill>
            </a:rPr>
            <a:t>Fibrilación o </a:t>
          </a:r>
          <a:r>
            <a:rPr lang="es-VE" sz="1400" b="1" kern="1200" dirty="0" err="1">
              <a:solidFill>
                <a:srgbClr val="002060"/>
              </a:solidFill>
            </a:rPr>
            <a:t>flutter</a:t>
          </a:r>
          <a:r>
            <a:rPr lang="es-VE" sz="1400" b="1" kern="1200" dirty="0">
              <a:solidFill>
                <a:srgbClr val="002060"/>
              </a:solidFill>
            </a:rPr>
            <a:t> auricular, bloqueo A-V, TA multifocal, bradicardia </a:t>
          </a:r>
          <a:r>
            <a:rPr lang="es-VE" sz="1400" b="1" kern="1200" dirty="0">
              <a:solidFill>
                <a:srgbClr val="002060"/>
              </a:solidFill>
              <a:latin typeface="Cambria"/>
              <a:ea typeface="Cambria"/>
            </a:rPr>
            <a:t>˂</a:t>
          </a:r>
          <a:r>
            <a:rPr lang="es-VE" sz="1400" b="1" kern="1200" dirty="0">
              <a:solidFill>
                <a:srgbClr val="002060"/>
              </a:solidFill>
            </a:rPr>
            <a:t>50LPM o marcapasos permanente</a:t>
          </a:r>
        </a:p>
        <a:p>
          <a:pPr marL="114300" lvl="1" indent="-114300" algn="just" defTabSz="622300">
            <a:lnSpc>
              <a:spcPct val="90000"/>
            </a:lnSpc>
            <a:spcBef>
              <a:spcPct val="0"/>
            </a:spcBef>
            <a:spcAft>
              <a:spcPct val="15000"/>
            </a:spcAft>
            <a:buChar char="••"/>
          </a:pPr>
          <a:r>
            <a:rPr lang="es-VE" sz="1400" b="1" kern="1200" dirty="0">
              <a:solidFill>
                <a:srgbClr val="002060"/>
              </a:solidFill>
            </a:rPr>
            <a:t>Infarto de miocardio reciente, accidente cerebrovascular reciente, cirugía de derivación coronaria durante los últimos 6 meses, diabetes dependiente de insulina, demencia, antecedentes de insuficiencia renal, demencia o abuso de alcohol.</a:t>
          </a:r>
        </a:p>
      </dsp:txBody>
      <dsp:txXfrm rot="5400000">
        <a:off x="5043462" y="-553339"/>
        <a:ext cx="1566849" cy="5484129"/>
      </dsp:txXfrm>
    </dsp:sp>
    <dsp:sp modelId="{4D846E8E-EA56-440E-951E-8DBE464932FC}">
      <dsp:nvSpPr>
        <dsp:cNvPr id="0" name=""/>
        <dsp:cNvSpPr/>
      </dsp:nvSpPr>
      <dsp:spPr>
        <a:xfrm>
          <a:off x="0" y="1209444"/>
          <a:ext cx="3084822" cy="1958561"/>
        </a:xfrm>
        <a:prstGeom prst="round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VE" sz="3600" b="1" kern="1200" dirty="0"/>
            <a:t>Exclusión</a:t>
          </a:r>
        </a:p>
      </dsp:txBody>
      <dsp:txXfrm>
        <a:off x="0" y="1209444"/>
        <a:ext cx="3084822" cy="195856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68B562-EC2A-4624-91C2-EAA7D67FB962}">
      <dsp:nvSpPr>
        <dsp:cNvPr id="0" name=""/>
        <dsp:cNvSpPr/>
      </dsp:nvSpPr>
      <dsp:spPr>
        <a:xfrm rot="5400000">
          <a:off x="4525788" y="-1845201"/>
          <a:ext cx="2324791" cy="64061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VE" sz="1600" b="1" i="0" u="none" strike="noStrike" kern="1200" cap="none" dirty="0">
              <a:solidFill>
                <a:srgbClr val="000000"/>
              </a:solidFill>
              <a:latin typeface="Arial"/>
              <a:ea typeface="Arial"/>
              <a:cs typeface="Arial"/>
              <a:sym typeface="Arial"/>
            </a:rPr>
            <a:t>Inicio súbito de un nuevo déficit neurológico atribuido a la obstrucción o lesión en el sistema arterial. El déficit definido debía persistir durante al menos 24 horas, a menos que se supervisara la muerte y tenía que incluir hallazgos de localización específicos confirmados por examen neurológico o exploración cerebral, sin evidencia de una causa no vascular subyacente. La determinación del accidente cerebrovascular fatal se basó en la autopsia o en el certificado de defunción más los datos sobre la hospitalización con un diagnóstico definitivo de accidente cerebrovascular.</a:t>
          </a:r>
          <a:endParaRPr lang="es-VE" sz="1600" b="1" kern="1200" dirty="0"/>
        </a:p>
      </dsp:txBody>
      <dsp:txXfrm rot="5400000">
        <a:off x="4525788" y="-1845201"/>
        <a:ext cx="2324791" cy="6406169"/>
      </dsp:txXfrm>
    </dsp:sp>
    <dsp:sp modelId="{7031EDAE-FD58-46CE-9C59-66034EA728EC}">
      <dsp:nvSpPr>
        <dsp:cNvPr id="0" name=""/>
        <dsp:cNvSpPr/>
      </dsp:nvSpPr>
      <dsp:spPr>
        <a:xfrm>
          <a:off x="1211" y="1326"/>
          <a:ext cx="2483888" cy="2713113"/>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VE" sz="6500" kern="1200" dirty="0"/>
            <a:t>ACV</a:t>
          </a:r>
        </a:p>
      </dsp:txBody>
      <dsp:txXfrm>
        <a:off x="1211" y="1326"/>
        <a:ext cx="2483888" cy="271311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68B562-EC2A-4624-91C2-EAA7D67FB962}">
      <dsp:nvSpPr>
        <dsp:cNvPr id="0" name=""/>
        <dsp:cNvSpPr/>
      </dsp:nvSpPr>
      <dsp:spPr>
        <a:xfrm rot="5400000">
          <a:off x="5555018" y="-2267245"/>
          <a:ext cx="885804"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VE" sz="1400" b="1" i="0" u="none" strike="noStrike" kern="1200" cap="none" dirty="0">
              <a:solidFill>
                <a:srgbClr val="000000"/>
              </a:solidFill>
              <a:latin typeface="Arial"/>
              <a:ea typeface="Arial"/>
              <a:cs typeface="Arial"/>
              <a:sym typeface="Arial"/>
            </a:rPr>
            <a:t>Un síntoma, como disnea significativa, más una radiografía de tórax característica de insuficiencia cardíaca congestiva, o un signo físico anormal, como estertores o edema 2+ (moderado) del tobillo.</a:t>
          </a:r>
          <a:endParaRPr lang="es-VE" sz="1400" b="1" kern="1200" dirty="0"/>
        </a:p>
      </dsp:txBody>
      <dsp:txXfrm rot="5400000">
        <a:off x="5555018" y="-2267245"/>
        <a:ext cx="885804" cy="5645102"/>
      </dsp:txXfrm>
    </dsp:sp>
    <dsp:sp modelId="{7031EDAE-FD58-46CE-9C59-66034EA728EC}">
      <dsp:nvSpPr>
        <dsp:cNvPr id="0" name=""/>
        <dsp:cNvSpPr/>
      </dsp:nvSpPr>
      <dsp:spPr>
        <a:xfrm>
          <a:off x="0" y="1677"/>
          <a:ext cx="3175369" cy="110725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VE" sz="2900" b="1" kern="1200" dirty="0"/>
            <a:t>Falla ventricular izquierda</a:t>
          </a:r>
        </a:p>
      </dsp:txBody>
      <dsp:txXfrm>
        <a:off x="0" y="1677"/>
        <a:ext cx="3175369" cy="1107255"/>
      </dsp:txXfrm>
    </dsp:sp>
    <dsp:sp modelId="{0E5674F5-52EE-47C5-A700-DFDED8326AB7}">
      <dsp:nvSpPr>
        <dsp:cNvPr id="0" name=""/>
        <dsp:cNvSpPr/>
      </dsp:nvSpPr>
      <dsp:spPr>
        <a:xfrm rot="5400000">
          <a:off x="5555018" y="-1104628"/>
          <a:ext cx="885804"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VE" sz="1400" b="1" i="0" u="none" strike="noStrike" kern="1200" cap="none" dirty="0">
              <a:solidFill>
                <a:srgbClr val="000000"/>
              </a:solidFill>
              <a:latin typeface="Arial"/>
              <a:ea typeface="Arial"/>
              <a:cs typeface="Arial"/>
              <a:sym typeface="Arial"/>
            </a:rPr>
            <a:t>Inicio rápido de un déficit neurológico focal que dura más de 30 segundos y menos de 24 horas, se presume que se debe a una isquemia cerebral, sin evidencia de una causa no vascular subyacente.</a:t>
          </a:r>
          <a:endParaRPr lang="es-VE" sz="1400" b="1" kern="1200" dirty="0"/>
        </a:p>
      </dsp:txBody>
      <dsp:txXfrm rot="5400000">
        <a:off x="5555018" y="-1104628"/>
        <a:ext cx="885804" cy="5645102"/>
      </dsp:txXfrm>
    </dsp:sp>
    <dsp:sp modelId="{E64EE360-9456-495F-9047-0C7E40896861}">
      <dsp:nvSpPr>
        <dsp:cNvPr id="0" name=""/>
        <dsp:cNvSpPr/>
      </dsp:nvSpPr>
      <dsp:spPr>
        <a:xfrm>
          <a:off x="0" y="1164295"/>
          <a:ext cx="3175369" cy="1107255"/>
        </a:xfrm>
        <a:prstGeom prst="roundRect">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VE" sz="2900" b="1" kern="1200" dirty="0"/>
            <a:t>AIT</a:t>
          </a:r>
        </a:p>
      </dsp:txBody>
      <dsp:txXfrm>
        <a:off x="0" y="1164295"/>
        <a:ext cx="3175369" cy="1107255"/>
      </dsp:txXfrm>
    </dsp:sp>
    <dsp:sp modelId="{AF666DA1-D7AD-433C-A5E2-F30CFA83667F}">
      <dsp:nvSpPr>
        <dsp:cNvPr id="0" name=""/>
        <dsp:cNvSpPr/>
      </dsp:nvSpPr>
      <dsp:spPr>
        <a:xfrm rot="5400000">
          <a:off x="5555018" y="57989"/>
          <a:ext cx="885804"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VE" sz="1400" b="1" i="0" u="none" strike="noStrike" kern="1200" cap="none" dirty="0">
              <a:solidFill>
                <a:srgbClr val="000000"/>
              </a:solidFill>
              <a:latin typeface="Arial"/>
              <a:ea typeface="Arial"/>
              <a:cs typeface="Arial"/>
              <a:sym typeface="Arial"/>
            </a:rPr>
            <a:t>Síntomas típicos compatibles con infarto de miocardio agudo más cambios de ECG típicos (incluidas las nuevas ondas Q) o elevación significativa de enzimas (1,25 veces normal) o evidencia por autopsia.</a:t>
          </a:r>
          <a:endParaRPr lang="es-VE" sz="1400" b="1" kern="1200" dirty="0"/>
        </a:p>
      </dsp:txBody>
      <dsp:txXfrm rot="5400000">
        <a:off x="5555018" y="57989"/>
        <a:ext cx="885804" cy="5645102"/>
      </dsp:txXfrm>
    </dsp:sp>
    <dsp:sp modelId="{3E039727-4CC8-4739-BB6B-EA6CA8CB6B22}">
      <dsp:nvSpPr>
        <dsp:cNvPr id="0" name=""/>
        <dsp:cNvSpPr/>
      </dsp:nvSpPr>
      <dsp:spPr>
        <a:xfrm>
          <a:off x="0" y="2326913"/>
          <a:ext cx="3175369" cy="1107255"/>
        </a:xfrm>
        <a:prstGeom prst="round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VE" sz="2900" b="1" kern="1200" dirty="0"/>
            <a:t>Infarto de miocardio</a:t>
          </a:r>
        </a:p>
      </dsp:txBody>
      <dsp:txXfrm>
        <a:off x="0" y="2326913"/>
        <a:ext cx="3175369" cy="110725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6DB9E-E767-44D6-BDF9-F8FD97BEC6CB}">
      <dsp:nvSpPr>
        <dsp:cNvPr id="0" name=""/>
        <dsp:cNvSpPr/>
      </dsp:nvSpPr>
      <dsp:spPr>
        <a:xfrm rot="5400000">
          <a:off x="5894019" y="-2519520"/>
          <a:ext cx="647801"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s-VE" sz="1300" b="1" kern="1200" dirty="0"/>
            <a:t>Muerte dentro de la primera hora de evidencia de síntomas o signos cardiovasculares agudos, no relacionados con enfermedad conocida.</a:t>
          </a:r>
        </a:p>
      </dsp:txBody>
      <dsp:txXfrm rot="5400000">
        <a:off x="5894019" y="-2519520"/>
        <a:ext cx="647801" cy="5852160"/>
      </dsp:txXfrm>
    </dsp:sp>
    <dsp:sp modelId="{C6053A70-0BF0-4AD2-9596-F8AAB04C2852}">
      <dsp:nvSpPr>
        <dsp:cNvPr id="0" name=""/>
        <dsp:cNvSpPr/>
      </dsp:nvSpPr>
      <dsp:spPr>
        <a:xfrm>
          <a:off x="0" y="1683"/>
          <a:ext cx="3291840" cy="80975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VE" sz="1700" b="1" kern="1200"/>
            <a:t>Muerte súbita</a:t>
          </a:r>
          <a:endParaRPr lang="es-VE" sz="1700" b="1" kern="1200" dirty="0"/>
        </a:p>
      </dsp:txBody>
      <dsp:txXfrm>
        <a:off x="0" y="1683"/>
        <a:ext cx="3291840" cy="809752"/>
      </dsp:txXfrm>
    </dsp:sp>
    <dsp:sp modelId="{0E5674F5-52EE-47C5-A700-DFDED8326AB7}">
      <dsp:nvSpPr>
        <dsp:cNvPr id="0" name=""/>
        <dsp:cNvSpPr/>
      </dsp:nvSpPr>
      <dsp:spPr>
        <a:xfrm rot="5400000">
          <a:off x="5894019" y="-1669280"/>
          <a:ext cx="647801"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s-VE" sz="1300" b="1" kern="1200" dirty="0"/>
            <a:t>Cuestionario de Rose positivo en las visitas anuales.</a:t>
          </a:r>
        </a:p>
      </dsp:txBody>
      <dsp:txXfrm rot="5400000">
        <a:off x="5894019" y="-1669280"/>
        <a:ext cx="647801" cy="5852160"/>
      </dsp:txXfrm>
    </dsp:sp>
    <dsp:sp modelId="{E64EE360-9456-495F-9047-0C7E40896861}">
      <dsp:nvSpPr>
        <dsp:cNvPr id="0" name=""/>
        <dsp:cNvSpPr/>
      </dsp:nvSpPr>
      <dsp:spPr>
        <a:xfrm>
          <a:off x="0" y="851923"/>
          <a:ext cx="3291840" cy="809752"/>
        </a:xfrm>
        <a:prstGeom prst="roundRect">
          <a:avLst/>
        </a:prstGeom>
        <a:solidFill>
          <a:schemeClr val="accent1">
            <a:shade val="80000"/>
            <a:hueOff val="134500"/>
            <a:satOff val="-5133"/>
            <a:lumOff val="9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VE" sz="1700" b="1" kern="1200" dirty="0"/>
            <a:t>Angina de pecho</a:t>
          </a:r>
        </a:p>
      </dsp:txBody>
      <dsp:txXfrm>
        <a:off x="0" y="851923"/>
        <a:ext cx="3291840" cy="809752"/>
      </dsp:txXfrm>
    </dsp:sp>
    <dsp:sp modelId="{3812D7EB-8F9C-47C4-9EFA-7547E0C67879}">
      <dsp:nvSpPr>
        <dsp:cNvPr id="0" name=""/>
        <dsp:cNvSpPr/>
      </dsp:nvSpPr>
      <dsp:spPr>
        <a:xfrm rot="5400000">
          <a:off x="5894019" y="-819041"/>
          <a:ext cx="647801"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s-VE" sz="1300" b="1" kern="1200" dirty="0"/>
            <a:t>Escala SHORT-CARE , 4 puntos o más, en dos  visitas consecutivas, incluyendo evaluación neurológica y TC cráneo.</a:t>
          </a:r>
        </a:p>
      </dsp:txBody>
      <dsp:txXfrm rot="5400000">
        <a:off x="5894019" y="-819041"/>
        <a:ext cx="647801" cy="5852160"/>
      </dsp:txXfrm>
    </dsp:sp>
    <dsp:sp modelId="{A1B4CFF0-1214-474D-AF96-986F2169D9D9}">
      <dsp:nvSpPr>
        <dsp:cNvPr id="0" name=""/>
        <dsp:cNvSpPr/>
      </dsp:nvSpPr>
      <dsp:spPr>
        <a:xfrm>
          <a:off x="0" y="1702162"/>
          <a:ext cx="3291840" cy="809752"/>
        </a:xfrm>
        <a:prstGeom prst="roundRect">
          <a:avLst/>
        </a:prstGeom>
        <a:solidFill>
          <a:schemeClr val="accent1">
            <a:shade val="80000"/>
            <a:hueOff val="269001"/>
            <a:satOff val="-10265"/>
            <a:lumOff val="19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VE" sz="1700" b="1" kern="1200" dirty="0"/>
            <a:t>Demencia</a:t>
          </a:r>
        </a:p>
      </dsp:txBody>
      <dsp:txXfrm>
        <a:off x="0" y="1702162"/>
        <a:ext cx="3291840" cy="809752"/>
      </dsp:txXfrm>
    </dsp:sp>
    <dsp:sp modelId="{50A65902-7067-4FA2-A97A-2706A1791AE5}">
      <dsp:nvSpPr>
        <dsp:cNvPr id="0" name=""/>
        <dsp:cNvSpPr/>
      </dsp:nvSpPr>
      <dsp:spPr>
        <a:xfrm rot="5400000">
          <a:off x="5894019" y="31198"/>
          <a:ext cx="647801"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s-VE" sz="1300" b="1" kern="1200" dirty="0"/>
            <a:t>Injerto de derivación de la arteria coronaria o angioplastia coronaria.</a:t>
          </a:r>
        </a:p>
      </dsp:txBody>
      <dsp:txXfrm rot="5400000">
        <a:off x="5894019" y="31198"/>
        <a:ext cx="647801" cy="5852160"/>
      </dsp:txXfrm>
    </dsp:sp>
    <dsp:sp modelId="{6623D34A-54F8-4B2F-8560-AD37A44FC704}">
      <dsp:nvSpPr>
        <dsp:cNvPr id="0" name=""/>
        <dsp:cNvSpPr/>
      </dsp:nvSpPr>
      <dsp:spPr>
        <a:xfrm>
          <a:off x="0" y="2552402"/>
          <a:ext cx="3291840" cy="809752"/>
        </a:xfrm>
        <a:prstGeom prst="round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VE" sz="1700" b="1" kern="1200" dirty="0"/>
            <a:t>Procedimientos terapéuticos de la arteria coronaria</a:t>
          </a:r>
        </a:p>
      </dsp:txBody>
      <dsp:txXfrm>
        <a:off x="0" y="2552402"/>
        <a:ext cx="3291840" cy="80975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B22625-4644-45DC-B9B3-40834F39B3F2}">
      <dsp:nvSpPr>
        <dsp:cNvPr id="0" name=""/>
        <dsp:cNvSpPr/>
      </dsp:nvSpPr>
      <dsp:spPr>
        <a:xfrm rot="10800000">
          <a:off x="395530" y="1395"/>
          <a:ext cx="831744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VE" sz="1800" b="1" i="0" u="none" strike="noStrike" kern="1200" cap="none" dirty="0">
              <a:latin typeface="Arial"/>
              <a:ea typeface="Arial"/>
              <a:cs typeface="Arial"/>
              <a:sym typeface="Arial"/>
            </a:rPr>
            <a:t>La comparación de las características iniciales de los dos grupos de tratamiento se determinó mediante las pruebas x2 para las variables categóricas y las pruebas estándar normales (z) para las variables continuas.</a:t>
          </a:r>
          <a:endParaRPr lang="es-VE" sz="1800" b="1" kern="1200" dirty="0"/>
        </a:p>
      </dsp:txBody>
      <dsp:txXfrm rot="10800000">
        <a:off x="395530" y="1395"/>
        <a:ext cx="8317443" cy="934177"/>
      </dsp:txXfrm>
    </dsp:sp>
    <dsp:sp modelId="{307F0C58-35C8-47FA-8894-52F66D2BAE09}">
      <dsp:nvSpPr>
        <dsp:cNvPr id="0" name=""/>
        <dsp:cNvSpPr/>
      </dsp:nvSpPr>
      <dsp:spPr>
        <a:xfrm>
          <a:off x="0" y="13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84B92-7823-4C1B-BFD7-BE940AF1B776}">
      <dsp:nvSpPr>
        <dsp:cNvPr id="0" name=""/>
        <dsp:cNvSpPr/>
      </dsp:nvSpPr>
      <dsp:spPr>
        <a:xfrm rot="10800000">
          <a:off x="395530" y="1189095"/>
          <a:ext cx="831744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VE" sz="1800" b="1" i="0" u="none" strike="noStrike" kern="1200" cap="none" dirty="0">
              <a:latin typeface="Arial"/>
              <a:ea typeface="Arial"/>
              <a:cs typeface="Arial"/>
              <a:sym typeface="Arial"/>
            </a:rPr>
            <a:t>El punto final primario se evaluó con la prueba de log-</a:t>
          </a:r>
          <a:r>
            <a:rPr lang="es-VE" sz="1800" b="1" i="0" u="none" strike="noStrike" kern="1200" cap="none" dirty="0" err="1">
              <a:latin typeface="Arial"/>
              <a:ea typeface="Arial"/>
              <a:cs typeface="Arial"/>
              <a:sym typeface="Arial"/>
            </a:rPr>
            <a:t>rank</a:t>
          </a:r>
          <a:r>
            <a:rPr lang="es-VE" sz="1800" b="1" i="0" u="none" strike="noStrike" kern="1200" cap="none" dirty="0">
              <a:latin typeface="Arial"/>
              <a:ea typeface="Arial"/>
              <a:cs typeface="Arial"/>
              <a:sym typeface="Arial"/>
            </a:rPr>
            <a:t> usando el tiempo hasta el primer ACV como la variable de interés.</a:t>
          </a:r>
          <a:endParaRPr lang="es-VE" sz="1800" b="1" kern="1200" dirty="0"/>
        </a:p>
      </dsp:txBody>
      <dsp:txXfrm rot="10800000">
        <a:off x="395530" y="1189095"/>
        <a:ext cx="8317443" cy="934177"/>
      </dsp:txXfrm>
    </dsp:sp>
    <dsp:sp modelId="{D1F49CDE-A37A-4FB2-9BD7-37A7287ACE29}">
      <dsp:nvSpPr>
        <dsp:cNvPr id="0" name=""/>
        <dsp:cNvSpPr/>
      </dsp:nvSpPr>
      <dsp:spPr>
        <a:xfrm>
          <a:off x="0" y="11890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00EEC-1125-4761-835C-2CBBA2C5239A}">
      <dsp:nvSpPr>
        <dsp:cNvPr id="0" name=""/>
        <dsp:cNvSpPr/>
      </dsp:nvSpPr>
      <dsp:spPr>
        <a:xfrm rot="10800000">
          <a:off x="395530" y="2376795"/>
          <a:ext cx="831744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VE" sz="1800" b="1" i="0" u="none" strike="noStrike" kern="1200" cap="none">
              <a:latin typeface="Arial"/>
              <a:ea typeface="Arial"/>
              <a:cs typeface="Arial"/>
              <a:sym typeface="Arial"/>
            </a:rPr>
            <a:t>Las tasas de eventos acumulativos se calcularon utilizando curvas de supervivencia.</a:t>
          </a:r>
          <a:endParaRPr lang="es-VE" sz="1800" b="1" kern="1200" dirty="0"/>
        </a:p>
      </dsp:txBody>
      <dsp:txXfrm rot="10800000">
        <a:off x="395530" y="2376795"/>
        <a:ext cx="8317443" cy="934177"/>
      </dsp:txXfrm>
    </dsp:sp>
    <dsp:sp modelId="{FD04C193-AB96-4911-A7F6-3D7CC77ACE17}">
      <dsp:nvSpPr>
        <dsp:cNvPr id="0" name=""/>
        <dsp:cNvSpPr/>
      </dsp:nvSpPr>
      <dsp:spPr>
        <a:xfrm>
          <a:off x="0" y="23767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12C668-4508-49E9-92E7-44F87460FD4C}">
      <dsp:nvSpPr>
        <dsp:cNvPr id="0" name=""/>
        <dsp:cNvSpPr/>
      </dsp:nvSpPr>
      <dsp:spPr>
        <a:xfrm rot="10800000">
          <a:off x="396560" y="1395"/>
          <a:ext cx="831538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VE" sz="1800" b="1" i="0" u="none" strike="noStrike" kern="1200" cap="none" dirty="0">
              <a:solidFill>
                <a:schemeClr val="bg1"/>
              </a:solidFill>
              <a:latin typeface="Arial"/>
              <a:ea typeface="Arial"/>
              <a:cs typeface="Arial"/>
              <a:sym typeface="Arial"/>
            </a:rPr>
            <a:t>Los riesgos relativos y las diferencias porcentuales se calcularon mediante el análisis de regresión de riesgos proporcionales utilizando la duración total del seguimiento.</a:t>
          </a:r>
          <a:endParaRPr lang="es-VE" sz="1800" b="1" kern="1200" dirty="0">
            <a:solidFill>
              <a:schemeClr val="bg1"/>
            </a:solidFill>
          </a:endParaRPr>
        </a:p>
      </dsp:txBody>
      <dsp:txXfrm rot="10800000">
        <a:off x="396560" y="1395"/>
        <a:ext cx="8315383" cy="934177"/>
      </dsp:txXfrm>
    </dsp:sp>
    <dsp:sp modelId="{A279A7E6-C6DC-45DD-9AF5-817BA0B65231}">
      <dsp:nvSpPr>
        <dsp:cNvPr id="0" name=""/>
        <dsp:cNvSpPr/>
      </dsp:nvSpPr>
      <dsp:spPr>
        <a:xfrm>
          <a:off x="0" y="13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6C4E8-177D-4136-A50C-B5F7DF623044}">
      <dsp:nvSpPr>
        <dsp:cNvPr id="0" name=""/>
        <dsp:cNvSpPr/>
      </dsp:nvSpPr>
      <dsp:spPr>
        <a:xfrm rot="10800000">
          <a:off x="396560" y="1189095"/>
          <a:ext cx="831538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ES" sz="1800" b="1" kern="1200" dirty="0">
              <a:solidFill>
                <a:schemeClr val="bg1"/>
              </a:solidFill>
            </a:rPr>
            <a:t>Todos los análisis fueron realizados por intención a tratar.</a:t>
          </a:r>
          <a:endParaRPr lang="es-VE" sz="1800" b="1" kern="1200" dirty="0">
            <a:solidFill>
              <a:schemeClr val="bg1"/>
            </a:solidFill>
          </a:endParaRPr>
        </a:p>
      </dsp:txBody>
      <dsp:txXfrm rot="10800000">
        <a:off x="396560" y="1189095"/>
        <a:ext cx="8315383" cy="934177"/>
      </dsp:txXfrm>
    </dsp:sp>
    <dsp:sp modelId="{BE413A3F-29A4-41DC-8478-9B07FE8F1134}">
      <dsp:nvSpPr>
        <dsp:cNvPr id="0" name=""/>
        <dsp:cNvSpPr/>
      </dsp:nvSpPr>
      <dsp:spPr>
        <a:xfrm>
          <a:off x="0" y="11890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86F28-E97A-4D3C-8CB7-DBF52B6159F8}">
      <dsp:nvSpPr>
        <dsp:cNvPr id="0" name=""/>
        <dsp:cNvSpPr/>
      </dsp:nvSpPr>
      <dsp:spPr>
        <a:xfrm rot="10800000">
          <a:off x="395530" y="2376795"/>
          <a:ext cx="8317443" cy="934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68580" rIns="128016" bIns="68580" numCol="1" spcCol="1270" anchor="ctr" anchorCtr="0">
          <a:noAutofit/>
        </a:bodyPr>
        <a:lstStyle/>
        <a:p>
          <a:pPr lvl="0" algn="just" defTabSz="800100">
            <a:lnSpc>
              <a:spcPct val="90000"/>
            </a:lnSpc>
            <a:spcBef>
              <a:spcPct val="0"/>
            </a:spcBef>
            <a:spcAft>
              <a:spcPct val="35000"/>
            </a:spcAft>
          </a:pPr>
          <a:r>
            <a:rPr lang="es-VE" sz="1800" b="1" i="0" u="none" strike="noStrike" kern="1200" cap="none" dirty="0">
              <a:solidFill>
                <a:schemeClr val="bg1"/>
              </a:solidFill>
              <a:latin typeface="Arial"/>
              <a:ea typeface="Arial"/>
              <a:cs typeface="Arial"/>
              <a:sym typeface="Arial"/>
            </a:rPr>
            <a:t>Una Junta de Monitoreo de Datos y Seguridad se reunió dos veces al año para revisar datos no cegados sobre eficacia y seguridad.</a:t>
          </a:r>
          <a:endParaRPr lang="es-VE" sz="1800" b="1" kern="1200" dirty="0">
            <a:solidFill>
              <a:schemeClr val="bg1"/>
            </a:solidFill>
          </a:endParaRPr>
        </a:p>
      </dsp:txBody>
      <dsp:txXfrm rot="10800000">
        <a:off x="395530" y="2376795"/>
        <a:ext cx="8317443" cy="934177"/>
      </dsp:txXfrm>
    </dsp:sp>
    <dsp:sp modelId="{099EA32F-B411-4F4D-86A7-5D66C4FF0732}">
      <dsp:nvSpPr>
        <dsp:cNvPr id="0" name=""/>
        <dsp:cNvSpPr/>
      </dsp:nvSpPr>
      <dsp:spPr>
        <a:xfrm>
          <a:off x="0" y="2376795"/>
          <a:ext cx="934177" cy="93417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ACDC0C-8539-405B-AA7B-BAB4FEA47BB0}">
      <dsp:nvSpPr>
        <dsp:cNvPr id="0" name=""/>
        <dsp:cNvSpPr/>
      </dsp:nvSpPr>
      <dsp:spPr>
        <a:xfrm>
          <a:off x="0" y="402353"/>
          <a:ext cx="6458101" cy="6300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4571735-5C93-4EC0-B9CA-08B98F566DE4}">
      <dsp:nvSpPr>
        <dsp:cNvPr id="0" name=""/>
        <dsp:cNvSpPr/>
      </dsp:nvSpPr>
      <dsp:spPr>
        <a:xfrm>
          <a:off x="184046" y="73324"/>
          <a:ext cx="4520670" cy="73800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71" tIns="0" rIns="170871" bIns="0" numCol="1" spcCol="1270" anchor="ctr" anchorCtr="0">
          <a:noAutofit/>
        </a:bodyPr>
        <a:lstStyle/>
        <a:p>
          <a:pPr lvl="0" algn="l" defTabSz="1111250">
            <a:lnSpc>
              <a:spcPct val="90000"/>
            </a:lnSpc>
            <a:spcBef>
              <a:spcPct val="0"/>
            </a:spcBef>
            <a:spcAft>
              <a:spcPct val="35000"/>
            </a:spcAft>
          </a:pPr>
          <a:r>
            <a:rPr lang="es-VE" sz="2500" kern="1200" dirty="0" err="1">
              <a:solidFill>
                <a:sysClr val="window" lastClr="FFFFFF"/>
              </a:solidFill>
              <a:latin typeface="Tw Cen MT" panose="020B0602020104020603"/>
              <a:ea typeface="+mn-ea"/>
              <a:cs typeface="+mn-cs"/>
            </a:rPr>
            <a:t>Tiazidico</a:t>
          </a:r>
          <a:endParaRPr lang="es-VE" sz="2500" kern="1200" dirty="0">
            <a:solidFill>
              <a:sysClr val="window" lastClr="FFFFFF"/>
            </a:solidFill>
            <a:latin typeface="Tw Cen MT" panose="020B0602020104020603"/>
            <a:ea typeface="+mn-ea"/>
            <a:cs typeface="+mn-cs"/>
          </a:endParaRPr>
        </a:p>
      </dsp:txBody>
      <dsp:txXfrm>
        <a:off x="184046" y="73324"/>
        <a:ext cx="4520670" cy="738000"/>
      </dsp:txXfrm>
    </dsp:sp>
    <dsp:sp modelId="{99FF3365-32A7-4B2C-99D7-0F7A43FE3506}">
      <dsp:nvSpPr>
        <dsp:cNvPr id="0" name=""/>
        <dsp:cNvSpPr/>
      </dsp:nvSpPr>
      <dsp:spPr>
        <a:xfrm>
          <a:off x="0" y="1536353"/>
          <a:ext cx="6458101" cy="6300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23D8227-A34D-48D3-99D7-99DDC3327A64}">
      <dsp:nvSpPr>
        <dsp:cNvPr id="0" name=""/>
        <dsp:cNvSpPr/>
      </dsp:nvSpPr>
      <dsp:spPr>
        <a:xfrm>
          <a:off x="322905" y="1167353"/>
          <a:ext cx="4520670" cy="73800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71" tIns="0" rIns="170871" bIns="0" numCol="1" spcCol="1270" anchor="ctr" anchorCtr="0">
          <a:noAutofit/>
        </a:bodyPr>
        <a:lstStyle/>
        <a:p>
          <a:pPr lvl="0" algn="l" defTabSz="1111250">
            <a:lnSpc>
              <a:spcPct val="90000"/>
            </a:lnSpc>
            <a:spcBef>
              <a:spcPct val="0"/>
            </a:spcBef>
            <a:spcAft>
              <a:spcPct val="35000"/>
            </a:spcAft>
          </a:pPr>
          <a:r>
            <a:rPr lang="es-VE" sz="2500" kern="1200" dirty="0">
              <a:solidFill>
                <a:sysClr val="window" lastClr="FFFFFF"/>
              </a:solidFill>
              <a:latin typeface="Tw Cen MT" panose="020B0602020104020603"/>
              <a:ea typeface="+mn-ea"/>
              <a:cs typeface="+mn-cs"/>
            </a:rPr>
            <a:t>Diurético de techo bajo</a:t>
          </a:r>
        </a:p>
      </dsp:txBody>
      <dsp:txXfrm>
        <a:off x="322905" y="1167353"/>
        <a:ext cx="4520670" cy="738000"/>
      </dsp:txXfrm>
    </dsp:sp>
    <dsp:sp modelId="{7598EF24-6C4E-4A9C-9D8B-96255A35804F}">
      <dsp:nvSpPr>
        <dsp:cNvPr id="0" name=""/>
        <dsp:cNvSpPr/>
      </dsp:nvSpPr>
      <dsp:spPr>
        <a:xfrm>
          <a:off x="0" y="2670354"/>
          <a:ext cx="6458101" cy="630000"/>
        </a:xfrm>
        <a:prstGeom prst="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30FE9AA-E340-40DE-B6BF-78AEE8DE2458}">
      <dsp:nvSpPr>
        <dsp:cNvPr id="0" name=""/>
        <dsp:cNvSpPr/>
      </dsp:nvSpPr>
      <dsp:spPr>
        <a:xfrm>
          <a:off x="322905" y="2301353"/>
          <a:ext cx="4520670" cy="738000"/>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71" tIns="0" rIns="170871" bIns="0" numCol="1" spcCol="1270" anchor="ctr" anchorCtr="0">
          <a:noAutofit/>
        </a:bodyPr>
        <a:lstStyle/>
        <a:p>
          <a:pPr lvl="0" algn="l" defTabSz="1111250">
            <a:lnSpc>
              <a:spcPct val="90000"/>
            </a:lnSpc>
            <a:spcBef>
              <a:spcPct val="0"/>
            </a:spcBef>
            <a:spcAft>
              <a:spcPct val="35000"/>
            </a:spcAft>
          </a:pPr>
          <a:r>
            <a:rPr lang="es-VE" sz="2500" kern="1200" dirty="0">
              <a:solidFill>
                <a:sysClr val="window" lastClr="FFFFFF"/>
              </a:solidFill>
              <a:latin typeface="Tw Cen MT" panose="020B0602020104020603"/>
              <a:ea typeface="+mn-ea"/>
              <a:cs typeface="+mn-cs"/>
            </a:rPr>
            <a:t>Acción prolongada</a:t>
          </a:r>
        </a:p>
      </dsp:txBody>
      <dsp:txXfrm>
        <a:off x="322905" y="2301353"/>
        <a:ext cx="4520670" cy="73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46EED-CDAE-46DE-8556-1BB1C4A3F3EE}">
      <dsp:nvSpPr>
        <dsp:cNvPr id="0" name=""/>
        <dsp:cNvSpPr/>
      </dsp:nvSpPr>
      <dsp:spPr>
        <a:xfrm>
          <a:off x="0" y="344109"/>
          <a:ext cx="7435844" cy="10473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104" tIns="395732" rIns="577104"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a:t>Porción inicial del Túbulo contorneado distal </a:t>
          </a:r>
          <a:br>
            <a:rPr lang="es-ES" sz="1900" kern="1200"/>
          </a:br>
          <a:endParaRPr lang="es-VE" sz="1900" kern="1200"/>
        </a:p>
      </dsp:txBody>
      <dsp:txXfrm>
        <a:off x="0" y="344109"/>
        <a:ext cx="7435844" cy="1047375"/>
      </dsp:txXfrm>
    </dsp:sp>
    <dsp:sp modelId="{FA5938E8-B116-4A0E-AF99-646CA6A19E54}">
      <dsp:nvSpPr>
        <dsp:cNvPr id="0" name=""/>
        <dsp:cNvSpPr/>
      </dsp:nvSpPr>
      <dsp:spPr>
        <a:xfrm>
          <a:off x="371792" y="63669"/>
          <a:ext cx="5205090"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40" tIns="0" rIns="196740" bIns="0" numCol="1" spcCol="1270" anchor="ctr" anchorCtr="0">
          <a:noAutofit/>
        </a:bodyPr>
        <a:lstStyle/>
        <a:p>
          <a:pPr lvl="0" algn="l" defTabSz="844550">
            <a:lnSpc>
              <a:spcPct val="90000"/>
            </a:lnSpc>
            <a:spcBef>
              <a:spcPct val="0"/>
            </a:spcBef>
            <a:spcAft>
              <a:spcPct val="35000"/>
            </a:spcAft>
          </a:pPr>
          <a:r>
            <a:rPr lang="en-US" sz="1900" b="1" kern="1200" dirty="0">
              <a:solidFill>
                <a:srgbClr val="FFFFFF"/>
              </a:solidFill>
              <a:latin typeface="Arial" charset="0"/>
            </a:rPr>
            <a:t>Lugar de </a:t>
          </a:r>
          <a:r>
            <a:rPr lang="en-US" sz="1900" b="1" kern="1200" dirty="0" err="1">
              <a:solidFill>
                <a:srgbClr val="FFFFFF"/>
              </a:solidFill>
              <a:latin typeface="Arial" charset="0"/>
            </a:rPr>
            <a:t>accion</a:t>
          </a:r>
          <a:endParaRPr lang="es-VE" sz="1900" kern="1200" dirty="0"/>
        </a:p>
      </dsp:txBody>
      <dsp:txXfrm>
        <a:off x="371792" y="63669"/>
        <a:ext cx="5205090" cy="560880"/>
      </dsp:txXfrm>
    </dsp:sp>
    <dsp:sp modelId="{4F0D1E83-7C28-456A-A73A-255016B991D8}">
      <dsp:nvSpPr>
        <dsp:cNvPr id="0" name=""/>
        <dsp:cNvSpPr/>
      </dsp:nvSpPr>
      <dsp:spPr>
        <a:xfrm>
          <a:off x="0" y="1774525"/>
          <a:ext cx="7435844" cy="12867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104" tIns="395732" rIns="577104"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a:t>Inhiben la proteína cotransportadora Na+, Cl- de la membrana luminal </a:t>
          </a:r>
          <a:br>
            <a:rPr lang="es-ES" sz="1900" kern="1200"/>
          </a:br>
          <a:endParaRPr lang="es-VE" sz="1900" kern="1200"/>
        </a:p>
      </dsp:txBody>
      <dsp:txXfrm>
        <a:off x="0" y="1774525"/>
        <a:ext cx="7435844" cy="1286775"/>
      </dsp:txXfrm>
    </dsp:sp>
    <dsp:sp modelId="{767947B0-B4D1-4576-A511-1D1C8A580CEC}">
      <dsp:nvSpPr>
        <dsp:cNvPr id="0" name=""/>
        <dsp:cNvSpPr/>
      </dsp:nvSpPr>
      <dsp:spPr>
        <a:xfrm>
          <a:off x="371792" y="1494085"/>
          <a:ext cx="520509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40" tIns="0" rIns="196740" bIns="0" numCol="1" spcCol="1270" anchor="ctr" anchorCtr="0">
          <a:noAutofit/>
        </a:bodyPr>
        <a:lstStyle/>
        <a:p>
          <a:pPr lvl="0" algn="l" defTabSz="844550">
            <a:lnSpc>
              <a:spcPct val="90000"/>
            </a:lnSpc>
            <a:spcBef>
              <a:spcPct val="0"/>
            </a:spcBef>
            <a:spcAft>
              <a:spcPct val="35000"/>
            </a:spcAft>
          </a:pPr>
          <a:r>
            <a:rPr lang="en-US" sz="1900" b="1" kern="1200" dirty="0" err="1">
              <a:solidFill>
                <a:srgbClr val="FFFFFF"/>
              </a:solidFill>
              <a:latin typeface="Arial" charset="0"/>
            </a:rPr>
            <a:t>Mecanismo</a:t>
          </a:r>
          <a:r>
            <a:rPr lang="en-US" sz="1900" b="1" kern="1200" dirty="0">
              <a:solidFill>
                <a:srgbClr val="FFFFFF"/>
              </a:solidFill>
              <a:latin typeface="Arial" charset="0"/>
            </a:rPr>
            <a:t> de </a:t>
          </a:r>
          <a:r>
            <a:rPr lang="en-US" sz="1900" b="1" kern="1200" dirty="0" err="1">
              <a:solidFill>
                <a:srgbClr val="FFFFFF"/>
              </a:solidFill>
              <a:latin typeface="Arial" charset="0"/>
            </a:rPr>
            <a:t>acción</a:t>
          </a:r>
          <a:endParaRPr lang="es-VE" sz="1900" kern="1200" dirty="0"/>
        </a:p>
      </dsp:txBody>
      <dsp:txXfrm>
        <a:off x="371792" y="1494085"/>
        <a:ext cx="5205090" cy="560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56E63B-4416-497F-A4D8-23FA225DA16A}">
      <dsp:nvSpPr>
        <dsp:cNvPr id="0" name=""/>
        <dsp:cNvSpPr/>
      </dsp:nvSpPr>
      <dsp:spPr>
        <a:xfrm>
          <a:off x="0" y="63330"/>
          <a:ext cx="8103114" cy="638819"/>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VE" sz="2800" kern="1200" dirty="0">
              <a:solidFill>
                <a:sysClr val="window" lastClr="FFFFFF"/>
              </a:solidFill>
              <a:latin typeface="Tw Cen MT" panose="020B0602020104020603"/>
              <a:ea typeface="+mn-ea"/>
              <a:cs typeface="+mn-cs"/>
            </a:rPr>
            <a:t>Efectos Adversos</a:t>
          </a:r>
        </a:p>
      </dsp:txBody>
      <dsp:txXfrm>
        <a:off x="0" y="63330"/>
        <a:ext cx="8103114" cy="638819"/>
      </dsp:txXfrm>
    </dsp:sp>
    <dsp:sp modelId="{DEA82241-FA28-43D0-8537-04A1906B76EB}">
      <dsp:nvSpPr>
        <dsp:cNvPr id="0" name=""/>
        <dsp:cNvSpPr/>
      </dsp:nvSpPr>
      <dsp:spPr>
        <a:xfrm>
          <a:off x="0" y="702150"/>
          <a:ext cx="810311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VE" sz="2200" kern="1200" dirty="0">
              <a:solidFill>
                <a:sysClr val="windowText" lastClr="000000">
                  <a:hueOff val="0"/>
                  <a:satOff val="0"/>
                  <a:lumOff val="0"/>
                  <a:alphaOff val="0"/>
                </a:sysClr>
              </a:solidFill>
              <a:latin typeface="Tw Cen MT" panose="020B0602020104020603"/>
              <a:ea typeface="+mn-ea"/>
              <a:cs typeface="+mn-cs"/>
            </a:rPr>
            <a:t>Alteraciones electrolíticas</a:t>
          </a:r>
        </a:p>
        <a:p>
          <a:pPr marL="228600" lvl="1" indent="-228600" algn="l" defTabSz="977900">
            <a:lnSpc>
              <a:spcPct val="90000"/>
            </a:lnSpc>
            <a:spcBef>
              <a:spcPct val="0"/>
            </a:spcBef>
            <a:spcAft>
              <a:spcPct val="20000"/>
            </a:spcAft>
            <a:buChar char="••"/>
          </a:pPr>
          <a:r>
            <a:rPr lang="es-VE" sz="2200" kern="1200" dirty="0">
              <a:solidFill>
                <a:sysClr val="windowText" lastClr="000000">
                  <a:hueOff val="0"/>
                  <a:satOff val="0"/>
                  <a:lumOff val="0"/>
                  <a:alphaOff val="0"/>
                </a:sysClr>
              </a:solidFill>
              <a:latin typeface="Tw Cen MT" panose="020B0602020104020603"/>
              <a:ea typeface="+mn-ea"/>
              <a:cs typeface="+mn-cs"/>
            </a:rPr>
            <a:t>Incremento de la resistencia a la insulina</a:t>
          </a:r>
        </a:p>
        <a:p>
          <a:pPr marL="228600" lvl="1" indent="-228600" algn="l" defTabSz="977900">
            <a:lnSpc>
              <a:spcPct val="90000"/>
            </a:lnSpc>
            <a:spcBef>
              <a:spcPct val="0"/>
            </a:spcBef>
            <a:spcAft>
              <a:spcPct val="20000"/>
            </a:spcAft>
            <a:buChar char="••"/>
          </a:pPr>
          <a:endParaRPr lang="es-VE" sz="2200" kern="1200" dirty="0">
            <a:solidFill>
              <a:sysClr val="windowText" lastClr="000000">
                <a:hueOff val="0"/>
                <a:satOff val="0"/>
                <a:lumOff val="0"/>
                <a:alphaOff val="0"/>
              </a:sysClr>
            </a:solidFill>
            <a:latin typeface="Tw Cen MT" panose="020B0602020104020603"/>
            <a:ea typeface="+mn-ea"/>
            <a:cs typeface="+mn-cs"/>
          </a:endParaRPr>
        </a:p>
      </dsp:txBody>
      <dsp:txXfrm>
        <a:off x="0" y="702150"/>
        <a:ext cx="8103114" cy="1014300"/>
      </dsp:txXfrm>
    </dsp:sp>
    <dsp:sp modelId="{A975F5F4-6BB2-4EC4-BF6B-44C862CCC864}">
      <dsp:nvSpPr>
        <dsp:cNvPr id="0" name=""/>
        <dsp:cNvSpPr/>
      </dsp:nvSpPr>
      <dsp:spPr>
        <a:xfrm>
          <a:off x="0" y="1716451"/>
          <a:ext cx="8103114" cy="638819"/>
        </a:xfrm>
        <a:prstGeom prst="roundRect">
          <a:avLst/>
        </a:prstGeom>
        <a:solidFill>
          <a:srgbClr val="1CADE4">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VE" sz="2800" kern="1200" dirty="0">
              <a:solidFill>
                <a:sysClr val="window" lastClr="FFFFFF"/>
              </a:solidFill>
              <a:latin typeface="Tw Cen MT" panose="020B0602020104020603"/>
              <a:ea typeface="+mn-ea"/>
              <a:cs typeface="+mn-cs"/>
            </a:rPr>
            <a:t>contraindicaciones</a:t>
          </a:r>
        </a:p>
      </dsp:txBody>
      <dsp:txXfrm>
        <a:off x="0" y="1716451"/>
        <a:ext cx="8103114" cy="638819"/>
      </dsp:txXfrm>
    </dsp:sp>
    <dsp:sp modelId="{72B464B4-24B6-4A40-8DC5-80AB82395B7E}">
      <dsp:nvSpPr>
        <dsp:cNvPr id="0" name=""/>
        <dsp:cNvSpPr/>
      </dsp:nvSpPr>
      <dsp:spPr>
        <a:xfrm>
          <a:off x="0" y="2355270"/>
          <a:ext cx="810311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VE" sz="2200" kern="1200" dirty="0">
              <a:solidFill>
                <a:sysClr val="windowText" lastClr="000000">
                  <a:hueOff val="0"/>
                  <a:satOff val="0"/>
                  <a:lumOff val="0"/>
                  <a:alphaOff val="0"/>
                </a:sysClr>
              </a:solidFill>
              <a:latin typeface="Tw Cen MT" panose="020B0602020104020603"/>
              <a:ea typeface="+mn-ea"/>
              <a:cs typeface="+mn-cs"/>
            </a:rPr>
            <a:t>Insuficiencia renal</a:t>
          </a:r>
        </a:p>
        <a:p>
          <a:pPr marL="228600" lvl="1" indent="-228600" algn="l" defTabSz="977900">
            <a:lnSpc>
              <a:spcPct val="90000"/>
            </a:lnSpc>
            <a:spcBef>
              <a:spcPct val="0"/>
            </a:spcBef>
            <a:spcAft>
              <a:spcPct val="20000"/>
            </a:spcAft>
            <a:buChar char="••"/>
          </a:pPr>
          <a:r>
            <a:rPr lang="es-VE" sz="2200" kern="1200" dirty="0">
              <a:solidFill>
                <a:sysClr val="windowText" lastClr="000000">
                  <a:hueOff val="0"/>
                  <a:satOff val="0"/>
                  <a:lumOff val="0"/>
                  <a:alphaOff val="0"/>
                </a:sysClr>
              </a:solidFill>
              <a:latin typeface="Tw Cen MT" panose="020B0602020104020603"/>
              <a:ea typeface="+mn-ea"/>
              <a:cs typeface="+mn-cs"/>
            </a:rPr>
            <a:t>Arritmias ventriculares</a:t>
          </a:r>
        </a:p>
        <a:p>
          <a:pPr marL="228600" lvl="1" indent="-228600" algn="l" defTabSz="977900">
            <a:lnSpc>
              <a:spcPct val="90000"/>
            </a:lnSpc>
            <a:spcBef>
              <a:spcPct val="0"/>
            </a:spcBef>
            <a:spcAft>
              <a:spcPct val="20000"/>
            </a:spcAft>
            <a:buChar char="••"/>
          </a:pPr>
          <a:r>
            <a:rPr lang="es-VE" sz="2200" kern="1200" dirty="0">
              <a:solidFill>
                <a:sysClr val="windowText" lastClr="000000">
                  <a:hueOff val="0"/>
                  <a:satOff val="0"/>
                  <a:lumOff val="0"/>
                  <a:alphaOff val="0"/>
                </a:sysClr>
              </a:solidFill>
              <a:latin typeface="Tw Cen MT" panose="020B0602020104020603"/>
              <a:ea typeface="+mn-ea"/>
              <a:cs typeface="+mn-cs"/>
            </a:rPr>
            <a:t> </a:t>
          </a:r>
        </a:p>
      </dsp:txBody>
      <dsp:txXfrm>
        <a:off x="0" y="2355270"/>
        <a:ext cx="8103114" cy="10143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68432-9A96-4F82-8B98-7BC332B9CB86}">
      <dsp:nvSpPr>
        <dsp:cNvPr id="0" name=""/>
        <dsp:cNvSpPr/>
      </dsp:nvSpPr>
      <dsp:spPr>
        <a:xfrm>
          <a:off x="1782198" y="12"/>
          <a:ext cx="1586426" cy="95185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Doble ciego</a:t>
          </a:r>
        </a:p>
      </dsp:txBody>
      <dsp:txXfrm>
        <a:off x="1782198" y="12"/>
        <a:ext cx="1586426" cy="951855"/>
      </dsp:txXfrm>
    </dsp:sp>
    <dsp:sp modelId="{96EB3E98-19A2-4E33-85BE-0B9061FE2AFD}">
      <dsp:nvSpPr>
        <dsp:cNvPr id="0" name=""/>
        <dsp:cNvSpPr/>
      </dsp:nvSpPr>
      <dsp:spPr>
        <a:xfrm>
          <a:off x="3527266" y="12"/>
          <a:ext cx="1586426" cy="951855"/>
        </a:xfrm>
        <a:prstGeom prst="rect">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err="1"/>
            <a:t>Aleatorizado</a:t>
          </a:r>
          <a:endParaRPr lang="es-VE" sz="1800" b="1" kern="1200" dirty="0"/>
        </a:p>
      </dsp:txBody>
      <dsp:txXfrm>
        <a:off x="3527266" y="12"/>
        <a:ext cx="1586426" cy="951855"/>
      </dsp:txXfrm>
    </dsp:sp>
    <dsp:sp modelId="{9043CCF0-818B-4267-BBD3-9C4B3475969D}">
      <dsp:nvSpPr>
        <dsp:cNvPr id="0" name=""/>
        <dsp:cNvSpPr/>
      </dsp:nvSpPr>
      <dsp:spPr>
        <a:xfrm>
          <a:off x="5272335" y="12"/>
          <a:ext cx="1586426" cy="951855"/>
        </a:xfrm>
        <a:prstGeom prst="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b="1" kern="1200" dirty="0"/>
            <a:t>Controlado con placebo</a:t>
          </a:r>
        </a:p>
      </dsp:txBody>
      <dsp:txXfrm>
        <a:off x="5272335" y="12"/>
        <a:ext cx="1586426" cy="95185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DCC5FE-CAEC-4D01-B008-97E7A13AC72D}">
      <dsp:nvSpPr>
        <dsp:cNvPr id="0" name=""/>
        <dsp:cNvSpPr/>
      </dsp:nvSpPr>
      <dsp:spPr>
        <a:xfrm>
          <a:off x="2336" y="408348"/>
          <a:ext cx="2119225" cy="127153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a:t>SHEP-PS</a:t>
          </a:r>
        </a:p>
      </dsp:txBody>
      <dsp:txXfrm>
        <a:off x="2336" y="408348"/>
        <a:ext cx="2119225" cy="1271535"/>
      </dsp:txXfrm>
    </dsp:sp>
    <dsp:sp modelId="{24DB7836-08FA-4D8E-BADB-A09F91BFBE06}">
      <dsp:nvSpPr>
        <dsp:cNvPr id="0" name=""/>
        <dsp:cNvSpPr/>
      </dsp:nvSpPr>
      <dsp:spPr>
        <a:xfrm>
          <a:off x="2333485" y="781332"/>
          <a:ext cx="449275" cy="52556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b="1" kern="1200"/>
        </a:p>
      </dsp:txBody>
      <dsp:txXfrm>
        <a:off x="2333485" y="781332"/>
        <a:ext cx="449275" cy="525567"/>
      </dsp:txXfrm>
    </dsp:sp>
    <dsp:sp modelId="{9D1DB668-A5F0-4EDA-B567-1DA1FCA99C9B}">
      <dsp:nvSpPr>
        <dsp:cNvPr id="0" name=""/>
        <dsp:cNvSpPr/>
      </dsp:nvSpPr>
      <dsp:spPr>
        <a:xfrm>
          <a:off x="2969252" y="408348"/>
          <a:ext cx="2119225" cy="1271535"/>
        </a:xfrm>
        <a:prstGeom prst="roundRect">
          <a:avLst>
            <a:gd name="adj" fmla="val 10000"/>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b="1" kern="1200" dirty="0"/>
            <a:t>Prevalencia</a:t>
          </a:r>
        </a:p>
      </dsp:txBody>
      <dsp:txXfrm>
        <a:off x="2969252" y="408348"/>
        <a:ext cx="2119225" cy="1271535"/>
      </dsp:txXfrm>
    </dsp:sp>
    <dsp:sp modelId="{CDBCC5C9-956A-46A8-83CF-B4F5315172DB}">
      <dsp:nvSpPr>
        <dsp:cNvPr id="0" name=""/>
        <dsp:cNvSpPr/>
      </dsp:nvSpPr>
      <dsp:spPr>
        <a:xfrm>
          <a:off x="5300401" y="781332"/>
          <a:ext cx="449275" cy="525567"/>
        </a:xfrm>
        <a:prstGeom prst="rightArrow">
          <a:avLst>
            <a:gd name="adj1" fmla="val 60000"/>
            <a:gd name="adj2" fmla="val 50000"/>
          </a:avLst>
        </a:prstGeom>
        <a:solidFill>
          <a:schemeClr val="accent1">
            <a:shade val="90000"/>
            <a:hueOff val="403584"/>
            <a:satOff val="-15076"/>
            <a:lumOff val="26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VE" sz="1600" b="1" kern="1200"/>
        </a:p>
      </dsp:txBody>
      <dsp:txXfrm>
        <a:off x="5300401" y="781332"/>
        <a:ext cx="449275" cy="525567"/>
      </dsp:txXfrm>
    </dsp:sp>
    <dsp:sp modelId="{F4C8BB9D-37E7-437D-8643-39AA7B88884E}">
      <dsp:nvSpPr>
        <dsp:cNvPr id="0" name=""/>
        <dsp:cNvSpPr/>
      </dsp:nvSpPr>
      <dsp:spPr>
        <a:xfrm>
          <a:off x="5936168" y="408348"/>
          <a:ext cx="2630446" cy="1271535"/>
        </a:xfrm>
        <a:prstGeom prst="roundRect">
          <a:avLst>
            <a:gd name="adj" fmla="val 10000"/>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ts val="0"/>
            </a:spcAft>
          </a:pPr>
          <a:r>
            <a:rPr lang="es-VE" sz="2000" b="1" kern="1200" dirty="0"/>
            <a:t>6%: 60 a 69 años.</a:t>
          </a:r>
        </a:p>
        <a:p>
          <a:pPr lvl="0" algn="just" defTabSz="889000">
            <a:lnSpc>
              <a:spcPct val="90000"/>
            </a:lnSpc>
            <a:spcBef>
              <a:spcPct val="0"/>
            </a:spcBef>
            <a:spcAft>
              <a:spcPts val="0"/>
            </a:spcAft>
          </a:pPr>
          <a:r>
            <a:rPr lang="es-VE" sz="2000" b="1" kern="1200" dirty="0"/>
            <a:t>11%: 70 a 79 años.</a:t>
          </a:r>
        </a:p>
        <a:p>
          <a:pPr lvl="0" algn="just" defTabSz="889000">
            <a:lnSpc>
              <a:spcPct val="90000"/>
            </a:lnSpc>
            <a:spcBef>
              <a:spcPct val="0"/>
            </a:spcBef>
            <a:spcAft>
              <a:spcPts val="0"/>
            </a:spcAft>
          </a:pPr>
          <a:r>
            <a:rPr lang="es-VE" sz="2000" b="1" kern="1200" dirty="0"/>
            <a:t>18%: ≥ 80 años.</a:t>
          </a:r>
        </a:p>
      </dsp:txBody>
      <dsp:txXfrm>
        <a:off x="5936168" y="408348"/>
        <a:ext cx="2630446" cy="12715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F640A-9439-4F6B-A2A6-A21668788A8F}">
      <dsp:nvSpPr>
        <dsp:cNvPr id="0" name=""/>
        <dsp:cNvSpPr/>
      </dsp:nvSpPr>
      <dsp:spPr>
        <a:xfrm>
          <a:off x="962901" y="1158"/>
          <a:ext cx="2546193" cy="15277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SzPts val="1400"/>
          </a:pPr>
          <a:r>
            <a:rPr lang="es-VE" sz="1600" b="1" kern="1200">
              <a:latin typeface="+mj-lt"/>
            </a:rPr>
            <a:t>Se especificó un tamaño de muestra de 4800 participantes para probar la hipótesis primaria.</a:t>
          </a:r>
          <a:endParaRPr lang="es-VE" sz="1600" kern="1200" dirty="0">
            <a:latin typeface="+mj-lt"/>
          </a:endParaRPr>
        </a:p>
      </dsp:txBody>
      <dsp:txXfrm>
        <a:off x="962901" y="1158"/>
        <a:ext cx="2546193" cy="1527715"/>
      </dsp:txXfrm>
    </dsp:sp>
    <dsp:sp modelId="{F62C1A85-7CB6-4E33-938D-DA384E8CD73F}">
      <dsp:nvSpPr>
        <dsp:cNvPr id="0" name=""/>
        <dsp:cNvSpPr/>
      </dsp:nvSpPr>
      <dsp:spPr>
        <a:xfrm>
          <a:off x="3763713" y="1158"/>
          <a:ext cx="2546193" cy="15277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SzPts val="1400"/>
          </a:pPr>
          <a:r>
            <a:rPr lang="es-VE" sz="1600" b="1" kern="1200" dirty="0">
              <a:latin typeface="+mj-lt"/>
            </a:rPr>
            <a:t>Este tamaño de muestra se usó para detectar una diferencia de al menos el 32% en la incidencia total de accidentes cerebrovasculares.</a:t>
          </a:r>
          <a:endParaRPr lang="es-VE" sz="1600" kern="1200" dirty="0">
            <a:latin typeface="+mj-lt"/>
          </a:endParaRPr>
        </a:p>
      </dsp:txBody>
      <dsp:txXfrm>
        <a:off x="3763713" y="1158"/>
        <a:ext cx="2546193" cy="1527715"/>
      </dsp:txXfrm>
    </dsp:sp>
    <dsp:sp modelId="{5DC8A24B-80D3-4E90-8809-DDA97C1CF7F6}">
      <dsp:nvSpPr>
        <dsp:cNvPr id="0" name=""/>
        <dsp:cNvSpPr/>
      </dsp:nvSpPr>
      <dsp:spPr>
        <a:xfrm>
          <a:off x="962901" y="1783493"/>
          <a:ext cx="2546193" cy="15277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SzPts val="1400"/>
          </a:pPr>
          <a:r>
            <a:rPr lang="es-VE" sz="1600" b="1" kern="1200" dirty="0">
              <a:latin typeface="+mj-lt"/>
            </a:rPr>
            <a:t>Potencia de 90%.</a:t>
          </a:r>
          <a:endParaRPr lang="es-VE" sz="1600" kern="1200" dirty="0">
            <a:latin typeface="+mj-lt"/>
          </a:endParaRPr>
        </a:p>
      </dsp:txBody>
      <dsp:txXfrm>
        <a:off x="962901" y="1783493"/>
        <a:ext cx="2546193" cy="1527715"/>
      </dsp:txXfrm>
    </dsp:sp>
    <dsp:sp modelId="{B7A6CF2D-126A-417B-AA8C-F2B11701DDC4}">
      <dsp:nvSpPr>
        <dsp:cNvPr id="0" name=""/>
        <dsp:cNvSpPr/>
      </dsp:nvSpPr>
      <dsp:spPr>
        <a:xfrm>
          <a:off x="3763713" y="1783493"/>
          <a:ext cx="2546193" cy="15277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SzPts val="1400"/>
          </a:pPr>
          <a:r>
            <a:rPr lang="el-GR" sz="1600" b="1" kern="1200">
              <a:latin typeface="+mj-lt"/>
              <a:cs typeface="Times New Roman" panose="02020603050405020304" pitchFamily="18" charset="0"/>
            </a:rPr>
            <a:t>α</a:t>
          </a:r>
          <a:r>
            <a:rPr lang="es-VE" sz="1600" b="1" kern="1200">
              <a:latin typeface="+mj-lt"/>
            </a:rPr>
            <a:t> de dos colas de 0.05.</a:t>
          </a:r>
          <a:endParaRPr lang="es-VE" sz="1600" kern="1200" dirty="0">
            <a:latin typeface="+mj-lt"/>
          </a:endParaRPr>
        </a:p>
      </dsp:txBody>
      <dsp:txXfrm>
        <a:off x="3763713" y="1783493"/>
        <a:ext cx="2546193" cy="15277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3AAFA-6AC2-41C3-879D-B10CE58C5F1A}">
      <dsp:nvSpPr>
        <dsp:cNvPr id="0" name=""/>
        <dsp:cNvSpPr/>
      </dsp:nvSpPr>
      <dsp:spPr>
        <a:xfrm>
          <a:off x="476063" y="0"/>
          <a:ext cx="5395392" cy="3040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09687-F7F0-4368-B3B1-D8BC10A66F8F}">
      <dsp:nvSpPr>
        <dsp:cNvPr id="0" name=""/>
        <dsp:cNvSpPr/>
      </dsp:nvSpPr>
      <dsp:spPr>
        <a:xfrm>
          <a:off x="348" y="912033"/>
          <a:ext cx="1948034" cy="1216044"/>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a:solidFill>
                <a:srgbClr val="002060"/>
              </a:solidFill>
            </a:rPr>
            <a:t>Técnicas de envío masivo de información y de detección comunitaria.</a:t>
          </a:r>
        </a:p>
      </dsp:txBody>
      <dsp:txXfrm>
        <a:off x="348" y="912033"/>
        <a:ext cx="1948034" cy="1216044"/>
      </dsp:txXfrm>
    </dsp:sp>
    <dsp:sp modelId="{203F4B58-DFF5-470D-8D9C-D77336CD0126}">
      <dsp:nvSpPr>
        <dsp:cNvPr id="0" name=""/>
        <dsp:cNvSpPr/>
      </dsp:nvSpPr>
      <dsp:spPr>
        <a:xfrm>
          <a:off x="2199742" y="912033"/>
          <a:ext cx="1948034" cy="1216044"/>
        </a:xfrm>
        <a:prstGeom prst="roundRect">
          <a:avLst/>
        </a:prstGeom>
        <a:solidFill>
          <a:schemeClr val="accent1">
            <a:shade val="80000"/>
            <a:hueOff val="201751"/>
            <a:satOff val="-7699"/>
            <a:lumOff val="142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a:solidFill>
                <a:srgbClr val="002060"/>
              </a:solidFill>
            </a:rPr>
            <a:t>Contacto inicial para excluir a los pacientes no elegibles</a:t>
          </a:r>
        </a:p>
      </dsp:txBody>
      <dsp:txXfrm>
        <a:off x="2199742" y="912033"/>
        <a:ext cx="1948034" cy="1216044"/>
      </dsp:txXfrm>
    </dsp:sp>
    <dsp:sp modelId="{3897ADAA-A1B5-436B-95FF-6E6035D6D6B6}">
      <dsp:nvSpPr>
        <dsp:cNvPr id="0" name=""/>
        <dsp:cNvSpPr/>
      </dsp:nvSpPr>
      <dsp:spPr>
        <a:xfrm>
          <a:off x="4399136" y="912033"/>
          <a:ext cx="1948034" cy="1216044"/>
        </a:xfrm>
        <a:prstGeom prst="roundRect">
          <a:avLst/>
        </a:prstGeom>
        <a:solidFill>
          <a:schemeClr val="accent1">
            <a:shade val="80000"/>
            <a:hueOff val="403501"/>
            <a:satOff val="-15398"/>
            <a:lumOff val="28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a:solidFill>
                <a:srgbClr val="002060"/>
              </a:solidFill>
            </a:rPr>
            <a:t>Toma 1 de PA en posición sentada</a:t>
          </a:r>
        </a:p>
      </dsp:txBody>
      <dsp:txXfrm>
        <a:off x="4399136" y="912033"/>
        <a:ext cx="1948034" cy="121604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6C6595-B5DD-4F2E-AC5D-79C78FA4F865}">
      <dsp:nvSpPr>
        <dsp:cNvPr id="0" name=""/>
        <dsp:cNvSpPr/>
      </dsp:nvSpPr>
      <dsp:spPr>
        <a:xfrm>
          <a:off x="0" y="433422"/>
          <a:ext cx="2016224" cy="1209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kern="1200" dirty="0"/>
            <a:t>Pacientes que recibían medicación previa</a:t>
          </a:r>
        </a:p>
      </dsp:txBody>
      <dsp:txXfrm>
        <a:off x="0" y="433422"/>
        <a:ext cx="2016224" cy="1209734"/>
      </dsp:txXfrm>
    </dsp:sp>
    <dsp:sp modelId="{28A1FB7B-FC68-4146-BC2E-74B84F8C0B92}">
      <dsp:nvSpPr>
        <dsp:cNvPr id="0" name=""/>
        <dsp:cNvSpPr/>
      </dsp:nvSpPr>
      <dsp:spPr>
        <a:xfrm>
          <a:off x="0" y="1844779"/>
          <a:ext cx="2016224" cy="1209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000" kern="1200" dirty="0"/>
            <a:t>Pacientes que no recibían medicación previa</a:t>
          </a:r>
        </a:p>
      </dsp:txBody>
      <dsp:txXfrm>
        <a:off x="0" y="1844779"/>
        <a:ext cx="2016224" cy="12097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buNone/>
            </a:pPr>
            <a:endParaRPr lang="es-V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a:buNone/>
            </a:pPr>
            <a:endParaRPr lang="es-V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213212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80212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626972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p14="http://schemas.microsoft.com/office/powerpoint/2010/main" xmlns="" val="113093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p14="http://schemas.microsoft.com/office/powerpoint/2010/main" xmlns="" val="191873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s-ES" dirty="0"/>
          </a:p>
        </p:txBody>
      </p:sp>
    </p:spTree>
    <p:extLst>
      <p:ext uri="{BB962C8B-B14F-4D97-AF65-F5344CB8AC3E}">
        <p14:creationId xmlns:p14="http://schemas.microsoft.com/office/powerpoint/2010/main" xmlns="" val="244171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35494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033060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VE" sz="1100" b="0" i="0" u="none" strike="noStrike" cap="none" baseline="0" dirty="0">
              <a:solidFill>
                <a:schemeClr val="tx1"/>
              </a:solidFill>
              <a:latin typeface="Arial"/>
              <a:ea typeface="Arial"/>
              <a:cs typeface="Arial"/>
              <a:sym typeface="Arial"/>
            </a:endParaRP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VE" sz="1100" b="0" i="0" u="none" strike="noStrike" cap="none" dirty="0">
              <a:solidFill>
                <a:schemeClr val="tx1"/>
              </a:solidFill>
              <a:latin typeface="Arial"/>
              <a:ea typeface="Arial"/>
              <a:cs typeface="Arial"/>
              <a:sym typeface="Arial"/>
            </a:endParaRPr>
          </a:p>
          <a:p>
            <a:pPr>
              <a:buNone/>
            </a:pPr>
            <a:endParaRPr lang="es-V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43210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356402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V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xmlns="" val="95885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ítulo y texto vertic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734741" y="1064420"/>
            <a:ext cx="7055644" cy="3621881"/>
          </a:xfrm>
        </p:spPr>
        <p:txBody>
          <a:bodyPr vert="vert270"/>
          <a:lstStyle>
            <a:lvl1pPr marL="0" indent="0">
              <a:buNone/>
              <a:defRPr>
                <a:solidFill>
                  <a:schemeClr val="bg1"/>
                </a:solidFill>
                <a:latin typeface="Century Gothic" panose="020B0502020202020204" pitchFamily="34" charset="0"/>
              </a:defRPr>
            </a:lvl1pPr>
          </a:lstStyle>
          <a:p>
            <a:pPr lvl="0"/>
            <a:r>
              <a:rPr lang="en-US"/>
              <a:t>Click to edit Master text styles</a:t>
            </a:r>
          </a:p>
        </p:txBody>
      </p:sp>
      <p:sp>
        <p:nvSpPr>
          <p:cNvPr id="10" name="Rectangle 9"/>
          <p:cNvSpPr/>
          <p:nvPr userDrawn="1"/>
        </p:nvSpPr>
        <p:spPr>
          <a:xfrm>
            <a:off x="0" y="1064419"/>
            <a:ext cx="953100" cy="4079081"/>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itle 1"/>
          <p:cNvSpPr>
            <a:spLocks noGrp="1"/>
          </p:cNvSpPr>
          <p:nvPr>
            <p:ph type="title"/>
          </p:nvPr>
        </p:nvSpPr>
        <p:spPr>
          <a:xfrm rot="16200000">
            <a:off x="-1330763" y="2398217"/>
            <a:ext cx="3621882" cy="954287"/>
          </a:xfrm>
          <a:noFill/>
        </p:spPr>
        <p:txBody>
          <a:bodyPr>
            <a:normAutofit/>
          </a:bodyPr>
          <a:lstStyle>
            <a:lvl1pPr algn="l">
              <a:defRPr sz="4400">
                <a:solidFill>
                  <a:srgbClr val="024C96"/>
                </a:solidFill>
                <a:latin typeface="Century Gothic" panose="020B0502020202020204" pitchFamily="34" charset="0"/>
              </a:defRPr>
            </a:lvl1pPr>
          </a:lstStyle>
          <a:p>
            <a:r>
              <a:rPr lang="en-US" dirty="0"/>
              <a:t>Click to edit Master title style</a:t>
            </a:r>
            <a:endParaRPr lang="pt-BR" dirty="0"/>
          </a:p>
        </p:txBody>
      </p:sp>
      <p:sp>
        <p:nvSpPr>
          <p:cNvPr id="12" name="Rectangle 11"/>
          <p:cNvSpPr/>
          <p:nvPr userDrawn="1"/>
        </p:nvSpPr>
        <p:spPr>
          <a:xfrm>
            <a:off x="948574" y="1065596"/>
            <a:ext cx="596700" cy="40790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2">
                  <a:lumMod val="25000"/>
                </a:schemeClr>
              </a:solidFill>
            </a:endParaRPr>
          </a:p>
        </p:txBody>
      </p:sp>
      <p:sp>
        <p:nvSpPr>
          <p:cNvPr id="13" name="Text Placeholder 7"/>
          <p:cNvSpPr>
            <a:spLocks noGrp="1"/>
          </p:cNvSpPr>
          <p:nvPr>
            <p:ph type="body" sz="quarter" idx="13"/>
          </p:nvPr>
        </p:nvSpPr>
        <p:spPr>
          <a:xfrm rot="16200000">
            <a:off x="-568036" y="2591858"/>
            <a:ext cx="3621885" cy="567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1"/>
            <a:ext cx="1550194" cy="1064419"/>
          </a:xfrm>
          <a:prstGeom prst="rect">
            <a:avLst/>
          </a:prstGeom>
        </p:spPr>
      </p:pic>
      <p:sp>
        <p:nvSpPr>
          <p:cNvPr id="7" name="Date Placeholder 6"/>
          <p:cNvSpPr>
            <a:spLocks noGrp="1"/>
          </p:cNvSpPr>
          <p:nvPr>
            <p:ph type="dt" sz="half" idx="15"/>
          </p:nvPr>
        </p:nvSpPr>
        <p:spPr>
          <a:xfrm>
            <a:off x="457200" y="4767263"/>
            <a:ext cx="2133600" cy="273844"/>
          </a:xfrm>
          <a:prstGeom prst="rect">
            <a:avLst/>
          </a:prstGeom>
        </p:spPr>
        <p:txBody>
          <a:bodyPr/>
          <a:lstStyle/>
          <a:p>
            <a:fld id="{BB5A3CAC-C3CD-4A44-AC49-E28DCE66EB06}" type="datetimeFigureOut">
              <a:rPr lang="pt-BR" smtClean="0"/>
              <a:pPr/>
              <a:t>10/06/2019</a:t>
            </a:fld>
            <a:endParaRPr lang="pt-BR"/>
          </a:p>
        </p:txBody>
      </p:sp>
      <p:sp>
        <p:nvSpPr>
          <p:cNvPr id="15" name="Footer Placeholder 14"/>
          <p:cNvSpPr>
            <a:spLocks noGrp="1"/>
          </p:cNvSpPr>
          <p:nvPr>
            <p:ph type="ftr" sz="quarter" idx="16"/>
          </p:nvPr>
        </p:nvSpPr>
        <p:spPr>
          <a:xfrm>
            <a:off x="3124200" y="4767263"/>
            <a:ext cx="2895600" cy="273844"/>
          </a:xfrm>
          <a:prstGeom prst="rect">
            <a:avLst/>
          </a:prstGeom>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pPr/>
              <a:t>‹Nº›</a:t>
            </a:fld>
            <a:endParaRPr lang="pt-BR"/>
          </a:p>
        </p:txBody>
      </p:sp>
    </p:spTree>
    <p:extLst>
      <p:ext uri="{BB962C8B-B14F-4D97-AF65-F5344CB8AC3E}">
        <p14:creationId xmlns:p14="http://schemas.microsoft.com/office/powerpoint/2010/main" xmlns="" val="4176631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Title 1"/>
          <p:cNvSpPr txBox="1">
            <a:spLocks/>
          </p:cNvSpPr>
          <p:nvPr/>
        </p:nvSpPr>
        <p:spPr>
          <a:xfrm>
            <a:off x="1547664" y="0"/>
            <a:ext cx="6192688" cy="113159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800"/>
              <a:buFont typeface="Roboto Condensed"/>
              <a:buNone/>
              <a:tabLst/>
              <a:defRPr/>
            </a:pPr>
            <a:r>
              <a:rPr kumimoji="0" lang="es-VE" sz="1800" b="1" i="0" u="none" strike="noStrike" kern="0" cap="none" spc="0" normalizeH="0" baseline="0" noProof="0" dirty="0">
                <a:ln>
                  <a:noFill/>
                </a:ln>
                <a:solidFill>
                  <a:schemeClr val="accent1">
                    <a:lumMod val="50000"/>
                  </a:schemeClr>
                </a:solidFill>
                <a:effectLst/>
                <a:uLnTx/>
                <a:uFillTx/>
                <a:latin typeface="+mj-lt"/>
                <a:ea typeface="Roboto Condensed"/>
                <a:cs typeface="Roboto Condensed"/>
                <a:sym typeface="Roboto Condensed"/>
              </a:rPr>
              <a:t>Universidad </a:t>
            </a:r>
            <a:r>
              <a:rPr kumimoji="0" lang="es-VE" sz="1800" b="1" i="0" u="none" strike="noStrike" kern="0" cap="none" spc="0" normalizeH="0" baseline="0" noProof="0" dirty="0" err="1">
                <a:ln>
                  <a:noFill/>
                </a:ln>
                <a:solidFill>
                  <a:schemeClr val="accent1">
                    <a:lumMod val="50000"/>
                  </a:schemeClr>
                </a:solidFill>
                <a:effectLst/>
                <a:uLnTx/>
                <a:uFillTx/>
                <a:latin typeface="+mj-lt"/>
                <a:ea typeface="Roboto Condensed"/>
                <a:cs typeface="Roboto Condensed"/>
                <a:sym typeface="Roboto Condensed"/>
              </a:rPr>
              <a:t>Centroccidental</a:t>
            </a:r>
            <a:r>
              <a:rPr kumimoji="0" lang="es-VE" sz="1800" b="1" i="0" u="none" strike="noStrike" kern="0" cap="none" spc="0" normalizeH="0" baseline="0" noProof="0" dirty="0">
                <a:ln>
                  <a:noFill/>
                </a:ln>
                <a:solidFill>
                  <a:schemeClr val="accent1">
                    <a:lumMod val="50000"/>
                  </a:schemeClr>
                </a:solidFill>
                <a:effectLst/>
                <a:uLnTx/>
                <a:uFillTx/>
                <a:latin typeface="+mj-lt"/>
                <a:ea typeface="Roboto Condensed"/>
                <a:cs typeface="Roboto Condensed"/>
                <a:sym typeface="Roboto Condensed"/>
              </a:rPr>
              <a:t> Lisandro Alvarado</a:t>
            </a:r>
          </a:p>
          <a:p>
            <a:pPr marL="0" marR="0" lvl="0" indent="0" algn="ctr" defTabSz="914400" rtl="0" eaLnBrk="1" fontAlgn="auto" latinLnBrk="0" hangingPunct="1">
              <a:lnSpc>
                <a:spcPct val="100000"/>
              </a:lnSpc>
              <a:spcBef>
                <a:spcPts val="0"/>
              </a:spcBef>
              <a:spcAft>
                <a:spcPts val="0"/>
              </a:spcAft>
              <a:buClr>
                <a:srgbClr val="FFFFFF"/>
              </a:buClr>
              <a:buSzPts val="4800"/>
              <a:buFont typeface="Roboto Condensed"/>
              <a:buNone/>
              <a:tabLst/>
              <a:defRPr/>
            </a:pPr>
            <a:r>
              <a:rPr lang="es-VE" sz="1800" b="1" dirty="0">
                <a:solidFill>
                  <a:schemeClr val="accent1">
                    <a:lumMod val="50000"/>
                  </a:schemeClr>
                </a:solidFill>
                <a:latin typeface="+mj-lt"/>
                <a:ea typeface="Roboto Condensed"/>
                <a:cs typeface="Roboto Condensed"/>
                <a:sym typeface="Roboto Condensed"/>
              </a:rPr>
              <a:t>Decanato de Ciencias de la Salud</a:t>
            </a:r>
            <a:endParaRPr kumimoji="0" lang="es-VE" sz="1800" b="1" i="0" u="none" strike="noStrike" kern="0" cap="none" spc="0" normalizeH="0" baseline="0" noProof="0" dirty="0">
              <a:ln>
                <a:noFill/>
              </a:ln>
              <a:solidFill>
                <a:schemeClr val="accent1">
                  <a:lumMod val="50000"/>
                </a:schemeClr>
              </a:solidFill>
              <a:effectLst/>
              <a:uLnTx/>
              <a:uFillTx/>
              <a:latin typeface="+mj-lt"/>
              <a:ea typeface="Roboto Condensed"/>
              <a:cs typeface="Roboto Condensed"/>
              <a:sym typeface="Roboto Condensed"/>
            </a:endParaRPr>
          </a:p>
          <a:p>
            <a:pPr marL="0" marR="0" lvl="0" indent="0" algn="ctr" defTabSz="914400" rtl="0" eaLnBrk="1" fontAlgn="auto" latinLnBrk="0" hangingPunct="1">
              <a:lnSpc>
                <a:spcPct val="100000"/>
              </a:lnSpc>
              <a:spcBef>
                <a:spcPts val="0"/>
              </a:spcBef>
              <a:spcAft>
                <a:spcPts val="0"/>
              </a:spcAft>
              <a:buClr>
                <a:srgbClr val="FFFFFF"/>
              </a:buClr>
              <a:buSzPts val="4800"/>
              <a:buFont typeface="Roboto Condensed"/>
              <a:buNone/>
              <a:tabLst/>
              <a:defRPr/>
            </a:pPr>
            <a:r>
              <a:rPr kumimoji="0" lang="es-VE" sz="1800" b="1" i="0" u="none" strike="noStrike" kern="0" cap="none" spc="0" normalizeH="0" baseline="0" noProof="0" dirty="0">
                <a:ln>
                  <a:noFill/>
                </a:ln>
                <a:solidFill>
                  <a:schemeClr val="accent1">
                    <a:lumMod val="50000"/>
                  </a:schemeClr>
                </a:solidFill>
                <a:effectLst/>
                <a:uLnTx/>
                <a:uFillTx/>
                <a:latin typeface="+mj-lt"/>
                <a:ea typeface="Roboto Condensed"/>
                <a:cs typeface="Roboto Condensed"/>
                <a:sym typeface="Roboto Condensed"/>
              </a:rPr>
              <a:t>Postgrado de Cardiología Clínica</a:t>
            </a:r>
          </a:p>
        </p:txBody>
      </p:sp>
      <p:sp>
        <p:nvSpPr>
          <p:cNvPr id="5" name="4 Rectángulo"/>
          <p:cNvSpPr/>
          <p:nvPr/>
        </p:nvSpPr>
        <p:spPr>
          <a:xfrm>
            <a:off x="971600" y="2067694"/>
            <a:ext cx="6014489"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EVIDENCIA CIENTÍFICA</a:t>
            </a:r>
            <a:endParaRPr lang="es-VE"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1470"/>
            <a:ext cx="835855" cy="987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1" y="4104456"/>
            <a:ext cx="3635896" cy="98757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50000"/>
                  </a:schemeClr>
                </a:solidFill>
                <a:effectLst/>
                <a:uLnTx/>
                <a:uFillTx/>
                <a:latin typeface="+mj-lt"/>
                <a:ea typeface="+mj-ea"/>
                <a:cs typeface="+mj-cs"/>
              </a:rPr>
              <a:t>GRUPO 5:</a:t>
            </a:r>
          </a:p>
          <a:p>
            <a:pPr marL="0" marR="0" lvl="0" indent="0" defTabSz="914400" rtl="0" eaLnBrk="1" fontAlgn="auto" latinLnBrk="0" hangingPunct="1">
              <a:lnSpc>
                <a:spcPct val="100000"/>
              </a:lnSpc>
              <a:spcBef>
                <a:spcPct val="0"/>
              </a:spcBef>
              <a:spcAft>
                <a:spcPts val="0"/>
              </a:spcAft>
              <a:buClrTx/>
              <a:buSzTx/>
              <a:buFontTx/>
              <a:buNone/>
              <a:tabLst/>
              <a:defRPr/>
            </a:pPr>
            <a:r>
              <a:rPr lang="en-US" b="1" baseline="0" dirty="0" err="1">
                <a:solidFill>
                  <a:schemeClr val="accent1">
                    <a:lumMod val="50000"/>
                  </a:schemeClr>
                </a:solidFill>
                <a:latin typeface="+mj-lt"/>
                <a:ea typeface="+mj-ea"/>
                <a:cs typeface="+mj-cs"/>
              </a:rPr>
              <a:t>Dra</a:t>
            </a:r>
            <a:r>
              <a:rPr lang="en-US" b="1" baseline="0" dirty="0">
                <a:solidFill>
                  <a:schemeClr val="accent1">
                    <a:lumMod val="50000"/>
                  </a:schemeClr>
                </a:solidFill>
                <a:latin typeface="+mj-lt"/>
                <a:ea typeface="+mj-ea"/>
                <a:cs typeface="+mj-cs"/>
              </a:rPr>
              <a:t>.</a:t>
            </a:r>
            <a:r>
              <a:rPr lang="en-US" b="1" dirty="0">
                <a:solidFill>
                  <a:schemeClr val="accent1">
                    <a:lumMod val="50000"/>
                  </a:schemeClr>
                </a:solidFill>
                <a:latin typeface="+mj-lt"/>
                <a:ea typeface="+mj-ea"/>
                <a:cs typeface="+mj-cs"/>
              </a:rPr>
              <a:t> León, </a:t>
            </a:r>
            <a:r>
              <a:rPr lang="en-US" b="1" dirty="0" err="1">
                <a:solidFill>
                  <a:schemeClr val="accent1">
                    <a:lumMod val="50000"/>
                  </a:schemeClr>
                </a:solidFill>
                <a:latin typeface="+mj-lt"/>
                <a:ea typeface="+mj-ea"/>
                <a:cs typeface="+mj-cs"/>
              </a:rPr>
              <a:t>Grisel</a:t>
            </a:r>
            <a:r>
              <a:rPr lang="en-US" b="1" dirty="0">
                <a:solidFill>
                  <a:schemeClr val="accent1">
                    <a:lumMod val="50000"/>
                  </a:schemeClr>
                </a:solidFill>
                <a:latin typeface="+mj-lt"/>
                <a:ea typeface="+mj-ea"/>
                <a:cs typeface="+mj-cs"/>
              </a:rPr>
              <a:t> (R3). </a:t>
            </a:r>
            <a:r>
              <a:rPr lang="en-US" b="1" dirty="0" err="1">
                <a:solidFill>
                  <a:schemeClr val="accent1">
                    <a:lumMod val="50000"/>
                  </a:schemeClr>
                </a:solidFill>
                <a:latin typeface="+mj-lt"/>
                <a:ea typeface="+mj-ea"/>
                <a:cs typeface="+mj-cs"/>
              </a:rPr>
              <a:t>Relator</a:t>
            </a:r>
            <a:r>
              <a:rPr lang="en-US" b="1" dirty="0">
                <a:solidFill>
                  <a:schemeClr val="accent1">
                    <a:lumMod val="50000"/>
                  </a:schemeClr>
                </a:solidFill>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a:ln>
                  <a:noFill/>
                </a:ln>
                <a:solidFill>
                  <a:schemeClr val="accent1">
                    <a:lumMod val="50000"/>
                  </a:schemeClr>
                </a:solidFill>
                <a:effectLst/>
                <a:uLnTx/>
                <a:uFillTx/>
                <a:latin typeface="+mj-lt"/>
                <a:ea typeface="+mj-ea"/>
                <a:cs typeface="+mj-cs"/>
              </a:rPr>
              <a:t>Dra</a:t>
            </a:r>
            <a:r>
              <a:rPr kumimoji="0" lang="en-US" b="1" i="0" u="none" strike="noStrike" kern="1200" cap="none" spc="0" normalizeH="0" baseline="0" noProof="0" dirty="0">
                <a:ln>
                  <a:noFill/>
                </a:ln>
                <a:solidFill>
                  <a:schemeClr val="accent1">
                    <a:lumMod val="50000"/>
                  </a:schemeClr>
                </a:solidFill>
                <a:effectLst/>
                <a:uLnTx/>
                <a:uFillTx/>
                <a:latin typeface="+mj-lt"/>
                <a:ea typeface="+mj-ea"/>
                <a:cs typeface="+mj-cs"/>
              </a:rPr>
              <a:t>.</a:t>
            </a:r>
            <a:r>
              <a:rPr kumimoji="0" lang="en-US" b="1" i="0" u="none" strike="noStrike" kern="1200" cap="none" spc="0" normalizeH="0" noProof="0" dirty="0">
                <a:ln>
                  <a:noFill/>
                </a:ln>
                <a:solidFill>
                  <a:schemeClr val="accent1">
                    <a:lumMod val="50000"/>
                  </a:schemeClr>
                </a:solidFill>
                <a:effectLst/>
                <a:uLnTx/>
                <a:uFillTx/>
                <a:latin typeface="+mj-lt"/>
                <a:ea typeface="+mj-ea"/>
                <a:cs typeface="+mj-cs"/>
              </a:rPr>
              <a:t> </a:t>
            </a:r>
            <a:r>
              <a:rPr lang="en-US" b="1" dirty="0">
                <a:solidFill>
                  <a:schemeClr val="accent1">
                    <a:lumMod val="50000"/>
                  </a:schemeClr>
                </a:solidFill>
                <a:latin typeface="+mj-lt"/>
                <a:ea typeface="+mj-ea"/>
                <a:cs typeface="+mj-cs"/>
              </a:rPr>
              <a:t>Bravo, Francy (R2). </a:t>
            </a:r>
            <a:r>
              <a:rPr lang="en-US" b="1" dirty="0" err="1">
                <a:solidFill>
                  <a:schemeClr val="accent1">
                    <a:lumMod val="50000"/>
                  </a:schemeClr>
                </a:solidFill>
                <a:latin typeface="+mj-lt"/>
                <a:ea typeface="+mj-ea"/>
                <a:cs typeface="+mj-cs"/>
              </a:rPr>
              <a:t>Ponente</a:t>
            </a:r>
            <a:r>
              <a:rPr lang="en-US" b="1" dirty="0">
                <a:solidFill>
                  <a:schemeClr val="accent1">
                    <a:lumMod val="50000"/>
                  </a:schemeClr>
                </a:solidFill>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a:ln>
                  <a:noFill/>
                </a:ln>
                <a:solidFill>
                  <a:schemeClr val="accent1">
                    <a:lumMod val="50000"/>
                  </a:schemeClr>
                </a:solidFill>
                <a:effectLst/>
                <a:uLnTx/>
                <a:uFillTx/>
                <a:latin typeface="+mj-lt"/>
                <a:ea typeface="+mj-ea"/>
                <a:cs typeface="+mj-cs"/>
              </a:rPr>
              <a:t>Dra</a:t>
            </a:r>
            <a:r>
              <a:rPr kumimoji="0" lang="en-US" b="1" i="0" u="none" strike="noStrike" kern="1200" cap="none" spc="0" normalizeH="0" baseline="0" noProof="0" dirty="0">
                <a:ln>
                  <a:noFill/>
                </a:ln>
                <a:solidFill>
                  <a:schemeClr val="accent1">
                    <a:lumMod val="50000"/>
                  </a:schemeClr>
                </a:solidFill>
                <a:effectLst/>
                <a:uLnTx/>
                <a:uFillTx/>
                <a:latin typeface="+mj-lt"/>
                <a:ea typeface="+mj-ea"/>
                <a:cs typeface="+mj-cs"/>
              </a:rPr>
              <a:t>. </a:t>
            </a:r>
            <a:r>
              <a:rPr lang="en-US" b="1" kern="1200" dirty="0" err="1">
                <a:solidFill>
                  <a:schemeClr val="accent1">
                    <a:lumMod val="50000"/>
                  </a:schemeClr>
                </a:solidFill>
                <a:latin typeface="+mj-lt"/>
                <a:ea typeface="+mj-ea"/>
                <a:cs typeface="+mj-cs"/>
              </a:rPr>
              <a:t>Landaeta</a:t>
            </a:r>
            <a:r>
              <a:rPr lang="en-US" b="1" kern="1200" dirty="0">
                <a:solidFill>
                  <a:schemeClr val="accent1">
                    <a:lumMod val="50000"/>
                  </a:schemeClr>
                </a:solidFill>
                <a:latin typeface="+mj-lt"/>
                <a:ea typeface="+mj-ea"/>
                <a:cs typeface="+mj-cs"/>
              </a:rPr>
              <a:t>, </a:t>
            </a:r>
            <a:r>
              <a:rPr lang="en-US" b="1" kern="1200" dirty="0" err="1">
                <a:solidFill>
                  <a:schemeClr val="accent1">
                    <a:lumMod val="50000"/>
                  </a:schemeClr>
                </a:solidFill>
                <a:latin typeface="+mj-lt"/>
                <a:ea typeface="+mj-ea"/>
                <a:cs typeface="+mj-cs"/>
              </a:rPr>
              <a:t>Nathalia</a:t>
            </a:r>
            <a:r>
              <a:rPr lang="en-US" b="1" kern="1200" dirty="0">
                <a:solidFill>
                  <a:schemeClr val="accent1">
                    <a:lumMod val="50000"/>
                  </a:schemeClr>
                </a:solidFill>
                <a:latin typeface="+mj-lt"/>
                <a:ea typeface="+mj-ea"/>
                <a:cs typeface="+mj-cs"/>
              </a:rPr>
              <a:t> (R1).</a:t>
            </a:r>
            <a:endParaRPr kumimoji="0" lang="en-US"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8" name="Title 1"/>
          <p:cNvSpPr txBox="1">
            <a:spLocks/>
          </p:cNvSpPr>
          <p:nvPr/>
        </p:nvSpPr>
        <p:spPr>
          <a:xfrm>
            <a:off x="5076056" y="4176464"/>
            <a:ext cx="3960440" cy="48351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50000"/>
                  </a:schemeClr>
                </a:solidFill>
                <a:effectLst/>
                <a:uLnTx/>
                <a:uFillTx/>
                <a:latin typeface="+mj-lt"/>
                <a:ea typeface="+mj-ea"/>
                <a:cs typeface="+mj-cs"/>
              </a:rPr>
              <a:t>Barquisimeto, </a:t>
            </a:r>
            <a:r>
              <a:rPr kumimoji="0" lang="es-VE" sz="2000" b="1" i="0" u="none" strike="noStrike" kern="1200" cap="none" spc="0" normalizeH="0" baseline="0" dirty="0">
                <a:ln>
                  <a:noFill/>
                </a:ln>
                <a:solidFill>
                  <a:schemeClr val="accent1">
                    <a:lumMod val="50000"/>
                  </a:schemeClr>
                </a:solidFill>
                <a:effectLst/>
                <a:uLnTx/>
                <a:uFillTx/>
                <a:latin typeface="+mj-lt"/>
                <a:ea typeface="+mj-ea"/>
                <a:cs typeface="+mj-cs"/>
              </a:rPr>
              <a:t>Junio</a:t>
            </a:r>
            <a:r>
              <a:rPr kumimoji="0" lang="en-US" sz="2000" b="1" i="0" u="none" strike="noStrike" kern="1200" cap="none" spc="0" normalizeH="0" baseline="0" noProof="0" dirty="0">
                <a:ln>
                  <a:noFill/>
                </a:ln>
                <a:solidFill>
                  <a:schemeClr val="accent1">
                    <a:lumMod val="50000"/>
                  </a:schemeClr>
                </a:solidFill>
                <a:effectLst/>
                <a:uLnTx/>
                <a:uFillTx/>
                <a:latin typeface="+mj-lt"/>
                <a:ea typeface="+mj-ea"/>
                <a:cs typeface="+mj-cs"/>
              </a:rPr>
              <a:t> de 2019.</a:t>
            </a:r>
            <a:endParaRPr kumimoji="0" lang="en-US"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sz="5400" dirty="0">
                <a:latin typeface="+mj-lt"/>
              </a:rPr>
              <a:t>Introducción</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Introducción</a:t>
            </a:r>
          </a:p>
        </p:txBody>
      </p:sp>
      <p:sp>
        <p:nvSpPr>
          <p:cNvPr id="3" name="2 Marcador de texto"/>
          <p:cNvSpPr>
            <a:spLocks noGrp="1"/>
          </p:cNvSpPr>
          <p:nvPr>
            <p:ph type="body" idx="1"/>
          </p:nvPr>
        </p:nvSpPr>
        <p:spPr>
          <a:xfrm>
            <a:off x="216025" y="2571750"/>
            <a:ext cx="8532439" cy="2045116"/>
          </a:xfrm>
        </p:spPr>
        <p:txBody>
          <a:bodyPr/>
          <a:lstStyle/>
          <a:p>
            <a:pPr algn="just"/>
            <a:r>
              <a:rPr lang="es-VE" sz="2000" b="1" dirty="0">
                <a:latin typeface="+mj-lt"/>
              </a:rPr>
              <a:t>La hipertensión sistólica aislada es cada vez más frecuente con la edad, especialmente en personas de 60 años o más.</a:t>
            </a:r>
          </a:p>
          <a:p>
            <a:pPr algn="just"/>
            <a:r>
              <a:rPr lang="es-VE" sz="2000" b="1" dirty="0">
                <a:latin typeface="+mj-lt"/>
              </a:rPr>
              <a:t>Los estudios epidemiológicos han demostrado un aumento en el riesgo de accidente cerebrovascular, otras enfermedades cardiovasculares y la muerte de las personas con HSA, independientemente de otros factores de riesgo.</a:t>
            </a:r>
          </a:p>
        </p:txBody>
      </p:sp>
      <p:graphicFrame>
        <p:nvGraphicFramePr>
          <p:cNvPr id="5" name="4 Diagrama"/>
          <p:cNvGraphicFramePr/>
          <p:nvPr/>
        </p:nvGraphicFramePr>
        <p:xfrm>
          <a:off x="179512" y="1403846"/>
          <a:ext cx="8640960" cy="95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Elipse"/>
          <p:cNvSpPr/>
          <p:nvPr/>
        </p:nvSpPr>
        <p:spPr>
          <a:xfrm>
            <a:off x="7380312" y="195486"/>
            <a:ext cx="1512168" cy="10081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a:solidFill>
                  <a:schemeClr val="accent5">
                    <a:lumMod val="50000"/>
                  </a:schemeClr>
                </a:solidFill>
              </a:rPr>
              <a:t>1984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Introducción</a:t>
            </a:r>
          </a:p>
        </p:txBody>
      </p:sp>
      <p:sp>
        <p:nvSpPr>
          <p:cNvPr id="3" name="2 Marcador de texto"/>
          <p:cNvSpPr>
            <a:spLocks noGrp="1"/>
          </p:cNvSpPr>
          <p:nvPr>
            <p:ph type="body" idx="1"/>
          </p:nvPr>
        </p:nvSpPr>
        <p:spPr>
          <a:xfrm>
            <a:off x="166203" y="1586490"/>
            <a:ext cx="8510253" cy="3145500"/>
          </a:xfrm>
        </p:spPr>
        <p:txBody>
          <a:bodyPr/>
          <a:lstStyle/>
          <a:p>
            <a:pPr algn="just"/>
            <a:r>
              <a:rPr lang="es-VE" sz="2200" b="1" dirty="0">
                <a:solidFill>
                  <a:srgbClr val="002060"/>
                </a:solidFill>
                <a:latin typeface="+mj-lt"/>
              </a:rPr>
              <a:t>Los ensayos anteriores han demostrado los efectos beneficiosos del tratamiento </a:t>
            </a:r>
            <a:r>
              <a:rPr lang="es-VE" sz="2200" b="1" dirty="0" err="1">
                <a:solidFill>
                  <a:srgbClr val="002060"/>
                </a:solidFill>
                <a:latin typeface="+mj-lt"/>
              </a:rPr>
              <a:t>antihipertensivo</a:t>
            </a:r>
            <a:r>
              <a:rPr lang="es-VE" sz="2200" b="1" dirty="0">
                <a:solidFill>
                  <a:srgbClr val="002060"/>
                </a:solidFill>
                <a:latin typeface="+mj-lt"/>
              </a:rPr>
              <a:t> de la hipertensión diastólica sobre la morbilidad y la mortalidad, pero ninguno ha investigado la capacidad de influir en estos eventos en personas con HSA.</a:t>
            </a:r>
          </a:p>
          <a:p>
            <a:pPr algn="just"/>
            <a:r>
              <a:rPr lang="es-VE" sz="2200" b="1" dirty="0">
                <a:solidFill>
                  <a:srgbClr val="002060"/>
                </a:solidFill>
                <a:latin typeface="+mj-lt"/>
              </a:rPr>
              <a:t>Por lo que no se dispone de datos de ensayos a largo plazo a gran escala sobre el tratamiento de la HSA.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sz="5400" dirty="0">
                <a:latin typeface="+mj-lt"/>
              </a:rPr>
              <a:t>Objetivo</a:t>
            </a:r>
          </a:p>
        </p:txBody>
      </p:sp>
      <p:sp>
        <p:nvSpPr>
          <p:cNvPr id="5" name="4 CuadroTexto"/>
          <p:cNvSpPr txBox="1"/>
          <p:nvPr/>
        </p:nvSpPr>
        <p:spPr>
          <a:xfrm>
            <a:off x="323528" y="339502"/>
            <a:ext cx="6264696" cy="2123658"/>
          </a:xfrm>
          <a:prstGeom prst="rect">
            <a:avLst/>
          </a:prstGeom>
          <a:noFill/>
        </p:spPr>
        <p:txBody>
          <a:bodyPr wrap="square" rtlCol="0">
            <a:spAutoFit/>
          </a:bodyPr>
          <a:lstStyle/>
          <a:p>
            <a:pPr algn="just"/>
            <a:r>
              <a:rPr lang="es-VE" sz="2200" b="1" dirty="0">
                <a:solidFill>
                  <a:srgbClr val="002060"/>
                </a:solidFill>
              </a:rPr>
              <a:t>Determinar si el tratamiento con medicamentos </a:t>
            </a:r>
            <a:r>
              <a:rPr lang="es-VE" sz="2200" b="1" dirty="0" err="1">
                <a:solidFill>
                  <a:srgbClr val="002060"/>
                </a:solidFill>
              </a:rPr>
              <a:t>antihipertensivos</a:t>
            </a:r>
            <a:r>
              <a:rPr lang="es-VE" sz="2200" b="1" dirty="0">
                <a:solidFill>
                  <a:srgbClr val="002060"/>
                </a:solidFill>
              </a:rPr>
              <a:t> reduce el riesgo de accidente cerebrovascular total (no fatal y fatal) en una cohorte multiétnica de hombres y mujeres de 60 años o más con hipertensión sistólica  aislada.</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sz="5400" dirty="0">
                <a:latin typeface="+mj-lt"/>
              </a:rPr>
              <a:t>Metodología</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graphicFrame>
        <p:nvGraphicFramePr>
          <p:cNvPr id="4" name="3 Diagrama"/>
          <p:cNvGraphicFramePr/>
          <p:nvPr/>
        </p:nvGraphicFramePr>
        <p:xfrm>
          <a:off x="107504" y="1059582"/>
          <a:ext cx="856895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555776" y="2859782"/>
            <a:ext cx="6336704" cy="1938992"/>
          </a:xfrm>
          <a:prstGeom prst="rect">
            <a:avLst/>
          </a:prstGeom>
        </p:spPr>
        <p:txBody>
          <a:bodyPr wrap="square">
            <a:spAutoFit/>
          </a:bodyPr>
          <a:lstStyle/>
          <a:p>
            <a:pPr algn="just"/>
            <a:r>
              <a:rPr lang="es-VE" sz="2000" b="1" dirty="0">
                <a:solidFill>
                  <a:srgbClr val="002060"/>
                </a:solidFill>
              </a:rPr>
              <a:t>Evaluar métodos de reclutamiento, inscripción, cumplimiento y eficacia de la medicación </a:t>
            </a:r>
            <a:r>
              <a:rPr lang="es-VE" sz="2000" b="1" dirty="0" err="1">
                <a:solidFill>
                  <a:srgbClr val="002060"/>
                </a:solidFill>
              </a:rPr>
              <a:t>antihipertensiva</a:t>
            </a:r>
            <a:r>
              <a:rPr lang="es-VE" sz="2000" b="1" dirty="0">
                <a:solidFill>
                  <a:srgbClr val="002060"/>
                </a:solidFill>
              </a:rPr>
              <a:t> para disminuir la presión arterial en personas mayores con HSA; así como los efectos secundarios y su influencia en la demencia o depresión.</a:t>
            </a:r>
          </a:p>
        </p:txBody>
      </p:sp>
      <p:sp>
        <p:nvSpPr>
          <p:cNvPr id="6" name="5 Elipse"/>
          <p:cNvSpPr/>
          <p:nvPr/>
        </p:nvSpPr>
        <p:spPr>
          <a:xfrm>
            <a:off x="251520" y="3168352"/>
            <a:ext cx="2088232" cy="13476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a:solidFill>
                  <a:srgbClr val="002060"/>
                </a:solidFill>
              </a:rPr>
              <a:t>5 centros</a:t>
            </a:r>
          </a:p>
        </p:txBody>
      </p:sp>
      <p:sp>
        <p:nvSpPr>
          <p:cNvPr id="8" name="7 Rectángulo"/>
          <p:cNvSpPr/>
          <p:nvPr/>
        </p:nvSpPr>
        <p:spPr>
          <a:xfrm>
            <a:off x="2566268" y="2906876"/>
            <a:ext cx="6264696" cy="1800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dirty="0">
                <a:solidFill>
                  <a:srgbClr val="002060"/>
                </a:solidFill>
              </a:rPr>
              <a:t>Patrocinado por:</a:t>
            </a:r>
          </a:p>
          <a:p>
            <a:pPr algn="ctr"/>
            <a:r>
              <a:rPr lang="es-VE" sz="1800" b="1" dirty="0">
                <a:solidFill>
                  <a:srgbClr val="002060"/>
                </a:solidFill>
              </a:rPr>
              <a:t>Instituto Nacional del Corazón, los Pulmones y la Sangre.</a:t>
            </a:r>
          </a:p>
          <a:p>
            <a:pPr algn="ctr"/>
            <a:r>
              <a:rPr lang="es-VE" sz="1800" b="1" dirty="0">
                <a:solidFill>
                  <a:srgbClr val="002060"/>
                </a:solidFill>
              </a:rPr>
              <a:t>Instituto Nacional del Envejecimiento.</a:t>
            </a:r>
          </a:p>
          <a:p>
            <a:pPr algn="ctr"/>
            <a:r>
              <a:rPr lang="es-VE" sz="1800" b="1" dirty="0">
                <a:solidFill>
                  <a:srgbClr val="002060"/>
                </a:solidFill>
              </a:rPr>
              <a:t>Instituto Nacional de Salud Mental </a:t>
            </a:r>
          </a:p>
        </p:txBody>
      </p:sp>
      <p:pic>
        <p:nvPicPr>
          <p:cNvPr id="3" name="Imagen 2">
            <a:extLst>
              <a:ext uri="{FF2B5EF4-FFF2-40B4-BE49-F238E27FC236}">
                <a16:creationId xmlns:a16="http://schemas.microsoft.com/office/drawing/2014/main" xmlns="" id="{51DA6395-615C-4AB9-A106-41C2D818A6B6}"/>
              </a:ext>
            </a:extLst>
          </p:cNvPr>
          <p:cNvPicPr>
            <a:picLocks noChangeAspect="1"/>
          </p:cNvPicPr>
          <p:nvPr/>
        </p:nvPicPr>
        <p:blipFill rotWithShape="1">
          <a:blip r:embed="rId7"/>
          <a:srcRect l="23225" t="20586" r="27951" b="6681"/>
          <a:stretch/>
        </p:blipFill>
        <p:spPr>
          <a:xfrm>
            <a:off x="2572420" y="723701"/>
            <a:ext cx="4808397" cy="40272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7" name="1 Título">
            <a:extLst>
              <a:ext uri="{FF2B5EF4-FFF2-40B4-BE49-F238E27FC236}">
                <a16:creationId xmlns:a16="http://schemas.microsoft.com/office/drawing/2014/main" xmlns="" id="{1C2C317C-41AF-4BD2-A605-4885E0A8680C}"/>
              </a:ext>
            </a:extLst>
          </p:cNvPr>
          <p:cNvSpPr txBox="1">
            <a:spLocks/>
          </p:cNvSpPr>
          <p:nvPr/>
        </p:nvSpPr>
        <p:spPr>
          <a:xfrm>
            <a:off x="35496" y="1157478"/>
            <a:ext cx="5492400"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Tamaño de la muestra</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10" name="Diagrama 9">
            <a:extLst>
              <a:ext uri="{FF2B5EF4-FFF2-40B4-BE49-F238E27FC236}">
                <a16:creationId xmlns:a16="http://schemas.microsoft.com/office/drawing/2014/main" xmlns="" id="{F46EAD3F-2A09-4B9D-A73F-29B163B40C41}"/>
              </a:ext>
            </a:extLst>
          </p:cNvPr>
          <p:cNvGraphicFramePr/>
          <p:nvPr>
            <p:extLst>
              <p:ext uri="{D42A27DB-BD31-4B8C-83A1-F6EECF244321}">
                <p14:modId xmlns:p14="http://schemas.microsoft.com/office/powerpoint/2010/main" xmlns="" val="3179823565"/>
              </p:ext>
            </p:extLst>
          </p:nvPr>
        </p:nvGraphicFramePr>
        <p:xfrm>
          <a:off x="395536" y="1779662"/>
          <a:ext cx="727280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226090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solidFill>
                  <a:schemeClr val="bg1"/>
                </a:solidFill>
                <a:latin typeface="+mj-lt"/>
              </a:rPr>
              <a:t>Metodología</a:t>
            </a:r>
          </a:p>
        </p:txBody>
      </p:sp>
      <p:sp>
        <p:nvSpPr>
          <p:cNvPr id="4" name="1 Título"/>
          <p:cNvSpPr txBox="1">
            <a:spLocks/>
          </p:cNvSpPr>
          <p:nvPr/>
        </p:nvSpPr>
        <p:spPr>
          <a:xfrm>
            <a:off x="35496" y="1157478"/>
            <a:ext cx="5492400"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Reclutamiento y selección</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6" name="5 Diagrama"/>
          <p:cNvGraphicFramePr/>
          <p:nvPr/>
        </p:nvGraphicFramePr>
        <p:xfrm>
          <a:off x="312712" y="1347614"/>
          <a:ext cx="6347520"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6876256" y="915566"/>
          <a:ext cx="2016224" cy="3487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Rectángulo"/>
          <p:cNvSpPr/>
          <p:nvPr/>
        </p:nvSpPr>
        <p:spPr>
          <a:xfrm>
            <a:off x="3275856" y="3291830"/>
            <a:ext cx="3168352" cy="1584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rgbClr val="002060"/>
                </a:solidFill>
              </a:rPr>
              <a:t>Esfigmomanómetro  marca </a:t>
            </a:r>
            <a:r>
              <a:rPr lang="es-VE" sz="1600" b="1" dirty="0" err="1">
                <a:solidFill>
                  <a:srgbClr val="002060"/>
                </a:solidFill>
              </a:rPr>
              <a:t>Random</a:t>
            </a:r>
            <a:r>
              <a:rPr lang="es-VE" sz="1600" b="1" dirty="0">
                <a:solidFill>
                  <a:srgbClr val="002060"/>
                </a:solidFill>
              </a:rPr>
              <a:t> </a:t>
            </a:r>
            <a:r>
              <a:rPr lang="es-VE" sz="1600" b="1" dirty="0" err="1">
                <a:solidFill>
                  <a:srgbClr val="002060"/>
                </a:solidFill>
              </a:rPr>
              <a:t>zero</a:t>
            </a:r>
            <a:r>
              <a:rPr lang="es-VE" sz="1600" b="1" dirty="0">
                <a:solidFill>
                  <a:srgbClr val="002060"/>
                </a:solidFill>
              </a:rPr>
              <a:t> </a:t>
            </a:r>
            <a:r>
              <a:rPr lang="es-VE" sz="1600" b="1" dirty="0" err="1">
                <a:solidFill>
                  <a:srgbClr val="002060"/>
                </a:solidFill>
              </a:rPr>
              <a:t>Hawksley</a:t>
            </a:r>
            <a:r>
              <a:rPr lang="es-VE" sz="1600" b="1" dirty="0">
                <a:solidFill>
                  <a:srgbClr val="002060"/>
                </a:solidFill>
              </a:rPr>
              <a:t>.</a:t>
            </a:r>
          </a:p>
          <a:p>
            <a:pPr algn="ctr"/>
            <a:r>
              <a:rPr lang="es-VE" sz="2000" b="1" dirty="0">
                <a:solidFill>
                  <a:srgbClr val="002060"/>
                </a:solidFill>
              </a:rPr>
              <a:t>PAS</a:t>
            </a:r>
            <a:r>
              <a:rPr lang="es-VE" sz="1600" b="1" dirty="0">
                <a:solidFill>
                  <a:srgbClr val="002060"/>
                </a:solidFill>
              </a:rPr>
              <a:t>: 1er ruido de </a:t>
            </a:r>
            <a:r>
              <a:rPr lang="es-VE" sz="1600" b="1" dirty="0" err="1">
                <a:solidFill>
                  <a:srgbClr val="002060"/>
                </a:solidFill>
              </a:rPr>
              <a:t>Korotkoff</a:t>
            </a:r>
            <a:r>
              <a:rPr lang="es-VE" sz="1600" b="1" dirty="0">
                <a:solidFill>
                  <a:srgbClr val="002060"/>
                </a:solidFill>
              </a:rPr>
              <a:t>.</a:t>
            </a:r>
          </a:p>
          <a:p>
            <a:pPr algn="ctr"/>
            <a:r>
              <a:rPr lang="es-VE" sz="2000" b="1" dirty="0">
                <a:solidFill>
                  <a:srgbClr val="002060"/>
                </a:solidFill>
              </a:rPr>
              <a:t>PAD</a:t>
            </a:r>
            <a:r>
              <a:rPr lang="es-VE" sz="1600" b="1" dirty="0">
                <a:solidFill>
                  <a:srgbClr val="002060"/>
                </a:solidFill>
              </a:rPr>
              <a:t>: 5to ruido de </a:t>
            </a:r>
            <a:r>
              <a:rPr lang="es-VE" sz="1600" b="1" dirty="0" err="1">
                <a:solidFill>
                  <a:srgbClr val="002060"/>
                </a:solidFill>
              </a:rPr>
              <a:t>Korotkoff</a:t>
            </a:r>
            <a:endParaRPr lang="es-VE" sz="1600" b="1" dirty="0">
              <a:solidFill>
                <a:srgbClr val="002060"/>
              </a:solidFill>
            </a:endParaRPr>
          </a:p>
        </p:txBody>
      </p:sp>
      <p:sp>
        <p:nvSpPr>
          <p:cNvPr id="9" name="8 Rectángulo"/>
          <p:cNvSpPr/>
          <p:nvPr/>
        </p:nvSpPr>
        <p:spPr>
          <a:xfrm>
            <a:off x="5076056" y="843558"/>
            <a:ext cx="3888432" cy="18722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chemeClr val="accent5">
                    <a:lumMod val="50000"/>
                  </a:schemeClr>
                </a:solidFill>
              </a:rPr>
              <a:t>Si la primera lectura de PAS </a:t>
            </a:r>
            <a:r>
              <a:rPr lang="es-VE" sz="1600" b="1" dirty="0">
                <a:solidFill>
                  <a:schemeClr val="accent5">
                    <a:lumMod val="50000"/>
                  </a:schemeClr>
                </a:solidFill>
                <a:latin typeface="Cambria"/>
                <a:ea typeface="Cambria"/>
              </a:rPr>
              <a:t>˃</a:t>
            </a:r>
            <a:r>
              <a:rPr lang="es-VE" sz="1600" b="1" dirty="0">
                <a:solidFill>
                  <a:schemeClr val="accent5">
                    <a:lumMod val="50000"/>
                  </a:schemeClr>
                </a:solidFill>
              </a:rPr>
              <a:t>150mmHg, se tomaron dos lecturas más. Cuando la media de las últimas dos lecturas fue entre 160 y 219mmHg para la PAS y </a:t>
            </a:r>
            <a:r>
              <a:rPr lang="es-VE" sz="1600" b="1" dirty="0">
                <a:solidFill>
                  <a:schemeClr val="accent5">
                    <a:lumMod val="50000"/>
                  </a:schemeClr>
                </a:solidFill>
                <a:latin typeface="Cambria"/>
                <a:ea typeface="Cambria"/>
              </a:rPr>
              <a:t>˂</a:t>
            </a:r>
            <a:r>
              <a:rPr lang="es-VE" sz="1600" b="1" dirty="0">
                <a:solidFill>
                  <a:schemeClr val="accent5">
                    <a:lumMod val="50000"/>
                  </a:schemeClr>
                </a:solidFill>
              </a:rPr>
              <a:t>100 </a:t>
            </a:r>
            <a:r>
              <a:rPr lang="es-VE" sz="1600" b="1" dirty="0" err="1">
                <a:solidFill>
                  <a:schemeClr val="accent5">
                    <a:lumMod val="50000"/>
                  </a:schemeClr>
                </a:solidFill>
              </a:rPr>
              <a:t>mmHg</a:t>
            </a:r>
            <a:r>
              <a:rPr lang="es-VE" sz="1600" b="1" dirty="0">
                <a:solidFill>
                  <a:schemeClr val="accent5">
                    <a:lumMod val="50000"/>
                  </a:schemeClr>
                </a:solidFill>
              </a:rPr>
              <a:t> para la PAD </a:t>
            </a:r>
            <a:r>
              <a:rPr lang="es-VE" sz="2400" b="1" dirty="0">
                <a:solidFill>
                  <a:schemeClr val="accent5">
                    <a:lumMod val="50000"/>
                  </a:schemeClr>
                </a:solidFill>
                <a:latin typeface="Cambria"/>
                <a:ea typeface="Cambria"/>
              </a:rPr>
              <a:t>⇒</a:t>
            </a:r>
            <a:r>
              <a:rPr lang="es-VE" sz="1600" b="1" dirty="0">
                <a:solidFill>
                  <a:schemeClr val="accent5">
                    <a:lumMod val="50000"/>
                  </a:schemeClr>
                </a:solidFill>
              </a:rPr>
              <a:t> ELEGIBLE</a:t>
            </a:r>
          </a:p>
        </p:txBody>
      </p:sp>
      <p:sp>
        <p:nvSpPr>
          <p:cNvPr id="10" name="9 Rectángulo"/>
          <p:cNvSpPr/>
          <p:nvPr/>
        </p:nvSpPr>
        <p:spPr>
          <a:xfrm>
            <a:off x="5076056" y="2787774"/>
            <a:ext cx="3888432" cy="18722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chemeClr val="accent5">
                    <a:lumMod val="50000"/>
                  </a:schemeClr>
                </a:solidFill>
              </a:rPr>
              <a:t>Si la primera lectura de PAS </a:t>
            </a:r>
            <a:r>
              <a:rPr lang="es-VE" sz="1600" b="1" dirty="0">
                <a:solidFill>
                  <a:schemeClr val="accent5">
                    <a:lumMod val="50000"/>
                  </a:schemeClr>
                </a:solidFill>
                <a:latin typeface="Cambria"/>
                <a:ea typeface="Cambria"/>
              </a:rPr>
              <a:t>˃</a:t>
            </a:r>
            <a:r>
              <a:rPr lang="es-VE" sz="1600" b="1" dirty="0">
                <a:solidFill>
                  <a:schemeClr val="accent5">
                    <a:lumMod val="50000"/>
                  </a:schemeClr>
                </a:solidFill>
              </a:rPr>
              <a:t>130-219mmHg y PAD </a:t>
            </a:r>
            <a:r>
              <a:rPr lang="es-VE" sz="1600" b="1" dirty="0">
                <a:solidFill>
                  <a:schemeClr val="accent5">
                    <a:lumMod val="50000"/>
                  </a:schemeClr>
                </a:solidFill>
                <a:latin typeface="Cambria"/>
                <a:ea typeface="Cambria"/>
              </a:rPr>
              <a:t>˂</a:t>
            </a:r>
            <a:r>
              <a:rPr lang="es-VE" sz="1600" b="1" dirty="0">
                <a:solidFill>
                  <a:schemeClr val="accent5">
                    <a:lumMod val="50000"/>
                  </a:schemeClr>
                </a:solidFill>
              </a:rPr>
              <a:t>85mmHg, se consideró al paciente para un retiro de medicamentos, previa autorización de su médico. Visitas múltiples durante 2 a 8 semanas para considerar elegibilidad.</a:t>
            </a:r>
          </a:p>
        </p:txBody>
      </p:sp>
      <p:sp>
        <p:nvSpPr>
          <p:cNvPr id="11" name="10 Elipse"/>
          <p:cNvSpPr/>
          <p:nvPr/>
        </p:nvSpPr>
        <p:spPr>
          <a:xfrm>
            <a:off x="539552" y="3507854"/>
            <a:ext cx="2376264" cy="16356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a:solidFill>
                  <a:srgbClr val="002060"/>
                </a:solidFill>
              </a:rPr>
              <a:t>2 visitas basales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4" name="3 Elipse"/>
          <p:cNvSpPr/>
          <p:nvPr/>
        </p:nvSpPr>
        <p:spPr>
          <a:xfrm>
            <a:off x="179512" y="1779662"/>
            <a:ext cx="3096344" cy="25202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a:solidFill>
                  <a:srgbClr val="002060"/>
                </a:solidFill>
              </a:rPr>
              <a:t>Si el paciente era incluido en la visita 2</a:t>
            </a:r>
          </a:p>
        </p:txBody>
      </p:sp>
      <p:graphicFrame>
        <p:nvGraphicFramePr>
          <p:cNvPr id="5" name="4 Diagrama"/>
          <p:cNvGraphicFramePr/>
          <p:nvPr/>
        </p:nvGraphicFramePr>
        <p:xfrm>
          <a:off x="3347864" y="1440160"/>
          <a:ext cx="5688632" cy="365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6 Diagrama">
            <a:extLst>
              <a:ext uri="{FF2B5EF4-FFF2-40B4-BE49-F238E27FC236}">
                <a16:creationId xmlns:a16="http://schemas.microsoft.com/office/drawing/2014/main" xmlns="" id="{4C7339A6-FC7E-4F3C-B204-AE08F1FB6E2F}"/>
              </a:ext>
            </a:extLst>
          </p:cNvPr>
          <p:cNvGraphicFramePr/>
          <p:nvPr>
            <p:extLst>
              <p:ext uri="{D42A27DB-BD31-4B8C-83A1-F6EECF244321}">
                <p14:modId xmlns:p14="http://schemas.microsoft.com/office/powerpoint/2010/main" xmlns="" val="600503797"/>
              </p:ext>
            </p:extLst>
          </p:nvPr>
        </p:nvGraphicFramePr>
        <p:xfrm>
          <a:off x="179512" y="1491630"/>
          <a:ext cx="871296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r>
              <a:rPr lang="es-VE" sz="3600" dirty="0">
                <a:latin typeface="+mj-lt"/>
              </a:rPr>
              <a:t>Metodología</a:t>
            </a:r>
          </a:p>
        </p:txBody>
      </p:sp>
      <p:sp>
        <p:nvSpPr>
          <p:cNvPr id="8" name="7 Rectángulo"/>
          <p:cNvSpPr/>
          <p:nvPr/>
        </p:nvSpPr>
        <p:spPr>
          <a:xfrm>
            <a:off x="6570222" y="163847"/>
            <a:ext cx="2448272" cy="954107"/>
          </a:xfrm>
          <a:prstGeom prst="rect">
            <a:avLst/>
          </a:prstGeom>
          <a:solidFill>
            <a:srgbClr val="FFC000"/>
          </a:solidFill>
        </p:spPr>
        <p:txBody>
          <a:bodyPr wrap="square">
            <a:spAutoFit/>
          </a:bodyPr>
          <a:lstStyle/>
          <a:p>
            <a:pPr algn="ctr"/>
            <a:r>
              <a:rPr lang="es-VE" sz="2800" b="1" dirty="0">
                <a:solidFill>
                  <a:srgbClr val="002060"/>
                </a:solidFill>
              </a:rPr>
              <a:t>4736 participantes </a:t>
            </a:r>
          </a:p>
        </p:txBody>
      </p:sp>
      <p:pic>
        <p:nvPicPr>
          <p:cNvPr id="5" name="Imagen 4">
            <a:extLst>
              <a:ext uri="{FF2B5EF4-FFF2-40B4-BE49-F238E27FC236}">
                <a16:creationId xmlns:a16="http://schemas.microsoft.com/office/drawing/2014/main" xmlns="" id="{0E299C0C-1507-4720-B259-D7594A26E4F3}"/>
              </a:ext>
            </a:extLst>
          </p:cNvPr>
          <p:cNvPicPr/>
          <p:nvPr/>
        </p:nvPicPr>
        <p:blipFill rotWithShape="1">
          <a:blip r:embed="rId8" cstate="print"/>
          <a:srcRect l="1962" t="8411" r="4326" b="11860"/>
          <a:stretch/>
        </p:blipFill>
        <p:spPr bwMode="auto">
          <a:xfrm>
            <a:off x="251520" y="339502"/>
            <a:ext cx="8568952" cy="4555440"/>
          </a:xfrm>
          <a:prstGeom prst="rect">
            <a:avLst/>
          </a:prstGeom>
          <a:noFill/>
          <a:ln w="9525">
            <a:noFill/>
            <a:miter lim="800000"/>
            <a:headEnd/>
            <a:tailEnd/>
          </a:ln>
        </p:spPr>
      </p:pic>
      <p:cxnSp>
        <p:nvCxnSpPr>
          <p:cNvPr id="4" name="Conector recto 3">
            <a:extLst>
              <a:ext uri="{FF2B5EF4-FFF2-40B4-BE49-F238E27FC236}">
                <a16:creationId xmlns:a16="http://schemas.microsoft.com/office/drawing/2014/main" xmlns="" id="{B1BA05EF-1053-442B-834A-A8603F933BF7}"/>
              </a:ext>
            </a:extLst>
          </p:cNvPr>
          <p:cNvCxnSpPr>
            <a:cxnSpLocks/>
          </p:cNvCxnSpPr>
          <p:nvPr/>
        </p:nvCxnSpPr>
        <p:spPr>
          <a:xfrm>
            <a:off x="7668344" y="1347614"/>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xmlns="" id="{4F8BC703-B5D8-4404-BF54-092BFE82633E}"/>
              </a:ext>
            </a:extLst>
          </p:cNvPr>
          <p:cNvCxnSpPr>
            <a:cxnSpLocks/>
          </p:cNvCxnSpPr>
          <p:nvPr/>
        </p:nvCxnSpPr>
        <p:spPr>
          <a:xfrm>
            <a:off x="6372200" y="3147814"/>
            <a:ext cx="4385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E14DE285-ED59-40EE-B212-22B7B1D605E7}"/>
              </a:ext>
            </a:extLst>
          </p:cNvPr>
          <p:cNvCxnSpPr>
            <a:cxnSpLocks/>
          </p:cNvCxnSpPr>
          <p:nvPr/>
        </p:nvCxnSpPr>
        <p:spPr>
          <a:xfrm>
            <a:off x="7776356" y="1347614"/>
            <a:ext cx="6120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DCC36A3D-4E85-4E3E-92EC-1A02A1BB4F18}"/>
              </a:ext>
            </a:extLst>
          </p:cNvPr>
          <p:cNvCxnSpPr>
            <a:cxnSpLocks/>
          </p:cNvCxnSpPr>
          <p:nvPr/>
        </p:nvCxnSpPr>
        <p:spPr>
          <a:xfrm flipV="1">
            <a:off x="539552" y="1158775"/>
            <a:ext cx="432048" cy="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20A323A6-6193-474B-854C-7A0CE657A2B6}"/>
              </a:ext>
            </a:extLst>
          </p:cNvPr>
          <p:cNvCxnSpPr>
            <a:cxnSpLocks/>
          </p:cNvCxnSpPr>
          <p:nvPr/>
        </p:nvCxnSpPr>
        <p:spPr>
          <a:xfrm>
            <a:off x="670259" y="2715766"/>
            <a:ext cx="5173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E0056662-88A7-4592-8FBA-78DF2343B1E4}"/>
              </a:ext>
            </a:extLst>
          </p:cNvPr>
          <p:cNvCxnSpPr>
            <a:cxnSpLocks/>
          </p:cNvCxnSpPr>
          <p:nvPr/>
        </p:nvCxnSpPr>
        <p:spPr>
          <a:xfrm>
            <a:off x="7020272" y="4443958"/>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1E977549-453A-4A6B-9072-2EA4C5AA3602}"/>
              </a:ext>
            </a:extLst>
          </p:cNvPr>
          <p:cNvCxnSpPr>
            <a:cxnSpLocks/>
          </p:cNvCxnSpPr>
          <p:nvPr/>
        </p:nvCxnSpPr>
        <p:spPr>
          <a:xfrm>
            <a:off x="6018643" y="3435846"/>
            <a:ext cx="497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xmlns="" id="{19ACA1C4-1F7C-4E33-956F-EC84A59B9989}"/>
              </a:ext>
            </a:extLst>
          </p:cNvPr>
          <p:cNvCxnSpPr>
            <a:cxnSpLocks/>
          </p:cNvCxnSpPr>
          <p:nvPr/>
        </p:nvCxnSpPr>
        <p:spPr>
          <a:xfrm>
            <a:off x="8028384" y="2067694"/>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1D82F6F1-007C-4137-BD50-764855876986}"/>
              </a:ext>
            </a:extLst>
          </p:cNvPr>
          <p:cNvCxnSpPr>
            <a:cxnSpLocks/>
          </p:cNvCxnSpPr>
          <p:nvPr/>
        </p:nvCxnSpPr>
        <p:spPr>
          <a:xfrm>
            <a:off x="6267429" y="2499742"/>
            <a:ext cx="497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5F3B1869-DDEB-4ACB-9C7B-DA63E88BB5FD}"/>
              </a:ext>
            </a:extLst>
          </p:cNvPr>
          <p:cNvCxnSpPr>
            <a:cxnSpLocks/>
          </p:cNvCxnSpPr>
          <p:nvPr/>
        </p:nvCxnSpPr>
        <p:spPr>
          <a:xfrm>
            <a:off x="6018642" y="2877785"/>
            <a:ext cx="497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60321DCF-A6DC-4B94-B961-AA503D1808C1}"/>
              </a:ext>
            </a:extLst>
          </p:cNvPr>
          <p:cNvCxnSpPr>
            <a:cxnSpLocks/>
          </p:cNvCxnSpPr>
          <p:nvPr/>
        </p:nvCxnSpPr>
        <p:spPr>
          <a:xfrm>
            <a:off x="4716016" y="627534"/>
            <a:ext cx="497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CCC28C96-16C7-4CD0-BE61-51894C1BA7D0}"/>
              </a:ext>
            </a:extLst>
          </p:cNvPr>
          <p:cNvCxnSpPr>
            <a:cxnSpLocks/>
          </p:cNvCxnSpPr>
          <p:nvPr/>
        </p:nvCxnSpPr>
        <p:spPr>
          <a:xfrm>
            <a:off x="5076056" y="2283718"/>
            <a:ext cx="497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305942" y="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s-VE" sz="5000" b="0" i="0" u="none" strike="noStrike" kern="1200" cap="all" spc="100" normalizeH="0" baseline="0" noProof="0" dirty="0" err="1">
                <a:ln>
                  <a:noFill/>
                </a:ln>
                <a:solidFill>
                  <a:sysClr val="windowText" lastClr="000000">
                    <a:lumMod val="95000"/>
                    <a:lumOff val="5000"/>
                  </a:sysClr>
                </a:solidFill>
                <a:effectLst/>
                <a:uLnTx/>
                <a:uFillTx/>
                <a:latin typeface="Tw Cen MT Condensed" panose="020B0606020104020203"/>
                <a:ea typeface="+mj-ea"/>
                <a:cs typeface="+mj-cs"/>
              </a:rPr>
              <a:t>atenolol</a:t>
            </a:r>
            <a:endParaRPr kumimoji="0" lang="es-VE" sz="5000" b="0" i="0" u="none" strike="noStrike" kern="1200" cap="all" spc="100" normalizeH="0" baseline="0" noProof="0" dirty="0">
              <a:ln>
                <a:noFill/>
              </a:ln>
              <a:solidFill>
                <a:sysClr val="windowText" lastClr="000000">
                  <a:lumMod val="95000"/>
                  <a:lumOff val="5000"/>
                </a:sysClr>
              </a:solidFill>
              <a:effectLst/>
              <a:uLnTx/>
              <a:uFillTx/>
              <a:latin typeface="Tw Cen MT Condensed" panose="020B0606020104020203"/>
              <a:ea typeface="+mj-ea"/>
              <a:cs typeface="+mj-cs"/>
            </a:endParaRPr>
          </a:p>
        </p:txBody>
      </p:sp>
      <p:graphicFrame>
        <p:nvGraphicFramePr>
          <p:cNvPr id="9" name="Marcador de contenido 8"/>
          <p:cNvGraphicFramePr>
            <a:graphicFrameLocks/>
          </p:cNvGraphicFramePr>
          <p:nvPr/>
        </p:nvGraphicFramePr>
        <p:xfrm>
          <a:off x="499861" y="855063"/>
          <a:ext cx="6161193" cy="3368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Recorte de pantall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3568" y="459946"/>
            <a:ext cx="7375887" cy="3960440"/>
          </a:xfrm>
          <a:prstGeom prst="rect">
            <a:avLst/>
          </a:prstGeom>
        </p:spPr>
      </p:pic>
      <p:sp>
        <p:nvSpPr>
          <p:cNvPr id="11" name="Elipse 10"/>
          <p:cNvSpPr/>
          <p:nvPr/>
        </p:nvSpPr>
        <p:spPr>
          <a:xfrm>
            <a:off x="4644008" y="3363838"/>
            <a:ext cx="1122218" cy="145473"/>
          </a:xfrm>
          <a:prstGeom prst="ellipse">
            <a:avLst/>
          </a:prstGeom>
          <a:noFill/>
          <a:ln w="158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2" name="Imagen 11" descr="Recorte de pantalla"/>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898780" y="429102"/>
            <a:ext cx="2762636" cy="1390844"/>
          </a:xfrm>
          <a:prstGeom prst="rect">
            <a:avLst/>
          </a:prstGeom>
        </p:spPr>
      </p:pic>
      <p:sp>
        <p:nvSpPr>
          <p:cNvPr id="13" name="4 CuadroTexto">
            <a:extLst>
              <a:ext uri="{FF2B5EF4-FFF2-40B4-BE49-F238E27FC236}">
                <a16:creationId xmlns:a16="http://schemas.microsoft.com/office/drawing/2014/main" xmlns="" id="{E16DEB17-E361-4BE2-BB2E-0A418E8817B2}"/>
              </a:ext>
            </a:extLst>
          </p:cNvPr>
          <p:cNvSpPr txBox="1"/>
          <p:nvPr/>
        </p:nvSpPr>
        <p:spPr>
          <a:xfrm>
            <a:off x="35497" y="4683555"/>
            <a:ext cx="6840760" cy="46166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VE" sz="1200" dirty="0"/>
              <a:t>Laurence B, et al. Goodman &amp; </a:t>
            </a:r>
            <a:r>
              <a:rPr lang="es-VE" sz="1200" dirty="0" err="1"/>
              <a:t>Gilman</a:t>
            </a:r>
            <a:r>
              <a:rPr lang="es-VE" sz="1200" dirty="0"/>
              <a:t>. Las Bases Farmacológicas de la Terapéutica. </a:t>
            </a:r>
            <a:r>
              <a:rPr lang="es-VE" sz="1200" dirty="0" err="1"/>
              <a:t>Neurofarmacologia</a:t>
            </a:r>
            <a:r>
              <a:rPr lang="es-VE" sz="1200" dirty="0"/>
              <a:t> . 12</a:t>
            </a:r>
            <a:r>
              <a:rPr lang="el-GR" sz="1200" baseline="30000" dirty="0"/>
              <a:t>α</a:t>
            </a:r>
            <a:r>
              <a:rPr lang="es-VE" sz="1200" dirty="0"/>
              <a:t> Ed. </a:t>
            </a:r>
          </a:p>
        </p:txBody>
      </p:sp>
    </p:spTree>
    <p:extLst>
      <p:ext uri="{BB962C8B-B14F-4D97-AF65-F5344CB8AC3E}">
        <p14:creationId xmlns:p14="http://schemas.microsoft.com/office/powerpoint/2010/main" xmlns="" val="10977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3" name="2 Marcador de texto"/>
          <p:cNvSpPr>
            <a:spLocks noGrp="1"/>
          </p:cNvSpPr>
          <p:nvPr>
            <p:ph type="body" idx="1"/>
          </p:nvPr>
        </p:nvSpPr>
        <p:spPr>
          <a:xfrm>
            <a:off x="467544" y="1635646"/>
            <a:ext cx="8352928" cy="1152128"/>
          </a:xfrm>
        </p:spPr>
        <p:txBody>
          <a:bodyPr/>
          <a:lstStyle/>
          <a:p>
            <a:r>
              <a:rPr lang="es-VE" sz="2000" b="1" dirty="0">
                <a:latin typeface="+mj-lt"/>
              </a:rPr>
              <a:t>Por centro clínico.</a:t>
            </a:r>
          </a:p>
          <a:p>
            <a:pPr algn="just"/>
            <a:r>
              <a:rPr lang="es-VE" sz="2000" b="1" dirty="0">
                <a:latin typeface="+mj-lt"/>
              </a:rPr>
              <a:t>Por estado de la medicación </a:t>
            </a:r>
            <a:r>
              <a:rPr lang="es-VE" sz="2000" b="1" dirty="0" err="1">
                <a:latin typeface="+mj-lt"/>
              </a:rPr>
              <a:t>antihipertensiva</a:t>
            </a:r>
            <a:r>
              <a:rPr lang="es-VE" sz="2000" b="1" dirty="0">
                <a:latin typeface="+mj-lt"/>
              </a:rPr>
              <a:t> al momento del contacto inicial.</a:t>
            </a:r>
          </a:p>
        </p:txBody>
      </p:sp>
      <p:sp>
        <p:nvSpPr>
          <p:cNvPr id="4" name="1 Título"/>
          <p:cNvSpPr txBox="1">
            <a:spLocks/>
          </p:cNvSpPr>
          <p:nvPr/>
        </p:nvSpPr>
        <p:spPr>
          <a:xfrm>
            <a:off x="35496" y="1085470"/>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2800" b="1" i="0" u="none" strike="noStrike" kern="0" cap="none" spc="0" normalizeH="0" baseline="0" noProof="0" dirty="0" err="1">
                <a:ln>
                  <a:solidFill>
                    <a:srgbClr val="002060"/>
                  </a:solidFill>
                </a:ln>
                <a:solidFill>
                  <a:srgbClr val="FFC000"/>
                </a:solidFill>
                <a:effectLst/>
                <a:uLnTx/>
                <a:uFillTx/>
                <a:latin typeface="+mj-lt"/>
                <a:ea typeface="Roboto Condensed"/>
                <a:cs typeface="Roboto Condensed"/>
                <a:sym typeface="Roboto Condensed"/>
              </a:rPr>
              <a:t>Aleatorización</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
        <p:nvSpPr>
          <p:cNvPr id="5" name="1 Título"/>
          <p:cNvSpPr txBox="1">
            <a:spLocks/>
          </p:cNvSpPr>
          <p:nvPr/>
        </p:nvSpPr>
        <p:spPr>
          <a:xfrm>
            <a:off x="0" y="2715766"/>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rPr>
              <a:t>Programa de tratamiento</a:t>
            </a:r>
          </a:p>
        </p:txBody>
      </p:sp>
      <p:sp>
        <p:nvSpPr>
          <p:cNvPr id="6" name="2 Marcador de texto"/>
          <p:cNvSpPr txBox="1">
            <a:spLocks/>
          </p:cNvSpPr>
          <p:nvPr/>
        </p:nvSpPr>
        <p:spPr>
          <a:xfrm>
            <a:off x="323528" y="3363838"/>
            <a:ext cx="8352928" cy="1296144"/>
          </a:xfrm>
          <a:prstGeom prst="rect">
            <a:avLst/>
          </a:prstGeom>
          <a:noFill/>
          <a:ln>
            <a:noFill/>
          </a:ln>
        </p:spPr>
        <p:txBody>
          <a:bodyPr spcFirstLastPara="1" wrap="square" lIns="91425" tIns="91425" rIns="91425" bIns="91425" anchor="ctr" anchorCtr="0"/>
          <a:lstStyle/>
          <a:p>
            <a:pPr marL="457200" marR="0" lvl="0" indent="-381000" algn="just" defTabSz="914400" rtl="0" eaLnBrk="1" fontAlgn="auto" latinLnBrk="0" hangingPunct="1">
              <a:lnSpc>
                <a:spcPct val="100000"/>
              </a:lnSpc>
              <a:spcBef>
                <a:spcPts val="600"/>
              </a:spcBef>
              <a:spcAft>
                <a:spcPts val="0"/>
              </a:spcAft>
              <a:buClr>
                <a:srgbClr val="C7D3E6"/>
              </a:buClr>
              <a:buSzPts val="2400"/>
              <a:buFont typeface="Roboto Condensed Light"/>
              <a:buChar char="▰"/>
              <a:tabLst/>
              <a:defRPr/>
            </a:pPr>
            <a:r>
              <a:rPr lang="es-VE" sz="2000" b="1" dirty="0">
                <a:solidFill>
                  <a:srgbClr val="002060"/>
                </a:solidFill>
                <a:latin typeface="+mj-lt"/>
                <a:ea typeface="Roboto Condensed Light"/>
                <a:cs typeface="Roboto Condensed Light"/>
                <a:sym typeface="Roboto Condensed Light"/>
              </a:rPr>
              <a:t>Asignación al azar. Doble ciego.</a:t>
            </a:r>
            <a:endParaRPr kumimoji="0" lang="es-VE" sz="2000" b="1" i="0" u="none" strike="noStrike" kern="0" cap="none" spc="0" normalizeH="0" baseline="0" noProof="0" dirty="0">
              <a:ln>
                <a:noFill/>
              </a:ln>
              <a:solidFill>
                <a:srgbClr val="002060"/>
              </a:solidFill>
              <a:effectLst/>
              <a:uLnTx/>
              <a:uFillTx/>
              <a:latin typeface="+mj-lt"/>
              <a:ea typeface="Roboto Condensed Light"/>
              <a:cs typeface="Roboto Condensed Light"/>
              <a:sym typeface="Roboto Condensed Light"/>
            </a:endParaRPr>
          </a:p>
          <a:p>
            <a:pPr marL="457200" marR="0" lvl="0" indent="-381000" algn="just" defTabSz="914400" rtl="0" eaLnBrk="1" fontAlgn="auto" latinLnBrk="0" hangingPunct="1">
              <a:lnSpc>
                <a:spcPct val="100000"/>
              </a:lnSpc>
              <a:spcBef>
                <a:spcPts val="600"/>
              </a:spcBef>
              <a:spcAft>
                <a:spcPts val="0"/>
              </a:spcAft>
              <a:buClr>
                <a:srgbClr val="C7D3E6"/>
              </a:buClr>
              <a:buSzPts val="2400"/>
              <a:buFont typeface="Roboto Condensed Light"/>
              <a:buChar char="▰"/>
              <a:tabLst/>
              <a:defRPr/>
            </a:pPr>
            <a:r>
              <a:rPr kumimoji="0" lang="es-VE" sz="2000" b="1" i="0" u="none" strike="noStrike" kern="0" cap="none" spc="0" normalizeH="0" baseline="0" noProof="0" dirty="0">
                <a:ln>
                  <a:noFill/>
                </a:ln>
                <a:solidFill>
                  <a:srgbClr val="002060"/>
                </a:solidFill>
                <a:effectLst/>
                <a:uLnTx/>
                <a:uFillTx/>
                <a:latin typeface="+mj-lt"/>
                <a:ea typeface="Roboto Condensed Light"/>
                <a:cs typeface="Roboto Condensed Light"/>
                <a:sym typeface="Roboto Condensed Light"/>
              </a:rPr>
              <a:t>Una dosis inicial</a:t>
            </a:r>
            <a:r>
              <a:rPr kumimoji="0" lang="es-VE" sz="2000" b="1" i="0" u="none" strike="noStrike" kern="0" cap="none" spc="0" normalizeH="0" noProof="0" dirty="0">
                <a:ln>
                  <a:noFill/>
                </a:ln>
                <a:solidFill>
                  <a:srgbClr val="002060"/>
                </a:solidFill>
                <a:effectLst/>
                <a:uLnTx/>
                <a:uFillTx/>
                <a:latin typeface="+mj-lt"/>
                <a:ea typeface="Roboto Condensed Light"/>
                <a:cs typeface="Roboto Condensed Light"/>
                <a:sym typeface="Roboto Condensed Light"/>
              </a:rPr>
              <a:t> de tratamiento</a:t>
            </a:r>
            <a:r>
              <a:rPr kumimoji="0" lang="es-VE" sz="2000" b="1" i="0" u="none" strike="noStrike" kern="0" cap="none" spc="0" normalizeH="0" baseline="0" noProof="0" dirty="0">
                <a:ln>
                  <a:noFill/>
                </a:ln>
                <a:solidFill>
                  <a:srgbClr val="002060"/>
                </a:solidFill>
                <a:effectLst/>
                <a:uLnTx/>
                <a:uFillTx/>
                <a:latin typeface="+mj-lt"/>
                <a:ea typeface="Roboto Condensed Light"/>
                <a:cs typeface="Roboto Condensed Light"/>
                <a:sym typeface="Roboto Condensed Light"/>
              </a:rPr>
              <a:t>.</a:t>
            </a:r>
          </a:p>
          <a:p>
            <a:pPr marL="457200" lvl="0" indent="-381000" algn="just">
              <a:spcBef>
                <a:spcPts val="600"/>
              </a:spcBef>
              <a:buClr>
                <a:srgbClr val="C7D3E6"/>
              </a:buClr>
              <a:buSzPts val="2400"/>
              <a:buFont typeface="Roboto Condensed Light"/>
              <a:buChar char="▰"/>
            </a:pPr>
            <a:r>
              <a:rPr lang="es-VE" sz="2000" b="1" dirty="0">
                <a:solidFill>
                  <a:srgbClr val="002060"/>
                </a:solidFill>
                <a:latin typeface="+mj-lt"/>
                <a:ea typeface="Roboto Condensed Light"/>
                <a:cs typeface="Roboto Condensed Light"/>
                <a:sym typeface="Roboto Condensed Light"/>
              </a:rPr>
              <a:t>PA de referencia: </a:t>
            </a:r>
            <a:r>
              <a:rPr lang="es-VE" sz="2000" b="1" dirty="0">
                <a:solidFill>
                  <a:srgbClr val="002060"/>
                </a:solidFill>
                <a:ea typeface="Roboto Condensed Light"/>
              </a:rPr>
              <a:t>p</a:t>
            </a:r>
            <a:r>
              <a:rPr lang="es-VE" sz="2000" b="1" dirty="0">
                <a:solidFill>
                  <a:srgbClr val="002060"/>
                </a:solidFill>
              </a:rPr>
              <a:t>romedio de cuatro lecturas de presión arterial en la primera y segunda visitas de referencia.</a:t>
            </a:r>
            <a:endParaRPr kumimoji="0" lang="es-VE" sz="2000" b="1" i="0" u="none" strike="noStrike" kern="0" cap="none" spc="0" normalizeH="0" baseline="0" noProof="0" dirty="0">
              <a:ln>
                <a:noFill/>
              </a:ln>
              <a:solidFill>
                <a:srgbClr val="002060"/>
              </a:solidFill>
              <a:effectLst/>
              <a:uLnTx/>
              <a:uFillTx/>
              <a:latin typeface="+mj-lt"/>
              <a:ea typeface="Roboto Condensed Light"/>
              <a:cs typeface="Roboto Condensed Light"/>
              <a:sym typeface="Roboto Condensed Light"/>
            </a:endParaRPr>
          </a:p>
        </p:txBody>
      </p:sp>
      <p:graphicFrame>
        <p:nvGraphicFramePr>
          <p:cNvPr id="7" name="6 Diagrama"/>
          <p:cNvGraphicFramePr/>
          <p:nvPr/>
        </p:nvGraphicFramePr>
        <p:xfrm>
          <a:off x="755576" y="1512168"/>
          <a:ext cx="6096000" cy="33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8010" t="15795" r="22929" b="5771"/>
          <a:stretch>
            <a:fillRect/>
          </a:stretch>
        </p:blipFill>
        <p:spPr bwMode="auto">
          <a:xfrm>
            <a:off x="0" y="0"/>
            <a:ext cx="9144000" cy="5143500"/>
          </a:xfrm>
          <a:prstGeom prst="rect">
            <a:avLst/>
          </a:prstGeom>
          <a:noFill/>
          <a:ln w="9525">
            <a:noFill/>
            <a:miter lim="800000"/>
            <a:headEnd/>
            <a:tailEnd/>
          </a:ln>
        </p:spPr>
      </p:pic>
      <p:sp>
        <p:nvSpPr>
          <p:cNvPr id="3" name="2 CuadroTexto"/>
          <p:cNvSpPr txBox="1"/>
          <p:nvPr/>
        </p:nvSpPr>
        <p:spPr>
          <a:xfrm>
            <a:off x="2267744" y="627534"/>
            <a:ext cx="648072" cy="307777"/>
          </a:xfrm>
          <a:prstGeom prst="rect">
            <a:avLst/>
          </a:prstGeom>
          <a:noFill/>
        </p:spPr>
        <p:txBody>
          <a:bodyPr wrap="square" rtlCol="0">
            <a:spAutoFit/>
          </a:bodyPr>
          <a:lstStyle/>
          <a:p>
            <a:r>
              <a:rPr lang="es-VE" b="1" dirty="0" smtClean="0">
                <a:solidFill>
                  <a:srgbClr val="FF0000"/>
                </a:solidFill>
              </a:rPr>
              <a:t>30%</a:t>
            </a:r>
            <a:endParaRPr lang="es-VE" b="1" dirty="0">
              <a:solidFill>
                <a:srgbClr val="FF0000"/>
              </a:solidFill>
            </a:endParaRPr>
          </a:p>
        </p:txBody>
      </p:sp>
      <p:sp>
        <p:nvSpPr>
          <p:cNvPr id="4" name="3 CuadroTexto"/>
          <p:cNvSpPr txBox="1"/>
          <p:nvPr/>
        </p:nvSpPr>
        <p:spPr>
          <a:xfrm>
            <a:off x="3779912" y="339502"/>
            <a:ext cx="648072" cy="307777"/>
          </a:xfrm>
          <a:prstGeom prst="rect">
            <a:avLst/>
          </a:prstGeom>
          <a:noFill/>
        </p:spPr>
        <p:txBody>
          <a:bodyPr wrap="square" rtlCol="0">
            <a:spAutoFit/>
          </a:bodyPr>
          <a:lstStyle/>
          <a:p>
            <a:r>
              <a:rPr lang="es-VE" b="1" dirty="0" smtClean="0">
                <a:solidFill>
                  <a:srgbClr val="FF0000"/>
                </a:solidFill>
              </a:rPr>
              <a:t>16%</a:t>
            </a:r>
            <a:endParaRPr lang="es-VE" b="1" dirty="0">
              <a:solidFill>
                <a:srgbClr val="FF0000"/>
              </a:solidFill>
            </a:endParaRPr>
          </a:p>
        </p:txBody>
      </p:sp>
      <p:sp>
        <p:nvSpPr>
          <p:cNvPr id="5" name="4 CuadroTexto"/>
          <p:cNvSpPr txBox="1"/>
          <p:nvPr/>
        </p:nvSpPr>
        <p:spPr>
          <a:xfrm>
            <a:off x="5580112" y="31725"/>
            <a:ext cx="648072" cy="307777"/>
          </a:xfrm>
          <a:prstGeom prst="rect">
            <a:avLst/>
          </a:prstGeom>
          <a:noFill/>
        </p:spPr>
        <p:txBody>
          <a:bodyPr wrap="square" rtlCol="0">
            <a:spAutoFit/>
          </a:bodyPr>
          <a:lstStyle/>
          <a:p>
            <a:r>
              <a:rPr lang="es-VE" b="1" dirty="0" smtClean="0">
                <a:solidFill>
                  <a:srgbClr val="FF0000"/>
                </a:solidFill>
              </a:rPr>
              <a:t>11%</a:t>
            </a:r>
            <a:endParaRPr lang="es-VE" b="1" dirty="0">
              <a:solidFill>
                <a:srgbClr val="FF0000"/>
              </a:solidFill>
            </a:endParaRPr>
          </a:p>
        </p:txBody>
      </p:sp>
      <p:sp>
        <p:nvSpPr>
          <p:cNvPr id="6" name="5 CuadroTexto"/>
          <p:cNvSpPr txBox="1"/>
          <p:nvPr/>
        </p:nvSpPr>
        <p:spPr>
          <a:xfrm>
            <a:off x="6948264" y="195486"/>
            <a:ext cx="648072" cy="307777"/>
          </a:xfrm>
          <a:prstGeom prst="rect">
            <a:avLst/>
          </a:prstGeom>
          <a:noFill/>
        </p:spPr>
        <p:txBody>
          <a:bodyPr wrap="square" rtlCol="0">
            <a:spAutoFit/>
          </a:bodyPr>
          <a:lstStyle/>
          <a:p>
            <a:r>
              <a:rPr lang="es-VE" b="1" dirty="0" smtClean="0">
                <a:solidFill>
                  <a:srgbClr val="FF0000"/>
                </a:solidFill>
              </a:rPr>
              <a:t>12%</a:t>
            </a:r>
            <a:endParaRPr lang="es-VE" b="1" dirty="0">
              <a:solidFill>
                <a:srgbClr val="FF0000"/>
              </a:solidFill>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rPr>
              <a:t>Seguimiento</a:t>
            </a:r>
          </a:p>
        </p:txBody>
      </p:sp>
      <p:graphicFrame>
        <p:nvGraphicFramePr>
          <p:cNvPr id="4" name="3 Diagrama"/>
          <p:cNvGraphicFramePr/>
          <p:nvPr/>
        </p:nvGraphicFramePr>
        <p:xfrm>
          <a:off x="0" y="1779662"/>
          <a:ext cx="8820472" cy="33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899592" y="1923678"/>
            <a:ext cx="2592288" cy="14401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rgbClr val="002060"/>
                </a:solidFill>
              </a:rPr>
              <a:t>Medición de PA (promedio de 2 lecturas), FC y peso.</a:t>
            </a:r>
          </a:p>
          <a:p>
            <a:pPr algn="ctr"/>
            <a:r>
              <a:rPr lang="es-VE" sz="1600" b="1" dirty="0">
                <a:solidFill>
                  <a:srgbClr val="002060"/>
                </a:solidFill>
              </a:rPr>
              <a:t>Examen físico general.</a:t>
            </a:r>
          </a:p>
          <a:p>
            <a:pPr algn="ctr"/>
            <a:r>
              <a:rPr lang="es-VE" sz="1600" b="1" dirty="0">
                <a:solidFill>
                  <a:srgbClr val="002060"/>
                </a:solidFill>
              </a:rPr>
              <a:t>Revisión detallada de la medicación.</a:t>
            </a:r>
          </a:p>
        </p:txBody>
      </p:sp>
      <p:sp>
        <p:nvSpPr>
          <p:cNvPr id="6" name="5 Rectángulo"/>
          <p:cNvSpPr/>
          <p:nvPr/>
        </p:nvSpPr>
        <p:spPr>
          <a:xfrm>
            <a:off x="2915816" y="3579862"/>
            <a:ext cx="2232248" cy="14401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rgbClr val="002060"/>
                </a:solidFill>
              </a:rPr>
              <a:t>Aplicación de cuestionarios estandarizados para detección de depresión y demencia.</a:t>
            </a:r>
          </a:p>
        </p:txBody>
      </p:sp>
      <p:sp>
        <p:nvSpPr>
          <p:cNvPr id="7" name="6 Rectángulo"/>
          <p:cNvSpPr/>
          <p:nvPr/>
        </p:nvSpPr>
        <p:spPr>
          <a:xfrm>
            <a:off x="4499992" y="2787774"/>
            <a:ext cx="18002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rgbClr val="002060"/>
                </a:solidFill>
              </a:rPr>
              <a:t>+ exámenes de laboratorio.</a:t>
            </a:r>
          </a:p>
        </p:txBody>
      </p:sp>
      <p:sp>
        <p:nvSpPr>
          <p:cNvPr id="8" name="7 Rectángulo"/>
          <p:cNvSpPr/>
          <p:nvPr/>
        </p:nvSpPr>
        <p:spPr>
          <a:xfrm>
            <a:off x="5940152" y="3435846"/>
            <a:ext cx="3203848" cy="17076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solidFill>
                  <a:srgbClr val="002060"/>
                </a:solidFill>
              </a:rPr>
              <a:t>En caso de:</a:t>
            </a:r>
          </a:p>
          <a:p>
            <a:pPr algn="ctr"/>
            <a:r>
              <a:rPr lang="es-VE" sz="1600" b="1" dirty="0">
                <a:solidFill>
                  <a:srgbClr val="002060"/>
                </a:solidFill>
              </a:rPr>
              <a:t>PAS por encima del objetivo.</a:t>
            </a:r>
          </a:p>
          <a:p>
            <a:pPr algn="ctr"/>
            <a:r>
              <a:rPr lang="es-VE" sz="1600" b="1" dirty="0">
                <a:solidFill>
                  <a:srgbClr val="002060"/>
                </a:solidFill>
              </a:rPr>
              <a:t>PAS/PAD por encima del criterio de escape.</a:t>
            </a:r>
          </a:p>
          <a:p>
            <a:pPr algn="ctr"/>
            <a:r>
              <a:rPr lang="es-VE" sz="1600" b="1" dirty="0">
                <a:solidFill>
                  <a:srgbClr val="002060"/>
                </a:solidFill>
              </a:rPr>
              <a:t>K</a:t>
            </a:r>
            <a:r>
              <a:rPr lang="es-VE" sz="1600" b="1" baseline="30000" dirty="0">
                <a:solidFill>
                  <a:srgbClr val="002060"/>
                </a:solidFill>
              </a:rPr>
              <a:t>+</a:t>
            </a:r>
            <a:r>
              <a:rPr lang="es-VE" sz="1600" b="1" dirty="0">
                <a:solidFill>
                  <a:srgbClr val="002060"/>
                </a:solidFill>
              </a:rPr>
              <a:t> sérico </a:t>
            </a:r>
            <a:r>
              <a:rPr lang="es-VE" sz="1600" b="1" dirty="0">
                <a:solidFill>
                  <a:srgbClr val="002060"/>
                </a:solidFill>
                <a:latin typeface="Cambria"/>
                <a:ea typeface="Cambria"/>
              </a:rPr>
              <a:t>˂</a:t>
            </a:r>
            <a:r>
              <a:rPr lang="es-VE" sz="1600" b="1" dirty="0">
                <a:solidFill>
                  <a:srgbClr val="002060"/>
                </a:solidFill>
              </a:rPr>
              <a:t>3,2mmol/L.</a:t>
            </a:r>
          </a:p>
          <a:p>
            <a:pPr algn="ctr"/>
            <a:r>
              <a:rPr lang="es-VE" sz="1600" b="1" dirty="0">
                <a:solidFill>
                  <a:srgbClr val="002060"/>
                </a:solidFill>
              </a:rPr>
              <a:t>A solicitud del médico o participante.</a:t>
            </a:r>
          </a:p>
        </p:txBody>
      </p:sp>
      <p:grpSp>
        <p:nvGrpSpPr>
          <p:cNvPr id="10" name="9 Grupo"/>
          <p:cNvGrpSpPr/>
          <p:nvPr/>
        </p:nvGrpSpPr>
        <p:grpSpPr>
          <a:xfrm>
            <a:off x="2051720" y="1779662"/>
            <a:ext cx="4536504" cy="2864776"/>
            <a:chOff x="1734" y="419475"/>
            <a:chExt cx="3548587" cy="2129152"/>
          </a:xfrm>
          <a:solidFill>
            <a:srgbClr val="FF0000"/>
          </a:solidFill>
        </p:grpSpPr>
        <p:sp>
          <p:nvSpPr>
            <p:cNvPr id="11" name="10 Rectángulo"/>
            <p:cNvSpPr/>
            <p:nvPr/>
          </p:nvSpPr>
          <p:spPr>
            <a:xfrm>
              <a:off x="1734" y="419475"/>
              <a:ext cx="3548587" cy="2129152"/>
            </a:xfrm>
            <a:prstGeom prst="rect">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2" name="11 Rectángulo"/>
            <p:cNvSpPr/>
            <p:nvPr/>
          </p:nvSpPr>
          <p:spPr>
            <a:xfrm>
              <a:off x="1734" y="419475"/>
              <a:ext cx="3548587" cy="2129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VE" sz="2400" b="1" i="0" u="none" strike="noStrike" kern="1200" cap="none" dirty="0">
                  <a:latin typeface="Arial"/>
                  <a:ea typeface="Arial"/>
                  <a:cs typeface="Arial"/>
                  <a:sym typeface="Arial"/>
                </a:rPr>
                <a:t>La PA por encima de los criterios de escape, a pesar de la terapia de atención escalonada máxima, fue una indicación para prescribir un tratamiento farmacológico activo conocido.</a:t>
              </a:r>
              <a:endParaRPr lang="es-VE" sz="2400" b="1" kern="1200"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4" name="1 Título"/>
          <p:cNvSpPr txBox="1">
            <a:spLocks/>
          </p:cNvSpPr>
          <p:nvPr/>
        </p:nvSpPr>
        <p:spPr>
          <a:xfrm>
            <a:off x="35496" y="1085470"/>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Criterios de inclusión y exclusión</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5" name="4 Diagrama"/>
          <p:cNvGraphicFramePr/>
          <p:nvPr>
            <p:extLst>
              <p:ext uri="{D42A27DB-BD31-4B8C-83A1-F6EECF244321}">
                <p14:modId xmlns:p14="http://schemas.microsoft.com/office/powerpoint/2010/main" xmlns="" val="1749799360"/>
              </p:ext>
            </p:extLst>
          </p:nvPr>
        </p:nvGraphicFramePr>
        <p:xfrm>
          <a:off x="323528" y="1707654"/>
          <a:ext cx="856895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rPr>
              <a:t>Criterios de escape para PAS</a:t>
            </a:r>
          </a:p>
        </p:txBody>
      </p:sp>
      <p:graphicFrame>
        <p:nvGraphicFramePr>
          <p:cNvPr id="11" name="10 Tabla"/>
          <p:cNvGraphicFramePr>
            <a:graphicFrameLocks noGrp="1"/>
          </p:cNvGraphicFramePr>
          <p:nvPr/>
        </p:nvGraphicFramePr>
        <p:xfrm>
          <a:off x="323530" y="1779662"/>
          <a:ext cx="8568950" cy="2753874"/>
        </p:xfrm>
        <a:graphic>
          <a:graphicData uri="http://schemas.openxmlformats.org/drawingml/2006/table">
            <a:tbl>
              <a:tblPr firstRow="1" bandRow="1">
                <a:tableStyleId>{5C22544A-7EE6-4342-B048-85BDC9FD1C3A}</a:tableStyleId>
              </a:tblPr>
              <a:tblGrid>
                <a:gridCol w="3055016">
                  <a:extLst>
                    <a:ext uri="{9D8B030D-6E8A-4147-A177-3AD203B41FA5}">
                      <a16:colId xmlns:a16="http://schemas.microsoft.com/office/drawing/2014/main" xmlns="" val="20000"/>
                    </a:ext>
                  </a:extLst>
                </a:gridCol>
                <a:gridCol w="2309891">
                  <a:extLst>
                    <a:ext uri="{9D8B030D-6E8A-4147-A177-3AD203B41FA5}">
                      <a16:colId xmlns:a16="http://schemas.microsoft.com/office/drawing/2014/main" xmlns="" val="20001"/>
                    </a:ext>
                  </a:extLst>
                </a:gridCol>
                <a:gridCol w="3204043">
                  <a:extLst>
                    <a:ext uri="{9D8B030D-6E8A-4147-A177-3AD203B41FA5}">
                      <a16:colId xmlns:a16="http://schemas.microsoft.com/office/drawing/2014/main" xmlns="" val="20002"/>
                    </a:ext>
                  </a:extLst>
                </a:gridCol>
              </a:tblGrid>
              <a:tr h="483388">
                <a:tc>
                  <a:txBody>
                    <a:bodyPr/>
                    <a:lstStyle/>
                    <a:p>
                      <a:pPr algn="ctr"/>
                      <a:r>
                        <a:rPr lang="es-VE" sz="2800" b="1" dirty="0"/>
                        <a:t>Situación</a:t>
                      </a:r>
                    </a:p>
                  </a:txBody>
                  <a:tcPr/>
                </a:tc>
                <a:tc>
                  <a:txBody>
                    <a:bodyPr/>
                    <a:lstStyle/>
                    <a:p>
                      <a:pPr algn="ctr"/>
                      <a:r>
                        <a:rPr lang="es-VE" sz="2800" b="1" dirty="0"/>
                        <a:t>Valor</a:t>
                      </a:r>
                      <a:r>
                        <a:rPr lang="es-VE" sz="2800" b="1" baseline="0" dirty="0"/>
                        <a:t> de PA</a:t>
                      </a:r>
                      <a:endParaRPr lang="es-VE" sz="2800" b="1" dirty="0"/>
                    </a:p>
                  </a:txBody>
                  <a:tcPr/>
                </a:tc>
                <a:tc>
                  <a:txBody>
                    <a:bodyPr/>
                    <a:lstStyle/>
                    <a:p>
                      <a:pPr algn="ctr"/>
                      <a:r>
                        <a:rPr lang="es-VE" sz="2800" b="1"/>
                        <a:t>Acción</a:t>
                      </a:r>
                      <a:endParaRPr lang="es-VE" sz="2800" b="1" dirty="0"/>
                    </a:p>
                  </a:txBody>
                  <a:tcPr/>
                </a:tc>
                <a:extLst>
                  <a:ext uri="{0D108BD9-81ED-4DB2-BD59-A6C34878D82A}">
                    <a16:rowId xmlns:a16="http://schemas.microsoft.com/office/drawing/2014/main" xmlns="" val="10000"/>
                  </a:ext>
                </a:extLst>
              </a:tr>
              <a:tr h="345954">
                <a:tc>
                  <a:txBody>
                    <a:bodyPr/>
                    <a:lstStyle/>
                    <a:p>
                      <a:pPr algn="just"/>
                      <a:r>
                        <a:rPr lang="es-VE" sz="1600" b="1" dirty="0"/>
                        <a:t>Algún momento</a:t>
                      </a:r>
                    </a:p>
                  </a:txBody>
                  <a:tcPr/>
                </a:tc>
                <a:tc>
                  <a:txBody>
                    <a:bodyPr/>
                    <a:lstStyle/>
                    <a:p>
                      <a:pPr algn="ctr"/>
                      <a:r>
                        <a:rPr lang="es-VE" sz="1600" b="1" dirty="0"/>
                        <a:t>⋝240mmHg</a:t>
                      </a:r>
                    </a:p>
                  </a:txBody>
                  <a:tcPr/>
                </a:tc>
                <a:tc>
                  <a:txBody>
                    <a:bodyPr/>
                    <a:lstStyle/>
                    <a:p>
                      <a:pPr algn="just"/>
                      <a:r>
                        <a:rPr lang="es-VE" sz="1600" b="1" dirty="0"/>
                        <a:t>Inicio de terapia abierta</a:t>
                      </a:r>
                    </a:p>
                  </a:txBody>
                  <a:tcPr/>
                </a:tc>
                <a:extLst>
                  <a:ext uri="{0D108BD9-81ED-4DB2-BD59-A6C34878D82A}">
                    <a16:rowId xmlns:a16="http://schemas.microsoft.com/office/drawing/2014/main" xmlns="" val="10001"/>
                  </a:ext>
                </a:extLst>
              </a:tr>
              <a:tr h="995211">
                <a:tc>
                  <a:txBody>
                    <a:bodyPr/>
                    <a:lstStyle/>
                    <a:p>
                      <a:pPr algn="just"/>
                      <a:r>
                        <a:rPr lang="es-VE" sz="1600" b="1" dirty="0"/>
                        <a:t>El</a:t>
                      </a:r>
                      <a:r>
                        <a:rPr lang="es-VE" sz="1600" b="1" baseline="0" dirty="0"/>
                        <a:t> participante no se encontraba en la dosis máxima del estudio</a:t>
                      </a:r>
                      <a:endParaRPr lang="es-VE" sz="1600" b="1" dirty="0"/>
                    </a:p>
                  </a:txBody>
                  <a:tcPr/>
                </a:tc>
                <a:tc>
                  <a:txBody>
                    <a:bodyPr/>
                    <a:lstStyle/>
                    <a:p>
                      <a:pPr algn="ctr"/>
                      <a:r>
                        <a:rPr lang="es-VE" sz="1600" b="1" dirty="0"/>
                        <a:t>220-239mmHg</a:t>
                      </a:r>
                    </a:p>
                  </a:txBody>
                  <a:tcPr/>
                </a:tc>
                <a:tc>
                  <a:txBody>
                    <a:bodyPr/>
                    <a:lstStyle/>
                    <a:p>
                      <a:pPr algn="just"/>
                      <a:r>
                        <a:rPr lang="es-VE" sz="1600" b="1" dirty="0"/>
                        <a:t>Control en 2 semanas, si la</a:t>
                      </a:r>
                      <a:r>
                        <a:rPr lang="es-VE" sz="1600" b="1" baseline="0" dirty="0"/>
                        <a:t> PAS ˃220mmHg pasar a la 2da dosis del fármaco o al siguiente paso.</a:t>
                      </a:r>
                      <a:endParaRPr lang="es-VE" sz="1600" b="1" dirty="0"/>
                    </a:p>
                  </a:txBody>
                  <a:tcPr/>
                </a:tc>
                <a:extLst>
                  <a:ext uri="{0D108BD9-81ED-4DB2-BD59-A6C34878D82A}">
                    <a16:rowId xmlns:a16="http://schemas.microsoft.com/office/drawing/2014/main" xmlns="" val="10002"/>
                  </a:ext>
                </a:extLst>
              </a:tr>
              <a:tr h="767734">
                <a:tc>
                  <a:txBody>
                    <a:bodyPr/>
                    <a:lstStyle/>
                    <a:p>
                      <a:pPr algn="just"/>
                      <a:r>
                        <a:rPr lang="es-VE" sz="1600" b="1" dirty="0"/>
                        <a:t>El participante</a:t>
                      </a:r>
                      <a:r>
                        <a:rPr lang="es-VE" sz="1600" b="1" baseline="0" dirty="0"/>
                        <a:t> se encontraba en la dosis máxima del estudio</a:t>
                      </a:r>
                      <a:endParaRPr lang="es-VE" sz="1600" b="1" dirty="0"/>
                    </a:p>
                  </a:txBody>
                  <a:tcPr/>
                </a:tc>
                <a:tc>
                  <a:txBody>
                    <a:bodyPr/>
                    <a:lstStyle/>
                    <a:p>
                      <a:pPr algn="ctr"/>
                      <a:r>
                        <a:rPr lang="es-VE" sz="1600" b="1" dirty="0"/>
                        <a:t>220-239mmHg</a:t>
                      </a:r>
                    </a:p>
                  </a:txBody>
                  <a:tcPr/>
                </a:tc>
                <a:tc>
                  <a:txBody>
                    <a:bodyPr/>
                    <a:lstStyle/>
                    <a:p>
                      <a:pPr algn="just"/>
                      <a:r>
                        <a:rPr lang="es-VE" sz="1600" b="1" dirty="0"/>
                        <a:t>Control en 2 semanas, si la</a:t>
                      </a:r>
                      <a:r>
                        <a:rPr lang="es-VE" sz="1600" b="1" baseline="0" dirty="0"/>
                        <a:t> PAS ˃220mmHg, iniciar terapia abierta.</a:t>
                      </a:r>
                      <a:endParaRPr lang="es-VE" sz="1600" b="1" dirty="0"/>
                    </a:p>
                  </a:txBody>
                  <a:tcPr/>
                </a:tc>
                <a:extLst>
                  <a:ext uri="{0D108BD9-81ED-4DB2-BD59-A6C34878D82A}">
                    <a16:rowId xmlns:a16="http://schemas.microsoft.com/office/drawing/2014/main" xmlns="" val="10003"/>
                  </a:ext>
                </a:extLst>
              </a:tr>
            </a:tbl>
          </a:graphicData>
        </a:graphic>
      </p:graphicFrame>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rPr>
              <a:t>Criterios de escape para PAD</a:t>
            </a:r>
          </a:p>
        </p:txBody>
      </p:sp>
      <p:graphicFrame>
        <p:nvGraphicFramePr>
          <p:cNvPr id="11" name="10 Tabla"/>
          <p:cNvGraphicFramePr>
            <a:graphicFrameLocks noGrp="1"/>
          </p:cNvGraphicFramePr>
          <p:nvPr>
            <p:extLst>
              <p:ext uri="{D42A27DB-BD31-4B8C-83A1-F6EECF244321}">
                <p14:modId xmlns:p14="http://schemas.microsoft.com/office/powerpoint/2010/main" xmlns="" val="1675828153"/>
              </p:ext>
            </p:extLst>
          </p:nvPr>
        </p:nvGraphicFramePr>
        <p:xfrm>
          <a:off x="35496" y="1923678"/>
          <a:ext cx="9145016" cy="3159407"/>
        </p:xfrm>
        <a:graphic>
          <a:graphicData uri="http://schemas.openxmlformats.org/drawingml/2006/table">
            <a:tbl>
              <a:tblPr firstRow="1" bandRow="1">
                <a:tableStyleId>{5C22544A-7EE6-4342-B048-85BDC9FD1C3A}</a:tableStyleId>
              </a:tblPr>
              <a:tblGrid>
                <a:gridCol w="2485857">
                  <a:extLst>
                    <a:ext uri="{9D8B030D-6E8A-4147-A177-3AD203B41FA5}">
                      <a16:colId xmlns:a16="http://schemas.microsoft.com/office/drawing/2014/main" xmlns="" val="20000"/>
                    </a:ext>
                  </a:extLst>
                </a:gridCol>
                <a:gridCol w="1330567">
                  <a:extLst>
                    <a:ext uri="{9D8B030D-6E8A-4147-A177-3AD203B41FA5}">
                      <a16:colId xmlns:a16="http://schemas.microsoft.com/office/drawing/2014/main" xmlns="" val="20001"/>
                    </a:ext>
                  </a:extLst>
                </a:gridCol>
                <a:gridCol w="5328592">
                  <a:extLst>
                    <a:ext uri="{9D8B030D-6E8A-4147-A177-3AD203B41FA5}">
                      <a16:colId xmlns:a16="http://schemas.microsoft.com/office/drawing/2014/main" xmlns="" val="20002"/>
                    </a:ext>
                  </a:extLst>
                </a:gridCol>
              </a:tblGrid>
              <a:tr h="430626">
                <a:tc>
                  <a:txBody>
                    <a:bodyPr/>
                    <a:lstStyle/>
                    <a:p>
                      <a:pPr algn="ctr"/>
                      <a:r>
                        <a:rPr lang="es-VE" sz="1600" b="1" dirty="0"/>
                        <a:t>Situación</a:t>
                      </a:r>
                    </a:p>
                  </a:txBody>
                  <a:tcPr/>
                </a:tc>
                <a:tc>
                  <a:txBody>
                    <a:bodyPr/>
                    <a:lstStyle/>
                    <a:p>
                      <a:pPr algn="ctr"/>
                      <a:r>
                        <a:rPr lang="es-VE" sz="1600" b="1" dirty="0"/>
                        <a:t>Valor</a:t>
                      </a:r>
                      <a:r>
                        <a:rPr lang="es-VE" sz="1600" b="1" baseline="0" dirty="0"/>
                        <a:t> de PA</a:t>
                      </a:r>
                      <a:endParaRPr lang="es-VE" sz="1600" b="1" dirty="0"/>
                    </a:p>
                  </a:txBody>
                  <a:tcPr/>
                </a:tc>
                <a:tc>
                  <a:txBody>
                    <a:bodyPr/>
                    <a:lstStyle/>
                    <a:p>
                      <a:pPr algn="ctr"/>
                      <a:r>
                        <a:rPr lang="es-VE" sz="1600" b="1" dirty="0"/>
                        <a:t>Acción</a:t>
                      </a:r>
                    </a:p>
                  </a:txBody>
                  <a:tcPr/>
                </a:tc>
                <a:extLst>
                  <a:ext uri="{0D108BD9-81ED-4DB2-BD59-A6C34878D82A}">
                    <a16:rowId xmlns:a16="http://schemas.microsoft.com/office/drawing/2014/main" xmlns="" val="10000"/>
                  </a:ext>
                </a:extLst>
              </a:tr>
              <a:tr h="308193">
                <a:tc>
                  <a:txBody>
                    <a:bodyPr/>
                    <a:lstStyle/>
                    <a:p>
                      <a:pPr algn="just"/>
                      <a:r>
                        <a:rPr lang="es-VE" sz="1200" b="1" dirty="0"/>
                        <a:t>Algún momento</a:t>
                      </a:r>
                    </a:p>
                  </a:txBody>
                  <a:tcPr/>
                </a:tc>
                <a:tc>
                  <a:txBody>
                    <a:bodyPr/>
                    <a:lstStyle/>
                    <a:p>
                      <a:pPr algn="ctr"/>
                      <a:r>
                        <a:rPr lang="es-VE" sz="1200" b="1" dirty="0"/>
                        <a:t>⋝115mmHg</a:t>
                      </a:r>
                    </a:p>
                  </a:txBody>
                  <a:tcPr/>
                </a:tc>
                <a:tc>
                  <a:txBody>
                    <a:bodyPr/>
                    <a:lstStyle/>
                    <a:p>
                      <a:pPr algn="just"/>
                      <a:r>
                        <a:rPr lang="es-VE" sz="1200" b="1" dirty="0"/>
                        <a:t>Inicio de terapia abierta</a:t>
                      </a:r>
                    </a:p>
                  </a:txBody>
                  <a:tcPr/>
                </a:tc>
                <a:extLst>
                  <a:ext uri="{0D108BD9-81ED-4DB2-BD59-A6C34878D82A}">
                    <a16:rowId xmlns:a16="http://schemas.microsoft.com/office/drawing/2014/main" xmlns="" val="10001"/>
                  </a:ext>
                </a:extLst>
              </a:tr>
              <a:tr h="629334">
                <a:tc>
                  <a:txBody>
                    <a:bodyPr/>
                    <a:lstStyle/>
                    <a:p>
                      <a:pPr algn="just"/>
                      <a:r>
                        <a:rPr lang="es-VE" sz="1200" b="1" dirty="0"/>
                        <a:t>El</a:t>
                      </a:r>
                      <a:r>
                        <a:rPr lang="es-VE" sz="1200" b="1" baseline="0" dirty="0"/>
                        <a:t> participante no se encontraba en la dosis máxima del estudio</a:t>
                      </a:r>
                      <a:endParaRPr lang="es-VE" sz="1200" b="1" dirty="0"/>
                    </a:p>
                  </a:txBody>
                  <a:tcPr/>
                </a:tc>
                <a:tc>
                  <a:txBody>
                    <a:bodyPr/>
                    <a:lstStyle/>
                    <a:p>
                      <a:pPr algn="ctr"/>
                      <a:r>
                        <a:rPr lang="es-VE" sz="1200" b="1" dirty="0"/>
                        <a:t>95-114mmHg</a:t>
                      </a:r>
                    </a:p>
                  </a:txBody>
                  <a:tcPr/>
                </a:tc>
                <a:tc>
                  <a:txBody>
                    <a:bodyPr/>
                    <a:lstStyle/>
                    <a:p>
                      <a:pPr algn="just"/>
                      <a:r>
                        <a:rPr lang="es-VE" sz="1200" b="1" dirty="0"/>
                        <a:t>Control en 1-2 semanas, si la</a:t>
                      </a:r>
                      <a:r>
                        <a:rPr lang="es-VE" sz="1200" b="1" baseline="0" dirty="0"/>
                        <a:t> PAD permanecía entre 95-114mmHg, pasar a la 2da dosis del fármaco o al siguiente paso, control en 1 a 2 semanas y repetir hasta alcanzar PAD </a:t>
                      </a:r>
                      <a:r>
                        <a:rPr lang="es-VE" sz="1200" b="1" baseline="0" dirty="0">
                          <a:latin typeface="Cambria"/>
                          <a:ea typeface="Cambria"/>
                        </a:rPr>
                        <a:t>˂</a:t>
                      </a:r>
                      <a:r>
                        <a:rPr lang="es-VE" sz="1200" b="1" baseline="0" dirty="0"/>
                        <a:t>95mmHg o dosis máxima.</a:t>
                      </a:r>
                      <a:endParaRPr lang="es-VE" sz="1200" b="1" dirty="0"/>
                    </a:p>
                  </a:txBody>
                  <a:tcPr/>
                </a:tc>
                <a:extLst>
                  <a:ext uri="{0D108BD9-81ED-4DB2-BD59-A6C34878D82A}">
                    <a16:rowId xmlns:a16="http://schemas.microsoft.com/office/drawing/2014/main" xmlns="" val="10002"/>
                  </a:ext>
                </a:extLst>
              </a:tr>
              <a:tr h="63732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a:t>El</a:t>
                      </a:r>
                      <a:r>
                        <a:rPr lang="es-VE" sz="1200" b="1" baseline="0" dirty="0"/>
                        <a:t> participante no se encontraba en la dosis máxima del estudio</a:t>
                      </a:r>
                      <a:endParaRPr lang="es-VE" sz="1200" b="1" dirty="0"/>
                    </a:p>
                  </a:txBody>
                  <a:tcPr/>
                </a:tc>
                <a:tc>
                  <a:txBody>
                    <a:bodyPr/>
                    <a:lstStyle/>
                    <a:p>
                      <a:pPr algn="ctr"/>
                      <a:r>
                        <a:rPr lang="es-VE" sz="1200" b="1" dirty="0"/>
                        <a:t>90-94mmHg</a:t>
                      </a:r>
                    </a:p>
                  </a:txBody>
                  <a:tcPr/>
                </a:tc>
                <a:tc>
                  <a:txBody>
                    <a:bodyPr/>
                    <a:lstStyle/>
                    <a:p>
                      <a:pPr algn="just"/>
                      <a:r>
                        <a:rPr lang="es-VE" sz="1200" b="1" dirty="0"/>
                        <a:t>En dos visitas mensuales consecutivas, </a:t>
                      </a:r>
                      <a:r>
                        <a:rPr lang="es-VE" sz="1200" b="1" baseline="0" dirty="0"/>
                        <a:t>para pasar a la 2da dosis del fármaco o al siguiente paso y repetir hasta PAD </a:t>
                      </a:r>
                      <a:r>
                        <a:rPr lang="es-VE" sz="1200" b="1" baseline="0" dirty="0">
                          <a:latin typeface="Cambria"/>
                          <a:ea typeface="Cambria"/>
                        </a:rPr>
                        <a:t>˂</a:t>
                      </a:r>
                      <a:r>
                        <a:rPr lang="es-VE" sz="1200" b="1" baseline="0" dirty="0"/>
                        <a:t>90mmHg o alcanzar dosis máxima.</a:t>
                      </a:r>
                      <a:endParaRPr lang="es-VE" sz="1200" b="1" dirty="0"/>
                    </a:p>
                  </a:txBody>
                  <a:tcPr/>
                </a:tc>
                <a:extLst>
                  <a:ext uri="{0D108BD9-81ED-4DB2-BD59-A6C34878D82A}">
                    <a16:rowId xmlns:a16="http://schemas.microsoft.com/office/drawing/2014/main" xmlns="" val="10003"/>
                  </a:ext>
                </a:extLst>
              </a:tr>
              <a:tr h="570214">
                <a:tc>
                  <a:txBody>
                    <a:bodyPr/>
                    <a:lstStyle/>
                    <a:p>
                      <a:pPr algn="just"/>
                      <a:r>
                        <a:rPr lang="es-VE" sz="1200" b="1" dirty="0"/>
                        <a:t>El participante</a:t>
                      </a:r>
                      <a:r>
                        <a:rPr lang="es-VE" sz="1200" b="1" baseline="0" dirty="0"/>
                        <a:t> se encontraba en la dosis máxima del estudio</a:t>
                      </a:r>
                      <a:endParaRPr lang="es-VE" sz="1200"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a:t>95-114mmHg</a:t>
                      </a:r>
                    </a:p>
                    <a:p>
                      <a:pPr algn="ctr"/>
                      <a:endParaRPr lang="es-VE" sz="1200" b="1" dirty="0"/>
                    </a:p>
                  </a:txBody>
                  <a:tcPr/>
                </a:tc>
                <a:tc>
                  <a:txBody>
                    <a:bodyPr/>
                    <a:lstStyle/>
                    <a:p>
                      <a:pPr algn="just"/>
                      <a:r>
                        <a:rPr lang="es-VE" sz="1200" b="1" dirty="0"/>
                        <a:t>Control en 1-2 semanas, si la</a:t>
                      </a:r>
                      <a:r>
                        <a:rPr lang="es-VE" sz="1200" b="1" baseline="0" dirty="0"/>
                        <a:t> PAD 95-114mmHg, iniciar terapia abierta.</a:t>
                      </a:r>
                      <a:endParaRPr lang="es-VE" sz="1200" b="1" dirty="0"/>
                    </a:p>
                  </a:txBody>
                  <a:tcPr/>
                </a:tc>
                <a:extLst>
                  <a:ext uri="{0D108BD9-81ED-4DB2-BD59-A6C34878D82A}">
                    <a16:rowId xmlns:a16="http://schemas.microsoft.com/office/drawing/2014/main" xmlns="" val="10004"/>
                  </a:ext>
                </a:extLst>
              </a:tr>
              <a:tr h="57021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a:t>El participante</a:t>
                      </a:r>
                      <a:r>
                        <a:rPr lang="es-VE" sz="1200" b="1" baseline="0" dirty="0"/>
                        <a:t> se encontraba en la dosis máxima del estudio</a:t>
                      </a:r>
                      <a:endParaRPr lang="es-VE" sz="1200"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a:t>90-94mmHg</a:t>
                      </a:r>
                    </a:p>
                    <a:p>
                      <a:pPr algn="ctr"/>
                      <a:endParaRPr lang="es-VE" sz="1200" b="1" dirty="0"/>
                    </a:p>
                  </a:txBody>
                  <a:tcPr/>
                </a:tc>
                <a:tc>
                  <a:txBody>
                    <a:bodyPr/>
                    <a:lstStyle/>
                    <a:p>
                      <a:pPr algn="just"/>
                      <a:r>
                        <a:rPr lang="es-VE" sz="1200" b="1" dirty="0"/>
                        <a:t>En tres visitas mensuales</a:t>
                      </a:r>
                      <a:r>
                        <a:rPr lang="es-VE" sz="1200" b="1" baseline="0" dirty="0"/>
                        <a:t> consecutivas, iniciar terapia abierta.</a:t>
                      </a:r>
                      <a:endParaRPr lang="es-VE" sz="1200" b="1" dirty="0"/>
                    </a:p>
                  </a:txBody>
                  <a:tcPr/>
                </a:tc>
                <a:extLst>
                  <a:ext uri="{0D108BD9-81ED-4DB2-BD59-A6C34878D82A}">
                    <a16:rowId xmlns:a16="http://schemas.microsoft.com/office/drawing/2014/main" xmlns="" val="10005"/>
                  </a:ext>
                </a:extLst>
              </a:tr>
            </a:tbl>
          </a:graphicData>
        </a:graphic>
      </p:graphicFrame>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Puntos finales: primario</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4" name="3 Diagrama"/>
          <p:cNvGraphicFramePr/>
          <p:nvPr>
            <p:extLst>
              <p:ext uri="{D42A27DB-BD31-4B8C-83A1-F6EECF244321}">
                <p14:modId xmlns:p14="http://schemas.microsoft.com/office/powerpoint/2010/main" xmlns="" val="2574588514"/>
              </p:ext>
            </p:extLst>
          </p:nvPr>
        </p:nvGraphicFramePr>
        <p:xfrm>
          <a:off x="72008" y="1851670"/>
          <a:ext cx="8892480" cy="271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Puntos finales: secundarios</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4" name="3 Diagrama"/>
          <p:cNvGraphicFramePr/>
          <p:nvPr/>
        </p:nvGraphicFramePr>
        <p:xfrm>
          <a:off x="251520" y="1707654"/>
          <a:ext cx="8820472" cy="3435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031EDAE-FD58-46CE-9C59-66034EA728E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768B562-EC2A-4624-91C2-EAA7D67FB96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64EE360-9456-495F-9047-0C7E4089686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0E5674F5-52EE-47C5-A700-DFDED8326A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E039727-4CC8-4739-BB6B-EA6CA8CB6B2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AF666DA1-D7AD-433C-A5E2-F30CFA8366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Puntos finales: secundarios</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4" name="3 Diagrama"/>
          <p:cNvGraphicFramePr/>
          <p:nvPr/>
        </p:nvGraphicFramePr>
        <p:xfrm>
          <a:off x="0" y="1779662"/>
          <a:ext cx="9144000" cy="33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4EF1516F-9A84-413E-BE61-FB4F297433EF}"/>
              </a:ext>
            </a:extLst>
          </p:cNvPr>
          <p:cNvPicPr/>
          <p:nvPr/>
        </p:nvPicPr>
        <p:blipFill>
          <a:blip r:embed="rId8" cstate="print"/>
          <a:srcRect l="32651" t="12801" r="33840" b="12230"/>
          <a:stretch>
            <a:fillRect/>
          </a:stretch>
        </p:blipFill>
        <p:spPr bwMode="auto">
          <a:xfrm>
            <a:off x="3423285" y="786837"/>
            <a:ext cx="4906440" cy="4177982"/>
          </a:xfrm>
          <a:prstGeom prst="rect">
            <a:avLst/>
          </a:prstGeom>
          <a:noFill/>
          <a:ln w="9525">
            <a:noFill/>
            <a:miter lim="800000"/>
            <a:headEnd/>
            <a:tailEnd/>
          </a:ln>
        </p:spPr>
      </p:pic>
      <p:pic>
        <p:nvPicPr>
          <p:cNvPr id="6" name="Imagen 5">
            <a:extLst>
              <a:ext uri="{FF2B5EF4-FFF2-40B4-BE49-F238E27FC236}">
                <a16:creationId xmlns:a16="http://schemas.microsoft.com/office/drawing/2014/main" xmlns="" id="{984BBE5A-1FBA-47C3-9DB7-332329B20628}"/>
              </a:ext>
            </a:extLst>
          </p:cNvPr>
          <p:cNvPicPr/>
          <p:nvPr/>
        </p:nvPicPr>
        <p:blipFill>
          <a:blip r:embed="rId9" cstate="print"/>
          <a:srcRect l="35641" t="23191" r="8683" b="13358"/>
          <a:stretch>
            <a:fillRect/>
          </a:stretch>
        </p:blipFill>
        <p:spPr bwMode="auto">
          <a:xfrm>
            <a:off x="3418643" y="987574"/>
            <a:ext cx="5006424" cy="353871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6053A70-0BF0-4AD2-9596-F8AAB04C285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D06DB9E-E767-44D6-BDF9-F8FD97BEC6C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64EE360-9456-495F-9047-0C7E4089686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0E5674F5-52EE-47C5-A700-DFDED8326A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1B4CFF0-1214-474D-AF96-986F2169D9D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812D7EB-8F9C-47C4-9EFA-7547E0C6787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6623D34A-54F8-4B2F-8560-AD37A44FC70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50A65902-7067-4FA2-A97A-2706A1791A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Análisis estadístico</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4" name="3 Diagrama"/>
          <p:cNvGraphicFramePr/>
          <p:nvPr>
            <p:extLst>
              <p:ext uri="{D42A27DB-BD31-4B8C-83A1-F6EECF244321}">
                <p14:modId xmlns:p14="http://schemas.microsoft.com/office/powerpoint/2010/main" xmlns="" val="498466052"/>
              </p:ext>
            </p:extLst>
          </p:nvPr>
        </p:nvGraphicFramePr>
        <p:xfrm>
          <a:off x="432048" y="1779662"/>
          <a:ext cx="910850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07F0C58-35C8-47FA-8894-52F66D2BAE0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5B22625-4644-45DC-B9B3-40834F39B3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D1F49CDE-A37A-4FB2-9BD7-37A7287ACE2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7484B92-7823-4C1B-BFD7-BE940AF1B7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D04C193-AB96-4911-A7F6-3D7CC77ACE1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C5000EEC-1125-4761-835C-2CBBA2C523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descr="Recorte de pantalla"/>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785" y="895256"/>
            <a:ext cx="9070776" cy="3294556"/>
          </a:xfrm>
          <a:prstGeom prst="rect">
            <a:avLst/>
          </a:prstGeom>
        </p:spPr>
      </p:pic>
      <p:cxnSp>
        <p:nvCxnSpPr>
          <p:cNvPr id="8" name="Conector recto 7"/>
          <p:cNvCxnSpPr/>
          <p:nvPr/>
        </p:nvCxnSpPr>
        <p:spPr>
          <a:xfrm>
            <a:off x="395536" y="3651870"/>
            <a:ext cx="8426769" cy="0"/>
          </a:xfrm>
          <a:prstGeom prst="line">
            <a:avLst/>
          </a:prstGeom>
          <a:noFill/>
          <a:ln w="19050" cap="flat" cmpd="sng" algn="ctr">
            <a:solidFill>
              <a:srgbClr val="27CED7"/>
            </a:solidFill>
            <a:prstDash val="solid"/>
          </a:ln>
          <a:effectLst>
            <a:outerShdw blurRad="50800" dist="12700" dir="5400000" algn="ctr" rotWithShape="0">
              <a:srgbClr val="000000">
                <a:alpha val="50000"/>
              </a:srgbClr>
            </a:outerShdw>
          </a:effectLst>
        </p:spPr>
      </p:cxnSp>
      <p:graphicFrame>
        <p:nvGraphicFramePr>
          <p:cNvPr id="9" name="Tabla 8"/>
          <p:cNvGraphicFramePr>
            <a:graphicFrameLocks noGrp="1"/>
          </p:cNvGraphicFramePr>
          <p:nvPr/>
        </p:nvGraphicFramePr>
        <p:xfrm>
          <a:off x="1211348" y="1420883"/>
          <a:ext cx="7046880" cy="1110693"/>
        </p:xfrm>
        <a:graphic>
          <a:graphicData uri="http://schemas.openxmlformats.org/drawingml/2006/table">
            <a:tbl>
              <a:tblPr firstRow="1" bandRow="1"/>
              <a:tblGrid>
                <a:gridCol w="1405882">
                  <a:extLst>
                    <a:ext uri="{9D8B030D-6E8A-4147-A177-3AD203B41FA5}">
                      <a16:colId xmlns:a16="http://schemas.microsoft.com/office/drawing/2014/main" xmlns="" val="20000"/>
                    </a:ext>
                  </a:extLst>
                </a:gridCol>
                <a:gridCol w="1853919">
                  <a:extLst>
                    <a:ext uri="{9D8B030D-6E8A-4147-A177-3AD203B41FA5}">
                      <a16:colId xmlns:a16="http://schemas.microsoft.com/office/drawing/2014/main" xmlns="" val="20001"/>
                    </a:ext>
                  </a:extLst>
                </a:gridCol>
                <a:gridCol w="1142305">
                  <a:extLst>
                    <a:ext uri="{9D8B030D-6E8A-4147-A177-3AD203B41FA5}">
                      <a16:colId xmlns:a16="http://schemas.microsoft.com/office/drawing/2014/main" xmlns="" val="20002"/>
                    </a:ext>
                  </a:extLst>
                </a:gridCol>
                <a:gridCol w="2436494">
                  <a:extLst>
                    <a:ext uri="{9D8B030D-6E8A-4147-A177-3AD203B41FA5}">
                      <a16:colId xmlns:a16="http://schemas.microsoft.com/office/drawing/2014/main" xmlns="" val="20003"/>
                    </a:ext>
                  </a:extLst>
                </a:gridCol>
                <a:gridCol w="208280">
                  <a:extLst>
                    <a:ext uri="{9D8B030D-6E8A-4147-A177-3AD203B41FA5}">
                      <a16:colId xmlns:a16="http://schemas.microsoft.com/office/drawing/2014/main" xmlns="" val="20004"/>
                    </a:ext>
                  </a:extLst>
                </a:gridCol>
              </a:tblGrid>
              <a:tr h="4147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s-VE" dirty="0"/>
                        <a:t>Eliminación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s-VE" dirty="0"/>
                        <a:t>Dosis usual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s-VE" dirty="0"/>
                        <a:t>Dosis en monoterapia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r>
                        <a:rPr lang="es-VE" dirty="0"/>
                        <a:t>Dosis 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row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w Cen MT" panose="020B0602020104020603"/>
                          <a:sym typeface="Arial"/>
                        </a:defRPr>
                      </a:lvl9pPr>
                    </a:lstStyle>
                    <a:p>
                      <a:endParaRPr lang="es-VE" dirty="0"/>
                    </a:p>
                  </a:txBody>
                  <a:tcPr>
                    <a:lnL w="12700" cmpd="sng">
                      <a:solidFill>
                        <a:sysClr val="window" lastClr="FFFFFF"/>
                      </a:solidFill>
                    </a:lnL>
                    <a:lnR w="12700" cmpd="sng">
                      <a:solidFill>
                        <a:sysClr val="window" lastClr="FFFFFF"/>
                      </a:solidFill>
                    </a:lnR>
                    <a:lnT w="12700" cmpd="sng">
                      <a:noFill/>
                    </a:lnT>
                    <a:lnB w="38100" cmpd="sng">
                      <a:noFill/>
                    </a:lnB>
                    <a:lnTlToBr w="12700" cmpd="sng">
                      <a:noFill/>
                      <a:prstDash val="solid"/>
                    </a:lnTlToBr>
                    <a:lnBlToTr w="12700" cmpd="sng">
                      <a:noFill/>
                      <a:prstDash val="solid"/>
                    </a:lnBlToTr>
                    <a:solidFill>
                      <a:srgbClr val="1CADE4"/>
                    </a:solidFill>
                  </a:tcPr>
                </a:tc>
                <a:extLst>
                  <a:ext uri="{0D108BD9-81ED-4DB2-BD59-A6C34878D82A}">
                    <a16:rowId xmlns:a16="http://schemas.microsoft.com/office/drawing/2014/main" xmlns="" val="10000"/>
                  </a:ext>
                </a:extLst>
              </a:tr>
              <a:tr h="59253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s-VE" dirty="0"/>
                        <a:t>RENAL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s-VE" dirty="0"/>
                        <a:t>50- 200 mg /</a:t>
                      </a:r>
                      <a:r>
                        <a:rPr lang="es-VE" dirty="0" err="1"/>
                        <a:t>dia</a:t>
                      </a:r>
                      <a:r>
                        <a:rPr lang="es-VE" dirty="0"/>
                        <a: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s-VE" dirty="0"/>
                        <a:t>50-100 mg /día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w Cen MT" panose="020B0602020104020603"/>
                          <a:sym typeface="Arial"/>
                        </a:defRPr>
                      </a:lvl9pPr>
                    </a:lstStyle>
                    <a:p>
                      <a:r>
                        <a:rPr lang="es-VE" dirty="0"/>
                        <a:t>5 mg en 5 min repetir 5 min después </a:t>
                      </a:r>
                    </a:p>
                  </a:txBody>
                  <a:tcPr>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vMerge="1">
                  <a:txBody>
                    <a:bodyPr/>
                    <a:lstStyle/>
                    <a:p>
                      <a:endParaRPr lang="es-VE" dirty="0"/>
                    </a:p>
                  </a:txBody>
                  <a:tcPr>
                    <a:lnB w="12700" cmpd="sng">
                      <a:noFill/>
                    </a:lnB>
                  </a:tcPr>
                </a:tc>
                <a:extLst>
                  <a:ext uri="{0D108BD9-81ED-4DB2-BD59-A6C34878D82A}">
                    <a16:rowId xmlns:a16="http://schemas.microsoft.com/office/drawing/2014/main" xmlns="" val="10001"/>
                  </a:ext>
                </a:extLst>
              </a:tr>
            </a:tbl>
          </a:graphicData>
        </a:graphic>
      </p:graphicFrame>
      <p:pic>
        <p:nvPicPr>
          <p:cNvPr id="10" name="Imagen 9"/>
          <p:cNvPicPr>
            <a:picLocks noChangeAspect="1"/>
          </p:cNvPicPr>
          <p:nvPr/>
        </p:nvPicPr>
        <p:blipFill>
          <a:blip r:embed="rId3"/>
          <a:stretch>
            <a:fillRect/>
          </a:stretch>
        </p:blipFill>
        <p:spPr>
          <a:xfrm>
            <a:off x="-1908720" y="4933624"/>
            <a:ext cx="9769120" cy="203611"/>
          </a:xfrm>
          <a:prstGeom prst="rect">
            <a:avLst/>
          </a:prstGeom>
        </p:spPr>
      </p:pic>
    </p:spTree>
    <p:extLst>
      <p:ext uri="{BB962C8B-B14F-4D97-AF65-F5344CB8AC3E}">
        <p14:creationId xmlns:p14="http://schemas.microsoft.com/office/powerpoint/2010/main" xmlns="" val="29636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z="3600" dirty="0">
                <a:latin typeface="+mj-lt"/>
              </a:rPr>
              <a:t>Metodología</a:t>
            </a:r>
          </a:p>
        </p:txBody>
      </p:sp>
      <p:sp>
        <p:nvSpPr>
          <p:cNvPr id="9" name="1 Título"/>
          <p:cNvSpPr txBox="1">
            <a:spLocks/>
          </p:cNvSpPr>
          <p:nvPr/>
        </p:nvSpPr>
        <p:spPr>
          <a:xfrm>
            <a:off x="0" y="1157478"/>
            <a:ext cx="6264696"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Análisis estadístico</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graphicFrame>
        <p:nvGraphicFramePr>
          <p:cNvPr id="4" name="3 Diagrama"/>
          <p:cNvGraphicFramePr/>
          <p:nvPr>
            <p:extLst>
              <p:ext uri="{D42A27DB-BD31-4B8C-83A1-F6EECF244321}">
                <p14:modId xmlns:p14="http://schemas.microsoft.com/office/powerpoint/2010/main" xmlns="" val="3787223638"/>
              </p:ext>
            </p:extLst>
          </p:nvPr>
        </p:nvGraphicFramePr>
        <p:xfrm>
          <a:off x="432048" y="1779662"/>
          <a:ext cx="910850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279A7E6-C6DC-45DD-9AF5-817BA0B6523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B12C668-4508-49E9-92E7-44F87460FD4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E413A3F-29A4-41DC-8478-9B07FE8F113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3C6C4E8-177D-4136-A50C-B5F7DF6230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99EA32F-B411-4F4D-86A7-5D66C4FF073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5F86F28-E97A-4D3C-8CB7-DBF52B6159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sz="5400" dirty="0">
                <a:latin typeface="+mj-lt"/>
              </a:rPr>
              <a:t>Resultados</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843808" y="267494"/>
            <a:ext cx="3265959" cy="4576158"/>
          </a:xfrm>
          <a:prstGeom prst="rect">
            <a:avLst/>
          </a:prstGeom>
          <a:noFill/>
          <a:ln w="9525">
            <a:noFill/>
            <a:miter lim="800000"/>
            <a:headEnd/>
            <a:tailEnd/>
          </a:ln>
        </p:spPr>
      </p:pic>
      <p:pic>
        <p:nvPicPr>
          <p:cNvPr id="3" name="Picture 2"/>
          <p:cNvPicPr>
            <a:picLocks noChangeAspect="1" noChangeArrowheads="1"/>
          </p:cNvPicPr>
          <p:nvPr/>
        </p:nvPicPr>
        <p:blipFill>
          <a:blip r:embed="rId3"/>
          <a:srcRect b="59001"/>
          <a:stretch>
            <a:fillRect/>
          </a:stretch>
        </p:blipFill>
        <p:spPr bwMode="auto">
          <a:xfrm>
            <a:off x="971600" y="267494"/>
            <a:ext cx="6768752" cy="3888432"/>
          </a:xfrm>
          <a:prstGeom prst="rect">
            <a:avLst/>
          </a:prstGeom>
          <a:noFill/>
          <a:ln w="9525">
            <a:noFill/>
            <a:miter lim="800000"/>
            <a:headEnd/>
            <a:tailEnd/>
          </a:ln>
        </p:spPr>
      </p:pic>
      <p:sp>
        <p:nvSpPr>
          <p:cNvPr id="4"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1</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pic>
        <p:nvPicPr>
          <p:cNvPr id="5" name="Picture 2"/>
          <p:cNvPicPr>
            <a:picLocks noChangeAspect="1" noChangeArrowheads="1"/>
          </p:cNvPicPr>
          <p:nvPr/>
        </p:nvPicPr>
        <p:blipFill>
          <a:blip r:embed="rId3"/>
          <a:srcRect t="40672" b="14050"/>
          <a:stretch>
            <a:fillRect/>
          </a:stretch>
        </p:blipFill>
        <p:spPr bwMode="auto">
          <a:xfrm>
            <a:off x="971600" y="895028"/>
            <a:ext cx="6696744" cy="424847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3244" t="41310" r="6391" b="17111"/>
          <a:stretch>
            <a:fillRect/>
          </a:stretch>
        </p:blipFill>
        <p:spPr bwMode="auto">
          <a:xfrm>
            <a:off x="0" y="1275606"/>
            <a:ext cx="9144000" cy="2629647"/>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2</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0922" t="15795" r="9344" b="7661"/>
          <a:stretch>
            <a:fillRect/>
          </a:stretch>
        </p:blipFill>
        <p:spPr bwMode="auto">
          <a:xfrm>
            <a:off x="0" y="843558"/>
            <a:ext cx="6948264" cy="4168959"/>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3</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
        <p:nvSpPr>
          <p:cNvPr id="2" name="CuadroTexto 1">
            <a:extLst>
              <a:ext uri="{FF2B5EF4-FFF2-40B4-BE49-F238E27FC236}">
                <a16:creationId xmlns:a16="http://schemas.microsoft.com/office/drawing/2014/main" xmlns="" id="{0AA234FB-074A-4BE8-AA06-95B86F1228F5}"/>
              </a:ext>
            </a:extLst>
          </p:cNvPr>
          <p:cNvSpPr txBox="1"/>
          <p:nvPr/>
        </p:nvSpPr>
        <p:spPr>
          <a:xfrm>
            <a:off x="6948264" y="699542"/>
            <a:ext cx="2088232" cy="954107"/>
          </a:xfrm>
          <a:prstGeom prst="rect">
            <a:avLst/>
          </a:prstGeom>
          <a:noFill/>
        </p:spPr>
        <p:txBody>
          <a:bodyPr wrap="square" rtlCol="0">
            <a:spAutoFit/>
          </a:bodyPr>
          <a:lstStyle/>
          <a:p>
            <a:pPr algn="just"/>
            <a:r>
              <a:rPr lang="es-ES" b="1" dirty="0"/>
              <a:t>Diferencia de PAS basal y a 5 años: 26,5mmHg en el grupo activo</a:t>
            </a:r>
            <a:endParaRPr lang="es-VE" b="1" dirty="0"/>
          </a:p>
        </p:txBody>
      </p:sp>
      <p:sp>
        <p:nvSpPr>
          <p:cNvPr id="5" name="CuadroTexto 4">
            <a:extLst>
              <a:ext uri="{FF2B5EF4-FFF2-40B4-BE49-F238E27FC236}">
                <a16:creationId xmlns:a16="http://schemas.microsoft.com/office/drawing/2014/main" xmlns="" id="{290EA7F6-DF13-4E21-85A3-AAB00ED333B7}"/>
              </a:ext>
            </a:extLst>
          </p:cNvPr>
          <p:cNvSpPr txBox="1"/>
          <p:nvPr/>
        </p:nvSpPr>
        <p:spPr>
          <a:xfrm>
            <a:off x="6948264" y="1689651"/>
            <a:ext cx="2088232" cy="954107"/>
          </a:xfrm>
          <a:prstGeom prst="rect">
            <a:avLst/>
          </a:prstGeom>
          <a:noFill/>
        </p:spPr>
        <p:txBody>
          <a:bodyPr wrap="square" rtlCol="0">
            <a:spAutoFit/>
          </a:bodyPr>
          <a:lstStyle/>
          <a:p>
            <a:r>
              <a:rPr lang="es-ES" b="1" dirty="0"/>
              <a:t>Diferencia de PAS basal y a 5 años: 15mmHg en el grupo placebo</a:t>
            </a:r>
            <a:endParaRPr lang="es-VE" b="1" dirty="0"/>
          </a:p>
        </p:txBody>
      </p:sp>
      <p:sp>
        <p:nvSpPr>
          <p:cNvPr id="6" name="CuadroTexto 5">
            <a:extLst>
              <a:ext uri="{FF2B5EF4-FFF2-40B4-BE49-F238E27FC236}">
                <a16:creationId xmlns:a16="http://schemas.microsoft.com/office/drawing/2014/main" xmlns="" id="{5F1CF8C4-D515-4CA6-B35F-3B59979D516D}"/>
              </a:ext>
            </a:extLst>
          </p:cNvPr>
          <p:cNvSpPr txBox="1"/>
          <p:nvPr/>
        </p:nvSpPr>
        <p:spPr>
          <a:xfrm>
            <a:off x="6937672" y="2643758"/>
            <a:ext cx="2088232" cy="954107"/>
          </a:xfrm>
          <a:prstGeom prst="rect">
            <a:avLst/>
          </a:prstGeom>
          <a:noFill/>
        </p:spPr>
        <p:txBody>
          <a:bodyPr wrap="square" rtlCol="0">
            <a:spAutoFit/>
          </a:bodyPr>
          <a:lstStyle/>
          <a:p>
            <a:pPr algn="just"/>
            <a:r>
              <a:rPr lang="es-ES" b="1" dirty="0"/>
              <a:t>Diferencia de PAD basal y a 5 años: 9mmHg en el grupo activo</a:t>
            </a:r>
            <a:endParaRPr lang="es-VE" b="1" dirty="0"/>
          </a:p>
        </p:txBody>
      </p:sp>
      <p:sp>
        <p:nvSpPr>
          <p:cNvPr id="7" name="CuadroTexto 6">
            <a:extLst>
              <a:ext uri="{FF2B5EF4-FFF2-40B4-BE49-F238E27FC236}">
                <a16:creationId xmlns:a16="http://schemas.microsoft.com/office/drawing/2014/main" xmlns="" id="{E6D364CE-D6D0-46E2-93DE-A4D63FE11138}"/>
              </a:ext>
            </a:extLst>
          </p:cNvPr>
          <p:cNvSpPr txBox="1"/>
          <p:nvPr/>
        </p:nvSpPr>
        <p:spPr>
          <a:xfrm>
            <a:off x="6948264" y="3599358"/>
            <a:ext cx="2088232" cy="954107"/>
          </a:xfrm>
          <a:prstGeom prst="rect">
            <a:avLst/>
          </a:prstGeom>
          <a:noFill/>
        </p:spPr>
        <p:txBody>
          <a:bodyPr wrap="square" rtlCol="0">
            <a:spAutoFit/>
          </a:bodyPr>
          <a:lstStyle/>
          <a:p>
            <a:pPr algn="just"/>
            <a:r>
              <a:rPr lang="es-ES" b="1" dirty="0"/>
              <a:t>Diferencia de PAD basal y a 5 años: 5,3mmHg en el grupo placebo</a:t>
            </a:r>
            <a:endParaRPr lang="es-VE"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0922" t="17685" r="44781" b="25616"/>
          <a:stretch>
            <a:fillRect/>
          </a:stretch>
        </p:blipFill>
        <p:spPr bwMode="auto">
          <a:xfrm>
            <a:off x="3743400" y="0"/>
            <a:ext cx="5400600" cy="4320480"/>
          </a:xfrm>
          <a:prstGeom prst="rect">
            <a:avLst/>
          </a:prstGeom>
          <a:noFill/>
          <a:ln w="9525">
            <a:noFill/>
            <a:miter lim="800000"/>
            <a:headEnd/>
            <a:tailEnd/>
          </a:ln>
        </p:spPr>
      </p:pic>
      <p:pic>
        <p:nvPicPr>
          <p:cNvPr id="4" name="Picture 2"/>
          <p:cNvPicPr>
            <a:picLocks noChangeAspect="1" noChangeArrowheads="1"/>
          </p:cNvPicPr>
          <p:nvPr/>
        </p:nvPicPr>
        <p:blipFill>
          <a:blip r:embed="rId2"/>
          <a:srcRect l="10922" t="74384" r="44781" b="7661"/>
          <a:stretch>
            <a:fillRect/>
          </a:stretch>
        </p:blipFill>
        <p:spPr bwMode="auto">
          <a:xfrm>
            <a:off x="0" y="3921284"/>
            <a:ext cx="4824536" cy="1222216"/>
          </a:xfrm>
          <a:prstGeom prst="rect">
            <a:avLst/>
          </a:prstGeom>
          <a:noFill/>
          <a:ln w="9525">
            <a:noFill/>
            <a:miter lim="800000"/>
            <a:headEnd/>
            <a:tailEnd/>
          </a:ln>
        </p:spPr>
      </p:pic>
      <p:sp>
        <p:nvSpPr>
          <p:cNvPr id="5" name="1 Título"/>
          <p:cNvSpPr txBox="1">
            <a:spLocks/>
          </p:cNvSpPr>
          <p:nvPr/>
        </p:nvSpPr>
        <p:spPr>
          <a:xfrm>
            <a:off x="0" y="771550"/>
            <a:ext cx="1763688"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Figura 1</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7460" t="20520" r="12888" b="11441"/>
          <a:stretch>
            <a:fillRect/>
          </a:stretch>
        </p:blipFill>
        <p:spPr bwMode="auto">
          <a:xfrm>
            <a:off x="467544" y="627534"/>
            <a:ext cx="6334897" cy="4515966"/>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4</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42816" t="17685" r="13479" b="25616"/>
          <a:stretch>
            <a:fillRect/>
          </a:stretch>
        </p:blipFill>
        <p:spPr bwMode="auto">
          <a:xfrm>
            <a:off x="3851920" y="0"/>
            <a:ext cx="5328592" cy="4320480"/>
          </a:xfrm>
          <a:prstGeom prst="rect">
            <a:avLst/>
          </a:prstGeom>
          <a:noFill/>
          <a:ln w="9525">
            <a:noFill/>
            <a:miter lim="800000"/>
            <a:headEnd/>
            <a:tailEnd/>
          </a:ln>
        </p:spPr>
      </p:pic>
      <p:pic>
        <p:nvPicPr>
          <p:cNvPr id="4" name="Picture 2"/>
          <p:cNvPicPr>
            <a:picLocks noChangeAspect="1" noChangeArrowheads="1"/>
          </p:cNvPicPr>
          <p:nvPr/>
        </p:nvPicPr>
        <p:blipFill>
          <a:blip r:embed="rId3"/>
          <a:srcRect l="42816" t="74654" r="13479" b="16166"/>
          <a:stretch>
            <a:fillRect/>
          </a:stretch>
        </p:blipFill>
        <p:spPr bwMode="auto">
          <a:xfrm>
            <a:off x="-1" y="4299942"/>
            <a:ext cx="6425599" cy="843558"/>
          </a:xfrm>
          <a:prstGeom prst="rect">
            <a:avLst/>
          </a:prstGeom>
          <a:noFill/>
          <a:ln w="9525">
            <a:noFill/>
            <a:miter lim="800000"/>
            <a:headEnd/>
            <a:tailEnd/>
          </a:ln>
        </p:spPr>
      </p:pic>
      <p:sp>
        <p:nvSpPr>
          <p:cNvPr id="5" name="1 Título"/>
          <p:cNvSpPr txBox="1">
            <a:spLocks/>
          </p:cNvSpPr>
          <p:nvPr/>
        </p:nvSpPr>
        <p:spPr>
          <a:xfrm>
            <a:off x="0" y="771550"/>
            <a:ext cx="1763688"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Figura 2</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
        <p:nvSpPr>
          <p:cNvPr id="2" name="CuadroTexto 1">
            <a:extLst>
              <a:ext uri="{FF2B5EF4-FFF2-40B4-BE49-F238E27FC236}">
                <a16:creationId xmlns:a16="http://schemas.microsoft.com/office/drawing/2014/main" xmlns="" id="{B0AD51B1-9C2E-48C8-B20F-FB1EFC237586}"/>
              </a:ext>
            </a:extLst>
          </p:cNvPr>
          <p:cNvSpPr txBox="1"/>
          <p:nvPr/>
        </p:nvSpPr>
        <p:spPr>
          <a:xfrm>
            <a:off x="8172400" y="415293"/>
            <a:ext cx="720080" cy="400110"/>
          </a:xfrm>
          <a:prstGeom prst="rect">
            <a:avLst/>
          </a:prstGeom>
          <a:noFill/>
        </p:spPr>
        <p:txBody>
          <a:bodyPr wrap="square" rtlCol="0">
            <a:spAutoFit/>
          </a:bodyPr>
          <a:lstStyle/>
          <a:p>
            <a:r>
              <a:rPr lang="es-ES" sz="2000" b="1" dirty="0">
                <a:solidFill>
                  <a:srgbClr val="FF0000"/>
                </a:solidFill>
              </a:rPr>
              <a:t>8,2</a:t>
            </a:r>
            <a:endParaRPr lang="es-VE" sz="2000" b="1" dirty="0">
              <a:solidFill>
                <a:srgbClr val="FF0000"/>
              </a:solidFill>
            </a:endParaRPr>
          </a:p>
        </p:txBody>
      </p:sp>
      <p:sp>
        <p:nvSpPr>
          <p:cNvPr id="6" name="CuadroTexto 5">
            <a:extLst>
              <a:ext uri="{FF2B5EF4-FFF2-40B4-BE49-F238E27FC236}">
                <a16:creationId xmlns:a16="http://schemas.microsoft.com/office/drawing/2014/main" xmlns="" id="{755EC86E-F468-4341-88E4-DE2B87EC0383}"/>
              </a:ext>
            </a:extLst>
          </p:cNvPr>
          <p:cNvSpPr txBox="1"/>
          <p:nvPr/>
        </p:nvSpPr>
        <p:spPr>
          <a:xfrm>
            <a:off x="8172400" y="1347614"/>
            <a:ext cx="720080" cy="400110"/>
          </a:xfrm>
          <a:prstGeom prst="rect">
            <a:avLst/>
          </a:prstGeom>
          <a:noFill/>
        </p:spPr>
        <p:txBody>
          <a:bodyPr wrap="square" rtlCol="0">
            <a:spAutoFit/>
          </a:bodyPr>
          <a:lstStyle/>
          <a:p>
            <a:r>
              <a:rPr lang="es-ES" sz="2000" b="1" dirty="0">
                <a:solidFill>
                  <a:srgbClr val="FF0000"/>
                </a:solidFill>
              </a:rPr>
              <a:t>5,2</a:t>
            </a:r>
            <a:endParaRPr lang="es-VE" sz="2000" b="1" dirty="0">
              <a:solidFill>
                <a:srgbClr val="FF0000"/>
              </a:solidFill>
            </a:endParaRPr>
          </a:p>
        </p:txBody>
      </p:sp>
      <p:sp>
        <p:nvSpPr>
          <p:cNvPr id="7" name="CuadroTexto 6">
            <a:extLst>
              <a:ext uri="{FF2B5EF4-FFF2-40B4-BE49-F238E27FC236}">
                <a16:creationId xmlns:a16="http://schemas.microsoft.com/office/drawing/2014/main" xmlns="" id="{B2320527-9899-485A-972A-E2CEF22DCD22}"/>
              </a:ext>
            </a:extLst>
          </p:cNvPr>
          <p:cNvSpPr txBox="1"/>
          <p:nvPr/>
        </p:nvSpPr>
        <p:spPr>
          <a:xfrm>
            <a:off x="8676456" y="267494"/>
            <a:ext cx="720080" cy="400110"/>
          </a:xfrm>
          <a:prstGeom prst="rect">
            <a:avLst/>
          </a:prstGeom>
          <a:noFill/>
        </p:spPr>
        <p:txBody>
          <a:bodyPr wrap="square" rtlCol="0">
            <a:spAutoFit/>
          </a:bodyPr>
          <a:lstStyle/>
          <a:p>
            <a:r>
              <a:rPr lang="es-ES" sz="2000" b="1" dirty="0">
                <a:solidFill>
                  <a:schemeClr val="tx1"/>
                </a:solidFill>
              </a:rPr>
              <a:t>9,2</a:t>
            </a:r>
            <a:endParaRPr lang="es-VE" sz="2000" b="1" dirty="0">
              <a:solidFill>
                <a:schemeClr val="tx1"/>
              </a:solidFill>
            </a:endParaRPr>
          </a:p>
        </p:txBody>
      </p:sp>
      <p:sp>
        <p:nvSpPr>
          <p:cNvPr id="8" name="CuadroTexto 7">
            <a:extLst>
              <a:ext uri="{FF2B5EF4-FFF2-40B4-BE49-F238E27FC236}">
                <a16:creationId xmlns:a16="http://schemas.microsoft.com/office/drawing/2014/main" xmlns="" id="{1F68E8D7-1EF0-4C2E-A874-06D3E530A7B4}"/>
              </a:ext>
            </a:extLst>
          </p:cNvPr>
          <p:cNvSpPr txBox="1"/>
          <p:nvPr/>
        </p:nvSpPr>
        <p:spPr>
          <a:xfrm>
            <a:off x="8676456" y="1271823"/>
            <a:ext cx="720080" cy="400110"/>
          </a:xfrm>
          <a:prstGeom prst="rect">
            <a:avLst/>
          </a:prstGeom>
          <a:noFill/>
        </p:spPr>
        <p:txBody>
          <a:bodyPr wrap="square" rtlCol="0">
            <a:spAutoFit/>
          </a:bodyPr>
          <a:lstStyle/>
          <a:p>
            <a:r>
              <a:rPr lang="es-ES" sz="2000" b="1" dirty="0">
                <a:solidFill>
                  <a:schemeClr val="tx1"/>
                </a:solidFill>
              </a:rPr>
              <a:t>5,5</a:t>
            </a:r>
            <a:endParaRPr lang="es-VE" sz="2000" b="1" dirty="0">
              <a:solidFill>
                <a:schemeClr val="tx1"/>
              </a:solidFill>
            </a:endParaRPr>
          </a:p>
        </p:txBody>
      </p:sp>
      <p:sp>
        <p:nvSpPr>
          <p:cNvPr id="3" name="CuadroTexto 2">
            <a:extLst>
              <a:ext uri="{FF2B5EF4-FFF2-40B4-BE49-F238E27FC236}">
                <a16:creationId xmlns:a16="http://schemas.microsoft.com/office/drawing/2014/main" xmlns="" id="{14B28BB4-B46B-45BE-90C8-AC6A317E2887}"/>
              </a:ext>
            </a:extLst>
          </p:cNvPr>
          <p:cNvSpPr txBox="1"/>
          <p:nvPr/>
        </p:nvSpPr>
        <p:spPr>
          <a:xfrm>
            <a:off x="6407696" y="3127073"/>
            <a:ext cx="2736304" cy="338554"/>
          </a:xfrm>
          <a:prstGeom prst="rect">
            <a:avLst/>
          </a:prstGeom>
          <a:noFill/>
        </p:spPr>
        <p:txBody>
          <a:bodyPr wrap="square" rtlCol="0">
            <a:spAutoFit/>
          </a:bodyPr>
          <a:lstStyle/>
          <a:p>
            <a:pPr algn="ctr"/>
            <a:r>
              <a:rPr lang="es-ES" sz="1600" b="1" dirty="0"/>
              <a:t>RR 0,64 IC 95% (0,50-0,82)</a:t>
            </a:r>
            <a:endParaRPr lang="es-VE" sz="1600" b="1" dirty="0"/>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l="11513" t="23355" r="9935" b="9551"/>
          <a:stretch>
            <a:fillRect/>
          </a:stretch>
        </p:blipFill>
        <p:spPr bwMode="auto">
          <a:xfrm>
            <a:off x="251520" y="763429"/>
            <a:ext cx="7164288" cy="3824545"/>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5</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699792" y="0"/>
            <a:ext cx="3240360" cy="5097409"/>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6</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pic>
        <p:nvPicPr>
          <p:cNvPr id="4" name="Picture 2"/>
          <p:cNvPicPr>
            <a:picLocks noChangeAspect="1" noChangeArrowheads="1"/>
          </p:cNvPicPr>
          <p:nvPr/>
        </p:nvPicPr>
        <p:blipFill>
          <a:blip r:embed="rId3"/>
          <a:srcRect b="76553"/>
          <a:stretch>
            <a:fillRect/>
          </a:stretch>
        </p:blipFill>
        <p:spPr bwMode="auto">
          <a:xfrm>
            <a:off x="539552" y="771550"/>
            <a:ext cx="8120905" cy="2995414"/>
          </a:xfrm>
          <a:prstGeom prst="rect">
            <a:avLst/>
          </a:prstGeom>
          <a:noFill/>
          <a:ln w="9525">
            <a:noFill/>
            <a:miter lim="800000"/>
            <a:headEnd/>
            <a:tailEnd/>
          </a:ln>
        </p:spPr>
      </p:pic>
      <p:pic>
        <p:nvPicPr>
          <p:cNvPr id="5" name="Picture 2"/>
          <p:cNvPicPr>
            <a:picLocks noChangeAspect="1" noChangeArrowheads="1"/>
          </p:cNvPicPr>
          <p:nvPr/>
        </p:nvPicPr>
        <p:blipFill>
          <a:blip r:embed="rId3"/>
          <a:srcRect t="23447" b="55749"/>
          <a:stretch>
            <a:fillRect/>
          </a:stretch>
        </p:blipFill>
        <p:spPr bwMode="auto">
          <a:xfrm>
            <a:off x="539552" y="1923678"/>
            <a:ext cx="8136904" cy="2615854"/>
          </a:xfrm>
          <a:prstGeom prst="rect">
            <a:avLst/>
          </a:prstGeom>
          <a:noFill/>
          <a:ln w="9525">
            <a:noFill/>
            <a:miter lim="800000"/>
            <a:headEnd/>
            <a:tailEnd/>
          </a:ln>
        </p:spPr>
      </p:pic>
      <p:pic>
        <p:nvPicPr>
          <p:cNvPr id="6" name="Picture 2"/>
          <p:cNvPicPr>
            <a:picLocks noChangeAspect="1" noChangeArrowheads="1"/>
          </p:cNvPicPr>
          <p:nvPr/>
        </p:nvPicPr>
        <p:blipFill>
          <a:blip r:embed="rId3"/>
          <a:srcRect t="44380" b="36549"/>
          <a:stretch>
            <a:fillRect/>
          </a:stretch>
        </p:blipFill>
        <p:spPr bwMode="auto">
          <a:xfrm>
            <a:off x="515550" y="1995686"/>
            <a:ext cx="8160906" cy="2448272"/>
          </a:xfrm>
          <a:prstGeom prst="rect">
            <a:avLst/>
          </a:prstGeom>
          <a:noFill/>
          <a:ln w="9525">
            <a:noFill/>
            <a:miter lim="800000"/>
            <a:headEnd/>
            <a:tailEnd/>
          </a:ln>
        </p:spPr>
      </p:pic>
      <p:pic>
        <p:nvPicPr>
          <p:cNvPr id="7" name="Picture 2"/>
          <p:cNvPicPr>
            <a:picLocks noChangeAspect="1" noChangeArrowheads="1"/>
          </p:cNvPicPr>
          <p:nvPr/>
        </p:nvPicPr>
        <p:blipFill>
          <a:blip r:embed="rId3"/>
          <a:srcRect t="63001" b="22872"/>
          <a:stretch>
            <a:fillRect/>
          </a:stretch>
        </p:blipFill>
        <p:spPr bwMode="auto">
          <a:xfrm>
            <a:off x="611560" y="1923678"/>
            <a:ext cx="8100900" cy="1843286"/>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xmlns="" val="0"/>
              </a:ext>
            </a:extLst>
          </a:blip>
          <a:srcRect l="1346" t="1104" r="5047" b="7874"/>
          <a:stretch/>
        </p:blipFill>
        <p:spPr>
          <a:xfrm>
            <a:off x="6089073" y="399111"/>
            <a:ext cx="2452255" cy="2514600"/>
          </a:xfrm>
          <a:prstGeom prst="rect">
            <a:avLst/>
          </a:prstGeom>
        </p:spPr>
      </p:pic>
      <p:pic>
        <p:nvPicPr>
          <p:cNvPr id="4" name="Imagen 3" descr="Recorte de pantall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66604" y="3373985"/>
            <a:ext cx="3909892" cy="1114485"/>
          </a:xfrm>
          <a:prstGeom prst="rect">
            <a:avLst/>
          </a:prstGeom>
        </p:spPr>
      </p:pic>
      <p:sp>
        <p:nvSpPr>
          <p:cNvPr id="5" name="CuadroTexto 4"/>
          <p:cNvSpPr txBox="1"/>
          <p:nvPr/>
        </p:nvSpPr>
        <p:spPr>
          <a:xfrm>
            <a:off x="349659" y="913871"/>
            <a:ext cx="4942421"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VE" sz="1800" b="1" dirty="0"/>
              <a:t>CONTRAINDICACIONES:</a:t>
            </a:r>
          </a:p>
          <a:p>
            <a:pPr marL="342900" indent="-342900">
              <a:buFont typeface="Arial" panose="020B0604020202020204" pitchFamily="34" charset="0"/>
              <a:buChar char="•"/>
            </a:pPr>
            <a:r>
              <a:rPr lang="es-VE" sz="1800" b="1" dirty="0"/>
              <a:t>Bradicardia</a:t>
            </a:r>
          </a:p>
          <a:p>
            <a:pPr marL="342900" indent="-342900">
              <a:buFont typeface="Arial" panose="020B0604020202020204" pitchFamily="34" charset="0"/>
              <a:buChar char="•"/>
            </a:pPr>
            <a:r>
              <a:rPr lang="es-VE" sz="1800" b="1" dirty="0"/>
              <a:t>Bloqueo cardiaco previo</a:t>
            </a:r>
          </a:p>
          <a:p>
            <a:pPr marL="342900" indent="-342900">
              <a:buFont typeface="Arial" panose="020B0604020202020204" pitchFamily="34" charset="0"/>
              <a:buChar char="•"/>
            </a:pPr>
            <a:r>
              <a:rPr lang="es-VE" sz="1800" b="1" dirty="0"/>
              <a:t>Broncoespasmo leve</a:t>
            </a:r>
          </a:p>
          <a:p>
            <a:endParaRPr lang="es-VE" sz="1800" b="1" dirty="0"/>
          </a:p>
          <a:p>
            <a:endParaRPr lang="es-VE" sz="1800" b="1" dirty="0"/>
          </a:p>
          <a:p>
            <a:r>
              <a:rPr lang="es-VE" sz="1800" b="1" dirty="0"/>
              <a:t>REACCIONES ADVERSAS</a:t>
            </a:r>
          </a:p>
          <a:p>
            <a:pPr marL="342900" indent="-342900">
              <a:buFont typeface="Arial" panose="020B0604020202020204" pitchFamily="34" charset="0"/>
              <a:buChar char="•"/>
            </a:pPr>
            <a:r>
              <a:rPr lang="es-VE" sz="1800" b="1" dirty="0"/>
              <a:t>Espasmos en la musculatura lisa</a:t>
            </a:r>
          </a:p>
          <a:p>
            <a:pPr marL="342900" indent="-342900">
              <a:buFont typeface="Arial" panose="020B0604020202020204" pitchFamily="34" charset="0"/>
              <a:buChar char="•"/>
            </a:pPr>
            <a:r>
              <a:rPr lang="es-VE" sz="1800" b="1" dirty="0"/>
              <a:t>Bradicardias</a:t>
            </a:r>
          </a:p>
          <a:p>
            <a:pPr marL="342900" indent="-342900">
              <a:buFont typeface="Arial" panose="020B0604020202020204" pitchFamily="34" charset="0"/>
              <a:buChar char="•"/>
            </a:pPr>
            <a:r>
              <a:rPr lang="es-VE" sz="1800" b="1" dirty="0"/>
              <a:t>Insomnio y depresión</a:t>
            </a:r>
          </a:p>
        </p:txBody>
      </p:sp>
      <p:sp>
        <p:nvSpPr>
          <p:cNvPr id="6" name="CuadroTexto 5"/>
          <p:cNvSpPr txBox="1"/>
          <p:nvPr/>
        </p:nvSpPr>
        <p:spPr>
          <a:xfrm>
            <a:off x="38600" y="4810244"/>
            <a:ext cx="6104586" cy="276999"/>
          </a:xfrm>
          <a:prstGeom prst="rect">
            <a:avLst/>
          </a:prstGeom>
          <a:noFill/>
        </p:spPr>
        <p:txBody>
          <a:bodyPr wrap="square" rtlCol="0">
            <a:spAutoFit/>
          </a:bodyPr>
          <a:lstStyle/>
          <a:p>
            <a:r>
              <a:rPr lang="es-VE" sz="1200" dirty="0">
                <a:solidFill>
                  <a:prstClr val="black"/>
                </a:solidFill>
              </a:rPr>
              <a:t>Lionel </a:t>
            </a:r>
            <a:r>
              <a:rPr lang="es-VE" sz="1200" dirty="0" err="1">
                <a:solidFill>
                  <a:prstClr val="black"/>
                </a:solidFill>
              </a:rPr>
              <a:t>Opie</a:t>
            </a:r>
            <a:r>
              <a:rPr lang="es-VE" sz="1200" dirty="0">
                <a:solidFill>
                  <a:prstClr val="black"/>
                </a:solidFill>
              </a:rPr>
              <a:t>, Bernard </a:t>
            </a:r>
            <a:r>
              <a:rPr lang="es-VE" sz="1200" dirty="0" err="1">
                <a:solidFill>
                  <a:prstClr val="black"/>
                </a:solidFill>
              </a:rPr>
              <a:t>Gersh</a:t>
            </a:r>
            <a:r>
              <a:rPr lang="es-VE" sz="1200" dirty="0">
                <a:solidFill>
                  <a:prstClr val="black"/>
                </a:solidFill>
              </a:rPr>
              <a:t>. Fármacos para el corazón. 6° Edición.</a:t>
            </a:r>
          </a:p>
        </p:txBody>
      </p:sp>
    </p:spTree>
    <p:extLst>
      <p:ext uri="{BB962C8B-B14F-4D97-AF65-F5344CB8AC3E}">
        <p14:creationId xmlns:p14="http://schemas.microsoft.com/office/powerpoint/2010/main" xmlns="" val="3625772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7</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pic>
        <p:nvPicPr>
          <p:cNvPr id="2" name="Imagen 1">
            <a:extLst>
              <a:ext uri="{FF2B5EF4-FFF2-40B4-BE49-F238E27FC236}">
                <a16:creationId xmlns:a16="http://schemas.microsoft.com/office/drawing/2014/main" xmlns="" id="{898D28E4-71BF-4B9C-BB5A-3E6CA36E31A7}"/>
              </a:ext>
            </a:extLst>
          </p:cNvPr>
          <p:cNvPicPr>
            <a:picLocks noChangeAspect="1"/>
          </p:cNvPicPr>
          <p:nvPr/>
        </p:nvPicPr>
        <p:blipFill>
          <a:blip r:embed="rId3"/>
          <a:stretch>
            <a:fillRect/>
          </a:stretch>
        </p:blipFill>
        <p:spPr>
          <a:xfrm>
            <a:off x="4138139" y="10269"/>
            <a:ext cx="4970365" cy="5143500"/>
          </a:xfrm>
          <a:prstGeom prst="rect">
            <a:avLst/>
          </a:prstGeom>
        </p:spPr>
      </p:pic>
      <p:pic>
        <p:nvPicPr>
          <p:cNvPr id="2050" name="Picture 2"/>
          <p:cNvPicPr>
            <a:picLocks noChangeAspect="1" noChangeArrowheads="1"/>
          </p:cNvPicPr>
          <p:nvPr/>
        </p:nvPicPr>
        <p:blipFill>
          <a:blip r:embed="rId4"/>
          <a:srcRect l="18600" t="15795" r="41238" b="8606"/>
          <a:stretch>
            <a:fillRect/>
          </a:stretch>
        </p:blipFill>
        <p:spPr bwMode="auto">
          <a:xfrm>
            <a:off x="-36512" y="0"/>
            <a:ext cx="4053685" cy="5143500"/>
          </a:xfrm>
          <a:prstGeom prst="rect">
            <a:avLst/>
          </a:prstGeom>
          <a:noFill/>
          <a:ln w="9525">
            <a:noFill/>
            <a:miter lim="800000"/>
            <a:headEnd/>
            <a:tailEnd/>
          </a:ln>
        </p:spPr>
      </p:pic>
      <p:pic>
        <p:nvPicPr>
          <p:cNvPr id="4" name="Picture 2"/>
          <p:cNvPicPr>
            <a:picLocks noChangeAspect="1" noChangeArrowheads="1"/>
          </p:cNvPicPr>
          <p:nvPr/>
        </p:nvPicPr>
        <p:blipFill>
          <a:blip r:embed="rId4"/>
          <a:srcRect l="18600" t="15795" r="41238" b="52454"/>
          <a:stretch>
            <a:fillRect/>
          </a:stretch>
        </p:blipFill>
        <p:spPr bwMode="auto">
          <a:xfrm>
            <a:off x="1033223" y="699542"/>
            <a:ext cx="6995161" cy="3456384"/>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671122" y="1166813"/>
            <a:ext cx="7525142" cy="2917105"/>
          </a:xfrm>
          <a:prstGeom prst="rect">
            <a:avLst/>
          </a:prstGeom>
          <a:noFill/>
          <a:ln w="9525">
            <a:noFill/>
            <a:miter lim="800000"/>
            <a:headEnd/>
            <a:tailEnd/>
          </a:ln>
        </p:spPr>
      </p:pic>
      <p:pic>
        <p:nvPicPr>
          <p:cNvPr id="1028" name="Picture 4"/>
          <p:cNvPicPr>
            <a:picLocks noChangeAspect="1" noChangeArrowheads="1"/>
          </p:cNvPicPr>
          <p:nvPr/>
        </p:nvPicPr>
        <p:blipFill>
          <a:blip r:embed="rId6"/>
          <a:srcRect/>
          <a:stretch>
            <a:fillRect/>
          </a:stretch>
        </p:blipFill>
        <p:spPr bwMode="auto">
          <a:xfrm>
            <a:off x="827584" y="782538"/>
            <a:ext cx="7416824" cy="43815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2654" t="28080" r="6982" b="13331"/>
          <a:stretch>
            <a:fillRect/>
          </a:stretch>
        </p:blipFill>
        <p:spPr bwMode="auto">
          <a:xfrm>
            <a:off x="179512" y="828027"/>
            <a:ext cx="8748464" cy="3545129"/>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8</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pic>
        <p:nvPicPr>
          <p:cNvPr id="2" name="Imagen 1">
            <a:extLst>
              <a:ext uri="{FF2B5EF4-FFF2-40B4-BE49-F238E27FC236}">
                <a16:creationId xmlns:a16="http://schemas.microsoft.com/office/drawing/2014/main" xmlns="" id="{7A224123-467B-46E8-9254-BD86105C57C2}"/>
              </a:ext>
            </a:extLst>
          </p:cNvPr>
          <p:cNvPicPr>
            <a:picLocks noChangeAspect="1"/>
          </p:cNvPicPr>
          <p:nvPr/>
        </p:nvPicPr>
        <p:blipFill>
          <a:blip r:embed="rId4"/>
          <a:stretch>
            <a:fillRect/>
          </a:stretch>
        </p:blipFill>
        <p:spPr>
          <a:xfrm>
            <a:off x="2008586" y="0"/>
            <a:ext cx="5126827" cy="51435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835" t="29025" r="58366" b="18056"/>
          <a:stretch>
            <a:fillRect/>
          </a:stretch>
        </p:blipFill>
        <p:spPr bwMode="auto">
          <a:xfrm>
            <a:off x="1797447" y="627534"/>
            <a:ext cx="5078809" cy="4443958"/>
          </a:xfrm>
          <a:prstGeom prst="rect">
            <a:avLst/>
          </a:prstGeom>
          <a:noFill/>
          <a:ln w="9525">
            <a:noFill/>
            <a:miter lim="800000"/>
            <a:headEnd/>
            <a:tailEnd/>
          </a:ln>
        </p:spPr>
      </p:pic>
      <p:sp>
        <p:nvSpPr>
          <p:cNvPr id="3" name="1 Título"/>
          <p:cNvSpPr txBox="1">
            <a:spLocks/>
          </p:cNvSpPr>
          <p:nvPr/>
        </p:nvSpPr>
        <p:spPr>
          <a:xfrm>
            <a:off x="7668344" y="0"/>
            <a:ext cx="1475656" cy="694192"/>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lang="es-VE" sz="2800" b="1" dirty="0">
                <a:ln>
                  <a:solidFill>
                    <a:srgbClr val="002060"/>
                  </a:solidFill>
                </a:ln>
                <a:solidFill>
                  <a:srgbClr val="FFC000"/>
                </a:solidFill>
                <a:latin typeface="+mj-lt"/>
                <a:ea typeface="Roboto Condensed"/>
                <a:cs typeface="Roboto Condensed"/>
                <a:sym typeface="Roboto Condensed"/>
              </a:rPr>
              <a:t>Tabla 9</a:t>
            </a:r>
            <a:endParaRPr kumimoji="0" lang="es-VE" sz="2800" b="1" i="0" u="none" strike="noStrike" kern="0" cap="none" spc="0" normalizeH="0" baseline="0" noProof="0" dirty="0">
              <a:ln>
                <a:solidFill>
                  <a:srgbClr val="002060"/>
                </a:solidFill>
              </a:ln>
              <a:solidFill>
                <a:srgbClr val="FFC000"/>
              </a:solidFill>
              <a:effectLst/>
              <a:uLnTx/>
              <a:uFillTx/>
              <a:latin typeface="+mj-lt"/>
              <a:ea typeface="Roboto Condensed"/>
              <a:cs typeface="Roboto Condensed"/>
              <a:sym typeface="Roboto Condensed"/>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sz="5400" dirty="0">
                <a:latin typeface="+mj-lt"/>
              </a:rPr>
              <a:t>Discusión y conclusiones</a:t>
            </a: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23528" y="1370466"/>
            <a:ext cx="8568952" cy="3145500"/>
          </a:xfrm>
        </p:spPr>
        <p:txBody>
          <a:bodyPr/>
          <a:lstStyle/>
          <a:p>
            <a:pPr algn="just"/>
            <a:r>
              <a:rPr lang="es-VE" sz="2000" b="1" dirty="0">
                <a:latin typeface="+mj-lt"/>
              </a:rPr>
              <a:t>El régimen de tratamiento con medicamentos </a:t>
            </a:r>
            <a:r>
              <a:rPr lang="es-VE" sz="2000" b="1" dirty="0" err="1">
                <a:latin typeface="+mj-lt"/>
              </a:rPr>
              <a:t>antihipertensivos</a:t>
            </a:r>
            <a:r>
              <a:rPr lang="es-VE" sz="2000" b="1" dirty="0">
                <a:latin typeface="+mj-lt"/>
              </a:rPr>
              <a:t> redujo significativamente el riesgo de ACV total, en personas </a:t>
            </a:r>
            <a:r>
              <a:rPr lang="es-VE" sz="2000" b="1" dirty="0">
                <a:latin typeface="Cambria"/>
                <a:ea typeface="Cambria"/>
              </a:rPr>
              <a:t>⋝ </a:t>
            </a:r>
            <a:r>
              <a:rPr lang="es-VE" sz="2000" b="1" dirty="0">
                <a:latin typeface="+mj-lt"/>
              </a:rPr>
              <a:t>60 años de edad con HSA.</a:t>
            </a:r>
          </a:p>
          <a:p>
            <a:pPr algn="just"/>
            <a:r>
              <a:rPr lang="es-VE" sz="2000" b="1" dirty="0">
                <a:latin typeface="+mj-lt"/>
              </a:rPr>
              <a:t>Durante los 70 meses de seguimiento del estudio, la incidencia total de ACV se redujo en un 36% en el grupo de tratamiento activo (p = 0,0003), y el beneficio absoluto estimado a los 5 años fue de 30 eventos por 1000 participantes.</a:t>
            </a:r>
          </a:p>
        </p:txBody>
      </p:sp>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
        <p:nvSpPr>
          <p:cNvPr id="6" name="5 Marcador de texto"/>
          <p:cNvSpPr>
            <a:spLocks noGrp="1"/>
          </p:cNvSpPr>
          <p:nvPr>
            <p:ph type="body" idx="1"/>
          </p:nvPr>
        </p:nvSpPr>
        <p:spPr>
          <a:xfrm>
            <a:off x="395536" y="1635646"/>
            <a:ext cx="8280920" cy="3145500"/>
          </a:xfrm>
        </p:spPr>
        <p:txBody>
          <a:bodyPr/>
          <a:lstStyle/>
          <a:p>
            <a:pPr algn="just"/>
            <a:r>
              <a:rPr lang="es-VE" sz="2200" b="1" dirty="0">
                <a:latin typeface="+mj-lt"/>
              </a:rPr>
              <a:t>La incidencia de infarto de miocardio no fatal más muerte coronaria fue 27% menor en el grupo de tratamiento activo que en el grupo de placebo. Esta diferencia se mantuvo cuando el punto final combinado de la enfermedad coronaria también incluía la angioplastia coronaria y el injerto de derivación de la arteria coronaria. Este es un beneficio absoluto a los 5 años de 55 eventos por 1000 participantes.</a:t>
            </a:r>
          </a:p>
          <a:p>
            <a:pPr algn="just"/>
            <a:endParaRPr lang="es-VE" sz="2200" b="1" dirty="0">
              <a:latin typeface="+mj-lt"/>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
        <p:nvSpPr>
          <p:cNvPr id="6" name="5 Marcador de texto"/>
          <p:cNvSpPr>
            <a:spLocks noGrp="1"/>
          </p:cNvSpPr>
          <p:nvPr>
            <p:ph type="body" idx="1"/>
          </p:nvPr>
        </p:nvSpPr>
        <p:spPr>
          <a:xfrm>
            <a:off x="467544" y="1370466"/>
            <a:ext cx="8136904" cy="3145500"/>
          </a:xfrm>
        </p:spPr>
        <p:txBody>
          <a:bodyPr/>
          <a:lstStyle/>
          <a:p>
            <a:pPr algn="just"/>
            <a:r>
              <a:rPr lang="es-VE" sz="2200" b="1" dirty="0">
                <a:latin typeface="+mj-lt"/>
              </a:rPr>
              <a:t>Para todos los eventos cardiovasculares, la reducción en la incidencia fue del 32% para el grupo de tratamiento activo.</a:t>
            </a:r>
          </a:p>
          <a:p>
            <a:pPr algn="just"/>
            <a:r>
              <a:rPr lang="es-VE" sz="2200" b="1" dirty="0">
                <a:latin typeface="+mj-lt"/>
              </a:rPr>
              <a:t>Además de los resultados positivos para la incidencia de accidente cerebrovascular, enfermedad coronaria y enfermedad cardiovascular, hubo una tendencia favorable para la mortalidad total. La tasa de mortalidad por todas las causas fue un 13% menor en el grupo de tratamiento activo que en el grupo de placebo.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
        <p:nvSpPr>
          <p:cNvPr id="6" name="5 Marcador de texto"/>
          <p:cNvSpPr>
            <a:spLocks noGrp="1"/>
          </p:cNvSpPr>
          <p:nvPr>
            <p:ph type="body" idx="1"/>
          </p:nvPr>
        </p:nvSpPr>
        <p:spPr>
          <a:xfrm>
            <a:off x="395536" y="1442474"/>
            <a:ext cx="8208911" cy="3145500"/>
          </a:xfrm>
        </p:spPr>
        <p:txBody>
          <a:bodyPr/>
          <a:lstStyle/>
          <a:p>
            <a:pPr algn="just"/>
            <a:r>
              <a:rPr lang="es-VE" sz="2000" b="1" dirty="0">
                <a:latin typeface="+mj-lt"/>
              </a:rPr>
              <a:t>Se obtuvo un resultado favorable para el grupo de tratamiento activo para los participantes que recibieron y no recibieron medicación </a:t>
            </a:r>
            <a:r>
              <a:rPr lang="es-VE" sz="2000" b="1" dirty="0" err="1">
                <a:latin typeface="+mj-lt"/>
              </a:rPr>
              <a:t>antihipertensiva</a:t>
            </a:r>
            <a:r>
              <a:rPr lang="es-VE" sz="2000" b="1" dirty="0">
                <a:latin typeface="+mj-lt"/>
              </a:rPr>
              <a:t> en el contacto inicial.</a:t>
            </a:r>
          </a:p>
          <a:p>
            <a:pPr algn="just"/>
            <a:r>
              <a:rPr lang="es-VE" sz="2000" b="1" dirty="0">
                <a:latin typeface="+mj-lt"/>
              </a:rPr>
              <a:t>Llegamos a la conclusión de que el régimen de medicamentos SHEP para la reducción de la presión arterial redujo significativamente la incidencia de ACV en personas de edad avanzada con HSA, independientemente del estado de la medicación en el contacto inicial.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
        <p:nvSpPr>
          <p:cNvPr id="6" name="5 Marcador de texto"/>
          <p:cNvSpPr>
            <a:spLocks noGrp="1"/>
          </p:cNvSpPr>
          <p:nvPr>
            <p:ph type="body" idx="1"/>
          </p:nvPr>
        </p:nvSpPr>
        <p:spPr>
          <a:xfrm>
            <a:off x="395536" y="1442474"/>
            <a:ext cx="8208911" cy="3145500"/>
          </a:xfrm>
        </p:spPr>
        <p:txBody>
          <a:bodyPr/>
          <a:lstStyle/>
          <a:p>
            <a:pPr algn="just"/>
            <a:r>
              <a:rPr lang="es-VE" sz="2000" b="1" dirty="0">
                <a:latin typeface="+mj-lt"/>
              </a:rPr>
              <a:t>El alto nivel de adherencia a este régimen se mantuvo durante los 5 años de seguimiento. Sobre la base de los efectos de este régimen, la PAS promedio del grupo de tratamiento activo fue menor durante el ensayo en aproximadamente 26mmHg, y fue aproximadamente 11 mm Hg más baja que el placebo grupo. El promedio de PAD del grupo de tratamiento activo fue de aproximadamente 3 a 4 mm Hg más bajo que el grupo de placebo. </a:t>
            </a:r>
          </a:p>
          <a:p>
            <a:pPr algn="just"/>
            <a:endParaRPr lang="es-VE" sz="2000" b="1" dirty="0">
              <a:latin typeface="+mj-lt"/>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41151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Discusión y conclusiones</a:t>
            </a:r>
          </a:p>
        </p:txBody>
      </p:sp>
      <p:sp>
        <p:nvSpPr>
          <p:cNvPr id="6" name="5 Marcador de texto"/>
          <p:cNvSpPr>
            <a:spLocks noGrp="1"/>
          </p:cNvSpPr>
          <p:nvPr>
            <p:ph type="body" idx="1"/>
          </p:nvPr>
        </p:nvSpPr>
        <p:spPr>
          <a:xfrm>
            <a:off x="395536" y="1442474"/>
            <a:ext cx="8496944" cy="3145500"/>
          </a:xfrm>
        </p:spPr>
        <p:txBody>
          <a:bodyPr/>
          <a:lstStyle/>
          <a:p>
            <a:pPr algn="just"/>
            <a:r>
              <a:rPr lang="es-VE" sz="2000" b="1" dirty="0">
                <a:latin typeface="+mj-lt"/>
              </a:rPr>
              <a:t>En conclusión, SHEP demostró una eficacia significativa del tratamiento </a:t>
            </a:r>
            <a:r>
              <a:rPr lang="es-VE" sz="2000" b="1" dirty="0" err="1">
                <a:latin typeface="+mj-lt"/>
              </a:rPr>
              <a:t>antihipertensivo</a:t>
            </a:r>
            <a:r>
              <a:rPr lang="es-VE" sz="2000" b="1" dirty="0">
                <a:latin typeface="+mj-lt"/>
              </a:rPr>
              <a:t> para prevenir el ACV en personas de 60 años o más con HSA. Este resultado se logró (1) con el uso de un tratamiento de atención escalonada, comenzando con dosis bajas de </a:t>
            </a:r>
            <a:r>
              <a:rPr lang="es-VE" sz="2000" b="1" dirty="0" err="1">
                <a:latin typeface="+mj-lt"/>
              </a:rPr>
              <a:t>clortalidona</a:t>
            </a:r>
            <a:r>
              <a:rPr lang="es-VE" sz="2000" b="1" dirty="0">
                <a:latin typeface="+mj-lt"/>
              </a:rPr>
              <a:t> como medicación de la etapa 1; (2) con la mayoría de los participantes asignados a la terapia con medicamentos activos por debajo de la presión arterial objetivo; (3) orden bajo de efectos adversos; y (4) sin exceso de incidencia de depresión o demencia.</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00531" y="-282329"/>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s-VE" sz="5000" b="0" i="0" u="none" strike="noStrike" kern="1200" cap="all" spc="100" normalizeH="0" baseline="0" noProof="0">
                <a:ln>
                  <a:noFill/>
                </a:ln>
                <a:solidFill>
                  <a:sysClr val="windowText" lastClr="000000">
                    <a:lumMod val="95000"/>
                    <a:lumOff val="5000"/>
                  </a:sysClr>
                </a:solidFill>
                <a:effectLst/>
                <a:uLnTx/>
                <a:uFillTx/>
                <a:latin typeface="Tw Cen MT Condensed" panose="020B0606020104020203"/>
                <a:ea typeface="+mj-ea"/>
                <a:cs typeface="+mj-cs"/>
              </a:rPr>
              <a:t>Clortalidona</a:t>
            </a:r>
            <a:endParaRPr kumimoji="0" lang="es-VE" sz="5000" b="0" i="0" u="none" strike="noStrike" kern="1200" cap="all" spc="100" normalizeH="0" baseline="0" noProof="0" dirty="0">
              <a:ln>
                <a:noFill/>
              </a:ln>
              <a:solidFill>
                <a:sysClr val="windowText" lastClr="000000">
                  <a:lumMod val="95000"/>
                  <a:lumOff val="5000"/>
                </a:sysClr>
              </a:solidFill>
              <a:effectLst/>
              <a:uLnTx/>
              <a:uFillTx/>
              <a:latin typeface="Tw Cen MT Condensed" panose="020B0606020104020203"/>
              <a:ea typeface="+mj-ea"/>
              <a:cs typeface="+mj-cs"/>
            </a:endParaRPr>
          </a:p>
        </p:txBody>
      </p:sp>
      <p:graphicFrame>
        <p:nvGraphicFramePr>
          <p:cNvPr id="9" name="Diagrama 8"/>
          <p:cNvGraphicFramePr/>
          <p:nvPr/>
        </p:nvGraphicFramePr>
        <p:xfrm>
          <a:off x="1076192" y="955029"/>
          <a:ext cx="6458101" cy="333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Marcador de contenido 3" descr="Recorte de pantall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39552" y="488534"/>
            <a:ext cx="8135896" cy="4364182"/>
          </a:xfrm>
          <a:prstGeom prst="rect">
            <a:avLst/>
          </a:prstGeom>
        </p:spPr>
      </p:pic>
      <p:cxnSp>
        <p:nvCxnSpPr>
          <p:cNvPr id="11" name="Conector recto 10"/>
          <p:cNvCxnSpPr/>
          <p:nvPr/>
        </p:nvCxnSpPr>
        <p:spPr>
          <a:xfrm>
            <a:off x="451623" y="4083918"/>
            <a:ext cx="1448908" cy="0"/>
          </a:xfrm>
          <a:prstGeom prst="line">
            <a:avLst/>
          </a:prstGeom>
          <a:noFill/>
          <a:ln w="57150" cap="flat" cmpd="sng" algn="ctr">
            <a:solidFill>
              <a:sysClr val="windowText" lastClr="000000"/>
            </a:solidFill>
            <a:prstDash val="solid"/>
          </a:ln>
          <a:effectLst/>
        </p:spPr>
      </p:cxnSp>
      <p:sp>
        <p:nvSpPr>
          <p:cNvPr id="12" name="CuadroTexto 11"/>
          <p:cNvSpPr txBox="1"/>
          <p:nvPr/>
        </p:nvSpPr>
        <p:spPr>
          <a:xfrm>
            <a:off x="2972758" y="4517301"/>
            <a:ext cx="6104586" cy="276999"/>
          </a:xfrm>
          <a:prstGeom prst="rect">
            <a:avLst/>
          </a:prstGeom>
          <a:noFill/>
        </p:spPr>
        <p:txBody>
          <a:bodyPr wrap="square" rtlCol="0">
            <a:spAutoFit/>
          </a:bodyPr>
          <a:lstStyle/>
          <a:p>
            <a:pPr>
              <a:buClrTx/>
              <a:buFontTx/>
              <a:buNone/>
            </a:pPr>
            <a:r>
              <a:rPr lang="es-VE" sz="1200" kern="1200" dirty="0">
                <a:solidFill>
                  <a:prstClr val="black"/>
                </a:solidFill>
                <a:latin typeface="Tw Cen MT" panose="020B0602020104020603"/>
                <a:ea typeface="+mn-ea"/>
                <a:cs typeface="+mn-cs"/>
              </a:rPr>
              <a:t>Lionel </a:t>
            </a:r>
            <a:r>
              <a:rPr lang="es-VE" sz="1200" kern="1200" dirty="0" err="1">
                <a:solidFill>
                  <a:prstClr val="black"/>
                </a:solidFill>
                <a:latin typeface="Tw Cen MT" panose="020B0602020104020603"/>
                <a:ea typeface="+mn-ea"/>
                <a:cs typeface="+mn-cs"/>
              </a:rPr>
              <a:t>Opie</a:t>
            </a:r>
            <a:r>
              <a:rPr lang="es-VE" sz="1200" kern="1200" dirty="0">
                <a:solidFill>
                  <a:prstClr val="black"/>
                </a:solidFill>
                <a:latin typeface="Tw Cen MT" panose="020B0602020104020603"/>
                <a:ea typeface="+mn-ea"/>
                <a:cs typeface="+mn-cs"/>
              </a:rPr>
              <a:t>, Bernard </a:t>
            </a:r>
            <a:r>
              <a:rPr lang="es-VE" sz="1200" kern="1200" dirty="0" err="1">
                <a:solidFill>
                  <a:prstClr val="black"/>
                </a:solidFill>
                <a:latin typeface="Tw Cen MT" panose="020B0602020104020603"/>
                <a:ea typeface="+mn-ea"/>
                <a:cs typeface="+mn-cs"/>
              </a:rPr>
              <a:t>Gersh</a:t>
            </a:r>
            <a:r>
              <a:rPr lang="es-VE" sz="1200" kern="1200" dirty="0">
                <a:solidFill>
                  <a:prstClr val="black"/>
                </a:solidFill>
                <a:latin typeface="Tw Cen MT" panose="020B0602020104020603"/>
                <a:ea typeface="+mn-ea"/>
                <a:cs typeface="+mn-cs"/>
              </a:rPr>
              <a:t>. Fármacos para el corazón. 6° Edición.</a:t>
            </a:r>
          </a:p>
        </p:txBody>
      </p:sp>
    </p:spTree>
    <p:extLst>
      <p:ext uri="{BB962C8B-B14F-4D97-AF65-F5344CB8AC3E}">
        <p14:creationId xmlns:p14="http://schemas.microsoft.com/office/powerpoint/2010/main" xmlns="" val="17311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16200000">
            <a:off x="-1307393" y="2551326"/>
            <a:ext cx="3621882" cy="648070"/>
          </a:xfrm>
        </p:spPr>
        <p:txBody>
          <a:bodyPr>
            <a:noAutofit/>
          </a:bodyPr>
          <a:lstStyle/>
          <a:p>
            <a:r>
              <a:rPr lang="es-VE" sz="3600" b="1" dirty="0"/>
              <a:t>LISTA DE COTEJO</a:t>
            </a:r>
          </a:p>
        </p:txBody>
      </p:sp>
      <p:pic>
        <p:nvPicPr>
          <p:cNvPr id="53250" name="Picture 2"/>
          <p:cNvPicPr>
            <a:picLocks noChangeAspect="1" noChangeArrowheads="1"/>
          </p:cNvPicPr>
          <p:nvPr/>
        </p:nvPicPr>
        <p:blipFill>
          <a:blip r:embed="rId2" cstate="print"/>
          <a:srcRect/>
          <a:stretch>
            <a:fillRect/>
          </a:stretch>
        </p:blipFill>
        <p:spPr bwMode="auto">
          <a:xfrm>
            <a:off x="957322" y="0"/>
            <a:ext cx="8186678" cy="5143500"/>
          </a:xfrm>
          <a:prstGeom prst="rect">
            <a:avLst/>
          </a:prstGeom>
          <a:noFill/>
          <a:ln w="9525">
            <a:noFill/>
            <a:miter lim="800000"/>
            <a:headEnd/>
            <a:tailEnd/>
          </a:ln>
        </p:spPr>
      </p:pic>
      <p:sp>
        <p:nvSpPr>
          <p:cNvPr id="4" name="Signo de multiplicación 3">
            <a:extLst>
              <a:ext uri="{FF2B5EF4-FFF2-40B4-BE49-F238E27FC236}">
                <a16:creationId xmlns:a16="http://schemas.microsoft.com/office/drawing/2014/main" xmlns="" id="{59AEB3CE-4190-4D9C-9E5A-26CE510B4D15}"/>
              </a:ext>
            </a:extLst>
          </p:cNvPr>
          <p:cNvSpPr/>
          <p:nvPr/>
        </p:nvSpPr>
        <p:spPr>
          <a:xfrm>
            <a:off x="6732240" y="1203598"/>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Signo de multiplicación 5">
            <a:extLst>
              <a:ext uri="{FF2B5EF4-FFF2-40B4-BE49-F238E27FC236}">
                <a16:creationId xmlns:a16="http://schemas.microsoft.com/office/drawing/2014/main" xmlns="" id="{F38E06B7-591F-4F63-844B-7DB47599609C}"/>
              </a:ext>
            </a:extLst>
          </p:cNvPr>
          <p:cNvSpPr/>
          <p:nvPr/>
        </p:nvSpPr>
        <p:spPr>
          <a:xfrm>
            <a:off x="6732240" y="1695531"/>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Signo de multiplicación 6">
            <a:extLst>
              <a:ext uri="{FF2B5EF4-FFF2-40B4-BE49-F238E27FC236}">
                <a16:creationId xmlns:a16="http://schemas.microsoft.com/office/drawing/2014/main" xmlns="" id="{9FF2AFB8-F52C-4745-A6B1-80CD4600581D}"/>
              </a:ext>
            </a:extLst>
          </p:cNvPr>
          <p:cNvSpPr/>
          <p:nvPr/>
        </p:nvSpPr>
        <p:spPr>
          <a:xfrm>
            <a:off x="6732240" y="2194749"/>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Signo de multiplicación 7">
            <a:extLst>
              <a:ext uri="{FF2B5EF4-FFF2-40B4-BE49-F238E27FC236}">
                <a16:creationId xmlns:a16="http://schemas.microsoft.com/office/drawing/2014/main" xmlns="" id="{3BB95F49-9E95-482E-BF1F-04FF92F838E5}"/>
              </a:ext>
            </a:extLst>
          </p:cNvPr>
          <p:cNvSpPr/>
          <p:nvPr/>
        </p:nvSpPr>
        <p:spPr>
          <a:xfrm>
            <a:off x="6732240" y="2693967"/>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Signo de multiplicación 8">
            <a:extLst>
              <a:ext uri="{FF2B5EF4-FFF2-40B4-BE49-F238E27FC236}">
                <a16:creationId xmlns:a16="http://schemas.microsoft.com/office/drawing/2014/main" xmlns="" id="{F4C93320-B081-4C53-BBD3-DFE020CCEC0C}"/>
              </a:ext>
            </a:extLst>
          </p:cNvPr>
          <p:cNvSpPr/>
          <p:nvPr/>
        </p:nvSpPr>
        <p:spPr>
          <a:xfrm>
            <a:off x="6732240" y="4187084"/>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Signo de multiplicación 9">
            <a:extLst>
              <a:ext uri="{FF2B5EF4-FFF2-40B4-BE49-F238E27FC236}">
                <a16:creationId xmlns:a16="http://schemas.microsoft.com/office/drawing/2014/main" xmlns="" id="{BD6D9C93-4CA4-44B2-AF71-C6FFCB703E77}"/>
              </a:ext>
            </a:extLst>
          </p:cNvPr>
          <p:cNvSpPr/>
          <p:nvPr/>
        </p:nvSpPr>
        <p:spPr>
          <a:xfrm>
            <a:off x="7558236" y="3193185"/>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Signo de multiplicación 10">
            <a:extLst>
              <a:ext uri="{FF2B5EF4-FFF2-40B4-BE49-F238E27FC236}">
                <a16:creationId xmlns:a16="http://schemas.microsoft.com/office/drawing/2014/main" xmlns="" id="{1B9E3FAA-181D-4E38-AF7A-E0EA3BD6D445}"/>
              </a:ext>
            </a:extLst>
          </p:cNvPr>
          <p:cNvSpPr/>
          <p:nvPr/>
        </p:nvSpPr>
        <p:spPr>
          <a:xfrm>
            <a:off x="7524328" y="3728716"/>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Signo de multiplicación 11">
            <a:extLst>
              <a:ext uri="{FF2B5EF4-FFF2-40B4-BE49-F238E27FC236}">
                <a16:creationId xmlns:a16="http://schemas.microsoft.com/office/drawing/2014/main" xmlns="" id="{91C746C1-8C76-48CA-8C75-5AB421DBDE60}"/>
              </a:ext>
            </a:extLst>
          </p:cNvPr>
          <p:cNvSpPr/>
          <p:nvPr/>
        </p:nvSpPr>
        <p:spPr>
          <a:xfrm>
            <a:off x="7596336" y="4587974"/>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VE" sz="3600" b="1" dirty="0"/>
              <a:t>LISTA DE COTEJO</a:t>
            </a:r>
          </a:p>
        </p:txBody>
      </p:sp>
      <p:pic>
        <p:nvPicPr>
          <p:cNvPr id="54274" name="Picture 2"/>
          <p:cNvPicPr>
            <a:picLocks noChangeAspect="1" noChangeArrowheads="1"/>
          </p:cNvPicPr>
          <p:nvPr/>
        </p:nvPicPr>
        <p:blipFill>
          <a:blip r:embed="rId2" cstate="print"/>
          <a:srcRect/>
          <a:stretch>
            <a:fillRect/>
          </a:stretch>
        </p:blipFill>
        <p:spPr bwMode="auto">
          <a:xfrm>
            <a:off x="971600" y="0"/>
            <a:ext cx="8172400" cy="5143500"/>
          </a:xfrm>
          <a:prstGeom prst="rect">
            <a:avLst/>
          </a:prstGeom>
          <a:noFill/>
          <a:ln w="9525">
            <a:noFill/>
            <a:miter lim="800000"/>
            <a:headEnd/>
            <a:tailEnd/>
          </a:ln>
        </p:spPr>
      </p:pic>
      <p:sp>
        <p:nvSpPr>
          <p:cNvPr id="4" name="Signo de multiplicación 3">
            <a:extLst>
              <a:ext uri="{FF2B5EF4-FFF2-40B4-BE49-F238E27FC236}">
                <a16:creationId xmlns:a16="http://schemas.microsoft.com/office/drawing/2014/main" xmlns="" id="{D1B0AC3B-887E-4C4C-AB87-1182A8AB7B8E}"/>
              </a:ext>
            </a:extLst>
          </p:cNvPr>
          <p:cNvSpPr/>
          <p:nvPr/>
        </p:nvSpPr>
        <p:spPr>
          <a:xfrm>
            <a:off x="6156176" y="1779662"/>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Signo de multiplicación 4">
            <a:extLst>
              <a:ext uri="{FF2B5EF4-FFF2-40B4-BE49-F238E27FC236}">
                <a16:creationId xmlns:a16="http://schemas.microsoft.com/office/drawing/2014/main" xmlns="" id="{7142FACB-9696-4341-A873-A5FA78B332FA}"/>
              </a:ext>
            </a:extLst>
          </p:cNvPr>
          <p:cNvSpPr/>
          <p:nvPr/>
        </p:nvSpPr>
        <p:spPr>
          <a:xfrm>
            <a:off x="6170454" y="2139702"/>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Signo de multiplicación 5">
            <a:extLst>
              <a:ext uri="{FF2B5EF4-FFF2-40B4-BE49-F238E27FC236}">
                <a16:creationId xmlns:a16="http://schemas.microsoft.com/office/drawing/2014/main" xmlns="" id="{5BD46DC2-24B7-4C69-A370-EE87288D13BC}"/>
              </a:ext>
            </a:extLst>
          </p:cNvPr>
          <p:cNvSpPr/>
          <p:nvPr/>
        </p:nvSpPr>
        <p:spPr>
          <a:xfrm>
            <a:off x="6170454" y="2962363"/>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Signo de multiplicación 6">
            <a:extLst>
              <a:ext uri="{FF2B5EF4-FFF2-40B4-BE49-F238E27FC236}">
                <a16:creationId xmlns:a16="http://schemas.microsoft.com/office/drawing/2014/main" xmlns="" id="{D9D715A9-1CF4-4A24-9491-3E5F05FFD090}"/>
              </a:ext>
            </a:extLst>
          </p:cNvPr>
          <p:cNvSpPr/>
          <p:nvPr/>
        </p:nvSpPr>
        <p:spPr>
          <a:xfrm>
            <a:off x="6170454" y="3368676"/>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Signo de multiplicación 7">
            <a:extLst>
              <a:ext uri="{FF2B5EF4-FFF2-40B4-BE49-F238E27FC236}">
                <a16:creationId xmlns:a16="http://schemas.microsoft.com/office/drawing/2014/main" xmlns="" id="{DA1EFB82-4671-4145-B012-C131FEA1FEC8}"/>
              </a:ext>
            </a:extLst>
          </p:cNvPr>
          <p:cNvSpPr/>
          <p:nvPr/>
        </p:nvSpPr>
        <p:spPr>
          <a:xfrm>
            <a:off x="6170454" y="3800724"/>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Signo de multiplicación 8">
            <a:extLst>
              <a:ext uri="{FF2B5EF4-FFF2-40B4-BE49-F238E27FC236}">
                <a16:creationId xmlns:a16="http://schemas.microsoft.com/office/drawing/2014/main" xmlns="" id="{AB8D55A2-85E2-4904-9E04-EC1B44D60E76}"/>
              </a:ext>
            </a:extLst>
          </p:cNvPr>
          <p:cNvSpPr/>
          <p:nvPr/>
        </p:nvSpPr>
        <p:spPr>
          <a:xfrm>
            <a:off x="6156176" y="4556395"/>
            <a:ext cx="360040" cy="49921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a:extLst>
              <a:ext uri="{FF2B5EF4-FFF2-40B4-BE49-F238E27FC236}">
                <a16:creationId xmlns:a16="http://schemas.microsoft.com/office/drawing/2014/main" xmlns="" id="{DA49C5BD-A3EC-4491-AF29-15EBCC804E22}"/>
              </a:ext>
            </a:extLst>
          </p:cNvPr>
          <p:cNvSpPr txBox="1"/>
          <p:nvPr/>
        </p:nvSpPr>
        <p:spPr>
          <a:xfrm>
            <a:off x="6084168" y="247749"/>
            <a:ext cx="2448272" cy="338554"/>
          </a:xfrm>
          <a:prstGeom prst="rect">
            <a:avLst/>
          </a:prstGeom>
          <a:noFill/>
        </p:spPr>
        <p:txBody>
          <a:bodyPr wrap="square" rtlCol="0">
            <a:spAutoFit/>
          </a:bodyPr>
          <a:lstStyle/>
          <a:p>
            <a:r>
              <a:rPr lang="es-ES" sz="1600" b="1" dirty="0"/>
              <a:t>NNT= 1 /2,22*100 = 45</a:t>
            </a:r>
            <a:endParaRPr lang="es-VE" sz="1600" b="1" dirty="0"/>
          </a:p>
        </p:txBody>
      </p:sp>
      <p:sp>
        <p:nvSpPr>
          <p:cNvPr id="10" name="Rectángulo 9">
            <a:extLst>
              <a:ext uri="{FF2B5EF4-FFF2-40B4-BE49-F238E27FC236}">
                <a16:creationId xmlns:a16="http://schemas.microsoft.com/office/drawing/2014/main" xmlns="" id="{28276514-6420-4F4E-A0CC-BC37784507A8}"/>
              </a:ext>
            </a:extLst>
          </p:cNvPr>
          <p:cNvSpPr/>
          <p:nvPr/>
        </p:nvSpPr>
        <p:spPr>
          <a:xfrm>
            <a:off x="6323689" y="649020"/>
            <a:ext cx="1920719" cy="338554"/>
          </a:xfrm>
          <a:prstGeom prst="rect">
            <a:avLst/>
          </a:prstGeom>
        </p:spPr>
        <p:txBody>
          <a:bodyPr wrap="none">
            <a:spAutoFit/>
          </a:bodyPr>
          <a:lstStyle/>
          <a:p>
            <a:r>
              <a:rPr lang="es-VE" sz="1600" b="1" dirty="0">
                <a:latin typeface="Arial" panose="020B0604020202020204" pitchFamily="34" charset="0"/>
              </a:rPr>
              <a:t>(IC 95% 0.49-0.82)</a:t>
            </a:r>
            <a:endParaRPr lang="es-VE" sz="1600" b="1" dirty="0"/>
          </a:p>
        </p:txBody>
      </p:sp>
      <p:sp>
        <p:nvSpPr>
          <p:cNvPr id="12" name="CuadroTexto 11">
            <a:extLst>
              <a:ext uri="{FF2B5EF4-FFF2-40B4-BE49-F238E27FC236}">
                <a16:creationId xmlns:a16="http://schemas.microsoft.com/office/drawing/2014/main" xmlns="" id="{0CBC342E-769E-41EF-96DF-383421A32F07}"/>
              </a:ext>
            </a:extLst>
          </p:cNvPr>
          <p:cNvSpPr txBox="1"/>
          <p:nvPr/>
        </p:nvSpPr>
        <p:spPr>
          <a:xfrm>
            <a:off x="6372200" y="967829"/>
            <a:ext cx="2448272" cy="307777"/>
          </a:xfrm>
          <a:prstGeom prst="rect">
            <a:avLst/>
          </a:prstGeom>
          <a:noFill/>
        </p:spPr>
        <p:txBody>
          <a:bodyPr wrap="square" rtlCol="0">
            <a:spAutoFit/>
          </a:bodyPr>
          <a:lstStyle/>
          <a:p>
            <a:r>
              <a:rPr lang="es-ES" b="1" dirty="0"/>
              <a:t>NNH= 1 /3,1*100 = 32</a:t>
            </a:r>
            <a:endParaRPr lang="es-VE" b="1" dirty="0"/>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7" name="1 Título"/>
          <p:cNvSpPr txBox="1">
            <a:spLocks/>
          </p:cNvSpPr>
          <p:nvPr/>
        </p:nvSpPr>
        <p:spPr>
          <a:xfrm>
            <a:off x="323528" y="36539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Aportes del grupo</a:t>
            </a:r>
          </a:p>
        </p:txBody>
      </p:sp>
      <p:sp>
        <p:nvSpPr>
          <p:cNvPr id="9" name="Google Shape;494;p33"/>
          <p:cNvSpPr/>
          <p:nvPr/>
        </p:nvSpPr>
        <p:spPr>
          <a:xfrm>
            <a:off x="1115616" y="1347614"/>
            <a:ext cx="7560840" cy="357986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5" name="2 Marcador de texto">
            <a:extLst>
              <a:ext uri="{FF2B5EF4-FFF2-40B4-BE49-F238E27FC236}">
                <a16:creationId xmlns:a16="http://schemas.microsoft.com/office/drawing/2014/main" xmlns="" id="{2C31CF7C-BF5C-4B26-A2F8-C457567A5846}"/>
              </a:ext>
            </a:extLst>
          </p:cNvPr>
          <p:cNvSpPr>
            <a:spLocks noGrp="1"/>
          </p:cNvSpPr>
          <p:nvPr>
            <p:ph type="body" idx="1"/>
          </p:nvPr>
        </p:nvSpPr>
        <p:spPr>
          <a:xfrm>
            <a:off x="1475656" y="1347614"/>
            <a:ext cx="6768752" cy="3168352"/>
          </a:xfrm>
        </p:spPr>
        <p:txBody>
          <a:bodyPr/>
          <a:lstStyle/>
          <a:p>
            <a:pPr algn="just"/>
            <a:r>
              <a:rPr lang="es-VE" sz="2000" b="1" dirty="0" smtClean="0">
                <a:latin typeface="+mj-lt"/>
              </a:rPr>
              <a:t>El tratamiento </a:t>
            </a:r>
            <a:r>
              <a:rPr lang="es-VE" sz="2000" b="1" dirty="0" err="1" smtClean="0">
                <a:latin typeface="+mj-lt"/>
              </a:rPr>
              <a:t>antihipertensivo</a:t>
            </a:r>
            <a:r>
              <a:rPr lang="es-VE" sz="2000" b="1" dirty="0" smtClean="0">
                <a:latin typeface="+mj-lt"/>
              </a:rPr>
              <a:t> de ajuste escalonado en pacientes mayores de 60 años con HSA mostró una reducción de 36% en la aparición del punto final primario (ACV fatal y no fatal) en comparación con el placebo durante un seguimiento de 70 meses, sin embargo este resultado se atribuyó </a:t>
            </a:r>
            <a:r>
              <a:rPr lang="es-VE" sz="2000" b="1" dirty="0" smtClean="0">
                <a:latin typeface="+mj-lt"/>
              </a:rPr>
              <a:t>al </a:t>
            </a:r>
            <a:r>
              <a:rPr lang="es-VE" sz="2000" b="1" dirty="0" smtClean="0">
                <a:latin typeface="+mj-lt"/>
              </a:rPr>
              <a:t>ACV no fatal. </a:t>
            </a:r>
            <a:endParaRPr lang="es-VE" sz="2000" b="1" dirty="0">
              <a:latin typeface="+mj-lt"/>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7" name="1 Título"/>
          <p:cNvSpPr txBox="1">
            <a:spLocks/>
          </p:cNvSpPr>
          <p:nvPr/>
        </p:nvSpPr>
        <p:spPr>
          <a:xfrm>
            <a:off x="323528" y="36539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Aportes del grupo</a:t>
            </a:r>
          </a:p>
        </p:txBody>
      </p:sp>
      <p:sp>
        <p:nvSpPr>
          <p:cNvPr id="5" name="2 Marcador de texto">
            <a:extLst>
              <a:ext uri="{FF2B5EF4-FFF2-40B4-BE49-F238E27FC236}">
                <a16:creationId xmlns:a16="http://schemas.microsoft.com/office/drawing/2014/main" xmlns="" id="{2C31CF7C-BF5C-4B26-A2F8-C457567A5846}"/>
              </a:ext>
            </a:extLst>
          </p:cNvPr>
          <p:cNvSpPr>
            <a:spLocks noGrp="1"/>
          </p:cNvSpPr>
          <p:nvPr>
            <p:ph type="body" idx="1"/>
          </p:nvPr>
        </p:nvSpPr>
        <p:spPr>
          <a:xfrm>
            <a:off x="107504" y="1347614"/>
            <a:ext cx="8496944" cy="3168352"/>
          </a:xfrm>
        </p:spPr>
        <p:txBody>
          <a:bodyPr/>
          <a:lstStyle/>
          <a:p>
            <a:pPr algn="just"/>
            <a:r>
              <a:rPr lang="es-VE" sz="2000" b="1" dirty="0">
                <a:latin typeface="+mj-lt"/>
              </a:rPr>
              <a:t>Además se evidencia una reducción de la aparición de puntos finales secundarios (no fatales): 33% para </a:t>
            </a:r>
            <a:r>
              <a:rPr lang="es-VE" sz="2000" b="1" dirty="0" smtClean="0">
                <a:latin typeface="+mj-lt"/>
              </a:rPr>
              <a:t>IM </a:t>
            </a:r>
            <a:r>
              <a:rPr lang="es-VE" sz="2000" b="1" dirty="0">
                <a:latin typeface="+mj-lt"/>
              </a:rPr>
              <a:t>y 54% para falla ventricular </a:t>
            </a:r>
            <a:r>
              <a:rPr lang="es-VE" sz="2000" b="1" dirty="0" smtClean="0">
                <a:latin typeface="+mj-lt"/>
              </a:rPr>
              <a:t>izquierda; </a:t>
            </a:r>
            <a:r>
              <a:rPr lang="es-VE" sz="2000" b="1" dirty="0">
                <a:latin typeface="+mj-lt"/>
              </a:rPr>
              <a:t>así como en puntos combinados: 27% IM no fatal o muerte por enfermedad cardíaca </a:t>
            </a:r>
            <a:r>
              <a:rPr lang="es-VE" sz="2000" b="1" dirty="0" smtClean="0">
                <a:latin typeface="+mj-lt"/>
              </a:rPr>
              <a:t>coronaria; </a:t>
            </a:r>
            <a:r>
              <a:rPr lang="es-VE" sz="2000" b="1" dirty="0">
                <a:latin typeface="+mj-lt"/>
              </a:rPr>
              <a:t>33% para ACV fatal y no fatal, IM fatal y no fatal o muerte por enfermedad cardíaca </a:t>
            </a:r>
            <a:r>
              <a:rPr lang="es-VE" sz="2000" b="1" dirty="0" smtClean="0">
                <a:latin typeface="+mj-lt"/>
              </a:rPr>
              <a:t>coronaria; </a:t>
            </a:r>
            <a:r>
              <a:rPr lang="es-VE" sz="2000" b="1" dirty="0">
                <a:latin typeface="+mj-lt"/>
              </a:rPr>
              <a:t>25% para enfermedad cardíaca </a:t>
            </a:r>
            <a:r>
              <a:rPr lang="es-VE" sz="2000" b="1" dirty="0" smtClean="0">
                <a:latin typeface="+mj-lt"/>
              </a:rPr>
              <a:t>coronaria </a:t>
            </a:r>
            <a:r>
              <a:rPr lang="es-VE" sz="2000" b="1" dirty="0">
                <a:latin typeface="+mj-lt"/>
              </a:rPr>
              <a:t>y 32% para enfermedad </a:t>
            </a:r>
            <a:r>
              <a:rPr lang="es-VE" sz="2000" b="1" dirty="0" smtClean="0">
                <a:latin typeface="+mj-lt"/>
              </a:rPr>
              <a:t>cardiovascular. </a:t>
            </a:r>
            <a:r>
              <a:rPr lang="es-VE" sz="2000" b="1" dirty="0" smtClean="0">
                <a:latin typeface="+mj-lt"/>
              </a:rPr>
              <a:t>Sin embargo es importante acotar que los puntos fatales no dieron significancia estadística por lo que no deberían ser incluidos en los puntos combinados.</a:t>
            </a:r>
            <a:endParaRPr lang="es-VE" sz="2000" b="1" dirty="0">
              <a:latin typeface="+mj-lt"/>
            </a:endParaRPr>
          </a:p>
        </p:txBody>
      </p:sp>
    </p:spTree>
    <p:extLst>
      <p:ext uri="{BB962C8B-B14F-4D97-AF65-F5344CB8AC3E}">
        <p14:creationId xmlns:p14="http://schemas.microsoft.com/office/powerpoint/2010/main" xmlns="" val="409037189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7" name="1 Título"/>
          <p:cNvSpPr txBox="1">
            <a:spLocks/>
          </p:cNvSpPr>
          <p:nvPr/>
        </p:nvSpPr>
        <p:spPr>
          <a:xfrm>
            <a:off x="323528" y="365390"/>
            <a:ext cx="5847515" cy="766200"/>
          </a:xfrm>
          <a:prstGeom prst="rect">
            <a:avLst/>
          </a:prstGeom>
          <a:noFill/>
          <a:ln>
            <a:noFill/>
          </a:ln>
        </p:spPr>
        <p:txBody>
          <a:bodyPr spcFirstLastPara="1" wrap="square"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s-VE" sz="3600" b="1" i="0" u="none" strike="noStrike" kern="0" cap="none" spc="0" normalizeH="0" baseline="0" noProof="0" dirty="0">
                <a:ln>
                  <a:noFill/>
                </a:ln>
                <a:solidFill>
                  <a:srgbClr val="FFFFFF"/>
                </a:solidFill>
                <a:effectLst/>
                <a:uLnTx/>
                <a:uFillTx/>
                <a:latin typeface="+mj-lt"/>
                <a:ea typeface="Roboto Condensed"/>
                <a:cs typeface="Roboto Condensed"/>
                <a:sym typeface="Roboto Condensed"/>
              </a:rPr>
              <a:t>Aportes del grupo</a:t>
            </a:r>
          </a:p>
        </p:txBody>
      </p:sp>
      <p:sp>
        <p:nvSpPr>
          <p:cNvPr id="5" name="2 Marcador de texto">
            <a:extLst>
              <a:ext uri="{FF2B5EF4-FFF2-40B4-BE49-F238E27FC236}">
                <a16:creationId xmlns:a16="http://schemas.microsoft.com/office/drawing/2014/main" xmlns="" id="{2C31CF7C-BF5C-4B26-A2F8-C457567A5846}"/>
              </a:ext>
            </a:extLst>
          </p:cNvPr>
          <p:cNvSpPr>
            <a:spLocks noGrp="1"/>
          </p:cNvSpPr>
          <p:nvPr>
            <p:ph type="body" idx="1"/>
          </p:nvPr>
        </p:nvSpPr>
        <p:spPr>
          <a:xfrm>
            <a:off x="107504" y="1347614"/>
            <a:ext cx="8496944" cy="3168352"/>
          </a:xfrm>
        </p:spPr>
        <p:txBody>
          <a:bodyPr/>
          <a:lstStyle/>
          <a:p>
            <a:pPr algn="just"/>
            <a:r>
              <a:rPr lang="es-VE" sz="2000" b="1" dirty="0" smtClean="0">
                <a:latin typeface="+mj-lt"/>
              </a:rPr>
              <a:t>Con lo anteriormente expuesto se da respuesta a la pregunta de investigación. Aunque t</a:t>
            </a:r>
            <a:r>
              <a:rPr lang="es-VE" sz="2000" b="1" dirty="0" smtClean="0">
                <a:latin typeface="+mj-lt"/>
              </a:rPr>
              <a:t>ambién </a:t>
            </a:r>
            <a:r>
              <a:rPr lang="es-VE" sz="2000" b="1" dirty="0">
                <a:latin typeface="+mj-lt"/>
              </a:rPr>
              <a:t>hubiese resultado interesante conocer la medicación antihipertensiva que recibió el grupo placebo y el grupo de estudio que paso a medicación abierta, así como la medicación antihipertensiva que recibían los pacientes previo al ingreso. </a:t>
            </a:r>
          </a:p>
        </p:txBody>
      </p:sp>
    </p:spTree>
    <p:extLst>
      <p:ext uri="{BB962C8B-B14F-4D97-AF65-F5344CB8AC3E}">
        <p14:creationId xmlns:p14="http://schemas.microsoft.com/office/powerpoint/2010/main" xmlns="" val="419110595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34"/>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Gracias por su atención</a:t>
            </a:r>
            <a:endParaRPr sz="6000" dirty="0">
              <a:solidFill>
                <a:srgbClr val="FF9800"/>
              </a:solidFill>
            </a:endParaRPr>
          </a:p>
        </p:txBody>
      </p:sp>
      <p:grpSp>
        <p:nvGrpSpPr>
          <p:cNvPr id="505" name="Google Shape;505;p34"/>
          <p:cNvGrpSpPr/>
          <p:nvPr/>
        </p:nvGrpSpPr>
        <p:grpSpPr>
          <a:xfrm>
            <a:off x="3996210" y="966817"/>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nvGraphicFramePr>
        <p:xfrm>
          <a:off x="395536" y="3651870"/>
          <a:ext cx="8540696" cy="741680"/>
        </p:xfrm>
        <a:graphic>
          <a:graphicData uri="http://schemas.openxmlformats.org/drawingml/2006/table">
            <a:tbl>
              <a:tblPr firstRow="1" bandRow="1">
                <a:tableStyleId>{5C22544A-7EE6-4342-B048-85BDC9FD1C3A}</a:tableStyleId>
              </a:tblPr>
              <a:tblGrid>
                <a:gridCol w="4270348">
                  <a:extLst>
                    <a:ext uri="{9D8B030D-6E8A-4147-A177-3AD203B41FA5}">
                      <a16:colId xmlns:a16="http://schemas.microsoft.com/office/drawing/2014/main" xmlns="" val="20000"/>
                    </a:ext>
                  </a:extLst>
                </a:gridCol>
                <a:gridCol w="4270348">
                  <a:extLst>
                    <a:ext uri="{9D8B030D-6E8A-4147-A177-3AD203B41FA5}">
                      <a16:colId xmlns:a16="http://schemas.microsoft.com/office/drawing/2014/main" xmlns="" val="20001"/>
                    </a:ext>
                  </a:extLst>
                </a:gridCol>
              </a:tblGrid>
              <a:tr h="370840">
                <a:tc>
                  <a:txBody>
                    <a:bodyPr/>
                    <a:lstStyle/>
                    <a:p>
                      <a:r>
                        <a:rPr lang="es-VE" dirty="0"/>
                        <a:t>DOSIS</a:t>
                      </a:r>
                    </a:p>
                  </a:txBody>
                  <a:tcPr/>
                </a:tc>
                <a:tc>
                  <a:txBody>
                    <a:bodyPr/>
                    <a:lstStyle/>
                    <a:p>
                      <a:r>
                        <a:rPr lang="es-VE" dirty="0"/>
                        <a:t>DURACION DE ACCION</a:t>
                      </a:r>
                    </a:p>
                  </a:txBody>
                  <a:tcPr/>
                </a:tc>
                <a:extLst>
                  <a:ext uri="{0D108BD9-81ED-4DB2-BD59-A6C34878D82A}">
                    <a16:rowId xmlns:a16="http://schemas.microsoft.com/office/drawing/2014/main" xmlns="" val="10000"/>
                  </a:ext>
                </a:extLst>
              </a:tr>
              <a:tr h="370840">
                <a:tc>
                  <a:txBody>
                    <a:bodyPr/>
                    <a:lstStyle/>
                    <a:p>
                      <a:r>
                        <a:rPr lang="es-VE" dirty="0"/>
                        <a:t>12.5 mg -50 mg </a:t>
                      </a:r>
                    </a:p>
                  </a:txBody>
                  <a:tcPr/>
                </a:tc>
                <a:tc>
                  <a:txBody>
                    <a:bodyPr/>
                    <a:lstStyle/>
                    <a:p>
                      <a:r>
                        <a:rPr lang="es-VE" dirty="0"/>
                        <a:t>48- 72 horas</a:t>
                      </a:r>
                    </a:p>
                  </a:txBody>
                  <a:tcPr/>
                </a:tc>
                <a:extLst>
                  <a:ext uri="{0D108BD9-81ED-4DB2-BD59-A6C34878D82A}">
                    <a16:rowId xmlns:a16="http://schemas.microsoft.com/office/drawing/2014/main" xmlns="" val="10001"/>
                  </a:ext>
                </a:extLst>
              </a:tr>
            </a:tbl>
          </a:graphicData>
        </a:graphic>
      </p:graphicFrame>
      <p:graphicFrame>
        <p:nvGraphicFramePr>
          <p:cNvPr id="4" name="Diagrama 3"/>
          <p:cNvGraphicFramePr/>
          <p:nvPr/>
        </p:nvGraphicFramePr>
        <p:xfrm>
          <a:off x="899592" y="555526"/>
          <a:ext cx="7435844" cy="3124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254213" y="4758700"/>
            <a:ext cx="5363787" cy="276999"/>
          </a:xfrm>
          <a:prstGeom prst="rect">
            <a:avLst/>
          </a:prstGeom>
          <a:noFill/>
        </p:spPr>
        <p:txBody>
          <a:bodyPr wrap="square" rtlCol="0">
            <a:spAutoFit/>
          </a:bodyPr>
          <a:lstStyle/>
          <a:p>
            <a:r>
              <a:rPr lang="es-VE" sz="1200" dirty="0">
                <a:solidFill>
                  <a:prstClr val="black"/>
                </a:solidFill>
              </a:rPr>
              <a:t>Lionel </a:t>
            </a:r>
            <a:r>
              <a:rPr lang="es-VE" sz="1200" dirty="0" err="1">
                <a:solidFill>
                  <a:prstClr val="black"/>
                </a:solidFill>
              </a:rPr>
              <a:t>Opie</a:t>
            </a:r>
            <a:r>
              <a:rPr lang="es-VE" sz="1200" dirty="0">
                <a:solidFill>
                  <a:prstClr val="black"/>
                </a:solidFill>
              </a:rPr>
              <a:t>, Bernard </a:t>
            </a:r>
            <a:r>
              <a:rPr lang="es-VE" sz="1200" dirty="0" err="1">
                <a:solidFill>
                  <a:prstClr val="black"/>
                </a:solidFill>
              </a:rPr>
              <a:t>Gersh</a:t>
            </a:r>
            <a:r>
              <a:rPr lang="es-VE" sz="1200" dirty="0">
                <a:solidFill>
                  <a:prstClr val="black"/>
                </a:solidFill>
              </a:rPr>
              <a:t>. Fármacos para el corazón. 6° Edición.</a:t>
            </a:r>
          </a:p>
        </p:txBody>
      </p:sp>
    </p:spTree>
    <p:extLst>
      <p:ext uri="{BB962C8B-B14F-4D97-AF65-F5344CB8AC3E}">
        <p14:creationId xmlns:p14="http://schemas.microsoft.com/office/powerpoint/2010/main" xmlns="" val="2828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p:cNvGraphicFramePr>
          <p:nvPr/>
        </p:nvGraphicFramePr>
        <p:xfrm>
          <a:off x="323528" y="843558"/>
          <a:ext cx="8103114" cy="343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123728" y="4359501"/>
            <a:ext cx="5088974" cy="276999"/>
          </a:xfrm>
          <a:prstGeom prst="rect">
            <a:avLst/>
          </a:prstGeom>
          <a:noFill/>
        </p:spPr>
        <p:txBody>
          <a:bodyPr wrap="square" rtlCol="0">
            <a:spAutoFit/>
          </a:bodyPr>
          <a:lstStyle/>
          <a:p>
            <a:pPr>
              <a:buClrTx/>
              <a:buFontTx/>
              <a:buNone/>
            </a:pPr>
            <a:r>
              <a:rPr lang="es-VE" sz="1200" kern="1200" dirty="0">
                <a:solidFill>
                  <a:prstClr val="black"/>
                </a:solidFill>
                <a:latin typeface="Tw Cen MT" panose="020B0602020104020603"/>
                <a:ea typeface="+mn-ea"/>
                <a:cs typeface="+mn-cs"/>
              </a:rPr>
              <a:t>Lionel </a:t>
            </a:r>
            <a:r>
              <a:rPr lang="es-VE" sz="1200" kern="1200" dirty="0" err="1">
                <a:solidFill>
                  <a:prstClr val="black"/>
                </a:solidFill>
                <a:latin typeface="Tw Cen MT" panose="020B0602020104020603"/>
                <a:ea typeface="+mn-ea"/>
                <a:cs typeface="+mn-cs"/>
              </a:rPr>
              <a:t>Opie</a:t>
            </a:r>
            <a:r>
              <a:rPr lang="es-VE" sz="1200" kern="1200" dirty="0">
                <a:solidFill>
                  <a:prstClr val="black"/>
                </a:solidFill>
                <a:latin typeface="Tw Cen MT" panose="020B0602020104020603"/>
                <a:ea typeface="+mn-ea"/>
                <a:cs typeface="+mn-cs"/>
              </a:rPr>
              <a:t>, Bernard </a:t>
            </a:r>
            <a:r>
              <a:rPr lang="es-VE" sz="1200" kern="1200" dirty="0" err="1">
                <a:solidFill>
                  <a:prstClr val="black"/>
                </a:solidFill>
                <a:latin typeface="Tw Cen MT" panose="020B0602020104020603"/>
                <a:ea typeface="+mn-ea"/>
                <a:cs typeface="+mn-cs"/>
              </a:rPr>
              <a:t>Gersh</a:t>
            </a:r>
            <a:r>
              <a:rPr lang="es-VE" sz="1200" kern="1200" dirty="0">
                <a:solidFill>
                  <a:prstClr val="black"/>
                </a:solidFill>
                <a:latin typeface="Tw Cen MT" panose="020B0602020104020603"/>
                <a:ea typeface="+mn-ea"/>
                <a:cs typeface="+mn-cs"/>
              </a:rPr>
              <a:t>. Fármacos para el corazón. 6° Edición.</a:t>
            </a:r>
          </a:p>
        </p:txBody>
      </p:sp>
    </p:spTree>
    <p:extLst>
      <p:ext uri="{BB962C8B-B14F-4D97-AF65-F5344CB8AC3E}">
        <p14:creationId xmlns:p14="http://schemas.microsoft.com/office/powerpoint/2010/main" xmlns="" val="332945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Google Shape;376;p25"/>
          <p:cNvGrpSpPr/>
          <p:nvPr/>
        </p:nvGrpSpPr>
        <p:grpSpPr>
          <a:xfrm>
            <a:off x="1099473" y="0"/>
            <a:ext cx="8044527" cy="2067200"/>
            <a:chOff x="185742" y="1287960"/>
            <a:chExt cx="8044527" cy="2067200"/>
          </a:xfrm>
        </p:grpSpPr>
        <p:sp>
          <p:nvSpPr>
            <p:cNvPr id="377" name="Google Shape;377;p25"/>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78" name="Google Shape;378;p25"/>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79" name="Google Shape;379;p25"/>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80" name="Google Shape;380;p25"/>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81" name="Google Shape;381;p25"/>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382" name="Google Shape;382;p25"/>
          <p:cNvSpPr txBox="1">
            <a:spLocks noGrp="1"/>
          </p:cNvSpPr>
          <p:nvPr>
            <p:ph type="ctrTitle" idx="4294967295"/>
          </p:nvPr>
        </p:nvSpPr>
        <p:spPr>
          <a:xfrm>
            <a:off x="1104900" y="411510"/>
            <a:ext cx="8039100" cy="122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rgbClr val="3F5378"/>
                </a:solidFill>
                <a:latin typeface="+mj-lt"/>
              </a:rPr>
              <a:t>Interrogante</a:t>
            </a:r>
            <a:endParaRPr sz="7200" dirty="0">
              <a:solidFill>
                <a:srgbClr val="3F5378"/>
              </a:solidFill>
              <a:latin typeface="+mj-lt"/>
            </a:endParaRPr>
          </a:p>
        </p:txBody>
      </p:sp>
      <p:sp>
        <p:nvSpPr>
          <p:cNvPr id="383" name="Google Shape;383;p25"/>
          <p:cNvSpPr txBox="1">
            <a:spLocks noGrp="1"/>
          </p:cNvSpPr>
          <p:nvPr>
            <p:ph type="subTitle" idx="4294967295"/>
          </p:nvPr>
        </p:nvSpPr>
        <p:spPr>
          <a:xfrm>
            <a:off x="899592" y="2355726"/>
            <a:ext cx="7488832" cy="1800200"/>
          </a:xfrm>
          <a:prstGeom prst="rect">
            <a:avLst/>
          </a:prstGeom>
        </p:spPr>
        <p:txBody>
          <a:bodyPr spcFirstLastPara="1" wrap="square" lIns="91425" tIns="91425" rIns="91425" bIns="91425" anchor="ctr" anchorCtr="0">
            <a:noAutofit/>
          </a:bodyPr>
          <a:lstStyle/>
          <a:p>
            <a:pPr marL="0" lvl="0" indent="0" algn="ctr" rtl="0">
              <a:spcBef>
                <a:spcPts val="600"/>
              </a:spcBef>
              <a:spcAft>
                <a:spcPts val="1000"/>
              </a:spcAft>
              <a:buNone/>
            </a:pPr>
            <a:r>
              <a:rPr lang="es-VE" sz="2800" b="1" dirty="0">
                <a:solidFill>
                  <a:schemeClr val="accent1">
                    <a:lumMod val="75000"/>
                  </a:schemeClr>
                </a:solidFill>
                <a:latin typeface="+mj-lt"/>
              </a:rPr>
              <a:t>¿</a:t>
            </a:r>
            <a:r>
              <a:rPr lang="en" sz="2800" b="1" dirty="0">
                <a:solidFill>
                  <a:schemeClr val="accent1">
                    <a:lumMod val="75000"/>
                  </a:schemeClr>
                </a:solidFill>
                <a:latin typeface="+mj-lt"/>
              </a:rPr>
              <a:t>Cuál es el efecto del tratamiento antihipertensivo en la hipertensión arterial sistólica aislada en personas mayores de 65 años en relación  a la aparición de eventos cardiovasculares?</a:t>
            </a:r>
            <a:endParaRPr sz="2800" b="1" dirty="0">
              <a:solidFill>
                <a:schemeClr val="accent1">
                  <a:lumMod val="75000"/>
                </a:schemeClr>
              </a:solidFill>
              <a:latin typeface="+mj-lt"/>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1026" name="Picture 2"/>
          <p:cNvPicPr>
            <a:picLocks noChangeAspect="1" noChangeArrowheads="1"/>
          </p:cNvPicPr>
          <p:nvPr/>
        </p:nvPicPr>
        <p:blipFill>
          <a:blip r:embed="rId3"/>
          <a:srcRect l="10332" t="21465" r="10526" b="28451"/>
          <a:stretch>
            <a:fillRect/>
          </a:stretch>
        </p:blipFill>
        <p:spPr bwMode="auto">
          <a:xfrm>
            <a:off x="467544" y="843558"/>
            <a:ext cx="7884368" cy="3118444"/>
          </a:xfrm>
          <a:prstGeom prst="rect">
            <a:avLst/>
          </a:prstGeom>
          <a:noFill/>
          <a:ln w="9525">
            <a:noFill/>
            <a:miter lim="800000"/>
            <a:headEnd/>
            <a:tailEnd/>
          </a:ln>
        </p:spPr>
      </p:pic>
      <p:pic>
        <p:nvPicPr>
          <p:cNvPr id="1027" name="Picture 3"/>
          <p:cNvPicPr>
            <a:picLocks noChangeAspect="1" noChangeArrowheads="1"/>
          </p:cNvPicPr>
          <p:nvPr/>
        </p:nvPicPr>
        <p:blipFill>
          <a:blip r:embed="rId4"/>
          <a:srcRect l="9838" t="77405" r="68309" b="18815"/>
          <a:stretch>
            <a:fillRect/>
          </a:stretch>
        </p:blipFill>
        <p:spPr bwMode="auto">
          <a:xfrm>
            <a:off x="323528" y="4083918"/>
            <a:ext cx="2664296" cy="288032"/>
          </a:xfrm>
          <a:prstGeom prst="rect">
            <a:avLst/>
          </a:prstGeom>
          <a:noFill/>
          <a:ln w="9525">
            <a:noFill/>
            <a:miter lim="800000"/>
            <a:headEnd/>
            <a:tailEnd/>
          </a:ln>
        </p:spPr>
      </p:pic>
    </p:spTree>
  </p:cSld>
  <p:clrMapOvr>
    <a:masterClrMapping/>
  </p:clrMapOvr>
  <p:transition spd="slow">
    <p:push dir="u"/>
  </p:transition>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2653</Words>
  <Application>Microsoft Office PowerPoint</Application>
  <PresentationFormat>Presentación en pantalla (16:9)</PresentationFormat>
  <Paragraphs>273</Paragraphs>
  <Slides>55</Slides>
  <Notes>28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55</vt:i4>
      </vt:variant>
    </vt:vector>
  </HeadingPairs>
  <TitlesOfParts>
    <vt:vector size="66" baseType="lpstr">
      <vt:lpstr>Arial</vt:lpstr>
      <vt:lpstr>Roboto Condensed</vt:lpstr>
      <vt:lpstr>Arial Black</vt:lpstr>
      <vt:lpstr>Tw Cen MT Condensed</vt:lpstr>
      <vt:lpstr>Tw Cen MT</vt:lpstr>
      <vt:lpstr>Times New Roman</vt:lpstr>
      <vt:lpstr>Arvo</vt:lpstr>
      <vt:lpstr>Roboto Condensed Light</vt:lpstr>
      <vt:lpstr>Cambria</vt:lpstr>
      <vt:lpstr>Century Gothic</vt:lpstr>
      <vt:lpstr>Salerio template</vt:lpstr>
      <vt:lpstr>Diapositiva 1</vt:lpstr>
      <vt:lpstr>Diapositiva 2</vt:lpstr>
      <vt:lpstr>Diapositiva 3</vt:lpstr>
      <vt:lpstr>Diapositiva 4</vt:lpstr>
      <vt:lpstr>Diapositiva 5</vt:lpstr>
      <vt:lpstr>Diapositiva 6</vt:lpstr>
      <vt:lpstr>Diapositiva 7</vt:lpstr>
      <vt:lpstr>Interrogante</vt:lpstr>
      <vt:lpstr>Diapositiva 9</vt:lpstr>
      <vt:lpstr>Introducción</vt:lpstr>
      <vt:lpstr>Introducción</vt:lpstr>
      <vt:lpstr>Introducción</vt:lpstr>
      <vt:lpstr>Objetivo</vt:lpstr>
      <vt:lpstr>Metodología</vt:lpstr>
      <vt:lpstr>Metodología</vt:lpstr>
      <vt:lpstr>Metodología</vt:lpstr>
      <vt:lpstr>Metodología</vt:lpstr>
      <vt:lpstr>Metodología</vt:lpstr>
      <vt:lpstr>Metodología</vt:lpstr>
      <vt:lpstr>Metodología</vt:lpstr>
      <vt:lpstr>Diapositiva 21</vt:lpstr>
      <vt:lpstr>Metodología</vt:lpstr>
      <vt:lpstr>Metodología</vt:lpstr>
      <vt:lpstr>Metodología</vt:lpstr>
      <vt:lpstr>Metodología</vt:lpstr>
      <vt:lpstr>Metodología</vt:lpstr>
      <vt:lpstr>Metodología</vt:lpstr>
      <vt:lpstr>Metodología</vt:lpstr>
      <vt:lpstr>Metodología</vt:lpstr>
      <vt:lpstr>Metodología</vt:lpstr>
      <vt:lpstr>Resultados</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Discusión y conclusiones</vt:lpstr>
      <vt:lpstr>Diapositiva 44</vt:lpstr>
      <vt:lpstr>Diapositiva 45</vt:lpstr>
      <vt:lpstr>Diapositiva 46</vt:lpstr>
      <vt:lpstr>Diapositiva 47</vt:lpstr>
      <vt:lpstr>Diapositiva 48</vt:lpstr>
      <vt:lpstr>Diapositiva 49</vt:lpstr>
      <vt:lpstr>LISTA DE COTEJO</vt:lpstr>
      <vt:lpstr>LISTA DE COTEJO</vt:lpstr>
      <vt:lpstr>Diapositiva 52</vt:lpstr>
      <vt:lpstr>Diapositiva 53</vt:lpstr>
      <vt:lpstr>Diapositiva 54</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USUARIO</cp:lastModifiedBy>
  <cp:revision>230</cp:revision>
  <dcterms:modified xsi:type="dcterms:W3CDTF">2019-06-11T00:54:47Z</dcterms:modified>
</cp:coreProperties>
</file>