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5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6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2.xml" ContentType="application/vnd.openxmlformats-officedocument.presentationml.notesSlide+xml"/>
  <Override PartName="/ppt/diagrams/data17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3.xml" ContentType="application/vnd.openxmlformats-officedocument.presentationml.notesSlide+xml"/>
  <Override PartName="/ppt/diagrams/data18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1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300" r:id="rId4"/>
    <p:sldId id="261" r:id="rId5"/>
    <p:sldId id="320" r:id="rId6"/>
    <p:sldId id="301" r:id="rId7"/>
    <p:sldId id="302" r:id="rId8"/>
    <p:sldId id="304" r:id="rId9"/>
    <p:sldId id="303" r:id="rId10"/>
    <p:sldId id="305" r:id="rId11"/>
    <p:sldId id="312" r:id="rId12"/>
    <p:sldId id="309" r:id="rId13"/>
    <p:sldId id="311" r:id="rId14"/>
    <p:sldId id="310" r:id="rId15"/>
    <p:sldId id="306" r:id="rId16"/>
    <p:sldId id="307" r:id="rId17"/>
    <p:sldId id="276" r:id="rId18"/>
    <p:sldId id="317" r:id="rId19"/>
    <p:sldId id="316" r:id="rId20"/>
    <p:sldId id="323" r:id="rId21"/>
    <p:sldId id="314" r:id="rId22"/>
    <p:sldId id="288" r:id="rId23"/>
    <p:sldId id="324" r:id="rId24"/>
    <p:sldId id="318" r:id="rId25"/>
    <p:sldId id="292" r:id="rId26"/>
    <p:sldId id="321" r:id="rId27"/>
    <p:sldId id="322" r:id="rId28"/>
    <p:sldId id="325" r:id="rId29"/>
    <p:sldId id="299" r:id="rId30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esar" initials="C" lastIdx="6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0000"/>
    <a:srgbClr val="558ED5"/>
    <a:srgbClr val="00D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2362" autoAdjust="0"/>
  </p:normalViewPr>
  <p:slideViewPr>
    <p:cSldViewPr showGuides="1">
      <p:cViewPr varScale="1">
        <p:scale>
          <a:sx n="64" d="100"/>
          <a:sy n="64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139872-A80C-4DBE-85C2-4B8B864C83CD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VE"/>
        </a:p>
      </dgm:t>
    </dgm:pt>
    <dgm:pt modelId="{FBC2B2A0-59FC-47E0-B7F2-3B3BFE425FB0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algn="just" rtl="0"/>
          <a:r>
            <a:rPr lang="es-VE" smtClean="0">
              <a:latin typeface="Times New Roman" panose="02020603050405020304" pitchFamily="18" charset="0"/>
              <a:cs typeface="Times New Roman" panose="02020603050405020304" pitchFamily="18" charset="0"/>
            </a:rPr>
            <a:t>El BNP y proBNP-NT son biomarcadores plasmáticos utilizados en pacientes con insuficiencia cardíaca congestiva que están aprobados para fines de diagnóstico. </a:t>
          </a:r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DC8BA9-4F0C-4388-AD47-739C1B4D03A3}" type="parTrans" cxnId="{FB2A1B36-3D39-494E-947A-FE082CBE88C1}">
      <dgm:prSet/>
      <dgm:spPr/>
      <dgm:t>
        <a:bodyPr/>
        <a:lstStyle/>
        <a:p>
          <a:pPr algn="just"/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F81D75-6E3D-48AC-8FC0-90B7281C292B}" type="sibTrans" cxnId="{FB2A1B36-3D39-494E-947A-FE082CBE88C1}">
      <dgm:prSet/>
      <dgm:spPr/>
      <dgm:t>
        <a:bodyPr/>
        <a:lstStyle/>
        <a:p>
          <a:pPr algn="just"/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705021-EE26-4160-8DC6-1E49C8CC4478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algn="just" rtl="0"/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medición seriada de estos péptidos también puede ser útil en el seguimiento del éxito de la terapia farmacológica</a:t>
          </a:r>
          <a:endParaRPr lang="es-V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9E1017-DD95-4DE7-9F0D-D3D000CF32E2}" type="parTrans" cxnId="{6E6D07F5-4B08-4230-9C55-1088F5A27E98}">
      <dgm:prSet/>
      <dgm:spPr/>
      <dgm:t>
        <a:bodyPr/>
        <a:lstStyle/>
        <a:p>
          <a:pPr algn="just"/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329299-2F1F-46CE-974D-4BB4147CAF3B}" type="sibTrans" cxnId="{6E6D07F5-4B08-4230-9C55-1088F5A27E98}">
      <dgm:prSet/>
      <dgm:spPr/>
      <dgm:t>
        <a:bodyPr/>
        <a:lstStyle/>
        <a:p>
          <a:pPr algn="just"/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C89C99-573D-4D75-BAAB-07CF4AD27503}" type="pres">
      <dgm:prSet presAssocID="{2F139872-A80C-4DBE-85C2-4B8B864C83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34395B21-25F7-494C-84AE-7F9E9D288A17}" type="pres">
      <dgm:prSet presAssocID="{FBC2B2A0-59FC-47E0-B7F2-3B3BFE425FB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0437CB8D-3CE9-4AD1-ABC9-1A04C11A04AF}" type="pres">
      <dgm:prSet presAssocID="{A4F81D75-6E3D-48AC-8FC0-90B7281C292B}" presName="spacer" presStyleCnt="0"/>
      <dgm:spPr/>
    </dgm:pt>
    <dgm:pt modelId="{431CE3DD-664C-452B-BC8C-C99D1CC174EB}" type="pres">
      <dgm:prSet presAssocID="{29705021-EE26-4160-8DC6-1E49C8CC447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FB2A1B36-3D39-494E-947A-FE082CBE88C1}" srcId="{2F139872-A80C-4DBE-85C2-4B8B864C83CD}" destId="{FBC2B2A0-59FC-47E0-B7F2-3B3BFE425FB0}" srcOrd="0" destOrd="0" parTransId="{A0DC8BA9-4F0C-4388-AD47-739C1B4D03A3}" sibTransId="{A4F81D75-6E3D-48AC-8FC0-90B7281C292B}"/>
    <dgm:cxn modelId="{2CE5DD9C-F834-410F-BF0F-25353625B8C2}" type="presOf" srcId="{FBC2B2A0-59FC-47E0-B7F2-3B3BFE425FB0}" destId="{34395B21-25F7-494C-84AE-7F9E9D288A17}" srcOrd="0" destOrd="0" presId="urn:microsoft.com/office/officeart/2005/8/layout/vList2"/>
    <dgm:cxn modelId="{FF4936BE-C3F2-4694-8E5B-DEA90D06EE8D}" type="presOf" srcId="{2F139872-A80C-4DBE-85C2-4B8B864C83CD}" destId="{7CC89C99-573D-4D75-BAAB-07CF4AD27503}" srcOrd="0" destOrd="0" presId="urn:microsoft.com/office/officeart/2005/8/layout/vList2"/>
    <dgm:cxn modelId="{90FB92EE-A692-4839-A957-F261A086D9C3}" type="presOf" srcId="{29705021-EE26-4160-8DC6-1E49C8CC4478}" destId="{431CE3DD-664C-452B-BC8C-C99D1CC174EB}" srcOrd="0" destOrd="0" presId="urn:microsoft.com/office/officeart/2005/8/layout/vList2"/>
    <dgm:cxn modelId="{6E6D07F5-4B08-4230-9C55-1088F5A27E98}" srcId="{2F139872-A80C-4DBE-85C2-4B8B864C83CD}" destId="{29705021-EE26-4160-8DC6-1E49C8CC4478}" srcOrd="1" destOrd="0" parTransId="{2F9E1017-DD95-4DE7-9F0D-D3D000CF32E2}" sibTransId="{A0329299-2F1F-46CE-974D-4BB4147CAF3B}"/>
    <dgm:cxn modelId="{8025CE23-EC0C-4BAF-B1A2-9EE9271C49BF}" type="presParOf" srcId="{7CC89C99-573D-4D75-BAAB-07CF4AD27503}" destId="{34395B21-25F7-494C-84AE-7F9E9D288A17}" srcOrd="0" destOrd="0" presId="urn:microsoft.com/office/officeart/2005/8/layout/vList2"/>
    <dgm:cxn modelId="{5F9032E0-296B-4D6E-B375-8A0B55DE498B}" type="presParOf" srcId="{7CC89C99-573D-4D75-BAAB-07CF4AD27503}" destId="{0437CB8D-3CE9-4AD1-ABC9-1A04C11A04AF}" srcOrd="1" destOrd="0" presId="urn:microsoft.com/office/officeart/2005/8/layout/vList2"/>
    <dgm:cxn modelId="{F572C472-9924-4F52-8DFD-CD3BD5761BBC}" type="presParOf" srcId="{7CC89C99-573D-4D75-BAAB-07CF4AD27503}" destId="{431CE3DD-664C-452B-BC8C-C99D1CC174E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DB1AA4C-1EA2-48A9-8269-2B78107DE314}" type="doc">
      <dgm:prSet loTypeId="urn:microsoft.com/office/officeart/2005/8/layout/defaul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VE"/>
        </a:p>
      </dgm:t>
    </dgm:pt>
    <dgm:pt modelId="{D7E70A1E-7ECA-452D-B88A-9A8274F17F01}">
      <dgm:prSet/>
      <dgm:spPr>
        <a:solidFill>
          <a:schemeClr val="tx2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pPr rtl="0"/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CVB </a:t>
          </a:r>
          <a:r>
            <a:rPr lang="es-VE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intra</a:t>
          </a:r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 interindividual</a:t>
          </a:r>
          <a:endParaRPr lang="es-V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78E5F0-33E2-4CC3-B587-2B8B3A83421F}" type="parTrans" cxnId="{D0C099B1-73E3-44D2-92BB-F6CD0716428E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C2077D-7BC2-4865-A76A-4070ACC2B3CA}" type="sibTrans" cxnId="{D0C099B1-73E3-44D2-92BB-F6CD0716428E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EC7F9D-4AD0-4A55-9E07-4473A0BC5E35}">
      <dgm:prSet/>
      <dgm:spPr>
        <a:solidFill>
          <a:schemeClr val="tx2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pPr rtl="0"/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excluyeron 3 sujetos por concentraciones por debajo de los límites de detección</a:t>
          </a:r>
          <a:endParaRPr lang="es-V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4CCC28-CF68-4A2D-81A0-1EA985D2ECC2}" type="parTrans" cxnId="{6541744D-495B-4161-80FA-166A56965BB7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611DCF-419B-4665-A9EC-EE05AE2A723D}" type="sibTrans" cxnId="{6541744D-495B-4161-80FA-166A56965BB7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851CE-7538-4943-90C4-D718DDD1FAE1}">
      <dgm:prSet/>
      <dgm:spPr>
        <a:solidFill>
          <a:schemeClr val="tx2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pPr rtl="0"/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Test de </a:t>
          </a:r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Reed </a:t>
          </a:r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 </a:t>
          </a:r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 de </a:t>
          </a:r>
          <a:r>
            <a:rPr lang="es-VE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Cochran</a:t>
          </a:r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para valores extremos (se eliminó 1)</a:t>
          </a:r>
          <a:endParaRPr lang="es-V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C3618-D028-492D-B7F8-EEB58C2DBF05}" type="parTrans" cxnId="{068D9DEA-67C2-40F2-A8CA-14BFA8F2BD2D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327F85-A683-43A7-A496-5018F54B9FA0}" type="sibTrans" cxnId="{068D9DEA-67C2-40F2-A8CA-14BFA8F2BD2D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A91634-58FD-406B-B10E-0BD5E2B45940}" type="pres">
      <dgm:prSet presAssocID="{ADB1AA4C-1EA2-48A9-8269-2B78107DE31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AF8E55F8-BC21-4307-AB4C-4D0D4909AC11}" type="pres">
      <dgm:prSet presAssocID="{D7E70A1E-7ECA-452D-B88A-9A8274F17F0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33EAB0CF-C81E-4BF5-AE31-3B66ACA5E2F7}" type="pres">
      <dgm:prSet presAssocID="{1FC2077D-7BC2-4865-A76A-4070ACC2B3CA}" presName="sibTrans" presStyleCnt="0"/>
      <dgm:spPr/>
    </dgm:pt>
    <dgm:pt modelId="{38A69E0D-E63F-4D58-BCFA-1CCFD3946CC9}" type="pres">
      <dgm:prSet presAssocID="{B2EC7F9D-4AD0-4A55-9E07-4473A0BC5E3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5C514404-C6DC-49FD-80BF-782E85305A2D}" type="pres">
      <dgm:prSet presAssocID="{DC611DCF-419B-4665-A9EC-EE05AE2A723D}" presName="sibTrans" presStyleCnt="0"/>
      <dgm:spPr/>
    </dgm:pt>
    <dgm:pt modelId="{6FE6A85F-4715-44C8-8473-BC5002F55AE9}" type="pres">
      <dgm:prSet presAssocID="{539851CE-7538-4943-90C4-D718DDD1FAE1}" presName="node" presStyleLbl="node1" presStyleIdx="2" presStyleCnt="3" custScaleX="114686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6541744D-495B-4161-80FA-166A56965BB7}" srcId="{ADB1AA4C-1EA2-48A9-8269-2B78107DE314}" destId="{B2EC7F9D-4AD0-4A55-9E07-4473A0BC5E35}" srcOrd="1" destOrd="0" parTransId="{764CCC28-CF68-4A2D-81A0-1EA985D2ECC2}" sibTransId="{DC611DCF-419B-4665-A9EC-EE05AE2A723D}"/>
    <dgm:cxn modelId="{6E85801A-F330-403D-9902-1C8F066CEBDE}" type="presOf" srcId="{B2EC7F9D-4AD0-4A55-9E07-4473A0BC5E35}" destId="{38A69E0D-E63F-4D58-BCFA-1CCFD3946CC9}" srcOrd="0" destOrd="0" presId="urn:microsoft.com/office/officeart/2005/8/layout/default"/>
    <dgm:cxn modelId="{C149258C-8DB5-428E-B0F9-32E313C9C911}" type="presOf" srcId="{ADB1AA4C-1EA2-48A9-8269-2B78107DE314}" destId="{1DA91634-58FD-406B-B10E-0BD5E2B45940}" srcOrd="0" destOrd="0" presId="urn:microsoft.com/office/officeart/2005/8/layout/default"/>
    <dgm:cxn modelId="{32B65094-5B7F-4910-876D-575EAE24BD1D}" type="presOf" srcId="{D7E70A1E-7ECA-452D-B88A-9A8274F17F01}" destId="{AF8E55F8-BC21-4307-AB4C-4D0D4909AC11}" srcOrd="0" destOrd="0" presId="urn:microsoft.com/office/officeart/2005/8/layout/default"/>
    <dgm:cxn modelId="{068D9DEA-67C2-40F2-A8CA-14BFA8F2BD2D}" srcId="{ADB1AA4C-1EA2-48A9-8269-2B78107DE314}" destId="{539851CE-7538-4943-90C4-D718DDD1FAE1}" srcOrd="2" destOrd="0" parTransId="{010C3618-D028-492D-B7F8-EEB58C2DBF05}" sibTransId="{F5327F85-A683-43A7-A496-5018F54B9FA0}"/>
    <dgm:cxn modelId="{D0C099B1-73E3-44D2-92BB-F6CD0716428E}" srcId="{ADB1AA4C-1EA2-48A9-8269-2B78107DE314}" destId="{D7E70A1E-7ECA-452D-B88A-9A8274F17F01}" srcOrd="0" destOrd="0" parTransId="{2C78E5F0-33E2-4CC3-B587-2B8B3A83421F}" sibTransId="{1FC2077D-7BC2-4865-A76A-4070ACC2B3CA}"/>
    <dgm:cxn modelId="{C5FDB1B6-77ED-4C98-9394-851C57C3A995}" type="presOf" srcId="{539851CE-7538-4943-90C4-D718DDD1FAE1}" destId="{6FE6A85F-4715-44C8-8473-BC5002F55AE9}" srcOrd="0" destOrd="0" presId="urn:microsoft.com/office/officeart/2005/8/layout/default"/>
    <dgm:cxn modelId="{45D7B108-165B-499E-BF11-F7A9376BA5F3}" type="presParOf" srcId="{1DA91634-58FD-406B-B10E-0BD5E2B45940}" destId="{AF8E55F8-BC21-4307-AB4C-4D0D4909AC11}" srcOrd="0" destOrd="0" presId="urn:microsoft.com/office/officeart/2005/8/layout/default"/>
    <dgm:cxn modelId="{5F957E53-3D42-47C9-8C4F-A0EA85C1B4B2}" type="presParOf" srcId="{1DA91634-58FD-406B-B10E-0BD5E2B45940}" destId="{33EAB0CF-C81E-4BF5-AE31-3B66ACA5E2F7}" srcOrd="1" destOrd="0" presId="urn:microsoft.com/office/officeart/2005/8/layout/default"/>
    <dgm:cxn modelId="{1B06F7D0-E7AE-4E4F-9BCE-930D3262020C}" type="presParOf" srcId="{1DA91634-58FD-406B-B10E-0BD5E2B45940}" destId="{38A69E0D-E63F-4D58-BCFA-1CCFD3946CC9}" srcOrd="2" destOrd="0" presId="urn:microsoft.com/office/officeart/2005/8/layout/default"/>
    <dgm:cxn modelId="{FF9A7CAB-6BFF-427D-A3AF-23A2F076EA28}" type="presParOf" srcId="{1DA91634-58FD-406B-B10E-0BD5E2B45940}" destId="{5C514404-C6DC-49FD-80BF-782E85305A2D}" srcOrd="3" destOrd="0" presId="urn:microsoft.com/office/officeart/2005/8/layout/default"/>
    <dgm:cxn modelId="{6B731F6F-5B02-451F-B6BF-5AD4CD536455}" type="presParOf" srcId="{1DA91634-58FD-406B-B10E-0BD5E2B45940}" destId="{6FE6A85F-4715-44C8-8473-BC5002F55AE9}" srcOrd="4" destOrd="0" presId="urn:microsoft.com/office/officeart/2005/8/layout/defaul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90B875B-AFEF-4037-954E-44C8DB3F2B25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VE"/>
        </a:p>
      </dgm:t>
    </dgm:pt>
    <dgm:pt modelId="{00ADC8D4-56E6-4616-B7A1-DF79106F2849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Análisis de variabilidad Excel (Microsoft, Seattle, Washington). </a:t>
          </a:r>
          <a:endParaRPr lang="es-V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1600C3-4F45-4A8C-9107-990BD135066B}" type="parTrans" cxnId="{DE81EC17-E1EC-47F5-BCF8-B61DEC19055C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08B71B-AC57-49C7-A555-E2F3E60FF19F}" type="sibTrans" cxnId="{DE81EC17-E1EC-47F5-BCF8-B61DEC19055C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943FBE-36B8-44A6-AE7B-F1DE55D4F6CE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es-VE" smtClean="0">
              <a:latin typeface="Times New Roman" panose="02020603050405020304" pitchFamily="18" charset="0"/>
              <a:cs typeface="Times New Roman" panose="02020603050405020304" pitchFamily="18" charset="0"/>
            </a:rPr>
            <a:t>Precisión calculada como CV</a:t>
          </a:r>
          <a:r>
            <a:rPr lang="es-VE" baseline="-25000" smtClean="0">
              <a:latin typeface="Times New Roman" panose="02020603050405020304" pitchFamily="18" charset="0"/>
              <a:cs typeface="Times New Roman" panose="02020603050405020304" pitchFamily="18" charset="0"/>
            </a:rPr>
            <a:t>intraindividual </a:t>
          </a:r>
          <a:r>
            <a:rPr lang="es-VE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&lt;</a:t>
          </a:r>
          <a:r>
            <a:rPr lang="es-VE" smtClean="0">
              <a:latin typeface="Times New Roman" panose="02020603050405020304" pitchFamily="18" charset="0"/>
              <a:cs typeface="Times New Roman" panose="02020603050405020304" pitchFamily="18" charset="0"/>
            </a:rPr>
            <a:t>0.5</a:t>
          </a:r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4A053F-40C4-4D55-B3AA-6265F5AB92C4}" type="parTrans" cxnId="{A9021FE0-47D7-4165-8DF8-2EA2273855D3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D1A25C-2F07-468C-B433-DE0412255BF9}" type="sibTrans" cxnId="{A9021FE0-47D7-4165-8DF8-2EA2273855D3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179D97-8F08-476A-B314-B45464818FE5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es-VE" smtClean="0">
              <a:latin typeface="Times New Roman" panose="02020603050405020304" pitchFamily="18" charset="0"/>
              <a:cs typeface="Times New Roman" panose="02020603050405020304" pitchFamily="18" charset="0"/>
            </a:rPr>
            <a:t>Exactitud calculada como </a:t>
          </a:r>
          <a:r>
            <a:rPr lang="es-VE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&lt;</a:t>
          </a:r>
          <a:r>
            <a:rPr lang="es-VE" smtClean="0">
              <a:latin typeface="Times New Roman" panose="02020603050405020304" pitchFamily="18" charset="0"/>
              <a:cs typeface="Times New Roman" panose="02020603050405020304" pitchFamily="18" charset="0"/>
            </a:rPr>
            <a:t>0,25</a:t>
          </a:r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2DF46B-D35A-4FFA-A44A-B83873508501}" type="parTrans" cxnId="{372BF682-439C-45A7-A8DD-E3079378DFEC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212BD4-2133-4D23-A017-F7A57E8878DF}" type="sibTrans" cxnId="{372BF682-439C-45A7-A8DD-E3079378DFEC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3D3544E1-7A65-4C48-B4B8-3A02A148D3C4}">
          <dgm:prSet/>
          <dgm:spPr>
            <a:solidFill>
              <a:schemeClr val="tx2">
                <a:lumMod val="50000"/>
              </a:schemeClr>
            </a:solidFill>
          </dgm:spPr>
          <dgm:t>
            <a:bodyPr/>
            <a:lstStyle/>
            <a:p>
              <a:pPr rtl="0"/>
              <a:r>
                <a:rPr lang="es-V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14:m>
                <m:oMath xmlns:m="http://schemas.openxmlformats.org/officeDocument/2006/math">
                  <m:r>
                    <a:rPr lang="es-VE" b="0" i="1">
                      <a:latin typeface="Cambria Math"/>
                    </a:rPr>
                    <m:t>√</m:t>
                  </m:r>
                </m:oMath>
              </a14:m>
              <a:r>
                <a:rPr lang="es-V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(CV</a:t>
              </a:r>
              <a:r>
                <a:rPr lang="es-VE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s-V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s-VE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s-V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(CV</a:t>
              </a:r>
              <a:r>
                <a:rPr lang="es-VE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s-V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s-VE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r>
                <a:rPr lang="es-V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</a:p>
          </dgm:t>
        </dgm:pt>
      </mc:Choice>
      <mc:Fallback xmlns="">
        <dgm:pt modelId="{3D3544E1-7A65-4C48-B4B8-3A02A148D3C4}">
          <dgm:prSet/>
          <dgm:spPr>
            <a:solidFill>
              <a:schemeClr val="tx2">
                <a:lumMod val="50000"/>
              </a:schemeClr>
            </a:solidFill>
          </dgm:spPr>
          <dgm:t>
            <a:bodyPr/>
            <a:lstStyle/>
            <a:p>
              <a:pPr rtl="0"/>
              <a:r>
                <a:rPr lang="es-V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lang="es-VE" b="0" i="0"/>
                <a:t>√</a:t>
              </a:r>
              <a:r>
                <a:rPr lang="es-V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(CV</a:t>
              </a:r>
              <a:r>
                <a:rPr lang="es-VE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s-V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s-VE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s-V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(CV</a:t>
              </a:r>
              <a:r>
                <a:rPr lang="es-VE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s-V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s-VE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r>
                <a:rPr lang="es-V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</a:p>
          </dgm:t>
        </dgm:pt>
      </mc:Fallback>
    </mc:AlternateContent>
    <dgm:pt modelId="{451AEC88-DB8C-45D5-ABE6-353854947047}" type="parTrans" cxnId="{99829527-ACFC-4715-A8A0-0D2C1F64463E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67D6C7-F712-40A7-9E14-8EA278ECFFB0}" type="sibTrans" cxnId="{99829527-ACFC-4715-A8A0-0D2C1F64463E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1650D-7F34-447D-9198-445136A11BBD}">
      <dgm:prSet custT="1"/>
      <dgm:spPr/>
      <dgm:t>
        <a:bodyPr/>
        <a:lstStyle/>
        <a:p>
          <a:pPr rtl="0"/>
          <a:r>
            <a:rPr lang="es-VE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Porcentaje de cambio de resultados seriados 2.77 </a:t>
          </a:r>
          <a:endParaRPr lang="es-VE" sz="24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1FB83A-1FBE-4513-9106-AEC5EEC0B3F9}" type="parTrans" cxnId="{494F3C90-9706-462F-AA49-F5221CBEB7A5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64B458-FBD7-4269-BD32-3E87BC5582B1}" type="sibTrans" cxnId="{494F3C90-9706-462F-AA49-F5221CBEB7A5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380B2A57-1A4B-4248-B2C1-0C69C7F4FB29}">
          <dgm:prSet/>
          <dgm:spPr>
            <a:solidFill>
              <a:schemeClr val="tx2">
                <a:lumMod val="50000"/>
              </a:schemeClr>
            </a:solidFill>
          </dgm:spPr>
          <dgm:t>
            <a:bodyPr/>
            <a:lstStyle/>
            <a:p>
              <a:pPr rtl="0"/>
              <a:r>
                <a:rPr lang="es-VE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14:m>
                <m:oMath xmlns:m="http://schemas.openxmlformats.org/officeDocument/2006/math">
                  <m:r>
                    <a:rPr lang="es-VE" i="1">
                      <a:latin typeface="Cambria Math"/>
                    </a:rPr>
                    <m:t>√</m:t>
                  </m:r>
                </m:oMath>
              </a14:m>
              <a:r>
                <a:rPr lang="es-VE">
                  <a:latin typeface="Times New Roman" panose="02020603050405020304" pitchFamily="18" charset="0"/>
                  <a:cs typeface="Times New Roman" panose="02020603050405020304" pitchFamily="18" charset="0"/>
                </a:rPr>
                <a:t>(CV</a:t>
              </a:r>
              <a:r>
                <a:rPr lang="es-VE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s-VE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r>
                <a:rPr lang="es-VE">
                  <a:latin typeface="Times New Roman" panose="02020603050405020304" pitchFamily="18" charset="0"/>
                  <a:cs typeface="Times New Roman" panose="02020603050405020304" pitchFamily="18" charset="0"/>
                </a:rPr>
                <a:t> + CV</a:t>
              </a:r>
              <a:r>
                <a:rPr lang="es-VE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s-VE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r>
                <a:rPr lang="es-VE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dgm:t>
        </dgm:pt>
      </mc:Choice>
      <mc:Fallback xmlns="">
        <dgm:pt modelId="{380B2A57-1A4B-4248-B2C1-0C69C7F4FB29}">
          <dgm:prSet/>
          <dgm:spPr>
            <a:solidFill>
              <a:schemeClr val="tx2">
                <a:lumMod val="50000"/>
              </a:schemeClr>
            </a:solidFill>
          </dgm:spPr>
          <dgm:t>
            <a:bodyPr/>
            <a:lstStyle/>
            <a:p>
              <a:pPr rtl="0"/>
              <a:r>
                <a:rPr lang="es-VE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lang="es-VE" i="0"/>
                <a:t>√</a:t>
              </a:r>
              <a:r>
                <a:rPr lang="es-VE">
                  <a:latin typeface="Times New Roman" panose="02020603050405020304" pitchFamily="18" charset="0"/>
                  <a:cs typeface="Times New Roman" panose="02020603050405020304" pitchFamily="18" charset="0"/>
                </a:rPr>
                <a:t>(CV</a:t>
              </a:r>
              <a:r>
                <a:rPr lang="es-VE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s-VE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r>
                <a:rPr lang="es-VE">
                  <a:latin typeface="Times New Roman" panose="02020603050405020304" pitchFamily="18" charset="0"/>
                  <a:cs typeface="Times New Roman" panose="02020603050405020304" pitchFamily="18" charset="0"/>
                </a:rPr>
                <a:t> + CV</a:t>
              </a:r>
              <a:r>
                <a:rPr lang="es-VE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s-VE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r>
                <a:rPr lang="es-VE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dgm:t>
        </dgm:pt>
      </mc:Fallback>
    </mc:AlternateContent>
    <dgm:pt modelId="{8CA3AE8D-96C4-49F4-8084-9C8A6575D4B9}" type="parTrans" cxnId="{6A7C5C57-A69C-47EC-BE0B-D776E1A8EEF5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4F22FE-5BF2-4117-BCF5-FA502F2AA14D}" type="sibTrans" cxnId="{6A7C5C57-A69C-47EC-BE0B-D776E1A8EEF5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D0BEB4-64A6-46A3-AC71-9F005077AF2B}" type="pres">
      <dgm:prSet presAssocID="{D90B875B-AFEF-4037-954E-44C8DB3F2B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8CFF41E6-8957-4701-ADC4-AAC80561910C}" type="pres">
      <dgm:prSet presAssocID="{00ADC8D4-56E6-4616-B7A1-DF79106F284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89EE53F-5F74-4D13-9900-946E802BD050}" type="pres">
      <dgm:prSet presAssocID="{4908B71B-AC57-49C7-A555-E2F3E60FF19F}" presName="spacer" presStyleCnt="0"/>
      <dgm:spPr/>
    </dgm:pt>
    <dgm:pt modelId="{81D71F14-F34A-4AF6-819C-9D450DF352AA}" type="pres">
      <dgm:prSet presAssocID="{E2943FBE-36B8-44A6-AE7B-F1DE55D4F6C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29650B8-F5DB-47A1-97A4-43B7CD43B059}" type="pres">
      <dgm:prSet presAssocID="{EAD1A25C-2F07-468C-B433-DE0412255BF9}" presName="spacer" presStyleCnt="0"/>
      <dgm:spPr/>
    </dgm:pt>
    <dgm:pt modelId="{2866B6C5-B19F-4C53-A8F1-FDCB900E6C62}" type="pres">
      <dgm:prSet presAssocID="{90179D97-8F08-476A-B314-B45464818FE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256A2457-8E5A-4DAE-A154-516265D2EC98}" type="pres">
      <dgm:prSet presAssocID="{CD212BD4-2133-4D23-A017-F7A57E8878DF}" presName="spacer" presStyleCnt="0"/>
      <dgm:spPr/>
    </dgm:pt>
    <dgm:pt modelId="{8062B970-EC14-4DDB-B73F-ECD7BC8CF81A}" type="pres">
      <dgm:prSet presAssocID="{3D3544E1-7A65-4C48-B4B8-3A02A148D3C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FC274DB-3CD9-46A1-8F94-727144B22091}" type="pres">
      <dgm:prSet presAssocID="{3D3544E1-7A65-4C48-B4B8-3A02A148D3C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582F92E-13D7-40E4-A754-DF2C90DEAA0C}" type="pres">
      <dgm:prSet presAssocID="{380B2A57-1A4B-4248-B2C1-0C69C7F4FB2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E28F9925-993D-4C34-8736-C2926E5EAB87}" type="presOf" srcId="{D90B875B-AFEF-4037-954E-44C8DB3F2B25}" destId="{FFD0BEB4-64A6-46A3-AC71-9F005077AF2B}" srcOrd="0" destOrd="0" presId="urn:microsoft.com/office/officeart/2005/8/layout/vList2"/>
    <dgm:cxn modelId="{372BF682-439C-45A7-A8DD-E3079378DFEC}" srcId="{D90B875B-AFEF-4037-954E-44C8DB3F2B25}" destId="{90179D97-8F08-476A-B314-B45464818FE5}" srcOrd="2" destOrd="0" parTransId="{182DF46B-D35A-4FFA-A44A-B83873508501}" sibTransId="{CD212BD4-2133-4D23-A017-F7A57E8878DF}"/>
    <dgm:cxn modelId="{494F3C90-9706-462F-AA49-F5221CBEB7A5}" srcId="{3D3544E1-7A65-4C48-B4B8-3A02A148D3C4}" destId="{75A1650D-7F34-447D-9198-445136A11BBD}" srcOrd="0" destOrd="0" parTransId="{951FB83A-1FBE-4513-9106-AEC5EEC0B3F9}" sibTransId="{7164B458-FBD7-4269-BD32-3E87BC5582B1}"/>
    <dgm:cxn modelId="{6A7C5C57-A69C-47EC-BE0B-D776E1A8EEF5}" srcId="{D90B875B-AFEF-4037-954E-44C8DB3F2B25}" destId="{380B2A57-1A4B-4248-B2C1-0C69C7F4FB29}" srcOrd="4" destOrd="0" parTransId="{8CA3AE8D-96C4-49F4-8084-9C8A6575D4B9}" sibTransId="{FC4F22FE-5BF2-4117-BCF5-FA502F2AA14D}"/>
    <dgm:cxn modelId="{903047E1-8F21-4F7A-913B-3DF4CAB2676B}" type="presOf" srcId="{E2943FBE-36B8-44A6-AE7B-F1DE55D4F6CE}" destId="{81D71F14-F34A-4AF6-819C-9D450DF352AA}" srcOrd="0" destOrd="0" presId="urn:microsoft.com/office/officeart/2005/8/layout/vList2"/>
    <dgm:cxn modelId="{99829527-ACFC-4715-A8A0-0D2C1F64463E}" srcId="{D90B875B-AFEF-4037-954E-44C8DB3F2B25}" destId="{3D3544E1-7A65-4C48-B4B8-3A02A148D3C4}" srcOrd="3" destOrd="0" parTransId="{451AEC88-DB8C-45D5-ABE6-353854947047}" sibTransId="{1567D6C7-F712-40A7-9E14-8EA278ECFFB0}"/>
    <dgm:cxn modelId="{F6E5BF94-003F-43A6-A383-FFA6D82EEF16}" type="presOf" srcId="{380B2A57-1A4B-4248-B2C1-0C69C7F4FB29}" destId="{6582F92E-13D7-40E4-A754-DF2C90DEAA0C}" srcOrd="0" destOrd="0" presId="urn:microsoft.com/office/officeart/2005/8/layout/vList2"/>
    <dgm:cxn modelId="{294CFF65-958D-4F20-8041-525A9926C36E}" type="presOf" srcId="{90179D97-8F08-476A-B314-B45464818FE5}" destId="{2866B6C5-B19F-4C53-A8F1-FDCB900E6C62}" srcOrd="0" destOrd="0" presId="urn:microsoft.com/office/officeart/2005/8/layout/vList2"/>
    <dgm:cxn modelId="{DE81EC17-E1EC-47F5-BCF8-B61DEC19055C}" srcId="{D90B875B-AFEF-4037-954E-44C8DB3F2B25}" destId="{00ADC8D4-56E6-4616-B7A1-DF79106F2849}" srcOrd="0" destOrd="0" parTransId="{3A1600C3-4F45-4A8C-9107-990BD135066B}" sibTransId="{4908B71B-AC57-49C7-A555-E2F3E60FF19F}"/>
    <dgm:cxn modelId="{A9021FE0-47D7-4165-8DF8-2EA2273855D3}" srcId="{D90B875B-AFEF-4037-954E-44C8DB3F2B25}" destId="{E2943FBE-36B8-44A6-AE7B-F1DE55D4F6CE}" srcOrd="1" destOrd="0" parTransId="{1B4A053F-40C4-4D55-B3AA-6265F5AB92C4}" sibTransId="{EAD1A25C-2F07-468C-B433-DE0412255BF9}"/>
    <dgm:cxn modelId="{FB9C0B39-7D5C-45EA-BC35-984576A40663}" type="presOf" srcId="{00ADC8D4-56E6-4616-B7A1-DF79106F2849}" destId="{8CFF41E6-8957-4701-ADC4-AAC80561910C}" srcOrd="0" destOrd="0" presId="urn:microsoft.com/office/officeart/2005/8/layout/vList2"/>
    <dgm:cxn modelId="{48C2E38E-BFC1-4EA0-8AAA-7BB2A8A19721}" type="presOf" srcId="{3D3544E1-7A65-4C48-B4B8-3A02A148D3C4}" destId="{8062B970-EC14-4DDB-B73F-ECD7BC8CF81A}" srcOrd="0" destOrd="0" presId="urn:microsoft.com/office/officeart/2005/8/layout/vList2"/>
    <dgm:cxn modelId="{05AFDD82-C9D8-43B0-B27F-55890DF4BA88}" type="presOf" srcId="{75A1650D-7F34-447D-9198-445136A11BBD}" destId="{6FC274DB-3CD9-46A1-8F94-727144B22091}" srcOrd="0" destOrd="0" presId="urn:microsoft.com/office/officeart/2005/8/layout/vList2"/>
    <dgm:cxn modelId="{3E5C0867-3763-4934-A2F5-F993DF37BD85}" type="presParOf" srcId="{FFD0BEB4-64A6-46A3-AC71-9F005077AF2B}" destId="{8CFF41E6-8957-4701-ADC4-AAC80561910C}" srcOrd="0" destOrd="0" presId="urn:microsoft.com/office/officeart/2005/8/layout/vList2"/>
    <dgm:cxn modelId="{880527E2-0834-477F-82D7-82BC27EBDA29}" type="presParOf" srcId="{FFD0BEB4-64A6-46A3-AC71-9F005077AF2B}" destId="{789EE53F-5F74-4D13-9900-946E802BD050}" srcOrd="1" destOrd="0" presId="urn:microsoft.com/office/officeart/2005/8/layout/vList2"/>
    <dgm:cxn modelId="{63E107F9-3084-4A96-A2AC-FF20633D9EA8}" type="presParOf" srcId="{FFD0BEB4-64A6-46A3-AC71-9F005077AF2B}" destId="{81D71F14-F34A-4AF6-819C-9D450DF352AA}" srcOrd="2" destOrd="0" presId="urn:microsoft.com/office/officeart/2005/8/layout/vList2"/>
    <dgm:cxn modelId="{1888B350-FD64-4753-A30E-B71C6EA2F51D}" type="presParOf" srcId="{FFD0BEB4-64A6-46A3-AC71-9F005077AF2B}" destId="{E29650B8-F5DB-47A1-97A4-43B7CD43B059}" srcOrd="3" destOrd="0" presId="urn:microsoft.com/office/officeart/2005/8/layout/vList2"/>
    <dgm:cxn modelId="{20739218-0562-4FF8-B425-C482CA232598}" type="presParOf" srcId="{FFD0BEB4-64A6-46A3-AC71-9F005077AF2B}" destId="{2866B6C5-B19F-4C53-A8F1-FDCB900E6C62}" srcOrd="4" destOrd="0" presId="urn:microsoft.com/office/officeart/2005/8/layout/vList2"/>
    <dgm:cxn modelId="{F319D57E-A787-4FEB-B8C6-5AE89D0B7E66}" type="presParOf" srcId="{FFD0BEB4-64A6-46A3-AC71-9F005077AF2B}" destId="{256A2457-8E5A-4DAE-A154-516265D2EC98}" srcOrd="5" destOrd="0" presId="urn:microsoft.com/office/officeart/2005/8/layout/vList2"/>
    <dgm:cxn modelId="{970C768A-E929-4C21-9CF5-6810BD9F5F9C}" type="presParOf" srcId="{FFD0BEB4-64A6-46A3-AC71-9F005077AF2B}" destId="{8062B970-EC14-4DDB-B73F-ECD7BC8CF81A}" srcOrd="6" destOrd="0" presId="urn:microsoft.com/office/officeart/2005/8/layout/vList2"/>
    <dgm:cxn modelId="{7760F6B6-B00B-4462-8ADA-3355AB5DB262}" type="presParOf" srcId="{FFD0BEB4-64A6-46A3-AC71-9F005077AF2B}" destId="{6FC274DB-3CD9-46A1-8F94-727144B22091}" srcOrd="7" destOrd="0" presId="urn:microsoft.com/office/officeart/2005/8/layout/vList2"/>
    <dgm:cxn modelId="{2B3C1650-3041-4203-95D5-8D17FE9662F0}" type="presParOf" srcId="{FFD0BEB4-64A6-46A3-AC71-9F005077AF2B}" destId="{6582F92E-13D7-40E4-A754-DF2C90DEAA0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90B875B-AFEF-4037-954E-44C8DB3F2B25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VE"/>
        </a:p>
      </dgm:t>
    </dgm:pt>
    <dgm:pt modelId="{00ADC8D4-56E6-4616-B7A1-DF79106F2849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Análisis de variabilidad Excel (Microsoft, Seattle, Washington). </a:t>
          </a:r>
          <a:endParaRPr lang="es-V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1600C3-4F45-4A8C-9107-990BD135066B}" type="parTrans" cxnId="{DE81EC17-E1EC-47F5-BCF8-B61DEC19055C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08B71B-AC57-49C7-A555-E2F3E60FF19F}" type="sibTrans" cxnId="{DE81EC17-E1EC-47F5-BCF8-B61DEC19055C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943FBE-36B8-44A6-AE7B-F1DE55D4F6CE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es-VE" smtClean="0">
              <a:latin typeface="Times New Roman" panose="02020603050405020304" pitchFamily="18" charset="0"/>
              <a:cs typeface="Times New Roman" panose="02020603050405020304" pitchFamily="18" charset="0"/>
            </a:rPr>
            <a:t>Precisión calculada como CV</a:t>
          </a:r>
          <a:r>
            <a:rPr lang="es-VE" baseline="-25000" smtClean="0">
              <a:latin typeface="Times New Roman" panose="02020603050405020304" pitchFamily="18" charset="0"/>
              <a:cs typeface="Times New Roman" panose="02020603050405020304" pitchFamily="18" charset="0"/>
            </a:rPr>
            <a:t>intraindividual </a:t>
          </a:r>
          <a:r>
            <a:rPr lang="es-VE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&lt;</a:t>
          </a:r>
          <a:r>
            <a:rPr lang="es-VE" smtClean="0">
              <a:latin typeface="Times New Roman" panose="02020603050405020304" pitchFamily="18" charset="0"/>
              <a:cs typeface="Times New Roman" panose="02020603050405020304" pitchFamily="18" charset="0"/>
            </a:rPr>
            <a:t>0.5</a:t>
          </a:r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4A053F-40C4-4D55-B3AA-6265F5AB92C4}" type="parTrans" cxnId="{A9021FE0-47D7-4165-8DF8-2EA2273855D3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D1A25C-2F07-468C-B433-DE0412255BF9}" type="sibTrans" cxnId="{A9021FE0-47D7-4165-8DF8-2EA2273855D3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179D97-8F08-476A-B314-B45464818FE5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es-VE" smtClean="0">
              <a:latin typeface="Times New Roman" panose="02020603050405020304" pitchFamily="18" charset="0"/>
              <a:cs typeface="Times New Roman" panose="02020603050405020304" pitchFamily="18" charset="0"/>
            </a:rPr>
            <a:t>Exactitud calculada como </a:t>
          </a:r>
          <a:r>
            <a:rPr lang="es-VE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&lt;</a:t>
          </a:r>
          <a:r>
            <a:rPr lang="es-VE" smtClean="0">
              <a:latin typeface="Times New Roman" panose="02020603050405020304" pitchFamily="18" charset="0"/>
              <a:cs typeface="Times New Roman" panose="02020603050405020304" pitchFamily="18" charset="0"/>
            </a:rPr>
            <a:t>0,25</a:t>
          </a:r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2DF46B-D35A-4FFA-A44A-B83873508501}" type="parTrans" cxnId="{372BF682-439C-45A7-A8DD-E3079378DFEC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212BD4-2133-4D23-A017-F7A57E8878DF}" type="sibTrans" cxnId="{372BF682-439C-45A7-A8DD-E3079378DFEC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3544E1-7A65-4C48-B4B8-3A02A148D3C4}">
      <dgm:prSet/>
      <dgm:spPr>
        <a:blipFill rotWithShape="1">
          <a:blip xmlns:r="http://schemas.openxmlformats.org/officeDocument/2006/relationships" r:embed="rId1"/>
          <a:stretch>
            <a:fillRect l="-591" t="-6863" b="-19608"/>
          </a:stretch>
        </a:blipFill>
      </dgm:spPr>
      <dgm:t>
        <a:bodyPr/>
        <a:lstStyle/>
        <a:p>
          <a:r>
            <a:rPr lang="es-VE">
              <a:noFill/>
            </a:rPr>
            <a:t> </a:t>
          </a:r>
        </a:p>
      </dgm:t>
    </dgm:pt>
    <dgm:pt modelId="{451AEC88-DB8C-45D5-ABE6-353854947047}" type="parTrans" cxnId="{99829527-ACFC-4715-A8A0-0D2C1F64463E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67D6C7-F712-40A7-9E14-8EA278ECFFB0}" type="sibTrans" cxnId="{99829527-ACFC-4715-A8A0-0D2C1F64463E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1650D-7F34-447D-9198-445136A11BBD}">
      <dgm:prSet custT="1"/>
      <dgm:spPr/>
      <dgm:t>
        <a:bodyPr/>
        <a:lstStyle/>
        <a:p>
          <a:pPr rtl="0"/>
          <a:r>
            <a:rPr lang="es-VE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Porcentaje de cambio de resultados seriados 2.77 </a:t>
          </a:r>
          <a:endParaRPr lang="es-VE" sz="24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1FB83A-1FBE-4513-9106-AEC5EEC0B3F9}" type="parTrans" cxnId="{494F3C90-9706-462F-AA49-F5221CBEB7A5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64B458-FBD7-4269-BD32-3E87BC5582B1}" type="sibTrans" cxnId="{494F3C90-9706-462F-AA49-F5221CBEB7A5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0B2A57-1A4B-4248-B2C1-0C69C7F4FB29}">
      <dgm:prSet/>
      <dgm:spPr>
        <a:blipFill rotWithShape="1">
          <a:blip xmlns:r="http://schemas.openxmlformats.org/officeDocument/2006/relationships" r:embed="rId2"/>
          <a:stretch>
            <a:fillRect l="-591" t="-6863" b="-19608"/>
          </a:stretch>
        </a:blipFill>
      </dgm:spPr>
      <dgm:t>
        <a:bodyPr/>
        <a:lstStyle/>
        <a:p>
          <a:r>
            <a:rPr lang="es-VE">
              <a:noFill/>
            </a:rPr>
            <a:t> </a:t>
          </a:r>
        </a:p>
      </dgm:t>
    </dgm:pt>
    <dgm:pt modelId="{8CA3AE8D-96C4-49F4-8084-9C8A6575D4B9}" type="parTrans" cxnId="{6A7C5C57-A69C-47EC-BE0B-D776E1A8EEF5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4F22FE-5BF2-4117-BCF5-FA502F2AA14D}" type="sibTrans" cxnId="{6A7C5C57-A69C-47EC-BE0B-D776E1A8EEF5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D0BEB4-64A6-46A3-AC71-9F005077AF2B}" type="pres">
      <dgm:prSet presAssocID="{D90B875B-AFEF-4037-954E-44C8DB3F2B25}" presName="linear" presStyleCnt="0">
        <dgm:presLayoutVars>
          <dgm:animLvl val="lvl"/>
          <dgm:resizeHandles val="exact"/>
        </dgm:presLayoutVars>
      </dgm:prSet>
      <dgm:spPr/>
    </dgm:pt>
    <dgm:pt modelId="{8CFF41E6-8957-4701-ADC4-AAC80561910C}" type="pres">
      <dgm:prSet presAssocID="{00ADC8D4-56E6-4616-B7A1-DF79106F284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89EE53F-5F74-4D13-9900-946E802BD050}" type="pres">
      <dgm:prSet presAssocID="{4908B71B-AC57-49C7-A555-E2F3E60FF19F}" presName="spacer" presStyleCnt="0"/>
      <dgm:spPr/>
    </dgm:pt>
    <dgm:pt modelId="{81D71F14-F34A-4AF6-819C-9D450DF352AA}" type="pres">
      <dgm:prSet presAssocID="{E2943FBE-36B8-44A6-AE7B-F1DE55D4F6C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29650B8-F5DB-47A1-97A4-43B7CD43B059}" type="pres">
      <dgm:prSet presAssocID="{EAD1A25C-2F07-468C-B433-DE0412255BF9}" presName="spacer" presStyleCnt="0"/>
      <dgm:spPr/>
    </dgm:pt>
    <dgm:pt modelId="{2866B6C5-B19F-4C53-A8F1-FDCB900E6C62}" type="pres">
      <dgm:prSet presAssocID="{90179D97-8F08-476A-B314-B45464818FE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56A2457-8E5A-4DAE-A154-516265D2EC98}" type="pres">
      <dgm:prSet presAssocID="{CD212BD4-2133-4D23-A017-F7A57E8878DF}" presName="spacer" presStyleCnt="0"/>
      <dgm:spPr/>
    </dgm:pt>
    <dgm:pt modelId="{8062B970-EC14-4DDB-B73F-ECD7BC8CF81A}" type="pres">
      <dgm:prSet presAssocID="{3D3544E1-7A65-4C48-B4B8-3A02A148D3C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FC274DB-3CD9-46A1-8F94-727144B22091}" type="pres">
      <dgm:prSet presAssocID="{3D3544E1-7A65-4C48-B4B8-3A02A148D3C4}" presName="childText" presStyleLbl="revTx" presStyleIdx="0" presStyleCnt="1">
        <dgm:presLayoutVars>
          <dgm:bulletEnabled val="1"/>
        </dgm:presLayoutVars>
      </dgm:prSet>
      <dgm:spPr/>
    </dgm:pt>
    <dgm:pt modelId="{6582F92E-13D7-40E4-A754-DF2C90DEAA0C}" type="pres">
      <dgm:prSet presAssocID="{380B2A57-1A4B-4248-B2C1-0C69C7F4FB2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28F9925-993D-4C34-8736-C2926E5EAB87}" type="presOf" srcId="{D90B875B-AFEF-4037-954E-44C8DB3F2B25}" destId="{FFD0BEB4-64A6-46A3-AC71-9F005077AF2B}" srcOrd="0" destOrd="0" presId="urn:microsoft.com/office/officeart/2005/8/layout/vList2"/>
    <dgm:cxn modelId="{372BF682-439C-45A7-A8DD-E3079378DFEC}" srcId="{D90B875B-AFEF-4037-954E-44C8DB3F2B25}" destId="{90179D97-8F08-476A-B314-B45464818FE5}" srcOrd="2" destOrd="0" parTransId="{182DF46B-D35A-4FFA-A44A-B83873508501}" sibTransId="{CD212BD4-2133-4D23-A017-F7A57E8878DF}"/>
    <dgm:cxn modelId="{494F3C90-9706-462F-AA49-F5221CBEB7A5}" srcId="{3D3544E1-7A65-4C48-B4B8-3A02A148D3C4}" destId="{75A1650D-7F34-447D-9198-445136A11BBD}" srcOrd="0" destOrd="0" parTransId="{951FB83A-1FBE-4513-9106-AEC5EEC0B3F9}" sibTransId="{7164B458-FBD7-4269-BD32-3E87BC5582B1}"/>
    <dgm:cxn modelId="{6A7C5C57-A69C-47EC-BE0B-D776E1A8EEF5}" srcId="{D90B875B-AFEF-4037-954E-44C8DB3F2B25}" destId="{380B2A57-1A4B-4248-B2C1-0C69C7F4FB29}" srcOrd="4" destOrd="0" parTransId="{8CA3AE8D-96C4-49F4-8084-9C8A6575D4B9}" sibTransId="{FC4F22FE-5BF2-4117-BCF5-FA502F2AA14D}"/>
    <dgm:cxn modelId="{903047E1-8F21-4F7A-913B-3DF4CAB2676B}" type="presOf" srcId="{E2943FBE-36B8-44A6-AE7B-F1DE55D4F6CE}" destId="{81D71F14-F34A-4AF6-819C-9D450DF352AA}" srcOrd="0" destOrd="0" presId="urn:microsoft.com/office/officeart/2005/8/layout/vList2"/>
    <dgm:cxn modelId="{F6E5BF94-003F-43A6-A383-FFA6D82EEF16}" type="presOf" srcId="{380B2A57-1A4B-4248-B2C1-0C69C7F4FB29}" destId="{6582F92E-13D7-40E4-A754-DF2C90DEAA0C}" srcOrd="0" destOrd="0" presId="urn:microsoft.com/office/officeart/2005/8/layout/vList2"/>
    <dgm:cxn modelId="{99829527-ACFC-4715-A8A0-0D2C1F64463E}" srcId="{D90B875B-AFEF-4037-954E-44C8DB3F2B25}" destId="{3D3544E1-7A65-4C48-B4B8-3A02A148D3C4}" srcOrd="3" destOrd="0" parTransId="{451AEC88-DB8C-45D5-ABE6-353854947047}" sibTransId="{1567D6C7-F712-40A7-9E14-8EA278ECFFB0}"/>
    <dgm:cxn modelId="{294CFF65-958D-4F20-8041-525A9926C36E}" type="presOf" srcId="{90179D97-8F08-476A-B314-B45464818FE5}" destId="{2866B6C5-B19F-4C53-A8F1-FDCB900E6C62}" srcOrd="0" destOrd="0" presId="urn:microsoft.com/office/officeart/2005/8/layout/vList2"/>
    <dgm:cxn modelId="{DE81EC17-E1EC-47F5-BCF8-B61DEC19055C}" srcId="{D90B875B-AFEF-4037-954E-44C8DB3F2B25}" destId="{00ADC8D4-56E6-4616-B7A1-DF79106F2849}" srcOrd="0" destOrd="0" parTransId="{3A1600C3-4F45-4A8C-9107-990BD135066B}" sibTransId="{4908B71B-AC57-49C7-A555-E2F3E60FF19F}"/>
    <dgm:cxn modelId="{A9021FE0-47D7-4165-8DF8-2EA2273855D3}" srcId="{D90B875B-AFEF-4037-954E-44C8DB3F2B25}" destId="{E2943FBE-36B8-44A6-AE7B-F1DE55D4F6CE}" srcOrd="1" destOrd="0" parTransId="{1B4A053F-40C4-4D55-B3AA-6265F5AB92C4}" sibTransId="{EAD1A25C-2F07-468C-B433-DE0412255BF9}"/>
    <dgm:cxn modelId="{48C2E38E-BFC1-4EA0-8AAA-7BB2A8A19721}" type="presOf" srcId="{3D3544E1-7A65-4C48-B4B8-3A02A148D3C4}" destId="{8062B970-EC14-4DDB-B73F-ECD7BC8CF81A}" srcOrd="0" destOrd="0" presId="urn:microsoft.com/office/officeart/2005/8/layout/vList2"/>
    <dgm:cxn modelId="{FB9C0B39-7D5C-45EA-BC35-984576A40663}" type="presOf" srcId="{00ADC8D4-56E6-4616-B7A1-DF79106F2849}" destId="{8CFF41E6-8957-4701-ADC4-AAC80561910C}" srcOrd="0" destOrd="0" presId="urn:microsoft.com/office/officeart/2005/8/layout/vList2"/>
    <dgm:cxn modelId="{05AFDD82-C9D8-43B0-B27F-55890DF4BA88}" type="presOf" srcId="{75A1650D-7F34-447D-9198-445136A11BBD}" destId="{6FC274DB-3CD9-46A1-8F94-727144B22091}" srcOrd="0" destOrd="0" presId="urn:microsoft.com/office/officeart/2005/8/layout/vList2"/>
    <dgm:cxn modelId="{3E5C0867-3763-4934-A2F5-F993DF37BD85}" type="presParOf" srcId="{FFD0BEB4-64A6-46A3-AC71-9F005077AF2B}" destId="{8CFF41E6-8957-4701-ADC4-AAC80561910C}" srcOrd="0" destOrd="0" presId="urn:microsoft.com/office/officeart/2005/8/layout/vList2"/>
    <dgm:cxn modelId="{880527E2-0834-477F-82D7-82BC27EBDA29}" type="presParOf" srcId="{FFD0BEB4-64A6-46A3-AC71-9F005077AF2B}" destId="{789EE53F-5F74-4D13-9900-946E802BD050}" srcOrd="1" destOrd="0" presId="urn:microsoft.com/office/officeart/2005/8/layout/vList2"/>
    <dgm:cxn modelId="{63E107F9-3084-4A96-A2AC-FF20633D9EA8}" type="presParOf" srcId="{FFD0BEB4-64A6-46A3-AC71-9F005077AF2B}" destId="{81D71F14-F34A-4AF6-819C-9D450DF352AA}" srcOrd="2" destOrd="0" presId="urn:microsoft.com/office/officeart/2005/8/layout/vList2"/>
    <dgm:cxn modelId="{1888B350-FD64-4753-A30E-B71C6EA2F51D}" type="presParOf" srcId="{FFD0BEB4-64A6-46A3-AC71-9F005077AF2B}" destId="{E29650B8-F5DB-47A1-97A4-43B7CD43B059}" srcOrd="3" destOrd="0" presId="urn:microsoft.com/office/officeart/2005/8/layout/vList2"/>
    <dgm:cxn modelId="{20739218-0562-4FF8-B425-C482CA232598}" type="presParOf" srcId="{FFD0BEB4-64A6-46A3-AC71-9F005077AF2B}" destId="{2866B6C5-B19F-4C53-A8F1-FDCB900E6C62}" srcOrd="4" destOrd="0" presId="urn:microsoft.com/office/officeart/2005/8/layout/vList2"/>
    <dgm:cxn modelId="{F319D57E-A787-4FEB-B8C6-5AE89D0B7E66}" type="presParOf" srcId="{FFD0BEB4-64A6-46A3-AC71-9F005077AF2B}" destId="{256A2457-8E5A-4DAE-A154-516265D2EC98}" srcOrd="5" destOrd="0" presId="urn:microsoft.com/office/officeart/2005/8/layout/vList2"/>
    <dgm:cxn modelId="{970C768A-E929-4C21-9CF5-6810BD9F5F9C}" type="presParOf" srcId="{FFD0BEB4-64A6-46A3-AC71-9F005077AF2B}" destId="{8062B970-EC14-4DDB-B73F-ECD7BC8CF81A}" srcOrd="6" destOrd="0" presId="urn:microsoft.com/office/officeart/2005/8/layout/vList2"/>
    <dgm:cxn modelId="{7760F6B6-B00B-4462-8ADA-3355AB5DB262}" type="presParOf" srcId="{FFD0BEB4-64A6-46A3-AC71-9F005077AF2B}" destId="{6FC274DB-3CD9-46A1-8F94-727144B22091}" srcOrd="7" destOrd="0" presId="urn:microsoft.com/office/officeart/2005/8/layout/vList2"/>
    <dgm:cxn modelId="{2B3C1650-3041-4203-95D5-8D17FE9662F0}" type="presParOf" srcId="{FFD0BEB4-64A6-46A3-AC71-9F005077AF2B}" destId="{6582F92E-13D7-40E4-A754-DF2C90DEAA0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0D3ED50-4A8D-4DC7-8846-163E0A173B33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VE"/>
        </a:p>
      </dgm:t>
    </dgm:pt>
    <dgm:pt modelId="{4E861BE5-E228-49FF-A771-B16F1AFD7B23}">
      <dgm:prSet custT="1"/>
      <dgm:spPr>
        <a:solidFill>
          <a:schemeClr val="tx1"/>
        </a:solidFill>
      </dgm:spPr>
      <dgm:t>
        <a:bodyPr/>
        <a:lstStyle/>
        <a:p>
          <a:pPr rtl="0"/>
          <a:r>
            <a:rPr lang="es-VE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Grupo 1: 12 sujetos (VB)</a:t>
          </a:r>
          <a:endParaRPr lang="es-VE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0C6685-7184-4755-BE29-A06E00024216}" type="parTrans" cxnId="{17F6170A-A9A5-473F-96D8-798CFD8ECE65}">
      <dgm:prSet/>
      <dgm:spPr/>
      <dgm:t>
        <a:bodyPr/>
        <a:lstStyle/>
        <a:p>
          <a:endParaRPr lang="es-VE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D7EDE1-FDE5-48F0-8D56-705B4506FCF2}" type="sibTrans" cxnId="{17F6170A-A9A5-473F-96D8-798CFD8ECE65}">
      <dgm:prSet/>
      <dgm:spPr/>
      <dgm:t>
        <a:bodyPr/>
        <a:lstStyle/>
        <a:p>
          <a:endParaRPr lang="es-VE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AC9E5E-25AA-460A-951E-F17E4414489A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 rtl="0"/>
          <a:r>
            <a:rPr lang="es-VE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 excluidos por concentraciones menores a las detectables</a:t>
          </a:r>
          <a:endParaRPr lang="es-VE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B749B0-CED4-4D82-84B5-F5E951104288}" type="parTrans" cxnId="{3C633895-EFA3-49BF-802F-A9ED7D87F2E4}">
      <dgm:prSet/>
      <dgm:spPr/>
      <dgm:t>
        <a:bodyPr/>
        <a:lstStyle/>
        <a:p>
          <a:endParaRPr lang="es-VE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9FB43-DD91-4F04-9941-AE5A6CDE138A}" type="sibTrans" cxnId="{3C633895-EFA3-49BF-802F-A9ED7D87F2E4}">
      <dgm:prSet/>
      <dgm:spPr/>
      <dgm:t>
        <a:bodyPr/>
        <a:lstStyle/>
        <a:p>
          <a:endParaRPr lang="es-VE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A5202E-F7FC-4C4A-AC4F-5DB372E82816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 rtl="0"/>
          <a:r>
            <a:rPr lang="es-VE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 excluido por estadísticos de valores extremos</a:t>
          </a:r>
          <a:endParaRPr lang="es-VE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77082C-85F3-4D9D-8E30-FC32C3013627}" type="parTrans" cxnId="{D98885DB-C1FD-473A-9809-DD3A5A2D6460}">
      <dgm:prSet/>
      <dgm:spPr/>
      <dgm:t>
        <a:bodyPr/>
        <a:lstStyle/>
        <a:p>
          <a:endParaRPr lang="es-VE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1144B8-0194-4338-BC62-C531E55431FF}" type="sibTrans" cxnId="{D98885DB-C1FD-473A-9809-DD3A5A2D6460}">
      <dgm:prSet/>
      <dgm:spPr/>
      <dgm:t>
        <a:bodyPr/>
        <a:lstStyle/>
        <a:p>
          <a:endParaRPr lang="es-VE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6A46EF-1979-4AE3-A5E7-F8AAFEB40344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es-VE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Grupo 2: 36 sujetos (VA)</a:t>
          </a:r>
          <a:endParaRPr lang="es-VE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0573FB-85A3-4C14-A518-76F6B95E41D7}" type="parTrans" cxnId="{10538087-8C47-4A2F-B48E-531FC825790D}">
      <dgm:prSet/>
      <dgm:spPr/>
      <dgm:t>
        <a:bodyPr/>
        <a:lstStyle/>
        <a:p>
          <a:endParaRPr lang="es-VE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9775ED-3B08-482A-86B7-2A3EBA75E957}" type="sibTrans" cxnId="{10538087-8C47-4A2F-B48E-531FC825790D}">
      <dgm:prSet/>
      <dgm:spPr/>
      <dgm:t>
        <a:bodyPr/>
        <a:lstStyle/>
        <a:p>
          <a:endParaRPr lang="es-VE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58F767-4267-45B4-AAD8-649F9EE22B27}">
      <dgm:prSet custT="1"/>
      <dgm:spPr/>
      <dgm:t>
        <a:bodyPr/>
        <a:lstStyle/>
        <a:p>
          <a:pPr rtl="0"/>
          <a:r>
            <a:rPr lang="es-VE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Grupo 3: 5 </a:t>
          </a:r>
          <a:r>
            <a:rPr lang="es-VE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sujetos</a:t>
          </a:r>
        </a:p>
        <a:p>
          <a:pPr rtl="0"/>
          <a:r>
            <a:rPr lang="es-VE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VB en pacientes sanos</a:t>
          </a:r>
          <a:endParaRPr lang="es-VE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68462B-447F-4AFF-AC49-23AD566E22CB}" type="parTrans" cxnId="{7C06710D-E757-426D-AA34-990D5A7EC305}">
      <dgm:prSet/>
      <dgm:spPr/>
      <dgm:t>
        <a:bodyPr/>
        <a:lstStyle/>
        <a:p>
          <a:endParaRPr lang="es-VE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905313-1C94-4DB4-90DC-14D582A136F9}" type="sibTrans" cxnId="{7C06710D-E757-426D-AA34-990D5A7EC305}">
      <dgm:prSet/>
      <dgm:spPr/>
      <dgm:t>
        <a:bodyPr/>
        <a:lstStyle/>
        <a:p>
          <a:endParaRPr lang="es-VE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44C923-9B0B-4002-8B24-6B39B619E9FE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VE" sz="1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Grupo 4: 11 sujetos (% de cambio de la VB)</a:t>
          </a:r>
          <a:endParaRPr lang="es-VE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E97616-E03E-4733-81F6-4D66188D74A4}" type="parTrans" cxnId="{20170078-AD66-4832-BBBE-989BAD8560B0}">
      <dgm:prSet/>
      <dgm:spPr/>
      <dgm:t>
        <a:bodyPr/>
        <a:lstStyle/>
        <a:p>
          <a:endParaRPr lang="es-VE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0E848D-23F2-4D3A-993E-9AB2DFA96B0D}" type="sibTrans" cxnId="{20170078-AD66-4832-BBBE-989BAD8560B0}">
      <dgm:prSet/>
      <dgm:spPr/>
      <dgm:t>
        <a:bodyPr/>
        <a:lstStyle/>
        <a:p>
          <a:endParaRPr lang="es-VE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3FBF46-5495-4344-9865-8D742ABE3358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s-VE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Total Grupo 1: 8 sujetos </a:t>
          </a:r>
        </a:p>
        <a:p>
          <a:pPr rtl="0"/>
          <a:r>
            <a:rPr lang="es-VE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- 3H + 5M</a:t>
          </a:r>
        </a:p>
        <a:p>
          <a:pPr rtl="0"/>
          <a:r>
            <a:rPr lang="es-VE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- 21 a 45 años</a:t>
          </a:r>
          <a:endParaRPr lang="es-VE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C2D54F-954F-4664-B39E-A318D417516B}" type="parTrans" cxnId="{61EAC7E3-82C0-432B-8745-53FAB03B64DB}">
      <dgm:prSet/>
      <dgm:spPr/>
      <dgm:t>
        <a:bodyPr/>
        <a:lstStyle/>
        <a:p>
          <a:endParaRPr lang="es-VE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D7F061-A639-4AF2-9A55-40B4F311ACC4}" type="sibTrans" cxnId="{61EAC7E3-82C0-432B-8745-53FAB03B64DB}">
      <dgm:prSet/>
      <dgm:spPr/>
      <dgm:t>
        <a:bodyPr/>
        <a:lstStyle/>
        <a:p>
          <a:endParaRPr lang="es-VE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B77F1D-FB3B-4F54-A5B1-B3253F1A0DAE}" type="pres">
      <dgm:prSet presAssocID="{40D3ED50-4A8D-4DC7-8846-163E0A173B3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VE"/>
        </a:p>
      </dgm:t>
    </dgm:pt>
    <dgm:pt modelId="{6DE680ED-41E3-402A-8E32-4759074C1502}" type="pres">
      <dgm:prSet presAssocID="{4E861BE5-E228-49FF-A771-B16F1AFD7B23}" presName="hierRoot1" presStyleCnt="0">
        <dgm:presLayoutVars>
          <dgm:hierBranch val="init"/>
        </dgm:presLayoutVars>
      </dgm:prSet>
      <dgm:spPr/>
    </dgm:pt>
    <dgm:pt modelId="{D808322D-78DD-4A0B-ADB2-843AB19471C3}" type="pres">
      <dgm:prSet presAssocID="{4E861BE5-E228-49FF-A771-B16F1AFD7B23}" presName="rootComposite1" presStyleCnt="0"/>
      <dgm:spPr/>
    </dgm:pt>
    <dgm:pt modelId="{0833CB22-2A69-409F-A801-C74185A10557}" type="pres">
      <dgm:prSet presAssocID="{4E861BE5-E228-49FF-A771-B16F1AFD7B23}" presName="rootText1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25229E0E-66F7-4881-B9AD-204DD2091006}" type="pres">
      <dgm:prSet presAssocID="{4E861BE5-E228-49FF-A771-B16F1AFD7B23}" presName="rootConnector1" presStyleLbl="node1" presStyleIdx="0" presStyleCnt="0"/>
      <dgm:spPr/>
      <dgm:t>
        <a:bodyPr/>
        <a:lstStyle/>
        <a:p>
          <a:endParaRPr lang="es-VE"/>
        </a:p>
      </dgm:t>
    </dgm:pt>
    <dgm:pt modelId="{E2EF4D0E-39A0-403A-9FF0-5103E5AD66AC}" type="pres">
      <dgm:prSet presAssocID="{4E861BE5-E228-49FF-A771-B16F1AFD7B23}" presName="hierChild2" presStyleCnt="0"/>
      <dgm:spPr/>
    </dgm:pt>
    <dgm:pt modelId="{64495F91-F30C-4B79-8862-55653F8DF9B2}" type="pres">
      <dgm:prSet presAssocID="{0AB749B0-CED4-4D82-84B5-F5E951104288}" presName="Name37" presStyleLbl="parChTrans1D2" presStyleIdx="0" presStyleCnt="1"/>
      <dgm:spPr/>
      <dgm:t>
        <a:bodyPr/>
        <a:lstStyle/>
        <a:p>
          <a:endParaRPr lang="es-VE"/>
        </a:p>
      </dgm:t>
    </dgm:pt>
    <dgm:pt modelId="{2D2CB807-1CE9-4860-873A-8124A4D4BCC5}" type="pres">
      <dgm:prSet presAssocID="{C3AC9E5E-25AA-460A-951E-F17E4414489A}" presName="hierRoot2" presStyleCnt="0">
        <dgm:presLayoutVars>
          <dgm:hierBranch val="init"/>
        </dgm:presLayoutVars>
      </dgm:prSet>
      <dgm:spPr/>
    </dgm:pt>
    <dgm:pt modelId="{23706B2B-E4F4-4506-989C-EACECD9FDC51}" type="pres">
      <dgm:prSet presAssocID="{C3AC9E5E-25AA-460A-951E-F17E4414489A}" presName="rootComposite" presStyleCnt="0"/>
      <dgm:spPr/>
    </dgm:pt>
    <dgm:pt modelId="{8C056438-FD86-44B0-B546-7E5AD9794A5F}" type="pres">
      <dgm:prSet presAssocID="{C3AC9E5E-25AA-460A-951E-F17E4414489A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6916A764-7920-46A4-826F-E04D3507C44D}" type="pres">
      <dgm:prSet presAssocID="{C3AC9E5E-25AA-460A-951E-F17E4414489A}" presName="rootConnector" presStyleLbl="node2" presStyleIdx="0" presStyleCnt="1"/>
      <dgm:spPr/>
      <dgm:t>
        <a:bodyPr/>
        <a:lstStyle/>
        <a:p>
          <a:endParaRPr lang="es-VE"/>
        </a:p>
      </dgm:t>
    </dgm:pt>
    <dgm:pt modelId="{21D91888-93DB-433C-9E0D-4D786ECF4D36}" type="pres">
      <dgm:prSet presAssocID="{C3AC9E5E-25AA-460A-951E-F17E4414489A}" presName="hierChild4" presStyleCnt="0"/>
      <dgm:spPr/>
    </dgm:pt>
    <dgm:pt modelId="{138D2867-08CF-40D6-9DBB-1AB277363C02}" type="pres">
      <dgm:prSet presAssocID="{C777082C-85F3-4D9D-8E30-FC32C3013627}" presName="Name37" presStyleLbl="parChTrans1D3" presStyleIdx="0" presStyleCnt="1"/>
      <dgm:spPr/>
      <dgm:t>
        <a:bodyPr/>
        <a:lstStyle/>
        <a:p>
          <a:endParaRPr lang="es-VE"/>
        </a:p>
      </dgm:t>
    </dgm:pt>
    <dgm:pt modelId="{386D43E7-3BB7-470D-B7F5-CD6ADD5FCD03}" type="pres">
      <dgm:prSet presAssocID="{D8A5202E-F7FC-4C4A-AC4F-5DB372E82816}" presName="hierRoot2" presStyleCnt="0">
        <dgm:presLayoutVars>
          <dgm:hierBranch val="init"/>
        </dgm:presLayoutVars>
      </dgm:prSet>
      <dgm:spPr/>
    </dgm:pt>
    <dgm:pt modelId="{7FE238AA-8652-4198-B9F8-ED5DD782D3DA}" type="pres">
      <dgm:prSet presAssocID="{D8A5202E-F7FC-4C4A-AC4F-5DB372E82816}" presName="rootComposite" presStyleCnt="0"/>
      <dgm:spPr/>
    </dgm:pt>
    <dgm:pt modelId="{8BED84C6-6857-4807-AA9A-F022489A33C6}" type="pres">
      <dgm:prSet presAssocID="{D8A5202E-F7FC-4C4A-AC4F-5DB372E82816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24E2633B-BBCA-4BE8-A15D-9B451F7FCAD4}" type="pres">
      <dgm:prSet presAssocID="{D8A5202E-F7FC-4C4A-AC4F-5DB372E82816}" presName="rootConnector" presStyleLbl="node3" presStyleIdx="0" presStyleCnt="1"/>
      <dgm:spPr/>
      <dgm:t>
        <a:bodyPr/>
        <a:lstStyle/>
        <a:p>
          <a:endParaRPr lang="es-VE"/>
        </a:p>
      </dgm:t>
    </dgm:pt>
    <dgm:pt modelId="{7E40B0FD-6B63-46A1-A407-E07D39163BC3}" type="pres">
      <dgm:prSet presAssocID="{D8A5202E-F7FC-4C4A-AC4F-5DB372E82816}" presName="hierChild4" presStyleCnt="0"/>
      <dgm:spPr/>
    </dgm:pt>
    <dgm:pt modelId="{ADE6A685-46C9-48CD-ACF4-E66DD1D9E039}" type="pres">
      <dgm:prSet presAssocID="{D4C2D54F-954F-4664-B39E-A318D417516B}" presName="Name37" presStyleLbl="parChTrans1D4" presStyleIdx="0" presStyleCnt="1"/>
      <dgm:spPr/>
      <dgm:t>
        <a:bodyPr/>
        <a:lstStyle/>
        <a:p>
          <a:endParaRPr lang="es-VE"/>
        </a:p>
      </dgm:t>
    </dgm:pt>
    <dgm:pt modelId="{7247D649-5F89-41E7-AD71-750C554B4AD8}" type="pres">
      <dgm:prSet presAssocID="{203FBF46-5495-4344-9865-8D742ABE3358}" presName="hierRoot2" presStyleCnt="0">
        <dgm:presLayoutVars>
          <dgm:hierBranch val="init"/>
        </dgm:presLayoutVars>
      </dgm:prSet>
      <dgm:spPr/>
    </dgm:pt>
    <dgm:pt modelId="{810A1E16-7168-476C-8719-CE49C397117D}" type="pres">
      <dgm:prSet presAssocID="{203FBF46-5495-4344-9865-8D742ABE3358}" presName="rootComposite" presStyleCnt="0"/>
      <dgm:spPr/>
    </dgm:pt>
    <dgm:pt modelId="{E8E767DE-95CE-4AC0-917D-7FD630D7936E}" type="pres">
      <dgm:prSet presAssocID="{203FBF46-5495-4344-9865-8D742ABE3358}" presName="rootText" presStyleLbl="node4" presStyleIdx="0" presStyleCnt="1" custScaleX="146623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401E03DD-825E-4624-B467-4A7E52B904EB}" type="pres">
      <dgm:prSet presAssocID="{203FBF46-5495-4344-9865-8D742ABE3358}" presName="rootConnector" presStyleLbl="node4" presStyleIdx="0" presStyleCnt="1"/>
      <dgm:spPr/>
      <dgm:t>
        <a:bodyPr/>
        <a:lstStyle/>
        <a:p>
          <a:endParaRPr lang="es-VE"/>
        </a:p>
      </dgm:t>
    </dgm:pt>
    <dgm:pt modelId="{689254D8-0442-4FDF-83F9-D240681E1029}" type="pres">
      <dgm:prSet presAssocID="{203FBF46-5495-4344-9865-8D742ABE3358}" presName="hierChild4" presStyleCnt="0"/>
      <dgm:spPr/>
    </dgm:pt>
    <dgm:pt modelId="{894AF790-485D-41FF-9AD9-853EB9516CF6}" type="pres">
      <dgm:prSet presAssocID="{203FBF46-5495-4344-9865-8D742ABE3358}" presName="hierChild5" presStyleCnt="0"/>
      <dgm:spPr/>
    </dgm:pt>
    <dgm:pt modelId="{90B0D8E7-0DD8-4477-9854-CE9B9976CA53}" type="pres">
      <dgm:prSet presAssocID="{D8A5202E-F7FC-4C4A-AC4F-5DB372E82816}" presName="hierChild5" presStyleCnt="0"/>
      <dgm:spPr/>
    </dgm:pt>
    <dgm:pt modelId="{A0B5B214-C7C8-4DA1-BAE2-720EE943CEEC}" type="pres">
      <dgm:prSet presAssocID="{C3AC9E5E-25AA-460A-951E-F17E4414489A}" presName="hierChild5" presStyleCnt="0"/>
      <dgm:spPr/>
    </dgm:pt>
    <dgm:pt modelId="{5CA62314-C681-40BE-87E3-A99645742882}" type="pres">
      <dgm:prSet presAssocID="{4E861BE5-E228-49FF-A771-B16F1AFD7B23}" presName="hierChild3" presStyleCnt="0"/>
      <dgm:spPr/>
    </dgm:pt>
    <dgm:pt modelId="{0DE5C45F-4BC8-4BD0-B1D0-3C11D6DBB1E1}" type="pres">
      <dgm:prSet presAssocID="{E56A46EF-1979-4AE3-A5E7-F8AAFEB40344}" presName="hierRoot1" presStyleCnt="0">
        <dgm:presLayoutVars>
          <dgm:hierBranch val="init"/>
        </dgm:presLayoutVars>
      </dgm:prSet>
      <dgm:spPr/>
    </dgm:pt>
    <dgm:pt modelId="{512EA764-AF7A-4930-9526-3281B9E234D3}" type="pres">
      <dgm:prSet presAssocID="{E56A46EF-1979-4AE3-A5E7-F8AAFEB40344}" presName="rootComposite1" presStyleCnt="0"/>
      <dgm:spPr/>
    </dgm:pt>
    <dgm:pt modelId="{D4BA2193-872B-4695-8174-D23CD0C9A94A}" type="pres">
      <dgm:prSet presAssocID="{E56A46EF-1979-4AE3-A5E7-F8AAFEB40344}" presName="rootText1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5A4C9064-E226-4AC2-8600-4EFC3D05DC0F}" type="pres">
      <dgm:prSet presAssocID="{E56A46EF-1979-4AE3-A5E7-F8AAFEB40344}" presName="rootConnector1" presStyleLbl="node1" presStyleIdx="0" presStyleCnt="0"/>
      <dgm:spPr/>
      <dgm:t>
        <a:bodyPr/>
        <a:lstStyle/>
        <a:p>
          <a:endParaRPr lang="es-VE"/>
        </a:p>
      </dgm:t>
    </dgm:pt>
    <dgm:pt modelId="{738FE9D2-44D6-498F-B66C-D7C6141A2304}" type="pres">
      <dgm:prSet presAssocID="{E56A46EF-1979-4AE3-A5E7-F8AAFEB40344}" presName="hierChild2" presStyleCnt="0"/>
      <dgm:spPr/>
    </dgm:pt>
    <dgm:pt modelId="{06D432A7-EC85-4F20-B44A-9D6AD5BAF217}" type="pres">
      <dgm:prSet presAssocID="{E56A46EF-1979-4AE3-A5E7-F8AAFEB40344}" presName="hierChild3" presStyleCnt="0"/>
      <dgm:spPr/>
    </dgm:pt>
    <dgm:pt modelId="{3141F982-4088-47E6-9140-22277318EFC9}" type="pres">
      <dgm:prSet presAssocID="{4D58F767-4267-45B4-AAD8-649F9EE22B27}" presName="hierRoot1" presStyleCnt="0">
        <dgm:presLayoutVars>
          <dgm:hierBranch val="init"/>
        </dgm:presLayoutVars>
      </dgm:prSet>
      <dgm:spPr/>
    </dgm:pt>
    <dgm:pt modelId="{6DBE9406-6581-4126-9FEB-67697727221D}" type="pres">
      <dgm:prSet presAssocID="{4D58F767-4267-45B4-AAD8-649F9EE22B27}" presName="rootComposite1" presStyleCnt="0"/>
      <dgm:spPr/>
    </dgm:pt>
    <dgm:pt modelId="{7DF0175A-2684-4EF3-807C-6566E3E5A21A}" type="pres">
      <dgm:prSet presAssocID="{4D58F767-4267-45B4-AAD8-649F9EE22B27}" presName="rootText1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C45A536B-8BA5-4F51-943D-07294ACFB69B}" type="pres">
      <dgm:prSet presAssocID="{4D58F767-4267-45B4-AAD8-649F9EE22B27}" presName="rootConnector1" presStyleLbl="node1" presStyleIdx="0" presStyleCnt="0"/>
      <dgm:spPr/>
      <dgm:t>
        <a:bodyPr/>
        <a:lstStyle/>
        <a:p>
          <a:endParaRPr lang="es-VE"/>
        </a:p>
      </dgm:t>
    </dgm:pt>
    <dgm:pt modelId="{8352629C-47E1-4F3F-A7A2-28162A1AA124}" type="pres">
      <dgm:prSet presAssocID="{4D58F767-4267-45B4-AAD8-649F9EE22B27}" presName="hierChild2" presStyleCnt="0"/>
      <dgm:spPr/>
    </dgm:pt>
    <dgm:pt modelId="{5385F379-EF99-4310-B4E6-7BB438529F35}" type="pres">
      <dgm:prSet presAssocID="{4D58F767-4267-45B4-AAD8-649F9EE22B27}" presName="hierChild3" presStyleCnt="0"/>
      <dgm:spPr/>
    </dgm:pt>
    <dgm:pt modelId="{8B9B7896-6386-4EBB-B8DF-10CD30E0E1CD}" type="pres">
      <dgm:prSet presAssocID="{9344C923-9B0B-4002-8B24-6B39B619E9FE}" presName="hierRoot1" presStyleCnt="0">
        <dgm:presLayoutVars>
          <dgm:hierBranch val="init"/>
        </dgm:presLayoutVars>
      </dgm:prSet>
      <dgm:spPr/>
    </dgm:pt>
    <dgm:pt modelId="{13ECAED3-97A9-4490-8FDF-46BA8E49BC2A}" type="pres">
      <dgm:prSet presAssocID="{9344C923-9B0B-4002-8B24-6B39B619E9FE}" presName="rootComposite1" presStyleCnt="0"/>
      <dgm:spPr/>
    </dgm:pt>
    <dgm:pt modelId="{2550D2CA-8755-4063-8982-E902BF0E23D3}" type="pres">
      <dgm:prSet presAssocID="{9344C923-9B0B-4002-8B24-6B39B619E9FE}" presName="rootText1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783FBE4E-6E23-43B0-945F-9CB16A500304}" type="pres">
      <dgm:prSet presAssocID="{9344C923-9B0B-4002-8B24-6B39B619E9FE}" presName="rootConnector1" presStyleLbl="node1" presStyleIdx="0" presStyleCnt="0"/>
      <dgm:spPr/>
      <dgm:t>
        <a:bodyPr/>
        <a:lstStyle/>
        <a:p>
          <a:endParaRPr lang="es-VE"/>
        </a:p>
      </dgm:t>
    </dgm:pt>
    <dgm:pt modelId="{CAAAB337-DEE3-4AEF-82A7-F3F5C67329AF}" type="pres">
      <dgm:prSet presAssocID="{9344C923-9B0B-4002-8B24-6B39B619E9FE}" presName="hierChild2" presStyleCnt="0"/>
      <dgm:spPr/>
    </dgm:pt>
    <dgm:pt modelId="{72F7961E-C573-4072-93C3-25FC7155A947}" type="pres">
      <dgm:prSet presAssocID="{9344C923-9B0B-4002-8B24-6B39B619E9FE}" presName="hierChild3" presStyleCnt="0"/>
      <dgm:spPr/>
    </dgm:pt>
  </dgm:ptLst>
  <dgm:cxnLst>
    <dgm:cxn modelId="{841B9008-0876-4A1F-BD65-4D0D7882E90F}" type="presOf" srcId="{203FBF46-5495-4344-9865-8D742ABE3358}" destId="{E8E767DE-95CE-4AC0-917D-7FD630D7936E}" srcOrd="0" destOrd="0" presId="urn:microsoft.com/office/officeart/2005/8/layout/orgChart1"/>
    <dgm:cxn modelId="{713F22AD-3BA5-464F-A3C9-2556469E824C}" type="presOf" srcId="{9344C923-9B0B-4002-8B24-6B39B619E9FE}" destId="{2550D2CA-8755-4063-8982-E902BF0E23D3}" srcOrd="0" destOrd="0" presId="urn:microsoft.com/office/officeart/2005/8/layout/orgChart1"/>
    <dgm:cxn modelId="{9C941A52-33EF-4992-9BEA-4DA5EF4044BD}" type="presOf" srcId="{C777082C-85F3-4D9D-8E30-FC32C3013627}" destId="{138D2867-08CF-40D6-9DBB-1AB277363C02}" srcOrd="0" destOrd="0" presId="urn:microsoft.com/office/officeart/2005/8/layout/orgChart1"/>
    <dgm:cxn modelId="{17F6170A-A9A5-473F-96D8-798CFD8ECE65}" srcId="{40D3ED50-4A8D-4DC7-8846-163E0A173B33}" destId="{4E861BE5-E228-49FF-A771-B16F1AFD7B23}" srcOrd="0" destOrd="0" parTransId="{5D0C6685-7184-4755-BE29-A06E00024216}" sibTransId="{27D7EDE1-FDE5-48F0-8D56-705B4506FCF2}"/>
    <dgm:cxn modelId="{6D129F11-6A82-4211-9F13-29C77BA68128}" type="presOf" srcId="{C3AC9E5E-25AA-460A-951E-F17E4414489A}" destId="{8C056438-FD86-44B0-B546-7E5AD9794A5F}" srcOrd="0" destOrd="0" presId="urn:microsoft.com/office/officeart/2005/8/layout/orgChart1"/>
    <dgm:cxn modelId="{3C633895-EFA3-49BF-802F-A9ED7D87F2E4}" srcId="{4E861BE5-E228-49FF-A771-B16F1AFD7B23}" destId="{C3AC9E5E-25AA-460A-951E-F17E4414489A}" srcOrd="0" destOrd="0" parTransId="{0AB749B0-CED4-4D82-84B5-F5E951104288}" sibTransId="{83F9FB43-DD91-4F04-9941-AE5A6CDE138A}"/>
    <dgm:cxn modelId="{CCA67334-9687-4734-93DC-1D338E5BF9B8}" type="presOf" srcId="{E56A46EF-1979-4AE3-A5E7-F8AAFEB40344}" destId="{D4BA2193-872B-4695-8174-D23CD0C9A94A}" srcOrd="0" destOrd="0" presId="urn:microsoft.com/office/officeart/2005/8/layout/orgChart1"/>
    <dgm:cxn modelId="{2E91C822-D95A-4631-88BD-CA0BB0BBFD0B}" type="presOf" srcId="{0AB749B0-CED4-4D82-84B5-F5E951104288}" destId="{64495F91-F30C-4B79-8862-55653F8DF9B2}" srcOrd="0" destOrd="0" presId="urn:microsoft.com/office/officeart/2005/8/layout/orgChart1"/>
    <dgm:cxn modelId="{040CCCBD-B454-4A55-87CA-B26FA66D9DC3}" type="presOf" srcId="{203FBF46-5495-4344-9865-8D742ABE3358}" destId="{401E03DD-825E-4624-B467-4A7E52B904EB}" srcOrd="1" destOrd="0" presId="urn:microsoft.com/office/officeart/2005/8/layout/orgChart1"/>
    <dgm:cxn modelId="{C870166C-BF3D-43EC-8295-DAACB9D23426}" type="presOf" srcId="{4D58F767-4267-45B4-AAD8-649F9EE22B27}" destId="{7DF0175A-2684-4EF3-807C-6566E3E5A21A}" srcOrd="0" destOrd="0" presId="urn:microsoft.com/office/officeart/2005/8/layout/orgChart1"/>
    <dgm:cxn modelId="{254813B6-F0BD-4E6F-A4FC-E7D487FF1850}" type="presOf" srcId="{D4C2D54F-954F-4664-B39E-A318D417516B}" destId="{ADE6A685-46C9-48CD-ACF4-E66DD1D9E039}" srcOrd="0" destOrd="0" presId="urn:microsoft.com/office/officeart/2005/8/layout/orgChart1"/>
    <dgm:cxn modelId="{7C06710D-E757-426D-AA34-990D5A7EC305}" srcId="{40D3ED50-4A8D-4DC7-8846-163E0A173B33}" destId="{4D58F767-4267-45B4-AAD8-649F9EE22B27}" srcOrd="2" destOrd="0" parTransId="{D668462B-447F-4AFF-AC49-23AD566E22CB}" sibTransId="{9C905313-1C94-4DB4-90DC-14D582A136F9}"/>
    <dgm:cxn modelId="{10538087-8C47-4A2F-B48E-531FC825790D}" srcId="{40D3ED50-4A8D-4DC7-8846-163E0A173B33}" destId="{E56A46EF-1979-4AE3-A5E7-F8AAFEB40344}" srcOrd="1" destOrd="0" parTransId="{490573FB-85A3-4C14-A518-76F6B95E41D7}" sibTransId="{2C9775ED-3B08-482A-86B7-2A3EBA75E957}"/>
    <dgm:cxn modelId="{8B65D0A5-F9E2-4075-B428-5143E7856664}" type="presOf" srcId="{9344C923-9B0B-4002-8B24-6B39B619E9FE}" destId="{783FBE4E-6E23-43B0-945F-9CB16A500304}" srcOrd="1" destOrd="0" presId="urn:microsoft.com/office/officeart/2005/8/layout/orgChart1"/>
    <dgm:cxn modelId="{66707F19-DEB0-4073-B834-2EAB055BB30C}" type="presOf" srcId="{C3AC9E5E-25AA-460A-951E-F17E4414489A}" destId="{6916A764-7920-46A4-826F-E04D3507C44D}" srcOrd="1" destOrd="0" presId="urn:microsoft.com/office/officeart/2005/8/layout/orgChart1"/>
    <dgm:cxn modelId="{20170078-AD66-4832-BBBE-989BAD8560B0}" srcId="{40D3ED50-4A8D-4DC7-8846-163E0A173B33}" destId="{9344C923-9B0B-4002-8B24-6B39B619E9FE}" srcOrd="3" destOrd="0" parTransId="{A3E97616-E03E-4733-81F6-4D66188D74A4}" sibTransId="{C00E848D-23F2-4D3A-993E-9AB2DFA96B0D}"/>
    <dgm:cxn modelId="{D3E11078-077D-4C64-A1D3-D075735CBD3B}" type="presOf" srcId="{4D58F767-4267-45B4-AAD8-649F9EE22B27}" destId="{C45A536B-8BA5-4F51-943D-07294ACFB69B}" srcOrd="1" destOrd="0" presId="urn:microsoft.com/office/officeart/2005/8/layout/orgChart1"/>
    <dgm:cxn modelId="{D98885DB-C1FD-473A-9809-DD3A5A2D6460}" srcId="{C3AC9E5E-25AA-460A-951E-F17E4414489A}" destId="{D8A5202E-F7FC-4C4A-AC4F-5DB372E82816}" srcOrd="0" destOrd="0" parTransId="{C777082C-85F3-4D9D-8E30-FC32C3013627}" sibTransId="{871144B8-0194-4338-BC62-C531E55431FF}"/>
    <dgm:cxn modelId="{18F6AC4A-F916-472E-9227-7232673637F7}" type="presOf" srcId="{4E861BE5-E228-49FF-A771-B16F1AFD7B23}" destId="{0833CB22-2A69-409F-A801-C74185A10557}" srcOrd="0" destOrd="0" presId="urn:microsoft.com/office/officeart/2005/8/layout/orgChart1"/>
    <dgm:cxn modelId="{F5A2F92D-17EE-4898-88DD-C130F0C111FD}" type="presOf" srcId="{D8A5202E-F7FC-4C4A-AC4F-5DB372E82816}" destId="{8BED84C6-6857-4807-AA9A-F022489A33C6}" srcOrd="0" destOrd="0" presId="urn:microsoft.com/office/officeart/2005/8/layout/orgChart1"/>
    <dgm:cxn modelId="{F94FE644-A66C-4B14-9BC5-D301EF4CA4C0}" type="presOf" srcId="{D8A5202E-F7FC-4C4A-AC4F-5DB372E82816}" destId="{24E2633B-BBCA-4BE8-A15D-9B451F7FCAD4}" srcOrd="1" destOrd="0" presId="urn:microsoft.com/office/officeart/2005/8/layout/orgChart1"/>
    <dgm:cxn modelId="{58D5EEB5-0F54-4C32-90C3-254BB136E9C8}" type="presOf" srcId="{E56A46EF-1979-4AE3-A5E7-F8AAFEB40344}" destId="{5A4C9064-E226-4AC2-8600-4EFC3D05DC0F}" srcOrd="1" destOrd="0" presId="urn:microsoft.com/office/officeart/2005/8/layout/orgChart1"/>
    <dgm:cxn modelId="{FBC54982-EF2B-43D3-BF20-7D54E41348AC}" type="presOf" srcId="{4E861BE5-E228-49FF-A771-B16F1AFD7B23}" destId="{25229E0E-66F7-4881-B9AD-204DD2091006}" srcOrd="1" destOrd="0" presId="urn:microsoft.com/office/officeart/2005/8/layout/orgChart1"/>
    <dgm:cxn modelId="{61EAC7E3-82C0-432B-8745-53FAB03B64DB}" srcId="{D8A5202E-F7FC-4C4A-AC4F-5DB372E82816}" destId="{203FBF46-5495-4344-9865-8D742ABE3358}" srcOrd="0" destOrd="0" parTransId="{D4C2D54F-954F-4664-B39E-A318D417516B}" sibTransId="{BAD7F061-A639-4AF2-9A55-40B4F311ACC4}"/>
    <dgm:cxn modelId="{0C6F7BC3-5AB2-408B-94BD-947EDA2288EF}" type="presOf" srcId="{40D3ED50-4A8D-4DC7-8846-163E0A173B33}" destId="{58B77F1D-FB3B-4F54-A5B1-B3253F1A0DAE}" srcOrd="0" destOrd="0" presId="urn:microsoft.com/office/officeart/2005/8/layout/orgChart1"/>
    <dgm:cxn modelId="{B26E72F1-6DDF-4CDD-9070-F9033153C709}" type="presParOf" srcId="{58B77F1D-FB3B-4F54-A5B1-B3253F1A0DAE}" destId="{6DE680ED-41E3-402A-8E32-4759074C1502}" srcOrd="0" destOrd="0" presId="urn:microsoft.com/office/officeart/2005/8/layout/orgChart1"/>
    <dgm:cxn modelId="{DE20E6AF-D7F5-40C9-A186-6A81AE7C074A}" type="presParOf" srcId="{6DE680ED-41E3-402A-8E32-4759074C1502}" destId="{D808322D-78DD-4A0B-ADB2-843AB19471C3}" srcOrd="0" destOrd="0" presId="urn:microsoft.com/office/officeart/2005/8/layout/orgChart1"/>
    <dgm:cxn modelId="{009654A6-8E3B-4DD3-B2E4-807720225FA9}" type="presParOf" srcId="{D808322D-78DD-4A0B-ADB2-843AB19471C3}" destId="{0833CB22-2A69-409F-A801-C74185A10557}" srcOrd="0" destOrd="0" presId="urn:microsoft.com/office/officeart/2005/8/layout/orgChart1"/>
    <dgm:cxn modelId="{DE7A9DEC-1C03-4E19-B308-A98E3ED2C02F}" type="presParOf" srcId="{D808322D-78DD-4A0B-ADB2-843AB19471C3}" destId="{25229E0E-66F7-4881-B9AD-204DD2091006}" srcOrd="1" destOrd="0" presId="urn:microsoft.com/office/officeart/2005/8/layout/orgChart1"/>
    <dgm:cxn modelId="{CEFA471F-5FFB-4C22-916E-D315CCE858E4}" type="presParOf" srcId="{6DE680ED-41E3-402A-8E32-4759074C1502}" destId="{E2EF4D0E-39A0-403A-9FF0-5103E5AD66AC}" srcOrd="1" destOrd="0" presId="urn:microsoft.com/office/officeart/2005/8/layout/orgChart1"/>
    <dgm:cxn modelId="{604D1D80-DA1D-4A8E-9BA9-3D1BCC773A18}" type="presParOf" srcId="{E2EF4D0E-39A0-403A-9FF0-5103E5AD66AC}" destId="{64495F91-F30C-4B79-8862-55653F8DF9B2}" srcOrd="0" destOrd="0" presId="urn:microsoft.com/office/officeart/2005/8/layout/orgChart1"/>
    <dgm:cxn modelId="{D05484C4-AED2-401E-9585-221DCD296AE7}" type="presParOf" srcId="{E2EF4D0E-39A0-403A-9FF0-5103E5AD66AC}" destId="{2D2CB807-1CE9-4860-873A-8124A4D4BCC5}" srcOrd="1" destOrd="0" presId="urn:microsoft.com/office/officeart/2005/8/layout/orgChart1"/>
    <dgm:cxn modelId="{CF6B78C5-5B43-4816-94B1-2CAA2AE4CDE8}" type="presParOf" srcId="{2D2CB807-1CE9-4860-873A-8124A4D4BCC5}" destId="{23706B2B-E4F4-4506-989C-EACECD9FDC51}" srcOrd="0" destOrd="0" presId="urn:microsoft.com/office/officeart/2005/8/layout/orgChart1"/>
    <dgm:cxn modelId="{6E9D9F36-0B8C-4ECC-B63C-3EC098794EDF}" type="presParOf" srcId="{23706B2B-E4F4-4506-989C-EACECD9FDC51}" destId="{8C056438-FD86-44B0-B546-7E5AD9794A5F}" srcOrd="0" destOrd="0" presId="urn:microsoft.com/office/officeart/2005/8/layout/orgChart1"/>
    <dgm:cxn modelId="{4EA2C834-5522-4730-9A5A-221D14A1391E}" type="presParOf" srcId="{23706B2B-E4F4-4506-989C-EACECD9FDC51}" destId="{6916A764-7920-46A4-826F-E04D3507C44D}" srcOrd="1" destOrd="0" presId="urn:microsoft.com/office/officeart/2005/8/layout/orgChart1"/>
    <dgm:cxn modelId="{2EE0E6FD-17AC-4668-B246-B6846EB257D3}" type="presParOf" srcId="{2D2CB807-1CE9-4860-873A-8124A4D4BCC5}" destId="{21D91888-93DB-433C-9E0D-4D786ECF4D36}" srcOrd="1" destOrd="0" presId="urn:microsoft.com/office/officeart/2005/8/layout/orgChart1"/>
    <dgm:cxn modelId="{18A990E8-9A9B-49B2-80DC-50EE1F07B848}" type="presParOf" srcId="{21D91888-93DB-433C-9E0D-4D786ECF4D36}" destId="{138D2867-08CF-40D6-9DBB-1AB277363C02}" srcOrd="0" destOrd="0" presId="urn:microsoft.com/office/officeart/2005/8/layout/orgChart1"/>
    <dgm:cxn modelId="{74A01459-95E3-4D24-B138-386635512606}" type="presParOf" srcId="{21D91888-93DB-433C-9E0D-4D786ECF4D36}" destId="{386D43E7-3BB7-470D-B7F5-CD6ADD5FCD03}" srcOrd="1" destOrd="0" presId="urn:microsoft.com/office/officeart/2005/8/layout/orgChart1"/>
    <dgm:cxn modelId="{8670E7CF-5EC4-41AB-93F7-4A8474030966}" type="presParOf" srcId="{386D43E7-3BB7-470D-B7F5-CD6ADD5FCD03}" destId="{7FE238AA-8652-4198-B9F8-ED5DD782D3DA}" srcOrd="0" destOrd="0" presId="urn:microsoft.com/office/officeart/2005/8/layout/orgChart1"/>
    <dgm:cxn modelId="{94EC7BCF-A2A3-4075-BA9D-F527719ED33F}" type="presParOf" srcId="{7FE238AA-8652-4198-B9F8-ED5DD782D3DA}" destId="{8BED84C6-6857-4807-AA9A-F022489A33C6}" srcOrd="0" destOrd="0" presId="urn:microsoft.com/office/officeart/2005/8/layout/orgChart1"/>
    <dgm:cxn modelId="{A5471CF6-8688-40DF-A349-1DCD1EF23B2C}" type="presParOf" srcId="{7FE238AA-8652-4198-B9F8-ED5DD782D3DA}" destId="{24E2633B-BBCA-4BE8-A15D-9B451F7FCAD4}" srcOrd="1" destOrd="0" presId="urn:microsoft.com/office/officeart/2005/8/layout/orgChart1"/>
    <dgm:cxn modelId="{07A1CE8C-6446-44DC-B9AE-0DD8672E9ED8}" type="presParOf" srcId="{386D43E7-3BB7-470D-B7F5-CD6ADD5FCD03}" destId="{7E40B0FD-6B63-46A1-A407-E07D39163BC3}" srcOrd="1" destOrd="0" presId="urn:microsoft.com/office/officeart/2005/8/layout/orgChart1"/>
    <dgm:cxn modelId="{70114770-898F-46AE-A2AC-8875FCEA06BE}" type="presParOf" srcId="{7E40B0FD-6B63-46A1-A407-E07D39163BC3}" destId="{ADE6A685-46C9-48CD-ACF4-E66DD1D9E039}" srcOrd="0" destOrd="0" presId="urn:microsoft.com/office/officeart/2005/8/layout/orgChart1"/>
    <dgm:cxn modelId="{1B36DFAE-7D64-4897-9008-69F5461AAFFE}" type="presParOf" srcId="{7E40B0FD-6B63-46A1-A407-E07D39163BC3}" destId="{7247D649-5F89-41E7-AD71-750C554B4AD8}" srcOrd="1" destOrd="0" presId="urn:microsoft.com/office/officeart/2005/8/layout/orgChart1"/>
    <dgm:cxn modelId="{64B48D03-3D94-4B45-84A1-157DAD81638A}" type="presParOf" srcId="{7247D649-5F89-41E7-AD71-750C554B4AD8}" destId="{810A1E16-7168-476C-8719-CE49C397117D}" srcOrd="0" destOrd="0" presId="urn:microsoft.com/office/officeart/2005/8/layout/orgChart1"/>
    <dgm:cxn modelId="{AB1F9EE6-6366-4674-859C-8430466A94EF}" type="presParOf" srcId="{810A1E16-7168-476C-8719-CE49C397117D}" destId="{E8E767DE-95CE-4AC0-917D-7FD630D7936E}" srcOrd="0" destOrd="0" presId="urn:microsoft.com/office/officeart/2005/8/layout/orgChart1"/>
    <dgm:cxn modelId="{D59DDF65-010D-4EB4-B519-CA437C3BDAD7}" type="presParOf" srcId="{810A1E16-7168-476C-8719-CE49C397117D}" destId="{401E03DD-825E-4624-B467-4A7E52B904EB}" srcOrd="1" destOrd="0" presId="urn:microsoft.com/office/officeart/2005/8/layout/orgChart1"/>
    <dgm:cxn modelId="{0EF759D7-15CB-4084-97E3-92EC47C84CFD}" type="presParOf" srcId="{7247D649-5F89-41E7-AD71-750C554B4AD8}" destId="{689254D8-0442-4FDF-83F9-D240681E1029}" srcOrd="1" destOrd="0" presId="urn:microsoft.com/office/officeart/2005/8/layout/orgChart1"/>
    <dgm:cxn modelId="{64019949-2D31-43EB-9BCE-F643CD89FF81}" type="presParOf" srcId="{7247D649-5F89-41E7-AD71-750C554B4AD8}" destId="{894AF790-485D-41FF-9AD9-853EB9516CF6}" srcOrd="2" destOrd="0" presId="urn:microsoft.com/office/officeart/2005/8/layout/orgChart1"/>
    <dgm:cxn modelId="{00E28670-6F17-445E-8B95-FED6E7F37B1D}" type="presParOf" srcId="{386D43E7-3BB7-470D-B7F5-CD6ADD5FCD03}" destId="{90B0D8E7-0DD8-4477-9854-CE9B9976CA53}" srcOrd="2" destOrd="0" presId="urn:microsoft.com/office/officeart/2005/8/layout/orgChart1"/>
    <dgm:cxn modelId="{0A5132A0-5FCF-4CD2-831D-1404D4751A42}" type="presParOf" srcId="{2D2CB807-1CE9-4860-873A-8124A4D4BCC5}" destId="{A0B5B214-C7C8-4DA1-BAE2-720EE943CEEC}" srcOrd="2" destOrd="0" presId="urn:microsoft.com/office/officeart/2005/8/layout/orgChart1"/>
    <dgm:cxn modelId="{82BB29CC-1599-42B4-A168-6CA2CF854E64}" type="presParOf" srcId="{6DE680ED-41E3-402A-8E32-4759074C1502}" destId="{5CA62314-C681-40BE-87E3-A99645742882}" srcOrd="2" destOrd="0" presId="urn:microsoft.com/office/officeart/2005/8/layout/orgChart1"/>
    <dgm:cxn modelId="{AEAF116A-1416-49EB-8869-6BB9037716AA}" type="presParOf" srcId="{58B77F1D-FB3B-4F54-A5B1-B3253F1A0DAE}" destId="{0DE5C45F-4BC8-4BD0-B1D0-3C11D6DBB1E1}" srcOrd="1" destOrd="0" presId="urn:microsoft.com/office/officeart/2005/8/layout/orgChart1"/>
    <dgm:cxn modelId="{C0DD5C54-ED16-4FCA-A68E-14BC1E0A986A}" type="presParOf" srcId="{0DE5C45F-4BC8-4BD0-B1D0-3C11D6DBB1E1}" destId="{512EA764-AF7A-4930-9526-3281B9E234D3}" srcOrd="0" destOrd="0" presId="urn:microsoft.com/office/officeart/2005/8/layout/orgChart1"/>
    <dgm:cxn modelId="{3B154B2C-7DDE-4A95-96F9-082DB3CC4452}" type="presParOf" srcId="{512EA764-AF7A-4930-9526-3281B9E234D3}" destId="{D4BA2193-872B-4695-8174-D23CD0C9A94A}" srcOrd="0" destOrd="0" presId="urn:microsoft.com/office/officeart/2005/8/layout/orgChart1"/>
    <dgm:cxn modelId="{AADC4DE5-AA9F-4869-B814-9BD29F944C75}" type="presParOf" srcId="{512EA764-AF7A-4930-9526-3281B9E234D3}" destId="{5A4C9064-E226-4AC2-8600-4EFC3D05DC0F}" srcOrd="1" destOrd="0" presId="urn:microsoft.com/office/officeart/2005/8/layout/orgChart1"/>
    <dgm:cxn modelId="{8993C90D-70C9-48A6-8A20-7300A88FEEAB}" type="presParOf" srcId="{0DE5C45F-4BC8-4BD0-B1D0-3C11D6DBB1E1}" destId="{738FE9D2-44D6-498F-B66C-D7C6141A2304}" srcOrd="1" destOrd="0" presId="urn:microsoft.com/office/officeart/2005/8/layout/orgChart1"/>
    <dgm:cxn modelId="{4BFF6FCA-12F1-4397-9C6D-B4D0556D26CC}" type="presParOf" srcId="{0DE5C45F-4BC8-4BD0-B1D0-3C11D6DBB1E1}" destId="{06D432A7-EC85-4F20-B44A-9D6AD5BAF217}" srcOrd="2" destOrd="0" presId="urn:microsoft.com/office/officeart/2005/8/layout/orgChart1"/>
    <dgm:cxn modelId="{6E78EC66-2AB6-4B5F-AA55-175927BD7013}" type="presParOf" srcId="{58B77F1D-FB3B-4F54-A5B1-B3253F1A0DAE}" destId="{3141F982-4088-47E6-9140-22277318EFC9}" srcOrd="2" destOrd="0" presId="urn:microsoft.com/office/officeart/2005/8/layout/orgChart1"/>
    <dgm:cxn modelId="{A29F7CA6-3D87-481D-88E0-E90CCE1F6090}" type="presParOf" srcId="{3141F982-4088-47E6-9140-22277318EFC9}" destId="{6DBE9406-6581-4126-9FEB-67697727221D}" srcOrd="0" destOrd="0" presId="urn:microsoft.com/office/officeart/2005/8/layout/orgChart1"/>
    <dgm:cxn modelId="{F2F339AD-7D38-4333-89EF-C75DC6576E77}" type="presParOf" srcId="{6DBE9406-6581-4126-9FEB-67697727221D}" destId="{7DF0175A-2684-4EF3-807C-6566E3E5A21A}" srcOrd="0" destOrd="0" presId="urn:microsoft.com/office/officeart/2005/8/layout/orgChart1"/>
    <dgm:cxn modelId="{78A7167D-F517-4A19-88AD-5A3380D1327B}" type="presParOf" srcId="{6DBE9406-6581-4126-9FEB-67697727221D}" destId="{C45A536B-8BA5-4F51-943D-07294ACFB69B}" srcOrd="1" destOrd="0" presId="urn:microsoft.com/office/officeart/2005/8/layout/orgChart1"/>
    <dgm:cxn modelId="{73252796-E7E9-4728-9731-9E9F90E5D489}" type="presParOf" srcId="{3141F982-4088-47E6-9140-22277318EFC9}" destId="{8352629C-47E1-4F3F-A7A2-28162A1AA124}" srcOrd="1" destOrd="0" presId="urn:microsoft.com/office/officeart/2005/8/layout/orgChart1"/>
    <dgm:cxn modelId="{DA38E2C9-B5A1-4965-9414-D7718719D56F}" type="presParOf" srcId="{3141F982-4088-47E6-9140-22277318EFC9}" destId="{5385F379-EF99-4310-B4E6-7BB438529F35}" srcOrd="2" destOrd="0" presId="urn:microsoft.com/office/officeart/2005/8/layout/orgChart1"/>
    <dgm:cxn modelId="{9CCB0141-54C3-492B-8BB2-100F701A495A}" type="presParOf" srcId="{58B77F1D-FB3B-4F54-A5B1-B3253F1A0DAE}" destId="{8B9B7896-6386-4EBB-B8DF-10CD30E0E1CD}" srcOrd="3" destOrd="0" presId="urn:microsoft.com/office/officeart/2005/8/layout/orgChart1"/>
    <dgm:cxn modelId="{D9160E73-1AFE-467E-A3ED-8AD0436636AA}" type="presParOf" srcId="{8B9B7896-6386-4EBB-B8DF-10CD30E0E1CD}" destId="{13ECAED3-97A9-4490-8FDF-46BA8E49BC2A}" srcOrd="0" destOrd="0" presId="urn:microsoft.com/office/officeart/2005/8/layout/orgChart1"/>
    <dgm:cxn modelId="{E9B9FFB0-8EE4-4F33-8C0E-FD748457F6C3}" type="presParOf" srcId="{13ECAED3-97A9-4490-8FDF-46BA8E49BC2A}" destId="{2550D2CA-8755-4063-8982-E902BF0E23D3}" srcOrd="0" destOrd="0" presId="urn:microsoft.com/office/officeart/2005/8/layout/orgChart1"/>
    <dgm:cxn modelId="{C1411DBB-800D-44C2-BC98-6C988590D52A}" type="presParOf" srcId="{13ECAED3-97A9-4490-8FDF-46BA8E49BC2A}" destId="{783FBE4E-6E23-43B0-945F-9CB16A500304}" srcOrd="1" destOrd="0" presId="urn:microsoft.com/office/officeart/2005/8/layout/orgChart1"/>
    <dgm:cxn modelId="{FF3ACD00-F283-4152-A371-E94D525FBE9D}" type="presParOf" srcId="{8B9B7896-6386-4EBB-B8DF-10CD30E0E1CD}" destId="{CAAAB337-DEE3-4AEF-82A7-F3F5C67329AF}" srcOrd="1" destOrd="0" presId="urn:microsoft.com/office/officeart/2005/8/layout/orgChart1"/>
    <dgm:cxn modelId="{45C3861F-351C-4C60-B724-4DB40E115376}" type="presParOf" srcId="{8B9B7896-6386-4EBB-B8DF-10CD30E0E1CD}" destId="{72F7961E-C573-4072-93C3-25FC7155A9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0E4C56C-6C34-4F40-BF51-8E731A5773E3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VE"/>
        </a:p>
      </dgm:t>
    </dgm:pt>
    <dgm:pt modelId="{65010C8C-553E-4EFB-A288-46A77B36A878}">
      <dgm:prSet/>
      <dgm:spPr>
        <a:solidFill>
          <a:schemeClr val="tx2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pPr rtl="0"/>
          <a:r>
            <a:rPr lang="es-V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La sangre se recogió en tubos de plástico que contenían ácido </a:t>
          </a:r>
          <a:r>
            <a:rPr lang="es-VE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etil-endiamino-tetracético</a:t>
          </a:r>
          <a:endParaRPr lang="es-V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139115-10D5-4004-BDB0-FB375747F5F2}" type="parTrans" cxnId="{3234F877-EF56-4332-BE90-F8A87AE3E97B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01489F-FCC6-4EFA-BC16-D1F89F52D2F7}" type="sibTrans" cxnId="{3234F877-EF56-4332-BE90-F8A87AE3E97B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B4C1E0-02E2-477A-AC5F-83AC2CE8BEFD}">
      <dgm:prSet/>
      <dgm:spPr>
        <a:solidFill>
          <a:schemeClr val="tx2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pPr rtl="0"/>
          <a:r>
            <a:rPr lang="es-V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Se centrifugó</a:t>
          </a:r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E81EEE-2C33-4ECA-BD15-EDACFE807468}" type="parTrans" cxnId="{542BA1EA-D15D-474B-8F0D-9109525D77CE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77A708-991E-49FF-AFE7-0BF13ABC67A7}" type="sibTrans" cxnId="{542BA1EA-D15D-474B-8F0D-9109525D77CE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2D96EA-5677-4250-A9C7-546F758B1A27}">
      <dgm:prSet/>
      <dgm:spPr>
        <a:solidFill>
          <a:schemeClr val="tx2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pPr rtl="0"/>
          <a:r>
            <a:rPr lang="es-V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Se separó el plasma en alícuotas</a:t>
          </a:r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DE43BD-3106-43F2-BEB4-7DF9CBE00D17}" type="parTrans" cxnId="{B476BB4E-B003-43BB-BD40-99046CEEE655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4CB5DF-2796-488A-8493-81CE8F9F82D0}" type="sibTrans" cxnId="{B476BB4E-B003-43BB-BD40-99046CEEE655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244E06-68FD-4249-8741-F19B59253BD3}">
      <dgm:prSet/>
      <dgm:spPr>
        <a:solidFill>
          <a:schemeClr val="tx2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pPr rtl="0"/>
          <a:r>
            <a:rPr lang="es-V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Se almacenó a -70°C antes del análisis</a:t>
          </a:r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3968E8-D163-4C56-BA48-17FA1DCEE117}" type="parTrans" cxnId="{6CA29422-81F6-4EED-954B-898C5D5C7EDE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534371-1F2B-4876-BC2C-BDF7D5217E48}" type="sibTrans" cxnId="{6CA29422-81F6-4EED-954B-898C5D5C7EDE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5A8BD4-1A5B-442B-B2B9-1372575116C9}" type="pres">
      <dgm:prSet presAssocID="{A0E4C56C-6C34-4F40-BF51-8E731A5773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6BFD1FED-8AD5-48AD-88E6-E9D51ACC121E}" type="pres">
      <dgm:prSet presAssocID="{65010C8C-553E-4EFB-A288-46A77B36A87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9D79EEF-D365-4A2C-B669-91645E532878}" type="pres">
      <dgm:prSet presAssocID="{F801489F-FCC6-4EFA-BC16-D1F89F52D2F7}" presName="spacer" presStyleCnt="0"/>
      <dgm:spPr/>
    </dgm:pt>
    <dgm:pt modelId="{260DB2FF-165A-4509-832B-D10E3397B0ED}" type="pres">
      <dgm:prSet presAssocID="{59B4C1E0-02E2-477A-AC5F-83AC2CE8BEF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0FE83F03-5C04-4AA2-B1A8-618342AC72FE}" type="pres">
      <dgm:prSet presAssocID="{5077A708-991E-49FF-AFE7-0BF13ABC67A7}" presName="spacer" presStyleCnt="0"/>
      <dgm:spPr/>
    </dgm:pt>
    <dgm:pt modelId="{0FF3B116-39FA-4DDF-BC6A-7D13474FFBAB}" type="pres">
      <dgm:prSet presAssocID="{D62D96EA-5677-4250-A9C7-546F758B1A2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B907898-7262-4D78-BB19-CE9B34C8CDFB}" type="pres">
      <dgm:prSet presAssocID="{2D4CB5DF-2796-488A-8493-81CE8F9F82D0}" presName="spacer" presStyleCnt="0"/>
      <dgm:spPr/>
    </dgm:pt>
    <dgm:pt modelId="{269BEE34-3819-4E14-85CA-DA0A2A1EC262}" type="pres">
      <dgm:prSet presAssocID="{1E244E06-68FD-4249-8741-F19B59253BD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B173121A-543E-4592-83B5-6138DAFBBC01}" type="presOf" srcId="{A0E4C56C-6C34-4F40-BF51-8E731A5773E3}" destId="{EF5A8BD4-1A5B-442B-B2B9-1372575116C9}" srcOrd="0" destOrd="0" presId="urn:microsoft.com/office/officeart/2005/8/layout/vList2"/>
    <dgm:cxn modelId="{C23C7570-240B-4745-9865-BF1AB6F562AC}" type="presOf" srcId="{D62D96EA-5677-4250-A9C7-546F758B1A27}" destId="{0FF3B116-39FA-4DDF-BC6A-7D13474FFBAB}" srcOrd="0" destOrd="0" presId="urn:microsoft.com/office/officeart/2005/8/layout/vList2"/>
    <dgm:cxn modelId="{B476BB4E-B003-43BB-BD40-99046CEEE655}" srcId="{A0E4C56C-6C34-4F40-BF51-8E731A5773E3}" destId="{D62D96EA-5677-4250-A9C7-546F758B1A27}" srcOrd="2" destOrd="0" parTransId="{FDDE43BD-3106-43F2-BEB4-7DF9CBE00D17}" sibTransId="{2D4CB5DF-2796-488A-8493-81CE8F9F82D0}"/>
    <dgm:cxn modelId="{542BA1EA-D15D-474B-8F0D-9109525D77CE}" srcId="{A0E4C56C-6C34-4F40-BF51-8E731A5773E3}" destId="{59B4C1E0-02E2-477A-AC5F-83AC2CE8BEFD}" srcOrd="1" destOrd="0" parTransId="{73E81EEE-2C33-4ECA-BD15-EDACFE807468}" sibTransId="{5077A708-991E-49FF-AFE7-0BF13ABC67A7}"/>
    <dgm:cxn modelId="{BC83A958-885F-4475-8B16-EAF381FDCC23}" type="presOf" srcId="{59B4C1E0-02E2-477A-AC5F-83AC2CE8BEFD}" destId="{260DB2FF-165A-4509-832B-D10E3397B0ED}" srcOrd="0" destOrd="0" presId="urn:microsoft.com/office/officeart/2005/8/layout/vList2"/>
    <dgm:cxn modelId="{D2AD629F-C8AF-4AD6-AD46-8D5A6ED5A6D6}" type="presOf" srcId="{65010C8C-553E-4EFB-A288-46A77B36A878}" destId="{6BFD1FED-8AD5-48AD-88E6-E9D51ACC121E}" srcOrd="0" destOrd="0" presId="urn:microsoft.com/office/officeart/2005/8/layout/vList2"/>
    <dgm:cxn modelId="{3234F877-EF56-4332-BE90-F8A87AE3E97B}" srcId="{A0E4C56C-6C34-4F40-BF51-8E731A5773E3}" destId="{65010C8C-553E-4EFB-A288-46A77B36A878}" srcOrd="0" destOrd="0" parTransId="{1A139115-10D5-4004-BDB0-FB375747F5F2}" sibTransId="{F801489F-FCC6-4EFA-BC16-D1F89F52D2F7}"/>
    <dgm:cxn modelId="{6CA29422-81F6-4EED-954B-898C5D5C7EDE}" srcId="{A0E4C56C-6C34-4F40-BF51-8E731A5773E3}" destId="{1E244E06-68FD-4249-8741-F19B59253BD3}" srcOrd="3" destOrd="0" parTransId="{C53968E8-D163-4C56-BA48-17FA1DCEE117}" sibTransId="{D4534371-1F2B-4876-BC2C-BDF7D5217E48}"/>
    <dgm:cxn modelId="{120C53D7-CD8D-4B91-91D4-9409F1B78B1A}" type="presOf" srcId="{1E244E06-68FD-4249-8741-F19B59253BD3}" destId="{269BEE34-3819-4E14-85CA-DA0A2A1EC262}" srcOrd="0" destOrd="0" presId="urn:microsoft.com/office/officeart/2005/8/layout/vList2"/>
    <dgm:cxn modelId="{53F7945D-5FDB-47EA-8C0F-6EAF02B872FA}" type="presParOf" srcId="{EF5A8BD4-1A5B-442B-B2B9-1372575116C9}" destId="{6BFD1FED-8AD5-48AD-88E6-E9D51ACC121E}" srcOrd="0" destOrd="0" presId="urn:microsoft.com/office/officeart/2005/8/layout/vList2"/>
    <dgm:cxn modelId="{12934D09-A0E8-4175-AF1A-F3C9C7C82E8D}" type="presParOf" srcId="{EF5A8BD4-1A5B-442B-B2B9-1372575116C9}" destId="{69D79EEF-D365-4A2C-B669-91645E532878}" srcOrd="1" destOrd="0" presId="urn:microsoft.com/office/officeart/2005/8/layout/vList2"/>
    <dgm:cxn modelId="{6F126250-1314-4DD6-BB65-42E611AECFFE}" type="presParOf" srcId="{EF5A8BD4-1A5B-442B-B2B9-1372575116C9}" destId="{260DB2FF-165A-4509-832B-D10E3397B0ED}" srcOrd="2" destOrd="0" presId="urn:microsoft.com/office/officeart/2005/8/layout/vList2"/>
    <dgm:cxn modelId="{DA91CACD-E15A-4DB6-8D15-A9AE0FF6CA8F}" type="presParOf" srcId="{EF5A8BD4-1A5B-442B-B2B9-1372575116C9}" destId="{0FE83F03-5C04-4AA2-B1A8-618342AC72FE}" srcOrd="3" destOrd="0" presId="urn:microsoft.com/office/officeart/2005/8/layout/vList2"/>
    <dgm:cxn modelId="{DF0459C9-F814-455D-8D40-27FAC9E4525A}" type="presParOf" srcId="{EF5A8BD4-1A5B-442B-B2B9-1372575116C9}" destId="{0FF3B116-39FA-4DDF-BC6A-7D13474FFBAB}" srcOrd="4" destOrd="0" presId="urn:microsoft.com/office/officeart/2005/8/layout/vList2"/>
    <dgm:cxn modelId="{5578E478-F735-4005-BFC2-C93B46899130}" type="presParOf" srcId="{EF5A8BD4-1A5B-442B-B2B9-1372575116C9}" destId="{1B907898-7262-4D78-BB19-CE9B34C8CDFB}" srcOrd="5" destOrd="0" presId="urn:microsoft.com/office/officeart/2005/8/layout/vList2"/>
    <dgm:cxn modelId="{BE2FCEE0-6F64-48A9-A80D-817313860A1E}" type="presParOf" srcId="{EF5A8BD4-1A5B-442B-B2B9-1372575116C9}" destId="{269BEE34-3819-4E14-85CA-DA0A2A1EC26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341F19C-AEB5-4BD3-8372-B652A0B360E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VE"/>
        </a:p>
      </dgm:t>
    </dgm:pt>
    <dgm:pt modelId="{0E9A76E6-A460-40B7-867E-3A203519BAAE}">
      <dgm:prSet custT="1"/>
      <dgm:spPr/>
      <dgm:t>
        <a:bodyPr/>
        <a:lstStyle/>
        <a:p>
          <a:pPr rtl="0"/>
          <a:r>
            <a:rPr lang="es-VE" sz="2000" b="1" smtClean="0">
              <a:solidFill>
                <a:schemeClr val="bg1"/>
              </a:solidFill>
            </a:rPr>
            <a:t>Las pruebas se probaron bajo las recomendaciones de los fabricantes (Biosite Inc., San Diego, California), SHIONORIA radioinmunoensayo BNP (Shionogi &amp; Co., Ltd, Osaka, Japón)</a:t>
          </a:r>
          <a:endParaRPr lang="es-VE" sz="2000" b="1">
            <a:solidFill>
              <a:schemeClr val="bg1"/>
            </a:solidFill>
          </a:endParaRPr>
        </a:p>
      </dgm:t>
    </dgm:pt>
    <dgm:pt modelId="{8D91813D-654A-4CCD-B794-26DFCFB3B734}" type="parTrans" cxnId="{4F544096-A070-4166-AFA2-505A8885E4D3}">
      <dgm:prSet/>
      <dgm:spPr/>
      <dgm:t>
        <a:bodyPr/>
        <a:lstStyle/>
        <a:p>
          <a:endParaRPr lang="es-VE" sz="2000" b="1">
            <a:solidFill>
              <a:schemeClr val="bg1"/>
            </a:solidFill>
          </a:endParaRPr>
        </a:p>
      </dgm:t>
    </dgm:pt>
    <dgm:pt modelId="{F611A4E7-926E-4391-A2AB-48AE664837A6}" type="sibTrans" cxnId="{4F544096-A070-4166-AFA2-505A8885E4D3}">
      <dgm:prSet/>
      <dgm:spPr/>
      <dgm:t>
        <a:bodyPr/>
        <a:lstStyle/>
        <a:p>
          <a:endParaRPr lang="es-VE" sz="2000" b="1">
            <a:solidFill>
              <a:schemeClr val="bg1"/>
            </a:solidFill>
          </a:endParaRPr>
        </a:p>
      </dgm:t>
    </dgm:pt>
    <dgm:pt modelId="{11DDD1C1-0885-4B87-839A-EAE2256E76AB}">
      <dgm:prSet custT="1"/>
      <dgm:spPr/>
      <dgm:t>
        <a:bodyPr/>
        <a:lstStyle/>
        <a:p>
          <a:pPr rtl="0"/>
          <a:r>
            <a:rPr lang="es-VE" sz="2000" b="1" smtClean="0">
              <a:solidFill>
                <a:schemeClr val="bg1"/>
              </a:solidFill>
            </a:rPr>
            <a:t>El proBNP-NT se analizó usando el analizador Elecsys 2010 (Roche Diagnostics, Indianapolis, Indiana)</a:t>
          </a:r>
          <a:endParaRPr lang="es-VE" sz="2000" b="1">
            <a:solidFill>
              <a:schemeClr val="bg1"/>
            </a:solidFill>
          </a:endParaRPr>
        </a:p>
      </dgm:t>
    </dgm:pt>
    <dgm:pt modelId="{5DB6752A-1396-4163-933E-949A18C847BC}" type="parTrans" cxnId="{07ECD9EB-4C67-4194-A71E-FA5080FF93B8}">
      <dgm:prSet/>
      <dgm:spPr/>
      <dgm:t>
        <a:bodyPr/>
        <a:lstStyle/>
        <a:p>
          <a:endParaRPr lang="es-VE" sz="2000" b="1">
            <a:solidFill>
              <a:schemeClr val="bg1"/>
            </a:solidFill>
          </a:endParaRPr>
        </a:p>
      </dgm:t>
    </dgm:pt>
    <dgm:pt modelId="{DBD6C6A7-9B33-4BF1-9691-B66F3F50EFB3}" type="sibTrans" cxnId="{07ECD9EB-4C67-4194-A71E-FA5080FF93B8}">
      <dgm:prSet/>
      <dgm:spPr/>
      <dgm:t>
        <a:bodyPr/>
        <a:lstStyle/>
        <a:p>
          <a:endParaRPr lang="es-VE" sz="2000" b="1">
            <a:solidFill>
              <a:schemeClr val="bg1"/>
            </a:solidFill>
          </a:endParaRPr>
        </a:p>
      </dgm:t>
    </dgm:pt>
    <dgm:pt modelId="{7C63161C-F435-4A0D-9C22-5709FD7B4F6B}">
      <dgm:prSet custT="1"/>
      <dgm:spPr/>
      <dgm:t>
        <a:bodyPr/>
        <a:lstStyle/>
        <a:p>
          <a:pPr rtl="0"/>
          <a:r>
            <a:rPr lang="es-VE" sz="2000" b="1" smtClean="0">
              <a:solidFill>
                <a:schemeClr val="bg1"/>
              </a:solidFill>
            </a:rPr>
            <a:t>Para el grupo 2, todas las muestras se analizaron por duplicado para la determinación de CVA.</a:t>
          </a:r>
          <a:endParaRPr lang="es-VE" sz="2000" b="1">
            <a:solidFill>
              <a:schemeClr val="bg1"/>
            </a:solidFill>
          </a:endParaRPr>
        </a:p>
      </dgm:t>
    </dgm:pt>
    <dgm:pt modelId="{8C5CDBAF-DE2D-499A-BE65-5321AEFC50AE}" type="parTrans" cxnId="{D16CD9A3-525F-41AF-AFE2-6905F8F7DD52}">
      <dgm:prSet/>
      <dgm:spPr/>
      <dgm:t>
        <a:bodyPr/>
        <a:lstStyle/>
        <a:p>
          <a:endParaRPr lang="es-VE" sz="2000" b="1">
            <a:solidFill>
              <a:schemeClr val="bg1"/>
            </a:solidFill>
          </a:endParaRPr>
        </a:p>
      </dgm:t>
    </dgm:pt>
    <dgm:pt modelId="{F814351D-BCF9-4ADA-908F-A0BEC999E78B}" type="sibTrans" cxnId="{D16CD9A3-525F-41AF-AFE2-6905F8F7DD52}">
      <dgm:prSet/>
      <dgm:spPr/>
      <dgm:t>
        <a:bodyPr/>
        <a:lstStyle/>
        <a:p>
          <a:endParaRPr lang="es-VE" sz="2000" b="1">
            <a:solidFill>
              <a:schemeClr val="bg1"/>
            </a:solidFill>
          </a:endParaRPr>
        </a:p>
      </dgm:t>
    </dgm:pt>
    <dgm:pt modelId="{E05CC2EA-F197-41A2-B7A0-10A2D9E4F62B}">
      <dgm:prSet custT="1"/>
      <dgm:spPr/>
      <dgm:t>
        <a:bodyPr/>
        <a:lstStyle/>
        <a:p>
          <a:pPr rtl="0"/>
          <a:r>
            <a:rPr lang="es-VE" sz="2000" b="1" smtClean="0">
              <a:solidFill>
                <a:schemeClr val="bg1"/>
              </a:solidFill>
            </a:rPr>
            <a:t>Para las muestras del grupo 3, sólo se utilizó el ensayo Triage BNP (Biosite Inc.)</a:t>
          </a:r>
          <a:endParaRPr lang="es-VE" sz="2000" b="1">
            <a:solidFill>
              <a:schemeClr val="bg1"/>
            </a:solidFill>
          </a:endParaRPr>
        </a:p>
      </dgm:t>
    </dgm:pt>
    <dgm:pt modelId="{74932237-5EBB-4984-AE6C-B9D453933525}" type="parTrans" cxnId="{3C0D5C9A-FA2F-4727-AFA7-B52AB1DAFF60}">
      <dgm:prSet/>
      <dgm:spPr/>
      <dgm:t>
        <a:bodyPr/>
        <a:lstStyle/>
        <a:p>
          <a:endParaRPr lang="es-VE" sz="2000" b="1">
            <a:solidFill>
              <a:schemeClr val="bg1"/>
            </a:solidFill>
          </a:endParaRPr>
        </a:p>
      </dgm:t>
    </dgm:pt>
    <dgm:pt modelId="{A2EF7AB8-BF68-4C4D-ABEB-6D158A9673ED}" type="sibTrans" cxnId="{3C0D5C9A-FA2F-4727-AFA7-B52AB1DAFF60}">
      <dgm:prSet/>
      <dgm:spPr/>
      <dgm:t>
        <a:bodyPr/>
        <a:lstStyle/>
        <a:p>
          <a:endParaRPr lang="es-VE" sz="2000" b="1">
            <a:solidFill>
              <a:schemeClr val="bg1"/>
            </a:solidFill>
          </a:endParaRPr>
        </a:p>
      </dgm:t>
    </dgm:pt>
    <dgm:pt modelId="{F0051ACA-B781-476B-BF1F-B6870ABD5F49}" type="pres">
      <dgm:prSet presAssocID="{3341F19C-AEB5-4BD3-8372-B652A0B360E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VE"/>
        </a:p>
      </dgm:t>
    </dgm:pt>
    <dgm:pt modelId="{4FECF15F-C7E3-4564-A576-E243F653D6BF}" type="pres">
      <dgm:prSet presAssocID="{0E9A76E6-A460-40B7-867E-3A203519BAAE}" presName="thickLine" presStyleLbl="alignNode1" presStyleIdx="0" presStyleCnt="4"/>
      <dgm:spPr/>
    </dgm:pt>
    <dgm:pt modelId="{79C3B5E1-2670-45F6-ACA2-BBABF4CF706A}" type="pres">
      <dgm:prSet presAssocID="{0E9A76E6-A460-40B7-867E-3A203519BAAE}" presName="horz1" presStyleCnt="0"/>
      <dgm:spPr/>
    </dgm:pt>
    <dgm:pt modelId="{32E3D6AB-71F0-499E-9F49-F9CA9D63A3A0}" type="pres">
      <dgm:prSet presAssocID="{0E9A76E6-A460-40B7-867E-3A203519BAAE}" presName="tx1" presStyleLbl="revTx" presStyleIdx="0" presStyleCnt="4"/>
      <dgm:spPr/>
      <dgm:t>
        <a:bodyPr/>
        <a:lstStyle/>
        <a:p>
          <a:endParaRPr lang="es-VE"/>
        </a:p>
      </dgm:t>
    </dgm:pt>
    <dgm:pt modelId="{531E5B34-C04F-44FD-8C05-169DC8137A2E}" type="pres">
      <dgm:prSet presAssocID="{0E9A76E6-A460-40B7-867E-3A203519BAAE}" presName="vert1" presStyleCnt="0"/>
      <dgm:spPr/>
    </dgm:pt>
    <dgm:pt modelId="{14834AD8-AB81-4FA5-B6B5-5FD8EB0D58B1}" type="pres">
      <dgm:prSet presAssocID="{11DDD1C1-0885-4B87-839A-EAE2256E76AB}" presName="thickLine" presStyleLbl="alignNode1" presStyleIdx="1" presStyleCnt="4"/>
      <dgm:spPr/>
    </dgm:pt>
    <dgm:pt modelId="{59DECE1D-976B-449B-BDA0-9264EC51F269}" type="pres">
      <dgm:prSet presAssocID="{11DDD1C1-0885-4B87-839A-EAE2256E76AB}" presName="horz1" presStyleCnt="0"/>
      <dgm:spPr/>
    </dgm:pt>
    <dgm:pt modelId="{79D65308-3A48-49AE-A143-F3BD8E80E098}" type="pres">
      <dgm:prSet presAssocID="{11DDD1C1-0885-4B87-839A-EAE2256E76AB}" presName="tx1" presStyleLbl="revTx" presStyleIdx="1" presStyleCnt="4"/>
      <dgm:spPr/>
      <dgm:t>
        <a:bodyPr/>
        <a:lstStyle/>
        <a:p>
          <a:endParaRPr lang="es-VE"/>
        </a:p>
      </dgm:t>
    </dgm:pt>
    <dgm:pt modelId="{A404E986-6091-450C-A645-A65A0A667B55}" type="pres">
      <dgm:prSet presAssocID="{11DDD1C1-0885-4B87-839A-EAE2256E76AB}" presName="vert1" presStyleCnt="0"/>
      <dgm:spPr/>
    </dgm:pt>
    <dgm:pt modelId="{289C5326-CC83-41AF-A725-7B45B94C58E7}" type="pres">
      <dgm:prSet presAssocID="{7C63161C-F435-4A0D-9C22-5709FD7B4F6B}" presName="thickLine" presStyleLbl="alignNode1" presStyleIdx="2" presStyleCnt="4"/>
      <dgm:spPr/>
    </dgm:pt>
    <dgm:pt modelId="{DA165AC0-6666-44CF-8281-B82223F25B15}" type="pres">
      <dgm:prSet presAssocID="{7C63161C-F435-4A0D-9C22-5709FD7B4F6B}" presName="horz1" presStyleCnt="0"/>
      <dgm:spPr/>
    </dgm:pt>
    <dgm:pt modelId="{85800E84-B731-4165-A0D9-F5F82EFB985C}" type="pres">
      <dgm:prSet presAssocID="{7C63161C-F435-4A0D-9C22-5709FD7B4F6B}" presName="tx1" presStyleLbl="revTx" presStyleIdx="2" presStyleCnt="4"/>
      <dgm:spPr/>
      <dgm:t>
        <a:bodyPr/>
        <a:lstStyle/>
        <a:p>
          <a:endParaRPr lang="es-VE"/>
        </a:p>
      </dgm:t>
    </dgm:pt>
    <dgm:pt modelId="{10473FAB-64C5-431A-8EE1-8EEE96931F9E}" type="pres">
      <dgm:prSet presAssocID="{7C63161C-F435-4A0D-9C22-5709FD7B4F6B}" presName="vert1" presStyleCnt="0"/>
      <dgm:spPr/>
    </dgm:pt>
    <dgm:pt modelId="{1069323A-9727-40AD-9009-60A12D7E13AA}" type="pres">
      <dgm:prSet presAssocID="{E05CC2EA-F197-41A2-B7A0-10A2D9E4F62B}" presName="thickLine" presStyleLbl="alignNode1" presStyleIdx="3" presStyleCnt="4"/>
      <dgm:spPr/>
    </dgm:pt>
    <dgm:pt modelId="{CB2F037B-380A-4E1A-AA61-8EDE106D51DA}" type="pres">
      <dgm:prSet presAssocID="{E05CC2EA-F197-41A2-B7A0-10A2D9E4F62B}" presName="horz1" presStyleCnt="0"/>
      <dgm:spPr/>
    </dgm:pt>
    <dgm:pt modelId="{49C970A2-B0D1-42A0-BA6A-B395CD902AA8}" type="pres">
      <dgm:prSet presAssocID="{E05CC2EA-F197-41A2-B7A0-10A2D9E4F62B}" presName="tx1" presStyleLbl="revTx" presStyleIdx="3" presStyleCnt="4"/>
      <dgm:spPr/>
      <dgm:t>
        <a:bodyPr/>
        <a:lstStyle/>
        <a:p>
          <a:endParaRPr lang="es-VE"/>
        </a:p>
      </dgm:t>
    </dgm:pt>
    <dgm:pt modelId="{334C42E1-AB76-4AEE-B4FE-D9C3DF05174E}" type="pres">
      <dgm:prSet presAssocID="{E05CC2EA-F197-41A2-B7A0-10A2D9E4F62B}" presName="vert1" presStyleCnt="0"/>
      <dgm:spPr/>
    </dgm:pt>
  </dgm:ptLst>
  <dgm:cxnLst>
    <dgm:cxn modelId="{07ECD9EB-4C67-4194-A71E-FA5080FF93B8}" srcId="{3341F19C-AEB5-4BD3-8372-B652A0B360E6}" destId="{11DDD1C1-0885-4B87-839A-EAE2256E76AB}" srcOrd="1" destOrd="0" parTransId="{5DB6752A-1396-4163-933E-949A18C847BC}" sibTransId="{DBD6C6A7-9B33-4BF1-9691-B66F3F50EFB3}"/>
    <dgm:cxn modelId="{6CB5DC99-BF5C-4D00-92A3-338F9152D642}" type="presOf" srcId="{E05CC2EA-F197-41A2-B7A0-10A2D9E4F62B}" destId="{49C970A2-B0D1-42A0-BA6A-B395CD902AA8}" srcOrd="0" destOrd="0" presId="urn:microsoft.com/office/officeart/2008/layout/LinedList"/>
    <dgm:cxn modelId="{9C87DCFC-3543-4B9A-B8B8-D1D849C8F831}" type="presOf" srcId="{0E9A76E6-A460-40B7-867E-3A203519BAAE}" destId="{32E3D6AB-71F0-499E-9F49-F9CA9D63A3A0}" srcOrd="0" destOrd="0" presId="urn:microsoft.com/office/officeart/2008/layout/LinedList"/>
    <dgm:cxn modelId="{2ABE7982-5E86-4065-AE04-FB7996D66467}" type="presOf" srcId="{7C63161C-F435-4A0D-9C22-5709FD7B4F6B}" destId="{85800E84-B731-4165-A0D9-F5F82EFB985C}" srcOrd="0" destOrd="0" presId="urn:microsoft.com/office/officeart/2008/layout/LinedList"/>
    <dgm:cxn modelId="{BD523DA0-52F2-4757-B820-460F088C4841}" type="presOf" srcId="{11DDD1C1-0885-4B87-839A-EAE2256E76AB}" destId="{79D65308-3A48-49AE-A143-F3BD8E80E098}" srcOrd="0" destOrd="0" presId="urn:microsoft.com/office/officeart/2008/layout/LinedList"/>
    <dgm:cxn modelId="{3C0D5C9A-FA2F-4727-AFA7-B52AB1DAFF60}" srcId="{3341F19C-AEB5-4BD3-8372-B652A0B360E6}" destId="{E05CC2EA-F197-41A2-B7A0-10A2D9E4F62B}" srcOrd="3" destOrd="0" parTransId="{74932237-5EBB-4984-AE6C-B9D453933525}" sibTransId="{A2EF7AB8-BF68-4C4D-ABEB-6D158A9673ED}"/>
    <dgm:cxn modelId="{EAD95098-3188-499F-8368-1E79C325BD6D}" type="presOf" srcId="{3341F19C-AEB5-4BD3-8372-B652A0B360E6}" destId="{F0051ACA-B781-476B-BF1F-B6870ABD5F49}" srcOrd="0" destOrd="0" presId="urn:microsoft.com/office/officeart/2008/layout/LinedList"/>
    <dgm:cxn modelId="{4F544096-A070-4166-AFA2-505A8885E4D3}" srcId="{3341F19C-AEB5-4BD3-8372-B652A0B360E6}" destId="{0E9A76E6-A460-40B7-867E-3A203519BAAE}" srcOrd="0" destOrd="0" parTransId="{8D91813D-654A-4CCD-B794-26DFCFB3B734}" sibTransId="{F611A4E7-926E-4391-A2AB-48AE664837A6}"/>
    <dgm:cxn modelId="{D16CD9A3-525F-41AF-AFE2-6905F8F7DD52}" srcId="{3341F19C-AEB5-4BD3-8372-B652A0B360E6}" destId="{7C63161C-F435-4A0D-9C22-5709FD7B4F6B}" srcOrd="2" destOrd="0" parTransId="{8C5CDBAF-DE2D-499A-BE65-5321AEFC50AE}" sibTransId="{F814351D-BCF9-4ADA-908F-A0BEC999E78B}"/>
    <dgm:cxn modelId="{BD18C623-9494-47B9-9CFA-C4F924757963}" type="presParOf" srcId="{F0051ACA-B781-476B-BF1F-B6870ABD5F49}" destId="{4FECF15F-C7E3-4564-A576-E243F653D6BF}" srcOrd="0" destOrd="0" presId="urn:microsoft.com/office/officeart/2008/layout/LinedList"/>
    <dgm:cxn modelId="{C8DD1EF1-A900-4640-9A14-0392F8A4A384}" type="presParOf" srcId="{F0051ACA-B781-476B-BF1F-B6870ABD5F49}" destId="{79C3B5E1-2670-45F6-ACA2-BBABF4CF706A}" srcOrd="1" destOrd="0" presId="urn:microsoft.com/office/officeart/2008/layout/LinedList"/>
    <dgm:cxn modelId="{50B769F8-CD69-4C88-8646-6BE0D1063AAE}" type="presParOf" srcId="{79C3B5E1-2670-45F6-ACA2-BBABF4CF706A}" destId="{32E3D6AB-71F0-499E-9F49-F9CA9D63A3A0}" srcOrd="0" destOrd="0" presId="urn:microsoft.com/office/officeart/2008/layout/LinedList"/>
    <dgm:cxn modelId="{C6DB0020-A3BD-4FDC-BB5F-ED5217D748FC}" type="presParOf" srcId="{79C3B5E1-2670-45F6-ACA2-BBABF4CF706A}" destId="{531E5B34-C04F-44FD-8C05-169DC8137A2E}" srcOrd="1" destOrd="0" presId="urn:microsoft.com/office/officeart/2008/layout/LinedList"/>
    <dgm:cxn modelId="{CB49E72F-EFF0-4EC7-9F93-60D0163AE5F8}" type="presParOf" srcId="{F0051ACA-B781-476B-BF1F-B6870ABD5F49}" destId="{14834AD8-AB81-4FA5-B6B5-5FD8EB0D58B1}" srcOrd="2" destOrd="0" presId="urn:microsoft.com/office/officeart/2008/layout/LinedList"/>
    <dgm:cxn modelId="{A03DBC1B-D981-4279-8386-EAC64A1DEE24}" type="presParOf" srcId="{F0051ACA-B781-476B-BF1F-B6870ABD5F49}" destId="{59DECE1D-976B-449B-BDA0-9264EC51F269}" srcOrd="3" destOrd="0" presId="urn:microsoft.com/office/officeart/2008/layout/LinedList"/>
    <dgm:cxn modelId="{F425ABCD-F908-4650-ABC1-2A67D8ACF281}" type="presParOf" srcId="{59DECE1D-976B-449B-BDA0-9264EC51F269}" destId="{79D65308-3A48-49AE-A143-F3BD8E80E098}" srcOrd="0" destOrd="0" presId="urn:microsoft.com/office/officeart/2008/layout/LinedList"/>
    <dgm:cxn modelId="{428A79E3-92E3-4A17-B21D-F9B9043413EF}" type="presParOf" srcId="{59DECE1D-976B-449B-BDA0-9264EC51F269}" destId="{A404E986-6091-450C-A645-A65A0A667B55}" srcOrd="1" destOrd="0" presId="urn:microsoft.com/office/officeart/2008/layout/LinedList"/>
    <dgm:cxn modelId="{C16AB1DC-C9C5-4782-8F2A-8197B5AF3D87}" type="presParOf" srcId="{F0051ACA-B781-476B-BF1F-B6870ABD5F49}" destId="{289C5326-CC83-41AF-A725-7B45B94C58E7}" srcOrd="4" destOrd="0" presId="urn:microsoft.com/office/officeart/2008/layout/LinedList"/>
    <dgm:cxn modelId="{F4C9F4FB-DB5F-424E-9BD8-9C083163B898}" type="presParOf" srcId="{F0051ACA-B781-476B-BF1F-B6870ABD5F49}" destId="{DA165AC0-6666-44CF-8281-B82223F25B15}" srcOrd="5" destOrd="0" presId="urn:microsoft.com/office/officeart/2008/layout/LinedList"/>
    <dgm:cxn modelId="{1BB76030-F111-4FB4-AA55-50EE84469E89}" type="presParOf" srcId="{DA165AC0-6666-44CF-8281-B82223F25B15}" destId="{85800E84-B731-4165-A0D9-F5F82EFB985C}" srcOrd="0" destOrd="0" presId="urn:microsoft.com/office/officeart/2008/layout/LinedList"/>
    <dgm:cxn modelId="{9FAA943A-FB98-4785-8ECE-5FB5468E46B6}" type="presParOf" srcId="{DA165AC0-6666-44CF-8281-B82223F25B15}" destId="{10473FAB-64C5-431A-8EE1-8EEE96931F9E}" srcOrd="1" destOrd="0" presId="urn:microsoft.com/office/officeart/2008/layout/LinedList"/>
    <dgm:cxn modelId="{B27C45DC-DD33-448E-94FD-7A46581BFA55}" type="presParOf" srcId="{F0051ACA-B781-476B-BF1F-B6870ABD5F49}" destId="{1069323A-9727-40AD-9009-60A12D7E13AA}" srcOrd="6" destOrd="0" presId="urn:microsoft.com/office/officeart/2008/layout/LinedList"/>
    <dgm:cxn modelId="{F384626B-5DF7-4323-A0E8-3654E0076B13}" type="presParOf" srcId="{F0051ACA-B781-476B-BF1F-B6870ABD5F49}" destId="{CB2F037B-380A-4E1A-AA61-8EDE106D51DA}" srcOrd="7" destOrd="0" presId="urn:microsoft.com/office/officeart/2008/layout/LinedList"/>
    <dgm:cxn modelId="{38142368-CF92-49BB-A20C-BEDC459F3FA3}" type="presParOf" srcId="{CB2F037B-380A-4E1A-AA61-8EDE106D51DA}" destId="{49C970A2-B0D1-42A0-BA6A-B395CD902AA8}" srcOrd="0" destOrd="0" presId="urn:microsoft.com/office/officeart/2008/layout/LinedList"/>
    <dgm:cxn modelId="{27C8E74D-E20C-49E7-8B07-A48EA5FAAAE2}" type="presParOf" srcId="{CB2F037B-380A-4E1A-AA61-8EDE106D51DA}" destId="{334C42E1-AB76-4AEE-B4FE-D9C3DF05174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9C40606-D7DE-4945-94FD-7F89A40E229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0B3C62F5-2297-40B7-B07E-3ACB5988EB84}">
      <dgm:prSet/>
      <dgm:spPr/>
      <dgm:t>
        <a:bodyPr/>
        <a:lstStyle/>
        <a:p>
          <a:pPr algn="just" rtl="0"/>
          <a:r>
            <a:rPr lang="es-VE" b="0" dirty="0" smtClean="0">
              <a:solidFill>
                <a:schemeClr val="bg1"/>
              </a:solidFill>
            </a:rPr>
            <a:t>Los CVI(</a:t>
          </a:r>
          <a:r>
            <a:rPr lang="es-VE" b="0" dirty="0" err="1" smtClean="0">
              <a:solidFill>
                <a:schemeClr val="bg1"/>
              </a:solidFill>
            </a:rPr>
            <a:t>norm</a:t>
          </a:r>
          <a:r>
            <a:rPr lang="es-VE" b="0" dirty="0" smtClean="0">
              <a:solidFill>
                <a:schemeClr val="bg1"/>
              </a:solidFill>
            </a:rPr>
            <a:t>) y </a:t>
          </a:r>
          <a:r>
            <a:rPr lang="el-GR" b="0" dirty="0" smtClean="0">
              <a:solidFill>
                <a:schemeClr val="bg1"/>
              </a:solidFill>
            </a:rPr>
            <a:t>Δ</a:t>
          </a:r>
          <a:r>
            <a:rPr lang="es-VE" b="0" dirty="0" smtClean="0">
              <a:solidFill>
                <a:schemeClr val="bg1"/>
              </a:solidFill>
            </a:rPr>
            <a:t>pt(</a:t>
          </a:r>
          <a:r>
            <a:rPr lang="es-VE" b="0" dirty="0" err="1" smtClean="0">
              <a:solidFill>
                <a:schemeClr val="bg1"/>
              </a:solidFill>
            </a:rPr>
            <a:t>norm</a:t>
          </a:r>
          <a:r>
            <a:rPr lang="es-VE" b="0" dirty="0" smtClean="0">
              <a:solidFill>
                <a:schemeClr val="bg1"/>
              </a:solidFill>
            </a:rPr>
            <a:t>) en 8 semanas en sujetos sanos para el ensayo </a:t>
          </a:r>
          <a:r>
            <a:rPr lang="es-VE" b="0" dirty="0" err="1" smtClean="0">
              <a:solidFill>
                <a:schemeClr val="bg1"/>
              </a:solidFill>
            </a:rPr>
            <a:t>Biosite</a:t>
          </a:r>
          <a:r>
            <a:rPr lang="es-VE" b="0" dirty="0" smtClean="0">
              <a:solidFill>
                <a:schemeClr val="bg1"/>
              </a:solidFill>
            </a:rPr>
            <a:t> BNP superaron los valores de los 5 pacientes con ICC del grupo 3 en 24 horas</a:t>
          </a:r>
          <a:endParaRPr lang="es-VE" b="0" dirty="0">
            <a:solidFill>
              <a:schemeClr val="bg1"/>
            </a:solidFill>
          </a:endParaRPr>
        </a:p>
      </dgm:t>
    </dgm:pt>
    <dgm:pt modelId="{C3E43AC7-E5CB-47F4-B124-501CED21E927}" type="parTrans" cxnId="{18B660EB-CABC-457A-9132-C4742B9851B7}">
      <dgm:prSet/>
      <dgm:spPr/>
      <dgm:t>
        <a:bodyPr/>
        <a:lstStyle/>
        <a:p>
          <a:pPr algn="just"/>
          <a:endParaRPr lang="es-VE" b="0">
            <a:solidFill>
              <a:schemeClr val="bg1"/>
            </a:solidFill>
          </a:endParaRPr>
        </a:p>
      </dgm:t>
    </dgm:pt>
    <dgm:pt modelId="{B98819DB-52D0-4728-A2F3-8159F9CC23B9}" type="sibTrans" cxnId="{18B660EB-CABC-457A-9132-C4742B9851B7}">
      <dgm:prSet/>
      <dgm:spPr/>
      <dgm:t>
        <a:bodyPr/>
        <a:lstStyle/>
        <a:p>
          <a:pPr algn="just"/>
          <a:endParaRPr lang="es-VE" b="0">
            <a:solidFill>
              <a:schemeClr val="bg1"/>
            </a:solidFill>
          </a:endParaRPr>
        </a:p>
      </dgm:t>
    </dgm:pt>
    <dgm:pt modelId="{795FC44A-BF3E-4AB3-86CD-4F624338C2B6}">
      <dgm:prSet/>
      <dgm:spPr/>
      <dgm:t>
        <a:bodyPr/>
        <a:lstStyle/>
        <a:p>
          <a:pPr algn="just" rtl="0"/>
          <a:r>
            <a:rPr lang="es-VE" b="0" dirty="0" smtClean="0">
              <a:solidFill>
                <a:schemeClr val="bg1"/>
              </a:solidFill>
            </a:rPr>
            <a:t>La diferencia en la frecuencia de toma de muestras puede ser el responsable de los valores mas bajos de CVI(CHF) y </a:t>
          </a:r>
          <a:r>
            <a:rPr lang="el-GR" b="0" dirty="0" smtClean="0">
              <a:solidFill>
                <a:schemeClr val="bg1"/>
              </a:solidFill>
            </a:rPr>
            <a:t>Δ</a:t>
          </a:r>
          <a:r>
            <a:rPr lang="es-VE" b="0" dirty="0" smtClean="0">
              <a:solidFill>
                <a:schemeClr val="bg1"/>
              </a:solidFill>
            </a:rPr>
            <a:t>pt (CHF). </a:t>
          </a:r>
          <a:endParaRPr lang="es-VE" b="0" dirty="0">
            <a:solidFill>
              <a:schemeClr val="bg1"/>
            </a:solidFill>
          </a:endParaRPr>
        </a:p>
      </dgm:t>
    </dgm:pt>
    <dgm:pt modelId="{3B6A41B1-C247-477C-8910-7B5494F39BE1}" type="parTrans" cxnId="{0D9AA741-4F96-4C85-99EE-97CA8BE87C02}">
      <dgm:prSet/>
      <dgm:spPr/>
      <dgm:t>
        <a:bodyPr/>
        <a:lstStyle/>
        <a:p>
          <a:pPr algn="just"/>
          <a:endParaRPr lang="es-VE" b="0">
            <a:solidFill>
              <a:schemeClr val="bg1"/>
            </a:solidFill>
          </a:endParaRPr>
        </a:p>
      </dgm:t>
    </dgm:pt>
    <dgm:pt modelId="{BD27D76E-B61A-4A8A-9DC1-64B77345EBF8}" type="sibTrans" cxnId="{0D9AA741-4F96-4C85-99EE-97CA8BE87C02}">
      <dgm:prSet/>
      <dgm:spPr/>
      <dgm:t>
        <a:bodyPr/>
        <a:lstStyle/>
        <a:p>
          <a:pPr algn="just"/>
          <a:endParaRPr lang="es-VE" b="0">
            <a:solidFill>
              <a:schemeClr val="bg1"/>
            </a:solidFill>
          </a:endParaRPr>
        </a:p>
      </dgm:t>
    </dgm:pt>
    <dgm:pt modelId="{F6C2568B-9A47-4A92-B28F-95DE0DAFF8F6}">
      <dgm:prSet/>
      <dgm:spPr/>
      <dgm:t>
        <a:bodyPr/>
        <a:lstStyle/>
        <a:p>
          <a:pPr algn="just" rtl="0"/>
          <a:r>
            <a:rPr lang="es-VE" b="0" dirty="0" smtClean="0">
              <a:solidFill>
                <a:schemeClr val="bg1"/>
              </a:solidFill>
            </a:rPr>
            <a:t>Si se van a utilizar el </a:t>
          </a:r>
          <a:r>
            <a:rPr lang="es-VE" b="1" dirty="0" smtClean="0">
              <a:solidFill>
                <a:srgbClr val="FFFF00"/>
              </a:solidFill>
            </a:rPr>
            <a:t>BNP y NT-</a:t>
          </a:r>
          <a:r>
            <a:rPr lang="es-VE" b="1" dirty="0" err="1" smtClean="0">
              <a:solidFill>
                <a:srgbClr val="FFFF00"/>
              </a:solidFill>
            </a:rPr>
            <a:t>proBNP</a:t>
          </a:r>
          <a:r>
            <a:rPr lang="es-VE" b="1" dirty="0" smtClean="0">
              <a:solidFill>
                <a:srgbClr val="FFFF00"/>
              </a:solidFill>
            </a:rPr>
            <a:t> </a:t>
          </a:r>
          <a:r>
            <a:rPr lang="es-VE" b="0" dirty="0" smtClean="0">
              <a:solidFill>
                <a:schemeClr val="bg1"/>
              </a:solidFill>
            </a:rPr>
            <a:t>para monitorizar el efecto inmediato o diario de la </a:t>
          </a:r>
          <a:r>
            <a:rPr lang="es-VE" b="1" dirty="0" smtClean="0">
              <a:solidFill>
                <a:srgbClr val="FFFF00"/>
              </a:solidFill>
            </a:rPr>
            <a:t>terapia farmacológico </a:t>
          </a:r>
          <a:r>
            <a:rPr lang="es-VE" b="0" dirty="0" smtClean="0">
              <a:solidFill>
                <a:schemeClr val="bg1"/>
              </a:solidFill>
            </a:rPr>
            <a:t>(ej. </a:t>
          </a:r>
          <a:r>
            <a:rPr lang="es-VE" b="1" dirty="0" smtClean="0">
              <a:solidFill>
                <a:srgbClr val="FFFF00"/>
              </a:solidFill>
            </a:rPr>
            <a:t>pacientes hospitalizados</a:t>
          </a:r>
          <a:r>
            <a:rPr lang="es-VE" b="0" dirty="0" smtClean="0">
              <a:solidFill>
                <a:schemeClr val="bg1"/>
              </a:solidFill>
            </a:rPr>
            <a:t>), el </a:t>
          </a:r>
          <a:r>
            <a:rPr lang="es-VE" b="1" dirty="0" smtClean="0">
              <a:solidFill>
                <a:srgbClr val="FFFF00"/>
              </a:solidFill>
            </a:rPr>
            <a:t>valor </a:t>
          </a:r>
          <a:r>
            <a:rPr lang="el-GR" b="1" dirty="0" smtClean="0">
              <a:solidFill>
                <a:srgbClr val="FFFF00"/>
              </a:solidFill>
            </a:rPr>
            <a:t>Δ</a:t>
          </a:r>
          <a:r>
            <a:rPr lang="es-VE" b="1" dirty="0" smtClean="0">
              <a:solidFill>
                <a:srgbClr val="FFFF00"/>
              </a:solidFill>
            </a:rPr>
            <a:t>pt(CHF) </a:t>
          </a:r>
          <a:r>
            <a:rPr lang="es-VE" b="0" dirty="0" smtClean="0">
              <a:solidFill>
                <a:schemeClr val="bg1"/>
              </a:solidFill>
            </a:rPr>
            <a:t>puede ser apropiado. </a:t>
          </a:r>
          <a:endParaRPr lang="es-VE" b="0" dirty="0">
            <a:solidFill>
              <a:schemeClr val="bg1"/>
            </a:solidFill>
          </a:endParaRPr>
        </a:p>
      </dgm:t>
    </dgm:pt>
    <dgm:pt modelId="{10725EB3-7534-41D3-82E6-9274BE2C37AF}" type="parTrans" cxnId="{9C6F4D93-C370-448E-9B43-2214FD3989A6}">
      <dgm:prSet/>
      <dgm:spPr/>
      <dgm:t>
        <a:bodyPr/>
        <a:lstStyle/>
        <a:p>
          <a:pPr algn="just"/>
          <a:endParaRPr lang="es-VE" b="0">
            <a:solidFill>
              <a:schemeClr val="bg1"/>
            </a:solidFill>
          </a:endParaRPr>
        </a:p>
      </dgm:t>
    </dgm:pt>
    <dgm:pt modelId="{350FC4E2-CCD7-4451-BB53-4016C1C56231}" type="sibTrans" cxnId="{9C6F4D93-C370-448E-9B43-2214FD3989A6}">
      <dgm:prSet/>
      <dgm:spPr/>
      <dgm:t>
        <a:bodyPr/>
        <a:lstStyle/>
        <a:p>
          <a:pPr algn="just"/>
          <a:endParaRPr lang="es-VE" b="0">
            <a:solidFill>
              <a:schemeClr val="bg1"/>
            </a:solidFill>
          </a:endParaRPr>
        </a:p>
      </dgm:t>
    </dgm:pt>
    <dgm:pt modelId="{367392FB-1315-48D2-9DB8-9DFD6914DAB7}">
      <dgm:prSet/>
      <dgm:spPr/>
      <dgm:t>
        <a:bodyPr/>
        <a:lstStyle/>
        <a:p>
          <a:pPr algn="just" rtl="0"/>
          <a:r>
            <a:rPr lang="es-VE" b="0" dirty="0" smtClean="0">
              <a:solidFill>
                <a:schemeClr val="bg1"/>
              </a:solidFill>
            </a:rPr>
            <a:t>Para medir el éxito del </a:t>
          </a:r>
          <a:r>
            <a:rPr lang="es-VE" b="1" i="0" dirty="0" smtClean="0">
              <a:solidFill>
                <a:srgbClr val="FFFF00"/>
              </a:solidFill>
            </a:rPr>
            <a:t>tratamiento a largo plazo </a:t>
          </a:r>
          <a:r>
            <a:rPr lang="es-VE" b="0" dirty="0" smtClean="0">
              <a:solidFill>
                <a:schemeClr val="bg1"/>
              </a:solidFill>
            </a:rPr>
            <a:t>para ICC (ej. </a:t>
          </a:r>
          <a:r>
            <a:rPr lang="es-VE" b="1" dirty="0" smtClean="0">
              <a:solidFill>
                <a:srgbClr val="FFFF00"/>
              </a:solidFill>
            </a:rPr>
            <a:t>semanal</a:t>
          </a:r>
          <a:r>
            <a:rPr lang="es-VE" b="0" dirty="0" smtClean="0">
              <a:solidFill>
                <a:schemeClr val="bg1"/>
              </a:solidFill>
            </a:rPr>
            <a:t> o </a:t>
          </a:r>
          <a:r>
            <a:rPr lang="es-VE" b="1" dirty="0" smtClean="0">
              <a:solidFill>
                <a:srgbClr val="FFFF00"/>
              </a:solidFill>
            </a:rPr>
            <a:t>pacientes ambulatorios</a:t>
          </a:r>
          <a:r>
            <a:rPr lang="es-VE" b="0" dirty="0" smtClean="0">
              <a:solidFill>
                <a:schemeClr val="bg1"/>
              </a:solidFill>
            </a:rPr>
            <a:t>), evaluar el cambio significativo en mediciones seriadas por </a:t>
          </a:r>
          <a:r>
            <a:rPr lang="el-GR" b="1" dirty="0" smtClean="0">
              <a:solidFill>
                <a:srgbClr val="FFFF00"/>
              </a:solidFill>
            </a:rPr>
            <a:t>Δ</a:t>
          </a:r>
          <a:r>
            <a:rPr lang="es-VE" b="1" dirty="0" smtClean="0">
              <a:solidFill>
                <a:srgbClr val="FFFF00"/>
              </a:solidFill>
            </a:rPr>
            <a:t>pt(</a:t>
          </a:r>
          <a:r>
            <a:rPr lang="es-VE" b="1" dirty="0" err="1" smtClean="0">
              <a:solidFill>
                <a:srgbClr val="FFFF00"/>
              </a:solidFill>
            </a:rPr>
            <a:t>norm</a:t>
          </a:r>
          <a:r>
            <a:rPr lang="es-VE" b="1" dirty="0" smtClean="0">
              <a:solidFill>
                <a:srgbClr val="FFFF00"/>
              </a:solidFill>
            </a:rPr>
            <a:t>) </a:t>
          </a:r>
          <a:r>
            <a:rPr lang="es-VE" b="0" dirty="0" smtClean="0">
              <a:solidFill>
                <a:schemeClr val="bg1"/>
              </a:solidFill>
            </a:rPr>
            <a:t>puede ser más apropiado.</a:t>
          </a:r>
          <a:endParaRPr lang="es-VE" b="0" dirty="0">
            <a:solidFill>
              <a:schemeClr val="bg1"/>
            </a:solidFill>
          </a:endParaRPr>
        </a:p>
      </dgm:t>
    </dgm:pt>
    <dgm:pt modelId="{A77B82F7-5ADD-4E80-82AA-D2876257D431}" type="parTrans" cxnId="{97DA573F-B5F6-49C5-A7E0-9ED2E652A566}">
      <dgm:prSet/>
      <dgm:spPr/>
      <dgm:t>
        <a:bodyPr/>
        <a:lstStyle/>
        <a:p>
          <a:pPr algn="just"/>
          <a:endParaRPr lang="es-VE" b="0">
            <a:solidFill>
              <a:schemeClr val="bg1"/>
            </a:solidFill>
          </a:endParaRPr>
        </a:p>
      </dgm:t>
    </dgm:pt>
    <dgm:pt modelId="{51355518-A7F7-4A3A-8DF5-2654B56176A1}" type="sibTrans" cxnId="{97DA573F-B5F6-49C5-A7E0-9ED2E652A566}">
      <dgm:prSet/>
      <dgm:spPr/>
      <dgm:t>
        <a:bodyPr/>
        <a:lstStyle/>
        <a:p>
          <a:pPr algn="just"/>
          <a:endParaRPr lang="es-VE" b="0">
            <a:solidFill>
              <a:schemeClr val="bg1"/>
            </a:solidFill>
          </a:endParaRPr>
        </a:p>
      </dgm:t>
    </dgm:pt>
    <dgm:pt modelId="{DA180ADF-EB4D-4B77-A6FD-07E40C46E124}" type="pres">
      <dgm:prSet presAssocID="{49C40606-D7DE-4945-94FD-7F89A40E229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VE"/>
        </a:p>
      </dgm:t>
    </dgm:pt>
    <dgm:pt modelId="{11BB1EED-18DB-4840-A6D9-85CB04893876}" type="pres">
      <dgm:prSet presAssocID="{0B3C62F5-2297-40B7-B07E-3ACB5988EB84}" presName="thickLine" presStyleLbl="alignNode1" presStyleIdx="0" presStyleCnt="4"/>
      <dgm:spPr/>
    </dgm:pt>
    <dgm:pt modelId="{DAFC6E18-1A02-479D-85F9-E0CE78F55C04}" type="pres">
      <dgm:prSet presAssocID="{0B3C62F5-2297-40B7-B07E-3ACB5988EB84}" presName="horz1" presStyleCnt="0"/>
      <dgm:spPr/>
    </dgm:pt>
    <dgm:pt modelId="{11AE2295-2EFF-4E65-AAFB-0B18016F532D}" type="pres">
      <dgm:prSet presAssocID="{0B3C62F5-2297-40B7-B07E-3ACB5988EB84}" presName="tx1" presStyleLbl="revTx" presStyleIdx="0" presStyleCnt="4"/>
      <dgm:spPr/>
      <dgm:t>
        <a:bodyPr/>
        <a:lstStyle/>
        <a:p>
          <a:endParaRPr lang="es-VE"/>
        </a:p>
      </dgm:t>
    </dgm:pt>
    <dgm:pt modelId="{F36A3457-1910-4571-AEC6-0CB92CF63B17}" type="pres">
      <dgm:prSet presAssocID="{0B3C62F5-2297-40B7-B07E-3ACB5988EB84}" presName="vert1" presStyleCnt="0"/>
      <dgm:spPr/>
    </dgm:pt>
    <dgm:pt modelId="{BDC34E0C-8099-4E31-9CC9-0571F8CF383B}" type="pres">
      <dgm:prSet presAssocID="{795FC44A-BF3E-4AB3-86CD-4F624338C2B6}" presName="thickLine" presStyleLbl="alignNode1" presStyleIdx="1" presStyleCnt="4"/>
      <dgm:spPr/>
    </dgm:pt>
    <dgm:pt modelId="{8AD54DB3-1477-43B8-9849-768FB178DFED}" type="pres">
      <dgm:prSet presAssocID="{795FC44A-BF3E-4AB3-86CD-4F624338C2B6}" presName="horz1" presStyleCnt="0"/>
      <dgm:spPr/>
    </dgm:pt>
    <dgm:pt modelId="{0A873ABD-A440-40D1-B4B2-467A32A64AAA}" type="pres">
      <dgm:prSet presAssocID="{795FC44A-BF3E-4AB3-86CD-4F624338C2B6}" presName="tx1" presStyleLbl="revTx" presStyleIdx="1" presStyleCnt="4"/>
      <dgm:spPr/>
      <dgm:t>
        <a:bodyPr/>
        <a:lstStyle/>
        <a:p>
          <a:endParaRPr lang="es-VE"/>
        </a:p>
      </dgm:t>
    </dgm:pt>
    <dgm:pt modelId="{783056B6-3174-408C-928F-E6622DD5F105}" type="pres">
      <dgm:prSet presAssocID="{795FC44A-BF3E-4AB3-86CD-4F624338C2B6}" presName="vert1" presStyleCnt="0"/>
      <dgm:spPr/>
    </dgm:pt>
    <dgm:pt modelId="{C0F701C3-6D41-4517-AF4A-6EE3DA2F2952}" type="pres">
      <dgm:prSet presAssocID="{F6C2568B-9A47-4A92-B28F-95DE0DAFF8F6}" presName="thickLine" presStyleLbl="alignNode1" presStyleIdx="2" presStyleCnt="4"/>
      <dgm:spPr/>
    </dgm:pt>
    <dgm:pt modelId="{A77DCAB1-9914-4FF6-BD4F-AA3623566009}" type="pres">
      <dgm:prSet presAssocID="{F6C2568B-9A47-4A92-B28F-95DE0DAFF8F6}" presName="horz1" presStyleCnt="0"/>
      <dgm:spPr/>
    </dgm:pt>
    <dgm:pt modelId="{63E92D83-DC1D-4842-A6C1-11C3007713AA}" type="pres">
      <dgm:prSet presAssocID="{F6C2568B-9A47-4A92-B28F-95DE0DAFF8F6}" presName="tx1" presStyleLbl="revTx" presStyleIdx="2" presStyleCnt="4"/>
      <dgm:spPr/>
      <dgm:t>
        <a:bodyPr/>
        <a:lstStyle/>
        <a:p>
          <a:endParaRPr lang="es-VE"/>
        </a:p>
      </dgm:t>
    </dgm:pt>
    <dgm:pt modelId="{258780B2-71E1-43DE-9933-2255E799187B}" type="pres">
      <dgm:prSet presAssocID="{F6C2568B-9A47-4A92-B28F-95DE0DAFF8F6}" presName="vert1" presStyleCnt="0"/>
      <dgm:spPr/>
    </dgm:pt>
    <dgm:pt modelId="{0A353606-7199-40AE-94A1-902461845257}" type="pres">
      <dgm:prSet presAssocID="{367392FB-1315-48D2-9DB8-9DFD6914DAB7}" presName="thickLine" presStyleLbl="alignNode1" presStyleIdx="3" presStyleCnt="4"/>
      <dgm:spPr/>
    </dgm:pt>
    <dgm:pt modelId="{C06766DB-F70D-491F-B338-D9711F2199D6}" type="pres">
      <dgm:prSet presAssocID="{367392FB-1315-48D2-9DB8-9DFD6914DAB7}" presName="horz1" presStyleCnt="0"/>
      <dgm:spPr/>
    </dgm:pt>
    <dgm:pt modelId="{06FE0E28-381E-43D2-8957-475162DD3417}" type="pres">
      <dgm:prSet presAssocID="{367392FB-1315-48D2-9DB8-9DFD6914DAB7}" presName="tx1" presStyleLbl="revTx" presStyleIdx="3" presStyleCnt="4"/>
      <dgm:spPr/>
      <dgm:t>
        <a:bodyPr/>
        <a:lstStyle/>
        <a:p>
          <a:endParaRPr lang="es-VE"/>
        </a:p>
      </dgm:t>
    </dgm:pt>
    <dgm:pt modelId="{7E2B2EE0-3E95-4D01-8D3E-E3D3C9650A2D}" type="pres">
      <dgm:prSet presAssocID="{367392FB-1315-48D2-9DB8-9DFD6914DAB7}" presName="vert1" presStyleCnt="0"/>
      <dgm:spPr/>
    </dgm:pt>
  </dgm:ptLst>
  <dgm:cxnLst>
    <dgm:cxn modelId="{9C6F4D93-C370-448E-9B43-2214FD3989A6}" srcId="{49C40606-D7DE-4945-94FD-7F89A40E2299}" destId="{F6C2568B-9A47-4A92-B28F-95DE0DAFF8F6}" srcOrd="2" destOrd="0" parTransId="{10725EB3-7534-41D3-82E6-9274BE2C37AF}" sibTransId="{350FC4E2-CCD7-4451-BB53-4016C1C56231}"/>
    <dgm:cxn modelId="{D41CBC24-5633-464A-A7F0-4C893BC6CF1E}" type="presOf" srcId="{F6C2568B-9A47-4A92-B28F-95DE0DAFF8F6}" destId="{63E92D83-DC1D-4842-A6C1-11C3007713AA}" srcOrd="0" destOrd="0" presId="urn:microsoft.com/office/officeart/2008/layout/LinedList"/>
    <dgm:cxn modelId="{18B660EB-CABC-457A-9132-C4742B9851B7}" srcId="{49C40606-D7DE-4945-94FD-7F89A40E2299}" destId="{0B3C62F5-2297-40B7-B07E-3ACB5988EB84}" srcOrd="0" destOrd="0" parTransId="{C3E43AC7-E5CB-47F4-B124-501CED21E927}" sibTransId="{B98819DB-52D0-4728-A2F3-8159F9CC23B9}"/>
    <dgm:cxn modelId="{FFD51357-2218-430E-ABB0-AD5F2735D8ED}" type="presOf" srcId="{0B3C62F5-2297-40B7-B07E-3ACB5988EB84}" destId="{11AE2295-2EFF-4E65-AAFB-0B18016F532D}" srcOrd="0" destOrd="0" presId="urn:microsoft.com/office/officeart/2008/layout/LinedList"/>
    <dgm:cxn modelId="{97DA573F-B5F6-49C5-A7E0-9ED2E652A566}" srcId="{49C40606-D7DE-4945-94FD-7F89A40E2299}" destId="{367392FB-1315-48D2-9DB8-9DFD6914DAB7}" srcOrd="3" destOrd="0" parTransId="{A77B82F7-5ADD-4E80-82AA-D2876257D431}" sibTransId="{51355518-A7F7-4A3A-8DF5-2654B56176A1}"/>
    <dgm:cxn modelId="{0D9AA741-4F96-4C85-99EE-97CA8BE87C02}" srcId="{49C40606-D7DE-4945-94FD-7F89A40E2299}" destId="{795FC44A-BF3E-4AB3-86CD-4F624338C2B6}" srcOrd="1" destOrd="0" parTransId="{3B6A41B1-C247-477C-8910-7B5494F39BE1}" sibTransId="{BD27D76E-B61A-4A8A-9DC1-64B77345EBF8}"/>
    <dgm:cxn modelId="{1156CA8F-3CA2-4475-BAB5-FB1869FC8C0C}" type="presOf" srcId="{367392FB-1315-48D2-9DB8-9DFD6914DAB7}" destId="{06FE0E28-381E-43D2-8957-475162DD3417}" srcOrd="0" destOrd="0" presId="urn:microsoft.com/office/officeart/2008/layout/LinedList"/>
    <dgm:cxn modelId="{B8E1B415-6ECA-4F31-A2D8-FE2F0DC90FBB}" type="presOf" srcId="{795FC44A-BF3E-4AB3-86CD-4F624338C2B6}" destId="{0A873ABD-A440-40D1-B4B2-467A32A64AAA}" srcOrd="0" destOrd="0" presId="urn:microsoft.com/office/officeart/2008/layout/LinedList"/>
    <dgm:cxn modelId="{0AAB8FED-1E61-4456-A616-AA39FB7460A3}" type="presOf" srcId="{49C40606-D7DE-4945-94FD-7F89A40E2299}" destId="{DA180ADF-EB4D-4B77-A6FD-07E40C46E124}" srcOrd="0" destOrd="0" presId="urn:microsoft.com/office/officeart/2008/layout/LinedList"/>
    <dgm:cxn modelId="{EB3C6428-BF8A-46DF-9544-EC23D04A8B65}" type="presParOf" srcId="{DA180ADF-EB4D-4B77-A6FD-07E40C46E124}" destId="{11BB1EED-18DB-4840-A6D9-85CB04893876}" srcOrd="0" destOrd="0" presId="urn:microsoft.com/office/officeart/2008/layout/LinedList"/>
    <dgm:cxn modelId="{2F7C291E-0440-409F-9422-B3EA59BFCF86}" type="presParOf" srcId="{DA180ADF-EB4D-4B77-A6FD-07E40C46E124}" destId="{DAFC6E18-1A02-479D-85F9-E0CE78F55C04}" srcOrd="1" destOrd="0" presId="urn:microsoft.com/office/officeart/2008/layout/LinedList"/>
    <dgm:cxn modelId="{6051AB7C-E775-408B-A5F3-CEE24ACFD388}" type="presParOf" srcId="{DAFC6E18-1A02-479D-85F9-E0CE78F55C04}" destId="{11AE2295-2EFF-4E65-AAFB-0B18016F532D}" srcOrd="0" destOrd="0" presId="urn:microsoft.com/office/officeart/2008/layout/LinedList"/>
    <dgm:cxn modelId="{EB4EFB6E-84FA-4A53-AE33-B9090BDFF875}" type="presParOf" srcId="{DAFC6E18-1A02-479D-85F9-E0CE78F55C04}" destId="{F36A3457-1910-4571-AEC6-0CB92CF63B17}" srcOrd="1" destOrd="0" presId="urn:microsoft.com/office/officeart/2008/layout/LinedList"/>
    <dgm:cxn modelId="{4C5A2DE0-7F80-4951-B3DB-6F5BE4434657}" type="presParOf" srcId="{DA180ADF-EB4D-4B77-A6FD-07E40C46E124}" destId="{BDC34E0C-8099-4E31-9CC9-0571F8CF383B}" srcOrd="2" destOrd="0" presId="urn:microsoft.com/office/officeart/2008/layout/LinedList"/>
    <dgm:cxn modelId="{2183767F-42BD-4209-85D7-36649B86D8D9}" type="presParOf" srcId="{DA180ADF-EB4D-4B77-A6FD-07E40C46E124}" destId="{8AD54DB3-1477-43B8-9849-768FB178DFED}" srcOrd="3" destOrd="0" presId="urn:microsoft.com/office/officeart/2008/layout/LinedList"/>
    <dgm:cxn modelId="{1B7B78B0-A1BF-419E-8401-52A3178107B9}" type="presParOf" srcId="{8AD54DB3-1477-43B8-9849-768FB178DFED}" destId="{0A873ABD-A440-40D1-B4B2-467A32A64AAA}" srcOrd="0" destOrd="0" presId="urn:microsoft.com/office/officeart/2008/layout/LinedList"/>
    <dgm:cxn modelId="{1667D22A-A559-4550-9EFC-D6A671E45DC7}" type="presParOf" srcId="{8AD54DB3-1477-43B8-9849-768FB178DFED}" destId="{783056B6-3174-408C-928F-E6622DD5F105}" srcOrd="1" destOrd="0" presId="urn:microsoft.com/office/officeart/2008/layout/LinedList"/>
    <dgm:cxn modelId="{C64E7C1A-F6E9-44F9-97E4-397C3253E7D1}" type="presParOf" srcId="{DA180ADF-EB4D-4B77-A6FD-07E40C46E124}" destId="{C0F701C3-6D41-4517-AF4A-6EE3DA2F2952}" srcOrd="4" destOrd="0" presId="urn:microsoft.com/office/officeart/2008/layout/LinedList"/>
    <dgm:cxn modelId="{AA370BF7-575E-4FF1-8F28-6055DB68AE37}" type="presParOf" srcId="{DA180ADF-EB4D-4B77-A6FD-07E40C46E124}" destId="{A77DCAB1-9914-4FF6-BD4F-AA3623566009}" srcOrd="5" destOrd="0" presId="urn:microsoft.com/office/officeart/2008/layout/LinedList"/>
    <dgm:cxn modelId="{C6B067A3-685A-42A1-91BA-02806654DD62}" type="presParOf" srcId="{A77DCAB1-9914-4FF6-BD4F-AA3623566009}" destId="{63E92D83-DC1D-4842-A6C1-11C3007713AA}" srcOrd="0" destOrd="0" presId="urn:microsoft.com/office/officeart/2008/layout/LinedList"/>
    <dgm:cxn modelId="{93FA3163-6C27-421F-BD5F-D251C67E2A07}" type="presParOf" srcId="{A77DCAB1-9914-4FF6-BD4F-AA3623566009}" destId="{258780B2-71E1-43DE-9933-2255E799187B}" srcOrd="1" destOrd="0" presId="urn:microsoft.com/office/officeart/2008/layout/LinedList"/>
    <dgm:cxn modelId="{D32E271E-1A66-414B-8C02-E3C90B7EA06A}" type="presParOf" srcId="{DA180ADF-EB4D-4B77-A6FD-07E40C46E124}" destId="{0A353606-7199-40AE-94A1-902461845257}" srcOrd="6" destOrd="0" presId="urn:microsoft.com/office/officeart/2008/layout/LinedList"/>
    <dgm:cxn modelId="{F7663D9A-F4CF-42A0-BD0F-1DC7517E4D69}" type="presParOf" srcId="{DA180ADF-EB4D-4B77-A6FD-07E40C46E124}" destId="{C06766DB-F70D-491F-B338-D9711F2199D6}" srcOrd="7" destOrd="0" presId="urn:microsoft.com/office/officeart/2008/layout/LinedList"/>
    <dgm:cxn modelId="{8AF43CB7-8C0F-489B-8DA8-E7EDD7C04015}" type="presParOf" srcId="{C06766DB-F70D-491F-B338-D9711F2199D6}" destId="{06FE0E28-381E-43D2-8957-475162DD3417}" srcOrd="0" destOrd="0" presId="urn:microsoft.com/office/officeart/2008/layout/LinedList"/>
    <dgm:cxn modelId="{03FBA54C-F307-4F35-9BCD-C58E2541EC82}" type="presParOf" srcId="{C06766DB-F70D-491F-B338-D9711F2199D6}" destId="{7E2B2EE0-3E95-4D01-8D3E-E3D3C9650A2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0B5A198-D18D-4E51-95F1-B5FF23768CA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A7A52E87-13A2-4924-8225-28460D90A30E}">
      <dgm:prSet custT="1"/>
      <dgm:spPr/>
      <dgm:t>
        <a:bodyPr/>
        <a:lstStyle/>
        <a:p>
          <a:pPr algn="just" rtl="0"/>
          <a:r>
            <a:rPr lang="es-VE" sz="1800" b="1" dirty="0" smtClean="0">
              <a:solidFill>
                <a:schemeClr val="bg1"/>
              </a:solidFill>
            </a:rPr>
            <a:t>Los valores para </a:t>
          </a:r>
          <a:r>
            <a:rPr lang="el-GR" sz="1800" b="1" dirty="0" smtClean="0">
              <a:solidFill>
                <a:schemeClr val="bg1"/>
              </a:solidFill>
            </a:rPr>
            <a:t>Δ</a:t>
          </a:r>
          <a:r>
            <a:rPr lang="es-VE" sz="1800" b="1" dirty="0" smtClean="0">
              <a:solidFill>
                <a:schemeClr val="bg1"/>
              </a:solidFill>
            </a:rPr>
            <a:t>pt(</a:t>
          </a:r>
          <a:r>
            <a:rPr lang="es-VE" sz="1800" b="1" dirty="0" err="1" smtClean="0">
              <a:solidFill>
                <a:schemeClr val="bg1"/>
              </a:solidFill>
            </a:rPr>
            <a:t>norm</a:t>
          </a:r>
          <a:r>
            <a:rPr lang="es-VE" sz="1800" b="1" dirty="0" smtClean="0">
              <a:solidFill>
                <a:schemeClr val="bg1"/>
              </a:solidFill>
            </a:rPr>
            <a:t>) y </a:t>
          </a:r>
          <a:r>
            <a:rPr lang="el-GR" sz="1800" b="1" dirty="0" smtClean="0">
              <a:solidFill>
                <a:schemeClr val="bg1"/>
              </a:solidFill>
            </a:rPr>
            <a:t>Δ</a:t>
          </a:r>
          <a:r>
            <a:rPr lang="es-VE" sz="1800" b="1" dirty="0" smtClean="0">
              <a:solidFill>
                <a:schemeClr val="bg1"/>
              </a:solidFill>
            </a:rPr>
            <a:t>pt(CHF) se pueden utilizar para interpretar los datos para el uso de BNP y NT-</a:t>
          </a:r>
          <a:r>
            <a:rPr lang="es-VE" sz="1800" b="1" dirty="0" err="1" smtClean="0">
              <a:solidFill>
                <a:schemeClr val="bg1"/>
              </a:solidFill>
            </a:rPr>
            <a:t>proBNP</a:t>
          </a:r>
          <a:r>
            <a:rPr lang="es-VE" sz="1800" b="1" dirty="0" smtClean="0">
              <a:solidFill>
                <a:schemeClr val="bg1"/>
              </a:solidFill>
            </a:rPr>
            <a:t> en los ensayos clínicos de insuficiencia cardíaca congestiva</a:t>
          </a:r>
          <a:endParaRPr lang="es-VE" sz="1800" b="1" dirty="0">
            <a:solidFill>
              <a:schemeClr val="bg1"/>
            </a:solidFill>
          </a:endParaRPr>
        </a:p>
      </dgm:t>
    </dgm:pt>
    <dgm:pt modelId="{AC329A97-671B-44F8-B88B-5B23C0379E26}" type="parTrans" cxnId="{31FAFEC2-4014-4F6D-A76D-D5EE3A79E42A}">
      <dgm:prSet/>
      <dgm:spPr/>
      <dgm:t>
        <a:bodyPr/>
        <a:lstStyle/>
        <a:p>
          <a:pPr algn="just"/>
          <a:endParaRPr lang="es-VE" sz="2000" b="1">
            <a:solidFill>
              <a:schemeClr val="bg1"/>
            </a:solidFill>
          </a:endParaRPr>
        </a:p>
      </dgm:t>
    </dgm:pt>
    <dgm:pt modelId="{826AFEF7-8BB3-4501-8EC2-381542766A60}" type="sibTrans" cxnId="{31FAFEC2-4014-4F6D-A76D-D5EE3A79E42A}">
      <dgm:prSet/>
      <dgm:spPr/>
      <dgm:t>
        <a:bodyPr/>
        <a:lstStyle/>
        <a:p>
          <a:pPr algn="just"/>
          <a:endParaRPr lang="es-VE" sz="2000" b="1">
            <a:solidFill>
              <a:schemeClr val="bg1"/>
            </a:solidFill>
          </a:endParaRPr>
        </a:p>
      </dgm:t>
    </dgm:pt>
    <dgm:pt modelId="{778F071A-34E7-4E28-A946-6EA80ACC2D31}">
      <dgm:prSet custT="1"/>
      <dgm:spPr/>
      <dgm:t>
        <a:bodyPr/>
        <a:lstStyle/>
        <a:p>
          <a:pPr algn="just" rtl="0"/>
          <a:r>
            <a:rPr lang="es-VE" sz="1800" b="1" dirty="0" smtClean="0">
              <a:solidFill>
                <a:schemeClr val="bg1"/>
              </a:solidFill>
            </a:rPr>
            <a:t>En nuestro estudio piloto (grupo 4), no se observaron cambios significativos (</a:t>
          </a:r>
          <a:r>
            <a:rPr lang="es-VE" sz="1800" b="1" dirty="0" err="1" smtClean="0">
              <a:solidFill>
                <a:schemeClr val="bg1"/>
              </a:solidFill>
            </a:rPr>
            <a:t>Shionogi</a:t>
          </a:r>
          <a:r>
            <a:rPr lang="es-VE" sz="1800" b="1" dirty="0" smtClean="0">
              <a:solidFill>
                <a:schemeClr val="bg1"/>
              </a:solidFill>
            </a:rPr>
            <a:t> y Bayer, </a:t>
          </a:r>
          <a:r>
            <a:rPr lang="es-VE" sz="1800" b="1" dirty="0" err="1" smtClean="0">
              <a:solidFill>
                <a:schemeClr val="bg1"/>
              </a:solidFill>
            </a:rPr>
            <a:t>Biosite</a:t>
          </a:r>
          <a:r>
            <a:rPr lang="es-VE" sz="1800" b="1" dirty="0" smtClean="0">
              <a:solidFill>
                <a:schemeClr val="bg1"/>
              </a:solidFill>
            </a:rPr>
            <a:t>) para BNP utilizando el valor </a:t>
          </a:r>
          <a:r>
            <a:rPr lang="el-GR" sz="1800" b="1" i="0" dirty="0" smtClean="0">
              <a:solidFill>
                <a:schemeClr val="bg1"/>
              </a:solidFill>
            </a:rPr>
            <a:t>Δ</a:t>
          </a:r>
          <a:r>
            <a:rPr lang="es-VE" sz="1800" b="1" i="0" dirty="0" smtClean="0">
              <a:solidFill>
                <a:schemeClr val="bg1"/>
              </a:solidFill>
            </a:rPr>
            <a:t>pt(</a:t>
          </a:r>
          <a:r>
            <a:rPr lang="es-VE" sz="1800" b="1" i="0" dirty="0" err="1" smtClean="0">
              <a:solidFill>
                <a:schemeClr val="bg1"/>
              </a:solidFill>
            </a:rPr>
            <a:t>norm</a:t>
          </a:r>
          <a:r>
            <a:rPr lang="es-VE" sz="1800" b="1" i="0" dirty="0" smtClean="0">
              <a:solidFill>
                <a:schemeClr val="bg1"/>
              </a:solidFill>
            </a:rPr>
            <a:t>) </a:t>
          </a:r>
          <a:r>
            <a:rPr lang="es-VE" sz="1800" b="1" dirty="0" smtClean="0">
              <a:solidFill>
                <a:schemeClr val="bg1"/>
              </a:solidFill>
            </a:rPr>
            <a:t>como valor discriminatorio</a:t>
          </a:r>
          <a:endParaRPr lang="es-VE" sz="1800" b="1" dirty="0">
            <a:solidFill>
              <a:schemeClr val="bg1"/>
            </a:solidFill>
          </a:endParaRPr>
        </a:p>
      </dgm:t>
    </dgm:pt>
    <dgm:pt modelId="{724CC099-CD58-4DC7-A2C4-C59D34B87360}" type="parTrans" cxnId="{5C54CE68-1F93-454D-97D7-B48B1EEF92F4}">
      <dgm:prSet/>
      <dgm:spPr/>
      <dgm:t>
        <a:bodyPr/>
        <a:lstStyle/>
        <a:p>
          <a:pPr algn="just"/>
          <a:endParaRPr lang="es-VE" sz="2000" b="1">
            <a:solidFill>
              <a:schemeClr val="bg1"/>
            </a:solidFill>
          </a:endParaRPr>
        </a:p>
      </dgm:t>
    </dgm:pt>
    <dgm:pt modelId="{13FD1511-6D5F-4A66-8942-B1C30357B45C}" type="sibTrans" cxnId="{5C54CE68-1F93-454D-97D7-B48B1EEF92F4}">
      <dgm:prSet/>
      <dgm:spPr/>
      <dgm:t>
        <a:bodyPr/>
        <a:lstStyle/>
        <a:p>
          <a:pPr algn="just"/>
          <a:endParaRPr lang="es-VE" sz="2000" b="1">
            <a:solidFill>
              <a:schemeClr val="bg1"/>
            </a:solidFill>
          </a:endParaRPr>
        </a:p>
      </dgm:t>
    </dgm:pt>
    <dgm:pt modelId="{66A54709-AFF1-49AD-AC22-8C43D770698E}">
      <dgm:prSet custT="1"/>
      <dgm:spPr/>
      <dgm:t>
        <a:bodyPr/>
        <a:lstStyle/>
        <a:p>
          <a:pPr algn="just" rtl="0"/>
          <a:r>
            <a:rPr lang="es-VE" sz="1800" b="1" smtClean="0">
              <a:solidFill>
                <a:schemeClr val="bg1"/>
              </a:solidFill>
            </a:rPr>
            <a:t>En contraste, hubo 8 pares de muestras que eran diferentes usando NTproBNP</a:t>
          </a:r>
          <a:endParaRPr lang="es-VE" sz="1800" b="1">
            <a:solidFill>
              <a:schemeClr val="bg1"/>
            </a:solidFill>
          </a:endParaRPr>
        </a:p>
      </dgm:t>
    </dgm:pt>
    <dgm:pt modelId="{EB435185-9746-4DC1-B401-D9AC954B9634}" type="parTrans" cxnId="{94A5C553-AD1F-4F10-B55E-0DB528CCE407}">
      <dgm:prSet/>
      <dgm:spPr/>
      <dgm:t>
        <a:bodyPr/>
        <a:lstStyle/>
        <a:p>
          <a:pPr algn="just"/>
          <a:endParaRPr lang="es-VE" sz="2000" b="1">
            <a:solidFill>
              <a:schemeClr val="bg1"/>
            </a:solidFill>
          </a:endParaRPr>
        </a:p>
      </dgm:t>
    </dgm:pt>
    <dgm:pt modelId="{F427A213-25B7-4EBD-8A47-5EBD87584AEE}" type="sibTrans" cxnId="{94A5C553-AD1F-4F10-B55E-0DB528CCE407}">
      <dgm:prSet/>
      <dgm:spPr/>
      <dgm:t>
        <a:bodyPr/>
        <a:lstStyle/>
        <a:p>
          <a:pPr algn="just"/>
          <a:endParaRPr lang="es-VE" sz="2000" b="1">
            <a:solidFill>
              <a:schemeClr val="bg1"/>
            </a:solidFill>
          </a:endParaRPr>
        </a:p>
      </dgm:t>
    </dgm:pt>
    <dgm:pt modelId="{832DCEC6-CAE6-4C1F-9688-55B932D1B15A}">
      <dgm:prSet custT="1"/>
      <dgm:spPr/>
      <dgm:t>
        <a:bodyPr/>
        <a:lstStyle/>
        <a:p>
          <a:pPr algn="just" rtl="0"/>
          <a:r>
            <a:rPr lang="es-VE" sz="1800" b="1" dirty="0" smtClean="0">
              <a:solidFill>
                <a:schemeClr val="bg1"/>
              </a:solidFill>
            </a:rPr>
            <a:t>BNP es una hormona biológicamente activa que está estrechamente regulada por control endocrino. </a:t>
          </a:r>
          <a:endParaRPr lang="es-VE" sz="1800" b="1" dirty="0">
            <a:solidFill>
              <a:schemeClr val="bg1"/>
            </a:solidFill>
          </a:endParaRPr>
        </a:p>
      </dgm:t>
    </dgm:pt>
    <dgm:pt modelId="{2DAA8F1F-CD3B-4FF5-B6FB-CFE8C8915B29}" type="parTrans" cxnId="{92DDC421-A9C2-4CC1-869B-1C456B986571}">
      <dgm:prSet/>
      <dgm:spPr/>
      <dgm:t>
        <a:bodyPr/>
        <a:lstStyle/>
        <a:p>
          <a:pPr algn="just"/>
          <a:endParaRPr lang="es-VE" sz="2000" b="1">
            <a:solidFill>
              <a:schemeClr val="bg1"/>
            </a:solidFill>
          </a:endParaRPr>
        </a:p>
      </dgm:t>
    </dgm:pt>
    <dgm:pt modelId="{24F1A0D4-57A7-4516-8B24-0C77F8499A29}" type="sibTrans" cxnId="{92DDC421-A9C2-4CC1-869B-1C456B986571}">
      <dgm:prSet/>
      <dgm:spPr/>
      <dgm:t>
        <a:bodyPr/>
        <a:lstStyle/>
        <a:p>
          <a:pPr algn="just"/>
          <a:endParaRPr lang="es-VE" sz="2000" b="1">
            <a:solidFill>
              <a:schemeClr val="bg1"/>
            </a:solidFill>
          </a:endParaRPr>
        </a:p>
      </dgm:t>
    </dgm:pt>
    <dgm:pt modelId="{6717C343-3477-4E4D-B4C5-A2D46C4A1C15}">
      <dgm:prSet custT="1"/>
      <dgm:spPr/>
      <dgm:t>
        <a:bodyPr/>
        <a:lstStyle/>
        <a:p>
          <a:pPr algn="just" rtl="0"/>
          <a:r>
            <a:rPr lang="es-VE" sz="1800" b="1" dirty="0" smtClean="0">
              <a:solidFill>
                <a:schemeClr val="bg1"/>
              </a:solidFill>
            </a:rPr>
            <a:t>Serán necesarios estudios que utilicen BNP y NT-</a:t>
          </a:r>
          <a:r>
            <a:rPr lang="es-VE" sz="1800" b="1" dirty="0" err="1" smtClean="0">
              <a:solidFill>
                <a:schemeClr val="bg1"/>
              </a:solidFill>
            </a:rPr>
            <a:t>proBNP</a:t>
          </a:r>
          <a:r>
            <a:rPr lang="es-VE" sz="1800" b="1" dirty="0" smtClean="0">
              <a:solidFill>
                <a:schemeClr val="bg1"/>
              </a:solidFill>
            </a:rPr>
            <a:t> en las mismas poblaciones de pacientes para determinar cuál es el mejor marcador para el seguimiento terapéutico.</a:t>
          </a:r>
          <a:endParaRPr lang="es-VE" sz="1800" b="1" dirty="0">
            <a:solidFill>
              <a:schemeClr val="bg1"/>
            </a:solidFill>
          </a:endParaRPr>
        </a:p>
      </dgm:t>
    </dgm:pt>
    <dgm:pt modelId="{5E2B4919-F037-49E7-B9F3-35E15A45D334}" type="parTrans" cxnId="{7BD5820E-173F-4737-93FF-DEDDACD79B94}">
      <dgm:prSet/>
      <dgm:spPr/>
      <dgm:t>
        <a:bodyPr/>
        <a:lstStyle/>
        <a:p>
          <a:pPr algn="just"/>
          <a:endParaRPr lang="es-VE" sz="2000" b="1">
            <a:solidFill>
              <a:schemeClr val="bg1"/>
            </a:solidFill>
          </a:endParaRPr>
        </a:p>
      </dgm:t>
    </dgm:pt>
    <dgm:pt modelId="{D632BF5F-0B46-4407-8ADA-3807CB58D612}" type="sibTrans" cxnId="{7BD5820E-173F-4737-93FF-DEDDACD79B94}">
      <dgm:prSet/>
      <dgm:spPr/>
      <dgm:t>
        <a:bodyPr/>
        <a:lstStyle/>
        <a:p>
          <a:pPr algn="just"/>
          <a:endParaRPr lang="es-VE" sz="2000" b="1">
            <a:solidFill>
              <a:schemeClr val="bg1"/>
            </a:solidFill>
          </a:endParaRPr>
        </a:p>
      </dgm:t>
    </dgm:pt>
    <dgm:pt modelId="{1825C3B4-0874-47E6-8B25-54CE528E5FD1}">
      <dgm:prSet custT="1"/>
      <dgm:spPr/>
      <dgm:t>
        <a:bodyPr/>
        <a:lstStyle/>
        <a:p>
          <a:pPr algn="just" rtl="0"/>
          <a:r>
            <a:rPr lang="es-VE" sz="1800" b="1" dirty="0" smtClean="0">
              <a:solidFill>
                <a:schemeClr val="bg1"/>
              </a:solidFill>
            </a:rPr>
            <a:t>NT-</a:t>
          </a:r>
          <a:r>
            <a:rPr lang="es-VE" sz="1800" b="1" dirty="0" err="1" smtClean="0">
              <a:solidFill>
                <a:schemeClr val="bg1"/>
              </a:solidFill>
            </a:rPr>
            <a:t>proBNP</a:t>
          </a:r>
          <a:r>
            <a:rPr lang="es-VE" sz="1800" b="1" dirty="0" smtClean="0">
              <a:solidFill>
                <a:schemeClr val="bg1"/>
              </a:solidFill>
            </a:rPr>
            <a:t> es un metabolito inactivo, sus concentraciones en están influenciadas por en la tasa de secreción hormonal miocárdica.</a:t>
          </a:r>
          <a:endParaRPr lang="es-VE" sz="1800" b="1" dirty="0">
            <a:solidFill>
              <a:schemeClr val="bg1"/>
            </a:solidFill>
          </a:endParaRPr>
        </a:p>
      </dgm:t>
    </dgm:pt>
    <dgm:pt modelId="{FE606FB0-C6A7-4C59-BC7B-BC9EDDDF4016}" type="parTrans" cxnId="{08AC69F9-AEF5-43F8-B4CD-4916029B6203}">
      <dgm:prSet/>
      <dgm:spPr/>
      <dgm:t>
        <a:bodyPr/>
        <a:lstStyle/>
        <a:p>
          <a:endParaRPr lang="es-VE"/>
        </a:p>
      </dgm:t>
    </dgm:pt>
    <dgm:pt modelId="{E2F0F57C-7AA1-4A8B-82A6-07F5B6C8DA47}" type="sibTrans" cxnId="{08AC69F9-AEF5-43F8-B4CD-4916029B6203}">
      <dgm:prSet/>
      <dgm:spPr/>
      <dgm:t>
        <a:bodyPr/>
        <a:lstStyle/>
        <a:p>
          <a:endParaRPr lang="es-VE"/>
        </a:p>
      </dgm:t>
    </dgm:pt>
    <dgm:pt modelId="{3A169FC1-3427-4E50-B8F8-49272014FB0D}" type="pres">
      <dgm:prSet presAssocID="{00B5A198-D18D-4E51-95F1-B5FF23768CA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VE"/>
        </a:p>
      </dgm:t>
    </dgm:pt>
    <dgm:pt modelId="{09286270-1464-424C-87BD-5CA48082D9B3}" type="pres">
      <dgm:prSet presAssocID="{A7A52E87-13A2-4924-8225-28460D90A30E}" presName="thickLine" presStyleLbl="alignNode1" presStyleIdx="0" presStyleCnt="6"/>
      <dgm:spPr/>
    </dgm:pt>
    <dgm:pt modelId="{5FCA02F0-717C-49ED-B0F4-BB68DDF48BF4}" type="pres">
      <dgm:prSet presAssocID="{A7A52E87-13A2-4924-8225-28460D90A30E}" presName="horz1" presStyleCnt="0"/>
      <dgm:spPr/>
    </dgm:pt>
    <dgm:pt modelId="{A073A68A-4A36-4755-B9AC-B1987B416EF2}" type="pres">
      <dgm:prSet presAssocID="{A7A52E87-13A2-4924-8225-28460D90A30E}" presName="tx1" presStyleLbl="revTx" presStyleIdx="0" presStyleCnt="6"/>
      <dgm:spPr/>
      <dgm:t>
        <a:bodyPr/>
        <a:lstStyle/>
        <a:p>
          <a:endParaRPr lang="es-VE"/>
        </a:p>
      </dgm:t>
    </dgm:pt>
    <dgm:pt modelId="{87DE1A69-03B1-487C-BDBE-7CD71B684ECC}" type="pres">
      <dgm:prSet presAssocID="{A7A52E87-13A2-4924-8225-28460D90A30E}" presName="vert1" presStyleCnt="0"/>
      <dgm:spPr/>
    </dgm:pt>
    <dgm:pt modelId="{ABD9EE36-E55F-47D0-9017-AD43AD13DC7B}" type="pres">
      <dgm:prSet presAssocID="{778F071A-34E7-4E28-A946-6EA80ACC2D31}" presName="thickLine" presStyleLbl="alignNode1" presStyleIdx="1" presStyleCnt="6"/>
      <dgm:spPr/>
    </dgm:pt>
    <dgm:pt modelId="{CA45B01D-7AF9-4044-BC8D-8FE48455CA69}" type="pres">
      <dgm:prSet presAssocID="{778F071A-34E7-4E28-A946-6EA80ACC2D31}" presName="horz1" presStyleCnt="0"/>
      <dgm:spPr/>
    </dgm:pt>
    <dgm:pt modelId="{4BB8BC4E-154B-41E5-8848-D49D8434562F}" type="pres">
      <dgm:prSet presAssocID="{778F071A-34E7-4E28-A946-6EA80ACC2D31}" presName="tx1" presStyleLbl="revTx" presStyleIdx="1" presStyleCnt="6"/>
      <dgm:spPr/>
      <dgm:t>
        <a:bodyPr/>
        <a:lstStyle/>
        <a:p>
          <a:endParaRPr lang="es-VE"/>
        </a:p>
      </dgm:t>
    </dgm:pt>
    <dgm:pt modelId="{E0191023-A372-4CA4-8D16-AC7397015A3B}" type="pres">
      <dgm:prSet presAssocID="{778F071A-34E7-4E28-A946-6EA80ACC2D31}" presName="vert1" presStyleCnt="0"/>
      <dgm:spPr/>
    </dgm:pt>
    <dgm:pt modelId="{95544DDF-00A0-48D2-84F5-D94283361AFE}" type="pres">
      <dgm:prSet presAssocID="{66A54709-AFF1-49AD-AC22-8C43D770698E}" presName="thickLine" presStyleLbl="alignNode1" presStyleIdx="2" presStyleCnt="6"/>
      <dgm:spPr/>
    </dgm:pt>
    <dgm:pt modelId="{BEFC8960-54CB-48B6-99F7-06E17BF999CA}" type="pres">
      <dgm:prSet presAssocID="{66A54709-AFF1-49AD-AC22-8C43D770698E}" presName="horz1" presStyleCnt="0"/>
      <dgm:spPr/>
    </dgm:pt>
    <dgm:pt modelId="{E1318D0A-C2A6-4A47-97EB-A189C48BC586}" type="pres">
      <dgm:prSet presAssocID="{66A54709-AFF1-49AD-AC22-8C43D770698E}" presName="tx1" presStyleLbl="revTx" presStyleIdx="2" presStyleCnt="6"/>
      <dgm:spPr/>
      <dgm:t>
        <a:bodyPr/>
        <a:lstStyle/>
        <a:p>
          <a:endParaRPr lang="es-VE"/>
        </a:p>
      </dgm:t>
    </dgm:pt>
    <dgm:pt modelId="{8EDFE42D-2473-47FD-885E-CE120DC315E6}" type="pres">
      <dgm:prSet presAssocID="{66A54709-AFF1-49AD-AC22-8C43D770698E}" presName="vert1" presStyleCnt="0"/>
      <dgm:spPr/>
    </dgm:pt>
    <dgm:pt modelId="{A8769ABF-14BF-4D74-82C0-FE4A5ED0D3FE}" type="pres">
      <dgm:prSet presAssocID="{832DCEC6-CAE6-4C1F-9688-55B932D1B15A}" presName="thickLine" presStyleLbl="alignNode1" presStyleIdx="3" presStyleCnt="6"/>
      <dgm:spPr/>
    </dgm:pt>
    <dgm:pt modelId="{C0279659-BE8F-457A-86E3-C5720818C59C}" type="pres">
      <dgm:prSet presAssocID="{832DCEC6-CAE6-4C1F-9688-55B932D1B15A}" presName="horz1" presStyleCnt="0"/>
      <dgm:spPr/>
    </dgm:pt>
    <dgm:pt modelId="{4BF5C7E6-7101-4027-97E0-43C2652C3918}" type="pres">
      <dgm:prSet presAssocID="{832DCEC6-CAE6-4C1F-9688-55B932D1B15A}" presName="tx1" presStyleLbl="revTx" presStyleIdx="3" presStyleCnt="6"/>
      <dgm:spPr/>
      <dgm:t>
        <a:bodyPr/>
        <a:lstStyle/>
        <a:p>
          <a:endParaRPr lang="es-VE"/>
        </a:p>
      </dgm:t>
    </dgm:pt>
    <dgm:pt modelId="{7CF4407F-64EE-4C13-9EF2-5134D13C0EED}" type="pres">
      <dgm:prSet presAssocID="{832DCEC6-CAE6-4C1F-9688-55B932D1B15A}" presName="vert1" presStyleCnt="0"/>
      <dgm:spPr/>
    </dgm:pt>
    <dgm:pt modelId="{8AE7696F-D359-42F1-AC93-C52EA0D99FBA}" type="pres">
      <dgm:prSet presAssocID="{1825C3B4-0874-47E6-8B25-54CE528E5FD1}" presName="thickLine" presStyleLbl="alignNode1" presStyleIdx="4" presStyleCnt="6"/>
      <dgm:spPr/>
    </dgm:pt>
    <dgm:pt modelId="{2288FD06-7852-4E98-BFA7-B703D33D1A00}" type="pres">
      <dgm:prSet presAssocID="{1825C3B4-0874-47E6-8B25-54CE528E5FD1}" presName="horz1" presStyleCnt="0"/>
      <dgm:spPr/>
    </dgm:pt>
    <dgm:pt modelId="{61683268-82B3-48AE-BAEF-F15DC54E7523}" type="pres">
      <dgm:prSet presAssocID="{1825C3B4-0874-47E6-8B25-54CE528E5FD1}" presName="tx1" presStyleLbl="revTx" presStyleIdx="4" presStyleCnt="6"/>
      <dgm:spPr/>
      <dgm:t>
        <a:bodyPr/>
        <a:lstStyle/>
        <a:p>
          <a:endParaRPr lang="es-VE"/>
        </a:p>
      </dgm:t>
    </dgm:pt>
    <dgm:pt modelId="{BAC48154-A6C0-4B7A-B157-3CA5788C9C70}" type="pres">
      <dgm:prSet presAssocID="{1825C3B4-0874-47E6-8B25-54CE528E5FD1}" presName="vert1" presStyleCnt="0"/>
      <dgm:spPr/>
    </dgm:pt>
    <dgm:pt modelId="{928CB2C8-765D-4A4D-9FCD-24A5AEABCC02}" type="pres">
      <dgm:prSet presAssocID="{6717C343-3477-4E4D-B4C5-A2D46C4A1C15}" presName="thickLine" presStyleLbl="alignNode1" presStyleIdx="5" presStyleCnt="6"/>
      <dgm:spPr/>
    </dgm:pt>
    <dgm:pt modelId="{08E1F47E-B946-451B-9A92-33AEDBA4702D}" type="pres">
      <dgm:prSet presAssocID="{6717C343-3477-4E4D-B4C5-A2D46C4A1C15}" presName="horz1" presStyleCnt="0"/>
      <dgm:spPr/>
    </dgm:pt>
    <dgm:pt modelId="{7A7E37F6-C45B-4170-9938-1AFB1D65F494}" type="pres">
      <dgm:prSet presAssocID="{6717C343-3477-4E4D-B4C5-A2D46C4A1C15}" presName="tx1" presStyleLbl="revTx" presStyleIdx="5" presStyleCnt="6"/>
      <dgm:spPr/>
      <dgm:t>
        <a:bodyPr/>
        <a:lstStyle/>
        <a:p>
          <a:endParaRPr lang="es-VE"/>
        </a:p>
      </dgm:t>
    </dgm:pt>
    <dgm:pt modelId="{683182B9-7AEA-492C-AA87-9C4DB28C388F}" type="pres">
      <dgm:prSet presAssocID="{6717C343-3477-4E4D-B4C5-A2D46C4A1C15}" presName="vert1" presStyleCnt="0"/>
      <dgm:spPr/>
    </dgm:pt>
  </dgm:ptLst>
  <dgm:cxnLst>
    <dgm:cxn modelId="{164DFDA0-CAC9-4757-8AFB-AFFA53408B50}" type="presOf" srcId="{6717C343-3477-4E4D-B4C5-A2D46C4A1C15}" destId="{7A7E37F6-C45B-4170-9938-1AFB1D65F494}" srcOrd="0" destOrd="0" presId="urn:microsoft.com/office/officeart/2008/layout/LinedList"/>
    <dgm:cxn modelId="{92DDC421-A9C2-4CC1-869B-1C456B986571}" srcId="{00B5A198-D18D-4E51-95F1-B5FF23768CAA}" destId="{832DCEC6-CAE6-4C1F-9688-55B932D1B15A}" srcOrd="3" destOrd="0" parTransId="{2DAA8F1F-CD3B-4FF5-B6FB-CFE8C8915B29}" sibTransId="{24F1A0D4-57A7-4516-8B24-0C77F8499A29}"/>
    <dgm:cxn modelId="{05E7F98A-A527-43EC-8235-A880431D5A5C}" type="presOf" srcId="{832DCEC6-CAE6-4C1F-9688-55B932D1B15A}" destId="{4BF5C7E6-7101-4027-97E0-43C2652C3918}" srcOrd="0" destOrd="0" presId="urn:microsoft.com/office/officeart/2008/layout/LinedList"/>
    <dgm:cxn modelId="{7BD5820E-173F-4737-93FF-DEDDACD79B94}" srcId="{00B5A198-D18D-4E51-95F1-B5FF23768CAA}" destId="{6717C343-3477-4E4D-B4C5-A2D46C4A1C15}" srcOrd="5" destOrd="0" parTransId="{5E2B4919-F037-49E7-B9F3-35E15A45D334}" sibTransId="{D632BF5F-0B46-4407-8ADA-3807CB58D612}"/>
    <dgm:cxn modelId="{509E2EC8-D983-4AED-AF8E-A7DDBF46EBA0}" type="presOf" srcId="{1825C3B4-0874-47E6-8B25-54CE528E5FD1}" destId="{61683268-82B3-48AE-BAEF-F15DC54E7523}" srcOrd="0" destOrd="0" presId="urn:microsoft.com/office/officeart/2008/layout/LinedList"/>
    <dgm:cxn modelId="{08AC69F9-AEF5-43F8-B4CD-4916029B6203}" srcId="{00B5A198-D18D-4E51-95F1-B5FF23768CAA}" destId="{1825C3B4-0874-47E6-8B25-54CE528E5FD1}" srcOrd="4" destOrd="0" parTransId="{FE606FB0-C6A7-4C59-BC7B-BC9EDDDF4016}" sibTransId="{E2F0F57C-7AA1-4A8B-82A6-07F5B6C8DA47}"/>
    <dgm:cxn modelId="{5C54CE68-1F93-454D-97D7-B48B1EEF92F4}" srcId="{00B5A198-D18D-4E51-95F1-B5FF23768CAA}" destId="{778F071A-34E7-4E28-A946-6EA80ACC2D31}" srcOrd="1" destOrd="0" parTransId="{724CC099-CD58-4DC7-A2C4-C59D34B87360}" sibTransId="{13FD1511-6D5F-4A66-8942-B1C30357B45C}"/>
    <dgm:cxn modelId="{E8B015BA-6E24-4F85-989B-1D0006388367}" type="presOf" srcId="{00B5A198-D18D-4E51-95F1-B5FF23768CAA}" destId="{3A169FC1-3427-4E50-B8F8-49272014FB0D}" srcOrd="0" destOrd="0" presId="urn:microsoft.com/office/officeart/2008/layout/LinedList"/>
    <dgm:cxn modelId="{94A5C553-AD1F-4F10-B55E-0DB528CCE407}" srcId="{00B5A198-D18D-4E51-95F1-B5FF23768CAA}" destId="{66A54709-AFF1-49AD-AC22-8C43D770698E}" srcOrd="2" destOrd="0" parTransId="{EB435185-9746-4DC1-B401-D9AC954B9634}" sibTransId="{F427A213-25B7-4EBD-8A47-5EBD87584AEE}"/>
    <dgm:cxn modelId="{CA6CF194-4BBC-4775-9603-1F971B050234}" type="presOf" srcId="{778F071A-34E7-4E28-A946-6EA80ACC2D31}" destId="{4BB8BC4E-154B-41E5-8848-D49D8434562F}" srcOrd="0" destOrd="0" presId="urn:microsoft.com/office/officeart/2008/layout/LinedList"/>
    <dgm:cxn modelId="{31FAFEC2-4014-4F6D-A76D-D5EE3A79E42A}" srcId="{00B5A198-D18D-4E51-95F1-B5FF23768CAA}" destId="{A7A52E87-13A2-4924-8225-28460D90A30E}" srcOrd="0" destOrd="0" parTransId="{AC329A97-671B-44F8-B88B-5B23C0379E26}" sibTransId="{826AFEF7-8BB3-4501-8EC2-381542766A60}"/>
    <dgm:cxn modelId="{A8AD8F1F-C4A8-48F9-A1E8-FCDB457E11F4}" type="presOf" srcId="{A7A52E87-13A2-4924-8225-28460D90A30E}" destId="{A073A68A-4A36-4755-B9AC-B1987B416EF2}" srcOrd="0" destOrd="0" presId="urn:microsoft.com/office/officeart/2008/layout/LinedList"/>
    <dgm:cxn modelId="{35EBF3B7-0BE7-4542-90DD-BE24BC6542F2}" type="presOf" srcId="{66A54709-AFF1-49AD-AC22-8C43D770698E}" destId="{E1318D0A-C2A6-4A47-97EB-A189C48BC586}" srcOrd="0" destOrd="0" presId="urn:microsoft.com/office/officeart/2008/layout/LinedList"/>
    <dgm:cxn modelId="{E7553DFE-6E13-4A86-81C5-0DA76131D424}" type="presParOf" srcId="{3A169FC1-3427-4E50-B8F8-49272014FB0D}" destId="{09286270-1464-424C-87BD-5CA48082D9B3}" srcOrd="0" destOrd="0" presId="urn:microsoft.com/office/officeart/2008/layout/LinedList"/>
    <dgm:cxn modelId="{51C7997C-DD09-49B7-9EE6-E71DE79EE8E9}" type="presParOf" srcId="{3A169FC1-3427-4E50-B8F8-49272014FB0D}" destId="{5FCA02F0-717C-49ED-B0F4-BB68DDF48BF4}" srcOrd="1" destOrd="0" presId="urn:microsoft.com/office/officeart/2008/layout/LinedList"/>
    <dgm:cxn modelId="{0CCA4237-6175-42AC-9486-3FA234D9F2EE}" type="presParOf" srcId="{5FCA02F0-717C-49ED-B0F4-BB68DDF48BF4}" destId="{A073A68A-4A36-4755-B9AC-B1987B416EF2}" srcOrd="0" destOrd="0" presId="urn:microsoft.com/office/officeart/2008/layout/LinedList"/>
    <dgm:cxn modelId="{2096F0AE-1784-402F-B210-02EFF87FBC6E}" type="presParOf" srcId="{5FCA02F0-717C-49ED-B0F4-BB68DDF48BF4}" destId="{87DE1A69-03B1-487C-BDBE-7CD71B684ECC}" srcOrd="1" destOrd="0" presId="urn:microsoft.com/office/officeart/2008/layout/LinedList"/>
    <dgm:cxn modelId="{8372BF4F-5F5C-40EC-8D47-E0FF42EAB25C}" type="presParOf" srcId="{3A169FC1-3427-4E50-B8F8-49272014FB0D}" destId="{ABD9EE36-E55F-47D0-9017-AD43AD13DC7B}" srcOrd="2" destOrd="0" presId="urn:microsoft.com/office/officeart/2008/layout/LinedList"/>
    <dgm:cxn modelId="{FD272DCE-11F5-48CB-8DD2-31794D2D06E2}" type="presParOf" srcId="{3A169FC1-3427-4E50-B8F8-49272014FB0D}" destId="{CA45B01D-7AF9-4044-BC8D-8FE48455CA69}" srcOrd="3" destOrd="0" presId="urn:microsoft.com/office/officeart/2008/layout/LinedList"/>
    <dgm:cxn modelId="{DD939CB8-35E9-46F4-BC9A-82995610DE9F}" type="presParOf" srcId="{CA45B01D-7AF9-4044-BC8D-8FE48455CA69}" destId="{4BB8BC4E-154B-41E5-8848-D49D8434562F}" srcOrd="0" destOrd="0" presId="urn:microsoft.com/office/officeart/2008/layout/LinedList"/>
    <dgm:cxn modelId="{40EAEC94-C339-4A69-8E25-7D29BC5D401B}" type="presParOf" srcId="{CA45B01D-7AF9-4044-BC8D-8FE48455CA69}" destId="{E0191023-A372-4CA4-8D16-AC7397015A3B}" srcOrd="1" destOrd="0" presId="urn:microsoft.com/office/officeart/2008/layout/LinedList"/>
    <dgm:cxn modelId="{94721628-10BF-48EA-8C63-8D512D2E3B57}" type="presParOf" srcId="{3A169FC1-3427-4E50-B8F8-49272014FB0D}" destId="{95544DDF-00A0-48D2-84F5-D94283361AFE}" srcOrd="4" destOrd="0" presId="urn:microsoft.com/office/officeart/2008/layout/LinedList"/>
    <dgm:cxn modelId="{7ADE1059-182E-4F20-9688-EF63B2C94021}" type="presParOf" srcId="{3A169FC1-3427-4E50-B8F8-49272014FB0D}" destId="{BEFC8960-54CB-48B6-99F7-06E17BF999CA}" srcOrd="5" destOrd="0" presId="urn:microsoft.com/office/officeart/2008/layout/LinedList"/>
    <dgm:cxn modelId="{B65CBF87-09EA-47B6-BE19-8BB05B6698FB}" type="presParOf" srcId="{BEFC8960-54CB-48B6-99F7-06E17BF999CA}" destId="{E1318D0A-C2A6-4A47-97EB-A189C48BC586}" srcOrd="0" destOrd="0" presId="urn:microsoft.com/office/officeart/2008/layout/LinedList"/>
    <dgm:cxn modelId="{6CB891A2-CE90-4C93-9FC3-3748136692DA}" type="presParOf" srcId="{BEFC8960-54CB-48B6-99F7-06E17BF999CA}" destId="{8EDFE42D-2473-47FD-885E-CE120DC315E6}" srcOrd="1" destOrd="0" presId="urn:microsoft.com/office/officeart/2008/layout/LinedList"/>
    <dgm:cxn modelId="{41B05974-1E7F-4D06-BEC5-C6F193EE73C1}" type="presParOf" srcId="{3A169FC1-3427-4E50-B8F8-49272014FB0D}" destId="{A8769ABF-14BF-4D74-82C0-FE4A5ED0D3FE}" srcOrd="6" destOrd="0" presId="urn:microsoft.com/office/officeart/2008/layout/LinedList"/>
    <dgm:cxn modelId="{063D9F5E-A858-4F05-99D7-AEC46B3C8336}" type="presParOf" srcId="{3A169FC1-3427-4E50-B8F8-49272014FB0D}" destId="{C0279659-BE8F-457A-86E3-C5720818C59C}" srcOrd="7" destOrd="0" presId="urn:microsoft.com/office/officeart/2008/layout/LinedList"/>
    <dgm:cxn modelId="{DEB52BD6-C577-4122-BE91-A31C23DB30AE}" type="presParOf" srcId="{C0279659-BE8F-457A-86E3-C5720818C59C}" destId="{4BF5C7E6-7101-4027-97E0-43C2652C3918}" srcOrd="0" destOrd="0" presId="urn:microsoft.com/office/officeart/2008/layout/LinedList"/>
    <dgm:cxn modelId="{DE8DC469-07D6-4C2B-81BB-004FA623F557}" type="presParOf" srcId="{C0279659-BE8F-457A-86E3-C5720818C59C}" destId="{7CF4407F-64EE-4C13-9EF2-5134D13C0EED}" srcOrd="1" destOrd="0" presId="urn:microsoft.com/office/officeart/2008/layout/LinedList"/>
    <dgm:cxn modelId="{CEC85D0D-0268-46E5-8662-DCFCF80F544F}" type="presParOf" srcId="{3A169FC1-3427-4E50-B8F8-49272014FB0D}" destId="{8AE7696F-D359-42F1-AC93-C52EA0D99FBA}" srcOrd="8" destOrd="0" presId="urn:microsoft.com/office/officeart/2008/layout/LinedList"/>
    <dgm:cxn modelId="{1431A3BA-798D-4F58-9011-5B439266B3D7}" type="presParOf" srcId="{3A169FC1-3427-4E50-B8F8-49272014FB0D}" destId="{2288FD06-7852-4E98-BFA7-B703D33D1A00}" srcOrd="9" destOrd="0" presId="urn:microsoft.com/office/officeart/2008/layout/LinedList"/>
    <dgm:cxn modelId="{DE29DCD0-8962-4F2F-A189-0305CE7AB958}" type="presParOf" srcId="{2288FD06-7852-4E98-BFA7-B703D33D1A00}" destId="{61683268-82B3-48AE-BAEF-F15DC54E7523}" srcOrd="0" destOrd="0" presId="urn:microsoft.com/office/officeart/2008/layout/LinedList"/>
    <dgm:cxn modelId="{AE0FA39C-DC96-4C48-B819-5A8B9BDD263A}" type="presParOf" srcId="{2288FD06-7852-4E98-BFA7-B703D33D1A00}" destId="{BAC48154-A6C0-4B7A-B157-3CA5788C9C70}" srcOrd="1" destOrd="0" presId="urn:microsoft.com/office/officeart/2008/layout/LinedList"/>
    <dgm:cxn modelId="{4B6FCCA3-DF3C-406A-8797-568EA6DA365F}" type="presParOf" srcId="{3A169FC1-3427-4E50-B8F8-49272014FB0D}" destId="{928CB2C8-765D-4A4D-9FCD-24A5AEABCC02}" srcOrd="10" destOrd="0" presId="urn:microsoft.com/office/officeart/2008/layout/LinedList"/>
    <dgm:cxn modelId="{8A4F62D6-F1F9-4911-94DB-24643E284725}" type="presParOf" srcId="{3A169FC1-3427-4E50-B8F8-49272014FB0D}" destId="{08E1F47E-B946-451B-9A92-33AEDBA4702D}" srcOrd="11" destOrd="0" presId="urn:microsoft.com/office/officeart/2008/layout/LinedList"/>
    <dgm:cxn modelId="{EDFF9A94-5CA1-4190-ABB2-CDBF34C6BA39}" type="presParOf" srcId="{08E1F47E-B946-451B-9A92-33AEDBA4702D}" destId="{7A7E37F6-C45B-4170-9938-1AFB1D65F494}" srcOrd="0" destOrd="0" presId="urn:microsoft.com/office/officeart/2008/layout/LinedList"/>
    <dgm:cxn modelId="{0F17F569-0080-4036-AE31-9127B3576FD7}" type="presParOf" srcId="{08E1F47E-B946-451B-9A92-33AEDBA4702D}" destId="{683182B9-7AEA-492C-AA87-9C4DB28C388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F783745-000F-41C1-BC8D-7CE5F50EC0F2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VE"/>
        </a:p>
      </dgm:t>
    </dgm:pt>
    <dgm:pt modelId="{36854735-7FCD-40E2-B0CB-2FA9827A1804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algn="just" rtl="0"/>
          <a:r>
            <a:rPr lang="es-VE" dirty="0" smtClean="0"/>
            <a:t>Este estudio sugiere un cambio de 130% para BNP y 90% </a:t>
          </a:r>
          <a:r>
            <a:rPr lang="es-VE" dirty="0" err="1" smtClean="0"/>
            <a:t>proBNP</a:t>
          </a:r>
          <a:r>
            <a:rPr lang="es-VE" dirty="0" smtClean="0"/>
            <a:t>-NT. </a:t>
          </a:r>
          <a:endParaRPr lang="es-VE" dirty="0"/>
        </a:p>
      </dgm:t>
    </dgm:pt>
    <dgm:pt modelId="{BB7351C5-C6E4-4986-A4CC-BB24DBE915EA}" type="parTrans" cxnId="{18D0932A-4C00-4C0B-8201-8E4F956C0A63}">
      <dgm:prSet/>
      <dgm:spPr/>
      <dgm:t>
        <a:bodyPr/>
        <a:lstStyle/>
        <a:p>
          <a:endParaRPr lang="es-VE"/>
        </a:p>
      </dgm:t>
    </dgm:pt>
    <dgm:pt modelId="{F121A494-9415-4928-9294-78CD6144EC1E}" type="sibTrans" cxnId="{18D0932A-4C00-4C0B-8201-8E4F956C0A63}">
      <dgm:prSet/>
      <dgm:spPr/>
      <dgm:t>
        <a:bodyPr/>
        <a:lstStyle/>
        <a:p>
          <a:endParaRPr lang="es-VE"/>
        </a:p>
      </dgm:t>
    </dgm:pt>
    <dgm:pt modelId="{EE52BCCF-474E-423F-A69E-B33452E5FA20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algn="just" rtl="0"/>
          <a:r>
            <a:rPr lang="es-VE" dirty="0" smtClean="0"/>
            <a:t>Esto esta dado por una n pequeña, por lo que son necesarios obtener mas resultados de muestras seriadas para determinar los parámetros de diferencia estadística del BNP y </a:t>
          </a:r>
          <a:r>
            <a:rPr lang="es-VE" dirty="0" err="1" smtClean="0"/>
            <a:t>proBNP</a:t>
          </a:r>
          <a:r>
            <a:rPr lang="es-VE" dirty="0" smtClean="0"/>
            <a:t>-NT en los pacientes con ICC</a:t>
          </a:r>
          <a:endParaRPr lang="es-VE" dirty="0"/>
        </a:p>
      </dgm:t>
    </dgm:pt>
    <dgm:pt modelId="{978B7C15-AF11-4401-9EDF-2981BC72CA96}" type="parTrans" cxnId="{C2144A1C-D2C1-40B6-8E03-71449BD5897F}">
      <dgm:prSet/>
      <dgm:spPr/>
      <dgm:t>
        <a:bodyPr/>
        <a:lstStyle/>
        <a:p>
          <a:endParaRPr lang="es-VE"/>
        </a:p>
      </dgm:t>
    </dgm:pt>
    <dgm:pt modelId="{BDC4BAB1-65AC-4F90-8B97-54ED013E28AA}" type="sibTrans" cxnId="{C2144A1C-D2C1-40B6-8E03-71449BD5897F}">
      <dgm:prSet/>
      <dgm:spPr/>
      <dgm:t>
        <a:bodyPr/>
        <a:lstStyle/>
        <a:p>
          <a:endParaRPr lang="es-VE"/>
        </a:p>
      </dgm:t>
    </dgm:pt>
    <dgm:pt modelId="{B484FE0D-6C32-40F2-B5BD-E5EED7EE61D9}" type="pres">
      <dgm:prSet presAssocID="{DF783745-000F-41C1-BC8D-7CE5F50EC0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5BE11CD4-D34C-4633-BB68-18B2893E7377}" type="pres">
      <dgm:prSet presAssocID="{36854735-7FCD-40E2-B0CB-2FA9827A180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67C4DD6-367F-47E0-A3AA-094BCFED042E}" type="pres">
      <dgm:prSet presAssocID="{F121A494-9415-4928-9294-78CD6144EC1E}" presName="spacer" presStyleCnt="0"/>
      <dgm:spPr/>
    </dgm:pt>
    <dgm:pt modelId="{E76A7ACE-4FDE-4D55-B519-E7FF0DDA8410}" type="pres">
      <dgm:prSet presAssocID="{EE52BCCF-474E-423F-A69E-B33452E5FA2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7B970A3C-EF51-4E37-A273-4E1AD522584F}" type="presOf" srcId="{DF783745-000F-41C1-BC8D-7CE5F50EC0F2}" destId="{B484FE0D-6C32-40F2-B5BD-E5EED7EE61D9}" srcOrd="0" destOrd="0" presId="urn:microsoft.com/office/officeart/2005/8/layout/vList2"/>
    <dgm:cxn modelId="{C2144A1C-D2C1-40B6-8E03-71449BD5897F}" srcId="{DF783745-000F-41C1-BC8D-7CE5F50EC0F2}" destId="{EE52BCCF-474E-423F-A69E-B33452E5FA20}" srcOrd="1" destOrd="0" parTransId="{978B7C15-AF11-4401-9EDF-2981BC72CA96}" sibTransId="{BDC4BAB1-65AC-4F90-8B97-54ED013E28AA}"/>
    <dgm:cxn modelId="{AD3E9111-D3A6-4E9B-87C2-746CE0D574F8}" type="presOf" srcId="{EE52BCCF-474E-423F-A69E-B33452E5FA20}" destId="{E76A7ACE-4FDE-4D55-B519-E7FF0DDA8410}" srcOrd="0" destOrd="0" presId="urn:microsoft.com/office/officeart/2005/8/layout/vList2"/>
    <dgm:cxn modelId="{18D0932A-4C00-4C0B-8201-8E4F956C0A63}" srcId="{DF783745-000F-41C1-BC8D-7CE5F50EC0F2}" destId="{36854735-7FCD-40E2-B0CB-2FA9827A1804}" srcOrd="0" destOrd="0" parTransId="{BB7351C5-C6E4-4986-A4CC-BB24DBE915EA}" sibTransId="{F121A494-9415-4928-9294-78CD6144EC1E}"/>
    <dgm:cxn modelId="{4CBC667E-1422-48FE-8779-A6D64DCC1373}" type="presOf" srcId="{36854735-7FCD-40E2-B0CB-2FA9827A1804}" destId="{5BE11CD4-D34C-4633-BB68-18B2893E7377}" srcOrd="0" destOrd="0" presId="urn:microsoft.com/office/officeart/2005/8/layout/vList2"/>
    <dgm:cxn modelId="{F5C041AE-2CAB-4B5D-9030-00B1F51DCB92}" type="presParOf" srcId="{B484FE0D-6C32-40F2-B5BD-E5EED7EE61D9}" destId="{5BE11CD4-D34C-4633-BB68-18B2893E7377}" srcOrd="0" destOrd="0" presId="urn:microsoft.com/office/officeart/2005/8/layout/vList2"/>
    <dgm:cxn modelId="{493B9D21-7D3E-4FF7-9BEC-036E854D6723}" type="presParOf" srcId="{B484FE0D-6C32-40F2-B5BD-E5EED7EE61D9}" destId="{867C4DD6-367F-47E0-A3AA-094BCFED042E}" srcOrd="1" destOrd="0" presId="urn:microsoft.com/office/officeart/2005/8/layout/vList2"/>
    <dgm:cxn modelId="{0C359D6A-987B-4AD5-BE5B-3ECD89E1FA6E}" type="presParOf" srcId="{B484FE0D-6C32-40F2-B5BD-E5EED7EE61D9}" destId="{E76A7ACE-4FDE-4D55-B519-E7FF0DDA841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543E9D-89A2-45CA-A467-4422E19A8B25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VE"/>
        </a:p>
      </dgm:t>
    </dgm:pt>
    <dgm:pt modelId="{E4FBEB7F-0CA6-45AF-8C7F-6187CAE26A94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V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Para utilizar estas pruebas para la vigilancia, es importante determinar</a:t>
          </a:r>
          <a:endParaRPr lang="es-V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13D1C7-3150-49E0-A04A-E6181219E03B}" type="parTrans" cxnId="{0B41BEEF-06C8-4EA3-8AF3-4CA5200DFADF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FF97D2-3997-4B36-9E39-511849471548}" type="sibTrans" cxnId="{0B41BEEF-06C8-4EA3-8AF3-4CA5200DFADF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E16361-0111-44BC-B2E3-80EAC551C145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pPr algn="ctr" rtl="0"/>
          <a:r>
            <a:rPr lang="es-V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La </a:t>
          </a:r>
          <a:r>
            <a:rPr lang="es-VE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variación biológica  </a:t>
          </a:r>
          <a:r>
            <a:rPr lang="es-VE" sz="2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intra</a:t>
          </a:r>
          <a:r>
            <a:rPr lang="es-V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e interindividual (BV)</a:t>
          </a:r>
          <a:endParaRPr lang="es-VE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3BB129-DB7F-427B-A531-6D47BB8A5F4E}" type="parTrans" cxnId="{1B722826-5762-42D7-AC21-0ED19E2E0C10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BFC881-56D6-4084-9E06-1FE46D670D58}" type="sibTrans" cxnId="{1B722826-5762-42D7-AC21-0ED19E2E0C10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91A1DB-CA8B-4B13-B0FA-8B3F1A5D94C7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algn="just" rtl="0"/>
          <a:r>
            <a:rPr lang="es-V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Lo que constituye un </a:t>
          </a:r>
          <a:r>
            <a:rPr lang="es-VE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cambio estadísticamente significativo en los resultados de los pacientes </a:t>
          </a:r>
          <a:r>
            <a:rPr lang="es-V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Δ</a:t>
          </a:r>
          <a:r>
            <a:rPr lang="es-V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pt) de las concentraciones de BNP y NT-</a:t>
          </a:r>
          <a:r>
            <a:rPr lang="es-VE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proBNP</a:t>
          </a:r>
          <a:r>
            <a:rPr lang="es-V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(antes y después del tratamiento farmacológico). </a:t>
          </a:r>
          <a:endParaRPr lang="es-V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298B71-68A9-4437-B6E0-7A59D89B9546}" type="parTrans" cxnId="{8314ACF4-9335-4C69-97CF-FE0108968026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A340D8-6003-4DF8-8E88-6512E8C63FF3}" type="sibTrans" cxnId="{8314ACF4-9335-4C69-97CF-FE0108968026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A63737-3372-43F8-A84F-34FD0A8F2B66}" type="pres">
      <dgm:prSet presAssocID="{EF543E9D-89A2-45CA-A467-4422E19A8B2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D6F0F8EC-9D15-43C8-AE49-F1B37E8115D2}" type="pres">
      <dgm:prSet presAssocID="{E4FBEB7F-0CA6-45AF-8C7F-6187CAE26A94}" presName="compNode" presStyleCnt="0"/>
      <dgm:spPr/>
    </dgm:pt>
    <dgm:pt modelId="{7FF7BF63-4F6E-4B9B-BF0D-A7D97AFED7DB}" type="pres">
      <dgm:prSet presAssocID="{E4FBEB7F-0CA6-45AF-8C7F-6187CAE26A94}" presName="aNode" presStyleLbl="bgShp" presStyleIdx="0" presStyleCnt="1" custLinFactNeighborX="-2499" custLinFactNeighborY="-593"/>
      <dgm:spPr/>
      <dgm:t>
        <a:bodyPr/>
        <a:lstStyle/>
        <a:p>
          <a:endParaRPr lang="es-VE"/>
        </a:p>
      </dgm:t>
    </dgm:pt>
    <dgm:pt modelId="{175E8510-DD3F-442D-A03C-B7C621DECB97}" type="pres">
      <dgm:prSet presAssocID="{E4FBEB7F-0CA6-45AF-8C7F-6187CAE26A94}" presName="textNode" presStyleLbl="bgShp" presStyleIdx="0" presStyleCnt="1"/>
      <dgm:spPr/>
      <dgm:t>
        <a:bodyPr/>
        <a:lstStyle/>
        <a:p>
          <a:endParaRPr lang="es-VE"/>
        </a:p>
      </dgm:t>
    </dgm:pt>
    <dgm:pt modelId="{A3D6305C-D89D-4EC4-88FF-347CA6DFF674}" type="pres">
      <dgm:prSet presAssocID="{E4FBEB7F-0CA6-45AF-8C7F-6187CAE26A94}" presName="compChildNode" presStyleCnt="0"/>
      <dgm:spPr/>
    </dgm:pt>
    <dgm:pt modelId="{A496B354-208A-40C3-942C-6423D22BA291}" type="pres">
      <dgm:prSet presAssocID="{E4FBEB7F-0CA6-45AF-8C7F-6187CAE26A94}" presName="theInnerList" presStyleCnt="0"/>
      <dgm:spPr/>
    </dgm:pt>
    <dgm:pt modelId="{8C4EEE40-7A85-4028-9A91-7D649D4754D8}" type="pres">
      <dgm:prSet presAssocID="{94E16361-0111-44BC-B2E3-80EAC551C145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28FAA88-0905-4DE7-BBD0-90423091A9DC}" type="pres">
      <dgm:prSet presAssocID="{94E16361-0111-44BC-B2E3-80EAC551C145}" presName="aSpace2" presStyleCnt="0"/>
      <dgm:spPr/>
    </dgm:pt>
    <dgm:pt modelId="{F8A8DEFF-E21B-4C7D-8F74-D670F8274075}" type="pres">
      <dgm:prSet presAssocID="{2891A1DB-CA8B-4B13-B0FA-8B3F1A5D94C7}" presName="childNode" presStyleLbl="node1" presStyleIdx="1" presStyleCnt="2" custScaleY="13375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AD4E51BA-91F0-4767-9279-A0D98040F99E}" type="presOf" srcId="{94E16361-0111-44BC-B2E3-80EAC551C145}" destId="{8C4EEE40-7A85-4028-9A91-7D649D4754D8}" srcOrd="0" destOrd="0" presId="urn:microsoft.com/office/officeart/2005/8/layout/lProcess2"/>
    <dgm:cxn modelId="{496E7BB0-5475-48E8-A4E5-FF3DC187E96C}" type="presOf" srcId="{E4FBEB7F-0CA6-45AF-8C7F-6187CAE26A94}" destId="{7FF7BF63-4F6E-4B9B-BF0D-A7D97AFED7DB}" srcOrd="0" destOrd="0" presId="urn:microsoft.com/office/officeart/2005/8/layout/lProcess2"/>
    <dgm:cxn modelId="{0B41BEEF-06C8-4EA3-8AF3-4CA5200DFADF}" srcId="{EF543E9D-89A2-45CA-A467-4422E19A8B25}" destId="{E4FBEB7F-0CA6-45AF-8C7F-6187CAE26A94}" srcOrd="0" destOrd="0" parTransId="{D613D1C7-3150-49E0-A04A-E6181219E03B}" sibTransId="{31FF97D2-3997-4B36-9E39-511849471548}"/>
    <dgm:cxn modelId="{1B722826-5762-42D7-AC21-0ED19E2E0C10}" srcId="{E4FBEB7F-0CA6-45AF-8C7F-6187CAE26A94}" destId="{94E16361-0111-44BC-B2E3-80EAC551C145}" srcOrd="0" destOrd="0" parTransId="{473BB129-DB7F-427B-A531-6D47BB8A5F4E}" sibTransId="{31BFC881-56D6-4084-9E06-1FE46D670D58}"/>
    <dgm:cxn modelId="{8314ACF4-9335-4C69-97CF-FE0108968026}" srcId="{E4FBEB7F-0CA6-45AF-8C7F-6187CAE26A94}" destId="{2891A1DB-CA8B-4B13-B0FA-8B3F1A5D94C7}" srcOrd="1" destOrd="0" parTransId="{8E298B71-68A9-4437-B6E0-7A59D89B9546}" sibTransId="{BAA340D8-6003-4DF8-8E88-6512E8C63FF3}"/>
    <dgm:cxn modelId="{D2C044C5-D3F0-4D3A-9B06-4C92D054F949}" type="presOf" srcId="{EF543E9D-89A2-45CA-A467-4422E19A8B25}" destId="{4DA63737-3372-43F8-A84F-34FD0A8F2B66}" srcOrd="0" destOrd="0" presId="urn:microsoft.com/office/officeart/2005/8/layout/lProcess2"/>
    <dgm:cxn modelId="{B363E19F-73A0-4562-A323-C21EBBFD0A7D}" type="presOf" srcId="{E4FBEB7F-0CA6-45AF-8C7F-6187CAE26A94}" destId="{175E8510-DD3F-442D-A03C-B7C621DECB97}" srcOrd="1" destOrd="0" presId="urn:microsoft.com/office/officeart/2005/8/layout/lProcess2"/>
    <dgm:cxn modelId="{0C38405F-C388-45DB-AA5A-45A5741569F2}" type="presOf" srcId="{2891A1DB-CA8B-4B13-B0FA-8B3F1A5D94C7}" destId="{F8A8DEFF-E21B-4C7D-8F74-D670F8274075}" srcOrd="0" destOrd="0" presId="urn:microsoft.com/office/officeart/2005/8/layout/lProcess2"/>
    <dgm:cxn modelId="{AFC95797-B6DA-4F6B-9C06-D9ACE1132169}" type="presParOf" srcId="{4DA63737-3372-43F8-A84F-34FD0A8F2B66}" destId="{D6F0F8EC-9D15-43C8-AE49-F1B37E8115D2}" srcOrd="0" destOrd="0" presId="urn:microsoft.com/office/officeart/2005/8/layout/lProcess2"/>
    <dgm:cxn modelId="{7D4B193A-87AA-428C-960C-B4248C1F4D3F}" type="presParOf" srcId="{D6F0F8EC-9D15-43C8-AE49-F1B37E8115D2}" destId="{7FF7BF63-4F6E-4B9B-BF0D-A7D97AFED7DB}" srcOrd="0" destOrd="0" presId="urn:microsoft.com/office/officeart/2005/8/layout/lProcess2"/>
    <dgm:cxn modelId="{5D322954-CEB2-4EC6-86C0-1AF87F48FF96}" type="presParOf" srcId="{D6F0F8EC-9D15-43C8-AE49-F1B37E8115D2}" destId="{175E8510-DD3F-442D-A03C-B7C621DECB97}" srcOrd="1" destOrd="0" presId="urn:microsoft.com/office/officeart/2005/8/layout/lProcess2"/>
    <dgm:cxn modelId="{937B9861-FFB9-48C9-B854-59075531A977}" type="presParOf" srcId="{D6F0F8EC-9D15-43C8-AE49-F1B37E8115D2}" destId="{A3D6305C-D89D-4EC4-88FF-347CA6DFF674}" srcOrd="2" destOrd="0" presId="urn:microsoft.com/office/officeart/2005/8/layout/lProcess2"/>
    <dgm:cxn modelId="{86F3CBBB-5EFA-4227-832F-0A2BA673831C}" type="presParOf" srcId="{A3D6305C-D89D-4EC4-88FF-347CA6DFF674}" destId="{A496B354-208A-40C3-942C-6423D22BA291}" srcOrd="0" destOrd="0" presId="urn:microsoft.com/office/officeart/2005/8/layout/lProcess2"/>
    <dgm:cxn modelId="{31D7FBF3-F5CC-47DC-B93A-650A102544C6}" type="presParOf" srcId="{A496B354-208A-40C3-942C-6423D22BA291}" destId="{8C4EEE40-7A85-4028-9A91-7D649D4754D8}" srcOrd="0" destOrd="0" presId="urn:microsoft.com/office/officeart/2005/8/layout/lProcess2"/>
    <dgm:cxn modelId="{89A2B5FB-C4B2-4258-8E4B-76888600D144}" type="presParOf" srcId="{A496B354-208A-40C3-942C-6423D22BA291}" destId="{828FAA88-0905-4DE7-BBD0-90423091A9DC}" srcOrd="1" destOrd="0" presId="urn:microsoft.com/office/officeart/2005/8/layout/lProcess2"/>
    <dgm:cxn modelId="{02C1DCB3-E1C7-40D4-AE4A-77089F092ABF}" type="presParOf" srcId="{A496B354-208A-40C3-942C-6423D22BA291}" destId="{F8A8DEFF-E21B-4C7D-8F74-D670F827407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FB64F3-BCB2-485F-B250-EE78E5221330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B57CF114-2DD9-4BA3-9D9F-BFACC5A0866A}">
      <dgm:prSet custT="1"/>
      <dgm:spPr>
        <a:solidFill>
          <a:schemeClr val="tx2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pPr rtl="0"/>
          <a:r>
            <a:rPr lang="es-VE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¿Qué tipo de estudio?</a:t>
          </a:r>
          <a:endParaRPr lang="es-VE" sz="20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8C1814-C351-4187-BD09-B3331455C0F8}" type="parTrans" cxnId="{6D8C0C70-9E4A-4357-A352-F065A500BC13}">
      <dgm:prSet/>
      <dgm:spPr/>
      <dgm:t>
        <a:bodyPr/>
        <a:lstStyle/>
        <a:p>
          <a:endParaRPr lang="es-VE" sz="2000" b="1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E53574-11D0-4E95-854E-7A7D12410BAF}" type="sibTrans" cxnId="{6D8C0C70-9E4A-4357-A352-F065A500BC13}">
      <dgm:prSet/>
      <dgm:spPr/>
      <dgm:t>
        <a:bodyPr/>
        <a:lstStyle/>
        <a:p>
          <a:endParaRPr lang="es-VE" sz="2000" b="1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2F2089-BCF0-4AE9-9EC8-1090E538D25A}">
      <dgm:prSet custT="1"/>
      <dgm:spPr>
        <a:solidFill>
          <a:schemeClr val="tx2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pPr rtl="0"/>
          <a:r>
            <a:rPr lang="es-VE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¿Dónde se realizó el estudio?</a:t>
          </a:r>
          <a:endParaRPr lang="es-VE" sz="20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B8D57D-A981-4AAC-A56F-5E67C62DBC98}" type="parTrans" cxnId="{9E5B9CAE-52EA-4154-A6C8-983E0E44DD7B}">
      <dgm:prSet/>
      <dgm:spPr/>
      <dgm:t>
        <a:bodyPr/>
        <a:lstStyle/>
        <a:p>
          <a:endParaRPr lang="es-VE" sz="2000" b="1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143F98-62DA-4954-B3CA-3C84F50B6D94}" type="sibTrans" cxnId="{9E5B9CAE-52EA-4154-A6C8-983E0E44DD7B}">
      <dgm:prSet/>
      <dgm:spPr/>
      <dgm:t>
        <a:bodyPr/>
        <a:lstStyle/>
        <a:p>
          <a:endParaRPr lang="es-VE" sz="2000" b="1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41C240-CA3B-4006-98D7-39FA49B8F02C}">
      <dgm:prSet custT="1"/>
      <dgm:spPr>
        <a:solidFill>
          <a:schemeClr val="tx2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pPr rtl="0"/>
          <a:r>
            <a:rPr lang="es-VE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Hartford Hospital, Connecticut</a:t>
          </a:r>
          <a:endParaRPr lang="es-VE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BF207D-69E8-45EA-8A6E-081F40859F66}" type="parTrans" cxnId="{55B99DA4-AB48-4A13-A694-064EE7FF78CB}">
      <dgm:prSet/>
      <dgm:spPr/>
      <dgm:t>
        <a:bodyPr/>
        <a:lstStyle/>
        <a:p>
          <a:endParaRPr lang="es-VE" sz="2000" b="1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FD23EC-A3E8-4BBD-8F9D-1CEDCCD306DB}" type="sibTrans" cxnId="{55B99DA4-AB48-4A13-A694-064EE7FF78CB}">
      <dgm:prSet/>
      <dgm:spPr/>
      <dgm:t>
        <a:bodyPr/>
        <a:lstStyle/>
        <a:p>
          <a:endParaRPr lang="es-VE" sz="2000" b="1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AF4B3B-8FD3-4F4B-A07A-6EF9239A7FA2}">
      <dgm:prSet custT="1"/>
      <dgm:spPr>
        <a:solidFill>
          <a:schemeClr val="tx2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pPr rtl="0"/>
          <a:r>
            <a:rPr lang="es-VE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¿En qué periodo se realizó?</a:t>
          </a:r>
          <a:endParaRPr lang="es-VE" sz="20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AFE9B1-9C11-4AAA-8CAB-901D029486BC}" type="parTrans" cxnId="{72BAC749-8CEC-4444-9610-3EC4C682F2E4}">
      <dgm:prSet/>
      <dgm:spPr/>
      <dgm:t>
        <a:bodyPr/>
        <a:lstStyle/>
        <a:p>
          <a:endParaRPr lang="es-VE" sz="2000" b="1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DA2294-4995-4B55-8CF9-EBB1478EB18F}" type="sibTrans" cxnId="{72BAC749-8CEC-4444-9610-3EC4C682F2E4}">
      <dgm:prSet/>
      <dgm:spPr/>
      <dgm:t>
        <a:bodyPr/>
        <a:lstStyle/>
        <a:p>
          <a:endParaRPr lang="es-VE" sz="2000" b="1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E6BAD0-AF1D-4B05-BFA1-DBBB00796836}">
      <dgm:prSet custT="1"/>
      <dgm:spPr>
        <a:solidFill>
          <a:schemeClr val="tx2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pPr rtl="0"/>
          <a:r>
            <a:rPr lang="es-VE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¿En qué servicio del hospital estaban los pacientes con ICC?</a:t>
          </a:r>
          <a:endParaRPr lang="es-VE" sz="20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C07D5B-8E8C-4F8E-B5F6-4FA535DE2FD3}" type="parTrans" cxnId="{53259F5E-C351-42EF-BCDD-926DBBB3153C}">
      <dgm:prSet/>
      <dgm:spPr/>
      <dgm:t>
        <a:bodyPr/>
        <a:lstStyle/>
        <a:p>
          <a:endParaRPr lang="es-VE" sz="2000" b="1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02D3F5-49D6-48C5-80AD-D95FB27862A6}" type="sibTrans" cxnId="{53259F5E-C351-42EF-BCDD-926DBBB3153C}">
      <dgm:prSet/>
      <dgm:spPr/>
      <dgm:t>
        <a:bodyPr/>
        <a:lstStyle/>
        <a:p>
          <a:endParaRPr lang="es-VE" sz="2000" b="1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FD4FD1-FF29-4293-AEAB-0431C66D8CC2}" type="pres">
      <dgm:prSet presAssocID="{A9FB64F3-BCB2-485F-B250-EE78E52213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F8D7F8AD-8162-413E-B23E-394179EF1A88}" type="pres">
      <dgm:prSet presAssocID="{B57CF114-2DD9-4BA3-9D9F-BFACC5A0866A}" presName="node" presStyleLbl="node1" presStyleIdx="0" presStyleCnt="4" custScaleY="12524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2849DA5E-B599-44AA-AF06-327B9B10D181}" type="pres">
      <dgm:prSet presAssocID="{17E53574-11D0-4E95-854E-7A7D12410BAF}" presName="sibTrans" presStyleCnt="0"/>
      <dgm:spPr/>
    </dgm:pt>
    <dgm:pt modelId="{5B91D94A-F779-418E-8ADC-FE04764E539D}" type="pres">
      <dgm:prSet presAssocID="{DD2F2089-BCF0-4AE9-9EC8-1090E538D25A}" presName="node" presStyleLbl="node1" presStyleIdx="1" presStyleCnt="4" custScaleY="12524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7B624EC-89D1-4C77-85C5-C4EED2DEFF7A}" type="pres">
      <dgm:prSet presAssocID="{7B143F98-62DA-4954-B3CA-3C84F50B6D94}" presName="sibTrans" presStyleCnt="0"/>
      <dgm:spPr/>
    </dgm:pt>
    <dgm:pt modelId="{406C74F3-EE4F-4D06-A3F1-F2F6DA38F54F}" type="pres">
      <dgm:prSet presAssocID="{9FAF4B3B-8FD3-4F4B-A07A-6EF9239A7FA2}" presName="node" presStyleLbl="node1" presStyleIdx="2" presStyleCnt="4" custScaleY="12524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9562419D-E6C1-4A39-A43E-98329F63235E}" type="pres">
      <dgm:prSet presAssocID="{40DA2294-4995-4B55-8CF9-EBB1478EB18F}" presName="sibTrans" presStyleCnt="0"/>
      <dgm:spPr/>
    </dgm:pt>
    <dgm:pt modelId="{1DA4D321-77A4-4119-BEE4-D5990E679092}" type="pres">
      <dgm:prSet presAssocID="{07E6BAD0-AF1D-4B05-BFA1-DBBB00796836}" presName="node" presStyleLbl="node1" presStyleIdx="3" presStyleCnt="4" custScaleY="12524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3B0808F7-1414-4044-9340-1FC5FDDDCD20}" type="presOf" srcId="{07E6BAD0-AF1D-4B05-BFA1-DBBB00796836}" destId="{1DA4D321-77A4-4119-BEE4-D5990E679092}" srcOrd="0" destOrd="0" presId="urn:microsoft.com/office/officeart/2005/8/layout/default"/>
    <dgm:cxn modelId="{F5FA3C92-7FB8-45BB-8166-5AC290A4B7CE}" type="presOf" srcId="{9FAF4B3B-8FD3-4F4B-A07A-6EF9239A7FA2}" destId="{406C74F3-EE4F-4D06-A3F1-F2F6DA38F54F}" srcOrd="0" destOrd="0" presId="urn:microsoft.com/office/officeart/2005/8/layout/default"/>
    <dgm:cxn modelId="{33F4394C-3908-41D9-991C-518F90FB7E53}" type="presOf" srcId="{A9FB64F3-BCB2-485F-B250-EE78E5221330}" destId="{26FD4FD1-FF29-4293-AEAB-0431C66D8CC2}" srcOrd="0" destOrd="0" presId="urn:microsoft.com/office/officeart/2005/8/layout/default"/>
    <dgm:cxn modelId="{72BAC749-8CEC-4444-9610-3EC4C682F2E4}" srcId="{A9FB64F3-BCB2-485F-B250-EE78E5221330}" destId="{9FAF4B3B-8FD3-4F4B-A07A-6EF9239A7FA2}" srcOrd="2" destOrd="0" parTransId="{9CAFE9B1-9C11-4AAA-8CAB-901D029486BC}" sibTransId="{40DA2294-4995-4B55-8CF9-EBB1478EB18F}"/>
    <dgm:cxn modelId="{5CE4C7A6-FC56-4776-A9EF-2D39E112D817}" type="presOf" srcId="{DD2F2089-BCF0-4AE9-9EC8-1090E538D25A}" destId="{5B91D94A-F779-418E-8ADC-FE04764E539D}" srcOrd="0" destOrd="0" presId="urn:microsoft.com/office/officeart/2005/8/layout/default"/>
    <dgm:cxn modelId="{042C2CBE-3D6D-4288-832B-E5D2A097A021}" type="presOf" srcId="{B57CF114-2DD9-4BA3-9D9F-BFACC5A0866A}" destId="{F8D7F8AD-8162-413E-B23E-394179EF1A88}" srcOrd="0" destOrd="0" presId="urn:microsoft.com/office/officeart/2005/8/layout/default"/>
    <dgm:cxn modelId="{53259F5E-C351-42EF-BCDD-926DBBB3153C}" srcId="{A9FB64F3-BCB2-485F-B250-EE78E5221330}" destId="{07E6BAD0-AF1D-4B05-BFA1-DBBB00796836}" srcOrd="3" destOrd="0" parTransId="{67C07D5B-8E8C-4F8E-B5F6-4FA535DE2FD3}" sibTransId="{EB02D3F5-49D6-48C5-80AD-D95FB27862A6}"/>
    <dgm:cxn modelId="{6D8C0C70-9E4A-4357-A352-F065A500BC13}" srcId="{A9FB64F3-BCB2-485F-B250-EE78E5221330}" destId="{B57CF114-2DD9-4BA3-9D9F-BFACC5A0866A}" srcOrd="0" destOrd="0" parTransId="{648C1814-C351-4187-BD09-B3331455C0F8}" sibTransId="{17E53574-11D0-4E95-854E-7A7D12410BAF}"/>
    <dgm:cxn modelId="{9E5B9CAE-52EA-4154-A6C8-983E0E44DD7B}" srcId="{A9FB64F3-BCB2-485F-B250-EE78E5221330}" destId="{DD2F2089-BCF0-4AE9-9EC8-1090E538D25A}" srcOrd="1" destOrd="0" parTransId="{5AB8D57D-A981-4AAC-A56F-5E67C62DBC98}" sibTransId="{7B143F98-62DA-4954-B3CA-3C84F50B6D94}"/>
    <dgm:cxn modelId="{55B99DA4-AB48-4A13-A694-064EE7FF78CB}" srcId="{DD2F2089-BCF0-4AE9-9EC8-1090E538D25A}" destId="{8341C240-CA3B-4006-98D7-39FA49B8F02C}" srcOrd="0" destOrd="0" parTransId="{7EBF207D-69E8-45EA-8A6E-081F40859F66}" sibTransId="{ACFD23EC-A3E8-4BBD-8F9D-1CEDCCD306DB}"/>
    <dgm:cxn modelId="{3FC88765-ACD0-4118-89D2-09DBFC1C9C78}" type="presOf" srcId="{8341C240-CA3B-4006-98D7-39FA49B8F02C}" destId="{5B91D94A-F779-418E-8ADC-FE04764E539D}" srcOrd="0" destOrd="1" presId="urn:microsoft.com/office/officeart/2005/8/layout/default"/>
    <dgm:cxn modelId="{24A3F59C-5DD2-40FD-AE42-04E2F90D9ED2}" type="presParOf" srcId="{26FD4FD1-FF29-4293-AEAB-0431C66D8CC2}" destId="{F8D7F8AD-8162-413E-B23E-394179EF1A88}" srcOrd="0" destOrd="0" presId="urn:microsoft.com/office/officeart/2005/8/layout/default"/>
    <dgm:cxn modelId="{664B0662-5F85-4AFC-ADBD-A15F2476A63D}" type="presParOf" srcId="{26FD4FD1-FF29-4293-AEAB-0431C66D8CC2}" destId="{2849DA5E-B599-44AA-AF06-327B9B10D181}" srcOrd="1" destOrd="0" presId="urn:microsoft.com/office/officeart/2005/8/layout/default"/>
    <dgm:cxn modelId="{954AC1F7-25B1-4FCB-AB6C-925F2C4A83D8}" type="presParOf" srcId="{26FD4FD1-FF29-4293-AEAB-0431C66D8CC2}" destId="{5B91D94A-F779-418E-8ADC-FE04764E539D}" srcOrd="2" destOrd="0" presId="urn:microsoft.com/office/officeart/2005/8/layout/default"/>
    <dgm:cxn modelId="{FFD6619E-9F12-4523-81DD-5854BAB9570A}" type="presParOf" srcId="{26FD4FD1-FF29-4293-AEAB-0431C66D8CC2}" destId="{A7B624EC-89D1-4C77-85C5-C4EED2DEFF7A}" srcOrd="3" destOrd="0" presId="urn:microsoft.com/office/officeart/2005/8/layout/default"/>
    <dgm:cxn modelId="{F35916F7-1E75-4D5D-99E3-F8BCD71A7ABA}" type="presParOf" srcId="{26FD4FD1-FF29-4293-AEAB-0431C66D8CC2}" destId="{406C74F3-EE4F-4D06-A3F1-F2F6DA38F54F}" srcOrd="4" destOrd="0" presId="urn:microsoft.com/office/officeart/2005/8/layout/default"/>
    <dgm:cxn modelId="{BA63A441-A644-4B29-BDC2-46AA2CAE2912}" type="presParOf" srcId="{26FD4FD1-FF29-4293-AEAB-0431C66D8CC2}" destId="{9562419D-E6C1-4A39-A43E-98329F63235E}" srcOrd="5" destOrd="0" presId="urn:microsoft.com/office/officeart/2005/8/layout/default"/>
    <dgm:cxn modelId="{0F1A0803-F905-4235-A88A-45348B573B6C}" type="presParOf" srcId="{26FD4FD1-FF29-4293-AEAB-0431C66D8CC2}" destId="{1DA4D321-77A4-4119-BEE4-D5990E679092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FB64F3-BCB2-485F-B250-EE78E5221330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B57CF114-2DD9-4BA3-9D9F-BFACC5A0866A}">
      <dgm:prSet custT="1"/>
      <dgm:spPr>
        <a:solidFill>
          <a:schemeClr val="tx2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pPr rtl="0"/>
          <a:r>
            <a:rPr lang="es-VE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¿Hubo conflictos de interés?</a:t>
          </a:r>
          <a:endParaRPr lang="es-VE" sz="20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8C1814-C351-4187-BD09-B3331455C0F8}" type="parTrans" cxnId="{6D8C0C70-9E4A-4357-A352-F065A500BC13}">
      <dgm:prSet/>
      <dgm:spPr/>
      <dgm:t>
        <a:bodyPr/>
        <a:lstStyle/>
        <a:p>
          <a:endParaRPr lang="es-VE" sz="2000" b="1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E53574-11D0-4E95-854E-7A7D12410BAF}" type="sibTrans" cxnId="{6D8C0C70-9E4A-4357-A352-F065A500BC13}">
      <dgm:prSet/>
      <dgm:spPr/>
      <dgm:t>
        <a:bodyPr/>
        <a:lstStyle/>
        <a:p>
          <a:endParaRPr lang="es-VE" sz="2000" b="1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AF4B3B-8FD3-4F4B-A07A-6EF9239A7FA2}">
      <dgm:prSet custT="1"/>
      <dgm:spPr>
        <a:solidFill>
          <a:schemeClr val="tx2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pPr rtl="0"/>
          <a:r>
            <a:rPr lang="es-VE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¿Cuántos muestras eran necesarias para probar su punto?</a:t>
          </a:r>
          <a:endParaRPr lang="es-VE" sz="20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AFE9B1-9C11-4AAA-8CAB-901D029486BC}" type="parTrans" cxnId="{72BAC749-8CEC-4444-9610-3EC4C682F2E4}">
      <dgm:prSet/>
      <dgm:spPr/>
      <dgm:t>
        <a:bodyPr/>
        <a:lstStyle/>
        <a:p>
          <a:endParaRPr lang="es-VE" sz="2000" b="1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DA2294-4995-4B55-8CF9-EBB1478EB18F}" type="sibTrans" cxnId="{72BAC749-8CEC-4444-9610-3EC4C682F2E4}">
      <dgm:prSet/>
      <dgm:spPr/>
      <dgm:t>
        <a:bodyPr/>
        <a:lstStyle/>
        <a:p>
          <a:endParaRPr lang="es-VE" sz="2000" b="1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E6BAD0-AF1D-4B05-BFA1-DBBB00796836}">
      <dgm:prSet custT="1"/>
      <dgm:spPr>
        <a:solidFill>
          <a:schemeClr val="tx2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pPr rtl="0"/>
          <a:r>
            <a:rPr lang="es-VE" sz="2000" b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¿Fue en el laboratorio del mismo centro donde se analizaron las muestras?</a:t>
          </a:r>
          <a:endParaRPr lang="es-VE" sz="20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C07D5B-8E8C-4F8E-B5F6-4FA535DE2FD3}" type="parTrans" cxnId="{53259F5E-C351-42EF-BCDD-926DBBB3153C}">
      <dgm:prSet/>
      <dgm:spPr/>
      <dgm:t>
        <a:bodyPr/>
        <a:lstStyle/>
        <a:p>
          <a:endParaRPr lang="es-VE" sz="2000" b="1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02D3F5-49D6-48C5-80AD-D95FB27862A6}" type="sibTrans" cxnId="{53259F5E-C351-42EF-BCDD-926DBBB3153C}">
      <dgm:prSet/>
      <dgm:spPr/>
      <dgm:t>
        <a:bodyPr/>
        <a:lstStyle/>
        <a:p>
          <a:endParaRPr lang="es-VE" sz="2000" b="1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015A9B-D809-446C-8FD4-EB5B2B21F866}">
      <dgm:prSet custT="1"/>
      <dgm:spPr>
        <a:solidFill>
          <a:schemeClr val="tx2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pPr rtl="0"/>
          <a:r>
            <a:rPr lang="es-VE" sz="2000" b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¿Cómo fue el protocolo de selección de la muestra?</a:t>
          </a:r>
          <a:endParaRPr lang="es-VE" sz="20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66E2FF-0592-447D-8132-489104C48D79}" type="parTrans" cxnId="{C2E72865-E850-443A-82A8-7E8837397898}">
      <dgm:prSet/>
      <dgm:spPr/>
      <dgm:t>
        <a:bodyPr/>
        <a:lstStyle/>
        <a:p>
          <a:endParaRPr lang="es-VE"/>
        </a:p>
      </dgm:t>
    </dgm:pt>
    <dgm:pt modelId="{44AAED94-71B9-46F9-8083-C2D97205B8FD}" type="sibTrans" cxnId="{C2E72865-E850-443A-82A8-7E8837397898}">
      <dgm:prSet/>
      <dgm:spPr/>
      <dgm:t>
        <a:bodyPr/>
        <a:lstStyle/>
        <a:p>
          <a:endParaRPr lang="es-VE"/>
        </a:p>
      </dgm:t>
    </dgm:pt>
    <dgm:pt modelId="{26FD4FD1-FF29-4293-AEAB-0431C66D8CC2}" type="pres">
      <dgm:prSet presAssocID="{A9FB64F3-BCB2-485F-B250-EE78E52213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F8D7F8AD-8162-413E-B23E-394179EF1A88}" type="pres">
      <dgm:prSet presAssocID="{B57CF114-2DD9-4BA3-9D9F-BFACC5A0866A}" presName="node" presStyleLbl="node1" presStyleIdx="0" presStyleCnt="4" custScaleY="12524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2849DA5E-B599-44AA-AF06-327B9B10D181}" type="pres">
      <dgm:prSet presAssocID="{17E53574-11D0-4E95-854E-7A7D12410BAF}" presName="sibTrans" presStyleCnt="0"/>
      <dgm:spPr/>
    </dgm:pt>
    <dgm:pt modelId="{BDFC16CB-F22F-43C2-A075-4AA7174FC807}" type="pres">
      <dgm:prSet presAssocID="{94015A9B-D809-446C-8FD4-EB5B2B21F866}" presName="node" presStyleLbl="node1" presStyleIdx="1" presStyleCnt="4" custScaleX="101573" custScaleY="122673" custLinFactNeighborX="20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9F482C1-DF03-4C2C-BA69-7EAD5990324B}" type="pres">
      <dgm:prSet presAssocID="{44AAED94-71B9-46F9-8083-C2D97205B8FD}" presName="sibTrans" presStyleCnt="0"/>
      <dgm:spPr/>
    </dgm:pt>
    <dgm:pt modelId="{406C74F3-EE4F-4D06-A3F1-F2F6DA38F54F}" type="pres">
      <dgm:prSet presAssocID="{9FAF4B3B-8FD3-4F4B-A07A-6EF9239A7FA2}" presName="node" presStyleLbl="node1" presStyleIdx="2" presStyleCnt="4" custScaleY="12524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9562419D-E6C1-4A39-A43E-98329F63235E}" type="pres">
      <dgm:prSet presAssocID="{40DA2294-4995-4B55-8CF9-EBB1478EB18F}" presName="sibTrans" presStyleCnt="0"/>
      <dgm:spPr/>
    </dgm:pt>
    <dgm:pt modelId="{1DA4D321-77A4-4119-BEE4-D5990E679092}" type="pres">
      <dgm:prSet presAssocID="{07E6BAD0-AF1D-4B05-BFA1-DBBB00796836}" presName="node" presStyleLbl="node1" presStyleIdx="3" presStyleCnt="4" custScaleY="12524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72BAC749-8CEC-4444-9610-3EC4C682F2E4}" srcId="{A9FB64F3-BCB2-485F-B250-EE78E5221330}" destId="{9FAF4B3B-8FD3-4F4B-A07A-6EF9239A7FA2}" srcOrd="2" destOrd="0" parTransId="{9CAFE9B1-9C11-4AAA-8CAB-901D029486BC}" sibTransId="{40DA2294-4995-4B55-8CF9-EBB1478EB18F}"/>
    <dgm:cxn modelId="{690A63D3-32DF-4CFE-AEEC-384623D2F817}" type="presOf" srcId="{07E6BAD0-AF1D-4B05-BFA1-DBBB00796836}" destId="{1DA4D321-77A4-4119-BEE4-D5990E679092}" srcOrd="0" destOrd="0" presId="urn:microsoft.com/office/officeart/2005/8/layout/default"/>
    <dgm:cxn modelId="{F16532C1-B519-4170-BC0D-7BD1C8DB4F44}" type="presOf" srcId="{9FAF4B3B-8FD3-4F4B-A07A-6EF9239A7FA2}" destId="{406C74F3-EE4F-4D06-A3F1-F2F6DA38F54F}" srcOrd="0" destOrd="0" presId="urn:microsoft.com/office/officeart/2005/8/layout/default"/>
    <dgm:cxn modelId="{1D4E4D0A-4A2B-4DE8-9768-AAA0584B1975}" type="presOf" srcId="{A9FB64F3-BCB2-485F-B250-EE78E5221330}" destId="{26FD4FD1-FF29-4293-AEAB-0431C66D8CC2}" srcOrd="0" destOrd="0" presId="urn:microsoft.com/office/officeart/2005/8/layout/default"/>
    <dgm:cxn modelId="{9C9F0569-192A-47BD-AC42-470522A47355}" type="presOf" srcId="{B57CF114-2DD9-4BA3-9D9F-BFACC5A0866A}" destId="{F8D7F8AD-8162-413E-B23E-394179EF1A88}" srcOrd="0" destOrd="0" presId="urn:microsoft.com/office/officeart/2005/8/layout/default"/>
    <dgm:cxn modelId="{C2E72865-E850-443A-82A8-7E8837397898}" srcId="{A9FB64F3-BCB2-485F-B250-EE78E5221330}" destId="{94015A9B-D809-446C-8FD4-EB5B2B21F866}" srcOrd="1" destOrd="0" parTransId="{D566E2FF-0592-447D-8132-489104C48D79}" sibTransId="{44AAED94-71B9-46F9-8083-C2D97205B8FD}"/>
    <dgm:cxn modelId="{E7DFF8C3-BB6D-4038-AB07-928A8F00D519}" type="presOf" srcId="{94015A9B-D809-446C-8FD4-EB5B2B21F866}" destId="{BDFC16CB-F22F-43C2-A075-4AA7174FC807}" srcOrd="0" destOrd="0" presId="urn:microsoft.com/office/officeart/2005/8/layout/default"/>
    <dgm:cxn modelId="{6D8C0C70-9E4A-4357-A352-F065A500BC13}" srcId="{A9FB64F3-BCB2-485F-B250-EE78E5221330}" destId="{B57CF114-2DD9-4BA3-9D9F-BFACC5A0866A}" srcOrd="0" destOrd="0" parTransId="{648C1814-C351-4187-BD09-B3331455C0F8}" sibTransId="{17E53574-11D0-4E95-854E-7A7D12410BAF}"/>
    <dgm:cxn modelId="{53259F5E-C351-42EF-BCDD-926DBBB3153C}" srcId="{A9FB64F3-BCB2-485F-B250-EE78E5221330}" destId="{07E6BAD0-AF1D-4B05-BFA1-DBBB00796836}" srcOrd="3" destOrd="0" parTransId="{67C07D5B-8E8C-4F8E-B5F6-4FA535DE2FD3}" sibTransId="{EB02D3F5-49D6-48C5-80AD-D95FB27862A6}"/>
    <dgm:cxn modelId="{5C15DF2B-2607-4D10-A6EE-2BA23C8775E2}" type="presParOf" srcId="{26FD4FD1-FF29-4293-AEAB-0431C66D8CC2}" destId="{F8D7F8AD-8162-413E-B23E-394179EF1A88}" srcOrd="0" destOrd="0" presId="urn:microsoft.com/office/officeart/2005/8/layout/default"/>
    <dgm:cxn modelId="{E3296A26-A293-47D8-89C1-3414B457B23D}" type="presParOf" srcId="{26FD4FD1-FF29-4293-AEAB-0431C66D8CC2}" destId="{2849DA5E-B599-44AA-AF06-327B9B10D181}" srcOrd="1" destOrd="0" presId="urn:microsoft.com/office/officeart/2005/8/layout/default"/>
    <dgm:cxn modelId="{C3500EB4-71FB-4E10-931E-C5FE4BFD6738}" type="presParOf" srcId="{26FD4FD1-FF29-4293-AEAB-0431C66D8CC2}" destId="{BDFC16CB-F22F-43C2-A075-4AA7174FC807}" srcOrd="2" destOrd="0" presId="urn:microsoft.com/office/officeart/2005/8/layout/default"/>
    <dgm:cxn modelId="{97E5B627-F689-41EC-A73C-CAA1E6FD5156}" type="presParOf" srcId="{26FD4FD1-FF29-4293-AEAB-0431C66D8CC2}" destId="{19F482C1-DF03-4C2C-BA69-7EAD5990324B}" srcOrd="3" destOrd="0" presId="urn:microsoft.com/office/officeart/2005/8/layout/default"/>
    <dgm:cxn modelId="{02468BD2-79D6-4DE6-AC20-2DA929B7DC9A}" type="presParOf" srcId="{26FD4FD1-FF29-4293-AEAB-0431C66D8CC2}" destId="{406C74F3-EE4F-4D06-A3F1-F2F6DA38F54F}" srcOrd="4" destOrd="0" presId="urn:microsoft.com/office/officeart/2005/8/layout/default"/>
    <dgm:cxn modelId="{03F415DF-490D-4078-BB31-78133C85F3F4}" type="presParOf" srcId="{26FD4FD1-FF29-4293-AEAB-0431C66D8CC2}" destId="{9562419D-E6C1-4A39-A43E-98329F63235E}" srcOrd="5" destOrd="0" presId="urn:microsoft.com/office/officeart/2005/8/layout/default"/>
    <dgm:cxn modelId="{235D9C35-BAED-43C3-AAF1-23F8AA9F7BDA}" type="presParOf" srcId="{26FD4FD1-FF29-4293-AEAB-0431C66D8CC2}" destId="{1DA4D321-77A4-4119-BEE4-D5990E679092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20520-A51E-46EE-8BEB-92A5808B0037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DF242F29-729A-49DA-9A4E-9AEA97BCFD87}">
      <dgm:prSet/>
      <dgm:spPr/>
      <dgm:t>
        <a:bodyPr/>
        <a:lstStyle/>
        <a:p>
          <a:pPr rtl="0"/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Cuatro grupos de sujetos se inscribieron en este estudio</a:t>
          </a:r>
          <a:endParaRPr lang="es-V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65E8F2-F5D0-4296-A548-226E25160ADE}" type="parTrans" cxnId="{DF406D38-FEF4-4C1A-8D59-8F13EBA8A42A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FDBF36-D348-4C34-90C3-048CAC1F33EF}" type="sibTrans" cxnId="{DF406D38-FEF4-4C1A-8D59-8F13EBA8A42A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79CE8F-4090-4988-B634-572CB1916378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es-VE" b="1" u="sng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Grupo 1</a:t>
          </a:r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12 sujetos (VB)</a:t>
          </a:r>
          <a:endParaRPr lang="es-V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106F13-39A3-4E81-98D4-351A17DBCCB5}" type="parTrans" cxnId="{F867EA43-F423-4634-A181-DAD54E17B277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EF512B-3CB8-44AE-BABF-6F96F4FDB879}" type="sibTrans" cxnId="{F867EA43-F423-4634-A181-DAD54E17B277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A79DFE-1C91-493F-B2F9-589CF8E28B07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es-VE" b="1" u="sng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Grupo 2</a:t>
          </a:r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36 sujetos (VA)</a:t>
          </a:r>
          <a:endParaRPr lang="es-V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7BBD38-2AF5-4109-8B91-C751E543A92F}" type="parTrans" cxnId="{CDD6B575-23BC-44A4-B62C-8957DDC971B3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10F44-BA77-4C5D-AEA7-AE3EFB3BA6A1}" type="sibTrans" cxnId="{CDD6B575-23BC-44A4-B62C-8957DDC971B3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A79715-F3CA-459C-A777-22F71C7A8F0E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es-VE" b="1" u="sng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Grupo 3</a:t>
          </a:r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5 sujetos</a:t>
          </a:r>
          <a:endParaRPr lang="es-V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A205DC-57B2-453D-A904-C747DD48CF1B}" type="parTrans" cxnId="{C26A9959-827F-4B54-A137-7973D704B5E8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716F76-FF3D-431D-A8F2-EBE04726985E}" type="sibTrans" cxnId="{C26A9959-827F-4B54-A137-7973D704B5E8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353D26-A875-4700-A6C5-A50A7BDF807E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es-VE" b="1" u="sng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Grupo 4</a:t>
          </a:r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11 sujetos (% de cambio de la VB)</a:t>
          </a:r>
          <a:endParaRPr lang="es-V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6E94F1-6637-4B6F-A5EF-4C0F06600C76}" type="parTrans" cxnId="{2C89206E-066E-4DCD-BA61-8C34D4172475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AC990F-FFA5-44ED-9DB7-D7DEED5240F9}" type="sibTrans" cxnId="{2C89206E-066E-4DCD-BA61-8C34D4172475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89256D-E639-4E77-BA9C-300F2BEB0B6E}" type="pres">
      <dgm:prSet presAssocID="{8F020520-A51E-46EE-8BEB-92A5808B003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19D09661-D10A-432A-8F0B-5E962A73367E}" type="pres">
      <dgm:prSet presAssocID="{DF242F29-729A-49DA-9A4E-9AEA97BCFD87}" presName="compNode" presStyleCnt="0"/>
      <dgm:spPr/>
    </dgm:pt>
    <dgm:pt modelId="{05A81042-04BA-4AB7-9613-E4FC6617332B}" type="pres">
      <dgm:prSet presAssocID="{DF242F29-729A-49DA-9A4E-9AEA97BCFD87}" presName="aNode" presStyleLbl="bgShp" presStyleIdx="0" presStyleCnt="1" custLinFactNeighborY="998"/>
      <dgm:spPr/>
      <dgm:t>
        <a:bodyPr/>
        <a:lstStyle/>
        <a:p>
          <a:endParaRPr lang="es-VE"/>
        </a:p>
      </dgm:t>
    </dgm:pt>
    <dgm:pt modelId="{890F161D-1AC8-431B-969D-6451EEACEEDF}" type="pres">
      <dgm:prSet presAssocID="{DF242F29-729A-49DA-9A4E-9AEA97BCFD87}" presName="textNode" presStyleLbl="bgShp" presStyleIdx="0" presStyleCnt="1"/>
      <dgm:spPr/>
      <dgm:t>
        <a:bodyPr/>
        <a:lstStyle/>
        <a:p>
          <a:endParaRPr lang="es-VE"/>
        </a:p>
      </dgm:t>
    </dgm:pt>
    <dgm:pt modelId="{00679CE8-9F75-4F8C-99D4-FD5E94AA312E}" type="pres">
      <dgm:prSet presAssocID="{DF242F29-729A-49DA-9A4E-9AEA97BCFD87}" presName="compChildNode" presStyleCnt="0"/>
      <dgm:spPr/>
    </dgm:pt>
    <dgm:pt modelId="{66D46E96-6642-40C7-A9BD-8AA4A8A8AF85}" type="pres">
      <dgm:prSet presAssocID="{DF242F29-729A-49DA-9A4E-9AEA97BCFD87}" presName="theInnerList" presStyleCnt="0"/>
      <dgm:spPr/>
    </dgm:pt>
    <dgm:pt modelId="{24168390-51AE-4181-9D37-C525C1B86519}" type="pres">
      <dgm:prSet presAssocID="{F879CE8F-4090-4988-B634-572CB1916378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BB2C57CF-CB45-43E7-9D6D-99B35B56D250}" type="pres">
      <dgm:prSet presAssocID="{F879CE8F-4090-4988-B634-572CB1916378}" presName="aSpace2" presStyleCnt="0"/>
      <dgm:spPr/>
    </dgm:pt>
    <dgm:pt modelId="{E5A3BD04-099D-4DC1-BB10-27C7501EE868}" type="pres">
      <dgm:prSet presAssocID="{66A79DFE-1C91-493F-B2F9-589CF8E28B07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6B27A17-E8FD-4356-B8FC-27BE93C0DB64}" type="pres">
      <dgm:prSet presAssocID="{66A79DFE-1C91-493F-B2F9-589CF8E28B07}" presName="aSpace2" presStyleCnt="0"/>
      <dgm:spPr/>
    </dgm:pt>
    <dgm:pt modelId="{38429188-1D76-452B-B43C-17BE5F2A0B6C}" type="pres">
      <dgm:prSet presAssocID="{97A79715-F3CA-459C-A777-22F71C7A8F0E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24ADDDE6-5C95-474B-AE40-C622304D4C92}" type="pres">
      <dgm:prSet presAssocID="{97A79715-F3CA-459C-A777-22F71C7A8F0E}" presName="aSpace2" presStyleCnt="0"/>
      <dgm:spPr/>
    </dgm:pt>
    <dgm:pt modelId="{8D4528ED-C987-428C-92FB-01C31232753B}" type="pres">
      <dgm:prSet presAssocID="{E9353D26-A875-4700-A6C5-A50A7BDF807E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CDD6B575-23BC-44A4-B62C-8957DDC971B3}" srcId="{DF242F29-729A-49DA-9A4E-9AEA97BCFD87}" destId="{66A79DFE-1C91-493F-B2F9-589CF8E28B07}" srcOrd="1" destOrd="0" parTransId="{F67BBD38-2AF5-4109-8B91-C751E543A92F}" sibTransId="{78E10F44-BA77-4C5D-AEA7-AE3EFB3BA6A1}"/>
    <dgm:cxn modelId="{F867EA43-F423-4634-A181-DAD54E17B277}" srcId="{DF242F29-729A-49DA-9A4E-9AEA97BCFD87}" destId="{F879CE8F-4090-4988-B634-572CB1916378}" srcOrd="0" destOrd="0" parTransId="{0A106F13-39A3-4E81-98D4-351A17DBCCB5}" sibTransId="{CEEF512B-3CB8-44AE-BABF-6F96F4FDB879}"/>
    <dgm:cxn modelId="{898B9F5D-8778-44CA-8DB3-6549367E62B2}" type="presOf" srcId="{8F020520-A51E-46EE-8BEB-92A5808B0037}" destId="{8789256D-E639-4E77-BA9C-300F2BEB0B6E}" srcOrd="0" destOrd="0" presId="urn:microsoft.com/office/officeart/2005/8/layout/lProcess2"/>
    <dgm:cxn modelId="{6A0CE310-088A-426C-9A00-916A3DB9C6B2}" type="presOf" srcId="{E9353D26-A875-4700-A6C5-A50A7BDF807E}" destId="{8D4528ED-C987-428C-92FB-01C31232753B}" srcOrd="0" destOrd="0" presId="urn:microsoft.com/office/officeart/2005/8/layout/lProcess2"/>
    <dgm:cxn modelId="{DB535793-FC59-4349-BA1C-54F213CD4AE5}" type="presOf" srcId="{DF242F29-729A-49DA-9A4E-9AEA97BCFD87}" destId="{05A81042-04BA-4AB7-9613-E4FC6617332B}" srcOrd="0" destOrd="0" presId="urn:microsoft.com/office/officeart/2005/8/layout/lProcess2"/>
    <dgm:cxn modelId="{121460E4-37A1-4979-81EF-F31FABCE9CD8}" type="presOf" srcId="{66A79DFE-1C91-493F-B2F9-589CF8E28B07}" destId="{E5A3BD04-099D-4DC1-BB10-27C7501EE868}" srcOrd="0" destOrd="0" presId="urn:microsoft.com/office/officeart/2005/8/layout/lProcess2"/>
    <dgm:cxn modelId="{F4F8C174-C427-4799-947C-3B9D2CDDF4AB}" type="presOf" srcId="{97A79715-F3CA-459C-A777-22F71C7A8F0E}" destId="{38429188-1D76-452B-B43C-17BE5F2A0B6C}" srcOrd="0" destOrd="0" presId="urn:microsoft.com/office/officeart/2005/8/layout/lProcess2"/>
    <dgm:cxn modelId="{855888BC-3C5B-4ABC-8B35-A15F9F441BF4}" type="presOf" srcId="{F879CE8F-4090-4988-B634-572CB1916378}" destId="{24168390-51AE-4181-9D37-C525C1B86519}" srcOrd="0" destOrd="0" presId="urn:microsoft.com/office/officeart/2005/8/layout/lProcess2"/>
    <dgm:cxn modelId="{2C89206E-066E-4DCD-BA61-8C34D4172475}" srcId="{DF242F29-729A-49DA-9A4E-9AEA97BCFD87}" destId="{E9353D26-A875-4700-A6C5-A50A7BDF807E}" srcOrd="3" destOrd="0" parTransId="{3B6E94F1-6637-4B6F-A5EF-4C0F06600C76}" sibTransId="{D5AC990F-FFA5-44ED-9DB7-D7DEED5240F9}"/>
    <dgm:cxn modelId="{DF406D38-FEF4-4C1A-8D59-8F13EBA8A42A}" srcId="{8F020520-A51E-46EE-8BEB-92A5808B0037}" destId="{DF242F29-729A-49DA-9A4E-9AEA97BCFD87}" srcOrd="0" destOrd="0" parTransId="{4D65E8F2-F5D0-4296-A548-226E25160ADE}" sibTransId="{2BFDBF36-D348-4C34-90C3-048CAC1F33EF}"/>
    <dgm:cxn modelId="{C26A9959-827F-4B54-A137-7973D704B5E8}" srcId="{DF242F29-729A-49DA-9A4E-9AEA97BCFD87}" destId="{97A79715-F3CA-459C-A777-22F71C7A8F0E}" srcOrd="2" destOrd="0" parTransId="{90A205DC-57B2-453D-A904-C747DD48CF1B}" sibTransId="{13716F76-FF3D-431D-A8F2-EBE04726985E}"/>
    <dgm:cxn modelId="{9381CC1F-88D7-4C04-BDDB-A2BB4CEFA06A}" type="presOf" srcId="{DF242F29-729A-49DA-9A4E-9AEA97BCFD87}" destId="{890F161D-1AC8-431B-969D-6451EEACEEDF}" srcOrd="1" destOrd="0" presId="urn:microsoft.com/office/officeart/2005/8/layout/lProcess2"/>
    <dgm:cxn modelId="{EFA56500-3AFE-4274-8145-AD672EBC7FF2}" type="presParOf" srcId="{8789256D-E639-4E77-BA9C-300F2BEB0B6E}" destId="{19D09661-D10A-432A-8F0B-5E962A73367E}" srcOrd="0" destOrd="0" presId="urn:microsoft.com/office/officeart/2005/8/layout/lProcess2"/>
    <dgm:cxn modelId="{D6777C3A-AA51-42D3-B8B0-8B05DD005378}" type="presParOf" srcId="{19D09661-D10A-432A-8F0B-5E962A73367E}" destId="{05A81042-04BA-4AB7-9613-E4FC6617332B}" srcOrd="0" destOrd="0" presId="urn:microsoft.com/office/officeart/2005/8/layout/lProcess2"/>
    <dgm:cxn modelId="{BBE2020E-95AA-4F27-8C3F-F9032284F592}" type="presParOf" srcId="{19D09661-D10A-432A-8F0B-5E962A73367E}" destId="{890F161D-1AC8-431B-969D-6451EEACEEDF}" srcOrd="1" destOrd="0" presId="urn:microsoft.com/office/officeart/2005/8/layout/lProcess2"/>
    <dgm:cxn modelId="{57740BE8-1AC9-460F-9943-AE2F9403D4DB}" type="presParOf" srcId="{19D09661-D10A-432A-8F0B-5E962A73367E}" destId="{00679CE8-9F75-4F8C-99D4-FD5E94AA312E}" srcOrd="2" destOrd="0" presId="urn:microsoft.com/office/officeart/2005/8/layout/lProcess2"/>
    <dgm:cxn modelId="{2FE08124-3C7C-4679-8FA9-7826142B124C}" type="presParOf" srcId="{00679CE8-9F75-4F8C-99D4-FD5E94AA312E}" destId="{66D46E96-6642-40C7-A9BD-8AA4A8A8AF85}" srcOrd="0" destOrd="0" presId="urn:microsoft.com/office/officeart/2005/8/layout/lProcess2"/>
    <dgm:cxn modelId="{9DC41904-2EE3-48C6-A580-6DC636301029}" type="presParOf" srcId="{66D46E96-6642-40C7-A9BD-8AA4A8A8AF85}" destId="{24168390-51AE-4181-9D37-C525C1B86519}" srcOrd="0" destOrd="0" presId="urn:microsoft.com/office/officeart/2005/8/layout/lProcess2"/>
    <dgm:cxn modelId="{AAE3343C-6F8A-4C73-9ED9-F801D6C99A8A}" type="presParOf" srcId="{66D46E96-6642-40C7-A9BD-8AA4A8A8AF85}" destId="{BB2C57CF-CB45-43E7-9D6D-99B35B56D250}" srcOrd="1" destOrd="0" presId="urn:microsoft.com/office/officeart/2005/8/layout/lProcess2"/>
    <dgm:cxn modelId="{6BA9F5AF-E155-49CB-AA8F-2D1A669167D1}" type="presParOf" srcId="{66D46E96-6642-40C7-A9BD-8AA4A8A8AF85}" destId="{E5A3BD04-099D-4DC1-BB10-27C7501EE868}" srcOrd="2" destOrd="0" presId="urn:microsoft.com/office/officeart/2005/8/layout/lProcess2"/>
    <dgm:cxn modelId="{A8A7F591-7FC2-4720-B086-F612051C7F76}" type="presParOf" srcId="{66D46E96-6642-40C7-A9BD-8AA4A8A8AF85}" destId="{D6B27A17-E8FD-4356-B8FC-27BE93C0DB64}" srcOrd="3" destOrd="0" presId="urn:microsoft.com/office/officeart/2005/8/layout/lProcess2"/>
    <dgm:cxn modelId="{97243490-6644-4D5D-9432-6CC9CC3A3906}" type="presParOf" srcId="{66D46E96-6642-40C7-A9BD-8AA4A8A8AF85}" destId="{38429188-1D76-452B-B43C-17BE5F2A0B6C}" srcOrd="4" destOrd="0" presId="urn:microsoft.com/office/officeart/2005/8/layout/lProcess2"/>
    <dgm:cxn modelId="{E63F2BA6-3F5D-4A9B-9BDB-CB6DF10D4125}" type="presParOf" srcId="{66D46E96-6642-40C7-A9BD-8AA4A8A8AF85}" destId="{24ADDDE6-5C95-474B-AE40-C622304D4C92}" srcOrd="5" destOrd="0" presId="urn:microsoft.com/office/officeart/2005/8/layout/lProcess2"/>
    <dgm:cxn modelId="{CF2B5109-BA4C-49EC-82BD-F505F9EA1700}" type="presParOf" srcId="{66D46E96-6642-40C7-A9BD-8AA4A8A8AF85}" destId="{8D4528ED-C987-428C-92FB-01C31232753B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5D3FA9-1937-42EE-B1BB-3DF40732C85A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A9DC8447-98E9-45A7-895C-126F138C1032}">
      <dgm:prSet/>
      <dgm:spPr>
        <a:solidFill>
          <a:schemeClr val="tx2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pPr rtl="0"/>
          <a:r>
            <a:rPr lang="es-VE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Calcular VB </a:t>
          </a:r>
          <a:endParaRPr lang="es-VE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86EC36-BB27-43D3-AA70-164C405BDB9E}" type="parTrans" cxnId="{FF7BE233-ADD2-4954-802B-FDA549D2E4F8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9B7ED2-B5D6-44CD-B1B1-CB39879E1058}" type="sibTrans" cxnId="{FF7BE233-ADD2-4954-802B-FDA549D2E4F8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E8AB61-2AC6-4554-A6D6-1E3F66F0739D}">
      <dgm:prSet/>
      <dgm:spPr>
        <a:solidFill>
          <a:schemeClr val="tx2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pPr rtl="0"/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muestras de sangre a cada sujeto (48 muestras)</a:t>
          </a:r>
          <a:endParaRPr lang="es-V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52AB82-F5BC-4CD3-84AB-CCC34C2ECE01}" type="parTrans" cxnId="{99451B1D-51F5-489F-B874-7A095F9979A5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C06B9E-5F57-4054-9665-918D5C17E1D1}" type="sibTrans" cxnId="{99451B1D-51F5-489F-B874-7A095F9979A5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3A8900-5CBF-4857-9D42-C0767EA72A37}">
      <dgm:prSet/>
      <dgm:spPr>
        <a:solidFill>
          <a:schemeClr val="tx2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pPr rtl="0"/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Sin antecedentes de cardiopatía o ICC</a:t>
          </a:r>
          <a:endParaRPr lang="es-V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6AA3A8-E760-458E-8A35-DC787A872C1D}" type="parTrans" cxnId="{9C2A792F-F588-48EE-A2D5-133C1AC99DEB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891B93-23F0-4B6A-9D10-99A04D78D02F}" type="sibTrans" cxnId="{9C2A792F-F588-48EE-A2D5-133C1AC99DEB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0A8FAF-7374-4FE5-965E-95096017852F}">
      <dgm:prSet/>
      <dgm:spPr>
        <a:solidFill>
          <a:schemeClr val="tx2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pPr rtl="0"/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Protocolo revisado y aprobado por la Junta de Revisión Institucional del Hospital Hartford</a:t>
          </a:r>
          <a:endParaRPr lang="es-V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4C74AF-E7E7-412E-8EF7-26B70C4FE473}" type="parTrans" cxnId="{F7B96FF5-D44E-4261-9399-8D32D9CDF6C2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D98193-005A-4197-8DAB-9945556DB501}" type="sibTrans" cxnId="{F7B96FF5-D44E-4261-9399-8D32D9CDF6C2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45F4A1-C59D-446D-A46C-4C63EE6DC29B}">
      <dgm:prSet/>
      <dgm:spPr>
        <a:solidFill>
          <a:schemeClr val="tx2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pPr rtl="0"/>
          <a:r>
            <a:rPr lang="es-V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Todos firmaron consentimiento informado</a:t>
          </a:r>
          <a:endParaRPr lang="es-V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E08C08-2BBF-4109-92B0-5816FF0C511A}" type="parTrans" cxnId="{2360621B-18D1-4882-B5D5-7B8B205EB450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68F07D-1E0C-4A6D-BD04-F7416154485A}" type="sibTrans" cxnId="{2360621B-18D1-4882-B5D5-7B8B205EB450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C4DE55-14E1-461C-BBB6-E7B1A8B41BCA}" type="pres">
      <dgm:prSet presAssocID="{4B5D3FA9-1937-42EE-B1BB-3DF40732C85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A60FA625-E948-4F9B-AF92-DB47FCD41D47}" type="pres">
      <dgm:prSet presAssocID="{A9DC8447-98E9-45A7-895C-126F138C103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A066802-4915-45B8-8100-AFEE07F0458B}" type="pres">
      <dgm:prSet presAssocID="{3B9B7ED2-B5D6-44CD-B1B1-CB39879E1058}" presName="sibTrans" presStyleCnt="0"/>
      <dgm:spPr/>
    </dgm:pt>
    <dgm:pt modelId="{EFC4F390-3F51-4140-8E96-88707D840ED8}" type="pres">
      <dgm:prSet presAssocID="{00E8AB61-2AC6-4554-A6D6-1E3F66F0739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B3E0689-E26A-46E4-80BE-FD8C677CEB84}" type="pres">
      <dgm:prSet presAssocID="{69C06B9E-5F57-4054-9665-918D5C17E1D1}" presName="sibTrans" presStyleCnt="0"/>
      <dgm:spPr/>
    </dgm:pt>
    <dgm:pt modelId="{88858093-AC0C-49BE-956A-9E0788204255}" type="pres">
      <dgm:prSet presAssocID="{2F3A8900-5CBF-4857-9D42-C0767EA72A3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802F844-E5D1-4184-9ADD-4007FBEC2BFE}" type="pres">
      <dgm:prSet presAssocID="{80891B93-23F0-4B6A-9D10-99A04D78D02F}" presName="sibTrans" presStyleCnt="0"/>
      <dgm:spPr/>
    </dgm:pt>
    <dgm:pt modelId="{F4FBB35D-2B8B-49B9-9A4B-449CC5CBFD4A}" type="pres">
      <dgm:prSet presAssocID="{A60A8FAF-7374-4FE5-965E-95096017852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92F3C43-F492-49CE-9206-A5C931541D1F}" type="pres">
      <dgm:prSet presAssocID="{AAD98193-005A-4197-8DAB-9945556DB501}" presName="sibTrans" presStyleCnt="0"/>
      <dgm:spPr/>
    </dgm:pt>
    <dgm:pt modelId="{E507F843-AB8D-4D22-A48C-87CF858F453F}" type="pres">
      <dgm:prSet presAssocID="{CC45F4A1-C59D-446D-A46C-4C63EE6DC29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F7B96FF5-D44E-4261-9399-8D32D9CDF6C2}" srcId="{4B5D3FA9-1937-42EE-B1BB-3DF40732C85A}" destId="{A60A8FAF-7374-4FE5-965E-95096017852F}" srcOrd="3" destOrd="0" parTransId="{A84C74AF-E7E7-412E-8EF7-26B70C4FE473}" sibTransId="{AAD98193-005A-4197-8DAB-9945556DB501}"/>
    <dgm:cxn modelId="{99451B1D-51F5-489F-B874-7A095F9979A5}" srcId="{4B5D3FA9-1937-42EE-B1BB-3DF40732C85A}" destId="{00E8AB61-2AC6-4554-A6D6-1E3F66F0739D}" srcOrd="1" destOrd="0" parTransId="{F052AB82-F5BC-4CD3-84AB-CCC34C2ECE01}" sibTransId="{69C06B9E-5F57-4054-9665-918D5C17E1D1}"/>
    <dgm:cxn modelId="{5CE06FE6-EBAC-47BA-A855-5B51AB11742E}" type="presOf" srcId="{A60A8FAF-7374-4FE5-965E-95096017852F}" destId="{F4FBB35D-2B8B-49B9-9A4B-449CC5CBFD4A}" srcOrd="0" destOrd="0" presId="urn:microsoft.com/office/officeart/2005/8/layout/default"/>
    <dgm:cxn modelId="{24A8E187-D011-4EBD-A31F-745C1180BB2D}" type="presOf" srcId="{2F3A8900-5CBF-4857-9D42-C0767EA72A37}" destId="{88858093-AC0C-49BE-956A-9E0788204255}" srcOrd="0" destOrd="0" presId="urn:microsoft.com/office/officeart/2005/8/layout/default"/>
    <dgm:cxn modelId="{9C2A792F-F588-48EE-A2D5-133C1AC99DEB}" srcId="{4B5D3FA9-1937-42EE-B1BB-3DF40732C85A}" destId="{2F3A8900-5CBF-4857-9D42-C0767EA72A37}" srcOrd="2" destOrd="0" parTransId="{456AA3A8-E760-458E-8A35-DC787A872C1D}" sibTransId="{80891B93-23F0-4B6A-9D10-99A04D78D02F}"/>
    <dgm:cxn modelId="{D28E3C4E-381E-43B1-BB9D-61E4F800C3F8}" type="presOf" srcId="{A9DC8447-98E9-45A7-895C-126F138C1032}" destId="{A60FA625-E948-4F9B-AF92-DB47FCD41D47}" srcOrd="0" destOrd="0" presId="urn:microsoft.com/office/officeart/2005/8/layout/default"/>
    <dgm:cxn modelId="{FF7BE233-ADD2-4954-802B-FDA549D2E4F8}" srcId="{4B5D3FA9-1937-42EE-B1BB-3DF40732C85A}" destId="{A9DC8447-98E9-45A7-895C-126F138C1032}" srcOrd="0" destOrd="0" parTransId="{8D86EC36-BB27-43D3-AA70-164C405BDB9E}" sibTransId="{3B9B7ED2-B5D6-44CD-B1B1-CB39879E1058}"/>
    <dgm:cxn modelId="{AED191F7-224B-4CB7-B0AD-F52CB7A53E53}" type="presOf" srcId="{CC45F4A1-C59D-446D-A46C-4C63EE6DC29B}" destId="{E507F843-AB8D-4D22-A48C-87CF858F453F}" srcOrd="0" destOrd="0" presId="urn:microsoft.com/office/officeart/2005/8/layout/default"/>
    <dgm:cxn modelId="{65249758-C836-4674-9253-26D16E7C3D77}" type="presOf" srcId="{4B5D3FA9-1937-42EE-B1BB-3DF40732C85A}" destId="{D5C4DE55-14E1-461C-BBB6-E7B1A8B41BCA}" srcOrd="0" destOrd="0" presId="urn:microsoft.com/office/officeart/2005/8/layout/default"/>
    <dgm:cxn modelId="{58CEFC3A-2EEC-4526-8DB0-7521CC3485C6}" type="presOf" srcId="{00E8AB61-2AC6-4554-A6D6-1E3F66F0739D}" destId="{EFC4F390-3F51-4140-8E96-88707D840ED8}" srcOrd="0" destOrd="0" presId="urn:microsoft.com/office/officeart/2005/8/layout/default"/>
    <dgm:cxn modelId="{2360621B-18D1-4882-B5D5-7B8B205EB450}" srcId="{4B5D3FA9-1937-42EE-B1BB-3DF40732C85A}" destId="{CC45F4A1-C59D-446D-A46C-4C63EE6DC29B}" srcOrd="4" destOrd="0" parTransId="{E4E08C08-2BBF-4109-92B0-5816FF0C511A}" sibTransId="{7E68F07D-1E0C-4A6D-BD04-F7416154485A}"/>
    <dgm:cxn modelId="{77F88883-C466-4560-86DB-B3BA625EDA9C}" type="presParOf" srcId="{D5C4DE55-14E1-461C-BBB6-E7B1A8B41BCA}" destId="{A60FA625-E948-4F9B-AF92-DB47FCD41D47}" srcOrd="0" destOrd="0" presId="urn:microsoft.com/office/officeart/2005/8/layout/default"/>
    <dgm:cxn modelId="{4267F70C-1B9F-431C-B5B1-ABDF3E72397B}" type="presParOf" srcId="{D5C4DE55-14E1-461C-BBB6-E7B1A8B41BCA}" destId="{1A066802-4915-45B8-8100-AFEE07F0458B}" srcOrd="1" destOrd="0" presId="urn:microsoft.com/office/officeart/2005/8/layout/default"/>
    <dgm:cxn modelId="{7FB49769-71D0-4657-BF3B-9677BE3ACD9A}" type="presParOf" srcId="{D5C4DE55-14E1-461C-BBB6-E7B1A8B41BCA}" destId="{EFC4F390-3F51-4140-8E96-88707D840ED8}" srcOrd="2" destOrd="0" presId="urn:microsoft.com/office/officeart/2005/8/layout/default"/>
    <dgm:cxn modelId="{8139449D-AAC1-4CF7-9350-0EC86F2E82AC}" type="presParOf" srcId="{D5C4DE55-14E1-461C-BBB6-E7B1A8B41BCA}" destId="{8B3E0689-E26A-46E4-80BE-FD8C677CEB84}" srcOrd="3" destOrd="0" presId="urn:microsoft.com/office/officeart/2005/8/layout/default"/>
    <dgm:cxn modelId="{086C03A0-6FE6-4AF0-B28A-3B8AA7F27C34}" type="presParOf" srcId="{D5C4DE55-14E1-461C-BBB6-E7B1A8B41BCA}" destId="{88858093-AC0C-49BE-956A-9E0788204255}" srcOrd="4" destOrd="0" presId="urn:microsoft.com/office/officeart/2005/8/layout/default"/>
    <dgm:cxn modelId="{70C71457-02B2-400A-99AD-6E66592764D0}" type="presParOf" srcId="{D5C4DE55-14E1-461C-BBB6-E7B1A8B41BCA}" destId="{A802F844-E5D1-4184-9ADD-4007FBEC2BFE}" srcOrd="5" destOrd="0" presId="urn:microsoft.com/office/officeart/2005/8/layout/default"/>
    <dgm:cxn modelId="{5F8B1BDF-AB1D-450C-B66E-FDCC22442DB8}" type="presParOf" srcId="{D5C4DE55-14E1-461C-BBB6-E7B1A8B41BCA}" destId="{F4FBB35D-2B8B-49B9-9A4B-449CC5CBFD4A}" srcOrd="6" destOrd="0" presId="urn:microsoft.com/office/officeart/2005/8/layout/default"/>
    <dgm:cxn modelId="{ED3F1373-014B-41DE-B157-575B6B16B7F3}" type="presParOf" srcId="{D5C4DE55-14E1-461C-BBB6-E7B1A8B41BCA}" destId="{692F3C43-F492-49CE-9206-A5C931541D1F}" srcOrd="7" destOrd="0" presId="urn:microsoft.com/office/officeart/2005/8/layout/default"/>
    <dgm:cxn modelId="{7BE8A079-FFCF-4201-BF80-28ED6828E51C}" type="presParOf" srcId="{D5C4DE55-14E1-461C-BBB6-E7B1A8B41BCA}" destId="{E507F843-AB8D-4D22-A48C-87CF858F453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77D24F-3021-4F50-B7F0-9940691AAF3C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76C449C8-C5CA-4FC2-8092-061EAFB71E84}">
      <dgm:prSet/>
      <dgm:spPr>
        <a:solidFill>
          <a:schemeClr val="tx2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pPr rtl="0"/>
          <a:r>
            <a:rPr lang="es-VE" b="1" i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Estimar CVA</a:t>
          </a:r>
          <a:endParaRPr lang="es-VE" b="1" i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7BC623-3518-4273-A0A8-A56036197791}" type="parTrans" cxnId="{3676B696-1199-40A0-BDD4-8AF201CBB1F9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9A31A9-1169-48A6-B458-3221BA1686C0}" type="sibTrans" cxnId="{3676B696-1199-40A0-BDD4-8AF201CBB1F9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2CA580-597A-4FFC-AF4C-8BFD69F7C2A4}">
      <dgm:prSet/>
      <dgm:spPr>
        <a:solidFill>
          <a:schemeClr val="tx2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pPr rtl="0"/>
          <a:r>
            <a:rPr lang="es-V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Una muestra por sujeto</a:t>
          </a:r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3A66AA-CAF8-4C01-A7A9-29858F9FDA26}" type="parTrans" cxnId="{B505763B-08BE-4B53-B1D6-5356E134D65D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A74FD3-74C0-4A42-98D2-30F045DCBAEA}" type="sibTrans" cxnId="{B505763B-08BE-4B53-B1D6-5356E134D65D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B3432B-3B09-414D-A7FB-772201D0DB2B}">
      <dgm:prSet/>
      <dgm:spPr>
        <a:solidFill>
          <a:schemeClr val="tx2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pPr rtl="0"/>
          <a:r>
            <a:rPr lang="es-V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Todos con concentraciones normales de BNP y NT-proBNP</a:t>
          </a:r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E1F73C-F4B7-48ED-8078-C4A66838453F}" type="parTrans" cxnId="{BC00C319-A098-4E85-9282-EEF9C51D8095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320807-5C38-4DC2-93A3-F00F0FF771B0}" type="sibTrans" cxnId="{BC00C319-A098-4E85-9282-EEF9C51D8095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73FD58-988E-4D22-A1C4-F18B3EB2BC8E}">
      <dgm:prSet/>
      <dgm:spPr>
        <a:solidFill>
          <a:schemeClr val="tx2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pPr rtl="0"/>
          <a:r>
            <a:rPr lang="es-V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Las muestras de sangre sobrante de estos sujetos se utilizó para exámenes de rutina</a:t>
          </a:r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0843E8-2409-4EF2-9EFB-A92275B77C6D}" type="parTrans" cxnId="{E51A9E9F-D391-4073-9381-F5E84F88D782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C2DF6F-1B26-402F-AF15-D8CC67952335}" type="sibTrans" cxnId="{E51A9E9F-D391-4073-9381-F5E84F88D782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03BE05-A7F1-479B-9E46-05391D27DD28}">
      <dgm:prSet/>
      <dgm:spPr>
        <a:solidFill>
          <a:schemeClr val="tx2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pPr rtl="0"/>
          <a:r>
            <a:rPr lang="es-V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No se consideró necesario consentimiento informado</a:t>
          </a:r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182541-85F7-4FEA-B968-9979BCF407EF}" type="parTrans" cxnId="{B010E2B7-D81F-4315-BA07-3D8FB11BB960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7629C0-297D-43D9-98E5-F36472DD14A7}" type="sibTrans" cxnId="{B010E2B7-D81F-4315-BA07-3D8FB11BB960}">
      <dgm:prSet/>
      <dgm:spPr/>
      <dgm:t>
        <a:bodyPr/>
        <a:lstStyle/>
        <a:p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41F6A0-9D23-437F-967C-9C371FD39917}" type="pres">
      <dgm:prSet presAssocID="{9677D24F-3021-4F50-B7F0-9940691AAF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3F29C5ED-38AB-4CEE-BD68-AB3527C8E211}" type="pres">
      <dgm:prSet presAssocID="{76C449C8-C5CA-4FC2-8092-061EAFB71E8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CA5DA50-F3BB-4474-AABC-F060119FF70A}" type="pres">
      <dgm:prSet presAssocID="{3E9A31A9-1169-48A6-B458-3221BA1686C0}" presName="sibTrans" presStyleCnt="0"/>
      <dgm:spPr/>
    </dgm:pt>
    <dgm:pt modelId="{7F7FE61F-6379-48EB-9EC2-D1E01A067E87}" type="pres">
      <dgm:prSet presAssocID="{B82CA580-597A-4FFC-AF4C-8BFD69F7C2A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43CE9EF-0EF3-483C-8C36-1BC6C74CA442}" type="pres">
      <dgm:prSet presAssocID="{C4A74FD3-74C0-4A42-98D2-30F045DCBAEA}" presName="sibTrans" presStyleCnt="0"/>
      <dgm:spPr/>
    </dgm:pt>
    <dgm:pt modelId="{3A166CE4-FFCE-4699-BB75-3B68604D4DC9}" type="pres">
      <dgm:prSet presAssocID="{AAB3432B-3B09-414D-A7FB-772201D0DB2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5C005F2-3BAF-4DBF-8BD9-1BBF96FF582E}" type="pres">
      <dgm:prSet presAssocID="{F7320807-5C38-4DC2-93A3-F00F0FF771B0}" presName="sibTrans" presStyleCnt="0"/>
      <dgm:spPr/>
    </dgm:pt>
    <dgm:pt modelId="{40A6FF5F-D5C9-4859-ACF6-9227EBF9BFD0}" type="pres">
      <dgm:prSet presAssocID="{F573FD58-988E-4D22-A1C4-F18B3EB2BC8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35743B38-2EC9-4420-8658-5FB32FC43F5C}" type="pres">
      <dgm:prSet presAssocID="{82C2DF6F-1B26-402F-AF15-D8CC67952335}" presName="sibTrans" presStyleCnt="0"/>
      <dgm:spPr/>
    </dgm:pt>
    <dgm:pt modelId="{1FE58B6E-9140-4F59-A94A-817183B6E2F2}" type="pres">
      <dgm:prSet presAssocID="{3D03BE05-A7F1-479B-9E46-05391D27DD2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BAF3BED0-0C46-4A89-93D7-C4B59D87306E}" type="presOf" srcId="{AAB3432B-3B09-414D-A7FB-772201D0DB2B}" destId="{3A166CE4-FFCE-4699-BB75-3B68604D4DC9}" srcOrd="0" destOrd="0" presId="urn:microsoft.com/office/officeart/2005/8/layout/default"/>
    <dgm:cxn modelId="{1AFB406F-9622-4704-8CBC-AAAAC832EE50}" type="presOf" srcId="{3D03BE05-A7F1-479B-9E46-05391D27DD28}" destId="{1FE58B6E-9140-4F59-A94A-817183B6E2F2}" srcOrd="0" destOrd="0" presId="urn:microsoft.com/office/officeart/2005/8/layout/default"/>
    <dgm:cxn modelId="{E51A9E9F-D391-4073-9381-F5E84F88D782}" srcId="{9677D24F-3021-4F50-B7F0-9940691AAF3C}" destId="{F573FD58-988E-4D22-A1C4-F18B3EB2BC8E}" srcOrd="3" destOrd="0" parTransId="{C70843E8-2409-4EF2-9EFB-A92275B77C6D}" sibTransId="{82C2DF6F-1B26-402F-AF15-D8CC67952335}"/>
    <dgm:cxn modelId="{E459D260-6B91-4E4B-AB9D-3285207E3844}" type="presOf" srcId="{76C449C8-C5CA-4FC2-8092-061EAFB71E84}" destId="{3F29C5ED-38AB-4CEE-BD68-AB3527C8E211}" srcOrd="0" destOrd="0" presId="urn:microsoft.com/office/officeart/2005/8/layout/default"/>
    <dgm:cxn modelId="{A9AF6F21-CC32-4F73-B35E-68A0D6C91550}" type="presOf" srcId="{B82CA580-597A-4FFC-AF4C-8BFD69F7C2A4}" destId="{7F7FE61F-6379-48EB-9EC2-D1E01A067E87}" srcOrd="0" destOrd="0" presId="urn:microsoft.com/office/officeart/2005/8/layout/default"/>
    <dgm:cxn modelId="{B010E2B7-D81F-4315-BA07-3D8FB11BB960}" srcId="{9677D24F-3021-4F50-B7F0-9940691AAF3C}" destId="{3D03BE05-A7F1-479B-9E46-05391D27DD28}" srcOrd="4" destOrd="0" parTransId="{7C182541-85F7-4FEA-B968-9979BCF407EF}" sibTransId="{707629C0-297D-43D9-98E5-F36472DD14A7}"/>
    <dgm:cxn modelId="{BC00C319-A098-4E85-9282-EEF9C51D8095}" srcId="{9677D24F-3021-4F50-B7F0-9940691AAF3C}" destId="{AAB3432B-3B09-414D-A7FB-772201D0DB2B}" srcOrd="2" destOrd="0" parTransId="{04E1F73C-F4B7-48ED-8078-C4A66838453F}" sibTransId="{F7320807-5C38-4DC2-93A3-F00F0FF771B0}"/>
    <dgm:cxn modelId="{B505763B-08BE-4B53-B1D6-5356E134D65D}" srcId="{9677D24F-3021-4F50-B7F0-9940691AAF3C}" destId="{B82CA580-597A-4FFC-AF4C-8BFD69F7C2A4}" srcOrd="1" destOrd="0" parTransId="{C73A66AA-CAF8-4C01-A7A9-29858F9FDA26}" sibTransId="{C4A74FD3-74C0-4A42-98D2-30F045DCBAEA}"/>
    <dgm:cxn modelId="{543D7C95-D3AE-4496-AB98-25E16BC2E805}" type="presOf" srcId="{F573FD58-988E-4D22-A1C4-F18B3EB2BC8E}" destId="{40A6FF5F-D5C9-4859-ACF6-9227EBF9BFD0}" srcOrd="0" destOrd="0" presId="urn:microsoft.com/office/officeart/2005/8/layout/default"/>
    <dgm:cxn modelId="{919C5E4A-F18F-4779-B3C7-21EEAE5E4838}" type="presOf" srcId="{9677D24F-3021-4F50-B7F0-9940691AAF3C}" destId="{0641F6A0-9D23-437F-967C-9C371FD39917}" srcOrd="0" destOrd="0" presId="urn:microsoft.com/office/officeart/2005/8/layout/default"/>
    <dgm:cxn modelId="{3676B696-1199-40A0-BDD4-8AF201CBB1F9}" srcId="{9677D24F-3021-4F50-B7F0-9940691AAF3C}" destId="{76C449C8-C5CA-4FC2-8092-061EAFB71E84}" srcOrd="0" destOrd="0" parTransId="{F77BC623-3518-4273-A0A8-A56036197791}" sibTransId="{3E9A31A9-1169-48A6-B458-3221BA1686C0}"/>
    <dgm:cxn modelId="{1ADB3B42-C8E4-47E5-9D53-68A38662CA9B}" type="presParOf" srcId="{0641F6A0-9D23-437F-967C-9C371FD39917}" destId="{3F29C5ED-38AB-4CEE-BD68-AB3527C8E211}" srcOrd="0" destOrd="0" presId="urn:microsoft.com/office/officeart/2005/8/layout/default"/>
    <dgm:cxn modelId="{D9B63C92-BBDB-4BE8-930A-83B451C275DC}" type="presParOf" srcId="{0641F6A0-9D23-437F-967C-9C371FD39917}" destId="{CCA5DA50-F3BB-4474-AABC-F060119FF70A}" srcOrd="1" destOrd="0" presId="urn:microsoft.com/office/officeart/2005/8/layout/default"/>
    <dgm:cxn modelId="{0512A726-4E7D-4C92-95BB-1F51B2C15AC0}" type="presParOf" srcId="{0641F6A0-9D23-437F-967C-9C371FD39917}" destId="{7F7FE61F-6379-48EB-9EC2-D1E01A067E87}" srcOrd="2" destOrd="0" presId="urn:microsoft.com/office/officeart/2005/8/layout/default"/>
    <dgm:cxn modelId="{F0835A4B-F3DE-4BC0-BC4D-DB1720DD18BE}" type="presParOf" srcId="{0641F6A0-9D23-437F-967C-9C371FD39917}" destId="{C43CE9EF-0EF3-483C-8C36-1BC6C74CA442}" srcOrd="3" destOrd="0" presId="urn:microsoft.com/office/officeart/2005/8/layout/default"/>
    <dgm:cxn modelId="{2F3CFB49-1FEB-46BA-8E7D-6D55C78BE1EC}" type="presParOf" srcId="{0641F6A0-9D23-437F-967C-9C371FD39917}" destId="{3A166CE4-FFCE-4699-BB75-3B68604D4DC9}" srcOrd="4" destOrd="0" presId="urn:microsoft.com/office/officeart/2005/8/layout/default"/>
    <dgm:cxn modelId="{D155506D-AF5D-419F-8077-C4229578C5D6}" type="presParOf" srcId="{0641F6A0-9D23-437F-967C-9C371FD39917}" destId="{75C005F2-3BAF-4DBF-8BD9-1BBF96FF582E}" srcOrd="5" destOrd="0" presId="urn:microsoft.com/office/officeart/2005/8/layout/default"/>
    <dgm:cxn modelId="{313A174B-DA32-4E52-9F16-69ADB9E70777}" type="presParOf" srcId="{0641F6A0-9D23-437F-967C-9C371FD39917}" destId="{40A6FF5F-D5C9-4859-ACF6-9227EBF9BFD0}" srcOrd="6" destOrd="0" presId="urn:microsoft.com/office/officeart/2005/8/layout/default"/>
    <dgm:cxn modelId="{A2BAE79F-049F-47EB-9BEF-957F7DC1197C}" type="presParOf" srcId="{0641F6A0-9D23-437F-967C-9C371FD39917}" destId="{35743B38-2EC9-4420-8658-5FB32FC43F5C}" srcOrd="7" destOrd="0" presId="urn:microsoft.com/office/officeart/2005/8/layout/default"/>
    <dgm:cxn modelId="{D4140EB3-5B7B-47B1-A9B2-B8B3B791650F}" type="presParOf" srcId="{0641F6A0-9D23-437F-967C-9C371FD39917}" destId="{1FE58B6E-9140-4F59-A94A-817183B6E2F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7852F2-5E90-4F5F-BDE4-900415644FAB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04374006-1827-46BD-BACD-9326EFA11A02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es-V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Muestras de sangre cada 2 horas durante 24 horas (60 muestras).</a:t>
          </a:r>
          <a:endParaRPr lang="es-V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4F2656-6958-49D9-B8CD-11133EFD1DF4}" type="parTrans" cxnId="{A030F2A7-F1DE-4AB3-BC0A-0320B7CBDD5E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3DB205-2954-4262-96E2-6CDAA7FE3788}" type="sibTrans" cxnId="{A030F2A7-F1DE-4AB3-BC0A-0320B7CBDD5E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CE4E8E-D79F-466C-BCA4-40296F017418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es-V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Diagnóstico de ICC</a:t>
          </a:r>
          <a:endParaRPr lang="es-V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AE0D9C-624F-40D6-9A20-0787BA4500C8}" type="parTrans" cxnId="{E268A263-CE09-4868-9DAE-4E87A10524E2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C9920B-2F4B-44F3-9750-8F6E34AEDC84}" type="sibTrans" cxnId="{E268A263-CE09-4868-9DAE-4E87A10524E2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63CF83-33AF-41A5-83DE-14A0A6D98C87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es-V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Consentimiento informado</a:t>
          </a:r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43A2B2-9208-41E8-8889-104B8B88D5C1}" type="parTrans" cxnId="{0FBA8B1C-2A18-4F02-BD31-1753476513C6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B70203-F565-43DA-AE3A-9D3DE238A142}" type="sibTrans" cxnId="{0FBA8B1C-2A18-4F02-BD31-1753476513C6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53E836-E348-452C-904B-2191B652EE1D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es-V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Que su estado clínico no varíe durante el día de recolección</a:t>
          </a:r>
          <a:endParaRPr lang="es-V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1FB0F6-A148-40A3-8F64-979FA423F998}" type="parTrans" cxnId="{8943842E-3633-4151-BAD4-037667900CAE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A013BC-ACEA-47F5-9A9B-BE984775D573}" type="sibTrans" cxnId="{8943842E-3633-4151-BAD4-037667900CAE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BFAFA8-7DA4-4EC2-A01E-3443FD032BFE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es-VE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VB en ICC estable</a:t>
          </a:r>
          <a:endParaRPr lang="es-VE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2A6C30-6A57-4ED5-8349-A95D56DC8BF3}" type="parTrans" cxnId="{BEAE0684-4E75-4236-B5A5-4201FADDB7FA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17D88-8AE9-463D-8C1E-E9E7271E8BB0}" type="sibTrans" cxnId="{BEAE0684-4E75-4236-B5A5-4201FADDB7FA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F62350-BC3E-4CD4-949A-C5002787BBC4}" type="pres">
      <dgm:prSet presAssocID="{007852F2-5E90-4F5F-BDE4-900415644F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DB2B88D6-1081-4B2A-BC17-C78A62492E73}" type="pres">
      <dgm:prSet presAssocID="{FFBFAFA8-7DA4-4EC2-A01E-3443FD032BF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E7B1D6A-4937-4E1F-9CE3-4EC1B38B1F2F}" type="pres">
      <dgm:prSet presAssocID="{2C617D88-8AE9-463D-8C1E-E9E7271E8BB0}" presName="spacer" presStyleCnt="0"/>
      <dgm:spPr/>
    </dgm:pt>
    <dgm:pt modelId="{AE0B8C38-D52E-4FCD-B033-DF3BEF3CFB21}" type="pres">
      <dgm:prSet presAssocID="{04374006-1827-46BD-BACD-9326EFA11A0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8DECC72-8C7D-4EB9-A200-ECA37417D5EF}" type="pres">
      <dgm:prSet presAssocID="{3D3DB205-2954-4262-96E2-6CDAA7FE3788}" presName="spacer" presStyleCnt="0"/>
      <dgm:spPr/>
    </dgm:pt>
    <dgm:pt modelId="{4880D5A9-2B8D-45B3-B64B-02E222B06ACA}" type="pres">
      <dgm:prSet presAssocID="{7FCE4E8E-D79F-466C-BCA4-40296F01741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08FD8D91-8763-4734-9A6F-A4ECE84E6723}" type="pres">
      <dgm:prSet presAssocID="{6EC9920B-2F4B-44F3-9750-8F6E34AEDC84}" presName="spacer" presStyleCnt="0"/>
      <dgm:spPr/>
    </dgm:pt>
    <dgm:pt modelId="{CC2A730B-E3EF-46B6-95E9-50FBFBC95C9E}" type="pres">
      <dgm:prSet presAssocID="{4F53E836-E348-452C-904B-2191B652EE1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1FE84DB-2466-4B38-8F82-2D0CE586F7D2}" type="pres">
      <dgm:prSet presAssocID="{2BA013BC-ACEA-47F5-9A9B-BE984775D573}" presName="spacer" presStyleCnt="0"/>
      <dgm:spPr/>
    </dgm:pt>
    <dgm:pt modelId="{70AFC014-EA24-47AA-A877-28648505ED6C}" type="pres">
      <dgm:prSet presAssocID="{D863CF83-33AF-41A5-83DE-14A0A6D98C8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E268A263-CE09-4868-9DAE-4E87A10524E2}" srcId="{007852F2-5E90-4F5F-BDE4-900415644FAB}" destId="{7FCE4E8E-D79F-466C-BCA4-40296F017418}" srcOrd="2" destOrd="0" parTransId="{FFAE0D9C-624F-40D6-9A20-0787BA4500C8}" sibTransId="{6EC9920B-2F4B-44F3-9750-8F6E34AEDC84}"/>
    <dgm:cxn modelId="{8943842E-3633-4151-BAD4-037667900CAE}" srcId="{007852F2-5E90-4F5F-BDE4-900415644FAB}" destId="{4F53E836-E348-452C-904B-2191B652EE1D}" srcOrd="3" destOrd="0" parTransId="{8E1FB0F6-A148-40A3-8F64-979FA423F998}" sibTransId="{2BA013BC-ACEA-47F5-9A9B-BE984775D573}"/>
    <dgm:cxn modelId="{3CFD4A34-914B-458A-AC4F-EBDAC2B17D2F}" type="presOf" srcId="{FFBFAFA8-7DA4-4EC2-A01E-3443FD032BFE}" destId="{DB2B88D6-1081-4B2A-BC17-C78A62492E73}" srcOrd="0" destOrd="0" presId="urn:microsoft.com/office/officeart/2005/8/layout/vList2"/>
    <dgm:cxn modelId="{BEAE0684-4E75-4236-B5A5-4201FADDB7FA}" srcId="{007852F2-5E90-4F5F-BDE4-900415644FAB}" destId="{FFBFAFA8-7DA4-4EC2-A01E-3443FD032BFE}" srcOrd="0" destOrd="0" parTransId="{3D2A6C30-6A57-4ED5-8349-A95D56DC8BF3}" sibTransId="{2C617D88-8AE9-463D-8C1E-E9E7271E8BB0}"/>
    <dgm:cxn modelId="{8032C7BD-0239-4B81-AFB8-71E3E3B6ED71}" type="presOf" srcId="{04374006-1827-46BD-BACD-9326EFA11A02}" destId="{AE0B8C38-D52E-4FCD-B033-DF3BEF3CFB21}" srcOrd="0" destOrd="0" presId="urn:microsoft.com/office/officeart/2005/8/layout/vList2"/>
    <dgm:cxn modelId="{C3A9D504-DB89-4936-8EE4-68F15A726357}" type="presOf" srcId="{7FCE4E8E-D79F-466C-BCA4-40296F017418}" destId="{4880D5A9-2B8D-45B3-B64B-02E222B06ACA}" srcOrd="0" destOrd="0" presId="urn:microsoft.com/office/officeart/2005/8/layout/vList2"/>
    <dgm:cxn modelId="{467C56F0-FBA5-4907-8C0D-1A8375924FC1}" type="presOf" srcId="{D863CF83-33AF-41A5-83DE-14A0A6D98C87}" destId="{70AFC014-EA24-47AA-A877-28648505ED6C}" srcOrd="0" destOrd="0" presId="urn:microsoft.com/office/officeart/2005/8/layout/vList2"/>
    <dgm:cxn modelId="{0FBA8B1C-2A18-4F02-BD31-1753476513C6}" srcId="{007852F2-5E90-4F5F-BDE4-900415644FAB}" destId="{D863CF83-33AF-41A5-83DE-14A0A6D98C87}" srcOrd="4" destOrd="0" parTransId="{9343A2B2-9208-41E8-8889-104B8B88D5C1}" sibTransId="{E9B70203-F565-43DA-AE3A-9D3DE238A142}"/>
    <dgm:cxn modelId="{A030F2A7-F1DE-4AB3-BC0A-0320B7CBDD5E}" srcId="{007852F2-5E90-4F5F-BDE4-900415644FAB}" destId="{04374006-1827-46BD-BACD-9326EFA11A02}" srcOrd="1" destOrd="0" parTransId="{FC4F2656-6958-49D9-B8CD-11133EFD1DF4}" sibTransId="{3D3DB205-2954-4262-96E2-6CDAA7FE3788}"/>
    <dgm:cxn modelId="{392DD510-BC09-4379-9DC8-C4674C2F81EA}" type="presOf" srcId="{007852F2-5E90-4F5F-BDE4-900415644FAB}" destId="{06F62350-BC3E-4CD4-949A-C5002787BBC4}" srcOrd="0" destOrd="0" presId="urn:microsoft.com/office/officeart/2005/8/layout/vList2"/>
    <dgm:cxn modelId="{C4DB089B-4EBB-45B2-B376-14B5EC69BBD9}" type="presOf" srcId="{4F53E836-E348-452C-904B-2191B652EE1D}" destId="{CC2A730B-E3EF-46B6-95E9-50FBFBC95C9E}" srcOrd="0" destOrd="0" presId="urn:microsoft.com/office/officeart/2005/8/layout/vList2"/>
    <dgm:cxn modelId="{170A92B6-2A28-44AF-B3D1-842888C69DCA}" type="presParOf" srcId="{06F62350-BC3E-4CD4-949A-C5002787BBC4}" destId="{DB2B88D6-1081-4B2A-BC17-C78A62492E73}" srcOrd="0" destOrd="0" presId="urn:microsoft.com/office/officeart/2005/8/layout/vList2"/>
    <dgm:cxn modelId="{7B631AD6-F123-4D18-BC15-EA99F2DFAD17}" type="presParOf" srcId="{06F62350-BC3E-4CD4-949A-C5002787BBC4}" destId="{AE7B1D6A-4937-4E1F-9CE3-4EC1B38B1F2F}" srcOrd="1" destOrd="0" presId="urn:microsoft.com/office/officeart/2005/8/layout/vList2"/>
    <dgm:cxn modelId="{794A2535-F970-4E78-9DD5-B9E462B26412}" type="presParOf" srcId="{06F62350-BC3E-4CD4-949A-C5002787BBC4}" destId="{AE0B8C38-D52E-4FCD-B033-DF3BEF3CFB21}" srcOrd="2" destOrd="0" presId="urn:microsoft.com/office/officeart/2005/8/layout/vList2"/>
    <dgm:cxn modelId="{3A5A4F1D-FBE7-4B76-BA12-BE83DB7F5FC1}" type="presParOf" srcId="{06F62350-BC3E-4CD4-949A-C5002787BBC4}" destId="{88DECC72-8C7D-4EB9-A200-ECA37417D5EF}" srcOrd="3" destOrd="0" presId="urn:microsoft.com/office/officeart/2005/8/layout/vList2"/>
    <dgm:cxn modelId="{AD9B3F08-A44B-4825-8676-E9DFF2125CBC}" type="presParOf" srcId="{06F62350-BC3E-4CD4-949A-C5002787BBC4}" destId="{4880D5A9-2B8D-45B3-B64B-02E222B06ACA}" srcOrd="4" destOrd="0" presId="urn:microsoft.com/office/officeart/2005/8/layout/vList2"/>
    <dgm:cxn modelId="{1B82ABEF-C837-4928-92A6-5A4B5961D81A}" type="presParOf" srcId="{06F62350-BC3E-4CD4-949A-C5002787BBC4}" destId="{08FD8D91-8763-4734-9A6F-A4ECE84E6723}" srcOrd="5" destOrd="0" presId="urn:microsoft.com/office/officeart/2005/8/layout/vList2"/>
    <dgm:cxn modelId="{7455D620-57DB-4D81-A808-DEDA582581AF}" type="presParOf" srcId="{06F62350-BC3E-4CD4-949A-C5002787BBC4}" destId="{CC2A730B-E3EF-46B6-95E9-50FBFBC95C9E}" srcOrd="6" destOrd="0" presId="urn:microsoft.com/office/officeart/2005/8/layout/vList2"/>
    <dgm:cxn modelId="{9542951F-2B05-4A73-A555-5B0C3270B107}" type="presParOf" srcId="{06F62350-BC3E-4CD4-949A-C5002787BBC4}" destId="{A1FE84DB-2466-4B38-8F82-2D0CE586F7D2}" srcOrd="7" destOrd="0" presId="urn:microsoft.com/office/officeart/2005/8/layout/vList2"/>
    <dgm:cxn modelId="{348433E1-7DBF-470A-9880-2ADF60EA8007}" type="presParOf" srcId="{06F62350-BC3E-4CD4-949A-C5002787BBC4}" destId="{70AFC014-EA24-47AA-A877-28648505ED6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508B69-0696-4E6E-A586-18CC6863D519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F98CAC4E-7026-4011-9357-4C90AE117982}">
      <dgm:prSet/>
      <dgm:spPr>
        <a:solidFill>
          <a:schemeClr val="tx2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pPr rtl="0"/>
          <a:r>
            <a:rPr lang="es-VE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Impacto de la VB </a:t>
          </a:r>
          <a:r>
            <a:rPr lang="es-V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en las mediciones seriadas para los pacientes con ICC</a:t>
          </a:r>
          <a:endParaRPr lang="es-V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21DA05-8032-4B07-A5D9-4A4823930CBD}" type="parTrans" cxnId="{52374BAA-99CD-4B1D-A745-3EDD0AFC7109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FB60D6-4BD2-4776-89B0-3CAE77915BDF}" type="sibTrans" cxnId="{52374BAA-99CD-4B1D-A745-3EDD0AFC7109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73E2E9-4A78-4D88-8544-A3BEF522046E}">
      <dgm:prSet/>
      <dgm:spPr>
        <a:solidFill>
          <a:schemeClr val="tx2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pPr rtl="0"/>
          <a:r>
            <a:rPr lang="es-V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Se calculó </a:t>
          </a:r>
          <a:r>
            <a:rPr lang="es-VE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% de cambio respecto a la concentración basal  </a:t>
          </a:r>
          <a:r>
            <a:rPr lang="es-V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en cada ensayo</a:t>
          </a:r>
          <a:endParaRPr lang="es-V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F5745B-8923-4590-B417-9A55287E4E74}" type="parTrans" cxnId="{C463F81A-EE79-486C-9F12-96757B476478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482BA2-6B0A-4A04-B59C-D7CA9FDF180F}" type="sibTrans" cxnId="{C463F81A-EE79-486C-9F12-96757B476478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843D0A-8ABB-4835-B7B4-BBFD7F94BD1E}">
      <dgm:prSet/>
      <dgm:spPr>
        <a:solidFill>
          <a:schemeClr val="tx2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pPr rtl="0"/>
          <a:r>
            <a:rPr lang="es-V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Recolección de muestras en días consecutivos</a:t>
          </a:r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7F0F7C-4DF9-4DD2-8653-431F52A7F214}" type="parTrans" cxnId="{212B28F0-3925-4C3F-B4CA-2717EC8BBC4A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217CDB-E232-4096-B3A3-9F165A65B5DA}" type="sibTrans" cxnId="{212B28F0-3925-4C3F-B4CA-2717EC8BBC4A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9B3C66-D254-4F35-9329-4CCBC6FC0881}">
      <dgm:prSet/>
      <dgm:spPr>
        <a:solidFill>
          <a:schemeClr val="tx2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pPr rtl="0"/>
          <a:r>
            <a:rPr lang="es-V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Mientras eran sometidos a tratamiento con diuréticos, </a:t>
          </a:r>
          <a:r>
            <a:rPr lang="el-GR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β</a:t>
          </a:r>
          <a:r>
            <a:rPr lang="es-V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bloqueantes y/o IECAs</a:t>
          </a:r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EC86D9-CA3B-46B6-BA1E-2F60F9795CCF}" type="parTrans" cxnId="{FBFA77C7-66E4-4B62-8ACD-C90BE6060185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E86CE-E9AB-4780-9EA7-6BD582FE8591}" type="sibTrans" cxnId="{FBFA77C7-66E4-4B62-8ACD-C90BE6060185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BCC6A3-D9A3-402C-821E-8C16C8B1865F}">
      <dgm:prSet/>
      <dgm:spPr>
        <a:solidFill>
          <a:schemeClr val="tx2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pPr rtl="0"/>
          <a:r>
            <a:rPr lang="es-V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No necesario consentimiento informado</a:t>
          </a:r>
          <a:endParaRPr lang="es-V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50B5E9-B49A-4539-9C7B-C94A1E39D374}" type="parTrans" cxnId="{CB158E17-0E53-4F50-BF68-6C77B58F6240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F27C7D-B712-4BC0-90BC-65F8D4E06C8E}" type="sibTrans" cxnId="{CB158E17-0E53-4F50-BF68-6C77B58F6240}">
      <dgm:prSet/>
      <dgm:spPr/>
      <dgm:t>
        <a:bodyPr/>
        <a:lstStyle/>
        <a:p>
          <a:endParaRPr lang="es-V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E5938-92D4-40F4-88DB-C3EDA821BB8F}" type="pres">
      <dgm:prSet presAssocID="{5C508B69-0696-4E6E-A586-18CC6863D5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286415A7-DAD7-4D5A-A97A-B1D54C016A08}" type="pres">
      <dgm:prSet presAssocID="{F98CAC4E-7026-4011-9357-4C90AE11798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CB34329-A3BF-4AD8-BD37-7A430FE2149B}" type="pres">
      <dgm:prSet presAssocID="{84FB60D6-4BD2-4776-89B0-3CAE77915BDF}" presName="sibTrans" presStyleCnt="0"/>
      <dgm:spPr/>
    </dgm:pt>
    <dgm:pt modelId="{DC83319A-30C1-4C4E-A15A-9CDE7F010F83}" type="pres">
      <dgm:prSet presAssocID="{9373E2E9-4A78-4D88-8544-A3BEF522046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345374C7-8827-44E8-B839-7CE8DC3CA9FC}" type="pres">
      <dgm:prSet presAssocID="{A8482BA2-6B0A-4A04-B59C-D7CA9FDF180F}" presName="sibTrans" presStyleCnt="0"/>
      <dgm:spPr/>
    </dgm:pt>
    <dgm:pt modelId="{03EC50A5-E790-47AE-9878-CBE301FD2399}" type="pres">
      <dgm:prSet presAssocID="{F3843D0A-8ABB-4835-B7B4-BBFD7F94BD1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50ABC52C-EEE5-4D9F-8B3F-51612D5A007B}" type="pres">
      <dgm:prSet presAssocID="{41217CDB-E232-4096-B3A3-9F165A65B5DA}" presName="sibTrans" presStyleCnt="0"/>
      <dgm:spPr/>
    </dgm:pt>
    <dgm:pt modelId="{C0A391D2-1978-4890-9567-B5563B57211B}" type="pres">
      <dgm:prSet presAssocID="{4A9B3C66-D254-4F35-9329-4CCBC6FC088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1636CA5-3DCE-4979-9ED4-0FB4B4A74010}" type="pres">
      <dgm:prSet presAssocID="{E40E86CE-E9AB-4780-9EA7-6BD582FE8591}" presName="sibTrans" presStyleCnt="0"/>
      <dgm:spPr/>
    </dgm:pt>
    <dgm:pt modelId="{108D8E6B-CD87-41C4-AD9D-AE97FAC723FC}" type="pres">
      <dgm:prSet presAssocID="{D4BCC6A3-D9A3-402C-821E-8C16C8B1865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C90AE9AD-0824-4DFD-88C4-26B0D07C4832}" type="presOf" srcId="{F98CAC4E-7026-4011-9357-4C90AE117982}" destId="{286415A7-DAD7-4D5A-A97A-B1D54C016A08}" srcOrd="0" destOrd="0" presId="urn:microsoft.com/office/officeart/2005/8/layout/default"/>
    <dgm:cxn modelId="{49B2DB3C-B75F-4E2D-BE4D-FAB4CD9BAFAF}" type="presOf" srcId="{D4BCC6A3-D9A3-402C-821E-8C16C8B1865F}" destId="{108D8E6B-CD87-41C4-AD9D-AE97FAC723FC}" srcOrd="0" destOrd="0" presId="urn:microsoft.com/office/officeart/2005/8/layout/default"/>
    <dgm:cxn modelId="{700196C8-FA72-4BA2-A9BE-FDB282ED401D}" type="presOf" srcId="{5C508B69-0696-4E6E-A586-18CC6863D519}" destId="{80EE5938-92D4-40F4-88DB-C3EDA821BB8F}" srcOrd="0" destOrd="0" presId="urn:microsoft.com/office/officeart/2005/8/layout/default"/>
    <dgm:cxn modelId="{212B28F0-3925-4C3F-B4CA-2717EC8BBC4A}" srcId="{5C508B69-0696-4E6E-A586-18CC6863D519}" destId="{F3843D0A-8ABB-4835-B7B4-BBFD7F94BD1E}" srcOrd="2" destOrd="0" parTransId="{617F0F7C-4DF9-4DD2-8653-431F52A7F214}" sibTransId="{41217CDB-E232-4096-B3A3-9F165A65B5DA}"/>
    <dgm:cxn modelId="{786A8A92-DB00-4CD6-A5A0-4C068E7FF3B8}" type="presOf" srcId="{4A9B3C66-D254-4F35-9329-4CCBC6FC0881}" destId="{C0A391D2-1978-4890-9567-B5563B57211B}" srcOrd="0" destOrd="0" presId="urn:microsoft.com/office/officeart/2005/8/layout/default"/>
    <dgm:cxn modelId="{CB158E17-0E53-4F50-BF68-6C77B58F6240}" srcId="{5C508B69-0696-4E6E-A586-18CC6863D519}" destId="{D4BCC6A3-D9A3-402C-821E-8C16C8B1865F}" srcOrd="4" destOrd="0" parTransId="{3B50B5E9-B49A-4539-9C7B-C94A1E39D374}" sibTransId="{E3F27C7D-B712-4BC0-90BC-65F8D4E06C8E}"/>
    <dgm:cxn modelId="{DD49B789-F7F4-480A-978C-8D3F4BC76BA8}" type="presOf" srcId="{9373E2E9-4A78-4D88-8544-A3BEF522046E}" destId="{DC83319A-30C1-4C4E-A15A-9CDE7F010F83}" srcOrd="0" destOrd="0" presId="urn:microsoft.com/office/officeart/2005/8/layout/default"/>
    <dgm:cxn modelId="{C463F81A-EE79-486C-9F12-96757B476478}" srcId="{5C508B69-0696-4E6E-A586-18CC6863D519}" destId="{9373E2E9-4A78-4D88-8544-A3BEF522046E}" srcOrd="1" destOrd="0" parTransId="{38F5745B-8923-4590-B417-9A55287E4E74}" sibTransId="{A8482BA2-6B0A-4A04-B59C-D7CA9FDF180F}"/>
    <dgm:cxn modelId="{3F5344DC-98FC-4EFA-8EE2-440775DDE453}" type="presOf" srcId="{F3843D0A-8ABB-4835-B7B4-BBFD7F94BD1E}" destId="{03EC50A5-E790-47AE-9878-CBE301FD2399}" srcOrd="0" destOrd="0" presId="urn:microsoft.com/office/officeart/2005/8/layout/default"/>
    <dgm:cxn modelId="{52374BAA-99CD-4B1D-A745-3EDD0AFC7109}" srcId="{5C508B69-0696-4E6E-A586-18CC6863D519}" destId="{F98CAC4E-7026-4011-9357-4C90AE117982}" srcOrd="0" destOrd="0" parTransId="{C721DA05-8032-4B07-A5D9-4A4823930CBD}" sibTransId="{84FB60D6-4BD2-4776-89B0-3CAE77915BDF}"/>
    <dgm:cxn modelId="{FBFA77C7-66E4-4B62-8ACD-C90BE6060185}" srcId="{5C508B69-0696-4E6E-A586-18CC6863D519}" destId="{4A9B3C66-D254-4F35-9329-4CCBC6FC0881}" srcOrd="3" destOrd="0" parTransId="{72EC86D9-CA3B-46B6-BA1E-2F60F9795CCF}" sibTransId="{E40E86CE-E9AB-4780-9EA7-6BD582FE8591}"/>
    <dgm:cxn modelId="{334450D6-F042-48CC-B145-7B1FB8C1E8AA}" type="presParOf" srcId="{80EE5938-92D4-40F4-88DB-C3EDA821BB8F}" destId="{286415A7-DAD7-4D5A-A97A-B1D54C016A08}" srcOrd="0" destOrd="0" presId="urn:microsoft.com/office/officeart/2005/8/layout/default"/>
    <dgm:cxn modelId="{8212D3C6-01A0-4B99-8AE6-6F5AC9717851}" type="presParOf" srcId="{80EE5938-92D4-40F4-88DB-C3EDA821BB8F}" destId="{6CB34329-A3BF-4AD8-BD37-7A430FE2149B}" srcOrd="1" destOrd="0" presId="urn:microsoft.com/office/officeart/2005/8/layout/default"/>
    <dgm:cxn modelId="{69E7F80B-7244-4D96-BCB2-BA8D1E9C5D59}" type="presParOf" srcId="{80EE5938-92D4-40F4-88DB-C3EDA821BB8F}" destId="{DC83319A-30C1-4C4E-A15A-9CDE7F010F83}" srcOrd="2" destOrd="0" presId="urn:microsoft.com/office/officeart/2005/8/layout/default"/>
    <dgm:cxn modelId="{42F86CFB-F275-40AC-AB1E-579824FD0CF2}" type="presParOf" srcId="{80EE5938-92D4-40F4-88DB-C3EDA821BB8F}" destId="{345374C7-8827-44E8-B839-7CE8DC3CA9FC}" srcOrd="3" destOrd="0" presId="urn:microsoft.com/office/officeart/2005/8/layout/default"/>
    <dgm:cxn modelId="{6AFC7FCD-7A1C-4C66-8BDE-2B16B8DD5A7D}" type="presParOf" srcId="{80EE5938-92D4-40F4-88DB-C3EDA821BB8F}" destId="{03EC50A5-E790-47AE-9878-CBE301FD2399}" srcOrd="4" destOrd="0" presId="urn:microsoft.com/office/officeart/2005/8/layout/default"/>
    <dgm:cxn modelId="{DB397B04-426D-4904-B986-150668F4B044}" type="presParOf" srcId="{80EE5938-92D4-40F4-88DB-C3EDA821BB8F}" destId="{50ABC52C-EEE5-4D9F-8B3F-51612D5A007B}" srcOrd="5" destOrd="0" presId="urn:microsoft.com/office/officeart/2005/8/layout/default"/>
    <dgm:cxn modelId="{463A36A9-20CB-47CE-B622-B52B821B2DB9}" type="presParOf" srcId="{80EE5938-92D4-40F4-88DB-C3EDA821BB8F}" destId="{C0A391D2-1978-4890-9567-B5563B57211B}" srcOrd="6" destOrd="0" presId="urn:microsoft.com/office/officeart/2005/8/layout/default"/>
    <dgm:cxn modelId="{EA1A7A56-E170-4B2A-B5AA-727592988487}" type="presParOf" srcId="{80EE5938-92D4-40F4-88DB-C3EDA821BB8F}" destId="{11636CA5-3DCE-4979-9ED4-0FB4B4A74010}" srcOrd="7" destOrd="0" presId="urn:microsoft.com/office/officeart/2005/8/layout/default"/>
    <dgm:cxn modelId="{7183481E-7563-4367-9A09-98F8C3681382}" type="presParOf" srcId="{80EE5938-92D4-40F4-88DB-C3EDA821BB8F}" destId="{108D8E6B-CD87-41C4-AD9D-AE97FAC723FC}" srcOrd="8" destOrd="0" presId="urn:microsoft.com/office/officeart/2005/8/layout/defaul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95B21-25F7-494C-84AE-7F9E9D288A17}">
      <dsp:nvSpPr>
        <dsp:cNvPr id="0" name=""/>
        <dsp:cNvSpPr/>
      </dsp:nvSpPr>
      <dsp:spPr>
        <a:xfrm>
          <a:off x="0" y="1724"/>
          <a:ext cx="8229600" cy="2035800"/>
        </a:xfrm>
        <a:prstGeom prst="round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just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3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El BNP y proBNP-NT son biomarcadores plasmáticos utilizados en pacientes con insuficiencia cardíaca congestiva que están aprobados para fines de diagnóstico. </a:t>
          </a:r>
          <a:endParaRPr lang="es-VE" sz="3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380" y="101104"/>
        <a:ext cx="8030840" cy="1837040"/>
      </dsp:txXfrm>
    </dsp:sp>
    <dsp:sp modelId="{431CE3DD-664C-452B-BC8C-C99D1CC174EB}">
      <dsp:nvSpPr>
        <dsp:cNvPr id="0" name=""/>
        <dsp:cNvSpPr/>
      </dsp:nvSpPr>
      <dsp:spPr>
        <a:xfrm>
          <a:off x="0" y="2123924"/>
          <a:ext cx="8229600" cy="2035800"/>
        </a:xfrm>
        <a:prstGeom prst="round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just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medición seriada de estos péptidos también puede ser útil en el seguimiento del éxito de la terapia farmacológica</a:t>
          </a:r>
          <a:endParaRPr lang="es-VE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380" y="2223304"/>
        <a:ext cx="8030840" cy="18370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E55F8-BC21-4307-AB4C-4D0D4909AC11}">
      <dsp:nvSpPr>
        <dsp:cNvPr id="0" name=""/>
        <dsp:cNvSpPr/>
      </dsp:nvSpPr>
      <dsp:spPr>
        <a:xfrm>
          <a:off x="950341" y="1699"/>
          <a:ext cx="3013769" cy="1808261"/>
        </a:xfrm>
        <a:prstGeom prst="rect">
          <a:avLst/>
        </a:prstGeom>
        <a:solidFill>
          <a:schemeClr val="tx2">
            <a:lumMod val="50000"/>
          </a:schemeClr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CVB </a:t>
          </a:r>
          <a:r>
            <a:rPr lang="es-VE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intra</a:t>
          </a:r>
          <a:r>
            <a:rPr lang="es-VE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 interindividual</a:t>
          </a:r>
          <a:endParaRPr lang="es-VE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0341" y="1699"/>
        <a:ext cx="3013769" cy="1808261"/>
      </dsp:txXfrm>
    </dsp:sp>
    <dsp:sp modelId="{38A69E0D-E63F-4D58-BCFA-1CCFD3946CC9}">
      <dsp:nvSpPr>
        <dsp:cNvPr id="0" name=""/>
        <dsp:cNvSpPr/>
      </dsp:nvSpPr>
      <dsp:spPr>
        <a:xfrm>
          <a:off x="4265488" y="1699"/>
          <a:ext cx="3013769" cy="1808261"/>
        </a:xfrm>
        <a:prstGeom prst="rect">
          <a:avLst/>
        </a:prstGeom>
        <a:solidFill>
          <a:schemeClr val="tx2">
            <a:lumMod val="50000"/>
          </a:schemeClr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excluyeron 3 sujetos por concentraciones por debajo de los límites de detección</a:t>
          </a:r>
          <a:endParaRPr lang="es-VE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5488" y="1699"/>
        <a:ext cx="3013769" cy="1808261"/>
      </dsp:txXfrm>
    </dsp:sp>
    <dsp:sp modelId="{6FE6A85F-4715-44C8-8473-BC5002F55AE9}">
      <dsp:nvSpPr>
        <dsp:cNvPr id="0" name=""/>
        <dsp:cNvSpPr/>
      </dsp:nvSpPr>
      <dsp:spPr>
        <a:xfrm>
          <a:off x="2386614" y="2111337"/>
          <a:ext cx="3456371" cy="1808261"/>
        </a:xfrm>
        <a:prstGeom prst="rect">
          <a:avLst/>
        </a:prstGeom>
        <a:solidFill>
          <a:schemeClr val="tx2">
            <a:lumMod val="50000"/>
          </a:schemeClr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Test de </a:t>
          </a:r>
          <a:r>
            <a:rPr lang="es-VE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Reed </a:t>
          </a:r>
          <a:r>
            <a:rPr lang="es-VE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 </a:t>
          </a:r>
          <a:r>
            <a:rPr lang="es-VE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 de </a:t>
          </a:r>
          <a:r>
            <a:rPr lang="es-VE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Cochran</a:t>
          </a:r>
          <a:r>
            <a:rPr lang="es-VE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VE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para valores extremos (se eliminó 1)</a:t>
          </a:r>
          <a:endParaRPr lang="es-VE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6614" y="2111337"/>
        <a:ext cx="3456371" cy="180826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F41E6-8957-4701-ADC4-AAC80561910C}">
      <dsp:nvSpPr>
        <dsp:cNvPr id="0" name=""/>
        <dsp:cNvSpPr/>
      </dsp:nvSpPr>
      <dsp:spPr>
        <a:xfrm>
          <a:off x="0" y="166499"/>
          <a:ext cx="8229600" cy="596700"/>
        </a:xfrm>
        <a:prstGeom prst="round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Análisis de variabilidad Excel (Microsoft, Seattle, Washington). </a:t>
          </a:r>
          <a:endParaRPr lang="es-VE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28" y="195627"/>
        <a:ext cx="8171344" cy="538444"/>
      </dsp:txXfrm>
    </dsp:sp>
    <dsp:sp modelId="{81D71F14-F34A-4AF6-819C-9D450DF352AA}">
      <dsp:nvSpPr>
        <dsp:cNvPr id="0" name=""/>
        <dsp:cNvSpPr/>
      </dsp:nvSpPr>
      <dsp:spPr>
        <a:xfrm>
          <a:off x="0" y="832319"/>
          <a:ext cx="8229600" cy="596700"/>
        </a:xfrm>
        <a:prstGeom prst="round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Precisión calculada como CV</a:t>
          </a:r>
          <a:r>
            <a:rPr lang="es-VE" sz="2400" kern="1200" baseline="-25000" smtClean="0">
              <a:latin typeface="Times New Roman" panose="02020603050405020304" pitchFamily="18" charset="0"/>
              <a:cs typeface="Times New Roman" panose="02020603050405020304" pitchFamily="18" charset="0"/>
            </a:rPr>
            <a:t>intraindividual </a:t>
          </a:r>
          <a:r>
            <a:rPr lang="es-VE" sz="2400" u="sng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&lt;</a:t>
          </a:r>
          <a:r>
            <a:rPr lang="es-VE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0.5</a:t>
          </a:r>
          <a:endParaRPr lang="es-VE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28" y="861447"/>
        <a:ext cx="8171344" cy="538444"/>
      </dsp:txXfrm>
    </dsp:sp>
    <dsp:sp modelId="{2866B6C5-B19F-4C53-A8F1-FDCB900E6C62}">
      <dsp:nvSpPr>
        <dsp:cNvPr id="0" name=""/>
        <dsp:cNvSpPr/>
      </dsp:nvSpPr>
      <dsp:spPr>
        <a:xfrm>
          <a:off x="0" y="1498139"/>
          <a:ext cx="8229600" cy="596700"/>
        </a:xfrm>
        <a:prstGeom prst="round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Exactitud calculada como </a:t>
          </a:r>
          <a:r>
            <a:rPr lang="es-VE" sz="2400" u="sng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&lt;</a:t>
          </a:r>
          <a:r>
            <a:rPr lang="es-VE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0,25</a:t>
          </a:r>
          <a:endParaRPr lang="es-VE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28" y="1527267"/>
        <a:ext cx="8171344" cy="538444"/>
      </dsp:txXfrm>
    </dsp:sp>
    <dsp:sp modelId="{8062B970-EC14-4DDB-B73F-ECD7BC8CF81A}">
      <dsp:nvSpPr>
        <dsp:cNvPr id="0" name=""/>
        <dsp:cNvSpPr/>
      </dsp:nvSpPr>
      <dsp:spPr>
        <a:xfrm>
          <a:off x="0" y="2163959"/>
          <a:ext cx="8229600" cy="596700"/>
        </a:xfrm>
        <a:prstGeom prst="round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[</a:t>
          </a:r>
          <a14:m xmlns:a14="http://schemas.microsoft.com/office/drawing/2010/main">
            <m:oMath xmlns:m="http://schemas.openxmlformats.org/officeDocument/2006/math">
              <m:r>
                <a:rPr lang="es-VE" sz="2400" b="0" i="1" kern="1200">
                  <a:latin typeface="Cambria Math"/>
                </a:rPr>
                <m:t>√</m:t>
              </m:r>
            </m:oMath>
          </a14:m>
          <a:r>
            <a:rPr lang="es-VE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(CV</a:t>
          </a:r>
          <a:r>
            <a:rPr lang="es-VE" sz="2400" kern="12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s-VE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es-VE" sz="2400" kern="1200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s-VE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+ (CV</a:t>
          </a:r>
          <a:r>
            <a:rPr lang="es-VE" sz="2400" kern="12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G</a:t>
          </a:r>
          <a:r>
            <a:rPr lang="es-VE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es-VE" sz="2400" kern="1200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 2</a:t>
          </a:r>
          <a:r>
            <a:rPr lang="es-VE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]</a:t>
          </a:r>
        </a:p>
      </dsp:txBody>
      <dsp:txXfrm>
        <a:off x="29128" y="2193087"/>
        <a:ext cx="8171344" cy="538444"/>
      </dsp:txXfrm>
    </dsp:sp>
    <dsp:sp modelId="{6FC274DB-3CD9-46A1-8F94-727144B22091}">
      <dsp:nvSpPr>
        <dsp:cNvPr id="0" name=""/>
        <dsp:cNvSpPr/>
      </dsp:nvSpPr>
      <dsp:spPr>
        <a:xfrm>
          <a:off x="0" y="2760659"/>
          <a:ext cx="822960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VE" sz="24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Porcentaje de cambio de resultados seriados 2.77 </a:t>
          </a:r>
          <a:endParaRPr lang="es-VE" sz="24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60659"/>
        <a:ext cx="8229600" cy="397440"/>
      </dsp:txXfrm>
    </dsp:sp>
    <dsp:sp modelId="{6582F92E-13D7-40E4-A754-DF2C90DEAA0C}">
      <dsp:nvSpPr>
        <dsp:cNvPr id="0" name=""/>
        <dsp:cNvSpPr/>
      </dsp:nvSpPr>
      <dsp:spPr>
        <a:xfrm>
          <a:off x="0" y="3158099"/>
          <a:ext cx="8229600" cy="596700"/>
        </a:xfrm>
        <a:prstGeom prst="round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[</a:t>
          </a:r>
          <a14:m xmlns:a14="http://schemas.microsoft.com/office/drawing/2010/main">
            <m:oMath xmlns:m="http://schemas.openxmlformats.org/officeDocument/2006/math">
              <m:r>
                <a:rPr lang="es-VE" sz="2400" i="1" kern="1200">
                  <a:latin typeface="Cambria Math"/>
                </a:rPr>
                <m:t>√</m:t>
              </m:r>
            </m:oMath>
          </a14:m>
          <a:r>
            <a:rPr lang="es-VE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(CV</a:t>
          </a:r>
          <a:r>
            <a:rPr lang="es-VE" sz="2400" kern="1200" baseline="-2500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es-VE" sz="2400" kern="1200" baseline="30000">
              <a:latin typeface="Times New Roman" panose="02020603050405020304" pitchFamily="18" charset="0"/>
              <a:cs typeface="Times New Roman" panose="02020603050405020304" pitchFamily="18" charset="0"/>
            </a:rPr>
            <a:t> 2</a:t>
          </a:r>
          <a:r>
            <a:rPr lang="es-VE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 + CV</a:t>
          </a:r>
          <a:r>
            <a:rPr lang="es-VE" sz="2400" kern="1200" baseline="-2500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s-VE" sz="2400" kern="1200" baseline="30000">
              <a:latin typeface="Times New Roman" panose="02020603050405020304" pitchFamily="18" charset="0"/>
              <a:cs typeface="Times New Roman" panose="02020603050405020304" pitchFamily="18" charset="0"/>
            </a:rPr>
            <a:t> 2</a:t>
          </a:r>
          <a:r>
            <a:rPr lang="es-VE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29128" y="3187227"/>
        <a:ext cx="8171344" cy="53844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6A685-46C9-48CD-ACF4-E66DD1D9E039}">
      <dsp:nvSpPr>
        <dsp:cNvPr id="0" name=""/>
        <dsp:cNvSpPr/>
      </dsp:nvSpPr>
      <dsp:spPr>
        <a:xfrm>
          <a:off x="186133" y="4052071"/>
          <a:ext cx="272663" cy="836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168"/>
              </a:lnTo>
              <a:lnTo>
                <a:pt x="272663" y="83616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D2867-08CF-40D6-9DBB-1AB277363C02}">
      <dsp:nvSpPr>
        <dsp:cNvPr id="0" name=""/>
        <dsp:cNvSpPr/>
      </dsp:nvSpPr>
      <dsp:spPr>
        <a:xfrm>
          <a:off x="867517" y="2761463"/>
          <a:ext cx="91440" cy="3817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72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95F91-F30C-4B79-8862-55653F8DF9B2}">
      <dsp:nvSpPr>
        <dsp:cNvPr id="0" name=""/>
        <dsp:cNvSpPr/>
      </dsp:nvSpPr>
      <dsp:spPr>
        <a:xfrm>
          <a:off x="867517" y="1470855"/>
          <a:ext cx="91440" cy="3817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72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33CB22-2A69-409F-A801-C74185A10557}">
      <dsp:nvSpPr>
        <dsp:cNvPr id="0" name=""/>
        <dsp:cNvSpPr/>
      </dsp:nvSpPr>
      <dsp:spPr>
        <a:xfrm>
          <a:off x="4357" y="561976"/>
          <a:ext cx="1817758" cy="908879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Grupo 1: 12 sujetos (VB)</a:t>
          </a:r>
          <a:endParaRPr lang="es-VE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7" y="561976"/>
        <a:ext cx="1817758" cy="908879"/>
      </dsp:txXfrm>
    </dsp:sp>
    <dsp:sp modelId="{8C056438-FD86-44B0-B546-7E5AD9794A5F}">
      <dsp:nvSpPr>
        <dsp:cNvPr id="0" name=""/>
        <dsp:cNvSpPr/>
      </dsp:nvSpPr>
      <dsp:spPr>
        <a:xfrm>
          <a:off x="4357" y="1852584"/>
          <a:ext cx="1817758" cy="908879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 excluidos por concentraciones menores a las detectables</a:t>
          </a:r>
          <a:endParaRPr lang="es-VE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7" y="1852584"/>
        <a:ext cx="1817758" cy="908879"/>
      </dsp:txXfrm>
    </dsp:sp>
    <dsp:sp modelId="{8BED84C6-6857-4807-AA9A-F022489A33C6}">
      <dsp:nvSpPr>
        <dsp:cNvPr id="0" name=""/>
        <dsp:cNvSpPr/>
      </dsp:nvSpPr>
      <dsp:spPr>
        <a:xfrm>
          <a:off x="4357" y="3143192"/>
          <a:ext cx="1817758" cy="908879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 excluido por estadísticos de valores extremos</a:t>
          </a:r>
          <a:endParaRPr lang="es-VE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7" y="3143192"/>
        <a:ext cx="1817758" cy="908879"/>
      </dsp:txXfrm>
    </dsp:sp>
    <dsp:sp modelId="{E8E767DE-95CE-4AC0-917D-7FD630D7936E}">
      <dsp:nvSpPr>
        <dsp:cNvPr id="0" name=""/>
        <dsp:cNvSpPr/>
      </dsp:nvSpPr>
      <dsp:spPr>
        <a:xfrm>
          <a:off x="458797" y="4433800"/>
          <a:ext cx="2665251" cy="908879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Total Grupo 1: 8 sujetos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- 3H + 5M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- 21 a 45 años</a:t>
          </a:r>
          <a:endParaRPr lang="es-VE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8797" y="4433800"/>
        <a:ext cx="2665251" cy="908879"/>
      </dsp:txXfrm>
    </dsp:sp>
    <dsp:sp modelId="{D4BA2193-872B-4695-8174-D23CD0C9A94A}">
      <dsp:nvSpPr>
        <dsp:cNvPr id="0" name=""/>
        <dsp:cNvSpPr/>
      </dsp:nvSpPr>
      <dsp:spPr>
        <a:xfrm>
          <a:off x="2203845" y="561976"/>
          <a:ext cx="1817758" cy="908879"/>
        </a:xfrm>
        <a:prstGeom prst="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Grupo 2: 36 sujetos (VA)</a:t>
          </a:r>
          <a:endParaRPr lang="es-VE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3845" y="561976"/>
        <a:ext cx="1817758" cy="908879"/>
      </dsp:txXfrm>
    </dsp:sp>
    <dsp:sp modelId="{7DF0175A-2684-4EF3-807C-6566E3E5A21A}">
      <dsp:nvSpPr>
        <dsp:cNvPr id="0" name=""/>
        <dsp:cNvSpPr/>
      </dsp:nvSpPr>
      <dsp:spPr>
        <a:xfrm>
          <a:off x="4403332" y="561976"/>
          <a:ext cx="1817758" cy="90887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Grupo 3: 5 </a:t>
          </a:r>
          <a:r>
            <a:rPr lang="es-VE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sujetos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VB en pacientes sanos</a:t>
          </a:r>
          <a:endParaRPr lang="es-VE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3332" y="561976"/>
        <a:ext cx="1817758" cy="908879"/>
      </dsp:txXfrm>
    </dsp:sp>
    <dsp:sp modelId="{2550D2CA-8755-4063-8982-E902BF0E23D3}">
      <dsp:nvSpPr>
        <dsp:cNvPr id="0" name=""/>
        <dsp:cNvSpPr/>
      </dsp:nvSpPr>
      <dsp:spPr>
        <a:xfrm>
          <a:off x="6602819" y="561976"/>
          <a:ext cx="1817758" cy="90887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Grupo 4: 11 sujetos (% de cambio de la VB)</a:t>
          </a:r>
          <a:endParaRPr lang="es-VE" sz="1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02819" y="561976"/>
        <a:ext cx="1817758" cy="90887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D1FED-8AD5-48AD-88E6-E9D51ACC121E}">
      <dsp:nvSpPr>
        <dsp:cNvPr id="0" name=""/>
        <dsp:cNvSpPr/>
      </dsp:nvSpPr>
      <dsp:spPr>
        <a:xfrm>
          <a:off x="0" y="3689"/>
          <a:ext cx="8229600" cy="926639"/>
        </a:xfrm>
        <a:prstGeom prst="roundRect">
          <a:avLst/>
        </a:prstGeom>
        <a:solidFill>
          <a:schemeClr val="tx2">
            <a:lumMod val="50000"/>
          </a:scheme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La sangre se recogió en tubos de plástico que contenían ácido </a:t>
          </a:r>
          <a:r>
            <a:rPr lang="es-VE" sz="2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etil-endiamino-tetracético</a:t>
          </a:r>
          <a:endParaRPr lang="es-VE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235" y="48924"/>
        <a:ext cx="8139130" cy="836169"/>
      </dsp:txXfrm>
    </dsp:sp>
    <dsp:sp modelId="{260DB2FF-165A-4509-832B-D10E3397B0ED}">
      <dsp:nvSpPr>
        <dsp:cNvPr id="0" name=""/>
        <dsp:cNvSpPr/>
      </dsp:nvSpPr>
      <dsp:spPr>
        <a:xfrm>
          <a:off x="0" y="999449"/>
          <a:ext cx="8229600" cy="926639"/>
        </a:xfrm>
        <a:prstGeom prst="roundRect">
          <a:avLst/>
        </a:prstGeom>
        <a:solidFill>
          <a:schemeClr val="tx2">
            <a:lumMod val="50000"/>
          </a:scheme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Se centrifugó</a:t>
          </a:r>
          <a:endParaRPr lang="es-VE" sz="24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235" y="1044684"/>
        <a:ext cx="8139130" cy="836169"/>
      </dsp:txXfrm>
    </dsp:sp>
    <dsp:sp modelId="{0FF3B116-39FA-4DDF-BC6A-7D13474FFBAB}">
      <dsp:nvSpPr>
        <dsp:cNvPr id="0" name=""/>
        <dsp:cNvSpPr/>
      </dsp:nvSpPr>
      <dsp:spPr>
        <a:xfrm>
          <a:off x="0" y="1995209"/>
          <a:ext cx="8229600" cy="926639"/>
        </a:xfrm>
        <a:prstGeom prst="roundRect">
          <a:avLst/>
        </a:prstGeom>
        <a:solidFill>
          <a:schemeClr val="tx2">
            <a:lumMod val="50000"/>
          </a:scheme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Se separó el plasma en alícuotas</a:t>
          </a:r>
          <a:endParaRPr lang="es-VE" sz="24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235" y="2040444"/>
        <a:ext cx="8139130" cy="836169"/>
      </dsp:txXfrm>
    </dsp:sp>
    <dsp:sp modelId="{269BEE34-3819-4E14-85CA-DA0A2A1EC262}">
      <dsp:nvSpPr>
        <dsp:cNvPr id="0" name=""/>
        <dsp:cNvSpPr/>
      </dsp:nvSpPr>
      <dsp:spPr>
        <a:xfrm>
          <a:off x="0" y="2990969"/>
          <a:ext cx="8229600" cy="926639"/>
        </a:xfrm>
        <a:prstGeom prst="roundRect">
          <a:avLst/>
        </a:prstGeom>
        <a:solidFill>
          <a:schemeClr val="tx2">
            <a:lumMod val="50000"/>
          </a:scheme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Se almacenó a -70°C antes del análisis</a:t>
          </a:r>
          <a:endParaRPr lang="es-VE" sz="24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235" y="3036204"/>
        <a:ext cx="8139130" cy="83616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CF15F-C7E3-4564-A576-E243F653D6BF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3D6AB-71F0-499E-9F49-F9CA9D63A3A0}">
      <dsp:nvSpPr>
        <dsp:cNvPr id="0" name=""/>
        <dsp:cNvSpPr/>
      </dsp:nvSpPr>
      <dsp:spPr>
        <a:xfrm>
          <a:off x="0" y="0"/>
          <a:ext cx="8229600" cy="980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b="1" kern="1200" smtClean="0">
              <a:solidFill>
                <a:schemeClr val="bg1"/>
              </a:solidFill>
            </a:rPr>
            <a:t>Las pruebas se probaron bajo las recomendaciones de los fabricantes (Biosite Inc., San Diego, California), SHIONORIA radioinmunoensayo BNP (Shionogi &amp; Co., Ltd, Osaka, Japón)</a:t>
          </a:r>
          <a:endParaRPr lang="es-VE" sz="2000" b="1" kern="1200">
            <a:solidFill>
              <a:schemeClr val="bg1"/>
            </a:solidFill>
          </a:endParaRPr>
        </a:p>
      </dsp:txBody>
      <dsp:txXfrm>
        <a:off x="0" y="0"/>
        <a:ext cx="8229600" cy="980324"/>
      </dsp:txXfrm>
    </dsp:sp>
    <dsp:sp modelId="{14834AD8-AB81-4FA5-B6B5-5FD8EB0D58B1}">
      <dsp:nvSpPr>
        <dsp:cNvPr id="0" name=""/>
        <dsp:cNvSpPr/>
      </dsp:nvSpPr>
      <dsp:spPr>
        <a:xfrm>
          <a:off x="0" y="98032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65308-3A48-49AE-A143-F3BD8E80E098}">
      <dsp:nvSpPr>
        <dsp:cNvPr id="0" name=""/>
        <dsp:cNvSpPr/>
      </dsp:nvSpPr>
      <dsp:spPr>
        <a:xfrm>
          <a:off x="0" y="980324"/>
          <a:ext cx="8229600" cy="980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b="1" kern="1200" smtClean="0">
              <a:solidFill>
                <a:schemeClr val="bg1"/>
              </a:solidFill>
            </a:rPr>
            <a:t>El proBNP-NT se analizó usando el analizador Elecsys 2010 (Roche Diagnostics, Indianapolis, Indiana)</a:t>
          </a:r>
          <a:endParaRPr lang="es-VE" sz="2000" b="1" kern="1200">
            <a:solidFill>
              <a:schemeClr val="bg1"/>
            </a:solidFill>
          </a:endParaRPr>
        </a:p>
      </dsp:txBody>
      <dsp:txXfrm>
        <a:off x="0" y="980324"/>
        <a:ext cx="8229600" cy="980324"/>
      </dsp:txXfrm>
    </dsp:sp>
    <dsp:sp modelId="{289C5326-CC83-41AF-A725-7B45B94C58E7}">
      <dsp:nvSpPr>
        <dsp:cNvPr id="0" name=""/>
        <dsp:cNvSpPr/>
      </dsp:nvSpPr>
      <dsp:spPr>
        <a:xfrm>
          <a:off x="0" y="196064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00E84-B731-4165-A0D9-F5F82EFB985C}">
      <dsp:nvSpPr>
        <dsp:cNvPr id="0" name=""/>
        <dsp:cNvSpPr/>
      </dsp:nvSpPr>
      <dsp:spPr>
        <a:xfrm>
          <a:off x="0" y="1960649"/>
          <a:ext cx="8229600" cy="980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b="1" kern="1200" smtClean="0">
              <a:solidFill>
                <a:schemeClr val="bg1"/>
              </a:solidFill>
            </a:rPr>
            <a:t>Para el grupo 2, todas las muestras se analizaron por duplicado para la determinación de CVA.</a:t>
          </a:r>
          <a:endParaRPr lang="es-VE" sz="2000" b="1" kern="1200">
            <a:solidFill>
              <a:schemeClr val="bg1"/>
            </a:solidFill>
          </a:endParaRPr>
        </a:p>
      </dsp:txBody>
      <dsp:txXfrm>
        <a:off x="0" y="1960649"/>
        <a:ext cx="8229600" cy="980324"/>
      </dsp:txXfrm>
    </dsp:sp>
    <dsp:sp modelId="{1069323A-9727-40AD-9009-60A12D7E13AA}">
      <dsp:nvSpPr>
        <dsp:cNvPr id="0" name=""/>
        <dsp:cNvSpPr/>
      </dsp:nvSpPr>
      <dsp:spPr>
        <a:xfrm>
          <a:off x="0" y="294097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970A2-B0D1-42A0-BA6A-B395CD902AA8}">
      <dsp:nvSpPr>
        <dsp:cNvPr id="0" name=""/>
        <dsp:cNvSpPr/>
      </dsp:nvSpPr>
      <dsp:spPr>
        <a:xfrm>
          <a:off x="0" y="2940974"/>
          <a:ext cx="8229600" cy="980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b="1" kern="1200" smtClean="0">
              <a:solidFill>
                <a:schemeClr val="bg1"/>
              </a:solidFill>
            </a:rPr>
            <a:t>Para las muestras del grupo 3, sólo se utilizó el ensayo Triage BNP (Biosite Inc.)</a:t>
          </a:r>
          <a:endParaRPr lang="es-VE" sz="2000" b="1" kern="1200">
            <a:solidFill>
              <a:schemeClr val="bg1"/>
            </a:solidFill>
          </a:endParaRPr>
        </a:p>
      </dsp:txBody>
      <dsp:txXfrm>
        <a:off x="0" y="2940974"/>
        <a:ext cx="8229600" cy="98032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B1EED-18DB-4840-A6D9-85CB04893876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E2295-2EFF-4E65-AAFB-0B18016F532D}">
      <dsp:nvSpPr>
        <dsp:cNvPr id="0" name=""/>
        <dsp:cNvSpPr/>
      </dsp:nvSpPr>
      <dsp:spPr>
        <a:xfrm>
          <a:off x="0" y="0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200" b="0" kern="1200" dirty="0" smtClean="0">
              <a:solidFill>
                <a:schemeClr val="bg1"/>
              </a:solidFill>
            </a:rPr>
            <a:t>Los CVI(</a:t>
          </a:r>
          <a:r>
            <a:rPr lang="es-VE" sz="2200" b="0" kern="1200" dirty="0" err="1" smtClean="0">
              <a:solidFill>
                <a:schemeClr val="bg1"/>
              </a:solidFill>
            </a:rPr>
            <a:t>norm</a:t>
          </a:r>
          <a:r>
            <a:rPr lang="es-VE" sz="2200" b="0" kern="1200" dirty="0" smtClean="0">
              <a:solidFill>
                <a:schemeClr val="bg1"/>
              </a:solidFill>
            </a:rPr>
            <a:t>) y </a:t>
          </a:r>
          <a:r>
            <a:rPr lang="el-GR" sz="2200" b="0" kern="1200" dirty="0" smtClean="0">
              <a:solidFill>
                <a:schemeClr val="bg1"/>
              </a:solidFill>
            </a:rPr>
            <a:t>Δ</a:t>
          </a:r>
          <a:r>
            <a:rPr lang="es-VE" sz="2200" b="0" kern="1200" dirty="0" smtClean="0">
              <a:solidFill>
                <a:schemeClr val="bg1"/>
              </a:solidFill>
            </a:rPr>
            <a:t>pt(</a:t>
          </a:r>
          <a:r>
            <a:rPr lang="es-VE" sz="2200" b="0" kern="1200" dirty="0" err="1" smtClean="0">
              <a:solidFill>
                <a:schemeClr val="bg1"/>
              </a:solidFill>
            </a:rPr>
            <a:t>norm</a:t>
          </a:r>
          <a:r>
            <a:rPr lang="es-VE" sz="2200" b="0" kern="1200" dirty="0" smtClean="0">
              <a:solidFill>
                <a:schemeClr val="bg1"/>
              </a:solidFill>
            </a:rPr>
            <a:t>) en 8 semanas en sujetos sanos para el ensayo </a:t>
          </a:r>
          <a:r>
            <a:rPr lang="es-VE" sz="2200" b="0" kern="1200" dirty="0" err="1" smtClean="0">
              <a:solidFill>
                <a:schemeClr val="bg1"/>
              </a:solidFill>
            </a:rPr>
            <a:t>Biosite</a:t>
          </a:r>
          <a:r>
            <a:rPr lang="es-VE" sz="2200" b="0" kern="1200" dirty="0" smtClean="0">
              <a:solidFill>
                <a:schemeClr val="bg1"/>
              </a:solidFill>
            </a:rPr>
            <a:t> BNP superaron los valores de los 5 pacientes con ICC del grupo 3 en 24 horas</a:t>
          </a:r>
          <a:endParaRPr lang="es-VE" sz="2200" b="0" kern="1200" dirty="0">
            <a:solidFill>
              <a:schemeClr val="bg1"/>
            </a:solidFill>
          </a:endParaRPr>
        </a:p>
      </dsp:txBody>
      <dsp:txXfrm>
        <a:off x="0" y="0"/>
        <a:ext cx="8229600" cy="1131490"/>
      </dsp:txXfrm>
    </dsp:sp>
    <dsp:sp modelId="{BDC34E0C-8099-4E31-9CC9-0571F8CF383B}">
      <dsp:nvSpPr>
        <dsp:cNvPr id="0" name=""/>
        <dsp:cNvSpPr/>
      </dsp:nvSpPr>
      <dsp:spPr>
        <a:xfrm>
          <a:off x="0" y="113149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73ABD-A440-40D1-B4B2-467A32A64AAA}">
      <dsp:nvSpPr>
        <dsp:cNvPr id="0" name=""/>
        <dsp:cNvSpPr/>
      </dsp:nvSpPr>
      <dsp:spPr>
        <a:xfrm>
          <a:off x="0" y="1131490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200" b="0" kern="1200" dirty="0" smtClean="0">
              <a:solidFill>
                <a:schemeClr val="bg1"/>
              </a:solidFill>
            </a:rPr>
            <a:t>La diferencia en la frecuencia de toma de muestras puede ser el responsable de los valores mas bajos de CVI(CHF) y </a:t>
          </a:r>
          <a:r>
            <a:rPr lang="el-GR" sz="2200" b="0" kern="1200" dirty="0" smtClean="0">
              <a:solidFill>
                <a:schemeClr val="bg1"/>
              </a:solidFill>
            </a:rPr>
            <a:t>Δ</a:t>
          </a:r>
          <a:r>
            <a:rPr lang="es-VE" sz="2200" b="0" kern="1200" dirty="0" smtClean="0">
              <a:solidFill>
                <a:schemeClr val="bg1"/>
              </a:solidFill>
            </a:rPr>
            <a:t>pt (CHF). </a:t>
          </a:r>
          <a:endParaRPr lang="es-VE" sz="2200" b="0" kern="1200" dirty="0">
            <a:solidFill>
              <a:schemeClr val="bg1"/>
            </a:solidFill>
          </a:endParaRPr>
        </a:p>
      </dsp:txBody>
      <dsp:txXfrm>
        <a:off x="0" y="1131490"/>
        <a:ext cx="8229600" cy="1131490"/>
      </dsp:txXfrm>
    </dsp:sp>
    <dsp:sp modelId="{C0F701C3-6D41-4517-AF4A-6EE3DA2F2952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92D83-DC1D-4842-A6C1-11C3007713AA}">
      <dsp:nvSpPr>
        <dsp:cNvPr id="0" name=""/>
        <dsp:cNvSpPr/>
      </dsp:nvSpPr>
      <dsp:spPr>
        <a:xfrm>
          <a:off x="0" y="2262981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200" b="0" kern="1200" dirty="0" smtClean="0">
              <a:solidFill>
                <a:schemeClr val="bg1"/>
              </a:solidFill>
            </a:rPr>
            <a:t>Si se van a utilizar el </a:t>
          </a:r>
          <a:r>
            <a:rPr lang="es-VE" sz="2200" b="1" kern="1200" dirty="0" smtClean="0">
              <a:solidFill>
                <a:srgbClr val="FFFF00"/>
              </a:solidFill>
            </a:rPr>
            <a:t>BNP y NT-</a:t>
          </a:r>
          <a:r>
            <a:rPr lang="es-VE" sz="2200" b="1" kern="1200" dirty="0" err="1" smtClean="0">
              <a:solidFill>
                <a:srgbClr val="FFFF00"/>
              </a:solidFill>
            </a:rPr>
            <a:t>proBNP</a:t>
          </a:r>
          <a:r>
            <a:rPr lang="es-VE" sz="2200" b="1" kern="1200" dirty="0" smtClean="0">
              <a:solidFill>
                <a:srgbClr val="FFFF00"/>
              </a:solidFill>
            </a:rPr>
            <a:t> </a:t>
          </a:r>
          <a:r>
            <a:rPr lang="es-VE" sz="2200" b="0" kern="1200" dirty="0" smtClean="0">
              <a:solidFill>
                <a:schemeClr val="bg1"/>
              </a:solidFill>
            </a:rPr>
            <a:t>para monitorizar el efecto inmediato o diario de la </a:t>
          </a:r>
          <a:r>
            <a:rPr lang="es-VE" sz="2200" b="1" kern="1200" dirty="0" smtClean="0">
              <a:solidFill>
                <a:srgbClr val="FFFF00"/>
              </a:solidFill>
            </a:rPr>
            <a:t>terapia farmacológico </a:t>
          </a:r>
          <a:r>
            <a:rPr lang="es-VE" sz="2200" b="0" kern="1200" dirty="0" smtClean="0">
              <a:solidFill>
                <a:schemeClr val="bg1"/>
              </a:solidFill>
            </a:rPr>
            <a:t>(ej. </a:t>
          </a:r>
          <a:r>
            <a:rPr lang="es-VE" sz="2200" b="1" kern="1200" dirty="0" smtClean="0">
              <a:solidFill>
                <a:srgbClr val="FFFF00"/>
              </a:solidFill>
            </a:rPr>
            <a:t>pacientes hospitalizados</a:t>
          </a:r>
          <a:r>
            <a:rPr lang="es-VE" sz="2200" b="0" kern="1200" dirty="0" smtClean="0">
              <a:solidFill>
                <a:schemeClr val="bg1"/>
              </a:solidFill>
            </a:rPr>
            <a:t>), el </a:t>
          </a:r>
          <a:r>
            <a:rPr lang="es-VE" sz="2200" b="1" kern="1200" dirty="0" smtClean="0">
              <a:solidFill>
                <a:srgbClr val="FFFF00"/>
              </a:solidFill>
            </a:rPr>
            <a:t>valor </a:t>
          </a:r>
          <a:r>
            <a:rPr lang="el-GR" sz="2200" b="1" kern="1200" dirty="0" smtClean="0">
              <a:solidFill>
                <a:srgbClr val="FFFF00"/>
              </a:solidFill>
            </a:rPr>
            <a:t>Δ</a:t>
          </a:r>
          <a:r>
            <a:rPr lang="es-VE" sz="2200" b="1" kern="1200" dirty="0" smtClean="0">
              <a:solidFill>
                <a:srgbClr val="FFFF00"/>
              </a:solidFill>
            </a:rPr>
            <a:t>pt(CHF) </a:t>
          </a:r>
          <a:r>
            <a:rPr lang="es-VE" sz="2200" b="0" kern="1200" dirty="0" smtClean="0">
              <a:solidFill>
                <a:schemeClr val="bg1"/>
              </a:solidFill>
            </a:rPr>
            <a:t>puede ser apropiado. </a:t>
          </a:r>
          <a:endParaRPr lang="es-VE" sz="2200" b="0" kern="1200" dirty="0">
            <a:solidFill>
              <a:schemeClr val="bg1"/>
            </a:solidFill>
          </a:endParaRPr>
        </a:p>
      </dsp:txBody>
      <dsp:txXfrm>
        <a:off x="0" y="2262981"/>
        <a:ext cx="8229600" cy="1131490"/>
      </dsp:txXfrm>
    </dsp:sp>
    <dsp:sp modelId="{0A353606-7199-40AE-94A1-902461845257}">
      <dsp:nvSpPr>
        <dsp:cNvPr id="0" name=""/>
        <dsp:cNvSpPr/>
      </dsp:nvSpPr>
      <dsp:spPr>
        <a:xfrm>
          <a:off x="0" y="339447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E0E28-381E-43D2-8957-475162DD3417}">
      <dsp:nvSpPr>
        <dsp:cNvPr id="0" name=""/>
        <dsp:cNvSpPr/>
      </dsp:nvSpPr>
      <dsp:spPr>
        <a:xfrm>
          <a:off x="0" y="3394472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200" b="0" kern="1200" dirty="0" smtClean="0">
              <a:solidFill>
                <a:schemeClr val="bg1"/>
              </a:solidFill>
            </a:rPr>
            <a:t>Para medir el éxito del </a:t>
          </a:r>
          <a:r>
            <a:rPr lang="es-VE" sz="2200" b="1" i="0" kern="1200" dirty="0" smtClean="0">
              <a:solidFill>
                <a:srgbClr val="FFFF00"/>
              </a:solidFill>
            </a:rPr>
            <a:t>tratamiento a largo plazo </a:t>
          </a:r>
          <a:r>
            <a:rPr lang="es-VE" sz="2200" b="0" kern="1200" dirty="0" smtClean="0">
              <a:solidFill>
                <a:schemeClr val="bg1"/>
              </a:solidFill>
            </a:rPr>
            <a:t>para ICC (ej. </a:t>
          </a:r>
          <a:r>
            <a:rPr lang="es-VE" sz="2200" b="1" kern="1200" dirty="0" smtClean="0">
              <a:solidFill>
                <a:srgbClr val="FFFF00"/>
              </a:solidFill>
            </a:rPr>
            <a:t>semanal</a:t>
          </a:r>
          <a:r>
            <a:rPr lang="es-VE" sz="2200" b="0" kern="1200" dirty="0" smtClean="0">
              <a:solidFill>
                <a:schemeClr val="bg1"/>
              </a:solidFill>
            </a:rPr>
            <a:t> o </a:t>
          </a:r>
          <a:r>
            <a:rPr lang="es-VE" sz="2200" b="1" kern="1200" dirty="0" smtClean="0">
              <a:solidFill>
                <a:srgbClr val="FFFF00"/>
              </a:solidFill>
            </a:rPr>
            <a:t>pacientes ambulatorios</a:t>
          </a:r>
          <a:r>
            <a:rPr lang="es-VE" sz="2200" b="0" kern="1200" dirty="0" smtClean="0">
              <a:solidFill>
                <a:schemeClr val="bg1"/>
              </a:solidFill>
            </a:rPr>
            <a:t>), evaluar el cambio significativo en mediciones seriadas por </a:t>
          </a:r>
          <a:r>
            <a:rPr lang="el-GR" sz="2200" b="1" kern="1200" dirty="0" smtClean="0">
              <a:solidFill>
                <a:srgbClr val="FFFF00"/>
              </a:solidFill>
            </a:rPr>
            <a:t>Δ</a:t>
          </a:r>
          <a:r>
            <a:rPr lang="es-VE" sz="2200" b="1" kern="1200" dirty="0" smtClean="0">
              <a:solidFill>
                <a:srgbClr val="FFFF00"/>
              </a:solidFill>
            </a:rPr>
            <a:t>pt(</a:t>
          </a:r>
          <a:r>
            <a:rPr lang="es-VE" sz="2200" b="1" kern="1200" dirty="0" err="1" smtClean="0">
              <a:solidFill>
                <a:srgbClr val="FFFF00"/>
              </a:solidFill>
            </a:rPr>
            <a:t>norm</a:t>
          </a:r>
          <a:r>
            <a:rPr lang="es-VE" sz="2200" b="1" kern="1200" dirty="0" smtClean="0">
              <a:solidFill>
                <a:srgbClr val="FFFF00"/>
              </a:solidFill>
            </a:rPr>
            <a:t>) </a:t>
          </a:r>
          <a:r>
            <a:rPr lang="es-VE" sz="2200" b="0" kern="1200" dirty="0" smtClean="0">
              <a:solidFill>
                <a:schemeClr val="bg1"/>
              </a:solidFill>
            </a:rPr>
            <a:t>puede ser más apropiado.</a:t>
          </a:r>
          <a:endParaRPr lang="es-VE" sz="2200" b="0" kern="1200" dirty="0">
            <a:solidFill>
              <a:schemeClr val="bg1"/>
            </a:solidFill>
          </a:endParaRPr>
        </a:p>
      </dsp:txBody>
      <dsp:txXfrm>
        <a:off x="0" y="3394472"/>
        <a:ext cx="8229600" cy="113149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86270-1464-424C-87BD-5CA48082D9B3}">
      <dsp:nvSpPr>
        <dsp:cNvPr id="0" name=""/>
        <dsp:cNvSpPr/>
      </dsp:nvSpPr>
      <dsp:spPr>
        <a:xfrm>
          <a:off x="0" y="2496"/>
          <a:ext cx="85792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3A68A-4A36-4755-B9AC-B1987B416EF2}">
      <dsp:nvSpPr>
        <dsp:cNvPr id="0" name=""/>
        <dsp:cNvSpPr/>
      </dsp:nvSpPr>
      <dsp:spPr>
        <a:xfrm>
          <a:off x="0" y="2496"/>
          <a:ext cx="8579296" cy="851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1" kern="1200" dirty="0" smtClean="0">
              <a:solidFill>
                <a:schemeClr val="bg1"/>
              </a:solidFill>
            </a:rPr>
            <a:t>Los valores para </a:t>
          </a:r>
          <a:r>
            <a:rPr lang="el-GR" sz="1800" b="1" kern="1200" dirty="0" smtClean="0">
              <a:solidFill>
                <a:schemeClr val="bg1"/>
              </a:solidFill>
            </a:rPr>
            <a:t>Δ</a:t>
          </a:r>
          <a:r>
            <a:rPr lang="es-VE" sz="1800" b="1" kern="1200" dirty="0" smtClean="0">
              <a:solidFill>
                <a:schemeClr val="bg1"/>
              </a:solidFill>
            </a:rPr>
            <a:t>pt(</a:t>
          </a:r>
          <a:r>
            <a:rPr lang="es-VE" sz="1800" b="1" kern="1200" dirty="0" err="1" smtClean="0">
              <a:solidFill>
                <a:schemeClr val="bg1"/>
              </a:solidFill>
            </a:rPr>
            <a:t>norm</a:t>
          </a:r>
          <a:r>
            <a:rPr lang="es-VE" sz="1800" b="1" kern="1200" dirty="0" smtClean="0">
              <a:solidFill>
                <a:schemeClr val="bg1"/>
              </a:solidFill>
            </a:rPr>
            <a:t>) y </a:t>
          </a:r>
          <a:r>
            <a:rPr lang="el-GR" sz="1800" b="1" kern="1200" dirty="0" smtClean="0">
              <a:solidFill>
                <a:schemeClr val="bg1"/>
              </a:solidFill>
            </a:rPr>
            <a:t>Δ</a:t>
          </a:r>
          <a:r>
            <a:rPr lang="es-VE" sz="1800" b="1" kern="1200" dirty="0" smtClean="0">
              <a:solidFill>
                <a:schemeClr val="bg1"/>
              </a:solidFill>
            </a:rPr>
            <a:t>pt(CHF) se pueden utilizar para interpretar los datos para el uso de BNP y NT-</a:t>
          </a:r>
          <a:r>
            <a:rPr lang="es-VE" sz="1800" b="1" kern="1200" dirty="0" err="1" smtClean="0">
              <a:solidFill>
                <a:schemeClr val="bg1"/>
              </a:solidFill>
            </a:rPr>
            <a:t>proBNP</a:t>
          </a:r>
          <a:r>
            <a:rPr lang="es-VE" sz="1800" b="1" kern="1200" dirty="0" smtClean="0">
              <a:solidFill>
                <a:schemeClr val="bg1"/>
              </a:solidFill>
            </a:rPr>
            <a:t> en los ensayos clínicos de insuficiencia cardíaca congestiva</a:t>
          </a:r>
          <a:endParaRPr lang="es-VE" sz="1800" b="1" kern="1200" dirty="0">
            <a:solidFill>
              <a:schemeClr val="bg1"/>
            </a:solidFill>
          </a:endParaRPr>
        </a:p>
      </dsp:txBody>
      <dsp:txXfrm>
        <a:off x="0" y="2496"/>
        <a:ext cx="8579296" cy="851262"/>
      </dsp:txXfrm>
    </dsp:sp>
    <dsp:sp modelId="{ABD9EE36-E55F-47D0-9017-AD43AD13DC7B}">
      <dsp:nvSpPr>
        <dsp:cNvPr id="0" name=""/>
        <dsp:cNvSpPr/>
      </dsp:nvSpPr>
      <dsp:spPr>
        <a:xfrm>
          <a:off x="0" y="853758"/>
          <a:ext cx="85792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B8BC4E-154B-41E5-8848-D49D8434562F}">
      <dsp:nvSpPr>
        <dsp:cNvPr id="0" name=""/>
        <dsp:cNvSpPr/>
      </dsp:nvSpPr>
      <dsp:spPr>
        <a:xfrm>
          <a:off x="0" y="853758"/>
          <a:ext cx="8579296" cy="851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1" kern="1200" dirty="0" smtClean="0">
              <a:solidFill>
                <a:schemeClr val="bg1"/>
              </a:solidFill>
            </a:rPr>
            <a:t>En nuestro estudio piloto (grupo 4), no se observaron cambios significativos (</a:t>
          </a:r>
          <a:r>
            <a:rPr lang="es-VE" sz="1800" b="1" kern="1200" dirty="0" err="1" smtClean="0">
              <a:solidFill>
                <a:schemeClr val="bg1"/>
              </a:solidFill>
            </a:rPr>
            <a:t>Shionogi</a:t>
          </a:r>
          <a:r>
            <a:rPr lang="es-VE" sz="1800" b="1" kern="1200" dirty="0" smtClean="0">
              <a:solidFill>
                <a:schemeClr val="bg1"/>
              </a:solidFill>
            </a:rPr>
            <a:t> y Bayer, </a:t>
          </a:r>
          <a:r>
            <a:rPr lang="es-VE" sz="1800" b="1" kern="1200" dirty="0" err="1" smtClean="0">
              <a:solidFill>
                <a:schemeClr val="bg1"/>
              </a:solidFill>
            </a:rPr>
            <a:t>Biosite</a:t>
          </a:r>
          <a:r>
            <a:rPr lang="es-VE" sz="1800" b="1" kern="1200" dirty="0" smtClean="0">
              <a:solidFill>
                <a:schemeClr val="bg1"/>
              </a:solidFill>
            </a:rPr>
            <a:t>) para BNP utilizando el valor </a:t>
          </a:r>
          <a:r>
            <a:rPr lang="el-GR" sz="1800" b="1" i="0" kern="1200" dirty="0" smtClean="0">
              <a:solidFill>
                <a:schemeClr val="bg1"/>
              </a:solidFill>
            </a:rPr>
            <a:t>Δ</a:t>
          </a:r>
          <a:r>
            <a:rPr lang="es-VE" sz="1800" b="1" i="0" kern="1200" dirty="0" smtClean="0">
              <a:solidFill>
                <a:schemeClr val="bg1"/>
              </a:solidFill>
            </a:rPr>
            <a:t>pt(</a:t>
          </a:r>
          <a:r>
            <a:rPr lang="es-VE" sz="1800" b="1" i="0" kern="1200" dirty="0" err="1" smtClean="0">
              <a:solidFill>
                <a:schemeClr val="bg1"/>
              </a:solidFill>
            </a:rPr>
            <a:t>norm</a:t>
          </a:r>
          <a:r>
            <a:rPr lang="es-VE" sz="1800" b="1" i="0" kern="1200" dirty="0" smtClean="0">
              <a:solidFill>
                <a:schemeClr val="bg1"/>
              </a:solidFill>
            </a:rPr>
            <a:t>) </a:t>
          </a:r>
          <a:r>
            <a:rPr lang="es-VE" sz="1800" b="1" kern="1200" dirty="0" smtClean="0">
              <a:solidFill>
                <a:schemeClr val="bg1"/>
              </a:solidFill>
            </a:rPr>
            <a:t>como valor discriminatorio</a:t>
          </a:r>
          <a:endParaRPr lang="es-VE" sz="1800" b="1" kern="1200" dirty="0">
            <a:solidFill>
              <a:schemeClr val="bg1"/>
            </a:solidFill>
          </a:endParaRPr>
        </a:p>
      </dsp:txBody>
      <dsp:txXfrm>
        <a:off x="0" y="853758"/>
        <a:ext cx="8579296" cy="851262"/>
      </dsp:txXfrm>
    </dsp:sp>
    <dsp:sp modelId="{95544DDF-00A0-48D2-84F5-D94283361AFE}">
      <dsp:nvSpPr>
        <dsp:cNvPr id="0" name=""/>
        <dsp:cNvSpPr/>
      </dsp:nvSpPr>
      <dsp:spPr>
        <a:xfrm>
          <a:off x="0" y="1705021"/>
          <a:ext cx="85792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318D0A-C2A6-4A47-97EB-A189C48BC586}">
      <dsp:nvSpPr>
        <dsp:cNvPr id="0" name=""/>
        <dsp:cNvSpPr/>
      </dsp:nvSpPr>
      <dsp:spPr>
        <a:xfrm>
          <a:off x="0" y="1705021"/>
          <a:ext cx="8579296" cy="851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1" kern="1200" smtClean="0">
              <a:solidFill>
                <a:schemeClr val="bg1"/>
              </a:solidFill>
            </a:rPr>
            <a:t>En contraste, hubo 8 pares de muestras que eran diferentes usando NTproBNP</a:t>
          </a:r>
          <a:endParaRPr lang="es-VE" sz="1800" b="1" kern="1200">
            <a:solidFill>
              <a:schemeClr val="bg1"/>
            </a:solidFill>
          </a:endParaRPr>
        </a:p>
      </dsp:txBody>
      <dsp:txXfrm>
        <a:off x="0" y="1705021"/>
        <a:ext cx="8579296" cy="851262"/>
      </dsp:txXfrm>
    </dsp:sp>
    <dsp:sp modelId="{A8769ABF-14BF-4D74-82C0-FE4A5ED0D3FE}">
      <dsp:nvSpPr>
        <dsp:cNvPr id="0" name=""/>
        <dsp:cNvSpPr/>
      </dsp:nvSpPr>
      <dsp:spPr>
        <a:xfrm>
          <a:off x="0" y="2556283"/>
          <a:ext cx="85792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5C7E6-7101-4027-97E0-43C2652C3918}">
      <dsp:nvSpPr>
        <dsp:cNvPr id="0" name=""/>
        <dsp:cNvSpPr/>
      </dsp:nvSpPr>
      <dsp:spPr>
        <a:xfrm>
          <a:off x="0" y="2556283"/>
          <a:ext cx="8579296" cy="851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1" kern="1200" dirty="0" smtClean="0">
              <a:solidFill>
                <a:schemeClr val="bg1"/>
              </a:solidFill>
            </a:rPr>
            <a:t>BNP es una hormona biológicamente activa que está estrechamente regulada por control endocrino. </a:t>
          </a:r>
          <a:endParaRPr lang="es-VE" sz="1800" b="1" kern="1200" dirty="0">
            <a:solidFill>
              <a:schemeClr val="bg1"/>
            </a:solidFill>
          </a:endParaRPr>
        </a:p>
      </dsp:txBody>
      <dsp:txXfrm>
        <a:off x="0" y="2556283"/>
        <a:ext cx="8579296" cy="851262"/>
      </dsp:txXfrm>
    </dsp:sp>
    <dsp:sp modelId="{8AE7696F-D359-42F1-AC93-C52EA0D99FBA}">
      <dsp:nvSpPr>
        <dsp:cNvPr id="0" name=""/>
        <dsp:cNvSpPr/>
      </dsp:nvSpPr>
      <dsp:spPr>
        <a:xfrm>
          <a:off x="0" y="3407546"/>
          <a:ext cx="85792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83268-82B3-48AE-BAEF-F15DC54E7523}">
      <dsp:nvSpPr>
        <dsp:cNvPr id="0" name=""/>
        <dsp:cNvSpPr/>
      </dsp:nvSpPr>
      <dsp:spPr>
        <a:xfrm>
          <a:off x="0" y="3407546"/>
          <a:ext cx="8579296" cy="851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1" kern="1200" dirty="0" smtClean="0">
              <a:solidFill>
                <a:schemeClr val="bg1"/>
              </a:solidFill>
            </a:rPr>
            <a:t>NT-</a:t>
          </a:r>
          <a:r>
            <a:rPr lang="es-VE" sz="1800" b="1" kern="1200" dirty="0" err="1" smtClean="0">
              <a:solidFill>
                <a:schemeClr val="bg1"/>
              </a:solidFill>
            </a:rPr>
            <a:t>proBNP</a:t>
          </a:r>
          <a:r>
            <a:rPr lang="es-VE" sz="1800" b="1" kern="1200" dirty="0" smtClean="0">
              <a:solidFill>
                <a:schemeClr val="bg1"/>
              </a:solidFill>
            </a:rPr>
            <a:t> es un metabolito inactivo, sus concentraciones en están influenciadas por en la tasa de secreción hormonal miocárdica.</a:t>
          </a:r>
          <a:endParaRPr lang="es-VE" sz="1800" b="1" kern="1200" dirty="0">
            <a:solidFill>
              <a:schemeClr val="bg1"/>
            </a:solidFill>
          </a:endParaRPr>
        </a:p>
      </dsp:txBody>
      <dsp:txXfrm>
        <a:off x="0" y="3407546"/>
        <a:ext cx="8579296" cy="851262"/>
      </dsp:txXfrm>
    </dsp:sp>
    <dsp:sp modelId="{928CB2C8-765D-4A4D-9FCD-24A5AEABCC02}">
      <dsp:nvSpPr>
        <dsp:cNvPr id="0" name=""/>
        <dsp:cNvSpPr/>
      </dsp:nvSpPr>
      <dsp:spPr>
        <a:xfrm>
          <a:off x="0" y="4258809"/>
          <a:ext cx="85792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E37F6-C45B-4170-9938-1AFB1D65F494}">
      <dsp:nvSpPr>
        <dsp:cNvPr id="0" name=""/>
        <dsp:cNvSpPr/>
      </dsp:nvSpPr>
      <dsp:spPr>
        <a:xfrm>
          <a:off x="0" y="4258809"/>
          <a:ext cx="8579296" cy="851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1" kern="1200" dirty="0" smtClean="0">
              <a:solidFill>
                <a:schemeClr val="bg1"/>
              </a:solidFill>
            </a:rPr>
            <a:t>Serán necesarios estudios que utilicen BNP y NT-</a:t>
          </a:r>
          <a:r>
            <a:rPr lang="es-VE" sz="1800" b="1" kern="1200" dirty="0" err="1" smtClean="0">
              <a:solidFill>
                <a:schemeClr val="bg1"/>
              </a:solidFill>
            </a:rPr>
            <a:t>proBNP</a:t>
          </a:r>
          <a:r>
            <a:rPr lang="es-VE" sz="1800" b="1" kern="1200" dirty="0" smtClean="0">
              <a:solidFill>
                <a:schemeClr val="bg1"/>
              </a:solidFill>
            </a:rPr>
            <a:t> en las mismas poblaciones de pacientes para determinar cuál es el mejor marcador para el seguimiento terapéutico.</a:t>
          </a:r>
          <a:endParaRPr lang="es-VE" sz="1800" b="1" kern="1200" dirty="0">
            <a:solidFill>
              <a:schemeClr val="bg1"/>
            </a:solidFill>
          </a:endParaRPr>
        </a:p>
      </dsp:txBody>
      <dsp:txXfrm>
        <a:off x="0" y="4258809"/>
        <a:ext cx="8579296" cy="85126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11CD4-D34C-4633-BB68-18B2893E7377}">
      <dsp:nvSpPr>
        <dsp:cNvPr id="0" name=""/>
        <dsp:cNvSpPr/>
      </dsp:nvSpPr>
      <dsp:spPr>
        <a:xfrm>
          <a:off x="0" y="383230"/>
          <a:ext cx="8229600" cy="1842311"/>
        </a:xfrm>
        <a:prstGeom prst="round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600" kern="1200" dirty="0" smtClean="0"/>
            <a:t>Este estudio sugiere un cambio de 130% para BNP y 90% </a:t>
          </a:r>
          <a:r>
            <a:rPr lang="es-VE" sz="2600" kern="1200" dirty="0" err="1" smtClean="0"/>
            <a:t>proBNP</a:t>
          </a:r>
          <a:r>
            <a:rPr lang="es-VE" sz="2600" kern="1200" dirty="0" smtClean="0"/>
            <a:t>-NT. </a:t>
          </a:r>
          <a:endParaRPr lang="es-VE" sz="2600" kern="1200" dirty="0"/>
        </a:p>
      </dsp:txBody>
      <dsp:txXfrm>
        <a:off x="89934" y="473164"/>
        <a:ext cx="8049732" cy="1662443"/>
      </dsp:txXfrm>
    </dsp:sp>
    <dsp:sp modelId="{E76A7ACE-4FDE-4D55-B519-E7FF0DDA8410}">
      <dsp:nvSpPr>
        <dsp:cNvPr id="0" name=""/>
        <dsp:cNvSpPr/>
      </dsp:nvSpPr>
      <dsp:spPr>
        <a:xfrm>
          <a:off x="0" y="2300421"/>
          <a:ext cx="8229600" cy="1842311"/>
        </a:xfrm>
        <a:prstGeom prst="round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600" kern="1200" dirty="0" smtClean="0"/>
            <a:t>Esto esta dado por una n pequeña, por lo que son necesarios obtener mas resultados de muestras seriadas para determinar los parámetros de diferencia estadística del BNP y </a:t>
          </a:r>
          <a:r>
            <a:rPr lang="es-VE" sz="2600" kern="1200" dirty="0" err="1" smtClean="0"/>
            <a:t>proBNP</a:t>
          </a:r>
          <a:r>
            <a:rPr lang="es-VE" sz="2600" kern="1200" dirty="0" smtClean="0"/>
            <a:t>-NT en los pacientes con ICC</a:t>
          </a:r>
          <a:endParaRPr lang="es-VE" sz="2600" kern="1200" dirty="0"/>
        </a:p>
      </dsp:txBody>
      <dsp:txXfrm>
        <a:off x="89934" y="2390355"/>
        <a:ext cx="8049732" cy="16624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7BF63-4F6E-4B9B-BF0D-A7D97AFED7DB}">
      <dsp:nvSpPr>
        <dsp:cNvPr id="0" name=""/>
        <dsp:cNvSpPr/>
      </dsp:nvSpPr>
      <dsp:spPr>
        <a:xfrm>
          <a:off x="0" y="0"/>
          <a:ext cx="8229600" cy="422872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Para utilizar estas pruebas para la vigilancia, es importante determinar</a:t>
          </a:r>
          <a:endParaRPr lang="es-VE" sz="3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8229600" cy="1268618"/>
      </dsp:txXfrm>
    </dsp:sp>
    <dsp:sp modelId="{8C4EEE40-7A85-4028-9A91-7D649D4754D8}">
      <dsp:nvSpPr>
        <dsp:cNvPr id="0" name=""/>
        <dsp:cNvSpPr/>
      </dsp:nvSpPr>
      <dsp:spPr>
        <a:xfrm>
          <a:off x="822960" y="1268666"/>
          <a:ext cx="6583680" cy="1103227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La </a:t>
          </a:r>
          <a:r>
            <a:rPr lang="es-VE" sz="2800" b="1" i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variación biológica  </a:t>
          </a:r>
          <a:r>
            <a:rPr lang="es-VE" sz="2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intra</a:t>
          </a:r>
          <a:r>
            <a:rPr lang="es-VE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e interindividual (BV)</a:t>
          </a:r>
          <a:endParaRPr lang="es-VE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5272" y="1300978"/>
        <a:ext cx="6519056" cy="1038603"/>
      </dsp:txXfrm>
    </dsp:sp>
    <dsp:sp modelId="{F8A8DEFF-E21B-4C7D-8F74-D670F8274075}">
      <dsp:nvSpPr>
        <dsp:cNvPr id="0" name=""/>
        <dsp:cNvSpPr/>
      </dsp:nvSpPr>
      <dsp:spPr>
        <a:xfrm>
          <a:off x="822960" y="2541621"/>
          <a:ext cx="6583680" cy="1475621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Lo que constituye un </a:t>
          </a:r>
          <a:r>
            <a:rPr lang="es-VE" sz="2400" b="1" i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cambio estadísticamente significativo en los resultados de los pacientes </a:t>
          </a:r>
          <a:r>
            <a:rPr lang="es-VE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l-G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Δ</a:t>
          </a:r>
          <a:r>
            <a:rPr lang="es-VE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pt) de las concentraciones de BNP y NT-</a:t>
          </a:r>
          <a:r>
            <a:rPr lang="es-VE" sz="2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proBNP</a:t>
          </a:r>
          <a:r>
            <a:rPr lang="es-VE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(antes y después del tratamiento farmacológico). </a:t>
          </a:r>
          <a:endParaRPr lang="es-VE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6179" y="2584840"/>
        <a:ext cx="6497242" cy="13891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7F8AD-8162-413E-B23E-394179EF1A88}">
      <dsp:nvSpPr>
        <dsp:cNvPr id="0" name=""/>
        <dsp:cNvSpPr/>
      </dsp:nvSpPr>
      <dsp:spPr>
        <a:xfrm>
          <a:off x="420526" y="572"/>
          <a:ext cx="2445529" cy="1837800"/>
        </a:xfrm>
        <a:prstGeom prst="rect">
          <a:avLst/>
        </a:prstGeom>
        <a:solidFill>
          <a:schemeClr val="tx2">
            <a:lumMod val="50000"/>
          </a:schemeClr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¿Qué tipo de estudio?</a:t>
          </a:r>
          <a:endParaRPr lang="es-VE" sz="20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526" y="572"/>
        <a:ext cx="2445529" cy="1837800"/>
      </dsp:txXfrm>
    </dsp:sp>
    <dsp:sp modelId="{5B91D94A-F779-418E-8ADC-FE04764E539D}">
      <dsp:nvSpPr>
        <dsp:cNvPr id="0" name=""/>
        <dsp:cNvSpPr/>
      </dsp:nvSpPr>
      <dsp:spPr>
        <a:xfrm>
          <a:off x="3110608" y="572"/>
          <a:ext cx="2445529" cy="1837800"/>
        </a:xfrm>
        <a:prstGeom prst="rect">
          <a:avLst/>
        </a:prstGeom>
        <a:solidFill>
          <a:schemeClr val="tx2">
            <a:lumMod val="50000"/>
          </a:schemeClr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¿Dónde se realizó el estudio?</a:t>
          </a:r>
          <a:endParaRPr lang="es-VE" sz="20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Hartford Hospital, Connecticut</a:t>
          </a:r>
          <a:endParaRPr lang="es-VE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0608" y="572"/>
        <a:ext cx="2445529" cy="1837800"/>
      </dsp:txXfrm>
    </dsp:sp>
    <dsp:sp modelId="{406C74F3-EE4F-4D06-A3F1-F2F6DA38F54F}">
      <dsp:nvSpPr>
        <dsp:cNvPr id="0" name=""/>
        <dsp:cNvSpPr/>
      </dsp:nvSpPr>
      <dsp:spPr>
        <a:xfrm>
          <a:off x="420526" y="2082925"/>
          <a:ext cx="2445529" cy="1837800"/>
        </a:xfrm>
        <a:prstGeom prst="rect">
          <a:avLst/>
        </a:prstGeom>
        <a:solidFill>
          <a:schemeClr val="tx2">
            <a:lumMod val="50000"/>
          </a:schemeClr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¿En qué periodo se realizó?</a:t>
          </a:r>
          <a:endParaRPr lang="es-VE" sz="20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526" y="2082925"/>
        <a:ext cx="2445529" cy="1837800"/>
      </dsp:txXfrm>
    </dsp:sp>
    <dsp:sp modelId="{1DA4D321-77A4-4119-BEE4-D5990E679092}">
      <dsp:nvSpPr>
        <dsp:cNvPr id="0" name=""/>
        <dsp:cNvSpPr/>
      </dsp:nvSpPr>
      <dsp:spPr>
        <a:xfrm>
          <a:off x="3110608" y="2082925"/>
          <a:ext cx="2445529" cy="1837800"/>
        </a:xfrm>
        <a:prstGeom prst="rect">
          <a:avLst/>
        </a:prstGeom>
        <a:solidFill>
          <a:schemeClr val="tx2">
            <a:lumMod val="50000"/>
          </a:schemeClr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¿En qué servicio del hospital estaban los pacientes con ICC?</a:t>
          </a:r>
          <a:endParaRPr lang="es-VE" sz="20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0608" y="2082925"/>
        <a:ext cx="2445529" cy="1837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7F8AD-8162-413E-B23E-394179EF1A88}">
      <dsp:nvSpPr>
        <dsp:cNvPr id="0" name=""/>
        <dsp:cNvSpPr/>
      </dsp:nvSpPr>
      <dsp:spPr>
        <a:xfrm>
          <a:off x="401291" y="572"/>
          <a:ext cx="2445529" cy="1837800"/>
        </a:xfrm>
        <a:prstGeom prst="rect">
          <a:avLst/>
        </a:prstGeom>
        <a:solidFill>
          <a:schemeClr val="tx2">
            <a:lumMod val="50000"/>
          </a:schemeClr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¿Hubo conflictos de interés?</a:t>
          </a:r>
          <a:endParaRPr lang="es-VE" sz="20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291" y="572"/>
        <a:ext cx="2445529" cy="1837800"/>
      </dsp:txXfrm>
    </dsp:sp>
    <dsp:sp modelId="{BDFC16CB-F22F-43C2-A075-4AA7174FC807}">
      <dsp:nvSpPr>
        <dsp:cNvPr id="0" name=""/>
        <dsp:cNvSpPr/>
      </dsp:nvSpPr>
      <dsp:spPr>
        <a:xfrm>
          <a:off x="3096338" y="19471"/>
          <a:ext cx="2483997" cy="1800002"/>
        </a:xfrm>
        <a:prstGeom prst="rect">
          <a:avLst/>
        </a:prstGeom>
        <a:solidFill>
          <a:schemeClr val="tx2">
            <a:lumMod val="50000"/>
          </a:schemeClr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b="1" kern="120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¿Cómo fue el protocolo de selección de la muestra?</a:t>
          </a:r>
          <a:endParaRPr lang="es-VE" sz="20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6338" y="19471"/>
        <a:ext cx="2483997" cy="1800002"/>
      </dsp:txXfrm>
    </dsp:sp>
    <dsp:sp modelId="{406C74F3-EE4F-4D06-A3F1-F2F6DA38F54F}">
      <dsp:nvSpPr>
        <dsp:cNvPr id="0" name=""/>
        <dsp:cNvSpPr/>
      </dsp:nvSpPr>
      <dsp:spPr>
        <a:xfrm>
          <a:off x="420526" y="2082925"/>
          <a:ext cx="2445529" cy="1837800"/>
        </a:xfrm>
        <a:prstGeom prst="rect">
          <a:avLst/>
        </a:prstGeom>
        <a:solidFill>
          <a:schemeClr val="tx2">
            <a:lumMod val="50000"/>
          </a:schemeClr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¿Cuántos muestras eran necesarias para probar su punto?</a:t>
          </a:r>
          <a:endParaRPr lang="es-VE" sz="20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526" y="2082925"/>
        <a:ext cx="2445529" cy="1837800"/>
      </dsp:txXfrm>
    </dsp:sp>
    <dsp:sp modelId="{1DA4D321-77A4-4119-BEE4-D5990E679092}">
      <dsp:nvSpPr>
        <dsp:cNvPr id="0" name=""/>
        <dsp:cNvSpPr/>
      </dsp:nvSpPr>
      <dsp:spPr>
        <a:xfrm>
          <a:off x="3110608" y="2082925"/>
          <a:ext cx="2445529" cy="1837800"/>
        </a:xfrm>
        <a:prstGeom prst="rect">
          <a:avLst/>
        </a:prstGeom>
        <a:solidFill>
          <a:schemeClr val="tx2">
            <a:lumMod val="50000"/>
          </a:schemeClr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b="1" kern="120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¿Fue en el laboratorio del mismo centro donde se analizaron las muestras?</a:t>
          </a:r>
          <a:endParaRPr lang="es-VE" sz="20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0608" y="2082925"/>
        <a:ext cx="2445529" cy="1837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81042-04BA-4AB7-9613-E4FC6617332B}">
      <dsp:nvSpPr>
        <dsp:cNvPr id="0" name=""/>
        <dsp:cNvSpPr/>
      </dsp:nvSpPr>
      <dsp:spPr>
        <a:xfrm>
          <a:off x="0" y="0"/>
          <a:ext cx="8229600" cy="3921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Cuatro grupos de sujetos se inscribieron en este estudio</a:t>
          </a:r>
          <a:endParaRPr lang="es-VE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8229600" cy="1176389"/>
      </dsp:txXfrm>
    </dsp:sp>
    <dsp:sp modelId="{24168390-51AE-4181-9D37-C525C1B86519}">
      <dsp:nvSpPr>
        <dsp:cNvPr id="0" name=""/>
        <dsp:cNvSpPr/>
      </dsp:nvSpPr>
      <dsp:spPr>
        <a:xfrm>
          <a:off x="822960" y="1176485"/>
          <a:ext cx="6583680" cy="571249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700" b="1" u="sng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Grupo 1</a:t>
          </a:r>
          <a:r>
            <a:rPr lang="es-VE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12 sujetos (VB)</a:t>
          </a:r>
          <a:endParaRPr lang="es-VE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9691" y="1193216"/>
        <a:ext cx="6550218" cy="537787"/>
      </dsp:txXfrm>
    </dsp:sp>
    <dsp:sp modelId="{E5A3BD04-099D-4DC1-BB10-27C7501EE868}">
      <dsp:nvSpPr>
        <dsp:cNvPr id="0" name=""/>
        <dsp:cNvSpPr/>
      </dsp:nvSpPr>
      <dsp:spPr>
        <a:xfrm>
          <a:off x="822960" y="1835619"/>
          <a:ext cx="6583680" cy="571249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700" b="1" u="sng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Grupo 2</a:t>
          </a:r>
          <a:r>
            <a:rPr lang="es-VE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36 sujetos (VA)</a:t>
          </a:r>
          <a:endParaRPr lang="es-VE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9691" y="1852350"/>
        <a:ext cx="6550218" cy="537787"/>
      </dsp:txXfrm>
    </dsp:sp>
    <dsp:sp modelId="{38429188-1D76-452B-B43C-17BE5F2A0B6C}">
      <dsp:nvSpPr>
        <dsp:cNvPr id="0" name=""/>
        <dsp:cNvSpPr/>
      </dsp:nvSpPr>
      <dsp:spPr>
        <a:xfrm>
          <a:off x="822960" y="2494754"/>
          <a:ext cx="6583680" cy="571249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700" b="1" u="sng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Grupo 3</a:t>
          </a:r>
          <a:r>
            <a:rPr lang="es-VE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5 sujetos</a:t>
          </a:r>
          <a:endParaRPr lang="es-VE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9691" y="2511485"/>
        <a:ext cx="6550218" cy="537787"/>
      </dsp:txXfrm>
    </dsp:sp>
    <dsp:sp modelId="{8D4528ED-C987-428C-92FB-01C31232753B}">
      <dsp:nvSpPr>
        <dsp:cNvPr id="0" name=""/>
        <dsp:cNvSpPr/>
      </dsp:nvSpPr>
      <dsp:spPr>
        <a:xfrm>
          <a:off x="822960" y="3153888"/>
          <a:ext cx="6583680" cy="571249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700" b="1" u="sng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Grupo 4</a:t>
          </a:r>
          <a:r>
            <a:rPr lang="es-VE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11 sujetos (% de cambio de la VB)</a:t>
          </a:r>
          <a:endParaRPr lang="es-VE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9691" y="3170619"/>
        <a:ext cx="6550218" cy="5377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FA625-E948-4F9B-AF92-DB47FCD41D47}">
      <dsp:nvSpPr>
        <dsp:cNvPr id="0" name=""/>
        <dsp:cNvSpPr/>
      </dsp:nvSpPr>
      <dsp:spPr>
        <a:xfrm>
          <a:off x="0" y="289011"/>
          <a:ext cx="2571749" cy="1543050"/>
        </a:xfrm>
        <a:prstGeom prst="rect">
          <a:avLst/>
        </a:prstGeom>
        <a:solidFill>
          <a:schemeClr val="tx2">
            <a:lumMod val="50000"/>
          </a:schemeClr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1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Calcular VB </a:t>
          </a:r>
          <a:endParaRPr lang="es-VE" sz="21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9011"/>
        <a:ext cx="2571749" cy="1543050"/>
      </dsp:txXfrm>
    </dsp:sp>
    <dsp:sp modelId="{EFC4F390-3F51-4140-8E96-88707D840ED8}">
      <dsp:nvSpPr>
        <dsp:cNvPr id="0" name=""/>
        <dsp:cNvSpPr/>
      </dsp:nvSpPr>
      <dsp:spPr>
        <a:xfrm>
          <a:off x="2828925" y="289011"/>
          <a:ext cx="2571749" cy="1543050"/>
        </a:xfrm>
        <a:prstGeom prst="rect">
          <a:avLst/>
        </a:prstGeom>
        <a:solidFill>
          <a:schemeClr val="tx2">
            <a:lumMod val="50000"/>
          </a:schemeClr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muestras de sangre a cada sujeto (48 muestras)</a:t>
          </a:r>
          <a:endParaRPr lang="es-VE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8925" y="289011"/>
        <a:ext cx="2571749" cy="1543050"/>
      </dsp:txXfrm>
    </dsp:sp>
    <dsp:sp modelId="{88858093-AC0C-49BE-956A-9E0788204255}">
      <dsp:nvSpPr>
        <dsp:cNvPr id="0" name=""/>
        <dsp:cNvSpPr/>
      </dsp:nvSpPr>
      <dsp:spPr>
        <a:xfrm>
          <a:off x="5657849" y="289011"/>
          <a:ext cx="2571749" cy="1543050"/>
        </a:xfrm>
        <a:prstGeom prst="rect">
          <a:avLst/>
        </a:prstGeom>
        <a:solidFill>
          <a:schemeClr val="tx2">
            <a:lumMod val="50000"/>
          </a:schemeClr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Sin antecedentes de cardiopatía o ICC</a:t>
          </a:r>
          <a:endParaRPr lang="es-VE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57849" y="289011"/>
        <a:ext cx="2571749" cy="1543050"/>
      </dsp:txXfrm>
    </dsp:sp>
    <dsp:sp modelId="{F4FBB35D-2B8B-49B9-9A4B-449CC5CBFD4A}">
      <dsp:nvSpPr>
        <dsp:cNvPr id="0" name=""/>
        <dsp:cNvSpPr/>
      </dsp:nvSpPr>
      <dsp:spPr>
        <a:xfrm>
          <a:off x="1414462" y="2089237"/>
          <a:ext cx="2571749" cy="1543050"/>
        </a:xfrm>
        <a:prstGeom prst="rect">
          <a:avLst/>
        </a:prstGeom>
        <a:solidFill>
          <a:schemeClr val="tx2">
            <a:lumMod val="50000"/>
          </a:schemeClr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Protocolo revisado y aprobado por la Junta de Revisión Institucional del Hospital Hartford</a:t>
          </a:r>
          <a:endParaRPr lang="es-VE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4462" y="2089237"/>
        <a:ext cx="2571749" cy="1543050"/>
      </dsp:txXfrm>
    </dsp:sp>
    <dsp:sp modelId="{E507F843-AB8D-4D22-A48C-87CF858F453F}">
      <dsp:nvSpPr>
        <dsp:cNvPr id="0" name=""/>
        <dsp:cNvSpPr/>
      </dsp:nvSpPr>
      <dsp:spPr>
        <a:xfrm>
          <a:off x="4243387" y="2089237"/>
          <a:ext cx="2571749" cy="1543050"/>
        </a:xfrm>
        <a:prstGeom prst="rect">
          <a:avLst/>
        </a:prstGeom>
        <a:solidFill>
          <a:schemeClr val="tx2">
            <a:lumMod val="50000"/>
          </a:schemeClr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Todos firmaron consentimiento informado</a:t>
          </a:r>
          <a:endParaRPr lang="es-VE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3387" y="2089237"/>
        <a:ext cx="2571749" cy="15430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9C5ED-38AB-4CEE-BD68-AB3527C8E211}">
      <dsp:nvSpPr>
        <dsp:cNvPr id="0" name=""/>
        <dsp:cNvSpPr/>
      </dsp:nvSpPr>
      <dsp:spPr>
        <a:xfrm>
          <a:off x="0" y="289011"/>
          <a:ext cx="2571749" cy="1543050"/>
        </a:xfrm>
        <a:prstGeom prst="rect">
          <a:avLst/>
        </a:prstGeom>
        <a:solidFill>
          <a:schemeClr val="tx2">
            <a:lumMod val="50000"/>
          </a:schemeClr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100" b="1" i="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Estimar CVA</a:t>
          </a:r>
          <a:endParaRPr lang="es-VE" sz="2100" b="1" i="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9011"/>
        <a:ext cx="2571749" cy="1543050"/>
      </dsp:txXfrm>
    </dsp:sp>
    <dsp:sp modelId="{7F7FE61F-6379-48EB-9EC2-D1E01A067E87}">
      <dsp:nvSpPr>
        <dsp:cNvPr id="0" name=""/>
        <dsp:cNvSpPr/>
      </dsp:nvSpPr>
      <dsp:spPr>
        <a:xfrm>
          <a:off x="2828925" y="289011"/>
          <a:ext cx="2571749" cy="1543050"/>
        </a:xfrm>
        <a:prstGeom prst="rect">
          <a:avLst/>
        </a:prstGeom>
        <a:solidFill>
          <a:schemeClr val="tx2">
            <a:lumMod val="50000"/>
          </a:schemeClr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1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Una muestra por sujeto</a:t>
          </a:r>
          <a:endParaRPr lang="es-VE" sz="2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8925" y="289011"/>
        <a:ext cx="2571749" cy="1543050"/>
      </dsp:txXfrm>
    </dsp:sp>
    <dsp:sp modelId="{3A166CE4-FFCE-4699-BB75-3B68604D4DC9}">
      <dsp:nvSpPr>
        <dsp:cNvPr id="0" name=""/>
        <dsp:cNvSpPr/>
      </dsp:nvSpPr>
      <dsp:spPr>
        <a:xfrm>
          <a:off x="5657849" y="289011"/>
          <a:ext cx="2571749" cy="1543050"/>
        </a:xfrm>
        <a:prstGeom prst="rect">
          <a:avLst/>
        </a:prstGeom>
        <a:solidFill>
          <a:schemeClr val="tx2">
            <a:lumMod val="50000"/>
          </a:schemeClr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1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Todos con concentraciones normales de BNP y NT-proBNP</a:t>
          </a:r>
          <a:endParaRPr lang="es-VE" sz="2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57849" y="289011"/>
        <a:ext cx="2571749" cy="1543050"/>
      </dsp:txXfrm>
    </dsp:sp>
    <dsp:sp modelId="{40A6FF5F-D5C9-4859-ACF6-9227EBF9BFD0}">
      <dsp:nvSpPr>
        <dsp:cNvPr id="0" name=""/>
        <dsp:cNvSpPr/>
      </dsp:nvSpPr>
      <dsp:spPr>
        <a:xfrm>
          <a:off x="1414462" y="2089237"/>
          <a:ext cx="2571749" cy="1543050"/>
        </a:xfrm>
        <a:prstGeom prst="rect">
          <a:avLst/>
        </a:prstGeom>
        <a:solidFill>
          <a:schemeClr val="tx2">
            <a:lumMod val="50000"/>
          </a:schemeClr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1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Las muestras de sangre sobrante de estos sujetos se utilizó para exámenes de rutina</a:t>
          </a:r>
          <a:endParaRPr lang="es-VE" sz="2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4462" y="2089237"/>
        <a:ext cx="2571749" cy="1543050"/>
      </dsp:txXfrm>
    </dsp:sp>
    <dsp:sp modelId="{1FE58B6E-9140-4F59-A94A-817183B6E2F2}">
      <dsp:nvSpPr>
        <dsp:cNvPr id="0" name=""/>
        <dsp:cNvSpPr/>
      </dsp:nvSpPr>
      <dsp:spPr>
        <a:xfrm>
          <a:off x="4243387" y="2089237"/>
          <a:ext cx="2571749" cy="1543050"/>
        </a:xfrm>
        <a:prstGeom prst="rect">
          <a:avLst/>
        </a:prstGeom>
        <a:solidFill>
          <a:schemeClr val="tx2">
            <a:lumMod val="50000"/>
          </a:schemeClr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1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No se consideró necesario consentimiento informado</a:t>
          </a:r>
          <a:endParaRPr lang="es-VE" sz="2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3387" y="2089237"/>
        <a:ext cx="2571749" cy="15430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B88D6-1081-4B2A-BC17-C78A62492E73}">
      <dsp:nvSpPr>
        <dsp:cNvPr id="0" name=""/>
        <dsp:cNvSpPr/>
      </dsp:nvSpPr>
      <dsp:spPr>
        <a:xfrm>
          <a:off x="0" y="45022"/>
          <a:ext cx="5508104" cy="722474"/>
        </a:xfrm>
        <a:prstGeom prst="round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9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VB en ICC estable</a:t>
          </a:r>
          <a:endParaRPr lang="es-VE" sz="19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268" y="80290"/>
        <a:ext cx="5437568" cy="651938"/>
      </dsp:txXfrm>
    </dsp:sp>
    <dsp:sp modelId="{AE0B8C38-D52E-4FCD-B033-DF3BEF3CFB21}">
      <dsp:nvSpPr>
        <dsp:cNvPr id="0" name=""/>
        <dsp:cNvSpPr/>
      </dsp:nvSpPr>
      <dsp:spPr>
        <a:xfrm>
          <a:off x="0" y="822217"/>
          <a:ext cx="5508104" cy="722474"/>
        </a:xfrm>
        <a:prstGeom prst="round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Muestras de sangre cada 2 horas durante 24 horas (60 muestras).</a:t>
          </a:r>
          <a:endParaRPr lang="es-VE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268" y="857485"/>
        <a:ext cx="5437568" cy="651938"/>
      </dsp:txXfrm>
    </dsp:sp>
    <dsp:sp modelId="{4880D5A9-2B8D-45B3-B64B-02E222B06ACA}">
      <dsp:nvSpPr>
        <dsp:cNvPr id="0" name=""/>
        <dsp:cNvSpPr/>
      </dsp:nvSpPr>
      <dsp:spPr>
        <a:xfrm>
          <a:off x="0" y="1599412"/>
          <a:ext cx="5508104" cy="722474"/>
        </a:xfrm>
        <a:prstGeom prst="round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Diagnóstico de ICC</a:t>
          </a:r>
          <a:endParaRPr lang="es-VE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268" y="1634680"/>
        <a:ext cx="5437568" cy="651938"/>
      </dsp:txXfrm>
    </dsp:sp>
    <dsp:sp modelId="{CC2A730B-E3EF-46B6-95E9-50FBFBC95C9E}">
      <dsp:nvSpPr>
        <dsp:cNvPr id="0" name=""/>
        <dsp:cNvSpPr/>
      </dsp:nvSpPr>
      <dsp:spPr>
        <a:xfrm>
          <a:off x="0" y="2376607"/>
          <a:ext cx="5508104" cy="722474"/>
        </a:xfrm>
        <a:prstGeom prst="round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Que su estado clínico no varíe durante el día de recolección</a:t>
          </a:r>
          <a:endParaRPr lang="es-VE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268" y="2411875"/>
        <a:ext cx="5437568" cy="651938"/>
      </dsp:txXfrm>
    </dsp:sp>
    <dsp:sp modelId="{70AFC014-EA24-47AA-A877-28648505ED6C}">
      <dsp:nvSpPr>
        <dsp:cNvPr id="0" name=""/>
        <dsp:cNvSpPr/>
      </dsp:nvSpPr>
      <dsp:spPr>
        <a:xfrm>
          <a:off x="0" y="3153801"/>
          <a:ext cx="5508104" cy="722474"/>
        </a:xfrm>
        <a:prstGeom prst="round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9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Consentimiento informado</a:t>
          </a:r>
          <a:endParaRPr lang="es-VE" sz="19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268" y="3189069"/>
        <a:ext cx="5437568" cy="6519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415A7-DAD7-4D5A-A97A-B1D54C016A08}">
      <dsp:nvSpPr>
        <dsp:cNvPr id="0" name=""/>
        <dsp:cNvSpPr/>
      </dsp:nvSpPr>
      <dsp:spPr>
        <a:xfrm>
          <a:off x="0" y="289011"/>
          <a:ext cx="2571749" cy="1543050"/>
        </a:xfrm>
        <a:prstGeom prst="rect">
          <a:avLst/>
        </a:prstGeom>
        <a:solidFill>
          <a:schemeClr val="tx2">
            <a:lumMod val="50000"/>
          </a:schemeClr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Impacto de la VB </a:t>
          </a:r>
          <a:r>
            <a:rPr lang="es-VE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en las mediciones seriadas para los pacientes con ICC</a:t>
          </a:r>
          <a:endParaRPr lang="es-VE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9011"/>
        <a:ext cx="2571749" cy="1543050"/>
      </dsp:txXfrm>
    </dsp:sp>
    <dsp:sp modelId="{DC83319A-30C1-4C4E-A15A-9CDE7F010F83}">
      <dsp:nvSpPr>
        <dsp:cNvPr id="0" name=""/>
        <dsp:cNvSpPr/>
      </dsp:nvSpPr>
      <dsp:spPr>
        <a:xfrm>
          <a:off x="2828925" y="289011"/>
          <a:ext cx="2571749" cy="1543050"/>
        </a:xfrm>
        <a:prstGeom prst="rect">
          <a:avLst/>
        </a:prstGeom>
        <a:solidFill>
          <a:schemeClr val="tx2">
            <a:lumMod val="50000"/>
          </a:schemeClr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Se calculó </a:t>
          </a:r>
          <a:r>
            <a:rPr lang="es-VE" sz="2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% de cambio respecto a la concentración basal  </a:t>
          </a:r>
          <a:r>
            <a:rPr lang="es-VE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en cada ensayo</a:t>
          </a:r>
          <a:endParaRPr lang="es-VE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8925" y="289011"/>
        <a:ext cx="2571749" cy="1543050"/>
      </dsp:txXfrm>
    </dsp:sp>
    <dsp:sp modelId="{03EC50A5-E790-47AE-9878-CBE301FD2399}">
      <dsp:nvSpPr>
        <dsp:cNvPr id="0" name=""/>
        <dsp:cNvSpPr/>
      </dsp:nvSpPr>
      <dsp:spPr>
        <a:xfrm>
          <a:off x="5657849" y="289011"/>
          <a:ext cx="2571749" cy="1543050"/>
        </a:xfrm>
        <a:prstGeom prst="rect">
          <a:avLst/>
        </a:prstGeom>
        <a:solidFill>
          <a:schemeClr val="tx2">
            <a:lumMod val="50000"/>
          </a:schemeClr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Recolección de muestras en días consecutivos</a:t>
          </a:r>
          <a:endParaRPr lang="es-VE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57849" y="289011"/>
        <a:ext cx="2571749" cy="1543050"/>
      </dsp:txXfrm>
    </dsp:sp>
    <dsp:sp modelId="{C0A391D2-1978-4890-9567-B5563B57211B}">
      <dsp:nvSpPr>
        <dsp:cNvPr id="0" name=""/>
        <dsp:cNvSpPr/>
      </dsp:nvSpPr>
      <dsp:spPr>
        <a:xfrm>
          <a:off x="1414462" y="2089237"/>
          <a:ext cx="2571749" cy="1543050"/>
        </a:xfrm>
        <a:prstGeom prst="rect">
          <a:avLst/>
        </a:prstGeom>
        <a:solidFill>
          <a:schemeClr val="tx2">
            <a:lumMod val="50000"/>
          </a:schemeClr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Mientras eran sometidos a tratamiento con diuréticos, </a:t>
          </a:r>
          <a:r>
            <a:rPr lang="el-GR" sz="20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β</a:t>
          </a:r>
          <a:r>
            <a:rPr lang="es-VE" sz="20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bloqueantes y/o IECAs</a:t>
          </a:r>
          <a:endParaRPr lang="es-VE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4462" y="2089237"/>
        <a:ext cx="2571749" cy="1543050"/>
      </dsp:txXfrm>
    </dsp:sp>
    <dsp:sp modelId="{108D8E6B-CD87-41C4-AD9D-AE97FAC723FC}">
      <dsp:nvSpPr>
        <dsp:cNvPr id="0" name=""/>
        <dsp:cNvSpPr/>
      </dsp:nvSpPr>
      <dsp:spPr>
        <a:xfrm>
          <a:off x="4243387" y="2089237"/>
          <a:ext cx="2571749" cy="1543050"/>
        </a:xfrm>
        <a:prstGeom prst="rect">
          <a:avLst/>
        </a:prstGeom>
        <a:solidFill>
          <a:schemeClr val="tx2">
            <a:lumMod val="50000"/>
          </a:schemeClr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No necesario consentimiento informado</a:t>
          </a:r>
          <a:endParaRPr lang="es-VE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3387" y="2089237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E5539-43DE-4EE6-8235-A93F660AF453}" type="datetimeFigureOut">
              <a:rPr lang="es-VE" smtClean="0"/>
              <a:t>02/08/2015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CFDFB-5F89-4BF8-803B-2CEB7311395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0882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D15A3-53E8-406C-917E-5C4A4D96117B}" type="slidenum">
              <a:rPr lang="es-VE" smtClean="0">
                <a:solidFill>
                  <a:prstClr val="black"/>
                </a:solidFill>
              </a:rPr>
              <a:pPr/>
              <a:t>1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30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11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12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13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14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El análisis por duplicado es necesario para descartar la posibilidad de contaminación cruzada interna o de combinación accidental de muestras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15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smtClean="0"/>
              <a:t>El análisis por duplicado es necesario para descartar la posibilidad de contaminación cruzada interna o de combinación accidental de muestras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16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17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VE" sz="2000" dirty="0" err="1" smtClean="0"/>
              <a:t>Biosite</a:t>
            </a:r>
            <a:r>
              <a:rPr lang="es-VE" sz="2000" dirty="0" smtClean="0"/>
              <a:t> BNP prueba</a:t>
            </a:r>
            <a:r>
              <a:rPr lang="es-VE" sz="2000" baseline="0" dirty="0" smtClean="0"/>
              <a:t> rápida de </a:t>
            </a:r>
            <a:r>
              <a:rPr lang="es-VE" sz="2000" baseline="0" dirty="0" err="1" smtClean="0"/>
              <a:t>inmunofluorescencia</a:t>
            </a:r>
            <a:r>
              <a:rPr lang="es-VE" sz="2000" baseline="0" dirty="0" smtClean="0"/>
              <a:t>  </a:t>
            </a:r>
            <a:endParaRPr lang="es-VE" sz="2000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VE" sz="2000" dirty="0" smtClean="0"/>
              <a:t>Dado el alto BV para BNP y NT-</a:t>
            </a:r>
            <a:r>
              <a:rPr lang="es-VE" sz="2000" dirty="0" err="1" smtClean="0"/>
              <a:t>proBNP</a:t>
            </a:r>
            <a:r>
              <a:rPr lang="es-VE" sz="2000" dirty="0" smtClean="0"/>
              <a:t>, alta precisión de ensayo puede ser innecesario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diferencias en la frecuencia de recogida de sangre pueden ser responsables de los valores más bajos CVI, CHF y </a:t>
            </a:r>
            <a:r>
              <a:rPr lang="es-V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ptCHF</a:t>
            </a:r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los pacientes con insuficiencia cardíaca congestiva</a:t>
            </a:r>
            <a:endParaRPr lang="es-VE" sz="2000" dirty="0" smtClean="0"/>
          </a:p>
          <a:p>
            <a:endParaRPr lang="es-VE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CFDFB-5F89-4BF8-803B-2CEB73113950}" type="slidenum">
              <a:rPr lang="es-VE" smtClean="0"/>
              <a:t>18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900764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VE" sz="3600" dirty="0" err="1" smtClean="0"/>
              <a:t>Biosite</a:t>
            </a:r>
            <a:r>
              <a:rPr lang="es-VE" sz="3600" dirty="0" smtClean="0"/>
              <a:t> BNP prueba</a:t>
            </a:r>
            <a:r>
              <a:rPr lang="es-VE" sz="3600" baseline="0" dirty="0" smtClean="0"/>
              <a:t> rápida de </a:t>
            </a:r>
            <a:r>
              <a:rPr lang="es-VE" sz="3600" baseline="0" dirty="0" err="1" smtClean="0"/>
              <a:t>inmunofluorescencia</a:t>
            </a:r>
            <a:r>
              <a:rPr lang="es-VE" sz="3600" baseline="0" dirty="0" smtClean="0"/>
              <a:t>  </a:t>
            </a:r>
            <a:endParaRPr lang="es-VE" sz="3600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VE" sz="3600" dirty="0" smtClean="0"/>
              <a:t>Dado el alto BV para BNP y NT-</a:t>
            </a:r>
            <a:r>
              <a:rPr lang="es-VE" sz="3600" dirty="0" err="1" smtClean="0"/>
              <a:t>proBNP</a:t>
            </a:r>
            <a:r>
              <a:rPr lang="es-VE" sz="3600" dirty="0" smtClean="0"/>
              <a:t>, alta precisión de ensayo puede ser innecesario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V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diferencias en la frecuencia de recogida de sangre pueden ser responsables de los valores más bajos CVI, CHF y </a:t>
            </a:r>
            <a:r>
              <a:rPr lang="es-VE" sz="2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ptCHF</a:t>
            </a:r>
            <a:r>
              <a:rPr lang="es-V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los pacientes con insuficiencia cardíaca congestiva</a:t>
            </a:r>
            <a:endParaRPr lang="es-VE" sz="36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CFDFB-5F89-4BF8-803B-2CEB73113950}" type="slidenum">
              <a:rPr lang="es-VE" smtClean="0"/>
              <a:t>19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900764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VE" sz="2000" dirty="0" err="1" smtClean="0"/>
              <a:t>Biosite</a:t>
            </a:r>
            <a:r>
              <a:rPr lang="es-VE" sz="2000" dirty="0" smtClean="0"/>
              <a:t> BNP prueba</a:t>
            </a:r>
            <a:r>
              <a:rPr lang="es-VE" sz="2000" baseline="0" dirty="0" smtClean="0"/>
              <a:t> rápida de </a:t>
            </a:r>
            <a:r>
              <a:rPr lang="es-VE" sz="2000" baseline="0" dirty="0" err="1" smtClean="0"/>
              <a:t>inmunofluorescencia</a:t>
            </a:r>
            <a:r>
              <a:rPr lang="es-VE" sz="2000" baseline="0" dirty="0" smtClean="0"/>
              <a:t>  </a:t>
            </a:r>
            <a:endParaRPr lang="es-VE" sz="2000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VE" sz="2000" dirty="0" smtClean="0"/>
              <a:t>Dado el alto BV para BNP y NT-</a:t>
            </a:r>
            <a:r>
              <a:rPr lang="es-VE" sz="2000" dirty="0" err="1" smtClean="0"/>
              <a:t>proBNP</a:t>
            </a:r>
            <a:r>
              <a:rPr lang="es-VE" sz="2000" dirty="0" smtClean="0"/>
              <a:t>, alta precisión de ensayo puede ser innecesario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diferencias en la frecuencia de recogida de sangre pueden ser responsables de los valores más bajos CVI, CHF y </a:t>
            </a:r>
            <a:r>
              <a:rPr lang="es-V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ptCHF</a:t>
            </a:r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los pacientes con insuficiencia cardíaca congestiva</a:t>
            </a:r>
            <a:endParaRPr lang="es-VE" sz="2000" dirty="0" smtClean="0"/>
          </a:p>
          <a:p>
            <a:endParaRPr lang="es-VE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CFDFB-5F89-4BF8-803B-2CEB73113950}" type="slidenum">
              <a:rPr lang="es-VE" smtClean="0"/>
              <a:t>20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900764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2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CFDFB-5F89-4BF8-803B-2CEB73113950}" type="slidenum">
              <a:rPr lang="es-VE" smtClean="0"/>
              <a:t>21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019178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22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23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24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25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629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26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629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27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62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3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5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6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7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8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9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AE04-2A19-4270-815B-5B7BE85C35AF}" type="slidenum">
              <a:rPr lang="es-VE" smtClean="0">
                <a:solidFill>
                  <a:prstClr val="black"/>
                </a:solidFill>
              </a:rPr>
              <a:pPr/>
              <a:t>10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0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F864-676F-4393-8119-9C926D3697E2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02/08/2015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819E-B2F2-434F-9081-8F48D64020BC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7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F864-676F-4393-8119-9C926D3697E2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02/08/2015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819E-B2F2-434F-9081-8F48D64020BC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7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F864-676F-4393-8119-9C926D3697E2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02/08/2015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819E-B2F2-434F-9081-8F48D64020BC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F864-676F-4393-8119-9C926D3697E2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02/08/2015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819E-B2F2-434F-9081-8F48D64020BC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2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F864-676F-4393-8119-9C926D3697E2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02/08/2015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819E-B2F2-434F-9081-8F48D64020BC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6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F864-676F-4393-8119-9C926D3697E2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02/08/2015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819E-B2F2-434F-9081-8F48D64020BC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2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F864-676F-4393-8119-9C926D3697E2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02/08/2015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819E-B2F2-434F-9081-8F48D64020BC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1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F864-676F-4393-8119-9C926D3697E2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02/08/2015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819E-B2F2-434F-9081-8F48D64020BC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32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F864-676F-4393-8119-9C926D3697E2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02/08/2015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819E-B2F2-434F-9081-8F48D64020BC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2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F864-676F-4393-8119-9C926D3697E2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02/08/2015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819E-B2F2-434F-9081-8F48D64020BC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4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F864-676F-4393-8119-9C926D3697E2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02/08/2015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819E-B2F2-434F-9081-8F48D64020BC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4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24000">
              <a:schemeClr val="tx2">
                <a:lumMod val="50000"/>
              </a:schemeClr>
            </a:gs>
            <a:gs pos="91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2F864-676F-4393-8119-9C926D3697E2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02/08/2015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2819E-B2F2-434F-9081-8F48D64020BC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1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6413266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BARQUISIMETO, 20 DE AGOSTO DE 2013</a:t>
            </a:r>
            <a:endParaRPr lang="es-VE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4230426" y="4362891"/>
            <a:ext cx="4723658" cy="2051745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GRUPO 4:</a:t>
            </a:r>
          </a:p>
          <a:p>
            <a:pPr algn="ctr"/>
            <a:r>
              <a:rPr 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MIGUEL ANGEL ROMERO S. (R2)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LUIS RIVAS (R3)</a:t>
            </a:r>
          </a:p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RAMON RIOS (R3)</a:t>
            </a:r>
          </a:p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LUZ ANDREA BUSTILLOS (R2)</a:t>
            </a:r>
            <a:endParaRPr lang="es-VE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VE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JOSÉ ALEJANDRO PEÑA (R1)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pbs.twimg.com/profile_images/1552050698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0" y="260648"/>
            <a:ext cx="680398" cy="75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"/>
          <a:stretch/>
        </p:blipFill>
        <p:spPr bwMode="auto">
          <a:xfrm>
            <a:off x="35496" y="1196752"/>
            <a:ext cx="9069390" cy="20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71" y="5367262"/>
            <a:ext cx="32670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84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Variación Biológica del </a:t>
            </a:r>
            <a:r>
              <a:rPr lang="es-VE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proBNP</a:t>
            </a:r>
            <a:r>
              <a:rPr lang="es-V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-NT y BNP y las implicaciones en el monitoreo terapéutico en pacientes con ICC</a:t>
            </a:r>
            <a:endParaRPr lang="es-V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555776" y="1592424"/>
            <a:ext cx="3996000" cy="612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VE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Sujetos para Selección</a:t>
            </a:r>
            <a:endParaRPr lang="es-VE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660232" y="6577607"/>
            <a:ext cx="24876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400" b="1" i="1" dirty="0">
                <a:solidFill>
                  <a:schemeClr val="bg1"/>
                </a:solidFill>
              </a:rPr>
              <a:t>Am J </a:t>
            </a:r>
            <a:r>
              <a:rPr lang="es-VE" sz="1400" b="1" i="1" dirty="0" err="1">
                <a:solidFill>
                  <a:schemeClr val="bg1"/>
                </a:solidFill>
              </a:rPr>
              <a:t>Cardiol</a:t>
            </a:r>
            <a:r>
              <a:rPr lang="es-VE" sz="1400" b="1" i="1" dirty="0">
                <a:solidFill>
                  <a:schemeClr val="bg1"/>
                </a:solidFill>
              </a:rPr>
              <a:t> 2003;92:628–631)</a:t>
            </a:r>
            <a:endParaRPr lang="es-VE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693154"/>
              </p:ext>
            </p:extLst>
          </p:nvPr>
        </p:nvGraphicFramePr>
        <p:xfrm>
          <a:off x="457200" y="2677530"/>
          <a:ext cx="8229600" cy="392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Rectángulo"/>
          <p:cNvSpPr/>
          <p:nvPr/>
        </p:nvSpPr>
        <p:spPr>
          <a:xfrm>
            <a:off x="403982" y="2132856"/>
            <a:ext cx="8056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Grupo 4: </a:t>
            </a:r>
            <a:r>
              <a:rPr lang="es-VE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sujetos hospitalizados por ICC</a:t>
            </a:r>
          </a:p>
        </p:txBody>
      </p:sp>
    </p:spTree>
    <p:extLst>
      <p:ext uri="{BB962C8B-B14F-4D97-AF65-F5344CB8AC3E}">
        <p14:creationId xmlns:p14="http://schemas.microsoft.com/office/powerpoint/2010/main" val="282927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Variación Biológica del </a:t>
            </a:r>
            <a:r>
              <a:rPr lang="es-VE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proBNP</a:t>
            </a:r>
            <a:r>
              <a:rPr lang="es-V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-NT y BNP y las implicaciones en el monitoreo terapéutico en pacientes con ICC</a:t>
            </a:r>
            <a:endParaRPr lang="es-V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555776" y="1592424"/>
            <a:ext cx="3996000" cy="612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VE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Sujetos para Selección</a:t>
            </a:r>
            <a:endParaRPr lang="es-VE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660232" y="6577607"/>
            <a:ext cx="24876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400" b="1" i="1" dirty="0">
                <a:solidFill>
                  <a:schemeClr val="bg1"/>
                </a:solidFill>
              </a:rPr>
              <a:t>Am J </a:t>
            </a:r>
            <a:r>
              <a:rPr lang="es-VE" sz="1400" b="1" i="1" dirty="0" err="1">
                <a:solidFill>
                  <a:schemeClr val="bg1"/>
                </a:solidFill>
              </a:rPr>
              <a:t>Cardiol</a:t>
            </a:r>
            <a:r>
              <a:rPr lang="es-VE" sz="1400" b="1" i="1" dirty="0">
                <a:solidFill>
                  <a:schemeClr val="bg1"/>
                </a:solidFill>
              </a:rPr>
              <a:t> 2003;92:628–631)</a:t>
            </a:r>
            <a:endParaRPr lang="es-VE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algn="just"/>
            <a:r>
              <a:rPr lang="es-V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mitad de los sujetos sanos incluidos reportaron actividad física aeróbica frecuente</a:t>
            </a:r>
          </a:p>
        </p:txBody>
      </p:sp>
    </p:spTree>
    <p:extLst>
      <p:ext uri="{BB962C8B-B14F-4D97-AF65-F5344CB8AC3E}">
        <p14:creationId xmlns:p14="http://schemas.microsoft.com/office/powerpoint/2010/main" val="362122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Variación Biológica del </a:t>
            </a:r>
            <a:r>
              <a:rPr lang="es-VE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proBNP</a:t>
            </a:r>
            <a:r>
              <a:rPr lang="es-V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-NT y BNP y las implicaciones en el monitoreo terapéutico en pacientes con ICC</a:t>
            </a:r>
            <a:endParaRPr lang="es-V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899592" y="1592424"/>
            <a:ext cx="7308812" cy="612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VE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Análisis Estadístico</a:t>
            </a:r>
            <a:endParaRPr lang="es-VE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660232" y="6577607"/>
            <a:ext cx="24876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400" b="1" i="1" dirty="0">
                <a:solidFill>
                  <a:schemeClr val="bg1"/>
                </a:solidFill>
              </a:rPr>
              <a:t>Am J </a:t>
            </a:r>
            <a:r>
              <a:rPr lang="es-VE" sz="1400" b="1" i="1" dirty="0" err="1">
                <a:solidFill>
                  <a:schemeClr val="bg1"/>
                </a:solidFill>
              </a:rPr>
              <a:t>Cardiol</a:t>
            </a:r>
            <a:r>
              <a:rPr lang="es-VE" sz="1400" b="1" i="1" dirty="0">
                <a:solidFill>
                  <a:schemeClr val="bg1"/>
                </a:solidFill>
              </a:rPr>
              <a:t> 2003;92:628–631)</a:t>
            </a:r>
            <a:endParaRPr lang="es-VE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188396"/>
              </p:ext>
            </p:extLst>
          </p:nvPr>
        </p:nvGraphicFramePr>
        <p:xfrm>
          <a:off x="457200" y="2388021"/>
          <a:ext cx="8229600" cy="392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083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Variación Biológica del </a:t>
            </a:r>
            <a:r>
              <a:rPr lang="es-VE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proBNP</a:t>
            </a:r>
            <a:r>
              <a:rPr lang="es-V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-NT y BNP y las implicaciones en el monitoreo terapéutico en pacientes con ICC</a:t>
            </a:r>
            <a:endParaRPr lang="es-V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899592" y="1592424"/>
            <a:ext cx="7308812" cy="612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VE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Análisis Estadístico</a:t>
            </a:r>
            <a:endParaRPr lang="es-VE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660232" y="6577607"/>
            <a:ext cx="24876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400" b="1" i="1" dirty="0">
                <a:solidFill>
                  <a:schemeClr val="bg1"/>
                </a:solidFill>
              </a:rPr>
              <a:t>Am J </a:t>
            </a:r>
            <a:r>
              <a:rPr lang="es-VE" sz="1400" b="1" i="1" dirty="0" err="1">
                <a:solidFill>
                  <a:schemeClr val="bg1"/>
                </a:solidFill>
              </a:rPr>
              <a:t>Cardiol</a:t>
            </a:r>
            <a:r>
              <a:rPr lang="es-VE" sz="1400" b="1" i="1" dirty="0">
                <a:solidFill>
                  <a:schemeClr val="bg1"/>
                </a:solidFill>
              </a:rPr>
              <a:t> 2003;92:628–631)</a:t>
            </a:r>
            <a:endParaRPr lang="es-VE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3 Marcador de contenido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84950421"/>
                  </p:ext>
                </p:extLst>
              </p:nvPr>
            </p:nvGraphicFramePr>
            <p:xfrm>
              <a:off x="439198" y="2420888"/>
              <a:ext cx="8229600" cy="392129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4" name="3 Marcador de contenido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84950421"/>
                  </p:ext>
                </p:extLst>
              </p:nvPr>
            </p:nvGraphicFramePr>
            <p:xfrm>
              <a:off x="439198" y="2420888"/>
              <a:ext cx="8229600" cy="392129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9129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541979296"/>
              </p:ext>
            </p:extLst>
          </p:nvPr>
        </p:nvGraphicFramePr>
        <p:xfrm>
          <a:off x="359532" y="548680"/>
          <a:ext cx="842493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"/>
          <p:cNvSpPr/>
          <p:nvPr/>
        </p:nvSpPr>
        <p:spPr>
          <a:xfrm>
            <a:off x="6660232" y="6577607"/>
            <a:ext cx="24876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400" b="1" i="1" dirty="0">
                <a:solidFill>
                  <a:schemeClr val="bg1"/>
                </a:solidFill>
              </a:rPr>
              <a:t>Am J </a:t>
            </a:r>
            <a:r>
              <a:rPr lang="es-VE" sz="1400" b="1" i="1" dirty="0" err="1">
                <a:solidFill>
                  <a:schemeClr val="bg1"/>
                </a:solidFill>
              </a:rPr>
              <a:t>Cardiol</a:t>
            </a:r>
            <a:r>
              <a:rPr lang="es-VE" sz="1400" b="1" i="1" dirty="0">
                <a:solidFill>
                  <a:schemeClr val="bg1"/>
                </a:solidFill>
              </a:rPr>
              <a:t> 2003;92:628–631)</a:t>
            </a:r>
            <a:endParaRPr lang="es-VE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020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Variación Biológica del </a:t>
            </a:r>
            <a:r>
              <a:rPr lang="es-VE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proBNP</a:t>
            </a:r>
            <a:r>
              <a:rPr lang="es-V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-NT y BNP y las implicaciones en el monitoreo terapéutico en pacientes con ICC</a:t>
            </a:r>
            <a:endParaRPr lang="es-V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899592" y="1592424"/>
            <a:ext cx="7308812" cy="612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VE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Protocolo de procesamiento de las muestras</a:t>
            </a:r>
            <a:endParaRPr lang="es-VE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660232" y="6577607"/>
            <a:ext cx="24876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400" b="1" i="1" dirty="0">
                <a:solidFill>
                  <a:schemeClr val="bg1"/>
                </a:solidFill>
              </a:rPr>
              <a:t>Am J </a:t>
            </a:r>
            <a:r>
              <a:rPr lang="es-VE" sz="1400" b="1" i="1" dirty="0" err="1">
                <a:solidFill>
                  <a:schemeClr val="bg1"/>
                </a:solidFill>
              </a:rPr>
              <a:t>Cardiol</a:t>
            </a:r>
            <a:r>
              <a:rPr lang="es-VE" sz="1400" b="1" i="1" dirty="0">
                <a:solidFill>
                  <a:schemeClr val="bg1"/>
                </a:solidFill>
              </a:rPr>
              <a:t> 2003;92:628–631)</a:t>
            </a:r>
            <a:endParaRPr lang="es-VE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192066"/>
              </p:ext>
            </p:extLst>
          </p:nvPr>
        </p:nvGraphicFramePr>
        <p:xfrm>
          <a:off x="457200" y="2316013"/>
          <a:ext cx="8229600" cy="392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945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Variación Biológica del </a:t>
            </a:r>
            <a:r>
              <a:rPr lang="es-VE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proBNP</a:t>
            </a:r>
            <a:r>
              <a:rPr lang="es-V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-NT y BNP y las implicaciones en el monitoreo terapéutico en pacientes con ICC</a:t>
            </a:r>
            <a:endParaRPr lang="es-V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899592" y="1592424"/>
            <a:ext cx="7308812" cy="612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VE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Protocolo de procesamiento de las muestras</a:t>
            </a:r>
            <a:endParaRPr lang="es-VE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660232" y="6577607"/>
            <a:ext cx="24876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400" b="1" i="1" dirty="0">
                <a:solidFill>
                  <a:schemeClr val="bg1"/>
                </a:solidFill>
              </a:rPr>
              <a:t>Am J </a:t>
            </a:r>
            <a:r>
              <a:rPr lang="es-VE" sz="1400" b="1" i="1" dirty="0" err="1">
                <a:solidFill>
                  <a:schemeClr val="bg1"/>
                </a:solidFill>
              </a:rPr>
              <a:t>Cardiol</a:t>
            </a:r>
            <a:r>
              <a:rPr lang="es-VE" sz="1400" b="1" i="1" dirty="0">
                <a:solidFill>
                  <a:schemeClr val="bg1"/>
                </a:solidFill>
              </a:rPr>
              <a:t> 2003;92:628–631)</a:t>
            </a:r>
            <a:endParaRPr lang="es-VE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931819"/>
              </p:ext>
            </p:extLst>
          </p:nvPr>
        </p:nvGraphicFramePr>
        <p:xfrm>
          <a:off x="457200" y="2348880"/>
          <a:ext cx="8229600" cy="392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821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67544" y="2780854"/>
            <a:ext cx="8218487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RESULTADOS</a:t>
            </a:r>
            <a:endParaRPr lang="es-VE" sz="5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73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2636"/>
            <a:ext cx="893774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107504" y="1520872"/>
            <a:ext cx="3141588" cy="7920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5" name="24 Rectángulo"/>
          <p:cNvSpPr/>
          <p:nvPr/>
        </p:nvSpPr>
        <p:spPr>
          <a:xfrm>
            <a:off x="107504" y="1088768"/>
            <a:ext cx="3132014" cy="252000"/>
          </a:xfrm>
          <a:prstGeom prst="rect">
            <a:avLst/>
          </a:prstGeom>
          <a:solidFill>
            <a:srgbClr val="558ED5">
              <a:alpha val="40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6" name="25 Rectángulo"/>
          <p:cNvSpPr/>
          <p:nvPr/>
        </p:nvSpPr>
        <p:spPr>
          <a:xfrm>
            <a:off x="97930" y="2492896"/>
            <a:ext cx="3141588" cy="3960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27" name="26 Rectángulo"/>
          <p:cNvSpPr/>
          <p:nvPr/>
        </p:nvSpPr>
        <p:spPr>
          <a:xfrm>
            <a:off x="107504" y="2312904"/>
            <a:ext cx="3132000" cy="180000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8" name="27 Rectángulo"/>
          <p:cNvSpPr/>
          <p:nvPr/>
        </p:nvSpPr>
        <p:spPr>
          <a:xfrm>
            <a:off x="107504" y="2888968"/>
            <a:ext cx="3132014" cy="216000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0032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2636"/>
            <a:ext cx="8936752" cy="35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01296" y="3681028"/>
            <a:ext cx="8935200" cy="29546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VE" sz="1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Coeficiente de Variación Analítica: </a:t>
            </a:r>
            <a:r>
              <a:rPr lang="es-VE" sz="1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 la imprecisión </a:t>
            </a:r>
            <a:r>
              <a:rPr lang="es-VE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un método </a:t>
            </a:r>
            <a:r>
              <a:rPr lang="es-VE" sz="1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cuantitativo, </a:t>
            </a:r>
            <a:r>
              <a:rPr lang="es-VE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corresponde a la dispersión de los valores </a:t>
            </a:r>
            <a:r>
              <a:rPr lang="es-VE" sz="1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(DE) </a:t>
            </a:r>
            <a:r>
              <a:rPr lang="es-VE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obtenidos para una misma muestra alrededor del promedio (x), expresado en </a:t>
            </a:r>
            <a:r>
              <a:rPr lang="es-VE" sz="1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porcentaje (x100). (Imprecisión del Kit)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VE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Variación </a:t>
            </a:r>
            <a:r>
              <a:rPr lang="es-VE" sz="1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Biológica: </a:t>
            </a:r>
            <a:r>
              <a:rPr lang="es-VE" sz="1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Variaciones debidas </a:t>
            </a:r>
            <a:r>
              <a:rPr lang="es-VE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ritmos </a:t>
            </a:r>
            <a:r>
              <a:rPr lang="es-VE" sz="1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biológicos con oscilaciones alrededor </a:t>
            </a:r>
            <a:r>
              <a:rPr lang="es-VE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un punto homeostático, la cual se considera </a:t>
            </a:r>
            <a:r>
              <a:rPr lang="es-VE" sz="1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fisiológica.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VE" sz="17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Intraindividual</a:t>
            </a:r>
            <a:r>
              <a:rPr lang="es-VE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si se utilizan los datos seriados de un individuo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VE" sz="1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Interindividual</a:t>
            </a:r>
            <a:r>
              <a:rPr lang="es-VE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VE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 se ocupan los datos del total de individuos </a:t>
            </a:r>
            <a:r>
              <a:rPr lang="es-VE" sz="1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estudiados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Precisión (</a:t>
            </a:r>
            <a:r>
              <a:rPr lang="es-VE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Precision</a:t>
            </a:r>
            <a:r>
              <a:rPr lang="es-VE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s-VE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 refiere a la dispersión del conjunto de valores obtenidos de mediciones repetidas de una magnitud</a:t>
            </a:r>
            <a:endParaRPr lang="es-VE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sz="1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Exactitud (</a:t>
            </a:r>
            <a:r>
              <a:rPr lang="es-VE" sz="17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  <a:r>
              <a:rPr lang="es-VE" sz="1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s-VE" sz="1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se refiere a cuán cerca del valor real se encuentra el valor medido </a:t>
            </a:r>
            <a:endParaRPr lang="es-VE" sz="17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VE" sz="1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Cambio significativo en muestras seriadas </a:t>
            </a:r>
            <a:r>
              <a:rPr lang="es-VE" sz="1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1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VE" sz="1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pt) </a:t>
            </a:r>
            <a:endParaRPr lang="es-VE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155175" y="6331386"/>
            <a:ext cx="79675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VE" sz="1000" i="1" dirty="0">
                <a:solidFill>
                  <a:schemeClr val="bg1"/>
                </a:solidFill>
              </a:rPr>
              <a:t>Am J </a:t>
            </a:r>
            <a:r>
              <a:rPr lang="es-VE" sz="1000" i="1" dirty="0" err="1">
                <a:solidFill>
                  <a:schemeClr val="bg1"/>
                </a:solidFill>
              </a:rPr>
              <a:t>Cardiol</a:t>
            </a:r>
            <a:r>
              <a:rPr lang="es-VE" sz="1000" i="1" dirty="0">
                <a:solidFill>
                  <a:schemeClr val="bg1"/>
                </a:solidFill>
              </a:rPr>
              <a:t> 2003;92:628–631)</a:t>
            </a:r>
            <a:endParaRPr lang="es-VE" sz="1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s-VE" sz="1000" dirty="0" err="1" smtClean="0">
                <a:solidFill>
                  <a:schemeClr val="bg1"/>
                </a:solidFill>
              </a:rPr>
              <a:t>Fletcher</a:t>
            </a:r>
            <a:r>
              <a:rPr lang="es-VE" sz="1000" dirty="0" smtClean="0">
                <a:solidFill>
                  <a:schemeClr val="bg1"/>
                </a:solidFill>
              </a:rPr>
              <a:t>. Epidemiología Clínica. Capítulo 3. </a:t>
            </a:r>
          </a:p>
          <a:p>
            <a:pPr algn="r"/>
            <a:r>
              <a:rPr lang="es-VE" sz="1000" dirty="0" smtClean="0">
                <a:solidFill>
                  <a:schemeClr val="bg1"/>
                </a:solidFill>
              </a:rPr>
              <a:t>Exámenes </a:t>
            </a:r>
            <a:r>
              <a:rPr lang="es-VE" sz="1000" dirty="0">
                <a:solidFill>
                  <a:schemeClr val="bg1"/>
                </a:solidFill>
              </a:rPr>
              <a:t>seriados de laboratorio y cambios en el estado de salud de un paciente - A. M. Guzmán D</a:t>
            </a:r>
            <a:r>
              <a:rPr lang="es-VE" sz="1000" dirty="0" smtClean="0">
                <a:solidFill>
                  <a:schemeClr val="bg1"/>
                </a:solidFill>
              </a:rPr>
              <a:t>.. </a:t>
            </a:r>
            <a:r>
              <a:rPr lang="es-VE" sz="1000" dirty="0" err="1">
                <a:solidFill>
                  <a:schemeClr val="bg1"/>
                </a:solidFill>
              </a:rPr>
              <a:t>Rev</a:t>
            </a:r>
            <a:r>
              <a:rPr lang="es-VE" sz="1000" dirty="0">
                <a:solidFill>
                  <a:schemeClr val="bg1"/>
                </a:solidFill>
              </a:rPr>
              <a:t> </a:t>
            </a:r>
            <a:r>
              <a:rPr lang="es-VE" sz="1000" dirty="0" err="1">
                <a:solidFill>
                  <a:schemeClr val="bg1"/>
                </a:solidFill>
              </a:rPr>
              <a:t>Med</a:t>
            </a:r>
            <a:r>
              <a:rPr lang="es-VE" sz="1000" dirty="0">
                <a:solidFill>
                  <a:schemeClr val="bg1"/>
                </a:solidFill>
              </a:rPr>
              <a:t> Chile 2010; 138: 780-783</a:t>
            </a:r>
          </a:p>
        </p:txBody>
      </p:sp>
      <p:pic>
        <p:nvPicPr>
          <p:cNvPr id="3" name="Picture 2" descr="http://3.bp.blogspot.com/-PG-AFT-Jeb8/TV0-7TFEftI/AAAAAAAAEcY/zV4TVTacr2I/s1600/Exactitud-Precisi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063" y="1484784"/>
            <a:ext cx="5229225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25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Variación Biológica del </a:t>
            </a:r>
            <a:r>
              <a:rPr lang="es-VE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proBNP</a:t>
            </a:r>
            <a:r>
              <a:rPr lang="es-V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-NT y BNP y las implicaciones en el monitoreo terapéutico en pacientes con ICC</a:t>
            </a:r>
            <a:endParaRPr lang="es-V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771800" y="1592424"/>
            <a:ext cx="3563888" cy="612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VE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Introducción</a:t>
            </a:r>
            <a:endParaRPr lang="es-VE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660232" y="6577607"/>
            <a:ext cx="24876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400" b="1" i="1" dirty="0">
                <a:solidFill>
                  <a:schemeClr val="bg1"/>
                </a:solidFill>
              </a:rPr>
              <a:t>Am J </a:t>
            </a:r>
            <a:r>
              <a:rPr lang="es-VE" sz="1400" b="1" i="1" dirty="0" err="1">
                <a:solidFill>
                  <a:schemeClr val="bg1"/>
                </a:solidFill>
              </a:rPr>
              <a:t>Cardiol</a:t>
            </a:r>
            <a:r>
              <a:rPr lang="es-VE" sz="1400" b="1" i="1" dirty="0">
                <a:solidFill>
                  <a:schemeClr val="bg1"/>
                </a:solidFill>
              </a:rPr>
              <a:t> 2003;92:628–631)</a:t>
            </a:r>
            <a:endParaRPr lang="es-VE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826075"/>
              </p:ext>
            </p:extLst>
          </p:nvPr>
        </p:nvGraphicFramePr>
        <p:xfrm>
          <a:off x="457200" y="2363896"/>
          <a:ext cx="8229600" cy="4161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143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2636"/>
            <a:ext cx="893774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Conector recto"/>
          <p:cNvCxnSpPr/>
          <p:nvPr/>
        </p:nvCxnSpPr>
        <p:spPr>
          <a:xfrm>
            <a:off x="3965392" y="1304764"/>
            <a:ext cx="32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5369512" y="1304764"/>
            <a:ext cx="32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953688" y="1304764"/>
            <a:ext cx="324000" cy="0"/>
          </a:xfrm>
          <a:prstGeom prst="line">
            <a:avLst/>
          </a:prstGeom>
          <a:ln w="28575">
            <a:solidFill>
              <a:srgbClr val="00D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8393848" y="1304764"/>
            <a:ext cx="324000" cy="0"/>
          </a:xfrm>
          <a:prstGeom prst="line">
            <a:avLst/>
          </a:prstGeom>
          <a:ln w="28575">
            <a:solidFill>
              <a:srgbClr val="00D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Rectángulo"/>
          <p:cNvSpPr/>
          <p:nvPr/>
        </p:nvSpPr>
        <p:spPr>
          <a:xfrm>
            <a:off x="3857888" y="1520788"/>
            <a:ext cx="4896000" cy="396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cxnSp>
        <p:nvCxnSpPr>
          <p:cNvPr id="10" name="9 Conector recto"/>
          <p:cNvCxnSpPr/>
          <p:nvPr/>
        </p:nvCxnSpPr>
        <p:spPr>
          <a:xfrm>
            <a:off x="5297504" y="1718810"/>
            <a:ext cx="432000" cy="0"/>
          </a:xfrm>
          <a:prstGeom prst="line">
            <a:avLst/>
          </a:prstGeom>
          <a:ln w="28575">
            <a:solidFill>
              <a:srgbClr val="00D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6881680" y="1916832"/>
            <a:ext cx="360000" cy="0"/>
          </a:xfrm>
          <a:prstGeom prst="line">
            <a:avLst/>
          </a:prstGeom>
          <a:ln w="28575">
            <a:solidFill>
              <a:srgbClr val="00D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868144" y="1520788"/>
            <a:ext cx="8640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30,7%</a:t>
            </a:r>
            <a:endParaRPr lang="es-VE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3857888" y="2132856"/>
            <a:ext cx="4859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3857392" y="2492896"/>
            <a:ext cx="432000" cy="0"/>
          </a:xfrm>
          <a:prstGeom prst="line">
            <a:avLst/>
          </a:prstGeom>
          <a:ln w="28575">
            <a:solidFill>
              <a:srgbClr val="00D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5233904" y="2492896"/>
            <a:ext cx="432000" cy="0"/>
          </a:xfrm>
          <a:prstGeom prst="line">
            <a:avLst/>
          </a:prstGeom>
          <a:ln w="28575">
            <a:solidFill>
              <a:srgbClr val="00D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8231848" y="2492896"/>
            <a:ext cx="32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3029232" y="387324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BNP</a:t>
            </a:r>
            <a:r>
              <a:rPr lang="es-V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Cambios Agudos</a:t>
            </a:r>
          </a:p>
          <a:p>
            <a:r>
              <a:rPr lang="es-VE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proBNP</a:t>
            </a:r>
            <a:r>
              <a:rPr lang="es-VE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-NT</a:t>
            </a:r>
            <a:r>
              <a:rPr lang="es-V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efecto “Promedio”</a:t>
            </a:r>
            <a:endParaRPr lang="es-VE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3851920" y="1466782"/>
            <a:ext cx="504000" cy="306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2" name="21 Elipse"/>
          <p:cNvSpPr/>
          <p:nvPr/>
        </p:nvSpPr>
        <p:spPr>
          <a:xfrm>
            <a:off x="3851920" y="2636912"/>
            <a:ext cx="504000" cy="306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3" name="22 CuadroTexto"/>
          <p:cNvSpPr txBox="1"/>
          <p:nvPr/>
        </p:nvSpPr>
        <p:spPr>
          <a:xfrm>
            <a:off x="3059832" y="4581128"/>
            <a:ext cx="549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VE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s-VE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VE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</a:t>
            </a:r>
            <a:r>
              <a:rPr lang="es-VE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efecto a largo plazo de la terapia</a:t>
            </a:r>
          </a:p>
          <a:p>
            <a:r>
              <a:rPr lang="es-VE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VE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s-VE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CHF</a:t>
            </a:r>
            <a:r>
              <a:rPr lang="es-V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Efectos inmediatos a la terapia</a:t>
            </a:r>
          </a:p>
        </p:txBody>
      </p:sp>
    </p:spTree>
    <p:extLst>
      <p:ext uri="{BB962C8B-B14F-4D97-AF65-F5344CB8AC3E}">
        <p14:creationId xmlns:p14="http://schemas.microsoft.com/office/powerpoint/2010/main" val="322584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" grpId="0"/>
      <p:bldP spid="2" grpId="1"/>
      <p:bldP spid="16" grpId="0"/>
      <p:bldP spid="20" grpId="0" animBg="1"/>
      <p:bldP spid="22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997"/>
            <a:ext cx="8424936" cy="47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699792" y="5348028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VE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VE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s-VE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VE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</a:t>
            </a:r>
            <a:r>
              <a:rPr lang="es-VE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123%</a:t>
            </a:r>
          </a:p>
          <a:p>
            <a:r>
              <a:rPr lang="es-VE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VE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s-VE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CHF</a:t>
            </a:r>
            <a:r>
              <a:rPr lang="es-V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77%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508104" y="3212976"/>
            <a:ext cx="864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114%</a:t>
            </a:r>
            <a:endParaRPr lang="es-V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55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DISCUSIÓN</a:t>
            </a:r>
            <a:endParaRPr lang="es-VE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76157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87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DISCUSIÓN</a:t>
            </a:r>
            <a:endParaRPr lang="es-VE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497208"/>
              </p:ext>
            </p:extLst>
          </p:nvPr>
        </p:nvGraphicFramePr>
        <p:xfrm>
          <a:off x="251520" y="1268760"/>
          <a:ext cx="85792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768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DISCUSIÓN</a:t>
            </a:r>
            <a:endParaRPr lang="es-VE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903752"/>
              </p:ext>
            </p:extLst>
          </p:nvPr>
        </p:nvGraphicFramePr>
        <p:xfrm>
          <a:off x="457200" y="142331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511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4294967295"/>
          </p:nvPr>
        </p:nvSpPr>
        <p:spPr>
          <a:xfrm>
            <a:off x="251520" y="116632"/>
            <a:ext cx="8569325" cy="648072"/>
          </a:xfrm>
        </p:spPr>
        <p:txBody>
          <a:bodyPr>
            <a:noAutofit/>
          </a:bodyPr>
          <a:lstStyle/>
          <a:p>
            <a:pPr marL="68580" indent="0" algn="ctr">
              <a:buClr>
                <a:srgbClr val="FFFF00"/>
              </a:buClr>
              <a:buNone/>
            </a:pPr>
            <a:r>
              <a:rPr lang="en-US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LISTA DE COTEJO</a:t>
            </a:r>
            <a:endParaRPr lang="es-VE" sz="3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6106"/>
          <a:stretch/>
        </p:blipFill>
        <p:spPr bwMode="auto">
          <a:xfrm>
            <a:off x="197768" y="1361415"/>
            <a:ext cx="8748464" cy="401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868144" y="2680751"/>
            <a:ext cx="2232248" cy="265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400"/>
              </a:spcBef>
            </a:pPr>
            <a:r>
              <a:rPr lang="es-V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</a:p>
          <a:p>
            <a:pPr algn="ctr">
              <a:spcBef>
                <a:spcPts val="1400"/>
              </a:spcBef>
            </a:pPr>
            <a:r>
              <a:rPr lang="es-V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</a:p>
          <a:p>
            <a:pPr algn="ctr">
              <a:spcBef>
                <a:spcPts val="1400"/>
              </a:spcBef>
            </a:pPr>
            <a:r>
              <a:rPr lang="es-V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V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</a:p>
          <a:p>
            <a:pPr algn="ctr">
              <a:spcBef>
                <a:spcPts val="1400"/>
              </a:spcBef>
            </a:pPr>
            <a:r>
              <a:rPr lang="es-V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</a:p>
          <a:p>
            <a:pPr algn="ctr">
              <a:spcBef>
                <a:spcPts val="1400"/>
              </a:spcBef>
            </a:pPr>
            <a:r>
              <a:rPr lang="es-V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</a:p>
          <a:p>
            <a:pPr algn="ctr">
              <a:spcBef>
                <a:spcPts val="1400"/>
              </a:spcBef>
            </a:pPr>
            <a:r>
              <a:rPr lang="es-V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endParaRPr lang="es-V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578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4294967295"/>
          </p:nvPr>
        </p:nvSpPr>
        <p:spPr>
          <a:xfrm>
            <a:off x="251520" y="116632"/>
            <a:ext cx="8569325" cy="648072"/>
          </a:xfrm>
        </p:spPr>
        <p:txBody>
          <a:bodyPr>
            <a:noAutofit/>
          </a:bodyPr>
          <a:lstStyle/>
          <a:p>
            <a:pPr marL="68580" indent="0" algn="ctr">
              <a:buClr>
                <a:srgbClr val="FFFF00"/>
              </a:buClr>
              <a:buNone/>
            </a:pPr>
            <a:r>
              <a:rPr lang="en-US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LISTA DE COTEJO</a:t>
            </a:r>
            <a:endParaRPr lang="es-VE" sz="3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70" b="13513"/>
          <a:stretch/>
        </p:blipFill>
        <p:spPr bwMode="auto">
          <a:xfrm>
            <a:off x="459728" y="836712"/>
            <a:ext cx="8224544" cy="565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768244" y="4221088"/>
            <a:ext cx="11161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"/>
              </a:spcBef>
            </a:pPr>
            <a:r>
              <a:rPr lang="es-V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</a:p>
          <a:p>
            <a:pPr algn="ctr">
              <a:spcBef>
                <a:spcPts val="40"/>
              </a:spcBef>
            </a:pPr>
            <a:r>
              <a:rPr lang="es-V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</a:p>
          <a:p>
            <a:pPr algn="ctr">
              <a:spcBef>
                <a:spcPts val="40"/>
              </a:spcBef>
            </a:pPr>
            <a:r>
              <a:rPr lang="es-V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V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</a:p>
          <a:p>
            <a:pPr algn="ctr">
              <a:spcBef>
                <a:spcPts val="40"/>
              </a:spcBef>
            </a:pPr>
            <a:r>
              <a:rPr lang="es-V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</a:p>
          <a:p>
            <a:pPr algn="ctr">
              <a:spcBef>
                <a:spcPts val="40"/>
              </a:spcBef>
            </a:pPr>
            <a:r>
              <a:rPr lang="es-V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</a:p>
          <a:p>
            <a:pPr algn="ctr">
              <a:spcBef>
                <a:spcPts val="40"/>
              </a:spcBef>
            </a:pPr>
            <a:r>
              <a:rPr lang="es-V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</a:p>
          <a:p>
            <a:pPr algn="ctr">
              <a:spcBef>
                <a:spcPts val="40"/>
              </a:spcBef>
            </a:pPr>
            <a:r>
              <a:rPr lang="es-V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</a:p>
          <a:p>
            <a:pPr algn="ctr">
              <a:spcBef>
                <a:spcPts val="40"/>
              </a:spcBef>
            </a:pPr>
            <a:r>
              <a:rPr lang="es-V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</a:p>
          <a:p>
            <a:pPr algn="ctr">
              <a:spcBef>
                <a:spcPts val="40"/>
              </a:spcBef>
            </a:pPr>
            <a:r>
              <a:rPr lang="es-V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</a:p>
          <a:p>
            <a:pPr algn="ctr">
              <a:spcBef>
                <a:spcPts val="40"/>
              </a:spcBef>
            </a:pPr>
            <a:r>
              <a:rPr lang="es-V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endParaRPr lang="es-VE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992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4294967295"/>
          </p:nvPr>
        </p:nvSpPr>
        <p:spPr>
          <a:xfrm>
            <a:off x="251520" y="116632"/>
            <a:ext cx="8569325" cy="648072"/>
          </a:xfrm>
        </p:spPr>
        <p:txBody>
          <a:bodyPr>
            <a:noAutofit/>
          </a:bodyPr>
          <a:lstStyle/>
          <a:p>
            <a:pPr marL="68580" indent="0" algn="ctr">
              <a:buClr>
                <a:srgbClr val="FFFF00"/>
              </a:buClr>
              <a:buNone/>
            </a:pPr>
            <a:r>
              <a:rPr lang="en-US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LISTA DE COTEJO</a:t>
            </a:r>
            <a:endParaRPr lang="es-VE" sz="3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71"/>
          <a:stretch/>
        </p:blipFill>
        <p:spPr bwMode="auto">
          <a:xfrm>
            <a:off x="459728" y="1192733"/>
            <a:ext cx="8224544" cy="139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28" y="2560885"/>
            <a:ext cx="8226000" cy="382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868144" y="1264741"/>
            <a:ext cx="2232248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400"/>
              </a:spcBef>
            </a:pPr>
            <a:r>
              <a:rPr lang="es-V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</a:p>
          <a:p>
            <a:pPr algn="ctr">
              <a:spcBef>
                <a:spcPts val="1400"/>
              </a:spcBef>
            </a:pPr>
            <a:r>
              <a:rPr lang="es-V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</a:p>
          <a:p>
            <a:pPr algn="ctr">
              <a:spcBef>
                <a:spcPts val="1400"/>
              </a:spcBef>
            </a:pPr>
            <a:r>
              <a:rPr lang="es-V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V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156176" y="2862659"/>
            <a:ext cx="2232248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400"/>
              </a:spcBef>
            </a:pPr>
            <a:r>
              <a:rPr lang="es-V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</a:p>
          <a:p>
            <a:pPr algn="ctr">
              <a:spcBef>
                <a:spcPts val="1400"/>
              </a:spcBef>
            </a:pPr>
            <a:r>
              <a:rPr lang="es-V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</a:p>
          <a:p>
            <a:pPr algn="ctr">
              <a:spcBef>
                <a:spcPts val="1400"/>
              </a:spcBef>
            </a:pPr>
            <a:r>
              <a:rPr lang="es-V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135684" y="4158803"/>
            <a:ext cx="2232248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400"/>
              </a:spcBef>
            </a:pPr>
            <a:r>
              <a:rPr lang="es-V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</a:p>
          <a:p>
            <a:pPr algn="ctr">
              <a:spcBef>
                <a:spcPts val="1400"/>
              </a:spcBef>
            </a:pPr>
            <a:r>
              <a:rPr lang="es-V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</a:p>
          <a:p>
            <a:pPr algn="ctr">
              <a:spcBef>
                <a:spcPts val="1400"/>
              </a:spcBef>
            </a:pPr>
            <a:r>
              <a:rPr lang="es-V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</a:p>
          <a:p>
            <a:pPr algn="ctr">
              <a:spcBef>
                <a:spcPts val="1400"/>
              </a:spcBef>
            </a:pPr>
            <a:endParaRPr lang="es-V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1400"/>
              </a:spcBef>
            </a:pPr>
            <a:r>
              <a:rPr lang="es-V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</a:p>
        </p:txBody>
      </p:sp>
    </p:spTree>
    <p:extLst>
      <p:ext uri="{BB962C8B-B14F-4D97-AF65-F5344CB8AC3E}">
        <p14:creationId xmlns:p14="http://schemas.microsoft.com/office/powerpoint/2010/main" val="5182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0993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just"/>
            <a:r>
              <a:rPr lang="es-V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estudio tenia una n muy pequeña por lo que tomar en cuenta los resultados para las recomendaciones de la unidad de ICC de esta institución no lo consideramos recomendable</a:t>
            </a:r>
          </a:p>
          <a:p>
            <a:pPr algn="just"/>
            <a:r>
              <a:rPr lang="es-V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Buscar mas estudios con n mas grandes o metanálsis, </a:t>
            </a:r>
            <a:r>
              <a:rPr lang="es-VE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donde se evalúen las mismas variables</a:t>
            </a:r>
            <a:r>
              <a:rPr lang="es-V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s-V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Tomar en cuenta la amplia variabilidad biológica del BNP y pro-BNP-NT para el análisis de sus resultados</a:t>
            </a:r>
          </a:p>
          <a:p>
            <a:pPr algn="just"/>
            <a:r>
              <a:rPr lang="es-V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posible que se pueda obtener como aporte del estudio las diferencias de ambos </a:t>
            </a:r>
            <a:r>
              <a:rPr lang="es-VE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analitos</a:t>
            </a:r>
            <a:r>
              <a:rPr lang="es-V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el seguimiento a corto y largo plazo de los pacientes con ICC</a:t>
            </a:r>
          </a:p>
          <a:p>
            <a:pPr algn="just"/>
            <a:r>
              <a:rPr lang="es-V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debe tomar en cuenta que sería ideal el procesamiento de la muestra con Kit automatizados para disminuir la variabilidad analítica</a:t>
            </a:r>
            <a:endParaRPr lang="es-VE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251520" y="476672"/>
            <a:ext cx="8569325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Clr>
                <a:srgbClr val="FFFF00"/>
              </a:buClr>
              <a:buFont typeface="Arial" panose="020B0604020202020204" pitchFamily="34" charset="0"/>
              <a:buNone/>
            </a:pPr>
            <a:r>
              <a:rPr lang="en-US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PROPUESTAS DEL EQUIPO</a:t>
            </a:r>
            <a:endParaRPr lang="es-VE" sz="3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96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476672"/>
            <a:ext cx="91805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GRACIAS POR SU ATENCIÓN</a:t>
            </a:r>
          </a:p>
        </p:txBody>
      </p:sp>
      <p:pic>
        <p:nvPicPr>
          <p:cNvPr id="1026" name="Picture 2" descr="http://www.viajesyeventosso.com.ve/wp-content/uploads/2014/05/cum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6" y="1628800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enezuelatuya.com/oriente/cumana/estatu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832" y="1680645"/>
            <a:ext cx="2880320" cy="234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evisos.com.ve/2013/01/28/carnavales-en-oriente-2013-cumana-carupano_27e37bb0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6" y="4221088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vn.info.ve/sites/default/files/imagecache/nodo-imagen-principal-centro/fotografia/201210/venetur213337547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1088"/>
            <a:ext cx="3816424" cy="205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20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Variación Biológica del </a:t>
            </a:r>
            <a:r>
              <a:rPr lang="es-VE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proBNP</a:t>
            </a:r>
            <a:r>
              <a:rPr lang="es-V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-NT y BNP y las implicaciones en el monitoreo terapéutico en pacientes con ICC</a:t>
            </a:r>
            <a:endParaRPr lang="es-V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771800" y="1592424"/>
            <a:ext cx="3563888" cy="612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VE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Objetivo</a:t>
            </a:r>
            <a:endParaRPr lang="es-VE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660232" y="6577607"/>
            <a:ext cx="24876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400" b="1" i="1" dirty="0">
                <a:solidFill>
                  <a:schemeClr val="bg1"/>
                </a:solidFill>
              </a:rPr>
              <a:t>Am J </a:t>
            </a:r>
            <a:r>
              <a:rPr lang="es-VE" sz="1400" b="1" i="1" dirty="0" err="1">
                <a:solidFill>
                  <a:schemeClr val="bg1"/>
                </a:solidFill>
              </a:rPr>
              <a:t>Cardiol</a:t>
            </a:r>
            <a:r>
              <a:rPr lang="es-VE" sz="1400" b="1" i="1" dirty="0">
                <a:solidFill>
                  <a:schemeClr val="bg1"/>
                </a:solidFill>
              </a:rPr>
              <a:t> 2003;92:628–631)</a:t>
            </a:r>
            <a:endParaRPr lang="es-VE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855108"/>
              </p:ext>
            </p:extLst>
          </p:nvPr>
        </p:nvGraphicFramePr>
        <p:xfrm>
          <a:off x="457200" y="2296616"/>
          <a:ext cx="8229600" cy="4228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579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V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VE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475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Variación Biológica del </a:t>
            </a:r>
            <a:r>
              <a:rPr lang="es-VE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proBNP</a:t>
            </a:r>
            <a:r>
              <a:rPr lang="es-V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-NT y BNP y las implicaciones en el monitoreo terapéutico en pacientes con ICC</a:t>
            </a:r>
            <a:endParaRPr lang="es-V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555776" y="1592424"/>
            <a:ext cx="3996000" cy="612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VE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DISEÑO</a:t>
            </a:r>
            <a:endParaRPr lang="es-VE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660232" y="6577607"/>
            <a:ext cx="24876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400" b="1" i="1" dirty="0">
                <a:solidFill>
                  <a:schemeClr val="bg1"/>
                </a:solidFill>
              </a:rPr>
              <a:t>Am J </a:t>
            </a:r>
            <a:r>
              <a:rPr lang="es-VE" sz="1400" b="1" i="1" dirty="0" err="1">
                <a:solidFill>
                  <a:schemeClr val="bg1"/>
                </a:solidFill>
              </a:rPr>
              <a:t>Cardiol</a:t>
            </a:r>
            <a:r>
              <a:rPr lang="es-VE" sz="1400" b="1" i="1" dirty="0">
                <a:solidFill>
                  <a:schemeClr val="bg1"/>
                </a:solidFill>
              </a:rPr>
              <a:t> 2003;92:628–631)</a:t>
            </a:r>
            <a:endParaRPr lang="es-VE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229310"/>
              </p:ext>
            </p:extLst>
          </p:nvPr>
        </p:nvGraphicFramePr>
        <p:xfrm>
          <a:off x="1583668" y="2348880"/>
          <a:ext cx="5976664" cy="392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6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274568"/>
              </p:ext>
            </p:extLst>
          </p:nvPr>
        </p:nvGraphicFramePr>
        <p:xfrm>
          <a:off x="1547664" y="2348880"/>
          <a:ext cx="5976664" cy="392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713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Variación Biológica del </a:t>
            </a:r>
            <a:r>
              <a:rPr lang="es-VE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proBNP</a:t>
            </a:r>
            <a:r>
              <a:rPr lang="es-V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-NT y BNP y las implicaciones en el monitoreo terapéutico en pacientes con ICC</a:t>
            </a:r>
            <a:endParaRPr lang="es-V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555776" y="1592424"/>
            <a:ext cx="3996000" cy="612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VE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Sujetos para Selección</a:t>
            </a:r>
            <a:endParaRPr lang="es-VE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660232" y="6577607"/>
            <a:ext cx="24876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400" b="1" i="1" dirty="0">
                <a:solidFill>
                  <a:schemeClr val="bg1"/>
                </a:solidFill>
              </a:rPr>
              <a:t>Am J </a:t>
            </a:r>
            <a:r>
              <a:rPr lang="es-VE" sz="1400" b="1" i="1" dirty="0" err="1">
                <a:solidFill>
                  <a:schemeClr val="bg1"/>
                </a:solidFill>
              </a:rPr>
              <a:t>Cardiol</a:t>
            </a:r>
            <a:r>
              <a:rPr lang="es-VE" sz="1400" b="1" i="1" dirty="0">
                <a:solidFill>
                  <a:schemeClr val="bg1"/>
                </a:solidFill>
              </a:rPr>
              <a:t> 2003;92:628–631)</a:t>
            </a:r>
            <a:endParaRPr lang="es-VE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119815"/>
              </p:ext>
            </p:extLst>
          </p:nvPr>
        </p:nvGraphicFramePr>
        <p:xfrm>
          <a:off x="457200" y="2420888"/>
          <a:ext cx="8229600" cy="392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673456" y="2755954"/>
            <a:ext cx="5760640" cy="2185214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VE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SUJETOS EXCLUIDOS</a:t>
            </a:r>
          </a:p>
          <a:p>
            <a:pPr algn="ctr"/>
            <a:r>
              <a:rPr lang="es-V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Hipotiroidismo</a:t>
            </a:r>
          </a:p>
          <a:p>
            <a:pPr algn="ctr"/>
            <a:r>
              <a:rPr lang="es-V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</a:p>
          <a:p>
            <a:pPr algn="ctr"/>
            <a:r>
              <a:rPr lang="es-V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Nefropatía</a:t>
            </a:r>
          </a:p>
          <a:p>
            <a:pPr algn="ctr"/>
            <a:r>
              <a:rPr lang="es-V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Hepatopatía</a:t>
            </a:r>
          </a:p>
        </p:txBody>
      </p:sp>
    </p:spTree>
    <p:extLst>
      <p:ext uri="{BB962C8B-B14F-4D97-AF65-F5344CB8AC3E}">
        <p14:creationId xmlns:p14="http://schemas.microsoft.com/office/powerpoint/2010/main" val="209562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Variación Biológica del </a:t>
            </a:r>
            <a:r>
              <a:rPr lang="es-VE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proBNP</a:t>
            </a:r>
            <a:r>
              <a:rPr lang="es-V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-NT y BNP y las implicaciones en el monitoreo terapéutico en pacientes con ICC</a:t>
            </a:r>
            <a:endParaRPr lang="es-V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555776" y="1592424"/>
            <a:ext cx="3996000" cy="612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VE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Sujetos para Selección</a:t>
            </a:r>
            <a:endParaRPr lang="es-VE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660232" y="6577607"/>
            <a:ext cx="24876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400" b="1" i="1" dirty="0">
                <a:solidFill>
                  <a:schemeClr val="bg1"/>
                </a:solidFill>
              </a:rPr>
              <a:t>Am J </a:t>
            </a:r>
            <a:r>
              <a:rPr lang="es-VE" sz="1400" b="1" i="1" dirty="0" err="1">
                <a:solidFill>
                  <a:schemeClr val="bg1"/>
                </a:solidFill>
              </a:rPr>
              <a:t>Cardiol</a:t>
            </a:r>
            <a:r>
              <a:rPr lang="es-VE" sz="1400" b="1" i="1" dirty="0">
                <a:solidFill>
                  <a:schemeClr val="bg1"/>
                </a:solidFill>
              </a:rPr>
              <a:t> 2003;92:628–631)</a:t>
            </a:r>
            <a:endParaRPr lang="es-VE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54350"/>
              </p:ext>
            </p:extLst>
          </p:nvPr>
        </p:nvGraphicFramePr>
        <p:xfrm>
          <a:off x="438976" y="2492896"/>
          <a:ext cx="8229600" cy="392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13 Rectángulo"/>
          <p:cNvSpPr/>
          <p:nvPr/>
        </p:nvSpPr>
        <p:spPr>
          <a:xfrm>
            <a:off x="1174186" y="2686907"/>
            <a:ext cx="6795628" cy="290233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Para minimizar variación pre-analítica en el procedimiento de recolección cada muestra se recogió:</a:t>
            </a:r>
          </a:p>
          <a:p>
            <a:pPr marL="177800" lvl="1" indent="-177800" algn="just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V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Cada dos semanas </a:t>
            </a:r>
          </a:p>
          <a:p>
            <a:pPr marL="177800" lvl="1" indent="-177800" algn="just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V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la misma hora </a:t>
            </a:r>
          </a:p>
          <a:p>
            <a:pPr marL="177800" lvl="1" indent="-177800" algn="just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V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 mismo día de la semana </a:t>
            </a:r>
          </a:p>
          <a:p>
            <a:pPr marL="177800" lvl="1" indent="-177800" algn="just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V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Por el asistente de laboratorio</a:t>
            </a:r>
            <a:endParaRPr lang="es-VE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03982" y="2204864"/>
            <a:ext cx="617027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VE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Grupo 1</a:t>
            </a:r>
            <a:r>
              <a:rPr lang="es-VE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 sujetos aparentemente sanos</a:t>
            </a:r>
          </a:p>
        </p:txBody>
      </p:sp>
    </p:spTree>
    <p:extLst>
      <p:ext uri="{BB962C8B-B14F-4D97-AF65-F5344CB8AC3E}">
        <p14:creationId xmlns:p14="http://schemas.microsoft.com/office/powerpoint/2010/main" val="120760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Variación Biológica del </a:t>
            </a:r>
            <a:r>
              <a:rPr lang="es-VE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proBNP</a:t>
            </a:r>
            <a:r>
              <a:rPr lang="es-V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-NT y BNP y las implicaciones en el monitoreo terapéutico en pacientes con ICC</a:t>
            </a:r>
            <a:endParaRPr lang="es-V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555776" y="1592424"/>
            <a:ext cx="3996000" cy="612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VE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Sujetos para Selección</a:t>
            </a:r>
            <a:endParaRPr lang="es-VE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660232" y="6577607"/>
            <a:ext cx="24876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400" b="1" i="1" dirty="0">
                <a:solidFill>
                  <a:schemeClr val="bg1"/>
                </a:solidFill>
              </a:rPr>
              <a:t>Am J </a:t>
            </a:r>
            <a:r>
              <a:rPr lang="es-VE" sz="1400" b="1" i="1" dirty="0" err="1">
                <a:solidFill>
                  <a:schemeClr val="bg1"/>
                </a:solidFill>
              </a:rPr>
              <a:t>Cardiol</a:t>
            </a:r>
            <a:r>
              <a:rPr lang="es-VE" sz="1400" b="1" i="1" dirty="0">
                <a:solidFill>
                  <a:schemeClr val="bg1"/>
                </a:solidFill>
              </a:rPr>
              <a:t> 2003;92:628–631)</a:t>
            </a:r>
            <a:endParaRPr lang="es-VE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757898"/>
              </p:ext>
            </p:extLst>
          </p:nvPr>
        </p:nvGraphicFramePr>
        <p:xfrm>
          <a:off x="438976" y="2708920"/>
          <a:ext cx="8229600" cy="392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Rectángulo"/>
          <p:cNvSpPr/>
          <p:nvPr/>
        </p:nvSpPr>
        <p:spPr>
          <a:xfrm>
            <a:off x="403982" y="2132856"/>
            <a:ext cx="6191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VE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Grupo 2: </a:t>
            </a:r>
            <a:r>
              <a:rPr lang="es-VE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sujetos aparentemente sanos</a:t>
            </a:r>
          </a:p>
        </p:txBody>
      </p:sp>
    </p:spTree>
    <p:extLst>
      <p:ext uri="{BB962C8B-B14F-4D97-AF65-F5344CB8AC3E}">
        <p14:creationId xmlns:p14="http://schemas.microsoft.com/office/powerpoint/2010/main" val="98878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Variación Biológica del </a:t>
            </a:r>
            <a:r>
              <a:rPr lang="es-VE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proBNP</a:t>
            </a:r>
            <a:r>
              <a:rPr lang="es-V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-NT y BNP y las implicaciones en el monitoreo terapéutico en pacientes con ICC</a:t>
            </a:r>
            <a:endParaRPr lang="es-V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555776" y="1592424"/>
            <a:ext cx="3996000" cy="612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VE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Sujetos para Selección</a:t>
            </a:r>
            <a:endParaRPr lang="es-VE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660232" y="6577607"/>
            <a:ext cx="2573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J </a:t>
            </a:r>
            <a:r>
              <a:rPr lang="es-VE" sz="1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Cardiol</a:t>
            </a:r>
            <a:r>
              <a:rPr lang="es-VE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2003;92:628–631)</a:t>
            </a:r>
            <a:endParaRPr lang="es-VE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595510"/>
              </p:ext>
            </p:extLst>
          </p:nvPr>
        </p:nvGraphicFramePr>
        <p:xfrm>
          <a:off x="179512" y="2656308"/>
          <a:ext cx="5508104" cy="392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5940152" y="2912892"/>
            <a:ext cx="2952328" cy="1323439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Examen físico</a:t>
            </a:r>
          </a:p>
          <a:p>
            <a:pPr algn="ctr"/>
            <a:r>
              <a:rPr lang="es-VE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Historia clínica </a:t>
            </a:r>
          </a:p>
          <a:p>
            <a:pPr algn="ctr"/>
            <a:r>
              <a:rPr lang="es-VE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Ecocardiograma (FE VI &lt; 35%)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045344" y="3929984"/>
            <a:ext cx="3961072" cy="1938992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¿Cómo fueron captados estos pacientes? </a:t>
            </a:r>
            <a:r>
              <a:rPr lang="es-VE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s-VE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Hospitalizados, consulta externa, fueron llamados de una base de datos o los que acudían al laboratorio con  </a:t>
            </a:r>
            <a:r>
              <a:rPr lang="es-VE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  <a:r>
              <a:rPr lang="es-VE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ICC?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03982" y="2132856"/>
            <a:ext cx="8632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Grupo 3: </a:t>
            </a:r>
            <a:r>
              <a:rPr lang="es-VE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sujetos con diagnóstico de ICC (NYHA I a III)</a:t>
            </a:r>
          </a:p>
        </p:txBody>
      </p:sp>
    </p:spTree>
    <p:extLst>
      <p:ext uri="{BB962C8B-B14F-4D97-AF65-F5344CB8AC3E}">
        <p14:creationId xmlns:p14="http://schemas.microsoft.com/office/powerpoint/2010/main" val="217052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2030</Words>
  <Application>Microsoft Office PowerPoint</Application>
  <PresentationFormat>Presentación en pantalla (4:3)</PresentationFormat>
  <Paragraphs>241</Paragraphs>
  <Slides>29</Slides>
  <Notes>26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1_Tema de Office</vt:lpstr>
      <vt:lpstr>Presentación de PowerPoint</vt:lpstr>
      <vt:lpstr>Variación Biológica del proBNP-NT y BNP y las implicaciones en el monitoreo terapéutico en pacientes con ICC</vt:lpstr>
      <vt:lpstr>Variación Biológica del proBNP-NT y BNP y las implicaciones en el monitoreo terapéutico en pacientes con ICC</vt:lpstr>
      <vt:lpstr>METODOLOGÍA</vt:lpstr>
      <vt:lpstr>Variación Biológica del proBNP-NT y BNP y las implicaciones en el monitoreo terapéutico en pacientes con ICC</vt:lpstr>
      <vt:lpstr>Variación Biológica del proBNP-NT y BNP y las implicaciones en el monitoreo terapéutico en pacientes con ICC</vt:lpstr>
      <vt:lpstr>Variación Biológica del proBNP-NT y BNP y las implicaciones en el monitoreo terapéutico en pacientes con ICC</vt:lpstr>
      <vt:lpstr>Variación Biológica del proBNP-NT y BNP y las implicaciones en el monitoreo terapéutico en pacientes con ICC</vt:lpstr>
      <vt:lpstr>Variación Biológica del proBNP-NT y BNP y las implicaciones en el monitoreo terapéutico en pacientes con ICC</vt:lpstr>
      <vt:lpstr>Variación Biológica del proBNP-NT y BNP y las implicaciones en el monitoreo terapéutico en pacientes con ICC</vt:lpstr>
      <vt:lpstr>Variación Biológica del proBNP-NT y BNP y las implicaciones en el monitoreo terapéutico en pacientes con ICC</vt:lpstr>
      <vt:lpstr>Variación Biológica del proBNP-NT y BNP y las implicaciones en el monitoreo terapéutico en pacientes con ICC</vt:lpstr>
      <vt:lpstr>Variación Biológica del proBNP-NT y BNP y las implicaciones en el monitoreo terapéutico en pacientes con ICC</vt:lpstr>
      <vt:lpstr>Presentación de PowerPoint</vt:lpstr>
      <vt:lpstr>Variación Biológica del proBNP-NT y BNP y las implicaciones en el monitoreo terapéutico en pacientes con ICC</vt:lpstr>
      <vt:lpstr>Variación Biológica del proBNP-NT y BNP y las implicaciones en el monitoreo terapéutico en pacientes con ICC</vt:lpstr>
      <vt:lpstr>RESULTADOS</vt:lpstr>
      <vt:lpstr>Presentación de PowerPoint</vt:lpstr>
      <vt:lpstr>Presentación de PowerPoint</vt:lpstr>
      <vt:lpstr>Presentación de PowerPoint</vt:lpstr>
      <vt:lpstr>Presentación de PowerPoint</vt:lpstr>
      <vt:lpstr>DISCUSIÓN</vt:lpstr>
      <vt:lpstr>DISCUSIÓN</vt:lpstr>
      <vt:lpstr>DISCUSIÓN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AndreBelen</dc:creator>
  <cp:lastModifiedBy>AndreBelen</cp:lastModifiedBy>
  <cp:revision>83</cp:revision>
  <dcterms:created xsi:type="dcterms:W3CDTF">2015-08-01T21:10:55Z</dcterms:created>
  <dcterms:modified xsi:type="dcterms:W3CDTF">2015-08-03T01:48:15Z</dcterms:modified>
</cp:coreProperties>
</file>