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61" r:id="rId3"/>
    <p:sldId id="259" r:id="rId4"/>
    <p:sldId id="260" r:id="rId5"/>
    <p:sldId id="262" r:id="rId6"/>
    <p:sldId id="264" r:id="rId7"/>
    <p:sldId id="296" r:id="rId8"/>
    <p:sldId id="305" r:id="rId9"/>
    <p:sldId id="267" r:id="rId10"/>
    <p:sldId id="268" r:id="rId11"/>
    <p:sldId id="288" r:id="rId12"/>
    <p:sldId id="298" r:id="rId13"/>
    <p:sldId id="274" r:id="rId14"/>
    <p:sldId id="290" r:id="rId15"/>
    <p:sldId id="291" r:id="rId16"/>
    <p:sldId id="308" r:id="rId17"/>
    <p:sldId id="292" r:id="rId18"/>
    <p:sldId id="300" r:id="rId19"/>
    <p:sldId id="304" r:id="rId20"/>
    <p:sldId id="293" r:id="rId21"/>
    <p:sldId id="282" r:id="rId22"/>
    <p:sldId id="302" r:id="rId23"/>
    <p:sldId id="283" r:id="rId24"/>
    <p:sldId id="285" r:id="rId25"/>
    <p:sldId id="286" r:id="rId26"/>
    <p:sldId id="303" r:id="rId2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90" d="100"/>
          <a:sy n="90" d="100"/>
        </p:scale>
        <p:origin x="-534"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0DB3C-1930-41BE-AE72-41B68708CAE0}"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VE"/>
        </a:p>
      </dgm:t>
    </dgm:pt>
    <dgm:pt modelId="{CFFD55D1-263C-4187-88D3-CB0559611AD9}">
      <dgm:prSet/>
      <dgm:spPr/>
      <dgm:t>
        <a:bodyPr/>
        <a:lstStyle/>
        <a:p>
          <a:pPr algn="ctr" rtl="0"/>
          <a:r>
            <a:rPr lang="es-VE" dirty="0" smtClean="0"/>
            <a:t> </a:t>
          </a:r>
          <a:endParaRPr lang="es-VE" dirty="0"/>
        </a:p>
      </dgm:t>
    </dgm:pt>
    <dgm:pt modelId="{5914546A-E3BE-4C78-A04C-12A07B9C0700}" type="parTrans" cxnId="{966C8914-CAA7-4EC4-ADE1-E73A073B1906}">
      <dgm:prSet/>
      <dgm:spPr/>
      <dgm:t>
        <a:bodyPr/>
        <a:lstStyle/>
        <a:p>
          <a:endParaRPr lang="es-VE"/>
        </a:p>
      </dgm:t>
    </dgm:pt>
    <dgm:pt modelId="{ADB75DBD-EBD0-4593-A333-B51EF2BB8DCF}" type="sibTrans" cxnId="{966C8914-CAA7-4EC4-ADE1-E73A073B1906}">
      <dgm:prSet/>
      <dgm:spPr/>
      <dgm:t>
        <a:bodyPr/>
        <a:lstStyle/>
        <a:p>
          <a:endParaRPr lang="es-VE"/>
        </a:p>
      </dgm:t>
    </dgm:pt>
    <dgm:pt modelId="{C7ABAF55-BCB0-44DC-9730-A5E8FE996008}">
      <dgm:prSet/>
      <dgm:spPr/>
      <dgm:t>
        <a:bodyPr/>
        <a:lstStyle/>
        <a:p>
          <a:pPr algn="ctr" rtl="0"/>
          <a:r>
            <a:rPr lang="es-VE" dirty="0" smtClean="0"/>
            <a:t> </a:t>
          </a:r>
          <a:endParaRPr lang="es-VE" dirty="0"/>
        </a:p>
      </dgm:t>
    </dgm:pt>
    <dgm:pt modelId="{3F098712-1CFA-4913-9B79-4363C07E0164}" type="parTrans" cxnId="{B6119A81-D816-40E2-AF05-0910088BC509}">
      <dgm:prSet/>
      <dgm:spPr/>
      <dgm:t>
        <a:bodyPr/>
        <a:lstStyle/>
        <a:p>
          <a:endParaRPr lang="es-VE"/>
        </a:p>
      </dgm:t>
    </dgm:pt>
    <dgm:pt modelId="{930FC5D3-B9D0-49D9-8381-A292569935A0}" type="sibTrans" cxnId="{B6119A81-D816-40E2-AF05-0910088BC509}">
      <dgm:prSet/>
      <dgm:spPr/>
      <dgm:t>
        <a:bodyPr/>
        <a:lstStyle/>
        <a:p>
          <a:endParaRPr lang="es-VE"/>
        </a:p>
      </dgm:t>
    </dgm:pt>
    <dgm:pt modelId="{8AAAE79B-2CE1-4D39-9023-A5C191BFF4B8}">
      <dgm:prSet/>
      <dgm:spPr/>
      <dgm:t>
        <a:bodyPr/>
        <a:lstStyle/>
        <a:p>
          <a:pPr algn="ctr" rtl="0"/>
          <a:endParaRPr lang="es-VE" dirty="0"/>
        </a:p>
      </dgm:t>
    </dgm:pt>
    <dgm:pt modelId="{B27DC3E4-DDFE-4967-8313-0B55AF5F701F}" type="parTrans" cxnId="{A059F324-566F-4FC9-B723-BD4D3A69B119}">
      <dgm:prSet/>
      <dgm:spPr/>
      <dgm:t>
        <a:bodyPr/>
        <a:lstStyle/>
        <a:p>
          <a:endParaRPr lang="es-VE"/>
        </a:p>
      </dgm:t>
    </dgm:pt>
    <dgm:pt modelId="{19F008FC-F505-494E-A6E6-689CBDC7B371}" type="sibTrans" cxnId="{A059F324-566F-4FC9-B723-BD4D3A69B119}">
      <dgm:prSet/>
      <dgm:spPr/>
      <dgm:t>
        <a:bodyPr/>
        <a:lstStyle/>
        <a:p>
          <a:endParaRPr lang="es-VE"/>
        </a:p>
      </dgm:t>
    </dgm:pt>
    <dgm:pt modelId="{EFA05BB4-BD89-404A-9A62-702F3BBBC900}">
      <dgm:prSet/>
      <dgm:spPr/>
      <dgm:t>
        <a:bodyPr/>
        <a:lstStyle/>
        <a:p>
          <a:pPr algn="ctr" rtl="0"/>
          <a:endParaRPr lang="es-VE" dirty="0"/>
        </a:p>
      </dgm:t>
    </dgm:pt>
    <dgm:pt modelId="{A3CBF6E3-1D54-4B45-B85E-89EC23C34149}" type="parTrans" cxnId="{532FAA16-AE5F-4507-AEDC-D42F5DC421E5}">
      <dgm:prSet/>
      <dgm:spPr/>
      <dgm:t>
        <a:bodyPr/>
        <a:lstStyle/>
        <a:p>
          <a:endParaRPr lang="es-VE"/>
        </a:p>
      </dgm:t>
    </dgm:pt>
    <dgm:pt modelId="{A1243DDC-6AA3-46E1-BC9B-C318B932E484}" type="sibTrans" cxnId="{532FAA16-AE5F-4507-AEDC-D42F5DC421E5}">
      <dgm:prSet/>
      <dgm:spPr/>
      <dgm:t>
        <a:bodyPr/>
        <a:lstStyle/>
        <a:p>
          <a:endParaRPr lang="es-VE"/>
        </a:p>
      </dgm:t>
    </dgm:pt>
    <dgm:pt modelId="{00F44CD6-DF5C-4FF5-8D40-5BCFD348C460}">
      <dgm:prSet custT="1"/>
      <dgm:spPr/>
      <dgm:t>
        <a:bodyPr/>
        <a:lstStyle/>
        <a:p>
          <a:r>
            <a:rPr lang="es-VE" sz="1600" b="1" dirty="0">
              <a:latin typeface="Cambria" panose="02040503050406030204" pitchFamily="18" charset="0"/>
            </a:rPr>
            <a:t>La insuficiencia </a:t>
          </a:r>
          <a:r>
            <a:rPr lang="es-VE" sz="1600" b="1" dirty="0" smtClean="0">
              <a:latin typeface="Cambria" panose="02040503050406030204" pitchFamily="18" charset="0"/>
            </a:rPr>
            <a:t>cardíaca (IC) </a:t>
          </a:r>
          <a:r>
            <a:rPr lang="es-VE" sz="1600" b="1" dirty="0">
              <a:latin typeface="Cambria" panose="02040503050406030204" pitchFamily="18" charset="0"/>
            </a:rPr>
            <a:t>es un problema común y creciente asociado con ingresos frecuentes al </a:t>
          </a:r>
          <a:r>
            <a:rPr lang="es-VE" sz="1600" b="1" dirty="0" smtClean="0">
              <a:latin typeface="Cambria" panose="02040503050406030204" pitchFamily="18" charset="0"/>
            </a:rPr>
            <a:t>hospital, representando  5000 admisiones/por millón de habitantes por año . (50 000 camas-día</a:t>
          </a:r>
          <a:r>
            <a:rPr lang="es-VE" sz="1400" dirty="0" smtClean="0"/>
            <a:t>)</a:t>
          </a:r>
          <a:endParaRPr lang="es-VE" sz="1400" dirty="0"/>
        </a:p>
      </dgm:t>
    </dgm:pt>
    <dgm:pt modelId="{2A09D27B-C65F-48DC-9F62-E69601FD5753}" type="parTrans" cxnId="{3068E7A5-96D7-4268-BE62-06953E42A241}">
      <dgm:prSet/>
      <dgm:spPr/>
      <dgm:t>
        <a:bodyPr/>
        <a:lstStyle/>
        <a:p>
          <a:endParaRPr lang="es-VE"/>
        </a:p>
      </dgm:t>
    </dgm:pt>
    <dgm:pt modelId="{04226499-897B-40E6-A0A5-91FDB2492928}" type="sibTrans" cxnId="{3068E7A5-96D7-4268-BE62-06953E42A241}">
      <dgm:prSet/>
      <dgm:spPr/>
      <dgm:t>
        <a:bodyPr/>
        <a:lstStyle/>
        <a:p>
          <a:endParaRPr lang="es-VE"/>
        </a:p>
      </dgm:t>
    </dgm:pt>
    <dgm:pt modelId="{5F973E2F-8EAB-4FCB-B88A-6317CD720FEF}" type="pres">
      <dgm:prSet presAssocID="{9A10DB3C-1930-41BE-AE72-41B68708CAE0}" presName="vert0" presStyleCnt="0">
        <dgm:presLayoutVars>
          <dgm:dir/>
          <dgm:animOne val="branch"/>
          <dgm:animLvl val="lvl"/>
        </dgm:presLayoutVars>
      </dgm:prSet>
      <dgm:spPr/>
      <dgm:t>
        <a:bodyPr/>
        <a:lstStyle/>
        <a:p>
          <a:endParaRPr lang="es-VE"/>
        </a:p>
      </dgm:t>
    </dgm:pt>
    <dgm:pt modelId="{F804EFD3-1E16-4C92-AA01-474D74DBA641}" type="pres">
      <dgm:prSet presAssocID="{CFFD55D1-263C-4187-88D3-CB0559611AD9}" presName="thickLine" presStyleLbl="alignNode1" presStyleIdx="0" presStyleCnt="5"/>
      <dgm:spPr>
        <a:ln w="38100">
          <a:solidFill>
            <a:srgbClr val="C20E6C"/>
          </a:solidFill>
        </a:ln>
      </dgm:spPr>
      <dgm:t>
        <a:bodyPr/>
        <a:lstStyle/>
        <a:p>
          <a:endParaRPr lang="es-VE"/>
        </a:p>
      </dgm:t>
    </dgm:pt>
    <dgm:pt modelId="{60638747-A550-4A0B-B9FA-63E8EA5BEE0E}" type="pres">
      <dgm:prSet presAssocID="{CFFD55D1-263C-4187-88D3-CB0559611AD9}" presName="horz1" presStyleCnt="0"/>
      <dgm:spPr/>
      <dgm:t>
        <a:bodyPr/>
        <a:lstStyle/>
        <a:p>
          <a:endParaRPr lang="es-VE"/>
        </a:p>
      </dgm:t>
    </dgm:pt>
    <dgm:pt modelId="{A5BF42F4-D27F-4EB1-8BBD-7FE8D08EBEE3}" type="pres">
      <dgm:prSet presAssocID="{CFFD55D1-263C-4187-88D3-CB0559611AD9}" presName="tx1" presStyleLbl="revTx" presStyleIdx="0" presStyleCnt="5" custLinFactNeighborX="1414" custLinFactNeighborY="-24602"/>
      <dgm:spPr/>
      <dgm:t>
        <a:bodyPr/>
        <a:lstStyle/>
        <a:p>
          <a:endParaRPr lang="es-VE"/>
        </a:p>
      </dgm:t>
    </dgm:pt>
    <dgm:pt modelId="{D7CB1577-2040-4F48-87FB-1534F6A880ED}" type="pres">
      <dgm:prSet presAssocID="{CFFD55D1-263C-4187-88D3-CB0559611AD9}" presName="vert1" presStyleCnt="0"/>
      <dgm:spPr/>
      <dgm:t>
        <a:bodyPr/>
        <a:lstStyle/>
        <a:p>
          <a:endParaRPr lang="es-VE"/>
        </a:p>
      </dgm:t>
    </dgm:pt>
    <dgm:pt modelId="{F31EEA48-1AC8-4684-945F-942E36196DE2}" type="pres">
      <dgm:prSet presAssocID="{C7ABAF55-BCB0-44DC-9730-A5E8FE996008}" presName="thickLine" presStyleLbl="alignNode1" presStyleIdx="1" presStyleCnt="5"/>
      <dgm:spPr/>
      <dgm:t>
        <a:bodyPr/>
        <a:lstStyle/>
        <a:p>
          <a:endParaRPr lang="es-VE"/>
        </a:p>
      </dgm:t>
    </dgm:pt>
    <dgm:pt modelId="{BA600D83-CA28-413A-A941-19246B34F37B}" type="pres">
      <dgm:prSet presAssocID="{C7ABAF55-BCB0-44DC-9730-A5E8FE996008}" presName="horz1" presStyleCnt="0"/>
      <dgm:spPr/>
      <dgm:t>
        <a:bodyPr/>
        <a:lstStyle/>
        <a:p>
          <a:endParaRPr lang="es-VE"/>
        </a:p>
      </dgm:t>
    </dgm:pt>
    <dgm:pt modelId="{695B276E-1833-4F64-9DBB-9E28CADA26D2}" type="pres">
      <dgm:prSet presAssocID="{C7ABAF55-BCB0-44DC-9730-A5E8FE996008}" presName="tx1" presStyleLbl="revTx" presStyleIdx="1" presStyleCnt="5"/>
      <dgm:spPr/>
      <dgm:t>
        <a:bodyPr/>
        <a:lstStyle/>
        <a:p>
          <a:endParaRPr lang="es-VE"/>
        </a:p>
      </dgm:t>
    </dgm:pt>
    <dgm:pt modelId="{50350DE0-7ABC-4370-8C38-2A37C456E6B6}" type="pres">
      <dgm:prSet presAssocID="{C7ABAF55-BCB0-44DC-9730-A5E8FE996008}" presName="vert1" presStyleCnt="0"/>
      <dgm:spPr/>
      <dgm:t>
        <a:bodyPr/>
        <a:lstStyle/>
        <a:p>
          <a:endParaRPr lang="es-VE"/>
        </a:p>
      </dgm:t>
    </dgm:pt>
    <dgm:pt modelId="{9342533C-CC7A-4701-A7F2-4D8C2FE0AF8F}" type="pres">
      <dgm:prSet presAssocID="{8AAAE79B-2CE1-4D39-9023-A5C191BFF4B8}" presName="thickLine" presStyleLbl="alignNode1" presStyleIdx="2" presStyleCnt="5"/>
      <dgm:spPr/>
      <dgm:t>
        <a:bodyPr/>
        <a:lstStyle/>
        <a:p>
          <a:endParaRPr lang="es-VE"/>
        </a:p>
      </dgm:t>
    </dgm:pt>
    <dgm:pt modelId="{EC65173E-CCF1-4B78-AEAD-18C06C246613}" type="pres">
      <dgm:prSet presAssocID="{8AAAE79B-2CE1-4D39-9023-A5C191BFF4B8}" presName="horz1" presStyleCnt="0"/>
      <dgm:spPr/>
      <dgm:t>
        <a:bodyPr/>
        <a:lstStyle/>
        <a:p>
          <a:endParaRPr lang="es-VE"/>
        </a:p>
      </dgm:t>
    </dgm:pt>
    <dgm:pt modelId="{9D4AB9BC-6038-4798-96A0-EE7B91AF3F0E}" type="pres">
      <dgm:prSet presAssocID="{8AAAE79B-2CE1-4D39-9023-A5C191BFF4B8}" presName="tx1" presStyleLbl="revTx" presStyleIdx="2" presStyleCnt="5"/>
      <dgm:spPr/>
      <dgm:t>
        <a:bodyPr/>
        <a:lstStyle/>
        <a:p>
          <a:endParaRPr lang="es-VE"/>
        </a:p>
      </dgm:t>
    </dgm:pt>
    <dgm:pt modelId="{30BE94CA-29A6-484C-8488-6B4D8F833425}" type="pres">
      <dgm:prSet presAssocID="{8AAAE79B-2CE1-4D39-9023-A5C191BFF4B8}" presName="vert1" presStyleCnt="0"/>
      <dgm:spPr/>
      <dgm:t>
        <a:bodyPr/>
        <a:lstStyle/>
        <a:p>
          <a:endParaRPr lang="es-VE"/>
        </a:p>
      </dgm:t>
    </dgm:pt>
    <dgm:pt modelId="{9B4944AA-F592-43ED-8E9F-9C55AFE69863}" type="pres">
      <dgm:prSet presAssocID="{EFA05BB4-BD89-404A-9A62-702F3BBBC900}" presName="thickLine" presStyleLbl="alignNode1" presStyleIdx="3" presStyleCnt="5"/>
      <dgm:spPr/>
      <dgm:t>
        <a:bodyPr/>
        <a:lstStyle/>
        <a:p>
          <a:endParaRPr lang="es-VE"/>
        </a:p>
      </dgm:t>
    </dgm:pt>
    <dgm:pt modelId="{EC94C868-9462-4D67-9298-7265CCFE67CE}" type="pres">
      <dgm:prSet presAssocID="{EFA05BB4-BD89-404A-9A62-702F3BBBC900}" presName="horz1" presStyleCnt="0"/>
      <dgm:spPr/>
      <dgm:t>
        <a:bodyPr/>
        <a:lstStyle/>
        <a:p>
          <a:endParaRPr lang="es-VE"/>
        </a:p>
      </dgm:t>
    </dgm:pt>
    <dgm:pt modelId="{0A0FEDAF-3CEC-4497-BB4F-1619B05568CD}" type="pres">
      <dgm:prSet presAssocID="{EFA05BB4-BD89-404A-9A62-702F3BBBC900}" presName="tx1" presStyleLbl="revTx" presStyleIdx="3" presStyleCnt="5"/>
      <dgm:spPr/>
      <dgm:t>
        <a:bodyPr/>
        <a:lstStyle/>
        <a:p>
          <a:endParaRPr lang="es-VE"/>
        </a:p>
      </dgm:t>
    </dgm:pt>
    <dgm:pt modelId="{34BFAB33-456A-4E57-B705-CD06E1A5FEE8}" type="pres">
      <dgm:prSet presAssocID="{EFA05BB4-BD89-404A-9A62-702F3BBBC900}" presName="vert1" presStyleCnt="0"/>
      <dgm:spPr/>
      <dgm:t>
        <a:bodyPr/>
        <a:lstStyle/>
        <a:p>
          <a:endParaRPr lang="es-VE"/>
        </a:p>
      </dgm:t>
    </dgm:pt>
    <dgm:pt modelId="{BDCD1A76-2F45-42B0-9FFB-7C93D0A8E4F9}" type="pres">
      <dgm:prSet presAssocID="{00F44CD6-DF5C-4FF5-8D40-5BCFD348C460}" presName="thickLine" presStyleLbl="alignNode1" presStyleIdx="4" presStyleCnt="5"/>
      <dgm:spPr/>
      <dgm:t>
        <a:bodyPr/>
        <a:lstStyle/>
        <a:p>
          <a:endParaRPr lang="es-VE"/>
        </a:p>
      </dgm:t>
    </dgm:pt>
    <dgm:pt modelId="{AED211A8-C05A-43DB-AE57-A4897C0E79B2}" type="pres">
      <dgm:prSet presAssocID="{00F44CD6-DF5C-4FF5-8D40-5BCFD348C460}" presName="horz1" presStyleCnt="0"/>
      <dgm:spPr/>
      <dgm:t>
        <a:bodyPr/>
        <a:lstStyle/>
        <a:p>
          <a:endParaRPr lang="es-VE"/>
        </a:p>
      </dgm:t>
    </dgm:pt>
    <dgm:pt modelId="{A954A666-5B31-405C-9717-7952FEE41E22}" type="pres">
      <dgm:prSet presAssocID="{00F44CD6-DF5C-4FF5-8D40-5BCFD348C460}" presName="tx1" presStyleLbl="revTx" presStyleIdx="4" presStyleCnt="5" custLinFactY="-200000" custLinFactNeighborX="1085" custLinFactNeighborY="-200061"/>
      <dgm:spPr/>
      <dgm:t>
        <a:bodyPr/>
        <a:lstStyle/>
        <a:p>
          <a:endParaRPr lang="es-VE"/>
        </a:p>
      </dgm:t>
    </dgm:pt>
    <dgm:pt modelId="{E589B8D1-DCBC-487B-AD29-1C30B6C56B69}" type="pres">
      <dgm:prSet presAssocID="{00F44CD6-DF5C-4FF5-8D40-5BCFD348C460}" presName="vert1" presStyleCnt="0"/>
      <dgm:spPr/>
      <dgm:t>
        <a:bodyPr/>
        <a:lstStyle/>
        <a:p>
          <a:endParaRPr lang="es-VE"/>
        </a:p>
      </dgm:t>
    </dgm:pt>
  </dgm:ptLst>
  <dgm:cxnLst>
    <dgm:cxn modelId="{A059F324-566F-4FC9-B723-BD4D3A69B119}" srcId="{9A10DB3C-1930-41BE-AE72-41B68708CAE0}" destId="{8AAAE79B-2CE1-4D39-9023-A5C191BFF4B8}" srcOrd="2" destOrd="0" parTransId="{B27DC3E4-DDFE-4967-8313-0B55AF5F701F}" sibTransId="{19F008FC-F505-494E-A6E6-689CBDC7B371}"/>
    <dgm:cxn modelId="{966C8914-CAA7-4EC4-ADE1-E73A073B1906}" srcId="{9A10DB3C-1930-41BE-AE72-41B68708CAE0}" destId="{CFFD55D1-263C-4187-88D3-CB0559611AD9}" srcOrd="0" destOrd="0" parTransId="{5914546A-E3BE-4C78-A04C-12A07B9C0700}" sibTransId="{ADB75DBD-EBD0-4593-A333-B51EF2BB8DCF}"/>
    <dgm:cxn modelId="{EA93848C-4943-416C-8162-D31485391D55}" type="presOf" srcId="{EFA05BB4-BD89-404A-9A62-702F3BBBC900}" destId="{0A0FEDAF-3CEC-4497-BB4F-1619B05568CD}" srcOrd="0" destOrd="0" presId="urn:microsoft.com/office/officeart/2008/layout/LinedList"/>
    <dgm:cxn modelId="{87568AAB-1471-42B6-8450-7DF53B175F99}" type="presOf" srcId="{8AAAE79B-2CE1-4D39-9023-A5C191BFF4B8}" destId="{9D4AB9BC-6038-4798-96A0-EE7B91AF3F0E}" srcOrd="0" destOrd="0" presId="urn:microsoft.com/office/officeart/2008/layout/LinedList"/>
    <dgm:cxn modelId="{532FAA16-AE5F-4507-AEDC-D42F5DC421E5}" srcId="{9A10DB3C-1930-41BE-AE72-41B68708CAE0}" destId="{EFA05BB4-BD89-404A-9A62-702F3BBBC900}" srcOrd="3" destOrd="0" parTransId="{A3CBF6E3-1D54-4B45-B85E-89EC23C34149}" sibTransId="{A1243DDC-6AA3-46E1-BC9B-C318B932E484}"/>
    <dgm:cxn modelId="{B6119A81-D816-40E2-AF05-0910088BC509}" srcId="{9A10DB3C-1930-41BE-AE72-41B68708CAE0}" destId="{C7ABAF55-BCB0-44DC-9730-A5E8FE996008}" srcOrd="1" destOrd="0" parTransId="{3F098712-1CFA-4913-9B79-4363C07E0164}" sibTransId="{930FC5D3-B9D0-49D9-8381-A292569935A0}"/>
    <dgm:cxn modelId="{616D96EB-46CA-489D-A045-EE5E7864C52D}" type="presOf" srcId="{C7ABAF55-BCB0-44DC-9730-A5E8FE996008}" destId="{695B276E-1833-4F64-9DBB-9E28CADA26D2}" srcOrd="0" destOrd="0" presId="urn:microsoft.com/office/officeart/2008/layout/LinedList"/>
    <dgm:cxn modelId="{61AF9BA1-1EB0-462B-8201-57EDA391FCD3}" type="presOf" srcId="{9A10DB3C-1930-41BE-AE72-41B68708CAE0}" destId="{5F973E2F-8EAB-4FCB-B88A-6317CD720FEF}" srcOrd="0" destOrd="0" presId="urn:microsoft.com/office/officeart/2008/layout/LinedList"/>
    <dgm:cxn modelId="{0E7153CE-1C96-4703-9D5E-6F0C84360F5E}" type="presOf" srcId="{CFFD55D1-263C-4187-88D3-CB0559611AD9}" destId="{A5BF42F4-D27F-4EB1-8BBD-7FE8D08EBEE3}" srcOrd="0" destOrd="0" presId="urn:microsoft.com/office/officeart/2008/layout/LinedList"/>
    <dgm:cxn modelId="{3068E7A5-96D7-4268-BE62-06953E42A241}" srcId="{9A10DB3C-1930-41BE-AE72-41B68708CAE0}" destId="{00F44CD6-DF5C-4FF5-8D40-5BCFD348C460}" srcOrd="4" destOrd="0" parTransId="{2A09D27B-C65F-48DC-9F62-E69601FD5753}" sibTransId="{04226499-897B-40E6-A0A5-91FDB2492928}"/>
    <dgm:cxn modelId="{0EB6971D-9591-4AB8-B949-0B423FF34E11}" type="presOf" srcId="{00F44CD6-DF5C-4FF5-8D40-5BCFD348C460}" destId="{A954A666-5B31-405C-9717-7952FEE41E22}" srcOrd="0" destOrd="0" presId="urn:microsoft.com/office/officeart/2008/layout/LinedList"/>
    <dgm:cxn modelId="{6B52A64F-E238-4241-8F70-45B2792BF189}" type="presParOf" srcId="{5F973E2F-8EAB-4FCB-B88A-6317CD720FEF}" destId="{F804EFD3-1E16-4C92-AA01-474D74DBA641}" srcOrd="0" destOrd="0" presId="urn:microsoft.com/office/officeart/2008/layout/LinedList"/>
    <dgm:cxn modelId="{CE64BAEA-26CF-45CB-A13B-99D5195DF351}" type="presParOf" srcId="{5F973E2F-8EAB-4FCB-B88A-6317CD720FEF}" destId="{60638747-A550-4A0B-B9FA-63E8EA5BEE0E}" srcOrd="1" destOrd="0" presId="urn:microsoft.com/office/officeart/2008/layout/LinedList"/>
    <dgm:cxn modelId="{FC214A91-2815-4D16-AD45-4BA22656FA4B}" type="presParOf" srcId="{60638747-A550-4A0B-B9FA-63E8EA5BEE0E}" destId="{A5BF42F4-D27F-4EB1-8BBD-7FE8D08EBEE3}" srcOrd="0" destOrd="0" presId="urn:microsoft.com/office/officeart/2008/layout/LinedList"/>
    <dgm:cxn modelId="{80425CA6-29D6-478C-BB56-1D2F1DD69592}" type="presParOf" srcId="{60638747-A550-4A0B-B9FA-63E8EA5BEE0E}" destId="{D7CB1577-2040-4F48-87FB-1534F6A880ED}" srcOrd="1" destOrd="0" presId="urn:microsoft.com/office/officeart/2008/layout/LinedList"/>
    <dgm:cxn modelId="{DC990357-BB68-49D4-A954-DECBD98A516E}" type="presParOf" srcId="{5F973E2F-8EAB-4FCB-B88A-6317CD720FEF}" destId="{F31EEA48-1AC8-4684-945F-942E36196DE2}" srcOrd="2" destOrd="0" presId="urn:microsoft.com/office/officeart/2008/layout/LinedList"/>
    <dgm:cxn modelId="{56FDB03A-D289-4FCF-B343-54E6A15C9E8B}" type="presParOf" srcId="{5F973E2F-8EAB-4FCB-B88A-6317CD720FEF}" destId="{BA600D83-CA28-413A-A941-19246B34F37B}" srcOrd="3" destOrd="0" presId="urn:microsoft.com/office/officeart/2008/layout/LinedList"/>
    <dgm:cxn modelId="{6A332306-16EE-4C80-82ED-E807DA791384}" type="presParOf" srcId="{BA600D83-CA28-413A-A941-19246B34F37B}" destId="{695B276E-1833-4F64-9DBB-9E28CADA26D2}" srcOrd="0" destOrd="0" presId="urn:microsoft.com/office/officeart/2008/layout/LinedList"/>
    <dgm:cxn modelId="{12A5C616-36B1-45EE-9768-1093B8FF61B5}" type="presParOf" srcId="{BA600D83-CA28-413A-A941-19246B34F37B}" destId="{50350DE0-7ABC-4370-8C38-2A37C456E6B6}" srcOrd="1" destOrd="0" presId="urn:microsoft.com/office/officeart/2008/layout/LinedList"/>
    <dgm:cxn modelId="{CEEB0F88-5717-4C07-9CBF-D208D4DBACFA}" type="presParOf" srcId="{5F973E2F-8EAB-4FCB-B88A-6317CD720FEF}" destId="{9342533C-CC7A-4701-A7F2-4D8C2FE0AF8F}" srcOrd="4" destOrd="0" presId="urn:microsoft.com/office/officeart/2008/layout/LinedList"/>
    <dgm:cxn modelId="{7D39AB95-5588-4771-9498-4F0E0EC8E63D}" type="presParOf" srcId="{5F973E2F-8EAB-4FCB-B88A-6317CD720FEF}" destId="{EC65173E-CCF1-4B78-AEAD-18C06C246613}" srcOrd="5" destOrd="0" presId="urn:microsoft.com/office/officeart/2008/layout/LinedList"/>
    <dgm:cxn modelId="{629D2C2E-2BC4-4850-8512-3F380F23F6EF}" type="presParOf" srcId="{EC65173E-CCF1-4B78-AEAD-18C06C246613}" destId="{9D4AB9BC-6038-4798-96A0-EE7B91AF3F0E}" srcOrd="0" destOrd="0" presId="urn:microsoft.com/office/officeart/2008/layout/LinedList"/>
    <dgm:cxn modelId="{085EE613-9D0F-4D95-8406-0B7280E180DF}" type="presParOf" srcId="{EC65173E-CCF1-4B78-AEAD-18C06C246613}" destId="{30BE94CA-29A6-484C-8488-6B4D8F833425}" srcOrd="1" destOrd="0" presId="urn:microsoft.com/office/officeart/2008/layout/LinedList"/>
    <dgm:cxn modelId="{D4DD7F87-393D-4BA9-BB9D-EA53FCD083DD}" type="presParOf" srcId="{5F973E2F-8EAB-4FCB-B88A-6317CD720FEF}" destId="{9B4944AA-F592-43ED-8E9F-9C55AFE69863}" srcOrd="6" destOrd="0" presId="urn:microsoft.com/office/officeart/2008/layout/LinedList"/>
    <dgm:cxn modelId="{5ADA8BE7-3DD4-4553-8B93-BD2928C76F1D}" type="presParOf" srcId="{5F973E2F-8EAB-4FCB-B88A-6317CD720FEF}" destId="{EC94C868-9462-4D67-9298-7265CCFE67CE}" srcOrd="7" destOrd="0" presId="urn:microsoft.com/office/officeart/2008/layout/LinedList"/>
    <dgm:cxn modelId="{CCE2E4A3-BD68-41EC-A568-C4A8F5FD4D5D}" type="presParOf" srcId="{EC94C868-9462-4D67-9298-7265CCFE67CE}" destId="{0A0FEDAF-3CEC-4497-BB4F-1619B05568CD}" srcOrd="0" destOrd="0" presId="urn:microsoft.com/office/officeart/2008/layout/LinedList"/>
    <dgm:cxn modelId="{A6F0C9FF-4285-497D-A8B1-7203B2656051}" type="presParOf" srcId="{EC94C868-9462-4D67-9298-7265CCFE67CE}" destId="{34BFAB33-456A-4E57-B705-CD06E1A5FEE8}" srcOrd="1" destOrd="0" presId="urn:microsoft.com/office/officeart/2008/layout/LinedList"/>
    <dgm:cxn modelId="{71F18988-0ECF-4C55-8931-0845606172E5}" type="presParOf" srcId="{5F973E2F-8EAB-4FCB-B88A-6317CD720FEF}" destId="{BDCD1A76-2F45-42B0-9FFB-7C93D0A8E4F9}" srcOrd="8" destOrd="0" presId="urn:microsoft.com/office/officeart/2008/layout/LinedList"/>
    <dgm:cxn modelId="{EC7230F5-81E9-4D35-9DA0-DABE608DFC70}" type="presParOf" srcId="{5F973E2F-8EAB-4FCB-B88A-6317CD720FEF}" destId="{AED211A8-C05A-43DB-AE57-A4897C0E79B2}" srcOrd="9" destOrd="0" presId="urn:microsoft.com/office/officeart/2008/layout/LinedList"/>
    <dgm:cxn modelId="{CF9DAEC0-3E8D-4D2A-947C-29E2E9981761}" type="presParOf" srcId="{AED211A8-C05A-43DB-AE57-A4897C0E79B2}" destId="{A954A666-5B31-405C-9717-7952FEE41E22}" srcOrd="0" destOrd="0" presId="urn:microsoft.com/office/officeart/2008/layout/LinedList"/>
    <dgm:cxn modelId="{B5929F81-FDE9-4B19-939A-5216B4F62BAA}" type="presParOf" srcId="{AED211A8-C05A-43DB-AE57-A4897C0E79B2}" destId="{E589B8D1-DCBC-487B-AD29-1C30B6C56B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43FDB-3723-4A73-BDB4-C18891106AE2}"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VE"/>
        </a:p>
      </dgm:t>
    </dgm:pt>
    <dgm:pt modelId="{B3C12C23-F6D8-4094-8885-0917F7149758}">
      <dgm:prSet/>
      <dgm:spPr/>
      <dgm:t>
        <a:bodyPr/>
        <a:lstStyle/>
        <a:p>
          <a:pPr algn="ctr" rtl="0"/>
          <a:endParaRPr lang="es-VE" dirty="0"/>
        </a:p>
      </dgm:t>
    </dgm:pt>
    <dgm:pt modelId="{6E1966BC-BB0F-410B-AF53-66A9F42ECE9A}" type="parTrans" cxnId="{B4269446-FD91-4ACD-BF98-02BDAAFB5682}">
      <dgm:prSet/>
      <dgm:spPr/>
      <dgm:t>
        <a:bodyPr/>
        <a:lstStyle/>
        <a:p>
          <a:pPr algn="ctr"/>
          <a:endParaRPr lang="es-VE"/>
        </a:p>
      </dgm:t>
    </dgm:pt>
    <dgm:pt modelId="{24C6FAAD-4B26-4C6E-84F3-F4071E469E22}" type="sibTrans" cxnId="{B4269446-FD91-4ACD-BF98-02BDAAFB5682}">
      <dgm:prSet/>
      <dgm:spPr/>
      <dgm:t>
        <a:bodyPr/>
        <a:lstStyle/>
        <a:p>
          <a:pPr algn="ctr"/>
          <a:endParaRPr lang="es-VE"/>
        </a:p>
      </dgm:t>
    </dgm:pt>
    <dgm:pt modelId="{4A2556FA-E0FC-4493-BCC7-51744262F565}">
      <dgm:prSet/>
      <dgm:spPr/>
      <dgm:t>
        <a:bodyPr/>
        <a:lstStyle/>
        <a:p>
          <a:pPr algn="ctr" rtl="0"/>
          <a:endParaRPr lang="es-VE" dirty="0"/>
        </a:p>
      </dgm:t>
    </dgm:pt>
    <dgm:pt modelId="{EA734EEF-1275-4944-910C-C2D2D9640BAE}" type="parTrans" cxnId="{8B5FC3FD-DCBB-4839-8B81-AE2D05000667}">
      <dgm:prSet/>
      <dgm:spPr/>
      <dgm:t>
        <a:bodyPr/>
        <a:lstStyle/>
        <a:p>
          <a:pPr algn="ctr"/>
          <a:endParaRPr lang="es-VE"/>
        </a:p>
      </dgm:t>
    </dgm:pt>
    <dgm:pt modelId="{DD85D7D8-4DFC-409F-AA02-83434A804F59}" type="sibTrans" cxnId="{8B5FC3FD-DCBB-4839-8B81-AE2D05000667}">
      <dgm:prSet/>
      <dgm:spPr/>
      <dgm:t>
        <a:bodyPr/>
        <a:lstStyle/>
        <a:p>
          <a:pPr algn="ctr"/>
          <a:endParaRPr lang="es-VE"/>
        </a:p>
      </dgm:t>
    </dgm:pt>
    <dgm:pt modelId="{A74BCF86-D17E-42C8-B69B-854E40D66090}">
      <dgm:prSet custT="1"/>
      <dgm:spPr/>
      <dgm:t>
        <a:bodyPr/>
        <a:lstStyle/>
        <a:p>
          <a:pPr algn="just"/>
          <a:r>
            <a:rPr lang="es-VE" sz="2700" b="1" dirty="0" smtClean="0">
              <a:latin typeface="Cambria" panose="02040503050406030204" pitchFamily="18" charset="0"/>
            </a:rPr>
            <a:t> </a:t>
          </a:r>
          <a:r>
            <a:rPr lang="es-VE" sz="2000" b="1" dirty="0" err="1" smtClean="0">
              <a:solidFill>
                <a:srgbClr val="FF0000"/>
              </a:solidFill>
              <a:latin typeface="Cambria" panose="02040503050406030204" pitchFamily="18" charset="0"/>
            </a:rPr>
            <a:t>Levosimendan</a:t>
          </a:r>
          <a:r>
            <a:rPr lang="es-VE" sz="2000" b="1" dirty="0" smtClean="0">
              <a:latin typeface="Cambria" panose="02040503050406030204" pitchFamily="18" charset="0"/>
            </a:rPr>
            <a:t> </a:t>
          </a:r>
          <a:r>
            <a:rPr lang="es-VE" sz="2000" b="1" dirty="0" smtClean="0">
              <a:effectLst/>
              <a:latin typeface="Cambria" panose="02040503050406030204" pitchFamily="18" charset="0"/>
              <a:ea typeface="+mn-ea"/>
              <a:cs typeface="+mn-cs"/>
            </a:rPr>
            <a:t>también conduce a la vasodilatación a través de la apertura de canales de  potasio sensible al ATP. </a:t>
          </a:r>
          <a:endParaRPr lang="es-VE" sz="2000" b="1" dirty="0">
            <a:latin typeface="Cambria" panose="02040503050406030204" pitchFamily="18" charset="0"/>
          </a:endParaRPr>
        </a:p>
      </dgm:t>
    </dgm:pt>
    <dgm:pt modelId="{A539F57C-1003-45D5-BDFD-0D0E47B8AE76}" type="parTrans" cxnId="{4CD536C1-30B2-4395-9735-8283EC086922}">
      <dgm:prSet/>
      <dgm:spPr/>
      <dgm:t>
        <a:bodyPr/>
        <a:lstStyle/>
        <a:p>
          <a:endParaRPr lang="es-VE"/>
        </a:p>
      </dgm:t>
    </dgm:pt>
    <dgm:pt modelId="{91BE5399-4131-401C-8344-1966E109F595}" type="sibTrans" cxnId="{4CD536C1-30B2-4395-9735-8283EC086922}">
      <dgm:prSet/>
      <dgm:spPr/>
      <dgm:t>
        <a:bodyPr/>
        <a:lstStyle/>
        <a:p>
          <a:endParaRPr lang="es-VE"/>
        </a:p>
      </dgm:t>
    </dgm:pt>
    <dgm:pt modelId="{40A47F56-652F-462B-BA57-DD163AB3188A}" type="pres">
      <dgm:prSet presAssocID="{C9343FDB-3723-4A73-BDB4-C18891106AE2}" presName="vert0" presStyleCnt="0">
        <dgm:presLayoutVars>
          <dgm:dir/>
          <dgm:animOne val="branch"/>
          <dgm:animLvl val="lvl"/>
        </dgm:presLayoutVars>
      </dgm:prSet>
      <dgm:spPr/>
      <dgm:t>
        <a:bodyPr/>
        <a:lstStyle/>
        <a:p>
          <a:endParaRPr lang="es-VE"/>
        </a:p>
      </dgm:t>
    </dgm:pt>
    <dgm:pt modelId="{5DA2AE65-F795-4249-B7A9-E4664A0A0ABA}" type="pres">
      <dgm:prSet presAssocID="{B3C12C23-F6D8-4094-8885-0917F7149758}" presName="thickLine" presStyleLbl="alignNode1" presStyleIdx="0" presStyleCnt="3"/>
      <dgm:spPr>
        <a:ln w="57150">
          <a:solidFill>
            <a:srgbClr val="C20E6C"/>
          </a:solidFill>
        </a:ln>
      </dgm:spPr>
      <dgm:t>
        <a:bodyPr/>
        <a:lstStyle/>
        <a:p>
          <a:endParaRPr lang="es-VE"/>
        </a:p>
      </dgm:t>
    </dgm:pt>
    <dgm:pt modelId="{B980EA68-3B69-4331-B5F3-EA922474ECFE}" type="pres">
      <dgm:prSet presAssocID="{B3C12C23-F6D8-4094-8885-0917F7149758}" presName="horz1" presStyleCnt="0"/>
      <dgm:spPr/>
      <dgm:t>
        <a:bodyPr/>
        <a:lstStyle/>
        <a:p>
          <a:endParaRPr lang="es-VE"/>
        </a:p>
      </dgm:t>
    </dgm:pt>
    <dgm:pt modelId="{FCC5001C-676C-40F8-B9B7-E695A96AA605}" type="pres">
      <dgm:prSet presAssocID="{B3C12C23-F6D8-4094-8885-0917F7149758}" presName="tx1" presStyleLbl="revTx" presStyleIdx="0" presStyleCnt="3"/>
      <dgm:spPr/>
      <dgm:t>
        <a:bodyPr/>
        <a:lstStyle/>
        <a:p>
          <a:endParaRPr lang="es-VE"/>
        </a:p>
      </dgm:t>
    </dgm:pt>
    <dgm:pt modelId="{052612AE-BA05-4384-8796-554E88C3B8BF}" type="pres">
      <dgm:prSet presAssocID="{B3C12C23-F6D8-4094-8885-0917F7149758}" presName="vert1" presStyleCnt="0"/>
      <dgm:spPr/>
      <dgm:t>
        <a:bodyPr/>
        <a:lstStyle/>
        <a:p>
          <a:endParaRPr lang="es-VE"/>
        </a:p>
      </dgm:t>
    </dgm:pt>
    <dgm:pt modelId="{BE5C4F20-BBD6-41D2-96D6-F615C6730379}" type="pres">
      <dgm:prSet presAssocID="{4A2556FA-E0FC-4493-BCC7-51744262F565}" presName="thickLine" presStyleLbl="alignNode1" presStyleIdx="1" presStyleCnt="3"/>
      <dgm:spPr/>
      <dgm:t>
        <a:bodyPr/>
        <a:lstStyle/>
        <a:p>
          <a:endParaRPr lang="es-VE"/>
        </a:p>
      </dgm:t>
    </dgm:pt>
    <dgm:pt modelId="{7AC140F5-E815-4691-AEC9-BA4CD80F0DA7}" type="pres">
      <dgm:prSet presAssocID="{4A2556FA-E0FC-4493-BCC7-51744262F565}" presName="horz1" presStyleCnt="0"/>
      <dgm:spPr/>
      <dgm:t>
        <a:bodyPr/>
        <a:lstStyle/>
        <a:p>
          <a:endParaRPr lang="es-VE"/>
        </a:p>
      </dgm:t>
    </dgm:pt>
    <dgm:pt modelId="{741A1721-9FB2-4E5E-BBB8-980FCA4C6728}" type="pres">
      <dgm:prSet presAssocID="{4A2556FA-E0FC-4493-BCC7-51744262F565}" presName="tx1" presStyleLbl="revTx" presStyleIdx="1" presStyleCnt="3"/>
      <dgm:spPr/>
      <dgm:t>
        <a:bodyPr/>
        <a:lstStyle/>
        <a:p>
          <a:endParaRPr lang="es-VE"/>
        </a:p>
      </dgm:t>
    </dgm:pt>
    <dgm:pt modelId="{0EEF64D2-927E-473C-BEE3-A118923C6B56}" type="pres">
      <dgm:prSet presAssocID="{4A2556FA-E0FC-4493-BCC7-51744262F565}" presName="vert1" presStyleCnt="0"/>
      <dgm:spPr/>
      <dgm:t>
        <a:bodyPr/>
        <a:lstStyle/>
        <a:p>
          <a:endParaRPr lang="es-VE"/>
        </a:p>
      </dgm:t>
    </dgm:pt>
    <dgm:pt modelId="{90D1C89D-E30C-4251-994D-B7C710038870}" type="pres">
      <dgm:prSet presAssocID="{A74BCF86-D17E-42C8-B69B-854E40D66090}" presName="thickLine" presStyleLbl="alignNode1" presStyleIdx="2" presStyleCnt="3"/>
      <dgm:spPr/>
      <dgm:t>
        <a:bodyPr/>
        <a:lstStyle/>
        <a:p>
          <a:endParaRPr lang="es-VE"/>
        </a:p>
      </dgm:t>
    </dgm:pt>
    <dgm:pt modelId="{05212F1C-660D-4ADD-A977-2F8F50E22EC4}" type="pres">
      <dgm:prSet presAssocID="{A74BCF86-D17E-42C8-B69B-854E40D66090}" presName="horz1" presStyleCnt="0"/>
      <dgm:spPr/>
      <dgm:t>
        <a:bodyPr/>
        <a:lstStyle/>
        <a:p>
          <a:endParaRPr lang="es-VE"/>
        </a:p>
      </dgm:t>
    </dgm:pt>
    <dgm:pt modelId="{334FEF77-D4F0-4B2F-91D5-231CC1BD6DE7}" type="pres">
      <dgm:prSet presAssocID="{A74BCF86-D17E-42C8-B69B-854E40D66090}" presName="tx1" presStyleLbl="revTx" presStyleIdx="2" presStyleCnt="3" custScaleY="81221" custLinFactY="-89451" custLinFactNeighborX="-2191" custLinFactNeighborY="-100000"/>
      <dgm:spPr/>
      <dgm:t>
        <a:bodyPr/>
        <a:lstStyle/>
        <a:p>
          <a:endParaRPr lang="es-VE"/>
        </a:p>
      </dgm:t>
    </dgm:pt>
    <dgm:pt modelId="{1E9FCD98-2A3D-43C0-AECB-A25BA2DB0291}" type="pres">
      <dgm:prSet presAssocID="{A74BCF86-D17E-42C8-B69B-854E40D66090}" presName="vert1" presStyleCnt="0"/>
      <dgm:spPr/>
      <dgm:t>
        <a:bodyPr/>
        <a:lstStyle/>
        <a:p>
          <a:endParaRPr lang="es-VE"/>
        </a:p>
      </dgm:t>
    </dgm:pt>
  </dgm:ptLst>
  <dgm:cxnLst>
    <dgm:cxn modelId="{E1C96C61-4746-4C46-9873-65F1594B0E20}" type="presOf" srcId="{B3C12C23-F6D8-4094-8885-0917F7149758}" destId="{FCC5001C-676C-40F8-B9B7-E695A96AA605}" srcOrd="0" destOrd="0" presId="urn:microsoft.com/office/officeart/2008/layout/LinedList"/>
    <dgm:cxn modelId="{9EAA0400-35D1-452D-82B8-5373F1182646}" type="presOf" srcId="{C9343FDB-3723-4A73-BDB4-C18891106AE2}" destId="{40A47F56-652F-462B-BA57-DD163AB3188A}" srcOrd="0" destOrd="0" presId="urn:microsoft.com/office/officeart/2008/layout/LinedList"/>
    <dgm:cxn modelId="{4CD536C1-30B2-4395-9735-8283EC086922}" srcId="{C9343FDB-3723-4A73-BDB4-C18891106AE2}" destId="{A74BCF86-D17E-42C8-B69B-854E40D66090}" srcOrd="2" destOrd="0" parTransId="{A539F57C-1003-45D5-BDFD-0D0E47B8AE76}" sibTransId="{91BE5399-4131-401C-8344-1966E109F595}"/>
    <dgm:cxn modelId="{66042B3B-E950-48C3-AFFB-28DA7634E5B3}" type="presOf" srcId="{A74BCF86-D17E-42C8-B69B-854E40D66090}" destId="{334FEF77-D4F0-4B2F-91D5-231CC1BD6DE7}" srcOrd="0" destOrd="0" presId="urn:microsoft.com/office/officeart/2008/layout/LinedList"/>
    <dgm:cxn modelId="{B4269446-FD91-4ACD-BF98-02BDAAFB5682}" srcId="{C9343FDB-3723-4A73-BDB4-C18891106AE2}" destId="{B3C12C23-F6D8-4094-8885-0917F7149758}" srcOrd="0" destOrd="0" parTransId="{6E1966BC-BB0F-410B-AF53-66A9F42ECE9A}" sibTransId="{24C6FAAD-4B26-4C6E-84F3-F4071E469E22}"/>
    <dgm:cxn modelId="{8B5FC3FD-DCBB-4839-8B81-AE2D05000667}" srcId="{C9343FDB-3723-4A73-BDB4-C18891106AE2}" destId="{4A2556FA-E0FC-4493-BCC7-51744262F565}" srcOrd="1" destOrd="0" parTransId="{EA734EEF-1275-4944-910C-C2D2D9640BAE}" sibTransId="{DD85D7D8-4DFC-409F-AA02-83434A804F59}"/>
    <dgm:cxn modelId="{75490604-0923-48E5-A114-6E4F14107F86}" type="presOf" srcId="{4A2556FA-E0FC-4493-BCC7-51744262F565}" destId="{741A1721-9FB2-4E5E-BBB8-980FCA4C6728}" srcOrd="0" destOrd="0" presId="urn:microsoft.com/office/officeart/2008/layout/LinedList"/>
    <dgm:cxn modelId="{770397F6-E371-409A-9EE5-425FD2DFA0C9}" type="presParOf" srcId="{40A47F56-652F-462B-BA57-DD163AB3188A}" destId="{5DA2AE65-F795-4249-B7A9-E4664A0A0ABA}" srcOrd="0" destOrd="0" presId="urn:microsoft.com/office/officeart/2008/layout/LinedList"/>
    <dgm:cxn modelId="{15A3A54B-CECC-4D3D-96A4-0673C13B3734}" type="presParOf" srcId="{40A47F56-652F-462B-BA57-DD163AB3188A}" destId="{B980EA68-3B69-4331-B5F3-EA922474ECFE}" srcOrd="1" destOrd="0" presId="urn:microsoft.com/office/officeart/2008/layout/LinedList"/>
    <dgm:cxn modelId="{5FDD1904-550A-4112-850D-CF976E5063E5}" type="presParOf" srcId="{B980EA68-3B69-4331-B5F3-EA922474ECFE}" destId="{FCC5001C-676C-40F8-B9B7-E695A96AA605}" srcOrd="0" destOrd="0" presId="urn:microsoft.com/office/officeart/2008/layout/LinedList"/>
    <dgm:cxn modelId="{EF912872-3868-4FA0-BC39-99DF777BE2E4}" type="presParOf" srcId="{B980EA68-3B69-4331-B5F3-EA922474ECFE}" destId="{052612AE-BA05-4384-8796-554E88C3B8BF}" srcOrd="1" destOrd="0" presId="urn:microsoft.com/office/officeart/2008/layout/LinedList"/>
    <dgm:cxn modelId="{E90783D3-ED1E-44F6-9B0F-333660F4E7F9}" type="presParOf" srcId="{40A47F56-652F-462B-BA57-DD163AB3188A}" destId="{BE5C4F20-BBD6-41D2-96D6-F615C6730379}" srcOrd="2" destOrd="0" presId="urn:microsoft.com/office/officeart/2008/layout/LinedList"/>
    <dgm:cxn modelId="{3BF1582D-B75B-475B-9B39-516D0B10F918}" type="presParOf" srcId="{40A47F56-652F-462B-BA57-DD163AB3188A}" destId="{7AC140F5-E815-4691-AEC9-BA4CD80F0DA7}" srcOrd="3" destOrd="0" presId="urn:microsoft.com/office/officeart/2008/layout/LinedList"/>
    <dgm:cxn modelId="{BD0A1023-E9D1-47FC-B85A-D096ACA2EA12}" type="presParOf" srcId="{7AC140F5-E815-4691-AEC9-BA4CD80F0DA7}" destId="{741A1721-9FB2-4E5E-BBB8-980FCA4C6728}" srcOrd="0" destOrd="0" presId="urn:microsoft.com/office/officeart/2008/layout/LinedList"/>
    <dgm:cxn modelId="{6AFAE6D1-4E10-47B8-93D7-200E08BCA453}" type="presParOf" srcId="{7AC140F5-E815-4691-AEC9-BA4CD80F0DA7}" destId="{0EEF64D2-927E-473C-BEE3-A118923C6B56}" srcOrd="1" destOrd="0" presId="urn:microsoft.com/office/officeart/2008/layout/LinedList"/>
    <dgm:cxn modelId="{B4B9CFDE-E485-465F-9EE7-FC85260F07A9}" type="presParOf" srcId="{40A47F56-652F-462B-BA57-DD163AB3188A}" destId="{90D1C89D-E30C-4251-994D-B7C710038870}" srcOrd="4" destOrd="0" presId="urn:microsoft.com/office/officeart/2008/layout/LinedList"/>
    <dgm:cxn modelId="{3E187712-ABFB-4B8C-A06F-F8A91BE1E80C}" type="presParOf" srcId="{40A47F56-652F-462B-BA57-DD163AB3188A}" destId="{05212F1C-660D-4ADD-A977-2F8F50E22EC4}" srcOrd="5" destOrd="0" presId="urn:microsoft.com/office/officeart/2008/layout/LinedList"/>
    <dgm:cxn modelId="{61C386D0-5FE6-4586-8E8A-8A5B52DF1687}" type="presParOf" srcId="{05212F1C-660D-4ADD-A977-2F8F50E22EC4}" destId="{334FEF77-D4F0-4B2F-91D5-231CC1BD6DE7}" srcOrd="0" destOrd="0" presId="urn:microsoft.com/office/officeart/2008/layout/LinedList"/>
    <dgm:cxn modelId="{CCC4EF4C-337D-498A-8F82-3F0BF43CD846}" type="presParOf" srcId="{05212F1C-660D-4ADD-A977-2F8F50E22EC4}" destId="{1E9FCD98-2A3D-43C0-AECB-A25BA2DB02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FCB950-970F-4C0A-B42F-3B0A4981CA5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VE"/>
        </a:p>
      </dgm:t>
    </dgm:pt>
    <dgm:pt modelId="{B55F90E7-31CB-4E7E-B43F-F1FA0DDB6692}">
      <dgm:prSet custT="1">
        <dgm:style>
          <a:lnRef idx="1">
            <a:schemeClr val="accent6"/>
          </a:lnRef>
          <a:fillRef idx="3">
            <a:schemeClr val="accent6"/>
          </a:fillRef>
          <a:effectRef idx="2">
            <a:schemeClr val="accent6"/>
          </a:effectRef>
          <a:fontRef idx="minor">
            <a:schemeClr val="lt1"/>
          </a:fontRef>
        </dgm:style>
      </dgm:prSet>
      <dgm:spPr>
        <a:noFill/>
        <a:ln>
          <a:solidFill>
            <a:schemeClr val="tx1"/>
          </a:solidFill>
        </a:ln>
      </dgm:spPr>
      <dgm:t>
        <a:bodyPr/>
        <a:lstStyle/>
        <a:p>
          <a:pPr algn="l" rtl="0"/>
          <a:endParaRPr lang="es-VE" sz="1400" dirty="0" smtClean="0">
            <a:solidFill>
              <a:schemeClr val="tx1"/>
            </a:solidFill>
            <a:latin typeface="+mn-lt"/>
          </a:endParaRPr>
        </a:p>
        <a:p>
          <a:pPr algn="ctr" rtl="0"/>
          <a:r>
            <a:rPr lang="es-VE" sz="3200" b="1" dirty="0" smtClean="0">
              <a:solidFill>
                <a:schemeClr val="tx1"/>
              </a:solidFill>
              <a:latin typeface="+mn-lt"/>
            </a:rPr>
            <a:t>PUNTO FINAL PRIMARIO</a:t>
          </a:r>
          <a:endParaRPr lang="es-VE" sz="3200" b="1" dirty="0">
            <a:solidFill>
              <a:schemeClr val="tx1"/>
            </a:solidFill>
            <a:latin typeface="+mn-lt"/>
          </a:endParaRPr>
        </a:p>
      </dgm:t>
    </dgm:pt>
    <dgm:pt modelId="{CBF91856-7CA1-4CA1-B51C-78391A1C3652}" type="parTrans" cxnId="{FD36AC47-8CFE-4F1A-9B04-ADA790A0CF95}">
      <dgm:prSet/>
      <dgm:spPr/>
      <dgm:t>
        <a:bodyPr/>
        <a:lstStyle/>
        <a:p>
          <a:endParaRPr lang="es-VE"/>
        </a:p>
      </dgm:t>
    </dgm:pt>
    <dgm:pt modelId="{C319901B-E459-472A-9902-D99EFC239A5F}" type="sibTrans" cxnId="{FD36AC47-8CFE-4F1A-9B04-ADA790A0CF95}">
      <dgm:prSet/>
      <dgm:spPr/>
      <dgm:t>
        <a:bodyPr/>
        <a:lstStyle/>
        <a:p>
          <a:endParaRPr lang="es-VE"/>
        </a:p>
      </dgm:t>
    </dgm:pt>
    <dgm:pt modelId="{3B0D78E8-C95F-44FE-8119-AAA88F8A57E5}">
      <dgm:prSet custT="1">
        <dgm:style>
          <a:lnRef idx="1">
            <a:schemeClr val="accent4"/>
          </a:lnRef>
          <a:fillRef idx="3">
            <a:schemeClr val="accent4"/>
          </a:fillRef>
          <a:effectRef idx="2">
            <a:schemeClr val="accent4"/>
          </a:effectRef>
          <a:fontRef idx="minor">
            <a:schemeClr val="lt1"/>
          </a:fontRef>
        </dgm:style>
      </dgm:prSet>
      <dgm:spPr>
        <a:solidFill>
          <a:srgbClr val="C20E6C"/>
        </a:solidFill>
        <a:ln>
          <a:solidFill>
            <a:schemeClr val="tx1"/>
          </a:solidFill>
        </a:ln>
      </dgm:spPr>
      <dgm:t>
        <a:bodyPr/>
        <a:lstStyle/>
        <a:p>
          <a:pPr algn="l" rtl="0"/>
          <a:endParaRPr lang="es-VE" sz="1400" dirty="0" smtClean="0">
            <a:solidFill>
              <a:schemeClr val="tx1"/>
            </a:solidFill>
            <a:latin typeface="+mn-lt"/>
          </a:endParaRPr>
        </a:p>
        <a:p>
          <a:pPr algn="ctr" rtl="0"/>
          <a:r>
            <a:rPr lang="es-VE" sz="2800" b="1" dirty="0" smtClean="0">
              <a:solidFill>
                <a:schemeClr val="tx1"/>
              </a:solidFill>
              <a:latin typeface="+mn-lt"/>
            </a:rPr>
            <a:t>PUNTO FINAL SECUNDARIO</a:t>
          </a:r>
          <a:endParaRPr lang="es-VE" sz="2800" b="1" dirty="0">
            <a:solidFill>
              <a:schemeClr val="tx1"/>
            </a:solidFill>
            <a:latin typeface="+mn-lt"/>
          </a:endParaRPr>
        </a:p>
      </dgm:t>
    </dgm:pt>
    <dgm:pt modelId="{DD9F9ABC-D938-43BE-9A8B-8D456DFDD4E2}" type="parTrans" cxnId="{CCA56D81-0BF8-4EDE-9E7F-A219033C4BF4}">
      <dgm:prSet/>
      <dgm:spPr/>
      <dgm:t>
        <a:bodyPr/>
        <a:lstStyle/>
        <a:p>
          <a:endParaRPr lang="es-VE"/>
        </a:p>
      </dgm:t>
    </dgm:pt>
    <dgm:pt modelId="{B1E29B1E-71E6-49AC-8AFE-8EE511A44BBA}" type="sibTrans" cxnId="{CCA56D81-0BF8-4EDE-9E7F-A219033C4BF4}">
      <dgm:prSet/>
      <dgm:spPr/>
      <dgm:t>
        <a:bodyPr/>
        <a:lstStyle/>
        <a:p>
          <a:endParaRPr lang="es-VE"/>
        </a:p>
      </dgm:t>
    </dgm:pt>
    <dgm:pt modelId="{0C84EC67-696A-4051-A70D-200180912D9F}">
      <dgm:prSet custT="1">
        <dgm:style>
          <a:lnRef idx="1">
            <a:schemeClr val="dk1"/>
          </a:lnRef>
          <a:fillRef idx="3">
            <a:schemeClr val="dk1"/>
          </a:fillRef>
          <a:effectRef idx="2">
            <a:schemeClr val="dk1"/>
          </a:effectRef>
          <a:fontRef idx="minor">
            <a:schemeClr val="lt1"/>
          </a:fontRef>
        </dgm:style>
      </dgm:prSet>
      <dgm:spPr/>
      <dgm:t>
        <a:bodyPr/>
        <a:lstStyle/>
        <a:p>
          <a:r>
            <a:rPr lang="es-VE" sz="1600" b="1" dirty="0" smtClean="0">
              <a:solidFill>
                <a:schemeClr val="bg1">
                  <a:lumMod val="95000"/>
                </a:schemeClr>
              </a:solidFill>
              <a:latin typeface="+mn-lt"/>
            </a:rPr>
            <a:t>Cambios en variables hemodinámicas basales como GC, </a:t>
          </a:r>
          <a:r>
            <a:rPr lang="es-VE" sz="1600" b="1" dirty="0" err="1" smtClean="0">
              <a:solidFill>
                <a:schemeClr val="bg1">
                  <a:lumMod val="95000"/>
                </a:schemeClr>
              </a:solidFill>
              <a:latin typeface="+mn-lt"/>
            </a:rPr>
            <a:t>Presion</a:t>
          </a:r>
          <a:r>
            <a:rPr lang="es-VE" sz="1600" b="1" dirty="0" smtClean="0">
              <a:solidFill>
                <a:schemeClr val="bg1">
                  <a:lumMod val="95000"/>
                </a:schemeClr>
              </a:solidFill>
              <a:latin typeface="+mn-lt"/>
            </a:rPr>
            <a:t> en cuña (p. ej., </a:t>
          </a:r>
          <a:r>
            <a:rPr lang="es-VE" sz="1600" b="1" dirty="0" err="1" smtClean="0">
              <a:solidFill>
                <a:schemeClr val="bg1">
                  <a:lumMod val="95000"/>
                </a:schemeClr>
              </a:solidFill>
              <a:latin typeface="+mn-lt"/>
            </a:rPr>
            <a:t>Indice</a:t>
          </a:r>
          <a:r>
            <a:rPr lang="es-VE" sz="1600" b="1" dirty="0" smtClean="0">
              <a:solidFill>
                <a:schemeClr val="bg1">
                  <a:lumMod val="95000"/>
                </a:schemeClr>
              </a:solidFill>
              <a:latin typeface="+mn-lt"/>
            </a:rPr>
            <a:t> cardíaco, VS, Presión diastólica de la arteria pulmonar,  Presión Auricular derecha, PAS,  PAD, FC y RVS a las 24 h</a:t>
          </a:r>
          <a:endParaRPr lang="es-VE" sz="1600" b="1" dirty="0">
            <a:solidFill>
              <a:schemeClr val="bg1">
                <a:lumMod val="95000"/>
              </a:schemeClr>
            </a:solidFill>
            <a:latin typeface="+mn-lt"/>
          </a:endParaRPr>
        </a:p>
      </dgm:t>
    </dgm:pt>
    <dgm:pt modelId="{59B2F72F-BD9B-403B-9470-B1A8A98DFFFB}" type="parTrans" cxnId="{50930C66-0ABF-4EC3-9599-D84FFC0090D6}">
      <dgm:prSet/>
      <dgm:spPr/>
      <dgm:t>
        <a:bodyPr/>
        <a:lstStyle/>
        <a:p>
          <a:endParaRPr lang="es-VE"/>
        </a:p>
      </dgm:t>
    </dgm:pt>
    <dgm:pt modelId="{8C4A85F2-D762-4DC4-BBC1-10E261F2AC19}" type="sibTrans" cxnId="{50930C66-0ABF-4EC3-9599-D84FFC0090D6}">
      <dgm:prSet/>
      <dgm:spPr/>
      <dgm:t>
        <a:bodyPr/>
        <a:lstStyle/>
        <a:p>
          <a:endParaRPr lang="es-VE"/>
        </a:p>
      </dgm:t>
    </dgm:pt>
    <dgm:pt modelId="{6808D0E4-AA63-49B5-9D14-42EF2BBAB2FE}">
      <dgm:prSet custT="1">
        <dgm:style>
          <a:lnRef idx="1">
            <a:schemeClr val="dk1"/>
          </a:lnRef>
          <a:fillRef idx="3">
            <a:schemeClr val="dk1"/>
          </a:fillRef>
          <a:effectRef idx="2">
            <a:schemeClr val="dk1"/>
          </a:effectRef>
          <a:fontRef idx="minor">
            <a:schemeClr val="lt1"/>
          </a:fontRef>
        </dgm:style>
      </dgm:prSet>
      <dgm:spPr/>
      <dgm:t>
        <a:bodyPr/>
        <a:lstStyle/>
        <a:p>
          <a:r>
            <a:rPr lang="es-VE" sz="1600" b="1" dirty="0" smtClean="0">
              <a:solidFill>
                <a:schemeClr val="bg1">
                  <a:lumMod val="95000"/>
                </a:schemeClr>
              </a:solidFill>
              <a:effectLst/>
              <a:latin typeface="+mn-lt"/>
              <a:ea typeface="+mn-ea"/>
              <a:cs typeface="+mn-cs"/>
            </a:rPr>
            <a:t>Proporción de pacientes que necesitan terapia de rescate intravenosa con inotrópico positivo medicamentos, vasodilatadores o diuréticos durante la infusión del estudio droga</a:t>
          </a:r>
          <a:endParaRPr lang="es-VE" sz="1600" b="1" dirty="0">
            <a:solidFill>
              <a:schemeClr val="bg1">
                <a:lumMod val="95000"/>
              </a:schemeClr>
            </a:solidFill>
            <a:latin typeface="+mn-lt"/>
          </a:endParaRPr>
        </a:p>
      </dgm:t>
    </dgm:pt>
    <dgm:pt modelId="{A0B22295-3926-4C93-87F4-D6F1C3CE4ADD}" type="parTrans" cxnId="{2681477A-449F-4B01-B5E3-243CA97C1E61}">
      <dgm:prSet/>
      <dgm:spPr/>
      <dgm:t>
        <a:bodyPr/>
        <a:lstStyle/>
        <a:p>
          <a:endParaRPr lang="es-VE"/>
        </a:p>
      </dgm:t>
    </dgm:pt>
    <dgm:pt modelId="{9C3E72B1-F60F-45BC-8941-E6F937FB0F8B}" type="sibTrans" cxnId="{2681477A-449F-4B01-B5E3-243CA97C1E61}">
      <dgm:prSet/>
      <dgm:spPr/>
      <dgm:t>
        <a:bodyPr/>
        <a:lstStyle/>
        <a:p>
          <a:endParaRPr lang="es-VE"/>
        </a:p>
      </dgm:t>
    </dgm:pt>
    <dgm:pt modelId="{78D06E11-4550-484B-B507-59FA638C2477}">
      <dgm:prSet custT="1">
        <dgm:style>
          <a:lnRef idx="1">
            <a:schemeClr val="dk1"/>
          </a:lnRef>
          <a:fillRef idx="3">
            <a:schemeClr val="dk1"/>
          </a:fillRef>
          <a:effectRef idx="2">
            <a:schemeClr val="dk1"/>
          </a:effectRef>
          <a:fontRef idx="minor">
            <a:schemeClr val="lt1"/>
          </a:fontRef>
        </dgm:style>
      </dgm:prSet>
      <dgm:spPr/>
      <dgm:t>
        <a:bodyPr/>
        <a:lstStyle/>
        <a:p>
          <a:r>
            <a:rPr lang="es-VE" sz="1600" dirty="0" smtClean="0">
              <a:solidFill>
                <a:schemeClr val="bg1">
                  <a:lumMod val="95000"/>
                </a:schemeClr>
              </a:solidFill>
              <a:effectLst/>
              <a:latin typeface="+mn-lt"/>
              <a:ea typeface="+mn-ea"/>
              <a:cs typeface="+mn-cs"/>
            </a:rPr>
            <a:t>Supervivencia </a:t>
          </a:r>
          <a:r>
            <a:rPr lang="es-VE" sz="1600" dirty="0" err="1" smtClean="0">
              <a:solidFill>
                <a:schemeClr val="bg1">
                  <a:lumMod val="95000"/>
                </a:schemeClr>
              </a:solidFill>
              <a:effectLst/>
              <a:latin typeface="+mn-lt"/>
              <a:ea typeface="+mn-ea"/>
              <a:cs typeface="+mn-cs"/>
            </a:rPr>
            <a:t>intra</a:t>
          </a:r>
          <a:r>
            <a:rPr lang="es-VE" sz="1600" dirty="0" smtClean="0">
              <a:solidFill>
                <a:schemeClr val="bg1">
                  <a:lumMod val="95000"/>
                </a:schemeClr>
              </a:solidFill>
              <a:effectLst/>
              <a:latin typeface="+mn-lt"/>
              <a:ea typeface="+mn-ea"/>
              <a:cs typeface="+mn-cs"/>
            </a:rPr>
            <a:t> y </a:t>
          </a:r>
          <a:r>
            <a:rPr lang="es-VE" sz="1600" dirty="0" err="1" smtClean="0">
              <a:solidFill>
                <a:schemeClr val="bg1">
                  <a:lumMod val="95000"/>
                </a:schemeClr>
              </a:solidFill>
              <a:effectLst/>
              <a:latin typeface="+mn-lt"/>
              <a:ea typeface="+mn-ea"/>
              <a:cs typeface="+mn-cs"/>
            </a:rPr>
            <a:t>extrahospitalaria</a:t>
          </a:r>
          <a:r>
            <a:rPr lang="es-VE" sz="1600" dirty="0" smtClean="0">
              <a:solidFill>
                <a:schemeClr val="bg1">
                  <a:lumMod val="95000"/>
                </a:schemeClr>
              </a:solidFill>
              <a:effectLst/>
              <a:latin typeface="+mn-lt"/>
              <a:ea typeface="+mn-ea"/>
              <a:cs typeface="+mn-cs"/>
            </a:rPr>
            <a:t> después del primer </a:t>
          </a:r>
          <a:r>
            <a:rPr lang="es-VE" sz="1600" dirty="0" smtClean="0">
              <a:solidFill>
                <a:schemeClr val="bg1"/>
              </a:solidFill>
              <a:effectLst/>
              <a:latin typeface="+mn-lt"/>
              <a:ea typeface="+mn-ea"/>
              <a:cs typeface="+mn-cs"/>
            </a:rPr>
            <a:t>mes de haber recibido tratamiento IV</a:t>
          </a:r>
          <a:endParaRPr lang="es-VE" sz="1600" dirty="0">
            <a:solidFill>
              <a:schemeClr val="bg1"/>
            </a:solidFill>
            <a:latin typeface="+mn-lt"/>
          </a:endParaRPr>
        </a:p>
      </dgm:t>
    </dgm:pt>
    <dgm:pt modelId="{428C43B9-10FA-467F-BDFC-6819E29BCBF3}" type="parTrans" cxnId="{65B52623-24FB-43F0-88AB-2422FD3FB6D4}">
      <dgm:prSet/>
      <dgm:spPr/>
      <dgm:t>
        <a:bodyPr/>
        <a:lstStyle/>
        <a:p>
          <a:endParaRPr lang="es-VE"/>
        </a:p>
      </dgm:t>
    </dgm:pt>
    <dgm:pt modelId="{39986C6F-1E04-4869-9D7C-D9CADA51ADE1}" type="sibTrans" cxnId="{65B52623-24FB-43F0-88AB-2422FD3FB6D4}">
      <dgm:prSet/>
      <dgm:spPr/>
      <dgm:t>
        <a:bodyPr/>
        <a:lstStyle/>
        <a:p>
          <a:endParaRPr lang="es-VE"/>
        </a:p>
      </dgm:t>
    </dgm:pt>
    <dgm:pt modelId="{E6F6790D-A3BF-4EC0-B743-0CBC45E56016}">
      <dgm:prSet custT="1">
        <dgm:style>
          <a:lnRef idx="1">
            <a:schemeClr val="dk1"/>
          </a:lnRef>
          <a:fillRef idx="3">
            <a:schemeClr val="dk1"/>
          </a:fillRef>
          <a:effectRef idx="2">
            <a:schemeClr val="dk1"/>
          </a:effectRef>
          <a:fontRef idx="minor">
            <a:schemeClr val="lt1"/>
          </a:fontRef>
        </dgm:style>
      </dgm:prSet>
      <dgm:spPr/>
      <dgm:t>
        <a:bodyPr/>
        <a:lstStyle/>
        <a:p>
          <a:r>
            <a:rPr lang="es-VE" sz="1600" b="1" dirty="0" smtClean="0">
              <a:solidFill>
                <a:schemeClr val="bg1">
                  <a:lumMod val="95000"/>
                </a:schemeClr>
              </a:solidFill>
              <a:effectLst/>
              <a:latin typeface="+mn-lt"/>
              <a:ea typeface="+mn-ea"/>
              <a:cs typeface="+mn-cs"/>
            </a:rPr>
            <a:t>Cambios desde el inicio hasta las 24 h en los síntomas de insuficiencia cardíaca(disnea y fatiga) en una escala de cuatro grados (mucho mejor,un poco mejor, sin cambios, peor); </a:t>
          </a:r>
        </a:p>
      </dgm:t>
    </dgm:pt>
    <dgm:pt modelId="{4853AEF5-37CA-44F7-B5AA-04EC06EF6EAA}" type="parTrans" cxnId="{F0A29A5C-B1E0-4322-BFE7-9C1FAB92890A}">
      <dgm:prSet/>
      <dgm:spPr/>
      <dgm:t>
        <a:bodyPr/>
        <a:lstStyle/>
        <a:p>
          <a:endParaRPr lang="es-VE"/>
        </a:p>
      </dgm:t>
    </dgm:pt>
    <dgm:pt modelId="{08B4E480-6412-413A-9AE1-58D8C99ECE68}" type="sibTrans" cxnId="{F0A29A5C-B1E0-4322-BFE7-9C1FAB92890A}">
      <dgm:prSet/>
      <dgm:spPr/>
      <dgm:t>
        <a:bodyPr/>
        <a:lstStyle/>
        <a:p>
          <a:endParaRPr lang="es-VE"/>
        </a:p>
      </dgm:t>
    </dgm:pt>
    <dgm:pt modelId="{AC8E6C7A-EC77-45B0-95E1-F56C9EC0070E}">
      <dgm:prSet custT="1">
        <dgm:style>
          <a:lnRef idx="0">
            <a:schemeClr val="dk1"/>
          </a:lnRef>
          <a:fillRef idx="3">
            <a:schemeClr val="dk1"/>
          </a:fillRef>
          <a:effectRef idx="3">
            <a:schemeClr val="dk1"/>
          </a:effectRef>
          <a:fontRef idx="minor">
            <a:schemeClr val="lt1"/>
          </a:fontRef>
        </dgm:style>
      </dgm:prSet>
      <dgm:spPr>
        <a:noFill/>
      </dgm:spPr>
      <dgm:t>
        <a:bodyPr/>
        <a:lstStyle/>
        <a:p>
          <a:r>
            <a:rPr lang="es-VE" sz="1600" b="1" dirty="0" smtClean="0">
              <a:solidFill>
                <a:schemeClr val="tx1"/>
              </a:solidFill>
            </a:rPr>
            <a:t>Proporción de pacientes con mejoría hemodinámica al final del período de infusión de 24 h.</a:t>
          </a:r>
          <a:endParaRPr lang="es-VE" sz="1600" b="1" dirty="0">
            <a:solidFill>
              <a:schemeClr val="tx1"/>
            </a:solidFill>
          </a:endParaRPr>
        </a:p>
      </dgm:t>
    </dgm:pt>
    <dgm:pt modelId="{18FF510E-4DB7-4950-8DF9-50F354A63349}" type="parTrans" cxnId="{23CF5541-1415-4D98-A2A4-24E447D2E93B}">
      <dgm:prSet/>
      <dgm:spPr/>
      <dgm:t>
        <a:bodyPr/>
        <a:lstStyle/>
        <a:p>
          <a:endParaRPr lang="es-VE"/>
        </a:p>
      </dgm:t>
    </dgm:pt>
    <dgm:pt modelId="{5879C343-6C10-4211-A2FE-162730554A12}" type="sibTrans" cxnId="{23CF5541-1415-4D98-A2A4-24E447D2E93B}">
      <dgm:prSet/>
      <dgm:spPr/>
      <dgm:t>
        <a:bodyPr/>
        <a:lstStyle/>
        <a:p>
          <a:endParaRPr lang="es-VE"/>
        </a:p>
      </dgm:t>
    </dgm:pt>
    <dgm:pt modelId="{30034BE8-90F8-4F20-90E0-13A3F84EA99C}">
      <dgm:prSet custT="1">
        <dgm:style>
          <a:lnRef idx="1">
            <a:schemeClr val="dk1"/>
          </a:lnRef>
          <a:fillRef idx="3">
            <a:schemeClr val="dk1"/>
          </a:fillRef>
          <a:effectRef idx="2">
            <a:schemeClr val="dk1"/>
          </a:effectRef>
          <a:fontRef idx="minor">
            <a:schemeClr val="lt1"/>
          </a:fontRef>
        </dgm:style>
      </dgm:prSet>
      <dgm:spPr/>
      <dgm:t>
        <a:bodyPr/>
        <a:lstStyle/>
        <a:p>
          <a:pPr rtl="0"/>
          <a:r>
            <a:rPr lang="es-VE" sz="1600" dirty="0" smtClean="0">
              <a:solidFill>
                <a:schemeClr val="bg1">
                  <a:lumMod val="95000"/>
                </a:schemeClr>
              </a:solidFill>
              <a:effectLst/>
              <a:latin typeface="+mn-lt"/>
              <a:ea typeface="+mn-ea"/>
              <a:cs typeface="+mn-cs"/>
            </a:rPr>
            <a:t>Tiempo para el desarrollo de empeoramiento de la  IC o </a:t>
          </a:r>
          <a:r>
            <a:rPr lang="es-VE" sz="1600" dirty="0" err="1" smtClean="0">
              <a:solidFill>
                <a:schemeClr val="bg1">
                  <a:lumMod val="95000"/>
                </a:schemeClr>
              </a:solidFill>
              <a:effectLst/>
              <a:latin typeface="+mn-lt"/>
              <a:ea typeface="+mn-ea"/>
              <a:cs typeface="+mn-cs"/>
            </a:rPr>
            <a:t>Muerte.</a:t>
          </a:r>
          <a:r>
            <a:rPr lang="es-VE" sz="1600" dirty="0" err="1" smtClean="0">
              <a:solidFill>
                <a:schemeClr val="tx1"/>
              </a:solidFill>
              <a:effectLst/>
              <a:latin typeface="+mn-lt"/>
              <a:ea typeface="+mn-ea"/>
              <a:cs typeface="+mn-cs"/>
            </a:rPr>
            <a:t>uerte</a:t>
          </a:r>
          <a:r>
            <a:rPr lang="es-VE" sz="1600" dirty="0" smtClean="0">
              <a:solidFill>
                <a:schemeClr val="tx1"/>
              </a:solidFill>
              <a:effectLst/>
              <a:latin typeface="+mn-lt"/>
              <a:ea typeface="+mn-ea"/>
              <a:cs typeface="+mn-cs"/>
            </a:rPr>
            <a:t>.</a:t>
          </a:r>
        </a:p>
      </dgm:t>
    </dgm:pt>
    <dgm:pt modelId="{CFBE98F6-7701-449E-AD7B-223231D986EF}" type="sibTrans" cxnId="{1C205948-5884-4EF8-912E-1F5C13879B3E}">
      <dgm:prSet/>
      <dgm:spPr/>
      <dgm:t>
        <a:bodyPr/>
        <a:lstStyle/>
        <a:p>
          <a:endParaRPr lang="es-VE"/>
        </a:p>
      </dgm:t>
    </dgm:pt>
    <dgm:pt modelId="{2243F8BB-BD2C-47B7-90DE-F0EFEDD8E8B9}" type="parTrans" cxnId="{1C205948-5884-4EF8-912E-1F5C13879B3E}">
      <dgm:prSet/>
      <dgm:spPr/>
      <dgm:t>
        <a:bodyPr/>
        <a:lstStyle/>
        <a:p>
          <a:endParaRPr lang="es-VE"/>
        </a:p>
      </dgm:t>
    </dgm:pt>
    <dgm:pt modelId="{CF269746-2F23-4241-A8F5-6788699B3A98}" type="pres">
      <dgm:prSet presAssocID="{F0FCB950-970F-4C0A-B42F-3B0A4981CA50}" presName="Name0" presStyleCnt="0">
        <dgm:presLayoutVars>
          <dgm:dir/>
          <dgm:animLvl val="lvl"/>
          <dgm:resizeHandles val="exact"/>
        </dgm:presLayoutVars>
      </dgm:prSet>
      <dgm:spPr/>
      <dgm:t>
        <a:bodyPr/>
        <a:lstStyle/>
        <a:p>
          <a:endParaRPr lang="es-VE"/>
        </a:p>
      </dgm:t>
    </dgm:pt>
    <dgm:pt modelId="{B7979785-0076-4386-9D43-EF7415C6238F}" type="pres">
      <dgm:prSet presAssocID="{AC8E6C7A-EC77-45B0-95E1-F56C9EC0070E}" presName="boxAndChildren" presStyleCnt="0"/>
      <dgm:spPr/>
    </dgm:pt>
    <dgm:pt modelId="{CD68EF80-0A28-48BB-872E-30127B7A175E}" type="pres">
      <dgm:prSet presAssocID="{AC8E6C7A-EC77-45B0-95E1-F56C9EC0070E}" presName="parentTextBox" presStyleLbl="node1" presStyleIdx="0" presStyleCnt="8" custScaleY="148223" custLinFactY="-680113" custLinFactNeighborY="-700000"/>
      <dgm:spPr/>
      <dgm:t>
        <a:bodyPr/>
        <a:lstStyle/>
        <a:p>
          <a:endParaRPr lang="es-VE"/>
        </a:p>
      </dgm:t>
    </dgm:pt>
    <dgm:pt modelId="{1B93AE34-DE42-40F6-B3EB-E3B7D4CF9675}" type="pres">
      <dgm:prSet presAssocID="{CFBE98F6-7701-449E-AD7B-223231D986EF}" presName="sp" presStyleCnt="0"/>
      <dgm:spPr/>
    </dgm:pt>
    <dgm:pt modelId="{500466F4-6773-49BB-87A3-869466297B81}" type="pres">
      <dgm:prSet presAssocID="{30034BE8-90F8-4F20-90E0-13A3F84EA99C}" presName="arrowAndChildren" presStyleCnt="0"/>
      <dgm:spPr/>
    </dgm:pt>
    <dgm:pt modelId="{47018422-B71E-45AD-97D9-22E35B0F2EEC}" type="pres">
      <dgm:prSet presAssocID="{30034BE8-90F8-4F20-90E0-13A3F84EA99C}" presName="parentTextArrow" presStyleLbl="node1" presStyleIdx="1" presStyleCnt="8" custScaleY="138020" custLinFactNeighborY="78164"/>
      <dgm:spPr/>
      <dgm:t>
        <a:bodyPr/>
        <a:lstStyle/>
        <a:p>
          <a:endParaRPr lang="es-VE"/>
        </a:p>
      </dgm:t>
    </dgm:pt>
    <dgm:pt modelId="{8BB450FE-AD63-456F-9A0F-80A9B1D707C3}" type="pres">
      <dgm:prSet presAssocID="{39986C6F-1E04-4869-9D7C-D9CADA51ADE1}" presName="sp" presStyleCnt="0"/>
      <dgm:spPr/>
    </dgm:pt>
    <dgm:pt modelId="{E09BF55F-208B-4831-B578-C2EFE8529222}" type="pres">
      <dgm:prSet presAssocID="{78D06E11-4550-484B-B507-59FA638C2477}" presName="arrowAndChildren" presStyleCnt="0"/>
      <dgm:spPr/>
    </dgm:pt>
    <dgm:pt modelId="{AD00FBE4-6192-4A0D-A4D9-B6260BB2845A}" type="pres">
      <dgm:prSet presAssocID="{78D06E11-4550-484B-B507-59FA638C2477}" presName="parentTextArrow" presStyleLbl="node1" presStyleIdx="2" presStyleCnt="8" custScaleY="131989" custLinFactNeighborY="74139"/>
      <dgm:spPr/>
      <dgm:t>
        <a:bodyPr/>
        <a:lstStyle/>
        <a:p>
          <a:endParaRPr lang="es-VE"/>
        </a:p>
      </dgm:t>
    </dgm:pt>
    <dgm:pt modelId="{1F617195-0235-4CD4-AF69-8C11DE9FE614}" type="pres">
      <dgm:prSet presAssocID="{08B4E480-6412-413A-9AE1-58D8C99ECE68}" presName="sp" presStyleCnt="0"/>
      <dgm:spPr/>
    </dgm:pt>
    <dgm:pt modelId="{09AF5A10-A878-411A-8083-BB5F73FD49B0}" type="pres">
      <dgm:prSet presAssocID="{E6F6790D-A3BF-4EC0-B743-0CBC45E56016}" presName="arrowAndChildren" presStyleCnt="0"/>
      <dgm:spPr/>
    </dgm:pt>
    <dgm:pt modelId="{8A77770A-CB28-4302-A995-90DE968D33D1}" type="pres">
      <dgm:prSet presAssocID="{E6F6790D-A3BF-4EC0-B743-0CBC45E56016}" presName="parentTextArrow" presStyleLbl="node1" presStyleIdx="3" presStyleCnt="8" custScaleY="170784" custLinFactNeighborY="77225"/>
      <dgm:spPr/>
      <dgm:t>
        <a:bodyPr/>
        <a:lstStyle/>
        <a:p>
          <a:endParaRPr lang="es-VE"/>
        </a:p>
      </dgm:t>
    </dgm:pt>
    <dgm:pt modelId="{4916002D-0D2E-4444-83D6-4B2D30069D2C}" type="pres">
      <dgm:prSet presAssocID="{9C3E72B1-F60F-45BC-8941-E6F937FB0F8B}" presName="sp" presStyleCnt="0"/>
      <dgm:spPr/>
    </dgm:pt>
    <dgm:pt modelId="{324F9C24-D7E5-4581-8B20-5700C939D93A}" type="pres">
      <dgm:prSet presAssocID="{6808D0E4-AA63-49B5-9D14-42EF2BBAB2FE}" presName="arrowAndChildren" presStyleCnt="0"/>
      <dgm:spPr/>
    </dgm:pt>
    <dgm:pt modelId="{704A5FC4-EB1E-4815-8F8F-829C19A21A4D}" type="pres">
      <dgm:prSet presAssocID="{6808D0E4-AA63-49B5-9D14-42EF2BBAB2FE}" presName="parentTextArrow" presStyleLbl="node1" presStyleIdx="4" presStyleCnt="8" custScaleY="155604" custLinFactNeighborX="-2477" custLinFactNeighborY="72763"/>
      <dgm:spPr/>
      <dgm:t>
        <a:bodyPr/>
        <a:lstStyle/>
        <a:p>
          <a:endParaRPr lang="es-VE"/>
        </a:p>
      </dgm:t>
    </dgm:pt>
    <dgm:pt modelId="{8CA6BA55-4E0E-4ADF-B35B-BD0C6241FB63}" type="pres">
      <dgm:prSet presAssocID="{8C4A85F2-D762-4DC4-BBC1-10E261F2AC19}" presName="sp" presStyleCnt="0"/>
      <dgm:spPr/>
    </dgm:pt>
    <dgm:pt modelId="{B3565A89-F071-466B-A236-C2212D8949C9}" type="pres">
      <dgm:prSet presAssocID="{0C84EC67-696A-4051-A70D-200180912D9F}" presName="arrowAndChildren" presStyleCnt="0"/>
      <dgm:spPr/>
    </dgm:pt>
    <dgm:pt modelId="{34E5840A-0670-4DDB-84D8-BD60D520BCA9}" type="pres">
      <dgm:prSet presAssocID="{0C84EC67-696A-4051-A70D-200180912D9F}" presName="parentTextArrow" presStyleLbl="node1" presStyleIdx="5" presStyleCnt="8" custScaleY="154744" custLinFactNeighborX="-399" custLinFactNeighborY="90127"/>
      <dgm:spPr/>
      <dgm:t>
        <a:bodyPr/>
        <a:lstStyle/>
        <a:p>
          <a:endParaRPr lang="es-VE"/>
        </a:p>
      </dgm:t>
    </dgm:pt>
    <dgm:pt modelId="{D7F59444-547A-48B1-B0A7-10D3DC81F480}" type="pres">
      <dgm:prSet presAssocID="{B1E29B1E-71E6-49AC-8AFE-8EE511A44BBA}" presName="sp" presStyleCnt="0"/>
      <dgm:spPr/>
    </dgm:pt>
    <dgm:pt modelId="{78DABCD9-EB12-4CD0-9A35-420838D9454C}" type="pres">
      <dgm:prSet presAssocID="{3B0D78E8-C95F-44FE-8119-AAA88F8A57E5}" presName="arrowAndChildren" presStyleCnt="0"/>
      <dgm:spPr/>
    </dgm:pt>
    <dgm:pt modelId="{51CB563F-5B68-47EC-AABE-841FE38D4EEB}" type="pres">
      <dgm:prSet presAssocID="{3B0D78E8-C95F-44FE-8119-AAA88F8A57E5}" presName="parentTextArrow" presStyleLbl="node1" presStyleIdx="6" presStyleCnt="8" custScaleY="129995" custLinFactNeighborY="97751"/>
      <dgm:spPr/>
      <dgm:t>
        <a:bodyPr/>
        <a:lstStyle/>
        <a:p>
          <a:endParaRPr lang="es-VE"/>
        </a:p>
      </dgm:t>
    </dgm:pt>
    <dgm:pt modelId="{7E2657C7-F537-4CB4-B377-C005A5C52D89}" type="pres">
      <dgm:prSet presAssocID="{C319901B-E459-472A-9902-D99EFC239A5F}" presName="sp" presStyleCnt="0"/>
      <dgm:spPr/>
    </dgm:pt>
    <dgm:pt modelId="{E5A32B45-C8B7-4FBA-A8A1-2B85D44B2259}" type="pres">
      <dgm:prSet presAssocID="{B55F90E7-31CB-4E7E-B43F-F1FA0DDB6692}" presName="arrowAndChildren" presStyleCnt="0"/>
      <dgm:spPr/>
    </dgm:pt>
    <dgm:pt modelId="{0D5B5F7B-E913-46A5-A9F1-0B3A753D5FB8}" type="pres">
      <dgm:prSet presAssocID="{B55F90E7-31CB-4E7E-B43F-F1FA0DDB6692}" presName="parentTextArrow" presStyleLbl="node1" presStyleIdx="7" presStyleCnt="8" custScaleY="120255" custLinFactNeighborY="4530"/>
      <dgm:spPr/>
      <dgm:t>
        <a:bodyPr/>
        <a:lstStyle/>
        <a:p>
          <a:endParaRPr lang="es-VE"/>
        </a:p>
      </dgm:t>
    </dgm:pt>
  </dgm:ptLst>
  <dgm:cxnLst>
    <dgm:cxn modelId="{E7BBAB3D-40E8-4690-83BA-9DD19BAEFC03}" type="presOf" srcId="{30034BE8-90F8-4F20-90E0-13A3F84EA99C}" destId="{47018422-B71E-45AD-97D9-22E35B0F2EEC}" srcOrd="0" destOrd="0" presId="urn:microsoft.com/office/officeart/2005/8/layout/process4"/>
    <dgm:cxn modelId="{FD36AC47-8CFE-4F1A-9B04-ADA790A0CF95}" srcId="{F0FCB950-970F-4C0A-B42F-3B0A4981CA50}" destId="{B55F90E7-31CB-4E7E-B43F-F1FA0DDB6692}" srcOrd="0" destOrd="0" parTransId="{CBF91856-7CA1-4CA1-B51C-78391A1C3652}" sibTransId="{C319901B-E459-472A-9902-D99EFC239A5F}"/>
    <dgm:cxn modelId="{1C205948-5884-4EF8-912E-1F5C13879B3E}" srcId="{F0FCB950-970F-4C0A-B42F-3B0A4981CA50}" destId="{30034BE8-90F8-4F20-90E0-13A3F84EA99C}" srcOrd="6" destOrd="0" parTransId="{2243F8BB-BD2C-47B7-90DE-F0EFEDD8E8B9}" sibTransId="{CFBE98F6-7701-449E-AD7B-223231D986EF}"/>
    <dgm:cxn modelId="{BD890542-98DB-4586-A894-B6C65B9CC016}" type="presOf" srcId="{3B0D78E8-C95F-44FE-8119-AAA88F8A57E5}" destId="{51CB563F-5B68-47EC-AABE-841FE38D4EEB}" srcOrd="0" destOrd="0" presId="urn:microsoft.com/office/officeart/2005/8/layout/process4"/>
    <dgm:cxn modelId="{BC3A2B06-7FE2-4812-997A-CD9B07F635BA}" type="presOf" srcId="{6808D0E4-AA63-49B5-9D14-42EF2BBAB2FE}" destId="{704A5FC4-EB1E-4815-8F8F-829C19A21A4D}" srcOrd="0" destOrd="0" presId="urn:microsoft.com/office/officeart/2005/8/layout/process4"/>
    <dgm:cxn modelId="{2681477A-449F-4B01-B5E3-243CA97C1E61}" srcId="{F0FCB950-970F-4C0A-B42F-3B0A4981CA50}" destId="{6808D0E4-AA63-49B5-9D14-42EF2BBAB2FE}" srcOrd="3" destOrd="0" parTransId="{A0B22295-3926-4C93-87F4-D6F1C3CE4ADD}" sibTransId="{9C3E72B1-F60F-45BC-8941-E6F937FB0F8B}"/>
    <dgm:cxn modelId="{50930C66-0ABF-4EC3-9599-D84FFC0090D6}" srcId="{F0FCB950-970F-4C0A-B42F-3B0A4981CA50}" destId="{0C84EC67-696A-4051-A70D-200180912D9F}" srcOrd="2" destOrd="0" parTransId="{59B2F72F-BD9B-403B-9470-B1A8A98DFFFB}" sibTransId="{8C4A85F2-D762-4DC4-BBC1-10E261F2AC19}"/>
    <dgm:cxn modelId="{74779254-48CE-4F62-A768-03A1963F43ED}" type="presOf" srcId="{F0FCB950-970F-4C0A-B42F-3B0A4981CA50}" destId="{CF269746-2F23-4241-A8F5-6788699B3A98}" srcOrd="0" destOrd="0" presId="urn:microsoft.com/office/officeart/2005/8/layout/process4"/>
    <dgm:cxn modelId="{CCA56D81-0BF8-4EDE-9E7F-A219033C4BF4}" srcId="{F0FCB950-970F-4C0A-B42F-3B0A4981CA50}" destId="{3B0D78E8-C95F-44FE-8119-AAA88F8A57E5}" srcOrd="1" destOrd="0" parTransId="{DD9F9ABC-D938-43BE-9A8B-8D456DFDD4E2}" sibTransId="{B1E29B1E-71E6-49AC-8AFE-8EE511A44BBA}"/>
    <dgm:cxn modelId="{F0A29A5C-B1E0-4322-BFE7-9C1FAB92890A}" srcId="{F0FCB950-970F-4C0A-B42F-3B0A4981CA50}" destId="{E6F6790D-A3BF-4EC0-B743-0CBC45E56016}" srcOrd="4" destOrd="0" parTransId="{4853AEF5-37CA-44F7-B5AA-04EC06EF6EAA}" sibTransId="{08B4E480-6412-413A-9AE1-58D8C99ECE68}"/>
    <dgm:cxn modelId="{BDDA8FA6-ED79-4F55-8B39-1AAC24F297FB}" type="presOf" srcId="{AC8E6C7A-EC77-45B0-95E1-F56C9EC0070E}" destId="{CD68EF80-0A28-48BB-872E-30127B7A175E}" srcOrd="0" destOrd="0" presId="urn:microsoft.com/office/officeart/2005/8/layout/process4"/>
    <dgm:cxn modelId="{F29ACD5A-2A30-486F-950C-B5811DEA0C1C}" type="presOf" srcId="{B55F90E7-31CB-4E7E-B43F-F1FA0DDB6692}" destId="{0D5B5F7B-E913-46A5-A9F1-0B3A753D5FB8}" srcOrd="0" destOrd="0" presId="urn:microsoft.com/office/officeart/2005/8/layout/process4"/>
    <dgm:cxn modelId="{604BC228-4093-40A6-A27C-FC506031E296}" type="presOf" srcId="{78D06E11-4550-484B-B507-59FA638C2477}" destId="{AD00FBE4-6192-4A0D-A4D9-B6260BB2845A}" srcOrd="0" destOrd="0" presId="urn:microsoft.com/office/officeart/2005/8/layout/process4"/>
    <dgm:cxn modelId="{65B52623-24FB-43F0-88AB-2422FD3FB6D4}" srcId="{F0FCB950-970F-4C0A-B42F-3B0A4981CA50}" destId="{78D06E11-4550-484B-B507-59FA638C2477}" srcOrd="5" destOrd="0" parTransId="{428C43B9-10FA-467F-BDFC-6819E29BCBF3}" sibTransId="{39986C6F-1E04-4869-9D7C-D9CADA51ADE1}"/>
    <dgm:cxn modelId="{CAE95A61-774C-464B-8166-A0885126F3FE}" type="presOf" srcId="{0C84EC67-696A-4051-A70D-200180912D9F}" destId="{34E5840A-0670-4DDB-84D8-BD60D520BCA9}" srcOrd="0" destOrd="0" presId="urn:microsoft.com/office/officeart/2005/8/layout/process4"/>
    <dgm:cxn modelId="{23CF5541-1415-4D98-A2A4-24E447D2E93B}" srcId="{F0FCB950-970F-4C0A-B42F-3B0A4981CA50}" destId="{AC8E6C7A-EC77-45B0-95E1-F56C9EC0070E}" srcOrd="7" destOrd="0" parTransId="{18FF510E-4DB7-4950-8DF9-50F354A63349}" sibTransId="{5879C343-6C10-4211-A2FE-162730554A12}"/>
    <dgm:cxn modelId="{CD7C60D2-670B-465C-93D0-E1630F407135}" type="presOf" srcId="{E6F6790D-A3BF-4EC0-B743-0CBC45E56016}" destId="{8A77770A-CB28-4302-A995-90DE968D33D1}" srcOrd="0" destOrd="0" presId="urn:microsoft.com/office/officeart/2005/8/layout/process4"/>
    <dgm:cxn modelId="{2EF4F8AC-3156-430C-BEF0-0C12E2C676B2}" type="presParOf" srcId="{CF269746-2F23-4241-A8F5-6788699B3A98}" destId="{B7979785-0076-4386-9D43-EF7415C6238F}" srcOrd="0" destOrd="0" presId="urn:microsoft.com/office/officeart/2005/8/layout/process4"/>
    <dgm:cxn modelId="{3019592C-4A17-4F0C-A7B9-6977744387F9}" type="presParOf" srcId="{B7979785-0076-4386-9D43-EF7415C6238F}" destId="{CD68EF80-0A28-48BB-872E-30127B7A175E}" srcOrd="0" destOrd="0" presId="urn:microsoft.com/office/officeart/2005/8/layout/process4"/>
    <dgm:cxn modelId="{C9177EA6-C90C-44D4-BCEF-C5F6080A724F}" type="presParOf" srcId="{CF269746-2F23-4241-A8F5-6788699B3A98}" destId="{1B93AE34-DE42-40F6-B3EB-E3B7D4CF9675}" srcOrd="1" destOrd="0" presId="urn:microsoft.com/office/officeart/2005/8/layout/process4"/>
    <dgm:cxn modelId="{5527E874-C7C3-4758-AD80-0ED9894CA22A}" type="presParOf" srcId="{CF269746-2F23-4241-A8F5-6788699B3A98}" destId="{500466F4-6773-49BB-87A3-869466297B81}" srcOrd="2" destOrd="0" presId="urn:microsoft.com/office/officeart/2005/8/layout/process4"/>
    <dgm:cxn modelId="{D8B3025F-45DF-473A-A71F-07C011379049}" type="presParOf" srcId="{500466F4-6773-49BB-87A3-869466297B81}" destId="{47018422-B71E-45AD-97D9-22E35B0F2EEC}" srcOrd="0" destOrd="0" presId="urn:microsoft.com/office/officeart/2005/8/layout/process4"/>
    <dgm:cxn modelId="{F7BB135A-F094-422A-998B-492A09D51BA2}" type="presParOf" srcId="{CF269746-2F23-4241-A8F5-6788699B3A98}" destId="{8BB450FE-AD63-456F-9A0F-80A9B1D707C3}" srcOrd="3" destOrd="0" presId="urn:microsoft.com/office/officeart/2005/8/layout/process4"/>
    <dgm:cxn modelId="{E1C2D13F-C652-457E-B702-B63721B81F8C}" type="presParOf" srcId="{CF269746-2F23-4241-A8F5-6788699B3A98}" destId="{E09BF55F-208B-4831-B578-C2EFE8529222}" srcOrd="4" destOrd="0" presId="urn:microsoft.com/office/officeart/2005/8/layout/process4"/>
    <dgm:cxn modelId="{5F244ACE-AC21-48FB-A5E2-D2697885B96D}" type="presParOf" srcId="{E09BF55F-208B-4831-B578-C2EFE8529222}" destId="{AD00FBE4-6192-4A0D-A4D9-B6260BB2845A}" srcOrd="0" destOrd="0" presId="urn:microsoft.com/office/officeart/2005/8/layout/process4"/>
    <dgm:cxn modelId="{74DB12C7-C8D9-4E39-A56F-19451C067C83}" type="presParOf" srcId="{CF269746-2F23-4241-A8F5-6788699B3A98}" destId="{1F617195-0235-4CD4-AF69-8C11DE9FE614}" srcOrd="5" destOrd="0" presId="urn:microsoft.com/office/officeart/2005/8/layout/process4"/>
    <dgm:cxn modelId="{32ADB597-0B2F-40B8-AC8E-D375663708E3}" type="presParOf" srcId="{CF269746-2F23-4241-A8F5-6788699B3A98}" destId="{09AF5A10-A878-411A-8083-BB5F73FD49B0}" srcOrd="6" destOrd="0" presId="urn:microsoft.com/office/officeart/2005/8/layout/process4"/>
    <dgm:cxn modelId="{32A43C84-6789-4638-9DD4-E31E8A238076}" type="presParOf" srcId="{09AF5A10-A878-411A-8083-BB5F73FD49B0}" destId="{8A77770A-CB28-4302-A995-90DE968D33D1}" srcOrd="0" destOrd="0" presId="urn:microsoft.com/office/officeart/2005/8/layout/process4"/>
    <dgm:cxn modelId="{4C75B94A-3C47-4BBF-9DDC-293C14F55A88}" type="presParOf" srcId="{CF269746-2F23-4241-A8F5-6788699B3A98}" destId="{4916002D-0D2E-4444-83D6-4B2D30069D2C}" srcOrd="7" destOrd="0" presId="urn:microsoft.com/office/officeart/2005/8/layout/process4"/>
    <dgm:cxn modelId="{E416EA7B-898C-4657-A85A-0738FD08DF2F}" type="presParOf" srcId="{CF269746-2F23-4241-A8F5-6788699B3A98}" destId="{324F9C24-D7E5-4581-8B20-5700C939D93A}" srcOrd="8" destOrd="0" presId="urn:microsoft.com/office/officeart/2005/8/layout/process4"/>
    <dgm:cxn modelId="{58CCE50E-10CD-46B5-ABD0-059D5F4BB9FA}" type="presParOf" srcId="{324F9C24-D7E5-4581-8B20-5700C939D93A}" destId="{704A5FC4-EB1E-4815-8F8F-829C19A21A4D}" srcOrd="0" destOrd="0" presId="urn:microsoft.com/office/officeart/2005/8/layout/process4"/>
    <dgm:cxn modelId="{4BF26B42-1654-42A1-8423-EF5D3BDDB933}" type="presParOf" srcId="{CF269746-2F23-4241-A8F5-6788699B3A98}" destId="{8CA6BA55-4E0E-4ADF-B35B-BD0C6241FB63}" srcOrd="9" destOrd="0" presId="urn:microsoft.com/office/officeart/2005/8/layout/process4"/>
    <dgm:cxn modelId="{3C7144D7-D1FA-4C67-880D-A8979444CF39}" type="presParOf" srcId="{CF269746-2F23-4241-A8F5-6788699B3A98}" destId="{B3565A89-F071-466B-A236-C2212D8949C9}" srcOrd="10" destOrd="0" presId="urn:microsoft.com/office/officeart/2005/8/layout/process4"/>
    <dgm:cxn modelId="{5A354089-0B81-438E-8487-2C2AC9EAA49A}" type="presParOf" srcId="{B3565A89-F071-466B-A236-C2212D8949C9}" destId="{34E5840A-0670-4DDB-84D8-BD60D520BCA9}" srcOrd="0" destOrd="0" presId="urn:microsoft.com/office/officeart/2005/8/layout/process4"/>
    <dgm:cxn modelId="{DEA51384-E0C4-447A-8299-5729DCC455FE}" type="presParOf" srcId="{CF269746-2F23-4241-A8F5-6788699B3A98}" destId="{D7F59444-547A-48B1-B0A7-10D3DC81F480}" srcOrd="11" destOrd="0" presId="urn:microsoft.com/office/officeart/2005/8/layout/process4"/>
    <dgm:cxn modelId="{B94E49A9-B722-4889-9B95-655B397FCA3F}" type="presParOf" srcId="{CF269746-2F23-4241-A8F5-6788699B3A98}" destId="{78DABCD9-EB12-4CD0-9A35-420838D9454C}" srcOrd="12" destOrd="0" presId="urn:microsoft.com/office/officeart/2005/8/layout/process4"/>
    <dgm:cxn modelId="{9E2069E4-9244-4A56-BA93-FF3E37A88BF3}" type="presParOf" srcId="{78DABCD9-EB12-4CD0-9A35-420838D9454C}" destId="{51CB563F-5B68-47EC-AABE-841FE38D4EEB}" srcOrd="0" destOrd="0" presId="urn:microsoft.com/office/officeart/2005/8/layout/process4"/>
    <dgm:cxn modelId="{F74F1B82-E5A8-435B-9E67-6184E3EACAA2}" type="presParOf" srcId="{CF269746-2F23-4241-A8F5-6788699B3A98}" destId="{7E2657C7-F537-4CB4-B377-C005A5C52D89}" srcOrd="13" destOrd="0" presId="urn:microsoft.com/office/officeart/2005/8/layout/process4"/>
    <dgm:cxn modelId="{F082C253-E0F4-4101-966B-A6E644E58CDB}" type="presParOf" srcId="{CF269746-2F23-4241-A8F5-6788699B3A98}" destId="{E5A32B45-C8B7-4FBA-A8A1-2B85D44B2259}" srcOrd="14" destOrd="0" presId="urn:microsoft.com/office/officeart/2005/8/layout/process4"/>
    <dgm:cxn modelId="{DFD2FEB6-4354-4FC1-8D18-7A7EB124EE06}" type="presParOf" srcId="{E5A32B45-C8B7-4FBA-A8A1-2B85D44B2259}" destId="{0D5B5F7B-E913-46A5-A9F1-0B3A753D5FB8}" srcOrd="0" destOrd="0" presId="urn:microsoft.com/office/officeart/2005/8/layout/process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CB950-970F-4C0A-B42F-3B0A4981CA5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VE"/>
        </a:p>
      </dgm:t>
    </dgm:pt>
    <dgm:pt modelId="{464667B3-9EBD-4419-B8EA-BA9803EEED9A}">
      <dgm:prSet custT="1">
        <dgm:style>
          <a:lnRef idx="1">
            <a:schemeClr val="dk1"/>
          </a:lnRef>
          <a:fillRef idx="3">
            <a:schemeClr val="dk1"/>
          </a:fillRef>
          <a:effectRef idx="2">
            <a:schemeClr val="dk1"/>
          </a:effectRef>
          <a:fontRef idx="minor">
            <a:schemeClr val="lt1"/>
          </a:fontRef>
        </dgm:style>
      </dgm:prSet>
      <dgm:spPr/>
      <dgm:t>
        <a:bodyPr/>
        <a:lstStyle/>
        <a:p>
          <a:r>
            <a:rPr lang="es-VE" sz="2400" b="1" dirty="0" smtClean="0">
              <a:solidFill>
                <a:schemeClr val="bg1">
                  <a:lumMod val="95000"/>
                </a:schemeClr>
              </a:solidFill>
              <a:effectLst/>
              <a:latin typeface="+mn-lt"/>
              <a:ea typeface="+mn-ea"/>
              <a:cs typeface="+mn-cs"/>
            </a:rPr>
            <a:t>Informes espontáneos de reacciones adversas, pruebas de laboratorio (sangre y orina).</a:t>
          </a:r>
          <a:endParaRPr lang="es-VE" sz="2400" b="1" dirty="0">
            <a:solidFill>
              <a:schemeClr val="bg1">
                <a:lumMod val="95000"/>
              </a:schemeClr>
            </a:solidFill>
            <a:latin typeface="+mn-lt"/>
          </a:endParaRPr>
        </a:p>
      </dgm:t>
    </dgm:pt>
    <dgm:pt modelId="{E407F302-44A9-4A99-9D72-54781FB5E93E}" type="parTrans" cxnId="{DBB7E606-D5B5-4586-B04E-98404599E5AB}">
      <dgm:prSet/>
      <dgm:spPr/>
      <dgm:t>
        <a:bodyPr/>
        <a:lstStyle/>
        <a:p>
          <a:endParaRPr lang="es-VE" sz="2000">
            <a:latin typeface="+mn-lt"/>
          </a:endParaRPr>
        </a:p>
      </dgm:t>
    </dgm:pt>
    <dgm:pt modelId="{987BEB7A-9584-4EA8-86F1-3B7C848E3581}" type="sibTrans" cxnId="{DBB7E606-D5B5-4586-B04E-98404599E5AB}">
      <dgm:prSet/>
      <dgm:spPr/>
      <dgm:t>
        <a:bodyPr/>
        <a:lstStyle/>
        <a:p>
          <a:endParaRPr lang="es-VE" sz="2000">
            <a:latin typeface="+mn-lt"/>
          </a:endParaRPr>
        </a:p>
      </dgm:t>
    </dgm:pt>
    <dgm:pt modelId="{B55F90E7-31CB-4E7E-B43F-F1FA0DDB6692}">
      <dgm:prSet custT="1">
        <dgm:style>
          <a:lnRef idx="1">
            <a:schemeClr val="accent6"/>
          </a:lnRef>
          <a:fillRef idx="3">
            <a:schemeClr val="accent6"/>
          </a:fillRef>
          <a:effectRef idx="2">
            <a:schemeClr val="accent6"/>
          </a:effectRef>
          <a:fontRef idx="minor">
            <a:schemeClr val="lt1"/>
          </a:fontRef>
        </dgm:style>
      </dgm:prSet>
      <dgm:spPr>
        <a:solidFill>
          <a:srgbClr val="00B0F0"/>
        </a:solidFill>
        <a:ln>
          <a:solidFill>
            <a:schemeClr val="tx1"/>
          </a:solidFill>
        </a:ln>
      </dgm:spPr>
      <dgm:t>
        <a:bodyPr/>
        <a:lstStyle/>
        <a:p>
          <a:pPr algn="l" rtl="0"/>
          <a:endParaRPr lang="es-VE" sz="2000" dirty="0" smtClean="0">
            <a:solidFill>
              <a:schemeClr val="tx1"/>
            </a:solidFill>
            <a:latin typeface="+mn-lt"/>
          </a:endParaRPr>
        </a:p>
        <a:p>
          <a:pPr algn="ctr" rtl="0"/>
          <a:r>
            <a:rPr lang="es-VE" sz="2000" b="1" dirty="0" smtClean="0">
              <a:solidFill>
                <a:schemeClr val="tx1"/>
              </a:solidFill>
              <a:latin typeface="+mn-lt"/>
            </a:rPr>
            <a:t>PUNTO FINAL DE SEGURIDAD </a:t>
          </a:r>
          <a:endParaRPr lang="es-VE" sz="2000" b="1" dirty="0">
            <a:solidFill>
              <a:schemeClr val="tx1"/>
            </a:solidFill>
            <a:latin typeface="+mn-lt"/>
          </a:endParaRPr>
        </a:p>
      </dgm:t>
    </dgm:pt>
    <dgm:pt modelId="{C319901B-E459-472A-9902-D99EFC239A5F}" type="sibTrans" cxnId="{FD36AC47-8CFE-4F1A-9B04-ADA790A0CF95}">
      <dgm:prSet/>
      <dgm:spPr/>
      <dgm:t>
        <a:bodyPr/>
        <a:lstStyle/>
        <a:p>
          <a:endParaRPr lang="es-VE" sz="2000">
            <a:latin typeface="+mn-lt"/>
          </a:endParaRPr>
        </a:p>
      </dgm:t>
    </dgm:pt>
    <dgm:pt modelId="{CBF91856-7CA1-4CA1-B51C-78391A1C3652}" type="parTrans" cxnId="{FD36AC47-8CFE-4F1A-9B04-ADA790A0CF95}">
      <dgm:prSet/>
      <dgm:spPr/>
      <dgm:t>
        <a:bodyPr/>
        <a:lstStyle/>
        <a:p>
          <a:endParaRPr lang="es-VE" sz="2000">
            <a:latin typeface="+mn-lt"/>
          </a:endParaRPr>
        </a:p>
      </dgm:t>
    </dgm:pt>
    <dgm:pt modelId="{9ACD09FB-CB9F-49EB-ABAF-28459A489A48}">
      <dgm:prSet custT="1">
        <dgm:style>
          <a:lnRef idx="1">
            <a:schemeClr val="dk1"/>
          </a:lnRef>
          <a:fillRef idx="3">
            <a:schemeClr val="dk1"/>
          </a:fillRef>
          <a:effectRef idx="2">
            <a:schemeClr val="dk1"/>
          </a:effectRef>
          <a:fontRef idx="minor">
            <a:schemeClr val="lt1"/>
          </a:fontRef>
        </dgm:style>
      </dgm:prSet>
      <dgm:spPr/>
      <dgm:t>
        <a:bodyPr/>
        <a:lstStyle/>
        <a:p>
          <a:r>
            <a:rPr lang="es-VE" sz="2400" dirty="0" smtClean="0">
              <a:solidFill>
                <a:schemeClr val="bg1">
                  <a:lumMod val="95000"/>
                </a:schemeClr>
              </a:solidFill>
              <a:effectLst/>
              <a:latin typeface="+mn-lt"/>
              <a:ea typeface="+mn-ea"/>
              <a:cs typeface="+mn-cs"/>
            </a:rPr>
            <a:t>Mortalidad por cualquier causa a los 31 días y 180 días después asignación al azar </a:t>
          </a:r>
          <a:endParaRPr lang="es-VE" sz="2400" dirty="0">
            <a:solidFill>
              <a:schemeClr val="bg1">
                <a:lumMod val="95000"/>
              </a:schemeClr>
            </a:solidFill>
            <a:latin typeface="+mn-lt"/>
          </a:endParaRPr>
        </a:p>
      </dgm:t>
    </dgm:pt>
    <dgm:pt modelId="{3F95BE7C-B7B9-4D19-B6B1-4CFABBE5E9D6}" type="parTrans" cxnId="{C1708E49-2915-49FE-AB30-1720BC647D2B}">
      <dgm:prSet/>
      <dgm:spPr/>
      <dgm:t>
        <a:bodyPr/>
        <a:lstStyle/>
        <a:p>
          <a:endParaRPr lang="es-VE" sz="2000">
            <a:latin typeface="+mn-lt"/>
          </a:endParaRPr>
        </a:p>
      </dgm:t>
    </dgm:pt>
    <dgm:pt modelId="{A477ECD3-685B-4A76-81DC-260D3CFDFF8F}" type="sibTrans" cxnId="{C1708E49-2915-49FE-AB30-1720BC647D2B}">
      <dgm:prSet/>
      <dgm:spPr/>
      <dgm:t>
        <a:bodyPr/>
        <a:lstStyle/>
        <a:p>
          <a:endParaRPr lang="es-VE" sz="2000">
            <a:latin typeface="+mn-lt"/>
          </a:endParaRPr>
        </a:p>
      </dgm:t>
    </dgm:pt>
    <dgm:pt modelId="{CF269746-2F23-4241-A8F5-6788699B3A98}" type="pres">
      <dgm:prSet presAssocID="{F0FCB950-970F-4C0A-B42F-3B0A4981CA50}" presName="Name0" presStyleCnt="0">
        <dgm:presLayoutVars>
          <dgm:dir/>
          <dgm:animLvl val="lvl"/>
          <dgm:resizeHandles val="exact"/>
        </dgm:presLayoutVars>
      </dgm:prSet>
      <dgm:spPr/>
      <dgm:t>
        <a:bodyPr/>
        <a:lstStyle/>
        <a:p>
          <a:endParaRPr lang="es-VE"/>
        </a:p>
      </dgm:t>
    </dgm:pt>
    <dgm:pt modelId="{871C9077-A12E-4B9E-8959-025018EB8EC5}" type="pres">
      <dgm:prSet presAssocID="{464667B3-9EBD-4419-B8EA-BA9803EEED9A}" presName="boxAndChildren" presStyleCnt="0"/>
      <dgm:spPr/>
      <dgm:t>
        <a:bodyPr/>
        <a:lstStyle/>
        <a:p>
          <a:endParaRPr lang="es-VE"/>
        </a:p>
      </dgm:t>
    </dgm:pt>
    <dgm:pt modelId="{70BBE2BC-33E2-45EB-9B94-8632C93464F3}" type="pres">
      <dgm:prSet presAssocID="{464667B3-9EBD-4419-B8EA-BA9803EEED9A}" presName="parentTextBox" presStyleLbl="node1" presStyleIdx="0" presStyleCnt="3" custScaleY="20595" custLinFactNeighborX="207" custLinFactNeighborY="-14008"/>
      <dgm:spPr/>
      <dgm:t>
        <a:bodyPr/>
        <a:lstStyle/>
        <a:p>
          <a:endParaRPr lang="es-VE"/>
        </a:p>
      </dgm:t>
    </dgm:pt>
    <dgm:pt modelId="{FDF4C007-D95D-47EB-B808-CAAFEEFA27CB}" type="pres">
      <dgm:prSet presAssocID="{A477ECD3-685B-4A76-81DC-260D3CFDFF8F}" presName="sp" presStyleCnt="0"/>
      <dgm:spPr/>
      <dgm:t>
        <a:bodyPr/>
        <a:lstStyle/>
        <a:p>
          <a:endParaRPr lang="es-VE"/>
        </a:p>
      </dgm:t>
    </dgm:pt>
    <dgm:pt modelId="{9A29C346-8615-4AAB-855E-3F46D789910A}" type="pres">
      <dgm:prSet presAssocID="{9ACD09FB-CB9F-49EB-ABAF-28459A489A48}" presName="arrowAndChildren" presStyleCnt="0"/>
      <dgm:spPr/>
      <dgm:t>
        <a:bodyPr/>
        <a:lstStyle/>
        <a:p>
          <a:endParaRPr lang="es-VE"/>
        </a:p>
      </dgm:t>
    </dgm:pt>
    <dgm:pt modelId="{A3DCB808-90A5-437C-AE64-7DCF7B1C1B64}" type="pres">
      <dgm:prSet presAssocID="{9ACD09FB-CB9F-49EB-ABAF-28459A489A48}" presName="parentTextArrow" presStyleLbl="node1" presStyleIdx="1" presStyleCnt="3" custScaleY="21852" custLinFactNeighborY="-6807"/>
      <dgm:spPr/>
      <dgm:t>
        <a:bodyPr/>
        <a:lstStyle/>
        <a:p>
          <a:endParaRPr lang="es-VE"/>
        </a:p>
      </dgm:t>
    </dgm:pt>
    <dgm:pt modelId="{7E2657C7-F537-4CB4-B377-C005A5C52D89}" type="pres">
      <dgm:prSet presAssocID="{C319901B-E459-472A-9902-D99EFC239A5F}" presName="sp" presStyleCnt="0"/>
      <dgm:spPr/>
      <dgm:t>
        <a:bodyPr/>
        <a:lstStyle/>
        <a:p>
          <a:endParaRPr lang="es-VE"/>
        </a:p>
      </dgm:t>
    </dgm:pt>
    <dgm:pt modelId="{E5A32B45-C8B7-4FBA-A8A1-2B85D44B2259}" type="pres">
      <dgm:prSet presAssocID="{B55F90E7-31CB-4E7E-B43F-F1FA0DDB6692}" presName="arrowAndChildren" presStyleCnt="0"/>
      <dgm:spPr/>
      <dgm:t>
        <a:bodyPr/>
        <a:lstStyle/>
        <a:p>
          <a:endParaRPr lang="es-VE"/>
        </a:p>
      </dgm:t>
    </dgm:pt>
    <dgm:pt modelId="{0D5B5F7B-E913-46A5-A9F1-0B3A753D5FB8}" type="pres">
      <dgm:prSet presAssocID="{B55F90E7-31CB-4E7E-B43F-F1FA0DDB6692}" presName="parentTextArrow" presStyleLbl="node1" presStyleIdx="2" presStyleCnt="3" custScaleY="19801" custLinFactNeighborY="-4192"/>
      <dgm:spPr/>
      <dgm:t>
        <a:bodyPr/>
        <a:lstStyle/>
        <a:p>
          <a:endParaRPr lang="es-VE"/>
        </a:p>
      </dgm:t>
    </dgm:pt>
  </dgm:ptLst>
  <dgm:cxnLst>
    <dgm:cxn modelId="{BDB63865-1BAB-4816-8F0A-849204DD275D}" type="presOf" srcId="{464667B3-9EBD-4419-B8EA-BA9803EEED9A}" destId="{70BBE2BC-33E2-45EB-9B94-8632C93464F3}" srcOrd="0" destOrd="0" presId="urn:microsoft.com/office/officeart/2005/8/layout/process4"/>
    <dgm:cxn modelId="{DBB7E606-D5B5-4586-B04E-98404599E5AB}" srcId="{F0FCB950-970F-4C0A-B42F-3B0A4981CA50}" destId="{464667B3-9EBD-4419-B8EA-BA9803EEED9A}" srcOrd="2" destOrd="0" parTransId="{E407F302-44A9-4A99-9D72-54781FB5E93E}" sibTransId="{987BEB7A-9584-4EA8-86F1-3B7C848E3581}"/>
    <dgm:cxn modelId="{98034A88-2112-4E12-81F9-25EAC5F3B0F7}" type="presOf" srcId="{9ACD09FB-CB9F-49EB-ABAF-28459A489A48}" destId="{A3DCB808-90A5-437C-AE64-7DCF7B1C1B64}" srcOrd="0" destOrd="0" presId="urn:microsoft.com/office/officeart/2005/8/layout/process4"/>
    <dgm:cxn modelId="{C1708E49-2915-49FE-AB30-1720BC647D2B}" srcId="{F0FCB950-970F-4C0A-B42F-3B0A4981CA50}" destId="{9ACD09FB-CB9F-49EB-ABAF-28459A489A48}" srcOrd="1" destOrd="0" parTransId="{3F95BE7C-B7B9-4D19-B6B1-4CFABBE5E9D6}" sibTransId="{A477ECD3-685B-4A76-81DC-260D3CFDFF8F}"/>
    <dgm:cxn modelId="{FD36AC47-8CFE-4F1A-9B04-ADA790A0CF95}" srcId="{F0FCB950-970F-4C0A-B42F-3B0A4981CA50}" destId="{B55F90E7-31CB-4E7E-B43F-F1FA0DDB6692}" srcOrd="0" destOrd="0" parTransId="{CBF91856-7CA1-4CA1-B51C-78391A1C3652}" sibTransId="{C319901B-E459-472A-9902-D99EFC239A5F}"/>
    <dgm:cxn modelId="{E01289F7-22D5-405A-BB7C-512C66CE32CA}" type="presOf" srcId="{B55F90E7-31CB-4E7E-B43F-F1FA0DDB6692}" destId="{0D5B5F7B-E913-46A5-A9F1-0B3A753D5FB8}" srcOrd="0" destOrd="0" presId="urn:microsoft.com/office/officeart/2005/8/layout/process4"/>
    <dgm:cxn modelId="{35AEFB30-C848-4037-BD21-7843834A42E0}" type="presOf" srcId="{F0FCB950-970F-4C0A-B42F-3B0A4981CA50}" destId="{CF269746-2F23-4241-A8F5-6788699B3A98}" srcOrd="0" destOrd="0" presId="urn:microsoft.com/office/officeart/2005/8/layout/process4"/>
    <dgm:cxn modelId="{91C014EA-9751-49D4-9B72-F6CBA4BFBF32}" type="presParOf" srcId="{CF269746-2F23-4241-A8F5-6788699B3A98}" destId="{871C9077-A12E-4B9E-8959-025018EB8EC5}" srcOrd="0" destOrd="0" presId="urn:microsoft.com/office/officeart/2005/8/layout/process4"/>
    <dgm:cxn modelId="{D4B04AF9-CC05-4F94-B25A-99FFA6A9B9E6}" type="presParOf" srcId="{871C9077-A12E-4B9E-8959-025018EB8EC5}" destId="{70BBE2BC-33E2-45EB-9B94-8632C93464F3}" srcOrd="0" destOrd="0" presId="urn:microsoft.com/office/officeart/2005/8/layout/process4"/>
    <dgm:cxn modelId="{CFC61606-D5FD-47FD-9F9C-6587A36A6641}" type="presParOf" srcId="{CF269746-2F23-4241-A8F5-6788699B3A98}" destId="{FDF4C007-D95D-47EB-B808-CAAFEEFA27CB}" srcOrd="1" destOrd="0" presId="urn:microsoft.com/office/officeart/2005/8/layout/process4"/>
    <dgm:cxn modelId="{122F9E94-DD1F-4F73-8BA3-806FB5BAD97E}" type="presParOf" srcId="{CF269746-2F23-4241-A8F5-6788699B3A98}" destId="{9A29C346-8615-4AAB-855E-3F46D789910A}" srcOrd="2" destOrd="0" presId="urn:microsoft.com/office/officeart/2005/8/layout/process4"/>
    <dgm:cxn modelId="{C598B3B7-6DC6-4B5E-8D04-A9B36C114FD9}" type="presParOf" srcId="{9A29C346-8615-4AAB-855E-3F46D789910A}" destId="{A3DCB808-90A5-437C-AE64-7DCF7B1C1B64}" srcOrd="0" destOrd="0" presId="urn:microsoft.com/office/officeart/2005/8/layout/process4"/>
    <dgm:cxn modelId="{86DB7B83-DD93-4234-A3A1-35870B02CD87}" type="presParOf" srcId="{CF269746-2F23-4241-A8F5-6788699B3A98}" destId="{7E2657C7-F537-4CB4-B377-C005A5C52D89}" srcOrd="3" destOrd="0" presId="urn:microsoft.com/office/officeart/2005/8/layout/process4"/>
    <dgm:cxn modelId="{276A3490-EC3A-430F-9C3C-C040FCF1198E}" type="presParOf" srcId="{CF269746-2F23-4241-A8F5-6788699B3A98}" destId="{E5A32B45-C8B7-4FBA-A8A1-2B85D44B2259}" srcOrd="4" destOrd="0" presId="urn:microsoft.com/office/officeart/2005/8/layout/process4"/>
    <dgm:cxn modelId="{F5205471-668D-46AA-902D-5EF9AE3EFCB2}" type="presParOf" srcId="{E5A32B45-C8B7-4FBA-A8A1-2B85D44B2259}" destId="{0D5B5F7B-E913-46A5-A9F1-0B3A753D5FB8}" srcOrd="0" destOrd="0" presId="urn:microsoft.com/office/officeart/2005/8/layout/process4"/>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D838EE-FD61-495C-9DD7-561C0325BB80}" type="doc">
      <dgm:prSet loTypeId="urn:microsoft.com/office/officeart/2005/8/layout/pyramid2" loCatId="list" qsTypeId="urn:microsoft.com/office/officeart/2005/8/quickstyle/simple1" qsCatId="simple" csTypeId="urn:microsoft.com/office/officeart/2005/8/colors/colorful4" csCatId="colorful" phldr="1"/>
      <dgm:spPr/>
    </dgm:pt>
    <dgm:pt modelId="{75AAF969-5254-4AB3-A5D8-7E1435B59DAE}">
      <dgm:prSet phldrT="[Texto]"/>
      <dgm:spPr/>
      <dgm:t>
        <a:bodyPr/>
        <a:lstStyle/>
        <a:p>
          <a:r>
            <a:rPr lang="es-VE" b="1" dirty="0" smtClean="0">
              <a:latin typeface="Cambria" panose="02040503050406030204" pitchFamily="18" charset="0"/>
            </a:rPr>
            <a:t>MULTICENTRICO</a:t>
          </a:r>
          <a:endParaRPr lang="es-VE" b="1" dirty="0">
            <a:latin typeface="Cambria" panose="02040503050406030204" pitchFamily="18" charset="0"/>
          </a:endParaRPr>
        </a:p>
      </dgm:t>
    </dgm:pt>
    <dgm:pt modelId="{33FA9FBF-BE28-4F29-84A0-87ACA018D8B0}" type="parTrans" cxnId="{74776805-FB86-44FD-B519-91D967C7E613}">
      <dgm:prSet/>
      <dgm:spPr/>
      <dgm:t>
        <a:bodyPr/>
        <a:lstStyle/>
        <a:p>
          <a:endParaRPr lang="es-VE"/>
        </a:p>
      </dgm:t>
    </dgm:pt>
    <dgm:pt modelId="{AA0D41C0-48EE-48A3-AE13-B8CEF7806956}" type="sibTrans" cxnId="{74776805-FB86-44FD-B519-91D967C7E613}">
      <dgm:prSet/>
      <dgm:spPr/>
      <dgm:t>
        <a:bodyPr/>
        <a:lstStyle/>
        <a:p>
          <a:endParaRPr lang="es-VE"/>
        </a:p>
      </dgm:t>
    </dgm:pt>
    <dgm:pt modelId="{86D2B364-56A3-4B00-A333-1264BD60F86F}">
      <dgm:prSet phldrT="[Texto]"/>
      <dgm:spPr/>
      <dgm:t>
        <a:bodyPr/>
        <a:lstStyle/>
        <a:p>
          <a:r>
            <a:rPr lang="es-VE" b="1" dirty="0" smtClean="0">
              <a:latin typeface="Cambria" panose="02040503050406030204" pitchFamily="18" charset="0"/>
            </a:rPr>
            <a:t>DOBLE CIEGO </a:t>
          </a:r>
          <a:endParaRPr lang="es-VE" b="1" dirty="0">
            <a:latin typeface="Cambria" panose="02040503050406030204" pitchFamily="18" charset="0"/>
          </a:endParaRPr>
        </a:p>
      </dgm:t>
    </dgm:pt>
    <dgm:pt modelId="{0182CAC9-1A12-4298-A1A5-F6D0EE69DD44}" type="parTrans" cxnId="{CA497677-BF58-4F09-A277-58CD8EC2B284}">
      <dgm:prSet/>
      <dgm:spPr/>
      <dgm:t>
        <a:bodyPr/>
        <a:lstStyle/>
        <a:p>
          <a:endParaRPr lang="es-VE"/>
        </a:p>
      </dgm:t>
    </dgm:pt>
    <dgm:pt modelId="{3FF320E9-43CF-4D95-89FB-979A8E2639F2}" type="sibTrans" cxnId="{CA497677-BF58-4F09-A277-58CD8EC2B284}">
      <dgm:prSet/>
      <dgm:spPr/>
      <dgm:t>
        <a:bodyPr/>
        <a:lstStyle/>
        <a:p>
          <a:endParaRPr lang="es-VE"/>
        </a:p>
      </dgm:t>
    </dgm:pt>
    <dgm:pt modelId="{55D102E2-9F26-4A60-9AAB-ED8CCA9BD73E}">
      <dgm:prSet phldrT="[Texto]"/>
      <dgm:spPr/>
      <dgm:t>
        <a:bodyPr/>
        <a:lstStyle/>
        <a:p>
          <a:r>
            <a:rPr lang="es-VE" b="1" dirty="0" smtClean="0">
              <a:latin typeface="Cambria" panose="02040503050406030204" pitchFamily="18" charset="0"/>
            </a:rPr>
            <a:t>ALEATORIZADO</a:t>
          </a:r>
          <a:endParaRPr lang="es-VE" b="1" dirty="0">
            <a:latin typeface="Cambria" panose="02040503050406030204" pitchFamily="18" charset="0"/>
          </a:endParaRPr>
        </a:p>
      </dgm:t>
    </dgm:pt>
    <dgm:pt modelId="{4E933C61-7F72-4F7F-BEB9-EEC6ADEA28A5}" type="parTrans" cxnId="{83BC621C-EB28-4884-91E6-194381C97CF0}">
      <dgm:prSet/>
      <dgm:spPr/>
      <dgm:t>
        <a:bodyPr/>
        <a:lstStyle/>
        <a:p>
          <a:endParaRPr lang="es-VE"/>
        </a:p>
      </dgm:t>
    </dgm:pt>
    <dgm:pt modelId="{03A896F8-B54B-45FF-A2FA-B3F42EFF4895}" type="sibTrans" cxnId="{83BC621C-EB28-4884-91E6-194381C97CF0}">
      <dgm:prSet/>
      <dgm:spPr/>
      <dgm:t>
        <a:bodyPr/>
        <a:lstStyle/>
        <a:p>
          <a:endParaRPr lang="es-VE"/>
        </a:p>
      </dgm:t>
    </dgm:pt>
    <dgm:pt modelId="{DEF1042D-36D9-4359-AFB1-C8A6C87D32F7}" type="pres">
      <dgm:prSet presAssocID="{C0D838EE-FD61-495C-9DD7-561C0325BB80}" presName="compositeShape" presStyleCnt="0">
        <dgm:presLayoutVars>
          <dgm:dir/>
          <dgm:resizeHandles/>
        </dgm:presLayoutVars>
      </dgm:prSet>
      <dgm:spPr/>
    </dgm:pt>
    <dgm:pt modelId="{ED671CA1-A158-4734-81B5-CF8FEE9F6654}" type="pres">
      <dgm:prSet presAssocID="{C0D838EE-FD61-495C-9DD7-561C0325BB80}" presName="pyramid" presStyleLbl="node1" presStyleIdx="0" presStyleCnt="1" custLinFactNeighborX="-53642" custLinFactNeighborY="3871">
        <dgm:style>
          <a:lnRef idx="3">
            <a:schemeClr val="lt1"/>
          </a:lnRef>
          <a:fillRef idx="1">
            <a:schemeClr val="dk1"/>
          </a:fillRef>
          <a:effectRef idx="1">
            <a:schemeClr val="dk1"/>
          </a:effectRef>
          <a:fontRef idx="minor">
            <a:schemeClr val="lt1"/>
          </a:fontRef>
        </dgm:style>
      </dgm:prSet>
      <dgm:spPr/>
    </dgm:pt>
    <dgm:pt modelId="{6E8FCC98-6CC4-4C0D-90D9-4921F1A2E735}" type="pres">
      <dgm:prSet presAssocID="{C0D838EE-FD61-495C-9DD7-561C0325BB80}" presName="theList" presStyleCnt="0"/>
      <dgm:spPr/>
    </dgm:pt>
    <dgm:pt modelId="{B97D59F2-24B2-40BB-91FD-43A147C07889}" type="pres">
      <dgm:prSet presAssocID="{75AAF969-5254-4AB3-A5D8-7E1435B59DAE}" presName="aNode" presStyleLbl="fgAcc1" presStyleIdx="0" presStyleCnt="3" custLinFactY="13197" custLinFactNeighborX="-2995" custLinFactNeighborY="100000">
        <dgm:presLayoutVars>
          <dgm:bulletEnabled val="1"/>
        </dgm:presLayoutVars>
      </dgm:prSet>
      <dgm:spPr/>
      <dgm:t>
        <a:bodyPr/>
        <a:lstStyle/>
        <a:p>
          <a:endParaRPr lang="es-VE"/>
        </a:p>
      </dgm:t>
    </dgm:pt>
    <dgm:pt modelId="{DCEEE7A4-4D29-45BB-9E51-CCC2E5F3688E}" type="pres">
      <dgm:prSet presAssocID="{75AAF969-5254-4AB3-A5D8-7E1435B59DAE}" presName="aSpace" presStyleCnt="0"/>
      <dgm:spPr/>
    </dgm:pt>
    <dgm:pt modelId="{0D0B1554-9108-407C-BF77-1FFBFB4A8000}" type="pres">
      <dgm:prSet presAssocID="{86D2B364-56A3-4B00-A333-1264BD60F86F}" presName="aNode" presStyleLbl="fgAcc1" presStyleIdx="1" presStyleCnt="3" custLinFactY="113761" custLinFactNeighborX="3492" custLinFactNeighborY="200000">
        <dgm:presLayoutVars>
          <dgm:bulletEnabled val="1"/>
        </dgm:presLayoutVars>
      </dgm:prSet>
      <dgm:spPr/>
      <dgm:t>
        <a:bodyPr/>
        <a:lstStyle/>
        <a:p>
          <a:endParaRPr lang="es-VE"/>
        </a:p>
      </dgm:t>
    </dgm:pt>
    <dgm:pt modelId="{D90E345F-3D05-4D6F-8CF8-0E8FDC47D38C}" type="pres">
      <dgm:prSet presAssocID="{86D2B364-56A3-4B00-A333-1264BD60F86F}" presName="aSpace" presStyleCnt="0"/>
      <dgm:spPr/>
    </dgm:pt>
    <dgm:pt modelId="{6DDF6B6C-2C18-4821-8E2E-B7FA2145AE6E}" type="pres">
      <dgm:prSet presAssocID="{55D102E2-9F26-4A60-9AAB-ED8CCA9BD73E}" presName="aNode" presStyleLbl="fgAcc1" presStyleIdx="2" presStyleCnt="3" custLinFactY="-73670" custLinFactNeighborX="1424" custLinFactNeighborY="-100000">
        <dgm:presLayoutVars>
          <dgm:bulletEnabled val="1"/>
        </dgm:presLayoutVars>
      </dgm:prSet>
      <dgm:spPr/>
      <dgm:t>
        <a:bodyPr/>
        <a:lstStyle/>
        <a:p>
          <a:endParaRPr lang="es-VE"/>
        </a:p>
      </dgm:t>
    </dgm:pt>
    <dgm:pt modelId="{C3608AE7-D591-4C41-9949-F5A27A564A4D}" type="pres">
      <dgm:prSet presAssocID="{55D102E2-9F26-4A60-9AAB-ED8CCA9BD73E}" presName="aSpace" presStyleCnt="0"/>
      <dgm:spPr/>
    </dgm:pt>
  </dgm:ptLst>
  <dgm:cxnLst>
    <dgm:cxn modelId="{CA497677-BF58-4F09-A277-58CD8EC2B284}" srcId="{C0D838EE-FD61-495C-9DD7-561C0325BB80}" destId="{86D2B364-56A3-4B00-A333-1264BD60F86F}" srcOrd="1" destOrd="0" parTransId="{0182CAC9-1A12-4298-A1A5-F6D0EE69DD44}" sibTransId="{3FF320E9-43CF-4D95-89FB-979A8E2639F2}"/>
    <dgm:cxn modelId="{F30F2E81-35B0-4F5B-847B-B21607C770DD}" type="presOf" srcId="{55D102E2-9F26-4A60-9AAB-ED8CCA9BD73E}" destId="{6DDF6B6C-2C18-4821-8E2E-B7FA2145AE6E}" srcOrd="0" destOrd="0" presId="urn:microsoft.com/office/officeart/2005/8/layout/pyramid2"/>
    <dgm:cxn modelId="{83BC621C-EB28-4884-91E6-194381C97CF0}" srcId="{C0D838EE-FD61-495C-9DD7-561C0325BB80}" destId="{55D102E2-9F26-4A60-9AAB-ED8CCA9BD73E}" srcOrd="2" destOrd="0" parTransId="{4E933C61-7F72-4F7F-BEB9-EEC6ADEA28A5}" sibTransId="{03A896F8-B54B-45FF-A2FA-B3F42EFF4895}"/>
    <dgm:cxn modelId="{45999845-793E-42C2-AD1E-1612294B055D}" type="presOf" srcId="{75AAF969-5254-4AB3-A5D8-7E1435B59DAE}" destId="{B97D59F2-24B2-40BB-91FD-43A147C07889}" srcOrd="0" destOrd="0" presId="urn:microsoft.com/office/officeart/2005/8/layout/pyramid2"/>
    <dgm:cxn modelId="{766AF6BB-951A-4981-9D0F-1F8410442C72}" type="presOf" srcId="{C0D838EE-FD61-495C-9DD7-561C0325BB80}" destId="{DEF1042D-36D9-4359-AFB1-C8A6C87D32F7}" srcOrd="0" destOrd="0" presId="urn:microsoft.com/office/officeart/2005/8/layout/pyramid2"/>
    <dgm:cxn modelId="{74776805-FB86-44FD-B519-91D967C7E613}" srcId="{C0D838EE-FD61-495C-9DD7-561C0325BB80}" destId="{75AAF969-5254-4AB3-A5D8-7E1435B59DAE}" srcOrd="0" destOrd="0" parTransId="{33FA9FBF-BE28-4F29-84A0-87ACA018D8B0}" sibTransId="{AA0D41C0-48EE-48A3-AE13-B8CEF7806956}"/>
    <dgm:cxn modelId="{3CE625DC-575E-4995-B96E-144931253911}" type="presOf" srcId="{86D2B364-56A3-4B00-A333-1264BD60F86F}" destId="{0D0B1554-9108-407C-BF77-1FFBFB4A8000}" srcOrd="0" destOrd="0" presId="urn:microsoft.com/office/officeart/2005/8/layout/pyramid2"/>
    <dgm:cxn modelId="{64DEF422-C12B-4C42-A422-5E174E7EF8FE}" type="presParOf" srcId="{DEF1042D-36D9-4359-AFB1-C8A6C87D32F7}" destId="{ED671CA1-A158-4734-81B5-CF8FEE9F6654}" srcOrd="0" destOrd="0" presId="urn:microsoft.com/office/officeart/2005/8/layout/pyramid2"/>
    <dgm:cxn modelId="{76246744-F175-4EE5-8CB2-03EC0FAAA43C}" type="presParOf" srcId="{DEF1042D-36D9-4359-AFB1-C8A6C87D32F7}" destId="{6E8FCC98-6CC4-4C0D-90D9-4921F1A2E735}" srcOrd="1" destOrd="0" presId="urn:microsoft.com/office/officeart/2005/8/layout/pyramid2"/>
    <dgm:cxn modelId="{3889242E-BE61-4A5A-9163-3FEB5C3AE593}" type="presParOf" srcId="{6E8FCC98-6CC4-4C0D-90D9-4921F1A2E735}" destId="{B97D59F2-24B2-40BB-91FD-43A147C07889}" srcOrd="0" destOrd="0" presId="urn:microsoft.com/office/officeart/2005/8/layout/pyramid2"/>
    <dgm:cxn modelId="{B11F6D1D-45D2-4FF2-ACFE-C73753A6C065}" type="presParOf" srcId="{6E8FCC98-6CC4-4C0D-90D9-4921F1A2E735}" destId="{DCEEE7A4-4D29-45BB-9E51-CCC2E5F3688E}" srcOrd="1" destOrd="0" presId="urn:microsoft.com/office/officeart/2005/8/layout/pyramid2"/>
    <dgm:cxn modelId="{78870E1B-B435-4E75-B81C-F641C95F8873}" type="presParOf" srcId="{6E8FCC98-6CC4-4C0D-90D9-4921F1A2E735}" destId="{0D0B1554-9108-407C-BF77-1FFBFB4A8000}" srcOrd="2" destOrd="0" presId="urn:microsoft.com/office/officeart/2005/8/layout/pyramid2"/>
    <dgm:cxn modelId="{163DA433-FBE0-48C6-A488-931BD10C2D98}" type="presParOf" srcId="{6E8FCC98-6CC4-4C0D-90D9-4921F1A2E735}" destId="{D90E345F-3D05-4D6F-8CF8-0E8FDC47D38C}" srcOrd="3" destOrd="0" presId="urn:microsoft.com/office/officeart/2005/8/layout/pyramid2"/>
    <dgm:cxn modelId="{F9428465-53C6-4840-BCD8-F1757221E8A0}" type="presParOf" srcId="{6E8FCC98-6CC4-4C0D-90D9-4921F1A2E735}" destId="{6DDF6B6C-2C18-4821-8E2E-B7FA2145AE6E}" srcOrd="4" destOrd="0" presId="urn:microsoft.com/office/officeart/2005/8/layout/pyramid2"/>
    <dgm:cxn modelId="{C9880C09-C1B5-4C05-9993-4FB53F686AA0}" type="presParOf" srcId="{6E8FCC98-6CC4-4C0D-90D9-4921F1A2E735}" destId="{C3608AE7-D591-4C41-9949-F5A27A564A4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866BB9-58F1-4667-898F-163F78C2ADB8}"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VE"/>
        </a:p>
      </dgm:t>
    </dgm:pt>
    <dgm:pt modelId="{0BA8C8FE-765B-4520-8A00-03A312D3F587}">
      <dgm:prSet phldrT="[Texto]" custT="1"/>
      <dgm:spPr/>
      <dgm:t>
        <a:bodyPr/>
        <a:lstStyle/>
        <a:p>
          <a:pPr rtl="0"/>
          <a:r>
            <a:rPr lang="es-VE" sz="1800" dirty="0" smtClean="0">
              <a:solidFill>
                <a:schemeClr val="tx1"/>
              </a:solidFill>
              <a:effectLst/>
              <a:latin typeface="+mn-lt"/>
              <a:ea typeface="+mn-ea"/>
              <a:cs typeface="+mn-cs"/>
            </a:rPr>
            <a:t>A las dosis estudiadas, </a:t>
          </a:r>
          <a:r>
            <a:rPr lang="es-VE" sz="1800"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rPr>
            <a:t> se asoció con  aumento significativo en el GC, disminución</a:t>
          </a:r>
          <a:r>
            <a:rPr lang="es-VE" sz="1800" baseline="0" dirty="0" smtClean="0">
              <a:solidFill>
                <a:schemeClr val="tx1"/>
              </a:solidFill>
              <a:effectLst/>
              <a:latin typeface="+mn-lt"/>
              <a:ea typeface="+mn-ea"/>
              <a:cs typeface="+mn-cs"/>
            </a:rPr>
            <a:t> de la </a:t>
          </a:r>
          <a:r>
            <a:rPr lang="es-VE" sz="1800" baseline="0" dirty="0" err="1" smtClean="0">
              <a:solidFill>
                <a:schemeClr val="tx1"/>
              </a:solidFill>
              <a:effectLst/>
              <a:latin typeface="+mn-lt"/>
              <a:ea typeface="+mn-ea"/>
              <a:cs typeface="+mn-cs"/>
            </a:rPr>
            <a:t>Presion</a:t>
          </a:r>
          <a:r>
            <a:rPr lang="es-VE" sz="1800" dirty="0" smtClean="0">
              <a:solidFill>
                <a:schemeClr val="tx1"/>
              </a:solidFill>
              <a:effectLst/>
              <a:latin typeface="+mn-lt"/>
              <a:ea typeface="+mn-ea"/>
              <a:cs typeface="+mn-cs"/>
            </a:rPr>
            <a:t> en cuña y  de RVS con</a:t>
          </a:r>
          <a:r>
            <a:rPr lang="es-VE" sz="1800" baseline="0" dirty="0" smtClean="0">
              <a:solidFill>
                <a:schemeClr val="tx1"/>
              </a:solidFill>
              <a:effectLst/>
              <a:latin typeface="+mn-lt"/>
              <a:ea typeface="+mn-ea"/>
              <a:cs typeface="+mn-cs"/>
            </a:rPr>
            <a:t> respecto al grupo de </a:t>
          </a:r>
          <a:r>
            <a:rPr lang="es-VE" sz="1800" dirty="0" err="1" smtClean="0">
              <a:solidFill>
                <a:schemeClr val="tx1"/>
              </a:solidFill>
              <a:effectLst/>
              <a:latin typeface="+mn-lt"/>
              <a:ea typeface="+mn-ea"/>
              <a:cs typeface="+mn-cs"/>
            </a:rPr>
            <a:t>dobutamina</a:t>
          </a:r>
          <a:r>
            <a:rPr lang="es-VE" sz="1800" dirty="0" smtClean="0">
              <a:solidFill>
                <a:schemeClr val="tx1"/>
              </a:solidFill>
              <a:effectLst/>
              <a:latin typeface="+mn-lt"/>
              <a:ea typeface="+mn-ea"/>
              <a:cs typeface="+mn-cs"/>
            </a:rPr>
            <a:t>.</a:t>
          </a:r>
          <a:endParaRPr lang="es-VE" sz="1800" dirty="0"/>
        </a:p>
      </dgm:t>
    </dgm:pt>
    <dgm:pt modelId="{5F2CACE1-3D98-4E78-8C5F-C847374CDF3E}" type="parTrans" cxnId="{8D9CE0B2-311D-4B44-80BF-8222A3383F9C}">
      <dgm:prSet/>
      <dgm:spPr/>
      <dgm:t>
        <a:bodyPr/>
        <a:lstStyle/>
        <a:p>
          <a:endParaRPr lang="es-VE"/>
        </a:p>
      </dgm:t>
    </dgm:pt>
    <dgm:pt modelId="{69568B02-9E3E-4D86-9702-A40E40507B81}" type="sibTrans" cxnId="{8D9CE0B2-311D-4B44-80BF-8222A3383F9C}">
      <dgm:prSet/>
      <dgm:spPr>
        <a:solidFill>
          <a:srgbClr val="C20E6C">
            <a:alpha val="90000"/>
          </a:srgbClr>
        </a:solidFill>
      </dgm:spPr>
      <dgm:t>
        <a:bodyPr/>
        <a:lstStyle/>
        <a:p>
          <a:endParaRPr lang="es-VE"/>
        </a:p>
      </dgm:t>
    </dgm:pt>
    <dgm:pt modelId="{9689319F-EB02-4B40-BE1C-335AECC24534}">
      <dgm:prSet phldrT="[Texto]" custT="1"/>
      <dgm:spPr/>
      <dgm:t>
        <a:bodyPr/>
        <a:lstStyle/>
        <a:p>
          <a:pPr rtl="0"/>
          <a:r>
            <a:rPr lang="es-VE" sz="1800"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rPr>
            <a:t> era bien tolerado; causó menos eventos adversos cardíacos que </a:t>
          </a:r>
          <a:r>
            <a:rPr lang="es-VE" sz="1800" dirty="0" err="1" smtClean="0">
              <a:solidFill>
                <a:schemeClr val="tx1"/>
              </a:solidFill>
              <a:effectLst/>
              <a:latin typeface="+mn-lt"/>
              <a:ea typeface="+mn-ea"/>
              <a:cs typeface="+mn-cs"/>
            </a:rPr>
            <a:t>Dobutamina</a:t>
          </a:r>
          <a:r>
            <a:rPr lang="es-VE" sz="1800" dirty="0" smtClean="0">
              <a:solidFill>
                <a:schemeClr val="tx1"/>
              </a:solidFill>
              <a:effectLst/>
              <a:latin typeface="+mn-lt"/>
              <a:ea typeface="+mn-ea"/>
              <a:cs typeface="+mn-cs"/>
            </a:rPr>
            <a:t>. Los efectos hemodinámicos no fueron atenuados por el uso concomitante de B-B. </a:t>
          </a:r>
          <a:endParaRPr lang="es-VE" sz="1800" dirty="0"/>
        </a:p>
      </dgm:t>
    </dgm:pt>
    <dgm:pt modelId="{DFF2F7B2-9C19-4A53-BF23-8409FCB3C9E2}" type="parTrans" cxnId="{B16F1F63-C627-4343-AF1A-32D695648237}">
      <dgm:prSet/>
      <dgm:spPr/>
      <dgm:t>
        <a:bodyPr/>
        <a:lstStyle/>
        <a:p>
          <a:endParaRPr lang="es-VE"/>
        </a:p>
      </dgm:t>
    </dgm:pt>
    <dgm:pt modelId="{B68FDE9F-53B1-4978-8B07-4D3E4A9B93CC}" type="sibTrans" cxnId="{B16F1F63-C627-4343-AF1A-32D695648237}">
      <dgm:prSet/>
      <dgm:spPr>
        <a:solidFill>
          <a:srgbClr val="C20E6C">
            <a:alpha val="90000"/>
          </a:srgbClr>
        </a:solidFill>
      </dgm:spPr>
      <dgm:t>
        <a:bodyPr/>
        <a:lstStyle/>
        <a:p>
          <a:endParaRPr lang="es-VE"/>
        </a:p>
      </dgm:t>
    </dgm:pt>
    <dgm:pt modelId="{F6C9844E-A5AE-423B-86E4-1CB2EF8093F9}">
      <dgm:prSet custT="1"/>
      <dgm:spPr/>
      <dgm:t>
        <a:bodyPr/>
        <a:lstStyle/>
        <a:p>
          <a:pPr algn="just"/>
          <a:r>
            <a:rPr lang="es-VE" sz="1800" dirty="0" smtClean="0"/>
            <a:t>En este estudio, hubo mejoría hemodinámica significativa en pacientes con (IC severa de bajo gasto) tras la administración de </a:t>
          </a:r>
          <a:r>
            <a:rPr lang="es-VE" sz="1800" dirty="0" err="1" smtClean="0"/>
            <a:t>Levosimendan</a:t>
          </a:r>
          <a:r>
            <a:rPr lang="es-VE" sz="1800" dirty="0" smtClean="0"/>
            <a:t> (24h) en comparación con el grupo que recibio dobutamina</a:t>
          </a:r>
          <a:endParaRPr lang="es-VE" sz="1800" dirty="0"/>
        </a:p>
      </dgm:t>
    </dgm:pt>
    <dgm:pt modelId="{228F79E2-60E8-4828-82EE-6C2D0AF3DBB6}" type="parTrans" cxnId="{7C5C46DD-EE20-4932-90C7-60185BF90068}">
      <dgm:prSet/>
      <dgm:spPr/>
      <dgm:t>
        <a:bodyPr/>
        <a:lstStyle/>
        <a:p>
          <a:endParaRPr lang="es-VE"/>
        </a:p>
      </dgm:t>
    </dgm:pt>
    <dgm:pt modelId="{50CF70A2-44FD-4B3D-B564-891337448813}" type="sibTrans" cxnId="{7C5C46DD-EE20-4932-90C7-60185BF90068}">
      <dgm:prSet/>
      <dgm:spPr>
        <a:solidFill>
          <a:srgbClr val="C20E6C">
            <a:alpha val="90000"/>
          </a:srgbClr>
        </a:solidFill>
      </dgm:spPr>
      <dgm:t>
        <a:bodyPr/>
        <a:lstStyle/>
        <a:p>
          <a:endParaRPr lang="es-VE"/>
        </a:p>
      </dgm:t>
    </dgm:pt>
    <dgm:pt modelId="{53F86A4B-A7A4-4FD8-8C9A-58C7BA070B54}">
      <dgm:prSet phldrT="[Texto]" custT="1"/>
      <dgm:spPr/>
      <dgm:t>
        <a:bodyPr/>
        <a:lstStyle/>
        <a:p>
          <a:pPr rtl="0"/>
          <a:r>
            <a:rPr lang="es-VE" sz="1800" dirty="0" smtClean="0">
              <a:solidFill>
                <a:schemeClr val="tx1"/>
              </a:solidFill>
              <a:effectLst/>
              <a:latin typeface="+mn-lt"/>
              <a:ea typeface="+mn-ea"/>
              <a:cs typeface="+mn-cs"/>
            </a:rPr>
            <a:t>Este estudio sugiere ese </a:t>
          </a:r>
          <a:r>
            <a:rPr lang="es-VE" sz="1800"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rPr>
            <a:t> podría ser un agente útil en exacerbaciones de la IC durante uso de terapia a largo plazo con BB.</a:t>
          </a:r>
          <a:endParaRPr lang="es-VE" sz="1800" dirty="0"/>
        </a:p>
      </dgm:t>
    </dgm:pt>
    <dgm:pt modelId="{FAC1F8DF-5539-4074-AD17-5FF4BA6B2E99}" type="parTrans" cxnId="{05CBAB3E-7BDB-4B9C-B2B5-0813D604CCA6}">
      <dgm:prSet/>
      <dgm:spPr/>
      <dgm:t>
        <a:bodyPr/>
        <a:lstStyle/>
        <a:p>
          <a:endParaRPr lang="es-VE"/>
        </a:p>
      </dgm:t>
    </dgm:pt>
    <dgm:pt modelId="{B060AAA7-E2CD-414E-B649-45583FA54F1D}" type="sibTrans" cxnId="{05CBAB3E-7BDB-4B9C-B2B5-0813D604CCA6}">
      <dgm:prSet/>
      <dgm:spPr/>
      <dgm:t>
        <a:bodyPr/>
        <a:lstStyle/>
        <a:p>
          <a:endParaRPr lang="es-VE"/>
        </a:p>
      </dgm:t>
    </dgm:pt>
    <dgm:pt modelId="{1640656B-3481-4CCA-8E3B-1E53EFEF6926}" type="pres">
      <dgm:prSet presAssocID="{67866BB9-58F1-4667-898F-163F78C2ADB8}" presName="outerComposite" presStyleCnt="0">
        <dgm:presLayoutVars>
          <dgm:chMax val="5"/>
          <dgm:dir/>
          <dgm:resizeHandles val="exact"/>
        </dgm:presLayoutVars>
      </dgm:prSet>
      <dgm:spPr/>
      <dgm:t>
        <a:bodyPr/>
        <a:lstStyle/>
        <a:p>
          <a:endParaRPr lang="es-VE"/>
        </a:p>
      </dgm:t>
    </dgm:pt>
    <dgm:pt modelId="{15FFE8C8-6245-44E0-BEEE-369C9370E62A}" type="pres">
      <dgm:prSet presAssocID="{67866BB9-58F1-4667-898F-163F78C2ADB8}" presName="dummyMaxCanvas" presStyleCnt="0">
        <dgm:presLayoutVars/>
      </dgm:prSet>
      <dgm:spPr/>
    </dgm:pt>
    <dgm:pt modelId="{E1EE54AF-42A5-4BC2-854A-F0EE60DB4500}" type="pres">
      <dgm:prSet presAssocID="{67866BB9-58F1-4667-898F-163F78C2ADB8}" presName="FourNodes_1" presStyleLbl="node1" presStyleIdx="0" presStyleCnt="4" custScaleX="108024" custLinFactNeighborX="3601">
        <dgm:presLayoutVars>
          <dgm:bulletEnabled val="1"/>
        </dgm:presLayoutVars>
      </dgm:prSet>
      <dgm:spPr/>
      <dgm:t>
        <a:bodyPr/>
        <a:lstStyle/>
        <a:p>
          <a:endParaRPr lang="es-VE"/>
        </a:p>
      </dgm:t>
    </dgm:pt>
    <dgm:pt modelId="{ADC340C4-1799-4D3B-97EC-5B4430554B87}" type="pres">
      <dgm:prSet presAssocID="{67866BB9-58F1-4667-898F-163F78C2ADB8}" presName="FourNodes_2" presStyleLbl="node1" presStyleIdx="1" presStyleCnt="4" custScaleX="104489" custLinFactNeighborX="-3232" custLinFactNeighborY="-5341">
        <dgm:presLayoutVars>
          <dgm:bulletEnabled val="1"/>
        </dgm:presLayoutVars>
      </dgm:prSet>
      <dgm:spPr/>
      <dgm:t>
        <a:bodyPr/>
        <a:lstStyle/>
        <a:p>
          <a:endParaRPr lang="es-VE"/>
        </a:p>
      </dgm:t>
    </dgm:pt>
    <dgm:pt modelId="{6CB84406-EC0B-4659-B7E1-94BB72B9EBA1}" type="pres">
      <dgm:prSet presAssocID="{67866BB9-58F1-4667-898F-163F78C2ADB8}" presName="FourNodes_3" presStyleLbl="node1" presStyleIdx="2" presStyleCnt="4" custLinFactNeighborX="-4896" custLinFactNeighborY="-2224">
        <dgm:presLayoutVars>
          <dgm:bulletEnabled val="1"/>
        </dgm:presLayoutVars>
      </dgm:prSet>
      <dgm:spPr/>
      <dgm:t>
        <a:bodyPr/>
        <a:lstStyle/>
        <a:p>
          <a:endParaRPr lang="es-VE"/>
        </a:p>
      </dgm:t>
    </dgm:pt>
    <dgm:pt modelId="{5E90ECC7-869C-46BA-B244-11AE53AA4E54}" type="pres">
      <dgm:prSet presAssocID="{67866BB9-58F1-4667-898F-163F78C2ADB8}" presName="FourNodes_4" presStyleLbl="node1" presStyleIdx="3" presStyleCnt="4" custLinFactNeighborX="-6173" custLinFactNeighborY="16260">
        <dgm:presLayoutVars>
          <dgm:bulletEnabled val="1"/>
        </dgm:presLayoutVars>
      </dgm:prSet>
      <dgm:spPr/>
      <dgm:t>
        <a:bodyPr/>
        <a:lstStyle/>
        <a:p>
          <a:endParaRPr lang="es-VE"/>
        </a:p>
      </dgm:t>
    </dgm:pt>
    <dgm:pt modelId="{AEE18137-818C-4CA2-ABAA-B1CA5C7AC5DC}" type="pres">
      <dgm:prSet presAssocID="{67866BB9-58F1-4667-898F-163F78C2ADB8}" presName="FourConn_1-2" presStyleLbl="fgAccFollowNode1" presStyleIdx="0" presStyleCnt="3">
        <dgm:presLayoutVars>
          <dgm:bulletEnabled val="1"/>
        </dgm:presLayoutVars>
      </dgm:prSet>
      <dgm:spPr/>
      <dgm:t>
        <a:bodyPr/>
        <a:lstStyle/>
        <a:p>
          <a:endParaRPr lang="es-VE"/>
        </a:p>
      </dgm:t>
    </dgm:pt>
    <dgm:pt modelId="{B8396186-9A9B-4F96-BBF5-E5B97FE7B7BB}" type="pres">
      <dgm:prSet presAssocID="{67866BB9-58F1-4667-898F-163F78C2ADB8}" presName="FourConn_2-3" presStyleLbl="fgAccFollowNode1" presStyleIdx="1" presStyleCnt="3">
        <dgm:presLayoutVars>
          <dgm:bulletEnabled val="1"/>
        </dgm:presLayoutVars>
      </dgm:prSet>
      <dgm:spPr/>
      <dgm:t>
        <a:bodyPr/>
        <a:lstStyle/>
        <a:p>
          <a:endParaRPr lang="es-VE"/>
        </a:p>
      </dgm:t>
    </dgm:pt>
    <dgm:pt modelId="{E72AEE0C-6DB7-467A-8985-1B94755E2DD1}" type="pres">
      <dgm:prSet presAssocID="{67866BB9-58F1-4667-898F-163F78C2ADB8}" presName="FourConn_3-4" presStyleLbl="fgAccFollowNode1" presStyleIdx="2" presStyleCnt="3">
        <dgm:presLayoutVars>
          <dgm:bulletEnabled val="1"/>
        </dgm:presLayoutVars>
      </dgm:prSet>
      <dgm:spPr/>
      <dgm:t>
        <a:bodyPr/>
        <a:lstStyle/>
        <a:p>
          <a:endParaRPr lang="es-VE"/>
        </a:p>
      </dgm:t>
    </dgm:pt>
    <dgm:pt modelId="{107E8A6B-1095-4584-9903-2E902EC1D2DA}" type="pres">
      <dgm:prSet presAssocID="{67866BB9-58F1-4667-898F-163F78C2ADB8}" presName="FourNodes_1_text" presStyleLbl="node1" presStyleIdx="3" presStyleCnt="4">
        <dgm:presLayoutVars>
          <dgm:bulletEnabled val="1"/>
        </dgm:presLayoutVars>
      </dgm:prSet>
      <dgm:spPr/>
      <dgm:t>
        <a:bodyPr/>
        <a:lstStyle/>
        <a:p>
          <a:endParaRPr lang="es-VE"/>
        </a:p>
      </dgm:t>
    </dgm:pt>
    <dgm:pt modelId="{9022A91B-322B-4A15-9F3A-94F127633CE1}" type="pres">
      <dgm:prSet presAssocID="{67866BB9-58F1-4667-898F-163F78C2ADB8}" presName="FourNodes_2_text" presStyleLbl="node1" presStyleIdx="3" presStyleCnt="4">
        <dgm:presLayoutVars>
          <dgm:bulletEnabled val="1"/>
        </dgm:presLayoutVars>
      </dgm:prSet>
      <dgm:spPr/>
      <dgm:t>
        <a:bodyPr/>
        <a:lstStyle/>
        <a:p>
          <a:endParaRPr lang="es-VE"/>
        </a:p>
      </dgm:t>
    </dgm:pt>
    <dgm:pt modelId="{E141A4DD-9679-4ABB-AD91-65D49909B576}" type="pres">
      <dgm:prSet presAssocID="{67866BB9-58F1-4667-898F-163F78C2ADB8}" presName="FourNodes_3_text" presStyleLbl="node1" presStyleIdx="3" presStyleCnt="4">
        <dgm:presLayoutVars>
          <dgm:bulletEnabled val="1"/>
        </dgm:presLayoutVars>
      </dgm:prSet>
      <dgm:spPr/>
      <dgm:t>
        <a:bodyPr/>
        <a:lstStyle/>
        <a:p>
          <a:endParaRPr lang="es-VE"/>
        </a:p>
      </dgm:t>
    </dgm:pt>
    <dgm:pt modelId="{A015A5ED-5896-453B-B775-57C8DA1B8FFB}" type="pres">
      <dgm:prSet presAssocID="{67866BB9-58F1-4667-898F-163F78C2ADB8}" presName="FourNodes_4_text" presStyleLbl="node1" presStyleIdx="3" presStyleCnt="4">
        <dgm:presLayoutVars>
          <dgm:bulletEnabled val="1"/>
        </dgm:presLayoutVars>
      </dgm:prSet>
      <dgm:spPr/>
      <dgm:t>
        <a:bodyPr/>
        <a:lstStyle/>
        <a:p>
          <a:endParaRPr lang="es-VE"/>
        </a:p>
      </dgm:t>
    </dgm:pt>
  </dgm:ptLst>
  <dgm:cxnLst>
    <dgm:cxn modelId="{BCF4D397-A694-450D-81FF-B42E4ABE2214}" type="presOf" srcId="{9689319F-EB02-4B40-BE1C-335AECC24534}" destId="{E141A4DD-9679-4ABB-AD91-65D49909B576}" srcOrd="1" destOrd="0" presId="urn:microsoft.com/office/officeart/2005/8/layout/vProcess5"/>
    <dgm:cxn modelId="{91A84C8C-3394-4674-83FE-F9A8C255B6A4}" type="presOf" srcId="{50CF70A2-44FD-4B3D-B564-891337448813}" destId="{AEE18137-818C-4CA2-ABAA-B1CA5C7AC5DC}" srcOrd="0" destOrd="0" presId="urn:microsoft.com/office/officeart/2005/8/layout/vProcess5"/>
    <dgm:cxn modelId="{C0A5875C-B443-414D-877F-CF47477AC972}" type="presOf" srcId="{53F86A4B-A7A4-4FD8-8C9A-58C7BA070B54}" destId="{A015A5ED-5896-453B-B775-57C8DA1B8FFB}" srcOrd="1" destOrd="0" presId="urn:microsoft.com/office/officeart/2005/8/layout/vProcess5"/>
    <dgm:cxn modelId="{072745C1-B326-4E65-942E-73D01B281AAF}" type="presOf" srcId="{0BA8C8FE-765B-4520-8A00-03A312D3F587}" destId="{9022A91B-322B-4A15-9F3A-94F127633CE1}" srcOrd="1" destOrd="0" presId="urn:microsoft.com/office/officeart/2005/8/layout/vProcess5"/>
    <dgm:cxn modelId="{0529D2A1-66E9-4A97-9165-9C68590F6AE2}" type="presOf" srcId="{67866BB9-58F1-4667-898F-163F78C2ADB8}" destId="{1640656B-3481-4CCA-8E3B-1E53EFEF6926}" srcOrd="0" destOrd="0" presId="urn:microsoft.com/office/officeart/2005/8/layout/vProcess5"/>
    <dgm:cxn modelId="{75FF0E78-776E-4EA1-8976-D2639823163E}" type="presOf" srcId="{69568B02-9E3E-4D86-9702-A40E40507B81}" destId="{B8396186-9A9B-4F96-BBF5-E5B97FE7B7BB}" srcOrd="0" destOrd="0" presId="urn:microsoft.com/office/officeart/2005/8/layout/vProcess5"/>
    <dgm:cxn modelId="{7C5C46DD-EE20-4932-90C7-60185BF90068}" srcId="{67866BB9-58F1-4667-898F-163F78C2ADB8}" destId="{F6C9844E-A5AE-423B-86E4-1CB2EF8093F9}" srcOrd="0" destOrd="0" parTransId="{228F79E2-60E8-4828-82EE-6C2D0AF3DBB6}" sibTransId="{50CF70A2-44FD-4B3D-B564-891337448813}"/>
    <dgm:cxn modelId="{8D9CE0B2-311D-4B44-80BF-8222A3383F9C}" srcId="{67866BB9-58F1-4667-898F-163F78C2ADB8}" destId="{0BA8C8FE-765B-4520-8A00-03A312D3F587}" srcOrd="1" destOrd="0" parTransId="{5F2CACE1-3D98-4E78-8C5F-C847374CDF3E}" sibTransId="{69568B02-9E3E-4D86-9702-A40E40507B81}"/>
    <dgm:cxn modelId="{FFFCA02C-4797-49DC-B348-B8A4A7EA9BBF}" type="presOf" srcId="{F6C9844E-A5AE-423B-86E4-1CB2EF8093F9}" destId="{E1EE54AF-42A5-4BC2-854A-F0EE60DB4500}" srcOrd="0" destOrd="0" presId="urn:microsoft.com/office/officeart/2005/8/layout/vProcess5"/>
    <dgm:cxn modelId="{62FC50D3-C5F9-4EA1-AA2C-F303B8F9DA55}" type="presOf" srcId="{53F86A4B-A7A4-4FD8-8C9A-58C7BA070B54}" destId="{5E90ECC7-869C-46BA-B244-11AE53AA4E54}" srcOrd="0" destOrd="0" presId="urn:microsoft.com/office/officeart/2005/8/layout/vProcess5"/>
    <dgm:cxn modelId="{05CBAB3E-7BDB-4B9C-B2B5-0813D604CCA6}" srcId="{67866BB9-58F1-4667-898F-163F78C2ADB8}" destId="{53F86A4B-A7A4-4FD8-8C9A-58C7BA070B54}" srcOrd="3" destOrd="0" parTransId="{FAC1F8DF-5539-4074-AD17-5FF4BA6B2E99}" sibTransId="{B060AAA7-E2CD-414E-B649-45583FA54F1D}"/>
    <dgm:cxn modelId="{B16F1F63-C627-4343-AF1A-32D695648237}" srcId="{67866BB9-58F1-4667-898F-163F78C2ADB8}" destId="{9689319F-EB02-4B40-BE1C-335AECC24534}" srcOrd="2" destOrd="0" parTransId="{DFF2F7B2-9C19-4A53-BF23-8409FCB3C9E2}" sibTransId="{B68FDE9F-53B1-4978-8B07-4D3E4A9B93CC}"/>
    <dgm:cxn modelId="{FCCAE56D-71FB-4134-9E37-F17770D6F5E8}" type="presOf" srcId="{B68FDE9F-53B1-4978-8B07-4D3E4A9B93CC}" destId="{E72AEE0C-6DB7-467A-8985-1B94755E2DD1}" srcOrd="0" destOrd="0" presId="urn:microsoft.com/office/officeart/2005/8/layout/vProcess5"/>
    <dgm:cxn modelId="{89E265A0-5519-4488-900C-E83F7D285AAD}" type="presOf" srcId="{F6C9844E-A5AE-423B-86E4-1CB2EF8093F9}" destId="{107E8A6B-1095-4584-9903-2E902EC1D2DA}" srcOrd="1" destOrd="0" presId="urn:microsoft.com/office/officeart/2005/8/layout/vProcess5"/>
    <dgm:cxn modelId="{22C01736-F977-4E66-AE60-CB6D208EADFB}" type="presOf" srcId="{0BA8C8FE-765B-4520-8A00-03A312D3F587}" destId="{ADC340C4-1799-4D3B-97EC-5B4430554B87}" srcOrd="0" destOrd="0" presId="urn:microsoft.com/office/officeart/2005/8/layout/vProcess5"/>
    <dgm:cxn modelId="{560BB277-576F-4996-A29E-437FB68A0385}" type="presOf" srcId="{9689319F-EB02-4B40-BE1C-335AECC24534}" destId="{6CB84406-EC0B-4659-B7E1-94BB72B9EBA1}" srcOrd="0" destOrd="0" presId="urn:microsoft.com/office/officeart/2005/8/layout/vProcess5"/>
    <dgm:cxn modelId="{A0C6032E-5604-43C3-A21E-BF7061F9C5A2}" type="presParOf" srcId="{1640656B-3481-4CCA-8E3B-1E53EFEF6926}" destId="{15FFE8C8-6245-44E0-BEEE-369C9370E62A}" srcOrd="0" destOrd="0" presId="urn:microsoft.com/office/officeart/2005/8/layout/vProcess5"/>
    <dgm:cxn modelId="{2BA73F19-57D1-4AE4-89A5-01E50EE6E4DB}" type="presParOf" srcId="{1640656B-3481-4CCA-8E3B-1E53EFEF6926}" destId="{E1EE54AF-42A5-4BC2-854A-F0EE60DB4500}" srcOrd="1" destOrd="0" presId="urn:microsoft.com/office/officeart/2005/8/layout/vProcess5"/>
    <dgm:cxn modelId="{24515F6E-A1F4-4F36-AAE5-620F6AD3B6C8}" type="presParOf" srcId="{1640656B-3481-4CCA-8E3B-1E53EFEF6926}" destId="{ADC340C4-1799-4D3B-97EC-5B4430554B87}" srcOrd="2" destOrd="0" presId="urn:microsoft.com/office/officeart/2005/8/layout/vProcess5"/>
    <dgm:cxn modelId="{B6B32BE1-5990-4756-B084-10C4C564A99D}" type="presParOf" srcId="{1640656B-3481-4CCA-8E3B-1E53EFEF6926}" destId="{6CB84406-EC0B-4659-B7E1-94BB72B9EBA1}" srcOrd="3" destOrd="0" presId="urn:microsoft.com/office/officeart/2005/8/layout/vProcess5"/>
    <dgm:cxn modelId="{C81096ED-C482-4335-9608-FE726557BAF2}" type="presParOf" srcId="{1640656B-3481-4CCA-8E3B-1E53EFEF6926}" destId="{5E90ECC7-869C-46BA-B244-11AE53AA4E54}" srcOrd="4" destOrd="0" presId="urn:microsoft.com/office/officeart/2005/8/layout/vProcess5"/>
    <dgm:cxn modelId="{694E3A05-651F-4361-931A-CE53ED624E40}" type="presParOf" srcId="{1640656B-3481-4CCA-8E3B-1E53EFEF6926}" destId="{AEE18137-818C-4CA2-ABAA-B1CA5C7AC5DC}" srcOrd="5" destOrd="0" presId="urn:microsoft.com/office/officeart/2005/8/layout/vProcess5"/>
    <dgm:cxn modelId="{E75BAB4A-5EA0-4525-8610-114C75DF4842}" type="presParOf" srcId="{1640656B-3481-4CCA-8E3B-1E53EFEF6926}" destId="{B8396186-9A9B-4F96-BBF5-E5B97FE7B7BB}" srcOrd="6" destOrd="0" presId="urn:microsoft.com/office/officeart/2005/8/layout/vProcess5"/>
    <dgm:cxn modelId="{636EE98E-468D-41C0-A8B6-A95A3C34136B}" type="presParOf" srcId="{1640656B-3481-4CCA-8E3B-1E53EFEF6926}" destId="{E72AEE0C-6DB7-467A-8985-1B94755E2DD1}" srcOrd="7" destOrd="0" presId="urn:microsoft.com/office/officeart/2005/8/layout/vProcess5"/>
    <dgm:cxn modelId="{FE76566C-C63C-4601-9A0A-EE04CA4FF45D}" type="presParOf" srcId="{1640656B-3481-4CCA-8E3B-1E53EFEF6926}" destId="{107E8A6B-1095-4584-9903-2E902EC1D2DA}" srcOrd="8" destOrd="0" presId="urn:microsoft.com/office/officeart/2005/8/layout/vProcess5"/>
    <dgm:cxn modelId="{990DE5F0-08E4-4294-A8A2-BB62CF9595F8}" type="presParOf" srcId="{1640656B-3481-4CCA-8E3B-1E53EFEF6926}" destId="{9022A91B-322B-4A15-9F3A-94F127633CE1}" srcOrd="9" destOrd="0" presId="urn:microsoft.com/office/officeart/2005/8/layout/vProcess5"/>
    <dgm:cxn modelId="{97735109-194E-41E0-AE7E-5F029BBC4B34}" type="presParOf" srcId="{1640656B-3481-4CCA-8E3B-1E53EFEF6926}" destId="{E141A4DD-9679-4ABB-AD91-65D49909B576}" srcOrd="10" destOrd="0" presId="urn:microsoft.com/office/officeart/2005/8/layout/vProcess5"/>
    <dgm:cxn modelId="{C5FB8A8E-27F6-48A8-81DB-3479E2773915}" type="presParOf" srcId="{1640656B-3481-4CCA-8E3B-1E53EFEF6926}" destId="{A015A5ED-5896-453B-B775-57C8DA1B8FF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866BB9-58F1-4667-898F-163F78C2ADB8}" type="doc">
      <dgm:prSet loTypeId="urn:microsoft.com/office/officeart/2005/8/layout/vProcess5" loCatId="process" qsTypeId="urn:microsoft.com/office/officeart/2005/8/quickstyle/simple1" qsCatId="simple" csTypeId="urn:microsoft.com/office/officeart/2005/8/colors/accent0_1" csCatId="mainScheme" phldr="1"/>
      <dgm:spPr/>
      <dgm:t>
        <a:bodyPr/>
        <a:lstStyle/>
        <a:p>
          <a:endParaRPr lang="es-VE"/>
        </a:p>
      </dgm:t>
    </dgm:pt>
    <dgm:pt modelId="{0BA8C8FE-765B-4520-8A00-03A312D3F587}">
      <dgm:prSet phldrT="[Texto]" custT="1"/>
      <dgm:spPr/>
      <dgm:t>
        <a:bodyPr/>
        <a:lstStyle/>
        <a:p>
          <a:pPr rtl="0"/>
          <a:r>
            <a:rPr lang="es-VE" sz="1800" dirty="0" smtClean="0">
              <a:solidFill>
                <a:schemeClr val="tx1"/>
              </a:solidFill>
              <a:effectLst/>
              <a:latin typeface="+mn-lt"/>
              <a:ea typeface="+mn-ea"/>
              <a:cs typeface="+mn-cs"/>
            </a:rPr>
            <a:t>Otro estudio</a:t>
          </a:r>
          <a:r>
            <a:rPr lang="es-VE" sz="1800" baseline="0" dirty="0" smtClean="0">
              <a:solidFill>
                <a:schemeClr val="tx1"/>
              </a:solidFill>
              <a:effectLst/>
              <a:latin typeface="+mn-lt"/>
              <a:ea typeface="+mn-ea"/>
              <a:cs typeface="+mn-cs"/>
            </a:rPr>
            <a:t> </a:t>
          </a:r>
          <a:r>
            <a:rPr lang="es-VE" sz="1800" dirty="0" smtClean="0">
              <a:solidFill>
                <a:schemeClr val="tx1"/>
              </a:solidFill>
              <a:effectLst/>
              <a:latin typeface="+mn-lt"/>
              <a:ea typeface="+mn-ea"/>
              <a:cs typeface="+mn-cs"/>
            </a:rPr>
            <a:t>aleatorizado, doble ciego, controlado con placebo (500 </a:t>
          </a:r>
          <a:r>
            <a:rPr lang="es-VE" sz="1800" dirty="0" err="1" smtClean="0">
              <a:solidFill>
                <a:schemeClr val="tx1"/>
              </a:solidFill>
              <a:effectLst/>
              <a:latin typeface="+mn-lt"/>
              <a:ea typeface="+mn-ea"/>
              <a:cs typeface="+mn-cs"/>
            </a:rPr>
            <a:t>px</a:t>
          </a:r>
          <a:r>
            <a:rPr lang="es-VE" sz="1800" dirty="0" smtClean="0">
              <a:solidFill>
                <a:schemeClr val="tx1"/>
              </a:solidFill>
              <a:effectLst/>
              <a:latin typeface="+mn-lt"/>
              <a:ea typeface="+mn-ea"/>
              <a:cs typeface="+mn-cs"/>
            </a:rPr>
            <a:t> con IC post IM </a:t>
          </a:r>
          <a:r>
            <a:rPr lang="es-VE" sz="1800" dirty="0" smtClean="0">
              <a:solidFill>
                <a:schemeClr val="tx1"/>
              </a:solidFill>
              <a:effectLst/>
              <a:latin typeface="+mn-lt"/>
              <a:ea typeface="+mn-ea"/>
              <a:cs typeface="+mn-cs"/>
              <a:sym typeface="Wingdings" panose="05000000000000000000" pitchFamily="2" charset="2"/>
            </a:rPr>
            <a:t></a:t>
          </a:r>
          <a:r>
            <a:rPr lang="es-VE" sz="1800" dirty="0" smtClean="0">
              <a:solidFill>
                <a:schemeClr val="tx1"/>
              </a:solidFill>
              <a:effectLst/>
              <a:latin typeface="+mn-lt"/>
              <a:ea typeface="+mn-ea"/>
              <a:cs typeface="+mn-cs"/>
            </a:rPr>
            <a:t>mortalidad</a:t>
          </a:r>
          <a:r>
            <a:rPr lang="es-VE" sz="1800" baseline="0" dirty="0" smtClean="0">
              <a:solidFill>
                <a:schemeClr val="tx1"/>
              </a:solidFill>
              <a:effectLst/>
              <a:latin typeface="+mn-lt"/>
              <a:ea typeface="+mn-ea"/>
              <a:cs typeface="+mn-cs"/>
            </a:rPr>
            <a:t> fue menor</a:t>
          </a:r>
          <a:r>
            <a:rPr lang="es-VE" sz="1800" dirty="0" smtClean="0">
              <a:solidFill>
                <a:schemeClr val="tx1"/>
              </a:solidFill>
              <a:effectLst/>
              <a:latin typeface="+mn-lt"/>
              <a:ea typeface="+mn-ea"/>
              <a:cs typeface="+mn-cs"/>
            </a:rPr>
            <a:t> hasta 14d después con </a:t>
          </a:r>
          <a:r>
            <a:rPr lang="es-VE" sz="1800"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rPr>
            <a:t> por solo 6 h.</a:t>
          </a:r>
          <a:endParaRPr lang="es-VE" sz="1800" dirty="0"/>
        </a:p>
      </dgm:t>
    </dgm:pt>
    <dgm:pt modelId="{5F2CACE1-3D98-4E78-8C5F-C847374CDF3E}" type="parTrans" cxnId="{8D9CE0B2-311D-4B44-80BF-8222A3383F9C}">
      <dgm:prSet/>
      <dgm:spPr/>
      <dgm:t>
        <a:bodyPr/>
        <a:lstStyle/>
        <a:p>
          <a:endParaRPr lang="es-VE"/>
        </a:p>
      </dgm:t>
    </dgm:pt>
    <dgm:pt modelId="{69568B02-9E3E-4D86-9702-A40E40507B81}" type="sibTrans" cxnId="{8D9CE0B2-311D-4B44-80BF-8222A3383F9C}">
      <dgm:prSet/>
      <dgm:spPr>
        <a:solidFill>
          <a:srgbClr val="C20E6C">
            <a:alpha val="90000"/>
          </a:srgbClr>
        </a:solidFill>
      </dgm:spPr>
      <dgm:t>
        <a:bodyPr/>
        <a:lstStyle/>
        <a:p>
          <a:endParaRPr lang="es-VE"/>
        </a:p>
      </dgm:t>
    </dgm:pt>
    <dgm:pt modelId="{E51EAA2B-7BDC-441B-B482-B0788F26604A}">
      <dgm:prSet phldrT="[Texto]" custT="1"/>
      <dgm:spPr/>
      <dgm:t>
        <a:bodyPr/>
        <a:lstStyle/>
        <a:p>
          <a:pPr rtl="0"/>
          <a:r>
            <a:rPr lang="es-VE" sz="1800" dirty="0" smtClean="0">
              <a:solidFill>
                <a:schemeClr val="tx1"/>
              </a:solidFill>
              <a:effectLst/>
              <a:latin typeface="+mn-lt"/>
              <a:ea typeface="+mn-ea"/>
              <a:cs typeface="+mn-cs"/>
            </a:rPr>
            <a:t>Un </a:t>
          </a:r>
          <a:r>
            <a:rPr lang="es-VE" sz="1800" dirty="0" err="1" smtClean="0">
              <a:solidFill>
                <a:schemeClr val="tx1"/>
              </a:solidFill>
              <a:effectLst/>
              <a:latin typeface="+mn-lt"/>
              <a:ea typeface="+mn-ea"/>
              <a:cs typeface="+mn-cs"/>
            </a:rPr>
            <a:t>metanálisis</a:t>
          </a:r>
          <a:r>
            <a:rPr lang="es-VE" sz="1800" dirty="0" smtClean="0">
              <a:solidFill>
                <a:schemeClr val="tx1"/>
              </a:solidFill>
              <a:effectLst/>
              <a:latin typeface="+mn-lt"/>
              <a:ea typeface="+mn-ea"/>
              <a:cs typeface="+mn-cs"/>
            </a:rPr>
            <a:t> de agentes inotrópicos IV </a:t>
          </a:r>
          <a:r>
            <a:rPr lang="es-VE" sz="1800" dirty="0" smtClean="0">
              <a:solidFill>
                <a:schemeClr val="tx1"/>
              </a:solidFill>
              <a:effectLst/>
              <a:latin typeface="+mn-lt"/>
              <a:ea typeface="+mn-ea"/>
              <a:cs typeface="+mn-cs"/>
              <a:sym typeface="Wingdings" panose="05000000000000000000" pitchFamily="2" charset="2"/>
            </a:rPr>
            <a:t></a:t>
          </a:r>
          <a:r>
            <a:rPr lang="es-VE" sz="1800" dirty="0" smtClean="0">
              <a:solidFill>
                <a:schemeClr val="tx1"/>
              </a:solidFill>
              <a:effectLst/>
              <a:latin typeface="+mn-lt"/>
              <a:ea typeface="+mn-ea"/>
              <a:cs typeface="+mn-cs"/>
            </a:rPr>
            <a:t>tendencia NO significativa hacia &gt; mortalidad en comparación con placebo.  (&lt;100 aleatorizados </a:t>
          </a:r>
          <a:r>
            <a:rPr lang="es-VE" sz="1800" dirty="0" err="1" smtClean="0">
              <a:solidFill>
                <a:schemeClr val="tx1"/>
              </a:solidFill>
              <a:effectLst/>
              <a:latin typeface="+mn-lt"/>
              <a:ea typeface="+mn-ea"/>
              <a:cs typeface="+mn-cs"/>
            </a:rPr>
            <a:t>Dobutamina</a:t>
          </a:r>
          <a:r>
            <a:rPr lang="es-VE" sz="1800" dirty="0" smtClean="0">
              <a:solidFill>
                <a:schemeClr val="tx1"/>
              </a:solidFill>
              <a:effectLst/>
              <a:latin typeface="+mn-lt"/>
              <a:ea typeface="+mn-ea"/>
              <a:cs typeface="+mn-cs"/>
            </a:rPr>
            <a:t>, &lt; 80 a un inhibidor de la </a:t>
          </a:r>
          <a:r>
            <a:rPr lang="es-VE" sz="1800" dirty="0" err="1" smtClean="0">
              <a:solidFill>
                <a:schemeClr val="tx1"/>
              </a:solidFill>
              <a:effectLst/>
              <a:latin typeface="+mn-lt"/>
              <a:ea typeface="+mn-ea"/>
              <a:cs typeface="+mn-cs"/>
            </a:rPr>
            <a:t>fosfodiesterasa</a:t>
          </a:r>
          <a:r>
            <a:rPr lang="es-VE" sz="1800" dirty="0" smtClean="0">
              <a:solidFill>
                <a:schemeClr val="tx1"/>
              </a:solidFill>
              <a:effectLst/>
              <a:latin typeface="+mn-lt"/>
              <a:ea typeface="+mn-ea"/>
              <a:cs typeface="+mn-cs"/>
            </a:rPr>
            <a:t>) </a:t>
          </a:r>
          <a:endParaRPr lang="es-VE" sz="1800" dirty="0"/>
        </a:p>
      </dgm:t>
    </dgm:pt>
    <dgm:pt modelId="{BE88562D-3E16-4DAA-A3C8-A934FF4ADE8B}" type="parTrans" cxnId="{2C407F00-06C3-45D4-8E3A-248BA2DB5F9E}">
      <dgm:prSet/>
      <dgm:spPr/>
      <dgm:t>
        <a:bodyPr/>
        <a:lstStyle/>
        <a:p>
          <a:endParaRPr lang="es-VE"/>
        </a:p>
      </dgm:t>
    </dgm:pt>
    <dgm:pt modelId="{41F840AA-FC30-440C-9C17-12F9AD1CED81}" type="sibTrans" cxnId="{2C407F00-06C3-45D4-8E3A-248BA2DB5F9E}">
      <dgm:prSet/>
      <dgm:spPr>
        <a:solidFill>
          <a:srgbClr val="C20E6C">
            <a:alpha val="90000"/>
          </a:srgbClr>
        </a:solidFill>
      </dgm:spPr>
      <dgm:t>
        <a:bodyPr/>
        <a:lstStyle/>
        <a:p>
          <a:endParaRPr lang="es-VE"/>
        </a:p>
      </dgm:t>
    </dgm:pt>
    <dgm:pt modelId="{F6C9844E-A5AE-423B-86E4-1CB2EF8093F9}">
      <dgm:prSet custT="1"/>
      <dgm:spPr/>
      <dgm:t>
        <a:bodyPr/>
        <a:lstStyle/>
        <a:p>
          <a:pPr algn="just"/>
          <a:endParaRPr lang="es-VE" sz="1800" dirty="0" smtClean="0">
            <a:solidFill>
              <a:schemeClr val="tx1"/>
            </a:solidFill>
            <a:effectLst/>
            <a:latin typeface="+mn-lt"/>
            <a:ea typeface="+mn-ea"/>
            <a:cs typeface="+mn-cs"/>
          </a:endParaRPr>
        </a:p>
        <a:p>
          <a:pPr algn="just"/>
          <a:r>
            <a:rPr lang="es-VE" sz="1800" dirty="0" smtClean="0">
              <a:solidFill>
                <a:schemeClr val="tx1"/>
              </a:solidFill>
              <a:effectLst/>
              <a:latin typeface="+mn-lt"/>
              <a:ea typeface="+mn-ea"/>
              <a:cs typeface="+mn-cs"/>
            </a:rPr>
            <a:t>Un estudio previo sugirió beneficio sintomático con </a:t>
          </a:r>
          <a:r>
            <a:rPr lang="es-VE" sz="1800"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rPr>
            <a:t> comparado con placebo.</a:t>
          </a:r>
          <a:r>
            <a:rPr lang="es-VE" sz="1800" baseline="0" dirty="0" smtClean="0">
              <a:solidFill>
                <a:schemeClr val="tx1"/>
              </a:solidFill>
              <a:effectLst/>
              <a:latin typeface="+mn-lt"/>
              <a:ea typeface="+mn-ea"/>
              <a:cs typeface="+mn-cs"/>
            </a:rPr>
            <a:t> N</a:t>
          </a:r>
          <a:r>
            <a:rPr lang="es-VE" sz="1800" dirty="0" smtClean="0">
              <a:solidFill>
                <a:schemeClr val="tx1"/>
              </a:solidFill>
              <a:effectLst/>
              <a:latin typeface="+mn-lt"/>
              <a:ea typeface="+mn-ea"/>
              <a:cs typeface="+mn-cs"/>
            </a:rPr>
            <a:t>o existen</a:t>
          </a:r>
          <a:r>
            <a:rPr lang="es-VE" sz="1800" baseline="0" dirty="0" smtClean="0">
              <a:solidFill>
                <a:schemeClr val="tx1"/>
              </a:solidFill>
              <a:effectLst/>
              <a:latin typeface="+mn-lt"/>
              <a:ea typeface="+mn-ea"/>
              <a:cs typeface="+mn-cs"/>
            </a:rPr>
            <a:t> </a:t>
          </a:r>
          <a:r>
            <a:rPr lang="es-VE" sz="1800" dirty="0" smtClean="0">
              <a:solidFill>
                <a:schemeClr val="tx1"/>
              </a:solidFill>
              <a:effectLst/>
              <a:latin typeface="+mn-lt"/>
              <a:ea typeface="+mn-ea"/>
              <a:cs typeface="+mn-cs"/>
            </a:rPr>
            <a:t>ensayos controlados con placebo que muestren</a:t>
          </a:r>
          <a:r>
            <a:rPr lang="es-VE" sz="1800" baseline="0" dirty="0" smtClean="0">
              <a:solidFill>
                <a:schemeClr val="tx1"/>
              </a:solidFill>
              <a:effectLst/>
              <a:latin typeface="+mn-lt"/>
              <a:ea typeface="+mn-ea"/>
              <a:cs typeface="+mn-cs"/>
            </a:rPr>
            <a:t> mejoría </a:t>
          </a:r>
          <a:r>
            <a:rPr lang="es-VE" sz="1800" dirty="0" smtClean="0">
              <a:solidFill>
                <a:schemeClr val="tx1"/>
              </a:solidFill>
              <a:effectLst/>
              <a:latin typeface="+mn-lt"/>
              <a:ea typeface="+mn-ea"/>
              <a:cs typeface="+mn-cs"/>
            </a:rPr>
            <a:t>sintomática</a:t>
          </a:r>
          <a:r>
            <a:rPr lang="es-VE" sz="1800" baseline="0" dirty="0" smtClean="0">
              <a:solidFill>
                <a:schemeClr val="tx1"/>
              </a:solidFill>
              <a:effectLst/>
              <a:latin typeface="+mn-lt"/>
              <a:ea typeface="+mn-ea"/>
              <a:cs typeface="+mn-cs"/>
            </a:rPr>
            <a:t> con</a:t>
          </a:r>
          <a:r>
            <a:rPr lang="es-VE" sz="1800" dirty="0" smtClean="0">
              <a:solidFill>
                <a:schemeClr val="tx1"/>
              </a:solidFill>
              <a:effectLst/>
              <a:latin typeface="+mn-lt"/>
              <a:ea typeface="+mn-ea"/>
              <a:cs typeface="+mn-cs"/>
            </a:rPr>
            <a:t> </a:t>
          </a:r>
          <a:r>
            <a:rPr lang="es-VE" sz="1800" dirty="0" err="1" smtClean="0">
              <a:solidFill>
                <a:schemeClr val="tx1"/>
              </a:solidFill>
              <a:effectLst/>
              <a:latin typeface="+mn-lt"/>
              <a:ea typeface="+mn-ea"/>
              <a:cs typeface="+mn-cs"/>
            </a:rPr>
            <a:t>Dobutamina</a:t>
          </a:r>
          <a:r>
            <a:rPr lang="es-VE" sz="1800" dirty="0" smtClean="0">
              <a:solidFill>
                <a:schemeClr val="tx1"/>
              </a:solidFill>
              <a:effectLst/>
              <a:latin typeface="+mn-lt"/>
              <a:ea typeface="+mn-ea"/>
              <a:cs typeface="+mn-cs"/>
            </a:rPr>
            <a:t>.</a:t>
          </a:r>
        </a:p>
        <a:p>
          <a:pPr algn="just"/>
          <a:endParaRPr lang="es-VE" sz="1800" dirty="0"/>
        </a:p>
      </dgm:t>
    </dgm:pt>
    <dgm:pt modelId="{50CF70A2-44FD-4B3D-B564-891337448813}" type="sibTrans" cxnId="{7C5C46DD-EE20-4932-90C7-60185BF90068}">
      <dgm:prSet/>
      <dgm:spPr>
        <a:solidFill>
          <a:srgbClr val="C20E6C">
            <a:alpha val="90000"/>
          </a:srgbClr>
        </a:solidFill>
      </dgm:spPr>
      <dgm:t>
        <a:bodyPr/>
        <a:lstStyle/>
        <a:p>
          <a:endParaRPr lang="es-VE" dirty="0"/>
        </a:p>
      </dgm:t>
    </dgm:pt>
    <dgm:pt modelId="{228F79E2-60E8-4828-82EE-6C2D0AF3DBB6}" type="parTrans" cxnId="{7C5C46DD-EE20-4932-90C7-60185BF90068}">
      <dgm:prSet/>
      <dgm:spPr/>
      <dgm:t>
        <a:bodyPr/>
        <a:lstStyle/>
        <a:p>
          <a:endParaRPr lang="es-VE"/>
        </a:p>
      </dgm:t>
    </dgm:pt>
    <dgm:pt modelId="{1640656B-3481-4CCA-8E3B-1E53EFEF6926}" type="pres">
      <dgm:prSet presAssocID="{67866BB9-58F1-4667-898F-163F78C2ADB8}" presName="outerComposite" presStyleCnt="0">
        <dgm:presLayoutVars>
          <dgm:chMax val="5"/>
          <dgm:dir/>
          <dgm:resizeHandles val="exact"/>
        </dgm:presLayoutVars>
      </dgm:prSet>
      <dgm:spPr/>
      <dgm:t>
        <a:bodyPr/>
        <a:lstStyle/>
        <a:p>
          <a:endParaRPr lang="es-VE"/>
        </a:p>
      </dgm:t>
    </dgm:pt>
    <dgm:pt modelId="{15FFE8C8-6245-44E0-BEEE-369C9370E62A}" type="pres">
      <dgm:prSet presAssocID="{67866BB9-58F1-4667-898F-163F78C2ADB8}" presName="dummyMaxCanvas" presStyleCnt="0">
        <dgm:presLayoutVars/>
      </dgm:prSet>
      <dgm:spPr/>
    </dgm:pt>
    <dgm:pt modelId="{0453B251-08D6-48D6-9218-8E10C43B4C57}" type="pres">
      <dgm:prSet presAssocID="{67866BB9-58F1-4667-898F-163F78C2ADB8}" presName="ThreeNodes_1" presStyleLbl="node1" presStyleIdx="0" presStyleCnt="3" custScaleX="107590" custLinFactNeighborX="3365">
        <dgm:presLayoutVars>
          <dgm:bulletEnabled val="1"/>
        </dgm:presLayoutVars>
      </dgm:prSet>
      <dgm:spPr/>
      <dgm:t>
        <a:bodyPr/>
        <a:lstStyle/>
        <a:p>
          <a:endParaRPr lang="es-VE"/>
        </a:p>
      </dgm:t>
    </dgm:pt>
    <dgm:pt modelId="{2C1676C4-B8DD-4B2C-AF6E-24C09F31775D}" type="pres">
      <dgm:prSet presAssocID="{67866BB9-58F1-4667-898F-163F78C2ADB8}" presName="ThreeNodes_2" presStyleLbl="node1" presStyleIdx="1" presStyleCnt="3" custScaleX="103388" custLinFactNeighborX="916" custLinFactNeighborY="-8602">
        <dgm:presLayoutVars>
          <dgm:bulletEnabled val="1"/>
        </dgm:presLayoutVars>
      </dgm:prSet>
      <dgm:spPr/>
      <dgm:t>
        <a:bodyPr/>
        <a:lstStyle/>
        <a:p>
          <a:endParaRPr lang="es-VE"/>
        </a:p>
      </dgm:t>
    </dgm:pt>
    <dgm:pt modelId="{A6EA86F3-5D67-4EF9-960E-9B1BBFBE399B}" type="pres">
      <dgm:prSet presAssocID="{67866BB9-58F1-4667-898F-163F78C2ADB8}" presName="ThreeNodes_3" presStyleLbl="node1" presStyleIdx="2" presStyleCnt="3" custScaleX="100451" custScaleY="118698" custLinFactNeighborX="-2139" custLinFactNeighborY="-7032">
        <dgm:presLayoutVars>
          <dgm:bulletEnabled val="1"/>
        </dgm:presLayoutVars>
      </dgm:prSet>
      <dgm:spPr/>
      <dgm:t>
        <a:bodyPr/>
        <a:lstStyle/>
        <a:p>
          <a:endParaRPr lang="es-VE"/>
        </a:p>
      </dgm:t>
    </dgm:pt>
    <dgm:pt modelId="{9A3CE3D5-36D9-4E2F-9AFD-7B724E405F89}" type="pres">
      <dgm:prSet presAssocID="{67866BB9-58F1-4667-898F-163F78C2ADB8}" presName="ThreeConn_1-2" presStyleLbl="fgAccFollowNode1" presStyleIdx="0" presStyleCnt="2">
        <dgm:presLayoutVars>
          <dgm:bulletEnabled val="1"/>
        </dgm:presLayoutVars>
      </dgm:prSet>
      <dgm:spPr/>
      <dgm:t>
        <a:bodyPr/>
        <a:lstStyle/>
        <a:p>
          <a:endParaRPr lang="es-VE"/>
        </a:p>
      </dgm:t>
    </dgm:pt>
    <dgm:pt modelId="{B015FD40-5DD8-47E5-8910-8CF0429DB552}" type="pres">
      <dgm:prSet presAssocID="{67866BB9-58F1-4667-898F-163F78C2ADB8}" presName="ThreeConn_2-3" presStyleLbl="fgAccFollowNode1" presStyleIdx="1" presStyleCnt="2">
        <dgm:presLayoutVars>
          <dgm:bulletEnabled val="1"/>
        </dgm:presLayoutVars>
      </dgm:prSet>
      <dgm:spPr/>
      <dgm:t>
        <a:bodyPr/>
        <a:lstStyle/>
        <a:p>
          <a:endParaRPr lang="es-VE"/>
        </a:p>
      </dgm:t>
    </dgm:pt>
    <dgm:pt modelId="{8505F495-257F-49B8-8523-9FD4AE3D152D}" type="pres">
      <dgm:prSet presAssocID="{67866BB9-58F1-4667-898F-163F78C2ADB8}" presName="ThreeNodes_1_text" presStyleLbl="node1" presStyleIdx="2" presStyleCnt="3">
        <dgm:presLayoutVars>
          <dgm:bulletEnabled val="1"/>
        </dgm:presLayoutVars>
      </dgm:prSet>
      <dgm:spPr/>
      <dgm:t>
        <a:bodyPr/>
        <a:lstStyle/>
        <a:p>
          <a:endParaRPr lang="es-VE"/>
        </a:p>
      </dgm:t>
    </dgm:pt>
    <dgm:pt modelId="{7F0EEB54-7E04-497A-850F-6F16C752131E}" type="pres">
      <dgm:prSet presAssocID="{67866BB9-58F1-4667-898F-163F78C2ADB8}" presName="ThreeNodes_2_text" presStyleLbl="node1" presStyleIdx="2" presStyleCnt="3">
        <dgm:presLayoutVars>
          <dgm:bulletEnabled val="1"/>
        </dgm:presLayoutVars>
      </dgm:prSet>
      <dgm:spPr/>
      <dgm:t>
        <a:bodyPr/>
        <a:lstStyle/>
        <a:p>
          <a:endParaRPr lang="es-VE"/>
        </a:p>
      </dgm:t>
    </dgm:pt>
    <dgm:pt modelId="{1F630AA4-F400-4ADA-AC91-30B7C1C1CCA0}" type="pres">
      <dgm:prSet presAssocID="{67866BB9-58F1-4667-898F-163F78C2ADB8}" presName="ThreeNodes_3_text" presStyleLbl="node1" presStyleIdx="2" presStyleCnt="3">
        <dgm:presLayoutVars>
          <dgm:bulletEnabled val="1"/>
        </dgm:presLayoutVars>
      </dgm:prSet>
      <dgm:spPr/>
      <dgm:t>
        <a:bodyPr/>
        <a:lstStyle/>
        <a:p>
          <a:endParaRPr lang="es-VE"/>
        </a:p>
      </dgm:t>
    </dgm:pt>
  </dgm:ptLst>
  <dgm:cxnLst>
    <dgm:cxn modelId="{19D3C46C-F297-4E8D-A7B9-138D3A862AA0}" type="presOf" srcId="{E51EAA2B-7BDC-441B-B482-B0788F26604A}" destId="{A6EA86F3-5D67-4EF9-960E-9B1BBFBE399B}" srcOrd="0" destOrd="0" presId="urn:microsoft.com/office/officeart/2005/8/layout/vProcess5"/>
    <dgm:cxn modelId="{2C407F00-06C3-45D4-8E3A-248BA2DB5F9E}" srcId="{67866BB9-58F1-4667-898F-163F78C2ADB8}" destId="{E51EAA2B-7BDC-441B-B482-B0788F26604A}" srcOrd="2" destOrd="0" parTransId="{BE88562D-3E16-4DAA-A3C8-A934FF4ADE8B}" sibTransId="{41F840AA-FC30-440C-9C17-12F9AD1CED81}"/>
    <dgm:cxn modelId="{12E9CB95-6F0B-42F3-9776-F96D65002293}" type="presOf" srcId="{0BA8C8FE-765B-4520-8A00-03A312D3F587}" destId="{7F0EEB54-7E04-497A-850F-6F16C752131E}" srcOrd="1" destOrd="0" presId="urn:microsoft.com/office/officeart/2005/8/layout/vProcess5"/>
    <dgm:cxn modelId="{7C5C46DD-EE20-4932-90C7-60185BF90068}" srcId="{67866BB9-58F1-4667-898F-163F78C2ADB8}" destId="{F6C9844E-A5AE-423B-86E4-1CB2EF8093F9}" srcOrd="0" destOrd="0" parTransId="{228F79E2-60E8-4828-82EE-6C2D0AF3DBB6}" sibTransId="{50CF70A2-44FD-4B3D-B564-891337448813}"/>
    <dgm:cxn modelId="{55070B65-755C-4804-90A3-D1F5592F4A77}" type="presOf" srcId="{F6C9844E-A5AE-423B-86E4-1CB2EF8093F9}" destId="{8505F495-257F-49B8-8523-9FD4AE3D152D}" srcOrd="1" destOrd="0" presId="urn:microsoft.com/office/officeart/2005/8/layout/vProcess5"/>
    <dgm:cxn modelId="{688A212F-D8F9-4AB8-8E76-6D35477468F0}" type="presOf" srcId="{E51EAA2B-7BDC-441B-B482-B0788F26604A}" destId="{1F630AA4-F400-4ADA-AC91-30B7C1C1CCA0}" srcOrd="1" destOrd="0" presId="urn:microsoft.com/office/officeart/2005/8/layout/vProcess5"/>
    <dgm:cxn modelId="{47D57B83-C83A-4FE6-90DB-E0892BC26CAC}" type="presOf" srcId="{F6C9844E-A5AE-423B-86E4-1CB2EF8093F9}" destId="{0453B251-08D6-48D6-9218-8E10C43B4C57}" srcOrd="0" destOrd="0" presId="urn:microsoft.com/office/officeart/2005/8/layout/vProcess5"/>
    <dgm:cxn modelId="{FFBE7146-4B16-4FA0-A4F1-B296E14F3569}" type="presOf" srcId="{50CF70A2-44FD-4B3D-B564-891337448813}" destId="{9A3CE3D5-36D9-4E2F-9AFD-7B724E405F89}" srcOrd="0" destOrd="0" presId="urn:microsoft.com/office/officeart/2005/8/layout/vProcess5"/>
    <dgm:cxn modelId="{8D9CE0B2-311D-4B44-80BF-8222A3383F9C}" srcId="{67866BB9-58F1-4667-898F-163F78C2ADB8}" destId="{0BA8C8FE-765B-4520-8A00-03A312D3F587}" srcOrd="1" destOrd="0" parTransId="{5F2CACE1-3D98-4E78-8C5F-C847374CDF3E}" sibTransId="{69568B02-9E3E-4D86-9702-A40E40507B81}"/>
    <dgm:cxn modelId="{8207CB8B-DEC0-483D-82CC-0464C6ECFF95}" type="presOf" srcId="{69568B02-9E3E-4D86-9702-A40E40507B81}" destId="{B015FD40-5DD8-47E5-8910-8CF0429DB552}" srcOrd="0" destOrd="0" presId="urn:microsoft.com/office/officeart/2005/8/layout/vProcess5"/>
    <dgm:cxn modelId="{3031EF04-AF1B-4929-BF9C-B9B94793F4B2}" type="presOf" srcId="{0BA8C8FE-765B-4520-8A00-03A312D3F587}" destId="{2C1676C4-B8DD-4B2C-AF6E-24C09F31775D}" srcOrd="0" destOrd="0" presId="urn:microsoft.com/office/officeart/2005/8/layout/vProcess5"/>
    <dgm:cxn modelId="{FFC1FD46-6FD2-4817-BBC4-B4D84A88218F}" type="presOf" srcId="{67866BB9-58F1-4667-898F-163F78C2ADB8}" destId="{1640656B-3481-4CCA-8E3B-1E53EFEF6926}" srcOrd="0" destOrd="0" presId="urn:microsoft.com/office/officeart/2005/8/layout/vProcess5"/>
    <dgm:cxn modelId="{037A0413-43C5-4FA9-978C-0CB097E9C0A4}" type="presParOf" srcId="{1640656B-3481-4CCA-8E3B-1E53EFEF6926}" destId="{15FFE8C8-6245-44E0-BEEE-369C9370E62A}" srcOrd="0" destOrd="0" presId="urn:microsoft.com/office/officeart/2005/8/layout/vProcess5"/>
    <dgm:cxn modelId="{D98A1E70-5E1F-4E18-A15B-A53D6D2CF8B6}" type="presParOf" srcId="{1640656B-3481-4CCA-8E3B-1E53EFEF6926}" destId="{0453B251-08D6-48D6-9218-8E10C43B4C57}" srcOrd="1" destOrd="0" presId="urn:microsoft.com/office/officeart/2005/8/layout/vProcess5"/>
    <dgm:cxn modelId="{450091B7-3707-4C69-AEEB-8499BEB17546}" type="presParOf" srcId="{1640656B-3481-4CCA-8E3B-1E53EFEF6926}" destId="{2C1676C4-B8DD-4B2C-AF6E-24C09F31775D}" srcOrd="2" destOrd="0" presId="urn:microsoft.com/office/officeart/2005/8/layout/vProcess5"/>
    <dgm:cxn modelId="{93E389F3-FAFB-4450-9F40-CD1B3A795A0B}" type="presParOf" srcId="{1640656B-3481-4CCA-8E3B-1E53EFEF6926}" destId="{A6EA86F3-5D67-4EF9-960E-9B1BBFBE399B}" srcOrd="3" destOrd="0" presId="urn:microsoft.com/office/officeart/2005/8/layout/vProcess5"/>
    <dgm:cxn modelId="{1717358E-C06E-4857-AAD5-FE6990BE1F77}" type="presParOf" srcId="{1640656B-3481-4CCA-8E3B-1E53EFEF6926}" destId="{9A3CE3D5-36D9-4E2F-9AFD-7B724E405F89}" srcOrd="4" destOrd="0" presId="urn:microsoft.com/office/officeart/2005/8/layout/vProcess5"/>
    <dgm:cxn modelId="{EF68065D-1BD8-4E14-BE4F-0DAA4F7F197C}" type="presParOf" srcId="{1640656B-3481-4CCA-8E3B-1E53EFEF6926}" destId="{B015FD40-5DD8-47E5-8910-8CF0429DB552}" srcOrd="5" destOrd="0" presId="urn:microsoft.com/office/officeart/2005/8/layout/vProcess5"/>
    <dgm:cxn modelId="{45911E54-CC4B-4572-8282-8536C559D38B}" type="presParOf" srcId="{1640656B-3481-4CCA-8E3B-1E53EFEF6926}" destId="{8505F495-257F-49B8-8523-9FD4AE3D152D}" srcOrd="6" destOrd="0" presId="urn:microsoft.com/office/officeart/2005/8/layout/vProcess5"/>
    <dgm:cxn modelId="{C414E549-E139-490C-B590-DC48A85688F1}" type="presParOf" srcId="{1640656B-3481-4CCA-8E3B-1E53EFEF6926}" destId="{7F0EEB54-7E04-497A-850F-6F16C752131E}" srcOrd="7" destOrd="0" presId="urn:microsoft.com/office/officeart/2005/8/layout/vProcess5"/>
    <dgm:cxn modelId="{1F7F7602-E64D-4C97-8666-10F4C1857DE3}" type="presParOf" srcId="{1640656B-3481-4CCA-8E3B-1E53EFEF6926}" destId="{1F630AA4-F400-4ADA-AC91-30B7C1C1CCA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D284E-AADC-48DE-8CEA-2E415A2ACFD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VE"/>
        </a:p>
      </dgm:t>
    </dgm:pt>
    <dgm:pt modelId="{34F69E21-063C-4FB1-AF2D-DDD96526A6B9}">
      <dgm:prSet phldrT="[Texto]" phldr="1"/>
      <dgm:spPr>
        <a:solidFill>
          <a:srgbClr val="C20E6C"/>
        </a:solidFill>
      </dgm:spPr>
      <dgm:t>
        <a:bodyPr/>
        <a:lstStyle/>
        <a:p>
          <a:endParaRPr lang="es-VE" dirty="0"/>
        </a:p>
      </dgm:t>
    </dgm:pt>
    <dgm:pt modelId="{1AFD60C6-EF6C-4353-BD84-F30329F3306D}" type="parTrans" cxnId="{FA0DE63C-5401-40E7-B9F8-EBB77B483B99}">
      <dgm:prSet/>
      <dgm:spPr/>
      <dgm:t>
        <a:bodyPr/>
        <a:lstStyle/>
        <a:p>
          <a:endParaRPr lang="es-VE"/>
        </a:p>
      </dgm:t>
    </dgm:pt>
    <dgm:pt modelId="{531A9235-702C-4F30-BAB6-668E654E4F43}" type="sibTrans" cxnId="{FA0DE63C-5401-40E7-B9F8-EBB77B483B99}">
      <dgm:prSet/>
      <dgm:spPr/>
      <dgm:t>
        <a:bodyPr/>
        <a:lstStyle/>
        <a:p>
          <a:endParaRPr lang="es-VE"/>
        </a:p>
      </dgm:t>
    </dgm:pt>
    <dgm:pt modelId="{C8924C60-A3BF-4CAC-B17A-D659622C8A06}">
      <dgm:prSet phldrT="[Texto]" custT="1"/>
      <dgm:spPr/>
      <dgm:t>
        <a:bodyPr/>
        <a:lstStyle/>
        <a:p>
          <a:r>
            <a:rPr lang="es-VE" sz="2000" dirty="0" smtClean="0">
              <a:solidFill>
                <a:schemeClr val="tx1"/>
              </a:solidFill>
              <a:effectLst/>
              <a:latin typeface="+mn-lt"/>
              <a:ea typeface="+mn-ea"/>
              <a:cs typeface="+mn-cs"/>
            </a:rPr>
            <a:t>Los pacientes a los que se les asignó </a:t>
          </a:r>
          <a:r>
            <a:rPr lang="es-VE" sz="2000" dirty="0" err="1" smtClean="0">
              <a:solidFill>
                <a:schemeClr val="tx1"/>
              </a:solidFill>
              <a:effectLst/>
              <a:latin typeface="+mn-lt"/>
              <a:ea typeface="+mn-ea"/>
              <a:cs typeface="+mn-cs"/>
            </a:rPr>
            <a:t>levosimendan</a:t>
          </a:r>
          <a:r>
            <a:rPr lang="es-VE" sz="2000" dirty="0" smtClean="0">
              <a:solidFill>
                <a:schemeClr val="tx1"/>
              </a:solidFill>
              <a:effectLst/>
              <a:latin typeface="+mn-lt"/>
              <a:ea typeface="+mn-ea"/>
              <a:cs typeface="+mn-cs"/>
            </a:rPr>
            <a:t> tuvieron mayor supervivencia en el seguimiento de 31 a 180 días. </a:t>
          </a:r>
          <a:endParaRPr lang="es-VE" sz="2000" dirty="0"/>
        </a:p>
      </dgm:t>
    </dgm:pt>
    <dgm:pt modelId="{1E7FD321-AECD-493A-83D4-E5BF786461A7}" type="parTrans" cxnId="{BB3BFA7A-63E5-4001-89F5-69CB8B05F43B}">
      <dgm:prSet/>
      <dgm:spPr/>
      <dgm:t>
        <a:bodyPr/>
        <a:lstStyle/>
        <a:p>
          <a:endParaRPr lang="es-VE"/>
        </a:p>
      </dgm:t>
    </dgm:pt>
    <dgm:pt modelId="{68817862-91AC-4156-B14B-51A04AD9F4B4}" type="sibTrans" cxnId="{BB3BFA7A-63E5-4001-89F5-69CB8B05F43B}">
      <dgm:prSet/>
      <dgm:spPr/>
      <dgm:t>
        <a:bodyPr/>
        <a:lstStyle/>
        <a:p>
          <a:endParaRPr lang="es-VE"/>
        </a:p>
      </dgm:t>
    </dgm:pt>
    <dgm:pt modelId="{F574CDC2-08F6-4A62-BC7F-2A953EE08D14}">
      <dgm:prSet phldrT="[Texto]" phldr="1"/>
      <dgm:spPr>
        <a:solidFill>
          <a:srgbClr val="C20E6C"/>
        </a:solidFill>
      </dgm:spPr>
      <dgm:t>
        <a:bodyPr/>
        <a:lstStyle/>
        <a:p>
          <a:endParaRPr lang="es-VE"/>
        </a:p>
      </dgm:t>
    </dgm:pt>
    <dgm:pt modelId="{EA555E8A-4547-49AD-94FF-3D2F4BABCBEA}" type="parTrans" cxnId="{348D184A-E238-4B60-9ECA-96D3D8EB0B42}">
      <dgm:prSet/>
      <dgm:spPr/>
      <dgm:t>
        <a:bodyPr/>
        <a:lstStyle/>
        <a:p>
          <a:endParaRPr lang="es-VE"/>
        </a:p>
      </dgm:t>
    </dgm:pt>
    <dgm:pt modelId="{8E4C3CBB-9904-4F8C-AEC2-9ED809E1D90B}" type="sibTrans" cxnId="{348D184A-E238-4B60-9ECA-96D3D8EB0B42}">
      <dgm:prSet/>
      <dgm:spPr/>
      <dgm:t>
        <a:bodyPr/>
        <a:lstStyle/>
        <a:p>
          <a:endParaRPr lang="es-VE"/>
        </a:p>
      </dgm:t>
    </dgm:pt>
    <dgm:pt modelId="{7D18C186-C365-4150-81B6-4EE82AD9E08C}">
      <dgm:prSet phldrT="[Texto]" custT="1"/>
      <dgm:spPr/>
      <dgm:t>
        <a:bodyPr/>
        <a:lstStyle/>
        <a:p>
          <a:r>
            <a:rPr lang="es-VE" sz="1800" b="1" dirty="0" err="1" smtClean="0">
              <a:solidFill>
                <a:schemeClr val="tx1"/>
              </a:solidFill>
              <a:effectLst/>
              <a:latin typeface="+mn-lt"/>
              <a:ea typeface="+mn-ea"/>
              <a:cs typeface="+mn-cs"/>
            </a:rPr>
            <a:t>Dobutamina</a:t>
          </a:r>
          <a:r>
            <a:rPr lang="es-VE" sz="1800" dirty="0" smtClean="0">
              <a:solidFill>
                <a:schemeClr val="tx1"/>
              </a:solidFill>
              <a:effectLst/>
              <a:latin typeface="+mn-lt"/>
              <a:ea typeface="+mn-ea"/>
              <a:cs typeface="+mn-cs"/>
            </a:rPr>
            <a:t> </a:t>
          </a:r>
          <a:r>
            <a:rPr lang="es-VE" sz="1800" dirty="0" smtClean="0">
              <a:solidFill>
                <a:schemeClr val="tx1"/>
              </a:solidFill>
              <a:effectLst/>
              <a:latin typeface="+mn-lt"/>
              <a:ea typeface="+mn-ea"/>
              <a:cs typeface="+mn-cs"/>
              <a:sym typeface="Wingdings" panose="05000000000000000000" pitchFamily="2" charset="2"/>
            </a:rPr>
            <a:t> </a:t>
          </a:r>
          <a:r>
            <a:rPr lang="es-VE" sz="1800" dirty="0" smtClean="0">
              <a:solidFill>
                <a:schemeClr val="tx1"/>
              </a:solidFill>
              <a:effectLst/>
              <a:latin typeface="+mn-lt"/>
              <a:ea typeface="+mn-ea"/>
              <a:cs typeface="+mn-cs"/>
            </a:rPr>
            <a:t>daño irreversible a </a:t>
          </a:r>
          <a:r>
            <a:rPr lang="es-VE" sz="1800" dirty="0" err="1" smtClean="0">
              <a:solidFill>
                <a:schemeClr val="tx1"/>
              </a:solidFill>
              <a:effectLst/>
              <a:latin typeface="+mn-lt"/>
              <a:ea typeface="+mn-ea"/>
              <a:cs typeface="+mn-cs"/>
            </a:rPr>
            <a:t>miocitos</a:t>
          </a:r>
          <a:r>
            <a:rPr lang="es-VE" sz="1800" dirty="0" smtClean="0">
              <a:solidFill>
                <a:schemeClr val="tx1"/>
              </a:solidFill>
              <a:effectLst/>
              <a:latin typeface="+mn-lt"/>
              <a:ea typeface="+mn-ea"/>
              <a:cs typeface="+mn-cs"/>
            </a:rPr>
            <a:t> cardíacos , inducida por catecolaminas </a:t>
          </a:r>
          <a:r>
            <a:rPr lang="es-VE" sz="1800" dirty="0" smtClean="0">
              <a:solidFill>
                <a:schemeClr val="tx1"/>
              </a:solidFill>
              <a:effectLst/>
              <a:latin typeface="+mn-lt"/>
              <a:ea typeface="+mn-ea"/>
              <a:cs typeface="+mn-cs"/>
              <a:sym typeface="Wingdings" panose="05000000000000000000" pitchFamily="2" charset="2"/>
            </a:rPr>
            <a:t> &gt;</a:t>
          </a:r>
          <a:r>
            <a:rPr lang="es-VE" sz="1800" dirty="0" smtClean="0">
              <a:solidFill>
                <a:schemeClr val="tx1"/>
              </a:solidFill>
              <a:effectLst/>
              <a:latin typeface="+mn-lt"/>
              <a:ea typeface="+mn-ea"/>
              <a:cs typeface="+mn-cs"/>
            </a:rPr>
            <a:t> Riesgo de muerte  y el </a:t>
          </a:r>
          <a:r>
            <a:rPr lang="es-VE" sz="1800" b="1" dirty="0" err="1" smtClean="0">
              <a:solidFill>
                <a:schemeClr val="tx1"/>
              </a:solidFill>
              <a:effectLst/>
              <a:latin typeface="+mn-lt"/>
              <a:ea typeface="+mn-ea"/>
              <a:cs typeface="+mn-cs"/>
            </a:rPr>
            <a:t>Levosimendan</a:t>
          </a:r>
          <a:r>
            <a:rPr lang="es-VE" sz="1800" dirty="0" smtClean="0">
              <a:solidFill>
                <a:schemeClr val="tx1"/>
              </a:solidFill>
              <a:effectLst/>
              <a:latin typeface="+mn-lt"/>
              <a:ea typeface="+mn-ea"/>
              <a:cs typeface="+mn-cs"/>
              <a:sym typeface="Wingdings" panose="05000000000000000000" pitchFamily="2" charset="2"/>
            </a:rPr>
            <a:t></a:t>
          </a:r>
          <a:r>
            <a:rPr lang="es-VE" sz="1800" dirty="0" smtClean="0">
              <a:solidFill>
                <a:schemeClr val="tx1"/>
              </a:solidFill>
              <a:effectLst/>
              <a:latin typeface="+mn-lt"/>
              <a:ea typeface="+mn-ea"/>
              <a:cs typeface="+mn-cs"/>
            </a:rPr>
            <a:t> efecto protector</a:t>
          </a:r>
          <a:r>
            <a:rPr lang="es-VE" sz="1800" baseline="0" dirty="0" smtClean="0">
              <a:solidFill>
                <a:schemeClr val="tx1"/>
              </a:solidFill>
              <a:effectLst/>
              <a:latin typeface="+mn-lt"/>
              <a:ea typeface="+mn-ea"/>
              <a:cs typeface="+mn-cs"/>
            </a:rPr>
            <a:t> </a:t>
          </a:r>
          <a:r>
            <a:rPr lang="es-VE" sz="1800" dirty="0" smtClean="0">
              <a:solidFill>
                <a:schemeClr val="tx1"/>
              </a:solidFill>
              <a:effectLst/>
              <a:latin typeface="+mn-lt"/>
              <a:ea typeface="+mn-ea"/>
              <a:cs typeface="+mn-cs"/>
            </a:rPr>
            <a:t>de larga duración (metabolito activo VM larga </a:t>
          </a:r>
          <a:r>
            <a:rPr lang="es-VE" sz="1800" dirty="0" smtClean="0">
              <a:solidFill>
                <a:schemeClr val="tx1"/>
              </a:solidFill>
              <a:effectLst/>
              <a:latin typeface="+mn-lt"/>
              <a:ea typeface="+mn-ea"/>
              <a:cs typeface="+mn-cs"/>
              <a:sym typeface="Wingdings" panose="05000000000000000000" pitchFamily="2" charset="2"/>
            </a:rPr>
            <a:t></a:t>
          </a:r>
          <a:r>
            <a:rPr lang="es-VE" sz="1800" dirty="0" smtClean="0">
              <a:solidFill>
                <a:schemeClr val="tx1"/>
              </a:solidFill>
              <a:effectLst/>
              <a:latin typeface="+mn-lt"/>
              <a:ea typeface="+mn-ea"/>
              <a:cs typeface="+mn-cs"/>
            </a:rPr>
            <a:t> persistente de efectos </a:t>
          </a:r>
          <a:r>
            <a:rPr lang="es-VE" sz="1800" dirty="0" err="1" smtClean="0">
              <a:solidFill>
                <a:schemeClr val="tx1"/>
              </a:solidFill>
              <a:effectLst/>
              <a:latin typeface="+mn-lt"/>
              <a:ea typeface="+mn-ea"/>
              <a:cs typeface="+mn-cs"/>
            </a:rPr>
            <a:t>hemodinamicos</a:t>
          </a:r>
          <a:r>
            <a:rPr lang="es-VE" sz="1800" dirty="0" smtClean="0">
              <a:solidFill>
                <a:schemeClr val="tx1"/>
              </a:solidFill>
              <a:effectLst/>
              <a:latin typeface="+mn-lt"/>
              <a:ea typeface="+mn-ea"/>
              <a:cs typeface="+mn-cs"/>
            </a:rPr>
            <a:t> por horas o días después de la infusión)</a:t>
          </a:r>
          <a:endParaRPr lang="es-VE" sz="1800" dirty="0"/>
        </a:p>
      </dgm:t>
    </dgm:pt>
    <dgm:pt modelId="{91C1EB4D-3C35-45DD-8465-744F63D842B2}" type="parTrans" cxnId="{0115DAC3-9884-46B4-B10F-0E622A39C484}">
      <dgm:prSet/>
      <dgm:spPr/>
      <dgm:t>
        <a:bodyPr/>
        <a:lstStyle/>
        <a:p>
          <a:endParaRPr lang="es-VE"/>
        </a:p>
      </dgm:t>
    </dgm:pt>
    <dgm:pt modelId="{A05A9B31-4C3E-40E6-9F27-BF2BCA6D9E8A}" type="sibTrans" cxnId="{0115DAC3-9884-46B4-B10F-0E622A39C484}">
      <dgm:prSet/>
      <dgm:spPr/>
      <dgm:t>
        <a:bodyPr/>
        <a:lstStyle/>
        <a:p>
          <a:endParaRPr lang="es-VE"/>
        </a:p>
      </dgm:t>
    </dgm:pt>
    <dgm:pt modelId="{54DA44AB-BE48-41C3-8C5F-6020DDA44ADF}">
      <dgm:prSet phldrT="[Texto]" phldr="1"/>
      <dgm:spPr>
        <a:solidFill>
          <a:srgbClr val="C20E6C"/>
        </a:solidFill>
      </dgm:spPr>
      <dgm:t>
        <a:bodyPr/>
        <a:lstStyle/>
        <a:p>
          <a:endParaRPr lang="es-VE"/>
        </a:p>
      </dgm:t>
    </dgm:pt>
    <dgm:pt modelId="{7E795342-F9ED-42C6-A006-B36EA319060F}" type="parTrans" cxnId="{F1422694-54F2-4B2C-9003-F9D2A4D90EAB}">
      <dgm:prSet/>
      <dgm:spPr/>
      <dgm:t>
        <a:bodyPr/>
        <a:lstStyle/>
        <a:p>
          <a:endParaRPr lang="es-VE"/>
        </a:p>
      </dgm:t>
    </dgm:pt>
    <dgm:pt modelId="{2FBFE760-C2FB-4C8F-B7D1-9B1BD73CD728}" type="sibTrans" cxnId="{F1422694-54F2-4B2C-9003-F9D2A4D90EAB}">
      <dgm:prSet/>
      <dgm:spPr/>
      <dgm:t>
        <a:bodyPr/>
        <a:lstStyle/>
        <a:p>
          <a:endParaRPr lang="es-VE"/>
        </a:p>
      </dgm:t>
    </dgm:pt>
    <dgm:pt modelId="{DEF5464A-090C-4392-A8E6-3E5AA5C63463}">
      <dgm:prSet phldrT="[Texto]" custT="1"/>
      <dgm:spPr/>
      <dgm:t>
        <a:bodyPr/>
        <a:lstStyle/>
        <a:p>
          <a:pPr rtl="0"/>
          <a:r>
            <a:rPr lang="es-VE" sz="1800" b="1" baseline="0" dirty="0" err="1" smtClean="0">
              <a:solidFill>
                <a:schemeClr val="tx1"/>
              </a:solidFill>
              <a:effectLst/>
              <a:latin typeface="+mn-lt"/>
              <a:ea typeface="+mn-ea"/>
              <a:cs typeface="+mn-cs"/>
            </a:rPr>
            <a:t>Levosimendan</a:t>
          </a:r>
          <a:r>
            <a:rPr lang="es-VE" sz="1800" baseline="0" dirty="0" smtClean="0">
              <a:solidFill>
                <a:schemeClr val="tx1"/>
              </a:solidFill>
              <a:effectLst/>
              <a:latin typeface="+mn-lt"/>
              <a:ea typeface="+mn-ea"/>
              <a:cs typeface="+mn-cs"/>
            </a:rPr>
            <a:t> n</a:t>
          </a:r>
          <a:r>
            <a:rPr lang="es-VE" sz="1800" dirty="0" smtClean="0">
              <a:solidFill>
                <a:schemeClr val="tx1"/>
              </a:solidFill>
              <a:effectLst/>
              <a:latin typeface="+mn-lt"/>
              <a:ea typeface="+mn-ea"/>
              <a:cs typeface="+mn-cs"/>
            </a:rPr>
            <a:t>o aumenta las [AMP cíclico e iones de calcio] ni requerimientos de oxígeno del miocardio. Mejora la perfusión miocárdica por vasodilatación</a:t>
          </a:r>
          <a:r>
            <a:rPr lang="es-VE" sz="1800" baseline="0" dirty="0" smtClean="0">
              <a:solidFill>
                <a:schemeClr val="tx1"/>
              </a:solidFill>
              <a:effectLst/>
              <a:latin typeface="+mn-lt"/>
              <a:ea typeface="+mn-ea"/>
              <a:cs typeface="+mn-cs"/>
            </a:rPr>
            <a:t> y a</a:t>
          </a:r>
          <a:r>
            <a:rPr lang="es-VE" sz="1800" dirty="0" smtClean="0">
              <a:solidFill>
                <a:schemeClr val="tx1"/>
              </a:solidFill>
              <a:effectLst/>
              <a:latin typeface="+mn-lt"/>
              <a:ea typeface="+mn-ea"/>
              <a:cs typeface="+mn-cs"/>
            </a:rPr>
            <a:t>demás no tiene efectos </a:t>
          </a:r>
          <a:r>
            <a:rPr lang="es-VE" sz="1800" dirty="0" err="1" smtClean="0">
              <a:solidFill>
                <a:schemeClr val="tx1"/>
              </a:solidFill>
              <a:effectLst/>
              <a:latin typeface="+mn-lt"/>
              <a:ea typeface="+mn-ea"/>
              <a:cs typeface="+mn-cs"/>
            </a:rPr>
            <a:t>proarrítmicos</a:t>
          </a:r>
          <a:r>
            <a:rPr lang="es-VE" sz="1800" dirty="0" smtClean="0">
              <a:solidFill>
                <a:schemeClr val="tx1"/>
              </a:solidFill>
              <a:effectLst/>
              <a:latin typeface="+mn-lt"/>
              <a:ea typeface="+mn-ea"/>
              <a:cs typeface="+mn-cs"/>
            </a:rPr>
            <a:t>. </a:t>
          </a:r>
          <a:endParaRPr lang="es-VE" sz="1800" dirty="0"/>
        </a:p>
      </dgm:t>
    </dgm:pt>
    <dgm:pt modelId="{454706EF-4D50-475F-8BBA-0206B53749B2}" type="parTrans" cxnId="{DDB71D2B-C656-4DAA-AB5D-8B8D508F27BA}">
      <dgm:prSet/>
      <dgm:spPr/>
      <dgm:t>
        <a:bodyPr/>
        <a:lstStyle/>
        <a:p>
          <a:endParaRPr lang="es-VE"/>
        </a:p>
      </dgm:t>
    </dgm:pt>
    <dgm:pt modelId="{C6188D16-7E51-43EF-B939-27B798B54FC4}" type="sibTrans" cxnId="{DDB71D2B-C656-4DAA-AB5D-8B8D508F27BA}">
      <dgm:prSet/>
      <dgm:spPr/>
      <dgm:t>
        <a:bodyPr/>
        <a:lstStyle/>
        <a:p>
          <a:endParaRPr lang="es-VE"/>
        </a:p>
      </dgm:t>
    </dgm:pt>
    <dgm:pt modelId="{1D53E8FE-82EE-4EE3-807B-A6F4BDED6877}" type="pres">
      <dgm:prSet presAssocID="{9AAD284E-AADC-48DE-8CEA-2E415A2ACFDD}" presName="linearFlow" presStyleCnt="0">
        <dgm:presLayoutVars>
          <dgm:dir/>
          <dgm:animLvl val="lvl"/>
          <dgm:resizeHandles val="exact"/>
        </dgm:presLayoutVars>
      </dgm:prSet>
      <dgm:spPr/>
      <dgm:t>
        <a:bodyPr/>
        <a:lstStyle/>
        <a:p>
          <a:endParaRPr lang="es-VE"/>
        </a:p>
      </dgm:t>
    </dgm:pt>
    <dgm:pt modelId="{DBB9CA75-473E-4339-A717-CE9D7EE1775E}" type="pres">
      <dgm:prSet presAssocID="{34F69E21-063C-4FB1-AF2D-DDD96526A6B9}" presName="composite" presStyleCnt="0"/>
      <dgm:spPr/>
    </dgm:pt>
    <dgm:pt modelId="{6484E03C-02D0-4F5F-B417-CA790C773A1C}" type="pres">
      <dgm:prSet presAssocID="{34F69E21-063C-4FB1-AF2D-DDD96526A6B9}" presName="parentText" presStyleLbl="alignNode1" presStyleIdx="0" presStyleCnt="3">
        <dgm:presLayoutVars>
          <dgm:chMax val="1"/>
          <dgm:bulletEnabled val="1"/>
        </dgm:presLayoutVars>
      </dgm:prSet>
      <dgm:spPr/>
      <dgm:t>
        <a:bodyPr/>
        <a:lstStyle/>
        <a:p>
          <a:endParaRPr lang="es-VE"/>
        </a:p>
      </dgm:t>
    </dgm:pt>
    <dgm:pt modelId="{76EB0F43-F833-4C75-B624-BF542828C0B2}" type="pres">
      <dgm:prSet presAssocID="{34F69E21-063C-4FB1-AF2D-DDD96526A6B9}" presName="descendantText" presStyleLbl="alignAcc1" presStyleIdx="0" presStyleCnt="3" custScaleY="98760">
        <dgm:presLayoutVars>
          <dgm:bulletEnabled val="1"/>
        </dgm:presLayoutVars>
      </dgm:prSet>
      <dgm:spPr/>
      <dgm:t>
        <a:bodyPr/>
        <a:lstStyle/>
        <a:p>
          <a:endParaRPr lang="es-VE"/>
        </a:p>
      </dgm:t>
    </dgm:pt>
    <dgm:pt modelId="{68201EF6-406F-4B0F-9036-3012FEFA7D27}" type="pres">
      <dgm:prSet presAssocID="{531A9235-702C-4F30-BAB6-668E654E4F43}" presName="sp" presStyleCnt="0"/>
      <dgm:spPr/>
    </dgm:pt>
    <dgm:pt modelId="{76ED63F6-6B2C-47FF-8D67-98DE3018FEFF}" type="pres">
      <dgm:prSet presAssocID="{F574CDC2-08F6-4A62-BC7F-2A953EE08D14}" presName="composite" presStyleCnt="0"/>
      <dgm:spPr/>
    </dgm:pt>
    <dgm:pt modelId="{211C4A9E-D4C9-4385-8A9B-F43DABBEE3DD}" type="pres">
      <dgm:prSet presAssocID="{F574CDC2-08F6-4A62-BC7F-2A953EE08D14}" presName="parentText" presStyleLbl="alignNode1" presStyleIdx="1" presStyleCnt="3">
        <dgm:presLayoutVars>
          <dgm:chMax val="1"/>
          <dgm:bulletEnabled val="1"/>
        </dgm:presLayoutVars>
      </dgm:prSet>
      <dgm:spPr/>
      <dgm:t>
        <a:bodyPr/>
        <a:lstStyle/>
        <a:p>
          <a:endParaRPr lang="es-VE"/>
        </a:p>
      </dgm:t>
    </dgm:pt>
    <dgm:pt modelId="{DC22D96C-8A84-4E79-BFA6-D0E1A7D22996}" type="pres">
      <dgm:prSet presAssocID="{F574CDC2-08F6-4A62-BC7F-2A953EE08D14}" presName="descendantText" presStyleLbl="alignAcc1" presStyleIdx="1" presStyleCnt="3" custScaleY="135449">
        <dgm:presLayoutVars>
          <dgm:bulletEnabled val="1"/>
        </dgm:presLayoutVars>
      </dgm:prSet>
      <dgm:spPr/>
      <dgm:t>
        <a:bodyPr/>
        <a:lstStyle/>
        <a:p>
          <a:endParaRPr lang="es-VE"/>
        </a:p>
      </dgm:t>
    </dgm:pt>
    <dgm:pt modelId="{930A907E-72DA-4954-AC2F-237803372439}" type="pres">
      <dgm:prSet presAssocID="{8E4C3CBB-9904-4F8C-AEC2-9ED809E1D90B}" presName="sp" presStyleCnt="0"/>
      <dgm:spPr/>
    </dgm:pt>
    <dgm:pt modelId="{BB743348-4FC4-4ECA-8C21-C3A9481DA87F}" type="pres">
      <dgm:prSet presAssocID="{54DA44AB-BE48-41C3-8C5F-6020DDA44ADF}" presName="composite" presStyleCnt="0"/>
      <dgm:spPr/>
    </dgm:pt>
    <dgm:pt modelId="{92AB1D90-1DA1-40B7-A7F9-EF548B064CCD}" type="pres">
      <dgm:prSet presAssocID="{54DA44AB-BE48-41C3-8C5F-6020DDA44ADF}" presName="parentText" presStyleLbl="alignNode1" presStyleIdx="2" presStyleCnt="3">
        <dgm:presLayoutVars>
          <dgm:chMax val="1"/>
          <dgm:bulletEnabled val="1"/>
        </dgm:presLayoutVars>
      </dgm:prSet>
      <dgm:spPr/>
      <dgm:t>
        <a:bodyPr/>
        <a:lstStyle/>
        <a:p>
          <a:endParaRPr lang="es-VE"/>
        </a:p>
      </dgm:t>
    </dgm:pt>
    <dgm:pt modelId="{542AEA93-9DB9-497F-B138-0FC75D536640}" type="pres">
      <dgm:prSet presAssocID="{54DA44AB-BE48-41C3-8C5F-6020DDA44ADF}" presName="descendantText" presStyleLbl="alignAcc1" presStyleIdx="2" presStyleCnt="3">
        <dgm:presLayoutVars>
          <dgm:bulletEnabled val="1"/>
        </dgm:presLayoutVars>
      </dgm:prSet>
      <dgm:spPr/>
      <dgm:t>
        <a:bodyPr/>
        <a:lstStyle/>
        <a:p>
          <a:endParaRPr lang="es-VE"/>
        </a:p>
      </dgm:t>
    </dgm:pt>
  </dgm:ptLst>
  <dgm:cxnLst>
    <dgm:cxn modelId="{348D184A-E238-4B60-9ECA-96D3D8EB0B42}" srcId="{9AAD284E-AADC-48DE-8CEA-2E415A2ACFDD}" destId="{F574CDC2-08F6-4A62-BC7F-2A953EE08D14}" srcOrd="1" destOrd="0" parTransId="{EA555E8A-4547-49AD-94FF-3D2F4BABCBEA}" sibTransId="{8E4C3CBB-9904-4F8C-AEC2-9ED809E1D90B}"/>
    <dgm:cxn modelId="{07115017-E73E-403A-9FD2-A0292EE17C36}" type="presOf" srcId="{9AAD284E-AADC-48DE-8CEA-2E415A2ACFDD}" destId="{1D53E8FE-82EE-4EE3-807B-A6F4BDED6877}" srcOrd="0" destOrd="0" presId="urn:microsoft.com/office/officeart/2005/8/layout/chevron2"/>
    <dgm:cxn modelId="{59587EBB-188F-466A-898E-FE8EF582556D}" type="presOf" srcId="{DEF5464A-090C-4392-A8E6-3E5AA5C63463}" destId="{542AEA93-9DB9-497F-B138-0FC75D536640}" srcOrd="0" destOrd="0" presId="urn:microsoft.com/office/officeart/2005/8/layout/chevron2"/>
    <dgm:cxn modelId="{0115DAC3-9884-46B4-B10F-0E622A39C484}" srcId="{F574CDC2-08F6-4A62-BC7F-2A953EE08D14}" destId="{7D18C186-C365-4150-81B6-4EE82AD9E08C}" srcOrd="0" destOrd="0" parTransId="{91C1EB4D-3C35-45DD-8465-744F63D842B2}" sibTransId="{A05A9B31-4C3E-40E6-9F27-BF2BCA6D9E8A}"/>
    <dgm:cxn modelId="{4715DBF2-52FD-45C8-A783-BC96C76EB6E6}" type="presOf" srcId="{C8924C60-A3BF-4CAC-B17A-D659622C8A06}" destId="{76EB0F43-F833-4C75-B624-BF542828C0B2}" srcOrd="0" destOrd="0" presId="urn:microsoft.com/office/officeart/2005/8/layout/chevron2"/>
    <dgm:cxn modelId="{C2FB957E-D8C8-4DB1-ABF4-9B473AA82946}" type="presOf" srcId="{34F69E21-063C-4FB1-AF2D-DDD96526A6B9}" destId="{6484E03C-02D0-4F5F-B417-CA790C773A1C}" srcOrd="0" destOrd="0" presId="urn:microsoft.com/office/officeart/2005/8/layout/chevron2"/>
    <dgm:cxn modelId="{FA0DE63C-5401-40E7-B9F8-EBB77B483B99}" srcId="{9AAD284E-AADC-48DE-8CEA-2E415A2ACFDD}" destId="{34F69E21-063C-4FB1-AF2D-DDD96526A6B9}" srcOrd="0" destOrd="0" parTransId="{1AFD60C6-EF6C-4353-BD84-F30329F3306D}" sibTransId="{531A9235-702C-4F30-BAB6-668E654E4F43}"/>
    <dgm:cxn modelId="{27E1CF3A-0BAA-405D-B790-EA6245626344}" type="presOf" srcId="{54DA44AB-BE48-41C3-8C5F-6020DDA44ADF}" destId="{92AB1D90-1DA1-40B7-A7F9-EF548B064CCD}" srcOrd="0" destOrd="0" presId="urn:microsoft.com/office/officeart/2005/8/layout/chevron2"/>
    <dgm:cxn modelId="{DDB71D2B-C656-4DAA-AB5D-8B8D508F27BA}" srcId="{54DA44AB-BE48-41C3-8C5F-6020DDA44ADF}" destId="{DEF5464A-090C-4392-A8E6-3E5AA5C63463}" srcOrd="0" destOrd="0" parTransId="{454706EF-4D50-475F-8BBA-0206B53749B2}" sibTransId="{C6188D16-7E51-43EF-B939-27B798B54FC4}"/>
    <dgm:cxn modelId="{75C1B1CA-8CBD-44DE-A95A-1606475C8AE3}" type="presOf" srcId="{F574CDC2-08F6-4A62-BC7F-2A953EE08D14}" destId="{211C4A9E-D4C9-4385-8A9B-F43DABBEE3DD}" srcOrd="0" destOrd="0" presId="urn:microsoft.com/office/officeart/2005/8/layout/chevron2"/>
    <dgm:cxn modelId="{D8D9CB36-A0DB-424E-BA22-89720C0A8AE7}" type="presOf" srcId="{7D18C186-C365-4150-81B6-4EE82AD9E08C}" destId="{DC22D96C-8A84-4E79-BFA6-D0E1A7D22996}" srcOrd="0" destOrd="0" presId="urn:microsoft.com/office/officeart/2005/8/layout/chevron2"/>
    <dgm:cxn modelId="{BB3BFA7A-63E5-4001-89F5-69CB8B05F43B}" srcId="{34F69E21-063C-4FB1-AF2D-DDD96526A6B9}" destId="{C8924C60-A3BF-4CAC-B17A-D659622C8A06}" srcOrd="0" destOrd="0" parTransId="{1E7FD321-AECD-493A-83D4-E5BF786461A7}" sibTransId="{68817862-91AC-4156-B14B-51A04AD9F4B4}"/>
    <dgm:cxn modelId="{F1422694-54F2-4B2C-9003-F9D2A4D90EAB}" srcId="{9AAD284E-AADC-48DE-8CEA-2E415A2ACFDD}" destId="{54DA44AB-BE48-41C3-8C5F-6020DDA44ADF}" srcOrd="2" destOrd="0" parTransId="{7E795342-F9ED-42C6-A006-B36EA319060F}" sibTransId="{2FBFE760-C2FB-4C8F-B7D1-9B1BD73CD728}"/>
    <dgm:cxn modelId="{93F0316A-7B91-4743-93F4-918FE125FDAC}" type="presParOf" srcId="{1D53E8FE-82EE-4EE3-807B-A6F4BDED6877}" destId="{DBB9CA75-473E-4339-A717-CE9D7EE1775E}" srcOrd="0" destOrd="0" presId="urn:microsoft.com/office/officeart/2005/8/layout/chevron2"/>
    <dgm:cxn modelId="{35472C11-5F40-4671-BEFA-CC985B40C6BF}" type="presParOf" srcId="{DBB9CA75-473E-4339-A717-CE9D7EE1775E}" destId="{6484E03C-02D0-4F5F-B417-CA790C773A1C}" srcOrd="0" destOrd="0" presId="urn:microsoft.com/office/officeart/2005/8/layout/chevron2"/>
    <dgm:cxn modelId="{A6C593FA-98E2-4169-B3A1-1BFA7CD6CBB5}" type="presParOf" srcId="{DBB9CA75-473E-4339-A717-CE9D7EE1775E}" destId="{76EB0F43-F833-4C75-B624-BF542828C0B2}" srcOrd="1" destOrd="0" presId="urn:microsoft.com/office/officeart/2005/8/layout/chevron2"/>
    <dgm:cxn modelId="{67189846-64C4-4BFE-AA57-E2D9A9A1BC1C}" type="presParOf" srcId="{1D53E8FE-82EE-4EE3-807B-A6F4BDED6877}" destId="{68201EF6-406F-4B0F-9036-3012FEFA7D27}" srcOrd="1" destOrd="0" presId="urn:microsoft.com/office/officeart/2005/8/layout/chevron2"/>
    <dgm:cxn modelId="{FB71ADF1-E4A1-4FDB-9457-DED735B205C3}" type="presParOf" srcId="{1D53E8FE-82EE-4EE3-807B-A6F4BDED6877}" destId="{76ED63F6-6B2C-47FF-8D67-98DE3018FEFF}" srcOrd="2" destOrd="0" presId="urn:microsoft.com/office/officeart/2005/8/layout/chevron2"/>
    <dgm:cxn modelId="{856D909F-D75E-45E7-8D72-29BA30B6581B}" type="presParOf" srcId="{76ED63F6-6B2C-47FF-8D67-98DE3018FEFF}" destId="{211C4A9E-D4C9-4385-8A9B-F43DABBEE3DD}" srcOrd="0" destOrd="0" presId="urn:microsoft.com/office/officeart/2005/8/layout/chevron2"/>
    <dgm:cxn modelId="{4324066E-0508-4DDA-9B87-14E8B5DB1803}" type="presParOf" srcId="{76ED63F6-6B2C-47FF-8D67-98DE3018FEFF}" destId="{DC22D96C-8A84-4E79-BFA6-D0E1A7D22996}" srcOrd="1" destOrd="0" presId="urn:microsoft.com/office/officeart/2005/8/layout/chevron2"/>
    <dgm:cxn modelId="{C2C846A5-8C21-4DB0-AADD-38AD312C2707}" type="presParOf" srcId="{1D53E8FE-82EE-4EE3-807B-A6F4BDED6877}" destId="{930A907E-72DA-4954-AC2F-237803372439}" srcOrd="3" destOrd="0" presId="urn:microsoft.com/office/officeart/2005/8/layout/chevron2"/>
    <dgm:cxn modelId="{35426585-B486-4691-9EF9-73E73E2DEC3C}" type="presParOf" srcId="{1D53E8FE-82EE-4EE3-807B-A6F4BDED6877}" destId="{BB743348-4FC4-4ECA-8C21-C3A9481DA87F}" srcOrd="4" destOrd="0" presId="urn:microsoft.com/office/officeart/2005/8/layout/chevron2"/>
    <dgm:cxn modelId="{6BC583CB-3DEF-4915-AFBA-5340C8EABBD4}" type="presParOf" srcId="{BB743348-4FC4-4ECA-8C21-C3A9481DA87F}" destId="{92AB1D90-1DA1-40B7-A7F9-EF548B064CCD}" srcOrd="0" destOrd="0" presId="urn:microsoft.com/office/officeart/2005/8/layout/chevron2"/>
    <dgm:cxn modelId="{2ECC9CA4-E979-40C7-8024-8CD06A73F509}" type="presParOf" srcId="{BB743348-4FC4-4ECA-8C21-C3A9481DA87F}" destId="{542AEA93-9DB9-497F-B138-0FC75D53664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E7C48A-0592-4E4C-B595-24AAB6AF972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VE"/>
        </a:p>
      </dgm:t>
    </dgm:pt>
    <dgm:pt modelId="{B7D8AFB9-968D-4D5B-8E1D-6B15388B34E8}">
      <dgm:prSet phldrT="[Texto]" custT="1">
        <dgm:style>
          <a:lnRef idx="3">
            <a:schemeClr val="lt1"/>
          </a:lnRef>
          <a:fillRef idx="1">
            <a:schemeClr val="dk1"/>
          </a:fillRef>
          <a:effectRef idx="1">
            <a:schemeClr val="dk1"/>
          </a:effectRef>
          <a:fontRef idx="minor">
            <a:schemeClr val="lt1"/>
          </a:fontRef>
        </dgm:style>
      </dgm:prSet>
      <dgm:spPr/>
      <dgm:t>
        <a:bodyPr/>
        <a:lstStyle/>
        <a:p>
          <a:pPr rtl="0"/>
          <a:r>
            <a:rPr lang="es-VE" sz="2000" b="1" dirty="0" err="1" smtClean="0"/>
            <a:t>Levosimendan</a:t>
          </a:r>
          <a:r>
            <a:rPr lang="es-VE" sz="2000" b="1" dirty="0" smtClean="0"/>
            <a:t> es un </a:t>
          </a:r>
          <a:r>
            <a:rPr lang="es-VE" sz="2000" b="1" dirty="0" err="1" smtClean="0"/>
            <a:t>Ionotropico</a:t>
          </a:r>
          <a:r>
            <a:rPr lang="es-VE" sz="2000" b="1" dirty="0" smtClean="0"/>
            <a:t> que permite incremento del gasto cardíaco y disminución de la presión en cuña pulmonar con un perfil de seguridad mejor que la </a:t>
          </a:r>
          <a:r>
            <a:rPr lang="es-VE" sz="2000" b="1" dirty="0" err="1" smtClean="0"/>
            <a:t>Dobutamina</a:t>
          </a:r>
          <a:r>
            <a:rPr lang="es-VE" sz="2000" b="1" dirty="0" smtClean="0"/>
            <a:t> ya que demostró menor tasa de mortalidad (8%) VS (17%) a los 31 días y (26%) VS (38%) a los 180 </a:t>
          </a:r>
          <a:r>
            <a:rPr lang="es-VE" sz="2000" b="1" dirty="0" err="1" smtClean="0"/>
            <a:t>dias</a:t>
          </a:r>
          <a:r>
            <a:rPr lang="es-VE" sz="2000" b="1" dirty="0" smtClean="0"/>
            <a:t>  con respecto a la amina </a:t>
          </a:r>
          <a:r>
            <a:rPr lang="es-VE" sz="2000" b="1" dirty="0" err="1" smtClean="0"/>
            <a:t>vasoactiva</a:t>
          </a:r>
          <a:r>
            <a:rPr lang="es-VE" sz="2000" b="1" dirty="0" smtClean="0"/>
            <a:t>.</a:t>
          </a:r>
          <a:endParaRPr lang="es-VE" sz="2000" b="1" dirty="0">
            <a:solidFill>
              <a:schemeClr val="bg1"/>
            </a:solidFill>
          </a:endParaRPr>
        </a:p>
      </dgm:t>
    </dgm:pt>
    <dgm:pt modelId="{F8FB9E1A-8542-43A5-9FC6-74A2748DC81B}" type="parTrans" cxnId="{C665E3A4-8C56-42F3-A48B-F00517470713}">
      <dgm:prSet/>
      <dgm:spPr/>
      <dgm:t>
        <a:bodyPr/>
        <a:lstStyle/>
        <a:p>
          <a:endParaRPr lang="es-VE"/>
        </a:p>
      </dgm:t>
    </dgm:pt>
    <dgm:pt modelId="{BE003492-7D55-4214-AD05-DDF51A2941FD}" type="sibTrans" cxnId="{C665E3A4-8C56-42F3-A48B-F00517470713}">
      <dgm:prSet/>
      <dgm:spPr/>
      <dgm:t>
        <a:bodyPr/>
        <a:lstStyle/>
        <a:p>
          <a:endParaRPr lang="es-VE"/>
        </a:p>
      </dgm:t>
    </dgm:pt>
    <dgm:pt modelId="{31BEE2AA-F5C6-408F-9087-4A9F1A9A7B93}">
      <dgm:prSet phldrT="[Texto]" custT="1">
        <dgm:style>
          <a:lnRef idx="3">
            <a:schemeClr val="lt1"/>
          </a:lnRef>
          <a:fillRef idx="1">
            <a:schemeClr val="dk1"/>
          </a:fillRef>
          <a:effectRef idx="1">
            <a:schemeClr val="dk1"/>
          </a:effectRef>
          <a:fontRef idx="minor">
            <a:schemeClr val="lt1"/>
          </a:fontRef>
        </dgm:style>
      </dgm:prSet>
      <dgm:spPr/>
      <dgm:t>
        <a:bodyPr/>
        <a:lstStyle/>
        <a:p>
          <a:r>
            <a:rPr lang="es-VE" sz="2000" b="1" dirty="0" smtClean="0">
              <a:solidFill>
                <a:schemeClr val="bg1"/>
              </a:solidFill>
            </a:rPr>
            <a:t>En el caso de pacientes con Shock </a:t>
          </a:r>
          <a:r>
            <a:rPr lang="es-VE" sz="2000" b="1" dirty="0" err="1" smtClean="0">
              <a:solidFill>
                <a:schemeClr val="bg1"/>
              </a:solidFill>
            </a:rPr>
            <a:t>cardiogénico</a:t>
          </a:r>
          <a:r>
            <a:rPr lang="es-VE" sz="2000" b="1" dirty="0" smtClean="0">
              <a:solidFill>
                <a:schemeClr val="bg1"/>
              </a:solidFill>
            </a:rPr>
            <a:t> se debe evaluar la eficacia y seguridad del </a:t>
          </a:r>
          <a:r>
            <a:rPr lang="es-VE" sz="2000" b="1" dirty="0" err="1" smtClean="0">
              <a:solidFill>
                <a:schemeClr val="bg1"/>
              </a:solidFill>
            </a:rPr>
            <a:t>Levosimendan</a:t>
          </a:r>
          <a:r>
            <a:rPr lang="es-VE" sz="2000" b="1" dirty="0" smtClean="0">
              <a:solidFill>
                <a:schemeClr val="bg1"/>
              </a:solidFill>
            </a:rPr>
            <a:t> ya que en este estudio esta población fue  excluida</a:t>
          </a:r>
          <a:endParaRPr lang="es-VE" sz="2000" b="1" dirty="0">
            <a:solidFill>
              <a:schemeClr val="bg1"/>
            </a:solidFill>
          </a:endParaRPr>
        </a:p>
      </dgm:t>
    </dgm:pt>
    <dgm:pt modelId="{08418CEC-5244-45F0-9ECA-82D3F969A1EA}" type="sibTrans" cxnId="{8AEAB277-4929-40AE-90E8-A7DA1B3E130A}">
      <dgm:prSet/>
      <dgm:spPr/>
      <dgm:t>
        <a:bodyPr/>
        <a:lstStyle/>
        <a:p>
          <a:endParaRPr lang="es-VE"/>
        </a:p>
      </dgm:t>
    </dgm:pt>
    <dgm:pt modelId="{EB9C3E03-CFD0-4BB3-B2FC-B5970AABA9C3}" type="parTrans" cxnId="{8AEAB277-4929-40AE-90E8-A7DA1B3E130A}">
      <dgm:prSet/>
      <dgm:spPr/>
      <dgm:t>
        <a:bodyPr/>
        <a:lstStyle/>
        <a:p>
          <a:endParaRPr lang="es-VE"/>
        </a:p>
      </dgm:t>
    </dgm:pt>
    <dgm:pt modelId="{FDDFC802-0B53-4ADB-A4D6-181A6409D760}" type="pres">
      <dgm:prSet presAssocID="{B9E7C48A-0592-4E4C-B595-24AAB6AF9722}" presName="linear" presStyleCnt="0">
        <dgm:presLayoutVars>
          <dgm:dir/>
          <dgm:animLvl val="lvl"/>
          <dgm:resizeHandles val="exact"/>
        </dgm:presLayoutVars>
      </dgm:prSet>
      <dgm:spPr/>
      <dgm:t>
        <a:bodyPr/>
        <a:lstStyle/>
        <a:p>
          <a:endParaRPr lang="es-VE"/>
        </a:p>
      </dgm:t>
    </dgm:pt>
    <dgm:pt modelId="{C9FC2FB3-6897-4776-BBCE-59479F86F359}" type="pres">
      <dgm:prSet presAssocID="{B7D8AFB9-968D-4D5B-8E1D-6B15388B34E8}" presName="parentLin" presStyleCnt="0"/>
      <dgm:spPr/>
    </dgm:pt>
    <dgm:pt modelId="{D17573C4-FD4B-4A40-899F-9EB44061C0D9}" type="pres">
      <dgm:prSet presAssocID="{B7D8AFB9-968D-4D5B-8E1D-6B15388B34E8}" presName="parentLeftMargin" presStyleLbl="node1" presStyleIdx="0" presStyleCnt="2"/>
      <dgm:spPr/>
      <dgm:t>
        <a:bodyPr/>
        <a:lstStyle/>
        <a:p>
          <a:endParaRPr lang="es-VE"/>
        </a:p>
      </dgm:t>
    </dgm:pt>
    <dgm:pt modelId="{8808F8DE-1B83-408D-ABC5-836BEF827765}" type="pres">
      <dgm:prSet presAssocID="{B7D8AFB9-968D-4D5B-8E1D-6B15388B34E8}" presName="parentText" presStyleLbl="node1" presStyleIdx="0" presStyleCnt="2" custScaleX="134167" custScaleY="865060" custLinFactNeighborX="-40404" custLinFactNeighborY="-43899">
        <dgm:presLayoutVars>
          <dgm:chMax val="0"/>
          <dgm:bulletEnabled val="1"/>
        </dgm:presLayoutVars>
      </dgm:prSet>
      <dgm:spPr/>
      <dgm:t>
        <a:bodyPr/>
        <a:lstStyle/>
        <a:p>
          <a:endParaRPr lang="es-VE"/>
        </a:p>
      </dgm:t>
    </dgm:pt>
    <dgm:pt modelId="{99F81332-2F84-45ED-95FD-A4C1F88E2834}" type="pres">
      <dgm:prSet presAssocID="{B7D8AFB9-968D-4D5B-8E1D-6B15388B34E8}" presName="negativeSpace" presStyleCnt="0"/>
      <dgm:spPr/>
    </dgm:pt>
    <dgm:pt modelId="{998E7168-D294-45A1-9908-8D7D7CDAA632}" type="pres">
      <dgm:prSet presAssocID="{B7D8AFB9-968D-4D5B-8E1D-6B15388B34E8}" presName="childText" presStyleLbl="conFgAcc1" presStyleIdx="0" presStyleCnt="2" custScaleY="456986" custLinFactY="-179447" custLinFactNeighborX="3310" custLinFactNeighborY="-200000">
        <dgm:presLayoutVars>
          <dgm:bulletEnabled val="1"/>
        </dgm:presLayoutVars>
      </dgm:prSet>
      <dgm:spPr>
        <a:solidFill>
          <a:srgbClr val="C20E6C">
            <a:alpha val="90000"/>
          </a:srgbClr>
        </a:solidFill>
      </dgm:spPr>
    </dgm:pt>
    <dgm:pt modelId="{080113E4-95C7-4708-B62D-5E9BC33FAEF9}" type="pres">
      <dgm:prSet presAssocID="{BE003492-7D55-4214-AD05-DDF51A2941FD}" presName="spaceBetweenRectangles" presStyleCnt="0"/>
      <dgm:spPr/>
    </dgm:pt>
    <dgm:pt modelId="{76BFDBBC-13BA-4675-AFF4-927A9064196E}" type="pres">
      <dgm:prSet presAssocID="{31BEE2AA-F5C6-408F-9087-4A9F1A9A7B93}" presName="parentLin" presStyleCnt="0"/>
      <dgm:spPr/>
    </dgm:pt>
    <dgm:pt modelId="{6BCBABDA-6814-4D88-B08A-D06E21AC53BF}" type="pres">
      <dgm:prSet presAssocID="{31BEE2AA-F5C6-408F-9087-4A9F1A9A7B93}" presName="parentLeftMargin" presStyleLbl="node1" presStyleIdx="0" presStyleCnt="2"/>
      <dgm:spPr/>
      <dgm:t>
        <a:bodyPr/>
        <a:lstStyle/>
        <a:p>
          <a:endParaRPr lang="es-VE"/>
        </a:p>
      </dgm:t>
    </dgm:pt>
    <dgm:pt modelId="{E44F84B5-76EA-4FED-AB29-B8A1AD250562}" type="pres">
      <dgm:prSet presAssocID="{31BEE2AA-F5C6-408F-9087-4A9F1A9A7B93}" presName="parentText" presStyleLbl="node1" presStyleIdx="1" presStyleCnt="2" custScaleX="134052" custScaleY="624203" custLinFactY="-145779" custLinFactNeighborX="-27461" custLinFactNeighborY="-200000">
        <dgm:presLayoutVars>
          <dgm:chMax val="0"/>
          <dgm:bulletEnabled val="1"/>
        </dgm:presLayoutVars>
      </dgm:prSet>
      <dgm:spPr/>
      <dgm:t>
        <a:bodyPr/>
        <a:lstStyle/>
        <a:p>
          <a:endParaRPr lang="es-VE"/>
        </a:p>
      </dgm:t>
    </dgm:pt>
    <dgm:pt modelId="{63E7797C-5F99-4647-AA42-098D9B66B385}" type="pres">
      <dgm:prSet presAssocID="{31BEE2AA-F5C6-408F-9087-4A9F1A9A7B93}" presName="negativeSpace" presStyleCnt="0"/>
      <dgm:spPr/>
    </dgm:pt>
    <dgm:pt modelId="{9483840B-C974-4604-B360-D09F06B59F4C}" type="pres">
      <dgm:prSet presAssocID="{31BEE2AA-F5C6-408F-9087-4A9F1A9A7B93}" presName="childText" presStyleLbl="conFgAcc1" presStyleIdx="1" presStyleCnt="2" custScaleY="808624" custLinFactY="-322179" custLinFactNeighborY="-400000">
        <dgm:presLayoutVars>
          <dgm:bulletEnabled val="1"/>
        </dgm:presLayoutVars>
      </dgm:prSet>
      <dgm:spPr>
        <a:solidFill>
          <a:srgbClr val="C20E6C">
            <a:alpha val="90000"/>
          </a:srgbClr>
        </a:solidFill>
      </dgm:spPr>
    </dgm:pt>
  </dgm:ptLst>
  <dgm:cxnLst>
    <dgm:cxn modelId="{0FC02455-AB8B-4E1E-844A-65DCC05B5DEF}" type="presOf" srcId="{B7D8AFB9-968D-4D5B-8E1D-6B15388B34E8}" destId="{8808F8DE-1B83-408D-ABC5-836BEF827765}" srcOrd="1" destOrd="0" presId="urn:microsoft.com/office/officeart/2005/8/layout/list1"/>
    <dgm:cxn modelId="{75F27D47-F249-42B2-A51E-FFBDF1DBFAA2}" type="presOf" srcId="{B7D8AFB9-968D-4D5B-8E1D-6B15388B34E8}" destId="{D17573C4-FD4B-4A40-899F-9EB44061C0D9}" srcOrd="0" destOrd="0" presId="urn:microsoft.com/office/officeart/2005/8/layout/list1"/>
    <dgm:cxn modelId="{608EB175-2561-45EA-814F-BB8592B7C8F4}" type="presOf" srcId="{B9E7C48A-0592-4E4C-B595-24AAB6AF9722}" destId="{FDDFC802-0B53-4ADB-A4D6-181A6409D760}" srcOrd="0" destOrd="0" presId="urn:microsoft.com/office/officeart/2005/8/layout/list1"/>
    <dgm:cxn modelId="{326E8B9C-7DF3-4C7B-8AF5-3CDB1E1A9BE2}" type="presOf" srcId="{31BEE2AA-F5C6-408F-9087-4A9F1A9A7B93}" destId="{6BCBABDA-6814-4D88-B08A-D06E21AC53BF}" srcOrd="0" destOrd="0" presId="urn:microsoft.com/office/officeart/2005/8/layout/list1"/>
    <dgm:cxn modelId="{C665E3A4-8C56-42F3-A48B-F00517470713}" srcId="{B9E7C48A-0592-4E4C-B595-24AAB6AF9722}" destId="{B7D8AFB9-968D-4D5B-8E1D-6B15388B34E8}" srcOrd="0" destOrd="0" parTransId="{F8FB9E1A-8542-43A5-9FC6-74A2748DC81B}" sibTransId="{BE003492-7D55-4214-AD05-DDF51A2941FD}"/>
    <dgm:cxn modelId="{114E9419-DF15-4663-8054-8FCCEF36B369}" type="presOf" srcId="{31BEE2AA-F5C6-408F-9087-4A9F1A9A7B93}" destId="{E44F84B5-76EA-4FED-AB29-B8A1AD250562}" srcOrd="1" destOrd="0" presId="urn:microsoft.com/office/officeart/2005/8/layout/list1"/>
    <dgm:cxn modelId="{8AEAB277-4929-40AE-90E8-A7DA1B3E130A}" srcId="{B9E7C48A-0592-4E4C-B595-24AAB6AF9722}" destId="{31BEE2AA-F5C6-408F-9087-4A9F1A9A7B93}" srcOrd="1" destOrd="0" parTransId="{EB9C3E03-CFD0-4BB3-B2FC-B5970AABA9C3}" sibTransId="{08418CEC-5244-45F0-9ECA-82D3F969A1EA}"/>
    <dgm:cxn modelId="{7198A4BA-F6B7-4CC4-BDC9-0746F918BC86}" type="presParOf" srcId="{FDDFC802-0B53-4ADB-A4D6-181A6409D760}" destId="{C9FC2FB3-6897-4776-BBCE-59479F86F359}" srcOrd="0" destOrd="0" presId="urn:microsoft.com/office/officeart/2005/8/layout/list1"/>
    <dgm:cxn modelId="{6B8F1C89-C59E-4BFB-821D-F8168E8FB760}" type="presParOf" srcId="{C9FC2FB3-6897-4776-BBCE-59479F86F359}" destId="{D17573C4-FD4B-4A40-899F-9EB44061C0D9}" srcOrd="0" destOrd="0" presId="urn:microsoft.com/office/officeart/2005/8/layout/list1"/>
    <dgm:cxn modelId="{1944E656-C9A0-48F2-A4B9-EF9DCB2C4585}" type="presParOf" srcId="{C9FC2FB3-6897-4776-BBCE-59479F86F359}" destId="{8808F8DE-1B83-408D-ABC5-836BEF827765}" srcOrd="1" destOrd="0" presId="urn:microsoft.com/office/officeart/2005/8/layout/list1"/>
    <dgm:cxn modelId="{81F6FBAE-AE8E-4689-BF2B-AF59F005864D}" type="presParOf" srcId="{FDDFC802-0B53-4ADB-A4D6-181A6409D760}" destId="{99F81332-2F84-45ED-95FD-A4C1F88E2834}" srcOrd="1" destOrd="0" presId="urn:microsoft.com/office/officeart/2005/8/layout/list1"/>
    <dgm:cxn modelId="{433D6A0C-DBED-4733-A5B5-61B67D754EE3}" type="presParOf" srcId="{FDDFC802-0B53-4ADB-A4D6-181A6409D760}" destId="{998E7168-D294-45A1-9908-8D7D7CDAA632}" srcOrd="2" destOrd="0" presId="urn:microsoft.com/office/officeart/2005/8/layout/list1"/>
    <dgm:cxn modelId="{D4CA8B29-2D4D-43B5-AE2C-780920F8F9F3}" type="presParOf" srcId="{FDDFC802-0B53-4ADB-A4D6-181A6409D760}" destId="{080113E4-95C7-4708-B62D-5E9BC33FAEF9}" srcOrd="3" destOrd="0" presId="urn:microsoft.com/office/officeart/2005/8/layout/list1"/>
    <dgm:cxn modelId="{9120C8EC-29C6-4EC2-A79E-A4C7F3B24EC7}" type="presParOf" srcId="{FDDFC802-0B53-4ADB-A4D6-181A6409D760}" destId="{76BFDBBC-13BA-4675-AFF4-927A9064196E}" srcOrd="4" destOrd="0" presId="urn:microsoft.com/office/officeart/2005/8/layout/list1"/>
    <dgm:cxn modelId="{B4426A9D-25C3-4757-8BF4-5DDE4F1AFECC}" type="presParOf" srcId="{76BFDBBC-13BA-4675-AFF4-927A9064196E}" destId="{6BCBABDA-6814-4D88-B08A-D06E21AC53BF}" srcOrd="0" destOrd="0" presId="urn:microsoft.com/office/officeart/2005/8/layout/list1"/>
    <dgm:cxn modelId="{72DFBE17-23F8-4057-B2B2-44C76A5127F3}" type="presParOf" srcId="{76BFDBBC-13BA-4675-AFF4-927A9064196E}" destId="{E44F84B5-76EA-4FED-AB29-B8A1AD250562}" srcOrd="1" destOrd="0" presId="urn:microsoft.com/office/officeart/2005/8/layout/list1"/>
    <dgm:cxn modelId="{746BDBBA-5504-4DAD-8CEB-917BB9032B3A}" type="presParOf" srcId="{FDDFC802-0B53-4ADB-A4D6-181A6409D760}" destId="{63E7797C-5F99-4647-AA42-098D9B66B385}" srcOrd="5" destOrd="0" presId="urn:microsoft.com/office/officeart/2005/8/layout/list1"/>
    <dgm:cxn modelId="{2A139FA4-20B8-4A0B-B1DA-5F4E14A34A6B}" type="presParOf" srcId="{FDDFC802-0B53-4ADB-A4D6-181A6409D760}" destId="{9483840B-C974-4604-B360-D09F06B59F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4EFD3-1E16-4C92-AA01-474D74DBA641}">
      <dsp:nvSpPr>
        <dsp:cNvPr id="0" name=""/>
        <dsp:cNvSpPr/>
      </dsp:nvSpPr>
      <dsp:spPr>
        <a:xfrm>
          <a:off x="0" y="598"/>
          <a:ext cx="830433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38100" cap="flat" cmpd="sng" algn="ctr">
          <a:solidFill>
            <a:srgbClr val="C20E6C"/>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5BF42F4-D27F-4EB1-8BBD-7FE8D08EBEE3}">
      <dsp:nvSpPr>
        <dsp:cNvPr id="0" name=""/>
        <dsp:cNvSpPr/>
      </dsp:nvSpPr>
      <dsp:spPr>
        <a:xfrm>
          <a:off x="0" y="0"/>
          <a:ext cx="8304335" cy="9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ctr" defTabSz="2000250" rtl="0">
            <a:lnSpc>
              <a:spcPct val="90000"/>
            </a:lnSpc>
            <a:spcBef>
              <a:spcPct val="0"/>
            </a:spcBef>
            <a:spcAft>
              <a:spcPct val="35000"/>
            </a:spcAft>
          </a:pPr>
          <a:r>
            <a:rPr lang="es-VE" sz="4500" kern="1200" dirty="0" smtClean="0"/>
            <a:t> </a:t>
          </a:r>
          <a:endParaRPr lang="es-VE" sz="4500" kern="1200" dirty="0"/>
        </a:p>
      </dsp:txBody>
      <dsp:txXfrm>
        <a:off x="0" y="0"/>
        <a:ext cx="8304335" cy="980468"/>
      </dsp:txXfrm>
    </dsp:sp>
    <dsp:sp modelId="{F31EEA48-1AC8-4684-945F-942E36196DE2}">
      <dsp:nvSpPr>
        <dsp:cNvPr id="0" name=""/>
        <dsp:cNvSpPr/>
      </dsp:nvSpPr>
      <dsp:spPr>
        <a:xfrm>
          <a:off x="0" y="981067"/>
          <a:ext cx="830433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5B276E-1833-4F64-9DBB-9E28CADA26D2}">
      <dsp:nvSpPr>
        <dsp:cNvPr id="0" name=""/>
        <dsp:cNvSpPr/>
      </dsp:nvSpPr>
      <dsp:spPr>
        <a:xfrm>
          <a:off x="0" y="981067"/>
          <a:ext cx="8304335" cy="9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ctr" defTabSz="2000250" rtl="0">
            <a:lnSpc>
              <a:spcPct val="90000"/>
            </a:lnSpc>
            <a:spcBef>
              <a:spcPct val="0"/>
            </a:spcBef>
            <a:spcAft>
              <a:spcPct val="35000"/>
            </a:spcAft>
          </a:pPr>
          <a:r>
            <a:rPr lang="es-VE" sz="4500" kern="1200" dirty="0" smtClean="0"/>
            <a:t> </a:t>
          </a:r>
          <a:endParaRPr lang="es-VE" sz="4500" kern="1200" dirty="0"/>
        </a:p>
      </dsp:txBody>
      <dsp:txXfrm>
        <a:off x="0" y="981067"/>
        <a:ext cx="8304335" cy="980468"/>
      </dsp:txXfrm>
    </dsp:sp>
    <dsp:sp modelId="{9342533C-CC7A-4701-A7F2-4D8C2FE0AF8F}">
      <dsp:nvSpPr>
        <dsp:cNvPr id="0" name=""/>
        <dsp:cNvSpPr/>
      </dsp:nvSpPr>
      <dsp:spPr>
        <a:xfrm>
          <a:off x="0" y="1961536"/>
          <a:ext cx="830433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D4AB9BC-6038-4798-96A0-EE7B91AF3F0E}">
      <dsp:nvSpPr>
        <dsp:cNvPr id="0" name=""/>
        <dsp:cNvSpPr/>
      </dsp:nvSpPr>
      <dsp:spPr>
        <a:xfrm>
          <a:off x="0" y="1961536"/>
          <a:ext cx="8304335" cy="9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ctr" defTabSz="2000250" rtl="0">
            <a:lnSpc>
              <a:spcPct val="90000"/>
            </a:lnSpc>
            <a:spcBef>
              <a:spcPct val="0"/>
            </a:spcBef>
            <a:spcAft>
              <a:spcPct val="35000"/>
            </a:spcAft>
          </a:pPr>
          <a:endParaRPr lang="es-VE" sz="4500" kern="1200" dirty="0"/>
        </a:p>
      </dsp:txBody>
      <dsp:txXfrm>
        <a:off x="0" y="1961536"/>
        <a:ext cx="8304335" cy="980468"/>
      </dsp:txXfrm>
    </dsp:sp>
    <dsp:sp modelId="{9B4944AA-F592-43ED-8E9F-9C55AFE69863}">
      <dsp:nvSpPr>
        <dsp:cNvPr id="0" name=""/>
        <dsp:cNvSpPr/>
      </dsp:nvSpPr>
      <dsp:spPr>
        <a:xfrm>
          <a:off x="0" y="2942005"/>
          <a:ext cx="830433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A0FEDAF-3CEC-4497-BB4F-1619B05568CD}">
      <dsp:nvSpPr>
        <dsp:cNvPr id="0" name=""/>
        <dsp:cNvSpPr/>
      </dsp:nvSpPr>
      <dsp:spPr>
        <a:xfrm>
          <a:off x="0" y="2942005"/>
          <a:ext cx="8304335" cy="9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ctr" defTabSz="2000250" rtl="0">
            <a:lnSpc>
              <a:spcPct val="90000"/>
            </a:lnSpc>
            <a:spcBef>
              <a:spcPct val="0"/>
            </a:spcBef>
            <a:spcAft>
              <a:spcPct val="35000"/>
            </a:spcAft>
          </a:pPr>
          <a:endParaRPr lang="es-VE" sz="4500" kern="1200" dirty="0"/>
        </a:p>
      </dsp:txBody>
      <dsp:txXfrm>
        <a:off x="0" y="2942005"/>
        <a:ext cx="8304335" cy="980468"/>
      </dsp:txXfrm>
    </dsp:sp>
    <dsp:sp modelId="{BDCD1A76-2F45-42B0-9FFB-7C93D0A8E4F9}">
      <dsp:nvSpPr>
        <dsp:cNvPr id="0" name=""/>
        <dsp:cNvSpPr/>
      </dsp:nvSpPr>
      <dsp:spPr>
        <a:xfrm>
          <a:off x="0" y="3922474"/>
          <a:ext cx="8304335"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54A666-5B31-405C-9717-7952FEE41E22}">
      <dsp:nvSpPr>
        <dsp:cNvPr id="0" name=""/>
        <dsp:cNvSpPr/>
      </dsp:nvSpPr>
      <dsp:spPr>
        <a:xfrm>
          <a:off x="0" y="0"/>
          <a:ext cx="8304335" cy="980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VE" sz="1600" b="1" kern="1200" dirty="0">
              <a:latin typeface="Cambria" panose="02040503050406030204" pitchFamily="18" charset="0"/>
            </a:rPr>
            <a:t>La insuficiencia </a:t>
          </a:r>
          <a:r>
            <a:rPr lang="es-VE" sz="1600" b="1" kern="1200" dirty="0" smtClean="0">
              <a:latin typeface="Cambria" panose="02040503050406030204" pitchFamily="18" charset="0"/>
            </a:rPr>
            <a:t>cardíaca (IC) </a:t>
          </a:r>
          <a:r>
            <a:rPr lang="es-VE" sz="1600" b="1" kern="1200" dirty="0">
              <a:latin typeface="Cambria" panose="02040503050406030204" pitchFamily="18" charset="0"/>
            </a:rPr>
            <a:t>es un problema común y creciente asociado con ingresos frecuentes al </a:t>
          </a:r>
          <a:r>
            <a:rPr lang="es-VE" sz="1600" b="1" kern="1200" dirty="0" smtClean="0">
              <a:latin typeface="Cambria" panose="02040503050406030204" pitchFamily="18" charset="0"/>
            </a:rPr>
            <a:t>hospital, representando  5000 admisiones/por millón de habitantes por año . (50 000 camas-día</a:t>
          </a:r>
          <a:r>
            <a:rPr lang="es-VE" sz="1400" kern="1200" dirty="0" smtClean="0"/>
            <a:t>)</a:t>
          </a:r>
          <a:endParaRPr lang="es-VE" sz="1400" kern="1200" dirty="0"/>
        </a:p>
      </dsp:txBody>
      <dsp:txXfrm>
        <a:off x="0" y="0"/>
        <a:ext cx="8304335" cy="980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2AE65-F795-4249-B7A9-E4664A0A0ABA}">
      <dsp:nvSpPr>
        <dsp:cNvPr id="0" name=""/>
        <dsp:cNvSpPr/>
      </dsp:nvSpPr>
      <dsp:spPr>
        <a:xfrm>
          <a:off x="0" y="796"/>
          <a:ext cx="824817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57150" cap="flat" cmpd="sng" algn="ctr">
          <a:solidFill>
            <a:srgbClr val="C20E6C"/>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CC5001C-676C-40F8-B9B7-E695A96AA605}">
      <dsp:nvSpPr>
        <dsp:cNvPr id="0" name=""/>
        <dsp:cNvSpPr/>
      </dsp:nvSpPr>
      <dsp:spPr>
        <a:xfrm>
          <a:off x="0" y="796"/>
          <a:ext cx="8248176" cy="163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0">
            <a:lnSpc>
              <a:spcPct val="90000"/>
            </a:lnSpc>
            <a:spcBef>
              <a:spcPct val="0"/>
            </a:spcBef>
            <a:spcAft>
              <a:spcPct val="35000"/>
            </a:spcAft>
          </a:pPr>
          <a:endParaRPr lang="es-VE" sz="6500" kern="1200" dirty="0"/>
        </a:p>
      </dsp:txBody>
      <dsp:txXfrm>
        <a:off x="0" y="796"/>
        <a:ext cx="8248176" cy="1630251"/>
      </dsp:txXfrm>
    </dsp:sp>
    <dsp:sp modelId="{BE5C4F20-BBD6-41D2-96D6-F615C6730379}">
      <dsp:nvSpPr>
        <dsp:cNvPr id="0" name=""/>
        <dsp:cNvSpPr/>
      </dsp:nvSpPr>
      <dsp:spPr>
        <a:xfrm>
          <a:off x="0" y="1631047"/>
          <a:ext cx="824817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1A1721-9FB2-4E5E-BBB8-980FCA4C6728}">
      <dsp:nvSpPr>
        <dsp:cNvPr id="0" name=""/>
        <dsp:cNvSpPr/>
      </dsp:nvSpPr>
      <dsp:spPr>
        <a:xfrm>
          <a:off x="0" y="1631047"/>
          <a:ext cx="8248176" cy="163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0">
            <a:lnSpc>
              <a:spcPct val="90000"/>
            </a:lnSpc>
            <a:spcBef>
              <a:spcPct val="0"/>
            </a:spcBef>
            <a:spcAft>
              <a:spcPct val="35000"/>
            </a:spcAft>
          </a:pPr>
          <a:endParaRPr lang="es-VE" sz="6500" kern="1200" dirty="0"/>
        </a:p>
      </dsp:txBody>
      <dsp:txXfrm>
        <a:off x="0" y="1631047"/>
        <a:ext cx="8248176" cy="1630251"/>
      </dsp:txXfrm>
    </dsp:sp>
    <dsp:sp modelId="{90D1C89D-E30C-4251-994D-B7C710038870}">
      <dsp:nvSpPr>
        <dsp:cNvPr id="0" name=""/>
        <dsp:cNvSpPr/>
      </dsp:nvSpPr>
      <dsp:spPr>
        <a:xfrm>
          <a:off x="0" y="3261298"/>
          <a:ext cx="824817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34FEF77-D4F0-4B2F-91D5-231CC1BD6DE7}">
      <dsp:nvSpPr>
        <dsp:cNvPr id="0" name=""/>
        <dsp:cNvSpPr/>
      </dsp:nvSpPr>
      <dsp:spPr>
        <a:xfrm>
          <a:off x="0" y="172771"/>
          <a:ext cx="8248176" cy="1324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just" defTabSz="1200150">
            <a:lnSpc>
              <a:spcPct val="90000"/>
            </a:lnSpc>
            <a:spcBef>
              <a:spcPct val="0"/>
            </a:spcBef>
            <a:spcAft>
              <a:spcPct val="35000"/>
            </a:spcAft>
          </a:pPr>
          <a:r>
            <a:rPr lang="es-VE" sz="2700" b="1" kern="1200" dirty="0" smtClean="0">
              <a:latin typeface="Cambria" panose="02040503050406030204" pitchFamily="18" charset="0"/>
            </a:rPr>
            <a:t> </a:t>
          </a:r>
          <a:r>
            <a:rPr lang="es-VE" sz="2000" b="1" kern="1200" dirty="0" err="1" smtClean="0">
              <a:solidFill>
                <a:srgbClr val="FF0000"/>
              </a:solidFill>
              <a:latin typeface="Cambria" panose="02040503050406030204" pitchFamily="18" charset="0"/>
            </a:rPr>
            <a:t>Levosimendan</a:t>
          </a:r>
          <a:r>
            <a:rPr lang="es-VE" sz="2000" b="1" kern="1200" dirty="0" smtClean="0">
              <a:latin typeface="Cambria" panose="02040503050406030204" pitchFamily="18" charset="0"/>
            </a:rPr>
            <a:t> </a:t>
          </a:r>
          <a:r>
            <a:rPr lang="es-VE" sz="2000" b="1" kern="1200" dirty="0" smtClean="0">
              <a:effectLst/>
              <a:latin typeface="Cambria" panose="02040503050406030204" pitchFamily="18" charset="0"/>
              <a:ea typeface="+mn-ea"/>
              <a:cs typeface="+mn-cs"/>
            </a:rPr>
            <a:t>también conduce a la vasodilatación a través de la apertura de canales de  potasio sensible al ATP. </a:t>
          </a:r>
          <a:endParaRPr lang="es-VE" sz="2000" b="1" kern="1200" dirty="0">
            <a:latin typeface="Cambria" panose="02040503050406030204" pitchFamily="18" charset="0"/>
          </a:endParaRPr>
        </a:p>
      </dsp:txBody>
      <dsp:txXfrm>
        <a:off x="0" y="172771"/>
        <a:ext cx="8248176" cy="1324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8EF80-0A28-48BB-872E-30127B7A175E}">
      <dsp:nvSpPr>
        <dsp:cNvPr id="0" name=""/>
        <dsp:cNvSpPr/>
      </dsp:nvSpPr>
      <dsp:spPr>
        <a:xfrm>
          <a:off x="0" y="581467"/>
          <a:ext cx="8816452" cy="574811"/>
        </a:xfrm>
        <a:prstGeom prst="rect">
          <a:avLst/>
        </a:prstGeom>
        <a:no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tx1"/>
              </a:solidFill>
            </a:rPr>
            <a:t>Proporción de pacientes con mejoría hemodinámica al final del período de infusión de 24 h.</a:t>
          </a:r>
          <a:endParaRPr lang="es-VE" sz="1600" b="1" kern="1200" dirty="0">
            <a:solidFill>
              <a:schemeClr val="tx1"/>
            </a:solidFill>
          </a:endParaRPr>
        </a:p>
      </dsp:txBody>
      <dsp:txXfrm>
        <a:off x="0" y="581467"/>
        <a:ext cx="8816452" cy="574811"/>
      </dsp:txXfrm>
    </dsp:sp>
    <dsp:sp modelId="{47018422-B71E-45AD-97D9-22E35B0F2EEC}">
      <dsp:nvSpPr>
        <dsp:cNvPr id="0" name=""/>
        <dsp:cNvSpPr/>
      </dsp:nvSpPr>
      <dsp:spPr>
        <a:xfrm rot="10800000">
          <a:off x="0" y="5582381"/>
          <a:ext cx="8816452" cy="823205"/>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VE" sz="1600" kern="1200" dirty="0" smtClean="0">
              <a:solidFill>
                <a:schemeClr val="bg1">
                  <a:lumMod val="95000"/>
                </a:schemeClr>
              </a:solidFill>
              <a:effectLst/>
              <a:latin typeface="+mn-lt"/>
              <a:ea typeface="+mn-ea"/>
              <a:cs typeface="+mn-cs"/>
            </a:rPr>
            <a:t>Tiempo para el desarrollo de empeoramiento de la  IC o </a:t>
          </a:r>
          <a:r>
            <a:rPr lang="es-VE" sz="1600" kern="1200" dirty="0" err="1" smtClean="0">
              <a:solidFill>
                <a:schemeClr val="bg1">
                  <a:lumMod val="95000"/>
                </a:schemeClr>
              </a:solidFill>
              <a:effectLst/>
              <a:latin typeface="+mn-lt"/>
              <a:ea typeface="+mn-ea"/>
              <a:cs typeface="+mn-cs"/>
            </a:rPr>
            <a:t>Muerte.</a:t>
          </a:r>
          <a:r>
            <a:rPr lang="es-VE" sz="1600" kern="1200" dirty="0" err="1" smtClean="0">
              <a:solidFill>
                <a:schemeClr val="tx1"/>
              </a:solidFill>
              <a:effectLst/>
              <a:latin typeface="+mn-lt"/>
              <a:ea typeface="+mn-ea"/>
              <a:cs typeface="+mn-cs"/>
            </a:rPr>
            <a:t>uerte</a:t>
          </a:r>
          <a:r>
            <a:rPr lang="es-VE" sz="1600" kern="1200" dirty="0" smtClean="0">
              <a:solidFill>
                <a:schemeClr val="tx1"/>
              </a:solidFill>
              <a:effectLst/>
              <a:latin typeface="+mn-lt"/>
              <a:ea typeface="+mn-ea"/>
              <a:cs typeface="+mn-cs"/>
            </a:rPr>
            <a:t>.</a:t>
          </a:r>
        </a:p>
      </dsp:txBody>
      <dsp:txXfrm rot="10800000">
        <a:off x="0" y="5582381"/>
        <a:ext cx="8816452" cy="534894"/>
      </dsp:txXfrm>
    </dsp:sp>
    <dsp:sp modelId="{AD00FBE4-6192-4A0D-A4D9-B6260BB2845A}">
      <dsp:nvSpPr>
        <dsp:cNvPr id="0" name=""/>
        <dsp:cNvSpPr/>
      </dsp:nvSpPr>
      <dsp:spPr>
        <a:xfrm rot="10800000">
          <a:off x="0" y="4776957"/>
          <a:ext cx="8816452" cy="787233"/>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kern="1200" dirty="0" smtClean="0">
              <a:solidFill>
                <a:schemeClr val="bg1">
                  <a:lumMod val="95000"/>
                </a:schemeClr>
              </a:solidFill>
              <a:effectLst/>
              <a:latin typeface="+mn-lt"/>
              <a:ea typeface="+mn-ea"/>
              <a:cs typeface="+mn-cs"/>
            </a:rPr>
            <a:t>Supervivencia </a:t>
          </a:r>
          <a:r>
            <a:rPr lang="es-VE" sz="1600" kern="1200" dirty="0" err="1" smtClean="0">
              <a:solidFill>
                <a:schemeClr val="bg1">
                  <a:lumMod val="95000"/>
                </a:schemeClr>
              </a:solidFill>
              <a:effectLst/>
              <a:latin typeface="+mn-lt"/>
              <a:ea typeface="+mn-ea"/>
              <a:cs typeface="+mn-cs"/>
            </a:rPr>
            <a:t>intra</a:t>
          </a:r>
          <a:r>
            <a:rPr lang="es-VE" sz="1600" kern="1200" dirty="0" smtClean="0">
              <a:solidFill>
                <a:schemeClr val="bg1">
                  <a:lumMod val="95000"/>
                </a:schemeClr>
              </a:solidFill>
              <a:effectLst/>
              <a:latin typeface="+mn-lt"/>
              <a:ea typeface="+mn-ea"/>
              <a:cs typeface="+mn-cs"/>
            </a:rPr>
            <a:t> y </a:t>
          </a:r>
          <a:r>
            <a:rPr lang="es-VE" sz="1600" kern="1200" dirty="0" err="1" smtClean="0">
              <a:solidFill>
                <a:schemeClr val="bg1">
                  <a:lumMod val="95000"/>
                </a:schemeClr>
              </a:solidFill>
              <a:effectLst/>
              <a:latin typeface="+mn-lt"/>
              <a:ea typeface="+mn-ea"/>
              <a:cs typeface="+mn-cs"/>
            </a:rPr>
            <a:t>extrahospitalaria</a:t>
          </a:r>
          <a:r>
            <a:rPr lang="es-VE" sz="1600" kern="1200" dirty="0" smtClean="0">
              <a:solidFill>
                <a:schemeClr val="bg1">
                  <a:lumMod val="95000"/>
                </a:schemeClr>
              </a:solidFill>
              <a:effectLst/>
              <a:latin typeface="+mn-lt"/>
              <a:ea typeface="+mn-ea"/>
              <a:cs typeface="+mn-cs"/>
            </a:rPr>
            <a:t> después del primer </a:t>
          </a:r>
          <a:r>
            <a:rPr lang="es-VE" sz="1600" kern="1200" dirty="0" smtClean="0">
              <a:solidFill>
                <a:schemeClr val="bg1"/>
              </a:solidFill>
              <a:effectLst/>
              <a:latin typeface="+mn-lt"/>
              <a:ea typeface="+mn-ea"/>
              <a:cs typeface="+mn-cs"/>
            </a:rPr>
            <a:t>mes de haber recibido tratamiento IV</a:t>
          </a:r>
          <a:endParaRPr lang="es-VE" sz="1600" kern="1200" dirty="0">
            <a:solidFill>
              <a:schemeClr val="bg1"/>
            </a:solidFill>
            <a:latin typeface="+mn-lt"/>
          </a:endParaRPr>
        </a:p>
      </dsp:txBody>
      <dsp:txXfrm rot="10800000">
        <a:off x="0" y="4776957"/>
        <a:ext cx="8816452" cy="511520"/>
      </dsp:txXfrm>
    </dsp:sp>
    <dsp:sp modelId="{8A77770A-CB28-4302-A995-90DE968D33D1}">
      <dsp:nvSpPr>
        <dsp:cNvPr id="0" name=""/>
        <dsp:cNvSpPr/>
      </dsp:nvSpPr>
      <dsp:spPr>
        <a:xfrm rot="10800000">
          <a:off x="0" y="3782558"/>
          <a:ext cx="8816452" cy="1018622"/>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1">
                  <a:lumMod val="95000"/>
                </a:schemeClr>
              </a:solidFill>
              <a:effectLst/>
              <a:latin typeface="+mn-lt"/>
              <a:ea typeface="+mn-ea"/>
              <a:cs typeface="+mn-cs"/>
            </a:rPr>
            <a:t>Cambios desde el inicio hasta las 24 h en los síntomas de insuficiencia cardíaca(disnea y fatiga) en una escala de cuatro grados (mucho mejor,un poco mejor, sin cambios, peor); </a:t>
          </a:r>
        </a:p>
      </dsp:txBody>
      <dsp:txXfrm rot="10800000">
        <a:off x="0" y="3782558"/>
        <a:ext cx="8816452" cy="661870"/>
      </dsp:txXfrm>
    </dsp:sp>
    <dsp:sp modelId="{704A5FC4-EB1E-4815-8F8F-829C19A21A4D}">
      <dsp:nvSpPr>
        <dsp:cNvPr id="0" name=""/>
        <dsp:cNvSpPr/>
      </dsp:nvSpPr>
      <dsp:spPr>
        <a:xfrm rot="10800000">
          <a:off x="0" y="2833679"/>
          <a:ext cx="8816452" cy="928082"/>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1">
                  <a:lumMod val="95000"/>
                </a:schemeClr>
              </a:solidFill>
              <a:effectLst/>
              <a:latin typeface="+mn-lt"/>
              <a:ea typeface="+mn-ea"/>
              <a:cs typeface="+mn-cs"/>
            </a:rPr>
            <a:t>Proporción de pacientes que necesitan terapia de rescate intravenosa con inotrópico positivo medicamentos, vasodilatadores o diuréticos durante la infusión del estudio droga</a:t>
          </a:r>
          <a:endParaRPr lang="es-VE" sz="1600" b="1" kern="1200" dirty="0">
            <a:solidFill>
              <a:schemeClr val="bg1">
                <a:lumMod val="95000"/>
              </a:schemeClr>
            </a:solidFill>
            <a:latin typeface="+mn-lt"/>
          </a:endParaRPr>
        </a:p>
      </dsp:txBody>
      <dsp:txXfrm rot="10800000">
        <a:off x="0" y="2833679"/>
        <a:ext cx="8816452" cy="603040"/>
      </dsp:txXfrm>
    </dsp:sp>
    <dsp:sp modelId="{34E5840A-0670-4DDB-84D8-BD60D520BCA9}">
      <dsp:nvSpPr>
        <dsp:cNvPr id="0" name=""/>
        <dsp:cNvSpPr/>
      </dsp:nvSpPr>
      <dsp:spPr>
        <a:xfrm rot="10800000">
          <a:off x="0" y="2020108"/>
          <a:ext cx="8816452" cy="922953"/>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VE" sz="1600" b="1" kern="1200" dirty="0" smtClean="0">
              <a:solidFill>
                <a:schemeClr val="bg1">
                  <a:lumMod val="95000"/>
                </a:schemeClr>
              </a:solidFill>
              <a:latin typeface="+mn-lt"/>
            </a:rPr>
            <a:t>Cambios en variables hemodinámicas basales como GC, </a:t>
          </a:r>
          <a:r>
            <a:rPr lang="es-VE" sz="1600" b="1" kern="1200" dirty="0" err="1" smtClean="0">
              <a:solidFill>
                <a:schemeClr val="bg1">
                  <a:lumMod val="95000"/>
                </a:schemeClr>
              </a:solidFill>
              <a:latin typeface="+mn-lt"/>
            </a:rPr>
            <a:t>Presion</a:t>
          </a:r>
          <a:r>
            <a:rPr lang="es-VE" sz="1600" b="1" kern="1200" dirty="0" smtClean="0">
              <a:solidFill>
                <a:schemeClr val="bg1">
                  <a:lumMod val="95000"/>
                </a:schemeClr>
              </a:solidFill>
              <a:latin typeface="+mn-lt"/>
            </a:rPr>
            <a:t> en cuña (p. ej., </a:t>
          </a:r>
          <a:r>
            <a:rPr lang="es-VE" sz="1600" b="1" kern="1200" dirty="0" err="1" smtClean="0">
              <a:solidFill>
                <a:schemeClr val="bg1">
                  <a:lumMod val="95000"/>
                </a:schemeClr>
              </a:solidFill>
              <a:latin typeface="+mn-lt"/>
            </a:rPr>
            <a:t>Indice</a:t>
          </a:r>
          <a:r>
            <a:rPr lang="es-VE" sz="1600" b="1" kern="1200" dirty="0" smtClean="0">
              <a:solidFill>
                <a:schemeClr val="bg1">
                  <a:lumMod val="95000"/>
                </a:schemeClr>
              </a:solidFill>
              <a:latin typeface="+mn-lt"/>
            </a:rPr>
            <a:t> cardíaco, VS, Presión diastólica de la arteria pulmonar,  Presión Auricular derecha, PAS,  PAD, FC y RVS a las 24 h</a:t>
          </a:r>
          <a:endParaRPr lang="es-VE" sz="1600" b="1" kern="1200" dirty="0">
            <a:solidFill>
              <a:schemeClr val="bg1">
                <a:lumMod val="95000"/>
              </a:schemeClr>
            </a:solidFill>
            <a:latin typeface="+mn-lt"/>
          </a:endParaRPr>
        </a:p>
      </dsp:txBody>
      <dsp:txXfrm rot="10800000">
        <a:off x="0" y="2020108"/>
        <a:ext cx="8816452" cy="599707"/>
      </dsp:txXfrm>
    </dsp:sp>
    <dsp:sp modelId="{51CB563F-5B68-47EC-AABE-841FE38D4EEB}">
      <dsp:nvSpPr>
        <dsp:cNvPr id="0" name=""/>
        <dsp:cNvSpPr/>
      </dsp:nvSpPr>
      <dsp:spPr>
        <a:xfrm rot="10800000">
          <a:off x="0" y="1296057"/>
          <a:ext cx="8816452" cy="775340"/>
        </a:xfrm>
        <a:prstGeom prst="upArrowCallout">
          <a:avLst/>
        </a:prstGeom>
        <a:solidFill>
          <a:srgbClr val="C20E6C"/>
        </a:solidFill>
        <a:ln w="6350" cap="flat" cmpd="sng" algn="ctr">
          <a:solidFill>
            <a:schemeClr val="tx1"/>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endParaRPr lang="es-VE" sz="1400" kern="1200" dirty="0" smtClean="0">
            <a:solidFill>
              <a:schemeClr val="tx1"/>
            </a:solidFill>
            <a:latin typeface="+mn-lt"/>
          </a:endParaRPr>
        </a:p>
        <a:p>
          <a:pPr lvl="0" algn="ctr" defTabSz="622300" rtl="0">
            <a:lnSpc>
              <a:spcPct val="90000"/>
            </a:lnSpc>
            <a:spcBef>
              <a:spcPct val="0"/>
            </a:spcBef>
            <a:spcAft>
              <a:spcPct val="35000"/>
            </a:spcAft>
          </a:pPr>
          <a:r>
            <a:rPr lang="es-VE" sz="2800" b="1" kern="1200" dirty="0" smtClean="0">
              <a:solidFill>
                <a:schemeClr val="tx1"/>
              </a:solidFill>
              <a:latin typeface="+mn-lt"/>
            </a:rPr>
            <a:t>PUNTO FINAL SECUNDARIO</a:t>
          </a:r>
          <a:endParaRPr lang="es-VE" sz="2800" b="1" kern="1200" dirty="0">
            <a:solidFill>
              <a:schemeClr val="tx1"/>
            </a:solidFill>
            <a:latin typeface="+mn-lt"/>
          </a:endParaRPr>
        </a:p>
      </dsp:txBody>
      <dsp:txXfrm rot="10800000">
        <a:off x="0" y="1296057"/>
        <a:ext cx="8816452" cy="503793"/>
      </dsp:txXfrm>
    </dsp:sp>
    <dsp:sp modelId="{0D5B5F7B-E913-46A5-A9F1-0B3A753D5FB8}">
      <dsp:nvSpPr>
        <dsp:cNvPr id="0" name=""/>
        <dsp:cNvSpPr/>
      </dsp:nvSpPr>
      <dsp:spPr>
        <a:xfrm rot="10800000">
          <a:off x="0" y="28620"/>
          <a:ext cx="8816452" cy="717247"/>
        </a:xfrm>
        <a:prstGeom prst="upArrowCallout">
          <a:avLst/>
        </a:prstGeom>
        <a:no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568" tIns="99568" rIns="99568" bIns="99568" numCol="1" spcCol="1270" anchor="ctr" anchorCtr="0">
          <a:noAutofit/>
        </a:bodyPr>
        <a:lstStyle/>
        <a:p>
          <a:pPr lvl="0" algn="l" defTabSz="622300" rtl="0">
            <a:lnSpc>
              <a:spcPct val="90000"/>
            </a:lnSpc>
            <a:spcBef>
              <a:spcPct val="0"/>
            </a:spcBef>
            <a:spcAft>
              <a:spcPct val="35000"/>
            </a:spcAft>
          </a:pPr>
          <a:endParaRPr lang="es-VE" sz="1400" kern="1200" dirty="0" smtClean="0">
            <a:solidFill>
              <a:schemeClr val="tx1"/>
            </a:solidFill>
            <a:latin typeface="+mn-lt"/>
          </a:endParaRPr>
        </a:p>
        <a:p>
          <a:pPr lvl="0" algn="ctr" defTabSz="622300" rtl="0">
            <a:lnSpc>
              <a:spcPct val="90000"/>
            </a:lnSpc>
            <a:spcBef>
              <a:spcPct val="0"/>
            </a:spcBef>
            <a:spcAft>
              <a:spcPct val="35000"/>
            </a:spcAft>
          </a:pPr>
          <a:r>
            <a:rPr lang="es-VE" sz="3200" b="1" kern="1200" dirty="0" smtClean="0">
              <a:solidFill>
                <a:schemeClr val="tx1"/>
              </a:solidFill>
              <a:latin typeface="+mn-lt"/>
            </a:rPr>
            <a:t>PUNTO FINAL PRIMARIO</a:t>
          </a:r>
          <a:endParaRPr lang="es-VE" sz="3200" b="1" kern="1200" dirty="0">
            <a:solidFill>
              <a:schemeClr val="tx1"/>
            </a:solidFill>
            <a:latin typeface="+mn-lt"/>
          </a:endParaRPr>
        </a:p>
      </dsp:txBody>
      <dsp:txXfrm rot="10800000">
        <a:off x="0" y="28620"/>
        <a:ext cx="8816452" cy="466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E2BC-33E2-45EB-9B94-8632C93464F3}">
      <dsp:nvSpPr>
        <dsp:cNvPr id="0" name=""/>
        <dsp:cNvSpPr/>
      </dsp:nvSpPr>
      <dsp:spPr>
        <a:xfrm>
          <a:off x="0" y="2778265"/>
          <a:ext cx="8496255" cy="1017655"/>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VE" sz="2400" b="1" kern="1200" dirty="0" smtClean="0">
              <a:solidFill>
                <a:schemeClr val="bg1">
                  <a:lumMod val="95000"/>
                </a:schemeClr>
              </a:solidFill>
              <a:effectLst/>
              <a:latin typeface="+mn-lt"/>
              <a:ea typeface="+mn-ea"/>
              <a:cs typeface="+mn-cs"/>
            </a:rPr>
            <a:t>Informes espontáneos de reacciones adversas, pruebas de laboratorio (sangre y orina).</a:t>
          </a:r>
          <a:endParaRPr lang="es-VE" sz="2400" b="1" kern="1200" dirty="0">
            <a:solidFill>
              <a:schemeClr val="bg1">
                <a:lumMod val="95000"/>
              </a:schemeClr>
            </a:solidFill>
            <a:latin typeface="+mn-lt"/>
          </a:endParaRPr>
        </a:p>
      </dsp:txBody>
      <dsp:txXfrm>
        <a:off x="0" y="2778265"/>
        <a:ext cx="8496255" cy="1017655"/>
      </dsp:txXfrm>
    </dsp:sp>
    <dsp:sp modelId="{A3DCB808-90A5-437C-AE64-7DCF7B1C1B64}">
      <dsp:nvSpPr>
        <dsp:cNvPr id="0" name=""/>
        <dsp:cNvSpPr/>
      </dsp:nvSpPr>
      <dsp:spPr>
        <a:xfrm rot="10800000">
          <a:off x="0" y="1366565"/>
          <a:ext cx="8496255" cy="1660682"/>
        </a:xfrm>
        <a:prstGeom prst="upArrowCallou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VE" sz="2400" kern="1200" dirty="0" smtClean="0">
              <a:solidFill>
                <a:schemeClr val="bg1">
                  <a:lumMod val="95000"/>
                </a:schemeClr>
              </a:solidFill>
              <a:effectLst/>
              <a:latin typeface="+mn-lt"/>
              <a:ea typeface="+mn-ea"/>
              <a:cs typeface="+mn-cs"/>
            </a:rPr>
            <a:t>Mortalidad por cualquier causa a los 31 días y 180 días después asignación al azar </a:t>
          </a:r>
          <a:endParaRPr lang="es-VE" sz="2400" kern="1200" dirty="0">
            <a:solidFill>
              <a:schemeClr val="bg1">
                <a:lumMod val="95000"/>
              </a:schemeClr>
            </a:solidFill>
            <a:latin typeface="+mn-lt"/>
          </a:endParaRPr>
        </a:p>
      </dsp:txBody>
      <dsp:txXfrm rot="10800000">
        <a:off x="0" y="1366565"/>
        <a:ext cx="8496255" cy="1079061"/>
      </dsp:txXfrm>
    </dsp:sp>
    <dsp:sp modelId="{0D5B5F7B-E913-46A5-A9F1-0B3A753D5FB8}">
      <dsp:nvSpPr>
        <dsp:cNvPr id="0" name=""/>
        <dsp:cNvSpPr/>
      </dsp:nvSpPr>
      <dsp:spPr>
        <a:xfrm rot="10800000">
          <a:off x="0" y="134602"/>
          <a:ext cx="8496255" cy="1504813"/>
        </a:xfrm>
        <a:prstGeom prst="upArrowCallout">
          <a:avLst/>
        </a:prstGeom>
        <a:solidFill>
          <a:srgbClr val="00B0F0"/>
        </a:solidFill>
        <a:ln w="6350" cap="flat" cmpd="sng" algn="ctr">
          <a:solidFill>
            <a:schemeClr val="tx1"/>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42240" tIns="142240" rIns="142240" bIns="142240" numCol="1" spcCol="1270" anchor="ctr" anchorCtr="0">
          <a:noAutofit/>
        </a:bodyPr>
        <a:lstStyle/>
        <a:p>
          <a:pPr lvl="0" algn="l" defTabSz="889000" rtl="0">
            <a:lnSpc>
              <a:spcPct val="90000"/>
            </a:lnSpc>
            <a:spcBef>
              <a:spcPct val="0"/>
            </a:spcBef>
            <a:spcAft>
              <a:spcPct val="35000"/>
            </a:spcAft>
          </a:pPr>
          <a:endParaRPr lang="es-VE" sz="2000" kern="1200" dirty="0" smtClean="0">
            <a:solidFill>
              <a:schemeClr val="tx1"/>
            </a:solidFill>
            <a:latin typeface="+mn-lt"/>
          </a:endParaRPr>
        </a:p>
        <a:p>
          <a:pPr lvl="0" algn="ctr" defTabSz="889000" rtl="0">
            <a:lnSpc>
              <a:spcPct val="90000"/>
            </a:lnSpc>
            <a:spcBef>
              <a:spcPct val="0"/>
            </a:spcBef>
            <a:spcAft>
              <a:spcPct val="35000"/>
            </a:spcAft>
          </a:pPr>
          <a:r>
            <a:rPr lang="es-VE" sz="2000" b="1" kern="1200" dirty="0" smtClean="0">
              <a:solidFill>
                <a:schemeClr val="tx1"/>
              </a:solidFill>
              <a:latin typeface="+mn-lt"/>
            </a:rPr>
            <a:t>PUNTO FINAL DE SEGURIDAD </a:t>
          </a:r>
          <a:endParaRPr lang="es-VE" sz="2000" b="1" kern="1200" dirty="0">
            <a:solidFill>
              <a:schemeClr val="tx1"/>
            </a:solidFill>
            <a:latin typeface="+mn-lt"/>
          </a:endParaRPr>
        </a:p>
      </dsp:txBody>
      <dsp:txXfrm rot="10800000">
        <a:off x="0" y="134602"/>
        <a:ext cx="8496255" cy="977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71CA1-A158-4734-81B5-CF8FEE9F6654}">
      <dsp:nvSpPr>
        <dsp:cNvPr id="0" name=""/>
        <dsp:cNvSpPr/>
      </dsp:nvSpPr>
      <dsp:spPr>
        <a:xfrm>
          <a:off x="0" y="0"/>
          <a:ext cx="4330898" cy="4330898"/>
        </a:xfrm>
        <a:prstGeom prst="triangle">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sp>
    <dsp:sp modelId="{B97D59F2-24B2-40BB-91FD-43A147C07889}">
      <dsp:nvSpPr>
        <dsp:cNvPr id="0" name=""/>
        <dsp:cNvSpPr/>
      </dsp:nvSpPr>
      <dsp:spPr>
        <a:xfrm>
          <a:off x="3041302" y="698862"/>
          <a:ext cx="2815083" cy="102520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Cambria" panose="02040503050406030204" pitchFamily="18" charset="0"/>
            </a:rPr>
            <a:t>MULTICENTRICO</a:t>
          </a:r>
          <a:endParaRPr lang="es-VE" sz="2400" b="1" kern="1200" dirty="0">
            <a:latin typeface="Cambria" panose="02040503050406030204" pitchFamily="18" charset="0"/>
          </a:endParaRPr>
        </a:p>
      </dsp:txBody>
      <dsp:txXfrm>
        <a:off x="3091348" y="748908"/>
        <a:ext cx="2714991" cy="925112"/>
      </dsp:txXfrm>
    </dsp:sp>
    <dsp:sp modelId="{0D0B1554-9108-407C-BF77-1FFBFB4A8000}">
      <dsp:nvSpPr>
        <dsp:cNvPr id="0" name=""/>
        <dsp:cNvSpPr/>
      </dsp:nvSpPr>
      <dsp:spPr>
        <a:xfrm>
          <a:off x="3223916" y="3011355"/>
          <a:ext cx="2815083" cy="1025204"/>
        </a:xfrm>
        <a:prstGeom prst="roundRect">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Cambria" panose="02040503050406030204" pitchFamily="18" charset="0"/>
            </a:rPr>
            <a:t>DOBLE CIEGO </a:t>
          </a:r>
          <a:endParaRPr lang="es-VE" sz="2400" b="1" kern="1200" dirty="0">
            <a:latin typeface="Cambria" panose="02040503050406030204" pitchFamily="18" charset="0"/>
          </a:endParaRPr>
        </a:p>
      </dsp:txBody>
      <dsp:txXfrm>
        <a:off x="3273962" y="3061401"/>
        <a:ext cx="2714991" cy="925112"/>
      </dsp:txXfrm>
    </dsp:sp>
    <dsp:sp modelId="{6DDF6B6C-2C18-4821-8E2E-B7FA2145AE6E}">
      <dsp:nvSpPr>
        <dsp:cNvPr id="0" name=""/>
        <dsp:cNvSpPr/>
      </dsp:nvSpPr>
      <dsp:spPr>
        <a:xfrm>
          <a:off x="3165700" y="1858707"/>
          <a:ext cx="2815083" cy="1025204"/>
        </a:xfrm>
        <a:prstGeom prst="roundRect">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VE" sz="2400" b="1" kern="1200" dirty="0" smtClean="0">
              <a:latin typeface="Cambria" panose="02040503050406030204" pitchFamily="18" charset="0"/>
            </a:rPr>
            <a:t>ALEATORIZADO</a:t>
          </a:r>
          <a:endParaRPr lang="es-VE" sz="2400" b="1" kern="1200" dirty="0">
            <a:latin typeface="Cambria" panose="02040503050406030204" pitchFamily="18" charset="0"/>
          </a:endParaRPr>
        </a:p>
      </dsp:txBody>
      <dsp:txXfrm>
        <a:off x="3215746" y="1908753"/>
        <a:ext cx="2714991" cy="925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54AF-42A5-4BC2-854A-F0EE60DB4500}">
      <dsp:nvSpPr>
        <dsp:cNvPr id="0" name=""/>
        <dsp:cNvSpPr/>
      </dsp:nvSpPr>
      <dsp:spPr>
        <a:xfrm>
          <a:off x="112510" y="0"/>
          <a:ext cx="7619950" cy="113915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VE" sz="1800" kern="1200" dirty="0" smtClean="0"/>
            <a:t>En este estudio, hubo mejoría hemodinámica significativa en pacientes con (IC severa de bajo gasto) tras la administración de </a:t>
          </a:r>
          <a:r>
            <a:rPr lang="es-VE" sz="1800" kern="1200" dirty="0" err="1" smtClean="0"/>
            <a:t>Levosimendan</a:t>
          </a:r>
          <a:r>
            <a:rPr lang="es-VE" sz="1800" kern="1200" dirty="0" smtClean="0"/>
            <a:t> (24h) en comparación con el grupo que recibio dobutamina</a:t>
          </a:r>
          <a:endParaRPr lang="es-VE" sz="1800" kern="1200" dirty="0"/>
        </a:p>
      </dsp:txBody>
      <dsp:txXfrm>
        <a:off x="145875" y="33365"/>
        <a:ext cx="6193452" cy="1072423"/>
      </dsp:txXfrm>
    </dsp:sp>
    <dsp:sp modelId="{ADC340C4-1799-4D3B-97EC-5B4430554B87}">
      <dsp:nvSpPr>
        <dsp:cNvPr id="0" name=""/>
        <dsp:cNvSpPr/>
      </dsp:nvSpPr>
      <dsp:spPr>
        <a:xfrm>
          <a:off x="345960" y="1285430"/>
          <a:ext cx="7370593" cy="113915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VE" sz="1800" kern="1200" dirty="0" smtClean="0">
              <a:solidFill>
                <a:schemeClr val="tx1"/>
              </a:solidFill>
              <a:effectLst/>
              <a:latin typeface="+mn-lt"/>
              <a:ea typeface="+mn-ea"/>
              <a:cs typeface="+mn-cs"/>
            </a:rPr>
            <a:t>A las dosis estudiadas, </a:t>
          </a:r>
          <a:r>
            <a:rPr lang="es-VE" sz="1800"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rPr>
            <a:t> se asoció con  aumento significativo en el GC, disminución</a:t>
          </a:r>
          <a:r>
            <a:rPr lang="es-VE" sz="1800" kern="1200" baseline="0" dirty="0" smtClean="0">
              <a:solidFill>
                <a:schemeClr val="tx1"/>
              </a:solidFill>
              <a:effectLst/>
              <a:latin typeface="+mn-lt"/>
              <a:ea typeface="+mn-ea"/>
              <a:cs typeface="+mn-cs"/>
            </a:rPr>
            <a:t> de la </a:t>
          </a:r>
          <a:r>
            <a:rPr lang="es-VE" sz="1800" kern="1200" baseline="0" dirty="0" err="1" smtClean="0">
              <a:solidFill>
                <a:schemeClr val="tx1"/>
              </a:solidFill>
              <a:effectLst/>
              <a:latin typeface="+mn-lt"/>
              <a:ea typeface="+mn-ea"/>
              <a:cs typeface="+mn-cs"/>
            </a:rPr>
            <a:t>Presion</a:t>
          </a:r>
          <a:r>
            <a:rPr lang="es-VE" sz="1800" kern="1200" dirty="0" smtClean="0">
              <a:solidFill>
                <a:schemeClr val="tx1"/>
              </a:solidFill>
              <a:effectLst/>
              <a:latin typeface="+mn-lt"/>
              <a:ea typeface="+mn-ea"/>
              <a:cs typeface="+mn-cs"/>
            </a:rPr>
            <a:t> en cuña y  de RVS con</a:t>
          </a:r>
          <a:r>
            <a:rPr lang="es-VE" sz="1800" kern="1200" baseline="0" dirty="0" smtClean="0">
              <a:solidFill>
                <a:schemeClr val="tx1"/>
              </a:solidFill>
              <a:effectLst/>
              <a:latin typeface="+mn-lt"/>
              <a:ea typeface="+mn-ea"/>
              <a:cs typeface="+mn-cs"/>
            </a:rPr>
            <a:t> respecto al grupo de </a:t>
          </a:r>
          <a:r>
            <a:rPr lang="es-VE" sz="1800" kern="1200" dirty="0" err="1" smtClean="0">
              <a:solidFill>
                <a:schemeClr val="tx1"/>
              </a:solidFill>
              <a:effectLst/>
              <a:latin typeface="+mn-lt"/>
              <a:ea typeface="+mn-ea"/>
              <a:cs typeface="+mn-cs"/>
            </a:rPr>
            <a:t>dobutamina</a:t>
          </a:r>
          <a:r>
            <a:rPr lang="es-VE" sz="1800" kern="1200" dirty="0" smtClean="0">
              <a:solidFill>
                <a:schemeClr val="tx1"/>
              </a:solidFill>
              <a:effectLst/>
              <a:latin typeface="+mn-lt"/>
              <a:ea typeface="+mn-ea"/>
              <a:cs typeface="+mn-cs"/>
            </a:rPr>
            <a:t>.</a:t>
          </a:r>
          <a:endParaRPr lang="es-VE" sz="1800" kern="1200" dirty="0"/>
        </a:p>
      </dsp:txBody>
      <dsp:txXfrm>
        <a:off x="379325" y="1318795"/>
        <a:ext cx="5912887" cy="1072423"/>
      </dsp:txXfrm>
    </dsp:sp>
    <dsp:sp modelId="{6CB84406-EC0B-4659-B7E1-94BB72B9EBA1}">
      <dsp:nvSpPr>
        <dsp:cNvPr id="0" name=""/>
        <dsp:cNvSpPr/>
      </dsp:nvSpPr>
      <dsp:spPr>
        <a:xfrm>
          <a:off x="968858" y="2667210"/>
          <a:ext cx="7053942" cy="113915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VE" sz="1800"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rPr>
            <a:t> era bien tolerado; causó menos eventos adversos cardíacos que </a:t>
          </a:r>
          <a:r>
            <a:rPr lang="es-VE" sz="1800" kern="1200" dirty="0" err="1" smtClean="0">
              <a:solidFill>
                <a:schemeClr val="tx1"/>
              </a:solidFill>
              <a:effectLst/>
              <a:latin typeface="+mn-lt"/>
              <a:ea typeface="+mn-ea"/>
              <a:cs typeface="+mn-cs"/>
            </a:rPr>
            <a:t>Dobutamina</a:t>
          </a:r>
          <a:r>
            <a:rPr lang="es-VE" sz="1800" kern="1200" dirty="0" smtClean="0">
              <a:solidFill>
                <a:schemeClr val="tx1"/>
              </a:solidFill>
              <a:effectLst/>
              <a:latin typeface="+mn-lt"/>
              <a:ea typeface="+mn-ea"/>
              <a:cs typeface="+mn-cs"/>
            </a:rPr>
            <a:t>. Los efectos hemodinámicos no fueron atenuados por el uso concomitante de B-B. </a:t>
          </a:r>
          <a:endParaRPr lang="es-VE" sz="1800" kern="1200" dirty="0"/>
        </a:p>
      </dsp:txBody>
      <dsp:txXfrm>
        <a:off x="1002223" y="2700575"/>
        <a:ext cx="5664812" cy="1072423"/>
      </dsp:txXfrm>
    </dsp:sp>
    <dsp:sp modelId="{5E90ECC7-869C-46BA-B244-11AE53AA4E54}">
      <dsp:nvSpPr>
        <dsp:cNvPr id="0" name=""/>
        <dsp:cNvSpPr/>
      </dsp:nvSpPr>
      <dsp:spPr>
        <a:xfrm>
          <a:off x="1469547" y="4038818"/>
          <a:ext cx="7053942" cy="1139153"/>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VE" sz="1800" kern="1200" dirty="0" smtClean="0">
              <a:solidFill>
                <a:schemeClr val="tx1"/>
              </a:solidFill>
              <a:effectLst/>
              <a:latin typeface="+mn-lt"/>
              <a:ea typeface="+mn-ea"/>
              <a:cs typeface="+mn-cs"/>
            </a:rPr>
            <a:t>Este estudio sugiere ese </a:t>
          </a:r>
          <a:r>
            <a:rPr lang="es-VE" sz="1800"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rPr>
            <a:t> podría ser un agente útil en exacerbaciones de la IC durante uso de terapia a largo plazo con BB.</a:t>
          </a:r>
          <a:endParaRPr lang="es-VE" sz="1800" kern="1200" dirty="0"/>
        </a:p>
      </dsp:txBody>
      <dsp:txXfrm>
        <a:off x="1502912" y="4072183"/>
        <a:ext cx="5655994" cy="1072423"/>
      </dsp:txXfrm>
    </dsp:sp>
    <dsp:sp modelId="{AEE18137-818C-4CA2-ABAA-B1CA5C7AC5DC}">
      <dsp:nvSpPr>
        <dsp:cNvPr id="0" name=""/>
        <dsp:cNvSpPr/>
      </dsp:nvSpPr>
      <dsp:spPr>
        <a:xfrm>
          <a:off x="6454994" y="872488"/>
          <a:ext cx="740449" cy="740449"/>
        </a:xfrm>
        <a:prstGeom prst="downArrow">
          <a:avLst>
            <a:gd name="adj1" fmla="val 55000"/>
            <a:gd name="adj2" fmla="val 45000"/>
          </a:avLst>
        </a:prstGeom>
        <a:solidFill>
          <a:srgbClr val="C20E6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VE" sz="3300" kern="1200"/>
        </a:p>
      </dsp:txBody>
      <dsp:txXfrm>
        <a:off x="6621595" y="872488"/>
        <a:ext cx="407247" cy="557188"/>
      </dsp:txXfrm>
    </dsp:sp>
    <dsp:sp modelId="{B8396186-9A9B-4F96-BBF5-E5B97FE7B7BB}">
      <dsp:nvSpPr>
        <dsp:cNvPr id="0" name=""/>
        <dsp:cNvSpPr/>
      </dsp:nvSpPr>
      <dsp:spPr>
        <a:xfrm>
          <a:off x="7045762" y="2218761"/>
          <a:ext cx="740449" cy="740449"/>
        </a:xfrm>
        <a:prstGeom prst="downArrow">
          <a:avLst>
            <a:gd name="adj1" fmla="val 55000"/>
            <a:gd name="adj2" fmla="val 45000"/>
          </a:avLst>
        </a:prstGeom>
        <a:solidFill>
          <a:srgbClr val="C20E6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VE" sz="3300" kern="1200"/>
        </a:p>
      </dsp:txBody>
      <dsp:txXfrm>
        <a:off x="7212363" y="2218761"/>
        <a:ext cx="407247" cy="557188"/>
      </dsp:txXfrm>
    </dsp:sp>
    <dsp:sp modelId="{E72AEE0C-6DB7-467A-8985-1B94755E2DD1}">
      <dsp:nvSpPr>
        <dsp:cNvPr id="0" name=""/>
        <dsp:cNvSpPr/>
      </dsp:nvSpPr>
      <dsp:spPr>
        <a:xfrm>
          <a:off x="7627712" y="3565033"/>
          <a:ext cx="740449" cy="740449"/>
        </a:xfrm>
        <a:prstGeom prst="downArrow">
          <a:avLst>
            <a:gd name="adj1" fmla="val 55000"/>
            <a:gd name="adj2" fmla="val 45000"/>
          </a:avLst>
        </a:prstGeom>
        <a:solidFill>
          <a:srgbClr val="C20E6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VE" sz="3300" kern="1200"/>
        </a:p>
      </dsp:txBody>
      <dsp:txXfrm>
        <a:off x="7794313" y="3565033"/>
        <a:ext cx="407247" cy="557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3B251-08D6-48D6-9218-8E10C43B4C57}">
      <dsp:nvSpPr>
        <dsp:cNvPr id="0" name=""/>
        <dsp:cNvSpPr/>
      </dsp:nvSpPr>
      <dsp:spPr>
        <a:xfrm>
          <a:off x="96521" y="-72358"/>
          <a:ext cx="7665465" cy="154794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es-VE" sz="1800" kern="1200" dirty="0" smtClean="0">
            <a:solidFill>
              <a:schemeClr val="tx1"/>
            </a:solidFill>
            <a:effectLst/>
            <a:latin typeface="+mn-lt"/>
            <a:ea typeface="+mn-ea"/>
            <a:cs typeface="+mn-cs"/>
          </a:endParaRPr>
        </a:p>
        <a:p>
          <a:pPr lvl="0" algn="just" defTabSz="800100">
            <a:lnSpc>
              <a:spcPct val="90000"/>
            </a:lnSpc>
            <a:spcBef>
              <a:spcPct val="0"/>
            </a:spcBef>
            <a:spcAft>
              <a:spcPct val="35000"/>
            </a:spcAft>
          </a:pPr>
          <a:r>
            <a:rPr lang="es-VE" sz="1800" kern="1200" dirty="0" smtClean="0">
              <a:solidFill>
                <a:schemeClr val="tx1"/>
              </a:solidFill>
              <a:effectLst/>
              <a:latin typeface="+mn-lt"/>
              <a:ea typeface="+mn-ea"/>
              <a:cs typeface="+mn-cs"/>
            </a:rPr>
            <a:t>Un estudio previo sugirió beneficio sintomático con </a:t>
          </a:r>
          <a:r>
            <a:rPr lang="es-VE" sz="1800"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rPr>
            <a:t> comparado con placebo.</a:t>
          </a:r>
          <a:r>
            <a:rPr lang="es-VE" sz="1800" kern="1200" baseline="0" dirty="0" smtClean="0">
              <a:solidFill>
                <a:schemeClr val="tx1"/>
              </a:solidFill>
              <a:effectLst/>
              <a:latin typeface="+mn-lt"/>
              <a:ea typeface="+mn-ea"/>
              <a:cs typeface="+mn-cs"/>
            </a:rPr>
            <a:t> N</a:t>
          </a:r>
          <a:r>
            <a:rPr lang="es-VE" sz="1800" kern="1200" dirty="0" smtClean="0">
              <a:solidFill>
                <a:schemeClr val="tx1"/>
              </a:solidFill>
              <a:effectLst/>
              <a:latin typeface="+mn-lt"/>
              <a:ea typeface="+mn-ea"/>
              <a:cs typeface="+mn-cs"/>
            </a:rPr>
            <a:t>o existen</a:t>
          </a:r>
          <a:r>
            <a:rPr lang="es-VE" sz="1800" kern="1200" baseline="0" dirty="0" smtClean="0">
              <a:solidFill>
                <a:schemeClr val="tx1"/>
              </a:solidFill>
              <a:effectLst/>
              <a:latin typeface="+mn-lt"/>
              <a:ea typeface="+mn-ea"/>
              <a:cs typeface="+mn-cs"/>
            </a:rPr>
            <a:t> </a:t>
          </a:r>
          <a:r>
            <a:rPr lang="es-VE" sz="1800" kern="1200" dirty="0" smtClean="0">
              <a:solidFill>
                <a:schemeClr val="tx1"/>
              </a:solidFill>
              <a:effectLst/>
              <a:latin typeface="+mn-lt"/>
              <a:ea typeface="+mn-ea"/>
              <a:cs typeface="+mn-cs"/>
            </a:rPr>
            <a:t>ensayos controlados con placebo que muestren</a:t>
          </a:r>
          <a:r>
            <a:rPr lang="es-VE" sz="1800" kern="1200" baseline="0" dirty="0" smtClean="0">
              <a:solidFill>
                <a:schemeClr val="tx1"/>
              </a:solidFill>
              <a:effectLst/>
              <a:latin typeface="+mn-lt"/>
              <a:ea typeface="+mn-ea"/>
              <a:cs typeface="+mn-cs"/>
            </a:rPr>
            <a:t> mejoría </a:t>
          </a:r>
          <a:r>
            <a:rPr lang="es-VE" sz="1800" kern="1200" dirty="0" smtClean="0">
              <a:solidFill>
                <a:schemeClr val="tx1"/>
              </a:solidFill>
              <a:effectLst/>
              <a:latin typeface="+mn-lt"/>
              <a:ea typeface="+mn-ea"/>
              <a:cs typeface="+mn-cs"/>
            </a:rPr>
            <a:t>sintomática</a:t>
          </a:r>
          <a:r>
            <a:rPr lang="es-VE" sz="1800" kern="1200" baseline="0" dirty="0" smtClean="0">
              <a:solidFill>
                <a:schemeClr val="tx1"/>
              </a:solidFill>
              <a:effectLst/>
              <a:latin typeface="+mn-lt"/>
              <a:ea typeface="+mn-ea"/>
              <a:cs typeface="+mn-cs"/>
            </a:rPr>
            <a:t> con</a:t>
          </a:r>
          <a:r>
            <a:rPr lang="es-VE" sz="1800" kern="1200" dirty="0" smtClean="0">
              <a:solidFill>
                <a:schemeClr val="tx1"/>
              </a:solidFill>
              <a:effectLst/>
              <a:latin typeface="+mn-lt"/>
              <a:ea typeface="+mn-ea"/>
              <a:cs typeface="+mn-cs"/>
            </a:rPr>
            <a:t> </a:t>
          </a:r>
          <a:r>
            <a:rPr lang="es-VE" sz="1800" kern="1200" dirty="0" err="1" smtClean="0">
              <a:solidFill>
                <a:schemeClr val="tx1"/>
              </a:solidFill>
              <a:effectLst/>
              <a:latin typeface="+mn-lt"/>
              <a:ea typeface="+mn-ea"/>
              <a:cs typeface="+mn-cs"/>
            </a:rPr>
            <a:t>Dobutamina</a:t>
          </a:r>
          <a:r>
            <a:rPr lang="es-VE" sz="1800" kern="1200" dirty="0" smtClean="0">
              <a:solidFill>
                <a:schemeClr val="tx1"/>
              </a:solidFill>
              <a:effectLst/>
              <a:latin typeface="+mn-lt"/>
              <a:ea typeface="+mn-ea"/>
              <a:cs typeface="+mn-cs"/>
            </a:rPr>
            <a:t>.</a:t>
          </a:r>
        </a:p>
        <a:p>
          <a:pPr lvl="0" algn="just" defTabSz="800100">
            <a:lnSpc>
              <a:spcPct val="90000"/>
            </a:lnSpc>
            <a:spcBef>
              <a:spcPct val="0"/>
            </a:spcBef>
            <a:spcAft>
              <a:spcPct val="35000"/>
            </a:spcAft>
          </a:pPr>
          <a:endParaRPr lang="es-VE" sz="1800" kern="1200" dirty="0"/>
        </a:p>
      </dsp:txBody>
      <dsp:txXfrm>
        <a:off x="141859" y="-27020"/>
        <a:ext cx="5875209" cy="1457273"/>
      </dsp:txXfrm>
    </dsp:sp>
    <dsp:sp modelId="{2C1676C4-B8DD-4B2C-AF6E-24C09F31775D}">
      <dsp:nvSpPr>
        <dsp:cNvPr id="0" name=""/>
        <dsp:cNvSpPr/>
      </dsp:nvSpPr>
      <dsp:spPr>
        <a:xfrm>
          <a:off x="700378" y="1600427"/>
          <a:ext cx="7366085" cy="154794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VE" sz="1800" kern="1200" dirty="0" smtClean="0">
              <a:solidFill>
                <a:schemeClr val="tx1"/>
              </a:solidFill>
              <a:effectLst/>
              <a:latin typeface="+mn-lt"/>
              <a:ea typeface="+mn-ea"/>
              <a:cs typeface="+mn-cs"/>
            </a:rPr>
            <a:t>Otro estudio</a:t>
          </a:r>
          <a:r>
            <a:rPr lang="es-VE" sz="1800" kern="1200" baseline="0" dirty="0" smtClean="0">
              <a:solidFill>
                <a:schemeClr val="tx1"/>
              </a:solidFill>
              <a:effectLst/>
              <a:latin typeface="+mn-lt"/>
              <a:ea typeface="+mn-ea"/>
              <a:cs typeface="+mn-cs"/>
            </a:rPr>
            <a:t> </a:t>
          </a:r>
          <a:r>
            <a:rPr lang="es-VE" sz="1800" kern="1200" dirty="0" smtClean="0">
              <a:solidFill>
                <a:schemeClr val="tx1"/>
              </a:solidFill>
              <a:effectLst/>
              <a:latin typeface="+mn-lt"/>
              <a:ea typeface="+mn-ea"/>
              <a:cs typeface="+mn-cs"/>
            </a:rPr>
            <a:t>aleatorizado, doble ciego, controlado con placebo (500 </a:t>
          </a:r>
          <a:r>
            <a:rPr lang="es-VE" sz="1800" kern="1200" dirty="0" err="1" smtClean="0">
              <a:solidFill>
                <a:schemeClr val="tx1"/>
              </a:solidFill>
              <a:effectLst/>
              <a:latin typeface="+mn-lt"/>
              <a:ea typeface="+mn-ea"/>
              <a:cs typeface="+mn-cs"/>
            </a:rPr>
            <a:t>px</a:t>
          </a:r>
          <a:r>
            <a:rPr lang="es-VE" sz="1800" kern="1200" dirty="0" smtClean="0">
              <a:solidFill>
                <a:schemeClr val="tx1"/>
              </a:solidFill>
              <a:effectLst/>
              <a:latin typeface="+mn-lt"/>
              <a:ea typeface="+mn-ea"/>
              <a:cs typeface="+mn-cs"/>
            </a:rPr>
            <a:t> con IC post IM </a:t>
          </a:r>
          <a:r>
            <a:rPr lang="es-VE" sz="1800" kern="1200" dirty="0" smtClean="0">
              <a:solidFill>
                <a:schemeClr val="tx1"/>
              </a:solidFill>
              <a:effectLst/>
              <a:latin typeface="+mn-lt"/>
              <a:ea typeface="+mn-ea"/>
              <a:cs typeface="+mn-cs"/>
              <a:sym typeface="Wingdings" panose="05000000000000000000" pitchFamily="2" charset="2"/>
            </a:rPr>
            <a:t></a:t>
          </a:r>
          <a:r>
            <a:rPr lang="es-VE" sz="1800" kern="1200" dirty="0" smtClean="0">
              <a:solidFill>
                <a:schemeClr val="tx1"/>
              </a:solidFill>
              <a:effectLst/>
              <a:latin typeface="+mn-lt"/>
              <a:ea typeface="+mn-ea"/>
              <a:cs typeface="+mn-cs"/>
            </a:rPr>
            <a:t>mortalidad</a:t>
          </a:r>
          <a:r>
            <a:rPr lang="es-VE" sz="1800" kern="1200" baseline="0" dirty="0" smtClean="0">
              <a:solidFill>
                <a:schemeClr val="tx1"/>
              </a:solidFill>
              <a:effectLst/>
              <a:latin typeface="+mn-lt"/>
              <a:ea typeface="+mn-ea"/>
              <a:cs typeface="+mn-cs"/>
            </a:rPr>
            <a:t> fue menor</a:t>
          </a:r>
          <a:r>
            <a:rPr lang="es-VE" sz="1800" kern="1200" dirty="0" smtClean="0">
              <a:solidFill>
                <a:schemeClr val="tx1"/>
              </a:solidFill>
              <a:effectLst/>
              <a:latin typeface="+mn-lt"/>
              <a:ea typeface="+mn-ea"/>
              <a:cs typeface="+mn-cs"/>
            </a:rPr>
            <a:t> hasta 14d después con </a:t>
          </a:r>
          <a:r>
            <a:rPr lang="es-VE" sz="1800"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rPr>
            <a:t> por solo 6 h.</a:t>
          </a:r>
          <a:endParaRPr lang="es-VE" sz="1800" kern="1200" dirty="0"/>
        </a:p>
      </dsp:txBody>
      <dsp:txXfrm>
        <a:off x="745716" y="1645765"/>
        <a:ext cx="5585205" cy="1457273"/>
      </dsp:txXfrm>
    </dsp:sp>
    <dsp:sp modelId="{A6EA86F3-5D67-4EF9-960E-9B1BBFBE399B}">
      <dsp:nvSpPr>
        <dsp:cNvPr id="0" name=""/>
        <dsp:cNvSpPr/>
      </dsp:nvSpPr>
      <dsp:spPr>
        <a:xfrm>
          <a:off x="1215994" y="3285952"/>
          <a:ext cx="7156833" cy="183738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VE" sz="1800" kern="1200" dirty="0" smtClean="0">
              <a:solidFill>
                <a:schemeClr val="tx1"/>
              </a:solidFill>
              <a:effectLst/>
              <a:latin typeface="+mn-lt"/>
              <a:ea typeface="+mn-ea"/>
              <a:cs typeface="+mn-cs"/>
            </a:rPr>
            <a:t>Un </a:t>
          </a:r>
          <a:r>
            <a:rPr lang="es-VE" sz="1800" kern="1200" dirty="0" err="1" smtClean="0">
              <a:solidFill>
                <a:schemeClr val="tx1"/>
              </a:solidFill>
              <a:effectLst/>
              <a:latin typeface="+mn-lt"/>
              <a:ea typeface="+mn-ea"/>
              <a:cs typeface="+mn-cs"/>
            </a:rPr>
            <a:t>metanálisis</a:t>
          </a:r>
          <a:r>
            <a:rPr lang="es-VE" sz="1800" kern="1200" dirty="0" smtClean="0">
              <a:solidFill>
                <a:schemeClr val="tx1"/>
              </a:solidFill>
              <a:effectLst/>
              <a:latin typeface="+mn-lt"/>
              <a:ea typeface="+mn-ea"/>
              <a:cs typeface="+mn-cs"/>
            </a:rPr>
            <a:t> de agentes inotrópicos IV </a:t>
          </a:r>
          <a:r>
            <a:rPr lang="es-VE" sz="1800" kern="1200" dirty="0" smtClean="0">
              <a:solidFill>
                <a:schemeClr val="tx1"/>
              </a:solidFill>
              <a:effectLst/>
              <a:latin typeface="+mn-lt"/>
              <a:ea typeface="+mn-ea"/>
              <a:cs typeface="+mn-cs"/>
              <a:sym typeface="Wingdings" panose="05000000000000000000" pitchFamily="2" charset="2"/>
            </a:rPr>
            <a:t></a:t>
          </a:r>
          <a:r>
            <a:rPr lang="es-VE" sz="1800" kern="1200" dirty="0" smtClean="0">
              <a:solidFill>
                <a:schemeClr val="tx1"/>
              </a:solidFill>
              <a:effectLst/>
              <a:latin typeface="+mn-lt"/>
              <a:ea typeface="+mn-ea"/>
              <a:cs typeface="+mn-cs"/>
            </a:rPr>
            <a:t>tendencia NO significativa hacia &gt; mortalidad en comparación con placebo.  (&lt;100 aleatorizados </a:t>
          </a:r>
          <a:r>
            <a:rPr lang="es-VE" sz="1800" kern="1200" dirty="0" err="1" smtClean="0">
              <a:solidFill>
                <a:schemeClr val="tx1"/>
              </a:solidFill>
              <a:effectLst/>
              <a:latin typeface="+mn-lt"/>
              <a:ea typeface="+mn-ea"/>
              <a:cs typeface="+mn-cs"/>
            </a:rPr>
            <a:t>Dobutamina</a:t>
          </a:r>
          <a:r>
            <a:rPr lang="es-VE" sz="1800" kern="1200" dirty="0" smtClean="0">
              <a:solidFill>
                <a:schemeClr val="tx1"/>
              </a:solidFill>
              <a:effectLst/>
              <a:latin typeface="+mn-lt"/>
              <a:ea typeface="+mn-ea"/>
              <a:cs typeface="+mn-cs"/>
            </a:rPr>
            <a:t>, &lt; 80 a un inhibidor de la </a:t>
          </a:r>
          <a:r>
            <a:rPr lang="es-VE" sz="1800" kern="1200" dirty="0" err="1" smtClean="0">
              <a:solidFill>
                <a:schemeClr val="tx1"/>
              </a:solidFill>
              <a:effectLst/>
              <a:latin typeface="+mn-lt"/>
              <a:ea typeface="+mn-ea"/>
              <a:cs typeface="+mn-cs"/>
            </a:rPr>
            <a:t>fosfodiesterasa</a:t>
          </a:r>
          <a:r>
            <a:rPr lang="es-VE" sz="1800" kern="1200" dirty="0" smtClean="0">
              <a:solidFill>
                <a:schemeClr val="tx1"/>
              </a:solidFill>
              <a:effectLst/>
              <a:latin typeface="+mn-lt"/>
              <a:ea typeface="+mn-ea"/>
              <a:cs typeface="+mn-cs"/>
            </a:rPr>
            <a:t>) </a:t>
          </a:r>
          <a:endParaRPr lang="es-VE" sz="1800" kern="1200" dirty="0"/>
        </a:p>
      </dsp:txBody>
      <dsp:txXfrm>
        <a:off x="1269809" y="3339767"/>
        <a:ext cx="5407013" cy="1729754"/>
      </dsp:txXfrm>
    </dsp:sp>
    <dsp:sp modelId="{9A3CE3D5-36D9-4E2F-9AFD-7B724E405F89}">
      <dsp:nvSpPr>
        <dsp:cNvPr id="0" name=""/>
        <dsp:cNvSpPr/>
      </dsp:nvSpPr>
      <dsp:spPr>
        <a:xfrm>
          <a:off x="6245692" y="1101502"/>
          <a:ext cx="1006166" cy="1006166"/>
        </a:xfrm>
        <a:prstGeom prst="downArrow">
          <a:avLst>
            <a:gd name="adj1" fmla="val 55000"/>
            <a:gd name="adj2" fmla="val 45000"/>
          </a:avLst>
        </a:prstGeom>
        <a:solidFill>
          <a:srgbClr val="C20E6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dirty="0"/>
        </a:p>
      </dsp:txBody>
      <dsp:txXfrm>
        <a:off x="6472079" y="1101502"/>
        <a:ext cx="553392" cy="757140"/>
      </dsp:txXfrm>
    </dsp:sp>
    <dsp:sp modelId="{B015FD40-5DD8-47E5-8910-8CF0429DB552}">
      <dsp:nvSpPr>
        <dsp:cNvPr id="0" name=""/>
        <dsp:cNvSpPr/>
      </dsp:nvSpPr>
      <dsp:spPr>
        <a:xfrm>
          <a:off x="6874342" y="2897123"/>
          <a:ext cx="1006166" cy="1006166"/>
        </a:xfrm>
        <a:prstGeom prst="downArrow">
          <a:avLst>
            <a:gd name="adj1" fmla="val 55000"/>
            <a:gd name="adj2" fmla="val 45000"/>
          </a:avLst>
        </a:prstGeom>
        <a:solidFill>
          <a:srgbClr val="C20E6C">
            <a:alpha val="90000"/>
          </a:srgb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dsp:txBody>
      <dsp:txXfrm>
        <a:off x="7100729" y="2897123"/>
        <a:ext cx="553392" cy="757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4E03C-02D0-4F5F-B417-CA790C773A1C}">
      <dsp:nvSpPr>
        <dsp:cNvPr id="0" name=""/>
        <dsp:cNvSpPr/>
      </dsp:nvSpPr>
      <dsp:spPr>
        <a:xfrm rot="5400000">
          <a:off x="-272014" y="276255"/>
          <a:ext cx="1813428" cy="1269399"/>
        </a:xfrm>
        <a:prstGeom prst="chevron">
          <a:avLst/>
        </a:prstGeom>
        <a:solidFill>
          <a:srgbClr val="C20E6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s-VE" sz="3400" kern="1200"/>
        </a:p>
      </dsp:txBody>
      <dsp:txXfrm rot="-5400000">
        <a:off x="1" y="638941"/>
        <a:ext cx="1269399" cy="544029"/>
      </dsp:txXfrm>
    </dsp:sp>
    <dsp:sp modelId="{76EB0F43-F833-4C75-B624-BF542828C0B2}">
      <dsp:nvSpPr>
        <dsp:cNvPr id="0" name=""/>
        <dsp:cNvSpPr/>
      </dsp:nvSpPr>
      <dsp:spPr>
        <a:xfrm rot="5400000">
          <a:off x="4548443" y="-3267494"/>
          <a:ext cx="1164112" cy="7722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VE" sz="2000" kern="1200" dirty="0" smtClean="0">
              <a:solidFill>
                <a:schemeClr val="tx1"/>
              </a:solidFill>
              <a:effectLst/>
              <a:latin typeface="+mn-lt"/>
              <a:ea typeface="+mn-ea"/>
              <a:cs typeface="+mn-cs"/>
            </a:rPr>
            <a:t>Los pacientes a los que se les asignó </a:t>
          </a:r>
          <a:r>
            <a:rPr lang="es-VE" sz="2000" kern="1200" dirty="0" err="1" smtClean="0">
              <a:solidFill>
                <a:schemeClr val="tx1"/>
              </a:solidFill>
              <a:effectLst/>
              <a:latin typeface="+mn-lt"/>
              <a:ea typeface="+mn-ea"/>
              <a:cs typeface="+mn-cs"/>
            </a:rPr>
            <a:t>levosimendan</a:t>
          </a:r>
          <a:r>
            <a:rPr lang="es-VE" sz="2000" kern="1200" dirty="0" smtClean="0">
              <a:solidFill>
                <a:schemeClr val="tx1"/>
              </a:solidFill>
              <a:effectLst/>
              <a:latin typeface="+mn-lt"/>
              <a:ea typeface="+mn-ea"/>
              <a:cs typeface="+mn-cs"/>
            </a:rPr>
            <a:t> tuvieron mayor supervivencia en el seguimiento de 31 a 180 días. </a:t>
          </a:r>
          <a:endParaRPr lang="es-VE" sz="2000" kern="1200" dirty="0"/>
        </a:p>
      </dsp:txBody>
      <dsp:txXfrm rot="-5400000">
        <a:off x="1269400" y="68376"/>
        <a:ext cx="7665372" cy="1050458"/>
      </dsp:txXfrm>
    </dsp:sp>
    <dsp:sp modelId="{211C4A9E-D4C9-4385-8A9B-F43DABBEE3DD}">
      <dsp:nvSpPr>
        <dsp:cNvPr id="0" name=""/>
        <dsp:cNvSpPr/>
      </dsp:nvSpPr>
      <dsp:spPr>
        <a:xfrm rot="5400000">
          <a:off x="-272014" y="2114990"/>
          <a:ext cx="1813428" cy="1269399"/>
        </a:xfrm>
        <a:prstGeom prst="chevron">
          <a:avLst/>
        </a:prstGeom>
        <a:solidFill>
          <a:srgbClr val="C20E6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s-VE" sz="3400" kern="1200"/>
        </a:p>
      </dsp:txBody>
      <dsp:txXfrm rot="-5400000">
        <a:off x="1" y="2477676"/>
        <a:ext cx="1269399" cy="544029"/>
      </dsp:txXfrm>
    </dsp:sp>
    <dsp:sp modelId="{DC22D96C-8A84-4E79-BFA6-D0E1A7D22996}">
      <dsp:nvSpPr>
        <dsp:cNvPr id="0" name=""/>
        <dsp:cNvSpPr/>
      </dsp:nvSpPr>
      <dsp:spPr>
        <a:xfrm rot="5400000">
          <a:off x="4332211" y="-1428759"/>
          <a:ext cx="1596575" cy="7722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VE" sz="1800" b="1" kern="1200" dirty="0" err="1" smtClean="0">
              <a:solidFill>
                <a:schemeClr val="tx1"/>
              </a:solidFill>
              <a:effectLst/>
              <a:latin typeface="+mn-lt"/>
              <a:ea typeface="+mn-ea"/>
              <a:cs typeface="+mn-cs"/>
            </a:rPr>
            <a:t>Dobutamina</a:t>
          </a:r>
          <a:r>
            <a:rPr lang="es-VE" sz="1800" kern="1200" dirty="0" smtClean="0">
              <a:solidFill>
                <a:schemeClr val="tx1"/>
              </a:solidFill>
              <a:effectLst/>
              <a:latin typeface="+mn-lt"/>
              <a:ea typeface="+mn-ea"/>
              <a:cs typeface="+mn-cs"/>
            </a:rPr>
            <a:t> </a:t>
          </a:r>
          <a:r>
            <a:rPr lang="es-VE" sz="1800" kern="1200" dirty="0" smtClean="0">
              <a:solidFill>
                <a:schemeClr val="tx1"/>
              </a:solidFill>
              <a:effectLst/>
              <a:latin typeface="+mn-lt"/>
              <a:ea typeface="+mn-ea"/>
              <a:cs typeface="+mn-cs"/>
              <a:sym typeface="Wingdings" panose="05000000000000000000" pitchFamily="2" charset="2"/>
            </a:rPr>
            <a:t> </a:t>
          </a:r>
          <a:r>
            <a:rPr lang="es-VE" sz="1800" kern="1200" dirty="0" smtClean="0">
              <a:solidFill>
                <a:schemeClr val="tx1"/>
              </a:solidFill>
              <a:effectLst/>
              <a:latin typeface="+mn-lt"/>
              <a:ea typeface="+mn-ea"/>
              <a:cs typeface="+mn-cs"/>
            </a:rPr>
            <a:t>daño irreversible a </a:t>
          </a:r>
          <a:r>
            <a:rPr lang="es-VE" sz="1800" kern="1200" dirty="0" err="1" smtClean="0">
              <a:solidFill>
                <a:schemeClr val="tx1"/>
              </a:solidFill>
              <a:effectLst/>
              <a:latin typeface="+mn-lt"/>
              <a:ea typeface="+mn-ea"/>
              <a:cs typeface="+mn-cs"/>
            </a:rPr>
            <a:t>miocitos</a:t>
          </a:r>
          <a:r>
            <a:rPr lang="es-VE" sz="1800" kern="1200" dirty="0" smtClean="0">
              <a:solidFill>
                <a:schemeClr val="tx1"/>
              </a:solidFill>
              <a:effectLst/>
              <a:latin typeface="+mn-lt"/>
              <a:ea typeface="+mn-ea"/>
              <a:cs typeface="+mn-cs"/>
            </a:rPr>
            <a:t> cardíacos , inducida por catecolaminas </a:t>
          </a:r>
          <a:r>
            <a:rPr lang="es-VE" sz="1800" kern="1200" dirty="0" smtClean="0">
              <a:solidFill>
                <a:schemeClr val="tx1"/>
              </a:solidFill>
              <a:effectLst/>
              <a:latin typeface="+mn-lt"/>
              <a:ea typeface="+mn-ea"/>
              <a:cs typeface="+mn-cs"/>
              <a:sym typeface="Wingdings" panose="05000000000000000000" pitchFamily="2" charset="2"/>
            </a:rPr>
            <a:t> &gt;</a:t>
          </a:r>
          <a:r>
            <a:rPr lang="es-VE" sz="1800" kern="1200" dirty="0" smtClean="0">
              <a:solidFill>
                <a:schemeClr val="tx1"/>
              </a:solidFill>
              <a:effectLst/>
              <a:latin typeface="+mn-lt"/>
              <a:ea typeface="+mn-ea"/>
              <a:cs typeface="+mn-cs"/>
            </a:rPr>
            <a:t> Riesgo de muerte  y el </a:t>
          </a:r>
          <a:r>
            <a:rPr lang="es-VE" sz="1800" b="1" kern="1200" dirty="0" err="1" smtClean="0">
              <a:solidFill>
                <a:schemeClr val="tx1"/>
              </a:solidFill>
              <a:effectLst/>
              <a:latin typeface="+mn-lt"/>
              <a:ea typeface="+mn-ea"/>
              <a:cs typeface="+mn-cs"/>
            </a:rPr>
            <a:t>Levosimendan</a:t>
          </a:r>
          <a:r>
            <a:rPr lang="es-VE" sz="1800" kern="1200" dirty="0" smtClean="0">
              <a:solidFill>
                <a:schemeClr val="tx1"/>
              </a:solidFill>
              <a:effectLst/>
              <a:latin typeface="+mn-lt"/>
              <a:ea typeface="+mn-ea"/>
              <a:cs typeface="+mn-cs"/>
              <a:sym typeface="Wingdings" panose="05000000000000000000" pitchFamily="2" charset="2"/>
            </a:rPr>
            <a:t></a:t>
          </a:r>
          <a:r>
            <a:rPr lang="es-VE" sz="1800" kern="1200" dirty="0" smtClean="0">
              <a:solidFill>
                <a:schemeClr val="tx1"/>
              </a:solidFill>
              <a:effectLst/>
              <a:latin typeface="+mn-lt"/>
              <a:ea typeface="+mn-ea"/>
              <a:cs typeface="+mn-cs"/>
            </a:rPr>
            <a:t> efecto protector</a:t>
          </a:r>
          <a:r>
            <a:rPr lang="es-VE" sz="1800" kern="1200" baseline="0" dirty="0" smtClean="0">
              <a:solidFill>
                <a:schemeClr val="tx1"/>
              </a:solidFill>
              <a:effectLst/>
              <a:latin typeface="+mn-lt"/>
              <a:ea typeface="+mn-ea"/>
              <a:cs typeface="+mn-cs"/>
            </a:rPr>
            <a:t> </a:t>
          </a:r>
          <a:r>
            <a:rPr lang="es-VE" sz="1800" kern="1200" dirty="0" smtClean="0">
              <a:solidFill>
                <a:schemeClr val="tx1"/>
              </a:solidFill>
              <a:effectLst/>
              <a:latin typeface="+mn-lt"/>
              <a:ea typeface="+mn-ea"/>
              <a:cs typeface="+mn-cs"/>
            </a:rPr>
            <a:t>de larga duración (metabolito activo VM larga </a:t>
          </a:r>
          <a:r>
            <a:rPr lang="es-VE" sz="1800" kern="1200" dirty="0" smtClean="0">
              <a:solidFill>
                <a:schemeClr val="tx1"/>
              </a:solidFill>
              <a:effectLst/>
              <a:latin typeface="+mn-lt"/>
              <a:ea typeface="+mn-ea"/>
              <a:cs typeface="+mn-cs"/>
              <a:sym typeface="Wingdings" panose="05000000000000000000" pitchFamily="2" charset="2"/>
            </a:rPr>
            <a:t></a:t>
          </a:r>
          <a:r>
            <a:rPr lang="es-VE" sz="1800" kern="1200" dirty="0" smtClean="0">
              <a:solidFill>
                <a:schemeClr val="tx1"/>
              </a:solidFill>
              <a:effectLst/>
              <a:latin typeface="+mn-lt"/>
              <a:ea typeface="+mn-ea"/>
              <a:cs typeface="+mn-cs"/>
            </a:rPr>
            <a:t> persistente de efectos </a:t>
          </a:r>
          <a:r>
            <a:rPr lang="es-VE" sz="1800" kern="1200" dirty="0" err="1" smtClean="0">
              <a:solidFill>
                <a:schemeClr val="tx1"/>
              </a:solidFill>
              <a:effectLst/>
              <a:latin typeface="+mn-lt"/>
              <a:ea typeface="+mn-ea"/>
              <a:cs typeface="+mn-cs"/>
            </a:rPr>
            <a:t>hemodinamicos</a:t>
          </a:r>
          <a:r>
            <a:rPr lang="es-VE" sz="1800" kern="1200" dirty="0" smtClean="0">
              <a:solidFill>
                <a:schemeClr val="tx1"/>
              </a:solidFill>
              <a:effectLst/>
              <a:latin typeface="+mn-lt"/>
              <a:ea typeface="+mn-ea"/>
              <a:cs typeface="+mn-cs"/>
            </a:rPr>
            <a:t> por horas o días después de la infusión)</a:t>
          </a:r>
          <a:endParaRPr lang="es-VE" sz="1800" kern="1200" dirty="0"/>
        </a:p>
      </dsp:txBody>
      <dsp:txXfrm rot="-5400000">
        <a:off x="1269399" y="1711991"/>
        <a:ext cx="7644261" cy="1440699"/>
      </dsp:txXfrm>
    </dsp:sp>
    <dsp:sp modelId="{92AB1D90-1DA1-40B7-A7F9-EF548B064CCD}">
      <dsp:nvSpPr>
        <dsp:cNvPr id="0" name=""/>
        <dsp:cNvSpPr/>
      </dsp:nvSpPr>
      <dsp:spPr>
        <a:xfrm rot="5400000">
          <a:off x="-272014" y="3744801"/>
          <a:ext cx="1813428" cy="1269399"/>
        </a:xfrm>
        <a:prstGeom prst="chevron">
          <a:avLst/>
        </a:prstGeom>
        <a:solidFill>
          <a:srgbClr val="C20E6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s-VE" sz="3400" kern="1200"/>
        </a:p>
      </dsp:txBody>
      <dsp:txXfrm rot="-5400000">
        <a:off x="1" y="4107487"/>
        <a:ext cx="1269399" cy="544029"/>
      </dsp:txXfrm>
    </dsp:sp>
    <dsp:sp modelId="{542AEA93-9DB9-497F-B138-0FC75D536640}">
      <dsp:nvSpPr>
        <dsp:cNvPr id="0" name=""/>
        <dsp:cNvSpPr/>
      </dsp:nvSpPr>
      <dsp:spPr>
        <a:xfrm rot="5400000">
          <a:off x="4541135" y="201052"/>
          <a:ext cx="1178728" cy="772219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s-VE" sz="1800" b="1" kern="1200" baseline="0" dirty="0" err="1" smtClean="0">
              <a:solidFill>
                <a:schemeClr val="tx1"/>
              </a:solidFill>
              <a:effectLst/>
              <a:latin typeface="+mn-lt"/>
              <a:ea typeface="+mn-ea"/>
              <a:cs typeface="+mn-cs"/>
            </a:rPr>
            <a:t>Levosimendan</a:t>
          </a:r>
          <a:r>
            <a:rPr lang="es-VE" sz="1800" kern="1200" baseline="0" dirty="0" smtClean="0">
              <a:solidFill>
                <a:schemeClr val="tx1"/>
              </a:solidFill>
              <a:effectLst/>
              <a:latin typeface="+mn-lt"/>
              <a:ea typeface="+mn-ea"/>
              <a:cs typeface="+mn-cs"/>
            </a:rPr>
            <a:t> n</a:t>
          </a:r>
          <a:r>
            <a:rPr lang="es-VE" sz="1800" kern="1200" dirty="0" smtClean="0">
              <a:solidFill>
                <a:schemeClr val="tx1"/>
              </a:solidFill>
              <a:effectLst/>
              <a:latin typeface="+mn-lt"/>
              <a:ea typeface="+mn-ea"/>
              <a:cs typeface="+mn-cs"/>
            </a:rPr>
            <a:t>o aumenta las [AMP cíclico e iones de calcio] ni requerimientos de oxígeno del miocardio. Mejora la perfusión miocárdica por vasodilatación</a:t>
          </a:r>
          <a:r>
            <a:rPr lang="es-VE" sz="1800" kern="1200" baseline="0" dirty="0" smtClean="0">
              <a:solidFill>
                <a:schemeClr val="tx1"/>
              </a:solidFill>
              <a:effectLst/>
              <a:latin typeface="+mn-lt"/>
              <a:ea typeface="+mn-ea"/>
              <a:cs typeface="+mn-cs"/>
            </a:rPr>
            <a:t> y a</a:t>
          </a:r>
          <a:r>
            <a:rPr lang="es-VE" sz="1800" kern="1200" dirty="0" smtClean="0">
              <a:solidFill>
                <a:schemeClr val="tx1"/>
              </a:solidFill>
              <a:effectLst/>
              <a:latin typeface="+mn-lt"/>
              <a:ea typeface="+mn-ea"/>
              <a:cs typeface="+mn-cs"/>
            </a:rPr>
            <a:t>demás no tiene efectos </a:t>
          </a:r>
          <a:r>
            <a:rPr lang="es-VE" sz="1800" kern="1200" dirty="0" err="1" smtClean="0">
              <a:solidFill>
                <a:schemeClr val="tx1"/>
              </a:solidFill>
              <a:effectLst/>
              <a:latin typeface="+mn-lt"/>
              <a:ea typeface="+mn-ea"/>
              <a:cs typeface="+mn-cs"/>
            </a:rPr>
            <a:t>proarrítmicos</a:t>
          </a:r>
          <a:r>
            <a:rPr lang="es-VE" sz="1800" kern="1200" dirty="0" smtClean="0">
              <a:solidFill>
                <a:schemeClr val="tx1"/>
              </a:solidFill>
              <a:effectLst/>
              <a:latin typeface="+mn-lt"/>
              <a:ea typeface="+mn-ea"/>
              <a:cs typeface="+mn-cs"/>
            </a:rPr>
            <a:t>. </a:t>
          </a:r>
          <a:endParaRPr lang="es-VE" sz="1800" kern="1200" dirty="0"/>
        </a:p>
      </dsp:txBody>
      <dsp:txXfrm rot="-5400000">
        <a:off x="1269400" y="3530329"/>
        <a:ext cx="7664658" cy="1063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E7168-D294-45A1-9908-8D7D7CDAA632}">
      <dsp:nvSpPr>
        <dsp:cNvPr id="0" name=""/>
        <dsp:cNvSpPr/>
      </dsp:nvSpPr>
      <dsp:spPr>
        <a:xfrm>
          <a:off x="0" y="1430296"/>
          <a:ext cx="8817429" cy="806123"/>
        </a:xfrm>
        <a:prstGeom prst="rect">
          <a:avLst/>
        </a:prstGeom>
        <a:solidFill>
          <a:srgbClr val="C20E6C">
            <a:alpha val="90000"/>
          </a:srgb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8F8DE-1B83-408D-ABC5-836BEF827765}">
      <dsp:nvSpPr>
        <dsp:cNvPr id="0" name=""/>
        <dsp:cNvSpPr/>
      </dsp:nvSpPr>
      <dsp:spPr>
        <a:xfrm>
          <a:off x="262485" y="47488"/>
          <a:ext cx="8272969" cy="1787559"/>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233294" tIns="0" rIns="233294" bIns="0" numCol="1" spcCol="1270" anchor="ctr" anchorCtr="0">
          <a:noAutofit/>
        </a:bodyPr>
        <a:lstStyle/>
        <a:p>
          <a:pPr lvl="0" algn="l" defTabSz="889000" rtl="0">
            <a:lnSpc>
              <a:spcPct val="90000"/>
            </a:lnSpc>
            <a:spcBef>
              <a:spcPct val="0"/>
            </a:spcBef>
            <a:spcAft>
              <a:spcPct val="35000"/>
            </a:spcAft>
          </a:pPr>
          <a:r>
            <a:rPr lang="es-VE" sz="2000" b="1" kern="1200" dirty="0" err="1" smtClean="0"/>
            <a:t>Levosimendan</a:t>
          </a:r>
          <a:r>
            <a:rPr lang="es-VE" sz="2000" b="1" kern="1200" dirty="0" smtClean="0"/>
            <a:t> es un </a:t>
          </a:r>
          <a:r>
            <a:rPr lang="es-VE" sz="2000" b="1" kern="1200" dirty="0" err="1" smtClean="0"/>
            <a:t>Ionotropico</a:t>
          </a:r>
          <a:r>
            <a:rPr lang="es-VE" sz="2000" b="1" kern="1200" dirty="0" smtClean="0"/>
            <a:t> que permite incremento del gasto cardíaco y disminución de la presión en cuña pulmonar con un perfil de seguridad mejor que la </a:t>
          </a:r>
          <a:r>
            <a:rPr lang="es-VE" sz="2000" b="1" kern="1200" dirty="0" err="1" smtClean="0"/>
            <a:t>Dobutamina</a:t>
          </a:r>
          <a:r>
            <a:rPr lang="es-VE" sz="2000" b="1" kern="1200" dirty="0" smtClean="0"/>
            <a:t> ya que demostró menor tasa de mortalidad (8%) VS (17%) a los 31 días y (26%) VS (38%) a los 180 </a:t>
          </a:r>
          <a:r>
            <a:rPr lang="es-VE" sz="2000" b="1" kern="1200" dirty="0" err="1" smtClean="0"/>
            <a:t>dias</a:t>
          </a:r>
          <a:r>
            <a:rPr lang="es-VE" sz="2000" b="1" kern="1200" dirty="0" smtClean="0"/>
            <a:t>  con respecto a la amina </a:t>
          </a:r>
          <a:r>
            <a:rPr lang="es-VE" sz="2000" b="1" kern="1200" dirty="0" err="1" smtClean="0"/>
            <a:t>vasoactiva</a:t>
          </a:r>
          <a:r>
            <a:rPr lang="es-VE" sz="2000" b="1" kern="1200" dirty="0" smtClean="0"/>
            <a:t>.</a:t>
          </a:r>
          <a:endParaRPr lang="es-VE" sz="2000" b="1" kern="1200" dirty="0">
            <a:solidFill>
              <a:schemeClr val="bg1"/>
            </a:solidFill>
          </a:endParaRPr>
        </a:p>
      </dsp:txBody>
      <dsp:txXfrm>
        <a:off x="349746" y="134749"/>
        <a:ext cx="8098447" cy="1613037"/>
      </dsp:txXfrm>
    </dsp:sp>
    <dsp:sp modelId="{9483840B-C974-4604-B360-D09F06B59F4C}">
      <dsp:nvSpPr>
        <dsp:cNvPr id="0" name=""/>
        <dsp:cNvSpPr/>
      </dsp:nvSpPr>
      <dsp:spPr>
        <a:xfrm>
          <a:off x="0" y="2871293"/>
          <a:ext cx="8817429" cy="1426412"/>
        </a:xfrm>
        <a:prstGeom prst="rect">
          <a:avLst/>
        </a:prstGeom>
        <a:solidFill>
          <a:srgbClr val="C20E6C">
            <a:alpha val="90000"/>
          </a:srgb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F84B5-76EA-4FED-AB29-B8A1AD250562}">
      <dsp:nvSpPr>
        <dsp:cNvPr id="0" name=""/>
        <dsp:cNvSpPr/>
      </dsp:nvSpPr>
      <dsp:spPr>
        <a:xfrm>
          <a:off x="319491" y="1951846"/>
          <a:ext cx="8265877" cy="1289853"/>
        </a:xfrm>
        <a:prstGeom prst="roundRect">
          <a:avLst/>
        </a:prstGeom>
        <a:solidFill>
          <a:schemeClr val="dk1"/>
        </a:solidFill>
        <a:ln w="19050" cap="flat" cmpd="sng" algn="ctr">
          <a:solidFill>
            <a:schemeClr val="lt1"/>
          </a:solidFill>
          <a:prstDash val="solid"/>
          <a:miter lim="800000"/>
        </a:ln>
        <a:effectLst/>
      </dsp:spPr>
      <dsp:style>
        <a:lnRef idx="3">
          <a:schemeClr val="lt1"/>
        </a:lnRef>
        <a:fillRef idx="1">
          <a:schemeClr val="dk1"/>
        </a:fillRef>
        <a:effectRef idx="1">
          <a:schemeClr val="dk1"/>
        </a:effectRef>
        <a:fontRef idx="minor">
          <a:schemeClr val="lt1"/>
        </a:fontRef>
      </dsp:style>
      <dsp:txBody>
        <a:bodyPr spcFirstLastPara="0" vert="horz" wrap="square" lIns="233294" tIns="0" rIns="233294" bIns="0" numCol="1" spcCol="1270" anchor="ctr" anchorCtr="0">
          <a:noAutofit/>
        </a:bodyPr>
        <a:lstStyle/>
        <a:p>
          <a:pPr lvl="0" algn="l" defTabSz="889000">
            <a:lnSpc>
              <a:spcPct val="90000"/>
            </a:lnSpc>
            <a:spcBef>
              <a:spcPct val="0"/>
            </a:spcBef>
            <a:spcAft>
              <a:spcPct val="35000"/>
            </a:spcAft>
          </a:pPr>
          <a:r>
            <a:rPr lang="es-VE" sz="2000" b="1" kern="1200" dirty="0" smtClean="0">
              <a:solidFill>
                <a:schemeClr val="bg1"/>
              </a:solidFill>
            </a:rPr>
            <a:t>En el caso de pacientes con Shock </a:t>
          </a:r>
          <a:r>
            <a:rPr lang="es-VE" sz="2000" b="1" kern="1200" dirty="0" err="1" smtClean="0">
              <a:solidFill>
                <a:schemeClr val="bg1"/>
              </a:solidFill>
            </a:rPr>
            <a:t>cardiogénico</a:t>
          </a:r>
          <a:r>
            <a:rPr lang="es-VE" sz="2000" b="1" kern="1200" dirty="0" smtClean="0">
              <a:solidFill>
                <a:schemeClr val="bg1"/>
              </a:solidFill>
            </a:rPr>
            <a:t> se debe evaluar la eficacia y seguridad del </a:t>
          </a:r>
          <a:r>
            <a:rPr lang="es-VE" sz="2000" b="1" kern="1200" dirty="0" err="1" smtClean="0">
              <a:solidFill>
                <a:schemeClr val="bg1"/>
              </a:solidFill>
            </a:rPr>
            <a:t>Levosimendan</a:t>
          </a:r>
          <a:r>
            <a:rPr lang="es-VE" sz="2000" b="1" kern="1200" dirty="0" smtClean="0">
              <a:solidFill>
                <a:schemeClr val="bg1"/>
              </a:solidFill>
            </a:rPr>
            <a:t> ya que en este estudio esta población fue  excluida</a:t>
          </a:r>
          <a:endParaRPr lang="es-VE" sz="2000" b="1" kern="1200" dirty="0">
            <a:solidFill>
              <a:schemeClr val="bg1"/>
            </a:solidFill>
          </a:endParaRPr>
        </a:p>
      </dsp:txBody>
      <dsp:txXfrm>
        <a:off x="382456" y="2014811"/>
        <a:ext cx="8139947" cy="11639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D622F-0B0D-45E9-BB1F-4C095AF41935}" type="datetimeFigureOut">
              <a:rPr lang="es-VE" smtClean="0"/>
              <a:t>13/07/2018</a:t>
            </a:fld>
            <a:endParaRPr lang="es-V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66DB5-0C8D-4142-8F8C-F3CE64461893}" type="slidenum">
              <a:rPr lang="es-VE" smtClean="0"/>
              <a:t>‹Nº›</a:t>
            </a:fld>
            <a:endParaRPr lang="es-VE"/>
          </a:p>
        </p:txBody>
      </p:sp>
    </p:spTree>
    <p:extLst>
      <p:ext uri="{BB962C8B-B14F-4D97-AF65-F5344CB8AC3E}">
        <p14:creationId xmlns:p14="http://schemas.microsoft.com/office/powerpoint/2010/main" val="371499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latin typeface="Cambria" panose="02040503050406030204" pitchFamily="18" charset="0"/>
            </a:endParaRPr>
          </a:p>
        </p:txBody>
      </p:sp>
      <p:sp>
        <p:nvSpPr>
          <p:cNvPr id="4" name="Marcador de número de diapositiva 3"/>
          <p:cNvSpPr>
            <a:spLocks noGrp="1"/>
          </p:cNvSpPr>
          <p:nvPr>
            <p:ph type="sldNum" sz="quarter" idx="10"/>
          </p:nvPr>
        </p:nvSpPr>
        <p:spPr/>
        <p:txBody>
          <a:bodyPr/>
          <a:lstStyle/>
          <a:p>
            <a:fld id="{4DBDD8FB-7122-4226-AC53-C391D56D83C7}" type="slidenum">
              <a:rPr lang="es-VE" smtClean="0"/>
              <a:t>1</a:t>
            </a:fld>
            <a:endParaRPr lang="es-VE"/>
          </a:p>
        </p:txBody>
      </p:sp>
    </p:spTree>
    <p:extLst>
      <p:ext uri="{BB962C8B-B14F-4D97-AF65-F5344CB8AC3E}">
        <p14:creationId xmlns:p14="http://schemas.microsoft.com/office/powerpoint/2010/main" val="66288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b="0" i="0" kern="1200" dirty="0" smtClean="0">
                <a:solidFill>
                  <a:schemeClr val="tx1"/>
                </a:solidFill>
                <a:effectLst/>
                <a:latin typeface="+mn-lt"/>
                <a:ea typeface="+mn-ea"/>
                <a:cs typeface="+mn-cs"/>
              </a:rPr>
              <a:t>Los pacientes fueron reclutados en un ensayo multicéntrico, aleatorizado, doble ciego, doble simulado, de grupos paralelos. Bajo monitoreo hemodinámico continuo,</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4 pacientes no recibió una infusión del fármaco del estudio (Falló la inserción del catéter o se retiró el consentimiento durante inserción del catéter) y no se sometió a ninguna hemodinámica mediciones. Estos pacientes fueron incluidos </a:t>
            </a:r>
            <a:r>
              <a:rPr lang="es-VE" sz="1200" b="1" kern="1200" dirty="0" smtClean="0">
                <a:solidFill>
                  <a:schemeClr val="tx1"/>
                </a:solidFill>
                <a:effectLst/>
                <a:latin typeface="+mn-lt"/>
                <a:ea typeface="+mn-ea"/>
                <a:cs typeface="+mn-cs"/>
              </a:rPr>
              <a:t>en análisis de eficacia y seguridad </a:t>
            </a:r>
            <a:r>
              <a:rPr lang="es-VE" sz="1200" kern="1200" dirty="0" smtClean="0">
                <a:solidFill>
                  <a:schemeClr val="tx1"/>
                </a:solidFill>
                <a:effectLst/>
                <a:latin typeface="+mn-lt"/>
                <a:ea typeface="+mn-ea"/>
                <a:cs typeface="+mn-cs"/>
              </a:rPr>
              <a:t>de acuerdo con la intención de principio y fueron clasificados como </a:t>
            </a:r>
            <a:r>
              <a:rPr lang="es-VE" sz="1200" b="1" kern="1200" dirty="0" smtClean="0">
                <a:solidFill>
                  <a:schemeClr val="tx1"/>
                </a:solidFill>
                <a:effectLst/>
                <a:latin typeface="+mn-lt"/>
                <a:ea typeface="+mn-ea"/>
                <a:cs typeface="+mn-cs"/>
              </a:rPr>
              <a:t>no respondedores </a:t>
            </a:r>
            <a:r>
              <a:rPr lang="es-VE" sz="1200" kern="1200" dirty="0" smtClean="0">
                <a:solidFill>
                  <a:schemeClr val="tx1"/>
                </a:solidFill>
                <a:effectLst/>
                <a:latin typeface="+mn-lt"/>
                <a:ea typeface="+mn-ea"/>
                <a:cs typeface="+mn-cs"/>
              </a:rPr>
              <a:t>para el análisis del punto final primario. También fueron incluidos en los análisis hemodinámicos y asignado el peor rango, y para los análisis de la muerte y el empeoramiento de la insuficiencia cardíaca se incluyeron como si hubieran recibido el medicamento del estudio.</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5 pacientes en el grupo de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y 6 en el grupo de </a:t>
            </a:r>
            <a:r>
              <a:rPr lang="es-VE" sz="1200" kern="1200" dirty="0" err="1" smtClean="0">
                <a:solidFill>
                  <a:schemeClr val="tx1"/>
                </a:solidFill>
                <a:effectLst/>
                <a:latin typeface="+mn-lt"/>
                <a:ea typeface="+mn-ea"/>
                <a:cs typeface="+mn-cs"/>
              </a:rPr>
              <a:t>dobutamina</a:t>
            </a:r>
            <a:r>
              <a:rPr lang="es-VE" sz="1200" kern="1200" dirty="0" smtClean="0">
                <a:solidFill>
                  <a:schemeClr val="tx1"/>
                </a:solidFill>
                <a:effectLst/>
                <a:latin typeface="+mn-lt"/>
                <a:ea typeface="+mn-ea"/>
                <a:cs typeface="+mn-cs"/>
              </a:rPr>
              <a:t> tuvo eventos limitantes de dosis a la interrupción temporal de los medicamentos del estudio. </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16 pacientes no recibieron medicamentos del estudio para el duración estimada (diez </a:t>
            </a:r>
            <a:r>
              <a:rPr lang="es-VE" sz="1200" kern="1200" dirty="0" err="1" smtClean="0">
                <a:solidFill>
                  <a:schemeClr val="tx1"/>
                </a:solidFill>
                <a:effectLst/>
                <a:latin typeface="+mn-lt"/>
                <a:ea typeface="+mn-ea"/>
                <a:cs typeface="+mn-cs"/>
              </a:rPr>
              <a:t>dobutamina</a:t>
            </a:r>
            <a:r>
              <a:rPr lang="es-VE" sz="1200" kern="1200" dirty="0" smtClean="0">
                <a:solidFill>
                  <a:schemeClr val="tx1"/>
                </a:solidFill>
                <a:effectLst/>
                <a:latin typeface="+mn-lt"/>
                <a:ea typeface="+mn-ea"/>
                <a:cs typeface="+mn-cs"/>
              </a:rPr>
              <a:t>, seis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por evento adverso o </a:t>
            </a:r>
            <a:r>
              <a:rPr lang="es-VE" sz="1200" kern="1200" dirty="0" err="1" smtClean="0">
                <a:solidFill>
                  <a:schemeClr val="tx1"/>
                </a:solidFill>
                <a:effectLst/>
                <a:latin typeface="+mn-lt"/>
                <a:ea typeface="+mn-ea"/>
                <a:cs typeface="+mn-cs"/>
              </a:rPr>
              <a:t>nomejoria</a:t>
            </a:r>
            <a:r>
              <a:rPr lang="es-VE" sz="1200" kern="1200" dirty="0" smtClean="0">
                <a:solidFill>
                  <a:schemeClr val="tx1"/>
                </a:solidFill>
                <a:effectLst/>
                <a:latin typeface="+mn-lt"/>
                <a:ea typeface="+mn-ea"/>
                <a:cs typeface="+mn-cs"/>
              </a:rPr>
              <a:t> hemodinámica </a:t>
            </a:r>
          </a:p>
          <a:p>
            <a:endParaRPr lang="es-VE"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5566DB5-0C8D-4142-8F8C-F3CE64461893}" type="slidenum">
              <a:rPr lang="es-VE" smtClean="0"/>
              <a:t>11</a:t>
            </a:fld>
            <a:endParaRPr lang="es-VE"/>
          </a:p>
        </p:txBody>
      </p:sp>
    </p:spTree>
    <p:extLst>
      <p:ext uri="{BB962C8B-B14F-4D97-AF65-F5344CB8AC3E}">
        <p14:creationId xmlns:p14="http://schemas.microsoft.com/office/powerpoint/2010/main" val="401416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Para mantener el enmascaramiento, cada paciente recibió dos infusiones simultáneas, una activa y un placebo. Los régimen de infusión de placebo fue idéntico a su respectiva contraparte activa. Los pacientes fueron inscritos y asignados al azar al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o grupo de </a:t>
            </a:r>
            <a:r>
              <a:rPr lang="es-VE" sz="1200" kern="1200" dirty="0" err="1" smtClean="0">
                <a:solidFill>
                  <a:schemeClr val="tx1"/>
                </a:solidFill>
                <a:effectLst/>
                <a:latin typeface="+mn-lt"/>
                <a:ea typeface="+mn-ea"/>
                <a:cs typeface="+mn-cs"/>
              </a:rPr>
              <a:t>dobutamina</a:t>
            </a:r>
            <a:r>
              <a:rPr lang="es-VE" sz="1200" kern="1200" dirty="0" smtClean="0">
                <a:solidFill>
                  <a:schemeClr val="tx1"/>
                </a:solidFill>
                <a:effectLst/>
                <a:latin typeface="+mn-lt"/>
                <a:ea typeface="+mn-ea"/>
                <a:cs typeface="+mn-cs"/>
              </a:rPr>
              <a:t> en bloques de cuatro de acuerdo a un código generado por computadora creado por </a:t>
            </a:r>
            <a:r>
              <a:rPr lang="es-VE" sz="1200" kern="1200" dirty="0" err="1" smtClean="0">
                <a:solidFill>
                  <a:schemeClr val="tx1"/>
                </a:solidFill>
                <a:effectLst/>
                <a:latin typeface="+mn-lt"/>
                <a:ea typeface="+mn-ea"/>
                <a:cs typeface="+mn-cs"/>
              </a:rPr>
              <a:t>Orion</a:t>
            </a:r>
            <a:r>
              <a:rPr lang="es-VE" sz="1200" kern="120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Pharma</a:t>
            </a:r>
            <a:r>
              <a:rPr lang="es-VE" sz="1200" kern="1200" dirty="0" smtClean="0">
                <a:solidFill>
                  <a:schemeClr val="tx1"/>
                </a:solidFill>
                <a:effectLst/>
                <a:latin typeface="+mn-lt"/>
                <a:ea typeface="+mn-ea"/>
                <a:cs typeface="+mn-cs"/>
              </a:rPr>
              <a:t> para cada centro de Asignación de tratamiento,</a:t>
            </a:r>
            <a:r>
              <a:rPr lang="es-VE" sz="1200" kern="1200" baseline="0" dirty="0" smtClean="0">
                <a:solidFill>
                  <a:schemeClr val="tx1"/>
                </a:solidFill>
                <a:effectLst/>
                <a:latin typeface="+mn-lt"/>
                <a:ea typeface="+mn-ea"/>
                <a:cs typeface="+mn-cs"/>
              </a:rPr>
              <a:t> los bloques de </a:t>
            </a:r>
            <a:r>
              <a:rPr lang="es-VE" sz="1200" kern="1200" dirty="0" smtClean="0">
                <a:solidFill>
                  <a:schemeClr val="tx1"/>
                </a:solidFill>
                <a:effectLst/>
                <a:latin typeface="+mn-lt"/>
                <a:ea typeface="+mn-ea"/>
                <a:cs typeface="+mn-cs"/>
              </a:rPr>
              <a:t>asignación al azar fueron ocultados de los investigadores.</a:t>
            </a:r>
          </a:p>
          <a:p>
            <a:r>
              <a:rPr lang="es-VE" sz="1200" kern="1200" dirty="0" smtClean="0">
                <a:solidFill>
                  <a:schemeClr val="tx1"/>
                </a:solidFill>
                <a:effectLst/>
                <a:latin typeface="+mn-lt"/>
                <a:ea typeface="+mn-ea"/>
                <a:cs typeface="+mn-cs"/>
              </a:rPr>
              <a:t>El investigador </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recibió un sobre sellado por</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 cada paciente, que contiene los detalles del tratamiento para que ese paciente había sido asignado en caso de emergencia. Todos menos cuatro sobres fueron devueltos sin abrir después de la fin del estudio</a:t>
            </a:r>
          </a:p>
          <a:p>
            <a:endParaRPr lang="es-VE" sz="1200" kern="1200" dirty="0" smtClean="0">
              <a:solidFill>
                <a:schemeClr val="tx1"/>
              </a:solidFill>
              <a:effectLst/>
              <a:latin typeface="+mn-lt"/>
              <a:ea typeface="+mn-ea"/>
              <a:cs typeface="+mn-cs"/>
            </a:endParaRPr>
          </a:p>
          <a:p>
            <a:r>
              <a:rPr lang="es-VE" sz="1200" b="0" i="0" kern="1200" dirty="0" smtClean="0">
                <a:solidFill>
                  <a:schemeClr val="tx1"/>
                </a:solidFill>
                <a:effectLst/>
                <a:latin typeface="+mn-lt"/>
                <a:ea typeface="+mn-ea"/>
                <a:cs typeface="+mn-cs"/>
              </a:rPr>
              <a:t>se infundió una dosis de carga inicial de </a:t>
            </a:r>
            <a:r>
              <a:rPr lang="es-VE" sz="1200" b="0" i="0" kern="1200" dirty="0" err="1" smtClean="0">
                <a:solidFill>
                  <a:schemeClr val="tx1"/>
                </a:solidFill>
                <a:effectLst/>
                <a:latin typeface="+mn-lt"/>
                <a:ea typeface="+mn-ea"/>
                <a:cs typeface="+mn-cs"/>
              </a:rPr>
              <a:t>levosimendan</a:t>
            </a:r>
            <a:r>
              <a:rPr lang="es-VE" sz="1200" b="0" i="0" kern="1200" dirty="0" smtClean="0">
                <a:solidFill>
                  <a:schemeClr val="tx1"/>
                </a:solidFill>
                <a:effectLst/>
                <a:latin typeface="+mn-lt"/>
                <a:ea typeface="+mn-ea"/>
                <a:cs typeface="+mn-cs"/>
              </a:rPr>
              <a:t> de 24 </a:t>
            </a:r>
            <a:r>
              <a:rPr lang="es-VE" sz="1200" b="0" i="0" kern="1200" dirty="0" err="1" smtClean="0">
                <a:solidFill>
                  <a:schemeClr val="tx1"/>
                </a:solidFill>
                <a:effectLst/>
                <a:latin typeface="+mn-lt"/>
                <a:ea typeface="+mn-ea"/>
                <a:cs typeface="+mn-cs"/>
              </a:rPr>
              <a:t>microg</a:t>
            </a:r>
            <a:r>
              <a:rPr lang="es-VE" sz="1200" b="0" i="0" kern="1200" dirty="0" smtClean="0">
                <a:solidFill>
                  <a:schemeClr val="tx1"/>
                </a:solidFill>
                <a:effectLst/>
                <a:latin typeface="+mn-lt"/>
                <a:ea typeface="+mn-ea"/>
                <a:cs typeface="+mn-cs"/>
              </a:rPr>
              <a:t> / kg durante 10 min, seguido de una infusión continua La </a:t>
            </a:r>
            <a:r>
              <a:rPr lang="es-VE" sz="1200" b="0" i="0" kern="1200" dirty="0" err="1" smtClean="0">
                <a:solidFill>
                  <a:schemeClr val="tx1"/>
                </a:solidFill>
                <a:effectLst/>
                <a:latin typeface="+mn-lt"/>
                <a:ea typeface="+mn-ea"/>
                <a:cs typeface="+mn-cs"/>
              </a:rPr>
              <a:t>dobutamina</a:t>
            </a:r>
            <a:r>
              <a:rPr lang="es-VE" sz="1200" b="0" i="0" kern="1200" dirty="0" smtClean="0">
                <a:solidFill>
                  <a:schemeClr val="tx1"/>
                </a:solidFill>
                <a:effectLst/>
                <a:latin typeface="+mn-lt"/>
                <a:ea typeface="+mn-ea"/>
                <a:cs typeface="+mn-cs"/>
              </a:rPr>
              <a:t> se infundió durante 24 horas a una dosis inicial de 5 </a:t>
            </a:r>
            <a:r>
              <a:rPr lang="es-VE" sz="1200" b="0" i="0" kern="1200" dirty="0" err="1" smtClean="0">
                <a:solidFill>
                  <a:schemeClr val="tx1"/>
                </a:solidFill>
                <a:effectLst/>
                <a:latin typeface="+mn-lt"/>
                <a:ea typeface="+mn-ea"/>
                <a:cs typeface="+mn-cs"/>
              </a:rPr>
              <a:t>microg</a:t>
            </a:r>
            <a:r>
              <a:rPr lang="es-VE" sz="1200" b="0" i="0" kern="1200" dirty="0" smtClean="0">
                <a:solidFill>
                  <a:schemeClr val="tx1"/>
                </a:solidFill>
                <a:effectLst/>
                <a:latin typeface="+mn-lt"/>
                <a:ea typeface="+mn-ea"/>
                <a:cs typeface="+mn-cs"/>
              </a:rPr>
              <a:t> kg (-1) min (-1) sin una dosis de carga. La velocidad de infusión se duplicó si la respuesta fue inadecuada a las 2 h. El punto final primario fue la proporción de pacientes con mejoría hemodinámica (definida como un aumento de 30% o más en el gasto cardíaco y una disminución de 25% o más en la presión de cuña capilar pulmonar) a las 24 h. Los análisis fueron por intención de tratar.</a:t>
            </a:r>
          </a:p>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12</a:t>
            </a:fld>
            <a:endParaRPr lang="es-VE"/>
          </a:p>
        </p:txBody>
      </p:sp>
    </p:spTree>
    <p:extLst>
      <p:ext uri="{BB962C8B-B14F-4D97-AF65-F5344CB8AC3E}">
        <p14:creationId xmlns:p14="http://schemas.microsoft.com/office/powerpoint/2010/main" val="154795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13</a:t>
            </a:fld>
            <a:endParaRPr lang="es-VE"/>
          </a:p>
        </p:txBody>
      </p:sp>
    </p:spTree>
    <p:extLst>
      <p:ext uri="{BB962C8B-B14F-4D97-AF65-F5344CB8AC3E}">
        <p14:creationId xmlns:p14="http://schemas.microsoft.com/office/powerpoint/2010/main" val="94071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17</a:t>
            </a:fld>
            <a:endParaRPr lang="es-VE"/>
          </a:p>
        </p:txBody>
      </p:sp>
    </p:spTree>
    <p:extLst>
      <p:ext uri="{BB962C8B-B14F-4D97-AF65-F5344CB8AC3E}">
        <p14:creationId xmlns:p14="http://schemas.microsoft.com/office/powerpoint/2010/main" val="305568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18</a:t>
            </a:fld>
            <a:endParaRPr lang="es-VE"/>
          </a:p>
        </p:txBody>
      </p:sp>
    </p:spTree>
    <p:extLst>
      <p:ext uri="{BB962C8B-B14F-4D97-AF65-F5344CB8AC3E}">
        <p14:creationId xmlns:p14="http://schemas.microsoft.com/office/powerpoint/2010/main" val="1711286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19</a:t>
            </a:fld>
            <a:endParaRPr lang="es-VE"/>
          </a:p>
        </p:txBody>
      </p:sp>
    </p:spTree>
    <p:extLst>
      <p:ext uri="{BB962C8B-B14F-4D97-AF65-F5344CB8AC3E}">
        <p14:creationId xmlns:p14="http://schemas.microsoft.com/office/powerpoint/2010/main" val="395961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a:t>
            </a:r>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20</a:t>
            </a:fld>
            <a:endParaRPr lang="es-VE"/>
          </a:p>
        </p:txBody>
      </p:sp>
    </p:spTree>
    <p:extLst>
      <p:ext uri="{BB962C8B-B14F-4D97-AF65-F5344CB8AC3E}">
        <p14:creationId xmlns:p14="http://schemas.microsoft.com/office/powerpoint/2010/main" val="1335917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21</a:t>
            </a:fld>
            <a:endParaRPr lang="es-VE"/>
          </a:p>
        </p:txBody>
      </p:sp>
    </p:spTree>
    <p:extLst>
      <p:ext uri="{BB962C8B-B14F-4D97-AF65-F5344CB8AC3E}">
        <p14:creationId xmlns:p14="http://schemas.microsoft.com/office/powerpoint/2010/main" val="3569420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22</a:t>
            </a:fld>
            <a:endParaRPr lang="es-VE"/>
          </a:p>
        </p:txBody>
      </p:sp>
    </p:spTree>
    <p:extLst>
      <p:ext uri="{BB962C8B-B14F-4D97-AF65-F5344CB8AC3E}">
        <p14:creationId xmlns:p14="http://schemas.microsoft.com/office/powerpoint/2010/main" val="105922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En la actualidad, no hay consenso de que la administración IV los agentes inotrópicos son beneficiosos en el tratamiento de insuficiencia cardíaca, pero se utilizan con frecuencia para</a:t>
            </a:r>
            <a:r>
              <a:rPr lang="es-VE" sz="1200" kern="1200" baseline="0" dirty="0" smtClean="0">
                <a:solidFill>
                  <a:schemeClr val="tx1"/>
                </a:solidFill>
                <a:effectLst/>
                <a:latin typeface="+mn-lt"/>
                <a:ea typeface="+mn-ea"/>
                <a:cs typeface="+mn-cs"/>
              </a:rPr>
              <a:t> favorecer parámetros </a:t>
            </a:r>
            <a:r>
              <a:rPr lang="es-VE" sz="1200" kern="1200" dirty="0" smtClean="0">
                <a:solidFill>
                  <a:schemeClr val="tx1"/>
                </a:solidFill>
                <a:effectLst/>
                <a:latin typeface="+mn-lt"/>
                <a:ea typeface="+mn-ea"/>
                <a:cs typeface="+mn-cs"/>
              </a:rPr>
              <a:t>hemodinámicos</a:t>
            </a:r>
            <a:r>
              <a:rPr lang="es-VE" sz="1200" kern="1200" baseline="0" dirty="0" smtClean="0">
                <a:solidFill>
                  <a:schemeClr val="tx1"/>
                </a:solidFill>
                <a:effectLst/>
                <a:latin typeface="+mn-lt"/>
                <a:ea typeface="+mn-ea"/>
                <a:cs typeface="+mn-cs"/>
              </a:rPr>
              <a:t> en el contexto de una descompensación de dicha enfermedad </a:t>
            </a:r>
            <a:r>
              <a:rPr lang="es-VE" sz="1200" kern="1200" dirty="0" smtClean="0">
                <a:solidFill>
                  <a:schemeClr val="tx1"/>
                </a:solidFill>
                <a:effectLst/>
                <a:latin typeface="+mn-lt"/>
                <a:ea typeface="+mn-ea"/>
                <a:cs typeface="+mn-cs"/>
              </a:rPr>
              <a:t>en muchos países. </a:t>
            </a:r>
          </a:p>
          <a:p>
            <a:endParaRPr lang="es-VE" sz="1200" kern="1200" dirty="0" smtClean="0">
              <a:solidFill>
                <a:schemeClr val="tx1"/>
              </a:solidFill>
              <a:effectLst/>
              <a:latin typeface="+mn-lt"/>
              <a:ea typeface="+mn-ea"/>
              <a:cs typeface="+mn-cs"/>
            </a:endParaRPr>
          </a:p>
          <a:p>
            <a:r>
              <a:rPr lang="es-VE" sz="1200" kern="1200" dirty="0" smtClean="0">
                <a:solidFill>
                  <a:schemeClr val="tx1"/>
                </a:solidFill>
                <a:effectLst/>
                <a:latin typeface="+mn-lt"/>
                <a:ea typeface="+mn-ea"/>
                <a:cs typeface="+mn-cs"/>
              </a:rPr>
              <a:t>. En vista de pequeño número de pacientes, la diferencia en la mortalidad puede ha sido un hallazgo casual. Sin embargo, el riesgo de muerte y el reingreso hospitalario por IC también fue menor en el grupo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que el grupo </a:t>
            </a:r>
            <a:r>
              <a:rPr lang="es-VE" sz="1200" kern="1200" dirty="0" err="1" smtClean="0">
                <a:solidFill>
                  <a:schemeClr val="tx1"/>
                </a:solidFill>
                <a:effectLst/>
                <a:latin typeface="+mn-lt"/>
                <a:ea typeface="+mn-ea"/>
                <a:cs typeface="+mn-cs"/>
              </a:rPr>
              <a:t>dobutamina</a:t>
            </a:r>
            <a:r>
              <a:rPr lang="es-VE" sz="1200" kern="1200" dirty="0" smtClean="0">
                <a:solidFill>
                  <a:schemeClr val="tx1"/>
                </a:solidFill>
                <a:effectLst/>
                <a:latin typeface="+mn-lt"/>
                <a:ea typeface="+mn-ea"/>
                <a:cs typeface="+mn-cs"/>
              </a:rPr>
              <a:t>, y los pacientes a los que se les asignó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tuvieron más días vivo y fuera del hospital por cualquier motivo.</a:t>
            </a:r>
          </a:p>
          <a:p>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 </a:t>
            </a:r>
            <a:r>
              <a:rPr lang="es-VE" sz="1200" kern="1200" dirty="0" err="1" smtClean="0">
                <a:solidFill>
                  <a:schemeClr val="tx1"/>
                </a:solidFill>
                <a:effectLst/>
                <a:latin typeface="+mn-lt"/>
                <a:ea typeface="+mn-ea"/>
                <a:cs typeface="+mn-cs"/>
              </a:rPr>
              <a:t>dobutamina</a:t>
            </a:r>
            <a:r>
              <a:rPr lang="es-VE" sz="1200" kern="1200" dirty="0" smtClean="0">
                <a:solidFill>
                  <a:schemeClr val="tx1"/>
                </a:solidFill>
                <a:effectLst/>
                <a:latin typeface="+mn-lt"/>
                <a:ea typeface="+mn-ea"/>
                <a:cs typeface="+mn-cs"/>
              </a:rPr>
              <a:t> podría haber causado daño irreversible, inducida por catecolaminas a </a:t>
            </a:r>
            <a:r>
              <a:rPr lang="es-VE" sz="1200" kern="1200" dirty="0" err="1" smtClean="0">
                <a:solidFill>
                  <a:schemeClr val="tx1"/>
                </a:solidFill>
                <a:effectLst/>
                <a:latin typeface="+mn-lt"/>
                <a:ea typeface="+mn-ea"/>
                <a:cs typeface="+mn-cs"/>
              </a:rPr>
              <a:t>miocitos</a:t>
            </a:r>
            <a:r>
              <a:rPr lang="es-VE" sz="1200" kern="1200" dirty="0" smtClean="0">
                <a:solidFill>
                  <a:schemeClr val="tx1"/>
                </a:solidFill>
                <a:effectLst/>
                <a:latin typeface="+mn-lt"/>
                <a:ea typeface="+mn-ea"/>
                <a:cs typeface="+mn-cs"/>
              </a:rPr>
              <a:t> cardíacos que conduce a mayor riesgo de muerte y</a:t>
            </a:r>
            <a:r>
              <a:rPr lang="es-VE" sz="1200" kern="1200" baseline="0" dirty="0" smtClean="0">
                <a:solidFill>
                  <a:schemeClr val="tx1"/>
                </a:solidFill>
                <a:effectLst/>
                <a:latin typeface="+mn-lt"/>
                <a:ea typeface="+mn-ea"/>
                <a:cs typeface="+mn-cs"/>
              </a:rPr>
              <a:t> el </a:t>
            </a:r>
            <a:r>
              <a:rPr lang="es-VE" sz="1200" kern="120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efecto protector</a:t>
            </a:r>
            <a:r>
              <a:rPr lang="es-VE" sz="1200" kern="1200" baseline="0" dirty="0" smtClean="0">
                <a:solidFill>
                  <a:schemeClr val="tx1"/>
                </a:solidFill>
                <a:effectLst/>
                <a:latin typeface="+mn-lt"/>
                <a:ea typeface="+mn-ea"/>
                <a:cs typeface="+mn-cs"/>
              </a:rPr>
              <a:t> </a:t>
            </a:r>
            <a:r>
              <a:rPr lang="es-VE" sz="1200" kern="1200" dirty="0" smtClean="0">
                <a:solidFill>
                  <a:schemeClr val="tx1"/>
                </a:solidFill>
                <a:effectLst/>
                <a:latin typeface="+mn-lt"/>
                <a:ea typeface="+mn-ea"/>
                <a:cs typeface="+mn-cs"/>
              </a:rPr>
              <a:t>de larga duración en el miocárdico (metabolito farmacológicamente activo con vida media larga de eliminación, que conduce persistente de efectos </a:t>
            </a:r>
            <a:r>
              <a:rPr lang="es-VE" sz="1200" kern="1200" dirty="0" err="1" smtClean="0">
                <a:solidFill>
                  <a:schemeClr val="tx1"/>
                </a:solidFill>
                <a:effectLst/>
                <a:latin typeface="+mn-lt"/>
                <a:ea typeface="+mn-ea"/>
                <a:cs typeface="+mn-cs"/>
              </a:rPr>
              <a:t>hemodinamicosdurante</a:t>
            </a:r>
            <a:r>
              <a:rPr lang="es-VE" sz="1200" kern="1200" dirty="0" smtClean="0">
                <a:solidFill>
                  <a:schemeClr val="tx1"/>
                </a:solidFill>
                <a:effectLst/>
                <a:latin typeface="+mn-lt"/>
                <a:ea typeface="+mn-ea"/>
                <a:cs typeface="+mn-cs"/>
              </a:rPr>
              <a:t> horas o días después de la infusión).</a:t>
            </a:r>
            <a:r>
              <a:rPr lang="es-VE" sz="1200" kern="1200" baseline="0" dirty="0" smtClean="0">
                <a:solidFill>
                  <a:schemeClr val="tx1"/>
                </a:solidFill>
                <a:effectLst/>
                <a:latin typeface="+mn-lt"/>
                <a:ea typeface="+mn-ea"/>
                <a:cs typeface="+mn-cs"/>
              </a:rPr>
              <a:t> N</a:t>
            </a:r>
            <a:r>
              <a:rPr lang="es-VE" sz="1200" kern="1200" dirty="0" smtClean="0">
                <a:solidFill>
                  <a:schemeClr val="tx1"/>
                </a:solidFill>
                <a:effectLst/>
                <a:latin typeface="+mn-lt"/>
                <a:ea typeface="+mn-ea"/>
                <a:cs typeface="+mn-cs"/>
              </a:rPr>
              <a:t>o aumenta las concentraciones intracelulares de AMP cíclico e iones de calcio</a:t>
            </a:r>
            <a:r>
              <a:rPr lang="es-VE" sz="1200" kern="1200" baseline="0" dirty="0" smtClean="0">
                <a:solidFill>
                  <a:schemeClr val="tx1"/>
                </a:solidFill>
                <a:effectLst/>
                <a:latin typeface="+mn-lt"/>
                <a:ea typeface="+mn-ea"/>
                <a:cs typeface="+mn-cs"/>
              </a:rPr>
              <a:t> ni</a:t>
            </a:r>
            <a:r>
              <a:rPr lang="es-VE" sz="1200" kern="1200" dirty="0" smtClean="0">
                <a:solidFill>
                  <a:schemeClr val="tx1"/>
                </a:solidFill>
                <a:effectLst/>
                <a:latin typeface="+mn-lt"/>
                <a:ea typeface="+mn-ea"/>
                <a:cs typeface="+mn-cs"/>
              </a:rPr>
              <a:t> aumenta los requerimientos de oxígeno del miocardio. Mejora de la perfusión miocárdica vasodilatación</a:t>
            </a:r>
            <a:r>
              <a:rPr lang="es-VE" sz="1200" kern="1200" baseline="0" dirty="0" smtClean="0">
                <a:solidFill>
                  <a:schemeClr val="tx1"/>
                </a:solidFill>
                <a:effectLst/>
                <a:latin typeface="+mn-lt"/>
                <a:ea typeface="+mn-ea"/>
                <a:cs typeface="+mn-cs"/>
              </a:rPr>
              <a:t> y a</a:t>
            </a:r>
            <a:r>
              <a:rPr lang="es-VE" sz="1200" kern="1200" dirty="0" smtClean="0">
                <a:solidFill>
                  <a:schemeClr val="tx1"/>
                </a:solidFill>
                <a:effectLst/>
                <a:latin typeface="+mn-lt"/>
                <a:ea typeface="+mn-ea"/>
                <a:cs typeface="+mn-cs"/>
              </a:rPr>
              <a:t>demás no tiene efectos </a:t>
            </a:r>
            <a:r>
              <a:rPr lang="es-VE" sz="1200" kern="1200" dirty="0" err="1" smtClean="0">
                <a:solidFill>
                  <a:schemeClr val="tx1"/>
                </a:solidFill>
                <a:effectLst/>
                <a:latin typeface="+mn-lt"/>
                <a:ea typeface="+mn-ea"/>
                <a:cs typeface="+mn-cs"/>
              </a:rPr>
              <a:t>proarrítmicos</a:t>
            </a:r>
            <a:r>
              <a:rPr lang="es-VE" sz="1200" kern="1200" dirty="0" smtClean="0">
                <a:solidFill>
                  <a:schemeClr val="tx1"/>
                </a:solidFill>
                <a:effectLst/>
                <a:latin typeface="+mn-lt"/>
                <a:ea typeface="+mn-ea"/>
                <a:cs typeface="+mn-cs"/>
              </a:rPr>
              <a:t>. </a:t>
            </a:r>
          </a:p>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23</a:t>
            </a:fld>
            <a:endParaRPr lang="es-VE"/>
          </a:p>
        </p:txBody>
      </p:sp>
    </p:spTree>
    <p:extLst>
      <p:ext uri="{BB962C8B-B14F-4D97-AF65-F5344CB8AC3E}">
        <p14:creationId xmlns:p14="http://schemas.microsoft.com/office/powerpoint/2010/main" val="124289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2</a:t>
            </a:fld>
            <a:endParaRPr lang="es-VE"/>
          </a:p>
        </p:txBody>
      </p:sp>
    </p:spTree>
    <p:extLst>
      <p:ext uri="{BB962C8B-B14F-4D97-AF65-F5344CB8AC3E}">
        <p14:creationId xmlns:p14="http://schemas.microsoft.com/office/powerpoint/2010/main" val="281180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24</a:t>
            </a:fld>
            <a:endParaRPr lang="es-VE"/>
          </a:p>
        </p:txBody>
      </p:sp>
    </p:spTree>
    <p:extLst>
      <p:ext uri="{BB962C8B-B14F-4D97-AF65-F5344CB8AC3E}">
        <p14:creationId xmlns:p14="http://schemas.microsoft.com/office/powerpoint/2010/main" val="109718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NNH Se necesitan tratar</a:t>
            </a:r>
            <a:r>
              <a:rPr lang="es-VE" baseline="0" dirty="0" smtClean="0"/>
              <a:t> 14 pacientes con </a:t>
            </a:r>
            <a:r>
              <a:rPr lang="es-VE" baseline="0" dirty="0" err="1" smtClean="0"/>
              <a:t>Levosimendan</a:t>
            </a:r>
            <a:r>
              <a:rPr lang="es-VE" baseline="0" dirty="0" smtClean="0"/>
              <a:t> para causar Angina o </a:t>
            </a:r>
            <a:r>
              <a:rPr lang="es-VE" baseline="0" dirty="0" err="1" smtClean="0"/>
              <a:t>Iy</a:t>
            </a:r>
            <a:r>
              <a:rPr lang="es-VE" baseline="0" dirty="0" smtClean="0"/>
              <a:t> 33 </a:t>
            </a:r>
            <a:r>
              <a:rPr lang="es-VE" baseline="0" dirty="0" err="1" smtClean="0"/>
              <a:t>pacients</a:t>
            </a:r>
            <a:r>
              <a:rPr lang="es-VE" baseline="0" dirty="0" smtClean="0"/>
              <a:t> para causar muerte con l uso de </a:t>
            </a:r>
            <a:r>
              <a:rPr lang="es-VE" baseline="0" dirty="0" err="1" smtClean="0"/>
              <a:t>Levosimendan</a:t>
            </a:r>
            <a:r>
              <a:rPr lang="es-VE" baseline="0" dirty="0" smtClean="0"/>
              <a:t> </a:t>
            </a:r>
          </a:p>
          <a:p>
            <a:endParaRPr lang="es-VE" dirty="0" smtClean="0"/>
          </a:p>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25</a:t>
            </a:fld>
            <a:endParaRPr lang="es-VE"/>
          </a:p>
        </p:txBody>
      </p:sp>
    </p:spTree>
    <p:extLst>
      <p:ext uri="{BB962C8B-B14F-4D97-AF65-F5344CB8AC3E}">
        <p14:creationId xmlns:p14="http://schemas.microsoft.com/office/powerpoint/2010/main" val="186579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la ausencia de un control con placebo y su tamaño.</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 El estudio no proporcionó información sobre la duración de la infusión de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necesario para obtener un beneficio óptimo o con qué frecuencia puede repetirse en pacientes que no responden inicialmente o que recaen después de una respuesta inicial. </a:t>
            </a:r>
          </a:p>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Además, los pacientes con shock </a:t>
            </a:r>
            <a:r>
              <a:rPr lang="es-VE" sz="1200" kern="1200" dirty="0" err="1" smtClean="0">
                <a:solidFill>
                  <a:schemeClr val="tx1"/>
                </a:solidFill>
                <a:effectLst/>
                <a:latin typeface="+mn-lt"/>
                <a:ea typeface="+mn-ea"/>
                <a:cs typeface="+mn-cs"/>
              </a:rPr>
              <a:t>cardiogénico</a:t>
            </a:r>
            <a:r>
              <a:rPr lang="es-VE" sz="1200" kern="1200" dirty="0" smtClean="0">
                <a:solidFill>
                  <a:schemeClr val="tx1"/>
                </a:solidFill>
                <a:effectLst/>
                <a:latin typeface="+mn-lt"/>
                <a:ea typeface="+mn-ea"/>
                <a:cs typeface="+mn-cs"/>
              </a:rPr>
              <a:t> fueron excluidos. Si el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 es beneficioso o perjudicial en tales pacientes no se conoce, pero cuidado debe tomarse en vista del riesgo de hipotensión a través de la acción vasodilatadora. Un ensayo clínico a gran escala será necesario para confirmar las ventajas clínicas a largo plazo de </a:t>
            </a:r>
            <a:r>
              <a:rPr lang="es-VE" sz="1200" kern="1200" dirty="0" err="1" smtClean="0">
                <a:solidFill>
                  <a:schemeClr val="tx1"/>
                </a:solidFill>
                <a:effectLst/>
                <a:latin typeface="+mn-lt"/>
                <a:ea typeface="+mn-ea"/>
                <a:cs typeface="+mn-cs"/>
              </a:rPr>
              <a:t>levosimendan</a:t>
            </a:r>
            <a:r>
              <a:rPr lang="es-VE" sz="1200" kern="1200" dirty="0" smtClean="0">
                <a:solidFill>
                  <a:schemeClr val="tx1"/>
                </a:solidFill>
                <a:effectLst/>
                <a:latin typeface="+mn-lt"/>
                <a:ea typeface="+mn-ea"/>
                <a:cs typeface="+mn-cs"/>
              </a:rPr>
              <a:t>.</a:t>
            </a:r>
          </a:p>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26</a:t>
            </a:fld>
            <a:endParaRPr lang="es-VE"/>
          </a:p>
        </p:txBody>
      </p:sp>
    </p:spTree>
    <p:extLst>
      <p:ext uri="{BB962C8B-B14F-4D97-AF65-F5344CB8AC3E}">
        <p14:creationId xmlns:p14="http://schemas.microsoft.com/office/powerpoint/2010/main" val="52788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3</a:t>
            </a:fld>
            <a:endParaRPr lang="es-VE"/>
          </a:p>
        </p:txBody>
      </p:sp>
    </p:spTree>
    <p:extLst>
      <p:ext uri="{BB962C8B-B14F-4D97-AF65-F5344CB8AC3E}">
        <p14:creationId xmlns:p14="http://schemas.microsoft.com/office/powerpoint/2010/main" val="373772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4</a:t>
            </a:fld>
            <a:endParaRPr lang="es-VE"/>
          </a:p>
        </p:txBody>
      </p:sp>
    </p:spTree>
    <p:extLst>
      <p:ext uri="{BB962C8B-B14F-4D97-AF65-F5344CB8AC3E}">
        <p14:creationId xmlns:p14="http://schemas.microsoft.com/office/powerpoint/2010/main" val="221542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6</a:t>
            </a:fld>
            <a:endParaRPr lang="es-VE"/>
          </a:p>
        </p:txBody>
      </p:sp>
    </p:spTree>
    <p:extLst>
      <p:ext uri="{BB962C8B-B14F-4D97-AF65-F5344CB8AC3E}">
        <p14:creationId xmlns:p14="http://schemas.microsoft.com/office/powerpoint/2010/main" val="167626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65566DB5-0C8D-4142-8F8C-F3CE64461893}" type="slidenum">
              <a:rPr lang="es-VE" smtClean="0"/>
              <a:t>7</a:t>
            </a:fld>
            <a:endParaRPr lang="es-VE"/>
          </a:p>
        </p:txBody>
      </p:sp>
    </p:spTree>
    <p:extLst>
      <p:ext uri="{BB962C8B-B14F-4D97-AF65-F5344CB8AC3E}">
        <p14:creationId xmlns:p14="http://schemas.microsoft.com/office/powerpoint/2010/main" val="3119495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DBDD8FB-7122-4226-AC53-C391D56D83C7}" type="slidenum">
              <a:rPr lang="es-VE" smtClean="0"/>
              <a:t>8</a:t>
            </a:fld>
            <a:endParaRPr lang="es-VE"/>
          </a:p>
        </p:txBody>
      </p:sp>
    </p:spTree>
    <p:extLst>
      <p:ext uri="{BB962C8B-B14F-4D97-AF65-F5344CB8AC3E}">
        <p14:creationId xmlns:p14="http://schemas.microsoft.com/office/powerpoint/2010/main" val="415859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Los pacientes elegibles fueron aquellos ingresados ​​en el hospital con insuficiencia cardíaca de bajo gasto que se consideró que requería monitorización hemodinámica y tratamiento con agente inotrópico intravenoso. Pacientes en uno o más de los</a:t>
            </a:r>
          </a:p>
          <a:p>
            <a:r>
              <a:rPr lang="es-VE" sz="1200" kern="1200" dirty="0" smtClean="0">
                <a:solidFill>
                  <a:schemeClr val="tx1"/>
                </a:solidFill>
                <a:effectLst/>
                <a:latin typeface="+mn-lt"/>
                <a:ea typeface="+mn-ea"/>
                <a:cs typeface="+mn-cs"/>
              </a:rPr>
              <a:t>Se pueden incluir las siguientes categorías clínicas: deterioro de la insuficiencia cardíaca crónica grave a pesar de terapia oral óptima con vasodilatadores y diuréticos, incluidos los que esperan un trasplante de corazón; grave insuficiencia cardíaca después de cirugía cardíaca; o insuficiencia cardíaca aguda relacionado con un trastorno cardíaco o no cardíaco de reciente aparición.</a:t>
            </a:r>
          </a:p>
          <a:p>
            <a:endParaRPr lang="es-VE" dirty="0" smtClean="0"/>
          </a:p>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9</a:t>
            </a:fld>
            <a:endParaRPr lang="es-VE"/>
          </a:p>
        </p:txBody>
      </p:sp>
    </p:spTree>
    <p:extLst>
      <p:ext uri="{BB962C8B-B14F-4D97-AF65-F5344CB8AC3E}">
        <p14:creationId xmlns:p14="http://schemas.microsoft.com/office/powerpoint/2010/main" val="114682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4DBDD8FB-7122-4226-AC53-C391D56D83C7}" type="slidenum">
              <a:rPr lang="es-VE" smtClean="0"/>
              <a:t>10</a:t>
            </a:fld>
            <a:endParaRPr lang="es-VE"/>
          </a:p>
        </p:txBody>
      </p:sp>
    </p:spTree>
    <p:extLst>
      <p:ext uri="{BB962C8B-B14F-4D97-AF65-F5344CB8AC3E}">
        <p14:creationId xmlns:p14="http://schemas.microsoft.com/office/powerpoint/2010/main" val="327020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711DC8-D5B4-46BB-B648-C886B48F60E2}" type="datetimeFigureOut">
              <a:rPr lang="es-VE" smtClean="0"/>
              <a:t>13/07/2018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4252926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711DC8-D5B4-46BB-B648-C886B48F60E2}" type="datetimeFigureOut">
              <a:rPr lang="es-VE" smtClean="0"/>
              <a:t>13/07/2018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3374195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711DC8-D5B4-46BB-B648-C886B48F60E2}" type="datetimeFigureOut">
              <a:rPr lang="es-VE" smtClean="0"/>
              <a:t>13/07/2018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1305926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711DC8-D5B4-46BB-B648-C886B48F60E2}" type="datetimeFigureOut">
              <a:rPr lang="es-VE" smtClean="0"/>
              <a:t>13/07/2018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3881063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711DC8-D5B4-46BB-B648-C886B48F60E2}" type="datetimeFigureOut">
              <a:rPr lang="es-VE" smtClean="0"/>
              <a:t>13/07/2018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24756249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711DC8-D5B4-46BB-B648-C886B48F60E2}" type="datetimeFigureOut">
              <a:rPr lang="es-VE" smtClean="0"/>
              <a:t>13/07/2018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3374159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711DC8-D5B4-46BB-B648-C886B48F60E2}" type="datetimeFigureOut">
              <a:rPr lang="es-VE" smtClean="0"/>
              <a:t>13/07/2018</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2476537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711DC8-D5B4-46BB-B648-C886B48F60E2}" type="datetimeFigureOut">
              <a:rPr lang="es-VE" smtClean="0"/>
              <a:t>13/07/2018</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1406889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11DC8-D5B4-46BB-B648-C886B48F60E2}" type="datetimeFigureOut">
              <a:rPr lang="es-VE" smtClean="0"/>
              <a:t>13/07/2018</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82133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711DC8-D5B4-46BB-B648-C886B48F60E2}" type="datetimeFigureOut">
              <a:rPr lang="es-VE" smtClean="0"/>
              <a:t>13/07/2018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2924245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711DC8-D5B4-46BB-B648-C886B48F60E2}" type="datetimeFigureOut">
              <a:rPr lang="es-VE" smtClean="0"/>
              <a:t>13/07/2018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4A31CF6-8295-479E-85DA-B0507C060570}" type="slidenum">
              <a:rPr lang="es-VE" smtClean="0"/>
              <a:t>‹Nº›</a:t>
            </a:fld>
            <a:endParaRPr lang="es-VE"/>
          </a:p>
        </p:txBody>
      </p:sp>
    </p:spTree>
    <p:extLst>
      <p:ext uri="{BB962C8B-B14F-4D97-AF65-F5344CB8AC3E}">
        <p14:creationId xmlns:p14="http://schemas.microsoft.com/office/powerpoint/2010/main" val="2022090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11DC8-D5B4-46BB-B648-C886B48F60E2}" type="datetimeFigureOut">
              <a:rPr lang="es-VE" smtClean="0"/>
              <a:t>13/07/2018</a:t>
            </a:fld>
            <a:endParaRPr lang="es-V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31CF6-8295-479E-85DA-B0507C060570}" type="slidenum">
              <a:rPr lang="es-VE" smtClean="0"/>
              <a:t>‹Nº›</a:t>
            </a:fld>
            <a:endParaRPr lang="es-VE"/>
          </a:p>
        </p:txBody>
      </p:sp>
    </p:spTree>
    <p:extLst>
      <p:ext uri="{BB962C8B-B14F-4D97-AF65-F5344CB8AC3E}">
        <p14:creationId xmlns:p14="http://schemas.microsoft.com/office/powerpoint/2010/main" val="2788583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12378" y="702614"/>
            <a:ext cx="6720356" cy="935676"/>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UNIVERSIDAD CENTROOCCIDENTAL “LISANDRO ALVARADO”</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COORDINACIÓN DE POSTGRADO</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CENTRO CARDIOVASCULAR REGIONAL</a:t>
            </a:r>
            <a:b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br>
            <a:r>
              <a:rPr lang="es-VE" sz="1800" b="1" dirty="0">
                <a:ln w="1905"/>
                <a:effectLst>
                  <a:innerShdw blurRad="69850" dist="43180" dir="5400000">
                    <a:srgbClr val="000000">
                      <a:alpha val="65000"/>
                    </a:srgbClr>
                  </a:innerShdw>
                </a:effectLst>
                <a:latin typeface="Cambria" panose="02040503050406030204" pitchFamily="18" charset="0"/>
                <a:cs typeface="Arial" pitchFamily="34" charset="0"/>
              </a:rPr>
              <a:t>“ASCARDIO”</a:t>
            </a:r>
            <a:endParaRPr lang="es-VE" sz="1800" dirty="0">
              <a:latin typeface="Cambria" panose="02040503050406030204" pitchFamily="18" charset="0"/>
            </a:endParaRPr>
          </a:p>
        </p:txBody>
      </p:sp>
      <p:sp>
        <p:nvSpPr>
          <p:cNvPr id="5" name="2 Subtítulo"/>
          <p:cNvSpPr txBox="1">
            <a:spLocks/>
          </p:cNvSpPr>
          <p:nvPr/>
        </p:nvSpPr>
        <p:spPr>
          <a:xfrm>
            <a:off x="1433615" y="3103141"/>
            <a:ext cx="6292311" cy="828675"/>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altLang="es-VE" sz="3200" dirty="0">
                <a:solidFill>
                  <a:schemeClr val="tx2">
                    <a:lumMod val="50000"/>
                  </a:schemeClr>
                </a:solidFill>
                <a:latin typeface="Bernard MT Condensed" panose="02050806060905020404" pitchFamily="18" charset="0"/>
              </a:rPr>
              <a:t>REVISION DE EVIDENCIA CIENTIFICA  </a:t>
            </a:r>
            <a:r>
              <a:rPr lang="es-ES_tradnl" altLang="es-VE" sz="1800" dirty="0">
                <a:solidFill>
                  <a:schemeClr val="tx2">
                    <a:lumMod val="50000"/>
                  </a:schemeClr>
                </a:solidFill>
                <a:latin typeface="Bernard MT Condensed" panose="02050806060905020404" pitchFamily="18" charset="0"/>
              </a:rPr>
              <a:t/>
            </a:r>
            <a:br>
              <a:rPr lang="es-ES_tradnl" altLang="es-VE" sz="1800" dirty="0">
                <a:solidFill>
                  <a:schemeClr val="tx2">
                    <a:lumMod val="50000"/>
                  </a:schemeClr>
                </a:solidFill>
                <a:latin typeface="Bernard MT Condensed" panose="02050806060905020404" pitchFamily="18" charset="0"/>
              </a:rPr>
            </a:br>
            <a:endParaRPr lang="es-VE" sz="1800" dirty="0">
              <a:solidFill>
                <a:schemeClr val="tx2">
                  <a:lumMod val="50000"/>
                </a:schemeClr>
              </a:solidFill>
              <a:latin typeface="Bernard MT Condensed" panose="02050806060905020404" pitchFamily="18" charset="0"/>
            </a:endParaRPr>
          </a:p>
        </p:txBody>
      </p:sp>
      <p:sp>
        <p:nvSpPr>
          <p:cNvPr id="7" name="2 Subtítulo"/>
          <p:cNvSpPr txBox="1">
            <a:spLocks/>
          </p:cNvSpPr>
          <p:nvPr/>
        </p:nvSpPr>
        <p:spPr>
          <a:xfrm>
            <a:off x="4822581" y="4157064"/>
            <a:ext cx="3980456" cy="828675"/>
          </a:xfrm>
          <a:prstGeom prst="rect">
            <a:avLst/>
          </a:prstGeom>
        </p:spPr>
        <p:txBody>
          <a:bodyPr vert="horz" lIns="51435" tIns="25718" rIns="51435" bIns="25718" rtlCol="0">
            <a:no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lnSpc>
                <a:spcPct val="90000"/>
              </a:lnSpc>
            </a:pPr>
            <a:r>
              <a:rPr lang="es-ES_tradnl" altLang="es-VE" sz="1800" b="1" u="sng" dirty="0">
                <a:solidFill>
                  <a:schemeClr val="tx2">
                    <a:lumMod val="50000"/>
                  </a:schemeClr>
                </a:solidFill>
                <a:latin typeface="Cambria" panose="02040503050406030204" pitchFamily="18" charset="0"/>
                <a:cs typeface="Arial" panose="020B0604020202020204" pitchFamily="34" charset="0"/>
              </a:rPr>
              <a:t>GRUPO </a:t>
            </a:r>
            <a:r>
              <a:rPr lang="es-ES_tradnl" altLang="es-VE" sz="1800" b="1" u="sng" dirty="0" smtClean="0">
                <a:solidFill>
                  <a:schemeClr val="tx2">
                    <a:lumMod val="50000"/>
                  </a:schemeClr>
                </a:solidFill>
                <a:latin typeface="Cambria" panose="02040503050406030204" pitchFamily="18" charset="0"/>
                <a:cs typeface="Arial" panose="020B0604020202020204" pitchFamily="34" charset="0"/>
              </a:rPr>
              <a:t>3</a:t>
            </a:r>
            <a:endParaRPr lang="es-ES_tradnl" altLang="es-VE" sz="1800" b="1" u="sng" dirty="0">
              <a:solidFill>
                <a:schemeClr val="tx2">
                  <a:lumMod val="50000"/>
                </a:schemeClr>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r>
              <a:rPr lang="es-ES_tradnl" altLang="es-VE" sz="1800" b="1" dirty="0" err="1" smtClean="0">
                <a:solidFill>
                  <a:schemeClr val="tx1"/>
                </a:solidFill>
                <a:latin typeface="Cambria" panose="02040503050406030204" pitchFamily="18" charset="0"/>
                <a:cs typeface="Arial" panose="020B0604020202020204" pitchFamily="34" charset="0"/>
              </a:rPr>
              <a:t>Yulianir</a:t>
            </a:r>
            <a:r>
              <a:rPr lang="es-ES_tradnl" altLang="es-VE" sz="1800" b="1" dirty="0" smtClean="0">
                <a:solidFill>
                  <a:schemeClr val="tx1"/>
                </a:solidFill>
                <a:latin typeface="Cambria" panose="02040503050406030204" pitchFamily="18" charset="0"/>
                <a:cs typeface="Arial" panose="020B0604020202020204" pitchFamily="34" charset="0"/>
              </a:rPr>
              <a:t> </a:t>
            </a:r>
            <a:r>
              <a:rPr lang="es-ES_tradnl" altLang="es-VE" sz="1800" b="1" dirty="0" err="1">
                <a:solidFill>
                  <a:schemeClr val="tx1"/>
                </a:solidFill>
                <a:latin typeface="Cambria" panose="02040503050406030204" pitchFamily="18" charset="0"/>
                <a:cs typeface="Arial" panose="020B0604020202020204" pitchFamily="34" charset="0"/>
              </a:rPr>
              <a:t>Calderon</a:t>
            </a:r>
            <a:r>
              <a:rPr lang="es-ES_tradnl" altLang="es-VE" sz="1800" b="1" dirty="0">
                <a:solidFill>
                  <a:schemeClr val="tx1"/>
                </a:solidFill>
                <a:latin typeface="Cambria" panose="02040503050406030204" pitchFamily="18" charset="0"/>
                <a:cs typeface="Arial" panose="020B0604020202020204" pitchFamily="34" charset="0"/>
              </a:rPr>
              <a:t>  R3</a:t>
            </a:r>
            <a:r>
              <a:rPr lang="es-ES_tradnl" altLang="es-VE" sz="1800" b="1" dirty="0" smtClean="0">
                <a:solidFill>
                  <a:schemeClr val="tx1"/>
                </a:solidFill>
                <a:latin typeface="Cambria" panose="02040503050406030204" pitchFamily="18" charset="0"/>
                <a:cs typeface="Arial" panose="020B0604020202020204" pitchFamily="34" charset="0"/>
              </a:rPr>
              <a:t>.</a:t>
            </a:r>
          </a:p>
          <a:p>
            <a:pPr marL="160735" indent="-160735" algn="l">
              <a:lnSpc>
                <a:spcPct val="90000"/>
              </a:lnSpc>
              <a:buFont typeface="Arial" panose="020B0604020202020204" pitchFamily="34" charset="0"/>
              <a:buChar char="•"/>
            </a:pPr>
            <a:r>
              <a:rPr lang="es-ES_tradnl" altLang="es-VE" sz="1800" b="1" dirty="0">
                <a:solidFill>
                  <a:srgbClr val="C20E6C"/>
                </a:solidFill>
                <a:latin typeface="Cambria" panose="02040503050406030204" pitchFamily="18" charset="0"/>
                <a:cs typeface="Arial" panose="020B0604020202020204" pitchFamily="34" charset="0"/>
              </a:rPr>
              <a:t>Antonella Ferrer R2</a:t>
            </a:r>
            <a:r>
              <a:rPr lang="es-ES_tradnl" altLang="es-VE" sz="1800" b="1" dirty="0" smtClean="0">
                <a:solidFill>
                  <a:srgbClr val="C20E6C"/>
                </a:solidFill>
                <a:latin typeface="Cambria" panose="02040503050406030204" pitchFamily="18" charset="0"/>
                <a:cs typeface="Arial" panose="020B0604020202020204" pitchFamily="34" charset="0"/>
              </a:rPr>
              <a:t>.</a:t>
            </a:r>
            <a:endParaRPr lang="es-ES_tradnl" altLang="es-VE" sz="1800" b="1" dirty="0">
              <a:solidFill>
                <a:srgbClr val="C20E6C"/>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r>
              <a:rPr lang="es-ES_tradnl" altLang="es-VE" sz="1800" b="1" dirty="0" err="1">
                <a:solidFill>
                  <a:schemeClr val="tx1"/>
                </a:solidFill>
                <a:latin typeface="Cambria" panose="02040503050406030204" pitchFamily="18" charset="0"/>
                <a:cs typeface="Arial" panose="020B0604020202020204" pitchFamily="34" charset="0"/>
              </a:rPr>
              <a:t>Hector</a:t>
            </a:r>
            <a:r>
              <a:rPr lang="es-ES_tradnl" altLang="es-VE" sz="1800" b="1" dirty="0">
                <a:solidFill>
                  <a:schemeClr val="tx1"/>
                </a:solidFill>
                <a:latin typeface="Cambria" panose="02040503050406030204" pitchFamily="18" charset="0"/>
                <a:cs typeface="Arial" panose="020B0604020202020204" pitchFamily="34" charset="0"/>
              </a:rPr>
              <a:t> </a:t>
            </a:r>
            <a:r>
              <a:rPr lang="es-ES_tradnl" altLang="es-VE" sz="1800" b="1" dirty="0" smtClean="0">
                <a:solidFill>
                  <a:schemeClr val="tx1"/>
                </a:solidFill>
                <a:latin typeface="Cambria" panose="02040503050406030204" pitchFamily="18" charset="0"/>
                <a:cs typeface="Arial" panose="020B0604020202020204" pitchFamily="34" charset="0"/>
              </a:rPr>
              <a:t>Monasterios R2. (RELATOR)</a:t>
            </a:r>
            <a:endParaRPr lang="es-ES_tradnl" altLang="es-VE" sz="1800" b="1" dirty="0">
              <a:solidFill>
                <a:schemeClr val="tx1"/>
              </a:solidFill>
              <a:latin typeface="Cambria" panose="02040503050406030204" pitchFamily="18" charset="0"/>
              <a:cs typeface="Arial" panose="020B0604020202020204" pitchFamily="34" charset="0"/>
            </a:endParaRPr>
          </a:p>
          <a:p>
            <a:pPr marL="160735" indent="-160735" algn="l">
              <a:lnSpc>
                <a:spcPct val="90000"/>
              </a:lnSpc>
              <a:buFont typeface="Arial" panose="020B0604020202020204" pitchFamily="34" charset="0"/>
              <a:buChar char="•"/>
            </a:pPr>
            <a:r>
              <a:rPr lang="es-ES_tradnl" altLang="es-VE" sz="1800" b="1" dirty="0">
                <a:solidFill>
                  <a:schemeClr val="tx1"/>
                </a:solidFill>
                <a:latin typeface="Cambria" panose="02040503050406030204" pitchFamily="18" charset="0"/>
                <a:cs typeface="Arial" panose="020B0604020202020204" pitchFamily="34" charset="0"/>
              </a:rPr>
              <a:t>Sandra Monsalve  R1</a:t>
            </a:r>
          </a:p>
          <a:p>
            <a:pPr marL="160735" indent="-160735" algn="l">
              <a:lnSpc>
                <a:spcPct val="90000"/>
              </a:lnSpc>
              <a:buFont typeface="Arial" panose="020B0604020202020204" pitchFamily="34" charset="0"/>
              <a:buChar char="•"/>
            </a:pPr>
            <a:endParaRPr lang="es-ES_tradnl" altLang="es-VE" sz="1800" b="1" dirty="0">
              <a:solidFill>
                <a:schemeClr val="tx2">
                  <a:lumMod val="50000"/>
                </a:schemeClr>
              </a:solidFill>
              <a:latin typeface="Cambria" panose="02040503050406030204" pitchFamily="18" charset="0"/>
              <a:cs typeface="Arial" panose="020B0604020202020204" pitchFamily="34" charset="0"/>
            </a:endParaRPr>
          </a:p>
          <a:p>
            <a:pPr algn="l"/>
            <a:r>
              <a:rPr lang="es-ES_tradnl" altLang="es-VE" sz="1800" dirty="0">
                <a:solidFill>
                  <a:schemeClr val="tx2">
                    <a:lumMod val="50000"/>
                  </a:schemeClr>
                </a:solidFill>
                <a:latin typeface="Cambria" panose="02040503050406030204" pitchFamily="18" charset="0"/>
                <a:cs typeface="Arial" panose="020B0604020202020204" pitchFamily="34" charset="0"/>
              </a:rPr>
              <a:t/>
            </a:r>
            <a:br>
              <a:rPr lang="es-ES_tradnl" altLang="es-VE" sz="1800" dirty="0">
                <a:solidFill>
                  <a:schemeClr val="tx2">
                    <a:lumMod val="50000"/>
                  </a:schemeClr>
                </a:solidFill>
                <a:latin typeface="Cambria" panose="02040503050406030204" pitchFamily="18" charset="0"/>
                <a:cs typeface="Arial" panose="020B0604020202020204" pitchFamily="34" charset="0"/>
              </a:rPr>
            </a:br>
            <a:endParaRPr lang="es-VE" sz="1800" dirty="0">
              <a:solidFill>
                <a:schemeClr val="tx2">
                  <a:lumMod val="50000"/>
                </a:schemeClr>
              </a:solidFill>
              <a:latin typeface="Cambria" panose="02040503050406030204" pitchFamily="18" charset="0"/>
              <a:cs typeface="Arial" panose="020B0604020202020204" pitchFamily="34" charset="0"/>
            </a:endParaRPr>
          </a:p>
        </p:txBody>
      </p:sp>
      <p:sp>
        <p:nvSpPr>
          <p:cNvPr id="8" name="Rectángulo 7"/>
          <p:cNvSpPr/>
          <p:nvPr/>
        </p:nvSpPr>
        <p:spPr>
          <a:xfrm>
            <a:off x="3657873" y="6196852"/>
            <a:ext cx="1429366" cy="369332"/>
          </a:xfrm>
          <a:prstGeom prst="rect">
            <a:avLst/>
          </a:prstGeom>
        </p:spPr>
        <p:txBody>
          <a:bodyPr wrap="none">
            <a:spAutoFit/>
          </a:bodyPr>
          <a:lstStyle/>
          <a:p>
            <a:r>
              <a:rPr lang="es-ES_tradnl" altLang="es-VE" b="1" dirty="0">
                <a:solidFill>
                  <a:schemeClr val="tx2">
                    <a:lumMod val="50000"/>
                  </a:schemeClr>
                </a:solidFill>
                <a:latin typeface="Cambria" panose="02040503050406030204" pitchFamily="18" charset="0"/>
                <a:cs typeface="Arial" panose="020B0604020202020204" pitchFamily="34" charset="0"/>
              </a:rPr>
              <a:t>JULIO, 2018</a:t>
            </a:r>
            <a:endParaRPr lang="es-VE" dirty="0">
              <a:latin typeface="Cambria" panose="02040503050406030204" pitchFamily="18" charset="0"/>
            </a:endParaRPr>
          </a:p>
        </p:txBody>
      </p:sp>
    </p:spTree>
    <p:extLst>
      <p:ext uri="{BB962C8B-B14F-4D97-AF65-F5344CB8AC3E}">
        <p14:creationId xmlns:p14="http://schemas.microsoft.com/office/powerpoint/2010/main" val="2152849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a:latin typeface="Bernard MT Condensed" panose="02050806060905020404" pitchFamily="18" charset="0"/>
              </a:rPr>
              <a:t>Criterios de exclusión : </a:t>
            </a:r>
          </a:p>
        </p:txBody>
      </p:sp>
      <p:sp>
        <p:nvSpPr>
          <p:cNvPr id="3" name="Marcador de contenido 2"/>
          <p:cNvSpPr>
            <a:spLocks noGrp="1"/>
          </p:cNvSpPr>
          <p:nvPr>
            <p:ph idx="1"/>
          </p:nvPr>
        </p:nvSpPr>
        <p:spPr>
          <a:xfrm>
            <a:off x="628651" y="1621551"/>
            <a:ext cx="7886700" cy="4899565"/>
          </a:xfrm>
          <a:ln w="57150">
            <a:solidFill>
              <a:schemeClr val="tx1"/>
            </a:solidFill>
          </a:ln>
        </p:spPr>
        <p:txBody>
          <a:bodyPr>
            <a:normAutofit/>
          </a:bodyPr>
          <a:lstStyle/>
          <a:p>
            <a:endParaRPr lang="es-VE" dirty="0" smtClean="0"/>
          </a:p>
          <a:p>
            <a:endParaRPr lang="es-VE" dirty="0"/>
          </a:p>
        </p:txBody>
      </p:sp>
      <p:sp>
        <p:nvSpPr>
          <p:cNvPr id="6" name="Rectángulo 5"/>
          <p:cNvSpPr/>
          <p:nvPr/>
        </p:nvSpPr>
        <p:spPr>
          <a:xfrm>
            <a:off x="842211" y="2044744"/>
            <a:ext cx="7409195" cy="3970318"/>
          </a:xfrm>
          <a:prstGeom prst="rect">
            <a:avLst/>
          </a:prstGeom>
        </p:spPr>
        <p:txBody>
          <a:bodyPr wrap="square">
            <a:spAutoFit/>
          </a:bodyPr>
          <a:lstStyle/>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Edad </a:t>
            </a:r>
            <a:r>
              <a:rPr lang="es-VE" b="1" dirty="0">
                <a:latin typeface="Cambria" panose="02040503050406030204" pitchFamily="18" charset="0"/>
                <a:ea typeface="Calibri" panose="020F0502020204030204" pitchFamily="34" charset="0"/>
                <a:cs typeface="Times New Roman" panose="02020603050405020304" pitchFamily="18" charset="0"/>
              </a:rPr>
              <a:t>menor de 21 </a:t>
            </a:r>
            <a:r>
              <a:rPr lang="es-VE" b="1" dirty="0" smtClean="0">
                <a:latin typeface="Cambria" panose="02040503050406030204" pitchFamily="18" charset="0"/>
                <a:ea typeface="Calibri" panose="020F0502020204030204" pitchFamily="34" charset="0"/>
                <a:cs typeface="Times New Roman" panose="02020603050405020304" pitchFamily="18" charset="0"/>
              </a:rPr>
              <a:t>años</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Parto </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Miocardiopatía hipertrófica o Restrictiva</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Enfermedad valvular </a:t>
            </a:r>
            <a:r>
              <a:rPr lang="es-VE" b="1" dirty="0" err="1" smtClean="0">
                <a:latin typeface="Cambria" panose="02040503050406030204" pitchFamily="18" charset="0"/>
                <a:ea typeface="Calibri" panose="020F0502020204030204" pitchFamily="34" charset="0"/>
                <a:cs typeface="Times New Roman" panose="02020603050405020304" pitchFamily="18" charset="0"/>
              </a:rPr>
              <a:t>estenotica</a:t>
            </a:r>
            <a:r>
              <a:rPr lang="es-VE" b="1" dirty="0" smtClean="0">
                <a:latin typeface="Cambria" panose="02040503050406030204" pitchFamily="18" charset="0"/>
                <a:ea typeface="Calibri" panose="020F0502020204030204" pitchFamily="34" charset="0"/>
                <a:cs typeface="Times New Roman" panose="02020603050405020304" pitchFamily="18" charset="0"/>
              </a:rPr>
              <a:t> no corregida</a:t>
            </a:r>
          </a:p>
          <a:p>
            <a:pPr marL="285750" indent="-285750">
              <a:buFont typeface="Wingdings" panose="05000000000000000000" pitchFamily="2" charset="2"/>
              <a:buChar char="q"/>
            </a:pPr>
            <a:r>
              <a:rPr lang="es-VE" b="1" dirty="0">
                <a:latin typeface="Cambria" panose="02040503050406030204" pitchFamily="18" charset="0"/>
                <a:ea typeface="Calibri" panose="020F0502020204030204" pitchFamily="34" charset="0"/>
                <a:cs typeface="Times New Roman" panose="02020603050405020304" pitchFamily="18" charset="0"/>
              </a:rPr>
              <a:t>D</a:t>
            </a:r>
            <a:r>
              <a:rPr lang="es-VE" b="1" dirty="0" smtClean="0">
                <a:latin typeface="Cambria" panose="02040503050406030204" pitchFamily="18" charset="0"/>
                <a:ea typeface="Calibri" panose="020F0502020204030204" pitchFamily="34" charset="0"/>
                <a:cs typeface="Times New Roman" panose="02020603050405020304" pitchFamily="18" charset="0"/>
              </a:rPr>
              <a:t>olor </a:t>
            </a:r>
            <a:r>
              <a:rPr lang="es-VE" b="1" dirty="0">
                <a:latin typeface="Cambria" panose="02040503050406030204" pitchFamily="18" charset="0"/>
                <a:ea typeface="Calibri" panose="020F0502020204030204" pitchFamily="34" charset="0"/>
                <a:cs typeface="Times New Roman" panose="02020603050405020304" pitchFamily="18" charset="0"/>
              </a:rPr>
              <a:t>en el pecho al momento de la asignación al </a:t>
            </a:r>
            <a:r>
              <a:rPr lang="es-VE" b="1" dirty="0" smtClean="0">
                <a:latin typeface="Cambria" panose="02040503050406030204" pitchFamily="18" charset="0"/>
                <a:ea typeface="Calibri" panose="020F0502020204030204" pitchFamily="34" charset="0"/>
                <a:cs typeface="Times New Roman" panose="02020603050405020304" pitchFamily="18" charset="0"/>
              </a:rPr>
              <a:t>azar</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TV sostenida o FV en </a:t>
            </a:r>
            <a:r>
              <a:rPr lang="es-VE" b="1" dirty="0">
                <a:latin typeface="Cambria" panose="02040503050406030204" pitchFamily="18" charset="0"/>
                <a:ea typeface="Calibri" panose="020F0502020204030204" pitchFamily="34" charset="0"/>
                <a:cs typeface="Times New Roman" panose="02020603050405020304" pitchFamily="18" charset="0"/>
              </a:rPr>
              <a:t>las 2 </a:t>
            </a:r>
            <a:r>
              <a:rPr lang="es-VE" b="1" dirty="0" smtClean="0">
                <a:latin typeface="Cambria" panose="02040503050406030204" pitchFamily="18" charset="0"/>
                <a:ea typeface="Calibri" panose="020F0502020204030204" pitchFamily="34" charset="0"/>
                <a:cs typeface="Times New Roman" panose="02020603050405020304" pitchFamily="18" charset="0"/>
              </a:rPr>
              <a:t>ultimas semanas </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BAV de </a:t>
            </a:r>
            <a:r>
              <a:rPr lang="es-VE" b="1" dirty="0">
                <a:latin typeface="Cambria" panose="02040503050406030204" pitchFamily="18" charset="0"/>
                <a:ea typeface="Calibri" panose="020F0502020204030204" pitchFamily="34" charset="0"/>
                <a:cs typeface="Times New Roman" panose="02020603050405020304" pitchFamily="18" charset="0"/>
              </a:rPr>
              <a:t>segundo o tercer </a:t>
            </a:r>
            <a:r>
              <a:rPr lang="es-VE" b="1" dirty="0" smtClean="0">
                <a:latin typeface="Cambria" panose="02040503050406030204" pitchFamily="18" charset="0"/>
                <a:ea typeface="Calibri" panose="020F0502020204030204" pitchFamily="34" charset="0"/>
                <a:cs typeface="Times New Roman" panose="02020603050405020304" pitchFamily="18" charset="0"/>
              </a:rPr>
              <a:t>grado</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FC &gt; </a:t>
            </a:r>
            <a:r>
              <a:rPr lang="es-VE" b="1" dirty="0">
                <a:latin typeface="Cambria" panose="02040503050406030204" pitchFamily="18" charset="0"/>
                <a:ea typeface="Calibri" panose="020F0502020204030204" pitchFamily="34" charset="0"/>
                <a:cs typeface="Times New Roman" panose="02020603050405020304" pitchFamily="18" charset="0"/>
              </a:rPr>
              <a:t>120 </a:t>
            </a:r>
            <a:r>
              <a:rPr lang="es-VE" b="1" dirty="0" err="1" smtClean="0">
                <a:latin typeface="Cambria" panose="02040503050406030204" pitchFamily="18" charset="0"/>
                <a:ea typeface="Calibri" panose="020F0502020204030204" pitchFamily="34" charset="0"/>
                <a:cs typeface="Times New Roman" panose="02020603050405020304" pitchFamily="18" charset="0"/>
              </a:rPr>
              <a:t>lpm</a:t>
            </a:r>
            <a:r>
              <a:rPr lang="es-VE" b="1" dirty="0" smtClean="0">
                <a:latin typeface="Cambria" panose="02040503050406030204" pitchFamily="18" charset="0"/>
                <a:ea typeface="Calibri" panose="020F0502020204030204" pitchFamily="34" charset="0"/>
                <a:cs typeface="Times New Roman" panose="02020603050405020304" pitchFamily="18" charset="0"/>
              </a:rPr>
              <a:t> </a:t>
            </a:r>
            <a:r>
              <a:rPr lang="es-VE" b="1" dirty="0">
                <a:latin typeface="Cambria" panose="02040503050406030204" pitchFamily="18" charset="0"/>
                <a:ea typeface="Calibri" panose="020F0502020204030204" pitchFamily="34" charset="0"/>
                <a:cs typeface="Times New Roman" panose="02020603050405020304" pitchFamily="18" charset="0"/>
              </a:rPr>
              <a:t>en </a:t>
            </a:r>
            <a:r>
              <a:rPr lang="es-VE" b="1" dirty="0" smtClean="0">
                <a:latin typeface="Cambria" panose="02040503050406030204" pitchFamily="18" charset="0"/>
                <a:ea typeface="Calibri" panose="020F0502020204030204" pitchFamily="34" charset="0"/>
                <a:cs typeface="Times New Roman" panose="02020603050405020304" pitchFamily="18" charset="0"/>
              </a:rPr>
              <a:t>reposo</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 PAS &lt;85 </a:t>
            </a:r>
            <a:r>
              <a:rPr lang="es-VE" b="1" dirty="0">
                <a:latin typeface="Cambria" panose="02040503050406030204" pitchFamily="18" charset="0"/>
                <a:ea typeface="Calibri" panose="020F0502020204030204" pitchFamily="34" charset="0"/>
                <a:cs typeface="Times New Roman" panose="02020603050405020304" pitchFamily="18" charset="0"/>
              </a:rPr>
              <a:t>mm </a:t>
            </a:r>
            <a:r>
              <a:rPr lang="es-VE" b="1" dirty="0" smtClean="0">
                <a:latin typeface="Cambria" panose="02040503050406030204" pitchFamily="18" charset="0"/>
                <a:ea typeface="Calibri" panose="020F0502020204030204" pitchFamily="34" charset="0"/>
                <a:cs typeface="Times New Roman" panose="02020603050405020304" pitchFamily="18" charset="0"/>
              </a:rPr>
              <a:t>Hg</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 Insuficiencia renal grave  </a:t>
            </a:r>
            <a:r>
              <a:rPr lang="es-VE" b="1" dirty="0">
                <a:latin typeface="Cambria" panose="02040503050406030204" pitchFamily="18" charset="0"/>
                <a:ea typeface="Calibri" panose="020F0502020204030204" pitchFamily="34" charset="0"/>
                <a:cs typeface="Times New Roman" panose="02020603050405020304" pitchFamily="18" charset="0"/>
              </a:rPr>
              <a:t>(creatinina sérica&gt; 450 </a:t>
            </a:r>
            <a:r>
              <a:rPr lang="es-VE" b="1" dirty="0" err="1">
                <a:latin typeface="Cambria" panose="02040503050406030204" pitchFamily="18" charset="0"/>
                <a:ea typeface="Calibri" panose="020F0502020204030204" pitchFamily="34" charset="0"/>
                <a:cs typeface="Times New Roman" panose="02020603050405020304" pitchFamily="18" charset="0"/>
              </a:rPr>
              <a:t>μmol</a:t>
            </a:r>
            <a:r>
              <a:rPr lang="es-VE" b="1" dirty="0">
                <a:latin typeface="Cambria" panose="02040503050406030204" pitchFamily="18" charset="0"/>
                <a:ea typeface="Calibri" panose="020F0502020204030204" pitchFamily="34" charset="0"/>
                <a:cs typeface="Times New Roman" panose="02020603050405020304" pitchFamily="18" charset="0"/>
              </a:rPr>
              <a:t> / l</a:t>
            </a:r>
            <a:r>
              <a:rPr lang="es-VE" b="1" dirty="0" smtClean="0">
                <a:latin typeface="Cambria" panose="02040503050406030204" pitchFamily="18"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 Insuficiencia </a:t>
            </a:r>
            <a:r>
              <a:rPr lang="es-VE" b="1" dirty="0" err="1" smtClean="0">
                <a:latin typeface="Cambria" panose="02040503050406030204" pitchFamily="18" charset="0"/>
                <a:ea typeface="Calibri" panose="020F0502020204030204" pitchFamily="34" charset="0"/>
                <a:cs typeface="Times New Roman" panose="02020603050405020304" pitchFamily="18" charset="0"/>
              </a:rPr>
              <a:t>Hepatica</a:t>
            </a:r>
            <a:endParaRPr lang="es-VE" b="1" dirty="0" smtClean="0">
              <a:latin typeface="Cambria" panose="020405030504060302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Taponamiento cardíaco</a:t>
            </a:r>
          </a:p>
          <a:p>
            <a:pPr marL="285750" indent="-285750">
              <a:buFont typeface="Wingdings" panose="05000000000000000000" pitchFamily="2" charset="2"/>
              <a:buChar char="q"/>
            </a:pPr>
            <a:r>
              <a:rPr lang="es-VE" b="1" dirty="0" err="1" smtClean="0">
                <a:latin typeface="Cambria" panose="02040503050406030204" pitchFamily="18" charset="0"/>
                <a:ea typeface="Calibri" panose="020F0502020204030204" pitchFamily="34" charset="0"/>
                <a:cs typeface="Times New Roman" panose="02020603050405020304" pitchFamily="18" charset="0"/>
              </a:rPr>
              <a:t>Distres</a:t>
            </a:r>
            <a:r>
              <a:rPr lang="es-VE" b="1" dirty="0" smtClean="0">
                <a:latin typeface="Cambria" panose="02040503050406030204" pitchFamily="18" charset="0"/>
                <a:ea typeface="Calibri" panose="020F0502020204030204" pitchFamily="34" charset="0"/>
                <a:cs typeface="Times New Roman" panose="02020603050405020304" pitchFamily="18" charset="0"/>
              </a:rPr>
              <a:t> respiratorio</a:t>
            </a:r>
          </a:p>
          <a:p>
            <a:pPr marL="285750" indent="-285750">
              <a:buFont typeface="Wingdings" panose="05000000000000000000" pitchFamily="2" charset="2"/>
              <a:buChar char="q"/>
            </a:pPr>
            <a:r>
              <a:rPr lang="es-VE" b="1" dirty="0" smtClean="0">
                <a:latin typeface="Cambria" panose="02040503050406030204" pitchFamily="18" charset="0"/>
                <a:ea typeface="Calibri" panose="020F0502020204030204" pitchFamily="34" charset="0"/>
                <a:cs typeface="Times New Roman" panose="02020603050405020304" pitchFamily="18" charset="0"/>
              </a:rPr>
              <a:t>Shock </a:t>
            </a:r>
            <a:r>
              <a:rPr lang="es-VE" b="1" dirty="0">
                <a:latin typeface="Cambria" panose="02040503050406030204" pitchFamily="18" charset="0"/>
                <a:ea typeface="Calibri" panose="020F0502020204030204" pitchFamily="34" charset="0"/>
                <a:cs typeface="Times New Roman" panose="02020603050405020304" pitchFamily="18" charset="0"/>
              </a:rPr>
              <a:t>séptico</a:t>
            </a:r>
            <a:endParaRPr lang="es-VE" b="1" dirty="0">
              <a:latin typeface="Cambria" panose="02040503050406030204" pitchFamily="18" charset="0"/>
            </a:endParaRPr>
          </a:p>
        </p:txBody>
      </p:sp>
    </p:spTree>
    <p:extLst>
      <p:ext uri="{BB962C8B-B14F-4D97-AF65-F5344CB8AC3E}">
        <p14:creationId xmlns:p14="http://schemas.microsoft.com/office/powerpoint/2010/main" val="13487717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dirty="0"/>
          </a:p>
        </p:txBody>
      </p:sp>
      <p:pic>
        <p:nvPicPr>
          <p:cNvPr id="4" name="Imagen 3"/>
          <p:cNvPicPr>
            <a:picLocks noChangeAspect="1"/>
          </p:cNvPicPr>
          <p:nvPr/>
        </p:nvPicPr>
        <p:blipFill rotWithShape="1">
          <a:blip r:embed="rId3"/>
          <a:srcRect l="17534" t="21435" r="51979" b="8495"/>
          <a:stretch/>
        </p:blipFill>
        <p:spPr>
          <a:xfrm>
            <a:off x="628650" y="115909"/>
            <a:ext cx="8051326" cy="6473809"/>
          </a:xfrm>
          <a:prstGeom prst="rect">
            <a:avLst/>
          </a:prstGeom>
        </p:spPr>
      </p:pic>
      <p:sp>
        <p:nvSpPr>
          <p:cNvPr id="5" name="Rectángulo 4"/>
          <p:cNvSpPr/>
          <p:nvPr/>
        </p:nvSpPr>
        <p:spPr>
          <a:xfrm>
            <a:off x="231609" y="115909"/>
            <a:ext cx="252261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s-VE" b="1" dirty="0"/>
              <a:t>2 de enero de 1997 </a:t>
            </a:r>
            <a:r>
              <a:rPr lang="es-VE" b="1" dirty="0" smtClean="0"/>
              <a:t>a</a:t>
            </a:r>
            <a:endParaRPr lang="es-VE" b="1" dirty="0"/>
          </a:p>
          <a:p>
            <a:r>
              <a:rPr lang="es-VE" b="1" dirty="0" smtClean="0"/>
              <a:t>3 </a:t>
            </a:r>
            <a:r>
              <a:rPr lang="es-VE" b="1" dirty="0"/>
              <a:t>de noviembre de </a:t>
            </a:r>
            <a:r>
              <a:rPr lang="es-VE" b="1" dirty="0" smtClean="0"/>
              <a:t>1998 </a:t>
            </a:r>
            <a:endParaRPr lang="es-VE" b="1" dirty="0"/>
          </a:p>
        </p:txBody>
      </p:sp>
    </p:spTree>
    <p:extLst>
      <p:ext uri="{BB962C8B-B14F-4D97-AF65-F5344CB8AC3E}">
        <p14:creationId xmlns:p14="http://schemas.microsoft.com/office/powerpoint/2010/main" val="4163960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ector recto de flecha 15"/>
          <p:cNvCxnSpPr/>
          <p:nvPr/>
        </p:nvCxnSpPr>
        <p:spPr>
          <a:xfrm>
            <a:off x="4098229" y="838812"/>
            <a:ext cx="0" cy="4573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2954655" y="1191303"/>
            <a:ext cx="2932798" cy="1016065"/>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b="1" dirty="0" smtClean="0">
                <a:solidFill>
                  <a:srgbClr val="FFFF00"/>
                </a:solidFill>
              </a:rPr>
              <a:t>Monitoreo </a:t>
            </a:r>
            <a:r>
              <a:rPr lang="es-VE" sz="2000" b="1" dirty="0" err="1" smtClean="0">
                <a:solidFill>
                  <a:srgbClr val="FFFF00"/>
                </a:solidFill>
              </a:rPr>
              <a:t>Hemodnamico</a:t>
            </a:r>
            <a:r>
              <a:rPr lang="es-VE" sz="2000" b="1" dirty="0" smtClean="0">
                <a:solidFill>
                  <a:srgbClr val="FFFF00"/>
                </a:solidFill>
              </a:rPr>
              <a:t> Continuo </a:t>
            </a:r>
            <a:endParaRPr lang="es-VE" sz="2000" dirty="0"/>
          </a:p>
        </p:txBody>
      </p:sp>
      <p:sp>
        <p:nvSpPr>
          <p:cNvPr id="7" name="Rectángulo redondeado 6"/>
          <p:cNvSpPr/>
          <p:nvPr/>
        </p:nvSpPr>
        <p:spPr>
          <a:xfrm>
            <a:off x="127367" y="1920240"/>
            <a:ext cx="2375543" cy="1017270"/>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err="1" smtClean="0">
                <a:solidFill>
                  <a:srgbClr val="FFFF00"/>
                </a:solidFill>
                <a:latin typeface="Cambria" panose="02040503050406030204" pitchFamily="18" charset="0"/>
              </a:rPr>
              <a:t>Levosimendan</a:t>
            </a:r>
            <a:endParaRPr lang="es-VE" b="1" dirty="0" smtClean="0">
              <a:solidFill>
                <a:srgbClr val="FFFF00"/>
              </a:solidFill>
              <a:latin typeface="Cambria" panose="02040503050406030204" pitchFamily="18" charset="0"/>
            </a:endParaRPr>
          </a:p>
          <a:p>
            <a:pPr algn="ctr"/>
            <a:r>
              <a:rPr lang="es-VE" b="1" dirty="0" smtClean="0">
                <a:solidFill>
                  <a:srgbClr val="FFFF00"/>
                </a:solidFill>
                <a:latin typeface="Cambria" panose="02040503050406030204" pitchFamily="18" charset="0"/>
              </a:rPr>
              <a:t>Dosis de Inicio</a:t>
            </a:r>
          </a:p>
          <a:p>
            <a:pPr algn="ctr"/>
            <a:r>
              <a:rPr lang="es-VE" dirty="0">
                <a:solidFill>
                  <a:schemeClr val="tx1"/>
                </a:solidFill>
                <a:latin typeface="Cambria" panose="02040503050406030204" pitchFamily="18" charset="0"/>
              </a:rPr>
              <a:t>2</a:t>
            </a:r>
            <a:r>
              <a:rPr lang="es-VE" dirty="0">
                <a:solidFill>
                  <a:schemeClr val="bg1"/>
                </a:solidFill>
                <a:latin typeface="Cambria" panose="02040503050406030204" pitchFamily="18" charset="0"/>
              </a:rPr>
              <a:t>4 </a:t>
            </a:r>
            <a:r>
              <a:rPr lang="es-VE" dirty="0" err="1" smtClean="0">
                <a:solidFill>
                  <a:schemeClr val="bg1"/>
                </a:solidFill>
                <a:latin typeface="Cambria" panose="02040503050406030204" pitchFamily="18" charset="0"/>
              </a:rPr>
              <a:t>mcg</a:t>
            </a:r>
            <a:r>
              <a:rPr lang="es-VE" dirty="0" smtClean="0">
                <a:solidFill>
                  <a:schemeClr val="bg1"/>
                </a:solidFill>
                <a:latin typeface="Cambria" panose="02040503050406030204" pitchFamily="18" charset="0"/>
              </a:rPr>
              <a:t> </a:t>
            </a:r>
            <a:r>
              <a:rPr lang="es-VE" dirty="0">
                <a:solidFill>
                  <a:schemeClr val="bg1"/>
                </a:solidFill>
                <a:latin typeface="Cambria" panose="02040503050406030204" pitchFamily="18" charset="0"/>
              </a:rPr>
              <a:t>/ kg </a:t>
            </a:r>
            <a:r>
              <a:rPr lang="es-VE" dirty="0" smtClean="0">
                <a:solidFill>
                  <a:schemeClr val="bg1"/>
                </a:solidFill>
                <a:latin typeface="Cambria" panose="02040503050406030204" pitchFamily="18" charset="0"/>
              </a:rPr>
              <a:t> </a:t>
            </a:r>
            <a:r>
              <a:rPr lang="es-VE" dirty="0">
                <a:solidFill>
                  <a:schemeClr val="bg1"/>
                </a:solidFill>
                <a:latin typeface="Cambria" panose="02040503050406030204" pitchFamily="18" charset="0"/>
              </a:rPr>
              <a:t>10 min</a:t>
            </a:r>
            <a:endParaRPr lang="es-VE" b="1" dirty="0">
              <a:solidFill>
                <a:schemeClr val="bg1"/>
              </a:solidFill>
              <a:latin typeface="Cambria" panose="02040503050406030204" pitchFamily="18" charset="0"/>
            </a:endParaRPr>
          </a:p>
        </p:txBody>
      </p:sp>
      <p:sp>
        <p:nvSpPr>
          <p:cNvPr id="10" name="Rectángulo redondeado 9"/>
          <p:cNvSpPr/>
          <p:nvPr/>
        </p:nvSpPr>
        <p:spPr>
          <a:xfrm>
            <a:off x="396039" y="3417569"/>
            <a:ext cx="2424172" cy="890662"/>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err="1" smtClean="0">
                <a:solidFill>
                  <a:srgbClr val="FFFF00"/>
                </a:solidFill>
                <a:latin typeface="Cambria" panose="02040503050406030204" pitchFamily="18" charset="0"/>
              </a:rPr>
              <a:t>Infusion</a:t>
            </a:r>
            <a:r>
              <a:rPr lang="es-VE" sz="1600" b="1" dirty="0" smtClean="0">
                <a:solidFill>
                  <a:srgbClr val="FFFF00"/>
                </a:solidFill>
                <a:latin typeface="Cambria" panose="02040503050406030204" pitchFamily="18" charset="0"/>
              </a:rPr>
              <a:t> Continua</a:t>
            </a:r>
          </a:p>
          <a:p>
            <a:pPr algn="ctr"/>
            <a:r>
              <a:rPr lang="es-VE" sz="1600" dirty="0" smtClean="0">
                <a:solidFill>
                  <a:schemeClr val="bg1"/>
                </a:solidFill>
                <a:latin typeface="Cambria" panose="02040503050406030204" pitchFamily="18" charset="0"/>
              </a:rPr>
              <a:t>0.1 </a:t>
            </a:r>
            <a:r>
              <a:rPr lang="es-VE" sz="1600" dirty="0" err="1" smtClean="0">
                <a:solidFill>
                  <a:schemeClr val="bg1"/>
                </a:solidFill>
                <a:latin typeface="Cambria" panose="02040503050406030204" pitchFamily="18" charset="0"/>
              </a:rPr>
              <a:t>mcg</a:t>
            </a:r>
            <a:r>
              <a:rPr lang="es-VE" sz="1600" dirty="0" smtClean="0">
                <a:solidFill>
                  <a:schemeClr val="bg1"/>
                </a:solidFill>
                <a:latin typeface="Cambria" panose="02040503050406030204" pitchFamily="18" charset="0"/>
              </a:rPr>
              <a:t>/kg/min - </a:t>
            </a:r>
            <a:r>
              <a:rPr lang="es-VE" sz="1600" dirty="0">
                <a:solidFill>
                  <a:schemeClr val="bg1"/>
                </a:solidFill>
                <a:latin typeface="Cambria" panose="02040503050406030204" pitchFamily="18" charset="0"/>
              </a:rPr>
              <a:t>24 h. </a:t>
            </a:r>
            <a:endParaRPr lang="es-VE" sz="1600" b="1" dirty="0">
              <a:solidFill>
                <a:schemeClr val="bg1"/>
              </a:solidFill>
              <a:latin typeface="Cambria" panose="02040503050406030204" pitchFamily="18" charset="0"/>
            </a:endParaRPr>
          </a:p>
        </p:txBody>
      </p:sp>
      <p:cxnSp>
        <p:nvCxnSpPr>
          <p:cNvPr id="14" name="Conector angular 13"/>
          <p:cNvCxnSpPr/>
          <p:nvPr/>
        </p:nvCxnSpPr>
        <p:spPr>
          <a:xfrm rot="10800000" flipV="1">
            <a:off x="2241518" y="1874262"/>
            <a:ext cx="702945" cy="617220"/>
          </a:xfrm>
          <a:prstGeom prst="bentConnector3">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118983" y="2937510"/>
            <a:ext cx="6432" cy="4800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3355892" y="181682"/>
            <a:ext cx="4572000" cy="954107"/>
          </a:xfrm>
          <a:prstGeom prst="rect">
            <a:avLst/>
          </a:prstGeom>
        </p:spPr>
        <p:txBody>
          <a:bodyPr>
            <a:spAutoFit/>
          </a:bodyPr>
          <a:lstStyle/>
          <a:p>
            <a:r>
              <a:rPr lang="es-VE" sz="4000" dirty="0" smtClean="0">
                <a:latin typeface="Bernard MT Condensed" panose="02050806060905020404" pitchFamily="18" charset="0"/>
              </a:rPr>
              <a:t>PROTOCOLO</a:t>
            </a:r>
            <a:r>
              <a:rPr lang="es-VE" sz="1600" dirty="0" smtClean="0">
                <a:latin typeface="Bernard MT Condensed" panose="02050806060905020404" pitchFamily="18" charset="0"/>
              </a:rPr>
              <a:t/>
            </a:r>
            <a:br>
              <a:rPr lang="es-VE" sz="1600" dirty="0" smtClean="0">
                <a:latin typeface="Bernard MT Condensed" panose="02050806060905020404" pitchFamily="18" charset="0"/>
              </a:rPr>
            </a:br>
            <a:endParaRPr lang="es-VE" sz="1600" dirty="0">
              <a:latin typeface="Bernard MT Condensed" panose="02050806060905020404" pitchFamily="18" charset="0"/>
            </a:endParaRPr>
          </a:p>
        </p:txBody>
      </p:sp>
      <p:sp>
        <p:nvSpPr>
          <p:cNvPr id="31" name="Rectángulo redondeado 30"/>
          <p:cNvSpPr/>
          <p:nvPr/>
        </p:nvSpPr>
        <p:spPr>
          <a:xfrm>
            <a:off x="6839013" y="2060306"/>
            <a:ext cx="1872458" cy="10172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VE" sz="1600" b="1" dirty="0" err="1" smtClean="0">
                <a:solidFill>
                  <a:srgbClr val="FFFF00"/>
                </a:solidFill>
                <a:effectLst>
                  <a:outerShdw blurRad="38100" dist="38100" dir="2700000" algn="tl">
                    <a:srgbClr val="000000">
                      <a:alpha val="43137"/>
                    </a:srgbClr>
                  </a:outerShdw>
                </a:effectLst>
                <a:latin typeface="Cambria" panose="02040503050406030204" pitchFamily="18" charset="0"/>
              </a:rPr>
              <a:t>Dobutamina</a:t>
            </a:r>
            <a:endParaRPr lang="es-VE" sz="1600" b="1" dirty="0" smtClean="0">
              <a:solidFill>
                <a:srgbClr val="FFFF00"/>
              </a:solidFill>
              <a:effectLst>
                <a:outerShdw blurRad="38100" dist="38100" dir="2700000" algn="tl">
                  <a:srgbClr val="000000">
                    <a:alpha val="43137"/>
                  </a:srgbClr>
                </a:outerShdw>
              </a:effectLst>
              <a:latin typeface="Cambria" panose="02040503050406030204" pitchFamily="18" charset="0"/>
            </a:endParaRPr>
          </a:p>
          <a:p>
            <a:pPr algn="ctr"/>
            <a:r>
              <a:rPr lang="es-VE" sz="1600" dirty="0">
                <a:solidFill>
                  <a:schemeClr val="bg1"/>
                </a:solidFill>
                <a:latin typeface="Cambria" panose="02040503050406030204" pitchFamily="18" charset="0"/>
              </a:rPr>
              <a:t>de 5 </a:t>
            </a:r>
            <a:r>
              <a:rPr lang="es-VE" sz="1600" dirty="0" err="1" smtClean="0">
                <a:solidFill>
                  <a:schemeClr val="bg1"/>
                </a:solidFill>
                <a:latin typeface="Cambria" panose="02040503050406030204" pitchFamily="18" charset="0"/>
              </a:rPr>
              <a:t>mcg</a:t>
            </a:r>
            <a:r>
              <a:rPr lang="es-VE" sz="1600" dirty="0" smtClean="0">
                <a:solidFill>
                  <a:schemeClr val="bg1"/>
                </a:solidFill>
                <a:latin typeface="Cambria" panose="02040503050406030204" pitchFamily="18" charset="0"/>
              </a:rPr>
              <a:t>/ kg/min  24h</a:t>
            </a:r>
            <a:endParaRPr lang="es-VE" sz="16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
        <p:nvSpPr>
          <p:cNvPr id="5" name="Rectángulo redondeado 4"/>
          <p:cNvSpPr/>
          <p:nvPr/>
        </p:nvSpPr>
        <p:spPr>
          <a:xfrm>
            <a:off x="5680028" y="3732714"/>
            <a:ext cx="3190698" cy="1219745"/>
          </a:xfrm>
          <a:prstGeom prst="roundRect">
            <a:avLst/>
          </a:prstGeom>
          <a:solidFill>
            <a:srgbClr val="7030A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VE" sz="1600" b="1" dirty="0">
                <a:solidFill>
                  <a:schemeClr val="bg1"/>
                </a:solidFill>
                <a:latin typeface="Cambria" panose="02040503050406030204" pitchFamily="18" charset="0"/>
              </a:rPr>
              <a:t>La velocidad de infusión se duplicó si la respuesta </a:t>
            </a:r>
            <a:r>
              <a:rPr lang="es-VE" sz="1600" b="1" dirty="0" smtClean="0">
                <a:solidFill>
                  <a:schemeClr val="bg1"/>
                </a:solidFill>
                <a:latin typeface="Cambria" panose="02040503050406030204" pitchFamily="18" charset="0"/>
              </a:rPr>
              <a:t>era </a:t>
            </a:r>
            <a:r>
              <a:rPr lang="es-VE" sz="1600" b="1" dirty="0">
                <a:solidFill>
                  <a:schemeClr val="bg1"/>
                </a:solidFill>
                <a:latin typeface="Cambria" panose="02040503050406030204" pitchFamily="18" charset="0"/>
              </a:rPr>
              <a:t>inadecuada a las 2 h</a:t>
            </a:r>
            <a:endParaRPr lang="es-VE" sz="16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28" name="Conector angular 27"/>
          <p:cNvCxnSpPr/>
          <p:nvPr/>
        </p:nvCxnSpPr>
        <p:spPr>
          <a:xfrm rot="10800000">
            <a:off x="5548940" y="2003157"/>
            <a:ext cx="1576479" cy="274551"/>
          </a:xfrm>
          <a:prstGeom prst="bentConnector3">
            <a:avLst>
              <a:gd name="adj1" fmla="val 61155"/>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ángulo redondeado 28"/>
          <p:cNvSpPr/>
          <p:nvPr/>
        </p:nvSpPr>
        <p:spPr>
          <a:xfrm>
            <a:off x="5325075" y="5113413"/>
            <a:ext cx="3900603" cy="1645205"/>
          </a:xfrm>
          <a:prstGeom prst="roundRect">
            <a:avLst/>
          </a:prstGeom>
          <a:solidFill>
            <a:srgbClr val="0070C0"/>
          </a:solidFill>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VE" sz="1400" dirty="0"/>
              <a:t> </a:t>
            </a:r>
            <a:r>
              <a:rPr lang="es-VE" sz="1600" b="1" dirty="0"/>
              <a:t>Mejoría hemodinámica (definida como un aumento de 30% o más en </a:t>
            </a:r>
            <a:r>
              <a:rPr lang="es-VE" sz="1600" b="1" dirty="0" smtClean="0"/>
              <a:t>GC  </a:t>
            </a:r>
            <a:r>
              <a:rPr lang="es-VE" sz="1600" b="1" dirty="0"/>
              <a:t>disminución de 25% o más en la </a:t>
            </a:r>
            <a:r>
              <a:rPr lang="es-VE" sz="1600" b="1" dirty="0" smtClean="0"/>
              <a:t>presión </a:t>
            </a:r>
            <a:r>
              <a:rPr lang="es-VE" sz="1600" b="1" dirty="0"/>
              <a:t>capilar </a:t>
            </a:r>
            <a:r>
              <a:rPr lang="es-VE" sz="1600" b="1" dirty="0" smtClean="0"/>
              <a:t>pulmonar EN </a:t>
            </a:r>
            <a:r>
              <a:rPr lang="es-VE" sz="1600" b="1" dirty="0"/>
              <a:t>cuña </a:t>
            </a:r>
            <a:r>
              <a:rPr lang="es-VE" sz="1600" b="1" dirty="0" smtClean="0"/>
              <a:t>a </a:t>
            </a:r>
            <a:r>
              <a:rPr lang="es-VE" sz="1600" b="1" dirty="0"/>
              <a:t>las 24 h</a:t>
            </a:r>
            <a:endParaRPr lang="es-VE" sz="1600" b="1" dirty="0">
              <a:solidFill>
                <a:schemeClr val="bg1"/>
              </a:solidFill>
            </a:endParaRPr>
          </a:p>
        </p:txBody>
      </p:sp>
      <p:sp>
        <p:nvSpPr>
          <p:cNvPr id="33" name="Rectángulo redondeado 32"/>
          <p:cNvSpPr/>
          <p:nvPr/>
        </p:nvSpPr>
        <p:spPr>
          <a:xfrm>
            <a:off x="3748452" y="2603171"/>
            <a:ext cx="2065042" cy="758358"/>
          </a:xfrm>
          <a:prstGeom prst="round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b="1" dirty="0" smtClean="0"/>
              <a:t>PLACEBO </a:t>
            </a:r>
            <a:endParaRPr lang="es-VE" b="1" dirty="0"/>
          </a:p>
        </p:txBody>
      </p:sp>
      <p:cxnSp>
        <p:nvCxnSpPr>
          <p:cNvPr id="34" name="Conector angular 33"/>
          <p:cNvCxnSpPr/>
          <p:nvPr/>
        </p:nvCxnSpPr>
        <p:spPr>
          <a:xfrm rot="10800000" flipV="1">
            <a:off x="5836892" y="2458926"/>
            <a:ext cx="1089209" cy="675799"/>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angular 37"/>
          <p:cNvCxnSpPr/>
          <p:nvPr/>
        </p:nvCxnSpPr>
        <p:spPr>
          <a:xfrm rot="10800000">
            <a:off x="2318347" y="2796825"/>
            <a:ext cx="1439743" cy="117876"/>
          </a:xfrm>
          <a:prstGeom prst="bentConnector3">
            <a:avLst>
              <a:gd name="adj1" fmla="val 54537"/>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695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4728" y="392321"/>
            <a:ext cx="5915025" cy="745629"/>
          </a:xfrm>
        </p:spPr>
        <p:txBody>
          <a:bodyPr/>
          <a:lstStyle/>
          <a:p>
            <a:r>
              <a:rPr lang="es-VE" dirty="0" smtClean="0">
                <a:latin typeface="Bernard MT Condensed" panose="02050806060905020404" pitchFamily="18" charset="0"/>
              </a:rPr>
              <a:t>Análisis estadístico</a:t>
            </a:r>
            <a:endParaRPr lang="es-VE" dirty="0">
              <a:latin typeface="Bernard MT Condensed" panose="02050806060905020404" pitchFamily="18" charset="0"/>
            </a:endParaRPr>
          </a:p>
        </p:txBody>
      </p:sp>
      <p:sp>
        <p:nvSpPr>
          <p:cNvPr id="3" name="Marcador de contenido 2"/>
          <p:cNvSpPr>
            <a:spLocks noGrp="1"/>
          </p:cNvSpPr>
          <p:nvPr>
            <p:ph idx="1"/>
          </p:nvPr>
        </p:nvSpPr>
        <p:spPr>
          <a:xfrm>
            <a:off x="554728" y="1358668"/>
            <a:ext cx="8258196" cy="2411227"/>
          </a:xfrm>
          <a:ln w="76200">
            <a:solidFill>
              <a:schemeClr val="tx1"/>
            </a:solidFill>
          </a:ln>
        </p:spPr>
        <p:txBody>
          <a:bodyPr>
            <a:normAutofit/>
          </a:bodyPr>
          <a:lstStyle/>
          <a:p>
            <a:pPr algn="just"/>
            <a:r>
              <a:rPr lang="es-VE" dirty="0" smtClean="0"/>
              <a:t>Todos los análisis fueron hechos por intención a tratar. El PFP se </a:t>
            </a:r>
            <a:r>
              <a:rPr lang="es-VE" dirty="0"/>
              <a:t>analizó </a:t>
            </a:r>
            <a:r>
              <a:rPr lang="es-VE" dirty="0" smtClean="0"/>
              <a:t>con el test </a:t>
            </a:r>
            <a:r>
              <a:rPr lang="es-VE" dirty="0"/>
              <a:t>de </a:t>
            </a:r>
            <a:r>
              <a:rPr lang="es-VE" b="1" dirty="0" smtClean="0"/>
              <a:t>Mantel-</a:t>
            </a:r>
            <a:r>
              <a:rPr lang="es-VE" b="1" dirty="0" err="1" smtClean="0"/>
              <a:t>Haenszel</a:t>
            </a:r>
            <a:r>
              <a:rPr lang="es-VE" dirty="0" smtClean="0"/>
              <a:t>.</a:t>
            </a:r>
          </a:p>
          <a:p>
            <a:pPr algn="just"/>
            <a:r>
              <a:rPr lang="es-VE" dirty="0" smtClean="0"/>
              <a:t>La </a:t>
            </a:r>
            <a:r>
              <a:rPr lang="es-VE" dirty="0"/>
              <a:t>distribución </a:t>
            </a:r>
            <a:r>
              <a:rPr lang="es-VE" dirty="0" smtClean="0"/>
              <a:t>y los rangos de dosis </a:t>
            </a:r>
            <a:r>
              <a:rPr lang="es-VE" dirty="0"/>
              <a:t>se comparó entre los dos grupos de tratamiento por la prueba de </a:t>
            </a:r>
            <a:r>
              <a:rPr lang="es-VE" dirty="0" err="1" smtClean="0"/>
              <a:t>Cochran</a:t>
            </a:r>
            <a:r>
              <a:rPr lang="es-VE" dirty="0" smtClean="0"/>
              <a:t>-Mantel-</a:t>
            </a:r>
            <a:r>
              <a:rPr lang="es-VE" dirty="0" err="1" smtClean="0"/>
              <a:t>Haenszel</a:t>
            </a:r>
            <a:r>
              <a:rPr lang="es-VE" dirty="0" smtClean="0"/>
              <a:t>.</a:t>
            </a:r>
            <a:endParaRPr lang="es-VE" dirty="0" smtClean="0">
              <a:latin typeface="Cambria" panose="02040503050406030204" pitchFamily="18" charset="0"/>
            </a:endParaRPr>
          </a:p>
        </p:txBody>
      </p:sp>
    </p:spTree>
    <p:extLst>
      <p:ext uri="{BB962C8B-B14F-4D97-AF65-F5344CB8AC3E}">
        <p14:creationId xmlns:p14="http://schemas.microsoft.com/office/powerpoint/2010/main" val="39214226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906073" y="90152"/>
            <a:ext cx="5164429" cy="6706939"/>
            <a:chOff x="1906073" y="90152"/>
            <a:chExt cx="5164429" cy="6706939"/>
          </a:xfrm>
        </p:grpSpPr>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8218" t="15449" r="18128" b="9376"/>
            <a:stretch/>
          </p:blipFill>
          <p:spPr>
            <a:xfrm>
              <a:off x="2099258" y="90152"/>
              <a:ext cx="4971244" cy="6243299"/>
            </a:xfrm>
            <a:prstGeom prst="rect">
              <a:avLst/>
            </a:prstGeom>
          </p:spPr>
        </p:pic>
        <p:pic>
          <p:nvPicPr>
            <p:cNvPr id="6" name="Imagen 5"/>
            <p:cNvPicPr>
              <a:picLocks noChangeAspect="1"/>
            </p:cNvPicPr>
            <p:nvPr/>
          </p:nvPicPr>
          <p:blipFill rotWithShape="1">
            <a:blip r:embed="rId4"/>
            <a:srcRect l="48020" t="76893" r="22483" b="15713"/>
            <a:stretch/>
          </p:blipFill>
          <p:spPr>
            <a:xfrm>
              <a:off x="1906073" y="6256178"/>
              <a:ext cx="5074275" cy="540913"/>
            </a:xfrm>
            <a:prstGeom prst="rect">
              <a:avLst/>
            </a:prstGeom>
          </p:spPr>
        </p:pic>
      </p:grpSp>
    </p:spTree>
    <p:extLst>
      <p:ext uri="{BB962C8B-B14F-4D97-AF65-F5344CB8AC3E}">
        <p14:creationId xmlns:p14="http://schemas.microsoft.com/office/powerpoint/2010/main" val="208635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564" t="29086" r="53243" b="46857"/>
          <a:stretch/>
        </p:blipFill>
        <p:spPr>
          <a:xfrm>
            <a:off x="317735" y="902271"/>
            <a:ext cx="8465080" cy="3921977"/>
          </a:xfrm>
          <a:prstGeom prst="rect">
            <a:avLst/>
          </a:prstGeom>
        </p:spPr>
      </p:pic>
      <p:sp>
        <p:nvSpPr>
          <p:cNvPr id="3" name="Rectángulo 3"/>
          <p:cNvSpPr/>
          <p:nvPr/>
        </p:nvSpPr>
        <p:spPr>
          <a:xfrm>
            <a:off x="2048998" y="9041"/>
            <a:ext cx="5002553" cy="1067601"/>
          </a:xfrm>
          <a:prstGeom prst="rect">
            <a:avLst/>
          </a:prstGeom>
          <a:noFill/>
        </p:spPr>
        <p:txBody>
          <a:bodyPr wrap="square" lIns="51435" tIns="25718" rIns="51435" bIns="25718">
            <a:spAutoFit/>
            <a:scene3d>
              <a:camera prst="orthographicFront"/>
              <a:lightRig rig="threePt" dir="t"/>
            </a:scene3d>
            <a:sp3d extrusionH="57150">
              <a:bevelT w="38100" h="38100"/>
            </a:sp3d>
          </a:bodyPr>
          <a:lstStyle/>
          <a:p>
            <a:pPr algn="ctr"/>
            <a:r>
              <a:rPr lang="es-VE"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Bernard MT Condensed" panose="02050806060905020404" pitchFamily="18" charset="0"/>
              </a:rPr>
              <a:t>RESULTADOS</a:t>
            </a:r>
            <a:endParaRPr lang="es-VE"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7947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1404" t="18679" r="51350" b="11146"/>
          <a:stretch/>
        </p:blipFill>
        <p:spPr>
          <a:xfrm>
            <a:off x="676171" y="595594"/>
            <a:ext cx="3544955" cy="5360276"/>
          </a:xfrm>
          <a:prstGeom prst="rect">
            <a:avLst/>
          </a:prstGeom>
        </p:spPr>
      </p:pic>
      <p:pic>
        <p:nvPicPr>
          <p:cNvPr id="5" name="Imagen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6710" t="28783" r="43342" b="19244"/>
          <a:stretch/>
        </p:blipFill>
        <p:spPr>
          <a:xfrm>
            <a:off x="4624481" y="1233376"/>
            <a:ext cx="3898957" cy="4722494"/>
          </a:xfrm>
          <a:prstGeom prst="rect">
            <a:avLst/>
          </a:prstGeom>
        </p:spPr>
      </p:pic>
    </p:spTree>
    <p:extLst>
      <p:ext uri="{BB962C8B-B14F-4D97-AF65-F5344CB8AC3E}">
        <p14:creationId xmlns:p14="http://schemas.microsoft.com/office/powerpoint/2010/main" val="2769512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7781" t="19573" r="23738" b="10033"/>
          <a:stretch/>
        </p:blipFill>
        <p:spPr>
          <a:xfrm>
            <a:off x="2165684" y="240630"/>
            <a:ext cx="5534527" cy="6219545"/>
          </a:xfrm>
          <a:prstGeom prst="rect">
            <a:avLst/>
          </a:prstGeom>
        </p:spPr>
      </p:pic>
    </p:spTree>
    <p:extLst>
      <p:ext uri="{BB962C8B-B14F-4D97-AF65-F5344CB8AC3E}">
        <p14:creationId xmlns:p14="http://schemas.microsoft.com/office/powerpoint/2010/main" val="276840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7780" t="21546" r="20779" b="10032"/>
          <a:stretch/>
        </p:blipFill>
        <p:spPr>
          <a:xfrm>
            <a:off x="672098" y="372140"/>
            <a:ext cx="6649355" cy="5943600"/>
          </a:xfrm>
          <a:prstGeom prst="rect">
            <a:avLst/>
          </a:prstGeom>
          <a:ln w="228600" cap="sq" cmpd="thickThin">
            <a:solidFill>
              <a:srgbClr val="000000"/>
            </a:solidFill>
            <a:prstDash val="solid"/>
            <a:miter lim="800000"/>
          </a:ln>
          <a:effectLst>
            <a:innerShdw blurRad="76200">
              <a:srgbClr val="000000"/>
            </a:innerShdw>
          </a:effectLst>
        </p:spPr>
      </p:pic>
      <p:cxnSp>
        <p:nvCxnSpPr>
          <p:cNvPr id="6" name="Conector recto 5"/>
          <p:cNvCxnSpPr/>
          <p:nvPr/>
        </p:nvCxnSpPr>
        <p:spPr>
          <a:xfrm>
            <a:off x="979716" y="2416628"/>
            <a:ext cx="60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870864" y="3439892"/>
            <a:ext cx="60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957949" y="5617034"/>
            <a:ext cx="60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602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48274" t="16721" r="21765" b="49726"/>
          <a:stretch/>
        </p:blipFill>
        <p:spPr>
          <a:xfrm>
            <a:off x="1106904" y="753979"/>
            <a:ext cx="7184973" cy="4523874"/>
          </a:xfrm>
          <a:prstGeom prst="rect">
            <a:avLst/>
          </a:prstGeom>
          <a:ln w="228600" cap="sq" cmpd="thickThin">
            <a:solidFill>
              <a:srgbClr val="000000"/>
            </a:solidFill>
            <a:prstDash val="solid"/>
            <a:miter lim="800000"/>
          </a:ln>
          <a:effectLst>
            <a:innerShdw blurRad="76200">
              <a:srgbClr val="000000"/>
            </a:innerShdw>
          </a:effectLst>
        </p:spPr>
      </p:pic>
      <p:cxnSp>
        <p:nvCxnSpPr>
          <p:cNvPr id="11" name="Conector recto 10"/>
          <p:cNvCxnSpPr/>
          <p:nvPr/>
        </p:nvCxnSpPr>
        <p:spPr>
          <a:xfrm>
            <a:off x="1130968" y="1965156"/>
            <a:ext cx="6946233" cy="1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163052" y="2302043"/>
            <a:ext cx="6946233" cy="160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106904" y="3770550"/>
            <a:ext cx="7098633" cy="73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130968" y="4084723"/>
            <a:ext cx="7074569" cy="123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89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VE" dirty="0" smtClean="0">
                <a:latin typeface="Bernard MT Condensed" panose="02050806060905020404" pitchFamily="18" charset="0"/>
              </a:rPr>
              <a:t>INTERROGANTE </a:t>
            </a:r>
            <a:endParaRPr lang="es-VE" dirty="0">
              <a:latin typeface="Bernard MT Condensed" panose="02050806060905020404" pitchFamily="18" charset="0"/>
            </a:endParaRPr>
          </a:p>
        </p:txBody>
      </p:sp>
      <p:sp>
        <p:nvSpPr>
          <p:cNvPr id="4" name="Marcador de contenido 2"/>
          <p:cNvSpPr txBox="1">
            <a:spLocks/>
          </p:cNvSpPr>
          <p:nvPr/>
        </p:nvSpPr>
        <p:spPr>
          <a:xfrm>
            <a:off x="1319463" y="2773531"/>
            <a:ext cx="6356684" cy="1581901"/>
          </a:xfrm>
          <a:prstGeom prst="rect">
            <a:avLst/>
          </a:prstGeom>
          <a:solidFill>
            <a:schemeClr val="bg1"/>
          </a:solidFill>
        </p:spPr>
        <p:txBody>
          <a:bodyPr vert="horz" lIns="91440" tIns="45720" rIns="91440" bIns="45720" rtlCol="0">
            <a:normAutofit lnSpcReduction="10000"/>
            <a:scene3d>
              <a:camera prst="orthographicFront"/>
              <a:lightRig rig="soft" dir="t">
                <a:rot lat="0" lon="0" rev="15600000"/>
              </a:lightRig>
            </a:scene3d>
            <a:sp3d extrusionH="57150" prstMaterial="softEdge">
              <a:bevelT w="254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smtClean="0">
                <a:ln/>
                <a:latin typeface="Cambria" panose="02040503050406030204" pitchFamily="18" charset="0"/>
              </a:rPr>
              <a:t>¿Cual es el efecto de la terapia con </a:t>
            </a:r>
            <a:r>
              <a:rPr lang="es-ES" sz="2400" b="1" dirty="0" err="1" smtClean="0">
                <a:ln/>
                <a:latin typeface="Cambria" panose="02040503050406030204" pitchFamily="18" charset="0"/>
              </a:rPr>
              <a:t>vasoactivos</a:t>
            </a:r>
            <a:r>
              <a:rPr lang="es-ES" sz="2400" b="1" dirty="0" smtClean="0">
                <a:ln/>
                <a:latin typeface="Cambria" panose="02040503050406030204" pitchFamily="18" charset="0"/>
              </a:rPr>
              <a:t> en cuanto a la mortalidad, clase funcional y </a:t>
            </a:r>
            <a:r>
              <a:rPr lang="es-ES" sz="2400" b="1" dirty="0" err="1" smtClean="0">
                <a:ln/>
                <a:latin typeface="Cambria" panose="02040503050406030204" pitchFamily="18" charset="0"/>
              </a:rPr>
              <a:t>rehospitalización</a:t>
            </a:r>
            <a:r>
              <a:rPr lang="es-ES" sz="2400" b="1" dirty="0" smtClean="0">
                <a:ln/>
                <a:latin typeface="Cambria" panose="02040503050406030204" pitchFamily="18" charset="0"/>
              </a:rPr>
              <a:t> a las 48 horas y 7 días en pacientes con insuficiencia cardiaca crónica reagudizada? </a:t>
            </a:r>
            <a:endParaRPr lang="es-ES" sz="2400" b="1" dirty="0">
              <a:ln/>
              <a:latin typeface="Cambria" panose="02040503050406030204" pitchFamily="18" charset="0"/>
            </a:endParaRPr>
          </a:p>
        </p:txBody>
      </p:sp>
    </p:spTree>
    <p:extLst>
      <p:ext uri="{BB962C8B-B14F-4D97-AF65-F5344CB8AC3E}">
        <p14:creationId xmlns:p14="http://schemas.microsoft.com/office/powerpoint/2010/main" val="1168096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341" t="28125" r="23367" b="29769"/>
          <a:stretch/>
        </p:blipFill>
        <p:spPr>
          <a:xfrm>
            <a:off x="313394" y="1395662"/>
            <a:ext cx="8500998" cy="3753854"/>
          </a:xfrm>
          <a:prstGeom prst="rect">
            <a:avLst/>
          </a:prstGeom>
        </p:spPr>
      </p:pic>
      <p:cxnSp>
        <p:nvCxnSpPr>
          <p:cNvPr id="3" name="Conector recto 2"/>
          <p:cNvCxnSpPr/>
          <p:nvPr/>
        </p:nvCxnSpPr>
        <p:spPr>
          <a:xfrm flipV="1">
            <a:off x="291620" y="2329543"/>
            <a:ext cx="872576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248081" y="3918848"/>
            <a:ext cx="872576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313394" y="4376059"/>
            <a:ext cx="8725761"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4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633" y="422001"/>
            <a:ext cx="5915025" cy="745629"/>
          </a:xfrm>
        </p:spPr>
        <p:txBody>
          <a:bodyPr/>
          <a:lstStyle/>
          <a:p>
            <a:r>
              <a:rPr lang="es-VE" dirty="0" smtClean="0">
                <a:latin typeface="Bernard MT Condensed" panose="02050806060905020404" pitchFamily="18" charset="0"/>
              </a:rPr>
              <a:t>DISCUSION </a:t>
            </a:r>
            <a:endParaRPr lang="es-VE" dirty="0">
              <a:latin typeface="Bernard MT Condensed" panose="02050806060905020404" pitchFamily="18" charset="0"/>
            </a:endParaRPr>
          </a:p>
        </p:txBody>
      </p:sp>
      <p:graphicFrame>
        <p:nvGraphicFramePr>
          <p:cNvPr id="4" name="Diagrama 3"/>
          <p:cNvGraphicFramePr/>
          <p:nvPr>
            <p:extLst>
              <p:ext uri="{D42A27DB-BD31-4B8C-83A1-F6EECF244321}">
                <p14:modId xmlns:p14="http://schemas.microsoft.com/office/powerpoint/2010/main" val="1076123458"/>
              </p:ext>
            </p:extLst>
          </p:nvPr>
        </p:nvGraphicFramePr>
        <p:xfrm>
          <a:off x="326572" y="1167630"/>
          <a:ext cx="8817428" cy="517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8222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633" y="422001"/>
            <a:ext cx="5915025" cy="745629"/>
          </a:xfrm>
        </p:spPr>
        <p:txBody>
          <a:bodyPr/>
          <a:lstStyle/>
          <a:p>
            <a:pPr algn="ctr"/>
            <a:r>
              <a:rPr lang="es-VE" dirty="0" smtClean="0">
                <a:latin typeface="Bernard MT Condensed" panose="02050806060905020404" pitchFamily="18" charset="0"/>
              </a:rPr>
              <a:t>DISCUSION </a:t>
            </a:r>
            <a:endParaRPr lang="es-VE" dirty="0">
              <a:latin typeface="Bernard MT Condensed" panose="02050806060905020404" pitchFamily="18" charset="0"/>
            </a:endParaRPr>
          </a:p>
        </p:txBody>
      </p:sp>
      <p:graphicFrame>
        <p:nvGraphicFramePr>
          <p:cNvPr id="4" name="Diagrama 3"/>
          <p:cNvGraphicFramePr/>
          <p:nvPr>
            <p:extLst>
              <p:ext uri="{D42A27DB-BD31-4B8C-83A1-F6EECF244321}">
                <p14:modId xmlns:p14="http://schemas.microsoft.com/office/powerpoint/2010/main" val="2440031793"/>
              </p:ext>
            </p:extLst>
          </p:nvPr>
        </p:nvGraphicFramePr>
        <p:xfrm>
          <a:off x="378633" y="1371599"/>
          <a:ext cx="8382001" cy="5159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858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latin typeface="Bernard MT Condensed" panose="02050806060905020404" pitchFamily="18" charset="0"/>
              </a:rPr>
              <a:t>Conclusión</a:t>
            </a:r>
            <a:endParaRPr lang="es-VE" dirty="0">
              <a:latin typeface="Bernard MT Condensed" panose="02050806060905020404" pitchFamily="18" charset="0"/>
            </a:endParaRPr>
          </a:p>
        </p:txBody>
      </p:sp>
      <p:graphicFrame>
        <p:nvGraphicFramePr>
          <p:cNvPr id="4" name="Diagrama 3"/>
          <p:cNvGraphicFramePr/>
          <p:nvPr>
            <p:extLst>
              <p:ext uri="{D42A27DB-BD31-4B8C-83A1-F6EECF244321}">
                <p14:modId xmlns:p14="http://schemas.microsoft.com/office/powerpoint/2010/main" val="1188248040"/>
              </p:ext>
            </p:extLst>
          </p:nvPr>
        </p:nvGraphicFramePr>
        <p:xfrm>
          <a:off x="0" y="1349829"/>
          <a:ext cx="8991599" cy="5290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2178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latin typeface="Bernard MT Condensed" panose="02050806060905020404" pitchFamily="18" charset="0"/>
              </a:rPr>
              <a:t>LISTA DE COTEJO</a:t>
            </a:r>
            <a:endParaRPr lang="es-VE" dirty="0">
              <a:latin typeface="Bernard MT Condensed" panose="02050806060905020404" pitchFamily="18" charset="0"/>
            </a:endParaRPr>
          </a:p>
        </p:txBody>
      </p:sp>
      <p:pic>
        <p:nvPicPr>
          <p:cNvPr id="3" name="Imagen 2"/>
          <p:cNvPicPr>
            <a:picLocks noChangeAspect="1"/>
          </p:cNvPicPr>
          <p:nvPr/>
        </p:nvPicPr>
        <p:blipFill rotWithShape="1">
          <a:blip r:embed="rId3">
            <a:lum bright="-20000" contrast="40000"/>
          </a:blip>
          <a:srcRect l="2783"/>
          <a:stretch/>
        </p:blipFill>
        <p:spPr>
          <a:xfrm>
            <a:off x="0" y="-309621"/>
            <a:ext cx="9275269" cy="6820361"/>
          </a:xfrm>
          <a:prstGeom prst="rect">
            <a:avLst/>
          </a:prstGeom>
        </p:spPr>
      </p:pic>
      <p:sp>
        <p:nvSpPr>
          <p:cNvPr id="4" name="Multiplicar 3"/>
          <p:cNvSpPr/>
          <p:nvPr/>
        </p:nvSpPr>
        <p:spPr>
          <a:xfrm>
            <a:off x="7148099" y="3986378"/>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ultiplicar 4"/>
          <p:cNvSpPr/>
          <p:nvPr/>
        </p:nvSpPr>
        <p:spPr>
          <a:xfrm>
            <a:off x="6132098" y="5366897"/>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ultiplicar 5"/>
          <p:cNvSpPr/>
          <p:nvPr/>
        </p:nvSpPr>
        <p:spPr>
          <a:xfrm>
            <a:off x="7119070" y="4691820"/>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Multiplicar 6"/>
          <p:cNvSpPr/>
          <p:nvPr/>
        </p:nvSpPr>
        <p:spPr>
          <a:xfrm>
            <a:off x="6132098" y="3199996"/>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Multiplicar 7"/>
          <p:cNvSpPr/>
          <p:nvPr/>
        </p:nvSpPr>
        <p:spPr>
          <a:xfrm>
            <a:off x="6111850" y="1847997"/>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ultiplicar 8"/>
          <p:cNvSpPr/>
          <p:nvPr/>
        </p:nvSpPr>
        <p:spPr>
          <a:xfrm>
            <a:off x="6132098" y="2560609"/>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Multiplicar 9"/>
          <p:cNvSpPr/>
          <p:nvPr/>
        </p:nvSpPr>
        <p:spPr>
          <a:xfrm>
            <a:off x="7148097" y="6041975"/>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ultiplicar 10"/>
          <p:cNvSpPr/>
          <p:nvPr/>
        </p:nvSpPr>
        <p:spPr>
          <a:xfrm>
            <a:off x="6119872" y="1374759"/>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0676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lum bright="-20000" contrast="40000"/>
          </a:blip>
          <a:stretch>
            <a:fillRect/>
          </a:stretch>
        </p:blipFill>
        <p:spPr>
          <a:xfrm>
            <a:off x="0" y="216962"/>
            <a:ext cx="9144000" cy="3746584"/>
          </a:xfrm>
          <a:prstGeom prst="rect">
            <a:avLst/>
          </a:prstGeom>
        </p:spPr>
      </p:pic>
      <p:pic>
        <p:nvPicPr>
          <p:cNvPr id="9" name="Imagen 8"/>
          <p:cNvPicPr>
            <a:picLocks noChangeAspect="1"/>
          </p:cNvPicPr>
          <p:nvPr/>
        </p:nvPicPr>
        <p:blipFill rotWithShape="1">
          <a:blip r:embed="rId4">
            <a:lum bright="-20000" contrast="40000"/>
          </a:blip>
          <a:srcRect t="7841"/>
          <a:stretch/>
        </p:blipFill>
        <p:spPr>
          <a:xfrm>
            <a:off x="160020" y="3856946"/>
            <a:ext cx="8790041" cy="2953761"/>
          </a:xfrm>
          <a:prstGeom prst="rect">
            <a:avLst/>
          </a:prstGeom>
        </p:spPr>
      </p:pic>
      <p:sp>
        <p:nvSpPr>
          <p:cNvPr id="10" name="Multiplicar 9"/>
          <p:cNvSpPr/>
          <p:nvPr/>
        </p:nvSpPr>
        <p:spPr>
          <a:xfrm>
            <a:off x="6084802" y="6199630"/>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ultiplicar 10"/>
          <p:cNvSpPr/>
          <p:nvPr/>
        </p:nvSpPr>
        <p:spPr>
          <a:xfrm>
            <a:off x="6993598" y="5250612"/>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ultiplicar 11"/>
          <p:cNvSpPr/>
          <p:nvPr/>
        </p:nvSpPr>
        <p:spPr>
          <a:xfrm>
            <a:off x="6993598" y="4781847"/>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Multiplicar 12"/>
          <p:cNvSpPr/>
          <p:nvPr/>
        </p:nvSpPr>
        <p:spPr>
          <a:xfrm>
            <a:off x="6993598" y="4357259"/>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Multiplicar 13"/>
          <p:cNvSpPr/>
          <p:nvPr/>
        </p:nvSpPr>
        <p:spPr>
          <a:xfrm>
            <a:off x="6079197" y="3340691"/>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Multiplicar 14"/>
          <p:cNvSpPr/>
          <p:nvPr/>
        </p:nvSpPr>
        <p:spPr>
          <a:xfrm>
            <a:off x="6080452" y="2729436"/>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ultiplicar 16"/>
          <p:cNvSpPr/>
          <p:nvPr/>
        </p:nvSpPr>
        <p:spPr>
          <a:xfrm>
            <a:off x="8477313" y="1094022"/>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Multiplicar 19"/>
          <p:cNvSpPr/>
          <p:nvPr/>
        </p:nvSpPr>
        <p:spPr>
          <a:xfrm>
            <a:off x="8471089" y="1977376"/>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6737630" y="1552788"/>
            <a:ext cx="2481943" cy="369332"/>
          </a:xfrm>
          <a:prstGeom prst="rect">
            <a:avLst/>
          </a:prstGeom>
          <a:noFill/>
        </p:spPr>
        <p:txBody>
          <a:bodyPr wrap="square" rtlCol="0">
            <a:spAutoFit/>
          </a:bodyPr>
          <a:lstStyle/>
          <a:p>
            <a:pPr algn="ctr"/>
            <a:r>
              <a:rPr lang="es-VE" dirty="0" smtClean="0">
                <a:solidFill>
                  <a:srgbClr val="FF0000"/>
                </a:solidFill>
              </a:rPr>
              <a:t>NNH</a:t>
            </a:r>
            <a:r>
              <a:rPr lang="es-VE" dirty="0" smtClean="0"/>
              <a:t> = 14</a:t>
            </a:r>
            <a:endParaRPr lang="es-VE" dirty="0"/>
          </a:p>
        </p:txBody>
      </p:sp>
      <p:sp>
        <p:nvSpPr>
          <p:cNvPr id="16" name="Multiplicar 15"/>
          <p:cNvSpPr/>
          <p:nvPr/>
        </p:nvSpPr>
        <p:spPr>
          <a:xfrm>
            <a:off x="8500869" y="455927"/>
            <a:ext cx="478972" cy="4687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528255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850" y="0"/>
            <a:ext cx="7886700" cy="1325563"/>
          </a:xfrm>
        </p:spPr>
        <p:txBody>
          <a:bodyPr/>
          <a:lstStyle/>
          <a:p>
            <a:r>
              <a:rPr lang="es-VE" dirty="0" smtClean="0">
                <a:latin typeface="Bernard MT Condensed" panose="02050806060905020404" pitchFamily="18" charset="0"/>
              </a:rPr>
              <a:t>APORTES DEL GRUPO</a:t>
            </a:r>
            <a:endParaRPr lang="es-VE" dirty="0">
              <a:latin typeface="Bernard MT Condensed" panose="02050806060905020404" pitchFamily="18" charset="0"/>
            </a:endParaRPr>
          </a:p>
        </p:txBody>
      </p:sp>
      <p:graphicFrame>
        <p:nvGraphicFramePr>
          <p:cNvPr id="5" name="Diagrama 4"/>
          <p:cNvGraphicFramePr/>
          <p:nvPr>
            <p:extLst>
              <p:ext uri="{D42A27DB-BD31-4B8C-83A1-F6EECF244321}">
                <p14:modId xmlns:p14="http://schemas.microsoft.com/office/powerpoint/2010/main" val="3452323439"/>
              </p:ext>
            </p:extLst>
          </p:nvPr>
        </p:nvGraphicFramePr>
        <p:xfrm>
          <a:off x="323850" y="982638"/>
          <a:ext cx="8817429" cy="5417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643343" y="4307138"/>
            <a:ext cx="8091301"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s-VE" b="1" dirty="0" smtClean="0"/>
              <a:t>Se debería  continuar la investigación con </a:t>
            </a:r>
            <a:r>
              <a:rPr lang="es-VE" b="1" dirty="0" err="1" smtClean="0"/>
              <a:t>Levosimendan</a:t>
            </a:r>
            <a:r>
              <a:rPr lang="es-VE" b="1" dirty="0" smtClean="0"/>
              <a:t> en aquellos pacientes con </a:t>
            </a:r>
            <a:r>
              <a:rPr lang="es-VE" b="1" dirty="0" smtClean="0"/>
              <a:t>recaídas </a:t>
            </a:r>
            <a:r>
              <a:rPr lang="es-VE" b="1" dirty="0" smtClean="0"/>
              <a:t>de IC luego de una respuesta satisfactoria inicial: ¿Con que frecuencia podrá repetirse este fármaco en esta población?</a:t>
            </a:r>
            <a:endParaRPr lang="es-VE" b="1" dirty="0"/>
          </a:p>
        </p:txBody>
      </p:sp>
      <p:grpSp>
        <p:nvGrpSpPr>
          <p:cNvPr id="6" name="5 Grupo"/>
          <p:cNvGrpSpPr/>
          <p:nvPr/>
        </p:nvGrpSpPr>
        <p:grpSpPr>
          <a:xfrm>
            <a:off x="524005" y="5374694"/>
            <a:ext cx="8272969" cy="1276828"/>
            <a:chOff x="253178" y="187917"/>
            <a:chExt cx="8272969" cy="1276828"/>
          </a:xfrm>
        </p:grpSpPr>
        <p:sp>
          <p:nvSpPr>
            <p:cNvPr id="8" name="7 Rectángulo redondeado"/>
            <p:cNvSpPr/>
            <p:nvPr/>
          </p:nvSpPr>
          <p:spPr>
            <a:xfrm>
              <a:off x="253178" y="187917"/>
              <a:ext cx="8272969" cy="1276828"/>
            </a:xfrm>
            <a:prstGeom prst="roundRect">
              <a:avLst/>
            </a:prstGeom>
          </p:spPr>
          <p:style>
            <a:lnRef idx="3">
              <a:schemeClr val="lt1"/>
            </a:lnRef>
            <a:fillRef idx="1">
              <a:schemeClr val="dk1"/>
            </a:fillRef>
            <a:effectRef idx="1">
              <a:schemeClr val="dk1"/>
            </a:effectRef>
            <a:fontRef idx="minor">
              <a:schemeClr val="lt1"/>
            </a:fontRef>
          </p:style>
        </p:sp>
        <p:sp>
          <p:nvSpPr>
            <p:cNvPr id="9" name="8 Rectángulo"/>
            <p:cNvSpPr/>
            <p:nvPr/>
          </p:nvSpPr>
          <p:spPr>
            <a:xfrm>
              <a:off x="315508" y="250247"/>
              <a:ext cx="8148309" cy="1152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3294" tIns="0" rIns="233294" bIns="0" numCol="1" spcCol="1270" anchor="ctr" anchorCtr="0">
              <a:noAutofit/>
            </a:bodyPr>
            <a:lstStyle/>
            <a:p>
              <a:pPr lvl="0" algn="just" defTabSz="889000" rtl="0">
                <a:lnSpc>
                  <a:spcPct val="90000"/>
                </a:lnSpc>
                <a:spcBef>
                  <a:spcPct val="0"/>
                </a:spcBef>
                <a:spcAft>
                  <a:spcPct val="35000"/>
                </a:spcAft>
              </a:pPr>
              <a:r>
                <a:rPr lang="es-VE" sz="2000" b="1" kern="1200" dirty="0" smtClean="0"/>
                <a:t>Resulta de gran importancia utilizar similares medidas de tendencia central al comparar características basales con el cambio surgido en las variables luego de la intervención. En el presente estudio, se empleó media en características basales y mediana en la tabla de cambio.</a:t>
              </a:r>
              <a:endParaRPr lang="es-VE" sz="2000" b="1" kern="1200" dirty="0">
                <a:solidFill>
                  <a:schemeClr val="bg1"/>
                </a:solidFill>
              </a:endParaRPr>
            </a:p>
          </p:txBody>
        </p:sp>
      </p:grpSp>
    </p:spTree>
    <p:extLst>
      <p:ext uri="{BB962C8B-B14F-4D97-AF65-F5344CB8AC3E}">
        <p14:creationId xmlns:p14="http://schemas.microsoft.com/office/powerpoint/2010/main" val="933840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nSpc>
                <a:spcPct val="100000"/>
              </a:lnSpc>
            </a:pPr>
            <a:r>
              <a:rPr lang="es-VE" sz="4800" b="1" dirty="0">
                <a:latin typeface="Bernard MT Condensed" panose="02050806060905020404" pitchFamily="18" charset="0"/>
              </a:rPr>
              <a:t>INTRODUCCION </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14717089"/>
              </p:ext>
            </p:extLst>
          </p:nvPr>
        </p:nvGraphicFramePr>
        <p:xfrm>
          <a:off x="628649" y="1690689"/>
          <a:ext cx="8304335" cy="4903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718771" y="2874243"/>
            <a:ext cx="8073538" cy="584775"/>
          </a:xfrm>
          <a:prstGeom prst="rect">
            <a:avLst/>
          </a:prstGeom>
          <a:noFill/>
        </p:spPr>
        <p:txBody>
          <a:bodyPr wrap="square" rtlCol="0">
            <a:spAutoFit/>
          </a:bodyPr>
          <a:lstStyle/>
          <a:p>
            <a:r>
              <a:rPr lang="es-VE" sz="1600" b="1" dirty="0">
                <a:latin typeface="Cambria" panose="02040503050406030204" pitchFamily="18" charset="0"/>
              </a:rPr>
              <a:t>Cuando la exacerbación de </a:t>
            </a:r>
            <a:r>
              <a:rPr lang="es-VE" sz="1600" b="1" dirty="0" smtClean="0">
                <a:latin typeface="Cambria" panose="02040503050406030204" pitchFamily="18" charset="0"/>
              </a:rPr>
              <a:t>IC va </a:t>
            </a:r>
            <a:r>
              <a:rPr lang="es-VE" sz="1600" b="1" dirty="0">
                <a:latin typeface="Cambria" panose="02040503050406030204" pitchFamily="18" charset="0"/>
              </a:rPr>
              <a:t>acompañada de hipotensión, oliguria u otra evidencia de </a:t>
            </a:r>
            <a:r>
              <a:rPr lang="es-VE" sz="1600" b="1" dirty="0" smtClean="0">
                <a:latin typeface="Cambria" panose="02040503050406030204" pitchFamily="18" charset="0"/>
              </a:rPr>
              <a:t>bajo gasto, los agentes </a:t>
            </a:r>
            <a:r>
              <a:rPr lang="es-VE" sz="1600" b="1" dirty="0">
                <a:latin typeface="Cambria" panose="02040503050406030204" pitchFamily="18" charset="0"/>
              </a:rPr>
              <a:t>inotrópicos pueden ser considerados. </a:t>
            </a:r>
          </a:p>
        </p:txBody>
      </p:sp>
      <p:sp>
        <p:nvSpPr>
          <p:cNvPr id="4" name="CuadroTexto 3"/>
          <p:cNvSpPr txBox="1"/>
          <p:nvPr/>
        </p:nvSpPr>
        <p:spPr>
          <a:xfrm>
            <a:off x="718771" y="3736406"/>
            <a:ext cx="8163658" cy="584775"/>
          </a:xfrm>
          <a:prstGeom prst="rect">
            <a:avLst/>
          </a:prstGeom>
          <a:noFill/>
        </p:spPr>
        <p:txBody>
          <a:bodyPr wrap="square" rtlCol="0">
            <a:spAutoFit/>
          </a:bodyPr>
          <a:lstStyle/>
          <a:p>
            <a:r>
              <a:rPr lang="es-VE" sz="1600" b="1" dirty="0">
                <a:latin typeface="Cambria" panose="02040503050406030204" pitchFamily="18" charset="0"/>
              </a:rPr>
              <a:t>P</a:t>
            </a:r>
            <a:r>
              <a:rPr lang="es-VE" sz="1600" b="1" dirty="0" smtClean="0">
                <a:latin typeface="Cambria" panose="02040503050406030204" pitchFamily="18" charset="0"/>
              </a:rPr>
              <a:t>oca </a:t>
            </a:r>
            <a:r>
              <a:rPr lang="es-VE" sz="1600" b="1" dirty="0">
                <a:latin typeface="Cambria" panose="02040503050406030204" pitchFamily="18" charset="0"/>
              </a:rPr>
              <a:t>evidencia de que la terapia inotrópica </a:t>
            </a:r>
            <a:r>
              <a:rPr lang="es-VE" sz="1600" b="1" dirty="0" smtClean="0">
                <a:latin typeface="Cambria" panose="02040503050406030204" pitchFamily="18" charset="0"/>
              </a:rPr>
              <a:t>IV con </a:t>
            </a:r>
            <a:r>
              <a:rPr lang="es-VE" sz="1600" b="1" dirty="0">
                <a:latin typeface="Cambria" panose="02040503050406030204" pitchFamily="18" charset="0"/>
              </a:rPr>
              <a:t>inhibidores de la </a:t>
            </a:r>
            <a:r>
              <a:rPr lang="es-VE" sz="1600" b="1" dirty="0" err="1">
                <a:latin typeface="Cambria" panose="02040503050406030204" pitchFamily="18" charset="0"/>
              </a:rPr>
              <a:t>fosfodiesterasa</a:t>
            </a:r>
            <a:r>
              <a:rPr lang="es-VE" sz="1600" b="1" dirty="0">
                <a:latin typeface="Cambria" panose="02040503050406030204" pitchFamily="18" charset="0"/>
              </a:rPr>
              <a:t> </a:t>
            </a:r>
            <a:endParaRPr lang="es-VE" sz="1600" b="1" dirty="0" smtClean="0">
              <a:latin typeface="Cambria" panose="02040503050406030204" pitchFamily="18" charset="0"/>
            </a:endParaRPr>
          </a:p>
          <a:p>
            <a:r>
              <a:rPr lang="es-VE" sz="1600" b="1" dirty="0" smtClean="0">
                <a:latin typeface="Cambria" panose="02040503050406030204" pitchFamily="18" charset="0"/>
              </a:rPr>
              <a:t>mejora resultado</a:t>
            </a:r>
            <a:r>
              <a:rPr lang="es-VE" sz="1600" b="1" dirty="0">
                <a:latin typeface="Cambria" panose="02040503050406030204" pitchFamily="18" charset="0"/>
              </a:rPr>
              <a:t>. </a:t>
            </a:r>
          </a:p>
        </p:txBody>
      </p:sp>
      <p:sp>
        <p:nvSpPr>
          <p:cNvPr id="6" name="CuadroTexto 5"/>
          <p:cNvSpPr txBox="1"/>
          <p:nvPr/>
        </p:nvSpPr>
        <p:spPr>
          <a:xfrm>
            <a:off x="718771" y="4598569"/>
            <a:ext cx="8073538" cy="830997"/>
          </a:xfrm>
          <a:prstGeom prst="rect">
            <a:avLst/>
          </a:prstGeom>
          <a:noFill/>
        </p:spPr>
        <p:txBody>
          <a:bodyPr wrap="square" rtlCol="0">
            <a:spAutoFit/>
          </a:bodyPr>
          <a:lstStyle/>
          <a:p>
            <a:r>
              <a:rPr lang="es-VE" sz="1600" b="1" dirty="0" err="1" smtClean="0">
                <a:solidFill>
                  <a:srgbClr val="FF0000"/>
                </a:solidFill>
                <a:latin typeface="Cambria" panose="02040503050406030204" pitchFamily="18" charset="0"/>
              </a:rPr>
              <a:t>Levosimendan</a:t>
            </a:r>
            <a:r>
              <a:rPr lang="es-VE" sz="1600" b="1" dirty="0" smtClean="0">
                <a:latin typeface="Cambria" panose="02040503050406030204" pitchFamily="18" charset="0"/>
              </a:rPr>
              <a:t> sensibiliza </a:t>
            </a:r>
            <a:r>
              <a:rPr lang="es-VE" sz="1600" b="1" dirty="0">
                <a:latin typeface="Cambria" panose="02040503050406030204" pitchFamily="18" charset="0"/>
              </a:rPr>
              <a:t>la </a:t>
            </a:r>
            <a:r>
              <a:rPr lang="es-VE" sz="1600" b="1" dirty="0" err="1">
                <a:latin typeface="Cambria" panose="02040503050406030204" pitchFamily="18" charset="0"/>
              </a:rPr>
              <a:t>troponina</a:t>
            </a:r>
            <a:r>
              <a:rPr lang="es-VE" sz="1600" b="1" dirty="0">
                <a:latin typeface="Cambria" panose="02040503050406030204" pitchFamily="18" charset="0"/>
              </a:rPr>
              <a:t> C al </a:t>
            </a:r>
            <a:r>
              <a:rPr lang="es-VE" sz="1600" b="1" dirty="0" smtClean="0">
                <a:latin typeface="Cambria" panose="02040503050406030204" pitchFamily="18" charset="0"/>
              </a:rPr>
              <a:t>calcio</a:t>
            </a:r>
            <a:r>
              <a:rPr lang="es-VE" sz="1600" b="1" dirty="0" smtClean="0">
                <a:latin typeface="Cambria" panose="02040503050406030204" pitchFamily="18" charset="0"/>
                <a:sym typeface="Wingdings" panose="05000000000000000000" pitchFamily="2" charset="2"/>
              </a:rPr>
              <a:t> </a:t>
            </a:r>
            <a:r>
              <a:rPr lang="es-VE" sz="1600" b="1" dirty="0" smtClean="0">
                <a:latin typeface="Cambria" panose="02040503050406030204" pitchFamily="18" charset="0"/>
              </a:rPr>
              <a:t>aumenta </a:t>
            </a:r>
            <a:r>
              <a:rPr lang="es-VE" sz="1600" b="1" dirty="0">
                <a:latin typeface="Cambria" panose="02040503050406030204" pitchFamily="18" charset="0"/>
              </a:rPr>
              <a:t>los efectos del calcio sobre los </a:t>
            </a:r>
            <a:r>
              <a:rPr lang="es-VE" sz="1600" b="1" dirty="0" err="1">
                <a:latin typeface="Cambria" panose="02040503050406030204" pitchFamily="18" charset="0"/>
              </a:rPr>
              <a:t>miofilamentos</a:t>
            </a:r>
            <a:r>
              <a:rPr lang="es-VE" sz="1600" b="1" dirty="0">
                <a:latin typeface="Cambria" panose="02040503050406030204" pitchFamily="18" charset="0"/>
              </a:rPr>
              <a:t> cardíacos durante la sístole y mejorando la contracción a baja </a:t>
            </a:r>
            <a:r>
              <a:rPr lang="es-VE" sz="1600" b="1" dirty="0" smtClean="0">
                <a:latin typeface="Cambria" panose="02040503050406030204" pitchFamily="18" charset="0"/>
              </a:rPr>
              <a:t>costo de energía. </a:t>
            </a:r>
            <a:endParaRPr lang="es-VE" sz="1600" b="1" dirty="0">
              <a:latin typeface="Cambria" panose="02040503050406030204" pitchFamily="18" charset="0"/>
            </a:endParaRPr>
          </a:p>
        </p:txBody>
      </p:sp>
    </p:spTree>
    <p:extLst>
      <p:ext uri="{BB962C8B-B14F-4D97-AF65-F5344CB8AC3E}">
        <p14:creationId xmlns:p14="http://schemas.microsoft.com/office/powerpoint/2010/main" val="4122193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995191594"/>
              </p:ext>
            </p:extLst>
          </p:nvPr>
        </p:nvGraphicFramePr>
        <p:xfrm>
          <a:off x="473794" y="1621168"/>
          <a:ext cx="8248176" cy="45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714063" y="427955"/>
            <a:ext cx="7335233" cy="1193213"/>
          </a:xfrm>
          <a:prstGeom prst="rect">
            <a:avLst/>
          </a:prstGeom>
        </p:spPr>
      </p:pic>
      <p:sp>
        <p:nvSpPr>
          <p:cNvPr id="3" name="CuadroTexto 2"/>
          <p:cNvSpPr txBox="1"/>
          <p:nvPr/>
        </p:nvSpPr>
        <p:spPr>
          <a:xfrm>
            <a:off x="404446" y="5064369"/>
            <a:ext cx="8335107" cy="1015663"/>
          </a:xfrm>
          <a:prstGeom prst="rect">
            <a:avLst/>
          </a:prstGeom>
          <a:noFill/>
        </p:spPr>
        <p:txBody>
          <a:bodyPr wrap="square" rtlCol="0">
            <a:spAutoFit/>
          </a:bodyPr>
          <a:lstStyle/>
          <a:p>
            <a:pPr lvl="0" algn="just"/>
            <a:r>
              <a:rPr lang="es-VE" sz="2000" b="1" dirty="0" smtClean="0">
                <a:latin typeface="Cambria" panose="02040503050406030204" pitchFamily="18" charset="0"/>
              </a:rPr>
              <a:t>Se compara </a:t>
            </a:r>
            <a:r>
              <a:rPr lang="es-VE" sz="2000" b="1" dirty="0">
                <a:latin typeface="Cambria" panose="02040503050406030204" pitchFamily="18" charset="0"/>
              </a:rPr>
              <a:t>los efectos de la </a:t>
            </a:r>
            <a:r>
              <a:rPr lang="es-VE" sz="2000" b="1" dirty="0" err="1">
                <a:latin typeface="Cambria" panose="02040503050406030204" pitchFamily="18" charset="0"/>
              </a:rPr>
              <a:t>dobutamina</a:t>
            </a:r>
            <a:r>
              <a:rPr lang="es-VE" sz="2000" b="1" dirty="0">
                <a:latin typeface="Cambria" panose="02040503050406030204" pitchFamily="18" charset="0"/>
              </a:rPr>
              <a:t> y </a:t>
            </a:r>
            <a:r>
              <a:rPr lang="es-VE" sz="2000" b="1" dirty="0" err="1">
                <a:latin typeface="Cambria" panose="02040503050406030204" pitchFamily="18" charset="0"/>
              </a:rPr>
              <a:t>levosimendan</a:t>
            </a:r>
            <a:r>
              <a:rPr lang="es-VE" sz="2000" b="1" dirty="0">
                <a:latin typeface="Cambria" panose="02040503050406030204" pitchFamily="18" charset="0"/>
              </a:rPr>
              <a:t> en hemodinámica durante 24 h y luego seguimiento prospectivo del resultado clínico en el siguiente 31 días.</a:t>
            </a:r>
          </a:p>
        </p:txBody>
      </p:sp>
      <p:sp>
        <p:nvSpPr>
          <p:cNvPr id="4" name="CuadroTexto 3"/>
          <p:cNvSpPr txBox="1"/>
          <p:nvPr/>
        </p:nvSpPr>
        <p:spPr>
          <a:xfrm>
            <a:off x="404446" y="3411416"/>
            <a:ext cx="8025490" cy="1323439"/>
          </a:xfrm>
          <a:prstGeom prst="rect">
            <a:avLst/>
          </a:prstGeom>
          <a:noFill/>
        </p:spPr>
        <p:txBody>
          <a:bodyPr wrap="square" rtlCol="0">
            <a:spAutoFit/>
          </a:bodyPr>
          <a:lstStyle/>
          <a:p>
            <a:pPr algn="just"/>
            <a:r>
              <a:rPr lang="es-VE" sz="2000" b="1" dirty="0" smtClean="0">
                <a:latin typeface="Cambria" panose="02040503050406030204" pitchFamily="18" charset="0"/>
              </a:rPr>
              <a:t>Estudios que evaluaron </a:t>
            </a:r>
            <a:r>
              <a:rPr lang="es-VE" sz="2000" b="1" dirty="0">
                <a:latin typeface="Cambria" panose="02040503050406030204" pitchFamily="18" charset="0"/>
              </a:rPr>
              <a:t>rango de </a:t>
            </a:r>
            <a:r>
              <a:rPr lang="es-VE" sz="2000" b="1" dirty="0" smtClean="0">
                <a:latin typeface="Cambria" panose="02040503050406030204" pitchFamily="18" charset="0"/>
              </a:rPr>
              <a:t>dosis y tiempos </a:t>
            </a:r>
            <a:r>
              <a:rPr lang="es-VE" sz="2000" b="1" dirty="0">
                <a:latin typeface="Cambria" panose="02040503050406030204" pitchFamily="18" charset="0"/>
              </a:rPr>
              <a:t>de infusión </a:t>
            </a:r>
            <a:r>
              <a:rPr lang="es-VE" sz="2000" b="1" dirty="0" smtClean="0">
                <a:latin typeface="Cambria" panose="02040503050406030204" pitchFamily="18" charset="0"/>
              </a:rPr>
              <a:t>: </a:t>
            </a:r>
            <a:r>
              <a:rPr lang="es-VE" sz="2000" b="1" dirty="0">
                <a:latin typeface="Cambria" panose="02040503050406030204" pitchFamily="18" charset="0"/>
              </a:rPr>
              <a:t>6 h hasta 24 h, ya han demostrado que el </a:t>
            </a:r>
            <a:r>
              <a:rPr lang="es-VE" sz="2000" b="1" dirty="0" err="1">
                <a:latin typeface="Cambria" panose="02040503050406030204" pitchFamily="18" charset="0"/>
              </a:rPr>
              <a:t>L</a:t>
            </a:r>
            <a:r>
              <a:rPr lang="es-VE" sz="2000" b="1" dirty="0" err="1" smtClean="0">
                <a:latin typeface="Cambria" panose="02040503050406030204" pitchFamily="18" charset="0"/>
              </a:rPr>
              <a:t>evosimendan</a:t>
            </a:r>
            <a:r>
              <a:rPr lang="es-VE" sz="2000" b="1" dirty="0" smtClean="0">
                <a:latin typeface="Cambria" panose="02040503050406030204" pitchFamily="18" charset="0"/>
              </a:rPr>
              <a:t> </a:t>
            </a:r>
            <a:r>
              <a:rPr lang="es-VE" sz="2000" b="1" dirty="0" smtClean="0">
                <a:solidFill>
                  <a:srgbClr val="FF0000"/>
                </a:solidFill>
                <a:latin typeface="Cambria" panose="02040503050406030204" pitchFamily="18" charset="0"/>
              </a:rPr>
              <a:t>mejora la hemodinámica </a:t>
            </a:r>
            <a:r>
              <a:rPr lang="es-VE" sz="2000" b="1" dirty="0">
                <a:solidFill>
                  <a:srgbClr val="FF0000"/>
                </a:solidFill>
                <a:latin typeface="Cambria" panose="02040503050406030204" pitchFamily="18" charset="0"/>
              </a:rPr>
              <a:t>cardíaca</a:t>
            </a:r>
            <a:r>
              <a:rPr lang="es-VE" sz="2000" b="1" dirty="0">
                <a:latin typeface="Cambria" panose="02040503050406030204" pitchFamily="18" charset="0"/>
              </a:rPr>
              <a:t> y ofrece beneficios sintomáticos en pacientes con </a:t>
            </a:r>
            <a:r>
              <a:rPr lang="es-VE" sz="2000" b="1" dirty="0" smtClean="0">
                <a:latin typeface="Cambria" panose="02040503050406030204" pitchFamily="18" charset="0"/>
              </a:rPr>
              <a:t>IC </a:t>
            </a:r>
            <a:r>
              <a:rPr lang="es-VE" sz="2000" b="1" dirty="0">
                <a:latin typeface="Cambria" panose="02040503050406030204" pitchFamily="18" charset="0"/>
              </a:rPr>
              <a:t>grave</a:t>
            </a:r>
            <a:r>
              <a:rPr lang="es-VE" sz="2000" b="1" dirty="0" smtClean="0">
                <a:latin typeface="Cambria" panose="02040503050406030204" pitchFamily="18" charset="0"/>
              </a:rPr>
              <a:t>.</a:t>
            </a:r>
            <a:endParaRPr lang="es-VE" sz="2000" b="1" dirty="0">
              <a:latin typeface="Cambria" panose="02040503050406030204" pitchFamily="18" charset="0"/>
            </a:endParaRPr>
          </a:p>
        </p:txBody>
      </p:sp>
    </p:spTree>
    <p:extLst>
      <p:ext uri="{BB962C8B-B14F-4D97-AF65-F5344CB8AC3E}">
        <p14:creationId xmlns:p14="http://schemas.microsoft.com/office/powerpoint/2010/main" val="176737558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3473" t="21610" r="26343" b="52158"/>
          <a:stretch/>
        </p:blipFill>
        <p:spPr>
          <a:xfrm>
            <a:off x="953895" y="765809"/>
            <a:ext cx="7365855" cy="1918952"/>
          </a:xfrm>
          <a:prstGeom prst="rect">
            <a:avLst/>
          </a:prstGeom>
          <a:ln w="228600" cap="sq" cmpd="thickThin">
            <a:solidFill>
              <a:srgbClr val="000000"/>
            </a:solidFill>
            <a:prstDash val="solid"/>
            <a:miter lim="800000"/>
          </a:ln>
          <a:effectLst>
            <a:innerShdw blurRad="76200">
              <a:srgbClr val="000000"/>
            </a:innerShdw>
          </a:effectLst>
        </p:spPr>
      </p:pic>
      <p:sp>
        <p:nvSpPr>
          <p:cNvPr id="4" name="Marcador de contenido 2"/>
          <p:cNvSpPr txBox="1">
            <a:spLocks/>
          </p:cNvSpPr>
          <p:nvPr/>
        </p:nvSpPr>
        <p:spPr>
          <a:xfrm>
            <a:off x="621174" y="4263767"/>
            <a:ext cx="7479506" cy="1678153"/>
          </a:xfrm>
          <a:prstGeom prst="rect">
            <a:avLst/>
          </a:prstGeom>
          <a:ln w="76200">
            <a:solidFill>
              <a:schemeClr val="tx1"/>
            </a:solidFill>
          </a:ln>
        </p:spPr>
        <p:style>
          <a:lnRef idx="0">
            <a:scrgbClr r="0" g="0" b="0"/>
          </a:lnRef>
          <a:fillRef idx="1003">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j-ea"/>
                <a:cs typeface="+mj-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j-ea"/>
                <a:cs typeface="+mj-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j-ea"/>
                <a:cs typeface="+mj-cs"/>
              </a:defRPr>
            </a:lvl9pPr>
          </a:lstStyle>
          <a:p>
            <a:pPr algn="just"/>
            <a:r>
              <a:rPr lang="es-VE" b="1" smtClean="0"/>
              <a:t>Comparar la proporción de pacientes con mejora hemodinámica al final de la infusión de 24 h en los grupos asignados con Dobutamina o Levosimendan.</a:t>
            </a:r>
          </a:p>
          <a:p>
            <a:pPr algn="just"/>
            <a:endParaRPr lang="es-VE" b="1" dirty="0"/>
          </a:p>
        </p:txBody>
      </p:sp>
      <p:sp>
        <p:nvSpPr>
          <p:cNvPr id="5" name="Título 1"/>
          <p:cNvSpPr txBox="1">
            <a:spLocks/>
          </p:cNvSpPr>
          <p:nvPr/>
        </p:nvSpPr>
        <p:spPr>
          <a:xfrm>
            <a:off x="621174" y="3473395"/>
            <a:ext cx="2371061" cy="6627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VE" sz="4000" dirty="0" smtClean="0">
                <a:latin typeface="Bernard MT Condensed" panose="02050806060905020404" pitchFamily="18" charset="0"/>
              </a:rPr>
              <a:t>Objetivo</a:t>
            </a:r>
            <a:endParaRPr lang="es-VE" sz="4000" dirty="0">
              <a:latin typeface="Bernard MT Condensed" panose="02050806060905020404" pitchFamily="18" charset="0"/>
            </a:endParaRPr>
          </a:p>
        </p:txBody>
      </p:sp>
    </p:spTree>
    <p:extLst>
      <p:ext uri="{BB962C8B-B14F-4D97-AF65-F5344CB8AC3E}">
        <p14:creationId xmlns:p14="http://schemas.microsoft.com/office/powerpoint/2010/main" val="304410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2047" y="-139841"/>
            <a:ext cx="7886700" cy="1325563"/>
          </a:xfrm>
        </p:spPr>
        <p:txBody>
          <a:bodyPr/>
          <a:lstStyle/>
          <a:p>
            <a:r>
              <a:rPr lang="es-VE" dirty="0" smtClean="0">
                <a:latin typeface="Bernard MT Condensed" panose="02050806060905020404" pitchFamily="18" charset="0"/>
              </a:rPr>
              <a:t>PUNTOS FINALES</a:t>
            </a:r>
            <a:endParaRPr lang="es-VE" dirty="0">
              <a:latin typeface="Bernard MT Condensed" panose="02050806060905020404" pitchFamily="18" charset="0"/>
            </a:endParaRPr>
          </a:p>
        </p:txBody>
      </p:sp>
      <p:graphicFrame>
        <p:nvGraphicFramePr>
          <p:cNvPr id="2" name="Marcador de contenido 1"/>
          <p:cNvGraphicFramePr>
            <a:graphicFrameLocks noGrp="1"/>
          </p:cNvGraphicFramePr>
          <p:nvPr>
            <p:ph sz="half" idx="1"/>
            <p:extLst>
              <p:ext uri="{D42A27DB-BD31-4B8C-83A1-F6EECF244321}">
                <p14:modId xmlns:p14="http://schemas.microsoft.com/office/powerpoint/2010/main" val="2863840232"/>
              </p:ext>
            </p:extLst>
          </p:nvPr>
        </p:nvGraphicFramePr>
        <p:xfrm>
          <a:off x="218366" y="136478"/>
          <a:ext cx="8816452" cy="6509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37727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sz="half" idx="1"/>
            <p:extLst>
              <p:ext uri="{D42A27DB-BD31-4B8C-83A1-F6EECF244321}">
                <p14:modId xmlns:p14="http://schemas.microsoft.com/office/powerpoint/2010/main" val="1776528534"/>
              </p:ext>
            </p:extLst>
          </p:nvPr>
        </p:nvGraphicFramePr>
        <p:xfrm>
          <a:off x="348807" y="1090246"/>
          <a:ext cx="8496255" cy="494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5335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a:latin typeface="Bernard MT Condensed" panose="02050806060905020404" pitchFamily="18" charset="0"/>
              </a:rPr>
              <a:t>DISEÑO DEL ESTUDIO </a:t>
            </a:r>
            <a:endParaRPr lang="es-V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58644360"/>
              </p:ext>
            </p:extLst>
          </p:nvPr>
        </p:nvGraphicFramePr>
        <p:xfrm>
          <a:off x="1614487" y="1690689"/>
          <a:ext cx="6900863" cy="4330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p:cNvSpPr/>
          <p:nvPr/>
        </p:nvSpPr>
        <p:spPr>
          <a:xfrm>
            <a:off x="5220585" y="53162"/>
            <a:ext cx="3839943"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VE" sz="2400" dirty="0">
                <a:latin typeface="Cambria" panose="02040503050406030204" pitchFamily="18" charset="0"/>
                <a:ea typeface="Calibri" panose="020F0502020204030204" pitchFamily="34" charset="0"/>
                <a:cs typeface="Times New Roman" panose="02020603050405020304" pitchFamily="18" charset="0"/>
              </a:rPr>
              <a:t>26 centros </a:t>
            </a:r>
            <a:r>
              <a:rPr lang="es-VE" sz="2400" dirty="0" smtClean="0">
                <a:latin typeface="Cambria" panose="02040503050406030204" pitchFamily="18" charset="0"/>
                <a:ea typeface="Calibri" panose="020F0502020204030204" pitchFamily="34" charset="0"/>
                <a:cs typeface="Times New Roman" panose="02020603050405020304" pitchFamily="18" charset="0"/>
              </a:rPr>
              <a:t>de </a:t>
            </a:r>
            <a:r>
              <a:rPr lang="es-VE" sz="2400" dirty="0">
                <a:latin typeface="Cambria" panose="02040503050406030204" pitchFamily="18" charset="0"/>
                <a:ea typeface="Calibri" panose="020F0502020204030204" pitchFamily="34" charset="0"/>
                <a:cs typeface="Times New Roman" panose="02020603050405020304" pitchFamily="18" charset="0"/>
              </a:rPr>
              <a:t>11 países </a:t>
            </a:r>
            <a:r>
              <a:rPr lang="es-VE" sz="2400" dirty="0" smtClean="0">
                <a:latin typeface="Cambria" panose="02040503050406030204" pitchFamily="18" charset="0"/>
                <a:ea typeface="Calibri" panose="020F0502020204030204" pitchFamily="34" charset="0"/>
                <a:cs typeface="Times New Roman" panose="02020603050405020304" pitchFamily="18" charset="0"/>
              </a:rPr>
              <a:t>Europeos </a:t>
            </a:r>
            <a:r>
              <a:rPr lang="es-VE" sz="2400" dirty="0">
                <a:latin typeface="Cambria" panose="02040503050406030204" pitchFamily="18" charset="0"/>
                <a:ea typeface="Calibri" panose="020F0502020204030204" pitchFamily="34" charset="0"/>
                <a:cs typeface="Times New Roman" panose="02020603050405020304" pitchFamily="18" charset="0"/>
              </a:rPr>
              <a:t>(Austria, Dinamarca, Finlandia, Francia, Alemania, Hungría, Italia, Suiza, Países Bajos, Suecia y el Reino Unido). </a:t>
            </a:r>
            <a:endParaRPr lang="es-VE" sz="2400" dirty="0">
              <a:latin typeface="Cambria" panose="02040503050406030204" pitchFamily="18" charset="0"/>
            </a:endParaRPr>
          </a:p>
        </p:txBody>
      </p:sp>
    </p:spTree>
    <p:extLst>
      <p:ext uri="{BB962C8B-B14F-4D97-AF65-F5344CB8AC3E}">
        <p14:creationId xmlns:p14="http://schemas.microsoft.com/office/powerpoint/2010/main" val="428255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a:latin typeface="Bernard MT Condensed" panose="02050806060905020404" pitchFamily="18" charset="0"/>
              </a:rPr>
              <a:t>Criterios de </a:t>
            </a:r>
            <a:r>
              <a:rPr lang="es-VE" dirty="0" smtClean="0">
                <a:latin typeface="Bernard MT Condensed" panose="02050806060905020404" pitchFamily="18" charset="0"/>
              </a:rPr>
              <a:t>inclusión </a:t>
            </a:r>
            <a:r>
              <a:rPr lang="es-VE" dirty="0">
                <a:latin typeface="Bernard MT Condensed" panose="02050806060905020404" pitchFamily="18" charset="0"/>
              </a:rPr>
              <a:t>: </a:t>
            </a:r>
          </a:p>
        </p:txBody>
      </p:sp>
      <p:sp>
        <p:nvSpPr>
          <p:cNvPr id="3" name="Marcador de contenido 2"/>
          <p:cNvSpPr>
            <a:spLocks noGrp="1"/>
          </p:cNvSpPr>
          <p:nvPr>
            <p:ph idx="1"/>
          </p:nvPr>
        </p:nvSpPr>
        <p:spPr>
          <a:xfrm>
            <a:off x="628650" y="1925053"/>
            <a:ext cx="7886701" cy="4106470"/>
          </a:xfrm>
          <a:ln w="57150">
            <a:solidFill>
              <a:schemeClr val="tx1"/>
            </a:solidFill>
          </a:ln>
        </p:spPr>
        <p:txBody>
          <a:bodyPr>
            <a:normAutofit/>
          </a:bodyPr>
          <a:lstStyle/>
          <a:p>
            <a:endParaRPr lang="es-VE" dirty="0" smtClean="0">
              <a:latin typeface="Cambria" panose="02040503050406030204" pitchFamily="18" charset="0"/>
            </a:endParaRPr>
          </a:p>
          <a:p>
            <a:endParaRPr lang="es-VE" dirty="0">
              <a:latin typeface="Cambria" panose="02040503050406030204" pitchFamily="18" charset="0"/>
            </a:endParaRPr>
          </a:p>
        </p:txBody>
      </p:sp>
      <p:sp>
        <p:nvSpPr>
          <p:cNvPr id="4" name="CuadroTexto 3"/>
          <p:cNvSpPr txBox="1"/>
          <p:nvPr/>
        </p:nvSpPr>
        <p:spPr>
          <a:xfrm>
            <a:off x="628650" y="1925053"/>
            <a:ext cx="7956644" cy="4062651"/>
          </a:xfrm>
          <a:prstGeom prst="rect">
            <a:avLst/>
          </a:prstGeom>
          <a:noFill/>
        </p:spPr>
        <p:txBody>
          <a:bodyPr wrap="square" rtlCol="0">
            <a:spAutoFit/>
          </a:bodyPr>
          <a:lstStyle/>
          <a:p>
            <a:r>
              <a:rPr lang="es-VE" sz="2400" b="1" dirty="0">
                <a:latin typeface="Cambria" panose="02040503050406030204" pitchFamily="18" charset="0"/>
              </a:rPr>
              <a:t> </a:t>
            </a:r>
            <a:endParaRPr lang="es-VE" sz="1600" b="1" dirty="0" smtClean="0">
              <a:latin typeface="Cambria" panose="02040503050406030204" pitchFamily="18" charset="0"/>
            </a:endParaRPr>
          </a:p>
          <a:p>
            <a:pPr marL="285750" indent="-285750" algn="just">
              <a:buFont typeface="Wingdings" panose="05000000000000000000" pitchFamily="2" charset="2"/>
              <a:buChar char="ü"/>
            </a:pPr>
            <a:r>
              <a:rPr lang="es-VE" b="1" dirty="0" smtClean="0">
                <a:latin typeface="Cambria" panose="02040503050406030204" pitchFamily="18" charset="0"/>
              </a:rPr>
              <a:t>Pacientes hospitalizados con IC de </a:t>
            </a:r>
            <a:r>
              <a:rPr lang="es-VE" b="1" dirty="0">
                <a:latin typeface="Cambria" panose="02040503050406030204" pitchFamily="18" charset="0"/>
              </a:rPr>
              <a:t>bajo gasto </a:t>
            </a:r>
            <a:r>
              <a:rPr lang="es-VE" b="1" dirty="0" smtClean="0">
                <a:latin typeface="Cambria" panose="02040503050406030204" pitchFamily="18" charset="0"/>
              </a:rPr>
              <a:t>que requerían monitorización </a:t>
            </a:r>
            <a:r>
              <a:rPr lang="es-VE" b="1" dirty="0">
                <a:latin typeface="Cambria" panose="02040503050406030204" pitchFamily="18" charset="0"/>
              </a:rPr>
              <a:t>hemodinámica e</a:t>
            </a:r>
            <a:r>
              <a:rPr lang="es-VE" b="1" dirty="0" smtClean="0">
                <a:latin typeface="Cambria" panose="02040503050406030204" pitchFamily="18" charset="0"/>
              </a:rPr>
              <a:t> inotrópicos  IV, con las siguientes </a:t>
            </a:r>
            <a:r>
              <a:rPr lang="es-VE" b="1" dirty="0">
                <a:solidFill>
                  <a:srgbClr val="FF0000"/>
                </a:solidFill>
                <a:latin typeface="Cambria" panose="02040503050406030204" pitchFamily="18" charset="0"/>
              </a:rPr>
              <a:t>categorías clínicas: </a:t>
            </a:r>
            <a:endParaRPr lang="es-VE" b="1" dirty="0" smtClean="0">
              <a:solidFill>
                <a:srgbClr val="FF0000"/>
              </a:solidFill>
              <a:latin typeface="Cambria" panose="02040503050406030204" pitchFamily="18" charset="0"/>
            </a:endParaRPr>
          </a:p>
          <a:p>
            <a:pPr marL="285750" indent="-285750" algn="just">
              <a:buFont typeface="Arial" panose="020B0604020202020204" pitchFamily="34" charset="0"/>
              <a:buChar char="•"/>
            </a:pPr>
            <a:r>
              <a:rPr lang="es-VE" b="1" dirty="0" smtClean="0">
                <a:latin typeface="Cambria" panose="02040503050406030204" pitchFamily="18" charset="0"/>
              </a:rPr>
              <a:t>Deterioro </a:t>
            </a:r>
            <a:r>
              <a:rPr lang="es-VE" b="1" dirty="0">
                <a:latin typeface="Cambria" panose="02040503050406030204" pitchFamily="18" charset="0"/>
              </a:rPr>
              <a:t>de la </a:t>
            </a:r>
            <a:r>
              <a:rPr lang="es-VE" b="1" dirty="0" smtClean="0">
                <a:latin typeface="Cambria" panose="02040503050406030204" pitchFamily="18" charset="0"/>
              </a:rPr>
              <a:t>IC crónica </a:t>
            </a:r>
            <a:r>
              <a:rPr lang="es-VE" b="1" dirty="0">
                <a:latin typeface="Cambria" panose="02040503050406030204" pitchFamily="18" charset="0"/>
              </a:rPr>
              <a:t>grave </a:t>
            </a:r>
            <a:r>
              <a:rPr lang="es-VE" b="1" dirty="0" smtClean="0">
                <a:latin typeface="Cambria" panose="02040503050406030204" pitchFamily="18" charset="0"/>
              </a:rPr>
              <a:t>(a </a:t>
            </a:r>
            <a:r>
              <a:rPr lang="es-VE" b="1" dirty="0">
                <a:latin typeface="Cambria" panose="02040503050406030204" pitchFamily="18" charset="0"/>
              </a:rPr>
              <a:t>pesar de terapia oral óptima con vasodilatadores y diuréticos, incluidos los que esperan un trasplante de </a:t>
            </a:r>
            <a:r>
              <a:rPr lang="es-VE" b="1" dirty="0" smtClean="0">
                <a:latin typeface="Cambria" panose="02040503050406030204" pitchFamily="18" charset="0"/>
              </a:rPr>
              <a:t>corazón</a:t>
            </a:r>
          </a:p>
          <a:p>
            <a:pPr marL="285750" indent="-285750" algn="just">
              <a:buFont typeface="Arial" panose="020B0604020202020204" pitchFamily="34" charset="0"/>
              <a:buChar char="•"/>
            </a:pPr>
            <a:r>
              <a:rPr lang="es-VE" b="1" dirty="0" smtClean="0">
                <a:latin typeface="Cambria" panose="02040503050406030204" pitchFamily="18" charset="0"/>
              </a:rPr>
              <a:t>IC grave después </a:t>
            </a:r>
            <a:r>
              <a:rPr lang="es-VE" b="1" dirty="0">
                <a:latin typeface="Cambria" panose="02040503050406030204" pitchFamily="18" charset="0"/>
              </a:rPr>
              <a:t>de cirugía </a:t>
            </a:r>
            <a:r>
              <a:rPr lang="es-VE" b="1" dirty="0" smtClean="0">
                <a:latin typeface="Cambria" panose="02040503050406030204" pitchFamily="18" charset="0"/>
              </a:rPr>
              <a:t>cardíaca</a:t>
            </a:r>
            <a:endParaRPr lang="es-VE" b="1" dirty="0">
              <a:latin typeface="Cambria" panose="02040503050406030204" pitchFamily="18" charset="0"/>
            </a:endParaRPr>
          </a:p>
          <a:p>
            <a:pPr marL="285750" indent="-285750" algn="just">
              <a:buFont typeface="Arial" panose="020B0604020202020204" pitchFamily="34" charset="0"/>
              <a:buChar char="•"/>
            </a:pPr>
            <a:r>
              <a:rPr lang="es-VE" b="1" dirty="0" smtClean="0">
                <a:latin typeface="Cambria" panose="02040503050406030204" pitchFamily="18" charset="0"/>
              </a:rPr>
              <a:t>IC aguda </a:t>
            </a:r>
            <a:r>
              <a:rPr lang="es-VE" b="1" dirty="0">
                <a:latin typeface="Cambria" panose="02040503050406030204" pitchFamily="18" charset="0"/>
              </a:rPr>
              <a:t>relacionado con un trastorno cardíaco o no cardíaco de reciente aparición</a:t>
            </a:r>
            <a:r>
              <a:rPr lang="es-VE" b="1" dirty="0" smtClean="0">
                <a:latin typeface="Cambria" panose="02040503050406030204" pitchFamily="18" charset="0"/>
              </a:rPr>
              <a:t>.</a:t>
            </a:r>
            <a:endParaRPr lang="es-VE" b="1" dirty="0">
              <a:latin typeface="Cambria" panose="02040503050406030204" pitchFamily="18" charset="0"/>
            </a:endParaRPr>
          </a:p>
          <a:p>
            <a:pPr marL="285750" indent="-285750" algn="just">
              <a:buFont typeface="Wingdings" panose="05000000000000000000" pitchFamily="2" charset="2"/>
              <a:buChar char="ü"/>
            </a:pPr>
            <a:r>
              <a:rPr lang="es-VE" b="1" dirty="0" smtClean="0">
                <a:latin typeface="Cambria" panose="02040503050406030204" pitchFamily="18" charset="0"/>
              </a:rPr>
              <a:t>Fracción eyección </a:t>
            </a:r>
            <a:r>
              <a:rPr lang="es-VE" b="1" dirty="0">
                <a:latin typeface="Cambria" panose="02040503050406030204" pitchFamily="18" charset="0"/>
              </a:rPr>
              <a:t>del </a:t>
            </a:r>
            <a:r>
              <a:rPr lang="es-VE" b="1" dirty="0" smtClean="0">
                <a:latin typeface="Cambria" panose="02040503050406030204" pitchFamily="18" charset="0"/>
              </a:rPr>
              <a:t>VI &lt; 35 por ecocardiografía </a:t>
            </a:r>
            <a:r>
              <a:rPr lang="es-VE" b="1" dirty="0">
                <a:latin typeface="Cambria" panose="02040503050406030204" pitchFamily="18" charset="0"/>
              </a:rPr>
              <a:t>o ventriculografía </a:t>
            </a:r>
            <a:r>
              <a:rPr lang="es-VE" b="1" dirty="0" smtClean="0">
                <a:latin typeface="Cambria" panose="02040503050406030204" pitchFamily="18" charset="0"/>
              </a:rPr>
              <a:t>&lt; </a:t>
            </a:r>
            <a:r>
              <a:rPr lang="es-VE" b="1" dirty="0">
                <a:latin typeface="Cambria" panose="02040503050406030204" pitchFamily="18" charset="0"/>
              </a:rPr>
              <a:t>1 mes de inscripción en el </a:t>
            </a:r>
            <a:r>
              <a:rPr lang="es-VE" b="1" dirty="0" smtClean="0">
                <a:latin typeface="Cambria" panose="02040503050406030204" pitchFamily="18" charset="0"/>
              </a:rPr>
              <a:t>estudio</a:t>
            </a:r>
            <a:endParaRPr lang="es-VE" b="1" dirty="0">
              <a:latin typeface="Cambria" panose="02040503050406030204" pitchFamily="18" charset="0"/>
            </a:endParaRPr>
          </a:p>
          <a:p>
            <a:pPr marL="285750" indent="-285750" algn="just">
              <a:buFont typeface="Wingdings" panose="05000000000000000000" pitchFamily="2" charset="2"/>
              <a:buChar char="ü"/>
            </a:pPr>
            <a:r>
              <a:rPr lang="es-VE" b="1" dirty="0" smtClean="0">
                <a:latin typeface="Cambria" panose="02040503050406030204" pitchFamily="18" charset="0"/>
              </a:rPr>
              <a:t> Índice </a:t>
            </a:r>
            <a:r>
              <a:rPr lang="es-VE" b="1" dirty="0">
                <a:latin typeface="Cambria" panose="02040503050406030204" pitchFamily="18" charset="0"/>
              </a:rPr>
              <a:t>cardíaco </a:t>
            </a:r>
            <a:r>
              <a:rPr lang="es-VE" b="1" dirty="0" smtClean="0">
                <a:latin typeface="Cambria" panose="02040503050406030204" pitchFamily="18" charset="0"/>
              </a:rPr>
              <a:t>&lt; 2 ,5 </a:t>
            </a:r>
            <a:r>
              <a:rPr lang="es-VE" b="1" dirty="0">
                <a:latin typeface="Cambria" panose="02040503050406030204" pitchFamily="18" charset="0"/>
              </a:rPr>
              <a:t>L </a:t>
            </a:r>
            <a:r>
              <a:rPr lang="es-VE" b="1" dirty="0" smtClean="0">
                <a:latin typeface="Cambria" panose="02040503050406030204" pitchFamily="18" charset="0"/>
              </a:rPr>
              <a:t>min</a:t>
            </a:r>
            <a:r>
              <a:rPr lang="es-VE" b="1" dirty="0">
                <a:latin typeface="Cambria" panose="02040503050406030204" pitchFamily="18" charset="0"/>
              </a:rPr>
              <a:t> </a:t>
            </a:r>
          </a:p>
          <a:p>
            <a:pPr marL="285750" indent="-285750" algn="just">
              <a:buFont typeface="Wingdings" panose="05000000000000000000" pitchFamily="2" charset="2"/>
              <a:buChar char="ü"/>
            </a:pPr>
            <a:r>
              <a:rPr lang="es-VE" b="1" dirty="0" smtClean="0">
                <a:latin typeface="Cambria" panose="02040503050406030204" pitchFamily="18" charset="0"/>
              </a:rPr>
              <a:t> Presión capilar </a:t>
            </a:r>
            <a:r>
              <a:rPr lang="es-VE" b="1" dirty="0">
                <a:latin typeface="Cambria" panose="02040503050406030204" pitchFamily="18" charset="0"/>
              </a:rPr>
              <a:t>pulmonar </a:t>
            </a:r>
            <a:r>
              <a:rPr lang="es-VE" b="1" dirty="0" smtClean="0">
                <a:latin typeface="Cambria" panose="02040503050406030204" pitchFamily="18" charset="0"/>
              </a:rPr>
              <a:t> en cuña &gt;15 </a:t>
            </a:r>
            <a:r>
              <a:rPr lang="es-VE" b="1" dirty="0">
                <a:latin typeface="Cambria" panose="02040503050406030204" pitchFamily="18" charset="0"/>
              </a:rPr>
              <a:t>mm Hg.</a:t>
            </a:r>
          </a:p>
        </p:txBody>
      </p:sp>
    </p:spTree>
    <p:extLst>
      <p:ext uri="{BB962C8B-B14F-4D97-AF65-F5344CB8AC3E}">
        <p14:creationId xmlns:p14="http://schemas.microsoft.com/office/powerpoint/2010/main" val="438192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5495</TotalTime>
  <Words>1872</Words>
  <Application>Microsoft Office PowerPoint</Application>
  <PresentationFormat>Presentación en pantalla (4:3)</PresentationFormat>
  <Paragraphs>154</Paragraphs>
  <Slides>26</Slides>
  <Notes>22</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INTERROGANTE </vt:lpstr>
      <vt:lpstr>INTRODUCCION </vt:lpstr>
      <vt:lpstr>Presentación de PowerPoint</vt:lpstr>
      <vt:lpstr>Presentación de PowerPoint</vt:lpstr>
      <vt:lpstr>PUNTOS FINALES</vt:lpstr>
      <vt:lpstr>Presentación de PowerPoint</vt:lpstr>
      <vt:lpstr>DISEÑO DEL ESTUDIO </vt:lpstr>
      <vt:lpstr>Criterios de inclusión : </vt:lpstr>
      <vt:lpstr>Criterios de exclusión : </vt:lpstr>
      <vt:lpstr>Presentación de PowerPoint</vt:lpstr>
      <vt:lpstr>Presentación de PowerPoint</vt:lpstr>
      <vt:lpstr>Análisis estadístico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DISCUSION </vt:lpstr>
      <vt:lpstr>DISCUSION </vt:lpstr>
      <vt:lpstr>Conclusión</vt:lpstr>
      <vt:lpstr>LISTA DE COTEJO</vt:lpstr>
      <vt:lpstr>Presentación de PowerPoint</vt:lpstr>
      <vt:lpstr>APORTES DEL GRUPO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Antonella</dc:creator>
  <cp:lastModifiedBy>Bramdoth Jesus Martinez Verenzuela</cp:lastModifiedBy>
  <cp:revision>151</cp:revision>
  <dcterms:created xsi:type="dcterms:W3CDTF">2018-07-03T01:36:10Z</dcterms:created>
  <dcterms:modified xsi:type="dcterms:W3CDTF">2018-07-13T20:16:02Z</dcterms:modified>
</cp:coreProperties>
</file>