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3.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82" r:id="rId2"/>
    <p:sldId id="289" r:id="rId3"/>
    <p:sldId id="258" r:id="rId4"/>
    <p:sldId id="294" r:id="rId5"/>
    <p:sldId id="293" r:id="rId6"/>
    <p:sldId id="259" r:id="rId7"/>
    <p:sldId id="295" r:id="rId8"/>
    <p:sldId id="298" r:id="rId9"/>
    <p:sldId id="287" r:id="rId10"/>
    <p:sldId id="284" r:id="rId11"/>
    <p:sldId id="288" r:id="rId12"/>
    <p:sldId id="296" r:id="rId13"/>
    <p:sldId id="265" r:id="rId14"/>
    <p:sldId id="280" r:id="rId15"/>
    <p:sldId id="286" r:id="rId16"/>
    <p:sldId id="278" r:id="rId17"/>
    <p:sldId id="279" r:id="rId18"/>
    <p:sldId id="283" r:id="rId19"/>
    <p:sldId id="277" r:id="rId20"/>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pc" initials="hp" lastIdx="8" clrIdx="0">
    <p:extLst>
      <p:ext uri="{19B8F6BF-5375-455C-9EA6-DF929625EA0E}">
        <p15:presenceInfo xmlns:p15="http://schemas.microsoft.com/office/powerpoint/2012/main" userId="hp 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FEFEF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0" autoAdjust="0"/>
    <p:restoredTop sz="94660"/>
  </p:normalViewPr>
  <p:slideViewPr>
    <p:cSldViewPr snapToGrid="0">
      <p:cViewPr varScale="1">
        <p:scale>
          <a:sx n="74" d="100"/>
          <a:sy n="74" d="100"/>
        </p:scale>
        <p:origin x="61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31T00:45:05.695" idx="1">
    <p:pos x="10" y="10"/>
    <p:text>El riesgo general de enfermedad CV en sobrevivientes de LH a largo plazo se estima entre tres a cinco veces las tasas de la población general ajustadas por edad. La terapia de radiación, uno de los pilares de la terapia de NS, ha estado relacionado con el aumento de las tasas ajustadas por edad de la mortalidad cardiovascular en los sobrevivientes con un estimado de muertes adicionales cardiacas de 13 por 10.000 personas al año, y resultados similares se han visto en la población con cáncer de mama.  
Un estudio reciente sobre el uso de la quimioterapia y la cardiotoxicidad en las mujeres con cáncer de mama encontró que los pacientes con enfermedades del corazón antes del diagnóstico de cáncer de mama tenían más del doble de probabilidades de experimentar la enfermedad cardíaca durante el seguimiento. Las mujeres que recibieron quimioterapia tuvieron un aumento de 20 al 55% en la incidencia de enfermedades cardiovasculares; Además, la combinación de la terapia de radiación y la quimioterapia se asoció con un riesgo 33% de las enfermedades del corazón. Especial precaución se ha recomendado a los pacientes sometidos a terapias que tienen potenciales efectos cardiotóxicos, como la quimioterapia con antraciclinas o factores antiangiogénicos o efectos cardiovasculares tardíos, como la radiación a las estructuras del mediastino.</p:text>
    <p:extLst mod="1">
      <p:ext uri="{C676402C-5697-4E1C-873F-D02D1690AC5C}">
        <p15:threadingInfo xmlns:p15="http://schemas.microsoft.com/office/powerpoint/2012/main" timeZoneBias="27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0-31T11:10:59.410" idx="2">
    <p:pos x="10" y="10"/>
    <p:text>El ETT es una prueba de elección para la evaluación de serie de enfermedad cardiaca en pacientes con cáncer, ya sea antes del tratamiento o durante la terapia. Proporciona la evaluación completa de  parámetros importantes incluyendo evaluación del ventrículo izquierdo (VI) función sistólica y diastólica, enfermedad pericárdica, y la evaluación detallada de la enfermedad cardíaca valvular.                   las técnicas de Doppler se pueden utilizar para complementar la evaluación hemodinámica y cuantificar la enfermedad valvular o hipertensión pulmonar.   Técnicas adicionales, tales como 3D de imágenes y análisis de tensión son prometedores en la evaluación de masas cardiacas y miocardiopatía inducida por la quimioterapia temprana, respectivamente.</p:text>
    <p:extLst>
      <p:ext uri="{C676402C-5697-4E1C-873F-D02D1690AC5C}">
        <p15:threadingInfo xmlns:p15="http://schemas.microsoft.com/office/powerpoint/2012/main" timeZoneBias="27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10-31T11:49:39.131" idx="3">
    <p:pos x="10" y="10"/>
    <p:text>Los ETT fueron divididos en 2 grupos en funcion de sus indicaciones clinicas.</p:text>
    <p:extLst>
      <p:ext uri="{C676402C-5697-4E1C-873F-D02D1690AC5C}">
        <p15:threadingInfo xmlns:p15="http://schemas.microsoft.com/office/powerpoint/2012/main" timeZoneBias="27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10-31T12:00:25.452" idx="4">
    <p:pos x="10" y="10"/>
    <p:text>Se llegó a esta clasificación utilizando un método Delphi modificado: el proyecto inicial fue revisado independientemente por cinco expertos cardiólogos (médicos con entrenamiento especial en ecocardiografía o más de 5 años de práctica académica clínica, incluyendo la interpretación ecocardiograma), luego La retroalimentación individual fue integrada y un nuevo proyecto se generó. Después de una segunda ronda de votaciones, el sistema de clasificación final fue aprobado por unanimidad (Tabla I).</p:text>
    <p:extLst>
      <p:ext uri="{C676402C-5697-4E1C-873F-D02D1690AC5C}">
        <p15:threadingInfo xmlns:p15="http://schemas.microsoft.com/office/powerpoint/2012/main" timeZoneBias="27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10-31T12:41:32.795" idx="5">
    <p:pos x="10" y="10"/>
    <p:text>Un total de 3.924 TTEs se realizaron a partir del 1 enero, 2007 al 30 de junio de 2007 en  el MDACC( Anderson cáncer center EEUU) . De estos, 3.280 estudios eran estudios iniciales ( 84 %) y 644 eran exámenes de repetición. Sobre la base de los códigos CIE-9 , los TTE se dividieron en cualquiera de los grupos de CV (indicaciones CV ) , e incluyó 2.405 de 3924 ( 61,2 % ) , o en el grupo CA ( indicaciones de cáncer basados ) , e incluidos 1.519 de 3924 ( 38,7 % )</p:text>
    <p:extLst>
      <p:ext uri="{C676402C-5697-4E1C-873F-D02D1690AC5C}">
        <p15:threadingInfo xmlns:p15="http://schemas.microsoft.com/office/powerpoint/2012/main" timeZoneBias="27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11-02T00:14:46.602" idx="6">
    <p:pos x="10" y="10"/>
    <p:text>Anormalidades ecocardiograficas significativas segun la indicacion por grupo. tenemos entonces 2 grupos: CV que lo conforman los pacientes que tenian enfermedad cardiovascular o sintomas cardiovasculares  y un segundo grupo que tenia cancer o estaba recibiendo tratamiento para el cancer</p:text>
    <p:extLst>
      <p:ext uri="{C676402C-5697-4E1C-873F-D02D1690AC5C}">
        <p15:threadingInfo xmlns:p15="http://schemas.microsoft.com/office/powerpoint/2012/main" timeZoneBias="270"/>
      </p:ext>
    </p:extLst>
  </p:cm>
  <p:cm authorId="1" dt="2015-11-02T00:18:03.162" idx="7">
    <p:pos x="10" y="146"/>
    <p:text>Vemos entonces que en esta tabla se expresan segun cada grupo de indicacion del estudio cuales fueron los  hallazgos significativos anormales encontrados en porcentaje. asi mismo expresan el valor de P para cada hallazgo y como vemos todos los resultados fueron signifativos se rechaza la hipotesis nula y nos quedamos con la hipotesis alternativa</p:text>
    <p:extLst>
      <p:ext uri="{C676402C-5697-4E1C-873F-D02D1690AC5C}">
        <p15:threadingInfo xmlns:p15="http://schemas.microsoft.com/office/powerpoint/2012/main" timeZoneBias="270">
          <p15:parentCm authorId="1" idx="6"/>
        </p15:threadingInfo>
      </p:ext>
    </p:extLst>
  </p:cm>
  <p:cm authorId="1" dt="2015-11-02T00:21:31.019" idx="8">
    <p:pos x="10" y="282"/>
    <p:text>Podemos concluir entonces que el mayor porcentaje de resultados anormales ecocardiograficos lo tenia el grupo cardiovascular. lo cual nos habla de mayor prevalencia sin embargo vemos tambien que hubo un aumento de disfuncion dsistolica del VI en el grupo de cancer.</p:text>
    <p:extLst>
      <p:ext uri="{C676402C-5697-4E1C-873F-D02D1690AC5C}">
        <p15:threadingInfo xmlns:p15="http://schemas.microsoft.com/office/powerpoint/2012/main" timeZoneBias="270">
          <p15:parentCm authorId="1" idx="6"/>
        </p15:threadingInfo>
      </p:ext>
    </p:extLst>
  </p:cm>
</p:cmLst>
</file>

<file path=ppt/diagrams/_rels/data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3F36A1-4A19-47FF-A7B3-3594623D97D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VE"/>
        </a:p>
      </dgm:t>
    </dgm:pt>
    <dgm:pt modelId="{D67C3CB8-D61A-4F94-9848-5D86DBDC6C03}">
      <dgm:prSet phldrT="[Texto]" custT="1"/>
      <dgm:spPr/>
      <dgm:t>
        <a:bodyPr/>
        <a:lstStyle/>
        <a:p>
          <a:r>
            <a:rPr lang="es-419" sz="2000" dirty="0" smtClean="0">
              <a:solidFill>
                <a:schemeClr val="tx1"/>
              </a:solidFill>
              <a:latin typeface="Times New Roman" panose="02020603050405020304" pitchFamily="18" charset="0"/>
              <a:cs typeface="Times New Roman" panose="02020603050405020304" pitchFamily="18" charset="0"/>
            </a:rPr>
            <a:t>Muchos paciente sobrevivientes del Cancer son sometidos a tratamientos los cuales producen Complicaciones tardias.</a:t>
          </a:r>
          <a:endParaRPr lang="es-VE" sz="2000" dirty="0">
            <a:solidFill>
              <a:schemeClr val="tx1"/>
            </a:solidFill>
            <a:latin typeface="Times New Roman" panose="02020603050405020304" pitchFamily="18" charset="0"/>
            <a:cs typeface="Times New Roman" panose="02020603050405020304" pitchFamily="18" charset="0"/>
          </a:endParaRPr>
        </a:p>
      </dgm:t>
    </dgm:pt>
    <dgm:pt modelId="{2F1B1359-38FB-427C-854B-AC01425CF70B}" type="parTrans" cxnId="{C04B9B14-CC64-4128-A8A5-43FD1E18C69C}">
      <dgm:prSet/>
      <dgm:spPr/>
      <dgm:t>
        <a:bodyPr/>
        <a:lstStyle/>
        <a:p>
          <a:endParaRPr lang="es-VE" sz="2000">
            <a:solidFill>
              <a:schemeClr val="tx1"/>
            </a:solidFill>
            <a:latin typeface="Times New Roman" panose="02020603050405020304" pitchFamily="18" charset="0"/>
            <a:cs typeface="Times New Roman" panose="02020603050405020304" pitchFamily="18" charset="0"/>
          </a:endParaRPr>
        </a:p>
      </dgm:t>
    </dgm:pt>
    <dgm:pt modelId="{44503DA8-2608-4086-BD2C-10394D2F3FB4}" type="sibTrans" cxnId="{C04B9B14-CC64-4128-A8A5-43FD1E18C69C}">
      <dgm:prSet/>
      <dgm:spPr/>
      <dgm:t>
        <a:bodyPr/>
        <a:lstStyle/>
        <a:p>
          <a:endParaRPr lang="es-VE" sz="2000">
            <a:solidFill>
              <a:schemeClr val="tx1"/>
            </a:solidFill>
            <a:latin typeface="Times New Roman" panose="02020603050405020304" pitchFamily="18" charset="0"/>
            <a:cs typeface="Times New Roman" panose="02020603050405020304" pitchFamily="18" charset="0"/>
          </a:endParaRPr>
        </a:p>
      </dgm:t>
    </dgm:pt>
    <dgm:pt modelId="{C7984BE7-FD4A-460E-8D06-705C52D37602}">
      <dgm:prSet custT="1"/>
      <dgm:spPr/>
      <dgm:t>
        <a:bodyPr/>
        <a:lstStyle/>
        <a:p>
          <a:r>
            <a:rPr lang="es-VE" sz="2000" dirty="0" smtClean="0">
              <a:solidFill>
                <a:schemeClr val="tx1"/>
              </a:solidFill>
              <a:latin typeface="Times New Roman" panose="02020603050405020304" pitchFamily="18" charset="0"/>
              <a:cs typeface="Times New Roman" panose="02020603050405020304" pitchFamily="18" charset="0"/>
            </a:rPr>
            <a:t>La prevalencia de enfermedades cardiovasculares (CV) en la población del cáncer puede ser mayor que en la población en general, debido a factores de riesgo comunes, la edad, y el impacto de la terapia del cáncer en la Función  CV.</a:t>
          </a:r>
          <a:endParaRPr lang="es-VE" sz="2000" dirty="0">
            <a:solidFill>
              <a:schemeClr val="tx1"/>
            </a:solidFill>
            <a:latin typeface="Times New Roman" panose="02020603050405020304" pitchFamily="18" charset="0"/>
            <a:cs typeface="Times New Roman" panose="02020603050405020304" pitchFamily="18" charset="0"/>
          </a:endParaRPr>
        </a:p>
      </dgm:t>
    </dgm:pt>
    <dgm:pt modelId="{838E9391-0F76-42D1-93E3-43BBEA8E2DB0}" type="parTrans" cxnId="{0070782B-1D37-4D0C-AABC-B3C9CDF0505D}">
      <dgm:prSet/>
      <dgm:spPr/>
      <dgm:t>
        <a:bodyPr/>
        <a:lstStyle/>
        <a:p>
          <a:endParaRPr lang="es-VE" sz="2000">
            <a:solidFill>
              <a:schemeClr val="tx1"/>
            </a:solidFill>
            <a:latin typeface="Times New Roman" panose="02020603050405020304" pitchFamily="18" charset="0"/>
            <a:cs typeface="Times New Roman" panose="02020603050405020304" pitchFamily="18" charset="0"/>
          </a:endParaRPr>
        </a:p>
      </dgm:t>
    </dgm:pt>
    <dgm:pt modelId="{6221A251-154B-44C2-91EC-1D9763284F45}" type="sibTrans" cxnId="{0070782B-1D37-4D0C-AABC-B3C9CDF0505D}">
      <dgm:prSet/>
      <dgm:spPr/>
      <dgm:t>
        <a:bodyPr/>
        <a:lstStyle/>
        <a:p>
          <a:endParaRPr lang="es-VE" sz="2000">
            <a:solidFill>
              <a:schemeClr val="tx1"/>
            </a:solidFill>
            <a:latin typeface="Times New Roman" panose="02020603050405020304" pitchFamily="18" charset="0"/>
            <a:cs typeface="Times New Roman" panose="02020603050405020304" pitchFamily="18" charset="0"/>
          </a:endParaRPr>
        </a:p>
      </dgm:t>
    </dgm:pt>
    <dgm:pt modelId="{B3B3C115-77DA-4CEB-A784-54746D702271}">
      <dgm:prSet custT="1"/>
      <dgm:spPr/>
      <dgm:t>
        <a:bodyPr/>
        <a:lstStyle/>
        <a:p>
          <a:r>
            <a:rPr lang="es-VE" sz="2000" dirty="0" smtClean="0">
              <a:solidFill>
                <a:schemeClr val="tx1"/>
              </a:solidFill>
              <a:latin typeface="Times New Roman" panose="02020603050405020304" pitchFamily="18" charset="0"/>
              <a:cs typeface="Times New Roman" panose="02020603050405020304" pitchFamily="18" charset="0"/>
            </a:rPr>
            <a:t>A partir de Enero del 2007 11,7 millones de sobrevivientes de cáncer, (4% de la población). Mas de 6 millones de los sobrevivientes son &gt;65 años</a:t>
          </a:r>
        </a:p>
      </dgm:t>
    </dgm:pt>
    <dgm:pt modelId="{C7F183E9-8456-44E6-BE7B-782CCF84FC51}" type="parTrans" cxnId="{9058577E-B4C4-4DC3-AA46-0E33A8E44EC5}">
      <dgm:prSet/>
      <dgm:spPr/>
      <dgm:t>
        <a:bodyPr/>
        <a:lstStyle/>
        <a:p>
          <a:endParaRPr lang="es-VE" sz="2000">
            <a:solidFill>
              <a:schemeClr val="tx1"/>
            </a:solidFill>
            <a:latin typeface="Times New Roman" panose="02020603050405020304" pitchFamily="18" charset="0"/>
            <a:cs typeface="Times New Roman" panose="02020603050405020304" pitchFamily="18" charset="0"/>
          </a:endParaRPr>
        </a:p>
      </dgm:t>
    </dgm:pt>
    <dgm:pt modelId="{AD5918F5-DC88-4463-ABC6-12398B3DD9D8}" type="sibTrans" cxnId="{9058577E-B4C4-4DC3-AA46-0E33A8E44EC5}">
      <dgm:prSet/>
      <dgm:spPr/>
      <dgm:t>
        <a:bodyPr/>
        <a:lstStyle/>
        <a:p>
          <a:endParaRPr lang="es-VE" sz="2000">
            <a:solidFill>
              <a:schemeClr val="tx1"/>
            </a:solidFill>
            <a:latin typeface="Times New Roman" panose="02020603050405020304" pitchFamily="18" charset="0"/>
            <a:cs typeface="Times New Roman" panose="02020603050405020304" pitchFamily="18" charset="0"/>
          </a:endParaRPr>
        </a:p>
      </dgm:t>
    </dgm:pt>
    <dgm:pt modelId="{18E23C05-3EF2-4C2D-8664-96E3A3F30208}" type="pres">
      <dgm:prSet presAssocID="{393F36A1-4A19-47FF-A7B3-3594623D97D6}" presName="Name0" presStyleCnt="0">
        <dgm:presLayoutVars>
          <dgm:chMax val="7"/>
          <dgm:chPref val="7"/>
          <dgm:dir/>
        </dgm:presLayoutVars>
      </dgm:prSet>
      <dgm:spPr/>
      <dgm:t>
        <a:bodyPr/>
        <a:lstStyle/>
        <a:p>
          <a:endParaRPr lang="es-VE"/>
        </a:p>
      </dgm:t>
    </dgm:pt>
    <dgm:pt modelId="{77379B58-1690-4E1A-880B-58679DB28CA0}" type="pres">
      <dgm:prSet presAssocID="{393F36A1-4A19-47FF-A7B3-3594623D97D6}" presName="Name1" presStyleCnt="0"/>
      <dgm:spPr/>
    </dgm:pt>
    <dgm:pt modelId="{68D3559D-FF66-4A9E-9FAF-B3B15E3458C3}" type="pres">
      <dgm:prSet presAssocID="{393F36A1-4A19-47FF-A7B3-3594623D97D6}" presName="cycle" presStyleCnt="0"/>
      <dgm:spPr/>
    </dgm:pt>
    <dgm:pt modelId="{3A87DB57-D659-43B3-9190-DB015C9BAD1E}" type="pres">
      <dgm:prSet presAssocID="{393F36A1-4A19-47FF-A7B3-3594623D97D6}" presName="srcNode" presStyleLbl="node1" presStyleIdx="0" presStyleCnt="3"/>
      <dgm:spPr/>
    </dgm:pt>
    <dgm:pt modelId="{DE7F1C0C-E34A-4D72-B5B8-94FC33A1082C}" type="pres">
      <dgm:prSet presAssocID="{393F36A1-4A19-47FF-A7B3-3594623D97D6}" presName="conn" presStyleLbl="parChTrans1D2" presStyleIdx="0" presStyleCnt="1"/>
      <dgm:spPr/>
      <dgm:t>
        <a:bodyPr/>
        <a:lstStyle/>
        <a:p>
          <a:endParaRPr lang="es-VE"/>
        </a:p>
      </dgm:t>
    </dgm:pt>
    <dgm:pt modelId="{EB85CFB8-D463-4E3B-809F-4934B0E0FB2F}" type="pres">
      <dgm:prSet presAssocID="{393F36A1-4A19-47FF-A7B3-3594623D97D6}" presName="extraNode" presStyleLbl="node1" presStyleIdx="0" presStyleCnt="3"/>
      <dgm:spPr/>
    </dgm:pt>
    <dgm:pt modelId="{ABAABFDB-A4CF-46A1-908F-70F34373D19E}" type="pres">
      <dgm:prSet presAssocID="{393F36A1-4A19-47FF-A7B3-3594623D97D6}" presName="dstNode" presStyleLbl="node1" presStyleIdx="0" presStyleCnt="3"/>
      <dgm:spPr/>
    </dgm:pt>
    <dgm:pt modelId="{CCC12F85-CE98-4846-B7D4-8B61B4BADCFD}" type="pres">
      <dgm:prSet presAssocID="{C7984BE7-FD4A-460E-8D06-705C52D37602}" presName="text_1" presStyleLbl="node1" presStyleIdx="0" presStyleCnt="3">
        <dgm:presLayoutVars>
          <dgm:bulletEnabled val="1"/>
        </dgm:presLayoutVars>
      </dgm:prSet>
      <dgm:spPr/>
      <dgm:t>
        <a:bodyPr/>
        <a:lstStyle/>
        <a:p>
          <a:endParaRPr lang="es-VE"/>
        </a:p>
      </dgm:t>
    </dgm:pt>
    <dgm:pt modelId="{8FE4A2E8-F6D0-474E-8C0F-7C40F6717321}" type="pres">
      <dgm:prSet presAssocID="{C7984BE7-FD4A-460E-8D06-705C52D37602}" presName="accent_1" presStyleCnt="0"/>
      <dgm:spPr/>
    </dgm:pt>
    <dgm:pt modelId="{1142E26D-CE6D-46A0-9D69-536573597101}" type="pres">
      <dgm:prSet presAssocID="{C7984BE7-FD4A-460E-8D06-705C52D37602}" presName="accentRepeatNode" presStyleLbl="solidFgAcc1" presStyleIdx="0" presStyleCnt="3"/>
      <dgm:spPr/>
    </dgm:pt>
    <dgm:pt modelId="{21FD3EC4-2A88-4C1D-9948-6EEBCD0C8F6E}" type="pres">
      <dgm:prSet presAssocID="{B3B3C115-77DA-4CEB-A784-54746D702271}" presName="text_2" presStyleLbl="node1" presStyleIdx="1" presStyleCnt="3">
        <dgm:presLayoutVars>
          <dgm:bulletEnabled val="1"/>
        </dgm:presLayoutVars>
      </dgm:prSet>
      <dgm:spPr/>
      <dgm:t>
        <a:bodyPr/>
        <a:lstStyle/>
        <a:p>
          <a:endParaRPr lang="es-VE"/>
        </a:p>
      </dgm:t>
    </dgm:pt>
    <dgm:pt modelId="{2884E33D-B685-4843-BA59-8A6894A4144C}" type="pres">
      <dgm:prSet presAssocID="{B3B3C115-77DA-4CEB-A784-54746D702271}" presName="accent_2" presStyleCnt="0"/>
      <dgm:spPr/>
    </dgm:pt>
    <dgm:pt modelId="{EFB3E73B-D4D8-428C-9EAD-78A03306CFDB}" type="pres">
      <dgm:prSet presAssocID="{B3B3C115-77DA-4CEB-A784-54746D702271}" presName="accentRepeatNode" presStyleLbl="solidFgAcc1" presStyleIdx="1" presStyleCnt="3"/>
      <dgm:spPr/>
    </dgm:pt>
    <dgm:pt modelId="{4ED9A226-5815-4932-A5AC-F9F54E74E2E8}" type="pres">
      <dgm:prSet presAssocID="{D67C3CB8-D61A-4F94-9848-5D86DBDC6C03}" presName="text_3" presStyleLbl="node1" presStyleIdx="2" presStyleCnt="3">
        <dgm:presLayoutVars>
          <dgm:bulletEnabled val="1"/>
        </dgm:presLayoutVars>
      </dgm:prSet>
      <dgm:spPr/>
      <dgm:t>
        <a:bodyPr/>
        <a:lstStyle/>
        <a:p>
          <a:endParaRPr lang="es-VE"/>
        </a:p>
      </dgm:t>
    </dgm:pt>
    <dgm:pt modelId="{3C1FD898-37E3-464C-9CDD-2984D479CEE0}" type="pres">
      <dgm:prSet presAssocID="{D67C3CB8-D61A-4F94-9848-5D86DBDC6C03}" presName="accent_3" presStyleCnt="0"/>
      <dgm:spPr/>
    </dgm:pt>
    <dgm:pt modelId="{00737347-B85B-4C77-AA17-FB36AF43CE4D}" type="pres">
      <dgm:prSet presAssocID="{D67C3CB8-D61A-4F94-9848-5D86DBDC6C03}" presName="accentRepeatNode" presStyleLbl="solidFgAcc1" presStyleIdx="2" presStyleCnt="3"/>
      <dgm:spPr/>
    </dgm:pt>
  </dgm:ptLst>
  <dgm:cxnLst>
    <dgm:cxn modelId="{9058577E-B4C4-4DC3-AA46-0E33A8E44EC5}" srcId="{393F36A1-4A19-47FF-A7B3-3594623D97D6}" destId="{B3B3C115-77DA-4CEB-A784-54746D702271}" srcOrd="1" destOrd="0" parTransId="{C7F183E9-8456-44E6-BE7B-782CCF84FC51}" sibTransId="{AD5918F5-DC88-4463-ABC6-12398B3DD9D8}"/>
    <dgm:cxn modelId="{B1443031-0528-4031-B89F-2DD1AA48679B}" type="presOf" srcId="{6221A251-154B-44C2-91EC-1D9763284F45}" destId="{DE7F1C0C-E34A-4D72-B5B8-94FC33A1082C}" srcOrd="0" destOrd="0" presId="urn:microsoft.com/office/officeart/2008/layout/VerticalCurvedList"/>
    <dgm:cxn modelId="{0D64F1A4-92F6-4580-B45F-C35788D432A6}" type="presOf" srcId="{C7984BE7-FD4A-460E-8D06-705C52D37602}" destId="{CCC12F85-CE98-4846-B7D4-8B61B4BADCFD}" srcOrd="0" destOrd="0" presId="urn:microsoft.com/office/officeart/2008/layout/VerticalCurvedList"/>
    <dgm:cxn modelId="{22FCCB79-9D6B-430C-8A5A-322AFF059FCD}" type="presOf" srcId="{393F36A1-4A19-47FF-A7B3-3594623D97D6}" destId="{18E23C05-3EF2-4C2D-8664-96E3A3F30208}" srcOrd="0" destOrd="0" presId="urn:microsoft.com/office/officeart/2008/layout/VerticalCurvedList"/>
    <dgm:cxn modelId="{C04B9B14-CC64-4128-A8A5-43FD1E18C69C}" srcId="{393F36A1-4A19-47FF-A7B3-3594623D97D6}" destId="{D67C3CB8-D61A-4F94-9848-5D86DBDC6C03}" srcOrd="2" destOrd="0" parTransId="{2F1B1359-38FB-427C-854B-AC01425CF70B}" sibTransId="{44503DA8-2608-4086-BD2C-10394D2F3FB4}"/>
    <dgm:cxn modelId="{8C98CCDA-4897-48E4-871E-4C4529CDCA12}" type="presOf" srcId="{B3B3C115-77DA-4CEB-A784-54746D702271}" destId="{21FD3EC4-2A88-4C1D-9948-6EEBCD0C8F6E}" srcOrd="0" destOrd="0" presId="urn:microsoft.com/office/officeart/2008/layout/VerticalCurvedList"/>
    <dgm:cxn modelId="{0070782B-1D37-4D0C-AABC-B3C9CDF0505D}" srcId="{393F36A1-4A19-47FF-A7B3-3594623D97D6}" destId="{C7984BE7-FD4A-460E-8D06-705C52D37602}" srcOrd="0" destOrd="0" parTransId="{838E9391-0F76-42D1-93E3-43BBEA8E2DB0}" sibTransId="{6221A251-154B-44C2-91EC-1D9763284F45}"/>
    <dgm:cxn modelId="{834C5966-FFE1-4469-8531-CF4F2AEF9A74}" type="presOf" srcId="{D67C3CB8-D61A-4F94-9848-5D86DBDC6C03}" destId="{4ED9A226-5815-4932-A5AC-F9F54E74E2E8}" srcOrd="0" destOrd="0" presId="urn:microsoft.com/office/officeart/2008/layout/VerticalCurvedList"/>
    <dgm:cxn modelId="{E0488BDC-D00C-4AE5-A545-5962B32783CF}" type="presParOf" srcId="{18E23C05-3EF2-4C2D-8664-96E3A3F30208}" destId="{77379B58-1690-4E1A-880B-58679DB28CA0}" srcOrd="0" destOrd="0" presId="urn:microsoft.com/office/officeart/2008/layout/VerticalCurvedList"/>
    <dgm:cxn modelId="{73CFD694-EA83-41D0-988E-8FE38226522B}" type="presParOf" srcId="{77379B58-1690-4E1A-880B-58679DB28CA0}" destId="{68D3559D-FF66-4A9E-9FAF-B3B15E3458C3}" srcOrd="0" destOrd="0" presId="urn:microsoft.com/office/officeart/2008/layout/VerticalCurvedList"/>
    <dgm:cxn modelId="{F89130CA-EC73-461C-BFF3-4B3B864E1069}" type="presParOf" srcId="{68D3559D-FF66-4A9E-9FAF-B3B15E3458C3}" destId="{3A87DB57-D659-43B3-9190-DB015C9BAD1E}" srcOrd="0" destOrd="0" presId="urn:microsoft.com/office/officeart/2008/layout/VerticalCurvedList"/>
    <dgm:cxn modelId="{015B65AE-B1F4-4818-A797-58F0CAE41509}" type="presParOf" srcId="{68D3559D-FF66-4A9E-9FAF-B3B15E3458C3}" destId="{DE7F1C0C-E34A-4D72-B5B8-94FC33A1082C}" srcOrd="1" destOrd="0" presId="urn:microsoft.com/office/officeart/2008/layout/VerticalCurvedList"/>
    <dgm:cxn modelId="{14A11D43-A777-44AB-92B2-7F4494891941}" type="presParOf" srcId="{68D3559D-FF66-4A9E-9FAF-B3B15E3458C3}" destId="{EB85CFB8-D463-4E3B-809F-4934B0E0FB2F}" srcOrd="2" destOrd="0" presId="urn:microsoft.com/office/officeart/2008/layout/VerticalCurvedList"/>
    <dgm:cxn modelId="{7A9B8719-F7BF-4914-B985-FBDDB18C63BE}" type="presParOf" srcId="{68D3559D-FF66-4A9E-9FAF-B3B15E3458C3}" destId="{ABAABFDB-A4CF-46A1-908F-70F34373D19E}" srcOrd="3" destOrd="0" presId="urn:microsoft.com/office/officeart/2008/layout/VerticalCurvedList"/>
    <dgm:cxn modelId="{CE606977-2828-4776-B5DC-4767DE215E25}" type="presParOf" srcId="{77379B58-1690-4E1A-880B-58679DB28CA0}" destId="{CCC12F85-CE98-4846-B7D4-8B61B4BADCFD}" srcOrd="1" destOrd="0" presId="urn:microsoft.com/office/officeart/2008/layout/VerticalCurvedList"/>
    <dgm:cxn modelId="{0B9D458B-DE72-4C3F-8CED-7E8E4BD53535}" type="presParOf" srcId="{77379B58-1690-4E1A-880B-58679DB28CA0}" destId="{8FE4A2E8-F6D0-474E-8C0F-7C40F6717321}" srcOrd="2" destOrd="0" presId="urn:microsoft.com/office/officeart/2008/layout/VerticalCurvedList"/>
    <dgm:cxn modelId="{CC79F75A-B8D6-4699-A715-BF1A68CD07B9}" type="presParOf" srcId="{8FE4A2E8-F6D0-474E-8C0F-7C40F6717321}" destId="{1142E26D-CE6D-46A0-9D69-536573597101}" srcOrd="0" destOrd="0" presId="urn:microsoft.com/office/officeart/2008/layout/VerticalCurvedList"/>
    <dgm:cxn modelId="{FC7C6436-9110-4AEA-A458-711107733464}" type="presParOf" srcId="{77379B58-1690-4E1A-880B-58679DB28CA0}" destId="{21FD3EC4-2A88-4C1D-9948-6EEBCD0C8F6E}" srcOrd="3" destOrd="0" presId="urn:microsoft.com/office/officeart/2008/layout/VerticalCurvedList"/>
    <dgm:cxn modelId="{1B2CCF4F-6159-4FD3-B31B-E840885CEECE}" type="presParOf" srcId="{77379B58-1690-4E1A-880B-58679DB28CA0}" destId="{2884E33D-B685-4843-BA59-8A6894A4144C}" srcOrd="4" destOrd="0" presId="urn:microsoft.com/office/officeart/2008/layout/VerticalCurvedList"/>
    <dgm:cxn modelId="{4AB08BAE-BF0E-4801-96CE-38007C61E44B}" type="presParOf" srcId="{2884E33D-B685-4843-BA59-8A6894A4144C}" destId="{EFB3E73B-D4D8-428C-9EAD-78A03306CFDB}" srcOrd="0" destOrd="0" presId="urn:microsoft.com/office/officeart/2008/layout/VerticalCurvedList"/>
    <dgm:cxn modelId="{8AC95F76-70AA-4F1F-9DF8-9E8159742231}" type="presParOf" srcId="{77379B58-1690-4E1A-880B-58679DB28CA0}" destId="{4ED9A226-5815-4932-A5AC-F9F54E74E2E8}" srcOrd="5" destOrd="0" presId="urn:microsoft.com/office/officeart/2008/layout/VerticalCurvedList"/>
    <dgm:cxn modelId="{94BF5F92-DF14-44B1-A2C2-122D8185850A}" type="presParOf" srcId="{77379B58-1690-4E1A-880B-58679DB28CA0}" destId="{3C1FD898-37E3-464C-9CDD-2984D479CEE0}" srcOrd="6" destOrd="0" presId="urn:microsoft.com/office/officeart/2008/layout/VerticalCurvedList"/>
    <dgm:cxn modelId="{E86D517E-2169-4FCF-9D28-42C73C81C48B}" type="presParOf" srcId="{3C1FD898-37E3-464C-9CDD-2984D479CEE0}" destId="{00737347-B85B-4C77-AA17-FB36AF43CE4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5359EC-647E-4485-BFD9-C36B3320DAC8}" type="doc">
      <dgm:prSet loTypeId="urn:microsoft.com/office/officeart/2005/8/layout/vList3" loCatId="list" qsTypeId="urn:microsoft.com/office/officeart/2005/8/quickstyle/3d3" qsCatId="3D" csTypeId="urn:microsoft.com/office/officeart/2005/8/colors/colorful1" csCatId="colorful" phldr="1"/>
      <dgm:spPr/>
    </dgm:pt>
    <dgm:pt modelId="{3A8B407C-AEF5-4107-AAE4-2177C27DDCC8}">
      <dgm:prSet phldrT="[Texto]" custT="1"/>
      <dgm:spPr/>
      <dgm:t>
        <a:bodyPr/>
        <a:lstStyle/>
        <a:p>
          <a:r>
            <a:rPr lang="es-VE" sz="2000" dirty="0" smtClean="0"/>
            <a:t>Estudio Observacional </a:t>
          </a:r>
          <a:r>
            <a:rPr lang="es-419" sz="2000" dirty="0" smtClean="0"/>
            <a:t>Retrospectivo, descri</a:t>
          </a:r>
          <a:r>
            <a:rPr lang="es-VE" sz="2000" dirty="0" smtClean="0"/>
            <a:t>p</a:t>
          </a:r>
          <a:r>
            <a:rPr lang="es-419" sz="2000" dirty="0" smtClean="0"/>
            <a:t>tivo de prevalencia</a:t>
          </a:r>
          <a:endParaRPr lang="es-VE" sz="2000" b="1" dirty="0">
            <a:latin typeface="+mj-lt"/>
            <a:ea typeface="Tahoma" panose="020B0604030504040204" pitchFamily="34" charset="0"/>
            <a:cs typeface="Tahoma" panose="020B0604030504040204" pitchFamily="34" charset="0"/>
          </a:endParaRPr>
        </a:p>
      </dgm:t>
    </dgm:pt>
    <dgm:pt modelId="{AEF063FF-C3ED-436C-BB09-08670E441A43}" type="parTrans" cxnId="{807CA4DC-CFA6-44F4-91E6-325BE9AFC676}">
      <dgm:prSet/>
      <dgm:spPr/>
      <dgm:t>
        <a:bodyPr/>
        <a:lstStyle/>
        <a:p>
          <a:endParaRPr lang="es-VE" sz="2000" b="1">
            <a:solidFill>
              <a:schemeClr val="bg1"/>
            </a:solidFill>
            <a:latin typeface="+mj-lt"/>
            <a:ea typeface="Tahoma" panose="020B0604030504040204" pitchFamily="34" charset="0"/>
            <a:cs typeface="Tahoma" panose="020B0604030504040204" pitchFamily="34" charset="0"/>
          </a:endParaRPr>
        </a:p>
      </dgm:t>
    </dgm:pt>
    <dgm:pt modelId="{01162DA8-A44E-41D6-8325-DC9A481C8C83}" type="sibTrans" cxnId="{807CA4DC-CFA6-44F4-91E6-325BE9AFC676}">
      <dgm:prSet/>
      <dgm:spPr/>
      <dgm:t>
        <a:bodyPr/>
        <a:lstStyle/>
        <a:p>
          <a:endParaRPr lang="es-VE" sz="2000" b="1">
            <a:solidFill>
              <a:schemeClr val="bg1"/>
            </a:solidFill>
            <a:latin typeface="+mj-lt"/>
            <a:ea typeface="Tahoma" panose="020B0604030504040204" pitchFamily="34" charset="0"/>
            <a:cs typeface="Tahoma" panose="020B0604030504040204" pitchFamily="34" charset="0"/>
          </a:endParaRPr>
        </a:p>
      </dgm:t>
    </dgm:pt>
    <dgm:pt modelId="{C8964E37-659E-4331-A1E4-3BCCDF8BA121}">
      <dgm:prSet phldrT="[Texto]" custT="1"/>
      <dgm:spPr/>
      <dgm:t>
        <a:bodyPr/>
        <a:lstStyle/>
        <a:p>
          <a:r>
            <a:rPr lang="es-VE" sz="2000" dirty="0" smtClean="0"/>
            <a:t>Periodo de 6 meses se revisaron Ecocardiogramas TT</a:t>
          </a:r>
        </a:p>
        <a:p>
          <a:r>
            <a:rPr lang="es-VE" sz="2000" dirty="0" smtClean="0"/>
            <a:t>(Enero a Julio del 2007) </a:t>
          </a:r>
          <a:r>
            <a:rPr lang="es-VE" sz="2000" b="1" dirty="0" smtClean="0"/>
            <a:t> </a:t>
          </a:r>
          <a:endParaRPr lang="es-VE" sz="2000" b="1" dirty="0">
            <a:latin typeface="+mj-lt"/>
            <a:ea typeface="Tahoma" panose="020B0604030504040204" pitchFamily="34" charset="0"/>
            <a:cs typeface="Tahoma" panose="020B0604030504040204" pitchFamily="34" charset="0"/>
          </a:endParaRPr>
        </a:p>
      </dgm:t>
    </dgm:pt>
    <dgm:pt modelId="{22E35D15-F05B-4697-8B07-4E153613E225}" type="parTrans" cxnId="{0FA89E23-70F7-4F0B-A5D6-38DE9EDF6677}">
      <dgm:prSet/>
      <dgm:spPr/>
      <dgm:t>
        <a:bodyPr/>
        <a:lstStyle/>
        <a:p>
          <a:endParaRPr lang="es-VE" sz="2000" b="1">
            <a:solidFill>
              <a:schemeClr val="bg1"/>
            </a:solidFill>
            <a:latin typeface="+mj-lt"/>
            <a:ea typeface="Tahoma" panose="020B0604030504040204" pitchFamily="34" charset="0"/>
            <a:cs typeface="Tahoma" panose="020B0604030504040204" pitchFamily="34" charset="0"/>
          </a:endParaRPr>
        </a:p>
      </dgm:t>
    </dgm:pt>
    <dgm:pt modelId="{2E1CEB95-CD3D-4444-91E5-50DF6731D57F}" type="sibTrans" cxnId="{0FA89E23-70F7-4F0B-A5D6-38DE9EDF6677}">
      <dgm:prSet/>
      <dgm:spPr/>
      <dgm:t>
        <a:bodyPr/>
        <a:lstStyle/>
        <a:p>
          <a:endParaRPr lang="es-VE" sz="2000" b="1">
            <a:solidFill>
              <a:schemeClr val="bg1"/>
            </a:solidFill>
            <a:latin typeface="+mj-lt"/>
            <a:ea typeface="Tahoma" panose="020B0604030504040204" pitchFamily="34" charset="0"/>
            <a:cs typeface="Tahoma" panose="020B0604030504040204" pitchFamily="34" charset="0"/>
          </a:endParaRPr>
        </a:p>
      </dgm:t>
    </dgm:pt>
    <dgm:pt modelId="{B8352E06-B5DB-449F-AEBD-6B39B3041F80}" type="pres">
      <dgm:prSet presAssocID="{7B5359EC-647E-4485-BFD9-C36B3320DAC8}" presName="linearFlow" presStyleCnt="0">
        <dgm:presLayoutVars>
          <dgm:dir/>
          <dgm:resizeHandles val="exact"/>
        </dgm:presLayoutVars>
      </dgm:prSet>
      <dgm:spPr/>
    </dgm:pt>
    <dgm:pt modelId="{E6D81719-5C25-4241-AA3A-57DABF28E003}" type="pres">
      <dgm:prSet presAssocID="{3A8B407C-AEF5-4107-AAE4-2177C27DDCC8}" presName="composite" presStyleCnt="0"/>
      <dgm:spPr/>
    </dgm:pt>
    <dgm:pt modelId="{71523E4A-3755-4931-AFDC-A9E9FC9CBB1F}" type="pres">
      <dgm:prSet presAssocID="{3A8B407C-AEF5-4107-AAE4-2177C27DDCC8}" presName="imgShp" presStyleLbl="fgImgPlace1" presStyleIdx="0" presStyleCnt="2"/>
      <dgm:spPr>
        <a:blipFill rotWithShape="1">
          <a:blip xmlns:r="http://schemas.openxmlformats.org/officeDocument/2006/relationships" r:embed="rId1"/>
          <a:stretch>
            <a:fillRect/>
          </a:stretch>
        </a:blipFill>
      </dgm:spPr>
    </dgm:pt>
    <dgm:pt modelId="{7204EC8E-DEB7-4898-BBCC-F5277E77BAC7}" type="pres">
      <dgm:prSet presAssocID="{3A8B407C-AEF5-4107-AAE4-2177C27DDCC8}" presName="txShp" presStyleLbl="node1" presStyleIdx="0" presStyleCnt="2">
        <dgm:presLayoutVars>
          <dgm:bulletEnabled val="1"/>
        </dgm:presLayoutVars>
      </dgm:prSet>
      <dgm:spPr/>
      <dgm:t>
        <a:bodyPr/>
        <a:lstStyle/>
        <a:p>
          <a:endParaRPr lang="es-VE"/>
        </a:p>
      </dgm:t>
    </dgm:pt>
    <dgm:pt modelId="{E0B47232-5172-45AA-80B8-F9A676514128}" type="pres">
      <dgm:prSet presAssocID="{01162DA8-A44E-41D6-8325-DC9A481C8C83}" presName="spacing" presStyleCnt="0"/>
      <dgm:spPr/>
    </dgm:pt>
    <dgm:pt modelId="{BDCE48D9-E0F0-4D02-8E09-3511F7F51A40}" type="pres">
      <dgm:prSet presAssocID="{C8964E37-659E-4331-A1E4-3BCCDF8BA121}" presName="composite" presStyleCnt="0"/>
      <dgm:spPr/>
    </dgm:pt>
    <dgm:pt modelId="{9AF2AB08-B72A-4F4C-BB12-96C9CF51796C}" type="pres">
      <dgm:prSet presAssocID="{C8964E37-659E-4331-A1E4-3BCCDF8BA121}" presName="imgShp" presStyleLbl="fgImgPlace1" presStyleIdx="1" presStyleCnt="2"/>
      <dgm:spPr>
        <a:blipFill rotWithShape="1">
          <a:blip xmlns:r="http://schemas.openxmlformats.org/officeDocument/2006/relationships" r:embed="rId2"/>
          <a:stretch>
            <a:fillRect/>
          </a:stretch>
        </a:blipFill>
      </dgm:spPr>
      <dgm:t>
        <a:bodyPr/>
        <a:lstStyle/>
        <a:p>
          <a:endParaRPr lang="es-VE"/>
        </a:p>
      </dgm:t>
    </dgm:pt>
    <dgm:pt modelId="{5D982307-19EF-46BF-8C1C-E3DC7CD50E89}" type="pres">
      <dgm:prSet presAssocID="{C8964E37-659E-4331-A1E4-3BCCDF8BA121}" presName="txShp" presStyleLbl="node1" presStyleIdx="1" presStyleCnt="2">
        <dgm:presLayoutVars>
          <dgm:bulletEnabled val="1"/>
        </dgm:presLayoutVars>
      </dgm:prSet>
      <dgm:spPr/>
      <dgm:t>
        <a:bodyPr/>
        <a:lstStyle/>
        <a:p>
          <a:endParaRPr lang="es-VE"/>
        </a:p>
      </dgm:t>
    </dgm:pt>
  </dgm:ptLst>
  <dgm:cxnLst>
    <dgm:cxn modelId="{0C4CCD4A-9292-436E-A333-D00EB43383B4}" type="presOf" srcId="{C8964E37-659E-4331-A1E4-3BCCDF8BA121}" destId="{5D982307-19EF-46BF-8C1C-E3DC7CD50E89}" srcOrd="0" destOrd="0" presId="urn:microsoft.com/office/officeart/2005/8/layout/vList3"/>
    <dgm:cxn modelId="{0FA89E23-70F7-4F0B-A5D6-38DE9EDF6677}" srcId="{7B5359EC-647E-4485-BFD9-C36B3320DAC8}" destId="{C8964E37-659E-4331-A1E4-3BCCDF8BA121}" srcOrd="1" destOrd="0" parTransId="{22E35D15-F05B-4697-8B07-4E153613E225}" sibTransId="{2E1CEB95-CD3D-4444-91E5-50DF6731D57F}"/>
    <dgm:cxn modelId="{303BA809-0A9B-42D5-910B-65D93D7572B5}" type="presOf" srcId="{7B5359EC-647E-4485-BFD9-C36B3320DAC8}" destId="{B8352E06-B5DB-449F-AEBD-6B39B3041F80}" srcOrd="0" destOrd="0" presId="urn:microsoft.com/office/officeart/2005/8/layout/vList3"/>
    <dgm:cxn modelId="{807CA4DC-CFA6-44F4-91E6-325BE9AFC676}" srcId="{7B5359EC-647E-4485-BFD9-C36B3320DAC8}" destId="{3A8B407C-AEF5-4107-AAE4-2177C27DDCC8}" srcOrd="0" destOrd="0" parTransId="{AEF063FF-C3ED-436C-BB09-08670E441A43}" sibTransId="{01162DA8-A44E-41D6-8325-DC9A481C8C83}"/>
    <dgm:cxn modelId="{8E6814FE-8649-4F76-8497-36497F667396}" type="presOf" srcId="{3A8B407C-AEF5-4107-AAE4-2177C27DDCC8}" destId="{7204EC8E-DEB7-4898-BBCC-F5277E77BAC7}" srcOrd="0" destOrd="0" presId="urn:microsoft.com/office/officeart/2005/8/layout/vList3"/>
    <dgm:cxn modelId="{D00E6C65-DECC-4C82-A1A0-7233F3DE4A2D}" type="presParOf" srcId="{B8352E06-B5DB-449F-AEBD-6B39B3041F80}" destId="{E6D81719-5C25-4241-AA3A-57DABF28E003}" srcOrd="0" destOrd="0" presId="urn:microsoft.com/office/officeart/2005/8/layout/vList3"/>
    <dgm:cxn modelId="{5ABD7708-3E80-40F0-AF1B-D4C50D6F98F3}" type="presParOf" srcId="{E6D81719-5C25-4241-AA3A-57DABF28E003}" destId="{71523E4A-3755-4931-AFDC-A9E9FC9CBB1F}" srcOrd="0" destOrd="0" presId="urn:microsoft.com/office/officeart/2005/8/layout/vList3"/>
    <dgm:cxn modelId="{8614BF81-6F38-4350-802E-1B1CC0235C0F}" type="presParOf" srcId="{E6D81719-5C25-4241-AA3A-57DABF28E003}" destId="{7204EC8E-DEB7-4898-BBCC-F5277E77BAC7}" srcOrd="1" destOrd="0" presId="urn:microsoft.com/office/officeart/2005/8/layout/vList3"/>
    <dgm:cxn modelId="{80AF693E-1F27-45A4-B4B0-068B39605A3F}" type="presParOf" srcId="{B8352E06-B5DB-449F-AEBD-6B39B3041F80}" destId="{E0B47232-5172-45AA-80B8-F9A676514128}" srcOrd="1" destOrd="0" presId="urn:microsoft.com/office/officeart/2005/8/layout/vList3"/>
    <dgm:cxn modelId="{6B5EAD10-25B5-4486-803C-E1DA619FE108}" type="presParOf" srcId="{B8352E06-B5DB-449F-AEBD-6B39B3041F80}" destId="{BDCE48D9-E0F0-4D02-8E09-3511F7F51A40}" srcOrd="2" destOrd="0" presId="urn:microsoft.com/office/officeart/2005/8/layout/vList3"/>
    <dgm:cxn modelId="{1939B47B-5C35-44B9-A51C-F4E32414D669}" type="presParOf" srcId="{BDCE48D9-E0F0-4D02-8E09-3511F7F51A40}" destId="{9AF2AB08-B72A-4F4C-BB12-96C9CF51796C}" srcOrd="0" destOrd="0" presId="urn:microsoft.com/office/officeart/2005/8/layout/vList3"/>
    <dgm:cxn modelId="{EAC5462E-7712-486D-91F2-0968BE18EFA7}" type="presParOf" srcId="{BDCE48D9-E0F0-4D02-8E09-3511F7F51A40}" destId="{5D982307-19EF-46BF-8C1C-E3DC7CD50E89}" srcOrd="1" destOrd="0" presId="urn:microsoft.com/office/officeart/2005/8/layout/vList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BE767F-2DF8-479B-98BE-1539BD8F6E08}" type="doc">
      <dgm:prSet loTypeId="urn:microsoft.com/office/officeart/2005/8/layout/orgChart1" loCatId="hierarchy" qsTypeId="urn:microsoft.com/office/officeart/2005/8/quickstyle/3d3" qsCatId="3D" csTypeId="urn:microsoft.com/office/officeart/2005/8/colors/colorful3" csCatId="colorful" phldr="1"/>
      <dgm:spPr/>
      <dgm:t>
        <a:bodyPr/>
        <a:lstStyle/>
        <a:p>
          <a:endParaRPr lang="es-VE"/>
        </a:p>
      </dgm:t>
    </dgm:pt>
    <dgm:pt modelId="{C202F4F4-1A76-4A55-8590-D2239A650DE7}">
      <dgm:prSet phldrT="[Texto]" custT="1"/>
      <dgm:spPr/>
      <dgm:t>
        <a:bodyPr/>
        <a:lstStyle/>
        <a:p>
          <a:r>
            <a:rPr lang="es-VE" sz="1600" dirty="0" smtClean="0">
              <a:latin typeface="+mj-lt"/>
            </a:rPr>
            <a:t>3924 Estudios </a:t>
          </a:r>
          <a:endParaRPr lang="es-VE" sz="1600" dirty="0">
            <a:latin typeface="+mj-lt"/>
          </a:endParaRPr>
        </a:p>
      </dgm:t>
    </dgm:pt>
    <dgm:pt modelId="{E8595004-717A-4BD7-9499-AD79C7547A89}" type="parTrans" cxnId="{C7E8D38D-8BAF-4C85-A744-39B31BAF0E58}">
      <dgm:prSet/>
      <dgm:spPr/>
      <dgm:t>
        <a:bodyPr/>
        <a:lstStyle/>
        <a:p>
          <a:endParaRPr lang="es-VE" sz="1600">
            <a:latin typeface="+mj-lt"/>
          </a:endParaRPr>
        </a:p>
      </dgm:t>
    </dgm:pt>
    <dgm:pt modelId="{EA3F6159-3D73-486E-941A-3688F40C79F5}" type="sibTrans" cxnId="{C7E8D38D-8BAF-4C85-A744-39B31BAF0E58}">
      <dgm:prSet/>
      <dgm:spPr/>
      <dgm:t>
        <a:bodyPr/>
        <a:lstStyle/>
        <a:p>
          <a:endParaRPr lang="es-VE" sz="1600">
            <a:latin typeface="+mj-lt"/>
          </a:endParaRPr>
        </a:p>
      </dgm:t>
    </dgm:pt>
    <dgm:pt modelId="{D8E24C95-457C-422A-AFD7-85C3EC93F394}">
      <dgm:prSet phldrT="[Texto]" custT="1"/>
      <dgm:spPr>
        <a:solidFill>
          <a:schemeClr val="accent1">
            <a:lumMod val="60000"/>
            <a:lumOff val="40000"/>
          </a:schemeClr>
        </a:solidFill>
      </dgm:spPr>
      <dgm:t>
        <a:bodyPr/>
        <a:lstStyle/>
        <a:p>
          <a:r>
            <a:rPr lang="es-VE" sz="2000" b="1" dirty="0" smtClean="0">
              <a:solidFill>
                <a:schemeClr val="tx1"/>
              </a:solidFill>
              <a:latin typeface="+mj-lt"/>
            </a:rPr>
            <a:t> Grupo Cardiovascular</a:t>
          </a:r>
        </a:p>
        <a:p>
          <a:r>
            <a:rPr lang="es-VE" sz="2000" b="1" dirty="0" smtClean="0">
              <a:solidFill>
                <a:schemeClr val="tx1"/>
              </a:solidFill>
              <a:latin typeface="+mj-lt"/>
            </a:rPr>
            <a:t>2405 (61,2%)</a:t>
          </a:r>
        </a:p>
      </dgm:t>
    </dgm:pt>
    <dgm:pt modelId="{FD789B7E-05F9-4C08-B7A8-90F29FD74E54}" type="parTrans" cxnId="{131129FF-CF1B-4706-B414-4BB408C68BAB}">
      <dgm:prSet/>
      <dgm:spPr/>
      <dgm:t>
        <a:bodyPr/>
        <a:lstStyle/>
        <a:p>
          <a:endParaRPr lang="es-VE" sz="1600">
            <a:latin typeface="+mj-lt"/>
          </a:endParaRPr>
        </a:p>
      </dgm:t>
    </dgm:pt>
    <dgm:pt modelId="{CF149132-8132-4646-938F-BFAF0040F42D}" type="sibTrans" cxnId="{131129FF-CF1B-4706-B414-4BB408C68BAB}">
      <dgm:prSet/>
      <dgm:spPr/>
      <dgm:t>
        <a:bodyPr/>
        <a:lstStyle/>
        <a:p>
          <a:endParaRPr lang="es-VE" sz="1600">
            <a:latin typeface="+mj-lt"/>
          </a:endParaRPr>
        </a:p>
      </dgm:t>
    </dgm:pt>
    <dgm:pt modelId="{D35C73ED-6574-42AB-B8A0-D187B16EAB5A}">
      <dgm:prSet phldrT="[Texto]" custT="1"/>
      <dgm:spPr>
        <a:solidFill>
          <a:schemeClr val="accent1">
            <a:lumMod val="60000"/>
            <a:lumOff val="40000"/>
          </a:schemeClr>
        </a:solidFill>
      </dgm:spPr>
      <dgm:t>
        <a:bodyPr/>
        <a:lstStyle/>
        <a:p>
          <a:r>
            <a:rPr lang="es-VE" sz="2000" b="1" dirty="0" smtClean="0">
              <a:solidFill>
                <a:schemeClr val="tx1"/>
              </a:solidFill>
              <a:latin typeface="+mj-lt"/>
            </a:rPr>
            <a:t>Grupo de Cáncer</a:t>
          </a:r>
        </a:p>
        <a:p>
          <a:r>
            <a:rPr lang="es-VE" sz="2000" b="1" dirty="0" smtClean="0">
              <a:solidFill>
                <a:schemeClr val="tx1"/>
              </a:solidFill>
              <a:latin typeface="+mj-lt"/>
            </a:rPr>
            <a:t> 1519(38.8%)</a:t>
          </a:r>
          <a:endParaRPr lang="es-VE" sz="2000" b="1" dirty="0">
            <a:solidFill>
              <a:schemeClr val="tx1"/>
            </a:solidFill>
            <a:latin typeface="+mj-lt"/>
          </a:endParaRPr>
        </a:p>
      </dgm:t>
    </dgm:pt>
    <dgm:pt modelId="{1C75D6B3-3068-46DF-A945-319836AD2736}" type="parTrans" cxnId="{7866A5EB-65A6-469A-83FA-80CD68595AF8}">
      <dgm:prSet/>
      <dgm:spPr/>
      <dgm:t>
        <a:bodyPr/>
        <a:lstStyle/>
        <a:p>
          <a:endParaRPr lang="es-VE" sz="1600">
            <a:latin typeface="+mj-lt"/>
          </a:endParaRPr>
        </a:p>
      </dgm:t>
    </dgm:pt>
    <dgm:pt modelId="{9055BD72-ED6E-4BD1-9873-6A97590DBFD1}" type="sibTrans" cxnId="{7866A5EB-65A6-469A-83FA-80CD68595AF8}">
      <dgm:prSet/>
      <dgm:spPr/>
      <dgm:t>
        <a:bodyPr/>
        <a:lstStyle/>
        <a:p>
          <a:endParaRPr lang="es-VE" sz="1600">
            <a:latin typeface="+mj-lt"/>
          </a:endParaRPr>
        </a:p>
      </dgm:t>
    </dgm:pt>
    <dgm:pt modelId="{1490AA73-8998-41AF-8B06-AB7769D252BB}" type="pres">
      <dgm:prSet presAssocID="{BABE767F-2DF8-479B-98BE-1539BD8F6E08}" presName="hierChild1" presStyleCnt="0">
        <dgm:presLayoutVars>
          <dgm:orgChart val="1"/>
          <dgm:chPref val="1"/>
          <dgm:dir/>
          <dgm:animOne val="branch"/>
          <dgm:animLvl val="lvl"/>
          <dgm:resizeHandles/>
        </dgm:presLayoutVars>
      </dgm:prSet>
      <dgm:spPr/>
      <dgm:t>
        <a:bodyPr/>
        <a:lstStyle/>
        <a:p>
          <a:endParaRPr lang="es-VE"/>
        </a:p>
      </dgm:t>
    </dgm:pt>
    <dgm:pt modelId="{B766B4B5-6AA0-4BE5-9DED-23C82FDF0553}" type="pres">
      <dgm:prSet presAssocID="{C202F4F4-1A76-4A55-8590-D2239A650DE7}" presName="hierRoot1" presStyleCnt="0">
        <dgm:presLayoutVars>
          <dgm:hierBranch val="init"/>
        </dgm:presLayoutVars>
      </dgm:prSet>
      <dgm:spPr/>
      <dgm:t>
        <a:bodyPr/>
        <a:lstStyle/>
        <a:p>
          <a:endParaRPr lang="es-VE"/>
        </a:p>
      </dgm:t>
    </dgm:pt>
    <dgm:pt modelId="{B4136B47-BDBF-4A36-83C5-35FB2C980F3A}" type="pres">
      <dgm:prSet presAssocID="{C202F4F4-1A76-4A55-8590-D2239A650DE7}" presName="rootComposite1" presStyleCnt="0"/>
      <dgm:spPr/>
      <dgm:t>
        <a:bodyPr/>
        <a:lstStyle/>
        <a:p>
          <a:endParaRPr lang="es-VE"/>
        </a:p>
      </dgm:t>
    </dgm:pt>
    <dgm:pt modelId="{EAE139E3-8DD8-4DD1-8321-140294BBBD60}" type="pres">
      <dgm:prSet presAssocID="{C202F4F4-1A76-4A55-8590-D2239A650DE7}" presName="rootText1" presStyleLbl="node0" presStyleIdx="0" presStyleCnt="1" custScaleX="49493" custScaleY="43445">
        <dgm:presLayoutVars>
          <dgm:chPref val="3"/>
        </dgm:presLayoutVars>
      </dgm:prSet>
      <dgm:spPr/>
      <dgm:t>
        <a:bodyPr/>
        <a:lstStyle/>
        <a:p>
          <a:endParaRPr lang="es-VE"/>
        </a:p>
      </dgm:t>
    </dgm:pt>
    <dgm:pt modelId="{75162717-50C8-4901-B999-246985418D52}" type="pres">
      <dgm:prSet presAssocID="{C202F4F4-1A76-4A55-8590-D2239A650DE7}" presName="rootConnector1" presStyleLbl="node1" presStyleIdx="0" presStyleCnt="0"/>
      <dgm:spPr/>
      <dgm:t>
        <a:bodyPr/>
        <a:lstStyle/>
        <a:p>
          <a:endParaRPr lang="es-VE"/>
        </a:p>
      </dgm:t>
    </dgm:pt>
    <dgm:pt modelId="{B0688EED-3403-4FE0-BCB4-4D504C8BC7F6}" type="pres">
      <dgm:prSet presAssocID="{C202F4F4-1A76-4A55-8590-D2239A650DE7}" presName="hierChild2" presStyleCnt="0"/>
      <dgm:spPr/>
      <dgm:t>
        <a:bodyPr/>
        <a:lstStyle/>
        <a:p>
          <a:endParaRPr lang="es-VE"/>
        </a:p>
      </dgm:t>
    </dgm:pt>
    <dgm:pt modelId="{0FBCBE10-8DAB-4257-9D9F-88954D997789}" type="pres">
      <dgm:prSet presAssocID="{FD789B7E-05F9-4C08-B7A8-90F29FD74E54}" presName="Name37" presStyleLbl="parChTrans1D2" presStyleIdx="0" presStyleCnt="2"/>
      <dgm:spPr/>
      <dgm:t>
        <a:bodyPr/>
        <a:lstStyle/>
        <a:p>
          <a:endParaRPr lang="es-VE"/>
        </a:p>
      </dgm:t>
    </dgm:pt>
    <dgm:pt modelId="{1F2893C5-7C6E-45E0-ACB0-0C5A2074EEC6}" type="pres">
      <dgm:prSet presAssocID="{D8E24C95-457C-422A-AFD7-85C3EC93F394}" presName="hierRoot2" presStyleCnt="0">
        <dgm:presLayoutVars>
          <dgm:hierBranch val="init"/>
        </dgm:presLayoutVars>
      </dgm:prSet>
      <dgm:spPr/>
      <dgm:t>
        <a:bodyPr/>
        <a:lstStyle/>
        <a:p>
          <a:endParaRPr lang="es-VE"/>
        </a:p>
      </dgm:t>
    </dgm:pt>
    <dgm:pt modelId="{585EAD6E-1A50-42AD-9D00-9D0C2D62D7BC}" type="pres">
      <dgm:prSet presAssocID="{D8E24C95-457C-422A-AFD7-85C3EC93F394}" presName="rootComposite" presStyleCnt="0"/>
      <dgm:spPr/>
      <dgm:t>
        <a:bodyPr/>
        <a:lstStyle/>
        <a:p>
          <a:endParaRPr lang="es-VE"/>
        </a:p>
      </dgm:t>
    </dgm:pt>
    <dgm:pt modelId="{4FDD775B-A4D4-4CE8-A73D-4F22080437D2}" type="pres">
      <dgm:prSet presAssocID="{D8E24C95-457C-422A-AFD7-85C3EC93F394}" presName="rootText" presStyleLbl="node2" presStyleIdx="0" presStyleCnt="2">
        <dgm:presLayoutVars>
          <dgm:chPref val="3"/>
        </dgm:presLayoutVars>
      </dgm:prSet>
      <dgm:spPr/>
      <dgm:t>
        <a:bodyPr/>
        <a:lstStyle/>
        <a:p>
          <a:endParaRPr lang="es-VE"/>
        </a:p>
      </dgm:t>
    </dgm:pt>
    <dgm:pt modelId="{FDDADF21-AE7E-41EF-BE2A-5B5A9693FE61}" type="pres">
      <dgm:prSet presAssocID="{D8E24C95-457C-422A-AFD7-85C3EC93F394}" presName="rootConnector" presStyleLbl="node2" presStyleIdx="0" presStyleCnt="2"/>
      <dgm:spPr/>
      <dgm:t>
        <a:bodyPr/>
        <a:lstStyle/>
        <a:p>
          <a:endParaRPr lang="es-VE"/>
        </a:p>
      </dgm:t>
    </dgm:pt>
    <dgm:pt modelId="{D894FF8D-96D5-43FB-8F3C-92CD1B8CA386}" type="pres">
      <dgm:prSet presAssocID="{D8E24C95-457C-422A-AFD7-85C3EC93F394}" presName="hierChild4" presStyleCnt="0"/>
      <dgm:spPr/>
      <dgm:t>
        <a:bodyPr/>
        <a:lstStyle/>
        <a:p>
          <a:endParaRPr lang="es-VE"/>
        </a:p>
      </dgm:t>
    </dgm:pt>
    <dgm:pt modelId="{FF5126AC-353D-4455-A647-7C1B3317FC37}" type="pres">
      <dgm:prSet presAssocID="{D8E24C95-457C-422A-AFD7-85C3EC93F394}" presName="hierChild5" presStyleCnt="0"/>
      <dgm:spPr/>
      <dgm:t>
        <a:bodyPr/>
        <a:lstStyle/>
        <a:p>
          <a:endParaRPr lang="es-VE"/>
        </a:p>
      </dgm:t>
    </dgm:pt>
    <dgm:pt modelId="{55296AD9-7853-48F2-8E68-638546F03AA8}" type="pres">
      <dgm:prSet presAssocID="{1C75D6B3-3068-46DF-A945-319836AD2736}" presName="Name37" presStyleLbl="parChTrans1D2" presStyleIdx="1" presStyleCnt="2"/>
      <dgm:spPr/>
      <dgm:t>
        <a:bodyPr/>
        <a:lstStyle/>
        <a:p>
          <a:endParaRPr lang="es-VE"/>
        </a:p>
      </dgm:t>
    </dgm:pt>
    <dgm:pt modelId="{8645FE6A-7A1E-4BFC-824F-5A633AA407D8}" type="pres">
      <dgm:prSet presAssocID="{D35C73ED-6574-42AB-B8A0-D187B16EAB5A}" presName="hierRoot2" presStyleCnt="0">
        <dgm:presLayoutVars>
          <dgm:hierBranch val="init"/>
        </dgm:presLayoutVars>
      </dgm:prSet>
      <dgm:spPr/>
      <dgm:t>
        <a:bodyPr/>
        <a:lstStyle/>
        <a:p>
          <a:endParaRPr lang="es-VE"/>
        </a:p>
      </dgm:t>
    </dgm:pt>
    <dgm:pt modelId="{0751DF87-B53A-474D-AC44-401B0B2C4936}" type="pres">
      <dgm:prSet presAssocID="{D35C73ED-6574-42AB-B8A0-D187B16EAB5A}" presName="rootComposite" presStyleCnt="0"/>
      <dgm:spPr/>
      <dgm:t>
        <a:bodyPr/>
        <a:lstStyle/>
        <a:p>
          <a:endParaRPr lang="es-VE"/>
        </a:p>
      </dgm:t>
    </dgm:pt>
    <dgm:pt modelId="{EF6FB404-8325-4001-A47C-A327488CE80B}" type="pres">
      <dgm:prSet presAssocID="{D35C73ED-6574-42AB-B8A0-D187B16EAB5A}" presName="rootText" presStyleLbl="node2" presStyleIdx="1" presStyleCnt="2">
        <dgm:presLayoutVars>
          <dgm:chPref val="3"/>
        </dgm:presLayoutVars>
      </dgm:prSet>
      <dgm:spPr/>
      <dgm:t>
        <a:bodyPr/>
        <a:lstStyle/>
        <a:p>
          <a:endParaRPr lang="es-VE"/>
        </a:p>
      </dgm:t>
    </dgm:pt>
    <dgm:pt modelId="{DFF7750E-4279-4375-A5DC-196810831D56}" type="pres">
      <dgm:prSet presAssocID="{D35C73ED-6574-42AB-B8A0-D187B16EAB5A}" presName="rootConnector" presStyleLbl="node2" presStyleIdx="1" presStyleCnt="2"/>
      <dgm:spPr/>
      <dgm:t>
        <a:bodyPr/>
        <a:lstStyle/>
        <a:p>
          <a:endParaRPr lang="es-VE"/>
        </a:p>
      </dgm:t>
    </dgm:pt>
    <dgm:pt modelId="{62141570-A983-492F-A509-4162C92539E2}" type="pres">
      <dgm:prSet presAssocID="{D35C73ED-6574-42AB-B8A0-D187B16EAB5A}" presName="hierChild4" presStyleCnt="0"/>
      <dgm:spPr/>
      <dgm:t>
        <a:bodyPr/>
        <a:lstStyle/>
        <a:p>
          <a:endParaRPr lang="es-VE"/>
        </a:p>
      </dgm:t>
    </dgm:pt>
    <dgm:pt modelId="{24595F0B-4824-41A2-9804-E98C769AB14E}" type="pres">
      <dgm:prSet presAssocID="{D35C73ED-6574-42AB-B8A0-D187B16EAB5A}" presName="hierChild5" presStyleCnt="0"/>
      <dgm:spPr/>
      <dgm:t>
        <a:bodyPr/>
        <a:lstStyle/>
        <a:p>
          <a:endParaRPr lang="es-VE"/>
        </a:p>
      </dgm:t>
    </dgm:pt>
    <dgm:pt modelId="{6A0FB0D8-1DD5-445A-94BE-6EED3C6E1E8C}" type="pres">
      <dgm:prSet presAssocID="{C202F4F4-1A76-4A55-8590-D2239A650DE7}" presName="hierChild3" presStyleCnt="0"/>
      <dgm:spPr/>
      <dgm:t>
        <a:bodyPr/>
        <a:lstStyle/>
        <a:p>
          <a:endParaRPr lang="es-VE"/>
        </a:p>
      </dgm:t>
    </dgm:pt>
  </dgm:ptLst>
  <dgm:cxnLst>
    <dgm:cxn modelId="{C7E8D38D-8BAF-4C85-A744-39B31BAF0E58}" srcId="{BABE767F-2DF8-479B-98BE-1539BD8F6E08}" destId="{C202F4F4-1A76-4A55-8590-D2239A650DE7}" srcOrd="0" destOrd="0" parTransId="{E8595004-717A-4BD7-9499-AD79C7547A89}" sibTransId="{EA3F6159-3D73-486E-941A-3688F40C79F5}"/>
    <dgm:cxn modelId="{131129FF-CF1B-4706-B414-4BB408C68BAB}" srcId="{C202F4F4-1A76-4A55-8590-D2239A650DE7}" destId="{D8E24C95-457C-422A-AFD7-85C3EC93F394}" srcOrd="0" destOrd="0" parTransId="{FD789B7E-05F9-4C08-B7A8-90F29FD74E54}" sibTransId="{CF149132-8132-4646-938F-BFAF0040F42D}"/>
    <dgm:cxn modelId="{9D82CFA6-B907-426F-9AF9-F29E7384B9F4}" type="presOf" srcId="{BABE767F-2DF8-479B-98BE-1539BD8F6E08}" destId="{1490AA73-8998-41AF-8B06-AB7769D252BB}" srcOrd="0" destOrd="0" presId="urn:microsoft.com/office/officeart/2005/8/layout/orgChart1"/>
    <dgm:cxn modelId="{81CB7675-D02D-4F8C-9E58-7313F165DF73}" type="presOf" srcId="{FD789B7E-05F9-4C08-B7A8-90F29FD74E54}" destId="{0FBCBE10-8DAB-4257-9D9F-88954D997789}" srcOrd="0" destOrd="0" presId="urn:microsoft.com/office/officeart/2005/8/layout/orgChart1"/>
    <dgm:cxn modelId="{04DFB600-60DD-49A6-A5CA-ADDB8ABF0514}" type="presOf" srcId="{C202F4F4-1A76-4A55-8590-D2239A650DE7}" destId="{75162717-50C8-4901-B999-246985418D52}" srcOrd="1" destOrd="0" presId="urn:microsoft.com/office/officeart/2005/8/layout/orgChart1"/>
    <dgm:cxn modelId="{942474E2-5200-4BE2-939A-599724658075}" type="presOf" srcId="{D8E24C95-457C-422A-AFD7-85C3EC93F394}" destId="{FDDADF21-AE7E-41EF-BE2A-5B5A9693FE61}" srcOrd="1" destOrd="0" presId="urn:microsoft.com/office/officeart/2005/8/layout/orgChart1"/>
    <dgm:cxn modelId="{EB5D2C7B-46F8-46AE-A7DC-F96C09EDE881}" type="presOf" srcId="{1C75D6B3-3068-46DF-A945-319836AD2736}" destId="{55296AD9-7853-48F2-8E68-638546F03AA8}" srcOrd="0" destOrd="0" presId="urn:microsoft.com/office/officeart/2005/8/layout/orgChart1"/>
    <dgm:cxn modelId="{16E26BFB-EA1C-4D1A-ABED-37F3951126A8}" type="presOf" srcId="{C202F4F4-1A76-4A55-8590-D2239A650DE7}" destId="{EAE139E3-8DD8-4DD1-8321-140294BBBD60}" srcOrd="0" destOrd="0" presId="urn:microsoft.com/office/officeart/2005/8/layout/orgChart1"/>
    <dgm:cxn modelId="{A682DE7D-39AA-4E85-AB40-661FF285ACB2}" type="presOf" srcId="{D8E24C95-457C-422A-AFD7-85C3EC93F394}" destId="{4FDD775B-A4D4-4CE8-A73D-4F22080437D2}" srcOrd="0" destOrd="0" presId="urn:microsoft.com/office/officeart/2005/8/layout/orgChart1"/>
    <dgm:cxn modelId="{4A3A56DF-B97A-443F-BF87-2356B4A023E6}" type="presOf" srcId="{D35C73ED-6574-42AB-B8A0-D187B16EAB5A}" destId="{DFF7750E-4279-4375-A5DC-196810831D56}" srcOrd="1" destOrd="0" presId="urn:microsoft.com/office/officeart/2005/8/layout/orgChart1"/>
    <dgm:cxn modelId="{46F3B59E-DCCF-4613-AE5C-8EB144FA34F5}" type="presOf" srcId="{D35C73ED-6574-42AB-B8A0-D187B16EAB5A}" destId="{EF6FB404-8325-4001-A47C-A327488CE80B}" srcOrd="0" destOrd="0" presId="urn:microsoft.com/office/officeart/2005/8/layout/orgChart1"/>
    <dgm:cxn modelId="{7866A5EB-65A6-469A-83FA-80CD68595AF8}" srcId="{C202F4F4-1A76-4A55-8590-D2239A650DE7}" destId="{D35C73ED-6574-42AB-B8A0-D187B16EAB5A}" srcOrd="1" destOrd="0" parTransId="{1C75D6B3-3068-46DF-A945-319836AD2736}" sibTransId="{9055BD72-ED6E-4BD1-9873-6A97590DBFD1}"/>
    <dgm:cxn modelId="{20C7D952-E791-41A5-A2B6-54F75F1D9744}" type="presParOf" srcId="{1490AA73-8998-41AF-8B06-AB7769D252BB}" destId="{B766B4B5-6AA0-4BE5-9DED-23C82FDF0553}" srcOrd="0" destOrd="0" presId="urn:microsoft.com/office/officeart/2005/8/layout/orgChart1"/>
    <dgm:cxn modelId="{414236FB-6F71-4D64-BC08-C3A943FB7211}" type="presParOf" srcId="{B766B4B5-6AA0-4BE5-9DED-23C82FDF0553}" destId="{B4136B47-BDBF-4A36-83C5-35FB2C980F3A}" srcOrd="0" destOrd="0" presId="urn:microsoft.com/office/officeart/2005/8/layout/orgChart1"/>
    <dgm:cxn modelId="{37A8EA52-CD46-4A54-A577-95548F004AC6}" type="presParOf" srcId="{B4136B47-BDBF-4A36-83C5-35FB2C980F3A}" destId="{EAE139E3-8DD8-4DD1-8321-140294BBBD60}" srcOrd="0" destOrd="0" presId="urn:microsoft.com/office/officeart/2005/8/layout/orgChart1"/>
    <dgm:cxn modelId="{09E1C1F8-1C24-4750-975E-49127FFFCB66}" type="presParOf" srcId="{B4136B47-BDBF-4A36-83C5-35FB2C980F3A}" destId="{75162717-50C8-4901-B999-246985418D52}" srcOrd="1" destOrd="0" presId="urn:microsoft.com/office/officeart/2005/8/layout/orgChart1"/>
    <dgm:cxn modelId="{9F72A5A5-4C15-4673-B7A6-0C7F64E57226}" type="presParOf" srcId="{B766B4B5-6AA0-4BE5-9DED-23C82FDF0553}" destId="{B0688EED-3403-4FE0-BCB4-4D504C8BC7F6}" srcOrd="1" destOrd="0" presId="urn:microsoft.com/office/officeart/2005/8/layout/orgChart1"/>
    <dgm:cxn modelId="{131EF406-EFC5-484B-BF13-B7AA17B14B3C}" type="presParOf" srcId="{B0688EED-3403-4FE0-BCB4-4D504C8BC7F6}" destId="{0FBCBE10-8DAB-4257-9D9F-88954D997789}" srcOrd="0" destOrd="0" presId="urn:microsoft.com/office/officeart/2005/8/layout/orgChart1"/>
    <dgm:cxn modelId="{FC239127-FC6B-4BFF-9CAB-D20C8F545346}" type="presParOf" srcId="{B0688EED-3403-4FE0-BCB4-4D504C8BC7F6}" destId="{1F2893C5-7C6E-45E0-ACB0-0C5A2074EEC6}" srcOrd="1" destOrd="0" presId="urn:microsoft.com/office/officeart/2005/8/layout/orgChart1"/>
    <dgm:cxn modelId="{C25D5971-5297-4F5F-9209-013CBF5E02ED}" type="presParOf" srcId="{1F2893C5-7C6E-45E0-ACB0-0C5A2074EEC6}" destId="{585EAD6E-1A50-42AD-9D00-9D0C2D62D7BC}" srcOrd="0" destOrd="0" presId="urn:microsoft.com/office/officeart/2005/8/layout/orgChart1"/>
    <dgm:cxn modelId="{76606F96-B25E-4DE3-B505-7A8BCCBC0D43}" type="presParOf" srcId="{585EAD6E-1A50-42AD-9D00-9D0C2D62D7BC}" destId="{4FDD775B-A4D4-4CE8-A73D-4F22080437D2}" srcOrd="0" destOrd="0" presId="urn:microsoft.com/office/officeart/2005/8/layout/orgChart1"/>
    <dgm:cxn modelId="{5927B422-04CA-4A87-8D11-6205DFFB0DA1}" type="presParOf" srcId="{585EAD6E-1A50-42AD-9D00-9D0C2D62D7BC}" destId="{FDDADF21-AE7E-41EF-BE2A-5B5A9693FE61}" srcOrd="1" destOrd="0" presId="urn:microsoft.com/office/officeart/2005/8/layout/orgChart1"/>
    <dgm:cxn modelId="{9C7634CB-B2E7-4EB0-A465-C8B2521B4051}" type="presParOf" srcId="{1F2893C5-7C6E-45E0-ACB0-0C5A2074EEC6}" destId="{D894FF8D-96D5-43FB-8F3C-92CD1B8CA386}" srcOrd="1" destOrd="0" presId="urn:microsoft.com/office/officeart/2005/8/layout/orgChart1"/>
    <dgm:cxn modelId="{432ACF17-63A6-4CA0-A24B-C3158A2554FF}" type="presParOf" srcId="{1F2893C5-7C6E-45E0-ACB0-0C5A2074EEC6}" destId="{FF5126AC-353D-4455-A647-7C1B3317FC37}" srcOrd="2" destOrd="0" presId="urn:microsoft.com/office/officeart/2005/8/layout/orgChart1"/>
    <dgm:cxn modelId="{D0D895D2-6299-4D13-90AF-39EED91435AF}" type="presParOf" srcId="{B0688EED-3403-4FE0-BCB4-4D504C8BC7F6}" destId="{55296AD9-7853-48F2-8E68-638546F03AA8}" srcOrd="2" destOrd="0" presId="urn:microsoft.com/office/officeart/2005/8/layout/orgChart1"/>
    <dgm:cxn modelId="{DF9BFC0D-0593-4C04-AC5C-FD9B4CEA6E29}" type="presParOf" srcId="{B0688EED-3403-4FE0-BCB4-4D504C8BC7F6}" destId="{8645FE6A-7A1E-4BFC-824F-5A633AA407D8}" srcOrd="3" destOrd="0" presId="urn:microsoft.com/office/officeart/2005/8/layout/orgChart1"/>
    <dgm:cxn modelId="{D84E98CA-AA4E-43E3-AA2C-0F765B91CB6F}" type="presParOf" srcId="{8645FE6A-7A1E-4BFC-824F-5A633AA407D8}" destId="{0751DF87-B53A-474D-AC44-401B0B2C4936}" srcOrd="0" destOrd="0" presId="urn:microsoft.com/office/officeart/2005/8/layout/orgChart1"/>
    <dgm:cxn modelId="{5931D4A9-8AC4-47F4-ABD9-9ABF4583C410}" type="presParOf" srcId="{0751DF87-B53A-474D-AC44-401B0B2C4936}" destId="{EF6FB404-8325-4001-A47C-A327488CE80B}" srcOrd="0" destOrd="0" presId="urn:microsoft.com/office/officeart/2005/8/layout/orgChart1"/>
    <dgm:cxn modelId="{906A9D38-959D-4E80-9719-B8B51429C4A8}" type="presParOf" srcId="{0751DF87-B53A-474D-AC44-401B0B2C4936}" destId="{DFF7750E-4279-4375-A5DC-196810831D56}" srcOrd="1" destOrd="0" presId="urn:microsoft.com/office/officeart/2005/8/layout/orgChart1"/>
    <dgm:cxn modelId="{BDD5654D-A379-4E99-96C6-E4AD70562AF6}" type="presParOf" srcId="{8645FE6A-7A1E-4BFC-824F-5A633AA407D8}" destId="{62141570-A983-492F-A509-4162C92539E2}" srcOrd="1" destOrd="0" presId="urn:microsoft.com/office/officeart/2005/8/layout/orgChart1"/>
    <dgm:cxn modelId="{CA9B1303-15D5-4752-9848-63BE9A807218}" type="presParOf" srcId="{8645FE6A-7A1E-4BFC-824F-5A633AA407D8}" destId="{24595F0B-4824-41A2-9804-E98C769AB14E}" srcOrd="2" destOrd="0" presId="urn:microsoft.com/office/officeart/2005/8/layout/orgChart1"/>
    <dgm:cxn modelId="{E13B9C12-0F58-4CCE-9C62-66B7E46E81C0}" type="presParOf" srcId="{B766B4B5-6AA0-4BE5-9DED-23C82FDF0553}" destId="{6A0FB0D8-1DD5-445A-94BE-6EED3C6E1E8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63A16A-6029-4592-9703-9411FD63E7CB}" type="doc">
      <dgm:prSet loTypeId="urn:microsoft.com/office/officeart/2005/8/layout/orgChart1" loCatId="hierarchy" qsTypeId="urn:microsoft.com/office/officeart/2005/8/quickstyle/3d2" qsCatId="3D" csTypeId="urn:microsoft.com/office/officeart/2005/8/colors/colorful5" csCatId="colorful" phldr="1"/>
      <dgm:spPr/>
      <dgm:t>
        <a:bodyPr/>
        <a:lstStyle/>
        <a:p>
          <a:endParaRPr lang="es-VE"/>
        </a:p>
      </dgm:t>
    </dgm:pt>
    <dgm:pt modelId="{BE09A3CE-D927-4A5D-BF1A-7FC859316F4B}">
      <dgm:prSet phldrT="[Texto]" custT="1"/>
      <dgm:spPr/>
      <dgm:t>
        <a:bodyPr/>
        <a:lstStyle/>
        <a:p>
          <a:r>
            <a:rPr lang="es-419" sz="2000" b="1" dirty="0" smtClean="0">
              <a:solidFill>
                <a:schemeClr val="tx1"/>
              </a:solidFill>
              <a:latin typeface="+mn-lt"/>
            </a:rPr>
            <a:t>3280 Estudios iniciales</a:t>
          </a:r>
          <a:endParaRPr lang="es-VE" sz="2000" dirty="0">
            <a:solidFill>
              <a:schemeClr val="tx1"/>
            </a:solidFill>
            <a:latin typeface="+mn-lt"/>
          </a:endParaRPr>
        </a:p>
      </dgm:t>
    </dgm:pt>
    <dgm:pt modelId="{AD9EFB5F-43E2-4B93-8AB3-29AE11EFACBD}" type="parTrans" cxnId="{C7FDAD14-FC03-483A-82E0-42C9AB469D9B}">
      <dgm:prSet/>
      <dgm:spPr/>
      <dgm:t>
        <a:bodyPr/>
        <a:lstStyle/>
        <a:p>
          <a:endParaRPr lang="es-VE"/>
        </a:p>
      </dgm:t>
    </dgm:pt>
    <dgm:pt modelId="{0C0664C6-2614-4643-8268-636FCE539E95}" type="sibTrans" cxnId="{C7FDAD14-FC03-483A-82E0-42C9AB469D9B}">
      <dgm:prSet/>
      <dgm:spPr/>
      <dgm:t>
        <a:bodyPr/>
        <a:lstStyle/>
        <a:p>
          <a:endParaRPr lang="es-VE"/>
        </a:p>
      </dgm:t>
    </dgm:pt>
    <dgm:pt modelId="{6382BD46-AD48-4931-84B5-62B75149232A}" type="asst">
      <dgm:prSet phldrT="[Texto]" custT="1"/>
      <dgm:spPr/>
      <dgm:t>
        <a:bodyPr/>
        <a:lstStyle/>
        <a:p>
          <a:r>
            <a:rPr lang="es-419" sz="2000" b="1" dirty="0" smtClean="0">
              <a:solidFill>
                <a:schemeClr val="tx1"/>
              </a:solidFill>
              <a:latin typeface="+mn-lt"/>
            </a:rPr>
            <a:t>644 Repetición </a:t>
          </a:r>
          <a:endParaRPr lang="es-VE" sz="2000" dirty="0">
            <a:solidFill>
              <a:schemeClr val="tx1"/>
            </a:solidFill>
            <a:latin typeface="+mn-lt"/>
          </a:endParaRPr>
        </a:p>
      </dgm:t>
    </dgm:pt>
    <dgm:pt modelId="{E284EF1D-B25D-457E-8320-E6FD91F7BD7E}" type="parTrans" cxnId="{C8B8F98E-47B4-4C73-B8A6-522713100DE8}">
      <dgm:prSet/>
      <dgm:spPr/>
      <dgm:t>
        <a:bodyPr/>
        <a:lstStyle/>
        <a:p>
          <a:endParaRPr lang="es-VE"/>
        </a:p>
      </dgm:t>
    </dgm:pt>
    <dgm:pt modelId="{87BC3453-E0DB-45D5-A106-9A7F9263B6E4}" type="sibTrans" cxnId="{C8B8F98E-47B4-4C73-B8A6-522713100DE8}">
      <dgm:prSet/>
      <dgm:spPr/>
      <dgm:t>
        <a:bodyPr/>
        <a:lstStyle/>
        <a:p>
          <a:endParaRPr lang="es-VE"/>
        </a:p>
      </dgm:t>
    </dgm:pt>
    <dgm:pt modelId="{A571A5D3-4524-4DA1-A1A4-8C119D04B08A}">
      <dgm:prSet phldrT="[Texto]" custT="1"/>
      <dgm:spPr>
        <a:solidFill>
          <a:schemeClr val="accent1">
            <a:lumMod val="60000"/>
            <a:lumOff val="40000"/>
          </a:schemeClr>
        </a:solidFill>
      </dgm:spPr>
      <dgm:t>
        <a:bodyPr/>
        <a:lstStyle/>
        <a:p>
          <a:r>
            <a:rPr lang="es-VE" sz="2000" dirty="0" smtClean="0">
              <a:solidFill>
                <a:schemeClr val="tx1"/>
              </a:solidFill>
              <a:latin typeface="+mn-lt"/>
            </a:rPr>
            <a:t>3924 estudios</a:t>
          </a:r>
        </a:p>
      </dgm:t>
    </dgm:pt>
    <dgm:pt modelId="{EAC43842-C61A-4E07-A610-DAAB68E40D94}" type="parTrans" cxnId="{BC3E0828-FC13-4005-8BE0-AF4ED1F62293}">
      <dgm:prSet/>
      <dgm:spPr/>
      <dgm:t>
        <a:bodyPr/>
        <a:lstStyle/>
        <a:p>
          <a:endParaRPr lang="es-VE"/>
        </a:p>
      </dgm:t>
    </dgm:pt>
    <dgm:pt modelId="{1A3D68F8-B88D-4F45-BAC3-9F276A822B39}" type="sibTrans" cxnId="{BC3E0828-FC13-4005-8BE0-AF4ED1F62293}">
      <dgm:prSet/>
      <dgm:spPr/>
      <dgm:t>
        <a:bodyPr/>
        <a:lstStyle/>
        <a:p>
          <a:endParaRPr lang="es-VE"/>
        </a:p>
      </dgm:t>
    </dgm:pt>
    <dgm:pt modelId="{25866560-23E9-4480-ADBB-F48FC61C8422}" type="pres">
      <dgm:prSet presAssocID="{C163A16A-6029-4592-9703-9411FD63E7CB}" presName="hierChild1" presStyleCnt="0">
        <dgm:presLayoutVars>
          <dgm:orgChart val="1"/>
          <dgm:chPref val="1"/>
          <dgm:dir/>
          <dgm:animOne val="branch"/>
          <dgm:animLvl val="lvl"/>
          <dgm:resizeHandles/>
        </dgm:presLayoutVars>
      </dgm:prSet>
      <dgm:spPr/>
      <dgm:t>
        <a:bodyPr/>
        <a:lstStyle/>
        <a:p>
          <a:endParaRPr lang="es-VE"/>
        </a:p>
      </dgm:t>
    </dgm:pt>
    <dgm:pt modelId="{C576B263-A5B0-4E44-AC30-82EE872BE73D}" type="pres">
      <dgm:prSet presAssocID="{BE09A3CE-D927-4A5D-BF1A-7FC859316F4B}" presName="hierRoot1" presStyleCnt="0">
        <dgm:presLayoutVars>
          <dgm:hierBranch val="init"/>
        </dgm:presLayoutVars>
      </dgm:prSet>
      <dgm:spPr/>
    </dgm:pt>
    <dgm:pt modelId="{43DDAF9D-7183-4934-ABEE-D722A67820E4}" type="pres">
      <dgm:prSet presAssocID="{BE09A3CE-D927-4A5D-BF1A-7FC859316F4B}" presName="rootComposite1" presStyleCnt="0"/>
      <dgm:spPr/>
    </dgm:pt>
    <dgm:pt modelId="{594F1E41-1A65-49B3-8588-6CC29CADDA7B}" type="pres">
      <dgm:prSet presAssocID="{BE09A3CE-D927-4A5D-BF1A-7FC859316F4B}" presName="rootText1" presStyleLbl="node0" presStyleIdx="0" presStyleCnt="1">
        <dgm:presLayoutVars>
          <dgm:chPref val="3"/>
        </dgm:presLayoutVars>
      </dgm:prSet>
      <dgm:spPr/>
      <dgm:t>
        <a:bodyPr/>
        <a:lstStyle/>
        <a:p>
          <a:endParaRPr lang="es-VE"/>
        </a:p>
      </dgm:t>
    </dgm:pt>
    <dgm:pt modelId="{3757C2A7-B193-4485-8BF6-10E9F876DAEB}" type="pres">
      <dgm:prSet presAssocID="{BE09A3CE-D927-4A5D-BF1A-7FC859316F4B}" presName="rootConnector1" presStyleLbl="node1" presStyleIdx="0" presStyleCnt="0"/>
      <dgm:spPr/>
      <dgm:t>
        <a:bodyPr/>
        <a:lstStyle/>
        <a:p>
          <a:endParaRPr lang="es-VE"/>
        </a:p>
      </dgm:t>
    </dgm:pt>
    <dgm:pt modelId="{89FCDBE2-7164-424D-91E1-3A2C90780708}" type="pres">
      <dgm:prSet presAssocID="{BE09A3CE-D927-4A5D-BF1A-7FC859316F4B}" presName="hierChild2" presStyleCnt="0"/>
      <dgm:spPr/>
    </dgm:pt>
    <dgm:pt modelId="{54D72A00-65EA-4ABE-B995-95DA5B2A95DA}" type="pres">
      <dgm:prSet presAssocID="{EAC43842-C61A-4E07-A610-DAAB68E40D94}" presName="Name37" presStyleLbl="parChTrans1D2" presStyleIdx="0" presStyleCnt="2"/>
      <dgm:spPr/>
      <dgm:t>
        <a:bodyPr/>
        <a:lstStyle/>
        <a:p>
          <a:endParaRPr lang="es-VE"/>
        </a:p>
      </dgm:t>
    </dgm:pt>
    <dgm:pt modelId="{1C75101B-2E71-4B1E-B290-312EF7A74D34}" type="pres">
      <dgm:prSet presAssocID="{A571A5D3-4524-4DA1-A1A4-8C119D04B08A}" presName="hierRoot2" presStyleCnt="0">
        <dgm:presLayoutVars>
          <dgm:hierBranch val="init"/>
        </dgm:presLayoutVars>
      </dgm:prSet>
      <dgm:spPr/>
    </dgm:pt>
    <dgm:pt modelId="{D6C91DB6-DD25-44E1-9127-AEF34256426A}" type="pres">
      <dgm:prSet presAssocID="{A571A5D3-4524-4DA1-A1A4-8C119D04B08A}" presName="rootComposite" presStyleCnt="0"/>
      <dgm:spPr/>
    </dgm:pt>
    <dgm:pt modelId="{68CAC01E-F455-4833-AF3C-B04A39EB89C2}" type="pres">
      <dgm:prSet presAssocID="{A571A5D3-4524-4DA1-A1A4-8C119D04B08A}" presName="rootText" presStyleLbl="node2" presStyleIdx="0" presStyleCnt="1">
        <dgm:presLayoutVars>
          <dgm:chPref val="3"/>
        </dgm:presLayoutVars>
      </dgm:prSet>
      <dgm:spPr/>
      <dgm:t>
        <a:bodyPr/>
        <a:lstStyle/>
        <a:p>
          <a:endParaRPr lang="es-VE"/>
        </a:p>
      </dgm:t>
    </dgm:pt>
    <dgm:pt modelId="{4DCFD91B-17F5-443D-9B86-3757CDE30334}" type="pres">
      <dgm:prSet presAssocID="{A571A5D3-4524-4DA1-A1A4-8C119D04B08A}" presName="rootConnector" presStyleLbl="node2" presStyleIdx="0" presStyleCnt="1"/>
      <dgm:spPr/>
      <dgm:t>
        <a:bodyPr/>
        <a:lstStyle/>
        <a:p>
          <a:endParaRPr lang="es-VE"/>
        </a:p>
      </dgm:t>
    </dgm:pt>
    <dgm:pt modelId="{7D4371E9-574C-4375-8151-458856A22EF1}" type="pres">
      <dgm:prSet presAssocID="{A571A5D3-4524-4DA1-A1A4-8C119D04B08A}" presName="hierChild4" presStyleCnt="0"/>
      <dgm:spPr/>
    </dgm:pt>
    <dgm:pt modelId="{414C0F9F-BE13-4CBA-8DEF-217B8CBDD38C}" type="pres">
      <dgm:prSet presAssocID="{A571A5D3-4524-4DA1-A1A4-8C119D04B08A}" presName="hierChild5" presStyleCnt="0"/>
      <dgm:spPr/>
    </dgm:pt>
    <dgm:pt modelId="{9E9969B5-90C1-4FB5-AB08-B4513F1536AA}" type="pres">
      <dgm:prSet presAssocID="{BE09A3CE-D927-4A5D-BF1A-7FC859316F4B}" presName="hierChild3" presStyleCnt="0"/>
      <dgm:spPr/>
    </dgm:pt>
    <dgm:pt modelId="{918F88AE-F49F-4A21-85AD-099F7D07A42A}" type="pres">
      <dgm:prSet presAssocID="{E284EF1D-B25D-457E-8320-E6FD91F7BD7E}" presName="Name111" presStyleLbl="parChTrans1D2" presStyleIdx="1" presStyleCnt="2"/>
      <dgm:spPr/>
      <dgm:t>
        <a:bodyPr/>
        <a:lstStyle/>
        <a:p>
          <a:endParaRPr lang="es-VE"/>
        </a:p>
      </dgm:t>
    </dgm:pt>
    <dgm:pt modelId="{66DD0B5A-A89B-43AA-84AA-87E1F940DE23}" type="pres">
      <dgm:prSet presAssocID="{6382BD46-AD48-4931-84B5-62B75149232A}" presName="hierRoot3" presStyleCnt="0">
        <dgm:presLayoutVars>
          <dgm:hierBranch val="init"/>
        </dgm:presLayoutVars>
      </dgm:prSet>
      <dgm:spPr/>
    </dgm:pt>
    <dgm:pt modelId="{3E3846B9-9C7A-4731-88A4-095FE5236DB4}" type="pres">
      <dgm:prSet presAssocID="{6382BD46-AD48-4931-84B5-62B75149232A}" presName="rootComposite3" presStyleCnt="0"/>
      <dgm:spPr/>
    </dgm:pt>
    <dgm:pt modelId="{42DD3EF3-BAA1-470D-AFCB-5CB67BCD08FE}" type="pres">
      <dgm:prSet presAssocID="{6382BD46-AD48-4931-84B5-62B75149232A}" presName="rootText3" presStyleLbl="asst1" presStyleIdx="0" presStyleCnt="1" custLinFactNeighborY="-4224">
        <dgm:presLayoutVars>
          <dgm:chPref val="3"/>
        </dgm:presLayoutVars>
      </dgm:prSet>
      <dgm:spPr/>
      <dgm:t>
        <a:bodyPr/>
        <a:lstStyle/>
        <a:p>
          <a:endParaRPr lang="es-VE"/>
        </a:p>
      </dgm:t>
    </dgm:pt>
    <dgm:pt modelId="{A6F2D230-5600-4871-A0BF-800604E99DA6}" type="pres">
      <dgm:prSet presAssocID="{6382BD46-AD48-4931-84B5-62B75149232A}" presName="rootConnector3" presStyleLbl="asst1" presStyleIdx="0" presStyleCnt="1"/>
      <dgm:spPr/>
      <dgm:t>
        <a:bodyPr/>
        <a:lstStyle/>
        <a:p>
          <a:endParaRPr lang="es-VE"/>
        </a:p>
      </dgm:t>
    </dgm:pt>
    <dgm:pt modelId="{475970C0-C65C-430B-874C-D536E1E0F02D}" type="pres">
      <dgm:prSet presAssocID="{6382BD46-AD48-4931-84B5-62B75149232A}" presName="hierChild6" presStyleCnt="0"/>
      <dgm:spPr/>
    </dgm:pt>
    <dgm:pt modelId="{D34CFC17-F368-44EE-9127-837D8173D3F3}" type="pres">
      <dgm:prSet presAssocID="{6382BD46-AD48-4931-84B5-62B75149232A}" presName="hierChild7" presStyleCnt="0"/>
      <dgm:spPr/>
    </dgm:pt>
  </dgm:ptLst>
  <dgm:cxnLst>
    <dgm:cxn modelId="{924F92C8-BB63-426F-8164-B26847D06D80}" type="presOf" srcId="{6382BD46-AD48-4931-84B5-62B75149232A}" destId="{A6F2D230-5600-4871-A0BF-800604E99DA6}" srcOrd="1" destOrd="0" presId="urn:microsoft.com/office/officeart/2005/8/layout/orgChart1"/>
    <dgm:cxn modelId="{0A5C8F01-13C4-43CC-B942-B9F4F0A61860}" type="presOf" srcId="{E284EF1D-B25D-457E-8320-E6FD91F7BD7E}" destId="{918F88AE-F49F-4A21-85AD-099F7D07A42A}" srcOrd="0" destOrd="0" presId="urn:microsoft.com/office/officeart/2005/8/layout/orgChart1"/>
    <dgm:cxn modelId="{E95FB9B9-BD66-4475-B13F-6F778724B401}" type="presOf" srcId="{A571A5D3-4524-4DA1-A1A4-8C119D04B08A}" destId="{4DCFD91B-17F5-443D-9B86-3757CDE30334}" srcOrd="1" destOrd="0" presId="urn:microsoft.com/office/officeart/2005/8/layout/orgChart1"/>
    <dgm:cxn modelId="{8948F9C4-78B8-4B24-8BB8-E20233AF107B}" type="presOf" srcId="{A571A5D3-4524-4DA1-A1A4-8C119D04B08A}" destId="{68CAC01E-F455-4833-AF3C-B04A39EB89C2}" srcOrd="0" destOrd="0" presId="urn:microsoft.com/office/officeart/2005/8/layout/orgChart1"/>
    <dgm:cxn modelId="{1F4055AC-B556-4B66-B6CD-02F5AE70B8D3}" type="presOf" srcId="{EAC43842-C61A-4E07-A610-DAAB68E40D94}" destId="{54D72A00-65EA-4ABE-B995-95DA5B2A95DA}" srcOrd="0" destOrd="0" presId="urn:microsoft.com/office/officeart/2005/8/layout/orgChart1"/>
    <dgm:cxn modelId="{BC3E0828-FC13-4005-8BE0-AF4ED1F62293}" srcId="{BE09A3CE-D927-4A5D-BF1A-7FC859316F4B}" destId="{A571A5D3-4524-4DA1-A1A4-8C119D04B08A}" srcOrd="1" destOrd="0" parTransId="{EAC43842-C61A-4E07-A610-DAAB68E40D94}" sibTransId="{1A3D68F8-B88D-4F45-BAC3-9F276A822B39}"/>
    <dgm:cxn modelId="{69EE43AC-B681-4B0A-8293-91E1EFFBBAAA}" type="presOf" srcId="{BE09A3CE-D927-4A5D-BF1A-7FC859316F4B}" destId="{3757C2A7-B193-4485-8BF6-10E9F876DAEB}" srcOrd="1" destOrd="0" presId="urn:microsoft.com/office/officeart/2005/8/layout/orgChart1"/>
    <dgm:cxn modelId="{012186D3-3DF9-4B0A-B624-540ECEE9DB21}" type="presOf" srcId="{BE09A3CE-D927-4A5D-BF1A-7FC859316F4B}" destId="{594F1E41-1A65-49B3-8588-6CC29CADDA7B}" srcOrd="0" destOrd="0" presId="urn:microsoft.com/office/officeart/2005/8/layout/orgChart1"/>
    <dgm:cxn modelId="{C8B8F98E-47B4-4C73-B8A6-522713100DE8}" srcId="{BE09A3CE-D927-4A5D-BF1A-7FC859316F4B}" destId="{6382BD46-AD48-4931-84B5-62B75149232A}" srcOrd="0" destOrd="0" parTransId="{E284EF1D-B25D-457E-8320-E6FD91F7BD7E}" sibTransId="{87BC3453-E0DB-45D5-A106-9A7F9263B6E4}"/>
    <dgm:cxn modelId="{42BCFC09-C1EB-4EDF-B762-42B0BAE1E0E7}" type="presOf" srcId="{C163A16A-6029-4592-9703-9411FD63E7CB}" destId="{25866560-23E9-4480-ADBB-F48FC61C8422}" srcOrd="0" destOrd="0" presId="urn:microsoft.com/office/officeart/2005/8/layout/orgChart1"/>
    <dgm:cxn modelId="{E2C704C1-C507-4539-969E-1169D597121B}" type="presOf" srcId="{6382BD46-AD48-4931-84B5-62B75149232A}" destId="{42DD3EF3-BAA1-470D-AFCB-5CB67BCD08FE}" srcOrd="0" destOrd="0" presId="urn:microsoft.com/office/officeart/2005/8/layout/orgChart1"/>
    <dgm:cxn modelId="{C7FDAD14-FC03-483A-82E0-42C9AB469D9B}" srcId="{C163A16A-6029-4592-9703-9411FD63E7CB}" destId="{BE09A3CE-D927-4A5D-BF1A-7FC859316F4B}" srcOrd="0" destOrd="0" parTransId="{AD9EFB5F-43E2-4B93-8AB3-29AE11EFACBD}" sibTransId="{0C0664C6-2614-4643-8268-636FCE539E95}"/>
    <dgm:cxn modelId="{FFF40CBF-E351-4257-A297-1C5194483A94}" type="presParOf" srcId="{25866560-23E9-4480-ADBB-F48FC61C8422}" destId="{C576B263-A5B0-4E44-AC30-82EE872BE73D}" srcOrd="0" destOrd="0" presId="urn:microsoft.com/office/officeart/2005/8/layout/orgChart1"/>
    <dgm:cxn modelId="{4CAEEA74-14FA-434D-9F91-098B4ED52FFE}" type="presParOf" srcId="{C576B263-A5B0-4E44-AC30-82EE872BE73D}" destId="{43DDAF9D-7183-4934-ABEE-D722A67820E4}" srcOrd="0" destOrd="0" presId="urn:microsoft.com/office/officeart/2005/8/layout/orgChart1"/>
    <dgm:cxn modelId="{B6FB576A-ADAD-4323-A6C5-0C848A577128}" type="presParOf" srcId="{43DDAF9D-7183-4934-ABEE-D722A67820E4}" destId="{594F1E41-1A65-49B3-8588-6CC29CADDA7B}" srcOrd="0" destOrd="0" presId="urn:microsoft.com/office/officeart/2005/8/layout/orgChart1"/>
    <dgm:cxn modelId="{B9116967-1E8D-463B-B73D-AA39591D547B}" type="presParOf" srcId="{43DDAF9D-7183-4934-ABEE-D722A67820E4}" destId="{3757C2A7-B193-4485-8BF6-10E9F876DAEB}" srcOrd="1" destOrd="0" presId="urn:microsoft.com/office/officeart/2005/8/layout/orgChart1"/>
    <dgm:cxn modelId="{E1ECD474-AF90-4518-A82A-0D7E99D2370A}" type="presParOf" srcId="{C576B263-A5B0-4E44-AC30-82EE872BE73D}" destId="{89FCDBE2-7164-424D-91E1-3A2C90780708}" srcOrd="1" destOrd="0" presId="urn:microsoft.com/office/officeart/2005/8/layout/orgChart1"/>
    <dgm:cxn modelId="{59C0ED0F-32F7-4C68-90CC-B9B912414601}" type="presParOf" srcId="{89FCDBE2-7164-424D-91E1-3A2C90780708}" destId="{54D72A00-65EA-4ABE-B995-95DA5B2A95DA}" srcOrd="0" destOrd="0" presId="urn:microsoft.com/office/officeart/2005/8/layout/orgChart1"/>
    <dgm:cxn modelId="{8A5BFE96-B907-4E8D-91F5-5AB1D3F76FAD}" type="presParOf" srcId="{89FCDBE2-7164-424D-91E1-3A2C90780708}" destId="{1C75101B-2E71-4B1E-B290-312EF7A74D34}" srcOrd="1" destOrd="0" presId="urn:microsoft.com/office/officeart/2005/8/layout/orgChart1"/>
    <dgm:cxn modelId="{AC8BBDF7-6492-420B-8166-48561C2D150E}" type="presParOf" srcId="{1C75101B-2E71-4B1E-B290-312EF7A74D34}" destId="{D6C91DB6-DD25-44E1-9127-AEF34256426A}" srcOrd="0" destOrd="0" presId="urn:microsoft.com/office/officeart/2005/8/layout/orgChart1"/>
    <dgm:cxn modelId="{9CA420CA-7F0A-4E72-8E42-269CB7B27B2B}" type="presParOf" srcId="{D6C91DB6-DD25-44E1-9127-AEF34256426A}" destId="{68CAC01E-F455-4833-AF3C-B04A39EB89C2}" srcOrd="0" destOrd="0" presId="urn:microsoft.com/office/officeart/2005/8/layout/orgChart1"/>
    <dgm:cxn modelId="{1445135F-8B6E-43F5-A641-055BB7CAC9C0}" type="presParOf" srcId="{D6C91DB6-DD25-44E1-9127-AEF34256426A}" destId="{4DCFD91B-17F5-443D-9B86-3757CDE30334}" srcOrd="1" destOrd="0" presId="urn:microsoft.com/office/officeart/2005/8/layout/orgChart1"/>
    <dgm:cxn modelId="{6412FD75-1CC6-4413-B92B-D357C95B799B}" type="presParOf" srcId="{1C75101B-2E71-4B1E-B290-312EF7A74D34}" destId="{7D4371E9-574C-4375-8151-458856A22EF1}" srcOrd="1" destOrd="0" presId="urn:microsoft.com/office/officeart/2005/8/layout/orgChart1"/>
    <dgm:cxn modelId="{0A3F8B53-3E2B-42BD-A407-4270DD52080C}" type="presParOf" srcId="{1C75101B-2E71-4B1E-B290-312EF7A74D34}" destId="{414C0F9F-BE13-4CBA-8DEF-217B8CBDD38C}" srcOrd="2" destOrd="0" presId="urn:microsoft.com/office/officeart/2005/8/layout/orgChart1"/>
    <dgm:cxn modelId="{5C02B80F-6EDD-4BE7-8B46-73FA3CA62157}" type="presParOf" srcId="{C576B263-A5B0-4E44-AC30-82EE872BE73D}" destId="{9E9969B5-90C1-4FB5-AB08-B4513F1536AA}" srcOrd="2" destOrd="0" presId="urn:microsoft.com/office/officeart/2005/8/layout/orgChart1"/>
    <dgm:cxn modelId="{1F86B9FD-D4AF-42C7-9F36-61567CAB0508}" type="presParOf" srcId="{9E9969B5-90C1-4FB5-AB08-B4513F1536AA}" destId="{918F88AE-F49F-4A21-85AD-099F7D07A42A}" srcOrd="0" destOrd="0" presId="urn:microsoft.com/office/officeart/2005/8/layout/orgChart1"/>
    <dgm:cxn modelId="{86C47F14-14EE-476E-BF84-942D7EC6C76D}" type="presParOf" srcId="{9E9969B5-90C1-4FB5-AB08-B4513F1536AA}" destId="{66DD0B5A-A89B-43AA-84AA-87E1F940DE23}" srcOrd="1" destOrd="0" presId="urn:microsoft.com/office/officeart/2005/8/layout/orgChart1"/>
    <dgm:cxn modelId="{C8CCF77D-0C66-418F-8210-CBD73A7AD6E0}" type="presParOf" srcId="{66DD0B5A-A89B-43AA-84AA-87E1F940DE23}" destId="{3E3846B9-9C7A-4731-88A4-095FE5236DB4}" srcOrd="0" destOrd="0" presId="urn:microsoft.com/office/officeart/2005/8/layout/orgChart1"/>
    <dgm:cxn modelId="{36CBA555-2213-4102-A37B-8790310966C6}" type="presParOf" srcId="{3E3846B9-9C7A-4731-88A4-095FE5236DB4}" destId="{42DD3EF3-BAA1-470D-AFCB-5CB67BCD08FE}" srcOrd="0" destOrd="0" presId="urn:microsoft.com/office/officeart/2005/8/layout/orgChart1"/>
    <dgm:cxn modelId="{AC84A055-7909-4FD0-B185-59A585D1670B}" type="presParOf" srcId="{3E3846B9-9C7A-4731-88A4-095FE5236DB4}" destId="{A6F2D230-5600-4871-A0BF-800604E99DA6}" srcOrd="1" destOrd="0" presId="urn:microsoft.com/office/officeart/2005/8/layout/orgChart1"/>
    <dgm:cxn modelId="{63694B0C-D133-4CB2-B256-0872EFCD8F38}" type="presParOf" srcId="{66DD0B5A-A89B-43AA-84AA-87E1F940DE23}" destId="{475970C0-C65C-430B-874C-D536E1E0F02D}" srcOrd="1" destOrd="0" presId="urn:microsoft.com/office/officeart/2005/8/layout/orgChart1"/>
    <dgm:cxn modelId="{317ACF0C-3FB6-4400-ADB5-EA03460BF3CB}" type="presParOf" srcId="{66DD0B5A-A89B-43AA-84AA-87E1F940DE23}" destId="{D34CFC17-F368-44EE-9127-837D8173D3F3}"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D548F-FF55-4512-A386-7CC6B4775DA1}" type="datetimeFigureOut">
              <a:rPr lang="es-VE" smtClean="0"/>
              <a:t>10/11/2015</a:t>
            </a:fld>
            <a:endParaRPr lang="es-V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4CFA3-56DF-4051-BE21-FE5375FA6FB0}" type="slidenum">
              <a:rPr lang="es-VE" smtClean="0"/>
              <a:t>‹Nº›</a:t>
            </a:fld>
            <a:endParaRPr lang="es-VE"/>
          </a:p>
        </p:txBody>
      </p:sp>
    </p:spTree>
    <p:extLst>
      <p:ext uri="{BB962C8B-B14F-4D97-AF65-F5344CB8AC3E}">
        <p14:creationId xmlns:p14="http://schemas.microsoft.com/office/powerpoint/2010/main" val="237711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2307527-7B65-40F1-81E0-185E807B40A9}" type="datetimeFigureOut">
              <a:rPr lang="es-ES" smtClean="0">
                <a:solidFill>
                  <a:srgbClr val="FFFFFF"/>
                </a:solidFill>
              </a:rPr>
              <a:pPr/>
              <a:t>10/11/2015</a:t>
            </a:fld>
            <a:endParaRPr lang="es-ES">
              <a:solidFill>
                <a:srgbClr val="FFFFFF"/>
              </a:solidFill>
            </a:endParaRPr>
          </a:p>
        </p:txBody>
      </p:sp>
      <p:sp>
        <p:nvSpPr>
          <p:cNvPr id="5" name="Footer Placeholder 4"/>
          <p:cNvSpPr>
            <a:spLocks noGrp="1"/>
          </p:cNvSpPr>
          <p:nvPr>
            <p:ph type="ftr" sz="quarter" idx="11"/>
          </p:nvPr>
        </p:nvSpPr>
        <p:spPr/>
        <p:txBody>
          <a:bodyPr/>
          <a:lstStyle/>
          <a:p>
            <a:endParaRPr lang="es-ES">
              <a:solidFill>
                <a:srgbClr val="FFFFFF"/>
              </a:solidFill>
            </a:endParaRPr>
          </a:p>
        </p:txBody>
      </p:sp>
      <p:sp>
        <p:nvSpPr>
          <p:cNvPr id="6" name="Slide Number Placeholder 5"/>
          <p:cNvSpPr>
            <a:spLocks noGrp="1"/>
          </p:cNvSpPr>
          <p:nvPr>
            <p:ph type="sldNum" sz="quarter" idx="12"/>
          </p:nvPr>
        </p:nvSpPr>
        <p:spPr/>
        <p:txBody>
          <a:bodyPr/>
          <a:lstStyle/>
          <a:p>
            <a:fld id="{503AA786-67A6-4418-B1C5-89E84C3DD3FD}" type="slidenum">
              <a:rPr lang="es-ES" smtClean="0">
                <a:solidFill>
                  <a:srgbClr val="FFFFFF"/>
                </a:solidFill>
              </a:rPr>
              <a:pPr/>
              <a:t>‹Nº›</a:t>
            </a:fld>
            <a:endParaRPr lang="es-ES">
              <a:solidFill>
                <a:srgbClr val="FFFFFF"/>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1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307527-7B65-40F1-81E0-185E807B40A9}" type="datetimeFigureOut">
              <a:rPr lang="es-ES" smtClean="0">
                <a:solidFill>
                  <a:srgbClr val="FFFFFF"/>
                </a:solidFill>
              </a:rPr>
              <a:pPr/>
              <a:t>10/11/2015</a:t>
            </a:fld>
            <a:endParaRPr lang="es-ES">
              <a:solidFill>
                <a:srgbClr val="FFFFFF"/>
              </a:solidFill>
            </a:endParaRPr>
          </a:p>
        </p:txBody>
      </p:sp>
      <p:sp>
        <p:nvSpPr>
          <p:cNvPr id="5" name="Footer Placeholder 4"/>
          <p:cNvSpPr>
            <a:spLocks noGrp="1"/>
          </p:cNvSpPr>
          <p:nvPr>
            <p:ph type="ftr" sz="quarter" idx="11"/>
          </p:nvPr>
        </p:nvSpPr>
        <p:spPr/>
        <p:txBody>
          <a:bodyPr/>
          <a:lstStyle/>
          <a:p>
            <a:endParaRPr lang="es-ES">
              <a:solidFill>
                <a:srgbClr val="FFFFFF"/>
              </a:solidFill>
            </a:endParaRPr>
          </a:p>
        </p:txBody>
      </p:sp>
      <p:sp>
        <p:nvSpPr>
          <p:cNvPr id="6" name="Slide Number Placeholder 5"/>
          <p:cNvSpPr>
            <a:spLocks noGrp="1"/>
          </p:cNvSpPr>
          <p:nvPr>
            <p:ph type="sldNum" sz="quarter" idx="12"/>
          </p:nvPr>
        </p:nvSpPr>
        <p:spPr/>
        <p:txBody>
          <a:bodyPr/>
          <a:lstStyle/>
          <a:p>
            <a:fld id="{503AA786-67A6-4418-B1C5-89E84C3DD3FD}"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192418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307527-7B65-40F1-81E0-185E807B40A9}" type="datetimeFigureOut">
              <a:rPr lang="es-ES" smtClean="0">
                <a:solidFill>
                  <a:srgbClr val="FFFFFF"/>
                </a:solidFill>
              </a:rPr>
              <a:pPr/>
              <a:t>10/11/2015</a:t>
            </a:fld>
            <a:endParaRPr lang="es-ES">
              <a:solidFill>
                <a:srgbClr val="FFFFFF"/>
              </a:solidFill>
            </a:endParaRPr>
          </a:p>
        </p:txBody>
      </p:sp>
      <p:sp>
        <p:nvSpPr>
          <p:cNvPr id="5" name="Footer Placeholder 4"/>
          <p:cNvSpPr>
            <a:spLocks noGrp="1"/>
          </p:cNvSpPr>
          <p:nvPr>
            <p:ph type="ftr" sz="quarter" idx="11"/>
          </p:nvPr>
        </p:nvSpPr>
        <p:spPr/>
        <p:txBody>
          <a:bodyPr/>
          <a:lstStyle/>
          <a:p>
            <a:endParaRPr lang="es-ES">
              <a:solidFill>
                <a:srgbClr val="FFFFFF"/>
              </a:solidFill>
            </a:endParaRPr>
          </a:p>
        </p:txBody>
      </p:sp>
      <p:sp>
        <p:nvSpPr>
          <p:cNvPr id="6" name="Slide Number Placeholder 5"/>
          <p:cNvSpPr>
            <a:spLocks noGrp="1"/>
          </p:cNvSpPr>
          <p:nvPr>
            <p:ph type="sldNum" sz="quarter" idx="12"/>
          </p:nvPr>
        </p:nvSpPr>
        <p:spPr/>
        <p:txBody>
          <a:bodyPr/>
          <a:lstStyle/>
          <a:p>
            <a:fld id="{503AA786-67A6-4418-B1C5-89E84C3DD3FD}"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231522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307527-7B65-40F1-81E0-185E807B40A9}" type="datetimeFigureOut">
              <a:rPr lang="es-ES" smtClean="0">
                <a:solidFill>
                  <a:srgbClr val="FFFFFF"/>
                </a:solidFill>
              </a:rPr>
              <a:pPr/>
              <a:t>10/11/2015</a:t>
            </a:fld>
            <a:endParaRPr lang="es-ES">
              <a:solidFill>
                <a:srgbClr val="FFFFFF"/>
              </a:solidFill>
            </a:endParaRPr>
          </a:p>
        </p:txBody>
      </p:sp>
      <p:sp>
        <p:nvSpPr>
          <p:cNvPr id="5" name="Footer Placeholder 4"/>
          <p:cNvSpPr>
            <a:spLocks noGrp="1"/>
          </p:cNvSpPr>
          <p:nvPr>
            <p:ph type="ftr" sz="quarter" idx="11"/>
          </p:nvPr>
        </p:nvSpPr>
        <p:spPr/>
        <p:txBody>
          <a:bodyPr/>
          <a:lstStyle/>
          <a:p>
            <a:endParaRPr lang="es-ES">
              <a:solidFill>
                <a:srgbClr val="FFFFFF"/>
              </a:solidFill>
            </a:endParaRPr>
          </a:p>
        </p:txBody>
      </p:sp>
      <p:sp>
        <p:nvSpPr>
          <p:cNvPr id="6" name="Slide Number Placeholder 5"/>
          <p:cNvSpPr>
            <a:spLocks noGrp="1"/>
          </p:cNvSpPr>
          <p:nvPr>
            <p:ph type="sldNum" sz="quarter" idx="12"/>
          </p:nvPr>
        </p:nvSpPr>
        <p:spPr/>
        <p:txBody>
          <a:bodyPr/>
          <a:lstStyle/>
          <a:p>
            <a:fld id="{503AA786-67A6-4418-B1C5-89E84C3DD3FD}"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310181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2307527-7B65-40F1-81E0-185E807B40A9}" type="datetimeFigureOut">
              <a:rPr lang="es-ES" smtClean="0">
                <a:solidFill>
                  <a:srgbClr val="FFFFFF"/>
                </a:solidFill>
              </a:rPr>
              <a:pPr/>
              <a:t>10/11/2015</a:t>
            </a:fld>
            <a:endParaRPr lang="es-ES">
              <a:solidFill>
                <a:srgbClr val="FFFFFF"/>
              </a:solidFill>
            </a:endParaRPr>
          </a:p>
        </p:txBody>
      </p:sp>
      <p:sp>
        <p:nvSpPr>
          <p:cNvPr id="5" name="Footer Placeholder 4"/>
          <p:cNvSpPr>
            <a:spLocks noGrp="1"/>
          </p:cNvSpPr>
          <p:nvPr>
            <p:ph type="ftr" sz="quarter" idx="11"/>
          </p:nvPr>
        </p:nvSpPr>
        <p:spPr/>
        <p:txBody>
          <a:bodyPr/>
          <a:lstStyle/>
          <a:p>
            <a:endParaRPr lang="es-ES">
              <a:solidFill>
                <a:srgbClr val="FFFFFF"/>
              </a:solidFill>
            </a:endParaRPr>
          </a:p>
        </p:txBody>
      </p:sp>
      <p:sp>
        <p:nvSpPr>
          <p:cNvPr id="6" name="Slide Number Placeholder 5"/>
          <p:cNvSpPr>
            <a:spLocks noGrp="1"/>
          </p:cNvSpPr>
          <p:nvPr>
            <p:ph type="sldNum" sz="quarter" idx="12"/>
          </p:nvPr>
        </p:nvSpPr>
        <p:spPr/>
        <p:txBody>
          <a:bodyPr/>
          <a:lstStyle/>
          <a:p>
            <a:fld id="{503AA786-67A6-4418-B1C5-89E84C3DD3FD}" type="slidenum">
              <a:rPr lang="es-ES" smtClean="0">
                <a:solidFill>
                  <a:srgbClr val="FFFFFF"/>
                </a:solidFill>
              </a:rPr>
              <a:pPr/>
              <a:t>‹Nº›</a:t>
            </a:fld>
            <a:endParaRPr lang="es-ES">
              <a:solidFill>
                <a:srgbClr val="FFFFFF"/>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379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307527-7B65-40F1-81E0-185E807B40A9}" type="datetimeFigureOut">
              <a:rPr lang="es-ES" smtClean="0">
                <a:solidFill>
                  <a:srgbClr val="FFFFFF"/>
                </a:solidFill>
              </a:rPr>
              <a:pPr/>
              <a:t>10/11/2015</a:t>
            </a:fld>
            <a:endParaRPr lang="es-ES">
              <a:solidFill>
                <a:srgbClr val="FFFFFF"/>
              </a:solidFill>
            </a:endParaRPr>
          </a:p>
        </p:txBody>
      </p:sp>
      <p:sp>
        <p:nvSpPr>
          <p:cNvPr id="6" name="Footer Placeholder 5"/>
          <p:cNvSpPr>
            <a:spLocks noGrp="1"/>
          </p:cNvSpPr>
          <p:nvPr>
            <p:ph type="ftr" sz="quarter" idx="11"/>
          </p:nvPr>
        </p:nvSpPr>
        <p:spPr/>
        <p:txBody>
          <a:bodyPr/>
          <a:lstStyle/>
          <a:p>
            <a:endParaRPr lang="es-ES">
              <a:solidFill>
                <a:srgbClr val="FFFFFF"/>
              </a:solidFill>
            </a:endParaRPr>
          </a:p>
        </p:txBody>
      </p:sp>
      <p:sp>
        <p:nvSpPr>
          <p:cNvPr id="7" name="Slide Number Placeholder 6"/>
          <p:cNvSpPr>
            <a:spLocks noGrp="1"/>
          </p:cNvSpPr>
          <p:nvPr>
            <p:ph type="sldNum" sz="quarter" idx="12"/>
          </p:nvPr>
        </p:nvSpPr>
        <p:spPr/>
        <p:txBody>
          <a:bodyPr/>
          <a:lstStyle/>
          <a:p>
            <a:fld id="{503AA786-67A6-4418-B1C5-89E84C3DD3FD}"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12303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2307527-7B65-40F1-81E0-185E807B40A9}" type="datetimeFigureOut">
              <a:rPr lang="es-ES" smtClean="0">
                <a:solidFill>
                  <a:srgbClr val="FFFFFF"/>
                </a:solidFill>
              </a:rPr>
              <a:pPr/>
              <a:t>10/11/2015</a:t>
            </a:fld>
            <a:endParaRPr lang="es-ES">
              <a:solidFill>
                <a:srgbClr val="FFFFFF"/>
              </a:solidFill>
            </a:endParaRPr>
          </a:p>
        </p:txBody>
      </p:sp>
      <p:sp>
        <p:nvSpPr>
          <p:cNvPr id="8" name="Footer Placeholder 7"/>
          <p:cNvSpPr>
            <a:spLocks noGrp="1"/>
          </p:cNvSpPr>
          <p:nvPr>
            <p:ph type="ftr" sz="quarter" idx="11"/>
          </p:nvPr>
        </p:nvSpPr>
        <p:spPr/>
        <p:txBody>
          <a:bodyPr/>
          <a:lstStyle/>
          <a:p>
            <a:endParaRPr lang="es-ES">
              <a:solidFill>
                <a:srgbClr val="FFFFFF"/>
              </a:solidFill>
            </a:endParaRPr>
          </a:p>
        </p:txBody>
      </p:sp>
      <p:sp>
        <p:nvSpPr>
          <p:cNvPr id="9" name="Slide Number Placeholder 8"/>
          <p:cNvSpPr>
            <a:spLocks noGrp="1"/>
          </p:cNvSpPr>
          <p:nvPr>
            <p:ph type="sldNum" sz="quarter" idx="12"/>
          </p:nvPr>
        </p:nvSpPr>
        <p:spPr/>
        <p:txBody>
          <a:bodyPr/>
          <a:lstStyle/>
          <a:p>
            <a:fld id="{503AA786-67A6-4418-B1C5-89E84C3DD3FD}"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85209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2307527-7B65-40F1-81E0-185E807B40A9}" type="datetimeFigureOut">
              <a:rPr lang="es-ES" smtClean="0">
                <a:solidFill>
                  <a:srgbClr val="FFFFFF"/>
                </a:solidFill>
              </a:rPr>
              <a:pPr/>
              <a:t>10/11/2015</a:t>
            </a:fld>
            <a:endParaRPr lang="es-ES">
              <a:solidFill>
                <a:srgbClr val="FFFFFF"/>
              </a:solidFill>
            </a:endParaRPr>
          </a:p>
        </p:txBody>
      </p:sp>
      <p:sp>
        <p:nvSpPr>
          <p:cNvPr id="4" name="Footer Placeholder 3"/>
          <p:cNvSpPr>
            <a:spLocks noGrp="1"/>
          </p:cNvSpPr>
          <p:nvPr>
            <p:ph type="ftr" sz="quarter" idx="11"/>
          </p:nvPr>
        </p:nvSpPr>
        <p:spPr/>
        <p:txBody>
          <a:bodyPr/>
          <a:lstStyle/>
          <a:p>
            <a:endParaRPr lang="es-ES">
              <a:solidFill>
                <a:srgbClr val="FFFFFF"/>
              </a:solidFill>
            </a:endParaRPr>
          </a:p>
        </p:txBody>
      </p:sp>
      <p:sp>
        <p:nvSpPr>
          <p:cNvPr id="5" name="Slide Number Placeholder 4"/>
          <p:cNvSpPr>
            <a:spLocks noGrp="1"/>
          </p:cNvSpPr>
          <p:nvPr>
            <p:ph type="sldNum" sz="quarter" idx="12"/>
          </p:nvPr>
        </p:nvSpPr>
        <p:spPr/>
        <p:txBody>
          <a:bodyPr/>
          <a:lstStyle/>
          <a:p>
            <a:fld id="{503AA786-67A6-4418-B1C5-89E84C3DD3FD}"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79161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307527-7B65-40F1-81E0-185E807B40A9}" type="datetimeFigureOut">
              <a:rPr lang="es-ES" smtClean="0">
                <a:solidFill>
                  <a:srgbClr val="FFFFFF"/>
                </a:solidFill>
              </a:rPr>
              <a:pPr/>
              <a:t>10/11/2015</a:t>
            </a:fld>
            <a:endParaRPr lang="es-ES">
              <a:solidFill>
                <a:srgbClr val="FFFFFF"/>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solidFill>
                <a:srgbClr val="FFFFFF"/>
              </a:solidFill>
            </a:endParaRPr>
          </a:p>
        </p:txBody>
      </p:sp>
      <p:sp>
        <p:nvSpPr>
          <p:cNvPr id="9" name="Slide Number Placeholder 8"/>
          <p:cNvSpPr>
            <a:spLocks noGrp="1"/>
          </p:cNvSpPr>
          <p:nvPr>
            <p:ph type="sldNum" sz="quarter" idx="12"/>
          </p:nvPr>
        </p:nvSpPr>
        <p:spPr/>
        <p:txBody>
          <a:bodyPr/>
          <a:lstStyle/>
          <a:p>
            <a:fld id="{503AA786-67A6-4418-B1C5-89E84C3DD3FD}"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282232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307527-7B65-40F1-81E0-185E807B40A9}" type="datetimeFigureOut">
              <a:rPr lang="es-ES" smtClean="0">
                <a:solidFill>
                  <a:srgbClr val="FFFFFF"/>
                </a:solidFill>
              </a:rPr>
              <a:pPr/>
              <a:t>10/11/2015</a:t>
            </a:fld>
            <a:endParaRPr lang="es-ES">
              <a:solidFill>
                <a:srgbClr val="FFFFFF"/>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03AA786-67A6-4418-B1C5-89E84C3DD3FD}"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269917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307527-7B65-40F1-81E0-185E807B40A9}" type="datetimeFigureOut">
              <a:rPr lang="es-ES" smtClean="0">
                <a:solidFill>
                  <a:srgbClr val="FFFFFF"/>
                </a:solidFill>
              </a:rPr>
              <a:pPr/>
              <a:t>10/11/2015</a:t>
            </a:fld>
            <a:endParaRPr lang="es-ES">
              <a:solidFill>
                <a:srgbClr val="FFFFFF"/>
              </a:solidFill>
            </a:endParaRPr>
          </a:p>
        </p:txBody>
      </p:sp>
      <p:sp>
        <p:nvSpPr>
          <p:cNvPr id="6" name="Footer Placeholder 5"/>
          <p:cNvSpPr>
            <a:spLocks noGrp="1"/>
          </p:cNvSpPr>
          <p:nvPr>
            <p:ph type="ftr" sz="quarter" idx="11"/>
          </p:nvPr>
        </p:nvSpPr>
        <p:spPr/>
        <p:txBody>
          <a:bodyPr/>
          <a:lstStyle/>
          <a:p>
            <a:endParaRPr lang="es-ES">
              <a:solidFill>
                <a:srgbClr val="FFFFFF"/>
              </a:solidFill>
            </a:endParaRPr>
          </a:p>
        </p:txBody>
      </p:sp>
      <p:sp>
        <p:nvSpPr>
          <p:cNvPr id="7" name="Slide Number Placeholder 6"/>
          <p:cNvSpPr>
            <a:spLocks noGrp="1"/>
          </p:cNvSpPr>
          <p:nvPr>
            <p:ph type="sldNum" sz="quarter" idx="12"/>
          </p:nvPr>
        </p:nvSpPr>
        <p:spPr/>
        <p:txBody>
          <a:bodyPr/>
          <a:lstStyle/>
          <a:p>
            <a:fld id="{503AA786-67A6-4418-B1C5-89E84C3DD3FD}"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262613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2307527-7B65-40F1-81E0-185E807B40A9}" type="datetimeFigureOut">
              <a:rPr lang="es-ES" smtClean="0">
                <a:solidFill>
                  <a:srgbClr val="FFFFFF"/>
                </a:solidFill>
              </a:rPr>
              <a:pPr/>
              <a:t>10/11/2015</a:t>
            </a:fld>
            <a:endParaRPr lang="es-ES">
              <a:solidFill>
                <a:srgbClr val="FFFFFF"/>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solidFill>
                <a:srgbClr val="FFFFFF"/>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03AA786-67A6-4418-B1C5-89E84C3DD3FD}" type="slidenum">
              <a:rPr lang="es-ES" smtClean="0">
                <a:solidFill>
                  <a:srgbClr val="FFFFFF"/>
                </a:solidFill>
              </a:rPr>
              <a:pPr/>
              <a:t>‹Nº›</a:t>
            </a:fld>
            <a:endParaRPr lang="es-ES">
              <a:solidFill>
                <a:srgbClr val="FFFFFF"/>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3765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comments" Target="../comments/comment1.xml"/><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omments" Target="../comments/comment2.xml"/><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67679" y="1506827"/>
            <a:ext cx="9157744" cy="314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808901" y="188914"/>
            <a:ext cx="89646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2000" b="1" dirty="0">
                <a:latin typeface="Tahoma" pitchFamily="34" charset="0"/>
              </a:rPr>
              <a:t>CENTRO CARDIOVASCULAR REGIONAL </a:t>
            </a:r>
          </a:p>
          <a:p>
            <a:pPr eaLnBrk="1" hangingPunct="1"/>
            <a:r>
              <a:rPr lang="es-MX" sz="2000" b="1" dirty="0">
                <a:latin typeface="Tahoma" pitchFamily="34" charset="0"/>
              </a:rPr>
              <a:t>CENTRO - OCCIDENTAL</a:t>
            </a:r>
          </a:p>
          <a:p>
            <a:pPr eaLnBrk="1" hangingPunct="1"/>
            <a:r>
              <a:rPr lang="es-MX" sz="2000" b="1" dirty="0">
                <a:latin typeface="Tahoma" pitchFamily="34" charset="0"/>
              </a:rPr>
              <a:t>ASCARDIO</a:t>
            </a:r>
            <a:r>
              <a:rPr lang="es-419" sz="2000" b="1" dirty="0">
                <a:latin typeface="Tahoma" pitchFamily="34" charset="0"/>
              </a:rPr>
              <a:t> </a:t>
            </a:r>
            <a:r>
              <a:rPr lang="es-MX" sz="2000" b="1" dirty="0">
                <a:latin typeface="Tahoma" pitchFamily="34" charset="0"/>
              </a:rPr>
              <a:t>POST GRADO DE CARDIOLOGÍA</a:t>
            </a:r>
          </a:p>
        </p:txBody>
      </p:sp>
      <p:pic>
        <p:nvPicPr>
          <p:cNvPr id="5" name="Picture 6" descr="Nueva 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0971" y="260351"/>
            <a:ext cx="14398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7620000" y="4493324"/>
            <a:ext cx="4572000" cy="1815882"/>
          </a:xfrm>
          <a:prstGeom prst="rect">
            <a:avLst/>
          </a:prstGeom>
        </p:spPr>
        <p:txBody>
          <a:bodyPr>
            <a:spAutoFit/>
          </a:bodyPr>
          <a:lstStyle/>
          <a:p>
            <a:pPr algn="ctr"/>
            <a:r>
              <a:rPr lang="en-US" b="1" u="sng" dirty="0">
                <a:latin typeface="Times New Roman" pitchFamily="18" charset="0"/>
                <a:cs typeface="Times New Roman" pitchFamily="18" charset="0"/>
              </a:rPr>
              <a:t>GRUPO </a:t>
            </a:r>
            <a:r>
              <a:rPr lang="en-US" b="1" u="sng" dirty="0" smtClean="0">
                <a:latin typeface="Times New Roman" pitchFamily="18" charset="0"/>
                <a:cs typeface="Times New Roman" pitchFamily="18" charset="0"/>
              </a:rPr>
              <a:t>6:</a:t>
            </a:r>
            <a:endParaRPr lang="en-US" b="1" u="sng" dirty="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LÓPEZ WILSON </a:t>
            </a:r>
            <a:r>
              <a:rPr lang="en-US" b="1" dirty="0">
                <a:latin typeface="Times New Roman" pitchFamily="18" charset="0"/>
                <a:cs typeface="Times New Roman" pitchFamily="18" charset="0"/>
              </a:rPr>
              <a:t>(R3)</a:t>
            </a:r>
          </a:p>
          <a:p>
            <a:pPr algn="ctr"/>
            <a:r>
              <a:rPr lang="en-US" b="1" dirty="0" smtClean="0">
                <a:latin typeface="Times New Roman" pitchFamily="18" charset="0"/>
                <a:cs typeface="Times New Roman" pitchFamily="18" charset="0"/>
              </a:rPr>
              <a:t>FERNANDEZ WALTER </a:t>
            </a:r>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R2)</a:t>
            </a:r>
            <a:endParaRPr lang="en-US" b="1" dirty="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RDRIGUEZ ALEXANDER  </a:t>
            </a:r>
            <a:r>
              <a:rPr lang="en-US" b="1" dirty="0">
                <a:latin typeface="Times New Roman" pitchFamily="18" charset="0"/>
                <a:cs typeface="Times New Roman" pitchFamily="18" charset="0"/>
              </a:rPr>
              <a:t>(R2)</a:t>
            </a:r>
          </a:p>
          <a:p>
            <a:pPr algn="ctr"/>
            <a:r>
              <a:rPr lang="en-US" b="1" dirty="0" smtClean="0">
                <a:latin typeface="Times New Roman" pitchFamily="18" charset="0"/>
                <a:cs typeface="Times New Roman" pitchFamily="18" charset="0"/>
              </a:rPr>
              <a:t>MANDATO CLAUDIA (R2</a:t>
            </a:r>
            <a:r>
              <a:rPr lang="en-US" sz="2200" b="1" dirty="0">
                <a:latin typeface="Times New Roman" pitchFamily="18" charset="0"/>
                <a:cs typeface="Times New Roman" pitchFamily="18" charset="0"/>
              </a:rPr>
              <a:t>)</a:t>
            </a:r>
          </a:p>
          <a:p>
            <a:pPr algn="ctr"/>
            <a:r>
              <a:rPr lang="en-US" b="1" dirty="0" smtClean="0">
                <a:solidFill>
                  <a:srgbClr val="FF0000"/>
                </a:solidFill>
                <a:latin typeface="Times New Roman" pitchFamily="18" charset="0"/>
                <a:cs typeface="Times New Roman" pitchFamily="18" charset="0"/>
              </a:rPr>
              <a:t>PÉREZ YENIFER(R1</a:t>
            </a:r>
            <a:r>
              <a:rPr lang="es-419" b="1" dirty="0">
                <a:solidFill>
                  <a:srgbClr val="FF0000"/>
                </a:solidFill>
                <a:latin typeface="Times New Roman" pitchFamily="18" charset="0"/>
                <a:cs typeface="Times New Roman" pitchFamily="18" charset="0"/>
              </a:rPr>
              <a:t>)</a:t>
            </a:r>
            <a:endParaRPr lang="es-ES" dirty="0">
              <a:solidFill>
                <a:srgbClr val="FF0000"/>
              </a:solidFill>
            </a:endParaRPr>
          </a:p>
        </p:txBody>
      </p:sp>
      <p:sp>
        <p:nvSpPr>
          <p:cNvPr id="7" name="3 Rectángulo"/>
          <p:cNvSpPr/>
          <p:nvPr/>
        </p:nvSpPr>
        <p:spPr>
          <a:xfrm>
            <a:off x="116114" y="1"/>
            <a:ext cx="11945257" cy="6691086"/>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8" name="3 Rectángulo"/>
          <p:cNvSpPr/>
          <p:nvPr/>
        </p:nvSpPr>
        <p:spPr>
          <a:xfrm>
            <a:off x="245389" y="188914"/>
            <a:ext cx="11685354" cy="6669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2" name="CuadroTexto 1"/>
          <p:cNvSpPr txBox="1"/>
          <p:nvPr/>
        </p:nvSpPr>
        <p:spPr>
          <a:xfrm>
            <a:off x="8200571" y="6487886"/>
            <a:ext cx="3530262" cy="246221"/>
          </a:xfrm>
          <a:prstGeom prst="rect">
            <a:avLst/>
          </a:prstGeom>
          <a:noFill/>
        </p:spPr>
        <p:txBody>
          <a:bodyPr wrap="square" rtlCol="0">
            <a:spAutoFit/>
          </a:bodyPr>
          <a:lstStyle/>
          <a:p>
            <a:r>
              <a:rPr lang="es-419" sz="1000" b="1" dirty="0" smtClean="0"/>
              <a:t>DOI:10.1111/j.1540-8175.2011</a:t>
            </a:r>
            <a:endParaRPr lang="es-VE" sz="1000" b="1" dirty="0"/>
          </a:p>
        </p:txBody>
      </p:sp>
    </p:spTree>
    <p:extLst>
      <p:ext uri="{BB962C8B-B14F-4D97-AF65-F5344CB8AC3E}">
        <p14:creationId xmlns:p14="http://schemas.microsoft.com/office/powerpoint/2010/main" val="3189823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9770" t="69831" r="10491" b="17548"/>
          <a:stretch/>
        </p:blipFill>
        <p:spPr>
          <a:xfrm>
            <a:off x="696437" y="5372685"/>
            <a:ext cx="10374924" cy="923301"/>
          </a:xfrm>
          <a:prstGeom prst="rect">
            <a:avLst/>
          </a:prstGeom>
        </p:spPr>
      </p:pic>
      <p:sp>
        <p:nvSpPr>
          <p:cNvPr id="3" name="CuadroTexto 2"/>
          <p:cNvSpPr txBox="1"/>
          <p:nvPr/>
        </p:nvSpPr>
        <p:spPr>
          <a:xfrm>
            <a:off x="9797143" y="6573679"/>
            <a:ext cx="3530262" cy="246221"/>
          </a:xfrm>
          <a:prstGeom prst="rect">
            <a:avLst/>
          </a:prstGeom>
          <a:noFill/>
        </p:spPr>
        <p:txBody>
          <a:bodyPr wrap="square" rtlCol="0">
            <a:spAutoFit/>
          </a:bodyPr>
          <a:lstStyle/>
          <a:p>
            <a:r>
              <a:rPr lang="es-419" sz="1000" b="1" dirty="0" smtClean="0"/>
              <a:t>DOI:10.1111/j.1540-8175.2011</a:t>
            </a:r>
            <a:endParaRPr lang="es-VE" sz="1000" b="1" dirty="0"/>
          </a:p>
        </p:txBody>
      </p:sp>
      <p:pic>
        <p:nvPicPr>
          <p:cNvPr id="2" name="Imagen 1"/>
          <p:cNvPicPr>
            <a:picLocks noChangeAspect="1"/>
          </p:cNvPicPr>
          <p:nvPr/>
        </p:nvPicPr>
        <p:blipFill rotWithShape="1">
          <a:blip r:embed="rId3"/>
          <a:srcRect l="15041" t="10577" r="16438" b="27884"/>
          <a:stretch/>
        </p:blipFill>
        <p:spPr>
          <a:xfrm>
            <a:off x="1185333" y="677334"/>
            <a:ext cx="9231923" cy="4661484"/>
          </a:xfrm>
          <a:prstGeom prst="rect">
            <a:avLst/>
          </a:prstGeom>
        </p:spPr>
      </p:pic>
      <p:pic>
        <p:nvPicPr>
          <p:cNvPr id="8" name="Imagen 7"/>
          <p:cNvPicPr>
            <a:picLocks noChangeAspect="1"/>
          </p:cNvPicPr>
          <p:nvPr/>
        </p:nvPicPr>
        <p:blipFill rotWithShape="1">
          <a:blip r:embed="rId2"/>
          <a:srcRect l="9770" t="12500" r="10491" b="17548"/>
          <a:stretch/>
        </p:blipFill>
        <p:spPr>
          <a:xfrm>
            <a:off x="613832" y="993711"/>
            <a:ext cx="10374924" cy="5302275"/>
          </a:xfrm>
          <a:prstGeom prst="rect">
            <a:avLst/>
          </a:prstGeom>
        </p:spPr>
      </p:pic>
    </p:spTree>
    <p:extLst>
      <p:ext uri="{BB962C8B-B14F-4D97-AF65-F5344CB8AC3E}">
        <p14:creationId xmlns:p14="http://schemas.microsoft.com/office/powerpoint/2010/main" val="3850397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9474" y="1792073"/>
            <a:ext cx="10646127" cy="1446550"/>
          </a:xfrm>
          <a:prstGeom prst="rect">
            <a:avLst/>
          </a:prstGeom>
        </p:spPr>
        <p:txBody>
          <a:bodyPr wrap="square">
            <a:spAutoFit/>
          </a:bodyPr>
          <a:lstStyle/>
          <a:p>
            <a:pPr algn="just"/>
            <a:r>
              <a:rPr lang="es-VE" sz="2400" dirty="0" smtClean="0">
                <a:latin typeface="Calibri" panose="020F0502020204030204" pitchFamily="34" charset="0"/>
                <a:ea typeface="Calibri" panose="020F0502020204030204" pitchFamily="34" charset="0"/>
                <a:cs typeface="Times New Roman" panose="02020603050405020304" pitchFamily="18" charset="0"/>
              </a:rPr>
              <a:t>Se </a:t>
            </a:r>
            <a:r>
              <a:rPr lang="es-VE" sz="2400" dirty="0">
                <a:latin typeface="Calibri" panose="020F0502020204030204" pitchFamily="34" charset="0"/>
                <a:ea typeface="Calibri" panose="020F0502020204030204" pitchFamily="34" charset="0"/>
                <a:cs typeface="Times New Roman" panose="02020603050405020304" pitchFamily="18" charset="0"/>
              </a:rPr>
              <a:t>realizó un análisis estadístico descriptivo de códigos indicativos individuales </a:t>
            </a:r>
            <a:r>
              <a:rPr lang="es-VE" sz="2400" dirty="0" smtClean="0">
                <a:latin typeface="Calibri" panose="020F0502020204030204" pitchFamily="34" charset="0"/>
                <a:ea typeface="Calibri" panose="020F0502020204030204" pitchFamily="34" charset="0"/>
                <a:cs typeface="Times New Roman" panose="02020603050405020304" pitchFamily="18" charset="0"/>
              </a:rPr>
              <a:t> </a:t>
            </a:r>
            <a:r>
              <a:rPr lang="es-VE" sz="2400" dirty="0">
                <a:latin typeface="Calibri" panose="020F0502020204030204" pitchFamily="34" charset="0"/>
                <a:ea typeface="Calibri" panose="020F0502020204030204" pitchFamily="34" charset="0"/>
                <a:cs typeface="Times New Roman" panose="02020603050405020304" pitchFamily="18" charset="0"/>
              </a:rPr>
              <a:t>para </a:t>
            </a:r>
            <a:r>
              <a:rPr lang="es-VE" sz="2400" dirty="0" smtClean="0">
                <a:latin typeface="Calibri" panose="020F0502020204030204" pitchFamily="34" charset="0"/>
                <a:ea typeface="Calibri" panose="020F0502020204030204" pitchFamily="34" charset="0"/>
                <a:cs typeface="Times New Roman" panose="02020603050405020304" pitchFamily="18" charset="0"/>
              </a:rPr>
              <a:t>cada grupo y se </a:t>
            </a:r>
            <a:r>
              <a:rPr lang="es-VE" sz="2400" dirty="0">
                <a:latin typeface="Calibri" panose="020F0502020204030204" pitchFamily="34" charset="0"/>
                <a:ea typeface="Calibri" panose="020F0502020204030204" pitchFamily="34" charset="0"/>
                <a:cs typeface="Times New Roman" panose="02020603050405020304" pitchFamily="18" charset="0"/>
              </a:rPr>
              <a:t>compararon mediante análisis de </a:t>
            </a:r>
            <a:r>
              <a:rPr lang="es-VE" sz="3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SHI-SQUARE </a:t>
            </a:r>
            <a:r>
              <a:rPr lang="es-VE" sz="2400" dirty="0" smtClean="0">
                <a:latin typeface="Calibri" panose="020F0502020204030204" pitchFamily="34" charset="0"/>
                <a:ea typeface="Calibri" panose="020F0502020204030204" pitchFamily="34" charset="0"/>
                <a:cs typeface="Times New Roman" panose="02020603050405020304" pitchFamily="18" charset="0"/>
              </a:rPr>
              <a:t>y la </a:t>
            </a:r>
            <a:r>
              <a:rPr lang="es-VE" sz="3200" b="1" dirty="0" smtClean="0">
                <a:solidFill>
                  <a:srgbClr val="FF0000"/>
                </a:solidFill>
              </a:rPr>
              <a:t>PRUEBA EXACTA DE FISHER</a:t>
            </a:r>
            <a:r>
              <a:rPr lang="es-VE" sz="3200" dirty="0" smtClean="0">
                <a:latin typeface="Calibri" panose="020F0502020204030204" pitchFamily="34" charset="0"/>
                <a:ea typeface="Calibri" panose="020F0502020204030204" pitchFamily="34" charset="0"/>
                <a:cs typeface="Times New Roman" panose="02020603050405020304" pitchFamily="18" charset="0"/>
              </a:rPr>
              <a:t> </a:t>
            </a:r>
            <a:r>
              <a:rPr lang="es-VE" sz="2400" dirty="0" smtClean="0"/>
              <a:t>cuando </a:t>
            </a:r>
            <a:r>
              <a:rPr lang="es-VE" sz="2400" dirty="0"/>
              <a:t>todos los supuestos se </a:t>
            </a:r>
            <a:r>
              <a:rPr lang="es-VE" sz="2400" dirty="0" smtClean="0"/>
              <a:t>cumplieron.</a:t>
            </a:r>
            <a:endParaRPr lang="es-VE" sz="2400" dirty="0"/>
          </a:p>
        </p:txBody>
      </p:sp>
      <p:sp>
        <p:nvSpPr>
          <p:cNvPr id="5" name="2 Rectángulo"/>
          <p:cNvSpPr/>
          <p:nvPr/>
        </p:nvSpPr>
        <p:spPr>
          <a:xfrm>
            <a:off x="4382653" y="281709"/>
            <a:ext cx="3559774" cy="461665"/>
          </a:xfrm>
          <a:prstGeom prst="rect">
            <a:avLst/>
          </a:prstGeom>
          <a:solidFill>
            <a:schemeClr val="accent3">
              <a:lumMod val="60000"/>
              <a:lumOff val="40000"/>
            </a:schemeClr>
          </a:solidFill>
          <a:ln>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419" sz="2400" b="1" spc="50" dirty="0" smtClean="0">
                <a:ln w="11430"/>
                <a:effectLst>
                  <a:outerShdw blurRad="76200" dist="50800" dir="5400000" algn="tl" rotWithShape="0">
                    <a:srgbClr val="000000">
                      <a:alpha val="65000"/>
                    </a:srgbClr>
                  </a:outerShdw>
                </a:effectLst>
              </a:rPr>
              <a:t>ANALISIS ESTADISTICO  </a:t>
            </a:r>
            <a:endParaRPr lang="es-ES" sz="2400" b="1" spc="50" dirty="0">
              <a:ln w="11430"/>
              <a:effectLst>
                <a:outerShdw blurRad="76200" dist="50800" dir="5400000" algn="tl" rotWithShape="0">
                  <a:srgbClr val="000000">
                    <a:alpha val="65000"/>
                  </a:srgbClr>
                </a:outerShdw>
              </a:effectLst>
            </a:endParaRPr>
          </a:p>
        </p:txBody>
      </p:sp>
      <p:sp>
        <p:nvSpPr>
          <p:cNvPr id="7" name="9 Rectángulo"/>
          <p:cNvSpPr/>
          <p:nvPr/>
        </p:nvSpPr>
        <p:spPr>
          <a:xfrm>
            <a:off x="9172767" y="4631331"/>
            <a:ext cx="2670629" cy="1569660"/>
          </a:xfrm>
          <a:prstGeom prst="rect">
            <a:avLst/>
          </a:prstGeom>
          <a:solidFill>
            <a:srgbClr val="66FF66"/>
          </a:solidFill>
          <a:ln>
            <a:solidFill>
              <a:srgbClr val="66FF66"/>
            </a:solidFill>
          </a:ln>
          <a:effectLst>
            <a:glow rad="228600">
              <a:srgbClr val="66FF66">
                <a:alpha val="40000"/>
              </a:srgbClr>
            </a:glow>
          </a:effectLst>
        </p:spPr>
        <p:txBody>
          <a:bodyPr wrap="square">
            <a:spAutoFit/>
          </a:bodyPr>
          <a:lstStyle/>
          <a:p>
            <a:pPr algn="ctr">
              <a:defRPr/>
            </a:pPr>
            <a:endParaRPr lang="es-ES" sz="2400" b="1" dirty="0" smtClean="0">
              <a:latin typeface="Century Schoolbook" pitchFamily="18" charset="0"/>
            </a:endParaRPr>
          </a:p>
          <a:p>
            <a:pPr algn="ctr">
              <a:defRPr/>
            </a:pPr>
            <a:r>
              <a:rPr lang="es-ES" sz="2400" b="1" dirty="0" smtClean="0">
                <a:latin typeface="Century Schoolbook" pitchFamily="18" charset="0"/>
              </a:rPr>
              <a:t>P significativa </a:t>
            </a:r>
          </a:p>
          <a:p>
            <a:pPr algn="ctr">
              <a:defRPr/>
            </a:pPr>
            <a:r>
              <a:rPr lang="es-ES" sz="2400" b="1" dirty="0" smtClean="0">
                <a:latin typeface="Century Schoolbook" pitchFamily="18" charset="0"/>
              </a:rPr>
              <a:t>&lt; 0.05</a:t>
            </a:r>
          </a:p>
          <a:p>
            <a:pPr algn="ctr">
              <a:defRPr/>
            </a:pPr>
            <a:r>
              <a:rPr lang="es-ES" sz="2400" b="1" dirty="0" smtClean="0">
                <a:latin typeface="Century Schoolbook" pitchFamily="18" charset="0"/>
              </a:rPr>
              <a:t> </a:t>
            </a:r>
            <a:endParaRPr lang="es-ES" sz="2400" b="1" dirty="0">
              <a:latin typeface="Century Schoolbook" pitchFamily="18" charset="0"/>
            </a:endParaRPr>
          </a:p>
        </p:txBody>
      </p:sp>
      <p:sp>
        <p:nvSpPr>
          <p:cNvPr id="8" name="Rectángulo 7"/>
          <p:cNvSpPr/>
          <p:nvPr/>
        </p:nvSpPr>
        <p:spPr>
          <a:xfrm>
            <a:off x="2169490" y="904701"/>
            <a:ext cx="7986097" cy="461665"/>
          </a:xfrm>
          <a:prstGeom prst="rect">
            <a:avLst/>
          </a:prstGeom>
          <a:solidFill>
            <a:srgbClr val="FF0000"/>
          </a:solidFill>
        </p:spPr>
        <p:txBody>
          <a:bodyPr wrap="none">
            <a:spAutoFit/>
          </a:bodyPr>
          <a:lstStyle/>
          <a:p>
            <a:r>
              <a:rPr lang="es-VE"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NCSSR SOFTWARE DE 2000 ( NCSS , KAYSVILLE, UT , EE.UU. ) . </a:t>
            </a:r>
            <a:endParaRPr lang="es-VE" sz="2400" b="1" dirty="0">
              <a:solidFill>
                <a:schemeClr val="bg1"/>
              </a:solidFill>
            </a:endParaRPr>
          </a:p>
        </p:txBody>
      </p:sp>
      <p:sp>
        <p:nvSpPr>
          <p:cNvPr id="2" name="Rectángulo redondeado 1"/>
          <p:cNvSpPr/>
          <p:nvPr/>
        </p:nvSpPr>
        <p:spPr>
          <a:xfrm>
            <a:off x="3372632" y="3214734"/>
            <a:ext cx="1750912" cy="97211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4400" dirty="0" smtClean="0">
                <a:solidFill>
                  <a:schemeClr val="bg1"/>
                </a:solidFill>
              </a:rPr>
              <a:t>CV</a:t>
            </a:r>
          </a:p>
        </p:txBody>
      </p:sp>
      <p:sp>
        <p:nvSpPr>
          <p:cNvPr id="9" name="Rectángulo redondeado 8"/>
          <p:cNvSpPr/>
          <p:nvPr/>
        </p:nvSpPr>
        <p:spPr>
          <a:xfrm>
            <a:off x="6899603" y="3214734"/>
            <a:ext cx="1750912" cy="97211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4400" dirty="0" smtClean="0"/>
              <a:t>CA</a:t>
            </a:r>
            <a:endParaRPr lang="es-VE" sz="4400" dirty="0"/>
          </a:p>
        </p:txBody>
      </p:sp>
      <p:sp>
        <p:nvSpPr>
          <p:cNvPr id="3" name="Flecha abajo 2"/>
          <p:cNvSpPr/>
          <p:nvPr/>
        </p:nvSpPr>
        <p:spPr>
          <a:xfrm>
            <a:off x="3907002" y="4370074"/>
            <a:ext cx="682171" cy="52251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Flecha abajo 9"/>
          <p:cNvSpPr/>
          <p:nvPr/>
        </p:nvSpPr>
        <p:spPr>
          <a:xfrm>
            <a:off x="7601341" y="4370074"/>
            <a:ext cx="682171" cy="52251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CuadroTexto 5"/>
          <p:cNvSpPr txBox="1"/>
          <p:nvPr/>
        </p:nvSpPr>
        <p:spPr>
          <a:xfrm>
            <a:off x="3699917" y="5075818"/>
            <a:ext cx="1778511" cy="1200329"/>
          </a:xfrm>
          <a:prstGeom prst="rect">
            <a:avLst/>
          </a:prstGeom>
          <a:noFill/>
        </p:spPr>
        <p:txBody>
          <a:bodyPr wrap="square" rtlCol="0">
            <a:spAutoFit/>
          </a:bodyPr>
          <a:lstStyle/>
          <a:p>
            <a:pPr marL="342900" indent="-342900">
              <a:buFont typeface="Arial" panose="020B0604020202020204" pitchFamily="34" charset="0"/>
              <a:buChar char="•"/>
            </a:pPr>
            <a:r>
              <a:rPr lang="es-419" sz="2400" b="1" dirty="0" smtClean="0">
                <a:solidFill>
                  <a:srgbClr val="FF0000"/>
                </a:solidFill>
              </a:rPr>
              <a:t>N </a:t>
            </a:r>
          </a:p>
          <a:p>
            <a:pPr marL="342900" indent="-342900">
              <a:buFont typeface="Arial" panose="020B0604020202020204" pitchFamily="34" charset="0"/>
              <a:buChar char="•"/>
            </a:pPr>
            <a:r>
              <a:rPr lang="es-419" sz="2400" b="1" dirty="0" smtClean="0">
                <a:solidFill>
                  <a:srgbClr val="FF0000"/>
                </a:solidFill>
              </a:rPr>
              <a:t>MA</a:t>
            </a:r>
            <a:endParaRPr lang="es-419" sz="2400" b="1" dirty="0">
              <a:solidFill>
                <a:srgbClr val="FF0000"/>
              </a:solidFill>
            </a:endParaRPr>
          </a:p>
          <a:p>
            <a:pPr marL="342900" indent="-342900">
              <a:buFont typeface="Arial" panose="020B0604020202020204" pitchFamily="34" charset="0"/>
              <a:buChar char="•"/>
            </a:pPr>
            <a:r>
              <a:rPr lang="es-419" sz="2400" b="1" dirty="0" smtClean="0">
                <a:solidFill>
                  <a:srgbClr val="FF0000"/>
                </a:solidFill>
              </a:rPr>
              <a:t>SA</a:t>
            </a:r>
            <a:endParaRPr lang="es-VE" sz="2400" b="1" dirty="0">
              <a:solidFill>
                <a:srgbClr val="FF0000"/>
              </a:solidFill>
            </a:endParaRPr>
          </a:p>
        </p:txBody>
      </p:sp>
      <p:sp>
        <p:nvSpPr>
          <p:cNvPr id="11" name="CuadroTexto 10"/>
          <p:cNvSpPr txBox="1"/>
          <p:nvPr/>
        </p:nvSpPr>
        <p:spPr>
          <a:xfrm>
            <a:off x="7394256" y="5075817"/>
            <a:ext cx="1778511" cy="1200329"/>
          </a:xfrm>
          <a:prstGeom prst="rect">
            <a:avLst/>
          </a:prstGeom>
          <a:noFill/>
        </p:spPr>
        <p:txBody>
          <a:bodyPr wrap="square" rtlCol="0">
            <a:spAutoFit/>
          </a:bodyPr>
          <a:lstStyle/>
          <a:p>
            <a:pPr marL="342900" indent="-342900">
              <a:buFont typeface="Arial" panose="020B0604020202020204" pitchFamily="34" charset="0"/>
              <a:buChar char="•"/>
            </a:pPr>
            <a:r>
              <a:rPr lang="es-419" sz="2400" b="1" dirty="0" smtClean="0">
                <a:solidFill>
                  <a:srgbClr val="FF0000"/>
                </a:solidFill>
              </a:rPr>
              <a:t>N </a:t>
            </a:r>
          </a:p>
          <a:p>
            <a:pPr marL="342900" indent="-342900">
              <a:buFont typeface="Arial" panose="020B0604020202020204" pitchFamily="34" charset="0"/>
              <a:buChar char="•"/>
            </a:pPr>
            <a:r>
              <a:rPr lang="es-419" sz="2400" b="1" dirty="0" smtClean="0">
                <a:solidFill>
                  <a:srgbClr val="FF0000"/>
                </a:solidFill>
              </a:rPr>
              <a:t>MA</a:t>
            </a:r>
            <a:endParaRPr lang="es-419" sz="2400" b="1" dirty="0">
              <a:solidFill>
                <a:srgbClr val="FF0000"/>
              </a:solidFill>
            </a:endParaRPr>
          </a:p>
          <a:p>
            <a:pPr marL="342900" indent="-342900">
              <a:buFont typeface="Arial" panose="020B0604020202020204" pitchFamily="34" charset="0"/>
              <a:buChar char="•"/>
            </a:pPr>
            <a:r>
              <a:rPr lang="es-419" sz="2400" b="1" dirty="0" smtClean="0">
                <a:solidFill>
                  <a:srgbClr val="FF0000"/>
                </a:solidFill>
              </a:rPr>
              <a:t>SA</a:t>
            </a:r>
            <a:endParaRPr lang="es-VE" sz="2400" b="1" dirty="0">
              <a:solidFill>
                <a:srgbClr val="FF0000"/>
              </a:solidFill>
            </a:endParaRPr>
          </a:p>
        </p:txBody>
      </p:sp>
      <p:sp>
        <p:nvSpPr>
          <p:cNvPr id="12" name="CuadroTexto 11"/>
          <p:cNvSpPr txBox="1"/>
          <p:nvPr/>
        </p:nvSpPr>
        <p:spPr>
          <a:xfrm>
            <a:off x="8200571" y="6487886"/>
            <a:ext cx="3530262" cy="246221"/>
          </a:xfrm>
          <a:prstGeom prst="rect">
            <a:avLst/>
          </a:prstGeom>
          <a:noFill/>
        </p:spPr>
        <p:txBody>
          <a:bodyPr wrap="square" rtlCol="0">
            <a:spAutoFit/>
          </a:bodyPr>
          <a:lstStyle/>
          <a:p>
            <a:r>
              <a:rPr lang="es-419" sz="1000" b="1" dirty="0" smtClean="0"/>
              <a:t>DOI:10.1111/j.1540-8175.2011</a:t>
            </a:r>
            <a:endParaRPr lang="es-VE" sz="1000" b="1" dirty="0"/>
          </a:p>
        </p:txBody>
      </p:sp>
    </p:spTree>
    <p:extLst>
      <p:ext uri="{BB962C8B-B14F-4D97-AF65-F5344CB8AC3E}">
        <p14:creationId xmlns:p14="http://schemas.microsoft.com/office/powerpoint/2010/main" val="3367680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600200" y="593164"/>
            <a:ext cx="8991600" cy="1010652"/>
          </a:xfrm>
          <a:prstGeom prst="roundRect">
            <a:avLst/>
          </a:prstGeom>
          <a:solidFill>
            <a:srgbClr val="0070C0"/>
          </a:solidFill>
          <a:ln w="76200">
            <a:solidFill>
              <a:srgbClr val="0070C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s-AR" sz="6600" dirty="0" smtClean="0">
                <a:solidFill>
                  <a:srgbClr val="43CEFF"/>
                </a:solidFill>
                <a:latin typeface="Arial Narrow" panose="020B0606020202030204" pitchFamily="34" charset="0"/>
              </a:rPr>
              <a:t>RESULTADOS</a:t>
            </a:r>
            <a:r>
              <a:rPr lang="es-AR" sz="4400" dirty="0" smtClean="0">
                <a:solidFill>
                  <a:srgbClr val="43CEFF"/>
                </a:solidFill>
                <a:latin typeface="Arial Narrow" panose="020B0606020202030204" pitchFamily="34" charset="0"/>
              </a:rPr>
              <a:t> </a:t>
            </a:r>
            <a:endParaRPr lang="es-VE" sz="4400" b="1" dirty="0">
              <a:ln w="3175">
                <a:solidFill>
                  <a:srgbClr val="43CEFF"/>
                </a:solidFill>
              </a:ln>
              <a:solidFill>
                <a:srgbClr val="43CEFF"/>
              </a:solidFill>
              <a:effectLst>
                <a:glow rad="63500">
                  <a:schemeClr val="accent1">
                    <a:satMod val="175000"/>
                    <a:alpha val="40000"/>
                  </a:schemeClr>
                </a:glow>
                <a:outerShdw blurRad="50800" dist="38100" dir="10800000" algn="r" rotWithShape="0">
                  <a:prstClr val="black">
                    <a:alpha val="40000"/>
                  </a:prstClr>
                </a:outerShdw>
              </a:effectLst>
              <a:latin typeface="Arial Narrow" panose="020B0606020202030204" pitchFamily="34" charset="0"/>
            </a:endParaRPr>
          </a:p>
        </p:txBody>
      </p:sp>
      <p:pic>
        <p:nvPicPr>
          <p:cNvPr id="1026" name="Picture 2" descr="https://www.minsalud.gov.co/salud/PublishingImages/Giros%20R%C3%A9gimen%20Subsidia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633" y="2979737"/>
            <a:ext cx="3800475" cy="2847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olpublirp.com/wp-content/uploads/2014/04/grafico-circular_733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384" y="3202442"/>
            <a:ext cx="4488118" cy="283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230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50507" y="43543"/>
            <a:ext cx="2727849" cy="584775"/>
          </a:xfrm>
          <a:prstGeom prst="rect">
            <a:avLst/>
          </a:prstGeom>
          <a:solidFill>
            <a:schemeClr val="accent3">
              <a:lumMod val="60000"/>
              <a:lumOff val="40000"/>
            </a:schemeClr>
          </a:solidFill>
          <a:ln>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419" sz="3200" b="1" spc="50" dirty="0">
                <a:ln w="11430"/>
                <a:effectLst>
                  <a:outerShdw blurRad="76200" dist="50800" dir="5400000" algn="tl" rotWithShape="0">
                    <a:srgbClr val="000000">
                      <a:alpha val="65000"/>
                    </a:srgbClr>
                  </a:outerShdw>
                </a:effectLst>
              </a:rPr>
              <a:t>RESULTADOS </a:t>
            </a:r>
            <a:endParaRPr lang="es-ES" sz="3200" b="1" spc="50" dirty="0">
              <a:ln w="11430"/>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75762" y="579549"/>
            <a:ext cx="10277341" cy="6062948"/>
          </a:xfrm>
          <a:prstGeom prst="rect">
            <a:avLst/>
          </a:prstGeom>
          <a:noFill/>
          <a:ln w="57150">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291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44" y="1838929"/>
            <a:ext cx="10439786" cy="3724744"/>
          </a:xfrm>
          <a:prstGeom prst="rect">
            <a:avLst/>
          </a:prstGeom>
          <a:noFill/>
          <a:ln w="57150">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736304" y="-27384"/>
            <a:ext cx="2727849" cy="461665"/>
          </a:xfrm>
          <a:prstGeom prst="rect">
            <a:avLst/>
          </a:prstGeom>
          <a:solidFill>
            <a:schemeClr val="accent3">
              <a:lumMod val="60000"/>
              <a:lumOff val="40000"/>
            </a:schemeClr>
          </a:solidFill>
          <a:ln>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419" sz="2400" b="1" spc="50" dirty="0">
                <a:ln w="11430"/>
                <a:effectLst>
                  <a:outerShdw blurRad="76200" dist="50800" dir="5400000" algn="tl" rotWithShape="0">
                    <a:srgbClr val="000000">
                      <a:alpha val="65000"/>
                    </a:srgbClr>
                  </a:outerShdw>
                </a:effectLst>
              </a:rPr>
              <a:t>RESULTADOS </a:t>
            </a:r>
            <a:endParaRPr lang="es-ES" sz="2400" b="1" spc="50" dirty="0">
              <a:ln w="11430"/>
              <a:effectLst>
                <a:outerShdw blurRad="76200" dist="50800" dir="5400000" algn="tl" rotWithShape="0">
                  <a:srgbClr val="000000">
                    <a:alpha val="65000"/>
                  </a:srgbClr>
                </a:outerShdw>
              </a:effectLst>
            </a:endParaRPr>
          </a:p>
        </p:txBody>
      </p:sp>
      <p:sp>
        <p:nvSpPr>
          <p:cNvPr id="5" name="CuadroTexto 4"/>
          <p:cNvSpPr txBox="1"/>
          <p:nvPr/>
        </p:nvSpPr>
        <p:spPr>
          <a:xfrm>
            <a:off x="8200571" y="6487886"/>
            <a:ext cx="3530262" cy="246221"/>
          </a:xfrm>
          <a:prstGeom prst="rect">
            <a:avLst/>
          </a:prstGeom>
          <a:noFill/>
        </p:spPr>
        <p:txBody>
          <a:bodyPr wrap="square" rtlCol="0">
            <a:spAutoFit/>
          </a:bodyPr>
          <a:lstStyle/>
          <a:p>
            <a:r>
              <a:rPr lang="es-419" sz="1000" b="1" dirty="0" smtClean="0"/>
              <a:t>DOI:10.1111/j.1540-8175.2011</a:t>
            </a:r>
            <a:endParaRPr lang="es-VE" sz="1000" b="1" dirty="0"/>
          </a:p>
        </p:txBody>
      </p:sp>
    </p:spTree>
    <p:extLst>
      <p:ext uri="{BB962C8B-B14F-4D97-AF65-F5344CB8AC3E}">
        <p14:creationId xmlns:p14="http://schemas.microsoft.com/office/powerpoint/2010/main" val="4289877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0274" t="14584" r="10175" b="26736"/>
          <a:stretch/>
        </p:blipFill>
        <p:spPr>
          <a:xfrm>
            <a:off x="303598" y="812800"/>
            <a:ext cx="11697902" cy="4851400"/>
          </a:xfrm>
          <a:prstGeom prst="rect">
            <a:avLst/>
          </a:prstGeom>
          <a:ln w="38100">
            <a:solidFill>
              <a:srgbClr val="0066FF"/>
            </a:solidFill>
          </a:ln>
        </p:spPr>
      </p:pic>
      <p:sp>
        <p:nvSpPr>
          <p:cNvPr id="3" name="CuadroTexto 2"/>
          <p:cNvSpPr txBox="1"/>
          <p:nvPr/>
        </p:nvSpPr>
        <p:spPr>
          <a:xfrm>
            <a:off x="8200571" y="6487886"/>
            <a:ext cx="3530262" cy="246221"/>
          </a:xfrm>
          <a:prstGeom prst="rect">
            <a:avLst/>
          </a:prstGeom>
          <a:noFill/>
        </p:spPr>
        <p:txBody>
          <a:bodyPr wrap="square" rtlCol="0">
            <a:spAutoFit/>
          </a:bodyPr>
          <a:lstStyle/>
          <a:p>
            <a:r>
              <a:rPr lang="es-419" sz="1000" b="1" dirty="0" smtClean="0"/>
              <a:t>DOI:10.1111/j.1540-8175.2011</a:t>
            </a:r>
            <a:endParaRPr lang="es-VE" sz="1000" b="1" dirty="0"/>
          </a:p>
        </p:txBody>
      </p:sp>
    </p:spTree>
    <p:extLst>
      <p:ext uri="{BB962C8B-B14F-4D97-AF65-F5344CB8AC3E}">
        <p14:creationId xmlns:p14="http://schemas.microsoft.com/office/powerpoint/2010/main" val="445105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6113" y="1291771"/>
            <a:ext cx="11408229" cy="461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736302" y="277416"/>
            <a:ext cx="2727849" cy="584775"/>
          </a:xfrm>
          <a:prstGeom prst="rect">
            <a:avLst/>
          </a:prstGeom>
          <a:solidFill>
            <a:schemeClr val="accent3">
              <a:lumMod val="60000"/>
              <a:lumOff val="40000"/>
            </a:schemeClr>
          </a:solidFill>
          <a:ln>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419" sz="3200" b="1" spc="50" dirty="0">
                <a:ln w="11430"/>
                <a:effectLst>
                  <a:outerShdw blurRad="76200" dist="50800" dir="5400000" algn="tl" rotWithShape="0">
                    <a:srgbClr val="000000">
                      <a:alpha val="65000"/>
                    </a:srgbClr>
                  </a:outerShdw>
                </a:effectLst>
              </a:rPr>
              <a:t>RESULTADOS </a:t>
            </a:r>
            <a:endParaRPr lang="es-ES" sz="3200" b="1" spc="50" dirty="0">
              <a:ln w="11430"/>
              <a:effectLst>
                <a:outerShdw blurRad="76200" dist="50800" dir="5400000" algn="tl" rotWithShape="0">
                  <a:srgbClr val="000000">
                    <a:alpha val="65000"/>
                  </a:srgbClr>
                </a:outerShdw>
              </a:effectLst>
            </a:endParaRPr>
          </a:p>
        </p:txBody>
      </p:sp>
      <p:sp>
        <p:nvSpPr>
          <p:cNvPr id="5" name="CuadroTexto 4"/>
          <p:cNvSpPr txBox="1"/>
          <p:nvPr/>
        </p:nvSpPr>
        <p:spPr>
          <a:xfrm>
            <a:off x="8200571" y="6487886"/>
            <a:ext cx="3530262" cy="246221"/>
          </a:xfrm>
          <a:prstGeom prst="rect">
            <a:avLst/>
          </a:prstGeom>
          <a:noFill/>
        </p:spPr>
        <p:txBody>
          <a:bodyPr wrap="square" rtlCol="0">
            <a:spAutoFit/>
          </a:bodyPr>
          <a:lstStyle/>
          <a:p>
            <a:r>
              <a:rPr lang="es-419" sz="1000" b="1" dirty="0" smtClean="0"/>
              <a:t>DOI:10.1111/j.1540-8175.2011</a:t>
            </a:r>
            <a:endParaRPr lang="es-VE" sz="1000" b="1" dirty="0"/>
          </a:p>
        </p:txBody>
      </p:sp>
    </p:spTree>
    <p:extLst>
      <p:ext uri="{BB962C8B-B14F-4D97-AF65-F5344CB8AC3E}">
        <p14:creationId xmlns:p14="http://schemas.microsoft.com/office/powerpoint/2010/main" val="3667927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65122" y="1487036"/>
            <a:ext cx="10925866" cy="443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764130" y="306445"/>
            <a:ext cx="2727849" cy="584775"/>
          </a:xfrm>
          <a:prstGeom prst="rect">
            <a:avLst/>
          </a:prstGeom>
          <a:solidFill>
            <a:schemeClr val="accent3">
              <a:lumMod val="60000"/>
              <a:lumOff val="40000"/>
            </a:schemeClr>
          </a:solidFill>
          <a:ln>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419" sz="3200" b="1" spc="50" dirty="0">
                <a:ln w="11430"/>
                <a:effectLst>
                  <a:outerShdw blurRad="76200" dist="50800" dir="5400000" algn="tl" rotWithShape="0">
                    <a:srgbClr val="000000">
                      <a:alpha val="65000"/>
                    </a:srgbClr>
                  </a:outerShdw>
                </a:effectLst>
              </a:rPr>
              <a:t>RESULTADOS</a:t>
            </a:r>
            <a:r>
              <a:rPr lang="es-419" sz="3200" b="1" spc="50" dirty="0">
                <a:ln w="11430"/>
                <a:solidFill>
                  <a:srgbClr val="FFFF00"/>
                </a:solidFill>
                <a:effectLst>
                  <a:outerShdw blurRad="76200" dist="50800" dir="5400000" algn="tl" rotWithShape="0">
                    <a:srgbClr val="000000">
                      <a:alpha val="65000"/>
                    </a:srgbClr>
                  </a:outerShdw>
                </a:effectLst>
              </a:rPr>
              <a:t> </a:t>
            </a:r>
            <a:endParaRPr lang="es-ES" sz="3200" b="1" spc="50" dirty="0">
              <a:ln w="11430"/>
              <a:solidFill>
                <a:srgbClr val="FFFF00"/>
              </a:solidFill>
              <a:effectLst>
                <a:outerShdw blurRad="76200" dist="50800" dir="5400000" algn="tl" rotWithShape="0">
                  <a:srgbClr val="000000">
                    <a:alpha val="65000"/>
                  </a:srgbClr>
                </a:outerShdw>
              </a:effectLst>
            </a:endParaRPr>
          </a:p>
        </p:txBody>
      </p:sp>
      <p:sp>
        <p:nvSpPr>
          <p:cNvPr id="4" name="CuadroTexto 3"/>
          <p:cNvSpPr txBox="1"/>
          <p:nvPr/>
        </p:nvSpPr>
        <p:spPr>
          <a:xfrm>
            <a:off x="8200571" y="6487886"/>
            <a:ext cx="3530262" cy="246221"/>
          </a:xfrm>
          <a:prstGeom prst="rect">
            <a:avLst/>
          </a:prstGeom>
          <a:noFill/>
        </p:spPr>
        <p:txBody>
          <a:bodyPr wrap="square" rtlCol="0">
            <a:spAutoFit/>
          </a:bodyPr>
          <a:lstStyle/>
          <a:p>
            <a:r>
              <a:rPr lang="es-419" sz="1000" b="1" dirty="0" smtClean="0"/>
              <a:t>DOI:10.1111/j.1540-8175.2011</a:t>
            </a:r>
            <a:endParaRPr lang="es-VE" sz="1000" b="1" dirty="0"/>
          </a:p>
        </p:txBody>
      </p:sp>
    </p:spTree>
    <p:extLst>
      <p:ext uri="{BB962C8B-B14F-4D97-AF65-F5344CB8AC3E}">
        <p14:creationId xmlns:p14="http://schemas.microsoft.com/office/powerpoint/2010/main" val="376085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9562" y="1336289"/>
            <a:ext cx="10947400" cy="5262979"/>
          </a:xfrm>
          <a:prstGeom prst="rect">
            <a:avLst/>
          </a:prstGeom>
        </p:spPr>
        <p:txBody>
          <a:bodyPr wrap="square">
            <a:spAutoFit/>
          </a:bodyPr>
          <a:lstStyle/>
          <a:p>
            <a:pPr marL="285750" indent="-285750" algn="just">
              <a:buFont typeface="Arial" panose="020B0604020202020204" pitchFamily="34" charset="0"/>
              <a:buChar char="•"/>
            </a:pPr>
            <a:r>
              <a:rPr lang="es-VE" sz="2400" dirty="0"/>
              <a:t>Alrededor de un tercio de los estudios fueron realizados  para indicaciones relacionadas con el tratamiento del cáncer (grupo CA), en lugar de enfermedad conocida del corazón</a:t>
            </a:r>
            <a:r>
              <a:rPr lang="es-VE" sz="2400" dirty="0" smtClean="0"/>
              <a:t>.</a:t>
            </a:r>
          </a:p>
          <a:p>
            <a:pPr marL="285750" indent="-285750" algn="just">
              <a:buFont typeface="Arial" panose="020B0604020202020204" pitchFamily="34" charset="0"/>
              <a:buChar char="•"/>
            </a:pPr>
            <a:endParaRPr lang="es-VE" sz="2400" dirty="0" smtClean="0"/>
          </a:p>
          <a:p>
            <a:pPr marL="285750" indent="-285750" algn="just">
              <a:buFont typeface="Arial" panose="020B0604020202020204" pitchFamily="34" charset="0"/>
              <a:buChar char="•"/>
            </a:pPr>
            <a:r>
              <a:rPr lang="es-VE" sz="2400" dirty="0" smtClean="0"/>
              <a:t>Uno </a:t>
            </a:r>
            <a:r>
              <a:rPr lang="es-VE" sz="2400" dirty="0"/>
              <a:t>de cada cinco pacientes que tenían estudios de ETT para CA se encontró que tenían resultados  </a:t>
            </a:r>
            <a:r>
              <a:rPr lang="es-VE" sz="2400" dirty="0" smtClean="0"/>
              <a:t>SA.</a:t>
            </a:r>
          </a:p>
          <a:p>
            <a:pPr marL="285750" indent="-285750" algn="just">
              <a:buFont typeface="Arial" panose="020B0604020202020204" pitchFamily="34" charset="0"/>
              <a:buChar char="•"/>
            </a:pPr>
            <a:endParaRPr lang="es-VE" sz="2400" dirty="0" smtClean="0"/>
          </a:p>
          <a:p>
            <a:pPr marL="285750" indent="-285750" algn="just">
              <a:buFont typeface="Arial" panose="020B0604020202020204" pitchFamily="34" charset="0"/>
              <a:buChar char="•"/>
            </a:pPr>
            <a:r>
              <a:rPr lang="es-VE" sz="2400" dirty="0"/>
              <a:t>81,5% de los hallazgos SA en el grupo CA podría haberse perdido en el cribado con modalidades distintas de </a:t>
            </a:r>
            <a:r>
              <a:rPr lang="es-VE" sz="2400" dirty="0" smtClean="0"/>
              <a:t>TTE</a:t>
            </a:r>
          </a:p>
          <a:p>
            <a:pPr marL="285750" indent="-285750" algn="just">
              <a:buFont typeface="Arial" panose="020B0604020202020204" pitchFamily="34" charset="0"/>
              <a:buChar char="•"/>
            </a:pPr>
            <a:endParaRPr lang="es-VE" sz="2400" dirty="0" smtClean="0"/>
          </a:p>
          <a:p>
            <a:pPr marL="285750" indent="-285750" algn="just">
              <a:buFont typeface="Arial" panose="020B0604020202020204" pitchFamily="34" charset="0"/>
              <a:buChar char="•"/>
            </a:pPr>
            <a:r>
              <a:rPr lang="es-VE" sz="2400" dirty="0"/>
              <a:t>Alrededor de un tercio de los estudios fueron realizados  para indicaciones relacionadas con el tratamiento del cáncer (grupo CA), en lugar de enfermedad conocida del corazón. </a:t>
            </a:r>
            <a:endParaRPr lang="es-VE" sz="2400" dirty="0" smtClean="0"/>
          </a:p>
          <a:p>
            <a:pPr algn="just"/>
            <a:endParaRPr lang="es-VE" sz="2400" dirty="0" smtClean="0"/>
          </a:p>
        </p:txBody>
      </p:sp>
      <p:sp>
        <p:nvSpPr>
          <p:cNvPr id="3" name="3 Rectángulo"/>
          <p:cNvSpPr/>
          <p:nvPr/>
        </p:nvSpPr>
        <p:spPr>
          <a:xfrm>
            <a:off x="4736304" y="455216"/>
            <a:ext cx="3304610" cy="584775"/>
          </a:xfrm>
          <a:prstGeom prst="rect">
            <a:avLst/>
          </a:prstGeom>
          <a:solidFill>
            <a:schemeClr val="accent3">
              <a:lumMod val="60000"/>
              <a:lumOff val="40000"/>
            </a:schemeClr>
          </a:solidFill>
          <a:ln>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419" sz="3200" b="1" spc="50" dirty="0" smtClean="0">
                <a:ln w="11430"/>
                <a:effectLst>
                  <a:outerShdw blurRad="76200" dist="50800" dir="5400000" algn="tl" rotWithShape="0">
                    <a:srgbClr val="000000">
                      <a:alpha val="65000"/>
                    </a:srgbClr>
                  </a:outerShdw>
                </a:effectLst>
              </a:rPr>
              <a:t>CONCLUSIONES</a:t>
            </a:r>
            <a:endParaRPr lang="es-ES" sz="3200" b="1" spc="50" dirty="0">
              <a:ln w="11430"/>
              <a:effectLst>
                <a:outerShdw blurRad="76200" dist="50800" dir="5400000" algn="tl" rotWithShape="0">
                  <a:srgbClr val="000000">
                    <a:alpha val="65000"/>
                  </a:srgbClr>
                </a:outerShdw>
              </a:effectLst>
            </a:endParaRPr>
          </a:p>
        </p:txBody>
      </p:sp>
      <p:sp>
        <p:nvSpPr>
          <p:cNvPr id="4" name="CuadroTexto 3"/>
          <p:cNvSpPr txBox="1"/>
          <p:nvPr/>
        </p:nvSpPr>
        <p:spPr>
          <a:xfrm>
            <a:off x="8200571" y="6487886"/>
            <a:ext cx="3530262" cy="246221"/>
          </a:xfrm>
          <a:prstGeom prst="rect">
            <a:avLst/>
          </a:prstGeom>
          <a:noFill/>
        </p:spPr>
        <p:txBody>
          <a:bodyPr wrap="square" rtlCol="0">
            <a:spAutoFit/>
          </a:bodyPr>
          <a:lstStyle/>
          <a:p>
            <a:r>
              <a:rPr lang="es-419" sz="1000" b="1" dirty="0" smtClean="0"/>
              <a:t>DOI:10.1111/j.1540-8175.2011</a:t>
            </a:r>
            <a:endParaRPr lang="es-VE" sz="1000" b="1" dirty="0"/>
          </a:p>
        </p:txBody>
      </p:sp>
    </p:spTree>
    <p:extLst>
      <p:ext uri="{BB962C8B-B14F-4D97-AF65-F5344CB8AC3E}">
        <p14:creationId xmlns:p14="http://schemas.microsoft.com/office/powerpoint/2010/main" val="1710238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3186658" y="2169050"/>
            <a:ext cx="6108980"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419" sz="8800" b="1" spc="50" dirty="0" smtClean="0">
                <a:ln w="11430"/>
                <a:solidFill>
                  <a:srgbClr val="FF0000"/>
                </a:solidFill>
                <a:effectLst>
                  <a:outerShdw blurRad="76200" dist="50800" dir="5400000" algn="tl" rotWithShape="0">
                    <a:srgbClr val="000000">
                      <a:alpha val="65000"/>
                    </a:srgbClr>
                  </a:outerShdw>
                </a:effectLst>
              </a:rPr>
              <a:t>G</a:t>
            </a:r>
            <a:r>
              <a:rPr lang="es-419" sz="8800" b="1" spc="50" dirty="0" smtClean="0">
                <a:ln w="11430"/>
                <a:solidFill>
                  <a:srgbClr val="0000FF"/>
                </a:solidFill>
                <a:effectLst>
                  <a:outerShdw blurRad="76200" dist="50800" dir="5400000" algn="tl" rotWithShape="0">
                    <a:srgbClr val="000000">
                      <a:alpha val="65000"/>
                    </a:srgbClr>
                  </a:outerShdw>
                </a:effectLst>
              </a:rPr>
              <a:t>R</a:t>
            </a:r>
            <a:r>
              <a:rPr lang="es-419" sz="8800" b="1" spc="50" dirty="0" smtClean="0">
                <a:ln w="11430"/>
                <a:solidFill>
                  <a:srgbClr val="FF0000"/>
                </a:solidFill>
                <a:effectLst>
                  <a:outerShdw blurRad="76200" dist="50800" dir="5400000" algn="tl" rotWithShape="0">
                    <a:srgbClr val="000000">
                      <a:alpha val="65000"/>
                    </a:srgbClr>
                  </a:outerShdw>
                </a:effectLst>
              </a:rPr>
              <a:t>A</a:t>
            </a:r>
            <a:r>
              <a:rPr lang="es-419" sz="8800" b="1" spc="50" dirty="0" smtClean="0">
                <a:ln w="11430"/>
                <a:solidFill>
                  <a:srgbClr val="0000FF"/>
                </a:solidFill>
                <a:effectLst>
                  <a:outerShdw blurRad="76200" dist="50800" dir="5400000" algn="tl" rotWithShape="0">
                    <a:srgbClr val="000000">
                      <a:alpha val="65000"/>
                    </a:srgbClr>
                  </a:outerShdw>
                </a:effectLst>
              </a:rPr>
              <a:t>C</a:t>
            </a:r>
            <a:r>
              <a:rPr lang="es-419" sz="8800" b="1" spc="50" dirty="0" smtClean="0">
                <a:ln w="11430"/>
                <a:solidFill>
                  <a:srgbClr val="FF0000"/>
                </a:solidFill>
                <a:effectLst>
                  <a:outerShdw blurRad="76200" dist="50800" dir="5400000" algn="tl" rotWithShape="0">
                    <a:srgbClr val="000000">
                      <a:alpha val="65000"/>
                    </a:srgbClr>
                  </a:outerShdw>
                </a:effectLst>
              </a:rPr>
              <a:t>I</a:t>
            </a:r>
            <a:r>
              <a:rPr lang="es-419" sz="8800" b="1" spc="50" dirty="0" smtClean="0">
                <a:ln w="11430"/>
                <a:solidFill>
                  <a:srgbClr val="0000FF"/>
                </a:solidFill>
                <a:effectLst>
                  <a:outerShdw blurRad="76200" dist="50800" dir="5400000" algn="tl" rotWithShape="0">
                    <a:srgbClr val="000000">
                      <a:alpha val="65000"/>
                    </a:srgbClr>
                  </a:outerShdw>
                </a:effectLst>
              </a:rPr>
              <a:t>A</a:t>
            </a:r>
            <a:r>
              <a:rPr lang="es-419" sz="8800" b="1" spc="50" dirty="0" smtClean="0">
                <a:ln w="11430"/>
                <a:solidFill>
                  <a:srgbClr val="FF0000"/>
                </a:solidFill>
                <a:effectLst>
                  <a:outerShdw blurRad="76200" dist="50800" dir="5400000" algn="tl" rotWithShape="0">
                    <a:srgbClr val="000000">
                      <a:alpha val="65000"/>
                    </a:srgbClr>
                  </a:outerShdw>
                </a:effectLst>
              </a:rPr>
              <a:t>S</a:t>
            </a:r>
            <a:r>
              <a:rPr lang="es-419" sz="8800" b="1" spc="50" dirty="0" smtClean="0">
                <a:ln w="11430"/>
                <a:solidFill>
                  <a:srgbClr val="0000FF"/>
                </a:solidFill>
                <a:effectLst>
                  <a:outerShdw blurRad="76200" dist="50800" dir="5400000" algn="tl" rotWithShape="0">
                    <a:srgbClr val="000000">
                      <a:alpha val="65000"/>
                    </a:srgbClr>
                  </a:outerShdw>
                </a:effectLst>
              </a:rPr>
              <a:t>.</a:t>
            </a:r>
            <a:r>
              <a:rPr lang="es-419" sz="8800" b="1" spc="50" dirty="0" smtClean="0">
                <a:ln w="11430"/>
                <a:solidFill>
                  <a:srgbClr val="FF0000"/>
                </a:solidFill>
                <a:effectLst>
                  <a:outerShdw blurRad="76200" dist="50800" dir="5400000" algn="tl" rotWithShape="0">
                    <a:srgbClr val="000000">
                      <a:alpha val="65000"/>
                    </a:srgbClr>
                  </a:outerShdw>
                </a:effectLst>
              </a:rPr>
              <a:t>.</a:t>
            </a:r>
            <a:r>
              <a:rPr lang="es-419" sz="8800" b="1" spc="50" dirty="0" smtClean="0">
                <a:ln w="11430"/>
                <a:solidFill>
                  <a:srgbClr val="0000FF"/>
                </a:solidFill>
                <a:effectLst>
                  <a:outerShdw blurRad="76200" dist="50800" dir="5400000" algn="tl" rotWithShape="0">
                    <a:srgbClr val="000000">
                      <a:alpha val="65000"/>
                    </a:srgbClr>
                  </a:outerShdw>
                </a:effectLst>
              </a:rPr>
              <a:t>!</a:t>
            </a:r>
            <a:r>
              <a:rPr lang="es-419" sz="8800" b="1" spc="50" dirty="0" smtClean="0">
                <a:ln w="11430"/>
                <a:solidFill>
                  <a:srgbClr val="FF0000"/>
                </a:solidFill>
                <a:effectLst>
                  <a:outerShdw blurRad="76200" dist="50800" dir="5400000" algn="tl" rotWithShape="0">
                    <a:srgbClr val="000000">
                      <a:alpha val="65000"/>
                    </a:srgbClr>
                  </a:outerShdw>
                </a:effectLst>
              </a:rPr>
              <a:t>!</a:t>
            </a:r>
            <a:r>
              <a:rPr lang="es-419" sz="8800" b="1" spc="50" dirty="0" smtClean="0">
                <a:ln w="11430"/>
                <a:solidFill>
                  <a:srgbClr val="0000FF"/>
                </a:solidFill>
                <a:effectLst>
                  <a:outerShdw blurRad="76200" dist="50800" dir="5400000" algn="tl" rotWithShape="0">
                    <a:srgbClr val="000000">
                      <a:alpha val="65000"/>
                    </a:srgbClr>
                  </a:outerShdw>
                </a:effectLst>
              </a:rPr>
              <a:t>!</a:t>
            </a:r>
            <a:endParaRPr lang="es-ES" sz="8800" b="1" spc="50" dirty="0">
              <a:ln w="11430"/>
              <a:solidFill>
                <a:srgbClr val="0000FF"/>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781543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520279" y="378447"/>
            <a:ext cx="3087889" cy="584775"/>
          </a:xfrm>
          <a:prstGeom prst="rect">
            <a:avLst/>
          </a:prstGeom>
          <a:solidFill>
            <a:schemeClr val="accent3">
              <a:lumMod val="60000"/>
              <a:lumOff val="40000"/>
            </a:schemeClr>
          </a:solidFill>
          <a:ln>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419" sz="2400" b="1" spc="50" dirty="0">
                <a:ln w="11430"/>
                <a:effectLst>
                  <a:outerShdw blurRad="76200" dist="50800" dir="5400000" algn="tl" rotWithShape="0">
                    <a:srgbClr val="000000">
                      <a:alpha val="65000"/>
                    </a:srgbClr>
                  </a:outerShdw>
                </a:effectLst>
              </a:rPr>
              <a:t>INTRODUCCIÓN</a:t>
            </a:r>
            <a:r>
              <a:rPr lang="es-419" sz="3200" b="1" spc="50" dirty="0">
                <a:ln w="11430"/>
                <a:solidFill>
                  <a:srgbClr val="FFFF00"/>
                </a:solidFill>
                <a:effectLst>
                  <a:outerShdw blurRad="76200" dist="50800" dir="5400000" algn="tl" rotWithShape="0">
                    <a:srgbClr val="000000">
                      <a:alpha val="65000"/>
                    </a:srgbClr>
                  </a:outerShdw>
                </a:effectLst>
              </a:rPr>
              <a:t> </a:t>
            </a:r>
            <a:endParaRPr lang="es-ES" sz="3200" b="1" spc="50" dirty="0">
              <a:ln w="11430"/>
              <a:solidFill>
                <a:srgbClr val="FFFF00"/>
              </a:solidFill>
              <a:effectLst>
                <a:outerShdw blurRad="76200" dist="50800" dir="5400000" algn="tl" rotWithShape="0">
                  <a:srgbClr val="000000">
                    <a:alpha val="65000"/>
                  </a:srgbClr>
                </a:outerShdw>
              </a:effectLst>
            </a:endParaRPr>
          </a:p>
        </p:txBody>
      </p:sp>
      <p:sp>
        <p:nvSpPr>
          <p:cNvPr id="5" name="4 Rectángulo"/>
          <p:cNvSpPr/>
          <p:nvPr/>
        </p:nvSpPr>
        <p:spPr>
          <a:xfrm>
            <a:off x="1775520" y="2060848"/>
            <a:ext cx="8496944" cy="369332"/>
          </a:xfrm>
          <a:prstGeom prst="rect">
            <a:avLst/>
          </a:prstGeom>
        </p:spPr>
        <p:txBody>
          <a:bodyPr wrap="square">
            <a:spAutoFit/>
          </a:bodyPr>
          <a:lstStyle/>
          <a:p>
            <a:pPr marL="285750" indent="-285750" algn="just">
              <a:buBlip>
                <a:blip r:embed="rId2"/>
              </a:buBlip>
            </a:pPr>
            <a:endParaRPr lang="es-ES" b="1" dirty="0">
              <a:solidFill>
                <a:srgbClr val="FFFFFF"/>
              </a:solidFill>
              <a:latin typeface="Century Schoolbook" pitchFamily="18" charset="0"/>
            </a:endParaRPr>
          </a:p>
        </p:txBody>
      </p:sp>
      <p:sp>
        <p:nvSpPr>
          <p:cNvPr id="7" name="AutoShape 2" descr="Resultado de imagen para el acertij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FFFFFF"/>
              </a:solidFill>
            </a:endParaRPr>
          </a:p>
        </p:txBody>
      </p:sp>
      <p:graphicFrame>
        <p:nvGraphicFramePr>
          <p:cNvPr id="4" name="Diagrama 3"/>
          <p:cNvGraphicFramePr/>
          <p:nvPr>
            <p:extLst>
              <p:ext uri="{D42A27DB-BD31-4B8C-83A1-F6EECF244321}">
                <p14:modId xmlns:p14="http://schemas.microsoft.com/office/powerpoint/2010/main" val="2539439371"/>
              </p:ext>
            </p:extLst>
          </p:nvPr>
        </p:nvGraphicFramePr>
        <p:xfrm>
          <a:off x="965200" y="958460"/>
          <a:ext cx="104013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9 Rectángulo"/>
          <p:cNvSpPr/>
          <p:nvPr/>
        </p:nvSpPr>
        <p:spPr>
          <a:xfrm>
            <a:off x="1289707" y="1358782"/>
            <a:ext cx="9806609" cy="1815882"/>
          </a:xfrm>
          <a:prstGeom prst="rect">
            <a:avLst/>
          </a:prstGeom>
          <a:solidFill>
            <a:srgbClr val="66FF66"/>
          </a:solidFill>
          <a:ln>
            <a:solidFill>
              <a:srgbClr val="66FF66"/>
            </a:solidFill>
          </a:ln>
          <a:effectLst>
            <a:glow rad="228600">
              <a:srgbClr val="66FF66">
                <a:alpha val="40000"/>
              </a:srgbClr>
            </a:glow>
          </a:effectLst>
        </p:spPr>
        <p:txBody>
          <a:bodyPr wrap="square">
            <a:spAutoFit/>
          </a:bodyPr>
          <a:lstStyle/>
          <a:p>
            <a:pPr lvl="0" algn="just"/>
            <a:endParaRPr lang="es-419" sz="2800" b="1" dirty="0" smtClean="0">
              <a:latin typeface="Times New Roman" panose="02020603050405020304" pitchFamily="18" charset="0"/>
              <a:cs typeface="Times New Roman" panose="02020603050405020304" pitchFamily="18" charset="0"/>
            </a:endParaRPr>
          </a:p>
          <a:p>
            <a:pPr lvl="0" algn="just"/>
            <a:r>
              <a:rPr lang="es-419" sz="2800" b="1" dirty="0" smtClean="0">
                <a:latin typeface="Times New Roman" panose="02020603050405020304" pitchFamily="18" charset="0"/>
                <a:cs typeface="Times New Roman" panose="02020603050405020304" pitchFamily="18" charset="0"/>
              </a:rPr>
              <a:t>Complicaciones tardias:  </a:t>
            </a:r>
            <a:r>
              <a:rPr lang="es-419" sz="2800" dirty="0" smtClean="0">
                <a:latin typeface="Times New Roman" panose="02020603050405020304" pitchFamily="18" charset="0"/>
                <a:cs typeface="Times New Roman" panose="02020603050405020304" pitchFamily="18" charset="0"/>
              </a:rPr>
              <a:t>Ocurridas en un tiempo mayor </a:t>
            </a:r>
            <a:r>
              <a:rPr lang="es-419" sz="2800" dirty="0">
                <a:latin typeface="Times New Roman" panose="02020603050405020304" pitchFamily="18" charset="0"/>
                <a:cs typeface="Times New Roman" panose="02020603050405020304" pitchFamily="18" charset="0"/>
              </a:rPr>
              <a:t>a </a:t>
            </a:r>
            <a:r>
              <a:rPr lang="es-VE" sz="2800" dirty="0">
                <a:latin typeface="Times New Roman" panose="02020603050405020304" pitchFamily="18" charset="0"/>
                <a:cs typeface="Times New Roman" panose="02020603050405020304" pitchFamily="18" charset="0"/>
              </a:rPr>
              <a:t>2 años después de la finalización del </a:t>
            </a:r>
            <a:r>
              <a:rPr lang="es-VE" sz="2800" dirty="0" smtClean="0">
                <a:latin typeface="Times New Roman" panose="02020603050405020304" pitchFamily="18" charset="0"/>
                <a:cs typeface="Times New Roman" panose="02020603050405020304" pitchFamily="18" charset="0"/>
              </a:rPr>
              <a:t>tratamiento.</a:t>
            </a:r>
          </a:p>
          <a:p>
            <a:pPr lvl="0" algn="just"/>
            <a:endParaRPr lang="es-VE" sz="2800" dirty="0">
              <a:latin typeface="Times New Roman" panose="02020603050405020304" pitchFamily="18" charset="0"/>
              <a:cs typeface="Times New Roman" panose="02020603050405020304" pitchFamily="18" charset="0"/>
            </a:endParaRPr>
          </a:p>
        </p:txBody>
      </p:sp>
      <p:sp>
        <p:nvSpPr>
          <p:cNvPr id="2" name="Llamada rectangular redondeada 1"/>
          <p:cNvSpPr/>
          <p:nvPr/>
        </p:nvSpPr>
        <p:spPr>
          <a:xfrm>
            <a:off x="1160918" y="3446570"/>
            <a:ext cx="2332383" cy="1046923"/>
          </a:xfrm>
          <a:prstGeom prst="wedgeRoundRect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3200" b="1" spc="50" dirty="0" smtClean="0">
                <a:ln w="0"/>
                <a:solidFill>
                  <a:schemeClr val="bg2"/>
                </a:solidFill>
                <a:effectLst>
                  <a:innerShdw blurRad="63500" dist="50800" dir="13500000">
                    <a:srgbClr val="000000">
                      <a:alpha val="50000"/>
                    </a:srgbClr>
                  </a:innerShdw>
                </a:effectLst>
              </a:rPr>
              <a:t>RIESGO MAS ALTO </a:t>
            </a:r>
            <a:endParaRPr lang="es-VE" sz="3200" b="1" spc="50" dirty="0">
              <a:ln w="0"/>
              <a:solidFill>
                <a:schemeClr val="bg2"/>
              </a:solidFill>
              <a:effectLst>
                <a:innerShdw blurRad="63500" dist="50800" dir="13500000">
                  <a:srgbClr val="000000">
                    <a:alpha val="50000"/>
                  </a:srgbClr>
                </a:innerShdw>
              </a:effectLst>
            </a:endParaRPr>
          </a:p>
        </p:txBody>
      </p:sp>
      <p:pic>
        <p:nvPicPr>
          <p:cNvPr id="9" name="Imagen 8"/>
          <p:cNvPicPr>
            <a:picLocks noChangeAspect="1"/>
          </p:cNvPicPr>
          <p:nvPr/>
        </p:nvPicPr>
        <p:blipFill>
          <a:blip r:embed="rId8"/>
          <a:stretch>
            <a:fillRect/>
          </a:stretch>
        </p:blipFill>
        <p:spPr>
          <a:xfrm>
            <a:off x="0" y="4694690"/>
            <a:ext cx="3472073" cy="2032734"/>
          </a:xfrm>
          <a:prstGeom prst="rect">
            <a:avLst/>
          </a:prstGeom>
        </p:spPr>
      </p:pic>
      <p:pic>
        <p:nvPicPr>
          <p:cNvPr id="10" name="Imagen 9"/>
          <p:cNvPicPr>
            <a:picLocks noChangeAspect="1"/>
          </p:cNvPicPr>
          <p:nvPr/>
        </p:nvPicPr>
        <p:blipFill>
          <a:blip r:embed="rId9"/>
          <a:stretch>
            <a:fillRect/>
          </a:stretch>
        </p:blipFill>
        <p:spPr>
          <a:xfrm>
            <a:off x="3472073" y="4694690"/>
            <a:ext cx="3489926" cy="2059238"/>
          </a:xfrm>
          <a:prstGeom prst="rect">
            <a:avLst/>
          </a:prstGeom>
        </p:spPr>
      </p:pic>
      <p:pic>
        <p:nvPicPr>
          <p:cNvPr id="11" name="Imagen 10"/>
          <p:cNvPicPr>
            <a:picLocks noChangeAspect="1"/>
          </p:cNvPicPr>
          <p:nvPr/>
        </p:nvPicPr>
        <p:blipFill>
          <a:blip r:embed="rId10"/>
          <a:stretch>
            <a:fillRect/>
          </a:stretch>
        </p:blipFill>
        <p:spPr>
          <a:xfrm>
            <a:off x="6961999" y="4694690"/>
            <a:ext cx="1731711" cy="2059238"/>
          </a:xfrm>
          <a:prstGeom prst="rect">
            <a:avLst/>
          </a:prstGeom>
        </p:spPr>
      </p:pic>
      <p:pic>
        <p:nvPicPr>
          <p:cNvPr id="12" name="Imagen 11"/>
          <p:cNvPicPr>
            <a:picLocks noChangeAspect="1"/>
          </p:cNvPicPr>
          <p:nvPr/>
        </p:nvPicPr>
        <p:blipFill>
          <a:blip r:embed="rId11"/>
          <a:stretch>
            <a:fillRect/>
          </a:stretch>
        </p:blipFill>
        <p:spPr>
          <a:xfrm>
            <a:off x="8693710" y="4694690"/>
            <a:ext cx="3489926" cy="2109671"/>
          </a:xfrm>
          <a:prstGeom prst="rect">
            <a:avLst/>
          </a:prstGeom>
        </p:spPr>
      </p:pic>
      <p:sp>
        <p:nvSpPr>
          <p:cNvPr id="13" name="CuadroTexto 12"/>
          <p:cNvSpPr txBox="1"/>
          <p:nvPr/>
        </p:nvSpPr>
        <p:spPr>
          <a:xfrm>
            <a:off x="8200571" y="6487886"/>
            <a:ext cx="3530262" cy="246221"/>
          </a:xfrm>
          <a:prstGeom prst="rect">
            <a:avLst/>
          </a:prstGeom>
          <a:noFill/>
        </p:spPr>
        <p:txBody>
          <a:bodyPr wrap="square" rtlCol="0">
            <a:spAutoFit/>
          </a:bodyPr>
          <a:lstStyle/>
          <a:p>
            <a:r>
              <a:rPr lang="es-419" sz="1000" b="1" dirty="0" smtClean="0">
                <a:solidFill>
                  <a:schemeClr val="bg1"/>
                </a:solidFill>
              </a:rPr>
              <a:t>DOI:10.1111/j.1540-8175.2011</a:t>
            </a:r>
            <a:endParaRPr lang="es-VE" sz="1000" b="1" dirty="0">
              <a:solidFill>
                <a:schemeClr val="bg1"/>
              </a:solidFill>
            </a:endParaRPr>
          </a:p>
        </p:txBody>
      </p:sp>
    </p:spTree>
    <p:extLst>
      <p:ext uri="{BB962C8B-B14F-4D97-AF65-F5344CB8AC3E}">
        <p14:creationId xmlns:p14="http://schemas.microsoft.com/office/powerpoint/2010/main" val="1010998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4520279" y="378447"/>
            <a:ext cx="3087889" cy="584775"/>
          </a:xfrm>
          <a:prstGeom prst="rect">
            <a:avLst/>
          </a:prstGeom>
          <a:solidFill>
            <a:schemeClr val="accent3">
              <a:lumMod val="60000"/>
              <a:lumOff val="40000"/>
            </a:schemeClr>
          </a:solidFill>
          <a:ln>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419" sz="3200" b="1" spc="50" dirty="0">
                <a:ln w="11430"/>
                <a:effectLst>
                  <a:outerShdw blurRad="76200" dist="50800" dir="5400000" algn="tl" rotWithShape="0">
                    <a:srgbClr val="000000">
                      <a:alpha val="65000"/>
                    </a:srgbClr>
                  </a:outerShdw>
                </a:effectLst>
              </a:rPr>
              <a:t>INTRODUCCIÓN</a:t>
            </a:r>
            <a:r>
              <a:rPr lang="es-419" sz="3200" b="1" spc="50" dirty="0">
                <a:ln w="11430"/>
                <a:solidFill>
                  <a:srgbClr val="FFFF00"/>
                </a:solidFill>
                <a:effectLst>
                  <a:outerShdw blurRad="76200" dist="50800" dir="5400000" algn="tl" rotWithShape="0">
                    <a:srgbClr val="000000">
                      <a:alpha val="65000"/>
                    </a:srgbClr>
                  </a:outerShdw>
                </a:effectLst>
              </a:rPr>
              <a:t> </a:t>
            </a:r>
            <a:endParaRPr lang="es-ES" sz="3200" b="1" spc="50" dirty="0">
              <a:ln w="11430"/>
              <a:solidFill>
                <a:srgbClr val="FFFF00"/>
              </a:solidFill>
              <a:effectLst>
                <a:outerShdw blurRad="76200" dist="50800" dir="5400000" algn="tl" rotWithShape="0">
                  <a:srgbClr val="000000">
                    <a:alpha val="65000"/>
                  </a:srgbClr>
                </a:outerShdw>
              </a:effectLst>
            </a:endParaRPr>
          </a:p>
        </p:txBody>
      </p:sp>
      <p:sp>
        <p:nvSpPr>
          <p:cNvPr id="2" name="1 Rectángulo"/>
          <p:cNvSpPr/>
          <p:nvPr/>
        </p:nvSpPr>
        <p:spPr>
          <a:xfrm>
            <a:off x="787400" y="1279074"/>
            <a:ext cx="10673058" cy="1569660"/>
          </a:xfrm>
          <a:prstGeom prst="rect">
            <a:avLst/>
          </a:prstGeom>
          <a:ln>
            <a:noFill/>
          </a:ln>
        </p:spPr>
        <p:txBody>
          <a:bodyPr wrap="square">
            <a:spAutoFit/>
          </a:bodyPr>
          <a:lstStyle/>
          <a:p>
            <a:pPr marL="285750" indent="-285750" algn="just">
              <a:buBlip>
                <a:blip r:embed="rId2"/>
              </a:buBlip>
            </a:pPr>
            <a:r>
              <a:rPr lang="es-VE" sz="2400" dirty="0"/>
              <a:t>La ecocardiografía transtorácica (ETT) es comúnmente utilizado para evaluar la morfología </a:t>
            </a:r>
            <a:r>
              <a:rPr lang="es-VE" sz="2400" dirty="0" smtClean="0"/>
              <a:t>y función cardiovascular </a:t>
            </a:r>
            <a:r>
              <a:rPr lang="es-VE" sz="2400" dirty="0"/>
              <a:t>en pacientes con cáncer. </a:t>
            </a:r>
            <a:r>
              <a:rPr lang="es-VE" sz="2400" dirty="0" smtClean="0"/>
              <a:t>Sin embargo la </a:t>
            </a:r>
            <a:r>
              <a:rPr lang="es-VE" sz="2400" dirty="0"/>
              <a:t>naturaleza,  distribución y prevalencia de anomalías ecocardiográficas significativas son desconocidas. </a:t>
            </a:r>
            <a:endParaRPr lang="es-419" sz="2400" b="1" dirty="0">
              <a:solidFill>
                <a:srgbClr val="FFFFFF"/>
              </a:solidFill>
              <a:latin typeface="Century Schoolbook" pitchFamily="18" charset="0"/>
            </a:endParaRPr>
          </a:p>
        </p:txBody>
      </p:sp>
      <p:sp>
        <p:nvSpPr>
          <p:cNvPr id="5" name="4 Rectángulo"/>
          <p:cNvSpPr/>
          <p:nvPr/>
        </p:nvSpPr>
        <p:spPr>
          <a:xfrm>
            <a:off x="1775520" y="2060848"/>
            <a:ext cx="8496944" cy="369332"/>
          </a:xfrm>
          <a:prstGeom prst="rect">
            <a:avLst/>
          </a:prstGeom>
        </p:spPr>
        <p:txBody>
          <a:bodyPr wrap="square">
            <a:spAutoFit/>
          </a:bodyPr>
          <a:lstStyle/>
          <a:p>
            <a:pPr marL="285750" indent="-285750" algn="just">
              <a:buBlip>
                <a:blip r:embed="rId2"/>
              </a:buBlip>
            </a:pPr>
            <a:endParaRPr lang="es-ES" b="1" dirty="0">
              <a:solidFill>
                <a:srgbClr val="FFFFFF"/>
              </a:solidFill>
              <a:latin typeface="Century Schoolbook" pitchFamily="18" charset="0"/>
            </a:endParaRPr>
          </a:p>
        </p:txBody>
      </p:sp>
      <p:sp>
        <p:nvSpPr>
          <p:cNvPr id="6" name="5 Rectángulo"/>
          <p:cNvSpPr/>
          <p:nvPr/>
        </p:nvSpPr>
        <p:spPr>
          <a:xfrm>
            <a:off x="4520279" y="3097404"/>
            <a:ext cx="7309771" cy="2308324"/>
          </a:xfrm>
          <a:prstGeom prst="rect">
            <a:avLst/>
          </a:prstGeom>
          <a:solidFill>
            <a:schemeClr val="accent1">
              <a:lumMod val="40000"/>
              <a:lumOff val="60000"/>
            </a:schemeClr>
          </a:solidFill>
          <a:ln>
            <a:solidFill>
              <a:srgbClr val="FFFF00"/>
            </a:solidFill>
          </a:ln>
          <a:effectLst>
            <a:glow rad="101600">
              <a:srgbClr val="FFFF00">
                <a:alpha val="60000"/>
              </a:srgbClr>
            </a:glow>
          </a:effectLst>
        </p:spPr>
        <p:txBody>
          <a:bodyPr wrap="square">
            <a:spAutoFit/>
          </a:bodyPr>
          <a:lstStyle/>
          <a:p>
            <a:pPr algn="just"/>
            <a:r>
              <a:rPr lang="es-VE" sz="2400" dirty="0" smtClean="0"/>
              <a:t>La </a:t>
            </a:r>
            <a:r>
              <a:rPr lang="es-VE" sz="2400" dirty="0"/>
              <a:t>hipótesis  </a:t>
            </a:r>
            <a:r>
              <a:rPr lang="es-VE" sz="2400" dirty="0" smtClean="0"/>
              <a:t>formula que ETT  puede detectar una alta </a:t>
            </a:r>
            <a:r>
              <a:rPr lang="es-VE" sz="2400" dirty="0"/>
              <a:t>prevalencia de anomalías significativas (SA</a:t>
            </a:r>
            <a:r>
              <a:rPr lang="es-VE" sz="2400" dirty="0" smtClean="0"/>
              <a:t>), en los pacientes con  cáncer o que reciben  tratamiento del cáncer, </a:t>
            </a:r>
            <a:r>
              <a:rPr lang="es-VE" sz="2400" dirty="0"/>
              <a:t>incluyendo una gran proporción de hallazgos que pueden ser pasados por alto por otras modalidades de imagen. </a:t>
            </a:r>
          </a:p>
        </p:txBody>
      </p:sp>
      <p:sp>
        <p:nvSpPr>
          <p:cNvPr id="7" name="AutoShape 2" descr="Resultado de imagen para el acertij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FFFFFF"/>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456" y="3211954"/>
            <a:ext cx="1524231" cy="203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4"/>
          <a:stretch>
            <a:fillRect/>
          </a:stretch>
        </p:blipFill>
        <p:spPr>
          <a:xfrm>
            <a:off x="8631533" y="2878634"/>
            <a:ext cx="2828925" cy="2828925"/>
          </a:xfrm>
          <a:prstGeom prst="rect">
            <a:avLst/>
          </a:prstGeom>
        </p:spPr>
      </p:pic>
      <p:pic>
        <p:nvPicPr>
          <p:cNvPr id="8" name="Imagen 7"/>
          <p:cNvPicPr>
            <a:picLocks noChangeAspect="1"/>
          </p:cNvPicPr>
          <p:nvPr/>
        </p:nvPicPr>
        <p:blipFill>
          <a:blip r:embed="rId5"/>
          <a:stretch>
            <a:fillRect/>
          </a:stretch>
        </p:blipFill>
        <p:spPr>
          <a:xfrm>
            <a:off x="631226" y="3097404"/>
            <a:ext cx="3129917" cy="2391383"/>
          </a:xfrm>
          <a:prstGeom prst="rect">
            <a:avLst/>
          </a:prstGeom>
        </p:spPr>
      </p:pic>
      <p:pic>
        <p:nvPicPr>
          <p:cNvPr id="9" name="Imagen 8"/>
          <p:cNvPicPr>
            <a:picLocks noChangeAspect="1"/>
          </p:cNvPicPr>
          <p:nvPr/>
        </p:nvPicPr>
        <p:blipFill>
          <a:blip r:embed="rId6"/>
          <a:stretch>
            <a:fillRect/>
          </a:stretch>
        </p:blipFill>
        <p:spPr>
          <a:xfrm>
            <a:off x="4367833" y="3048182"/>
            <a:ext cx="3657010" cy="2391383"/>
          </a:xfrm>
          <a:prstGeom prst="rect">
            <a:avLst/>
          </a:prstGeom>
        </p:spPr>
      </p:pic>
      <p:sp>
        <p:nvSpPr>
          <p:cNvPr id="11" name="3 Rectángulo"/>
          <p:cNvSpPr/>
          <p:nvPr/>
        </p:nvSpPr>
        <p:spPr>
          <a:xfrm>
            <a:off x="245389" y="188914"/>
            <a:ext cx="11685354" cy="6669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2" name="3 Rectángulo"/>
          <p:cNvSpPr/>
          <p:nvPr/>
        </p:nvSpPr>
        <p:spPr>
          <a:xfrm>
            <a:off x="116114" y="1"/>
            <a:ext cx="11945257" cy="6691086"/>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3" name="CuadroTexto 12"/>
          <p:cNvSpPr txBox="1"/>
          <p:nvPr/>
        </p:nvSpPr>
        <p:spPr>
          <a:xfrm>
            <a:off x="8200571" y="6487886"/>
            <a:ext cx="3530262" cy="246221"/>
          </a:xfrm>
          <a:prstGeom prst="rect">
            <a:avLst/>
          </a:prstGeom>
          <a:noFill/>
        </p:spPr>
        <p:txBody>
          <a:bodyPr wrap="square" rtlCol="0">
            <a:spAutoFit/>
          </a:bodyPr>
          <a:lstStyle/>
          <a:p>
            <a:r>
              <a:rPr lang="es-419" sz="1000" b="1" dirty="0" smtClean="0"/>
              <a:t>DOI:10.1111/j.1540-8175.2011</a:t>
            </a:r>
            <a:endParaRPr lang="es-VE" sz="1000" b="1" dirty="0"/>
          </a:p>
        </p:txBody>
      </p:sp>
    </p:spTree>
    <p:extLst>
      <p:ext uri="{BB962C8B-B14F-4D97-AF65-F5344CB8AC3E}">
        <p14:creationId xmlns:p14="http://schemas.microsoft.com/office/powerpoint/2010/main" val="217727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8"/>
                                        </p:tgtEl>
                                      </p:cBhvr>
                                    </p:animEffect>
                                    <p:anim calcmode="lin" valueType="num">
                                      <p:cBhvr>
                                        <p:cTn id="17" dur="1000"/>
                                        <p:tgtEl>
                                          <p:spTgt spid="8"/>
                                        </p:tgtEl>
                                        <p:attrNameLst>
                                          <p:attrName>ppt_x</p:attrName>
                                        </p:attrNameLst>
                                      </p:cBhvr>
                                      <p:tavLst>
                                        <p:tav tm="0">
                                          <p:val>
                                            <p:strVal val="ppt_x"/>
                                          </p:val>
                                        </p:tav>
                                        <p:tav tm="100000">
                                          <p:val>
                                            <p:strVal val="ppt_x"/>
                                          </p:val>
                                        </p:tav>
                                      </p:tavLst>
                                    </p:anim>
                                    <p:anim calcmode="lin" valueType="num">
                                      <p:cBhvr>
                                        <p:cTn id="18" dur="1000"/>
                                        <p:tgtEl>
                                          <p:spTgt spid="8"/>
                                        </p:tgtEl>
                                        <p:attrNameLst>
                                          <p:attrName>ppt_y</p:attrName>
                                        </p:attrNameLst>
                                      </p:cBhvr>
                                      <p:tavLst>
                                        <p:tav tm="0">
                                          <p:val>
                                            <p:strVal val="ppt_y"/>
                                          </p:val>
                                        </p:tav>
                                        <p:tav tm="100000">
                                          <p:val>
                                            <p:strVal val="ppt_y+.1"/>
                                          </p:val>
                                        </p:tav>
                                      </p:tavLst>
                                    </p:anim>
                                    <p:set>
                                      <p:cBhvr>
                                        <p:cTn id="19" dur="1" fill="hold">
                                          <p:stCondLst>
                                            <p:cond delay="9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4"/>
                                        </p:tgtEl>
                                      </p:cBhvr>
                                    </p:animEffect>
                                    <p:anim calcmode="lin" valueType="num">
                                      <p:cBhvr>
                                        <p:cTn id="39" dur="1000"/>
                                        <p:tgtEl>
                                          <p:spTgt spid="4"/>
                                        </p:tgtEl>
                                        <p:attrNameLst>
                                          <p:attrName>ppt_x</p:attrName>
                                        </p:attrNameLst>
                                      </p:cBhvr>
                                      <p:tavLst>
                                        <p:tav tm="0">
                                          <p:val>
                                            <p:strVal val="ppt_x"/>
                                          </p:val>
                                        </p:tav>
                                        <p:tav tm="100000">
                                          <p:val>
                                            <p:strVal val="ppt_x"/>
                                          </p:val>
                                        </p:tav>
                                      </p:tavLst>
                                    </p:anim>
                                    <p:anim calcmode="lin" valueType="num">
                                      <p:cBhvr>
                                        <p:cTn id="40" dur="1000"/>
                                        <p:tgtEl>
                                          <p:spTgt spid="4"/>
                                        </p:tgtEl>
                                        <p:attrNameLst>
                                          <p:attrName>ppt_y</p:attrName>
                                        </p:attrNameLst>
                                      </p:cBhvr>
                                      <p:tavLst>
                                        <p:tav tm="0">
                                          <p:val>
                                            <p:strVal val="ppt_y"/>
                                          </p:val>
                                        </p:tav>
                                        <p:tav tm="100000">
                                          <p:val>
                                            <p:strVal val="ppt_y+.1"/>
                                          </p:val>
                                        </p:tav>
                                      </p:tavLst>
                                    </p:anim>
                                    <p:set>
                                      <p:cBhvr>
                                        <p:cTn id="41" dur="1" fill="hold">
                                          <p:stCondLst>
                                            <p:cond delay="999"/>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051"/>
                                        </p:tgtEl>
                                        <p:attrNameLst>
                                          <p:attrName>style.visibility</p:attrName>
                                        </p:attrNameLst>
                                      </p:cBhvr>
                                      <p:to>
                                        <p:strVal val="visible"/>
                                      </p:to>
                                    </p:set>
                                    <p:animEffect transition="in" filter="fade">
                                      <p:cBhvr>
                                        <p:cTn id="46" dur="1000"/>
                                        <p:tgtEl>
                                          <p:spTgt spid="2051"/>
                                        </p:tgtEl>
                                      </p:cBhvr>
                                    </p:animEffect>
                                    <p:anim calcmode="lin" valueType="num">
                                      <p:cBhvr>
                                        <p:cTn id="47" dur="1000" fill="hold"/>
                                        <p:tgtEl>
                                          <p:spTgt spid="2051"/>
                                        </p:tgtEl>
                                        <p:attrNameLst>
                                          <p:attrName>ppt_x</p:attrName>
                                        </p:attrNameLst>
                                      </p:cBhvr>
                                      <p:tavLst>
                                        <p:tav tm="0">
                                          <p:val>
                                            <p:strVal val="#ppt_x"/>
                                          </p:val>
                                        </p:tav>
                                        <p:tav tm="100000">
                                          <p:val>
                                            <p:strVal val="#ppt_x"/>
                                          </p:val>
                                        </p:tav>
                                      </p:tavLst>
                                    </p:anim>
                                    <p:anim calcmode="lin" valueType="num">
                                      <p:cBhvr>
                                        <p:cTn id="48"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blog.edu-area.com/wp-content/uploads/2013/12/objeti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382" y="3776559"/>
            <a:ext cx="2407295" cy="2379731"/>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218908" y="1738844"/>
            <a:ext cx="8477584" cy="1736646"/>
          </a:xfrm>
          <a:prstGeom prst="wedgeRoundRectCallout">
            <a:avLst>
              <a:gd name="adj1" fmla="val -21590"/>
              <a:gd name="adj2" fmla="val 84670"/>
              <a:gd name="adj3" fmla="val 16667"/>
            </a:avLst>
          </a:prstGeom>
          <a:solidFill>
            <a:schemeClr val="tx1"/>
          </a:solidFill>
          <a:ln>
            <a:solidFill>
              <a:schemeClr val="accent1"/>
            </a:solidFill>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defRPr/>
            </a:pPr>
            <a:r>
              <a:rPr lang="es-VE" sz="2400" dirty="0">
                <a:solidFill>
                  <a:srgbClr val="FF0000"/>
                </a:solidFill>
              </a:rPr>
              <a:t>DETERMINAR LA </a:t>
            </a:r>
            <a:r>
              <a:rPr lang="es-VE" sz="2400" dirty="0" smtClean="0">
                <a:solidFill>
                  <a:srgbClr val="FF0000"/>
                </a:solidFill>
              </a:rPr>
              <a:t> </a:t>
            </a:r>
            <a:r>
              <a:rPr lang="es-VE" sz="2400" dirty="0">
                <a:solidFill>
                  <a:srgbClr val="FF0000"/>
                </a:solidFill>
              </a:rPr>
              <a:t>PREVALENCIA DE ANOMALÍAS SIGNIFICATIVAS MEDIANTE </a:t>
            </a:r>
            <a:r>
              <a:rPr lang="es-VE" sz="2400" dirty="0" smtClean="0">
                <a:solidFill>
                  <a:srgbClr val="FF0000"/>
                </a:solidFill>
              </a:rPr>
              <a:t> ECOCARDIOGRAMA TRANSTORACICA </a:t>
            </a:r>
            <a:r>
              <a:rPr lang="es-VE" sz="2400" dirty="0">
                <a:solidFill>
                  <a:srgbClr val="FF0000"/>
                </a:solidFill>
              </a:rPr>
              <a:t>EN LOS PACIENTES CON CANCER O SOMETIDOS A TRATAMIENTO PARA CANCER </a:t>
            </a:r>
          </a:p>
        </p:txBody>
      </p:sp>
      <p:sp>
        <p:nvSpPr>
          <p:cNvPr id="6" name="2 Rectángulo"/>
          <p:cNvSpPr/>
          <p:nvPr/>
        </p:nvSpPr>
        <p:spPr>
          <a:xfrm>
            <a:off x="4520280" y="132270"/>
            <a:ext cx="3087889" cy="584775"/>
          </a:xfrm>
          <a:prstGeom prst="rect">
            <a:avLst/>
          </a:prstGeom>
          <a:solidFill>
            <a:schemeClr val="accent3">
              <a:lumMod val="60000"/>
              <a:lumOff val="40000"/>
            </a:schemeClr>
          </a:solidFill>
          <a:ln>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VE" sz="3200" b="1" spc="50" dirty="0" smtClean="0">
                <a:ln w="11430"/>
                <a:effectLst>
                  <a:outerShdw blurRad="76200" dist="50800" dir="5400000" algn="tl" rotWithShape="0">
                    <a:srgbClr val="000000">
                      <a:alpha val="65000"/>
                    </a:srgbClr>
                  </a:outerShdw>
                </a:effectLst>
              </a:rPr>
              <a:t>OBJETIVO</a:t>
            </a:r>
            <a:r>
              <a:rPr lang="es-419" sz="3200" b="1" spc="50" dirty="0" smtClean="0">
                <a:ln w="11430"/>
                <a:effectLst>
                  <a:outerShdw blurRad="76200" dist="50800" dir="5400000" algn="tl" rotWithShape="0">
                    <a:srgbClr val="000000">
                      <a:alpha val="65000"/>
                    </a:srgbClr>
                  </a:outerShdw>
                </a:effectLst>
              </a:rPr>
              <a:t> </a:t>
            </a:r>
            <a:endParaRPr lang="es-ES" sz="3200" b="1" spc="50" dirty="0">
              <a:ln w="11430"/>
              <a:effectLst>
                <a:outerShdw blurRad="76200" dist="50800" dir="5400000" algn="tl" rotWithShape="0">
                  <a:srgbClr val="000000">
                    <a:alpha val="65000"/>
                  </a:srgbClr>
                </a:outerShdw>
              </a:effectLst>
            </a:endParaRPr>
          </a:p>
        </p:txBody>
      </p:sp>
      <p:sp>
        <p:nvSpPr>
          <p:cNvPr id="3" name="CuadroTexto 2"/>
          <p:cNvSpPr txBox="1"/>
          <p:nvPr/>
        </p:nvSpPr>
        <p:spPr>
          <a:xfrm>
            <a:off x="8614558" y="132270"/>
            <a:ext cx="3513228" cy="6186309"/>
          </a:xfrm>
          <a:prstGeom prst="rect">
            <a:avLst/>
          </a:prstGeom>
          <a:noFill/>
        </p:spPr>
        <p:txBody>
          <a:bodyPr wrap="square" rtlCol="0">
            <a:spAutoFit/>
          </a:bodyPr>
          <a:lstStyle/>
          <a:p>
            <a:pPr marL="285750" indent="-285750" algn="just">
              <a:buFont typeface="Arial" panose="020B0604020202020204" pitchFamily="34" charset="0"/>
              <a:buChar char="•"/>
            </a:pPr>
            <a:r>
              <a:rPr lang="es-419" dirty="0" smtClean="0"/>
              <a:t>Dilatacion moderada o severa del ventriculo derecho o izquierdo</a:t>
            </a:r>
          </a:p>
          <a:p>
            <a:pPr marL="285750" indent="-285750" algn="just">
              <a:buFont typeface="Arial" panose="020B0604020202020204" pitchFamily="34" charset="0"/>
              <a:buChar char="•"/>
            </a:pPr>
            <a:r>
              <a:rPr lang="es-419" dirty="0" smtClean="0"/>
              <a:t>Hipertrofia/Aneurisma del VI</a:t>
            </a:r>
          </a:p>
          <a:p>
            <a:pPr marL="285750" indent="-285750" algn="just">
              <a:buFont typeface="Arial" panose="020B0604020202020204" pitchFamily="34" charset="0"/>
              <a:buChar char="•"/>
            </a:pPr>
            <a:r>
              <a:rPr lang="es-419" dirty="0" smtClean="0"/>
              <a:t>TFEVI </a:t>
            </a:r>
            <a:r>
              <a:rPr lang="es-419" dirty="0" smtClean="0">
                <a:latin typeface="Calibri" panose="020F0502020204030204" pitchFamily="34" charset="0"/>
              </a:rPr>
              <a:t>&lt; 40%</a:t>
            </a:r>
          </a:p>
          <a:p>
            <a:pPr marL="285750" indent="-285750" algn="just">
              <a:buFont typeface="Arial" panose="020B0604020202020204" pitchFamily="34" charset="0"/>
              <a:buChar char="•"/>
            </a:pPr>
            <a:r>
              <a:rPr lang="es-419" dirty="0" smtClean="0">
                <a:latin typeface="Calibri" panose="020F0502020204030204" pitchFamily="34" charset="0"/>
              </a:rPr>
              <a:t>Algun trastorno de motilidad segmentaria</a:t>
            </a:r>
          </a:p>
          <a:p>
            <a:pPr marL="285750" indent="-285750" algn="just">
              <a:buFont typeface="Arial" panose="020B0604020202020204" pitchFamily="34" charset="0"/>
              <a:buChar char="•"/>
            </a:pPr>
            <a:r>
              <a:rPr lang="es-419" dirty="0" smtClean="0">
                <a:latin typeface="Calibri" panose="020F0502020204030204" pitchFamily="34" charset="0"/>
              </a:rPr>
              <a:t>Disfuncion diastolica grado II –IV</a:t>
            </a:r>
          </a:p>
          <a:p>
            <a:pPr marL="285750" indent="-285750" algn="just">
              <a:buFont typeface="Arial" panose="020B0604020202020204" pitchFamily="34" charset="0"/>
              <a:buChar char="•"/>
            </a:pPr>
            <a:r>
              <a:rPr lang="es-419" dirty="0" smtClean="0">
                <a:latin typeface="Calibri" panose="020F0502020204030204" pitchFamily="34" charset="0"/>
              </a:rPr>
              <a:t>Cualquier  gradiente en el tracto de salida del VI con o sin trastorno de motilidad anterior.</a:t>
            </a:r>
          </a:p>
          <a:p>
            <a:pPr marL="285750" indent="-285750" algn="just">
              <a:buFont typeface="Arial" panose="020B0604020202020204" pitchFamily="34" charset="0"/>
              <a:buChar char="•"/>
            </a:pPr>
            <a:r>
              <a:rPr lang="es-VE" dirty="0" smtClean="0">
                <a:latin typeface="Calibri" panose="020F0502020204030204" pitchFamily="34" charset="0"/>
              </a:rPr>
              <a:t>R</a:t>
            </a:r>
            <a:r>
              <a:rPr lang="es-419" dirty="0" smtClean="0">
                <a:latin typeface="Calibri" panose="020F0502020204030204" pitchFamily="34" charset="0"/>
              </a:rPr>
              <a:t>educcion de la FV derecha moderada a severa </a:t>
            </a:r>
          </a:p>
          <a:p>
            <a:pPr marL="285750" indent="-285750" algn="just">
              <a:buFont typeface="Arial" panose="020B0604020202020204" pitchFamily="34" charset="0"/>
              <a:buChar char="•"/>
            </a:pPr>
            <a:r>
              <a:rPr lang="es-419" dirty="0" smtClean="0">
                <a:latin typeface="Calibri" panose="020F0502020204030204" pitchFamily="34" charset="0"/>
              </a:rPr>
              <a:t>Presion estimada del VD mayor a 40%</a:t>
            </a:r>
          </a:p>
          <a:p>
            <a:pPr marL="285750" indent="-285750" algn="just">
              <a:buFont typeface="Arial" panose="020B0604020202020204" pitchFamily="34" charset="0"/>
              <a:buChar char="•"/>
            </a:pPr>
            <a:r>
              <a:rPr lang="es-419" dirty="0" smtClean="0">
                <a:latin typeface="Calibri" panose="020F0502020204030204" pitchFamily="34" charset="0"/>
              </a:rPr>
              <a:t>Insuficiencia valvular moderada a severa</a:t>
            </a:r>
            <a:r>
              <a:rPr lang="es-VE" dirty="0" smtClean="0"/>
              <a:t>, estenosis, prolapso o ruptura de cuerda tendinosa </a:t>
            </a:r>
          </a:p>
          <a:p>
            <a:pPr marL="285750" indent="-285750" algn="just">
              <a:buFont typeface="Arial" panose="020B0604020202020204" pitchFamily="34" charset="0"/>
              <a:buChar char="•"/>
            </a:pPr>
            <a:r>
              <a:rPr lang="es-419" dirty="0" smtClean="0">
                <a:latin typeface="Calibri" panose="020F0502020204030204" pitchFamily="34" charset="0"/>
              </a:rPr>
              <a:t>Vegetaciones </a:t>
            </a:r>
          </a:p>
          <a:p>
            <a:pPr marL="285750" indent="-285750" algn="just">
              <a:buFont typeface="Arial" panose="020B0604020202020204" pitchFamily="34" charset="0"/>
              <a:buChar char="•"/>
            </a:pPr>
            <a:r>
              <a:rPr lang="es-419" dirty="0" smtClean="0">
                <a:latin typeface="Calibri" panose="020F0502020204030204" pitchFamily="34" charset="0"/>
              </a:rPr>
              <a:t>Derrame pericardico moderado o severoTamponamiento cardiaco</a:t>
            </a:r>
          </a:p>
        </p:txBody>
      </p:sp>
    </p:spTree>
    <p:extLst>
      <p:ext uri="{BB962C8B-B14F-4D97-AF65-F5344CB8AC3E}">
        <p14:creationId xmlns:p14="http://schemas.microsoft.com/office/powerpoint/2010/main" val="484359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1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520280" y="132270"/>
            <a:ext cx="3087889" cy="584775"/>
          </a:xfrm>
          <a:prstGeom prst="rect">
            <a:avLst/>
          </a:prstGeom>
          <a:solidFill>
            <a:schemeClr val="accent3">
              <a:lumMod val="60000"/>
              <a:lumOff val="40000"/>
            </a:schemeClr>
          </a:solidFill>
          <a:ln>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419" sz="3200" b="1" spc="50" dirty="0">
                <a:ln w="11430"/>
                <a:effectLst>
                  <a:outerShdw blurRad="76200" dist="50800" dir="5400000" algn="tl" rotWithShape="0">
                    <a:srgbClr val="000000">
                      <a:alpha val="65000"/>
                    </a:srgbClr>
                  </a:outerShdw>
                </a:effectLst>
              </a:rPr>
              <a:t>METODOLOGIA </a:t>
            </a:r>
            <a:endParaRPr lang="es-ES" sz="3200" b="1" spc="50" dirty="0">
              <a:ln w="11430"/>
              <a:effectLst>
                <a:outerShdw blurRad="76200" dist="50800" dir="5400000" algn="tl" rotWithShape="0">
                  <a:srgbClr val="000000">
                    <a:alpha val="65000"/>
                  </a:srgbClr>
                </a:outerShdw>
              </a:effectLst>
            </a:endParaRPr>
          </a:p>
        </p:txBody>
      </p:sp>
      <p:sp>
        <p:nvSpPr>
          <p:cNvPr id="11" name="AutoShape 4" descr="Resultado de imagen para mujer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FFFFFF"/>
              </a:solidFill>
            </a:endParaRPr>
          </a:p>
        </p:txBody>
      </p:sp>
      <p:sp>
        <p:nvSpPr>
          <p:cNvPr id="20" name="1 CuadroTexto"/>
          <p:cNvSpPr txBox="1"/>
          <p:nvPr/>
        </p:nvSpPr>
        <p:spPr>
          <a:xfrm>
            <a:off x="1111859" y="1005141"/>
            <a:ext cx="3588929" cy="461665"/>
          </a:xfrm>
          <a:prstGeom prst="rect">
            <a:avLst/>
          </a:prstGeom>
          <a:solidFill>
            <a:srgbClr val="0000FF"/>
          </a:solidFill>
          <a:ln>
            <a:solidFill>
              <a:srgbClr val="FFFF00"/>
            </a:solidFill>
          </a:ln>
          <a:effectLst>
            <a:glow rad="101600">
              <a:srgbClr val="FFFF00">
                <a:alpha val="60000"/>
              </a:srgbClr>
            </a:glow>
          </a:effectLst>
        </p:spPr>
        <p:txBody>
          <a:bodyPr wrap="square" rtlCol="0">
            <a:spAutoFit/>
          </a:bodyPr>
          <a:lstStyle/>
          <a:p>
            <a:r>
              <a:rPr lang="es-VE" sz="2400" b="1" dirty="0" smtClean="0">
                <a:solidFill>
                  <a:srgbClr val="FFFFFF"/>
                </a:solidFill>
                <a:latin typeface="Century Schoolbook" pitchFamily="18" charset="0"/>
              </a:rPr>
              <a:t>DISEÑO DEL ESTUDIO</a:t>
            </a:r>
            <a:endParaRPr lang="es-ES" sz="2400" b="1" dirty="0">
              <a:solidFill>
                <a:srgbClr val="FFFFFF"/>
              </a:solidFill>
              <a:latin typeface="Century Schoolbook" pitchFamily="18" charset="0"/>
            </a:endParaRPr>
          </a:p>
        </p:txBody>
      </p:sp>
      <p:sp>
        <p:nvSpPr>
          <p:cNvPr id="13" name="CuadroTexto 12"/>
          <p:cNvSpPr txBox="1"/>
          <p:nvPr/>
        </p:nvSpPr>
        <p:spPr>
          <a:xfrm>
            <a:off x="10011567" y="6540817"/>
            <a:ext cx="3530262" cy="246221"/>
          </a:xfrm>
          <a:prstGeom prst="rect">
            <a:avLst/>
          </a:prstGeom>
          <a:noFill/>
        </p:spPr>
        <p:txBody>
          <a:bodyPr wrap="square" rtlCol="0">
            <a:spAutoFit/>
          </a:bodyPr>
          <a:lstStyle/>
          <a:p>
            <a:r>
              <a:rPr lang="es-419" sz="1000" b="1" dirty="0" smtClean="0"/>
              <a:t>DOI:10.1111/j.1540-8175.2011</a:t>
            </a:r>
            <a:endParaRPr lang="es-VE" sz="1000" b="1" dirty="0"/>
          </a:p>
        </p:txBody>
      </p:sp>
      <p:graphicFrame>
        <p:nvGraphicFramePr>
          <p:cNvPr id="12" name="4 Diagrama"/>
          <p:cNvGraphicFramePr/>
          <p:nvPr>
            <p:extLst>
              <p:ext uri="{D42A27DB-BD31-4B8C-83A1-F6EECF244321}">
                <p14:modId xmlns:p14="http://schemas.microsoft.com/office/powerpoint/2010/main" val="2055929339"/>
              </p:ext>
            </p:extLst>
          </p:nvPr>
        </p:nvGraphicFramePr>
        <p:xfrm>
          <a:off x="1865784" y="1722375"/>
          <a:ext cx="846043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9 Rectángulo"/>
          <p:cNvSpPr/>
          <p:nvPr/>
        </p:nvSpPr>
        <p:spPr>
          <a:xfrm>
            <a:off x="654024" y="2865401"/>
            <a:ext cx="10820400" cy="830997"/>
          </a:xfrm>
          <a:prstGeom prst="rect">
            <a:avLst/>
          </a:prstGeom>
          <a:solidFill>
            <a:srgbClr val="66FF66"/>
          </a:solidFill>
          <a:ln>
            <a:solidFill>
              <a:srgbClr val="66FF66"/>
            </a:solidFill>
          </a:ln>
          <a:effectLst>
            <a:glow rad="228600">
              <a:srgbClr val="66FF66">
                <a:alpha val="40000"/>
              </a:srgbClr>
            </a:glow>
          </a:effectLst>
        </p:spPr>
        <p:txBody>
          <a:bodyPr wrap="square">
            <a:spAutoFit/>
          </a:bodyPr>
          <a:lstStyle/>
          <a:p>
            <a:pPr algn="ctr">
              <a:defRPr/>
            </a:pPr>
            <a:r>
              <a:rPr lang="es-VE" sz="2400" dirty="0" smtClean="0"/>
              <a:t>CENTRO ONCOLÓGICO UNIVERSIDAD DEL CENTRO DE TEXAS MD ANDERSON CÁNCER (MDACC), HOUSTON, EE.UU</a:t>
            </a:r>
          </a:p>
        </p:txBody>
      </p:sp>
    </p:spTree>
    <p:extLst>
      <p:ext uri="{BB962C8B-B14F-4D97-AF65-F5344CB8AC3E}">
        <p14:creationId xmlns:p14="http://schemas.microsoft.com/office/powerpoint/2010/main" val="4233996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71523E4A-3755-4931-AFDC-A9E9FC9CBB1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graphicEl>
                                              <a:dgm id="{7204EC8E-DEB7-4898-BBCC-F5277E77BAC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graphicEl>
                                              <a:dgm id="{9AF2AB08-B72A-4F4C-BB12-96C9CF51796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graphicEl>
                                              <a:dgm id="{5D982307-19EF-46BF-8C1C-E3DC7CD50E8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4520280" y="132270"/>
            <a:ext cx="3087889" cy="584775"/>
          </a:xfrm>
          <a:prstGeom prst="rect">
            <a:avLst/>
          </a:prstGeom>
          <a:solidFill>
            <a:schemeClr val="accent3">
              <a:lumMod val="60000"/>
              <a:lumOff val="40000"/>
            </a:schemeClr>
          </a:solidFill>
          <a:ln>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419" sz="3200" b="1" spc="50" dirty="0">
                <a:ln w="11430"/>
                <a:effectLst>
                  <a:outerShdw blurRad="76200" dist="50800" dir="5400000" algn="tl" rotWithShape="0">
                    <a:srgbClr val="000000">
                      <a:alpha val="65000"/>
                    </a:srgbClr>
                  </a:outerShdw>
                </a:effectLst>
              </a:rPr>
              <a:t>METODOLOGIA </a:t>
            </a:r>
            <a:endParaRPr lang="es-ES" sz="3200" b="1" spc="50" dirty="0">
              <a:ln w="11430"/>
              <a:effectLst>
                <a:outerShdw blurRad="76200" dist="50800" dir="5400000" algn="tl" rotWithShape="0">
                  <a:srgbClr val="000000">
                    <a:alpha val="65000"/>
                  </a:srgbClr>
                </a:outerShdw>
              </a:effectLst>
            </a:endParaRPr>
          </a:p>
        </p:txBody>
      </p:sp>
      <p:sp>
        <p:nvSpPr>
          <p:cNvPr id="11" name="AutoShape 4" descr="Resultado de imagen para mujer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FFFFFF"/>
              </a:solidFill>
            </a:endParaRPr>
          </a:p>
        </p:txBody>
      </p:sp>
      <p:sp>
        <p:nvSpPr>
          <p:cNvPr id="17" name="9 Rectángulo"/>
          <p:cNvSpPr>
            <a:spLocks noChangeArrowheads="1"/>
          </p:cNvSpPr>
          <p:nvPr/>
        </p:nvSpPr>
        <p:spPr bwMode="auto">
          <a:xfrm>
            <a:off x="7897168" y="6608764"/>
            <a:ext cx="3527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solidFill>
                  <a:srgbClr val="FFFFFF"/>
                </a:solidFill>
              </a:rPr>
              <a:t>N </a:t>
            </a:r>
            <a:r>
              <a:rPr lang="en-US" sz="1200" b="1" dirty="0" err="1">
                <a:solidFill>
                  <a:srgbClr val="FFFFFF"/>
                </a:solidFill>
              </a:rPr>
              <a:t>engl</a:t>
            </a:r>
            <a:r>
              <a:rPr lang="en-US" sz="1200" b="1" dirty="0">
                <a:solidFill>
                  <a:srgbClr val="FFFFFF"/>
                </a:solidFill>
              </a:rPr>
              <a:t> j med 368;11 nejm.org march 14, 2013</a:t>
            </a:r>
            <a:endParaRPr lang="es-ES" sz="1200" dirty="0">
              <a:solidFill>
                <a:srgbClr val="FFFFFF"/>
              </a:solidFill>
            </a:endParaRPr>
          </a:p>
        </p:txBody>
      </p:sp>
      <p:sp>
        <p:nvSpPr>
          <p:cNvPr id="23" name="1 CuadroTexto"/>
          <p:cNvSpPr txBox="1"/>
          <p:nvPr/>
        </p:nvSpPr>
        <p:spPr>
          <a:xfrm>
            <a:off x="962042" y="789385"/>
            <a:ext cx="1456232" cy="461665"/>
          </a:xfrm>
          <a:prstGeom prst="rect">
            <a:avLst/>
          </a:prstGeom>
          <a:solidFill>
            <a:srgbClr val="0000FF"/>
          </a:solidFill>
          <a:ln>
            <a:solidFill>
              <a:srgbClr val="FFFF00"/>
            </a:solidFill>
          </a:ln>
          <a:effectLst>
            <a:glow rad="101600">
              <a:srgbClr val="FFFF00">
                <a:alpha val="60000"/>
              </a:srgbClr>
            </a:glow>
          </a:effectLst>
        </p:spPr>
        <p:txBody>
          <a:bodyPr wrap="none" rtlCol="0">
            <a:spAutoFit/>
          </a:bodyPr>
          <a:lstStyle/>
          <a:p>
            <a:r>
              <a:rPr lang="es-419" sz="2400" b="1" dirty="0" smtClean="0">
                <a:solidFill>
                  <a:schemeClr val="bg1"/>
                </a:solidFill>
              </a:rPr>
              <a:t>MUESTRA</a:t>
            </a:r>
            <a:endParaRPr lang="es-VE" sz="2400" b="1" dirty="0">
              <a:solidFill>
                <a:schemeClr val="bg1"/>
              </a:solidFill>
            </a:endParaRPr>
          </a:p>
        </p:txBody>
      </p:sp>
      <p:sp>
        <p:nvSpPr>
          <p:cNvPr id="30" name="CuadroTexto 29"/>
          <p:cNvSpPr txBox="1"/>
          <p:nvPr/>
        </p:nvSpPr>
        <p:spPr>
          <a:xfrm>
            <a:off x="8200571" y="6487886"/>
            <a:ext cx="3530262" cy="246221"/>
          </a:xfrm>
          <a:prstGeom prst="rect">
            <a:avLst/>
          </a:prstGeom>
          <a:noFill/>
        </p:spPr>
        <p:txBody>
          <a:bodyPr wrap="square" rtlCol="0">
            <a:spAutoFit/>
          </a:bodyPr>
          <a:lstStyle/>
          <a:p>
            <a:r>
              <a:rPr lang="es-419" sz="1000" b="1" dirty="0" smtClean="0"/>
              <a:t>DOI:10.1111/j.1540-8175.2011</a:t>
            </a:r>
            <a:endParaRPr lang="es-VE" sz="1000" b="1" dirty="0"/>
          </a:p>
        </p:txBody>
      </p:sp>
      <p:sp>
        <p:nvSpPr>
          <p:cNvPr id="20" name="Rectángulo redondeado 19"/>
          <p:cNvSpPr/>
          <p:nvPr/>
        </p:nvSpPr>
        <p:spPr>
          <a:xfrm>
            <a:off x="1788335" y="1935234"/>
            <a:ext cx="3317066" cy="919401"/>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VE" sz="2400" dirty="0" smtClean="0"/>
              <a:t>GRUPO CARDIOVASCULAR</a:t>
            </a:r>
            <a:endParaRPr lang="es-VE" sz="2400" b="1" dirty="0">
              <a:effectLst>
                <a:outerShdw blurRad="38100" dist="38100" dir="2700000" algn="tl">
                  <a:srgbClr val="000000">
                    <a:alpha val="43137"/>
                  </a:srgbClr>
                </a:outerShdw>
              </a:effectLst>
            </a:endParaRPr>
          </a:p>
        </p:txBody>
      </p:sp>
      <p:sp>
        <p:nvSpPr>
          <p:cNvPr id="29" name="Rectángulo redondeado 28"/>
          <p:cNvSpPr/>
          <p:nvPr/>
        </p:nvSpPr>
        <p:spPr>
          <a:xfrm>
            <a:off x="6840714" y="1985664"/>
            <a:ext cx="3550520" cy="783193"/>
          </a:xfrm>
          <a:prstGeom prst="round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s-VE" sz="2000" b="1" dirty="0" smtClean="0">
                <a:solidFill>
                  <a:schemeClr val="bg1"/>
                </a:solidFill>
                <a:effectLst>
                  <a:outerShdw blurRad="38100" dist="38100" dir="2700000" algn="tl">
                    <a:srgbClr val="000000">
                      <a:alpha val="43137"/>
                    </a:srgbClr>
                  </a:outerShdw>
                </a:effectLst>
              </a:rPr>
              <a:t>GRUPO DE CANCER</a:t>
            </a:r>
          </a:p>
          <a:p>
            <a:pPr algn="ctr"/>
            <a:endParaRPr lang="es-VE" sz="2000" b="1" dirty="0">
              <a:solidFill>
                <a:schemeClr val="bg1"/>
              </a:solidFill>
              <a:effectLst>
                <a:outerShdw blurRad="38100" dist="38100" dir="2700000" algn="tl">
                  <a:srgbClr val="000000">
                    <a:alpha val="43137"/>
                  </a:srgbClr>
                </a:outerShdw>
              </a:effectLst>
            </a:endParaRPr>
          </a:p>
        </p:txBody>
      </p:sp>
      <p:sp>
        <p:nvSpPr>
          <p:cNvPr id="31" name="Rectángulo 30"/>
          <p:cNvSpPr/>
          <p:nvPr/>
        </p:nvSpPr>
        <p:spPr>
          <a:xfrm>
            <a:off x="1489535" y="2988269"/>
            <a:ext cx="3639556" cy="2246769"/>
          </a:xfrm>
          <a:prstGeom prst="rect">
            <a:avLst/>
          </a:prstGeom>
        </p:spPr>
        <p:txBody>
          <a:bodyPr wrap="square">
            <a:spAutoFit/>
          </a:bodyPr>
          <a:lstStyle/>
          <a:p>
            <a:pPr algn="just">
              <a:buClr>
                <a:srgbClr val="0070C0"/>
              </a:buClr>
            </a:pPr>
            <a:r>
              <a:rPr lang="es-VE" sz="2000" dirty="0"/>
              <a:t>I</a:t>
            </a:r>
            <a:r>
              <a:rPr lang="es-VE" sz="2000" dirty="0" smtClean="0"/>
              <a:t>ndicación </a:t>
            </a:r>
            <a:r>
              <a:rPr lang="es-VE" sz="2000" dirty="0"/>
              <a:t>de ETT para </a:t>
            </a:r>
            <a:r>
              <a:rPr lang="es-VE" sz="2000" dirty="0" smtClean="0"/>
              <a:t>evaluación </a:t>
            </a:r>
            <a:r>
              <a:rPr lang="es-VE" sz="2000" dirty="0"/>
              <a:t>de Enfermedad Cardiaca: sospecha o diagnostico conocido de enfermedad cardíaca estructural o </a:t>
            </a:r>
            <a:r>
              <a:rPr lang="es-VE" sz="2000" dirty="0" smtClean="0"/>
              <a:t>funcional, diagnóstico cardiaco conocido o síntoma.</a:t>
            </a:r>
            <a:endParaRPr lang="es-VE" sz="2000" dirty="0"/>
          </a:p>
        </p:txBody>
      </p:sp>
      <p:sp>
        <p:nvSpPr>
          <p:cNvPr id="32" name="Arco 31"/>
          <p:cNvSpPr/>
          <p:nvPr/>
        </p:nvSpPr>
        <p:spPr>
          <a:xfrm rot="16200000">
            <a:off x="5758515" y="-719314"/>
            <a:ext cx="610287" cy="5310678"/>
          </a:xfrm>
          <a:prstGeom prst="arc">
            <a:avLst>
              <a:gd name="adj1" fmla="val 16200393"/>
              <a:gd name="adj2" fmla="val 5334950"/>
            </a:avLst>
          </a:prstGeom>
          <a:ln w="5715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33" name="Rectángulo redondeado 32"/>
          <p:cNvSpPr/>
          <p:nvPr/>
        </p:nvSpPr>
        <p:spPr>
          <a:xfrm>
            <a:off x="5797792" y="1870426"/>
            <a:ext cx="476518" cy="4244275"/>
          </a:xfrm>
          <a:prstGeom prst="roundRect">
            <a:avLst/>
          </a:prstGeom>
          <a:solidFill>
            <a:srgbClr val="002060"/>
          </a:solidFill>
          <a:ln w="5715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4" name="Rectángulo 33"/>
          <p:cNvSpPr/>
          <p:nvPr/>
        </p:nvSpPr>
        <p:spPr>
          <a:xfrm>
            <a:off x="6918028" y="2906856"/>
            <a:ext cx="3493574" cy="707886"/>
          </a:xfrm>
          <a:prstGeom prst="rect">
            <a:avLst/>
          </a:prstGeom>
        </p:spPr>
        <p:txBody>
          <a:bodyPr wrap="square">
            <a:spAutoFit/>
          </a:bodyPr>
          <a:lstStyle/>
          <a:p>
            <a:pPr algn="just">
              <a:buClr>
                <a:srgbClr val="0070C0"/>
              </a:buClr>
            </a:pPr>
            <a:r>
              <a:rPr lang="es-VE" sz="2000" dirty="0"/>
              <a:t>I</a:t>
            </a:r>
            <a:r>
              <a:rPr lang="es-VE" sz="2000" dirty="0" smtClean="0"/>
              <a:t>ndicación </a:t>
            </a:r>
            <a:r>
              <a:rPr lang="es-VE" sz="2000" dirty="0"/>
              <a:t>de ETT relacionada con  en el cáncer y sus terapias</a:t>
            </a:r>
            <a:r>
              <a:rPr lang="es-VE" sz="2000" dirty="0" smtClean="0"/>
              <a:t>.</a:t>
            </a:r>
            <a:endParaRPr lang="es-419" sz="2000" b="1" dirty="0">
              <a:solidFill>
                <a:srgbClr val="FFFFFF"/>
              </a:solidFill>
              <a:latin typeface="Century Schoolbook" pitchFamily="18" charset="0"/>
            </a:endParaRPr>
          </a:p>
        </p:txBody>
      </p:sp>
    </p:spTree>
    <p:extLst>
      <p:ext uri="{BB962C8B-B14F-4D97-AF65-F5344CB8AC3E}">
        <p14:creationId xmlns:p14="http://schemas.microsoft.com/office/powerpoint/2010/main" val="2585842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ppt_x"/>
                                          </p:val>
                                        </p:tav>
                                      </p:tavLst>
                                    </p:anim>
                                    <p:anim calcmode="lin" valueType="num">
                                      <p:cBhvr additive="base">
                                        <p:cTn id="7" dur="500"/>
                                        <p:tgtEl>
                                          <p:spTgt spid="17"/>
                                        </p:tgtEl>
                                        <p:attrNameLst>
                                          <p:attrName>ppt_y</p:attrName>
                                        </p:attrNameLst>
                                      </p:cBhvr>
                                      <p:tavLst>
                                        <p:tav tm="0">
                                          <p:val>
                                            <p:strVal val="ppt_y"/>
                                          </p:val>
                                        </p:tav>
                                        <p:tav tm="100000">
                                          <p:val>
                                            <p:strVal val="1+ppt_h/2"/>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7"/>
                                        </p:tgtEl>
                                        <p:attrNameLst>
                                          <p:attrName>ppt_x</p:attrName>
                                        </p:attrNameLst>
                                      </p:cBhvr>
                                      <p:tavLst>
                                        <p:tav tm="0">
                                          <p:val>
                                            <p:strVal val="ppt_x"/>
                                          </p:val>
                                        </p:tav>
                                        <p:tav tm="100000">
                                          <p:val>
                                            <p:strVal val="ppt_x"/>
                                          </p:val>
                                        </p:tav>
                                      </p:tavLst>
                                    </p:anim>
                                    <p:anim calcmode="lin" valueType="num">
                                      <p:cBhvr additive="base">
                                        <p:cTn id="13" dur="500"/>
                                        <p:tgtEl>
                                          <p:spTgt spid="17"/>
                                        </p:tgtEl>
                                        <p:attrNameLst>
                                          <p:attrName>ppt_y</p:attrName>
                                        </p:attrNameLst>
                                      </p:cBhvr>
                                      <p:tavLst>
                                        <p:tav tm="0">
                                          <p:val>
                                            <p:strVal val="ppt_y"/>
                                          </p:val>
                                        </p:tav>
                                        <p:tav tm="100000">
                                          <p:val>
                                            <p:strVal val="1+ppt_h/2"/>
                                          </p:val>
                                        </p:tav>
                                      </p:tavLst>
                                    </p:anim>
                                    <p:set>
                                      <p:cBhvr>
                                        <p:cTn id="14" dur="1" fill="hold">
                                          <p:stCondLst>
                                            <p:cond delay="499"/>
                                          </p:stCondLst>
                                        </p:cTn>
                                        <p:tgtEl>
                                          <p:spTgt spid="17"/>
                                        </p:tgtEl>
                                        <p:attrNameLst>
                                          <p:attrName>style.visibility</p:attrName>
                                        </p:attrNameLst>
                                      </p:cBhvr>
                                      <p:to>
                                        <p:strVal val="hidden"/>
                                      </p:to>
                                    </p:set>
                                  </p:childTnLst>
                                </p:cTn>
                              </p:par>
                              <p:par>
                                <p:cTn id="15" presetID="2" presetClass="exit" presetSubtype="4" fill="hold" grpId="0" nodeType="withEffect" nodePh="1">
                                  <p:stCondLst>
                                    <p:cond delay="0"/>
                                  </p:stCondLst>
                                  <p:endCondLst>
                                    <p:cond evt="begin" delay="0">
                                      <p:tn val="15"/>
                                    </p:cond>
                                  </p:endCondLst>
                                  <p:childTnLst>
                                    <p:anim calcmode="lin" valueType="num">
                                      <p:cBhvr additive="base">
                                        <p:cTn id="16" dur="500"/>
                                        <p:tgtEl>
                                          <p:spTgt spid="11"/>
                                        </p:tgtEl>
                                        <p:attrNameLst>
                                          <p:attrName>ppt_x</p:attrName>
                                        </p:attrNameLst>
                                      </p:cBhvr>
                                      <p:tavLst>
                                        <p:tav tm="0">
                                          <p:val>
                                            <p:strVal val="ppt_x"/>
                                          </p:val>
                                        </p:tav>
                                        <p:tav tm="100000">
                                          <p:val>
                                            <p:strVal val="ppt_x"/>
                                          </p:val>
                                        </p:tav>
                                      </p:tavLst>
                                    </p:anim>
                                    <p:anim calcmode="lin" valueType="num">
                                      <p:cBhvr additive="base">
                                        <p:cTn id="17" dur="500"/>
                                        <p:tgtEl>
                                          <p:spTgt spid="11"/>
                                        </p:tgtEl>
                                        <p:attrNameLst>
                                          <p:attrName>ppt_y</p:attrName>
                                        </p:attrNameLst>
                                      </p:cBhvr>
                                      <p:tavLst>
                                        <p:tav tm="0">
                                          <p:val>
                                            <p:strVal val="ppt_y"/>
                                          </p:val>
                                        </p:tav>
                                        <p:tav tm="100000">
                                          <p:val>
                                            <p:strVal val="1+ppt_h/2"/>
                                          </p:val>
                                        </p:tav>
                                      </p:tavLst>
                                    </p:anim>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7" grpId="1"/>
      <p:bldP spid="20" grpId="0" animBg="1"/>
      <p:bldP spid="29" grpId="0" animBg="1"/>
      <p:bldP spid="31" grpId="0"/>
      <p:bldP spid="32" grpId="0" animBg="1"/>
      <p:bldP spid="33"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942944522"/>
              </p:ext>
            </p:extLst>
          </p:nvPr>
        </p:nvGraphicFramePr>
        <p:xfrm>
          <a:off x="3712028" y="3189514"/>
          <a:ext cx="4767944" cy="2993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Rectángulo"/>
          <p:cNvSpPr/>
          <p:nvPr/>
        </p:nvSpPr>
        <p:spPr>
          <a:xfrm>
            <a:off x="4520280" y="132270"/>
            <a:ext cx="3087889" cy="584775"/>
          </a:xfrm>
          <a:prstGeom prst="rect">
            <a:avLst/>
          </a:prstGeom>
          <a:solidFill>
            <a:schemeClr val="accent3">
              <a:lumMod val="60000"/>
              <a:lumOff val="40000"/>
            </a:schemeClr>
          </a:solidFill>
          <a:ln>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419" sz="3200" b="1" spc="50" dirty="0">
                <a:ln w="11430"/>
                <a:effectLst>
                  <a:outerShdw blurRad="76200" dist="50800" dir="5400000" algn="tl" rotWithShape="0">
                    <a:srgbClr val="000000">
                      <a:alpha val="65000"/>
                    </a:srgbClr>
                  </a:outerShdw>
                </a:effectLst>
              </a:rPr>
              <a:t>METODOLOGIA </a:t>
            </a:r>
            <a:endParaRPr lang="es-ES" sz="3200" b="1" spc="50" dirty="0">
              <a:ln w="11430"/>
              <a:effectLst>
                <a:outerShdw blurRad="76200" dist="50800" dir="5400000" algn="tl" rotWithShape="0">
                  <a:srgbClr val="000000">
                    <a:alpha val="65000"/>
                  </a:srgbClr>
                </a:outerShdw>
              </a:effectLst>
            </a:endParaRPr>
          </a:p>
        </p:txBody>
      </p:sp>
      <p:sp>
        <p:nvSpPr>
          <p:cNvPr id="6" name="1 CuadroTexto"/>
          <p:cNvSpPr txBox="1"/>
          <p:nvPr/>
        </p:nvSpPr>
        <p:spPr>
          <a:xfrm>
            <a:off x="962042" y="789385"/>
            <a:ext cx="1576394" cy="461665"/>
          </a:xfrm>
          <a:prstGeom prst="rect">
            <a:avLst/>
          </a:prstGeom>
          <a:solidFill>
            <a:srgbClr val="0000FF"/>
          </a:solidFill>
          <a:ln>
            <a:solidFill>
              <a:srgbClr val="FFFF00"/>
            </a:solidFill>
          </a:ln>
          <a:effectLst>
            <a:glow rad="101600">
              <a:srgbClr val="FFFF00">
                <a:alpha val="60000"/>
              </a:srgbClr>
            </a:glow>
          </a:effectLst>
        </p:spPr>
        <p:txBody>
          <a:bodyPr wrap="none" rtlCol="0">
            <a:spAutoFit/>
          </a:bodyPr>
          <a:lstStyle/>
          <a:p>
            <a:r>
              <a:rPr lang="es-VE" sz="2400" b="1" smtClean="0">
                <a:solidFill>
                  <a:schemeClr val="bg1"/>
                </a:solidFill>
              </a:rPr>
              <a:t>SELECCIÓN</a:t>
            </a:r>
            <a:endParaRPr lang="es-VE" sz="2400" b="1" dirty="0">
              <a:solidFill>
                <a:schemeClr val="bg1"/>
              </a:solidFill>
            </a:endParaRPr>
          </a:p>
        </p:txBody>
      </p:sp>
      <p:graphicFrame>
        <p:nvGraphicFramePr>
          <p:cNvPr id="7" name="Diagrama 6"/>
          <p:cNvGraphicFramePr/>
          <p:nvPr>
            <p:extLst>
              <p:ext uri="{D42A27DB-BD31-4B8C-83A1-F6EECF244321}">
                <p14:modId xmlns:p14="http://schemas.microsoft.com/office/powerpoint/2010/main" val="2708436861"/>
              </p:ext>
            </p:extLst>
          </p:nvPr>
        </p:nvGraphicFramePr>
        <p:xfrm>
          <a:off x="1208313" y="1251050"/>
          <a:ext cx="8621487" cy="31350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7"/>
          <p:cNvSpPr txBox="1"/>
          <p:nvPr/>
        </p:nvSpPr>
        <p:spPr>
          <a:xfrm>
            <a:off x="8200571" y="6487886"/>
            <a:ext cx="3530262" cy="246221"/>
          </a:xfrm>
          <a:prstGeom prst="rect">
            <a:avLst/>
          </a:prstGeom>
          <a:noFill/>
        </p:spPr>
        <p:txBody>
          <a:bodyPr wrap="square" rtlCol="0">
            <a:spAutoFit/>
          </a:bodyPr>
          <a:lstStyle/>
          <a:p>
            <a:r>
              <a:rPr lang="es-419" sz="1000" b="1" dirty="0" smtClean="0"/>
              <a:t>DOI:10.1111/j.1540-8175.2011</a:t>
            </a:r>
            <a:endParaRPr lang="es-VE" sz="1000" b="1" dirty="0"/>
          </a:p>
        </p:txBody>
      </p:sp>
    </p:spTree>
    <p:extLst>
      <p:ext uri="{BB962C8B-B14F-4D97-AF65-F5344CB8AC3E}">
        <p14:creationId xmlns:p14="http://schemas.microsoft.com/office/powerpoint/2010/main" val="3038291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94F1E41-1A65-49B3-8588-6CC29CADDA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918F88AE-F49F-4A21-85AD-099F7D07A42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42DD3EF3-BAA1-470D-AFCB-5CB67BCD08F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54D72A00-65EA-4ABE-B995-95DA5B2A95D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68CAC01E-F455-4833-AF3C-B04A39EB89C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097280" y="980925"/>
            <a:ext cx="4616388" cy="810622"/>
            <a:chOff x="6458012" y="2768299"/>
            <a:chExt cx="4616388" cy="810622"/>
          </a:xfrm>
        </p:grpSpPr>
        <p:sp>
          <p:nvSpPr>
            <p:cNvPr id="5" name="17 CuadroTexto"/>
            <p:cNvSpPr txBox="1"/>
            <p:nvPr/>
          </p:nvSpPr>
          <p:spPr>
            <a:xfrm>
              <a:off x="6477090" y="2768299"/>
              <a:ext cx="3150236" cy="461665"/>
            </a:xfrm>
            <a:prstGeom prst="rect">
              <a:avLst/>
            </a:prstGeom>
            <a:solidFill>
              <a:srgbClr val="0000FF"/>
            </a:solidFill>
            <a:ln>
              <a:solidFill>
                <a:srgbClr val="FFFF00"/>
              </a:solidFill>
            </a:ln>
            <a:effectLst>
              <a:glow rad="101600">
                <a:srgbClr val="FFFF00">
                  <a:alpha val="60000"/>
                </a:srgbClr>
              </a:glow>
            </a:effectLst>
          </p:spPr>
          <p:txBody>
            <a:bodyPr wrap="square" rtlCol="0">
              <a:spAutoFit/>
            </a:bodyPr>
            <a:lstStyle/>
            <a:p>
              <a:r>
                <a:rPr lang="es-419" sz="2400" b="1" dirty="0" smtClean="0">
                  <a:solidFill>
                    <a:srgbClr val="FFFFFF"/>
                  </a:solidFill>
                  <a:latin typeface="Century Schoolbook" pitchFamily="18" charset="0"/>
                </a:rPr>
                <a:t>Recolección </a:t>
              </a:r>
              <a:r>
                <a:rPr lang="es-419" sz="2400" b="1" dirty="0">
                  <a:solidFill>
                    <a:srgbClr val="FFFFFF"/>
                  </a:solidFill>
                  <a:latin typeface="Century Schoolbook" pitchFamily="18" charset="0"/>
                </a:rPr>
                <a:t>de Datos</a:t>
              </a:r>
              <a:endParaRPr lang="es-ES" sz="2400" b="1" dirty="0">
                <a:solidFill>
                  <a:srgbClr val="FFFFFF"/>
                </a:solidFill>
                <a:latin typeface="Century Schoolbook" pitchFamily="18" charset="0"/>
              </a:endParaRPr>
            </a:p>
          </p:txBody>
        </p:sp>
        <p:sp>
          <p:nvSpPr>
            <p:cNvPr id="6" name="Rectángulo 5"/>
            <p:cNvSpPr/>
            <p:nvPr/>
          </p:nvSpPr>
          <p:spPr>
            <a:xfrm>
              <a:off x="6458012" y="3209589"/>
              <a:ext cx="4616388" cy="369332"/>
            </a:xfrm>
            <a:prstGeom prst="rect">
              <a:avLst/>
            </a:prstGeom>
          </p:spPr>
          <p:txBody>
            <a:bodyPr wrap="square">
              <a:spAutoFit/>
            </a:bodyPr>
            <a:lstStyle/>
            <a:p>
              <a:pPr algn="just">
                <a:defRPr/>
              </a:pPr>
              <a:endParaRPr lang="es-ES" b="1" dirty="0">
                <a:latin typeface="Century Schoolbook" pitchFamily="18" charset="0"/>
              </a:endParaRPr>
            </a:p>
          </p:txBody>
        </p:sp>
      </p:grpSp>
      <p:sp>
        <p:nvSpPr>
          <p:cNvPr id="7" name="9 Rectángulo"/>
          <p:cNvSpPr/>
          <p:nvPr/>
        </p:nvSpPr>
        <p:spPr>
          <a:xfrm>
            <a:off x="566951" y="2828014"/>
            <a:ext cx="7399286" cy="1938992"/>
          </a:xfrm>
          <a:prstGeom prst="rect">
            <a:avLst/>
          </a:prstGeom>
          <a:solidFill>
            <a:srgbClr val="66FF66"/>
          </a:solidFill>
          <a:ln>
            <a:solidFill>
              <a:srgbClr val="66FF66"/>
            </a:solidFill>
          </a:ln>
          <a:effectLst>
            <a:glow rad="228600">
              <a:srgbClr val="66FF66">
                <a:alpha val="40000"/>
              </a:srgbClr>
            </a:glow>
          </a:effectLst>
        </p:spPr>
        <p:txBody>
          <a:bodyPr wrap="square">
            <a:spAutoFit/>
          </a:bodyPr>
          <a:lstStyle/>
          <a:p>
            <a:pPr algn="just"/>
            <a:r>
              <a:rPr lang="es-VE" sz="2400" dirty="0">
                <a:latin typeface="Calibri" panose="020F0502020204030204" pitchFamily="34" charset="0"/>
                <a:ea typeface="Calibri" panose="020F0502020204030204" pitchFamily="34" charset="0"/>
                <a:cs typeface="Times New Roman" panose="02020603050405020304" pitchFamily="18" charset="0"/>
              </a:rPr>
              <a:t>Los </a:t>
            </a:r>
            <a:r>
              <a:rPr lang="es-VE" sz="2400" dirty="0" err="1">
                <a:latin typeface="Calibri" panose="020F0502020204030204" pitchFamily="34" charset="0"/>
                <a:ea typeface="Calibri" panose="020F0502020204030204" pitchFamily="34" charset="0"/>
                <a:cs typeface="Times New Roman" panose="02020603050405020304" pitchFamily="18" charset="0"/>
              </a:rPr>
              <a:t>ETTs</a:t>
            </a:r>
            <a:r>
              <a:rPr lang="es-VE" sz="2400" dirty="0">
                <a:latin typeface="Calibri" panose="020F0502020204030204" pitchFamily="34" charset="0"/>
                <a:ea typeface="Calibri" panose="020F0502020204030204" pitchFamily="34" charset="0"/>
                <a:cs typeface="Times New Roman" panose="02020603050405020304" pitchFamily="18" charset="0"/>
              </a:rPr>
              <a:t> se </a:t>
            </a:r>
            <a:r>
              <a:rPr lang="es-VE" sz="2400" dirty="0" smtClean="0">
                <a:latin typeface="Calibri" panose="020F0502020204030204" pitchFamily="34" charset="0"/>
                <a:ea typeface="Calibri" panose="020F0502020204030204" pitchFamily="34" charset="0"/>
                <a:cs typeface="Times New Roman" panose="02020603050405020304" pitchFamily="18" charset="0"/>
              </a:rPr>
              <a:t>ordenaron por código </a:t>
            </a:r>
            <a:r>
              <a:rPr lang="es-VE" sz="2400" dirty="0">
                <a:latin typeface="Calibri" panose="020F0502020204030204" pitchFamily="34" charset="0"/>
                <a:ea typeface="Calibri" panose="020F0502020204030204" pitchFamily="34" charset="0"/>
                <a:cs typeface="Times New Roman" panose="02020603050405020304" pitchFamily="18" charset="0"/>
              </a:rPr>
              <a:t>de acuerdo a La Clasificación Estadística Internacional de Enfermedades y Problemas Relacionados con la Salud 9na edición (</a:t>
            </a:r>
            <a:r>
              <a:rPr lang="es-VE" sz="2400" dirty="0" smtClean="0">
                <a:latin typeface="Calibri" panose="020F0502020204030204" pitchFamily="34" charset="0"/>
                <a:ea typeface="Calibri" panose="020F0502020204030204" pitchFamily="34" charset="0"/>
                <a:cs typeface="Times New Roman" panose="02020603050405020304" pitchFamily="18" charset="0"/>
              </a:rPr>
              <a:t>CIE-9). </a:t>
            </a:r>
            <a:r>
              <a:rPr lang="es-VE" sz="2400" dirty="0">
                <a:latin typeface="Calibri" panose="020F0502020204030204" pitchFamily="34" charset="0"/>
                <a:ea typeface="Calibri" panose="020F0502020204030204" pitchFamily="34" charset="0"/>
                <a:cs typeface="Times New Roman" panose="02020603050405020304" pitchFamily="18" charset="0"/>
              </a:rPr>
              <a:t>C</a:t>
            </a:r>
            <a:r>
              <a:rPr lang="es-VE" sz="2400" dirty="0" smtClean="0">
                <a:latin typeface="Calibri" panose="020F0502020204030204" pitchFamily="34" charset="0"/>
                <a:ea typeface="Calibri" panose="020F0502020204030204" pitchFamily="34" charset="0"/>
                <a:cs typeface="Times New Roman" panose="02020603050405020304" pitchFamily="18" charset="0"/>
              </a:rPr>
              <a:t>ada </a:t>
            </a:r>
            <a:r>
              <a:rPr lang="es-419" sz="2400" dirty="0" smtClean="0">
                <a:latin typeface="Calibri" panose="020F0502020204030204" pitchFamily="34" charset="0"/>
                <a:cs typeface="Times New Roman" panose="02020603050405020304" pitchFamily="18" charset="0"/>
              </a:rPr>
              <a:t>Código </a:t>
            </a:r>
            <a:r>
              <a:rPr lang="es-419" sz="2400" dirty="0">
                <a:latin typeface="Calibri" panose="020F0502020204030204" pitchFamily="34" charset="0"/>
                <a:cs typeface="Times New Roman" panose="02020603050405020304" pitchFamily="18" charset="0"/>
              </a:rPr>
              <a:t>de </a:t>
            </a:r>
            <a:r>
              <a:rPr lang="es-419" sz="2400" dirty="0" smtClean="0">
                <a:latin typeface="Calibri" panose="020F0502020204030204" pitchFamily="34" charset="0"/>
                <a:cs typeface="Times New Roman" panose="02020603050405020304" pitchFamily="18" charset="0"/>
              </a:rPr>
              <a:t>indicación </a:t>
            </a:r>
            <a:r>
              <a:rPr lang="es-419" sz="2400" dirty="0">
                <a:latin typeface="Calibri" panose="020F0502020204030204" pitchFamily="34" charset="0"/>
                <a:cs typeface="Times New Roman" panose="02020603050405020304" pitchFamily="18" charset="0"/>
              </a:rPr>
              <a:t>especifica </a:t>
            </a:r>
            <a:r>
              <a:rPr lang="es-419" sz="2400" dirty="0" smtClean="0">
                <a:latin typeface="Calibri" panose="020F0502020204030204" pitchFamily="34" charset="0"/>
                <a:cs typeface="Times New Roman" panose="02020603050405020304" pitchFamily="18" charset="0"/>
              </a:rPr>
              <a:t>tenia un número a través del cual fue computado. </a:t>
            </a:r>
            <a:endParaRPr lang="es-VE" sz="2400" dirty="0"/>
          </a:p>
        </p:txBody>
      </p:sp>
      <p:pic>
        <p:nvPicPr>
          <p:cNvPr id="8" name="Imagen 7"/>
          <p:cNvPicPr>
            <a:picLocks noChangeAspect="1"/>
          </p:cNvPicPr>
          <p:nvPr/>
        </p:nvPicPr>
        <p:blipFill>
          <a:blip r:embed="rId2"/>
          <a:stretch>
            <a:fillRect/>
          </a:stretch>
        </p:blipFill>
        <p:spPr>
          <a:xfrm>
            <a:off x="8676933" y="3566977"/>
            <a:ext cx="3073107" cy="3073107"/>
          </a:xfrm>
          <a:prstGeom prst="rect">
            <a:avLst/>
          </a:prstGeom>
        </p:spPr>
      </p:pic>
      <p:sp>
        <p:nvSpPr>
          <p:cNvPr id="9" name="CuadroTexto 8"/>
          <p:cNvSpPr txBox="1"/>
          <p:nvPr/>
        </p:nvSpPr>
        <p:spPr>
          <a:xfrm>
            <a:off x="8200571" y="6487886"/>
            <a:ext cx="3530262" cy="246221"/>
          </a:xfrm>
          <a:prstGeom prst="rect">
            <a:avLst/>
          </a:prstGeom>
          <a:noFill/>
        </p:spPr>
        <p:txBody>
          <a:bodyPr wrap="square" rtlCol="0">
            <a:spAutoFit/>
          </a:bodyPr>
          <a:lstStyle/>
          <a:p>
            <a:r>
              <a:rPr lang="es-419" sz="1000" b="1" dirty="0" smtClean="0"/>
              <a:t>DOI:10.1111/j.1540-8175.2011</a:t>
            </a:r>
            <a:endParaRPr lang="es-VE" sz="1000" b="1" dirty="0"/>
          </a:p>
        </p:txBody>
      </p:sp>
    </p:spTree>
    <p:extLst>
      <p:ext uri="{BB962C8B-B14F-4D97-AF65-F5344CB8AC3E}">
        <p14:creationId xmlns:p14="http://schemas.microsoft.com/office/powerpoint/2010/main" val="197148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xit" presetSubtype="4" fill="hold" nodeType="with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xit" presetSubtype="4" fill="hold" grpId="1" nodeType="withEffect">
                                  <p:stCondLst>
                                    <p:cond delay="0"/>
                                  </p:stCondLst>
                                  <p:childTnLst>
                                    <p:anim calcmode="lin" valueType="num">
                                      <p:cBhvr additive="base">
                                        <p:cTn id="21" dur="500"/>
                                        <p:tgtEl>
                                          <p:spTgt spid="7"/>
                                        </p:tgtEl>
                                        <p:attrNameLst>
                                          <p:attrName>ppt_x</p:attrName>
                                        </p:attrNameLst>
                                      </p:cBhvr>
                                      <p:tavLst>
                                        <p:tav tm="0">
                                          <p:val>
                                            <p:strVal val="ppt_x"/>
                                          </p:val>
                                        </p:tav>
                                        <p:tav tm="100000">
                                          <p:val>
                                            <p:strVal val="ppt_x"/>
                                          </p:val>
                                        </p:tav>
                                      </p:tavLst>
                                    </p:anim>
                                    <p:anim calcmode="lin" valueType="num">
                                      <p:cBhvr additive="base">
                                        <p:cTn id="22" dur="500"/>
                                        <p:tgtEl>
                                          <p:spTgt spid="7"/>
                                        </p:tgtEl>
                                        <p:attrNameLst>
                                          <p:attrName>ppt_y</p:attrName>
                                        </p:attrNameLst>
                                      </p:cBhvr>
                                      <p:tavLst>
                                        <p:tav tm="0">
                                          <p:val>
                                            <p:strVal val="ppt_y"/>
                                          </p:val>
                                        </p:tav>
                                        <p:tav tm="100000">
                                          <p:val>
                                            <p:strVal val="1+ppt_h/2"/>
                                          </p:val>
                                        </p:tav>
                                      </p:tavLst>
                                    </p:anim>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794076" y="348491"/>
            <a:ext cx="6407982" cy="584775"/>
          </a:xfrm>
          <a:prstGeom prst="rect">
            <a:avLst/>
          </a:prstGeom>
          <a:solidFill>
            <a:schemeClr val="accent3">
              <a:lumMod val="60000"/>
              <a:lumOff val="40000"/>
            </a:schemeClr>
          </a:solidFill>
          <a:ln>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419" sz="3200" b="1" spc="50" dirty="0" smtClean="0">
                <a:ln w="11430"/>
                <a:effectLst>
                  <a:outerShdw blurRad="76200" dist="50800" dir="5400000" algn="tl" rotWithShape="0">
                    <a:srgbClr val="000000">
                      <a:alpha val="65000"/>
                    </a:srgbClr>
                  </a:outerShdw>
                </a:effectLst>
              </a:rPr>
              <a:t>CLASIFICACIÓN  DE LOS ESTUDIOS  </a:t>
            </a:r>
            <a:endParaRPr lang="es-ES" sz="3200" b="1" spc="50" dirty="0">
              <a:ln w="11430"/>
              <a:effectLst>
                <a:outerShdw blurRad="76200" dist="50800" dir="5400000" algn="tl" rotWithShape="0">
                  <a:srgbClr val="000000">
                    <a:alpha val="65000"/>
                  </a:srgbClr>
                </a:outerShdw>
              </a:effectLst>
            </a:endParaRPr>
          </a:p>
        </p:txBody>
      </p:sp>
      <p:sp>
        <p:nvSpPr>
          <p:cNvPr id="11" name="AutoShape 4" descr="Resultado de imagen para mujer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srgbClr val="FFFFFF"/>
              </a:solidFill>
            </a:endParaRPr>
          </a:p>
        </p:txBody>
      </p:sp>
      <p:sp>
        <p:nvSpPr>
          <p:cNvPr id="10" name="9 Rectángulo"/>
          <p:cNvSpPr/>
          <p:nvPr/>
        </p:nvSpPr>
        <p:spPr>
          <a:xfrm>
            <a:off x="451030" y="1919917"/>
            <a:ext cx="2897744" cy="369332"/>
          </a:xfrm>
          <a:prstGeom prst="rect">
            <a:avLst/>
          </a:prstGeom>
          <a:solidFill>
            <a:srgbClr val="66FF66"/>
          </a:solidFill>
          <a:ln>
            <a:solidFill>
              <a:srgbClr val="66FF66"/>
            </a:solidFill>
          </a:ln>
          <a:effectLst>
            <a:glow rad="228600">
              <a:srgbClr val="66FF66">
                <a:alpha val="40000"/>
              </a:srgbClr>
            </a:glow>
          </a:effectLst>
        </p:spPr>
        <p:txBody>
          <a:bodyPr wrap="square">
            <a:spAutoFit/>
          </a:bodyPr>
          <a:lstStyle/>
          <a:p>
            <a:pPr algn="ctr">
              <a:defRPr/>
            </a:pPr>
            <a:r>
              <a:rPr lang="es-ES" b="1" dirty="0" smtClean="0">
                <a:latin typeface="Century Schoolbook" pitchFamily="18" charset="0"/>
              </a:rPr>
              <a:t>NORMAL: </a:t>
            </a:r>
            <a:endParaRPr lang="es-ES" b="1" dirty="0">
              <a:latin typeface="Century Schoolbook" pitchFamily="18" charset="0"/>
            </a:endParaRPr>
          </a:p>
        </p:txBody>
      </p:sp>
      <p:sp>
        <p:nvSpPr>
          <p:cNvPr id="15" name="9 Rectángulo"/>
          <p:cNvSpPr/>
          <p:nvPr/>
        </p:nvSpPr>
        <p:spPr>
          <a:xfrm>
            <a:off x="451029" y="3137401"/>
            <a:ext cx="2897745" cy="646331"/>
          </a:xfrm>
          <a:prstGeom prst="rect">
            <a:avLst/>
          </a:prstGeom>
          <a:solidFill>
            <a:srgbClr val="66FF66"/>
          </a:solidFill>
          <a:ln>
            <a:solidFill>
              <a:srgbClr val="66FF66"/>
            </a:solidFill>
          </a:ln>
          <a:effectLst>
            <a:glow rad="228600">
              <a:srgbClr val="66FF66">
                <a:alpha val="40000"/>
              </a:srgbClr>
            </a:glow>
          </a:effectLst>
        </p:spPr>
        <p:txBody>
          <a:bodyPr wrap="square">
            <a:spAutoFit/>
          </a:bodyPr>
          <a:lstStyle/>
          <a:p>
            <a:pPr algn="ctr">
              <a:defRPr/>
            </a:pPr>
            <a:r>
              <a:rPr lang="es-ES" b="1" dirty="0" smtClean="0">
                <a:latin typeface="Century Schoolbook" pitchFamily="18" charset="0"/>
              </a:rPr>
              <a:t>MEDIANAMENTE ANORMAL (MA): </a:t>
            </a:r>
            <a:endParaRPr lang="es-ES" b="1" dirty="0">
              <a:latin typeface="Century Schoolbook" pitchFamily="18" charset="0"/>
            </a:endParaRPr>
          </a:p>
        </p:txBody>
      </p:sp>
      <p:sp>
        <p:nvSpPr>
          <p:cNvPr id="16" name="9 Rectángulo"/>
          <p:cNvSpPr/>
          <p:nvPr/>
        </p:nvSpPr>
        <p:spPr>
          <a:xfrm>
            <a:off x="451028" y="4682812"/>
            <a:ext cx="3197196" cy="646331"/>
          </a:xfrm>
          <a:prstGeom prst="rect">
            <a:avLst/>
          </a:prstGeom>
          <a:solidFill>
            <a:srgbClr val="66FF66"/>
          </a:solidFill>
          <a:ln>
            <a:solidFill>
              <a:srgbClr val="66FF66"/>
            </a:solidFill>
          </a:ln>
          <a:effectLst>
            <a:glow rad="228600">
              <a:srgbClr val="66FF66">
                <a:alpha val="40000"/>
              </a:srgbClr>
            </a:glow>
          </a:effectLst>
        </p:spPr>
        <p:txBody>
          <a:bodyPr wrap="square">
            <a:spAutoFit/>
          </a:bodyPr>
          <a:lstStyle/>
          <a:p>
            <a:pPr algn="ctr">
              <a:defRPr/>
            </a:pPr>
            <a:r>
              <a:rPr lang="es-ES" b="1" dirty="0" smtClean="0">
                <a:latin typeface="Century Schoolbook" pitchFamily="18" charset="0"/>
              </a:rPr>
              <a:t>SIGNIFICATIVAMENTE</a:t>
            </a:r>
          </a:p>
          <a:p>
            <a:pPr algn="ctr">
              <a:defRPr/>
            </a:pPr>
            <a:r>
              <a:rPr lang="es-ES" b="1" dirty="0" smtClean="0">
                <a:latin typeface="Century Schoolbook" pitchFamily="18" charset="0"/>
              </a:rPr>
              <a:t>ANORMAL  (SA)</a:t>
            </a:r>
            <a:endParaRPr lang="es-ES" b="1" dirty="0">
              <a:latin typeface="Century Schoolbook" pitchFamily="18" charset="0"/>
            </a:endParaRPr>
          </a:p>
        </p:txBody>
      </p:sp>
      <p:sp>
        <p:nvSpPr>
          <p:cNvPr id="4" name="Flecha derecha 3"/>
          <p:cNvSpPr/>
          <p:nvPr/>
        </p:nvSpPr>
        <p:spPr>
          <a:xfrm>
            <a:off x="3730660" y="4632512"/>
            <a:ext cx="566783" cy="7469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Flecha derecha 20"/>
          <p:cNvSpPr/>
          <p:nvPr/>
        </p:nvSpPr>
        <p:spPr>
          <a:xfrm>
            <a:off x="3730660" y="3087101"/>
            <a:ext cx="566783" cy="7469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Flecha derecha 21"/>
          <p:cNvSpPr/>
          <p:nvPr/>
        </p:nvSpPr>
        <p:spPr>
          <a:xfrm>
            <a:off x="3730660" y="1746703"/>
            <a:ext cx="566783" cy="7469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CuadroTexto 4"/>
          <p:cNvSpPr txBox="1"/>
          <p:nvPr/>
        </p:nvSpPr>
        <p:spPr>
          <a:xfrm>
            <a:off x="4481848" y="1781418"/>
            <a:ext cx="3550468" cy="646331"/>
          </a:xfrm>
          <a:prstGeom prst="rect">
            <a:avLst/>
          </a:prstGeom>
          <a:noFill/>
        </p:spPr>
        <p:txBody>
          <a:bodyPr wrap="square" rtlCol="0">
            <a:spAutoFit/>
          </a:bodyPr>
          <a:lstStyle/>
          <a:p>
            <a:pPr algn="just"/>
            <a:r>
              <a:rPr lang="es-419" dirty="0" smtClean="0"/>
              <a:t>INFORMES DONDE NO HAY HALLAZGOS ANORMALES  (LA o SA)</a:t>
            </a:r>
            <a:endParaRPr lang="es-VE" dirty="0"/>
          </a:p>
        </p:txBody>
      </p:sp>
      <p:sp>
        <p:nvSpPr>
          <p:cNvPr id="23" name="CuadroTexto 22"/>
          <p:cNvSpPr txBox="1"/>
          <p:nvPr/>
        </p:nvSpPr>
        <p:spPr>
          <a:xfrm>
            <a:off x="4379879" y="4551316"/>
            <a:ext cx="3836842" cy="923330"/>
          </a:xfrm>
          <a:prstGeom prst="rect">
            <a:avLst/>
          </a:prstGeom>
          <a:noFill/>
        </p:spPr>
        <p:txBody>
          <a:bodyPr wrap="square" rtlCol="0">
            <a:spAutoFit/>
          </a:bodyPr>
          <a:lstStyle/>
          <a:p>
            <a:pPr algn="just"/>
            <a:r>
              <a:rPr lang="es-419" dirty="0" smtClean="0"/>
              <a:t>UN HALLAZGO QUE REQUERIA UNA MAYOR EVALUACION (CARDIOLOGO O IM</a:t>
            </a:r>
            <a:r>
              <a:rPr lang="es-VE" dirty="0" smtClean="0"/>
              <a:t>Á</a:t>
            </a:r>
            <a:r>
              <a:rPr lang="es-419" dirty="0" smtClean="0"/>
              <a:t>GENES CARDIACAS).</a:t>
            </a:r>
            <a:endParaRPr lang="es-VE" dirty="0"/>
          </a:p>
        </p:txBody>
      </p:sp>
      <p:sp>
        <p:nvSpPr>
          <p:cNvPr id="6" name="CuadroTexto 5"/>
          <p:cNvSpPr txBox="1"/>
          <p:nvPr/>
        </p:nvSpPr>
        <p:spPr>
          <a:xfrm>
            <a:off x="4379879" y="2706683"/>
            <a:ext cx="4017146" cy="1477328"/>
          </a:xfrm>
          <a:prstGeom prst="rect">
            <a:avLst/>
          </a:prstGeom>
          <a:noFill/>
        </p:spPr>
        <p:txBody>
          <a:bodyPr wrap="square" rtlCol="0">
            <a:spAutoFit/>
          </a:bodyPr>
          <a:lstStyle/>
          <a:p>
            <a:endParaRPr lang="es-VE" dirty="0" smtClean="0"/>
          </a:p>
          <a:p>
            <a:r>
              <a:rPr lang="es-VE" dirty="0" smtClean="0"/>
              <a:t>HALLAZGO FUERA DEL RANGO NORMAL, PERO QUE NO REQUIEREN INVESTIGACIÓN O TRATAMIENTO AÑADIDO. </a:t>
            </a:r>
            <a:endParaRPr lang="es-VE" dirty="0"/>
          </a:p>
        </p:txBody>
      </p:sp>
      <p:pic>
        <p:nvPicPr>
          <p:cNvPr id="2" name="Imagen 1"/>
          <p:cNvPicPr>
            <a:picLocks noChangeAspect="1"/>
          </p:cNvPicPr>
          <p:nvPr/>
        </p:nvPicPr>
        <p:blipFill rotWithShape="1">
          <a:blip r:embed="rId2"/>
          <a:srcRect l="4750" r="7614"/>
          <a:stretch/>
        </p:blipFill>
        <p:spPr>
          <a:xfrm>
            <a:off x="8216721" y="1546399"/>
            <a:ext cx="3825025" cy="3182003"/>
          </a:xfrm>
          <a:prstGeom prst="rect">
            <a:avLst/>
          </a:prstGeom>
        </p:spPr>
      </p:pic>
      <p:sp>
        <p:nvSpPr>
          <p:cNvPr id="26" name="Llamada rectangular redondeada 25"/>
          <p:cNvSpPr/>
          <p:nvPr/>
        </p:nvSpPr>
        <p:spPr>
          <a:xfrm>
            <a:off x="9321800" y="527609"/>
            <a:ext cx="1739900" cy="990127"/>
          </a:xfrm>
          <a:prstGeom prst="wedgeRound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smtClean="0">
                <a:solidFill>
                  <a:schemeClr val="tx1"/>
                </a:solidFill>
              </a:rPr>
              <a:t>METODO DE DELPHI</a:t>
            </a:r>
            <a:endParaRPr lang="es-VE" dirty="0">
              <a:solidFill>
                <a:schemeClr val="tx1"/>
              </a:solidFill>
            </a:endParaRPr>
          </a:p>
        </p:txBody>
      </p:sp>
      <p:sp>
        <p:nvSpPr>
          <p:cNvPr id="17" name="CuadroTexto 16"/>
          <p:cNvSpPr txBox="1"/>
          <p:nvPr/>
        </p:nvSpPr>
        <p:spPr>
          <a:xfrm>
            <a:off x="8200571" y="6487886"/>
            <a:ext cx="3530262" cy="246221"/>
          </a:xfrm>
          <a:prstGeom prst="rect">
            <a:avLst/>
          </a:prstGeom>
          <a:noFill/>
        </p:spPr>
        <p:txBody>
          <a:bodyPr wrap="square" rtlCol="0">
            <a:spAutoFit/>
          </a:bodyPr>
          <a:lstStyle/>
          <a:p>
            <a:r>
              <a:rPr lang="es-419" sz="1000" b="1" dirty="0" smtClean="0"/>
              <a:t>DOI:10.1111/j.1540-8175.2011</a:t>
            </a:r>
            <a:endParaRPr lang="es-VE" sz="1000" b="1" dirty="0"/>
          </a:p>
        </p:txBody>
      </p:sp>
    </p:spTree>
    <p:extLst>
      <p:ext uri="{BB962C8B-B14F-4D97-AF65-F5344CB8AC3E}">
        <p14:creationId xmlns:p14="http://schemas.microsoft.com/office/powerpoint/2010/main" val="3298161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6" grpId="0"/>
    </p:bld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808</TotalTime>
  <Words>748</Words>
  <Application>Microsoft Office PowerPoint</Application>
  <PresentationFormat>Panorámica</PresentationFormat>
  <Paragraphs>111</Paragraphs>
  <Slides>19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Arial Narrow</vt:lpstr>
      <vt:lpstr>Calibri</vt:lpstr>
      <vt:lpstr>Calibri Light</vt:lpstr>
      <vt:lpstr>Century Schoolbook</vt:lpstr>
      <vt:lpstr>Tahoma</vt:lpstr>
      <vt:lpstr>Times New Roman</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 pc</dc:creator>
  <cp:lastModifiedBy>hp pc</cp:lastModifiedBy>
  <cp:revision>102</cp:revision>
  <dcterms:created xsi:type="dcterms:W3CDTF">2015-10-30T12:25:24Z</dcterms:created>
  <dcterms:modified xsi:type="dcterms:W3CDTF">2015-11-10T19:28:19Z</dcterms:modified>
</cp:coreProperties>
</file>