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8"/>
  </p:notesMasterIdLst>
  <p:sldIdLst>
    <p:sldId id="256" r:id="rId2"/>
    <p:sldId id="308" r:id="rId3"/>
    <p:sldId id="309" r:id="rId4"/>
    <p:sldId id="310" r:id="rId5"/>
    <p:sldId id="313" r:id="rId6"/>
    <p:sldId id="314" r:id="rId7"/>
    <p:sldId id="315" r:id="rId8"/>
    <p:sldId id="316" r:id="rId9"/>
    <p:sldId id="317" r:id="rId10"/>
    <p:sldId id="257" r:id="rId11"/>
    <p:sldId id="261" r:id="rId12"/>
    <p:sldId id="292" r:id="rId13"/>
    <p:sldId id="258" r:id="rId14"/>
    <p:sldId id="263" r:id="rId15"/>
    <p:sldId id="269" r:id="rId16"/>
    <p:sldId id="265" r:id="rId17"/>
    <p:sldId id="303" r:id="rId18"/>
    <p:sldId id="267" r:id="rId19"/>
    <p:sldId id="300" r:id="rId20"/>
    <p:sldId id="295" r:id="rId21"/>
    <p:sldId id="259" r:id="rId22"/>
    <p:sldId id="287" r:id="rId23"/>
    <p:sldId id="304" r:id="rId24"/>
    <p:sldId id="305" r:id="rId25"/>
    <p:sldId id="288" r:id="rId26"/>
    <p:sldId id="307" r:id="rId27"/>
    <p:sldId id="289" r:id="rId28"/>
    <p:sldId id="299" r:id="rId29"/>
    <p:sldId id="264" r:id="rId30"/>
    <p:sldId id="306" r:id="rId31"/>
    <p:sldId id="296" r:id="rId32"/>
    <p:sldId id="279" r:id="rId33"/>
    <p:sldId id="298" r:id="rId34"/>
    <p:sldId id="268" r:id="rId35"/>
    <p:sldId id="312" r:id="rId36"/>
    <p:sldId id="260" r:id="rId37"/>
  </p:sldIdLst>
  <p:sldSz cx="9144000" cy="5143500" type="screen16x9"/>
  <p:notesSz cx="6858000" cy="9144000"/>
  <p:embeddedFontLst>
    <p:embeddedFont>
      <p:font typeface="Barlow SemiBold" panose="020B0604020202020204" charset="0"/>
      <p:regular r:id="rId39"/>
      <p:bold r:id="rId40"/>
      <p:italic r:id="rId41"/>
      <p:boldItalic r:id="rId42"/>
    </p:embeddedFont>
    <p:embeddedFont>
      <p:font typeface="Barlow" panose="020B0604020202020204" charset="0"/>
      <p:regular r:id="rId43"/>
      <p:bold r:id="rId44"/>
      <p:italic r:id="rId45"/>
      <p:boldItalic r:id="rId46"/>
    </p:embeddedFont>
    <p:embeddedFont>
      <p:font typeface="Arabic Typesetting" panose="03020402040406030203" pitchFamily="66" charset="-78"/>
      <p:regular r:id="rId47"/>
    </p:embeddedFont>
    <p:embeddedFont>
      <p:font typeface="Tahoma" panose="020B0604030504040204" pitchFamily="34" charset="0"/>
      <p:regular r:id="rId48"/>
      <p:bold r:id="rId49"/>
    </p:embeddedFont>
    <p:embeddedFont>
      <p:font typeface="Barlow Light" panose="020B0604020202020204" charset="0"/>
      <p:regular r:id="rId50"/>
      <p:bold r:id="rId51"/>
      <p:italic r:id="rId52"/>
      <p:boldItalic r:id="rId53"/>
    </p:embeddedFont>
    <p:embeddedFont>
      <p:font typeface="Calibri" panose="020F0502020204030204" pitchFamily="34" charset="0"/>
      <p:regular r:id="rId54"/>
      <p:bold r:id="rId55"/>
      <p:italic r:id="rId56"/>
      <p:boldItalic r:id="rId57"/>
    </p:embeddedFont>
    <p:embeddedFont>
      <p:font typeface="Georgia" panose="02040502050405020303" pitchFamily="18" charset="0"/>
      <p:regular r:id="rId58"/>
      <p:bold r:id="rId59"/>
      <p:italic r:id="rId60"/>
      <p:boldItalic r:id="rId61"/>
    </p:embeddedFont>
    <p:embeddedFont>
      <p:font typeface="Century Gothic" panose="020B0502020202020204" pitchFamily="3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5BEE2A-A0EE-42B6-B3AE-ABEB5C8020A8}">
  <a:tblStyle styleId="{9B5BEE2A-A0EE-42B6-B3AE-ABEB5C8020A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6" autoAdjust="0"/>
    <p:restoredTop sz="25193" autoAdjust="0"/>
  </p:normalViewPr>
  <p:slideViewPr>
    <p:cSldViewPr snapToGrid="0">
      <p:cViewPr varScale="1">
        <p:scale>
          <a:sx n="17" d="100"/>
          <a:sy n="17" d="100"/>
        </p:scale>
        <p:origin x="1872" y="1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font" Target="fonts/font25.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font" Target="fonts/font2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font" Target="fonts/font26.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font" Target="fonts/font24.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761AC6-D834-1A4B-870B-E4689A1F7C80}"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s-ES"/>
        </a:p>
      </dgm:t>
    </dgm:pt>
    <dgm:pt modelId="{8EF60B27-B847-364E-BF27-C4E7D061A8CE}">
      <dgm:prSet phldrT="[Texto]" custT="1"/>
      <dgm:spPr/>
      <dgm:t>
        <a:bodyPr/>
        <a:lstStyle/>
        <a:p>
          <a:r>
            <a:rPr lang="es-ES"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FIBRINA</a:t>
          </a:r>
        </a:p>
      </dgm:t>
    </dgm:pt>
    <dgm:pt modelId="{D7B4BC54-2583-9243-A83D-27D6FD5843F3}" type="parTrans" cxnId="{5FE2FAD1-9AB3-1B4B-BAC4-9767BDF6C4C3}">
      <dgm:prSet/>
      <dgm:spPr/>
      <dgm:t>
        <a:bodyPr/>
        <a:lstStyle/>
        <a:p>
          <a:endParaRPr lang="es-ES" sz="140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gm:t>
    </dgm:pt>
    <dgm:pt modelId="{C999EE51-289F-434E-8180-D8F0156A64B7}" type="sibTrans" cxnId="{5FE2FAD1-9AB3-1B4B-BAC4-9767BDF6C4C3}">
      <dgm:prSet/>
      <dgm:spPr/>
      <dgm:t>
        <a:bodyPr/>
        <a:lstStyle/>
        <a:p>
          <a:endParaRPr lang="es-ES" sz="140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gm:t>
    </dgm:pt>
    <dgm:pt modelId="{FA8AA76C-F7D4-B64F-9D07-C4D056E56140}" type="asst">
      <dgm:prSet phldrT="[Texto]" custT="1"/>
      <dgm:spPr/>
      <dgm:t>
        <a:bodyPr/>
        <a:lstStyle/>
        <a:p>
          <a:r>
            <a:rPr lang="es-ES"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DIMERO D</a:t>
          </a:r>
        </a:p>
      </dgm:t>
    </dgm:pt>
    <dgm:pt modelId="{3C6C74F8-DC9A-D943-8B41-70A51E647DD6}" type="parTrans" cxnId="{34DD4BF0-2856-FA46-8B2D-AE295D6AB31C}">
      <dgm:prSet/>
      <dgm:spPr/>
      <dgm:t>
        <a:bodyPr/>
        <a:lstStyle/>
        <a:p>
          <a:endParaRPr lang="es-ES" sz="140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gm:t>
    </dgm:pt>
    <dgm:pt modelId="{13FA4B78-9FFD-C44C-84DE-B4DEFA30F8AA}" type="sibTrans" cxnId="{34DD4BF0-2856-FA46-8B2D-AE295D6AB31C}">
      <dgm:prSet/>
      <dgm:spPr/>
      <dgm:t>
        <a:bodyPr/>
        <a:lstStyle/>
        <a:p>
          <a:endParaRPr lang="es-ES" sz="140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gm:t>
    </dgm:pt>
    <dgm:pt modelId="{B90DD6C9-E09D-954E-B2DA-8A4F4C8FDFC0}">
      <dgm:prSet phldrT="[Texto]" custT="1"/>
      <dgm:spPr/>
      <dgm:t>
        <a:bodyPr/>
        <a:lstStyle/>
        <a:p>
          <a:r>
            <a:rPr lang="es-ES" sz="1400" b="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La conversión de fibrinógeno a fibrina por la trombina.</a:t>
          </a:r>
        </a:p>
      </dgm:t>
    </dgm:pt>
    <dgm:pt modelId="{1A5B2C04-DD78-DF4F-96DE-37054E6D0DD6}" type="parTrans" cxnId="{5B0C68E7-CAC8-8047-A328-05C372569FD2}">
      <dgm:prSet/>
      <dgm:spPr/>
      <dgm:t>
        <a:bodyPr/>
        <a:lstStyle/>
        <a:p>
          <a:endParaRPr lang="es-ES" sz="140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gm:t>
    </dgm:pt>
    <dgm:pt modelId="{BFFDD4A4-B8A4-1B48-B9B9-B1183B050B47}" type="sibTrans" cxnId="{5B0C68E7-CAC8-8047-A328-05C372569FD2}">
      <dgm:prSet/>
      <dgm:spPr/>
      <dgm:t>
        <a:bodyPr/>
        <a:lstStyle/>
        <a:p>
          <a:endParaRPr lang="es-ES" sz="140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gm:t>
    </dgm:pt>
    <dgm:pt modelId="{EA9B2569-4A4F-9F4E-B306-C8FC6273CF04}">
      <dgm:prSet phldrT="[Texto]" custT="1"/>
      <dgm:spPr/>
      <dgm:t>
        <a:bodyPr/>
        <a:lstStyle/>
        <a:p>
          <a:r>
            <a:rPr lang="es-US" sz="14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Reticulación de fibrina por factor XIII activado.</a:t>
          </a:r>
          <a:endParaRPr lang="es-ES"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gm:t>
    </dgm:pt>
    <dgm:pt modelId="{56D5C6F5-48AB-EA4D-9B91-7CE03064F2A6}" type="parTrans" cxnId="{1294C7CD-D3E0-3E48-B42D-728DA8FDC2FB}">
      <dgm:prSet/>
      <dgm:spPr/>
      <dgm:t>
        <a:bodyPr/>
        <a:lstStyle/>
        <a:p>
          <a:endParaRPr lang="es-ES" sz="140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gm:t>
    </dgm:pt>
    <dgm:pt modelId="{9A6112A5-22FE-1640-9063-7DCE2A0D4648}" type="sibTrans" cxnId="{1294C7CD-D3E0-3E48-B42D-728DA8FDC2FB}">
      <dgm:prSet/>
      <dgm:spPr/>
      <dgm:t>
        <a:bodyPr/>
        <a:lstStyle/>
        <a:p>
          <a:endParaRPr lang="es-ES" sz="140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gm:t>
    </dgm:pt>
    <dgm:pt modelId="{2DC5D35E-3D5C-8D42-81E9-F4B4A2AEBD1E}">
      <dgm:prSet phldrT="[Texto]" custT="1"/>
      <dgm:spPr/>
      <dgm:t>
        <a:bodyPr/>
        <a:lstStyle/>
        <a:p>
          <a:r>
            <a:rPr lang="es-US" sz="14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Degradación de fibrina por plasmina.</a:t>
          </a:r>
          <a:endParaRPr lang="es-ES"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gm:t>
    </dgm:pt>
    <dgm:pt modelId="{C10BB9B9-78A2-F647-838B-B8DF1B585808}" type="parTrans" cxnId="{A724041A-0AD8-384B-AA2D-06EF020BA650}">
      <dgm:prSet/>
      <dgm:spPr/>
      <dgm:t>
        <a:bodyPr/>
        <a:lstStyle/>
        <a:p>
          <a:endParaRPr lang="es-ES" sz="140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gm:t>
    </dgm:pt>
    <dgm:pt modelId="{C69B36C1-DEC6-5948-8DF3-66D626084919}" type="sibTrans" cxnId="{A724041A-0AD8-384B-AA2D-06EF020BA650}">
      <dgm:prSet/>
      <dgm:spPr/>
      <dgm:t>
        <a:bodyPr/>
        <a:lstStyle/>
        <a:p>
          <a:endParaRPr lang="es-ES" sz="140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gm:t>
    </dgm:pt>
    <dgm:pt modelId="{283A48B9-6CBA-0241-9400-E3320CB65205}" type="pres">
      <dgm:prSet presAssocID="{D7761AC6-D834-1A4B-870B-E4689A1F7C80}" presName="hierChild1" presStyleCnt="0">
        <dgm:presLayoutVars>
          <dgm:orgChart val="1"/>
          <dgm:chPref val="1"/>
          <dgm:dir/>
          <dgm:animOne val="branch"/>
          <dgm:animLvl val="lvl"/>
          <dgm:resizeHandles/>
        </dgm:presLayoutVars>
      </dgm:prSet>
      <dgm:spPr/>
      <dgm:t>
        <a:bodyPr/>
        <a:lstStyle/>
        <a:p>
          <a:endParaRPr lang="es-VE"/>
        </a:p>
      </dgm:t>
    </dgm:pt>
    <dgm:pt modelId="{F6B1C874-DD61-CD45-99EE-C87FC0226D07}" type="pres">
      <dgm:prSet presAssocID="{8EF60B27-B847-364E-BF27-C4E7D061A8CE}" presName="hierRoot1" presStyleCnt="0">
        <dgm:presLayoutVars>
          <dgm:hierBranch val="init"/>
        </dgm:presLayoutVars>
      </dgm:prSet>
      <dgm:spPr/>
    </dgm:pt>
    <dgm:pt modelId="{B0FCC864-3D84-2A45-A143-49539D81FCA7}" type="pres">
      <dgm:prSet presAssocID="{8EF60B27-B847-364E-BF27-C4E7D061A8CE}" presName="rootComposite1" presStyleCnt="0"/>
      <dgm:spPr/>
    </dgm:pt>
    <dgm:pt modelId="{E72E4DB1-55E6-0744-BD52-3FF6B852A37A}" type="pres">
      <dgm:prSet presAssocID="{8EF60B27-B847-364E-BF27-C4E7D061A8CE}" presName="rootText1" presStyleLbl="node0" presStyleIdx="0" presStyleCnt="1">
        <dgm:presLayoutVars>
          <dgm:chPref val="3"/>
        </dgm:presLayoutVars>
      </dgm:prSet>
      <dgm:spPr/>
      <dgm:t>
        <a:bodyPr/>
        <a:lstStyle/>
        <a:p>
          <a:endParaRPr lang="es-VE"/>
        </a:p>
      </dgm:t>
    </dgm:pt>
    <dgm:pt modelId="{5FA1A192-6B7B-894F-B013-D59F6A1B9D77}" type="pres">
      <dgm:prSet presAssocID="{8EF60B27-B847-364E-BF27-C4E7D061A8CE}" presName="rootConnector1" presStyleLbl="node1" presStyleIdx="0" presStyleCnt="0"/>
      <dgm:spPr/>
      <dgm:t>
        <a:bodyPr/>
        <a:lstStyle/>
        <a:p>
          <a:endParaRPr lang="es-VE"/>
        </a:p>
      </dgm:t>
    </dgm:pt>
    <dgm:pt modelId="{3FB148A3-D814-624C-B6FA-92EB465556CD}" type="pres">
      <dgm:prSet presAssocID="{8EF60B27-B847-364E-BF27-C4E7D061A8CE}" presName="hierChild2" presStyleCnt="0"/>
      <dgm:spPr/>
    </dgm:pt>
    <dgm:pt modelId="{9F9C945A-406B-9549-8801-F81C1D7BCFBD}" type="pres">
      <dgm:prSet presAssocID="{1A5B2C04-DD78-DF4F-96DE-37054E6D0DD6}" presName="Name37" presStyleLbl="parChTrans1D2" presStyleIdx="0" presStyleCnt="4"/>
      <dgm:spPr/>
      <dgm:t>
        <a:bodyPr/>
        <a:lstStyle/>
        <a:p>
          <a:endParaRPr lang="es-VE"/>
        </a:p>
      </dgm:t>
    </dgm:pt>
    <dgm:pt modelId="{105932BD-0A16-2748-A4AB-9D7A3AF9F9F2}" type="pres">
      <dgm:prSet presAssocID="{B90DD6C9-E09D-954E-B2DA-8A4F4C8FDFC0}" presName="hierRoot2" presStyleCnt="0">
        <dgm:presLayoutVars>
          <dgm:hierBranch val="init"/>
        </dgm:presLayoutVars>
      </dgm:prSet>
      <dgm:spPr/>
    </dgm:pt>
    <dgm:pt modelId="{BE7D8FD2-D17F-3046-9F76-9456A2CADB67}" type="pres">
      <dgm:prSet presAssocID="{B90DD6C9-E09D-954E-B2DA-8A4F4C8FDFC0}" presName="rootComposite" presStyleCnt="0"/>
      <dgm:spPr/>
    </dgm:pt>
    <dgm:pt modelId="{BCBB762A-0A9C-6742-9C97-E7652877F84A}" type="pres">
      <dgm:prSet presAssocID="{B90DD6C9-E09D-954E-B2DA-8A4F4C8FDFC0}" presName="rootText" presStyleLbl="node2" presStyleIdx="0" presStyleCnt="3">
        <dgm:presLayoutVars>
          <dgm:chPref val="3"/>
        </dgm:presLayoutVars>
      </dgm:prSet>
      <dgm:spPr/>
      <dgm:t>
        <a:bodyPr/>
        <a:lstStyle/>
        <a:p>
          <a:endParaRPr lang="es-VE"/>
        </a:p>
      </dgm:t>
    </dgm:pt>
    <dgm:pt modelId="{C2A5C8D8-9C47-C249-B2C4-CEA00ADA1253}" type="pres">
      <dgm:prSet presAssocID="{B90DD6C9-E09D-954E-B2DA-8A4F4C8FDFC0}" presName="rootConnector" presStyleLbl="node2" presStyleIdx="0" presStyleCnt="3"/>
      <dgm:spPr/>
      <dgm:t>
        <a:bodyPr/>
        <a:lstStyle/>
        <a:p>
          <a:endParaRPr lang="es-VE"/>
        </a:p>
      </dgm:t>
    </dgm:pt>
    <dgm:pt modelId="{34C0AAE6-959C-F74D-BD27-1573C98D6A92}" type="pres">
      <dgm:prSet presAssocID="{B90DD6C9-E09D-954E-B2DA-8A4F4C8FDFC0}" presName="hierChild4" presStyleCnt="0"/>
      <dgm:spPr/>
    </dgm:pt>
    <dgm:pt modelId="{716B1A68-650E-7B4A-A3D7-560A6F987C31}" type="pres">
      <dgm:prSet presAssocID="{B90DD6C9-E09D-954E-B2DA-8A4F4C8FDFC0}" presName="hierChild5" presStyleCnt="0"/>
      <dgm:spPr/>
    </dgm:pt>
    <dgm:pt modelId="{A86E20D6-2D69-804E-8246-6C3C9E3B104D}" type="pres">
      <dgm:prSet presAssocID="{56D5C6F5-48AB-EA4D-9B91-7CE03064F2A6}" presName="Name37" presStyleLbl="parChTrans1D2" presStyleIdx="1" presStyleCnt="4"/>
      <dgm:spPr/>
      <dgm:t>
        <a:bodyPr/>
        <a:lstStyle/>
        <a:p>
          <a:endParaRPr lang="es-VE"/>
        </a:p>
      </dgm:t>
    </dgm:pt>
    <dgm:pt modelId="{3E356E84-C1A1-A34F-ACB7-CC7D896E2908}" type="pres">
      <dgm:prSet presAssocID="{EA9B2569-4A4F-9F4E-B306-C8FC6273CF04}" presName="hierRoot2" presStyleCnt="0">
        <dgm:presLayoutVars>
          <dgm:hierBranch val="init"/>
        </dgm:presLayoutVars>
      </dgm:prSet>
      <dgm:spPr/>
    </dgm:pt>
    <dgm:pt modelId="{3F6571DA-6642-464C-8C4B-28FEDDCA521F}" type="pres">
      <dgm:prSet presAssocID="{EA9B2569-4A4F-9F4E-B306-C8FC6273CF04}" presName="rootComposite" presStyleCnt="0"/>
      <dgm:spPr/>
    </dgm:pt>
    <dgm:pt modelId="{DE201038-88CE-F640-A82C-38D75D2E12E5}" type="pres">
      <dgm:prSet presAssocID="{EA9B2569-4A4F-9F4E-B306-C8FC6273CF04}" presName="rootText" presStyleLbl="node2" presStyleIdx="1" presStyleCnt="3">
        <dgm:presLayoutVars>
          <dgm:chPref val="3"/>
        </dgm:presLayoutVars>
      </dgm:prSet>
      <dgm:spPr/>
      <dgm:t>
        <a:bodyPr/>
        <a:lstStyle/>
        <a:p>
          <a:endParaRPr lang="es-VE"/>
        </a:p>
      </dgm:t>
    </dgm:pt>
    <dgm:pt modelId="{ECFBD628-6CBD-C843-9B9C-7FD476DAD388}" type="pres">
      <dgm:prSet presAssocID="{EA9B2569-4A4F-9F4E-B306-C8FC6273CF04}" presName="rootConnector" presStyleLbl="node2" presStyleIdx="1" presStyleCnt="3"/>
      <dgm:spPr/>
      <dgm:t>
        <a:bodyPr/>
        <a:lstStyle/>
        <a:p>
          <a:endParaRPr lang="es-VE"/>
        </a:p>
      </dgm:t>
    </dgm:pt>
    <dgm:pt modelId="{75CEC812-8E0E-A940-B3D5-9CF861A2C7CD}" type="pres">
      <dgm:prSet presAssocID="{EA9B2569-4A4F-9F4E-B306-C8FC6273CF04}" presName="hierChild4" presStyleCnt="0"/>
      <dgm:spPr/>
    </dgm:pt>
    <dgm:pt modelId="{F8A6EA52-049D-4F48-820E-13CEC5DF3674}" type="pres">
      <dgm:prSet presAssocID="{EA9B2569-4A4F-9F4E-B306-C8FC6273CF04}" presName="hierChild5" presStyleCnt="0"/>
      <dgm:spPr/>
    </dgm:pt>
    <dgm:pt modelId="{05F6B711-A183-D444-82C2-2E0DD7CC0949}" type="pres">
      <dgm:prSet presAssocID="{C10BB9B9-78A2-F647-838B-B8DF1B585808}" presName="Name37" presStyleLbl="parChTrans1D2" presStyleIdx="2" presStyleCnt="4"/>
      <dgm:spPr/>
      <dgm:t>
        <a:bodyPr/>
        <a:lstStyle/>
        <a:p>
          <a:endParaRPr lang="es-VE"/>
        </a:p>
      </dgm:t>
    </dgm:pt>
    <dgm:pt modelId="{F51AB390-8DFE-DC4B-8FB7-2AC35E45D243}" type="pres">
      <dgm:prSet presAssocID="{2DC5D35E-3D5C-8D42-81E9-F4B4A2AEBD1E}" presName="hierRoot2" presStyleCnt="0">
        <dgm:presLayoutVars>
          <dgm:hierBranch val="init"/>
        </dgm:presLayoutVars>
      </dgm:prSet>
      <dgm:spPr/>
    </dgm:pt>
    <dgm:pt modelId="{8ECBA779-9207-6048-A77A-A506A6DAAB49}" type="pres">
      <dgm:prSet presAssocID="{2DC5D35E-3D5C-8D42-81E9-F4B4A2AEBD1E}" presName="rootComposite" presStyleCnt="0"/>
      <dgm:spPr/>
    </dgm:pt>
    <dgm:pt modelId="{C554980C-F616-0340-8863-6CC7F045EF39}" type="pres">
      <dgm:prSet presAssocID="{2DC5D35E-3D5C-8D42-81E9-F4B4A2AEBD1E}" presName="rootText" presStyleLbl="node2" presStyleIdx="2" presStyleCnt="3">
        <dgm:presLayoutVars>
          <dgm:chPref val="3"/>
        </dgm:presLayoutVars>
      </dgm:prSet>
      <dgm:spPr/>
      <dgm:t>
        <a:bodyPr/>
        <a:lstStyle/>
        <a:p>
          <a:endParaRPr lang="es-VE"/>
        </a:p>
      </dgm:t>
    </dgm:pt>
    <dgm:pt modelId="{EA1E689D-403B-F04B-BD7A-4D0F3F79F2D1}" type="pres">
      <dgm:prSet presAssocID="{2DC5D35E-3D5C-8D42-81E9-F4B4A2AEBD1E}" presName="rootConnector" presStyleLbl="node2" presStyleIdx="2" presStyleCnt="3"/>
      <dgm:spPr/>
      <dgm:t>
        <a:bodyPr/>
        <a:lstStyle/>
        <a:p>
          <a:endParaRPr lang="es-VE"/>
        </a:p>
      </dgm:t>
    </dgm:pt>
    <dgm:pt modelId="{8F82EF50-11C1-A84D-8CEF-AA7DD69D7D96}" type="pres">
      <dgm:prSet presAssocID="{2DC5D35E-3D5C-8D42-81E9-F4B4A2AEBD1E}" presName="hierChild4" presStyleCnt="0"/>
      <dgm:spPr/>
    </dgm:pt>
    <dgm:pt modelId="{B0FDB265-DC61-0943-9C1E-94C626958B3D}" type="pres">
      <dgm:prSet presAssocID="{2DC5D35E-3D5C-8D42-81E9-F4B4A2AEBD1E}" presName="hierChild5" presStyleCnt="0"/>
      <dgm:spPr/>
    </dgm:pt>
    <dgm:pt modelId="{C1BA40E2-CF05-0B46-A4FF-2E606E9703F1}" type="pres">
      <dgm:prSet presAssocID="{8EF60B27-B847-364E-BF27-C4E7D061A8CE}" presName="hierChild3" presStyleCnt="0"/>
      <dgm:spPr/>
    </dgm:pt>
    <dgm:pt modelId="{2F8857CE-6B1D-EA41-BB83-D621C54D7F66}" type="pres">
      <dgm:prSet presAssocID="{3C6C74F8-DC9A-D943-8B41-70A51E647DD6}" presName="Name111" presStyleLbl="parChTrans1D2" presStyleIdx="3" presStyleCnt="4"/>
      <dgm:spPr/>
      <dgm:t>
        <a:bodyPr/>
        <a:lstStyle/>
        <a:p>
          <a:endParaRPr lang="es-VE"/>
        </a:p>
      </dgm:t>
    </dgm:pt>
    <dgm:pt modelId="{E56C05D4-F0E7-9C43-BEA1-B789177B8DA5}" type="pres">
      <dgm:prSet presAssocID="{FA8AA76C-F7D4-B64F-9D07-C4D056E56140}" presName="hierRoot3" presStyleCnt="0">
        <dgm:presLayoutVars>
          <dgm:hierBranch val="init"/>
        </dgm:presLayoutVars>
      </dgm:prSet>
      <dgm:spPr/>
    </dgm:pt>
    <dgm:pt modelId="{BC8901F2-A6F3-364B-B864-C73C4BACC4AB}" type="pres">
      <dgm:prSet presAssocID="{FA8AA76C-F7D4-B64F-9D07-C4D056E56140}" presName="rootComposite3" presStyleCnt="0"/>
      <dgm:spPr/>
    </dgm:pt>
    <dgm:pt modelId="{4B9830DC-1D69-1A40-B890-D90AF5C1A3E0}" type="pres">
      <dgm:prSet presAssocID="{FA8AA76C-F7D4-B64F-9D07-C4D056E56140}" presName="rootText3" presStyleLbl="asst1" presStyleIdx="0" presStyleCnt="1">
        <dgm:presLayoutVars>
          <dgm:chPref val="3"/>
        </dgm:presLayoutVars>
      </dgm:prSet>
      <dgm:spPr/>
      <dgm:t>
        <a:bodyPr/>
        <a:lstStyle/>
        <a:p>
          <a:endParaRPr lang="es-VE"/>
        </a:p>
      </dgm:t>
    </dgm:pt>
    <dgm:pt modelId="{A3EA446F-2CFD-AE43-BE69-C89B5644758E}" type="pres">
      <dgm:prSet presAssocID="{FA8AA76C-F7D4-B64F-9D07-C4D056E56140}" presName="rootConnector3" presStyleLbl="asst1" presStyleIdx="0" presStyleCnt="1"/>
      <dgm:spPr/>
      <dgm:t>
        <a:bodyPr/>
        <a:lstStyle/>
        <a:p>
          <a:endParaRPr lang="es-VE"/>
        </a:p>
      </dgm:t>
    </dgm:pt>
    <dgm:pt modelId="{E4AA482E-1AA8-D146-AD21-42BEE1A599B4}" type="pres">
      <dgm:prSet presAssocID="{FA8AA76C-F7D4-B64F-9D07-C4D056E56140}" presName="hierChild6" presStyleCnt="0"/>
      <dgm:spPr/>
    </dgm:pt>
    <dgm:pt modelId="{1EEA67AC-DE13-2F49-AC8C-CBA2A166A17B}" type="pres">
      <dgm:prSet presAssocID="{FA8AA76C-F7D4-B64F-9D07-C4D056E56140}" presName="hierChild7" presStyleCnt="0"/>
      <dgm:spPr/>
    </dgm:pt>
  </dgm:ptLst>
  <dgm:cxnLst>
    <dgm:cxn modelId="{5B0C68E7-CAC8-8047-A328-05C372569FD2}" srcId="{8EF60B27-B847-364E-BF27-C4E7D061A8CE}" destId="{B90DD6C9-E09D-954E-B2DA-8A4F4C8FDFC0}" srcOrd="1" destOrd="0" parTransId="{1A5B2C04-DD78-DF4F-96DE-37054E6D0DD6}" sibTransId="{BFFDD4A4-B8A4-1B48-B9B9-B1183B050B47}"/>
    <dgm:cxn modelId="{71EA6652-01A7-4590-9102-B6C691F7DD22}" type="presOf" srcId="{3C6C74F8-DC9A-D943-8B41-70A51E647DD6}" destId="{2F8857CE-6B1D-EA41-BB83-D621C54D7F66}" srcOrd="0" destOrd="0" presId="urn:microsoft.com/office/officeart/2005/8/layout/orgChart1"/>
    <dgm:cxn modelId="{9561FB64-83D4-418B-AD4C-1E81609E5C90}" type="presOf" srcId="{8EF60B27-B847-364E-BF27-C4E7D061A8CE}" destId="{5FA1A192-6B7B-894F-B013-D59F6A1B9D77}" srcOrd="1" destOrd="0" presId="urn:microsoft.com/office/officeart/2005/8/layout/orgChart1"/>
    <dgm:cxn modelId="{135D8179-A942-4C15-A404-43B227906F5A}" type="presOf" srcId="{56D5C6F5-48AB-EA4D-9B91-7CE03064F2A6}" destId="{A86E20D6-2D69-804E-8246-6C3C9E3B104D}" srcOrd="0" destOrd="0" presId="urn:microsoft.com/office/officeart/2005/8/layout/orgChart1"/>
    <dgm:cxn modelId="{2E9A0364-53E3-4E35-BE99-28BA49DFD995}" type="presOf" srcId="{FA8AA76C-F7D4-B64F-9D07-C4D056E56140}" destId="{A3EA446F-2CFD-AE43-BE69-C89B5644758E}" srcOrd="1" destOrd="0" presId="urn:microsoft.com/office/officeart/2005/8/layout/orgChart1"/>
    <dgm:cxn modelId="{1294C7CD-D3E0-3E48-B42D-728DA8FDC2FB}" srcId="{8EF60B27-B847-364E-BF27-C4E7D061A8CE}" destId="{EA9B2569-4A4F-9F4E-B306-C8FC6273CF04}" srcOrd="2" destOrd="0" parTransId="{56D5C6F5-48AB-EA4D-9B91-7CE03064F2A6}" sibTransId="{9A6112A5-22FE-1640-9063-7DCE2A0D4648}"/>
    <dgm:cxn modelId="{5FE2FAD1-9AB3-1B4B-BAC4-9767BDF6C4C3}" srcId="{D7761AC6-D834-1A4B-870B-E4689A1F7C80}" destId="{8EF60B27-B847-364E-BF27-C4E7D061A8CE}" srcOrd="0" destOrd="0" parTransId="{D7B4BC54-2583-9243-A83D-27D6FD5843F3}" sibTransId="{C999EE51-289F-434E-8180-D8F0156A64B7}"/>
    <dgm:cxn modelId="{2B3E236F-C909-44B3-94BE-DEB44DE4C55A}" type="presOf" srcId="{B90DD6C9-E09D-954E-B2DA-8A4F4C8FDFC0}" destId="{C2A5C8D8-9C47-C249-B2C4-CEA00ADA1253}" srcOrd="1" destOrd="0" presId="urn:microsoft.com/office/officeart/2005/8/layout/orgChart1"/>
    <dgm:cxn modelId="{34DD4BF0-2856-FA46-8B2D-AE295D6AB31C}" srcId="{8EF60B27-B847-364E-BF27-C4E7D061A8CE}" destId="{FA8AA76C-F7D4-B64F-9D07-C4D056E56140}" srcOrd="0" destOrd="0" parTransId="{3C6C74F8-DC9A-D943-8B41-70A51E647DD6}" sibTransId="{13FA4B78-9FFD-C44C-84DE-B4DEFA30F8AA}"/>
    <dgm:cxn modelId="{090B492C-2189-42DB-9E8A-B0B5AFEF74DB}" type="presOf" srcId="{FA8AA76C-F7D4-B64F-9D07-C4D056E56140}" destId="{4B9830DC-1D69-1A40-B890-D90AF5C1A3E0}" srcOrd="0" destOrd="0" presId="urn:microsoft.com/office/officeart/2005/8/layout/orgChart1"/>
    <dgm:cxn modelId="{4A36E176-6AEC-4F06-8B19-76C152F09712}" type="presOf" srcId="{EA9B2569-4A4F-9F4E-B306-C8FC6273CF04}" destId="{ECFBD628-6CBD-C843-9B9C-7FD476DAD388}" srcOrd="1" destOrd="0" presId="urn:microsoft.com/office/officeart/2005/8/layout/orgChart1"/>
    <dgm:cxn modelId="{A724041A-0AD8-384B-AA2D-06EF020BA650}" srcId="{8EF60B27-B847-364E-BF27-C4E7D061A8CE}" destId="{2DC5D35E-3D5C-8D42-81E9-F4B4A2AEBD1E}" srcOrd="3" destOrd="0" parTransId="{C10BB9B9-78A2-F647-838B-B8DF1B585808}" sibTransId="{C69B36C1-DEC6-5948-8DF3-66D626084919}"/>
    <dgm:cxn modelId="{44EB75AB-F54C-483B-8ECC-03B08BC7C96F}" type="presOf" srcId="{2DC5D35E-3D5C-8D42-81E9-F4B4A2AEBD1E}" destId="{EA1E689D-403B-F04B-BD7A-4D0F3F79F2D1}" srcOrd="1" destOrd="0" presId="urn:microsoft.com/office/officeart/2005/8/layout/orgChart1"/>
    <dgm:cxn modelId="{F1B7B0FC-37B4-47ED-9A10-8D0EFBE2B3CD}" type="presOf" srcId="{2DC5D35E-3D5C-8D42-81E9-F4B4A2AEBD1E}" destId="{C554980C-F616-0340-8863-6CC7F045EF39}" srcOrd="0" destOrd="0" presId="urn:microsoft.com/office/officeart/2005/8/layout/orgChart1"/>
    <dgm:cxn modelId="{9C138C3F-CD2D-4B20-A761-FC0065516242}" type="presOf" srcId="{8EF60B27-B847-364E-BF27-C4E7D061A8CE}" destId="{E72E4DB1-55E6-0744-BD52-3FF6B852A37A}" srcOrd="0" destOrd="0" presId="urn:microsoft.com/office/officeart/2005/8/layout/orgChart1"/>
    <dgm:cxn modelId="{B2988145-279A-41BA-B20B-0DCC56813D42}" type="presOf" srcId="{D7761AC6-D834-1A4B-870B-E4689A1F7C80}" destId="{283A48B9-6CBA-0241-9400-E3320CB65205}" srcOrd="0" destOrd="0" presId="urn:microsoft.com/office/officeart/2005/8/layout/orgChart1"/>
    <dgm:cxn modelId="{4A841364-7EAA-40D4-A383-2ED26B63FC80}" type="presOf" srcId="{B90DD6C9-E09D-954E-B2DA-8A4F4C8FDFC0}" destId="{BCBB762A-0A9C-6742-9C97-E7652877F84A}" srcOrd="0" destOrd="0" presId="urn:microsoft.com/office/officeart/2005/8/layout/orgChart1"/>
    <dgm:cxn modelId="{3BF2B65E-138A-41F9-8625-AD29DF728D90}" type="presOf" srcId="{C10BB9B9-78A2-F647-838B-B8DF1B585808}" destId="{05F6B711-A183-D444-82C2-2E0DD7CC0949}" srcOrd="0" destOrd="0" presId="urn:microsoft.com/office/officeart/2005/8/layout/orgChart1"/>
    <dgm:cxn modelId="{762EE237-30EE-4F75-B21E-5D5873016262}" type="presOf" srcId="{1A5B2C04-DD78-DF4F-96DE-37054E6D0DD6}" destId="{9F9C945A-406B-9549-8801-F81C1D7BCFBD}" srcOrd="0" destOrd="0" presId="urn:microsoft.com/office/officeart/2005/8/layout/orgChart1"/>
    <dgm:cxn modelId="{DBF371A9-5DAE-4A35-9665-97B076B3C570}" type="presOf" srcId="{EA9B2569-4A4F-9F4E-B306-C8FC6273CF04}" destId="{DE201038-88CE-F640-A82C-38D75D2E12E5}" srcOrd="0" destOrd="0" presId="urn:microsoft.com/office/officeart/2005/8/layout/orgChart1"/>
    <dgm:cxn modelId="{1D48069E-7E37-4AF7-A9CB-F1D0D52A4571}" type="presParOf" srcId="{283A48B9-6CBA-0241-9400-E3320CB65205}" destId="{F6B1C874-DD61-CD45-99EE-C87FC0226D07}" srcOrd="0" destOrd="0" presId="urn:microsoft.com/office/officeart/2005/8/layout/orgChart1"/>
    <dgm:cxn modelId="{9C6844B6-E5AB-487A-BE1C-75EAF4219803}" type="presParOf" srcId="{F6B1C874-DD61-CD45-99EE-C87FC0226D07}" destId="{B0FCC864-3D84-2A45-A143-49539D81FCA7}" srcOrd="0" destOrd="0" presId="urn:microsoft.com/office/officeart/2005/8/layout/orgChart1"/>
    <dgm:cxn modelId="{D1A58C0F-F398-4314-A47E-ACACB6D57B15}" type="presParOf" srcId="{B0FCC864-3D84-2A45-A143-49539D81FCA7}" destId="{E72E4DB1-55E6-0744-BD52-3FF6B852A37A}" srcOrd="0" destOrd="0" presId="urn:microsoft.com/office/officeart/2005/8/layout/orgChart1"/>
    <dgm:cxn modelId="{68CD9953-ABED-4DB0-A17F-C52492B16EF6}" type="presParOf" srcId="{B0FCC864-3D84-2A45-A143-49539D81FCA7}" destId="{5FA1A192-6B7B-894F-B013-D59F6A1B9D77}" srcOrd="1" destOrd="0" presId="urn:microsoft.com/office/officeart/2005/8/layout/orgChart1"/>
    <dgm:cxn modelId="{39A1D59F-D8A6-471A-A50C-77E1EE97E186}" type="presParOf" srcId="{F6B1C874-DD61-CD45-99EE-C87FC0226D07}" destId="{3FB148A3-D814-624C-B6FA-92EB465556CD}" srcOrd="1" destOrd="0" presId="urn:microsoft.com/office/officeart/2005/8/layout/orgChart1"/>
    <dgm:cxn modelId="{CE8DF7D4-A6CD-4ABE-98A1-0C76E78C248B}" type="presParOf" srcId="{3FB148A3-D814-624C-B6FA-92EB465556CD}" destId="{9F9C945A-406B-9549-8801-F81C1D7BCFBD}" srcOrd="0" destOrd="0" presId="urn:microsoft.com/office/officeart/2005/8/layout/orgChart1"/>
    <dgm:cxn modelId="{6B24AF1D-0D32-4E30-B014-CD9B7E15C69D}" type="presParOf" srcId="{3FB148A3-D814-624C-B6FA-92EB465556CD}" destId="{105932BD-0A16-2748-A4AB-9D7A3AF9F9F2}" srcOrd="1" destOrd="0" presId="urn:microsoft.com/office/officeart/2005/8/layout/orgChart1"/>
    <dgm:cxn modelId="{0C0C3455-29B5-489C-8A04-BF0FA715FCF6}" type="presParOf" srcId="{105932BD-0A16-2748-A4AB-9D7A3AF9F9F2}" destId="{BE7D8FD2-D17F-3046-9F76-9456A2CADB67}" srcOrd="0" destOrd="0" presId="urn:microsoft.com/office/officeart/2005/8/layout/orgChart1"/>
    <dgm:cxn modelId="{AFF1AA0B-5892-488B-B118-92717ACD79BB}" type="presParOf" srcId="{BE7D8FD2-D17F-3046-9F76-9456A2CADB67}" destId="{BCBB762A-0A9C-6742-9C97-E7652877F84A}" srcOrd="0" destOrd="0" presId="urn:microsoft.com/office/officeart/2005/8/layout/orgChart1"/>
    <dgm:cxn modelId="{C352C7BB-7687-4A7F-99C3-A3F2A04E1DD4}" type="presParOf" srcId="{BE7D8FD2-D17F-3046-9F76-9456A2CADB67}" destId="{C2A5C8D8-9C47-C249-B2C4-CEA00ADA1253}" srcOrd="1" destOrd="0" presId="urn:microsoft.com/office/officeart/2005/8/layout/orgChart1"/>
    <dgm:cxn modelId="{6B9603F5-47F4-49B5-B669-D3EAD8F9847E}" type="presParOf" srcId="{105932BD-0A16-2748-A4AB-9D7A3AF9F9F2}" destId="{34C0AAE6-959C-F74D-BD27-1573C98D6A92}" srcOrd="1" destOrd="0" presId="urn:microsoft.com/office/officeart/2005/8/layout/orgChart1"/>
    <dgm:cxn modelId="{1C8AE1AA-85FE-434B-A74D-F0FA0A2E219A}" type="presParOf" srcId="{105932BD-0A16-2748-A4AB-9D7A3AF9F9F2}" destId="{716B1A68-650E-7B4A-A3D7-560A6F987C31}" srcOrd="2" destOrd="0" presId="urn:microsoft.com/office/officeart/2005/8/layout/orgChart1"/>
    <dgm:cxn modelId="{64FED5BE-F0D2-4969-ACCE-E463BBF872F1}" type="presParOf" srcId="{3FB148A3-D814-624C-B6FA-92EB465556CD}" destId="{A86E20D6-2D69-804E-8246-6C3C9E3B104D}" srcOrd="2" destOrd="0" presId="urn:microsoft.com/office/officeart/2005/8/layout/orgChart1"/>
    <dgm:cxn modelId="{DFD8B87C-34E6-4DC2-A34D-6461E4B06F4D}" type="presParOf" srcId="{3FB148A3-D814-624C-B6FA-92EB465556CD}" destId="{3E356E84-C1A1-A34F-ACB7-CC7D896E2908}" srcOrd="3" destOrd="0" presId="urn:microsoft.com/office/officeart/2005/8/layout/orgChart1"/>
    <dgm:cxn modelId="{E4E1FE4D-CB73-4354-98F1-96B1B9A77F1C}" type="presParOf" srcId="{3E356E84-C1A1-A34F-ACB7-CC7D896E2908}" destId="{3F6571DA-6642-464C-8C4B-28FEDDCA521F}" srcOrd="0" destOrd="0" presId="urn:microsoft.com/office/officeart/2005/8/layout/orgChart1"/>
    <dgm:cxn modelId="{EEB37FC3-0983-4520-8B69-2D7A1B89481B}" type="presParOf" srcId="{3F6571DA-6642-464C-8C4B-28FEDDCA521F}" destId="{DE201038-88CE-F640-A82C-38D75D2E12E5}" srcOrd="0" destOrd="0" presId="urn:microsoft.com/office/officeart/2005/8/layout/orgChart1"/>
    <dgm:cxn modelId="{0B326990-2D9F-479F-B0EC-B8413563C683}" type="presParOf" srcId="{3F6571DA-6642-464C-8C4B-28FEDDCA521F}" destId="{ECFBD628-6CBD-C843-9B9C-7FD476DAD388}" srcOrd="1" destOrd="0" presId="urn:microsoft.com/office/officeart/2005/8/layout/orgChart1"/>
    <dgm:cxn modelId="{C93FB148-6609-474D-8C23-6593BBC817B7}" type="presParOf" srcId="{3E356E84-C1A1-A34F-ACB7-CC7D896E2908}" destId="{75CEC812-8E0E-A940-B3D5-9CF861A2C7CD}" srcOrd="1" destOrd="0" presId="urn:microsoft.com/office/officeart/2005/8/layout/orgChart1"/>
    <dgm:cxn modelId="{728E2299-CF18-49BE-903E-13892392ED5D}" type="presParOf" srcId="{3E356E84-C1A1-A34F-ACB7-CC7D896E2908}" destId="{F8A6EA52-049D-4F48-820E-13CEC5DF3674}" srcOrd="2" destOrd="0" presId="urn:microsoft.com/office/officeart/2005/8/layout/orgChart1"/>
    <dgm:cxn modelId="{D2FE2877-8FCD-4CB2-848E-9D20DEF166AE}" type="presParOf" srcId="{3FB148A3-D814-624C-B6FA-92EB465556CD}" destId="{05F6B711-A183-D444-82C2-2E0DD7CC0949}" srcOrd="4" destOrd="0" presId="urn:microsoft.com/office/officeart/2005/8/layout/orgChart1"/>
    <dgm:cxn modelId="{75171FB6-EF6F-49D1-9F25-0BB8DD7705CE}" type="presParOf" srcId="{3FB148A3-D814-624C-B6FA-92EB465556CD}" destId="{F51AB390-8DFE-DC4B-8FB7-2AC35E45D243}" srcOrd="5" destOrd="0" presId="urn:microsoft.com/office/officeart/2005/8/layout/orgChart1"/>
    <dgm:cxn modelId="{ADB07BF6-998D-4920-8C5D-199CE46DEF21}" type="presParOf" srcId="{F51AB390-8DFE-DC4B-8FB7-2AC35E45D243}" destId="{8ECBA779-9207-6048-A77A-A506A6DAAB49}" srcOrd="0" destOrd="0" presId="urn:microsoft.com/office/officeart/2005/8/layout/orgChart1"/>
    <dgm:cxn modelId="{8D5A627C-5910-4770-9B30-81C1D1CE725F}" type="presParOf" srcId="{8ECBA779-9207-6048-A77A-A506A6DAAB49}" destId="{C554980C-F616-0340-8863-6CC7F045EF39}" srcOrd="0" destOrd="0" presId="urn:microsoft.com/office/officeart/2005/8/layout/orgChart1"/>
    <dgm:cxn modelId="{AC43CC60-247C-413F-B7D1-4A0F78219187}" type="presParOf" srcId="{8ECBA779-9207-6048-A77A-A506A6DAAB49}" destId="{EA1E689D-403B-F04B-BD7A-4D0F3F79F2D1}" srcOrd="1" destOrd="0" presId="urn:microsoft.com/office/officeart/2005/8/layout/orgChart1"/>
    <dgm:cxn modelId="{1650C25A-735E-4C2D-8C6C-7D618746764F}" type="presParOf" srcId="{F51AB390-8DFE-DC4B-8FB7-2AC35E45D243}" destId="{8F82EF50-11C1-A84D-8CEF-AA7DD69D7D96}" srcOrd="1" destOrd="0" presId="urn:microsoft.com/office/officeart/2005/8/layout/orgChart1"/>
    <dgm:cxn modelId="{60A15971-7D4B-4298-A776-FC5A476A6EE4}" type="presParOf" srcId="{F51AB390-8DFE-DC4B-8FB7-2AC35E45D243}" destId="{B0FDB265-DC61-0943-9C1E-94C626958B3D}" srcOrd="2" destOrd="0" presId="urn:microsoft.com/office/officeart/2005/8/layout/orgChart1"/>
    <dgm:cxn modelId="{9FBE8301-327D-4D05-8B1B-FFDDAA6BAF76}" type="presParOf" srcId="{F6B1C874-DD61-CD45-99EE-C87FC0226D07}" destId="{C1BA40E2-CF05-0B46-A4FF-2E606E9703F1}" srcOrd="2" destOrd="0" presId="urn:microsoft.com/office/officeart/2005/8/layout/orgChart1"/>
    <dgm:cxn modelId="{67AEF6DA-8F43-4262-B81D-D2401BE1C0F8}" type="presParOf" srcId="{C1BA40E2-CF05-0B46-A4FF-2E606E9703F1}" destId="{2F8857CE-6B1D-EA41-BB83-D621C54D7F66}" srcOrd="0" destOrd="0" presId="urn:microsoft.com/office/officeart/2005/8/layout/orgChart1"/>
    <dgm:cxn modelId="{1559E877-34BA-459C-A163-FFF7582F6D3D}" type="presParOf" srcId="{C1BA40E2-CF05-0B46-A4FF-2E606E9703F1}" destId="{E56C05D4-F0E7-9C43-BEA1-B789177B8DA5}" srcOrd="1" destOrd="0" presId="urn:microsoft.com/office/officeart/2005/8/layout/orgChart1"/>
    <dgm:cxn modelId="{34C28849-8A4C-4A40-A2A7-AFD49D216526}" type="presParOf" srcId="{E56C05D4-F0E7-9C43-BEA1-B789177B8DA5}" destId="{BC8901F2-A6F3-364B-B864-C73C4BACC4AB}" srcOrd="0" destOrd="0" presId="urn:microsoft.com/office/officeart/2005/8/layout/orgChart1"/>
    <dgm:cxn modelId="{9274C354-0B9C-4AF8-8354-9F2F9C0BF3D6}" type="presParOf" srcId="{BC8901F2-A6F3-364B-B864-C73C4BACC4AB}" destId="{4B9830DC-1D69-1A40-B890-D90AF5C1A3E0}" srcOrd="0" destOrd="0" presId="urn:microsoft.com/office/officeart/2005/8/layout/orgChart1"/>
    <dgm:cxn modelId="{5D85FB7E-1D1F-4E4F-8E69-B64456A27BC2}" type="presParOf" srcId="{BC8901F2-A6F3-364B-B864-C73C4BACC4AB}" destId="{A3EA446F-2CFD-AE43-BE69-C89B5644758E}" srcOrd="1" destOrd="0" presId="urn:microsoft.com/office/officeart/2005/8/layout/orgChart1"/>
    <dgm:cxn modelId="{05F23564-5CE3-42D3-A482-FD230BD541BD}" type="presParOf" srcId="{E56C05D4-F0E7-9C43-BEA1-B789177B8DA5}" destId="{E4AA482E-1AA8-D146-AD21-42BEE1A599B4}" srcOrd="1" destOrd="0" presId="urn:microsoft.com/office/officeart/2005/8/layout/orgChart1"/>
    <dgm:cxn modelId="{8D7AF0FC-F4C7-4868-B90D-9D50F97ABCC3}" type="presParOf" srcId="{E56C05D4-F0E7-9C43-BEA1-B789177B8DA5}" destId="{1EEA67AC-DE13-2F49-AC8C-CBA2A166A17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CD55BC-DF73-40A7-9FDC-9B08D3B8907C}"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s-VE"/>
        </a:p>
      </dgm:t>
    </dgm:pt>
    <dgm:pt modelId="{BA81A9BF-6973-4B71-9017-79295F33AF21}">
      <dgm:prSet phldrT="[Texto]" custT="1"/>
      <dgm:spPr/>
      <dgm:t>
        <a:bodyPr/>
        <a:lstStyle/>
        <a:p>
          <a:pPr algn="ctr"/>
          <a:r>
            <a:rPr lang="es-VE" sz="2400" b="1" dirty="0" smtClean="0">
              <a:latin typeface="Georgia" pitchFamily="18" charset="0"/>
            </a:rPr>
            <a:t>PFP</a:t>
          </a:r>
        </a:p>
      </dgm:t>
    </dgm:pt>
    <dgm:pt modelId="{3BF6EE7E-2C63-4E9E-A9AE-AABCE2110252}" type="parTrans" cxnId="{9485A18B-A70A-46BB-AB51-FC5C8EE4D211}">
      <dgm:prSet/>
      <dgm:spPr/>
      <dgm:t>
        <a:bodyPr/>
        <a:lstStyle/>
        <a:p>
          <a:pPr algn="just"/>
          <a:endParaRPr lang="es-VE" sz="1400">
            <a:latin typeface="+mj-lt"/>
          </a:endParaRPr>
        </a:p>
      </dgm:t>
    </dgm:pt>
    <dgm:pt modelId="{D9F7D979-4E98-40EA-A404-3F73738143F2}" type="sibTrans" cxnId="{9485A18B-A70A-46BB-AB51-FC5C8EE4D211}">
      <dgm:prSet/>
      <dgm:spPr/>
      <dgm:t>
        <a:bodyPr/>
        <a:lstStyle/>
        <a:p>
          <a:pPr algn="just"/>
          <a:endParaRPr lang="es-VE" sz="1400">
            <a:latin typeface="+mj-lt"/>
          </a:endParaRPr>
        </a:p>
      </dgm:t>
    </dgm:pt>
    <dgm:pt modelId="{A4344370-FBFD-4547-87E5-28617FB92C15}">
      <dgm:prSet phldrT="[Texto]" custT="1"/>
      <dgm:spPr/>
      <dgm: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VE" sz="2400" b="0" i="0" u="none" strike="noStrike" cap="none" dirty="0" smtClean="0">
              <a:solidFill>
                <a:srgbClr val="000000"/>
              </a:solidFill>
              <a:effectLst/>
              <a:latin typeface="Times New Roman" panose="02020603050405020304" pitchFamily="18" charset="0"/>
              <a:ea typeface="Arial"/>
              <a:cs typeface="Times New Roman" panose="02020603050405020304" pitchFamily="18" charset="0"/>
              <a:sym typeface="Arial"/>
            </a:rPr>
            <a:t>Mortalidad de la terapia anticoagulante elegida en las primeras 48 horas de hospitalización</a:t>
          </a:r>
          <a:endParaRPr lang="es-VE" sz="2400" dirty="0">
            <a:latin typeface="Times New Roman" panose="02020603050405020304" pitchFamily="18" charset="0"/>
            <a:cs typeface="Times New Roman" panose="02020603050405020304" pitchFamily="18" charset="0"/>
          </a:endParaRPr>
        </a:p>
      </dgm:t>
    </dgm:pt>
    <dgm:pt modelId="{41B58525-2242-4B8C-8DC6-F7C3817F86B9}" type="parTrans" cxnId="{EFD58F64-C3D4-4ADE-AE26-9EEDBE76307B}">
      <dgm:prSet/>
      <dgm:spPr/>
      <dgm:t>
        <a:bodyPr/>
        <a:lstStyle/>
        <a:p>
          <a:pPr algn="just"/>
          <a:endParaRPr lang="es-VE" sz="1400">
            <a:latin typeface="+mj-lt"/>
          </a:endParaRPr>
        </a:p>
      </dgm:t>
    </dgm:pt>
    <dgm:pt modelId="{58FB7C0B-D56D-458E-A0EF-F37FE5B6D5B6}" type="sibTrans" cxnId="{EFD58F64-C3D4-4ADE-AE26-9EEDBE76307B}">
      <dgm:prSet/>
      <dgm:spPr/>
      <dgm:t>
        <a:bodyPr/>
        <a:lstStyle/>
        <a:p>
          <a:pPr algn="just"/>
          <a:endParaRPr lang="es-VE" sz="1400">
            <a:latin typeface="+mj-lt"/>
          </a:endParaRPr>
        </a:p>
      </dgm:t>
    </dgm:pt>
    <dgm:pt modelId="{8252155A-044E-4010-9228-901EDBE7311D}" type="pres">
      <dgm:prSet presAssocID="{89CD55BC-DF73-40A7-9FDC-9B08D3B8907C}" presName="Name0" presStyleCnt="0">
        <dgm:presLayoutVars>
          <dgm:dir/>
          <dgm:animLvl val="lvl"/>
          <dgm:resizeHandles/>
        </dgm:presLayoutVars>
      </dgm:prSet>
      <dgm:spPr/>
      <dgm:t>
        <a:bodyPr/>
        <a:lstStyle/>
        <a:p>
          <a:endParaRPr lang="es-VE"/>
        </a:p>
      </dgm:t>
    </dgm:pt>
    <dgm:pt modelId="{C564C579-E868-4539-BB45-DF468961205D}" type="pres">
      <dgm:prSet presAssocID="{BA81A9BF-6973-4B71-9017-79295F33AF21}" presName="linNode" presStyleCnt="0"/>
      <dgm:spPr/>
      <dgm:t>
        <a:bodyPr/>
        <a:lstStyle/>
        <a:p>
          <a:endParaRPr lang="es-VE"/>
        </a:p>
      </dgm:t>
    </dgm:pt>
    <dgm:pt modelId="{7F13425A-1FA7-4B5A-B1D8-BE18083F0DBD}" type="pres">
      <dgm:prSet presAssocID="{BA81A9BF-6973-4B71-9017-79295F33AF21}" presName="parentShp" presStyleLbl="node1" presStyleIdx="0" presStyleCnt="1">
        <dgm:presLayoutVars>
          <dgm:bulletEnabled val="1"/>
        </dgm:presLayoutVars>
      </dgm:prSet>
      <dgm:spPr/>
      <dgm:t>
        <a:bodyPr/>
        <a:lstStyle/>
        <a:p>
          <a:endParaRPr lang="es-VE"/>
        </a:p>
      </dgm:t>
    </dgm:pt>
    <dgm:pt modelId="{3A4354D1-25AF-4CD0-B122-136CB1D223AB}" type="pres">
      <dgm:prSet presAssocID="{BA81A9BF-6973-4B71-9017-79295F33AF21}" presName="childShp" presStyleLbl="bgAccFollowNode1" presStyleIdx="0" presStyleCnt="1" custLinFactNeighborX="0" custLinFactNeighborY="3063">
        <dgm:presLayoutVars>
          <dgm:bulletEnabled val="1"/>
        </dgm:presLayoutVars>
      </dgm:prSet>
      <dgm:spPr/>
      <dgm:t>
        <a:bodyPr/>
        <a:lstStyle/>
        <a:p>
          <a:endParaRPr lang="es-VE"/>
        </a:p>
      </dgm:t>
    </dgm:pt>
  </dgm:ptLst>
  <dgm:cxnLst>
    <dgm:cxn modelId="{EFD58F64-C3D4-4ADE-AE26-9EEDBE76307B}" srcId="{BA81A9BF-6973-4B71-9017-79295F33AF21}" destId="{A4344370-FBFD-4547-87E5-28617FB92C15}" srcOrd="0" destOrd="0" parTransId="{41B58525-2242-4B8C-8DC6-F7C3817F86B9}" sibTransId="{58FB7C0B-D56D-458E-A0EF-F37FE5B6D5B6}"/>
    <dgm:cxn modelId="{A797AA4C-D8DD-4F8A-811F-E4E20B1E7E4B}" type="presOf" srcId="{BA81A9BF-6973-4B71-9017-79295F33AF21}" destId="{7F13425A-1FA7-4B5A-B1D8-BE18083F0DBD}" srcOrd="0" destOrd="0" presId="urn:microsoft.com/office/officeart/2005/8/layout/vList6"/>
    <dgm:cxn modelId="{9485A18B-A70A-46BB-AB51-FC5C8EE4D211}" srcId="{89CD55BC-DF73-40A7-9FDC-9B08D3B8907C}" destId="{BA81A9BF-6973-4B71-9017-79295F33AF21}" srcOrd="0" destOrd="0" parTransId="{3BF6EE7E-2C63-4E9E-A9AE-AABCE2110252}" sibTransId="{D9F7D979-4E98-40EA-A404-3F73738143F2}"/>
    <dgm:cxn modelId="{2DC6D343-6D58-469C-859C-C8A816D6317A}" type="presOf" srcId="{A4344370-FBFD-4547-87E5-28617FB92C15}" destId="{3A4354D1-25AF-4CD0-B122-136CB1D223AB}" srcOrd="0" destOrd="0" presId="urn:microsoft.com/office/officeart/2005/8/layout/vList6"/>
    <dgm:cxn modelId="{EE81A206-6562-4F0C-A5D9-C042EF5BACD9}" type="presOf" srcId="{89CD55BC-DF73-40A7-9FDC-9B08D3B8907C}" destId="{8252155A-044E-4010-9228-901EDBE7311D}" srcOrd="0" destOrd="0" presId="urn:microsoft.com/office/officeart/2005/8/layout/vList6"/>
    <dgm:cxn modelId="{8BE5A040-C41A-4F24-8592-3349435C823F}" type="presParOf" srcId="{8252155A-044E-4010-9228-901EDBE7311D}" destId="{C564C579-E868-4539-BB45-DF468961205D}" srcOrd="0" destOrd="0" presId="urn:microsoft.com/office/officeart/2005/8/layout/vList6"/>
    <dgm:cxn modelId="{B22610CE-0703-42F2-BF46-B03307FCDD30}" type="presParOf" srcId="{C564C579-E868-4539-BB45-DF468961205D}" destId="{7F13425A-1FA7-4B5A-B1D8-BE18083F0DBD}" srcOrd="0" destOrd="0" presId="urn:microsoft.com/office/officeart/2005/8/layout/vList6"/>
    <dgm:cxn modelId="{81C5DF53-1F67-4DDD-8805-C1153ECF7C75}" type="presParOf" srcId="{C564C579-E868-4539-BB45-DF468961205D}" destId="{3A4354D1-25AF-4CD0-B122-136CB1D223A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C33347-C025-49BC-AEB8-4A829AA62C64}" type="doc">
      <dgm:prSet loTypeId="urn:microsoft.com/office/officeart/2005/8/layout/vList6" loCatId="list" qsTypeId="urn:microsoft.com/office/officeart/2005/8/quickstyle/simple1" qsCatId="simple" csTypeId="urn:microsoft.com/office/officeart/2005/8/colors/accent2_1" csCatId="accent2" phldr="1"/>
      <dgm:spPr/>
      <dgm:t>
        <a:bodyPr/>
        <a:lstStyle/>
        <a:p>
          <a:endParaRPr lang="es-VE"/>
        </a:p>
      </dgm:t>
    </dgm:pt>
    <dgm:pt modelId="{ED63AAE6-B969-4113-9BBC-556F6AAC8B03}">
      <dgm:prSet phldrT="[Texto]"/>
      <dgm:spPr/>
      <dgm:t>
        <a:bodyPr/>
        <a:lstStyle/>
        <a:p>
          <a:r>
            <a:rPr lang="es-VE" b="1" dirty="0" smtClean="0">
              <a:latin typeface="Georgia" pitchFamily="18" charset="0"/>
            </a:rPr>
            <a:t>CRITERIOS DE INCLUSIÓN</a:t>
          </a:r>
          <a:endParaRPr lang="es-VE" b="1" dirty="0">
            <a:latin typeface="Georgia" pitchFamily="18" charset="0"/>
          </a:endParaRPr>
        </a:p>
      </dgm:t>
    </dgm:pt>
    <dgm:pt modelId="{2F3699CC-D25C-4E44-9821-34A347BEC7BA}" type="parTrans" cxnId="{19A7608A-AFEA-4B11-8B02-ABEBE7400A5C}">
      <dgm:prSet/>
      <dgm:spPr/>
      <dgm:t>
        <a:bodyPr/>
        <a:lstStyle/>
        <a:p>
          <a:endParaRPr lang="es-VE"/>
        </a:p>
      </dgm:t>
    </dgm:pt>
    <dgm:pt modelId="{A8FA1C5D-0E7B-490E-847A-E8AD2ECE9CC9}" type="sibTrans" cxnId="{19A7608A-AFEA-4B11-8B02-ABEBE7400A5C}">
      <dgm:prSet/>
      <dgm:spPr/>
      <dgm:t>
        <a:bodyPr/>
        <a:lstStyle/>
        <a:p>
          <a:endParaRPr lang="es-VE"/>
        </a:p>
      </dgm:t>
    </dgm:pt>
    <dgm:pt modelId="{1A3F1AFC-CAD3-48F1-911A-677C75D9EAC6}">
      <dgm:prSet phldrT="[Texto]"/>
      <dgm:spPr/>
      <dgm:t>
        <a:bodyPr/>
        <a:lstStyle/>
        <a:p>
          <a:r>
            <a:rPr lang="es-VE" b="1" dirty="0" smtClean="0">
              <a:latin typeface="Georgia" pitchFamily="18" charset="0"/>
            </a:rPr>
            <a:t>CRITERIOS DE EXCUSIÓN</a:t>
          </a:r>
          <a:endParaRPr lang="es-VE" b="1" dirty="0">
            <a:latin typeface="Georgia" pitchFamily="18" charset="0"/>
          </a:endParaRPr>
        </a:p>
      </dgm:t>
    </dgm:pt>
    <dgm:pt modelId="{39605AAA-0A6D-4FCC-896C-6B758F3EF6EA}" type="parTrans" cxnId="{B61B4991-6B2F-4A10-B194-9DA443D78FD0}">
      <dgm:prSet/>
      <dgm:spPr/>
      <dgm:t>
        <a:bodyPr/>
        <a:lstStyle/>
        <a:p>
          <a:endParaRPr lang="es-VE"/>
        </a:p>
      </dgm:t>
    </dgm:pt>
    <dgm:pt modelId="{9DE4D7F3-7626-43A9-921A-998711DA030D}" type="sibTrans" cxnId="{B61B4991-6B2F-4A10-B194-9DA443D78FD0}">
      <dgm:prSet/>
      <dgm:spPr/>
      <dgm:t>
        <a:bodyPr/>
        <a:lstStyle/>
        <a:p>
          <a:endParaRPr lang="es-VE"/>
        </a:p>
      </dgm:t>
    </dgm:pt>
    <dgm:pt modelId="{4BE3C211-6A4D-4757-A2AE-F2D3DBD58757}">
      <dgm:prSet phldrT="[Texto]" custT="1"/>
      <dgm:spPr/>
      <dgm:t>
        <a:bodyPr/>
        <a:lstStyle/>
        <a:p>
          <a:endParaRPr lang="es-VE" sz="1200" dirty="0">
            <a:solidFill>
              <a:schemeClr val="tx1"/>
            </a:solidFill>
            <a:latin typeface="Times New Roman" panose="02020603050405020304" pitchFamily="18" charset="0"/>
            <a:cs typeface="Times New Roman" panose="02020603050405020304" pitchFamily="18" charset="0"/>
          </a:endParaRPr>
        </a:p>
      </dgm:t>
    </dgm:pt>
    <dgm:pt modelId="{EC599A73-7224-4C76-A68A-A262799CE5E0}" type="parTrans" cxnId="{73C340A6-2232-451C-9E22-A73ED195279B}">
      <dgm:prSet/>
      <dgm:spPr/>
      <dgm:t>
        <a:bodyPr/>
        <a:lstStyle/>
        <a:p>
          <a:endParaRPr lang="es-VE"/>
        </a:p>
      </dgm:t>
    </dgm:pt>
    <dgm:pt modelId="{8A7055B8-AA1A-45BA-AB0B-2EA0257D064A}" type="sibTrans" cxnId="{73C340A6-2232-451C-9E22-A73ED195279B}">
      <dgm:prSet/>
      <dgm:spPr/>
      <dgm:t>
        <a:bodyPr/>
        <a:lstStyle/>
        <a:p>
          <a:endParaRPr lang="es-VE"/>
        </a:p>
      </dgm:t>
    </dgm:pt>
    <dgm:pt modelId="{A2B6BE72-3AA0-4CF0-B9DC-53B8C02AF709}">
      <dgm:prSet phldrT="[Texto]" custT="1"/>
      <dgm:spPr/>
      <dgm:t>
        <a:bodyPr/>
        <a:lstStyle/>
        <a:p>
          <a:r>
            <a:rPr lang="es-VE" sz="1600" dirty="0" smtClean="0">
              <a:latin typeface="Times New Roman" panose="02020603050405020304" pitchFamily="18" charset="0"/>
              <a:cs typeface="Times New Roman" panose="02020603050405020304" pitchFamily="18" charset="0"/>
            </a:rPr>
            <a:t>Pacientes ingresados en 1 de los 3 hospitales de MMC</a:t>
          </a:r>
          <a:endParaRPr lang="es-VE" sz="1600" dirty="0">
            <a:latin typeface="Times New Roman" panose="02020603050405020304" pitchFamily="18" charset="0"/>
            <a:cs typeface="Times New Roman" panose="02020603050405020304" pitchFamily="18" charset="0"/>
          </a:endParaRPr>
        </a:p>
      </dgm:t>
    </dgm:pt>
    <dgm:pt modelId="{865C6B43-CAD0-4149-ABBA-5F58FFFC55D6}" type="parTrans" cxnId="{B529F5E0-CCD9-4018-8A0E-20B48378114B}">
      <dgm:prSet/>
      <dgm:spPr/>
      <dgm:t>
        <a:bodyPr/>
        <a:lstStyle/>
        <a:p>
          <a:endParaRPr lang="es-VE"/>
        </a:p>
      </dgm:t>
    </dgm:pt>
    <dgm:pt modelId="{AE533B4D-D33D-4D6A-A63C-1231F6407563}" type="sibTrans" cxnId="{B529F5E0-CCD9-4018-8A0E-20B48378114B}">
      <dgm:prSet/>
      <dgm:spPr/>
      <dgm:t>
        <a:bodyPr/>
        <a:lstStyle/>
        <a:p>
          <a:endParaRPr lang="es-VE"/>
        </a:p>
      </dgm:t>
    </dgm:pt>
    <dgm:pt modelId="{377745E1-7616-4773-B609-438C506E03D6}">
      <dgm:prSet custT="1"/>
      <dgm:spPr/>
      <dgm:t>
        <a:bodyPr/>
        <a:lstStyle/>
        <a:p>
          <a:r>
            <a:rPr lang="es-VE" sz="1200" b="0" i="0" u="none" strike="noStrike" cap="none" dirty="0" smtClean="0">
              <a:solidFill>
                <a:schemeClr val="tx1"/>
              </a:solidFill>
              <a:effectLst/>
              <a:latin typeface="Times New Roman" panose="02020603050405020304" pitchFamily="18" charset="0"/>
              <a:ea typeface="Arial"/>
              <a:cs typeface="Times New Roman" panose="02020603050405020304" pitchFamily="18" charset="0"/>
              <a:sym typeface="Arial"/>
            </a:rPr>
            <a:t>Pacientes que no fueron dados de alta del hospital antes del 30 de mayo de 2020</a:t>
          </a:r>
          <a:endParaRPr lang="es-VE" sz="1200" dirty="0">
            <a:solidFill>
              <a:schemeClr val="tx1"/>
            </a:solidFill>
            <a:latin typeface="Times New Roman" panose="02020603050405020304" pitchFamily="18" charset="0"/>
            <a:cs typeface="Times New Roman" panose="02020603050405020304" pitchFamily="18" charset="0"/>
          </a:endParaRPr>
        </a:p>
      </dgm:t>
    </dgm:pt>
    <dgm:pt modelId="{9467C386-ABC4-4B73-A98A-E7DB7BF299EB}" type="parTrans" cxnId="{6A87B6E7-6F72-4689-B5DD-C857255594EF}">
      <dgm:prSet/>
      <dgm:spPr/>
      <dgm:t>
        <a:bodyPr/>
        <a:lstStyle/>
        <a:p>
          <a:endParaRPr lang="es-VE"/>
        </a:p>
      </dgm:t>
    </dgm:pt>
    <dgm:pt modelId="{C5E11406-DA55-4728-9A3E-9A17894C2F2F}" type="sibTrans" cxnId="{6A87B6E7-6F72-4689-B5DD-C857255594EF}">
      <dgm:prSet/>
      <dgm:spPr/>
      <dgm:t>
        <a:bodyPr/>
        <a:lstStyle/>
        <a:p>
          <a:endParaRPr lang="es-VE"/>
        </a:p>
      </dgm:t>
    </dgm:pt>
    <dgm:pt modelId="{F7268AFC-2207-441F-A649-6BEE8735B940}">
      <dgm:prSet custT="1"/>
      <dgm:spPr/>
      <dgm:t>
        <a:bodyPr/>
        <a:lstStyle/>
        <a:p>
          <a:r>
            <a:rPr lang="es-VE" sz="1200" dirty="0" smtClean="0">
              <a:latin typeface="Times New Roman" panose="02020603050405020304" pitchFamily="18" charset="0"/>
              <a:cs typeface="Times New Roman" panose="02020603050405020304" pitchFamily="18" charset="0"/>
            </a:rPr>
            <a:t>No participaron en un ensayo clínico experimental aprobado por el IRB. </a:t>
          </a:r>
          <a:endParaRPr lang="es-VE" sz="1200" dirty="0">
            <a:solidFill>
              <a:schemeClr val="tx1"/>
            </a:solidFill>
            <a:latin typeface="Times New Roman" panose="02020603050405020304" pitchFamily="18" charset="0"/>
            <a:cs typeface="Times New Roman" panose="02020603050405020304" pitchFamily="18" charset="0"/>
          </a:endParaRPr>
        </a:p>
      </dgm:t>
    </dgm:pt>
    <dgm:pt modelId="{28E9F54E-3360-4407-9A42-4B5C607D6699}" type="parTrans" cxnId="{F2F3E222-DE3A-4524-9F31-BED71F4FD4E6}">
      <dgm:prSet/>
      <dgm:spPr/>
      <dgm:t>
        <a:bodyPr/>
        <a:lstStyle/>
        <a:p>
          <a:endParaRPr lang="es-VE"/>
        </a:p>
      </dgm:t>
    </dgm:pt>
    <dgm:pt modelId="{1BE9FC04-46FB-4ECA-8F2A-4F8A9767FCCA}" type="sibTrans" cxnId="{F2F3E222-DE3A-4524-9F31-BED71F4FD4E6}">
      <dgm:prSet/>
      <dgm:spPr/>
      <dgm:t>
        <a:bodyPr/>
        <a:lstStyle/>
        <a:p>
          <a:endParaRPr lang="es-VE"/>
        </a:p>
      </dgm:t>
    </dgm:pt>
    <dgm:pt modelId="{9BEECF68-6783-4A2B-9FF1-5C0000285F95}">
      <dgm:prSet phldrT="[Texto]" custT="1"/>
      <dgm:spPr/>
      <dgm:t>
        <a:bodyPr/>
        <a:lstStyle/>
        <a:p>
          <a:r>
            <a:rPr lang="es-VE" sz="1600" dirty="0" smtClean="0">
              <a:latin typeface="Times New Roman" panose="02020603050405020304" pitchFamily="18" charset="0"/>
              <a:cs typeface="Times New Roman" panose="02020603050405020304" pitchFamily="18" charset="0"/>
            </a:rPr>
            <a:t>Positivos para Covid-19 por primera vez dentro de las 24 horas posterior a su ingreso</a:t>
          </a:r>
          <a:endParaRPr lang="es-VE" sz="1600" dirty="0">
            <a:latin typeface="Times New Roman" panose="02020603050405020304" pitchFamily="18" charset="0"/>
            <a:cs typeface="Times New Roman" panose="02020603050405020304" pitchFamily="18" charset="0"/>
          </a:endParaRPr>
        </a:p>
      </dgm:t>
    </dgm:pt>
    <dgm:pt modelId="{45F966A1-B8E6-414E-AFD2-68009FEB7132}" type="parTrans" cxnId="{99EC9587-F743-46A3-BFED-EFBC791C2515}">
      <dgm:prSet/>
      <dgm:spPr/>
      <dgm:t>
        <a:bodyPr/>
        <a:lstStyle/>
        <a:p>
          <a:endParaRPr lang="es-VE"/>
        </a:p>
      </dgm:t>
    </dgm:pt>
    <dgm:pt modelId="{A8A4A4B3-CF9B-412F-9C9C-C954F318227B}" type="sibTrans" cxnId="{99EC9587-F743-46A3-BFED-EFBC791C2515}">
      <dgm:prSet/>
      <dgm:spPr/>
      <dgm:t>
        <a:bodyPr/>
        <a:lstStyle/>
        <a:p>
          <a:endParaRPr lang="es-VE"/>
        </a:p>
      </dgm:t>
    </dgm:pt>
    <dgm:pt modelId="{B0D45E47-C225-4E2C-8D51-0C5081169A40}">
      <dgm:prSet custT="1"/>
      <dgm:spPr/>
      <dgm:t>
        <a:bodyPr/>
        <a:lstStyle/>
        <a:p>
          <a:r>
            <a:rPr lang="es-VE" sz="1200" dirty="0" smtClean="0">
              <a:latin typeface="Times New Roman" panose="02020603050405020304" pitchFamily="18" charset="0"/>
              <a:cs typeface="Times New Roman" panose="02020603050405020304" pitchFamily="18" charset="0"/>
            </a:rPr>
            <a:t>Los pacientes que recibieron anticoagulación crónica</a:t>
          </a:r>
          <a:endParaRPr lang="es-VE" sz="1200" dirty="0">
            <a:solidFill>
              <a:schemeClr val="tx1"/>
            </a:solidFill>
            <a:latin typeface="Times New Roman" panose="02020603050405020304" pitchFamily="18" charset="0"/>
            <a:cs typeface="Times New Roman" panose="02020603050405020304" pitchFamily="18" charset="0"/>
          </a:endParaRPr>
        </a:p>
      </dgm:t>
    </dgm:pt>
    <dgm:pt modelId="{E5777F2A-BBCC-48F9-A4AA-4B53E88B6436}" type="parTrans" cxnId="{A5A23488-07D3-4CBA-B854-60F8411C3593}">
      <dgm:prSet/>
      <dgm:spPr/>
      <dgm:t>
        <a:bodyPr/>
        <a:lstStyle/>
        <a:p>
          <a:endParaRPr lang="es-VE"/>
        </a:p>
      </dgm:t>
    </dgm:pt>
    <dgm:pt modelId="{5E129ABF-EB57-468E-8684-52CFF8AF4C54}" type="sibTrans" cxnId="{A5A23488-07D3-4CBA-B854-60F8411C3593}">
      <dgm:prSet/>
      <dgm:spPr/>
      <dgm:t>
        <a:bodyPr/>
        <a:lstStyle/>
        <a:p>
          <a:endParaRPr lang="es-VE"/>
        </a:p>
      </dgm:t>
    </dgm:pt>
    <dgm:pt modelId="{408B5C91-D989-4D9D-B4BD-21D20A803AFF}" type="pres">
      <dgm:prSet presAssocID="{F8C33347-C025-49BC-AEB8-4A829AA62C64}" presName="Name0" presStyleCnt="0">
        <dgm:presLayoutVars>
          <dgm:dir/>
          <dgm:animLvl val="lvl"/>
          <dgm:resizeHandles/>
        </dgm:presLayoutVars>
      </dgm:prSet>
      <dgm:spPr/>
      <dgm:t>
        <a:bodyPr/>
        <a:lstStyle/>
        <a:p>
          <a:endParaRPr lang="es-VE"/>
        </a:p>
      </dgm:t>
    </dgm:pt>
    <dgm:pt modelId="{6E74734B-D842-491C-8CBA-02163116126C}" type="pres">
      <dgm:prSet presAssocID="{ED63AAE6-B969-4113-9BBC-556F6AAC8B03}" presName="linNode" presStyleCnt="0"/>
      <dgm:spPr/>
      <dgm:t>
        <a:bodyPr/>
        <a:lstStyle/>
        <a:p>
          <a:endParaRPr lang="es-VE"/>
        </a:p>
      </dgm:t>
    </dgm:pt>
    <dgm:pt modelId="{9E539CBA-6B33-45B3-8372-2B0C9BE1476B}" type="pres">
      <dgm:prSet presAssocID="{ED63AAE6-B969-4113-9BBC-556F6AAC8B03}" presName="parentShp" presStyleLbl="node1" presStyleIdx="0" presStyleCnt="2">
        <dgm:presLayoutVars>
          <dgm:bulletEnabled val="1"/>
        </dgm:presLayoutVars>
      </dgm:prSet>
      <dgm:spPr/>
      <dgm:t>
        <a:bodyPr/>
        <a:lstStyle/>
        <a:p>
          <a:endParaRPr lang="es-VE"/>
        </a:p>
      </dgm:t>
    </dgm:pt>
    <dgm:pt modelId="{E900C3F6-E32A-4096-B40B-78E3F08B0508}" type="pres">
      <dgm:prSet presAssocID="{ED63AAE6-B969-4113-9BBC-556F6AAC8B03}" presName="childShp" presStyleLbl="bgAccFollowNode1" presStyleIdx="0" presStyleCnt="2">
        <dgm:presLayoutVars>
          <dgm:bulletEnabled val="1"/>
        </dgm:presLayoutVars>
      </dgm:prSet>
      <dgm:spPr/>
      <dgm:t>
        <a:bodyPr/>
        <a:lstStyle/>
        <a:p>
          <a:endParaRPr lang="es-VE"/>
        </a:p>
      </dgm:t>
    </dgm:pt>
    <dgm:pt modelId="{4F291158-5CCE-4231-82EF-6F0AC426074B}" type="pres">
      <dgm:prSet presAssocID="{A8FA1C5D-0E7B-490E-847A-E8AD2ECE9CC9}" presName="spacing" presStyleCnt="0"/>
      <dgm:spPr/>
      <dgm:t>
        <a:bodyPr/>
        <a:lstStyle/>
        <a:p>
          <a:endParaRPr lang="es-VE"/>
        </a:p>
      </dgm:t>
    </dgm:pt>
    <dgm:pt modelId="{5B5BE9D6-8A36-4130-B454-E5CB2AA28667}" type="pres">
      <dgm:prSet presAssocID="{1A3F1AFC-CAD3-48F1-911A-677C75D9EAC6}" presName="linNode" presStyleCnt="0"/>
      <dgm:spPr/>
      <dgm:t>
        <a:bodyPr/>
        <a:lstStyle/>
        <a:p>
          <a:endParaRPr lang="es-VE"/>
        </a:p>
      </dgm:t>
    </dgm:pt>
    <dgm:pt modelId="{1E2CA4B8-24D8-487A-B910-F40E3B2167AC}" type="pres">
      <dgm:prSet presAssocID="{1A3F1AFC-CAD3-48F1-911A-677C75D9EAC6}" presName="parentShp" presStyleLbl="node1" presStyleIdx="1" presStyleCnt="2">
        <dgm:presLayoutVars>
          <dgm:bulletEnabled val="1"/>
        </dgm:presLayoutVars>
      </dgm:prSet>
      <dgm:spPr/>
      <dgm:t>
        <a:bodyPr/>
        <a:lstStyle/>
        <a:p>
          <a:endParaRPr lang="es-VE"/>
        </a:p>
      </dgm:t>
    </dgm:pt>
    <dgm:pt modelId="{56AD5D58-F227-40DC-944D-4411EBC4ED66}" type="pres">
      <dgm:prSet presAssocID="{1A3F1AFC-CAD3-48F1-911A-677C75D9EAC6}" presName="childShp" presStyleLbl="bgAccFollowNode1" presStyleIdx="1" presStyleCnt="2">
        <dgm:presLayoutVars>
          <dgm:bulletEnabled val="1"/>
        </dgm:presLayoutVars>
      </dgm:prSet>
      <dgm:spPr/>
      <dgm:t>
        <a:bodyPr/>
        <a:lstStyle/>
        <a:p>
          <a:endParaRPr lang="es-VE"/>
        </a:p>
      </dgm:t>
    </dgm:pt>
  </dgm:ptLst>
  <dgm:cxnLst>
    <dgm:cxn modelId="{13EDCC2B-1406-4488-8E96-83F1355F6649}" type="presOf" srcId="{F8C33347-C025-49BC-AEB8-4A829AA62C64}" destId="{408B5C91-D989-4D9D-B4BD-21D20A803AFF}" srcOrd="0" destOrd="0" presId="urn:microsoft.com/office/officeart/2005/8/layout/vList6"/>
    <dgm:cxn modelId="{A5A23488-07D3-4CBA-B854-60F8411C3593}" srcId="{1A3F1AFC-CAD3-48F1-911A-677C75D9EAC6}" destId="{B0D45E47-C225-4E2C-8D51-0C5081169A40}" srcOrd="3" destOrd="0" parTransId="{E5777F2A-BBCC-48F9-A4AA-4B53E88B6436}" sibTransId="{5E129ABF-EB57-468E-8684-52CFF8AF4C54}"/>
    <dgm:cxn modelId="{CEFD7A46-B8F7-436F-8690-16CDEB0C56ED}" type="presOf" srcId="{377745E1-7616-4773-B609-438C506E03D6}" destId="{56AD5D58-F227-40DC-944D-4411EBC4ED66}" srcOrd="0" destOrd="1" presId="urn:microsoft.com/office/officeart/2005/8/layout/vList6"/>
    <dgm:cxn modelId="{01747454-1C2B-4D24-A285-B1A18C55EF4C}" type="presOf" srcId="{ED63AAE6-B969-4113-9BBC-556F6AAC8B03}" destId="{9E539CBA-6B33-45B3-8372-2B0C9BE1476B}" srcOrd="0" destOrd="0" presId="urn:microsoft.com/office/officeart/2005/8/layout/vList6"/>
    <dgm:cxn modelId="{CBF97001-5ECD-4682-96C6-2ABD322D9CBF}" type="presOf" srcId="{A2B6BE72-3AA0-4CF0-B9DC-53B8C02AF709}" destId="{E900C3F6-E32A-4096-B40B-78E3F08B0508}" srcOrd="0" destOrd="0" presId="urn:microsoft.com/office/officeart/2005/8/layout/vList6"/>
    <dgm:cxn modelId="{C179C75C-D113-4EF8-867A-A53C2B74BEE5}" type="presOf" srcId="{F7268AFC-2207-441F-A649-6BEE8735B940}" destId="{56AD5D58-F227-40DC-944D-4411EBC4ED66}" srcOrd="0" destOrd="2" presId="urn:microsoft.com/office/officeart/2005/8/layout/vList6"/>
    <dgm:cxn modelId="{064EB191-7ED2-406D-A84F-1CC59B82284A}" type="presOf" srcId="{4BE3C211-6A4D-4757-A2AE-F2D3DBD58757}" destId="{56AD5D58-F227-40DC-944D-4411EBC4ED66}" srcOrd="0" destOrd="0" presId="urn:microsoft.com/office/officeart/2005/8/layout/vList6"/>
    <dgm:cxn modelId="{DEDF2822-B896-4247-918E-D105C4EDCB14}" type="presOf" srcId="{B0D45E47-C225-4E2C-8D51-0C5081169A40}" destId="{56AD5D58-F227-40DC-944D-4411EBC4ED66}" srcOrd="0" destOrd="3" presId="urn:microsoft.com/office/officeart/2005/8/layout/vList6"/>
    <dgm:cxn modelId="{73C340A6-2232-451C-9E22-A73ED195279B}" srcId="{1A3F1AFC-CAD3-48F1-911A-677C75D9EAC6}" destId="{4BE3C211-6A4D-4757-A2AE-F2D3DBD58757}" srcOrd="0" destOrd="0" parTransId="{EC599A73-7224-4C76-A68A-A262799CE5E0}" sibTransId="{8A7055B8-AA1A-45BA-AB0B-2EA0257D064A}"/>
    <dgm:cxn modelId="{19A7608A-AFEA-4B11-8B02-ABEBE7400A5C}" srcId="{F8C33347-C025-49BC-AEB8-4A829AA62C64}" destId="{ED63AAE6-B969-4113-9BBC-556F6AAC8B03}" srcOrd="0" destOrd="0" parTransId="{2F3699CC-D25C-4E44-9821-34A347BEC7BA}" sibTransId="{A8FA1C5D-0E7B-490E-847A-E8AD2ECE9CC9}"/>
    <dgm:cxn modelId="{B61B4991-6B2F-4A10-B194-9DA443D78FD0}" srcId="{F8C33347-C025-49BC-AEB8-4A829AA62C64}" destId="{1A3F1AFC-CAD3-48F1-911A-677C75D9EAC6}" srcOrd="1" destOrd="0" parTransId="{39605AAA-0A6D-4FCC-896C-6B758F3EF6EA}" sibTransId="{9DE4D7F3-7626-43A9-921A-998711DA030D}"/>
    <dgm:cxn modelId="{99EC9587-F743-46A3-BFED-EFBC791C2515}" srcId="{ED63AAE6-B969-4113-9BBC-556F6AAC8B03}" destId="{9BEECF68-6783-4A2B-9FF1-5C0000285F95}" srcOrd="1" destOrd="0" parTransId="{45F966A1-B8E6-414E-AFD2-68009FEB7132}" sibTransId="{A8A4A4B3-CF9B-412F-9C9C-C954F318227B}"/>
    <dgm:cxn modelId="{6A87B6E7-6F72-4689-B5DD-C857255594EF}" srcId="{1A3F1AFC-CAD3-48F1-911A-677C75D9EAC6}" destId="{377745E1-7616-4773-B609-438C506E03D6}" srcOrd="1" destOrd="0" parTransId="{9467C386-ABC4-4B73-A98A-E7DB7BF299EB}" sibTransId="{C5E11406-DA55-4728-9A3E-9A17894C2F2F}"/>
    <dgm:cxn modelId="{ADF25133-58D5-4FB1-BFA2-1088E4949C52}" type="presOf" srcId="{1A3F1AFC-CAD3-48F1-911A-677C75D9EAC6}" destId="{1E2CA4B8-24D8-487A-B910-F40E3B2167AC}" srcOrd="0" destOrd="0" presId="urn:microsoft.com/office/officeart/2005/8/layout/vList6"/>
    <dgm:cxn modelId="{397902B8-53E4-4DDE-B428-0517B92FAA37}" type="presOf" srcId="{9BEECF68-6783-4A2B-9FF1-5C0000285F95}" destId="{E900C3F6-E32A-4096-B40B-78E3F08B0508}" srcOrd="0" destOrd="1" presId="urn:microsoft.com/office/officeart/2005/8/layout/vList6"/>
    <dgm:cxn modelId="{F2F3E222-DE3A-4524-9F31-BED71F4FD4E6}" srcId="{1A3F1AFC-CAD3-48F1-911A-677C75D9EAC6}" destId="{F7268AFC-2207-441F-A649-6BEE8735B940}" srcOrd="2" destOrd="0" parTransId="{28E9F54E-3360-4407-9A42-4B5C607D6699}" sibTransId="{1BE9FC04-46FB-4ECA-8F2A-4F8A9767FCCA}"/>
    <dgm:cxn modelId="{B529F5E0-CCD9-4018-8A0E-20B48378114B}" srcId="{ED63AAE6-B969-4113-9BBC-556F6AAC8B03}" destId="{A2B6BE72-3AA0-4CF0-B9DC-53B8C02AF709}" srcOrd="0" destOrd="0" parTransId="{865C6B43-CAD0-4149-ABBA-5F58FFFC55D6}" sibTransId="{AE533B4D-D33D-4D6A-A63C-1231F6407563}"/>
    <dgm:cxn modelId="{97BF0502-0A66-4218-A0E5-9650EA817A11}" type="presParOf" srcId="{408B5C91-D989-4D9D-B4BD-21D20A803AFF}" destId="{6E74734B-D842-491C-8CBA-02163116126C}" srcOrd="0" destOrd="0" presId="urn:microsoft.com/office/officeart/2005/8/layout/vList6"/>
    <dgm:cxn modelId="{2C36FB4F-EE8B-4D08-B2DC-569706F786F6}" type="presParOf" srcId="{6E74734B-D842-491C-8CBA-02163116126C}" destId="{9E539CBA-6B33-45B3-8372-2B0C9BE1476B}" srcOrd="0" destOrd="0" presId="urn:microsoft.com/office/officeart/2005/8/layout/vList6"/>
    <dgm:cxn modelId="{B5D6D013-4237-44DD-80E7-DB57FE463227}" type="presParOf" srcId="{6E74734B-D842-491C-8CBA-02163116126C}" destId="{E900C3F6-E32A-4096-B40B-78E3F08B0508}" srcOrd="1" destOrd="0" presId="urn:microsoft.com/office/officeart/2005/8/layout/vList6"/>
    <dgm:cxn modelId="{013215DB-0F2D-4FAB-AEFC-F119D8F914BE}" type="presParOf" srcId="{408B5C91-D989-4D9D-B4BD-21D20A803AFF}" destId="{4F291158-5CCE-4231-82EF-6F0AC426074B}" srcOrd="1" destOrd="0" presId="urn:microsoft.com/office/officeart/2005/8/layout/vList6"/>
    <dgm:cxn modelId="{4D3E7FC5-0877-4D6E-BD84-6A37A84C8D0C}" type="presParOf" srcId="{408B5C91-D989-4D9D-B4BD-21D20A803AFF}" destId="{5B5BE9D6-8A36-4130-B454-E5CB2AA28667}" srcOrd="2" destOrd="0" presId="urn:microsoft.com/office/officeart/2005/8/layout/vList6"/>
    <dgm:cxn modelId="{1B30F048-CB6C-4936-8F5C-99060615B8D5}" type="presParOf" srcId="{5B5BE9D6-8A36-4130-B454-E5CB2AA28667}" destId="{1E2CA4B8-24D8-487A-B910-F40E3B2167AC}" srcOrd="0" destOrd="0" presId="urn:microsoft.com/office/officeart/2005/8/layout/vList6"/>
    <dgm:cxn modelId="{C283FD28-8347-47B1-BB74-44C4507DB2A4}" type="presParOf" srcId="{5B5BE9D6-8A36-4130-B454-E5CB2AA28667}" destId="{56AD5D58-F227-40DC-944D-4411EBC4ED66}"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A079AA-2BE1-4E06-BCC1-C2DA007903D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VE"/>
        </a:p>
      </dgm:t>
    </dgm:pt>
    <dgm:pt modelId="{A431E2FE-2073-4172-B911-41A63A1590BD}">
      <dgm:prSet phldrT="[Texto]" custT="1"/>
      <dgm:spPr/>
      <dgm:t>
        <a:bodyPr/>
        <a:lstStyle/>
        <a:p>
          <a:r>
            <a:rPr lang="es-VE" sz="2400" dirty="0" smtClean="0">
              <a:latin typeface="Times New Roman" panose="02020603050405020304" pitchFamily="18" charset="0"/>
              <a:cs typeface="Times New Roman" panose="02020603050405020304" pitchFamily="18" charset="0"/>
            </a:rPr>
            <a:t>El análisis </a:t>
          </a:r>
          <a:r>
            <a:rPr lang="es-VE" sz="2400" dirty="0" err="1" smtClean="0">
              <a:latin typeface="Times New Roman" panose="02020603050405020304" pitchFamily="18" charset="0"/>
              <a:cs typeface="Times New Roman" panose="02020603050405020304" pitchFamily="18" charset="0"/>
            </a:rPr>
            <a:t>univariado</a:t>
          </a:r>
          <a:r>
            <a:rPr lang="es-VE" sz="2400" dirty="0" smtClean="0">
              <a:latin typeface="Times New Roman" panose="02020603050405020304" pitchFamily="18" charset="0"/>
              <a:cs typeface="Times New Roman" panose="02020603050405020304" pitchFamily="18" charset="0"/>
            </a:rPr>
            <a:t> de supervivencia se realizó con el estadístico de Kaplan-</a:t>
          </a:r>
          <a:r>
            <a:rPr lang="es-VE" sz="2400" dirty="0" err="1" smtClean="0">
              <a:latin typeface="Times New Roman" panose="02020603050405020304" pitchFamily="18" charset="0"/>
              <a:cs typeface="Times New Roman" panose="02020603050405020304" pitchFamily="18" charset="0"/>
            </a:rPr>
            <a:t>Meier</a:t>
          </a:r>
          <a:r>
            <a:rPr lang="es-VE" sz="2400" dirty="0" smtClean="0">
              <a:latin typeface="Times New Roman" panose="02020603050405020304" pitchFamily="18" charset="0"/>
              <a:cs typeface="Times New Roman" panose="02020603050405020304" pitchFamily="18" charset="0"/>
            </a:rPr>
            <a:t> y la prueba de log </a:t>
          </a:r>
          <a:r>
            <a:rPr lang="es-VE" sz="2400" dirty="0" err="1" smtClean="0">
              <a:latin typeface="Times New Roman" panose="02020603050405020304" pitchFamily="18" charset="0"/>
              <a:cs typeface="Times New Roman" panose="02020603050405020304" pitchFamily="18" charset="0"/>
            </a:rPr>
            <a:t>rank</a:t>
          </a:r>
          <a:endParaRPr lang="es-VE" sz="2400" dirty="0">
            <a:latin typeface="Times New Roman" panose="02020603050405020304" pitchFamily="18" charset="0"/>
            <a:cs typeface="Times New Roman" panose="02020603050405020304" pitchFamily="18" charset="0"/>
          </a:endParaRPr>
        </a:p>
      </dgm:t>
    </dgm:pt>
    <dgm:pt modelId="{B4872C6D-0928-471B-ACF0-018C8C5FA155}" type="parTrans" cxnId="{BD8104CA-A6FF-4D1F-BEF4-2ABD20C0463D}">
      <dgm:prSet/>
      <dgm:spPr/>
      <dgm:t>
        <a:bodyPr/>
        <a:lstStyle/>
        <a:p>
          <a:endParaRPr lang="es-VE" sz="2400">
            <a:latin typeface="Times New Roman" panose="02020603050405020304" pitchFamily="18" charset="0"/>
            <a:cs typeface="Times New Roman" panose="02020603050405020304" pitchFamily="18" charset="0"/>
          </a:endParaRPr>
        </a:p>
      </dgm:t>
    </dgm:pt>
    <dgm:pt modelId="{887BF1F7-7C92-4C7F-95FE-055A3970A55C}" type="sibTrans" cxnId="{BD8104CA-A6FF-4D1F-BEF4-2ABD20C0463D}">
      <dgm:prSet/>
      <dgm:spPr/>
      <dgm:t>
        <a:bodyPr/>
        <a:lstStyle/>
        <a:p>
          <a:endParaRPr lang="es-VE" sz="2400">
            <a:latin typeface="Times New Roman" panose="02020603050405020304" pitchFamily="18" charset="0"/>
            <a:cs typeface="Times New Roman" panose="02020603050405020304" pitchFamily="18" charset="0"/>
          </a:endParaRPr>
        </a:p>
      </dgm:t>
    </dgm:pt>
    <dgm:pt modelId="{70870F68-1438-43F3-9B7A-0BB469572EED}">
      <dgm:prSet phldrT="[Texto]" custT="1"/>
      <dgm:spPr/>
      <dgm:t>
        <a:bodyPr/>
        <a:lstStyle/>
        <a:p>
          <a:r>
            <a:rPr lang="es-VE" sz="2400" dirty="0" smtClean="0">
              <a:latin typeface="Times New Roman" panose="02020603050405020304" pitchFamily="18" charset="0"/>
              <a:cs typeface="Times New Roman" panose="02020603050405020304" pitchFamily="18" charset="0"/>
            </a:rPr>
            <a:t>Se realizó un modelo de regresión logística </a:t>
          </a:r>
          <a:r>
            <a:rPr lang="es-VE" sz="2400" dirty="0" err="1" smtClean="0">
              <a:latin typeface="Times New Roman" panose="02020603050405020304" pitchFamily="18" charset="0"/>
              <a:cs typeface="Times New Roman" panose="02020603050405020304" pitchFamily="18" charset="0"/>
            </a:rPr>
            <a:t>multivariante</a:t>
          </a:r>
          <a:r>
            <a:rPr lang="es-VE" sz="2400" dirty="0" smtClean="0">
              <a:latin typeface="Times New Roman" panose="02020603050405020304" pitchFamily="18" charset="0"/>
              <a:cs typeface="Times New Roman" panose="02020603050405020304" pitchFamily="18" charset="0"/>
            </a:rPr>
            <a:t> en pacientes dados de alta (vivos o muertos) antes del 30 de mayo. </a:t>
          </a:r>
          <a:endParaRPr lang="es-VE" sz="2400" dirty="0">
            <a:latin typeface="Times New Roman" panose="02020603050405020304" pitchFamily="18" charset="0"/>
            <a:cs typeface="Times New Roman" panose="02020603050405020304" pitchFamily="18" charset="0"/>
          </a:endParaRPr>
        </a:p>
      </dgm:t>
    </dgm:pt>
    <dgm:pt modelId="{B5EC1A21-734E-4ED9-9916-EA9CFE40552F}" type="parTrans" cxnId="{0B5E0C77-1E2A-471B-822D-4E91113876D6}">
      <dgm:prSet/>
      <dgm:spPr/>
      <dgm:t>
        <a:bodyPr/>
        <a:lstStyle/>
        <a:p>
          <a:endParaRPr lang="es-VE" sz="2400">
            <a:latin typeface="Times New Roman" panose="02020603050405020304" pitchFamily="18" charset="0"/>
            <a:cs typeface="Times New Roman" panose="02020603050405020304" pitchFamily="18" charset="0"/>
          </a:endParaRPr>
        </a:p>
      </dgm:t>
    </dgm:pt>
    <dgm:pt modelId="{60B0FAE0-5E9E-4191-A46F-E07D567E9FB2}" type="sibTrans" cxnId="{0B5E0C77-1E2A-471B-822D-4E91113876D6}">
      <dgm:prSet/>
      <dgm:spPr/>
      <dgm:t>
        <a:bodyPr/>
        <a:lstStyle/>
        <a:p>
          <a:endParaRPr lang="es-VE" sz="2400">
            <a:latin typeface="Times New Roman" panose="02020603050405020304" pitchFamily="18" charset="0"/>
            <a:cs typeface="Times New Roman" panose="02020603050405020304" pitchFamily="18" charset="0"/>
          </a:endParaRPr>
        </a:p>
      </dgm:t>
    </dgm:pt>
    <dgm:pt modelId="{E35F43E7-E624-4211-932A-FB91FBC42CAB}" type="pres">
      <dgm:prSet presAssocID="{42A079AA-2BE1-4E06-BCC1-C2DA007903D3}" presName="Name0" presStyleCnt="0">
        <dgm:presLayoutVars>
          <dgm:chMax val="7"/>
          <dgm:chPref val="7"/>
          <dgm:dir/>
        </dgm:presLayoutVars>
      </dgm:prSet>
      <dgm:spPr/>
      <dgm:t>
        <a:bodyPr/>
        <a:lstStyle/>
        <a:p>
          <a:endParaRPr lang="es-VE"/>
        </a:p>
      </dgm:t>
    </dgm:pt>
    <dgm:pt modelId="{5EC5B714-CF2E-4B2C-A0BE-CDAA9A84A717}" type="pres">
      <dgm:prSet presAssocID="{42A079AA-2BE1-4E06-BCC1-C2DA007903D3}" presName="Name1" presStyleCnt="0"/>
      <dgm:spPr/>
    </dgm:pt>
    <dgm:pt modelId="{F46980B4-1EF9-4851-827D-6993C058A4B3}" type="pres">
      <dgm:prSet presAssocID="{42A079AA-2BE1-4E06-BCC1-C2DA007903D3}" presName="cycle" presStyleCnt="0"/>
      <dgm:spPr/>
    </dgm:pt>
    <dgm:pt modelId="{F670CAAD-F24C-41EC-A3E9-93819F048B9F}" type="pres">
      <dgm:prSet presAssocID="{42A079AA-2BE1-4E06-BCC1-C2DA007903D3}" presName="srcNode" presStyleLbl="node1" presStyleIdx="0" presStyleCnt="2"/>
      <dgm:spPr/>
    </dgm:pt>
    <dgm:pt modelId="{48EB47CF-6B68-4FAA-9DC3-D081CA55AE3E}" type="pres">
      <dgm:prSet presAssocID="{42A079AA-2BE1-4E06-BCC1-C2DA007903D3}" presName="conn" presStyleLbl="parChTrans1D2" presStyleIdx="0" presStyleCnt="1"/>
      <dgm:spPr/>
      <dgm:t>
        <a:bodyPr/>
        <a:lstStyle/>
        <a:p>
          <a:endParaRPr lang="es-VE"/>
        </a:p>
      </dgm:t>
    </dgm:pt>
    <dgm:pt modelId="{7C02802B-9EC2-4D08-88E1-F2F23AB7A6E9}" type="pres">
      <dgm:prSet presAssocID="{42A079AA-2BE1-4E06-BCC1-C2DA007903D3}" presName="extraNode" presStyleLbl="node1" presStyleIdx="0" presStyleCnt="2"/>
      <dgm:spPr/>
    </dgm:pt>
    <dgm:pt modelId="{67F4EBFD-FAF8-42A3-9BEB-E30C697D05DD}" type="pres">
      <dgm:prSet presAssocID="{42A079AA-2BE1-4E06-BCC1-C2DA007903D3}" presName="dstNode" presStyleLbl="node1" presStyleIdx="0" presStyleCnt="2"/>
      <dgm:spPr/>
    </dgm:pt>
    <dgm:pt modelId="{28448AE0-0441-4858-A076-19499FEB2601}" type="pres">
      <dgm:prSet presAssocID="{A431E2FE-2073-4172-B911-41A63A1590BD}" presName="text_1" presStyleLbl="node1" presStyleIdx="0" presStyleCnt="2">
        <dgm:presLayoutVars>
          <dgm:bulletEnabled val="1"/>
        </dgm:presLayoutVars>
      </dgm:prSet>
      <dgm:spPr/>
      <dgm:t>
        <a:bodyPr/>
        <a:lstStyle/>
        <a:p>
          <a:endParaRPr lang="es-VE"/>
        </a:p>
      </dgm:t>
    </dgm:pt>
    <dgm:pt modelId="{5C6F7C76-1CE4-486F-948C-4C21748C7894}" type="pres">
      <dgm:prSet presAssocID="{A431E2FE-2073-4172-B911-41A63A1590BD}" presName="accent_1" presStyleCnt="0"/>
      <dgm:spPr/>
    </dgm:pt>
    <dgm:pt modelId="{51FDEF2B-9868-42EC-863B-E9313853811A}" type="pres">
      <dgm:prSet presAssocID="{A431E2FE-2073-4172-B911-41A63A1590BD}" presName="accentRepeatNode" presStyleLbl="solidFgAcc1" presStyleIdx="0" presStyleCnt="2"/>
      <dgm:spPr/>
    </dgm:pt>
    <dgm:pt modelId="{DD7F839E-06D5-4FB6-B5CD-68EBC4EB675B}" type="pres">
      <dgm:prSet presAssocID="{70870F68-1438-43F3-9B7A-0BB469572EED}" presName="text_2" presStyleLbl="node1" presStyleIdx="1" presStyleCnt="2">
        <dgm:presLayoutVars>
          <dgm:bulletEnabled val="1"/>
        </dgm:presLayoutVars>
      </dgm:prSet>
      <dgm:spPr/>
      <dgm:t>
        <a:bodyPr/>
        <a:lstStyle/>
        <a:p>
          <a:endParaRPr lang="es-VE"/>
        </a:p>
      </dgm:t>
    </dgm:pt>
    <dgm:pt modelId="{3E337ED8-591A-46C5-A4F0-5D5A908766A5}" type="pres">
      <dgm:prSet presAssocID="{70870F68-1438-43F3-9B7A-0BB469572EED}" presName="accent_2" presStyleCnt="0"/>
      <dgm:spPr/>
    </dgm:pt>
    <dgm:pt modelId="{B8509B15-5F66-4177-95BE-A6C61473EE42}" type="pres">
      <dgm:prSet presAssocID="{70870F68-1438-43F3-9B7A-0BB469572EED}" presName="accentRepeatNode" presStyleLbl="solidFgAcc1" presStyleIdx="1" presStyleCnt="2"/>
      <dgm:spPr/>
    </dgm:pt>
  </dgm:ptLst>
  <dgm:cxnLst>
    <dgm:cxn modelId="{4895DD06-EECC-49C6-975D-2C201AA8758D}" type="presOf" srcId="{887BF1F7-7C92-4C7F-95FE-055A3970A55C}" destId="{48EB47CF-6B68-4FAA-9DC3-D081CA55AE3E}" srcOrd="0" destOrd="0" presId="urn:microsoft.com/office/officeart/2008/layout/VerticalCurvedList"/>
    <dgm:cxn modelId="{94C233E0-FDD7-442B-A335-45D8A8D4BC63}" type="presOf" srcId="{42A079AA-2BE1-4E06-BCC1-C2DA007903D3}" destId="{E35F43E7-E624-4211-932A-FB91FBC42CAB}" srcOrd="0" destOrd="0" presId="urn:microsoft.com/office/officeart/2008/layout/VerticalCurvedList"/>
    <dgm:cxn modelId="{BD8104CA-A6FF-4D1F-BEF4-2ABD20C0463D}" srcId="{42A079AA-2BE1-4E06-BCC1-C2DA007903D3}" destId="{A431E2FE-2073-4172-B911-41A63A1590BD}" srcOrd="0" destOrd="0" parTransId="{B4872C6D-0928-471B-ACF0-018C8C5FA155}" sibTransId="{887BF1F7-7C92-4C7F-95FE-055A3970A55C}"/>
    <dgm:cxn modelId="{BEC285FC-361B-4167-BAD0-C42B04271C84}" type="presOf" srcId="{A431E2FE-2073-4172-B911-41A63A1590BD}" destId="{28448AE0-0441-4858-A076-19499FEB2601}" srcOrd="0" destOrd="0" presId="urn:microsoft.com/office/officeart/2008/layout/VerticalCurvedList"/>
    <dgm:cxn modelId="{0B5E0C77-1E2A-471B-822D-4E91113876D6}" srcId="{42A079AA-2BE1-4E06-BCC1-C2DA007903D3}" destId="{70870F68-1438-43F3-9B7A-0BB469572EED}" srcOrd="1" destOrd="0" parTransId="{B5EC1A21-734E-4ED9-9916-EA9CFE40552F}" sibTransId="{60B0FAE0-5E9E-4191-A46F-E07D567E9FB2}"/>
    <dgm:cxn modelId="{C56975E2-68CA-4B72-B74C-7C23F8A5F545}" type="presOf" srcId="{70870F68-1438-43F3-9B7A-0BB469572EED}" destId="{DD7F839E-06D5-4FB6-B5CD-68EBC4EB675B}" srcOrd="0" destOrd="0" presId="urn:microsoft.com/office/officeart/2008/layout/VerticalCurvedList"/>
    <dgm:cxn modelId="{B23AF7DE-41CB-4776-8D3D-6D9C1B3E0810}" type="presParOf" srcId="{E35F43E7-E624-4211-932A-FB91FBC42CAB}" destId="{5EC5B714-CF2E-4B2C-A0BE-CDAA9A84A717}" srcOrd="0" destOrd="0" presId="urn:microsoft.com/office/officeart/2008/layout/VerticalCurvedList"/>
    <dgm:cxn modelId="{FDD90735-040C-4D92-9AEC-AE0520FE9579}" type="presParOf" srcId="{5EC5B714-CF2E-4B2C-A0BE-CDAA9A84A717}" destId="{F46980B4-1EF9-4851-827D-6993C058A4B3}" srcOrd="0" destOrd="0" presId="urn:microsoft.com/office/officeart/2008/layout/VerticalCurvedList"/>
    <dgm:cxn modelId="{C2AFC3ED-0940-4166-86DA-B36349C1B659}" type="presParOf" srcId="{F46980B4-1EF9-4851-827D-6993C058A4B3}" destId="{F670CAAD-F24C-41EC-A3E9-93819F048B9F}" srcOrd="0" destOrd="0" presId="urn:microsoft.com/office/officeart/2008/layout/VerticalCurvedList"/>
    <dgm:cxn modelId="{D048E649-5D7B-4967-8F3F-3606F91C131D}" type="presParOf" srcId="{F46980B4-1EF9-4851-827D-6993C058A4B3}" destId="{48EB47CF-6B68-4FAA-9DC3-D081CA55AE3E}" srcOrd="1" destOrd="0" presId="urn:microsoft.com/office/officeart/2008/layout/VerticalCurvedList"/>
    <dgm:cxn modelId="{86CED2E7-0B09-4C17-B21B-390FE916F3C4}" type="presParOf" srcId="{F46980B4-1EF9-4851-827D-6993C058A4B3}" destId="{7C02802B-9EC2-4D08-88E1-F2F23AB7A6E9}" srcOrd="2" destOrd="0" presId="urn:microsoft.com/office/officeart/2008/layout/VerticalCurvedList"/>
    <dgm:cxn modelId="{AD47528E-9293-4E0E-85B5-C1F99EB068C2}" type="presParOf" srcId="{F46980B4-1EF9-4851-827D-6993C058A4B3}" destId="{67F4EBFD-FAF8-42A3-9BEB-E30C697D05DD}" srcOrd="3" destOrd="0" presId="urn:microsoft.com/office/officeart/2008/layout/VerticalCurvedList"/>
    <dgm:cxn modelId="{88BF7BC8-24C7-43C2-9771-BE7DB3F18351}" type="presParOf" srcId="{5EC5B714-CF2E-4B2C-A0BE-CDAA9A84A717}" destId="{28448AE0-0441-4858-A076-19499FEB2601}" srcOrd="1" destOrd="0" presId="urn:microsoft.com/office/officeart/2008/layout/VerticalCurvedList"/>
    <dgm:cxn modelId="{36759B72-B8D7-463E-A459-4F5EAEFA275E}" type="presParOf" srcId="{5EC5B714-CF2E-4B2C-A0BE-CDAA9A84A717}" destId="{5C6F7C76-1CE4-486F-948C-4C21748C7894}" srcOrd="2" destOrd="0" presId="urn:microsoft.com/office/officeart/2008/layout/VerticalCurvedList"/>
    <dgm:cxn modelId="{3C7A72CA-C7F9-415F-90C8-81E39E53D562}" type="presParOf" srcId="{5C6F7C76-1CE4-486F-948C-4C21748C7894}" destId="{51FDEF2B-9868-42EC-863B-E9313853811A}" srcOrd="0" destOrd="0" presId="urn:microsoft.com/office/officeart/2008/layout/VerticalCurvedList"/>
    <dgm:cxn modelId="{13295248-D328-42FA-920E-7221C61AC687}" type="presParOf" srcId="{5EC5B714-CF2E-4B2C-A0BE-CDAA9A84A717}" destId="{DD7F839E-06D5-4FB6-B5CD-68EBC4EB675B}" srcOrd="3" destOrd="0" presId="urn:microsoft.com/office/officeart/2008/layout/VerticalCurvedList"/>
    <dgm:cxn modelId="{BC42A5E1-041B-4493-AE79-B8F136C5FB3C}" type="presParOf" srcId="{5EC5B714-CF2E-4B2C-A0BE-CDAA9A84A717}" destId="{3E337ED8-591A-46C5-A4F0-5D5A908766A5}" srcOrd="4" destOrd="0" presId="urn:microsoft.com/office/officeart/2008/layout/VerticalCurvedList"/>
    <dgm:cxn modelId="{3936733F-D7AB-486D-BDFA-193606BDA4F7}" type="presParOf" srcId="{3E337ED8-591A-46C5-A4F0-5D5A908766A5}" destId="{B8509B15-5F66-4177-95BE-A6C61473EE4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27C1DA-7205-4E00-B933-DF8D65069140}"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VE"/>
        </a:p>
      </dgm:t>
    </dgm:pt>
    <dgm:pt modelId="{EADC9C01-F093-422D-A963-973AE0371AF9}">
      <dgm:prSet phldrT="[Texto]" custT="1"/>
      <dgm:spPr/>
      <dgm:t>
        <a:bodyPr/>
        <a:lstStyle/>
        <a:p>
          <a:r>
            <a:rPr lang="es-VE" sz="1800" dirty="0" smtClean="0">
              <a:solidFill>
                <a:schemeClr val="tx1"/>
              </a:solidFill>
              <a:latin typeface="Times New Roman" panose="02020603050405020304" pitchFamily="18" charset="0"/>
              <a:cs typeface="Times New Roman" panose="02020603050405020304" pitchFamily="18" charset="0"/>
            </a:rPr>
            <a:t>El Grupo de Expertos en Tratamiento Clínico de </a:t>
          </a:r>
          <a:r>
            <a:rPr lang="es-VE" sz="1800" dirty="0" err="1" smtClean="0">
              <a:solidFill>
                <a:schemeClr val="tx1"/>
              </a:solidFill>
              <a:latin typeface="Times New Roman" panose="02020603050405020304" pitchFamily="18" charset="0"/>
              <a:cs typeface="Times New Roman" panose="02020603050405020304" pitchFamily="18" charset="0"/>
            </a:rPr>
            <a:t>Shanghai</a:t>
          </a:r>
          <a:r>
            <a:rPr lang="es-VE" sz="1800" dirty="0" smtClean="0">
              <a:solidFill>
                <a:schemeClr val="tx1"/>
              </a:solidFill>
              <a:latin typeface="Times New Roman" panose="02020603050405020304" pitchFamily="18" charset="0"/>
              <a:cs typeface="Times New Roman" panose="02020603050405020304" pitchFamily="18" charset="0"/>
            </a:rPr>
            <a:t> sugirió que la anticoagulación puede ser de algún beneficio en pacientes con COVID-19</a:t>
          </a:r>
          <a:endParaRPr lang="es-VE" sz="1800" dirty="0">
            <a:solidFill>
              <a:schemeClr val="tx1"/>
            </a:solidFill>
            <a:latin typeface="Times New Roman" panose="02020603050405020304" pitchFamily="18" charset="0"/>
            <a:cs typeface="Times New Roman" panose="02020603050405020304" pitchFamily="18" charset="0"/>
          </a:endParaRPr>
        </a:p>
      </dgm:t>
    </dgm:pt>
    <dgm:pt modelId="{E2298ECD-5277-4901-920C-7758A20507F5}" type="parTrans" cxnId="{72FB8897-F634-4AAE-BB00-9B520DD3EFC4}">
      <dgm:prSet/>
      <dgm:spPr/>
      <dgm:t>
        <a:bodyPr/>
        <a:lstStyle/>
        <a:p>
          <a:endParaRPr lang="es-VE" sz="2400">
            <a:solidFill>
              <a:schemeClr val="tx1"/>
            </a:solidFill>
            <a:latin typeface="Times New Roman" panose="02020603050405020304" pitchFamily="18" charset="0"/>
            <a:cs typeface="Times New Roman" panose="02020603050405020304" pitchFamily="18" charset="0"/>
          </a:endParaRPr>
        </a:p>
      </dgm:t>
    </dgm:pt>
    <dgm:pt modelId="{0A8658DA-59CF-42EA-B323-BEE8C06EA6FC}" type="sibTrans" cxnId="{72FB8897-F634-4AAE-BB00-9B520DD3EFC4}">
      <dgm:prSet/>
      <dgm:spPr/>
      <dgm:t>
        <a:bodyPr/>
        <a:lstStyle/>
        <a:p>
          <a:endParaRPr lang="es-VE" sz="2400">
            <a:solidFill>
              <a:schemeClr val="tx1"/>
            </a:solidFill>
            <a:latin typeface="Times New Roman" panose="02020603050405020304" pitchFamily="18" charset="0"/>
            <a:cs typeface="Times New Roman" panose="02020603050405020304" pitchFamily="18" charset="0"/>
          </a:endParaRPr>
        </a:p>
      </dgm:t>
    </dgm:pt>
    <dgm:pt modelId="{CC7DEA9A-C753-45E3-8B08-F9BD74670EC1}">
      <dgm:prSet phldrT="[Texto]" custT="1"/>
      <dgm:spPr/>
      <dgm:t>
        <a:bodyPr/>
        <a:lstStyle/>
        <a:p>
          <a:r>
            <a:rPr lang="es-VE" sz="1800" dirty="0" err="1" smtClean="0">
              <a:solidFill>
                <a:schemeClr val="tx1"/>
              </a:solidFill>
              <a:latin typeface="Times New Roman" panose="02020603050405020304" pitchFamily="18" charset="0"/>
              <a:cs typeface="Times New Roman" panose="02020603050405020304" pitchFamily="18" charset="0"/>
            </a:rPr>
            <a:t>Llitjos</a:t>
          </a:r>
          <a:r>
            <a:rPr lang="es-VE" sz="1800" dirty="0" smtClean="0">
              <a:solidFill>
                <a:schemeClr val="tx1"/>
              </a:solidFill>
              <a:latin typeface="Times New Roman" panose="02020603050405020304" pitchFamily="18" charset="0"/>
              <a:cs typeface="Times New Roman" panose="02020603050405020304" pitchFamily="18" charset="0"/>
            </a:rPr>
            <a:t> y cols. No mostraron diferencias en la muerte entre la </a:t>
          </a:r>
          <a:r>
            <a:rPr lang="es-VE" sz="1800" dirty="0" err="1" smtClean="0">
              <a:solidFill>
                <a:schemeClr val="tx1"/>
              </a:solidFill>
              <a:latin typeface="Times New Roman" panose="02020603050405020304" pitchFamily="18" charset="0"/>
              <a:cs typeface="Times New Roman" panose="02020603050405020304" pitchFamily="18" charset="0"/>
            </a:rPr>
            <a:t>Anticoagulacion</a:t>
          </a:r>
          <a:r>
            <a:rPr lang="es-VE" sz="1800" dirty="0" smtClean="0">
              <a:solidFill>
                <a:schemeClr val="tx1"/>
              </a:solidFill>
              <a:latin typeface="Times New Roman" panose="02020603050405020304" pitchFamily="18" charset="0"/>
              <a:cs typeface="Times New Roman" panose="02020603050405020304" pitchFamily="18" charset="0"/>
            </a:rPr>
            <a:t> profiláctica (uno de ocho pacientes) y la terapéutica (2 muertes en 18 pacientes)</a:t>
          </a:r>
          <a:endParaRPr lang="es-VE" sz="1800" dirty="0">
            <a:solidFill>
              <a:schemeClr val="tx1"/>
            </a:solidFill>
            <a:latin typeface="Times New Roman" panose="02020603050405020304" pitchFamily="18" charset="0"/>
            <a:cs typeface="Times New Roman" panose="02020603050405020304" pitchFamily="18" charset="0"/>
          </a:endParaRPr>
        </a:p>
      </dgm:t>
    </dgm:pt>
    <dgm:pt modelId="{0C39B95B-3F6A-4618-B087-C350A0CFB3D0}" type="parTrans" cxnId="{0011B073-EB5A-4ED5-97C2-A2D939AA644C}">
      <dgm:prSet/>
      <dgm:spPr/>
      <dgm:t>
        <a:bodyPr/>
        <a:lstStyle/>
        <a:p>
          <a:endParaRPr lang="es-VE" sz="2400">
            <a:solidFill>
              <a:schemeClr val="tx1"/>
            </a:solidFill>
            <a:latin typeface="Times New Roman" panose="02020603050405020304" pitchFamily="18" charset="0"/>
            <a:cs typeface="Times New Roman" panose="02020603050405020304" pitchFamily="18" charset="0"/>
          </a:endParaRPr>
        </a:p>
      </dgm:t>
    </dgm:pt>
    <dgm:pt modelId="{187DF6D1-66D7-455B-8A8D-498C783740C0}" type="sibTrans" cxnId="{0011B073-EB5A-4ED5-97C2-A2D939AA644C}">
      <dgm:prSet/>
      <dgm:spPr/>
      <dgm:t>
        <a:bodyPr/>
        <a:lstStyle/>
        <a:p>
          <a:endParaRPr lang="es-VE" sz="2400">
            <a:solidFill>
              <a:schemeClr val="tx1"/>
            </a:solidFill>
            <a:latin typeface="Times New Roman" panose="02020603050405020304" pitchFamily="18" charset="0"/>
            <a:cs typeface="Times New Roman" panose="02020603050405020304" pitchFamily="18" charset="0"/>
          </a:endParaRPr>
        </a:p>
      </dgm:t>
    </dgm:pt>
    <dgm:pt modelId="{6AAC7DBA-82B5-40E3-9A51-E2310AFBA227}">
      <dgm:prSet phldrT="[Texto]" custT="1"/>
      <dgm:spPr/>
      <dgm:t>
        <a:bodyPr/>
        <a:lstStyle/>
        <a:p>
          <a:r>
            <a:rPr lang="es-VE" sz="1800" dirty="0" smtClean="0">
              <a:solidFill>
                <a:schemeClr val="tx1"/>
              </a:solidFill>
              <a:latin typeface="Times New Roman" panose="02020603050405020304" pitchFamily="18" charset="0"/>
              <a:cs typeface="Times New Roman" panose="02020603050405020304" pitchFamily="18" charset="0"/>
            </a:rPr>
            <a:t>Se eligió </a:t>
          </a:r>
          <a:r>
            <a:rPr lang="es-VE" sz="1800" dirty="0" err="1" smtClean="0">
              <a:solidFill>
                <a:schemeClr val="tx1"/>
              </a:solidFill>
              <a:latin typeface="Times New Roman" panose="02020603050405020304" pitchFamily="18" charset="0"/>
              <a:cs typeface="Times New Roman" panose="02020603050405020304" pitchFamily="18" charset="0"/>
            </a:rPr>
            <a:t>apixaban</a:t>
          </a:r>
          <a:r>
            <a:rPr lang="es-VE" sz="1800" dirty="0" smtClean="0">
              <a:solidFill>
                <a:schemeClr val="tx1"/>
              </a:solidFill>
              <a:latin typeface="Times New Roman" panose="02020603050405020304" pitchFamily="18" charset="0"/>
              <a:cs typeface="Times New Roman" panose="02020603050405020304" pitchFamily="18" charset="0"/>
            </a:rPr>
            <a:t> como el ACOD oral preferido en nuestra institución por su mejor perfil de seguridad en pacientes con insuficiencia renal, una complicación no infrecuente de COVID-19 +</a:t>
          </a:r>
          <a:endParaRPr lang="es-VE" sz="1800" dirty="0">
            <a:solidFill>
              <a:schemeClr val="tx1"/>
            </a:solidFill>
            <a:latin typeface="Times New Roman" panose="02020603050405020304" pitchFamily="18" charset="0"/>
            <a:cs typeface="Times New Roman" panose="02020603050405020304" pitchFamily="18" charset="0"/>
          </a:endParaRPr>
        </a:p>
      </dgm:t>
    </dgm:pt>
    <dgm:pt modelId="{19FF4A1E-D792-41DF-A4F9-3231E06A8A9B}" type="parTrans" cxnId="{8A4D3945-879D-451B-832E-CD762F94C08F}">
      <dgm:prSet/>
      <dgm:spPr/>
      <dgm:t>
        <a:bodyPr/>
        <a:lstStyle/>
        <a:p>
          <a:endParaRPr lang="es-VE" sz="2400">
            <a:solidFill>
              <a:schemeClr val="tx1"/>
            </a:solidFill>
            <a:latin typeface="Times New Roman" panose="02020603050405020304" pitchFamily="18" charset="0"/>
            <a:cs typeface="Times New Roman" panose="02020603050405020304" pitchFamily="18" charset="0"/>
          </a:endParaRPr>
        </a:p>
      </dgm:t>
    </dgm:pt>
    <dgm:pt modelId="{614D17D7-8244-4FC2-8847-152A9A72BC5F}" type="sibTrans" cxnId="{8A4D3945-879D-451B-832E-CD762F94C08F}">
      <dgm:prSet/>
      <dgm:spPr/>
      <dgm:t>
        <a:bodyPr/>
        <a:lstStyle/>
        <a:p>
          <a:endParaRPr lang="es-VE" sz="2400">
            <a:solidFill>
              <a:schemeClr val="tx1"/>
            </a:solidFill>
            <a:latin typeface="Times New Roman" panose="02020603050405020304" pitchFamily="18" charset="0"/>
            <a:cs typeface="Times New Roman" panose="02020603050405020304" pitchFamily="18" charset="0"/>
          </a:endParaRPr>
        </a:p>
      </dgm:t>
    </dgm:pt>
    <dgm:pt modelId="{599886E8-3646-4A29-A5BB-2938862E9801}" type="pres">
      <dgm:prSet presAssocID="{8B27C1DA-7205-4E00-B933-DF8D65069140}" presName="Name0" presStyleCnt="0">
        <dgm:presLayoutVars>
          <dgm:chMax val="7"/>
          <dgm:chPref val="7"/>
          <dgm:dir/>
        </dgm:presLayoutVars>
      </dgm:prSet>
      <dgm:spPr/>
      <dgm:t>
        <a:bodyPr/>
        <a:lstStyle/>
        <a:p>
          <a:endParaRPr lang="es-VE"/>
        </a:p>
      </dgm:t>
    </dgm:pt>
    <dgm:pt modelId="{518E007E-8EA2-4F78-819D-C4E2AA8A6821}" type="pres">
      <dgm:prSet presAssocID="{8B27C1DA-7205-4E00-B933-DF8D65069140}" presName="Name1" presStyleCnt="0"/>
      <dgm:spPr/>
    </dgm:pt>
    <dgm:pt modelId="{BDAC32CC-4438-484E-AD41-6F38D4206304}" type="pres">
      <dgm:prSet presAssocID="{8B27C1DA-7205-4E00-B933-DF8D65069140}" presName="cycle" presStyleCnt="0"/>
      <dgm:spPr/>
    </dgm:pt>
    <dgm:pt modelId="{02C55814-F030-42CD-A908-173FB95314C0}" type="pres">
      <dgm:prSet presAssocID="{8B27C1DA-7205-4E00-B933-DF8D65069140}" presName="srcNode" presStyleLbl="node1" presStyleIdx="0" presStyleCnt="3"/>
      <dgm:spPr/>
    </dgm:pt>
    <dgm:pt modelId="{56348B50-27C7-4BA4-A338-632CC7DAC647}" type="pres">
      <dgm:prSet presAssocID="{8B27C1DA-7205-4E00-B933-DF8D65069140}" presName="conn" presStyleLbl="parChTrans1D2" presStyleIdx="0" presStyleCnt="1"/>
      <dgm:spPr/>
      <dgm:t>
        <a:bodyPr/>
        <a:lstStyle/>
        <a:p>
          <a:endParaRPr lang="es-VE"/>
        </a:p>
      </dgm:t>
    </dgm:pt>
    <dgm:pt modelId="{19FE04D5-70EB-4238-859C-048C88C38B2E}" type="pres">
      <dgm:prSet presAssocID="{8B27C1DA-7205-4E00-B933-DF8D65069140}" presName="extraNode" presStyleLbl="node1" presStyleIdx="0" presStyleCnt="3"/>
      <dgm:spPr/>
    </dgm:pt>
    <dgm:pt modelId="{FA84671F-C729-40A5-BCA0-501FC4A4160E}" type="pres">
      <dgm:prSet presAssocID="{8B27C1DA-7205-4E00-B933-DF8D65069140}" presName="dstNode" presStyleLbl="node1" presStyleIdx="0" presStyleCnt="3"/>
      <dgm:spPr/>
    </dgm:pt>
    <dgm:pt modelId="{E39A2A6A-FEDD-4C73-A9DD-CC0596C2DC1B}" type="pres">
      <dgm:prSet presAssocID="{EADC9C01-F093-422D-A963-973AE0371AF9}" presName="text_1" presStyleLbl="node1" presStyleIdx="0" presStyleCnt="3">
        <dgm:presLayoutVars>
          <dgm:bulletEnabled val="1"/>
        </dgm:presLayoutVars>
      </dgm:prSet>
      <dgm:spPr/>
      <dgm:t>
        <a:bodyPr/>
        <a:lstStyle/>
        <a:p>
          <a:endParaRPr lang="es-VE"/>
        </a:p>
      </dgm:t>
    </dgm:pt>
    <dgm:pt modelId="{3C7A6599-5284-46A8-B9C7-A585F451F6A5}" type="pres">
      <dgm:prSet presAssocID="{EADC9C01-F093-422D-A963-973AE0371AF9}" presName="accent_1" presStyleCnt="0"/>
      <dgm:spPr/>
    </dgm:pt>
    <dgm:pt modelId="{DB12C3EE-7F00-4D6C-848F-C1F632AF53CF}" type="pres">
      <dgm:prSet presAssocID="{EADC9C01-F093-422D-A963-973AE0371AF9}" presName="accentRepeatNode" presStyleLbl="solidFgAcc1" presStyleIdx="0" presStyleCnt="3"/>
      <dgm:spPr/>
    </dgm:pt>
    <dgm:pt modelId="{453352E1-6559-48F4-8DF0-6AD91549AB91}" type="pres">
      <dgm:prSet presAssocID="{CC7DEA9A-C753-45E3-8B08-F9BD74670EC1}" presName="text_2" presStyleLbl="node1" presStyleIdx="1" presStyleCnt="3">
        <dgm:presLayoutVars>
          <dgm:bulletEnabled val="1"/>
        </dgm:presLayoutVars>
      </dgm:prSet>
      <dgm:spPr/>
      <dgm:t>
        <a:bodyPr/>
        <a:lstStyle/>
        <a:p>
          <a:endParaRPr lang="es-VE"/>
        </a:p>
      </dgm:t>
    </dgm:pt>
    <dgm:pt modelId="{0B314F8D-2D80-45E0-A9B5-6072003847AC}" type="pres">
      <dgm:prSet presAssocID="{CC7DEA9A-C753-45E3-8B08-F9BD74670EC1}" presName="accent_2" presStyleCnt="0"/>
      <dgm:spPr/>
    </dgm:pt>
    <dgm:pt modelId="{4FD5E890-05E1-41A3-A1C1-9507D41BCFEA}" type="pres">
      <dgm:prSet presAssocID="{CC7DEA9A-C753-45E3-8B08-F9BD74670EC1}" presName="accentRepeatNode" presStyleLbl="solidFgAcc1" presStyleIdx="1" presStyleCnt="3"/>
      <dgm:spPr/>
    </dgm:pt>
    <dgm:pt modelId="{AFFE7776-A99D-4F93-BB14-601A093DE76A}" type="pres">
      <dgm:prSet presAssocID="{6AAC7DBA-82B5-40E3-9A51-E2310AFBA227}" presName="text_3" presStyleLbl="node1" presStyleIdx="2" presStyleCnt="3">
        <dgm:presLayoutVars>
          <dgm:bulletEnabled val="1"/>
        </dgm:presLayoutVars>
      </dgm:prSet>
      <dgm:spPr/>
      <dgm:t>
        <a:bodyPr/>
        <a:lstStyle/>
        <a:p>
          <a:endParaRPr lang="es-VE"/>
        </a:p>
      </dgm:t>
    </dgm:pt>
    <dgm:pt modelId="{1F4DCA74-CC52-4319-BF67-47AE9C85E7F1}" type="pres">
      <dgm:prSet presAssocID="{6AAC7DBA-82B5-40E3-9A51-E2310AFBA227}" presName="accent_3" presStyleCnt="0"/>
      <dgm:spPr/>
    </dgm:pt>
    <dgm:pt modelId="{25CCB240-8CCD-40A9-A2E7-6007FFD66125}" type="pres">
      <dgm:prSet presAssocID="{6AAC7DBA-82B5-40E3-9A51-E2310AFBA227}" presName="accentRepeatNode" presStyleLbl="solidFgAcc1" presStyleIdx="2" presStyleCnt="3"/>
      <dgm:spPr/>
    </dgm:pt>
  </dgm:ptLst>
  <dgm:cxnLst>
    <dgm:cxn modelId="{DB1A9F75-3FFB-43C5-B2EA-EA3EFD9B4FB6}" type="presOf" srcId="{6AAC7DBA-82B5-40E3-9A51-E2310AFBA227}" destId="{AFFE7776-A99D-4F93-BB14-601A093DE76A}" srcOrd="0" destOrd="0" presId="urn:microsoft.com/office/officeart/2008/layout/VerticalCurvedList"/>
    <dgm:cxn modelId="{0011B073-EB5A-4ED5-97C2-A2D939AA644C}" srcId="{8B27C1DA-7205-4E00-B933-DF8D65069140}" destId="{CC7DEA9A-C753-45E3-8B08-F9BD74670EC1}" srcOrd="1" destOrd="0" parTransId="{0C39B95B-3F6A-4618-B087-C350A0CFB3D0}" sibTransId="{187DF6D1-66D7-455B-8A8D-498C783740C0}"/>
    <dgm:cxn modelId="{35513ADD-B3CF-489E-85CF-A3B6BDDE771D}" type="presOf" srcId="{CC7DEA9A-C753-45E3-8B08-F9BD74670EC1}" destId="{453352E1-6559-48F4-8DF0-6AD91549AB91}" srcOrd="0" destOrd="0" presId="urn:microsoft.com/office/officeart/2008/layout/VerticalCurvedList"/>
    <dgm:cxn modelId="{CDADB067-44BA-4662-93C4-18DE83680508}" type="presOf" srcId="{0A8658DA-59CF-42EA-B323-BEE8C06EA6FC}" destId="{56348B50-27C7-4BA4-A338-632CC7DAC647}" srcOrd="0" destOrd="0" presId="urn:microsoft.com/office/officeart/2008/layout/VerticalCurvedList"/>
    <dgm:cxn modelId="{B65D4F33-00E3-4F1C-88E5-F8AB38DCA0B3}" type="presOf" srcId="{EADC9C01-F093-422D-A963-973AE0371AF9}" destId="{E39A2A6A-FEDD-4C73-A9DD-CC0596C2DC1B}" srcOrd="0" destOrd="0" presId="urn:microsoft.com/office/officeart/2008/layout/VerticalCurvedList"/>
    <dgm:cxn modelId="{72FB8897-F634-4AAE-BB00-9B520DD3EFC4}" srcId="{8B27C1DA-7205-4E00-B933-DF8D65069140}" destId="{EADC9C01-F093-422D-A963-973AE0371AF9}" srcOrd="0" destOrd="0" parTransId="{E2298ECD-5277-4901-920C-7758A20507F5}" sibTransId="{0A8658DA-59CF-42EA-B323-BEE8C06EA6FC}"/>
    <dgm:cxn modelId="{8A4D3945-879D-451B-832E-CD762F94C08F}" srcId="{8B27C1DA-7205-4E00-B933-DF8D65069140}" destId="{6AAC7DBA-82B5-40E3-9A51-E2310AFBA227}" srcOrd="2" destOrd="0" parTransId="{19FF4A1E-D792-41DF-A4F9-3231E06A8A9B}" sibTransId="{614D17D7-8244-4FC2-8847-152A9A72BC5F}"/>
    <dgm:cxn modelId="{AD704ACC-526B-49D8-9F5F-4314C4B0C54D}" type="presOf" srcId="{8B27C1DA-7205-4E00-B933-DF8D65069140}" destId="{599886E8-3646-4A29-A5BB-2938862E9801}" srcOrd="0" destOrd="0" presId="urn:microsoft.com/office/officeart/2008/layout/VerticalCurvedList"/>
    <dgm:cxn modelId="{301B3341-DADE-4160-92C5-A7CCFCBB804C}" type="presParOf" srcId="{599886E8-3646-4A29-A5BB-2938862E9801}" destId="{518E007E-8EA2-4F78-819D-C4E2AA8A6821}" srcOrd="0" destOrd="0" presId="urn:microsoft.com/office/officeart/2008/layout/VerticalCurvedList"/>
    <dgm:cxn modelId="{D3643167-AB8A-4E08-8236-4B2415C89E3D}" type="presParOf" srcId="{518E007E-8EA2-4F78-819D-C4E2AA8A6821}" destId="{BDAC32CC-4438-484E-AD41-6F38D4206304}" srcOrd="0" destOrd="0" presId="urn:microsoft.com/office/officeart/2008/layout/VerticalCurvedList"/>
    <dgm:cxn modelId="{C2D75B22-03A5-46B9-A5F1-345D308E56E8}" type="presParOf" srcId="{BDAC32CC-4438-484E-AD41-6F38D4206304}" destId="{02C55814-F030-42CD-A908-173FB95314C0}" srcOrd="0" destOrd="0" presId="urn:microsoft.com/office/officeart/2008/layout/VerticalCurvedList"/>
    <dgm:cxn modelId="{D9633CEB-5703-4216-A1BC-82877BDB9B87}" type="presParOf" srcId="{BDAC32CC-4438-484E-AD41-6F38D4206304}" destId="{56348B50-27C7-4BA4-A338-632CC7DAC647}" srcOrd="1" destOrd="0" presId="urn:microsoft.com/office/officeart/2008/layout/VerticalCurvedList"/>
    <dgm:cxn modelId="{D8718B58-ABE2-4FFC-9754-6EB98062DB15}" type="presParOf" srcId="{BDAC32CC-4438-484E-AD41-6F38D4206304}" destId="{19FE04D5-70EB-4238-859C-048C88C38B2E}" srcOrd="2" destOrd="0" presId="urn:microsoft.com/office/officeart/2008/layout/VerticalCurvedList"/>
    <dgm:cxn modelId="{78AC91F5-FDA0-4E99-83DC-035B6D708F51}" type="presParOf" srcId="{BDAC32CC-4438-484E-AD41-6F38D4206304}" destId="{FA84671F-C729-40A5-BCA0-501FC4A4160E}" srcOrd="3" destOrd="0" presId="urn:microsoft.com/office/officeart/2008/layout/VerticalCurvedList"/>
    <dgm:cxn modelId="{62AFFC3E-03B2-4CA8-B32C-F005E670D4CC}" type="presParOf" srcId="{518E007E-8EA2-4F78-819D-C4E2AA8A6821}" destId="{E39A2A6A-FEDD-4C73-A9DD-CC0596C2DC1B}" srcOrd="1" destOrd="0" presId="urn:microsoft.com/office/officeart/2008/layout/VerticalCurvedList"/>
    <dgm:cxn modelId="{D708E874-A435-43C7-A7C4-46AEB4A53CC2}" type="presParOf" srcId="{518E007E-8EA2-4F78-819D-C4E2AA8A6821}" destId="{3C7A6599-5284-46A8-B9C7-A585F451F6A5}" srcOrd="2" destOrd="0" presId="urn:microsoft.com/office/officeart/2008/layout/VerticalCurvedList"/>
    <dgm:cxn modelId="{866083D8-5C74-42CB-A8A8-D93F5716C01D}" type="presParOf" srcId="{3C7A6599-5284-46A8-B9C7-A585F451F6A5}" destId="{DB12C3EE-7F00-4D6C-848F-C1F632AF53CF}" srcOrd="0" destOrd="0" presId="urn:microsoft.com/office/officeart/2008/layout/VerticalCurvedList"/>
    <dgm:cxn modelId="{A6910A55-CBFB-4BD3-9228-C6012490A257}" type="presParOf" srcId="{518E007E-8EA2-4F78-819D-C4E2AA8A6821}" destId="{453352E1-6559-48F4-8DF0-6AD91549AB91}" srcOrd="3" destOrd="0" presId="urn:microsoft.com/office/officeart/2008/layout/VerticalCurvedList"/>
    <dgm:cxn modelId="{9EAF688A-0E2B-4731-9D76-4DE29AFDEC3B}" type="presParOf" srcId="{518E007E-8EA2-4F78-819D-C4E2AA8A6821}" destId="{0B314F8D-2D80-45E0-A9B5-6072003847AC}" srcOrd="4" destOrd="0" presId="urn:microsoft.com/office/officeart/2008/layout/VerticalCurvedList"/>
    <dgm:cxn modelId="{3A54778C-EF6E-4571-943F-877CEF29A2C8}" type="presParOf" srcId="{0B314F8D-2D80-45E0-A9B5-6072003847AC}" destId="{4FD5E890-05E1-41A3-A1C1-9507D41BCFEA}" srcOrd="0" destOrd="0" presId="urn:microsoft.com/office/officeart/2008/layout/VerticalCurvedList"/>
    <dgm:cxn modelId="{A0154F40-5A4E-4017-B89D-A2EDB55EA457}" type="presParOf" srcId="{518E007E-8EA2-4F78-819D-C4E2AA8A6821}" destId="{AFFE7776-A99D-4F93-BB14-601A093DE76A}" srcOrd="5" destOrd="0" presId="urn:microsoft.com/office/officeart/2008/layout/VerticalCurvedList"/>
    <dgm:cxn modelId="{7CD6D670-8A9C-465C-B770-05C6AAB408B6}" type="presParOf" srcId="{518E007E-8EA2-4F78-819D-C4E2AA8A6821}" destId="{1F4DCA74-CC52-4319-BF67-47AE9C85E7F1}" srcOrd="6" destOrd="0" presId="urn:microsoft.com/office/officeart/2008/layout/VerticalCurvedList"/>
    <dgm:cxn modelId="{F2B66E52-95EC-4A2D-B808-4F6F2D45BDE7}" type="presParOf" srcId="{1F4DCA74-CC52-4319-BF67-47AE9C85E7F1}" destId="{25CCB240-8CCD-40A9-A2E7-6007FFD6612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27C1DA-7205-4E00-B933-DF8D65069140}"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VE"/>
        </a:p>
      </dgm:t>
    </dgm:pt>
    <dgm:pt modelId="{6AAC7DBA-82B5-40E3-9A51-E2310AFBA227}">
      <dgm:prSet phldrT="[Texto]"/>
      <dgm:spPr/>
      <dgm:t>
        <a:bodyPr/>
        <a:lstStyle/>
        <a:p>
          <a:r>
            <a:rPr lang="es-VE" dirty="0" smtClean="0">
              <a:solidFill>
                <a:schemeClr val="tx1"/>
              </a:solidFill>
              <a:latin typeface="Times New Roman" panose="02020603050405020304" pitchFamily="18" charset="0"/>
              <a:cs typeface="Times New Roman" panose="02020603050405020304" pitchFamily="18" charset="0"/>
            </a:rPr>
            <a:t>Pudimos examinar el valor de diferentes regímenes y tipos de AC en pacientes con COVID-19 +. Aceptando la intención de AC como último orden de anticoagulante elegido durante las primeras 48 horas posteriores al ingreso, establecemos que el AC es beneficioso para disminuir las OR de mortalidad en esta enfermedad</a:t>
          </a:r>
          <a:endParaRPr lang="es-VE" dirty="0">
            <a:solidFill>
              <a:schemeClr val="tx1"/>
            </a:solidFill>
            <a:latin typeface="Times New Roman" panose="02020603050405020304" pitchFamily="18" charset="0"/>
            <a:cs typeface="Times New Roman" panose="02020603050405020304" pitchFamily="18" charset="0"/>
          </a:endParaRPr>
        </a:p>
      </dgm:t>
    </dgm:pt>
    <dgm:pt modelId="{614D17D7-8244-4FC2-8847-152A9A72BC5F}" type="sibTrans" cxnId="{8A4D3945-879D-451B-832E-CD762F94C08F}">
      <dgm:prSet/>
      <dgm:spPr/>
      <dgm:t>
        <a:bodyPr/>
        <a:lstStyle/>
        <a:p>
          <a:endParaRPr lang="es-VE">
            <a:solidFill>
              <a:schemeClr val="tx1"/>
            </a:solidFill>
            <a:latin typeface="Times New Roman" panose="02020603050405020304" pitchFamily="18" charset="0"/>
            <a:cs typeface="Times New Roman" panose="02020603050405020304" pitchFamily="18" charset="0"/>
          </a:endParaRPr>
        </a:p>
      </dgm:t>
    </dgm:pt>
    <dgm:pt modelId="{19FF4A1E-D792-41DF-A4F9-3231E06A8A9B}" type="parTrans" cxnId="{8A4D3945-879D-451B-832E-CD762F94C08F}">
      <dgm:prSet/>
      <dgm:spPr/>
      <dgm:t>
        <a:bodyPr/>
        <a:lstStyle/>
        <a:p>
          <a:endParaRPr lang="es-VE">
            <a:solidFill>
              <a:schemeClr val="tx1"/>
            </a:solidFill>
            <a:latin typeface="Times New Roman" panose="02020603050405020304" pitchFamily="18" charset="0"/>
            <a:cs typeface="Times New Roman" panose="02020603050405020304" pitchFamily="18" charset="0"/>
          </a:endParaRPr>
        </a:p>
      </dgm:t>
    </dgm:pt>
    <dgm:pt modelId="{EADC9C01-F093-422D-A963-973AE0371AF9}">
      <dgm:prSet phldrT="[Texto]"/>
      <dgm:spPr/>
      <dgm:t>
        <a:bodyPr/>
        <a:lstStyle/>
        <a:p>
          <a:r>
            <a:rPr lang="es-VE" dirty="0" smtClean="0">
              <a:solidFill>
                <a:schemeClr val="tx1"/>
              </a:solidFill>
              <a:latin typeface="Times New Roman" panose="02020603050405020304" pitchFamily="18" charset="0"/>
              <a:cs typeface="Times New Roman" panose="02020603050405020304" pitchFamily="18" charset="0"/>
            </a:rPr>
            <a:t>Nuestros datos parecen mostrar que </a:t>
          </a:r>
          <a:r>
            <a:rPr lang="es-VE" dirty="0" err="1" smtClean="0">
              <a:solidFill>
                <a:schemeClr val="tx1"/>
              </a:solidFill>
              <a:latin typeface="Times New Roman" panose="02020603050405020304" pitchFamily="18" charset="0"/>
              <a:cs typeface="Times New Roman" panose="02020603050405020304" pitchFamily="18" charset="0"/>
            </a:rPr>
            <a:t>apixaban</a:t>
          </a:r>
          <a:r>
            <a:rPr lang="es-VE" dirty="0" smtClean="0">
              <a:solidFill>
                <a:schemeClr val="tx1"/>
              </a:solidFill>
              <a:latin typeface="Times New Roman" panose="02020603050405020304" pitchFamily="18" charset="0"/>
              <a:cs typeface="Times New Roman" panose="02020603050405020304" pitchFamily="18" charset="0"/>
            </a:rPr>
            <a:t> se asocia con aproximadamente la misma disminución en el OR y mejoría en la supervivencia que la </a:t>
          </a:r>
          <a:r>
            <a:rPr lang="es-VE" dirty="0" err="1" smtClean="0">
              <a:solidFill>
                <a:schemeClr val="tx1"/>
              </a:solidFill>
              <a:latin typeface="Times New Roman" panose="02020603050405020304" pitchFamily="18" charset="0"/>
              <a:cs typeface="Times New Roman" panose="02020603050405020304" pitchFamily="18" charset="0"/>
            </a:rPr>
            <a:t>enoxaparina</a:t>
          </a:r>
          <a:r>
            <a:rPr lang="es-VE" dirty="0" smtClean="0">
              <a:solidFill>
                <a:schemeClr val="tx1"/>
              </a:solidFill>
              <a:latin typeface="Times New Roman" panose="02020603050405020304" pitchFamily="18" charset="0"/>
              <a:cs typeface="Times New Roman" panose="02020603050405020304" pitchFamily="18" charset="0"/>
            </a:rPr>
            <a:t> profiláctica</a:t>
          </a:r>
          <a:endParaRPr lang="es-VE" dirty="0">
            <a:solidFill>
              <a:schemeClr val="tx1"/>
            </a:solidFill>
            <a:latin typeface="Times New Roman" panose="02020603050405020304" pitchFamily="18" charset="0"/>
            <a:cs typeface="Times New Roman" panose="02020603050405020304" pitchFamily="18" charset="0"/>
          </a:endParaRPr>
        </a:p>
      </dgm:t>
    </dgm:pt>
    <dgm:pt modelId="{0A8658DA-59CF-42EA-B323-BEE8C06EA6FC}" type="sibTrans" cxnId="{72FB8897-F634-4AAE-BB00-9B520DD3EFC4}">
      <dgm:prSet/>
      <dgm:spPr/>
      <dgm:t>
        <a:bodyPr/>
        <a:lstStyle/>
        <a:p>
          <a:endParaRPr lang="es-VE">
            <a:solidFill>
              <a:schemeClr val="tx1"/>
            </a:solidFill>
            <a:latin typeface="Times New Roman" panose="02020603050405020304" pitchFamily="18" charset="0"/>
            <a:cs typeface="Times New Roman" panose="02020603050405020304" pitchFamily="18" charset="0"/>
          </a:endParaRPr>
        </a:p>
      </dgm:t>
    </dgm:pt>
    <dgm:pt modelId="{E2298ECD-5277-4901-920C-7758A20507F5}" type="parTrans" cxnId="{72FB8897-F634-4AAE-BB00-9B520DD3EFC4}">
      <dgm:prSet/>
      <dgm:spPr/>
      <dgm:t>
        <a:bodyPr/>
        <a:lstStyle/>
        <a:p>
          <a:endParaRPr lang="es-VE">
            <a:solidFill>
              <a:schemeClr val="tx1"/>
            </a:solidFill>
            <a:latin typeface="Times New Roman" panose="02020603050405020304" pitchFamily="18" charset="0"/>
            <a:cs typeface="Times New Roman" panose="02020603050405020304" pitchFamily="18" charset="0"/>
          </a:endParaRPr>
        </a:p>
      </dgm:t>
    </dgm:pt>
    <dgm:pt modelId="{CC7DEA9A-C753-45E3-8B08-F9BD74670EC1}">
      <dgm:prSet phldrT="[Texto]"/>
      <dgm:spPr/>
      <dgm:t>
        <a:bodyPr/>
        <a:lstStyle/>
        <a:p>
          <a:r>
            <a:rPr lang="es-VE" dirty="0" smtClean="0">
              <a:solidFill>
                <a:schemeClr val="tx1"/>
              </a:solidFill>
              <a:latin typeface="Times New Roman" panose="02020603050405020304" pitchFamily="18" charset="0"/>
              <a:cs typeface="Times New Roman" panose="02020603050405020304" pitchFamily="18" charset="0"/>
            </a:rPr>
            <a:t>. La fuerte asociación del dímero D con la mortalidad, permitió el ajuste de la terapia para la morbilidad y la mortalidad indicadas por el nivel de dímero D</a:t>
          </a:r>
          <a:endParaRPr lang="es-VE" dirty="0">
            <a:solidFill>
              <a:schemeClr val="tx1"/>
            </a:solidFill>
            <a:latin typeface="Times New Roman" panose="02020603050405020304" pitchFamily="18" charset="0"/>
            <a:cs typeface="Times New Roman" panose="02020603050405020304" pitchFamily="18" charset="0"/>
          </a:endParaRPr>
        </a:p>
      </dgm:t>
    </dgm:pt>
    <dgm:pt modelId="{187DF6D1-66D7-455B-8A8D-498C783740C0}" type="sibTrans" cxnId="{0011B073-EB5A-4ED5-97C2-A2D939AA644C}">
      <dgm:prSet/>
      <dgm:spPr/>
      <dgm:t>
        <a:bodyPr/>
        <a:lstStyle/>
        <a:p>
          <a:endParaRPr lang="es-VE">
            <a:solidFill>
              <a:schemeClr val="tx1"/>
            </a:solidFill>
            <a:latin typeface="Times New Roman" panose="02020603050405020304" pitchFamily="18" charset="0"/>
            <a:cs typeface="Times New Roman" panose="02020603050405020304" pitchFamily="18" charset="0"/>
          </a:endParaRPr>
        </a:p>
      </dgm:t>
    </dgm:pt>
    <dgm:pt modelId="{0C39B95B-3F6A-4618-B087-C350A0CFB3D0}" type="parTrans" cxnId="{0011B073-EB5A-4ED5-97C2-A2D939AA644C}">
      <dgm:prSet/>
      <dgm:spPr/>
      <dgm:t>
        <a:bodyPr/>
        <a:lstStyle/>
        <a:p>
          <a:endParaRPr lang="es-VE">
            <a:solidFill>
              <a:schemeClr val="tx1"/>
            </a:solidFill>
            <a:latin typeface="Times New Roman" panose="02020603050405020304" pitchFamily="18" charset="0"/>
            <a:cs typeface="Times New Roman" panose="02020603050405020304" pitchFamily="18" charset="0"/>
          </a:endParaRPr>
        </a:p>
      </dgm:t>
    </dgm:pt>
    <dgm:pt modelId="{599886E8-3646-4A29-A5BB-2938862E9801}" type="pres">
      <dgm:prSet presAssocID="{8B27C1DA-7205-4E00-B933-DF8D65069140}" presName="Name0" presStyleCnt="0">
        <dgm:presLayoutVars>
          <dgm:chMax val="7"/>
          <dgm:chPref val="7"/>
          <dgm:dir/>
        </dgm:presLayoutVars>
      </dgm:prSet>
      <dgm:spPr/>
      <dgm:t>
        <a:bodyPr/>
        <a:lstStyle/>
        <a:p>
          <a:endParaRPr lang="es-VE"/>
        </a:p>
      </dgm:t>
    </dgm:pt>
    <dgm:pt modelId="{518E007E-8EA2-4F78-819D-C4E2AA8A6821}" type="pres">
      <dgm:prSet presAssocID="{8B27C1DA-7205-4E00-B933-DF8D65069140}" presName="Name1" presStyleCnt="0"/>
      <dgm:spPr/>
    </dgm:pt>
    <dgm:pt modelId="{BDAC32CC-4438-484E-AD41-6F38D4206304}" type="pres">
      <dgm:prSet presAssocID="{8B27C1DA-7205-4E00-B933-DF8D65069140}" presName="cycle" presStyleCnt="0"/>
      <dgm:spPr/>
    </dgm:pt>
    <dgm:pt modelId="{02C55814-F030-42CD-A908-173FB95314C0}" type="pres">
      <dgm:prSet presAssocID="{8B27C1DA-7205-4E00-B933-DF8D65069140}" presName="srcNode" presStyleLbl="node1" presStyleIdx="0" presStyleCnt="3"/>
      <dgm:spPr/>
    </dgm:pt>
    <dgm:pt modelId="{56348B50-27C7-4BA4-A338-632CC7DAC647}" type="pres">
      <dgm:prSet presAssocID="{8B27C1DA-7205-4E00-B933-DF8D65069140}" presName="conn" presStyleLbl="parChTrans1D2" presStyleIdx="0" presStyleCnt="1"/>
      <dgm:spPr/>
      <dgm:t>
        <a:bodyPr/>
        <a:lstStyle/>
        <a:p>
          <a:endParaRPr lang="es-VE"/>
        </a:p>
      </dgm:t>
    </dgm:pt>
    <dgm:pt modelId="{19FE04D5-70EB-4238-859C-048C88C38B2E}" type="pres">
      <dgm:prSet presAssocID="{8B27C1DA-7205-4E00-B933-DF8D65069140}" presName="extraNode" presStyleLbl="node1" presStyleIdx="0" presStyleCnt="3"/>
      <dgm:spPr/>
    </dgm:pt>
    <dgm:pt modelId="{FA84671F-C729-40A5-BCA0-501FC4A4160E}" type="pres">
      <dgm:prSet presAssocID="{8B27C1DA-7205-4E00-B933-DF8D65069140}" presName="dstNode" presStyleLbl="node1" presStyleIdx="0" presStyleCnt="3"/>
      <dgm:spPr/>
    </dgm:pt>
    <dgm:pt modelId="{E39A2A6A-FEDD-4C73-A9DD-CC0596C2DC1B}" type="pres">
      <dgm:prSet presAssocID="{EADC9C01-F093-422D-A963-973AE0371AF9}" presName="text_1" presStyleLbl="node1" presStyleIdx="0" presStyleCnt="3">
        <dgm:presLayoutVars>
          <dgm:bulletEnabled val="1"/>
        </dgm:presLayoutVars>
      </dgm:prSet>
      <dgm:spPr/>
      <dgm:t>
        <a:bodyPr/>
        <a:lstStyle/>
        <a:p>
          <a:endParaRPr lang="es-VE"/>
        </a:p>
      </dgm:t>
    </dgm:pt>
    <dgm:pt modelId="{3C7A6599-5284-46A8-B9C7-A585F451F6A5}" type="pres">
      <dgm:prSet presAssocID="{EADC9C01-F093-422D-A963-973AE0371AF9}" presName="accent_1" presStyleCnt="0"/>
      <dgm:spPr/>
    </dgm:pt>
    <dgm:pt modelId="{DB12C3EE-7F00-4D6C-848F-C1F632AF53CF}" type="pres">
      <dgm:prSet presAssocID="{EADC9C01-F093-422D-A963-973AE0371AF9}" presName="accentRepeatNode" presStyleLbl="solidFgAcc1" presStyleIdx="0" presStyleCnt="3"/>
      <dgm:spPr/>
    </dgm:pt>
    <dgm:pt modelId="{453352E1-6559-48F4-8DF0-6AD91549AB91}" type="pres">
      <dgm:prSet presAssocID="{CC7DEA9A-C753-45E3-8B08-F9BD74670EC1}" presName="text_2" presStyleLbl="node1" presStyleIdx="1" presStyleCnt="3">
        <dgm:presLayoutVars>
          <dgm:bulletEnabled val="1"/>
        </dgm:presLayoutVars>
      </dgm:prSet>
      <dgm:spPr/>
      <dgm:t>
        <a:bodyPr/>
        <a:lstStyle/>
        <a:p>
          <a:endParaRPr lang="es-VE"/>
        </a:p>
      </dgm:t>
    </dgm:pt>
    <dgm:pt modelId="{0B314F8D-2D80-45E0-A9B5-6072003847AC}" type="pres">
      <dgm:prSet presAssocID="{CC7DEA9A-C753-45E3-8B08-F9BD74670EC1}" presName="accent_2" presStyleCnt="0"/>
      <dgm:spPr/>
    </dgm:pt>
    <dgm:pt modelId="{4FD5E890-05E1-41A3-A1C1-9507D41BCFEA}" type="pres">
      <dgm:prSet presAssocID="{CC7DEA9A-C753-45E3-8B08-F9BD74670EC1}" presName="accentRepeatNode" presStyleLbl="solidFgAcc1" presStyleIdx="1" presStyleCnt="3"/>
      <dgm:spPr/>
    </dgm:pt>
    <dgm:pt modelId="{AFFE7776-A99D-4F93-BB14-601A093DE76A}" type="pres">
      <dgm:prSet presAssocID="{6AAC7DBA-82B5-40E3-9A51-E2310AFBA227}" presName="text_3" presStyleLbl="node1" presStyleIdx="2" presStyleCnt="3">
        <dgm:presLayoutVars>
          <dgm:bulletEnabled val="1"/>
        </dgm:presLayoutVars>
      </dgm:prSet>
      <dgm:spPr/>
      <dgm:t>
        <a:bodyPr/>
        <a:lstStyle/>
        <a:p>
          <a:endParaRPr lang="es-VE"/>
        </a:p>
      </dgm:t>
    </dgm:pt>
    <dgm:pt modelId="{1F4DCA74-CC52-4319-BF67-47AE9C85E7F1}" type="pres">
      <dgm:prSet presAssocID="{6AAC7DBA-82B5-40E3-9A51-E2310AFBA227}" presName="accent_3" presStyleCnt="0"/>
      <dgm:spPr/>
    </dgm:pt>
    <dgm:pt modelId="{25CCB240-8CCD-40A9-A2E7-6007FFD66125}" type="pres">
      <dgm:prSet presAssocID="{6AAC7DBA-82B5-40E3-9A51-E2310AFBA227}" presName="accentRepeatNode" presStyleLbl="solidFgAcc1" presStyleIdx="2" presStyleCnt="3"/>
      <dgm:spPr/>
    </dgm:pt>
  </dgm:ptLst>
  <dgm:cxnLst>
    <dgm:cxn modelId="{1421F369-6C28-467D-97CD-294347064917}" type="presOf" srcId="{6AAC7DBA-82B5-40E3-9A51-E2310AFBA227}" destId="{AFFE7776-A99D-4F93-BB14-601A093DE76A}" srcOrd="0" destOrd="0" presId="urn:microsoft.com/office/officeart/2008/layout/VerticalCurvedList"/>
    <dgm:cxn modelId="{8A4D3945-879D-451B-832E-CD762F94C08F}" srcId="{8B27C1DA-7205-4E00-B933-DF8D65069140}" destId="{6AAC7DBA-82B5-40E3-9A51-E2310AFBA227}" srcOrd="2" destOrd="0" parTransId="{19FF4A1E-D792-41DF-A4F9-3231E06A8A9B}" sibTransId="{614D17D7-8244-4FC2-8847-152A9A72BC5F}"/>
    <dgm:cxn modelId="{0011B073-EB5A-4ED5-97C2-A2D939AA644C}" srcId="{8B27C1DA-7205-4E00-B933-DF8D65069140}" destId="{CC7DEA9A-C753-45E3-8B08-F9BD74670EC1}" srcOrd="1" destOrd="0" parTransId="{0C39B95B-3F6A-4618-B087-C350A0CFB3D0}" sibTransId="{187DF6D1-66D7-455B-8A8D-498C783740C0}"/>
    <dgm:cxn modelId="{72FB8897-F634-4AAE-BB00-9B520DD3EFC4}" srcId="{8B27C1DA-7205-4E00-B933-DF8D65069140}" destId="{EADC9C01-F093-422D-A963-973AE0371AF9}" srcOrd="0" destOrd="0" parTransId="{E2298ECD-5277-4901-920C-7758A20507F5}" sibTransId="{0A8658DA-59CF-42EA-B323-BEE8C06EA6FC}"/>
    <dgm:cxn modelId="{F98DD3C5-EC93-4CF1-88E9-01919C409027}" type="presOf" srcId="{EADC9C01-F093-422D-A963-973AE0371AF9}" destId="{E39A2A6A-FEDD-4C73-A9DD-CC0596C2DC1B}" srcOrd="0" destOrd="0" presId="urn:microsoft.com/office/officeart/2008/layout/VerticalCurvedList"/>
    <dgm:cxn modelId="{522A764A-3A21-45CC-843E-BD4CDF7FBA34}" type="presOf" srcId="{0A8658DA-59CF-42EA-B323-BEE8C06EA6FC}" destId="{56348B50-27C7-4BA4-A338-632CC7DAC647}" srcOrd="0" destOrd="0" presId="urn:microsoft.com/office/officeart/2008/layout/VerticalCurvedList"/>
    <dgm:cxn modelId="{181CFABD-E5D5-4050-AF2F-731889B28867}" type="presOf" srcId="{CC7DEA9A-C753-45E3-8B08-F9BD74670EC1}" destId="{453352E1-6559-48F4-8DF0-6AD91549AB91}" srcOrd="0" destOrd="0" presId="urn:microsoft.com/office/officeart/2008/layout/VerticalCurvedList"/>
    <dgm:cxn modelId="{EC146FAD-E664-45F2-84EC-3AA63B1C5E14}" type="presOf" srcId="{8B27C1DA-7205-4E00-B933-DF8D65069140}" destId="{599886E8-3646-4A29-A5BB-2938862E9801}" srcOrd="0" destOrd="0" presId="urn:microsoft.com/office/officeart/2008/layout/VerticalCurvedList"/>
    <dgm:cxn modelId="{2C56E605-18C5-46DF-925A-3C7270209C02}" type="presParOf" srcId="{599886E8-3646-4A29-A5BB-2938862E9801}" destId="{518E007E-8EA2-4F78-819D-C4E2AA8A6821}" srcOrd="0" destOrd="0" presId="urn:microsoft.com/office/officeart/2008/layout/VerticalCurvedList"/>
    <dgm:cxn modelId="{8ED4EAFE-5529-4B00-90B0-4D631EC957C7}" type="presParOf" srcId="{518E007E-8EA2-4F78-819D-C4E2AA8A6821}" destId="{BDAC32CC-4438-484E-AD41-6F38D4206304}" srcOrd="0" destOrd="0" presId="urn:microsoft.com/office/officeart/2008/layout/VerticalCurvedList"/>
    <dgm:cxn modelId="{7ECDBD02-198F-4BD3-A4B9-B5CF53FF2A89}" type="presParOf" srcId="{BDAC32CC-4438-484E-AD41-6F38D4206304}" destId="{02C55814-F030-42CD-A908-173FB95314C0}" srcOrd="0" destOrd="0" presId="urn:microsoft.com/office/officeart/2008/layout/VerticalCurvedList"/>
    <dgm:cxn modelId="{7A36EECA-B249-4593-AEDF-5000CEB8E1B8}" type="presParOf" srcId="{BDAC32CC-4438-484E-AD41-6F38D4206304}" destId="{56348B50-27C7-4BA4-A338-632CC7DAC647}" srcOrd="1" destOrd="0" presId="urn:microsoft.com/office/officeart/2008/layout/VerticalCurvedList"/>
    <dgm:cxn modelId="{67765036-6303-4274-9078-D8AED1F3D42A}" type="presParOf" srcId="{BDAC32CC-4438-484E-AD41-6F38D4206304}" destId="{19FE04D5-70EB-4238-859C-048C88C38B2E}" srcOrd="2" destOrd="0" presId="urn:microsoft.com/office/officeart/2008/layout/VerticalCurvedList"/>
    <dgm:cxn modelId="{FFE0C0DA-F34C-48FC-9913-6302FE05FF8F}" type="presParOf" srcId="{BDAC32CC-4438-484E-AD41-6F38D4206304}" destId="{FA84671F-C729-40A5-BCA0-501FC4A4160E}" srcOrd="3" destOrd="0" presId="urn:microsoft.com/office/officeart/2008/layout/VerticalCurvedList"/>
    <dgm:cxn modelId="{83A02DBE-00B7-4A84-9144-A6EC01E2AD53}" type="presParOf" srcId="{518E007E-8EA2-4F78-819D-C4E2AA8A6821}" destId="{E39A2A6A-FEDD-4C73-A9DD-CC0596C2DC1B}" srcOrd="1" destOrd="0" presId="urn:microsoft.com/office/officeart/2008/layout/VerticalCurvedList"/>
    <dgm:cxn modelId="{E70C4ADF-2BF6-4C03-A625-352075D2C21F}" type="presParOf" srcId="{518E007E-8EA2-4F78-819D-C4E2AA8A6821}" destId="{3C7A6599-5284-46A8-B9C7-A585F451F6A5}" srcOrd="2" destOrd="0" presId="urn:microsoft.com/office/officeart/2008/layout/VerticalCurvedList"/>
    <dgm:cxn modelId="{CEAF3E0A-3D6F-4628-B96C-7E249AA2E7A9}" type="presParOf" srcId="{3C7A6599-5284-46A8-B9C7-A585F451F6A5}" destId="{DB12C3EE-7F00-4D6C-848F-C1F632AF53CF}" srcOrd="0" destOrd="0" presId="urn:microsoft.com/office/officeart/2008/layout/VerticalCurvedList"/>
    <dgm:cxn modelId="{AF905A8C-545B-48F3-BC55-76A96E03CBDE}" type="presParOf" srcId="{518E007E-8EA2-4F78-819D-C4E2AA8A6821}" destId="{453352E1-6559-48F4-8DF0-6AD91549AB91}" srcOrd="3" destOrd="0" presId="urn:microsoft.com/office/officeart/2008/layout/VerticalCurvedList"/>
    <dgm:cxn modelId="{F8F1D031-9DF1-454A-828E-935BC573168C}" type="presParOf" srcId="{518E007E-8EA2-4F78-819D-C4E2AA8A6821}" destId="{0B314F8D-2D80-45E0-A9B5-6072003847AC}" srcOrd="4" destOrd="0" presId="urn:microsoft.com/office/officeart/2008/layout/VerticalCurvedList"/>
    <dgm:cxn modelId="{7F1E02D3-7B81-496C-9DFF-D01B9918FB8A}" type="presParOf" srcId="{0B314F8D-2D80-45E0-A9B5-6072003847AC}" destId="{4FD5E890-05E1-41A3-A1C1-9507D41BCFEA}" srcOrd="0" destOrd="0" presId="urn:microsoft.com/office/officeart/2008/layout/VerticalCurvedList"/>
    <dgm:cxn modelId="{46814EE9-11EA-494C-880C-993D103B2681}" type="presParOf" srcId="{518E007E-8EA2-4F78-819D-C4E2AA8A6821}" destId="{AFFE7776-A99D-4F93-BB14-601A093DE76A}" srcOrd="5" destOrd="0" presId="urn:microsoft.com/office/officeart/2008/layout/VerticalCurvedList"/>
    <dgm:cxn modelId="{2642168A-7441-4F18-8A7F-9F8A9927B4F5}" type="presParOf" srcId="{518E007E-8EA2-4F78-819D-C4E2AA8A6821}" destId="{1F4DCA74-CC52-4319-BF67-47AE9C85E7F1}" srcOrd="6" destOrd="0" presId="urn:microsoft.com/office/officeart/2008/layout/VerticalCurvedList"/>
    <dgm:cxn modelId="{E5C690B8-EC1A-4F3C-BA18-A24BC71C93AD}" type="presParOf" srcId="{1F4DCA74-CC52-4319-BF67-47AE9C85E7F1}" destId="{25CCB240-8CCD-40A9-A2E7-6007FFD6612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0B3D0E-F94F-4464-B93C-F6C7C644D017}" type="doc">
      <dgm:prSet loTypeId="urn:microsoft.com/office/officeart/2005/8/layout/vList3" loCatId="list" qsTypeId="urn:microsoft.com/office/officeart/2005/8/quickstyle/simple1" qsCatId="simple" csTypeId="urn:microsoft.com/office/officeart/2005/8/colors/accent1_2" csCatId="accent1" phldr="1"/>
      <dgm:spPr/>
    </dgm:pt>
    <dgm:pt modelId="{80DF8E30-C3AC-4C59-95D0-C678CFE328D6}">
      <dgm:prSet phldrT="[Texto]"/>
      <dgm:spPr/>
      <dgm:t>
        <a:bodyPr/>
        <a:lstStyle/>
        <a:p>
          <a:r>
            <a:rPr lang="es-VE" dirty="0" smtClean="0">
              <a:solidFill>
                <a:schemeClr val="tx1"/>
              </a:solidFill>
              <a:latin typeface="Times New Roman" panose="02020603050405020304" pitchFamily="18" charset="0"/>
              <a:cs typeface="Times New Roman" panose="02020603050405020304" pitchFamily="18" charset="0"/>
            </a:rPr>
            <a:t>No podemos eliminar con certeza la posibilidad de que ciertos médicos que supervisaron la atención en las áreas de cuidados intensivos más agudos no tuvieran predilección por una de las terapias, lo que podría haber creado una relación artificial entre la gravedad y la elección de la terapia</a:t>
          </a:r>
          <a:endParaRPr lang="es-VE" dirty="0">
            <a:solidFill>
              <a:schemeClr val="tx1"/>
            </a:solidFill>
            <a:latin typeface="Times New Roman" panose="02020603050405020304" pitchFamily="18" charset="0"/>
            <a:cs typeface="Times New Roman" panose="02020603050405020304" pitchFamily="18" charset="0"/>
          </a:endParaRPr>
        </a:p>
      </dgm:t>
    </dgm:pt>
    <dgm:pt modelId="{192E23A3-9689-4E50-8C9B-44B2BF6FECF4}" type="parTrans" cxnId="{ED2544B1-090D-4053-83AF-906F89888BC9}">
      <dgm:prSet/>
      <dgm:spPr/>
      <dgm:t>
        <a:bodyPr/>
        <a:lstStyle/>
        <a:p>
          <a:endParaRPr lang="es-VE">
            <a:solidFill>
              <a:schemeClr val="tx1"/>
            </a:solidFill>
            <a:latin typeface="Times New Roman" panose="02020603050405020304" pitchFamily="18" charset="0"/>
            <a:cs typeface="Times New Roman" panose="02020603050405020304" pitchFamily="18" charset="0"/>
          </a:endParaRPr>
        </a:p>
      </dgm:t>
    </dgm:pt>
    <dgm:pt modelId="{711AD269-F585-432C-94D9-6079C4FB8573}" type="sibTrans" cxnId="{ED2544B1-090D-4053-83AF-906F89888BC9}">
      <dgm:prSet/>
      <dgm:spPr/>
      <dgm:t>
        <a:bodyPr/>
        <a:lstStyle/>
        <a:p>
          <a:endParaRPr lang="es-VE">
            <a:solidFill>
              <a:schemeClr val="tx1"/>
            </a:solidFill>
            <a:latin typeface="Times New Roman" panose="02020603050405020304" pitchFamily="18" charset="0"/>
            <a:cs typeface="Times New Roman" panose="02020603050405020304" pitchFamily="18" charset="0"/>
          </a:endParaRPr>
        </a:p>
      </dgm:t>
    </dgm:pt>
    <dgm:pt modelId="{DEA4DAFC-7978-4819-A292-CF097D19F6B9}">
      <dgm:prSet phldrT="[Texto]"/>
      <dgm:spPr/>
      <dgm:t>
        <a:bodyPr/>
        <a:lstStyle/>
        <a:p>
          <a:r>
            <a:rPr lang="es-VE" dirty="0" smtClean="0">
              <a:solidFill>
                <a:schemeClr val="tx1"/>
              </a:solidFill>
              <a:latin typeface="Times New Roman" panose="02020603050405020304" pitchFamily="18" charset="0"/>
              <a:cs typeface="Times New Roman" panose="02020603050405020304" pitchFamily="18" charset="0"/>
            </a:rPr>
            <a:t>Dado que en el apogeo del COVID-19, teníamos algunos pacientes intubados en el piso que no estaban en UCI, estos análisis se realizaron para la necesidad de ventilador con o sin estado de UCI en las primeras 48 horas; los resultados fueron similares</a:t>
          </a:r>
          <a:endParaRPr lang="es-VE" dirty="0">
            <a:solidFill>
              <a:schemeClr val="tx1"/>
            </a:solidFill>
            <a:latin typeface="Times New Roman" panose="02020603050405020304" pitchFamily="18" charset="0"/>
            <a:cs typeface="Times New Roman" panose="02020603050405020304" pitchFamily="18" charset="0"/>
          </a:endParaRPr>
        </a:p>
      </dgm:t>
    </dgm:pt>
    <dgm:pt modelId="{1342FC3D-3013-4A20-AE98-09682863DAC2}" type="parTrans" cxnId="{55222D8F-6A2B-4D76-AD47-BABC0378E1FC}">
      <dgm:prSet/>
      <dgm:spPr/>
      <dgm:t>
        <a:bodyPr/>
        <a:lstStyle/>
        <a:p>
          <a:endParaRPr lang="es-VE">
            <a:solidFill>
              <a:schemeClr val="tx1"/>
            </a:solidFill>
            <a:latin typeface="Times New Roman" panose="02020603050405020304" pitchFamily="18" charset="0"/>
            <a:cs typeface="Times New Roman" panose="02020603050405020304" pitchFamily="18" charset="0"/>
          </a:endParaRPr>
        </a:p>
      </dgm:t>
    </dgm:pt>
    <dgm:pt modelId="{FC254166-0193-41DA-975E-F9A68201E21D}" type="sibTrans" cxnId="{55222D8F-6A2B-4D76-AD47-BABC0378E1FC}">
      <dgm:prSet/>
      <dgm:spPr/>
      <dgm:t>
        <a:bodyPr/>
        <a:lstStyle/>
        <a:p>
          <a:endParaRPr lang="es-VE">
            <a:solidFill>
              <a:schemeClr val="tx1"/>
            </a:solidFill>
            <a:latin typeface="Times New Roman" panose="02020603050405020304" pitchFamily="18" charset="0"/>
            <a:cs typeface="Times New Roman" panose="02020603050405020304" pitchFamily="18" charset="0"/>
          </a:endParaRPr>
        </a:p>
      </dgm:t>
    </dgm:pt>
    <dgm:pt modelId="{00F86E05-F932-4807-8E48-4AB17FAB0C86}">
      <dgm:prSet phldrT="[Texto]"/>
      <dgm:spPr/>
      <dgm:t>
        <a:bodyPr/>
        <a:lstStyle/>
        <a:p>
          <a:r>
            <a:rPr lang="es-VE" dirty="0" smtClean="0">
              <a:solidFill>
                <a:schemeClr val="tx1"/>
              </a:solidFill>
              <a:latin typeface="Times New Roman" panose="02020603050405020304" pitchFamily="18" charset="0"/>
              <a:cs typeface="Times New Roman" panose="02020603050405020304" pitchFamily="18" charset="0"/>
            </a:rPr>
            <a:t>No hicimos un seguimiento de cuánto tiempo los pacientes individuales recibieron el AC o si la elección de AC se cambió después del punto de tiempo de 48 horas</a:t>
          </a:r>
          <a:endParaRPr lang="es-VE" dirty="0">
            <a:solidFill>
              <a:schemeClr val="tx1"/>
            </a:solidFill>
            <a:latin typeface="Times New Roman" panose="02020603050405020304" pitchFamily="18" charset="0"/>
            <a:cs typeface="Times New Roman" panose="02020603050405020304" pitchFamily="18" charset="0"/>
          </a:endParaRPr>
        </a:p>
      </dgm:t>
    </dgm:pt>
    <dgm:pt modelId="{177A5694-F825-42E2-916A-372A76891C2A}" type="parTrans" cxnId="{CBA21CC8-E75A-4B08-BF42-AF94492ADF2A}">
      <dgm:prSet/>
      <dgm:spPr/>
      <dgm:t>
        <a:bodyPr/>
        <a:lstStyle/>
        <a:p>
          <a:endParaRPr lang="es-VE">
            <a:solidFill>
              <a:schemeClr val="tx1"/>
            </a:solidFill>
            <a:latin typeface="Times New Roman" panose="02020603050405020304" pitchFamily="18" charset="0"/>
            <a:cs typeface="Times New Roman" panose="02020603050405020304" pitchFamily="18" charset="0"/>
          </a:endParaRPr>
        </a:p>
      </dgm:t>
    </dgm:pt>
    <dgm:pt modelId="{8E2A8DA9-467C-47B7-9D5E-0AE8D7ECCBB5}" type="sibTrans" cxnId="{CBA21CC8-E75A-4B08-BF42-AF94492ADF2A}">
      <dgm:prSet/>
      <dgm:spPr/>
      <dgm:t>
        <a:bodyPr/>
        <a:lstStyle/>
        <a:p>
          <a:endParaRPr lang="es-VE">
            <a:solidFill>
              <a:schemeClr val="tx1"/>
            </a:solidFill>
            <a:latin typeface="Times New Roman" panose="02020603050405020304" pitchFamily="18" charset="0"/>
            <a:cs typeface="Times New Roman" panose="02020603050405020304" pitchFamily="18" charset="0"/>
          </a:endParaRPr>
        </a:p>
      </dgm:t>
    </dgm:pt>
    <dgm:pt modelId="{319E9509-88BB-4390-9351-AF8E7855C599}" type="pres">
      <dgm:prSet presAssocID="{EB0B3D0E-F94F-4464-B93C-F6C7C644D017}" presName="linearFlow" presStyleCnt="0">
        <dgm:presLayoutVars>
          <dgm:dir/>
          <dgm:resizeHandles val="exact"/>
        </dgm:presLayoutVars>
      </dgm:prSet>
      <dgm:spPr/>
    </dgm:pt>
    <dgm:pt modelId="{9D974CC6-FB8E-462A-A375-1A9A386EB055}" type="pres">
      <dgm:prSet presAssocID="{80DF8E30-C3AC-4C59-95D0-C678CFE328D6}" presName="composite" presStyleCnt="0"/>
      <dgm:spPr/>
    </dgm:pt>
    <dgm:pt modelId="{C990031C-325F-4042-B181-C79896A0153E}" type="pres">
      <dgm:prSet presAssocID="{80DF8E30-C3AC-4C59-95D0-C678CFE328D6}" presName="imgShp" presStyleLbl="fgImgPlace1" presStyleIdx="0" presStyleCnt="3"/>
      <dgm:spPr/>
    </dgm:pt>
    <dgm:pt modelId="{B221B6CA-DEBE-4057-A8BE-B4AD0003DD2B}" type="pres">
      <dgm:prSet presAssocID="{80DF8E30-C3AC-4C59-95D0-C678CFE328D6}" presName="txShp" presStyleLbl="node1" presStyleIdx="0" presStyleCnt="3">
        <dgm:presLayoutVars>
          <dgm:bulletEnabled val="1"/>
        </dgm:presLayoutVars>
      </dgm:prSet>
      <dgm:spPr/>
      <dgm:t>
        <a:bodyPr/>
        <a:lstStyle/>
        <a:p>
          <a:endParaRPr lang="es-VE"/>
        </a:p>
      </dgm:t>
    </dgm:pt>
    <dgm:pt modelId="{B305C66A-94C7-480A-9E55-BBC52EF22C1D}" type="pres">
      <dgm:prSet presAssocID="{711AD269-F585-432C-94D9-6079C4FB8573}" presName="spacing" presStyleCnt="0"/>
      <dgm:spPr/>
    </dgm:pt>
    <dgm:pt modelId="{1670BFEC-B148-4704-A84B-82B01997D714}" type="pres">
      <dgm:prSet presAssocID="{DEA4DAFC-7978-4819-A292-CF097D19F6B9}" presName="composite" presStyleCnt="0"/>
      <dgm:spPr/>
    </dgm:pt>
    <dgm:pt modelId="{8CEB5E20-660B-4B3E-86BF-3E31A19CA17D}" type="pres">
      <dgm:prSet presAssocID="{DEA4DAFC-7978-4819-A292-CF097D19F6B9}" presName="imgShp" presStyleLbl="fgImgPlace1" presStyleIdx="1" presStyleCnt="3"/>
      <dgm:spPr/>
    </dgm:pt>
    <dgm:pt modelId="{0136AC83-A60C-4C81-90A2-B1D26AAC26ED}" type="pres">
      <dgm:prSet presAssocID="{DEA4DAFC-7978-4819-A292-CF097D19F6B9}" presName="txShp" presStyleLbl="node1" presStyleIdx="1" presStyleCnt="3">
        <dgm:presLayoutVars>
          <dgm:bulletEnabled val="1"/>
        </dgm:presLayoutVars>
      </dgm:prSet>
      <dgm:spPr/>
      <dgm:t>
        <a:bodyPr/>
        <a:lstStyle/>
        <a:p>
          <a:endParaRPr lang="es-VE"/>
        </a:p>
      </dgm:t>
    </dgm:pt>
    <dgm:pt modelId="{A2C50267-ED6E-487D-89D9-9B44611F7842}" type="pres">
      <dgm:prSet presAssocID="{FC254166-0193-41DA-975E-F9A68201E21D}" presName="spacing" presStyleCnt="0"/>
      <dgm:spPr/>
    </dgm:pt>
    <dgm:pt modelId="{9C8892B7-710D-41D4-A4D0-53BB3820279F}" type="pres">
      <dgm:prSet presAssocID="{00F86E05-F932-4807-8E48-4AB17FAB0C86}" presName="composite" presStyleCnt="0"/>
      <dgm:spPr/>
    </dgm:pt>
    <dgm:pt modelId="{6969FBB3-F6CE-4244-B9B9-DC933AB6B7F5}" type="pres">
      <dgm:prSet presAssocID="{00F86E05-F932-4807-8E48-4AB17FAB0C86}" presName="imgShp" presStyleLbl="fgImgPlace1" presStyleIdx="2" presStyleCnt="3"/>
      <dgm:spPr/>
    </dgm:pt>
    <dgm:pt modelId="{CB1124D2-1794-4DB8-9B00-188FE3E6FDD2}" type="pres">
      <dgm:prSet presAssocID="{00F86E05-F932-4807-8E48-4AB17FAB0C86}" presName="txShp" presStyleLbl="node1" presStyleIdx="2" presStyleCnt="3">
        <dgm:presLayoutVars>
          <dgm:bulletEnabled val="1"/>
        </dgm:presLayoutVars>
      </dgm:prSet>
      <dgm:spPr/>
      <dgm:t>
        <a:bodyPr/>
        <a:lstStyle/>
        <a:p>
          <a:endParaRPr lang="es-VE"/>
        </a:p>
      </dgm:t>
    </dgm:pt>
  </dgm:ptLst>
  <dgm:cxnLst>
    <dgm:cxn modelId="{732BACE9-BB86-4F3F-8B0F-172F6D0184CD}" type="presOf" srcId="{80DF8E30-C3AC-4C59-95D0-C678CFE328D6}" destId="{B221B6CA-DEBE-4057-A8BE-B4AD0003DD2B}" srcOrd="0" destOrd="0" presId="urn:microsoft.com/office/officeart/2005/8/layout/vList3"/>
    <dgm:cxn modelId="{7CB8D732-EEFD-4BFA-9B80-5AACDAE0BEBA}" type="presOf" srcId="{DEA4DAFC-7978-4819-A292-CF097D19F6B9}" destId="{0136AC83-A60C-4C81-90A2-B1D26AAC26ED}" srcOrd="0" destOrd="0" presId="urn:microsoft.com/office/officeart/2005/8/layout/vList3"/>
    <dgm:cxn modelId="{ED2544B1-090D-4053-83AF-906F89888BC9}" srcId="{EB0B3D0E-F94F-4464-B93C-F6C7C644D017}" destId="{80DF8E30-C3AC-4C59-95D0-C678CFE328D6}" srcOrd="0" destOrd="0" parTransId="{192E23A3-9689-4E50-8C9B-44B2BF6FECF4}" sibTransId="{711AD269-F585-432C-94D9-6079C4FB8573}"/>
    <dgm:cxn modelId="{6C74699E-00F2-4409-A734-6A37E2691087}" type="presOf" srcId="{00F86E05-F932-4807-8E48-4AB17FAB0C86}" destId="{CB1124D2-1794-4DB8-9B00-188FE3E6FDD2}" srcOrd="0" destOrd="0" presId="urn:microsoft.com/office/officeart/2005/8/layout/vList3"/>
    <dgm:cxn modelId="{55222D8F-6A2B-4D76-AD47-BABC0378E1FC}" srcId="{EB0B3D0E-F94F-4464-B93C-F6C7C644D017}" destId="{DEA4DAFC-7978-4819-A292-CF097D19F6B9}" srcOrd="1" destOrd="0" parTransId="{1342FC3D-3013-4A20-AE98-09682863DAC2}" sibTransId="{FC254166-0193-41DA-975E-F9A68201E21D}"/>
    <dgm:cxn modelId="{CBA21CC8-E75A-4B08-BF42-AF94492ADF2A}" srcId="{EB0B3D0E-F94F-4464-B93C-F6C7C644D017}" destId="{00F86E05-F932-4807-8E48-4AB17FAB0C86}" srcOrd="2" destOrd="0" parTransId="{177A5694-F825-42E2-916A-372A76891C2A}" sibTransId="{8E2A8DA9-467C-47B7-9D5E-0AE8D7ECCBB5}"/>
    <dgm:cxn modelId="{052DD53F-1E35-41B4-9FC8-B1FE3AB877C9}" type="presOf" srcId="{EB0B3D0E-F94F-4464-B93C-F6C7C644D017}" destId="{319E9509-88BB-4390-9351-AF8E7855C599}" srcOrd="0" destOrd="0" presId="urn:microsoft.com/office/officeart/2005/8/layout/vList3"/>
    <dgm:cxn modelId="{73BC92EE-A1D6-44F4-A4F7-ABA491D1ECE9}" type="presParOf" srcId="{319E9509-88BB-4390-9351-AF8E7855C599}" destId="{9D974CC6-FB8E-462A-A375-1A9A386EB055}" srcOrd="0" destOrd="0" presId="urn:microsoft.com/office/officeart/2005/8/layout/vList3"/>
    <dgm:cxn modelId="{2B266998-3256-40DD-B8F2-54B7FB427E3F}" type="presParOf" srcId="{9D974CC6-FB8E-462A-A375-1A9A386EB055}" destId="{C990031C-325F-4042-B181-C79896A0153E}" srcOrd="0" destOrd="0" presId="urn:microsoft.com/office/officeart/2005/8/layout/vList3"/>
    <dgm:cxn modelId="{8678C693-E7AE-4734-8E99-A262D13E6D63}" type="presParOf" srcId="{9D974CC6-FB8E-462A-A375-1A9A386EB055}" destId="{B221B6CA-DEBE-4057-A8BE-B4AD0003DD2B}" srcOrd="1" destOrd="0" presId="urn:microsoft.com/office/officeart/2005/8/layout/vList3"/>
    <dgm:cxn modelId="{024EFB72-30FC-4AF0-961F-5E17BAE89050}" type="presParOf" srcId="{319E9509-88BB-4390-9351-AF8E7855C599}" destId="{B305C66A-94C7-480A-9E55-BBC52EF22C1D}" srcOrd="1" destOrd="0" presId="urn:microsoft.com/office/officeart/2005/8/layout/vList3"/>
    <dgm:cxn modelId="{7AE70C4F-BBD5-40C3-90B0-810A1F181485}" type="presParOf" srcId="{319E9509-88BB-4390-9351-AF8E7855C599}" destId="{1670BFEC-B148-4704-A84B-82B01997D714}" srcOrd="2" destOrd="0" presId="urn:microsoft.com/office/officeart/2005/8/layout/vList3"/>
    <dgm:cxn modelId="{C13EC479-321E-4A2E-A60F-3CE55B0438C2}" type="presParOf" srcId="{1670BFEC-B148-4704-A84B-82B01997D714}" destId="{8CEB5E20-660B-4B3E-86BF-3E31A19CA17D}" srcOrd="0" destOrd="0" presId="urn:microsoft.com/office/officeart/2005/8/layout/vList3"/>
    <dgm:cxn modelId="{B2D364FE-C227-402B-809B-A2A36E8F107A}" type="presParOf" srcId="{1670BFEC-B148-4704-A84B-82B01997D714}" destId="{0136AC83-A60C-4C81-90A2-B1D26AAC26ED}" srcOrd="1" destOrd="0" presId="urn:microsoft.com/office/officeart/2005/8/layout/vList3"/>
    <dgm:cxn modelId="{331EADD6-D939-404C-956D-1DB43E9E33A4}" type="presParOf" srcId="{319E9509-88BB-4390-9351-AF8E7855C599}" destId="{A2C50267-ED6E-487D-89D9-9B44611F7842}" srcOrd="3" destOrd="0" presId="urn:microsoft.com/office/officeart/2005/8/layout/vList3"/>
    <dgm:cxn modelId="{F7B4B525-29C5-42F5-B7C0-28881FFDF154}" type="presParOf" srcId="{319E9509-88BB-4390-9351-AF8E7855C599}" destId="{9C8892B7-710D-41D4-A4D0-53BB3820279F}" srcOrd="4" destOrd="0" presId="urn:microsoft.com/office/officeart/2005/8/layout/vList3"/>
    <dgm:cxn modelId="{9AEF36A5-C8AC-40AB-AC4E-FDA5A606F2D7}" type="presParOf" srcId="{9C8892B7-710D-41D4-A4D0-53BB3820279F}" destId="{6969FBB3-F6CE-4244-B9B9-DC933AB6B7F5}" srcOrd="0" destOrd="0" presId="urn:microsoft.com/office/officeart/2005/8/layout/vList3"/>
    <dgm:cxn modelId="{8FA0C0C2-D5E9-4F64-9422-D01BA6334177}" type="presParOf" srcId="{9C8892B7-710D-41D4-A4D0-53BB3820279F}" destId="{CB1124D2-1794-4DB8-9B00-188FE3E6FDD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13CC40-EAB2-458E-A9EB-7D7E8E6B3B48}"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VE"/>
        </a:p>
      </dgm:t>
    </dgm:pt>
    <dgm:pt modelId="{9AB7E72C-0C0C-4645-8FD0-A96DB3BC0C9B}">
      <dgm:prSet/>
      <dgm:spPr/>
      <dgm:t>
        <a:bodyPr/>
        <a:lstStyle/>
        <a:p>
          <a:r>
            <a:rPr lang="es-VE" dirty="0" smtClean="0">
              <a:solidFill>
                <a:schemeClr val="tx1"/>
              </a:solidFill>
              <a:latin typeface="Times New Roman" panose="02020603050405020304" pitchFamily="18" charset="0"/>
              <a:cs typeface="Times New Roman" panose="02020603050405020304" pitchFamily="18" charset="0"/>
            </a:rPr>
            <a:t>En cuanto al riesgo de sangrado , este solo fue determinado según la necesidad de trasfusión , por lo que nos permite inferir que solo evaluaron y plantearon como punto de seguridad el sangrado mayor, y consideramos es de importancia evaluar otras complicaciones que se generan por el uso de </a:t>
          </a:r>
          <a:r>
            <a:rPr lang="es-VE" dirty="0" err="1" smtClean="0">
              <a:solidFill>
                <a:schemeClr val="tx1"/>
              </a:solidFill>
              <a:latin typeface="Times New Roman" panose="02020603050405020304" pitchFamily="18" charset="0"/>
              <a:cs typeface="Times New Roman" panose="02020603050405020304" pitchFamily="18" charset="0"/>
            </a:rPr>
            <a:t>antiacoagulacion</a:t>
          </a:r>
          <a:r>
            <a:rPr lang="es-VE" dirty="0" smtClean="0">
              <a:solidFill>
                <a:schemeClr val="tx1"/>
              </a:solidFill>
              <a:latin typeface="Times New Roman" panose="02020603050405020304" pitchFamily="18" charset="0"/>
              <a:cs typeface="Times New Roman" panose="02020603050405020304" pitchFamily="18" charset="0"/>
            </a:rPr>
            <a:t> </a:t>
          </a:r>
          <a:endParaRPr lang="es-VE" dirty="0">
            <a:solidFill>
              <a:schemeClr val="tx1"/>
            </a:solidFill>
            <a:latin typeface="Times New Roman" panose="02020603050405020304" pitchFamily="18" charset="0"/>
            <a:cs typeface="Times New Roman" panose="02020603050405020304" pitchFamily="18" charset="0"/>
          </a:endParaRPr>
        </a:p>
      </dgm:t>
    </dgm:pt>
    <dgm:pt modelId="{A2E20092-0977-4EDB-9DBE-893A71BB89C4}" type="parTrans" cxnId="{28AA4F70-071F-4B1E-B732-A1F6EBDF43BD}">
      <dgm:prSet/>
      <dgm:spPr/>
      <dgm:t>
        <a:bodyPr/>
        <a:lstStyle/>
        <a:p>
          <a:endParaRPr lang="es-VE"/>
        </a:p>
      </dgm:t>
    </dgm:pt>
    <dgm:pt modelId="{0A3DDF9E-9960-4482-BBD5-44A5643BA094}" type="sibTrans" cxnId="{28AA4F70-071F-4B1E-B732-A1F6EBDF43BD}">
      <dgm:prSet/>
      <dgm:spPr/>
      <dgm:t>
        <a:bodyPr/>
        <a:lstStyle/>
        <a:p>
          <a:endParaRPr lang="es-VE"/>
        </a:p>
      </dgm:t>
    </dgm:pt>
    <dgm:pt modelId="{BBD1501F-9695-4E9C-BBF4-EE274E864AE4}">
      <dgm:prSet/>
      <dgm:spPr/>
      <dgm:t>
        <a:bodyPr/>
        <a:lstStyle/>
        <a:p>
          <a:r>
            <a:rPr lang="es-VE" dirty="0" smtClean="0">
              <a:solidFill>
                <a:schemeClr val="tx1"/>
              </a:solidFill>
              <a:latin typeface="Times New Roman" panose="02020603050405020304" pitchFamily="18" charset="0"/>
              <a:cs typeface="Times New Roman" panose="02020603050405020304" pitchFamily="18" charset="0"/>
            </a:rPr>
            <a:t>Seria indicado que al momento de determinar el beneficio de reducción de mortalidad en pacientes con Covid-19 con el uso de terapia anticoagulante establecer dentro de las características basales la presencia de comorbilidades que permitan la estratificación de los pacientes</a:t>
          </a:r>
        </a:p>
      </dgm:t>
    </dgm:pt>
    <dgm:pt modelId="{6B21E688-899A-4720-8118-9F08E377E1B3}" type="parTrans" cxnId="{34318E26-D7E6-456C-95B7-BE7AEC97C4FB}">
      <dgm:prSet/>
      <dgm:spPr/>
      <dgm:t>
        <a:bodyPr/>
        <a:lstStyle/>
        <a:p>
          <a:endParaRPr lang="es-VE"/>
        </a:p>
      </dgm:t>
    </dgm:pt>
    <dgm:pt modelId="{EF56500C-2821-4798-8846-833AE45187AD}" type="sibTrans" cxnId="{34318E26-D7E6-456C-95B7-BE7AEC97C4FB}">
      <dgm:prSet/>
      <dgm:spPr/>
      <dgm:t>
        <a:bodyPr/>
        <a:lstStyle/>
        <a:p>
          <a:endParaRPr lang="es-VE"/>
        </a:p>
      </dgm:t>
    </dgm:pt>
    <dgm:pt modelId="{A372179D-BB9A-4E37-B03E-26CB48A29AF4}">
      <dgm:prSet/>
      <dgm:spPr/>
      <dgm:t>
        <a:bodyPr/>
        <a:lstStyle/>
        <a:p>
          <a:r>
            <a:rPr lang="es-ES" b="1" dirty="0" smtClean="0">
              <a:solidFill>
                <a:schemeClr val="tx1"/>
              </a:solidFill>
              <a:latin typeface="Times New Roman" panose="02020603050405020304" pitchFamily="18" charset="0"/>
              <a:cs typeface="Times New Roman" panose="02020603050405020304" pitchFamily="18" charset="0"/>
            </a:rPr>
            <a:t>En la tabla 3 </a:t>
          </a:r>
          <a:r>
            <a:rPr lang="es-ES" dirty="0" smtClean="0">
              <a:solidFill>
                <a:schemeClr val="tx1"/>
              </a:solidFill>
              <a:latin typeface="Times New Roman" panose="02020603050405020304" pitchFamily="18" charset="0"/>
              <a:cs typeface="Times New Roman" panose="02020603050405020304" pitchFamily="18" charset="0"/>
            </a:rPr>
            <a:t>de mortalidad ajustada por modalidad terapéutica, todos los intervalos distintas modalidades de tratamiento tanto </a:t>
          </a:r>
          <a:r>
            <a:rPr lang="es-ES" dirty="0" err="1" smtClean="0">
              <a:solidFill>
                <a:schemeClr val="tx1"/>
              </a:solidFill>
              <a:latin typeface="Times New Roman" panose="02020603050405020304" pitchFamily="18" charset="0"/>
              <a:cs typeface="Times New Roman" panose="02020603050405020304" pitchFamily="18" charset="0"/>
            </a:rPr>
            <a:t>tromboprofilactico</a:t>
          </a:r>
          <a:r>
            <a:rPr lang="es-ES" dirty="0" smtClean="0">
              <a:solidFill>
                <a:schemeClr val="tx1"/>
              </a:solidFill>
              <a:latin typeface="Times New Roman" panose="02020603050405020304" pitchFamily="18" charset="0"/>
              <a:cs typeface="Times New Roman" panose="02020603050405020304" pitchFamily="18" charset="0"/>
            </a:rPr>
            <a:t> como anticoagulante incluyen la unidad, </a:t>
          </a:r>
          <a:r>
            <a:rPr lang="es-ES" dirty="0" err="1" smtClean="0">
              <a:solidFill>
                <a:schemeClr val="tx1"/>
              </a:solidFill>
              <a:latin typeface="Times New Roman" panose="02020603050405020304" pitchFamily="18" charset="0"/>
              <a:cs typeface="Times New Roman" panose="02020603050405020304" pitchFamily="18" charset="0"/>
            </a:rPr>
            <a:t>evidenicandose</a:t>
          </a:r>
          <a:r>
            <a:rPr lang="es-ES" dirty="0" smtClean="0">
              <a:solidFill>
                <a:schemeClr val="tx1"/>
              </a:solidFill>
              <a:latin typeface="Times New Roman" panose="02020603050405020304" pitchFamily="18" charset="0"/>
              <a:cs typeface="Times New Roman" panose="02020603050405020304" pitchFamily="18" charset="0"/>
            </a:rPr>
            <a:t> que a niveles de </a:t>
          </a:r>
          <a:r>
            <a:rPr lang="es-ES" dirty="0" err="1" smtClean="0">
              <a:solidFill>
                <a:schemeClr val="tx1"/>
              </a:solidFill>
              <a:latin typeface="Times New Roman" panose="02020603050405020304" pitchFamily="18" charset="0"/>
              <a:cs typeface="Times New Roman" panose="02020603050405020304" pitchFamily="18" charset="0"/>
            </a:rPr>
            <a:t>dimero</a:t>
          </a:r>
          <a:r>
            <a:rPr lang="es-ES" dirty="0" smtClean="0">
              <a:solidFill>
                <a:schemeClr val="tx1"/>
              </a:solidFill>
              <a:latin typeface="Times New Roman" panose="02020603050405020304" pitchFamily="18" charset="0"/>
              <a:cs typeface="Times New Roman" panose="02020603050405020304" pitchFamily="18" charset="0"/>
            </a:rPr>
            <a:t> D &lt; 1 </a:t>
          </a:r>
          <a:r>
            <a:rPr lang="es-ES" dirty="0" err="1" smtClean="0">
              <a:solidFill>
                <a:schemeClr val="tx1"/>
              </a:solidFill>
              <a:latin typeface="Times New Roman" panose="02020603050405020304" pitchFamily="18" charset="0"/>
              <a:cs typeface="Times New Roman" panose="02020603050405020304" pitchFamily="18" charset="0"/>
            </a:rPr>
            <a:t>nanogramo</a:t>
          </a:r>
          <a:r>
            <a:rPr lang="es-ES" dirty="0" smtClean="0">
              <a:solidFill>
                <a:schemeClr val="tx1"/>
              </a:solidFill>
              <a:latin typeface="Times New Roman" panose="02020603050405020304" pitchFamily="18" charset="0"/>
              <a:cs typeface="Times New Roman" panose="02020603050405020304" pitchFamily="18" charset="0"/>
            </a:rPr>
            <a:t>/</a:t>
          </a:r>
          <a:r>
            <a:rPr lang="es-ES" dirty="0" err="1" smtClean="0">
              <a:solidFill>
                <a:schemeClr val="tx1"/>
              </a:solidFill>
              <a:latin typeface="Times New Roman" panose="02020603050405020304" pitchFamily="18" charset="0"/>
              <a:cs typeface="Times New Roman" panose="02020603050405020304" pitchFamily="18" charset="0"/>
            </a:rPr>
            <a:t>mL</a:t>
          </a:r>
          <a:r>
            <a:rPr lang="es-ES" dirty="0" smtClean="0">
              <a:solidFill>
                <a:schemeClr val="tx1"/>
              </a:solidFill>
              <a:latin typeface="Times New Roman" panose="02020603050405020304" pitchFamily="18" charset="0"/>
              <a:cs typeface="Times New Roman" panose="02020603050405020304" pitchFamily="18" charset="0"/>
            </a:rPr>
            <a:t> no existe beneficio que justifique la administración de anticoagulantes tanto en esquema </a:t>
          </a:r>
          <a:r>
            <a:rPr lang="es-ES" dirty="0" err="1" smtClean="0">
              <a:solidFill>
                <a:schemeClr val="tx1"/>
              </a:solidFill>
              <a:latin typeface="Times New Roman" panose="02020603050405020304" pitchFamily="18" charset="0"/>
              <a:cs typeface="Times New Roman" panose="02020603050405020304" pitchFamily="18" charset="0"/>
            </a:rPr>
            <a:t>tromboprofilactico</a:t>
          </a:r>
          <a:r>
            <a:rPr lang="es-ES" dirty="0" smtClean="0">
              <a:solidFill>
                <a:schemeClr val="tx1"/>
              </a:solidFill>
              <a:latin typeface="Times New Roman" panose="02020603050405020304" pitchFamily="18" charset="0"/>
              <a:cs typeface="Times New Roman" panose="02020603050405020304" pitchFamily="18" charset="0"/>
            </a:rPr>
            <a:t> como terapéutico. </a:t>
          </a:r>
          <a:endParaRPr lang="es-VE" dirty="0">
            <a:solidFill>
              <a:schemeClr val="tx1"/>
            </a:solidFill>
            <a:latin typeface="Times New Roman" panose="02020603050405020304" pitchFamily="18" charset="0"/>
            <a:cs typeface="Times New Roman" panose="02020603050405020304" pitchFamily="18" charset="0"/>
          </a:endParaRPr>
        </a:p>
      </dgm:t>
    </dgm:pt>
    <dgm:pt modelId="{C205F890-2C6A-4BB3-BCAA-C618217F23E8}" type="parTrans" cxnId="{2F524EC6-7261-4111-8B45-4F6DC92D2495}">
      <dgm:prSet/>
      <dgm:spPr/>
      <dgm:t>
        <a:bodyPr/>
        <a:lstStyle/>
        <a:p>
          <a:endParaRPr lang="es-VE"/>
        </a:p>
      </dgm:t>
    </dgm:pt>
    <dgm:pt modelId="{BEB5228B-81BC-48B3-8F6C-7D15D0F24197}" type="sibTrans" cxnId="{2F524EC6-7261-4111-8B45-4F6DC92D2495}">
      <dgm:prSet/>
      <dgm:spPr/>
      <dgm:t>
        <a:bodyPr/>
        <a:lstStyle/>
        <a:p>
          <a:endParaRPr lang="es-VE"/>
        </a:p>
      </dgm:t>
    </dgm:pt>
    <dgm:pt modelId="{B73BAF41-4A54-42DF-8AA9-8011BDED07F9}" type="pres">
      <dgm:prSet presAssocID="{CA13CC40-EAB2-458E-A9EB-7D7E8E6B3B48}" presName="Name0" presStyleCnt="0">
        <dgm:presLayoutVars>
          <dgm:chMax val="7"/>
          <dgm:chPref val="7"/>
          <dgm:dir/>
        </dgm:presLayoutVars>
      </dgm:prSet>
      <dgm:spPr/>
      <dgm:t>
        <a:bodyPr/>
        <a:lstStyle/>
        <a:p>
          <a:endParaRPr lang="es-VE"/>
        </a:p>
      </dgm:t>
    </dgm:pt>
    <dgm:pt modelId="{20744AC6-0BBB-4EFA-81D7-FA8B4F1032E3}" type="pres">
      <dgm:prSet presAssocID="{CA13CC40-EAB2-458E-A9EB-7D7E8E6B3B48}" presName="Name1" presStyleCnt="0"/>
      <dgm:spPr/>
    </dgm:pt>
    <dgm:pt modelId="{F30BC4C4-8938-4046-A051-520AB6C45B81}" type="pres">
      <dgm:prSet presAssocID="{CA13CC40-EAB2-458E-A9EB-7D7E8E6B3B48}" presName="cycle" presStyleCnt="0"/>
      <dgm:spPr/>
    </dgm:pt>
    <dgm:pt modelId="{C73BC208-11A9-4220-A574-91E2A5041607}" type="pres">
      <dgm:prSet presAssocID="{CA13CC40-EAB2-458E-A9EB-7D7E8E6B3B48}" presName="srcNode" presStyleLbl="node1" presStyleIdx="0" presStyleCnt="3"/>
      <dgm:spPr/>
    </dgm:pt>
    <dgm:pt modelId="{62F674EF-F5DF-4666-B0D8-A18999C82EC5}" type="pres">
      <dgm:prSet presAssocID="{CA13CC40-EAB2-458E-A9EB-7D7E8E6B3B48}" presName="conn" presStyleLbl="parChTrans1D2" presStyleIdx="0" presStyleCnt="1"/>
      <dgm:spPr/>
      <dgm:t>
        <a:bodyPr/>
        <a:lstStyle/>
        <a:p>
          <a:endParaRPr lang="es-VE"/>
        </a:p>
      </dgm:t>
    </dgm:pt>
    <dgm:pt modelId="{ED476DC6-A2DC-49B4-881D-2B2C738F75E0}" type="pres">
      <dgm:prSet presAssocID="{CA13CC40-EAB2-458E-A9EB-7D7E8E6B3B48}" presName="extraNode" presStyleLbl="node1" presStyleIdx="0" presStyleCnt="3"/>
      <dgm:spPr/>
    </dgm:pt>
    <dgm:pt modelId="{75D30ECF-5B5C-4F9E-AB6A-C37DE1B2E426}" type="pres">
      <dgm:prSet presAssocID="{CA13CC40-EAB2-458E-A9EB-7D7E8E6B3B48}" presName="dstNode" presStyleLbl="node1" presStyleIdx="0" presStyleCnt="3"/>
      <dgm:spPr/>
    </dgm:pt>
    <dgm:pt modelId="{88CD5044-D66C-43BB-BC01-D27181A3A150}" type="pres">
      <dgm:prSet presAssocID="{BBD1501F-9695-4E9C-BBF4-EE274E864AE4}" presName="text_1" presStyleLbl="node1" presStyleIdx="0" presStyleCnt="3">
        <dgm:presLayoutVars>
          <dgm:bulletEnabled val="1"/>
        </dgm:presLayoutVars>
      </dgm:prSet>
      <dgm:spPr/>
      <dgm:t>
        <a:bodyPr/>
        <a:lstStyle/>
        <a:p>
          <a:endParaRPr lang="es-VE"/>
        </a:p>
      </dgm:t>
    </dgm:pt>
    <dgm:pt modelId="{F3F9C1EF-2E40-4288-B0C8-4077A5E6B10E}" type="pres">
      <dgm:prSet presAssocID="{BBD1501F-9695-4E9C-BBF4-EE274E864AE4}" presName="accent_1" presStyleCnt="0"/>
      <dgm:spPr/>
    </dgm:pt>
    <dgm:pt modelId="{0D7B5AE4-E7F1-49EA-B7A4-4CAB5C297992}" type="pres">
      <dgm:prSet presAssocID="{BBD1501F-9695-4E9C-BBF4-EE274E864AE4}" presName="accentRepeatNode" presStyleLbl="solidFgAcc1" presStyleIdx="0" presStyleCnt="3"/>
      <dgm:spPr/>
    </dgm:pt>
    <dgm:pt modelId="{CD5CD373-6285-4D9D-B91C-61D1FE05BEB2}" type="pres">
      <dgm:prSet presAssocID="{A372179D-BB9A-4E37-B03E-26CB48A29AF4}" presName="text_2" presStyleLbl="node1" presStyleIdx="1" presStyleCnt="3">
        <dgm:presLayoutVars>
          <dgm:bulletEnabled val="1"/>
        </dgm:presLayoutVars>
      </dgm:prSet>
      <dgm:spPr/>
      <dgm:t>
        <a:bodyPr/>
        <a:lstStyle/>
        <a:p>
          <a:endParaRPr lang="es-VE"/>
        </a:p>
      </dgm:t>
    </dgm:pt>
    <dgm:pt modelId="{1D69DCB7-89FB-4079-82A6-6A4CC283701B}" type="pres">
      <dgm:prSet presAssocID="{A372179D-BB9A-4E37-B03E-26CB48A29AF4}" presName="accent_2" presStyleCnt="0"/>
      <dgm:spPr/>
    </dgm:pt>
    <dgm:pt modelId="{F019234E-FAA0-4219-B019-3C984ABD6C5D}" type="pres">
      <dgm:prSet presAssocID="{A372179D-BB9A-4E37-B03E-26CB48A29AF4}" presName="accentRepeatNode" presStyleLbl="solidFgAcc1" presStyleIdx="1" presStyleCnt="3"/>
      <dgm:spPr/>
    </dgm:pt>
    <dgm:pt modelId="{A8994379-B2E1-4657-8FA2-37CD15614A5C}" type="pres">
      <dgm:prSet presAssocID="{9AB7E72C-0C0C-4645-8FD0-A96DB3BC0C9B}" presName="text_3" presStyleLbl="node1" presStyleIdx="2" presStyleCnt="3">
        <dgm:presLayoutVars>
          <dgm:bulletEnabled val="1"/>
        </dgm:presLayoutVars>
      </dgm:prSet>
      <dgm:spPr/>
      <dgm:t>
        <a:bodyPr/>
        <a:lstStyle/>
        <a:p>
          <a:endParaRPr lang="es-VE"/>
        </a:p>
      </dgm:t>
    </dgm:pt>
    <dgm:pt modelId="{00DDE1AC-6CF1-487B-9FA2-EE95A1F82F45}" type="pres">
      <dgm:prSet presAssocID="{9AB7E72C-0C0C-4645-8FD0-A96DB3BC0C9B}" presName="accent_3" presStyleCnt="0"/>
      <dgm:spPr/>
    </dgm:pt>
    <dgm:pt modelId="{DA9F0560-9D1C-48BA-B59D-04DE54D39CD4}" type="pres">
      <dgm:prSet presAssocID="{9AB7E72C-0C0C-4645-8FD0-A96DB3BC0C9B}" presName="accentRepeatNode" presStyleLbl="solidFgAcc1" presStyleIdx="2" presStyleCnt="3"/>
      <dgm:spPr/>
    </dgm:pt>
  </dgm:ptLst>
  <dgm:cxnLst>
    <dgm:cxn modelId="{52854B92-418B-4BA7-ABC5-98388A9AF1AF}" type="presOf" srcId="{9AB7E72C-0C0C-4645-8FD0-A96DB3BC0C9B}" destId="{A8994379-B2E1-4657-8FA2-37CD15614A5C}" srcOrd="0" destOrd="0" presId="urn:microsoft.com/office/officeart/2008/layout/VerticalCurvedList"/>
    <dgm:cxn modelId="{34318E26-D7E6-456C-95B7-BE7AEC97C4FB}" srcId="{CA13CC40-EAB2-458E-A9EB-7D7E8E6B3B48}" destId="{BBD1501F-9695-4E9C-BBF4-EE274E864AE4}" srcOrd="0" destOrd="0" parTransId="{6B21E688-899A-4720-8118-9F08E377E1B3}" sibTransId="{EF56500C-2821-4798-8846-833AE45187AD}"/>
    <dgm:cxn modelId="{BD12D573-BE47-49D2-A21C-18C71F1D3A8C}" type="presOf" srcId="{BBD1501F-9695-4E9C-BBF4-EE274E864AE4}" destId="{88CD5044-D66C-43BB-BC01-D27181A3A150}" srcOrd="0" destOrd="0" presId="urn:microsoft.com/office/officeart/2008/layout/VerticalCurvedList"/>
    <dgm:cxn modelId="{28AA4F70-071F-4B1E-B732-A1F6EBDF43BD}" srcId="{CA13CC40-EAB2-458E-A9EB-7D7E8E6B3B48}" destId="{9AB7E72C-0C0C-4645-8FD0-A96DB3BC0C9B}" srcOrd="2" destOrd="0" parTransId="{A2E20092-0977-4EDB-9DBE-893A71BB89C4}" sibTransId="{0A3DDF9E-9960-4482-BBD5-44A5643BA094}"/>
    <dgm:cxn modelId="{644BB1C0-EC84-455A-A811-92ACD88D07FB}" type="presOf" srcId="{CA13CC40-EAB2-458E-A9EB-7D7E8E6B3B48}" destId="{B73BAF41-4A54-42DF-8AA9-8011BDED07F9}" srcOrd="0" destOrd="0" presId="urn:microsoft.com/office/officeart/2008/layout/VerticalCurvedList"/>
    <dgm:cxn modelId="{E26F5F78-CC3E-4A38-86C5-9A2F86A2FA3F}" type="presOf" srcId="{EF56500C-2821-4798-8846-833AE45187AD}" destId="{62F674EF-F5DF-4666-B0D8-A18999C82EC5}" srcOrd="0" destOrd="0" presId="urn:microsoft.com/office/officeart/2008/layout/VerticalCurvedList"/>
    <dgm:cxn modelId="{9DD90585-BE58-4E1C-996C-6C87E809B4D1}" type="presOf" srcId="{A372179D-BB9A-4E37-B03E-26CB48A29AF4}" destId="{CD5CD373-6285-4D9D-B91C-61D1FE05BEB2}" srcOrd="0" destOrd="0" presId="urn:microsoft.com/office/officeart/2008/layout/VerticalCurvedList"/>
    <dgm:cxn modelId="{2F524EC6-7261-4111-8B45-4F6DC92D2495}" srcId="{CA13CC40-EAB2-458E-A9EB-7D7E8E6B3B48}" destId="{A372179D-BB9A-4E37-B03E-26CB48A29AF4}" srcOrd="1" destOrd="0" parTransId="{C205F890-2C6A-4BB3-BCAA-C618217F23E8}" sibTransId="{BEB5228B-81BC-48B3-8F6C-7D15D0F24197}"/>
    <dgm:cxn modelId="{5E329D35-564D-4EE6-9AD8-696FB49AABFE}" type="presParOf" srcId="{B73BAF41-4A54-42DF-8AA9-8011BDED07F9}" destId="{20744AC6-0BBB-4EFA-81D7-FA8B4F1032E3}" srcOrd="0" destOrd="0" presId="urn:microsoft.com/office/officeart/2008/layout/VerticalCurvedList"/>
    <dgm:cxn modelId="{E0010A90-E13F-47EA-872D-9FF824554021}" type="presParOf" srcId="{20744AC6-0BBB-4EFA-81D7-FA8B4F1032E3}" destId="{F30BC4C4-8938-4046-A051-520AB6C45B81}" srcOrd="0" destOrd="0" presId="urn:microsoft.com/office/officeart/2008/layout/VerticalCurvedList"/>
    <dgm:cxn modelId="{9BEC5894-4A33-4E5A-BCA6-2FD3F887B2EE}" type="presParOf" srcId="{F30BC4C4-8938-4046-A051-520AB6C45B81}" destId="{C73BC208-11A9-4220-A574-91E2A5041607}" srcOrd="0" destOrd="0" presId="urn:microsoft.com/office/officeart/2008/layout/VerticalCurvedList"/>
    <dgm:cxn modelId="{510A42DB-7625-4810-AB1A-00FE83273001}" type="presParOf" srcId="{F30BC4C4-8938-4046-A051-520AB6C45B81}" destId="{62F674EF-F5DF-4666-B0D8-A18999C82EC5}" srcOrd="1" destOrd="0" presId="urn:microsoft.com/office/officeart/2008/layout/VerticalCurvedList"/>
    <dgm:cxn modelId="{4A30A6A1-FF44-413E-B6A3-B846235E2F42}" type="presParOf" srcId="{F30BC4C4-8938-4046-A051-520AB6C45B81}" destId="{ED476DC6-A2DC-49B4-881D-2B2C738F75E0}" srcOrd="2" destOrd="0" presId="urn:microsoft.com/office/officeart/2008/layout/VerticalCurvedList"/>
    <dgm:cxn modelId="{B17000CE-E69E-4A39-8121-234C9B61086C}" type="presParOf" srcId="{F30BC4C4-8938-4046-A051-520AB6C45B81}" destId="{75D30ECF-5B5C-4F9E-AB6A-C37DE1B2E426}" srcOrd="3" destOrd="0" presId="urn:microsoft.com/office/officeart/2008/layout/VerticalCurvedList"/>
    <dgm:cxn modelId="{84A1E941-4927-4C0D-884F-A228A83AD2DC}" type="presParOf" srcId="{20744AC6-0BBB-4EFA-81D7-FA8B4F1032E3}" destId="{88CD5044-D66C-43BB-BC01-D27181A3A150}" srcOrd="1" destOrd="0" presId="urn:microsoft.com/office/officeart/2008/layout/VerticalCurvedList"/>
    <dgm:cxn modelId="{62A24F51-8211-4CB5-B488-1D688ADC2A09}" type="presParOf" srcId="{20744AC6-0BBB-4EFA-81D7-FA8B4F1032E3}" destId="{F3F9C1EF-2E40-4288-B0C8-4077A5E6B10E}" srcOrd="2" destOrd="0" presId="urn:microsoft.com/office/officeart/2008/layout/VerticalCurvedList"/>
    <dgm:cxn modelId="{33D53E49-F120-4EEC-AE2D-84F30128A9A3}" type="presParOf" srcId="{F3F9C1EF-2E40-4288-B0C8-4077A5E6B10E}" destId="{0D7B5AE4-E7F1-49EA-B7A4-4CAB5C297992}" srcOrd="0" destOrd="0" presId="urn:microsoft.com/office/officeart/2008/layout/VerticalCurvedList"/>
    <dgm:cxn modelId="{B048FC4E-97EE-4429-9FA6-B933C0251DF5}" type="presParOf" srcId="{20744AC6-0BBB-4EFA-81D7-FA8B4F1032E3}" destId="{CD5CD373-6285-4D9D-B91C-61D1FE05BEB2}" srcOrd="3" destOrd="0" presId="urn:microsoft.com/office/officeart/2008/layout/VerticalCurvedList"/>
    <dgm:cxn modelId="{0E8F7A6E-A31D-46E6-AA4C-9847AA8445C6}" type="presParOf" srcId="{20744AC6-0BBB-4EFA-81D7-FA8B4F1032E3}" destId="{1D69DCB7-89FB-4079-82A6-6A4CC283701B}" srcOrd="4" destOrd="0" presId="urn:microsoft.com/office/officeart/2008/layout/VerticalCurvedList"/>
    <dgm:cxn modelId="{E851755A-DD89-437B-B311-89734A0707FA}" type="presParOf" srcId="{1D69DCB7-89FB-4079-82A6-6A4CC283701B}" destId="{F019234E-FAA0-4219-B019-3C984ABD6C5D}" srcOrd="0" destOrd="0" presId="urn:microsoft.com/office/officeart/2008/layout/VerticalCurvedList"/>
    <dgm:cxn modelId="{E5A12E3F-A3E7-4EAB-A143-D98E42C2480A}" type="presParOf" srcId="{20744AC6-0BBB-4EFA-81D7-FA8B4F1032E3}" destId="{A8994379-B2E1-4657-8FA2-37CD15614A5C}" srcOrd="5" destOrd="0" presId="urn:microsoft.com/office/officeart/2008/layout/VerticalCurvedList"/>
    <dgm:cxn modelId="{C94EB3D5-A698-4B06-81F4-2B6D175C46BC}" type="presParOf" srcId="{20744AC6-0BBB-4EFA-81D7-FA8B4F1032E3}" destId="{00DDE1AC-6CF1-487B-9FA2-EE95A1F82F45}" srcOrd="6" destOrd="0" presId="urn:microsoft.com/office/officeart/2008/layout/VerticalCurvedList"/>
    <dgm:cxn modelId="{4ACE4BA4-0928-48A9-960B-B4D84B504240}" type="presParOf" srcId="{00DDE1AC-6CF1-487B-9FA2-EE95A1F82F45}" destId="{DA9F0560-9D1C-48BA-B59D-04DE54D39CD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857CE-6B1D-EA41-BB83-D621C54D7F66}">
      <dsp:nvSpPr>
        <dsp:cNvPr id="0" name=""/>
        <dsp:cNvSpPr/>
      </dsp:nvSpPr>
      <dsp:spPr>
        <a:xfrm>
          <a:off x="3180868" y="776749"/>
          <a:ext cx="162859" cy="713481"/>
        </a:xfrm>
        <a:custGeom>
          <a:avLst/>
          <a:gdLst/>
          <a:ahLst/>
          <a:cxnLst/>
          <a:rect l="0" t="0" r="0" b="0"/>
          <a:pathLst>
            <a:path>
              <a:moveTo>
                <a:pt x="162859" y="0"/>
              </a:moveTo>
              <a:lnTo>
                <a:pt x="162859" y="713481"/>
              </a:lnTo>
              <a:lnTo>
                <a:pt x="0" y="7134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6B711-A183-D444-82C2-2E0DD7CC0949}">
      <dsp:nvSpPr>
        <dsp:cNvPr id="0" name=""/>
        <dsp:cNvSpPr/>
      </dsp:nvSpPr>
      <dsp:spPr>
        <a:xfrm>
          <a:off x="3343728" y="776749"/>
          <a:ext cx="1876765" cy="1426962"/>
        </a:xfrm>
        <a:custGeom>
          <a:avLst/>
          <a:gdLst/>
          <a:ahLst/>
          <a:cxnLst/>
          <a:rect l="0" t="0" r="0" b="0"/>
          <a:pathLst>
            <a:path>
              <a:moveTo>
                <a:pt x="0" y="0"/>
              </a:moveTo>
              <a:lnTo>
                <a:pt x="0" y="1264102"/>
              </a:lnTo>
              <a:lnTo>
                <a:pt x="1876765" y="1264102"/>
              </a:lnTo>
              <a:lnTo>
                <a:pt x="1876765" y="14269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6E20D6-2D69-804E-8246-6C3C9E3B104D}">
      <dsp:nvSpPr>
        <dsp:cNvPr id="0" name=""/>
        <dsp:cNvSpPr/>
      </dsp:nvSpPr>
      <dsp:spPr>
        <a:xfrm>
          <a:off x="3298008" y="776749"/>
          <a:ext cx="91440" cy="1426962"/>
        </a:xfrm>
        <a:custGeom>
          <a:avLst/>
          <a:gdLst/>
          <a:ahLst/>
          <a:cxnLst/>
          <a:rect l="0" t="0" r="0" b="0"/>
          <a:pathLst>
            <a:path>
              <a:moveTo>
                <a:pt x="45720" y="0"/>
              </a:moveTo>
              <a:lnTo>
                <a:pt x="45720" y="14269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9C945A-406B-9549-8801-F81C1D7BCFBD}">
      <dsp:nvSpPr>
        <dsp:cNvPr id="0" name=""/>
        <dsp:cNvSpPr/>
      </dsp:nvSpPr>
      <dsp:spPr>
        <a:xfrm>
          <a:off x="1466962" y="776749"/>
          <a:ext cx="1876765" cy="1426962"/>
        </a:xfrm>
        <a:custGeom>
          <a:avLst/>
          <a:gdLst/>
          <a:ahLst/>
          <a:cxnLst/>
          <a:rect l="0" t="0" r="0" b="0"/>
          <a:pathLst>
            <a:path>
              <a:moveTo>
                <a:pt x="1876765" y="0"/>
              </a:moveTo>
              <a:lnTo>
                <a:pt x="1876765" y="1264102"/>
              </a:lnTo>
              <a:lnTo>
                <a:pt x="0" y="1264102"/>
              </a:lnTo>
              <a:lnTo>
                <a:pt x="0" y="14269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2E4DB1-55E6-0744-BD52-3FF6B852A37A}">
      <dsp:nvSpPr>
        <dsp:cNvPr id="0" name=""/>
        <dsp:cNvSpPr/>
      </dsp:nvSpPr>
      <dsp:spPr>
        <a:xfrm>
          <a:off x="2568205" y="1226"/>
          <a:ext cx="1551045" cy="7755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FIBRINA</a:t>
          </a:r>
        </a:p>
      </dsp:txBody>
      <dsp:txXfrm>
        <a:off x="2568205" y="1226"/>
        <a:ext cx="1551045" cy="775522"/>
      </dsp:txXfrm>
    </dsp:sp>
    <dsp:sp modelId="{BCBB762A-0A9C-6742-9C97-E7652877F84A}">
      <dsp:nvSpPr>
        <dsp:cNvPr id="0" name=""/>
        <dsp:cNvSpPr/>
      </dsp:nvSpPr>
      <dsp:spPr>
        <a:xfrm>
          <a:off x="691439" y="2203711"/>
          <a:ext cx="1551045" cy="7755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La conversión de fibrinógeno a fibrina por la trombina.</a:t>
          </a:r>
        </a:p>
      </dsp:txBody>
      <dsp:txXfrm>
        <a:off x="691439" y="2203711"/>
        <a:ext cx="1551045" cy="775522"/>
      </dsp:txXfrm>
    </dsp:sp>
    <dsp:sp modelId="{DE201038-88CE-F640-A82C-38D75D2E12E5}">
      <dsp:nvSpPr>
        <dsp:cNvPr id="0" name=""/>
        <dsp:cNvSpPr/>
      </dsp:nvSpPr>
      <dsp:spPr>
        <a:xfrm>
          <a:off x="2568205" y="2203711"/>
          <a:ext cx="1551045" cy="7755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US" sz="1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Reticulación de fibrina por factor XIII activado.</a:t>
          </a:r>
          <a:endParaRPr lang="es-ES" sz="14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sp:txBody>
      <dsp:txXfrm>
        <a:off x="2568205" y="2203711"/>
        <a:ext cx="1551045" cy="775522"/>
      </dsp:txXfrm>
    </dsp:sp>
    <dsp:sp modelId="{C554980C-F616-0340-8863-6CC7F045EF39}">
      <dsp:nvSpPr>
        <dsp:cNvPr id="0" name=""/>
        <dsp:cNvSpPr/>
      </dsp:nvSpPr>
      <dsp:spPr>
        <a:xfrm>
          <a:off x="4444971" y="2203711"/>
          <a:ext cx="1551045" cy="7755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US" sz="1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Degradación de fibrina por plasmina.</a:t>
          </a:r>
          <a:endParaRPr lang="es-ES" sz="14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sp:txBody>
      <dsp:txXfrm>
        <a:off x="4444971" y="2203711"/>
        <a:ext cx="1551045" cy="775522"/>
      </dsp:txXfrm>
    </dsp:sp>
    <dsp:sp modelId="{4B9830DC-1D69-1A40-B890-D90AF5C1A3E0}">
      <dsp:nvSpPr>
        <dsp:cNvPr id="0" name=""/>
        <dsp:cNvSpPr/>
      </dsp:nvSpPr>
      <dsp:spPr>
        <a:xfrm>
          <a:off x="1629822" y="1102469"/>
          <a:ext cx="1551045" cy="7755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DIMERO D</a:t>
          </a:r>
        </a:p>
      </dsp:txBody>
      <dsp:txXfrm>
        <a:off x="1629822" y="1102469"/>
        <a:ext cx="1551045" cy="775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9846899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9255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94436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6621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VE" sz="1100" b="0" i="0" u="none" strike="noStrike" cap="none" baseline="0"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3590237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endParaRPr b="1" dirty="0"/>
          </a:p>
        </p:txBody>
      </p:sp>
    </p:spTree>
    <p:extLst>
      <p:ext uri="{BB962C8B-B14F-4D97-AF65-F5344CB8AC3E}">
        <p14:creationId xmlns:p14="http://schemas.microsoft.com/office/powerpoint/2010/main" val="1422730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VE" dirty="0"/>
          </a:p>
        </p:txBody>
      </p:sp>
    </p:spTree>
    <p:extLst>
      <p:ext uri="{BB962C8B-B14F-4D97-AF65-F5344CB8AC3E}">
        <p14:creationId xmlns:p14="http://schemas.microsoft.com/office/powerpoint/2010/main" val="1246726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s-VE" sz="1100" b="0" i="0" u="none" strike="noStrike" cap="none" dirty="0" smtClean="0">
                <a:solidFill>
                  <a:srgbClr val="000000"/>
                </a:solidFill>
                <a:effectLst/>
                <a:latin typeface="Arial"/>
                <a:ea typeface="Arial"/>
                <a:cs typeface="Arial"/>
                <a:sym typeface="Arial"/>
              </a:rPr>
              <a:t>. </a:t>
            </a:r>
          </a:p>
        </p:txBody>
      </p:sp>
    </p:spTree>
    <p:extLst>
      <p:ext uri="{BB962C8B-B14F-4D97-AF65-F5344CB8AC3E}">
        <p14:creationId xmlns:p14="http://schemas.microsoft.com/office/powerpoint/2010/main" val="1422142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VE" sz="1100" b="1"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032665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6291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endParaRPr lang="es-VE" dirty="0"/>
          </a:p>
        </p:txBody>
      </p:sp>
    </p:spTree>
    <p:extLst>
      <p:ext uri="{BB962C8B-B14F-4D97-AF65-F5344CB8AC3E}">
        <p14:creationId xmlns:p14="http://schemas.microsoft.com/office/powerpoint/2010/main" val="1519527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VE" b="1" dirty="0"/>
          </a:p>
        </p:txBody>
      </p:sp>
    </p:spTree>
    <p:extLst>
      <p:ext uri="{BB962C8B-B14F-4D97-AF65-F5344CB8AC3E}">
        <p14:creationId xmlns:p14="http://schemas.microsoft.com/office/powerpoint/2010/main" val="3540083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US" sz="1100" b="0" i="0" u="none" strike="noStrike" kern="1200" cap="none" dirty="0" smtClean="0">
                <a:solidFill>
                  <a:schemeClr val="tx1"/>
                </a:solidFill>
                <a:effectLst/>
                <a:latin typeface="Arial"/>
                <a:ea typeface="Arial"/>
                <a:cs typeface="Arial"/>
                <a:sym typeface="Arial"/>
              </a:rPr>
              <a:t>. </a:t>
            </a:r>
            <a:endParaRPr lang="es-US" dirty="0" smtClean="0"/>
          </a:p>
          <a:p>
            <a:endParaRPr lang="es-US" dirty="0" smtClean="0"/>
          </a:p>
          <a:p>
            <a:endParaRPr lang="es-VE" dirty="0"/>
          </a:p>
        </p:txBody>
      </p:sp>
    </p:spTree>
    <p:extLst>
      <p:ext uri="{BB962C8B-B14F-4D97-AF65-F5344CB8AC3E}">
        <p14:creationId xmlns:p14="http://schemas.microsoft.com/office/powerpoint/2010/main" val="3761749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s-VE" dirty="0"/>
          </a:p>
        </p:txBody>
      </p:sp>
    </p:spTree>
    <p:extLst>
      <p:ext uri="{BB962C8B-B14F-4D97-AF65-F5344CB8AC3E}">
        <p14:creationId xmlns:p14="http://schemas.microsoft.com/office/powerpoint/2010/main" val="2350004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VE" dirty="0"/>
          </a:p>
        </p:txBody>
      </p:sp>
    </p:spTree>
    <p:extLst>
      <p:ext uri="{BB962C8B-B14F-4D97-AF65-F5344CB8AC3E}">
        <p14:creationId xmlns:p14="http://schemas.microsoft.com/office/powerpoint/2010/main" val="2993111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VE" b="1" dirty="0"/>
          </a:p>
        </p:txBody>
      </p:sp>
    </p:spTree>
    <p:extLst>
      <p:ext uri="{BB962C8B-B14F-4D97-AF65-F5344CB8AC3E}">
        <p14:creationId xmlns:p14="http://schemas.microsoft.com/office/powerpoint/2010/main" val="137636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VE" b="0" dirty="0"/>
          </a:p>
        </p:txBody>
      </p:sp>
    </p:spTree>
    <p:extLst>
      <p:ext uri="{BB962C8B-B14F-4D97-AF65-F5344CB8AC3E}">
        <p14:creationId xmlns:p14="http://schemas.microsoft.com/office/powerpoint/2010/main" val="261807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VE" dirty="0"/>
          </a:p>
        </p:txBody>
      </p:sp>
    </p:spTree>
    <p:extLst>
      <p:ext uri="{BB962C8B-B14F-4D97-AF65-F5344CB8AC3E}">
        <p14:creationId xmlns:p14="http://schemas.microsoft.com/office/powerpoint/2010/main" val="1602813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endParaRPr dirty="0"/>
          </a:p>
        </p:txBody>
      </p:sp>
    </p:spTree>
    <p:extLst>
      <p:ext uri="{BB962C8B-B14F-4D97-AF65-F5344CB8AC3E}">
        <p14:creationId xmlns:p14="http://schemas.microsoft.com/office/powerpoint/2010/main" val="317886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endParaRPr dirty="0"/>
          </a:p>
        </p:txBody>
      </p:sp>
    </p:spTree>
    <p:extLst>
      <p:ext uri="{BB962C8B-B14F-4D97-AF65-F5344CB8AC3E}">
        <p14:creationId xmlns:p14="http://schemas.microsoft.com/office/powerpoint/2010/main" val="16489650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endParaRPr dirty="0"/>
          </a:p>
        </p:txBody>
      </p:sp>
    </p:spTree>
    <p:extLst>
      <p:ext uri="{BB962C8B-B14F-4D97-AF65-F5344CB8AC3E}">
        <p14:creationId xmlns:p14="http://schemas.microsoft.com/office/powerpoint/2010/main" val="2691569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endParaRPr lang="es-VE" dirty="0" smtClean="0"/>
          </a:p>
          <a:p>
            <a:pPr algn="just"/>
            <a:endParaRPr dirty="0"/>
          </a:p>
        </p:txBody>
      </p:sp>
    </p:spTree>
    <p:extLst>
      <p:ext uri="{BB962C8B-B14F-4D97-AF65-F5344CB8AC3E}">
        <p14:creationId xmlns:p14="http://schemas.microsoft.com/office/powerpoint/2010/main" val="4294434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64409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US" sz="1050" dirty="0" smtClean="0"/>
          </a:p>
          <a:p>
            <a:endParaRPr lang="es-VE" sz="1050" dirty="0"/>
          </a:p>
        </p:txBody>
      </p:sp>
    </p:spTree>
    <p:extLst>
      <p:ext uri="{BB962C8B-B14F-4D97-AF65-F5344CB8AC3E}">
        <p14:creationId xmlns:p14="http://schemas.microsoft.com/office/powerpoint/2010/main" val="2686468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0990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0537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Tree>
    <p:extLst>
      <p:ext uri="{BB962C8B-B14F-4D97-AF65-F5344CB8AC3E}">
        <p14:creationId xmlns:p14="http://schemas.microsoft.com/office/powerpoint/2010/main" val="1425740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US" dirty="0"/>
          </a:p>
        </p:txBody>
      </p:sp>
    </p:spTree>
    <p:extLst>
      <p:ext uri="{BB962C8B-B14F-4D97-AF65-F5344CB8AC3E}">
        <p14:creationId xmlns:p14="http://schemas.microsoft.com/office/powerpoint/2010/main" val="1299115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US" dirty="0"/>
          </a:p>
        </p:txBody>
      </p:sp>
    </p:spTree>
    <p:extLst>
      <p:ext uri="{BB962C8B-B14F-4D97-AF65-F5344CB8AC3E}">
        <p14:creationId xmlns:p14="http://schemas.microsoft.com/office/powerpoint/2010/main" val="3199643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38439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b="1" dirty="0"/>
          </a:p>
        </p:txBody>
      </p:sp>
    </p:spTree>
    <p:extLst>
      <p:ext uri="{BB962C8B-B14F-4D97-AF65-F5344CB8AC3E}">
        <p14:creationId xmlns:p14="http://schemas.microsoft.com/office/powerpoint/2010/main" val="2761130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s-VE" b="1" dirty="0" smtClean="0"/>
          </a:p>
          <a:p>
            <a:endParaRPr lang="es-VE" sz="1100" b="0" i="0" u="none" strike="noStrike" cap="none" baseline="0" dirty="0" smtClean="0">
              <a:solidFill>
                <a:srgbClr val="000000"/>
              </a:solidFill>
              <a:latin typeface="Arial"/>
              <a:ea typeface="Arial"/>
              <a:cs typeface="Arial"/>
              <a:sym typeface="Arial"/>
            </a:endParaRPr>
          </a:p>
        </p:txBody>
      </p:sp>
    </p:spTree>
    <p:extLst>
      <p:ext uri="{BB962C8B-B14F-4D97-AF65-F5344CB8AC3E}">
        <p14:creationId xmlns:p14="http://schemas.microsoft.com/office/powerpoint/2010/main" val="3481631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6"/>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381000" y="752088"/>
            <a:ext cx="8762909" cy="3105763"/>
            <a:chOff x="381000" y="752088"/>
            <a:chExt cx="8762909" cy="3105763"/>
          </a:xfrm>
        </p:grpSpPr>
        <p:sp>
          <p:nvSpPr>
            <p:cNvPr id="21" name="Google Shape;21;p3"/>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22" name="Google Shape;22;p3"/>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381000" y="1285650"/>
              <a:ext cx="54525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5833500" y="3112325"/>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001F46">
                <a:alpha val="20110"/>
              </a:srgbClr>
            </a:solidFill>
            <a:ln>
              <a:noFill/>
            </a:ln>
          </p:spPr>
        </p:sp>
        <p:sp>
          <p:nvSpPr>
            <p:cNvPr id="25" name="Google Shape;25;p3"/>
            <p:cNvSpPr/>
            <p:nvPr/>
          </p:nvSpPr>
          <p:spPr>
            <a:xfrm>
              <a:off x="6572284" y="3112333"/>
              <a:ext cx="2571600" cy="211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381000" y="3645900"/>
              <a:ext cx="5452500" cy="211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3"/>
          <p:cNvSpPr txBox="1">
            <a:spLocks noGrp="1"/>
          </p:cNvSpPr>
          <p:nvPr>
            <p:ph type="ctrTitle"/>
          </p:nvPr>
        </p:nvSpPr>
        <p:spPr>
          <a:xfrm>
            <a:off x="614975" y="2026650"/>
            <a:ext cx="4969500" cy="5637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8" name="Google Shape;28;p3"/>
          <p:cNvSpPr txBox="1">
            <a:spLocks noGrp="1"/>
          </p:cNvSpPr>
          <p:nvPr>
            <p:ph type="subTitle" idx="1"/>
          </p:nvPr>
        </p:nvSpPr>
        <p:spPr>
          <a:xfrm>
            <a:off x="614975" y="2611075"/>
            <a:ext cx="4969500" cy="2772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800"/>
              <a:buNone/>
              <a:defRPr sz="1800"/>
            </a:lvl1pPr>
            <a:lvl2pPr lvl="1" rtl="0">
              <a:spcBef>
                <a:spcPts val="0"/>
              </a:spcBef>
              <a:spcAft>
                <a:spcPts val="0"/>
              </a:spcAft>
              <a:buClr>
                <a:schemeClr val="dk1"/>
              </a:buClr>
              <a:buSzPts val="1800"/>
              <a:buNone/>
              <a:defRPr sz="1800"/>
            </a:lvl2pPr>
            <a:lvl3pPr lvl="2" rtl="0">
              <a:spcBef>
                <a:spcPts val="0"/>
              </a:spcBef>
              <a:spcAft>
                <a:spcPts val="0"/>
              </a:spcAft>
              <a:buClr>
                <a:schemeClr val="dk1"/>
              </a:buClr>
              <a:buSzPts val="1800"/>
              <a:buNone/>
              <a:defRPr sz="1800"/>
            </a:lvl3pPr>
            <a:lvl4pPr lvl="3" rtl="0">
              <a:spcBef>
                <a:spcPts val="0"/>
              </a:spcBef>
              <a:spcAft>
                <a:spcPts val="0"/>
              </a:spcAft>
              <a:buClr>
                <a:schemeClr val="dk1"/>
              </a:buClr>
              <a:buSzPts val="1800"/>
              <a:buNone/>
              <a:defRPr sz="1800"/>
            </a:lvl4pPr>
            <a:lvl5pPr lvl="4" rtl="0">
              <a:spcBef>
                <a:spcPts val="0"/>
              </a:spcBef>
              <a:spcAft>
                <a:spcPts val="0"/>
              </a:spcAft>
              <a:buClr>
                <a:schemeClr val="dk1"/>
              </a:buClr>
              <a:buSzPts val="1800"/>
              <a:buNone/>
              <a:defRPr sz="1800"/>
            </a:lvl5pPr>
            <a:lvl6pPr lvl="5" rtl="0">
              <a:spcBef>
                <a:spcPts val="0"/>
              </a:spcBef>
              <a:spcAft>
                <a:spcPts val="0"/>
              </a:spcAft>
              <a:buClr>
                <a:schemeClr val="dk1"/>
              </a:buClr>
              <a:buSzPts val="1800"/>
              <a:buNone/>
              <a:defRPr sz="1800"/>
            </a:lvl6pPr>
            <a:lvl7pPr lvl="6" rtl="0">
              <a:spcBef>
                <a:spcPts val="0"/>
              </a:spcBef>
              <a:spcAft>
                <a:spcPts val="0"/>
              </a:spcAft>
              <a:buClr>
                <a:schemeClr val="dk1"/>
              </a:buClr>
              <a:buSzPts val="1800"/>
              <a:buNone/>
              <a:defRPr sz="1800"/>
            </a:lvl7pPr>
            <a:lvl8pPr lvl="7" rtl="0">
              <a:spcBef>
                <a:spcPts val="0"/>
              </a:spcBef>
              <a:spcAft>
                <a:spcPts val="0"/>
              </a:spcAft>
              <a:buClr>
                <a:schemeClr val="dk1"/>
              </a:buClr>
              <a:buSzPts val="1800"/>
              <a:buNone/>
              <a:defRPr sz="1800"/>
            </a:lvl8pPr>
            <a:lvl9pPr lvl="8" rtl="0">
              <a:spcBef>
                <a:spcPts val="0"/>
              </a:spcBef>
              <a:spcAft>
                <a:spcPts val="0"/>
              </a:spcAft>
              <a:buClr>
                <a:schemeClr val="dk1"/>
              </a:buClr>
              <a:buSzPts val="18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9"/>
        <p:cNvGrpSpPr/>
        <p:nvPr/>
      </p:nvGrpSpPr>
      <p:grpSpPr>
        <a:xfrm>
          <a:off x="0" y="0"/>
          <a:ext cx="0" cy="0"/>
          <a:chOff x="0" y="0"/>
          <a:chExt cx="0" cy="0"/>
        </a:xfrm>
      </p:grpSpPr>
      <p:grpSp>
        <p:nvGrpSpPr>
          <p:cNvPr id="30" name="Google Shape;30;p4"/>
          <p:cNvGrpSpPr/>
          <p:nvPr/>
        </p:nvGrpSpPr>
        <p:grpSpPr>
          <a:xfrm>
            <a:off x="381000" y="380950"/>
            <a:ext cx="8762909" cy="4384250"/>
            <a:chOff x="381000" y="380950"/>
            <a:chExt cx="8762909" cy="4384250"/>
          </a:xfrm>
        </p:grpSpPr>
        <p:sp>
          <p:nvSpPr>
            <p:cNvPr id="31" name="Google Shape;31;p4"/>
            <p:cNvSpPr/>
            <p:nvPr/>
          </p:nvSpPr>
          <p:spPr>
            <a:xfrm>
              <a:off x="5829300" y="380950"/>
              <a:ext cx="746875" cy="4382725"/>
            </a:xfrm>
            <a:custGeom>
              <a:avLst/>
              <a:gdLst/>
              <a:ahLst/>
              <a:cxnLst/>
              <a:rect l="l" t="t" r="r" b="b"/>
              <a:pathLst>
                <a:path w="29875" h="175309" extrusionOk="0">
                  <a:moveTo>
                    <a:pt x="29713" y="25517"/>
                  </a:moveTo>
                  <a:lnTo>
                    <a:pt x="0" y="0"/>
                  </a:lnTo>
                  <a:lnTo>
                    <a:pt x="100" y="175309"/>
                  </a:lnTo>
                  <a:lnTo>
                    <a:pt x="29875" y="128396"/>
                  </a:lnTo>
                  <a:close/>
                </a:path>
              </a:pathLst>
            </a:custGeom>
            <a:solidFill>
              <a:schemeClr val="accent2"/>
            </a:solidFill>
            <a:ln>
              <a:noFill/>
            </a:ln>
          </p:spPr>
        </p:sp>
        <p:sp>
          <p:nvSpPr>
            <p:cNvPr id="32" name="Google Shape;32;p4"/>
            <p:cNvSpPr/>
            <p:nvPr/>
          </p:nvSpPr>
          <p:spPr>
            <a:xfrm>
              <a:off x="5830600" y="3379100"/>
              <a:ext cx="741675" cy="1384575"/>
            </a:xfrm>
            <a:custGeom>
              <a:avLst/>
              <a:gdLst/>
              <a:ahLst/>
              <a:cxnLst/>
              <a:rect l="l" t="t" r="r" b="b"/>
              <a:pathLst>
                <a:path w="29667" h="55383" extrusionOk="0">
                  <a:moveTo>
                    <a:pt x="29513" y="0"/>
                  </a:moveTo>
                  <a:lnTo>
                    <a:pt x="0" y="46895"/>
                  </a:lnTo>
                  <a:lnTo>
                    <a:pt x="0" y="55383"/>
                  </a:lnTo>
                  <a:lnTo>
                    <a:pt x="29667" y="8625"/>
                  </a:lnTo>
                  <a:close/>
                </a:path>
              </a:pathLst>
            </a:custGeom>
            <a:solidFill>
              <a:srgbClr val="001F46">
                <a:alpha val="20110"/>
              </a:srgbClr>
            </a:solidFill>
            <a:ln>
              <a:noFill/>
            </a:ln>
          </p:spPr>
        </p:sp>
        <p:sp>
          <p:nvSpPr>
            <p:cNvPr id="33" name="Google Shape;33;p4"/>
            <p:cNvSpPr/>
            <p:nvPr/>
          </p:nvSpPr>
          <p:spPr>
            <a:xfrm rot="10800000">
              <a:off x="6572309" y="1017613"/>
              <a:ext cx="2571600" cy="25719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rot="10800000">
              <a:off x="381000" y="381000"/>
              <a:ext cx="5452500" cy="43842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6572284" y="3377858"/>
              <a:ext cx="2571600" cy="211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381000" y="4550600"/>
              <a:ext cx="5452500" cy="211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4"/>
          <p:cNvGrpSpPr/>
          <p:nvPr/>
        </p:nvGrpSpPr>
        <p:grpSpPr>
          <a:xfrm>
            <a:off x="0" y="4762400"/>
            <a:ext cx="603997" cy="381100"/>
            <a:chOff x="0" y="4762400"/>
            <a:chExt cx="603997" cy="381100"/>
          </a:xfrm>
        </p:grpSpPr>
        <p:sp>
          <p:nvSpPr>
            <p:cNvPr id="38" name="Google Shape;38;p4"/>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4"/>
          <p:cNvSpPr txBox="1">
            <a:spLocks noGrp="1"/>
          </p:cNvSpPr>
          <p:nvPr>
            <p:ph type="body" idx="1"/>
          </p:nvPr>
        </p:nvSpPr>
        <p:spPr>
          <a:xfrm>
            <a:off x="1105629" y="1039525"/>
            <a:ext cx="4055100" cy="2914800"/>
          </a:xfrm>
          <a:prstGeom prst="rect">
            <a:avLst/>
          </a:prstGeom>
        </p:spPr>
        <p:txBody>
          <a:bodyPr spcFirstLastPara="1" wrap="square" lIns="0" tIns="0" rIns="0" bIns="0" anchor="t" anchorCtr="0">
            <a:noAutofit/>
          </a:bodyPr>
          <a:lstStyle>
            <a:lvl1pPr marL="457200" lvl="0" indent="-419100" rtl="0">
              <a:spcBef>
                <a:spcPts val="600"/>
              </a:spcBef>
              <a:spcAft>
                <a:spcPts val="0"/>
              </a:spcAft>
              <a:buClr>
                <a:schemeClr val="lt1"/>
              </a:buClr>
              <a:buSzPts val="3000"/>
              <a:buChar char="▸"/>
              <a:defRPr sz="3000">
                <a:solidFill>
                  <a:schemeClr val="lt1"/>
                </a:solidFill>
              </a:defRPr>
            </a:lvl1pPr>
            <a:lvl2pPr marL="914400" lvl="1" indent="-419100" rtl="0">
              <a:spcBef>
                <a:spcPts val="0"/>
              </a:spcBef>
              <a:spcAft>
                <a:spcPts val="0"/>
              </a:spcAft>
              <a:buClr>
                <a:schemeClr val="lt1"/>
              </a:buClr>
              <a:buSzPts val="3000"/>
              <a:buChar char="▹"/>
              <a:defRPr sz="3000">
                <a:solidFill>
                  <a:schemeClr val="lt1"/>
                </a:solidFill>
              </a:defRPr>
            </a:lvl2pPr>
            <a:lvl3pPr marL="1371600" lvl="2" indent="-419100" rtl="0">
              <a:spcBef>
                <a:spcPts val="0"/>
              </a:spcBef>
              <a:spcAft>
                <a:spcPts val="0"/>
              </a:spcAft>
              <a:buClr>
                <a:schemeClr val="lt1"/>
              </a:buClr>
              <a:buSzPts val="3000"/>
              <a:buChar char="■"/>
              <a:defRPr sz="3000">
                <a:solidFill>
                  <a:schemeClr val="lt1"/>
                </a:solidFill>
              </a:defRPr>
            </a:lvl3pPr>
            <a:lvl4pPr marL="1828800" lvl="3" indent="-419100" rtl="0">
              <a:spcBef>
                <a:spcPts val="0"/>
              </a:spcBef>
              <a:spcAft>
                <a:spcPts val="0"/>
              </a:spcAft>
              <a:buClr>
                <a:schemeClr val="lt1"/>
              </a:buClr>
              <a:buSzPts val="3000"/>
              <a:buChar char="●"/>
              <a:defRPr sz="3000">
                <a:solidFill>
                  <a:schemeClr val="lt1"/>
                </a:solidFill>
              </a:defRPr>
            </a:lvl4pPr>
            <a:lvl5pPr marL="2286000" lvl="4" indent="-419100" rtl="0">
              <a:spcBef>
                <a:spcPts val="0"/>
              </a:spcBef>
              <a:spcAft>
                <a:spcPts val="0"/>
              </a:spcAft>
              <a:buClr>
                <a:schemeClr val="lt1"/>
              </a:buClr>
              <a:buSzPts val="3000"/>
              <a:buChar char="○"/>
              <a:defRPr sz="3000">
                <a:solidFill>
                  <a:schemeClr val="lt1"/>
                </a:solidFill>
              </a:defRPr>
            </a:lvl5pPr>
            <a:lvl6pPr marL="2743200" lvl="5" indent="-419100" rtl="0">
              <a:spcBef>
                <a:spcPts val="0"/>
              </a:spcBef>
              <a:spcAft>
                <a:spcPts val="0"/>
              </a:spcAft>
              <a:buClr>
                <a:schemeClr val="lt1"/>
              </a:buClr>
              <a:buSzPts val="3000"/>
              <a:buChar char="■"/>
              <a:defRPr sz="3000">
                <a:solidFill>
                  <a:schemeClr val="lt1"/>
                </a:solidFill>
              </a:defRPr>
            </a:lvl6pPr>
            <a:lvl7pPr marL="3200400" lvl="6" indent="-419100" rtl="0">
              <a:spcBef>
                <a:spcPts val="0"/>
              </a:spcBef>
              <a:spcAft>
                <a:spcPts val="0"/>
              </a:spcAft>
              <a:buClr>
                <a:schemeClr val="lt1"/>
              </a:buClr>
              <a:buSzPts val="3000"/>
              <a:buChar char="●"/>
              <a:defRPr sz="3000">
                <a:solidFill>
                  <a:schemeClr val="lt1"/>
                </a:solidFill>
              </a:defRPr>
            </a:lvl7pPr>
            <a:lvl8pPr marL="3657600" lvl="7" indent="-419100" rtl="0">
              <a:spcBef>
                <a:spcPts val="0"/>
              </a:spcBef>
              <a:spcAft>
                <a:spcPts val="0"/>
              </a:spcAft>
              <a:buClr>
                <a:schemeClr val="lt1"/>
              </a:buClr>
              <a:buSzPts val="3000"/>
              <a:buChar char="○"/>
              <a:defRPr sz="3000">
                <a:solidFill>
                  <a:schemeClr val="lt1"/>
                </a:solidFill>
              </a:defRPr>
            </a:lvl8pPr>
            <a:lvl9pPr marL="4114800" lvl="8" indent="-419100" rtl="0">
              <a:spcBef>
                <a:spcPts val="0"/>
              </a:spcBef>
              <a:spcAft>
                <a:spcPts val="0"/>
              </a:spcAft>
              <a:buClr>
                <a:schemeClr val="lt1"/>
              </a:buClr>
              <a:buSzPts val="3000"/>
              <a:buChar char="■"/>
              <a:defRPr sz="3000">
                <a:solidFill>
                  <a:schemeClr val="lt1"/>
                </a:solidFill>
              </a:defRPr>
            </a:lvl9pPr>
          </a:lstStyle>
          <a:p>
            <a:endParaRPr/>
          </a:p>
        </p:txBody>
      </p:sp>
      <p:sp>
        <p:nvSpPr>
          <p:cNvPr id="41" name="Google Shape;41;p4"/>
          <p:cNvSpPr txBox="1"/>
          <p:nvPr/>
        </p:nvSpPr>
        <p:spPr>
          <a:xfrm>
            <a:off x="723450" y="720725"/>
            <a:ext cx="3810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600">
                <a:solidFill>
                  <a:schemeClr val="dk1"/>
                </a:solidFill>
                <a:latin typeface="Barlow"/>
                <a:ea typeface="Barlow"/>
                <a:cs typeface="Barlow"/>
                <a:sym typeface="Barlow"/>
              </a:rPr>
              <a:t>“</a:t>
            </a:r>
            <a:endParaRPr sz="9600">
              <a:solidFill>
                <a:schemeClr val="dk1"/>
              </a:solidFill>
              <a:latin typeface="Barlow"/>
              <a:ea typeface="Barlow"/>
              <a:cs typeface="Barlow"/>
              <a:sym typeface="Barlow"/>
            </a:endParaRPr>
          </a:p>
        </p:txBody>
      </p:sp>
      <p:sp>
        <p:nvSpPr>
          <p:cNvPr id="42" name="Google Shape;42;p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87"/>
        <p:cNvGrpSpPr/>
        <p:nvPr/>
      </p:nvGrpSpPr>
      <p:grpSpPr>
        <a:xfrm>
          <a:off x="0" y="0"/>
          <a:ext cx="0" cy="0"/>
          <a:chOff x="0" y="0"/>
          <a:chExt cx="0" cy="0"/>
        </a:xfrm>
      </p:grpSpPr>
      <p:grpSp>
        <p:nvGrpSpPr>
          <p:cNvPr id="88" name="Google Shape;88;p8"/>
          <p:cNvGrpSpPr/>
          <p:nvPr/>
        </p:nvGrpSpPr>
        <p:grpSpPr>
          <a:xfrm>
            <a:off x="0" y="4762400"/>
            <a:ext cx="603997" cy="381100"/>
            <a:chOff x="0" y="4762400"/>
            <a:chExt cx="603997" cy="381100"/>
          </a:xfrm>
        </p:grpSpPr>
        <p:sp>
          <p:nvSpPr>
            <p:cNvPr id="89" name="Google Shape;89;p8"/>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8"/>
          <p:cNvGrpSpPr/>
          <p:nvPr/>
        </p:nvGrpSpPr>
        <p:grpSpPr>
          <a:xfrm>
            <a:off x="381000" y="0"/>
            <a:ext cx="8763111" cy="1310918"/>
            <a:chOff x="381000" y="0"/>
            <a:chExt cx="8763111" cy="1310918"/>
          </a:xfrm>
        </p:grpSpPr>
        <p:grpSp>
          <p:nvGrpSpPr>
            <p:cNvPr id="92" name="Google Shape;92;p8"/>
            <p:cNvGrpSpPr/>
            <p:nvPr/>
          </p:nvGrpSpPr>
          <p:grpSpPr>
            <a:xfrm>
              <a:off x="381000" y="0"/>
              <a:ext cx="8763111" cy="1310300"/>
              <a:chOff x="381000" y="0"/>
              <a:chExt cx="8763111" cy="1310300"/>
            </a:xfrm>
          </p:grpSpPr>
          <p:sp>
            <p:nvSpPr>
              <p:cNvPr id="93" name="Google Shape;93;p8"/>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94" name="Google Shape;94;p8"/>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8"/>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96;p8"/>
            <p:cNvGrpSpPr/>
            <p:nvPr/>
          </p:nvGrpSpPr>
          <p:grpSpPr>
            <a:xfrm>
              <a:off x="381000" y="967217"/>
              <a:ext cx="8763100" cy="343701"/>
              <a:chOff x="381000" y="862358"/>
              <a:chExt cx="8763100" cy="576872"/>
            </a:xfrm>
          </p:grpSpPr>
          <p:sp>
            <p:nvSpPr>
              <p:cNvPr id="97" name="Google Shape;97;p8"/>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98" name="Google Shape;98;p8"/>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0" name="Google Shape;100;p8"/>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1" name="Google Shape;101;p8"/>
          <p:cNvSpPr txBox="1">
            <a:spLocks noGrp="1"/>
          </p:cNvSpPr>
          <p:nvPr>
            <p:ph type="body" idx="1"/>
          </p:nvPr>
        </p:nvSpPr>
        <p:spPr>
          <a:xfrm>
            <a:off x="614975" y="1705175"/>
            <a:ext cx="2088600" cy="27156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02" name="Google Shape;102;p8"/>
          <p:cNvSpPr txBox="1">
            <a:spLocks noGrp="1"/>
          </p:cNvSpPr>
          <p:nvPr>
            <p:ph type="body" idx="2"/>
          </p:nvPr>
        </p:nvSpPr>
        <p:spPr>
          <a:xfrm>
            <a:off x="2949570" y="1705175"/>
            <a:ext cx="2088600" cy="27156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03" name="Google Shape;103;p8"/>
          <p:cNvSpPr txBox="1">
            <a:spLocks noGrp="1"/>
          </p:cNvSpPr>
          <p:nvPr>
            <p:ph type="body" idx="3"/>
          </p:nvPr>
        </p:nvSpPr>
        <p:spPr>
          <a:xfrm>
            <a:off x="5284165" y="1705175"/>
            <a:ext cx="2088600" cy="27156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04" name="Google Shape;104;p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5"/>
        <p:cNvGrpSpPr/>
        <p:nvPr/>
      </p:nvGrpSpPr>
      <p:grpSpPr>
        <a:xfrm>
          <a:off x="0" y="0"/>
          <a:ext cx="0" cy="0"/>
          <a:chOff x="0" y="0"/>
          <a:chExt cx="0" cy="0"/>
        </a:xfrm>
      </p:grpSpPr>
      <p:grpSp>
        <p:nvGrpSpPr>
          <p:cNvPr id="106" name="Google Shape;106;p9"/>
          <p:cNvGrpSpPr/>
          <p:nvPr/>
        </p:nvGrpSpPr>
        <p:grpSpPr>
          <a:xfrm>
            <a:off x="0" y="4762400"/>
            <a:ext cx="603997" cy="381100"/>
            <a:chOff x="0" y="4762400"/>
            <a:chExt cx="603997" cy="381100"/>
          </a:xfrm>
        </p:grpSpPr>
        <p:sp>
          <p:nvSpPr>
            <p:cNvPr id="107" name="Google Shape;107;p9"/>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9"/>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9"/>
          <p:cNvGrpSpPr/>
          <p:nvPr/>
        </p:nvGrpSpPr>
        <p:grpSpPr>
          <a:xfrm>
            <a:off x="381000" y="0"/>
            <a:ext cx="8763111" cy="1310918"/>
            <a:chOff x="381000" y="0"/>
            <a:chExt cx="8763111" cy="1310918"/>
          </a:xfrm>
        </p:grpSpPr>
        <p:grpSp>
          <p:nvGrpSpPr>
            <p:cNvPr id="110" name="Google Shape;110;p9"/>
            <p:cNvGrpSpPr/>
            <p:nvPr/>
          </p:nvGrpSpPr>
          <p:grpSpPr>
            <a:xfrm>
              <a:off x="381000" y="0"/>
              <a:ext cx="8763111" cy="1310300"/>
              <a:chOff x="381000" y="0"/>
              <a:chExt cx="8763111" cy="1310300"/>
            </a:xfrm>
          </p:grpSpPr>
          <p:sp>
            <p:nvSpPr>
              <p:cNvPr id="111" name="Google Shape;111;p9"/>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112" name="Google Shape;112;p9"/>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9"/>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114;p9"/>
            <p:cNvGrpSpPr/>
            <p:nvPr/>
          </p:nvGrpSpPr>
          <p:grpSpPr>
            <a:xfrm>
              <a:off x="381000" y="967217"/>
              <a:ext cx="8763100" cy="343701"/>
              <a:chOff x="381000" y="862358"/>
              <a:chExt cx="8763100" cy="576872"/>
            </a:xfrm>
          </p:grpSpPr>
          <p:sp>
            <p:nvSpPr>
              <p:cNvPr id="115" name="Google Shape;115;p9"/>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116" name="Google Shape;116;p9"/>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9"/>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8" name="Google Shape;118;p9"/>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9" name="Google Shape;119;p9"/>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0"/>
        <p:cNvGrpSpPr/>
        <p:nvPr/>
      </p:nvGrpSpPr>
      <p:grpSpPr>
        <a:xfrm>
          <a:off x="0" y="0"/>
          <a:ext cx="0" cy="0"/>
          <a:chOff x="0" y="0"/>
          <a:chExt cx="0" cy="0"/>
        </a:xfrm>
      </p:grpSpPr>
      <p:sp>
        <p:nvSpPr>
          <p:cNvPr id="121" name="Google Shape;121;p10"/>
          <p:cNvSpPr/>
          <p:nvPr/>
        </p:nvSpPr>
        <p:spPr>
          <a:xfrm rot="10800000">
            <a:off x="7365397" y="75"/>
            <a:ext cx="724800" cy="10557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 name="Google Shape;122;p10"/>
          <p:cNvGrpSpPr/>
          <p:nvPr/>
        </p:nvGrpSpPr>
        <p:grpSpPr>
          <a:xfrm>
            <a:off x="8" y="4674804"/>
            <a:ext cx="8088217" cy="468805"/>
            <a:chOff x="8" y="4674804"/>
            <a:chExt cx="8088217" cy="468805"/>
          </a:xfrm>
        </p:grpSpPr>
        <p:sp>
          <p:nvSpPr>
            <p:cNvPr id="123" name="Google Shape;123;p10"/>
            <p:cNvSpPr/>
            <p:nvPr/>
          </p:nvSpPr>
          <p:spPr>
            <a:xfrm>
              <a:off x="8" y="4766509"/>
              <a:ext cx="377100" cy="3771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0"/>
            <p:cNvSpPr/>
            <p:nvPr/>
          </p:nvSpPr>
          <p:spPr>
            <a:xfrm rot="10800000">
              <a:off x="375687" y="4674804"/>
              <a:ext cx="258249" cy="46868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6"/>
            </a:solidFill>
            <a:ln>
              <a:noFill/>
            </a:ln>
          </p:spPr>
        </p:sp>
        <p:sp>
          <p:nvSpPr>
            <p:cNvPr id="125" name="Google Shape;125;p10"/>
            <p:cNvSpPr/>
            <p:nvPr/>
          </p:nvSpPr>
          <p:spPr>
            <a:xfrm rot="10800000">
              <a:off x="633825" y="4674850"/>
              <a:ext cx="7454400" cy="331200"/>
            </a:xfrm>
            <a:prstGeom prst="rect">
              <a:avLst/>
            </a:prstGeom>
            <a:gradFill>
              <a:gsLst>
                <a:gs pos="0">
                  <a:schemeClr val="accent6"/>
                </a:gs>
                <a:gs pos="73000">
                  <a:schemeClr val="accent6"/>
                </a:gs>
                <a:gs pos="100000">
                  <a:srgbClr val="C3CFDE"/>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10"/>
          <p:cNvSpPr txBox="1">
            <a:spLocks noGrp="1"/>
          </p:cNvSpPr>
          <p:nvPr>
            <p:ph type="sldNum" idx="12"/>
          </p:nvPr>
        </p:nvSpPr>
        <p:spPr>
          <a:xfrm>
            <a:off x="0" y="4762400"/>
            <a:ext cx="381000" cy="386400"/>
          </a:xfrm>
          <a:prstGeom prst="rect">
            <a:avLst/>
          </a:prstGeom>
          <a:noFill/>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grpSp>
        <p:nvGrpSpPr>
          <p:cNvPr id="127" name="Google Shape;127;p10"/>
          <p:cNvGrpSpPr/>
          <p:nvPr/>
        </p:nvGrpSpPr>
        <p:grpSpPr>
          <a:xfrm>
            <a:off x="8090200" y="0"/>
            <a:ext cx="1053910" cy="1053906"/>
            <a:chOff x="8090200" y="0"/>
            <a:chExt cx="1053910" cy="1053906"/>
          </a:xfrm>
        </p:grpSpPr>
        <p:sp>
          <p:nvSpPr>
            <p:cNvPr id="128" name="Google Shape;128;p10"/>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0"/>
            <p:cNvSpPr/>
            <p:nvPr/>
          </p:nvSpPr>
          <p:spPr>
            <a:xfrm>
              <a:off x="8090200" y="967217"/>
              <a:ext cx="1053900" cy="86689"/>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10"/>
          <p:cNvSpPr txBox="1">
            <a:spLocks noGrp="1"/>
          </p:cNvSpPr>
          <p:nvPr>
            <p:ph type="body" idx="1"/>
          </p:nvPr>
        </p:nvSpPr>
        <p:spPr>
          <a:xfrm>
            <a:off x="814200" y="4674800"/>
            <a:ext cx="7104000" cy="326700"/>
          </a:xfrm>
          <a:prstGeom prst="rect">
            <a:avLst/>
          </a:prstGeom>
        </p:spPr>
        <p:txBody>
          <a:bodyPr spcFirstLastPara="1" wrap="square" lIns="0" tIns="0" rIns="0" bIns="0" anchor="ctr" anchorCtr="0">
            <a:noAutofit/>
          </a:bodyPr>
          <a:lstStyle>
            <a:lvl1pPr marL="457200" lvl="0" indent="-228600" rtl="0">
              <a:spcBef>
                <a:spcPts val="0"/>
              </a:spcBef>
              <a:spcAft>
                <a:spcPts val="0"/>
              </a:spcAft>
              <a:buSzPts val="1400"/>
              <a:buNone/>
              <a:defRPr sz="1400"/>
            </a:lvl1pPr>
          </a:lstStyle>
          <a:p>
            <a:endParaRPr/>
          </a:p>
        </p:txBody>
      </p:sp>
      <p:sp>
        <p:nvSpPr>
          <p:cNvPr id="131" name="Google Shape;131;p10"/>
          <p:cNvSpPr/>
          <p:nvPr/>
        </p:nvSpPr>
        <p:spPr>
          <a:xfrm>
            <a:off x="7366400" y="0"/>
            <a:ext cx="723250" cy="1051175"/>
          </a:xfrm>
          <a:custGeom>
            <a:avLst/>
            <a:gdLst/>
            <a:ahLst/>
            <a:cxnLst/>
            <a:rect l="l" t="t" r="r" b="b"/>
            <a:pathLst>
              <a:path w="28930" h="42047" extrusionOk="0">
                <a:moveTo>
                  <a:pt x="0" y="0"/>
                </a:moveTo>
                <a:lnTo>
                  <a:pt x="28930" y="42047"/>
                </a:lnTo>
                <a:lnTo>
                  <a:pt x="28930" y="38739"/>
                </a:lnTo>
                <a:lnTo>
                  <a:pt x="2908" y="74"/>
                </a:lnTo>
                <a:close/>
              </a:path>
            </a:pathLst>
          </a:custGeom>
          <a:solidFill>
            <a:srgbClr val="001F46">
              <a:alpha val="20110"/>
            </a:srgbClr>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‹Nº›</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tmp"/></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3.jp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7.tmp"/></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23.tmp"/><Relationship Id="rId4" Type="http://schemas.openxmlformats.org/officeDocument/2006/relationships/image" Target="../media/image22.tmp"/></Relationships>
</file>

<file path=ppt/slides/_rels/slide27.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8.tm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es.wikipedia.org/wiki/Estad%C3%ADstica"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es.wikipedia.org/wiki/Desviaci%C3%B3n_t%C3%ADpic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grpSp>
        <p:nvGrpSpPr>
          <p:cNvPr id="154" name="Google Shape;154;p13"/>
          <p:cNvGrpSpPr/>
          <p:nvPr/>
        </p:nvGrpSpPr>
        <p:grpSpPr>
          <a:xfrm>
            <a:off x="8013742" y="4015142"/>
            <a:ext cx="600715" cy="600715"/>
            <a:chOff x="8762414" y="2939573"/>
            <a:chExt cx="457200" cy="457200"/>
          </a:xfrm>
        </p:grpSpPr>
        <p:sp>
          <p:nvSpPr>
            <p:cNvPr id="155" name="Google Shape;155;p13"/>
            <p:cNvSpPr/>
            <p:nvPr/>
          </p:nvSpPr>
          <p:spPr>
            <a:xfrm>
              <a:off x="9010064" y="3034823"/>
              <a:ext cx="209550" cy="66675"/>
            </a:xfrm>
            <a:custGeom>
              <a:avLst/>
              <a:gdLst/>
              <a:ahLst/>
              <a:cxnLst/>
              <a:rect l="l" t="t" r="r" b="b"/>
              <a:pathLst>
                <a:path w="209550" h="66675" extrusionOk="0">
                  <a:moveTo>
                    <a:pt x="200025" y="0"/>
                  </a:moveTo>
                  <a:lnTo>
                    <a:pt x="9525" y="0"/>
                  </a:lnTo>
                  <a:cubicBezTo>
                    <a:pt x="3810" y="0"/>
                    <a:pt x="0" y="3810"/>
                    <a:pt x="0" y="9525"/>
                  </a:cubicBezTo>
                  <a:lnTo>
                    <a:pt x="0" y="57150"/>
                  </a:lnTo>
                  <a:cubicBezTo>
                    <a:pt x="0" y="62865"/>
                    <a:pt x="3810" y="66675"/>
                    <a:pt x="9525" y="66675"/>
                  </a:cubicBezTo>
                  <a:lnTo>
                    <a:pt x="200025" y="66675"/>
                  </a:lnTo>
                  <a:cubicBezTo>
                    <a:pt x="205740" y="66675"/>
                    <a:pt x="209550" y="62865"/>
                    <a:pt x="209550" y="57150"/>
                  </a:cubicBezTo>
                  <a:lnTo>
                    <a:pt x="209550" y="9525"/>
                  </a:lnTo>
                  <a:cubicBezTo>
                    <a:pt x="209550" y="3810"/>
                    <a:pt x="205740" y="0"/>
                    <a:pt x="200025" y="0"/>
                  </a:cubicBezTo>
                  <a:close/>
                </a:path>
              </a:pathLst>
            </a:custGeom>
            <a:solidFill>
              <a:schemeClr val="lt1"/>
            </a:solidFill>
            <a:ln>
              <a:noFill/>
            </a:ln>
            <a:effectLst>
              <a:outerShdw dist="1905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13"/>
            <p:cNvSpPr/>
            <p:nvPr/>
          </p:nvSpPr>
          <p:spPr>
            <a:xfrm>
              <a:off x="9029114" y="3120548"/>
              <a:ext cx="171450" cy="276225"/>
            </a:xfrm>
            <a:custGeom>
              <a:avLst/>
              <a:gdLst/>
              <a:ahLst/>
              <a:cxnLst/>
              <a:rect l="l" t="t" r="r" b="b"/>
              <a:pathLst>
                <a:path w="171450" h="276225" extrusionOk="0">
                  <a:moveTo>
                    <a:pt x="0" y="266700"/>
                  </a:moveTo>
                  <a:cubicBezTo>
                    <a:pt x="0" y="272415"/>
                    <a:pt x="3810" y="276225"/>
                    <a:pt x="9525" y="276225"/>
                  </a:cubicBezTo>
                  <a:lnTo>
                    <a:pt x="161925" y="276225"/>
                  </a:lnTo>
                  <a:cubicBezTo>
                    <a:pt x="167640" y="276225"/>
                    <a:pt x="171450" y="272415"/>
                    <a:pt x="171450" y="266700"/>
                  </a:cubicBezTo>
                  <a:lnTo>
                    <a:pt x="171450" y="0"/>
                  </a:lnTo>
                  <a:lnTo>
                    <a:pt x="0" y="0"/>
                  </a:lnTo>
                  <a:lnTo>
                    <a:pt x="0" y="266700"/>
                  </a:lnTo>
                  <a:close/>
                  <a:moveTo>
                    <a:pt x="28575" y="57150"/>
                  </a:moveTo>
                  <a:cubicBezTo>
                    <a:pt x="28575" y="51435"/>
                    <a:pt x="32385" y="47625"/>
                    <a:pt x="38100" y="47625"/>
                  </a:cubicBezTo>
                  <a:lnTo>
                    <a:pt x="133350" y="47625"/>
                  </a:lnTo>
                  <a:cubicBezTo>
                    <a:pt x="139065" y="47625"/>
                    <a:pt x="142875" y="51435"/>
                    <a:pt x="142875" y="57150"/>
                  </a:cubicBezTo>
                  <a:lnTo>
                    <a:pt x="142875" y="123825"/>
                  </a:lnTo>
                  <a:cubicBezTo>
                    <a:pt x="142875" y="129540"/>
                    <a:pt x="139065" y="133350"/>
                    <a:pt x="133350" y="133350"/>
                  </a:cubicBezTo>
                  <a:lnTo>
                    <a:pt x="38100" y="133350"/>
                  </a:lnTo>
                  <a:cubicBezTo>
                    <a:pt x="32385" y="133350"/>
                    <a:pt x="28575" y="129540"/>
                    <a:pt x="28575" y="123825"/>
                  </a:cubicBezTo>
                  <a:lnTo>
                    <a:pt x="28575" y="57150"/>
                  </a:lnTo>
                  <a:close/>
                  <a:moveTo>
                    <a:pt x="38100" y="161925"/>
                  </a:moveTo>
                  <a:lnTo>
                    <a:pt x="133350" y="161925"/>
                  </a:lnTo>
                  <a:cubicBezTo>
                    <a:pt x="139065" y="161925"/>
                    <a:pt x="142875" y="165735"/>
                    <a:pt x="142875" y="171450"/>
                  </a:cubicBezTo>
                  <a:cubicBezTo>
                    <a:pt x="142875" y="177165"/>
                    <a:pt x="139065" y="180975"/>
                    <a:pt x="133350" y="180975"/>
                  </a:cubicBezTo>
                  <a:lnTo>
                    <a:pt x="38100" y="180975"/>
                  </a:lnTo>
                  <a:cubicBezTo>
                    <a:pt x="32385" y="180975"/>
                    <a:pt x="28575" y="177165"/>
                    <a:pt x="28575" y="171450"/>
                  </a:cubicBezTo>
                  <a:cubicBezTo>
                    <a:pt x="28575" y="165735"/>
                    <a:pt x="32385" y="161925"/>
                    <a:pt x="38100" y="161925"/>
                  </a:cubicBezTo>
                  <a:close/>
                </a:path>
              </a:pathLst>
            </a:custGeom>
            <a:solidFill>
              <a:schemeClr val="lt1"/>
            </a:solidFill>
            <a:ln>
              <a:noFill/>
            </a:ln>
            <a:effectLst>
              <a:outerShdw dist="1905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3"/>
            <p:cNvSpPr/>
            <p:nvPr/>
          </p:nvSpPr>
          <p:spPr>
            <a:xfrm>
              <a:off x="8762414" y="2939573"/>
              <a:ext cx="200025" cy="457200"/>
            </a:xfrm>
            <a:custGeom>
              <a:avLst/>
              <a:gdLst/>
              <a:ahLst/>
              <a:cxnLst/>
              <a:rect l="l" t="t" r="r" b="b"/>
              <a:pathLst>
                <a:path w="200025" h="457200" extrusionOk="0">
                  <a:moveTo>
                    <a:pt x="185738" y="76200"/>
                  </a:moveTo>
                  <a:lnTo>
                    <a:pt x="133350" y="76200"/>
                  </a:lnTo>
                  <a:lnTo>
                    <a:pt x="133350" y="28575"/>
                  </a:lnTo>
                  <a:lnTo>
                    <a:pt x="157163" y="28575"/>
                  </a:lnTo>
                  <a:cubicBezTo>
                    <a:pt x="164783" y="28575"/>
                    <a:pt x="171450" y="21908"/>
                    <a:pt x="171450" y="14288"/>
                  </a:cubicBezTo>
                  <a:cubicBezTo>
                    <a:pt x="171450" y="6668"/>
                    <a:pt x="164783" y="0"/>
                    <a:pt x="157163" y="0"/>
                  </a:cubicBezTo>
                  <a:lnTo>
                    <a:pt x="42863" y="0"/>
                  </a:lnTo>
                  <a:cubicBezTo>
                    <a:pt x="35243" y="0"/>
                    <a:pt x="28575" y="6668"/>
                    <a:pt x="28575" y="14288"/>
                  </a:cubicBezTo>
                  <a:cubicBezTo>
                    <a:pt x="28575" y="21908"/>
                    <a:pt x="35243" y="28575"/>
                    <a:pt x="42863" y="28575"/>
                  </a:cubicBezTo>
                  <a:lnTo>
                    <a:pt x="66675" y="28575"/>
                  </a:lnTo>
                  <a:lnTo>
                    <a:pt x="66675" y="76200"/>
                  </a:lnTo>
                  <a:lnTo>
                    <a:pt x="14288" y="76200"/>
                  </a:lnTo>
                  <a:cubicBezTo>
                    <a:pt x="6668" y="76200"/>
                    <a:pt x="0" y="82868"/>
                    <a:pt x="0" y="90488"/>
                  </a:cubicBezTo>
                  <a:cubicBezTo>
                    <a:pt x="0" y="98108"/>
                    <a:pt x="6668" y="104775"/>
                    <a:pt x="14288" y="104775"/>
                  </a:cubicBezTo>
                  <a:lnTo>
                    <a:pt x="47625" y="104775"/>
                  </a:lnTo>
                  <a:lnTo>
                    <a:pt x="47625" y="323850"/>
                  </a:lnTo>
                  <a:cubicBezTo>
                    <a:pt x="47625" y="334328"/>
                    <a:pt x="56198" y="342900"/>
                    <a:pt x="66675" y="342900"/>
                  </a:cubicBezTo>
                  <a:lnTo>
                    <a:pt x="66675" y="361950"/>
                  </a:lnTo>
                  <a:cubicBezTo>
                    <a:pt x="66675" y="367665"/>
                    <a:pt x="70485" y="371475"/>
                    <a:pt x="76200" y="371475"/>
                  </a:cubicBezTo>
                  <a:lnTo>
                    <a:pt x="85725" y="371475"/>
                  </a:lnTo>
                  <a:lnTo>
                    <a:pt x="85725" y="442913"/>
                  </a:lnTo>
                  <a:cubicBezTo>
                    <a:pt x="85725" y="450533"/>
                    <a:pt x="92393" y="457200"/>
                    <a:pt x="100013" y="457200"/>
                  </a:cubicBezTo>
                  <a:cubicBezTo>
                    <a:pt x="107633" y="457200"/>
                    <a:pt x="114300" y="450533"/>
                    <a:pt x="114300" y="442913"/>
                  </a:cubicBezTo>
                  <a:lnTo>
                    <a:pt x="114300" y="371475"/>
                  </a:lnTo>
                  <a:lnTo>
                    <a:pt x="123825" y="371475"/>
                  </a:lnTo>
                  <a:cubicBezTo>
                    <a:pt x="129540" y="371475"/>
                    <a:pt x="133350" y="367665"/>
                    <a:pt x="133350" y="361950"/>
                  </a:cubicBezTo>
                  <a:lnTo>
                    <a:pt x="133350" y="342900"/>
                  </a:lnTo>
                  <a:cubicBezTo>
                    <a:pt x="143828" y="342900"/>
                    <a:pt x="152400" y="334328"/>
                    <a:pt x="152400" y="323850"/>
                  </a:cubicBezTo>
                  <a:lnTo>
                    <a:pt x="152400" y="104775"/>
                  </a:lnTo>
                  <a:lnTo>
                    <a:pt x="185738" y="104775"/>
                  </a:lnTo>
                  <a:cubicBezTo>
                    <a:pt x="193358" y="104775"/>
                    <a:pt x="200025" y="98108"/>
                    <a:pt x="200025" y="90488"/>
                  </a:cubicBezTo>
                  <a:cubicBezTo>
                    <a:pt x="200025" y="82868"/>
                    <a:pt x="193358" y="76200"/>
                    <a:pt x="185738" y="76200"/>
                  </a:cubicBezTo>
                  <a:close/>
                  <a:moveTo>
                    <a:pt x="123825" y="247650"/>
                  </a:moveTo>
                  <a:lnTo>
                    <a:pt x="76200" y="247650"/>
                  </a:lnTo>
                  <a:lnTo>
                    <a:pt x="76200" y="123825"/>
                  </a:lnTo>
                  <a:lnTo>
                    <a:pt x="123825" y="123825"/>
                  </a:lnTo>
                  <a:lnTo>
                    <a:pt x="123825" y="247650"/>
                  </a:lnTo>
                  <a:close/>
                </a:path>
              </a:pathLst>
            </a:custGeom>
            <a:solidFill>
              <a:schemeClr val="lt1"/>
            </a:solidFill>
            <a:ln>
              <a:noFill/>
            </a:ln>
            <a:effectLst>
              <a:outerShdw dist="1905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 name="サブタイトル 2">
            <a:extLst>
              <a:ext uri="{FF2B5EF4-FFF2-40B4-BE49-F238E27FC236}">
                <a16:creationId xmlns:a16="http://schemas.microsoft.com/office/drawing/2014/main" xmlns="" id="{1B9DA8A1-BB50-4888-B98B-38328E5CEF19}"/>
              </a:ext>
            </a:extLst>
          </p:cNvPr>
          <p:cNvSpPr txBox="1">
            <a:spLocks/>
          </p:cNvSpPr>
          <p:nvPr/>
        </p:nvSpPr>
        <p:spPr>
          <a:xfrm>
            <a:off x="-420525" y="1580475"/>
            <a:ext cx="9734621" cy="109053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6000" b="1" dirty="0" smtClean="0">
                <a:solidFill>
                  <a:schemeClr val="accent1"/>
                </a:solidFill>
                <a:effectLst>
                  <a:outerShdw blurRad="38100" dist="38100" dir="2700000" algn="tl">
                    <a:srgbClr val="000000">
                      <a:alpha val="43137"/>
                    </a:srgbClr>
                  </a:outerShdw>
                </a:effectLst>
                <a:latin typeface="+mj-lt"/>
              </a:rPr>
              <a:t>E</a:t>
            </a:r>
            <a:r>
              <a:rPr lang="es-ES" sz="6000" b="1" dirty="0" smtClean="0">
                <a:solidFill>
                  <a:schemeClr val="tx1"/>
                </a:solidFill>
                <a:effectLst>
                  <a:outerShdw blurRad="38100" dist="38100" dir="2700000" algn="tl">
                    <a:srgbClr val="000000">
                      <a:alpha val="43137"/>
                    </a:srgbClr>
                  </a:outerShdw>
                </a:effectLst>
                <a:latin typeface="+mj-lt"/>
              </a:rPr>
              <a:t>videncia </a:t>
            </a:r>
            <a:r>
              <a:rPr lang="es-ES" sz="6000" b="1" dirty="0" smtClean="0">
                <a:solidFill>
                  <a:schemeClr val="accent3"/>
                </a:solidFill>
                <a:effectLst>
                  <a:outerShdw blurRad="38100" dist="38100" dir="2700000" algn="tl">
                    <a:srgbClr val="000000">
                      <a:alpha val="43137"/>
                    </a:srgbClr>
                  </a:outerShdw>
                </a:effectLst>
                <a:latin typeface="+mj-lt"/>
              </a:rPr>
              <a:t>C</a:t>
            </a:r>
            <a:r>
              <a:rPr lang="es-ES" sz="6000" b="1" dirty="0" smtClean="0">
                <a:solidFill>
                  <a:schemeClr val="tx1"/>
                </a:solidFill>
                <a:effectLst>
                  <a:outerShdw blurRad="38100" dist="38100" dir="2700000" algn="tl">
                    <a:srgbClr val="000000">
                      <a:alpha val="43137"/>
                    </a:srgbClr>
                  </a:outerShdw>
                </a:effectLst>
                <a:latin typeface="+mj-lt"/>
              </a:rPr>
              <a:t>ientífica</a:t>
            </a:r>
            <a:endParaRPr lang="es-ES" sz="6000" b="1" dirty="0">
              <a:solidFill>
                <a:schemeClr val="tx1"/>
              </a:solidFill>
              <a:effectLst>
                <a:outerShdw blurRad="38100" dist="38100" dir="2700000" algn="tl">
                  <a:srgbClr val="000000">
                    <a:alpha val="43137"/>
                  </a:srgbClr>
                </a:outerShdw>
              </a:effectLst>
              <a:latin typeface="+mj-lt"/>
            </a:endParaRPr>
          </a:p>
        </p:txBody>
      </p:sp>
      <p:sp>
        <p:nvSpPr>
          <p:cNvPr id="9" name="タイトル 1">
            <a:extLst>
              <a:ext uri="{FF2B5EF4-FFF2-40B4-BE49-F238E27FC236}">
                <a16:creationId xmlns:a16="http://schemas.microsoft.com/office/drawing/2014/main" xmlns="" id="{626E9C9F-6936-4A5E-87EC-FCDE2041D9E3}"/>
              </a:ext>
            </a:extLst>
          </p:cNvPr>
          <p:cNvSpPr txBox="1">
            <a:spLocks/>
          </p:cNvSpPr>
          <p:nvPr/>
        </p:nvSpPr>
        <p:spPr>
          <a:xfrm>
            <a:off x="2059636" y="0"/>
            <a:ext cx="5255563" cy="1251284"/>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800"/>
              <a:buFont typeface="Barlow SemiBold"/>
              <a:buNone/>
              <a:defRPr sz="4800" b="0" i="0" u="none" strike="noStrike" cap="none">
                <a:solidFill>
                  <a:schemeClr val="lt1"/>
                </a:solidFill>
                <a:latin typeface="Barlow SemiBold"/>
                <a:ea typeface="Barlow SemiBold"/>
                <a:cs typeface="Barlow SemiBold"/>
                <a:sym typeface="Barlow SemiBold"/>
              </a:defRPr>
            </a:lvl1pPr>
            <a:lvl2pPr marR="0" lvl="1" algn="l" rtl="0">
              <a:lnSpc>
                <a:spcPct val="90000"/>
              </a:lnSpc>
              <a:spcBef>
                <a:spcPts val="0"/>
              </a:spcBef>
              <a:spcAft>
                <a:spcPts val="0"/>
              </a:spcAft>
              <a:buClr>
                <a:schemeClr val="lt1"/>
              </a:buClr>
              <a:buSzPts val="4800"/>
              <a:buFont typeface="Barlow SemiBold"/>
              <a:buNone/>
              <a:defRPr sz="4800" b="0" i="0" u="none" strike="noStrike" cap="none">
                <a:solidFill>
                  <a:schemeClr val="lt1"/>
                </a:solidFill>
                <a:latin typeface="Barlow SemiBold"/>
                <a:ea typeface="Barlow SemiBold"/>
                <a:cs typeface="Barlow SemiBold"/>
                <a:sym typeface="Barlow SemiBold"/>
              </a:defRPr>
            </a:lvl2pPr>
            <a:lvl3pPr marR="0" lvl="2" algn="l" rtl="0">
              <a:lnSpc>
                <a:spcPct val="90000"/>
              </a:lnSpc>
              <a:spcBef>
                <a:spcPts val="0"/>
              </a:spcBef>
              <a:spcAft>
                <a:spcPts val="0"/>
              </a:spcAft>
              <a:buClr>
                <a:schemeClr val="lt1"/>
              </a:buClr>
              <a:buSzPts val="4800"/>
              <a:buFont typeface="Barlow SemiBold"/>
              <a:buNone/>
              <a:defRPr sz="4800" b="0" i="0" u="none" strike="noStrike" cap="none">
                <a:solidFill>
                  <a:schemeClr val="lt1"/>
                </a:solidFill>
                <a:latin typeface="Barlow SemiBold"/>
                <a:ea typeface="Barlow SemiBold"/>
                <a:cs typeface="Barlow SemiBold"/>
                <a:sym typeface="Barlow SemiBold"/>
              </a:defRPr>
            </a:lvl3pPr>
            <a:lvl4pPr marR="0" lvl="3" algn="l" rtl="0">
              <a:lnSpc>
                <a:spcPct val="90000"/>
              </a:lnSpc>
              <a:spcBef>
                <a:spcPts val="0"/>
              </a:spcBef>
              <a:spcAft>
                <a:spcPts val="0"/>
              </a:spcAft>
              <a:buClr>
                <a:schemeClr val="lt1"/>
              </a:buClr>
              <a:buSzPts val="4800"/>
              <a:buFont typeface="Barlow SemiBold"/>
              <a:buNone/>
              <a:defRPr sz="4800" b="0" i="0" u="none" strike="noStrike" cap="none">
                <a:solidFill>
                  <a:schemeClr val="lt1"/>
                </a:solidFill>
                <a:latin typeface="Barlow SemiBold"/>
                <a:ea typeface="Barlow SemiBold"/>
                <a:cs typeface="Barlow SemiBold"/>
                <a:sym typeface="Barlow SemiBold"/>
              </a:defRPr>
            </a:lvl4pPr>
            <a:lvl5pPr marR="0" lvl="4" algn="l" rtl="0">
              <a:lnSpc>
                <a:spcPct val="90000"/>
              </a:lnSpc>
              <a:spcBef>
                <a:spcPts val="0"/>
              </a:spcBef>
              <a:spcAft>
                <a:spcPts val="0"/>
              </a:spcAft>
              <a:buClr>
                <a:schemeClr val="lt1"/>
              </a:buClr>
              <a:buSzPts val="4800"/>
              <a:buFont typeface="Barlow SemiBold"/>
              <a:buNone/>
              <a:defRPr sz="4800" b="0" i="0" u="none" strike="noStrike" cap="none">
                <a:solidFill>
                  <a:schemeClr val="lt1"/>
                </a:solidFill>
                <a:latin typeface="Barlow SemiBold"/>
                <a:ea typeface="Barlow SemiBold"/>
                <a:cs typeface="Barlow SemiBold"/>
                <a:sym typeface="Barlow SemiBold"/>
              </a:defRPr>
            </a:lvl5pPr>
            <a:lvl6pPr marR="0" lvl="5" algn="l" rtl="0">
              <a:lnSpc>
                <a:spcPct val="90000"/>
              </a:lnSpc>
              <a:spcBef>
                <a:spcPts val="0"/>
              </a:spcBef>
              <a:spcAft>
                <a:spcPts val="0"/>
              </a:spcAft>
              <a:buClr>
                <a:schemeClr val="lt1"/>
              </a:buClr>
              <a:buSzPts val="4800"/>
              <a:buFont typeface="Barlow SemiBold"/>
              <a:buNone/>
              <a:defRPr sz="4800" b="0" i="0" u="none" strike="noStrike" cap="none">
                <a:solidFill>
                  <a:schemeClr val="lt1"/>
                </a:solidFill>
                <a:latin typeface="Barlow SemiBold"/>
                <a:ea typeface="Barlow SemiBold"/>
                <a:cs typeface="Barlow SemiBold"/>
                <a:sym typeface="Barlow SemiBold"/>
              </a:defRPr>
            </a:lvl6pPr>
            <a:lvl7pPr marR="0" lvl="6" algn="l" rtl="0">
              <a:lnSpc>
                <a:spcPct val="90000"/>
              </a:lnSpc>
              <a:spcBef>
                <a:spcPts val="0"/>
              </a:spcBef>
              <a:spcAft>
                <a:spcPts val="0"/>
              </a:spcAft>
              <a:buClr>
                <a:schemeClr val="lt1"/>
              </a:buClr>
              <a:buSzPts val="4800"/>
              <a:buFont typeface="Barlow SemiBold"/>
              <a:buNone/>
              <a:defRPr sz="4800" b="0" i="0" u="none" strike="noStrike" cap="none">
                <a:solidFill>
                  <a:schemeClr val="lt1"/>
                </a:solidFill>
                <a:latin typeface="Barlow SemiBold"/>
                <a:ea typeface="Barlow SemiBold"/>
                <a:cs typeface="Barlow SemiBold"/>
                <a:sym typeface="Barlow SemiBold"/>
              </a:defRPr>
            </a:lvl7pPr>
            <a:lvl8pPr marR="0" lvl="7" algn="l" rtl="0">
              <a:lnSpc>
                <a:spcPct val="90000"/>
              </a:lnSpc>
              <a:spcBef>
                <a:spcPts val="0"/>
              </a:spcBef>
              <a:spcAft>
                <a:spcPts val="0"/>
              </a:spcAft>
              <a:buClr>
                <a:schemeClr val="lt1"/>
              </a:buClr>
              <a:buSzPts val="4800"/>
              <a:buFont typeface="Barlow SemiBold"/>
              <a:buNone/>
              <a:defRPr sz="4800" b="0" i="0" u="none" strike="noStrike" cap="none">
                <a:solidFill>
                  <a:schemeClr val="lt1"/>
                </a:solidFill>
                <a:latin typeface="Barlow SemiBold"/>
                <a:ea typeface="Barlow SemiBold"/>
                <a:cs typeface="Barlow SemiBold"/>
                <a:sym typeface="Barlow SemiBold"/>
              </a:defRPr>
            </a:lvl8pPr>
            <a:lvl9pPr marR="0" lvl="8" algn="l" rtl="0">
              <a:lnSpc>
                <a:spcPct val="90000"/>
              </a:lnSpc>
              <a:spcBef>
                <a:spcPts val="0"/>
              </a:spcBef>
              <a:spcAft>
                <a:spcPts val="0"/>
              </a:spcAft>
              <a:buClr>
                <a:schemeClr val="lt1"/>
              </a:buClr>
              <a:buSzPts val="4800"/>
              <a:buFont typeface="Barlow SemiBold"/>
              <a:buNone/>
              <a:defRPr sz="4800" b="0" i="0" u="none" strike="noStrike" cap="none">
                <a:solidFill>
                  <a:schemeClr val="lt1"/>
                </a:solidFill>
                <a:latin typeface="Barlow SemiBold"/>
                <a:ea typeface="Barlow SemiBold"/>
                <a:cs typeface="Barlow SemiBold"/>
                <a:sym typeface="Barlow SemiBold"/>
              </a:defRPr>
            </a:lvl9pPr>
          </a:lstStyle>
          <a:p>
            <a:pPr algn="ctr">
              <a:lnSpc>
                <a:spcPct val="100000"/>
              </a:lnSpc>
              <a:spcBef>
                <a:spcPct val="20000"/>
              </a:spcBef>
              <a:defRPr/>
            </a:pPr>
            <a:endParaRPr lang="es-ES" sz="2000" dirty="0" smtClean="0">
              <a:solidFill>
                <a:schemeClr val="tx1"/>
              </a:solidFill>
              <a:latin typeface="Times New Roman" panose="02020603050405020304" pitchFamily="18" charset="0"/>
              <a:cs typeface="Times New Roman" panose="02020603050405020304" pitchFamily="18" charset="0"/>
            </a:endParaRPr>
          </a:p>
          <a:p>
            <a:pPr algn="ctr">
              <a:lnSpc>
                <a:spcPct val="100000"/>
              </a:lnSpc>
              <a:spcBef>
                <a:spcPct val="20000"/>
              </a:spcBef>
              <a:defRPr/>
            </a:pPr>
            <a:r>
              <a:rPr lang="es-ES" sz="2000" dirty="0" smtClean="0">
                <a:solidFill>
                  <a:schemeClr val="tx1"/>
                </a:solidFill>
                <a:latin typeface="Times New Roman" panose="02020603050405020304" pitchFamily="18" charset="0"/>
                <a:cs typeface="Times New Roman" panose="02020603050405020304" pitchFamily="18" charset="0"/>
              </a:rPr>
              <a:t>Centro Cardiovascular Regional </a:t>
            </a:r>
            <a:br>
              <a:rPr lang="es-ES" sz="2000" dirty="0" smtClean="0">
                <a:solidFill>
                  <a:schemeClr val="tx1"/>
                </a:solidFill>
                <a:latin typeface="Times New Roman" panose="02020603050405020304" pitchFamily="18" charset="0"/>
                <a:cs typeface="Times New Roman" panose="02020603050405020304" pitchFamily="18" charset="0"/>
              </a:rPr>
            </a:br>
            <a:r>
              <a:rPr lang="es-ES" sz="2000" dirty="0" smtClean="0">
                <a:solidFill>
                  <a:schemeClr val="tx1"/>
                </a:solidFill>
                <a:latin typeface="Times New Roman" panose="02020603050405020304" pitchFamily="18" charset="0"/>
                <a:cs typeface="Times New Roman" panose="02020603050405020304" pitchFamily="18" charset="0"/>
              </a:rPr>
              <a:t>Centro-Occidental ASCARDIO</a:t>
            </a:r>
            <a:br>
              <a:rPr lang="es-ES" sz="2000" dirty="0" smtClean="0">
                <a:solidFill>
                  <a:schemeClr val="tx1"/>
                </a:solidFill>
                <a:latin typeface="Times New Roman" panose="02020603050405020304" pitchFamily="18" charset="0"/>
                <a:cs typeface="Times New Roman" panose="02020603050405020304" pitchFamily="18" charset="0"/>
              </a:rPr>
            </a:br>
            <a:r>
              <a:rPr lang="es-ES" sz="2000" dirty="0" smtClean="0">
                <a:solidFill>
                  <a:schemeClr val="tx1"/>
                </a:solidFill>
                <a:latin typeface="Times New Roman" panose="02020603050405020304" pitchFamily="18" charset="0"/>
                <a:cs typeface="Times New Roman" panose="02020603050405020304" pitchFamily="18" charset="0"/>
              </a:rPr>
              <a:t>Universidad Centro Occidental Lisandro Alvarado</a:t>
            </a:r>
            <a:br>
              <a:rPr lang="es-ES" sz="2000" dirty="0" smtClean="0">
                <a:solidFill>
                  <a:schemeClr val="tx1"/>
                </a:solidFill>
                <a:latin typeface="Times New Roman" panose="02020603050405020304" pitchFamily="18" charset="0"/>
                <a:cs typeface="Times New Roman" panose="02020603050405020304" pitchFamily="18" charset="0"/>
              </a:rPr>
            </a:br>
            <a:r>
              <a:rPr lang="es-ES" sz="2000" dirty="0" smtClean="0">
                <a:solidFill>
                  <a:schemeClr val="tx1"/>
                </a:solidFill>
                <a:latin typeface="Times New Roman" panose="02020603050405020304" pitchFamily="18" charset="0"/>
                <a:cs typeface="Times New Roman" panose="02020603050405020304" pitchFamily="18" charset="0"/>
              </a:rPr>
              <a:t>Postgrado de Cardiología  </a:t>
            </a:r>
            <a:br>
              <a:rPr lang="es-ES" sz="2000" dirty="0" smtClean="0">
                <a:solidFill>
                  <a:schemeClr val="tx1"/>
                </a:solidFill>
                <a:latin typeface="Times New Roman" panose="02020603050405020304" pitchFamily="18" charset="0"/>
                <a:cs typeface="Times New Roman" panose="02020603050405020304" pitchFamily="18" charset="0"/>
              </a:rPr>
            </a:br>
            <a:endParaRPr lang="en-US" sz="3600" dirty="0">
              <a:solidFill>
                <a:schemeClr val="tx1"/>
              </a:solidFill>
              <a:latin typeface="Times New Roman" panose="02020603050405020304" pitchFamily="18" charset="0"/>
              <a:cs typeface="Times New Roman" panose="02020603050405020304" pitchFamily="18" charset="0"/>
            </a:endParaRPr>
          </a:p>
        </p:txBody>
      </p:sp>
      <p:pic>
        <p:nvPicPr>
          <p:cNvPr id="11" name="Picture 4" descr="http://www.ucla.edu.ve/imagen/Escudo.jpg">
            <a:extLst>
              <a:ext uri="{FF2B5EF4-FFF2-40B4-BE49-F238E27FC236}">
                <a16:creationId xmlns:a16="http://schemas.microsoft.com/office/drawing/2014/main" xmlns="" id="{ED363EAF-166D-47C4-B6FE-C8305BDFD1E7}"/>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709406" cy="843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951" y="0"/>
            <a:ext cx="757062" cy="843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adroTexto 3"/>
          <p:cNvSpPr txBox="1"/>
          <p:nvPr/>
        </p:nvSpPr>
        <p:spPr>
          <a:xfrm>
            <a:off x="368406" y="3230312"/>
            <a:ext cx="6100468" cy="1569660"/>
          </a:xfrm>
          <a:prstGeom prst="rect">
            <a:avLst/>
          </a:prstGeom>
          <a:noFill/>
        </p:spPr>
        <p:txBody>
          <a:bodyPr wrap="square" rtlCol="0">
            <a:spAutoFit/>
          </a:bodyPr>
          <a:lstStyle/>
          <a:p>
            <a:r>
              <a:rPr lang="es-VE" sz="1600" b="1" dirty="0" smtClean="0">
                <a:latin typeface="Times New Roman" panose="02020603050405020304" pitchFamily="18" charset="0"/>
                <a:cs typeface="Times New Roman" panose="02020603050405020304" pitchFamily="18" charset="0"/>
              </a:rPr>
              <a:t>GRUPO 1</a:t>
            </a:r>
          </a:p>
          <a:p>
            <a:r>
              <a:rPr lang="es-VE" sz="1600" b="1" dirty="0" smtClean="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s-VE" sz="1600" dirty="0" smtClean="0">
                <a:latin typeface="Times New Roman" panose="02020603050405020304" pitchFamily="18" charset="0"/>
                <a:cs typeface="Times New Roman" panose="02020603050405020304" pitchFamily="18" charset="0"/>
              </a:rPr>
              <a:t>DRA NATHALIA LANDAETA  R3 </a:t>
            </a:r>
            <a:r>
              <a:rPr lang="es-VE" sz="1600" b="1" dirty="0" smtClean="0">
                <a:latin typeface="Times New Roman" panose="02020603050405020304" pitchFamily="18" charset="0"/>
                <a:cs typeface="Times New Roman" panose="02020603050405020304" pitchFamily="18" charset="0"/>
              </a:rPr>
              <a:t>(PONENTE) </a:t>
            </a:r>
          </a:p>
          <a:p>
            <a:pPr marL="285750" indent="-285750">
              <a:buFont typeface="Arial" panose="020B0604020202020204" pitchFamily="34" charset="0"/>
              <a:buChar char="•"/>
            </a:pPr>
            <a:r>
              <a:rPr lang="es-VE" sz="1600" dirty="0" smtClean="0">
                <a:latin typeface="Times New Roman" panose="02020603050405020304" pitchFamily="18" charset="0"/>
                <a:cs typeface="Times New Roman" panose="02020603050405020304" pitchFamily="18" charset="0"/>
              </a:rPr>
              <a:t>DR GIANFRANCO CORBASCIO R2 (</a:t>
            </a:r>
            <a:r>
              <a:rPr lang="es-VE" sz="1600" b="1" dirty="0" smtClean="0">
                <a:latin typeface="Times New Roman" panose="02020603050405020304" pitchFamily="18" charset="0"/>
                <a:cs typeface="Times New Roman" panose="02020603050405020304" pitchFamily="18" charset="0"/>
              </a:rPr>
              <a:t>RELATOR)</a:t>
            </a:r>
          </a:p>
          <a:p>
            <a:pPr marL="285750" indent="-285750">
              <a:buFont typeface="Arial" panose="020B0604020202020204" pitchFamily="34" charset="0"/>
              <a:buChar char="•"/>
            </a:pPr>
            <a:r>
              <a:rPr lang="es-VE" sz="1600" dirty="0" smtClean="0">
                <a:latin typeface="Times New Roman" panose="02020603050405020304" pitchFamily="18" charset="0"/>
                <a:cs typeface="Times New Roman" panose="02020603050405020304" pitchFamily="18" charset="0"/>
              </a:rPr>
              <a:t>DR ANIBAL ARROYO R1</a:t>
            </a:r>
          </a:p>
          <a:p>
            <a:pPr marL="285750" indent="-285750">
              <a:buFont typeface="Arial" panose="020B0604020202020204" pitchFamily="34" charset="0"/>
              <a:buChar char="•"/>
            </a:pPr>
            <a:r>
              <a:rPr lang="es-VE" sz="1600" dirty="0" smtClean="0">
                <a:latin typeface="Times New Roman" panose="02020603050405020304" pitchFamily="18" charset="0"/>
                <a:cs typeface="Times New Roman" panose="02020603050405020304" pitchFamily="18" charset="0"/>
              </a:rPr>
              <a:t>DRA MARIA ANTONINI R1</a:t>
            </a:r>
            <a:endParaRPr lang="es-VE" sz="1600"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2503685" y="4867932"/>
            <a:ext cx="4367463" cy="307777"/>
          </a:xfrm>
          <a:prstGeom prst="rect">
            <a:avLst/>
          </a:prstGeom>
          <a:noFill/>
        </p:spPr>
        <p:txBody>
          <a:bodyPr wrap="square" rtlCol="0">
            <a:spAutoFit/>
          </a:bodyPr>
          <a:lstStyle/>
          <a:p>
            <a:r>
              <a:rPr lang="es-VE" dirty="0" smtClean="0">
                <a:latin typeface="Times New Roman" panose="02020603050405020304" pitchFamily="18" charset="0"/>
                <a:cs typeface="Times New Roman" panose="02020603050405020304" pitchFamily="18" charset="0"/>
              </a:rPr>
              <a:t>BARQUISIMETO FEBRERO 2021</a:t>
            </a:r>
            <a:endParaRPr lang="es-VE"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5" name="Google Shape;165;p14"/>
          <p:cNvSpPr txBox="1">
            <a:spLocks noGrp="1"/>
          </p:cNvSpPr>
          <p:nvPr>
            <p:ph type="body" idx="1"/>
          </p:nvPr>
        </p:nvSpPr>
        <p:spPr>
          <a:xfrm>
            <a:off x="614975" y="1423527"/>
            <a:ext cx="8088183" cy="1551372"/>
          </a:xfrm>
          <a:prstGeom prst="rect">
            <a:avLst/>
          </a:prstGeom>
        </p:spPr>
        <p:txBody>
          <a:bodyPr spcFirstLastPara="1" wrap="square" lIns="0" tIns="0" rIns="0" bIns="0" anchor="t" anchorCtr="0">
            <a:noAutofit/>
          </a:bodyPr>
          <a:lstStyle/>
          <a:p>
            <a:pPr algn="ctr"/>
            <a:r>
              <a:rPr lang="es-VE" sz="2000" b="1" dirty="0" smtClean="0">
                <a:latin typeface="Times New Roman" panose="02020603050405020304" pitchFamily="18" charset="0"/>
                <a:cs typeface="Times New Roman" panose="02020603050405020304" pitchFamily="18" charset="0"/>
              </a:rPr>
              <a:t>¿En </a:t>
            </a:r>
            <a:r>
              <a:rPr lang="es-VE" sz="2000" b="1" dirty="0">
                <a:latin typeface="Times New Roman" panose="02020603050405020304" pitchFamily="18" charset="0"/>
                <a:cs typeface="Times New Roman" panose="02020603050405020304" pitchFamily="18" charset="0"/>
              </a:rPr>
              <a:t>el paciente con Covid </a:t>
            </a:r>
            <a:r>
              <a:rPr lang="es-VE" sz="2000" b="1" dirty="0" smtClean="0">
                <a:latin typeface="Times New Roman" panose="02020603050405020304" pitchFamily="18" charset="0"/>
                <a:cs typeface="Times New Roman" panose="02020603050405020304" pitchFamily="18" charset="0"/>
              </a:rPr>
              <a:t>severo, el uso de heparina </a:t>
            </a:r>
            <a:r>
              <a:rPr lang="es-VE" sz="2000" b="1" dirty="0">
                <a:latin typeface="Times New Roman" panose="02020603050405020304" pitchFamily="18" charset="0"/>
                <a:cs typeface="Times New Roman" panose="02020603050405020304" pitchFamily="18" charset="0"/>
              </a:rPr>
              <a:t>de bajo peso molecular </a:t>
            </a:r>
            <a:r>
              <a:rPr lang="es-VE" sz="2000" b="1" dirty="0" smtClean="0">
                <a:latin typeface="Times New Roman" panose="02020603050405020304" pitchFamily="18" charset="0"/>
                <a:cs typeface="Times New Roman" panose="02020603050405020304" pitchFamily="18" charset="0"/>
              </a:rPr>
              <a:t>a dosis anticoagulante vs tromboprofilactica</a:t>
            </a:r>
            <a:r>
              <a:rPr lang="es-VE" sz="2000" b="1" dirty="0">
                <a:latin typeface="Times New Roman" panose="02020603050405020304" pitchFamily="18" charset="0"/>
                <a:cs typeface="Times New Roman" panose="02020603050405020304" pitchFamily="18" charset="0"/>
              </a:rPr>
              <a:t> r</a:t>
            </a:r>
            <a:r>
              <a:rPr lang="es-VE" sz="2000" b="1" dirty="0" smtClean="0">
                <a:latin typeface="Times New Roman" panose="02020603050405020304" pitchFamily="18" charset="0"/>
                <a:cs typeface="Times New Roman" panose="02020603050405020304" pitchFamily="18" charset="0"/>
              </a:rPr>
              <a:t>educe la mortalidad?</a:t>
            </a:r>
            <a:r>
              <a:rPr lang="es-VE" sz="2000" dirty="0">
                <a:latin typeface="Times New Roman" panose="02020603050405020304" pitchFamily="18" charset="0"/>
                <a:cs typeface="Times New Roman" panose="02020603050405020304" pitchFamily="18" charset="0"/>
              </a:rPr>
              <a:t> </a:t>
            </a:r>
          </a:p>
          <a:p>
            <a:pPr marL="88900" indent="0">
              <a:buNone/>
            </a:pPr>
            <a:endParaRPr lang="es-VE" sz="1100" dirty="0">
              <a:latin typeface="Times New Roman" panose="02020603050405020304" pitchFamily="18" charset="0"/>
              <a:cs typeface="Times New Roman" panose="02020603050405020304" pitchFamily="18" charset="0"/>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Título 1"/>
          <p:cNvSpPr>
            <a:spLocks noGrp="1"/>
          </p:cNvSpPr>
          <p:nvPr>
            <p:ph type="title"/>
          </p:nvPr>
        </p:nvSpPr>
        <p:spPr/>
        <p:txBody>
          <a:bodyPr/>
          <a:lstStyle/>
          <a:p>
            <a:r>
              <a:rPr lang="es-VE" dirty="0" smtClean="0"/>
              <a:t>INTERROGANTE</a:t>
            </a:r>
            <a:endParaRPr lang="es-VE" dirty="0"/>
          </a:p>
        </p:txBody>
      </p:sp>
      <p:pic>
        <p:nvPicPr>
          <p:cNvPr id="3" name="Imagen 2"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363" y="2605408"/>
            <a:ext cx="6649378" cy="1705213"/>
          </a:xfrm>
          <a:prstGeom prst="rect">
            <a:avLst/>
          </a:prstGeom>
        </p:spPr>
      </p:pic>
      <p:sp>
        <p:nvSpPr>
          <p:cNvPr id="4" name="Rectángulo 3"/>
          <p:cNvSpPr/>
          <p:nvPr/>
        </p:nvSpPr>
        <p:spPr>
          <a:xfrm>
            <a:off x="1050363" y="2811683"/>
            <a:ext cx="6180431"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VE" sz="1800" b="1" dirty="0">
                <a:latin typeface="Times New Roman" panose="02020603050405020304" pitchFamily="18" charset="0"/>
                <a:cs typeface="Times New Roman" panose="02020603050405020304" pitchFamily="18" charset="0"/>
              </a:rPr>
              <a:t>Anticoagulación en COVID-19: efecto de</a:t>
            </a:r>
          </a:p>
          <a:p>
            <a:pPr algn="ctr"/>
            <a:r>
              <a:rPr lang="es-VE" sz="1800" b="1" dirty="0" err="1">
                <a:latin typeface="Times New Roman" panose="02020603050405020304" pitchFamily="18" charset="0"/>
                <a:cs typeface="Times New Roman" panose="02020603050405020304" pitchFamily="18" charset="0"/>
              </a:rPr>
              <a:t>Enoxaparina</a:t>
            </a:r>
            <a:r>
              <a:rPr lang="es-VE" sz="1800" b="1" dirty="0">
                <a:latin typeface="Times New Roman" panose="02020603050405020304" pitchFamily="18" charset="0"/>
                <a:cs typeface="Times New Roman" panose="02020603050405020304" pitchFamily="18" charset="0"/>
              </a:rPr>
              <a:t>, heparina y </a:t>
            </a:r>
            <a:r>
              <a:rPr lang="es-VE" sz="1800" b="1" dirty="0" err="1">
                <a:latin typeface="Times New Roman" panose="02020603050405020304" pitchFamily="18" charset="0"/>
                <a:cs typeface="Times New Roman" panose="02020603050405020304" pitchFamily="18" charset="0"/>
              </a:rPr>
              <a:t>apixabán</a:t>
            </a:r>
            <a:r>
              <a:rPr lang="es-VE" sz="1800" b="1" dirty="0">
                <a:latin typeface="Times New Roman" panose="02020603050405020304" pitchFamily="18" charset="0"/>
                <a:cs typeface="Times New Roman" panose="02020603050405020304" pitchFamily="18" charset="0"/>
              </a:rPr>
              <a:t> sobre la mortalidad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INTRODUCCIÓN</a:t>
            </a:r>
            <a:endParaRPr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 name="Google Shape;560;p39"/>
          <p:cNvGrpSpPr/>
          <p:nvPr/>
        </p:nvGrpSpPr>
        <p:grpSpPr>
          <a:xfrm>
            <a:off x="560381" y="3066344"/>
            <a:ext cx="301203" cy="301203"/>
            <a:chOff x="8762414" y="2939573"/>
            <a:chExt cx="457200" cy="457200"/>
          </a:xfrm>
        </p:grpSpPr>
        <p:sp>
          <p:nvSpPr>
            <p:cNvPr id="10" name="Google Shape;561;p39"/>
            <p:cNvSpPr/>
            <p:nvPr/>
          </p:nvSpPr>
          <p:spPr>
            <a:xfrm>
              <a:off x="9010064" y="3034823"/>
              <a:ext cx="209550" cy="66675"/>
            </a:xfrm>
            <a:custGeom>
              <a:avLst/>
              <a:gdLst/>
              <a:ahLst/>
              <a:cxnLst/>
              <a:rect l="l" t="t" r="r" b="b"/>
              <a:pathLst>
                <a:path w="209550" h="66675" extrusionOk="0">
                  <a:moveTo>
                    <a:pt x="200025" y="0"/>
                  </a:moveTo>
                  <a:lnTo>
                    <a:pt x="9525" y="0"/>
                  </a:lnTo>
                  <a:cubicBezTo>
                    <a:pt x="3810" y="0"/>
                    <a:pt x="0" y="3810"/>
                    <a:pt x="0" y="9525"/>
                  </a:cubicBezTo>
                  <a:lnTo>
                    <a:pt x="0" y="57150"/>
                  </a:lnTo>
                  <a:cubicBezTo>
                    <a:pt x="0" y="62865"/>
                    <a:pt x="3810" y="66675"/>
                    <a:pt x="9525" y="66675"/>
                  </a:cubicBezTo>
                  <a:lnTo>
                    <a:pt x="200025" y="66675"/>
                  </a:lnTo>
                  <a:cubicBezTo>
                    <a:pt x="205740" y="66675"/>
                    <a:pt x="209550" y="62865"/>
                    <a:pt x="209550" y="57150"/>
                  </a:cubicBezTo>
                  <a:lnTo>
                    <a:pt x="209550" y="9525"/>
                  </a:lnTo>
                  <a:cubicBezTo>
                    <a:pt x="209550" y="3810"/>
                    <a:pt x="205740" y="0"/>
                    <a:pt x="200025"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562;p39"/>
            <p:cNvSpPr/>
            <p:nvPr/>
          </p:nvSpPr>
          <p:spPr>
            <a:xfrm>
              <a:off x="9029114" y="3120548"/>
              <a:ext cx="171450" cy="276225"/>
            </a:xfrm>
            <a:custGeom>
              <a:avLst/>
              <a:gdLst/>
              <a:ahLst/>
              <a:cxnLst/>
              <a:rect l="l" t="t" r="r" b="b"/>
              <a:pathLst>
                <a:path w="171450" h="276225" extrusionOk="0">
                  <a:moveTo>
                    <a:pt x="0" y="266700"/>
                  </a:moveTo>
                  <a:cubicBezTo>
                    <a:pt x="0" y="272415"/>
                    <a:pt x="3810" y="276225"/>
                    <a:pt x="9525" y="276225"/>
                  </a:cubicBezTo>
                  <a:lnTo>
                    <a:pt x="161925" y="276225"/>
                  </a:lnTo>
                  <a:cubicBezTo>
                    <a:pt x="167640" y="276225"/>
                    <a:pt x="171450" y="272415"/>
                    <a:pt x="171450" y="266700"/>
                  </a:cubicBezTo>
                  <a:lnTo>
                    <a:pt x="171450" y="0"/>
                  </a:lnTo>
                  <a:lnTo>
                    <a:pt x="0" y="0"/>
                  </a:lnTo>
                  <a:lnTo>
                    <a:pt x="0" y="266700"/>
                  </a:lnTo>
                  <a:close/>
                  <a:moveTo>
                    <a:pt x="28575" y="57150"/>
                  </a:moveTo>
                  <a:cubicBezTo>
                    <a:pt x="28575" y="51435"/>
                    <a:pt x="32385" y="47625"/>
                    <a:pt x="38100" y="47625"/>
                  </a:cubicBezTo>
                  <a:lnTo>
                    <a:pt x="133350" y="47625"/>
                  </a:lnTo>
                  <a:cubicBezTo>
                    <a:pt x="139065" y="47625"/>
                    <a:pt x="142875" y="51435"/>
                    <a:pt x="142875" y="57150"/>
                  </a:cubicBezTo>
                  <a:lnTo>
                    <a:pt x="142875" y="123825"/>
                  </a:lnTo>
                  <a:cubicBezTo>
                    <a:pt x="142875" y="129540"/>
                    <a:pt x="139065" y="133350"/>
                    <a:pt x="133350" y="133350"/>
                  </a:cubicBezTo>
                  <a:lnTo>
                    <a:pt x="38100" y="133350"/>
                  </a:lnTo>
                  <a:cubicBezTo>
                    <a:pt x="32385" y="133350"/>
                    <a:pt x="28575" y="129540"/>
                    <a:pt x="28575" y="123825"/>
                  </a:cubicBezTo>
                  <a:lnTo>
                    <a:pt x="28575" y="57150"/>
                  </a:lnTo>
                  <a:close/>
                  <a:moveTo>
                    <a:pt x="38100" y="161925"/>
                  </a:moveTo>
                  <a:lnTo>
                    <a:pt x="133350" y="161925"/>
                  </a:lnTo>
                  <a:cubicBezTo>
                    <a:pt x="139065" y="161925"/>
                    <a:pt x="142875" y="165735"/>
                    <a:pt x="142875" y="171450"/>
                  </a:cubicBezTo>
                  <a:cubicBezTo>
                    <a:pt x="142875" y="177165"/>
                    <a:pt x="139065" y="180975"/>
                    <a:pt x="133350" y="180975"/>
                  </a:cubicBezTo>
                  <a:lnTo>
                    <a:pt x="38100" y="180975"/>
                  </a:lnTo>
                  <a:cubicBezTo>
                    <a:pt x="32385" y="180975"/>
                    <a:pt x="28575" y="177165"/>
                    <a:pt x="28575" y="171450"/>
                  </a:cubicBezTo>
                  <a:cubicBezTo>
                    <a:pt x="28575" y="165735"/>
                    <a:pt x="32385" y="161925"/>
                    <a:pt x="38100" y="1619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563;p39"/>
            <p:cNvSpPr/>
            <p:nvPr/>
          </p:nvSpPr>
          <p:spPr>
            <a:xfrm>
              <a:off x="8762414" y="2939573"/>
              <a:ext cx="200025" cy="457200"/>
            </a:xfrm>
            <a:custGeom>
              <a:avLst/>
              <a:gdLst/>
              <a:ahLst/>
              <a:cxnLst/>
              <a:rect l="l" t="t" r="r" b="b"/>
              <a:pathLst>
                <a:path w="200025" h="457200" extrusionOk="0">
                  <a:moveTo>
                    <a:pt x="185738" y="76200"/>
                  </a:moveTo>
                  <a:lnTo>
                    <a:pt x="133350" y="76200"/>
                  </a:lnTo>
                  <a:lnTo>
                    <a:pt x="133350" y="28575"/>
                  </a:lnTo>
                  <a:lnTo>
                    <a:pt x="157163" y="28575"/>
                  </a:lnTo>
                  <a:cubicBezTo>
                    <a:pt x="164783" y="28575"/>
                    <a:pt x="171450" y="21908"/>
                    <a:pt x="171450" y="14288"/>
                  </a:cubicBezTo>
                  <a:cubicBezTo>
                    <a:pt x="171450" y="6668"/>
                    <a:pt x="164783" y="0"/>
                    <a:pt x="157163" y="0"/>
                  </a:cubicBezTo>
                  <a:lnTo>
                    <a:pt x="42863" y="0"/>
                  </a:lnTo>
                  <a:cubicBezTo>
                    <a:pt x="35243" y="0"/>
                    <a:pt x="28575" y="6668"/>
                    <a:pt x="28575" y="14288"/>
                  </a:cubicBezTo>
                  <a:cubicBezTo>
                    <a:pt x="28575" y="21908"/>
                    <a:pt x="35243" y="28575"/>
                    <a:pt x="42863" y="28575"/>
                  </a:cubicBezTo>
                  <a:lnTo>
                    <a:pt x="66675" y="28575"/>
                  </a:lnTo>
                  <a:lnTo>
                    <a:pt x="66675" y="76200"/>
                  </a:lnTo>
                  <a:lnTo>
                    <a:pt x="14288" y="76200"/>
                  </a:lnTo>
                  <a:cubicBezTo>
                    <a:pt x="6668" y="76200"/>
                    <a:pt x="0" y="82868"/>
                    <a:pt x="0" y="90488"/>
                  </a:cubicBezTo>
                  <a:cubicBezTo>
                    <a:pt x="0" y="98108"/>
                    <a:pt x="6668" y="104775"/>
                    <a:pt x="14288" y="104775"/>
                  </a:cubicBezTo>
                  <a:lnTo>
                    <a:pt x="47625" y="104775"/>
                  </a:lnTo>
                  <a:lnTo>
                    <a:pt x="47625" y="323850"/>
                  </a:lnTo>
                  <a:cubicBezTo>
                    <a:pt x="47625" y="334328"/>
                    <a:pt x="56198" y="342900"/>
                    <a:pt x="66675" y="342900"/>
                  </a:cubicBezTo>
                  <a:lnTo>
                    <a:pt x="66675" y="361950"/>
                  </a:lnTo>
                  <a:cubicBezTo>
                    <a:pt x="66675" y="367665"/>
                    <a:pt x="70485" y="371475"/>
                    <a:pt x="76200" y="371475"/>
                  </a:cubicBezTo>
                  <a:lnTo>
                    <a:pt x="85725" y="371475"/>
                  </a:lnTo>
                  <a:lnTo>
                    <a:pt x="85725" y="442913"/>
                  </a:lnTo>
                  <a:cubicBezTo>
                    <a:pt x="85725" y="450533"/>
                    <a:pt x="92393" y="457200"/>
                    <a:pt x="100013" y="457200"/>
                  </a:cubicBezTo>
                  <a:cubicBezTo>
                    <a:pt x="107633" y="457200"/>
                    <a:pt x="114300" y="450533"/>
                    <a:pt x="114300" y="442913"/>
                  </a:cubicBezTo>
                  <a:lnTo>
                    <a:pt x="114300" y="371475"/>
                  </a:lnTo>
                  <a:lnTo>
                    <a:pt x="123825" y="371475"/>
                  </a:lnTo>
                  <a:cubicBezTo>
                    <a:pt x="129540" y="371475"/>
                    <a:pt x="133350" y="367665"/>
                    <a:pt x="133350" y="361950"/>
                  </a:cubicBezTo>
                  <a:lnTo>
                    <a:pt x="133350" y="342900"/>
                  </a:lnTo>
                  <a:cubicBezTo>
                    <a:pt x="143828" y="342900"/>
                    <a:pt x="152400" y="334328"/>
                    <a:pt x="152400" y="323850"/>
                  </a:cubicBezTo>
                  <a:lnTo>
                    <a:pt x="152400" y="104775"/>
                  </a:lnTo>
                  <a:lnTo>
                    <a:pt x="185738" y="104775"/>
                  </a:lnTo>
                  <a:cubicBezTo>
                    <a:pt x="193358" y="104775"/>
                    <a:pt x="200025" y="98108"/>
                    <a:pt x="200025" y="90488"/>
                  </a:cubicBezTo>
                  <a:cubicBezTo>
                    <a:pt x="200025" y="82868"/>
                    <a:pt x="193358" y="76200"/>
                    <a:pt x="185738" y="76200"/>
                  </a:cubicBezTo>
                  <a:close/>
                  <a:moveTo>
                    <a:pt x="123825" y="247650"/>
                  </a:moveTo>
                  <a:lnTo>
                    <a:pt x="76200" y="247650"/>
                  </a:lnTo>
                  <a:lnTo>
                    <a:pt x="76200" y="123825"/>
                  </a:lnTo>
                  <a:lnTo>
                    <a:pt x="123825" y="123825"/>
                  </a:lnTo>
                  <a:lnTo>
                    <a:pt x="123825" y="24765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 name="Google Shape;591;p39"/>
          <p:cNvSpPr/>
          <p:nvPr/>
        </p:nvSpPr>
        <p:spPr>
          <a:xfrm>
            <a:off x="541667" y="1581883"/>
            <a:ext cx="409926" cy="374447"/>
          </a:xfrm>
          <a:custGeom>
            <a:avLst/>
            <a:gdLst/>
            <a:ahLst/>
            <a:cxnLst/>
            <a:rect l="l" t="t" r="r" b="b"/>
            <a:pathLst>
              <a:path w="457200" h="457200" extrusionOk="0">
                <a:moveTo>
                  <a:pt x="438150" y="209550"/>
                </a:moveTo>
                <a:lnTo>
                  <a:pt x="399098" y="209550"/>
                </a:lnTo>
                <a:cubicBezTo>
                  <a:pt x="395288" y="176213"/>
                  <a:pt x="381953" y="146685"/>
                  <a:pt x="362903" y="121920"/>
                </a:cubicBezTo>
                <a:lnTo>
                  <a:pt x="395288" y="89535"/>
                </a:lnTo>
                <a:cubicBezTo>
                  <a:pt x="402908" y="81915"/>
                  <a:pt x="402908" y="70485"/>
                  <a:pt x="395288" y="62865"/>
                </a:cubicBezTo>
                <a:cubicBezTo>
                  <a:pt x="387668" y="55245"/>
                  <a:pt x="376238" y="55245"/>
                  <a:pt x="368618" y="62865"/>
                </a:cubicBezTo>
                <a:lnTo>
                  <a:pt x="336233" y="95250"/>
                </a:lnTo>
                <a:cubicBezTo>
                  <a:pt x="311468" y="75248"/>
                  <a:pt x="280988" y="62865"/>
                  <a:pt x="248603" y="59055"/>
                </a:cubicBezTo>
                <a:lnTo>
                  <a:pt x="248603" y="19050"/>
                </a:lnTo>
                <a:cubicBezTo>
                  <a:pt x="248603" y="8573"/>
                  <a:pt x="240030" y="0"/>
                  <a:pt x="229553" y="0"/>
                </a:cubicBezTo>
                <a:cubicBezTo>
                  <a:pt x="219075" y="0"/>
                  <a:pt x="210503" y="8573"/>
                  <a:pt x="210503" y="19050"/>
                </a:cubicBezTo>
                <a:lnTo>
                  <a:pt x="210503" y="58103"/>
                </a:lnTo>
                <a:cubicBezTo>
                  <a:pt x="177165" y="61913"/>
                  <a:pt x="147638" y="75248"/>
                  <a:pt x="122873" y="94298"/>
                </a:cubicBezTo>
                <a:lnTo>
                  <a:pt x="89535" y="62865"/>
                </a:lnTo>
                <a:cubicBezTo>
                  <a:pt x="81915" y="55245"/>
                  <a:pt x="70485" y="55245"/>
                  <a:pt x="62865" y="62865"/>
                </a:cubicBezTo>
                <a:cubicBezTo>
                  <a:pt x="55245" y="70485"/>
                  <a:pt x="55245" y="81915"/>
                  <a:pt x="62865" y="89535"/>
                </a:cubicBezTo>
                <a:lnTo>
                  <a:pt x="95250" y="121920"/>
                </a:lnTo>
                <a:cubicBezTo>
                  <a:pt x="75248" y="146685"/>
                  <a:pt x="62865" y="177165"/>
                  <a:pt x="59055" y="209550"/>
                </a:cubicBezTo>
                <a:lnTo>
                  <a:pt x="19050" y="209550"/>
                </a:lnTo>
                <a:cubicBezTo>
                  <a:pt x="8573" y="209550"/>
                  <a:pt x="0" y="218123"/>
                  <a:pt x="0" y="228600"/>
                </a:cubicBezTo>
                <a:cubicBezTo>
                  <a:pt x="0" y="239078"/>
                  <a:pt x="8573" y="247650"/>
                  <a:pt x="19050" y="247650"/>
                </a:cubicBezTo>
                <a:lnTo>
                  <a:pt x="58103" y="247650"/>
                </a:lnTo>
                <a:cubicBezTo>
                  <a:pt x="61913" y="280988"/>
                  <a:pt x="75248" y="310515"/>
                  <a:pt x="94298" y="335280"/>
                </a:cubicBezTo>
                <a:lnTo>
                  <a:pt x="61913" y="367665"/>
                </a:lnTo>
                <a:cubicBezTo>
                  <a:pt x="54293" y="375285"/>
                  <a:pt x="54293" y="386715"/>
                  <a:pt x="61913" y="394335"/>
                </a:cubicBezTo>
                <a:cubicBezTo>
                  <a:pt x="66675" y="398145"/>
                  <a:pt x="71438" y="400050"/>
                  <a:pt x="76200" y="400050"/>
                </a:cubicBezTo>
                <a:cubicBezTo>
                  <a:pt x="80963" y="400050"/>
                  <a:pt x="85725" y="398145"/>
                  <a:pt x="89535" y="394335"/>
                </a:cubicBezTo>
                <a:lnTo>
                  <a:pt x="121920" y="361950"/>
                </a:lnTo>
                <a:cubicBezTo>
                  <a:pt x="146685" y="381953"/>
                  <a:pt x="177165" y="394335"/>
                  <a:pt x="209550" y="398145"/>
                </a:cubicBezTo>
                <a:lnTo>
                  <a:pt x="209550" y="438150"/>
                </a:lnTo>
                <a:cubicBezTo>
                  <a:pt x="209550" y="448628"/>
                  <a:pt x="218123" y="457200"/>
                  <a:pt x="228600" y="457200"/>
                </a:cubicBezTo>
                <a:cubicBezTo>
                  <a:pt x="239078" y="457200"/>
                  <a:pt x="247650" y="448628"/>
                  <a:pt x="247650" y="438150"/>
                </a:cubicBezTo>
                <a:lnTo>
                  <a:pt x="247650" y="399098"/>
                </a:lnTo>
                <a:cubicBezTo>
                  <a:pt x="280988" y="395288"/>
                  <a:pt x="310515" y="381953"/>
                  <a:pt x="335280" y="362903"/>
                </a:cubicBezTo>
                <a:lnTo>
                  <a:pt x="367665" y="395288"/>
                </a:lnTo>
                <a:cubicBezTo>
                  <a:pt x="371475" y="398145"/>
                  <a:pt x="376238" y="400050"/>
                  <a:pt x="381000" y="400050"/>
                </a:cubicBezTo>
                <a:cubicBezTo>
                  <a:pt x="385763" y="400050"/>
                  <a:pt x="390525" y="398145"/>
                  <a:pt x="394335" y="394335"/>
                </a:cubicBezTo>
                <a:cubicBezTo>
                  <a:pt x="401955" y="386715"/>
                  <a:pt x="401955" y="375285"/>
                  <a:pt x="394335" y="367665"/>
                </a:cubicBezTo>
                <a:lnTo>
                  <a:pt x="361950" y="335280"/>
                </a:lnTo>
                <a:cubicBezTo>
                  <a:pt x="381953" y="310515"/>
                  <a:pt x="394335" y="280035"/>
                  <a:pt x="398145" y="247650"/>
                </a:cubicBezTo>
                <a:lnTo>
                  <a:pt x="438150" y="247650"/>
                </a:lnTo>
                <a:cubicBezTo>
                  <a:pt x="448628" y="247650"/>
                  <a:pt x="457200" y="239078"/>
                  <a:pt x="457200" y="228600"/>
                </a:cubicBezTo>
                <a:cubicBezTo>
                  <a:pt x="457200" y="218123"/>
                  <a:pt x="448628" y="209550"/>
                  <a:pt x="438150" y="209550"/>
                </a:cubicBezTo>
                <a:close/>
                <a:moveTo>
                  <a:pt x="185738" y="114300"/>
                </a:moveTo>
                <a:cubicBezTo>
                  <a:pt x="203835" y="114300"/>
                  <a:pt x="219075" y="129540"/>
                  <a:pt x="219075" y="147638"/>
                </a:cubicBezTo>
                <a:cubicBezTo>
                  <a:pt x="219075" y="165735"/>
                  <a:pt x="203835" y="180975"/>
                  <a:pt x="185738" y="180975"/>
                </a:cubicBezTo>
                <a:cubicBezTo>
                  <a:pt x="167640" y="180975"/>
                  <a:pt x="152400" y="165735"/>
                  <a:pt x="152400" y="147638"/>
                </a:cubicBezTo>
                <a:cubicBezTo>
                  <a:pt x="152400" y="129540"/>
                  <a:pt x="167640" y="114300"/>
                  <a:pt x="185738" y="114300"/>
                </a:cubicBezTo>
                <a:close/>
                <a:moveTo>
                  <a:pt x="180975" y="333375"/>
                </a:moveTo>
                <a:cubicBezTo>
                  <a:pt x="149543" y="333375"/>
                  <a:pt x="123825" y="307658"/>
                  <a:pt x="123825" y="276225"/>
                </a:cubicBezTo>
                <a:cubicBezTo>
                  <a:pt x="123825" y="244793"/>
                  <a:pt x="149543" y="219075"/>
                  <a:pt x="180975" y="219075"/>
                </a:cubicBezTo>
                <a:cubicBezTo>
                  <a:pt x="212408" y="219075"/>
                  <a:pt x="238125" y="244793"/>
                  <a:pt x="238125" y="276225"/>
                </a:cubicBezTo>
                <a:cubicBezTo>
                  <a:pt x="238125" y="307658"/>
                  <a:pt x="212408" y="333375"/>
                  <a:pt x="180975" y="333375"/>
                </a:cubicBezTo>
                <a:close/>
                <a:moveTo>
                  <a:pt x="295275" y="323850"/>
                </a:moveTo>
                <a:cubicBezTo>
                  <a:pt x="284798" y="323850"/>
                  <a:pt x="276225" y="315278"/>
                  <a:pt x="276225" y="304800"/>
                </a:cubicBezTo>
                <a:cubicBezTo>
                  <a:pt x="276225" y="294323"/>
                  <a:pt x="284798" y="285750"/>
                  <a:pt x="295275" y="285750"/>
                </a:cubicBezTo>
                <a:cubicBezTo>
                  <a:pt x="305753" y="285750"/>
                  <a:pt x="314325" y="294323"/>
                  <a:pt x="314325" y="304800"/>
                </a:cubicBezTo>
                <a:cubicBezTo>
                  <a:pt x="314325" y="315278"/>
                  <a:pt x="305753" y="323850"/>
                  <a:pt x="295275" y="323850"/>
                </a:cubicBezTo>
                <a:close/>
                <a:moveTo>
                  <a:pt x="300038" y="238125"/>
                </a:moveTo>
                <a:cubicBezTo>
                  <a:pt x="276225" y="238125"/>
                  <a:pt x="257175" y="219075"/>
                  <a:pt x="257175" y="195263"/>
                </a:cubicBezTo>
                <a:cubicBezTo>
                  <a:pt x="257175" y="171450"/>
                  <a:pt x="276225" y="152400"/>
                  <a:pt x="300038" y="152400"/>
                </a:cubicBezTo>
                <a:cubicBezTo>
                  <a:pt x="323850" y="152400"/>
                  <a:pt x="342900" y="171450"/>
                  <a:pt x="342900" y="195263"/>
                </a:cubicBezTo>
                <a:cubicBezTo>
                  <a:pt x="342900" y="219075"/>
                  <a:pt x="323850" y="238125"/>
                  <a:pt x="300038" y="2381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4" name="Google Shape;626;p39"/>
          <p:cNvGrpSpPr/>
          <p:nvPr/>
        </p:nvGrpSpPr>
        <p:grpSpPr>
          <a:xfrm>
            <a:off x="623132" y="4092550"/>
            <a:ext cx="200802" cy="301203"/>
            <a:chOff x="1437317" y="3004378"/>
            <a:chExt cx="304800" cy="457200"/>
          </a:xfrm>
        </p:grpSpPr>
        <p:sp>
          <p:nvSpPr>
            <p:cNvPr id="15" name="Google Shape;627;p39"/>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628;p39"/>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629;p39"/>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 name="Google Shape;697;p39"/>
          <p:cNvSpPr/>
          <p:nvPr/>
        </p:nvSpPr>
        <p:spPr>
          <a:xfrm>
            <a:off x="531516" y="2315409"/>
            <a:ext cx="336508" cy="342768"/>
          </a:xfrm>
          <a:custGeom>
            <a:avLst/>
            <a:gdLst/>
            <a:ahLst/>
            <a:cxnLst/>
            <a:rect l="l" t="t" r="r" b="b"/>
            <a:pathLst>
              <a:path w="457200" h="406399" extrusionOk="0">
                <a:moveTo>
                  <a:pt x="180975" y="251434"/>
                </a:moveTo>
                <a:lnTo>
                  <a:pt x="180975" y="378093"/>
                </a:lnTo>
                <a:cubicBezTo>
                  <a:pt x="180976" y="393725"/>
                  <a:pt x="168206" y="406399"/>
                  <a:pt x="152450" y="406400"/>
                </a:cubicBezTo>
                <a:cubicBezTo>
                  <a:pt x="152450" y="406400"/>
                  <a:pt x="152450" y="406400"/>
                  <a:pt x="152449" y="406400"/>
                </a:cubicBezTo>
                <a:lnTo>
                  <a:pt x="28526" y="406400"/>
                </a:lnTo>
                <a:cubicBezTo>
                  <a:pt x="12772" y="406400"/>
                  <a:pt x="0" y="393727"/>
                  <a:pt x="0" y="378095"/>
                </a:cubicBezTo>
                <a:cubicBezTo>
                  <a:pt x="0" y="378094"/>
                  <a:pt x="0" y="378093"/>
                  <a:pt x="0" y="378093"/>
                </a:cubicBezTo>
                <a:lnTo>
                  <a:pt x="0" y="194386"/>
                </a:lnTo>
                <a:cubicBezTo>
                  <a:pt x="0" y="107908"/>
                  <a:pt x="70652" y="37804"/>
                  <a:pt x="157805" y="37805"/>
                </a:cubicBezTo>
                <a:cubicBezTo>
                  <a:pt x="170601" y="37804"/>
                  <a:pt x="180974" y="48097"/>
                  <a:pt x="180975" y="60793"/>
                </a:cubicBezTo>
                <a:cubicBezTo>
                  <a:pt x="180975" y="60794"/>
                  <a:pt x="180975" y="60795"/>
                  <a:pt x="180975" y="60796"/>
                </a:cubicBezTo>
                <a:lnTo>
                  <a:pt x="180975" y="144162"/>
                </a:lnTo>
                <a:lnTo>
                  <a:pt x="128346" y="196758"/>
                </a:lnTo>
                <a:lnTo>
                  <a:pt x="103138" y="171746"/>
                </a:lnTo>
                <a:cubicBezTo>
                  <a:pt x="88251" y="156992"/>
                  <a:pt x="64130" y="157008"/>
                  <a:pt x="49262" y="171780"/>
                </a:cubicBezTo>
                <a:cubicBezTo>
                  <a:pt x="34408" y="186538"/>
                  <a:pt x="34408" y="210445"/>
                  <a:pt x="49262" y="225203"/>
                </a:cubicBezTo>
                <a:lnTo>
                  <a:pt x="74656" y="250400"/>
                </a:lnTo>
                <a:lnTo>
                  <a:pt x="58797" y="266248"/>
                </a:lnTo>
                <a:cubicBezTo>
                  <a:pt x="43886" y="280976"/>
                  <a:pt x="43833" y="304911"/>
                  <a:pt x="58677" y="319705"/>
                </a:cubicBezTo>
                <a:cubicBezTo>
                  <a:pt x="73521" y="334500"/>
                  <a:pt x="97643" y="334554"/>
                  <a:pt x="112553" y="319825"/>
                </a:cubicBezTo>
                <a:cubicBezTo>
                  <a:pt x="112606" y="319773"/>
                  <a:pt x="112657" y="319721"/>
                  <a:pt x="112709" y="319669"/>
                </a:cubicBezTo>
                <a:close/>
                <a:moveTo>
                  <a:pt x="299395" y="37805"/>
                </a:moveTo>
                <a:cubicBezTo>
                  <a:pt x="286599" y="37804"/>
                  <a:pt x="276225" y="48097"/>
                  <a:pt x="276225" y="60793"/>
                </a:cubicBezTo>
                <a:cubicBezTo>
                  <a:pt x="276225" y="60794"/>
                  <a:pt x="276225" y="60795"/>
                  <a:pt x="276225" y="60796"/>
                </a:cubicBezTo>
                <a:lnTo>
                  <a:pt x="276225" y="145007"/>
                </a:lnTo>
                <a:lnTo>
                  <a:pt x="328613" y="196998"/>
                </a:lnTo>
                <a:lnTo>
                  <a:pt x="354062" y="171746"/>
                </a:lnTo>
                <a:cubicBezTo>
                  <a:pt x="368930" y="156974"/>
                  <a:pt x="393051" y="156959"/>
                  <a:pt x="407938" y="171712"/>
                </a:cubicBezTo>
                <a:cubicBezTo>
                  <a:pt x="422824" y="186465"/>
                  <a:pt x="422840" y="210398"/>
                  <a:pt x="407972" y="225170"/>
                </a:cubicBezTo>
                <a:cubicBezTo>
                  <a:pt x="407961" y="225182"/>
                  <a:pt x="407949" y="225193"/>
                  <a:pt x="407938" y="225203"/>
                </a:cubicBezTo>
                <a:lnTo>
                  <a:pt x="382488" y="250456"/>
                </a:lnTo>
                <a:lnTo>
                  <a:pt x="398413" y="266257"/>
                </a:lnTo>
                <a:cubicBezTo>
                  <a:pt x="413299" y="281010"/>
                  <a:pt x="413315" y="304944"/>
                  <a:pt x="398447" y="319715"/>
                </a:cubicBezTo>
                <a:cubicBezTo>
                  <a:pt x="383579" y="334486"/>
                  <a:pt x="359458" y="334502"/>
                  <a:pt x="344572" y="319749"/>
                </a:cubicBezTo>
                <a:cubicBezTo>
                  <a:pt x="344560" y="319738"/>
                  <a:pt x="344549" y="319726"/>
                  <a:pt x="344537" y="319715"/>
                </a:cubicBezTo>
                <a:lnTo>
                  <a:pt x="276225" y="251937"/>
                </a:lnTo>
                <a:lnTo>
                  <a:pt x="276225" y="378093"/>
                </a:lnTo>
                <a:cubicBezTo>
                  <a:pt x="276224" y="393725"/>
                  <a:pt x="288994" y="406399"/>
                  <a:pt x="304750" y="406400"/>
                </a:cubicBezTo>
                <a:cubicBezTo>
                  <a:pt x="304750" y="406400"/>
                  <a:pt x="304750" y="406400"/>
                  <a:pt x="304751" y="406400"/>
                </a:cubicBezTo>
                <a:lnTo>
                  <a:pt x="428674" y="406400"/>
                </a:lnTo>
                <a:cubicBezTo>
                  <a:pt x="444429" y="406400"/>
                  <a:pt x="457200" y="393727"/>
                  <a:pt x="457200" y="378095"/>
                </a:cubicBezTo>
                <a:cubicBezTo>
                  <a:pt x="457200" y="378094"/>
                  <a:pt x="457200" y="378093"/>
                  <a:pt x="457200" y="378093"/>
                </a:cubicBezTo>
                <a:lnTo>
                  <a:pt x="457200" y="194386"/>
                </a:lnTo>
                <a:cubicBezTo>
                  <a:pt x="457200" y="107908"/>
                  <a:pt x="386548" y="37804"/>
                  <a:pt x="299395" y="37805"/>
                </a:cubicBezTo>
                <a:close/>
                <a:moveTo>
                  <a:pt x="394469" y="185110"/>
                </a:moveTo>
                <a:cubicBezTo>
                  <a:pt x="387034" y="177729"/>
                  <a:pt x="374976" y="177725"/>
                  <a:pt x="367538" y="185103"/>
                </a:cubicBezTo>
                <a:cubicBezTo>
                  <a:pt x="367535" y="185105"/>
                  <a:pt x="367534" y="185108"/>
                  <a:pt x="367531" y="185110"/>
                </a:cubicBezTo>
                <a:lnTo>
                  <a:pt x="328614" y="223727"/>
                </a:lnTo>
                <a:lnTo>
                  <a:pt x="247650" y="143387"/>
                </a:lnTo>
                <a:lnTo>
                  <a:pt x="247650" y="18902"/>
                </a:lnTo>
                <a:cubicBezTo>
                  <a:pt x="247650" y="8463"/>
                  <a:pt x="239121" y="0"/>
                  <a:pt x="228600" y="0"/>
                </a:cubicBezTo>
                <a:cubicBezTo>
                  <a:pt x="218079" y="0"/>
                  <a:pt x="209550" y="8463"/>
                  <a:pt x="209550" y="18902"/>
                </a:cubicBezTo>
                <a:lnTo>
                  <a:pt x="209550" y="142437"/>
                </a:lnTo>
                <a:lnTo>
                  <a:pt x="128390" y="223533"/>
                </a:lnTo>
                <a:lnTo>
                  <a:pt x="89669" y="185110"/>
                </a:lnTo>
                <a:cubicBezTo>
                  <a:pt x="82230" y="177729"/>
                  <a:pt x="70170" y="177729"/>
                  <a:pt x="62731" y="185110"/>
                </a:cubicBezTo>
                <a:cubicBezTo>
                  <a:pt x="55292" y="192491"/>
                  <a:pt x="55292" y="204458"/>
                  <a:pt x="62731" y="211839"/>
                </a:cubicBezTo>
                <a:lnTo>
                  <a:pt x="101546" y="250355"/>
                </a:lnTo>
                <a:lnTo>
                  <a:pt x="72254" y="279621"/>
                </a:lnTo>
                <a:cubicBezTo>
                  <a:pt x="64816" y="287003"/>
                  <a:pt x="64816" y="298971"/>
                  <a:pt x="72256" y="306352"/>
                </a:cubicBezTo>
                <a:cubicBezTo>
                  <a:pt x="79695" y="313733"/>
                  <a:pt x="91756" y="313732"/>
                  <a:pt x="99195" y="306351"/>
                </a:cubicBezTo>
                <a:lnTo>
                  <a:pt x="228121" y="177477"/>
                </a:lnTo>
                <a:lnTo>
                  <a:pt x="358005" y="306351"/>
                </a:lnTo>
                <a:cubicBezTo>
                  <a:pt x="365444" y="313732"/>
                  <a:pt x="377504" y="313733"/>
                  <a:pt x="384944" y="306352"/>
                </a:cubicBezTo>
                <a:cubicBezTo>
                  <a:pt x="392383" y="298971"/>
                  <a:pt x="392384" y="287003"/>
                  <a:pt x="384945" y="279621"/>
                </a:cubicBezTo>
                <a:lnTo>
                  <a:pt x="355552" y="250456"/>
                </a:lnTo>
                <a:lnTo>
                  <a:pt x="394469" y="211839"/>
                </a:lnTo>
                <a:cubicBezTo>
                  <a:pt x="401907" y="204462"/>
                  <a:pt x="401911" y="192498"/>
                  <a:pt x="394476" y="185117"/>
                </a:cubicBezTo>
                <a:cubicBezTo>
                  <a:pt x="394474" y="185114"/>
                  <a:pt x="394471" y="185112"/>
                  <a:pt x="394469" y="1851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CuadroTexto 3"/>
          <p:cNvSpPr txBox="1"/>
          <p:nvPr/>
        </p:nvSpPr>
        <p:spPr>
          <a:xfrm>
            <a:off x="946956" y="1581883"/>
            <a:ext cx="7850842" cy="584775"/>
          </a:xfrm>
          <a:prstGeom prst="rect">
            <a:avLst/>
          </a:prstGeom>
          <a:noFill/>
        </p:spPr>
        <p:txBody>
          <a:bodyPr wrap="square" rtlCol="0">
            <a:spAutoFit/>
          </a:bodyPr>
          <a:lstStyle/>
          <a:p>
            <a:pPr algn="just"/>
            <a:r>
              <a:rPr lang="es-VE" sz="1600" dirty="0">
                <a:latin typeface="Times New Roman" panose="02020603050405020304" pitchFamily="18" charset="0"/>
                <a:cs typeface="Times New Roman" panose="02020603050405020304" pitchFamily="18" charset="0"/>
              </a:rPr>
              <a:t>La enfermedad por coronavirus de 2019 (COVID-19) es una enfermedad heterogénea, que </a:t>
            </a:r>
            <a:r>
              <a:rPr lang="es-VE" sz="1600" dirty="0" smtClean="0">
                <a:latin typeface="Times New Roman" panose="02020603050405020304" pitchFamily="18" charset="0"/>
                <a:cs typeface="Times New Roman" panose="02020603050405020304" pitchFamily="18" charset="0"/>
              </a:rPr>
              <a:t>es  asintomática </a:t>
            </a:r>
            <a:r>
              <a:rPr lang="es-VE" sz="1600" dirty="0">
                <a:latin typeface="Times New Roman" panose="02020603050405020304" pitchFamily="18" charset="0"/>
                <a:cs typeface="Times New Roman" panose="02020603050405020304" pitchFamily="18" charset="0"/>
              </a:rPr>
              <a:t>en algunos hasta una muerte rápida en otros. </a:t>
            </a:r>
          </a:p>
        </p:txBody>
      </p:sp>
      <p:sp>
        <p:nvSpPr>
          <p:cNvPr id="5" name="Rectángulo 4"/>
          <p:cNvSpPr/>
          <p:nvPr/>
        </p:nvSpPr>
        <p:spPr>
          <a:xfrm>
            <a:off x="946955" y="2256961"/>
            <a:ext cx="8068708" cy="584775"/>
          </a:xfrm>
          <a:prstGeom prst="rect">
            <a:avLst/>
          </a:prstGeom>
        </p:spPr>
        <p:txBody>
          <a:bodyPr wrap="square">
            <a:spAutoFit/>
          </a:bodyPr>
          <a:lstStyle/>
          <a:p>
            <a:pPr algn="just"/>
            <a:r>
              <a:rPr lang="es-VE" sz="1600" dirty="0" smtClean="0">
                <a:latin typeface="Times New Roman" panose="02020603050405020304" pitchFamily="18" charset="0"/>
                <a:cs typeface="Times New Roman" panose="02020603050405020304" pitchFamily="18" charset="0"/>
              </a:rPr>
              <a:t>Durante el estudio de la enfermedad  , se ha demostrado la existencia de coagulopatía </a:t>
            </a:r>
            <a:r>
              <a:rPr lang="es-VE" sz="1600" dirty="0">
                <a:latin typeface="Times New Roman" panose="02020603050405020304" pitchFamily="18" charset="0"/>
                <a:cs typeface="Times New Roman" panose="02020603050405020304" pitchFamily="18" charset="0"/>
              </a:rPr>
              <a:t>por </a:t>
            </a:r>
            <a:r>
              <a:rPr lang="es-VE" sz="1600" b="1" dirty="0">
                <a:solidFill>
                  <a:srgbClr val="FF0000"/>
                </a:solidFill>
                <a:latin typeface="Times New Roman" panose="02020603050405020304" pitchFamily="18" charset="0"/>
                <a:cs typeface="Times New Roman" panose="02020603050405020304" pitchFamily="18" charset="0"/>
              </a:rPr>
              <a:t>COVID-19</a:t>
            </a:r>
            <a:r>
              <a:rPr lang="es-VE" sz="1600" dirty="0">
                <a:latin typeface="Times New Roman" panose="02020603050405020304" pitchFamily="18" charset="0"/>
                <a:cs typeface="Times New Roman" panose="02020603050405020304" pitchFamily="18" charset="0"/>
              </a:rPr>
              <a:t>, particularmente entre </a:t>
            </a:r>
            <a:r>
              <a:rPr lang="es-VE" sz="1600" dirty="0" smtClean="0">
                <a:latin typeface="Times New Roman" panose="02020603050405020304" pitchFamily="18" charset="0"/>
                <a:cs typeface="Times New Roman" panose="02020603050405020304" pitchFamily="18" charset="0"/>
              </a:rPr>
              <a:t>pacientes con </a:t>
            </a:r>
            <a:r>
              <a:rPr lang="es-VE" sz="1600" dirty="0">
                <a:latin typeface="Times New Roman" panose="02020603050405020304" pitchFamily="18" charset="0"/>
                <a:cs typeface="Times New Roman" panose="02020603050405020304" pitchFamily="18" charset="0"/>
              </a:rPr>
              <a:t>formas severas de </a:t>
            </a:r>
            <a:r>
              <a:rPr lang="es-VE" sz="1600" dirty="0" smtClean="0">
                <a:latin typeface="Times New Roman" panose="02020603050405020304" pitchFamily="18" charset="0"/>
                <a:cs typeface="Times New Roman" panose="02020603050405020304" pitchFamily="18" charset="0"/>
              </a:rPr>
              <a:t>la enfermedad</a:t>
            </a:r>
            <a:endParaRPr lang="es-VE" sz="1600" dirty="0">
              <a:latin typeface="Times New Roman" panose="02020603050405020304" pitchFamily="18" charset="0"/>
              <a:cs typeface="Times New Roman" panose="02020603050405020304" pitchFamily="18" charset="0"/>
            </a:endParaRPr>
          </a:p>
        </p:txBody>
      </p:sp>
      <p:sp>
        <p:nvSpPr>
          <p:cNvPr id="6" name="Rectángulo 5"/>
          <p:cNvSpPr/>
          <p:nvPr/>
        </p:nvSpPr>
        <p:spPr>
          <a:xfrm>
            <a:off x="872532" y="2997261"/>
            <a:ext cx="8143131" cy="830997"/>
          </a:xfrm>
          <a:prstGeom prst="rect">
            <a:avLst/>
          </a:prstGeom>
        </p:spPr>
        <p:txBody>
          <a:bodyPr wrap="square">
            <a:spAutoFit/>
          </a:bodyPr>
          <a:lstStyle/>
          <a:p>
            <a:pPr algn="just"/>
            <a:r>
              <a:rPr lang="es-VE" sz="1600" dirty="0">
                <a:latin typeface="Times New Roman" panose="02020603050405020304" pitchFamily="18" charset="0"/>
                <a:cs typeface="Times New Roman" panose="02020603050405020304" pitchFamily="18" charset="0"/>
              </a:rPr>
              <a:t>En la actualidad </a:t>
            </a:r>
            <a:r>
              <a:rPr lang="es-VE" sz="1600" dirty="0" smtClean="0">
                <a:latin typeface="Times New Roman" panose="02020603050405020304" pitchFamily="18" charset="0"/>
                <a:cs typeface="Times New Roman" panose="02020603050405020304" pitchFamily="18" charset="0"/>
              </a:rPr>
              <a:t>hay datos </a:t>
            </a:r>
            <a:r>
              <a:rPr lang="es-VE" sz="1600" dirty="0">
                <a:latin typeface="Times New Roman" panose="02020603050405020304" pitchFamily="18" charset="0"/>
                <a:cs typeface="Times New Roman" panose="02020603050405020304" pitchFamily="18" charset="0"/>
              </a:rPr>
              <a:t>de que los parámetros de coagulación, en particular </a:t>
            </a:r>
            <a:r>
              <a:rPr lang="es-VE" sz="1600" dirty="0" smtClean="0">
                <a:latin typeface="Times New Roman" panose="02020603050405020304" pitchFamily="18" charset="0"/>
                <a:cs typeface="Times New Roman" panose="02020603050405020304" pitchFamily="18" charset="0"/>
              </a:rPr>
              <a:t>los niveles </a:t>
            </a:r>
            <a:r>
              <a:rPr lang="es-VE" sz="1600" dirty="0">
                <a:latin typeface="Times New Roman" panose="02020603050405020304" pitchFamily="18" charset="0"/>
                <a:cs typeface="Times New Roman" panose="02020603050405020304" pitchFamily="18" charset="0"/>
              </a:rPr>
              <a:t>de </a:t>
            </a:r>
            <a:r>
              <a:rPr lang="es-VE" sz="1600" b="1" dirty="0">
                <a:solidFill>
                  <a:srgbClr val="FF0000"/>
                </a:solidFill>
                <a:latin typeface="Times New Roman" panose="02020603050405020304" pitchFamily="18" charset="0"/>
                <a:cs typeface="Times New Roman" panose="02020603050405020304" pitchFamily="18" charset="0"/>
              </a:rPr>
              <a:t>D</a:t>
            </a:r>
            <a:r>
              <a:rPr lang="es-VE" sz="1600" b="1" dirty="0" smtClean="0">
                <a:solidFill>
                  <a:srgbClr val="FF0000"/>
                </a:solidFill>
                <a:latin typeface="Times New Roman" panose="02020603050405020304" pitchFamily="18" charset="0"/>
                <a:cs typeface="Times New Roman" panose="02020603050405020304" pitchFamily="18" charset="0"/>
              </a:rPr>
              <a:t>ímero </a:t>
            </a:r>
            <a:r>
              <a:rPr lang="es-VE" sz="1600" b="1" dirty="0">
                <a:solidFill>
                  <a:srgbClr val="FF0000"/>
                </a:solidFill>
                <a:latin typeface="Times New Roman" panose="02020603050405020304" pitchFamily="18" charset="0"/>
                <a:cs typeface="Times New Roman" panose="02020603050405020304" pitchFamily="18" charset="0"/>
              </a:rPr>
              <a:t>D</a:t>
            </a:r>
            <a:r>
              <a:rPr lang="es-VE" sz="1600" dirty="0">
                <a:latin typeface="Times New Roman" panose="02020603050405020304" pitchFamily="18" charset="0"/>
                <a:cs typeface="Times New Roman" panose="02020603050405020304" pitchFamily="18" charset="0"/>
              </a:rPr>
              <a:t>, son </a:t>
            </a:r>
            <a:r>
              <a:rPr lang="es-VE" sz="1600" dirty="0" err="1" smtClean="0">
                <a:latin typeface="Times New Roman" panose="02020603050405020304" pitchFamily="18" charset="0"/>
                <a:cs typeface="Times New Roman" panose="02020603050405020304" pitchFamily="18" charset="0"/>
              </a:rPr>
              <a:t>pronósticamente</a:t>
            </a:r>
            <a:r>
              <a:rPr lang="es-VE" sz="1600" dirty="0" smtClean="0">
                <a:latin typeface="Times New Roman" panose="02020603050405020304" pitchFamily="18" charset="0"/>
                <a:cs typeface="Times New Roman" panose="02020603050405020304" pitchFamily="18" charset="0"/>
              </a:rPr>
              <a:t> </a:t>
            </a:r>
            <a:r>
              <a:rPr lang="es-VE" sz="1600" dirty="0">
                <a:latin typeface="Times New Roman" panose="02020603050405020304" pitchFamily="18" charset="0"/>
                <a:cs typeface="Times New Roman" panose="02020603050405020304" pitchFamily="18" charset="0"/>
              </a:rPr>
              <a:t>significativos </a:t>
            </a:r>
            <a:r>
              <a:rPr lang="es-VE" sz="1600" dirty="0" smtClean="0">
                <a:latin typeface="Times New Roman" panose="02020603050405020304" pitchFamily="18" charset="0"/>
                <a:cs typeface="Times New Roman" panose="02020603050405020304" pitchFamily="18" charset="0"/>
              </a:rPr>
              <a:t>para la </a:t>
            </a:r>
            <a:r>
              <a:rPr lang="es-VE" sz="1600" dirty="0">
                <a:latin typeface="Times New Roman" panose="02020603050405020304" pitchFamily="18" charset="0"/>
                <a:cs typeface="Times New Roman" panose="02020603050405020304" pitchFamily="18" charset="0"/>
              </a:rPr>
              <a:t>mortalidad </a:t>
            </a:r>
            <a:r>
              <a:rPr lang="es-VE" sz="1600" dirty="0" smtClean="0">
                <a:latin typeface="Times New Roman" panose="02020603050405020304" pitchFamily="18" charset="0"/>
                <a:cs typeface="Times New Roman" panose="02020603050405020304" pitchFamily="18" charset="0"/>
              </a:rPr>
              <a:t>por </a:t>
            </a:r>
            <a:r>
              <a:rPr lang="es-VE" sz="1600" dirty="0">
                <a:latin typeface="Times New Roman" panose="02020603050405020304" pitchFamily="18" charset="0"/>
                <a:cs typeface="Times New Roman" panose="02020603050405020304" pitchFamily="18" charset="0"/>
              </a:rPr>
              <a:t>COVID-19 y que los pacientes con </a:t>
            </a:r>
            <a:r>
              <a:rPr lang="es-VE" sz="1600" dirty="0" smtClean="0">
                <a:latin typeface="Times New Roman" panose="02020603050405020304" pitchFamily="18" charset="0"/>
                <a:cs typeface="Times New Roman" panose="02020603050405020304" pitchFamily="18" charset="0"/>
              </a:rPr>
              <a:t>COVID-19 tienen </a:t>
            </a:r>
            <a:r>
              <a:rPr lang="es-VE" sz="1600" dirty="0">
                <a:latin typeface="Times New Roman" panose="02020603050405020304" pitchFamily="18" charset="0"/>
                <a:cs typeface="Times New Roman" panose="02020603050405020304" pitchFamily="18" charset="0"/>
              </a:rPr>
              <a:t>un mayor riesgo de </a:t>
            </a:r>
            <a:r>
              <a:rPr lang="es-VE" sz="1600" b="1" dirty="0">
                <a:solidFill>
                  <a:srgbClr val="FF0000"/>
                </a:solidFill>
                <a:latin typeface="Times New Roman" panose="02020603050405020304" pitchFamily="18" charset="0"/>
                <a:cs typeface="Times New Roman" panose="02020603050405020304" pitchFamily="18" charset="0"/>
              </a:rPr>
              <a:t>trombosis arterial </a:t>
            </a:r>
            <a:r>
              <a:rPr lang="es-VE" sz="1600" b="1" dirty="0" smtClean="0">
                <a:solidFill>
                  <a:srgbClr val="FF0000"/>
                </a:solidFill>
                <a:latin typeface="Times New Roman" panose="02020603050405020304" pitchFamily="18" charset="0"/>
                <a:cs typeface="Times New Roman" panose="02020603050405020304" pitchFamily="18" charset="0"/>
              </a:rPr>
              <a:t>o </a:t>
            </a:r>
            <a:r>
              <a:rPr lang="es-VE" sz="1600" b="1" dirty="0">
                <a:solidFill>
                  <a:srgbClr val="FF0000"/>
                </a:solidFill>
                <a:latin typeface="Times New Roman" panose="02020603050405020304" pitchFamily="18" charset="0"/>
                <a:cs typeface="Times New Roman" panose="02020603050405020304" pitchFamily="18" charset="0"/>
              </a:rPr>
              <a:t>venosa.</a:t>
            </a:r>
          </a:p>
        </p:txBody>
      </p:sp>
      <p:sp>
        <p:nvSpPr>
          <p:cNvPr id="2" name="Rectángulo 1"/>
          <p:cNvSpPr/>
          <p:nvPr/>
        </p:nvSpPr>
        <p:spPr>
          <a:xfrm>
            <a:off x="946955" y="4072572"/>
            <a:ext cx="7957894" cy="830997"/>
          </a:xfrm>
          <a:prstGeom prst="rect">
            <a:avLst/>
          </a:prstGeom>
        </p:spPr>
        <p:txBody>
          <a:bodyPr wrap="square">
            <a:spAutoFit/>
          </a:bodyPr>
          <a:lstStyle/>
          <a:p>
            <a:pPr algn="just"/>
            <a:r>
              <a:rPr lang="es-VE" sz="1600" dirty="0">
                <a:latin typeface="Times New Roman" panose="02020603050405020304" pitchFamily="18" charset="0"/>
                <a:cs typeface="Times New Roman" panose="02020603050405020304" pitchFamily="18" charset="0"/>
              </a:rPr>
              <a:t>Se ha sugerido que </a:t>
            </a:r>
            <a:r>
              <a:rPr lang="es-VE" sz="1600" b="1" dirty="0">
                <a:latin typeface="Times New Roman" panose="02020603050405020304" pitchFamily="18" charset="0"/>
                <a:cs typeface="Times New Roman" panose="02020603050405020304" pitchFamily="18" charset="0"/>
              </a:rPr>
              <a:t>la anticoagulación </a:t>
            </a:r>
            <a:r>
              <a:rPr lang="es-VE" sz="1600" b="1" dirty="0" smtClean="0">
                <a:latin typeface="Times New Roman" panose="02020603050405020304" pitchFamily="18" charset="0"/>
                <a:cs typeface="Times New Roman" panose="02020603050405020304" pitchFamily="18" charset="0"/>
              </a:rPr>
              <a:t> </a:t>
            </a:r>
            <a:r>
              <a:rPr lang="es-VE" sz="1600" dirty="0">
                <a:latin typeface="Times New Roman" panose="02020603050405020304" pitchFamily="18" charset="0"/>
                <a:cs typeface="Times New Roman" panose="02020603050405020304" pitchFamily="18" charset="0"/>
              </a:rPr>
              <a:t>puede ser beneficiosa en estos pacientes, ya sea en la reducción de la tasa de tromboembolia venosa o en la mortalidad, aunque la evidencia es escasa y no todos los expertos están de </a:t>
            </a:r>
            <a:r>
              <a:rPr lang="es-VE" sz="1600" dirty="0" smtClean="0">
                <a:latin typeface="Times New Roman" panose="02020603050405020304" pitchFamily="18" charset="0"/>
                <a:cs typeface="Times New Roman" panose="02020603050405020304" pitchFamily="18" charset="0"/>
              </a:rPr>
              <a:t>acuerdo.</a:t>
            </a:r>
            <a:endParaRPr lang="es-VE" sz="1600" dirty="0">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4" grpId="0"/>
      <p:bldP spid="5" grpId="0"/>
      <p:bldP spid="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INTRODUCCIÓN</a:t>
            </a:r>
            <a:endParaRPr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13" name="Google Shape;591;p39"/>
          <p:cNvSpPr/>
          <p:nvPr/>
        </p:nvSpPr>
        <p:spPr>
          <a:xfrm>
            <a:off x="495460" y="2580689"/>
            <a:ext cx="409926" cy="374447"/>
          </a:xfrm>
          <a:custGeom>
            <a:avLst/>
            <a:gdLst/>
            <a:ahLst/>
            <a:cxnLst/>
            <a:rect l="l" t="t" r="r" b="b"/>
            <a:pathLst>
              <a:path w="457200" h="457200" extrusionOk="0">
                <a:moveTo>
                  <a:pt x="438150" y="209550"/>
                </a:moveTo>
                <a:lnTo>
                  <a:pt x="399098" y="209550"/>
                </a:lnTo>
                <a:cubicBezTo>
                  <a:pt x="395288" y="176213"/>
                  <a:pt x="381953" y="146685"/>
                  <a:pt x="362903" y="121920"/>
                </a:cubicBezTo>
                <a:lnTo>
                  <a:pt x="395288" y="89535"/>
                </a:lnTo>
                <a:cubicBezTo>
                  <a:pt x="402908" y="81915"/>
                  <a:pt x="402908" y="70485"/>
                  <a:pt x="395288" y="62865"/>
                </a:cubicBezTo>
                <a:cubicBezTo>
                  <a:pt x="387668" y="55245"/>
                  <a:pt x="376238" y="55245"/>
                  <a:pt x="368618" y="62865"/>
                </a:cubicBezTo>
                <a:lnTo>
                  <a:pt x="336233" y="95250"/>
                </a:lnTo>
                <a:cubicBezTo>
                  <a:pt x="311468" y="75248"/>
                  <a:pt x="280988" y="62865"/>
                  <a:pt x="248603" y="59055"/>
                </a:cubicBezTo>
                <a:lnTo>
                  <a:pt x="248603" y="19050"/>
                </a:lnTo>
                <a:cubicBezTo>
                  <a:pt x="248603" y="8573"/>
                  <a:pt x="240030" y="0"/>
                  <a:pt x="229553" y="0"/>
                </a:cubicBezTo>
                <a:cubicBezTo>
                  <a:pt x="219075" y="0"/>
                  <a:pt x="210503" y="8573"/>
                  <a:pt x="210503" y="19050"/>
                </a:cubicBezTo>
                <a:lnTo>
                  <a:pt x="210503" y="58103"/>
                </a:lnTo>
                <a:cubicBezTo>
                  <a:pt x="177165" y="61913"/>
                  <a:pt x="147638" y="75248"/>
                  <a:pt x="122873" y="94298"/>
                </a:cubicBezTo>
                <a:lnTo>
                  <a:pt x="89535" y="62865"/>
                </a:lnTo>
                <a:cubicBezTo>
                  <a:pt x="81915" y="55245"/>
                  <a:pt x="70485" y="55245"/>
                  <a:pt x="62865" y="62865"/>
                </a:cubicBezTo>
                <a:cubicBezTo>
                  <a:pt x="55245" y="70485"/>
                  <a:pt x="55245" y="81915"/>
                  <a:pt x="62865" y="89535"/>
                </a:cubicBezTo>
                <a:lnTo>
                  <a:pt x="95250" y="121920"/>
                </a:lnTo>
                <a:cubicBezTo>
                  <a:pt x="75248" y="146685"/>
                  <a:pt x="62865" y="177165"/>
                  <a:pt x="59055" y="209550"/>
                </a:cubicBezTo>
                <a:lnTo>
                  <a:pt x="19050" y="209550"/>
                </a:lnTo>
                <a:cubicBezTo>
                  <a:pt x="8573" y="209550"/>
                  <a:pt x="0" y="218123"/>
                  <a:pt x="0" y="228600"/>
                </a:cubicBezTo>
                <a:cubicBezTo>
                  <a:pt x="0" y="239078"/>
                  <a:pt x="8573" y="247650"/>
                  <a:pt x="19050" y="247650"/>
                </a:cubicBezTo>
                <a:lnTo>
                  <a:pt x="58103" y="247650"/>
                </a:lnTo>
                <a:cubicBezTo>
                  <a:pt x="61913" y="280988"/>
                  <a:pt x="75248" y="310515"/>
                  <a:pt x="94298" y="335280"/>
                </a:cubicBezTo>
                <a:lnTo>
                  <a:pt x="61913" y="367665"/>
                </a:lnTo>
                <a:cubicBezTo>
                  <a:pt x="54293" y="375285"/>
                  <a:pt x="54293" y="386715"/>
                  <a:pt x="61913" y="394335"/>
                </a:cubicBezTo>
                <a:cubicBezTo>
                  <a:pt x="66675" y="398145"/>
                  <a:pt x="71438" y="400050"/>
                  <a:pt x="76200" y="400050"/>
                </a:cubicBezTo>
                <a:cubicBezTo>
                  <a:pt x="80963" y="400050"/>
                  <a:pt x="85725" y="398145"/>
                  <a:pt x="89535" y="394335"/>
                </a:cubicBezTo>
                <a:lnTo>
                  <a:pt x="121920" y="361950"/>
                </a:lnTo>
                <a:cubicBezTo>
                  <a:pt x="146685" y="381953"/>
                  <a:pt x="177165" y="394335"/>
                  <a:pt x="209550" y="398145"/>
                </a:cubicBezTo>
                <a:lnTo>
                  <a:pt x="209550" y="438150"/>
                </a:lnTo>
                <a:cubicBezTo>
                  <a:pt x="209550" y="448628"/>
                  <a:pt x="218123" y="457200"/>
                  <a:pt x="228600" y="457200"/>
                </a:cubicBezTo>
                <a:cubicBezTo>
                  <a:pt x="239078" y="457200"/>
                  <a:pt x="247650" y="448628"/>
                  <a:pt x="247650" y="438150"/>
                </a:cubicBezTo>
                <a:lnTo>
                  <a:pt x="247650" y="399098"/>
                </a:lnTo>
                <a:cubicBezTo>
                  <a:pt x="280988" y="395288"/>
                  <a:pt x="310515" y="381953"/>
                  <a:pt x="335280" y="362903"/>
                </a:cubicBezTo>
                <a:lnTo>
                  <a:pt x="367665" y="395288"/>
                </a:lnTo>
                <a:cubicBezTo>
                  <a:pt x="371475" y="398145"/>
                  <a:pt x="376238" y="400050"/>
                  <a:pt x="381000" y="400050"/>
                </a:cubicBezTo>
                <a:cubicBezTo>
                  <a:pt x="385763" y="400050"/>
                  <a:pt x="390525" y="398145"/>
                  <a:pt x="394335" y="394335"/>
                </a:cubicBezTo>
                <a:cubicBezTo>
                  <a:pt x="401955" y="386715"/>
                  <a:pt x="401955" y="375285"/>
                  <a:pt x="394335" y="367665"/>
                </a:cubicBezTo>
                <a:lnTo>
                  <a:pt x="361950" y="335280"/>
                </a:lnTo>
                <a:cubicBezTo>
                  <a:pt x="381953" y="310515"/>
                  <a:pt x="394335" y="280035"/>
                  <a:pt x="398145" y="247650"/>
                </a:cubicBezTo>
                <a:lnTo>
                  <a:pt x="438150" y="247650"/>
                </a:lnTo>
                <a:cubicBezTo>
                  <a:pt x="448628" y="247650"/>
                  <a:pt x="457200" y="239078"/>
                  <a:pt x="457200" y="228600"/>
                </a:cubicBezTo>
                <a:cubicBezTo>
                  <a:pt x="457200" y="218123"/>
                  <a:pt x="448628" y="209550"/>
                  <a:pt x="438150" y="209550"/>
                </a:cubicBezTo>
                <a:close/>
                <a:moveTo>
                  <a:pt x="185738" y="114300"/>
                </a:moveTo>
                <a:cubicBezTo>
                  <a:pt x="203835" y="114300"/>
                  <a:pt x="219075" y="129540"/>
                  <a:pt x="219075" y="147638"/>
                </a:cubicBezTo>
                <a:cubicBezTo>
                  <a:pt x="219075" y="165735"/>
                  <a:pt x="203835" y="180975"/>
                  <a:pt x="185738" y="180975"/>
                </a:cubicBezTo>
                <a:cubicBezTo>
                  <a:pt x="167640" y="180975"/>
                  <a:pt x="152400" y="165735"/>
                  <a:pt x="152400" y="147638"/>
                </a:cubicBezTo>
                <a:cubicBezTo>
                  <a:pt x="152400" y="129540"/>
                  <a:pt x="167640" y="114300"/>
                  <a:pt x="185738" y="114300"/>
                </a:cubicBezTo>
                <a:close/>
                <a:moveTo>
                  <a:pt x="180975" y="333375"/>
                </a:moveTo>
                <a:cubicBezTo>
                  <a:pt x="149543" y="333375"/>
                  <a:pt x="123825" y="307658"/>
                  <a:pt x="123825" y="276225"/>
                </a:cubicBezTo>
                <a:cubicBezTo>
                  <a:pt x="123825" y="244793"/>
                  <a:pt x="149543" y="219075"/>
                  <a:pt x="180975" y="219075"/>
                </a:cubicBezTo>
                <a:cubicBezTo>
                  <a:pt x="212408" y="219075"/>
                  <a:pt x="238125" y="244793"/>
                  <a:pt x="238125" y="276225"/>
                </a:cubicBezTo>
                <a:cubicBezTo>
                  <a:pt x="238125" y="307658"/>
                  <a:pt x="212408" y="333375"/>
                  <a:pt x="180975" y="333375"/>
                </a:cubicBezTo>
                <a:close/>
                <a:moveTo>
                  <a:pt x="295275" y="323850"/>
                </a:moveTo>
                <a:cubicBezTo>
                  <a:pt x="284798" y="323850"/>
                  <a:pt x="276225" y="315278"/>
                  <a:pt x="276225" y="304800"/>
                </a:cubicBezTo>
                <a:cubicBezTo>
                  <a:pt x="276225" y="294323"/>
                  <a:pt x="284798" y="285750"/>
                  <a:pt x="295275" y="285750"/>
                </a:cubicBezTo>
                <a:cubicBezTo>
                  <a:pt x="305753" y="285750"/>
                  <a:pt x="314325" y="294323"/>
                  <a:pt x="314325" y="304800"/>
                </a:cubicBezTo>
                <a:cubicBezTo>
                  <a:pt x="314325" y="315278"/>
                  <a:pt x="305753" y="323850"/>
                  <a:pt x="295275" y="323850"/>
                </a:cubicBezTo>
                <a:close/>
                <a:moveTo>
                  <a:pt x="300038" y="238125"/>
                </a:moveTo>
                <a:cubicBezTo>
                  <a:pt x="276225" y="238125"/>
                  <a:pt x="257175" y="219075"/>
                  <a:pt x="257175" y="195263"/>
                </a:cubicBezTo>
                <a:cubicBezTo>
                  <a:pt x="257175" y="171450"/>
                  <a:pt x="276225" y="152400"/>
                  <a:pt x="300038" y="152400"/>
                </a:cubicBezTo>
                <a:cubicBezTo>
                  <a:pt x="323850" y="152400"/>
                  <a:pt x="342900" y="171450"/>
                  <a:pt x="342900" y="195263"/>
                </a:cubicBezTo>
                <a:cubicBezTo>
                  <a:pt x="342900" y="219075"/>
                  <a:pt x="323850" y="238125"/>
                  <a:pt x="300038" y="2381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CuadroTexto 3"/>
          <p:cNvSpPr txBox="1"/>
          <p:nvPr/>
        </p:nvSpPr>
        <p:spPr>
          <a:xfrm>
            <a:off x="951593" y="2580689"/>
            <a:ext cx="7850842" cy="1077218"/>
          </a:xfrm>
          <a:prstGeom prst="rect">
            <a:avLst/>
          </a:prstGeom>
          <a:noFill/>
        </p:spPr>
        <p:txBody>
          <a:bodyPr wrap="square" rtlCol="0">
            <a:spAutoFit/>
          </a:bodyPr>
          <a:lstStyle/>
          <a:p>
            <a:pPr algn="just"/>
            <a:r>
              <a:rPr lang="es-VE" sz="1600" dirty="0">
                <a:latin typeface="Times New Roman" panose="02020603050405020304" pitchFamily="18" charset="0"/>
                <a:cs typeface="Times New Roman" panose="02020603050405020304" pitchFamily="18" charset="0"/>
              </a:rPr>
              <a:t>En Wuhan, 449 pacientes con </a:t>
            </a:r>
            <a:r>
              <a:rPr lang="es-VE" sz="1600" b="1" dirty="0">
                <a:latin typeface="Times New Roman" panose="02020603050405020304" pitchFamily="18" charset="0"/>
                <a:cs typeface="Times New Roman" panose="02020603050405020304" pitchFamily="18" charset="0"/>
              </a:rPr>
              <a:t>COVID-19 grave </a:t>
            </a:r>
            <a:r>
              <a:rPr lang="es-VE" sz="1600" dirty="0">
                <a:latin typeface="Times New Roman" panose="02020603050405020304" pitchFamily="18" charset="0"/>
                <a:cs typeface="Times New Roman" panose="02020603050405020304" pitchFamily="18" charset="0"/>
              </a:rPr>
              <a:t>se analizaron retrospectivamente con respecto al beneficio potencial de la </a:t>
            </a:r>
            <a:r>
              <a:rPr lang="es-VE" sz="1600" dirty="0" smtClean="0">
                <a:latin typeface="Times New Roman" panose="02020603050405020304" pitchFamily="18" charset="0"/>
                <a:cs typeface="Times New Roman" panose="02020603050405020304" pitchFamily="18" charset="0"/>
              </a:rPr>
              <a:t>Anticoagulación.</a:t>
            </a:r>
          </a:p>
          <a:p>
            <a:pPr algn="just"/>
            <a:endParaRPr lang="es-VE" sz="1600" dirty="0">
              <a:latin typeface="Times New Roman" panose="02020603050405020304" pitchFamily="18" charset="0"/>
              <a:cs typeface="Times New Roman" panose="02020603050405020304" pitchFamily="18" charset="0"/>
            </a:endParaRPr>
          </a:p>
          <a:p>
            <a:pPr algn="just"/>
            <a:endParaRPr lang="es-VE"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479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15"/>
          <p:cNvSpPr txBox="1">
            <a:spLocks noGrp="1"/>
          </p:cNvSpPr>
          <p:nvPr>
            <p:ph type="title"/>
          </p:nvPr>
        </p:nvSpPr>
        <p:spPr>
          <a:xfrm>
            <a:off x="662354" y="406730"/>
            <a:ext cx="3613200" cy="122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VE" sz="4800" dirty="0" smtClean="0"/>
              <a:t>OBJETIV0</a:t>
            </a:r>
            <a:endParaRPr sz="4800" dirty="0"/>
          </a:p>
        </p:txBody>
      </p:sp>
      <p:sp>
        <p:nvSpPr>
          <p:cNvPr id="178" name="Google Shape;178;p1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pic>
        <p:nvPicPr>
          <p:cNvPr id="179" name="Google Shape;179;p15"/>
          <p:cNvPicPr preferRelativeResize="0"/>
          <p:nvPr/>
        </p:nvPicPr>
        <p:blipFill rotWithShape="1">
          <a:blip r:embed="rId3">
            <a:alphaModFix/>
          </a:blip>
          <a:srcRect t="1388" b="23139"/>
          <a:stretch/>
        </p:blipFill>
        <p:spPr>
          <a:xfrm>
            <a:off x="4866750" y="680025"/>
            <a:ext cx="3351300" cy="3793800"/>
          </a:xfrm>
          <a:prstGeom prst="rect">
            <a:avLst/>
          </a:prstGeom>
          <a:noFill/>
          <a:ln>
            <a:noFill/>
          </a:ln>
        </p:spPr>
      </p:pic>
      <p:sp>
        <p:nvSpPr>
          <p:cNvPr id="7" name="Rectángulo 6"/>
          <p:cNvSpPr/>
          <p:nvPr/>
        </p:nvSpPr>
        <p:spPr>
          <a:xfrm>
            <a:off x="218635" y="1469795"/>
            <a:ext cx="3635913" cy="25545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VE" sz="2000" dirty="0" smtClean="0">
                <a:latin typeface="Times New Roman" panose="02020603050405020304" pitchFamily="18" charset="0"/>
                <a:cs typeface="Times New Roman" panose="02020603050405020304" pitchFamily="18" charset="0"/>
              </a:rPr>
              <a:t>Investigar </a:t>
            </a:r>
            <a:r>
              <a:rPr lang="es-VE" sz="2000" dirty="0">
                <a:latin typeface="Times New Roman" panose="02020603050405020304" pitchFamily="18" charset="0"/>
                <a:cs typeface="Times New Roman" panose="02020603050405020304" pitchFamily="18" charset="0"/>
              </a:rPr>
              <a:t> </a:t>
            </a:r>
            <a:r>
              <a:rPr lang="es-VE" sz="2000" dirty="0" smtClean="0">
                <a:latin typeface="Times New Roman" panose="02020603050405020304" pitchFamily="18" charset="0"/>
                <a:cs typeface="Times New Roman" panose="02020603050405020304" pitchFamily="18" charset="0"/>
              </a:rPr>
              <a:t>la relación entre el tipo y </a:t>
            </a:r>
            <a:r>
              <a:rPr lang="es-VE" sz="2000" dirty="0">
                <a:latin typeface="Times New Roman" panose="02020603050405020304" pitchFamily="18" charset="0"/>
                <a:cs typeface="Times New Roman" panose="02020603050405020304" pitchFamily="18" charset="0"/>
              </a:rPr>
              <a:t>la </a:t>
            </a:r>
            <a:r>
              <a:rPr lang="es-VE" sz="2000" b="1" dirty="0" smtClean="0">
                <a:solidFill>
                  <a:srgbClr val="FF0000"/>
                </a:solidFill>
                <a:latin typeface="Times New Roman" panose="02020603050405020304" pitchFamily="18" charset="0"/>
                <a:cs typeface="Times New Roman" panose="02020603050405020304" pitchFamily="18" charset="0"/>
              </a:rPr>
              <a:t>dosis</a:t>
            </a:r>
            <a:r>
              <a:rPr lang="es-VE" sz="2000" dirty="0" smtClean="0">
                <a:latin typeface="Times New Roman" panose="02020603050405020304" pitchFamily="18" charset="0"/>
                <a:cs typeface="Times New Roman" panose="02020603050405020304" pitchFamily="18" charset="0"/>
              </a:rPr>
              <a:t> </a:t>
            </a:r>
            <a:r>
              <a:rPr lang="es-VE" sz="2000" dirty="0">
                <a:latin typeface="Times New Roman" panose="02020603050405020304" pitchFamily="18" charset="0"/>
                <a:cs typeface="Times New Roman" panose="02020603050405020304" pitchFamily="18" charset="0"/>
              </a:rPr>
              <a:t>de </a:t>
            </a:r>
            <a:r>
              <a:rPr lang="es-VE" sz="2000" dirty="0" smtClean="0">
                <a:latin typeface="Times New Roman" panose="02020603050405020304" pitchFamily="18" charset="0"/>
                <a:cs typeface="Times New Roman" panose="02020603050405020304" pitchFamily="18" charset="0"/>
              </a:rPr>
              <a:t>anticoagulación  y la reducción de la ocurrencia de mortalidad en pacientes Covid 19 + , empleando parámetros </a:t>
            </a:r>
            <a:r>
              <a:rPr lang="es-VE" sz="2000" dirty="0">
                <a:latin typeface="Times New Roman" panose="02020603050405020304" pitchFamily="18" charset="0"/>
                <a:cs typeface="Times New Roman" panose="02020603050405020304" pitchFamily="18" charset="0"/>
              </a:rPr>
              <a:t>objetivos como los niveles de </a:t>
            </a:r>
            <a:r>
              <a:rPr lang="es-VE" sz="2000" b="1" dirty="0">
                <a:solidFill>
                  <a:srgbClr val="FF0000"/>
                </a:solidFill>
                <a:latin typeface="Times New Roman" panose="02020603050405020304" pitchFamily="18" charset="0"/>
                <a:cs typeface="Times New Roman" panose="02020603050405020304" pitchFamily="18" charset="0"/>
              </a:rPr>
              <a:t>dímero D</a:t>
            </a:r>
            <a:r>
              <a:rPr lang="es-VE" sz="2000" dirty="0">
                <a:latin typeface="Times New Roman" panose="02020603050405020304" pitchFamily="18" charset="0"/>
                <a:cs typeface="Times New Roman" panose="02020603050405020304" pitchFamily="18" charset="0"/>
              </a:rPr>
              <a:t> </a:t>
            </a:r>
            <a:r>
              <a:rPr lang="es-VE" sz="2000" dirty="0" smtClean="0">
                <a:latin typeface="Times New Roman" panose="02020603050405020304" pitchFamily="18" charset="0"/>
                <a:cs typeface="Times New Roman" panose="02020603050405020304" pitchFamily="18" charset="0"/>
              </a:rPr>
              <a:t>.</a:t>
            </a:r>
            <a:endParaRPr lang="es-VE" sz="2000" dirty="0">
              <a:latin typeface="Times New Roman" panose="02020603050405020304" pitchFamily="18" charset="0"/>
              <a:cs typeface="Times New Roman" panose="02020603050405020304" pitchFamily="18" charset="0"/>
            </a:endParaRPr>
          </a:p>
          <a:p>
            <a:pPr algn="just"/>
            <a:endParaRPr lang="es-VE"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7" name="Google Shape;237;p20"/>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238" name="Google Shape;238;p20"/>
          <p:cNvSpPr/>
          <p:nvPr/>
        </p:nvSpPr>
        <p:spPr>
          <a:xfrm>
            <a:off x="8435952" y="316647"/>
            <a:ext cx="362203" cy="420623"/>
          </a:xfrm>
          <a:custGeom>
            <a:avLst/>
            <a:gdLst/>
            <a:ahLst/>
            <a:cxnLst/>
            <a:rect l="l" t="t" r="r" b="b"/>
            <a:pathLst>
              <a:path w="393699" h="457199" extrusionOk="0">
                <a:moveTo>
                  <a:pt x="393700" y="423863"/>
                </a:moveTo>
                <a:cubicBezTo>
                  <a:pt x="393700" y="442274"/>
                  <a:pt x="379012" y="457200"/>
                  <a:pt x="360893" y="457200"/>
                </a:cubicBezTo>
                <a:cubicBezTo>
                  <a:pt x="360893" y="457200"/>
                  <a:pt x="360892" y="457200"/>
                  <a:pt x="360892" y="457200"/>
                </a:cubicBezTo>
                <a:lnTo>
                  <a:pt x="32808" y="457200"/>
                </a:lnTo>
                <a:cubicBezTo>
                  <a:pt x="14689" y="457200"/>
                  <a:pt x="0" y="442274"/>
                  <a:pt x="0" y="423863"/>
                </a:cubicBezTo>
                <a:cubicBezTo>
                  <a:pt x="0" y="405451"/>
                  <a:pt x="14689" y="390525"/>
                  <a:pt x="32808" y="390525"/>
                </a:cubicBezTo>
                <a:lnTo>
                  <a:pt x="273534" y="390525"/>
                </a:lnTo>
                <a:cubicBezTo>
                  <a:pt x="324697" y="333222"/>
                  <a:pt x="322668" y="245222"/>
                  <a:pt x="268921" y="190416"/>
                </a:cubicBezTo>
                <a:lnTo>
                  <a:pt x="302058" y="156744"/>
                </a:lnTo>
                <a:cubicBezTo>
                  <a:pt x="362964" y="218855"/>
                  <a:pt x="374997" y="314887"/>
                  <a:pt x="331351" y="390525"/>
                </a:cubicBezTo>
                <a:lnTo>
                  <a:pt x="360892" y="390525"/>
                </a:lnTo>
                <a:cubicBezTo>
                  <a:pt x="379011" y="390525"/>
                  <a:pt x="393700" y="405450"/>
                  <a:pt x="393700" y="423862"/>
                </a:cubicBezTo>
                <a:cubicBezTo>
                  <a:pt x="393700" y="423862"/>
                  <a:pt x="393700" y="423863"/>
                  <a:pt x="393700" y="423863"/>
                </a:cubicBezTo>
                <a:close/>
                <a:moveTo>
                  <a:pt x="200910" y="237469"/>
                </a:moveTo>
                <a:lnTo>
                  <a:pt x="346673" y="89355"/>
                </a:lnTo>
                <a:cubicBezTo>
                  <a:pt x="352046" y="83896"/>
                  <a:pt x="352046" y="75044"/>
                  <a:pt x="346673" y="69585"/>
                </a:cubicBezTo>
                <a:lnTo>
                  <a:pt x="304297" y="26526"/>
                </a:lnTo>
                <a:cubicBezTo>
                  <a:pt x="298925" y="21067"/>
                  <a:pt x="290214" y="21067"/>
                  <a:pt x="284841" y="26526"/>
                </a:cubicBezTo>
                <a:lnTo>
                  <a:pt x="139078" y="174640"/>
                </a:lnTo>
                <a:cubicBezTo>
                  <a:pt x="133706" y="180100"/>
                  <a:pt x="133706" y="188951"/>
                  <a:pt x="139078" y="194410"/>
                </a:cubicBezTo>
                <a:lnTo>
                  <a:pt x="181454" y="237469"/>
                </a:lnTo>
                <a:cubicBezTo>
                  <a:pt x="186827" y="242928"/>
                  <a:pt x="195538" y="242928"/>
                  <a:pt x="200910" y="237469"/>
                </a:cubicBezTo>
                <a:close/>
                <a:moveTo>
                  <a:pt x="368660" y="44780"/>
                </a:moveTo>
                <a:lnTo>
                  <a:pt x="368660" y="44780"/>
                </a:lnTo>
                <a:cubicBezTo>
                  <a:pt x="374151" y="39200"/>
                  <a:pt x="374151" y="30154"/>
                  <a:pt x="368660" y="24574"/>
                </a:cubicBezTo>
                <a:lnTo>
                  <a:pt x="348594" y="4185"/>
                </a:lnTo>
                <a:cubicBezTo>
                  <a:pt x="343103" y="-1395"/>
                  <a:pt x="334200" y="-1395"/>
                  <a:pt x="328710" y="4185"/>
                </a:cubicBezTo>
                <a:lnTo>
                  <a:pt x="328710" y="4185"/>
                </a:lnTo>
                <a:cubicBezTo>
                  <a:pt x="323218" y="9764"/>
                  <a:pt x="323218" y="18811"/>
                  <a:pt x="328710" y="24390"/>
                </a:cubicBezTo>
                <a:lnTo>
                  <a:pt x="348775" y="44780"/>
                </a:lnTo>
                <a:cubicBezTo>
                  <a:pt x="354266" y="50359"/>
                  <a:pt x="363169" y="50359"/>
                  <a:pt x="368660" y="44780"/>
                </a:cubicBezTo>
                <a:close/>
                <a:moveTo>
                  <a:pt x="156555" y="260306"/>
                </a:moveTo>
                <a:lnTo>
                  <a:pt x="156555" y="260306"/>
                </a:lnTo>
                <a:cubicBezTo>
                  <a:pt x="162046" y="254726"/>
                  <a:pt x="162046" y="245680"/>
                  <a:pt x="156555" y="240100"/>
                </a:cubicBezTo>
                <a:lnTo>
                  <a:pt x="136489" y="219711"/>
                </a:lnTo>
                <a:cubicBezTo>
                  <a:pt x="130998" y="214132"/>
                  <a:pt x="122095" y="214132"/>
                  <a:pt x="116604" y="219711"/>
                </a:cubicBezTo>
                <a:lnTo>
                  <a:pt x="116604" y="219711"/>
                </a:lnTo>
                <a:cubicBezTo>
                  <a:pt x="111113" y="225290"/>
                  <a:pt x="111113" y="234337"/>
                  <a:pt x="116604" y="239917"/>
                </a:cubicBezTo>
                <a:lnTo>
                  <a:pt x="136670" y="260306"/>
                </a:lnTo>
                <a:cubicBezTo>
                  <a:pt x="142161" y="265885"/>
                  <a:pt x="151064" y="265885"/>
                  <a:pt x="156555" y="260306"/>
                </a:cubicBezTo>
                <a:close/>
                <a:moveTo>
                  <a:pt x="196850" y="357188"/>
                </a:moveTo>
                <a:lnTo>
                  <a:pt x="196850" y="357188"/>
                </a:lnTo>
                <a:cubicBezTo>
                  <a:pt x="196850" y="349297"/>
                  <a:pt x="190555" y="342900"/>
                  <a:pt x="182789" y="342900"/>
                </a:cubicBezTo>
                <a:lnTo>
                  <a:pt x="14061" y="342900"/>
                </a:lnTo>
                <a:cubicBezTo>
                  <a:pt x="6295" y="342900"/>
                  <a:pt x="0" y="349297"/>
                  <a:pt x="0" y="357188"/>
                </a:cubicBezTo>
                <a:lnTo>
                  <a:pt x="0" y="357188"/>
                </a:lnTo>
                <a:cubicBezTo>
                  <a:pt x="0" y="365078"/>
                  <a:pt x="6295" y="371475"/>
                  <a:pt x="14061" y="371475"/>
                </a:cubicBezTo>
                <a:lnTo>
                  <a:pt x="182789" y="371475"/>
                </a:lnTo>
                <a:cubicBezTo>
                  <a:pt x="190555" y="371475"/>
                  <a:pt x="196850" y="365078"/>
                  <a:pt x="196850" y="35718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aphicFrame>
        <p:nvGraphicFramePr>
          <p:cNvPr id="10" name="5 Marcador de contenido"/>
          <p:cNvGraphicFramePr>
            <a:graphicFrameLocks/>
          </p:cNvGraphicFramePr>
          <p:nvPr>
            <p:extLst>
              <p:ext uri="{D42A27DB-BD31-4B8C-83A1-F6EECF244321}">
                <p14:modId xmlns:p14="http://schemas.microsoft.com/office/powerpoint/2010/main" val="2734515534"/>
              </p:ext>
            </p:extLst>
          </p:nvPr>
        </p:nvGraphicFramePr>
        <p:xfrm>
          <a:off x="833148" y="1512277"/>
          <a:ext cx="7404033" cy="2986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Google Shape;157;p28"/>
          <p:cNvSpPr txBox="1">
            <a:spLocks/>
          </p:cNvSpPr>
          <p:nvPr/>
        </p:nvSpPr>
        <p:spPr>
          <a:xfrm>
            <a:off x="833148" y="316647"/>
            <a:ext cx="5718600" cy="503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5400" b="1" dirty="0" smtClean="0">
                <a:solidFill>
                  <a:schemeClr val="bg1"/>
                </a:solidFill>
                <a:latin typeface="Arabic Typesetting" pitchFamily="66" charset="-78"/>
                <a:cs typeface="Arabic Typesetting" pitchFamily="66" charset="-78"/>
              </a:rPr>
              <a:t>PUNTOS FINALES </a:t>
            </a:r>
            <a:endParaRPr lang="en-US" sz="5400" b="1" dirty="0">
              <a:solidFill>
                <a:schemeClr val="bg1"/>
              </a:solidFill>
              <a:latin typeface="Arabic Typesetting" pitchFamily="66" charset="-78"/>
              <a:cs typeface="Arabic Typesetting" pitchFamily="66"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7F13425A-1FA7-4B5A-B1D8-BE18083F0DB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dgm id="{3A4354D1-25AF-4CD0-B122-136CB1D223A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15"/>
        <p:cNvGrpSpPr/>
        <p:nvPr/>
      </p:nvGrpSpPr>
      <p:grpSpPr>
        <a:xfrm>
          <a:off x="0" y="0"/>
          <a:ext cx="0" cy="0"/>
          <a:chOff x="0" y="0"/>
          <a:chExt cx="0" cy="0"/>
        </a:xfrm>
      </p:grpSpPr>
      <p:sp>
        <p:nvSpPr>
          <p:cNvPr id="316" name="Google Shape;316;p26"/>
          <p:cNvSpPr/>
          <p:nvPr/>
        </p:nvSpPr>
        <p:spPr>
          <a:xfrm>
            <a:off x="8378469" y="288374"/>
            <a:ext cx="477204" cy="477131"/>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chemeClr val="lt1"/>
          </a:solidFill>
          <a:ln>
            <a:noFill/>
          </a:ln>
          <a:effectLst>
            <a:outerShdw dist="19050" dir="54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7" name="Google Shape;317;p26"/>
          <p:cNvSpPr/>
          <p:nvPr/>
        </p:nvSpPr>
        <p:spPr>
          <a:xfrm>
            <a:off x="850518" y="1719161"/>
            <a:ext cx="7161609" cy="3411633"/>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lt1"/>
          </a:solidFill>
          <a:ln>
            <a:noFill/>
          </a:ln>
          <a:effectLst>
            <a:outerShdw dist="19050" dir="540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6"/>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r>
              <a:rPr lang="en-US" sz="4400" b="1" dirty="0" smtClean="0">
                <a:solidFill>
                  <a:schemeClr val="bg1"/>
                </a:solidFill>
                <a:latin typeface="Arabic Typesetting" pitchFamily="66" charset="-78"/>
                <a:cs typeface="Arabic Typesetting" pitchFamily="66" charset="-78"/>
              </a:rPr>
              <a:t/>
            </a:r>
            <a:br>
              <a:rPr lang="en-US" sz="4400" b="1" dirty="0" smtClean="0">
                <a:solidFill>
                  <a:schemeClr val="bg1"/>
                </a:solidFill>
                <a:latin typeface="Arabic Typesetting" pitchFamily="66" charset="-78"/>
                <a:cs typeface="Arabic Typesetting" pitchFamily="66" charset="-78"/>
              </a:rPr>
            </a:br>
            <a:r>
              <a:rPr lang="en-US" sz="4400" b="1" dirty="0" smtClean="0">
                <a:solidFill>
                  <a:schemeClr val="bg1"/>
                </a:solidFill>
                <a:latin typeface="Arabic Typesetting" pitchFamily="66" charset="-78"/>
                <a:cs typeface="Arabic Typesetting" pitchFamily="66" charset="-78"/>
              </a:rPr>
              <a:t>METODOLOGIA</a:t>
            </a:r>
            <a:r>
              <a:rPr lang="en-US" sz="3200" b="1" dirty="0">
                <a:solidFill>
                  <a:schemeClr val="tx1"/>
                </a:solidFill>
                <a:latin typeface="Arabic Typesetting" pitchFamily="66" charset="-78"/>
                <a:cs typeface="Arabic Typesetting" pitchFamily="66" charset="-78"/>
              </a:rPr>
              <a:t/>
            </a:r>
            <a:br>
              <a:rPr lang="en-US" sz="3200" b="1" dirty="0">
                <a:solidFill>
                  <a:schemeClr val="tx1"/>
                </a:solidFill>
                <a:latin typeface="Arabic Typesetting" pitchFamily="66" charset="-78"/>
                <a:cs typeface="Arabic Typesetting" pitchFamily="66" charset="-78"/>
              </a:rPr>
            </a:br>
            <a:endParaRPr dirty="0"/>
          </a:p>
        </p:txBody>
      </p:sp>
      <p:sp>
        <p:nvSpPr>
          <p:cNvPr id="320" name="Google Shape;320;p2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2" name="Rectángulo 1"/>
          <p:cNvSpPr/>
          <p:nvPr/>
        </p:nvSpPr>
        <p:spPr>
          <a:xfrm>
            <a:off x="164122" y="1936403"/>
            <a:ext cx="426720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VE" sz="1800" b="1" dirty="0" smtClean="0">
                <a:latin typeface="Times New Roman" panose="02020603050405020304" pitchFamily="18" charset="0"/>
                <a:cs typeface="Times New Roman" panose="02020603050405020304" pitchFamily="18" charset="0"/>
              </a:rPr>
              <a:t>(3)Hospitales </a:t>
            </a:r>
            <a:r>
              <a:rPr lang="es-VE" sz="1800" b="1" dirty="0">
                <a:latin typeface="Times New Roman" panose="02020603050405020304" pitchFamily="18" charset="0"/>
                <a:cs typeface="Times New Roman" panose="02020603050405020304" pitchFamily="18" charset="0"/>
              </a:rPr>
              <a:t>de </a:t>
            </a:r>
            <a:r>
              <a:rPr lang="es-VE" sz="1800" b="1" dirty="0" err="1">
                <a:latin typeface="Times New Roman" panose="02020603050405020304" pitchFamily="18" charset="0"/>
                <a:cs typeface="Times New Roman" panose="02020603050405020304" pitchFamily="18" charset="0"/>
              </a:rPr>
              <a:t>Montefiore</a:t>
            </a:r>
            <a:r>
              <a:rPr lang="es-VE" sz="1800" b="1" dirty="0">
                <a:latin typeface="Times New Roman" panose="02020603050405020304" pitchFamily="18" charset="0"/>
                <a:cs typeface="Times New Roman" panose="02020603050405020304" pitchFamily="18" charset="0"/>
              </a:rPr>
              <a:t> Medical Center en el Bronx</a:t>
            </a:r>
          </a:p>
        </p:txBody>
      </p:sp>
      <p:sp>
        <p:nvSpPr>
          <p:cNvPr id="3" name="Rectángulo 2"/>
          <p:cNvSpPr/>
          <p:nvPr/>
        </p:nvSpPr>
        <p:spPr>
          <a:xfrm>
            <a:off x="2709114" y="1330339"/>
            <a:ext cx="3493264"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s-VE" sz="1800" b="1" dirty="0">
                <a:latin typeface="Times New Roman" panose="02020603050405020304" pitchFamily="18" charset="0"/>
                <a:cs typeface="Times New Roman" panose="02020603050405020304" pitchFamily="18" charset="0"/>
              </a:rPr>
              <a:t>1 de marzo al 30 de mayo de 2020</a:t>
            </a:r>
          </a:p>
        </p:txBody>
      </p:sp>
      <p:sp>
        <p:nvSpPr>
          <p:cNvPr id="28" name="Google Shape;398;p29"/>
          <p:cNvSpPr txBox="1"/>
          <p:nvPr/>
        </p:nvSpPr>
        <p:spPr>
          <a:xfrm>
            <a:off x="202818" y="2753994"/>
            <a:ext cx="4252193" cy="667034"/>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pPr algn="ctr"/>
            <a:r>
              <a:rPr lang="es-VE" b="1" dirty="0">
                <a:latin typeface="Times New Roman" panose="02020603050405020304" pitchFamily="18" charset="0"/>
                <a:cs typeface="Times New Roman" panose="02020603050405020304" pitchFamily="18" charset="0"/>
              </a:rPr>
              <a:t>Junta de Revisión Institucional </a:t>
            </a:r>
            <a:r>
              <a:rPr lang="es-VE" b="1" dirty="0" smtClean="0">
                <a:latin typeface="Times New Roman" panose="02020603050405020304" pitchFamily="18" charset="0"/>
                <a:cs typeface="Times New Roman" panose="02020603050405020304" pitchFamily="18" charset="0"/>
              </a:rPr>
              <a:t>de </a:t>
            </a:r>
            <a:r>
              <a:rPr lang="es-VE" b="1" dirty="0">
                <a:latin typeface="Times New Roman" panose="02020603050405020304" pitchFamily="18" charset="0"/>
                <a:cs typeface="Times New Roman" panose="02020603050405020304" pitchFamily="18" charset="0"/>
              </a:rPr>
              <a:t>la Facultad de Medicina Albert Einstein</a:t>
            </a:r>
            <a:endParaRPr sz="800" b="1" dirty="0">
              <a:solidFill>
                <a:schemeClr val="tx1"/>
              </a:solidFill>
              <a:latin typeface="Times New Roman" panose="02020603050405020304" pitchFamily="18" charset="0"/>
              <a:ea typeface="Barlow"/>
              <a:cs typeface="Times New Roman" panose="02020603050405020304" pitchFamily="18" charset="0"/>
              <a:sym typeface="Barlow"/>
            </a:endParaRPr>
          </a:p>
        </p:txBody>
      </p:sp>
      <p:pic>
        <p:nvPicPr>
          <p:cNvPr id="5" name="Imagen 4"/>
          <p:cNvPicPr>
            <a:picLocks noChangeAspect="1"/>
          </p:cNvPicPr>
          <p:nvPr/>
        </p:nvPicPr>
        <p:blipFill rotWithShape="1">
          <a:blip r:embed="rId3"/>
          <a:srcRect t="33264" r="52220" b="41078"/>
          <a:stretch/>
        </p:blipFill>
        <p:spPr>
          <a:xfrm>
            <a:off x="4839358" y="1835649"/>
            <a:ext cx="3557116" cy="1760100"/>
          </a:xfrm>
          <a:prstGeom prst="rect">
            <a:avLst/>
          </a:prstGeom>
        </p:spPr>
      </p:pic>
      <p:sp>
        <p:nvSpPr>
          <p:cNvPr id="6" name="Rectángulo 5"/>
          <p:cNvSpPr/>
          <p:nvPr/>
        </p:nvSpPr>
        <p:spPr>
          <a:xfrm>
            <a:off x="4399254" y="4481515"/>
            <a:ext cx="4455066" cy="36875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nSpc>
                <a:spcPct val="107000"/>
              </a:lnSpc>
              <a:spcAft>
                <a:spcPts val="1595"/>
              </a:spcAft>
            </a:pPr>
            <a:r>
              <a:rPr lang="es-VE" sz="1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de marzo de 2020 y el 26 de abril de 2020.</a:t>
            </a:r>
            <a:endParaRPr lang="es-VE"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Imagen 6"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114" y="3566216"/>
            <a:ext cx="3153215" cy="13813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8"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8" name="Google Shape;258;p22"/>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pic>
        <p:nvPicPr>
          <p:cNvPr id="259" name="Google Shape;259;p22"/>
          <p:cNvPicPr preferRelativeResize="0"/>
          <p:nvPr/>
        </p:nvPicPr>
        <p:blipFill rotWithShape="1">
          <a:blip r:embed="rId3">
            <a:alphaModFix/>
          </a:blip>
          <a:srcRect t="12264" b="12264"/>
          <a:stretch/>
        </p:blipFill>
        <p:spPr>
          <a:xfrm>
            <a:off x="5926015" y="1031521"/>
            <a:ext cx="2450295" cy="2996717"/>
          </a:xfrm>
          <a:prstGeom prst="rect">
            <a:avLst/>
          </a:prstGeom>
          <a:noFill/>
          <a:ln>
            <a:noFill/>
          </a:ln>
        </p:spPr>
      </p:pic>
      <p:graphicFrame>
        <p:nvGraphicFramePr>
          <p:cNvPr id="8" name="Diagrama 7"/>
          <p:cNvGraphicFramePr/>
          <p:nvPr>
            <p:extLst>
              <p:ext uri="{D42A27DB-BD31-4B8C-83A1-F6EECF244321}">
                <p14:modId xmlns:p14="http://schemas.microsoft.com/office/powerpoint/2010/main" val="2664286208"/>
              </p:ext>
            </p:extLst>
          </p:nvPr>
        </p:nvGraphicFramePr>
        <p:xfrm>
          <a:off x="381000" y="1031520"/>
          <a:ext cx="5545015" cy="41119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Google Shape;377;p29"/>
          <p:cNvSpPr txBox="1">
            <a:spLocks noGrp="1"/>
          </p:cNvSpPr>
          <p:nvPr>
            <p:ph type="title"/>
          </p:nvPr>
        </p:nvSpPr>
        <p:spPr>
          <a:xfrm>
            <a:off x="393362" y="439468"/>
            <a:ext cx="6757800" cy="592053"/>
          </a:xfrm>
          <a:prstGeom prst="rect">
            <a:avLst/>
          </a:prstGeom>
        </p:spPr>
        <p:txBody>
          <a:bodyPr spcFirstLastPara="1" wrap="square" lIns="0" tIns="0" rIns="0" bIns="0" anchor="ctr" anchorCtr="0">
            <a:noAutofit/>
          </a:bodyPr>
          <a:lstStyle/>
          <a:p>
            <a:r>
              <a:rPr lang="en-US" sz="4000" b="1" dirty="0">
                <a:solidFill>
                  <a:schemeClr val="tx1"/>
                </a:solidFill>
                <a:latin typeface="Arabic Typesetting" pitchFamily="66" charset="-78"/>
                <a:cs typeface="Arabic Typesetting" pitchFamily="66" charset="-78"/>
              </a:rPr>
              <a:t>METODOLOGIA</a:t>
            </a:r>
            <a:r>
              <a:rPr lang="en-US" sz="2400" b="1" dirty="0">
                <a:solidFill>
                  <a:schemeClr val="tx1"/>
                </a:solidFill>
                <a:latin typeface="Arabic Typesetting" pitchFamily="66" charset="-78"/>
                <a:cs typeface="Arabic Typesetting" pitchFamily="66" charset="-78"/>
              </a:rPr>
              <a:t/>
            </a:r>
            <a:br>
              <a:rPr lang="en-US" sz="2400" b="1" dirty="0">
                <a:solidFill>
                  <a:schemeClr val="tx1"/>
                </a:solidFill>
                <a:latin typeface="Arabic Typesetting" pitchFamily="66" charset="-78"/>
                <a:cs typeface="Arabic Typesetting" pitchFamily="66" charset="-78"/>
              </a:rPr>
            </a:br>
            <a:endParaRPr sz="2400"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VE" smtClean="0"/>
              <a:t>17</a:t>
            </a:fld>
            <a:endParaRPr lang="es-VE"/>
          </a:p>
        </p:txBody>
      </p:sp>
      <p:pic>
        <p:nvPicPr>
          <p:cNvPr id="5" name="Imagen 4"/>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24959" t="6949" r="60115" b="26275"/>
          <a:stretch/>
        </p:blipFill>
        <p:spPr>
          <a:xfrm>
            <a:off x="3497179" y="35400"/>
            <a:ext cx="4569605" cy="4841400"/>
          </a:xfrm>
          <a:prstGeom prst="rect">
            <a:avLst/>
          </a:prstGeom>
        </p:spPr>
      </p:pic>
      <p:sp>
        <p:nvSpPr>
          <p:cNvPr id="2" name="Rectángulo 1"/>
          <p:cNvSpPr/>
          <p:nvPr/>
        </p:nvSpPr>
        <p:spPr>
          <a:xfrm>
            <a:off x="573505" y="792703"/>
            <a:ext cx="2923674" cy="26776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VE" sz="2400" b="1" dirty="0">
                <a:latin typeface="Times New Roman" panose="02020603050405020304" pitchFamily="18" charset="0"/>
                <a:ea typeface="Tahoma" panose="020B0604030504040204" pitchFamily="34" charset="0"/>
                <a:cs typeface="Times New Roman" panose="02020603050405020304" pitchFamily="18" charset="0"/>
              </a:rPr>
              <a:t>E</a:t>
            </a:r>
            <a:r>
              <a:rPr lang="es-VE" sz="2400" b="1" dirty="0" smtClean="0">
                <a:latin typeface="Times New Roman" panose="02020603050405020304" pitchFamily="18" charset="0"/>
                <a:ea typeface="Tahoma" panose="020B0604030504040204" pitchFamily="34" charset="0"/>
                <a:cs typeface="Times New Roman" panose="02020603050405020304" pitchFamily="18" charset="0"/>
              </a:rPr>
              <a:t>studio </a:t>
            </a:r>
            <a:r>
              <a:rPr lang="es-VE" sz="2400" b="1" dirty="0">
                <a:latin typeface="Times New Roman" panose="02020603050405020304" pitchFamily="18" charset="0"/>
                <a:ea typeface="Tahoma" panose="020B0604030504040204" pitchFamily="34" charset="0"/>
                <a:cs typeface="Times New Roman" panose="02020603050405020304" pitchFamily="18" charset="0"/>
              </a:rPr>
              <a:t>de </a:t>
            </a:r>
            <a:r>
              <a:rPr lang="es-VE"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cohortes</a:t>
            </a:r>
          </a:p>
          <a:p>
            <a:pPr algn="ctr"/>
            <a:r>
              <a:rPr lang="es-VE" sz="2400" b="1" dirty="0" smtClean="0">
                <a:latin typeface="Times New Roman" panose="02020603050405020304" pitchFamily="18" charset="0"/>
                <a:ea typeface="Tahoma" panose="020B0604030504040204" pitchFamily="34" charset="0"/>
                <a:cs typeface="Times New Roman" panose="02020603050405020304" pitchFamily="18" charset="0"/>
              </a:rPr>
              <a:t>Prospectivo empleando data observacional recolectada </a:t>
            </a:r>
            <a:r>
              <a:rPr lang="es-VE"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retrospectivamente </a:t>
            </a:r>
          </a:p>
          <a:p>
            <a:pPr algn="ctr"/>
            <a:endParaRPr lang="es-VE"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3808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grpSp>
        <p:nvGrpSpPr>
          <p:cNvPr id="270" name="Google Shape;270;p24"/>
          <p:cNvGrpSpPr/>
          <p:nvPr/>
        </p:nvGrpSpPr>
        <p:grpSpPr>
          <a:xfrm>
            <a:off x="8406883" y="316541"/>
            <a:ext cx="420375" cy="420813"/>
            <a:chOff x="5125608" y="2966278"/>
            <a:chExt cx="457676" cy="458152"/>
          </a:xfrm>
        </p:grpSpPr>
        <p:sp>
          <p:nvSpPr>
            <p:cNvPr id="271" name="Google Shape;271;p24"/>
            <p:cNvSpPr/>
            <p:nvPr/>
          </p:nvSpPr>
          <p:spPr>
            <a:xfrm>
              <a:off x="5192521" y="3091055"/>
              <a:ext cx="323373" cy="208597"/>
            </a:xfrm>
            <a:custGeom>
              <a:avLst/>
              <a:gdLst/>
              <a:ahLst/>
              <a:cxnLst/>
              <a:rect l="l" t="t" r="r" b="b"/>
              <a:pathLst>
                <a:path w="323373" h="208597" extrusionOk="0">
                  <a:moveTo>
                    <a:pt x="319802" y="118110"/>
                  </a:moveTo>
                  <a:cubicBezTo>
                    <a:pt x="324564" y="109538"/>
                    <a:pt x="324564" y="99060"/>
                    <a:pt x="319802" y="90488"/>
                  </a:cubicBezTo>
                  <a:cubicBezTo>
                    <a:pt x="286464" y="33338"/>
                    <a:pt x="226457" y="0"/>
                    <a:pt x="161687" y="0"/>
                  </a:cubicBezTo>
                  <a:cubicBezTo>
                    <a:pt x="96917" y="0"/>
                    <a:pt x="36909" y="34290"/>
                    <a:pt x="3572" y="90488"/>
                  </a:cubicBezTo>
                  <a:cubicBezTo>
                    <a:pt x="-1191" y="99060"/>
                    <a:pt x="-1191" y="109538"/>
                    <a:pt x="3572" y="118110"/>
                  </a:cubicBezTo>
                  <a:cubicBezTo>
                    <a:pt x="36909" y="175260"/>
                    <a:pt x="96917" y="208598"/>
                    <a:pt x="161687" y="208598"/>
                  </a:cubicBezTo>
                  <a:cubicBezTo>
                    <a:pt x="226457" y="208598"/>
                    <a:pt x="286464" y="174308"/>
                    <a:pt x="319802" y="118110"/>
                  </a:cubicBezTo>
                  <a:close/>
                  <a:moveTo>
                    <a:pt x="161687" y="160973"/>
                  </a:moveTo>
                  <a:cubicBezTo>
                    <a:pt x="130254" y="160973"/>
                    <a:pt x="104537" y="135255"/>
                    <a:pt x="104537" y="103823"/>
                  </a:cubicBezTo>
                  <a:cubicBezTo>
                    <a:pt x="104537" y="72390"/>
                    <a:pt x="130254" y="46672"/>
                    <a:pt x="161687" y="46672"/>
                  </a:cubicBezTo>
                  <a:cubicBezTo>
                    <a:pt x="193119" y="46672"/>
                    <a:pt x="218837" y="72390"/>
                    <a:pt x="218837" y="103823"/>
                  </a:cubicBezTo>
                  <a:cubicBezTo>
                    <a:pt x="218837" y="135255"/>
                    <a:pt x="193119" y="160973"/>
                    <a:pt x="161687" y="160973"/>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24"/>
            <p:cNvSpPr/>
            <p:nvPr/>
          </p:nvSpPr>
          <p:spPr>
            <a:xfrm>
              <a:off x="5458983" y="2966278"/>
              <a:ext cx="123825" cy="123825"/>
            </a:xfrm>
            <a:custGeom>
              <a:avLst/>
              <a:gdLst/>
              <a:ahLst/>
              <a:cxnLst/>
              <a:rect l="l" t="t" r="r" b="b"/>
              <a:pathLst>
                <a:path w="123825" h="123825" extrusionOk="0">
                  <a:moveTo>
                    <a:pt x="14288" y="123825"/>
                  </a:moveTo>
                  <a:lnTo>
                    <a:pt x="109538" y="123825"/>
                  </a:lnTo>
                  <a:cubicBezTo>
                    <a:pt x="117157" y="123825"/>
                    <a:pt x="123825" y="117158"/>
                    <a:pt x="123825" y="109538"/>
                  </a:cubicBezTo>
                  <a:cubicBezTo>
                    <a:pt x="123825" y="101918"/>
                    <a:pt x="117157" y="95250"/>
                    <a:pt x="109538" y="95250"/>
                  </a:cubicBezTo>
                  <a:lnTo>
                    <a:pt x="48577" y="95250"/>
                  </a:lnTo>
                  <a:lnTo>
                    <a:pt x="119063" y="24765"/>
                  </a:lnTo>
                  <a:cubicBezTo>
                    <a:pt x="124777" y="19050"/>
                    <a:pt x="124777" y="10478"/>
                    <a:pt x="119063" y="4763"/>
                  </a:cubicBezTo>
                  <a:cubicBezTo>
                    <a:pt x="113348" y="-953"/>
                    <a:pt x="104775" y="-953"/>
                    <a:pt x="99060" y="4763"/>
                  </a:cubicBezTo>
                  <a:lnTo>
                    <a:pt x="28575" y="75248"/>
                  </a:lnTo>
                  <a:lnTo>
                    <a:pt x="28575" y="14288"/>
                  </a:lnTo>
                  <a:cubicBezTo>
                    <a:pt x="28575" y="6668"/>
                    <a:pt x="21907" y="0"/>
                    <a:pt x="14288" y="0"/>
                  </a:cubicBezTo>
                  <a:cubicBezTo>
                    <a:pt x="6668" y="0"/>
                    <a:pt x="0" y="6668"/>
                    <a:pt x="0" y="14288"/>
                  </a:cubicBezTo>
                  <a:lnTo>
                    <a:pt x="0" y="109538"/>
                  </a:lnTo>
                  <a:cubicBezTo>
                    <a:pt x="0" y="117158"/>
                    <a:pt x="6668" y="123825"/>
                    <a:pt x="14288" y="1238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24"/>
            <p:cNvSpPr/>
            <p:nvPr/>
          </p:nvSpPr>
          <p:spPr>
            <a:xfrm>
              <a:off x="5125608" y="2966278"/>
              <a:ext cx="123825" cy="123825"/>
            </a:xfrm>
            <a:custGeom>
              <a:avLst/>
              <a:gdLst/>
              <a:ahLst/>
              <a:cxnLst/>
              <a:rect l="l" t="t" r="r" b="b"/>
              <a:pathLst>
                <a:path w="123825" h="123825" extrusionOk="0">
                  <a:moveTo>
                    <a:pt x="0" y="109538"/>
                  </a:moveTo>
                  <a:cubicBezTo>
                    <a:pt x="0" y="117158"/>
                    <a:pt x="6668" y="123825"/>
                    <a:pt x="14288" y="123825"/>
                  </a:cubicBezTo>
                  <a:lnTo>
                    <a:pt x="109538" y="123825"/>
                  </a:lnTo>
                  <a:cubicBezTo>
                    <a:pt x="117158" y="123825"/>
                    <a:pt x="123825" y="117158"/>
                    <a:pt x="123825" y="109538"/>
                  </a:cubicBezTo>
                  <a:lnTo>
                    <a:pt x="123825" y="14288"/>
                  </a:lnTo>
                  <a:cubicBezTo>
                    <a:pt x="123825" y="6668"/>
                    <a:pt x="117158" y="0"/>
                    <a:pt x="109538" y="0"/>
                  </a:cubicBezTo>
                  <a:cubicBezTo>
                    <a:pt x="101918" y="0"/>
                    <a:pt x="95250" y="6668"/>
                    <a:pt x="95250" y="14288"/>
                  </a:cubicBezTo>
                  <a:lnTo>
                    <a:pt x="95250" y="75248"/>
                  </a:lnTo>
                  <a:lnTo>
                    <a:pt x="24765" y="4763"/>
                  </a:lnTo>
                  <a:cubicBezTo>
                    <a:pt x="19050" y="-953"/>
                    <a:pt x="10478" y="-953"/>
                    <a:pt x="4763" y="4763"/>
                  </a:cubicBezTo>
                  <a:cubicBezTo>
                    <a:pt x="-953" y="10478"/>
                    <a:pt x="-953" y="19050"/>
                    <a:pt x="4763" y="24765"/>
                  </a:cubicBezTo>
                  <a:lnTo>
                    <a:pt x="75248" y="95250"/>
                  </a:lnTo>
                  <a:lnTo>
                    <a:pt x="14288" y="95250"/>
                  </a:lnTo>
                  <a:cubicBezTo>
                    <a:pt x="6668" y="95250"/>
                    <a:pt x="0" y="101918"/>
                    <a:pt x="0" y="10953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24"/>
            <p:cNvSpPr/>
            <p:nvPr/>
          </p:nvSpPr>
          <p:spPr>
            <a:xfrm>
              <a:off x="5458983" y="3299653"/>
              <a:ext cx="124301" cy="123825"/>
            </a:xfrm>
            <a:custGeom>
              <a:avLst/>
              <a:gdLst/>
              <a:ahLst/>
              <a:cxnLst/>
              <a:rect l="l" t="t" r="r" b="b"/>
              <a:pathLst>
                <a:path w="124301" h="123825" extrusionOk="0">
                  <a:moveTo>
                    <a:pt x="123825" y="14288"/>
                  </a:moveTo>
                  <a:cubicBezTo>
                    <a:pt x="123825" y="6668"/>
                    <a:pt x="117157" y="0"/>
                    <a:pt x="109538" y="0"/>
                  </a:cubicBezTo>
                  <a:lnTo>
                    <a:pt x="14288" y="0"/>
                  </a:lnTo>
                  <a:cubicBezTo>
                    <a:pt x="6668" y="0"/>
                    <a:pt x="0" y="6668"/>
                    <a:pt x="0" y="14288"/>
                  </a:cubicBezTo>
                  <a:lnTo>
                    <a:pt x="0" y="109538"/>
                  </a:lnTo>
                  <a:cubicBezTo>
                    <a:pt x="0" y="117157"/>
                    <a:pt x="6668" y="123825"/>
                    <a:pt x="14288" y="123825"/>
                  </a:cubicBezTo>
                  <a:cubicBezTo>
                    <a:pt x="21907" y="123825"/>
                    <a:pt x="28575" y="117157"/>
                    <a:pt x="28575" y="109538"/>
                  </a:cubicBezTo>
                  <a:lnTo>
                    <a:pt x="28575" y="48577"/>
                  </a:lnTo>
                  <a:lnTo>
                    <a:pt x="99060" y="119063"/>
                  </a:lnTo>
                  <a:cubicBezTo>
                    <a:pt x="101918" y="121920"/>
                    <a:pt x="105727" y="122873"/>
                    <a:pt x="109538" y="122873"/>
                  </a:cubicBezTo>
                  <a:cubicBezTo>
                    <a:pt x="113348" y="122873"/>
                    <a:pt x="117157" y="121920"/>
                    <a:pt x="120015" y="119063"/>
                  </a:cubicBezTo>
                  <a:cubicBezTo>
                    <a:pt x="125730" y="113348"/>
                    <a:pt x="125730" y="104775"/>
                    <a:pt x="120015" y="99060"/>
                  </a:cubicBezTo>
                  <a:lnTo>
                    <a:pt x="48577" y="28575"/>
                  </a:lnTo>
                  <a:lnTo>
                    <a:pt x="109538" y="28575"/>
                  </a:lnTo>
                  <a:cubicBezTo>
                    <a:pt x="117157" y="28575"/>
                    <a:pt x="123825" y="21907"/>
                    <a:pt x="123825" y="1428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24"/>
            <p:cNvSpPr/>
            <p:nvPr/>
          </p:nvSpPr>
          <p:spPr>
            <a:xfrm>
              <a:off x="5125608" y="3299653"/>
              <a:ext cx="123825" cy="124777"/>
            </a:xfrm>
            <a:custGeom>
              <a:avLst/>
              <a:gdLst/>
              <a:ahLst/>
              <a:cxnLst/>
              <a:rect l="l" t="t" r="r" b="b"/>
              <a:pathLst>
                <a:path w="123825" h="124777" extrusionOk="0">
                  <a:moveTo>
                    <a:pt x="109538" y="0"/>
                  </a:moveTo>
                  <a:lnTo>
                    <a:pt x="14288" y="0"/>
                  </a:lnTo>
                  <a:cubicBezTo>
                    <a:pt x="6668" y="0"/>
                    <a:pt x="0" y="6668"/>
                    <a:pt x="0" y="14288"/>
                  </a:cubicBezTo>
                  <a:cubicBezTo>
                    <a:pt x="0" y="21907"/>
                    <a:pt x="6668" y="28575"/>
                    <a:pt x="14288" y="28575"/>
                  </a:cubicBezTo>
                  <a:lnTo>
                    <a:pt x="75248" y="28575"/>
                  </a:lnTo>
                  <a:lnTo>
                    <a:pt x="4763" y="99060"/>
                  </a:lnTo>
                  <a:cubicBezTo>
                    <a:pt x="-953" y="104775"/>
                    <a:pt x="-953" y="113348"/>
                    <a:pt x="4763" y="119063"/>
                  </a:cubicBezTo>
                  <a:cubicBezTo>
                    <a:pt x="7620" y="121920"/>
                    <a:pt x="10478" y="123825"/>
                    <a:pt x="14288" y="123825"/>
                  </a:cubicBezTo>
                  <a:cubicBezTo>
                    <a:pt x="18098" y="123825"/>
                    <a:pt x="21908" y="122873"/>
                    <a:pt x="24765" y="120015"/>
                  </a:cubicBezTo>
                  <a:lnTo>
                    <a:pt x="95250" y="49530"/>
                  </a:lnTo>
                  <a:lnTo>
                    <a:pt x="95250" y="110490"/>
                  </a:lnTo>
                  <a:cubicBezTo>
                    <a:pt x="95250" y="118110"/>
                    <a:pt x="101918" y="124777"/>
                    <a:pt x="109538" y="124777"/>
                  </a:cubicBezTo>
                  <a:cubicBezTo>
                    <a:pt x="117158" y="124777"/>
                    <a:pt x="123825" y="118110"/>
                    <a:pt x="123825" y="110490"/>
                  </a:cubicBezTo>
                  <a:lnTo>
                    <a:pt x="123825" y="15240"/>
                  </a:lnTo>
                  <a:cubicBezTo>
                    <a:pt x="123825" y="6668"/>
                    <a:pt x="117158" y="0"/>
                    <a:pt x="109538"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6" name="Google Shape;276;p24"/>
          <p:cNvSpPr txBox="1">
            <a:spLocks noGrp="1"/>
          </p:cNvSpPr>
          <p:nvPr>
            <p:ph type="title"/>
          </p:nvPr>
        </p:nvSpPr>
        <p:spPr>
          <a:xfrm>
            <a:off x="722619" y="368831"/>
            <a:ext cx="6757800" cy="919500"/>
          </a:xfrm>
          <a:prstGeom prst="rect">
            <a:avLst/>
          </a:prstGeom>
        </p:spPr>
        <p:txBody>
          <a:bodyPr spcFirstLastPara="1" wrap="square" lIns="0" tIns="0" rIns="0" bIns="0" anchor="ctr" anchorCtr="0">
            <a:noAutofit/>
          </a:bodyPr>
          <a:lstStyle/>
          <a:p>
            <a:pPr lvl="0"/>
            <a:r>
              <a:rPr lang="en-US" sz="4000" b="1" dirty="0" smtClean="0">
                <a:solidFill>
                  <a:schemeClr val="bg1"/>
                </a:solidFill>
                <a:latin typeface="Arabic Typesetting" pitchFamily="66" charset="-78"/>
                <a:cs typeface="Arabic Typesetting" pitchFamily="66" charset="-78"/>
              </a:rPr>
              <a:t>METODOLOGIA</a:t>
            </a:r>
            <a:endParaRPr sz="3600" dirty="0"/>
          </a:p>
        </p:txBody>
      </p:sp>
      <p:sp>
        <p:nvSpPr>
          <p:cNvPr id="277" name="Google Shape;277;p2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cxnSp>
        <p:nvCxnSpPr>
          <p:cNvPr id="4" name="Conector recto de flecha 3"/>
          <p:cNvCxnSpPr/>
          <p:nvPr/>
        </p:nvCxnSpPr>
        <p:spPr>
          <a:xfrm>
            <a:off x="722619" y="2948020"/>
            <a:ext cx="7465325"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6" name="Rectángulo 25"/>
          <p:cNvSpPr/>
          <p:nvPr/>
        </p:nvSpPr>
        <p:spPr>
          <a:xfrm>
            <a:off x="0" y="2285303"/>
            <a:ext cx="1340858"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Aft>
                <a:spcPts val="1595"/>
              </a:spcAft>
            </a:pPr>
            <a:r>
              <a:rPr lang="es-VE" sz="1000" b="1"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1 de marzo de </a:t>
            </a:r>
            <a:r>
              <a:rPr lang="es-VE" sz="1000" b="1" dirty="0" smtClean="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2020-26 </a:t>
            </a:r>
            <a:r>
              <a:rPr lang="es-VE" sz="1000" b="1"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de abril de 2020.</a:t>
            </a:r>
            <a:endParaRPr lang="es-VE" sz="1200" b="1"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Rectángulo 26"/>
          <p:cNvSpPr/>
          <p:nvPr/>
        </p:nvSpPr>
        <p:spPr>
          <a:xfrm>
            <a:off x="6257233" y="3857379"/>
            <a:ext cx="2874506"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spcAft>
                <a:spcPts val="1595"/>
              </a:spcAft>
            </a:pPr>
            <a:r>
              <a:rPr lang="es-VE" sz="1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MUERTE O ALTA MEDICA</a:t>
            </a:r>
            <a:r>
              <a:rPr lang="es-VE" sz="1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s-VE"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Rectángulo 27"/>
          <p:cNvSpPr/>
          <p:nvPr/>
        </p:nvSpPr>
        <p:spPr>
          <a:xfrm>
            <a:off x="52190" y="3141859"/>
            <a:ext cx="1016005" cy="6235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07000"/>
              </a:lnSpc>
              <a:spcAft>
                <a:spcPts val="1595"/>
              </a:spcAft>
            </a:pPr>
            <a:r>
              <a:rPr lang="es-VE" sz="1100" b="1" dirty="0" smtClean="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Dentro las primeras 24 ingreso</a:t>
            </a:r>
            <a:endParaRPr lang="es-VE" sz="1600" b="1"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ángulo 5"/>
          <p:cNvSpPr/>
          <p:nvPr/>
        </p:nvSpPr>
        <p:spPr>
          <a:xfrm>
            <a:off x="7032820" y="2235811"/>
            <a:ext cx="1680268" cy="307777"/>
          </a:xfrm>
          <a:prstGeom prst="rect">
            <a:avLst/>
          </a:prstGeom>
        </p:spPr>
        <p:txBody>
          <a:bodyPr wrap="none">
            <a:spAutoFit/>
          </a:bodyPr>
          <a:lstStyle/>
          <a:p>
            <a:r>
              <a:rPr lang="es-VE" b="1" dirty="0">
                <a:latin typeface="Times New Roman" panose="02020603050405020304" pitchFamily="18" charset="0"/>
                <a:cs typeface="Times New Roman" panose="02020603050405020304" pitchFamily="18" charset="0"/>
              </a:rPr>
              <a:t>30 de mayo de 2020</a:t>
            </a:r>
          </a:p>
        </p:txBody>
      </p:sp>
      <p:sp>
        <p:nvSpPr>
          <p:cNvPr id="7" name="Rectángulo 6"/>
          <p:cNvSpPr/>
          <p:nvPr/>
        </p:nvSpPr>
        <p:spPr>
          <a:xfrm>
            <a:off x="2932723" y="1958812"/>
            <a:ext cx="2337591" cy="2769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VE" sz="1200" b="1" dirty="0" smtClean="0">
                <a:latin typeface="Times New Roman" panose="02020603050405020304" pitchFamily="18" charset="0"/>
                <a:ea typeface="Times New Roman" panose="02020603050405020304" pitchFamily="18" charset="0"/>
                <a:cs typeface="Times New Roman" panose="02020603050405020304" pitchFamily="18" charset="0"/>
              </a:rPr>
              <a:t>LAS COHORTES</a:t>
            </a:r>
          </a:p>
        </p:txBody>
      </p:sp>
      <p:sp>
        <p:nvSpPr>
          <p:cNvPr id="2" name="Rectángulo 1"/>
          <p:cNvSpPr/>
          <p:nvPr/>
        </p:nvSpPr>
        <p:spPr>
          <a:xfrm>
            <a:off x="2540834" y="2314736"/>
            <a:ext cx="3121367" cy="276999"/>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s-VE" sz="1200" b="1" dirty="0">
                <a:latin typeface="Times New Roman" panose="02020603050405020304" pitchFamily="18" charset="0"/>
                <a:cs typeface="Times New Roman" panose="02020603050405020304" pitchFamily="18" charset="0"/>
              </a:rPr>
              <a:t>21 días (11 al 31 de marzo) </a:t>
            </a:r>
            <a:r>
              <a:rPr lang="es-VE" sz="1200" dirty="0">
                <a:latin typeface="Times New Roman" panose="02020603050405020304" pitchFamily="18" charset="0"/>
                <a:cs typeface="Times New Roman" panose="02020603050405020304" pitchFamily="18" charset="0"/>
              </a:rPr>
              <a:t>con 759 pacientes </a:t>
            </a:r>
          </a:p>
        </p:txBody>
      </p:sp>
      <p:sp>
        <p:nvSpPr>
          <p:cNvPr id="3" name="Rectángulo 2"/>
          <p:cNvSpPr/>
          <p:nvPr/>
        </p:nvSpPr>
        <p:spPr>
          <a:xfrm>
            <a:off x="2193711" y="2646677"/>
            <a:ext cx="4176859" cy="27699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VE" sz="1200" b="1" dirty="0">
                <a:latin typeface="Times New Roman" panose="02020603050405020304" pitchFamily="18" charset="0"/>
                <a:cs typeface="Times New Roman" panose="02020603050405020304" pitchFamily="18" charset="0"/>
              </a:rPr>
              <a:t>(1 al 11 de abril) </a:t>
            </a:r>
            <a:r>
              <a:rPr lang="es-VE" sz="1200" dirty="0">
                <a:latin typeface="Times New Roman" panose="02020603050405020304" pitchFamily="18" charset="0"/>
                <a:cs typeface="Times New Roman" panose="02020603050405020304" pitchFamily="18" charset="0"/>
              </a:rPr>
              <a:t>fue uno de aumento máximo y tuvo </a:t>
            </a:r>
            <a:r>
              <a:rPr lang="es-VE" sz="1200" dirty="0" smtClean="0">
                <a:latin typeface="Times New Roman" panose="02020603050405020304" pitchFamily="18" charset="0"/>
                <a:cs typeface="Times New Roman" panose="02020603050405020304" pitchFamily="18" charset="0"/>
              </a:rPr>
              <a:t>1,666</a:t>
            </a:r>
            <a:endParaRPr lang="es-VE" sz="1200" dirty="0">
              <a:latin typeface="Times New Roman" panose="02020603050405020304" pitchFamily="18" charset="0"/>
              <a:cs typeface="Times New Roman" panose="02020603050405020304" pitchFamily="18" charset="0"/>
            </a:endParaRPr>
          </a:p>
        </p:txBody>
      </p:sp>
      <p:sp>
        <p:nvSpPr>
          <p:cNvPr id="5" name="Rectángulo 4"/>
          <p:cNvSpPr/>
          <p:nvPr/>
        </p:nvSpPr>
        <p:spPr>
          <a:xfrm>
            <a:off x="2193711" y="2996168"/>
            <a:ext cx="4176859" cy="27700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VE" sz="1200" b="1" dirty="0">
                <a:latin typeface="Times New Roman" panose="02020603050405020304" pitchFamily="18" charset="0"/>
                <a:cs typeface="Times New Roman" panose="02020603050405020304" pitchFamily="18" charset="0"/>
              </a:rPr>
              <a:t>12-26 de abril) </a:t>
            </a:r>
            <a:r>
              <a:rPr lang="es-VE" sz="1200" dirty="0" smtClean="0">
                <a:latin typeface="Times New Roman" panose="02020603050405020304" pitchFamily="18" charset="0"/>
                <a:cs typeface="Times New Roman" panose="02020603050405020304" pitchFamily="18" charset="0"/>
              </a:rPr>
              <a:t>“</a:t>
            </a:r>
            <a:r>
              <a:rPr lang="es-VE" sz="1200" dirty="0">
                <a:latin typeface="Times New Roman" panose="02020603050405020304" pitchFamily="18" charset="0"/>
                <a:cs typeface="Times New Roman" panose="02020603050405020304" pitchFamily="18" charset="0"/>
              </a:rPr>
              <a:t>aplanamiento de la curva” </a:t>
            </a:r>
            <a:r>
              <a:rPr lang="es-VE" sz="1200" dirty="0" smtClean="0">
                <a:latin typeface="Times New Roman" panose="02020603050405020304" pitchFamily="18" charset="0"/>
                <a:cs typeface="Times New Roman" panose="02020603050405020304" pitchFamily="18" charset="0"/>
              </a:rPr>
              <a:t> </a:t>
            </a:r>
            <a:r>
              <a:rPr lang="es-VE" sz="1200" dirty="0">
                <a:latin typeface="Times New Roman" panose="02020603050405020304" pitchFamily="18" charset="0"/>
                <a:cs typeface="Times New Roman" panose="02020603050405020304" pitchFamily="18" charset="0"/>
              </a:rPr>
              <a:t>797 </a:t>
            </a:r>
          </a:p>
        </p:txBody>
      </p:sp>
      <p:sp>
        <p:nvSpPr>
          <p:cNvPr id="8" name="Rectángulo 7"/>
          <p:cNvSpPr/>
          <p:nvPr/>
        </p:nvSpPr>
        <p:spPr>
          <a:xfrm>
            <a:off x="1673132" y="3321315"/>
            <a:ext cx="5218015" cy="27699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VE" sz="1200" b="1" dirty="0">
                <a:latin typeface="Times New Roman" panose="02020603050405020304" pitchFamily="18" charset="0"/>
                <a:cs typeface="Times New Roman" panose="02020603050405020304" pitchFamily="18" charset="0"/>
              </a:rPr>
              <a:t>(del 27 de abril al 30 de mayo) </a:t>
            </a:r>
            <a:r>
              <a:rPr lang="es-VE" sz="1200" dirty="0">
                <a:latin typeface="Times New Roman" panose="02020603050405020304" pitchFamily="18" charset="0"/>
                <a:cs typeface="Times New Roman" panose="02020603050405020304" pitchFamily="18" charset="0"/>
              </a:rPr>
              <a:t>fue </a:t>
            </a:r>
            <a:r>
              <a:rPr lang="es-VE" sz="1200" dirty="0" smtClean="0">
                <a:latin typeface="Times New Roman" panose="02020603050405020304" pitchFamily="18" charset="0"/>
                <a:cs typeface="Times New Roman" panose="02020603050405020304" pitchFamily="18" charset="0"/>
              </a:rPr>
              <a:t>la </a:t>
            </a:r>
            <a:r>
              <a:rPr lang="es-VE" sz="1200" dirty="0">
                <a:latin typeface="Times New Roman" panose="02020603050405020304" pitchFamily="18" charset="0"/>
                <a:cs typeface="Times New Roman" panose="02020603050405020304" pitchFamily="18" charset="0"/>
              </a:rPr>
              <a:t>tasa de ingresos disminuyó notablemente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6" grpId="0"/>
      <p:bldP spid="7" grpId="0" animBg="1"/>
      <p:bldP spid="2" grpId="0" animBg="1"/>
      <p:bldP spid="3" grpId="0" animBg="1"/>
      <p:bldP spid="5"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VE" smtClean="0"/>
              <a:t>19</a:t>
            </a:fld>
            <a:endParaRPr lang="es-VE"/>
          </a:p>
        </p:txBody>
      </p:sp>
      <p:pic>
        <p:nvPicPr>
          <p:cNvPr id="4" name="Imagen 3"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04" y="647595"/>
            <a:ext cx="7606706" cy="3953427"/>
          </a:xfrm>
          <a:prstGeom prst="rect">
            <a:avLst/>
          </a:prstGeom>
          <a:ln w="57150" cap="sq">
            <a:solidFill>
              <a:srgbClr val="000000"/>
            </a:solidFill>
            <a:prstDash val="solid"/>
            <a:miter lim="800000"/>
          </a:ln>
          <a:effectLst>
            <a:outerShdw blurRad="50800" dist="38100" dir="2700000" algn="tl" rotWithShape="0">
              <a:srgbClr val="000000">
                <a:alpha val="43000"/>
              </a:srgbClr>
            </a:outerShdw>
          </a:effectLst>
        </p:spPr>
      </p:pic>
      <p:sp>
        <p:nvSpPr>
          <p:cNvPr id="2" name="Rectángulo 1"/>
          <p:cNvSpPr/>
          <p:nvPr/>
        </p:nvSpPr>
        <p:spPr>
          <a:xfrm>
            <a:off x="782053" y="2153653"/>
            <a:ext cx="7447547" cy="62564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258977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smtClean="0"/>
              <a:t>GENERALIDADES DE DÍMERO D.</a:t>
            </a:r>
            <a:endParaRPr lang="es-VE" dirty="0"/>
          </a:p>
        </p:txBody>
      </p:sp>
      <p:sp>
        <p:nvSpPr>
          <p:cNvPr id="4" name="Marcador de número de diapositiva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VE" smtClean="0"/>
              <a:t>2</a:t>
            </a:fld>
            <a:endParaRPr lang="es-VE"/>
          </a:p>
        </p:txBody>
      </p:sp>
      <p:graphicFrame>
        <p:nvGraphicFramePr>
          <p:cNvPr id="5" name="Diagrama 4">
            <a:extLst>
              <a:ext uri="{FF2B5EF4-FFF2-40B4-BE49-F238E27FC236}">
                <a16:creationId xmlns:a16="http://schemas.microsoft.com/office/drawing/2014/main" xmlns="" id="{304862FF-9129-7F4A-9406-EC7162550B82}"/>
              </a:ext>
            </a:extLst>
          </p:cNvPr>
          <p:cNvGraphicFramePr/>
          <p:nvPr>
            <p:extLst>
              <p:ext uri="{D42A27DB-BD31-4B8C-83A1-F6EECF244321}">
                <p14:modId xmlns:p14="http://schemas.microsoft.com/office/powerpoint/2010/main" val="3660504477"/>
              </p:ext>
            </p:extLst>
          </p:nvPr>
        </p:nvGraphicFramePr>
        <p:xfrm>
          <a:off x="1084942" y="1310850"/>
          <a:ext cx="6687457" cy="2980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a:extLst>
              <a:ext uri="{FF2B5EF4-FFF2-40B4-BE49-F238E27FC236}">
                <a16:creationId xmlns:a16="http://schemas.microsoft.com/office/drawing/2014/main" xmlns="" id="{60D22648-2DA2-4346-B7C0-49653F6573D1}"/>
              </a:ext>
            </a:extLst>
          </p:cNvPr>
          <p:cNvSpPr/>
          <p:nvPr/>
        </p:nvSpPr>
        <p:spPr>
          <a:xfrm>
            <a:off x="0" y="4762400"/>
            <a:ext cx="8915400" cy="253916"/>
          </a:xfrm>
          <a:prstGeom prst="rect">
            <a:avLst/>
          </a:prstGeom>
        </p:spPr>
        <p:txBody>
          <a:bodyPr wrap="square">
            <a:spAutoFit/>
          </a:bodyPr>
          <a:lstStyle/>
          <a:p>
            <a:pPr lvl="0" algn="r">
              <a:defRPr/>
            </a:pPr>
            <a:r>
              <a:rPr lang="es-US" sz="1050" dirty="0"/>
              <a:t>Suarez M., Seijas F., Antonini M., Urangas S. DÍMERO D: UN MARCADOR DE UTILIDAD EN COVID-19. Avances Cardiol 2020;40(3):222-226 </a:t>
            </a:r>
          </a:p>
        </p:txBody>
      </p:sp>
    </p:spTree>
    <p:extLst>
      <p:ext uri="{BB962C8B-B14F-4D97-AF65-F5344CB8AC3E}">
        <p14:creationId xmlns:p14="http://schemas.microsoft.com/office/powerpoint/2010/main" val="940603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dirty="0" smtClean="0"/>
              <a:t>ANÁLISIS ESTADISTICO</a:t>
            </a:r>
            <a:endParaRPr lang="es-VE" dirty="0"/>
          </a:p>
        </p:txBody>
      </p:sp>
      <p:sp>
        <p:nvSpPr>
          <p:cNvPr id="3" name="Marcador de número de diapositiva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VE" smtClean="0"/>
              <a:t>20</a:t>
            </a:fld>
            <a:endParaRPr lang="es-VE"/>
          </a:p>
        </p:txBody>
      </p:sp>
      <p:graphicFrame>
        <p:nvGraphicFramePr>
          <p:cNvPr id="5" name="Diagrama 4"/>
          <p:cNvGraphicFramePr/>
          <p:nvPr>
            <p:extLst>
              <p:ext uri="{D42A27DB-BD31-4B8C-83A1-F6EECF244321}">
                <p14:modId xmlns:p14="http://schemas.microsoft.com/office/powerpoint/2010/main" val="2916496448"/>
              </p:ext>
            </p:extLst>
          </p:nvPr>
        </p:nvGraphicFramePr>
        <p:xfrm>
          <a:off x="381000" y="1501350"/>
          <a:ext cx="8077200" cy="3486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4310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6" name="Google Shape;186;p16"/>
          <p:cNvSpPr txBox="1"/>
          <p:nvPr/>
        </p:nvSpPr>
        <p:spPr>
          <a:xfrm>
            <a:off x="6589900" y="759950"/>
            <a:ext cx="2554200" cy="25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a:solidFill>
                  <a:schemeClr val="lt1"/>
                </a:solidFill>
                <a:latin typeface="Barlow SemiBold"/>
                <a:ea typeface="Barlow SemiBold"/>
                <a:cs typeface="Barlow SemiBold"/>
                <a:sym typeface="Barlow SemiBold"/>
              </a:rPr>
              <a:t>1</a:t>
            </a:r>
            <a:endParaRPr sz="9600">
              <a:solidFill>
                <a:schemeClr val="lt1"/>
              </a:solidFill>
              <a:latin typeface="Barlow SemiBold"/>
              <a:ea typeface="Barlow SemiBold"/>
              <a:cs typeface="Barlow SemiBold"/>
              <a:sym typeface="Barlow SemiBold"/>
            </a:endParaRPr>
          </a:p>
        </p:txBody>
      </p:sp>
      <p:sp>
        <p:nvSpPr>
          <p:cNvPr id="3" name="Título 2"/>
          <p:cNvSpPr>
            <a:spLocks noGrp="1"/>
          </p:cNvSpPr>
          <p:nvPr>
            <p:ph type="ctrTitle"/>
          </p:nvPr>
        </p:nvSpPr>
        <p:spPr>
          <a:xfrm>
            <a:off x="735291" y="2040800"/>
            <a:ext cx="4969500" cy="563700"/>
          </a:xfrm>
        </p:spPr>
        <p:txBody>
          <a:bodyPr/>
          <a:lstStyle/>
          <a:p>
            <a:r>
              <a:rPr lang="es-VE" dirty="0" smtClean="0"/>
              <a:t>RESULTADOS</a:t>
            </a:r>
            <a:endParaRPr lang="es-V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VE" smtClean="0"/>
              <a:t>22</a:t>
            </a:fld>
            <a:endParaRPr lang="es-VE"/>
          </a:p>
        </p:txBody>
      </p:sp>
      <p:sp>
        <p:nvSpPr>
          <p:cNvPr id="3" name="Marcador de texto 2"/>
          <p:cNvSpPr>
            <a:spLocks noGrp="1"/>
          </p:cNvSpPr>
          <p:nvPr>
            <p:ph type="body" idx="1"/>
          </p:nvPr>
        </p:nvSpPr>
        <p:spPr/>
        <p:txBody>
          <a:bodyPr/>
          <a:lstStyle/>
          <a:p>
            <a:endParaRPr lang="es-VE"/>
          </a:p>
        </p:txBody>
      </p:sp>
      <p:pic>
        <p:nvPicPr>
          <p:cNvPr id="4" name="Imagen 3"/>
          <p:cNvPicPr>
            <a:picLocks noChangeAspect="1"/>
          </p:cNvPicPr>
          <p:nvPr/>
        </p:nvPicPr>
        <p:blipFill rotWithShape="1">
          <a:blip r:embed="rId3"/>
          <a:srcRect l="24342" r="56414" b="22656"/>
          <a:stretch/>
        </p:blipFill>
        <p:spPr>
          <a:xfrm>
            <a:off x="190500" y="160420"/>
            <a:ext cx="3753853" cy="4514379"/>
          </a:xfrm>
          <a:prstGeom prst="rect">
            <a:avLst/>
          </a:prstGeom>
        </p:spPr>
      </p:pic>
      <p:pic>
        <p:nvPicPr>
          <p:cNvPr id="6" name="Imagen 5"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8029" y="906890"/>
            <a:ext cx="3258005" cy="3458058"/>
          </a:xfrm>
          <a:prstGeom prst="rect">
            <a:avLst/>
          </a:prstGeom>
        </p:spPr>
      </p:pic>
      <p:sp>
        <p:nvSpPr>
          <p:cNvPr id="5" name="Rectángulo 4"/>
          <p:cNvSpPr/>
          <p:nvPr/>
        </p:nvSpPr>
        <p:spPr>
          <a:xfrm>
            <a:off x="340056" y="805218"/>
            <a:ext cx="3358487" cy="20096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Rectángulo 6"/>
          <p:cNvSpPr/>
          <p:nvPr/>
        </p:nvSpPr>
        <p:spPr>
          <a:xfrm>
            <a:off x="340055" y="2216649"/>
            <a:ext cx="3358487" cy="20096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Rectángulo 7"/>
          <p:cNvSpPr/>
          <p:nvPr/>
        </p:nvSpPr>
        <p:spPr>
          <a:xfrm>
            <a:off x="340054" y="3573135"/>
            <a:ext cx="3358487" cy="20096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Rectángulo 8"/>
          <p:cNvSpPr/>
          <p:nvPr/>
        </p:nvSpPr>
        <p:spPr>
          <a:xfrm>
            <a:off x="340053" y="4083948"/>
            <a:ext cx="3358487" cy="20096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Rectángulo 9"/>
          <p:cNvSpPr/>
          <p:nvPr/>
        </p:nvSpPr>
        <p:spPr>
          <a:xfrm>
            <a:off x="4098029" y="2535438"/>
            <a:ext cx="3358487" cy="20096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Rectángulo 10"/>
          <p:cNvSpPr/>
          <p:nvPr/>
        </p:nvSpPr>
        <p:spPr>
          <a:xfrm>
            <a:off x="4047787" y="3142290"/>
            <a:ext cx="3358487" cy="20096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Rectángulo 11"/>
          <p:cNvSpPr/>
          <p:nvPr/>
        </p:nvSpPr>
        <p:spPr>
          <a:xfrm>
            <a:off x="4093907" y="3774096"/>
            <a:ext cx="3358487" cy="20096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283119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VE" smtClean="0"/>
              <a:t>23</a:t>
            </a:fld>
            <a:endParaRPr lang="es-VE"/>
          </a:p>
        </p:txBody>
      </p:sp>
      <p:pic>
        <p:nvPicPr>
          <p:cNvPr id="4" name="Imagen 3"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926" y="1145284"/>
            <a:ext cx="7379368" cy="2793053"/>
          </a:xfrm>
          <a:prstGeom prst="rect">
            <a:avLst/>
          </a:prstGeom>
          <a:ln w="57150" cap="sq">
            <a:solidFill>
              <a:srgbClr val="000000"/>
            </a:solidFill>
            <a:prstDash val="solid"/>
            <a:miter lim="800000"/>
          </a:ln>
          <a:effectLst>
            <a:outerShdw blurRad="50800" dist="38100" dir="2700000" algn="tl" rotWithShape="0">
              <a:srgbClr val="000000">
                <a:alpha val="43000"/>
              </a:srgbClr>
            </a:outerShdw>
          </a:effectLst>
        </p:spPr>
      </p:pic>
      <p:sp>
        <p:nvSpPr>
          <p:cNvPr id="2" name="Rectángulo 1"/>
          <p:cNvSpPr/>
          <p:nvPr/>
        </p:nvSpPr>
        <p:spPr>
          <a:xfrm>
            <a:off x="1094874" y="2153653"/>
            <a:ext cx="7399421" cy="27672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Rectángulo 5"/>
          <p:cNvSpPr/>
          <p:nvPr/>
        </p:nvSpPr>
        <p:spPr>
          <a:xfrm>
            <a:off x="1078831" y="2403448"/>
            <a:ext cx="7399421" cy="27672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Rectángulo 6"/>
          <p:cNvSpPr/>
          <p:nvPr/>
        </p:nvSpPr>
        <p:spPr>
          <a:xfrm>
            <a:off x="1104900" y="1931069"/>
            <a:ext cx="7399421" cy="27672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330459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VE" smtClean="0"/>
              <a:t>24</a:t>
            </a:fld>
            <a:endParaRPr lang="es-VE"/>
          </a:p>
        </p:txBody>
      </p:sp>
      <p:pic>
        <p:nvPicPr>
          <p:cNvPr id="4" name="Imagen 3"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12" y="1039153"/>
            <a:ext cx="7658088" cy="3410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ángulo 1"/>
          <p:cNvSpPr/>
          <p:nvPr/>
        </p:nvSpPr>
        <p:spPr>
          <a:xfrm>
            <a:off x="2370221" y="1515979"/>
            <a:ext cx="902368" cy="256272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Rectángulo 4"/>
          <p:cNvSpPr/>
          <p:nvPr/>
        </p:nvSpPr>
        <p:spPr>
          <a:xfrm>
            <a:off x="3272589" y="1556923"/>
            <a:ext cx="902368" cy="256272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Rectángulo 5"/>
          <p:cNvSpPr/>
          <p:nvPr/>
        </p:nvSpPr>
        <p:spPr>
          <a:xfrm>
            <a:off x="4149530" y="1556923"/>
            <a:ext cx="902368" cy="256272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Rectángulo 6"/>
          <p:cNvSpPr/>
          <p:nvPr/>
        </p:nvSpPr>
        <p:spPr>
          <a:xfrm>
            <a:off x="4979978" y="1556923"/>
            <a:ext cx="902368" cy="256272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387939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6"/>
                                        </p:tgtEl>
                                        <p:attrNameLst>
                                          <p:attrName>ppt_x</p:attrName>
                                        </p:attrNameLst>
                                      </p:cBhvr>
                                      <p:tavLst>
                                        <p:tav tm="0">
                                          <p:val>
                                            <p:strVal val="ppt_x"/>
                                          </p:val>
                                        </p:tav>
                                        <p:tav tm="100000">
                                          <p:val>
                                            <p:strVal val="ppt_x"/>
                                          </p:val>
                                        </p:tav>
                                      </p:tavLst>
                                    </p:anim>
                                    <p:anim calcmode="lin" valueType="num">
                                      <p:cBhvr additive="base">
                                        <p:cTn id="37" dur="500"/>
                                        <p:tgtEl>
                                          <p:spTgt spid="6"/>
                                        </p:tgtEl>
                                        <p:attrNameLst>
                                          <p:attrName>ppt_y</p:attrName>
                                        </p:attrNameLst>
                                      </p:cBhvr>
                                      <p:tavLst>
                                        <p:tav tm="0">
                                          <p:val>
                                            <p:strVal val="ppt_y"/>
                                          </p:val>
                                        </p:tav>
                                        <p:tav tm="100000">
                                          <p:val>
                                            <p:strVal val="1+ppt_h/2"/>
                                          </p:val>
                                        </p:tav>
                                      </p:tavLst>
                                    </p:anim>
                                    <p:set>
                                      <p:cBhvr>
                                        <p:cTn id="38" dur="1" fill="hold">
                                          <p:stCondLst>
                                            <p:cond delay="4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7"/>
                                        </p:tgtEl>
                                        <p:attrNameLst>
                                          <p:attrName>ppt_x</p:attrName>
                                        </p:attrNameLst>
                                      </p:cBhvr>
                                      <p:tavLst>
                                        <p:tav tm="0">
                                          <p:val>
                                            <p:strVal val="ppt_x"/>
                                          </p:val>
                                        </p:tav>
                                        <p:tav tm="100000">
                                          <p:val>
                                            <p:strVal val="ppt_x"/>
                                          </p:val>
                                        </p:tav>
                                      </p:tavLst>
                                    </p:anim>
                                    <p:anim calcmode="lin" valueType="num">
                                      <p:cBhvr additive="base">
                                        <p:cTn id="49" dur="500"/>
                                        <p:tgtEl>
                                          <p:spTgt spid="7"/>
                                        </p:tgtEl>
                                        <p:attrNameLst>
                                          <p:attrName>ppt_y</p:attrName>
                                        </p:attrNameLst>
                                      </p:cBhvr>
                                      <p:tavLst>
                                        <p:tav tm="0">
                                          <p:val>
                                            <p:strVal val="ppt_y"/>
                                          </p:val>
                                        </p:tav>
                                        <p:tav tm="100000">
                                          <p:val>
                                            <p:strVal val="1+ppt_h/2"/>
                                          </p:val>
                                        </p:tav>
                                      </p:tavLst>
                                    </p:anim>
                                    <p:set>
                                      <p:cBhvr>
                                        <p:cTn id="5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6" grpId="0" animBg="1"/>
      <p:bldP spid="6" grpId="1" animBg="1"/>
      <p:bldP spid="7" grpId="0" animBg="1"/>
      <p:bldP spid="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VE" smtClean="0"/>
              <a:t>25</a:t>
            </a:fld>
            <a:endParaRPr lang="es-VE"/>
          </a:p>
        </p:txBody>
      </p:sp>
      <p:sp>
        <p:nvSpPr>
          <p:cNvPr id="3" name="Marcador de texto 2"/>
          <p:cNvSpPr>
            <a:spLocks noGrp="1"/>
          </p:cNvSpPr>
          <p:nvPr>
            <p:ph type="body" idx="1"/>
          </p:nvPr>
        </p:nvSpPr>
        <p:spPr/>
        <p:txBody>
          <a:bodyPr/>
          <a:lstStyle/>
          <a:p>
            <a:endParaRPr lang="es-VE" dirty="0"/>
          </a:p>
        </p:txBody>
      </p:sp>
      <p:pic>
        <p:nvPicPr>
          <p:cNvPr id="4" name="Imagen 3"/>
          <p:cNvPicPr>
            <a:picLocks noChangeAspect="1"/>
          </p:cNvPicPr>
          <p:nvPr/>
        </p:nvPicPr>
        <p:blipFill rotWithShape="1">
          <a:blip r:embed="rId3"/>
          <a:srcRect l="6473" t="5023" r="66406" b="23549"/>
          <a:stretch/>
        </p:blipFill>
        <p:spPr>
          <a:xfrm>
            <a:off x="1720971" y="232012"/>
            <a:ext cx="5290457" cy="4769489"/>
          </a:xfrm>
          <a:prstGeom prst="rect">
            <a:avLst/>
          </a:prstGeom>
        </p:spPr>
      </p:pic>
    </p:spTree>
    <p:extLst>
      <p:ext uri="{BB962C8B-B14F-4D97-AF65-F5344CB8AC3E}">
        <p14:creationId xmlns:p14="http://schemas.microsoft.com/office/powerpoint/2010/main" val="17584638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VE" smtClean="0"/>
              <a:t>26</a:t>
            </a:fld>
            <a:endParaRPr lang="es-VE"/>
          </a:p>
        </p:txBody>
      </p:sp>
      <p:sp>
        <p:nvSpPr>
          <p:cNvPr id="3" name="Marcador de texto 2"/>
          <p:cNvSpPr>
            <a:spLocks noGrp="1"/>
          </p:cNvSpPr>
          <p:nvPr>
            <p:ph type="body" idx="1"/>
          </p:nvPr>
        </p:nvSpPr>
        <p:spPr/>
        <p:txBody>
          <a:bodyPr/>
          <a:lstStyle/>
          <a:p>
            <a:endParaRPr lang="es-VE"/>
          </a:p>
        </p:txBody>
      </p:sp>
      <p:pic>
        <p:nvPicPr>
          <p:cNvPr id="4" name="Imagen 3"/>
          <p:cNvPicPr>
            <a:picLocks noChangeAspect="1"/>
          </p:cNvPicPr>
          <p:nvPr/>
        </p:nvPicPr>
        <p:blipFill rotWithShape="1">
          <a:blip r:embed="rId3"/>
          <a:srcRect l="25082" r="58882" b="30609"/>
          <a:stretch/>
        </p:blipFill>
        <p:spPr>
          <a:xfrm>
            <a:off x="381000" y="-3206"/>
            <a:ext cx="3565358" cy="4336461"/>
          </a:xfrm>
          <a:prstGeom prst="rect">
            <a:avLst/>
          </a:prstGeom>
        </p:spPr>
      </p:pic>
      <p:pic>
        <p:nvPicPr>
          <p:cNvPr id="5" name="Imagen 4"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5745" y="638442"/>
            <a:ext cx="3467584" cy="3353268"/>
          </a:xfrm>
          <a:prstGeom prst="rect">
            <a:avLst/>
          </a:prstGeom>
        </p:spPr>
      </p:pic>
      <p:sp>
        <p:nvSpPr>
          <p:cNvPr id="6" name="Rectángulo 5"/>
          <p:cNvSpPr/>
          <p:nvPr/>
        </p:nvSpPr>
        <p:spPr>
          <a:xfrm>
            <a:off x="542259" y="852505"/>
            <a:ext cx="2923953" cy="14885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Rectángulo 6"/>
          <p:cNvSpPr/>
          <p:nvPr/>
        </p:nvSpPr>
        <p:spPr>
          <a:xfrm>
            <a:off x="542258" y="1671918"/>
            <a:ext cx="2923953" cy="14885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Rectángulo 7"/>
          <p:cNvSpPr/>
          <p:nvPr/>
        </p:nvSpPr>
        <p:spPr>
          <a:xfrm>
            <a:off x="542258" y="2240648"/>
            <a:ext cx="2923953" cy="14885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Rectángulo 8"/>
          <p:cNvSpPr/>
          <p:nvPr/>
        </p:nvSpPr>
        <p:spPr>
          <a:xfrm>
            <a:off x="542258" y="2914596"/>
            <a:ext cx="2923953" cy="14885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10" name="Imagen 9"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0051" y="143073"/>
            <a:ext cx="3563278" cy="495369"/>
          </a:xfrm>
          <a:prstGeom prst="rect">
            <a:avLst/>
          </a:prstGeom>
        </p:spPr>
      </p:pic>
    </p:spTree>
    <p:extLst>
      <p:ext uri="{BB962C8B-B14F-4D97-AF65-F5344CB8AC3E}">
        <p14:creationId xmlns:p14="http://schemas.microsoft.com/office/powerpoint/2010/main" val="206942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VE" smtClean="0"/>
              <a:t>27</a:t>
            </a:fld>
            <a:endParaRPr lang="es-VE"/>
          </a:p>
        </p:txBody>
      </p:sp>
      <p:sp>
        <p:nvSpPr>
          <p:cNvPr id="3" name="Marcador de texto 2"/>
          <p:cNvSpPr>
            <a:spLocks noGrp="1"/>
          </p:cNvSpPr>
          <p:nvPr>
            <p:ph type="body" idx="1"/>
          </p:nvPr>
        </p:nvSpPr>
        <p:spPr/>
        <p:txBody>
          <a:bodyPr/>
          <a:lstStyle/>
          <a:p>
            <a:endParaRPr lang="es-VE"/>
          </a:p>
        </p:txBody>
      </p:sp>
      <p:pic>
        <p:nvPicPr>
          <p:cNvPr id="5" name="Imagen 4"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717" y="551674"/>
            <a:ext cx="6687483" cy="3943900"/>
          </a:xfrm>
          <a:prstGeom prst="rect">
            <a:avLst/>
          </a:prstGeom>
        </p:spPr>
      </p:pic>
      <p:sp>
        <p:nvSpPr>
          <p:cNvPr id="4" name="Rectángulo 3"/>
          <p:cNvSpPr/>
          <p:nvPr/>
        </p:nvSpPr>
        <p:spPr>
          <a:xfrm>
            <a:off x="2142699" y="859809"/>
            <a:ext cx="805217" cy="338464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Rectángulo 5"/>
          <p:cNvSpPr/>
          <p:nvPr/>
        </p:nvSpPr>
        <p:spPr>
          <a:xfrm>
            <a:off x="2947916" y="859809"/>
            <a:ext cx="805217" cy="338464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Rectángulo 6"/>
          <p:cNvSpPr/>
          <p:nvPr/>
        </p:nvSpPr>
        <p:spPr>
          <a:xfrm>
            <a:off x="3787728" y="859809"/>
            <a:ext cx="805217" cy="338464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Rectángulo 7"/>
          <p:cNvSpPr/>
          <p:nvPr/>
        </p:nvSpPr>
        <p:spPr>
          <a:xfrm>
            <a:off x="4627540" y="859809"/>
            <a:ext cx="805217" cy="338464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296368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VE" smtClean="0"/>
              <a:t>28</a:t>
            </a:fld>
            <a:endParaRPr lang="es-VE"/>
          </a:p>
        </p:txBody>
      </p:sp>
      <p:sp>
        <p:nvSpPr>
          <p:cNvPr id="3" name="Marcador de texto 2"/>
          <p:cNvSpPr>
            <a:spLocks noGrp="1"/>
          </p:cNvSpPr>
          <p:nvPr>
            <p:ph type="body" idx="1"/>
          </p:nvPr>
        </p:nvSpPr>
        <p:spPr/>
        <p:txBody>
          <a:bodyPr/>
          <a:lstStyle/>
          <a:p>
            <a:endParaRPr lang="es-VE"/>
          </a:p>
        </p:txBody>
      </p:sp>
      <p:pic>
        <p:nvPicPr>
          <p:cNvPr id="4" name="Imagen 3"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274" y="618486"/>
            <a:ext cx="4364685" cy="3753697"/>
          </a:xfrm>
          <a:prstGeom prst="rect">
            <a:avLst/>
          </a:prstGeom>
        </p:spPr>
      </p:pic>
      <p:sp>
        <p:nvSpPr>
          <p:cNvPr id="5" name="Rectángulo 4"/>
          <p:cNvSpPr/>
          <p:nvPr/>
        </p:nvSpPr>
        <p:spPr>
          <a:xfrm>
            <a:off x="2009274" y="2719138"/>
            <a:ext cx="4247147" cy="24865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Rectángulo 5"/>
          <p:cNvSpPr/>
          <p:nvPr/>
        </p:nvSpPr>
        <p:spPr>
          <a:xfrm>
            <a:off x="2009275" y="3477127"/>
            <a:ext cx="4247146" cy="23187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33981075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1"/>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s-VE" dirty="0" smtClean="0"/>
              <a:t>DISCUSIÓN</a:t>
            </a:r>
            <a:endParaRPr dirty="0"/>
          </a:p>
        </p:txBody>
      </p:sp>
      <p:sp>
        <p:nvSpPr>
          <p:cNvPr id="247" name="Google Shape;247;p21"/>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29</a:t>
            </a:fld>
            <a:endParaRPr/>
          </a:p>
        </p:txBody>
      </p:sp>
      <p:grpSp>
        <p:nvGrpSpPr>
          <p:cNvPr id="248" name="Google Shape;248;p21"/>
          <p:cNvGrpSpPr/>
          <p:nvPr/>
        </p:nvGrpSpPr>
        <p:grpSpPr>
          <a:xfrm>
            <a:off x="8459590" y="316981"/>
            <a:ext cx="314945" cy="419938"/>
            <a:chOff x="7064474" y="449136"/>
            <a:chExt cx="342890" cy="457200"/>
          </a:xfrm>
        </p:grpSpPr>
        <p:sp>
          <p:nvSpPr>
            <p:cNvPr id="249" name="Google Shape;249;p21"/>
            <p:cNvSpPr/>
            <p:nvPr/>
          </p:nvSpPr>
          <p:spPr>
            <a:xfrm>
              <a:off x="7064474" y="449136"/>
              <a:ext cx="129745" cy="66675"/>
            </a:xfrm>
            <a:custGeom>
              <a:avLst/>
              <a:gdLst/>
              <a:ahLst/>
              <a:cxnLst/>
              <a:rect l="l" t="t" r="r" b="b"/>
              <a:pathLst>
                <a:path w="129745" h="66675" extrusionOk="0">
                  <a:moveTo>
                    <a:pt x="0" y="0"/>
                  </a:moveTo>
                  <a:lnTo>
                    <a:pt x="129746" y="0"/>
                  </a:lnTo>
                  <a:lnTo>
                    <a:pt x="129746" y="66675"/>
                  </a:lnTo>
                  <a:lnTo>
                    <a:pt x="0" y="66675"/>
                  </a:ln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21"/>
            <p:cNvSpPr/>
            <p:nvPr/>
          </p:nvSpPr>
          <p:spPr>
            <a:xfrm>
              <a:off x="7073741" y="534861"/>
              <a:ext cx="111210" cy="371475"/>
            </a:xfrm>
            <a:custGeom>
              <a:avLst/>
              <a:gdLst/>
              <a:ahLst/>
              <a:cxnLst/>
              <a:rect l="l" t="t" r="r" b="b"/>
              <a:pathLst>
                <a:path w="111210" h="371475" extrusionOk="0">
                  <a:moveTo>
                    <a:pt x="0" y="314325"/>
                  </a:moveTo>
                  <a:cubicBezTo>
                    <a:pt x="0" y="345888"/>
                    <a:pt x="24895" y="371475"/>
                    <a:pt x="55605" y="371475"/>
                  </a:cubicBezTo>
                  <a:cubicBezTo>
                    <a:pt x="86315" y="371475"/>
                    <a:pt x="111211" y="345888"/>
                    <a:pt x="111211" y="314325"/>
                  </a:cubicBezTo>
                  <a:lnTo>
                    <a:pt x="111211" y="0"/>
                  </a:lnTo>
                  <a:lnTo>
                    <a:pt x="0" y="0"/>
                  </a:lnTo>
                  <a:close/>
                  <a:moveTo>
                    <a:pt x="27803" y="76200"/>
                  </a:moveTo>
                  <a:lnTo>
                    <a:pt x="83408" y="76200"/>
                  </a:lnTo>
                  <a:lnTo>
                    <a:pt x="83408" y="180975"/>
                  </a:lnTo>
                  <a:lnTo>
                    <a:pt x="27803" y="180975"/>
                  </a:ln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21"/>
            <p:cNvSpPr/>
            <p:nvPr/>
          </p:nvSpPr>
          <p:spPr>
            <a:xfrm>
              <a:off x="7212755" y="601538"/>
              <a:ext cx="194610" cy="190503"/>
            </a:xfrm>
            <a:custGeom>
              <a:avLst/>
              <a:gdLst/>
              <a:ahLst/>
              <a:cxnLst/>
              <a:rect l="l" t="t" r="r" b="b"/>
              <a:pathLst>
                <a:path w="194610" h="190503" extrusionOk="0">
                  <a:moveTo>
                    <a:pt x="182293" y="95341"/>
                  </a:moveTo>
                  <a:lnTo>
                    <a:pt x="157456" y="92486"/>
                  </a:lnTo>
                  <a:cubicBezTo>
                    <a:pt x="157115" y="84937"/>
                    <a:pt x="155549" y="77500"/>
                    <a:pt x="152822" y="70482"/>
                  </a:cubicBezTo>
                  <a:lnTo>
                    <a:pt x="161441" y="63719"/>
                  </a:lnTo>
                  <a:cubicBezTo>
                    <a:pt x="167532" y="58880"/>
                    <a:pt x="168651" y="49882"/>
                    <a:pt x="163942" y="43622"/>
                  </a:cubicBezTo>
                  <a:cubicBezTo>
                    <a:pt x="159234" y="37363"/>
                    <a:pt x="150479" y="36212"/>
                    <a:pt x="144389" y="41052"/>
                  </a:cubicBezTo>
                  <a:lnTo>
                    <a:pt x="137160" y="46860"/>
                  </a:lnTo>
                  <a:cubicBezTo>
                    <a:pt x="131654" y="41495"/>
                    <a:pt x="125290" y="37145"/>
                    <a:pt x="118347" y="34000"/>
                  </a:cubicBezTo>
                  <a:lnTo>
                    <a:pt x="120386" y="15904"/>
                  </a:lnTo>
                  <a:cubicBezTo>
                    <a:pt x="121255" y="8066"/>
                    <a:pt x="115778" y="987"/>
                    <a:pt x="108152" y="93"/>
                  </a:cubicBezTo>
                  <a:cubicBezTo>
                    <a:pt x="100525" y="-800"/>
                    <a:pt x="93638" y="4829"/>
                    <a:pt x="92768" y="12667"/>
                  </a:cubicBezTo>
                  <a:lnTo>
                    <a:pt x="90915" y="28666"/>
                  </a:lnTo>
                  <a:cubicBezTo>
                    <a:pt x="80634" y="28923"/>
                    <a:pt x="70563" y="31700"/>
                    <a:pt x="61537" y="36764"/>
                  </a:cubicBezTo>
                  <a:lnTo>
                    <a:pt x="43002" y="14476"/>
                  </a:lnTo>
                  <a:cubicBezTo>
                    <a:pt x="37986" y="8479"/>
                    <a:pt x="29189" y="7797"/>
                    <a:pt x="23354" y="12952"/>
                  </a:cubicBezTo>
                  <a:cubicBezTo>
                    <a:pt x="17519" y="18108"/>
                    <a:pt x="16856" y="27148"/>
                    <a:pt x="21872" y="33145"/>
                  </a:cubicBezTo>
                  <a:lnTo>
                    <a:pt x="40592" y="55623"/>
                  </a:lnTo>
                  <a:cubicBezTo>
                    <a:pt x="35771" y="62311"/>
                    <a:pt x="32218" y="69874"/>
                    <a:pt x="30120" y="77914"/>
                  </a:cubicBezTo>
                  <a:lnTo>
                    <a:pt x="15477" y="76291"/>
                  </a:lnTo>
                  <a:cubicBezTo>
                    <a:pt x="7850" y="75397"/>
                    <a:pt x="961" y="81027"/>
                    <a:pt x="91" y="88866"/>
                  </a:cubicBezTo>
                  <a:cubicBezTo>
                    <a:pt x="-779" y="96706"/>
                    <a:pt x="4699" y="103786"/>
                    <a:pt x="12326" y="104681"/>
                  </a:cubicBezTo>
                  <a:lnTo>
                    <a:pt x="28822" y="106583"/>
                  </a:lnTo>
                  <a:cubicBezTo>
                    <a:pt x="29996" y="113749"/>
                    <a:pt x="32313" y="120668"/>
                    <a:pt x="35680" y="127061"/>
                  </a:cubicBezTo>
                  <a:lnTo>
                    <a:pt x="23910" y="136302"/>
                  </a:lnTo>
                  <a:cubicBezTo>
                    <a:pt x="17834" y="141159"/>
                    <a:pt x="16740" y="150162"/>
                    <a:pt x="21467" y="156406"/>
                  </a:cubicBezTo>
                  <a:cubicBezTo>
                    <a:pt x="26174" y="162626"/>
                    <a:pt x="34884" y="163771"/>
                    <a:pt x="40963" y="158970"/>
                  </a:cubicBezTo>
                  <a:lnTo>
                    <a:pt x="53937" y="148682"/>
                  </a:lnTo>
                  <a:cubicBezTo>
                    <a:pt x="60568" y="153701"/>
                    <a:pt x="68047" y="157415"/>
                    <a:pt x="75994" y="159635"/>
                  </a:cubicBezTo>
                  <a:lnTo>
                    <a:pt x="74233" y="174592"/>
                  </a:lnTo>
                  <a:cubicBezTo>
                    <a:pt x="73345" y="182407"/>
                    <a:pt x="78787" y="189483"/>
                    <a:pt x="86390" y="190396"/>
                  </a:cubicBezTo>
                  <a:cubicBezTo>
                    <a:pt x="86415" y="190400"/>
                    <a:pt x="86441" y="190403"/>
                    <a:pt x="86466" y="190406"/>
                  </a:cubicBezTo>
                  <a:cubicBezTo>
                    <a:pt x="86988" y="190486"/>
                    <a:pt x="87516" y="190516"/>
                    <a:pt x="88042" y="190498"/>
                  </a:cubicBezTo>
                  <a:cubicBezTo>
                    <a:pt x="95107" y="190490"/>
                    <a:pt x="101044" y="185042"/>
                    <a:pt x="101851" y="177829"/>
                  </a:cubicBezTo>
                  <a:lnTo>
                    <a:pt x="103797" y="160876"/>
                  </a:lnTo>
                  <a:cubicBezTo>
                    <a:pt x="110460" y="159692"/>
                    <a:pt x="116902" y="157441"/>
                    <a:pt x="122888" y="154207"/>
                  </a:cubicBezTo>
                  <a:lnTo>
                    <a:pt x="133082" y="166494"/>
                  </a:lnTo>
                  <a:cubicBezTo>
                    <a:pt x="138118" y="172450"/>
                    <a:pt x="146880" y="173130"/>
                    <a:pt x="152730" y="168020"/>
                  </a:cubicBezTo>
                  <a:cubicBezTo>
                    <a:pt x="158561" y="162862"/>
                    <a:pt x="159224" y="153825"/>
                    <a:pt x="154212" y="147826"/>
                  </a:cubicBezTo>
                  <a:lnTo>
                    <a:pt x="144111" y="135729"/>
                  </a:lnTo>
                  <a:cubicBezTo>
                    <a:pt x="147573" y="131112"/>
                    <a:pt x="150439" y="126053"/>
                    <a:pt x="152637" y="120679"/>
                  </a:cubicBezTo>
                  <a:lnTo>
                    <a:pt x="179142" y="123730"/>
                  </a:lnTo>
                  <a:cubicBezTo>
                    <a:pt x="179664" y="123805"/>
                    <a:pt x="180191" y="123835"/>
                    <a:pt x="180718" y="123823"/>
                  </a:cubicBezTo>
                  <a:cubicBezTo>
                    <a:pt x="188395" y="123818"/>
                    <a:pt x="194615" y="117417"/>
                    <a:pt x="194611" y="109527"/>
                  </a:cubicBezTo>
                  <a:cubicBezTo>
                    <a:pt x="194606" y="102269"/>
                    <a:pt x="189309" y="96168"/>
                    <a:pt x="182293" y="95341"/>
                  </a:cubicBezTo>
                  <a:close/>
                  <a:moveTo>
                    <a:pt x="74141" y="95248"/>
                  </a:moveTo>
                  <a:cubicBezTo>
                    <a:pt x="63904" y="95248"/>
                    <a:pt x="55605" y="86719"/>
                    <a:pt x="55605" y="76198"/>
                  </a:cubicBezTo>
                  <a:cubicBezTo>
                    <a:pt x="55605" y="65677"/>
                    <a:pt x="63904" y="57148"/>
                    <a:pt x="74141" y="57148"/>
                  </a:cubicBezTo>
                  <a:cubicBezTo>
                    <a:pt x="84378" y="57148"/>
                    <a:pt x="92676" y="65677"/>
                    <a:pt x="92676" y="76198"/>
                  </a:cubicBezTo>
                  <a:cubicBezTo>
                    <a:pt x="92646" y="86706"/>
                    <a:pt x="84365" y="95217"/>
                    <a:pt x="74141" y="95248"/>
                  </a:cubicBezTo>
                  <a:close/>
                  <a:moveTo>
                    <a:pt x="106577" y="133348"/>
                  </a:moveTo>
                  <a:cubicBezTo>
                    <a:pt x="98900" y="133348"/>
                    <a:pt x="92676" y="126951"/>
                    <a:pt x="92676" y="119060"/>
                  </a:cubicBezTo>
                  <a:cubicBezTo>
                    <a:pt x="92676" y="111170"/>
                    <a:pt x="98900" y="104773"/>
                    <a:pt x="106577" y="104773"/>
                  </a:cubicBezTo>
                  <a:cubicBezTo>
                    <a:pt x="114254" y="104773"/>
                    <a:pt x="120478" y="111170"/>
                    <a:pt x="120478" y="119060"/>
                  </a:cubicBezTo>
                  <a:cubicBezTo>
                    <a:pt x="120489" y="126940"/>
                    <a:pt x="114282" y="133337"/>
                    <a:pt x="106615" y="133348"/>
                  </a:cubicBezTo>
                  <a:cubicBezTo>
                    <a:pt x="106603" y="133348"/>
                    <a:pt x="106590" y="133348"/>
                    <a:pt x="106577" y="13334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aphicFrame>
        <p:nvGraphicFramePr>
          <p:cNvPr id="2" name="Diagrama 1"/>
          <p:cNvGraphicFramePr/>
          <p:nvPr>
            <p:extLst>
              <p:ext uri="{D42A27DB-BD31-4B8C-83A1-F6EECF244321}">
                <p14:modId xmlns:p14="http://schemas.microsoft.com/office/powerpoint/2010/main" val="2225710151"/>
              </p:ext>
            </p:extLst>
          </p:nvPr>
        </p:nvGraphicFramePr>
        <p:xfrm>
          <a:off x="380999" y="1310850"/>
          <a:ext cx="8542867" cy="3451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sz="2400" dirty="0" smtClean="0"/>
              <a:t>COEFICIENTE DE VARIACIÓN DEL DÍMERO D.</a:t>
            </a:r>
            <a:br>
              <a:rPr lang="es-US" sz="2400" dirty="0" smtClean="0"/>
            </a:br>
            <a:endParaRPr lang="es-VE" sz="2400" dirty="0"/>
          </a:p>
        </p:txBody>
      </p:sp>
      <p:sp>
        <p:nvSpPr>
          <p:cNvPr id="4" name="Marcador de número de diapositiva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VE" smtClean="0"/>
              <a:t>3</a:t>
            </a:fld>
            <a:endParaRPr lang="es-VE"/>
          </a:p>
        </p:txBody>
      </p:sp>
      <p:sp>
        <p:nvSpPr>
          <p:cNvPr id="5" name="Rectángulo 4">
            <a:extLst>
              <a:ext uri="{FF2B5EF4-FFF2-40B4-BE49-F238E27FC236}">
                <a16:creationId xmlns:a16="http://schemas.microsoft.com/office/drawing/2014/main" xmlns="" id="{297BBBC4-45CF-3B43-A0EC-6DF40A8C7D01}"/>
              </a:ext>
            </a:extLst>
          </p:cNvPr>
          <p:cNvSpPr/>
          <p:nvPr/>
        </p:nvSpPr>
        <p:spPr>
          <a:xfrm>
            <a:off x="0" y="1718924"/>
            <a:ext cx="3611908" cy="1938992"/>
          </a:xfrm>
          <a:prstGeom prst="rect">
            <a:avLst/>
          </a:prstGeom>
        </p:spPr>
        <p:txBody>
          <a:bodyPr wrap="square">
            <a:spAutoFit/>
          </a:bodyPr>
          <a:lstStyle/>
          <a:p>
            <a:pPr marL="342900" indent="-342900">
              <a:buFont typeface="Arial" panose="020B0604020202020204" pitchFamily="34" charset="0"/>
              <a:buChar char="•"/>
            </a:pPr>
            <a:r>
              <a:rPr lang="es-US" sz="2000" dirty="0">
                <a:latin typeface="Times New Roman" panose="02020603050405020304" pitchFamily="18" charset="0"/>
                <a:cs typeface="Times New Roman" panose="02020603050405020304" pitchFamily="18" charset="0"/>
              </a:rPr>
              <a:t>Un DD normal se considera menos de 0.5mg/L. </a:t>
            </a:r>
          </a:p>
          <a:p>
            <a:endParaRPr lang="es-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s-US" sz="2000" dirty="0">
                <a:latin typeface="Times New Roman" panose="02020603050405020304" pitchFamily="18" charset="0"/>
                <a:cs typeface="Times New Roman" panose="02020603050405020304" pitchFamily="18" charset="0"/>
              </a:rPr>
              <a:t>Un resultado positivo se considera igual o mayor de 0.5 </a:t>
            </a:r>
            <a:r>
              <a:rPr lang="es-ES" sz="2000" dirty="0">
                <a:latin typeface="Times New Roman" panose="02020603050405020304" pitchFamily="18" charset="0"/>
                <a:cs typeface="Times New Roman" panose="02020603050405020304" pitchFamily="18" charset="0"/>
              </a:rPr>
              <a:t>m</a:t>
            </a:r>
            <a:r>
              <a:rPr lang="es-US" sz="2000" dirty="0">
                <a:latin typeface="Times New Roman" panose="02020603050405020304" pitchFamily="18" charset="0"/>
                <a:cs typeface="Times New Roman" panose="02020603050405020304" pitchFamily="18" charset="0"/>
              </a:rPr>
              <a:t>g/L</a:t>
            </a:r>
          </a:p>
        </p:txBody>
      </p:sp>
      <p:sp>
        <p:nvSpPr>
          <p:cNvPr id="6" name="CuadroTexto 5">
            <a:extLst>
              <a:ext uri="{FF2B5EF4-FFF2-40B4-BE49-F238E27FC236}">
                <a16:creationId xmlns:a16="http://schemas.microsoft.com/office/drawing/2014/main" xmlns="" id="{FB18705D-5063-3348-936A-D736CCEC200E}"/>
              </a:ext>
            </a:extLst>
          </p:cNvPr>
          <p:cNvSpPr txBox="1"/>
          <p:nvPr/>
        </p:nvSpPr>
        <p:spPr>
          <a:xfrm>
            <a:off x="1418866" y="3870363"/>
            <a:ext cx="5150017" cy="461665"/>
          </a:xfrm>
          <a:prstGeom prst="rect">
            <a:avLst/>
          </a:prstGeom>
          <a:noFill/>
        </p:spPr>
        <p:txBody>
          <a:bodyPr wrap="square" rtlCol="0">
            <a:spAutoFit/>
          </a:bodyPr>
          <a:lstStyle/>
          <a:p>
            <a:r>
              <a:rPr lang="es-US" sz="2400" b="1" dirty="0">
                <a:solidFill>
                  <a:srgbClr val="FF0000"/>
                </a:solidFill>
                <a:latin typeface="Times New Roman" panose="02020603050405020304" pitchFamily="18" charset="0"/>
                <a:cs typeface="Times New Roman" panose="02020603050405020304" pitchFamily="18" charset="0"/>
              </a:rPr>
              <a:t>Rango de medición: 0.1 – 10.0mg/L</a:t>
            </a:r>
          </a:p>
        </p:txBody>
      </p:sp>
      <p:pic>
        <p:nvPicPr>
          <p:cNvPr id="7" name="Imagen 6">
            <a:extLst>
              <a:ext uri="{FF2B5EF4-FFF2-40B4-BE49-F238E27FC236}">
                <a16:creationId xmlns:a16="http://schemas.microsoft.com/office/drawing/2014/main" xmlns="" id="{CEC44F00-B5FC-774C-A9EF-63B9D987DF8B}"/>
              </a:ext>
            </a:extLst>
          </p:cNvPr>
          <p:cNvPicPr>
            <a:picLocks noChangeAspect="1"/>
          </p:cNvPicPr>
          <p:nvPr/>
        </p:nvPicPr>
        <p:blipFill>
          <a:blip r:embed="rId3"/>
          <a:stretch>
            <a:fillRect/>
          </a:stretch>
        </p:blipFill>
        <p:spPr>
          <a:xfrm>
            <a:off x="3874891" y="1310850"/>
            <a:ext cx="4544524" cy="2532863"/>
          </a:xfrm>
          <a:prstGeom prst="rect">
            <a:avLst/>
          </a:prstGeom>
        </p:spPr>
      </p:pic>
      <p:sp>
        <p:nvSpPr>
          <p:cNvPr id="8" name="Rectángulo 7">
            <a:extLst>
              <a:ext uri="{FF2B5EF4-FFF2-40B4-BE49-F238E27FC236}">
                <a16:creationId xmlns:a16="http://schemas.microsoft.com/office/drawing/2014/main" xmlns="" id="{213A30BF-5976-0641-82D9-3F710BD6F1FE}"/>
              </a:ext>
            </a:extLst>
          </p:cNvPr>
          <p:cNvSpPr/>
          <p:nvPr/>
        </p:nvSpPr>
        <p:spPr>
          <a:xfrm>
            <a:off x="-321286" y="4895418"/>
            <a:ext cx="9465286" cy="261610"/>
          </a:xfrm>
          <a:prstGeom prst="rect">
            <a:avLst/>
          </a:prstGeom>
        </p:spPr>
        <p:txBody>
          <a:bodyPr wrap="square">
            <a:spAutoFit/>
          </a:bodyPr>
          <a:lstStyle/>
          <a:p>
            <a:pPr lvl="0" algn="r">
              <a:defRPr/>
            </a:pPr>
            <a:r>
              <a:rPr lang="es-US" sz="1100" dirty="0"/>
              <a:t>Suarez M., Seijas F., Antonini M., Urangas S. DÍMERO D: UN MARCADOR DE UTILIDAD EN COVID-19. Avances Cardiol </a:t>
            </a:r>
            <a:r>
              <a:rPr lang="es-US" sz="1000" dirty="0"/>
              <a:t>2020;40(3</a:t>
            </a:r>
            <a:r>
              <a:rPr lang="es-US" sz="1100" dirty="0"/>
              <a:t>):222-226 </a:t>
            </a:r>
          </a:p>
        </p:txBody>
      </p:sp>
    </p:spTree>
    <p:extLst>
      <p:ext uri="{BB962C8B-B14F-4D97-AF65-F5344CB8AC3E}">
        <p14:creationId xmlns:p14="http://schemas.microsoft.com/office/powerpoint/2010/main" val="22429486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1"/>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s-VE" dirty="0" smtClean="0"/>
              <a:t>DISCUSIÓN</a:t>
            </a:r>
            <a:endParaRPr dirty="0"/>
          </a:p>
        </p:txBody>
      </p:sp>
      <p:sp>
        <p:nvSpPr>
          <p:cNvPr id="247" name="Google Shape;247;p21"/>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30</a:t>
            </a:fld>
            <a:endParaRPr/>
          </a:p>
        </p:txBody>
      </p:sp>
      <p:grpSp>
        <p:nvGrpSpPr>
          <p:cNvPr id="248" name="Google Shape;248;p21"/>
          <p:cNvGrpSpPr/>
          <p:nvPr/>
        </p:nvGrpSpPr>
        <p:grpSpPr>
          <a:xfrm>
            <a:off x="8459590" y="316981"/>
            <a:ext cx="314945" cy="419938"/>
            <a:chOff x="7064474" y="449136"/>
            <a:chExt cx="342890" cy="457200"/>
          </a:xfrm>
        </p:grpSpPr>
        <p:sp>
          <p:nvSpPr>
            <p:cNvPr id="249" name="Google Shape;249;p21"/>
            <p:cNvSpPr/>
            <p:nvPr/>
          </p:nvSpPr>
          <p:spPr>
            <a:xfrm>
              <a:off x="7064474" y="449136"/>
              <a:ext cx="129745" cy="66675"/>
            </a:xfrm>
            <a:custGeom>
              <a:avLst/>
              <a:gdLst/>
              <a:ahLst/>
              <a:cxnLst/>
              <a:rect l="l" t="t" r="r" b="b"/>
              <a:pathLst>
                <a:path w="129745" h="66675" extrusionOk="0">
                  <a:moveTo>
                    <a:pt x="0" y="0"/>
                  </a:moveTo>
                  <a:lnTo>
                    <a:pt x="129746" y="0"/>
                  </a:lnTo>
                  <a:lnTo>
                    <a:pt x="129746" y="66675"/>
                  </a:lnTo>
                  <a:lnTo>
                    <a:pt x="0" y="66675"/>
                  </a:ln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21"/>
            <p:cNvSpPr/>
            <p:nvPr/>
          </p:nvSpPr>
          <p:spPr>
            <a:xfrm>
              <a:off x="7073741" y="534861"/>
              <a:ext cx="111210" cy="371475"/>
            </a:xfrm>
            <a:custGeom>
              <a:avLst/>
              <a:gdLst/>
              <a:ahLst/>
              <a:cxnLst/>
              <a:rect l="l" t="t" r="r" b="b"/>
              <a:pathLst>
                <a:path w="111210" h="371475" extrusionOk="0">
                  <a:moveTo>
                    <a:pt x="0" y="314325"/>
                  </a:moveTo>
                  <a:cubicBezTo>
                    <a:pt x="0" y="345888"/>
                    <a:pt x="24895" y="371475"/>
                    <a:pt x="55605" y="371475"/>
                  </a:cubicBezTo>
                  <a:cubicBezTo>
                    <a:pt x="86315" y="371475"/>
                    <a:pt x="111211" y="345888"/>
                    <a:pt x="111211" y="314325"/>
                  </a:cubicBezTo>
                  <a:lnTo>
                    <a:pt x="111211" y="0"/>
                  </a:lnTo>
                  <a:lnTo>
                    <a:pt x="0" y="0"/>
                  </a:lnTo>
                  <a:close/>
                  <a:moveTo>
                    <a:pt x="27803" y="76200"/>
                  </a:moveTo>
                  <a:lnTo>
                    <a:pt x="83408" y="76200"/>
                  </a:lnTo>
                  <a:lnTo>
                    <a:pt x="83408" y="180975"/>
                  </a:lnTo>
                  <a:lnTo>
                    <a:pt x="27803" y="180975"/>
                  </a:ln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21"/>
            <p:cNvSpPr/>
            <p:nvPr/>
          </p:nvSpPr>
          <p:spPr>
            <a:xfrm>
              <a:off x="7212755" y="601538"/>
              <a:ext cx="194610" cy="190503"/>
            </a:xfrm>
            <a:custGeom>
              <a:avLst/>
              <a:gdLst/>
              <a:ahLst/>
              <a:cxnLst/>
              <a:rect l="l" t="t" r="r" b="b"/>
              <a:pathLst>
                <a:path w="194610" h="190503" extrusionOk="0">
                  <a:moveTo>
                    <a:pt x="182293" y="95341"/>
                  </a:moveTo>
                  <a:lnTo>
                    <a:pt x="157456" y="92486"/>
                  </a:lnTo>
                  <a:cubicBezTo>
                    <a:pt x="157115" y="84937"/>
                    <a:pt x="155549" y="77500"/>
                    <a:pt x="152822" y="70482"/>
                  </a:cubicBezTo>
                  <a:lnTo>
                    <a:pt x="161441" y="63719"/>
                  </a:lnTo>
                  <a:cubicBezTo>
                    <a:pt x="167532" y="58880"/>
                    <a:pt x="168651" y="49882"/>
                    <a:pt x="163942" y="43622"/>
                  </a:cubicBezTo>
                  <a:cubicBezTo>
                    <a:pt x="159234" y="37363"/>
                    <a:pt x="150479" y="36212"/>
                    <a:pt x="144389" y="41052"/>
                  </a:cubicBezTo>
                  <a:lnTo>
                    <a:pt x="137160" y="46860"/>
                  </a:lnTo>
                  <a:cubicBezTo>
                    <a:pt x="131654" y="41495"/>
                    <a:pt x="125290" y="37145"/>
                    <a:pt x="118347" y="34000"/>
                  </a:cubicBezTo>
                  <a:lnTo>
                    <a:pt x="120386" y="15904"/>
                  </a:lnTo>
                  <a:cubicBezTo>
                    <a:pt x="121255" y="8066"/>
                    <a:pt x="115778" y="987"/>
                    <a:pt x="108152" y="93"/>
                  </a:cubicBezTo>
                  <a:cubicBezTo>
                    <a:pt x="100525" y="-800"/>
                    <a:pt x="93638" y="4829"/>
                    <a:pt x="92768" y="12667"/>
                  </a:cubicBezTo>
                  <a:lnTo>
                    <a:pt x="90915" y="28666"/>
                  </a:lnTo>
                  <a:cubicBezTo>
                    <a:pt x="80634" y="28923"/>
                    <a:pt x="70563" y="31700"/>
                    <a:pt x="61537" y="36764"/>
                  </a:cubicBezTo>
                  <a:lnTo>
                    <a:pt x="43002" y="14476"/>
                  </a:lnTo>
                  <a:cubicBezTo>
                    <a:pt x="37986" y="8479"/>
                    <a:pt x="29189" y="7797"/>
                    <a:pt x="23354" y="12952"/>
                  </a:cubicBezTo>
                  <a:cubicBezTo>
                    <a:pt x="17519" y="18108"/>
                    <a:pt x="16856" y="27148"/>
                    <a:pt x="21872" y="33145"/>
                  </a:cubicBezTo>
                  <a:lnTo>
                    <a:pt x="40592" y="55623"/>
                  </a:lnTo>
                  <a:cubicBezTo>
                    <a:pt x="35771" y="62311"/>
                    <a:pt x="32218" y="69874"/>
                    <a:pt x="30120" y="77914"/>
                  </a:cubicBezTo>
                  <a:lnTo>
                    <a:pt x="15477" y="76291"/>
                  </a:lnTo>
                  <a:cubicBezTo>
                    <a:pt x="7850" y="75397"/>
                    <a:pt x="961" y="81027"/>
                    <a:pt x="91" y="88866"/>
                  </a:cubicBezTo>
                  <a:cubicBezTo>
                    <a:pt x="-779" y="96706"/>
                    <a:pt x="4699" y="103786"/>
                    <a:pt x="12326" y="104681"/>
                  </a:cubicBezTo>
                  <a:lnTo>
                    <a:pt x="28822" y="106583"/>
                  </a:lnTo>
                  <a:cubicBezTo>
                    <a:pt x="29996" y="113749"/>
                    <a:pt x="32313" y="120668"/>
                    <a:pt x="35680" y="127061"/>
                  </a:cubicBezTo>
                  <a:lnTo>
                    <a:pt x="23910" y="136302"/>
                  </a:lnTo>
                  <a:cubicBezTo>
                    <a:pt x="17834" y="141159"/>
                    <a:pt x="16740" y="150162"/>
                    <a:pt x="21467" y="156406"/>
                  </a:cubicBezTo>
                  <a:cubicBezTo>
                    <a:pt x="26174" y="162626"/>
                    <a:pt x="34884" y="163771"/>
                    <a:pt x="40963" y="158970"/>
                  </a:cubicBezTo>
                  <a:lnTo>
                    <a:pt x="53937" y="148682"/>
                  </a:lnTo>
                  <a:cubicBezTo>
                    <a:pt x="60568" y="153701"/>
                    <a:pt x="68047" y="157415"/>
                    <a:pt x="75994" y="159635"/>
                  </a:cubicBezTo>
                  <a:lnTo>
                    <a:pt x="74233" y="174592"/>
                  </a:lnTo>
                  <a:cubicBezTo>
                    <a:pt x="73345" y="182407"/>
                    <a:pt x="78787" y="189483"/>
                    <a:pt x="86390" y="190396"/>
                  </a:cubicBezTo>
                  <a:cubicBezTo>
                    <a:pt x="86415" y="190400"/>
                    <a:pt x="86441" y="190403"/>
                    <a:pt x="86466" y="190406"/>
                  </a:cubicBezTo>
                  <a:cubicBezTo>
                    <a:pt x="86988" y="190486"/>
                    <a:pt x="87516" y="190516"/>
                    <a:pt x="88042" y="190498"/>
                  </a:cubicBezTo>
                  <a:cubicBezTo>
                    <a:pt x="95107" y="190490"/>
                    <a:pt x="101044" y="185042"/>
                    <a:pt x="101851" y="177829"/>
                  </a:cubicBezTo>
                  <a:lnTo>
                    <a:pt x="103797" y="160876"/>
                  </a:lnTo>
                  <a:cubicBezTo>
                    <a:pt x="110460" y="159692"/>
                    <a:pt x="116902" y="157441"/>
                    <a:pt x="122888" y="154207"/>
                  </a:cubicBezTo>
                  <a:lnTo>
                    <a:pt x="133082" y="166494"/>
                  </a:lnTo>
                  <a:cubicBezTo>
                    <a:pt x="138118" y="172450"/>
                    <a:pt x="146880" y="173130"/>
                    <a:pt x="152730" y="168020"/>
                  </a:cubicBezTo>
                  <a:cubicBezTo>
                    <a:pt x="158561" y="162862"/>
                    <a:pt x="159224" y="153825"/>
                    <a:pt x="154212" y="147826"/>
                  </a:cubicBezTo>
                  <a:lnTo>
                    <a:pt x="144111" y="135729"/>
                  </a:lnTo>
                  <a:cubicBezTo>
                    <a:pt x="147573" y="131112"/>
                    <a:pt x="150439" y="126053"/>
                    <a:pt x="152637" y="120679"/>
                  </a:cubicBezTo>
                  <a:lnTo>
                    <a:pt x="179142" y="123730"/>
                  </a:lnTo>
                  <a:cubicBezTo>
                    <a:pt x="179664" y="123805"/>
                    <a:pt x="180191" y="123835"/>
                    <a:pt x="180718" y="123823"/>
                  </a:cubicBezTo>
                  <a:cubicBezTo>
                    <a:pt x="188395" y="123818"/>
                    <a:pt x="194615" y="117417"/>
                    <a:pt x="194611" y="109527"/>
                  </a:cubicBezTo>
                  <a:cubicBezTo>
                    <a:pt x="194606" y="102269"/>
                    <a:pt x="189309" y="96168"/>
                    <a:pt x="182293" y="95341"/>
                  </a:cubicBezTo>
                  <a:close/>
                  <a:moveTo>
                    <a:pt x="74141" y="95248"/>
                  </a:moveTo>
                  <a:cubicBezTo>
                    <a:pt x="63904" y="95248"/>
                    <a:pt x="55605" y="86719"/>
                    <a:pt x="55605" y="76198"/>
                  </a:cubicBezTo>
                  <a:cubicBezTo>
                    <a:pt x="55605" y="65677"/>
                    <a:pt x="63904" y="57148"/>
                    <a:pt x="74141" y="57148"/>
                  </a:cubicBezTo>
                  <a:cubicBezTo>
                    <a:pt x="84378" y="57148"/>
                    <a:pt x="92676" y="65677"/>
                    <a:pt x="92676" y="76198"/>
                  </a:cubicBezTo>
                  <a:cubicBezTo>
                    <a:pt x="92646" y="86706"/>
                    <a:pt x="84365" y="95217"/>
                    <a:pt x="74141" y="95248"/>
                  </a:cubicBezTo>
                  <a:close/>
                  <a:moveTo>
                    <a:pt x="106577" y="133348"/>
                  </a:moveTo>
                  <a:cubicBezTo>
                    <a:pt x="98900" y="133348"/>
                    <a:pt x="92676" y="126951"/>
                    <a:pt x="92676" y="119060"/>
                  </a:cubicBezTo>
                  <a:cubicBezTo>
                    <a:pt x="92676" y="111170"/>
                    <a:pt x="98900" y="104773"/>
                    <a:pt x="106577" y="104773"/>
                  </a:cubicBezTo>
                  <a:cubicBezTo>
                    <a:pt x="114254" y="104773"/>
                    <a:pt x="120478" y="111170"/>
                    <a:pt x="120478" y="119060"/>
                  </a:cubicBezTo>
                  <a:cubicBezTo>
                    <a:pt x="120489" y="126940"/>
                    <a:pt x="114282" y="133337"/>
                    <a:pt x="106615" y="133348"/>
                  </a:cubicBezTo>
                  <a:cubicBezTo>
                    <a:pt x="106603" y="133348"/>
                    <a:pt x="106590" y="133348"/>
                    <a:pt x="106577" y="13334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aphicFrame>
        <p:nvGraphicFramePr>
          <p:cNvPr id="2" name="Diagrama 1"/>
          <p:cNvGraphicFramePr/>
          <p:nvPr>
            <p:extLst>
              <p:ext uri="{D42A27DB-BD31-4B8C-83A1-F6EECF244321}">
                <p14:modId xmlns:p14="http://schemas.microsoft.com/office/powerpoint/2010/main" val="2542598333"/>
              </p:ext>
            </p:extLst>
          </p:nvPr>
        </p:nvGraphicFramePr>
        <p:xfrm>
          <a:off x="380999" y="1310850"/>
          <a:ext cx="8542867" cy="3832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36254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1"/>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s-VE" dirty="0" smtClean="0"/>
              <a:t>LIMITACIONES</a:t>
            </a:r>
            <a:endParaRPr dirty="0"/>
          </a:p>
        </p:txBody>
      </p:sp>
      <p:sp>
        <p:nvSpPr>
          <p:cNvPr id="247" name="Google Shape;247;p21"/>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31</a:t>
            </a:fld>
            <a:endParaRPr/>
          </a:p>
        </p:txBody>
      </p:sp>
      <p:grpSp>
        <p:nvGrpSpPr>
          <p:cNvPr id="248" name="Google Shape;248;p21"/>
          <p:cNvGrpSpPr/>
          <p:nvPr/>
        </p:nvGrpSpPr>
        <p:grpSpPr>
          <a:xfrm>
            <a:off x="8459590" y="316981"/>
            <a:ext cx="314945" cy="419938"/>
            <a:chOff x="7064474" y="449136"/>
            <a:chExt cx="342890" cy="457200"/>
          </a:xfrm>
        </p:grpSpPr>
        <p:sp>
          <p:nvSpPr>
            <p:cNvPr id="249" name="Google Shape;249;p21"/>
            <p:cNvSpPr/>
            <p:nvPr/>
          </p:nvSpPr>
          <p:spPr>
            <a:xfrm>
              <a:off x="7064474" y="449136"/>
              <a:ext cx="129745" cy="66675"/>
            </a:xfrm>
            <a:custGeom>
              <a:avLst/>
              <a:gdLst/>
              <a:ahLst/>
              <a:cxnLst/>
              <a:rect l="l" t="t" r="r" b="b"/>
              <a:pathLst>
                <a:path w="129745" h="66675" extrusionOk="0">
                  <a:moveTo>
                    <a:pt x="0" y="0"/>
                  </a:moveTo>
                  <a:lnTo>
                    <a:pt x="129746" y="0"/>
                  </a:lnTo>
                  <a:lnTo>
                    <a:pt x="129746" y="66675"/>
                  </a:lnTo>
                  <a:lnTo>
                    <a:pt x="0" y="66675"/>
                  </a:ln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21"/>
            <p:cNvSpPr/>
            <p:nvPr/>
          </p:nvSpPr>
          <p:spPr>
            <a:xfrm>
              <a:off x="7073741" y="534861"/>
              <a:ext cx="111210" cy="371475"/>
            </a:xfrm>
            <a:custGeom>
              <a:avLst/>
              <a:gdLst/>
              <a:ahLst/>
              <a:cxnLst/>
              <a:rect l="l" t="t" r="r" b="b"/>
              <a:pathLst>
                <a:path w="111210" h="371475" extrusionOk="0">
                  <a:moveTo>
                    <a:pt x="0" y="314325"/>
                  </a:moveTo>
                  <a:cubicBezTo>
                    <a:pt x="0" y="345888"/>
                    <a:pt x="24895" y="371475"/>
                    <a:pt x="55605" y="371475"/>
                  </a:cubicBezTo>
                  <a:cubicBezTo>
                    <a:pt x="86315" y="371475"/>
                    <a:pt x="111211" y="345888"/>
                    <a:pt x="111211" y="314325"/>
                  </a:cubicBezTo>
                  <a:lnTo>
                    <a:pt x="111211" y="0"/>
                  </a:lnTo>
                  <a:lnTo>
                    <a:pt x="0" y="0"/>
                  </a:lnTo>
                  <a:close/>
                  <a:moveTo>
                    <a:pt x="27803" y="76200"/>
                  </a:moveTo>
                  <a:lnTo>
                    <a:pt x="83408" y="76200"/>
                  </a:lnTo>
                  <a:lnTo>
                    <a:pt x="83408" y="180975"/>
                  </a:lnTo>
                  <a:lnTo>
                    <a:pt x="27803" y="180975"/>
                  </a:ln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21"/>
            <p:cNvSpPr/>
            <p:nvPr/>
          </p:nvSpPr>
          <p:spPr>
            <a:xfrm>
              <a:off x="7212755" y="601538"/>
              <a:ext cx="194610" cy="190503"/>
            </a:xfrm>
            <a:custGeom>
              <a:avLst/>
              <a:gdLst/>
              <a:ahLst/>
              <a:cxnLst/>
              <a:rect l="l" t="t" r="r" b="b"/>
              <a:pathLst>
                <a:path w="194610" h="190503" extrusionOk="0">
                  <a:moveTo>
                    <a:pt x="182293" y="95341"/>
                  </a:moveTo>
                  <a:lnTo>
                    <a:pt x="157456" y="92486"/>
                  </a:lnTo>
                  <a:cubicBezTo>
                    <a:pt x="157115" y="84937"/>
                    <a:pt x="155549" y="77500"/>
                    <a:pt x="152822" y="70482"/>
                  </a:cubicBezTo>
                  <a:lnTo>
                    <a:pt x="161441" y="63719"/>
                  </a:lnTo>
                  <a:cubicBezTo>
                    <a:pt x="167532" y="58880"/>
                    <a:pt x="168651" y="49882"/>
                    <a:pt x="163942" y="43622"/>
                  </a:cubicBezTo>
                  <a:cubicBezTo>
                    <a:pt x="159234" y="37363"/>
                    <a:pt x="150479" y="36212"/>
                    <a:pt x="144389" y="41052"/>
                  </a:cubicBezTo>
                  <a:lnTo>
                    <a:pt x="137160" y="46860"/>
                  </a:lnTo>
                  <a:cubicBezTo>
                    <a:pt x="131654" y="41495"/>
                    <a:pt x="125290" y="37145"/>
                    <a:pt x="118347" y="34000"/>
                  </a:cubicBezTo>
                  <a:lnTo>
                    <a:pt x="120386" y="15904"/>
                  </a:lnTo>
                  <a:cubicBezTo>
                    <a:pt x="121255" y="8066"/>
                    <a:pt x="115778" y="987"/>
                    <a:pt x="108152" y="93"/>
                  </a:cubicBezTo>
                  <a:cubicBezTo>
                    <a:pt x="100525" y="-800"/>
                    <a:pt x="93638" y="4829"/>
                    <a:pt x="92768" y="12667"/>
                  </a:cubicBezTo>
                  <a:lnTo>
                    <a:pt x="90915" y="28666"/>
                  </a:lnTo>
                  <a:cubicBezTo>
                    <a:pt x="80634" y="28923"/>
                    <a:pt x="70563" y="31700"/>
                    <a:pt x="61537" y="36764"/>
                  </a:cubicBezTo>
                  <a:lnTo>
                    <a:pt x="43002" y="14476"/>
                  </a:lnTo>
                  <a:cubicBezTo>
                    <a:pt x="37986" y="8479"/>
                    <a:pt x="29189" y="7797"/>
                    <a:pt x="23354" y="12952"/>
                  </a:cubicBezTo>
                  <a:cubicBezTo>
                    <a:pt x="17519" y="18108"/>
                    <a:pt x="16856" y="27148"/>
                    <a:pt x="21872" y="33145"/>
                  </a:cubicBezTo>
                  <a:lnTo>
                    <a:pt x="40592" y="55623"/>
                  </a:lnTo>
                  <a:cubicBezTo>
                    <a:pt x="35771" y="62311"/>
                    <a:pt x="32218" y="69874"/>
                    <a:pt x="30120" y="77914"/>
                  </a:cubicBezTo>
                  <a:lnTo>
                    <a:pt x="15477" y="76291"/>
                  </a:lnTo>
                  <a:cubicBezTo>
                    <a:pt x="7850" y="75397"/>
                    <a:pt x="961" y="81027"/>
                    <a:pt x="91" y="88866"/>
                  </a:cubicBezTo>
                  <a:cubicBezTo>
                    <a:pt x="-779" y="96706"/>
                    <a:pt x="4699" y="103786"/>
                    <a:pt x="12326" y="104681"/>
                  </a:cubicBezTo>
                  <a:lnTo>
                    <a:pt x="28822" y="106583"/>
                  </a:lnTo>
                  <a:cubicBezTo>
                    <a:pt x="29996" y="113749"/>
                    <a:pt x="32313" y="120668"/>
                    <a:pt x="35680" y="127061"/>
                  </a:cubicBezTo>
                  <a:lnTo>
                    <a:pt x="23910" y="136302"/>
                  </a:lnTo>
                  <a:cubicBezTo>
                    <a:pt x="17834" y="141159"/>
                    <a:pt x="16740" y="150162"/>
                    <a:pt x="21467" y="156406"/>
                  </a:cubicBezTo>
                  <a:cubicBezTo>
                    <a:pt x="26174" y="162626"/>
                    <a:pt x="34884" y="163771"/>
                    <a:pt x="40963" y="158970"/>
                  </a:cubicBezTo>
                  <a:lnTo>
                    <a:pt x="53937" y="148682"/>
                  </a:lnTo>
                  <a:cubicBezTo>
                    <a:pt x="60568" y="153701"/>
                    <a:pt x="68047" y="157415"/>
                    <a:pt x="75994" y="159635"/>
                  </a:cubicBezTo>
                  <a:lnTo>
                    <a:pt x="74233" y="174592"/>
                  </a:lnTo>
                  <a:cubicBezTo>
                    <a:pt x="73345" y="182407"/>
                    <a:pt x="78787" y="189483"/>
                    <a:pt x="86390" y="190396"/>
                  </a:cubicBezTo>
                  <a:cubicBezTo>
                    <a:pt x="86415" y="190400"/>
                    <a:pt x="86441" y="190403"/>
                    <a:pt x="86466" y="190406"/>
                  </a:cubicBezTo>
                  <a:cubicBezTo>
                    <a:pt x="86988" y="190486"/>
                    <a:pt x="87516" y="190516"/>
                    <a:pt x="88042" y="190498"/>
                  </a:cubicBezTo>
                  <a:cubicBezTo>
                    <a:pt x="95107" y="190490"/>
                    <a:pt x="101044" y="185042"/>
                    <a:pt x="101851" y="177829"/>
                  </a:cubicBezTo>
                  <a:lnTo>
                    <a:pt x="103797" y="160876"/>
                  </a:lnTo>
                  <a:cubicBezTo>
                    <a:pt x="110460" y="159692"/>
                    <a:pt x="116902" y="157441"/>
                    <a:pt x="122888" y="154207"/>
                  </a:cubicBezTo>
                  <a:lnTo>
                    <a:pt x="133082" y="166494"/>
                  </a:lnTo>
                  <a:cubicBezTo>
                    <a:pt x="138118" y="172450"/>
                    <a:pt x="146880" y="173130"/>
                    <a:pt x="152730" y="168020"/>
                  </a:cubicBezTo>
                  <a:cubicBezTo>
                    <a:pt x="158561" y="162862"/>
                    <a:pt x="159224" y="153825"/>
                    <a:pt x="154212" y="147826"/>
                  </a:cubicBezTo>
                  <a:lnTo>
                    <a:pt x="144111" y="135729"/>
                  </a:lnTo>
                  <a:cubicBezTo>
                    <a:pt x="147573" y="131112"/>
                    <a:pt x="150439" y="126053"/>
                    <a:pt x="152637" y="120679"/>
                  </a:cubicBezTo>
                  <a:lnTo>
                    <a:pt x="179142" y="123730"/>
                  </a:lnTo>
                  <a:cubicBezTo>
                    <a:pt x="179664" y="123805"/>
                    <a:pt x="180191" y="123835"/>
                    <a:pt x="180718" y="123823"/>
                  </a:cubicBezTo>
                  <a:cubicBezTo>
                    <a:pt x="188395" y="123818"/>
                    <a:pt x="194615" y="117417"/>
                    <a:pt x="194611" y="109527"/>
                  </a:cubicBezTo>
                  <a:cubicBezTo>
                    <a:pt x="194606" y="102269"/>
                    <a:pt x="189309" y="96168"/>
                    <a:pt x="182293" y="95341"/>
                  </a:cubicBezTo>
                  <a:close/>
                  <a:moveTo>
                    <a:pt x="74141" y="95248"/>
                  </a:moveTo>
                  <a:cubicBezTo>
                    <a:pt x="63904" y="95248"/>
                    <a:pt x="55605" y="86719"/>
                    <a:pt x="55605" y="76198"/>
                  </a:cubicBezTo>
                  <a:cubicBezTo>
                    <a:pt x="55605" y="65677"/>
                    <a:pt x="63904" y="57148"/>
                    <a:pt x="74141" y="57148"/>
                  </a:cubicBezTo>
                  <a:cubicBezTo>
                    <a:pt x="84378" y="57148"/>
                    <a:pt x="92676" y="65677"/>
                    <a:pt x="92676" y="76198"/>
                  </a:cubicBezTo>
                  <a:cubicBezTo>
                    <a:pt x="92646" y="86706"/>
                    <a:pt x="84365" y="95217"/>
                    <a:pt x="74141" y="95248"/>
                  </a:cubicBezTo>
                  <a:close/>
                  <a:moveTo>
                    <a:pt x="106577" y="133348"/>
                  </a:moveTo>
                  <a:cubicBezTo>
                    <a:pt x="98900" y="133348"/>
                    <a:pt x="92676" y="126951"/>
                    <a:pt x="92676" y="119060"/>
                  </a:cubicBezTo>
                  <a:cubicBezTo>
                    <a:pt x="92676" y="111170"/>
                    <a:pt x="98900" y="104773"/>
                    <a:pt x="106577" y="104773"/>
                  </a:cubicBezTo>
                  <a:cubicBezTo>
                    <a:pt x="114254" y="104773"/>
                    <a:pt x="120478" y="111170"/>
                    <a:pt x="120478" y="119060"/>
                  </a:cubicBezTo>
                  <a:cubicBezTo>
                    <a:pt x="120489" y="126940"/>
                    <a:pt x="114282" y="133337"/>
                    <a:pt x="106615" y="133348"/>
                  </a:cubicBezTo>
                  <a:cubicBezTo>
                    <a:pt x="106603" y="133348"/>
                    <a:pt x="106590" y="133348"/>
                    <a:pt x="106577" y="13334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aphicFrame>
        <p:nvGraphicFramePr>
          <p:cNvPr id="2" name="Diagrama 1"/>
          <p:cNvGraphicFramePr/>
          <p:nvPr>
            <p:extLst>
              <p:ext uri="{D42A27DB-BD31-4B8C-83A1-F6EECF244321}">
                <p14:modId xmlns:p14="http://schemas.microsoft.com/office/powerpoint/2010/main" val="1536707427"/>
              </p:ext>
            </p:extLst>
          </p:nvPr>
        </p:nvGraphicFramePr>
        <p:xfrm>
          <a:off x="614975" y="1469500"/>
          <a:ext cx="7614625" cy="329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49259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6"/>
          <p:cNvSpPr/>
          <p:nvPr/>
        </p:nvSpPr>
        <p:spPr>
          <a:xfrm>
            <a:off x="8406860" y="343042"/>
            <a:ext cx="420404" cy="367826"/>
          </a:xfrm>
          <a:custGeom>
            <a:avLst/>
            <a:gdLst/>
            <a:ahLst/>
            <a:cxnLst/>
            <a:rect l="l" t="t" r="r" b="b"/>
            <a:pathLst>
              <a:path w="456961" h="399811" extrusionOk="0">
                <a:moveTo>
                  <a:pt x="423386" y="38100"/>
                </a:moveTo>
                <a:lnTo>
                  <a:pt x="419576" y="34290"/>
                </a:lnTo>
                <a:cubicBezTo>
                  <a:pt x="374809" y="-11430"/>
                  <a:pt x="303371" y="-11430"/>
                  <a:pt x="259556" y="34290"/>
                </a:cubicBezTo>
                <a:lnTo>
                  <a:pt x="228124" y="67628"/>
                </a:lnTo>
                <a:lnTo>
                  <a:pt x="196691" y="35243"/>
                </a:lnTo>
                <a:cubicBezTo>
                  <a:pt x="151924" y="-10478"/>
                  <a:pt x="80486" y="-10478"/>
                  <a:pt x="36671" y="35243"/>
                </a:cubicBezTo>
                <a:lnTo>
                  <a:pt x="32861" y="38100"/>
                </a:lnTo>
                <a:cubicBezTo>
                  <a:pt x="-10954" y="83820"/>
                  <a:pt x="-10954" y="157163"/>
                  <a:pt x="32861" y="201930"/>
                </a:cubicBezTo>
                <a:lnTo>
                  <a:pt x="219551" y="396240"/>
                </a:lnTo>
                <a:cubicBezTo>
                  <a:pt x="224314" y="401003"/>
                  <a:pt x="231934" y="401003"/>
                  <a:pt x="236696" y="396240"/>
                </a:cubicBezTo>
                <a:lnTo>
                  <a:pt x="423386" y="201930"/>
                </a:lnTo>
                <a:cubicBezTo>
                  <a:pt x="468154" y="157163"/>
                  <a:pt x="468154" y="83820"/>
                  <a:pt x="423386" y="38100"/>
                </a:cubicBezTo>
                <a:close/>
                <a:moveTo>
                  <a:pt x="298609" y="214313"/>
                </a:moveTo>
                <a:cubicBezTo>
                  <a:pt x="294799" y="218123"/>
                  <a:pt x="290036" y="220028"/>
                  <a:pt x="285274" y="220028"/>
                </a:cubicBezTo>
                <a:lnTo>
                  <a:pt x="247174" y="220028"/>
                </a:lnTo>
                <a:lnTo>
                  <a:pt x="247174" y="258128"/>
                </a:lnTo>
                <a:cubicBezTo>
                  <a:pt x="247174" y="268605"/>
                  <a:pt x="238601" y="277178"/>
                  <a:pt x="228124" y="277178"/>
                </a:cubicBezTo>
                <a:cubicBezTo>
                  <a:pt x="217646" y="277178"/>
                  <a:pt x="209074" y="268605"/>
                  <a:pt x="209074" y="258128"/>
                </a:cubicBezTo>
                <a:lnTo>
                  <a:pt x="209074" y="220028"/>
                </a:lnTo>
                <a:lnTo>
                  <a:pt x="170974" y="220028"/>
                </a:lnTo>
                <a:cubicBezTo>
                  <a:pt x="160496" y="220028"/>
                  <a:pt x="151924" y="211455"/>
                  <a:pt x="151924" y="200978"/>
                </a:cubicBezTo>
                <a:cubicBezTo>
                  <a:pt x="151924" y="195263"/>
                  <a:pt x="153829" y="190500"/>
                  <a:pt x="157639" y="187643"/>
                </a:cubicBezTo>
                <a:cubicBezTo>
                  <a:pt x="161449" y="183833"/>
                  <a:pt x="166211" y="181928"/>
                  <a:pt x="170974" y="181928"/>
                </a:cubicBezTo>
                <a:lnTo>
                  <a:pt x="209074" y="181928"/>
                </a:lnTo>
                <a:lnTo>
                  <a:pt x="209074" y="143828"/>
                </a:lnTo>
                <a:cubicBezTo>
                  <a:pt x="209074" y="133350"/>
                  <a:pt x="217646" y="124778"/>
                  <a:pt x="228124" y="124778"/>
                </a:cubicBezTo>
                <a:cubicBezTo>
                  <a:pt x="233839" y="124778"/>
                  <a:pt x="238601" y="126683"/>
                  <a:pt x="241459" y="130493"/>
                </a:cubicBezTo>
                <a:cubicBezTo>
                  <a:pt x="245269" y="134303"/>
                  <a:pt x="247174" y="139065"/>
                  <a:pt x="247174" y="143828"/>
                </a:cubicBezTo>
                <a:lnTo>
                  <a:pt x="247174" y="181928"/>
                </a:lnTo>
                <a:lnTo>
                  <a:pt x="285274" y="181928"/>
                </a:lnTo>
                <a:cubicBezTo>
                  <a:pt x="295751" y="181928"/>
                  <a:pt x="304324" y="190500"/>
                  <a:pt x="304324" y="200978"/>
                </a:cubicBezTo>
                <a:cubicBezTo>
                  <a:pt x="304324" y="205740"/>
                  <a:pt x="302419" y="210503"/>
                  <a:pt x="298609" y="214313"/>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36"/>
          <p:cNvSpPr txBox="1">
            <a:spLocks noGrp="1"/>
          </p:cNvSpPr>
          <p:nvPr>
            <p:ph type="title"/>
          </p:nvPr>
        </p:nvSpPr>
        <p:spPr>
          <a:xfrm>
            <a:off x="614975" y="251118"/>
            <a:ext cx="6757800" cy="919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LISTA DE COTEJO</a:t>
            </a:r>
            <a:endParaRPr dirty="0"/>
          </a:p>
        </p:txBody>
      </p:sp>
      <p:sp>
        <p:nvSpPr>
          <p:cNvPr id="495" name="Google Shape;495;p3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32</a:t>
            </a:fld>
            <a:endParaRPr/>
          </a:p>
        </p:txBody>
      </p:sp>
      <p:pic>
        <p:nvPicPr>
          <p:cNvPr id="2" name="Imagen 1"/>
          <p:cNvPicPr>
            <a:picLocks noChangeAspect="1"/>
          </p:cNvPicPr>
          <p:nvPr/>
        </p:nvPicPr>
        <p:blipFill rotWithShape="1">
          <a:blip r:embed="rId3"/>
          <a:srcRect l="13487" t="4438" r="13487" b="3491"/>
          <a:stretch/>
        </p:blipFill>
        <p:spPr>
          <a:xfrm>
            <a:off x="381000" y="977418"/>
            <a:ext cx="8546432" cy="3784982"/>
          </a:xfrm>
          <a:prstGeom prst="rect">
            <a:avLst/>
          </a:prstGeom>
        </p:spPr>
      </p:pic>
      <p:sp>
        <p:nvSpPr>
          <p:cNvPr id="26" name="Multiplicar 25"/>
          <p:cNvSpPr/>
          <p:nvPr/>
        </p:nvSpPr>
        <p:spPr>
          <a:xfrm>
            <a:off x="6136106" y="1812694"/>
            <a:ext cx="264695" cy="27672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7" name="Multiplicar 26"/>
          <p:cNvSpPr/>
          <p:nvPr/>
        </p:nvSpPr>
        <p:spPr>
          <a:xfrm>
            <a:off x="6136106" y="2069848"/>
            <a:ext cx="264695" cy="27672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9" name="Multiplicar 28"/>
          <p:cNvSpPr/>
          <p:nvPr/>
        </p:nvSpPr>
        <p:spPr>
          <a:xfrm>
            <a:off x="6132090" y="2330536"/>
            <a:ext cx="264695" cy="27672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0" name="Multiplicar 29"/>
          <p:cNvSpPr/>
          <p:nvPr/>
        </p:nvSpPr>
        <p:spPr>
          <a:xfrm>
            <a:off x="6194250" y="2563422"/>
            <a:ext cx="202535" cy="23704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1" name="Multiplicar 30"/>
          <p:cNvSpPr/>
          <p:nvPr/>
        </p:nvSpPr>
        <p:spPr>
          <a:xfrm>
            <a:off x="6194249" y="2731496"/>
            <a:ext cx="202535" cy="21687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2" name="Multiplicar 31"/>
          <p:cNvSpPr/>
          <p:nvPr/>
        </p:nvSpPr>
        <p:spPr>
          <a:xfrm>
            <a:off x="6163168" y="2882244"/>
            <a:ext cx="264695" cy="27672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3" name="Multiplicar 32"/>
          <p:cNvSpPr/>
          <p:nvPr/>
        </p:nvSpPr>
        <p:spPr>
          <a:xfrm>
            <a:off x="6140106" y="3123360"/>
            <a:ext cx="264695" cy="27672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4" name="Multiplicar 33"/>
          <p:cNvSpPr/>
          <p:nvPr/>
        </p:nvSpPr>
        <p:spPr>
          <a:xfrm>
            <a:off x="6132089" y="3368129"/>
            <a:ext cx="264695" cy="27672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5" name="Rectángulo 34"/>
          <p:cNvSpPr/>
          <p:nvPr/>
        </p:nvSpPr>
        <p:spPr>
          <a:xfrm>
            <a:off x="5924574" y="3936951"/>
            <a:ext cx="1559070" cy="223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solidFill>
                  <a:schemeClr val="tx1"/>
                </a:solidFill>
              </a:rPr>
              <a:t>0,46 </a:t>
            </a:r>
            <a:endParaRPr lang="es-VE" b="1" dirty="0">
              <a:solidFill>
                <a:schemeClr val="tx1"/>
              </a:solidFill>
            </a:endParaRPr>
          </a:p>
        </p:txBody>
      </p:sp>
      <p:sp>
        <p:nvSpPr>
          <p:cNvPr id="36" name="Rectángulo 35"/>
          <p:cNvSpPr/>
          <p:nvPr/>
        </p:nvSpPr>
        <p:spPr>
          <a:xfrm>
            <a:off x="5955627" y="4178067"/>
            <a:ext cx="1572127"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solidFill>
                  <a:schemeClr val="tx1"/>
                </a:solidFill>
              </a:rPr>
              <a:t>0,30-0,71 </a:t>
            </a:r>
            <a:endParaRPr lang="es-VE"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ppt_x"/>
                                          </p:val>
                                        </p:tav>
                                        <p:tav tm="100000">
                                          <p:val>
                                            <p:strVal val="#ppt_x"/>
                                          </p:val>
                                        </p:tav>
                                      </p:tavLst>
                                    </p:anim>
                                    <p:anim calcmode="lin" valueType="num">
                                      <p:cBhvr additive="base">
                                        <p:cTn id="5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ppt_x"/>
                                          </p:val>
                                        </p:tav>
                                        <p:tav tm="100000">
                                          <p:val>
                                            <p:strVal val="#ppt_x"/>
                                          </p:val>
                                        </p:tav>
                                      </p:tavLst>
                                    </p:anim>
                                    <p:anim calcmode="lin" valueType="num">
                                      <p:cBhvr additive="base">
                                        <p:cTn id="6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VE" smtClean="0"/>
              <a:t>33</a:t>
            </a:fld>
            <a:endParaRPr lang="es-VE"/>
          </a:p>
        </p:txBody>
      </p:sp>
      <p:pic>
        <p:nvPicPr>
          <p:cNvPr id="2" name="Imagen 1"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473200"/>
            <a:ext cx="8202148" cy="3031067"/>
          </a:xfrm>
          <a:prstGeom prst="rect">
            <a:avLst/>
          </a:prstGeom>
        </p:spPr>
      </p:pic>
      <p:sp>
        <p:nvSpPr>
          <p:cNvPr id="5" name="Multiplicar 4"/>
          <p:cNvSpPr/>
          <p:nvPr/>
        </p:nvSpPr>
        <p:spPr>
          <a:xfrm>
            <a:off x="5932906" y="1829628"/>
            <a:ext cx="264695" cy="27672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Multiplicar 5"/>
          <p:cNvSpPr/>
          <p:nvPr/>
        </p:nvSpPr>
        <p:spPr>
          <a:xfrm>
            <a:off x="5932906" y="2280421"/>
            <a:ext cx="264695" cy="27672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Multiplicar 6"/>
          <p:cNvSpPr/>
          <p:nvPr/>
        </p:nvSpPr>
        <p:spPr>
          <a:xfrm>
            <a:off x="5932904" y="2766838"/>
            <a:ext cx="264695" cy="27672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Multiplicar 7"/>
          <p:cNvSpPr/>
          <p:nvPr/>
        </p:nvSpPr>
        <p:spPr>
          <a:xfrm>
            <a:off x="6420585" y="3164024"/>
            <a:ext cx="264695" cy="27672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Multiplicar 8"/>
          <p:cNvSpPr/>
          <p:nvPr/>
        </p:nvSpPr>
        <p:spPr>
          <a:xfrm>
            <a:off x="5932906" y="4094969"/>
            <a:ext cx="264695" cy="27672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125558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APORTES DEL GRUPO</a:t>
            </a:r>
            <a:endParaRPr dirty="0"/>
          </a:p>
        </p:txBody>
      </p:sp>
      <p:sp>
        <p:nvSpPr>
          <p:cNvPr id="308" name="Google Shape;308;p2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34</a:t>
            </a:fld>
            <a:endParaRPr/>
          </a:p>
        </p:txBody>
      </p:sp>
      <p:grpSp>
        <p:nvGrpSpPr>
          <p:cNvPr id="309" name="Google Shape;309;p25"/>
          <p:cNvGrpSpPr/>
          <p:nvPr/>
        </p:nvGrpSpPr>
        <p:grpSpPr>
          <a:xfrm>
            <a:off x="8407098" y="316978"/>
            <a:ext cx="419938" cy="419938"/>
            <a:chOff x="6908501" y="2969995"/>
            <a:chExt cx="457200" cy="457200"/>
          </a:xfrm>
        </p:grpSpPr>
        <p:sp>
          <p:nvSpPr>
            <p:cNvPr id="310" name="Google Shape;310;p25"/>
            <p:cNvSpPr/>
            <p:nvPr/>
          </p:nvSpPr>
          <p:spPr>
            <a:xfrm>
              <a:off x="6994226" y="2969995"/>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25"/>
            <p:cNvSpPr/>
            <p:nvPr/>
          </p:nvSpPr>
          <p:spPr>
            <a:xfrm>
              <a:off x="6908501" y="2969995"/>
              <a:ext cx="457200" cy="457200"/>
            </a:xfrm>
            <a:custGeom>
              <a:avLst/>
              <a:gdLst/>
              <a:ahLst/>
              <a:cxnLst/>
              <a:rect l="l" t="t" r="r" b="b"/>
              <a:pathLst>
                <a:path w="457200" h="457200" extrusionOk="0">
                  <a:moveTo>
                    <a:pt x="438150" y="0"/>
                  </a:moveTo>
                  <a:lnTo>
                    <a:pt x="228600" y="0"/>
                  </a:lnTo>
                  <a:cubicBezTo>
                    <a:pt x="218123" y="0"/>
                    <a:pt x="209550" y="8573"/>
                    <a:pt x="209550" y="19050"/>
                  </a:cubicBezTo>
                  <a:lnTo>
                    <a:pt x="209550" y="95250"/>
                  </a:lnTo>
                  <a:lnTo>
                    <a:pt x="123825" y="95250"/>
                  </a:lnTo>
                  <a:cubicBezTo>
                    <a:pt x="53340" y="95250"/>
                    <a:pt x="0" y="144780"/>
                    <a:pt x="0" y="209550"/>
                  </a:cubicBezTo>
                  <a:cubicBezTo>
                    <a:pt x="0" y="220028"/>
                    <a:pt x="8573" y="228600"/>
                    <a:pt x="19050" y="228600"/>
                  </a:cubicBezTo>
                  <a:cubicBezTo>
                    <a:pt x="29528" y="228600"/>
                    <a:pt x="38100" y="220028"/>
                    <a:pt x="38100" y="209550"/>
                  </a:cubicBezTo>
                  <a:cubicBezTo>
                    <a:pt x="38100" y="179070"/>
                    <a:pt x="54293" y="157163"/>
                    <a:pt x="76200" y="144780"/>
                  </a:cubicBezTo>
                  <a:lnTo>
                    <a:pt x="76200" y="277178"/>
                  </a:lnTo>
                  <a:cubicBezTo>
                    <a:pt x="76200" y="277178"/>
                    <a:pt x="76200" y="278130"/>
                    <a:pt x="76200" y="278130"/>
                  </a:cubicBezTo>
                  <a:cubicBezTo>
                    <a:pt x="76200" y="278130"/>
                    <a:pt x="76200" y="279083"/>
                    <a:pt x="76200" y="279083"/>
                  </a:cubicBezTo>
                  <a:lnTo>
                    <a:pt x="76200" y="438150"/>
                  </a:lnTo>
                  <a:cubicBezTo>
                    <a:pt x="76200" y="448628"/>
                    <a:pt x="84773" y="457200"/>
                    <a:pt x="95250" y="457200"/>
                  </a:cubicBezTo>
                  <a:cubicBezTo>
                    <a:pt x="105728" y="457200"/>
                    <a:pt x="114300" y="448628"/>
                    <a:pt x="114300" y="438150"/>
                  </a:cubicBezTo>
                  <a:lnTo>
                    <a:pt x="114300" y="295275"/>
                  </a:lnTo>
                  <a:lnTo>
                    <a:pt x="133350" y="295275"/>
                  </a:lnTo>
                  <a:lnTo>
                    <a:pt x="133350" y="438150"/>
                  </a:lnTo>
                  <a:cubicBezTo>
                    <a:pt x="133350" y="448628"/>
                    <a:pt x="141923" y="457200"/>
                    <a:pt x="152400" y="457200"/>
                  </a:cubicBezTo>
                  <a:cubicBezTo>
                    <a:pt x="162878" y="457200"/>
                    <a:pt x="171450" y="448628"/>
                    <a:pt x="171450" y="438150"/>
                  </a:cubicBezTo>
                  <a:lnTo>
                    <a:pt x="171450" y="279083"/>
                  </a:lnTo>
                  <a:cubicBezTo>
                    <a:pt x="171450" y="279083"/>
                    <a:pt x="171450" y="278130"/>
                    <a:pt x="171450" y="278130"/>
                  </a:cubicBezTo>
                  <a:cubicBezTo>
                    <a:pt x="171450" y="278130"/>
                    <a:pt x="171450" y="277178"/>
                    <a:pt x="171450" y="277178"/>
                  </a:cubicBezTo>
                  <a:lnTo>
                    <a:pt x="171450" y="133350"/>
                  </a:lnTo>
                  <a:lnTo>
                    <a:pt x="209550" y="133350"/>
                  </a:lnTo>
                  <a:lnTo>
                    <a:pt x="209550" y="200025"/>
                  </a:lnTo>
                  <a:cubicBezTo>
                    <a:pt x="209550" y="210503"/>
                    <a:pt x="218123" y="219075"/>
                    <a:pt x="228600" y="219075"/>
                  </a:cubicBezTo>
                  <a:lnTo>
                    <a:pt x="438150" y="219075"/>
                  </a:lnTo>
                  <a:cubicBezTo>
                    <a:pt x="448628" y="219075"/>
                    <a:pt x="457200" y="210503"/>
                    <a:pt x="457200" y="200025"/>
                  </a:cubicBezTo>
                  <a:lnTo>
                    <a:pt x="457200" y="19050"/>
                  </a:lnTo>
                  <a:cubicBezTo>
                    <a:pt x="457200" y="8573"/>
                    <a:pt x="448628" y="0"/>
                    <a:pt x="438150" y="0"/>
                  </a:cubicBezTo>
                  <a:close/>
                  <a:moveTo>
                    <a:pt x="285750" y="95250"/>
                  </a:moveTo>
                  <a:lnTo>
                    <a:pt x="247650" y="95250"/>
                  </a:lnTo>
                  <a:lnTo>
                    <a:pt x="247650" y="38100"/>
                  </a:lnTo>
                  <a:lnTo>
                    <a:pt x="419100" y="38100"/>
                  </a:lnTo>
                  <a:lnTo>
                    <a:pt x="419100" y="180975"/>
                  </a:lnTo>
                  <a:lnTo>
                    <a:pt x="247650" y="180975"/>
                  </a:lnTo>
                  <a:lnTo>
                    <a:pt x="247650" y="133350"/>
                  </a:lnTo>
                  <a:lnTo>
                    <a:pt x="285750" y="133350"/>
                  </a:lnTo>
                  <a:cubicBezTo>
                    <a:pt x="296228" y="133350"/>
                    <a:pt x="304800" y="124778"/>
                    <a:pt x="304800" y="114300"/>
                  </a:cubicBezTo>
                  <a:cubicBezTo>
                    <a:pt x="304800" y="103823"/>
                    <a:pt x="296228" y="95250"/>
                    <a:pt x="285750"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aphicFrame>
        <p:nvGraphicFramePr>
          <p:cNvPr id="2" name="Diagrama 1"/>
          <p:cNvGraphicFramePr/>
          <p:nvPr>
            <p:extLst>
              <p:ext uri="{D42A27DB-BD31-4B8C-83A1-F6EECF244321}">
                <p14:modId xmlns:p14="http://schemas.microsoft.com/office/powerpoint/2010/main" val="313294442"/>
              </p:ext>
            </p:extLst>
          </p:nvPr>
        </p:nvGraphicFramePr>
        <p:xfrm>
          <a:off x="236621" y="1297639"/>
          <a:ext cx="8319205" cy="3845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5" name="Google Shape;165;p14"/>
          <p:cNvSpPr txBox="1">
            <a:spLocks noGrp="1"/>
          </p:cNvSpPr>
          <p:nvPr>
            <p:ph type="body" idx="1"/>
          </p:nvPr>
        </p:nvSpPr>
        <p:spPr>
          <a:xfrm>
            <a:off x="614975" y="1423527"/>
            <a:ext cx="8088183" cy="1551372"/>
          </a:xfrm>
          <a:prstGeom prst="rect">
            <a:avLst/>
          </a:prstGeom>
        </p:spPr>
        <p:txBody>
          <a:bodyPr spcFirstLastPara="1" wrap="square" lIns="0" tIns="0" rIns="0" bIns="0" anchor="t" anchorCtr="0">
            <a:noAutofit/>
          </a:bodyPr>
          <a:lstStyle/>
          <a:p>
            <a:pPr algn="ctr"/>
            <a:r>
              <a:rPr lang="es-VE" sz="2000" b="1" dirty="0" smtClean="0">
                <a:latin typeface="Times New Roman" panose="02020603050405020304" pitchFamily="18" charset="0"/>
                <a:cs typeface="Times New Roman" panose="02020603050405020304" pitchFamily="18" charset="0"/>
              </a:rPr>
              <a:t>¿En </a:t>
            </a:r>
            <a:r>
              <a:rPr lang="es-VE" sz="2000" b="1" dirty="0">
                <a:latin typeface="Times New Roman" panose="02020603050405020304" pitchFamily="18" charset="0"/>
                <a:cs typeface="Times New Roman" panose="02020603050405020304" pitchFamily="18" charset="0"/>
              </a:rPr>
              <a:t>el paciente con Covid </a:t>
            </a:r>
            <a:r>
              <a:rPr lang="es-VE" sz="2000" b="1" dirty="0" smtClean="0">
                <a:latin typeface="Times New Roman" panose="02020603050405020304" pitchFamily="18" charset="0"/>
                <a:cs typeface="Times New Roman" panose="02020603050405020304" pitchFamily="18" charset="0"/>
              </a:rPr>
              <a:t>severo, el uso de heparina </a:t>
            </a:r>
            <a:r>
              <a:rPr lang="es-VE" sz="2000" b="1" dirty="0">
                <a:latin typeface="Times New Roman" panose="02020603050405020304" pitchFamily="18" charset="0"/>
                <a:cs typeface="Times New Roman" panose="02020603050405020304" pitchFamily="18" charset="0"/>
              </a:rPr>
              <a:t>de bajo peso molecular </a:t>
            </a:r>
            <a:r>
              <a:rPr lang="es-VE" sz="2000" b="1" dirty="0" smtClean="0">
                <a:latin typeface="Times New Roman" panose="02020603050405020304" pitchFamily="18" charset="0"/>
                <a:cs typeface="Times New Roman" panose="02020603050405020304" pitchFamily="18" charset="0"/>
              </a:rPr>
              <a:t>a dosis anticoagulante vs tromboprofilactica</a:t>
            </a:r>
            <a:r>
              <a:rPr lang="es-VE" sz="2000" b="1" dirty="0">
                <a:latin typeface="Times New Roman" panose="02020603050405020304" pitchFamily="18" charset="0"/>
                <a:cs typeface="Times New Roman" panose="02020603050405020304" pitchFamily="18" charset="0"/>
              </a:rPr>
              <a:t> r</a:t>
            </a:r>
            <a:r>
              <a:rPr lang="es-VE" sz="2000" b="1" dirty="0" smtClean="0">
                <a:latin typeface="Times New Roman" panose="02020603050405020304" pitchFamily="18" charset="0"/>
                <a:cs typeface="Times New Roman" panose="02020603050405020304" pitchFamily="18" charset="0"/>
              </a:rPr>
              <a:t>educe la mortalidad?</a:t>
            </a:r>
            <a:r>
              <a:rPr lang="es-VE" sz="2000" dirty="0">
                <a:latin typeface="Times New Roman" panose="02020603050405020304" pitchFamily="18" charset="0"/>
                <a:cs typeface="Times New Roman" panose="02020603050405020304" pitchFamily="18" charset="0"/>
              </a:rPr>
              <a:t> </a:t>
            </a:r>
          </a:p>
          <a:p>
            <a:pPr marL="88900" indent="0">
              <a:buNone/>
            </a:pPr>
            <a:endParaRPr lang="es-VE" sz="1100" dirty="0">
              <a:latin typeface="Times New Roman" panose="02020603050405020304" pitchFamily="18" charset="0"/>
              <a:cs typeface="Times New Roman" panose="02020603050405020304" pitchFamily="18" charset="0"/>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35</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Título 1"/>
          <p:cNvSpPr>
            <a:spLocks noGrp="1"/>
          </p:cNvSpPr>
          <p:nvPr>
            <p:ph type="title"/>
          </p:nvPr>
        </p:nvSpPr>
        <p:spPr/>
        <p:txBody>
          <a:bodyPr/>
          <a:lstStyle/>
          <a:p>
            <a:r>
              <a:rPr lang="es-VE" dirty="0" smtClean="0"/>
              <a:t>INTERROGANTE</a:t>
            </a:r>
            <a:endParaRPr lang="es-VE" dirty="0"/>
          </a:p>
        </p:txBody>
      </p:sp>
      <p:pic>
        <p:nvPicPr>
          <p:cNvPr id="3" name="Imagen 2"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363" y="2605408"/>
            <a:ext cx="6649378" cy="1705213"/>
          </a:xfrm>
          <a:prstGeom prst="rect">
            <a:avLst/>
          </a:prstGeom>
        </p:spPr>
      </p:pic>
      <p:sp>
        <p:nvSpPr>
          <p:cNvPr id="4" name="Rectángulo 3"/>
          <p:cNvSpPr/>
          <p:nvPr/>
        </p:nvSpPr>
        <p:spPr>
          <a:xfrm>
            <a:off x="1192344" y="2764410"/>
            <a:ext cx="6180431"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VE" sz="1800" b="1" dirty="0">
                <a:latin typeface="Times New Roman" panose="02020603050405020304" pitchFamily="18" charset="0"/>
                <a:cs typeface="Times New Roman" panose="02020603050405020304" pitchFamily="18" charset="0"/>
              </a:rPr>
              <a:t>Anticoagulación en COVID-19: efecto de</a:t>
            </a:r>
          </a:p>
          <a:p>
            <a:pPr algn="ctr"/>
            <a:r>
              <a:rPr lang="es-VE" sz="1800" b="1" dirty="0" err="1">
                <a:latin typeface="Times New Roman" panose="02020603050405020304" pitchFamily="18" charset="0"/>
                <a:cs typeface="Times New Roman" panose="02020603050405020304" pitchFamily="18" charset="0"/>
              </a:rPr>
              <a:t>Enoxaparina</a:t>
            </a:r>
            <a:r>
              <a:rPr lang="es-VE" sz="1800" b="1" dirty="0">
                <a:latin typeface="Times New Roman" panose="02020603050405020304" pitchFamily="18" charset="0"/>
                <a:cs typeface="Times New Roman" panose="02020603050405020304" pitchFamily="18" charset="0"/>
              </a:rPr>
              <a:t>, heparina y </a:t>
            </a:r>
            <a:r>
              <a:rPr lang="es-VE" sz="1800" b="1" dirty="0" err="1">
                <a:latin typeface="Times New Roman" panose="02020603050405020304" pitchFamily="18" charset="0"/>
                <a:cs typeface="Times New Roman" panose="02020603050405020304" pitchFamily="18" charset="0"/>
              </a:rPr>
              <a:t>apixabán</a:t>
            </a:r>
            <a:r>
              <a:rPr lang="es-VE" sz="1800" b="1" dirty="0">
                <a:latin typeface="Times New Roman" panose="02020603050405020304" pitchFamily="18" charset="0"/>
                <a:cs typeface="Times New Roman" panose="02020603050405020304" pitchFamily="18" charset="0"/>
              </a:rPr>
              <a:t> sobre la mortalidad</a:t>
            </a:r>
          </a:p>
        </p:txBody>
      </p:sp>
      <p:pic>
        <p:nvPicPr>
          <p:cNvPr id="5" name="Imagen 4" descr="Recorte de pantalla"/>
          <p:cNvPicPr>
            <a:picLocks noChangeAspect="1"/>
          </p:cNvPicPr>
          <p:nvPr/>
        </p:nvPicPr>
        <p:blipFill rotWithShape="1">
          <a:blip r:embed="rId4">
            <a:extLst>
              <a:ext uri="{28A0092B-C50C-407E-A947-70E740481C1C}">
                <a14:useLocalDpi xmlns:a14="http://schemas.microsoft.com/office/drawing/2010/main" val="0"/>
              </a:ext>
            </a:extLst>
          </a:blip>
          <a:srcRect l="53032" t="1080" r="-10289" b="-1080"/>
          <a:stretch/>
        </p:blipFill>
        <p:spPr>
          <a:xfrm>
            <a:off x="3315958" y="1498452"/>
            <a:ext cx="2686215" cy="2952894"/>
          </a:xfrm>
          <a:prstGeom prst="rect">
            <a:avLst/>
          </a:prstGeom>
        </p:spPr>
      </p:pic>
    </p:spTree>
    <p:extLst>
      <p:ext uri="{BB962C8B-B14F-4D97-AF65-F5344CB8AC3E}">
        <p14:creationId xmlns:p14="http://schemas.microsoft.com/office/powerpoint/2010/main" val="426036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1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36</a:t>
            </a:fld>
            <a:endParaRPr/>
          </a:p>
        </p:txBody>
      </p:sp>
      <p:grpSp>
        <p:nvGrpSpPr>
          <p:cNvPr id="193" name="Google Shape;193;p17"/>
          <p:cNvGrpSpPr/>
          <p:nvPr/>
        </p:nvGrpSpPr>
        <p:grpSpPr>
          <a:xfrm>
            <a:off x="7440879" y="1838644"/>
            <a:ext cx="859079" cy="859079"/>
            <a:chOff x="3277794" y="2969995"/>
            <a:chExt cx="457200" cy="457200"/>
          </a:xfrm>
        </p:grpSpPr>
        <p:sp>
          <p:nvSpPr>
            <p:cNvPr id="194" name="Google Shape;194;p17"/>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17"/>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17"/>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 name="Google Shape;503;p34"/>
          <p:cNvSpPr txBox="1">
            <a:spLocks/>
          </p:cNvSpPr>
          <p:nvPr/>
        </p:nvSpPr>
        <p:spPr>
          <a:xfrm>
            <a:off x="-172650" y="2375568"/>
            <a:ext cx="6593700" cy="1159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1pPr>
            <a:lvl2pPr marR="0" lvl="1"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2pPr>
            <a:lvl3pPr marR="0" lvl="2"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3pPr>
            <a:lvl4pPr marR="0" lvl="3"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4pPr>
            <a:lvl5pPr marR="0" lvl="4"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5pPr>
            <a:lvl6pPr marR="0" lvl="5"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6pPr>
            <a:lvl7pPr marR="0" lvl="6"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7pPr>
            <a:lvl8pPr marR="0" lvl="7"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8pPr>
            <a:lvl9pPr marR="0" lvl="8"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9pPr>
          </a:lstStyle>
          <a:p>
            <a:pPr algn="ctr"/>
            <a:r>
              <a:rPr lang="es-VE" sz="6000" dirty="0" smtClean="0">
                <a:solidFill>
                  <a:schemeClr val="tx1"/>
                </a:solidFill>
              </a:rPr>
              <a:t>Gracias por su atención</a:t>
            </a:r>
            <a:endParaRPr lang="es-VE" sz="6000" dirty="0">
              <a:solidFill>
                <a:schemeClr val="tx1"/>
              </a:solidFill>
            </a:endParaRPr>
          </a:p>
        </p:txBody>
      </p:sp>
      <p:grpSp>
        <p:nvGrpSpPr>
          <p:cNvPr id="9" name="Google Shape;505;p34"/>
          <p:cNvGrpSpPr/>
          <p:nvPr/>
        </p:nvGrpSpPr>
        <p:grpSpPr>
          <a:xfrm>
            <a:off x="2548410" y="977985"/>
            <a:ext cx="1197664" cy="1126777"/>
            <a:chOff x="5972700" y="2330200"/>
            <a:chExt cx="411625" cy="387275"/>
          </a:xfrm>
        </p:grpSpPr>
        <p:sp>
          <p:nvSpPr>
            <p:cNvPr id="10" name="Google Shape;506;p3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7620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7;p3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7620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a:xfrm>
            <a:off x="-190500" y="4834140"/>
            <a:ext cx="381000" cy="386400"/>
          </a:xfrm>
        </p:spPr>
        <p:txBody>
          <a:bodyPr/>
          <a:lstStyle/>
          <a:p>
            <a:pPr marL="0" lvl="0" indent="0" algn="ctr" rtl="0">
              <a:spcBef>
                <a:spcPts val="0"/>
              </a:spcBef>
              <a:spcAft>
                <a:spcPts val="0"/>
              </a:spcAft>
              <a:buNone/>
            </a:pPr>
            <a:fld id="{00000000-1234-1234-1234-123412341234}" type="slidenum">
              <a:rPr lang="es-VE" smtClean="0"/>
              <a:t>4</a:t>
            </a:fld>
            <a:endParaRPr lang="es-VE"/>
          </a:p>
        </p:txBody>
      </p:sp>
      <p:sp>
        <p:nvSpPr>
          <p:cNvPr id="5" name="Título 1">
            <a:extLst>
              <a:ext uri="{FF2B5EF4-FFF2-40B4-BE49-F238E27FC236}">
                <a16:creationId xmlns:a16="http://schemas.microsoft.com/office/drawing/2014/main" xmlns="" id="{EC72AA84-AF83-1B4D-AA27-322CB79FA1DD}"/>
              </a:ext>
            </a:extLst>
          </p:cNvPr>
          <p:cNvSpPr>
            <a:spLocks noGrp="1"/>
          </p:cNvSpPr>
          <p:nvPr>
            <p:ph type="title"/>
          </p:nvPr>
        </p:nvSpPr>
        <p:spPr>
          <a:xfrm>
            <a:off x="614975" y="554636"/>
            <a:ext cx="6757800" cy="919500"/>
          </a:xfrm>
        </p:spPr>
        <p:txBody>
          <a:bodyPr>
            <a:noAutofit/>
          </a:bodyPr>
          <a:lstStyle/>
          <a:p>
            <a:pPr algn="ctr"/>
            <a:r>
              <a:rPr lang="es-US" sz="2000" dirty="0"/>
              <a:t>FACTORES QUE INTERFIEREN EN EL RESULTADO DEL DIMERO D </a:t>
            </a:r>
            <a:br>
              <a:rPr lang="es-US" sz="2000" dirty="0"/>
            </a:br>
            <a:endParaRPr lang="es-US" sz="2000" dirty="0"/>
          </a:p>
        </p:txBody>
      </p:sp>
      <p:pic>
        <p:nvPicPr>
          <p:cNvPr id="6" name="Imagen 5">
            <a:extLst>
              <a:ext uri="{FF2B5EF4-FFF2-40B4-BE49-F238E27FC236}">
                <a16:creationId xmlns:a16="http://schemas.microsoft.com/office/drawing/2014/main" xmlns="" id="{4681F248-BCE0-764E-AC9C-28D21707AAAC}"/>
              </a:ext>
            </a:extLst>
          </p:cNvPr>
          <p:cNvPicPr>
            <a:picLocks noChangeAspect="1"/>
          </p:cNvPicPr>
          <p:nvPr/>
        </p:nvPicPr>
        <p:blipFill>
          <a:blip r:embed="rId3"/>
          <a:stretch>
            <a:fillRect/>
          </a:stretch>
        </p:blipFill>
        <p:spPr>
          <a:xfrm>
            <a:off x="1670051" y="1474136"/>
            <a:ext cx="5373141" cy="3456000"/>
          </a:xfrm>
          <a:prstGeom prst="rect">
            <a:avLst/>
          </a:prstGeom>
        </p:spPr>
      </p:pic>
      <p:sp>
        <p:nvSpPr>
          <p:cNvPr id="7" name="Rectángulo 6">
            <a:extLst>
              <a:ext uri="{FF2B5EF4-FFF2-40B4-BE49-F238E27FC236}">
                <a16:creationId xmlns:a16="http://schemas.microsoft.com/office/drawing/2014/main" xmlns="" id="{7D8AAAFC-198F-C446-B963-BDFE1A87C969}"/>
              </a:ext>
            </a:extLst>
          </p:cNvPr>
          <p:cNvSpPr/>
          <p:nvPr/>
        </p:nvSpPr>
        <p:spPr>
          <a:xfrm>
            <a:off x="-3086168" y="4900337"/>
            <a:ext cx="12192000" cy="261610"/>
          </a:xfrm>
          <a:prstGeom prst="rect">
            <a:avLst/>
          </a:prstGeom>
        </p:spPr>
        <p:txBody>
          <a:bodyPr wrap="square">
            <a:spAutoFit/>
          </a:bodyPr>
          <a:lstStyle/>
          <a:p>
            <a:pPr lvl="0" algn="r">
              <a:defRPr/>
            </a:pPr>
            <a:r>
              <a:rPr lang="es-US" sz="1100" dirty="0"/>
              <a:t>Suarez M., Seijas F., Antonini M., Urangas S. DÍMERO D: UN MARCADOR DE UTILIDAD EN COVID-19. Avances Cardiol 2020;40(3):222-226 </a:t>
            </a:r>
          </a:p>
        </p:txBody>
      </p:sp>
    </p:spTree>
    <p:extLst>
      <p:ext uri="{BB962C8B-B14F-4D97-AF65-F5344CB8AC3E}">
        <p14:creationId xmlns:p14="http://schemas.microsoft.com/office/powerpoint/2010/main" val="3229585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xmlns="" id="{A2E5D950-6F3E-504E-982A-6E0ECD2986E4}"/>
              </a:ext>
            </a:extLst>
          </p:cNvPr>
          <p:cNvSpPr>
            <a:spLocks noGrp="1"/>
          </p:cNvSpPr>
          <p:nvPr>
            <p:ph type="body" idx="1"/>
          </p:nvPr>
        </p:nvSpPr>
        <p:spPr/>
        <p:txBody>
          <a:bodyPr/>
          <a:lstStyle/>
          <a:p>
            <a:pPr marL="38100" indent="0" algn="ctr">
              <a:buNone/>
            </a:pPr>
            <a:endParaRPr lang="es-US" sz="3200" b="1" dirty="0"/>
          </a:p>
          <a:p>
            <a:pPr marL="38100" indent="0" algn="ctr">
              <a:buNone/>
            </a:pPr>
            <a:r>
              <a:rPr lang="es-US" sz="3200" b="1" dirty="0"/>
              <a:t>¿Qué es el coeficiente de Variabilidad?</a:t>
            </a:r>
          </a:p>
        </p:txBody>
      </p:sp>
      <p:sp>
        <p:nvSpPr>
          <p:cNvPr id="4" name="Marcador de número de diapositiva 3">
            <a:extLst>
              <a:ext uri="{FF2B5EF4-FFF2-40B4-BE49-F238E27FC236}">
                <a16:creationId xmlns:a16="http://schemas.microsoft.com/office/drawing/2014/main" xmlns="" id="{44FF4F88-1198-694F-AF39-8C83B640FC32}"/>
              </a:ext>
            </a:extLst>
          </p:cNvPr>
          <p:cNvSpPr>
            <a:spLocks noGrp="1"/>
          </p:cNvSpPr>
          <p:nvPr>
            <p:ph type="sldNum" idx="12"/>
          </p:nvPr>
        </p:nvSpPr>
        <p:spPr/>
        <p:txBody>
          <a:bodyPr/>
          <a:lstStyle/>
          <a:p>
            <a:fld id="{00000000-1234-1234-1234-123412341234}" type="slidenum">
              <a:rPr lang="es-US" smtClean="0">
                <a:solidFill>
                  <a:srgbClr val="748394"/>
                </a:solidFill>
              </a:rPr>
              <a:pPr/>
              <a:t>5</a:t>
            </a:fld>
            <a:endParaRPr lang="es-US">
              <a:solidFill>
                <a:srgbClr val="748394"/>
              </a:solidFill>
            </a:endParaRPr>
          </a:p>
        </p:txBody>
      </p:sp>
    </p:spTree>
    <p:extLst>
      <p:ext uri="{BB962C8B-B14F-4D97-AF65-F5344CB8AC3E}">
        <p14:creationId xmlns:p14="http://schemas.microsoft.com/office/powerpoint/2010/main" val="1366097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1F1699-F23F-6741-822C-DDCA8991CD63}"/>
              </a:ext>
            </a:extLst>
          </p:cNvPr>
          <p:cNvSpPr>
            <a:spLocks noGrp="1"/>
          </p:cNvSpPr>
          <p:nvPr>
            <p:ph type="title"/>
          </p:nvPr>
        </p:nvSpPr>
        <p:spPr/>
        <p:txBody>
          <a:bodyPr/>
          <a:lstStyle/>
          <a:p>
            <a:r>
              <a:rPr lang="es-US" dirty="0"/>
              <a:t>Coeficiente de Variabilidad</a:t>
            </a:r>
          </a:p>
        </p:txBody>
      </p:sp>
      <p:sp>
        <p:nvSpPr>
          <p:cNvPr id="3" name="Marcador de texto 2">
            <a:extLst>
              <a:ext uri="{FF2B5EF4-FFF2-40B4-BE49-F238E27FC236}">
                <a16:creationId xmlns:a16="http://schemas.microsoft.com/office/drawing/2014/main" xmlns="" id="{61321AE6-585A-944B-A8FE-F4140FE39604}"/>
              </a:ext>
            </a:extLst>
          </p:cNvPr>
          <p:cNvSpPr>
            <a:spLocks noGrp="1"/>
          </p:cNvSpPr>
          <p:nvPr>
            <p:ph type="body" idx="1"/>
          </p:nvPr>
        </p:nvSpPr>
        <p:spPr>
          <a:xfrm>
            <a:off x="614975" y="1705175"/>
            <a:ext cx="8151654" cy="2826600"/>
          </a:xfrm>
        </p:spPr>
        <p:txBody>
          <a:bodyPr/>
          <a:lstStyle/>
          <a:p>
            <a:r>
              <a:rPr lang="es-US" sz="2000" dirty="0">
                <a:solidFill>
                  <a:srgbClr val="000000"/>
                </a:solidFill>
                <a:latin typeface="Century Gothic" panose="020B0502020202020204" pitchFamily="34" charset="0"/>
                <a:ea typeface="Arial"/>
                <a:cs typeface="Arial"/>
                <a:sym typeface="Arial"/>
              </a:rPr>
              <a:t>Es una medida estadística que nos informa acerca de la dispersión relativa de un conjunto de datos</a:t>
            </a:r>
            <a:r>
              <a:rPr lang="es-US" sz="2000" b="1" dirty="0">
                <a:solidFill>
                  <a:srgbClr val="000000"/>
                </a:solidFill>
                <a:latin typeface="Century Gothic" panose="020B0502020202020204" pitchFamily="34" charset="0"/>
                <a:ea typeface="Arial"/>
                <a:cs typeface="Arial"/>
                <a:sym typeface="Arial"/>
              </a:rPr>
              <a:t>.</a:t>
            </a:r>
          </a:p>
          <a:p>
            <a:pPr marL="76200" indent="0">
              <a:buNone/>
            </a:pPr>
            <a:endParaRPr lang="es-US" sz="2000" dirty="0">
              <a:latin typeface="Century Gothic" panose="020B0502020202020204" pitchFamily="34" charset="0"/>
            </a:endParaRPr>
          </a:p>
          <a:p>
            <a:r>
              <a:rPr lang="es-US" sz="2000" dirty="0">
                <a:latin typeface="Century Gothic" panose="020B0502020202020204" pitchFamily="34" charset="0"/>
              </a:rPr>
              <a:t>En </a:t>
            </a:r>
            <a:r>
              <a:rPr lang="es-US" sz="2000" dirty="0">
                <a:latin typeface="Century Gothic" panose="020B0502020202020204" pitchFamily="34" charset="0"/>
                <a:hlinkClick r:id="rId3" tooltip="Estadística"/>
              </a:rPr>
              <a:t>estadística</a:t>
            </a:r>
            <a:r>
              <a:rPr lang="es-US" sz="2000" dirty="0">
                <a:latin typeface="Century Gothic" panose="020B0502020202020204" pitchFamily="34" charset="0"/>
              </a:rPr>
              <a:t>, cuando se desea hacer referencia a la relación entre el tamaño de la media y la variabilidad de la variable, se utiliza el </a:t>
            </a:r>
            <a:r>
              <a:rPr lang="es-US" sz="2000" b="1" dirty="0">
                <a:latin typeface="Century Gothic" panose="020B0502020202020204" pitchFamily="34" charset="0"/>
              </a:rPr>
              <a:t>coeficiente de variación</a:t>
            </a:r>
            <a:r>
              <a:rPr lang="es-US" sz="2000" dirty="0">
                <a:latin typeface="Century Gothic" panose="020B0502020202020204" pitchFamily="34" charset="0"/>
              </a:rPr>
              <a:t> (suele representarse por las siglas "C.V.").</a:t>
            </a:r>
          </a:p>
        </p:txBody>
      </p:sp>
      <p:sp>
        <p:nvSpPr>
          <p:cNvPr id="4" name="Marcador de número de diapositiva 3">
            <a:extLst>
              <a:ext uri="{FF2B5EF4-FFF2-40B4-BE49-F238E27FC236}">
                <a16:creationId xmlns:a16="http://schemas.microsoft.com/office/drawing/2014/main" xmlns="" id="{41D80BA0-1405-1E41-8280-63631F17F1ED}"/>
              </a:ext>
            </a:extLst>
          </p:cNvPr>
          <p:cNvSpPr>
            <a:spLocks noGrp="1"/>
          </p:cNvSpPr>
          <p:nvPr>
            <p:ph type="sldNum" idx="12"/>
          </p:nvPr>
        </p:nvSpPr>
        <p:spPr/>
        <p:txBody>
          <a:bodyPr/>
          <a:lstStyle/>
          <a:p>
            <a:fld id="{00000000-1234-1234-1234-123412341234}" type="slidenum">
              <a:rPr lang="es-US" smtClean="0">
                <a:solidFill>
                  <a:srgbClr val="748394"/>
                </a:solidFill>
              </a:rPr>
              <a:pPr/>
              <a:t>6</a:t>
            </a:fld>
            <a:endParaRPr lang="es-US">
              <a:solidFill>
                <a:srgbClr val="748394"/>
              </a:solidFill>
            </a:endParaRPr>
          </a:p>
        </p:txBody>
      </p:sp>
    </p:spTree>
    <p:extLst>
      <p:ext uri="{BB962C8B-B14F-4D97-AF65-F5344CB8AC3E}">
        <p14:creationId xmlns:p14="http://schemas.microsoft.com/office/powerpoint/2010/main" val="4255364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62570E3-165D-4047-9378-CE010455C808}"/>
              </a:ext>
            </a:extLst>
          </p:cNvPr>
          <p:cNvSpPr>
            <a:spLocks noGrp="1"/>
          </p:cNvSpPr>
          <p:nvPr>
            <p:ph type="title"/>
          </p:nvPr>
        </p:nvSpPr>
        <p:spPr/>
        <p:txBody>
          <a:bodyPr/>
          <a:lstStyle/>
          <a:p>
            <a:r>
              <a:rPr lang="es-US" dirty="0"/>
              <a:t>Coeficiente de Variabilidad</a:t>
            </a:r>
          </a:p>
        </p:txBody>
      </p:sp>
      <p:sp>
        <p:nvSpPr>
          <p:cNvPr id="3" name="Marcador de texto 2">
            <a:extLst>
              <a:ext uri="{FF2B5EF4-FFF2-40B4-BE49-F238E27FC236}">
                <a16:creationId xmlns:a16="http://schemas.microsoft.com/office/drawing/2014/main" xmlns="" id="{2E332906-6042-2C47-9E75-3898E7CCFDF2}"/>
              </a:ext>
            </a:extLst>
          </p:cNvPr>
          <p:cNvSpPr>
            <a:spLocks noGrp="1"/>
          </p:cNvSpPr>
          <p:nvPr>
            <p:ph type="body" idx="1"/>
          </p:nvPr>
        </p:nvSpPr>
        <p:spPr>
          <a:xfrm>
            <a:off x="484345" y="1458432"/>
            <a:ext cx="8021025" cy="2826600"/>
          </a:xfrm>
        </p:spPr>
        <p:txBody>
          <a:bodyPr/>
          <a:lstStyle/>
          <a:p>
            <a:pPr algn="just"/>
            <a:r>
              <a:rPr lang="es-US" dirty="0"/>
              <a:t>Su fórmula expresa la desviación estándar como porcentaje de la media aritmética, mostrando una interpretación </a:t>
            </a:r>
            <a:r>
              <a:rPr lang="es-US" i="1" dirty="0"/>
              <a:t>relativa</a:t>
            </a:r>
            <a:r>
              <a:rPr lang="es-US" dirty="0"/>
              <a:t> del grado de variabilidad, independiente de la escala de la variable.</a:t>
            </a:r>
          </a:p>
        </p:txBody>
      </p:sp>
      <p:sp>
        <p:nvSpPr>
          <p:cNvPr id="4" name="Marcador de número de diapositiva 3">
            <a:extLst>
              <a:ext uri="{FF2B5EF4-FFF2-40B4-BE49-F238E27FC236}">
                <a16:creationId xmlns:a16="http://schemas.microsoft.com/office/drawing/2014/main" xmlns="" id="{ACDEA46B-5F72-A440-918F-AD4913C1DDA0}"/>
              </a:ext>
            </a:extLst>
          </p:cNvPr>
          <p:cNvSpPr>
            <a:spLocks noGrp="1"/>
          </p:cNvSpPr>
          <p:nvPr>
            <p:ph type="sldNum" idx="12"/>
          </p:nvPr>
        </p:nvSpPr>
        <p:spPr/>
        <p:txBody>
          <a:bodyPr/>
          <a:lstStyle/>
          <a:p>
            <a:fld id="{00000000-1234-1234-1234-123412341234}" type="slidenum">
              <a:rPr lang="es-US" smtClean="0">
                <a:solidFill>
                  <a:srgbClr val="748394"/>
                </a:solidFill>
              </a:rPr>
              <a:pPr/>
              <a:t>7</a:t>
            </a:fld>
            <a:endParaRPr lang="es-US">
              <a:solidFill>
                <a:srgbClr val="748394"/>
              </a:solidFill>
            </a:endParaRPr>
          </a:p>
        </p:txBody>
      </p:sp>
      <p:pic>
        <p:nvPicPr>
          <p:cNvPr id="6" name="Imagen 5">
            <a:extLst>
              <a:ext uri="{FF2B5EF4-FFF2-40B4-BE49-F238E27FC236}">
                <a16:creationId xmlns:a16="http://schemas.microsoft.com/office/drawing/2014/main" xmlns="" id="{A621A671-032B-8A42-8972-F03085F8A88F}"/>
              </a:ext>
            </a:extLst>
          </p:cNvPr>
          <p:cNvPicPr>
            <a:picLocks noChangeAspect="1"/>
          </p:cNvPicPr>
          <p:nvPr/>
        </p:nvPicPr>
        <p:blipFill>
          <a:blip r:embed="rId3"/>
          <a:stretch>
            <a:fillRect/>
          </a:stretch>
        </p:blipFill>
        <p:spPr>
          <a:xfrm>
            <a:off x="5141256" y="3282146"/>
            <a:ext cx="2908730" cy="1150468"/>
          </a:xfrm>
          <a:prstGeom prst="rect">
            <a:avLst/>
          </a:prstGeom>
        </p:spPr>
      </p:pic>
      <p:sp>
        <p:nvSpPr>
          <p:cNvPr id="9" name="AutoShape 3" descr="\sigma">
            <a:extLst>
              <a:ext uri="{FF2B5EF4-FFF2-40B4-BE49-F238E27FC236}">
                <a16:creationId xmlns:a16="http://schemas.microsoft.com/office/drawing/2014/main" xmlns="" id="{BAA83721-17FE-FD42-A4ED-D0E7E832BB97}"/>
              </a:ext>
            </a:extLst>
          </p:cNvPr>
          <p:cNvSpPr>
            <a:spLocks noChangeAspect="1" noChangeArrowheads="1"/>
          </p:cNvSpPr>
          <p:nvPr/>
        </p:nvSpPr>
        <p:spPr bwMode="auto">
          <a:xfrm>
            <a:off x="854075" y="360317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US"/>
          </a:p>
        </p:txBody>
      </p:sp>
      <p:sp>
        <p:nvSpPr>
          <p:cNvPr id="10" name="AutoShape 4" descr="\bar{x}">
            <a:extLst>
              <a:ext uri="{FF2B5EF4-FFF2-40B4-BE49-F238E27FC236}">
                <a16:creationId xmlns:a16="http://schemas.microsoft.com/office/drawing/2014/main" xmlns="" id="{D0A42AEC-2DFD-2642-B75D-A3970917A3B4}"/>
              </a:ext>
            </a:extLst>
          </p:cNvPr>
          <p:cNvSpPr>
            <a:spLocks noChangeAspect="1" noChangeArrowheads="1"/>
          </p:cNvSpPr>
          <p:nvPr/>
        </p:nvSpPr>
        <p:spPr bwMode="auto">
          <a:xfrm>
            <a:off x="854075" y="360317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US"/>
          </a:p>
        </p:txBody>
      </p:sp>
      <p:sp>
        <p:nvSpPr>
          <p:cNvPr id="11" name="Rectángulo 10">
            <a:extLst>
              <a:ext uri="{FF2B5EF4-FFF2-40B4-BE49-F238E27FC236}">
                <a16:creationId xmlns:a16="http://schemas.microsoft.com/office/drawing/2014/main" xmlns="" id="{B59A0D58-5EA0-1049-BDF6-7B6227B4F6AE}"/>
              </a:ext>
            </a:extLst>
          </p:cNvPr>
          <p:cNvSpPr/>
          <p:nvPr/>
        </p:nvSpPr>
        <p:spPr>
          <a:xfrm>
            <a:off x="7124929" y="3447794"/>
            <a:ext cx="1588897" cy="307777"/>
          </a:xfrm>
          <a:prstGeom prst="rect">
            <a:avLst/>
          </a:prstGeom>
        </p:spPr>
        <p:txBody>
          <a:bodyPr wrap="none">
            <a:spAutoFit/>
          </a:bodyPr>
          <a:lstStyle/>
          <a:p>
            <a:r>
              <a:rPr lang="es-US" altLang="es-US" dirty="0">
                <a:solidFill>
                  <a:srgbClr val="0645AD"/>
                </a:solidFill>
                <a:latin typeface="Arial" panose="020B0604020202020204" pitchFamily="34" charset="0"/>
                <a:cs typeface="Arial" panose="020B0604020202020204" pitchFamily="34" charset="0"/>
                <a:hlinkClick r:id="rId4" tooltip="Desviación típica"/>
              </a:rPr>
              <a:t>Desviación típica</a:t>
            </a:r>
            <a:r>
              <a:rPr lang="es-US" altLang="es-US" dirty="0">
                <a:solidFill>
                  <a:srgbClr val="202122"/>
                </a:solidFill>
                <a:latin typeface="Arial" panose="020B0604020202020204" pitchFamily="34" charset="0"/>
                <a:cs typeface="Arial" panose="020B0604020202020204" pitchFamily="34" charset="0"/>
              </a:rPr>
              <a:t>.</a:t>
            </a:r>
            <a:endParaRPr lang="es-US" dirty="0"/>
          </a:p>
        </p:txBody>
      </p:sp>
      <p:sp>
        <p:nvSpPr>
          <p:cNvPr id="12" name="Rectángulo 11">
            <a:extLst>
              <a:ext uri="{FF2B5EF4-FFF2-40B4-BE49-F238E27FC236}">
                <a16:creationId xmlns:a16="http://schemas.microsoft.com/office/drawing/2014/main" xmlns="" id="{6A8B13F1-14B6-CC48-ACAD-A900D9E97178}"/>
              </a:ext>
            </a:extLst>
          </p:cNvPr>
          <p:cNvSpPr/>
          <p:nvPr/>
        </p:nvSpPr>
        <p:spPr>
          <a:xfrm>
            <a:off x="7138394" y="3897158"/>
            <a:ext cx="721672" cy="307777"/>
          </a:xfrm>
          <a:prstGeom prst="rect">
            <a:avLst/>
          </a:prstGeom>
        </p:spPr>
        <p:txBody>
          <a:bodyPr wrap="none">
            <a:spAutoFit/>
          </a:bodyPr>
          <a:lstStyle/>
          <a:p>
            <a:r>
              <a:rPr lang="es-US" altLang="es-US" u="sng" dirty="0">
                <a:solidFill>
                  <a:srgbClr val="2170CC"/>
                </a:solidFill>
                <a:latin typeface="Arial" panose="020B0604020202020204" pitchFamily="34" charset="0"/>
                <a:cs typeface="Arial" panose="020B0604020202020204" pitchFamily="34" charset="0"/>
              </a:rPr>
              <a:t>Media.</a:t>
            </a:r>
            <a:endParaRPr lang="es-US" u="sng" dirty="0">
              <a:solidFill>
                <a:srgbClr val="2170CC"/>
              </a:solidFill>
            </a:endParaRPr>
          </a:p>
        </p:txBody>
      </p:sp>
    </p:spTree>
    <p:extLst>
      <p:ext uri="{BB962C8B-B14F-4D97-AF65-F5344CB8AC3E}">
        <p14:creationId xmlns:p14="http://schemas.microsoft.com/office/powerpoint/2010/main" val="1826203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78D0D108-1CBC-2243-AD03-15D89027CDA4}"/>
              </a:ext>
            </a:extLst>
          </p:cNvPr>
          <p:cNvSpPr>
            <a:spLocks noGrp="1"/>
          </p:cNvSpPr>
          <p:nvPr>
            <p:ph type="title"/>
          </p:nvPr>
        </p:nvSpPr>
        <p:spPr/>
        <p:txBody>
          <a:bodyPr/>
          <a:lstStyle/>
          <a:p>
            <a:r>
              <a:rPr lang="es-US" dirty="0"/>
              <a:t>Coeficiente de Variabilidad del Dímero D</a:t>
            </a:r>
          </a:p>
        </p:txBody>
      </p:sp>
      <p:sp>
        <p:nvSpPr>
          <p:cNvPr id="4" name="Marcador de número de diapositiva 3">
            <a:extLst>
              <a:ext uri="{FF2B5EF4-FFF2-40B4-BE49-F238E27FC236}">
                <a16:creationId xmlns:a16="http://schemas.microsoft.com/office/drawing/2014/main" xmlns="" id="{1449B720-CE43-8442-8098-BCEBA4B7EEEA}"/>
              </a:ext>
            </a:extLst>
          </p:cNvPr>
          <p:cNvSpPr>
            <a:spLocks noGrp="1"/>
          </p:cNvSpPr>
          <p:nvPr>
            <p:ph type="sldNum" idx="12"/>
          </p:nvPr>
        </p:nvSpPr>
        <p:spPr/>
        <p:txBody>
          <a:bodyPr/>
          <a:lstStyle/>
          <a:p>
            <a:fld id="{00000000-1234-1234-1234-123412341234}" type="slidenum">
              <a:rPr lang="es-US" smtClean="0">
                <a:solidFill>
                  <a:srgbClr val="748394"/>
                </a:solidFill>
              </a:rPr>
              <a:pPr/>
              <a:t>8</a:t>
            </a:fld>
            <a:endParaRPr lang="es-US">
              <a:solidFill>
                <a:srgbClr val="748394"/>
              </a:solidFill>
            </a:endParaRPr>
          </a:p>
        </p:txBody>
      </p:sp>
      <p:cxnSp>
        <p:nvCxnSpPr>
          <p:cNvPr id="6" name="Conector recto 5">
            <a:extLst>
              <a:ext uri="{FF2B5EF4-FFF2-40B4-BE49-F238E27FC236}">
                <a16:creationId xmlns:a16="http://schemas.microsoft.com/office/drawing/2014/main" xmlns="" id="{5636B02B-674C-A84E-83DC-12E82E30462C}"/>
              </a:ext>
            </a:extLst>
          </p:cNvPr>
          <p:cNvCxnSpPr/>
          <p:nvPr/>
        </p:nvCxnSpPr>
        <p:spPr>
          <a:xfrm>
            <a:off x="5662295" y="5553075"/>
            <a:ext cx="834390" cy="0"/>
          </a:xfrm>
          <a:prstGeom prst="line">
            <a:avLst/>
          </a:prstGeom>
        </p:spPr>
        <p:style>
          <a:lnRef idx="1">
            <a:schemeClr val="dk1"/>
          </a:lnRef>
          <a:fillRef idx="0">
            <a:schemeClr val="dk1"/>
          </a:fillRef>
          <a:effectRef idx="0">
            <a:schemeClr val="dk1"/>
          </a:effectRef>
          <a:fontRef idx="minor">
            <a:schemeClr val="tx1"/>
          </a:fontRef>
        </p:style>
      </p:cxnSp>
      <p:pic>
        <p:nvPicPr>
          <p:cNvPr id="8" name="Imagen 7">
            <a:extLst>
              <a:ext uri="{FF2B5EF4-FFF2-40B4-BE49-F238E27FC236}">
                <a16:creationId xmlns:a16="http://schemas.microsoft.com/office/drawing/2014/main" xmlns="" id="{F9AFD95C-D2EF-2044-98E9-6B6ADED4FBB9}"/>
              </a:ext>
            </a:extLst>
          </p:cNvPr>
          <p:cNvPicPr>
            <a:picLocks noChangeAspect="1"/>
          </p:cNvPicPr>
          <p:nvPr/>
        </p:nvPicPr>
        <p:blipFill>
          <a:blip r:embed="rId2"/>
          <a:stretch>
            <a:fillRect/>
          </a:stretch>
        </p:blipFill>
        <p:spPr>
          <a:xfrm>
            <a:off x="4165978" y="1509485"/>
            <a:ext cx="4661414" cy="3140529"/>
          </a:xfrm>
          <a:prstGeom prst="rect">
            <a:avLst/>
          </a:prstGeom>
        </p:spPr>
      </p:pic>
      <p:pic>
        <p:nvPicPr>
          <p:cNvPr id="9" name="Picture 3">
            <a:extLst>
              <a:ext uri="{FF2B5EF4-FFF2-40B4-BE49-F238E27FC236}">
                <a16:creationId xmlns:a16="http://schemas.microsoft.com/office/drawing/2014/main" xmlns="" id="{52AE35B1-A4A4-BD48-A38F-AD3E7C6CD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6947" y="115995"/>
            <a:ext cx="716952" cy="798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uadroTexto 9">
            <a:extLst>
              <a:ext uri="{FF2B5EF4-FFF2-40B4-BE49-F238E27FC236}">
                <a16:creationId xmlns:a16="http://schemas.microsoft.com/office/drawing/2014/main" xmlns="" id="{FC4B07DE-06D9-054A-97E2-6E9A629FE251}"/>
              </a:ext>
            </a:extLst>
          </p:cNvPr>
          <p:cNvSpPr txBox="1"/>
          <p:nvPr/>
        </p:nvSpPr>
        <p:spPr>
          <a:xfrm>
            <a:off x="614975" y="2521857"/>
            <a:ext cx="2934154"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US" sz="2000" b="1" dirty="0">
                <a:solidFill>
                  <a:srgbClr val="001F46"/>
                </a:solidFill>
              </a:rPr>
              <a:t>Dímero D </a:t>
            </a:r>
            <a:r>
              <a:rPr lang="es-US" sz="2000" dirty="0">
                <a:solidFill>
                  <a:srgbClr val="001F46"/>
                </a:solidFill>
              </a:rPr>
              <a:t>C.V.= 0.978.</a:t>
            </a:r>
          </a:p>
        </p:txBody>
      </p:sp>
      <p:sp>
        <p:nvSpPr>
          <p:cNvPr id="11" name="CuadroTexto 10">
            <a:extLst>
              <a:ext uri="{FF2B5EF4-FFF2-40B4-BE49-F238E27FC236}">
                <a16:creationId xmlns:a16="http://schemas.microsoft.com/office/drawing/2014/main" xmlns="" id="{54D3E2B0-F322-0F4A-8A0B-350CA268C157}"/>
              </a:ext>
            </a:extLst>
          </p:cNvPr>
          <p:cNvSpPr txBox="1"/>
          <p:nvPr/>
        </p:nvSpPr>
        <p:spPr>
          <a:xfrm>
            <a:off x="380224" y="3256148"/>
            <a:ext cx="340365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US" sz="1800" b="1" dirty="0">
                <a:solidFill>
                  <a:srgbClr val="001F46"/>
                </a:solidFill>
              </a:rPr>
              <a:t>DD </a:t>
            </a:r>
            <a:r>
              <a:rPr lang="es-US" sz="1800" dirty="0">
                <a:solidFill>
                  <a:srgbClr val="001F46"/>
                </a:solidFill>
              </a:rPr>
              <a:t>C.V.= 0.978 x 100= 97.8% .</a:t>
            </a:r>
          </a:p>
        </p:txBody>
      </p:sp>
    </p:spTree>
    <p:extLst>
      <p:ext uri="{BB962C8B-B14F-4D97-AF65-F5344CB8AC3E}">
        <p14:creationId xmlns:p14="http://schemas.microsoft.com/office/powerpoint/2010/main" val="939629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xmlns="" id="{D14DB623-2987-5F43-B055-49BFFE0F7036}"/>
              </a:ext>
            </a:extLst>
          </p:cNvPr>
          <p:cNvCxnSpPr/>
          <p:nvPr/>
        </p:nvCxnSpPr>
        <p:spPr>
          <a:xfrm>
            <a:off x="5662295" y="5553075"/>
            <a:ext cx="834390" cy="0"/>
          </a:xfrm>
          <a:prstGeom prst="line">
            <a:avLst/>
          </a:prstGeom>
        </p:spPr>
        <p:style>
          <a:lnRef idx="1">
            <a:schemeClr val="dk1"/>
          </a:lnRef>
          <a:fillRef idx="0">
            <a:schemeClr val="dk1"/>
          </a:fillRef>
          <a:effectRef idx="0">
            <a:schemeClr val="dk1"/>
          </a:effectRef>
          <a:fontRef idx="minor">
            <a:schemeClr val="tx1"/>
          </a:fontRef>
        </p:style>
      </p:cxnSp>
      <p:pic>
        <p:nvPicPr>
          <p:cNvPr id="8" name="Imagen 7">
            <a:extLst>
              <a:ext uri="{FF2B5EF4-FFF2-40B4-BE49-F238E27FC236}">
                <a16:creationId xmlns:a16="http://schemas.microsoft.com/office/drawing/2014/main" xmlns="" id="{D8C08B02-86CC-FE4D-8F22-C881D9F6FA52}"/>
              </a:ext>
            </a:extLst>
          </p:cNvPr>
          <p:cNvPicPr>
            <a:picLocks noChangeAspect="1"/>
          </p:cNvPicPr>
          <p:nvPr/>
        </p:nvPicPr>
        <p:blipFill>
          <a:blip r:embed="rId2"/>
          <a:stretch>
            <a:fillRect/>
          </a:stretch>
        </p:blipFill>
        <p:spPr>
          <a:xfrm>
            <a:off x="0" y="737891"/>
            <a:ext cx="9144000" cy="3667718"/>
          </a:xfrm>
          <a:prstGeom prst="rect">
            <a:avLst/>
          </a:prstGeom>
        </p:spPr>
      </p:pic>
    </p:spTree>
    <p:extLst>
      <p:ext uri="{BB962C8B-B14F-4D97-AF65-F5344CB8AC3E}">
        <p14:creationId xmlns:p14="http://schemas.microsoft.com/office/powerpoint/2010/main" val="736345309"/>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1368</TotalTime>
  <Words>1243</Words>
  <Application>Microsoft Office PowerPoint</Application>
  <PresentationFormat>Presentación en pantalla (16:9)</PresentationFormat>
  <Paragraphs>143</Paragraphs>
  <Slides>36</Slides>
  <Notes>31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36</vt:i4>
      </vt:variant>
    </vt:vector>
  </HeadingPairs>
  <TitlesOfParts>
    <vt:vector size="47" baseType="lpstr">
      <vt:lpstr>Barlow SemiBold</vt:lpstr>
      <vt:lpstr>Barlow</vt:lpstr>
      <vt:lpstr>Arabic Typesetting</vt:lpstr>
      <vt:lpstr>Tahoma</vt:lpstr>
      <vt:lpstr>Barlow Light</vt:lpstr>
      <vt:lpstr>Calibri</vt:lpstr>
      <vt:lpstr>Arial</vt:lpstr>
      <vt:lpstr>Times New Roman</vt:lpstr>
      <vt:lpstr>Georgia</vt:lpstr>
      <vt:lpstr>Century Gothic</vt:lpstr>
      <vt:lpstr>Caius template</vt:lpstr>
      <vt:lpstr>Presentación de PowerPoint</vt:lpstr>
      <vt:lpstr>GENERALIDADES DE DÍMERO D.</vt:lpstr>
      <vt:lpstr>COEFICIENTE DE VARIACIÓN DEL DÍMERO D. </vt:lpstr>
      <vt:lpstr>FACTORES QUE INTERFIEREN EN EL RESULTADO DEL DIMERO D  </vt:lpstr>
      <vt:lpstr>Presentación de PowerPoint</vt:lpstr>
      <vt:lpstr>Coeficiente de Variabilidad</vt:lpstr>
      <vt:lpstr>Coeficiente de Variabilidad</vt:lpstr>
      <vt:lpstr>Coeficiente de Variabilidad del Dímero D</vt:lpstr>
      <vt:lpstr>Presentación de PowerPoint</vt:lpstr>
      <vt:lpstr>INTERROGANTE</vt:lpstr>
      <vt:lpstr>INTRODUCCIÓN</vt:lpstr>
      <vt:lpstr>INTRODUCCIÓN</vt:lpstr>
      <vt:lpstr>OBJETIV0</vt:lpstr>
      <vt:lpstr>Presentación de PowerPoint</vt:lpstr>
      <vt:lpstr> METODOLOGIA </vt:lpstr>
      <vt:lpstr>METODOLOGIA </vt:lpstr>
      <vt:lpstr>Presentación de PowerPoint</vt:lpstr>
      <vt:lpstr>METODOLOGIA</vt:lpstr>
      <vt:lpstr>Presentación de PowerPoint</vt:lpstr>
      <vt:lpstr>ANÁLISIS ESTADISTICO</vt:lpstr>
      <vt:lpstr>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DISCUSIÓN</vt:lpstr>
      <vt:lpstr>DISCUSIÓN</vt:lpstr>
      <vt:lpstr>LIMITACIONES</vt:lpstr>
      <vt:lpstr>LISTA DE COTEJO</vt:lpstr>
      <vt:lpstr>Presentación de PowerPoint</vt:lpstr>
      <vt:lpstr>APORTES DEL GRUPO</vt:lpstr>
      <vt:lpstr>INTERROGANTE</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Nathy</cp:lastModifiedBy>
  <cp:revision>160</cp:revision>
  <dcterms:modified xsi:type="dcterms:W3CDTF">2021-02-10T05:44:58Z</dcterms:modified>
</cp:coreProperties>
</file>