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08" r:id="rId2"/>
    <p:sldId id="256" r:id="rId3"/>
    <p:sldId id="279" r:id="rId4"/>
    <p:sldId id="258" r:id="rId5"/>
    <p:sldId id="303" r:id="rId6"/>
    <p:sldId id="261" r:id="rId7"/>
    <p:sldId id="267" r:id="rId8"/>
    <p:sldId id="304" r:id="rId9"/>
    <p:sldId id="266" r:id="rId10"/>
    <p:sldId id="268" r:id="rId11"/>
    <p:sldId id="272" r:id="rId12"/>
    <p:sldId id="270" r:id="rId13"/>
    <p:sldId id="275" r:id="rId14"/>
    <p:sldId id="271" r:id="rId15"/>
    <p:sldId id="274" r:id="rId16"/>
    <p:sldId id="278" r:id="rId17"/>
    <p:sldId id="302" r:id="rId18"/>
    <p:sldId id="259" r:id="rId19"/>
    <p:sldId id="280" r:id="rId20"/>
    <p:sldId id="281" r:id="rId21"/>
    <p:sldId id="284" r:id="rId22"/>
    <p:sldId id="285" r:id="rId23"/>
    <p:sldId id="286" r:id="rId24"/>
    <p:sldId id="287" r:id="rId25"/>
    <p:sldId id="288" r:id="rId26"/>
    <p:sldId id="260" r:id="rId27"/>
    <p:sldId id="282" r:id="rId28"/>
    <p:sldId id="264" r:id="rId29"/>
    <p:sldId id="262" r:id="rId30"/>
    <p:sldId id="265" r:id="rId31"/>
    <p:sldId id="305" r:id="rId32"/>
    <p:sldId id="276" r:id="rId33"/>
    <p:sldId id="291" r:id="rId34"/>
    <p:sldId id="292" r:id="rId35"/>
    <p:sldId id="306" r:id="rId36"/>
    <p:sldId id="293" r:id="rId37"/>
    <p:sldId id="294" r:id="rId38"/>
    <p:sldId id="295" r:id="rId39"/>
    <p:sldId id="296" r:id="rId40"/>
    <p:sldId id="307" r:id="rId41"/>
    <p:sldId id="298" r:id="rId42"/>
    <p:sldId id="299" r:id="rId43"/>
    <p:sldId id="289" r:id="rId44"/>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1F8"/>
    <a:srgbClr val="E5E5E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56031" autoAdjust="0"/>
  </p:normalViewPr>
  <p:slideViewPr>
    <p:cSldViewPr snapToGrid="0">
      <p:cViewPr varScale="1">
        <p:scale>
          <a:sx n="38" d="100"/>
          <a:sy n="38" d="100"/>
        </p:scale>
        <p:origin x="1956" y="54"/>
      </p:cViewPr>
      <p:guideLst/>
    </p:cSldViewPr>
  </p:slideViewPr>
  <p:notesTextViewPr>
    <p:cViewPr>
      <p:scale>
        <a:sx n="125" d="100"/>
        <a:sy n="125" d="100"/>
      </p:scale>
      <p:origin x="0" y="0"/>
    </p:cViewPr>
  </p:notesTextViewPr>
  <p:sorterViewPr>
    <p:cViewPr>
      <p:scale>
        <a:sx n="100" d="100"/>
        <a:sy n="100" d="100"/>
      </p:scale>
      <p:origin x="0" y="-1056"/>
    </p:cViewPr>
  </p:sorterViewPr>
  <p:notesViewPr>
    <p:cSldViewPr snapToGrid="0">
      <p:cViewPr varScale="1">
        <p:scale>
          <a:sx n="39" d="100"/>
          <a:sy n="39" d="100"/>
        </p:scale>
        <p:origin x="219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88E874-FF7C-44C2-8367-8B109DE14E39}" type="datetimeFigureOut">
              <a:rPr lang="es-VE" smtClean="0"/>
              <a:t>12/5/2021</a:t>
            </a:fld>
            <a:endParaRPr lang="es-V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EB458-929C-41D4-8F65-59448AF901DD}" type="slidenum">
              <a:rPr lang="es-VE" smtClean="0"/>
              <a:t>‹Nº›</a:t>
            </a:fld>
            <a:endParaRPr lang="es-VE"/>
          </a:p>
        </p:txBody>
      </p:sp>
    </p:spTree>
    <p:extLst>
      <p:ext uri="{BB962C8B-B14F-4D97-AF65-F5344CB8AC3E}">
        <p14:creationId xmlns:p14="http://schemas.microsoft.com/office/powerpoint/2010/main" val="94942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81803-79F8-4565-9818-E799F05259A6}" type="datetimeFigureOut">
              <a:rPr lang="es-VE" smtClean="0"/>
              <a:t>12/5/2021</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D9EC7-5356-43AE-BFEA-32C7F48B0FC2}" type="slidenum">
              <a:rPr lang="es-VE" smtClean="0"/>
              <a:t>‹Nº›</a:t>
            </a:fld>
            <a:endParaRPr lang="es-VE"/>
          </a:p>
        </p:txBody>
      </p:sp>
    </p:spTree>
    <p:extLst>
      <p:ext uri="{BB962C8B-B14F-4D97-AF65-F5344CB8AC3E}">
        <p14:creationId xmlns:p14="http://schemas.microsoft.com/office/powerpoint/2010/main" val="171553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a:t>
            </a:fld>
            <a:endParaRPr lang="es-VE"/>
          </a:p>
        </p:txBody>
      </p:sp>
    </p:spTree>
    <p:extLst>
      <p:ext uri="{BB962C8B-B14F-4D97-AF65-F5344CB8AC3E}">
        <p14:creationId xmlns:p14="http://schemas.microsoft.com/office/powerpoint/2010/main" val="128039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16</a:t>
            </a:fld>
            <a:endParaRPr lang="es-VE"/>
          </a:p>
        </p:txBody>
      </p:sp>
    </p:spTree>
    <p:extLst>
      <p:ext uri="{BB962C8B-B14F-4D97-AF65-F5344CB8AC3E}">
        <p14:creationId xmlns:p14="http://schemas.microsoft.com/office/powerpoint/2010/main" val="278583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diagrama de flujo correspondiente a la selección de los pacientes del estudio. </a:t>
            </a:r>
          </a:p>
        </p:txBody>
      </p:sp>
      <p:sp>
        <p:nvSpPr>
          <p:cNvPr id="4" name="Marcador de número de diapositiva 3"/>
          <p:cNvSpPr>
            <a:spLocks noGrp="1"/>
          </p:cNvSpPr>
          <p:nvPr>
            <p:ph type="sldNum" sz="quarter" idx="5"/>
          </p:nvPr>
        </p:nvSpPr>
        <p:spPr/>
        <p:txBody>
          <a:bodyPr/>
          <a:lstStyle/>
          <a:p>
            <a:fld id="{11AD9EC7-5356-43AE-BFEA-32C7F48B0FC2}" type="slidenum">
              <a:rPr lang="es-VE" smtClean="0"/>
              <a:t>18</a:t>
            </a:fld>
            <a:endParaRPr lang="es-VE"/>
          </a:p>
        </p:txBody>
      </p:sp>
    </p:spTree>
    <p:extLst>
      <p:ext uri="{BB962C8B-B14F-4D97-AF65-F5344CB8AC3E}">
        <p14:creationId xmlns:p14="http://schemas.microsoft.com/office/powerpoint/2010/main" val="348845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19</a:t>
            </a:fld>
            <a:endParaRPr lang="es-VE"/>
          </a:p>
        </p:txBody>
      </p:sp>
    </p:spTree>
    <p:extLst>
      <p:ext uri="{BB962C8B-B14F-4D97-AF65-F5344CB8AC3E}">
        <p14:creationId xmlns:p14="http://schemas.microsoft.com/office/powerpoint/2010/main" val="415453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20</a:t>
            </a:fld>
            <a:endParaRPr lang="es-VE"/>
          </a:p>
        </p:txBody>
      </p:sp>
    </p:spTree>
    <p:extLst>
      <p:ext uri="{BB962C8B-B14F-4D97-AF65-F5344CB8AC3E}">
        <p14:creationId xmlns:p14="http://schemas.microsoft.com/office/powerpoint/2010/main" val="14811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tabla numero 1, correspondiente a las características basales de </a:t>
            </a:r>
            <a:r>
              <a:rPr lang="es-ES" sz="1200" b="0" dirty="0">
                <a:latin typeface="+mj-lt"/>
                <a:ea typeface="Cambria" panose="02040503050406030204" pitchFamily="18" charset="0"/>
                <a:cs typeface="Times New Roman" panose="02020603050405020304" pitchFamily="18" charset="0"/>
              </a:rPr>
              <a:t>los adultos con fibrilación auricular entre enero de 2010 y junio de 2014, estratificadas por tratamiento de ablación con catéter versus terapia antiarrítmica solamente. </a:t>
            </a:r>
            <a:endParaRPr lang="es-VE" dirty="0"/>
          </a:p>
          <a:p>
            <a:endParaRPr lang="es-VE" dirty="0"/>
          </a:p>
          <a:p>
            <a:r>
              <a:rPr lang="es-VE" dirty="0"/>
              <a:t>Con respecto a la edad hubo una mediana de 64,2 años con un rango </a:t>
            </a:r>
            <a:r>
              <a:rPr lang="es-VE" dirty="0" err="1"/>
              <a:t>intercuartil</a:t>
            </a:r>
            <a:r>
              <a:rPr lang="es-VE" dirty="0"/>
              <a:t> de 59,2 a 68,2 esto puede interpretarse de la siguiente forma. </a:t>
            </a:r>
          </a:p>
          <a:p>
            <a:r>
              <a:rPr lang="es-VE" dirty="0"/>
              <a:t>Al organizar as diferentes edades en orden consecutivo, el punto medio fue 64,2, el 50% de los datos estuvieron dispersos entre 59,5 años y 68,2 años y el 50% restante el 25% estuvo por encima de 68,259,2 y e 25% restante estuvo por debajo de 59,3. </a:t>
            </a:r>
          </a:p>
          <a:p>
            <a:endParaRPr lang="es-VE" dirty="0"/>
          </a:p>
          <a:p>
            <a:r>
              <a:rPr lang="es-VE" dirty="0"/>
              <a:t>Y podemos ver que el resto de las variables expresada en frecuencia absoluta y porcentaje.</a:t>
            </a:r>
          </a:p>
          <a:p>
            <a:endParaRPr lang="es-VE" dirty="0"/>
          </a:p>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21</a:t>
            </a:fld>
            <a:endParaRPr lang="es-VE"/>
          </a:p>
        </p:txBody>
      </p:sp>
    </p:spTree>
    <p:extLst>
      <p:ext uri="{BB962C8B-B14F-4D97-AF65-F5344CB8AC3E}">
        <p14:creationId xmlns:p14="http://schemas.microsoft.com/office/powerpoint/2010/main" val="103132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22</a:t>
            </a:fld>
            <a:endParaRPr lang="es-VE"/>
          </a:p>
        </p:txBody>
      </p:sp>
    </p:spTree>
    <p:extLst>
      <p:ext uri="{BB962C8B-B14F-4D97-AF65-F5344CB8AC3E}">
        <p14:creationId xmlns:p14="http://schemas.microsoft.com/office/powerpoint/2010/main" val="289675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a:t>el resto de las variables expresada en frecuencia absoluta y porcentaje.</a:t>
            </a:r>
          </a:p>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23</a:t>
            </a:fld>
            <a:endParaRPr lang="es-VE"/>
          </a:p>
        </p:txBody>
      </p:sp>
    </p:spTree>
    <p:extLst>
      <p:ext uri="{BB962C8B-B14F-4D97-AF65-F5344CB8AC3E}">
        <p14:creationId xmlns:p14="http://schemas.microsoft.com/office/powerpoint/2010/main" val="383639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24</a:t>
            </a:fld>
            <a:endParaRPr lang="es-VE"/>
          </a:p>
        </p:txBody>
      </p:sp>
    </p:spTree>
    <p:extLst>
      <p:ext uri="{BB962C8B-B14F-4D97-AF65-F5344CB8AC3E}">
        <p14:creationId xmlns:p14="http://schemas.microsoft.com/office/powerpoint/2010/main" val="220217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25</a:t>
            </a:fld>
            <a:endParaRPr lang="es-VE"/>
          </a:p>
        </p:txBody>
      </p:sp>
    </p:spTree>
    <p:extLst>
      <p:ext uri="{BB962C8B-B14F-4D97-AF65-F5344CB8AC3E}">
        <p14:creationId xmlns:p14="http://schemas.microsoft.com/office/powerpoint/2010/main" val="178576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a:p>
            <a:endParaRPr lang="es-VE" dirty="0"/>
          </a:p>
          <a:p>
            <a:endParaRPr lang="es-VE" dirty="0"/>
          </a:p>
          <a:p>
            <a:endParaRPr lang="es-VE" dirty="0"/>
          </a:p>
          <a:p>
            <a:r>
              <a:rPr lang="es-VE" dirty="0"/>
              <a:t>SE LIMITA SU INTERPRETACION</a:t>
            </a:r>
          </a:p>
        </p:txBody>
      </p:sp>
      <p:sp>
        <p:nvSpPr>
          <p:cNvPr id="4" name="Marcador de número de diapositiva 3"/>
          <p:cNvSpPr>
            <a:spLocks noGrp="1"/>
          </p:cNvSpPr>
          <p:nvPr>
            <p:ph type="sldNum" sz="quarter" idx="5"/>
          </p:nvPr>
        </p:nvSpPr>
        <p:spPr/>
        <p:txBody>
          <a:bodyPr/>
          <a:lstStyle/>
          <a:p>
            <a:fld id="{11AD9EC7-5356-43AE-BFEA-32C7F48B0FC2}" type="slidenum">
              <a:rPr lang="es-VE" smtClean="0"/>
              <a:t>26</a:t>
            </a:fld>
            <a:endParaRPr lang="es-VE"/>
          </a:p>
        </p:txBody>
      </p:sp>
    </p:spTree>
    <p:extLst>
      <p:ext uri="{BB962C8B-B14F-4D97-AF65-F5344CB8AC3E}">
        <p14:creationId xmlns:p14="http://schemas.microsoft.com/office/powerpoint/2010/main" val="50768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a:t>
            </a:fld>
            <a:endParaRPr lang="es-VE"/>
          </a:p>
        </p:txBody>
      </p:sp>
    </p:spTree>
    <p:extLst>
      <p:ext uri="{BB962C8B-B14F-4D97-AF65-F5344CB8AC3E}">
        <p14:creationId xmlns:p14="http://schemas.microsoft.com/office/powerpoint/2010/main" val="219558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27</a:t>
            </a:fld>
            <a:endParaRPr lang="es-VE"/>
          </a:p>
        </p:txBody>
      </p:sp>
    </p:spTree>
    <p:extLst>
      <p:ext uri="{BB962C8B-B14F-4D97-AF65-F5344CB8AC3E}">
        <p14:creationId xmlns:p14="http://schemas.microsoft.com/office/powerpoint/2010/main" val="213626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28</a:t>
            </a:fld>
            <a:endParaRPr lang="es-VE"/>
          </a:p>
        </p:txBody>
      </p:sp>
    </p:spTree>
    <p:extLst>
      <p:ext uri="{BB962C8B-B14F-4D97-AF65-F5344CB8AC3E}">
        <p14:creationId xmlns:p14="http://schemas.microsoft.com/office/powerpoint/2010/main" val="275462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1" dirty="0"/>
              <a:t>un análisis ajustado para </a:t>
            </a:r>
            <a:r>
              <a:rPr lang="es-ES" b="1" dirty="0" err="1"/>
              <a:t>stroke</a:t>
            </a:r>
            <a:r>
              <a:rPr lang="es-ES" b="1" dirty="0"/>
              <a:t> isquémico o TIA, hemorragia intracraneal, enfermedad mitral y/o aortica, dislipidemia, EPOC, depresión, CA, Trasplante de órganos, PAS, </a:t>
            </a:r>
            <a:r>
              <a:rPr lang="es-ES" b="1" dirty="0" err="1"/>
              <a:t>tto</a:t>
            </a:r>
            <a:r>
              <a:rPr lang="es-ES" b="1" dirty="0"/>
              <a:t> CV el grupo que recibió ablación por catéter tuvo 1,6 veces mayor riesgo de hospitalización por todas la causas en comparación al grupo que recibió </a:t>
            </a:r>
            <a:r>
              <a:rPr lang="es-ES" b="1" dirty="0" err="1"/>
              <a:t>tto</a:t>
            </a:r>
            <a:r>
              <a:rPr lang="es-ES" b="1" dirty="0"/>
              <a:t> medico durante el seguimiento con intervalo de confianza que no incluye la unidad. </a:t>
            </a:r>
          </a:p>
          <a:p>
            <a:endParaRPr lang="es-ES" b="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29</a:t>
            </a:fld>
            <a:endParaRPr lang="es-VE"/>
          </a:p>
        </p:txBody>
      </p:sp>
    </p:spTree>
    <p:extLst>
      <p:ext uri="{BB962C8B-B14F-4D97-AF65-F5344CB8AC3E}">
        <p14:creationId xmlns:p14="http://schemas.microsoft.com/office/powerpoint/2010/main" val="2120064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Tabla 2. la cual se titula tasa cruda de desenlaces en pacientes con FA tratados con ablación o </a:t>
            </a:r>
            <a:r>
              <a:rPr lang="es-VE" dirty="0" err="1"/>
              <a:t>tto</a:t>
            </a:r>
            <a:r>
              <a:rPr lang="es-VE" dirty="0"/>
              <a:t> medico antiarrítmico. </a:t>
            </a:r>
          </a:p>
          <a:p>
            <a:pPr algn="just"/>
            <a:endParaRPr lang="es-VE" dirty="0"/>
          </a:p>
          <a:p>
            <a:pPr algn="just"/>
            <a:r>
              <a:rPr lang="es-VE" dirty="0"/>
              <a:t>Con respecto al punto final de muerte, el grupo sometido a ablación hubo 11 eventos lo que representa 0,85 eventos por cada 100 personas año con un IC de 0,47 a 1,54 lo que puede interpretarse que la tasa puede estar dispersa entre 0,47 y 1,54 muertes por cada 100 personas año. Y el grupo que recibió </a:t>
            </a:r>
            <a:r>
              <a:rPr lang="es-VE" dirty="0" err="1"/>
              <a:t>tto</a:t>
            </a:r>
            <a:r>
              <a:rPr lang="es-VE" dirty="0"/>
              <a:t> con antiarrítmico hubo 30 eventos de muerte para una tasa de 2,52 muertes por cada 100 personas año con un IC entre 1,76 y 3,60, esta diferencia entre grupos, </a:t>
            </a:r>
            <a:r>
              <a:rPr lang="es-VE" b="1" dirty="0"/>
              <a:t>FUE ESTADÍSTICAMENTE SIGNIFICATIVA CON UNA P DE 0,002. </a:t>
            </a:r>
          </a:p>
          <a:p>
            <a:pPr algn="just"/>
            <a:endParaRPr lang="es-VE" dirty="0"/>
          </a:p>
          <a:p>
            <a:r>
              <a:rPr lang="es-VE" dirty="0"/>
              <a:t>Con respecto al  punto final de hospitalización por cualquier causa, hubo 211 eventos en el grupo de ablación para una tasa de 24,7 hospitalización por cada 100 personas año con IC de 21,61 y 28,30 mientras que el grupo con </a:t>
            </a:r>
            <a:r>
              <a:rPr lang="es-VE" dirty="0" err="1"/>
              <a:t>tto</a:t>
            </a:r>
            <a:r>
              <a:rPr lang="es-VE" dirty="0"/>
              <a:t> antiarrítmico hubo 158 eventos para una tasa de 17,3 hospitalizaciones por cada 100 personas año con IC de 14,82 y 20,24, </a:t>
            </a:r>
            <a:r>
              <a:rPr lang="es-VE" b="1" dirty="0"/>
              <a:t>ESTA DIFERENCIA FUE ESTADÍSTICAMENTE SIGNIFICATIVA CON UN VALOR DE P 0,0007 </a:t>
            </a:r>
          </a:p>
        </p:txBody>
      </p:sp>
      <p:sp>
        <p:nvSpPr>
          <p:cNvPr id="4" name="Marcador de número de diapositiva 3"/>
          <p:cNvSpPr>
            <a:spLocks noGrp="1"/>
          </p:cNvSpPr>
          <p:nvPr>
            <p:ph type="sldNum" sz="quarter" idx="5"/>
          </p:nvPr>
        </p:nvSpPr>
        <p:spPr/>
        <p:txBody>
          <a:bodyPr/>
          <a:lstStyle/>
          <a:p>
            <a:fld id="{11AD9EC7-5356-43AE-BFEA-32C7F48B0FC2}" type="slidenum">
              <a:rPr lang="es-VE" smtClean="0"/>
              <a:t>30</a:t>
            </a:fld>
            <a:endParaRPr lang="es-VE"/>
          </a:p>
        </p:txBody>
      </p:sp>
    </p:spTree>
    <p:extLst>
      <p:ext uri="{BB962C8B-B14F-4D97-AF65-F5344CB8AC3E}">
        <p14:creationId xmlns:p14="http://schemas.microsoft.com/office/powerpoint/2010/main" val="359956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32</a:t>
            </a:fld>
            <a:endParaRPr lang="es-VE"/>
          </a:p>
        </p:txBody>
      </p:sp>
    </p:spTree>
    <p:extLst>
      <p:ext uri="{BB962C8B-B14F-4D97-AF65-F5344CB8AC3E}">
        <p14:creationId xmlns:p14="http://schemas.microsoft.com/office/powerpoint/2010/main" val="919174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37</a:t>
            </a:fld>
            <a:endParaRPr lang="es-VE"/>
          </a:p>
        </p:txBody>
      </p:sp>
    </p:spTree>
    <p:extLst>
      <p:ext uri="{BB962C8B-B14F-4D97-AF65-F5344CB8AC3E}">
        <p14:creationId xmlns:p14="http://schemas.microsoft.com/office/powerpoint/2010/main" val="385703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38</a:t>
            </a:fld>
            <a:endParaRPr lang="es-VE"/>
          </a:p>
        </p:txBody>
      </p:sp>
    </p:spTree>
    <p:extLst>
      <p:ext uri="{BB962C8B-B14F-4D97-AF65-F5344CB8AC3E}">
        <p14:creationId xmlns:p14="http://schemas.microsoft.com/office/powerpoint/2010/main" val="1355028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39</a:t>
            </a:fld>
            <a:endParaRPr lang="es-VE"/>
          </a:p>
        </p:txBody>
      </p:sp>
    </p:spTree>
    <p:extLst>
      <p:ext uri="{BB962C8B-B14F-4D97-AF65-F5344CB8AC3E}">
        <p14:creationId xmlns:p14="http://schemas.microsoft.com/office/powerpoint/2010/main" val="380756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7</a:t>
            </a:fld>
            <a:endParaRPr lang="es-VE"/>
          </a:p>
        </p:txBody>
      </p:sp>
    </p:spTree>
    <p:extLst>
      <p:ext uri="{BB962C8B-B14F-4D97-AF65-F5344CB8AC3E}">
        <p14:creationId xmlns:p14="http://schemas.microsoft.com/office/powerpoint/2010/main" val="422750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población de origen de este estudio fueron miembros de Kaiser Permanente al norte y sureste de California, los cuales son dos grandes sistemas integrados de prestación de atención médica que atienden a más de 8,9 millones de personas que son altamente representativas de la población local y estatal. KAISER PERMENENTE </a:t>
            </a:r>
            <a:r>
              <a:rPr lang="es-VE" sz="1800" dirty="0">
                <a:solidFill>
                  <a:srgbClr val="4D5156"/>
                </a:solidFill>
                <a:effectLst/>
                <a:latin typeface="Arial" panose="020B0604020202020204" pitchFamily="34" charset="0"/>
                <a:ea typeface="Calibri" panose="020F0502020204030204" pitchFamily="34" charset="0"/>
              </a:rPr>
              <a:t>es un consorcio estadounidense para la atención administrada integrada, fundado en 1945, </a:t>
            </a:r>
            <a:r>
              <a:rPr lang="es-ES" b="0" i="0" dirty="0">
                <a:solidFill>
                  <a:srgbClr val="202122"/>
                </a:solidFill>
                <a:effectLst/>
                <a:latin typeface="Arial" panose="020B0604020202020204" pitchFamily="34" charset="0"/>
              </a:rPr>
              <a:t>es uno de los planes de atención médica sin fines de lucro más grandes de los Estados Unidos, con más de 12 millones de miembros.</a:t>
            </a:r>
            <a:endParaRPr lang="es-ES" dirty="0"/>
          </a:p>
          <a:p>
            <a:endParaRPr lang="es-ES" dirty="0"/>
          </a:p>
          <a:p>
            <a:r>
              <a:rPr lang="es-ES" dirty="0"/>
              <a:t>Cada sistema ha implementado un almacén de datos virtual derivado de sistemas integrales de registros de salud electrónicos (15), que sirvió como fuente de datos principal para la identificación y caracterización de sujetos, además de contar con bases de datos integrales de procedimientos de electrofisiología. El Almacén de datos virtual es un recurso de datos distribuido y estandarizado compuesto por conjuntos de datos electrónicos en cada sitio que se completan con datos demográficos, administrativos, farmacias ambulatorias vinculadas, resultados de pruebas de laboratorio para pacientes ambulatorios y utilización de atención médica (visitas ambulatorias, hospitalizaciones y reclamos con diagnósticos y procedimientos ) datos de su membresía.</a:t>
            </a:r>
          </a:p>
          <a:p>
            <a:endParaRPr lang="es-ES"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9</a:t>
            </a:fld>
            <a:endParaRPr lang="es-VE"/>
          </a:p>
        </p:txBody>
      </p:sp>
    </p:spTree>
    <p:extLst>
      <p:ext uri="{BB962C8B-B14F-4D97-AF65-F5344CB8AC3E}">
        <p14:creationId xmlns:p14="http://schemas.microsoft.com/office/powerpoint/2010/main" val="417277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11</a:t>
            </a:fld>
            <a:endParaRPr lang="es-VE"/>
          </a:p>
        </p:txBody>
      </p:sp>
    </p:spTree>
    <p:extLst>
      <p:ext uri="{BB962C8B-B14F-4D97-AF65-F5344CB8AC3E}">
        <p14:creationId xmlns:p14="http://schemas.microsoft.com/office/powerpoint/2010/main" val="225328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2000" dirty="0"/>
              <a:t>La </a:t>
            </a:r>
            <a:r>
              <a:rPr lang="es-ES" sz="4800" dirty="0"/>
              <a:t>Puntuación de propensión dimensional alta, es un estadístico, que se utiliza para estudios retrospectivos, con base a buscar sujetos con características similares y emparejarlos.</a:t>
            </a:r>
          </a:p>
          <a:p>
            <a:r>
              <a:rPr lang="es-ES" sz="4800" dirty="0"/>
              <a:t>(</a:t>
            </a:r>
            <a:r>
              <a:rPr lang="es-ES" sz="4800" dirty="0" err="1"/>
              <a:t>restros</a:t>
            </a:r>
            <a:r>
              <a:rPr lang="es-ES" sz="4800" dirty="0"/>
              <a:t>: es decir que los pacientes ya recibieron el </a:t>
            </a:r>
            <a:r>
              <a:rPr lang="es-ES" sz="4800" dirty="0" err="1"/>
              <a:t>tto</a:t>
            </a:r>
            <a:r>
              <a:rPr lang="es-ES" sz="4800" dirty="0"/>
              <a:t> y el investigador ya no tiene control sobre eso, y como no puedes someter a los pacientes a voto, lo que se hace es identificar sujetos con similares características.</a:t>
            </a:r>
          </a:p>
          <a:p>
            <a:endParaRPr lang="es-ES" sz="48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12</a:t>
            </a:fld>
            <a:endParaRPr lang="es-VE"/>
          </a:p>
        </p:txBody>
      </p:sp>
    </p:spTree>
    <p:extLst>
      <p:ext uri="{BB962C8B-B14F-4D97-AF65-F5344CB8AC3E}">
        <p14:creationId xmlns:p14="http://schemas.microsoft.com/office/powerpoint/2010/main" val="23981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48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13</a:t>
            </a:fld>
            <a:endParaRPr lang="es-VE"/>
          </a:p>
        </p:txBody>
      </p:sp>
    </p:spTree>
    <p:extLst>
      <p:ext uri="{BB962C8B-B14F-4D97-AF65-F5344CB8AC3E}">
        <p14:creationId xmlns:p14="http://schemas.microsoft.com/office/powerpoint/2010/main" val="179763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80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14</a:t>
            </a:fld>
            <a:endParaRPr lang="es-VE"/>
          </a:p>
        </p:txBody>
      </p:sp>
    </p:spTree>
    <p:extLst>
      <p:ext uri="{BB962C8B-B14F-4D97-AF65-F5344CB8AC3E}">
        <p14:creationId xmlns:p14="http://schemas.microsoft.com/office/powerpoint/2010/main" val="352260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Calculamos las tasas (por 100 personas-año) con un </a:t>
            </a:r>
            <a:r>
              <a:rPr lang="es-VE" dirty="0"/>
              <a:t>IC del 95% para los puntos finales en los diferentes grupos, </a:t>
            </a:r>
            <a:r>
              <a:rPr lang="es-ES" dirty="0"/>
              <a:t>para aquellos que recibieron ablación de FA durante el seguimiento en comparación con los tratados con medicamentos antiarrítmicos sin ablación.</a:t>
            </a:r>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15</a:t>
            </a:fld>
            <a:endParaRPr lang="es-VE"/>
          </a:p>
        </p:txBody>
      </p:sp>
    </p:spTree>
    <p:extLst>
      <p:ext uri="{BB962C8B-B14F-4D97-AF65-F5344CB8AC3E}">
        <p14:creationId xmlns:p14="http://schemas.microsoft.com/office/powerpoint/2010/main" val="38092274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ítulo princip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A4BD-F85A-4403-9459-2841B7031ED4}"/>
              </a:ext>
            </a:extLst>
          </p:cNvPr>
          <p:cNvSpPr>
            <a:spLocks noGrp="1"/>
          </p:cNvSpPr>
          <p:nvPr>
            <p:ph type="title" hasCustomPrompt="1"/>
          </p:nvPr>
        </p:nvSpPr>
        <p:spPr>
          <a:xfrm>
            <a:off x="788197" y="2799495"/>
            <a:ext cx="10515600" cy="1240777"/>
          </a:xfrm>
          <a:prstGeom prst="rect">
            <a:avLst/>
          </a:prstGeom>
        </p:spPr>
        <p:txBody>
          <a:bodyPr anchor="b">
            <a:normAutofit/>
          </a:bodyPr>
          <a:lstStyle>
            <a:lvl1pPr algn="l">
              <a:defRPr sz="6000">
                <a:solidFill>
                  <a:schemeClr val="bg2">
                    <a:lumMod val="25000"/>
                  </a:schemeClr>
                </a:solidFill>
                <a:latin typeface="+mj-lt"/>
              </a:defRPr>
            </a:lvl1pPr>
          </a:lstStyle>
          <a:p>
            <a:r>
              <a:rPr lang="en-US" dirty="0"/>
              <a:t>Click to edit Master title style</a:t>
            </a:r>
            <a:br>
              <a:rPr lang="en-US" dirty="0"/>
            </a:br>
            <a:r>
              <a:rPr lang="en-US" dirty="0" err="1"/>
              <a:t>Subtítulo</a:t>
            </a:r>
            <a:endParaRPr lang="es-VE" dirty="0"/>
          </a:p>
        </p:txBody>
      </p:sp>
      <p:cxnSp>
        <p:nvCxnSpPr>
          <p:cNvPr id="8" name="Straight Connector 7">
            <a:extLst>
              <a:ext uri="{FF2B5EF4-FFF2-40B4-BE49-F238E27FC236}">
                <a16:creationId xmlns:a16="http://schemas.microsoft.com/office/drawing/2014/main" id="{970BF473-F96F-475F-84D8-53EA13428BE5}"/>
              </a:ext>
            </a:extLst>
          </p:cNvPr>
          <p:cNvCxnSpPr/>
          <p:nvPr/>
        </p:nvCxnSpPr>
        <p:spPr>
          <a:xfrm>
            <a:off x="819150" y="6098302"/>
            <a:ext cx="1049655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AA5BEB0-CDEF-4349-B66F-FEB11E3EA57D}"/>
              </a:ext>
            </a:extLst>
          </p:cNvPr>
          <p:cNvGrpSpPr/>
          <p:nvPr/>
        </p:nvGrpSpPr>
        <p:grpSpPr>
          <a:xfrm>
            <a:off x="8803945" y="627788"/>
            <a:ext cx="2464385" cy="1181854"/>
            <a:chOff x="-582250" y="1206255"/>
            <a:chExt cx="1686149" cy="808632"/>
          </a:xfrm>
        </p:grpSpPr>
        <p:pic>
          <p:nvPicPr>
            <p:cNvPr id="11" name="Picture 10">
              <a:extLst>
                <a:ext uri="{FF2B5EF4-FFF2-40B4-BE49-F238E27FC236}">
                  <a16:creationId xmlns:a16="http://schemas.microsoft.com/office/drawing/2014/main" id="{839A4B7D-6D4A-467A-B989-F39F555A794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11">
              <a:extLst>
                <a:ext uri="{FF2B5EF4-FFF2-40B4-BE49-F238E27FC236}">
                  <a16:creationId xmlns:a16="http://schemas.microsoft.com/office/drawing/2014/main" id="{58D0D3A3-1484-425C-8370-9A4AFA856B6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582250" y="1206255"/>
              <a:ext cx="729825" cy="808632"/>
            </a:xfrm>
            <a:prstGeom prst="rect">
              <a:avLst/>
            </a:prstGeom>
          </p:spPr>
        </p:pic>
      </p:grpSp>
      <p:cxnSp>
        <p:nvCxnSpPr>
          <p:cNvPr id="16" name="Straight Connector 15">
            <a:extLst>
              <a:ext uri="{FF2B5EF4-FFF2-40B4-BE49-F238E27FC236}">
                <a16:creationId xmlns:a16="http://schemas.microsoft.com/office/drawing/2014/main" id="{F956D46F-8EF4-4BCE-BFA6-4003FA55578C}"/>
              </a:ext>
            </a:extLst>
          </p:cNvPr>
          <p:cNvCxnSpPr>
            <a:cxnSpLocks/>
          </p:cNvCxnSpPr>
          <p:nvPr/>
        </p:nvCxnSpPr>
        <p:spPr>
          <a:xfrm>
            <a:off x="866520" y="4118594"/>
            <a:ext cx="10558456"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F867C48A-2C55-439B-A1EF-65E6BD5CD6B0}"/>
              </a:ext>
            </a:extLst>
          </p:cNvPr>
          <p:cNvSpPr txBox="1"/>
          <p:nvPr/>
        </p:nvSpPr>
        <p:spPr>
          <a:xfrm>
            <a:off x="809625" y="4359008"/>
            <a:ext cx="9239250" cy="1200329"/>
          </a:xfrm>
          <a:prstGeom prst="rect">
            <a:avLst/>
          </a:prstGeom>
          <a:noFill/>
        </p:spPr>
        <p:txBody>
          <a:bodyPr wrap="square" rtlCol="0">
            <a:spAutoFit/>
          </a:bodyPr>
          <a:lstStyle/>
          <a:p>
            <a:pPr algn="l"/>
            <a:r>
              <a:rPr lang="es-VE" b="1" spc="300" dirty="0">
                <a:solidFill>
                  <a:schemeClr val="bg1">
                    <a:lumMod val="50000"/>
                  </a:schemeClr>
                </a:solidFill>
                <a:latin typeface="+mn-lt"/>
              </a:rPr>
              <a:t>Dr. Luis Gutiérrez Abarca</a:t>
            </a:r>
          </a:p>
          <a:p>
            <a:pPr algn="l"/>
            <a:r>
              <a:rPr lang="es-VE" spc="300" dirty="0">
                <a:solidFill>
                  <a:schemeClr val="bg1">
                    <a:lumMod val="50000"/>
                  </a:schemeClr>
                </a:solidFill>
                <a:latin typeface="+mn-lt"/>
              </a:rPr>
              <a:t>Universidad Centroccidental Lisandro Alvarado</a:t>
            </a:r>
          </a:p>
          <a:p>
            <a:pPr algn="l"/>
            <a:r>
              <a:rPr lang="es-VE" spc="300" dirty="0">
                <a:solidFill>
                  <a:schemeClr val="bg1">
                    <a:lumMod val="50000"/>
                  </a:schemeClr>
                </a:solidFill>
                <a:latin typeface="+mn-lt"/>
              </a:rPr>
              <a:t>Centro Cardiovascular Regional Centro Occidental</a:t>
            </a:r>
          </a:p>
          <a:p>
            <a:pPr algn="l"/>
            <a:r>
              <a:rPr lang="es-VE" spc="300" dirty="0">
                <a:solidFill>
                  <a:schemeClr val="bg1">
                    <a:lumMod val="50000"/>
                  </a:schemeClr>
                </a:solidFill>
                <a:latin typeface="+mn-lt"/>
              </a:rPr>
              <a:t>Postgrado de Cardiología</a:t>
            </a:r>
          </a:p>
        </p:txBody>
      </p:sp>
      <p:sp>
        <p:nvSpPr>
          <p:cNvPr id="5" name="Oval 4"/>
          <p:cNvSpPr/>
          <p:nvPr/>
        </p:nvSpPr>
        <p:spPr>
          <a:xfrm>
            <a:off x="11268330" y="6008913"/>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Oval 13"/>
          <p:cNvSpPr/>
          <p:nvPr/>
        </p:nvSpPr>
        <p:spPr>
          <a:xfrm>
            <a:off x="709874" y="6019979"/>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51902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48AA1-A502-4614-90C0-F9974DA7AD6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1799494A-73CA-497F-AFA1-B0D303CBBE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90F28CF8-B260-42B9-9AC5-87E7BEB32365}"/>
              </a:ext>
            </a:extLst>
          </p:cNvPr>
          <p:cNvSpPr>
            <a:spLocks noGrp="1"/>
          </p:cNvSpPr>
          <p:nvPr>
            <p:ph type="dt" sz="half" idx="10"/>
          </p:nvPr>
        </p:nvSpPr>
        <p:spPr>
          <a:xfrm>
            <a:off x="838200" y="6356350"/>
            <a:ext cx="2743200" cy="365125"/>
          </a:xfrm>
          <a:prstGeom prst="rect">
            <a:avLst/>
          </a:prstGeom>
        </p:spPr>
        <p:txBody>
          <a:bodyPr/>
          <a:lstStyle/>
          <a:p>
            <a:fld id="{277598BB-C5AA-42BE-88C4-07128357EAE4}" type="datetimeFigureOut">
              <a:rPr lang="es-VE" smtClean="0"/>
              <a:t>12/5/2021</a:t>
            </a:fld>
            <a:endParaRPr lang="es-VE" dirty="0"/>
          </a:p>
        </p:txBody>
      </p:sp>
      <p:sp>
        <p:nvSpPr>
          <p:cNvPr id="5" name="Footer Placeholder 4">
            <a:extLst>
              <a:ext uri="{FF2B5EF4-FFF2-40B4-BE49-F238E27FC236}">
                <a16:creationId xmlns:a16="http://schemas.microsoft.com/office/drawing/2014/main" id="{5E21B7B2-8EEA-47DF-8789-403344F780FF}"/>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sp>
        <p:nvSpPr>
          <p:cNvPr id="6" name="Slide Number Placeholder 5">
            <a:extLst>
              <a:ext uri="{FF2B5EF4-FFF2-40B4-BE49-F238E27FC236}">
                <a16:creationId xmlns:a16="http://schemas.microsoft.com/office/drawing/2014/main" id="{4A9283DD-56AF-4116-A1BB-70FFDFB5ED19}"/>
              </a:ext>
            </a:extLst>
          </p:cNvPr>
          <p:cNvSpPr>
            <a:spLocks noGrp="1"/>
          </p:cNvSpPr>
          <p:nvPr>
            <p:ph type="sldNum" sz="quarter" idx="12"/>
          </p:nvPr>
        </p:nvSpPr>
        <p:spPr/>
        <p:txBody>
          <a:bodyPr/>
          <a:lstStyle/>
          <a:p>
            <a:fld id="{2399C600-271A-4B19-A470-B4BD410E4470}" type="slidenum">
              <a:rPr lang="es-VE" smtClean="0"/>
              <a:t>‹Nº›</a:t>
            </a:fld>
            <a:endParaRPr lang="es-VE" dirty="0"/>
          </a:p>
        </p:txBody>
      </p:sp>
    </p:spTree>
    <p:extLst>
      <p:ext uri="{BB962C8B-B14F-4D97-AF65-F5344CB8AC3E}">
        <p14:creationId xmlns:p14="http://schemas.microsoft.com/office/powerpoint/2010/main" val="19850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F15F-A089-4A30-BC7D-B022747A7581}"/>
              </a:ext>
            </a:extLst>
          </p:cNvPr>
          <p:cNvSpPr>
            <a:spLocks noGrp="1"/>
          </p:cNvSpPr>
          <p:nvPr>
            <p:ph type="ctrTitle" hasCustomPrompt="1"/>
          </p:nvPr>
        </p:nvSpPr>
        <p:spPr>
          <a:xfrm>
            <a:off x="1524000" y="2560637"/>
            <a:ext cx="9144000" cy="1031805"/>
          </a:xfrm>
          <a:prstGeom prst="rect">
            <a:avLst/>
          </a:prstGeom>
        </p:spPr>
        <p:txBody>
          <a:bodyPr anchor="b">
            <a:normAutofit/>
          </a:bodyPr>
          <a:lstStyle>
            <a:lvl1pPr algn="ctr">
              <a:defRPr sz="5400"/>
            </a:lvl1pPr>
          </a:lstStyle>
          <a:p>
            <a:r>
              <a:rPr lang="en-US" dirty="0" err="1"/>
              <a:t>Título</a:t>
            </a:r>
            <a:r>
              <a:rPr lang="en-US" dirty="0"/>
              <a:t> de la </a:t>
            </a:r>
            <a:r>
              <a:rPr lang="en-US" dirty="0" err="1"/>
              <a:t>presentación</a:t>
            </a:r>
            <a:endParaRPr lang="es-VE" dirty="0"/>
          </a:p>
        </p:txBody>
      </p:sp>
      <p:sp>
        <p:nvSpPr>
          <p:cNvPr id="3" name="Subtitle 2">
            <a:extLst>
              <a:ext uri="{FF2B5EF4-FFF2-40B4-BE49-F238E27FC236}">
                <a16:creationId xmlns:a16="http://schemas.microsoft.com/office/drawing/2014/main" id="{23060C6A-A69C-4138-B16C-1C027C84CAC3}"/>
              </a:ext>
            </a:extLst>
          </p:cNvPr>
          <p:cNvSpPr>
            <a:spLocks noGrp="1"/>
          </p:cNvSpPr>
          <p:nvPr>
            <p:ph type="subTitle" idx="1" hasCustomPrompt="1"/>
          </p:nvPr>
        </p:nvSpPr>
        <p:spPr>
          <a:xfrm>
            <a:off x="1524000" y="3837059"/>
            <a:ext cx="9144000" cy="1031802"/>
          </a:xfrm>
        </p:spPr>
        <p:txBody>
          <a:bodyPr>
            <a:normAutofit/>
          </a:bodyPr>
          <a:lstStyle>
            <a:lvl1pPr marL="0" indent="0" algn="ctr">
              <a:buNone/>
              <a:defRPr sz="1500" spc="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Dr. Luis Gutiérrez Abarca</a:t>
            </a:r>
          </a:p>
          <a:p>
            <a:r>
              <a:rPr lang="en-US" dirty="0"/>
              <a:t>Residente de Segundo año</a:t>
            </a:r>
            <a:endParaRPr lang="es-VE" dirty="0"/>
          </a:p>
        </p:txBody>
      </p:sp>
      <p:sp>
        <p:nvSpPr>
          <p:cNvPr id="5" name="Footer Placeholder 4">
            <a:extLst>
              <a:ext uri="{FF2B5EF4-FFF2-40B4-BE49-F238E27FC236}">
                <a16:creationId xmlns:a16="http://schemas.microsoft.com/office/drawing/2014/main" id="{BCE44770-FFD0-4127-84DF-7172F56DA23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lumMod val="25000"/>
                  </a:schemeClr>
                </a:solidFill>
              </a:defRPr>
            </a:lvl1pPr>
          </a:lstStyle>
          <a:p>
            <a:endParaRPr lang="es-VE" dirty="0"/>
          </a:p>
        </p:txBody>
      </p:sp>
      <p:pic>
        <p:nvPicPr>
          <p:cNvPr id="8" name="Picture 7">
            <a:extLst>
              <a:ext uri="{FF2B5EF4-FFF2-40B4-BE49-F238E27FC236}">
                <a16:creationId xmlns:a16="http://schemas.microsoft.com/office/drawing/2014/main" id="{FDD6906F-F131-4654-85B9-DD5F6FE166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24858" y="423721"/>
            <a:ext cx="685800" cy="831532"/>
          </a:xfrm>
          <a:prstGeom prst="rect">
            <a:avLst/>
          </a:prstGeom>
        </p:spPr>
      </p:pic>
      <p:pic>
        <p:nvPicPr>
          <p:cNvPr id="9" name="Picture 8">
            <a:extLst>
              <a:ext uri="{FF2B5EF4-FFF2-40B4-BE49-F238E27FC236}">
                <a16:creationId xmlns:a16="http://schemas.microsoft.com/office/drawing/2014/main" id="{57B65F31-221E-4F88-94B9-2A909F1E11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946208" y="423722"/>
            <a:ext cx="750492" cy="831531"/>
          </a:xfrm>
          <a:prstGeom prst="rect">
            <a:avLst/>
          </a:prstGeom>
        </p:spPr>
      </p:pic>
      <p:cxnSp>
        <p:nvCxnSpPr>
          <p:cNvPr id="14" name="Straight Connector 13">
            <a:extLst>
              <a:ext uri="{FF2B5EF4-FFF2-40B4-BE49-F238E27FC236}">
                <a16:creationId xmlns:a16="http://schemas.microsoft.com/office/drawing/2014/main" id="{17119BBB-8626-46A7-9037-78929F279DFF}"/>
              </a:ext>
            </a:extLst>
          </p:cNvPr>
          <p:cNvCxnSpPr/>
          <p:nvPr/>
        </p:nvCxnSpPr>
        <p:spPr>
          <a:xfrm>
            <a:off x="2400300" y="3714750"/>
            <a:ext cx="75819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9429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08A84-1A7C-4F38-BE5A-7AC37BF60C7E}"/>
              </a:ext>
            </a:extLst>
          </p:cNvPr>
          <p:cNvSpPr>
            <a:spLocks noGrp="1"/>
          </p:cNvSpPr>
          <p:nvPr>
            <p:ph idx="1"/>
          </p:nvPr>
        </p:nvSpPr>
        <p:spPr/>
        <p:txBody>
          <a:bodyPr/>
          <a:lstStyle>
            <a:lvl1pPr algn="just">
              <a:defRPr>
                <a:solidFill>
                  <a:schemeClr val="tx1">
                    <a:lumMod val="75000"/>
                    <a:lumOff val="25000"/>
                  </a:schemeClr>
                </a:solidFill>
              </a:defRPr>
            </a:lvl1pPr>
            <a:lvl2pPr algn="just">
              <a:defRPr>
                <a:solidFill>
                  <a:schemeClr val="tx1">
                    <a:lumMod val="75000"/>
                    <a:lumOff val="25000"/>
                  </a:schemeClr>
                </a:solidFill>
              </a:defRPr>
            </a:lvl2pPr>
            <a:lvl3pPr algn="just">
              <a:defRPr>
                <a:solidFill>
                  <a:schemeClr val="tx1">
                    <a:lumMod val="75000"/>
                    <a:lumOff val="25000"/>
                  </a:schemeClr>
                </a:solidFill>
              </a:defRPr>
            </a:lvl3pPr>
            <a:lvl4pPr algn="just">
              <a:defRPr>
                <a:solidFill>
                  <a:schemeClr val="tx1">
                    <a:lumMod val="75000"/>
                    <a:lumOff val="25000"/>
                  </a:schemeClr>
                </a:solidFill>
              </a:defRPr>
            </a:lvl4pPr>
            <a:lvl5pPr algn="just">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VE" dirty="0"/>
          </a:p>
        </p:txBody>
      </p:sp>
      <p:sp>
        <p:nvSpPr>
          <p:cNvPr id="6" name="Slide Number Placeholder 5">
            <a:extLst>
              <a:ext uri="{FF2B5EF4-FFF2-40B4-BE49-F238E27FC236}">
                <a16:creationId xmlns:a16="http://schemas.microsoft.com/office/drawing/2014/main" id="{E5227EDC-B972-4D3F-8CD8-ED18C24FBFC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21" name="Title Placeholder 1">
            <a:extLst>
              <a:ext uri="{FF2B5EF4-FFF2-40B4-BE49-F238E27FC236}">
                <a16:creationId xmlns:a16="http://schemas.microsoft.com/office/drawing/2014/main" id="{3E53C66A-B80F-45B9-8890-90CE89FDB5AE}"/>
              </a:ext>
            </a:extLst>
          </p:cNvPr>
          <p:cNvSpPr>
            <a:spLocks noGrp="1"/>
          </p:cNvSpPr>
          <p:nvPr>
            <p:ph type="title"/>
          </p:nvPr>
        </p:nvSpPr>
        <p:spPr>
          <a:xfrm>
            <a:off x="800100" y="0"/>
            <a:ext cx="10515600" cy="973557"/>
          </a:xfrm>
          <a:prstGeom prst="rect">
            <a:avLst/>
          </a:prstGeom>
        </p:spPr>
        <p:txBody>
          <a:bodyPr vert="horz" lIns="91440" tIns="45720" rIns="91440" bIns="45720" rtlCol="0" anchor="ctr">
            <a:normAutofit/>
          </a:bodyPr>
          <a:lstStyle>
            <a:lvl1pPr>
              <a:defRPr sz="3200">
                <a:latin typeface="+mj-lt"/>
              </a:defRPr>
            </a:lvl1pPr>
          </a:lstStyle>
          <a:p>
            <a:r>
              <a:rPr lang="en-US"/>
              <a:t>Click to edit Master title style</a:t>
            </a:r>
            <a:endParaRPr lang="es-VE" dirty="0"/>
          </a:p>
        </p:txBody>
      </p:sp>
      <p:sp>
        <p:nvSpPr>
          <p:cNvPr id="23" name="Text Placeholder 22">
            <a:extLst>
              <a:ext uri="{FF2B5EF4-FFF2-40B4-BE49-F238E27FC236}">
                <a16:creationId xmlns:a16="http://schemas.microsoft.com/office/drawing/2014/main" id="{B4A514E0-A535-4EAB-98B9-9C4817368E97}"/>
              </a:ext>
            </a:extLst>
          </p:cNvPr>
          <p:cNvSpPr>
            <a:spLocks noGrp="1"/>
          </p:cNvSpPr>
          <p:nvPr>
            <p:ph type="body" sz="quarter" idx="13" hasCustomPrompt="1"/>
          </p:nvPr>
        </p:nvSpPr>
        <p:spPr>
          <a:xfrm>
            <a:off x="838200" y="6356350"/>
            <a:ext cx="3886200" cy="365125"/>
          </a:xfrm>
        </p:spPr>
        <p:txBody>
          <a:bodyPr>
            <a:noAutofit/>
          </a:bodyPr>
          <a:lstStyle>
            <a:lvl1pPr marL="0" indent="0">
              <a:buNone/>
              <a:defRPr sz="1200">
                <a:solidFill>
                  <a:schemeClr val="bg1">
                    <a:lumMod val="50000"/>
                  </a:schemeClr>
                </a:solidFill>
              </a:defRPr>
            </a:lvl1pPr>
          </a:lstStyle>
          <a:p>
            <a:pPr lvl="0"/>
            <a:r>
              <a:rPr lang="es-VE" dirty="0"/>
              <a:t>Referencia bibliográfica</a:t>
            </a:r>
          </a:p>
        </p:txBody>
      </p:sp>
    </p:spTree>
    <p:extLst>
      <p:ext uri="{BB962C8B-B14F-4D97-AF65-F5344CB8AC3E}">
        <p14:creationId xmlns:p14="http://schemas.microsoft.com/office/powerpoint/2010/main" val="16780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A0E34-167D-40AC-AE48-6C6DE40BE3E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6" name="Footer Placeholder 5">
            <a:extLst>
              <a:ext uri="{FF2B5EF4-FFF2-40B4-BE49-F238E27FC236}">
                <a16:creationId xmlns:a16="http://schemas.microsoft.com/office/drawing/2014/main" id="{642DC115-1820-4792-9077-75D386E0DCBD}"/>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Title Placeholder 1">
            <a:extLst>
              <a:ext uri="{FF2B5EF4-FFF2-40B4-BE49-F238E27FC236}">
                <a16:creationId xmlns:a16="http://schemas.microsoft.com/office/drawing/2014/main" id="{E17EB0AE-A255-4542-B5DA-ADC808960CA0}"/>
              </a:ext>
            </a:extLst>
          </p:cNvPr>
          <p:cNvSpPr>
            <a:spLocks noGrp="1"/>
          </p:cNvSpPr>
          <p:nvPr>
            <p:ph type="title"/>
          </p:nvPr>
        </p:nvSpPr>
        <p:spPr>
          <a:xfrm>
            <a:off x="800100" y="18661"/>
            <a:ext cx="10515600" cy="973557"/>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s-VE" dirty="0"/>
          </a:p>
        </p:txBody>
      </p:sp>
      <p:grpSp>
        <p:nvGrpSpPr>
          <p:cNvPr id="8" name="Group 7">
            <a:extLst>
              <a:ext uri="{FF2B5EF4-FFF2-40B4-BE49-F238E27FC236}">
                <a16:creationId xmlns:a16="http://schemas.microsoft.com/office/drawing/2014/main" id="{365690BD-90B1-4593-A399-714D571160FA}"/>
              </a:ext>
            </a:extLst>
          </p:cNvPr>
          <p:cNvGrpSpPr/>
          <p:nvPr/>
        </p:nvGrpSpPr>
        <p:grpSpPr>
          <a:xfrm>
            <a:off x="102881" y="883819"/>
            <a:ext cx="420363" cy="1053795"/>
            <a:chOff x="448317" y="357689"/>
            <a:chExt cx="655582" cy="1643459"/>
          </a:xfrm>
        </p:grpSpPr>
        <p:pic>
          <p:nvPicPr>
            <p:cNvPr id="9" name="Picture 8">
              <a:extLst>
                <a:ext uri="{FF2B5EF4-FFF2-40B4-BE49-F238E27FC236}">
                  <a16:creationId xmlns:a16="http://schemas.microsoft.com/office/drawing/2014/main" id="{155AC842-0E77-4D4F-A3EA-591A304C24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0" name="Picture 9">
              <a:extLst>
                <a:ext uri="{FF2B5EF4-FFF2-40B4-BE49-F238E27FC236}">
                  <a16:creationId xmlns:a16="http://schemas.microsoft.com/office/drawing/2014/main" id="{7CADF922-6BFD-472C-8307-2F43669D704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6711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08C41-7AE7-4558-A98A-F9218CF2CAF6}"/>
              </a:ext>
            </a:extLst>
          </p:cNvPr>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id="{F496FA90-6FF2-4F0D-9436-5398C9754412}"/>
              </a:ext>
            </a:extLst>
          </p:cNvPr>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a:extLst>
              <a:ext uri="{FF2B5EF4-FFF2-40B4-BE49-F238E27FC236}">
                <a16:creationId xmlns:a16="http://schemas.microsoft.com/office/drawing/2014/main" id="{4ED715CE-3132-4D58-A8A7-3E82F887C2EE}"/>
              </a:ext>
            </a:extLst>
          </p:cNvPr>
          <p:cNvSpPr>
            <a:spLocks noGrp="1"/>
          </p:cNvSpPr>
          <p:nvPr>
            <p:ph type="ftr" sz="quarter" idx="11"/>
          </p:nvPr>
        </p:nvSpPr>
        <p:spPr>
          <a:xfrm>
            <a:off x="838200" y="6356350"/>
            <a:ext cx="4114800" cy="365125"/>
          </a:xfrm>
          <a:prstGeom prst="rect">
            <a:avLst/>
          </a:prstGeom>
        </p:spPr>
        <p:txBody>
          <a:bodyPr/>
          <a:lstStyle>
            <a:lvl1pPr>
              <a:defRPr>
                <a:solidFill>
                  <a:schemeClr val="tx1">
                    <a:lumMod val="75000"/>
                    <a:lumOff val="25000"/>
                  </a:schemeClr>
                </a:solidFill>
              </a:defRPr>
            </a:lvl1pPr>
          </a:lstStyle>
          <a:p>
            <a:r>
              <a:rPr lang="es-VE"/>
              <a:t>Referencia bibliográfica</a:t>
            </a:r>
            <a:endParaRPr lang="es-VE" dirty="0"/>
          </a:p>
        </p:txBody>
      </p:sp>
      <p:sp>
        <p:nvSpPr>
          <p:cNvPr id="7" name="Slide Number Placeholder 6">
            <a:extLst>
              <a:ext uri="{FF2B5EF4-FFF2-40B4-BE49-F238E27FC236}">
                <a16:creationId xmlns:a16="http://schemas.microsoft.com/office/drawing/2014/main" id="{B082FD8E-3FF5-4CE4-A2B3-3723AD0CD204}"/>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Title Placeholder 1">
            <a:extLst>
              <a:ext uri="{FF2B5EF4-FFF2-40B4-BE49-F238E27FC236}">
                <a16:creationId xmlns:a16="http://schemas.microsoft.com/office/drawing/2014/main" id="{908A072E-F4BD-438F-A783-4B13073AE40D}"/>
              </a:ext>
            </a:extLst>
          </p:cNvPr>
          <p:cNvSpPr>
            <a:spLocks noGrp="1"/>
          </p:cNvSpPr>
          <p:nvPr>
            <p:ph type="title"/>
          </p:nvPr>
        </p:nvSpPr>
        <p:spPr>
          <a:xfrm>
            <a:off x="800100" y="18661"/>
            <a:ext cx="10515600" cy="973557"/>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s-VE" dirty="0"/>
          </a:p>
        </p:txBody>
      </p:sp>
    </p:spTree>
    <p:extLst>
      <p:ext uri="{BB962C8B-B14F-4D97-AF65-F5344CB8AC3E}">
        <p14:creationId xmlns:p14="http://schemas.microsoft.com/office/powerpoint/2010/main" val="16559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83284-B0F9-4E02-8434-E2F3324232AA}"/>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F68F24-B8CA-4BF8-BE77-0C732C7981AB}"/>
              </a:ext>
            </a:extLst>
          </p:cNvPr>
          <p:cNvSpPr>
            <a:spLocks noGrp="1"/>
          </p:cNvSpPr>
          <p:nvPr>
            <p:ph sz="half" idx="2"/>
          </p:nvPr>
        </p:nvSpPr>
        <p:spPr>
          <a:xfrm>
            <a:off x="839788" y="2505075"/>
            <a:ext cx="5157787" cy="36845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id="{9FEBD8E6-3378-487C-A0B0-C6B6C99D5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230426-7020-4A82-9BD8-95671C859423}"/>
              </a:ext>
            </a:extLst>
          </p:cNvPr>
          <p:cNvSpPr>
            <a:spLocks noGrp="1"/>
          </p:cNvSpPr>
          <p:nvPr>
            <p:ph sz="quarter" idx="4"/>
          </p:nvPr>
        </p:nvSpPr>
        <p:spPr>
          <a:xfrm>
            <a:off x="6172200" y="2505075"/>
            <a:ext cx="5183188" cy="36845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9" name="Slide Number Placeholder 8">
            <a:extLst>
              <a:ext uri="{FF2B5EF4-FFF2-40B4-BE49-F238E27FC236}">
                <a16:creationId xmlns:a16="http://schemas.microsoft.com/office/drawing/2014/main" id="{44A208F0-3699-4DEC-98B6-B9F4B59DBFE5}"/>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11" name="Title Placeholder 1">
            <a:extLst>
              <a:ext uri="{FF2B5EF4-FFF2-40B4-BE49-F238E27FC236}">
                <a16:creationId xmlns:a16="http://schemas.microsoft.com/office/drawing/2014/main" id="{46BF7CD1-6A7F-49E0-9D3F-B9FBA1B87DAF}"/>
              </a:ext>
            </a:extLst>
          </p:cNvPr>
          <p:cNvSpPr>
            <a:spLocks noGrp="1"/>
          </p:cNvSpPr>
          <p:nvPr>
            <p:ph type="title"/>
          </p:nvPr>
        </p:nvSpPr>
        <p:spPr>
          <a:xfrm>
            <a:off x="800100" y="0"/>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2035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C14909-D2F6-4C95-AF43-983676B7AA06}"/>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5" name="Footer Placeholder 5">
            <a:extLst>
              <a:ext uri="{FF2B5EF4-FFF2-40B4-BE49-F238E27FC236}">
                <a16:creationId xmlns:a16="http://schemas.microsoft.com/office/drawing/2014/main" id="{A4B82428-ABB7-4C53-B6C4-80BF40BF8BF9}"/>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6" name="Title Placeholder 1">
            <a:extLst>
              <a:ext uri="{FF2B5EF4-FFF2-40B4-BE49-F238E27FC236}">
                <a16:creationId xmlns:a16="http://schemas.microsoft.com/office/drawing/2014/main" id="{F42EFBE3-3C61-4833-96FE-5B2B6FC90423}"/>
              </a:ext>
            </a:extLst>
          </p:cNvPr>
          <p:cNvSpPr>
            <a:spLocks noGrp="1"/>
          </p:cNvSpPr>
          <p:nvPr>
            <p:ph type="title"/>
          </p:nvPr>
        </p:nvSpPr>
        <p:spPr>
          <a:xfrm>
            <a:off x="800100" y="37322"/>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8164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48100-46B0-4A30-ABD5-84877CA389CF}"/>
              </a:ext>
            </a:extLst>
          </p:cNvPr>
          <p:cNvSpPr>
            <a:spLocks noGrp="1"/>
          </p:cNvSpPr>
          <p:nvPr>
            <p:ph idx="1"/>
          </p:nvPr>
        </p:nvSpPr>
        <p:spPr>
          <a:xfrm>
            <a:off x="5183188" y="987425"/>
            <a:ext cx="6172200" cy="4873625"/>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id="{9C8D2882-0A3F-4C83-B0DF-C5AF62CC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8C601C-F66E-483A-86D8-FCB9003710D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id="{0FF34977-B422-485A-86CE-463399479857}"/>
              </a:ext>
            </a:extLst>
          </p:cNvPr>
          <p:cNvSpPr>
            <a:spLocks noGrp="1"/>
          </p:cNvSpPr>
          <p:nvPr>
            <p:ph type="ftr" sz="quarter" idx="11"/>
          </p:nvPr>
        </p:nvSpPr>
        <p:spPr>
          <a:xfrm>
            <a:off x="838200" y="6356350"/>
            <a:ext cx="4114800" cy="365125"/>
          </a:xfrm>
          <a:prstGeom prst="rect">
            <a:avLst/>
          </a:prstGeom>
        </p:spPr>
        <p:txBody>
          <a:bodyPr/>
          <a:lstStyle>
            <a:lvl1pPr>
              <a:defRPr>
                <a:solidFill>
                  <a:schemeClr val="bg2">
                    <a:lumMod val="25000"/>
                  </a:schemeClr>
                </a:solidFill>
              </a:defRPr>
            </a:lvl1pPr>
          </a:lstStyle>
          <a:p>
            <a:r>
              <a:rPr lang="es-VE"/>
              <a:t>Referencia bibliográfica</a:t>
            </a:r>
            <a:endParaRPr lang="es-VE" dirty="0"/>
          </a:p>
        </p:txBody>
      </p:sp>
      <p:sp>
        <p:nvSpPr>
          <p:cNvPr id="9" name="Title Placeholder 1">
            <a:extLst>
              <a:ext uri="{FF2B5EF4-FFF2-40B4-BE49-F238E27FC236}">
                <a16:creationId xmlns:a16="http://schemas.microsoft.com/office/drawing/2014/main" id="{562FD840-F358-457B-AFD6-E14367F826D1}"/>
              </a:ext>
            </a:extLst>
          </p:cNvPr>
          <p:cNvSpPr txBox="1">
            <a:spLocks/>
          </p:cNvSpPr>
          <p:nvPr/>
        </p:nvSpPr>
        <p:spPr>
          <a:xfrm>
            <a:off x="800100" y="-75024"/>
            <a:ext cx="10515600" cy="973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a:lstStyle>
          <a:p>
            <a:r>
              <a:rPr lang="en-US" dirty="0" err="1">
                <a:solidFill>
                  <a:srgbClr val="C00000"/>
                </a:solidFill>
                <a:latin typeface="+mj-lt"/>
              </a:rPr>
              <a:t>Título</a:t>
            </a:r>
            <a:endParaRPr lang="es-VE" dirty="0">
              <a:solidFill>
                <a:srgbClr val="C00000"/>
              </a:solidFill>
              <a:latin typeface="+mj-lt"/>
            </a:endParaRPr>
          </a:p>
        </p:txBody>
      </p:sp>
    </p:spTree>
    <p:extLst>
      <p:ext uri="{BB962C8B-B14F-4D97-AF65-F5344CB8AC3E}">
        <p14:creationId xmlns:p14="http://schemas.microsoft.com/office/powerpoint/2010/main" val="341584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9BBE76-B654-475B-9A92-143CCD3E7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VE" dirty="0"/>
          </a:p>
        </p:txBody>
      </p:sp>
      <p:sp>
        <p:nvSpPr>
          <p:cNvPr id="4" name="Text Placeholder 3">
            <a:extLst>
              <a:ext uri="{FF2B5EF4-FFF2-40B4-BE49-F238E27FC236}">
                <a16:creationId xmlns:a16="http://schemas.microsoft.com/office/drawing/2014/main" id="{F0BDE971-9017-4488-A88C-52963D0E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CE3ABC-C6D7-4F15-912E-42619497E44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id="{06508F05-BEBE-4E32-9C83-4C1BCCE49FD1}"/>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id="{01D3206B-E5B2-49DE-A0AE-1652C8EDFBF4}"/>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42484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B6AEBB2-F255-4ACF-B389-A7382C163D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Slide Number Placeholder 5">
            <a:extLst>
              <a:ext uri="{FF2B5EF4-FFF2-40B4-BE49-F238E27FC236}">
                <a16:creationId xmlns:a16="http://schemas.microsoft.com/office/drawing/2014/main" id="{7246E96B-DEE5-4D16-A543-EF369448018C}"/>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7" name="Footer Placeholder 5">
            <a:extLst>
              <a:ext uri="{FF2B5EF4-FFF2-40B4-BE49-F238E27FC236}">
                <a16:creationId xmlns:a16="http://schemas.microsoft.com/office/drawing/2014/main" id="{CA511B86-9289-4E45-B711-12FDB2F0819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8" name="Title Placeholder 1">
            <a:extLst>
              <a:ext uri="{FF2B5EF4-FFF2-40B4-BE49-F238E27FC236}">
                <a16:creationId xmlns:a16="http://schemas.microsoft.com/office/drawing/2014/main" id="{2CC46D2B-2112-4658-A350-191665040D19}"/>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38899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C2098-6EB8-431C-B0CE-FF044F815BDE}"/>
              </a:ext>
            </a:extLst>
          </p:cNvPr>
          <p:cNvSpPr>
            <a:spLocks noGrp="1"/>
          </p:cNvSpPr>
          <p:nvPr>
            <p:ph type="body" idx="1"/>
          </p:nvPr>
        </p:nvSpPr>
        <p:spPr>
          <a:xfrm>
            <a:off x="838200" y="1451772"/>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a:extLst>
              <a:ext uri="{FF2B5EF4-FFF2-40B4-BE49-F238E27FC236}">
                <a16:creationId xmlns:a16="http://schemas.microsoft.com/office/drawing/2014/main" id="{96F64E6C-2E8B-49B4-A311-FEA845B6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C600-271A-4B19-A470-B4BD410E4470}" type="slidenum">
              <a:rPr lang="es-VE" smtClean="0"/>
              <a:t>‹Nº›</a:t>
            </a:fld>
            <a:endParaRPr lang="es-VE" dirty="0"/>
          </a:p>
        </p:txBody>
      </p:sp>
      <p:grpSp>
        <p:nvGrpSpPr>
          <p:cNvPr id="7" name="Group 6">
            <a:extLst>
              <a:ext uri="{FF2B5EF4-FFF2-40B4-BE49-F238E27FC236}">
                <a16:creationId xmlns:a16="http://schemas.microsoft.com/office/drawing/2014/main" id="{2AEE38E8-2161-41A3-9BA8-D9CF1D9562CE}"/>
              </a:ext>
            </a:extLst>
          </p:cNvPr>
          <p:cNvGrpSpPr/>
          <p:nvPr/>
        </p:nvGrpSpPr>
        <p:grpSpPr>
          <a:xfrm>
            <a:off x="102881" y="883819"/>
            <a:ext cx="420363" cy="1053795"/>
            <a:chOff x="448317" y="357689"/>
            <a:chExt cx="655582" cy="1643459"/>
          </a:xfrm>
        </p:grpSpPr>
        <p:pic>
          <p:nvPicPr>
            <p:cNvPr id="8" name="Picture 7">
              <a:extLst>
                <a:ext uri="{FF2B5EF4-FFF2-40B4-BE49-F238E27FC236}">
                  <a16:creationId xmlns:a16="http://schemas.microsoft.com/office/drawing/2014/main" id="{CAFC91DA-EF6F-4657-A546-31A34EB63DBB}"/>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9" name="Picture 8">
              <a:extLst>
                <a:ext uri="{FF2B5EF4-FFF2-40B4-BE49-F238E27FC236}">
                  <a16:creationId xmlns:a16="http://schemas.microsoft.com/office/drawing/2014/main" id="{E50F041C-2781-42B4-830A-B774166419EA}"/>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2" name="Title Placeholder 1">
            <a:extLst>
              <a:ext uri="{FF2B5EF4-FFF2-40B4-BE49-F238E27FC236}">
                <a16:creationId xmlns:a16="http://schemas.microsoft.com/office/drawing/2014/main" id="{734D115D-8B11-4DFE-BED5-682D6B92F2E6}"/>
              </a:ext>
            </a:extLst>
          </p:cNvPr>
          <p:cNvSpPr>
            <a:spLocks noGrp="1"/>
          </p:cNvSpPr>
          <p:nvPr>
            <p:ph type="title"/>
          </p:nvPr>
        </p:nvSpPr>
        <p:spPr>
          <a:xfrm>
            <a:off x="838200" y="37322"/>
            <a:ext cx="10515600" cy="973557"/>
          </a:xfrm>
          <a:prstGeom prst="rect">
            <a:avLst/>
          </a:prstGeom>
        </p:spPr>
        <p:txBody>
          <a:bodyPr vert="horz" lIns="91440" tIns="45720" rIns="91440" bIns="45720" rtlCol="0" anchor="ctr">
            <a:normAutofit/>
          </a:bodyPr>
          <a:lstStyle/>
          <a:p>
            <a:r>
              <a:rPr lang="en-US" dirty="0" err="1"/>
              <a:t>Título</a:t>
            </a:r>
            <a:endParaRPr lang="es-VE" dirty="0"/>
          </a:p>
        </p:txBody>
      </p:sp>
      <p:cxnSp>
        <p:nvCxnSpPr>
          <p:cNvPr id="14" name="Straight Connector 13">
            <a:extLst>
              <a:ext uri="{FF2B5EF4-FFF2-40B4-BE49-F238E27FC236}">
                <a16:creationId xmlns:a16="http://schemas.microsoft.com/office/drawing/2014/main" id="{6F68CFAB-384E-4330-BAE3-5F88A9B186B9}"/>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1268330" y="6008913"/>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Oval 14"/>
          <p:cNvSpPr/>
          <p:nvPr/>
        </p:nvSpPr>
        <p:spPr>
          <a:xfrm>
            <a:off x="709874" y="6019979"/>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9605762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 id="2147483649" r:id="rId11"/>
  </p:sldLayoutIdLst>
  <p:txStyles>
    <p:titleStyle>
      <a:lvl1pPr algn="l" defTabSz="914400" rtl="0" eaLnBrk="1" latinLnBrk="0" hangingPunct="1">
        <a:lnSpc>
          <a:spcPct val="90000"/>
        </a:lnSpc>
        <a:spcBef>
          <a:spcPct val="0"/>
        </a:spcBef>
        <a:buNone/>
        <a:defRPr sz="3200" b="1" kern="1200">
          <a:solidFill>
            <a:srgbClr val="C00000"/>
          </a:solidFill>
          <a:latin typeface="+mj-lt"/>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Clr>
          <a:srgbClr val="C00000"/>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49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ADAF0686-54C6-4556-B58A-7FCE03C43A39}"/>
              </a:ext>
            </a:extLst>
          </p:cNvPr>
          <p:cNvSpPr>
            <a:spLocks noGrp="1"/>
          </p:cNvSpPr>
          <p:nvPr>
            <p:ph idx="1"/>
          </p:nvPr>
        </p:nvSpPr>
        <p:spPr/>
        <p:txBody>
          <a:bodyPr>
            <a:normAutofit/>
          </a:bodyPr>
          <a:lstStyle/>
          <a:p>
            <a:r>
              <a:rPr lang="es-VE" dirty="0"/>
              <a:t>Sistema electrónico, se seleccionaron: </a:t>
            </a:r>
          </a:p>
          <a:p>
            <a:pPr lvl="1"/>
            <a:r>
              <a:rPr lang="es-ES" dirty="0"/>
              <a:t>Adultos ≥18 años diagnosticados con FA (1 de enero 2010 - 30 de junio 2014) con los siguientes criterios: </a:t>
            </a:r>
          </a:p>
          <a:p>
            <a:pPr marL="1485900" lvl="2" indent="-342900">
              <a:buFontTx/>
              <a:buChar char="-"/>
            </a:pPr>
            <a:r>
              <a:rPr lang="es-ES" dirty="0"/>
              <a:t>≥1 hospitalización con un diagnóstico primario de FA al egreso.</a:t>
            </a:r>
            <a:endParaRPr lang="es-ES" dirty="0">
              <a:highlight>
                <a:srgbClr val="FF00FF"/>
              </a:highlight>
            </a:endParaRPr>
          </a:p>
          <a:p>
            <a:pPr marL="1485900" lvl="2" indent="-342900">
              <a:buFontTx/>
              <a:buChar char="-"/>
            </a:pPr>
            <a:r>
              <a:rPr lang="es-ES" dirty="0"/>
              <a:t> ≥1 diagnóstico de FA en el servicio de urgencias.</a:t>
            </a:r>
          </a:p>
          <a:p>
            <a:pPr marL="1485900" lvl="2" indent="-342900">
              <a:buFontTx/>
              <a:buChar char="-"/>
            </a:pPr>
            <a:r>
              <a:rPr lang="es-ES" dirty="0"/>
              <a:t>≥2 consultas ambulatorias por FA diagnosticada.</a:t>
            </a:r>
          </a:p>
          <a:p>
            <a:pPr marL="1485900" lvl="2" indent="-342900">
              <a:buFontTx/>
              <a:buChar char="-"/>
            </a:pPr>
            <a:endParaRPr lang="es-VE" dirty="0"/>
          </a:p>
          <a:p>
            <a:r>
              <a:rPr lang="es-ES" dirty="0"/>
              <a:t>El subconjunto de estos pacientes que se sometieron a su primera ablación por FA se identificó mediante la revisión manual de los registros de procedimientos del laboratorio de electrofisiología durante el período de tiempo especificado.</a:t>
            </a:r>
          </a:p>
          <a:p>
            <a:pPr marL="0" indent="0">
              <a:buNone/>
            </a:pPr>
            <a:endParaRPr lang="es-VE" dirty="0"/>
          </a:p>
        </p:txBody>
      </p:sp>
      <p:sp>
        <p:nvSpPr>
          <p:cNvPr id="2" name="Título 1">
            <a:extLst>
              <a:ext uri="{FF2B5EF4-FFF2-40B4-BE49-F238E27FC236}">
                <a16:creationId xmlns:a16="http://schemas.microsoft.com/office/drawing/2014/main" id="{611397A5-4FE9-4A43-B062-4377D27AAC53}"/>
              </a:ext>
            </a:extLst>
          </p:cNvPr>
          <p:cNvSpPr>
            <a:spLocks noGrp="1"/>
          </p:cNvSpPr>
          <p:nvPr>
            <p:ph type="title"/>
          </p:nvPr>
        </p:nvSpPr>
        <p:spPr/>
        <p:txBody>
          <a:bodyPr/>
          <a:lstStyle/>
          <a:p>
            <a:r>
              <a:rPr lang="es-VE" dirty="0"/>
              <a:t>Metodología </a:t>
            </a:r>
          </a:p>
        </p:txBody>
      </p:sp>
    </p:spTree>
    <p:extLst>
      <p:ext uri="{BB962C8B-B14F-4D97-AF65-F5344CB8AC3E}">
        <p14:creationId xmlns:p14="http://schemas.microsoft.com/office/powerpoint/2010/main" val="110135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sp>
        <p:nvSpPr>
          <p:cNvPr id="4" name="Marcador de contenido 3">
            <a:extLst>
              <a:ext uri="{FF2B5EF4-FFF2-40B4-BE49-F238E27FC236}">
                <a16:creationId xmlns:a16="http://schemas.microsoft.com/office/drawing/2014/main" id="{ADAF0686-54C6-4556-B58A-7FCE03C43A39}"/>
              </a:ext>
            </a:extLst>
          </p:cNvPr>
          <p:cNvSpPr>
            <a:spLocks noGrp="1"/>
          </p:cNvSpPr>
          <p:nvPr>
            <p:ph idx="1"/>
          </p:nvPr>
        </p:nvSpPr>
        <p:spPr/>
        <p:txBody>
          <a:bodyPr>
            <a:normAutofit/>
          </a:bodyPr>
          <a:lstStyle/>
          <a:p>
            <a:pPr marL="0" indent="0">
              <a:buNone/>
            </a:pPr>
            <a:endParaRPr lang="es-ES" dirty="0"/>
          </a:p>
          <a:p>
            <a:r>
              <a:rPr lang="es-ES" dirty="0"/>
              <a:t>Se identificó una cohorte </a:t>
            </a:r>
            <a:r>
              <a:rPr lang="es-ES" b="1" dirty="0"/>
              <a:t>emparejada</a:t>
            </a:r>
            <a:r>
              <a:rPr lang="es-ES" dirty="0"/>
              <a:t> de adultos con FA que recibieron tratamiento médico para comparar resultados. </a:t>
            </a:r>
          </a:p>
          <a:p>
            <a:endParaRPr lang="es-ES" dirty="0"/>
          </a:p>
          <a:p>
            <a:r>
              <a:rPr lang="es-ES" dirty="0"/>
              <a:t>Se calculó una </a:t>
            </a:r>
            <a:r>
              <a:rPr lang="es-ES" b="1" dirty="0">
                <a:solidFill>
                  <a:srgbClr val="C00000"/>
                </a:solidFill>
              </a:rPr>
              <a:t>puntuación de propensión dimensional alta (</a:t>
            </a:r>
            <a:r>
              <a:rPr lang="es-ES" b="1" dirty="0" err="1">
                <a:solidFill>
                  <a:srgbClr val="C00000"/>
                </a:solidFill>
              </a:rPr>
              <a:t>hdPS</a:t>
            </a:r>
            <a:r>
              <a:rPr lang="es-ES" b="1" dirty="0">
                <a:solidFill>
                  <a:srgbClr val="C00000"/>
                </a:solidFill>
              </a:rPr>
              <a:t>) </a:t>
            </a:r>
            <a:r>
              <a:rPr lang="es-ES" dirty="0"/>
              <a:t>para cada persona mediante un modelo de regresión logística para recibir ablación de FA que incluyó características demográficas y múltiples del paciente.</a:t>
            </a:r>
          </a:p>
          <a:p>
            <a:endParaRPr lang="es-ES" dirty="0"/>
          </a:p>
          <a:p>
            <a:r>
              <a:rPr lang="es-ES" dirty="0"/>
              <a:t>Variables elegidas: edad, sexo, historial de IC, historial de EAC, antecedentes de HTA, antecedentes de diabetes y puntuación de propensión dimensional alta.</a:t>
            </a:r>
          </a:p>
        </p:txBody>
      </p:sp>
      <p:sp>
        <p:nvSpPr>
          <p:cNvPr id="2" name="Título 1">
            <a:extLst>
              <a:ext uri="{FF2B5EF4-FFF2-40B4-BE49-F238E27FC236}">
                <a16:creationId xmlns:a16="http://schemas.microsoft.com/office/drawing/2014/main" id="{611397A5-4FE9-4A43-B062-4377D27AAC53}"/>
              </a:ext>
            </a:extLst>
          </p:cNvPr>
          <p:cNvSpPr>
            <a:spLocks noGrp="1"/>
          </p:cNvSpPr>
          <p:nvPr>
            <p:ph type="title"/>
          </p:nvPr>
        </p:nvSpPr>
        <p:spPr/>
        <p:txBody>
          <a:bodyPr/>
          <a:lstStyle/>
          <a:p>
            <a:r>
              <a:rPr lang="es-VE" dirty="0"/>
              <a:t>Metodología </a:t>
            </a:r>
          </a:p>
        </p:txBody>
      </p:sp>
    </p:spTree>
    <p:extLst>
      <p:ext uri="{BB962C8B-B14F-4D97-AF65-F5344CB8AC3E}">
        <p14:creationId xmlns:p14="http://schemas.microsoft.com/office/powerpoint/2010/main" val="355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2" name="Título 1">
            <a:extLst>
              <a:ext uri="{FF2B5EF4-FFF2-40B4-BE49-F238E27FC236}">
                <a16:creationId xmlns:a16="http://schemas.microsoft.com/office/drawing/2014/main" id="{90F7712A-00A3-40F2-AB9C-E714DA336F44}"/>
              </a:ext>
            </a:extLst>
          </p:cNvPr>
          <p:cNvSpPr>
            <a:spLocks noGrp="1"/>
          </p:cNvSpPr>
          <p:nvPr>
            <p:ph type="title"/>
          </p:nvPr>
        </p:nvSpPr>
        <p:spPr/>
        <p:txBody>
          <a:bodyPr/>
          <a:lstStyle/>
          <a:p>
            <a:r>
              <a:rPr lang="es-ES" dirty="0"/>
              <a:t>Puntuación de propensión dimensional alta (</a:t>
            </a:r>
            <a:r>
              <a:rPr lang="es-ES" dirty="0" err="1"/>
              <a:t>hdPS</a:t>
            </a:r>
            <a:r>
              <a:rPr lang="es-ES" dirty="0"/>
              <a:t>)</a:t>
            </a:r>
            <a:endParaRPr lang="es-VE" dirty="0"/>
          </a:p>
        </p:txBody>
      </p:sp>
      <p:pic>
        <p:nvPicPr>
          <p:cNvPr id="3074" name="Picture 2" descr="Propensity Score Matching - Data Analytics and Program Evaluation | Summit  | Data Analytics and Program Evaluation | Summit">
            <a:extLst>
              <a:ext uri="{FF2B5EF4-FFF2-40B4-BE49-F238E27FC236}">
                <a16:creationId xmlns:a16="http://schemas.microsoft.com/office/drawing/2014/main" id="{7FC34446-7C34-452B-BCDC-D106A38DE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477" y="84455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3">
            <a:extLst>
              <a:ext uri="{FF2B5EF4-FFF2-40B4-BE49-F238E27FC236}">
                <a16:creationId xmlns:a16="http://schemas.microsoft.com/office/drawing/2014/main" id="{6827DE1B-D501-4E46-9852-B44006F66231}"/>
              </a:ext>
            </a:extLst>
          </p:cNvPr>
          <p:cNvSpPr>
            <a:spLocks noGrp="1"/>
          </p:cNvSpPr>
          <p:nvPr>
            <p:ph idx="1"/>
          </p:nvPr>
        </p:nvSpPr>
        <p:spPr>
          <a:xfrm>
            <a:off x="973111" y="1211929"/>
            <a:ext cx="3149184" cy="3704844"/>
          </a:xfrm>
        </p:spPr>
        <p:txBody>
          <a:bodyPr>
            <a:normAutofit/>
          </a:bodyPr>
          <a:lstStyle/>
          <a:p>
            <a:pPr algn="l"/>
            <a:r>
              <a:rPr lang="es-ES" sz="2200" dirty="0"/>
              <a:t>Método estadístico. </a:t>
            </a:r>
          </a:p>
          <a:p>
            <a:pPr algn="l"/>
            <a:r>
              <a:rPr lang="es-ES" sz="2200" dirty="0"/>
              <a:t>Estudios retrospectivos.</a:t>
            </a:r>
          </a:p>
          <a:p>
            <a:pPr algn="l"/>
            <a:r>
              <a:rPr lang="es-ES" sz="2200" dirty="0"/>
              <a:t>Identificar sujetos con características basales similares entre grupos de estudio  </a:t>
            </a:r>
            <a:r>
              <a:rPr lang="es-ES" sz="2200" b="1" dirty="0"/>
              <a:t>“emparejar”. </a:t>
            </a:r>
          </a:p>
          <a:p>
            <a:pPr marL="0" indent="0">
              <a:buNone/>
            </a:pPr>
            <a:endParaRPr lang="es-ES" sz="2200" dirty="0">
              <a:solidFill>
                <a:srgbClr val="C00000"/>
              </a:solidFill>
            </a:endParaRPr>
          </a:p>
          <a:p>
            <a:pPr marL="0" indent="0">
              <a:buNone/>
            </a:pPr>
            <a:endParaRPr lang="es-ES" sz="2200" dirty="0"/>
          </a:p>
        </p:txBody>
      </p:sp>
      <p:sp>
        <p:nvSpPr>
          <p:cNvPr id="8" name="Marcador de contenido 3">
            <a:extLst>
              <a:ext uri="{FF2B5EF4-FFF2-40B4-BE49-F238E27FC236}">
                <a16:creationId xmlns:a16="http://schemas.microsoft.com/office/drawing/2014/main" id="{69650080-4F73-40CB-9A44-63DE03917B5D}"/>
              </a:ext>
            </a:extLst>
          </p:cNvPr>
          <p:cNvSpPr txBox="1">
            <a:spLocks/>
          </p:cNvSpPr>
          <p:nvPr/>
        </p:nvSpPr>
        <p:spPr>
          <a:xfrm>
            <a:off x="1078044" y="3627619"/>
            <a:ext cx="3643858" cy="1543987"/>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Clr>
                <a:srgbClr val="C00000"/>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457200" indent="0" algn="just"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2100" dirty="0">
              <a:solidFill>
                <a:srgbClr val="C00000"/>
              </a:solidFill>
            </a:endParaRPr>
          </a:p>
          <a:p>
            <a:pPr marL="0" indent="0" algn="l">
              <a:buFont typeface="Arial" panose="020B0604020202020204" pitchFamily="34" charset="0"/>
              <a:buNone/>
            </a:pPr>
            <a:r>
              <a:rPr lang="es-ES" sz="2200" b="1" dirty="0">
                <a:solidFill>
                  <a:srgbClr val="C00000"/>
                </a:solidFill>
              </a:rPr>
              <a:t>Objetivo:</a:t>
            </a:r>
          </a:p>
          <a:p>
            <a:pPr algn="l"/>
            <a:r>
              <a:rPr lang="es-ES" sz="2200" dirty="0"/>
              <a:t>Construir grupos comparable. </a:t>
            </a:r>
          </a:p>
          <a:p>
            <a:pPr marL="0" indent="0">
              <a:buFont typeface="Arial" panose="020B0604020202020204" pitchFamily="34" charset="0"/>
              <a:buNone/>
            </a:pPr>
            <a:endParaRPr lang="es-ES" sz="2100" dirty="0"/>
          </a:p>
        </p:txBody>
      </p:sp>
    </p:spTree>
    <p:extLst>
      <p:ext uri="{BB962C8B-B14F-4D97-AF65-F5344CB8AC3E}">
        <p14:creationId xmlns:p14="http://schemas.microsoft.com/office/powerpoint/2010/main" val="249349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2" name="Título 1">
            <a:extLst>
              <a:ext uri="{FF2B5EF4-FFF2-40B4-BE49-F238E27FC236}">
                <a16:creationId xmlns:a16="http://schemas.microsoft.com/office/drawing/2014/main" id="{90F7712A-00A3-40F2-AB9C-E714DA336F44}"/>
              </a:ext>
            </a:extLst>
          </p:cNvPr>
          <p:cNvSpPr>
            <a:spLocks noGrp="1"/>
          </p:cNvSpPr>
          <p:nvPr>
            <p:ph type="title"/>
          </p:nvPr>
        </p:nvSpPr>
        <p:spPr/>
        <p:txBody>
          <a:bodyPr/>
          <a:lstStyle/>
          <a:p>
            <a:r>
              <a:rPr lang="es-ES" dirty="0"/>
              <a:t>Puntuación de propensión dimensional alta (</a:t>
            </a:r>
            <a:r>
              <a:rPr lang="es-ES" dirty="0" err="1"/>
              <a:t>hdPS</a:t>
            </a:r>
            <a:r>
              <a:rPr lang="es-ES" dirty="0"/>
              <a:t>)</a:t>
            </a:r>
            <a:endParaRPr lang="es-VE" dirty="0"/>
          </a:p>
        </p:txBody>
      </p:sp>
      <p:pic>
        <p:nvPicPr>
          <p:cNvPr id="9" name="Imagen 8">
            <a:extLst>
              <a:ext uri="{FF2B5EF4-FFF2-40B4-BE49-F238E27FC236}">
                <a16:creationId xmlns:a16="http://schemas.microsoft.com/office/drawing/2014/main" id="{D49C9109-F9E3-4B0E-BB68-68C13DABB42B}"/>
              </a:ext>
            </a:extLst>
          </p:cNvPr>
          <p:cNvPicPr>
            <a:picLocks noChangeAspect="1"/>
          </p:cNvPicPr>
          <p:nvPr/>
        </p:nvPicPr>
        <p:blipFill rotWithShape="1">
          <a:blip r:embed="rId3"/>
          <a:srcRect l="26896" t="24125" r="8836" b="19755"/>
          <a:stretch/>
        </p:blipFill>
        <p:spPr>
          <a:xfrm>
            <a:off x="1581203" y="1176518"/>
            <a:ext cx="9096704" cy="4465988"/>
          </a:xfrm>
          <a:prstGeom prst="rect">
            <a:avLst/>
          </a:prstGeom>
        </p:spPr>
      </p:pic>
    </p:spTree>
    <p:extLst>
      <p:ext uri="{BB962C8B-B14F-4D97-AF65-F5344CB8AC3E}">
        <p14:creationId xmlns:p14="http://schemas.microsoft.com/office/powerpoint/2010/main" val="262603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a:xfrm>
            <a:off x="793229" y="1646644"/>
            <a:ext cx="10515600" cy="4351338"/>
          </a:xfrm>
        </p:spPr>
        <p:txBody>
          <a:bodyPr/>
          <a:lstStyle/>
          <a:p>
            <a:r>
              <a:rPr lang="es-ES" dirty="0"/>
              <a:t>Los pacientes fueron seguidos hasta el 31 de diciembre de 2014 para conocer los resultados: </a:t>
            </a:r>
          </a:p>
          <a:p>
            <a:pPr marL="1485900" lvl="2" indent="-342900">
              <a:buClr>
                <a:srgbClr val="C00000"/>
              </a:buClr>
            </a:pPr>
            <a:r>
              <a:rPr lang="es-ES" dirty="0"/>
              <a:t>Muerte por cualquier causa, EVC isquémico/hemorrágico, AIT, hospitalización por cualquier causa y hospitalización relacionada con IC.</a:t>
            </a:r>
          </a:p>
          <a:p>
            <a:pPr marL="1485900" lvl="2" indent="-342900"/>
            <a:endParaRPr lang="es-ES" dirty="0"/>
          </a:p>
          <a:p>
            <a:r>
              <a:rPr lang="es-ES" dirty="0"/>
              <a:t>Todos los puntos se obtuvieron mediante los registros electrónicos.</a:t>
            </a:r>
          </a:p>
          <a:p>
            <a:endParaRPr lang="es-ES" dirty="0"/>
          </a:p>
          <a:p>
            <a:r>
              <a:rPr lang="es-VE" dirty="0"/>
              <a:t>Se obtuvo datos sobre comorbilidades y tratamiento médico recibido de los registros electrónicos.</a:t>
            </a:r>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Puntos finales </a:t>
            </a:r>
          </a:p>
        </p:txBody>
      </p:sp>
    </p:spTree>
    <p:extLst>
      <p:ext uri="{BB962C8B-B14F-4D97-AF65-F5344CB8AC3E}">
        <p14:creationId xmlns:p14="http://schemas.microsoft.com/office/powerpoint/2010/main" val="70633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a:xfrm>
            <a:off x="838200" y="1166648"/>
            <a:ext cx="10515600" cy="4636462"/>
          </a:xfrm>
        </p:spPr>
        <p:txBody>
          <a:bodyPr>
            <a:normAutofit/>
          </a:bodyPr>
          <a:lstStyle/>
          <a:p>
            <a:pPr marL="0" indent="0">
              <a:buNone/>
            </a:pPr>
            <a:endParaRPr lang="es-ES" dirty="0"/>
          </a:p>
          <a:p>
            <a:r>
              <a:rPr lang="es-ES" dirty="0"/>
              <a:t>Comparamos las características basales mediante análisis de varianza para variables continuas y x</a:t>
            </a:r>
            <a:r>
              <a:rPr lang="es-VE" b="1" i="0" baseline="30000" dirty="0">
                <a:solidFill>
                  <a:srgbClr val="5F6368"/>
                </a:solidFill>
                <a:effectLst/>
                <a:latin typeface="+mj-lt"/>
              </a:rPr>
              <a:t>2</a:t>
            </a:r>
            <a:r>
              <a:rPr lang="es-VE" b="1" i="0" baseline="30000" dirty="0">
                <a:solidFill>
                  <a:srgbClr val="5F6368"/>
                </a:solidFill>
                <a:effectLst/>
                <a:latin typeface="arial" panose="020B0604020202020204" pitchFamily="34" charset="0"/>
              </a:rPr>
              <a:t> </a:t>
            </a:r>
            <a:r>
              <a:rPr lang="es-ES" dirty="0"/>
              <a:t>para variables categóricas. </a:t>
            </a:r>
          </a:p>
          <a:p>
            <a:endParaRPr lang="es-ES" dirty="0"/>
          </a:p>
          <a:p>
            <a:r>
              <a:rPr lang="es-ES" dirty="0"/>
              <a:t>Calculamos las tasas (por 100 personas-año) con intervalo de confianza del 95% para muerte, EVC isquémico/hemorrágico, AIT, hospitalización por cualquier causa y hospitalización relacionada con IC para aquellos que recibieron ablación de FA durante el seguimiento en comparación con los tratados con medicamentos antiarrítmicos sin ablación.</a:t>
            </a: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Análisis estadístico </a:t>
            </a:r>
          </a:p>
        </p:txBody>
      </p:sp>
    </p:spTree>
    <p:extLst>
      <p:ext uri="{BB962C8B-B14F-4D97-AF65-F5344CB8AC3E}">
        <p14:creationId xmlns:p14="http://schemas.microsoft.com/office/powerpoint/2010/main" val="66047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a:xfrm>
            <a:off x="838200" y="1166648"/>
            <a:ext cx="10515600" cy="4636462"/>
          </a:xfrm>
        </p:spPr>
        <p:txBody>
          <a:bodyPr/>
          <a:lstStyle/>
          <a:p>
            <a:endParaRPr lang="es-ES" dirty="0"/>
          </a:p>
          <a:p>
            <a:endParaRPr lang="es-ES" dirty="0"/>
          </a:p>
          <a:p>
            <a:r>
              <a:rPr lang="es-ES" dirty="0"/>
              <a:t>Curvas de riesgo acumulado para puntos finales de muerte EVC isquémico o AIT.</a:t>
            </a:r>
          </a:p>
          <a:p>
            <a:endParaRPr lang="es-ES" dirty="0"/>
          </a:p>
          <a:p>
            <a:r>
              <a:rPr lang="es-ES" dirty="0"/>
              <a:t>Modelos de regresión de Cox ajustado para covariables para examinar la asociación independiente con resultados adversos entre grupos.</a:t>
            </a:r>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Análisis estadístico </a:t>
            </a:r>
          </a:p>
        </p:txBody>
      </p:sp>
    </p:spTree>
    <p:extLst>
      <p:ext uri="{BB962C8B-B14F-4D97-AF65-F5344CB8AC3E}">
        <p14:creationId xmlns:p14="http://schemas.microsoft.com/office/powerpoint/2010/main" val="245150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379B7-17D5-40A7-A1B7-EA5055BA1ABC}"/>
              </a:ext>
            </a:extLst>
          </p:cNvPr>
          <p:cNvSpPr>
            <a:spLocks noGrp="1"/>
          </p:cNvSpPr>
          <p:nvPr>
            <p:ph type="ctrTitle"/>
          </p:nvPr>
        </p:nvSpPr>
        <p:spPr/>
        <p:txBody>
          <a:bodyPr/>
          <a:lstStyle/>
          <a:p>
            <a:r>
              <a:rPr lang="es-VE" dirty="0"/>
              <a:t>Resultados </a:t>
            </a:r>
          </a:p>
        </p:txBody>
      </p:sp>
    </p:spTree>
    <p:extLst>
      <p:ext uri="{BB962C8B-B14F-4D97-AF65-F5344CB8AC3E}">
        <p14:creationId xmlns:p14="http://schemas.microsoft.com/office/powerpoint/2010/main" val="296145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0CEB5F-BFB0-4531-AB10-E4D0B1053C80}"/>
              </a:ext>
            </a:extLst>
          </p:cNvPr>
          <p:cNvPicPr>
            <a:picLocks noChangeAspect="1"/>
          </p:cNvPicPr>
          <p:nvPr/>
        </p:nvPicPr>
        <p:blipFill rotWithShape="1">
          <a:blip r:embed="rId3"/>
          <a:srcRect l="33696" t="11576" r="29456" b="5872"/>
          <a:stretch/>
        </p:blipFill>
        <p:spPr>
          <a:xfrm>
            <a:off x="3528609" y="132521"/>
            <a:ext cx="4802591" cy="6024440"/>
          </a:xfrm>
          <a:prstGeom prst="rect">
            <a:avLst/>
          </a:prstGeom>
        </p:spPr>
      </p:pic>
      <p:sp>
        <p:nvSpPr>
          <p:cNvPr id="9" name="Marcador de texto 3">
            <a:extLst>
              <a:ext uri="{FF2B5EF4-FFF2-40B4-BE49-F238E27FC236}">
                <a16:creationId xmlns:a16="http://schemas.microsoft.com/office/drawing/2014/main" id="{B954833C-6FA4-49C5-AC65-DD38540F236B}"/>
              </a:ext>
            </a:extLst>
          </p:cNvPr>
          <p:cNvSpPr>
            <a:spLocks noGrp="1"/>
          </p:cNvSpPr>
          <p:nvPr>
            <p:ph type="body" sz="quarter" idx="13"/>
          </p:nvPr>
        </p:nvSpPr>
        <p:spPr>
          <a:xfrm>
            <a:off x="736600" y="6356350"/>
            <a:ext cx="10744200" cy="267969"/>
          </a:xfrm>
        </p:spPr>
        <p:txBody>
          <a:body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spTree>
    <p:extLst>
      <p:ext uri="{BB962C8B-B14F-4D97-AF65-F5344CB8AC3E}">
        <p14:creationId xmlns:p14="http://schemas.microsoft.com/office/powerpoint/2010/main" val="224575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286868E-387C-4168-9118-6179C70B944D}"/>
              </a:ext>
            </a:extLst>
          </p:cNvPr>
          <p:cNvPicPr>
            <a:picLocks noChangeAspect="1"/>
          </p:cNvPicPr>
          <p:nvPr/>
        </p:nvPicPr>
        <p:blipFill rotWithShape="1">
          <a:blip r:embed="rId3"/>
          <a:srcRect l="15642" t="6931" r="5031" b="7949"/>
          <a:stretch/>
        </p:blipFill>
        <p:spPr>
          <a:xfrm>
            <a:off x="1668780" y="617220"/>
            <a:ext cx="8753156" cy="5280660"/>
          </a:xfrm>
          <a:prstGeom prst="rect">
            <a:avLst/>
          </a:prstGeom>
        </p:spPr>
      </p:pic>
      <p:sp>
        <p:nvSpPr>
          <p:cNvPr id="2" name="CuadroTexto 1">
            <a:extLst>
              <a:ext uri="{FF2B5EF4-FFF2-40B4-BE49-F238E27FC236}">
                <a16:creationId xmlns:a16="http://schemas.microsoft.com/office/drawing/2014/main" id="{FA152C9A-9418-4AA4-95E9-1083CD3F18E0}"/>
              </a:ext>
            </a:extLst>
          </p:cNvPr>
          <p:cNvSpPr txBox="1"/>
          <p:nvPr/>
        </p:nvSpPr>
        <p:spPr>
          <a:xfrm>
            <a:off x="2038662" y="779490"/>
            <a:ext cx="7734924" cy="1477328"/>
          </a:xfrm>
          <a:prstGeom prst="rect">
            <a:avLst/>
          </a:prstGeom>
          <a:solidFill>
            <a:schemeClr val="bg1"/>
          </a:solidFill>
          <a:ln>
            <a:solidFill>
              <a:schemeClr val="tx1"/>
            </a:solidFill>
          </a:ln>
        </p:spPr>
        <p:txBody>
          <a:bodyPr wrap="square" rtlCol="0">
            <a:spAutoFit/>
          </a:bodyPr>
          <a:lstStyle/>
          <a:p>
            <a:pPr algn="ctr"/>
            <a:r>
              <a:rPr lang="es-ES" b="1" i="0" dirty="0">
                <a:solidFill>
                  <a:srgbClr val="222222"/>
                </a:solidFill>
                <a:effectLst/>
                <a:latin typeface="+mj-lt"/>
                <a:ea typeface="Tahoma" panose="020B0604030504040204" pitchFamily="34" charset="0"/>
                <a:cs typeface="Times New Roman" panose="02020603050405020304" pitchFamily="18" charset="0"/>
              </a:rPr>
              <a:t>Conjunto de cohorte de ablación con catéter de fibrilación auricular</a:t>
            </a:r>
          </a:p>
          <a:p>
            <a:pPr algn="ctr"/>
            <a:r>
              <a:rPr lang="es-ES" b="1" i="0" dirty="0">
                <a:solidFill>
                  <a:srgbClr val="222222"/>
                </a:solidFill>
                <a:effectLst/>
                <a:latin typeface="+mj-lt"/>
                <a:ea typeface="Tahoma" panose="020B0604030504040204" pitchFamily="34" charset="0"/>
                <a:cs typeface="Times New Roman" panose="02020603050405020304" pitchFamily="18" charset="0"/>
              </a:rPr>
              <a:t> Revisado el 1/11/2018 </a:t>
            </a:r>
          </a:p>
          <a:p>
            <a:pPr algn="ctr"/>
            <a:endParaRPr lang="es-ES" b="1" i="0" dirty="0">
              <a:solidFill>
                <a:srgbClr val="222222"/>
              </a:solidFill>
              <a:effectLst/>
              <a:latin typeface="+mj-lt"/>
              <a:ea typeface="Tahoma" panose="020B0604030504040204" pitchFamily="34" charset="0"/>
              <a:cs typeface="Times New Roman" panose="02020603050405020304" pitchFamily="18" charset="0"/>
            </a:endParaRPr>
          </a:p>
          <a:p>
            <a:pPr algn="ctr"/>
            <a:r>
              <a:rPr lang="es-ES" b="1" i="0" dirty="0">
                <a:solidFill>
                  <a:srgbClr val="222222"/>
                </a:solidFill>
                <a:effectLst/>
                <a:latin typeface="+mj-lt"/>
                <a:ea typeface="Tahoma" panose="020B0604030504040204" pitchFamily="34" charset="0"/>
                <a:cs typeface="Times New Roman" panose="02020603050405020304" pitchFamily="18" charset="0"/>
              </a:rPr>
              <a:t>Total de pacientes con diagnóstico de fibrilación auricular entre 2010-2014 </a:t>
            </a:r>
          </a:p>
          <a:p>
            <a:pPr algn="ctr"/>
            <a:r>
              <a:rPr lang="es-ES" b="1" i="0" dirty="0">
                <a:solidFill>
                  <a:srgbClr val="222222"/>
                </a:solidFill>
                <a:effectLst/>
                <a:latin typeface="+mj-lt"/>
                <a:ea typeface="Tahoma" panose="020B0604030504040204" pitchFamily="34" charset="0"/>
                <a:cs typeface="Times New Roman" panose="02020603050405020304" pitchFamily="18" charset="0"/>
              </a:rPr>
              <a:t>N = 182,666</a:t>
            </a:r>
            <a:endParaRPr lang="es-VE" b="1" dirty="0">
              <a:latin typeface="+mj-lt"/>
              <a:ea typeface="Tahoma" panose="020B060403050404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01248F1-16E5-4EE2-A85A-2E81504B9544}"/>
              </a:ext>
            </a:extLst>
          </p:cNvPr>
          <p:cNvSpPr txBox="1"/>
          <p:nvPr/>
        </p:nvSpPr>
        <p:spPr>
          <a:xfrm>
            <a:off x="6778053" y="2355956"/>
            <a:ext cx="3864963" cy="2462213"/>
          </a:xfrm>
          <a:prstGeom prst="rect">
            <a:avLst/>
          </a:prstGeom>
          <a:solidFill>
            <a:schemeClr val="bg1"/>
          </a:solidFill>
          <a:ln>
            <a:solidFill>
              <a:schemeClr val="tx1"/>
            </a:solidFill>
          </a:ln>
        </p:spPr>
        <p:txBody>
          <a:bodyPr wrap="square" rtlCol="0">
            <a:spAutoFit/>
          </a:bodyPr>
          <a:lstStyle/>
          <a:p>
            <a:r>
              <a:rPr lang="es-ES" sz="1400" b="1" i="0" dirty="0">
                <a:solidFill>
                  <a:srgbClr val="222222"/>
                </a:solidFill>
                <a:effectLst/>
                <a:latin typeface="+mj-lt"/>
              </a:rPr>
              <a:t>Exclusiones adicionales (no mutuamente excluyentes):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Sin género conocido (N = 12)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Menos de 18 años en la fecha del índice (N = 3719)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Muerte antes o en la fecha del índice (N = 447)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Menos de 12 meses de membresía continua antes del índice  fecha (N = 22,805)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Menos de 12 meses de beneficio farmacéutico continuo antes de la fecha índice (N = 24,473) </a:t>
            </a:r>
          </a:p>
          <a:p>
            <a:pPr marL="285750" indent="-285750">
              <a:buClr>
                <a:srgbClr val="C00000"/>
              </a:buClr>
              <a:buFont typeface="Arial" panose="020B0604020202020204" pitchFamily="34" charset="0"/>
              <a:buChar char="•"/>
            </a:pPr>
            <a:r>
              <a:rPr lang="es-ES" sz="1400" b="1" i="0" dirty="0">
                <a:solidFill>
                  <a:srgbClr val="222222"/>
                </a:solidFill>
                <a:effectLst/>
                <a:latin typeface="+mj-lt"/>
              </a:rPr>
              <a:t>Sin seguimiento (N = 8,839)</a:t>
            </a:r>
            <a:endParaRPr lang="es-VE" sz="1400" b="1" dirty="0">
              <a:latin typeface="+mj-lt"/>
            </a:endParaRPr>
          </a:p>
        </p:txBody>
      </p:sp>
      <p:sp>
        <p:nvSpPr>
          <p:cNvPr id="8" name="CuadroTexto 7">
            <a:extLst>
              <a:ext uri="{FF2B5EF4-FFF2-40B4-BE49-F238E27FC236}">
                <a16:creationId xmlns:a16="http://schemas.microsoft.com/office/drawing/2014/main" id="{CED0F72F-52B8-4EC0-B34B-2160ACEB1BCA}"/>
              </a:ext>
            </a:extLst>
          </p:cNvPr>
          <p:cNvSpPr txBox="1"/>
          <p:nvPr/>
        </p:nvSpPr>
        <p:spPr>
          <a:xfrm>
            <a:off x="2670746" y="4949253"/>
            <a:ext cx="6428283" cy="1077218"/>
          </a:xfrm>
          <a:prstGeom prst="rect">
            <a:avLst/>
          </a:prstGeom>
          <a:solidFill>
            <a:schemeClr val="bg1"/>
          </a:solidFill>
          <a:ln>
            <a:solidFill>
              <a:schemeClr val="tx1"/>
            </a:solidFill>
          </a:ln>
        </p:spPr>
        <p:txBody>
          <a:bodyPr wrap="square" rtlCol="0">
            <a:spAutoFit/>
          </a:bodyPr>
          <a:lstStyle/>
          <a:p>
            <a:pPr algn="ctr"/>
            <a:endParaRPr lang="es-ES" sz="1600" b="1" i="0" dirty="0">
              <a:solidFill>
                <a:srgbClr val="222222"/>
              </a:solidFill>
              <a:effectLst/>
              <a:latin typeface="+mj-lt"/>
            </a:endParaRPr>
          </a:p>
          <a:p>
            <a:pPr algn="ctr"/>
            <a:r>
              <a:rPr lang="es-ES" sz="1600" b="1" i="0" dirty="0">
                <a:solidFill>
                  <a:srgbClr val="222222"/>
                </a:solidFill>
                <a:effectLst/>
                <a:latin typeface="+mj-lt"/>
              </a:rPr>
              <a:t>Adultos elegibles con fibrilación auricular</a:t>
            </a:r>
          </a:p>
          <a:p>
            <a:pPr algn="ctr"/>
            <a:r>
              <a:rPr lang="es-ES" sz="1600" b="1" i="0" dirty="0">
                <a:solidFill>
                  <a:srgbClr val="222222"/>
                </a:solidFill>
                <a:effectLst/>
                <a:latin typeface="+mj-lt"/>
              </a:rPr>
              <a:t> N = 157,774</a:t>
            </a:r>
          </a:p>
          <a:p>
            <a:pPr algn="ctr"/>
            <a:endParaRPr lang="es-VE" sz="1600" b="1"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75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97" y="1905000"/>
            <a:ext cx="10515600" cy="2249573"/>
          </a:xfrm>
        </p:spPr>
        <p:txBody>
          <a:bodyPr>
            <a:normAutofit/>
          </a:bodyPr>
          <a:lstStyle/>
          <a:p>
            <a:r>
              <a:rPr lang="es-VE" sz="6600" dirty="0"/>
              <a:t>Evidencia científica</a:t>
            </a:r>
            <a:br>
              <a:rPr lang="es-VE" sz="6600" dirty="0"/>
            </a:br>
            <a:endParaRPr lang="es-VE" sz="2000" dirty="0">
              <a:solidFill>
                <a:srgbClr val="C00000"/>
              </a:solidFill>
            </a:endParaRPr>
          </a:p>
        </p:txBody>
      </p:sp>
      <p:sp>
        <p:nvSpPr>
          <p:cNvPr id="3" name="TextBox 2"/>
          <p:cNvSpPr txBox="1"/>
          <p:nvPr/>
        </p:nvSpPr>
        <p:spPr>
          <a:xfrm>
            <a:off x="807247" y="5448300"/>
            <a:ext cx="5448300" cy="369332"/>
          </a:xfrm>
          <a:prstGeom prst="rect">
            <a:avLst/>
          </a:prstGeom>
          <a:noFill/>
        </p:spPr>
        <p:txBody>
          <a:bodyPr wrap="square" rtlCol="0">
            <a:spAutoFit/>
          </a:bodyPr>
          <a:lstStyle/>
          <a:p>
            <a:r>
              <a:rPr lang="es-VE" spc="300" dirty="0">
                <a:solidFill>
                  <a:srgbClr val="7F7F7F"/>
                </a:solidFill>
              </a:rPr>
              <a:t>Barquisimeto, Mayo de 2021</a:t>
            </a:r>
          </a:p>
        </p:txBody>
      </p:sp>
      <p:sp>
        <p:nvSpPr>
          <p:cNvPr id="4" name="TextBox 3"/>
          <p:cNvSpPr txBox="1"/>
          <p:nvPr/>
        </p:nvSpPr>
        <p:spPr>
          <a:xfrm>
            <a:off x="4274346" y="4362144"/>
            <a:ext cx="7327103" cy="369332"/>
          </a:xfrm>
          <a:prstGeom prst="rect">
            <a:avLst/>
          </a:prstGeom>
          <a:noFill/>
        </p:spPr>
        <p:txBody>
          <a:bodyPr wrap="square" rtlCol="0">
            <a:spAutoFit/>
          </a:bodyPr>
          <a:lstStyle/>
          <a:p>
            <a:r>
              <a:rPr lang="es-VE" b="1" spc="300" dirty="0">
                <a:solidFill>
                  <a:srgbClr val="7F7F7F"/>
                </a:solidFill>
              </a:rPr>
              <a:t>-  Dra. María Eugenia Soler  - Dr. </a:t>
            </a:r>
            <a:r>
              <a:rPr lang="es-VE" b="1" spc="300" dirty="0" err="1">
                <a:solidFill>
                  <a:srgbClr val="7F7F7F"/>
                </a:solidFill>
              </a:rPr>
              <a:t>Keinert</a:t>
            </a:r>
            <a:r>
              <a:rPr lang="es-VE" b="1" spc="300" dirty="0">
                <a:solidFill>
                  <a:srgbClr val="7F7F7F"/>
                </a:solidFill>
              </a:rPr>
              <a:t> Narváez</a:t>
            </a:r>
          </a:p>
        </p:txBody>
      </p:sp>
    </p:spTree>
    <p:extLst>
      <p:ext uri="{BB962C8B-B14F-4D97-AF65-F5344CB8AC3E}">
        <p14:creationId xmlns:p14="http://schemas.microsoft.com/office/powerpoint/2010/main" val="1591465166"/>
      </p:ext>
    </p:extLst>
  </p:cSld>
  <p:clrMapOvr>
    <a:masterClrMapping/>
  </p:clrMapOvr>
  <mc:AlternateContent xmlns:mc="http://schemas.openxmlformats.org/markup-compatibility/2006" xmlns:p14="http://schemas.microsoft.com/office/powerpoint/2010/main">
    <mc:Choice Requires="p14">
      <p:transition spd="slow" p14:dur="2000" advTm="1426"/>
    </mc:Choice>
    <mc:Fallback xmlns="">
      <p:transition spd="slow" advTm="142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EA4D284-7D46-4B5C-8C9B-2006FE9E9E7F}"/>
              </a:ext>
            </a:extLst>
          </p:cNvPr>
          <p:cNvPicPr>
            <a:picLocks noChangeAspect="1"/>
          </p:cNvPicPr>
          <p:nvPr/>
        </p:nvPicPr>
        <p:blipFill rotWithShape="1">
          <a:blip r:embed="rId3"/>
          <a:srcRect l="18690" t="5692" r="28453" b="7281"/>
          <a:stretch/>
        </p:blipFill>
        <p:spPr>
          <a:xfrm>
            <a:off x="2278743" y="391886"/>
            <a:ext cx="6444344" cy="5965371"/>
          </a:xfrm>
          <a:prstGeom prst="rect">
            <a:avLst/>
          </a:prstGeom>
        </p:spPr>
      </p:pic>
      <p:sp>
        <p:nvSpPr>
          <p:cNvPr id="4" name="CuadroTexto 3">
            <a:extLst>
              <a:ext uri="{FF2B5EF4-FFF2-40B4-BE49-F238E27FC236}">
                <a16:creationId xmlns:a16="http://schemas.microsoft.com/office/drawing/2014/main" id="{270F987E-6172-445D-9902-970774DB1F14}"/>
              </a:ext>
            </a:extLst>
          </p:cNvPr>
          <p:cNvSpPr txBox="1"/>
          <p:nvPr/>
        </p:nvSpPr>
        <p:spPr>
          <a:xfrm>
            <a:off x="2745699" y="302303"/>
            <a:ext cx="2455890" cy="1107996"/>
          </a:xfrm>
          <a:prstGeom prst="rect">
            <a:avLst/>
          </a:prstGeom>
          <a:solidFill>
            <a:schemeClr val="bg1"/>
          </a:solidFill>
          <a:ln>
            <a:solidFill>
              <a:schemeClr val="tx1"/>
            </a:solidFill>
          </a:ln>
        </p:spPr>
        <p:txBody>
          <a:bodyPr wrap="square" rtlCol="0">
            <a:spAutoFit/>
          </a:bodyPr>
          <a:lstStyle/>
          <a:p>
            <a:pPr algn="ctr"/>
            <a:r>
              <a:rPr lang="es-ES" sz="1600" b="1" dirty="0"/>
              <a:t>Pacientes que recibieron un procedimiento de ablación (caso) </a:t>
            </a:r>
          </a:p>
          <a:p>
            <a:pPr algn="ctr"/>
            <a:r>
              <a:rPr lang="es-ES" sz="1600" b="1" dirty="0"/>
              <a:t>N = 811</a:t>
            </a:r>
            <a:endParaRPr lang="es-ES" sz="1600" b="1" i="0" dirty="0">
              <a:solidFill>
                <a:srgbClr val="222222"/>
              </a:solidFill>
              <a:effectLst/>
              <a:latin typeface="+mj-lt"/>
            </a:endParaRPr>
          </a:p>
        </p:txBody>
      </p:sp>
      <p:sp>
        <p:nvSpPr>
          <p:cNvPr id="5" name="CuadroTexto 4">
            <a:extLst>
              <a:ext uri="{FF2B5EF4-FFF2-40B4-BE49-F238E27FC236}">
                <a16:creationId xmlns:a16="http://schemas.microsoft.com/office/drawing/2014/main" id="{7106EB30-1EB4-44B4-869A-47A09A0212AB}"/>
              </a:ext>
            </a:extLst>
          </p:cNvPr>
          <p:cNvSpPr txBox="1"/>
          <p:nvPr/>
        </p:nvSpPr>
        <p:spPr>
          <a:xfrm>
            <a:off x="5941099" y="3857470"/>
            <a:ext cx="4956749" cy="1384995"/>
          </a:xfrm>
          <a:prstGeom prst="rect">
            <a:avLst/>
          </a:prstGeom>
          <a:solidFill>
            <a:schemeClr val="bg1"/>
          </a:solidFill>
          <a:ln>
            <a:solidFill>
              <a:schemeClr val="tx1"/>
            </a:solidFill>
          </a:ln>
        </p:spPr>
        <p:txBody>
          <a:bodyPr wrap="square" rtlCol="0">
            <a:spAutoFit/>
          </a:bodyPr>
          <a:lstStyle/>
          <a:p>
            <a:pPr algn="just"/>
            <a:r>
              <a:rPr lang="es-ES" sz="1400" b="1" dirty="0"/>
              <a:t>Pacientes emparejados en:</a:t>
            </a:r>
          </a:p>
          <a:p>
            <a:pPr marL="285750" indent="-285750" algn="just">
              <a:buClr>
                <a:srgbClr val="C00000"/>
              </a:buClr>
              <a:buFont typeface="Arial" panose="020B0604020202020204" pitchFamily="34" charset="0"/>
              <a:buChar char="•"/>
            </a:pPr>
            <a:r>
              <a:rPr lang="es-ES" sz="1400" b="1" dirty="0"/>
              <a:t>Edad dentro del mismo año a la fecha de emparejamiento</a:t>
            </a:r>
          </a:p>
          <a:p>
            <a:pPr marL="285750" indent="-285750" algn="just">
              <a:buClr>
                <a:srgbClr val="C00000"/>
              </a:buClr>
              <a:buFont typeface="Arial" panose="020B0604020202020204" pitchFamily="34" charset="0"/>
              <a:buChar char="•"/>
            </a:pPr>
            <a:r>
              <a:rPr lang="es-ES" sz="1400" b="1" dirty="0"/>
              <a:t>Sexo </a:t>
            </a:r>
          </a:p>
          <a:p>
            <a:pPr marL="285750" indent="-285750" algn="just">
              <a:buClr>
                <a:srgbClr val="C00000"/>
              </a:buClr>
              <a:buFont typeface="Arial" panose="020B0604020202020204" pitchFamily="34" charset="0"/>
              <a:buChar char="•"/>
            </a:pPr>
            <a:r>
              <a:rPr lang="es-ES" sz="1400" b="1" dirty="0"/>
              <a:t>Diferencia en la puntuación HDPS de </a:t>
            </a:r>
            <a:r>
              <a:rPr lang="es-VE" sz="1400" b="1" dirty="0"/>
              <a:t> ≤ </a:t>
            </a:r>
            <a:r>
              <a:rPr lang="es-ES" sz="1400" b="1" dirty="0"/>
              <a:t>0.001</a:t>
            </a:r>
          </a:p>
          <a:p>
            <a:pPr marL="285750" indent="-285750" algn="just">
              <a:buClr>
                <a:srgbClr val="C00000"/>
              </a:buClr>
              <a:buFont typeface="Arial" panose="020B0604020202020204" pitchFamily="34" charset="0"/>
              <a:buChar char="•"/>
            </a:pPr>
            <a:r>
              <a:rPr lang="es-ES" sz="1400" b="1" dirty="0"/>
              <a:t>Hipertensión, diabetes mellitus, insuficiencia cardíaca y enfermedad coronaria</a:t>
            </a:r>
            <a:endParaRPr lang="es-ES" sz="1400" b="1" i="0" dirty="0">
              <a:solidFill>
                <a:srgbClr val="222222"/>
              </a:solidFill>
              <a:effectLst/>
              <a:latin typeface="+mj-lt"/>
            </a:endParaRPr>
          </a:p>
        </p:txBody>
      </p:sp>
      <p:sp>
        <p:nvSpPr>
          <p:cNvPr id="6" name="CuadroTexto 5">
            <a:extLst>
              <a:ext uri="{FF2B5EF4-FFF2-40B4-BE49-F238E27FC236}">
                <a16:creationId xmlns:a16="http://schemas.microsoft.com/office/drawing/2014/main" id="{6C9CE9C5-C864-4DEE-ABAC-789531A55524}"/>
              </a:ext>
            </a:extLst>
          </p:cNvPr>
          <p:cNvSpPr txBox="1"/>
          <p:nvPr/>
        </p:nvSpPr>
        <p:spPr>
          <a:xfrm>
            <a:off x="2825645" y="3635115"/>
            <a:ext cx="2435903" cy="1323439"/>
          </a:xfrm>
          <a:prstGeom prst="rect">
            <a:avLst/>
          </a:prstGeom>
          <a:solidFill>
            <a:schemeClr val="bg1"/>
          </a:solidFill>
          <a:ln>
            <a:solidFill>
              <a:schemeClr val="tx1"/>
            </a:solidFill>
          </a:ln>
        </p:spPr>
        <p:txBody>
          <a:bodyPr wrap="square" rtlCol="0">
            <a:spAutoFit/>
          </a:bodyPr>
          <a:lstStyle/>
          <a:p>
            <a:pPr algn="ctr"/>
            <a:r>
              <a:rPr lang="es-ES" sz="1600" b="1" dirty="0"/>
              <a:t>Pacientes que recibieron un procedimiento de ablación </a:t>
            </a:r>
          </a:p>
          <a:p>
            <a:pPr algn="ctr"/>
            <a:r>
              <a:rPr lang="es-ES" sz="1600" b="1" dirty="0"/>
              <a:t>(caso) </a:t>
            </a:r>
          </a:p>
          <a:p>
            <a:pPr algn="ctr"/>
            <a:r>
              <a:rPr lang="es-ES" sz="1600" b="1" dirty="0"/>
              <a:t>N = 811</a:t>
            </a:r>
            <a:endParaRPr lang="es-ES" sz="1600" b="1" i="0" dirty="0">
              <a:solidFill>
                <a:srgbClr val="222222"/>
              </a:solidFill>
              <a:effectLst/>
              <a:latin typeface="+mj-lt"/>
            </a:endParaRPr>
          </a:p>
        </p:txBody>
      </p:sp>
      <p:sp>
        <p:nvSpPr>
          <p:cNvPr id="8" name="CuadroTexto 7">
            <a:extLst>
              <a:ext uri="{FF2B5EF4-FFF2-40B4-BE49-F238E27FC236}">
                <a16:creationId xmlns:a16="http://schemas.microsoft.com/office/drawing/2014/main" id="{C2F52B8D-687F-4066-89F7-9ECE2CF752A7}"/>
              </a:ext>
            </a:extLst>
          </p:cNvPr>
          <p:cNvSpPr txBox="1"/>
          <p:nvPr/>
        </p:nvSpPr>
        <p:spPr>
          <a:xfrm>
            <a:off x="5906124" y="1434063"/>
            <a:ext cx="4212237" cy="2246769"/>
          </a:xfrm>
          <a:prstGeom prst="rect">
            <a:avLst/>
          </a:prstGeom>
          <a:solidFill>
            <a:schemeClr val="bg1"/>
          </a:solidFill>
          <a:ln>
            <a:solidFill>
              <a:schemeClr val="tx1"/>
            </a:solidFill>
          </a:ln>
        </p:spPr>
        <p:txBody>
          <a:bodyPr wrap="square" rtlCol="0">
            <a:spAutoFit/>
          </a:bodyPr>
          <a:lstStyle/>
          <a:p>
            <a:pPr algn="just"/>
            <a:r>
              <a:rPr lang="es-ES" sz="1400" b="1" dirty="0"/>
              <a:t>Exclusiones adicionales (no mutuamente excluyentes): </a:t>
            </a:r>
          </a:p>
          <a:p>
            <a:pPr marL="285750" indent="-285750" algn="just">
              <a:buClr>
                <a:srgbClr val="C00000"/>
              </a:buClr>
              <a:buFont typeface="Arial" panose="020B0604020202020204" pitchFamily="34" charset="0"/>
              <a:buChar char="•"/>
            </a:pPr>
            <a:r>
              <a:rPr lang="es-ES" sz="1400" b="1" dirty="0"/>
              <a:t>Fallecimiento antes o en la fecha emparejada Menos de 12 meses de membresía continua antes de la fecha emparejada</a:t>
            </a:r>
          </a:p>
          <a:p>
            <a:pPr marL="285750" indent="-285750" algn="just">
              <a:buClr>
                <a:srgbClr val="C00000"/>
              </a:buClr>
              <a:buFont typeface="Arial" panose="020B0604020202020204" pitchFamily="34" charset="0"/>
              <a:buChar char="•"/>
            </a:pPr>
            <a:r>
              <a:rPr lang="es-ES" sz="1400" b="1" dirty="0"/>
              <a:t>Menos de 12 meses de beneficio farmacéutico continuo antes de la fecha emparejada </a:t>
            </a:r>
          </a:p>
          <a:p>
            <a:pPr marL="285750" indent="-285750" algn="just">
              <a:buClr>
                <a:srgbClr val="C00000"/>
              </a:buClr>
              <a:buFont typeface="Arial" panose="020B0604020202020204" pitchFamily="34" charset="0"/>
              <a:buChar char="•"/>
            </a:pPr>
            <a:r>
              <a:rPr lang="es-ES" sz="1400" b="1" dirty="0"/>
              <a:t>Sin seguimiento</a:t>
            </a:r>
          </a:p>
          <a:p>
            <a:pPr marL="285750" indent="-285750" algn="just">
              <a:buClr>
                <a:srgbClr val="C00000"/>
              </a:buClr>
              <a:buFont typeface="Arial" panose="020B0604020202020204" pitchFamily="34" charset="0"/>
              <a:buChar char="•"/>
            </a:pPr>
            <a:r>
              <a:rPr lang="es-ES" sz="1400" b="1" dirty="0"/>
              <a:t>Sin uso de terapia antiarrítmica en la fecha emparejada </a:t>
            </a:r>
          </a:p>
          <a:p>
            <a:pPr marL="285750" indent="-285750" algn="just">
              <a:buClr>
                <a:srgbClr val="C00000"/>
              </a:buClr>
              <a:buFont typeface="Arial" panose="020B0604020202020204" pitchFamily="34" charset="0"/>
              <a:buChar char="•"/>
            </a:pPr>
            <a:r>
              <a:rPr lang="es-ES" sz="1400" b="1" dirty="0"/>
              <a:t> Tratado con amiodarona</a:t>
            </a:r>
            <a:endParaRPr lang="es-ES" sz="1400" b="1" i="0" dirty="0">
              <a:solidFill>
                <a:srgbClr val="222222"/>
              </a:solidFill>
              <a:effectLst/>
              <a:latin typeface="+mj-lt"/>
            </a:endParaRPr>
          </a:p>
        </p:txBody>
      </p:sp>
      <p:sp>
        <p:nvSpPr>
          <p:cNvPr id="9" name="CuadroTexto 8">
            <a:extLst>
              <a:ext uri="{FF2B5EF4-FFF2-40B4-BE49-F238E27FC236}">
                <a16:creationId xmlns:a16="http://schemas.microsoft.com/office/drawing/2014/main" id="{5E6BCD12-360B-4E2A-BF75-2BF6A1A43078}"/>
              </a:ext>
            </a:extLst>
          </p:cNvPr>
          <p:cNvSpPr txBox="1"/>
          <p:nvPr/>
        </p:nvSpPr>
        <p:spPr>
          <a:xfrm>
            <a:off x="5853659" y="147405"/>
            <a:ext cx="2735706" cy="1077218"/>
          </a:xfrm>
          <a:prstGeom prst="rect">
            <a:avLst/>
          </a:prstGeom>
          <a:solidFill>
            <a:schemeClr val="bg1"/>
          </a:solidFill>
          <a:ln>
            <a:solidFill>
              <a:schemeClr val="tx1"/>
            </a:solidFill>
          </a:ln>
        </p:spPr>
        <p:txBody>
          <a:bodyPr wrap="square" rtlCol="0">
            <a:spAutoFit/>
          </a:bodyPr>
          <a:lstStyle/>
          <a:p>
            <a:pPr algn="just"/>
            <a:r>
              <a:rPr lang="es-ES" sz="1600" b="1" dirty="0"/>
              <a:t>Pacientes que no recibieron un procedimiento de ablación </a:t>
            </a:r>
          </a:p>
          <a:p>
            <a:pPr algn="ctr"/>
            <a:r>
              <a:rPr lang="es-ES" sz="1600" b="1" dirty="0"/>
              <a:t>(Control) </a:t>
            </a:r>
          </a:p>
          <a:p>
            <a:pPr algn="ctr"/>
            <a:r>
              <a:rPr lang="es-ES" sz="1600" b="1" dirty="0"/>
              <a:t>N = 156,963</a:t>
            </a:r>
            <a:endParaRPr lang="es-ES" sz="1600" b="1" i="0" dirty="0">
              <a:solidFill>
                <a:srgbClr val="222222"/>
              </a:solidFill>
              <a:effectLst/>
              <a:latin typeface="+mj-lt"/>
            </a:endParaRPr>
          </a:p>
        </p:txBody>
      </p:sp>
      <p:sp>
        <p:nvSpPr>
          <p:cNvPr id="10" name="CuadroTexto 9">
            <a:extLst>
              <a:ext uri="{FF2B5EF4-FFF2-40B4-BE49-F238E27FC236}">
                <a16:creationId xmlns:a16="http://schemas.microsoft.com/office/drawing/2014/main" id="{A3B23535-79DD-4960-9139-B8F88265A3D7}"/>
              </a:ext>
            </a:extLst>
          </p:cNvPr>
          <p:cNvSpPr txBox="1"/>
          <p:nvPr/>
        </p:nvSpPr>
        <p:spPr>
          <a:xfrm>
            <a:off x="5853657" y="5534561"/>
            <a:ext cx="3125451" cy="1077218"/>
          </a:xfrm>
          <a:prstGeom prst="rect">
            <a:avLst/>
          </a:prstGeom>
          <a:solidFill>
            <a:schemeClr val="bg1"/>
          </a:solidFill>
          <a:ln>
            <a:solidFill>
              <a:schemeClr val="tx1"/>
            </a:solidFill>
          </a:ln>
        </p:spPr>
        <p:txBody>
          <a:bodyPr wrap="square" rtlCol="0">
            <a:spAutoFit/>
          </a:bodyPr>
          <a:lstStyle/>
          <a:p>
            <a:pPr algn="ctr"/>
            <a:r>
              <a:rPr lang="es-ES" sz="1600" b="1" dirty="0"/>
              <a:t>1: 1 Adultos emparejados que no recibieron un procedimiento de ablación </a:t>
            </a:r>
          </a:p>
          <a:p>
            <a:pPr algn="ctr"/>
            <a:r>
              <a:rPr lang="es-ES" sz="1600" b="1" dirty="0"/>
              <a:t>N = 1070</a:t>
            </a:r>
            <a:endParaRPr lang="es-ES" sz="1600" b="1" i="0" dirty="0">
              <a:solidFill>
                <a:srgbClr val="222222"/>
              </a:solidFill>
              <a:effectLst/>
              <a:latin typeface="+mj-lt"/>
            </a:endParaRPr>
          </a:p>
        </p:txBody>
      </p:sp>
      <p:sp>
        <p:nvSpPr>
          <p:cNvPr id="11" name="CuadroTexto 10">
            <a:extLst>
              <a:ext uri="{FF2B5EF4-FFF2-40B4-BE49-F238E27FC236}">
                <a16:creationId xmlns:a16="http://schemas.microsoft.com/office/drawing/2014/main" id="{3B8C3BC5-814C-4619-9CBE-001FA55BB10D}"/>
              </a:ext>
            </a:extLst>
          </p:cNvPr>
          <p:cNvSpPr txBox="1"/>
          <p:nvPr/>
        </p:nvSpPr>
        <p:spPr>
          <a:xfrm>
            <a:off x="2510851" y="5523876"/>
            <a:ext cx="2765687" cy="1077218"/>
          </a:xfrm>
          <a:prstGeom prst="rect">
            <a:avLst/>
          </a:prstGeom>
          <a:solidFill>
            <a:schemeClr val="bg1"/>
          </a:solidFill>
          <a:ln>
            <a:solidFill>
              <a:schemeClr val="tx1"/>
            </a:solidFill>
          </a:ln>
        </p:spPr>
        <p:txBody>
          <a:bodyPr wrap="square" rtlCol="0">
            <a:spAutoFit/>
          </a:bodyPr>
          <a:lstStyle/>
          <a:p>
            <a:pPr algn="ctr"/>
            <a:r>
              <a:rPr lang="es-ES" sz="1600" b="1" dirty="0"/>
              <a:t>Total de pacientes únicos que recibieron un procedimiento de ablación </a:t>
            </a:r>
          </a:p>
          <a:p>
            <a:pPr algn="ctr"/>
            <a:r>
              <a:rPr lang="es-ES" sz="1600" b="1" dirty="0"/>
              <a:t>N = 535</a:t>
            </a:r>
            <a:endParaRPr lang="es-ES" sz="1600" b="1" i="0" dirty="0">
              <a:solidFill>
                <a:srgbClr val="222222"/>
              </a:solidFill>
              <a:effectLst/>
              <a:latin typeface="+mj-lt"/>
            </a:endParaRPr>
          </a:p>
        </p:txBody>
      </p:sp>
    </p:spTree>
    <p:extLst>
      <p:ext uri="{BB962C8B-B14F-4D97-AF65-F5344CB8AC3E}">
        <p14:creationId xmlns:p14="http://schemas.microsoft.com/office/powerpoint/2010/main" val="42893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3FA8A0-C0AE-4238-89B9-FE64B5CD4D85}"/>
              </a:ext>
            </a:extLst>
          </p:cNvPr>
          <p:cNvPicPr>
            <a:picLocks noChangeAspect="1"/>
          </p:cNvPicPr>
          <p:nvPr/>
        </p:nvPicPr>
        <p:blipFill rotWithShape="1">
          <a:blip r:embed="rId3"/>
          <a:srcRect l="17500" t="14375" r="21547" b="13163"/>
          <a:stretch/>
        </p:blipFill>
        <p:spPr>
          <a:xfrm>
            <a:off x="1276304" y="185688"/>
            <a:ext cx="9477829" cy="6335034"/>
          </a:xfrm>
          <a:prstGeom prst="rect">
            <a:avLst/>
          </a:prstGeom>
        </p:spPr>
      </p:pic>
      <p:sp>
        <p:nvSpPr>
          <p:cNvPr id="7" name="CuadroTexto 6">
            <a:extLst>
              <a:ext uri="{FF2B5EF4-FFF2-40B4-BE49-F238E27FC236}">
                <a16:creationId xmlns:a16="http://schemas.microsoft.com/office/drawing/2014/main" id="{1B545AD5-0A4D-47D3-80A8-96E1E5398CB1}"/>
              </a:ext>
            </a:extLst>
          </p:cNvPr>
          <p:cNvSpPr txBox="1"/>
          <p:nvPr/>
        </p:nvSpPr>
        <p:spPr>
          <a:xfrm>
            <a:off x="1487773" y="621534"/>
            <a:ext cx="9145249" cy="584775"/>
          </a:xfrm>
          <a:prstGeom prst="rect">
            <a:avLst/>
          </a:prstGeom>
          <a:solidFill>
            <a:schemeClr val="bg1"/>
          </a:solidFill>
        </p:spPr>
        <p:txBody>
          <a:bodyPr wrap="square">
            <a:spAutoFit/>
          </a:bodyPr>
          <a:lstStyle/>
          <a:p>
            <a:pPr algn="just"/>
            <a:r>
              <a:rPr lang="es-ES" sz="1600" b="1" dirty="0">
                <a:latin typeface="+mj-lt"/>
                <a:ea typeface="Cambria" panose="02040503050406030204" pitchFamily="18" charset="0"/>
                <a:cs typeface="Times New Roman" panose="02020603050405020304" pitchFamily="18" charset="0"/>
              </a:rPr>
              <a:t>Características basales de los adultos con fibrilación auricular entre enero de 2010 y junio de 2014, estratificadas por tratamiento de ablación con catéter versus terapia antiarrítmica solamente.</a:t>
            </a:r>
            <a:endParaRPr lang="es-VE" sz="1600" b="1" dirty="0">
              <a:latin typeface="+mj-lt"/>
              <a:ea typeface="Cambria" panose="020405030504060302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0A72A8C-A061-4408-8E32-44D9642FBD87}"/>
              </a:ext>
            </a:extLst>
          </p:cNvPr>
          <p:cNvSpPr txBox="1"/>
          <p:nvPr/>
        </p:nvSpPr>
        <p:spPr>
          <a:xfrm>
            <a:off x="5381468" y="239843"/>
            <a:ext cx="1319134" cy="369332"/>
          </a:xfrm>
          <a:prstGeom prst="rect">
            <a:avLst/>
          </a:prstGeom>
          <a:solidFill>
            <a:schemeClr val="bg1"/>
          </a:solidFill>
        </p:spPr>
        <p:txBody>
          <a:bodyPr wrap="square" rtlCol="0">
            <a:spAutoFit/>
          </a:bodyPr>
          <a:lstStyle/>
          <a:p>
            <a:pPr algn="ctr"/>
            <a:r>
              <a:rPr lang="es-VE" b="1" dirty="0">
                <a:latin typeface="+mj-lt"/>
                <a:cs typeface="Times New Roman" panose="02020603050405020304" pitchFamily="18" charset="0"/>
              </a:rPr>
              <a:t>Tabla 1</a:t>
            </a:r>
          </a:p>
        </p:txBody>
      </p:sp>
      <p:sp>
        <p:nvSpPr>
          <p:cNvPr id="2" name="Flecha: a la derecha 1">
            <a:extLst>
              <a:ext uri="{FF2B5EF4-FFF2-40B4-BE49-F238E27FC236}">
                <a16:creationId xmlns:a16="http://schemas.microsoft.com/office/drawing/2014/main" id="{80368A2E-39F2-43B0-AD47-709FDA5570BB}"/>
              </a:ext>
            </a:extLst>
          </p:cNvPr>
          <p:cNvSpPr/>
          <p:nvPr/>
        </p:nvSpPr>
        <p:spPr>
          <a:xfrm>
            <a:off x="1233714" y="1959430"/>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Flecha: a la derecha 5">
            <a:extLst>
              <a:ext uri="{FF2B5EF4-FFF2-40B4-BE49-F238E27FC236}">
                <a16:creationId xmlns:a16="http://schemas.microsoft.com/office/drawing/2014/main" id="{0AF1F6F1-0B98-4E45-B750-E26FCD3B56C0}"/>
              </a:ext>
            </a:extLst>
          </p:cNvPr>
          <p:cNvSpPr/>
          <p:nvPr/>
        </p:nvSpPr>
        <p:spPr>
          <a:xfrm>
            <a:off x="1226457" y="4056745"/>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Flecha: a la derecha 8">
            <a:extLst>
              <a:ext uri="{FF2B5EF4-FFF2-40B4-BE49-F238E27FC236}">
                <a16:creationId xmlns:a16="http://schemas.microsoft.com/office/drawing/2014/main" id="{65AE593B-146E-43F8-AE49-BC217FFFCA70}"/>
              </a:ext>
            </a:extLst>
          </p:cNvPr>
          <p:cNvSpPr/>
          <p:nvPr/>
        </p:nvSpPr>
        <p:spPr>
          <a:xfrm>
            <a:off x="1226460" y="4666345"/>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Flecha: a la derecha 9">
            <a:extLst>
              <a:ext uri="{FF2B5EF4-FFF2-40B4-BE49-F238E27FC236}">
                <a16:creationId xmlns:a16="http://schemas.microsoft.com/office/drawing/2014/main" id="{AEBF7A9B-2B60-4200-A650-3CAB1792F7AE}"/>
              </a:ext>
            </a:extLst>
          </p:cNvPr>
          <p:cNvSpPr/>
          <p:nvPr/>
        </p:nvSpPr>
        <p:spPr>
          <a:xfrm>
            <a:off x="1211946" y="6192723"/>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8772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18DC49-50C8-4DEF-9B42-3E78E09FAC06}"/>
              </a:ext>
            </a:extLst>
          </p:cNvPr>
          <p:cNvPicPr>
            <a:picLocks noChangeAspect="1"/>
          </p:cNvPicPr>
          <p:nvPr/>
        </p:nvPicPr>
        <p:blipFill rotWithShape="1">
          <a:blip r:embed="rId3"/>
          <a:srcRect l="18690" t="11410" r="21190" b="14056"/>
          <a:stretch/>
        </p:blipFill>
        <p:spPr>
          <a:xfrm>
            <a:off x="1518763" y="610033"/>
            <a:ext cx="9334116" cy="6009433"/>
          </a:xfrm>
          <a:prstGeom prst="rect">
            <a:avLst/>
          </a:prstGeom>
        </p:spPr>
      </p:pic>
      <p:sp>
        <p:nvSpPr>
          <p:cNvPr id="7" name="CuadroTexto 6">
            <a:extLst>
              <a:ext uri="{FF2B5EF4-FFF2-40B4-BE49-F238E27FC236}">
                <a16:creationId xmlns:a16="http://schemas.microsoft.com/office/drawing/2014/main" id="{13AABB41-6773-45E2-AF84-3D4E4555AA40}"/>
              </a:ext>
            </a:extLst>
          </p:cNvPr>
          <p:cNvSpPr txBox="1"/>
          <p:nvPr/>
        </p:nvSpPr>
        <p:spPr>
          <a:xfrm>
            <a:off x="1648919" y="1648920"/>
            <a:ext cx="9009088" cy="269822"/>
          </a:xfrm>
          <a:prstGeom prst="rect">
            <a:avLst/>
          </a:prstGeom>
          <a:noFill/>
          <a:ln w="28575">
            <a:solidFill>
              <a:srgbClr val="C00000"/>
            </a:solidFill>
          </a:ln>
        </p:spPr>
        <p:txBody>
          <a:bodyPr wrap="square" rtlCol="0">
            <a:spAutoFit/>
          </a:bodyPr>
          <a:lstStyle/>
          <a:p>
            <a:endParaRPr lang="es-VE" dirty="0"/>
          </a:p>
        </p:txBody>
      </p:sp>
      <p:sp>
        <p:nvSpPr>
          <p:cNvPr id="8" name="CuadroTexto 7">
            <a:extLst>
              <a:ext uri="{FF2B5EF4-FFF2-40B4-BE49-F238E27FC236}">
                <a16:creationId xmlns:a16="http://schemas.microsoft.com/office/drawing/2014/main" id="{DAFF218A-DE08-4012-907C-B9FDF2A7AA4E}"/>
              </a:ext>
            </a:extLst>
          </p:cNvPr>
          <p:cNvSpPr txBox="1"/>
          <p:nvPr/>
        </p:nvSpPr>
        <p:spPr>
          <a:xfrm>
            <a:off x="1651417" y="2475877"/>
            <a:ext cx="9009088" cy="269822"/>
          </a:xfrm>
          <a:prstGeom prst="rect">
            <a:avLst/>
          </a:prstGeom>
          <a:noFill/>
          <a:ln w="28575">
            <a:solidFill>
              <a:srgbClr val="C00000"/>
            </a:solidFill>
          </a:ln>
        </p:spPr>
        <p:txBody>
          <a:bodyPr wrap="square" rtlCol="0">
            <a:spAutoFit/>
          </a:bodyPr>
          <a:lstStyle/>
          <a:p>
            <a:endParaRPr lang="es-VE" dirty="0"/>
          </a:p>
        </p:txBody>
      </p:sp>
      <p:sp>
        <p:nvSpPr>
          <p:cNvPr id="9" name="CuadroTexto 8">
            <a:extLst>
              <a:ext uri="{FF2B5EF4-FFF2-40B4-BE49-F238E27FC236}">
                <a16:creationId xmlns:a16="http://schemas.microsoft.com/office/drawing/2014/main" id="{041B1040-9F99-4CC9-BD7B-74797C4B6A45}"/>
              </a:ext>
            </a:extLst>
          </p:cNvPr>
          <p:cNvSpPr txBox="1"/>
          <p:nvPr/>
        </p:nvSpPr>
        <p:spPr>
          <a:xfrm>
            <a:off x="1653917" y="2778177"/>
            <a:ext cx="9009088" cy="269822"/>
          </a:xfrm>
          <a:prstGeom prst="rect">
            <a:avLst/>
          </a:prstGeom>
          <a:noFill/>
          <a:ln w="28575">
            <a:solidFill>
              <a:srgbClr val="C00000"/>
            </a:solidFill>
          </a:ln>
        </p:spPr>
        <p:txBody>
          <a:bodyPr wrap="square" rtlCol="0">
            <a:spAutoFit/>
          </a:bodyPr>
          <a:lstStyle/>
          <a:p>
            <a:endParaRPr lang="es-VE" dirty="0"/>
          </a:p>
        </p:txBody>
      </p:sp>
      <p:pic>
        <p:nvPicPr>
          <p:cNvPr id="3" name="Imagen 2">
            <a:extLst>
              <a:ext uri="{FF2B5EF4-FFF2-40B4-BE49-F238E27FC236}">
                <a16:creationId xmlns:a16="http://schemas.microsoft.com/office/drawing/2014/main" id="{3936E9AC-5965-4605-948E-1BC40B63A8DD}"/>
              </a:ext>
            </a:extLst>
          </p:cNvPr>
          <p:cNvPicPr>
            <a:picLocks noChangeAspect="1"/>
          </p:cNvPicPr>
          <p:nvPr/>
        </p:nvPicPr>
        <p:blipFill>
          <a:blip r:embed="rId4"/>
          <a:stretch>
            <a:fillRect/>
          </a:stretch>
        </p:blipFill>
        <p:spPr>
          <a:xfrm>
            <a:off x="1650374" y="4733681"/>
            <a:ext cx="9041152" cy="298730"/>
          </a:xfrm>
          <a:prstGeom prst="rect">
            <a:avLst/>
          </a:prstGeom>
        </p:spPr>
      </p:pic>
      <p:sp>
        <p:nvSpPr>
          <p:cNvPr id="10" name="Flecha: a la derecha 9">
            <a:extLst>
              <a:ext uri="{FF2B5EF4-FFF2-40B4-BE49-F238E27FC236}">
                <a16:creationId xmlns:a16="http://schemas.microsoft.com/office/drawing/2014/main" id="{1EABAF28-0E35-494E-BEC1-2D3C85C57238}"/>
              </a:ext>
            </a:extLst>
          </p:cNvPr>
          <p:cNvSpPr/>
          <p:nvPr/>
        </p:nvSpPr>
        <p:spPr>
          <a:xfrm>
            <a:off x="1233714" y="4180117"/>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echa: a la derecha 10">
            <a:extLst>
              <a:ext uri="{FF2B5EF4-FFF2-40B4-BE49-F238E27FC236}">
                <a16:creationId xmlns:a16="http://schemas.microsoft.com/office/drawing/2014/main" id="{A5D836E8-17DE-4EBA-9BAD-C81DB0AB0E57}"/>
              </a:ext>
            </a:extLst>
          </p:cNvPr>
          <p:cNvSpPr/>
          <p:nvPr/>
        </p:nvSpPr>
        <p:spPr>
          <a:xfrm>
            <a:off x="1233714" y="3889833"/>
            <a:ext cx="261257"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5449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DEE5E88-FB42-4305-B6A7-1896BEA77484}"/>
              </a:ext>
            </a:extLst>
          </p:cNvPr>
          <p:cNvPicPr>
            <a:picLocks noChangeAspect="1"/>
          </p:cNvPicPr>
          <p:nvPr/>
        </p:nvPicPr>
        <p:blipFill rotWithShape="1">
          <a:blip r:embed="rId3"/>
          <a:srcRect l="18572" t="19457" r="21310" b="18079"/>
          <a:stretch/>
        </p:blipFill>
        <p:spPr>
          <a:xfrm>
            <a:off x="1470227" y="368565"/>
            <a:ext cx="9427622" cy="5972273"/>
          </a:xfrm>
          <a:prstGeom prst="rect">
            <a:avLst/>
          </a:prstGeom>
        </p:spPr>
      </p:pic>
      <p:pic>
        <p:nvPicPr>
          <p:cNvPr id="7" name="Imagen 6">
            <a:extLst>
              <a:ext uri="{FF2B5EF4-FFF2-40B4-BE49-F238E27FC236}">
                <a16:creationId xmlns:a16="http://schemas.microsoft.com/office/drawing/2014/main" id="{695FE0A8-3778-4CC7-BCAE-255DF68FEA80}"/>
              </a:ext>
            </a:extLst>
          </p:cNvPr>
          <p:cNvPicPr>
            <a:picLocks noChangeAspect="1"/>
          </p:cNvPicPr>
          <p:nvPr/>
        </p:nvPicPr>
        <p:blipFill>
          <a:blip r:embed="rId4"/>
          <a:stretch>
            <a:fillRect/>
          </a:stretch>
        </p:blipFill>
        <p:spPr>
          <a:xfrm>
            <a:off x="1618938" y="1064302"/>
            <a:ext cx="9132548" cy="343515"/>
          </a:xfrm>
          <a:prstGeom prst="rect">
            <a:avLst/>
          </a:prstGeom>
        </p:spPr>
      </p:pic>
      <p:pic>
        <p:nvPicPr>
          <p:cNvPr id="8" name="Imagen 7">
            <a:extLst>
              <a:ext uri="{FF2B5EF4-FFF2-40B4-BE49-F238E27FC236}">
                <a16:creationId xmlns:a16="http://schemas.microsoft.com/office/drawing/2014/main" id="{763431FF-3AD4-449D-98A2-0D23C6294076}"/>
              </a:ext>
            </a:extLst>
          </p:cNvPr>
          <p:cNvPicPr>
            <a:picLocks noChangeAspect="1"/>
          </p:cNvPicPr>
          <p:nvPr/>
        </p:nvPicPr>
        <p:blipFill>
          <a:blip r:embed="rId4"/>
          <a:stretch>
            <a:fillRect/>
          </a:stretch>
        </p:blipFill>
        <p:spPr>
          <a:xfrm>
            <a:off x="1621438" y="1411572"/>
            <a:ext cx="9132548" cy="343515"/>
          </a:xfrm>
          <a:prstGeom prst="rect">
            <a:avLst/>
          </a:prstGeom>
        </p:spPr>
      </p:pic>
      <p:pic>
        <p:nvPicPr>
          <p:cNvPr id="9" name="Imagen 8">
            <a:extLst>
              <a:ext uri="{FF2B5EF4-FFF2-40B4-BE49-F238E27FC236}">
                <a16:creationId xmlns:a16="http://schemas.microsoft.com/office/drawing/2014/main" id="{004CD8F5-6D96-4ECF-BE12-7243F31148EB}"/>
              </a:ext>
            </a:extLst>
          </p:cNvPr>
          <p:cNvPicPr>
            <a:picLocks noChangeAspect="1"/>
          </p:cNvPicPr>
          <p:nvPr/>
        </p:nvPicPr>
        <p:blipFill>
          <a:blip r:embed="rId4"/>
          <a:stretch>
            <a:fillRect/>
          </a:stretch>
        </p:blipFill>
        <p:spPr>
          <a:xfrm>
            <a:off x="1621438" y="1741352"/>
            <a:ext cx="9132548" cy="343515"/>
          </a:xfrm>
          <a:prstGeom prst="rect">
            <a:avLst/>
          </a:prstGeom>
        </p:spPr>
      </p:pic>
      <p:pic>
        <p:nvPicPr>
          <p:cNvPr id="10" name="Imagen 9">
            <a:extLst>
              <a:ext uri="{FF2B5EF4-FFF2-40B4-BE49-F238E27FC236}">
                <a16:creationId xmlns:a16="http://schemas.microsoft.com/office/drawing/2014/main" id="{0CF896EF-7CAC-4D5B-AE57-2D6AF7E6D0AF}"/>
              </a:ext>
            </a:extLst>
          </p:cNvPr>
          <p:cNvPicPr>
            <a:picLocks noChangeAspect="1"/>
          </p:cNvPicPr>
          <p:nvPr/>
        </p:nvPicPr>
        <p:blipFill>
          <a:blip r:embed="rId4"/>
          <a:stretch>
            <a:fillRect/>
          </a:stretch>
        </p:blipFill>
        <p:spPr>
          <a:xfrm>
            <a:off x="1621438" y="2101117"/>
            <a:ext cx="9132548" cy="343515"/>
          </a:xfrm>
          <a:prstGeom prst="rect">
            <a:avLst/>
          </a:prstGeom>
        </p:spPr>
      </p:pic>
    </p:spTree>
    <p:extLst>
      <p:ext uri="{BB962C8B-B14F-4D97-AF65-F5344CB8AC3E}">
        <p14:creationId xmlns:p14="http://schemas.microsoft.com/office/powerpoint/2010/main" val="42614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7FFAB6-EC03-40AA-9ED3-9C1FA5D4A15B}"/>
              </a:ext>
            </a:extLst>
          </p:cNvPr>
          <p:cNvPicPr>
            <a:picLocks noChangeAspect="1"/>
          </p:cNvPicPr>
          <p:nvPr/>
        </p:nvPicPr>
        <p:blipFill rotWithShape="1">
          <a:blip r:embed="rId3"/>
          <a:srcRect l="18929" t="17338" r="21667" b="21892"/>
          <a:stretch/>
        </p:blipFill>
        <p:spPr>
          <a:xfrm>
            <a:off x="1537800" y="537027"/>
            <a:ext cx="9524942" cy="6103615"/>
          </a:xfrm>
          <a:prstGeom prst="rect">
            <a:avLst/>
          </a:prstGeom>
        </p:spPr>
      </p:pic>
      <p:pic>
        <p:nvPicPr>
          <p:cNvPr id="6" name="Imagen 5">
            <a:extLst>
              <a:ext uri="{FF2B5EF4-FFF2-40B4-BE49-F238E27FC236}">
                <a16:creationId xmlns:a16="http://schemas.microsoft.com/office/drawing/2014/main" id="{8E4F891B-C75A-4C70-816B-50BD5E3B6C96}"/>
              </a:ext>
            </a:extLst>
          </p:cNvPr>
          <p:cNvPicPr>
            <a:picLocks noChangeAspect="1"/>
          </p:cNvPicPr>
          <p:nvPr/>
        </p:nvPicPr>
        <p:blipFill>
          <a:blip r:embed="rId4"/>
          <a:stretch>
            <a:fillRect/>
          </a:stretch>
        </p:blipFill>
        <p:spPr>
          <a:xfrm>
            <a:off x="1618938" y="1244187"/>
            <a:ext cx="9368852" cy="569623"/>
          </a:xfrm>
          <a:prstGeom prst="rect">
            <a:avLst/>
          </a:prstGeom>
        </p:spPr>
      </p:pic>
      <p:pic>
        <p:nvPicPr>
          <p:cNvPr id="7" name="Imagen 6">
            <a:extLst>
              <a:ext uri="{FF2B5EF4-FFF2-40B4-BE49-F238E27FC236}">
                <a16:creationId xmlns:a16="http://schemas.microsoft.com/office/drawing/2014/main" id="{D7E1F9B2-4C75-45A2-AB86-6E737E7388AC}"/>
              </a:ext>
            </a:extLst>
          </p:cNvPr>
          <p:cNvPicPr>
            <a:picLocks noChangeAspect="1"/>
          </p:cNvPicPr>
          <p:nvPr/>
        </p:nvPicPr>
        <p:blipFill>
          <a:blip r:embed="rId4"/>
          <a:stretch>
            <a:fillRect/>
          </a:stretch>
        </p:blipFill>
        <p:spPr>
          <a:xfrm>
            <a:off x="1633928" y="1783830"/>
            <a:ext cx="9338872" cy="351276"/>
          </a:xfrm>
          <a:prstGeom prst="rect">
            <a:avLst/>
          </a:prstGeom>
        </p:spPr>
      </p:pic>
      <p:pic>
        <p:nvPicPr>
          <p:cNvPr id="8" name="Imagen 7">
            <a:extLst>
              <a:ext uri="{FF2B5EF4-FFF2-40B4-BE49-F238E27FC236}">
                <a16:creationId xmlns:a16="http://schemas.microsoft.com/office/drawing/2014/main" id="{90741CD3-3EA8-48D9-A30A-A9F84CA0DBA3}"/>
              </a:ext>
            </a:extLst>
          </p:cNvPr>
          <p:cNvPicPr>
            <a:picLocks noChangeAspect="1"/>
          </p:cNvPicPr>
          <p:nvPr/>
        </p:nvPicPr>
        <p:blipFill>
          <a:blip r:embed="rId4"/>
          <a:stretch>
            <a:fillRect/>
          </a:stretch>
        </p:blipFill>
        <p:spPr>
          <a:xfrm>
            <a:off x="1636428" y="2116110"/>
            <a:ext cx="9338872" cy="351276"/>
          </a:xfrm>
          <a:prstGeom prst="rect">
            <a:avLst/>
          </a:prstGeom>
        </p:spPr>
      </p:pic>
      <p:pic>
        <p:nvPicPr>
          <p:cNvPr id="9" name="Imagen 8">
            <a:extLst>
              <a:ext uri="{FF2B5EF4-FFF2-40B4-BE49-F238E27FC236}">
                <a16:creationId xmlns:a16="http://schemas.microsoft.com/office/drawing/2014/main" id="{9F327DD3-AA24-4C03-BB9F-7FC7621D02D1}"/>
              </a:ext>
            </a:extLst>
          </p:cNvPr>
          <p:cNvPicPr>
            <a:picLocks noChangeAspect="1"/>
          </p:cNvPicPr>
          <p:nvPr/>
        </p:nvPicPr>
        <p:blipFill>
          <a:blip r:embed="rId4"/>
          <a:stretch>
            <a:fillRect/>
          </a:stretch>
        </p:blipFill>
        <p:spPr>
          <a:xfrm>
            <a:off x="1636428" y="2475872"/>
            <a:ext cx="9338872" cy="351276"/>
          </a:xfrm>
          <a:prstGeom prst="rect">
            <a:avLst/>
          </a:prstGeom>
        </p:spPr>
      </p:pic>
      <p:pic>
        <p:nvPicPr>
          <p:cNvPr id="10" name="Imagen 9">
            <a:extLst>
              <a:ext uri="{FF2B5EF4-FFF2-40B4-BE49-F238E27FC236}">
                <a16:creationId xmlns:a16="http://schemas.microsoft.com/office/drawing/2014/main" id="{0ED985FD-2365-491D-A7CB-856F323461C4}"/>
              </a:ext>
            </a:extLst>
          </p:cNvPr>
          <p:cNvPicPr>
            <a:picLocks noChangeAspect="1"/>
          </p:cNvPicPr>
          <p:nvPr/>
        </p:nvPicPr>
        <p:blipFill>
          <a:blip r:embed="rId4"/>
          <a:stretch>
            <a:fillRect/>
          </a:stretch>
        </p:blipFill>
        <p:spPr>
          <a:xfrm>
            <a:off x="1636428" y="2820650"/>
            <a:ext cx="9338872" cy="351276"/>
          </a:xfrm>
          <a:prstGeom prst="rect">
            <a:avLst/>
          </a:prstGeom>
        </p:spPr>
      </p:pic>
      <p:pic>
        <p:nvPicPr>
          <p:cNvPr id="11" name="Imagen 10">
            <a:extLst>
              <a:ext uri="{FF2B5EF4-FFF2-40B4-BE49-F238E27FC236}">
                <a16:creationId xmlns:a16="http://schemas.microsoft.com/office/drawing/2014/main" id="{15188F7B-84EA-418E-9236-A513205C0173}"/>
              </a:ext>
            </a:extLst>
          </p:cNvPr>
          <p:cNvPicPr>
            <a:picLocks noChangeAspect="1"/>
          </p:cNvPicPr>
          <p:nvPr/>
        </p:nvPicPr>
        <p:blipFill>
          <a:blip r:embed="rId4"/>
          <a:stretch>
            <a:fillRect/>
          </a:stretch>
        </p:blipFill>
        <p:spPr>
          <a:xfrm>
            <a:off x="1633928" y="4242218"/>
            <a:ext cx="9338872" cy="351276"/>
          </a:xfrm>
          <a:prstGeom prst="rect">
            <a:avLst/>
          </a:prstGeom>
        </p:spPr>
      </p:pic>
      <p:pic>
        <p:nvPicPr>
          <p:cNvPr id="12" name="Imagen 11">
            <a:extLst>
              <a:ext uri="{FF2B5EF4-FFF2-40B4-BE49-F238E27FC236}">
                <a16:creationId xmlns:a16="http://schemas.microsoft.com/office/drawing/2014/main" id="{FB650C07-2D54-427A-BECF-490800E0B288}"/>
              </a:ext>
            </a:extLst>
          </p:cNvPr>
          <p:cNvPicPr>
            <a:picLocks noChangeAspect="1"/>
          </p:cNvPicPr>
          <p:nvPr/>
        </p:nvPicPr>
        <p:blipFill>
          <a:blip r:embed="rId4"/>
          <a:stretch>
            <a:fillRect/>
          </a:stretch>
        </p:blipFill>
        <p:spPr>
          <a:xfrm>
            <a:off x="1633928" y="4946754"/>
            <a:ext cx="9338872" cy="351276"/>
          </a:xfrm>
          <a:prstGeom prst="rect">
            <a:avLst/>
          </a:prstGeom>
        </p:spPr>
      </p:pic>
      <p:pic>
        <p:nvPicPr>
          <p:cNvPr id="13" name="Imagen 12">
            <a:extLst>
              <a:ext uri="{FF2B5EF4-FFF2-40B4-BE49-F238E27FC236}">
                <a16:creationId xmlns:a16="http://schemas.microsoft.com/office/drawing/2014/main" id="{E3E3062A-C761-43CF-B6C3-C25D839DE3E4}"/>
              </a:ext>
            </a:extLst>
          </p:cNvPr>
          <p:cNvPicPr>
            <a:picLocks noChangeAspect="1"/>
          </p:cNvPicPr>
          <p:nvPr/>
        </p:nvPicPr>
        <p:blipFill>
          <a:blip r:embed="rId4"/>
          <a:stretch>
            <a:fillRect/>
          </a:stretch>
        </p:blipFill>
        <p:spPr>
          <a:xfrm>
            <a:off x="1633928" y="5291522"/>
            <a:ext cx="9338872" cy="351276"/>
          </a:xfrm>
          <a:prstGeom prst="rect">
            <a:avLst/>
          </a:prstGeom>
        </p:spPr>
      </p:pic>
    </p:spTree>
    <p:extLst>
      <p:ext uri="{BB962C8B-B14F-4D97-AF65-F5344CB8AC3E}">
        <p14:creationId xmlns:p14="http://schemas.microsoft.com/office/powerpoint/2010/main" val="24095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C3454F0-E329-4BF4-9434-C4F1990D0E12}"/>
              </a:ext>
            </a:extLst>
          </p:cNvPr>
          <p:cNvSpPr>
            <a:spLocks noGrp="1"/>
          </p:cNvSpPr>
          <p:nvPr>
            <p:ph idx="1"/>
          </p:nvPr>
        </p:nvSpPr>
        <p:spPr/>
        <p:txBody>
          <a:bodyPr>
            <a:normAutofit fontScale="92500" lnSpcReduction="20000"/>
          </a:bodyPr>
          <a:lstStyle/>
          <a:p>
            <a:r>
              <a:rPr lang="es-VE" dirty="0"/>
              <a:t>Los pacientes incluidos fueron: </a:t>
            </a:r>
          </a:p>
          <a:p>
            <a:pPr marL="1485900" lvl="2" indent="-342900">
              <a:buClr>
                <a:srgbClr val="C00000"/>
              </a:buClr>
            </a:pPr>
            <a:r>
              <a:rPr lang="es-VE" dirty="0"/>
              <a:t>Hombres de la tercera edad, blancos, fumadores, obesos, hipertensos, dislipidémicos.</a:t>
            </a:r>
          </a:p>
          <a:p>
            <a:endParaRPr lang="es-VE" dirty="0"/>
          </a:p>
          <a:p>
            <a:r>
              <a:rPr lang="es-VE" dirty="0"/>
              <a:t>Aun con emparejado 1:1 hubo diferencias estadísticamente significativas en las siguientes características basales: </a:t>
            </a:r>
          </a:p>
          <a:p>
            <a:pPr marL="1485900" lvl="2" indent="-342900">
              <a:buClr>
                <a:srgbClr val="C00000"/>
              </a:buClr>
            </a:pPr>
            <a:r>
              <a:rPr lang="es-VE" dirty="0"/>
              <a:t>EVC.</a:t>
            </a:r>
          </a:p>
          <a:p>
            <a:pPr marL="1485900" lvl="2" indent="-342900">
              <a:buClr>
                <a:srgbClr val="C00000"/>
              </a:buClr>
            </a:pPr>
            <a:r>
              <a:rPr lang="es-VE" dirty="0"/>
              <a:t>Enfermedad mitral o aórtica.</a:t>
            </a:r>
          </a:p>
          <a:p>
            <a:pPr marL="1485900" lvl="2" indent="-342900">
              <a:buClr>
                <a:srgbClr val="C00000"/>
              </a:buClr>
            </a:pPr>
            <a:r>
              <a:rPr lang="es-VE" dirty="0"/>
              <a:t>TV  o FV. </a:t>
            </a:r>
          </a:p>
          <a:p>
            <a:pPr marL="1485900" lvl="2" indent="-342900">
              <a:buClr>
                <a:srgbClr val="C00000"/>
              </a:buClr>
            </a:pPr>
            <a:r>
              <a:rPr lang="es-VE" dirty="0"/>
              <a:t>Sangrado.</a:t>
            </a:r>
          </a:p>
          <a:p>
            <a:pPr marL="1485900" lvl="2" indent="-342900">
              <a:buClr>
                <a:srgbClr val="C00000"/>
              </a:buClr>
            </a:pPr>
            <a:r>
              <a:rPr lang="es-VE" dirty="0"/>
              <a:t>Depresión. </a:t>
            </a:r>
          </a:p>
          <a:p>
            <a:pPr marL="1485900" lvl="2" indent="-342900">
              <a:buClr>
                <a:srgbClr val="C00000"/>
              </a:buClr>
            </a:pPr>
            <a:r>
              <a:rPr lang="es-VE" dirty="0"/>
              <a:t>Cáncer.</a:t>
            </a:r>
          </a:p>
          <a:p>
            <a:pPr marL="1485900" lvl="2" indent="-342900">
              <a:buClr>
                <a:srgbClr val="C00000"/>
              </a:buClr>
            </a:pPr>
            <a:r>
              <a:rPr lang="es-VE" dirty="0"/>
              <a:t>Trasplante de órganos.</a:t>
            </a:r>
          </a:p>
          <a:p>
            <a:pPr marL="1485900" lvl="2" indent="-342900">
              <a:buClr>
                <a:srgbClr val="C00000"/>
              </a:buClr>
            </a:pPr>
            <a:r>
              <a:rPr lang="es-VE" dirty="0"/>
              <a:t>IMC. </a:t>
            </a:r>
          </a:p>
          <a:p>
            <a:pPr marL="1485900" lvl="2" indent="-342900">
              <a:buClr>
                <a:srgbClr val="C00000"/>
              </a:buClr>
            </a:pPr>
            <a:r>
              <a:rPr lang="es-VE" dirty="0"/>
              <a:t>Tratamiento médico previamente  recibido.</a:t>
            </a:r>
          </a:p>
          <a:p>
            <a:pPr marL="1485900" lvl="2" indent="-342900"/>
            <a:endParaRPr lang="es-VE" dirty="0"/>
          </a:p>
        </p:txBody>
      </p:sp>
      <p:sp>
        <p:nvSpPr>
          <p:cNvPr id="3" name="Título 2">
            <a:extLst>
              <a:ext uri="{FF2B5EF4-FFF2-40B4-BE49-F238E27FC236}">
                <a16:creationId xmlns:a16="http://schemas.microsoft.com/office/drawing/2014/main" id="{375A7BFC-D083-4962-8F9A-A789ED530BC4}"/>
              </a:ext>
            </a:extLst>
          </p:cNvPr>
          <p:cNvSpPr>
            <a:spLocks noGrp="1"/>
          </p:cNvSpPr>
          <p:nvPr>
            <p:ph type="title"/>
          </p:nvPr>
        </p:nvSpPr>
        <p:spPr/>
        <p:txBody>
          <a:bodyPr/>
          <a:lstStyle/>
          <a:p>
            <a:r>
              <a:rPr lang="es-VE" dirty="0"/>
              <a:t>En resumen </a:t>
            </a:r>
          </a:p>
        </p:txBody>
      </p:sp>
      <p:sp>
        <p:nvSpPr>
          <p:cNvPr id="6" name="Marcador de texto 3">
            <a:extLst>
              <a:ext uri="{FF2B5EF4-FFF2-40B4-BE49-F238E27FC236}">
                <a16:creationId xmlns:a16="http://schemas.microsoft.com/office/drawing/2014/main" id="{C443AD73-56FE-47AF-A66C-6873125F9863}"/>
              </a:ext>
            </a:extLst>
          </p:cNvPr>
          <p:cNvSpPr>
            <a:spLocks noGrp="1"/>
          </p:cNvSpPr>
          <p:nvPr>
            <p:ph type="body" sz="quarter" idx="13"/>
          </p:nvPr>
        </p:nvSpPr>
        <p:spPr>
          <a:xfrm>
            <a:off x="736600" y="6356350"/>
            <a:ext cx="10744200" cy="267969"/>
          </a:xfrm>
        </p:spPr>
        <p:txBody>
          <a:body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spTree>
    <p:extLst>
      <p:ext uri="{BB962C8B-B14F-4D97-AF65-F5344CB8AC3E}">
        <p14:creationId xmlns:p14="http://schemas.microsoft.com/office/powerpoint/2010/main" val="47371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B0924A-ABF6-43DB-AD22-0CB283C96547}"/>
              </a:ext>
            </a:extLst>
          </p:cNvPr>
          <p:cNvPicPr>
            <a:picLocks noChangeAspect="1"/>
          </p:cNvPicPr>
          <p:nvPr/>
        </p:nvPicPr>
        <p:blipFill rotWithShape="1">
          <a:blip r:embed="rId3"/>
          <a:srcRect l="26087" t="22209" r="20435" b="11092"/>
          <a:stretch/>
        </p:blipFill>
        <p:spPr>
          <a:xfrm>
            <a:off x="2960912" y="123347"/>
            <a:ext cx="6300051" cy="5356414"/>
          </a:xfrm>
          <a:prstGeom prst="rect">
            <a:avLst/>
          </a:prstGeom>
        </p:spPr>
      </p:pic>
      <p:pic>
        <p:nvPicPr>
          <p:cNvPr id="8" name="Imagen 7">
            <a:extLst>
              <a:ext uri="{FF2B5EF4-FFF2-40B4-BE49-F238E27FC236}">
                <a16:creationId xmlns:a16="http://schemas.microsoft.com/office/drawing/2014/main" id="{049DA6A3-E842-4363-AFE6-4A081B3C3A7E}"/>
              </a:ext>
            </a:extLst>
          </p:cNvPr>
          <p:cNvPicPr>
            <a:picLocks noChangeAspect="1"/>
          </p:cNvPicPr>
          <p:nvPr/>
        </p:nvPicPr>
        <p:blipFill rotWithShape="1">
          <a:blip r:embed="rId4"/>
          <a:srcRect l="23229" t="50741" r="13646" b="26655"/>
          <a:stretch/>
        </p:blipFill>
        <p:spPr>
          <a:xfrm>
            <a:off x="2641600" y="5606321"/>
            <a:ext cx="6350000" cy="1124678"/>
          </a:xfrm>
          <a:prstGeom prst="rect">
            <a:avLst/>
          </a:prstGeom>
        </p:spPr>
      </p:pic>
      <p:sp>
        <p:nvSpPr>
          <p:cNvPr id="6" name="CuadroTexto 5">
            <a:extLst>
              <a:ext uri="{FF2B5EF4-FFF2-40B4-BE49-F238E27FC236}">
                <a16:creationId xmlns:a16="http://schemas.microsoft.com/office/drawing/2014/main" id="{E25E3C9E-DB89-43FC-B91F-238E10BD8DBA}"/>
              </a:ext>
            </a:extLst>
          </p:cNvPr>
          <p:cNvSpPr txBox="1"/>
          <p:nvPr/>
        </p:nvSpPr>
        <p:spPr>
          <a:xfrm>
            <a:off x="2866869" y="5652886"/>
            <a:ext cx="6412042" cy="1015663"/>
          </a:xfrm>
          <a:prstGeom prst="rect">
            <a:avLst/>
          </a:prstGeom>
          <a:solidFill>
            <a:schemeClr val="bg1"/>
          </a:solidFill>
        </p:spPr>
        <p:txBody>
          <a:bodyPr wrap="square">
            <a:spAutoFit/>
          </a:bodyPr>
          <a:lstStyle/>
          <a:p>
            <a:pPr algn="just"/>
            <a:r>
              <a:rPr lang="es-ES" sz="1200" b="1" dirty="0">
                <a:latin typeface="+mj-lt"/>
                <a:cs typeface="Times New Roman" panose="02020603050405020304" pitchFamily="18" charset="0"/>
              </a:rPr>
              <a:t>Figura 2.</a:t>
            </a:r>
          </a:p>
          <a:p>
            <a:pPr algn="just"/>
            <a:r>
              <a:rPr lang="es-ES" sz="1200" dirty="0">
                <a:latin typeface="+mj-lt"/>
                <a:cs typeface="Times New Roman" panose="02020603050405020304" pitchFamily="18" charset="0"/>
              </a:rPr>
              <a:t>Incidencias acumuladas de (A) muerte por cualquier causa, (B) accidente cerebrovascular isquémico o ataque isquémico transitorio, y (C) hospitalización por cualquier causa en edad, sexo y puntaje de propensión dimensional alta emparejados adultos con fibrilación auricular tratados con ablación con catéter o antiarrítmico medicamentos entre 2010-2014.</a:t>
            </a:r>
            <a:endParaRPr lang="es-VE" sz="1200" dirty="0">
              <a:latin typeface="+mj-lt"/>
              <a:cs typeface="Times New Roman" panose="02020603050405020304" pitchFamily="18" charset="0"/>
            </a:endParaRPr>
          </a:p>
        </p:txBody>
      </p:sp>
      <p:sp>
        <p:nvSpPr>
          <p:cNvPr id="5" name="CuadroTexto 4">
            <a:extLst>
              <a:ext uri="{FF2B5EF4-FFF2-40B4-BE49-F238E27FC236}">
                <a16:creationId xmlns:a16="http://schemas.microsoft.com/office/drawing/2014/main" id="{192B7B9A-D137-4237-AEA9-79BDD9FDF654}"/>
              </a:ext>
            </a:extLst>
          </p:cNvPr>
          <p:cNvSpPr txBox="1"/>
          <p:nvPr/>
        </p:nvSpPr>
        <p:spPr>
          <a:xfrm>
            <a:off x="3087974" y="2548328"/>
            <a:ext cx="1424065" cy="464695"/>
          </a:xfrm>
          <a:prstGeom prst="rect">
            <a:avLst/>
          </a:prstGeom>
          <a:noFill/>
        </p:spPr>
        <p:txBody>
          <a:bodyPr wrap="square" rtlCol="0">
            <a:spAutoFit/>
          </a:bodyPr>
          <a:lstStyle/>
          <a:p>
            <a:endParaRPr lang="es-VE" dirty="0"/>
          </a:p>
        </p:txBody>
      </p:sp>
      <p:sp>
        <p:nvSpPr>
          <p:cNvPr id="7" name="CuadroTexto 6">
            <a:extLst>
              <a:ext uri="{FF2B5EF4-FFF2-40B4-BE49-F238E27FC236}">
                <a16:creationId xmlns:a16="http://schemas.microsoft.com/office/drawing/2014/main" id="{89F38145-C617-4174-9D55-15719DEF1414}"/>
              </a:ext>
            </a:extLst>
          </p:cNvPr>
          <p:cNvSpPr txBox="1"/>
          <p:nvPr/>
        </p:nvSpPr>
        <p:spPr>
          <a:xfrm>
            <a:off x="8574373" y="215386"/>
            <a:ext cx="539647" cy="204440"/>
          </a:xfrm>
          <a:prstGeom prst="rect">
            <a:avLst/>
          </a:prstGeom>
          <a:noFill/>
          <a:ln w="28575">
            <a:solidFill>
              <a:srgbClr val="00B050"/>
            </a:solidFill>
          </a:ln>
        </p:spPr>
        <p:txBody>
          <a:bodyPr wrap="square" rtlCol="0">
            <a:spAutoFit/>
          </a:bodyPr>
          <a:lstStyle/>
          <a:p>
            <a:endParaRPr lang="es-VE" dirty="0"/>
          </a:p>
        </p:txBody>
      </p:sp>
    </p:spTree>
    <p:extLst>
      <p:ext uri="{BB962C8B-B14F-4D97-AF65-F5344CB8AC3E}">
        <p14:creationId xmlns:p14="http://schemas.microsoft.com/office/powerpoint/2010/main" val="24571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739232-1E9E-4699-B412-A6262F454A66}"/>
              </a:ext>
            </a:extLst>
          </p:cNvPr>
          <p:cNvPicPr>
            <a:picLocks noChangeAspect="1"/>
          </p:cNvPicPr>
          <p:nvPr/>
        </p:nvPicPr>
        <p:blipFill rotWithShape="1">
          <a:blip r:embed="rId3"/>
          <a:srcRect l="26413" t="15248" r="20435" b="20270"/>
          <a:stretch/>
        </p:blipFill>
        <p:spPr>
          <a:xfrm>
            <a:off x="2681358" y="372045"/>
            <a:ext cx="6564242" cy="5178533"/>
          </a:xfrm>
          <a:prstGeom prst="rect">
            <a:avLst/>
          </a:prstGeom>
        </p:spPr>
      </p:pic>
      <p:pic>
        <p:nvPicPr>
          <p:cNvPr id="8" name="Imagen 7">
            <a:extLst>
              <a:ext uri="{FF2B5EF4-FFF2-40B4-BE49-F238E27FC236}">
                <a16:creationId xmlns:a16="http://schemas.microsoft.com/office/drawing/2014/main" id="{06E93128-1B0A-49BF-9C6A-AFFF07DF5CEC}"/>
              </a:ext>
            </a:extLst>
          </p:cNvPr>
          <p:cNvPicPr>
            <a:picLocks noChangeAspect="1"/>
          </p:cNvPicPr>
          <p:nvPr/>
        </p:nvPicPr>
        <p:blipFill rotWithShape="1">
          <a:blip r:embed="rId4"/>
          <a:srcRect l="23229" t="50741" r="13646" b="26655"/>
          <a:stretch/>
        </p:blipFill>
        <p:spPr>
          <a:xfrm>
            <a:off x="2641600" y="5467606"/>
            <a:ext cx="6350000" cy="1278383"/>
          </a:xfrm>
          <a:prstGeom prst="rect">
            <a:avLst/>
          </a:prstGeom>
        </p:spPr>
      </p:pic>
      <p:sp>
        <p:nvSpPr>
          <p:cNvPr id="5" name="CuadroTexto 4">
            <a:extLst>
              <a:ext uri="{FF2B5EF4-FFF2-40B4-BE49-F238E27FC236}">
                <a16:creationId xmlns:a16="http://schemas.microsoft.com/office/drawing/2014/main" id="{82D83CEA-34ED-461F-999F-A851606D9173}"/>
              </a:ext>
            </a:extLst>
          </p:cNvPr>
          <p:cNvSpPr txBox="1"/>
          <p:nvPr/>
        </p:nvSpPr>
        <p:spPr>
          <a:xfrm>
            <a:off x="2776928" y="5667876"/>
            <a:ext cx="6412042" cy="1015663"/>
          </a:xfrm>
          <a:prstGeom prst="rect">
            <a:avLst/>
          </a:prstGeom>
          <a:solidFill>
            <a:schemeClr val="bg1"/>
          </a:solidFill>
        </p:spPr>
        <p:txBody>
          <a:bodyPr wrap="square">
            <a:spAutoFit/>
          </a:bodyPr>
          <a:lstStyle/>
          <a:p>
            <a:pPr algn="just"/>
            <a:r>
              <a:rPr lang="es-ES" sz="1200" b="1" dirty="0">
                <a:latin typeface="+mj-lt"/>
                <a:cs typeface="Times New Roman" panose="02020603050405020304" pitchFamily="18" charset="0"/>
              </a:rPr>
              <a:t>Figura 2.</a:t>
            </a:r>
          </a:p>
          <a:p>
            <a:pPr algn="just"/>
            <a:r>
              <a:rPr lang="es-ES" sz="1200" dirty="0">
                <a:latin typeface="+mj-lt"/>
                <a:cs typeface="Times New Roman" panose="02020603050405020304" pitchFamily="18" charset="0"/>
              </a:rPr>
              <a:t>Incidencias acumuladas de (A) muerte por cualquier causa, (B) accidente cerebrovascular isquémico o ataque isquémico transitorio, y (C) hospitalización por cualquier causa en edad, sexo y puntaje de propensión dimensional alta emparejados adultos con fibrilación auricular tratados con ablación con catéter o antiarrítmico medicamentos entre 2010-2014.</a:t>
            </a:r>
            <a:endParaRPr lang="es-VE" sz="1200" dirty="0">
              <a:latin typeface="+mj-lt"/>
              <a:cs typeface="Times New Roman" panose="02020603050405020304" pitchFamily="18" charset="0"/>
            </a:endParaRPr>
          </a:p>
        </p:txBody>
      </p:sp>
      <p:sp>
        <p:nvSpPr>
          <p:cNvPr id="7" name="CuadroTexto 6">
            <a:extLst>
              <a:ext uri="{FF2B5EF4-FFF2-40B4-BE49-F238E27FC236}">
                <a16:creationId xmlns:a16="http://schemas.microsoft.com/office/drawing/2014/main" id="{58AB2EA6-F3B3-4978-B912-E6BDFC8571F5}"/>
              </a:ext>
            </a:extLst>
          </p:cNvPr>
          <p:cNvSpPr txBox="1"/>
          <p:nvPr/>
        </p:nvSpPr>
        <p:spPr>
          <a:xfrm>
            <a:off x="8529403" y="419724"/>
            <a:ext cx="539647" cy="204440"/>
          </a:xfrm>
          <a:prstGeom prst="rect">
            <a:avLst/>
          </a:prstGeom>
          <a:noFill/>
          <a:ln w="28575">
            <a:solidFill>
              <a:srgbClr val="C00000"/>
            </a:solidFill>
          </a:ln>
        </p:spPr>
        <p:txBody>
          <a:bodyPr wrap="square" rtlCol="0">
            <a:spAutoFit/>
          </a:bodyPr>
          <a:lstStyle/>
          <a:p>
            <a:endParaRPr lang="es-VE" dirty="0"/>
          </a:p>
        </p:txBody>
      </p:sp>
    </p:spTree>
    <p:extLst>
      <p:ext uri="{BB962C8B-B14F-4D97-AF65-F5344CB8AC3E}">
        <p14:creationId xmlns:p14="http://schemas.microsoft.com/office/powerpoint/2010/main" val="161737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B16779-76A2-4315-A2FB-A367AA209E05}"/>
              </a:ext>
            </a:extLst>
          </p:cNvPr>
          <p:cNvPicPr>
            <a:picLocks noChangeAspect="1"/>
          </p:cNvPicPr>
          <p:nvPr/>
        </p:nvPicPr>
        <p:blipFill rotWithShape="1">
          <a:blip r:embed="rId3"/>
          <a:srcRect l="27174" t="12542" r="22500" b="7806"/>
          <a:stretch/>
        </p:blipFill>
        <p:spPr>
          <a:xfrm>
            <a:off x="2745724" y="281451"/>
            <a:ext cx="6732105" cy="6374182"/>
          </a:xfrm>
          <a:prstGeom prst="rect">
            <a:avLst/>
          </a:prstGeom>
        </p:spPr>
      </p:pic>
      <p:sp>
        <p:nvSpPr>
          <p:cNvPr id="4" name="CuadroTexto 3">
            <a:extLst>
              <a:ext uri="{FF2B5EF4-FFF2-40B4-BE49-F238E27FC236}">
                <a16:creationId xmlns:a16="http://schemas.microsoft.com/office/drawing/2014/main" id="{503E5EF3-DDA9-409E-9A0A-419ACE11396B}"/>
              </a:ext>
            </a:extLst>
          </p:cNvPr>
          <p:cNvSpPr txBox="1"/>
          <p:nvPr/>
        </p:nvSpPr>
        <p:spPr>
          <a:xfrm>
            <a:off x="3046751" y="5517975"/>
            <a:ext cx="6412042" cy="1015663"/>
          </a:xfrm>
          <a:prstGeom prst="rect">
            <a:avLst/>
          </a:prstGeom>
          <a:solidFill>
            <a:schemeClr val="bg1"/>
          </a:solidFill>
        </p:spPr>
        <p:txBody>
          <a:bodyPr wrap="square">
            <a:spAutoFit/>
          </a:bodyPr>
          <a:lstStyle/>
          <a:p>
            <a:pPr algn="just"/>
            <a:r>
              <a:rPr lang="es-ES" sz="1200" b="1" dirty="0">
                <a:latin typeface="+mj-lt"/>
                <a:cs typeface="Times New Roman" panose="02020603050405020304" pitchFamily="18" charset="0"/>
              </a:rPr>
              <a:t>Figura 2.</a:t>
            </a:r>
          </a:p>
          <a:p>
            <a:pPr algn="just"/>
            <a:r>
              <a:rPr lang="es-ES" sz="1200" dirty="0">
                <a:latin typeface="+mj-lt"/>
                <a:cs typeface="Times New Roman" panose="02020603050405020304" pitchFamily="18" charset="0"/>
              </a:rPr>
              <a:t>Incidencias acumuladas de (A) muerte por cualquier causa, (B) accidente cerebrovascular isquémico o ataque isquémico transitorio, y (C) hospitalización por cualquier causa en edad, sexo y puntaje de propensión dimensional alta emparejados adultos con fibrilación auricular tratados con ablación con catéter o antiarrítmico medicamentos entre 2010-2014.</a:t>
            </a:r>
            <a:endParaRPr lang="es-VE" sz="1200" dirty="0">
              <a:latin typeface="+mj-lt"/>
              <a:cs typeface="Times New Roman" panose="02020603050405020304" pitchFamily="18" charset="0"/>
            </a:endParaRPr>
          </a:p>
        </p:txBody>
      </p:sp>
      <p:sp>
        <p:nvSpPr>
          <p:cNvPr id="5" name="CuadroTexto 4">
            <a:extLst>
              <a:ext uri="{FF2B5EF4-FFF2-40B4-BE49-F238E27FC236}">
                <a16:creationId xmlns:a16="http://schemas.microsoft.com/office/drawing/2014/main" id="{43BFF491-8CFC-49F7-BE92-8D1E7D198242}"/>
              </a:ext>
            </a:extLst>
          </p:cNvPr>
          <p:cNvSpPr txBox="1"/>
          <p:nvPr/>
        </p:nvSpPr>
        <p:spPr>
          <a:xfrm>
            <a:off x="8784235" y="344773"/>
            <a:ext cx="539647" cy="204440"/>
          </a:xfrm>
          <a:prstGeom prst="rect">
            <a:avLst/>
          </a:prstGeom>
          <a:noFill/>
          <a:ln w="28575">
            <a:solidFill>
              <a:srgbClr val="00B050"/>
            </a:solidFill>
          </a:ln>
        </p:spPr>
        <p:txBody>
          <a:bodyPr wrap="square" rtlCol="0">
            <a:spAutoFit/>
          </a:bodyPr>
          <a:lstStyle/>
          <a:p>
            <a:endParaRPr lang="es-VE" dirty="0"/>
          </a:p>
        </p:txBody>
      </p:sp>
    </p:spTree>
    <p:extLst>
      <p:ext uri="{BB962C8B-B14F-4D97-AF65-F5344CB8AC3E}">
        <p14:creationId xmlns:p14="http://schemas.microsoft.com/office/powerpoint/2010/main" val="20071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D4E5B0A-DD18-4794-B019-898ABD6AA195}"/>
              </a:ext>
            </a:extLst>
          </p:cNvPr>
          <p:cNvPicPr>
            <a:picLocks noChangeAspect="1"/>
          </p:cNvPicPr>
          <p:nvPr/>
        </p:nvPicPr>
        <p:blipFill rotWithShape="1">
          <a:blip r:embed="rId3"/>
          <a:srcRect l="23666" t="12129" r="17667" b="10203"/>
          <a:stretch/>
        </p:blipFill>
        <p:spPr>
          <a:xfrm>
            <a:off x="0" y="194872"/>
            <a:ext cx="7544770" cy="5756223"/>
          </a:xfrm>
          <a:prstGeom prst="rect">
            <a:avLst/>
          </a:prstGeom>
        </p:spPr>
      </p:pic>
      <p:sp>
        <p:nvSpPr>
          <p:cNvPr id="7" name="Marcador de texto 3">
            <a:extLst>
              <a:ext uri="{FF2B5EF4-FFF2-40B4-BE49-F238E27FC236}">
                <a16:creationId xmlns:a16="http://schemas.microsoft.com/office/drawing/2014/main" id="{FE3FB52A-9311-43D7-ADF7-94D778DBA454}"/>
              </a:ext>
            </a:extLst>
          </p:cNvPr>
          <p:cNvSpPr>
            <a:spLocks noGrp="1"/>
          </p:cNvSpPr>
          <p:nvPr>
            <p:ph type="body" sz="quarter" idx="13"/>
          </p:nvPr>
        </p:nvSpPr>
        <p:spPr>
          <a:xfrm>
            <a:off x="736600" y="6356350"/>
            <a:ext cx="10744200" cy="267969"/>
          </a:xfrm>
        </p:spPr>
        <p:txBody>
          <a:body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pic>
        <p:nvPicPr>
          <p:cNvPr id="5" name="Imagen 4">
            <a:extLst>
              <a:ext uri="{FF2B5EF4-FFF2-40B4-BE49-F238E27FC236}">
                <a16:creationId xmlns:a16="http://schemas.microsoft.com/office/drawing/2014/main" id="{84447FFC-3271-45B3-9CA0-D28CC1CBDFC7}"/>
              </a:ext>
            </a:extLst>
          </p:cNvPr>
          <p:cNvPicPr>
            <a:picLocks noChangeAspect="1"/>
          </p:cNvPicPr>
          <p:nvPr/>
        </p:nvPicPr>
        <p:blipFill rotWithShape="1">
          <a:blip r:embed="rId4"/>
          <a:srcRect l="33452" t="25808" r="27143" b="24855"/>
          <a:stretch/>
        </p:blipFill>
        <p:spPr>
          <a:xfrm>
            <a:off x="7414421" y="1320801"/>
            <a:ext cx="4702629" cy="3310309"/>
          </a:xfrm>
          <a:prstGeom prst="rect">
            <a:avLst/>
          </a:prstGeom>
        </p:spPr>
      </p:pic>
      <p:sp>
        <p:nvSpPr>
          <p:cNvPr id="10" name="CuadroTexto 9">
            <a:extLst>
              <a:ext uri="{FF2B5EF4-FFF2-40B4-BE49-F238E27FC236}">
                <a16:creationId xmlns:a16="http://schemas.microsoft.com/office/drawing/2014/main" id="{F0E4C895-05B0-41B2-8FEE-E88B2F0EA046}"/>
              </a:ext>
            </a:extLst>
          </p:cNvPr>
          <p:cNvSpPr txBox="1"/>
          <p:nvPr/>
        </p:nvSpPr>
        <p:spPr>
          <a:xfrm>
            <a:off x="7408886" y="608699"/>
            <a:ext cx="4648200" cy="5170646"/>
          </a:xfrm>
          <a:prstGeom prst="rect">
            <a:avLst/>
          </a:prstGeom>
          <a:solidFill>
            <a:schemeClr val="bg1"/>
          </a:solidFill>
        </p:spPr>
        <p:txBody>
          <a:bodyPr wrap="square">
            <a:spAutoFit/>
          </a:bodyPr>
          <a:lstStyle/>
          <a:p>
            <a:pPr algn="just"/>
            <a:r>
              <a:rPr lang="es-ES" sz="1100" b="1" dirty="0">
                <a:latin typeface="+mj-lt"/>
                <a:cs typeface="Times New Roman" panose="02020603050405020304" pitchFamily="18" charset="0"/>
              </a:rPr>
              <a:t>Figura 3.</a:t>
            </a:r>
          </a:p>
          <a:p>
            <a:pPr algn="just"/>
            <a:r>
              <a:rPr lang="es-ES" sz="1100" dirty="0">
                <a:latin typeface="+mj-lt"/>
                <a:cs typeface="Times New Roman" panose="02020603050405020304" pitchFamily="18" charset="0"/>
              </a:rPr>
              <a:t>Asociación multivariable de ablación con catéter de fibrilación auricular versus antiarrítmico crónico terapia con resultados clínicos entre 1.070 adultos con fibrilación auricular de la misma edad, género y puntuación de propensión dimensional alta.</a:t>
            </a:r>
          </a:p>
          <a:p>
            <a:pPr algn="just"/>
            <a:r>
              <a:rPr lang="es-ES" sz="1100" dirty="0">
                <a:latin typeface="+mj-lt"/>
                <a:cs typeface="Times New Roman" panose="02020603050405020304" pitchFamily="18" charset="0"/>
              </a:rPr>
              <a:t>Modelo de muerte ajustado por dislipidemia, enfermedad pulmonar crónica, cáncer sistémico, órgano trasplante, inhibidores de la enzima convertidora de angiotensina o bloqueantes del receptor de angiotensina II, medicamentos antiarrítmicos, diuréticos (asa y tiazida) y Warfarina.</a:t>
            </a:r>
          </a:p>
          <a:p>
            <a:pPr algn="just"/>
            <a:r>
              <a:rPr lang="es-ES" sz="1100" dirty="0">
                <a:latin typeface="+mj-lt"/>
                <a:cs typeface="Times New Roman" panose="02020603050405020304" pitchFamily="18" charset="0"/>
              </a:rPr>
              <a:t>* Modelo de accidente cerebrovascular / ataque isquémico transitorio ajustado para valvulopatía mitral y / o aórtica,</a:t>
            </a:r>
          </a:p>
          <a:p>
            <a:pPr algn="just"/>
            <a:r>
              <a:rPr lang="es-ES" sz="1100" dirty="0">
                <a:latin typeface="+mj-lt"/>
                <a:cs typeface="Times New Roman" panose="02020603050405020304" pitchFamily="18" charset="0"/>
              </a:rPr>
              <a:t>enfermedad pulmonar crónica, presión arterial sistólica y medicamentos antiarrítmicos</a:t>
            </a:r>
          </a:p>
          <a:p>
            <a:pPr algn="just"/>
            <a:r>
              <a:rPr lang="es-ES" sz="1100" dirty="0">
                <a:latin typeface="+mj-lt"/>
                <a:cs typeface="Times New Roman" panose="02020603050405020304" pitchFamily="18" charset="0"/>
              </a:rPr>
              <a:t>† Modelo de hemorragia intracraneal ajustado por valvulopatía mitral y / o aórtica, diagnosticada</a:t>
            </a:r>
          </a:p>
          <a:p>
            <a:pPr algn="just"/>
            <a:r>
              <a:rPr lang="es-ES" sz="1100" dirty="0">
                <a:latin typeface="+mj-lt"/>
                <a:cs typeface="Times New Roman" panose="02020603050405020304" pitchFamily="18" charset="0"/>
              </a:rPr>
              <a:t>depresión y cáncer sistémico</a:t>
            </a:r>
          </a:p>
          <a:p>
            <a:pPr algn="just"/>
            <a:r>
              <a:rPr lang="es-ES" sz="1100" dirty="0">
                <a:latin typeface="+mj-lt"/>
                <a:cs typeface="Times New Roman" panose="02020603050405020304" pitchFamily="18" charset="0"/>
              </a:rPr>
              <a:t>‡ Modelo de hospitalización por insuficiencia cardíaca ajustado por valvulopatía mitral y / o aórtica, enfermedad pulmonar crónica, depresión diagnosticada, inhibidores de la enzima convertidora de angiotensina o bloqueadores de los receptores de angiotensina II, medicamentos antiarrítmicos y </a:t>
            </a:r>
            <a:r>
              <a:rPr lang="es-ES" sz="1100" dirty="0" err="1">
                <a:latin typeface="+mj-lt"/>
                <a:cs typeface="Times New Roman" panose="02020603050405020304" pitchFamily="18" charset="0"/>
              </a:rPr>
              <a:t>warfarina</a:t>
            </a:r>
            <a:endParaRPr lang="es-ES" sz="1100" dirty="0">
              <a:latin typeface="+mj-lt"/>
              <a:cs typeface="Times New Roman" panose="02020603050405020304" pitchFamily="18" charset="0"/>
            </a:endParaRPr>
          </a:p>
          <a:p>
            <a:pPr algn="just"/>
            <a:r>
              <a:rPr lang="es-ES" sz="1100" dirty="0">
                <a:latin typeface="+mj-lt"/>
                <a:cs typeface="Times New Roman" panose="02020603050405020304" pitchFamily="18" charset="0"/>
              </a:rPr>
              <a:t>§ Hospitalización por cualquier causa ajustada por ictus isquémico o accidente isquémico transitorio, hemorragia intracraneal, arteriopatía periférica, valvulopatía mitral y / o aórtica, dislipidemia, enfermedad pulmonar crónica, depresión diagnosticada, cáncer sistémico, trasplante de órganos, presión arterial sistólica, inhibidores de la enzima convertidora de angiotensina o receptor de angiotensina II, bloqueadores, antiarrítmicos, diuréticos (asa y tiazida), betabloqueantes, calcio bloqueadores de canales, estatinas, </a:t>
            </a:r>
            <a:r>
              <a:rPr lang="es-ES" sz="1100" dirty="0" err="1">
                <a:latin typeface="+mj-lt"/>
                <a:cs typeface="Times New Roman" panose="02020603050405020304" pitchFamily="18" charset="0"/>
              </a:rPr>
              <a:t>warfarina</a:t>
            </a:r>
            <a:r>
              <a:rPr lang="es-ES" sz="1100" dirty="0">
                <a:latin typeface="+mj-lt"/>
                <a:cs typeface="Times New Roman" panose="02020603050405020304" pitchFamily="18" charset="0"/>
              </a:rPr>
              <a:t>, anticoagulantes orales distintos de </a:t>
            </a:r>
            <a:r>
              <a:rPr lang="es-ES" sz="1100" dirty="0" err="1">
                <a:latin typeface="+mj-lt"/>
                <a:cs typeface="Times New Roman" panose="02020603050405020304" pitchFamily="18" charset="0"/>
              </a:rPr>
              <a:t>warfarina</a:t>
            </a:r>
            <a:r>
              <a:rPr lang="es-ES" sz="1100" dirty="0">
                <a:latin typeface="+mj-lt"/>
                <a:cs typeface="Times New Roman" panose="02020603050405020304" pitchFamily="18" charset="0"/>
              </a:rPr>
              <a:t>, agentes antiplaquetarios y terapia</a:t>
            </a:r>
          </a:p>
          <a:p>
            <a:pPr algn="just"/>
            <a:r>
              <a:rPr lang="es-ES" sz="1100" dirty="0">
                <a:latin typeface="+mj-lt"/>
                <a:cs typeface="Times New Roman" panose="02020603050405020304" pitchFamily="18" charset="0"/>
              </a:rPr>
              <a:t>para la diabetes.</a:t>
            </a:r>
            <a:endParaRPr lang="es-VE" sz="1100" dirty="0">
              <a:latin typeface="+mj-lt"/>
              <a:cs typeface="Times New Roman" panose="02020603050405020304" pitchFamily="18" charset="0"/>
            </a:endParaRPr>
          </a:p>
        </p:txBody>
      </p:sp>
      <p:sp>
        <p:nvSpPr>
          <p:cNvPr id="8" name="CuadroTexto 7">
            <a:extLst>
              <a:ext uri="{FF2B5EF4-FFF2-40B4-BE49-F238E27FC236}">
                <a16:creationId xmlns:a16="http://schemas.microsoft.com/office/drawing/2014/main" id="{F1C001D1-237F-43FB-8A46-348699D674BE}"/>
              </a:ext>
            </a:extLst>
          </p:cNvPr>
          <p:cNvSpPr txBox="1"/>
          <p:nvPr/>
        </p:nvSpPr>
        <p:spPr>
          <a:xfrm>
            <a:off x="224589" y="938281"/>
            <a:ext cx="1187117" cy="369332"/>
          </a:xfrm>
          <a:prstGeom prst="rect">
            <a:avLst/>
          </a:prstGeom>
          <a:solidFill>
            <a:schemeClr val="bg1"/>
          </a:solidFill>
        </p:spPr>
        <p:txBody>
          <a:bodyPr wrap="square">
            <a:spAutoFit/>
          </a:bodyPr>
          <a:lstStyle/>
          <a:p>
            <a:r>
              <a:rPr lang="es-VE" sz="900" b="1" dirty="0"/>
              <a:t>Muerte por cualquier causa</a:t>
            </a:r>
          </a:p>
        </p:txBody>
      </p:sp>
      <p:sp>
        <p:nvSpPr>
          <p:cNvPr id="3" name="CuadroTexto 2">
            <a:extLst>
              <a:ext uri="{FF2B5EF4-FFF2-40B4-BE49-F238E27FC236}">
                <a16:creationId xmlns:a16="http://schemas.microsoft.com/office/drawing/2014/main" id="{9473A649-211C-4172-978A-319BD25BA37B}"/>
              </a:ext>
            </a:extLst>
          </p:cNvPr>
          <p:cNvSpPr txBox="1"/>
          <p:nvPr/>
        </p:nvSpPr>
        <p:spPr>
          <a:xfrm>
            <a:off x="5496929" y="3426994"/>
            <a:ext cx="641684" cy="276999"/>
          </a:xfrm>
          <a:prstGeom prst="rect">
            <a:avLst/>
          </a:prstGeom>
          <a:noFill/>
        </p:spPr>
        <p:txBody>
          <a:bodyPr wrap="square" rtlCol="0">
            <a:spAutoFit/>
          </a:bodyPr>
          <a:lstStyle/>
          <a:p>
            <a:r>
              <a:rPr lang="es-VE" sz="1200" b="1" dirty="0"/>
              <a:t>2,12</a:t>
            </a:r>
          </a:p>
        </p:txBody>
      </p:sp>
      <p:sp>
        <p:nvSpPr>
          <p:cNvPr id="9" name="CuadroTexto 8">
            <a:extLst>
              <a:ext uri="{FF2B5EF4-FFF2-40B4-BE49-F238E27FC236}">
                <a16:creationId xmlns:a16="http://schemas.microsoft.com/office/drawing/2014/main" id="{C5D6E310-8776-4A12-ADEE-6B8B75AFEF1E}"/>
              </a:ext>
            </a:extLst>
          </p:cNvPr>
          <p:cNvSpPr txBox="1"/>
          <p:nvPr/>
        </p:nvSpPr>
        <p:spPr>
          <a:xfrm>
            <a:off x="5446297" y="729916"/>
            <a:ext cx="553452" cy="276999"/>
          </a:xfrm>
          <a:prstGeom prst="rect">
            <a:avLst/>
          </a:prstGeom>
          <a:noFill/>
        </p:spPr>
        <p:txBody>
          <a:bodyPr wrap="square" rtlCol="0">
            <a:spAutoFit/>
          </a:bodyPr>
          <a:lstStyle/>
          <a:p>
            <a:r>
              <a:rPr lang="es-VE" sz="1200" b="1" dirty="0"/>
              <a:t>1,95</a:t>
            </a:r>
          </a:p>
        </p:txBody>
      </p:sp>
      <p:sp>
        <p:nvSpPr>
          <p:cNvPr id="11" name="CuadroTexto 10">
            <a:extLst>
              <a:ext uri="{FF2B5EF4-FFF2-40B4-BE49-F238E27FC236}">
                <a16:creationId xmlns:a16="http://schemas.microsoft.com/office/drawing/2014/main" id="{C722DDBA-71AE-4CC3-8F46-DDB566A0AF6C}"/>
              </a:ext>
            </a:extLst>
          </p:cNvPr>
          <p:cNvSpPr txBox="1"/>
          <p:nvPr/>
        </p:nvSpPr>
        <p:spPr>
          <a:xfrm>
            <a:off x="209549" y="2691883"/>
            <a:ext cx="904875" cy="369332"/>
          </a:xfrm>
          <a:prstGeom prst="rect">
            <a:avLst/>
          </a:prstGeom>
          <a:solidFill>
            <a:schemeClr val="bg1"/>
          </a:solidFill>
        </p:spPr>
        <p:txBody>
          <a:bodyPr wrap="square">
            <a:spAutoFit/>
          </a:bodyPr>
          <a:lstStyle/>
          <a:p>
            <a:r>
              <a:rPr lang="es-VE" sz="900" b="1" dirty="0"/>
              <a:t>Hemorragia intracraneal </a:t>
            </a:r>
            <a:r>
              <a:rPr lang="es-ES" sz="900" b="1" dirty="0">
                <a:latin typeface="Times New Roman" panose="02020603050405020304" pitchFamily="18" charset="0"/>
                <a:cs typeface="Times New Roman" panose="02020603050405020304" pitchFamily="18" charset="0"/>
              </a:rPr>
              <a:t>†</a:t>
            </a:r>
            <a:endParaRPr lang="es-VE" sz="900" b="1" dirty="0"/>
          </a:p>
        </p:txBody>
      </p:sp>
      <p:sp>
        <p:nvSpPr>
          <p:cNvPr id="12" name="CuadroTexto 11">
            <a:extLst>
              <a:ext uri="{FF2B5EF4-FFF2-40B4-BE49-F238E27FC236}">
                <a16:creationId xmlns:a16="http://schemas.microsoft.com/office/drawing/2014/main" id="{D8CB9CE0-22AF-48C5-8AC7-8F2615D1C1A1}"/>
              </a:ext>
            </a:extLst>
          </p:cNvPr>
          <p:cNvSpPr txBox="1"/>
          <p:nvPr/>
        </p:nvSpPr>
        <p:spPr>
          <a:xfrm>
            <a:off x="3039479" y="1788694"/>
            <a:ext cx="641684" cy="276999"/>
          </a:xfrm>
          <a:prstGeom prst="rect">
            <a:avLst/>
          </a:prstGeom>
          <a:noFill/>
        </p:spPr>
        <p:txBody>
          <a:bodyPr wrap="square" rtlCol="0">
            <a:spAutoFit/>
          </a:bodyPr>
          <a:lstStyle/>
          <a:p>
            <a:r>
              <a:rPr lang="es-VE" sz="1200" b="1" dirty="0"/>
              <a:t>0,18</a:t>
            </a:r>
          </a:p>
        </p:txBody>
      </p:sp>
      <p:sp>
        <p:nvSpPr>
          <p:cNvPr id="13" name="CuadroTexto 12">
            <a:extLst>
              <a:ext uri="{FF2B5EF4-FFF2-40B4-BE49-F238E27FC236}">
                <a16:creationId xmlns:a16="http://schemas.microsoft.com/office/drawing/2014/main" id="{8D5C8933-7AE0-4AFC-A363-D22BE8DD9839}"/>
              </a:ext>
            </a:extLst>
          </p:cNvPr>
          <p:cNvSpPr txBox="1"/>
          <p:nvPr/>
        </p:nvSpPr>
        <p:spPr>
          <a:xfrm>
            <a:off x="5258804" y="1779169"/>
            <a:ext cx="641684" cy="276999"/>
          </a:xfrm>
          <a:prstGeom prst="rect">
            <a:avLst/>
          </a:prstGeom>
          <a:noFill/>
        </p:spPr>
        <p:txBody>
          <a:bodyPr wrap="square" rtlCol="0">
            <a:spAutoFit/>
          </a:bodyPr>
          <a:lstStyle/>
          <a:p>
            <a:r>
              <a:rPr lang="es-VE" sz="1200" b="1" dirty="0"/>
              <a:t>1,60</a:t>
            </a:r>
          </a:p>
        </p:txBody>
      </p:sp>
      <p:sp>
        <p:nvSpPr>
          <p:cNvPr id="14" name="CuadroTexto 13">
            <a:extLst>
              <a:ext uri="{FF2B5EF4-FFF2-40B4-BE49-F238E27FC236}">
                <a16:creationId xmlns:a16="http://schemas.microsoft.com/office/drawing/2014/main" id="{5B4D49B6-AC20-4644-B5AB-72EBDEB95C37}"/>
              </a:ext>
            </a:extLst>
          </p:cNvPr>
          <p:cNvSpPr txBox="1"/>
          <p:nvPr/>
        </p:nvSpPr>
        <p:spPr>
          <a:xfrm>
            <a:off x="943979" y="2569744"/>
            <a:ext cx="641684" cy="276999"/>
          </a:xfrm>
          <a:prstGeom prst="rect">
            <a:avLst/>
          </a:prstGeom>
          <a:noFill/>
        </p:spPr>
        <p:txBody>
          <a:bodyPr wrap="square" rtlCol="0">
            <a:spAutoFit/>
          </a:bodyPr>
          <a:lstStyle/>
          <a:p>
            <a:r>
              <a:rPr lang="es-VE" sz="1200" b="1" dirty="0"/>
              <a:t>0,02</a:t>
            </a:r>
          </a:p>
        </p:txBody>
      </p:sp>
      <p:sp>
        <p:nvSpPr>
          <p:cNvPr id="15" name="CuadroTexto 14">
            <a:extLst>
              <a:ext uri="{FF2B5EF4-FFF2-40B4-BE49-F238E27FC236}">
                <a16:creationId xmlns:a16="http://schemas.microsoft.com/office/drawing/2014/main" id="{DA85DDBB-A011-4C1A-A8D5-439A09CE57AD}"/>
              </a:ext>
            </a:extLst>
          </p:cNvPr>
          <p:cNvSpPr txBox="1"/>
          <p:nvPr/>
        </p:nvSpPr>
        <p:spPr>
          <a:xfrm>
            <a:off x="5287379" y="2579269"/>
            <a:ext cx="641684" cy="276999"/>
          </a:xfrm>
          <a:prstGeom prst="rect">
            <a:avLst/>
          </a:prstGeom>
          <a:noFill/>
        </p:spPr>
        <p:txBody>
          <a:bodyPr wrap="square" rtlCol="0">
            <a:spAutoFit/>
          </a:bodyPr>
          <a:lstStyle/>
          <a:p>
            <a:r>
              <a:rPr lang="es-VE" sz="1200" b="1" dirty="0"/>
              <a:t>1,71</a:t>
            </a:r>
          </a:p>
        </p:txBody>
      </p:sp>
      <p:sp>
        <p:nvSpPr>
          <p:cNvPr id="16" name="CuadroTexto 15">
            <a:extLst>
              <a:ext uri="{FF2B5EF4-FFF2-40B4-BE49-F238E27FC236}">
                <a16:creationId xmlns:a16="http://schemas.microsoft.com/office/drawing/2014/main" id="{49336F95-37C8-4FAB-AD89-C7DCA170EC85}"/>
              </a:ext>
            </a:extLst>
          </p:cNvPr>
          <p:cNvSpPr txBox="1"/>
          <p:nvPr/>
        </p:nvSpPr>
        <p:spPr>
          <a:xfrm>
            <a:off x="1401179" y="759994"/>
            <a:ext cx="641684" cy="276999"/>
          </a:xfrm>
          <a:prstGeom prst="rect">
            <a:avLst/>
          </a:prstGeom>
          <a:noFill/>
        </p:spPr>
        <p:txBody>
          <a:bodyPr wrap="square" rtlCol="0">
            <a:spAutoFit/>
          </a:bodyPr>
          <a:lstStyle/>
          <a:p>
            <a:r>
              <a:rPr lang="es-VE" sz="1200" b="1" dirty="0"/>
              <a:t>0,03</a:t>
            </a:r>
          </a:p>
        </p:txBody>
      </p:sp>
      <p:sp>
        <p:nvSpPr>
          <p:cNvPr id="17" name="CuadroTexto 16">
            <a:extLst>
              <a:ext uri="{FF2B5EF4-FFF2-40B4-BE49-F238E27FC236}">
                <a16:creationId xmlns:a16="http://schemas.microsoft.com/office/drawing/2014/main" id="{A551838F-7D21-45CD-8B2D-6AB995E66899}"/>
              </a:ext>
            </a:extLst>
          </p:cNvPr>
          <p:cNvSpPr txBox="1"/>
          <p:nvPr/>
        </p:nvSpPr>
        <p:spPr>
          <a:xfrm>
            <a:off x="3658604" y="3455569"/>
            <a:ext cx="641684" cy="276999"/>
          </a:xfrm>
          <a:prstGeom prst="rect">
            <a:avLst/>
          </a:prstGeom>
          <a:noFill/>
        </p:spPr>
        <p:txBody>
          <a:bodyPr wrap="square" rtlCol="0">
            <a:spAutoFit/>
          </a:bodyPr>
          <a:lstStyle/>
          <a:p>
            <a:r>
              <a:rPr lang="es-VE" sz="1200" b="1" dirty="0"/>
              <a:t>0,34</a:t>
            </a:r>
          </a:p>
        </p:txBody>
      </p:sp>
      <p:sp>
        <p:nvSpPr>
          <p:cNvPr id="19" name="CuadroTexto 18">
            <a:extLst>
              <a:ext uri="{FF2B5EF4-FFF2-40B4-BE49-F238E27FC236}">
                <a16:creationId xmlns:a16="http://schemas.microsoft.com/office/drawing/2014/main" id="{79A3BF70-A855-49B4-9C9B-B7F0C7F248C2}"/>
              </a:ext>
            </a:extLst>
          </p:cNvPr>
          <p:cNvSpPr txBox="1"/>
          <p:nvPr/>
        </p:nvSpPr>
        <p:spPr>
          <a:xfrm>
            <a:off x="238125" y="3511034"/>
            <a:ext cx="1438275" cy="369332"/>
          </a:xfrm>
          <a:prstGeom prst="rect">
            <a:avLst/>
          </a:prstGeom>
          <a:solidFill>
            <a:schemeClr val="bg1"/>
          </a:solidFill>
        </p:spPr>
        <p:txBody>
          <a:bodyPr wrap="square">
            <a:spAutoFit/>
          </a:bodyPr>
          <a:lstStyle/>
          <a:p>
            <a:r>
              <a:rPr lang="es-VE" sz="900" b="1" dirty="0">
                <a:effectLst/>
                <a:latin typeface="Calibri" panose="020F0502020204030204" pitchFamily="34" charset="0"/>
                <a:ea typeface="Calibri" panose="020F0502020204030204" pitchFamily="34" charset="0"/>
                <a:cs typeface="Arial" panose="020B0604020202020204" pitchFamily="34" charset="0"/>
              </a:rPr>
              <a:t>Hospitalización por insuficiencia cardíaca </a:t>
            </a:r>
            <a:r>
              <a:rPr lang="es-ES" sz="900" dirty="0">
                <a:latin typeface="Times New Roman" panose="02020603050405020304" pitchFamily="18" charset="0"/>
                <a:cs typeface="Times New Roman" panose="02020603050405020304" pitchFamily="18" charset="0"/>
              </a:rPr>
              <a:t>‡</a:t>
            </a:r>
            <a:r>
              <a:rPr lang="es-VE" sz="900" b="1" dirty="0">
                <a:effectLst/>
                <a:latin typeface="Calibri" panose="020F0502020204030204" pitchFamily="34" charset="0"/>
                <a:ea typeface="Calibri" panose="020F0502020204030204" pitchFamily="34" charset="0"/>
                <a:cs typeface="Arial" panose="020B0604020202020204" pitchFamily="34" charset="0"/>
              </a:rPr>
              <a:t> </a:t>
            </a:r>
            <a:endParaRPr lang="es-VE" sz="900" b="1" dirty="0"/>
          </a:p>
        </p:txBody>
      </p:sp>
      <p:sp>
        <p:nvSpPr>
          <p:cNvPr id="21" name="CuadroTexto 20">
            <a:extLst>
              <a:ext uri="{FF2B5EF4-FFF2-40B4-BE49-F238E27FC236}">
                <a16:creationId xmlns:a16="http://schemas.microsoft.com/office/drawing/2014/main" id="{0D04C0A6-A440-40A3-AF42-29FC96F3FF7B}"/>
              </a:ext>
            </a:extLst>
          </p:cNvPr>
          <p:cNvSpPr txBox="1"/>
          <p:nvPr/>
        </p:nvSpPr>
        <p:spPr>
          <a:xfrm>
            <a:off x="247650" y="1667560"/>
            <a:ext cx="1304925" cy="646331"/>
          </a:xfrm>
          <a:prstGeom prst="rect">
            <a:avLst/>
          </a:prstGeom>
          <a:solidFill>
            <a:schemeClr val="bg1"/>
          </a:solidFill>
        </p:spPr>
        <p:txBody>
          <a:bodyPr wrap="square">
            <a:spAutoFit/>
          </a:bodyPr>
          <a:lstStyle/>
          <a:p>
            <a:r>
              <a:rPr lang="pt-BR" sz="900" b="1" dirty="0" err="1"/>
              <a:t>Accidente</a:t>
            </a:r>
            <a:r>
              <a:rPr lang="pt-BR" sz="900" b="1" dirty="0"/>
              <a:t> cerebrovascular </a:t>
            </a:r>
            <a:r>
              <a:rPr lang="pt-BR" sz="900" b="1" dirty="0" err="1"/>
              <a:t>isquémico</a:t>
            </a:r>
            <a:r>
              <a:rPr lang="pt-BR" sz="900" b="1" dirty="0"/>
              <a:t> o </a:t>
            </a:r>
            <a:r>
              <a:rPr lang="pt-BR" sz="900" b="1" dirty="0" err="1"/>
              <a:t>transitorio</a:t>
            </a:r>
            <a:r>
              <a:rPr lang="pt-BR" sz="900" b="1" dirty="0"/>
              <a:t> ataque </a:t>
            </a:r>
            <a:r>
              <a:rPr lang="pt-BR" sz="900" b="1" dirty="0" err="1"/>
              <a:t>isquémico</a:t>
            </a:r>
            <a:endParaRPr lang="es-VE" sz="900" b="1" dirty="0"/>
          </a:p>
        </p:txBody>
      </p:sp>
      <p:sp>
        <p:nvSpPr>
          <p:cNvPr id="23" name="CuadroTexto 22">
            <a:extLst>
              <a:ext uri="{FF2B5EF4-FFF2-40B4-BE49-F238E27FC236}">
                <a16:creationId xmlns:a16="http://schemas.microsoft.com/office/drawing/2014/main" id="{3C44F889-3077-4D71-9C3F-93F6D38BF50D}"/>
              </a:ext>
            </a:extLst>
          </p:cNvPr>
          <p:cNvSpPr txBox="1"/>
          <p:nvPr/>
        </p:nvSpPr>
        <p:spPr>
          <a:xfrm>
            <a:off x="183356" y="4444484"/>
            <a:ext cx="2235994" cy="230832"/>
          </a:xfrm>
          <a:prstGeom prst="rect">
            <a:avLst/>
          </a:prstGeom>
          <a:solidFill>
            <a:schemeClr val="bg1"/>
          </a:solidFill>
        </p:spPr>
        <p:txBody>
          <a:bodyPr wrap="square">
            <a:spAutoFit/>
          </a:bodyPr>
          <a:lstStyle/>
          <a:p>
            <a:r>
              <a:rPr lang="es-VE" sz="900" b="1" dirty="0"/>
              <a:t>Hospitalización por cualquier causa</a:t>
            </a:r>
          </a:p>
        </p:txBody>
      </p:sp>
      <p:sp>
        <p:nvSpPr>
          <p:cNvPr id="24" name="CuadroTexto 23">
            <a:extLst>
              <a:ext uri="{FF2B5EF4-FFF2-40B4-BE49-F238E27FC236}">
                <a16:creationId xmlns:a16="http://schemas.microsoft.com/office/drawing/2014/main" id="{B08CFFD1-6FD6-47F3-A6ED-B9CD01654E96}"/>
              </a:ext>
            </a:extLst>
          </p:cNvPr>
          <p:cNvSpPr txBox="1"/>
          <p:nvPr/>
        </p:nvSpPr>
        <p:spPr>
          <a:xfrm>
            <a:off x="4877804" y="4303294"/>
            <a:ext cx="641684" cy="276999"/>
          </a:xfrm>
          <a:prstGeom prst="rect">
            <a:avLst/>
          </a:prstGeom>
          <a:noFill/>
        </p:spPr>
        <p:txBody>
          <a:bodyPr wrap="square" rtlCol="0">
            <a:spAutoFit/>
          </a:bodyPr>
          <a:lstStyle/>
          <a:p>
            <a:r>
              <a:rPr lang="es-VE" sz="1200" b="1" dirty="0"/>
              <a:t>1,25</a:t>
            </a:r>
          </a:p>
        </p:txBody>
      </p:sp>
      <p:sp>
        <p:nvSpPr>
          <p:cNvPr id="25" name="CuadroTexto 24">
            <a:extLst>
              <a:ext uri="{FF2B5EF4-FFF2-40B4-BE49-F238E27FC236}">
                <a16:creationId xmlns:a16="http://schemas.microsoft.com/office/drawing/2014/main" id="{976785D4-9BCF-4B11-B2A7-43E6AB60C8EF}"/>
              </a:ext>
            </a:extLst>
          </p:cNvPr>
          <p:cNvSpPr txBox="1"/>
          <p:nvPr/>
        </p:nvSpPr>
        <p:spPr>
          <a:xfrm>
            <a:off x="5649329" y="4312819"/>
            <a:ext cx="641684" cy="276999"/>
          </a:xfrm>
          <a:prstGeom prst="rect">
            <a:avLst/>
          </a:prstGeom>
          <a:noFill/>
        </p:spPr>
        <p:txBody>
          <a:bodyPr wrap="square" rtlCol="0">
            <a:spAutoFit/>
          </a:bodyPr>
          <a:lstStyle/>
          <a:p>
            <a:r>
              <a:rPr lang="es-VE" sz="1200" b="1" dirty="0"/>
              <a:t>20,5</a:t>
            </a:r>
          </a:p>
        </p:txBody>
      </p:sp>
    </p:spTree>
    <p:extLst>
      <p:ext uri="{BB962C8B-B14F-4D97-AF65-F5344CB8AC3E}">
        <p14:creationId xmlns:p14="http://schemas.microsoft.com/office/powerpoint/2010/main" val="24270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9" grpId="0" animBg="1"/>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AC63E99-87C2-4900-BC87-276D88BFF842}"/>
              </a:ext>
            </a:extLst>
          </p:cNvPr>
          <p:cNvSpPr>
            <a:spLocks noGrp="1"/>
          </p:cNvSpPr>
          <p:nvPr>
            <p:ph idx="1"/>
          </p:nvPr>
        </p:nvSpPr>
        <p:spPr/>
        <p:txBody>
          <a:bodyPr/>
          <a:lstStyle/>
          <a:p>
            <a:pPr marL="0" indent="0" algn="ctr">
              <a:buNone/>
            </a:pPr>
            <a:endParaRPr lang="es-VE" altLang="ja-JP" sz="2400" b="1" dirty="0"/>
          </a:p>
          <a:p>
            <a:pPr marL="0" indent="0" algn="ctr">
              <a:buNone/>
            </a:pPr>
            <a:endParaRPr lang="es-VE" altLang="ja-JP" b="1" dirty="0"/>
          </a:p>
          <a:p>
            <a:pPr marL="0" indent="0" algn="ctr">
              <a:buNone/>
            </a:pPr>
            <a:endParaRPr lang="es-VE" altLang="ja-JP" sz="2400" b="1" dirty="0"/>
          </a:p>
          <a:p>
            <a:pPr marL="0" indent="0" algn="ctr">
              <a:buNone/>
            </a:pPr>
            <a:r>
              <a:rPr lang="es-VE" altLang="ja-JP" sz="3200" b="1" dirty="0">
                <a:latin typeface="+mj-lt"/>
              </a:rPr>
              <a:t>En el paciente con fibrilación auricular paroxística la aplicación de ablación por radiofrecuencia Vs terapia farmacológica </a:t>
            </a:r>
            <a:r>
              <a:rPr lang="es-VE" altLang="ja-JP" sz="3200" b="1" dirty="0">
                <a:latin typeface="+mj-lt"/>
                <a:cs typeface="Times New Roman"/>
              </a:rPr>
              <a:t>¿</a:t>
            </a:r>
            <a:r>
              <a:rPr lang="es-VE" altLang="ja-JP" sz="3200" b="1" dirty="0">
                <a:latin typeface="+mj-lt"/>
              </a:rPr>
              <a:t>Reduce recurrencia y mortalidad?</a:t>
            </a:r>
            <a:endParaRPr lang="es-VE" sz="3200" dirty="0">
              <a:latin typeface="+mj-lt"/>
            </a:endParaRPr>
          </a:p>
        </p:txBody>
      </p:sp>
      <p:sp>
        <p:nvSpPr>
          <p:cNvPr id="3" name="Título 2">
            <a:extLst>
              <a:ext uri="{FF2B5EF4-FFF2-40B4-BE49-F238E27FC236}">
                <a16:creationId xmlns:a16="http://schemas.microsoft.com/office/drawing/2014/main" id="{3A163158-6AD3-4018-A94C-2CA951D0F057}"/>
              </a:ext>
            </a:extLst>
          </p:cNvPr>
          <p:cNvSpPr>
            <a:spLocks noGrp="1"/>
          </p:cNvSpPr>
          <p:nvPr>
            <p:ph type="title"/>
          </p:nvPr>
        </p:nvSpPr>
        <p:spPr>
          <a:xfrm>
            <a:off x="710159" y="563202"/>
            <a:ext cx="10515600" cy="973557"/>
          </a:xfrm>
        </p:spPr>
        <p:txBody>
          <a:bodyPr/>
          <a:lstStyle/>
          <a:p>
            <a:r>
              <a:rPr lang="es-VE" dirty="0"/>
              <a:t>Pregunta del ciclo </a:t>
            </a:r>
          </a:p>
        </p:txBody>
      </p:sp>
    </p:spTree>
    <p:extLst>
      <p:ext uri="{BB962C8B-B14F-4D97-AF65-F5344CB8AC3E}">
        <p14:creationId xmlns:p14="http://schemas.microsoft.com/office/powerpoint/2010/main" val="61541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759CFD48-63E7-4257-BC08-9EEF94C96E73}"/>
              </a:ext>
            </a:extLst>
          </p:cNvPr>
          <p:cNvSpPr>
            <a:spLocks noGrp="1"/>
          </p:cNvSpPr>
          <p:nvPr>
            <p:ph type="body" sz="quarter" idx="13"/>
          </p:nvPr>
        </p:nvSpPr>
        <p:spPr>
          <a:xfrm>
            <a:off x="736600" y="6356350"/>
            <a:ext cx="10744200" cy="267969"/>
          </a:xfrm>
        </p:spPr>
        <p:txBody>
          <a:body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pic>
        <p:nvPicPr>
          <p:cNvPr id="3" name="Imagen 2">
            <a:extLst>
              <a:ext uri="{FF2B5EF4-FFF2-40B4-BE49-F238E27FC236}">
                <a16:creationId xmlns:a16="http://schemas.microsoft.com/office/drawing/2014/main" id="{205194CF-1265-48E1-A98D-D71B1149443E}"/>
              </a:ext>
            </a:extLst>
          </p:cNvPr>
          <p:cNvPicPr>
            <a:picLocks noChangeAspect="1"/>
          </p:cNvPicPr>
          <p:nvPr/>
        </p:nvPicPr>
        <p:blipFill rotWithShape="1">
          <a:blip r:embed="rId3"/>
          <a:srcRect l="19500" t="21023" r="22166" b="27693"/>
          <a:stretch/>
        </p:blipFill>
        <p:spPr>
          <a:xfrm>
            <a:off x="894080" y="467359"/>
            <a:ext cx="10556300" cy="5217829"/>
          </a:xfrm>
          <a:prstGeom prst="rect">
            <a:avLst/>
          </a:prstGeom>
        </p:spPr>
      </p:pic>
      <p:pic>
        <p:nvPicPr>
          <p:cNvPr id="6" name="Imagen 5">
            <a:extLst>
              <a:ext uri="{FF2B5EF4-FFF2-40B4-BE49-F238E27FC236}">
                <a16:creationId xmlns:a16="http://schemas.microsoft.com/office/drawing/2014/main" id="{F1EA5F9E-4F4E-4715-8830-080B82D7307C}"/>
              </a:ext>
            </a:extLst>
          </p:cNvPr>
          <p:cNvPicPr>
            <a:picLocks noChangeAspect="1"/>
          </p:cNvPicPr>
          <p:nvPr/>
        </p:nvPicPr>
        <p:blipFill>
          <a:blip r:embed="rId4"/>
          <a:stretch>
            <a:fillRect/>
          </a:stretch>
        </p:blipFill>
        <p:spPr>
          <a:xfrm>
            <a:off x="1244183" y="2878104"/>
            <a:ext cx="9833548" cy="369883"/>
          </a:xfrm>
          <a:prstGeom prst="rect">
            <a:avLst/>
          </a:prstGeom>
        </p:spPr>
      </p:pic>
      <p:pic>
        <p:nvPicPr>
          <p:cNvPr id="7" name="Imagen 6">
            <a:extLst>
              <a:ext uri="{FF2B5EF4-FFF2-40B4-BE49-F238E27FC236}">
                <a16:creationId xmlns:a16="http://schemas.microsoft.com/office/drawing/2014/main" id="{60207A7D-B962-475C-A164-5A75BB9CFC7C}"/>
              </a:ext>
            </a:extLst>
          </p:cNvPr>
          <p:cNvPicPr>
            <a:picLocks noChangeAspect="1"/>
          </p:cNvPicPr>
          <p:nvPr/>
        </p:nvPicPr>
        <p:blipFill>
          <a:blip r:embed="rId4"/>
          <a:stretch>
            <a:fillRect/>
          </a:stretch>
        </p:blipFill>
        <p:spPr>
          <a:xfrm>
            <a:off x="1246683" y="4754371"/>
            <a:ext cx="9833548" cy="522167"/>
          </a:xfrm>
          <a:prstGeom prst="rect">
            <a:avLst/>
          </a:prstGeom>
        </p:spPr>
      </p:pic>
      <p:sp>
        <p:nvSpPr>
          <p:cNvPr id="8" name="CuadroTexto 7">
            <a:extLst>
              <a:ext uri="{FF2B5EF4-FFF2-40B4-BE49-F238E27FC236}">
                <a16:creationId xmlns:a16="http://schemas.microsoft.com/office/drawing/2014/main" id="{CBBB1278-4AFC-4BE3-B381-CCACBC96E3A2}"/>
              </a:ext>
            </a:extLst>
          </p:cNvPr>
          <p:cNvSpPr txBox="1"/>
          <p:nvPr/>
        </p:nvSpPr>
        <p:spPr>
          <a:xfrm>
            <a:off x="1132116" y="547077"/>
            <a:ext cx="10014856" cy="1200329"/>
          </a:xfrm>
          <a:prstGeom prst="rect">
            <a:avLst/>
          </a:prstGeom>
          <a:solidFill>
            <a:schemeClr val="bg1"/>
          </a:solidFill>
        </p:spPr>
        <p:txBody>
          <a:bodyPr wrap="square">
            <a:spAutoFit/>
          </a:bodyPr>
          <a:lstStyle/>
          <a:p>
            <a:pPr algn="ctr"/>
            <a:r>
              <a:rPr lang="es-ES" b="1" dirty="0"/>
              <a:t>Tabla 2.</a:t>
            </a:r>
          </a:p>
          <a:p>
            <a:pPr algn="just"/>
            <a:r>
              <a:rPr lang="es-ES" b="1" dirty="0"/>
              <a:t>Tasas cruda de desenlaces en pacientes con fibrilación auricular tratados con ablación con catéter o terapia antiarrítmica.</a:t>
            </a:r>
          </a:p>
          <a:p>
            <a:pPr algn="just"/>
            <a:endParaRPr lang="es-VE" b="1" dirty="0"/>
          </a:p>
        </p:txBody>
      </p:sp>
    </p:spTree>
    <p:extLst>
      <p:ext uri="{BB962C8B-B14F-4D97-AF65-F5344CB8AC3E}">
        <p14:creationId xmlns:p14="http://schemas.microsoft.com/office/powerpoint/2010/main" val="37271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379B7-17D5-40A7-A1B7-EA5055BA1ABC}"/>
              </a:ext>
            </a:extLst>
          </p:cNvPr>
          <p:cNvSpPr>
            <a:spLocks noGrp="1"/>
          </p:cNvSpPr>
          <p:nvPr>
            <p:ph type="ctrTitle"/>
          </p:nvPr>
        </p:nvSpPr>
        <p:spPr/>
        <p:txBody>
          <a:bodyPr/>
          <a:lstStyle/>
          <a:p>
            <a:r>
              <a:rPr lang="es-VE" dirty="0"/>
              <a:t>Discusión </a:t>
            </a:r>
          </a:p>
        </p:txBody>
      </p:sp>
    </p:spTree>
    <p:extLst>
      <p:ext uri="{BB962C8B-B14F-4D97-AF65-F5344CB8AC3E}">
        <p14:creationId xmlns:p14="http://schemas.microsoft.com/office/powerpoint/2010/main" val="1797228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a:xfrm>
            <a:off x="823210" y="1841517"/>
            <a:ext cx="10515600" cy="4351338"/>
          </a:xfrm>
        </p:spPr>
        <p:txBody>
          <a:bodyPr/>
          <a:lstStyle/>
          <a:p>
            <a:r>
              <a:rPr lang="es-VE" dirty="0"/>
              <a:t>En esta cohorte observacional, multicéntrica de adultos sometidos a ablación o tratamiento médico de FA, no observamos diferencias estadísticamente significativas en las </a:t>
            </a:r>
            <a:r>
              <a:rPr lang="es-VE" b="1" dirty="0"/>
              <a:t>tasas ajustadas </a:t>
            </a:r>
            <a:r>
              <a:rPr lang="es-VE" dirty="0"/>
              <a:t>de </a:t>
            </a:r>
            <a:r>
              <a:rPr lang="es-ES" dirty="0"/>
              <a:t>muerte, EVC isquémico/hemorrágico, AIT, hospitalización relacionada con IC</a:t>
            </a:r>
            <a:r>
              <a:rPr lang="es-VE" dirty="0"/>
              <a:t>. </a:t>
            </a:r>
          </a:p>
          <a:p>
            <a:endParaRPr lang="es-VE" dirty="0"/>
          </a:p>
          <a:p>
            <a:r>
              <a:rPr lang="es-VE" dirty="0"/>
              <a:t>Se observo una </a:t>
            </a:r>
            <a:r>
              <a:rPr lang="es-VE" b="1" dirty="0"/>
              <a:t>tasa ajustada </a:t>
            </a:r>
            <a:r>
              <a:rPr lang="es-VE" dirty="0"/>
              <a:t>significativamente mayor por hospitalización por todas las causas en pacientes sometidos a ablación, en comparación a               aquellos  que recibieron tratamiento médico. </a:t>
            </a:r>
          </a:p>
          <a:p>
            <a:endParaRPr lang="es-VE" dirty="0"/>
          </a:p>
          <a:p>
            <a:endParaRPr lang="es-VE" dirty="0"/>
          </a:p>
          <a:p>
            <a:pPr marL="0" indent="0">
              <a:buNone/>
            </a:pP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Discusión </a:t>
            </a:r>
          </a:p>
        </p:txBody>
      </p:sp>
    </p:spTree>
    <p:extLst>
      <p:ext uri="{BB962C8B-B14F-4D97-AF65-F5344CB8AC3E}">
        <p14:creationId xmlns:p14="http://schemas.microsoft.com/office/powerpoint/2010/main" val="1723052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a:xfrm>
            <a:off x="823210" y="1841516"/>
            <a:ext cx="10515600" cy="4351338"/>
          </a:xfrm>
        </p:spPr>
        <p:txBody>
          <a:bodyPr/>
          <a:lstStyle/>
          <a:p>
            <a:r>
              <a:rPr lang="es-VE" dirty="0"/>
              <a:t>Las </a:t>
            </a:r>
            <a:r>
              <a:rPr lang="es-VE" b="1" dirty="0"/>
              <a:t>estimaciones puntuales </a:t>
            </a:r>
            <a:r>
              <a:rPr lang="es-VE" dirty="0"/>
              <a:t>para el riesgo de muerte, </a:t>
            </a:r>
            <a:r>
              <a:rPr lang="es-ES" dirty="0"/>
              <a:t>EVC isquémico/hemorrágico, AIT, fueron favorables para la ablación de FA.</a:t>
            </a:r>
            <a:endParaRPr lang="es-VE" dirty="0"/>
          </a:p>
          <a:p>
            <a:endParaRPr lang="es-VE" dirty="0"/>
          </a:p>
          <a:p>
            <a:r>
              <a:rPr lang="es-VE" dirty="0"/>
              <a:t>Es posible que con un mayor poder estadístico se hubiesen podido detectar diferencias estadísticamente significativas.</a:t>
            </a:r>
          </a:p>
          <a:p>
            <a:pPr marL="0" indent="0">
              <a:buNone/>
            </a:pPr>
            <a:r>
              <a:rPr lang="es-VE" dirty="0"/>
              <a:t> </a:t>
            </a:r>
          </a:p>
          <a:p>
            <a:endParaRPr lang="es-VE" dirty="0"/>
          </a:p>
          <a:p>
            <a:pPr marL="0" indent="0">
              <a:buNone/>
            </a:pP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Discusión </a:t>
            </a:r>
          </a:p>
        </p:txBody>
      </p:sp>
    </p:spTree>
    <p:extLst>
      <p:ext uri="{BB962C8B-B14F-4D97-AF65-F5344CB8AC3E}">
        <p14:creationId xmlns:p14="http://schemas.microsoft.com/office/powerpoint/2010/main" val="3991711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p:txBody>
          <a:bodyPr/>
          <a:lstStyle/>
          <a:p>
            <a:pPr marL="0" indent="0">
              <a:buNone/>
            </a:pPr>
            <a:r>
              <a:rPr lang="es-VE" dirty="0"/>
              <a:t> </a:t>
            </a:r>
          </a:p>
          <a:p>
            <a:r>
              <a:rPr lang="es-VE" dirty="0"/>
              <a:t>Pequeña cohorte de estudio.</a:t>
            </a:r>
          </a:p>
          <a:p>
            <a:r>
              <a:rPr lang="es-VE" dirty="0"/>
              <a:t>Baja tasa de eventos.</a:t>
            </a:r>
          </a:p>
          <a:p>
            <a:r>
              <a:rPr lang="es-VE" dirty="0"/>
              <a:t>Diseño observacional. </a:t>
            </a:r>
          </a:p>
          <a:p>
            <a:r>
              <a:rPr lang="es-VE" dirty="0"/>
              <a:t>Diferencias significativas en características basales de los grupos. </a:t>
            </a:r>
          </a:p>
          <a:p>
            <a:pPr marL="0" indent="0">
              <a:buNone/>
            </a:pP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Limitaciones </a:t>
            </a:r>
          </a:p>
        </p:txBody>
      </p:sp>
    </p:spTree>
    <p:extLst>
      <p:ext uri="{BB962C8B-B14F-4D97-AF65-F5344CB8AC3E}">
        <p14:creationId xmlns:p14="http://schemas.microsoft.com/office/powerpoint/2010/main" val="61070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379B7-17D5-40A7-A1B7-EA5055BA1ABC}"/>
              </a:ext>
            </a:extLst>
          </p:cNvPr>
          <p:cNvSpPr>
            <a:spLocks noGrp="1"/>
          </p:cNvSpPr>
          <p:nvPr>
            <p:ph type="ctrTitle"/>
          </p:nvPr>
        </p:nvSpPr>
        <p:spPr/>
        <p:txBody>
          <a:bodyPr/>
          <a:lstStyle/>
          <a:p>
            <a:r>
              <a:rPr lang="es-VE" dirty="0"/>
              <a:t>Conclusiones </a:t>
            </a:r>
          </a:p>
        </p:txBody>
      </p:sp>
    </p:spTree>
    <p:extLst>
      <p:ext uri="{BB962C8B-B14F-4D97-AF65-F5344CB8AC3E}">
        <p14:creationId xmlns:p14="http://schemas.microsoft.com/office/powerpoint/2010/main" val="160783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218039A1-B7E7-4F2B-808E-4616329D81A3}"/>
              </a:ext>
            </a:extLst>
          </p:cNvPr>
          <p:cNvSpPr>
            <a:spLocks noGrp="1"/>
          </p:cNvSpPr>
          <p:nvPr>
            <p:ph idx="1"/>
          </p:nvPr>
        </p:nvSpPr>
        <p:spPr/>
        <p:txBody>
          <a:bodyPr/>
          <a:lstStyle/>
          <a:p>
            <a:r>
              <a:rPr lang="es-VE" dirty="0"/>
              <a:t>En una cohorte observacional, contemporánea, encontramos que la ablación de FA, no se asoció con una diferencia estadísticamente significativa en las </a:t>
            </a:r>
            <a:r>
              <a:rPr lang="es-VE" b="1" dirty="0"/>
              <a:t>tasas ajustadas </a:t>
            </a:r>
            <a:r>
              <a:rPr lang="es-VE" dirty="0"/>
              <a:t>de muerte, </a:t>
            </a:r>
            <a:r>
              <a:rPr lang="es-ES" dirty="0"/>
              <a:t>EVC isquémico/hemorrágico, AIT, hospitalización por IC, en comparación con el tratamiento médico antiarrítmico. </a:t>
            </a:r>
          </a:p>
          <a:p>
            <a:endParaRPr lang="es-ES" dirty="0"/>
          </a:p>
          <a:p>
            <a:r>
              <a:rPr lang="es-ES" dirty="0"/>
              <a:t>La ablación de FA, se asoció con una </a:t>
            </a:r>
            <a:r>
              <a:rPr lang="es-ES" b="1" dirty="0"/>
              <a:t>tasa ajustada </a:t>
            </a:r>
            <a:r>
              <a:rPr lang="es-ES" dirty="0"/>
              <a:t>mas alta de hospitalización por todas las causas. </a:t>
            </a: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Conclusión </a:t>
            </a:r>
          </a:p>
        </p:txBody>
      </p:sp>
    </p:spTree>
    <p:extLst>
      <p:ext uri="{BB962C8B-B14F-4D97-AF65-F5344CB8AC3E}">
        <p14:creationId xmlns:p14="http://schemas.microsoft.com/office/powerpoint/2010/main" val="4210455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Lista de cotejo </a:t>
            </a:r>
          </a:p>
        </p:txBody>
      </p:sp>
      <p:pic>
        <p:nvPicPr>
          <p:cNvPr id="6" name="Imagen 5">
            <a:extLst>
              <a:ext uri="{FF2B5EF4-FFF2-40B4-BE49-F238E27FC236}">
                <a16:creationId xmlns:a16="http://schemas.microsoft.com/office/drawing/2014/main" id="{8B3DD1BA-911D-4C47-AA84-4F688548BD87}"/>
              </a:ext>
            </a:extLst>
          </p:cNvPr>
          <p:cNvPicPr>
            <a:picLocks noChangeAspect="1"/>
          </p:cNvPicPr>
          <p:nvPr/>
        </p:nvPicPr>
        <p:blipFill>
          <a:blip r:embed="rId3"/>
          <a:stretch>
            <a:fillRect/>
          </a:stretch>
        </p:blipFill>
        <p:spPr>
          <a:xfrm>
            <a:off x="3893001" y="0"/>
            <a:ext cx="6264779" cy="6858000"/>
          </a:xfrm>
          <a:prstGeom prst="rect">
            <a:avLst/>
          </a:prstGeom>
        </p:spPr>
      </p:pic>
    </p:spTree>
    <p:extLst>
      <p:ext uri="{BB962C8B-B14F-4D97-AF65-F5344CB8AC3E}">
        <p14:creationId xmlns:p14="http://schemas.microsoft.com/office/powerpoint/2010/main" val="2777096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Lista de cotejo </a:t>
            </a:r>
          </a:p>
        </p:txBody>
      </p:sp>
      <p:pic>
        <p:nvPicPr>
          <p:cNvPr id="4" name="Imagen 3">
            <a:extLst>
              <a:ext uri="{FF2B5EF4-FFF2-40B4-BE49-F238E27FC236}">
                <a16:creationId xmlns:a16="http://schemas.microsoft.com/office/drawing/2014/main" id="{A6DAB905-176A-4E47-A531-C463599511A8}"/>
              </a:ext>
            </a:extLst>
          </p:cNvPr>
          <p:cNvPicPr>
            <a:picLocks noChangeAspect="1"/>
          </p:cNvPicPr>
          <p:nvPr/>
        </p:nvPicPr>
        <p:blipFill rotWithShape="1">
          <a:blip r:embed="rId3"/>
          <a:srcRect b="53208"/>
          <a:stretch/>
        </p:blipFill>
        <p:spPr>
          <a:xfrm>
            <a:off x="985537" y="1027906"/>
            <a:ext cx="9683464" cy="4960189"/>
          </a:xfrm>
          <a:prstGeom prst="rect">
            <a:avLst/>
          </a:prstGeom>
        </p:spPr>
      </p:pic>
      <p:grpSp>
        <p:nvGrpSpPr>
          <p:cNvPr id="5" name="Group 3">
            <a:extLst>
              <a:ext uri="{FF2B5EF4-FFF2-40B4-BE49-F238E27FC236}">
                <a16:creationId xmlns:a16="http://schemas.microsoft.com/office/drawing/2014/main" id="{CBD6E9F8-408F-4426-AFBE-8D25830100ED}"/>
              </a:ext>
            </a:extLst>
          </p:cNvPr>
          <p:cNvGrpSpPr/>
          <p:nvPr/>
        </p:nvGrpSpPr>
        <p:grpSpPr>
          <a:xfrm flipH="1">
            <a:off x="7515431" y="2772552"/>
            <a:ext cx="474630" cy="260522"/>
            <a:chOff x="6895963" y="4096815"/>
            <a:chExt cx="520237" cy="520010"/>
          </a:xfrm>
        </p:grpSpPr>
        <p:sp>
          <p:nvSpPr>
            <p:cNvPr id="7" name="Flowchart: Process 4">
              <a:extLst>
                <a:ext uri="{FF2B5EF4-FFF2-40B4-BE49-F238E27FC236}">
                  <a16:creationId xmlns:a16="http://schemas.microsoft.com/office/drawing/2014/main" id="{7FE87199-0CCB-4F03-A85C-27B4AE383E07}"/>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Flowchart: Process 5">
              <a:extLst>
                <a:ext uri="{FF2B5EF4-FFF2-40B4-BE49-F238E27FC236}">
                  <a16:creationId xmlns:a16="http://schemas.microsoft.com/office/drawing/2014/main" id="{67FB7D56-30C1-4B71-A8E1-E22CFF5D4620}"/>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9" name="Group 3">
            <a:extLst>
              <a:ext uri="{FF2B5EF4-FFF2-40B4-BE49-F238E27FC236}">
                <a16:creationId xmlns:a16="http://schemas.microsoft.com/office/drawing/2014/main" id="{9DBBEBF5-A521-4FCF-8387-76F1F497C1EA}"/>
              </a:ext>
            </a:extLst>
          </p:cNvPr>
          <p:cNvGrpSpPr/>
          <p:nvPr/>
        </p:nvGrpSpPr>
        <p:grpSpPr>
          <a:xfrm flipH="1">
            <a:off x="7510002" y="3230983"/>
            <a:ext cx="474630" cy="260522"/>
            <a:chOff x="6895963" y="4096815"/>
            <a:chExt cx="520237" cy="520010"/>
          </a:xfrm>
        </p:grpSpPr>
        <p:sp>
          <p:nvSpPr>
            <p:cNvPr id="10" name="Flowchart: Process 4">
              <a:extLst>
                <a:ext uri="{FF2B5EF4-FFF2-40B4-BE49-F238E27FC236}">
                  <a16:creationId xmlns:a16="http://schemas.microsoft.com/office/drawing/2014/main" id="{97784569-3C8D-4B14-87DE-3944B8BDEC99}"/>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a:extLst>
                <a:ext uri="{FF2B5EF4-FFF2-40B4-BE49-F238E27FC236}">
                  <a16:creationId xmlns:a16="http://schemas.microsoft.com/office/drawing/2014/main" id="{6F504E3B-2807-4F78-9A13-9543D309B9CB}"/>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3">
            <a:extLst>
              <a:ext uri="{FF2B5EF4-FFF2-40B4-BE49-F238E27FC236}">
                <a16:creationId xmlns:a16="http://schemas.microsoft.com/office/drawing/2014/main" id="{C4591AEF-1B8A-4068-985E-10EBB2D85078}"/>
              </a:ext>
            </a:extLst>
          </p:cNvPr>
          <p:cNvGrpSpPr/>
          <p:nvPr/>
        </p:nvGrpSpPr>
        <p:grpSpPr>
          <a:xfrm flipH="1">
            <a:off x="7515335" y="3662776"/>
            <a:ext cx="474630" cy="260522"/>
            <a:chOff x="6895963" y="4096815"/>
            <a:chExt cx="520237" cy="520010"/>
          </a:xfrm>
        </p:grpSpPr>
        <p:sp>
          <p:nvSpPr>
            <p:cNvPr id="13" name="Flowchart: Process 4">
              <a:extLst>
                <a:ext uri="{FF2B5EF4-FFF2-40B4-BE49-F238E27FC236}">
                  <a16:creationId xmlns:a16="http://schemas.microsoft.com/office/drawing/2014/main" id="{5FE45373-5D23-4DE6-8335-594B4C6357B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5">
              <a:extLst>
                <a:ext uri="{FF2B5EF4-FFF2-40B4-BE49-F238E27FC236}">
                  <a16:creationId xmlns:a16="http://schemas.microsoft.com/office/drawing/2014/main" id="{A9466BA7-1F27-4A84-B7A4-4B5BB0E50CD3}"/>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oup 3">
            <a:extLst>
              <a:ext uri="{FF2B5EF4-FFF2-40B4-BE49-F238E27FC236}">
                <a16:creationId xmlns:a16="http://schemas.microsoft.com/office/drawing/2014/main" id="{3A68FB66-B135-44EB-BC52-DD813E923A89}"/>
              </a:ext>
            </a:extLst>
          </p:cNvPr>
          <p:cNvGrpSpPr/>
          <p:nvPr/>
        </p:nvGrpSpPr>
        <p:grpSpPr>
          <a:xfrm flipH="1">
            <a:off x="7515335" y="4347999"/>
            <a:ext cx="474630" cy="260522"/>
            <a:chOff x="6895963" y="4096815"/>
            <a:chExt cx="520237" cy="520010"/>
          </a:xfrm>
        </p:grpSpPr>
        <p:sp>
          <p:nvSpPr>
            <p:cNvPr id="19" name="Flowchart: Process 4">
              <a:extLst>
                <a:ext uri="{FF2B5EF4-FFF2-40B4-BE49-F238E27FC236}">
                  <a16:creationId xmlns:a16="http://schemas.microsoft.com/office/drawing/2014/main" id="{FCC1395E-6E35-4552-8622-064F48812307}"/>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5">
              <a:extLst>
                <a:ext uri="{FF2B5EF4-FFF2-40B4-BE49-F238E27FC236}">
                  <a16:creationId xmlns:a16="http://schemas.microsoft.com/office/drawing/2014/main" id="{EDF0CA51-C90B-42F7-8D9E-987CE3777E1D}"/>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oup 3">
            <a:extLst>
              <a:ext uri="{FF2B5EF4-FFF2-40B4-BE49-F238E27FC236}">
                <a16:creationId xmlns:a16="http://schemas.microsoft.com/office/drawing/2014/main" id="{88052C25-91EB-461E-8458-7F00C24EE58A}"/>
              </a:ext>
            </a:extLst>
          </p:cNvPr>
          <p:cNvGrpSpPr/>
          <p:nvPr/>
        </p:nvGrpSpPr>
        <p:grpSpPr>
          <a:xfrm flipH="1">
            <a:off x="7519906" y="4801897"/>
            <a:ext cx="474630" cy="260522"/>
            <a:chOff x="6895963" y="4096815"/>
            <a:chExt cx="520237" cy="520010"/>
          </a:xfrm>
        </p:grpSpPr>
        <p:sp>
          <p:nvSpPr>
            <p:cNvPr id="22" name="Flowchart: Process 4">
              <a:extLst>
                <a:ext uri="{FF2B5EF4-FFF2-40B4-BE49-F238E27FC236}">
                  <a16:creationId xmlns:a16="http://schemas.microsoft.com/office/drawing/2014/main" id="{7629E5DA-BBB2-419A-9994-5D5CF708B6E6}"/>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a:extLst>
                <a:ext uri="{FF2B5EF4-FFF2-40B4-BE49-F238E27FC236}">
                  <a16:creationId xmlns:a16="http://schemas.microsoft.com/office/drawing/2014/main" id="{16E7516A-07FB-43F8-ABFD-36DECBE7CC37}"/>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3">
            <a:extLst>
              <a:ext uri="{FF2B5EF4-FFF2-40B4-BE49-F238E27FC236}">
                <a16:creationId xmlns:a16="http://schemas.microsoft.com/office/drawing/2014/main" id="{55556619-EDA7-438C-9815-B1B0D5ADA930}"/>
              </a:ext>
            </a:extLst>
          </p:cNvPr>
          <p:cNvGrpSpPr/>
          <p:nvPr/>
        </p:nvGrpSpPr>
        <p:grpSpPr>
          <a:xfrm flipH="1">
            <a:off x="7542534" y="5284791"/>
            <a:ext cx="474630" cy="260522"/>
            <a:chOff x="6895963" y="4096815"/>
            <a:chExt cx="520237" cy="520010"/>
          </a:xfrm>
        </p:grpSpPr>
        <p:sp>
          <p:nvSpPr>
            <p:cNvPr id="25" name="Flowchart: Process 4">
              <a:extLst>
                <a:ext uri="{FF2B5EF4-FFF2-40B4-BE49-F238E27FC236}">
                  <a16:creationId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a:extLst>
                <a:ext uri="{FF2B5EF4-FFF2-40B4-BE49-F238E27FC236}">
                  <a16:creationId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7" name="Group 3">
            <a:extLst>
              <a:ext uri="{FF2B5EF4-FFF2-40B4-BE49-F238E27FC236}">
                <a16:creationId xmlns:a16="http://schemas.microsoft.com/office/drawing/2014/main" id="{A0708701-3BC5-4646-AEC2-8E783FD28F7C}"/>
              </a:ext>
            </a:extLst>
          </p:cNvPr>
          <p:cNvGrpSpPr/>
          <p:nvPr/>
        </p:nvGrpSpPr>
        <p:grpSpPr>
          <a:xfrm flipH="1">
            <a:off x="9422134" y="5584974"/>
            <a:ext cx="474630" cy="260522"/>
            <a:chOff x="6895963" y="4096815"/>
            <a:chExt cx="520237" cy="520010"/>
          </a:xfrm>
          <a:solidFill>
            <a:srgbClr val="FFC000"/>
          </a:solidFill>
        </p:grpSpPr>
        <p:sp>
          <p:nvSpPr>
            <p:cNvPr id="28" name="Flowchart: Process 4">
              <a:extLst>
                <a:ext uri="{FF2B5EF4-FFF2-40B4-BE49-F238E27FC236}">
                  <a16:creationId xmlns:a16="http://schemas.microsoft.com/office/drawing/2014/main" id="{431780D1-9D4F-4D96-98AC-4A96E2C2D9A2}"/>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Flowchart: Process 5">
              <a:extLst>
                <a:ext uri="{FF2B5EF4-FFF2-40B4-BE49-F238E27FC236}">
                  <a16:creationId xmlns:a16="http://schemas.microsoft.com/office/drawing/2014/main" id="{19C6D788-B928-4C06-941E-F8C96151232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0" name="Group 3">
            <a:extLst>
              <a:ext uri="{FF2B5EF4-FFF2-40B4-BE49-F238E27FC236}">
                <a16:creationId xmlns:a16="http://schemas.microsoft.com/office/drawing/2014/main" id="{9C0F220A-92F7-499F-AC01-F50EF49098FB}"/>
              </a:ext>
            </a:extLst>
          </p:cNvPr>
          <p:cNvGrpSpPr/>
          <p:nvPr/>
        </p:nvGrpSpPr>
        <p:grpSpPr>
          <a:xfrm flipH="1">
            <a:off x="8291929" y="4093574"/>
            <a:ext cx="474630" cy="260522"/>
            <a:chOff x="6895963" y="4096815"/>
            <a:chExt cx="520237" cy="520010"/>
          </a:xfrm>
        </p:grpSpPr>
        <p:sp>
          <p:nvSpPr>
            <p:cNvPr id="31" name="Flowchart: Process 4">
              <a:extLst>
                <a:ext uri="{FF2B5EF4-FFF2-40B4-BE49-F238E27FC236}">
                  <a16:creationId xmlns:a16="http://schemas.microsoft.com/office/drawing/2014/main" id="{D216986E-C034-43A9-9B33-D74D620BF417}"/>
                </a:ext>
              </a:extLst>
            </p:cNvPr>
            <p:cNvSpPr/>
            <p:nvPr/>
          </p:nvSpPr>
          <p:spPr>
            <a:xfrm rot="18594494">
              <a:off x="7087429" y="4288451"/>
              <a:ext cx="520010" cy="13673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Flowchart: Process 5">
              <a:extLst>
                <a:ext uri="{FF2B5EF4-FFF2-40B4-BE49-F238E27FC236}">
                  <a16:creationId xmlns:a16="http://schemas.microsoft.com/office/drawing/2014/main" id="{7FF4B2A8-9195-4070-82B9-3D251D405BBA}"/>
                </a:ext>
              </a:extLst>
            </p:cNvPr>
            <p:cNvSpPr/>
            <p:nvPr/>
          </p:nvSpPr>
          <p:spPr>
            <a:xfrm rot="2620699">
              <a:off x="6895963" y="4100035"/>
              <a:ext cx="520237" cy="258673"/>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0338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Lista de cotejo </a:t>
            </a:r>
          </a:p>
        </p:txBody>
      </p:sp>
      <p:grpSp>
        <p:nvGrpSpPr>
          <p:cNvPr id="4" name="Grupo 3">
            <a:extLst>
              <a:ext uri="{FF2B5EF4-FFF2-40B4-BE49-F238E27FC236}">
                <a16:creationId xmlns:a16="http://schemas.microsoft.com/office/drawing/2014/main" id="{B60CBF42-746F-4597-81B6-C772BD928531}"/>
              </a:ext>
            </a:extLst>
          </p:cNvPr>
          <p:cNvGrpSpPr/>
          <p:nvPr/>
        </p:nvGrpSpPr>
        <p:grpSpPr>
          <a:xfrm>
            <a:off x="1120585" y="952393"/>
            <a:ext cx="9609029" cy="5649785"/>
            <a:chOff x="1000664" y="457717"/>
            <a:chExt cx="9609029" cy="5649785"/>
          </a:xfrm>
        </p:grpSpPr>
        <p:pic>
          <p:nvPicPr>
            <p:cNvPr id="5" name="Imagen 4">
              <a:extLst>
                <a:ext uri="{FF2B5EF4-FFF2-40B4-BE49-F238E27FC236}">
                  <a16:creationId xmlns:a16="http://schemas.microsoft.com/office/drawing/2014/main" id="{6D691557-EFF3-4384-A092-DCC5C98814DD}"/>
                </a:ext>
              </a:extLst>
            </p:cNvPr>
            <p:cNvPicPr>
              <a:picLocks noChangeAspect="1"/>
            </p:cNvPicPr>
            <p:nvPr/>
          </p:nvPicPr>
          <p:blipFill rotWithShape="1">
            <a:blip r:embed="rId3"/>
            <a:srcRect t="46289"/>
            <a:stretch/>
          </p:blipFill>
          <p:spPr>
            <a:xfrm>
              <a:off x="1000664" y="457717"/>
              <a:ext cx="9609029" cy="5649785"/>
            </a:xfrm>
            <a:prstGeom prst="rect">
              <a:avLst/>
            </a:prstGeom>
          </p:spPr>
        </p:pic>
        <p:pic>
          <p:nvPicPr>
            <p:cNvPr id="7" name="Imagen 6">
              <a:extLst>
                <a:ext uri="{FF2B5EF4-FFF2-40B4-BE49-F238E27FC236}">
                  <a16:creationId xmlns:a16="http://schemas.microsoft.com/office/drawing/2014/main" id="{C82134DF-23B5-41BD-B932-A1F83C9DFC11}"/>
                </a:ext>
              </a:extLst>
            </p:cNvPr>
            <p:cNvPicPr>
              <a:picLocks noChangeAspect="1"/>
            </p:cNvPicPr>
            <p:nvPr/>
          </p:nvPicPr>
          <p:blipFill rotWithShape="1">
            <a:blip r:embed="rId3"/>
            <a:srcRect l="63583" t="13333" r="2915" b="84889"/>
            <a:stretch/>
          </p:blipFill>
          <p:spPr>
            <a:xfrm>
              <a:off x="7255933" y="3071382"/>
              <a:ext cx="2950208" cy="171521"/>
            </a:xfrm>
            <a:prstGeom prst="rect">
              <a:avLst/>
            </a:prstGeom>
          </p:spPr>
        </p:pic>
        <p:cxnSp>
          <p:nvCxnSpPr>
            <p:cNvPr id="8" name="Conector recto 7">
              <a:extLst>
                <a:ext uri="{FF2B5EF4-FFF2-40B4-BE49-F238E27FC236}">
                  <a16:creationId xmlns:a16="http://schemas.microsoft.com/office/drawing/2014/main" id="{7ABC9CFD-4660-4FC9-9BBC-C1B9B276328A}"/>
                </a:ext>
              </a:extLst>
            </p:cNvPr>
            <p:cNvCxnSpPr/>
            <p:nvPr/>
          </p:nvCxnSpPr>
          <p:spPr>
            <a:xfrm>
              <a:off x="6974237" y="3260833"/>
              <a:ext cx="326704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 name="Group 3">
            <a:extLst>
              <a:ext uri="{FF2B5EF4-FFF2-40B4-BE49-F238E27FC236}">
                <a16:creationId xmlns:a16="http://schemas.microsoft.com/office/drawing/2014/main" id="{6C229DBA-3A4F-4E8F-8AFC-C09C8320DEC5}"/>
              </a:ext>
            </a:extLst>
          </p:cNvPr>
          <p:cNvGrpSpPr/>
          <p:nvPr/>
        </p:nvGrpSpPr>
        <p:grpSpPr>
          <a:xfrm flipH="1">
            <a:off x="7690164" y="3755509"/>
            <a:ext cx="474630" cy="260522"/>
            <a:chOff x="6895963" y="4096815"/>
            <a:chExt cx="520237" cy="520010"/>
          </a:xfrm>
        </p:grpSpPr>
        <p:sp>
          <p:nvSpPr>
            <p:cNvPr id="10"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3">
            <a:extLst>
              <a:ext uri="{FF2B5EF4-FFF2-40B4-BE49-F238E27FC236}">
                <a16:creationId xmlns:a16="http://schemas.microsoft.com/office/drawing/2014/main" id="{2EE7BE32-AB8A-4B3D-9FC4-02A3A9A253B8}"/>
              </a:ext>
            </a:extLst>
          </p:cNvPr>
          <p:cNvGrpSpPr/>
          <p:nvPr/>
        </p:nvGrpSpPr>
        <p:grpSpPr>
          <a:xfrm flipH="1">
            <a:off x="8291929" y="4198504"/>
            <a:ext cx="474630" cy="260522"/>
            <a:chOff x="6895963" y="4096815"/>
            <a:chExt cx="520237" cy="520010"/>
          </a:xfrm>
        </p:grpSpPr>
        <p:sp>
          <p:nvSpPr>
            <p:cNvPr id="13" name="Flowchart: Process 4">
              <a:extLst>
                <a:ext uri="{FF2B5EF4-FFF2-40B4-BE49-F238E27FC236}">
                  <a16:creationId xmlns:a16="http://schemas.microsoft.com/office/drawing/2014/main" id="{8082E09D-51AE-45AC-9864-3341F6EA4160}"/>
                </a:ext>
              </a:extLst>
            </p:cNvPr>
            <p:cNvSpPr/>
            <p:nvPr/>
          </p:nvSpPr>
          <p:spPr>
            <a:xfrm rot="18594494">
              <a:off x="7087429" y="4288451"/>
              <a:ext cx="520010" cy="13673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5">
              <a:extLst>
                <a:ext uri="{FF2B5EF4-FFF2-40B4-BE49-F238E27FC236}">
                  <a16:creationId xmlns:a16="http://schemas.microsoft.com/office/drawing/2014/main" id="{ACF8B3CC-5CCD-4867-B6B8-C70C0A9F462E}"/>
                </a:ext>
              </a:extLst>
            </p:cNvPr>
            <p:cNvSpPr/>
            <p:nvPr/>
          </p:nvSpPr>
          <p:spPr>
            <a:xfrm rot="2620699">
              <a:off x="6895963" y="4100035"/>
              <a:ext cx="520237" cy="258673"/>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3">
            <a:extLst>
              <a:ext uri="{FF2B5EF4-FFF2-40B4-BE49-F238E27FC236}">
                <a16:creationId xmlns:a16="http://schemas.microsoft.com/office/drawing/2014/main" id="{0FC393E1-39A0-434D-BB67-A2CF2CF3BA06}"/>
              </a:ext>
            </a:extLst>
          </p:cNvPr>
          <p:cNvGrpSpPr/>
          <p:nvPr/>
        </p:nvGrpSpPr>
        <p:grpSpPr>
          <a:xfrm flipH="1">
            <a:off x="9232637" y="4698453"/>
            <a:ext cx="474630" cy="260522"/>
            <a:chOff x="6895963" y="4096815"/>
            <a:chExt cx="520237" cy="520010"/>
          </a:xfrm>
          <a:solidFill>
            <a:srgbClr val="FFC000"/>
          </a:solidFill>
        </p:grpSpPr>
        <p:sp>
          <p:nvSpPr>
            <p:cNvPr id="16" name="Flowchart: Process 4">
              <a:extLst>
                <a:ext uri="{FF2B5EF4-FFF2-40B4-BE49-F238E27FC236}">
                  <a16:creationId xmlns:a16="http://schemas.microsoft.com/office/drawing/2014/main" id="{7ED2FA08-F454-430B-ABF9-4286A22ABC76}"/>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owchart: Process 5">
              <a:extLst>
                <a:ext uri="{FF2B5EF4-FFF2-40B4-BE49-F238E27FC236}">
                  <a16:creationId xmlns:a16="http://schemas.microsoft.com/office/drawing/2014/main" id="{7238DF24-5DDC-4F49-B639-FD977E8FDA63}"/>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oup 3">
            <a:extLst>
              <a:ext uri="{FF2B5EF4-FFF2-40B4-BE49-F238E27FC236}">
                <a16:creationId xmlns:a16="http://schemas.microsoft.com/office/drawing/2014/main" id="{7D791940-525D-4FED-B931-FAD4D9ACBB61}"/>
              </a:ext>
            </a:extLst>
          </p:cNvPr>
          <p:cNvGrpSpPr/>
          <p:nvPr/>
        </p:nvGrpSpPr>
        <p:grpSpPr>
          <a:xfrm flipH="1">
            <a:off x="8273828" y="5151623"/>
            <a:ext cx="474630" cy="260522"/>
            <a:chOff x="6895963" y="4096815"/>
            <a:chExt cx="520237" cy="520010"/>
          </a:xfrm>
          <a:solidFill>
            <a:srgbClr val="C00000"/>
          </a:solidFill>
        </p:grpSpPr>
        <p:sp>
          <p:nvSpPr>
            <p:cNvPr id="19"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oup 3">
            <a:extLst>
              <a:ext uri="{FF2B5EF4-FFF2-40B4-BE49-F238E27FC236}">
                <a16:creationId xmlns:a16="http://schemas.microsoft.com/office/drawing/2014/main" id="{6065EF0F-B820-4837-B8B3-1164FAAB09CE}"/>
              </a:ext>
            </a:extLst>
          </p:cNvPr>
          <p:cNvGrpSpPr/>
          <p:nvPr/>
        </p:nvGrpSpPr>
        <p:grpSpPr>
          <a:xfrm flipH="1">
            <a:off x="7662455" y="6139687"/>
            <a:ext cx="474630" cy="260522"/>
            <a:chOff x="6895963" y="4096815"/>
            <a:chExt cx="520237" cy="520010"/>
          </a:xfrm>
        </p:grpSpPr>
        <p:sp>
          <p:nvSpPr>
            <p:cNvPr id="22" name="Flowchart: Process 4">
              <a:extLst>
                <a:ext uri="{FF2B5EF4-FFF2-40B4-BE49-F238E27FC236}">
                  <a16:creationId xmlns:a16="http://schemas.microsoft.com/office/drawing/2014/main" id="{9E4EF5B5-A197-484B-8CFB-6F767F1AD052}"/>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a:extLst>
                <a:ext uri="{FF2B5EF4-FFF2-40B4-BE49-F238E27FC236}">
                  <a16:creationId xmlns:a16="http://schemas.microsoft.com/office/drawing/2014/main" id="{62897CE2-5F8E-4C99-98D7-FED536C10463}"/>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24" name="Flowchart: Process 5">
            <a:extLst>
              <a:ext uri="{FF2B5EF4-FFF2-40B4-BE49-F238E27FC236}">
                <a16:creationId xmlns:a16="http://schemas.microsoft.com/office/drawing/2014/main" id="{AB067B12-6F17-4A3D-883B-39BA232B676F}"/>
              </a:ext>
            </a:extLst>
          </p:cNvPr>
          <p:cNvSpPr/>
          <p:nvPr/>
        </p:nvSpPr>
        <p:spPr>
          <a:xfrm rot="18979301" flipH="1">
            <a:off x="8232755" y="2676489"/>
            <a:ext cx="649510" cy="13558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CuadroTexto 2">
            <a:extLst>
              <a:ext uri="{FF2B5EF4-FFF2-40B4-BE49-F238E27FC236}">
                <a16:creationId xmlns:a16="http://schemas.microsoft.com/office/drawing/2014/main" id="{C019B67F-741E-4CA6-9075-FF28A125859D}"/>
              </a:ext>
            </a:extLst>
          </p:cNvPr>
          <p:cNvSpPr txBox="1"/>
          <p:nvPr/>
        </p:nvSpPr>
        <p:spPr>
          <a:xfrm>
            <a:off x="7155543" y="1465941"/>
            <a:ext cx="3410857" cy="923330"/>
          </a:xfrm>
          <a:prstGeom prst="rect">
            <a:avLst/>
          </a:prstGeom>
          <a:noFill/>
        </p:spPr>
        <p:txBody>
          <a:bodyPr wrap="square" rtlCol="0">
            <a:spAutoFit/>
          </a:bodyPr>
          <a:lstStyle/>
          <a:p>
            <a:r>
              <a:rPr lang="es-VE" b="1" dirty="0"/>
              <a:t>Muerte HR: 0.24</a:t>
            </a:r>
          </a:p>
          <a:p>
            <a:endParaRPr lang="es-VE" b="1" dirty="0"/>
          </a:p>
          <a:p>
            <a:r>
              <a:rPr lang="es-VE" b="1" dirty="0"/>
              <a:t>0.03 – 1.95</a:t>
            </a:r>
          </a:p>
        </p:txBody>
      </p:sp>
    </p:spTree>
    <p:extLst>
      <p:ext uri="{BB962C8B-B14F-4D97-AF65-F5344CB8AC3E}">
        <p14:creationId xmlns:p14="http://schemas.microsoft.com/office/powerpoint/2010/main" val="42374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2B90E8-93B2-4677-89A0-1B3A2802359D}"/>
              </a:ext>
            </a:extLst>
          </p:cNvPr>
          <p:cNvPicPr>
            <a:picLocks noChangeAspect="1"/>
          </p:cNvPicPr>
          <p:nvPr/>
        </p:nvPicPr>
        <p:blipFill rotWithShape="1">
          <a:blip r:embed="rId3"/>
          <a:srcRect l="25979" t="10416" r="28187" b="49565"/>
          <a:stretch/>
        </p:blipFill>
        <p:spPr>
          <a:xfrm>
            <a:off x="1206165" y="581791"/>
            <a:ext cx="9706675" cy="4765039"/>
          </a:xfrm>
          <a:prstGeom prst="rect">
            <a:avLst/>
          </a:prstGeom>
        </p:spPr>
      </p:pic>
      <p:sp>
        <p:nvSpPr>
          <p:cNvPr id="5" name="Marcador de texto 3">
            <a:extLst>
              <a:ext uri="{FF2B5EF4-FFF2-40B4-BE49-F238E27FC236}">
                <a16:creationId xmlns:a16="http://schemas.microsoft.com/office/drawing/2014/main" id="{5466B390-E185-470C-916C-14CF38ACE93B}"/>
              </a:ext>
            </a:extLst>
          </p:cNvPr>
          <p:cNvSpPr>
            <a:spLocks noGrp="1"/>
          </p:cNvSpPr>
          <p:nvPr>
            <p:ph type="body" sz="quarter" idx="13"/>
          </p:nvPr>
        </p:nvSpPr>
        <p:spPr>
          <a:xfrm>
            <a:off x="736600" y="6356350"/>
            <a:ext cx="10744200" cy="267969"/>
          </a:xfrm>
        </p:spPr>
        <p:txBody>
          <a:bodyPr/>
          <a:lstStyle/>
          <a:p>
            <a:r>
              <a:rPr lang="en-US" dirty="0"/>
              <a:t>Comparison of Long-Term Risk Adverse Outcomes In Patients with Atrial Fibrillation Having Ablation vs Antiarrhythmic Medications: Freeman, Outcomes After Atrial Fibrillation Ablation. Am J Cardiol. 2020 February 15; 125(4): 553–561. doi:10.1016/j.amjcard.2019.11.004. </a:t>
            </a:r>
            <a:endParaRPr lang="es-VE" dirty="0"/>
          </a:p>
          <a:p>
            <a:endParaRPr lang="es-VE" dirty="0"/>
          </a:p>
        </p:txBody>
      </p:sp>
      <p:sp>
        <p:nvSpPr>
          <p:cNvPr id="2" name="CuadroTexto 1">
            <a:extLst>
              <a:ext uri="{FF2B5EF4-FFF2-40B4-BE49-F238E27FC236}">
                <a16:creationId xmlns:a16="http://schemas.microsoft.com/office/drawing/2014/main" id="{8E5F5904-FFEF-40E6-8B93-09C2556CB144}"/>
              </a:ext>
            </a:extLst>
          </p:cNvPr>
          <p:cNvSpPr txBox="1"/>
          <p:nvPr/>
        </p:nvSpPr>
        <p:spPr>
          <a:xfrm>
            <a:off x="1419726" y="2730577"/>
            <a:ext cx="9702580" cy="1631216"/>
          </a:xfrm>
          <a:prstGeom prst="rect">
            <a:avLst/>
          </a:prstGeom>
          <a:solidFill>
            <a:schemeClr val="bg1"/>
          </a:solidFill>
        </p:spPr>
        <p:txBody>
          <a:bodyPr wrap="square" rtlCol="0">
            <a:spAutoFit/>
          </a:bodyPr>
          <a:lstStyle/>
          <a:p>
            <a:pPr algn="just"/>
            <a:r>
              <a:rPr lang="es-ES" sz="2000" b="1" dirty="0">
                <a:latin typeface="Arial" panose="020B0604020202020204" pitchFamily="34" charset="0"/>
                <a:cs typeface="Arial" panose="020B0604020202020204" pitchFamily="34" charset="0"/>
              </a:rPr>
              <a:t>Comparación de los resultados adversos de riesgo a largo plazo en pacientes con fibrilación auricular sometidos a ablación versus antiarrítmicos</a:t>
            </a:r>
          </a:p>
          <a:p>
            <a:pPr algn="just"/>
            <a:r>
              <a:rPr lang="es-ES" sz="2000" b="1" dirty="0">
                <a:latin typeface="Arial" panose="020B0604020202020204" pitchFamily="34" charset="0"/>
                <a:cs typeface="Arial" panose="020B0604020202020204" pitchFamily="34" charset="0"/>
              </a:rPr>
              <a:t>Medicamentos:</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Freeman, Resultados después de la ablación por fibrilación auricular</a:t>
            </a:r>
            <a:endParaRPr lang="es-V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AC63E99-87C2-4900-BC87-276D88BFF842}"/>
              </a:ext>
            </a:extLst>
          </p:cNvPr>
          <p:cNvSpPr>
            <a:spLocks noGrp="1"/>
          </p:cNvSpPr>
          <p:nvPr>
            <p:ph idx="1"/>
          </p:nvPr>
        </p:nvSpPr>
        <p:spPr/>
        <p:txBody>
          <a:bodyPr/>
          <a:lstStyle/>
          <a:p>
            <a:pPr marL="0" indent="0" algn="ctr">
              <a:buNone/>
            </a:pPr>
            <a:endParaRPr lang="es-VE" altLang="ja-JP" sz="2400" b="1" dirty="0"/>
          </a:p>
          <a:p>
            <a:pPr marL="0" indent="0" algn="ctr">
              <a:buNone/>
            </a:pPr>
            <a:endParaRPr lang="es-VE" altLang="ja-JP" b="1" dirty="0"/>
          </a:p>
          <a:p>
            <a:pPr marL="0" indent="0" algn="ctr">
              <a:buNone/>
            </a:pPr>
            <a:endParaRPr lang="es-VE" altLang="ja-JP" sz="2400" b="1" dirty="0"/>
          </a:p>
          <a:p>
            <a:pPr marL="0" indent="0" algn="ctr">
              <a:buNone/>
            </a:pPr>
            <a:r>
              <a:rPr lang="es-VE" altLang="ja-JP" sz="3200" b="1" dirty="0">
                <a:latin typeface="+mj-lt"/>
              </a:rPr>
              <a:t>En el paciente con fibrilación auricular paroxística la aplicación de ablación por radiofrecuencia Vs terapia farmacológica </a:t>
            </a:r>
            <a:r>
              <a:rPr lang="es-VE" altLang="ja-JP" sz="3200" b="1" dirty="0">
                <a:latin typeface="+mj-lt"/>
                <a:cs typeface="Times New Roman"/>
              </a:rPr>
              <a:t>¿</a:t>
            </a:r>
            <a:r>
              <a:rPr lang="es-VE" altLang="ja-JP" sz="3200" b="1" dirty="0">
                <a:latin typeface="+mj-lt"/>
              </a:rPr>
              <a:t>Reduce recurrencia y mortalidad?</a:t>
            </a:r>
            <a:endParaRPr lang="es-VE" sz="3200" dirty="0">
              <a:latin typeface="+mj-lt"/>
            </a:endParaRPr>
          </a:p>
        </p:txBody>
      </p:sp>
      <p:sp>
        <p:nvSpPr>
          <p:cNvPr id="3" name="Título 2">
            <a:extLst>
              <a:ext uri="{FF2B5EF4-FFF2-40B4-BE49-F238E27FC236}">
                <a16:creationId xmlns:a16="http://schemas.microsoft.com/office/drawing/2014/main" id="{3A163158-6AD3-4018-A94C-2CA951D0F057}"/>
              </a:ext>
            </a:extLst>
          </p:cNvPr>
          <p:cNvSpPr>
            <a:spLocks noGrp="1"/>
          </p:cNvSpPr>
          <p:nvPr>
            <p:ph type="title"/>
          </p:nvPr>
        </p:nvSpPr>
        <p:spPr>
          <a:xfrm>
            <a:off x="710159" y="563202"/>
            <a:ext cx="10515600" cy="973557"/>
          </a:xfrm>
        </p:spPr>
        <p:txBody>
          <a:bodyPr/>
          <a:lstStyle/>
          <a:p>
            <a:r>
              <a:rPr lang="es-VE" dirty="0"/>
              <a:t>Pregunta del ciclo </a:t>
            </a:r>
          </a:p>
        </p:txBody>
      </p:sp>
    </p:spTree>
    <p:extLst>
      <p:ext uri="{BB962C8B-B14F-4D97-AF65-F5344CB8AC3E}">
        <p14:creationId xmlns:p14="http://schemas.microsoft.com/office/powerpoint/2010/main" val="2392074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E225C3-72FA-4BE0-814F-8685B06EE0B6}"/>
              </a:ext>
            </a:extLst>
          </p:cNvPr>
          <p:cNvSpPr>
            <a:spLocks noGrp="1"/>
          </p:cNvSpPr>
          <p:nvPr>
            <p:ph idx="1"/>
          </p:nvPr>
        </p:nvSpPr>
        <p:spPr/>
        <p:txBody>
          <a:bodyPr/>
          <a:lstStyle/>
          <a:p>
            <a:pPr algn="just"/>
            <a:r>
              <a:rPr lang="es-VE" dirty="0"/>
              <a:t>El diseño observacional es una debilidad de este estudio.</a:t>
            </a:r>
          </a:p>
          <a:p>
            <a:pPr algn="just"/>
            <a:endParaRPr lang="es-VE" dirty="0"/>
          </a:p>
          <a:p>
            <a:pPr algn="just"/>
            <a:r>
              <a:rPr lang="es-VE" dirty="0"/>
              <a:t>Si bien se aplicó un estadístico (</a:t>
            </a:r>
            <a:r>
              <a:rPr lang="es-VE" dirty="0" err="1"/>
              <a:t>hdPS</a:t>
            </a:r>
            <a:r>
              <a:rPr lang="es-VE" dirty="0"/>
              <a:t>) para intentar construir grupos comparables, </a:t>
            </a:r>
            <a:r>
              <a:rPr lang="es-VE" b="1" dirty="0"/>
              <a:t>hubo diferencias significativas en características basales de los grupos que pudieron influenciar en algunos resultados.</a:t>
            </a:r>
          </a:p>
          <a:p>
            <a:pPr algn="just"/>
            <a:endParaRPr lang="es-VE" dirty="0"/>
          </a:p>
          <a:p>
            <a:pPr algn="just"/>
            <a:r>
              <a:rPr lang="es-VE" dirty="0"/>
              <a:t>Hubo </a:t>
            </a:r>
            <a:r>
              <a:rPr lang="es-VE" b="1" dirty="0"/>
              <a:t>diferencias estadísticamente significativas </a:t>
            </a:r>
            <a:r>
              <a:rPr lang="es-VE" dirty="0"/>
              <a:t>en la</a:t>
            </a:r>
            <a:r>
              <a:rPr lang="es-VE" b="1" dirty="0"/>
              <a:t> tasa cruda</a:t>
            </a:r>
            <a:r>
              <a:rPr lang="es-VE" dirty="0"/>
              <a:t> </a:t>
            </a:r>
            <a:r>
              <a:rPr lang="es-VE" b="1" dirty="0"/>
              <a:t>de mortalidad</a:t>
            </a:r>
            <a:r>
              <a:rPr lang="es-VE" dirty="0"/>
              <a:t> a favor del grupo sometido a ablación de FA, sin embargo, </a:t>
            </a:r>
            <a:r>
              <a:rPr lang="es-VE" b="1" dirty="0"/>
              <a:t>no fue así cuando se realizó un análisis ajustado.</a:t>
            </a:r>
          </a:p>
          <a:p>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Aportes del grupo</a:t>
            </a:r>
          </a:p>
        </p:txBody>
      </p:sp>
    </p:spTree>
    <p:extLst>
      <p:ext uri="{BB962C8B-B14F-4D97-AF65-F5344CB8AC3E}">
        <p14:creationId xmlns:p14="http://schemas.microsoft.com/office/powerpoint/2010/main" val="664563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E225C3-72FA-4BE0-814F-8685B06EE0B6}"/>
              </a:ext>
            </a:extLst>
          </p:cNvPr>
          <p:cNvSpPr>
            <a:spLocks noGrp="1"/>
          </p:cNvSpPr>
          <p:nvPr>
            <p:ph idx="1"/>
          </p:nvPr>
        </p:nvSpPr>
        <p:spPr/>
        <p:txBody>
          <a:bodyPr/>
          <a:lstStyle/>
          <a:p>
            <a:pPr marL="0" indent="0" algn="just">
              <a:buNone/>
            </a:pPr>
            <a:r>
              <a:rPr lang="es-VE" sz="2700" dirty="0"/>
              <a:t>El presente estudio permite responder parcialmente la pregunta de investigación:</a:t>
            </a:r>
          </a:p>
          <a:p>
            <a:pPr algn="just"/>
            <a:endParaRPr lang="es-VE" dirty="0"/>
          </a:p>
          <a:p>
            <a:pPr marL="914400" lvl="1" indent="-457200" algn="just">
              <a:buFont typeface="Arial" panose="020B0604020202020204" pitchFamily="34" charset="0"/>
              <a:buChar char="•"/>
            </a:pPr>
            <a:r>
              <a:rPr lang="es-VE" sz="2700" b="1" dirty="0"/>
              <a:t>No hay diferencias con respecto a la mortalidad </a:t>
            </a:r>
            <a:r>
              <a:rPr lang="es-VE" sz="2700" dirty="0"/>
              <a:t>en pacientes con FA sometidos a ablación en comparación a aquellos que reciben tratamiento médico antiarrítmico.</a:t>
            </a:r>
          </a:p>
          <a:p>
            <a:pPr lvl="1" algn="just"/>
            <a:endParaRPr lang="es-VE" sz="2700" dirty="0"/>
          </a:p>
          <a:p>
            <a:pPr marL="914400" lvl="1" indent="-457200" algn="just">
              <a:buFont typeface="Arial" panose="020B0604020202020204" pitchFamily="34" charset="0"/>
              <a:buChar char="•"/>
            </a:pPr>
            <a:r>
              <a:rPr lang="es-VE" sz="2700" dirty="0"/>
              <a:t>No se evaluaron las recurrencias.</a:t>
            </a:r>
          </a:p>
          <a:p>
            <a:pPr marL="0" indent="0">
              <a:buNone/>
            </a:pPr>
            <a:endParaRPr lang="es-VE" dirty="0"/>
          </a:p>
        </p:txBody>
      </p:sp>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p:txBody>
          <a:bodyPr/>
          <a:lstStyle/>
          <a:p>
            <a:r>
              <a:rPr lang="es-VE" dirty="0"/>
              <a:t>Aportes del grupo</a:t>
            </a:r>
          </a:p>
        </p:txBody>
      </p:sp>
    </p:spTree>
    <p:extLst>
      <p:ext uri="{BB962C8B-B14F-4D97-AF65-F5344CB8AC3E}">
        <p14:creationId xmlns:p14="http://schemas.microsoft.com/office/powerpoint/2010/main" val="969965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3412E-E339-471D-B9CC-9167B7177FD5}"/>
              </a:ext>
            </a:extLst>
          </p:cNvPr>
          <p:cNvSpPr>
            <a:spLocks noGrp="1"/>
          </p:cNvSpPr>
          <p:nvPr>
            <p:ph type="title"/>
          </p:nvPr>
        </p:nvSpPr>
        <p:spPr>
          <a:xfrm>
            <a:off x="8669937" y="5306519"/>
            <a:ext cx="3277224" cy="973557"/>
          </a:xfrm>
        </p:spPr>
        <p:txBody>
          <a:bodyPr>
            <a:normAutofit/>
          </a:bodyPr>
          <a:lstStyle/>
          <a:p>
            <a:pPr algn="ctr"/>
            <a:r>
              <a:rPr lang="es-VE" sz="4400" dirty="0"/>
              <a:t>Gracias.</a:t>
            </a:r>
          </a:p>
        </p:txBody>
      </p:sp>
    </p:spTree>
    <p:extLst>
      <p:ext uri="{BB962C8B-B14F-4D97-AF65-F5344CB8AC3E}">
        <p14:creationId xmlns:p14="http://schemas.microsoft.com/office/powerpoint/2010/main" val="39727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379B7-17D5-40A7-A1B7-EA5055BA1ABC}"/>
              </a:ext>
            </a:extLst>
          </p:cNvPr>
          <p:cNvSpPr>
            <a:spLocks noGrp="1"/>
          </p:cNvSpPr>
          <p:nvPr>
            <p:ph type="ctrTitle"/>
          </p:nvPr>
        </p:nvSpPr>
        <p:spPr/>
        <p:txBody>
          <a:bodyPr/>
          <a:lstStyle/>
          <a:p>
            <a:r>
              <a:rPr lang="es-VE" dirty="0"/>
              <a:t>Introducción </a:t>
            </a:r>
          </a:p>
        </p:txBody>
      </p:sp>
    </p:spTree>
    <p:extLst>
      <p:ext uri="{BB962C8B-B14F-4D97-AF65-F5344CB8AC3E}">
        <p14:creationId xmlns:p14="http://schemas.microsoft.com/office/powerpoint/2010/main" val="318655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5" name="Marcador de contenido 4">
            <a:extLst>
              <a:ext uri="{FF2B5EF4-FFF2-40B4-BE49-F238E27FC236}">
                <a16:creationId xmlns:a16="http://schemas.microsoft.com/office/drawing/2014/main" id="{83EBA268-5EC4-49C6-AAD3-9557A47663D3}"/>
              </a:ext>
            </a:extLst>
          </p:cNvPr>
          <p:cNvSpPr>
            <a:spLocks noGrp="1"/>
          </p:cNvSpPr>
          <p:nvPr>
            <p:ph idx="1"/>
          </p:nvPr>
        </p:nvSpPr>
        <p:spPr>
          <a:xfrm>
            <a:off x="823686" y="1814629"/>
            <a:ext cx="10515600" cy="4351338"/>
          </a:xfrm>
        </p:spPr>
        <p:txBody>
          <a:bodyPr/>
          <a:lstStyle/>
          <a:p>
            <a:r>
              <a:rPr lang="es-ES" dirty="0"/>
              <a:t>La fibrilación auricular afecta a más de cinco millones de personas en los Estados Unidos. </a:t>
            </a:r>
          </a:p>
          <a:p>
            <a:endParaRPr lang="es-ES" dirty="0"/>
          </a:p>
          <a:p>
            <a:r>
              <a:rPr lang="es-ES" dirty="0"/>
              <a:t>La ablación con catéter se realiza cada vez más para el control del ritmo de FA en pacientes con síntomas importantes relacionados con la arritmia. </a:t>
            </a:r>
          </a:p>
          <a:p>
            <a:endParaRPr lang="es-ES" dirty="0"/>
          </a:p>
          <a:p>
            <a:r>
              <a:rPr lang="es-ES" dirty="0"/>
              <a:t>Ensayos aleatorizados han demostrado sistemáticamente que la ablación reduce la carga y los síntomas de FA en comparación con el tratamiento médico.</a:t>
            </a:r>
          </a:p>
        </p:txBody>
      </p:sp>
      <p:sp>
        <p:nvSpPr>
          <p:cNvPr id="4" name="Título 3">
            <a:extLst>
              <a:ext uri="{FF2B5EF4-FFF2-40B4-BE49-F238E27FC236}">
                <a16:creationId xmlns:a16="http://schemas.microsoft.com/office/drawing/2014/main" id="{074E188C-D8DF-4100-A5AB-679C87915A60}"/>
              </a:ext>
            </a:extLst>
          </p:cNvPr>
          <p:cNvSpPr>
            <a:spLocks noGrp="1"/>
          </p:cNvSpPr>
          <p:nvPr>
            <p:ph type="title"/>
          </p:nvPr>
        </p:nvSpPr>
        <p:spPr>
          <a:xfrm>
            <a:off x="740139" y="0"/>
            <a:ext cx="10515600" cy="973557"/>
          </a:xfrm>
        </p:spPr>
        <p:txBody>
          <a:bodyPr/>
          <a:lstStyle/>
          <a:p>
            <a:r>
              <a:rPr lang="es-VE" dirty="0"/>
              <a:t>Introducción </a:t>
            </a:r>
          </a:p>
        </p:txBody>
      </p:sp>
    </p:spTree>
    <p:extLst>
      <p:ext uri="{BB962C8B-B14F-4D97-AF65-F5344CB8AC3E}">
        <p14:creationId xmlns:p14="http://schemas.microsoft.com/office/powerpoint/2010/main" val="194983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5" name="Marcador de contenido 4">
            <a:extLst>
              <a:ext uri="{FF2B5EF4-FFF2-40B4-BE49-F238E27FC236}">
                <a16:creationId xmlns:a16="http://schemas.microsoft.com/office/drawing/2014/main" id="{83EBA268-5EC4-49C6-AAD3-9557A47663D3}"/>
              </a:ext>
            </a:extLst>
          </p:cNvPr>
          <p:cNvSpPr>
            <a:spLocks noGrp="1"/>
          </p:cNvSpPr>
          <p:nvPr>
            <p:ph idx="1"/>
          </p:nvPr>
        </p:nvSpPr>
        <p:spPr>
          <a:xfrm>
            <a:off x="838200" y="1582398"/>
            <a:ext cx="10515600" cy="4351338"/>
          </a:xfrm>
        </p:spPr>
        <p:txBody>
          <a:bodyPr>
            <a:normAutofit/>
          </a:bodyPr>
          <a:lstStyle/>
          <a:p>
            <a:r>
              <a:rPr lang="es-ES" dirty="0"/>
              <a:t>Algunos estudios observacionales sugieren que la ablación de la FA puede reducir el riesgo de EVC y muerte en comparación con el tratamiento farmacológico, pero otros no. </a:t>
            </a:r>
          </a:p>
          <a:p>
            <a:endParaRPr lang="es-ES" dirty="0"/>
          </a:p>
          <a:p>
            <a:r>
              <a:rPr lang="es-ES" dirty="0"/>
              <a:t>La mayoría de estos estudios observacionales, no usaron métodos contemporáneos para el análisis de variables de confusión. </a:t>
            </a:r>
          </a:p>
          <a:p>
            <a:endParaRPr lang="es-ES" dirty="0"/>
          </a:p>
          <a:p>
            <a:r>
              <a:rPr lang="es-ES" dirty="0"/>
              <a:t>Evaluamos las tasas contemporáneas de muerte, ECV isquémico / hemorrágico, AIT y hospitalización en adultos comunitarios sometidos a ablación de FA en comparación con adultos </a:t>
            </a:r>
            <a:r>
              <a:rPr lang="es-ES" b="1" dirty="0"/>
              <a:t>compatibles </a:t>
            </a:r>
            <a:r>
              <a:rPr lang="es-ES" dirty="0"/>
              <a:t>con FA que fueron tratados crónicamente con medicamentos antiarrítmicos.</a:t>
            </a:r>
            <a:endParaRPr lang="es-VE" dirty="0"/>
          </a:p>
        </p:txBody>
      </p:sp>
      <p:sp>
        <p:nvSpPr>
          <p:cNvPr id="4" name="Título 3">
            <a:extLst>
              <a:ext uri="{FF2B5EF4-FFF2-40B4-BE49-F238E27FC236}">
                <a16:creationId xmlns:a16="http://schemas.microsoft.com/office/drawing/2014/main" id="{074E188C-D8DF-4100-A5AB-679C87915A60}"/>
              </a:ext>
            </a:extLst>
          </p:cNvPr>
          <p:cNvSpPr>
            <a:spLocks noGrp="1"/>
          </p:cNvSpPr>
          <p:nvPr>
            <p:ph type="title"/>
          </p:nvPr>
        </p:nvSpPr>
        <p:spPr>
          <a:xfrm>
            <a:off x="650198" y="0"/>
            <a:ext cx="10515600" cy="973557"/>
          </a:xfrm>
        </p:spPr>
        <p:txBody>
          <a:bodyPr/>
          <a:lstStyle/>
          <a:p>
            <a:r>
              <a:rPr lang="es-VE" dirty="0"/>
              <a:t>Introducción </a:t>
            </a:r>
          </a:p>
        </p:txBody>
      </p:sp>
      <p:sp>
        <p:nvSpPr>
          <p:cNvPr id="6" name="Marcador de texto 5">
            <a:extLst>
              <a:ext uri="{FF2B5EF4-FFF2-40B4-BE49-F238E27FC236}">
                <a16:creationId xmlns:a16="http://schemas.microsoft.com/office/drawing/2014/main" id="{487199C2-83B4-426F-9ADD-B93BC9186140}"/>
              </a:ext>
            </a:extLst>
          </p:cNvPr>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val="299947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379B7-17D5-40A7-A1B7-EA5055BA1ABC}"/>
              </a:ext>
            </a:extLst>
          </p:cNvPr>
          <p:cNvSpPr>
            <a:spLocks noGrp="1"/>
          </p:cNvSpPr>
          <p:nvPr>
            <p:ph type="ctrTitle"/>
          </p:nvPr>
        </p:nvSpPr>
        <p:spPr/>
        <p:txBody>
          <a:bodyPr/>
          <a:lstStyle/>
          <a:p>
            <a:r>
              <a:rPr lang="es-VE" dirty="0"/>
              <a:t>Metodología </a:t>
            </a:r>
          </a:p>
        </p:txBody>
      </p:sp>
    </p:spTree>
    <p:extLst>
      <p:ext uri="{BB962C8B-B14F-4D97-AF65-F5344CB8AC3E}">
        <p14:creationId xmlns:p14="http://schemas.microsoft.com/office/powerpoint/2010/main" val="20681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9F6DB2A4-DF97-499F-8486-B88351315625}"/>
              </a:ext>
            </a:extLst>
          </p:cNvPr>
          <p:cNvSpPr txBox="1">
            <a:spLocks/>
          </p:cNvSpPr>
          <p:nvPr/>
        </p:nvSpPr>
        <p:spPr>
          <a:xfrm>
            <a:off x="736600" y="6356350"/>
            <a:ext cx="10744200" cy="2679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Clr>
                <a:srgbClr val="C00000"/>
              </a:buClr>
              <a:buFont typeface="Arial" panose="020B0604020202020204" pitchFamily="34" charset="0"/>
              <a:buNone/>
              <a:defRPr sz="12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Comparison of Long-Term Risk Adverse Outcomes In Patients with Atrial Fibrillation Having Ablation vs Antiarrhythmic Medications: Freeman, Outcomes After Atrial Fibrillation Ablation. Am J Cardiol. 2020 February 15; 125(4): 553–561. doi:10.1016/j.amjcard.2019.11.004. </a:t>
            </a:r>
            <a:endParaRPr lang="es-VE"/>
          </a:p>
          <a:p>
            <a:endParaRPr lang="es-VE" dirty="0"/>
          </a:p>
        </p:txBody>
      </p:sp>
      <p:sp>
        <p:nvSpPr>
          <p:cNvPr id="4" name="Marcador de contenido 3">
            <a:extLst>
              <a:ext uri="{FF2B5EF4-FFF2-40B4-BE49-F238E27FC236}">
                <a16:creationId xmlns:a16="http://schemas.microsoft.com/office/drawing/2014/main" id="{C88041F4-72CB-4ACD-A04F-0938191AD757}"/>
              </a:ext>
            </a:extLst>
          </p:cNvPr>
          <p:cNvSpPr>
            <a:spLocks noGrp="1"/>
          </p:cNvSpPr>
          <p:nvPr>
            <p:ph idx="1"/>
          </p:nvPr>
        </p:nvSpPr>
        <p:spPr/>
        <p:txBody>
          <a:bodyPr>
            <a:normAutofit lnSpcReduction="10000"/>
          </a:bodyPr>
          <a:lstStyle/>
          <a:p>
            <a:r>
              <a:rPr lang="es-VE" dirty="0"/>
              <a:t>Población: </a:t>
            </a:r>
          </a:p>
          <a:p>
            <a:pPr marL="0" indent="0">
              <a:buNone/>
            </a:pPr>
            <a:r>
              <a:rPr lang="es-VE" dirty="0"/>
              <a:t>	- Información proveniente de Kaiser Permanente.</a:t>
            </a:r>
          </a:p>
          <a:p>
            <a:pPr marL="0" indent="0">
              <a:buNone/>
            </a:pPr>
            <a:r>
              <a:rPr lang="es-VE" dirty="0"/>
              <a:t>	- Mas de 8,9 millones de personas.</a:t>
            </a:r>
          </a:p>
          <a:p>
            <a:pPr marL="0" indent="0">
              <a:buNone/>
            </a:pPr>
            <a:r>
              <a:rPr lang="es-VE" dirty="0"/>
              <a:t>	- Sistema electrónico.</a:t>
            </a:r>
          </a:p>
          <a:p>
            <a:pPr marL="0" indent="0">
              <a:buNone/>
            </a:pPr>
            <a:endParaRPr lang="es-VE" dirty="0"/>
          </a:p>
          <a:p>
            <a:r>
              <a:rPr lang="es-ES" dirty="0"/>
              <a:t>Se obtuvieron datos de identificación y caracterización de sujetos, además de contar con bases de datos integrales de procedimientos de electrofisiología.</a:t>
            </a:r>
          </a:p>
          <a:p>
            <a:endParaRPr lang="es-ES" dirty="0"/>
          </a:p>
          <a:p>
            <a:r>
              <a:rPr lang="es-ES" dirty="0"/>
              <a:t>Las juntas de revisión institucional de Kaiser Permanente </a:t>
            </a:r>
            <a:r>
              <a:rPr lang="es-ES" dirty="0" err="1"/>
              <a:t>Northern</a:t>
            </a:r>
            <a:r>
              <a:rPr lang="es-ES" dirty="0"/>
              <a:t> California, Kaiser Permanente Southern California y la Universidad de Yale aprobaron el estudio. </a:t>
            </a:r>
            <a:endParaRPr lang="es-VE" dirty="0"/>
          </a:p>
          <a:p>
            <a:pPr marL="0" indent="0">
              <a:buNone/>
            </a:pPr>
            <a:endParaRPr lang="es-VE" dirty="0"/>
          </a:p>
        </p:txBody>
      </p:sp>
      <p:sp>
        <p:nvSpPr>
          <p:cNvPr id="2" name="Título 1">
            <a:extLst>
              <a:ext uri="{FF2B5EF4-FFF2-40B4-BE49-F238E27FC236}">
                <a16:creationId xmlns:a16="http://schemas.microsoft.com/office/drawing/2014/main" id="{F2B45FD2-87D1-46AE-A447-3536368B9EE2}"/>
              </a:ext>
            </a:extLst>
          </p:cNvPr>
          <p:cNvSpPr>
            <a:spLocks noGrp="1"/>
          </p:cNvSpPr>
          <p:nvPr>
            <p:ph type="title"/>
          </p:nvPr>
        </p:nvSpPr>
        <p:spPr/>
        <p:txBody>
          <a:bodyPr/>
          <a:lstStyle/>
          <a:p>
            <a:r>
              <a:rPr lang="es-VE" dirty="0"/>
              <a:t>Metodología </a:t>
            </a:r>
          </a:p>
        </p:txBody>
      </p:sp>
      <p:pic>
        <p:nvPicPr>
          <p:cNvPr id="2050" name="Picture 2" descr="Kaiser Permanente Logo - Kaiser Logo PNG Image | Transparent PNG Free  Download on SeekPNG">
            <a:extLst>
              <a:ext uri="{FF2B5EF4-FFF2-40B4-BE49-F238E27FC236}">
                <a16:creationId xmlns:a16="http://schemas.microsoft.com/office/drawing/2014/main" id="{F6365293-928A-467B-8F12-0A9C89D98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699" y="333143"/>
            <a:ext cx="3787124" cy="2215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mato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o 2021" id="{E9348ACE-D370-413D-82AF-77F7D5BDB53B}" vid="{0A939DCA-A2B2-4154-8458-615810599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 2021</Template>
  <TotalTime>4728</TotalTime>
  <Words>3616</Words>
  <Application>Microsoft Office PowerPoint</Application>
  <PresentationFormat>Panorámica</PresentationFormat>
  <Paragraphs>282</Paragraphs>
  <Slides>43</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arial</vt:lpstr>
      <vt:lpstr>Calibri</vt:lpstr>
      <vt:lpstr>Calibri Light</vt:lpstr>
      <vt:lpstr>Times New Roman</vt:lpstr>
      <vt:lpstr>Formato 2021</vt:lpstr>
      <vt:lpstr>Presentación de PowerPoint</vt:lpstr>
      <vt:lpstr>Evidencia científica </vt:lpstr>
      <vt:lpstr>Pregunta del ciclo </vt:lpstr>
      <vt:lpstr>Presentación de PowerPoint</vt:lpstr>
      <vt:lpstr>Introducción </vt:lpstr>
      <vt:lpstr>Introducción </vt:lpstr>
      <vt:lpstr>Introducción </vt:lpstr>
      <vt:lpstr>Metodología </vt:lpstr>
      <vt:lpstr>Metodología </vt:lpstr>
      <vt:lpstr>Metodología </vt:lpstr>
      <vt:lpstr>Metodología </vt:lpstr>
      <vt:lpstr>Puntuación de propensión dimensional alta (hdPS)</vt:lpstr>
      <vt:lpstr>Puntuación de propensión dimensional alta (hdPS)</vt:lpstr>
      <vt:lpstr>Puntos finales </vt:lpstr>
      <vt:lpstr>Análisis estadístico </vt:lpstr>
      <vt:lpstr>Análisis estadístico </vt:lpstr>
      <vt:lpstr>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resumen </vt:lpstr>
      <vt:lpstr>Presentación de PowerPoint</vt:lpstr>
      <vt:lpstr>Presentación de PowerPoint</vt:lpstr>
      <vt:lpstr>Presentación de PowerPoint</vt:lpstr>
      <vt:lpstr>Presentación de PowerPoint</vt:lpstr>
      <vt:lpstr>Presentación de PowerPoint</vt:lpstr>
      <vt:lpstr>Discusión </vt:lpstr>
      <vt:lpstr>Discusión </vt:lpstr>
      <vt:lpstr>Discusión </vt:lpstr>
      <vt:lpstr>Limitaciones </vt:lpstr>
      <vt:lpstr>Conclusiones </vt:lpstr>
      <vt:lpstr>Conclusión </vt:lpstr>
      <vt:lpstr>Lista de cotejo </vt:lpstr>
      <vt:lpstr>Lista de cotejo </vt:lpstr>
      <vt:lpstr>Lista de cotejo </vt:lpstr>
      <vt:lpstr>Pregunta del ciclo </vt:lpstr>
      <vt:lpstr>Aportes del grupo</vt:lpstr>
      <vt:lpstr>Aportes del grupo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científica HESACOVID Trial</dc:title>
  <dc:creator>Luis Gutierrez Abarca</dc:creator>
  <cp:lastModifiedBy>María Eugenia Soler</cp:lastModifiedBy>
  <cp:revision>193</cp:revision>
  <dcterms:created xsi:type="dcterms:W3CDTF">2021-02-14T02:09:29Z</dcterms:created>
  <dcterms:modified xsi:type="dcterms:W3CDTF">2021-05-12T20:07:40Z</dcterms:modified>
</cp:coreProperties>
</file>