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9.jpg" ContentType="image/unknown"/>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08" r:id="rId3"/>
    <p:sldId id="309" r:id="rId4"/>
    <p:sldId id="310" r:id="rId5"/>
    <p:sldId id="265" r:id="rId6"/>
    <p:sldId id="284" r:id="rId7"/>
    <p:sldId id="257" r:id="rId8"/>
    <p:sldId id="262" r:id="rId9"/>
    <p:sldId id="258" r:id="rId10"/>
    <p:sldId id="259" r:id="rId11"/>
    <p:sldId id="260" r:id="rId12"/>
    <p:sldId id="263" r:id="rId13"/>
    <p:sldId id="261" r:id="rId14"/>
    <p:sldId id="286" r:id="rId15"/>
    <p:sldId id="264" r:id="rId16"/>
    <p:sldId id="285" r:id="rId17"/>
    <p:sldId id="278" r:id="rId18"/>
    <p:sldId id="276" r:id="rId19"/>
    <p:sldId id="267" r:id="rId20"/>
    <p:sldId id="288" r:id="rId21"/>
    <p:sldId id="266" r:id="rId22"/>
    <p:sldId id="280" r:id="rId23"/>
    <p:sldId id="279" r:id="rId24"/>
    <p:sldId id="268" r:id="rId25"/>
    <p:sldId id="269" r:id="rId26"/>
    <p:sldId id="270" r:id="rId27"/>
    <p:sldId id="289" r:id="rId28"/>
    <p:sldId id="281" r:id="rId29"/>
    <p:sldId id="290" r:id="rId30"/>
    <p:sldId id="271" r:id="rId31"/>
    <p:sldId id="272" r:id="rId32"/>
    <p:sldId id="273" r:id="rId33"/>
    <p:sldId id="274" r:id="rId34"/>
    <p:sldId id="282" r:id="rId35"/>
    <p:sldId id="292" r:id="rId36"/>
    <p:sldId id="291"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5" r:id="rId51"/>
    <p:sldId id="283" r:id="rId52"/>
    <p:sldId id="307" r:id="rId53"/>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Maria Herrera" initials="MH" lastIdx="2" clrIdx="1">
    <p:extLst>
      <p:ext uri="{19B8F6BF-5375-455C-9EA6-DF929625EA0E}">
        <p15:presenceInfo xmlns:p15="http://schemas.microsoft.com/office/powerpoint/2012/main" userId="989cab6d8c1b82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6A006"/>
    <a:srgbClr val="C35B05"/>
    <a:srgbClr val="FC9E14"/>
    <a:srgbClr val="9F6805"/>
    <a:srgbClr val="FCF164"/>
    <a:srgbClr val="EAEF0D"/>
    <a:srgbClr val="9A7B0A"/>
    <a:srgbClr val="A2FB65"/>
    <a:srgbClr val="5FE9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85404" autoAdjust="0"/>
  </p:normalViewPr>
  <p:slideViewPr>
    <p:cSldViewPr snapToGrid="0">
      <p:cViewPr varScale="1">
        <p:scale>
          <a:sx n="58" d="100"/>
          <a:sy n="58" d="100"/>
        </p:scale>
        <p:origin x="984" y="72"/>
      </p:cViewPr>
      <p:guideLst/>
    </p:cSldViewPr>
  </p:slideViewPr>
  <p:notesTextViewPr>
    <p:cViewPr>
      <p:scale>
        <a:sx n="3" d="2"/>
        <a:sy n="3" d="2"/>
      </p:scale>
      <p:origin x="0" y="0"/>
    </p:cViewPr>
  </p:notesTextViewPr>
  <p:sorterViewPr>
    <p:cViewPr>
      <p:scale>
        <a:sx n="100" d="100"/>
        <a:sy n="100" d="100"/>
      </p:scale>
      <p:origin x="0" y="-62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47223-2870-4FD7-AC91-4947A31121E5}"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VE"/>
        </a:p>
      </dgm:t>
    </dgm:pt>
    <dgm:pt modelId="{A2F2A34E-B0EA-43F6-88A4-0E6BC4A6880C}">
      <dgm:prSet phldrT="[Texto]" custT="1"/>
      <dgm:spPr/>
      <dgm:t>
        <a:bodyPr/>
        <a:lstStyle/>
        <a:p>
          <a:r>
            <a:rPr lang="es-VE" sz="2200" dirty="0">
              <a:solidFill>
                <a:schemeClr val="tx1"/>
              </a:solidFill>
            </a:rPr>
            <a:t>Falta de  un beneficio claro en varias situaciones clínicas </a:t>
          </a:r>
        </a:p>
      </dgm:t>
    </dgm:pt>
    <dgm:pt modelId="{B7D43191-E402-46AC-B8F2-184CD85C0291}" type="parTrans" cxnId="{04B01481-1940-4C4E-9AA1-16EA04483A68}">
      <dgm:prSet/>
      <dgm:spPr/>
      <dgm:t>
        <a:bodyPr/>
        <a:lstStyle/>
        <a:p>
          <a:endParaRPr lang="es-VE" sz="2200">
            <a:solidFill>
              <a:schemeClr val="tx1"/>
            </a:solidFill>
          </a:endParaRPr>
        </a:p>
      </dgm:t>
    </dgm:pt>
    <dgm:pt modelId="{C6BEE2E8-F186-4198-A395-34D0B825C76D}" type="sibTrans" cxnId="{04B01481-1940-4C4E-9AA1-16EA04483A68}">
      <dgm:prSet/>
      <dgm:spPr/>
      <dgm:t>
        <a:bodyPr/>
        <a:lstStyle/>
        <a:p>
          <a:endParaRPr lang="es-VE" sz="2200">
            <a:solidFill>
              <a:schemeClr val="tx1"/>
            </a:solidFill>
          </a:endParaRPr>
        </a:p>
      </dgm:t>
    </dgm:pt>
    <dgm:pt modelId="{BB334D68-243F-4113-8B52-5D4F062A7FC1}">
      <dgm:prSet phldrT="[Texto]" custT="1"/>
      <dgm:spPr/>
      <dgm:t>
        <a:bodyPr/>
        <a:lstStyle/>
        <a:p>
          <a:pPr>
            <a:buNone/>
          </a:pPr>
          <a:r>
            <a:rPr lang="es-VE" sz="2200" dirty="0">
              <a:solidFill>
                <a:schemeClr val="tx1"/>
              </a:solidFill>
            </a:rPr>
            <a:t>Su naturaleza invasiva</a:t>
          </a:r>
        </a:p>
      </dgm:t>
    </dgm:pt>
    <dgm:pt modelId="{88ABD5F1-B1B8-403E-9C21-B660EA279A11}" type="parTrans" cxnId="{55BDFFCA-EBA2-4301-A1CC-545A57AC7DF1}">
      <dgm:prSet/>
      <dgm:spPr/>
      <dgm:t>
        <a:bodyPr/>
        <a:lstStyle/>
        <a:p>
          <a:endParaRPr lang="es-VE" sz="2200">
            <a:solidFill>
              <a:schemeClr val="tx1"/>
            </a:solidFill>
          </a:endParaRPr>
        </a:p>
      </dgm:t>
    </dgm:pt>
    <dgm:pt modelId="{63B37060-5857-4792-8E8D-62862F07E65C}" type="sibTrans" cxnId="{55BDFFCA-EBA2-4301-A1CC-545A57AC7DF1}">
      <dgm:prSet/>
      <dgm:spPr/>
      <dgm:t>
        <a:bodyPr/>
        <a:lstStyle/>
        <a:p>
          <a:endParaRPr lang="es-VE" sz="2200">
            <a:solidFill>
              <a:schemeClr val="tx1"/>
            </a:solidFill>
          </a:endParaRPr>
        </a:p>
      </dgm:t>
    </dgm:pt>
    <dgm:pt modelId="{6822E975-3FC2-430E-95B3-4EB43D1436D7}">
      <dgm:prSet phldrT="[Texto]" custT="1"/>
      <dgm:spPr/>
      <dgm:t>
        <a:bodyPr/>
        <a:lstStyle/>
        <a:p>
          <a:r>
            <a:rPr lang="es-VE" sz="2200" dirty="0">
              <a:solidFill>
                <a:schemeClr val="tx1"/>
              </a:solidFill>
            </a:rPr>
            <a:t>Mayor implicación de recursos financieros</a:t>
          </a:r>
        </a:p>
      </dgm:t>
    </dgm:pt>
    <dgm:pt modelId="{95E93BD2-BD60-40C6-AEF3-E75DE5B7CDD5}" type="parTrans" cxnId="{0EFB46D1-0ED3-42AD-857B-B1768A05C582}">
      <dgm:prSet/>
      <dgm:spPr/>
      <dgm:t>
        <a:bodyPr/>
        <a:lstStyle/>
        <a:p>
          <a:endParaRPr lang="es-VE" sz="2200">
            <a:solidFill>
              <a:schemeClr val="tx1"/>
            </a:solidFill>
          </a:endParaRPr>
        </a:p>
      </dgm:t>
    </dgm:pt>
    <dgm:pt modelId="{E36F3379-CA0C-4ECE-9C7E-96F910903E41}" type="sibTrans" cxnId="{0EFB46D1-0ED3-42AD-857B-B1768A05C582}">
      <dgm:prSet/>
      <dgm:spPr/>
      <dgm:t>
        <a:bodyPr/>
        <a:lstStyle/>
        <a:p>
          <a:endParaRPr lang="es-VE" sz="2200">
            <a:solidFill>
              <a:schemeClr val="tx1"/>
            </a:solidFill>
          </a:endParaRPr>
        </a:p>
      </dgm:t>
    </dgm:pt>
    <dgm:pt modelId="{7DBC62FE-807C-47AC-B8E7-FF6E0581C7DA}">
      <dgm:prSet phldrT="[Texto]" custT="1"/>
      <dgm:spPr/>
      <dgm:t>
        <a:bodyPr/>
        <a:lstStyle/>
        <a:p>
          <a:pPr>
            <a:buNone/>
          </a:pPr>
          <a:r>
            <a:rPr lang="es-VE" sz="2200" dirty="0">
              <a:solidFill>
                <a:schemeClr val="tx1"/>
              </a:solidFill>
            </a:rPr>
            <a:t>Mejora en los métodos diagnósticos no invasivos en cuidados intensivos </a:t>
          </a:r>
        </a:p>
      </dgm:t>
    </dgm:pt>
    <dgm:pt modelId="{9CEB4FCD-652A-475E-8B4F-BD704CB06F31}" type="parTrans" cxnId="{3A6A8856-1DAD-44CA-A4E0-9846C3649A96}">
      <dgm:prSet/>
      <dgm:spPr/>
      <dgm:t>
        <a:bodyPr/>
        <a:lstStyle/>
        <a:p>
          <a:endParaRPr lang="es-VE" sz="2200">
            <a:solidFill>
              <a:schemeClr val="tx1"/>
            </a:solidFill>
          </a:endParaRPr>
        </a:p>
      </dgm:t>
    </dgm:pt>
    <dgm:pt modelId="{44F4E555-CA16-4A2B-A50B-BD51B920D87E}" type="sibTrans" cxnId="{3A6A8856-1DAD-44CA-A4E0-9846C3649A96}">
      <dgm:prSet/>
      <dgm:spPr/>
      <dgm:t>
        <a:bodyPr/>
        <a:lstStyle/>
        <a:p>
          <a:endParaRPr lang="es-VE" sz="2200">
            <a:solidFill>
              <a:schemeClr val="tx1"/>
            </a:solidFill>
          </a:endParaRPr>
        </a:p>
      </dgm:t>
    </dgm:pt>
    <dgm:pt modelId="{E1809001-952A-4BB1-8232-FC1C0D30C8CA}" type="pres">
      <dgm:prSet presAssocID="{1F347223-2870-4FD7-AC91-4947A31121E5}" presName="Name0" presStyleCnt="0">
        <dgm:presLayoutVars>
          <dgm:chMax val="7"/>
          <dgm:chPref val="7"/>
          <dgm:dir/>
        </dgm:presLayoutVars>
      </dgm:prSet>
      <dgm:spPr/>
    </dgm:pt>
    <dgm:pt modelId="{34DB414C-0BF6-47BB-8A24-3AE94575E151}" type="pres">
      <dgm:prSet presAssocID="{1F347223-2870-4FD7-AC91-4947A31121E5}" presName="Name1" presStyleCnt="0"/>
      <dgm:spPr/>
    </dgm:pt>
    <dgm:pt modelId="{B97F5FE1-57FE-40F6-9AE6-3578E44C4D5B}" type="pres">
      <dgm:prSet presAssocID="{1F347223-2870-4FD7-AC91-4947A31121E5}" presName="cycle" presStyleCnt="0"/>
      <dgm:spPr/>
    </dgm:pt>
    <dgm:pt modelId="{1685414A-1C74-439D-97BA-C2E4300E706A}" type="pres">
      <dgm:prSet presAssocID="{1F347223-2870-4FD7-AC91-4947A31121E5}" presName="srcNode" presStyleLbl="node1" presStyleIdx="0" presStyleCnt="4"/>
      <dgm:spPr/>
    </dgm:pt>
    <dgm:pt modelId="{17071E8D-0857-42E6-85CF-B0E6712D3DD6}" type="pres">
      <dgm:prSet presAssocID="{1F347223-2870-4FD7-AC91-4947A31121E5}" presName="conn" presStyleLbl="parChTrans1D2" presStyleIdx="0" presStyleCnt="1"/>
      <dgm:spPr/>
    </dgm:pt>
    <dgm:pt modelId="{36E9A11E-E8E8-4642-BFF4-57000A11FE66}" type="pres">
      <dgm:prSet presAssocID="{1F347223-2870-4FD7-AC91-4947A31121E5}" presName="extraNode" presStyleLbl="node1" presStyleIdx="0" presStyleCnt="4"/>
      <dgm:spPr/>
    </dgm:pt>
    <dgm:pt modelId="{7F596E99-E487-442A-BFB7-654C9346289B}" type="pres">
      <dgm:prSet presAssocID="{1F347223-2870-4FD7-AC91-4947A31121E5}" presName="dstNode" presStyleLbl="node1" presStyleIdx="0" presStyleCnt="4"/>
      <dgm:spPr/>
    </dgm:pt>
    <dgm:pt modelId="{FB0483CE-9B46-4B44-9E94-9C3123858163}" type="pres">
      <dgm:prSet presAssocID="{A2F2A34E-B0EA-43F6-88A4-0E6BC4A6880C}" presName="text_1" presStyleLbl="node1" presStyleIdx="0" presStyleCnt="4">
        <dgm:presLayoutVars>
          <dgm:bulletEnabled val="1"/>
        </dgm:presLayoutVars>
      </dgm:prSet>
      <dgm:spPr/>
    </dgm:pt>
    <dgm:pt modelId="{FCD3A568-3FAB-41C6-BCAA-3A1E45B4E88C}" type="pres">
      <dgm:prSet presAssocID="{A2F2A34E-B0EA-43F6-88A4-0E6BC4A6880C}" presName="accent_1" presStyleCnt="0"/>
      <dgm:spPr/>
    </dgm:pt>
    <dgm:pt modelId="{195E30AD-D407-494F-885A-9468B437BC63}" type="pres">
      <dgm:prSet presAssocID="{A2F2A34E-B0EA-43F6-88A4-0E6BC4A6880C}" presName="accentRepeatNode" presStyleLbl="solidFgAcc1" presStyleIdx="0" presStyleCnt="4"/>
      <dgm:spPr/>
    </dgm:pt>
    <dgm:pt modelId="{B5B56C9D-F8DE-4AD2-B097-800356CC31C3}" type="pres">
      <dgm:prSet presAssocID="{BB334D68-243F-4113-8B52-5D4F062A7FC1}" presName="text_2" presStyleLbl="node1" presStyleIdx="1" presStyleCnt="4">
        <dgm:presLayoutVars>
          <dgm:bulletEnabled val="1"/>
        </dgm:presLayoutVars>
      </dgm:prSet>
      <dgm:spPr/>
    </dgm:pt>
    <dgm:pt modelId="{EF186C25-69B0-40A4-B044-DF90E7772877}" type="pres">
      <dgm:prSet presAssocID="{BB334D68-243F-4113-8B52-5D4F062A7FC1}" presName="accent_2" presStyleCnt="0"/>
      <dgm:spPr/>
    </dgm:pt>
    <dgm:pt modelId="{5CF7FEE4-A490-4EEA-8DDB-348BAC5CDEAC}" type="pres">
      <dgm:prSet presAssocID="{BB334D68-243F-4113-8B52-5D4F062A7FC1}" presName="accentRepeatNode" presStyleLbl="solidFgAcc1" presStyleIdx="1" presStyleCnt="4"/>
      <dgm:spPr/>
    </dgm:pt>
    <dgm:pt modelId="{47F47FE4-4D64-4FBF-BD9F-1FA524E23521}" type="pres">
      <dgm:prSet presAssocID="{6822E975-3FC2-430E-95B3-4EB43D1436D7}" presName="text_3" presStyleLbl="node1" presStyleIdx="2" presStyleCnt="4">
        <dgm:presLayoutVars>
          <dgm:bulletEnabled val="1"/>
        </dgm:presLayoutVars>
      </dgm:prSet>
      <dgm:spPr/>
    </dgm:pt>
    <dgm:pt modelId="{BEF68018-64A3-4844-94FB-84B91852C86A}" type="pres">
      <dgm:prSet presAssocID="{6822E975-3FC2-430E-95B3-4EB43D1436D7}" presName="accent_3" presStyleCnt="0"/>
      <dgm:spPr/>
    </dgm:pt>
    <dgm:pt modelId="{77EA87F8-A687-48FB-BDFA-9AF55CB0A901}" type="pres">
      <dgm:prSet presAssocID="{6822E975-3FC2-430E-95B3-4EB43D1436D7}" presName="accentRepeatNode" presStyleLbl="solidFgAcc1" presStyleIdx="2" presStyleCnt="4"/>
      <dgm:spPr/>
    </dgm:pt>
    <dgm:pt modelId="{59CB3723-320B-43FF-B428-93540BD99F6C}" type="pres">
      <dgm:prSet presAssocID="{7DBC62FE-807C-47AC-B8E7-FF6E0581C7DA}" presName="text_4" presStyleLbl="node1" presStyleIdx="3" presStyleCnt="4">
        <dgm:presLayoutVars>
          <dgm:bulletEnabled val="1"/>
        </dgm:presLayoutVars>
      </dgm:prSet>
      <dgm:spPr/>
    </dgm:pt>
    <dgm:pt modelId="{D5F52B45-7D5C-432C-9820-9010A3993C15}" type="pres">
      <dgm:prSet presAssocID="{7DBC62FE-807C-47AC-B8E7-FF6E0581C7DA}" presName="accent_4" presStyleCnt="0"/>
      <dgm:spPr/>
    </dgm:pt>
    <dgm:pt modelId="{3DCB6BC1-DCD3-4B43-A3A8-2EA557ECAE86}" type="pres">
      <dgm:prSet presAssocID="{7DBC62FE-807C-47AC-B8E7-FF6E0581C7DA}" presName="accentRepeatNode" presStyleLbl="solidFgAcc1" presStyleIdx="3" presStyleCnt="4"/>
      <dgm:spPr/>
    </dgm:pt>
  </dgm:ptLst>
  <dgm:cxnLst>
    <dgm:cxn modelId="{6353651E-321D-4FC4-9EF4-A16752B267AE}" type="presOf" srcId="{C6BEE2E8-F186-4198-A395-34D0B825C76D}" destId="{17071E8D-0857-42E6-85CF-B0E6712D3DD6}" srcOrd="0" destOrd="0" presId="urn:microsoft.com/office/officeart/2008/layout/VerticalCurvedList"/>
    <dgm:cxn modelId="{77BD1450-40AA-457C-80D4-BCC714C68588}" type="presOf" srcId="{7DBC62FE-807C-47AC-B8E7-FF6E0581C7DA}" destId="{59CB3723-320B-43FF-B428-93540BD99F6C}" srcOrd="0" destOrd="0" presId="urn:microsoft.com/office/officeart/2008/layout/VerticalCurvedList"/>
    <dgm:cxn modelId="{3A6A8856-1DAD-44CA-A4E0-9846C3649A96}" srcId="{1F347223-2870-4FD7-AC91-4947A31121E5}" destId="{7DBC62FE-807C-47AC-B8E7-FF6E0581C7DA}" srcOrd="3" destOrd="0" parTransId="{9CEB4FCD-652A-475E-8B4F-BD704CB06F31}" sibTransId="{44F4E555-CA16-4A2B-A50B-BD51B920D87E}"/>
    <dgm:cxn modelId="{04B01481-1940-4C4E-9AA1-16EA04483A68}" srcId="{1F347223-2870-4FD7-AC91-4947A31121E5}" destId="{A2F2A34E-B0EA-43F6-88A4-0E6BC4A6880C}" srcOrd="0" destOrd="0" parTransId="{B7D43191-E402-46AC-B8F2-184CD85C0291}" sibTransId="{C6BEE2E8-F186-4198-A395-34D0B825C76D}"/>
    <dgm:cxn modelId="{CDBBC185-132E-4B01-B688-3C72B935D722}" type="presOf" srcId="{6822E975-3FC2-430E-95B3-4EB43D1436D7}" destId="{47F47FE4-4D64-4FBF-BD9F-1FA524E23521}" srcOrd="0" destOrd="0" presId="urn:microsoft.com/office/officeart/2008/layout/VerticalCurvedList"/>
    <dgm:cxn modelId="{F7C885C2-D6A1-4357-9311-B9B33D19DEC4}" type="presOf" srcId="{1F347223-2870-4FD7-AC91-4947A31121E5}" destId="{E1809001-952A-4BB1-8232-FC1C0D30C8CA}" srcOrd="0" destOrd="0" presId="urn:microsoft.com/office/officeart/2008/layout/VerticalCurvedList"/>
    <dgm:cxn modelId="{55BDFFCA-EBA2-4301-A1CC-545A57AC7DF1}" srcId="{1F347223-2870-4FD7-AC91-4947A31121E5}" destId="{BB334D68-243F-4113-8B52-5D4F062A7FC1}" srcOrd="1" destOrd="0" parTransId="{88ABD5F1-B1B8-403E-9C21-B660EA279A11}" sibTransId="{63B37060-5857-4792-8E8D-62862F07E65C}"/>
    <dgm:cxn modelId="{0EFB46D1-0ED3-42AD-857B-B1768A05C582}" srcId="{1F347223-2870-4FD7-AC91-4947A31121E5}" destId="{6822E975-3FC2-430E-95B3-4EB43D1436D7}" srcOrd="2" destOrd="0" parTransId="{95E93BD2-BD60-40C6-AEF3-E75DE5B7CDD5}" sibTransId="{E36F3379-CA0C-4ECE-9C7E-96F910903E41}"/>
    <dgm:cxn modelId="{1660ECE0-20E0-48CF-85FD-C20E37F003B2}" type="presOf" srcId="{A2F2A34E-B0EA-43F6-88A4-0E6BC4A6880C}" destId="{FB0483CE-9B46-4B44-9E94-9C3123858163}" srcOrd="0" destOrd="0" presId="urn:microsoft.com/office/officeart/2008/layout/VerticalCurvedList"/>
    <dgm:cxn modelId="{B9978DE3-4217-4727-9F9C-2AF9534FA763}" type="presOf" srcId="{BB334D68-243F-4113-8B52-5D4F062A7FC1}" destId="{B5B56C9D-F8DE-4AD2-B097-800356CC31C3}" srcOrd="0" destOrd="0" presId="urn:microsoft.com/office/officeart/2008/layout/VerticalCurvedList"/>
    <dgm:cxn modelId="{64446562-B1E1-455C-BBF0-1A2FBBA02F21}" type="presParOf" srcId="{E1809001-952A-4BB1-8232-FC1C0D30C8CA}" destId="{34DB414C-0BF6-47BB-8A24-3AE94575E151}" srcOrd="0" destOrd="0" presId="urn:microsoft.com/office/officeart/2008/layout/VerticalCurvedList"/>
    <dgm:cxn modelId="{B53C71A8-8529-42DB-932B-D34E4542AB33}" type="presParOf" srcId="{34DB414C-0BF6-47BB-8A24-3AE94575E151}" destId="{B97F5FE1-57FE-40F6-9AE6-3578E44C4D5B}" srcOrd="0" destOrd="0" presId="urn:microsoft.com/office/officeart/2008/layout/VerticalCurvedList"/>
    <dgm:cxn modelId="{7A789B19-2296-407F-B5FA-19D176BC6963}" type="presParOf" srcId="{B97F5FE1-57FE-40F6-9AE6-3578E44C4D5B}" destId="{1685414A-1C74-439D-97BA-C2E4300E706A}" srcOrd="0" destOrd="0" presId="urn:microsoft.com/office/officeart/2008/layout/VerticalCurvedList"/>
    <dgm:cxn modelId="{9D2FF02D-04AC-47AD-A34B-A1E7F874D97A}" type="presParOf" srcId="{B97F5FE1-57FE-40F6-9AE6-3578E44C4D5B}" destId="{17071E8D-0857-42E6-85CF-B0E6712D3DD6}" srcOrd="1" destOrd="0" presId="urn:microsoft.com/office/officeart/2008/layout/VerticalCurvedList"/>
    <dgm:cxn modelId="{2E92DE58-216F-4BBD-9845-7C3DB1054408}" type="presParOf" srcId="{B97F5FE1-57FE-40F6-9AE6-3578E44C4D5B}" destId="{36E9A11E-E8E8-4642-BFF4-57000A11FE66}" srcOrd="2" destOrd="0" presId="urn:microsoft.com/office/officeart/2008/layout/VerticalCurvedList"/>
    <dgm:cxn modelId="{DA664F48-6277-4803-B11C-02D90B03059B}" type="presParOf" srcId="{B97F5FE1-57FE-40F6-9AE6-3578E44C4D5B}" destId="{7F596E99-E487-442A-BFB7-654C9346289B}" srcOrd="3" destOrd="0" presId="urn:microsoft.com/office/officeart/2008/layout/VerticalCurvedList"/>
    <dgm:cxn modelId="{E834A65A-FF42-495C-A4E2-E2E9F0354F51}" type="presParOf" srcId="{34DB414C-0BF6-47BB-8A24-3AE94575E151}" destId="{FB0483CE-9B46-4B44-9E94-9C3123858163}" srcOrd="1" destOrd="0" presId="urn:microsoft.com/office/officeart/2008/layout/VerticalCurvedList"/>
    <dgm:cxn modelId="{E622EB90-DC54-430A-BF68-C7FF3D582939}" type="presParOf" srcId="{34DB414C-0BF6-47BB-8A24-3AE94575E151}" destId="{FCD3A568-3FAB-41C6-BCAA-3A1E45B4E88C}" srcOrd="2" destOrd="0" presId="urn:microsoft.com/office/officeart/2008/layout/VerticalCurvedList"/>
    <dgm:cxn modelId="{61986A65-A021-4ACC-ACEF-536EB2E45084}" type="presParOf" srcId="{FCD3A568-3FAB-41C6-BCAA-3A1E45B4E88C}" destId="{195E30AD-D407-494F-885A-9468B437BC63}" srcOrd="0" destOrd="0" presId="urn:microsoft.com/office/officeart/2008/layout/VerticalCurvedList"/>
    <dgm:cxn modelId="{9DB476DD-3785-4572-929C-7F22A6D5B690}" type="presParOf" srcId="{34DB414C-0BF6-47BB-8A24-3AE94575E151}" destId="{B5B56C9D-F8DE-4AD2-B097-800356CC31C3}" srcOrd="3" destOrd="0" presId="urn:microsoft.com/office/officeart/2008/layout/VerticalCurvedList"/>
    <dgm:cxn modelId="{9E2B3C1D-86E1-418C-BA40-D9CE921B50C3}" type="presParOf" srcId="{34DB414C-0BF6-47BB-8A24-3AE94575E151}" destId="{EF186C25-69B0-40A4-B044-DF90E7772877}" srcOrd="4" destOrd="0" presId="urn:microsoft.com/office/officeart/2008/layout/VerticalCurvedList"/>
    <dgm:cxn modelId="{BD3E4FBC-92D2-4653-9F54-2723AA36B22A}" type="presParOf" srcId="{EF186C25-69B0-40A4-B044-DF90E7772877}" destId="{5CF7FEE4-A490-4EEA-8DDB-348BAC5CDEAC}" srcOrd="0" destOrd="0" presId="urn:microsoft.com/office/officeart/2008/layout/VerticalCurvedList"/>
    <dgm:cxn modelId="{5341C007-11AC-435F-A21A-6F3C88221CF3}" type="presParOf" srcId="{34DB414C-0BF6-47BB-8A24-3AE94575E151}" destId="{47F47FE4-4D64-4FBF-BD9F-1FA524E23521}" srcOrd="5" destOrd="0" presId="urn:microsoft.com/office/officeart/2008/layout/VerticalCurvedList"/>
    <dgm:cxn modelId="{2AE6FA22-16A2-4027-8A63-99F9DD8B4B9A}" type="presParOf" srcId="{34DB414C-0BF6-47BB-8A24-3AE94575E151}" destId="{BEF68018-64A3-4844-94FB-84B91852C86A}" srcOrd="6" destOrd="0" presId="urn:microsoft.com/office/officeart/2008/layout/VerticalCurvedList"/>
    <dgm:cxn modelId="{2B64CE07-9926-4145-9B74-337E204C706B}" type="presParOf" srcId="{BEF68018-64A3-4844-94FB-84B91852C86A}" destId="{77EA87F8-A687-48FB-BDFA-9AF55CB0A901}" srcOrd="0" destOrd="0" presId="urn:microsoft.com/office/officeart/2008/layout/VerticalCurvedList"/>
    <dgm:cxn modelId="{42DD8824-299A-47D4-9170-3EAED66CB43C}" type="presParOf" srcId="{34DB414C-0BF6-47BB-8A24-3AE94575E151}" destId="{59CB3723-320B-43FF-B428-93540BD99F6C}" srcOrd="7" destOrd="0" presId="urn:microsoft.com/office/officeart/2008/layout/VerticalCurvedList"/>
    <dgm:cxn modelId="{FAC20CB4-74F9-43AE-B0AA-68F6F1345D6A}" type="presParOf" srcId="{34DB414C-0BF6-47BB-8A24-3AE94575E151}" destId="{D5F52B45-7D5C-432C-9820-9010A3993C15}" srcOrd="8" destOrd="0" presId="urn:microsoft.com/office/officeart/2008/layout/VerticalCurvedList"/>
    <dgm:cxn modelId="{EBEEAE5D-B737-4840-A7D8-3E831CA30C93}" type="presParOf" srcId="{D5F52B45-7D5C-432C-9820-9010A3993C15}" destId="{3DCB6BC1-DCD3-4B43-A3A8-2EA557ECAE8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BFE950-1F3C-40E7-B22D-6AAB05739066}" type="doc">
      <dgm:prSet loTypeId="urn:microsoft.com/office/officeart/2005/8/layout/chevron1" loCatId="process" qsTypeId="urn:microsoft.com/office/officeart/2005/8/quickstyle/simple5" qsCatId="simple" csTypeId="urn:microsoft.com/office/officeart/2005/8/colors/colorful1" csCatId="colorful" phldr="1"/>
      <dgm:spPr/>
    </dgm:pt>
    <dgm:pt modelId="{F0B65485-C2D8-4860-87A9-CF64394141B5}">
      <dgm:prSet phldrT="[Texto]"/>
      <dgm:spPr/>
      <dgm:t>
        <a:bodyPr/>
        <a:lstStyle/>
        <a:p>
          <a:r>
            <a:rPr lang="es-VE" dirty="0">
              <a:solidFill>
                <a:schemeClr val="tx1"/>
              </a:solidFill>
            </a:rPr>
            <a:t>Complejidad de pacientes</a:t>
          </a:r>
        </a:p>
      </dgm:t>
    </dgm:pt>
    <dgm:pt modelId="{AD966A19-728D-44D5-9271-08DF1C6A29F2}" type="parTrans" cxnId="{DB5238FB-58FF-492F-ACE9-AD80E8630574}">
      <dgm:prSet/>
      <dgm:spPr/>
      <dgm:t>
        <a:bodyPr/>
        <a:lstStyle/>
        <a:p>
          <a:endParaRPr lang="es-VE">
            <a:solidFill>
              <a:schemeClr val="tx1"/>
            </a:solidFill>
          </a:endParaRPr>
        </a:p>
      </dgm:t>
    </dgm:pt>
    <dgm:pt modelId="{8F4D6482-12B9-408B-99A7-D134257CAC81}" type="sibTrans" cxnId="{DB5238FB-58FF-492F-ACE9-AD80E8630574}">
      <dgm:prSet/>
      <dgm:spPr/>
      <dgm:t>
        <a:bodyPr/>
        <a:lstStyle/>
        <a:p>
          <a:endParaRPr lang="es-VE">
            <a:solidFill>
              <a:schemeClr val="tx1"/>
            </a:solidFill>
          </a:endParaRPr>
        </a:p>
      </dgm:t>
    </dgm:pt>
    <dgm:pt modelId="{C4575FAE-360F-4299-8A1F-7351E536C781}">
      <dgm:prSet phldrT="[Texto]"/>
      <dgm:spPr/>
      <dgm:t>
        <a:bodyPr/>
        <a:lstStyle/>
        <a:p>
          <a:r>
            <a:rPr lang="es-VE" dirty="0">
              <a:solidFill>
                <a:schemeClr val="tx1"/>
              </a:solidFill>
            </a:rPr>
            <a:t>Uso de soporte circulatorio mecánico</a:t>
          </a:r>
        </a:p>
      </dgm:t>
    </dgm:pt>
    <dgm:pt modelId="{49B22653-1962-414F-94E0-B38C36B279A8}" type="parTrans" cxnId="{4C5B7A58-9A26-4D05-AD3A-2BFE0F5E5950}">
      <dgm:prSet/>
      <dgm:spPr/>
      <dgm:t>
        <a:bodyPr/>
        <a:lstStyle/>
        <a:p>
          <a:endParaRPr lang="es-VE">
            <a:solidFill>
              <a:schemeClr val="tx1"/>
            </a:solidFill>
          </a:endParaRPr>
        </a:p>
      </dgm:t>
    </dgm:pt>
    <dgm:pt modelId="{0047A616-90FE-4079-B879-39E9B2B8D60A}" type="sibTrans" cxnId="{4C5B7A58-9A26-4D05-AD3A-2BFE0F5E5950}">
      <dgm:prSet/>
      <dgm:spPr/>
      <dgm:t>
        <a:bodyPr/>
        <a:lstStyle/>
        <a:p>
          <a:endParaRPr lang="es-VE">
            <a:solidFill>
              <a:schemeClr val="tx1"/>
            </a:solidFill>
          </a:endParaRPr>
        </a:p>
      </dgm:t>
    </dgm:pt>
    <dgm:pt modelId="{751A9976-4CE3-45E7-8A26-8C4A7DB3B2C1}">
      <dgm:prSet phldrT="[Texto]"/>
      <dgm:spPr/>
      <dgm:t>
        <a:bodyPr/>
        <a:lstStyle/>
        <a:p>
          <a:r>
            <a:rPr lang="es-VE" dirty="0">
              <a:solidFill>
                <a:schemeClr val="tx1"/>
              </a:solidFill>
            </a:rPr>
            <a:t>Evaluación rápida y temprana</a:t>
          </a:r>
        </a:p>
      </dgm:t>
    </dgm:pt>
    <dgm:pt modelId="{309E4E87-FCE8-4FA8-A88E-081A4D4C4E56}" type="parTrans" cxnId="{5CA9BDD4-DAD1-42EF-AD8C-B5F08C1A2E15}">
      <dgm:prSet/>
      <dgm:spPr/>
      <dgm:t>
        <a:bodyPr/>
        <a:lstStyle/>
        <a:p>
          <a:endParaRPr lang="es-VE">
            <a:solidFill>
              <a:schemeClr val="tx1"/>
            </a:solidFill>
          </a:endParaRPr>
        </a:p>
      </dgm:t>
    </dgm:pt>
    <dgm:pt modelId="{9CEAFDD6-96BC-4B92-A5ED-9ABE5D14D4A6}" type="sibTrans" cxnId="{5CA9BDD4-DAD1-42EF-AD8C-B5F08C1A2E15}">
      <dgm:prSet/>
      <dgm:spPr/>
      <dgm:t>
        <a:bodyPr/>
        <a:lstStyle/>
        <a:p>
          <a:endParaRPr lang="es-VE">
            <a:solidFill>
              <a:schemeClr val="tx1"/>
            </a:solidFill>
          </a:endParaRPr>
        </a:p>
      </dgm:t>
    </dgm:pt>
    <dgm:pt modelId="{7774BF8D-C9D5-4BC9-9C76-075A4A8D60D0}" type="pres">
      <dgm:prSet presAssocID="{86BFE950-1F3C-40E7-B22D-6AAB05739066}" presName="Name0" presStyleCnt="0">
        <dgm:presLayoutVars>
          <dgm:dir/>
          <dgm:animLvl val="lvl"/>
          <dgm:resizeHandles val="exact"/>
        </dgm:presLayoutVars>
      </dgm:prSet>
      <dgm:spPr/>
    </dgm:pt>
    <dgm:pt modelId="{14D28320-A58E-4E7E-AFDB-DD4034C66807}" type="pres">
      <dgm:prSet presAssocID="{F0B65485-C2D8-4860-87A9-CF64394141B5}" presName="parTxOnly" presStyleLbl="node1" presStyleIdx="0" presStyleCnt="3">
        <dgm:presLayoutVars>
          <dgm:chMax val="0"/>
          <dgm:chPref val="0"/>
          <dgm:bulletEnabled val="1"/>
        </dgm:presLayoutVars>
      </dgm:prSet>
      <dgm:spPr/>
    </dgm:pt>
    <dgm:pt modelId="{38249BD7-7251-4678-9039-E03316FDCFFB}" type="pres">
      <dgm:prSet presAssocID="{8F4D6482-12B9-408B-99A7-D134257CAC81}" presName="parTxOnlySpace" presStyleCnt="0"/>
      <dgm:spPr/>
    </dgm:pt>
    <dgm:pt modelId="{A69A9005-402C-4773-A128-987774FDCE03}" type="pres">
      <dgm:prSet presAssocID="{C4575FAE-360F-4299-8A1F-7351E536C781}" presName="parTxOnly" presStyleLbl="node1" presStyleIdx="1" presStyleCnt="3">
        <dgm:presLayoutVars>
          <dgm:chMax val="0"/>
          <dgm:chPref val="0"/>
          <dgm:bulletEnabled val="1"/>
        </dgm:presLayoutVars>
      </dgm:prSet>
      <dgm:spPr/>
    </dgm:pt>
    <dgm:pt modelId="{8ACB17D8-C8BB-459B-88DC-0D3E43DEF6B6}" type="pres">
      <dgm:prSet presAssocID="{0047A616-90FE-4079-B879-39E9B2B8D60A}" presName="parTxOnlySpace" presStyleCnt="0"/>
      <dgm:spPr/>
    </dgm:pt>
    <dgm:pt modelId="{4ADC31D3-3F5C-4854-A4A4-FCDC3D85A179}" type="pres">
      <dgm:prSet presAssocID="{751A9976-4CE3-45E7-8A26-8C4A7DB3B2C1}" presName="parTxOnly" presStyleLbl="node1" presStyleIdx="2" presStyleCnt="3">
        <dgm:presLayoutVars>
          <dgm:chMax val="0"/>
          <dgm:chPref val="0"/>
          <dgm:bulletEnabled val="1"/>
        </dgm:presLayoutVars>
      </dgm:prSet>
      <dgm:spPr/>
    </dgm:pt>
  </dgm:ptLst>
  <dgm:cxnLst>
    <dgm:cxn modelId="{6E432727-6726-41E1-9C57-AF87F404BC72}" type="presOf" srcId="{86BFE950-1F3C-40E7-B22D-6AAB05739066}" destId="{7774BF8D-C9D5-4BC9-9C76-075A4A8D60D0}" srcOrd="0" destOrd="0" presId="urn:microsoft.com/office/officeart/2005/8/layout/chevron1"/>
    <dgm:cxn modelId="{90FC7E42-E9ED-475F-B9C9-77D7ADC76E81}" type="presOf" srcId="{F0B65485-C2D8-4860-87A9-CF64394141B5}" destId="{14D28320-A58E-4E7E-AFDB-DD4034C66807}" srcOrd="0" destOrd="0" presId="urn:microsoft.com/office/officeart/2005/8/layout/chevron1"/>
    <dgm:cxn modelId="{4C5B7A58-9A26-4D05-AD3A-2BFE0F5E5950}" srcId="{86BFE950-1F3C-40E7-B22D-6AAB05739066}" destId="{C4575FAE-360F-4299-8A1F-7351E536C781}" srcOrd="1" destOrd="0" parTransId="{49B22653-1962-414F-94E0-B38C36B279A8}" sibTransId="{0047A616-90FE-4079-B879-39E9B2B8D60A}"/>
    <dgm:cxn modelId="{733A6A79-C4A6-43AD-A75E-A616CC10DEA4}" type="presOf" srcId="{751A9976-4CE3-45E7-8A26-8C4A7DB3B2C1}" destId="{4ADC31D3-3F5C-4854-A4A4-FCDC3D85A179}" srcOrd="0" destOrd="0" presId="urn:microsoft.com/office/officeart/2005/8/layout/chevron1"/>
    <dgm:cxn modelId="{5CA9BDD4-DAD1-42EF-AD8C-B5F08C1A2E15}" srcId="{86BFE950-1F3C-40E7-B22D-6AAB05739066}" destId="{751A9976-4CE3-45E7-8A26-8C4A7DB3B2C1}" srcOrd="2" destOrd="0" parTransId="{309E4E87-FCE8-4FA8-A88E-081A4D4C4E56}" sibTransId="{9CEAFDD6-96BC-4B92-A5ED-9ABE5D14D4A6}"/>
    <dgm:cxn modelId="{967F13EB-03E3-4FCF-A901-6FAAAFF1F571}" type="presOf" srcId="{C4575FAE-360F-4299-8A1F-7351E536C781}" destId="{A69A9005-402C-4773-A128-987774FDCE03}" srcOrd="0" destOrd="0" presId="urn:microsoft.com/office/officeart/2005/8/layout/chevron1"/>
    <dgm:cxn modelId="{DB5238FB-58FF-492F-ACE9-AD80E8630574}" srcId="{86BFE950-1F3C-40E7-B22D-6AAB05739066}" destId="{F0B65485-C2D8-4860-87A9-CF64394141B5}" srcOrd="0" destOrd="0" parTransId="{AD966A19-728D-44D5-9271-08DF1C6A29F2}" sibTransId="{8F4D6482-12B9-408B-99A7-D134257CAC81}"/>
    <dgm:cxn modelId="{72920B1A-9F30-43A0-9999-D8110E4261D5}" type="presParOf" srcId="{7774BF8D-C9D5-4BC9-9C76-075A4A8D60D0}" destId="{14D28320-A58E-4E7E-AFDB-DD4034C66807}" srcOrd="0" destOrd="0" presId="urn:microsoft.com/office/officeart/2005/8/layout/chevron1"/>
    <dgm:cxn modelId="{16988ADF-A5C7-4559-807C-D6EB43444973}" type="presParOf" srcId="{7774BF8D-C9D5-4BC9-9C76-075A4A8D60D0}" destId="{38249BD7-7251-4678-9039-E03316FDCFFB}" srcOrd="1" destOrd="0" presId="urn:microsoft.com/office/officeart/2005/8/layout/chevron1"/>
    <dgm:cxn modelId="{2B680D93-1A7A-41C3-BE32-0DC6A80BC7E4}" type="presParOf" srcId="{7774BF8D-C9D5-4BC9-9C76-075A4A8D60D0}" destId="{A69A9005-402C-4773-A128-987774FDCE03}" srcOrd="2" destOrd="0" presId="urn:microsoft.com/office/officeart/2005/8/layout/chevron1"/>
    <dgm:cxn modelId="{3303FB40-53D6-41C3-8E87-8091FD5A0F89}" type="presParOf" srcId="{7774BF8D-C9D5-4BC9-9C76-075A4A8D60D0}" destId="{8ACB17D8-C8BB-459B-88DC-0D3E43DEF6B6}" srcOrd="3" destOrd="0" presId="urn:microsoft.com/office/officeart/2005/8/layout/chevron1"/>
    <dgm:cxn modelId="{829A0456-9A9E-411E-B5A0-758E7066C4DE}" type="presParOf" srcId="{7774BF8D-C9D5-4BC9-9C76-075A4A8D60D0}" destId="{4ADC31D3-3F5C-4854-A4A4-FCDC3D85A17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536A26-6D54-46C6-8134-1C9E3420485D}" type="doc">
      <dgm:prSet loTypeId="urn:microsoft.com/office/officeart/2005/8/layout/arrow6" loCatId="relationship" qsTypeId="urn:microsoft.com/office/officeart/2005/8/quickstyle/simple5" qsCatId="simple" csTypeId="urn:microsoft.com/office/officeart/2005/8/colors/colorful2" csCatId="colorful" phldr="1"/>
      <dgm:spPr/>
      <dgm:t>
        <a:bodyPr/>
        <a:lstStyle/>
        <a:p>
          <a:endParaRPr lang="es-VE"/>
        </a:p>
      </dgm:t>
    </dgm:pt>
    <dgm:pt modelId="{343AB045-1AEE-46CA-9F85-CEF569B7D435}">
      <dgm:prSet phldrT="[Texto]"/>
      <dgm:spPr/>
      <dgm:t>
        <a:bodyPr/>
        <a:lstStyle/>
        <a:p>
          <a:r>
            <a:rPr lang="es-VE" dirty="0"/>
            <a:t>Exclusión de pacientes con paro cardíaco</a:t>
          </a:r>
        </a:p>
      </dgm:t>
    </dgm:pt>
    <dgm:pt modelId="{CBD5C3C3-0801-41C1-B5EF-BE87558D79B7}" type="parTrans" cxnId="{98D3968B-7FCF-4F3E-ABBA-FDEC0D41D882}">
      <dgm:prSet/>
      <dgm:spPr/>
      <dgm:t>
        <a:bodyPr/>
        <a:lstStyle/>
        <a:p>
          <a:endParaRPr lang="es-VE"/>
        </a:p>
      </dgm:t>
    </dgm:pt>
    <dgm:pt modelId="{E77DB67A-6C1A-4C27-9435-AC5ACF1A2B51}" type="sibTrans" cxnId="{98D3968B-7FCF-4F3E-ABBA-FDEC0D41D882}">
      <dgm:prSet/>
      <dgm:spPr/>
      <dgm:t>
        <a:bodyPr/>
        <a:lstStyle/>
        <a:p>
          <a:endParaRPr lang="es-VE"/>
        </a:p>
      </dgm:t>
    </dgm:pt>
    <dgm:pt modelId="{18FCF694-DFAE-47CC-B0EC-F522D4EC6AE6}">
      <dgm:prSet phldrT="[Texto]"/>
      <dgm:spPr/>
      <dgm:t>
        <a:bodyPr/>
        <a:lstStyle/>
        <a:p>
          <a:r>
            <a:rPr lang="es-VE" dirty="0"/>
            <a:t>Exclusión de pacientes que recibieron DAVI/TOC en el primer ingreso</a:t>
          </a:r>
        </a:p>
      </dgm:t>
    </dgm:pt>
    <dgm:pt modelId="{EBC3320C-AE05-4D70-93A9-391F2CA01498}" type="parTrans" cxnId="{8CA59A93-6765-41FE-86DC-4BEF6BBE823A}">
      <dgm:prSet/>
      <dgm:spPr/>
      <dgm:t>
        <a:bodyPr/>
        <a:lstStyle/>
        <a:p>
          <a:endParaRPr lang="es-VE"/>
        </a:p>
      </dgm:t>
    </dgm:pt>
    <dgm:pt modelId="{D727EFAB-9368-44A9-9FB5-4AED10DDCACB}" type="sibTrans" cxnId="{8CA59A93-6765-41FE-86DC-4BEF6BBE823A}">
      <dgm:prSet/>
      <dgm:spPr/>
      <dgm:t>
        <a:bodyPr/>
        <a:lstStyle/>
        <a:p>
          <a:endParaRPr lang="es-VE"/>
        </a:p>
      </dgm:t>
    </dgm:pt>
    <dgm:pt modelId="{712F7CB6-C503-4404-8765-4CEF9AAB6CCD}" type="pres">
      <dgm:prSet presAssocID="{B0536A26-6D54-46C6-8134-1C9E3420485D}" presName="compositeShape" presStyleCnt="0">
        <dgm:presLayoutVars>
          <dgm:chMax val="2"/>
          <dgm:dir/>
          <dgm:resizeHandles val="exact"/>
        </dgm:presLayoutVars>
      </dgm:prSet>
      <dgm:spPr/>
    </dgm:pt>
    <dgm:pt modelId="{F36218BA-1313-41A1-A7C7-D0AA939F0836}" type="pres">
      <dgm:prSet presAssocID="{B0536A26-6D54-46C6-8134-1C9E3420485D}" presName="ribbon" presStyleLbl="node1" presStyleIdx="0" presStyleCnt="1"/>
      <dgm:spPr/>
    </dgm:pt>
    <dgm:pt modelId="{CC8D784F-24DC-4A6D-8EB3-4F0FC53D061E}" type="pres">
      <dgm:prSet presAssocID="{B0536A26-6D54-46C6-8134-1C9E3420485D}" presName="leftArrowText" presStyleLbl="node1" presStyleIdx="0" presStyleCnt="1">
        <dgm:presLayoutVars>
          <dgm:chMax val="0"/>
          <dgm:bulletEnabled val="1"/>
        </dgm:presLayoutVars>
      </dgm:prSet>
      <dgm:spPr/>
    </dgm:pt>
    <dgm:pt modelId="{400781DE-B52C-405D-8390-174CA0A7B64F}" type="pres">
      <dgm:prSet presAssocID="{B0536A26-6D54-46C6-8134-1C9E3420485D}" presName="rightArrowText" presStyleLbl="node1" presStyleIdx="0" presStyleCnt="1">
        <dgm:presLayoutVars>
          <dgm:chMax val="0"/>
          <dgm:bulletEnabled val="1"/>
        </dgm:presLayoutVars>
      </dgm:prSet>
      <dgm:spPr/>
    </dgm:pt>
  </dgm:ptLst>
  <dgm:cxnLst>
    <dgm:cxn modelId="{DF322850-5E02-42FD-AE99-CA131CA33910}" type="presOf" srcId="{B0536A26-6D54-46C6-8134-1C9E3420485D}" destId="{712F7CB6-C503-4404-8765-4CEF9AAB6CCD}" srcOrd="0" destOrd="0" presId="urn:microsoft.com/office/officeart/2005/8/layout/arrow6"/>
    <dgm:cxn modelId="{98D3968B-7FCF-4F3E-ABBA-FDEC0D41D882}" srcId="{B0536A26-6D54-46C6-8134-1C9E3420485D}" destId="{343AB045-1AEE-46CA-9F85-CEF569B7D435}" srcOrd="0" destOrd="0" parTransId="{CBD5C3C3-0801-41C1-B5EF-BE87558D79B7}" sibTransId="{E77DB67A-6C1A-4C27-9435-AC5ACF1A2B51}"/>
    <dgm:cxn modelId="{0CEA408E-E45F-4638-A8ED-6CA9D1F411DD}" type="presOf" srcId="{18FCF694-DFAE-47CC-B0EC-F522D4EC6AE6}" destId="{400781DE-B52C-405D-8390-174CA0A7B64F}" srcOrd="0" destOrd="0" presId="urn:microsoft.com/office/officeart/2005/8/layout/arrow6"/>
    <dgm:cxn modelId="{8CA59A93-6765-41FE-86DC-4BEF6BBE823A}" srcId="{B0536A26-6D54-46C6-8134-1C9E3420485D}" destId="{18FCF694-DFAE-47CC-B0EC-F522D4EC6AE6}" srcOrd="1" destOrd="0" parTransId="{EBC3320C-AE05-4D70-93A9-391F2CA01498}" sibTransId="{D727EFAB-9368-44A9-9FB5-4AED10DDCACB}"/>
    <dgm:cxn modelId="{6A3816EE-5DB0-45CA-8229-CF5B85370359}" type="presOf" srcId="{343AB045-1AEE-46CA-9F85-CEF569B7D435}" destId="{CC8D784F-24DC-4A6D-8EB3-4F0FC53D061E}" srcOrd="0" destOrd="0" presId="urn:microsoft.com/office/officeart/2005/8/layout/arrow6"/>
    <dgm:cxn modelId="{85A05510-6611-4DB4-ABD8-08F749CAD38F}" type="presParOf" srcId="{712F7CB6-C503-4404-8765-4CEF9AAB6CCD}" destId="{F36218BA-1313-41A1-A7C7-D0AA939F0836}" srcOrd="0" destOrd="0" presId="urn:microsoft.com/office/officeart/2005/8/layout/arrow6"/>
    <dgm:cxn modelId="{F3F508F5-B29B-454C-8850-91D7294D98EC}" type="presParOf" srcId="{712F7CB6-C503-4404-8765-4CEF9AAB6CCD}" destId="{CC8D784F-24DC-4A6D-8EB3-4F0FC53D061E}" srcOrd="1" destOrd="0" presId="urn:microsoft.com/office/officeart/2005/8/layout/arrow6"/>
    <dgm:cxn modelId="{EA54F03C-BDFC-4774-97ED-3FF6A543CAC5}" type="presParOf" srcId="{712F7CB6-C503-4404-8765-4CEF9AAB6CCD}" destId="{400781DE-B52C-405D-8390-174CA0A7B64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72AD83-5D23-4372-A942-BBEE12822251}"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VE"/>
        </a:p>
      </dgm:t>
    </dgm:pt>
    <dgm:pt modelId="{BBBCE1BF-77D7-490A-9871-441DBC24B42E}">
      <dgm:prSet phldrT="[Texto]"/>
      <dgm:spPr/>
      <dgm:t>
        <a:bodyPr/>
        <a:lstStyle/>
        <a:p>
          <a:r>
            <a:rPr lang="es-VE" dirty="0">
              <a:solidFill>
                <a:schemeClr val="tx1"/>
              </a:solidFill>
            </a:rPr>
            <a:t>Estrategia de manejo: vasoactivos o dispositivos de asistencia ventricular</a:t>
          </a:r>
        </a:p>
      </dgm:t>
    </dgm:pt>
    <dgm:pt modelId="{1FFD355F-7C63-46F0-8961-0D0DC9DA17F1}" type="parTrans" cxnId="{F39330DE-49FB-42CC-828F-10CE0E37C72F}">
      <dgm:prSet/>
      <dgm:spPr/>
      <dgm:t>
        <a:bodyPr/>
        <a:lstStyle/>
        <a:p>
          <a:endParaRPr lang="es-VE">
            <a:solidFill>
              <a:schemeClr val="tx1"/>
            </a:solidFill>
          </a:endParaRPr>
        </a:p>
      </dgm:t>
    </dgm:pt>
    <dgm:pt modelId="{08973992-7704-463D-A454-3ADD7A630D16}" type="sibTrans" cxnId="{F39330DE-49FB-42CC-828F-10CE0E37C72F}">
      <dgm:prSet/>
      <dgm:spPr/>
      <dgm:t>
        <a:bodyPr/>
        <a:lstStyle/>
        <a:p>
          <a:endParaRPr lang="es-VE">
            <a:solidFill>
              <a:schemeClr val="tx1"/>
            </a:solidFill>
          </a:endParaRPr>
        </a:p>
      </dgm:t>
    </dgm:pt>
    <dgm:pt modelId="{15A7D1C2-C293-4FE5-9F5A-B4F7E7C0F77E}">
      <dgm:prSet phldrT="[Texto]"/>
      <dgm:spPr/>
      <dgm:t>
        <a:bodyPr/>
        <a:lstStyle/>
        <a:p>
          <a:r>
            <a:rPr lang="es-VE" dirty="0">
              <a:solidFill>
                <a:schemeClr val="tx1"/>
              </a:solidFill>
            </a:rPr>
            <a:t>Resultados: muerte, stroke, diálisis, VM, estancia hospitalaria </a:t>
          </a:r>
        </a:p>
      </dgm:t>
    </dgm:pt>
    <dgm:pt modelId="{7954B58F-6934-4477-9A6F-1B375FF54A13}" type="parTrans" cxnId="{9A7A2FA3-395F-47CF-86B3-7C9D91A2291F}">
      <dgm:prSet/>
      <dgm:spPr/>
      <dgm:t>
        <a:bodyPr/>
        <a:lstStyle/>
        <a:p>
          <a:endParaRPr lang="es-VE">
            <a:solidFill>
              <a:schemeClr val="tx1"/>
            </a:solidFill>
          </a:endParaRPr>
        </a:p>
      </dgm:t>
    </dgm:pt>
    <dgm:pt modelId="{94EE9DB7-A109-400E-8CE1-93D32D570C3B}" type="sibTrans" cxnId="{9A7A2FA3-395F-47CF-86B3-7C9D91A2291F}">
      <dgm:prSet/>
      <dgm:spPr/>
      <dgm:t>
        <a:bodyPr/>
        <a:lstStyle/>
        <a:p>
          <a:endParaRPr lang="es-VE">
            <a:solidFill>
              <a:schemeClr val="tx1"/>
            </a:solidFill>
          </a:endParaRPr>
        </a:p>
      </dgm:t>
    </dgm:pt>
    <dgm:pt modelId="{06A0B602-5F26-4D3B-BC13-4324582E0072}">
      <dgm:prSet phldrT="[Texto]"/>
      <dgm:spPr/>
      <dgm:t>
        <a:bodyPr/>
        <a:lstStyle/>
        <a:p>
          <a:r>
            <a:rPr lang="es-VE">
              <a:solidFill>
                <a:schemeClr val="tx1"/>
              </a:solidFill>
            </a:rPr>
            <a:t>Reingreso</a:t>
          </a:r>
          <a:r>
            <a:rPr lang="es-VE" baseline="0">
              <a:solidFill>
                <a:schemeClr val="tx1"/>
              </a:solidFill>
            </a:rPr>
            <a:t> a los 30 días</a:t>
          </a:r>
          <a:endParaRPr lang="es-VE" dirty="0">
            <a:solidFill>
              <a:schemeClr val="tx1"/>
            </a:solidFill>
          </a:endParaRPr>
        </a:p>
      </dgm:t>
    </dgm:pt>
    <dgm:pt modelId="{2BCF0A21-516E-464E-8054-EE0867D62705}" type="parTrans" cxnId="{30BA7602-6FBE-4C9F-AF6B-2963DEB5DDEA}">
      <dgm:prSet/>
      <dgm:spPr/>
      <dgm:t>
        <a:bodyPr/>
        <a:lstStyle/>
        <a:p>
          <a:endParaRPr lang="es-VE">
            <a:solidFill>
              <a:schemeClr val="tx1"/>
            </a:solidFill>
          </a:endParaRPr>
        </a:p>
      </dgm:t>
    </dgm:pt>
    <dgm:pt modelId="{0966FD16-EDDA-4288-96A9-6EF498FE2866}" type="sibTrans" cxnId="{30BA7602-6FBE-4C9F-AF6B-2963DEB5DDEA}">
      <dgm:prSet/>
      <dgm:spPr/>
      <dgm:t>
        <a:bodyPr/>
        <a:lstStyle/>
        <a:p>
          <a:endParaRPr lang="es-VE">
            <a:solidFill>
              <a:schemeClr val="tx1"/>
            </a:solidFill>
          </a:endParaRPr>
        </a:p>
      </dgm:t>
    </dgm:pt>
    <dgm:pt modelId="{3B48FFBF-4FEE-4995-8A8C-2A334C90B42A}" type="pres">
      <dgm:prSet presAssocID="{6272AD83-5D23-4372-A942-BBEE12822251}" presName="Name0" presStyleCnt="0">
        <dgm:presLayoutVars>
          <dgm:chMax val="7"/>
          <dgm:chPref val="7"/>
          <dgm:dir/>
        </dgm:presLayoutVars>
      </dgm:prSet>
      <dgm:spPr/>
    </dgm:pt>
    <dgm:pt modelId="{3633707B-B99E-41EC-B2B1-369258C8064B}" type="pres">
      <dgm:prSet presAssocID="{6272AD83-5D23-4372-A942-BBEE12822251}" presName="Name1" presStyleCnt="0"/>
      <dgm:spPr/>
    </dgm:pt>
    <dgm:pt modelId="{7660BA1B-9667-414F-8B6A-B138D84C785D}" type="pres">
      <dgm:prSet presAssocID="{6272AD83-5D23-4372-A942-BBEE12822251}" presName="cycle" presStyleCnt="0"/>
      <dgm:spPr/>
    </dgm:pt>
    <dgm:pt modelId="{C0566DE4-85D6-476D-A6C4-5BC67CC4547C}" type="pres">
      <dgm:prSet presAssocID="{6272AD83-5D23-4372-A942-BBEE12822251}" presName="srcNode" presStyleLbl="node1" presStyleIdx="0" presStyleCnt="3"/>
      <dgm:spPr/>
    </dgm:pt>
    <dgm:pt modelId="{74039E45-1A43-4A60-B1D8-FD405373E1D6}" type="pres">
      <dgm:prSet presAssocID="{6272AD83-5D23-4372-A942-BBEE12822251}" presName="conn" presStyleLbl="parChTrans1D2" presStyleIdx="0" presStyleCnt="1"/>
      <dgm:spPr/>
    </dgm:pt>
    <dgm:pt modelId="{CDD29F4D-9226-46D7-BA67-8A120E94F5B6}" type="pres">
      <dgm:prSet presAssocID="{6272AD83-5D23-4372-A942-BBEE12822251}" presName="extraNode" presStyleLbl="node1" presStyleIdx="0" presStyleCnt="3"/>
      <dgm:spPr/>
    </dgm:pt>
    <dgm:pt modelId="{17EFF85A-EEBA-490D-862E-7791532FF28F}" type="pres">
      <dgm:prSet presAssocID="{6272AD83-5D23-4372-A942-BBEE12822251}" presName="dstNode" presStyleLbl="node1" presStyleIdx="0" presStyleCnt="3"/>
      <dgm:spPr/>
    </dgm:pt>
    <dgm:pt modelId="{B9F6CC60-4532-4220-BE6C-C49CE279A273}" type="pres">
      <dgm:prSet presAssocID="{BBBCE1BF-77D7-490A-9871-441DBC24B42E}" presName="text_1" presStyleLbl="node1" presStyleIdx="0" presStyleCnt="3">
        <dgm:presLayoutVars>
          <dgm:bulletEnabled val="1"/>
        </dgm:presLayoutVars>
      </dgm:prSet>
      <dgm:spPr/>
    </dgm:pt>
    <dgm:pt modelId="{6A575517-A6BF-4AC2-8D05-84F745EF816E}" type="pres">
      <dgm:prSet presAssocID="{BBBCE1BF-77D7-490A-9871-441DBC24B42E}" presName="accent_1" presStyleCnt="0"/>
      <dgm:spPr/>
    </dgm:pt>
    <dgm:pt modelId="{C57E5CFA-4142-452D-B907-B46512EB849D}" type="pres">
      <dgm:prSet presAssocID="{BBBCE1BF-77D7-490A-9871-441DBC24B42E}" presName="accentRepeatNode" presStyleLbl="solidFgAcc1" presStyleIdx="0" presStyleCnt="3"/>
      <dgm:spPr/>
    </dgm:pt>
    <dgm:pt modelId="{CCC5C96A-7F2B-40A6-ABFE-E3D7D08F44C9}" type="pres">
      <dgm:prSet presAssocID="{15A7D1C2-C293-4FE5-9F5A-B4F7E7C0F77E}" presName="text_2" presStyleLbl="node1" presStyleIdx="1" presStyleCnt="3">
        <dgm:presLayoutVars>
          <dgm:bulletEnabled val="1"/>
        </dgm:presLayoutVars>
      </dgm:prSet>
      <dgm:spPr/>
    </dgm:pt>
    <dgm:pt modelId="{0BBA2613-8CB9-4B9F-A34A-7D600C434F12}" type="pres">
      <dgm:prSet presAssocID="{15A7D1C2-C293-4FE5-9F5A-B4F7E7C0F77E}" presName="accent_2" presStyleCnt="0"/>
      <dgm:spPr/>
    </dgm:pt>
    <dgm:pt modelId="{DADD55A7-A2F6-4CF9-994B-69491A365D4B}" type="pres">
      <dgm:prSet presAssocID="{15A7D1C2-C293-4FE5-9F5A-B4F7E7C0F77E}" presName="accentRepeatNode" presStyleLbl="solidFgAcc1" presStyleIdx="1" presStyleCnt="3"/>
      <dgm:spPr/>
    </dgm:pt>
    <dgm:pt modelId="{FF6516DD-94A2-44AD-B592-103EF4A21B28}" type="pres">
      <dgm:prSet presAssocID="{06A0B602-5F26-4D3B-BC13-4324582E0072}" presName="text_3" presStyleLbl="node1" presStyleIdx="2" presStyleCnt="3">
        <dgm:presLayoutVars>
          <dgm:bulletEnabled val="1"/>
        </dgm:presLayoutVars>
      </dgm:prSet>
      <dgm:spPr/>
    </dgm:pt>
    <dgm:pt modelId="{67FE923F-2A45-44E2-BDDE-392D53D297A0}" type="pres">
      <dgm:prSet presAssocID="{06A0B602-5F26-4D3B-BC13-4324582E0072}" presName="accent_3" presStyleCnt="0"/>
      <dgm:spPr/>
    </dgm:pt>
    <dgm:pt modelId="{71C4AFF2-81C0-4B3D-9256-9E0EB3614532}" type="pres">
      <dgm:prSet presAssocID="{06A0B602-5F26-4D3B-BC13-4324582E0072}" presName="accentRepeatNode" presStyleLbl="solidFgAcc1" presStyleIdx="2" presStyleCnt="3"/>
      <dgm:spPr/>
    </dgm:pt>
  </dgm:ptLst>
  <dgm:cxnLst>
    <dgm:cxn modelId="{30BA7602-6FBE-4C9F-AF6B-2963DEB5DDEA}" srcId="{6272AD83-5D23-4372-A942-BBEE12822251}" destId="{06A0B602-5F26-4D3B-BC13-4324582E0072}" srcOrd="2" destOrd="0" parTransId="{2BCF0A21-516E-464E-8054-EE0867D62705}" sibTransId="{0966FD16-EDDA-4288-96A9-6EF498FE2866}"/>
    <dgm:cxn modelId="{AF65ED46-94CE-41E6-B0C6-32F0A0997E3A}" type="presOf" srcId="{6272AD83-5D23-4372-A942-BBEE12822251}" destId="{3B48FFBF-4FEE-4995-8A8C-2A334C90B42A}" srcOrd="0" destOrd="0" presId="urn:microsoft.com/office/officeart/2008/layout/VerticalCurvedList"/>
    <dgm:cxn modelId="{BAFFDF82-4CA3-4A6C-9059-9B07432FECDA}" type="presOf" srcId="{15A7D1C2-C293-4FE5-9F5A-B4F7E7C0F77E}" destId="{CCC5C96A-7F2B-40A6-ABFE-E3D7D08F44C9}" srcOrd="0" destOrd="0" presId="urn:microsoft.com/office/officeart/2008/layout/VerticalCurvedList"/>
    <dgm:cxn modelId="{C91EFE8F-38BE-43E3-B4BE-9C7573E9F19D}" type="presOf" srcId="{BBBCE1BF-77D7-490A-9871-441DBC24B42E}" destId="{B9F6CC60-4532-4220-BE6C-C49CE279A273}" srcOrd="0" destOrd="0" presId="urn:microsoft.com/office/officeart/2008/layout/VerticalCurvedList"/>
    <dgm:cxn modelId="{9A7A2FA3-395F-47CF-86B3-7C9D91A2291F}" srcId="{6272AD83-5D23-4372-A942-BBEE12822251}" destId="{15A7D1C2-C293-4FE5-9F5A-B4F7E7C0F77E}" srcOrd="1" destOrd="0" parTransId="{7954B58F-6934-4477-9A6F-1B375FF54A13}" sibTransId="{94EE9DB7-A109-400E-8CE1-93D32D570C3B}"/>
    <dgm:cxn modelId="{244DA9BE-F0B5-423E-A1A3-B6D158F1F961}" type="presOf" srcId="{06A0B602-5F26-4D3B-BC13-4324582E0072}" destId="{FF6516DD-94A2-44AD-B592-103EF4A21B28}" srcOrd="0" destOrd="0" presId="urn:microsoft.com/office/officeart/2008/layout/VerticalCurvedList"/>
    <dgm:cxn modelId="{F39330DE-49FB-42CC-828F-10CE0E37C72F}" srcId="{6272AD83-5D23-4372-A942-BBEE12822251}" destId="{BBBCE1BF-77D7-490A-9871-441DBC24B42E}" srcOrd="0" destOrd="0" parTransId="{1FFD355F-7C63-46F0-8961-0D0DC9DA17F1}" sibTransId="{08973992-7704-463D-A454-3ADD7A630D16}"/>
    <dgm:cxn modelId="{36654FF6-5E93-4435-A645-CDA93104F9D0}" type="presOf" srcId="{08973992-7704-463D-A454-3ADD7A630D16}" destId="{74039E45-1A43-4A60-B1D8-FD405373E1D6}" srcOrd="0" destOrd="0" presId="urn:microsoft.com/office/officeart/2008/layout/VerticalCurvedList"/>
    <dgm:cxn modelId="{3318B2E0-ADC5-43D1-976E-75AA3FEB5E3D}" type="presParOf" srcId="{3B48FFBF-4FEE-4995-8A8C-2A334C90B42A}" destId="{3633707B-B99E-41EC-B2B1-369258C8064B}" srcOrd="0" destOrd="0" presId="urn:microsoft.com/office/officeart/2008/layout/VerticalCurvedList"/>
    <dgm:cxn modelId="{BFF7045E-0198-4F3A-BFC8-7767E55FEB4B}" type="presParOf" srcId="{3633707B-B99E-41EC-B2B1-369258C8064B}" destId="{7660BA1B-9667-414F-8B6A-B138D84C785D}" srcOrd="0" destOrd="0" presId="urn:microsoft.com/office/officeart/2008/layout/VerticalCurvedList"/>
    <dgm:cxn modelId="{C632E5BD-D073-4155-856B-6A135368131A}" type="presParOf" srcId="{7660BA1B-9667-414F-8B6A-B138D84C785D}" destId="{C0566DE4-85D6-476D-A6C4-5BC67CC4547C}" srcOrd="0" destOrd="0" presId="urn:microsoft.com/office/officeart/2008/layout/VerticalCurvedList"/>
    <dgm:cxn modelId="{02E15ED5-4F1D-4D93-B584-FA994C82BD02}" type="presParOf" srcId="{7660BA1B-9667-414F-8B6A-B138D84C785D}" destId="{74039E45-1A43-4A60-B1D8-FD405373E1D6}" srcOrd="1" destOrd="0" presId="urn:microsoft.com/office/officeart/2008/layout/VerticalCurvedList"/>
    <dgm:cxn modelId="{79CA4E6B-5614-47C1-B7C0-B0AA8C4E0168}" type="presParOf" srcId="{7660BA1B-9667-414F-8B6A-B138D84C785D}" destId="{CDD29F4D-9226-46D7-BA67-8A120E94F5B6}" srcOrd="2" destOrd="0" presId="urn:microsoft.com/office/officeart/2008/layout/VerticalCurvedList"/>
    <dgm:cxn modelId="{E81C1CD0-1716-4FAF-9062-0B4B231151A8}" type="presParOf" srcId="{7660BA1B-9667-414F-8B6A-B138D84C785D}" destId="{17EFF85A-EEBA-490D-862E-7791532FF28F}" srcOrd="3" destOrd="0" presId="urn:microsoft.com/office/officeart/2008/layout/VerticalCurvedList"/>
    <dgm:cxn modelId="{F3F8B1E9-2A6E-4463-8315-B012EA469E65}" type="presParOf" srcId="{3633707B-B99E-41EC-B2B1-369258C8064B}" destId="{B9F6CC60-4532-4220-BE6C-C49CE279A273}" srcOrd="1" destOrd="0" presId="urn:microsoft.com/office/officeart/2008/layout/VerticalCurvedList"/>
    <dgm:cxn modelId="{BA18D3A1-1A73-4BC7-A7D9-D5BBFD0DD26A}" type="presParOf" srcId="{3633707B-B99E-41EC-B2B1-369258C8064B}" destId="{6A575517-A6BF-4AC2-8D05-84F745EF816E}" srcOrd="2" destOrd="0" presId="urn:microsoft.com/office/officeart/2008/layout/VerticalCurvedList"/>
    <dgm:cxn modelId="{28CF7DCC-37DE-4297-83F3-5A301A08388C}" type="presParOf" srcId="{6A575517-A6BF-4AC2-8D05-84F745EF816E}" destId="{C57E5CFA-4142-452D-B907-B46512EB849D}" srcOrd="0" destOrd="0" presId="urn:microsoft.com/office/officeart/2008/layout/VerticalCurvedList"/>
    <dgm:cxn modelId="{6B15B8A2-45F1-4EE4-92E0-1AF699E825FF}" type="presParOf" srcId="{3633707B-B99E-41EC-B2B1-369258C8064B}" destId="{CCC5C96A-7F2B-40A6-ABFE-E3D7D08F44C9}" srcOrd="3" destOrd="0" presId="urn:microsoft.com/office/officeart/2008/layout/VerticalCurvedList"/>
    <dgm:cxn modelId="{903B6CA4-501A-4341-BB76-016EF8198E02}" type="presParOf" srcId="{3633707B-B99E-41EC-B2B1-369258C8064B}" destId="{0BBA2613-8CB9-4B9F-A34A-7D600C434F12}" srcOrd="4" destOrd="0" presId="urn:microsoft.com/office/officeart/2008/layout/VerticalCurvedList"/>
    <dgm:cxn modelId="{1265472E-2B25-45E2-83E3-035BF11EA879}" type="presParOf" srcId="{0BBA2613-8CB9-4B9F-A34A-7D600C434F12}" destId="{DADD55A7-A2F6-4CF9-994B-69491A365D4B}" srcOrd="0" destOrd="0" presId="urn:microsoft.com/office/officeart/2008/layout/VerticalCurvedList"/>
    <dgm:cxn modelId="{0FD04AAF-0A73-4C4A-9259-9282301EE6ED}" type="presParOf" srcId="{3633707B-B99E-41EC-B2B1-369258C8064B}" destId="{FF6516DD-94A2-44AD-B592-103EF4A21B28}" srcOrd="5" destOrd="0" presId="urn:microsoft.com/office/officeart/2008/layout/VerticalCurvedList"/>
    <dgm:cxn modelId="{1883EF1B-91B7-4570-8FC8-F7DFC9EF810F}" type="presParOf" srcId="{3633707B-B99E-41EC-B2B1-369258C8064B}" destId="{67FE923F-2A45-44E2-BDDE-392D53D297A0}" srcOrd="6" destOrd="0" presId="urn:microsoft.com/office/officeart/2008/layout/VerticalCurvedList"/>
    <dgm:cxn modelId="{71BCF0A9-6C32-4F3D-BAF5-49FB4E659CC4}" type="presParOf" srcId="{67FE923F-2A45-44E2-BDDE-392D53D297A0}" destId="{71C4AFF2-81C0-4B3D-9256-9E0EB361453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72AD83-5D23-4372-A942-BBEE12822251}"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VE"/>
        </a:p>
      </dgm:t>
    </dgm:pt>
    <dgm:pt modelId="{BBBCE1BF-77D7-490A-9871-441DBC24B42E}">
      <dgm:prSet phldrT="[Texto]"/>
      <dgm:spPr/>
      <dgm:t>
        <a:bodyPr/>
        <a:lstStyle/>
        <a:p>
          <a:r>
            <a:rPr lang="es-VE" dirty="0">
              <a:solidFill>
                <a:schemeClr val="tx1"/>
              </a:solidFill>
            </a:rPr>
            <a:t>Causas de reingreso y el tiempo hasta el reingreso.</a:t>
          </a:r>
        </a:p>
      </dgm:t>
    </dgm:pt>
    <dgm:pt modelId="{1FFD355F-7C63-46F0-8961-0D0DC9DA17F1}" type="parTrans" cxnId="{F39330DE-49FB-42CC-828F-10CE0E37C72F}">
      <dgm:prSet/>
      <dgm:spPr/>
      <dgm:t>
        <a:bodyPr/>
        <a:lstStyle/>
        <a:p>
          <a:endParaRPr lang="es-VE">
            <a:solidFill>
              <a:schemeClr val="tx1"/>
            </a:solidFill>
          </a:endParaRPr>
        </a:p>
      </dgm:t>
    </dgm:pt>
    <dgm:pt modelId="{08973992-7704-463D-A454-3ADD7A630D16}" type="sibTrans" cxnId="{F39330DE-49FB-42CC-828F-10CE0E37C72F}">
      <dgm:prSet/>
      <dgm:spPr/>
      <dgm:t>
        <a:bodyPr/>
        <a:lstStyle/>
        <a:p>
          <a:endParaRPr lang="es-VE">
            <a:solidFill>
              <a:schemeClr val="tx1"/>
            </a:solidFill>
          </a:endParaRPr>
        </a:p>
      </dgm:t>
    </dgm:pt>
    <dgm:pt modelId="{15A7D1C2-C293-4FE5-9F5A-B4F7E7C0F77E}">
      <dgm:prSet phldrT="[Texto]"/>
      <dgm:spPr/>
      <dgm:t>
        <a:bodyPr/>
        <a:lstStyle/>
        <a:p>
          <a:r>
            <a:rPr lang="es-VE" dirty="0">
              <a:solidFill>
                <a:schemeClr val="tx1"/>
              </a:solidFill>
            </a:rPr>
            <a:t>Métrica de rendimiento del hospital</a:t>
          </a:r>
        </a:p>
      </dgm:t>
    </dgm:pt>
    <dgm:pt modelId="{7954B58F-6934-4477-9A6F-1B375FF54A13}" type="parTrans" cxnId="{9A7A2FA3-395F-47CF-86B3-7C9D91A2291F}">
      <dgm:prSet/>
      <dgm:spPr/>
      <dgm:t>
        <a:bodyPr/>
        <a:lstStyle/>
        <a:p>
          <a:endParaRPr lang="es-VE">
            <a:solidFill>
              <a:schemeClr val="tx1"/>
            </a:solidFill>
          </a:endParaRPr>
        </a:p>
      </dgm:t>
    </dgm:pt>
    <dgm:pt modelId="{94EE9DB7-A109-400E-8CE1-93D32D570C3B}" type="sibTrans" cxnId="{9A7A2FA3-395F-47CF-86B3-7C9D91A2291F}">
      <dgm:prSet/>
      <dgm:spPr/>
      <dgm:t>
        <a:bodyPr/>
        <a:lstStyle/>
        <a:p>
          <a:endParaRPr lang="es-VE">
            <a:solidFill>
              <a:schemeClr val="tx1"/>
            </a:solidFill>
          </a:endParaRPr>
        </a:p>
      </dgm:t>
    </dgm:pt>
    <dgm:pt modelId="{3B48FFBF-4FEE-4995-8A8C-2A334C90B42A}" type="pres">
      <dgm:prSet presAssocID="{6272AD83-5D23-4372-A942-BBEE12822251}" presName="Name0" presStyleCnt="0">
        <dgm:presLayoutVars>
          <dgm:chMax val="7"/>
          <dgm:chPref val="7"/>
          <dgm:dir/>
        </dgm:presLayoutVars>
      </dgm:prSet>
      <dgm:spPr/>
    </dgm:pt>
    <dgm:pt modelId="{3633707B-B99E-41EC-B2B1-369258C8064B}" type="pres">
      <dgm:prSet presAssocID="{6272AD83-5D23-4372-A942-BBEE12822251}" presName="Name1" presStyleCnt="0"/>
      <dgm:spPr/>
    </dgm:pt>
    <dgm:pt modelId="{7660BA1B-9667-414F-8B6A-B138D84C785D}" type="pres">
      <dgm:prSet presAssocID="{6272AD83-5D23-4372-A942-BBEE12822251}" presName="cycle" presStyleCnt="0"/>
      <dgm:spPr/>
    </dgm:pt>
    <dgm:pt modelId="{C0566DE4-85D6-476D-A6C4-5BC67CC4547C}" type="pres">
      <dgm:prSet presAssocID="{6272AD83-5D23-4372-A942-BBEE12822251}" presName="srcNode" presStyleLbl="node1" presStyleIdx="0" presStyleCnt="2"/>
      <dgm:spPr/>
    </dgm:pt>
    <dgm:pt modelId="{74039E45-1A43-4A60-B1D8-FD405373E1D6}" type="pres">
      <dgm:prSet presAssocID="{6272AD83-5D23-4372-A942-BBEE12822251}" presName="conn" presStyleLbl="parChTrans1D2" presStyleIdx="0" presStyleCnt="1"/>
      <dgm:spPr/>
    </dgm:pt>
    <dgm:pt modelId="{CDD29F4D-9226-46D7-BA67-8A120E94F5B6}" type="pres">
      <dgm:prSet presAssocID="{6272AD83-5D23-4372-A942-BBEE12822251}" presName="extraNode" presStyleLbl="node1" presStyleIdx="0" presStyleCnt="2"/>
      <dgm:spPr/>
    </dgm:pt>
    <dgm:pt modelId="{17EFF85A-EEBA-490D-862E-7791532FF28F}" type="pres">
      <dgm:prSet presAssocID="{6272AD83-5D23-4372-A942-BBEE12822251}" presName="dstNode" presStyleLbl="node1" presStyleIdx="0" presStyleCnt="2"/>
      <dgm:spPr/>
    </dgm:pt>
    <dgm:pt modelId="{B9F6CC60-4532-4220-BE6C-C49CE279A273}" type="pres">
      <dgm:prSet presAssocID="{BBBCE1BF-77D7-490A-9871-441DBC24B42E}" presName="text_1" presStyleLbl="node1" presStyleIdx="0" presStyleCnt="2">
        <dgm:presLayoutVars>
          <dgm:bulletEnabled val="1"/>
        </dgm:presLayoutVars>
      </dgm:prSet>
      <dgm:spPr/>
    </dgm:pt>
    <dgm:pt modelId="{6A575517-A6BF-4AC2-8D05-84F745EF816E}" type="pres">
      <dgm:prSet presAssocID="{BBBCE1BF-77D7-490A-9871-441DBC24B42E}" presName="accent_1" presStyleCnt="0"/>
      <dgm:spPr/>
    </dgm:pt>
    <dgm:pt modelId="{C57E5CFA-4142-452D-B907-B46512EB849D}" type="pres">
      <dgm:prSet presAssocID="{BBBCE1BF-77D7-490A-9871-441DBC24B42E}" presName="accentRepeatNode" presStyleLbl="solidFgAcc1" presStyleIdx="0" presStyleCnt="2"/>
      <dgm:spPr/>
    </dgm:pt>
    <dgm:pt modelId="{CCC5C96A-7F2B-40A6-ABFE-E3D7D08F44C9}" type="pres">
      <dgm:prSet presAssocID="{15A7D1C2-C293-4FE5-9F5A-B4F7E7C0F77E}" presName="text_2" presStyleLbl="node1" presStyleIdx="1" presStyleCnt="2">
        <dgm:presLayoutVars>
          <dgm:bulletEnabled val="1"/>
        </dgm:presLayoutVars>
      </dgm:prSet>
      <dgm:spPr/>
    </dgm:pt>
    <dgm:pt modelId="{0BBA2613-8CB9-4B9F-A34A-7D600C434F12}" type="pres">
      <dgm:prSet presAssocID="{15A7D1C2-C293-4FE5-9F5A-B4F7E7C0F77E}" presName="accent_2" presStyleCnt="0"/>
      <dgm:spPr/>
    </dgm:pt>
    <dgm:pt modelId="{DADD55A7-A2F6-4CF9-994B-69491A365D4B}" type="pres">
      <dgm:prSet presAssocID="{15A7D1C2-C293-4FE5-9F5A-B4F7E7C0F77E}" presName="accentRepeatNode" presStyleLbl="solidFgAcc1" presStyleIdx="1" presStyleCnt="2"/>
      <dgm:spPr/>
    </dgm:pt>
  </dgm:ptLst>
  <dgm:cxnLst>
    <dgm:cxn modelId="{AF65ED46-94CE-41E6-B0C6-32F0A0997E3A}" type="presOf" srcId="{6272AD83-5D23-4372-A942-BBEE12822251}" destId="{3B48FFBF-4FEE-4995-8A8C-2A334C90B42A}" srcOrd="0" destOrd="0" presId="urn:microsoft.com/office/officeart/2008/layout/VerticalCurvedList"/>
    <dgm:cxn modelId="{BAFFDF82-4CA3-4A6C-9059-9B07432FECDA}" type="presOf" srcId="{15A7D1C2-C293-4FE5-9F5A-B4F7E7C0F77E}" destId="{CCC5C96A-7F2B-40A6-ABFE-E3D7D08F44C9}" srcOrd="0" destOrd="0" presId="urn:microsoft.com/office/officeart/2008/layout/VerticalCurvedList"/>
    <dgm:cxn modelId="{C91EFE8F-38BE-43E3-B4BE-9C7573E9F19D}" type="presOf" srcId="{BBBCE1BF-77D7-490A-9871-441DBC24B42E}" destId="{B9F6CC60-4532-4220-BE6C-C49CE279A273}" srcOrd="0" destOrd="0" presId="urn:microsoft.com/office/officeart/2008/layout/VerticalCurvedList"/>
    <dgm:cxn modelId="{9A7A2FA3-395F-47CF-86B3-7C9D91A2291F}" srcId="{6272AD83-5D23-4372-A942-BBEE12822251}" destId="{15A7D1C2-C293-4FE5-9F5A-B4F7E7C0F77E}" srcOrd="1" destOrd="0" parTransId="{7954B58F-6934-4477-9A6F-1B375FF54A13}" sibTransId="{94EE9DB7-A109-400E-8CE1-93D32D570C3B}"/>
    <dgm:cxn modelId="{F39330DE-49FB-42CC-828F-10CE0E37C72F}" srcId="{6272AD83-5D23-4372-A942-BBEE12822251}" destId="{BBBCE1BF-77D7-490A-9871-441DBC24B42E}" srcOrd="0" destOrd="0" parTransId="{1FFD355F-7C63-46F0-8961-0D0DC9DA17F1}" sibTransId="{08973992-7704-463D-A454-3ADD7A630D16}"/>
    <dgm:cxn modelId="{36654FF6-5E93-4435-A645-CDA93104F9D0}" type="presOf" srcId="{08973992-7704-463D-A454-3ADD7A630D16}" destId="{74039E45-1A43-4A60-B1D8-FD405373E1D6}" srcOrd="0" destOrd="0" presId="urn:microsoft.com/office/officeart/2008/layout/VerticalCurvedList"/>
    <dgm:cxn modelId="{3318B2E0-ADC5-43D1-976E-75AA3FEB5E3D}" type="presParOf" srcId="{3B48FFBF-4FEE-4995-8A8C-2A334C90B42A}" destId="{3633707B-B99E-41EC-B2B1-369258C8064B}" srcOrd="0" destOrd="0" presId="urn:microsoft.com/office/officeart/2008/layout/VerticalCurvedList"/>
    <dgm:cxn modelId="{BFF7045E-0198-4F3A-BFC8-7767E55FEB4B}" type="presParOf" srcId="{3633707B-B99E-41EC-B2B1-369258C8064B}" destId="{7660BA1B-9667-414F-8B6A-B138D84C785D}" srcOrd="0" destOrd="0" presId="urn:microsoft.com/office/officeart/2008/layout/VerticalCurvedList"/>
    <dgm:cxn modelId="{C632E5BD-D073-4155-856B-6A135368131A}" type="presParOf" srcId="{7660BA1B-9667-414F-8B6A-B138D84C785D}" destId="{C0566DE4-85D6-476D-A6C4-5BC67CC4547C}" srcOrd="0" destOrd="0" presId="urn:microsoft.com/office/officeart/2008/layout/VerticalCurvedList"/>
    <dgm:cxn modelId="{02E15ED5-4F1D-4D93-B584-FA994C82BD02}" type="presParOf" srcId="{7660BA1B-9667-414F-8B6A-B138D84C785D}" destId="{74039E45-1A43-4A60-B1D8-FD405373E1D6}" srcOrd="1" destOrd="0" presId="urn:microsoft.com/office/officeart/2008/layout/VerticalCurvedList"/>
    <dgm:cxn modelId="{79CA4E6B-5614-47C1-B7C0-B0AA8C4E0168}" type="presParOf" srcId="{7660BA1B-9667-414F-8B6A-B138D84C785D}" destId="{CDD29F4D-9226-46D7-BA67-8A120E94F5B6}" srcOrd="2" destOrd="0" presId="urn:microsoft.com/office/officeart/2008/layout/VerticalCurvedList"/>
    <dgm:cxn modelId="{E81C1CD0-1716-4FAF-9062-0B4B231151A8}" type="presParOf" srcId="{7660BA1B-9667-414F-8B6A-B138D84C785D}" destId="{17EFF85A-EEBA-490D-862E-7791532FF28F}" srcOrd="3" destOrd="0" presId="urn:microsoft.com/office/officeart/2008/layout/VerticalCurvedList"/>
    <dgm:cxn modelId="{F3F8B1E9-2A6E-4463-8315-B012EA469E65}" type="presParOf" srcId="{3633707B-B99E-41EC-B2B1-369258C8064B}" destId="{B9F6CC60-4532-4220-BE6C-C49CE279A273}" srcOrd="1" destOrd="0" presId="urn:microsoft.com/office/officeart/2008/layout/VerticalCurvedList"/>
    <dgm:cxn modelId="{BA18D3A1-1A73-4BC7-A7D9-D5BBFD0DD26A}" type="presParOf" srcId="{3633707B-B99E-41EC-B2B1-369258C8064B}" destId="{6A575517-A6BF-4AC2-8D05-84F745EF816E}" srcOrd="2" destOrd="0" presId="urn:microsoft.com/office/officeart/2008/layout/VerticalCurvedList"/>
    <dgm:cxn modelId="{28CF7DCC-37DE-4297-83F3-5A301A08388C}" type="presParOf" srcId="{6A575517-A6BF-4AC2-8D05-84F745EF816E}" destId="{C57E5CFA-4142-452D-B907-B46512EB849D}" srcOrd="0" destOrd="0" presId="urn:microsoft.com/office/officeart/2008/layout/VerticalCurvedList"/>
    <dgm:cxn modelId="{6B15B8A2-45F1-4EE4-92E0-1AF699E825FF}" type="presParOf" srcId="{3633707B-B99E-41EC-B2B1-369258C8064B}" destId="{CCC5C96A-7F2B-40A6-ABFE-E3D7D08F44C9}" srcOrd="3" destOrd="0" presId="urn:microsoft.com/office/officeart/2008/layout/VerticalCurvedList"/>
    <dgm:cxn modelId="{903B6CA4-501A-4341-BB76-016EF8198E02}" type="presParOf" srcId="{3633707B-B99E-41EC-B2B1-369258C8064B}" destId="{0BBA2613-8CB9-4B9F-A34A-7D600C434F12}" srcOrd="4" destOrd="0" presId="urn:microsoft.com/office/officeart/2008/layout/VerticalCurvedList"/>
    <dgm:cxn modelId="{1265472E-2B25-45E2-83E3-035BF11EA879}" type="presParOf" srcId="{0BBA2613-8CB9-4B9F-A34A-7D600C434F12}" destId="{DADD55A7-A2F6-4CF9-994B-69491A365D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71E8D-0857-42E6-85CF-B0E6712D3DD6}">
      <dsp:nvSpPr>
        <dsp:cNvPr id="0" name=""/>
        <dsp:cNvSpPr/>
      </dsp:nvSpPr>
      <dsp:spPr>
        <a:xfrm>
          <a:off x="-3917170" y="-601461"/>
          <a:ext cx="4668393" cy="4668393"/>
        </a:xfrm>
        <a:prstGeom prst="blockArc">
          <a:avLst>
            <a:gd name="adj1" fmla="val 18900000"/>
            <a:gd name="adj2" fmla="val 2700000"/>
            <a:gd name="adj3" fmla="val 463"/>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0483CE-9B46-4B44-9E94-9C3123858163}">
      <dsp:nvSpPr>
        <dsp:cNvPr id="0" name=""/>
        <dsp:cNvSpPr/>
      </dsp:nvSpPr>
      <dsp:spPr>
        <a:xfrm>
          <a:off x="393688" y="266425"/>
          <a:ext cx="8634240" cy="53312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23170" tIns="55880" rIns="55880" bIns="55880" numCol="1" spcCol="1270" anchor="ctr" anchorCtr="0">
          <a:noAutofit/>
        </a:bodyPr>
        <a:lstStyle/>
        <a:p>
          <a:pPr marL="0" lvl="0" indent="0" algn="l" defTabSz="977900">
            <a:lnSpc>
              <a:spcPct val="90000"/>
            </a:lnSpc>
            <a:spcBef>
              <a:spcPct val="0"/>
            </a:spcBef>
            <a:spcAft>
              <a:spcPct val="35000"/>
            </a:spcAft>
            <a:buNone/>
          </a:pPr>
          <a:r>
            <a:rPr lang="es-VE" sz="2200" kern="1200" dirty="0">
              <a:solidFill>
                <a:schemeClr val="tx1"/>
              </a:solidFill>
            </a:rPr>
            <a:t>Falta de  un beneficio claro en varias situaciones clínicas </a:t>
          </a:r>
        </a:p>
      </dsp:txBody>
      <dsp:txXfrm>
        <a:off x="393688" y="266425"/>
        <a:ext cx="8634240" cy="533128"/>
      </dsp:txXfrm>
    </dsp:sp>
    <dsp:sp modelId="{195E30AD-D407-494F-885A-9468B437BC63}">
      <dsp:nvSpPr>
        <dsp:cNvPr id="0" name=""/>
        <dsp:cNvSpPr/>
      </dsp:nvSpPr>
      <dsp:spPr>
        <a:xfrm>
          <a:off x="60483" y="199784"/>
          <a:ext cx="666410" cy="666410"/>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5B56C9D-F8DE-4AD2-B097-800356CC31C3}">
      <dsp:nvSpPr>
        <dsp:cNvPr id="0" name=""/>
        <dsp:cNvSpPr/>
      </dsp:nvSpPr>
      <dsp:spPr>
        <a:xfrm>
          <a:off x="699342" y="1066256"/>
          <a:ext cx="8328585" cy="533128"/>
        </a:xfrm>
        <a:prstGeom prst="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23170" tIns="55880" rIns="55880" bIns="55880" numCol="1" spcCol="1270" anchor="ctr" anchorCtr="0">
          <a:noAutofit/>
        </a:bodyPr>
        <a:lstStyle/>
        <a:p>
          <a:pPr marL="0" lvl="0" indent="0" algn="l" defTabSz="977900">
            <a:lnSpc>
              <a:spcPct val="90000"/>
            </a:lnSpc>
            <a:spcBef>
              <a:spcPct val="0"/>
            </a:spcBef>
            <a:spcAft>
              <a:spcPct val="35000"/>
            </a:spcAft>
            <a:buNone/>
          </a:pPr>
          <a:r>
            <a:rPr lang="es-VE" sz="2200" kern="1200" dirty="0">
              <a:solidFill>
                <a:schemeClr val="tx1"/>
              </a:solidFill>
            </a:rPr>
            <a:t>Su naturaleza invasiva</a:t>
          </a:r>
        </a:p>
      </dsp:txBody>
      <dsp:txXfrm>
        <a:off x="699342" y="1066256"/>
        <a:ext cx="8328585" cy="533128"/>
      </dsp:txXfrm>
    </dsp:sp>
    <dsp:sp modelId="{5CF7FEE4-A490-4EEA-8DDB-348BAC5CDEAC}">
      <dsp:nvSpPr>
        <dsp:cNvPr id="0" name=""/>
        <dsp:cNvSpPr/>
      </dsp:nvSpPr>
      <dsp:spPr>
        <a:xfrm>
          <a:off x="366137" y="999615"/>
          <a:ext cx="666410" cy="666410"/>
        </a:xfrm>
        <a:prstGeom prst="ellipse">
          <a:avLst/>
        </a:prstGeom>
        <a:solidFill>
          <a:schemeClr val="lt1">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F47FE4-4D64-4FBF-BD9F-1FA524E23521}">
      <dsp:nvSpPr>
        <dsp:cNvPr id="0" name=""/>
        <dsp:cNvSpPr/>
      </dsp:nvSpPr>
      <dsp:spPr>
        <a:xfrm>
          <a:off x="699342" y="1866086"/>
          <a:ext cx="8328585" cy="533128"/>
        </a:xfrm>
        <a:prstGeom prst="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23170" tIns="55880" rIns="55880" bIns="55880" numCol="1" spcCol="1270" anchor="ctr" anchorCtr="0">
          <a:noAutofit/>
        </a:bodyPr>
        <a:lstStyle/>
        <a:p>
          <a:pPr marL="0" lvl="0" indent="0" algn="l" defTabSz="977900">
            <a:lnSpc>
              <a:spcPct val="90000"/>
            </a:lnSpc>
            <a:spcBef>
              <a:spcPct val="0"/>
            </a:spcBef>
            <a:spcAft>
              <a:spcPct val="35000"/>
            </a:spcAft>
            <a:buNone/>
          </a:pPr>
          <a:r>
            <a:rPr lang="es-VE" sz="2200" kern="1200" dirty="0">
              <a:solidFill>
                <a:schemeClr val="tx1"/>
              </a:solidFill>
            </a:rPr>
            <a:t>Mayor implicación de recursos financieros</a:t>
          </a:r>
        </a:p>
      </dsp:txBody>
      <dsp:txXfrm>
        <a:off x="699342" y="1866086"/>
        <a:ext cx="8328585" cy="533128"/>
      </dsp:txXfrm>
    </dsp:sp>
    <dsp:sp modelId="{77EA87F8-A687-48FB-BDFA-9AF55CB0A901}">
      <dsp:nvSpPr>
        <dsp:cNvPr id="0" name=""/>
        <dsp:cNvSpPr/>
      </dsp:nvSpPr>
      <dsp:spPr>
        <a:xfrm>
          <a:off x="366137" y="1799445"/>
          <a:ext cx="666410" cy="666410"/>
        </a:xfrm>
        <a:prstGeom prst="ellipse">
          <a:avLst/>
        </a:prstGeom>
        <a:solidFill>
          <a:schemeClr val="lt1">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9CB3723-320B-43FF-B428-93540BD99F6C}">
      <dsp:nvSpPr>
        <dsp:cNvPr id="0" name=""/>
        <dsp:cNvSpPr/>
      </dsp:nvSpPr>
      <dsp:spPr>
        <a:xfrm>
          <a:off x="393688" y="2665917"/>
          <a:ext cx="8634240" cy="533128"/>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23170" tIns="55880" rIns="55880" bIns="55880" numCol="1" spcCol="1270" anchor="ctr" anchorCtr="0">
          <a:noAutofit/>
        </a:bodyPr>
        <a:lstStyle/>
        <a:p>
          <a:pPr marL="0" lvl="0" indent="0" algn="l" defTabSz="977900">
            <a:lnSpc>
              <a:spcPct val="90000"/>
            </a:lnSpc>
            <a:spcBef>
              <a:spcPct val="0"/>
            </a:spcBef>
            <a:spcAft>
              <a:spcPct val="35000"/>
            </a:spcAft>
            <a:buNone/>
          </a:pPr>
          <a:r>
            <a:rPr lang="es-VE" sz="2200" kern="1200" dirty="0">
              <a:solidFill>
                <a:schemeClr val="tx1"/>
              </a:solidFill>
            </a:rPr>
            <a:t>Mejora en los métodos diagnósticos no invasivos en cuidados intensivos </a:t>
          </a:r>
        </a:p>
      </dsp:txBody>
      <dsp:txXfrm>
        <a:off x="393688" y="2665917"/>
        <a:ext cx="8634240" cy="533128"/>
      </dsp:txXfrm>
    </dsp:sp>
    <dsp:sp modelId="{3DCB6BC1-DCD3-4B43-A3A8-2EA557ECAE86}">
      <dsp:nvSpPr>
        <dsp:cNvPr id="0" name=""/>
        <dsp:cNvSpPr/>
      </dsp:nvSpPr>
      <dsp:spPr>
        <a:xfrm>
          <a:off x="60483" y="2599276"/>
          <a:ext cx="666410" cy="666410"/>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28320-A58E-4E7E-AFDB-DD4034C66807}">
      <dsp:nvSpPr>
        <dsp:cNvPr id="0" name=""/>
        <dsp:cNvSpPr/>
      </dsp:nvSpPr>
      <dsp:spPr>
        <a:xfrm>
          <a:off x="2700" y="2051287"/>
          <a:ext cx="3290232" cy="131609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VE" sz="2300" kern="1200" dirty="0">
              <a:solidFill>
                <a:schemeClr val="tx1"/>
              </a:solidFill>
            </a:rPr>
            <a:t>Complejidad de pacientes</a:t>
          </a:r>
        </a:p>
      </dsp:txBody>
      <dsp:txXfrm>
        <a:off x="660746" y="2051287"/>
        <a:ext cx="1974140" cy="1316092"/>
      </dsp:txXfrm>
    </dsp:sp>
    <dsp:sp modelId="{A69A9005-402C-4773-A128-987774FDCE03}">
      <dsp:nvSpPr>
        <dsp:cNvPr id="0" name=""/>
        <dsp:cNvSpPr/>
      </dsp:nvSpPr>
      <dsp:spPr>
        <a:xfrm>
          <a:off x="2963909" y="2051287"/>
          <a:ext cx="3290232" cy="1316092"/>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VE" sz="2300" kern="1200" dirty="0">
              <a:solidFill>
                <a:schemeClr val="tx1"/>
              </a:solidFill>
            </a:rPr>
            <a:t>Uso de soporte circulatorio mecánico</a:t>
          </a:r>
        </a:p>
      </dsp:txBody>
      <dsp:txXfrm>
        <a:off x="3621955" y="2051287"/>
        <a:ext cx="1974140" cy="1316092"/>
      </dsp:txXfrm>
    </dsp:sp>
    <dsp:sp modelId="{4ADC31D3-3F5C-4854-A4A4-FCDC3D85A179}">
      <dsp:nvSpPr>
        <dsp:cNvPr id="0" name=""/>
        <dsp:cNvSpPr/>
      </dsp:nvSpPr>
      <dsp:spPr>
        <a:xfrm>
          <a:off x="5925118" y="2051287"/>
          <a:ext cx="3290232" cy="1316092"/>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VE" sz="2300" kern="1200" dirty="0">
              <a:solidFill>
                <a:schemeClr val="tx1"/>
              </a:solidFill>
            </a:rPr>
            <a:t>Evaluación rápida y temprana</a:t>
          </a:r>
        </a:p>
      </dsp:txBody>
      <dsp:txXfrm>
        <a:off x="6583164" y="2051287"/>
        <a:ext cx="1974140" cy="1316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218BA-1313-41A1-A7C7-D0AA939F0836}">
      <dsp:nvSpPr>
        <dsp:cNvPr id="0" name=""/>
        <dsp:cNvSpPr/>
      </dsp:nvSpPr>
      <dsp:spPr>
        <a:xfrm>
          <a:off x="422422" y="0"/>
          <a:ext cx="7494750" cy="2997900"/>
        </a:xfrm>
        <a:prstGeom prst="leftRightRibb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8D784F-24DC-4A6D-8EB3-4F0FC53D061E}">
      <dsp:nvSpPr>
        <dsp:cNvPr id="0" name=""/>
        <dsp:cNvSpPr/>
      </dsp:nvSpPr>
      <dsp:spPr>
        <a:xfrm>
          <a:off x="1321792" y="524632"/>
          <a:ext cx="2473267" cy="1468971"/>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81788" rIns="0" bIns="87630" numCol="1" spcCol="1270" anchor="ctr" anchorCtr="0">
          <a:noAutofit/>
        </a:bodyPr>
        <a:lstStyle/>
        <a:p>
          <a:pPr marL="0" lvl="0" indent="0" algn="ctr" defTabSz="1022350">
            <a:lnSpc>
              <a:spcPct val="90000"/>
            </a:lnSpc>
            <a:spcBef>
              <a:spcPct val="0"/>
            </a:spcBef>
            <a:spcAft>
              <a:spcPct val="35000"/>
            </a:spcAft>
            <a:buNone/>
          </a:pPr>
          <a:r>
            <a:rPr lang="es-VE" sz="2300" kern="1200" dirty="0"/>
            <a:t>Exclusión de pacientes con paro cardíaco</a:t>
          </a:r>
        </a:p>
      </dsp:txBody>
      <dsp:txXfrm>
        <a:off x="1321792" y="524632"/>
        <a:ext cx="2473267" cy="1468971"/>
      </dsp:txXfrm>
    </dsp:sp>
    <dsp:sp modelId="{400781DE-B52C-405D-8390-174CA0A7B64F}">
      <dsp:nvSpPr>
        <dsp:cNvPr id="0" name=""/>
        <dsp:cNvSpPr/>
      </dsp:nvSpPr>
      <dsp:spPr>
        <a:xfrm>
          <a:off x="4169797" y="1004296"/>
          <a:ext cx="2922952" cy="1468971"/>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81788" rIns="0" bIns="87630" numCol="1" spcCol="1270" anchor="ctr" anchorCtr="0">
          <a:noAutofit/>
        </a:bodyPr>
        <a:lstStyle/>
        <a:p>
          <a:pPr marL="0" lvl="0" indent="0" algn="ctr" defTabSz="1022350">
            <a:lnSpc>
              <a:spcPct val="90000"/>
            </a:lnSpc>
            <a:spcBef>
              <a:spcPct val="0"/>
            </a:spcBef>
            <a:spcAft>
              <a:spcPct val="35000"/>
            </a:spcAft>
            <a:buNone/>
          </a:pPr>
          <a:r>
            <a:rPr lang="es-VE" sz="2300" kern="1200" dirty="0"/>
            <a:t>Exclusión de pacientes que recibieron DAVI/TOC en el primer ingreso</a:t>
          </a:r>
        </a:p>
      </dsp:txBody>
      <dsp:txXfrm>
        <a:off x="4169797" y="1004296"/>
        <a:ext cx="2922952" cy="1468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39E45-1A43-4A60-B1D8-FD405373E1D6}">
      <dsp:nvSpPr>
        <dsp:cNvPr id="0" name=""/>
        <dsp:cNvSpPr/>
      </dsp:nvSpPr>
      <dsp:spPr>
        <a:xfrm>
          <a:off x="-4197622" y="-644097"/>
          <a:ext cx="5001549" cy="5001549"/>
        </a:xfrm>
        <a:prstGeom prst="blockArc">
          <a:avLst>
            <a:gd name="adj1" fmla="val 18900000"/>
            <a:gd name="adj2" fmla="val 2700000"/>
            <a:gd name="adj3" fmla="val 432"/>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F6CC60-4532-4220-BE6C-C49CE279A273}">
      <dsp:nvSpPr>
        <dsp:cNvPr id="0" name=""/>
        <dsp:cNvSpPr/>
      </dsp:nvSpPr>
      <dsp:spPr>
        <a:xfrm>
          <a:off x="517009" y="371335"/>
          <a:ext cx="5763703" cy="74267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9495" tIns="55880" rIns="55880" bIns="55880" numCol="1" spcCol="1270" anchor="ctr" anchorCtr="0">
          <a:noAutofit/>
        </a:bodyPr>
        <a:lstStyle/>
        <a:p>
          <a:pPr marL="0" lvl="0" indent="0" algn="l" defTabSz="977900">
            <a:lnSpc>
              <a:spcPct val="90000"/>
            </a:lnSpc>
            <a:spcBef>
              <a:spcPct val="0"/>
            </a:spcBef>
            <a:spcAft>
              <a:spcPct val="35000"/>
            </a:spcAft>
            <a:buNone/>
          </a:pPr>
          <a:r>
            <a:rPr lang="es-VE" sz="2200" kern="1200" dirty="0">
              <a:solidFill>
                <a:schemeClr val="tx1"/>
              </a:solidFill>
            </a:rPr>
            <a:t>Estrategia de manejo: vasoactivos o dispositivos de asistencia ventricular</a:t>
          </a:r>
        </a:p>
      </dsp:txBody>
      <dsp:txXfrm>
        <a:off x="517009" y="371335"/>
        <a:ext cx="5763703" cy="742671"/>
      </dsp:txXfrm>
    </dsp:sp>
    <dsp:sp modelId="{C57E5CFA-4142-452D-B907-B46512EB849D}">
      <dsp:nvSpPr>
        <dsp:cNvPr id="0" name=""/>
        <dsp:cNvSpPr/>
      </dsp:nvSpPr>
      <dsp:spPr>
        <a:xfrm>
          <a:off x="52840" y="278501"/>
          <a:ext cx="928338" cy="928338"/>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CC5C96A-7F2B-40A6-ABFE-E3D7D08F44C9}">
      <dsp:nvSpPr>
        <dsp:cNvPr id="0" name=""/>
        <dsp:cNvSpPr/>
      </dsp:nvSpPr>
      <dsp:spPr>
        <a:xfrm>
          <a:off x="786970" y="1485342"/>
          <a:ext cx="5493742" cy="742671"/>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9495" tIns="55880" rIns="55880" bIns="55880" numCol="1" spcCol="1270" anchor="ctr" anchorCtr="0">
          <a:noAutofit/>
        </a:bodyPr>
        <a:lstStyle/>
        <a:p>
          <a:pPr marL="0" lvl="0" indent="0" algn="l" defTabSz="977900">
            <a:lnSpc>
              <a:spcPct val="90000"/>
            </a:lnSpc>
            <a:spcBef>
              <a:spcPct val="0"/>
            </a:spcBef>
            <a:spcAft>
              <a:spcPct val="35000"/>
            </a:spcAft>
            <a:buNone/>
          </a:pPr>
          <a:r>
            <a:rPr lang="es-VE" sz="2200" kern="1200" dirty="0">
              <a:solidFill>
                <a:schemeClr val="tx1"/>
              </a:solidFill>
            </a:rPr>
            <a:t>Resultados: muerte, stroke, diálisis, VM, estancia hospitalaria </a:t>
          </a:r>
        </a:p>
      </dsp:txBody>
      <dsp:txXfrm>
        <a:off x="786970" y="1485342"/>
        <a:ext cx="5493742" cy="742671"/>
      </dsp:txXfrm>
    </dsp:sp>
    <dsp:sp modelId="{DADD55A7-A2F6-4CF9-994B-69491A365D4B}">
      <dsp:nvSpPr>
        <dsp:cNvPr id="0" name=""/>
        <dsp:cNvSpPr/>
      </dsp:nvSpPr>
      <dsp:spPr>
        <a:xfrm>
          <a:off x="322801" y="1392508"/>
          <a:ext cx="928338" cy="928338"/>
        </a:xfrm>
        <a:prstGeom prst="ellipse">
          <a:avLst/>
        </a:prstGeom>
        <a:solidFill>
          <a:schemeClr val="lt1">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2">
          <a:scrgbClr r="0" g="0" b="0"/>
        </a:effectRef>
        <a:fontRef idx="minor"/>
      </dsp:style>
    </dsp:sp>
    <dsp:sp modelId="{FF6516DD-94A2-44AD-B592-103EF4A21B28}">
      <dsp:nvSpPr>
        <dsp:cNvPr id="0" name=""/>
        <dsp:cNvSpPr/>
      </dsp:nvSpPr>
      <dsp:spPr>
        <a:xfrm>
          <a:off x="517009" y="2599348"/>
          <a:ext cx="5763703" cy="742671"/>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9495" tIns="55880" rIns="55880" bIns="55880" numCol="1" spcCol="1270" anchor="ctr" anchorCtr="0">
          <a:noAutofit/>
        </a:bodyPr>
        <a:lstStyle/>
        <a:p>
          <a:pPr marL="0" lvl="0" indent="0" algn="l" defTabSz="977900">
            <a:lnSpc>
              <a:spcPct val="90000"/>
            </a:lnSpc>
            <a:spcBef>
              <a:spcPct val="0"/>
            </a:spcBef>
            <a:spcAft>
              <a:spcPct val="35000"/>
            </a:spcAft>
            <a:buNone/>
          </a:pPr>
          <a:r>
            <a:rPr lang="es-VE" sz="2200" kern="1200">
              <a:solidFill>
                <a:schemeClr val="tx1"/>
              </a:solidFill>
            </a:rPr>
            <a:t>Reingreso</a:t>
          </a:r>
          <a:r>
            <a:rPr lang="es-VE" sz="2200" kern="1200" baseline="0">
              <a:solidFill>
                <a:schemeClr val="tx1"/>
              </a:solidFill>
            </a:rPr>
            <a:t> a los 30 días</a:t>
          </a:r>
          <a:endParaRPr lang="es-VE" sz="2200" kern="1200" dirty="0">
            <a:solidFill>
              <a:schemeClr val="tx1"/>
            </a:solidFill>
          </a:endParaRPr>
        </a:p>
      </dsp:txBody>
      <dsp:txXfrm>
        <a:off x="517009" y="2599348"/>
        <a:ext cx="5763703" cy="742671"/>
      </dsp:txXfrm>
    </dsp:sp>
    <dsp:sp modelId="{71C4AFF2-81C0-4B3D-9256-9E0EB3614532}">
      <dsp:nvSpPr>
        <dsp:cNvPr id="0" name=""/>
        <dsp:cNvSpPr/>
      </dsp:nvSpPr>
      <dsp:spPr>
        <a:xfrm>
          <a:off x="52840" y="2506514"/>
          <a:ext cx="928338" cy="928338"/>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39E45-1A43-4A60-B1D8-FD405373E1D6}">
      <dsp:nvSpPr>
        <dsp:cNvPr id="0" name=""/>
        <dsp:cNvSpPr/>
      </dsp:nvSpPr>
      <dsp:spPr>
        <a:xfrm>
          <a:off x="-3165557" y="-490336"/>
          <a:ext cx="3800069" cy="3800069"/>
        </a:xfrm>
        <a:prstGeom prst="blockArc">
          <a:avLst>
            <a:gd name="adj1" fmla="val 18900000"/>
            <a:gd name="adj2" fmla="val 2700000"/>
            <a:gd name="adj3" fmla="val 568"/>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F6CC60-4532-4220-BE6C-C49CE279A273}">
      <dsp:nvSpPr>
        <dsp:cNvPr id="0" name=""/>
        <dsp:cNvSpPr/>
      </dsp:nvSpPr>
      <dsp:spPr>
        <a:xfrm>
          <a:off x="518275" y="402779"/>
          <a:ext cx="8052991" cy="80544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9322" tIns="71120" rIns="71120" bIns="71120" numCol="1" spcCol="1270" anchor="ctr" anchorCtr="0">
          <a:noAutofit/>
        </a:bodyPr>
        <a:lstStyle/>
        <a:p>
          <a:pPr marL="0" lvl="0" indent="0" algn="l" defTabSz="1244600">
            <a:lnSpc>
              <a:spcPct val="90000"/>
            </a:lnSpc>
            <a:spcBef>
              <a:spcPct val="0"/>
            </a:spcBef>
            <a:spcAft>
              <a:spcPct val="35000"/>
            </a:spcAft>
            <a:buNone/>
          </a:pPr>
          <a:r>
            <a:rPr lang="es-VE" sz="2800" kern="1200" dirty="0">
              <a:solidFill>
                <a:schemeClr val="tx1"/>
              </a:solidFill>
            </a:rPr>
            <a:t>Causas de reingreso y el tiempo hasta el reingreso.</a:t>
          </a:r>
        </a:p>
      </dsp:txBody>
      <dsp:txXfrm>
        <a:off x="518275" y="402779"/>
        <a:ext cx="8052991" cy="805445"/>
      </dsp:txXfrm>
    </dsp:sp>
    <dsp:sp modelId="{C57E5CFA-4142-452D-B907-B46512EB849D}">
      <dsp:nvSpPr>
        <dsp:cNvPr id="0" name=""/>
        <dsp:cNvSpPr/>
      </dsp:nvSpPr>
      <dsp:spPr>
        <a:xfrm>
          <a:off x="14872" y="302098"/>
          <a:ext cx="1006806" cy="1006806"/>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CC5C96A-7F2B-40A6-ABFE-E3D7D08F44C9}">
      <dsp:nvSpPr>
        <dsp:cNvPr id="0" name=""/>
        <dsp:cNvSpPr/>
      </dsp:nvSpPr>
      <dsp:spPr>
        <a:xfrm>
          <a:off x="518275" y="1611172"/>
          <a:ext cx="8052991" cy="805445"/>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9322" tIns="71120" rIns="71120" bIns="71120" numCol="1" spcCol="1270" anchor="ctr" anchorCtr="0">
          <a:noAutofit/>
        </a:bodyPr>
        <a:lstStyle/>
        <a:p>
          <a:pPr marL="0" lvl="0" indent="0" algn="l" defTabSz="1244600">
            <a:lnSpc>
              <a:spcPct val="90000"/>
            </a:lnSpc>
            <a:spcBef>
              <a:spcPct val="0"/>
            </a:spcBef>
            <a:spcAft>
              <a:spcPct val="35000"/>
            </a:spcAft>
            <a:buNone/>
          </a:pPr>
          <a:r>
            <a:rPr lang="es-VE" sz="2800" kern="1200" dirty="0">
              <a:solidFill>
                <a:schemeClr val="tx1"/>
              </a:solidFill>
            </a:rPr>
            <a:t>Métrica de rendimiento del hospital</a:t>
          </a:r>
        </a:p>
      </dsp:txBody>
      <dsp:txXfrm>
        <a:off x="518275" y="1611172"/>
        <a:ext cx="8052991" cy="805445"/>
      </dsp:txXfrm>
    </dsp:sp>
    <dsp:sp modelId="{DADD55A7-A2F6-4CF9-994B-69491A365D4B}">
      <dsp:nvSpPr>
        <dsp:cNvPr id="0" name=""/>
        <dsp:cNvSpPr/>
      </dsp:nvSpPr>
      <dsp:spPr>
        <a:xfrm>
          <a:off x="14872" y="1510491"/>
          <a:ext cx="1006806" cy="1006806"/>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785B3-1096-46C4-863F-FE3F02F24331}" type="datetimeFigureOut">
              <a:rPr lang="es-VE" smtClean="0"/>
              <a:t>24/2/2022</a:t>
            </a:fld>
            <a:endParaRPr lang="es-V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D122C-A57A-4B66-9789-5304921CB279}" type="slidenum">
              <a:rPr lang="es-VE" smtClean="0"/>
              <a:t>‹Nº›</a:t>
            </a:fld>
            <a:endParaRPr lang="es-VE"/>
          </a:p>
        </p:txBody>
      </p:sp>
    </p:spTree>
    <p:extLst>
      <p:ext uri="{BB962C8B-B14F-4D97-AF65-F5344CB8AC3E}">
        <p14:creationId xmlns:p14="http://schemas.microsoft.com/office/powerpoint/2010/main" val="5351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VE"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D59D122C-A57A-4B66-9789-5304921CB279}" type="slidenum">
              <a:rPr lang="es-VE" smtClean="0"/>
              <a:t>2</a:t>
            </a:fld>
            <a:endParaRPr lang="es-VE"/>
          </a:p>
        </p:txBody>
      </p:sp>
    </p:spTree>
    <p:extLst>
      <p:ext uri="{BB962C8B-B14F-4D97-AF65-F5344CB8AC3E}">
        <p14:creationId xmlns:p14="http://schemas.microsoft.com/office/powerpoint/2010/main" val="3095392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16</a:t>
            </a:fld>
            <a:endParaRPr lang="es-VE"/>
          </a:p>
        </p:txBody>
      </p:sp>
    </p:spTree>
    <p:extLst>
      <p:ext uri="{BB962C8B-B14F-4D97-AF65-F5344CB8AC3E}">
        <p14:creationId xmlns:p14="http://schemas.microsoft.com/office/powerpoint/2010/main" val="422996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17</a:t>
            </a:fld>
            <a:endParaRPr lang="es-VE"/>
          </a:p>
        </p:txBody>
      </p:sp>
    </p:spTree>
    <p:extLst>
      <p:ext uri="{BB962C8B-B14F-4D97-AF65-F5344CB8AC3E}">
        <p14:creationId xmlns:p14="http://schemas.microsoft.com/office/powerpoint/2010/main" val="46886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18</a:t>
            </a:fld>
            <a:endParaRPr lang="es-VE"/>
          </a:p>
        </p:txBody>
      </p:sp>
    </p:spTree>
    <p:extLst>
      <p:ext uri="{BB962C8B-B14F-4D97-AF65-F5344CB8AC3E}">
        <p14:creationId xmlns:p14="http://schemas.microsoft.com/office/powerpoint/2010/main" val="289027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19</a:t>
            </a:fld>
            <a:endParaRPr lang="es-VE"/>
          </a:p>
        </p:txBody>
      </p:sp>
    </p:spTree>
    <p:extLst>
      <p:ext uri="{BB962C8B-B14F-4D97-AF65-F5344CB8AC3E}">
        <p14:creationId xmlns:p14="http://schemas.microsoft.com/office/powerpoint/2010/main" val="1460772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20</a:t>
            </a:fld>
            <a:endParaRPr lang="es-VE"/>
          </a:p>
        </p:txBody>
      </p:sp>
    </p:spTree>
    <p:extLst>
      <p:ext uri="{BB962C8B-B14F-4D97-AF65-F5344CB8AC3E}">
        <p14:creationId xmlns:p14="http://schemas.microsoft.com/office/powerpoint/2010/main" val="40204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21</a:t>
            </a:fld>
            <a:endParaRPr lang="es-VE"/>
          </a:p>
        </p:txBody>
      </p:sp>
    </p:spTree>
    <p:extLst>
      <p:ext uri="{BB962C8B-B14F-4D97-AF65-F5344CB8AC3E}">
        <p14:creationId xmlns:p14="http://schemas.microsoft.com/office/powerpoint/2010/main" val="1666223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23</a:t>
            </a:fld>
            <a:endParaRPr lang="es-VE"/>
          </a:p>
        </p:txBody>
      </p:sp>
    </p:spTree>
    <p:extLst>
      <p:ext uri="{BB962C8B-B14F-4D97-AF65-F5344CB8AC3E}">
        <p14:creationId xmlns:p14="http://schemas.microsoft.com/office/powerpoint/2010/main" val="25754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25</a:t>
            </a:fld>
            <a:endParaRPr lang="es-VE"/>
          </a:p>
        </p:txBody>
      </p:sp>
    </p:spTree>
    <p:extLst>
      <p:ext uri="{BB962C8B-B14F-4D97-AF65-F5344CB8AC3E}">
        <p14:creationId xmlns:p14="http://schemas.microsoft.com/office/powerpoint/2010/main" val="1311408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26</a:t>
            </a:fld>
            <a:endParaRPr lang="es-VE"/>
          </a:p>
        </p:txBody>
      </p:sp>
    </p:spTree>
    <p:extLst>
      <p:ext uri="{BB962C8B-B14F-4D97-AF65-F5344CB8AC3E}">
        <p14:creationId xmlns:p14="http://schemas.microsoft.com/office/powerpoint/2010/main" val="310420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27</a:t>
            </a:fld>
            <a:endParaRPr lang="es-VE"/>
          </a:p>
        </p:txBody>
      </p:sp>
    </p:spTree>
    <p:extLst>
      <p:ext uri="{BB962C8B-B14F-4D97-AF65-F5344CB8AC3E}">
        <p14:creationId xmlns:p14="http://schemas.microsoft.com/office/powerpoint/2010/main" val="22567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3</a:t>
            </a:fld>
            <a:endParaRPr lang="es-VE"/>
          </a:p>
        </p:txBody>
      </p:sp>
    </p:spTree>
    <p:extLst>
      <p:ext uri="{BB962C8B-B14F-4D97-AF65-F5344CB8AC3E}">
        <p14:creationId xmlns:p14="http://schemas.microsoft.com/office/powerpoint/2010/main" val="4173829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28</a:t>
            </a:fld>
            <a:endParaRPr lang="es-VE"/>
          </a:p>
        </p:txBody>
      </p:sp>
    </p:spTree>
    <p:extLst>
      <p:ext uri="{BB962C8B-B14F-4D97-AF65-F5344CB8AC3E}">
        <p14:creationId xmlns:p14="http://schemas.microsoft.com/office/powerpoint/2010/main" val="1245207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29</a:t>
            </a:fld>
            <a:endParaRPr lang="es-VE"/>
          </a:p>
        </p:txBody>
      </p:sp>
    </p:spTree>
    <p:extLst>
      <p:ext uri="{BB962C8B-B14F-4D97-AF65-F5344CB8AC3E}">
        <p14:creationId xmlns:p14="http://schemas.microsoft.com/office/powerpoint/2010/main" val="2314618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 </a:t>
            </a:r>
          </a:p>
        </p:txBody>
      </p:sp>
      <p:sp>
        <p:nvSpPr>
          <p:cNvPr id="4" name="Marcador de número de diapositiva 3"/>
          <p:cNvSpPr>
            <a:spLocks noGrp="1"/>
          </p:cNvSpPr>
          <p:nvPr>
            <p:ph type="sldNum" sz="quarter" idx="5"/>
          </p:nvPr>
        </p:nvSpPr>
        <p:spPr/>
        <p:txBody>
          <a:bodyPr/>
          <a:lstStyle/>
          <a:p>
            <a:fld id="{D59D122C-A57A-4B66-9789-5304921CB279}" type="slidenum">
              <a:rPr lang="es-VE" smtClean="0"/>
              <a:t>30</a:t>
            </a:fld>
            <a:endParaRPr lang="es-VE"/>
          </a:p>
        </p:txBody>
      </p:sp>
    </p:spTree>
    <p:extLst>
      <p:ext uri="{BB962C8B-B14F-4D97-AF65-F5344CB8AC3E}">
        <p14:creationId xmlns:p14="http://schemas.microsoft.com/office/powerpoint/2010/main" val="525473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31</a:t>
            </a:fld>
            <a:endParaRPr lang="es-VE"/>
          </a:p>
        </p:txBody>
      </p:sp>
    </p:spTree>
    <p:extLst>
      <p:ext uri="{BB962C8B-B14F-4D97-AF65-F5344CB8AC3E}">
        <p14:creationId xmlns:p14="http://schemas.microsoft.com/office/powerpoint/2010/main" val="3434600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32</a:t>
            </a:fld>
            <a:endParaRPr lang="es-VE"/>
          </a:p>
        </p:txBody>
      </p:sp>
    </p:spTree>
    <p:extLst>
      <p:ext uri="{BB962C8B-B14F-4D97-AF65-F5344CB8AC3E}">
        <p14:creationId xmlns:p14="http://schemas.microsoft.com/office/powerpoint/2010/main" val="3444788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33</a:t>
            </a:fld>
            <a:endParaRPr lang="es-VE"/>
          </a:p>
        </p:txBody>
      </p:sp>
    </p:spTree>
    <p:extLst>
      <p:ext uri="{BB962C8B-B14F-4D97-AF65-F5344CB8AC3E}">
        <p14:creationId xmlns:p14="http://schemas.microsoft.com/office/powerpoint/2010/main" val="1978101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34</a:t>
            </a:fld>
            <a:endParaRPr lang="es-VE"/>
          </a:p>
        </p:txBody>
      </p:sp>
    </p:spTree>
    <p:extLst>
      <p:ext uri="{BB962C8B-B14F-4D97-AF65-F5344CB8AC3E}">
        <p14:creationId xmlns:p14="http://schemas.microsoft.com/office/powerpoint/2010/main" val="3426768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36</a:t>
            </a:fld>
            <a:endParaRPr lang="es-VE"/>
          </a:p>
        </p:txBody>
      </p:sp>
    </p:spTree>
    <p:extLst>
      <p:ext uri="{BB962C8B-B14F-4D97-AF65-F5344CB8AC3E}">
        <p14:creationId xmlns:p14="http://schemas.microsoft.com/office/powerpoint/2010/main" val="2888232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800" b="0" i="0" dirty="0">
                <a:solidFill>
                  <a:srgbClr val="171615"/>
                </a:solidFill>
                <a:effectLst/>
                <a:latin typeface="NotoSans-Regular"/>
              </a:rPr>
              <a:t>- </a:t>
            </a:r>
            <a:br>
              <a:rPr lang="es-VE" dirty="0"/>
            </a:br>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37</a:t>
            </a:fld>
            <a:endParaRPr lang="es-VE"/>
          </a:p>
        </p:txBody>
      </p:sp>
    </p:spTree>
    <p:extLst>
      <p:ext uri="{BB962C8B-B14F-4D97-AF65-F5344CB8AC3E}">
        <p14:creationId xmlns:p14="http://schemas.microsoft.com/office/powerpoint/2010/main" val="2579941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38</a:t>
            </a:fld>
            <a:endParaRPr lang="es-VE"/>
          </a:p>
        </p:txBody>
      </p:sp>
    </p:spTree>
    <p:extLst>
      <p:ext uri="{BB962C8B-B14F-4D97-AF65-F5344CB8AC3E}">
        <p14:creationId xmlns:p14="http://schemas.microsoft.com/office/powerpoint/2010/main" val="245884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59D122C-A57A-4B66-9789-5304921CB279}" type="slidenum">
              <a:rPr lang="es-VE" smtClean="0"/>
              <a:t>4</a:t>
            </a:fld>
            <a:endParaRPr lang="es-VE"/>
          </a:p>
        </p:txBody>
      </p:sp>
    </p:spTree>
    <p:extLst>
      <p:ext uri="{BB962C8B-B14F-4D97-AF65-F5344CB8AC3E}">
        <p14:creationId xmlns:p14="http://schemas.microsoft.com/office/powerpoint/2010/main" val="1105728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39</a:t>
            </a:fld>
            <a:endParaRPr lang="es-VE"/>
          </a:p>
        </p:txBody>
      </p:sp>
    </p:spTree>
    <p:extLst>
      <p:ext uri="{BB962C8B-B14F-4D97-AF65-F5344CB8AC3E}">
        <p14:creationId xmlns:p14="http://schemas.microsoft.com/office/powerpoint/2010/main" val="791735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42</a:t>
            </a:fld>
            <a:endParaRPr lang="es-VE"/>
          </a:p>
        </p:txBody>
      </p:sp>
    </p:spTree>
    <p:extLst>
      <p:ext uri="{BB962C8B-B14F-4D97-AF65-F5344CB8AC3E}">
        <p14:creationId xmlns:p14="http://schemas.microsoft.com/office/powerpoint/2010/main" val="4036236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46</a:t>
            </a:fld>
            <a:endParaRPr lang="es-VE"/>
          </a:p>
        </p:txBody>
      </p:sp>
    </p:spTree>
    <p:extLst>
      <p:ext uri="{BB962C8B-B14F-4D97-AF65-F5344CB8AC3E}">
        <p14:creationId xmlns:p14="http://schemas.microsoft.com/office/powerpoint/2010/main" val="69715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7</a:t>
            </a:fld>
            <a:endParaRPr lang="es-VE"/>
          </a:p>
        </p:txBody>
      </p:sp>
    </p:spTree>
    <p:extLst>
      <p:ext uri="{BB962C8B-B14F-4D97-AF65-F5344CB8AC3E}">
        <p14:creationId xmlns:p14="http://schemas.microsoft.com/office/powerpoint/2010/main" val="188397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dirty="0"/>
              <a:t>Y no recomiendan su uso en IC aguda.</a:t>
            </a:r>
          </a:p>
          <a:p>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10</a:t>
            </a:fld>
            <a:endParaRPr lang="es-VE"/>
          </a:p>
        </p:txBody>
      </p:sp>
    </p:spTree>
    <p:extLst>
      <p:ext uri="{BB962C8B-B14F-4D97-AF65-F5344CB8AC3E}">
        <p14:creationId xmlns:p14="http://schemas.microsoft.com/office/powerpoint/2010/main" val="334164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11</a:t>
            </a:fld>
            <a:endParaRPr lang="es-VE"/>
          </a:p>
        </p:txBody>
      </p:sp>
    </p:spTree>
    <p:extLst>
      <p:ext uri="{BB962C8B-B14F-4D97-AF65-F5344CB8AC3E}">
        <p14:creationId xmlns:p14="http://schemas.microsoft.com/office/powerpoint/2010/main" val="155095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800" b="0" i="0" dirty="0">
                <a:solidFill>
                  <a:srgbClr val="171615"/>
                </a:solidFill>
                <a:effectLst/>
                <a:latin typeface="NotoSans-Regular"/>
              </a:rPr>
              <a:t>. </a:t>
            </a:r>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13</a:t>
            </a:fld>
            <a:endParaRPr lang="es-VE"/>
          </a:p>
        </p:txBody>
      </p:sp>
    </p:spTree>
    <p:extLst>
      <p:ext uri="{BB962C8B-B14F-4D97-AF65-F5344CB8AC3E}">
        <p14:creationId xmlns:p14="http://schemas.microsoft.com/office/powerpoint/2010/main" val="343308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VE" dirty="0"/>
            </a:br>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14</a:t>
            </a:fld>
            <a:endParaRPr lang="es-VE"/>
          </a:p>
        </p:txBody>
      </p:sp>
    </p:spTree>
    <p:extLst>
      <p:ext uri="{BB962C8B-B14F-4D97-AF65-F5344CB8AC3E}">
        <p14:creationId xmlns:p14="http://schemas.microsoft.com/office/powerpoint/2010/main" val="325716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800" b="0" i="0" dirty="0">
                <a:solidFill>
                  <a:srgbClr val="171615"/>
                </a:solidFill>
                <a:effectLst/>
                <a:latin typeface="NotoSans-Regular"/>
              </a:rPr>
              <a:t>Si hubo </a:t>
            </a:r>
            <a:r>
              <a:rPr lang="es-VE" sz="1800" b="0" i="0" dirty="0">
                <a:solidFill>
                  <a:srgbClr val="171615"/>
                </a:solidFill>
                <a:effectLst/>
                <a:latin typeface="NotoSansMath-Regular"/>
              </a:rPr>
              <a:t>≥ </a:t>
            </a:r>
            <a:r>
              <a:rPr lang="es-VE" sz="1800" b="0" i="0" dirty="0">
                <a:solidFill>
                  <a:srgbClr val="171615"/>
                </a:solidFill>
                <a:effectLst/>
                <a:latin typeface="NotoSans-Regular"/>
              </a:rPr>
              <a:t>2 reingresos después del ingreso índice, solo se incluyó el primero para el análisis. </a:t>
            </a:r>
            <a:br>
              <a:rPr lang="es-VE" dirty="0"/>
            </a:br>
            <a:br>
              <a:rPr lang="es-VE" dirty="0"/>
            </a:br>
            <a:br>
              <a:rPr lang="es-VE" dirty="0"/>
            </a:br>
            <a:endParaRPr lang="es-VE" dirty="0"/>
          </a:p>
        </p:txBody>
      </p:sp>
      <p:sp>
        <p:nvSpPr>
          <p:cNvPr id="4" name="Marcador de número de diapositiva 3"/>
          <p:cNvSpPr>
            <a:spLocks noGrp="1"/>
          </p:cNvSpPr>
          <p:nvPr>
            <p:ph type="sldNum" sz="quarter" idx="5"/>
          </p:nvPr>
        </p:nvSpPr>
        <p:spPr/>
        <p:txBody>
          <a:bodyPr/>
          <a:lstStyle/>
          <a:p>
            <a:fld id="{D59D122C-A57A-4B66-9789-5304921CB279}" type="slidenum">
              <a:rPr lang="es-VE" smtClean="0"/>
              <a:t>15</a:t>
            </a:fld>
            <a:endParaRPr lang="es-VE"/>
          </a:p>
        </p:txBody>
      </p:sp>
    </p:spTree>
    <p:extLst>
      <p:ext uri="{BB962C8B-B14F-4D97-AF65-F5344CB8AC3E}">
        <p14:creationId xmlns:p14="http://schemas.microsoft.com/office/powerpoint/2010/main" val="10318803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ítulo principal">
    <p:bg>
      <p:bgPr>
        <a:gradFill rotWithShape="1">
          <a:gsLst>
            <a:gs pos="0">
              <a:schemeClr val="bg1">
                <a:tint val="93000"/>
                <a:satMod val="150000"/>
                <a:shade val="98000"/>
                <a:lumMod val="102000"/>
              </a:schemeClr>
            </a:gs>
            <a:gs pos="100000">
              <a:srgbClr val="E2E2E2"/>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A4BD-F85A-4403-9459-2841B7031ED4}"/>
              </a:ext>
            </a:extLst>
          </p:cNvPr>
          <p:cNvSpPr>
            <a:spLocks noGrp="1"/>
          </p:cNvSpPr>
          <p:nvPr>
            <p:ph type="title" hasCustomPrompt="1"/>
          </p:nvPr>
        </p:nvSpPr>
        <p:spPr>
          <a:xfrm>
            <a:off x="831850" y="1709738"/>
            <a:ext cx="10515600" cy="2852737"/>
          </a:xfrm>
          <a:prstGeom prst="rect">
            <a:avLst/>
          </a:prstGeom>
        </p:spPr>
        <p:txBody>
          <a:bodyPr anchor="b"/>
          <a:lstStyle>
            <a:lvl1pPr>
              <a:defRPr sz="6000"/>
            </a:lvl1pPr>
          </a:lstStyle>
          <a:p>
            <a:r>
              <a:rPr lang="en-US" dirty="0" err="1"/>
              <a:t>Título</a:t>
            </a:r>
            <a:r>
              <a:rPr lang="en-US" dirty="0"/>
              <a:t> de la </a:t>
            </a:r>
            <a:r>
              <a:rPr lang="en-US" dirty="0" err="1"/>
              <a:t>presentación</a:t>
            </a:r>
            <a:endParaRPr lang="es-VE" dirty="0"/>
          </a:p>
        </p:txBody>
      </p:sp>
      <p:sp>
        <p:nvSpPr>
          <p:cNvPr id="3" name="Text Placeholder 2">
            <a:extLst>
              <a:ext uri="{FF2B5EF4-FFF2-40B4-BE49-F238E27FC236}">
                <a16:creationId xmlns:a16="http://schemas.microsoft.com/office/drawing/2014/main" id="{1B8B0AE9-5616-4FC3-B1E8-831170F7C7F1}"/>
              </a:ext>
            </a:extLst>
          </p:cNvPr>
          <p:cNvSpPr>
            <a:spLocks noGrp="1"/>
          </p:cNvSpPr>
          <p:nvPr>
            <p:ph type="body" idx="1" hasCustomPrompt="1"/>
          </p:nvPr>
        </p:nvSpPr>
        <p:spPr>
          <a:xfrm>
            <a:off x="831850" y="4589463"/>
            <a:ext cx="10515600" cy="5587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Subtítulo</a:t>
            </a:r>
            <a:endParaRPr lang="en-US" dirty="0"/>
          </a:p>
          <a:p>
            <a:pPr lvl="0"/>
            <a:endParaRPr lang="en-US" dirty="0"/>
          </a:p>
        </p:txBody>
      </p:sp>
      <p:sp>
        <p:nvSpPr>
          <p:cNvPr id="7" name="Text Placeholder 2">
            <a:extLst>
              <a:ext uri="{FF2B5EF4-FFF2-40B4-BE49-F238E27FC236}">
                <a16:creationId xmlns:a16="http://schemas.microsoft.com/office/drawing/2014/main" id="{1F3D4D7B-999D-40CE-8FAB-BCA4F0C7F20F}"/>
              </a:ext>
            </a:extLst>
          </p:cNvPr>
          <p:cNvSpPr>
            <a:spLocks noGrp="1"/>
          </p:cNvSpPr>
          <p:nvPr>
            <p:ph type="body" idx="13" hasCustomPrompt="1"/>
          </p:nvPr>
        </p:nvSpPr>
        <p:spPr>
          <a:xfrm>
            <a:off x="831850" y="5273676"/>
            <a:ext cx="10515600" cy="5587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Identificación</a:t>
            </a:r>
            <a:endParaRPr lang="en-US" dirty="0"/>
          </a:p>
          <a:p>
            <a:pPr lvl="0"/>
            <a:endParaRPr lang="en-US" dirty="0"/>
          </a:p>
        </p:txBody>
      </p:sp>
      <p:cxnSp>
        <p:nvCxnSpPr>
          <p:cNvPr id="8" name="Straight Connector 7">
            <a:extLst>
              <a:ext uri="{FF2B5EF4-FFF2-40B4-BE49-F238E27FC236}">
                <a16:creationId xmlns:a16="http://schemas.microsoft.com/office/drawing/2014/main" id="{970BF473-F96F-475F-84D8-53EA13428BE5}"/>
              </a:ext>
            </a:extLst>
          </p:cNvPr>
          <p:cNvCxnSpPr/>
          <p:nvPr/>
        </p:nvCxnSpPr>
        <p:spPr>
          <a:xfrm>
            <a:off x="819150" y="6098302"/>
            <a:ext cx="104965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AA5BEB0-CDEF-4349-B66F-FEB11E3EA57D}"/>
              </a:ext>
            </a:extLst>
          </p:cNvPr>
          <p:cNvGrpSpPr/>
          <p:nvPr/>
        </p:nvGrpSpPr>
        <p:grpSpPr>
          <a:xfrm>
            <a:off x="182108" y="195197"/>
            <a:ext cx="662442" cy="1660656"/>
            <a:chOff x="448317" y="357689"/>
            <a:chExt cx="655582" cy="1643459"/>
          </a:xfrm>
        </p:grpSpPr>
        <p:pic>
          <p:nvPicPr>
            <p:cNvPr id="11" name="Picture 10">
              <a:extLst>
                <a:ext uri="{FF2B5EF4-FFF2-40B4-BE49-F238E27FC236}">
                  <a16:creationId xmlns:a16="http://schemas.microsoft.com/office/drawing/2014/main" id="{839A4B7D-6D4A-467A-B989-F39F555A794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11">
              <a:extLst>
                <a:ext uri="{FF2B5EF4-FFF2-40B4-BE49-F238E27FC236}">
                  <a16:creationId xmlns:a16="http://schemas.microsoft.com/office/drawing/2014/main" id="{58D0D3A3-1484-425C-8370-9A4AFA856B6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cxnSp>
        <p:nvCxnSpPr>
          <p:cNvPr id="16" name="Straight Connector 15">
            <a:extLst>
              <a:ext uri="{FF2B5EF4-FFF2-40B4-BE49-F238E27FC236}">
                <a16:creationId xmlns:a16="http://schemas.microsoft.com/office/drawing/2014/main" id="{F956D46F-8EF4-4BCE-BFA6-4003FA55578C}"/>
              </a:ext>
            </a:extLst>
          </p:cNvPr>
          <p:cNvCxnSpPr>
            <a:cxnSpLocks/>
          </p:cNvCxnSpPr>
          <p:nvPr/>
        </p:nvCxnSpPr>
        <p:spPr>
          <a:xfrm>
            <a:off x="844549" y="4589463"/>
            <a:ext cx="9385301"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F867C48A-2C55-439B-A1EF-65E6BD5CD6B0}"/>
              </a:ext>
            </a:extLst>
          </p:cNvPr>
          <p:cNvSpPr txBox="1"/>
          <p:nvPr/>
        </p:nvSpPr>
        <p:spPr>
          <a:xfrm>
            <a:off x="1470025" y="195197"/>
            <a:ext cx="9239250" cy="1200329"/>
          </a:xfrm>
          <a:prstGeom prst="rect">
            <a:avLst/>
          </a:prstGeom>
          <a:noFill/>
        </p:spPr>
        <p:txBody>
          <a:bodyPr wrap="square" rtlCol="0">
            <a:spAutoFit/>
          </a:bodyPr>
          <a:lstStyle/>
          <a:p>
            <a:pPr algn="ctr"/>
            <a:r>
              <a:rPr lang="es-VE" spc="300" dirty="0">
                <a:solidFill>
                  <a:schemeClr val="bg1">
                    <a:lumMod val="50000"/>
                  </a:schemeClr>
                </a:solidFill>
              </a:rPr>
              <a:t>República Bolivariana de Venezuela</a:t>
            </a:r>
          </a:p>
          <a:p>
            <a:pPr algn="ctr"/>
            <a:r>
              <a:rPr lang="es-VE" spc="300" dirty="0">
                <a:solidFill>
                  <a:schemeClr val="bg1">
                    <a:lumMod val="50000"/>
                  </a:schemeClr>
                </a:solidFill>
              </a:rPr>
              <a:t>Universidad Centroccidental Lisandro Alvarado</a:t>
            </a:r>
          </a:p>
          <a:p>
            <a:pPr algn="ctr"/>
            <a:r>
              <a:rPr lang="es-VE" spc="300" dirty="0">
                <a:solidFill>
                  <a:schemeClr val="bg1">
                    <a:lumMod val="50000"/>
                  </a:schemeClr>
                </a:solidFill>
              </a:rPr>
              <a:t>Centro Cardiovascular Regional Centro Occidental</a:t>
            </a:r>
          </a:p>
          <a:p>
            <a:pPr algn="ctr"/>
            <a:r>
              <a:rPr lang="es-VE" spc="300" dirty="0">
                <a:solidFill>
                  <a:schemeClr val="bg1">
                    <a:lumMod val="50000"/>
                  </a:schemeClr>
                </a:solidFill>
              </a:rPr>
              <a:t>Postgrado de Cardiología</a:t>
            </a:r>
          </a:p>
        </p:txBody>
      </p:sp>
    </p:spTree>
    <p:extLst>
      <p:ext uri="{BB962C8B-B14F-4D97-AF65-F5344CB8AC3E}">
        <p14:creationId xmlns:p14="http://schemas.microsoft.com/office/powerpoint/2010/main" val="251902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448AA1-A502-4614-90C0-F9974DA7AD6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VE"/>
          </a:p>
        </p:txBody>
      </p:sp>
      <p:sp>
        <p:nvSpPr>
          <p:cNvPr id="3" name="Vertical Text Placeholder 2">
            <a:extLst>
              <a:ext uri="{FF2B5EF4-FFF2-40B4-BE49-F238E27FC236}">
                <a16:creationId xmlns:a16="http://schemas.microsoft.com/office/drawing/2014/main" id="{1799494A-73CA-497F-AFA1-B0D303CBBE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90F28CF8-B260-42B9-9AC5-87E7BEB32365}"/>
              </a:ext>
            </a:extLst>
          </p:cNvPr>
          <p:cNvSpPr>
            <a:spLocks noGrp="1"/>
          </p:cNvSpPr>
          <p:nvPr>
            <p:ph type="dt" sz="half" idx="10"/>
          </p:nvPr>
        </p:nvSpPr>
        <p:spPr>
          <a:xfrm>
            <a:off x="838200" y="6356350"/>
            <a:ext cx="2743200" cy="365125"/>
          </a:xfrm>
          <a:prstGeom prst="rect">
            <a:avLst/>
          </a:prstGeom>
        </p:spPr>
        <p:txBody>
          <a:bodyPr/>
          <a:lstStyle/>
          <a:p>
            <a:fld id="{277598BB-C5AA-42BE-88C4-07128357EAE4}" type="datetimeFigureOut">
              <a:rPr lang="es-VE" smtClean="0"/>
              <a:t>24/2/2022</a:t>
            </a:fld>
            <a:endParaRPr lang="es-VE" dirty="0"/>
          </a:p>
        </p:txBody>
      </p:sp>
      <p:sp>
        <p:nvSpPr>
          <p:cNvPr id="5" name="Footer Placeholder 4">
            <a:extLst>
              <a:ext uri="{FF2B5EF4-FFF2-40B4-BE49-F238E27FC236}">
                <a16:creationId xmlns:a16="http://schemas.microsoft.com/office/drawing/2014/main" id="{5E21B7B2-8EEA-47DF-8789-403344F780FF}"/>
              </a:ext>
            </a:extLst>
          </p:cNvPr>
          <p:cNvSpPr>
            <a:spLocks noGrp="1"/>
          </p:cNvSpPr>
          <p:nvPr>
            <p:ph type="ftr" sz="quarter" idx="11"/>
          </p:nvPr>
        </p:nvSpPr>
        <p:spPr>
          <a:xfrm>
            <a:off x="4038600" y="6356350"/>
            <a:ext cx="4114800" cy="365125"/>
          </a:xfrm>
          <a:prstGeom prst="rect">
            <a:avLst/>
          </a:prstGeom>
        </p:spPr>
        <p:txBody>
          <a:bodyPr/>
          <a:lstStyle/>
          <a:p>
            <a:endParaRPr lang="es-VE" dirty="0"/>
          </a:p>
        </p:txBody>
      </p:sp>
      <p:sp>
        <p:nvSpPr>
          <p:cNvPr id="6" name="Slide Number Placeholder 5">
            <a:extLst>
              <a:ext uri="{FF2B5EF4-FFF2-40B4-BE49-F238E27FC236}">
                <a16:creationId xmlns:a16="http://schemas.microsoft.com/office/drawing/2014/main" id="{4A9283DD-56AF-4116-A1BB-70FFDFB5ED19}"/>
              </a:ext>
            </a:extLst>
          </p:cNvPr>
          <p:cNvSpPr>
            <a:spLocks noGrp="1"/>
          </p:cNvSpPr>
          <p:nvPr>
            <p:ph type="sldNum" sz="quarter" idx="12"/>
          </p:nvPr>
        </p:nvSpPr>
        <p:spPr/>
        <p:txBody>
          <a:bodyPr/>
          <a:lstStyle/>
          <a:p>
            <a:fld id="{2399C600-271A-4B19-A470-B4BD410E4470}" type="slidenum">
              <a:rPr lang="es-VE" smtClean="0"/>
              <a:t>‹Nº›</a:t>
            </a:fld>
            <a:endParaRPr lang="es-VE" dirty="0"/>
          </a:p>
        </p:txBody>
      </p:sp>
    </p:spTree>
    <p:extLst>
      <p:ext uri="{BB962C8B-B14F-4D97-AF65-F5344CB8AC3E}">
        <p14:creationId xmlns:p14="http://schemas.microsoft.com/office/powerpoint/2010/main" val="198506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F15F-A089-4A30-BC7D-B022747A7581}"/>
              </a:ext>
            </a:extLst>
          </p:cNvPr>
          <p:cNvSpPr>
            <a:spLocks noGrp="1"/>
          </p:cNvSpPr>
          <p:nvPr>
            <p:ph type="ctrTitle" hasCustomPrompt="1"/>
          </p:nvPr>
        </p:nvSpPr>
        <p:spPr>
          <a:xfrm>
            <a:off x="1524000" y="2560637"/>
            <a:ext cx="9144000" cy="1031805"/>
          </a:xfrm>
          <a:prstGeom prst="rect">
            <a:avLst/>
          </a:prstGeom>
        </p:spPr>
        <p:txBody>
          <a:bodyPr anchor="b">
            <a:normAutofit/>
          </a:bodyPr>
          <a:lstStyle>
            <a:lvl1pPr algn="ctr">
              <a:defRPr sz="5400"/>
            </a:lvl1pPr>
          </a:lstStyle>
          <a:p>
            <a:r>
              <a:rPr lang="en-US" dirty="0" err="1"/>
              <a:t>Título</a:t>
            </a:r>
            <a:r>
              <a:rPr lang="en-US" dirty="0"/>
              <a:t> de la </a:t>
            </a:r>
            <a:r>
              <a:rPr lang="en-US" dirty="0" err="1"/>
              <a:t>presentación</a:t>
            </a:r>
            <a:endParaRPr lang="es-VE" dirty="0"/>
          </a:p>
        </p:txBody>
      </p:sp>
      <p:sp>
        <p:nvSpPr>
          <p:cNvPr id="3" name="Subtitle 2">
            <a:extLst>
              <a:ext uri="{FF2B5EF4-FFF2-40B4-BE49-F238E27FC236}">
                <a16:creationId xmlns:a16="http://schemas.microsoft.com/office/drawing/2014/main" id="{23060C6A-A69C-4138-B16C-1C027C84CAC3}"/>
              </a:ext>
            </a:extLst>
          </p:cNvPr>
          <p:cNvSpPr>
            <a:spLocks noGrp="1"/>
          </p:cNvSpPr>
          <p:nvPr>
            <p:ph type="subTitle" idx="1" hasCustomPrompt="1"/>
          </p:nvPr>
        </p:nvSpPr>
        <p:spPr>
          <a:xfrm>
            <a:off x="1524000" y="3837059"/>
            <a:ext cx="9144000" cy="1031802"/>
          </a:xfrm>
        </p:spPr>
        <p:txBody>
          <a:bodyPr>
            <a:normAutofit/>
          </a:bodyPr>
          <a:lstStyle>
            <a:lvl1pPr marL="0" indent="0" algn="ctr">
              <a:buNone/>
              <a:defRPr sz="15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Dr. Luis Gutiérrez Abarca</a:t>
            </a:r>
          </a:p>
          <a:p>
            <a:r>
              <a:rPr lang="en-US" dirty="0"/>
              <a:t>Residente de Segundo año</a:t>
            </a:r>
            <a:endParaRPr lang="es-VE" dirty="0"/>
          </a:p>
        </p:txBody>
      </p:sp>
      <p:sp>
        <p:nvSpPr>
          <p:cNvPr id="5" name="Footer Placeholder 4">
            <a:extLst>
              <a:ext uri="{FF2B5EF4-FFF2-40B4-BE49-F238E27FC236}">
                <a16:creationId xmlns:a16="http://schemas.microsoft.com/office/drawing/2014/main" id="{BCE44770-FFD0-4127-84DF-7172F56DA238}"/>
              </a:ext>
            </a:extLst>
          </p:cNvPr>
          <p:cNvSpPr>
            <a:spLocks noGrp="1"/>
          </p:cNvSpPr>
          <p:nvPr>
            <p:ph type="ftr" sz="quarter" idx="11"/>
          </p:nvPr>
        </p:nvSpPr>
        <p:spPr>
          <a:xfrm>
            <a:off x="4038600" y="6356350"/>
            <a:ext cx="4114800" cy="365125"/>
          </a:xfrm>
          <a:prstGeom prst="rect">
            <a:avLst/>
          </a:prstGeom>
        </p:spPr>
        <p:txBody>
          <a:bodyPr/>
          <a:lstStyle/>
          <a:p>
            <a:endParaRPr lang="es-VE" dirty="0"/>
          </a:p>
        </p:txBody>
      </p:sp>
      <p:pic>
        <p:nvPicPr>
          <p:cNvPr id="8" name="Picture 7">
            <a:extLst>
              <a:ext uri="{FF2B5EF4-FFF2-40B4-BE49-F238E27FC236}">
                <a16:creationId xmlns:a16="http://schemas.microsoft.com/office/drawing/2014/main" id="{FDD6906F-F131-4654-85B9-DD5F6FE166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524858" y="423721"/>
            <a:ext cx="685800" cy="831532"/>
          </a:xfrm>
          <a:prstGeom prst="rect">
            <a:avLst/>
          </a:prstGeom>
        </p:spPr>
      </p:pic>
      <p:pic>
        <p:nvPicPr>
          <p:cNvPr id="9" name="Picture 8">
            <a:extLst>
              <a:ext uri="{FF2B5EF4-FFF2-40B4-BE49-F238E27FC236}">
                <a16:creationId xmlns:a16="http://schemas.microsoft.com/office/drawing/2014/main" id="{57B65F31-221E-4F88-94B9-2A909F1E11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10946208" y="423722"/>
            <a:ext cx="750492" cy="831531"/>
          </a:xfrm>
          <a:prstGeom prst="rect">
            <a:avLst/>
          </a:prstGeom>
        </p:spPr>
      </p:pic>
      <p:cxnSp>
        <p:nvCxnSpPr>
          <p:cNvPr id="14" name="Straight Connector 13">
            <a:extLst>
              <a:ext uri="{FF2B5EF4-FFF2-40B4-BE49-F238E27FC236}">
                <a16:creationId xmlns:a16="http://schemas.microsoft.com/office/drawing/2014/main" id="{17119BBB-8626-46A7-9037-78929F279DFF}"/>
              </a:ext>
            </a:extLst>
          </p:cNvPr>
          <p:cNvCxnSpPr/>
          <p:nvPr/>
        </p:nvCxnSpPr>
        <p:spPr>
          <a:xfrm>
            <a:off x="2400300" y="3714750"/>
            <a:ext cx="75819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9429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3244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08A84-1A7C-4F38-BE5A-7AC37BF60C7E}"/>
              </a:ext>
            </a:extLst>
          </p:cNvPr>
          <p:cNvSpPr>
            <a:spLocks noGrp="1"/>
          </p:cNvSpPr>
          <p:nvPr>
            <p:ph idx="1"/>
          </p:nvPr>
        </p:nvSpPr>
        <p:spPr/>
        <p:txBody>
          <a:bodyPr/>
          <a:lstStyle>
            <a:lvl1pPr>
              <a:defRPr>
                <a:solidFill>
                  <a:srgbClr val="0D193F"/>
                </a:solidFill>
              </a:defRPr>
            </a:lvl1pPr>
            <a:lvl2pPr>
              <a:defRPr>
                <a:solidFill>
                  <a:srgbClr val="0D193F"/>
                </a:solidFill>
              </a:defRPr>
            </a:lvl2pPr>
            <a:lvl3pPr>
              <a:defRPr>
                <a:solidFill>
                  <a:srgbClr val="0D193F"/>
                </a:solidFill>
              </a:defRPr>
            </a:lvl3pPr>
            <a:lvl4pPr>
              <a:defRPr>
                <a:solidFill>
                  <a:srgbClr val="0D193F"/>
                </a:solidFill>
              </a:defRPr>
            </a:lvl4pPr>
            <a:lvl5pPr>
              <a:defRPr>
                <a:solidFill>
                  <a:srgbClr val="0D19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dirty="0"/>
          </a:p>
        </p:txBody>
      </p:sp>
      <p:sp>
        <p:nvSpPr>
          <p:cNvPr id="6" name="Slide Number Placeholder 5">
            <a:extLst>
              <a:ext uri="{FF2B5EF4-FFF2-40B4-BE49-F238E27FC236}">
                <a16:creationId xmlns:a16="http://schemas.microsoft.com/office/drawing/2014/main" id="{E5227EDC-B972-4D3F-8CD8-ED18C24FBFC0}"/>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21" name="Title Placeholder 1">
            <a:extLst>
              <a:ext uri="{FF2B5EF4-FFF2-40B4-BE49-F238E27FC236}">
                <a16:creationId xmlns:a16="http://schemas.microsoft.com/office/drawing/2014/main" id="{3E53C66A-B80F-45B9-8890-90CE89FDB5AE}"/>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
        <p:nvSpPr>
          <p:cNvPr id="23" name="Text Placeholder 22">
            <a:extLst>
              <a:ext uri="{FF2B5EF4-FFF2-40B4-BE49-F238E27FC236}">
                <a16:creationId xmlns:a16="http://schemas.microsoft.com/office/drawing/2014/main" id="{B4A514E0-A535-4EAB-98B9-9C4817368E97}"/>
              </a:ext>
            </a:extLst>
          </p:cNvPr>
          <p:cNvSpPr>
            <a:spLocks noGrp="1"/>
          </p:cNvSpPr>
          <p:nvPr>
            <p:ph type="body" sz="quarter" idx="13" hasCustomPrompt="1"/>
          </p:nvPr>
        </p:nvSpPr>
        <p:spPr>
          <a:xfrm>
            <a:off x="838200" y="6356350"/>
            <a:ext cx="3886200" cy="365125"/>
          </a:xfrm>
        </p:spPr>
        <p:txBody>
          <a:bodyPr>
            <a:noAutofit/>
          </a:bodyPr>
          <a:lstStyle>
            <a:lvl1pPr marL="0" indent="0">
              <a:buNone/>
              <a:defRPr sz="1200">
                <a:solidFill>
                  <a:schemeClr val="bg1">
                    <a:lumMod val="50000"/>
                  </a:schemeClr>
                </a:solidFill>
              </a:defRPr>
            </a:lvl1pPr>
          </a:lstStyle>
          <a:p>
            <a:pPr lvl="0"/>
            <a:r>
              <a:rPr lang="es-VE" dirty="0"/>
              <a:t>Referencia bibliográfica</a:t>
            </a:r>
          </a:p>
        </p:txBody>
      </p:sp>
    </p:spTree>
    <p:extLst>
      <p:ext uri="{BB962C8B-B14F-4D97-AF65-F5344CB8AC3E}">
        <p14:creationId xmlns:p14="http://schemas.microsoft.com/office/powerpoint/2010/main" val="16780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A0E34-167D-40AC-AE48-6C6DE40BE3E1}"/>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6" name="Footer Placeholder 5">
            <a:extLst>
              <a:ext uri="{FF2B5EF4-FFF2-40B4-BE49-F238E27FC236}">
                <a16:creationId xmlns:a16="http://schemas.microsoft.com/office/drawing/2014/main" id="{642DC115-1820-4792-9077-75D386E0DCBD}"/>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7" name="Title Placeholder 1">
            <a:extLst>
              <a:ext uri="{FF2B5EF4-FFF2-40B4-BE49-F238E27FC236}">
                <a16:creationId xmlns:a16="http://schemas.microsoft.com/office/drawing/2014/main" id="{E17EB0AE-A255-4542-B5DA-ADC808960CA0}"/>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grpSp>
        <p:nvGrpSpPr>
          <p:cNvPr id="8" name="Group 7">
            <a:extLst>
              <a:ext uri="{FF2B5EF4-FFF2-40B4-BE49-F238E27FC236}">
                <a16:creationId xmlns:a16="http://schemas.microsoft.com/office/drawing/2014/main" id="{365690BD-90B1-4593-A399-714D571160FA}"/>
              </a:ext>
            </a:extLst>
          </p:cNvPr>
          <p:cNvGrpSpPr/>
          <p:nvPr/>
        </p:nvGrpSpPr>
        <p:grpSpPr>
          <a:xfrm>
            <a:off x="102881" y="883819"/>
            <a:ext cx="420363" cy="1053795"/>
            <a:chOff x="448317" y="357689"/>
            <a:chExt cx="655582" cy="1643459"/>
          </a:xfrm>
        </p:grpSpPr>
        <p:pic>
          <p:nvPicPr>
            <p:cNvPr id="9" name="Picture 8">
              <a:extLst>
                <a:ext uri="{FF2B5EF4-FFF2-40B4-BE49-F238E27FC236}">
                  <a16:creationId xmlns:a16="http://schemas.microsoft.com/office/drawing/2014/main" id="{155AC842-0E77-4D4F-A3EA-591A304C247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0" name="Picture 9">
              <a:extLst>
                <a:ext uri="{FF2B5EF4-FFF2-40B4-BE49-F238E27FC236}">
                  <a16:creationId xmlns:a16="http://schemas.microsoft.com/office/drawing/2014/main" id="{7CADF922-6BFD-472C-8307-2F43669D704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267114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08C41-7AE7-4558-A98A-F9218CF2CA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Content Placeholder 3">
            <a:extLst>
              <a:ext uri="{FF2B5EF4-FFF2-40B4-BE49-F238E27FC236}">
                <a16:creationId xmlns:a16="http://schemas.microsoft.com/office/drawing/2014/main" id="{F496FA90-6FF2-4F0D-9436-5398C97544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Footer Placeholder 5">
            <a:extLst>
              <a:ext uri="{FF2B5EF4-FFF2-40B4-BE49-F238E27FC236}">
                <a16:creationId xmlns:a16="http://schemas.microsoft.com/office/drawing/2014/main" id="{4ED715CE-3132-4D58-A8A7-3E82F887C2EE}"/>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7" name="Slide Number Placeholder 6">
            <a:extLst>
              <a:ext uri="{FF2B5EF4-FFF2-40B4-BE49-F238E27FC236}">
                <a16:creationId xmlns:a16="http://schemas.microsoft.com/office/drawing/2014/main" id="{B082FD8E-3FF5-4CE4-A2B3-3723AD0CD204}"/>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Title Placeholder 1">
            <a:extLst>
              <a:ext uri="{FF2B5EF4-FFF2-40B4-BE49-F238E27FC236}">
                <a16:creationId xmlns:a16="http://schemas.microsoft.com/office/drawing/2014/main" id="{908A072E-F4BD-438F-A783-4B13073AE40D}"/>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165592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983284-B0F9-4E02-8434-E2F332423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F68F24-B8CA-4BF8-BE77-0C732C7981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5" name="Text Placeholder 4">
            <a:extLst>
              <a:ext uri="{FF2B5EF4-FFF2-40B4-BE49-F238E27FC236}">
                <a16:creationId xmlns:a16="http://schemas.microsoft.com/office/drawing/2014/main" id="{9FEBD8E6-3378-487C-A0B0-C6B6C99D5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230426-7020-4A82-9BD8-95671C8594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9" name="Slide Number Placeholder 8">
            <a:extLst>
              <a:ext uri="{FF2B5EF4-FFF2-40B4-BE49-F238E27FC236}">
                <a16:creationId xmlns:a16="http://schemas.microsoft.com/office/drawing/2014/main" id="{44A208F0-3699-4DEC-98B6-B9F4B59DBFE5}"/>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10" name="Footer Placeholder 5">
            <a:extLst>
              <a:ext uri="{FF2B5EF4-FFF2-40B4-BE49-F238E27FC236}">
                <a16:creationId xmlns:a16="http://schemas.microsoft.com/office/drawing/2014/main" id="{51833FEA-D085-420E-8865-A5F08F613657}"/>
              </a:ext>
            </a:extLst>
          </p:cNvPr>
          <p:cNvSpPr txBox="1">
            <a:spLocks/>
          </p:cNvSpPr>
          <p:nvPr/>
        </p:nvSpPr>
        <p:spPr>
          <a:xfrm>
            <a:off x="838200" y="6356350"/>
            <a:ext cx="4114800" cy="365125"/>
          </a:xfrm>
          <a:prstGeom prst="rect">
            <a:avLst/>
          </a:prstGeom>
        </p:spPr>
        <p:txBody>
          <a:bodyPr/>
          <a:ls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VE"/>
              <a:t>Referencia bibliográfica</a:t>
            </a:r>
            <a:endParaRPr lang="es-VE" dirty="0"/>
          </a:p>
        </p:txBody>
      </p:sp>
      <p:sp>
        <p:nvSpPr>
          <p:cNvPr id="11" name="Title Placeholder 1">
            <a:extLst>
              <a:ext uri="{FF2B5EF4-FFF2-40B4-BE49-F238E27FC236}">
                <a16:creationId xmlns:a16="http://schemas.microsoft.com/office/drawing/2014/main" id="{46BF7CD1-6A7F-49E0-9D3F-B9FBA1B87DAF}"/>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20350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C14909-D2F6-4C95-AF43-983676B7AA06}"/>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5" name="Footer Placeholder 5">
            <a:extLst>
              <a:ext uri="{FF2B5EF4-FFF2-40B4-BE49-F238E27FC236}">
                <a16:creationId xmlns:a16="http://schemas.microsoft.com/office/drawing/2014/main" id="{A4B82428-ABB7-4C53-B6C4-80BF40BF8BF9}"/>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6" name="Title Placeholder 1">
            <a:extLst>
              <a:ext uri="{FF2B5EF4-FFF2-40B4-BE49-F238E27FC236}">
                <a16:creationId xmlns:a16="http://schemas.microsoft.com/office/drawing/2014/main" id="{F42EFBE3-3C61-4833-96FE-5B2B6FC90423}"/>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181642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48100-46B0-4A30-ABD5-84877CA38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Text Placeholder 3">
            <a:extLst>
              <a:ext uri="{FF2B5EF4-FFF2-40B4-BE49-F238E27FC236}">
                <a16:creationId xmlns:a16="http://schemas.microsoft.com/office/drawing/2014/main" id="{9C8D2882-0A3F-4C83-B0DF-C5AF62CC0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A8C601C-F66E-483A-86D8-FCB9003710D0}"/>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Footer Placeholder 5">
            <a:extLst>
              <a:ext uri="{FF2B5EF4-FFF2-40B4-BE49-F238E27FC236}">
                <a16:creationId xmlns:a16="http://schemas.microsoft.com/office/drawing/2014/main" id="{0FF34977-B422-485A-86CE-463399479857}"/>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9" name="Title Placeholder 1">
            <a:extLst>
              <a:ext uri="{FF2B5EF4-FFF2-40B4-BE49-F238E27FC236}">
                <a16:creationId xmlns:a16="http://schemas.microsoft.com/office/drawing/2014/main" id="{562FD840-F358-457B-AFD6-E14367F826D1}"/>
              </a:ext>
            </a:extLst>
          </p:cNvPr>
          <p:cNvSpPr txBox="1">
            <a:spLocks/>
          </p:cNvSpPr>
          <p:nvPr/>
        </p:nvSpPr>
        <p:spPr>
          <a:xfrm>
            <a:off x="800100" y="-75024"/>
            <a:ext cx="10515600" cy="9735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2D3D55"/>
                </a:solidFill>
                <a:latin typeface="Arial" panose="020B0604020202020204" pitchFamily="34" charset="0"/>
                <a:ea typeface="+mj-ea"/>
                <a:cs typeface="Arial" panose="020B0604020202020204" pitchFamily="34" charset="0"/>
              </a:defRPr>
            </a:lvl1pPr>
          </a:lstStyle>
          <a:p>
            <a:r>
              <a:rPr lang="en-US"/>
              <a:t>Título</a:t>
            </a:r>
            <a:endParaRPr lang="es-VE" dirty="0"/>
          </a:p>
        </p:txBody>
      </p:sp>
    </p:spTree>
    <p:extLst>
      <p:ext uri="{BB962C8B-B14F-4D97-AF65-F5344CB8AC3E}">
        <p14:creationId xmlns:p14="http://schemas.microsoft.com/office/powerpoint/2010/main" val="341584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9BBE76-B654-475B-9A92-143CCD3E7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VE" dirty="0"/>
          </a:p>
        </p:txBody>
      </p:sp>
      <p:sp>
        <p:nvSpPr>
          <p:cNvPr id="4" name="Text Placeholder 3">
            <a:extLst>
              <a:ext uri="{FF2B5EF4-FFF2-40B4-BE49-F238E27FC236}">
                <a16:creationId xmlns:a16="http://schemas.microsoft.com/office/drawing/2014/main" id="{F0BDE971-9017-4488-A88C-52963D0E8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0CE3ABC-C6D7-4F15-912E-42619497E441}"/>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Footer Placeholder 5">
            <a:extLst>
              <a:ext uri="{FF2B5EF4-FFF2-40B4-BE49-F238E27FC236}">
                <a16:creationId xmlns:a16="http://schemas.microsoft.com/office/drawing/2014/main" id="{06508F05-BEBE-4E32-9C83-4C1BCCE49FD1}"/>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9" name="Title Placeholder 1">
            <a:extLst>
              <a:ext uri="{FF2B5EF4-FFF2-40B4-BE49-F238E27FC236}">
                <a16:creationId xmlns:a16="http://schemas.microsoft.com/office/drawing/2014/main" id="{01D3206B-E5B2-49DE-A0AE-1652C8EDFBF4}"/>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424841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B6AEBB2-F255-4ACF-B389-A7382C163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Slide Number Placeholder 5">
            <a:extLst>
              <a:ext uri="{FF2B5EF4-FFF2-40B4-BE49-F238E27FC236}">
                <a16:creationId xmlns:a16="http://schemas.microsoft.com/office/drawing/2014/main" id="{7246E96B-DEE5-4D16-A543-EF369448018C}"/>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7" name="Footer Placeholder 5">
            <a:extLst>
              <a:ext uri="{FF2B5EF4-FFF2-40B4-BE49-F238E27FC236}">
                <a16:creationId xmlns:a16="http://schemas.microsoft.com/office/drawing/2014/main" id="{CA511B86-9289-4E45-B711-12FDB2F08197}"/>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8" name="Title Placeholder 1">
            <a:extLst>
              <a:ext uri="{FF2B5EF4-FFF2-40B4-BE49-F238E27FC236}">
                <a16:creationId xmlns:a16="http://schemas.microsoft.com/office/drawing/2014/main" id="{2CC46D2B-2112-4658-A350-191665040D19}"/>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38899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rgbClr val="F7F7F7"/>
            </a:gs>
          </a:gsLst>
          <a:lin ang="540000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C2098-6EB8-431C-B0CE-FF044F815BDE}"/>
              </a:ext>
            </a:extLst>
          </p:cNvPr>
          <p:cNvSpPr>
            <a:spLocks noGrp="1"/>
          </p:cNvSpPr>
          <p:nvPr>
            <p:ph type="body" idx="1"/>
          </p:nvPr>
        </p:nvSpPr>
        <p:spPr>
          <a:xfrm>
            <a:off x="838200" y="1451772"/>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a:extLst>
              <a:ext uri="{FF2B5EF4-FFF2-40B4-BE49-F238E27FC236}">
                <a16:creationId xmlns:a16="http://schemas.microsoft.com/office/drawing/2014/main" id="{96F64E6C-2E8B-49B4-A311-FEA845B61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C600-271A-4B19-A470-B4BD410E4470}" type="slidenum">
              <a:rPr lang="es-VE" smtClean="0"/>
              <a:t>‹Nº›</a:t>
            </a:fld>
            <a:endParaRPr lang="es-VE" dirty="0"/>
          </a:p>
        </p:txBody>
      </p:sp>
      <p:grpSp>
        <p:nvGrpSpPr>
          <p:cNvPr id="7" name="Group 6">
            <a:extLst>
              <a:ext uri="{FF2B5EF4-FFF2-40B4-BE49-F238E27FC236}">
                <a16:creationId xmlns:a16="http://schemas.microsoft.com/office/drawing/2014/main" id="{2AEE38E8-2161-41A3-9BA8-D9CF1D9562CE}"/>
              </a:ext>
            </a:extLst>
          </p:cNvPr>
          <p:cNvGrpSpPr/>
          <p:nvPr/>
        </p:nvGrpSpPr>
        <p:grpSpPr>
          <a:xfrm>
            <a:off x="102881" y="883819"/>
            <a:ext cx="420363" cy="1053795"/>
            <a:chOff x="448317" y="357689"/>
            <a:chExt cx="655582" cy="1643459"/>
          </a:xfrm>
        </p:grpSpPr>
        <p:pic>
          <p:nvPicPr>
            <p:cNvPr id="8" name="Picture 7">
              <a:extLst>
                <a:ext uri="{FF2B5EF4-FFF2-40B4-BE49-F238E27FC236}">
                  <a16:creationId xmlns:a16="http://schemas.microsoft.com/office/drawing/2014/main" id="{CAFC91DA-EF6F-4657-A546-31A34EB63DBB}"/>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9" name="Picture 8">
              <a:extLst>
                <a:ext uri="{FF2B5EF4-FFF2-40B4-BE49-F238E27FC236}">
                  <a16:creationId xmlns:a16="http://schemas.microsoft.com/office/drawing/2014/main" id="{E50F041C-2781-42B4-830A-B774166419EA}"/>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grpSp>
        <p:nvGrpSpPr>
          <p:cNvPr id="10" name="Group 9">
            <a:extLst>
              <a:ext uri="{FF2B5EF4-FFF2-40B4-BE49-F238E27FC236}">
                <a16:creationId xmlns:a16="http://schemas.microsoft.com/office/drawing/2014/main" id="{61BF28AE-65AF-45FF-9D2A-FA81A3EBA08E}"/>
              </a:ext>
            </a:extLst>
          </p:cNvPr>
          <p:cNvGrpSpPr/>
          <p:nvPr/>
        </p:nvGrpSpPr>
        <p:grpSpPr>
          <a:xfrm>
            <a:off x="0" y="0"/>
            <a:ext cx="12192000" cy="759697"/>
            <a:chOff x="0" y="0"/>
            <a:chExt cx="12192000" cy="759698"/>
          </a:xfrm>
        </p:grpSpPr>
        <p:sp>
          <p:nvSpPr>
            <p:cNvPr id="11" name="Rectangle 10">
              <a:extLst>
                <a:ext uri="{FF2B5EF4-FFF2-40B4-BE49-F238E27FC236}">
                  <a16:creationId xmlns:a16="http://schemas.microsoft.com/office/drawing/2014/main" id="{8BC7A367-16C5-4686-BB19-63ED64C0F094}"/>
                </a:ext>
              </a:extLst>
            </p:cNvPr>
            <p:cNvSpPr/>
            <p:nvPr/>
          </p:nvSpPr>
          <p:spPr>
            <a:xfrm>
              <a:off x="0" y="0"/>
              <a:ext cx="12192000" cy="7596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cxnSp>
          <p:nvCxnSpPr>
            <p:cNvPr id="12" name="Straight Connector 11">
              <a:extLst>
                <a:ext uri="{FF2B5EF4-FFF2-40B4-BE49-F238E27FC236}">
                  <a16:creationId xmlns:a16="http://schemas.microsoft.com/office/drawing/2014/main" id="{5763CFF7-4BA9-401C-AFD7-2E6327BCE064}"/>
                </a:ext>
              </a:extLst>
            </p:cNvPr>
            <p:cNvCxnSpPr>
              <a:cxnSpLocks/>
            </p:cNvCxnSpPr>
            <p:nvPr/>
          </p:nvCxnSpPr>
          <p:spPr>
            <a:xfrm>
              <a:off x="0" y="759698"/>
              <a:ext cx="12192000" cy="0"/>
            </a:xfrm>
            <a:prstGeom prst="line">
              <a:avLst/>
            </a:prstGeom>
            <a:ln w="38100">
              <a:solidFill>
                <a:srgbClr val="2D3D55"/>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734D115D-8B11-4DFE-BED5-682D6B92F2E6}"/>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dirty="0" err="1"/>
              <a:t>Título</a:t>
            </a:r>
            <a:endParaRPr lang="es-VE" dirty="0"/>
          </a:p>
        </p:txBody>
      </p:sp>
      <p:cxnSp>
        <p:nvCxnSpPr>
          <p:cNvPr id="14" name="Straight Connector 13">
            <a:extLst>
              <a:ext uri="{FF2B5EF4-FFF2-40B4-BE49-F238E27FC236}">
                <a16:creationId xmlns:a16="http://schemas.microsoft.com/office/drawing/2014/main" id="{6F68CFAB-384E-4330-BAE3-5F88A9B186B9}"/>
              </a:ext>
            </a:extLst>
          </p:cNvPr>
          <p:cNvCxnSpPr/>
          <p:nvPr/>
        </p:nvCxnSpPr>
        <p:spPr>
          <a:xfrm>
            <a:off x="819150" y="6098302"/>
            <a:ext cx="104965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5762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 id="2147483649" r:id="rId11"/>
    <p:sldLayoutId id="2147483661" r:id="rId12"/>
  </p:sldLayoutIdLst>
  <p:txStyles>
    <p:titleStyle>
      <a:lvl1pPr algn="l" defTabSz="914400" rtl="0" eaLnBrk="1" latinLnBrk="0" hangingPunct="1">
        <a:lnSpc>
          <a:spcPct val="90000"/>
        </a:lnSpc>
        <a:spcBef>
          <a:spcPct val="0"/>
        </a:spcBef>
        <a:buNone/>
        <a:defRPr sz="3200" b="1" kern="1200">
          <a:solidFill>
            <a:srgbClr val="2D3D5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rgbClr val="0F1A2F"/>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4.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429A-D764-4F50-9342-F30AD3F93F78}"/>
              </a:ext>
            </a:extLst>
          </p:cNvPr>
          <p:cNvSpPr>
            <a:spLocks noGrp="1"/>
          </p:cNvSpPr>
          <p:nvPr>
            <p:ph type="title"/>
          </p:nvPr>
        </p:nvSpPr>
        <p:spPr>
          <a:xfrm>
            <a:off x="838200" y="2519362"/>
            <a:ext cx="10515600" cy="1819275"/>
          </a:xfrm>
        </p:spPr>
        <p:txBody>
          <a:bodyPr>
            <a:normAutofit/>
          </a:bodyPr>
          <a:lstStyle/>
          <a:p>
            <a:r>
              <a:rPr lang="es-VE" sz="4800" dirty="0"/>
              <a:t>EVIDENCIA CIENTIFICA</a:t>
            </a:r>
          </a:p>
        </p:txBody>
      </p:sp>
      <p:sp>
        <p:nvSpPr>
          <p:cNvPr id="3" name="Text Placeholder 2">
            <a:extLst>
              <a:ext uri="{FF2B5EF4-FFF2-40B4-BE49-F238E27FC236}">
                <a16:creationId xmlns:a16="http://schemas.microsoft.com/office/drawing/2014/main" id="{0B952F41-6434-4B9D-841F-98C9D83B2A5C}"/>
              </a:ext>
            </a:extLst>
          </p:cNvPr>
          <p:cNvSpPr>
            <a:spLocks noGrp="1"/>
          </p:cNvSpPr>
          <p:nvPr>
            <p:ph type="body" idx="1"/>
          </p:nvPr>
        </p:nvSpPr>
        <p:spPr>
          <a:xfrm>
            <a:off x="831850" y="4589463"/>
            <a:ext cx="10515600" cy="1335087"/>
          </a:xfrm>
        </p:spPr>
        <p:txBody>
          <a:bodyPr>
            <a:normAutofit/>
          </a:bodyPr>
          <a:lstStyle/>
          <a:p>
            <a:r>
              <a:rPr lang="es-VE" b="1" dirty="0">
                <a:solidFill>
                  <a:schemeClr val="tx2"/>
                </a:solidFill>
              </a:rPr>
              <a:t>Grupo 4</a:t>
            </a:r>
          </a:p>
          <a:p>
            <a:r>
              <a:rPr lang="es-VE" sz="2000" b="1" dirty="0">
                <a:solidFill>
                  <a:schemeClr val="tx1">
                    <a:lumMod val="65000"/>
                    <a:lumOff val="35000"/>
                  </a:schemeClr>
                </a:solidFill>
              </a:rPr>
              <a:t>Dra. María Consuelo Herrera (Expositora)</a:t>
            </a:r>
            <a:r>
              <a:rPr lang="es-VE" sz="2000" dirty="0">
                <a:solidFill>
                  <a:schemeClr val="tx1">
                    <a:lumMod val="65000"/>
                    <a:lumOff val="35000"/>
                  </a:schemeClr>
                </a:solidFill>
              </a:rPr>
              <a:t>, Dra. </a:t>
            </a:r>
            <a:r>
              <a:rPr lang="es-VE" sz="2000" dirty="0" err="1">
                <a:solidFill>
                  <a:schemeClr val="tx1">
                    <a:lumMod val="65000"/>
                    <a:lumOff val="35000"/>
                  </a:schemeClr>
                </a:solidFill>
              </a:rPr>
              <a:t>Marlin</a:t>
            </a:r>
            <a:r>
              <a:rPr lang="es-VE" sz="2000" dirty="0">
                <a:solidFill>
                  <a:schemeClr val="tx1">
                    <a:lumMod val="65000"/>
                    <a:lumOff val="35000"/>
                  </a:schemeClr>
                </a:solidFill>
              </a:rPr>
              <a:t> Sánchez. </a:t>
            </a:r>
            <a:r>
              <a:rPr lang="es-VE" sz="2000" b="1" dirty="0">
                <a:solidFill>
                  <a:schemeClr val="tx1">
                    <a:lumMod val="65000"/>
                    <a:lumOff val="35000"/>
                  </a:schemeClr>
                </a:solidFill>
              </a:rPr>
              <a:t>Dr. Miguel Ascencio (Relator)</a:t>
            </a:r>
            <a:r>
              <a:rPr lang="es-VE" sz="2000" dirty="0">
                <a:solidFill>
                  <a:schemeClr val="tx1">
                    <a:lumMod val="65000"/>
                    <a:lumOff val="35000"/>
                  </a:schemeClr>
                </a:solidFill>
              </a:rPr>
              <a:t>, Dra. Nathaly Briceño</a:t>
            </a:r>
            <a:endParaRPr lang="es-VE" sz="2000" dirty="0"/>
          </a:p>
        </p:txBody>
      </p:sp>
      <p:sp>
        <p:nvSpPr>
          <p:cNvPr id="4" name="CuadroTexto 3">
            <a:extLst>
              <a:ext uri="{FF2B5EF4-FFF2-40B4-BE49-F238E27FC236}">
                <a16:creationId xmlns:a16="http://schemas.microsoft.com/office/drawing/2014/main" id="{191F03E0-0387-4797-B3D1-C38A1E1C433C}"/>
              </a:ext>
            </a:extLst>
          </p:cNvPr>
          <p:cNvSpPr txBox="1"/>
          <p:nvPr/>
        </p:nvSpPr>
        <p:spPr>
          <a:xfrm>
            <a:off x="5049078" y="6388412"/>
            <a:ext cx="4465983" cy="369332"/>
          </a:xfrm>
          <a:prstGeom prst="rect">
            <a:avLst/>
          </a:prstGeom>
          <a:noFill/>
        </p:spPr>
        <p:txBody>
          <a:bodyPr wrap="square" rtlCol="0">
            <a:spAutoFit/>
          </a:bodyPr>
          <a:lstStyle/>
          <a:p>
            <a:r>
              <a:rPr lang="es-VE" b="1" dirty="0">
                <a:solidFill>
                  <a:srgbClr val="002060"/>
                </a:solidFill>
              </a:rPr>
              <a:t>BARQUISIMETO, 2022</a:t>
            </a:r>
            <a:r>
              <a:rPr lang="es-VE" dirty="0"/>
              <a:t>.</a:t>
            </a:r>
          </a:p>
        </p:txBody>
      </p:sp>
    </p:spTree>
    <p:extLst>
      <p:ext uri="{BB962C8B-B14F-4D97-AF65-F5344CB8AC3E}">
        <p14:creationId xmlns:p14="http://schemas.microsoft.com/office/powerpoint/2010/main" val="1422568822"/>
      </p:ext>
    </p:extLst>
  </p:cSld>
  <p:clrMapOvr>
    <a:masterClrMapping/>
  </p:clrMapOvr>
  <mc:AlternateContent xmlns:mc="http://schemas.openxmlformats.org/markup-compatibility/2006" xmlns:p14="http://schemas.microsoft.com/office/powerpoint/2010/main">
    <mc:Choice Requires="p14">
      <p:transition spd="slow" p14:dur="2000" advTm="1926"/>
    </mc:Choice>
    <mc:Fallback xmlns="">
      <p:transition spd="slow" advTm="192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8662A2C-6C50-4BA8-941A-5A3D299A1F31}"/>
              </a:ext>
            </a:extLst>
          </p:cNvPr>
          <p:cNvSpPr>
            <a:spLocks noGrp="1"/>
          </p:cNvSpPr>
          <p:nvPr>
            <p:ph idx="1"/>
          </p:nvPr>
        </p:nvSpPr>
        <p:spPr>
          <a:xfrm>
            <a:off x="838200" y="1253331"/>
            <a:ext cx="10515600" cy="4351338"/>
          </a:xfrm>
        </p:spPr>
        <p:txBody>
          <a:bodyPr>
            <a:normAutofit/>
          </a:bodyPr>
          <a:lstStyle/>
          <a:p>
            <a:pPr algn="just">
              <a:lnSpc>
                <a:spcPct val="150000"/>
              </a:lnSpc>
            </a:pPr>
            <a:r>
              <a:rPr lang="es-VE" sz="2400" dirty="0"/>
              <a:t>Existe una disminución del 75% en el uso de catéter de arteria pulmonar en pacientes con IAM complicados con Shock cardiogénico.</a:t>
            </a:r>
          </a:p>
          <a:p>
            <a:pPr algn="just">
              <a:lnSpc>
                <a:spcPct val="150000"/>
              </a:lnSpc>
            </a:pPr>
            <a:r>
              <a:rPr lang="es-VE" sz="2400" dirty="0"/>
              <a:t>Sin embargo, las directrices del CCA y AHA apoyan su uso en pacientes con IC en Shock, pacientes con insuficiencia respiratoria que requieren ventilación mecánica (IA).</a:t>
            </a:r>
          </a:p>
          <a:p>
            <a:pPr algn="just">
              <a:lnSpc>
                <a:spcPct val="150000"/>
              </a:lnSpc>
            </a:pPr>
            <a:r>
              <a:rPr lang="es-VE" sz="2400" dirty="0"/>
              <a:t>No existe ningún ECA en pacientes con Shock. </a:t>
            </a:r>
          </a:p>
        </p:txBody>
      </p:sp>
      <p:sp>
        <p:nvSpPr>
          <p:cNvPr id="3" name="Título 2">
            <a:extLst>
              <a:ext uri="{FF2B5EF4-FFF2-40B4-BE49-F238E27FC236}">
                <a16:creationId xmlns:a16="http://schemas.microsoft.com/office/drawing/2014/main" id="{B55BA68A-08BB-495B-AE33-6E0B5547F6AF}"/>
              </a:ext>
            </a:extLst>
          </p:cNvPr>
          <p:cNvSpPr>
            <a:spLocks noGrp="1"/>
          </p:cNvSpPr>
          <p:nvPr>
            <p:ph type="title"/>
          </p:nvPr>
        </p:nvSpPr>
        <p:spPr/>
        <p:txBody>
          <a:bodyPr/>
          <a:lstStyle/>
          <a:p>
            <a:r>
              <a:rPr lang="es-VE" dirty="0"/>
              <a:t>Introducción</a:t>
            </a:r>
          </a:p>
        </p:txBody>
      </p:sp>
      <p:sp>
        <p:nvSpPr>
          <p:cNvPr id="7" name="Marcador de texto 3">
            <a:extLst>
              <a:ext uri="{FF2B5EF4-FFF2-40B4-BE49-F238E27FC236}">
                <a16:creationId xmlns:a16="http://schemas.microsoft.com/office/drawing/2014/main" id="{9FE4970F-4BCA-4746-8370-146E7B26505A}"/>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87712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FEB00DE2-9085-4703-8723-B5144692E723}"/>
              </a:ext>
            </a:extLst>
          </p:cNvPr>
          <p:cNvSpPr>
            <a:spLocks noGrp="1"/>
          </p:cNvSpPr>
          <p:nvPr>
            <p:ph idx="1"/>
          </p:nvPr>
        </p:nvSpPr>
        <p:spPr/>
        <p:txBody>
          <a:bodyPr>
            <a:normAutofit/>
          </a:bodyPr>
          <a:lstStyle/>
          <a:p>
            <a:pPr algn="just"/>
            <a:r>
              <a:rPr lang="es-VE" sz="2200" dirty="0"/>
              <a:t>En casos de incertidumbre diagnóstica o en pacientes con falta de respuesta al tratamiento inicial la AHA sugiere para el manejo contemporáneo del SC el uso de cateterismo cardiaco derecho junto con otras herramientas de diagnóstico.</a:t>
            </a:r>
          </a:p>
          <a:p>
            <a:pPr algn="just"/>
            <a:r>
              <a:rPr lang="es-VE" sz="2200" dirty="0"/>
              <a:t>El monitoreo invasivo es cada vez más relevante</a:t>
            </a:r>
          </a:p>
          <a:p>
            <a:pPr algn="just"/>
            <a:endParaRPr lang="es-VE" sz="2200" dirty="0"/>
          </a:p>
        </p:txBody>
      </p:sp>
      <p:sp>
        <p:nvSpPr>
          <p:cNvPr id="3" name="Título 2">
            <a:extLst>
              <a:ext uri="{FF2B5EF4-FFF2-40B4-BE49-F238E27FC236}">
                <a16:creationId xmlns:a16="http://schemas.microsoft.com/office/drawing/2014/main" id="{8B6E3ECF-5FB4-4CE5-B7EF-FAD344D89297}"/>
              </a:ext>
            </a:extLst>
          </p:cNvPr>
          <p:cNvSpPr>
            <a:spLocks noGrp="1"/>
          </p:cNvSpPr>
          <p:nvPr>
            <p:ph type="title"/>
          </p:nvPr>
        </p:nvSpPr>
        <p:spPr/>
        <p:txBody>
          <a:bodyPr/>
          <a:lstStyle/>
          <a:p>
            <a:r>
              <a:rPr lang="es-VE" dirty="0"/>
              <a:t>Introducción </a:t>
            </a:r>
          </a:p>
        </p:txBody>
      </p:sp>
      <p:graphicFrame>
        <p:nvGraphicFramePr>
          <p:cNvPr id="5" name="Diagrama 4">
            <a:extLst>
              <a:ext uri="{FF2B5EF4-FFF2-40B4-BE49-F238E27FC236}">
                <a16:creationId xmlns:a16="http://schemas.microsoft.com/office/drawing/2014/main" id="{7B097108-9392-4653-8C80-6879AF808F34}"/>
              </a:ext>
            </a:extLst>
          </p:cNvPr>
          <p:cNvGraphicFramePr/>
          <p:nvPr>
            <p:extLst>
              <p:ext uri="{D42A27DB-BD31-4B8C-83A1-F6EECF244321}">
                <p14:modId xmlns:p14="http://schemas.microsoft.com/office/powerpoint/2010/main" val="1341977424"/>
              </p:ext>
            </p:extLst>
          </p:nvPr>
        </p:nvGraphicFramePr>
        <p:xfrm>
          <a:off x="1642207" y="1665051"/>
          <a:ext cx="921805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esquinas redondeadas 5">
            <a:extLst>
              <a:ext uri="{FF2B5EF4-FFF2-40B4-BE49-F238E27FC236}">
                <a16:creationId xmlns:a16="http://schemas.microsoft.com/office/drawing/2014/main" id="{C60343A5-5FC3-4ED7-86D7-27BFD63F9287}"/>
              </a:ext>
            </a:extLst>
          </p:cNvPr>
          <p:cNvSpPr/>
          <p:nvPr/>
        </p:nvSpPr>
        <p:spPr>
          <a:xfrm>
            <a:off x="1516017" y="3512281"/>
            <a:ext cx="9344241" cy="16479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VE" sz="2200" dirty="0"/>
              <a:t>Para definir aún más el papel de CCD en pacientes con SC, se realizó un análisis de la base de datos nacional de readmisiones que evalúa los resultados, el uso de terapias avanzadas para la insuficiencia cardíaca y las tasas de readmisión</a:t>
            </a:r>
            <a:br>
              <a:rPr lang="es-VE" dirty="0"/>
            </a:br>
            <a:endParaRPr lang="es-VE" dirty="0"/>
          </a:p>
        </p:txBody>
      </p:sp>
      <p:sp>
        <p:nvSpPr>
          <p:cNvPr id="7" name="Marcador de texto 3">
            <a:extLst>
              <a:ext uri="{FF2B5EF4-FFF2-40B4-BE49-F238E27FC236}">
                <a16:creationId xmlns:a16="http://schemas.microsoft.com/office/drawing/2014/main" id="{35925AB9-9435-49C1-B536-9696FEBAE53E}"/>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31388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14D28320-A58E-4E7E-AFDB-DD4034C66807}"/>
                                            </p:graphicEl>
                                          </p:spTgt>
                                        </p:tgtEl>
                                        <p:attrNameLst>
                                          <p:attrName>style.visibility</p:attrName>
                                        </p:attrNameLst>
                                      </p:cBhvr>
                                      <p:to>
                                        <p:strVal val="visible"/>
                                      </p:to>
                                    </p:set>
                                    <p:anim calcmode="lin" valueType="num">
                                      <p:cBhvr additive="base">
                                        <p:cTn id="7" dur="500" fill="hold"/>
                                        <p:tgtEl>
                                          <p:spTgt spid="5">
                                            <p:graphicEl>
                                              <a:dgm id="{14D28320-A58E-4E7E-AFDB-DD4034C6680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14D28320-A58E-4E7E-AFDB-DD4034C6680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A69A9005-402C-4773-A128-987774FDCE03}"/>
                                            </p:graphicEl>
                                          </p:spTgt>
                                        </p:tgtEl>
                                        <p:attrNameLst>
                                          <p:attrName>style.visibility</p:attrName>
                                        </p:attrNameLst>
                                      </p:cBhvr>
                                      <p:to>
                                        <p:strVal val="visible"/>
                                      </p:to>
                                    </p:set>
                                    <p:anim calcmode="lin" valueType="num">
                                      <p:cBhvr additive="base">
                                        <p:cTn id="13" dur="500" fill="hold"/>
                                        <p:tgtEl>
                                          <p:spTgt spid="5">
                                            <p:graphicEl>
                                              <a:dgm id="{A69A9005-402C-4773-A128-987774FDCE0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A69A9005-402C-4773-A128-987774FDCE0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4ADC31D3-3F5C-4854-A4A4-FCDC3D85A179}"/>
                                            </p:graphicEl>
                                          </p:spTgt>
                                        </p:tgtEl>
                                        <p:attrNameLst>
                                          <p:attrName>style.visibility</p:attrName>
                                        </p:attrNameLst>
                                      </p:cBhvr>
                                      <p:to>
                                        <p:strVal val="visible"/>
                                      </p:to>
                                    </p:set>
                                    <p:anim calcmode="lin" valueType="num">
                                      <p:cBhvr additive="base">
                                        <p:cTn id="19" dur="500" fill="hold"/>
                                        <p:tgtEl>
                                          <p:spTgt spid="5">
                                            <p:graphicEl>
                                              <a:dgm id="{4ADC31D3-3F5C-4854-A4A4-FCDC3D85A17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4ADC31D3-3F5C-4854-A4A4-FCDC3D85A17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C9F2911-41D4-4292-89C2-160DCB9DCE2F}"/>
              </a:ext>
            </a:extLst>
          </p:cNvPr>
          <p:cNvSpPr>
            <a:spLocks noGrp="1"/>
          </p:cNvSpPr>
          <p:nvPr>
            <p:ph type="ctrTitle"/>
          </p:nvPr>
        </p:nvSpPr>
        <p:spPr/>
        <p:txBody>
          <a:bodyPr/>
          <a:lstStyle/>
          <a:p>
            <a:r>
              <a:rPr lang="es-VE" dirty="0"/>
              <a:t>METODOLOGÍA </a:t>
            </a:r>
          </a:p>
        </p:txBody>
      </p:sp>
    </p:spTree>
    <p:extLst>
      <p:ext uri="{BB962C8B-B14F-4D97-AF65-F5344CB8AC3E}">
        <p14:creationId xmlns:p14="http://schemas.microsoft.com/office/powerpoint/2010/main" val="159649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9DDFEA6-8924-4608-B389-BDB5E01902DF}"/>
              </a:ext>
            </a:extLst>
          </p:cNvPr>
          <p:cNvSpPr>
            <a:spLocks noGrp="1"/>
          </p:cNvSpPr>
          <p:nvPr>
            <p:ph idx="1"/>
          </p:nvPr>
        </p:nvSpPr>
        <p:spPr>
          <a:xfrm>
            <a:off x="838200" y="1575804"/>
            <a:ext cx="7067843" cy="4780546"/>
          </a:xfrm>
        </p:spPr>
        <p:txBody>
          <a:bodyPr>
            <a:normAutofit/>
          </a:bodyPr>
          <a:lstStyle/>
          <a:p>
            <a:pPr marL="0" indent="0" algn="ctr">
              <a:buNone/>
            </a:pPr>
            <a:r>
              <a:rPr lang="es-VE" sz="2600" b="1" i="1" dirty="0">
                <a:solidFill>
                  <a:srgbClr val="C00000"/>
                </a:solidFill>
              </a:rPr>
              <a:t>Base de datos de readmisión a nivel nacional.</a:t>
            </a:r>
          </a:p>
          <a:p>
            <a:pPr algn="just">
              <a:lnSpc>
                <a:spcPct val="150000"/>
              </a:lnSpc>
            </a:pPr>
            <a:r>
              <a:rPr lang="es-VE" sz="2200" dirty="0">
                <a:solidFill>
                  <a:schemeClr val="tx2">
                    <a:lumMod val="50000"/>
                  </a:schemeClr>
                </a:solidFill>
              </a:rPr>
              <a:t>Es una base de datos única y poderosa diseñada para respaldar los análisis de las tasas nacionales de readmisión para todos los tipos de contribuyentes. </a:t>
            </a:r>
          </a:p>
          <a:p>
            <a:pPr algn="just">
              <a:lnSpc>
                <a:spcPct val="150000"/>
              </a:lnSpc>
            </a:pPr>
            <a:r>
              <a:rPr lang="es-VE" sz="2200" dirty="0">
                <a:solidFill>
                  <a:schemeClr val="tx2">
                    <a:lumMod val="50000"/>
                  </a:schemeClr>
                </a:solidFill>
              </a:rPr>
              <a:t>Contiene datos de 27 estados geográficamente dispersos que reportan un estimado de 36 millones de descargas a nivel nacional.</a:t>
            </a:r>
          </a:p>
        </p:txBody>
      </p:sp>
      <p:sp>
        <p:nvSpPr>
          <p:cNvPr id="3" name="Título 2">
            <a:extLst>
              <a:ext uri="{FF2B5EF4-FFF2-40B4-BE49-F238E27FC236}">
                <a16:creationId xmlns:a16="http://schemas.microsoft.com/office/drawing/2014/main" id="{2B18D1C5-B440-4D25-B677-2789878A4D01}"/>
              </a:ext>
            </a:extLst>
          </p:cNvPr>
          <p:cNvSpPr>
            <a:spLocks noGrp="1"/>
          </p:cNvSpPr>
          <p:nvPr>
            <p:ph type="title"/>
          </p:nvPr>
        </p:nvSpPr>
        <p:spPr/>
        <p:txBody>
          <a:bodyPr/>
          <a:lstStyle/>
          <a:p>
            <a:r>
              <a:rPr lang="es-VE" dirty="0"/>
              <a:t>Fuente de datos</a:t>
            </a:r>
          </a:p>
        </p:txBody>
      </p:sp>
      <p:pic>
        <p:nvPicPr>
          <p:cNvPr id="7" name="Imagen 6">
            <a:extLst>
              <a:ext uri="{FF2B5EF4-FFF2-40B4-BE49-F238E27FC236}">
                <a16:creationId xmlns:a16="http://schemas.microsoft.com/office/drawing/2014/main" id="{0B6CC109-293A-441A-A3E0-1AF64A476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0894" y="2194560"/>
            <a:ext cx="2919984" cy="2468880"/>
          </a:xfrm>
          <a:prstGeom prst="rect">
            <a:avLst/>
          </a:prstGeom>
        </p:spPr>
      </p:pic>
      <p:sp>
        <p:nvSpPr>
          <p:cNvPr id="6" name="Marcador de texto 3">
            <a:extLst>
              <a:ext uri="{FF2B5EF4-FFF2-40B4-BE49-F238E27FC236}">
                <a16:creationId xmlns:a16="http://schemas.microsoft.com/office/drawing/2014/main" id="{26C9038C-5784-401C-BD15-6E48A7AD7932}"/>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125988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9DDFEA6-8924-4608-B389-BDB5E01902DF}"/>
              </a:ext>
            </a:extLst>
          </p:cNvPr>
          <p:cNvSpPr>
            <a:spLocks noGrp="1"/>
          </p:cNvSpPr>
          <p:nvPr>
            <p:ph idx="1"/>
          </p:nvPr>
        </p:nvSpPr>
        <p:spPr>
          <a:xfrm>
            <a:off x="662940" y="1237168"/>
            <a:ext cx="8122920" cy="4780546"/>
          </a:xfrm>
        </p:spPr>
        <p:txBody>
          <a:bodyPr>
            <a:normAutofit/>
          </a:bodyPr>
          <a:lstStyle/>
          <a:p>
            <a:pPr marL="0" indent="0" algn="ctr">
              <a:buNone/>
            </a:pPr>
            <a:r>
              <a:rPr lang="es-VE" sz="2600" b="1" i="1" dirty="0">
                <a:solidFill>
                  <a:srgbClr val="C00000"/>
                </a:solidFill>
              </a:rPr>
              <a:t>Base de datos de readmisión a nivel nacional.</a:t>
            </a:r>
          </a:p>
          <a:p>
            <a:pPr algn="just">
              <a:lnSpc>
                <a:spcPct val="150000"/>
              </a:lnSpc>
            </a:pPr>
            <a:r>
              <a:rPr lang="es-VE" sz="2200" dirty="0">
                <a:solidFill>
                  <a:schemeClr val="tx2">
                    <a:lumMod val="50000"/>
                  </a:schemeClr>
                </a:solidFill>
              </a:rPr>
              <a:t>Los códigos de diagnósticos y procedimientos fueron actualizados en el cuarto trimestre del 2015 según la Clasificación Internacional de Enfermedades Décima Revisión del Código de Modificación Clínica (ICD-10-CM) con el código </a:t>
            </a:r>
            <a:r>
              <a:rPr lang="es-VE" sz="2200" b="1" dirty="0">
                <a:solidFill>
                  <a:srgbClr val="C00000"/>
                </a:solidFill>
              </a:rPr>
              <a:t>R57.0</a:t>
            </a:r>
          </a:p>
          <a:p>
            <a:pPr algn="just">
              <a:lnSpc>
                <a:spcPct val="150000"/>
              </a:lnSpc>
            </a:pPr>
            <a:r>
              <a:rPr lang="es-VE" sz="2200" dirty="0">
                <a:solidFill>
                  <a:schemeClr val="tx2">
                    <a:lumMod val="50000"/>
                  </a:schemeClr>
                </a:solidFill>
              </a:rPr>
              <a:t>Se renunció a la aprobación de la junta de revisión institucional y al consentimiento informado para este estudio debido a la naturaleza anónima de la base de datos.</a:t>
            </a:r>
          </a:p>
        </p:txBody>
      </p:sp>
      <p:sp>
        <p:nvSpPr>
          <p:cNvPr id="3" name="Título 2">
            <a:extLst>
              <a:ext uri="{FF2B5EF4-FFF2-40B4-BE49-F238E27FC236}">
                <a16:creationId xmlns:a16="http://schemas.microsoft.com/office/drawing/2014/main" id="{2B18D1C5-B440-4D25-B677-2789878A4D01}"/>
              </a:ext>
            </a:extLst>
          </p:cNvPr>
          <p:cNvSpPr>
            <a:spLocks noGrp="1"/>
          </p:cNvSpPr>
          <p:nvPr>
            <p:ph type="title"/>
          </p:nvPr>
        </p:nvSpPr>
        <p:spPr/>
        <p:txBody>
          <a:bodyPr/>
          <a:lstStyle/>
          <a:p>
            <a:r>
              <a:rPr lang="es-VE" dirty="0"/>
              <a:t>Fuente de datos</a:t>
            </a:r>
          </a:p>
        </p:txBody>
      </p:sp>
      <p:pic>
        <p:nvPicPr>
          <p:cNvPr id="8" name="Imagen 7">
            <a:extLst>
              <a:ext uri="{FF2B5EF4-FFF2-40B4-BE49-F238E27FC236}">
                <a16:creationId xmlns:a16="http://schemas.microsoft.com/office/drawing/2014/main" id="{A1DCBC0A-E0D8-495F-B7B6-8E8C1581D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247" y="1237168"/>
            <a:ext cx="3047748" cy="1523874"/>
          </a:xfrm>
          <a:prstGeom prst="rect">
            <a:avLst/>
          </a:prstGeom>
        </p:spPr>
      </p:pic>
      <p:sp>
        <p:nvSpPr>
          <p:cNvPr id="9" name="CuadroTexto 8">
            <a:extLst>
              <a:ext uri="{FF2B5EF4-FFF2-40B4-BE49-F238E27FC236}">
                <a16:creationId xmlns:a16="http://schemas.microsoft.com/office/drawing/2014/main" id="{26B5EFDF-28C2-4345-876B-F148394DCB15}"/>
              </a:ext>
            </a:extLst>
          </p:cNvPr>
          <p:cNvSpPr txBox="1"/>
          <p:nvPr/>
        </p:nvSpPr>
        <p:spPr>
          <a:xfrm>
            <a:off x="1955409" y="1871003"/>
            <a:ext cx="4487594" cy="2208628"/>
          </a:xfrm>
          <a:prstGeom prst="rect">
            <a:avLst/>
          </a:prstGeom>
          <a:noFill/>
        </p:spPr>
        <p:txBody>
          <a:bodyPr wrap="square" rtlCol="0">
            <a:spAutoFit/>
          </a:bodyPr>
          <a:lstStyle/>
          <a:p>
            <a:endParaRPr lang="es-VE" dirty="0"/>
          </a:p>
        </p:txBody>
      </p:sp>
      <p:sp>
        <p:nvSpPr>
          <p:cNvPr id="7" name="Marcador de texto 3">
            <a:extLst>
              <a:ext uri="{FF2B5EF4-FFF2-40B4-BE49-F238E27FC236}">
                <a16:creationId xmlns:a16="http://schemas.microsoft.com/office/drawing/2014/main" id="{300283F7-071F-452D-93CF-DC59994E1D36}"/>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99738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6215804-E64C-4A71-B97C-4024606B4C6C}"/>
              </a:ext>
            </a:extLst>
          </p:cNvPr>
          <p:cNvSpPr>
            <a:spLocks noGrp="1"/>
          </p:cNvSpPr>
          <p:nvPr>
            <p:ph type="title"/>
          </p:nvPr>
        </p:nvSpPr>
        <p:spPr/>
        <p:txBody>
          <a:bodyPr/>
          <a:lstStyle/>
          <a:p>
            <a:r>
              <a:rPr lang="es-VE" dirty="0"/>
              <a:t>Población de estudio</a:t>
            </a:r>
          </a:p>
        </p:txBody>
      </p:sp>
      <p:pic>
        <p:nvPicPr>
          <p:cNvPr id="8" name="Imagen 7">
            <a:extLst>
              <a:ext uri="{FF2B5EF4-FFF2-40B4-BE49-F238E27FC236}">
                <a16:creationId xmlns:a16="http://schemas.microsoft.com/office/drawing/2014/main" id="{196009DA-18C4-4EC6-9011-57830A73F97D}"/>
              </a:ext>
            </a:extLst>
          </p:cNvPr>
          <p:cNvPicPr>
            <a:picLocks noChangeAspect="1"/>
          </p:cNvPicPr>
          <p:nvPr/>
        </p:nvPicPr>
        <p:blipFill rotWithShape="1">
          <a:blip r:embed="rId3">
            <a:extLst>
              <a:ext uri="{28A0092B-C50C-407E-A947-70E740481C1C}">
                <a14:useLocalDpi xmlns:a14="http://schemas.microsoft.com/office/drawing/2010/main" val="0"/>
              </a:ext>
            </a:extLst>
          </a:blip>
          <a:srcRect r="47159"/>
          <a:stretch/>
        </p:blipFill>
        <p:spPr>
          <a:xfrm>
            <a:off x="1012866" y="1610632"/>
            <a:ext cx="2984365" cy="4405312"/>
          </a:xfrm>
          <a:prstGeom prst="rect">
            <a:avLst/>
          </a:prstGeom>
          <a:effectLst>
            <a:softEdge rad="635000"/>
          </a:effectLst>
        </p:spPr>
      </p:pic>
      <p:sp>
        <p:nvSpPr>
          <p:cNvPr id="9" name="CuadroTexto 8">
            <a:extLst>
              <a:ext uri="{FF2B5EF4-FFF2-40B4-BE49-F238E27FC236}">
                <a16:creationId xmlns:a16="http://schemas.microsoft.com/office/drawing/2014/main" id="{CE5ED8E5-892F-4A42-B9D1-1C4D1FF4F9B0}"/>
              </a:ext>
            </a:extLst>
          </p:cNvPr>
          <p:cNvSpPr txBox="1"/>
          <p:nvPr/>
        </p:nvSpPr>
        <p:spPr>
          <a:xfrm>
            <a:off x="1062251" y="1023750"/>
            <a:ext cx="3438098" cy="461665"/>
          </a:xfrm>
          <a:prstGeom prst="rect">
            <a:avLst/>
          </a:prstGeom>
          <a:noFill/>
        </p:spPr>
        <p:txBody>
          <a:bodyPr wrap="square" rtlCol="0">
            <a:spAutoFit/>
          </a:bodyPr>
          <a:lstStyle/>
          <a:p>
            <a:r>
              <a:rPr lang="es-VE" sz="2400" b="1" dirty="0"/>
              <a:t>Criterios de inclusión </a:t>
            </a:r>
          </a:p>
        </p:txBody>
      </p:sp>
      <p:sp>
        <p:nvSpPr>
          <p:cNvPr id="11" name="CuadroTexto 10">
            <a:extLst>
              <a:ext uri="{FF2B5EF4-FFF2-40B4-BE49-F238E27FC236}">
                <a16:creationId xmlns:a16="http://schemas.microsoft.com/office/drawing/2014/main" id="{AA7D3DCE-0340-4322-81FE-3FF7B23D57A8}"/>
              </a:ext>
            </a:extLst>
          </p:cNvPr>
          <p:cNvSpPr txBox="1"/>
          <p:nvPr/>
        </p:nvSpPr>
        <p:spPr>
          <a:xfrm>
            <a:off x="5000792" y="1670912"/>
            <a:ext cx="6178342" cy="391305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VE" sz="2400" dirty="0"/>
              <a:t>Todos los pacientes con diagnostico de Shock cardiogénico identificados en la primera hospitalización.</a:t>
            </a:r>
          </a:p>
          <a:p>
            <a:pPr marL="285750" indent="-285750" algn="just">
              <a:lnSpc>
                <a:spcPct val="150000"/>
              </a:lnSpc>
              <a:buFont typeface="Arial" panose="020B0604020202020204" pitchFamily="34" charset="0"/>
              <a:buChar char="•"/>
            </a:pPr>
            <a:r>
              <a:rPr lang="es-VE" sz="2400" dirty="0"/>
              <a:t>Enero – Noviembre del 2016.</a:t>
            </a:r>
          </a:p>
          <a:p>
            <a:pPr marL="285750" indent="-285750" algn="just">
              <a:lnSpc>
                <a:spcPct val="150000"/>
              </a:lnSpc>
              <a:buFont typeface="Arial" panose="020B0604020202020204" pitchFamily="34" charset="0"/>
              <a:buChar char="•"/>
            </a:pPr>
            <a:r>
              <a:rPr lang="es-VE" sz="2400" dirty="0"/>
              <a:t>Enero – Noviembre del 2017.</a:t>
            </a:r>
          </a:p>
          <a:p>
            <a:pPr marL="285750" indent="-285750" algn="just">
              <a:lnSpc>
                <a:spcPct val="150000"/>
              </a:lnSpc>
              <a:buFont typeface="Arial" panose="020B0604020202020204" pitchFamily="34" charset="0"/>
              <a:buChar char="•"/>
            </a:pPr>
            <a:r>
              <a:rPr lang="es-VE" sz="2400" dirty="0"/>
              <a:t>Readmisiones no electivas 30 días posterior al alta. </a:t>
            </a:r>
          </a:p>
        </p:txBody>
      </p:sp>
      <p:sp>
        <p:nvSpPr>
          <p:cNvPr id="7" name="Marcador de texto 3">
            <a:extLst>
              <a:ext uri="{FF2B5EF4-FFF2-40B4-BE49-F238E27FC236}">
                <a16:creationId xmlns:a16="http://schemas.microsoft.com/office/drawing/2014/main" id="{93D44FF0-A920-468F-9EB9-89E5A22AACD7}"/>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81097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018EC5C-2D6E-4872-9F7B-6140BEF707E0}"/>
              </a:ext>
            </a:extLst>
          </p:cNvPr>
          <p:cNvSpPr txBox="1"/>
          <p:nvPr/>
        </p:nvSpPr>
        <p:spPr>
          <a:xfrm>
            <a:off x="1036016" y="2316398"/>
            <a:ext cx="5829018" cy="276370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VE" sz="2400" dirty="0"/>
              <a:t>Todos los pacientes con ingreso planificado.</a:t>
            </a:r>
          </a:p>
          <a:p>
            <a:pPr marL="285750" indent="-285750" algn="just">
              <a:lnSpc>
                <a:spcPct val="150000"/>
              </a:lnSpc>
              <a:buFont typeface="Arial" panose="020B0604020202020204" pitchFamily="34" charset="0"/>
              <a:buChar char="•"/>
            </a:pPr>
            <a:r>
              <a:rPr lang="es-VE" sz="2400" dirty="0"/>
              <a:t>Admisiones electivas para implante DAVI o TOC.</a:t>
            </a:r>
          </a:p>
          <a:p>
            <a:pPr marL="285750" indent="-285750" algn="just">
              <a:lnSpc>
                <a:spcPct val="150000"/>
              </a:lnSpc>
              <a:buFont typeface="Arial" panose="020B0604020202020204" pitchFamily="34" charset="0"/>
              <a:buChar char="•"/>
            </a:pPr>
            <a:endParaRPr lang="es-VE" sz="2200" dirty="0"/>
          </a:p>
        </p:txBody>
      </p:sp>
      <p:sp>
        <p:nvSpPr>
          <p:cNvPr id="6" name="CuadroTexto 5">
            <a:extLst>
              <a:ext uri="{FF2B5EF4-FFF2-40B4-BE49-F238E27FC236}">
                <a16:creationId xmlns:a16="http://schemas.microsoft.com/office/drawing/2014/main" id="{28717CAD-1424-468F-B6B9-708D29B6890A}"/>
              </a:ext>
            </a:extLst>
          </p:cNvPr>
          <p:cNvSpPr txBox="1"/>
          <p:nvPr/>
        </p:nvSpPr>
        <p:spPr>
          <a:xfrm>
            <a:off x="1639895" y="1316233"/>
            <a:ext cx="3438098" cy="461665"/>
          </a:xfrm>
          <a:prstGeom prst="rect">
            <a:avLst/>
          </a:prstGeom>
          <a:noFill/>
        </p:spPr>
        <p:txBody>
          <a:bodyPr wrap="square" rtlCol="0">
            <a:spAutoFit/>
          </a:bodyPr>
          <a:lstStyle/>
          <a:p>
            <a:r>
              <a:rPr lang="es-VE" sz="2400" b="1" dirty="0"/>
              <a:t>Criterios de exclusión </a:t>
            </a:r>
          </a:p>
        </p:txBody>
      </p:sp>
      <p:pic>
        <p:nvPicPr>
          <p:cNvPr id="7" name="Imagen 6">
            <a:extLst>
              <a:ext uri="{FF2B5EF4-FFF2-40B4-BE49-F238E27FC236}">
                <a16:creationId xmlns:a16="http://schemas.microsoft.com/office/drawing/2014/main" id="{9B8A211F-32FE-4AA3-9A9D-D104BA6D08F9}"/>
              </a:ext>
            </a:extLst>
          </p:cNvPr>
          <p:cNvPicPr>
            <a:picLocks noChangeAspect="1"/>
          </p:cNvPicPr>
          <p:nvPr/>
        </p:nvPicPr>
        <p:blipFill rotWithShape="1">
          <a:blip r:embed="rId3">
            <a:extLst>
              <a:ext uri="{28A0092B-C50C-407E-A947-70E740481C1C}">
                <a14:useLocalDpi xmlns:a14="http://schemas.microsoft.com/office/drawing/2010/main" val="0"/>
              </a:ext>
            </a:extLst>
          </a:blip>
          <a:srcRect l="49631"/>
          <a:stretch/>
        </p:blipFill>
        <p:spPr>
          <a:xfrm>
            <a:off x="7565208" y="1281468"/>
            <a:ext cx="2773572" cy="4295064"/>
          </a:xfrm>
          <a:prstGeom prst="rect">
            <a:avLst/>
          </a:prstGeom>
          <a:effectLst>
            <a:softEdge rad="635000"/>
          </a:effectLst>
        </p:spPr>
      </p:pic>
      <p:sp>
        <p:nvSpPr>
          <p:cNvPr id="8" name="Título 2">
            <a:extLst>
              <a:ext uri="{FF2B5EF4-FFF2-40B4-BE49-F238E27FC236}">
                <a16:creationId xmlns:a16="http://schemas.microsoft.com/office/drawing/2014/main" id="{0CE96219-DD70-4AE8-A579-D2709F4FB705}"/>
              </a:ext>
            </a:extLst>
          </p:cNvPr>
          <p:cNvSpPr>
            <a:spLocks noGrp="1"/>
          </p:cNvSpPr>
          <p:nvPr>
            <p:ph type="title"/>
          </p:nvPr>
        </p:nvSpPr>
        <p:spPr>
          <a:xfrm>
            <a:off x="800100" y="-75024"/>
            <a:ext cx="10515600" cy="973557"/>
          </a:xfrm>
        </p:spPr>
        <p:txBody>
          <a:bodyPr/>
          <a:lstStyle/>
          <a:p>
            <a:r>
              <a:rPr lang="es-VE" dirty="0"/>
              <a:t>Población de estudio</a:t>
            </a:r>
          </a:p>
        </p:txBody>
      </p:sp>
      <p:sp>
        <p:nvSpPr>
          <p:cNvPr id="9" name="Marcador de texto 3">
            <a:extLst>
              <a:ext uri="{FF2B5EF4-FFF2-40B4-BE49-F238E27FC236}">
                <a16:creationId xmlns:a16="http://schemas.microsoft.com/office/drawing/2014/main" id="{3524C6ED-A128-4416-9560-D496D899FF15}"/>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263483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C340ECB-ADE9-4EA3-A4F5-FC9888872DAE}"/>
              </a:ext>
            </a:extLst>
          </p:cNvPr>
          <p:cNvSpPr>
            <a:spLocks noGrp="1"/>
          </p:cNvSpPr>
          <p:nvPr>
            <p:ph idx="1"/>
          </p:nvPr>
        </p:nvSpPr>
        <p:spPr>
          <a:xfrm>
            <a:off x="946688" y="1223821"/>
            <a:ext cx="10515600" cy="1856802"/>
          </a:xfrm>
        </p:spPr>
        <p:txBody>
          <a:bodyPr>
            <a:normAutofit/>
          </a:bodyPr>
          <a:lstStyle/>
          <a:p>
            <a:pPr>
              <a:lnSpc>
                <a:spcPct val="100000"/>
              </a:lnSpc>
            </a:pPr>
            <a:r>
              <a:rPr lang="es-VE" sz="2200" dirty="0"/>
              <a:t>Toda la información inicial y de resultados se comparó entre los pacientes que se les realizó CCD y a los que no se les realizó CCD durante la hospitalización índice.</a:t>
            </a:r>
          </a:p>
          <a:p>
            <a:pPr>
              <a:lnSpc>
                <a:spcPct val="100000"/>
              </a:lnSpc>
            </a:pPr>
            <a:r>
              <a:rPr lang="es-VE" sz="2200" dirty="0"/>
              <a:t>También se realizaron dos análisis de subgrupos</a:t>
            </a:r>
          </a:p>
        </p:txBody>
      </p:sp>
      <p:sp>
        <p:nvSpPr>
          <p:cNvPr id="5" name="Título 2">
            <a:extLst>
              <a:ext uri="{FF2B5EF4-FFF2-40B4-BE49-F238E27FC236}">
                <a16:creationId xmlns:a16="http://schemas.microsoft.com/office/drawing/2014/main" id="{9AE45EA4-91DC-4BFD-A2F0-E7F15367DF40}"/>
              </a:ext>
            </a:extLst>
          </p:cNvPr>
          <p:cNvSpPr>
            <a:spLocks noGrp="1"/>
          </p:cNvSpPr>
          <p:nvPr>
            <p:ph type="title"/>
          </p:nvPr>
        </p:nvSpPr>
        <p:spPr>
          <a:xfrm>
            <a:off x="800100" y="-75024"/>
            <a:ext cx="10515600" cy="973557"/>
          </a:xfrm>
        </p:spPr>
        <p:txBody>
          <a:bodyPr/>
          <a:lstStyle/>
          <a:p>
            <a:r>
              <a:rPr lang="es-VE" dirty="0"/>
              <a:t>Población de estudio</a:t>
            </a:r>
          </a:p>
        </p:txBody>
      </p:sp>
      <p:graphicFrame>
        <p:nvGraphicFramePr>
          <p:cNvPr id="3" name="Diagrama 2">
            <a:extLst>
              <a:ext uri="{FF2B5EF4-FFF2-40B4-BE49-F238E27FC236}">
                <a16:creationId xmlns:a16="http://schemas.microsoft.com/office/drawing/2014/main" id="{3D4B0CF7-43FB-46D5-BF79-F155310DEED6}"/>
              </a:ext>
            </a:extLst>
          </p:cNvPr>
          <p:cNvGraphicFramePr/>
          <p:nvPr>
            <p:extLst>
              <p:ext uri="{D42A27DB-BD31-4B8C-83A1-F6EECF244321}">
                <p14:modId xmlns:p14="http://schemas.microsoft.com/office/powerpoint/2010/main" val="2299882000"/>
              </p:ext>
            </p:extLst>
          </p:nvPr>
        </p:nvGraphicFramePr>
        <p:xfrm>
          <a:off x="1888102" y="2755336"/>
          <a:ext cx="8339595" cy="299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texto 3">
            <a:extLst>
              <a:ext uri="{FF2B5EF4-FFF2-40B4-BE49-F238E27FC236}">
                <a16:creationId xmlns:a16="http://schemas.microsoft.com/office/drawing/2014/main" id="{1883EA46-3404-466C-829E-FFDF604A8193}"/>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3036659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3C656BF-9803-44EF-BDFA-1FC093725351}"/>
              </a:ext>
            </a:extLst>
          </p:cNvPr>
          <p:cNvSpPr>
            <a:spLocks noGrp="1"/>
          </p:cNvSpPr>
          <p:nvPr>
            <p:ph idx="1"/>
          </p:nvPr>
        </p:nvSpPr>
        <p:spPr/>
        <p:txBody>
          <a:bodyPr>
            <a:normAutofit/>
          </a:bodyPr>
          <a:lstStyle/>
          <a:p>
            <a:pPr>
              <a:lnSpc>
                <a:spcPct val="150000"/>
              </a:lnSpc>
            </a:pPr>
            <a:r>
              <a:rPr lang="es-VE" sz="3600" dirty="0"/>
              <a:t>Observacional</a:t>
            </a:r>
          </a:p>
          <a:p>
            <a:pPr>
              <a:lnSpc>
                <a:spcPct val="150000"/>
              </a:lnSpc>
            </a:pPr>
            <a:r>
              <a:rPr lang="es-VE" sz="3600" dirty="0"/>
              <a:t>Retrospectivo</a:t>
            </a:r>
          </a:p>
        </p:txBody>
      </p:sp>
      <p:sp>
        <p:nvSpPr>
          <p:cNvPr id="3" name="Título 2">
            <a:extLst>
              <a:ext uri="{FF2B5EF4-FFF2-40B4-BE49-F238E27FC236}">
                <a16:creationId xmlns:a16="http://schemas.microsoft.com/office/drawing/2014/main" id="{9409E5A9-9086-43B3-8E65-3BD0A0507EAB}"/>
              </a:ext>
            </a:extLst>
          </p:cNvPr>
          <p:cNvSpPr>
            <a:spLocks noGrp="1"/>
          </p:cNvSpPr>
          <p:nvPr>
            <p:ph type="title"/>
          </p:nvPr>
        </p:nvSpPr>
        <p:spPr/>
        <p:txBody>
          <a:bodyPr/>
          <a:lstStyle/>
          <a:p>
            <a:r>
              <a:rPr lang="es-VE" dirty="0"/>
              <a:t>Diseño del estudio</a:t>
            </a:r>
          </a:p>
        </p:txBody>
      </p:sp>
      <p:pic>
        <p:nvPicPr>
          <p:cNvPr id="6" name="Imagen 5">
            <a:extLst>
              <a:ext uri="{FF2B5EF4-FFF2-40B4-BE49-F238E27FC236}">
                <a16:creationId xmlns:a16="http://schemas.microsoft.com/office/drawing/2014/main" id="{F96D7560-ADEF-402C-B656-07FA754A1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690" y="1451772"/>
            <a:ext cx="3627007" cy="3627007"/>
          </a:xfrm>
          <a:prstGeom prst="rect">
            <a:avLst/>
          </a:prstGeom>
        </p:spPr>
      </p:pic>
      <p:sp>
        <p:nvSpPr>
          <p:cNvPr id="7" name="Marcador de texto 3">
            <a:extLst>
              <a:ext uri="{FF2B5EF4-FFF2-40B4-BE49-F238E27FC236}">
                <a16:creationId xmlns:a16="http://schemas.microsoft.com/office/drawing/2014/main" id="{7DB490EF-EC62-46C9-A531-631A7F403F63}"/>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75289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8D629F8-75B5-4412-8447-B73D36A1FE48}"/>
              </a:ext>
            </a:extLst>
          </p:cNvPr>
          <p:cNvSpPr>
            <a:spLocks noGrp="1"/>
          </p:cNvSpPr>
          <p:nvPr>
            <p:ph type="title"/>
          </p:nvPr>
        </p:nvSpPr>
        <p:spPr/>
        <p:txBody>
          <a:bodyPr/>
          <a:lstStyle/>
          <a:p>
            <a:r>
              <a:rPr lang="es-VE" dirty="0"/>
              <a:t>Objetivo </a:t>
            </a:r>
          </a:p>
        </p:txBody>
      </p:sp>
      <p:sp>
        <p:nvSpPr>
          <p:cNvPr id="13" name="CuadroTexto 12">
            <a:extLst>
              <a:ext uri="{FF2B5EF4-FFF2-40B4-BE49-F238E27FC236}">
                <a16:creationId xmlns:a16="http://schemas.microsoft.com/office/drawing/2014/main" id="{5D701990-8939-4B36-AFBE-6091D2CF1E33}"/>
              </a:ext>
            </a:extLst>
          </p:cNvPr>
          <p:cNvSpPr txBox="1"/>
          <p:nvPr/>
        </p:nvSpPr>
        <p:spPr>
          <a:xfrm>
            <a:off x="800100" y="2842611"/>
            <a:ext cx="4619296" cy="1569660"/>
          </a:xfrm>
          <a:prstGeom prst="rect">
            <a:avLst/>
          </a:prstGeom>
          <a:noFill/>
        </p:spPr>
        <p:txBody>
          <a:bodyPr wrap="square" rtlCol="0">
            <a:spAutoFit/>
          </a:bodyPr>
          <a:lstStyle/>
          <a:p>
            <a:pPr algn="ctr"/>
            <a:r>
              <a:rPr lang="es-VE" sz="2400" dirty="0"/>
              <a:t>El impacto del CCD durante la primera hospitalización por IM complicado con Shock cardiogénico. </a:t>
            </a:r>
          </a:p>
        </p:txBody>
      </p:sp>
      <p:sp>
        <p:nvSpPr>
          <p:cNvPr id="14" name="CuadroTexto 13">
            <a:extLst>
              <a:ext uri="{FF2B5EF4-FFF2-40B4-BE49-F238E27FC236}">
                <a16:creationId xmlns:a16="http://schemas.microsoft.com/office/drawing/2014/main" id="{3EB6A3CD-77F9-4705-92FC-91D8B619296B}"/>
              </a:ext>
            </a:extLst>
          </p:cNvPr>
          <p:cNvSpPr txBox="1"/>
          <p:nvPr/>
        </p:nvSpPr>
        <p:spPr>
          <a:xfrm>
            <a:off x="1154823" y="1480567"/>
            <a:ext cx="3909849" cy="461665"/>
          </a:xfrm>
          <a:prstGeom prst="rect">
            <a:avLst/>
          </a:prstGeom>
          <a:noFill/>
        </p:spPr>
        <p:txBody>
          <a:bodyPr wrap="square" rtlCol="0">
            <a:spAutoFit/>
          </a:bodyPr>
          <a:lstStyle/>
          <a:p>
            <a:r>
              <a:rPr lang="es-VE" sz="2400" b="1" dirty="0">
                <a:solidFill>
                  <a:srgbClr val="002060"/>
                </a:solidFill>
              </a:rPr>
              <a:t>Punto final primario</a:t>
            </a:r>
          </a:p>
        </p:txBody>
      </p:sp>
      <p:graphicFrame>
        <p:nvGraphicFramePr>
          <p:cNvPr id="15" name="Diagrama 14">
            <a:extLst>
              <a:ext uri="{FF2B5EF4-FFF2-40B4-BE49-F238E27FC236}">
                <a16:creationId xmlns:a16="http://schemas.microsoft.com/office/drawing/2014/main" id="{C53C0D00-FE58-4E1A-8382-6AD35417ED52}"/>
              </a:ext>
            </a:extLst>
          </p:cNvPr>
          <p:cNvGraphicFramePr/>
          <p:nvPr>
            <p:extLst>
              <p:ext uri="{D42A27DB-BD31-4B8C-83A1-F6EECF244321}">
                <p14:modId xmlns:p14="http://schemas.microsoft.com/office/powerpoint/2010/main" val="3584819258"/>
              </p:ext>
            </p:extLst>
          </p:nvPr>
        </p:nvGraphicFramePr>
        <p:xfrm>
          <a:off x="5145359" y="1572322"/>
          <a:ext cx="6330361" cy="3713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texto 3">
            <a:extLst>
              <a:ext uri="{FF2B5EF4-FFF2-40B4-BE49-F238E27FC236}">
                <a16:creationId xmlns:a16="http://schemas.microsoft.com/office/drawing/2014/main" id="{A8114FB2-08AD-48E8-98AB-9635D081A1F2}"/>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418220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dgm id="{74039E45-1A43-4A60-B1D8-FD405373E1D6}"/>
                                            </p:graphicEl>
                                          </p:spTgt>
                                        </p:tgtEl>
                                        <p:attrNameLst>
                                          <p:attrName>style.visibility</p:attrName>
                                        </p:attrNameLst>
                                      </p:cBhvr>
                                      <p:to>
                                        <p:strVal val="visible"/>
                                      </p:to>
                                    </p:set>
                                    <p:animEffect transition="in" filter="fade">
                                      <p:cBhvr>
                                        <p:cTn id="7" dur="500"/>
                                        <p:tgtEl>
                                          <p:spTgt spid="15">
                                            <p:graphicEl>
                                              <a:dgm id="{74039E45-1A43-4A60-B1D8-FD405373E1D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graphicEl>
                                              <a:dgm id="{C57E5CFA-4142-452D-B907-B46512EB849D}"/>
                                            </p:graphicEl>
                                          </p:spTgt>
                                        </p:tgtEl>
                                        <p:attrNameLst>
                                          <p:attrName>style.visibility</p:attrName>
                                        </p:attrNameLst>
                                      </p:cBhvr>
                                      <p:to>
                                        <p:strVal val="visible"/>
                                      </p:to>
                                    </p:set>
                                    <p:animEffect transition="in" filter="fade">
                                      <p:cBhvr>
                                        <p:cTn id="10" dur="500"/>
                                        <p:tgtEl>
                                          <p:spTgt spid="15">
                                            <p:graphicEl>
                                              <a:dgm id="{C57E5CFA-4142-452D-B907-B46512EB849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graphicEl>
                                              <a:dgm id="{B9F6CC60-4532-4220-BE6C-C49CE279A273}"/>
                                            </p:graphicEl>
                                          </p:spTgt>
                                        </p:tgtEl>
                                        <p:attrNameLst>
                                          <p:attrName>style.visibility</p:attrName>
                                        </p:attrNameLst>
                                      </p:cBhvr>
                                      <p:to>
                                        <p:strVal val="visible"/>
                                      </p:to>
                                    </p:set>
                                    <p:animEffect transition="in" filter="fade">
                                      <p:cBhvr>
                                        <p:cTn id="13" dur="500"/>
                                        <p:tgtEl>
                                          <p:spTgt spid="15">
                                            <p:graphicEl>
                                              <a:dgm id="{B9F6CC60-4532-4220-BE6C-C49CE279A27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graphicEl>
                                              <a:dgm id="{DADD55A7-A2F6-4CF9-994B-69491A365D4B}"/>
                                            </p:graphicEl>
                                          </p:spTgt>
                                        </p:tgtEl>
                                        <p:attrNameLst>
                                          <p:attrName>style.visibility</p:attrName>
                                        </p:attrNameLst>
                                      </p:cBhvr>
                                      <p:to>
                                        <p:strVal val="visible"/>
                                      </p:to>
                                    </p:set>
                                    <p:animEffect transition="in" filter="fade">
                                      <p:cBhvr>
                                        <p:cTn id="18" dur="500"/>
                                        <p:tgtEl>
                                          <p:spTgt spid="15">
                                            <p:graphicEl>
                                              <a:dgm id="{DADD55A7-A2F6-4CF9-994B-69491A365D4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graphicEl>
                                              <a:dgm id="{CCC5C96A-7F2B-40A6-ABFE-E3D7D08F44C9}"/>
                                            </p:graphicEl>
                                          </p:spTgt>
                                        </p:tgtEl>
                                        <p:attrNameLst>
                                          <p:attrName>style.visibility</p:attrName>
                                        </p:attrNameLst>
                                      </p:cBhvr>
                                      <p:to>
                                        <p:strVal val="visible"/>
                                      </p:to>
                                    </p:set>
                                    <p:animEffect transition="in" filter="fade">
                                      <p:cBhvr>
                                        <p:cTn id="21" dur="500"/>
                                        <p:tgtEl>
                                          <p:spTgt spid="15">
                                            <p:graphicEl>
                                              <a:dgm id="{CCC5C96A-7F2B-40A6-ABFE-E3D7D08F44C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graphicEl>
                                              <a:dgm id="{71C4AFF2-81C0-4B3D-9256-9E0EB3614532}"/>
                                            </p:graphicEl>
                                          </p:spTgt>
                                        </p:tgtEl>
                                        <p:attrNameLst>
                                          <p:attrName>style.visibility</p:attrName>
                                        </p:attrNameLst>
                                      </p:cBhvr>
                                      <p:to>
                                        <p:strVal val="visible"/>
                                      </p:to>
                                    </p:set>
                                    <p:animEffect transition="in" filter="fade">
                                      <p:cBhvr>
                                        <p:cTn id="26" dur="500"/>
                                        <p:tgtEl>
                                          <p:spTgt spid="15">
                                            <p:graphicEl>
                                              <a:dgm id="{71C4AFF2-81C0-4B3D-9256-9E0EB3614532}"/>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graphicEl>
                                              <a:dgm id="{FF6516DD-94A2-44AD-B592-103EF4A21B28}"/>
                                            </p:graphicEl>
                                          </p:spTgt>
                                        </p:tgtEl>
                                        <p:attrNameLst>
                                          <p:attrName>style.visibility</p:attrName>
                                        </p:attrNameLst>
                                      </p:cBhvr>
                                      <p:to>
                                        <p:strVal val="visible"/>
                                      </p:to>
                                    </p:set>
                                    <p:animEffect transition="in" filter="fade">
                                      <p:cBhvr>
                                        <p:cTn id="29" dur="500"/>
                                        <p:tgtEl>
                                          <p:spTgt spid="15">
                                            <p:graphicEl>
                                              <a:dgm id="{FF6516DD-94A2-44AD-B592-103EF4A21B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VE" dirty="0"/>
              <a:t>INTRODUCCIÓN</a:t>
            </a:r>
          </a:p>
        </p:txBody>
      </p:sp>
      <p:sp>
        <p:nvSpPr>
          <p:cNvPr id="4" name="Marcador de texto 3"/>
          <p:cNvSpPr>
            <a:spLocks noGrp="1"/>
          </p:cNvSpPr>
          <p:nvPr>
            <p:ph type="body" sz="quarter" idx="13"/>
          </p:nvPr>
        </p:nvSpPr>
        <p:spPr>
          <a:xfrm>
            <a:off x="838200" y="6356351"/>
            <a:ext cx="10314214" cy="207736"/>
          </a:xfrm>
        </p:spPr>
        <p:txBody>
          <a:bodyPr/>
          <a:lstStyle/>
          <a:p>
            <a:r>
              <a:rPr lang="es-VE" sz="1400" i="1" dirty="0">
                <a:solidFill>
                  <a:schemeClr val="tx1"/>
                </a:solidFill>
                <a:ea typeface="Calibri" panose="020F0502020204030204" pitchFamily="34" charset="0"/>
                <a:cs typeface="Times New Roman" panose="02020603050405020304" pitchFamily="18" charset="0"/>
              </a:rPr>
              <a:t>Molina Arias M. </a:t>
            </a:r>
            <a:r>
              <a:rPr lang="es-VE" sz="1400" i="1" dirty="0" err="1">
                <a:solidFill>
                  <a:schemeClr val="tx1"/>
                </a:solidFill>
                <a:ea typeface="Calibri" panose="020F0502020204030204" pitchFamily="34" charset="0"/>
                <a:cs typeface="Times New Roman" panose="02020603050405020304" pitchFamily="18" charset="0"/>
              </a:rPr>
              <a:t>Indices</a:t>
            </a:r>
            <a:r>
              <a:rPr lang="es-VE" sz="1400" i="1" dirty="0">
                <a:solidFill>
                  <a:schemeClr val="tx1"/>
                </a:solidFill>
                <a:ea typeface="Calibri" panose="020F0502020204030204" pitchFamily="34" charset="0"/>
                <a:cs typeface="Times New Roman" panose="02020603050405020304" pitchFamily="18" charset="0"/>
              </a:rPr>
              <a:t> de propensión. El </a:t>
            </a:r>
            <a:r>
              <a:rPr lang="es-VE" sz="1400" i="1" dirty="0" err="1">
                <a:solidFill>
                  <a:schemeClr val="tx1"/>
                </a:solidFill>
                <a:ea typeface="Calibri" panose="020F0502020204030204" pitchFamily="34" charset="0"/>
                <a:cs typeface="Times New Roman" panose="02020603050405020304" pitchFamily="18" charset="0"/>
              </a:rPr>
              <a:t>desio</a:t>
            </a:r>
            <a:r>
              <a:rPr lang="es-VE" sz="1400" i="1" dirty="0">
                <a:solidFill>
                  <a:schemeClr val="tx1"/>
                </a:solidFill>
                <a:ea typeface="Calibri" panose="020F0502020204030204" pitchFamily="34" charset="0"/>
                <a:cs typeface="Times New Roman" panose="02020603050405020304" pitchFamily="18" charset="0"/>
              </a:rPr>
              <a:t> de parecerse al ensayo clínico. </a:t>
            </a:r>
            <a:r>
              <a:rPr lang="es-VE" sz="1400" i="1" dirty="0" err="1">
                <a:solidFill>
                  <a:schemeClr val="tx1"/>
                </a:solidFill>
                <a:ea typeface="Calibri" panose="020F0502020204030204" pitchFamily="34" charset="0"/>
                <a:cs typeface="Times New Roman" panose="02020603050405020304" pitchFamily="18" charset="0"/>
              </a:rPr>
              <a:t>Rec</a:t>
            </a:r>
            <a:r>
              <a:rPr lang="es-VE" sz="1400" i="1" dirty="0">
                <a:solidFill>
                  <a:schemeClr val="tx1"/>
                </a:solidFill>
                <a:ea typeface="Calibri" panose="020F0502020204030204" pitchFamily="34" charset="0"/>
                <a:cs typeface="Times New Roman" panose="02020603050405020304" pitchFamily="18" charset="0"/>
              </a:rPr>
              <a:t> </a:t>
            </a:r>
            <a:r>
              <a:rPr lang="es-VE" sz="1400" i="1" dirty="0" err="1">
                <a:solidFill>
                  <a:schemeClr val="tx1"/>
                </a:solidFill>
                <a:ea typeface="Calibri" panose="020F0502020204030204" pitchFamily="34" charset="0"/>
                <a:cs typeface="Times New Roman" panose="02020603050405020304" pitchFamily="18" charset="0"/>
              </a:rPr>
              <a:t>Pediatr</a:t>
            </a:r>
            <a:r>
              <a:rPr lang="es-VE" sz="1400" i="1" dirty="0">
                <a:solidFill>
                  <a:schemeClr val="tx1"/>
                </a:solidFill>
                <a:ea typeface="Calibri" panose="020F0502020204030204" pitchFamily="34" charset="0"/>
                <a:cs typeface="Times New Roman" panose="02020603050405020304" pitchFamily="18" charset="0"/>
              </a:rPr>
              <a:t> Aten Primaria. 2015; 17-87-90</a:t>
            </a:r>
          </a:p>
          <a:p>
            <a:endParaRPr lang="es-VE" sz="1400" dirty="0">
              <a:solidFill>
                <a:schemeClr val="tx1"/>
              </a:solidFill>
            </a:endParaRPr>
          </a:p>
        </p:txBody>
      </p:sp>
      <p:sp>
        <p:nvSpPr>
          <p:cNvPr id="5" name="CuadroTexto 4"/>
          <p:cNvSpPr txBox="1"/>
          <p:nvPr/>
        </p:nvSpPr>
        <p:spPr>
          <a:xfrm>
            <a:off x="1285874" y="1332821"/>
            <a:ext cx="3786187" cy="1200329"/>
          </a:xfrm>
          <a:prstGeom prst="rect">
            <a:avLst/>
          </a:prstGeom>
          <a:noFill/>
          <a:ln>
            <a:solidFill>
              <a:srgbClr val="FF0000"/>
            </a:solidFill>
          </a:ln>
        </p:spPr>
        <p:txBody>
          <a:bodyPr wrap="square" rtlCol="0">
            <a:spAutoFit/>
          </a:bodyPr>
          <a:lstStyle/>
          <a:p>
            <a:pPr algn="ctr"/>
            <a:r>
              <a:rPr lang="es-VE" sz="3600" dirty="0"/>
              <a:t>ENSAYOS CLINICOS  ALEATORIZADOS </a:t>
            </a:r>
          </a:p>
        </p:txBody>
      </p:sp>
      <p:sp>
        <p:nvSpPr>
          <p:cNvPr id="9" name="CuadroTexto 8"/>
          <p:cNvSpPr txBox="1"/>
          <p:nvPr/>
        </p:nvSpPr>
        <p:spPr>
          <a:xfrm>
            <a:off x="7086600" y="2449285"/>
            <a:ext cx="4212771" cy="1200329"/>
          </a:xfrm>
          <a:prstGeom prst="rect">
            <a:avLst/>
          </a:prstGeom>
          <a:noFill/>
        </p:spPr>
        <p:txBody>
          <a:bodyPr wrap="square" rtlCol="0">
            <a:spAutoFit/>
          </a:bodyPr>
          <a:lstStyle/>
          <a:p>
            <a:r>
              <a:rPr lang="es-VE" sz="2400" dirty="0"/>
              <a:t>PERMITE ESTABLECER UNA RELACION ENTRE EXPOSICION / INTERVENCION Y RESULTADO</a:t>
            </a:r>
          </a:p>
        </p:txBody>
      </p:sp>
      <p:sp>
        <p:nvSpPr>
          <p:cNvPr id="10" name="Flecha abajo 9"/>
          <p:cNvSpPr/>
          <p:nvPr/>
        </p:nvSpPr>
        <p:spPr>
          <a:xfrm>
            <a:off x="2498271" y="2824843"/>
            <a:ext cx="669472" cy="702128"/>
          </a:xfrm>
          <a:prstGeom prst="down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CuadroTexto 10"/>
          <p:cNvSpPr txBox="1"/>
          <p:nvPr/>
        </p:nvSpPr>
        <p:spPr>
          <a:xfrm>
            <a:off x="881742" y="4147458"/>
            <a:ext cx="4408715" cy="830997"/>
          </a:xfrm>
          <a:prstGeom prst="rect">
            <a:avLst/>
          </a:prstGeom>
          <a:noFill/>
        </p:spPr>
        <p:txBody>
          <a:bodyPr wrap="square" rtlCol="0">
            <a:spAutoFit/>
          </a:bodyPr>
          <a:lstStyle/>
          <a:p>
            <a:pPr algn="just"/>
            <a:r>
              <a:rPr lang="es-VE" sz="2400" dirty="0"/>
              <a:t>ESTIMAR EL EFECTO DE LAS INTERVENCIONES SANITARIAS </a:t>
            </a:r>
          </a:p>
        </p:txBody>
      </p:sp>
      <p:sp>
        <p:nvSpPr>
          <p:cNvPr id="12" name="CuadroTexto 11"/>
          <p:cNvSpPr txBox="1"/>
          <p:nvPr/>
        </p:nvSpPr>
        <p:spPr>
          <a:xfrm>
            <a:off x="5568043" y="5143500"/>
            <a:ext cx="5856514" cy="646331"/>
          </a:xfrm>
          <a:prstGeom prst="rect">
            <a:avLst/>
          </a:prstGeom>
          <a:noFill/>
        </p:spPr>
        <p:txBody>
          <a:bodyPr wrap="square" rtlCol="0">
            <a:spAutoFit/>
          </a:bodyPr>
          <a:lstStyle/>
          <a:p>
            <a:r>
              <a:rPr lang="es-VE" sz="3600" dirty="0"/>
              <a:t>ESTUDIOS OBSERVACIONALES </a:t>
            </a:r>
          </a:p>
        </p:txBody>
      </p:sp>
      <p:sp>
        <p:nvSpPr>
          <p:cNvPr id="13" name="Señal de prohibido 12"/>
          <p:cNvSpPr/>
          <p:nvPr/>
        </p:nvSpPr>
        <p:spPr>
          <a:xfrm>
            <a:off x="7707085" y="4931228"/>
            <a:ext cx="1224643" cy="1110343"/>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4" name="Rectángulo 13"/>
          <p:cNvSpPr/>
          <p:nvPr/>
        </p:nvSpPr>
        <p:spPr>
          <a:xfrm>
            <a:off x="1094893" y="3325978"/>
            <a:ext cx="10106507" cy="1200329"/>
          </a:xfrm>
          <a:prstGeom prst="rect">
            <a:avLst/>
          </a:prstGeom>
          <a:solidFill>
            <a:schemeClr val="tx2">
              <a:lumMod val="75000"/>
            </a:schemeClr>
          </a:solidFill>
        </p:spPr>
        <p:txBody>
          <a:bodyPr wrap="square">
            <a:spAutoFit/>
          </a:bodyPr>
          <a:lstStyle/>
          <a:p>
            <a:pPr algn="ctr"/>
            <a:r>
              <a:rPr lang="es-VE"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mbria" panose="02040503050406030204" pitchFamily="18" charset="0"/>
                <a:ea typeface="Calibri" panose="020F0502020204030204" pitchFamily="34" charset="0"/>
                <a:cs typeface="Times New Roman" panose="02020603050405020304" pitchFamily="18" charset="0"/>
              </a:rPr>
              <a:t>MÉTODOS DE ANÁLISIS DE PUNTUACIÓN DE PROPENSIÓN </a:t>
            </a:r>
            <a:endParaRPr lang="es-VE"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05363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8D629F8-75B5-4412-8447-B73D36A1FE48}"/>
              </a:ext>
            </a:extLst>
          </p:cNvPr>
          <p:cNvSpPr>
            <a:spLocks noGrp="1"/>
          </p:cNvSpPr>
          <p:nvPr>
            <p:ph type="title"/>
          </p:nvPr>
        </p:nvSpPr>
        <p:spPr/>
        <p:txBody>
          <a:bodyPr/>
          <a:lstStyle/>
          <a:p>
            <a:r>
              <a:rPr lang="es-VE" dirty="0"/>
              <a:t>Objetivo </a:t>
            </a:r>
          </a:p>
        </p:txBody>
      </p:sp>
      <p:sp>
        <p:nvSpPr>
          <p:cNvPr id="14" name="CuadroTexto 13">
            <a:extLst>
              <a:ext uri="{FF2B5EF4-FFF2-40B4-BE49-F238E27FC236}">
                <a16:creationId xmlns:a16="http://schemas.microsoft.com/office/drawing/2014/main" id="{3EB6A3CD-77F9-4705-92FC-91D8B619296B}"/>
              </a:ext>
            </a:extLst>
          </p:cNvPr>
          <p:cNvSpPr txBox="1"/>
          <p:nvPr/>
        </p:nvSpPr>
        <p:spPr>
          <a:xfrm>
            <a:off x="1154823" y="1480567"/>
            <a:ext cx="3909849" cy="461665"/>
          </a:xfrm>
          <a:prstGeom prst="rect">
            <a:avLst/>
          </a:prstGeom>
          <a:noFill/>
        </p:spPr>
        <p:txBody>
          <a:bodyPr wrap="square" rtlCol="0">
            <a:spAutoFit/>
          </a:bodyPr>
          <a:lstStyle/>
          <a:p>
            <a:r>
              <a:rPr lang="es-VE" sz="2400" b="1" dirty="0">
                <a:solidFill>
                  <a:srgbClr val="002060"/>
                </a:solidFill>
              </a:rPr>
              <a:t>Punto final secundario</a:t>
            </a:r>
          </a:p>
        </p:txBody>
      </p:sp>
      <p:graphicFrame>
        <p:nvGraphicFramePr>
          <p:cNvPr id="15" name="Diagrama 14">
            <a:extLst>
              <a:ext uri="{FF2B5EF4-FFF2-40B4-BE49-F238E27FC236}">
                <a16:creationId xmlns:a16="http://schemas.microsoft.com/office/drawing/2014/main" id="{C53C0D00-FE58-4E1A-8382-6AD35417ED52}"/>
              </a:ext>
            </a:extLst>
          </p:cNvPr>
          <p:cNvGraphicFramePr/>
          <p:nvPr>
            <p:extLst>
              <p:ext uri="{D42A27DB-BD31-4B8C-83A1-F6EECF244321}">
                <p14:modId xmlns:p14="http://schemas.microsoft.com/office/powerpoint/2010/main" val="41444281"/>
              </p:ext>
            </p:extLst>
          </p:nvPr>
        </p:nvGraphicFramePr>
        <p:xfrm>
          <a:off x="2123189" y="2374525"/>
          <a:ext cx="8586139" cy="2819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texto 3">
            <a:extLst>
              <a:ext uri="{FF2B5EF4-FFF2-40B4-BE49-F238E27FC236}">
                <a16:creationId xmlns:a16="http://schemas.microsoft.com/office/drawing/2014/main" id="{CDA41384-3BB8-4739-A7B4-4DC7A66CB472}"/>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3768443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4A5388E-6487-4698-A97E-EA555095C3AC}"/>
              </a:ext>
            </a:extLst>
          </p:cNvPr>
          <p:cNvSpPr>
            <a:spLocks noGrp="1"/>
          </p:cNvSpPr>
          <p:nvPr>
            <p:ph idx="1"/>
          </p:nvPr>
        </p:nvSpPr>
        <p:spPr>
          <a:xfrm>
            <a:off x="838200" y="1160060"/>
            <a:ext cx="10515600" cy="4643050"/>
          </a:xfrm>
        </p:spPr>
        <p:txBody>
          <a:bodyPr>
            <a:noAutofit/>
          </a:bodyPr>
          <a:lstStyle/>
          <a:p>
            <a:pPr algn="just">
              <a:lnSpc>
                <a:spcPct val="150000"/>
              </a:lnSpc>
            </a:pPr>
            <a:r>
              <a:rPr lang="es-VE" sz="2200" dirty="0"/>
              <a:t>Las variables continuas se presentaron como desviación estándar.</a:t>
            </a:r>
          </a:p>
          <a:p>
            <a:pPr algn="just">
              <a:lnSpc>
                <a:spcPct val="150000"/>
              </a:lnSpc>
            </a:pPr>
            <a:r>
              <a:rPr lang="es-VE" sz="2200" dirty="0"/>
              <a:t>Las variables categóricas como porcentajes.</a:t>
            </a:r>
          </a:p>
          <a:p>
            <a:pPr algn="just">
              <a:lnSpc>
                <a:spcPct val="150000"/>
              </a:lnSpc>
            </a:pPr>
            <a:r>
              <a:rPr lang="es-VE" sz="2200" dirty="0"/>
              <a:t>Las comparaciones se  realizaron utilizando la prueba de </a:t>
            </a:r>
            <a:r>
              <a:rPr lang="el-GR" sz="2200" dirty="0"/>
              <a:t>χ²</a:t>
            </a:r>
            <a:r>
              <a:rPr lang="es-VE" sz="2200" dirty="0"/>
              <a:t>, </a:t>
            </a:r>
            <a:r>
              <a:rPr lang="es-VE" sz="2200" i="1" dirty="0"/>
              <a:t>t</a:t>
            </a:r>
            <a:r>
              <a:rPr lang="es-VE" sz="2200" dirty="0"/>
              <a:t> de Student y la prueba de suma de rangos de Wilcoxon para variables categóricas y continuas.</a:t>
            </a:r>
          </a:p>
          <a:p>
            <a:pPr algn="just">
              <a:lnSpc>
                <a:spcPct val="150000"/>
              </a:lnSpc>
            </a:pPr>
            <a:r>
              <a:rPr lang="es-VE" sz="2200" dirty="0"/>
              <a:t>Se realizó una regresión logística multivariable con la mortalidad hospitalaria como variable dependiente.</a:t>
            </a:r>
          </a:p>
          <a:p>
            <a:pPr algn="just">
              <a:lnSpc>
                <a:spcPct val="150000"/>
              </a:lnSpc>
            </a:pPr>
            <a:r>
              <a:rPr lang="es-VE" sz="2200" dirty="0"/>
              <a:t>Significancia estadística: P &lt; 0,05. </a:t>
            </a:r>
          </a:p>
          <a:p>
            <a:pPr algn="just">
              <a:lnSpc>
                <a:spcPct val="150000"/>
              </a:lnSpc>
            </a:pPr>
            <a:r>
              <a:rPr lang="es-VE" sz="2200" dirty="0"/>
              <a:t>Todos los análisis se realizaron utilizando el software estadístico Stata </a:t>
            </a:r>
          </a:p>
        </p:txBody>
      </p:sp>
      <p:sp>
        <p:nvSpPr>
          <p:cNvPr id="3" name="Título 2">
            <a:extLst>
              <a:ext uri="{FF2B5EF4-FFF2-40B4-BE49-F238E27FC236}">
                <a16:creationId xmlns:a16="http://schemas.microsoft.com/office/drawing/2014/main" id="{8B1B41F1-150F-429F-936E-1E4891D5E200}"/>
              </a:ext>
            </a:extLst>
          </p:cNvPr>
          <p:cNvSpPr>
            <a:spLocks noGrp="1"/>
          </p:cNvSpPr>
          <p:nvPr>
            <p:ph type="title"/>
          </p:nvPr>
        </p:nvSpPr>
        <p:spPr/>
        <p:txBody>
          <a:bodyPr/>
          <a:lstStyle/>
          <a:p>
            <a:r>
              <a:rPr lang="es-VE" dirty="0"/>
              <a:t>Análisis estadístico </a:t>
            </a:r>
          </a:p>
        </p:txBody>
      </p:sp>
      <p:sp>
        <p:nvSpPr>
          <p:cNvPr id="5" name="Marcador de texto 3">
            <a:extLst>
              <a:ext uri="{FF2B5EF4-FFF2-40B4-BE49-F238E27FC236}">
                <a16:creationId xmlns:a16="http://schemas.microsoft.com/office/drawing/2014/main" id="{90DD7FEC-E106-4088-BDA6-8911352F2BA3}"/>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3917301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AE4B220D-A70D-49A3-AB66-E6F0DB08A406}"/>
              </a:ext>
            </a:extLst>
          </p:cNvPr>
          <p:cNvSpPr>
            <a:spLocks noGrp="1"/>
          </p:cNvSpPr>
          <p:nvPr>
            <p:ph idx="1"/>
          </p:nvPr>
        </p:nvSpPr>
        <p:spPr>
          <a:xfrm>
            <a:off x="1405386" y="1451772"/>
            <a:ext cx="9910314" cy="4351338"/>
          </a:xfrm>
        </p:spPr>
        <p:txBody>
          <a:bodyPr>
            <a:normAutofit/>
          </a:bodyPr>
          <a:lstStyle/>
          <a:p>
            <a:pPr>
              <a:lnSpc>
                <a:spcPct val="200000"/>
              </a:lnSpc>
            </a:pPr>
            <a:r>
              <a:rPr lang="es-VE" sz="2400" dirty="0"/>
              <a:t>Se realizó un análisis de propensión a través de emparejamiento 1:1</a:t>
            </a:r>
          </a:p>
          <a:p>
            <a:pPr>
              <a:lnSpc>
                <a:spcPct val="200000"/>
              </a:lnSpc>
            </a:pPr>
            <a:r>
              <a:rPr lang="es-VE" sz="2400" dirty="0"/>
              <a:t>Utilizando el Software psmatch para tener en cuenta el sesgo de tratamiento.</a:t>
            </a:r>
          </a:p>
          <a:p>
            <a:pPr>
              <a:lnSpc>
                <a:spcPct val="200000"/>
              </a:lnSpc>
            </a:pPr>
            <a:r>
              <a:rPr lang="es-VE" sz="2400" b="1" dirty="0">
                <a:solidFill>
                  <a:srgbClr val="C00000"/>
                </a:solidFill>
              </a:rPr>
              <a:t>Las diferencias estandarizadas absolutas entre diferentes variables fueron &lt;10%</a:t>
            </a:r>
          </a:p>
        </p:txBody>
      </p:sp>
      <p:sp>
        <p:nvSpPr>
          <p:cNvPr id="5" name="Título 2">
            <a:extLst>
              <a:ext uri="{FF2B5EF4-FFF2-40B4-BE49-F238E27FC236}">
                <a16:creationId xmlns:a16="http://schemas.microsoft.com/office/drawing/2014/main" id="{F9B5286B-5EC1-495E-9D76-A32717B50F0B}"/>
              </a:ext>
            </a:extLst>
          </p:cNvPr>
          <p:cNvSpPr>
            <a:spLocks noGrp="1"/>
          </p:cNvSpPr>
          <p:nvPr>
            <p:ph type="title"/>
          </p:nvPr>
        </p:nvSpPr>
        <p:spPr>
          <a:xfrm>
            <a:off x="800100" y="-75024"/>
            <a:ext cx="10515600" cy="973557"/>
          </a:xfrm>
        </p:spPr>
        <p:txBody>
          <a:bodyPr/>
          <a:lstStyle/>
          <a:p>
            <a:r>
              <a:rPr lang="es-VE" dirty="0"/>
              <a:t>Análisis estadístico </a:t>
            </a:r>
          </a:p>
        </p:txBody>
      </p:sp>
      <p:sp>
        <p:nvSpPr>
          <p:cNvPr id="6" name="Marcador de texto 3">
            <a:extLst>
              <a:ext uri="{FF2B5EF4-FFF2-40B4-BE49-F238E27FC236}">
                <a16:creationId xmlns:a16="http://schemas.microsoft.com/office/drawing/2014/main" id="{2569319C-828A-4F85-A10B-CDD107C8E29F}"/>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291464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852AD3AC-FCF2-4B6E-BCFE-DE7457A6F826}"/>
              </a:ext>
            </a:extLst>
          </p:cNvPr>
          <p:cNvSpPr>
            <a:spLocks noGrp="1"/>
          </p:cNvSpPr>
          <p:nvPr>
            <p:ph type="title"/>
          </p:nvPr>
        </p:nvSpPr>
        <p:spPr/>
        <p:txBody>
          <a:bodyPr/>
          <a:lstStyle/>
          <a:p>
            <a:r>
              <a:rPr lang="es-VE" dirty="0"/>
              <a:t>Análisis estadístico </a:t>
            </a:r>
          </a:p>
        </p:txBody>
      </p:sp>
      <p:pic>
        <p:nvPicPr>
          <p:cNvPr id="9" name="Imagen 8">
            <a:extLst>
              <a:ext uri="{FF2B5EF4-FFF2-40B4-BE49-F238E27FC236}">
                <a16:creationId xmlns:a16="http://schemas.microsoft.com/office/drawing/2014/main" id="{D319590F-6696-4747-AB65-51905C958F56}"/>
              </a:ext>
            </a:extLst>
          </p:cNvPr>
          <p:cNvPicPr>
            <a:picLocks noChangeAspect="1"/>
          </p:cNvPicPr>
          <p:nvPr/>
        </p:nvPicPr>
        <p:blipFill rotWithShape="1">
          <a:blip r:embed="rId3"/>
          <a:srcRect l="20377" t="1489" r="20472" b="3626"/>
          <a:stretch/>
        </p:blipFill>
        <p:spPr>
          <a:xfrm>
            <a:off x="2792083" y="693660"/>
            <a:ext cx="6834996" cy="6164340"/>
          </a:xfrm>
          <a:prstGeom prst="rect">
            <a:avLst/>
          </a:prstGeom>
        </p:spPr>
      </p:pic>
      <p:sp>
        <p:nvSpPr>
          <p:cNvPr id="2" name="Rectángulo: esquinas redondeadas 1">
            <a:extLst>
              <a:ext uri="{FF2B5EF4-FFF2-40B4-BE49-F238E27FC236}">
                <a16:creationId xmlns:a16="http://schemas.microsoft.com/office/drawing/2014/main" id="{0A9E8ADD-80A6-496F-AD96-D9F2A8392069}"/>
              </a:ext>
            </a:extLst>
          </p:cNvPr>
          <p:cNvSpPr/>
          <p:nvPr/>
        </p:nvSpPr>
        <p:spPr>
          <a:xfrm>
            <a:off x="7207348" y="2392680"/>
            <a:ext cx="487680" cy="377166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cxnSp>
        <p:nvCxnSpPr>
          <p:cNvPr id="4" name="Conector recto 3">
            <a:extLst>
              <a:ext uri="{FF2B5EF4-FFF2-40B4-BE49-F238E27FC236}">
                <a16:creationId xmlns:a16="http://schemas.microsoft.com/office/drawing/2014/main" id="{79D296BB-7885-4440-8E32-3D4B0E81F2E1}"/>
              </a:ext>
            </a:extLst>
          </p:cNvPr>
          <p:cNvCxnSpPr>
            <a:cxnSpLocks/>
          </p:cNvCxnSpPr>
          <p:nvPr/>
        </p:nvCxnSpPr>
        <p:spPr>
          <a:xfrm>
            <a:off x="8173329" y="2222695"/>
            <a:ext cx="0" cy="3941645"/>
          </a:xfrm>
          <a:prstGeom prst="line">
            <a:avLst/>
          </a:prstGeom>
          <a:ln w="28575">
            <a:solidFill>
              <a:srgbClr val="92D050"/>
            </a:solidFill>
          </a:ln>
        </p:spPr>
        <p:style>
          <a:lnRef idx="3">
            <a:schemeClr val="dk1"/>
          </a:lnRef>
          <a:fillRef idx="0">
            <a:schemeClr val="dk1"/>
          </a:fillRef>
          <a:effectRef idx="2">
            <a:schemeClr val="dk1"/>
          </a:effectRef>
          <a:fontRef idx="minor">
            <a:schemeClr val="tx1"/>
          </a:fontRef>
        </p:style>
      </p:cxnSp>
      <p:cxnSp>
        <p:nvCxnSpPr>
          <p:cNvPr id="7" name="Conector recto 6">
            <a:extLst>
              <a:ext uri="{FF2B5EF4-FFF2-40B4-BE49-F238E27FC236}">
                <a16:creationId xmlns:a16="http://schemas.microsoft.com/office/drawing/2014/main" id="{8D470095-1031-4CA4-AE1E-7283983905BC}"/>
              </a:ext>
            </a:extLst>
          </p:cNvPr>
          <p:cNvCxnSpPr/>
          <p:nvPr/>
        </p:nvCxnSpPr>
        <p:spPr>
          <a:xfrm>
            <a:off x="6707945" y="2392680"/>
            <a:ext cx="0" cy="3771660"/>
          </a:xfrm>
          <a:prstGeom prst="line">
            <a:avLst/>
          </a:prstGeom>
          <a:ln w="28575">
            <a:solidFill>
              <a:srgbClr val="92D05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426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B7F0CFC-5497-4E9B-87F3-0CD6E710D982}"/>
              </a:ext>
            </a:extLst>
          </p:cNvPr>
          <p:cNvSpPr>
            <a:spLocks noGrp="1"/>
          </p:cNvSpPr>
          <p:nvPr>
            <p:ph type="ctrTitle"/>
          </p:nvPr>
        </p:nvSpPr>
        <p:spPr/>
        <p:txBody>
          <a:bodyPr/>
          <a:lstStyle/>
          <a:p>
            <a:r>
              <a:rPr lang="es-VE" dirty="0"/>
              <a:t>RESULTADOS</a:t>
            </a:r>
          </a:p>
        </p:txBody>
      </p:sp>
    </p:spTree>
    <p:extLst>
      <p:ext uri="{BB962C8B-B14F-4D97-AF65-F5344CB8AC3E}">
        <p14:creationId xmlns:p14="http://schemas.microsoft.com/office/powerpoint/2010/main" val="31358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029FD23-D6FA-44B1-A66C-8766E3B6447C}"/>
              </a:ext>
            </a:extLst>
          </p:cNvPr>
          <p:cNvPicPr>
            <a:picLocks noChangeAspect="1"/>
          </p:cNvPicPr>
          <p:nvPr/>
        </p:nvPicPr>
        <p:blipFill rotWithShape="1">
          <a:blip r:embed="rId3"/>
          <a:srcRect l="5724" t="2784" r="6250"/>
          <a:stretch/>
        </p:blipFill>
        <p:spPr>
          <a:xfrm>
            <a:off x="962527" y="134021"/>
            <a:ext cx="10732168" cy="6663821"/>
          </a:xfrm>
          <a:prstGeom prst="rect">
            <a:avLst/>
          </a:prstGeom>
        </p:spPr>
      </p:pic>
    </p:spTree>
    <p:extLst>
      <p:ext uri="{BB962C8B-B14F-4D97-AF65-F5344CB8AC3E}">
        <p14:creationId xmlns:p14="http://schemas.microsoft.com/office/powerpoint/2010/main" val="250943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B72A841-4000-49F7-BDC3-CB9C64E1A28A}"/>
              </a:ext>
            </a:extLst>
          </p:cNvPr>
          <p:cNvPicPr>
            <a:picLocks noChangeAspect="1"/>
          </p:cNvPicPr>
          <p:nvPr/>
        </p:nvPicPr>
        <p:blipFill rotWithShape="1">
          <a:blip r:embed="rId3"/>
          <a:srcRect l="31592" t="6546" r="32388" b="8437"/>
          <a:stretch/>
        </p:blipFill>
        <p:spPr>
          <a:xfrm>
            <a:off x="3581946" y="92789"/>
            <a:ext cx="5028108" cy="6672422"/>
          </a:xfrm>
          <a:prstGeom prst="rect">
            <a:avLst/>
          </a:prstGeom>
        </p:spPr>
      </p:pic>
    </p:spTree>
    <p:extLst>
      <p:ext uri="{BB962C8B-B14F-4D97-AF65-F5344CB8AC3E}">
        <p14:creationId xmlns:p14="http://schemas.microsoft.com/office/powerpoint/2010/main" val="2352880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6834AC5-3A97-4C6F-A534-66D79B9B592D}"/>
              </a:ext>
            </a:extLst>
          </p:cNvPr>
          <p:cNvPicPr>
            <a:picLocks noChangeAspect="1"/>
          </p:cNvPicPr>
          <p:nvPr/>
        </p:nvPicPr>
        <p:blipFill rotWithShape="1">
          <a:blip r:embed="rId3"/>
          <a:srcRect l="7049" t="12781" r="7601" b="6912"/>
          <a:stretch/>
        </p:blipFill>
        <p:spPr>
          <a:xfrm>
            <a:off x="893064" y="676656"/>
            <a:ext cx="10405872" cy="5504688"/>
          </a:xfrm>
          <a:prstGeom prst="rect">
            <a:avLst/>
          </a:prstGeom>
        </p:spPr>
      </p:pic>
      <p:pic>
        <p:nvPicPr>
          <p:cNvPr id="8" name="Imagen 7">
            <a:extLst>
              <a:ext uri="{FF2B5EF4-FFF2-40B4-BE49-F238E27FC236}">
                <a16:creationId xmlns:a16="http://schemas.microsoft.com/office/drawing/2014/main" id="{839835ED-7A86-484F-AF99-317C27E4D7AB}"/>
              </a:ext>
            </a:extLst>
          </p:cNvPr>
          <p:cNvPicPr>
            <a:picLocks noChangeAspect="1"/>
          </p:cNvPicPr>
          <p:nvPr/>
        </p:nvPicPr>
        <p:blipFill rotWithShape="1">
          <a:blip r:embed="rId4"/>
          <a:srcRect l="9600" t="76280" r="11650" b="18385"/>
          <a:stretch/>
        </p:blipFill>
        <p:spPr>
          <a:xfrm>
            <a:off x="893064" y="6181344"/>
            <a:ext cx="10405872" cy="396414"/>
          </a:xfrm>
          <a:prstGeom prst="rect">
            <a:avLst/>
          </a:prstGeom>
        </p:spPr>
      </p:pic>
      <p:sp>
        <p:nvSpPr>
          <p:cNvPr id="2" name="Rectángulo 1">
            <a:extLst>
              <a:ext uri="{FF2B5EF4-FFF2-40B4-BE49-F238E27FC236}">
                <a16:creationId xmlns:a16="http://schemas.microsoft.com/office/drawing/2014/main" id="{A363D782-BEEF-4158-AA2D-C63B71ECD61A}"/>
              </a:ext>
            </a:extLst>
          </p:cNvPr>
          <p:cNvSpPr/>
          <p:nvPr/>
        </p:nvSpPr>
        <p:spPr>
          <a:xfrm>
            <a:off x="1152144" y="1664208"/>
            <a:ext cx="9948672" cy="4937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Rectángulo 2">
            <a:extLst>
              <a:ext uri="{FF2B5EF4-FFF2-40B4-BE49-F238E27FC236}">
                <a16:creationId xmlns:a16="http://schemas.microsoft.com/office/drawing/2014/main" id="{D946079D-6754-4B84-8829-BAAB09286BA3}"/>
              </a:ext>
            </a:extLst>
          </p:cNvPr>
          <p:cNvSpPr/>
          <p:nvPr/>
        </p:nvSpPr>
        <p:spPr>
          <a:xfrm>
            <a:off x="1152144" y="3220278"/>
            <a:ext cx="9948672"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Rectángulo 3">
            <a:extLst>
              <a:ext uri="{FF2B5EF4-FFF2-40B4-BE49-F238E27FC236}">
                <a16:creationId xmlns:a16="http://schemas.microsoft.com/office/drawing/2014/main" id="{B1FBA55B-D08B-484A-B7BE-3E063B0B5D09}"/>
              </a:ext>
            </a:extLst>
          </p:cNvPr>
          <p:cNvSpPr/>
          <p:nvPr/>
        </p:nvSpPr>
        <p:spPr>
          <a:xfrm>
            <a:off x="1152144" y="5897217"/>
            <a:ext cx="9948672" cy="2841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0907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6834AC5-3A97-4C6F-A534-66D79B9B592D}"/>
              </a:ext>
            </a:extLst>
          </p:cNvPr>
          <p:cNvPicPr>
            <a:picLocks noChangeAspect="1"/>
          </p:cNvPicPr>
          <p:nvPr/>
        </p:nvPicPr>
        <p:blipFill rotWithShape="1">
          <a:blip r:embed="rId3"/>
          <a:srcRect l="7049" t="12781" r="7601" b="77564"/>
          <a:stretch/>
        </p:blipFill>
        <p:spPr>
          <a:xfrm>
            <a:off x="972576" y="358608"/>
            <a:ext cx="10405872" cy="661814"/>
          </a:xfrm>
          <a:prstGeom prst="rect">
            <a:avLst/>
          </a:prstGeom>
        </p:spPr>
      </p:pic>
      <p:pic>
        <p:nvPicPr>
          <p:cNvPr id="8" name="Imagen 7">
            <a:extLst>
              <a:ext uri="{FF2B5EF4-FFF2-40B4-BE49-F238E27FC236}">
                <a16:creationId xmlns:a16="http://schemas.microsoft.com/office/drawing/2014/main" id="{839835ED-7A86-484F-AF99-317C27E4D7AB}"/>
              </a:ext>
            </a:extLst>
          </p:cNvPr>
          <p:cNvPicPr>
            <a:picLocks noChangeAspect="1"/>
          </p:cNvPicPr>
          <p:nvPr/>
        </p:nvPicPr>
        <p:blipFill rotWithShape="1">
          <a:blip r:embed="rId4"/>
          <a:srcRect l="9600" t="76280" r="11650" b="18385"/>
          <a:stretch/>
        </p:blipFill>
        <p:spPr>
          <a:xfrm>
            <a:off x="1232450" y="6048824"/>
            <a:ext cx="9965635" cy="396414"/>
          </a:xfrm>
          <a:prstGeom prst="rect">
            <a:avLst/>
          </a:prstGeom>
        </p:spPr>
      </p:pic>
      <p:pic>
        <p:nvPicPr>
          <p:cNvPr id="10" name="Imagen 9">
            <a:extLst>
              <a:ext uri="{FF2B5EF4-FFF2-40B4-BE49-F238E27FC236}">
                <a16:creationId xmlns:a16="http://schemas.microsoft.com/office/drawing/2014/main" id="{5683857E-E2EE-4D7C-8A8F-7CED80F070E5}"/>
              </a:ext>
            </a:extLst>
          </p:cNvPr>
          <p:cNvPicPr>
            <a:picLocks noChangeAspect="1"/>
          </p:cNvPicPr>
          <p:nvPr/>
        </p:nvPicPr>
        <p:blipFill rotWithShape="1">
          <a:blip r:embed="rId5"/>
          <a:srcRect l="9457" t="16988" r="9348" b="9848"/>
          <a:stretch/>
        </p:blipFill>
        <p:spPr>
          <a:xfrm>
            <a:off x="1232450" y="1020422"/>
            <a:ext cx="9965635" cy="5015154"/>
          </a:xfrm>
          <a:prstGeom prst="rect">
            <a:avLst/>
          </a:prstGeom>
        </p:spPr>
      </p:pic>
      <p:sp>
        <p:nvSpPr>
          <p:cNvPr id="11" name="Rectángulo 10">
            <a:extLst>
              <a:ext uri="{FF2B5EF4-FFF2-40B4-BE49-F238E27FC236}">
                <a16:creationId xmlns:a16="http://schemas.microsoft.com/office/drawing/2014/main" id="{467FF23E-0C0C-4405-9EEA-4F6C708423BA}"/>
              </a:ext>
            </a:extLst>
          </p:cNvPr>
          <p:cNvSpPr/>
          <p:nvPr/>
        </p:nvSpPr>
        <p:spPr>
          <a:xfrm>
            <a:off x="1232450" y="1311180"/>
            <a:ext cx="9965635" cy="5433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11">
            <a:extLst>
              <a:ext uri="{FF2B5EF4-FFF2-40B4-BE49-F238E27FC236}">
                <a16:creationId xmlns:a16="http://schemas.microsoft.com/office/drawing/2014/main" id="{BD3522BD-EEAA-4F38-867C-38E64AB0B9C5}"/>
              </a:ext>
            </a:extLst>
          </p:cNvPr>
          <p:cNvSpPr/>
          <p:nvPr/>
        </p:nvSpPr>
        <p:spPr>
          <a:xfrm>
            <a:off x="1232450" y="3154017"/>
            <a:ext cx="9965635" cy="5433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Rectángulo 13">
            <a:extLst>
              <a:ext uri="{FF2B5EF4-FFF2-40B4-BE49-F238E27FC236}">
                <a16:creationId xmlns:a16="http://schemas.microsoft.com/office/drawing/2014/main" id="{85D1FEA3-6486-4119-8DE9-2DF65CCFCC03}"/>
              </a:ext>
            </a:extLst>
          </p:cNvPr>
          <p:cNvSpPr/>
          <p:nvPr/>
        </p:nvSpPr>
        <p:spPr>
          <a:xfrm>
            <a:off x="1232450" y="5274365"/>
            <a:ext cx="9965635" cy="2724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81463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57332C-DCB1-4764-AD35-2ACB64392E9F}"/>
              </a:ext>
            </a:extLst>
          </p:cNvPr>
          <p:cNvPicPr>
            <a:picLocks noChangeAspect="1"/>
          </p:cNvPicPr>
          <p:nvPr/>
        </p:nvPicPr>
        <p:blipFill rotWithShape="1">
          <a:blip r:embed="rId3"/>
          <a:srcRect l="7049" t="12782" r="8537" b="77564"/>
          <a:stretch/>
        </p:blipFill>
        <p:spPr>
          <a:xfrm>
            <a:off x="972576" y="1657322"/>
            <a:ext cx="10405872" cy="661814"/>
          </a:xfrm>
          <a:prstGeom prst="rect">
            <a:avLst/>
          </a:prstGeom>
        </p:spPr>
      </p:pic>
      <p:pic>
        <p:nvPicPr>
          <p:cNvPr id="5" name="Imagen 4">
            <a:extLst>
              <a:ext uri="{FF2B5EF4-FFF2-40B4-BE49-F238E27FC236}">
                <a16:creationId xmlns:a16="http://schemas.microsoft.com/office/drawing/2014/main" id="{BB3EDA8A-116D-4FEA-9779-A1D98810C7FF}"/>
              </a:ext>
            </a:extLst>
          </p:cNvPr>
          <p:cNvPicPr>
            <a:picLocks noChangeAspect="1"/>
          </p:cNvPicPr>
          <p:nvPr/>
        </p:nvPicPr>
        <p:blipFill rotWithShape="1">
          <a:blip r:embed="rId4"/>
          <a:srcRect l="7977" t="31295" r="8044" b="25785"/>
          <a:stretch/>
        </p:blipFill>
        <p:spPr>
          <a:xfrm>
            <a:off x="1086679" y="2319136"/>
            <a:ext cx="10405872" cy="2941984"/>
          </a:xfrm>
          <a:prstGeom prst="rect">
            <a:avLst/>
          </a:prstGeom>
        </p:spPr>
      </p:pic>
      <p:sp>
        <p:nvSpPr>
          <p:cNvPr id="8" name="Rectángulo 7">
            <a:extLst>
              <a:ext uri="{FF2B5EF4-FFF2-40B4-BE49-F238E27FC236}">
                <a16:creationId xmlns:a16="http://schemas.microsoft.com/office/drawing/2014/main" id="{65011275-6B7F-48E5-87A1-845D5F031DA6}"/>
              </a:ext>
            </a:extLst>
          </p:cNvPr>
          <p:cNvSpPr/>
          <p:nvPr/>
        </p:nvSpPr>
        <p:spPr>
          <a:xfrm>
            <a:off x="8269356" y="1987826"/>
            <a:ext cx="3109092" cy="27166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47361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38200" y="1451772"/>
            <a:ext cx="10725150" cy="4358478"/>
          </a:xfrm>
        </p:spPr>
        <p:txBody>
          <a:bodyPr/>
          <a:lstStyle/>
          <a:p>
            <a:pPr algn="just"/>
            <a:r>
              <a:rPr lang="es-VE" dirty="0">
                <a:solidFill>
                  <a:schemeClr val="tx1"/>
                </a:solidFill>
              </a:rPr>
              <a:t>Es un método que permite estimar la probabilidad de provocar un tratamiento condicionado a las características basales que el paciente presenta</a:t>
            </a:r>
          </a:p>
          <a:p>
            <a:pPr algn="just"/>
            <a:endParaRPr lang="es-VE" dirty="0">
              <a:solidFill>
                <a:schemeClr val="tx1"/>
              </a:solidFill>
            </a:endParaRPr>
          </a:p>
          <a:p>
            <a:pPr algn="just"/>
            <a:r>
              <a:rPr lang="es-VE" dirty="0"/>
              <a:t>Gracias a la asignación aleatoria esta probabilidad es fija y conocida, en el caso de los ensayos clínicos, sin embargo en el caso de los estudios observacionales es desconocida y debe calcularse a partir de datos disponibles.</a:t>
            </a:r>
          </a:p>
          <a:p>
            <a:pPr algn="just"/>
            <a:endParaRPr lang="es-VE" dirty="0"/>
          </a:p>
        </p:txBody>
      </p:sp>
      <p:sp>
        <p:nvSpPr>
          <p:cNvPr id="3" name="Título 2"/>
          <p:cNvSpPr>
            <a:spLocks noGrp="1"/>
          </p:cNvSpPr>
          <p:nvPr>
            <p:ph type="title"/>
          </p:nvPr>
        </p:nvSpPr>
        <p:spPr/>
        <p:txBody>
          <a:bodyPr/>
          <a:lstStyle/>
          <a:p>
            <a:r>
              <a:rPr lang="es-VE" dirty="0"/>
              <a:t>Índice de propensión </a:t>
            </a:r>
          </a:p>
        </p:txBody>
      </p:sp>
      <p:sp>
        <p:nvSpPr>
          <p:cNvPr id="5" name="Marcador de texto 4"/>
          <p:cNvSpPr>
            <a:spLocks noGrp="1"/>
          </p:cNvSpPr>
          <p:nvPr>
            <p:ph type="body" sz="quarter" idx="13"/>
          </p:nvPr>
        </p:nvSpPr>
        <p:spPr/>
        <p:txBody>
          <a:bodyPr/>
          <a:lstStyle/>
          <a:p>
            <a:r>
              <a:rPr lang="es-VE" dirty="0" err="1"/>
              <a:t>Rev</a:t>
            </a:r>
            <a:r>
              <a:rPr lang="es-VE" dirty="0"/>
              <a:t> Pediatra Aten Primaria 2015;17:87-97</a:t>
            </a:r>
          </a:p>
        </p:txBody>
      </p:sp>
    </p:spTree>
    <p:extLst>
      <p:ext uri="{BB962C8B-B14F-4D97-AF65-F5344CB8AC3E}">
        <p14:creationId xmlns:p14="http://schemas.microsoft.com/office/powerpoint/2010/main" val="156433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C2EB120-2D9B-4A7A-A638-4DEF71B9328D}"/>
              </a:ext>
            </a:extLst>
          </p:cNvPr>
          <p:cNvPicPr>
            <a:picLocks noChangeAspect="1"/>
          </p:cNvPicPr>
          <p:nvPr/>
        </p:nvPicPr>
        <p:blipFill rotWithShape="1">
          <a:blip r:embed="rId3"/>
          <a:srcRect l="15327" t="32031" r="13500" b="34175"/>
          <a:stretch/>
        </p:blipFill>
        <p:spPr>
          <a:xfrm>
            <a:off x="231954" y="2063994"/>
            <a:ext cx="11728091" cy="3130858"/>
          </a:xfrm>
          <a:prstGeom prst="rect">
            <a:avLst/>
          </a:prstGeom>
        </p:spPr>
      </p:pic>
      <p:sp>
        <p:nvSpPr>
          <p:cNvPr id="3" name="Rectángulo 2">
            <a:extLst>
              <a:ext uri="{FF2B5EF4-FFF2-40B4-BE49-F238E27FC236}">
                <a16:creationId xmlns:a16="http://schemas.microsoft.com/office/drawing/2014/main" id="{FDAA781A-B0FA-4D72-8F3A-5C1844AA0B15}"/>
              </a:ext>
            </a:extLst>
          </p:cNvPr>
          <p:cNvSpPr/>
          <p:nvPr/>
        </p:nvSpPr>
        <p:spPr>
          <a:xfrm>
            <a:off x="218702" y="3180521"/>
            <a:ext cx="11728091" cy="2617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a:extLst>
              <a:ext uri="{FF2B5EF4-FFF2-40B4-BE49-F238E27FC236}">
                <a16:creationId xmlns:a16="http://schemas.microsoft.com/office/drawing/2014/main" id="{66CF7BB0-3518-4B05-8136-2C56F14C5D31}"/>
              </a:ext>
            </a:extLst>
          </p:cNvPr>
          <p:cNvSpPr/>
          <p:nvPr/>
        </p:nvSpPr>
        <p:spPr>
          <a:xfrm>
            <a:off x="238582" y="4128041"/>
            <a:ext cx="11728091" cy="2617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a:extLst>
              <a:ext uri="{FF2B5EF4-FFF2-40B4-BE49-F238E27FC236}">
                <a16:creationId xmlns:a16="http://schemas.microsoft.com/office/drawing/2014/main" id="{73568E99-1A46-4834-B106-7968CD8ACBAA}"/>
              </a:ext>
            </a:extLst>
          </p:cNvPr>
          <p:cNvSpPr/>
          <p:nvPr/>
        </p:nvSpPr>
        <p:spPr>
          <a:xfrm>
            <a:off x="245210" y="4426213"/>
            <a:ext cx="11728091" cy="2617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66612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AFB9300-0DD9-4DD0-B863-CDA128C16CC0}"/>
              </a:ext>
            </a:extLst>
          </p:cNvPr>
          <p:cNvPicPr>
            <a:picLocks noChangeAspect="1"/>
          </p:cNvPicPr>
          <p:nvPr/>
        </p:nvPicPr>
        <p:blipFill rotWithShape="1">
          <a:blip r:embed="rId3"/>
          <a:srcRect l="2391" t="16603" r="3804" b="19985"/>
          <a:stretch/>
        </p:blipFill>
        <p:spPr>
          <a:xfrm>
            <a:off x="543340" y="834887"/>
            <a:ext cx="11715570" cy="4452731"/>
          </a:xfrm>
          <a:prstGeom prst="rect">
            <a:avLst/>
          </a:prstGeom>
        </p:spPr>
      </p:pic>
      <p:sp>
        <p:nvSpPr>
          <p:cNvPr id="7" name="Rectángulo 6">
            <a:extLst>
              <a:ext uri="{FF2B5EF4-FFF2-40B4-BE49-F238E27FC236}">
                <a16:creationId xmlns:a16="http://schemas.microsoft.com/office/drawing/2014/main" id="{F5BAE8CC-E008-44AE-A90A-D70EE3F49C32}"/>
              </a:ext>
            </a:extLst>
          </p:cNvPr>
          <p:cNvSpPr/>
          <p:nvPr/>
        </p:nvSpPr>
        <p:spPr>
          <a:xfrm>
            <a:off x="901148" y="2173357"/>
            <a:ext cx="10853530" cy="3180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a:extLst>
              <a:ext uri="{FF2B5EF4-FFF2-40B4-BE49-F238E27FC236}">
                <a16:creationId xmlns:a16="http://schemas.microsoft.com/office/drawing/2014/main" id="{26035E74-68F0-445F-BCA1-6E1C1DE05179}"/>
              </a:ext>
            </a:extLst>
          </p:cNvPr>
          <p:cNvSpPr/>
          <p:nvPr/>
        </p:nvSpPr>
        <p:spPr>
          <a:xfrm>
            <a:off x="907776" y="2511285"/>
            <a:ext cx="10853530" cy="3180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a:extLst>
              <a:ext uri="{FF2B5EF4-FFF2-40B4-BE49-F238E27FC236}">
                <a16:creationId xmlns:a16="http://schemas.microsoft.com/office/drawing/2014/main" id="{0E9E5E80-9090-494E-8602-0A6F78247EDD}"/>
              </a:ext>
            </a:extLst>
          </p:cNvPr>
          <p:cNvSpPr/>
          <p:nvPr/>
        </p:nvSpPr>
        <p:spPr>
          <a:xfrm>
            <a:off x="940905" y="2981734"/>
            <a:ext cx="10853530" cy="3180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Rectángulo 9">
            <a:extLst>
              <a:ext uri="{FF2B5EF4-FFF2-40B4-BE49-F238E27FC236}">
                <a16:creationId xmlns:a16="http://schemas.microsoft.com/office/drawing/2014/main" id="{53AE101C-CA3D-4B74-B1D1-9A0D3B337D0C}"/>
              </a:ext>
            </a:extLst>
          </p:cNvPr>
          <p:cNvSpPr/>
          <p:nvPr/>
        </p:nvSpPr>
        <p:spPr>
          <a:xfrm>
            <a:off x="947533" y="3359418"/>
            <a:ext cx="10853530" cy="3180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28968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2F7148-9A40-435B-94ED-C3B7DDFE6290}"/>
              </a:ext>
            </a:extLst>
          </p:cNvPr>
          <p:cNvSpPr>
            <a:spLocks noGrp="1"/>
          </p:cNvSpPr>
          <p:nvPr>
            <p:ph type="title"/>
          </p:nvPr>
        </p:nvSpPr>
        <p:spPr/>
        <p:txBody>
          <a:bodyPr/>
          <a:lstStyle/>
          <a:p>
            <a:endParaRPr lang="es-VE"/>
          </a:p>
        </p:txBody>
      </p:sp>
      <p:pic>
        <p:nvPicPr>
          <p:cNvPr id="4" name="Imagen 3">
            <a:extLst>
              <a:ext uri="{FF2B5EF4-FFF2-40B4-BE49-F238E27FC236}">
                <a16:creationId xmlns:a16="http://schemas.microsoft.com/office/drawing/2014/main" id="{21974FD8-0ADC-48D5-9208-F3F53B2C4EBA}"/>
              </a:ext>
            </a:extLst>
          </p:cNvPr>
          <p:cNvPicPr>
            <a:picLocks noChangeAspect="1"/>
          </p:cNvPicPr>
          <p:nvPr/>
        </p:nvPicPr>
        <p:blipFill rotWithShape="1">
          <a:blip r:embed="rId3"/>
          <a:srcRect l="15000" t="26655" r="12500" b="19152"/>
          <a:stretch/>
        </p:blipFill>
        <p:spPr>
          <a:xfrm>
            <a:off x="627020" y="1042891"/>
            <a:ext cx="11355430" cy="4772217"/>
          </a:xfrm>
          <a:prstGeom prst="rect">
            <a:avLst/>
          </a:prstGeom>
        </p:spPr>
      </p:pic>
      <p:sp>
        <p:nvSpPr>
          <p:cNvPr id="3" name="Rectángulo 2">
            <a:extLst>
              <a:ext uri="{FF2B5EF4-FFF2-40B4-BE49-F238E27FC236}">
                <a16:creationId xmlns:a16="http://schemas.microsoft.com/office/drawing/2014/main" id="{AD65C070-FFC7-4C52-A5CC-DE5542AD0B2E}"/>
              </a:ext>
            </a:extLst>
          </p:cNvPr>
          <p:cNvSpPr/>
          <p:nvPr/>
        </p:nvSpPr>
        <p:spPr>
          <a:xfrm>
            <a:off x="800100" y="2663687"/>
            <a:ext cx="10688680"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a:extLst>
              <a:ext uri="{FF2B5EF4-FFF2-40B4-BE49-F238E27FC236}">
                <a16:creationId xmlns:a16="http://schemas.microsoft.com/office/drawing/2014/main" id="{3D25CCD9-509F-46E6-B28B-D9F661624EB6}"/>
              </a:ext>
            </a:extLst>
          </p:cNvPr>
          <p:cNvSpPr/>
          <p:nvPr/>
        </p:nvSpPr>
        <p:spPr>
          <a:xfrm>
            <a:off x="800100" y="3276599"/>
            <a:ext cx="10688680"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a:extLst>
              <a:ext uri="{FF2B5EF4-FFF2-40B4-BE49-F238E27FC236}">
                <a16:creationId xmlns:a16="http://schemas.microsoft.com/office/drawing/2014/main" id="{1A2E07C8-0F02-4102-B973-D18DBB55A89B}"/>
              </a:ext>
            </a:extLst>
          </p:cNvPr>
          <p:cNvSpPr/>
          <p:nvPr/>
        </p:nvSpPr>
        <p:spPr>
          <a:xfrm>
            <a:off x="800100" y="3780541"/>
            <a:ext cx="10688680"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11347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46B33-40B2-4598-B731-3554C17F2F39}"/>
              </a:ext>
            </a:extLst>
          </p:cNvPr>
          <p:cNvSpPr>
            <a:spLocks noGrp="1"/>
          </p:cNvSpPr>
          <p:nvPr>
            <p:ph type="title"/>
          </p:nvPr>
        </p:nvSpPr>
        <p:spPr/>
        <p:txBody>
          <a:bodyPr/>
          <a:lstStyle/>
          <a:p>
            <a:endParaRPr lang="es-VE"/>
          </a:p>
        </p:txBody>
      </p:sp>
      <p:pic>
        <p:nvPicPr>
          <p:cNvPr id="4" name="Imagen 3">
            <a:extLst>
              <a:ext uri="{FF2B5EF4-FFF2-40B4-BE49-F238E27FC236}">
                <a16:creationId xmlns:a16="http://schemas.microsoft.com/office/drawing/2014/main" id="{2719ABE4-DE13-4482-83E8-DBA7DF71A6DE}"/>
              </a:ext>
            </a:extLst>
          </p:cNvPr>
          <p:cNvPicPr>
            <a:picLocks noChangeAspect="1"/>
          </p:cNvPicPr>
          <p:nvPr/>
        </p:nvPicPr>
        <p:blipFill rotWithShape="1">
          <a:blip r:embed="rId3"/>
          <a:srcRect l="13594" t="29848" r="13143" b="30524"/>
          <a:stretch/>
        </p:blipFill>
        <p:spPr>
          <a:xfrm>
            <a:off x="0" y="2226364"/>
            <a:ext cx="12114372" cy="3684105"/>
          </a:xfrm>
          <a:prstGeom prst="rect">
            <a:avLst/>
          </a:prstGeom>
        </p:spPr>
      </p:pic>
      <p:sp>
        <p:nvSpPr>
          <p:cNvPr id="3" name="Rectángulo 2">
            <a:extLst>
              <a:ext uri="{FF2B5EF4-FFF2-40B4-BE49-F238E27FC236}">
                <a16:creationId xmlns:a16="http://schemas.microsoft.com/office/drawing/2014/main" id="{B2BFB1BC-0A2B-44C1-AF31-8C1DD3D45718}"/>
              </a:ext>
            </a:extLst>
          </p:cNvPr>
          <p:cNvSpPr/>
          <p:nvPr/>
        </p:nvSpPr>
        <p:spPr>
          <a:xfrm>
            <a:off x="298266" y="3073940"/>
            <a:ext cx="11777195" cy="2140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a:extLst>
              <a:ext uri="{FF2B5EF4-FFF2-40B4-BE49-F238E27FC236}">
                <a16:creationId xmlns:a16="http://schemas.microsoft.com/office/drawing/2014/main" id="{BE9CFF0D-A523-4A25-855D-6C21393076DC}"/>
              </a:ext>
            </a:extLst>
          </p:cNvPr>
          <p:cNvSpPr/>
          <p:nvPr/>
        </p:nvSpPr>
        <p:spPr>
          <a:xfrm>
            <a:off x="295026" y="3401435"/>
            <a:ext cx="11777195" cy="2140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a:extLst>
              <a:ext uri="{FF2B5EF4-FFF2-40B4-BE49-F238E27FC236}">
                <a16:creationId xmlns:a16="http://schemas.microsoft.com/office/drawing/2014/main" id="{3371A29C-56BE-4D7D-8DBA-B4E469FE2D60}"/>
              </a:ext>
            </a:extLst>
          </p:cNvPr>
          <p:cNvSpPr/>
          <p:nvPr/>
        </p:nvSpPr>
        <p:spPr>
          <a:xfrm>
            <a:off x="272331" y="3709475"/>
            <a:ext cx="11777195" cy="2140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a:extLst>
              <a:ext uri="{FF2B5EF4-FFF2-40B4-BE49-F238E27FC236}">
                <a16:creationId xmlns:a16="http://schemas.microsoft.com/office/drawing/2014/main" id="{20A9CE82-9317-419D-950F-03D114FFC96E}"/>
              </a:ext>
            </a:extLst>
          </p:cNvPr>
          <p:cNvSpPr/>
          <p:nvPr/>
        </p:nvSpPr>
        <p:spPr>
          <a:xfrm>
            <a:off x="311242" y="5019471"/>
            <a:ext cx="11777194" cy="5447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95850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EB7537-2674-4173-8D13-D457651F0ECE}"/>
              </a:ext>
            </a:extLst>
          </p:cNvPr>
          <p:cNvPicPr>
            <a:picLocks noChangeAspect="1"/>
          </p:cNvPicPr>
          <p:nvPr/>
        </p:nvPicPr>
        <p:blipFill rotWithShape="1">
          <a:blip r:embed="rId3"/>
          <a:srcRect l="9255" t="35738" r="7766" b="17431"/>
          <a:stretch/>
        </p:blipFill>
        <p:spPr>
          <a:xfrm>
            <a:off x="813881" y="1511714"/>
            <a:ext cx="10564238" cy="3352115"/>
          </a:xfrm>
          <a:prstGeom prst="rect">
            <a:avLst/>
          </a:prstGeom>
        </p:spPr>
      </p:pic>
      <p:sp>
        <p:nvSpPr>
          <p:cNvPr id="5" name="Rectángulo 4">
            <a:extLst>
              <a:ext uri="{FF2B5EF4-FFF2-40B4-BE49-F238E27FC236}">
                <a16:creationId xmlns:a16="http://schemas.microsoft.com/office/drawing/2014/main" id="{5EA1DF1D-64D5-452A-8467-F9659BD76EEB}"/>
              </a:ext>
            </a:extLst>
          </p:cNvPr>
          <p:cNvSpPr/>
          <p:nvPr/>
        </p:nvSpPr>
        <p:spPr>
          <a:xfrm>
            <a:off x="1420238" y="3051586"/>
            <a:ext cx="9494196" cy="2412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a:extLst>
              <a:ext uri="{FF2B5EF4-FFF2-40B4-BE49-F238E27FC236}">
                <a16:creationId xmlns:a16="http://schemas.microsoft.com/office/drawing/2014/main" id="{C2531C36-CAF0-4203-8C58-32AECE942F97}"/>
              </a:ext>
            </a:extLst>
          </p:cNvPr>
          <p:cNvSpPr/>
          <p:nvPr/>
        </p:nvSpPr>
        <p:spPr>
          <a:xfrm>
            <a:off x="1455908" y="3826546"/>
            <a:ext cx="9494196" cy="2412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a:extLst>
              <a:ext uri="{FF2B5EF4-FFF2-40B4-BE49-F238E27FC236}">
                <a16:creationId xmlns:a16="http://schemas.microsoft.com/office/drawing/2014/main" id="{FE370038-6F24-4278-82B6-3B0300491DA3}"/>
              </a:ext>
            </a:extLst>
          </p:cNvPr>
          <p:cNvSpPr/>
          <p:nvPr/>
        </p:nvSpPr>
        <p:spPr>
          <a:xfrm>
            <a:off x="1420238" y="3429000"/>
            <a:ext cx="9529866" cy="2412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4616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FA47062-D994-4719-9094-A0AB4DCEBF8A}"/>
              </a:ext>
            </a:extLst>
          </p:cNvPr>
          <p:cNvSpPr>
            <a:spLocks noGrp="1"/>
          </p:cNvSpPr>
          <p:nvPr>
            <p:ph type="ctrTitle"/>
          </p:nvPr>
        </p:nvSpPr>
        <p:spPr/>
        <p:txBody>
          <a:bodyPr/>
          <a:lstStyle/>
          <a:p>
            <a:r>
              <a:rPr lang="es-VE" dirty="0"/>
              <a:t>Discusión </a:t>
            </a:r>
          </a:p>
        </p:txBody>
      </p:sp>
    </p:spTree>
    <p:extLst>
      <p:ext uri="{BB962C8B-B14F-4D97-AF65-F5344CB8AC3E}">
        <p14:creationId xmlns:p14="http://schemas.microsoft.com/office/powerpoint/2010/main" val="2475412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A5E7C35B-C0C3-42AC-9A10-567F5B984760}"/>
              </a:ext>
            </a:extLst>
          </p:cNvPr>
          <p:cNvSpPr>
            <a:spLocks noGrp="1"/>
          </p:cNvSpPr>
          <p:nvPr>
            <p:ph idx="1"/>
          </p:nvPr>
        </p:nvSpPr>
        <p:spPr>
          <a:xfrm>
            <a:off x="838200" y="1253331"/>
            <a:ext cx="11077135" cy="4351338"/>
          </a:xfrm>
        </p:spPr>
        <p:txBody>
          <a:bodyPr>
            <a:noAutofit/>
          </a:bodyPr>
          <a:lstStyle/>
          <a:p>
            <a:pPr algn="just">
              <a:lnSpc>
                <a:spcPct val="100000"/>
              </a:lnSpc>
            </a:pPr>
            <a:r>
              <a:rPr lang="es-VE" sz="2200" dirty="0"/>
              <a:t>Encontramos que una estrategia CCD se asoció con:</a:t>
            </a:r>
          </a:p>
          <a:p>
            <a:pPr marL="514350" indent="-514350" algn="just">
              <a:lnSpc>
                <a:spcPct val="100000"/>
              </a:lnSpc>
              <a:buFont typeface="+mj-lt"/>
              <a:buAutoNum type="arabicPeriod"/>
            </a:pPr>
            <a:r>
              <a:rPr lang="es-VE" sz="2200" dirty="0"/>
              <a:t>Una reducción significativa del 31 % en la mortalidad en el ingreso índice. </a:t>
            </a:r>
          </a:p>
          <a:p>
            <a:pPr marL="514350" indent="-514350" algn="just">
              <a:lnSpc>
                <a:spcPct val="100000"/>
              </a:lnSpc>
              <a:buFont typeface="+mj-lt"/>
              <a:buAutoNum type="arabicPeriod"/>
            </a:pPr>
            <a:r>
              <a:rPr lang="es-VE" sz="2200" dirty="0"/>
              <a:t>Una reducción del 17 % en el reingreso a los 30 días.</a:t>
            </a:r>
          </a:p>
          <a:p>
            <a:pPr marL="514350" indent="-514350" algn="just">
              <a:lnSpc>
                <a:spcPct val="100000"/>
              </a:lnSpc>
              <a:buFont typeface="+mj-lt"/>
              <a:buAutoNum type="arabicPeriod"/>
            </a:pPr>
            <a:r>
              <a:rPr lang="es-VE" sz="2200" dirty="0"/>
              <a:t>Un aumento de 6 veces en el uso de DAVI/TOC durante el reingreso.</a:t>
            </a:r>
          </a:p>
          <a:p>
            <a:pPr marL="0" indent="0" algn="just">
              <a:lnSpc>
                <a:spcPct val="100000"/>
              </a:lnSpc>
              <a:buNone/>
            </a:pPr>
            <a:endParaRPr lang="es-VE" sz="2200" dirty="0"/>
          </a:p>
          <a:p>
            <a:pPr algn="just">
              <a:lnSpc>
                <a:spcPct val="100000"/>
              </a:lnSpc>
            </a:pPr>
            <a:r>
              <a:rPr lang="es-VE" sz="2200" dirty="0"/>
              <a:t>Probablemente estos resultados se deban a que el uso de CCD puede ayudar a reconocer y caracterizar mejor a los pacientes con Shock cardiogénico. </a:t>
            </a:r>
          </a:p>
          <a:p>
            <a:pPr algn="just">
              <a:lnSpc>
                <a:spcPct val="100000"/>
              </a:lnSpc>
            </a:pPr>
            <a:r>
              <a:rPr lang="es-VE" sz="2200" dirty="0"/>
              <a:t>Además, se observo que los grandes centros académicos usan más CCD. Este hallazgo se ha replicado previamente en un estudio de la muestra nacional de pacientes hospitalizados que muestra un aumento en el uso de CCD en grandes hospitales después de 2005</a:t>
            </a:r>
          </a:p>
        </p:txBody>
      </p:sp>
      <p:sp>
        <p:nvSpPr>
          <p:cNvPr id="6" name="Título 5">
            <a:extLst>
              <a:ext uri="{FF2B5EF4-FFF2-40B4-BE49-F238E27FC236}">
                <a16:creationId xmlns:a16="http://schemas.microsoft.com/office/drawing/2014/main" id="{9DED3816-2AFF-4AEF-99CA-E8440C2C0B62}"/>
              </a:ext>
            </a:extLst>
          </p:cNvPr>
          <p:cNvSpPr>
            <a:spLocks noGrp="1"/>
          </p:cNvSpPr>
          <p:nvPr>
            <p:ph type="title"/>
          </p:nvPr>
        </p:nvSpPr>
        <p:spPr/>
        <p:txBody>
          <a:bodyPr/>
          <a:lstStyle/>
          <a:p>
            <a:r>
              <a:rPr lang="es-VE" dirty="0"/>
              <a:t>Discusión</a:t>
            </a:r>
          </a:p>
        </p:txBody>
      </p:sp>
      <p:sp>
        <p:nvSpPr>
          <p:cNvPr id="9" name="Marcador de texto 3">
            <a:extLst>
              <a:ext uri="{FF2B5EF4-FFF2-40B4-BE49-F238E27FC236}">
                <a16:creationId xmlns:a16="http://schemas.microsoft.com/office/drawing/2014/main" id="{CC0BA228-5523-41BD-A284-E78313919D66}"/>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1576761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F2A0BF2-FEE9-4827-8AAF-1E41874E6661}"/>
              </a:ext>
            </a:extLst>
          </p:cNvPr>
          <p:cNvSpPr>
            <a:spLocks noGrp="1"/>
          </p:cNvSpPr>
          <p:nvPr>
            <p:ph idx="1"/>
          </p:nvPr>
        </p:nvSpPr>
        <p:spPr>
          <a:xfrm>
            <a:off x="838200" y="1253331"/>
            <a:ext cx="10880188" cy="4351338"/>
          </a:xfrm>
        </p:spPr>
        <p:txBody>
          <a:bodyPr>
            <a:noAutofit/>
          </a:bodyPr>
          <a:lstStyle/>
          <a:p>
            <a:pPr algn="just">
              <a:lnSpc>
                <a:spcPct val="100000"/>
              </a:lnSpc>
            </a:pPr>
            <a:r>
              <a:rPr lang="es-VE" sz="2200" dirty="0"/>
              <a:t>Estas diferencias persistentes en el uso de hemodinámica invasiva entre centros médicos apuntan a la falta de estandarización de la atención en pacientes con Shock cardiogénico.</a:t>
            </a:r>
          </a:p>
          <a:p>
            <a:pPr marL="0" indent="0" algn="just">
              <a:lnSpc>
                <a:spcPct val="100000"/>
              </a:lnSpc>
              <a:buNone/>
            </a:pPr>
            <a:endParaRPr lang="es-VE" sz="2200" dirty="0"/>
          </a:p>
          <a:p>
            <a:pPr algn="just">
              <a:lnSpc>
                <a:spcPct val="100000"/>
              </a:lnSpc>
            </a:pPr>
            <a:r>
              <a:rPr lang="es-VE" sz="2200" dirty="0"/>
              <a:t>Los pacientes en el grupo CCD recibieron un tratamiento más agresivo con soporte de circulación mecánica temporal que resultó en tasas de mortalidad más bajas.</a:t>
            </a:r>
          </a:p>
          <a:p>
            <a:pPr algn="just">
              <a:lnSpc>
                <a:spcPct val="100000"/>
              </a:lnSpc>
            </a:pPr>
            <a:endParaRPr lang="es-VE" sz="2200" dirty="0"/>
          </a:p>
          <a:p>
            <a:pPr algn="just">
              <a:lnSpc>
                <a:spcPct val="100000"/>
              </a:lnSpc>
            </a:pPr>
            <a:r>
              <a:rPr lang="es-VE" sz="2200" dirty="0"/>
              <a:t>El CCD probablemente proporcionó una evaluación objetiva temprana del estado clínico de los pacientes.</a:t>
            </a:r>
          </a:p>
          <a:p>
            <a:pPr algn="just">
              <a:lnSpc>
                <a:spcPct val="100000"/>
              </a:lnSpc>
            </a:pPr>
            <a:endParaRPr lang="es-VE" sz="2200" dirty="0"/>
          </a:p>
          <a:p>
            <a:pPr algn="just">
              <a:lnSpc>
                <a:spcPct val="100000"/>
              </a:lnSpc>
            </a:pPr>
            <a:r>
              <a:rPr lang="es-VE" sz="2200" dirty="0"/>
              <a:t>El uso de CCD condujeron a una reducción general en la tasa de readmisión a los 30 días, más tiempo fuera del hospital y, finalmente, una reducción del 1,4 % en la mortalidad por reingreso.</a:t>
            </a:r>
          </a:p>
          <a:p>
            <a:pPr algn="just">
              <a:lnSpc>
                <a:spcPct val="100000"/>
              </a:lnSpc>
            </a:pPr>
            <a:endParaRPr lang="es-VE" sz="2200" dirty="0"/>
          </a:p>
          <a:p>
            <a:pPr algn="just">
              <a:lnSpc>
                <a:spcPct val="100000"/>
              </a:lnSpc>
            </a:pPr>
            <a:endParaRPr lang="es-VE" sz="2200" dirty="0"/>
          </a:p>
          <a:p>
            <a:pPr algn="just">
              <a:lnSpc>
                <a:spcPct val="100000"/>
              </a:lnSpc>
            </a:pPr>
            <a:endParaRPr lang="es-VE" sz="2200" dirty="0"/>
          </a:p>
        </p:txBody>
      </p:sp>
      <p:sp>
        <p:nvSpPr>
          <p:cNvPr id="5" name="Título 5">
            <a:extLst>
              <a:ext uri="{FF2B5EF4-FFF2-40B4-BE49-F238E27FC236}">
                <a16:creationId xmlns:a16="http://schemas.microsoft.com/office/drawing/2014/main" id="{943DF116-BFC4-4394-9490-F08D006DBEEE}"/>
              </a:ext>
            </a:extLst>
          </p:cNvPr>
          <p:cNvSpPr>
            <a:spLocks noGrp="1"/>
          </p:cNvSpPr>
          <p:nvPr>
            <p:ph type="title"/>
          </p:nvPr>
        </p:nvSpPr>
        <p:spPr>
          <a:xfrm>
            <a:off x="800100" y="-75024"/>
            <a:ext cx="10515600" cy="973557"/>
          </a:xfrm>
        </p:spPr>
        <p:txBody>
          <a:bodyPr/>
          <a:lstStyle/>
          <a:p>
            <a:r>
              <a:rPr lang="es-VE" dirty="0"/>
              <a:t>Discusión</a:t>
            </a:r>
          </a:p>
        </p:txBody>
      </p:sp>
      <p:sp>
        <p:nvSpPr>
          <p:cNvPr id="6" name="Marcador de texto 3">
            <a:extLst>
              <a:ext uri="{FF2B5EF4-FFF2-40B4-BE49-F238E27FC236}">
                <a16:creationId xmlns:a16="http://schemas.microsoft.com/office/drawing/2014/main" id="{3B99F6D8-6EE7-451A-BABA-D8B923CB077A}"/>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2931571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3C750F4-7D0B-4B53-BC88-A500DFD76B92}"/>
              </a:ext>
            </a:extLst>
          </p:cNvPr>
          <p:cNvSpPr>
            <a:spLocks noGrp="1"/>
          </p:cNvSpPr>
          <p:nvPr>
            <p:ph idx="1"/>
          </p:nvPr>
        </p:nvSpPr>
        <p:spPr/>
        <p:txBody>
          <a:bodyPr>
            <a:normAutofit/>
          </a:bodyPr>
          <a:lstStyle/>
          <a:p>
            <a:pPr algn="just"/>
            <a:r>
              <a:rPr lang="es-VE" sz="2200" dirty="0"/>
              <a:t>Se demostró que el uso de CCD se asocia con un aumento de 6 veces en el uso de DAVI y TOC durante la rehospitalización.</a:t>
            </a:r>
          </a:p>
          <a:p>
            <a:pPr algn="just"/>
            <a:r>
              <a:rPr lang="es-VE" sz="2200" dirty="0"/>
              <a:t>Este hallazgo corrobora aún más las implicaciones de la caracterización temprana y precisa del shock, la estratificación de la gravedad del estado del paciente y la candidatura para estas terapias avanzadas.</a:t>
            </a:r>
          </a:p>
          <a:p>
            <a:pPr algn="just"/>
            <a:r>
              <a:rPr lang="es-VE" sz="2200" dirty="0"/>
              <a:t>El uso de CCD en pacientes que están más enfermos y tienen comorbilidades basales significativas no sorprende. Los pacientes con afecciones preexistentes, con frecuencia representan un desafío diagnóstico en el contexto agudo del shock.</a:t>
            </a:r>
          </a:p>
          <a:p>
            <a:pPr algn="just"/>
            <a:r>
              <a:rPr lang="es-VE" sz="2200" dirty="0"/>
              <a:t>En estos casos, y dadas las limitaciones residuales de los métodos hemodinámicos no invasivos, el CCD proporciona resultados de diagnóstico precisos, oportunos y datos hemodinámicos más confiables.</a:t>
            </a:r>
          </a:p>
        </p:txBody>
      </p:sp>
      <p:sp>
        <p:nvSpPr>
          <p:cNvPr id="3" name="Título 2">
            <a:extLst>
              <a:ext uri="{FF2B5EF4-FFF2-40B4-BE49-F238E27FC236}">
                <a16:creationId xmlns:a16="http://schemas.microsoft.com/office/drawing/2014/main" id="{6609D7E7-366C-485C-B755-12E75081FE9C}"/>
              </a:ext>
            </a:extLst>
          </p:cNvPr>
          <p:cNvSpPr>
            <a:spLocks noGrp="1"/>
          </p:cNvSpPr>
          <p:nvPr>
            <p:ph type="title"/>
          </p:nvPr>
        </p:nvSpPr>
        <p:spPr/>
        <p:txBody>
          <a:bodyPr/>
          <a:lstStyle/>
          <a:p>
            <a:r>
              <a:rPr lang="es-VE" dirty="0"/>
              <a:t>Discusión</a:t>
            </a:r>
          </a:p>
        </p:txBody>
      </p:sp>
      <p:sp>
        <p:nvSpPr>
          <p:cNvPr id="5" name="Marcador de texto 3">
            <a:extLst>
              <a:ext uri="{FF2B5EF4-FFF2-40B4-BE49-F238E27FC236}">
                <a16:creationId xmlns:a16="http://schemas.microsoft.com/office/drawing/2014/main" id="{A0612D23-5546-4246-BB40-AAC7BF8EB16D}"/>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725584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4E54604-BB80-4C50-8F06-6347CF3324D7}"/>
              </a:ext>
            </a:extLst>
          </p:cNvPr>
          <p:cNvSpPr>
            <a:spLocks noGrp="1"/>
          </p:cNvSpPr>
          <p:nvPr>
            <p:ph idx="1"/>
          </p:nvPr>
        </p:nvSpPr>
        <p:spPr>
          <a:xfrm>
            <a:off x="838200" y="1253331"/>
            <a:ext cx="10515600" cy="4351338"/>
          </a:xfrm>
        </p:spPr>
        <p:txBody>
          <a:bodyPr>
            <a:normAutofit lnSpcReduction="10000"/>
          </a:bodyPr>
          <a:lstStyle/>
          <a:p>
            <a:pPr algn="just">
              <a:lnSpc>
                <a:spcPct val="150000"/>
              </a:lnSpc>
            </a:pPr>
            <a:r>
              <a:rPr lang="es-VE" sz="2200" dirty="0"/>
              <a:t>Según los resultados, los pacientes del grupo CCD parecen tener tasas más altas de lesión renal aguda y hemodiálisis durante la hospitalización índice.</a:t>
            </a:r>
          </a:p>
          <a:p>
            <a:pPr marL="457200" indent="-457200" algn="just">
              <a:lnSpc>
                <a:spcPct val="150000"/>
              </a:lnSpc>
              <a:buFont typeface="+mj-lt"/>
              <a:buAutoNum type="arabicPeriod"/>
            </a:pPr>
            <a:r>
              <a:rPr lang="es-VE" sz="2200" dirty="0"/>
              <a:t>Las tasas más altas de lesión renal aguda podrían representar la gravedad del Shock y el síndrome cardiorrenal.</a:t>
            </a:r>
          </a:p>
          <a:p>
            <a:pPr marL="457200" indent="-457200" algn="just">
              <a:lnSpc>
                <a:spcPct val="150000"/>
              </a:lnSpc>
              <a:buFont typeface="+mj-lt"/>
              <a:buAutoNum type="arabicPeriod"/>
            </a:pPr>
            <a:r>
              <a:rPr lang="es-VE" sz="2200" dirty="0"/>
              <a:t>La lesión renal aguda puede haber sido el subproducto de un mayor uso de sustancias nefrotóxicas u ocurrir como resultado de la nefrotoxicidad inducida por el contraste.</a:t>
            </a:r>
          </a:p>
          <a:p>
            <a:pPr algn="just">
              <a:lnSpc>
                <a:spcPct val="150000"/>
              </a:lnSpc>
            </a:pPr>
            <a:r>
              <a:rPr lang="es-VE" sz="2200" dirty="0"/>
              <a:t>Por lo tanto, la disfunción renal puede desencadenar una evaluación hemodinámica adicional mediante CCD.</a:t>
            </a:r>
          </a:p>
          <a:p>
            <a:endParaRPr lang="es-VE" dirty="0"/>
          </a:p>
        </p:txBody>
      </p:sp>
      <p:sp>
        <p:nvSpPr>
          <p:cNvPr id="3" name="Título 2">
            <a:extLst>
              <a:ext uri="{FF2B5EF4-FFF2-40B4-BE49-F238E27FC236}">
                <a16:creationId xmlns:a16="http://schemas.microsoft.com/office/drawing/2014/main" id="{432D31D6-8242-4AA0-B5B5-1E1CAC33DFD0}"/>
              </a:ext>
            </a:extLst>
          </p:cNvPr>
          <p:cNvSpPr>
            <a:spLocks noGrp="1"/>
          </p:cNvSpPr>
          <p:nvPr>
            <p:ph type="title"/>
          </p:nvPr>
        </p:nvSpPr>
        <p:spPr/>
        <p:txBody>
          <a:bodyPr/>
          <a:lstStyle/>
          <a:p>
            <a:r>
              <a:rPr lang="es-VE" dirty="0"/>
              <a:t>Discusión</a:t>
            </a:r>
          </a:p>
        </p:txBody>
      </p:sp>
      <p:sp>
        <p:nvSpPr>
          <p:cNvPr id="5" name="Marcador de texto 3">
            <a:extLst>
              <a:ext uri="{FF2B5EF4-FFF2-40B4-BE49-F238E27FC236}">
                <a16:creationId xmlns:a16="http://schemas.microsoft.com/office/drawing/2014/main" id="{DB611E6E-686A-47F0-9FD7-835A39D30E9E}"/>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324350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VE" dirty="0"/>
              <a:t>¿ </a:t>
            </a:r>
            <a:r>
              <a:rPr lang="es-VE" dirty="0" err="1"/>
              <a:t>Propensity</a:t>
            </a:r>
            <a:r>
              <a:rPr lang="es-VE" dirty="0"/>
              <a:t> Score </a:t>
            </a:r>
            <a:r>
              <a:rPr lang="es-VE" dirty="0" err="1"/>
              <a:t>Matching</a:t>
            </a:r>
            <a:r>
              <a:rPr lang="es-VE" dirty="0"/>
              <a:t>? </a:t>
            </a:r>
          </a:p>
        </p:txBody>
      </p:sp>
      <p:sp>
        <p:nvSpPr>
          <p:cNvPr id="4" name="Marcador de texto 3"/>
          <p:cNvSpPr>
            <a:spLocks noGrp="1"/>
          </p:cNvSpPr>
          <p:nvPr>
            <p:ph type="body" sz="quarter" idx="13"/>
          </p:nvPr>
        </p:nvSpPr>
        <p:spPr>
          <a:xfrm>
            <a:off x="838199" y="6356350"/>
            <a:ext cx="6117771" cy="240393"/>
          </a:xfrm>
        </p:spPr>
        <p:txBody>
          <a:bodyPr/>
          <a:lstStyle/>
          <a:p>
            <a:r>
              <a:rPr lang="es-VE" dirty="0"/>
              <a:t>https://www.sac.org.ar/cuestion-de-metodo/que-es-el-propensity-score-parte-2/</a:t>
            </a:r>
          </a:p>
        </p:txBody>
      </p:sp>
      <p:pic>
        <p:nvPicPr>
          <p:cNvPr id="5" name="Imagen 4">
            <a:extLst>
              <a:ext uri="{FF2B5EF4-FFF2-40B4-BE49-F238E27FC236}">
                <a16:creationId xmlns:a16="http://schemas.microsoft.com/office/drawing/2014/main" id="{D49C9109-F9E3-4B0E-BB68-68C13DABB42B}"/>
              </a:ext>
            </a:extLst>
          </p:cNvPr>
          <p:cNvPicPr>
            <a:picLocks noChangeAspect="1"/>
          </p:cNvPicPr>
          <p:nvPr/>
        </p:nvPicPr>
        <p:blipFill rotWithShape="1">
          <a:blip r:embed="rId3"/>
          <a:srcRect l="26896" t="24125" r="8836" b="19755"/>
          <a:stretch/>
        </p:blipFill>
        <p:spPr>
          <a:xfrm>
            <a:off x="1485953" y="1081268"/>
            <a:ext cx="9096704" cy="4465988"/>
          </a:xfrm>
          <a:prstGeom prst="rect">
            <a:avLst/>
          </a:prstGeom>
        </p:spPr>
      </p:pic>
    </p:spTree>
    <p:extLst>
      <p:ext uri="{BB962C8B-B14F-4D97-AF65-F5344CB8AC3E}">
        <p14:creationId xmlns:p14="http://schemas.microsoft.com/office/powerpoint/2010/main" val="3324466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1DAA472-61D3-48CC-925C-41E7333A1E69}"/>
              </a:ext>
            </a:extLst>
          </p:cNvPr>
          <p:cNvSpPr>
            <a:spLocks noGrp="1"/>
          </p:cNvSpPr>
          <p:nvPr>
            <p:ph type="ctrTitle"/>
          </p:nvPr>
        </p:nvSpPr>
        <p:spPr/>
        <p:txBody>
          <a:bodyPr/>
          <a:lstStyle/>
          <a:p>
            <a:r>
              <a:rPr lang="es-VE" dirty="0"/>
              <a:t>Limitaciones</a:t>
            </a:r>
          </a:p>
        </p:txBody>
      </p:sp>
      <p:sp>
        <p:nvSpPr>
          <p:cNvPr id="6" name="Subtítulo 5">
            <a:extLst>
              <a:ext uri="{FF2B5EF4-FFF2-40B4-BE49-F238E27FC236}">
                <a16:creationId xmlns:a16="http://schemas.microsoft.com/office/drawing/2014/main" id="{5D57CD58-9D34-418D-877E-204872AE3745}"/>
              </a:ext>
            </a:extLst>
          </p:cNvPr>
          <p:cNvSpPr>
            <a:spLocks noGrp="1"/>
          </p:cNvSpPr>
          <p:nvPr>
            <p:ph type="subTitle" idx="1"/>
          </p:nvPr>
        </p:nvSpPr>
        <p:spPr/>
        <p:txBody>
          <a:bodyPr/>
          <a:lstStyle/>
          <a:p>
            <a:endParaRPr lang="es-VE"/>
          </a:p>
        </p:txBody>
      </p:sp>
    </p:spTree>
    <p:extLst>
      <p:ext uri="{BB962C8B-B14F-4D97-AF65-F5344CB8AC3E}">
        <p14:creationId xmlns:p14="http://schemas.microsoft.com/office/powerpoint/2010/main" val="3197032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EC16653-F047-4998-B3AB-E3A0136EB6A6}"/>
              </a:ext>
            </a:extLst>
          </p:cNvPr>
          <p:cNvSpPr>
            <a:spLocks noGrp="1"/>
          </p:cNvSpPr>
          <p:nvPr>
            <p:ph idx="1"/>
          </p:nvPr>
        </p:nvSpPr>
        <p:spPr>
          <a:xfrm>
            <a:off x="800100" y="1253331"/>
            <a:ext cx="10808368" cy="4351338"/>
          </a:xfrm>
        </p:spPr>
        <p:txBody>
          <a:bodyPr>
            <a:normAutofit fontScale="92500" lnSpcReduction="20000"/>
          </a:bodyPr>
          <a:lstStyle/>
          <a:p>
            <a:pPr marL="514350" indent="-514350" algn="just">
              <a:lnSpc>
                <a:spcPct val="150000"/>
              </a:lnSpc>
              <a:buFont typeface="+mj-lt"/>
              <a:buAutoNum type="arabicPeriod"/>
            </a:pPr>
            <a:r>
              <a:rPr lang="es-VE" sz="2400" dirty="0"/>
              <a:t>El uso de un conjunto de datos administrativos para este estudio lo hace propenso a errores de codificación de diagnósticos y procedimientos.</a:t>
            </a:r>
          </a:p>
          <a:p>
            <a:pPr marL="514350" indent="-514350" algn="just">
              <a:lnSpc>
                <a:spcPct val="150000"/>
              </a:lnSpc>
              <a:buFont typeface="+mj-lt"/>
              <a:buAutoNum type="arabicPeriod"/>
            </a:pPr>
            <a:r>
              <a:rPr lang="es-VE" sz="2400" dirty="0"/>
              <a:t>El conjunto de datos también carece de la gravedad del Shock, datos hemodinámicos, variables ecocardiográficas, así como la temporalidad de las intervenciones que son parámetros clínicos importantes en estos pacientes y podrían afectar la interpretación de las conclusiones.</a:t>
            </a:r>
          </a:p>
          <a:p>
            <a:pPr marL="514350" indent="-514350" algn="just">
              <a:lnSpc>
                <a:spcPct val="150000"/>
              </a:lnSpc>
              <a:buFont typeface="+mj-lt"/>
              <a:buAutoNum type="arabicPeriod"/>
            </a:pPr>
            <a:r>
              <a:rPr lang="es-VE" sz="2400" dirty="0"/>
              <a:t>El grupo sin CCD puede incluir pacientes que podrían haber fallecido antes de que se realizara la CCD, lo que se solucionó parcialmente al excluir a los pacientes con paro cardíaco</a:t>
            </a:r>
          </a:p>
          <a:p>
            <a:endParaRPr lang="es-VE" dirty="0"/>
          </a:p>
        </p:txBody>
      </p:sp>
      <p:sp>
        <p:nvSpPr>
          <p:cNvPr id="4" name="Título 3">
            <a:extLst>
              <a:ext uri="{FF2B5EF4-FFF2-40B4-BE49-F238E27FC236}">
                <a16:creationId xmlns:a16="http://schemas.microsoft.com/office/drawing/2014/main" id="{8BA2B4CC-F4AD-45B9-ACB9-DAAA39383126}"/>
              </a:ext>
            </a:extLst>
          </p:cNvPr>
          <p:cNvSpPr>
            <a:spLocks noGrp="1"/>
          </p:cNvSpPr>
          <p:nvPr>
            <p:ph type="title"/>
          </p:nvPr>
        </p:nvSpPr>
        <p:spPr/>
        <p:txBody>
          <a:bodyPr/>
          <a:lstStyle/>
          <a:p>
            <a:r>
              <a:rPr lang="es-VE" dirty="0"/>
              <a:t>Limitaciones</a:t>
            </a:r>
          </a:p>
        </p:txBody>
      </p:sp>
      <p:sp>
        <p:nvSpPr>
          <p:cNvPr id="7" name="Marcador de texto 3">
            <a:extLst>
              <a:ext uri="{FF2B5EF4-FFF2-40B4-BE49-F238E27FC236}">
                <a16:creationId xmlns:a16="http://schemas.microsoft.com/office/drawing/2014/main" id="{A66FCE32-4987-429A-B284-BF66F8FABE58}"/>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4059407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E8FC6AD3-BE51-4886-AEAB-2A0098E8C046}"/>
              </a:ext>
            </a:extLst>
          </p:cNvPr>
          <p:cNvSpPr>
            <a:spLocks noGrp="1"/>
          </p:cNvSpPr>
          <p:nvPr>
            <p:ph idx="1"/>
          </p:nvPr>
        </p:nvSpPr>
        <p:spPr/>
        <p:txBody>
          <a:bodyPr>
            <a:normAutofit/>
          </a:bodyPr>
          <a:lstStyle/>
          <a:p>
            <a:pPr marL="514350" indent="-514350" algn="just">
              <a:lnSpc>
                <a:spcPct val="150000"/>
              </a:lnSpc>
              <a:buFont typeface="+mj-lt"/>
              <a:buAutoNum type="arabicPeriod" startAt="4"/>
            </a:pPr>
            <a:r>
              <a:rPr lang="es-VE" sz="2200" dirty="0"/>
              <a:t>Dada la naturaleza observacional del estudio, no se puede inferir una causalidad directa de los resultados informados.</a:t>
            </a:r>
          </a:p>
          <a:p>
            <a:pPr marL="514350" indent="-514350" algn="just">
              <a:lnSpc>
                <a:spcPct val="150000"/>
              </a:lnSpc>
              <a:buFont typeface="+mj-lt"/>
              <a:buAutoNum type="arabicPeriod" startAt="4"/>
            </a:pPr>
            <a:r>
              <a:rPr lang="es-VE" sz="2200" dirty="0"/>
              <a:t>La base de datos de readmisión a nivel nacional no captura las muertes u otros puntos finales que ocurrieron fuera del hospital y, por lo tanto, puede subestimar el riesgo general durante el seguimiento.</a:t>
            </a:r>
          </a:p>
        </p:txBody>
      </p:sp>
      <p:sp>
        <p:nvSpPr>
          <p:cNvPr id="3" name="Título 2">
            <a:extLst>
              <a:ext uri="{FF2B5EF4-FFF2-40B4-BE49-F238E27FC236}">
                <a16:creationId xmlns:a16="http://schemas.microsoft.com/office/drawing/2014/main" id="{3029F4F9-7980-46AD-8C9D-372D0120F759}"/>
              </a:ext>
            </a:extLst>
          </p:cNvPr>
          <p:cNvSpPr>
            <a:spLocks noGrp="1"/>
          </p:cNvSpPr>
          <p:nvPr>
            <p:ph type="title"/>
          </p:nvPr>
        </p:nvSpPr>
        <p:spPr/>
        <p:txBody>
          <a:bodyPr/>
          <a:lstStyle/>
          <a:p>
            <a:r>
              <a:rPr lang="es-VE" dirty="0"/>
              <a:t>Limitaciones</a:t>
            </a:r>
          </a:p>
        </p:txBody>
      </p:sp>
      <p:sp>
        <p:nvSpPr>
          <p:cNvPr id="5" name="Marcador de texto 3">
            <a:extLst>
              <a:ext uri="{FF2B5EF4-FFF2-40B4-BE49-F238E27FC236}">
                <a16:creationId xmlns:a16="http://schemas.microsoft.com/office/drawing/2014/main" id="{EBD39C7B-53E4-43A7-9482-96C67EAFA568}"/>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2704285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81199D5C-6A35-42EB-AD8D-22EE460E9580}"/>
              </a:ext>
            </a:extLst>
          </p:cNvPr>
          <p:cNvSpPr>
            <a:spLocks noGrp="1"/>
          </p:cNvSpPr>
          <p:nvPr>
            <p:ph type="ctrTitle"/>
          </p:nvPr>
        </p:nvSpPr>
        <p:spPr/>
        <p:txBody>
          <a:bodyPr/>
          <a:lstStyle/>
          <a:p>
            <a:r>
              <a:rPr lang="es-VE" dirty="0"/>
              <a:t>Conclusiones</a:t>
            </a:r>
          </a:p>
        </p:txBody>
      </p:sp>
    </p:spTree>
    <p:extLst>
      <p:ext uri="{BB962C8B-B14F-4D97-AF65-F5344CB8AC3E}">
        <p14:creationId xmlns:p14="http://schemas.microsoft.com/office/powerpoint/2010/main" val="4003699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3D3FBFFA-6803-468F-BE32-B774EBE015FC}"/>
              </a:ext>
            </a:extLst>
          </p:cNvPr>
          <p:cNvSpPr>
            <a:spLocks noGrp="1"/>
          </p:cNvSpPr>
          <p:nvPr>
            <p:ph idx="1"/>
          </p:nvPr>
        </p:nvSpPr>
        <p:spPr/>
        <p:txBody>
          <a:bodyPr>
            <a:normAutofit/>
          </a:bodyPr>
          <a:lstStyle/>
          <a:p>
            <a:pPr algn="just">
              <a:lnSpc>
                <a:spcPct val="150000"/>
              </a:lnSpc>
            </a:pPr>
            <a:r>
              <a:rPr lang="es-VE" sz="2200" dirty="0"/>
              <a:t>Los hallazgos en el estudio brindan información sobre el impacto del CCD en pacientes con Shock cardiogénico.</a:t>
            </a:r>
          </a:p>
          <a:p>
            <a:pPr algn="just">
              <a:lnSpc>
                <a:spcPct val="150000"/>
              </a:lnSpc>
            </a:pPr>
            <a:r>
              <a:rPr lang="es-VE" sz="2200" dirty="0"/>
              <a:t>Estos hallazgos merecen la consideración de CCD en pacientes con Shock cardiogénico para mejorar la mortalidad, ya sea mediante la recuperación o el uso de terapias avanzadas para la insuficiencia cardíaca.</a:t>
            </a:r>
          </a:p>
          <a:p>
            <a:pPr algn="just">
              <a:lnSpc>
                <a:spcPct val="150000"/>
              </a:lnSpc>
            </a:pPr>
            <a:r>
              <a:rPr lang="es-VE" sz="2200" dirty="0"/>
              <a:t>Se requieren más estudios aleatorios cegados para confirmar estos hallazgos.</a:t>
            </a:r>
          </a:p>
        </p:txBody>
      </p:sp>
      <p:sp>
        <p:nvSpPr>
          <p:cNvPr id="4" name="Título 3">
            <a:extLst>
              <a:ext uri="{FF2B5EF4-FFF2-40B4-BE49-F238E27FC236}">
                <a16:creationId xmlns:a16="http://schemas.microsoft.com/office/drawing/2014/main" id="{0D48C30E-1229-4EDA-84B5-F16FD5E2F307}"/>
              </a:ext>
            </a:extLst>
          </p:cNvPr>
          <p:cNvSpPr>
            <a:spLocks noGrp="1"/>
          </p:cNvSpPr>
          <p:nvPr>
            <p:ph type="title"/>
          </p:nvPr>
        </p:nvSpPr>
        <p:spPr/>
        <p:txBody>
          <a:bodyPr/>
          <a:lstStyle/>
          <a:p>
            <a:r>
              <a:rPr lang="es-VE" dirty="0"/>
              <a:t>Conclusiones</a:t>
            </a:r>
          </a:p>
        </p:txBody>
      </p:sp>
      <p:sp>
        <p:nvSpPr>
          <p:cNvPr id="7" name="Marcador de texto 3">
            <a:extLst>
              <a:ext uri="{FF2B5EF4-FFF2-40B4-BE49-F238E27FC236}">
                <a16:creationId xmlns:a16="http://schemas.microsoft.com/office/drawing/2014/main" id="{ECC57174-FC7F-428F-8D01-43D275C3A80C}"/>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spTree>
    <p:extLst>
      <p:ext uri="{BB962C8B-B14F-4D97-AF65-F5344CB8AC3E}">
        <p14:creationId xmlns:p14="http://schemas.microsoft.com/office/powerpoint/2010/main" val="2613910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B11B061-1D2D-4391-9AD1-8AB7C9CA39E0}"/>
              </a:ext>
            </a:extLst>
          </p:cNvPr>
          <p:cNvSpPr>
            <a:spLocks noGrp="1"/>
          </p:cNvSpPr>
          <p:nvPr>
            <p:ph type="ctrTitle"/>
          </p:nvPr>
        </p:nvSpPr>
        <p:spPr/>
        <p:txBody>
          <a:bodyPr/>
          <a:lstStyle/>
          <a:p>
            <a:r>
              <a:rPr lang="es-VE" dirty="0"/>
              <a:t>Lista de cotejo</a:t>
            </a:r>
          </a:p>
        </p:txBody>
      </p:sp>
    </p:spTree>
    <p:extLst>
      <p:ext uri="{BB962C8B-B14F-4D97-AF65-F5344CB8AC3E}">
        <p14:creationId xmlns:p14="http://schemas.microsoft.com/office/powerpoint/2010/main" val="1328168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74C00EF-0E85-4658-9738-4D1D87BDE482}"/>
              </a:ext>
            </a:extLst>
          </p:cNvPr>
          <p:cNvPicPr>
            <a:picLocks noChangeAspect="1"/>
          </p:cNvPicPr>
          <p:nvPr/>
        </p:nvPicPr>
        <p:blipFill>
          <a:blip r:embed="rId3"/>
          <a:stretch>
            <a:fillRect/>
          </a:stretch>
        </p:blipFill>
        <p:spPr>
          <a:xfrm rot="5400000">
            <a:off x="2689917" y="408195"/>
            <a:ext cx="6812166" cy="6041610"/>
          </a:xfrm>
          <a:prstGeom prst="rect">
            <a:avLst/>
          </a:prstGeom>
        </p:spPr>
      </p:pic>
    </p:spTree>
    <p:extLst>
      <p:ext uri="{BB962C8B-B14F-4D97-AF65-F5344CB8AC3E}">
        <p14:creationId xmlns:p14="http://schemas.microsoft.com/office/powerpoint/2010/main" val="2831945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CDE0139-605D-4541-B350-EB1705CF8A5B}"/>
              </a:ext>
            </a:extLst>
          </p:cNvPr>
          <p:cNvPicPr>
            <a:picLocks noChangeAspect="1"/>
          </p:cNvPicPr>
          <p:nvPr/>
        </p:nvPicPr>
        <p:blipFill>
          <a:blip r:embed="rId2"/>
          <a:stretch>
            <a:fillRect/>
          </a:stretch>
        </p:blipFill>
        <p:spPr>
          <a:xfrm>
            <a:off x="858503" y="142924"/>
            <a:ext cx="10248687" cy="6498507"/>
          </a:xfrm>
          <a:prstGeom prst="rect">
            <a:avLst/>
          </a:prstGeom>
        </p:spPr>
      </p:pic>
      <p:pic>
        <p:nvPicPr>
          <p:cNvPr id="4" name="Picture 2">
            <a:extLst>
              <a:ext uri="{FF2B5EF4-FFF2-40B4-BE49-F238E27FC236}">
                <a16:creationId xmlns:a16="http://schemas.microsoft.com/office/drawing/2014/main" id="{36836758-AA08-46AD-B95F-72680631F9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085" y="1827019"/>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A9D15D4-A876-44AD-8D72-50385CABED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085" y="2388493"/>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3421A04-3C72-4AE3-9832-0AB7C7D139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085" y="2790324"/>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ruz cristiana, símbolo, computadora, iconos, norteamericano, cruz roja,  cristiano, cruz, ángulo, cristianismo png | PNGEgg">
            <a:extLst>
              <a:ext uri="{FF2B5EF4-FFF2-40B4-BE49-F238E27FC236}">
                <a16:creationId xmlns:a16="http://schemas.microsoft.com/office/drawing/2014/main" id="{9CE7783C-87BD-488A-ABF8-41B46126A15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10409244" y="3211415"/>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9EF2E8A-ED7E-4FD0-89B0-5C02131D33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085" y="3429105"/>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1CA4DE5-9205-4E52-AA6C-977396FF0D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085" y="3684223"/>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CE3DA98F-61CA-4D35-9756-3041531223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085" y="4278161"/>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ruz cristiana, símbolo, computadora, iconos, norteamericano, cruz roja,  cristiano, cruz, ángulo, cristianismo png | PNGEgg">
            <a:extLst>
              <a:ext uri="{FF2B5EF4-FFF2-40B4-BE49-F238E27FC236}">
                <a16:creationId xmlns:a16="http://schemas.microsoft.com/office/drawing/2014/main" id="{98516E50-0A57-4B53-9F9D-9AD43860C7F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9374528" y="4903857"/>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ruz cristiana, símbolo, computadora, iconos, norteamericano, cruz roja,  cristiano, cruz, ángulo, cristianismo png | PNGEgg">
            <a:extLst>
              <a:ext uri="{FF2B5EF4-FFF2-40B4-BE49-F238E27FC236}">
                <a16:creationId xmlns:a16="http://schemas.microsoft.com/office/drawing/2014/main" id="{8CF97870-6AC8-4756-AA3F-40C4FEA74FB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10409244" y="5425226"/>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0E490120-E74C-4FFB-ABC9-D8E5B99BC2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085" y="5684300"/>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0EC90182-E9BC-41FF-AC66-B88ACA8F9A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815" y="6162865"/>
            <a:ext cx="317634" cy="31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C503B96-54C9-4280-B0F0-B9F24019FD64}"/>
              </a:ext>
            </a:extLst>
          </p:cNvPr>
          <p:cNvPicPr>
            <a:picLocks noChangeAspect="1"/>
          </p:cNvPicPr>
          <p:nvPr/>
        </p:nvPicPr>
        <p:blipFill>
          <a:blip r:embed="rId2"/>
          <a:stretch>
            <a:fillRect/>
          </a:stretch>
        </p:blipFill>
        <p:spPr>
          <a:xfrm>
            <a:off x="1090729" y="1507015"/>
            <a:ext cx="10474994" cy="5320392"/>
          </a:xfrm>
          <a:prstGeom prst="rect">
            <a:avLst/>
          </a:prstGeom>
        </p:spPr>
      </p:pic>
      <p:sp>
        <p:nvSpPr>
          <p:cNvPr id="4" name="CuadroTexto 3">
            <a:extLst>
              <a:ext uri="{FF2B5EF4-FFF2-40B4-BE49-F238E27FC236}">
                <a16:creationId xmlns:a16="http://schemas.microsoft.com/office/drawing/2014/main" id="{F3CF91CE-D8F2-45DB-B4B1-0D0963D7D8C8}"/>
              </a:ext>
            </a:extLst>
          </p:cNvPr>
          <p:cNvSpPr txBox="1"/>
          <p:nvPr/>
        </p:nvSpPr>
        <p:spPr>
          <a:xfrm>
            <a:off x="8694821" y="1950766"/>
            <a:ext cx="2757749" cy="400110"/>
          </a:xfrm>
          <a:prstGeom prst="rect">
            <a:avLst/>
          </a:prstGeom>
          <a:noFill/>
        </p:spPr>
        <p:txBody>
          <a:bodyPr wrap="square" rtlCol="0">
            <a:spAutoFit/>
          </a:bodyPr>
          <a:lstStyle/>
          <a:p>
            <a:pPr algn="ctr"/>
            <a:r>
              <a:rPr lang="es-VE" sz="2000" dirty="0"/>
              <a:t>OR ajustado: 0.69</a:t>
            </a:r>
          </a:p>
        </p:txBody>
      </p:sp>
      <p:sp>
        <p:nvSpPr>
          <p:cNvPr id="6" name="CuadroTexto 5">
            <a:extLst>
              <a:ext uri="{FF2B5EF4-FFF2-40B4-BE49-F238E27FC236}">
                <a16:creationId xmlns:a16="http://schemas.microsoft.com/office/drawing/2014/main" id="{366F3189-00B5-410C-B6D6-A203D665A31F}"/>
              </a:ext>
            </a:extLst>
          </p:cNvPr>
          <p:cNvSpPr txBox="1"/>
          <p:nvPr/>
        </p:nvSpPr>
        <p:spPr>
          <a:xfrm>
            <a:off x="8879304" y="2383432"/>
            <a:ext cx="2388781" cy="400110"/>
          </a:xfrm>
          <a:prstGeom prst="rect">
            <a:avLst/>
          </a:prstGeom>
          <a:noFill/>
        </p:spPr>
        <p:txBody>
          <a:bodyPr wrap="square" rtlCol="0">
            <a:spAutoFit/>
          </a:bodyPr>
          <a:lstStyle/>
          <a:p>
            <a:pPr algn="ctr"/>
            <a:r>
              <a:rPr lang="es-VE" sz="2000" dirty="0"/>
              <a:t>IC 95% 0.66-0.72</a:t>
            </a:r>
          </a:p>
        </p:txBody>
      </p:sp>
      <p:pic>
        <p:nvPicPr>
          <p:cNvPr id="7" name="Picture 4" descr="Cruz cristiana, símbolo, computadora, iconos, norteamericano, cruz roja,  cristiano, cruz, ángulo, cristianismo png | PNGEgg">
            <a:extLst>
              <a:ext uri="{FF2B5EF4-FFF2-40B4-BE49-F238E27FC236}">
                <a16:creationId xmlns:a16="http://schemas.microsoft.com/office/drawing/2014/main" id="{89488F2C-5F03-4895-8B63-43198D80F1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10941282" y="2999875"/>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C0FD4188-34E0-413B-B943-1D4FD4102449}"/>
              </a:ext>
            </a:extLst>
          </p:cNvPr>
          <p:cNvPicPr>
            <a:picLocks noChangeAspect="1"/>
          </p:cNvPicPr>
          <p:nvPr/>
        </p:nvPicPr>
        <p:blipFill rotWithShape="1">
          <a:blip r:embed="rId5"/>
          <a:srcRect t="1768" b="75542"/>
          <a:stretch/>
        </p:blipFill>
        <p:spPr>
          <a:xfrm>
            <a:off x="1317036" y="155466"/>
            <a:ext cx="10248687" cy="1474459"/>
          </a:xfrm>
          <a:prstGeom prst="rect">
            <a:avLst/>
          </a:prstGeom>
        </p:spPr>
      </p:pic>
      <p:pic>
        <p:nvPicPr>
          <p:cNvPr id="10" name="Picture 2">
            <a:extLst>
              <a:ext uri="{FF2B5EF4-FFF2-40B4-BE49-F238E27FC236}">
                <a16:creationId xmlns:a16="http://schemas.microsoft.com/office/drawing/2014/main" id="{01CEFFA5-9D01-43AC-96E5-4DCE15ADF2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20487" y="3909380"/>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4AE3FF6-8060-406F-98DA-C352FA266F5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5405" y="4486188"/>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ruz cristiana, símbolo, computadora, iconos, norteamericano, cruz roja,  cristiano, cruz, ángulo, cristianismo png | PNGEgg">
            <a:extLst>
              <a:ext uri="{FF2B5EF4-FFF2-40B4-BE49-F238E27FC236}">
                <a16:creationId xmlns:a16="http://schemas.microsoft.com/office/drawing/2014/main" id="{AF79E839-305A-420B-AECA-540D8ABA29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10940984" y="4913641"/>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ruz cristiana, símbolo, computadora, iconos, norteamericano, cruz roja,  cristiano, cruz, ángulo, cristianismo png | PNGEgg">
            <a:extLst>
              <a:ext uri="{FF2B5EF4-FFF2-40B4-BE49-F238E27FC236}">
                <a16:creationId xmlns:a16="http://schemas.microsoft.com/office/drawing/2014/main" id="{7723C8BC-C7AB-4F11-83E9-7409A38C904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10955945" y="5345311"/>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702E7F6-AB56-4A22-AE2D-AC6A2613EA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20487" y="6245845"/>
            <a:ext cx="317634" cy="31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6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vertical 5">
            <a:extLst>
              <a:ext uri="{FF2B5EF4-FFF2-40B4-BE49-F238E27FC236}">
                <a16:creationId xmlns:a16="http://schemas.microsoft.com/office/drawing/2014/main" id="{E0AFCDF3-35B7-43C2-9A4E-94D7FA0C3940}"/>
              </a:ext>
            </a:extLst>
          </p:cNvPr>
          <p:cNvSpPr>
            <a:spLocks noGrp="1"/>
          </p:cNvSpPr>
          <p:nvPr>
            <p:ph idx="1"/>
          </p:nvPr>
        </p:nvSpPr>
        <p:spPr/>
        <p:txBody>
          <a:bodyPr/>
          <a:lstStyle/>
          <a:p>
            <a:pPr marL="0" indent="0" algn="ctr">
              <a:buNone/>
            </a:pPr>
            <a:r>
              <a:rPr lang="es-VE" sz="3600" dirty="0"/>
              <a:t>“En pacientes con shock cardiogénico de origen isquémico, en instituciones que cuentan con laboratorio de hemodinamia y cirugía cardiovascular, el soporte hemodinámico guiado por  monitoreo invasivo  versus no invasivo con ecocardiografía transtorácica ¿reduce la mortalidad?”.</a:t>
            </a:r>
          </a:p>
          <a:p>
            <a:endParaRPr lang="es-VE" dirty="0"/>
          </a:p>
        </p:txBody>
      </p:sp>
      <p:sp>
        <p:nvSpPr>
          <p:cNvPr id="8" name="Marcador de texto 7">
            <a:extLst>
              <a:ext uri="{FF2B5EF4-FFF2-40B4-BE49-F238E27FC236}">
                <a16:creationId xmlns:a16="http://schemas.microsoft.com/office/drawing/2014/main" id="{56469D3F-FEC9-48DD-8406-DE34B1E8965D}"/>
              </a:ext>
            </a:extLst>
          </p:cNvPr>
          <p:cNvSpPr>
            <a:spLocks noGrp="1"/>
          </p:cNvSpPr>
          <p:nvPr>
            <p:ph type="body" sz="quarter" idx="13"/>
          </p:nvPr>
        </p:nvSpPr>
        <p:spPr/>
        <p:txBody>
          <a:bodyPr/>
          <a:lstStyle/>
          <a:p>
            <a:endParaRPr lang="es-VE"/>
          </a:p>
        </p:txBody>
      </p:sp>
    </p:spTree>
    <p:extLst>
      <p:ext uri="{BB962C8B-B14F-4D97-AF65-F5344CB8AC3E}">
        <p14:creationId xmlns:p14="http://schemas.microsoft.com/office/powerpoint/2010/main" val="320202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6AD0598-1733-45EA-A480-E339828C3DEE}"/>
              </a:ext>
            </a:extLst>
          </p:cNvPr>
          <p:cNvSpPr>
            <a:spLocks noGrp="1"/>
          </p:cNvSpPr>
          <p:nvPr>
            <p:ph type="ctrTitle"/>
          </p:nvPr>
        </p:nvSpPr>
        <p:spPr/>
        <p:txBody>
          <a:bodyPr/>
          <a:lstStyle/>
          <a:p>
            <a:r>
              <a:rPr lang="es-VE" dirty="0"/>
              <a:t>Pregunta del ciclo </a:t>
            </a:r>
          </a:p>
        </p:txBody>
      </p:sp>
    </p:spTree>
    <p:extLst>
      <p:ext uri="{BB962C8B-B14F-4D97-AF65-F5344CB8AC3E}">
        <p14:creationId xmlns:p14="http://schemas.microsoft.com/office/powerpoint/2010/main" val="910861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C58AC42-BFF8-40D0-B909-EF65C9EACBDC}"/>
              </a:ext>
            </a:extLst>
          </p:cNvPr>
          <p:cNvSpPr>
            <a:spLocks noGrp="1"/>
          </p:cNvSpPr>
          <p:nvPr>
            <p:ph type="ctrTitle"/>
          </p:nvPr>
        </p:nvSpPr>
        <p:spPr/>
        <p:txBody>
          <a:bodyPr/>
          <a:lstStyle/>
          <a:p>
            <a:r>
              <a:rPr lang="es-VE" dirty="0"/>
              <a:t>Aportes del grupo</a:t>
            </a:r>
          </a:p>
        </p:txBody>
      </p:sp>
    </p:spTree>
    <p:extLst>
      <p:ext uri="{BB962C8B-B14F-4D97-AF65-F5344CB8AC3E}">
        <p14:creationId xmlns:p14="http://schemas.microsoft.com/office/powerpoint/2010/main" val="1947578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12445FF1-2C40-4D3C-BED4-146BAC21822A}"/>
              </a:ext>
            </a:extLst>
          </p:cNvPr>
          <p:cNvSpPr>
            <a:spLocks noGrp="1"/>
          </p:cNvSpPr>
          <p:nvPr>
            <p:ph idx="1"/>
          </p:nvPr>
        </p:nvSpPr>
        <p:spPr>
          <a:xfrm>
            <a:off x="838200" y="1303263"/>
            <a:ext cx="10792326" cy="5053087"/>
          </a:xfrm>
        </p:spPr>
        <p:txBody>
          <a:bodyPr>
            <a:noAutofit/>
          </a:bodyPr>
          <a:lstStyle/>
          <a:p>
            <a:pPr algn="just">
              <a:lnSpc>
                <a:spcPct val="150000"/>
              </a:lnSpc>
            </a:pPr>
            <a:r>
              <a:rPr lang="es-VE" sz="2200" dirty="0"/>
              <a:t>Este articulo no responde la pregunta del ciclo.</a:t>
            </a:r>
          </a:p>
          <a:p>
            <a:pPr algn="just">
              <a:lnSpc>
                <a:spcPct val="150000"/>
              </a:lnSpc>
            </a:pPr>
            <a:r>
              <a:rPr lang="es-VE" sz="2200" dirty="0"/>
              <a:t>No existe un método de comparación entre el grupo que se le realizó CCD Vs a los que no se les realizó CCD debido a que el estudio no informa como fue la monitorización en este grupo de pacientes. </a:t>
            </a:r>
          </a:p>
          <a:p>
            <a:pPr algn="just">
              <a:lnSpc>
                <a:spcPct val="150000"/>
              </a:lnSpc>
            </a:pPr>
            <a:r>
              <a:rPr lang="es-VE" sz="2200" dirty="0"/>
              <a:t>Aporta información importante en cuanto al valor del CCD para la toma de decisiones terapéuticas basadas en resultados del mismo. </a:t>
            </a:r>
          </a:p>
        </p:txBody>
      </p:sp>
      <p:sp>
        <p:nvSpPr>
          <p:cNvPr id="4" name="Título 3">
            <a:extLst>
              <a:ext uri="{FF2B5EF4-FFF2-40B4-BE49-F238E27FC236}">
                <a16:creationId xmlns:a16="http://schemas.microsoft.com/office/drawing/2014/main" id="{6A04FEB1-AB74-4968-9573-906DD44CD6F6}"/>
              </a:ext>
            </a:extLst>
          </p:cNvPr>
          <p:cNvSpPr>
            <a:spLocks noGrp="1"/>
          </p:cNvSpPr>
          <p:nvPr>
            <p:ph type="title"/>
          </p:nvPr>
        </p:nvSpPr>
        <p:spPr/>
        <p:txBody>
          <a:bodyPr/>
          <a:lstStyle/>
          <a:p>
            <a:r>
              <a:rPr lang="es-VE" dirty="0"/>
              <a:t>Aportes del grupo </a:t>
            </a:r>
          </a:p>
        </p:txBody>
      </p:sp>
      <p:sp>
        <p:nvSpPr>
          <p:cNvPr id="6" name="Marcador de texto 5">
            <a:extLst>
              <a:ext uri="{FF2B5EF4-FFF2-40B4-BE49-F238E27FC236}">
                <a16:creationId xmlns:a16="http://schemas.microsoft.com/office/drawing/2014/main" id="{3742CDC7-B06B-4FDA-A6D1-98D2A4366AFA}"/>
              </a:ext>
            </a:extLst>
          </p:cNvPr>
          <p:cNvSpPr>
            <a:spLocks noGrp="1"/>
          </p:cNvSpPr>
          <p:nvPr>
            <p:ph type="body" sz="quarter" idx="13"/>
          </p:nvPr>
        </p:nvSpPr>
        <p:spPr/>
        <p:txBody>
          <a:bodyPr/>
          <a:lstStyle/>
          <a:p>
            <a:endParaRPr lang="es-VE"/>
          </a:p>
        </p:txBody>
      </p:sp>
    </p:spTree>
    <p:extLst>
      <p:ext uri="{BB962C8B-B14F-4D97-AF65-F5344CB8AC3E}">
        <p14:creationId xmlns:p14="http://schemas.microsoft.com/office/powerpoint/2010/main" val="2316444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EB5CF16-7C08-4F78-9B64-312DC32D8DA5}"/>
              </a:ext>
            </a:extLst>
          </p:cNvPr>
          <p:cNvSpPr>
            <a:spLocks noGrp="1"/>
          </p:cNvSpPr>
          <p:nvPr>
            <p:ph idx="1"/>
          </p:nvPr>
        </p:nvSpPr>
        <p:spPr/>
        <p:txBody>
          <a:bodyPr/>
          <a:lstStyle/>
          <a:p>
            <a:pPr algn="just">
              <a:lnSpc>
                <a:spcPct val="150000"/>
              </a:lnSpc>
            </a:pPr>
            <a:r>
              <a:rPr lang="es-VE" sz="2200" dirty="0"/>
              <a:t>El CCD da información útil para parámetros hemodinámicos y posterior a ello, predecir resultados, pronósticos y  estrategia terapéutica pero no influye en el reingreso hospitalario. </a:t>
            </a:r>
          </a:p>
          <a:p>
            <a:pPr>
              <a:lnSpc>
                <a:spcPct val="150000"/>
              </a:lnSpc>
            </a:pPr>
            <a:r>
              <a:rPr lang="es-VE" sz="2200" dirty="0"/>
              <a:t>Los pacientes con IMsEST se les realizó más a CCD, sin embargo, no informa si este grupo de pacientes fueron revascularizado y de esta forma influir en los resultados.</a:t>
            </a:r>
          </a:p>
          <a:p>
            <a:pPr>
              <a:lnSpc>
                <a:spcPct val="150000"/>
              </a:lnSpc>
            </a:pPr>
            <a:r>
              <a:rPr lang="es-VE" sz="2200" dirty="0"/>
              <a:t>Según lo analizado en el articulo el porcentaje readmisión a los 30 días, el tiempo fuera del hospital y el porcentaje de mortalidad al reingreso no fue significativo. </a:t>
            </a:r>
          </a:p>
          <a:p>
            <a:endParaRPr lang="es-VE" dirty="0"/>
          </a:p>
        </p:txBody>
      </p:sp>
      <p:sp>
        <p:nvSpPr>
          <p:cNvPr id="4" name="Marcador de texto 3">
            <a:extLst>
              <a:ext uri="{FF2B5EF4-FFF2-40B4-BE49-F238E27FC236}">
                <a16:creationId xmlns:a16="http://schemas.microsoft.com/office/drawing/2014/main" id="{C9BBAC52-F817-4C7C-AD07-A55329C9291C}"/>
              </a:ext>
            </a:extLst>
          </p:cNvPr>
          <p:cNvSpPr>
            <a:spLocks noGrp="1"/>
          </p:cNvSpPr>
          <p:nvPr>
            <p:ph type="body" sz="quarter" idx="13"/>
          </p:nvPr>
        </p:nvSpPr>
        <p:spPr/>
        <p:txBody>
          <a:bodyPr/>
          <a:lstStyle/>
          <a:p>
            <a:endParaRPr lang="es-VE"/>
          </a:p>
        </p:txBody>
      </p:sp>
      <p:sp>
        <p:nvSpPr>
          <p:cNvPr id="5" name="Título 3">
            <a:extLst>
              <a:ext uri="{FF2B5EF4-FFF2-40B4-BE49-F238E27FC236}">
                <a16:creationId xmlns:a16="http://schemas.microsoft.com/office/drawing/2014/main" id="{9F66BA3F-7972-49A2-9B0F-BB4394472B8E}"/>
              </a:ext>
            </a:extLst>
          </p:cNvPr>
          <p:cNvSpPr>
            <a:spLocks noGrp="1"/>
          </p:cNvSpPr>
          <p:nvPr>
            <p:ph type="title"/>
          </p:nvPr>
        </p:nvSpPr>
        <p:spPr>
          <a:xfrm>
            <a:off x="800100" y="-75024"/>
            <a:ext cx="10515600" cy="973557"/>
          </a:xfrm>
        </p:spPr>
        <p:txBody>
          <a:bodyPr/>
          <a:lstStyle/>
          <a:p>
            <a:r>
              <a:rPr lang="es-VE" dirty="0"/>
              <a:t>Aportes del grupo </a:t>
            </a:r>
          </a:p>
        </p:txBody>
      </p:sp>
    </p:spTree>
    <p:extLst>
      <p:ext uri="{BB962C8B-B14F-4D97-AF65-F5344CB8AC3E}">
        <p14:creationId xmlns:p14="http://schemas.microsoft.com/office/powerpoint/2010/main" val="258240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vertical 5">
            <a:extLst>
              <a:ext uri="{FF2B5EF4-FFF2-40B4-BE49-F238E27FC236}">
                <a16:creationId xmlns:a16="http://schemas.microsoft.com/office/drawing/2014/main" id="{E0AFCDF3-35B7-43C2-9A4E-94D7FA0C3940}"/>
              </a:ext>
            </a:extLst>
          </p:cNvPr>
          <p:cNvSpPr>
            <a:spLocks noGrp="1"/>
          </p:cNvSpPr>
          <p:nvPr>
            <p:ph idx="1"/>
          </p:nvPr>
        </p:nvSpPr>
        <p:spPr/>
        <p:txBody>
          <a:bodyPr/>
          <a:lstStyle/>
          <a:p>
            <a:pPr marL="0" indent="0" algn="ctr">
              <a:buNone/>
            </a:pPr>
            <a:r>
              <a:rPr lang="es-VE" sz="3600" dirty="0"/>
              <a:t>“En pacientes con shock cardiogénico de origen isquémico, en instituciones que cuentan con laboratorio de hemodinamia y cirugía cardiovascular, el soporte hemodinámico guiado por  monitoreo invasivo  versus no invasivo con ecocardiografía transtorácica ¿reduce la mortalidad?”.</a:t>
            </a:r>
          </a:p>
          <a:p>
            <a:endParaRPr lang="es-VE" dirty="0"/>
          </a:p>
        </p:txBody>
      </p:sp>
      <p:sp>
        <p:nvSpPr>
          <p:cNvPr id="8" name="Marcador de texto 7">
            <a:extLst>
              <a:ext uri="{FF2B5EF4-FFF2-40B4-BE49-F238E27FC236}">
                <a16:creationId xmlns:a16="http://schemas.microsoft.com/office/drawing/2014/main" id="{56469D3F-FEC9-48DD-8406-DE34B1E8965D}"/>
              </a:ext>
            </a:extLst>
          </p:cNvPr>
          <p:cNvSpPr>
            <a:spLocks noGrp="1"/>
          </p:cNvSpPr>
          <p:nvPr>
            <p:ph type="body" sz="quarter" idx="13"/>
          </p:nvPr>
        </p:nvSpPr>
        <p:spPr/>
        <p:txBody>
          <a:bodyPr/>
          <a:lstStyle/>
          <a:p>
            <a:endParaRPr lang="es-VE"/>
          </a:p>
        </p:txBody>
      </p:sp>
    </p:spTree>
    <p:extLst>
      <p:ext uri="{BB962C8B-B14F-4D97-AF65-F5344CB8AC3E}">
        <p14:creationId xmlns:p14="http://schemas.microsoft.com/office/powerpoint/2010/main" val="340634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9BBE03C-FF83-497A-A4EE-CFD3A25CE5E1}"/>
              </a:ext>
            </a:extLst>
          </p:cNvPr>
          <p:cNvPicPr>
            <a:picLocks noChangeAspect="1"/>
          </p:cNvPicPr>
          <p:nvPr/>
        </p:nvPicPr>
        <p:blipFill rotWithShape="1">
          <a:blip r:embed="rId3"/>
          <a:srcRect l="17706" t="24363" r="13995" b="11419"/>
          <a:stretch/>
        </p:blipFill>
        <p:spPr>
          <a:xfrm>
            <a:off x="838199" y="649526"/>
            <a:ext cx="10515601" cy="5558948"/>
          </a:xfrm>
          <a:prstGeom prst="rect">
            <a:avLst/>
          </a:prstGeom>
        </p:spPr>
      </p:pic>
      <p:pic>
        <p:nvPicPr>
          <p:cNvPr id="3" name="Imagen 2">
            <a:extLst>
              <a:ext uri="{FF2B5EF4-FFF2-40B4-BE49-F238E27FC236}">
                <a16:creationId xmlns:a16="http://schemas.microsoft.com/office/drawing/2014/main" id="{FF800EBD-D81A-40F8-BDAD-92860CB8F185}"/>
              </a:ext>
            </a:extLst>
          </p:cNvPr>
          <p:cNvPicPr>
            <a:picLocks noChangeAspect="1"/>
          </p:cNvPicPr>
          <p:nvPr/>
        </p:nvPicPr>
        <p:blipFill rotWithShape="1">
          <a:blip r:embed="rId4"/>
          <a:srcRect l="8620" t="31028" r="13750" b="37720"/>
          <a:stretch/>
        </p:blipFill>
        <p:spPr>
          <a:xfrm>
            <a:off x="1241947" y="2715906"/>
            <a:ext cx="9464723" cy="2142698"/>
          </a:xfrm>
          <a:prstGeom prst="rect">
            <a:avLst/>
          </a:prstGeom>
        </p:spPr>
      </p:pic>
    </p:spTree>
    <p:extLst>
      <p:ext uri="{BB962C8B-B14F-4D97-AF65-F5344CB8AC3E}">
        <p14:creationId xmlns:p14="http://schemas.microsoft.com/office/powerpoint/2010/main" val="11471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0978C7-CD99-4334-AAB5-3EBF4B886D1C}"/>
              </a:ext>
            </a:extLst>
          </p:cNvPr>
          <p:cNvSpPr>
            <a:spLocks noGrp="1"/>
          </p:cNvSpPr>
          <p:nvPr>
            <p:ph type="ctrTitle"/>
          </p:nvPr>
        </p:nvSpPr>
        <p:spPr/>
        <p:txBody>
          <a:bodyPr/>
          <a:lstStyle/>
          <a:p>
            <a:r>
              <a:rPr lang="es-VE" dirty="0"/>
              <a:t>INTRODUCCIÓN </a:t>
            </a:r>
          </a:p>
        </p:txBody>
      </p:sp>
    </p:spTree>
    <p:extLst>
      <p:ext uri="{BB962C8B-B14F-4D97-AF65-F5344CB8AC3E}">
        <p14:creationId xmlns:p14="http://schemas.microsoft.com/office/powerpoint/2010/main" val="322376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4E34A26-D6B4-40E4-A813-B554EF2FE256}"/>
              </a:ext>
            </a:extLst>
          </p:cNvPr>
          <p:cNvSpPr>
            <a:spLocks noGrp="1"/>
          </p:cNvSpPr>
          <p:nvPr>
            <p:ph idx="1"/>
          </p:nvPr>
        </p:nvSpPr>
        <p:spPr>
          <a:xfrm>
            <a:off x="838200" y="1253331"/>
            <a:ext cx="10515600" cy="4351338"/>
          </a:xfrm>
        </p:spPr>
        <p:txBody>
          <a:bodyPr>
            <a:normAutofit/>
          </a:bodyPr>
          <a:lstStyle/>
          <a:p>
            <a:r>
              <a:rPr lang="es-VE" sz="2400" dirty="0"/>
              <a:t>El cateterismo cardiaco derecho (CCD) a pesar de estar en uso durante 50 años continua siendo objeto de debate.</a:t>
            </a:r>
          </a:p>
          <a:p>
            <a:r>
              <a:rPr lang="es-VE" sz="2400" dirty="0"/>
              <a:t>Su disminución se ha atribuido a varios factores:</a:t>
            </a:r>
          </a:p>
        </p:txBody>
      </p:sp>
      <p:sp>
        <p:nvSpPr>
          <p:cNvPr id="3" name="Título 2">
            <a:extLst>
              <a:ext uri="{FF2B5EF4-FFF2-40B4-BE49-F238E27FC236}">
                <a16:creationId xmlns:a16="http://schemas.microsoft.com/office/drawing/2014/main" id="{6A509773-5DBF-4E05-B0CC-20510727B0DC}"/>
              </a:ext>
            </a:extLst>
          </p:cNvPr>
          <p:cNvSpPr>
            <a:spLocks noGrp="1"/>
          </p:cNvSpPr>
          <p:nvPr>
            <p:ph type="title"/>
          </p:nvPr>
        </p:nvSpPr>
        <p:spPr/>
        <p:txBody>
          <a:bodyPr/>
          <a:lstStyle/>
          <a:p>
            <a:r>
              <a:rPr lang="es-VE" dirty="0"/>
              <a:t>Introducción </a:t>
            </a:r>
          </a:p>
        </p:txBody>
      </p:sp>
      <p:sp>
        <p:nvSpPr>
          <p:cNvPr id="4" name="Marcador de texto 3">
            <a:extLst>
              <a:ext uri="{FF2B5EF4-FFF2-40B4-BE49-F238E27FC236}">
                <a16:creationId xmlns:a16="http://schemas.microsoft.com/office/drawing/2014/main" id="{31794A54-2CF4-4A81-A066-70D0DD5CEB32}"/>
              </a:ext>
            </a:extLst>
          </p:cNvPr>
          <p:cNvSpPr>
            <a:spLocks noGrp="1"/>
          </p:cNvSpPr>
          <p:nvPr>
            <p:ph type="body" sz="quarter" idx="13"/>
          </p:nvPr>
        </p:nvSpPr>
        <p:spPr>
          <a:xfrm>
            <a:off x="838199" y="6356350"/>
            <a:ext cx="6027821" cy="501650"/>
          </a:xfrm>
        </p:spPr>
        <p:txBody>
          <a:bodyPr/>
          <a:lstStyle/>
          <a:p>
            <a:r>
              <a:rPr lang="en-US" dirty="0"/>
              <a:t>J Am Heart Assoc. 2021;10:e019843. DOI: 10.1161/JAHA.120.019843</a:t>
            </a:r>
            <a:endParaRPr lang="es-VE" dirty="0"/>
          </a:p>
        </p:txBody>
      </p:sp>
      <p:graphicFrame>
        <p:nvGraphicFramePr>
          <p:cNvPr id="6" name="Diagrama 5">
            <a:extLst>
              <a:ext uri="{FF2B5EF4-FFF2-40B4-BE49-F238E27FC236}">
                <a16:creationId xmlns:a16="http://schemas.microsoft.com/office/drawing/2014/main" id="{6DD9E835-76AF-4E3E-9FBA-E70E63F0C9D1}"/>
              </a:ext>
            </a:extLst>
          </p:cNvPr>
          <p:cNvGraphicFramePr/>
          <p:nvPr>
            <p:extLst>
              <p:ext uri="{D42A27DB-BD31-4B8C-83A1-F6EECF244321}">
                <p14:modId xmlns:p14="http://schemas.microsoft.com/office/powerpoint/2010/main" val="2375443994"/>
              </p:ext>
            </p:extLst>
          </p:nvPr>
        </p:nvGraphicFramePr>
        <p:xfrm>
          <a:off x="1631852" y="2672862"/>
          <a:ext cx="9073662" cy="3465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61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17071E8D-0857-42E6-85CF-B0E6712D3DD6}"/>
                                            </p:graphicEl>
                                          </p:spTgt>
                                        </p:tgtEl>
                                        <p:attrNameLst>
                                          <p:attrName>style.visibility</p:attrName>
                                        </p:attrNameLst>
                                      </p:cBhvr>
                                      <p:to>
                                        <p:strVal val="visible"/>
                                      </p:to>
                                    </p:set>
                                    <p:animEffect transition="in" filter="fade">
                                      <p:cBhvr>
                                        <p:cTn id="7" dur="500"/>
                                        <p:tgtEl>
                                          <p:spTgt spid="6">
                                            <p:graphicEl>
                                              <a:dgm id="{17071E8D-0857-42E6-85CF-B0E6712D3DD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195E30AD-D407-494F-885A-9468B437BC63}"/>
                                            </p:graphicEl>
                                          </p:spTgt>
                                        </p:tgtEl>
                                        <p:attrNameLst>
                                          <p:attrName>style.visibility</p:attrName>
                                        </p:attrNameLst>
                                      </p:cBhvr>
                                      <p:to>
                                        <p:strVal val="visible"/>
                                      </p:to>
                                    </p:set>
                                    <p:animEffect transition="in" filter="fade">
                                      <p:cBhvr>
                                        <p:cTn id="10" dur="500"/>
                                        <p:tgtEl>
                                          <p:spTgt spid="6">
                                            <p:graphicEl>
                                              <a:dgm id="{195E30AD-D407-494F-885A-9468B437BC6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FB0483CE-9B46-4B44-9E94-9C3123858163}"/>
                                            </p:graphicEl>
                                          </p:spTgt>
                                        </p:tgtEl>
                                        <p:attrNameLst>
                                          <p:attrName>style.visibility</p:attrName>
                                        </p:attrNameLst>
                                      </p:cBhvr>
                                      <p:to>
                                        <p:strVal val="visible"/>
                                      </p:to>
                                    </p:set>
                                    <p:animEffect transition="in" filter="fade">
                                      <p:cBhvr>
                                        <p:cTn id="13" dur="500"/>
                                        <p:tgtEl>
                                          <p:spTgt spid="6">
                                            <p:graphicEl>
                                              <a:dgm id="{FB0483CE-9B46-4B44-9E94-9C312385816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5CF7FEE4-A490-4EEA-8DDB-348BAC5CDEAC}"/>
                                            </p:graphicEl>
                                          </p:spTgt>
                                        </p:tgtEl>
                                        <p:attrNameLst>
                                          <p:attrName>style.visibility</p:attrName>
                                        </p:attrNameLst>
                                      </p:cBhvr>
                                      <p:to>
                                        <p:strVal val="visible"/>
                                      </p:to>
                                    </p:set>
                                    <p:animEffect transition="in" filter="fade">
                                      <p:cBhvr>
                                        <p:cTn id="18" dur="500"/>
                                        <p:tgtEl>
                                          <p:spTgt spid="6">
                                            <p:graphicEl>
                                              <a:dgm id="{5CF7FEE4-A490-4EEA-8DDB-348BAC5CDEA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B5B56C9D-F8DE-4AD2-B097-800356CC31C3}"/>
                                            </p:graphicEl>
                                          </p:spTgt>
                                        </p:tgtEl>
                                        <p:attrNameLst>
                                          <p:attrName>style.visibility</p:attrName>
                                        </p:attrNameLst>
                                      </p:cBhvr>
                                      <p:to>
                                        <p:strVal val="visible"/>
                                      </p:to>
                                    </p:set>
                                    <p:animEffect transition="in" filter="fade">
                                      <p:cBhvr>
                                        <p:cTn id="21" dur="500"/>
                                        <p:tgtEl>
                                          <p:spTgt spid="6">
                                            <p:graphicEl>
                                              <a:dgm id="{B5B56C9D-F8DE-4AD2-B097-800356CC31C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77EA87F8-A687-48FB-BDFA-9AF55CB0A901}"/>
                                            </p:graphicEl>
                                          </p:spTgt>
                                        </p:tgtEl>
                                        <p:attrNameLst>
                                          <p:attrName>style.visibility</p:attrName>
                                        </p:attrNameLst>
                                      </p:cBhvr>
                                      <p:to>
                                        <p:strVal val="visible"/>
                                      </p:to>
                                    </p:set>
                                    <p:animEffect transition="in" filter="fade">
                                      <p:cBhvr>
                                        <p:cTn id="26" dur="500"/>
                                        <p:tgtEl>
                                          <p:spTgt spid="6">
                                            <p:graphicEl>
                                              <a:dgm id="{77EA87F8-A687-48FB-BDFA-9AF55CB0A90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47F47FE4-4D64-4FBF-BD9F-1FA524E23521}"/>
                                            </p:graphicEl>
                                          </p:spTgt>
                                        </p:tgtEl>
                                        <p:attrNameLst>
                                          <p:attrName>style.visibility</p:attrName>
                                        </p:attrNameLst>
                                      </p:cBhvr>
                                      <p:to>
                                        <p:strVal val="visible"/>
                                      </p:to>
                                    </p:set>
                                    <p:animEffect transition="in" filter="fade">
                                      <p:cBhvr>
                                        <p:cTn id="29" dur="500"/>
                                        <p:tgtEl>
                                          <p:spTgt spid="6">
                                            <p:graphicEl>
                                              <a:dgm id="{47F47FE4-4D64-4FBF-BD9F-1FA524E23521}"/>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3DCB6BC1-DCD3-4B43-A3A8-2EA557ECAE86}"/>
                                            </p:graphicEl>
                                          </p:spTgt>
                                        </p:tgtEl>
                                        <p:attrNameLst>
                                          <p:attrName>style.visibility</p:attrName>
                                        </p:attrNameLst>
                                      </p:cBhvr>
                                      <p:to>
                                        <p:strVal val="visible"/>
                                      </p:to>
                                    </p:set>
                                    <p:animEffect transition="in" filter="fade">
                                      <p:cBhvr>
                                        <p:cTn id="34" dur="500"/>
                                        <p:tgtEl>
                                          <p:spTgt spid="6">
                                            <p:graphicEl>
                                              <a:dgm id="{3DCB6BC1-DCD3-4B43-A3A8-2EA557ECAE8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59CB3723-320B-43FF-B428-93540BD99F6C}"/>
                                            </p:graphicEl>
                                          </p:spTgt>
                                        </p:tgtEl>
                                        <p:attrNameLst>
                                          <p:attrName>style.visibility</p:attrName>
                                        </p:attrNameLst>
                                      </p:cBhvr>
                                      <p:to>
                                        <p:strVal val="visible"/>
                                      </p:to>
                                    </p:set>
                                    <p:animEffect transition="in" filter="fade">
                                      <p:cBhvr>
                                        <p:cTn id="37" dur="500"/>
                                        <p:tgtEl>
                                          <p:spTgt spid="6">
                                            <p:graphicEl>
                                              <a:dgm id="{59CB3723-320B-43FF-B428-93540BD99F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Modelo de diapositivas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de diapositivas 1" id="{157469C3-DA1A-460C-95E1-3E45BE937C9C}" vid="{98759C79-559C-4726-9A7A-B7D001E1B3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Modelo de diapositivas 1</Template>
  <TotalTime>8049</TotalTime>
  <Words>2160</Words>
  <Application>Microsoft Office PowerPoint</Application>
  <PresentationFormat>Panorámica</PresentationFormat>
  <Paragraphs>201</Paragraphs>
  <Slides>52</Slides>
  <Notes>32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52</vt:i4>
      </vt:variant>
    </vt:vector>
  </HeadingPairs>
  <TitlesOfParts>
    <vt:vector size="58" baseType="lpstr">
      <vt:lpstr>Arial</vt:lpstr>
      <vt:lpstr>Calibri</vt:lpstr>
      <vt:lpstr>Cambria</vt:lpstr>
      <vt:lpstr>NotoSansMath-Regular</vt:lpstr>
      <vt:lpstr>NotoSans-Regular</vt:lpstr>
      <vt:lpstr>Modelo de diapositivas 1</vt:lpstr>
      <vt:lpstr>EVIDENCIA CIENTIFICA</vt:lpstr>
      <vt:lpstr>INTRODUCCIÓN</vt:lpstr>
      <vt:lpstr>Índice de propensión </vt:lpstr>
      <vt:lpstr>¿ Propensity Score Matching? </vt:lpstr>
      <vt:lpstr>Pregunta del ciclo </vt:lpstr>
      <vt:lpstr>Presentación de PowerPoint</vt:lpstr>
      <vt:lpstr>Presentación de PowerPoint</vt:lpstr>
      <vt:lpstr>INTRODUCCIÓN </vt:lpstr>
      <vt:lpstr>Introducción </vt:lpstr>
      <vt:lpstr>Introducción</vt:lpstr>
      <vt:lpstr>Introducción </vt:lpstr>
      <vt:lpstr>METODOLOGÍA </vt:lpstr>
      <vt:lpstr>Fuente de datos</vt:lpstr>
      <vt:lpstr>Fuente de datos</vt:lpstr>
      <vt:lpstr>Población de estudio</vt:lpstr>
      <vt:lpstr>Población de estudio</vt:lpstr>
      <vt:lpstr>Población de estudio</vt:lpstr>
      <vt:lpstr>Diseño del estudio</vt:lpstr>
      <vt:lpstr>Objetivo </vt:lpstr>
      <vt:lpstr>Objetivo </vt:lpstr>
      <vt:lpstr>Análisis estadístico </vt:lpstr>
      <vt:lpstr>Análisis estadístico </vt:lpstr>
      <vt:lpstr>Análisis estadístico </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 </vt:lpstr>
      <vt:lpstr>Discusión</vt:lpstr>
      <vt:lpstr>Discusión</vt:lpstr>
      <vt:lpstr>Discusión</vt:lpstr>
      <vt:lpstr>Discusión</vt:lpstr>
      <vt:lpstr>Limitaciones</vt:lpstr>
      <vt:lpstr>Limitaciones</vt:lpstr>
      <vt:lpstr>Limitaciones</vt:lpstr>
      <vt:lpstr>Conclusiones</vt:lpstr>
      <vt:lpstr>Conclusiones</vt:lpstr>
      <vt:lpstr>Lista de cotejo</vt:lpstr>
      <vt:lpstr>Presentación de PowerPoint</vt:lpstr>
      <vt:lpstr>Presentación de PowerPoint</vt:lpstr>
      <vt:lpstr>Presentación de PowerPoint</vt:lpstr>
      <vt:lpstr>Presentación de PowerPoint</vt:lpstr>
      <vt:lpstr>Aportes del grupo</vt:lpstr>
      <vt:lpstr>Aportes del grupo </vt:lpstr>
      <vt:lpstr>Aportes del grupo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Taquicardia ventricular</dc:title>
  <dc:creator>Luis Gutierrez</dc:creator>
  <cp:lastModifiedBy>Maria Herrera</cp:lastModifiedBy>
  <cp:revision>279</cp:revision>
  <dcterms:created xsi:type="dcterms:W3CDTF">2020-02-09T23:47:55Z</dcterms:created>
  <dcterms:modified xsi:type="dcterms:W3CDTF">2022-02-24T10:08:21Z</dcterms:modified>
</cp:coreProperties>
</file>