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xml" ContentType="application/vnd.openxmlformats-officedocument.presentationml.tags+xml"/>
  <Override PartName="/ppt/notesSlides/notesSlide26.xml" ContentType="application/vnd.openxmlformats-officedocument.presentationml.notesSlide+xml"/>
  <Override PartName="/ppt/tags/tag2.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46"/>
  </p:notesMasterIdLst>
  <p:sldIdLst>
    <p:sldId id="256" r:id="rId2"/>
    <p:sldId id="266" r:id="rId3"/>
    <p:sldId id="257" r:id="rId4"/>
    <p:sldId id="287" r:id="rId5"/>
    <p:sldId id="289" r:id="rId6"/>
    <p:sldId id="295" r:id="rId7"/>
    <p:sldId id="296" r:id="rId8"/>
    <p:sldId id="286" r:id="rId9"/>
    <p:sldId id="288" r:id="rId10"/>
    <p:sldId id="290" r:id="rId11"/>
    <p:sldId id="291" r:id="rId12"/>
    <p:sldId id="292" r:id="rId13"/>
    <p:sldId id="293" r:id="rId14"/>
    <p:sldId id="294" r:id="rId15"/>
    <p:sldId id="298" r:id="rId16"/>
    <p:sldId id="299" r:id="rId17"/>
    <p:sldId id="300" r:id="rId18"/>
    <p:sldId id="301" r:id="rId19"/>
    <p:sldId id="302" r:id="rId20"/>
    <p:sldId id="303" r:id="rId21"/>
    <p:sldId id="304" r:id="rId22"/>
    <p:sldId id="327" r:id="rId23"/>
    <p:sldId id="305" r:id="rId24"/>
    <p:sldId id="306" r:id="rId25"/>
    <p:sldId id="308" r:id="rId26"/>
    <p:sldId id="307" r:id="rId27"/>
    <p:sldId id="309" r:id="rId28"/>
    <p:sldId id="324" r:id="rId29"/>
    <p:sldId id="325" r:id="rId30"/>
    <p:sldId id="326" r:id="rId31"/>
    <p:sldId id="323" r:id="rId32"/>
    <p:sldId id="317" r:id="rId33"/>
    <p:sldId id="318" r:id="rId34"/>
    <p:sldId id="319" r:id="rId35"/>
    <p:sldId id="320" r:id="rId36"/>
    <p:sldId id="312" r:id="rId37"/>
    <p:sldId id="321" r:id="rId38"/>
    <p:sldId id="328" r:id="rId39"/>
    <p:sldId id="329" r:id="rId40"/>
    <p:sldId id="330" r:id="rId41"/>
    <p:sldId id="311" r:id="rId42"/>
    <p:sldId id="331" r:id="rId43"/>
    <p:sldId id="313" r:id="rId44"/>
    <p:sldId id="258" r:id="rId45"/>
  </p:sldIdLst>
  <p:sldSz cx="9144000" cy="5143500" type="screen16x9"/>
  <p:notesSz cx="6858000" cy="9144000"/>
  <p:embeddedFontLst>
    <p:embeddedFont>
      <p:font typeface="Century Gothic" panose="020B0502020202020204" pitchFamily="34" charset="0"/>
      <p:regular r:id="rId47"/>
      <p:bold r:id="rId48"/>
      <p:italic r:id="rId49"/>
      <p:boldItalic r:id="rId50"/>
    </p:embeddedFont>
    <p:embeddedFont>
      <p:font typeface="Calibri" panose="020F0502020204030204" pitchFamily="34" charset="0"/>
      <p:regular r:id="rId51"/>
      <p:bold r:id="rId52"/>
      <p:italic r:id="rId53"/>
      <p:boldItalic r:id="rId54"/>
    </p:embeddedFont>
    <p:embeddedFont>
      <p:font typeface="Titillium Web Light" panose="020B0604020202020204" charset="0"/>
      <p:regular r:id="rId55"/>
      <p:bold r:id="rId56"/>
      <p:italic r:id="rId57"/>
      <p:boldItalic r:id="rId58"/>
    </p:embeddedFont>
    <p:embeddedFont>
      <p:font typeface="Titillium Web" panose="020B0604020202020204"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2988"/>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08A5951-98DD-4594-8071-0D870C603680}">
  <a:tblStyle styleId="{808A5951-98DD-4594-8071-0D870C603680}"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0391" autoAdjust="0"/>
  </p:normalViewPr>
  <p:slideViewPr>
    <p:cSldViewPr showGuides="1">
      <p:cViewPr varScale="1">
        <p:scale>
          <a:sx n="87" d="100"/>
          <a:sy n="87" d="100"/>
        </p:scale>
        <p:origin x="102" y="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8.fntdata"/><Relationship Id="rId62"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61"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font" Target="fonts/font13.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0224DD-D510-4438-B68B-570792D5EC08}"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VE"/>
        </a:p>
      </dgm:t>
    </dgm:pt>
    <dgm:pt modelId="{FA603091-5704-4271-8AA9-364E90FC4EE7}">
      <dgm:prSet phldrT="[Texto]" custT="1"/>
      <dgm:spPr/>
      <dgm:t>
        <a:bodyPr/>
        <a:lstStyle/>
        <a:p>
          <a:r>
            <a:rPr lang="es-VE" sz="3200" b="1" dirty="0" smtClean="0">
              <a:latin typeface="Titillium Web" charset="0"/>
              <a:cs typeface="Calibri" pitchFamily="34" charset="0"/>
            </a:rPr>
            <a:t>Punto Final Primario</a:t>
          </a:r>
          <a:endParaRPr lang="es-VE" sz="3200" b="1" dirty="0">
            <a:latin typeface="Titillium Web" charset="0"/>
            <a:cs typeface="Calibri" pitchFamily="34" charset="0"/>
          </a:endParaRPr>
        </a:p>
      </dgm:t>
    </dgm:pt>
    <dgm:pt modelId="{C67C4A47-3193-4ED6-92F9-C586783B3EAA}" type="parTrans" cxnId="{C3233003-C18F-4509-9E7F-6F08524E5CAB}">
      <dgm:prSet/>
      <dgm:spPr/>
      <dgm:t>
        <a:bodyPr/>
        <a:lstStyle/>
        <a:p>
          <a:endParaRPr lang="es-VE">
            <a:latin typeface="Calibri" pitchFamily="34" charset="0"/>
            <a:cs typeface="Calibri" pitchFamily="34" charset="0"/>
          </a:endParaRPr>
        </a:p>
      </dgm:t>
    </dgm:pt>
    <dgm:pt modelId="{AF3A3A11-EA3A-4F8B-9EA5-44FA45F7A6D2}" type="sibTrans" cxnId="{C3233003-C18F-4509-9E7F-6F08524E5CAB}">
      <dgm:prSet/>
      <dgm:spPr/>
      <dgm:t>
        <a:bodyPr/>
        <a:lstStyle/>
        <a:p>
          <a:endParaRPr lang="es-VE">
            <a:latin typeface="Calibri" pitchFamily="34" charset="0"/>
            <a:cs typeface="Calibri" pitchFamily="34" charset="0"/>
          </a:endParaRPr>
        </a:p>
      </dgm:t>
    </dgm:pt>
    <dgm:pt modelId="{AB47FE1F-085A-4BA4-9FEB-F97159744E80}" type="pres">
      <dgm:prSet presAssocID="{0C0224DD-D510-4438-B68B-570792D5EC08}" presName="Name0" presStyleCnt="0">
        <dgm:presLayoutVars>
          <dgm:dir/>
          <dgm:animLvl val="lvl"/>
          <dgm:resizeHandles/>
        </dgm:presLayoutVars>
      </dgm:prSet>
      <dgm:spPr/>
      <dgm:t>
        <a:bodyPr/>
        <a:lstStyle/>
        <a:p>
          <a:endParaRPr lang="es-VE"/>
        </a:p>
      </dgm:t>
    </dgm:pt>
    <dgm:pt modelId="{CDF1D1C1-4541-4978-9950-0B0709CCEF14}" type="pres">
      <dgm:prSet presAssocID="{FA603091-5704-4271-8AA9-364E90FC4EE7}" presName="linNode" presStyleCnt="0"/>
      <dgm:spPr/>
    </dgm:pt>
    <dgm:pt modelId="{D7A7CFF1-BB3F-4187-BE65-9A82BE40E7C9}" type="pres">
      <dgm:prSet presAssocID="{FA603091-5704-4271-8AA9-364E90FC4EE7}" presName="parentShp" presStyleLbl="node1" presStyleIdx="0" presStyleCnt="1">
        <dgm:presLayoutVars>
          <dgm:bulletEnabled val="1"/>
        </dgm:presLayoutVars>
      </dgm:prSet>
      <dgm:spPr/>
      <dgm:t>
        <a:bodyPr/>
        <a:lstStyle/>
        <a:p>
          <a:endParaRPr lang="es-VE"/>
        </a:p>
      </dgm:t>
    </dgm:pt>
    <dgm:pt modelId="{0036816C-906C-43B8-8D81-E826D99BDBCF}" type="pres">
      <dgm:prSet presAssocID="{FA603091-5704-4271-8AA9-364E90FC4EE7}" presName="childShp" presStyleLbl="bgAccFollowNode1" presStyleIdx="0" presStyleCnt="1">
        <dgm:presLayoutVars>
          <dgm:bulletEnabled val="1"/>
        </dgm:presLayoutVars>
      </dgm:prSet>
      <dgm:spPr/>
      <dgm:t>
        <a:bodyPr/>
        <a:lstStyle/>
        <a:p>
          <a:endParaRPr lang="es-VE"/>
        </a:p>
      </dgm:t>
    </dgm:pt>
  </dgm:ptLst>
  <dgm:cxnLst>
    <dgm:cxn modelId="{2BB98597-8778-46D3-A7F6-0231FDEF2935}" type="presOf" srcId="{0C0224DD-D510-4438-B68B-570792D5EC08}" destId="{AB47FE1F-085A-4BA4-9FEB-F97159744E80}" srcOrd="0" destOrd="0" presId="urn:microsoft.com/office/officeart/2005/8/layout/vList6"/>
    <dgm:cxn modelId="{C3233003-C18F-4509-9E7F-6F08524E5CAB}" srcId="{0C0224DD-D510-4438-B68B-570792D5EC08}" destId="{FA603091-5704-4271-8AA9-364E90FC4EE7}" srcOrd="0" destOrd="0" parTransId="{C67C4A47-3193-4ED6-92F9-C586783B3EAA}" sibTransId="{AF3A3A11-EA3A-4F8B-9EA5-44FA45F7A6D2}"/>
    <dgm:cxn modelId="{1B041370-76D6-4222-8500-539555D2C79B}" type="presOf" srcId="{FA603091-5704-4271-8AA9-364E90FC4EE7}" destId="{D7A7CFF1-BB3F-4187-BE65-9A82BE40E7C9}" srcOrd="0" destOrd="0" presId="urn:microsoft.com/office/officeart/2005/8/layout/vList6"/>
    <dgm:cxn modelId="{E1A291E3-9466-4C47-81D0-C70B785AE4F6}" type="presParOf" srcId="{AB47FE1F-085A-4BA4-9FEB-F97159744E80}" destId="{CDF1D1C1-4541-4978-9950-0B0709CCEF14}" srcOrd="0" destOrd="0" presId="urn:microsoft.com/office/officeart/2005/8/layout/vList6"/>
    <dgm:cxn modelId="{1C203DD1-2797-4625-8C9A-78C916AEF011}" type="presParOf" srcId="{CDF1D1C1-4541-4978-9950-0B0709CCEF14}" destId="{D7A7CFF1-BB3F-4187-BE65-9A82BE40E7C9}" srcOrd="0" destOrd="0" presId="urn:microsoft.com/office/officeart/2005/8/layout/vList6"/>
    <dgm:cxn modelId="{BB5ED887-E3CB-4334-ABA5-9DD3E97217A9}" type="presParOf" srcId="{CDF1D1C1-4541-4978-9950-0B0709CCEF14}" destId="{0036816C-906C-43B8-8D81-E826D99BDBCF}"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0224DD-D510-4438-B68B-570792D5EC08}"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VE"/>
        </a:p>
      </dgm:t>
    </dgm:pt>
    <dgm:pt modelId="{FA603091-5704-4271-8AA9-364E90FC4EE7}">
      <dgm:prSet phldrT="[Texto]" custT="1"/>
      <dgm:spPr/>
      <dgm:t>
        <a:bodyPr/>
        <a:lstStyle/>
        <a:p>
          <a:r>
            <a:rPr lang="es-VE" sz="3200" b="1" dirty="0" smtClean="0">
              <a:latin typeface="Titillium Web" charset="0"/>
              <a:cs typeface="Calibri" pitchFamily="34" charset="0"/>
            </a:rPr>
            <a:t>Puntos Finales Secundarios</a:t>
          </a:r>
          <a:endParaRPr lang="es-VE" sz="3200" b="1" dirty="0">
            <a:latin typeface="Titillium Web" charset="0"/>
            <a:cs typeface="Calibri" pitchFamily="34" charset="0"/>
          </a:endParaRPr>
        </a:p>
      </dgm:t>
    </dgm:pt>
    <dgm:pt modelId="{C67C4A47-3193-4ED6-92F9-C586783B3EAA}" type="parTrans" cxnId="{C3233003-C18F-4509-9E7F-6F08524E5CAB}">
      <dgm:prSet/>
      <dgm:spPr/>
      <dgm:t>
        <a:bodyPr/>
        <a:lstStyle/>
        <a:p>
          <a:endParaRPr lang="es-VE">
            <a:latin typeface="Calibri" pitchFamily="34" charset="0"/>
            <a:cs typeface="Calibri" pitchFamily="34" charset="0"/>
          </a:endParaRPr>
        </a:p>
      </dgm:t>
    </dgm:pt>
    <dgm:pt modelId="{AF3A3A11-EA3A-4F8B-9EA5-44FA45F7A6D2}" type="sibTrans" cxnId="{C3233003-C18F-4509-9E7F-6F08524E5CAB}">
      <dgm:prSet/>
      <dgm:spPr/>
      <dgm:t>
        <a:bodyPr/>
        <a:lstStyle/>
        <a:p>
          <a:endParaRPr lang="es-VE">
            <a:latin typeface="Calibri" pitchFamily="34" charset="0"/>
            <a:cs typeface="Calibri" pitchFamily="34" charset="0"/>
          </a:endParaRPr>
        </a:p>
      </dgm:t>
    </dgm:pt>
    <dgm:pt modelId="{FDC92DF4-6F59-4E9F-A822-629FE3DCEA52}">
      <dgm:prSet phldrT="[Texto]" custT="1"/>
      <dgm:spPr/>
      <dgm:t>
        <a:bodyPr/>
        <a:lstStyle/>
        <a:p>
          <a:pPr algn="just"/>
          <a:endParaRPr lang="es-VE" sz="1600" dirty="0">
            <a:latin typeface="Calibri" pitchFamily="34" charset="0"/>
            <a:cs typeface="Calibri" pitchFamily="34" charset="0"/>
          </a:endParaRPr>
        </a:p>
      </dgm:t>
    </dgm:pt>
    <dgm:pt modelId="{164A5A23-23DA-43AE-94E3-58C183447365}" type="parTrans" cxnId="{D9E8E615-670A-47A3-A64F-30FEFC66CB47}">
      <dgm:prSet/>
      <dgm:spPr/>
      <dgm:t>
        <a:bodyPr/>
        <a:lstStyle/>
        <a:p>
          <a:endParaRPr lang="es-VE"/>
        </a:p>
      </dgm:t>
    </dgm:pt>
    <dgm:pt modelId="{AEF85239-68C1-4F57-99D3-7F1D18054A21}" type="sibTrans" cxnId="{D9E8E615-670A-47A3-A64F-30FEFC66CB47}">
      <dgm:prSet/>
      <dgm:spPr/>
      <dgm:t>
        <a:bodyPr/>
        <a:lstStyle/>
        <a:p>
          <a:endParaRPr lang="es-VE"/>
        </a:p>
      </dgm:t>
    </dgm:pt>
    <dgm:pt modelId="{AB47FE1F-085A-4BA4-9FEB-F97159744E80}" type="pres">
      <dgm:prSet presAssocID="{0C0224DD-D510-4438-B68B-570792D5EC08}" presName="Name0" presStyleCnt="0">
        <dgm:presLayoutVars>
          <dgm:dir/>
          <dgm:animLvl val="lvl"/>
          <dgm:resizeHandles/>
        </dgm:presLayoutVars>
      </dgm:prSet>
      <dgm:spPr/>
      <dgm:t>
        <a:bodyPr/>
        <a:lstStyle/>
        <a:p>
          <a:endParaRPr lang="es-VE"/>
        </a:p>
      </dgm:t>
    </dgm:pt>
    <dgm:pt modelId="{CDF1D1C1-4541-4978-9950-0B0709CCEF14}" type="pres">
      <dgm:prSet presAssocID="{FA603091-5704-4271-8AA9-364E90FC4EE7}" presName="linNode" presStyleCnt="0"/>
      <dgm:spPr/>
    </dgm:pt>
    <dgm:pt modelId="{D7A7CFF1-BB3F-4187-BE65-9A82BE40E7C9}" type="pres">
      <dgm:prSet presAssocID="{FA603091-5704-4271-8AA9-364E90FC4EE7}" presName="parentShp" presStyleLbl="node1" presStyleIdx="0" presStyleCnt="1">
        <dgm:presLayoutVars>
          <dgm:bulletEnabled val="1"/>
        </dgm:presLayoutVars>
      </dgm:prSet>
      <dgm:spPr/>
      <dgm:t>
        <a:bodyPr/>
        <a:lstStyle/>
        <a:p>
          <a:endParaRPr lang="es-VE"/>
        </a:p>
      </dgm:t>
    </dgm:pt>
    <dgm:pt modelId="{0036816C-906C-43B8-8D81-E826D99BDBCF}" type="pres">
      <dgm:prSet presAssocID="{FA603091-5704-4271-8AA9-364E90FC4EE7}" presName="childShp" presStyleLbl="bgAccFollowNode1" presStyleIdx="0" presStyleCnt="1" custLinFactNeighborY="-2041">
        <dgm:presLayoutVars>
          <dgm:bulletEnabled val="1"/>
        </dgm:presLayoutVars>
      </dgm:prSet>
      <dgm:spPr/>
      <dgm:t>
        <a:bodyPr/>
        <a:lstStyle/>
        <a:p>
          <a:endParaRPr lang="es-VE"/>
        </a:p>
      </dgm:t>
    </dgm:pt>
  </dgm:ptLst>
  <dgm:cxnLst>
    <dgm:cxn modelId="{1A1B9B7A-0E08-4488-AB32-B78CFE2CC88F}" type="presOf" srcId="{FA603091-5704-4271-8AA9-364E90FC4EE7}" destId="{D7A7CFF1-BB3F-4187-BE65-9A82BE40E7C9}" srcOrd="0" destOrd="0" presId="urn:microsoft.com/office/officeart/2005/8/layout/vList6"/>
    <dgm:cxn modelId="{97F9322B-FCF1-450A-90B5-A8CDB9258FE3}" type="presOf" srcId="{0C0224DD-D510-4438-B68B-570792D5EC08}" destId="{AB47FE1F-085A-4BA4-9FEB-F97159744E80}" srcOrd="0" destOrd="0" presId="urn:microsoft.com/office/officeart/2005/8/layout/vList6"/>
    <dgm:cxn modelId="{D9E8E615-670A-47A3-A64F-30FEFC66CB47}" srcId="{FA603091-5704-4271-8AA9-364E90FC4EE7}" destId="{FDC92DF4-6F59-4E9F-A822-629FE3DCEA52}" srcOrd="0" destOrd="0" parTransId="{164A5A23-23DA-43AE-94E3-58C183447365}" sibTransId="{AEF85239-68C1-4F57-99D3-7F1D18054A21}"/>
    <dgm:cxn modelId="{2022D226-E5A9-4861-9FC7-A0E30F5D9FB5}" type="presOf" srcId="{FDC92DF4-6F59-4E9F-A822-629FE3DCEA52}" destId="{0036816C-906C-43B8-8D81-E826D99BDBCF}" srcOrd="0" destOrd="0" presId="urn:microsoft.com/office/officeart/2005/8/layout/vList6"/>
    <dgm:cxn modelId="{C3233003-C18F-4509-9E7F-6F08524E5CAB}" srcId="{0C0224DD-D510-4438-B68B-570792D5EC08}" destId="{FA603091-5704-4271-8AA9-364E90FC4EE7}" srcOrd="0" destOrd="0" parTransId="{C67C4A47-3193-4ED6-92F9-C586783B3EAA}" sibTransId="{AF3A3A11-EA3A-4F8B-9EA5-44FA45F7A6D2}"/>
    <dgm:cxn modelId="{B59B0CDF-F296-4F69-89DE-6030E98FAB30}" type="presParOf" srcId="{AB47FE1F-085A-4BA4-9FEB-F97159744E80}" destId="{CDF1D1C1-4541-4978-9950-0B0709CCEF14}" srcOrd="0" destOrd="0" presId="urn:microsoft.com/office/officeart/2005/8/layout/vList6"/>
    <dgm:cxn modelId="{122759A2-C2A3-471D-9325-1A69124F3437}" type="presParOf" srcId="{CDF1D1C1-4541-4978-9950-0B0709CCEF14}" destId="{D7A7CFF1-BB3F-4187-BE65-9A82BE40E7C9}" srcOrd="0" destOrd="0" presId="urn:microsoft.com/office/officeart/2005/8/layout/vList6"/>
    <dgm:cxn modelId="{4731EAEE-9FD9-49F1-ACD9-3FC43D90391F}" type="presParOf" srcId="{CDF1D1C1-4541-4978-9950-0B0709CCEF14}" destId="{0036816C-906C-43B8-8D81-E826D99BDBCF}"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13562833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5379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9498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6276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6112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3369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28385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s-VE" sz="1100" b="0" i="1" u="sng" strike="noStrike" cap="none" dirty="0" smtClean="0">
                <a:solidFill>
                  <a:srgbClr val="000000"/>
                </a:solidFill>
                <a:effectLst/>
                <a:latin typeface="Arial"/>
                <a:ea typeface="Arial"/>
                <a:cs typeface="Arial"/>
                <a:sym typeface="Arial"/>
              </a:rPr>
              <a:t>El punto final primario</a:t>
            </a:r>
            <a:r>
              <a:rPr lang="es-VE" sz="1100" b="0" i="0" u="none" strike="noStrike" cap="none" dirty="0" smtClean="0">
                <a:solidFill>
                  <a:srgbClr val="000000"/>
                </a:solidFill>
                <a:effectLst/>
                <a:latin typeface="Arial"/>
                <a:ea typeface="Arial"/>
                <a:cs typeface="Arial"/>
                <a:sym typeface="Arial"/>
              </a:rPr>
              <a:t> fue la puntuación de la </a:t>
            </a:r>
            <a:r>
              <a:rPr lang="es-VE" sz="1100" b="0" i="0" u="none" strike="noStrike" cap="none" dirty="0" err="1" smtClean="0">
                <a:solidFill>
                  <a:srgbClr val="000000"/>
                </a:solidFill>
                <a:effectLst/>
                <a:latin typeface="Arial"/>
                <a:ea typeface="Arial"/>
                <a:cs typeface="Arial"/>
                <a:sym typeface="Arial"/>
              </a:rPr>
              <a:t>subescala</a:t>
            </a:r>
            <a:r>
              <a:rPr lang="es-VE" sz="1100" b="0" i="0" u="none" strike="noStrike" cap="none" dirty="0" smtClean="0">
                <a:solidFill>
                  <a:srgbClr val="000000"/>
                </a:solidFill>
                <a:effectLst/>
                <a:latin typeface="Arial"/>
                <a:ea typeface="Arial"/>
                <a:cs typeface="Arial"/>
                <a:sym typeface="Arial"/>
              </a:rPr>
              <a:t> de salud general de la Encuesta de salud de formato corto de 36 ítems del Medical </a:t>
            </a:r>
            <a:r>
              <a:rPr lang="es-VE" sz="1100" b="0" i="0" u="none" strike="noStrike" cap="none" dirty="0" err="1" smtClean="0">
                <a:solidFill>
                  <a:srgbClr val="000000"/>
                </a:solidFill>
                <a:effectLst/>
                <a:latin typeface="Arial"/>
                <a:ea typeface="Arial"/>
                <a:cs typeface="Arial"/>
                <a:sym typeface="Arial"/>
              </a:rPr>
              <a:t>Outcomes</a:t>
            </a:r>
            <a:r>
              <a:rPr lang="es-VE" sz="1100" b="0" i="0" u="none" strike="noStrike" cap="none" dirty="0" smtClean="0">
                <a:solidFill>
                  <a:srgbClr val="000000"/>
                </a:solidFill>
                <a:effectLst/>
                <a:latin typeface="Arial"/>
                <a:ea typeface="Arial"/>
                <a:cs typeface="Arial"/>
                <a:sym typeface="Arial"/>
              </a:rPr>
              <a:t> </a:t>
            </a:r>
            <a:r>
              <a:rPr lang="es-VE" sz="1100" b="0" i="0" u="none" strike="noStrike" cap="none" dirty="0" err="1" smtClean="0">
                <a:solidFill>
                  <a:srgbClr val="000000"/>
                </a:solidFill>
                <a:effectLst/>
                <a:latin typeface="Arial"/>
                <a:ea typeface="Arial"/>
                <a:cs typeface="Arial"/>
                <a:sym typeface="Arial"/>
              </a:rPr>
              <a:t>Study</a:t>
            </a:r>
            <a:r>
              <a:rPr lang="es-VE" sz="1100" b="0" i="0" u="none" strike="noStrike" cap="none" dirty="0" smtClean="0">
                <a:solidFill>
                  <a:srgbClr val="000000"/>
                </a:solidFill>
                <a:effectLst/>
                <a:latin typeface="Arial"/>
                <a:ea typeface="Arial"/>
                <a:cs typeface="Arial"/>
                <a:sym typeface="Arial"/>
              </a:rPr>
              <a:t> (SF-36) medida al inicio del estudio y a los 12 meses.</a:t>
            </a:r>
          </a:p>
          <a:p>
            <a:r>
              <a:rPr lang="es-VE" sz="1100" b="0" i="0" u="none" strike="noStrike" cap="none" dirty="0" smtClean="0">
                <a:solidFill>
                  <a:srgbClr val="000000"/>
                </a:solidFill>
                <a:effectLst/>
                <a:latin typeface="Arial"/>
                <a:ea typeface="Arial"/>
                <a:cs typeface="Arial"/>
                <a:sym typeface="Arial"/>
              </a:rPr>
              <a:t>Para cada una de las 8 </a:t>
            </a:r>
            <a:r>
              <a:rPr lang="es-VE" sz="1100" b="0" i="0" u="none" strike="noStrike" cap="none" dirty="0" err="1" smtClean="0">
                <a:solidFill>
                  <a:srgbClr val="000000"/>
                </a:solidFill>
                <a:effectLst/>
                <a:latin typeface="Arial"/>
                <a:ea typeface="Arial"/>
                <a:cs typeface="Arial"/>
                <a:sym typeface="Arial"/>
              </a:rPr>
              <a:t>subescalas</a:t>
            </a:r>
            <a:r>
              <a:rPr lang="es-VE" sz="1100" b="0" i="0" u="none" strike="noStrike" cap="none" dirty="0" smtClean="0">
                <a:solidFill>
                  <a:srgbClr val="000000"/>
                </a:solidFill>
                <a:effectLst/>
                <a:latin typeface="Arial"/>
                <a:ea typeface="Arial"/>
                <a:cs typeface="Arial"/>
                <a:sym typeface="Arial"/>
              </a:rPr>
              <a:t> del SF-36, las puntuaciones se codificaron y transformaron en una escala que iba de 0 a 100 (las puntuaciones más altas indican un mayor bienestar). No se calculó una diferencia mínima clínicamente importante. Sin embargo, de acuerdo con el manual SF-36, una diferencia de 5 puntos se define como una diferencia "clínicamente y socialmente relevante", 10 puntos como una "moderada" y 20 puntos como una "muy grande". </a:t>
            </a:r>
          </a:p>
          <a:p>
            <a:pPr marL="457200" marR="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s-VE" sz="1100" b="0" i="0" u="none" strike="noStrike" cap="none" dirty="0" smtClean="0">
                <a:solidFill>
                  <a:srgbClr val="000000"/>
                </a:solidFill>
                <a:effectLst/>
                <a:latin typeface="Arial"/>
                <a:ea typeface="Arial"/>
                <a:cs typeface="Arial"/>
                <a:sym typeface="Arial"/>
              </a:rPr>
              <a:t>Los puntos finales secundarios </a:t>
            </a:r>
            <a:r>
              <a:rPr lang="es-VE" sz="1100" b="0" i="0" u="none" strike="noStrike" cap="none" dirty="0" err="1" smtClean="0">
                <a:solidFill>
                  <a:srgbClr val="000000"/>
                </a:solidFill>
                <a:effectLst/>
                <a:latin typeface="Arial"/>
                <a:ea typeface="Arial"/>
                <a:cs typeface="Arial"/>
                <a:sym typeface="Arial"/>
              </a:rPr>
              <a:t>preespecificados</a:t>
            </a:r>
            <a:r>
              <a:rPr lang="es-VE" sz="1100" b="0" i="0" u="none" strike="noStrike" cap="none" dirty="0" smtClean="0">
                <a:solidFill>
                  <a:srgbClr val="000000"/>
                </a:solidFill>
                <a:effectLst/>
                <a:latin typeface="Arial"/>
                <a:ea typeface="Arial"/>
                <a:cs typeface="Arial"/>
                <a:sym typeface="Arial"/>
              </a:rPr>
              <a:t> incluyeron las 7 </a:t>
            </a:r>
            <a:r>
              <a:rPr lang="es-VE" sz="1100" b="0" i="0" u="none" strike="noStrike" cap="none" dirty="0" err="1" smtClean="0">
                <a:solidFill>
                  <a:srgbClr val="000000"/>
                </a:solidFill>
                <a:effectLst/>
                <a:latin typeface="Arial"/>
                <a:ea typeface="Arial"/>
                <a:cs typeface="Arial"/>
                <a:sym typeface="Arial"/>
              </a:rPr>
              <a:t>subescalas</a:t>
            </a:r>
            <a:r>
              <a:rPr lang="es-VE" sz="1100" b="0" i="0" u="none" strike="noStrike" cap="none" dirty="0" smtClean="0">
                <a:solidFill>
                  <a:srgbClr val="000000"/>
                </a:solidFill>
                <a:effectLst/>
                <a:latin typeface="Arial"/>
                <a:ea typeface="Arial"/>
                <a:cs typeface="Arial"/>
                <a:sym typeface="Arial"/>
              </a:rPr>
              <a:t> de SF-36 restantes, la puntuación de síntomas de la </a:t>
            </a:r>
            <a:r>
              <a:rPr lang="es-VE" sz="1100" b="0" i="0" u="none" strike="noStrike" cap="none" dirty="0" err="1" smtClean="0">
                <a:solidFill>
                  <a:srgbClr val="000000"/>
                </a:solidFill>
                <a:effectLst/>
                <a:latin typeface="Arial"/>
                <a:ea typeface="Arial"/>
                <a:cs typeface="Arial"/>
                <a:sym typeface="Arial"/>
              </a:rPr>
              <a:t>European</a:t>
            </a:r>
            <a:r>
              <a:rPr lang="es-VE" sz="1100" b="0" i="0" u="none" strike="noStrike" cap="none" dirty="0" smtClean="0">
                <a:solidFill>
                  <a:srgbClr val="000000"/>
                </a:solidFill>
                <a:effectLst/>
                <a:latin typeface="Arial"/>
                <a:ea typeface="Arial"/>
                <a:cs typeface="Arial"/>
                <a:sym typeface="Arial"/>
              </a:rPr>
              <a:t> </a:t>
            </a:r>
            <a:r>
              <a:rPr lang="es-VE" sz="1100" b="0" i="0" u="none" strike="noStrike" cap="none" dirty="0" err="1" smtClean="0">
                <a:solidFill>
                  <a:srgbClr val="000000"/>
                </a:solidFill>
                <a:effectLst/>
                <a:latin typeface="Arial"/>
                <a:ea typeface="Arial"/>
                <a:cs typeface="Arial"/>
                <a:sym typeface="Arial"/>
              </a:rPr>
              <a:t>Heart</a:t>
            </a:r>
            <a:r>
              <a:rPr lang="es-VE" sz="1100" b="0" i="0" u="none" strike="noStrike" cap="none" dirty="0" smtClean="0">
                <a:solidFill>
                  <a:srgbClr val="000000"/>
                </a:solidFill>
                <a:effectLst/>
                <a:latin typeface="Arial"/>
                <a:ea typeface="Arial"/>
                <a:cs typeface="Arial"/>
                <a:sym typeface="Arial"/>
              </a:rPr>
              <a:t> </a:t>
            </a:r>
            <a:r>
              <a:rPr lang="es-VE" sz="1100" b="0" i="0" u="none" strike="noStrike" cap="none" dirty="0" err="1" smtClean="0">
                <a:solidFill>
                  <a:srgbClr val="000000"/>
                </a:solidFill>
                <a:effectLst/>
                <a:latin typeface="Arial"/>
                <a:ea typeface="Arial"/>
                <a:cs typeface="Arial"/>
                <a:sym typeface="Arial"/>
              </a:rPr>
              <a:t>Rhythm</a:t>
            </a:r>
            <a:r>
              <a:rPr lang="es-VE" sz="1100" b="0" i="0" u="none" strike="noStrike" cap="none" dirty="0" smtClean="0">
                <a:solidFill>
                  <a:srgbClr val="000000"/>
                </a:solidFill>
                <a:effectLst/>
                <a:latin typeface="Arial"/>
                <a:ea typeface="Arial"/>
                <a:cs typeface="Arial"/>
                <a:sym typeface="Arial"/>
              </a:rPr>
              <a:t> </a:t>
            </a:r>
            <a:r>
              <a:rPr lang="es-VE" sz="1100" b="0" i="0" u="none" strike="noStrike" cap="none" dirty="0" err="1" smtClean="0">
                <a:solidFill>
                  <a:srgbClr val="000000"/>
                </a:solidFill>
                <a:effectLst/>
                <a:latin typeface="Arial"/>
                <a:ea typeface="Arial"/>
                <a:cs typeface="Arial"/>
                <a:sym typeface="Arial"/>
              </a:rPr>
              <a:t>Association</a:t>
            </a:r>
            <a:r>
              <a:rPr lang="es-VE" sz="1100" b="0" i="0" u="none" strike="noStrike" cap="none" dirty="0" smtClean="0">
                <a:solidFill>
                  <a:srgbClr val="000000"/>
                </a:solidFill>
                <a:effectLst/>
                <a:latin typeface="Arial"/>
                <a:ea typeface="Arial"/>
                <a:cs typeface="Arial"/>
                <a:sym typeface="Arial"/>
              </a:rPr>
              <a:t>, el número de cardioversiones, la carga de fibrilación auricular (porcentaje de tiempo en fibrilación auricular) y la ausencia de recurrencia de fibrilación auricular (al menos 2 minutos de duración en monitores cardiacos </a:t>
            </a:r>
            <a:r>
              <a:rPr lang="es-VE" sz="1100" b="0" i="0" u="none" strike="noStrike" cap="none" dirty="0" err="1" smtClean="0">
                <a:solidFill>
                  <a:srgbClr val="000000"/>
                </a:solidFill>
                <a:effectLst/>
                <a:latin typeface="Arial"/>
                <a:ea typeface="Arial"/>
                <a:cs typeface="Arial"/>
                <a:sym typeface="Arial"/>
              </a:rPr>
              <a:t>implantables</a:t>
            </a:r>
            <a:r>
              <a:rPr lang="es-VE" sz="1100" b="0" i="0" u="none" strike="noStrike" cap="none" dirty="0" smtClean="0">
                <a:solidFill>
                  <a:srgbClr val="000000"/>
                </a:solidFill>
                <a:effectLst/>
                <a:latin typeface="Arial"/>
                <a:ea typeface="Arial"/>
                <a:cs typeface="Arial"/>
                <a:sym typeface="Arial"/>
              </a:rPr>
              <a:t> y de 1 minuto en registros de </a:t>
            </a:r>
            <a:r>
              <a:rPr lang="es-VE" sz="1100" b="0" i="0" u="none" strike="noStrike" cap="none" dirty="0" err="1" smtClean="0">
                <a:solidFill>
                  <a:srgbClr val="000000"/>
                </a:solidFill>
                <a:effectLst/>
                <a:latin typeface="Arial"/>
                <a:ea typeface="Arial"/>
                <a:cs typeface="Arial"/>
                <a:sym typeface="Arial"/>
              </a:rPr>
              <a:t>Holter</a:t>
            </a:r>
            <a:r>
              <a:rPr lang="es-VE" sz="1100" b="0" i="0" u="none" strike="noStrike" cap="none" dirty="0" smtClean="0">
                <a:solidFill>
                  <a:srgbClr val="000000"/>
                </a:solidFill>
                <a:effectLst/>
                <a:latin typeface="Arial"/>
                <a:ea typeface="Arial"/>
                <a:cs typeface="Arial"/>
                <a:sym typeface="Arial"/>
              </a:rPr>
              <a:t> de 24 horas).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716183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s-VE" sz="1100" b="0" i="1" u="sng" strike="noStrike" cap="none" dirty="0" smtClean="0">
                <a:solidFill>
                  <a:srgbClr val="000000"/>
                </a:solidFill>
                <a:effectLst/>
                <a:latin typeface="Arial"/>
                <a:ea typeface="Arial"/>
                <a:cs typeface="Arial"/>
                <a:sym typeface="Arial"/>
              </a:rPr>
              <a:t>El punto final primario</a:t>
            </a:r>
            <a:r>
              <a:rPr lang="es-VE" sz="1100" b="0" i="0" u="none" strike="noStrike" cap="none" dirty="0" smtClean="0">
                <a:solidFill>
                  <a:srgbClr val="000000"/>
                </a:solidFill>
                <a:effectLst/>
                <a:latin typeface="Arial"/>
                <a:ea typeface="Arial"/>
                <a:cs typeface="Arial"/>
                <a:sym typeface="Arial"/>
              </a:rPr>
              <a:t> fue la puntuación de la </a:t>
            </a:r>
            <a:r>
              <a:rPr lang="es-VE" sz="1100" b="0" i="0" u="none" strike="noStrike" cap="none" dirty="0" err="1" smtClean="0">
                <a:solidFill>
                  <a:srgbClr val="000000"/>
                </a:solidFill>
                <a:effectLst/>
                <a:latin typeface="Arial"/>
                <a:ea typeface="Arial"/>
                <a:cs typeface="Arial"/>
                <a:sym typeface="Arial"/>
              </a:rPr>
              <a:t>subescala</a:t>
            </a:r>
            <a:r>
              <a:rPr lang="es-VE" sz="1100" b="0" i="0" u="none" strike="noStrike" cap="none" dirty="0" smtClean="0">
                <a:solidFill>
                  <a:srgbClr val="000000"/>
                </a:solidFill>
                <a:effectLst/>
                <a:latin typeface="Arial"/>
                <a:ea typeface="Arial"/>
                <a:cs typeface="Arial"/>
                <a:sym typeface="Arial"/>
              </a:rPr>
              <a:t> de salud general de la Encuesta de salud de formato corto de 36 ítems del Medical </a:t>
            </a:r>
            <a:r>
              <a:rPr lang="es-VE" sz="1100" b="0" i="0" u="none" strike="noStrike" cap="none" dirty="0" err="1" smtClean="0">
                <a:solidFill>
                  <a:srgbClr val="000000"/>
                </a:solidFill>
                <a:effectLst/>
                <a:latin typeface="Arial"/>
                <a:ea typeface="Arial"/>
                <a:cs typeface="Arial"/>
                <a:sym typeface="Arial"/>
              </a:rPr>
              <a:t>Outcomes</a:t>
            </a:r>
            <a:r>
              <a:rPr lang="es-VE" sz="1100" b="0" i="0" u="none" strike="noStrike" cap="none" dirty="0" smtClean="0">
                <a:solidFill>
                  <a:srgbClr val="000000"/>
                </a:solidFill>
                <a:effectLst/>
                <a:latin typeface="Arial"/>
                <a:ea typeface="Arial"/>
                <a:cs typeface="Arial"/>
                <a:sym typeface="Arial"/>
              </a:rPr>
              <a:t> </a:t>
            </a:r>
            <a:r>
              <a:rPr lang="es-VE" sz="1100" b="0" i="0" u="none" strike="noStrike" cap="none" dirty="0" err="1" smtClean="0">
                <a:solidFill>
                  <a:srgbClr val="000000"/>
                </a:solidFill>
                <a:effectLst/>
                <a:latin typeface="Arial"/>
                <a:ea typeface="Arial"/>
                <a:cs typeface="Arial"/>
                <a:sym typeface="Arial"/>
              </a:rPr>
              <a:t>Study</a:t>
            </a:r>
            <a:r>
              <a:rPr lang="es-VE" sz="1100" b="0" i="0" u="none" strike="noStrike" cap="none" dirty="0" smtClean="0">
                <a:solidFill>
                  <a:srgbClr val="000000"/>
                </a:solidFill>
                <a:effectLst/>
                <a:latin typeface="Arial"/>
                <a:ea typeface="Arial"/>
                <a:cs typeface="Arial"/>
                <a:sym typeface="Arial"/>
              </a:rPr>
              <a:t> (SF-36) medida al inicio del estudio y a los 12 meses.</a:t>
            </a:r>
          </a:p>
          <a:p>
            <a:r>
              <a:rPr lang="es-VE" sz="1100" b="0" i="0" u="none" strike="noStrike" cap="none" dirty="0" smtClean="0">
                <a:solidFill>
                  <a:srgbClr val="000000"/>
                </a:solidFill>
                <a:effectLst/>
                <a:latin typeface="Arial"/>
                <a:ea typeface="Arial"/>
                <a:cs typeface="Arial"/>
                <a:sym typeface="Arial"/>
              </a:rPr>
              <a:t>Para cada una de las 8 </a:t>
            </a:r>
            <a:r>
              <a:rPr lang="es-VE" sz="1100" b="0" i="0" u="none" strike="noStrike" cap="none" dirty="0" err="1" smtClean="0">
                <a:solidFill>
                  <a:srgbClr val="000000"/>
                </a:solidFill>
                <a:effectLst/>
                <a:latin typeface="Arial"/>
                <a:ea typeface="Arial"/>
                <a:cs typeface="Arial"/>
                <a:sym typeface="Arial"/>
              </a:rPr>
              <a:t>subescalas</a:t>
            </a:r>
            <a:r>
              <a:rPr lang="es-VE" sz="1100" b="0" i="0" u="none" strike="noStrike" cap="none" dirty="0" smtClean="0">
                <a:solidFill>
                  <a:srgbClr val="000000"/>
                </a:solidFill>
                <a:effectLst/>
                <a:latin typeface="Arial"/>
                <a:ea typeface="Arial"/>
                <a:cs typeface="Arial"/>
                <a:sym typeface="Arial"/>
              </a:rPr>
              <a:t> del SF-36, las puntuaciones se codificaron y transformaron en una escala que iba de 0 a 100 (las puntuaciones más altas indican un mayor bienestar). No se calculó una diferencia mínima clínicamente importante. Sin embargo, de acuerdo con el manual SF-36, una diferencia de 5 puntos se define como una diferencia "clínicamente y socialmente relevante", 10 puntos como una "moderada" y 20 puntos como una "muy grande". </a:t>
            </a:r>
          </a:p>
          <a:p>
            <a:pPr marL="457200" marR="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s-VE" sz="1100" b="0" i="0" u="none" strike="noStrike" cap="none" dirty="0" smtClean="0">
                <a:solidFill>
                  <a:srgbClr val="000000"/>
                </a:solidFill>
                <a:effectLst/>
                <a:latin typeface="Arial"/>
                <a:ea typeface="Arial"/>
                <a:cs typeface="Arial"/>
                <a:sym typeface="Arial"/>
              </a:rPr>
              <a:t>Los puntos finales secundarios </a:t>
            </a:r>
            <a:r>
              <a:rPr lang="es-VE" sz="1100" b="0" i="0" u="none" strike="noStrike" cap="none" dirty="0" err="1" smtClean="0">
                <a:solidFill>
                  <a:srgbClr val="000000"/>
                </a:solidFill>
                <a:effectLst/>
                <a:latin typeface="Arial"/>
                <a:ea typeface="Arial"/>
                <a:cs typeface="Arial"/>
                <a:sym typeface="Arial"/>
              </a:rPr>
              <a:t>preespecificados</a:t>
            </a:r>
            <a:r>
              <a:rPr lang="es-VE" sz="1100" b="0" i="0" u="none" strike="noStrike" cap="none" dirty="0" smtClean="0">
                <a:solidFill>
                  <a:srgbClr val="000000"/>
                </a:solidFill>
                <a:effectLst/>
                <a:latin typeface="Arial"/>
                <a:ea typeface="Arial"/>
                <a:cs typeface="Arial"/>
                <a:sym typeface="Arial"/>
              </a:rPr>
              <a:t> incluyeron las 7 </a:t>
            </a:r>
            <a:r>
              <a:rPr lang="es-VE" sz="1100" b="0" i="0" u="none" strike="noStrike" cap="none" dirty="0" err="1" smtClean="0">
                <a:solidFill>
                  <a:srgbClr val="000000"/>
                </a:solidFill>
                <a:effectLst/>
                <a:latin typeface="Arial"/>
                <a:ea typeface="Arial"/>
                <a:cs typeface="Arial"/>
                <a:sym typeface="Arial"/>
              </a:rPr>
              <a:t>subescalas</a:t>
            </a:r>
            <a:r>
              <a:rPr lang="es-VE" sz="1100" b="0" i="0" u="none" strike="noStrike" cap="none" dirty="0" smtClean="0">
                <a:solidFill>
                  <a:srgbClr val="000000"/>
                </a:solidFill>
                <a:effectLst/>
                <a:latin typeface="Arial"/>
                <a:ea typeface="Arial"/>
                <a:cs typeface="Arial"/>
                <a:sym typeface="Arial"/>
              </a:rPr>
              <a:t> de SF-36 restantes, la puntuación de síntomas de la </a:t>
            </a:r>
            <a:r>
              <a:rPr lang="es-VE" sz="1100" b="0" i="0" u="none" strike="noStrike" cap="none" dirty="0" err="1" smtClean="0">
                <a:solidFill>
                  <a:srgbClr val="000000"/>
                </a:solidFill>
                <a:effectLst/>
                <a:latin typeface="Arial"/>
                <a:ea typeface="Arial"/>
                <a:cs typeface="Arial"/>
                <a:sym typeface="Arial"/>
              </a:rPr>
              <a:t>European</a:t>
            </a:r>
            <a:r>
              <a:rPr lang="es-VE" sz="1100" b="0" i="0" u="none" strike="noStrike" cap="none" dirty="0" smtClean="0">
                <a:solidFill>
                  <a:srgbClr val="000000"/>
                </a:solidFill>
                <a:effectLst/>
                <a:latin typeface="Arial"/>
                <a:ea typeface="Arial"/>
                <a:cs typeface="Arial"/>
                <a:sym typeface="Arial"/>
              </a:rPr>
              <a:t> </a:t>
            </a:r>
            <a:r>
              <a:rPr lang="es-VE" sz="1100" b="0" i="0" u="none" strike="noStrike" cap="none" dirty="0" err="1" smtClean="0">
                <a:solidFill>
                  <a:srgbClr val="000000"/>
                </a:solidFill>
                <a:effectLst/>
                <a:latin typeface="Arial"/>
                <a:ea typeface="Arial"/>
                <a:cs typeface="Arial"/>
                <a:sym typeface="Arial"/>
              </a:rPr>
              <a:t>Heart</a:t>
            </a:r>
            <a:r>
              <a:rPr lang="es-VE" sz="1100" b="0" i="0" u="none" strike="noStrike" cap="none" dirty="0" smtClean="0">
                <a:solidFill>
                  <a:srgbClr val="000000"/>
                </a:solidFill>
                <a:effectLst/>
                <a:latin typeface="Arial"/>
                <a:ea typeface="Arial"/>
                <a:cs typeface="Arial"/>
                <a:sym typeface="Arial"/>
              </a:rPr>
              <a:t> </a:t>
            </a:r>
            <a:r>
              <a:rPr lang="es-VE" sz="1100" b="0" i="0" u="none" strike="noStrike" cap="none" dirty="0" err="1" smtClean="0">
                <a:solidFill>
                  <a:srgbClr val="000000"/>
                </a:solidFill>
                <a:effectLst/>
                <a:latin typeface="Arial"/>
                <a:ea typeface="Arial"/>
                <a:cs typeface="Arial"/>
                <a:sym typeface="Arial"/>
              </a:rPr>
              <a:t>Rhythm</a:t>
            </a:r>
            <a:r>
              <a:rPr lang="es-VE" sz="1100" b="0" i="0" u="none" strike="noStrike" cap="none" dirty="0" smtClean="0">
                <a:solidFill>
                  <a:srgbClr val="000000"/>
                </a:solidFill>
                <a:effectLst/>
                <a:latin typeface="Arial"/>
                <a:ea typeface="Arial"/>
                <a:cs typeface="Arial"/>
                <a:sym typeface="Arial"/>
              </a:rPr>
              <a:t> </a:t>
            </a:r>
            <a:r>
              <a:rPr lang="es-VE" sz="1100" b="0" i="0" u="none" strike="noStrike" cap="none" dirty="0" err="1" smtClean="0">
                <a:solidFill>
                  <a:srgbClr val="000000"/>
                </a:solidFill>
                <a:effectLst/>
                <a:latin typeface="Arial"/>
                <a:ea typeface="Arial"/>
                <a:cs typeface="Arial"/>
                <a:sym typeface="Arial"/>
              </a:rPr>
              <a:t>Association</a:t>
            </a:r>
            <a:r>
              <a:rPr lang="es-VE" sz="1100" b="0" i="0" u="none" strike="noStrike" cap="none" dirty="0" smtClean="0">
                <a:solidFill>
                  <a:srgbClr val="000000"/>
                </a:solidFill>
                <a:effectLst/>
                <a:latin typeface="Arial"/>
                <a:ea typeface="Arial"/>
                <a:cs typeface="Arial"/>
                <a:sym typeface="Arial"/>
              </a:rPr>
              <a:t>, el número de cardioversiones, la carga de fibrilación auricular (porcentaje de tiempo en fibrilación auricular) y la ausencia de recurrencia de fibrilación auricular (al menos 2 minutos de duración en monitores cardiacos </a:t>
            </a:r>
            <a:r>
              <a:rPr lang="es-VE" sz="1100" b="0" i="0" u="none" strike="noStrike" cap="none" dirty="0" err="1" smtClean="0">
                <a:solidFill>
                  <a:srgbClr val="000000"/>
                </a:solidFill>
                <a:effectLst/>
                <a:latin typeface="Arial"/>
                <a:ea typeface="Arial"/>
                <a:cs typeface="Arial"/>
                <a:sym typeface="Arial"/>
              </a:rPr>
              <a:t>implantables</a:t>
            </a:r>
            <a:r>
              <a:rPr lang="es-VE" sz="1100" b="0" i="0" u="none" strike="noStrike" cap="none" dirty="0" smtClean="0">
                <a:solidFill>
                  <a:srgbClr val="000000"/>
                </a:solidFill>
                <a:effectLst/>
                <a:latin typeface="Arial"/>
                <a:ea typeface="Arial"/>
                <a:cs typeface="Arial"/>
                <a:sym typeface="Arial"/>
              </a:rPr>
              <a:t> y de 1 minuto en registros de </a:t>
            </a:r>
            <a:r>
              <a:rPr lang="es-VE" sz="1100" b="0" i="0" u="none" strike="noStrike" cap="none" dirty="0" err="1" smtClean="0">
                <a:solidFill>
                  <a:srgbClr val="000000"/>
                </a:solidFill>
                <a:effectLst/>
                <a:latin typeface="Arial"/>
                <a:ea typeface="Arial"/>
                <a:cs typeface="Arial"/>
                <a:sym typeface="Arial"/>
              </a:rPr>
              <a:t>Holter</a:t>
            </a:r>
            <a:r>
              <a:rPr lang="es-VE" sz="1100" b="0" i="0" u="none" strike="noStrike" cap="none" smtClean="0">
                <a:solidFill>
                  <a:srgbClr val="000000"/>
                </a:solidFill>
                <a:effectLst/>
                <a:latin typeface="Arial"/>
                <a:ea typeface="Arial"/>
                <a:cs typeface="Arial"/>
                <a:sym typeface="Arial"/>
              </a:rPr>
              <a:t> de 24 horas).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302792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s-VE" sz="1100" b="0" i="1" u="sng" strike="noStrike" cap="none" dirty="0" smtClean="0">
                <a:solidFill>
                  <a:srgbClr val="000000"/>
                </a:solidFill>
                <a:effectLst/>
                <a:latin typeface="Arial"/>
                <a:ea typeface="Arial"/>
                <a:cs typeface="Arial"/>
                <a:sym typeface="Arial"/>
              </a:rPr>
              <a:t>El punto final primario</a:t>
            </a:r>
            <a:r>
              <a:rPr lang="es-VE" sz="1100" b="0" i="0" u="none" strike="noStrike" cap="none" dirty="0" smtClean="0">
                <a:solidFill>
                  <a:srgbClr val="000000"/>
                </a:solidFill>
                <a:effectLst/>
                <a:latin typeface="Arial"/>
                <a:ea typeface="Arial"/>
                <a:cs typeface="Arial"/>
                <a:sym typeface="Arial"/>
              </a:rPr>
              <a:t> fue la puntuación de la </a:t>
            </a:r>
            <a:r>
              <a:rPr lang="es-VE" sz="1100" b="0" i="0" u="none" strike="noStrike" cap="none" dirty="0" err="1" smtClean="0">
                <a:solidFill>
                  <a:srgbClr val="000000"/>
                </a:solidFill>
                <a:effectLst/>
                <a:latin typeface="Arial"/>
                <a:ea typeface="Arial"/>
                <a:cs typeface="Arial"/>
                <a:sym typeface="Arial"/>
              </a:rPr>
              <a:t>subescala</a:t>
            </a:r>
            <a:r>
              <a:rPr lang="es-VE" sz="1100" b="0" i="0" u="none" strike="noStrike" cap="none" dirty="0" smtClean="0">
                <a:solidFill>
                  <a:srgbClr val="000000"/>
                </a:solidFill>
                <a:effectLst/>
                <a:latin typeface="Arial"/>
                <a:ea typeface="Arial"/>
                <a:cs typeface="Arial"/>
                <a:sym typeface="Arial"/>
              </a:rPr>
              <a:t> de salud general de la Encuesta de salud de formato corto de 36 ítems del Medical </a:t>
            </a:r>
            <a:r>
              <a:rPr lang="es-VE" sz="1100" b="0" i="0" u="none" strike="noStrike" cap="none" dirty="0" err="1" smtClean="0">
                <a:solidFill>
                  <a:srgbClr val="000000"/>
                </a:solidFill>
                <a:effectLst/>
                <a:latin typeface="Arial"/>
                <a:ea typeface="Arial"/>
                <a:cs typeface="Arial"/>
                <a:sym typeface="Arial"/>
              </a:rPr>
              <a:t>Outcomes</a:t>
            </a:r>
            <a:r>
              <a:rPr lang="es-VE" sz="1100" b="0" i="0" u="none" strike="noStrike" cap="none" dirty="0" smtClean="0">
                <a:solidFill>
                  <a:srgbClr val="000000"/>
                </a:solidFill>
                <a:effectLst/>
                <a:latin typeface="Arial"/>
                <a:ea typeface="Arial"/>
                <a:cs typeface="Arial"/>
                <a:sym typeface="Arial"/>
              </a:rPr>
              <a:t> </a:t>
            </a:r>
            <a:r>
              <a:rPr lang="es-VE" sz="1100" b="0" i="0" u="none" strike="noStrike" cap="none" dirty="0" err="1" smtClean="0">
                <a:solidFill>
                  <a:srgbClr val="000000"/>
                </a:solidFill>
                <a:effectLst/>
                <a:latin typeface="Arial"/>
                <a:ea typeface="Arial"/>
                <a:cs typeface="Arial"/>
                <a:sym typeface="Arial"/>
              </a:rPr>
              <a:t>Study</a:t>
            </a:r>
            <a:r>
              <a:rPr lang="es-VE" sz="1100" b="0" i="0" u="none" strike="noStrike" cap="none" dirty="0" smtClean="0">
                <a:solidFill>
                  <a:srgbClr val="000000"/>
                </a:solidFill>
                <a:effectLst/>
                <a:latin typeface="Arial"/>
                <a:ea typeface="Arial"/>
                <a:cs typeface="Arial"/>
                <a:sym typeface="Arial"/>
              </a:rPr>
              <a:t> (SF-36) medida al inicio del estudio y a los 12 meses.</a:t>
            </a:r>
          </a:p>
          <a:p>
            <a:r>
              <a:rPr lang="es-VE" sz="1100" b="0" i="0" u="none" strike="noStrike" cap="none" dirty="0" smtClean="0">
                <a:solidFill>
                  <a:srgbClr val="000000"/>
                </a:solidFill>
                <a:effectLst/>
                <a:latin typeface="Arial"/>
                <a:ea typeface="Arial"/>
                <a:cs typeface="Arial"/>
                <a:sym typeface="Arial"/>
              </a:rPr>
              <a:t>Para cada una de las 8 </a:t>
            </a:r>
            <a:r>
              <a:rPr lang="es-VE" sz="1100" b="0" i="0" u="none" strike="noStrike" cap="none" dirty="0" err="1" smtClean="0">
                <a:solidFill>
                  <a:srgbClr val="000000"/>
                </a:solidFill>
                <a:effectLst/>
                <a:latin typeface="Arial"/>
                <a:ea typeface="Arial"/>
                <a:cs typeface="Arial"/>
                <a:sym typeface="Arial"/>
              </a:rPr>
              <a:t>subescalas</a:t>
            </a:r>
            <a:r>
              <a:rPr lang="es-VE" sz="1100" b="0" i="0" u="none" strike="noStrike" cap="none" dirty="0" smtClean="0">
                <a:solidFill>
                  <a:srgbClr val="000000"/>
                </a:solidFill>
                <a:effectLst/>
                <a:latin typeface="Arial"/>
                <a:ea typeface="Arial"/>
                <a:cs typeface="Arial"/>
                <a:sym typeface="Arial"/>
              </a:rPr>
              <a:t> del SF-36, las puntuaciones se codificaron y transformaron en una escala que iba de 0 a 100 (las puntuaciones más altas indican un mayor bienestar). No se calculó una diferencia mínima clínicamente importante. Sin embargo, de acuerdo con el manual SF-36, una diferencia de 5 puntos se define como una diferencia "clínicamente y socialmente relevante", 10 puntos como una "moderada" y 20 puntos como una "muy grande". </a:t>
            </a:r>
          </a:p>
          <a:p>
            <a:pPr marL="457200" marR="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s-VE" sz="1100" b="0" i="0" u="none" strike="noStrike" cap="none" dirty="0" smtClean="0">
                <a:solidFill>
                  <a:srgbClr val="000000"/>
                </a:solidFill>
                <a:effectLst/>
                <a:latin typeface="Arial"/>
                <a:ea typeface="Arial"/>
                <a:cs typeface="Arial"/>
                <a:sym typeface="Arial"/>
              </a:rPr>
              <a:t>Los puntos finales secundarios </a:t>
            </a:r>
            <a:r>
              <a:rPr lang="es-VE" sz="1100" b="0" i="0" u="none" strike="noStrike" cap="none" dirty="0" err="1" smtClean="0">
                <a:solidFill>
                  <a:srgbClr val="000000"/>
                </a:solidFill>
                <a:effectLst/>
                <a:latin typeface="Arial"/>
                <a:ea typeface="Arial"/>
                <a:cs typeface="Arial"/>
                <a:sym typeface="Arial"/>
              </a:rPr>
              <a:t>preespecificados</a:t>
            </a:r>
            <a:r>
              <a:rPr lang="es-VE" sz="1100" b="0" i="0" u="none" strike="noStrike" cap="none" dirty="0" smtClean="0">
                <a:solidFill>
                  <a:srgbClr val="000000"/>
                </a:solidFill>
                <a:effectLst/>
                <a:latin typeface="Arial"/>
                <a:ea typeface="Arial"/>
                <a:cs typeface="Arial"/>
                <a:sym typeface="Arial"/>
              </a:rPr>
              <a:t> incluyeron las 7 </a:t>
            </a:r>
            <a:r>
              <a:rPr lang="es-VE" sz="1100" b="0" i="0" u="none" strike="noStrike" cap="none" dirty="0" err="1" smtClean="0">
                <a:solidFill>
                  <a:srgbClr val="000000"/>
                </a:solidFill>
                <a:effectLst/>
                <a:latin typeface="Arial"/>
                <a:ea typeface="Arial"/>
                <a:cs typeface="Arial"/>
                <a:sym typeface="Arial"/>
              </a:rPr>
              <a:t>subescalas</a:t>
            </a:r>
            <a:r>
              <a:rPr lang="es-VE" sz="1100" b="0" i="0" u="none" strike="noStrike" cap="none" dirty="0" smtClean="0">
                <a:solidFill>
                  <a:srgbClr val="000000"/>
                </a:solidFill>
                <a:effectLst/>
                <a:latin typeface="Arial"/>
                <a:ea typeface="Arial"/>
                <a:cs typeface="Arial"/>
                <a:sym typeface="Arial"/>
              </a:rPr>
              <a:t> de SF-36 restantes, la puntuación de síntomas de la </a:t>
            </a:r>
            <a:r>
              <a:rPr lang="es-VE" sz="1100" b="0" i="0" u="none" strike="noStrike" cap="none" dirty="0" err="1" smtClean="0">
                <a:solidFill>
                  <a:srgbClr val="000000"/>
                </a:solidFill>
                <a:effectLst/>
                <a:latin typeface="Arial"/>
                <a:ea typeface="Arial"/>
                <a:cs typeface="Arial"/>
                <a:sym typeface="Arial"/>
              </a:rPr>
              <a:t>European</a:t>
            </a:r>
            <a:r>
              <a:rPr lang="es-VE" sz="1100" b="0" i="0" u="none" strike="noStrike" cap="none" dirty="0" smtClean="0">
                <a:solidFill>
                  <a:srgbClr val="000000"/>
                </a:solidFill>
                <a:effectLst/>
                <a:latin typeface="Arial"/>
                <a:ea typeface="Arial"/>
                <a:cs typeface="Arial"/>
                <a:sym typeface="Arial"/>
              </a:rPr>
              <a:t> </a:t>
            </a:r>
            <a:r>
              <a:rPr lang="es-VE" sz="1100" b="0" i="0" u="none" strike="noStrike" cap="none" dirty="0" err="1" smtClean="0">
                <a:solidFill>
                  <a:srgbClr val="000000"/>
                </a:solidFill>
                <a:effectLst/>
                <a:latin typeface="Arial"/>
                <a:ea typeface="Arial"/>
                <a:cs typeface="Arial"/>
                <a:sym typeface="Arial"/>
              </a:rPr>
              <a:t>Heart</a:t>
            </a:r>
            <a:r>
              <a:rPr lang="es-VE" sz="1100" b="0" i="0" u="none" strike="noStrike" cap="none" dirty="0" smtClean="0">
                <a:solidFill>
                  <a:srgbClr val="000000"/>
                </a:solidFill>
                <a:effectLst/>
                <a:latin typeface="Arial"/>
                <a:ea typeface="Arial"/>
                <a:cs typeface="Arial"/>
                <a:sym typeface="Arial"/>
              </a:rPr>
              <a:t> </a:t>
            </a:r>
            <a:r>
              <a:rPr lang="es-VE" sz="1100" b="0" i="0" u="none" strike="noStrike" cap="none" dirty="0" err="1" smtClean="0">
                <a:solidFill>
                  <a:srgbClr val="000000"/>
                </a:solidFill>
                <a:effectLst/>
                <a:latin typeface="Arial"/>
                <a:ea typeface="Arial"/>
                <a:cs typeface="Arial"/>
                <a:sym typeface="Arial"/>
              </a:rPr>
              <a:t>Rhythm</a:t>
            </a:r>
            <a:r>
              <a:rPr lang="es-VE" sz="1100" b="0" i="0" u="none" strike="noStrike" cap="none" dirty="0" smtClean="0">
                <a:solidFill>
                  <a:srgbClr val="000000"/>
                </a:solidFill>
                <a:effectLst/>
                <a:latin typeface="Arial"/>
                <a:ea typeface="Arial"/>
                <a:cs typeface="Arial"/>
                <a:sym typeface="Arial"/>
              </a:rPr>
              <a:t> </a:t>
            </a:r>
            <a:r>
              <a:rPr lang="es-VE" sz="1100" b="0" i="0" u="none" strike="noStrike" cap="none" dirty="0" err="1" smtClean="0">
                <a:solidFill>
                  <a:srgbClr val="000000"/>
                </a:solidFill>
                <a:effectLst/>
                <a:latin typeface="Arial"/>
                <a:ea typeface="Arial"/>
                <a:cs typeface="Arial"/>
                <a:sym typeface="Arial"/>
              </a:rPr>
              <a:t>Association</a:t>
            </a:r>
            <a:r>
              <a:rPr lang="es-VE" sz="1100" b="0" i="0" u="none" strike="noStrike" cap="none" dirty="0" smtClean="0">
                <a:solidFill>
                  <a:srgbClr val="000000"/>
                </a:solidFill>
                <a:effectLst/>
                <a:latin typeface="Arial"/>
                <a:ea typeface="Arial"/>
                <a:cs typeface="Arial"/>
                <a:sym typeface="Arial"/>
              </a:rPr>
              <a:t>, el número de cardioversiones, la carga de fibrilación auricular (porcentaje de tiempo en fibrilación auricular) y la ausencia de recurrencia de fibrilación auricular (al menos 2 minutos de duración en monitores cardiacos </a:t>
            </a:r>
            <a:r>
              <a:rPr lang="es-VE" sz="1100" b="0" i="0" u="none" strike="noStrike" cap="none" dirty="0" err="1" smtClean="0">
                <a:solidFill>
                  <a:srgbClr val="000000"/>
                </a:solidFill>
                <a:effectLst/>
                <a:latin typeface="Arial"/>
                <a:ea typeface="Arial"/>
                <a:cs typeface="Arial"/>
                <a:sym typeface="Arial"/>
              </a:rPr>
              <a:t>implantables</a:t>
            </a:r>
            <a:r>
              <a:rPr lang="es-VE" sz="1100" b="0" i="0" u="none" strike="noStrike" cap="none" dirty="0" smtClean="0">
                <a:solidFill>
                  <a:srgbClr val="000000"/>
                </a:solidFill>
                <a:effectLst/>
                <a:latin typeface="Arial"/>
                <a:ea typeface="Arial"/>
                <a:cs typeface="Arial"/>
                <a:sym typeface="Arial"/>
              </a:rPr>
              <a:t> y de 1 minuto en registros de </a:t>
            </a:r>
            <a:r>
              <a:rPr lang="es-VE" sz="1100" b="0" i="0" u="none" strike="noStrike" cap="none" dirty="0" err="1" smtClean="0">
                <a:solidFill>
                  <a:srgbClr val="000000"/>
                </a:solidFill>
                <a:effectLst/>
                <a:latin typeface="Arial"/>
                <a:ea typeface="Arial"/>
                <a:cs typeface="Arial"/>
                <a:sym typeface="Arial"/>
              </a:rPr>
              <a:t>Holter</a:t>
            </a:r>
            <a:r>
              <a:rPr lang="es-VE" sz="1100" b="0" i="0" u="none" strike="noStrike" cap="none" dirty="0" smtClean="0">
                <a:solidFill>
                  <a:srgbClr val="000000"/>
                </a:solidFill>
                <a:effectLst/>
                <a:latin typeface="Arial"/>
                <a:ea typeface="Arial"/>
                <a:cs typeface="Arial"/>
                <a:sym typeface="Arial"/>
              </a:rPr>
              <a:t> de 24 horas).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0345834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720552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4246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91815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6050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01507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555324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990030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050962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631956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856237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494070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829357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58560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29912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564356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360256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37933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138900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054144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300915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81179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812225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812709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75488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15702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712319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51637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25182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093436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8113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6987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2954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319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4517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8479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0"/>
            <a:ext cx="9144000" cy="5143500"/>
          </a:xfrm>
          <a:prstGeom prst="rect">
            <a:avLst/>
          </a:prstGeom>
          <a:noFill/>
          <a:ln>
            <a:noFill/>
          </a:ln>
        </p:spPr>
      </p:pic>
      <p:sp>
        <p:nvSpPr>
          <p:cNvPr id="11" name="Google Shape;11;p2"/>
          <p:cNvSpPr txBox="1">
            <a:spLocks noGrp="1"/>
          </p:cNvSpPr>
          <p:nvPr>
            <p:ph type="ctrTitle"/>
          </p:nvPr>
        </p:nvSpPr>
        <p:spPr>
          <a:xfrm>
            <a:off x="685800" y="743850"/>
            <a:ext cx="5796900" cy="1159800"/>
          </a:xfrm>
          <a:prstGeom prst="rect">
            <a:avLst/>
          </a:prstGeom>
        </p:spPr>
        <p:txBody>
          <a:bodyPr spcFirstLastPara="1" wrap="square" lIns="0" tIns="0" rIns="0" bIns="0" anchor="t"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1"/>
        <p:cNvGrpSpPr/>
        <p:nvPr/>
      </p:nvGrpSpPr>
      <p:grpSpPr>
        <a:xfrm>
          <a:off x="0" y="0"/>
          <a:ext cx="0" cy="0"/>
          <a:chOff x="0" y="0"/>
          <a:chExt cx="0" cy="0"/>
        </a:xfrm>
      </p:grpSpPr>
      <p:pic>
        <p:nvPicPr>
          <p:cNvPr id="22" name="Google Shape;22;p5"/>
          <p:cNvPicPr preferRelativeResize="0"/>
          <p:nvPr/>
        </p:nvPicPr>
        <p:blipFill>
          <a:blip r:embed="rId2">
            <a:alphaModFix/>
          </a:blip>
          <a:stretch>
            <a:fillRect/>
          </a:stretch>
        </p:blipFill>
        <p:spPr>
          <a:xfrm>
            <a:off x="0" y="0"/>
            <a:ext cx="9144000" cy="5143500"/>
          </a:xfrm>
          <a:prstGeom prst="rect">
            <a:avLst/>
          </a:prstGeom>
          <a:noFill/>
          <a:ln>
            <a:noFill/>
          </a:ln>
        </p:spPr>
      </p:pic>
      <p:sp>
        <p:nvSpPr>
          <p:cNvPr id="23" name="Google Shape;23;p5"/>
          <p:cNvSpPr txBox="1">
            <a:spLocks noGrp="1"/>
          </p:cNvSpPr>
          <p:nvPr>
            <p:ph type="title"/>
          </p:nvPr>
        </p:nvSpPr>
        <p:spPr>
          <a:xfrm>
            <a:off x="457200" y="434575"/>
            <a:ext cx="6025500" cy="857400"/>
          </a:xfrm>
          <a:prstGeom prst="rect">
            <a:avLst/>
          </a:prstGeom>
        </p:spPr>
        <p:txBody>
          <a:bodyPr spcFirstLastPara="1" wrap="square" lIns="0" tIns="0" rIns="0" bIns="0"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4" name="Google Shape;24;p5"/>
          <p:cNvSpPr txBox="1">
            <a:spLocks noGrp="1"/>
          </p:cNvSpPr>
          <p:nvPr>
            <p:ph type="body" idx="1"/>
          </p:nvPr>
        </p:nvSpPr>
        <p:spPr>
          <a:xfrm>
            <a:off x="457200" y="1428748"/>
            <a:ext cx="6025500" cy="3148800"/>
          </a:xfrm>
          <a:prstGeom prst="rect">
            <a:avLst/>
          </a:prstGeom>
        </p:spPr>
        <p:txBody>
          <a:bodyPr spcFirstLastPara="1" wrap="square" lIns="0" tIns="0" rIns="0" bIns="0"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25" name="Google Shape;25;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6"/>
        <p:cNvGrpSpPr/>
        <p:nvPr/>
      </p:nvGrpSpPr>
      <p:grpSpPr>
        <a:xfrm>
          <a:off x="0" y="0"/>
          <a:ext cx="0" cy="0"/>
          <a:chOff x="0" y="0"/>
          <a:chExt cx="0" cy="0"/>
        </a:xfrm>
      </p:grpSpPr>
      <p:pic>
        <p:nvPicPr>
          <p:cNvPr id="27" name="Google Shape;27;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28" name="Google Shape;28;p6"/>
          <p:cNvSpPr txBox="1">
            <a:spLocks noGrp="1"/>
          </p:cNvSpPr>
          <p:nvPr>
            <p:ph type="title"/>
          </p:nvPr>
        </p:nvSpPr>
        <p:spPr>
          <a:xfrm>
            <a:off x="457200" y="434575"/>
            <a:ext cx="6025500" cy="857400"/>
          </a:xfrm>
          <a:prstGeom prst="rect">
            <a:avLst/>
          </a:prstGeom>
        </p:spPr>
        <p:txBody>
          <a:bodyPr spcFirstLastPara="1" wrap="square" lIns="0" tIns="0" rIns="0" bIns="0"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9" name="Google Shape;29;p6"/>
          <p:cNvSpPr txBox="1">
            <a:spLocks noGrp="1"/>
          </p:cNvSpPr>
          <p:nvPr>
            <p:ph type="body" idx="1"/>
          </p:nvPr>
        </p:nvSpPr>
        <p:spPr>
          <a:xfrm>
            <a:off x="457200" y="1428750"/>
            <a:ext cx="2924700" cy="31536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0" name="Google Shape;30;p6"/>
          <p:cNvSpPr txBox="1">
            <a:spLocks noGrp="1"/>
          </p:cNvSpPr>
          <p:nvPr>
            <p:ph type="body" idx="2"/>
          </p:nvPr>
        </p:nvSpPr>
        <p:spPr>
          <a:xfrm>
            <a:off x="3558095" y="1428750"/>
            <a:ext cx="2924700" cy="31536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1" name="Google Shape;31;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pic>
        <p:nvPicPr>
          <p:cNvPr id="48" name="Google Shape;48;p10"/>
          <p:cNvPicPr preferRelativeResize="0"/>
          <p:nvPr/>
        </p:nvPicPr>
        <p:blipFill>
          <a:blip r:embed="rId2">
            <a:alphaModFix/>
          </a:blip>
          <a:stretch>
            <a:fillRect/>
          </a:stretch>
        </p:blipFill>
        <p:spPr>
          <a:xfrm>
            <a:off x="0" y="0"/>
            <a:ext cx="9144000" cy="5143500"/>
          </a:xfrm>
          <a:prstGeom prst="rect">
            <a:avLst/>
          </a:prstGeom>
          <a:noFill/>
          <a:ln>
            <a:noFill/>
          </a:ln>
        </p:spPr>
      </p:pic>
      <p:sp>
        <p:nvSpPr>
          <p:cNvPr id="49" name="Google Shape;49;p1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rgbClr val="7DFFB1"/>
            </a:gs>
            <a:gs pos="12000">
              <a:srgbClr val="00AAC6"/>
            </a:gs>
            <a:gs pos="51000">
              <a:srgbClr val="0037B3"/>
            </a:gs>
            <a:gs pos="100000">
              <a:srgbClr val="00001A"/>
            </a:gs>
          </a:gsLst>
          <a:lin ang="1350003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434575"/>
            <a:ext cx="6025500" cy="8574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lt1"/>
              </a:buClr>
              <a:buSzPts val="3600"/>
              <a:buFont typeface="Titillium Web"/>
              <a:buNone/>
              <a:defRPr sz="3600" b="1">
                <a:solidFill>
                  <a:schemeClr val="lt1"/>
                </a:solidFill>
                <a:latin typeface="Titillium Web"/>
                <a:ea typeface="Titillium Web"/>
                <a:cs typeface="Titillium Web"/>
                <a:sym typeface="Titillium Web"/>
              </a:defRPr>
            </a:lvl1pPr>
            <a:lvl2pPr lvl="1">
              <a:spcBef>
                <a:spcPts val="0"/>
              </a:spcBef>
              <a:spcAft>
                <a:spcPts val="0"/>
              </a:spcAft>
              <a:buClr>
                <a:schemeClr val="lt1"/>
              </a:buClr>
              <a:buSzPts val="3600"/>
              <a:buFont typeface="Titillium Web"/>
              <a:buNone/>
              <a:defRPr sz="3600" b="1">
                <a:solidFill>
                  <a:schemeClr val="lt1"/>
                </a:solidFill>
                <a:latin typeface="Titillium Web"/>
                <a:ea typeface="Titillium Web"/>
                <a:cs typeface="Titillium Web"/>
                <a:sym typeface="Titillium Web"/>
              </a:defRPr>
            </a:lvl2pPr>
            <a:lvl3pPr lvl="2">
              <a:spcBef>
                <a:spcPts val="0"/>
              </a:spcBef>
              <a:spcAft>
                <a:spcPts val="0"/>
              </a:spcAft>
              <a:buClr>
                <a:schemeClr val="lt1"/>
              </a:buClr>
              <a:buSzPts val="3600"/>
              <a:buFont typeface="Titillium Web"/>
              <a:buNone/>
              <a:defRPr sz="3600" b="1">
                <a:solidFill>
                  <a:schemeClr val="lt1"/>
                </a:solidFill>
                <a:latin typeface="Titillium Web"/>
                <a:ea typeface="Titillium Web"/>
                <a:cs typeface="Titillium Web"/>
                <a:sym typeface="Titillium Web"/>
              </a:defRPr>
            </a:lvl3pPr>
            <a:lvl4pPr lvl="3">
              <a:spcBef>
                <a:spcPts val="0"/>
              </a:spcBef>
              <a:spcAft>
                <a:spcPts val="0"/>
              </a:spcAft>
              <a:buClr>
                <a:schemeClr val="lt1"/>
              </a:buClr>
              <a:buSzPts val="3600"/>
              <a:buFont typeface="Titillium Web"/>
              <a:buNone/>
              <a:defRPr sz="3600" b="1">
                <a:solidFill>
                  <a:schemeClr val="lt1"/>
                </a:solidFill>
                <a:latin typeface="Titillium Web"/>
                <a:ea typeface="Titillium Web"/>
                <a:cs typeface="Titillium Web"/>
                <a:sym typeface="Titillium Web"/>
              </a:defRPr>
            </a:lvl4pPr>
            <a:lvl5pPr lvl="4">
              <a:spcBef>
                <a:spcPts val="0"/>
              </a:spcBef>
              <a:spcAft>
                <a:spcPts val="0"/>
              </a:spcAft>
              <a:buClr>
                <a:schemeClr val="lt1"/>
              </a:buClr>
              <a:buSzPts val="3600"/>
              <a:buFont typeface="Titillium Web"/>
              <a:buNone/>
              <a:defRPr sz="3600" b="1">
                <a:solidFill>
                  <a:schemeClr val="lt1"/>
                </a:solidFill>
                <a:latin typeface="Titillium Web"/>
                <a:ea typeface="Titillium Web"/>
                <a:cs typeface="Titillium Web"/>
                <a:sym typeface="Titillium Web"/>
              </a:defRPr>
            </a:lvl5pPr>
            <a:lvl6pPr lvl="5">
              <a:spcBef>
                <a:spcPts val="0"/>
              </a:spcBef>
              <a:spcAft>
                <a:spcPts val="0"/>
              </a:spcAft>
              <a:buClr>
                <a:schemeClr val="lt1"/>
              </a:buClr>
              <a:buSzPts val="3600"/>
              <a:buFont typeface="Titillium Web"/>
              <a:buNone/>
              <a:defRPr sz="3600" b="1">
                <a:solidFill>
                  <a:schemeClr val="lt1"/>
                </a:solidFill>
                <a:latin typeface="Titillium Web"/>
                <a:ea typeface="Titillium Web"/>
                <a:cs typeface="Titillium Web"/>
                <a:sym typeface="Titillium Web"/>
              </a:defRPr>
            </a:lvl6pPr>
            <a:lvl7pPr lvl="6">
              <a:spcBef>
                <a:spcPts val="0"/>
              </a:spcBef>
              <a:spcAft>
                <a:spcPts val="0"/>
              </a:spcAft>
              <a:buClr>
                <a:schemeClr val="lt1"/>
              </a:buClr>
              <a:buSzPts val="3600"/>
              <a:buFont typeface="Titillium Web"/>
              <a:buNone/>
              <a:defRPr sz="3600" b="1">
                <a:solidFill>
                  <a:schemeClr val="lt1"/>
                </a:solidFill>
                <a:latin typeface="Titillium Web"/>
                <a:ea typeface="Titillium Web"/>
                <a:cs typeface="Titillium Web"/>
                <a:sym typeface="Titillium Web"/>
              </a:defRPr>
            </a:lvl7pPr>
            <a:lvl8pPr lvl="7">
              <a:spcBef>
                <a:spcPts val="0"/>
              </a:spcBef>
              <a:spcAft>
                <a:spcPts val="0"/>
              </a:spcAft>
              <a:buClr>
                <a:schemeClr val="lt1"/>
              </a:buClr>
              <a:buSzPts val="3600"/>
              <a:buFont typeface="Titillium Web"/>
              <a:buNone/>
              <a:defRPr sz="3600" b="1">
                <a:solidFill>
                  <a:schemeClr val="lt1"/>
                </a:solidFill>
                <a:latin typeface="Titillium Web"/>
                <a:ea typeface="Titillium Web"/>
                <a:cs typeface="Titillium Web"/>
                <a:sym typeface="Titillium Web"/>
              </a:defRPr>
            </a:lvl8pPr>
            <a:lvl9pPr lvl="8">
              <a:spcBef>
                <a:spcPts val="0"/>
              </a:spcBef>
              <a:spcAft>
                <a:spcPts val="0"/>
              </a:spcAft>
              <a:buClr>
                <a:schemeClr val="lt1"/>
              </a:buClr>
              <a:buSzPts val="3600"/>
              <a:buFont typeface="Titillium Web"/>
              <a:buNone/>
              <a:defRPr sz="3600" b="1">
                <a:solidFill>
                  <a:schemeClr val="lt1"/>
                </a:solidFill>
                <a:latin typeface="Titillium Web"/>
                <a:ea typeface="Titillium Web"/>
                <a:cs typeface="Titillium Web"/>
                <a:sym typeface="Titillium Web"/>
              </a:defRPr>
            </a:lvl9pPr>
          </a:lstStyle>
          <a:p>
            <a:endParaRPr/>
          </a:p>
        </p:txBody>
      </p:sp>
      <p:sp>
        <p:nvSpPr>
          <p:cNvPr id="7" name="Google Shape;7;p1"/>
          <p:cNvSpPr txBox="1">
            <a:spLocks noGrp="1"/>
          </p:cNvSpPr>
          <p:nvPr>
            <p:ph type="body" idx="1"/>
          </p:nvPr>
        </p:nvSpPr>
        <p:spPr>
          <a:xfrm>
            <a:off x="457200" y="1428748"/>
            <a:ext cx="6025500" cy="3148800"/>
          </a:xfrm>
          <a:prstGeom prst="rect">
            <a:avLst/>
          </a:prstGeom>
          <a:noFill/>
          <a:ln>
            <a:noFill/>
          </a:ln>
        </p:spPr>
        <p:txBody>
          <a:bodyPr spcFirstLastPara="1" wrap="square" lIns="0" tIns="0" rIns="0" bIns="0" anchor="t" anchorCtr="0">
            <a:noAutofit/>
          </a:bodyPr>
          <a:lstStyle>
            <a:lvl1pPr marL="457200" lvl="0" indent="-381000">
              <a:spcBef>
                <a:spcPts val="600"/>
              </a:spcBef>
              <a:spcAft>
                <a:spcPts val="0"/>
              </a:spcAft>
              <a:buClr>
                <a:srgbClr val="7DFFB1"/>
              </a:buClr>
              <a:buSzPts val="2400"/>
              <a:buFont typeface="Titillium Web Light"/>
              <a:buChar char="▰"/>
              <a:defRPr sz="2400">
                <a:solidFill>
                  <a:schemeClr val="lt1"/>
                </a:solidFill>
                <a:latin typeface="Titillium Web Light"/>
                <a:ea typeface="Titillium Web Light"/>
                <a:cs typeface="Titillium Web Light"/>
                <a:sym typeface="Titillium Web Light"/>
              </a:defRPr>
            </a:lvl1pPr>
            <a:lvl2pPr marL="914400" lvl="1" indent="-381000">
              <a:spcBef>
                <a:spcPts val="0"/>
              </a:spcBef>
              <a:spcAft>
                <a:spcPts val="0"/>
              </a:spcAft>
              <a:buClr>
                <a:schemeClr val="lt1"/>
              </a:buClr>
              <a:buSzPts val="2400"/>
              <a:buFont typeface="Titillium Web Light"/>
              <a:buChar char="○"/>
              <a:defRPr sz="2400">
                <a:solidFill>
                  <a:schemeClr val="lt1"/>
                </a:solidFill>
                <a:latin typeface="Titillium Web Light"/>
                <a:ea typeface="Titillium Web Light"/>
                <a:cs typeface="Titillium Web Light"/>
                <a:sym typeface="Titillium Web Light"/>
              </a:defRPr>
            </a:lvl2pPr>
            <a:lvl3pPr marL="1371600" lvl="2" indent="-381000">
              <a:spcBef>
                <a:spcPts val="0"/>
              </a:spcBef>
              <a:spcAft>
                <a:spcPts val="0"/>
              </a:spcAft>
              <a:buClr>
                <a:schemeClr val="lt1"/>
              </a:buClr>
              <a:buSzPts val="2400"/>
              <a:buFont typeface="Titillium Web Light"/>
              <a:buChar char="■"/>
              <a:defRPr sz="2400">
                <a:solidFill>
                  <a:schemeClr val="lt1"/>
                </a:solidFill>
                <a:latin typeface="Titillium Web Light"/>
                <a:ea typeface="Titillium Web Light"/>
                <a:cs typeface="Titillium Web Light"/>
                <a:sym typeface="Titillium Web Light"/>
              </a:defRPr>
            </a:lvl3pPr>
            <a:lvl4pPr marL="1828800" lvl="3" indent="-381000">
              <a:spcBef>
                <a:spcPts val="0"/>
              </a:spcBef>
              <a:spcAft>
                <a:spcPts val="0"/>
              </a:spcAft>
              <a:buClr>
                <a:schemeClr val="lt1"/>
              </a:buClr>
              <a:buSzPts val="2400"/>
              <a:buFont typeface="Titillium Web Light"/>
              <a:buChar char="●"/>
              <a:defRPr sz="2400">
                <a:solidFill>
                  <a:schemeClr val="lt1"/>
                </a:solidFill>
                <a:latin typeface="Titillium Web Light"/>
                <a:ea typeface="Titillium Web Light"/>
                <a:cs typeface="Titillium Web Light"/>
                <a:sym typeface="Titillium Web Light"/>
              </a:defRPr>
            </a:lvl4pPr>
            <a:lvl5pPr marL="2286000" lvl="4" indent="-381000">
              <a:spcBef>
                <a:spcPts val="0"/>
              </a:spcBef>
              <a:spcAft>
                <a:spcPts val="0"/>
              </a:spcAft>
              <a:buClr>
                <a:schemeClr val="lt1"/>
              </a:buClr>
              <a:buSzPts val="2400"/>
              <a:buFont typeface="Titillium Web Light"/>
              <a:buChar char="○"/>
              <a:defRPr sz="2400">
                <a:solidFill>
                  <a:schemeClr val="lt1"/>
                </a:solidFill>
                <a:latin typeface="Titillium Web Light"/>
                <a:ea typeface="Titillium Web Light"/>
                <a:cs typeface="Titillium Web Light"/>
                <a:sym typeface="Titillium Web Light"/>
              </a:defRPr>
            </a:lvl5pPr>
            <a:lvl6pPr marL="2743200" lvl="5" indent="-381000">
              <a:spcBef>
                <a:spcPts val="0"/>
              </a:spcBef>
              <a:spcAft>
                <a:spcPts val="0"/>
              </a:spcAft>
              <a:buClr>
                <a:schemeClr val="lt1"/>
              </a:buClr>
              <a:buSzPts val="2400"/>
              <a:buFont typeface="Titillium Web Light"/>
              <a:buChar char="■"/>
              <a:defRPr sz="2400">
                <a:solidFill>
                  <a:schemeClr val="lt1"/>
                </a:solidFill>
                <a:latin typeface="Titillium Web Light"/>
                <a:ea typeface="Titillium Web Light"/>
                <a:cs typeface="Titillium Web Light"/>
                <a:sym typeface="Titillium Web Light"/>
              </a:defRPr>
            </a:lvl6pPr>
            <a:lvl7pPr marL="3200400" lvl="6" indent="-381000">
              <a:spcBef>
                <a:spcPts val="0"/>
              </a:spcBef>
              <a:spcAft>
                <a:spcPts val="0"/>
              </a:spcAft>
              <a:buClr>
                <a:schemeClr val="lt1"/>
              </a:buClr>
              <a:buSzPts val="2400"/>
              <a:buFont typeface="Titillium Web Light"/>
              <a:buChar char="●"/>
              <a:defRPr sz="2400">
                <a:solidFill>
                  <a:schemeClr val="lt1"/>
                </a:solidFill>
                <a:latin typeface="Titillium Web Light"/>
                <a:ea typeface="Titillium Web Light"/>
                <a:cs typeface="Titillium Web Light"/>
                <a:sym typeface="Titillium Web Light"/>
              </a:defRPr>
            </a:lvl7pPr>
            <a:lvl8pPr marL="3657600" lvl="7" indent="-381000">
              <a:spcBef>
                <a:spcPts val="0"/>
              </a:spcBef>
              <a:spcAft>
                <a:spcPts val="0"/>
              </a:spcAft>
              <a:buClr>
                <a:schemeClr val="lt1"/>
              </a:buClr>
              <a:buSzPts val="2400"/>
              <a:buFont typeface="Titillium Web Light"/>
              <a:buChar char="○"/>
              <a:defRPr sz="2400">
                <a:solidFill>
                  <a:schemeClr val="lt1"/>
                </a:solidFill>
                <a:latin typeface="Titillium Web Light"/>
                <a:ea typeface="Titillium Web Light"/>
                <a:cs typeface="Titillium Web Light"/>
                <a:sym typeface="Titillium Web Light"/>
              </a:defRPr>
            </a:lvl8pPr>
            <a:lvl9pPr marL="4114800" lvl="8" indent="-381000">
              <a:spcBef>
                <a:spcPts val="0"/>
              </a:spcBef>
              <a:spcAft>
                <a:spcPts val="0"/>
              </a:spcAft>
              <a:buClr>
                <a:schemeClr val="lt1"/>
              </a:buClr>
              <a:buSzPts val="2400"/>
              <a:buFont typeface="Titillium Web Light"/>
              <a:buChar char="■"/>
              <a:defRPr sz="2400">
                <a:solidFill>
                  <a:schemeClr val="lt1"/>
                </a:solidFill>
                <a:latin typeface="Titillium Web Light"/>
                <a:ea typeface="Titillium Web Light"/>
                <a:cs typeface="Titillium Web Light"/>
                <a:sym typeface="Titillium Web Ligh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a:buNone/>
              <a:defRPr sz="1300">
                <a:solidFill>
                  <a:srgbClr val="0037B3"/>
                </a:solidFill>
                <a:latin typeface="Titillium Web Light"/>
                <a:ea typeface="Titillium Web Light"/>
                <a:cs typeface="Titillium Web Light"/>
                <a:sym typeface="Titillium Web Light"/>
              </a:defRPr>
            </a:lvl1pPr>
            <a:lvl2pPr lvl="1" algn="r">
              <a:buNone/>
              <a:defRPr sz="1300">
                <a:solidFill>
                  <a:srgbClr val="0037B3"/>
                </a:solidFill>
                <a:latin typeface="Titillium Web Light"/>
                <a:ea typeface="Titillium Web Light"/>
                <a:cs typeface="Titillium Web Light"/>
                <a:sym typeface="Titillium Web Light"/>
              </a:defRPr>
            </a:lvl2pPr>
            <a:lvl3pPr lvl="2" algn="r">
              <a:buNone/>
              <a:defRPr sz="1300">
                <a:solidFill>
                  <a:srgbClr val="0037B3"/>
                </a:solidFill>
                <a:latin typeface="Titillium Web Light"/>
                <a:ea typeface="Titillium Web Light"/>
                <a:cs typeface="Titillium Web Light"/>
                <a:sym typeface="Titillium Web Light"/>
              </a:defRPr>
            </a:lvl3pPr>
            <a:lvl4pPr lvl="3" algn="r">
              <a:buNone/>
              <a:defRPr sz="1300">
                <a:solidFill>
                  <a:srgbClr val="0037B3"/>
                </a:solidFill>
                <a:latin typeface="Titillium Web Light"/>
                <a:ea typeface="Titillium Web Light"/>
                <a:cs typeface="Titillium Web Light"/>
                <a:sym typeface="Titillium Web Light"/>
              </a:defRPr>
            </a:lvl4pPr>
            <a:lvl5pPr lvl="4" algn="r">
              <a:buNone/>
              <a:defRPr sz="1300">
                <a:solidFill>
                  <a:srgbClr val="0037B3"/>
                </a:solidFill>
                <a:latin typeface="Titillium Web Light"/>
                <a:ea typeface="Titillium Web Light"/>
                <a:cs typeface="Titillium Web Light"/>
                <a:sym typeface="Titillium Web Light"/>
              </a:defRPr>
            </a:lvl5pPr>
            <a:lvl6pPr lvl="5" algn="r">
              <a:buNone/>
              <a:defRPr sz="1300">
                <a:solidFill>
                  <a:srgbClr val="0037B3"/>
                </a:solidFill>
                <a:latin typeface="Titillium Web Light"/>
                <a:ea typeface="Titillium Web Light"/>
                <a:cs typeface="Titillium Web Light"/>
                <a:sym typeface="Titillium Web Light"/>
              </a:defRPr>
            </a:lvl6pPr>
            <a:lvl7pPr lvl="6" algn="r">
              <a:buNone/>
              <a:defRPr sz="1300">
                <a:solidFill>
                  <a:srgbClr val="0037B3"/>
                </a:solidFill>
                <a:latin typeface="Titillium Web Light"/>
                <a:ea typeface="Titillium Web Light"/>
                <a:cs typeface="Titillium Web Light"/>
                <a:sym typeface="Titillium Web Light"/>
              </a:defRPr>
            </a:lvl7pPr>
            <a:lvl8pPr lvl="7" algn="r">
              <a:buNone/>
              <a:defRPr sz="1300">
                <a:solidFill>
                  <a:srgbClr val="0037B3"/>
                </a:solidFill>
                <a:latin typeface="Titillium Web Light"/>
                <a:ea typeface="Titillium Web Light"/>
                <a:cs typeface="Titillium Web Light"/>
                <a:sym typeface="Titillium Web Light"/>
              </a:defRPr>
            </a:lvl8pPr>
            <a:lvl9pPr lvl="8" algn="r">
              <a:buNone/>
              <a:defRPr sz="1300">
                <a:solidFill>
                  <a:srgbClr val="0037B3"/>
                </a:solidFill>
                <a:latin typeface="Titillium Web Light"/>
                <a:ea typeface="Titillium Web Light"/>
                <a:cs typeface="Titillium Web Light"/>
                <a:sym typeface="Titillium Web Light"/>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6"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6.jpeg"/><Relationship Id="rId5" Type="http://schemas.microsoft.com/office/2007/relationships/hdphoto" Target="../media/hdphoto4.wdp"/><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6.png"/><Relationship Id="rId7"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2.xml"/><Relationship Id="rId5" Type="http://schemas.openxmlformats.org/officeDocument/2006/relationships/image" Target="../media/image36.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microsoft.com/office/2007/relationships/hdphoto" Target="../media/hdphoto5.wdp"/><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41.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microsoft.com/office/2007/relationships/hdphoto" Target="../media/hdphoto3.wdp"/><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4" name="3 CuadroTexto"/>
          <p:cNvSpPr txBox="1"/>
          <p:nvPr/>
        </p:nvSpPr>
        <p:spPr>
          <a:xfrm>
            <a:off x="-666" y="64244"/>
            <a:ext cx="9144665" cy="923330"/>
          </a:xfrm>
          <a:prstGeom prst="rect">
            <a:avLst/>
          </a:prstGeom>
          <a:noFill/>
        </p:spPr>
        <p:txBody>
          <a:bodyPr wrap="square" rtlCol="0">
            <a:spAutoFit/>
          </a:bodyPr>
          <a:lstStyle/>
          <a:p>
            <a:pPr algn="ctr"/>
            <a:r>
              <a:rPr lang="es-US" sz="1800" b="1" i="1"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Universidad </a:t>
            </a:r>
            <a:r>
              <a:rPr lang="es-US" sz="1800" b="1" i="1" dirty="0" err="1"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Centroccidental</a:t>
            </a:r>
            <a:r>
              <a:rPr lang="es-US" sz="1800" b="1" i="1"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Lisandro Alvarado.</a:t>
            </a:r>
          </a:p>
          <a:p>
            <a:pPr algn="ctr"/>
            <a:r>
              <a:rPr lang="es-US" sz="1800" b="1" i="1"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Centro Cardiovascular Regional Centro Occidental - ASCARDIO.</a:t>
            </a:r>
          </a:p>
          <a:p>
            <a:pPr algn="ctr"/>
            <a:r>
              <a:rPr lang="es-US" sz="1800" b="1" i="1"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Postgrado de Cardiología Clínica.</a:t>
            </a:r>
            <a:endParaRPr lang="es-US" sz="1800" i="1"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 name="Google Shape;75;p14"/>
          <p:cNvSpPr txBox="1">
            <a:spLocks noGrp="1"/>
          </p:cNvSpPr>
          <p:nvPr>
            <p:ph type="ctrTitle"/>
          </p:nvPr>
        </p:nvSpPr>
        <p:spPr>
          <a:xfrm>
            <a:off x="-1" y="1851670"/>
            <a:ext cx="9143999" cy="1368152"/>
          </a:xfrm>
          <a:prstGeom prst="rect">
            <a:avLst/>
          </a:prstGeom>
          <a:solidFill>
            <a:srgbClr val="FFFFFF">
              <a:alpha val="34118"/>
            </a:srgbClr>
          </a:solidFill>
        </p:spPr>
        <p:txBody>
          <a:bodyPr spcFirstLastPara="1" wrap="square" lIns="0" tIns="0" rIns="0" bIns="0" anchor="b" anchorCtr="0">
            <a:noAutofit/>
          </a:bodyPr>
          <a:lstStyle/>
          <a:p>
            <a:pPr marL="0" lvl="0" indent="0" algn="ctr" rtl="0">
              <a:spcBef>
                <a:spcPts val="0"/>
              </a:spcBef>
              <a:spcAft>
                <a:spcPts val="0"/>
              </a:spcAft>
              <a:buNone/>
            </a:pPr>
            <a:r>
              <a:rPr lang="es-VE" sz="4400" dirty="0" smtClean="0">
                <a:effectLst>
                  <a:outerShdw blurRad="38100" dist="38100" dir="2700000" algn="tl">
                    <a:srgbClr val="000000">
                      <a:alpha val="43137"/>
                    </a:srgbClr>
                  </a:outerShdw>
                </a:effectLst>
              </a:rPr>
              <a:t>Revisión de </a:t>
            </a:r>
            <a:br>
              <a:rPr lang="es-VE" sz="4400" dirty="0" smtClean="0">
                <a:effectLst>
                  <a:outerShdw blurRad="38100" dist="38100" dir="2700000" algn="tl">
                    <a:srgbClr val="000000">
                      <a:alpha val="43137"/>
                    </a:srgbClr>
                  </a:outerShdw>
                </a:effectLst>
              </a:rPr>
            </a:br>
            <a:r>
              <a:rPr lang="es-VE" sz="4400" dirty="0" smtClean="0">
                <a:effectLst>
                  <a:outerShdw blurRad="38100" dist="38100" dir="2700000" algn="tl">
                    <a:srgbClr val="000000">
                      <a:alpha val="43137"/>
                    </a:srgbClr>
                  </a:outerShdw>
                </a:effectLst>
              </a:rPr>
              <a:t>Evidencia Científica</a:t>
            </a:r>
            <a:endParaRPr sz="4400" dirty="0">
              <a:effectLst>
                <a:outerShdw blurRad="38100" dist="38100" dir="2700000" algn="tl">
                  <a:srgbClr val="000000">
                    <a:alpha val="43137"/>
                  </a:srgbClr>
                </a:outerShdw>
              </a:effectLst>
            </a:endParaRPr>
          </a:p>
        </p:txBody>
      </p:sp>
      <p:pic>
        <p:nvPicPr>
          <p:cNvPr id="6" name="Picture 14" descr="Resultado de imagen para ucla"/>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251520" y="94821"/>
            <a:ext cx="791072" cy="8807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Resultado de imagen para ascardio"/>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8172400" y="168269"/>
            <a:ext cx="662149" cy="733883"/>
          </a:xfrm>
          <a:prstGeom prst="rect">
            <a:avLst/>
          </a:prstGeom>
          <a:noFill/>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667" y="3336543"/>
            <a:ext cx="9144665" cy="1323439"/>
          </a:xfrm>
          <a:prstGeom prst="rect">
            <a:avLst/>
          </a:prstGeom>
          <a:noFill/>
        </p:spPr>
        <p:txBody>
          <a:bodyPr wrap="square" rtlCol="0">
            <a:spAutoFit/>
          </a:bodyPr>
          <a:lstStyle/>
          <a:p>
            <a:r>
              <a:rPr lang="es-US" sz="1600" b="1"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Grupo 1:</a:t>
            </a:r>
          </a:p>
          <a:p>
            <a:pPr marL="285750" indent="-285750">
              <a:buClr>
                <a:schemeClr val="accent3"/>
              </a:buClr>
              <a:buFont typeface="Arial" pitchFamily="34" charset="0"/>
              <a:buChar char="•"/>
            </a:pPr>
            <a:r>
              <a:rPr lang="es-US" sz="1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Dra. </a:t>
            </a:r>
            <a:r>
              <a:rPr lang="es-US" sz="1600" dirty="0" err="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Nathalia</a:t>
            </a:r>
            <a:r>
              <a:rPr lang="es-US" sz="1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US" sz="1600"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Landaeta (R3-Relator).</a:t>
            </a:r>
            <a:endParaRPr lang="es-US" sz="1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285750" indent="-285750">
              <a:buClr>
                <a:schemeClr val="accent3"/>
              </a:buClr>
              <a:buFont typeface="Arial" pitchFamily="34" charset="0"/>
              <a:buChar char="•"/>
            </a:pPr>
            <a:r>
              <a:rPr lang="es-US" sz="1600"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 Gianfranco Corbascio (R2-Ponente).</a:t>
            </a:r>
          </a:p>
          <a:p>
            <a:pPr marL="285750" indent="-285750">
              <a:buClr>
                <a:schemeClr val="accent3"/>
              </a:buClr>
              <a:buFont typeface="Arial" pitchFamily="34" charset="0"/>
              <a:buChar char="•"/>
            </a:pPr>
            <a:r>
              <a:rPr lang="es-US" sz="1600"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 Aníbal Arroyo (R1).</a:t>
            </a:r>
          </a:p>
          <a:p>
            <a:pPr marL="285750" indent="-285750">
              <a:buClr>
                <a:schemeClr val="accent3"/>
              </a:buClr>
              <a:buFont typeface="Arial" pitchFamily="34" charset="0"/>
              <a:buChar char="•"/>
            </a:pPr>
            <a:r>
              <a:rPr lang="es-US" sz="1600"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Dra. María Victoria Antonini (R1).</a:t>
            </a:r>
          </a:p>
        </p:txBody>
      </p:sp>
      <p:pic>
        <p:nvPicPr>
          <p:cNvPr id="10"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23838" t="15760" r="25083" b="73993"/>
          <a:stretch/>
        </p:blipFill>
        <p:spPr bwMode="auto">
          <a:xfrm rot="10800000">
            <a:off x="-4" y="4896304"/>
            <a:ext cx="9164304" cy="26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CuadroTexto"/>
          <p:cNvSpPr txBox="1"/>
          <p:nvPr/>
        </p:nvSpPr>
        <p:spPr>
          <a:xfrm>
            <a:off x="-36512" y="4887039"/>
            <a:ext cx="9216008" cy="276999"/>
          </a:xfrm>
          <a:prstGeom prst="rect">
            <a:avLst/>
          </a:prstGeom>
          <a:noFill/>
        </p:spPr>
        <p:txBody>
          <a:bodyPr wrap="square" rtlCol="0">
            <a:spAutoFit/>
          </a:bodyPr>
          <a:lstStyle/>
          <a:p>
            <a:pPr algn="ctr"/>
            <a:r>
              <a:rPr lang="es-US" sz="1200" i="1" dirty="0" smtClean="0">
                <a:solidFill>
                  <a:schemeClr val="bg1"/>
                </a:solidFill>
                <a:latin typeface="Calibri" pitchFamily="34" charset="0"/>
                <a:cs typeface="Calibri" pitchFamily="34" charset="0"/>
              </a:rPr>
              <a:t>Barquisimeto, mayo de 2021.</a:t>
            </a:r>
          </a:p>
        </p:txBody>
      </p:sp>
      <p:cxnSp>
        <p:nvCxnSpPr>
          <p:cNvPr id="12" name="11 Conector recto"/>
          <p:cNvCxnSpPr/>
          <p:nvPr/>
        </p:nvCxnSpPr>
        <p:spPr>
          <a:xfrm flipV="1">
            <a:off x="1403648" y="987574"/>
            <a:ext cx="6408712" cy="1"/>
          </a:xfrm>
          <a:prstGeom prst="line">
            <a:avLst/>
          </a:prstGeom>
        </p:spPr>
        <p:style>
          <a:lnRef idx="1">
            <a:schemeClr val="accent3"/>
          </a:lnRef>
          <a:fillRef idx="0">
            <a:schemeClr val="accent3"/>
          </a:fillRef>
          <a:effectRef idx="0">
            <a:schemeClr val="accent3"/>
          </a:effectRef>
          <a:fontRef idx="minor">
            <a:schemeClr val="tx1"/>
          </a:fontRef>
        </p:style>
      </p:cxnSp>
      <p:cxnSp>
        <p:nvCxnSpPr>
          <p:cNvPr id="15" name="14 Conector recto"/>
          <p:cNvCxnSpPr/>
          <p:nvPr/>
        </p:nvCxnSpPr>
        <p:spPr>
          <a:xfrm>
            <a:off x="0" y="3219822"/>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15 Conector recto"/>
          <p:cNvCxnSpPr/>
          <p:nvPr/>
        </p:nvCxnSpPr>
        <p:spPr>
          <a:xfrm>
            <a:off x="0" y="1851670"/>
            <a:ext cx="9144000"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2" name="Google Shape;75;p14"/>
          <p:cNvSpPr txBox="1">
            <a:spLocks/>
          </p:cNvSpPr>
          <p:nvPr/>
        </p:nvSpPr>
        <p:spPr>
          <a:xfrm>
            <a:off x="0" y="0"/>
            <a:ext cx="9144000" cy="627534"/>
          </a:xfrm>
          <a:prstGeom prst="rect">
            <a:avLst/>
          </a:prstGeom>
          <a:solidFill>
            <a:srgbClr val="FFFFFF">
              <a:alpha val="34118"/>
            </a:srgb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cxnSp>
        <p:nvCxnSpPr>
          <p:cNvPr id="7" name="6 Conector recto"/>
          <p:cNvCxnSpPr/>
          <p:nvPr/>
        </p:nvCxnSpPr>
        <p:spPr>
          <a:xfrm>
            <a:off x="0" y="62753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Google Shape;75;p14"/>
          <p:cNvSpPr txBox="1">
            <a:spLocks/>
          </p:cNvSpPr>
          <p:nvPr/>
        </p:nvSpPr>
        <p:spPr>
          <a:xfrm>
            <a:off x="152400" y="-20538"/>
            <a:ext cx="9144000" cy="627534"/>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r>
              <a:rPr lang="es-VE" dirty="0" smtClean="0">
                <a:effectLst>
                  <a:outerShdw blurRad="38100" dist="38100" dir="2700000" algn="tl">
                    <a:srgbClr val="000000">
                      <a:alpha val="43137"/>
                    </a:srgbClr>
                  </a:outerShdw>
                </a:effectLst>
              </a:rPr>
              <a:t>Métodos</a:t>
            </a:r>
            <a:endParaRPr lang="es-VE" dirty="0">
              <a:effectLst>
                <a:outerShdw blurRad="38100" dist="38100" dir="2700000" algn="tl">
                  <a:srgbClr val="000000">
                    <a:alpha val="43137"/>
                  </a:srgbClr>
                </a:outerShdw>
              </a:effectLst>
            </a:endParaRPr>
          </a:p>
        </p:txBody>
      </p:sp>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38" t="15760" r="25083" b="73993"/>
          <a:stretch/>
        </p:blipFill>
        <p:spPr bwMode="auto">
          <a:xfrm rot="10800000">
            <a:off x="-4" y="4896304"/>
            <a:ext cx="9164304" cy="26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19 CuadroTexto"/>
          <p:cNvSpPr txBox="1"/>
          <p:nvPr/>
        </p:nvSpPr>
        <p:spPr>
          <a:xfrm>
            <a:off x="-36512" y="4887039"/>
            <a:ext cx="9216008" cy="276999"/>
          </a:xfrm>
          <a:prstGeom prst="rect">
            <a:avLst/>
          </a:prstGeom>
          <a:noFill/>
        </p:spPr>
        <p:txBody>
          <a:bodyPr wrap="square" rtlCol="0">
            <a:spAutoFit/>
          </a:bodyPr>
          <a:lstStyle/>
          <a:p>
            <a:pPr algn="r"/>
            <a:r>
              <a:rPr lang="es-US" sz="1200" i="1" dirty="0">
                <a:solidFill>
                  <a:schemeClr val="bg1"/>
                </a:solidFill>
                <a:latin typeface="Century Gothic" pitchFamily="34" charset="0"/>
                <a:cs typeface="Calibri" pitchFamily="34" charset="0"/>
              </a:rPr>
              <a:t>JAMA. 2019;321(11):1059–1068. doi:10.1001/jama.2019.0335</a:t>
            </a:r>
            <a:endParaRPr lang="es-US" sz="1200" i="1" dirty="0" smtClean="0">
              <a:solidFill>
                <a:schemeClr val="bg1"/>
              </a:solidFill>
              <a:latin typeface="Century Gothic" pitchFamily="34" charset="0"/>
              <a:cs typeface="Calibri" pitchFamily="34" charset="0"/>
            </a:endParaRPr>
          </a:p>
        </p:txBody>
      </p:sp>
      <p:sp>
        <p:nvSpPr>
          <p:cNvPr id="9" name="Google Shape;75;p14"/>
          <p:cNvSpPr txBox="1">
            <a:spLocks/>
          </p:cNvSpPr>
          <p:nvPr/>
        </p:nvSpPr>
        <p:spPr>
          <a:xfrm>
            <a:off x="152400" y="1167392"/>
            <a:ext cx="8740080" cy="565146"/>
          </a:xfrm>
          <a:prstGeom prst="rect">
            <a:avLst/>
          </a:prstGeom>
          <a:solidFill>
            <a:srgbClr val="FFFFFF">
              <a:alpha val="87843"/>
            </a:srgbClr>
          </a:solidFill>
          <a:ln w="19050">
            <a:noFill/>
          </a:ln>
          <a:effectLst>
            <a:outerShdw blurRad="50800" dist="38100" dir="2700000" algn="tl" rotWithShape="0">
              <a:prstClr val="black">
                <a:alpha val="40000"/>
              </a:prstClr>
            </a:outerShdw>
          </a:effectLst>
        </p:spPr>
        <p:txBody>
          <a:bodyPr spcFirstLastPara="1" wrap="square" lIns="144000" tIns="36000" rIns="144000" bIns="3600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pPr algn="just"/>
            <a:r>
              <a:rPr lang="es-ES" sz="1600" b="0" dirty="0">
                <a:solidFill>
                  <a:schemeClr val="tx1"/>
                </a:solidFill>
                <a:latin typeface="Calibri" pitchFamily="34" charset="0"/>
                <a:cs typeface="Calibri" pitchFamily="34" charset="0"/>
              </a:rPr>
              <a:t>Los pacientes se inscribieron entre julio de 2008 y mayo de 2013 en 5 centros en Suecia y Finlandia. El seguimiento de los participantes finalizó el 28 de septiembre de 2017.  </a:t>
            </a:r>
            <a:endParaRPr lang="es-VE" sz="1600" b="0" dirty="0">
              <a:solidFill>
                <a:schemeClr val="tx1"/>
              </a:solidFill>
              <a:latin typeface="Calibri" pitchFamily="34" charset="0"/>
              <a:cs typeface="Calibri" pitchFamily="34" charset="0"/>
            </a:endParaRPr>
          </a:p>
        </p:txBody>
      </p:sp>
      <p:sp>
        <p:nvSpPr>
          <p:cNvPr id="13" name="Google Shape;75;p14"/>
          <p:cNvSpPr txBox="1">
            <a:spLocks/>
          </p:cNvSpPr>
          <p:nvPr/>
        </p:nvSpPr>
        <p:spPr>
          <a:xfrm>
            <a:off x="164930" y="627534"/>
            <a:ext cx="2966910" cy="399356"/>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pPr>
              <a:buClr>
                <a:schemeClr val="accent3"/>
              </a:buClr>
              <a:buSzPct val="100000"/>
            </a:pPr>
            <a:r>
              <a:rPr lang="es-VE" sz="2400" dirty="0" smtClean="0">
                <a:effectLst>
                  <a:outerShdw blurRad="38100" dist="38100" dir="2700000" algn="tl">
                    <a:srgbClr val="000000">
                      <a:alpha val="43137"/>
                    </a:srgbClr>
                  </a:outerShdw>
                </a:effectLst>
                <a:latin typeface="Calibri" pitchFamily="34" charset="0"/>
                <a:cs typeface="Calibri" pitchFamily="34" charset="0"/>
              </a:rPr>
              <a:t>Población</a:t>
            </a:r>
            <a:endParaRPr lang="es-VE" sz="2400" dirty="0">
              <a:effectLst>
                <a:outerShdw blurRad="38100" dist="38100" dir="2700000" algn="tl">
                  <a:srgbClr val="000000">
                    <a:alpha val="43137"/>
                  </a:srgbClr>
                </a:outerShdw>
              </a:effectLst>
              <a:latin typeface="Calibri" pitchFamily="34" charset="0"/>
              <a:cs typeface="Calibri" pitchFamily="34" charset="0"/>
            </a:endParaRPr>
          </a:p>
        </p:txBody>
      </p:sp>
      <p:cxnSp>
        <p:nvCxnSpPr>
          <p:cNvPr id="3" name="2 Conector recto"/>
          <p:cNvCxnSpPr/>
          <p:nvPr/>
        </p:nvCxnSpPr>
        <p:spPr>
          <a:xfrm>
            <a:off x="152400" y="1026890"/>
            <a:ext cx="8740080" cy="0"/>
          </a:xfrm>
          <a:prstGeom prst="line">
            <a:avLst/>
          </a:prstGeom>
        </p:spPr>
        <p:style>
          <a:lnRef idx="1">
            <a:schemeClr val="accent3"/>
          </a:lnRef>
          <a:fillRef idx="0">
            <a:schemeClr val="accent3"/>
          </a:fillRef>
          <a:effectRef idx="0">
            <a:schemeClr val="accent3"/>
          </a:effectRef>
          <a:fontRef idx="minor">
            <a:schemeClr val="tx1"/>
          </a:fontRef>
        </p:style>
      </p:cxnSp>
      <p:grpSp>
        <p:nvGrpSpPr>
          <p:cNvPr id="5" name="4 Grupo"/>
          <p:cNvGrpSpPr/>
          <p:nvPr/>
        </p:nvGrpSpPr>
        <p:grpSpPr>
          <a:xfrm>
            <a:off x="4274963" y="2211710"/>
            <a:ext cx="5049565" cy="2481072"/>
            <a:chOff x="4061634" y="2250918"/>
            <a:chExt cx="5265589" cy="2625088"/>
          </a:xfrm>
        </p:grpSpPr>
        <p:sp>
          <p:nvSpPr>
            <p:cNvPr id="24" name="Google Shape;194;p24"/>
            <p:cNvSpPr/>
            <p:nvPr/>
          </p:nvSpPr>
          <p:spPr>
            <a:xfrm>
              <a:off x="4061634" y="2283718"/>
              <a:ext cx="5265589" cy="2592288"/>
            </a:xfrm>
            <a:custGeom>
              <a:avLst/>
              <a:gdLst/>
              <a:ahLst/>
              <a:cxnLst/>
              <a:rect l="l" t="t" r="r" b="b"/>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rgbClr val="7DFFB1"/>
            </a:solid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218" name="Picture 2" descr="Suecia - Wikipedia, la enciclopedia lib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0590" y="2312023"/>
              <a:ext cx="839123" cy="5244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220" name="Picture 4" descr="Bandera de Finlandia [ Actual ] ☑️| Significado + Historia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0232" y="2250918"/>
              <a:ext cx="857891" cy="5244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graphicFrame>
        <p:nvGraphicFramePr>
          <p:cNvPr id="4" name="3 Tabla"/>
          <p:cNvGraphicFramePr>
            <a:graphicFrameLocks noGrp="1"/>
          </p:cNvGraphicFramePr>
          <p:nvPr>
            <p:extLst>
              <p:ext uri="{D42A27DB-BD31-4B8C-83A1-F6EECF244321}">
                <p14:modId xmlns:p14="http://schemas.microsoft.com/office/powerpoint/2010/main" val="3132436991"/>
              </p:ext>
            </p:extLst>
          </p:nvPr>
        </p:nvGraphicFramePr>
        <p:xfrm>
          <a:off x="164930" y="1851670"/>
          <a:ext cx="3831006" cy="2881088"/>
        </p:xfrm>
        <a:graphic>
          <a:graphicData uri="http://schemas.openxmlformats.org/drawingml/2006/table">
            <a:tbl>
              <a:tblPr firstRow="1" bandRow="1">
                <a:tableStyleId>{5C22544A-7EE6-4342-B048-85BDC9FD1C3A}</a:tableStyleId>
              </a:tblPr>
              <a:tblGrid>
                <a:gridCol w="3831006"/>
              </a:tblGrid>
              <a:tr h="343264">
                <a:tc>
                  <a:txBody>
                    <a:bodyPr/>
                    <a:lstStyle/>
                    <a:p>
                      <a:r>
                        <a:rPr lang="es-VE" dirty="0" smtClean="0">
                          <a:latin typeface="Calibri" pitchFamily="34" charset="0"/>
                          <a:cs typeface="Calibri" pitchFamily="34" charset="0"/>
                        </a:rPr>
                        <a:t>Criterios</a:t>
                      </a:r>
                      <a:r>
                        <a:rPr lang="es-VE" baseline="0" dirty="0" smtClean="0">
                          <a:latin typeface="Calibri" pitchFamily="34" charset="0"/>
                          <a:cs typeface="Calibri" pitchFamily="34" charset="0"/>
                        </a:rPr>
                        <a:t> de Inclusión</a:t>
                      </a:r>
                      <a:endParaRPr lang="es-VE" dirty="0">
                        <a:latin typeface="Calibri" pitchFamily="34" charset="0"/>
                        <a:cs typeface="Calibri" pitchFamily="34" charset="0"/>
                      </a:endParaRPr>
                    </a:p>
                  </a:txBody>
                  <a:tcPr/>
                </a:tc>
              </a:tr>
              <a:tr h="343264">
                <a:tc>
                  <a:txBody>
                    <a:bodyPr/>
                    <a:lstStyle/>
                    <a:p>
                      <a:pPr algn="just"/>
                      <a:r>
                        <a:rPr lang="es-VE" sz="1400" b="0" i="0" u="none" strike="noStrike" cap="none" dirty="0" smtClean="0">
                          <a:solidFill>
                            <a:schemeClr val="dk1"/>
                          </a:solidFill>
                          <a:effectLst/>
                          <a:latin typeface="Calibri" pitchFamily="34" charset="0"/>
                          <a:ea typeface="+mn-ea"/>
                          <a:cs typeface="Calibri" pitchFamily="34" charset="0"/>
                          <a:sym typeface="Arial"/>
                        </a:rPr>
                        <a:t>Edad de 30 a 70 años</a:t>
                      </a:r>
                      <a:endParaRPr lang="es-VE" dirty="0" smtClean="0">
                        <a:latin typeface="Calibri" pitchFamily="34" charset="0"/>
                        <a:cs typeface="Calibri" pitchFamily="34" charset="0"/>
                      </a:endParaRPr>
                    </a:p>
                  </a:txBody>
                  <a:tcPr/>
                </a:tc>
              </a:tr>
              <a:tr h="343264">
                <a:tc>
                  <a:txBody>
                    <a:bodyPr/>
                    <a:lstStyle/>
                    <a:p>
                      <a:pPr algn="just"/>
                      <a:r>
                        <a:rPr lang="es-VE" sz="1400" b="0" i="0" u="none" strike="noStrike" cap="none" dirty="0" smtClean="0">
                          <a:solidFill>
                            <a:schemeClr val="dk1"/>
                          </a:solidFill>
                          <a:effectLst/>
                          <a:latin typeface="Calibri" pitchFamily="34" charset="0"/>
                          <a:ea typeface="+mn-ea"/>
                          <a:cs typeface="Calibri" pitchFamily="34" charset="0"/>
                          <a:sym typeface="Arial"/>
                        </a:rPr>
                        <a:t>Antecedentes de FA sintomática durante al menos 6 meses y verificado en el ECG en los 12 meses anteriores.</a:t>
                      </a:r>
                      <a:endParaRPr lang="es-VE" dirty="0" smtClean="0">
                        <a:latin typeface="Calibri" pitchFamily="34" charset="0"/>
                        <a:cs typeface="Calibri" pitchFamily="34" charset="0"/>
                      </a:endParaRPr>
                    </a:p>
                  </a:txBody>
                  <a:tcPr/>
                </a:tc>
              </a:tr>
              <a:tr h="343264">
                <a:tc>
                  <a:txBody>
                    <a:bodyPr/>
                    <a:lstStyle/>
                    <a:p>
                      <a:pPr algn="just"/>
                      <a:r>
                        <a:rPr lang="es-VE" sz="1400" b="0" i="0" u="none" strike="noStrike" cap="none" dirty="0" smtClean="0">
                          <a:solidFill>
                            <a:schemeClr val="dk1"/>
                          </a:solidFill>
                          <a:effectLst/>
                          <a:latin typeface="Calibri" pitchFamily="34" charset="0"/>
                          <a:ea typeface="+mn-ea"/>
                          <a:cs typeface="Calibri" pitchFamily="34" charset="0"/>
                          <a:sym typeface="Arial"/>
                        </a:rPr>
                        <a:t>Al menos</a:t>
                      </a:r>
                      <a:r>
                        <a:rPr lang="es-VE" sz="1400" b="0" i="0" u="none" strike="noStrike" cap="none" baseline="0" dirty="0" smtClean="0">
                          <a:solidFill>
                            <a:schemeClr val="dk1"/>
                          </a:solidFill>
                          <a:effectLst/>
                          <a:latin typeface="Calibri" pitchFamily="34" charset="0"/>
                          <a:ea typeface="+mn-ea"/>
                          <a:cs typeface="Calibri" pitchFamily="34" charset="0"/>
                          <a:sym typeface="Arial"/>
                        </a:rPr>
                        <a:t> </a:t>
                      </a:r>
                      <a:r>
                        <a:rPr lang="es-VE" sz="1400" b="0" i="0" u="none" strike="noStrike" cap="none" dirty="0" smtClean="0">
                          <a:solidFill>
                            <a:schemeClr val="dk1"/>
                          </a:solidFill>
                          <a:effectLst/>
                          <a:latin typeface="Calibri" pitchFamily="34" charset="0"/>
                          <a:ea typeface="+mn-ea"/>
                          <a:cs typeface="Calibri" pitchFamily="34" charset="0"/>
                          <a:sym typeface="Arial"/>
                        </a:rPr>
                        <a:t>1 episodio de FA paroxística en los 2 meses previos o 2 episodios persistentes de fibrilación auricular convertidos a ritmo </a:t>
                      </a:r>
                      <a:r>
                        <a:rPr lang="es-VE" sz="1400" b="0" i="0" u="none" strike="noStrike" cap="none" dirty="0" err="1" smtClean="0">
                          <a:solidFill>
                            <a:schemeClr val="dk1"/>
                          </a:solidFill>
                          <a:effectLst/>
                          <a:latin typeface="Calibri" pitchFamily="34" charset="0"/>
                          <a:ea typeface="+mn-ea"/>
                          <a:cs typeface="Calibri" pitchFamily="34" charset="0"/>
                          <a:sym typeface="Arial"/>
                        </a:rPr>
                        <a:t>sinusal</a:t>
                      </a:r>
                      <a:r>
                        <a:rPr lang="es-VE" sz="1400" b="0" i="0" u="none" strike="noStrike" cap="none" dirty="0" smtClean="0">
                          <a:solidFill>
                            <a:schemeClr val="dk1"/>
                          </a:solidFill>
                          <a:effectLst/>
                          <a:latin typeface="Calibri" pitchFamily="34" charset="0"/>
                          <a:ea typeface="+mn-ea"/>
                          <a:cs typeface="Calibri" pitchFamily="34" charset="0"/>
                          <a:sym typeface="Arial"/>
                        </a:rPr>
                        <a:t> en los 12 meses anteriores.</a:t>
                      </a:r>
                      <a:endParaRPr lang="es-VE" dirty="0" smtClean="0">
                        <a:latin typeface="Calibri" pitchFamily="34" charset="0"/>
                        <a:cs typeface="Calibri" pitchFamily="34" charset="0"/>
                      </a:endParaRPr>
                    </a:p>
                  </a:txBody>
                  <a:tcPr/>
                </a:tc>
              </a:tr>
              <a:tr h="343264">
                <a:tc>
                  <a:txBody>
                    <a:bodyPr/>
                    <a:lstStyle/>
                    <a:p>
                      <a:pPr algn="just"/>
                      <a:r>
                        <a:rPr lang="es-VE" sz="1400" b="0" i="0" u="none" strike="noStrike" cap="none" dirty="0" smtClean="0">
                          <a:solidFill>
                            <a:schemeClr val="dk1"/>
                          </a:solidFill>
                          <a:effectLst/>
                          <a:latin typeface="Calibri" pitchFamily="34" charset="0"/>
                          <a:ea typeface="+mn-ea"/>
                          <a:cs typeface="Calibri" pitchFamily="34" charset="0"/>
                          <a:sym typeface="Arial"/>
                        </a:rPr>
                        <a:t>Falla o intolerancia a un máximo de 1 fármaco </a:t>
                      </a:r>
                      <a:r>
                        <a:rPr lang="es-VE" sz="1400" b="0" i="0" u="none" strike="noStrike" cap="none" dirty="0" err="1" smtClean="0">
                          <a:solidFill>
                            <a:schemeClr val="dk1"/>
                          </a:solidFill>
                          <a:effectLst/>
                          <a:latin typeface="Calibri" pitchFamily="34" charset="0"/>
                          <a:ea typeface="+mn-ea"/>
                          <a:cs typeface="Calibri" pitchFamily="34" charset="0"/>
                          <a:sym typeface="Arial"/>
                        </a:rPr>
                        <a:t>antiarrítmico</a:t>
                      </a:r>
                      <a:r>
                        <a:rPr lang="es-VE" sz="1400" b="0" i="0" u="none" strike="noStrike" cap="none" dirty="0" smtClean="0">
                          <a:solidFill>
                            <a:schemeClr val="dk1"/>
                          </a:solidFill>
                          <a:effectLst/>
                          <a:latin typeface="Calibri" pitchFamily="34" charset="0"/>
                          <a:ea typeface="+mn-ea"/>
                          <a:cs typeface="Calibri" pitchFamily="34" charset="0"/>
                          <a:sym typeface="Arial"/>
                        </a:rPr>
                        <a:t>.</a:t>
                      </a:r>
                      <a:endParaRPr lang="es-VE" dirty="0">
                        <a:latin typeface="Calibri" pitchFamily="34" charset="0"/>
                        <a:cs typeface="Calibri" pitchFamily="34" charset="0"/>
                      </a:endParaRPr>
                    </a:p>
                  </a:txBody>
                  <a:tcPr/>
                </a:tc>
              </a:tr>
            </a:tbl>
          </a:graphicData>
        </a:graphic>
      </p:graphicFrame>
      <p:graphicFrame>
        <p:nvGraphicFramePr>
          <p:cNvPr id="26" name="25 Tabla"/>
          <p:cNvGraphicFramePr>
            <a:graphicFrameLocks noGrp="1"/>
          </p:cNvGraphicFramePr>
          <p:nvPr>
            <p:extLst>
              <p:ext uri="{D42A27DB-BD31-4B8C-83A1-F6EECF244321}">
                <p14:modId xmlns:p14="http://schemas.microsoft.com/office/powerpoint/2010/main" val="1956303284"/>
              </p:ext>
            </p:extLst>
          </p:nvPr>
        </p:nvGraphicFramePr>
        <p:xfrm>
          <a:off x="150999" y="1851670"/>
          <a:ext cx="4059835" cy="2995024"/>
        </p:xfrm>
        <a:graphic>
          <a:graphicData uri="http://schemas.openxmlformats.org/drawingml/2006/table">
            <a:tbl>
              <a:tblPr firstRow="1" bandRow="1">
                <a:tableStyleId>{5C22544A-7EE6-4342-B048-85BDC9FD1C3A}</a:tableStyleId>
              </a:tblPr>
              <a:tblGrid>
                <a:gridCol w="4059835"/>
              </a:tblGrid>
              <a:tr h="343264">
                <a:tc>
                  <a:txBody>
                    <a:bodyPr/>
                    <a:lstStyle/>
                    <a:p>
                      <a:r>
                        <a:rPr lang="es-VE" sz="1400" dirty="0" smtClean="0">
                          <a:latin typeface="Calibri" pitchFamily="34" charset="0"/>
                          <a:cs typeface="Calibri" pitchFamily="34" charset="0"/>
                        </a:rPr>
                        <a:t>Criterios</a:t>
                      </a:r>
                      <a:r>
                        <a:rPr lang="es-VE" sz="1400" baseline="0" dirty="0" smtClean="0">
                          <a:latin typeface="Calibri" pitchFamily="34" charset="0"/>
                          <a:cs typeface="Calibri" pitchFamily="34" charset="0"/>
                        </a:rPr>
                        <a:t> de Exclusión</a:t>
                      </a:r>
                      <a:endParaRPr lang="es-VE" sz="1400" dirty="0">
                        <a:latin typeface="Calibri" pitchFamily="34" charset="0"/>
                        <a:cs typeface="Calibri" pitchFamily="34" charset="0"/>
                      </a:endParaRPr>
                    </a:p>
                  </a:txBody>
                  <a:tcPr>
                    <a:solidFill>
                      <a:srgbClr val="C00000"/>
                    </a:solidFill>
                  </a:tcPr>
                </a:tc>
              </a:tr>
              <a:tr h="1373056">
                <a:tc>
                  <a:txBody>
                    <a:bodyPr/>
                    <a:lstStyle/>
                    <a:p>
                      <a:pPr marL="176213" lvl="0" indent="-176213">
                        <a:buFont typeface="Arial" pitchFamily="34" charset="0"/>
                        <a:buChar char="•"/>
                      </a:pPr>
                      <a:r>
                        <a:rPr lang="es-VE" sz="1400" dirty="0" smtClean="0">
                          <a:latin typeface="Calibri" pitchFamily="34" charset="0"/>
                          <a:cs typeface="Calibri" pitchFamily="34" charset="0"/>
                        </a:rPr>
                        <a:t>NYHA III-IV</a:t>
                      </a:r>
                    </a:p>
                    <a:p>
                      <a:pPr marL="176213" lvl="0" indent="-176213">
                        <a:buFont typeface="Arial" pitchFamily="34" charset="0"/>
                        <a:buChar char="•"/>
                      </a:pPr>
                      <a:r>
                        <a:rPr lang="es-VE" sz="1400" dirty="0" smtClean="0">
                          <a:latin typeface="Calibri" pitchFamily="34" charset="0"/>
                          <a:cs typeface="Calibri" pitchFamily="34" charset="0"/>
                        </a:rPr>
                        <a:t>FEVI&lt; 35%</a:t>
                      </a:r>
                    </a:p>
                    <a:p>
                      <a:pPr marL="176213" lvl="0" indent="-176213">
                        <a:buFont typeface="Arial" pitchFamily="34" charset="0"/>
                        <a:buChar char="•"/>
                      </a:pPr>
                      <a:r>
                        <a:rPr lang="es-VE" sz="1400" dirty="0" smtClean="0">
                          <a:latin typeface="Calibri" pitchFamily="34" charset="0"/>
                          <a:cs typeface="Calibri" pitchFamily="34" charset="0"/>
                        </a:rPr>
                        <a:t>Diámetro de AI: &gt;60mm</a:t>
                      </a:r>
                    </a:p>
                    <a:p>
                      <a:pPr marL="176213" lvl="0" indent="-176213">
                        <a:buFont typeface="Arial" pitchFamily="34" charset="0"/>
                        <a:buChar char="•"/>
                      </a:pPr>
                      <a:r>
                        <a:rPr lang="es-VE" sz="1400" dirty="0" smtClean="0">
                          <a:latin typeface="Calibri" pitchFamily="34" charset="0"/>
                          <a:cs typeface="Calibri" pitchFamily="34" charset="0"/>
                        </a:rPr>
                        <a:t>Ablación previa por FA</a:t>
                      </a:r>
                    </a:p>
                    <a:p>
                      <a:pPr marL="176213" lvl="0" indent="-176213">
                        <a:buFont typeface="Arial" pitchFamily="34" charset="0"/>
                        <a:buChar char="•"/>
                      </a:pPr>
                      <a:r>
                        <a:rPr lang="es-VE" sz="1400" dirty="0" smtClean="0">
                          <a:latin typeface="Calibri" pitchFamily="34" charset="0"/>
                          <a:cs typeface="Calibri" pitchFamily="34" charset="0"/>
                        </a:rPr>
                        <a:t>Dependencia de dispositivo de estimulación ventricular.</a:t>
                      </a:r>
                    </a:p>
                    <a:p>
                      <a:pPr marL="176213" lvl="0" indent="-176213">
                        <a:buFont typeface="Arial" pitchFamily="34" charset="0"/>
                        <a:buChar char="•"/>
                      </a:pPr>
                      <a:r>
                        <a:rPr lang="es-VE" sz="1400" dirty="0" smtClean="0">
                          <a:latin typeface="Calibri" pitchFamily="34" charset="0"/>
                          <a:cs typeface="Calibri" pitchFamily="34" charset="0"/>
                          <a:sym typeface="Arial"/>
                        </a:rPr>
                        <a:t>HTA no controlada.</a:t>
                      </a:r>
                    </a:p>
                    <a:p>
                      <a:pPr marL="176213" lvl="0" indent="-176213">
                        <a:buFont typeface="Arial" pitchFamily="34" charset="0"/>
                        <a:buChar char="•"/>
                      </a:pPr>
                      <a:r>
                        <a:rPr lang="es-VE" sz="1400" dirty="0" err="1" smtClean="0">
                          <a:latin typeface="Calibri" pitchFamily="34" charset="0"/>
                          <a:cs typeface="Calibri" pitchFamily="34" charset="0"/>
                          <a:sym typeface="Arial"/>
                        </a:rPr>
                        <a:t>Valvulopatía</a:t>
                      </a:r>
                      <a:r>
                        <a:rPr lang="es-VE" sz="1400" dirty="0" smtClean="0">
                          <a:latin typeface="Calibri" pitchFamily="34" charset="0"/>
                          <a:cs typeface="Calibri" pitchFamily="34" charset="0"/>
                          <a:sym typeface="Arial"/>
                        </a:rPr>
                        <a:t> que requiera anticoagulación prolongada o cirugía en 2 años.</a:t>
                      </a:r>
                    </a:p>
                    <a:p>
                      <a:pPr marL="176213" lvl="0" indent="-176213">
                        <a:buFont typeface="Arial" pitchFamily="34" charset="0"/>
                        <a:buChar char="•"/>
                      </a:pPr>
                      <a:r>
                        <a:rPr lang="es-VE" sz="1400" dirty="0" smtClean="0">
                          <a:latin typeface="Calibri" pitchFamily="34" charset="0"/>
                          <a:cs typeface="Calibri" pitchFamily="34" charset="0"/>
                          <a:sym typeface="Arial"/>
                        </a:rPr>
                        <a:t>SCA en los últimos 3 meses.</a:t>
                      </a:r>
                    </a:p>
                    <a:p>
                      <a:pPr marL="176213" lvl="0" indent="-176213">
                        <a:buFont typeface="Arial" pitchFamily="34" charset="0"/>
                        <a:buChar char="•"/>
                      </a:pPr>
                      <a:r>
                        <a:rPr lang="es-VE" sz="1400" dirty="0" smtClean="0">
                          <a:latin typeface="Calibri" pitchFamily="34" charset="0"/>
                          <a:cs typeface="Calibri" pitchFamily="34" charset="0"/>
                          <a:sym typeface="Arial"/>
                        </a:rPr>
                        <a:t>Revascularización cardíaca en los últimos 6 meses. </a:t>
                      </a:r>
                    </a:p>
                    <a:p>
                      <a:pPr marL="176213" lvl="0" indent="-176213">
                        <a:buFont typeface="Arial" pitchFamily="34" charset="0"/>
                        <a:buChar char="•"/>
                      </a:pPr>
                      <a:r>
                        <a:rPr lang="es-VE" sz="1400" dirty="0" smtClean="0">
                          <a:latin typeface="Calibri" pitchFamily="34" charset="0"/>
                          <a:cs typeface="Calibri" pitchFamily="34" charset="0"/>
                          <a:sym typeface="Arial"/>
                        </a:rPr>
                        <a:t>Cirugía cardíaca previa.</a:t>
                      </a:r>
                      <a:endParaRPr lang="es-VE" sz="1400" dirty="0" smtClean="0">
                        <a:latin typeface="Calibri" pitchFamily="34" charset="0"/>
                        <a:cs typeface="Calibri" pitchFamily="34" charset="0"/>
                      </a:endParaRPr>
                    </a:p>
                  </a:txBody>
                  <a:tcPr>
                    <a:solidFill>
                      <a:srgbClr val="FF9999"/>
                    </a:solidFill>
                  </a:tcPr>
                </a:tc>
              </a:tr>
            </a:tbl>
          </a:graphicData>
        </a:graphic>
      </p:graphicFrame>
    </p:spTree>
    <p:extLst>
      <p:ext uri="{BB962C8B-B14F-4D97-AF65-F5344CB8AC3E}">
        <p14:creationId xmlns:p14="http://schemas.microsoft.com/office/powerpoint/2010/main" val="1436779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1000"/>
                                        <p:tgtEl>
                                          <p:spTgt spid="26"/>
                                        </p:tgtEl>
                                      </p:cBhvr>
                                    </p:animEffect>
                                    <p:anim calcmode="lin" valueType="num">
                                      <p:cBhvr>
                                        <p:cTn id="27" dur="1000" fill="hold"/>
                                        <p:tgtEl>
                                          <p:spTgt spid="26"/>
                                        </p:tgtEl>
                                        <p:attrNameLst>
                                          <p:attrName>ppt_x</p:attrName>
                                        </p:attrNameLst>
                                      </p:cBhvr>
                                      <p:tavLst>
                                        <p:tav tm="0">
                                          <p:val>
                                            <p:strVal val="#ppt_x"/>
                                          </p:val>
                                        </p:tav>
                                        <p:tav tm="100000">
                                          <p:val>
                                            <p:strVal val="#ppt_x"/>
                                          </p:val>
                                        </p:tav>
                                      </p:tavLst>
                                    </p:anim>
                                    <p:anim calcmode="lin" valueType="num">
                                      <p:cBhvr>
                                        <p:cTn id="2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2" name="Google Shape;75;p14"/>
          <p:cNvSpPr txBox="1">
            <a:spLocks/>
          </p:cNvSpPr>
          <p:nvPr/>
        </p:nvSpPr>
        <p:spPr>
          <a:xfrm>
            <a:off x="0" y="0"/>
            <a:ext cx="9144000" cy="627534"/>
          </a:xfrm>
          <a:prstGeom prst="rect">
            <a:avLst/>
          </a:prstGeom>
          <a:solidFill>
            <a:srgbClr val="FFFFFF">
              <a:alpha val="34118"/>
            </a:srgb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cxnSp>
        <p:nvCxnSpPr>
          <p:cNvPr id="7" name="6 Conector recto"/>
          <p:cNvCxnSpPr/>
          <p:nvPr/>
        </p:nvCxnSpPr>
        <p:spPr>
          <a:xfrm>
            <a:off x="0" y="62753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Google Shape;75;p14"/>
          <p:cNvSpPr txBox="1">
            <a:spLocks/>
          </p:cNvSpPr>
          <p:nvPr/>
        </p:nvSpPr>
        <p:spPr>
          <a:xfrm>
            <a:off x="152400" y="-20538"/>
            <a:ext cx="9144000" cy="627534"/>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r>
              <a:rPr lang="es-VE" dirty="0" smtClean="0">
                <a:effectLst>
                  <a:outerShdw blurRad="38100" dist="38100" dir="2700000" algn="tl">
                    <a:srgbClr val="000000">
                      <a:alpha val="43137"/>
                    </a:srgbClr>
                  </a:outerShdw>
                </a:effectLst>
              </a:rPr>
              <a:t>Métodos</a:t>
            </a:r>
            <a:endParaRPr lang="es-VE" dirty="0">
              <a:effectLst>
                <a:outerShdw blurRad="38100" dist="38100" dir="2700000" algn="tl">
                  <a:srgbClr val="000000">
                    <a:alpha val="43137"/>
                  </a:srgbClr>
                </a:outerShdw>
              </a:effectLst>
            </a:endParaRPr>
          </a:p>
        </p:txBody>
      </p:sp>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38" t="15760" r="25083" b="73993"/>
          <a:stretch/>
        </p:blipFill>
        <p:spPr bwMode="auto">
          <a:xfrm rot="10800000">
            <a:off x="-4" y="4896304"/>
            <a:ext cx="9164304" cy="26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19 CuadroTexto"/>
          <p:cNvSpPr txBox="1"/>
          <p:nvPr/>
        </p:nvSpPr>
        <p:spPr>
          <a:xfrm>
            <a:off x="0" y="4887039"/>
            <a:ext cx="9107488" cy="276999"/>
          </a:xfrm>
          <a:prstGeom prst="rect">
            <a:avLst/>
          </a:prstGeom>
          <a:noFill/>
        </p:spPr>
        <p:txBody>
          <a:bodyPr wrap="square" rtlCol="0">
            <a:spAutoFit/>
          </a:bodyPr>
          <a:lstStyle/>
          <a:p>
            <a:pPr algn="r"/>
            <a:r>
              <a:rPr lang="es-US" sz="1200" i="1" dirty="0">
                <a:solidFill>
                  <a:schemeClr val="bg1"/>
                </a:solidFill>
                <a:latin typeface="Century Gothic" pitchFamily="34" charset="0"/>
                <a:cs typeface="Calibri" pitchFamily="34" charset="0"/>
              </a:rPr>
              <a:t>JAMA. 2019;321(11):1059–1068. doi:10.1001/jama.2019.0335</a:t>
            </a:r>
            <a:endParaRPr lang="es-US" sz="1200" i="1" dirty="0" smtClean="0">
              <a:solidFill>
                <a:schemeClr val="bg1"/>
              </a:solidFill>
              <a:latin typeface="Century Gothic" pitchFamily="34" charset="0"/>
              <a:cs typeface="Calibri" pitchFamily="34" charset="0"/>
            </a:endParaRPr>
          </a:p>
        </p:txBody>
      </p:sp>
      <p:sp>
        <p:nvSpPr>
          <p:cNvPr id="13" name="Google Shape;75;p14"/>
          <p:cNvSpPr txBox="1">
            <a:spLocks/>
          </p:cNvSpPr>
          <p:nvPr/>
        </p:nvSpPr>
        <p:spPr>
          <a:xfrm>
            <a:off x="164930" y="627534"/>
            <a:ext cx="2966910" cy="399356"/>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pPr>
              <a:buClr>
                <a:schemeClr val="accent3"/>
              </a:buClr>
              <a:buSzPct val="100000"/>
            </a:pPr>
            <a:r>
              <a:rPr lang="es-VE" sz="2400" dirty="0" smtClean="0">
                <a:effectLst>
                  <a:outerShdw blurRad="38100" dist="38100" dir="2700000" algn="tl">
                    <a:srgbClr val="000000">
                      <a:alpha val="43137"/>
                    </a:srgbClr>
                  </a:outerShdw>
                </a:effectLst>
                <a:latin typeface="Calibri" pitchFamily="34" charset="0"/>
                <a:cs typeface="Calibri" pitchFamily="34" charset="0"/>
              </a:rPr>
              <a:t>Aleatorización </a:t>
            </a:r>
            <a:endParaRPr lang="es-VE" sz="2400" dirty="0">
              <a:effectLst>
                <a:outerShdw blurRad="38100" dist="38100" dir="2700000" algn="tl">
                  <a:srgbClr val="000000">
                    <a:alpha val="43137"/>
                  </a:srgbClr>
                </a:outerShdw>
              </a:effectLst>
              <a:latin typeface="Calibri" pitchFamily="34" charset="0"/>
              <a:cs typeface="Calibri" pitchFamily="34" charset="0"/>
            </a:endParaRPr>
          </a:p>
        </p:txBody>
      </p:sp>
      <p:cxnSp>
        <p:nvCxnSpPr>
          <p:cNvPr id="3" name="2 Conector recto"/>
          <p:cNvCxnSpPr/>
          <p:nvPr/>
        </p:nvCxnSpPr>
        <p:spPr>
          <a:xfrm>
            <a:off x="152400" y="1026890"/>
            <a:ext cx="2547392" cy="0"/>
          </a:xfrm>
          <a:prstGeom prst="line">
            <a:avLst/>
          </a:prstGeom>
        </p:spPr>
        <p:style>
          <a:lnRef idx="1">
            <a:schemeClr val="accent3"/>
          </a:lnRef>
          <a:fillRef idx="0">
            <a:schemeClr val="accent3"/>
          </a:fillRef>
          <a:effectRef idx="0">
            <a:schemeClr val="accent3"/>
          </a:effectRef>
          <a:fontRef idx="minor">
            <a:schemeClr val="tx1"/>
          </a:fontRef>
        </p:style>
      </p:cxnSp>
      <p:pic>
        <p:nvPicPr>
          <p:cNvPr id="1024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9853" t="4289" r="16106" b="14063"/>
          <a:stretch/>
        </p:blipFill>
        <p:spPr bwMode="auto">
          <a:xfrm>
            <a:off x="3059832" y="725641"/>
            <a:ext cx="3024336" cy="4078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Google Shape;75;p14"/>
          <p:cNvSpPr txBox="1">
            <a:spLocks/>
          </p:cNvSpPr>
          <p:nvPr/>
        </p:nvSpPr>
        <p:spPr>
          <a:xfrm>
            <a:off x="6444208" y="699542"/>
            <a:ext cx="2376264" cy="311002"/>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pPr>
              <a:buClr>
                <a:schemeClr val="accent3"/>
              </a:buClr>
              <a:buSzPct val="100000"/>
            </a:pPr>
            <a:r>
              <a:rPr lang="es-VE" sz="1600" i="1" dirty="0" smtClean="0">
                <a:effectLst>
                  <a:outerShdw blurRad="38100" dist="38100" dir="2700000" algn="tl">
                    <a:srgbClr val="000000">
                      <a:alpha val="43137"/>
                    </a:srgbClr>
                  </a:outerShdw>
                </a:effectLst>
                <a:latin typeface="Calibri" pitchFamily="34" charset="0"/>
                <a:cs typeface="Calibri" pitchFamily="34" charset="0"/>
              </a:rPr>
              <a:t>167 pacientes evaluados</a:t>
            </a:r>
            <a:endParaRPr lang="es-VE" sz="1600" i="1" dirty="0">
              <a:effectLst>
                <a:outerShdw blurRad="38100" dist="38100" dir="2700000" algn="tl">
                  <a:srgbClr val="000000">
                    <a:alpha val="43137"/>
                  </a:srgbClr>
                </a:outerShdw>
              </a:effectLst>
              <a:latin typeface="Calibri" pitchFamily="34" charset="0"/>
              <a:cs typeface="Calibri" pitchFamily="34" charset="0"/>
            </a:endParaRPr>
          </a:p>
        </p:txBody>
      </p:sp>
      <p:sp>
        <p:nvSpPr>
          <p:cNvPr id="21" name="Google Shape;75;p14"/>
          <p:cNvSpPr txBox="1">
            <a:spLocks/>
          </p:cNvSpPr>
          <p:nvPr/>
        </p:nvSpPr>
        <p:spPr>
          <a:xfrm>
            <a:off x="6444208" y="987574"/>
            <a:ext cx="2376264" cy="311002"/>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pPr>
              <a:buClr>
                <a:schemeClr val="accent3"/>
              </a:buClr>
              <a:buSzPct val="100000"/>
            </a:pPr>
            <a:r>
              <a:rPr lang="es-VE" sz="1600" i="1"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- 7 excluidos</a:t>
            </a:r>
            <a:endParaRPr lang="es-VE" sz="1600" i="1" dirty="0">
              <a:solidFill>
                <a:srgbClr val="FF00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22" name="Google Shape;75;p14"/>
          <p:cNvSpPr txBox="1">
            <a:spLocks/>
          </p:cNvSpPr>
          <p:nvPr/>
        </p:nvSpPr>
        <p:spPr>
          <a:xfrm>
            <a:off x="6444208" y="1563638"/>
            <a:ext cx="2376264" cy="504056"/>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pPr>
              <a:buClr>
                <a:schemeClr val="accent3"/>
              </a:buClr>
              <a:buSzPct val="100000"/>
            </a:pPr>
            <a:r>
              <a:rPr lang="es-VE" sz="1600" i="1" dirty="0" smtClean="0">
                <a:effectLst>
                  <a:outerShdw blurRad="38100" dist="38100" dir="2700000" algn="tl">
                    <a:srgbClr val="000000">
                      <a:alpha val="43137"/>
                    </a:srgbClr>
                  </a:outerShdw>
                </a:effectLst>
                <a:latin typeface="Calibri" pitchFamily="34" charset="0"/>
                <a:cs typeface="Calibri" pitchFamily="34" charset="0"/>
              </a:rPr>
              <a:t>160 con ICM para un período de pre-inclusión de 2 meses</a:t>
            </a:r>
            <a:endParaRPr lang="es-VE" sz="1600" i="1" dirty="0">
              <a:effectLst>
                <a:outerShdw blurRad="38100" dist="38100" dir="2700000" algn="tl">
                  <a:srgbClr val="000000">
                    <a:alpha val="43137"/>
                  </a:srgbClr>
                </a:outerShdw>
              </a:effectLst>
              <a:latin typeface="Calibri" pitchFamily="34" charset="0"/>
              <a:cs typeface="Calibri" pitchFamily="34" charset="0"/>
            </a:endParaRPr>
          </a:p>
        </p:txBody>
      </p:sp>
      <p:sp>
        <p:nvSpPr>
          <p:cNvPr id="23" name="Google Shape;75;p14"/>
          <p:cNvSpPr txBox="1">
            <a:spLocks/>
          </p:cNvSpPr>
          <p:nvPr/>
        </p:nvSpPr>
        <p:spPr>
          <a:xfrm>
            <a:off x="6444208" y="2139702"/>
            <a:ext cx="2376264" cy="216024"/>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pPr>
              <a:buClr>
                <a:schemeClr val="accent3"/>
              </a:buClr>
              <a:buSzPct val="100000"/>
            </a:pPr>
            <a:r>
              <a:rPr lang="es-VE" sz="1600" i="1"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- 5 excluidos</a:t>
            </a:r>
            <a:endParaRPr lang="es-VE" sz="1600" i="1" dirty="0">
              <a:solidFill>
                <a:srgbClr val="FF00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25" name="Google Shape;75;p14"/>
          <p:cNvSpPr txBox="1">
            <a:spLocks/>
          </p:cNvSpPr>
          <p:nvPr/>
        </p:nvSpPr>
        <p:spPr>
          <a:xfrm>
            <a:off x="6444208" y="2404764"/>
            <a:ext cx="2376264" cy="238994"/>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pPr>
              <a:buClr>
                <a:schemeClr val="accent3"/>
              </a:buClr>
              <a:buSzPct val="100000"/>
            </a:pPr>
            <a:r>
              <a:rPr lang="es-VE" sz="1600" i="1" dirty="0" smtClean="0">
                <a:effectLst>
                  <a:outerShdw blurRad="38100" dist="38100" dir="2700000" algn="tl">
                    <a:srgbClr val="000000">
                      <a:alpha val="43137"/>
                    </a:srgbClr>
                  </a:outerShdw>
                </a:effectLst>
                <a:latin typeface="Calibri" pitchFamily="34" charset="0"/>
                <a:cs typeface="Calibri" pitchFamily="34" charset="0"/>
              </a:rPr>
              <a:t>155 pacientes aleatorizados</a:t>
            </a:r>
            <a:endParaRPr lang="es-VE" sz="1600" i="1" dirty="0">
              <a:effectLst>
                <a:outerShdw blurRad="38100" dist="38100" dir="2700000" algn="tl">
                  <a:srgbClr val="000000">
                    <a:alpha val="43137"/>
                  </a:srgbClr>
                </a:outerShdw>
              </a:effectLst>
              <a:latin typeface="Calibri" pitchFamily="34" charset="0"/>
              <a:cs typeface="Calibri" pitchFamily="34" charset="0"/>
            </a:endParaRPr>
          </a:p>
        </p:txBody>
      </p:sp>
      <p:sp>
        <p:nvSpPr>
          <p:cNvPr id="27" name="Google Shape;75;p14"/>
          <p:cNvSpPr txBox="1">
            <a:spLocks/>
          </p:cNvSpPr>
          <p:nvPr/>
        </p:nvSpPr>
        <p:spPr>
          <a:xfrm>
            <a:off x="460253" y="2715766"/>
            <a:ext cx="2376264" cy="52701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pPr algn="r">
              <a:buClr>
                <a:schemeClr val="accent3"/>
              </a:buClr>
              <a:buSzPct val="100000"/>
            </a:pPr>
            <a:r>
              <a:rPr lang="es-VE" sz="1600" i="1" dirty="0" smtClean="0">
                <a:effectLst>
                  <a:outerShdw blurRad="38100" dist="38100" dir="2700000" algn="tl">
                    <a:srgbClr val="000000">
                      <a:alpha val="43137"/>
                    </a:srgbClr>
                  </a:outerShdw>
                </a:effectLst>
                <a:latin typeface="Calibri" pitchFamily="34" charset="0"/>
                <a:cs typeface="Calibri" pitchFamily="34" charset="0"/>
              </a:rPr>
              <a:t>79 pacientes aleatorizados para ablación </a:t>
            </a:r>
            <a:endParaRPr lang="es-VE" sz="1600" i="1" dirty="0">
              <a:effectLst>
                <a:outerShdw blurRad="38100" dist="38100" dir="2700000" algn="tl">
                  <a:srgbClr val="000000">
                    <a:alpha val="43137"/>
                  </a:srgbClr>
                </a:outerShdw>
              </a:effectLst>
              <a:latin typeface="Calibri" pitchFamily="34" charset="0"/>
              <a:cs typeface="Calibri" pitchFamily="34" charset="0"/>
            </a:endParaRPr>
          </a:p>
        </p:txBody>
      </p:sp>
      <p:sp>
        <p:nvSpPr>
          <p:cNvPr id="28" name="Google Shape;75;p14"/>
          <p:cNvSpPr txBox="1">
            <a:spLocks/>
          </p:cNvSpPr>
          <p:nvPr/>
        </p:nvSpPr>
        <p:spPr>
          <a:xfrm>
            <a:off x="6444208" y="2715766"/>
            <a:ext cx="2663280" cy="52701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pPr>
              <a:buClr>
                <a:schemeClr val="accent3"/>
              </a:buClr>
              <a:buSzPct val="100000"/>
            </a:pPr>
            <a:r>
              <a:rPr lang="es-VE" sz="1600" i="1" dirty="0" smtClean="0">
                <a:effectLst>
                  <a:outerShdw blurRad="38100" dist="38100" dir="2700000" algn="tl">
                    <a:srgbClr val="000000">
                      <a:alpha val="43137"/>
                    </a:srgbClr>
                  </a:outerShdw>
                </a:effectLst>
                <a:latin typeface="Calibri" pitchFamily="34" charset="0"/>
                <a:cs typeface="Calibri" pitchFamily="34" charset="0"/>
              </a:rPr>
              <a:t>76 pacientes aleatorizados para medicación </a:t>
            </a:r>
            <a:r>
              <a:rPr lang="es-VE" sz="1600" i="1" dirty="0" err="1" smtClean="0">
                <a:effectLst>
                  <a:outerShdw blurRad="38100" dist="38100" dir="2700000" algn="tl">
                    <a:srgbClr val="000000">
                      <a:alpha val="43137"/>
                    </a:srgbClr>
                  </a:outerShdw>
                </a:effectLst>
                <a:latin typeface="Calibri" pitchFamily="34" charset="0"/>
                <a:cs typeface="Calibri" pitchFamily="34" charset="0"/>
              </a:rPr>
              <a:t>antiarrítmica</a:t>
            </a:r>
            <a:endParaRPr lang="es-VE" sz="1600" i="1" dirty="0">
              <a:effectLst>
                <a:outerShdw blurRad="38100" dist="38100" dir="2700000" algn="tl">
                  <a:srgbClr val="000000">
                    <a:alpha val="43137"/>
                  </a:srgbClr>
                </a:outerShdw>
              </a:effectLst>
              <a:latin typeface="Calibri" pitchFamily="34" charset="0"/>
              <a:cs typeface="Calibri" pitchFamily="34" charset="0"/>
            </a:endParaRPr>
          </a:p>
        </p:txBody>
      </p:sp>
      <p:sp>
        <p:nvSpPr>
          <p:cNvPr id="29" name="Google Shape;75;p14"/>
          <p:cNvSpPr txBox="1">
            <a:spLocks/>
          </p:cNvSpPr>
          <p:nvPr/>
        </p:nvSpPr>
        <p:spPr>
          <a:xfrm>
            <a:off x="460253" y="3316357"/>
            <a:ext cx="2376264" cy="26350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pPr algn="r">
              <a:buClr>
                <a:schemeClr val="accent3"/>
              </a:buClr>
              <a:buSzPct val="100000"/>
            </a:pPr>
            <a:r>
              <a:rPr lang="es-VE" sz="1600" i="1" dirty="0" smtClean="0">
                <a:effectLst>
                  <a:outerShdw blurRad="38100" dist="38100" dir="2700000" algn="tl">
                    <a:srgbClr val="000000">
                      <a:alpha val="43137"/>
                    </a:srgbClr>
                  </a:outerShdw>
                </a:effectLst>
                <a:latin typeface="Calibri" pitchFamily="34" charset="0"/>
                <a:cs typeface="Calibri" pitchFamily="34" charset="0"/>
              </a:rPr>
              <a:t>75 recibieron ablación </a:t>
            </a:r>
            <a:endParaRPr lang="es-VE" sz="1600" i="1" dirty="0">
              <a:effectLst>
                <a:outerShdw blurRad="38100" dist="38100" dir="2700000" algn="tl">
                  <a:srgbClr val="000000">
                    <a:alpha val="43137"/>
                  </a:srgbClr>
                </a:outerShdw>
              </a:effectLst>
              <a:latin typeface="Calibri" pitchFamily="34" charset="0"/>
              <a:cs typeface="Calibri" pitchFamily="34" charset="0"/>
            </a:endParaRPr>
          </a:p>
        </p:txBody>
      </p:sp>
      <p:sp>
        <p:nvSpPr>
          <p:cNvPr id="30" name="Google Shape;75;p14"/>
          <p:cNvSpPr txBox="1">
            <a:spLocks/>
          </p:cNvSpPr>
          <p:nvPr/>
        </p:nvSpPr>
        <p:spPr>
          <a:xfrm>
            <a:off x="6444208" y="3316356"/>
            <a:ext cx="2376264" cy="26350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pPr>
              <a:buClr>
                <a:schemeClr val="accent3"/>
              </a:buClr>
              <a:buSzPct val="100000"/>
            </a:pPr>
            <a:r>
              <a:rPr lang="es-VE" sz="1600" i="1" dirty="0" smtClean="0">
                <a:effectLst>
                  <a:outerShdw blurRad="38100" dist="38100" dir="2700000" algn="tl">
                    <a:srgbClr val="000000">
                      <a:alpha val="43137"/>
                    </a:srgbClr>
                  </a:outerShdw>
                </a:effectLst>
                <a:latin typeface="Calibri" pitchFamily="34" charset="0"/>
                <a:cs typeface="Calibri" pitchFamily="34" charset="0"/>
              </a:rPr>
              <a:t>74 recibieron medicación</a:t>
            </a:r>
            <a:endParaRPr lang="es-VE" sz="1600" i="1" dirty="0">
              <a:effectLst>
                <a:outerShdw blurRad="38100" dist="38100" dir="2700000" algn="tl">
                  <a:srgbClr val="000000">
                    <a:alpha val="43137"/>
                  </a:srgbClr>
                </a:outerShdw>
              </a:effectLst>
              <a:latin typeface="Calibri" pitchFamily="34" charset="0"/>
              <a:cs typeface="Calibri" pitchFamily="34" charset="0"/>
            </a:endParaRPr>
          </a:p>
        </p:txBody>
      </p:sp>
      <p:sp>
        <p:nvSpPr>
          <p:cNvPr id="31" name="Google Shape;75;p14"/>
          <p:cNvSpPr txBox="1">
            <a:spLocks/>
          </p:cNvSpPr>
          <p:nvPr/>
        </p:nvSpPr>
        <p:spPr>
          <a:xfrm>
            <a:off x="467544" y="3781317"/>
            <a:ext cx="2376264" cy="446618"/>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pPr algn="r">
              <a:buClr>
                <a:schemeClr val="accent3"/>
              </a:buClr>
              <a:buSzPct val="100000"/>
            </a:pPr>
            <a:r>
              <a:rPr lang="es-VE" sz="1600"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79 completaron 12 meses de seguimiento</a:t>
            </a:r>
            <a:endParaRPr lang="es-VE" sz="1600" i="1"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sp>
        <p:nvSpPr>
          <p:cNvPr id="32" name="Google Shape;75;p14"/>
          <p:cNvSpPr txBox="1">
            <a:spLocks/>
          </p:cNvSpPr>
          <p:nvPr/>
        </p:nvSpPr>
        <p:spPr>
          <a:xfrm>
            <a:off x="6444208" y="3781316"/>
            <a:ext cx="2376264" cy="446618"/>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pPr>
              <a:buClr>
                <a:schemeClr val="accent3"/>
              </a:buClr>
              <a:buSzPct val="100000"/>
            </a:pPr>
            <a:r>
              <a:rPr lang="es-VE" sz="1600"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76 completaron 12 meses de seguimiento</a:t>
            </a:r>
            <a:endParaRPr lang="es-VE" sz="1600" i="1"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317832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left)">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left)">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wipe(left)">
                                      <p:cBhvr>
                                        <p:cTn id="52" dur="500"/>
                                        <p:tgtEl>
                                          <p:spTgt spid="3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wipe(left)">
                                      <p:cBhvr>
                                        <p:cTn id="5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2" grpId="0"/>
      <p:bldP spid="23" grpId="0"/>
      <p:bldP spid="25" grpId="0"/>
      <p:bldP spid="27" grpId="0"/>
      <p:bldP spid="28" grpId="0"/>
      <p:bldP spid="29" grpId="0"/>
      <p:bldP spid="30" grpId="0"/>
      <p:bldP spid="31"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2" name="Google Shape;75;p14"/>
          <p:cNvSpPr txBox="1">
            <a:spLocks/>
          </p:cNvSpPr>
          <p:nvPr/>
        </p:nvSpPr>
        <p:spPr>
          <a:xfrm>
            <a:off x="0" y="0"/>
            <a:ext cx="9144000" cy="627534"/>
          </a:xfrm>
          <a:prstGeom prst="rect">
            <a:avLst/>
          </a:prstGeom>
          <a:solidFill>
            <a:srgbClr val="FFFFFF">
              <a:alpha val="34118"/>
            </a:srgb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cxnSp>
        <p:nvCxnSpPr>
          <p:cNvPr id="7" name="6 Conector recto"/>
          <p:cNvCxnSpPr/>
          <p:nvPr/>
        </p:nvCxnSpPr>
        <p:spPr>
          <a:xfrm>
            <a:off x="0" y="62753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Google Shape;75;p14"/>
          <p:cNvSpPr txBox="1">
            <a:spLocks/>
          </p:cNvSpPr>
          <p:nvPr/>
        </p:nvSpPr>
        <p:spPr>
          <a:xfrm>
            <a:off x="152400" y="-20538"/>
            <a:ext cx="9144000" cy="627534"/>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r>
              <a:rPr lang="es-VE" dirty="0" smtClean="0">
                <a:effectLst>
                  <a:outerShdw blurRad="38100" dist="38100" dir="2700000" algn="tl">
                    <a:srgbClr val="000000">
                      <a:alpha val="43137"/>
                    </a:srgbClr>
                  </a:outerShdw>
                </a:effectLst>
              </a:rPr>
              <a:t>Métodos</a:t>
            </a:r>
            <a:endParaRPr lang="es-VE" dirty="0">
              <a:effectLst>
                <a:outerShdw blurRad="38100" dist="38100" dir="2700000" algn="tl">
                  <a:srgbClr val="000000">
                    <a:alpha val="43137"/>
                  </a:srgbClr>
                </a:outerShdw>
              </a:effectLst>
            </a:endParaRPr>
          </a:p>
        </p:txBody>
      </p:sp>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38" t="15760" r="25083" b="73993"/>
          <a:stretch/>
        </p:blipFill>
        <p:spPr bwMode="auto">
          <a:xfrm rot="10800000">
            <a:off x="-4" y="4896304"/>
            <a:ext cx="9164304" cy="26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19 CuadroTexto"/>
          <p:cNvSpPr txBox="1"/>
          <p:nvPr/>
        </p:nvSpPr>
        <p:spPr>
          <a:xfrm>
            <a:off x="0" y="4887039"/>
            <a:ext cx="9107488" cy="276999"/>
          </a:xfrm>
          <a:prstGeom prst="rect">
            <a:avLst/>
          </a:prstGeom>
          <a:noFill/>
        </p:spPr>
        <p:txBody>
          <a:bodyPr wrap="square" rtlCol="0">
            <a:spAutoFit/>
          </a:bodyPr>
          <a:lstStyle/>
          <a:p>
            <a:pPr algn="r"/>
            <a:r>
              <a:rPr lang="es-US" sz="1200" i="1" dirty="0">
                <a:solidFill>
                  <a:schemeClr val="bg1"/>
                </a:solidFill>
                <a:latin typeface="Century Gothic" pitchFamily="34" charset="0"/>
                <a:cs typeface="Calibri" pitchFamily="34" charset="0"/>
              </a:rPr>
              <a:t>JAMA. 2019;321(11):1059–1068. doi:10.1001/jama.2019.0335</a:t>
            </a:r>
            <a:endParaRPr lang="es-US" sz="1200" i="1" dirty="0" smtClean="0">
              <a:solidFill>
                <a:schemeClr val="bg1"/>
              </a:solidFill>
              <a:latin typeface="Century Gothic" pitchFamily="34" charset="0"/>
              <a:cs typeface="Calibri" pitchFamily="34" charset="0"/>
            </a:endParaRPr>
          </a:p>
        </p:txBody>
      </p:sp>
      <p:sp>
        <p:nvSpPr>
          <p:cNvPr id="13" name="Google Shape;75;p14"/>
          <p:cNvSpPr txBox="1">
            <a:spLocks/>
          </p:cNvSpPr>
          <p:nvPr/>
        </p:nvSpPr>
        <p:spPr>
          <a:xfrm>
            <a:off x="164930" y="627534"/>
            <a:ext cx="8583534" cy="399356"/>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pPr>
              <a:buClr>
                <a:schemeClr val="accent3"/>
              </a:buClr>
              <a:buSzPct val="100000"/>
            </a:pPr>
            <a:r>
              <a:rPr lang="es-VE" sz="2000" dirty="0" smtClean="0">
                <a:effectLst>
                  <a:outerShdw blurRad="38100" dist="38100" dir="2700000" algn="tl">
                    <a:srgbClr val="000000">
                      <a:alpha val="43137"/>
                    </a:srgbClr>
                  </a:outerShdw>
                </a:effectLst>
                <a:latin typeface="Calibri" pitchFamily="34" charset="0"/>
                <a:cs typeface="Calibri" pitchFamily="34" charset="0"/>
              </a:rPr>
              <a:t>Monitor cardiaco </a:t>
            </a:r>
            <a:r>
              <a:rPr lang="es-VE" sz="2000" dirty="0" err="1" smtClean="0">
                <a:effectLst>
                  <a:outerShdw blurRad="38100" dist="38100" dir="2700000" algn="tl">
                    <a:srgbClr val="000000">
                      <a:alpha val="43137"/>
                    </a:srgbClr>
                  </a:outerShdw>
                </a:effectLst>
                <a:latin typeface="Calibri" pitchFamily="34" charset="0"/>
                <a:cs typeface="Calibri" pitchFamily="34" charset="0"/>
              </a:rPr>
              <a:t>implantable</a:t>
            </a:r>
            <a:r>
              <a:rPr lang="es-VE" sz="2000" dirty="0" smtClean="0">
                <a:effectLst>
                  <a:outerShdw blurRad="38100" dist="38100" dir="2700000" algn="tl">
                    <a:srgbClr val="000000">
                      <a:alpha val="43137"/>
                    </a:srgbClr>
                  </a:outerShdw>
                </a:effectLst>
                <a:latin typeface="Calibri" pitchFamily="34" charset="0"/>
                <a:cs typeface="Calibri" pitchFamily="34" charset="0"/>
              </a:rPr>
              <a:t> para Monitorización Continua del Ritmo Cardiaco.</a:t>
            </a:r>
            <a:endParaRPr lang="es-VE" sz="2000" dirty="0">
              <a:effectLst>
                <a:outerShdw blurRad="38100" dist="38100" dir="2700000" algn="tl">
                  <a:srgbClr val="000000">
                    <a:alpha val="43137"/>
                  </a:srgbClr>
                </a:outerShdw>
              </a:effectLst>
              <a:latin typeface="Calibri" pitchFamily="34" charset="0"/>
              <a:cs typeface="Calibri" pitchFamily="34" charset="0"/>
            </a:endParaRPr>
          </a:p>
        </p:txBody>
      </p:sp>
      <p:cxnSp>
        <p:nvCxnSpPr>
          <p:cNvPr id="3" name="2 Conector recto"/>
          <p:cNvCxnSpPr/>
          <p:nvPr/>
        </p:nvCxnSpPr>
        <p:spPr>
          <a:xfrm>
            <a:off x="152400" y="1059582"/>
            <a:ext cx="8740080" cy="0"/>
          </a:xfrm>
          <a:prstGeom prst="line">
            <a:avLst/>
          </a:prstGeom>
        </p:spPr>
        <p:style>
          <a:lnRef idx="1">
            <a:schemeClr val="accent3"/>
          </a:lnRef>
          <a:fillRef idx="0">
            <a:schemeClr val="accent3"/>
          </a:fillRef>
          <a:effectRef idx="0">
            <a:schemeClr val="accent3"/>
          </a:effectRef>
          <a:fontRef idx="minor">
            <a:schemeClr val="tx1"/>
          </a:fontRef>
        </p:style>
      </p:cxnSp>
      <p:pic>
        <p:nvPicPr>
          <p:cNvPr id="11266" name="Picture 2" descr="https://www.elhospital.com/documenta/imagenes/105720/Reveal-XT-Medtronic-Grande.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944" b="89869" l="8875" r="93625"/>
                    </a14:imgEffect>
                  </a14:imgLayer>
                </a14:imgProps>
              </a:ext>
              <a:ext uri="{28A0092B-C50C-407E-A947-70E740481C1C}">
                <a14:useLocalDpi xmlns:a14="http://schemas.microsoft.com/office/drawing/2010/main" val="0"/>
              </a:ext>
            </a:extLst>
          </a:blip>
          <a:srcRect/>
          <a:stretch>
            <a:fillRect/>
          </a:stretch>
        </p:blipFill>
        <p:spPr bwMode="auto">
          <a:xfrm>
            <a:off x="1115615" y="699542"/>
            <a:ext cx="2448273" cy="163116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4 Grupo"/>
          <p:cNvGrpSpPr/>
          <p:nvPr/>
        </p:nvGrpSpPr>
        <p:grpSpPr>
          <a:xfrm>
            <a:off x="539552" y="1923678"/>
            <a:ext cx="3672408" cy="1910843"/>
            <a:chOff x="325129" y="2427734"/>
            <a:chExt cx="4131568" cy="2258591"/>
          </a:xfrm>
        </p:grpSpPr>
        <p:pic>
          <p:nvPicPr>
            <p:cNvPr id="11272" name="Picture 8" descr="The Radiology Assistant : Cardiovascular devic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129" y="2427734"/>
              <a:ext cx="4131568" cy="22585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3 Rectángulo"/>
            <p:cNvSpPr/>
            <p:nvPr/>
          </p:nvSpPr>
          <p:spPr>
            <a:xfrm>
              <a:off x="2627784" y="2931790"/>
              <a:ext cx="1828913" cy="9361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pic>
        <p:nvPicPr>
          <p:cNvPr id="11274" name="Picture 10" descr="Reveal-LinQ insertion technique under modified method group. | Download  Scientific Diagram"/>
          <p:cNvPicPr>
            <a:picLocks noChangeAspect="1" noChangeArrowheads="1"/>
          </p:cNvPicPr>
          <p:nvPr/>
        </p:nvPicPr>
        <p:blipFill rotWithShape="1">
          <a:blip r:embed="rId7">
            <a:extLst>
              <a:ext uri="{28A0092B-C50C-407E-A947-70E740481C1C}">
                <a14:useLocalDpi xmlns:a14="http://schemas.microsoft.com/office/drawing/2010/main" val="0"/>
              </a:ext>
            </a:extLst>
          </a:blip>
          <a:srcRect b="9451"/>
          <a:stretch/>
        </p:blipFill>
        <p:spPr bwMode="auto">
          <a:xfrm>
            <a:off x="5724128" y="1131590"/>
            <a:ext cx="2592288" cy="3623099"/>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164930" y="4006414"/>
            <a:ext cx="4572000" cy="738664"/>
          </a:xfrm>
          <a:prstGeom prst="rect">
            <a:avLst/>
          </a:prstGeom>
        </p:spPr>
        <p:txBody>
          <a:bodyPr>
            <a:spAutoFit/>
          </a:bodyPr>
          <a:lstStyle/>
          <a:p>
            <a:pPr algn="ctr"/>
            <a:r>
              <a:rPr lang="es-VE" b="1" dirty="0">
                <a:solidFill>
                  <a:schemeClr val="bg1"/>
                </a:solidFill>
                <a:latin typeface="Calibri" pitchFamily="34" charset="0"/>
                <a:cs typeface="Calibri" pitchFamily="34" charset="0"/>
              </a:rPr>
              <a:t>Debido al algoritmo del </a:t>
            </a:r>
            <a:r>
              <a:rPr lang="es-VE" b="1" dirty="0" smtClean="0">
                <a:solidFill>
                  <a:schemeClr val="bg1"/>
                </a:solidFill>
                <a:latin typeface="Calibri" pitchFamily="34" charset="0"/>
                <a:cs typeface="Calibri" pitchFamily="34" charset="0"/>
              </a:rPr>
              <a:t>dispositivo, los </a:t>
            </a:r>
            <a:r>
              <a:rPr lang="es-VE" b="1" dirty="0">
                <a:solidFill>
                  <a:schemeClr val="bg1"/>
                </a:solidFill>
                <a:latin typeface="Calibri" pitchFamily="34" charset="0"/>
                <a:cs typeface="Calibri" pitchFamily="34" charset="0"/>
              </a:rPr>
              <a:t>datos estaban disponibles solo para </a:t>
            </a:r>
            <a:r>
              <a:rPr lang="es-VE" b="1" dirty="0" smtClean="0">
                <a:solidFill>
                  <a:schemeClr val="bg1"/>
                </a:solidFill>
                <a:latin typeface="Calibri" pitchFamily="34" charset="0"/>
                <a:cs typeface="Calibri" pitchFamily="34" charset="0"/>
              </a:rPr>
              <a:t>episodios de FA que </a:t>
            </a:r>
            <a:r>
              <a:rPr lang="es-VE" b="1" dirty="0">
                <a:solidFill>
                  <a:schemeClr val="bg1"/>
                </a:solidFill>
                <a:latin typeface="Calibri" pitchFamily="34" charset="0"/>
                <a:cs typeface="Calibri" pitchFamily="34" charset="0"/>
              </a:rPr>
              <a:t>duraban </a:t>
            </a:r>
            <a:endParaRPr lang="es-VE" b="1" dirty="0" smtClean="0">
              <a:solidFill>
                <a:schemeClr val="bg1"/>
              </a:solidFill>
              <a:latin typeface="Calibri" pitchFamily="34" charset="0"/>
              <a:cs typeface="Calibri" pitchFamily="34" charset="0"/>
            </a:endParaRPr>
          </a:p>
          <a:p>
            <a:pPr algn="ctr"/>
            <a:r>
              <a:rPr lang="es-VE" b="1" dirty="0" smtClean="0">
                <a:solidFill>
                  <a:srgbClr val="FFFF00"/>
                </a:solidFill>
                <a:latin typeface="Calibri" pitchFamily="34" charset="0"/>
                <a:cs typeface="Calibri" pitchFamily="34" charset="0"/>
              </a:rPr>
              <a:t>2 </a:t>
            </a:r>
            <a:r>
              <a:rPr lang="es-VE" b="1" dirty="0">
                <a:solidFill>
                  <a:srgbClr val="FFFF00"/>
                </a:solidFill>
                <a:latin typeface="Calibri" pitchFamily="34" charset="0"/>
                <a:cs typeface="Calibri" pitchFamily="34" charset="0"/>
              </a:rPr>
              <a:t>minutos o más. </a:t>
            </a:r>
          </a:p>
        </p:txBody>
      </p:sp>
    </p:spTree>
    <p:extLst>
      <p:ext uri="{BB962C8B-B14F-4D97-AF65-F5344CB8AC3E}">
        <p14:creationId xmlns:p14="http://schemas.microsoft.com/office/powerpoint/2010/main" val="41826417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2" name="Google Shape;75;p14"/>
          <p:cNvSpPr txBox="1">
            <a:spLocks/>
          </p:cNvSpPr>
          <p:nvPr/>
        </p:nvSpPr>
        <p:spPr>
          <a:xfrm>
            <a:off x="0" y="0"/>
            <a:ext cx="9144000" cy="627534"/>
          </a:xfrm>
          <a:prstGeom prst="rect">
            <a:avLst/>
          </a:prstGeom>
          <a:solidFill>
            <a:srgbClr val="FFFFFF">
              <a:alpha val="34118"/>
            </a:srgb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cxnSp>
        <p:nvCxnSpPr>
          <p:cNvPr id="7" name="6 Conector recto"/>
          <p:cNvCxnSpPr/>
          <p:nvPr/>
        </p:nvCxnSpPr>
        <p:spPr>
          <a:xfrm>
            <a:off x="0" y="62753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Google Shape;75;p14"/>
          <p:cNvSpPr txBox="1">
            <a:spLocks/>
          </p:cNvSpPr>
          <p:nvPr/>
        </p:nvSpPr>
        <p:spPr>
          <a:xfrm>
            <a:off x="152400" y="-20538"/>
            <a:ext cx="9144000" cy="627534"/>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r>
              <a:rPr lang="es-VE" dirty="0" smtClean="0">
                <a:effectLst>
                  <a:outerShdw blurRad="38100" dist="38100" dir="2700000" algn="tl">
                    <a:srgbClr val="000000">
                      <a:alpha val="43137"/>
                    </a:srgbClr>
                  </a:outerShdw>
                </a:effectLst>
              </a:rPr>
              <a:t>Métodos</a:t>
            </a:r>
            <a:endParaRPr lang="es-VE" dirty="0">
              <a:effectLst>
                <a:outerShdw blurRad="38100" dist="38100" dir="2700000" algn="tl">
                  <a:srgbClr val="000000">
                    <a:alpha val="43137"/>
                  </a:srgbClr>
                </a:outerShdw>
              </a:effectLst>
            </a:endParaRPr>
          </a:p>
        </p:txBody>
      </p:sp>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38" t="15760" r="25083" b="73993"/>
          <a:stretch/>
        </p:blipFill>
        <p:spPr bwMode="auto">
          <a:xfrm rot="10800000">
            <a:off x="-4" y="4896304"/>
            <a:ext cx="9164304" cy="26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19 CuadroTexto"/>
          <p:cNvSpPr txBox="1"/>
          <p:nvPr/>
        </p:nvSpPr>
        <p:spPr>
          <a:xfrm>
            <a:off x="0" y="4887039"/>
            <a:ext cx="9107488" cy="276999"/>
          </a:xfrm>
          <a:prstGeom prst="rect">
            <a:avLst/>
          </a:prstGeom>
          <a:noFill/>
        </p:spPr>
        <p:txBody>
          <a:bodyPr wrap="square" rtlCol="0">
            <a:spAutoFit/>
          </a:bodyPr>
          <a:lstStyle/>
          <a:p>
            <a:pPr algn="r"/>
            <a:r>
              <a:rPr lang="es-US" sz="1200" i="1" dirty="0">
                <a:solidFill>
                  <a:schemeClr val="bg1"/>
                </a:solidFill>
                <a:latin typeface="Century Gothic" pitchFamily="34" charset="0"/>
                <a:cs typeface="Calibri" pitchFamily="34" charset="0"/>
              </a:rPr>
              <a:t>JAMA. 2019;321(11):1059–1068. doi:10.1001/jama.2019.0335</a:t>
            </a:r>
            <a:endParaRPr lang="es-US" sz="1200" i="1" dirty="0" smtClean="0">
              <a:solidFill>
                <a:schemeClr val="bg1"/>
              </a:solidFill>
              <a:latin typeface="Century Gothic" pitchFamily="34" charset="0"/>
              <a:cs typeface="Calibri" pitchFamily="34" charset="0"/>
            </a:endParaRPr>
          </a:p>
        </p:txBody>
      </p:sp>
      <p:sp>
        <p:nvSpPr>
          <p:cNvPr id="13" name="Google Shape;75;p14"/>
          <p:cNvSpPr txBox="1">
            <a:spLocks/>
          </p:cNvSpPr>
          <p:nvPr/>
        </p:nvSpPr>
        <p:spPr>
          <a:xfrm>
            <a:off x="164930" y="627534"/>
            <a:ext cx="8583534" cy="399356"/>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pPr>
              <a:buClr>
                <a:schemeClr val="accent3"/>
              </a:buClr>
              <a:buSzPct val="100000"/>
            </a:pPr>
            <a:r>
              <a:rPr lang="es-VE" sz="2000" dirty="0" smtClean="0">
                <a:effectLst>
                  <a:outerShdw blurRad="38100" dist="38100" dir="2700000" algn="tl">
                    <a:srgbClr val="000000">
                      <a:alpha val="43137"/>
                    </a:srgbClr>
                  </a:outerShdw>
                </a:effectLst>
                <a:latin typeface="Calibri" pitchFamily="34" charset="0"/>
                <a:cs typeface="Calibri" pitchFamily="34" charset="0"/>
              </a:rPr>
              <a:t>Estrategia de Ablación por Catéter.</a:t>
            </a:r>
            <a:endParaRPr lang="es-VE" sz="2000" dirty="0">
              <a:effectLst>
                <a:outerShdw blurRad="38100" dist="38100" dir="2700000" algn="tl">
                  <a:srgbClr val="000000">
                    <a:alpha val="43137"/>
                  </a:srgbClr>
                </a:outerShdw>
              </a:effectLst>
              <a:latin typeface="Calibri" pitchFamily="34" charset="0"/>
              <a:cs typeface="Calibri" pitchFamily="34" charset="0"/>
            </a:endParaRPr>
          </a:p>
        </p:txBody>
      </p:sp>
      <p:cxnSp>
        <p:nvCxnSpPr>
          <p:cNvPr id="3" name="2 Conector recto"/>
          <p:cNvCxnSpPr/>
          <p:nvPr/>
        </p:nvCxnSpPr>
        <p:spPr>
          <a:xfrm>
            <a:off x="152400" y="1059582"/>
            <a:ext cx="8740080" cy="0"/>
          </a:xfrm>
          <a:prstGeom prst="line">
            <a:avLst/>
          </a:prstGeom>
        </p:spPr>
        <p:style>
          <a:lnRef idx="1">
            <a:schemeClr val="accent3"/>
          </a:lnRef>
          <a:fillRef idx="0">
            <a:schemeClr val="accent3"/>
          </a:fillRef>
          <a:effectRef idx="0">
            <a:schemeClr val="accent3"/>
          </a:effectRef>
          <a:fontRef idx="minor">
            <a:schemeClr val="tx1"/>
          </a:fontRef>
        </p:style>
      </p:cxnSp>
      <p:sp>
        <p:nvSpPr>
          <p:cNvPr id="14" name="Google Shape;75;p14"/>
          <p:cNvSpPr txBox="1">
            <a:spLocks/>
          </p:cNvSpPr>
          <p:nvPr/>
        </p:nvSpPr>
        <p:spPr>
          <a:xfrm>
            <a:off x="179512" y="1212189"/>
            <a:ext cx="6768752" cy="3519801"/>
          </a:xfrm>
          <a:prstGeom prst="rect">
            <a:avLst/>
          </a:prstGeom>
          <a:solidFill>
            <a:srgbClr val="FFFFFF">
              <a:alpha val="87843"/>
            </a:srgbClr>
          </a:solidFill>
          <a:ln w="19050">
            <a:noFill/>
          </a:ln>
          <a:effectLst>
            <a:outerShdw blurRad="50800" dist="38100" dir="2700000" algn="tl" rotWithShape="0">
              <a:prstClr val="black">
                <a:alpha val="40000"/>
              </a:prstClr>
            </a:outerShdw>
          </a:effectLst>
        </p:spPr>
        <p:txBody>
          <a:bodyPr spcFirstLastPara="1" wrap="square" lIns="144000" tIns="36000" rIns="144000" bIns="3600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pPr marL="285750" lvl="0" indent="-285750">
              <a:buClrTx/>
              <a:buSzPct val="100000"/>
              <a:buFont typeface="Arial" pitchFamily="34" charset="0"/>
              <a:buChar char="•"/>
            </a:pPr>
            <a:r>
              <a:rPr lang="es-VE" sz="1400" b="0" dirty="0">
                <a:solidFill>
                  <a:schemeClr val="tx1"/>
                </a:solidFill>
                <a:latin typeface="Calibri" pitchFamily="34" charset="0"/>
                <a:cs typeface="Calibri" pitchFamily="34" charset="0"/>
              </a:rPr>
              <a:t>Se administró </a:t>
            </a:r>
            <a:r>
              <a:rPr lang="es-VE" sz="1400" dirty="0">
                <a:solidFill>
                  <a:srgbClr val="C00000"/>
                </a:solidFill>
                <a:latin typeface="Calibri" pitchFamily="34" charset="0"/>
                <a:cs typeface="Calibri" pitchFamily="34" charset="0"/>
              </a:rPr>
              <a:t>anticoagulación oral </a:t>
            </a:r>
            <a:r>
              <a:rPr lang="es-VE" sz="1400" b="0" dirty="0">
                <a:solidFill>
                  <a:schemeClr val="tx1"/>
                </a:solidFill>
                <a:latin typeface="Calibri" pitchFamily="34" charset="0"/>
                <a:cs typeface="Calibri" pitchFamily="34" charset="0"/>
              </a:rPr>
              <a:t>al menos </a:t>
            </a:r>
            <a:r>
              <a:rPr lang="es-VE" sz="1400" b="0" u="sng" dirty="0">
                <a:solidFill>
                  <a:schemeClr val="tx1"/>
                </a:solidFill>
                <a:latin typeface="Calibri" pitchFamily="34" charset="0"/>
                <a:cs typeface="Calibri" pitchFamily="34" charset="0"/>
              </a:rPr>
              <a:t>4 semanas antes y 3 meses después de la ablación.</a:t>
            </a:r>
          </a:p>
          <a:p>
            <a:pPr marL="285750" lvl="0" indent="-285750">
              <a:buClrTx/>
              <a:buSzPct val="100000"/>
              <a:buFont typeface="Arial" pitchFamily="34" charset="0"/>
              <a:buChar char="•"/>
            </a:pPr>
            <a:endParaRPr lang="es-VE" sz="1400" b="0" dirty="0" smtClean="0">
              <a:solidFill>
                <a:schemeClr val="tx1"/>
              </a:solidFill>
              <a:latin typeface="Calibri" pitchFamily="34" charset="0"/>
              <a:cs typeface="Calibri" pitchFamily="34" charset="0"/>
            </a:endParaRPr>
          </a:p>
          <a:p>
            <a:pPr marL="285750" lvl="0" indent="-285750">
              <a:buClrTx/>
              <a:buSzPct val="100000"/>
              <a:buFont typeface="Arial" pitchFamily="34" charset="0"/>
              <a:buChar char="•"/>
            </a:pPr>
            <a:r>
              <a:rPr lang="es-VE" sz="1400" b="0" dirty="0" smtClean="0">
                <a:solidFill>
                  <a:schemeClr val="tx1"/>
                </a:solidFill>
                <a:latin typeface="Calibri" pitchFamily="34" charset="0"/>
                <a:cs typeface="Calibri" pitchFamily="34" charset="0"/>
              </a:rPr>
              <a:t>Los </a:t>
            </a:r>
            <a:r>
              <a:rPr lang="es-VE" sz="1400" b="0" dirty="0">
                <a:solidFill>
                  <a:schemeClr val="tx1"/>
                </a:solidFill>
                <a:latin typeface="Calibri" pitchFamily="34" charset="0"/>
                <a:cs typeface="Calibri" pitchFamily="34" charset="0"/>
              </a:rPr>
              <a:t>trombos de la aurícula izquierda se excluyeron mediante </a:t>
            </a:r>
            <a:r>
              <a:rPr lang="es-VE" sz="1400" dirty="0" smtClean="0">
                <a:solidFill>
                  <a:srgbClr val="C00000"/>
                </a:solidFill>
                <a:latin typeface="Calibri" pitchFamily="34" charset="0"/>
                <a:cs typeface="Calibri" pitchFamily="34" charset="0"/>
              </a:rPr>
              <a:t>ecocardiografía transesofágica </a:t>
            </a:r>
            <a:r>
              <a:rPr lang="es-VE" sz="1400" b="0" dirty="0" smtClean="0">
                <a:solidFill>
                  <a:schemeClr val="tx1"/>
                </a:solidFill>
                <a:latin typeface="Calibri" pitchFamily="34" charset="0"/>
                <a:cs typeface="Calibri" pitchFamily="34" charset="0"/>
              </a:rPr>
              <a:t>1 </a:t>
            </a:r>
            <a:r>
              <a:rPr lang="es-VE" sz="1400" b="0" dirty="0">
                <a:solidFill>
                  <a:schemeClr val="tx1"/>
                </a:solidFill>
                <a:latin typeface="Calibri" pitchFamily="34" charset="0"/>
                <a:cs typeface="Calibri" pitchFamily="34" charset="0"/>
              </a:rPr>
              <a:t>a 2 días antes de la ablación. </a:t>
            </a:r>
          </a:p>
          <a:p>
            <a:pPr marL="285750" lvl="0" indent="-285750">
              <a:buClrTx/>
              <a:buSzPct val="100000"/>
              <a:buFont typeface="Arial" pitchFamily="34" charset="0"/>
              <a:buChar char="•"/>
            </a:pPr>
            <a:endParaRPr lang="es-VE" sz="1400" b="0" dirty="0" smtClean="0">
              <a:solidFill>
                <a:schemeClr val="tx1"/>
              </a:solidFill>
              <a:latin typeface="Calibri" pitchFamily="34" charset="0"/>
              <a:cs typeface="Calibri" pitchFamily="34" charset="0"/>
            </a:endParaRPr>
          </a:p>
          <a:p>
            <a:pPr marL="285750" lvl="0" indent="-285750">
              <a:buClrTx/>
              <a:buSzPct val="100000"/>
              <a:buFont typeface="Arial" pitchFamily="34" charset="0"/>
              <a:buChar char="•"/>
            </a:pPr>
            <a:r>
              <a:rPr lang="es-VE" sz="1400" b="0" dirty="0" smtClean="0">
                <a:solidFill>
                  <a:schemeClr val="tx1"/>
                </a:solidFill>
                <a:latin typeface="Calibri" pitchFamily="34" charset="0"/>
                <a:cs typeface="Calibri" pitchFamily="34" charset="0"/>
              </a:rPr>
              <a:t>El </a:t>
            </a:r>
            <a:r>
              <a:rPr lang="es-VE" sz="1400" dirty="0">
                <a:solidFill>
                  <a:srgbClr val="C00000"/>
                </a:solidFill>
                <a:latin typeface="Calibri" pitchFamily="34" charset="0"/>
                <a:cs typeface="Calibri" pitchFamily="34" charset="0"/>
              </a:rPr>
              <a:t>aislamiento circunferencial de la vena pulmonar </a:t>
            </a:r>
            <a:r>
              <a:rPr lang="es-VE" sz="1400" b="0" dirty="0">
                <a:solidFill>
                  <a:schemeClr val="tx1"/>
                </a:solidFill>
                <a:latin typeface="Calibri" pitchFamily="34" charset="0"/>
                <a:cs typeface="Calibri" pitchFamily="34" charset="0"/>
              </a:rPr>
              <a:t>se realizó según preferencia institucional, principalmente con </a:t>
            </a:r>
            <a:r>
              <a:rPr lang="es-VE" sz="1400" dirty="0">
                <a:solidFill>
                  <a:schemeClr val="tx1"/>
                </a:solidFill>
                <a:latin typeface="Calibri" pitchFamily="34" charset="0"/>
                <a:cs typeface="Calibri" pitchFamily="34" charset="0"/>
              </a:rPr>
              <a:t>catéter de radiofrecuencia abierto de punta irrigada</a:t>
            </a:r>
            <a:r>
              <a:rPr lang="es-VE" sz="1400" b="0" dirty="0">
                <a:solidFill>
                  <a:schemeClr val="tx1"/>
                </a:solidFill>
                <a:latin typeface="Calibri" pitchFamily="34" charset="0"/>
                <a:cs typeface="Calibri" pitchFamily="34" charset="0"/>
              </a:rPr>
              <a:t> guiado por un sistema de mapeo </a:t>
            </a:r>
            <a:r>
              <a:rPr lang="es-VE" sz="1400" b="0" dirty="0" err="1">
                <a:solidFill>
                  <a:schemeClr val="tx1"/>
                </a:solidFill>
                <a:latin typeface="Calibri" pitchFamily="34" charset="0"/>
                <a:cs typeface="Calibri" pitchFamily="34" charset="0"/>
              </a:rPr>
              <a:t>electroanatómico</a:t>
            </a:r>
            <a:r>
              <a:rPr lang="es-VE" sz="1400" b="0" dirty="0">
                <a:solidFill>
                  <a:schemeClr val="tx1"/>
                </a:solidFill>
                <a:latin typeface="Calibri" pitchFamily="34" charset="0"/>
                <a:cs typeface="Calibri" pitchFamily="34" charset="0"/>
              </a:rPr>
              <a:t> o con </a:t>
            </a:r>
            <a:r>
              <a:rPr lang="es-VE" sz="1400" dirty="0" err="1">
                <a:solidFill>
                  <a:schemeClr val="tx1"/>
                </a:solidFill>
                <a:latin typeface="Calibri" pitchFamily="34" charset="0"/>
                <a:cs typeface="Calibri" pitchFamily="34" charset="0"/>
              </a:rPr>
              <a:t>criobalón</a:t>
            </a:r>
            <a:r>
              <a:rPr lang="es-VE" sz="1400" dirty="0">
                <a:solidFill>
                  <a:schemeClr val="tx1"/>
                </a:solidFill>
                <a:latin typeface="Calibri" pitchFamily="34" charset="0"/>
                <a:cs typeface="Calibri" pitchFamily="34" charset="0"/>
              </a:rPr>
              <a:t>. </a:t>
            </a:r>
          </a:p>
          <a:p>
            <a:pPr marL="285750" lvl="0" indent="-285750">
              <a:buClrTx/>
              <a:buSzPct val="100000"/>
              <a:buFont typeface="Arial" pitchFamily="34" charset="0"/>
              <a:buChar char="•"/>
            </a:pPr>
            <a:endParaRPr lang="es-VE" sz="1400" dirty="0" smtClean="0">
              <a:solidFill>
                <a:schemeClr val="tx1"/>
              </a:solidFill>
              <a:latin typeface="Calibri" pitchFamily="34" charset="0"/>
              <a:cs typeface="Calibri" pitchFamily="34" charset="0"/>
            </a:endParaRPr>
          </a:p>
          <a:p>
            <a:pPr marL="285750" lvl="0" indent="-285750">
              <a:buClrTx/>
              <a:buSzPct val="100000"/>
              <a:buFont typeface="Arial" pitchFamily="34" charset="0"/>
              <a:buChar char="•"/>
            </a:pPr>
            <a:r>
              <a:rPr lang="es-VE" sz="1400" b="0" dirty="0" smtClean="0">
                <a:solidFill>
                  <a:schemeClr val="tx1"/>
                </a:solidFill>
                <a:latin typeface="Calibri" pitchFamily="34" charset="0"/>
                <a:cs typeface="Calibri" pitchFamily="34" charset="0"/>
              </a:rPr>
              <a:t>La </a:t>
            </a:r>
            <a:r>
              <a:rPr lang="es-VE" sz="1400" dirty="0">
                <a:solidFill>
                  <a:srgbClr val="C00000"/>
                </a:solidFill>
                <a:latin typeface="Calibri" pitchFamily="34" charset="0"/>
                <a:cs typeface="Calibri" pitchFamily="34" charset="0"/>
              </a:rPr>
              <a:t>medicación </a:t>
            </a:r>
            <a:r>
              <a:rPr lang="es-VE" sz="1400" dirty="0" err="1">
                <a:solidFill>
                  <a:srgbClr val="C00000"/>
                </a:solidFill>
                <a:latin typeface="Calibri" pitchFamily="34" charset="0"/>
                <a:cs typeface="Calibri" pitchFamily="34" charset="0"/>
              </a:rPr>
              <a:t>antiarrítmica</a:t>
            </a:r>
            <a:r>
              <a:rPr lang="es-VE" sz="1400" dirty="0">
                <a:solidFill>
                  <a:srgbClr val="C00000"/>
                </a:solidFill>
                <a:latin typeface="Calibri" pitchFamily="34" charset="0"/>
                <a:cs typeface="Calibri" pitchFamily="34" charset="0"/>
              </a:rPr>
              <a:t> </a:t>
            </a:r>
            <a:r>
              <a:rPr lang="es-VE" sz="1400" b="0" dirty="0">
                <a:solidFill>
                  <a:schemeClr val="tx1"/>
                </a:solidFill>
                <a:latin typeface="Calibri" pitchFamily="34" charset="0"/>
                <a:cs typeface="Calibri" pitchFamily="34" charset="0"/>
              </a:rPr>
              <a:t>continuó durante </a:t>
            </a:r>
            <a:r>
              <a:rPr lang="es-VE" sz="1400" b="0" u="sng" dirty="0">
                <a:solidFill>
                  <a:schemeClr val="tx1"/>
                </a:solidFill>
                <a:latin typeface="Calibri" pitchFamily="34" charset="0"/>
                <a:cs typeface="Calibri" pitchFamily="34" charset="0"/>
              </a:rPr>
              <a:t>3 meses después de la ablación. </a:t>
            </a:r>
            <a:endParaRPr lang="es-VE" sz="1400" b="0" u="sng" dirty="0" smtClean="0">
              <a:solidFill>
                <a:schemeClr val="tx1"/>
              </a:solidFill>
              <a:latin typeface="Calibri" pitchFamily="34" charset="0"/>
              <a:cs typeface="Calibri" pitchFamily="34" charset="0"/>
            </a:endParaRPr>
          </a:p>
          <a:p>
            <a:pPr marL="285750" lvl="0" indent="-285750">
              <a:buClrTx/>
              <a:buSzPct val="100000"/>
              <a:buFont typeface="Arial" pitchFamily="34" charset="0"/>
              <a:buChar char="•"/>
            </a:pPr>
            <a:endParaRPr lang="es-VE" sz="1400" b="0" dirty="0" smtClean="0">
              <a:solidFill>
                <a:schemeClr val="tx1"/>
              </a:solidFill>
              <a:latin typeface="Calibri" pitchFamily="34" charset="0"/>
              <a:cs typeface="Calibri" pitchFamily="34" charset="0"/>
            </a:endParaRPr>
          </a:p>
          <a:p>
            <a:pPr marL="285750" indent="-285750">
              <a:buClrTx/>
              <a:buSzPct val="100000"/>
              <a:buFont typeface="Arial" pitchFamily="34" charset="0"/>
              <a:buChar char="•"/>
            </a:pPr>
            <a:r>
              <a:rPr lang="es-VE" sz="1400" b="0" dirty="0">
                <a:solidFill>
                  <a:schemeClr val="tx1"/>
                </a:solidFill>
                <a:latin typeface="Calibri" pitchFamily="34" charset="0"/>
                <a:cs typeface="Calibri" pitchFamily="34" charset="0"/>
              </a:rPr>
              <a:t>La </a:t>
            </a:r>
            <a:r>
              <a:rPr lang="es-VE" sz="1400" dirty="0">
                <a:solidFill>
                  <a:srgbClr val="C00000"/>
                </a:solidFill>
                <a:latin typeface="Calibri" pitchFamily="34" charset="0"/>
                <a:cs typeface="Calibri" pitchFamily="34" charset="0"/>
              </a:rPr>
              <a:t>medicación </a:t>
            </a:r>
            <a:r>
              <a:rPr lang="es-VE" sz="1400" dirty="0" err="1">
                <a:solidFill>
                  <a:srgbClr val="C00000"/>
                </a:solidFill>
                <a:latin typeface="Calibri" pitchFamily="34" charset="0"/>
                <a:cs typeface="Calibri" pitchFamily="34" charset="0"/>
              </a:rPr>
              <a:t>antiarrítmica</a:t>
            </a:r>
            <a:r>
              <a:rPr lang="es-VE" sz="1400" dirty="0">
                <a:solidFill>
                  <a:srgbClr val="C00000"/>
                </a:solidFill>
                <a:latin typeface="Calibri" pitchFamily="34" charset="0"/>
                <a:cs typeface="Calibri" pitchFamily="34" charset="0"/>
              </a:rPr>
              <a:t> después del período de cegamiento </a:t>
            </a:r>
            <a:r>
              <a:rPr lang="es-VE" sz="1400" b="0" dirty="0">
                <a:solidFill>
                  <a:schemeClr val="tx1"/>
                </a:solidFill>
                <a:latin typeface="Calibri" pitchFamily="34" charset="0"/>
                <a:cs typeface="Calibri" pitchFamily="34" charset="0"/>
              </a:rPr>
              <a:t>se consideró </a:t>
            </a:r>
            <a:r>
              <a:rPr lang="es-VE" sz="1400" dirty="0" smtClean="0">
                <a:solidFill>
                  <a:schemeClr val="tx1"/>
                </a:solidFill>
                <a:latin typeface="Calibri" pitchFamily="34" charset="0"/>
                <a:cs typeface="Calibri" pitchFamily="34" charset="0"/>
              </a:rPr>
              <a:t>cruzamiento</a:t>
            </a:r>
            <a:endParaRPr lang="es-VE" sz="1400" dirty="0">
              <a:solidFill>
                <a:schemeClr val="tx1"/>
              </a:solidFill>
              <a:latin typeface="Calibri" pitchFamily="34" charset="0"/>
              <a:cs typeface="Calibri" pitchFamily="34" charset="0"/>
            </a:endParaRPr>
          </a:p>
          <a:p>
            <a:pPr marL="285750" lvl="0" indent="-285750">
              <a:buClrTx/>
              <a:buSzPct val="100000"/>
              <a:buFont typeface="Arial" pitchFamily="34" charset="0"/>
              <a:buChar char="•"/>
            </a:pPr>
            <a:endParaRPr lang="es-VE" sz="1400" b="0" dirty="0" smtClean="0">
              <a:solidFill>
                <a:schemeClr val="tx1"/>
              </a:solidFill>
              <a:latin typeface="Calibri" pitchFamily="34" charset="0"/>
              <a:cs typeface="Calibri" pitchFamily="34" charset="0"/>
            </a:endParaRPr>
          </a:p>
          <a:p>
            <a:pPr marL="285750" lvl="0" indent="-285750">
              <a:buClrTx/>
              <a:buSzPct val="100000"/>
              <a:buFont typeface="Arial" pitchFamily="34" charset="0"/>
              <a:buChar char="•"/>
            </a:pPr>
            <a:r>
              <a:rPr lang="es-VE" sz="1400" b="0" dirty="0" smtClean="0">
                <a:solidFill>
                  <a:schemeClr val="tx1"/>
                </a:solidFill>
                <a:latin typeface="Calibri" pitchFamily="34" charset="0"/>
                <a:cs typeface="Calibri" pitchFamily="34" charset="0"/>
              </a:rPr>
              <a:t>Se </a:t>
            </a:r>
            <a:r>
              <a:rPr lang="es-VE" sz="1400" b="0" dirty="0">
                <a:solidFill>
                  <a:schemeClr val="tx1"/>
                </a:solidFill>
                <a:latin typeface="Calibri" pitchFamily="34" charset="0"/>
                <a:cs typeface="Calibri" pitchFamily="34" charset="0"/>
              </a:rPr>
              <a:t>permitió la </a:t>
            </a:r>
            <a:r>
              <a:rPr lang="es-VE" sz="1400" dirty="0" err="1">
                <a:solidFill>
                  <a:srgbClr val="C00000"/>
                </a:solidFill>
                <a:latin typeface="Calibri" pitchFamily="34" charset="0"/>
                <a:cs typeface="Calibri" pitchFamily="34" charset="0"/>
              </a:rPr>
              <a:t>reablación</a:t>
            </a:r>
            <a:r>
              <a:rPr lang="es-VE" sz="1400" b="0" dirty="0">
                <a:solidFill>
                  <a:schemeClr val="tx1"/>
                </a:solidFill>
                <a:latin typeface="Calibri" pitchFamily="34" charset="0"/>
                <a:cs typeface="Calibri" pitchFamily="34" charset="0"/>
              </a:rPr>
              <a:t> después del </a:t>
            </a:r>
            <a:r>
              <a:rPr lang="es-VE" sz="1400" b="0" u="sng" dirty="0">
                <a:solidFill>
                  <a:schemeClr val="tx1"/>
                </a:solidFill>
                <a:latin typeface="Calibri" pitchFamily="34" charset="0"/>
                <a:cs typeface="Calibri" pitchFamily="34" charset="0"/>
              </a:rPr>
              <a:t>período de cegamiento de 3 </a:t>
            </a:r>
            <a:r>
              <a:rPr lang="es-VE" sz="1400" b="0" u="sng" dirty="0" smtClean="0">
                <a:solidFill>
                  <a:schemeClr val="tx1"/>
                </a:solidFill>
                <a:latin typeface="Calibri" pitchFamily="34" charset="0"/>
                <a:cs typeface="Calibri" pitchFamily="34" charset="0"/>
              </a:rPr>
              <a:t>meses.</a:t>
            </a:r>
          </a:p>
        </p:txBody>
      </p:sp>
      <p:pic>
        <p:nvPicPr>
          <p:cNvPr id="12290" name="Picture 2" descr="Fibrilación auricular paroxística. Crioablación o ablación por  radiofrecuencia | SADE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9994" y="1770815"/>
            <a:ext cx="2526502" cy="24025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9698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2" name="Google Shape;75;p14"/>
          <p:cNvSpPr txBox="1">
            <a:spLocks/>
          </p:cNvSpPr>
          <p:nvPr/>
        </p:nvSpPr>
        <p:spPr>
          <a:xfrm>
            <a:off x="0" y="0"/>
            <a:ext cx="9144000" cy="627534"/>
          </a:xfrm>
          <a:prstGeom prst="rect">
            <a:avLst/>
          </a:prstGeom>
          <a:solidFill>
            <a:srgbClr val="FFFFFF">
              <a:alpha val="34118"/>
            </a:srgb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cxnSp>
        <p:nvCxnSpPr>
          <p:cNvPr id="7" name="6 Conector recto"/>
          <p:cNvCxnSpPr/>
          <p:nvPr/>
        </p:nvCxnSpPr>
        <p:spPr>
          <a:xfrm>
            <a:off x="0" y="62753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Google Shape;75;p14"/>
          <p:cNvSpPr txBox="1">
            <a:spLocks/>
          </p:cNvSpPr>
          <p:nvPr/>
        </p:nvSpPr>
        <p:spPr>
          <a:xfrm>
            <a:off x="152400" y="-20538"/>
            <a:ext cx="9144000" cy="627534"/>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r>
              <a:rPr lang="es-VE" dirty="0" smtClean="0">
                <a:effectLst>
                  <a:outerShdw blurRad="38100" dist="38100" dir="2700000" algn="tl">
                    <a:srgbClr val="000000">
                      <a:alpha val="43137"/>
                    </a:srgbClr>
                  </a:outerShdw>
                </a:effectLst>
              </a:rPr>
              <a:t>Métodos</a:t>
            </a:r>
            <a:endParaRPr lang="es-VE" dirty="0">
              <a:effectLst>
                <a:outerShdw blurRad="38100" dist="38100" dir="2700000" algn="tl">
                  <a:srgbClr val="000000">
                    <a:alpha val="43137"/>
                  </a:srgbClr>
                </a:outerShdw>
              </a:effectLst>
            </a:endParaRPr>
          </a:p>
        </p:txBody>
      </p:sp>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38" t="15760" r="25083" b="73993"/>
          <a:stretch/>
        </p:blipFill>
        <p:spPr bwMode="auto">
          <a:xfrm rot="10800000">
            <a:off x="-4" y="4896304"/>
            <a:ext cx="9164304" cy="26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19 CuadroTexto"/>
          <p:cNvSpPr txBox="1"/>
          <p:nvPr/>
        </p:nvSpPr>
        <p:spPr>
          <a:xfrm>
            <a:off x="0" y="4887039"/>
            <a:ext cx="9107488" cy="276999"/>
          </a:xfrm>
          <a:prstGeom prst="rect">
            <a:avLst/>
          </a:prstGeom>
          <a:noFill/>
        </p:spPr>
        <p:txBody>
          <a:bodyPr wrap="square" rtlCol="0">
            <a:spAutoFit/>
          </a:bodyPr>
          <a:lstStyle/>
          <a:p>
            <a:pPr algn="r"/>
            <a:r>
              <a:rPr lang="es-US" sz="1200" i="1" dirty="0">
                <a:solidFill>
                  <a:schemeClr val="bg1"/>
                </a:solidFill>
                <a:latin typeface="Century Gothic" pitchFamily="34" charset="0"/>
                <a:cs typeface="Calibri" pitchFamily="34" charset="0"/>
              </a:rPr>
              <a:t>JAMA. 2019;321(11):1059–1068. doi:10.1001/jama.2019.0335</a:t>
            </a:r>
            <a:endParaRPr lang="es-US" sz="1200" i="1" dirty="0" smtClean="0">
              <a:solidFill>
                <a:schemeClr val="bg1"/>
              </a:solidFill>
              <a:latin typeface="Century Gothic" pitchFamily="34" charset="0"/>
              <a:cs typeface="Calibri" pitchFamily="34" charset="0"/>
            </a:endParaRPr>
          </a:p>
        </p:txBody>
      </p:sp>
      <p:sp>
        <p:nvSpPr>
          <p:cNvPr id="13" name="Google Shape;75;p14"/>
          <p:cNvSpPr txBox="1">
            <a:spLocks/>
          </p:cNvSpPr>
          <p:nvPr/>
        </p:nvSpPr>
        <p:spPr>
          <a:xfrm>
            <a:off x="164930" y="627534"/>
            <a:ext cx="8583534" cy="399356"/>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pPr>
              <a:buClr>
                <a:schemeClr val="accent3"/>
              </a:buClr>
              <a:buSzPct val="100000"/>
            </a:pPr>
            <a:r>
              <a:rPr lang="es-VE" sz="2000" dirty="0" smtClean="0">
                <a:effectLst>
                  <a:outerShdw blurRad="38100" dist="38100" dir="2700000" algn="tl">
                    <a:srgbClr val="000000">
                      <a:alpha val="43137"/>
                    </a:srgbClr>
                  </a:outerShdw>
                </a:effectLst>
                <a:latin typeface="Calibri" pitchFamily="34" charset="0"/>
                <a:cs typeface="Calibri" pitchFamily="34" charset="0"/>
              </a:rPr>
              <a:t>Medicación </a:t>
            </a:r>
            <a:r>
              <a:rPr lang="es-VE" sz="2000" dirty="0" err="1" smtClean="0">
                <a:effectLst>
                  <a:outerShdw blurRad="38100" dist="38100" dir="2700000" algn="tl">
                    <a:srgbClr val="000000">
                      <a:alpha val="43137"/>
                    </a:srgbClr>
                  </a:outerShdw>
                </a:effectLst>
                <a:latin typeface="Calibri" pitchFamily="34" charset="0"/>
                <a:cs typeface="Calibri" pitchFamily="34" charset="0"/>
              </a:rPr>
              <a:t>Antiarrítmica</a:t>
            </a:r>
            <a:r>
              <a:rPr lang="es-VE" sz="2000" dirty="0" smtClean="0">
                <a:effectLst>
                  <a:outerShdw blurRad="38100" dist="38100" dir="2700000" algn="tl">
                    <a:srgbClr val="000000">
                      <a:alpha val="43137"/>
                    </a:srgbClr>
                  </a:outerShdw>
                </a:effectLst>
                <a:latin typeface="Calibri" pitchFamily="34" charset="0"/>
                <a:cs typeface="Calibri" pitchFamily="34" charset="0"/>
              </a:rPr>
              <a:t> Optimizada.</a:t>
            </a:r>
            <a:endParaRPr lang="es-VE" sz="2000" dirty="0">
              <a:effectLst>
                <a:outerShdw blurRad="38100" dist="38100" dir="2700000" algn="tl">
                  <a:srgbClr val="000000">
                    <a:alpha val="43137"/>
                  </a:srgbClr>
                </a:outerShdw>
              </a:effectLst>
              <a:latin typeface="Calibri" pitchFamily="34" charset="0"/>
              <a:cs typeface="Calibri" pitchFamily="34" charset="0"/>
            </a:endParaRPr>
          </a:p>
        </p:txBody>
      </p:sp>
      <p:cxnSp>
        <p:nvCxnSpPr>
          <p:cNvPr id="3" name="2 Conector recto"/>
          <p:cNvCxnSpPr/>
          <p:nvPr/>
        </p:nvCxnSpPr>
        <p:spPr>
          <a:xfrm>
            <a:off x="152400" y="1059582"/>
            <a:ext cx="8740080" cy="0"/>
          </a:xfrm>
          <a:prstGeom prst="line">
            <a:avLst/>
          </a:prstGeom>
        </p:spPr>
        <p:style>
          <a:lnRef idx="1">
            <a:schemeClr val="accent3"/>
          </a:lnRef>
          <a:fillRef idx="0">
            <a:schemeClr val="accent3"/>
          </a:fillRef>
          <a:effectRef idx="0">
            <a:schemeClr val="accent3"/>
          </a:effectRef>
          <a:fontRef idx="minor">
            <a:schemeClr val="tx1"/>
          </a:fontRef>
        </p:style>
      </p:cxnSp>
      <p:sp>
        <p:nvSpPr>
          <p:cNvPr id="14" name="Google Shape;75;p14"/>
          <p:cNvSpPr txBox="1">
            <a:spLocks/>
          </p:cNvSpPr>
          <p:nvPr/>
        </p:nvSpPr>
        <p:spPr>
          <a:xfrm>
            <a:off x="179512" y="1131590"/>
            <a:ext cx="8740080" cy="1149921"/>
          </a:xfrm>
          <a:prstGeom prst="rect">
            <a:avLst/>
          </a:prstGeom>
          <a:solidFill>
            <a:srgbClr val="FFFFFF">
              <a:alpha val="87843"/>
            </a:srgbClr>
          </a:solidFill>
          <a:ln w="19050">
            <a:noFill/>
          </a:ln>
          <a:effectLst>
            <a:outerShdw blurRad="50800" dist="38100" dir="2700000" algn="tl" rotWithShape="0">
              <a:prstClr val="black">
                <a:alpha val="40000"/>
              </a:prstClr>
            </a:outerShdw>
          </a:effectLst>
        </p:spPr>
        <p:txBody>
          <a:bodyPr spcFirstLastPara="1" wrap="square" lIns="144000" tIns="36000" rIns="144000" bIns="3600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pPr marL="285750" lvl="0" indent="-285750">
              <a:buClr>
                <a:schemeClr val="accent2"/>
              </a:buClr>
              <a:buSzPct val="100000"/>
              <a:buFont typeface="Arial" pitchFamily="34" charset="0"/>
              <a:buChar char="•"/>
            </a:pPr>
            <a:r>
              <a:rPr lang="es-VE" sz="1400" b="0" dirty="0">
                <a:solidFill>
                  <a:schemeClr val="tx1"/>
                </a:solidFill>
                <a:latin typeface="Calibri" pitchFamily="34" charset="0"/>
                <a:cs typeface="Calibri" pitchFamily="34" charset="0"/>
              </a:rPr>
              <a:t>El cambio de fármaco se basó en los síntomas del paciente y se permitió lo antes posible después de un mes de tratamiento (3 meses para la </a:t>
            </a:r>
            <a:r>
              <a:rPr lang="es-VE" sz="1400" b="0" dirty="0" err="1">
                <a:solidFill>
                  <a:schemeClr val="tx1"/>
                </a:solidFill>
                <a:latin typeface="Calibri" pitchFamily="34" charset="0"/>
                <a:cs typeface="Calibri" pitchFamily="34" charset="0"/>
              </a:rPr>
              <a:t>amiodarona</a:t>
            </a:r>
            <a:r>
              <a:rPr lang="es-VE" sz="1400" b="0" dirty="0">
                <a:solidFill>
                  <a:schemeClr val="tx1"/>
                </a:solidFill>
                <a:latin typeface="Calibri" pitchFamily="34" charset="0"/>
                <a:cs typeface="Calibri" pitchFamily="34" charset="0"/>
              </a:rPr>
              <a:t>). </a:t>
            </a:r>
          </a:p>
          <a:p>
            <a:pPr marL="285750" lvl="0" indent="-285750">
              <a:buClr>
                <a:schemeClr val="accent2"/>
              </a:buClr>
              <a:buSzPct val="100000"/>
              <a:buFont typeface="Arial" pitchFamily="34" charset="0"/>
              <a:buChar char="•"/>
            </a:pPr>
            <a:r>
              <a:rPr lang="es-VE" sz="1400" b="0" dirty="0">
                <a:solidFill>
                  <a:schemeClr val="tx1"/>
                </a:solidFill>
                <a:latin typeface="Calibri" pitchFamily="34" charset="0"/>
                <a:cs typeface="Calibri" pitchFamily="34" charset="0"/>
              </a:rPr>
              <a:t>El cambio a la ablación se ofreció a petición del paciente si fallaba la medicación </a:t>
            </a:r>
            <a:r>
              <a:rPr lang="es-VE" sz="1400" b="0" dirty="0" err="1">
                <a:solidFill>
                  <a:schemeClr val="tx1"/>
                </a:solidFill>
                <a:latin typeface="Calibri" pitchFamily="34" charset="0"/>
                <a:cs typeface="Calibri" pitchFamily="34" charset="0"/>
              </a:rPr>
              <a:t>antiarrítmica</a:t>
            </a:r>
            <a:r>
              <a:rPr lang="es-VE" sz="1400" b="0" dirty="0">
                <a:solidFill>
                  <a:schemeClr val="tx1"/>
                </a:solidFill>
                <a:latin typeface="Calibri" pitchFamily="34" charset="0"/>
                <a:cs typeface="Calibri" pitchFamily="34" charset="0"/>
              </a:rPr>
              <a:t>. </a:t>
            </a:r>
          </a:p>
          <a:p>
            <a:pPr marL="285750" lvl="0" indent="-285750">
              <a:buClr>
                <a:schemeClr val="accent2"/>
              </a:buClr>
              <a:buSzPct val="100000"/>
              <a:buFont typeface="Arial" pitchFamily="34" charset="0"/>
              <a:buChar char="•"/>
            </a:pPr>
            <a:r>
              <a:rPr lang="es-VE" sz="1400" b="0" dirty="0">
                <a:solidFill>
                  <a:schemeClr val="tx1"/>
                </a:solidFill>
                <a:latin typeface="Calibri" pitchFamily="34" charset="0"/>
                <a:cs typeface="Calibri" pitchFamily="34" charset="0"/>
              </a:rPr>
              <a:t>Se aconsejó a los médicos que mantuvieran a los pacientes en el mismo grupo de tratamiento durante al menos 12 meses.</a:t>
            </a:r>
          </a:p>
        </p:txBody>
      </p:sp>
      <p:pic>
        <p:nvPicPr>
          <p:cNvPr id="1331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3103" t="21788" r="9591" b="18349"/>
          <a:stretch/>
        </p:blipFill>
        <p:spPr bwMode="auto">
          <a:xfrm>
            <a:off x="1868825" y="2355726"/>
            <a:ext cx="5367471" cy="2336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1835696" y="4657132"/>
            <a:ext cx="4572000" cy="261610"/>
          </a:xfrm>
          <a:prstGeom prst="rect">
            <a:avLst/>
          </a:prstGeom>
        </p:spPr>
        <p:txBody>
          <a:bodyPr>
            <a:spAutoFit/>
          </a:bodyPr>
          <a:lstStyle/>
          <a:p>
            <a:pPr lvl="0">
              <a:buClr>
                <a:schemeClr val="accent2"/>
              </a:buClr>
              <a:buSzPct val="100000"/>
            </a:pPr>
            <a:r>
              <a:rPr lang="es-VE" sz="1050" dirty="0" smtClean="0">
                <a:solidFill>
                  <a:schemeClr val="bg1"/>
                </a:solidFill>
                <a:latin typeface="Calibri" pitchFamily="34" charset="0"/>
                <a:cs typeface="Calibri" pitchFamily="34" charset="0"/>
              </a:rPr>
              <a:t>Apéndice A</a:t>
            </a:r>
            <a:endParaRPr lang="es-VE" sz="1050"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24257943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2" name="Google Shape;75;p14"/>
          <p:cNvSpPr txBox="1">
            <a:spLocks/>
          </p:cNvSpPr>
          <p:nvPr/>
        </p:nvSpPr>
        <p:spPr>
          <a:xfrm>
            <a:off x="0" y="0"/>
            <a:ext cx="9144000" cy="627534"/>
          </a:xfrm>
          <a:prstGeom prst="rect">
            <a:avLst/>
          </a:prstGeom>
          <a:solidFill>
            <a:srgbClr val="FFFFFF">
              <a:alpha val="34118"/>
            </a:srgb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cxnSp>
        <p:nvCxnSpPr>
          <p:cNvPr id="7" name="6 Conector recto"/>
          <p:cNvCxnSpPr/>
          <p:nvPr/>
        </p:nvCxnSpPr>
        <p:spPr>
          <a:xfrm>
            <a:off x="0" y="62753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Google Shape;75;p14"/>
          <p:cNvSpPr txBox="1">
            <a:spLocks/>
          </p:cNvSpPr>
          <p:nvPr/>
        </p:nvSpPr>
        <p:spPr>
          <a:xfrm>
            <a:off x="107504" y="0"/>
            <a:ext cx="9144000" cy="606996"/>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r>
              <a:rPr lang="es-VE" sz="3400" dirty="0" smtClean="0">
                <a:effectLst>
                  <a:outerShdw blurRad="38100" dist="38100" dir="2700000" algn="tl">
                    <a:srgbClr val="000000">
                      <a:alpha val="43137"/>
                    </a:srgbClr>
                  </a:outerShdw>
                </a:effectLst>
              </a:rPr>
              <a:t>Medición de Puntos Finales</a:t>
            </a:r>
            <a:endParaRPr lang="es-VE" sz="3400" dirty="0">
              <a:effectLst>
                <a:outerShdw blurRad="38100" dist="38100" dir="2700000" algn="tl">
                  <a:srgbClr val="000000">
                    <a:alpha val="43137"/>
                  </a:srgbClr>
                </a:outerShdw>
              </a:effectLst>
            </a:endParaRPr>
          </a:p>
        </p:txBody>
      </p:sp>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38" t="15760" r="25083" b="73993"/>
          <a:stretch/>
        </p:blipFill>
        <p:spPr bwMode="auto">
          <a:xfrm rot="10800000">
            <a:off x="-4" y="4896304"/>
            <a:ext cx="9164304" cy="26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19 CuadroTexto"/>
          <p:cNvSpPr txBox="1"/>
          <p:nvPr/>
        </p:nvSpPr>
        <p:spPr>
          <a:xfrm>
            <a:off x="0" y="4887039"/>
            <a:ext cx="9107488" cy="276999"/>
          </a:xfrm>
          <a:prstGeom prst="rect">
            <a:avLst/>
          </a:prstGeom>
          <a:noFill/>
        </p:spPr>
        <p:txBody>
          <a:bodyPr wrap="square" rtlCol="0">
            <a:spAutoFit/>
          </a:bodyPr>
          <a:lstStyle/>
          <a:p>
            <a:pPr algn="r"/>
            <a:r>
              <a:rPr lang="es-US" sz="1200" i="1" dirty="0">
                <a:solidFill>
                  <a:schemeClr val="bg1"/>
                </a:solidFill>
                <a:latin typeface="Century Gothic" pitchFamily="34" charset="0"/>
                <a:cs typeface="Calibri" pitchFamily="34" charset="0"/>
              </a:rPr>
              <a:t>JAMA. 2019;321(11):1059–1068. doi:10.1001/jama.2019.0335</a:t>
            </a:r>
            <a:endParaRPr lang="es-US" sz="1200" i="1" dirty="0" smtClean="0">
              <a:solidFill>
                <a:schemeClr val="bg1"/>
              </a:solidFill>
              <a:latin typeface="Century Gothic" pitchFamily="34" charset="0"/>
              <a:cs typeface="Calibri" pitchFamily="34" charset="0"/>
            </a:endParaRPr>
          </a:p>
        </p:txBody>
      </p:sp>
      <p:sp>
        <p:nvSpPr>
          <p:cNvPr id="13" name="Google Shape;75;p14"/>
          <p:cNvSpPr txBox="1">
            <a:spLocks/>
          </p:cNvSpPr>
          <p:nvPr/>
        </p:nvSpPr>
        <p:spPr>
          <a:xfrm>
            <a:off x="164930" y="627534"/>
            <a:ext cx="8583534" cy="399356"/>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pPr>
              <a:buClr>
                <a:schemeClr val="accent3"/>
              </a:buClr>
              <a:buSzPct val="100000"/>
            </a:pPr>
            <a:r>
              <a:rPr lang="es-VE" sz="2000" dirty="0" smtClean="0">
                <a:effectLst>
                  <a:outerShdw blurRad="38100" dist="38100" dir="2700000" algn="tl">
                    <a:srgbClr val="000000">
                      <a:alpha val="43137"/>
                    </a:srgbClr>
                  </a:outerShdw>
                </a:effectLst>
                <a:latin typeface="Calibri" pitchFamily="34" charset="0"/>
                <a:cs typeface="Calibri" pitchFamily="34" charset="0"/>
              </a:rPr>
              <a:t>Punto Final Primario</a:t>
            </a:r>
            <a:endParaRPr lang="es-VE" sz="2000" dirty="0">
              <a:effectLst>
                <a:outerShdw blurRad="38100" dist="38100" dir="2700000" algn="tl">
                  <a:srgbClr val="000000">
                    <a:alpha val="43137"/>
                  </a:srgbClr>
                </a:outerShdw>
              </a:effectLst>
              <a:latin typeface="Calibri" pitchFamily="34" charset="0"/>
              <a:cs typeface="Calibri" pitchFamily="34" charset="0"/>
            </a:endParaRPr>
          </a:p>
        </p:txBody>
      </p:sp>
      <p:cxnSp>
        <p:nvCxnSpPr>
          <p:cNvPr id="3" name="2 Conector recto"/>
          <p:cNvCxnSpPr/>
          <p:nvPr/>
        </p:nvCxnSpPr>
        <p:spPr>
          <a:xfrm>
            <a:off x="152400" y="1059582"/>
            <a:ext cx="8740080" cy="0"/>
          </a:xfrm>
          <a:prstGeom prst="line">
            <a:avLst/>
          </a:prstGeom>
        </p:spPr>
        <p:style>
          <a:lnRef idx="1">
            <a:schemeClr val="accent3"/>
          </a:lnRef>
          <a:fillRef idx="0">
            <a:schemeClr val="accent3"/>
          </a:fillRef>
          <a:effectRef idx="0">
            <a:schemeClr val="accent3"/>
          </a:effectRef>
          <a:fontRef idx="minor">
            <a:schemeClr val="tx1"/>
          </a:fontRef>
        </p:style>
      </p:cxnSp>
      <p:sp>
        <p:nvSpPr>
          <p:cNvPr id="14" name="Google Shape;75;p14"/>
          <p:cNvSpPr txBox="1">
            <a:spLocks/>
          </p:cNvSpPr>
          <p:nvPr/>
        </p:nvSpPr>
        <p:spPr>
          <a:xfrm>
            <a:off x="179512" y="1202960"/>
            <a:ext cx="8740080" cy="503590"/>
          </a:xfrm>
          <a:prstGeom prst="rect">
            <a:avLst/>
          </a:prstGeom>
          <a:solidFill>
            <a:srgbClr val="FFFFFF">
              <a:alpha val="87843"/>
            </a:srgbClr>
          </a:solidFill>
          <a:ln w="19050">
            <a:noFill/>
          </a:ln>
          <a:effectLst>
            <a:outerShdw blurRad="50800" dist="38100" dir="2700000" algn="tl" rotWithShape="0">
              <a:prstClr val="black">
                <a:alpha val="40000"/>
              </a:prstClr>
            </a:outerShdw>
          </a:effectLst>
        </p:spPr>
        <p:txBody>
          <a:bodyPr spcFirstLastPara="1" wrap="square" lIns="144000" tIns="36000" rIns="144000" bIns="3600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pPr lvl="0" algn="ctr">
              <a:buClr>
                <a:schemeClr val="accent2"/>
              </a:buClr>
              <a:buSzPct val="100000"/>
            </a:pPr>
            <a:r>
              <a:rPr lang="es-ES" sz="1400" dirty="0" smtClean="0">
                <a:solidFill>
                  <a:schemeClr val="tx1"/>
                </a:solidFill>
                <a:latin typeface="Titillium Web" charset="0"/>
                <a:cs typeface="Calibri" pitchFamily="34" charset="0"/>
              </a:rPr>
              <a:t>Puntuación </a:t>
            </a:r>
            <a:r>
              <a:rPr lang="es-ES" sz="1400" dirty="0">
                <a:solidFill>
                  <a:schemeClr val="tx1"/>
                </a:solidFill>
                <a:latin typeface="Titillium Web" charset="0"/>
                <a:cs typeface="Calibri" pitchFamily="34" charset="0"/>
              </a:rPr>
              <a:t>de la </a:t>
            </a:r>
            <a:r>
              <a:rPr lang="es-ES" sz="1400" dirty="0" err="1">
                <a:solidFill>
                  <a:schemeClr val="tx1"/>
                </a:solidFill>
                <a:latin typeface="Titillium Web" charset="0"/>
                <a:cs typeface="Calibri" pitchFamily="34" charset="0"/>
              </a:rPr>
              <a:t>subescala</a:t>
            </a:r>
            <a:r>
              <a:rPr lang="es-ES" sz="1400" dirty="0">
                <a:solidFill>
                  <a:schemeClr val="tx1"/>
                </a:solidFill>
                <a:latin typeface="Titillium Web" charset="0"/>
                <a:cs typeface="Calibri" pitchFamily="34" charset="0"/>
              </a:rPr>
              <a:t> de </a:t>
            </a:r>
            <a:r>
              <a:rPr lang="es-ES" sz="1400" dirty="0" smtClean="0">
                <a:solidFill>
                  <a:schemeClr val="tx1"/>
                </a:solidFill>
                <a:latin typeface="Titillium Web" charset="0"/>
                <a:cs typeface="Calibri" pitchFamily="34" charset="0"/>
              </a:rPr>
              <a:t>Salud General </a:t>
            </a:r>
            <a:r>
              <a:rPr lang="es-ES" sz="1400" dirty="0">
                <a:solidFill>
                  <a:schemeClr val="tx1"/>
                </a:solidFill>
                <a:latin typeface="Titillium Web" charset="0"/>
                <a:cs typeface="Calibri" pitchFamily="34" charset="0"/>
              </a:rPr>
              <a:t>de la Encuesta de </a:t>
            </a:r>
            <a:r>
              <a:rPr lang="es-ES" sz="1400" dirty="0" smtClean="0">
                <a:solidFill>
                  <a:schemeClr val="tx1"/>
                </a:solidFill>
                <a:latin typeface="Titillium Web" charset="0"/>
                <a:cs typeface="Calibri" pitchFamily="34" charset="0"/>
              </a:rPr>
              <a:t>Salud </a:t>
            </a:r>
            <a:r>
              <a:rPr lang="es-ES" sz="1400" dirty="0">
                <a:solidFill>
                  <a:schemeClr val="tx1"/>
                </a:solidFill>
                <a:latin typeface="Titillium Web" charset="0"/>
                <a:cs typeface="Calibri" pitchFamily="34" charset="0"/>
              </a:rPr>
              <a:t>de formato corto de 36 ítems del </a:t>
            </a:r>
            <a:r>
              <a:rPr lang="es-ES" sz="1400" i="1" dirty="0">
                <a:solidFill>
                  <a:schemeClr val="tx1"/>
                </a:solidFill>
                <a:latin typeface="Titillium Web" charset="0"/>
                <a:cs typeface="Calibri" pitchFamily="34" charset="0"/>
              </a:rPr>
              <a:t>Medical </a:t>
            </a:r>
            <a:r>
              <a:rPr lang="es-ES" sz="1400" i="1" dirty="0" err="1">
                <a:solidFill>
                  <a:schemeClr val="tx1"/>
                </a:solidFill>
                <a:latin typeface="Titillium Web" charset="0"/>
                <a:cs typeface="Calibri" pitchFamily="34" charset="0"/>
              </a:rPr>
              <a:t>Outcomes</a:t>
            </a:r>
            <a:r>
              <a:rPr lang="es-ES" sz="1400" i="1" dirty="0">
                <a:solidFill>
                  <a:schemeClr val="tx1"/>
                </a:solidFill>
                <a:latin typeface="Titillium Web" charset="0"/>
                <a:cs typeface="Calibri" pitchFamily="34" charset="0"/>
              </a:rPr>
              <a:t> </a:t>
            </a:r>
            <a:r>
              <a:rPr lang="es-ES" sz="1400" i="1" dirty="0" err="1">
                <a:solidFill>
                  <a:schemeClr val="tx1"/>
                </a:solidFill>
                <a:latin typeface="Titillium Web" charset="0"/>
                <a:cs typeface="Calibri" pitchFamily="34" charset="0"/>
              </a:rPr>
              <a:t>Study</a:t>
            </a:r>
            <a:r>
              <a:rPr lang="es-ES" sz="1400" i="1" dirty="0">
                <a:solidFill>
                  <a:schemeClr val="tx1"/>
                </a:solidFill>
                <a:latin typeface="Titillium Web" charset="0"/>
                <a:cs typeface="Calibri" pitchFamily="34" charset="0"/>
              </a:rPr>
              <a:t> </a:t>
            </a:r>
            <a:r>
              <a:rPr lang="es-ES" sz="1400" dirty="0">
                <a:solidFill>
                  <a:schemeClr val="tx1"/>
                </a:solidFill>
                <a:latin typeface="Titillium Web" charset="0"/>
                <a:cs typeface="Calibri" pitchFamily="34" charset="0"/>
              </a:rPr>
              <a:t>(SF-36) medida al </a:t>
            </a:r>
            <a:r>
              <a:rPr lang="es-ES" sz="1400" dirty="0" smtClean="0">
                <a:solidFill>
                  <a:schemeClr val="tx1"/>
                </a:solidFill>
                <a:latin typeface="Titillium Web" charset="0"/>
                <a:cs typeface="Calibri" pitchFamily="34" charset="0"/>
              </a:rPr>
              <a:t>inicio del </a:t>
            </a:r>
            <a:r>
              <a:rPr lang="es-ES" sz="1400" dirty="0">
                <a:solidFill>
                  <a:schemeClr val="tx1"/>
                </a:solidFill>
                <a:latin typeface="Titillium Web" charset="0"/>
                <a:cs typeface="Calibri" pitchFamily="34" charset="0"/>
              </a:rPr>
              <a:t>estudio y a los 12 meses.</a:t>
            </a:r>
            <a:endParaRPr lang="es-VE" sz="1400" dirty="0">
              <a:solidFill>
                <a:schemeClr val="tx1"/>
              </a:solidFill>
              <a:latin typeface="Titillium Web" charset="0"/>
              <a:cs typeface="Calibri" pitchFamily="34" charset="0"/>
            </a:endParaRPr>
          </a:p>
        </p:txBody>
      </p:sp>
      <p:pic>
        <p:nvPicPr>
          <p:cNvPr id="1433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8009" r="17862" b="17708"/>
          <a:stretch/>
        </p:blipFill>
        <p:spPr bwMode="auto">
          <a:xfrm>
            <a:off x="179512" y="1851669"/>
            <a:ext cx="4036803" cy="29123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8521" t="23141" r="22181" b="16394"/>
          <a:stretch/>
        </p:blipFill>
        <p:spPr bwMode="auto">
          <a:xfrm>
            <a:off x="4523519" y="2047728"/>
            <a:ext cx="4396073" cy="25202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4582148" y="4371950"/>
            <a:ext cx="4238324" cy="1960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236876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2" name="Google Shape;75;p14"/>
          <p:cNvSpPr txBox="1">
            <a:spLocks/>
          </p:cNvSpPr>
          <p:nvPr/>
        </p:nvSpPr>
        <p:spPr>
          <a:xfrm>
            <a:off x="0" y="0"/>
            <a:ext cx="9144000" cy="627534"/>
          </a:xfrm>
          <a:prstGeom prst="rect">
            <a:avLst/>
          </a:prstGeom>
          <a:solidFill>
            <a:srgbClr val="FFFFFF">
              <a:alpha val="34118"/>
            </a:srgb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cxnSp>
        <p:nvCxnSpPr>
          <p:cNvPr id="7" name="6 Conector recto"/>
          <p:cNvCxnSpPr/>
          <p:nvPr/>
        </p:nvCxnSpPr>
        <p:spPr>
          <a:xfrm>
            <a:off x="0" y="62753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Google Shape;75;p14"/>
          <p:cNvSpPr txBox="1">
            <a:spLocks/>
          </p:cNvSpPr>
          <p:nvPr/>
        </p:nvSpPr>
        <p:spPr>
          <a:xfrm>
            <a:off x="107504" y="0"/>
            <a:ext cx="9144000" cy="606996"/>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r>
              <a:rPr lang="es-VE" sz="3400" dirty="0" smtClean="0">
                <a:effectLst>
                  <a:outerShdw blurRad="38100" dist="38100" dir="2700000" algn="tl">
                    <a:srgbClr val="000000">
                      <a:alpha val="43137"/>
                    </a:srgbClr>
                  </a:outerShdw>
                </a:effectLst>
              </a:rPr>
              <a:t>Medición de Puntos Finales</a:t>
            </a:r>
            <a:endParaRPr lang="es-VE" sz="3400" dirty="0">
              <a:effectLst>
                <a:outerShdw blurRad="38100" dist="38100" dir="2700000" algn="tl">
                  <a:srgbClr val="000000">
                    <a:alpha val="43137"/>
                  </a:srgbClr>
                </a:outerShdw>
              </a:effectLst>
            </a:endParaRPr>
          </a:p>
        </p:txBody>
      </p:sp>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38" t="15760" r="25083" b="73993"/>
          <a:stretch/>
        </p:blipFill>
        <p:spPr bwMode="auto">
          <a:xfrm rot="10800000">
            <a:off x="-4" y="4896304"/>
            <a:ext cx="9164304" cy="26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19 CuadroTexto"/>
          <p:cNvSpPr txBox="1"/>
          <p:nvPr/>
        </p:nvSpPr>
        <p:spPr>
          <a:xfrm>
            <a:off x="0" y="4887039"/>
            <a:ext cx="9107488" cy="276999"/>
          </a:xfrm>
          <a:prstGeom prst="rect">
            <a:avLst/>
          </a:prstGeom>
          <a:noFill/>
        </p:spPr>
        <p:txBody>
          <a:bodyPr wrap="square" rtlCol="0">
            <a:spAutoFit/>
          </a:bodyPr>
          <a:lstStyle/>
          <a:p>
            <a:pPr algn="r"/>
            <a:r>
              <a:rPr lang="es-US" sz="1200" i="1" dirty="0">
                <a:solidFill>
                  <a:schemeClr val="bg1"/>
                </a:solidFill>
                <a:latin typeface="Century Gothic" pitchFamily="34" charset="0"/>
                <a:cs typeface="Calibri" pitchFamily="34" charset="0"/>
              </a:rPr>
              <a:t>JAMA. 2019;321(11):1059–1068. doi:10.1001/jama.2019.0335</a:t>
            </a:r>
            <a:endParaRPr lang="es-US" sz="1200" i="1" dirty="0" smtClean="0">
              <a:solidFill>
                <a:schemeClr val="bg1"/>
              </a:solidFill>
              <a:latin typeface="Century Gothic" pitchFamily="34" charset="0"/>
              <a:cs typeface="Calibri" pitchFamily="34" charset="0"/>
            </a:endParaRPr>
          </a:p>
        </p:txBody>
      </p:sp>
      <p:sp>
        <p:nvSpPr>
          <p:cNvPr id="13" name="Google Shape;75;p14"/>
          <p:cNvSpPr txBox="1">
            <a:spLocks/>
          </p:cNvSpPr>
          <p:nvPr/>
        </p:nvSpPr>
        <p:spPr>
          <a:xfrm>
            <a:off x="164930" y="627534"/>
            <a:ext cx="8583534" cy="399356"/>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pPr>
              <a:buClr>
                <a:schemeClr val="accent3"/>
              </a:buClr>
              <a:buSzPct val="100000"/>
            </a:pPr>
            <a:r>
              <a:rPr lang="es-VE" sz="2000" dirty="0" smtClean="0">
                <a:effectLst>
                  <a:outerShdw blurRad="38100" dist="38100" dir="2700000" algn="tl">
                    <a:srgbClr val="000000">
                      <a:alpha val="43137"/>
                    </a:srgbClr>
                  </a:outerShdw>
                </a:effectLst>
                <a:latin typeface="Calibri" pitchFamily="34" charset="0"/>
                <a:cs typeface="Calibri" pitchFamily="34" charset="0"/>
              </a:rPr>
              <a:t>Punto Final Primario</a:t>
            </a:r>
            <a:endParaRPr lang="es-VE" sz="2000" dirty="0">
              <a:effectLst>
                <a:outerShdw blurRad="38100" dist="38100" dir="2700000" algn="tl">
                  <a:srgbClr val="000000">
                    <a:alpha val="43137"/>
                  </a:srgbClr>
                </a:outerShdw>
              </a:effectLst>
              <a:latin typeface="Calibri" pitchFamily="34" charset="0"/>
              <a:cs typeface="Calibri" pitchFamily="34" charset="0"/>
            </a:endParaRPr>
          </a:p>
        </p:txBody>
      </p:sp>
      <p:cxnSp>
        <p:nvCxnSpPr>
          <p:cNvPr id="3" name="2 Conector recto"/>
          <p:cNvCxnSpPr/>
          <p:nvPr/>
        </p:nvCxnSpPr>
        <p:spPr>
          <a:xfrm>
            <a:off x="152400" y="1059582"/>
            <a:ext cx="8740080" cy="0"/>
          </a:xfrm>
          <a:prstGeom prst="line">
            <a:avLst/>
          </a:prstGeom>
        </p:spPr>
        <p:style>
          <a:lnRef idx="1">
            <a:schemeClr val="accent3"/>
          </a:lnRef>
          <a:fillRef idx="0">
            <a:schemeClr val="accent3"/>
          </a:fillRef>
          <a:effectRef idx="0">
            <a:schemeClr val="accent3"/>
          </a:effectRef>
          <a:fontRef idx="minor">
            <a:schemeClr val="tx1"/>
          </a:fontRef>
        </p:style>
      </p:cxnSp>
      <p:sp>
        <p:nvSpPr>
          <p:cNvPr id="14" name="Google Shape;75;p14"/>
          <p:cNvSpPr txBox="1">
            <a:spLocks/>
          </p:cNvSpPr>
          <p:nvPr/>
        </p:nvSpPr>
        <p:spPr>
          <a:xfrm>
            <a:off x="179512" y="1202960"/>
            <a:ext cx="8740080" cy="503590"/>
          </a:xfrm>
          <a:prstGeom prst="rect">
            <a:avLst/>
          </a:prstGeom>
          <a:solidFill>
            <a:srgbClr val="FFFFFF">
              <a:alpha val="87843"/>
            </a:srgbClr>
          </a:solidFill>
          <a:ln w="19050">
            <a:noFill/>
          </a:ln>
          <a:effectLst>
            <a:outerShdw blurRad="50800" dist="38100" dir="2700000" algn="tl" rotWithShape="0">
              <a:prstClr val="black">
                <a:alpha val="40000"/>
              </a:prstClr>
            </a:outerShdw>
          </a:effectLst>
        </p:spPr>
        <p:txBody>
          <a:bodyPr spcFirstLastPara="1" wrap="square" lIns="144000" tIns="36000" rIns="144000" bIns="3600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pPr lvl="0" algn="ctr">
              <a:buClr>
                <a:schemeClr val="accent2"/>
              </a:buClr>
              <a:buSzPct val="100000"/>
            </a:pPr>
            <a:r>
              <a:rPr lang="es-ES" sz="1400" dirty="0" smtClean="0">
                <a:solidFill>
                  <a:schemeClr val="tx1"/>
                </a:solidFill>
                <a:latin typeface="Titillium Web" charset="0"/>
                <a:cs typeface="Calibri" pitchFamily="34" charset="0"/>
              </a:rPr>
              <a:t>Puntuación </a:t>
            </a:r>
            <a:r>
              <a:rPr lang="es-ES" sz="1400" dirty="0">
                <a:solidFill>
                  <a:schemeClr val="tx1"/>
                </a:solidFill>
                <a:latin typeface="Titillium Web" charset="0"/>
                <a:cs typeface="Calibri" pitchFamily="34" charset="0"/>
              </a:rPr>
              <a:t>de la </a:t>
            </a:r>
            <a:r>
              <a:rPr lang="es-ES" sz="1400" dirty="0" err="1">
                <a:solidFill>
                  <a:schemeClr val="tx1"/>
                </a:solidFill>
                <a:latin typeface="Titillium Web" charset="0"/>
                <a:cs typeface="Calibri" pitchFamily="34" charset="0"/>
              </a:rPr>
              <a:t>subescala</a:t>
            </a:r>
            <a:r>
              <a:rPr lang="es-ES" sz="1400" dirty="0">
                <a:solidFill>
                  <a:schemeClr val="tx1"/>
                </a:solidFill>
                <a:latin typeface="Titillium Web" charset="0"/>
                <a:cs typeface="Calibri" pitchFamily="34" charset="0"/>
              </a:rPr>
              <a:t> de </a:t>
            </a:r>
            <a:r>
              <a:rPr lang="es-ES" sz="1400" dirty="0" smtClean="0">
                <a:solidFill>
                  <a:schemeClr val="tx1"/>
                </a:solidFill>
                <a:latin typeface="Titillium Web" charset="0"/>
                <a:cs typeface="Calibri" pitchFamily="34" charset="0"/>
              </a:rPr>
              <a:t>Salud General </a:t>
            </a:r>
            <a:r>
              <a:rPr lang="es-ES" sz="1400" dirty="0">
                <a:solidFill>
                  <a:schemeClr val="tx1"/>
                </a:solidFill>
                <a:latin typeface="Titillium Web" charset="0"/>
                <a:cs typeface="Calibri" pitchFamily="34" charset="0"/>
              </a:rPr>
              <a:t>de la Encuesta de </a:t>
            </a:r>
            <a:r>
              <a:rPr lang="es-ES" sz="1400" dirty="0" smtClean="0">
                <a:solidFill>
                  <a:schemeClr val="tx1"/>
                </a:solidFill>
                <a:latin typeface="Titillium Web" charset="0"/>
                <a:cs typeface="Calibri" pitchFamily="34" charset="0"/>
              </a:rPr>
              <a:t>Salud </a:t>
            </a:r>
            <a:r>
              <a:rPr lang="es-ES" sz="1400" dirty="0">
                <a:solidFill>
                  <a:schemeClr val="tx1"/>
                </a:solidFill>
                <a:latin typeface="Titillium Web" charset="0"/>
                <a:cs typeface="Calibri" pitchFamily="34" charset="0"/>
              </a:rPr>
              <a:t>de formato corto de 36 ítems del </a:t>
            </a:r>
            <a:r>
              <a:rPr lang="es-ES" sz="1400" i="1" dirty="0">
                <a:solidFill>
                  <a:schemeClr val="tx1"/>
                </a:solidFill>
                <a:latin typeface="Titillium Web" charset="0"/>
                <a:cs typeface="Calibri" pitchFamily="34" charset="0"/>
              </a:rPr>
              <a:t>Medical </a:t>
            </a:r>
            <a:r>
              <a:rPr lang="es-ES" sz="1400" i="1" dirty="0" err="1">
                <a:solidFill>
                  <a:schemeClr val="tx1"/>
                </a:solidFill>
                <a:latin typeface="Titillium Web" charset="0"/>
                <a:cs typeface="Calibri" pitchFamily="34" charset="0"/>
              </a:rPr>
              <a:t>Outcomes</a:t>
            </a:r>
            <a:r>
              <a:rPr lang="es-ES" sz="1400" i="1" dirty="0">
                <a:solidFill>
                  <a:schemeClr val="tx1"/>
                </a:solidFill>
                <a:latin typeface="Titillium Web" charset="0"/>
                <a:cs typeface="Calibri" pitchFamily="34" charset="0"/>
              </a:rPr>
              <a:t> </a:t>
            </a:r>
            <a:r>
              <a:rPr lang="es-ES" sz="1400" i="1" dirty="0" err="1">
                <a:solidFill>
                  <a:schemeClr val="tx1"/>
                </a:solidFill>
                <a:latin typeface="Titillium Web" charset="0"/>
                <a:cs typeface="Calibri" pitchFamily="34" charset="0"/>
              </a:rPr>
              <a:t>Study</a:t>
            </a:r>
            <a:r>
              <a:rPr lang="es-ES" sz="1400" i="1" dirty="0">
                <a:solidFill>
                  <a:schemeClr val="tx1"/>
                </a:solidFill>
                <a:latin typeface="Titillium Web" charset="0"/>
                <a:cs typeface="Calibri" pitchFamily="34" charset="0"/>
              </a:rPr>
              <a:t> </a:t>
            </a:r>
            <a:r>
              <a:rPr lang="es-ES" sz="1400" dirty="0">
                <a:solidFill>
                  <a:schemeClr val="tx1"/>
                </a:solidFill>
                <a:latin typeface="Titillium Web" charset="0"/>
                <a:cs typeface="Calibri" pitchFamily="34" charset="0"/>
              </a:rPr>
              <a:t>(SF-36) medida al </a:t>
            </a:r>
            <a:r>
              <a:rPr lang="es-ES" sz="1400" dirty="0" smtClean="0">
                <a:solidFill>
                  <a:schemeClr val="tx1"/>
                </a:solidFill>
                <a:latin typeface="Titillium Web" charset="0"/>
                <a:cs typeface="Calibri" pitchFamily="34" charset="0"/>
              </a:rPr>
              <a:t>inicio del </a:t>
            </a:r>
            <a:r>
              <a:rPr lang="es-ES" sz="1400" dirty="0">
                <a:solidFill>
                  <a:schemeClr val="tx1"/>
                </a:solidFill>
                <a:latin typeface="Titillium Web" charset="0"/>
                <a:cs typeface="Calibri" pitchFamily="34" charset="0"/>
              </a:rPr>
              <a:t>estudio y a los 12 meses.</a:t>
            </a:r>
            <a:endParaRPr lang="es-VE" sz="1400" dirty="0">
              <a:solidFill>
                <a:schemeClr val="tx1"/>
              </a:solidFill>
              <a:latin typeface="Titillium Web" charset="0"/>
              <a:cs typeface="Calibri" pitchFamily="34" charset="0"/>
            </a:endParaRPr>
          </a:p>
        </p:txBody>
      </p:sp>
      <p:pic>
        <p:nvPicPr>
          <p:cNvPr id="1536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512" t="29297" r="24892" b="26172"/>
          <a:stretch/>
        </p:blipFill>
        <p:spPr bwMode="auto">
          <a:xfrm>
            <a:off x="898831" y="2059147"/>
            <a:ext cx="7247218" cy="2534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1 Grupo"/>
          <p:cNvGrpSpPr/>
          <p:nvPr/>
        </p:nvGrpSpPr>
        <p:grpSpPr>
          <a:xfrm>
            <a:off x="213610" y="2044471"/>
            <a:ext cx="8705982" cy="2548980"/>
            <a:chOff x="-3492896" y="1896909"/>
            <a:chExt cx="13681520" cy="3783724"/>
          </a:xfrm>
        </p:grpSpPr>
        <p:pic>
          <p:nvPicPr>
            <p:cNvPr id="15363"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3569" t="30233" r="16515" b="18043"/>
            <a:stretch/>
          </p:blipFill>
          <p:spPr bwMode="auto">
            <a:xfrm>
              <a:off x="-3492896" y="1896909"/>
              <a:ext cx="10397984" cy="3783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4346" t="21309" r="48920" b="26967"/>
            <a:stretch/>
          </p:blipFill>
          <p:spPr bwMode="auto">
            <a:xfrm>
              <a:off x="4107980" y="1896909"/>
              <a:ext cx="6080644" cy="3783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09630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2" name="Google Shape;75;p14"/>
          <p:cNvSpPr txBox="1">
            <a:spLocks/>
          </p:cNvSpPr>
          <p:nvPr/>
        </p:nvSpPr>
        <p:spPr>
          <a:xfrm>
            <a:off x="0" y="0"/>
            <a:ext cx="9144000" cy="627534"/>
          </a:xfrm>
          <a:prstGeom prst="rect">
            <a:avLst/>
          </a:prstGeom>
          <a:solidFill>
            <a:srgbClr val="FFFFFF">
              <a:alpha val="34118"/>
            </a:srgb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cxnSp>
        <p:nvCxnSpPr>
          <p:cNvPr id="7" name="6 Conector recto"/>
          <p:cNvCxnSpPr/>
          <p:nvPr/>
        </p:nvCxnSpPr>
        <p:spPr>
          <a:xfrm>
            <a:off x="0" y="62753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Google Shape;75;p14"/>
          <p:cNvSpPr txBox="1">
            <a:spLocks/>
          </p:cNvSpPr>
          <p:nvPr/>
        </p:nvSpPr>
        <p:spPr>
          <a:xfrm>
            <a:off x="107504" y="0"/>
            <a:ext cx="9144000" cy="606996"/>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r>
              <a:rPr lang="es-VE" sz="3400" dirty="0" smtClean="0">
                <a:effectLst>
                  <a:outerShdw blurRad="38100" dist="38100" dir="2700000" algn="tl">
                    <a:srgbClr val="000000">
                      <a:alpha val="43137"/>
                    </a:srgbClr>
                  </a:outerShdw>
                </a:effectLst>
              </a:rPr>
              <a:t>Métodos</a:t>
            </a:r>
            <a:endParaRPr lang="es-VE" sz="3400" dirty="0">
              <a:effectLst>
                <a:outerShdw blurRad="38100" dist="38100" dir="2700000" algn="tl">
                  <a:srgbClr val="000000">
                    <a:alpha val="43137"/>
                  </a:srgbClr>
                </a:outerShdw>
              </a:effectLst>
            </a:endParaRPr>
          </a:p>
        </p:txBody>
      </p:sp>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38" t="15760" r="25083" b="73993"/>
          <a:stretch/>
        </p:blipFill>
        <p:spPr bwMode="auto">
          <a:xfrm rot="10800000">
            <a:off x="-4" y="4896304"/>
            <a:ext cx="9164304" cy="26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19 CuadroTexto"/>
          <p:cNvSpPr txBox="1"/>
          <p:nvPr/>
        </p:nvSpPr>
        <p:spPr>
          <a:xfrm>
            <a:off x="0" y="4887039"/>
            <a:ext cx="9107488" cy="276999"/>
          </a:xfrm>
          <a:prstGeom prst="rect">
            <a:avLst/>
          </a:prstGeom>
          <a:noFill/>
        </p:spPr>
        <p:txBody>
          <a:bodyPr wrap="square" rtlCol="0">
            <a:spAutoFit/>
          </a:bodyPr>
          <a:lstStyle/>
          <a:p>
            <a:pPr algn="r"/>
            <a:r>
              <a:rPr lang="es-US" sz="1200" i="1" dirty="0">
                <a:solidFill>
                  <a:schemeClr val="bg1"/>
                </a:solidFill>
                <a:latin typeface="Century Gothic" pitchFamily="34" charset="0"/>
                <a:cs typeface="Calibri" pitchFamily="34" charset="0"/>
              </a:rPr>
              <a:t>JAMA. 2019;321(11):1059–1068. doi:10.1001/jama.2019.0335</a:t>
            </a:r>
            <a:endParaRPr lang="es-US" sz="1200" i="1" dirty="0" smtClean="0">
              <a:solidFill>
                <a:schemeClr val="bg1"/>
              </a:solidFill>
              <a:latin typeface="Century Gothic" pitchFamily="34" charset="0"/>
              <a:cs typeface="Calibri" pitchFamily="34" charset="0"/>
            </a:endParaRPr>
          </a:p>
        </p:txBody>
      </p:sp>
      <p:sp>
        <p:nvSpPr>
          <p:cNvPr id="15" name="Google Shape;75;p14"/>
          <p:cNvSpPr txBox="1">
            <a:spLocks/>
          </p:cNvSpPr>
          <p:nvPr/>
        </p:nvSpPr>
        <p:spPr>
          <a:xfrm>
            <a:off x="179512" y="1275606"/>
            <a:ext cx="4291767" cy="2935025"/>
          </a:xfrm>
          <a:prstGeom prst="rect">
            <a:avLst/>
          </a:prstGeom>
          <a:solidFill>
            <a:srgbClr val="FFFFFF">
              <a:alpha val="87843"/>
            </a:srgbClr>
          </a:solidFill>
          <a:ln w="19050">
            <a:noFill/>
          </a:ln>
          <a:effectLst>
            <a:outerShdw blurRad="50800" dist="38100" dir="2700000" algn="tl" rotWithShape="0">
              <a:prstClr val="black">
                <a:alpha val="40000"/>
              </a:prstClr>
            </a:outerShdw>
          </a:effectLst>
        </p:spPr>
        <p:txBody>
          <a:bodyPr spcFirstLastPara="1" wrap="square" lIns="144000" tIns="36000" rIns="144000" bIns="3600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pPr marL="285750" lvl="0" indent="-285750" algn="just">
              <a:buClr>
                <a:schemeClr val="accent2"/>
              </a:buClr>
              <a:buSzPct val="100000"/>
              <a:buFont typeface="Arial" pitchFamily="34" charset="0"/>
              <a:buChar char="•"/>
            </a:pPr>
            <a:r>
              <a:rPr lang="es-ES" sz="1400" b="0" dirty="0">
                <a:solidFill>
                  <a:schemeClr val="tx1"/>
                </a:solidFill>
                <a:latin typeface="Calibri" pitchFamily="34" charset="0"/>
                <a:cs typeface="Calibri" pitchFamily="34" charset="0"/>
              </a:rPr>
              <a:t>El seguimiento se programó a los </a:t>
            </a:r>
            <a:r>
              <a:rPr lang="es-ES" sz="1400" dirty="0">
                <a:solidFill>
                  <a:schemeClr val="tx1"/>
                </a:solidFill>
                <a:latin typeface="Calibri" pitchFamily="34" charset="0"/>
                <a:cs typeface="Calibri" pitchFamily="34" charset="0"/>
              </a:rPr>
              <a:t>3, 6, 9 y 12 meses </a:t>
            </a:r>
            <a:r>
              <a:rPr lang="es-ES" sz="1400" b="0" dirty="0">
                <a:solidFill>
                  <a:schemeClr val="tx1"/>
                </a:solidFill>
                <a:latin typeface="Calibri" pitchFamily="34" charset="0"/>
                <a:cs typeface="Calibri" pitchFamily="34" charset="0"/>
              </a:rPr>
              <a:t>y luego cada 6 meses hasta 48 meses después del inicio de la terapia aleatorizada. </a:t>
            </a:r>
            <a:endParaRPr lang="es-ES" sz="1400" b="0" dirty="0" smtClean="0">
              <a:solidFill>
                <a:schemeClr val="tx1"/>
              </a:solidFill>
              <a:latin typeface="Calibri" pitchFamily="34" charset="0"/>
              <a:cs typeface="Calibri" pitchFamily="34" charset="0"/>
            </a:endParaRPr>
          </a:p>
          <a:p>
            <a:pPr marL="285750" lvl="0" indent="-285750" algn="just">
              <a:buClr>
                <a:schemeClr val="accent2"/>
              </a:buClr>
              <a:buSzPct val="100000"/>
              <a:buFont typeface="Arial" pitchFamily="34" charset="0"/>
              <a:buChar char="•"/>
            </a:pPr>
            <a:endParaRPr lang="es-ES" sz="1400" b="0" dirty="0" smtClean="0">
              <a:solidFill>
                <a:schemeClr val="tx1"/>
              </a:solidFill>
              <a:latin typeface="Calibri" pitchFamily="34" charset="0"/>
              <a:cs typeface="Calibri" pitchFamily="34" charset="0"/>
            </a:endParaRPr>
          </a:p>
          <a:p>
            <a:pPr marL="285750" lvl="0" indent="-285750" algn="just">
              <a:buClr>
                <a:schemeClr val="accent2"/>
              </a:buClr>
              <a:buSzPct val="100000"/>
              <a:buFont typeface="Arial" pitchFamily="34" charset="0"/>
              <a:buChar char="•"/>
            </a:pPr>
            <a:r>
              <a:rPr lang="es-ES" sz="1400" b="0" dirty="0" smtClean="0">
                <a:solidFill>
                  <a:schemeClr val="tx1"/>
                </a:solidFill>
                <a:latin typeface="Calibri" pitchFamily="34" charset="0"/>
                <a:cs typeface="Calibri" pitchFamily="34" charset="0"/>
              </a:rPr>
              <a:t>Antecedentes </a:t>
            </a:r>
            <a:r>
              <a:rPr lang="es-ES" sz="1400" b="0" dirty="0">
                <a:solidFill>
                  <a:schemeClr val="tx1"/>
                </a:solidFill>
                <a:latin typeface="Calibri" pitchFamily="34" charset="0"/>
                <a:cs typeface="Calibri" pitchFamily="34" charset="0"/>
              </a:rPr>
              <a:t>médicos, exploración física, interrogatorio al monitor cardíaco </a:t>
            </a:r>
            <a:r>
              <a:rPr lang="es-ES" sz="1400" b="0" dirty="0" err="1">
                <a:solidFill>
                  <a:schemeClr val="tx1"/>
                </a:solidFill>
                <a:latin typeface="Calibri" pitchFamily="34" charset="0"/>
                <a:cs typeface="Calibri" pitchFamily="34" charset="0"/>
              </a:rPr>
              <a:t>implantable</a:t>
            </a:r>
            <a:r>
              <a:rPr lang="es-ES" sz="1400" b="0" dirty="0">
                <a:solidFill>
                  <a:schemeClr val="tx1"/>
                </a:solidFill>
                <a:latin typeface="Calibri" pitchFamily="34" charset="0"/>
                <a:cs typeface="Calibri" pitchFamily="34" charset="0"/>
              </a:rPr>
              <a:t> (hasta agotar la batería a los 3 años), reportes del paciente de síntomas de arritmia, y se obtuvo un ECG de 12 derivaciones en cada visita. </a:t>
            </a:r>
            <a:endParaRPr lang="es-ES" sz="1400" b="0" dirty="0" smtClean="0">
              <a:solidFill>
                <a:schemeClr val="tx1"/>
              </a:solidFill>
              <a:latin typeface="Calibri" pitchFamily="34" charset="0"/>
              <a:cs typeface="Calibri" pitchFamily="34" charset="0"/>
            </a:endParaRPr>
          </a:p>
          <a:p>
            <a:pPr lvl="0" algn="ctr">
              <a:buClr>
                <a:schemeClr val="accent2"/>
              </a:buClr>
              <a:buSzPct val="100000"/>
            </a:pPr>
            <a:endParaRPr lang="es-ES" sz="1500" dirty="0" smtClean="0">
              <a:solidFill>
                <a:schemeClr val="tx1"/>
              </a:solidFill>
              <a:latin typeface="Titillium Web" charset="0"/>
              <a:cs typeface="Calibri" pitchFamily="34" charset="0"/>
            </a:endParaRPr>
          </a:p>
          <a:p>
            <a:pPr lvl="0" algn="ctr">
              <a:buClr>
                <a:schemeClr val="accent2"/>
              </a:buClr>
              <a:buSzPct val="100000"/>
            </a:pPr>
            <a:r>
              <a:rPr lang="es-ES" sz="1500" dirty="0" smtClean="0">
                <a:solidFill>
                  <a:schemeClr val="tx1"/>
                </a:solidFill>
                <a:latin typeface="Titillium Web" charset="0"/>
                <a:cs typeface="Calibri" pitchFamily="34" charset="0"/>
              </a:rPr>
              <a:t>Todas </a:t>
            </a:r>
            <a:r>
              <a:rPr lang="es-ES" sz="1500" dirty="0">
                <a:solidFill>
                  <a:schemeClr val="tx1"/>
                </a:solidFill>
                <a:latin typeface="Titillium Web" charset="0"/>
                <a:cs typeface="Calibri" pitchFamily="34" charset="0"/>
              </a:rPr>
              <a:t>las comparaciones se realizaron entre la línea de base (</a:t>
            </a:r>
            <a:r>
              <a:rPr lang="es-ES" sz="1500" dirty="0" err="1">
                <a:solidFill>
                  <a:schemeClr val="tx1"/>
                </a:solidFill>
                <a:latin typeface="Titillium Web" charset="0"/>
                <a:cs typeface="Calibri" pitchFamily="34" charset="0"/>
              </a:rPr>
              <a:t>preinclusión</a:t>
            </a:r>
            <a:r>
              <a:rPr lang="es-ES" sz="1500" dirty="0">
                <a:solidFill>
                  <a:schemeClr val="tx1"/>
                </a:solidFill>
                <a:latin typeface="Titillium Web" charset="0"/>
                <a:cs typeface="Calibri" pitchFamily="34" charset="0"/>
              </a:rPr>
              <a:t>) y el seguimiento de 12 meses o la última observación</a:t>
            </a:r>
            <a:r>
              <a:rPr lang="es-ES" sz="1500" dirty="0" smtClean="0">
                <a:solidFill>
                  <a:schemeClr val="tx1"/>
                </a:solidFill>
                <a:latin typeface="Titillium Web" charset="0"/>
                <a:cs typeface="Calibri" pitchFamily="34" charset="0"/>
              </a:rPr>
              <a:t>.</a:t>
            </a:r>
            <a:endParaRPr lang="es-ES" sz="1500" dirty="0">
              <a:solidFill>
                <a:schemeClr val="tx1"/>
              </a:solidFill>
              <a:latin typeface="Titillium Web" charset="0"/>
              <a:cs typeface="Calibri" pitchFamily="34" charset="0"/>
            </a:endParaRPr>
          </a:p>
        </p:txBody>
      </p:sp>
      <p:sp>
        <p:nvSpPr>
          <p:cNvPr id="18" name="Google Shape;75;p14"/>
          <p:cNvSpPr txBox="1">
            <a:spLocks/>
          </p:cNvSpPr>
          <p:nvPr/>
        </p:nvSpPr>
        <p:spPr>
          <a:xfrm>
            <a:off x="164930" y="627534"/>
            <a:ext cx="8583534" cy="399356"/>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pPr>
              <a:buClr>
                <a:schemeClr val="accent3"/>
              </a:buClr>
              <a:buSzPct val="100000"/>
            </a:pPr>
            <a:r>
              <a:rPr lang="es-VE" sz="2000" dirty="0" smtClean="0">
                <a:effectLst>
                  <a:outerShdw blurRad="38100" dist="38100" dir="2700000" algn="tl">
                    <a:srgbClr val="000000">
                      <a:alpha val="43137"/>
                    </a:srgbClr>
                  </a:outerShdw>
                </a:effectLst>
                <a:latin typeface="Calibri" pitchFamily="34" charset="0"/>
                <a:cs typeface="Calibri" pitchFamily="34" charset="0"/>
              </a:rPr>
              <a:t>Seguimiento</a:t>
            </a:r>
            <a:endParaRPr lang="es-VE" sz="2000" dirty="0">
              <a:effectLst>
                <a:outerShdw blurRad="38100" dist="38100" dir="2700000" algn="tl">
                  <a:srgbClr val="000000">
                    <a:alpha val="43137"/>
                  </a:srgbClr>
                </a:outerShdw>
              </a:effectLst>
              <a:latin typeface="Calibri" pitchFamily="34" charset="0"/>
              <a:cs typeface="Calibri" pitchFamily="34" charset="0"/>
            </a:endParaRPr>
          </a:p>
        </p:txBody>
      </p:sp>
      <p:cxnSp>
        <p:nvCxnSpPr>
          <p:cNvPr id="21" name="20 Conector recto"/>
          <p:cNvCxnSpPr/>
          <p:nvPr/>
        </p:nvCxnSpPr>
        <p:spPr>
          <a:xfrm>
            <a:off x="152400" y="1059582"/>
            <a:ext cx="8740080" cy="0"/>
          </a:xfrm>
          <a:prstGeom prst="line">
            <a:avLst/>
          </a:prstGeom>
        </p:spPr>
        <p:style>
          <a:lnRef idx="1">
            <a:schemeClr val="accent3"/>
          </a:lnRef>
          <a:fillRef idx="0">
            <a:schemeClr val="accent3"/>
          </a:fillRef>
          <a:effectRef idx="0">
            <a:schemeClr val="accent3"/>
          </a:effectRef>
          <a:fontRef idx="minor">
            <a:schemeClr val="tx1"/>
          </a:fontRef>
        </p:style>
      </p:cxnSp>
      <p:pic>
        <p:nvPicPr>
          <p:cNvPr id="17410" name="Picture 2" descr="Doctors Say Follow This Checklist to Stay Healthy at Every Age | Eat This  Not That"/>
          <p:cNvPicPr>
            <a:picLocks noChangeAspect="1" noChangeArrowheads="1"/>
          </p:cNvPicPr>
          <p:nvPr/>
        </p:nvPicPr>
        <p:blipFill rotWithShape="1">
          <a:blip r:embed="rId4">
            <a:extLst>
              <a:ext uri="{28A0092B-C50C-407E-A947-70E740481C1C}">
                <a14:useLocalDpi xmlns:a14="http://schemas.microsoft.com/office/drawing/2010/main" val="0"/>
              </a:ext>
            </a:extLst>
          </a:blip>
          <a:srcRect l="17198" r="3516"/>
          <a:stretch/>
        </p:blipFill>
        <p:spPr bwMode="auto">
          <a:xfrm>
            <a:off x="4654156" y="1275606"/>
            <a:ext cx="4310332" cy="2935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5" name="4 Conector recto"/>
          <p:cNvCxnSpPr/>
          <p:nvPr/>
        </p:nvCxnSpPr>
        <p:spPr>
          <a:xfrm>
            <a:off x="539552" y="4443958"/>
            <a:ext cx="8064896" cy="0"/>
          </a:xfrm>
          <a:prstGeom prst="line">
            <a:avLst/>
          </a:prstGeom>
        </p:spPr>
        <p:style>
          <a:lnRef idx="2">
            <a:schemeClr val="accent6"/>
          </a:lnRef>
          <a:fillRef idx="0">
            <a:schemeClr val="accent6"/>
          </a:fillRef>
          <a:effectRef idx="1">
            <a:schemeClr val="accent6"/>
          </a:effectRef>
          <a:fontRef idx="minor">
            <a:schemeClr val="tx1"/>
          </a:fontRef>
        </p:style>
      </p:cxnSp>
      <p:sp>
        <p:nvSpPr>
          <p:cNvPr id="6" name="5 Elipse"/>
          <p:cNvSpPr/>
          <p:nvPr/>
        </p:nvSpPr>
        <p:spPr>
          <a:xfrm>
            <a:off x="395536" y="4299942"/>
            <a:ext cx="288032" cy="288032"/>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VE"/>
          </a:p>
        </p:txBody>
      </p:sp>
      <p:sp>
        <p:nvSpPr>
          <p:cNvPr id="22" name="21 Elipse"/>
          <p:cNvSpPr/>
          <p:nvPr/>
        </p:nvSpPr>
        <p:spPr>
          <a:xfrm>
            <a:off x="2280747" y="4308326"/>
            <a:ext cx="288032" cy="288032"/>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VE"/>
          </a:p>
        </p:txBody>
      </p:sp>
      <p:sp>
        <p:nvSpPr>
          <p:cNvPr id="23" name="22 Elipse"/>
          <p:cNvSpPr/>
          <p:nvPr/>
        </p:nvSpPr>
        <p:spPr>
          <a:xfrm>
            <a:off x="4438132" y="4299942"/>
            <a:ext cx="288032" cy="288032"/>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VE"/>
          </a:p>
        </p:txBody>
      </p:sp>
      <p:sp>
        <p:nvSpPr>
          <p:cNvPr id="24" name="23 Elipse"/>
          <p:cNvSpPr/>
          <p:nvPr/>
        </p:nvSpPr>
        <p:spPr>
          <a:xfrm>
            <a:off x="6588224" y="4308326"/>
            <a:ext cx="288032" cy="288032"/>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VE"/>
          </a:p>
        </p:txBody>
      </p:sp>
      <p:sp>
        <p:nvSpPr>
          <p:cNvPr id="25" name="24 Elipse"/>
          <p:cNvSpPr/>
          <p:nvPr/>
        </p:nvSpPr>
        <p:spPr>
          <a:xfrm>
            <a:off x="8448972" y="4308326"/>
            <a:ext cx="288032" cy="288032"/>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VE"/>
          </a:p>
        </p:txBody>
      </p:sp>
      <p:sp>
        <p:nvSpPr>
          <p:cNvPr id="8" name="7 CuadroTexto"/>
          <p:cNvSpPr txBox="1"/>
          <p:nvPr/>
        </p:nvSpPr>
        <p:spPr>
          <a:xfrm>
            <a:off x="1380647" y="4545801"/>
            <a:ext cx="2088232" cy="307777"/>
          </a:xfrm>
          <a:prstGeom prst="rect">
            <a:avLst/>
          </a:prstGeom>
          <a:noFill/>
        </p:spPr>
        <p:txBody>
          <a:bodyPr wrap="square" rtlCol="0">
            <a:spAutoFit/>
          </a:bodyPr>
          <a:lstStyle/>
          <a:p>
            <a:pPr algn="ctr"/>
            <a:r>
              <a:rPr lang="es-VE" b="1" dirty="0" smtClean="0">
                <a:solidFill>
                  <a:schemeClr val="bg1"/>
                </a:solidFill>
                <a:latin typeface="Titillium Web" charset="0"/>
              </a:rPr>
              <a:t>3 meses</a:t>
            </a:r>
            <a:endParaRPr lang="es-VE" b="1" dirty="0">
              <a:solidFill>
                <a:schemeClr val="bg1"/>
              </a:solidFill>
              <a:latin typeface="Titillium Web" charset="0"/>
            </a:endParaRPr>
          </a:p>
        </p:txBody>
      </p:sp>
      <p:sp>
        <p:nvSpPr>
          <p:cNvPr id="27" name="26 CuadroTexto"/>
          <p:cNvSpPr txBox="1"/>
          <p:nvPr/>
        </p:nvSpPr>
        <p:spPr>
          <a:xfrm>
            <a:off x="3527884" y="4568229"/>
            <a:ext cx="2088232" cy="307777"/>
          </a:xfrm>
          <a:prstGeom prst="rect">
            <a:avLst/>
          </a:prstGeom>
          <a:noFill/>
        </p:spPr>
        <p:txBody>
          <a:bodyPr wrap="square" rtlCol="0">
            <a:spAutoFit/>
          </a:bodyPr>
          <a:lstStyle/>
          <a:p>
            <a:pPr algn="ctr"/>
            <a:r>
              <a:rPr lang="es-VE" b="1" dirty="0" smtClean="0">
                <a:solidFill>
                  <a:schemeClr val="bg1"/>
                </a:solidFill>
                <a:latin typeface="Titillium Web" charset="0"/>
              </a:rPr>
              <a:t>6 meses</a:t>
            </a:r>
            <a:endParaRPr lang="es-VE" b="1" dirty="0">
              <a:solidFill>
                <a:schemeClr val="bg1"/>
              </a:solidFill>
              <a:latin typeface="Titillium Web" charset="0"/>
            </a:endParaRPr>
          </a:p>
        </p:txBody>
      </p:sp>
      <p:sp>
        <p:nvSpPr>
          <p:cNvPr id="28" name="27 CuadroTexto"/>
          <p:cNvSpPr txBox="1"/>
          <p:nvPr/>
        </p:nvSpPr>
        <p:spPr>
          <a:xfrm>
            <a:off x="5724128" y="4568229"/>
            <a:ext cx="2088232" cy="307777"/>
          </a:xfrm>
          <a:prstGeom prst="rect">
            <a:avLst/>
          </a:prstGeom>
          <a:noFill/>
        </p:spPr>
        <p:txBody>
          <a:bodyPr wrap="square" rtlCol="0">
            <a:spAutoFit/>
          </a:bodyPr>
          <a:lstStyle/>
          <a:p>
            <a:pPr algn="ctr"/>
            <a:r>
              <a:rPr lang="es-VE" b="1" dirty="0" smtClean="0">
                <a:solidFill>
                  <a:schemeClr val="bg1"/>
                </a:solidFill>
                <a:latin typeface="Titillium Web" charset="0"/>
              </a:rPr>
              <a:t>9 meses</a:t>
            </a:r>
            <a:endParaRPr lang="es-VE" b="1" dirty="0">
              <a:solidFill>
                <a:schemeClr val="bg1"/>
              </a:solidFill>
              <a:latin typeface="Titillium Web" charset="0"/>
            </a:endParaRPr>
          </a:p>
        </p:txBody>
      </p:sp>
      <p:sp>
        <p:nvSpPr>
          <p:cNvPr id="29" name="28 CuadroTexto"/>
          <p:cNvSpPr txBox="1"/>
          <p:nvPr/>
        </p:nvSpPr>
        <p:spPr>
          <a:xfrm>
            <a:off x="7524328" y="4587974"/>
            <a:ext cx="2088232" cy="307777"/>
          </a:xfrm>
          <a:prstGeom prst="rect">
            <a:avLst/>
          </a:prstGeom>
          <a:noFill/>
        </p:spPr>
        <p:txBody>
          <a:bodyPr wrap="square" rtlCol="0">
            <a:spAutoFit/>
          </a:bodyPr>
          <a:lstStyle/>
          <a:p>
            <a:pPr algn="ctr"/>
            <a:r>
              <a:rPr lang="es-VE" b="1" dirty="0" smtClean="0">
                <a:solidFill>
                  <a:schemeClr val="bg1"/>
                </a:solidFill>
                <a:latin typeface="Titillium Web" charset="0"/>
              </a:rPr>
              <a:t>12 meses</a:t>
            </a:r>
            <a:endParaRPr lang="es-VE" b="1" dirty="0">
              <a:solidFill>
                <a:schemeClr val="bg1"/>
              </a:solidFill>
              <a:latin typeface="Titillium Web" charset="0"/>
            </a:endParaRPr>
          </a:p>
        </p:txBody>
      </p:sp>
    </p:spTree>
    <p:extLst>
      <p:ext uri="{BB962C8B-B14F-4D97-AF65-F5344CB8AC3E}">
        <p14:creationId xmlns:p14="http://schemas.microsoft.com/office/powerpoint/2010/main" val="20871233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2" name="Google Shape;75;p14"/>
          <p:cNvSpPr txBox="1">
            <a:spLocks/>
          </p:cNvSpPr>
          <p:nvPr/>
        </p:nvSpPr>
        <p:spPr>
          <a:xfrm>
            <a:off x="0" y="0"/>
            <a:ext cx="9144000" cy="627534"/>
          </a:xfrm>
          <a:prstGeom prst="rect">
            <a:avLst/>
          </a:prstGeom>
          <a:solidFill>
            <a:srgbClr val="FFFFFF">
              <a:alpha val="34118"/>
            </a:srgb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sp>
        <p:nvSpPr>
          <p:cNvPr id="8" name="7 Rectángulo"/>
          <p:cNvSpPr/>
          <p:nvPr/>
        </p:nvSpPr>
        <p:spPr>
          <a:xfrm>
            <a:off x="107504" y="843558"/>
            <a:ext cx="8856984" cy="3888432"/>
          </a:xfrm>
          <a:prstGeom prst="rect">
            <a:avLst/>
          </a:prstGeom>
          <a:solidFill>
            <a:srgbClr val="00298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cxnSp>
        <p:nvCxnSpPr>
          <p:cNvPr id="7" name="6 Conector recto"/>
          <p:cNvCxnSpPr/>
          <p:nvPr/>
        </p:nvCxnSpPr>
        <p:spPr>
          <a:xfrm>
            <a:off x="0" y="62753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Google Shape;75;p14"/>
          <p:cNvSpPr txBox="1">
            <a:spLocks/>
          </p:cNvSpPr>
          <p:nvPr/>
        </p:nvSpPr>
        <p:spPr>
          <a:xfrm>
            <a:off x="107504" y="0"/>
            <a:ext cx="9144000" cy="606996"/>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r>
              <a:rPr lang="es-VE" sz="3400" dirty="0" smtClean="0">
                <a:effectLst>
                  <a:outerShdw blurRad="38100" dist="38100" dir="2700000" algn="tl">
                    <a:srgbClr val="000000">
                      <a:alpha val="43137"/>
                    </a:srgbClr>
                  </a:outerShdw>
                </a:effectLst>
              </a:rPr>
              <a:t>Análisis Estadístico</a:t>
            </a:r>
            <a:endParaRPr lang="es-VE" sz="3400" dirty="0">
              <a:effectLst>
                <a:outerShdw blurRad="38100" dist="38100" dir="2700000" algn="tl">
                  <a:srgbClr val="000000">
                    <a:alpha val="43137"/>
                  </a:srgbClr>
                </a:outerShdw>
              </a:effectLst>
            </a:endParaRPr>
          </a:p>
        </p:txBody>
      </p:sp>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38" t="15760" r="25083" b="73993"/>
          <a:stretch/>
        </p:blipFill>
        <p:spPr bwMode="auto">
          <a:xfrm rot="10800000">
            <a:off x="-4" y="4896304"/>
            <a:ext cx="9164304" cy="26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19 CuadroTexto"/>
          <p:cNvSpPr txBox="1"/>
          <p:nvPr/>
        </p:nvSpPr>
        <p:spPr>
          <a:xfrm>
            <a:off x="0" y="4887039"/>
            <a:ext cx="9107488" cy="276999"/>
          </a:xfrm>
          <a:prstGeom prst="rect">
            <a:avLst/>
          </a:prstGeom>
          <a:noFill/>
        </p:spPr>
        <p:txBody>
          <a:bodyPr wrap="square" rtlCol="0">
            <a:spAutoFit/>
          </a:bodyPr>
          <a:lstStyle/>
          <a:p>
            <a:pPr algn="r"/>
            <a:r>
              <a:rPr lang="es-US" sz="1200" i="1" dirty="0">
                <a:solidFill>
                  <a:schemeClr val="bg1"/>
                </a:solidFill>
                <a:latin typeface="Century Gothic" pitchFamily="34" charset="0"/>
                <a:cs typeface="Calibri" pitchFamily="34" charset="0"/>
              </a:rPr>
              <a:t>JAMA. 2019;321(11):1059–1068. doi:10.1001/jama.2019.0335</a:t>
            </a:r>
            <a:endParaRPr lang="es-US" sz="1200" i="1" dirty="0" smtClean="0">
              <a:solidFill>
                <a:schemeClr val="bg1"/>
              </a:solidFill>
              <a:latin typeface="Century Gothic" pitchFamily="34" charset="0"/>
              <a:cs typeface="Calibri" pitchFamily="34" charset="0"/>
            </a:endParaRPr>
          </a:p>
        </p:txBody>
      </p:sp>
      <p:sp>
        <p:nvSpPr>
          <p:cNvPr id="4" name="3 Pentágono"/>
          <p:cNvSpPr/>
          <p:nvPr/>
        </p:nvSpPr>
        <p:spPr>
          <a:xfrm>
            <a:off x="683568" y="1059582"/>
            <a:ext cx="2232248" cy="180020"/>
          </a:xfrm>
          <a:prstGeom prst="homePlat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VE"/>
          </a:p>
        </p:txBody>
      </p:sp>
      <p:sp>
        <p:nvSpPr>
          <p:cNvPr id="6" name="5 CuadroTexto"/>
          <p:cNvSpPr txBox="1"/>
          <p:nvPr/>
        </p:nvSpPr>
        <p:spPr>
          <a:xfrm>
            <a:off x="611560" y="1239602"/>
            <a:ext cx="2232248" cy="2246769"/>
          </a:xfrm>
          <a:prstGeom prst="rect">
            <a:avLst/>
          </a:prstGeom>
          <a:noFill/>
        </p:spPr>
        <p:txBody>
          <a:bodyPr wrap="square" rtlCol="0">
            <a:spAutoFit/>
          </a:bodyPr>
          <a:lstStyle/>
          <a:p>
            <a:r>
              <a:rPr lang="es-VE" dirty="0">
                <a:solidFill>
                  <a:schemeClr val="bg1"/>
                </a:solidFill>
                <a:latin typeface="Titillium Web" charset="0"/>
              </a:rPr>
              <a:t>De acuerdo con una acumulación de pacientes del estudio más lenta de lo proyectado a pesar de los intentos de mejorar los </a:t>
            </a:r>
            <a:r>
              <a:rPr lang="es-VE" dirty="0" smtClean="0">
                <a:solidFill>
                  <a:schemeClr val="bg1"/>
                </a:solidFill>
                <a:latin typeface="Titillium Web" charset="0"/>
              </a:rPr>
              <a:t>reclutamientos </a:t>
            </a:r>
            <a:r>
              <a:rPr lang="es-ES" dirty="0">
                <a:solidFill>
                  <a:schemeClr val="bg1"/>
                </a:solidFill>
                <a:latin typeface="Titillium Web" charset="0"/>
              </a:rPr>
              <a:t>el comité directivo decidió </a:t>
            </a:r>
            <a:r>
              <a:rPr lang="es-ES" b="1" dirty="0">
                <a:solidFill>
                  <a:schemeClr val="bg1"/>
                </a:solidFill>
                <a:latin typeface="Titillium Web" charset="0"/>
              </a:rPr>
              <a:t>volver a calcular el original tamaño de la muestra</a:t>
            </a:r>
            <a:r>
              <a:rPr lang="es-ES" dirty="0">
                <a:solidFill>
                  <a:schemeClr val="bg1"/>
                </a:solidFill>
                <a:latin typeface="Titillium Web" charset="0"/>
              </a:rPr>
              <a:t> (270 pacientes</a:t>
            </a:r>
            <a:r>
              <a:rPr lang="es-ES" dirty="0" smtClean="0">
                <a:solidFill>
                  <a:schemeClr val="bg1"/>
                </a:solidFill>
                <a:latin typeface="Titillium Web" charset="0"/>
              </a:rPr>
              <a:t>).</a:t>
            </a:r>
            <a:endParaRPr lang="es-VE" dirty="0">
              <a:solidFill>
                <a:schemeClr val="bg1"/>
              </a:solidFill>
              <a:latin typeface="Titillium Web" charset="0"/>
            </a:endParaRPr>
          </a:p>
        </p:txBody>
      </p:sp>
      <p:sp>
        <p:nvSpPr>
          <p:cNvPr id="17" name="16 Pentágono"/>
          <p:cNvSpPr/>
          <p:nvPr/>
        </p:nvSpPr>
        <p:spPr>
          <a:xfrm>
            <a:off x="3131840" y="1059582"/>
            <a:ext cx="2232248" cy="180020"/>
          </a:xfrm>
          <a:prstGeom prst="homePlat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VE"/>
          </a:p>
        </p:txBody>
      </p:sp>
      <p:sp>
        <p:nvSpPr>
          <p:cNvPr id="18" name="17 CuadroTexto"/>
          <p:cNvSpPr txBox="1"/>
          <p:nvPr/>
        </p:nvSpPr>
        <p:spPr>
          <a:xfrm>
            <a:off x="3131840" y="1294765"/>
            <a:ext cx="2304256" cy="3323987"/>
          </a:xfrm>
          <a:prstGeom prst="rect">
            <a:avLst/>
          </a:prstGeom>
          <a:noFill/>
        </p:spPr>
        <p:txBody>
          <a:bodyPr wrap="square" rtlCol="0">
            <a:spAutoFit/>
          </a:bodyPr>
          <a:lstStyle/>
          <a:p>
            <a:pPr>
              <a:buClr>
                <a:schemeClr val="bg1"/>
              </a:buClr>
            </a:pPr>
            <a:r>
              <a:rPr lang="es-ES" dirty="0">
                <a:solidFill>
                  <a:schemeClr val="bg1"/>
                </a:solidFill>
                <a:latin typeface="Titillium Web" charset="0"/>
              </a:rPr>
              <a:t>Se requirió un tamaño de muestra </a:t>
            </a:r>
            <a:r>
              <a:rPr lang="es-ES" dirty="0" smtClean="0">
                <a:solidFill>
                  <a:schemeClr val="bg1"/>
                </a:solidFill>
                <a:latin typeface="Titillium Web" charset="0"/>
              </a:rPr>
              <a:t>de aproximadamente </a:t>
            </a:r>
            <a:r>
              <a:rPr lang="es-ES" b="1" dirty="0" smtClean="0">
                <a:solidFill>
                  <a:schemeClr val="bg1"/>
                </a:solidFill>
                <a:latin typeface="Titillium Web" charset="0"/>
              </a:rPr>
              <a:t>116 pacientes</a:t>
            </a:r>
            <a:r>
              <a:rPr lang="es-ES" dirty="0" smtClean="0">
                <a:solidFill>
                  <a:schemeClr val="bg1"/>
                </a:solidFill>
                <a:latin typeface="Titillium Web" charset="0"/>
              </a:rPr>
              <a:t> </a:t>
            </a:r>
            <a:r>
              <a:rPr lang="es-ES" dirty="0">
                <a:solidFill>
                  <a:schemeClr val="bg1"/>
                </a:solidFill>
                <a:latin typeface="Titillium Web" charset="0"/>
              </a:rPr>
              <a:t>en total para </a:t>
            </a:r>
            <a:r>
              <a:rPr lang="es-ES" dirty="0" smtClean="0">
                <a:solidFill>
                  <a:schemeClr val="bg1"/>
                </a:solidFill>
                <a:latin typeface="Titillium Web" charset="0"/>
              </a:rPr>
              <a:t>una </a:t>
            </a:r>
            <a:r>
              <a:rPr lang="es-ES" b="1" dirty="0" smtClean="0">
                <a:solidFill>
                  <a:schemeClr val="bg1"/>
                </a:solidFill>
                <a:latin typeface="Titillium Web" charset="0"/>
              </a:rPr>
              <a:t>potencia </a:t>
            </a:r>
            <a:r>
              <a:rPr lang="es-ES" b="1" dirty="0">
                <a:solidFill>
                  <a:schemeClr val="bg1"/>
                </a:solidFill>
                <a:latin typeface="Titillium Web" charset="0"/>
              </a:rPr>
              <a:t>del 80%</a:t>
            </a:r>
            <a:r>
              <a:rPr lang="es-ES" dirty="0">
                <a:solidFill>
                  <a:schemeClr val="bg1"/>
                </a:solidFill>
                <a:latin typeface="Titillium Web" charset="0"/>
              </a:rPr>
              <a:t> y </a:t>
            </a:r>
            <a:r>
              <a:rPr lang="es-ES" dirty="0" smtClean="0">
                <a:solidFill>
                  <a:schemeClr val="bg1"/>
                </a:solidFill>
                <a:latin typeface="Titillium Web" charset="0"/>
              </a:rPr>
              <a:t>una </a:t>
            </a:r>
            <a:r>
              <a:rPr lang="es-ES" b="1" dirty="0" smtClean="0">
                <a:solidFill>
                  <a:schemeClr val="bg1"/>
                </a:solidFill>
                <a:latin typeface="Titillium Web" charset="0"/>
              </a:rPr>
              <a:t>tasa </a:t>
            </a:r>
            <a:r>
              <a:rPr lang="es-ES" b="1" dirty="0">
                <a:solidFill>
                  <a:schemeClr val="bg1"/>
                </a:solidFill>
                <a:latin typeface="Titillium Web" charset="0"/>
              </a:rPr>
              <a:t>de error de tipo I del 5%</a:t>
            </a:r>
            <a:r>
              <a:rPr lang="es-ES" dirty="0">
                <a:solidFill>
                  <a:schemeClr val="bg1"/>
                </a:solidFill>
                <a:latin typeface="Titillium Web" charset="0"/>
              </a:rPr>
              <a:t> (alternativa bilateral</a:t>
            </a:r>
            <a:r>
              <a:rPr lang="es-ES" dirty="0" smtClean="0">
                <a:solidFill>
                  <a:schemeClr val="bg1"/>
                </a:solidFill>
                <a:latin typeface="Titillium Web" charset="0"/>
              </a:rPr>
              <a:t>).</a:t>
            </a:r>
          </a:p>
          <a:p>
            <a:pPr>
              <a:buClr>
                <a:schemeClr val="bg1"/>
              </a:buClr>
            </a:pPr>
            <a:endParaRPr lang="es-ES" b="1" dirty="0" smtClean="0">
              <a:solidFill>
                <a:schemeClr val="bg1"/>
              </a:solidFill>
              <a:latin typeface="Titillium Web" charset="0"/>
            </a:endParaRPr>
          </a:p>
          <a:p>
            <a:pPr>
              <a:buClr>
                <a:schemeClr val="bg1"/>
              </a:buClr>
            </a:pPr>
            <a:r>
              <a:rPr lang="es-ES" b="1" dirty="0" smtClean="0">
                <a:solidFill>
                  <a:schemeClr val="bg1"/>
                </a:solidFill>
                <a:latin typeface="Titillium Web" charset="0"/>
              </a:rPr>
              <a:t>Se </a:t>
            </a:r>
            <a:r>
              <a:rPr lang="es-ES" b="1" dirty="0">
                <a:solidFill>
                  <a:schemeClr val="bg1"/>
                </a:solidFill>
                <a:latin typeface="Titillium Web" charset="0"/>
              </a:rPr>
              <a:t>agregaron </a:t>
            </a:r>
            <a:r>
              <a:rPr lang="es-ES" b="1" dirty="0" smtClean="0">
                <a:solidFill>
                  <a:schemeClr val="bg1"/>
                </a:solidFill>
                <a:latin typeface="Titillium Web" charset="0"/>
              </a:rPr>
              <a:t>40 pacientes </a:t>
            </a:r>
            <a:r>
              <a:rPr lang="es-ES" dirty="0">
                <a:solidFill>
                  <a:schemeClr val="bg1"/>
                </a:solidFill>
                <a:latin typeface="Titillium Web" charset="0"/>
              </a:rPr>
              <a:t>para asegurar el número calculado de pacientes para el análisis a los 12 meses, permitiendo abandonos durante el seguimiento de 4 años.  </a:t>
            </a:r>
            <a:endParaRPr lang="es-VE" dirty="0">
              <a:solidFill>
                <a:schemeClr val="bg1"/>
              </a:solidFill>
              <a:latin typeface="Titillium Web" charset="0"/>
            </a:endParaRPr>
          </a:p>
        </p:txBody>
      </p:sp>
      <p:sp>
        <p:nvSpPr>
          <p:cNvPr id="21" name="20 Pentágono"/>
          <p:cNvSpPr/>
          <p:nvPr/>
        </p:nvSpPr>
        <p:spPr>
          <a:xfrm>
            <a:off x="5580112" y="1059582"/>
            <a:ext cx="3096344" cy="180020"/>
          </a:xfrm>
          <a:prstGeom prst="homePlat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VE"/>
          </a:p>
        </p:txBody>
      </p:sp>
      <p:sp>
        <p:nvSpPr>
          <p:cNvPr id="22" name="21 CuadroTexto"/>
          <p:cNvSpPr txBox="1"/>
          <p:nvPr/>
        </p:nvSpPr>
        <p:spPr>
          <a:xfrm>
            <a:off x="5508104" y="1297089"/>
            <a:ext cx="3168352" cy="2246769"/>
          </a:xfrm>
          <a:prstGeom prst="rect">
            <a:avLst/>
          </a:prstGeom>
          <a:noFill/>
        </p:spPr>
        <p:txBody>
          <a:bodyPr wrap="square" rtlCol="0">
            <a:spAutoFit/>
          </a:bodyPr>
          <a:lstStyle/>
          <a:p>
            <a:pPr>
              <a:buClr>
                <a:schemeClr val="bg1"/>
              </a:buClr>
            </a:pPr>
            <a:r>
              <a:rPr lang="es-VE" dirty="0">
                <a:solidFill>
                  <a:schemeClr val="bg1"/>
                </a:solidFill>
                <a:latin typeface="Titillium Web" charset="0"/>
              </a:rPr>
              <a:t>El nuevo cálculo del tamaño de la muestra, </a:t>
            </a:r>
            <a:r>
              <a:rPr lang="es-VE" dirty="0" smtClean="0">
                <a:solidFill>
                  <a:schemeClr val="bg1"/>
                </a:solidFill>
                <a:latin typeface="Titillium Web" charset="0"/>
              </a:rPr>
              <a:t>asumió </a:t>
            </a:r>
            <a:r>
              <a:rPr lang="es-VE" dirty="0">
                <a:solidFill>
                  <a:schemeClr val="bg1"/>
                </a:solidFill>
                <a:latin typeface="Titillium Web" charset="0"/>
              </a:rPr>
              <a:t>que la </a:t>
            </a:r>
            <a:r>
              <a:rPr lang="es-VE" b="1" dirty="0">
                <a:solidFill>
                  <a:schemeClr val="bg1"/>
                </a:solidFill>
                <a:latin typeface="Titillium Web" charset="0"/>
              </a:rPr>
              <a:t>diferencia mínima detectable en el punto final primario </a:t>
            </a:r>
            <a:r>
              <a:rPr lang="es-VE" b="1" dirty="0" smtClean="0">
                <a:solidFill>
                  <a:schemeClr val="bg1"/>
                </a:solidFill>
                <a:latin typeface="Titillium Web" charset="0"/>
              </a:rPr>
              <a:t>era </a:t>
            </a:r>
            <a:r>
              <a:rPr lang="es-VE" b="1" dirty="0">
                <a:solidFill>
                  <a:schemeClr val="bg1"/>
                </a:solidFill>
                <a:latin typeface="Titillium Web" charset="0"/>
              </a:rPr>
              <a:t>mayor o igual a 10.5 unidades</a:t>
            </a:r>
            <a:r>
              <a:rPr lang="es-VE" dirty="0">
                <a:solidFill>
                  <a:schemeClr val="bg1"/>
                </a:solidFill>
                <a:latin typeface="Titillium Web" charset="0"/>
              </a:rPr>
              <a:t> (correspondiente a una mejora del </a:t>
            </a:r>
            <a:r>
              <a:rPr lang="es-VE" dirty="0" smtClean="0">
                <a:solidFill>
                  <a:schemeClr val="bg1"/>
                </a:solidFill>
                <a:latin typeface="Titillium Web" charset="0"/>
              </a:rPr>
              <a:t>15%).</a:t>
            </a:r>
          </a:p>
          <a:p>
            <a:pPr>
              <a:buClr>
                <a:schemeClr val="bg1"/>
              </a:buClr>
            </a:pPr>
            <a:endParaRPr lang="es-VE" dirty="0">
              <a:solidFill>
                <a:schemeClr val="bg1"/>
              </a:solidFill>
              <a:latin typeface="Titillium Web" charset="0"/>
            </a:endParaRPr>
          </a:p>
          <a:p>
            <a:pPr>
              <a:buClr>
                <a:schemeClr val="bg1"/>
              </a:buClr>
            </a:pPr>
            <a:r>
              <a:rPr lang="es-VE" dirty="0" smtClean="0">
                <a:solidFill>
                  <a:schemeClr val="bg1"/>
                </a:solidFill>
                <a:latin typeface="Titillium Web" charset="0"/>
              </a:rPr>
              <a:t>La </a:t>
            </a:r>
            <a:r>
              <a:rPr lang="es-VE" dirty="0">
                <a:solidFill>
                  <a:schemeClr val="bg1"/>
                </a:solidFill>
                <a:latin typeface="Titillium Web" charset="0"/>
              </a:rPr>
              <a:t>diferencia originalmente anticipada fue de 7 (correspondiente a una mejora del 10%).</a:t>
            </a:r>
          </a:p>
        </p:txBody>
      </p:sp>
    </p:spTree>
    <p:extLst>
      <p:ext uri="{BB962C8B-B14F-4D97-AF65-F5344CB8AC3E}">
        <p14:creationId xmlns:p14="http://schemas.microsoft.com/office/powerpoint/2010/main" val="40600642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2" name="Google Shape;75;p14"/>
          <p:cNvSpPr txBox="1">
            <a:spLocks/>
          </p:cNvSpPr>
          <p:nvPr/>
        </p:nvSpPr>
        <p:spPr>
          <a:xfrm>
            <a:off x="0" y="0"/>
            <a:ext cx="9144000" cy="627534"/>
          </a:xfrm>
          <a:prstGeom prst="rect">
            <a:avLst/>
          </a:prstGeom>
          <a:solidFill>
            <a:srgbClr val="FFFFFF">
              <a:alpha val="34118"/>
            </a:srgb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sp>
        <p:nvSpPr>
          <p:cNvPr id="8" name="7 Rectángulo"/>
          <p:cNvSpPr/>
          <p:nvPr/>
        </p:nvSpPr>
        <p:spPr>
          <a:xfrm>
            <a:off x="107504" y="843558"/>
            <a:ext cx="8856984" cy="3888432"/>
          </a:xfrm>
          <a:prstGeom prst="rect">
            <a:avLst/>
          </a:prstGeom>
          <a:solidFill>
            <a:srgbClr val="00298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cxnSp>
        <p:nvCxnSpPr>
          <p:cNvPr id="7" name="6 Conector recto"/>
          <p:cNvCxnSpPr/>
          <p:nvPr/>
        </p:nvCxnSpPr>
        <p:spPr>
          <a:xfrm>
            <a:off x="0" y="62753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Google Shape;75;p14"/>
          <p:cNvSpPr txBox="1">
            <a:spLocks/>
          </p:cNvSpPr>
          <p:nvPr/>
        </p:nvSpPr>
        <p:spPr>
          <a:xfrm>
            <a:off x="107504" y="0"/>
            <a:ext cx="9144000" cy="606996"/>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r>
              <a:rPr lang="es-VE" sz="3400" dirty="0" smtClean="0">
                <a:effectLst>
                  <a:outerShdw blurRad="38100" dist="38100" dir="2700000" algn="tl">
                    <a:srgbClr val="000000">
                      <a:alpha val="43137"/>
                    </a:srgbClr>
                  </a:outerShdw>
                </a:effectLst>
              </a:rPr>
              <a:t>Análisis Estadístico</a:t>
            </a:r>
            <a:endParaRPr lang="es-VE" sz="3400" dirty="0">
              <a:effectLst>
                <a:outerShdw blurRad="38100" dist="38100" dir="2700000" algn="tl">
                  <a:srgbClr val="000000">
                    <a:alpha val="43137"/>
                  </a:srgbClr>
                </a:outerShdw>
              </a:effectLst>
            </a:endParaRPr>
          </a:p>
        </p:txBody>
      </p:sp>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38" t="15760" r="25083" b="73993"/>
          <a:stretch/>
        </p:blipFill>
        <p:spPr bwMode="auto">
          <a:xfrm rot="10800000">
            <a:off x="-4" y="4896304"/>
            <a:ext cx="9164304" cy="26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19 CuadroTexto"/>
          <p:cNvSpPr txBox="1"/>
          <p:nvPr/>
        </p:nvSpPr>
        <p:spPr>
          <a:xfrm>
            <a:off x="0" y="4887039"/>
            <a:ext cx="9107488" cy="276999"/>
          </a:xfrm>
          <a:prstGeom prst="rect">
            <a:avLst/>
          </a:prstGeom>
          <a:noFill/>
        </p:spPr>
        <p:txBody>
          <a:bodyPr wrap="square" rtlCol="0">
            <a:spAutoFit/>
          </a:bodyPr>
          <a:lstStyle/>
          <a:p>
            <a:pPr algn="r"/>
            <a:r>
              <a:rPr lang="es-US" sz="1200" i="1" dirty="0">
                <a:solidFill>
                  <a:schemeClr val="bg1"/>
                </a:solidFill>
                <a:latin typeface="Century Gothic" pitchFamily="34" charset="0"/>
                <a:cs typeface="Calibri" pitchFamily="34" charset="0"/>
              </a:rPr>
              <a:t>JAMA. 2019;321(11):1059–1068. doi:10.1001/jama.2019.0335</a:t>
            </a:r>
            <a:endParaRPr lang="es-US" sz="1200" i="1" dirty="0" smtClean="0">
              <a:solidFill>
                <a:schemeClr val="bg1"/>
              </a:solidFill>
              <a:latin typeface="Century Gothic" pitchFamily="34" charset="0"/>
              <a:cs typeface="Calibri" pitchFamily="34" charset="0"/>
            </a:endParaRPr>
          </a:p>
        </p:txBody>
      </p:sp>
      <p:sp>
        <p:nvSpPr>
          <p:cNvPr id="4" name="3 Pentágono"/>
          <p:cNvSpPr/>
          <p:nvPr/>
        </p:nvSpPr>
        <p:spPr>
          <a:xfrm>
            <a:off x="467544" y="1059582"/>
            <a:ext cx="2232248" cy="180020"/>
          </a:xfrm>
          <a:prstGeom prst="homePlat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VE"/>
          </a:p>
        </p:txBody>
      </p:sp>
      <p:sp>
        <p:nvSpPr>
          <p:cNvPr id="6" name="5 CuadroTexto"/>
          <p:cNvSpPr txBox="1"/>
          <p:nvPr/>
        </p:nvSpPr>
        <p:spPr>
          <a:xfrm>
            <a:off x="395536" y="1239602"/>
            <a:ext cx="2232248" cy="3539430"/>
          </a:xfrm>
          <a:prstGeom prst="rect">
            <a:avLst/>
          </a:prstGeom>
          <a:noFill/>
        </p:spPr>
        <p:txBody>
          <a:bodyPr wrap="square" rtlCol="0">
            <a:spAutoFit/>
          </a:bodyPr>
          <a:lstStyle/>
          <a:p>
            <a:r>
              <a:rPr lang="es-ES" dirty="0">
                <a:solidFill>
                  <a:schemeClr val="bg1"/>
                </a:solidFill>
                <a:latin typeface="Titillium Web" charset="0"/>
              </a:rPr>
              <a:t>Los datos de la línea de base se </a:t>
            </a:r>
            <a:r>
              <a:rPr lang="es-ES" dirty="0" smtClean="0">
                <a:solidFill>
                  <a:schemeClr val="bg1"/>
                </a:solidFill>
                <a:latin typeface="Titillium Web" charset="0"/>
              </a:rPr>
              <a:t>presentan </a:t>
            </a:r>
            <a:r>
              <a:rPr lang="es-ES" dirty="0">
                <a:solidFill>
                  <a:schemeClr val="bg1"/>
                </a:solidFill>
                <a:latin typeface="Titillium Web" charset="0"/>
              </a:rPr>
              <a:t>como la media con desviaciones estándar para las variables continuas y porcentajes para las variables categóricas. </a:t>
            </a:r>
            <a:endParaRPr lang="es-ES" dirty="0" smtClean="0">
              <a:solidFill>
                <a:schemeClr val="bg1"/>
              </a:solidFill>
              <a:latin typeface="Titillium Web" charset="0"/>
            </a:endParaRPr>
          </a:p>
          <a:p>
            <a:endParaRPr lang="es-ES" dirty="0">
              <a:solidFill>
                <a:schemeClr val="bg1"/>
              </a:solidFill>
              <a:latin typeface="Titillium Web" charset="0"/>
            </a:endParaRPr>
          </a:p>
          <a:p>
            <a:r>
              <a:rPr lang="es-ES" b="1" dirty="0" smtClean="0">
                <a:solidFill>
                  <a:schemeClr val="bg1"/>
                </a:solidFill>
                <a:latin typeface="Titillium Web" charset="0"/>
              </a:rPr>
              <a:t>La </a:t>
            </a:r>
            <a:r>
              <a:rPr lang="es-ES" b="1" dirty="0">
                <a:solidFill>
                  <a:schemeClr val="bg1"/>
                </a:solidFill>
                <a:latin typeface="Titillium Web" charset="0"/>
              </a:rPr>
              <a:t>diferencia media entre los grupos de tratamiento se presenta con IC del 95%. </a:t>
            </a:r>
            <a:r>
              <a:rPr lang="es-ES" dirty="0">
                <a:solidFill>
                  <a:schemeClr val="bg1"/>
                </a:solidFill>
                <a:latin typeface="Titillium Web" charset="0"/>
              </a:rPr>
              <a:t>El punto final primario, el puntaje de salud general SF-36 a los 12 meses, se analizó mediante una prueba </a:t>
            </a:r>
            <a:r>
              <a:rPr lang="es-ES" dirty="0" smtClean="0">
                <a:solidFill>
                  <a:schemeClr val="bg1"/>
                </a:solidFill>
                <a:latin typeface="Titillium Web" charset="0"/>
              </a:rPr>
              <a:t>t.</a:t>
            </a:r>
            <a:endParaRPr lang="es-VE" dirty="0">
              <a:solidFill>
                <a:schemeClr val="bg1"/>
              </a:solidFill>
              <a:latin typeface="Titillium Web" charset="0"/>
            </a:endParaRPr>
          </a:p>
        </p:txBody>
      </p:sp>
      <p:sp>
        <p:nvSpPr>
          <p:cNvPr id="17" name="16 Pentágono"/>
          <p:cNvSpPr/>
          <p:nvPr/>
        </p:nvSpPr>
        <p:spPr>
          <a:xfrm>
            <a:off x="3059832" y="1059582"/>
            <a:ext cx="2232248" cy="180020"/>
          </a:xfrm>
          <a:prstGeom prst="homePlat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VE"/>
          </a:p>
        </p:txBody>
      </p:sp>
      <p:sp>
        <p:nvSpPr>
          <p:cNvPr id="18" name="17 CuadroTexto"/>
          <p:cNvSpPr txBox="1"/>
          <p:nvPr/>
        </p:nvSpPr>
        <p:spPr>
          <a:xfrm>
            <a:off x="3059832" y="1294765"/>
            <a:ext cx="2304256" cy="1384995"/>
          </a:xfrm>
          <a:prstGeom prst="rect">
            <a:avLst/>
          </a:prstGeom>
          <a:noFill/>
        </p:spPr>
        <p:txBody>
          <a:bodyPr wrap="square" rtlCol="0">
            <a:spAutoFit/>
          </a:bodyPr>
          <a:lstStyle/>
          <a:p>
            <a:pPr>
              <a:buClr>
                <a:schemeClr val="bg1"/>
              </a:buClr>
            </a:pPr>
            <a:r>
              <a:rPr lang="es-ES" dirty="0" smtClean="0">
                <a:solidFill>
                  <a:schemeClr val="bg1"/>
                </a:solidFill>
                <a:latin typeface="Titillium Web" charset="0"/>
              </a:rPr>
              <a:t>Los </a:t>
            </a:r>
            <a:r>
              <a:rPr lang="es-ES" dirty="0">
                <a:solidFill>
                  <a:schemeClr val="bg1"/>
                </a:solidFill>
                <a:latin typeface="Titillium Web" charset="0"/>
              </a:rPr>
              <a:t>datos del tiempo transcurrido hasta el evento se analizaron con </a:t>
            </a:r>
            <a:r>
              <a:rPr lang="es-ES" b="1" dirty="0">
                <a:solidFill>
                  <a:schemeClr val="bg1"/>
                </a:solidFill>
                <a:latin typeface="Titillium Web" charset="0"/>
              </a:rPr>
              <a:t>gráficos de Kaplan-</a:t>
            </a:r>
            <a:r>
              <a:rPr lang="es-ES" b="1" dirty="0" err="1">
                <a:solidFill>
                  <a:schemeClr val="bg1"/>
                </a:solidFill>
                <a:latin typeface="Titillium Web" charset="0"/>
              </a:rPr>
              <a:t>Meier</a:t>
            </a:r>
            <a:r>
              <a:rPr lang="es-ES" dirty="0">
                <a:solidFill>
                  <a:schemeClr val="bg1"/>
                </a:solidFill>
                <a:latin typeface="Titillium Web" charset="0"/>
              </a:rPr>
              <a:t> y pruebas de rango logarítmico con cocientes de riesgo (HR). </a:t>
            </a:r>
            <a:endParaRPr lang="es-VE" dirty="0">
              <a:solidFill>
                <a:schemeClr val="bg1"/>
              </a:solidFill>
              <a:latin typeface="Titillium Web" charset="0"/>
            </a:endParaRPr>
          </a:p>
        </p:txBody>
      </p:sp>
      <p:sp>
        <p:nvSpPr>
          <p:cNvPr id="21" name="20 Pentágono"/>
          <p:cNvSpPr/>
          <p:nvPr/>
        </p:nvSpPr>
        <p:spPr>
          <a:xfrm>
            <a:off x="5580112" y="1059582"/>
            <a:ext cx="3096344" cy="180020"/>
          </a:xfrm>
          <a:prstGeom prst="homePlat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VE"/>
          </a:p>
        </p:txBody>
      </p:sp>
      <p:sp>
        <p:nvSpPr>
          <p:cNvPr id="22" name="21 CuadroTexto"/>
          <p:cNvSpPr txBox="1"/>
          <p:nvPr/>
        </p:nvSpPr>
        <p:spPr>
          <a:xfrm>
            <a:off x="5508104" y="1297089"/>
            <a:ext cx="3168352" cy="2893100"/>
          </a:xfrm>
          <a:prstGeom prst="rect">
            <a:avLst/>
          </a:prstGeom>
          <a:noFill/>
        </p:spPr>
        <p:txBody>
          <a:bodyPr wrap="square" rtlCol="0">
            <a:spAutoFit/>
          </a:bodyPr>
          <a:lstStyle/>
          <a:p>
            <a:pPr>
              <a:buClr>
                <a:schemeClr val="bg1"/>
              </a:buClr>
            </a:pPr>
            <a:r>
              <a:rPr lang="es-ES" dirty="0">
                <a:solidFill>
                  <a:schemeClr val="bg1"/>
                </a:solidFill>
                <a:latin typeface="Titillium Web" charset="0"/>
              </a:rPr>
              <a:t>Se utilizó un análisis exploratorio post hoc de la covarianza para evaluar la relación entre las mejoras en la puntuación de salud general y la reducción de la carga de fibrilación </a:t>
            </a:r>
            <a:r>
              <a:rPr lang="es-ES" dirty="0" smtClean="0">
                <a:solidFill>
                  <a:schemeClr val="bg1"/>
                </a:solidFill>
                <a:latin typeface="Titillium Web" charset="0"/>
              </a:rPr>
              <a:t>auricular.</a:t>
            </a:r>
          </a:p>
          <a:p>
            <a:pPr>
              <a:buClr>
                <a:schemeClr val="bg1"/>
              </a:buClr>
            </a:pPr>
            <a:endParaRPr lang="es-ES" dirty="0">
              <a:solidFill>
                <a:schemeClr val="bg1"/>
              </a:solidFill>
              <a:latin typeface="Titillium Web" charset="0"/>
            </a:endParaRPr>
          </a:p>
          <a:p>
            <a:pPr>
              <a:buClr>
                <a:schemeClr val="bg1"/>
              </a:buClr>
            </a:pPr>
            <a:r>
              <a:rPr lang="es-ES" dirty="0" smtClean="0">
                <a:solidFill>
                  <a:schemeClr val="bg1"/>
                </a:solidFill>
                <a:latin typeface="Titillium Web" charset="0"/>
              </a:rPr>
              <a:t>No </a:t>
            </a:r>
            <a:r>
              <a:rPr lang="es-ES" dirty="0">
                <a:solidFill>
                  <a:schemeClr val="bg1"/>
                </a:solidFill>
                <a:latin typeface="Titillium Web" charset="0"/>
              </a:rPr>
              <a:t>se realizaron ajustes para comparaciones </a:t>
            </a:r>
            <a:r>
              <a:rPr lang="es-ES" dirty="0" smtClean="0">
                <a:solidFill>
                  <a:schemeClr val="bg1"/>
                </a:solidFill>
                <a:latin typeface="Titillium Web" charset="0"/>
              </a:rPr>
              <a:t>múltiples; </a:t>
            </a:r>
            <a:r>
              <a:rPr lang="es-ES" dirty="0">
                <a:solidFill>
                  <a:schemeClr val="bg1"/>
                </a:solidFill>
                <a:latin typeface="Titillium Web" charset="0"/>
              </a:rPr>
              <a:t>por lo tanto, </a:t>
            </a:r>
            <a:r>
              <a:rPr lang="es-ES" b="1" dirty="0">
                <a:solidFill>
                  <a:schemeClr val="bg1"/>
                </a:solidFill>
                <a:latin typeface="Titillium Web" charset="0"/>
              </a:rPr>
              <a:t>todos los hallazgos de los análisis de los puntos finales secundarios y los análisis post hoc deben considerarse </a:t>
            </a:r>
            <a:r>
              <a:rPr lang="es-ES" b="1" dirty="0" smtClean="0">
                <a:solidFill>
                  <a:schemeClr val="bg1"/>
                </a:solidFill>
                <a:latin typeface="Titillium Web" charset="0"/>
              </a:rPr>
              <a:t>exploratorios.</a:t>
            </a:r>
            <a:endParaRPr lang="es-VE" b="1" dirty="0">
              <a:solidFill>
                <a:schemeClr val="bg1"/>
              </a:solidFill>
              <a:latin typeface="Titillium Web" charset="0"/>
            </a:endParaRPr>
          </a:p>
        </p:txBody>
      </p:sp>
    </p:spTree>
    <p:extLst>
      <p:ext uri="{BB962C8B-B14F-4D97-AF65-F5344CB8AC3E}">
        <p14:creationId xmlns:p14="http://schemas.microsoft.com/office/powerpoint/2010/main" val="40028679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137"/>
        <p:cNvGrpSpPr/>
        <p:nvPr/>
      </p:nvGrpSpPr>
      <p:grpSpPr>
        <a:xfrm>
          <a:off x="0" y="0"/>
          <a:ext cx="0" cy="0"/>
          <a:chOff x="0" y="0"/>
          <a:chExt cx="0" cy="0"/>
        </a:xfrm>
      </p:grpSpPr>
      <p:sp>
        <p:nvSpPr>
          <p:cNvPr id="139" name="Google Shape;139;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6" name="Google Shape;75;p14"/>
          <p:cNvSpPr txBox="1">
            <a:spLocks/>
          </p:cNvSpPr>
          <p:nvPr/>
        </p:nvSpPr>
        <p:spPr>
          <a:xfrm>
            <a:off x="-3" y="1419622"/>
            <a:ext cx="9143999" cy="2376264"/>
          </a:xfrm>
          <a:prstGeom prst="rect">
            <a:avLst/>
          </a:prstGeom>
          <a:solidFill>
            <a:srgbClr val="FFFFFF">
              <a:alpha val="54902"/>
            </a:srgb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pPr algn="ctr"/>
            <a:r>
              <a:rPr lang="es-VE" sz="4400" dirty="0" smtClean="0">
                <a:solidFill>
                  <a:srgbClr val="002060"/>
                </a:solidFill>
                <a:effectLst>
                  <a:outerShdw blurRad="38100" dist="38100" dir="2700000" algn="tl">
                    <a:srgbClr val="000000">
                      <a:alpha val="43137"/>
                    </a:srgbClr>
                  </a:outerShdw>
                </a:effectLst>
              </a:rPr>
              <a:t>Interrogante del Ciclo</a:t>
            </a:r>
          </a:p>
          <a:p>
            <a:pPr algn="ctr"/>
            <a:r>
              <a:rPr lang="es-VE" sz="2800" b="0" dirty="0">
                <a:solidFill>
                  <a:schemeClr val="tx1"/>
                </a:solidFill>
                <a:effectLst>
                  <a:outerShdw blurRad="38100" dist="38100" dir="2700000" algn="tl">
                    <a:srgbClr val="000000">
                      <a:alpha val="43137"/>
                    </a:srgbClr>
                  </a:outerShdw>
                </a:effectLst>
                <a:cs typeface="Arial" pitchFamily="34" charset="0"/>
              </a:rPr>
              <a:t>En el paciente con fibrilación auricular paroxística </a:t>
            </a:r>
            <a:endParaRPr lang="es-VE" sz="2800" b="0" dirty="0" smtClean="0">
              <a:solidFill>
                <a:schemeClr val="tx1"/>
              </a:solidFill>
              <a:effectLst>
                <a:outerShdw blurRad="38100" dist="38100" dir="2700000" algn="tl">
                  <a:srgbClr val="000000">
                    <a:alpha val="43137"/>
                  </a:srgbClr>
                </a:outerShdw>
              </a:effectLst>
              <a:cs typeface="Arial" pitchFamily="34" charset="0"/>
            </a:endParaRPr>
          </a:p>
          <a:p>
            <a:pPr algn="ctr"/>
            <a:r>
              <a:rPr lang="es-VE" sz="2800" b="0" dirty="0" smtClean="0">
                <a:solidFill>
                  <a:schemeClr val="tx1"/>
                </a:solidFill>
                <a:effectLst>
                  <a:outerShdw blurRad="38100" dist="38100" dir="2700000" algn="tl">
                    <a:srgbClr val="000000">
                      <a:alpha val="43137"/>
                    </a:srgbClr>
                  </a:outerShdw>
                </a:effectLst>
                <a:cs typeface="Arial" pitchFamily="34" charset="0"/>
              </a:rPr>
              <a:t>la </a:t>
            </a:r>
            <a:r>
              <a:rPr lang="es-VE" sz="2800" b="0" dirty="0">
                <a:solidFill>
                  <a:schemeClr val="tx1"/>
                </a:solidFill>
                <a:effectLst>
                  <a:outerShdw blurRad="38100" dist="38100" dir="2700000" algn="tl">
                    <a:srgbClr val="000000">
                      <a:alpha val="43137"/>
                    </a:srgbClr>
                  </a:outerShdw>
                </a:effectLst>
                <a:cs typeface="Arial" pitchFamily="34" charset="0"/>
              </a:rPr>
              <a:t>aplicación de </a:t>
            </a:r>
            <a:r>
              <a:rPr lang="es-VE" sz="2800" b="0" dirty="0" smtClean="0">
                <a:solidFill>
                  <a:schemeClr val="tx1"/>
                </a:solidFill>
                <a:effectLst>
                  <a:outerShdw blurRad="38100" dist="38100" dir="2700000" algn="tl">
                    <a:srgbClr val="000000">
                      <a:alpha val="43137"/>
                    </a:srgbClr>
                  </a:outerShdw>
                </a:effectLst>
                <a:cs typeface="Arial" pitchFamily="34" charset="0"/>
              </a:rPr>
              <a:t>ablación </a:t>
            </a:r>
            <a:r>
              <a:rPr lang="es-VE" sz="2800" b="0" dirty="0">
                <a:solidFill>
                  <a:schemeClr val="tx1"/>
                </a:solidFill>
                <a:effectLst>
                  <a:outerShdw blurRad="38100" dist="38100" dir="2700000" algn="tl">
                    <a:srgbClr val="000000">
                      <a:alpha val="43137"/>
                    </a:srgbClr>
                  </a:outerShdw>
                </a:effectLst>
                <a:cs typeface="Arial" pitchFamily="34" charset="0"/>
              </a:rPr>
              <a:t>con </a:t>
            </a:r>
            <a:r>
              <a:rPr lang="es-VE" sz="2800" b="0" dirty="0" smtClean="0">
                <a:solidFill>
                  <a:schemeClr val="tx1"/>
                </a:solidFill>
                <a:effectLst>
                  <a:outerShdw blurRad="38100" dist="38100" dir="2700000" algn="tl">
                    <a:srgbClr val="000000">
                      <a:alpha val="43137"/>
                    </a:srgbClr>
                  </a:outerShdw>
                </a:effectLst>
                <a:cs typeface="Arial" pitchFamily="34" charset="0"/>
              </a:rPr>
              <a:t>catéter</a:t>
            </a:r>
          </a:p>
          <a:p>
            <a:pPr algn="ctr"/>
            <a:r>
              <a:rPr lang="es-VE" sz="2800" b="0" dirty="0" smtClean="0">
                <a:solidFill>
                  <a:schemeClr val="tx1"/>
                </a:solidFill>
                <a:effectLst>
                  <a:outerShdw blurRad="38100" dist="38100" dir="2700000" algn="tl">
                    <a:srgbClr val="000000">
                      <a:alpha val="43137"/>
                    </a:srgbClr>
                  </a:outerShdw>
                </a:effectLst>
                <a:cs typeface="Arial" pitchFamily="34" charset="0"/>
              </a:rPr>
              <a:t>versus tratamiento </a:t>
            </a:r>
            <a:r>
              <a:rPr lang="es-VE" sz="2800" b="0" dirty="0" err="1" smtClean="0">
                <a:solidFill>
                  <a:schemeClr val="tx1"/>
                </a:solidFill>
                <a:effectLst>
                  <a:outerShdw blurRad="38100" dist="38100" dir="2700000" algn="tl">
                    <a:srgbClr val="000000">
                      <a:alpha val="43137"/>
                    </a:srgbClr>
                  </a:outerShdw>
                </a:effectLst>
                <a:cs typeface="Arial" pitchFamily="34" charset="0"/>
              </a:rPr>
              <a:t>antiarrítmico</a:t>
            </a:r>
            <a:endParaRPr lang="es-VE" sz="2800" b="0" dirty="0" smtClean="0">
              <a:solidFill>
                <a:schemeClr val="tx1"/>
              </a:solidFill>
              <a:effectLst>
                <a:outerShdw blurRad="38100" dist="38100" dir="2700000" algn="tl">
                  <a:srgbClr val="000000">
                    <a:alpha val="43137"/>
                  </a:srgbClr>
                </a:outerShdw>
              </a:effectLst>
              <a:cs typeface="Arial" pitchFamily="34" charset="0"/>
            </a:endParaRPr>
          </a:p>
          <a:p>
            <a:pPr algn="ctr"/>
            <a:r>
              <a:rPr lang="es-VE" sz="2800" b="0" dirty="0" smtClean="0">
                <a:solidFill>
                  <a:schemeClr val="tx1"/>
                </a:solidFill>
                <a:effectLst>
                  <a:outerShdw blurRad="38100" dist="38100" dir="2700000" algn="tl">
                    <a:srgbClr val="000000">
                      <a:alpha val="43137"/>
                    </a:srgbClr>
                  </a:outerShdw>
                </a:effectLst>
                <a:cs typeface="Arial" pitchFamily="34" charset="0"/>
              </a:rPr>
              <a:t>¿</a:t>
            </a:r>
            <a:r>
              <a:rPr lang="es-VE" sz="2800" b="0" dirty="0">
                <a:solidFill>
                  <a:schemeClr val="tx1"/>
                </a:solidFill>
                <a:effectLst>
                  <a:outerShdw blurRad="38100" dist="38100" dir="2700000" algn="tl">
                    <a:srgbClr val="000000">
                      <a:alpha val="43137"/>
                    </a:srgbClr>
                  </a:outerShdw>
                </a:effectLst>
                <a:cs typeface="Arial" pitchFamily="34" charset="0"/>
              </a:rPr>
              <a:t>Reduce recurrencia y </a:t>
            </a:r>
            <a:r>
              <a:rPr lang="es-VE" sz="2800" b="0" dirty="0" smtClean="0">
                <a:solidFill>
                  <a:schemeClr val="tx1"/>
                </a:solidFill>
                <a:effectLst>
                  <a:outerShdw blurRad="38100" dist="38100" dir="2700000" algn="tl">
                    <a:srgbClr val="000000">
                      <a:alpha val="43137"/>
                    </a:srgbClr>
                  </a:outerShdw>
                </a:effectLst>
                <a:cs typeface="Arial" pitchFamily="34" charset="0"/>
              </a:rPr>
              <a:t>mortalidad?</a:t>
            </a:r>
            <a:r>
              <a:rPr lang="es-VE" sz="2800" b="0" dirty="0">
                <a:solidFill>
                  <a:schemeClr val="tx1"/>
                </a:solidFill>
                <a:effectLst>
                  <a:outerShdw blurRad="38100" dist="38100" dir="2700000" algn="tl">
                    <a:srgbClr val="000000">
                      <a:alpha val="43137"/>
                    </a:srgbClr>
                  </a:outerShdw>
                </a:effectLst>
                <a:cs typeface="Arial" pitchFamily="34" charset="0"/>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Google Shape;75;p14"/>
          <p:cNvSpPr txBox="1">
            <a:spLocks noGrp="1"/>
          </p:cNvSpPr>
          <p:nvPr>
            <p:ph type="ctrTitle"/>
          </p:nvPr>
        </p:nvSpPr>
        <p:spPr>
          <a:xfrm>
            <a:off x="251520" y="1884769"/>
            <a:ext cx="6084172" cy="830997"/>
          </a:xfrm>
          <a:prstGeom prst="rect">
            <a:avLst/>
          </a:prstGeom>
          <a:noFill/>
        </p:spPr>
        <p:txBody>
          <a:bodyPr spcFirstLastPara="1" wrap="square" lIns="0" tIns="0" rIns="0" bIns="0" anchor="b" anchorCtr="0">
            <a:spAutoFit/>
          </a:bodyPr>
          <a:lstStyle/>
          <a:p>
            <a:pPr marL="0" lvl="0" indent="0" rtl="0">
              <a:spcBef>
                <a:spcPts val="0"/>
              </a:spcBef>
              <a:spcAft>
                <a:spcPts val="0"/>
              </a:spcAft>
              <a:buNone/>
            </a:pPr>
            <a:r>
              <a:rPr lang="es-VE" sz="5400" dirty="0">
                <a:effectLst>
                  <a:outerShdw blurRad="38100" dist="38100" dir="2700000" algn="tl">
                    <a:srgbClr val="000000">
                      <a:alpha val="43137"/>
                    </a:srgbClr>
                  </a:outerShdw>
                </a:effectLst>
              </a:rPr>
              <a:t>2</a:t>
            </a:r>
            <a:r>
              <a:rPr lang="es-VE" sz="5400" dirty="0" smtClean="0">
                <a:effectLst>
                  <a:outerShdw blurRad="38100" dist="38100" dir="2700000" algn="tl">
                    <a:srgbClr val="000000">
                      <a:alpha val="43137"/>
                    </a:srgbClr>
                  </a:outerShdw>
                </a:effectLst>
              </a:rPr>
              <a:t>. Resultados</a:t>
            </a:r>
            <a:endParaRPr sz="5400" dirty="0">
              <a:effectLst>
                <a:outerShdw blurRad="38100" dist="38100" dir="2700000" algn="tl">
                  <a:srgbClr val="000000">
                    <a:alpha val="43137"/>
                  </a:srgbClr>
                </a:outerShdw>
              </a:effectLst>
            </a:endParaRPr>
          </a:p>
        </p:txBody>
      </p:sp>
      <p:cxnSp>
        <p:nvCxnSpPr>
          <p:cNvPr id="14" name="13 Conector recto"/>
          <p:cNvCxnSpPr/>
          <p:nvPr/>
        </p:nvCxnSpPr>
        <p:spPr>
          <a:xfrm>
            <a:off x="215516" y="2715766"/>
            <a:ext cx="8352928" cy="0"/>
          </a:xfrm>
          <a:prstGeom prst="line">
            <a:avLst/>
          </a:prstGeom>
        </p:spPr>
        <p:style>
          <a:lnRef idx="2">
            <a:schemeClr val="accent3"/>
          </a:lnRef>
          <a:fillRef idx="0">
            <a:schemeClr val="accent3"/>
          </a:fillRef>
          <a:effectRef idx="1">
            <a:schemeClr val="accent3"/>
          </a:effectRef>
          <a:fontRef idx="minor">
            <a:schemeClr val="tx1"/>
          </a:fontRef>
        </p:style>
      </p:cxnSp>
      <p:sp>
        <p:nvSpPr>
          <p:cNvPr id="3" name="2 Rectángulo"/>
          <p:cNvSpPr/>
          <p:nvPr/>
        </p:nvSpPr>
        <p:spPr>
          <a:xfrm>
            <a:off x="179512" y="2800548"/>
            <a:ext cx="8424936" cy="923330"/>
          </a:xfrm>
          <a:prstGeom prst="rect">
            <a:avLst/>
          </a:prstGeom>
        </p:spPr>
        <p:txBody>
          <a:bodyPr wrap="square">
            <a:spAutoFit/>
          </a:bodyPr>
          <a:lstStyle/>
          <a:p>
            <a:r>
              <a:rPr lang="es-ES" sz="1800" dirty="0">
                <a:solidFill>
                  <a:schemeClr val="bg1"/>
                </a:solidFill>
                <a:latin typeface="Titillium Web" charset="0"/>
              </a:rPr>
              <a:t>Efecto de la Ablación con Catéter frente a la Medicación </a:t>
            </a:r>
            <a:r>
              <a:rPr lang="es-ES" sz="1800" dirty="0" err="1">
                <a:solidFill>
                  <a:schemeClr val="bg1"/>
                </a:solidFill>
                <a:latin typeface="Titillium Web" charset="0"/>
              </a:rPr>
              <a:t>Antiarrítmica</a:t>
            </a:r>
            <a:r>
              <a:rPr lang="es-ES" sz="1800" dirty="0">
                <a:solidFill>
                  <a:schemeClr val="bg1"/>
                </a:solidFill>
                <a:latin typeface="Titillium Web" charset="0"/>
              </a:rPr>
              <a:t> sobre la Calidad de Vida en Pacientes con Fibrilación Auricular</a:t>
            </a:r>
          </a:p>
          <a:p>
            <a:r>
              <a:rPr lang="es-ES" sz="1800" b="1" dirty="0">
                <a:solidFill>
                  <a:schemeClr val="bg1"/>
                </a:solidFill>
                <a:latin typeface="Titillium Web" charset="0"/>
              </a:rPr>
              <a:t>El Ensayo Clínico Aleatorizado CAPTAF</a:t>
            </a:r>
            <a:endParaRPr lang="es-VE" sz="1800" b="1" dirty="0">
              <a:solidFill>
                <a:schemeClr val="bg1"/>
              </a:solidFill>
              <a:latin typeface="Titillium Web" charset="0"/>
            </a:endParaRPr>
          </a:p>
        </p:txBody>
      </p:sp>
    </p:spTree>
    <p:extLst>
      <p:ext uri="{BB962C8B-B14F-4D97-AF65-F5344CB8AC3E}">
        <p14:creationId xmlns:p14="http://schemas.microsoft.com/office/powerpoint/2010/main" val="25814802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2" name="Google Shape;75;p14"/>
          <p:cNvSpPr txBox="1">
            <a:spLocks/>
          </p:cNvSpPr>
          <p:nvPr/>
        </p:nvSpPr>
        <p:spPr>
          <a:xfrm>
            <a:off x="0" y="0"/>
            <a:ext cx="9144000" cy="627534"/>
          </a:xfrm>
          <a:prstGeom prst="rect">
            <a:avLst/>
          </a:prstGeom>
          <a:solidFill>
            <a:srgbClr val="FFFFFF">
              <a:alpha val="34118"/>
            </a:srgb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cxnSp>
        <p:nvCxnSpPr>
          <p:cNvPr id="7" name="6 Conector recto"/>
          <p:cNvCxnSpPr/>
          <p:nvPr/>
        </p:nvCxnSpPr>
        <p:spPr>
          <a:xfrm>
            <a:off x="0" y="62753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Google Shape;75;p14"/>
          <p:cNvSpPr txBox="1">
            <a:spLocks/>
          </p:cNvSpPr>
          <p:nvPr/>
        </p:nvSpPr>
        <p:spPr>
          <a:xfrm>
            <a:off x="107504" y="0"/>
            <a:ext cx="9144000" cy="606996"/>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r>
              <a:rPr lang="es-VE" sz="3400" dirty="0" smtClean="0">
                <a:effectLst>
                  <a:outerShdw blurRad="38100" dist="38100" dir="2700000" algn="tl">
                    <a:srgbClr val="000000">
                      <a:alpha val="43137"/>
                    </a:srgbClr>
                  </a:outerShdw>
                </a:effectLst>
              </a:rPr>
              <a:t>Pacientes</a:t>
            </a:r>
            <a:endParaRPr lang="es-VE" sz="3400" dirty="0">
              <a:effectLst>
                <a:outerShdw blurRad="38100" dist="38100" dir="2700000" algn="tl">
                  <a:srgbClr val="000000">
                    <a:alpha val="43137"/>
                  </a:srgbClr>
                </a:outerShdw>
              </a:effectLst>
            </a:endParaRPr>
          </a:p>
        </p:txBody>
      </p:sp>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38" t="15760" r="25083" b="73993"/>
          <a:stretch/>
        </p:blipFill>
        <p:spPr bwMode="auto">
          <a:xfrm rot="10800000">
            <a:off x="-4" y="4896304"/>
            <a:ext cx="9164304" cy="26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19 CuadroTexto"/>
          <p:cNvSpPr txBox="1"/>
          <p:nvPr/>
        </p:nvSpPr>
        <p:spPr>
          <a:xfrm>
            <a:off x="0" y="4887039"/>
            <a:ext cx="9107488" cy="276999"/>
          </a:xfrm>
          <a:prstGeom prst="rect">
            <a:avLst/>
          </a:prstGeom>
          <a:noFill/>
        </p:spPr>
        <p:txBody>
          <a:bodyPr wrap="square" rtlCol="0">
            <a:spAutoFit/>
          </a:bodyPr>
          <a:lstStyle/>
          <a:p>
            <a:pPr algn="r"/>
            <a:r>
              <a:rPr lang="es-US" sz="1200" i="1" dirty="0">
                <a:solidFill>
                  <a:schemeClr val="bg1"/>
                </a:solidFill>
                <a:latin typeface="Century Gothic" pitchFamily="34" charset="0"/>
                <a:cs typeface="Calibri" pitchFamily="34" charset="0"/>
              </a:rPr>
              <a:t>JAMA. 2019;321(11):1059–1068. doi:10.1001/jama.2019.0335</a:t>
            </a:r>
            <a:endParaRPr lang="es-US" sz="1200" i="1" dirty="0" smtClean="0">
              <a:solidFill>
                <a:schemeClr val="bg1"/>
              </a:solidFill>
              <a:latin typeface="Century Gothic" pitchFamily="34" charset="0"/>
              <a:cs typeface="Calibri" pitchFamily="34" charset="0"/>
            </a:endParaRPr>
          </a:p>
        </p:txBody>
      </p:sp>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2991" t="7695" r="50000" b="8081"/>
          <a:stretch/>
        </p:blipFill>
        <p:spPr bwMode="auto">
          <a:xfrm>
            <a:off x="3851601" y="787790"/>
            <a:ext cx="1440479" cy="4010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1 Grupo"/>
          <p:cNvGrpSpPr/>
          <p:nvPr/>
        </p:nvGrpSpPr>
        <p:grpSpPr>
          <a:xfrm>
            <a:off x="1678058" y="707057"/>
            <a:ext cx="5846270" cy="4091029"/>
            <a:chOff x="1678058" y="707057"/>
            <a:chExt cx="5846270" cy="4091029"/>
          </a:xfrm>
        </p:grpSpPr>
        <p:pic>
          <p:nvPicPr>
            <p:cNvPr id="1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0825" t="944" r="50007" b="21844"/>
            <a:stretch/>
          </p:blipFill>
          <p:spPr bwMode="auto">
            <a:xfrm>
              <a:off x="1678058" y="707057"/>
              <a:ext cx="2923135" cy="3270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13273" r="34992"/>
            <a:stretch/>
          </p:blipFill>
          <p:spPr bwMode="auto">
            <a:xfrm>
              <a:off x="4567626" y="707057"/>
              <a:ext cx="2956702" cy="3270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23 Grupo"/>
            <p:cNvGrpSpPr/>
            <p:nvPr/>
          </p:nvGrpSpPr>
          <p:grpSpPr>
            <a:xfrm>
              <a:off x="1678058" y="4006239"/>
              <a:ext cx="5846270" cy="791847"/>
              <a:chOff x="946760" y="3953584"/>
              <a:chExt cx="7237126" cy="996378"/>
            </a:xfrm>
          </p:grpSpPr>
          <p:pic>
            <p:nvPicPr>
              <p:cNvPr id="25" name="Picture 7"/>
              <p:cNvPicPr>
                <a:picLocks noChangeAspect="1" noChangeArrowheads="1"/>
              </p:cNvPicPr>
              <p:nvPr/>
            </p:nvPicPr>
            <p:blipFill rotWithShape="1">
              <a:blip r:embed="rId7">
                <a:extLst>
                  <a:ext uri="{28A0092B-C50C-407E-A947-70E740481C1C}">
                    <a14:useLocalDpi xmlns:a14="http://schemas.microsoft.com/office/drawing/2010/main" val="0"/>
                  </a:ext>
                </a:extLst>
              </a:blip>
              <a:srcRect l="14214" t="32583" r="8669" b="25617"/>
              <a:stretch/>
            </p:blipFill>
            <p:spPr bwMode="auto">
              <a:xfrm>
                <a:off x="4601040" y="3953584"/>
                <a:ext cx="3582846" cy="996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8"/>
              <p:cNvPicPr>
                <a:picLocks noChangeAspect="1" noChangeArrowheads="1"/>
              </p:cNvPicPr>
              <p:nvPr/>
            </p:nvPicPr>
            <p:blipFill rotWithShape="1">
              <a:blip r:embed="rId8">
                <a:extLst>
                  <a:ext uri="{28A0092B-C50C-407E-A947-70E740481C1C}">
                    <a14:useLocalDpi xmlns:a14="http://schemas.microsoft.com/office/drawing/2010/main" val="0"/>
                  </a:ext>
                </a:extLst>
              </a:blip>
              <a:srcRect l="12457" t="17489" r="12798" b="46807"/>
              <a:stretch/>
            </p:blipFill>
            <p:spPr bwMode="auto">
              <a:xfrm>
                <a:off x="946760" y="3953584"/>
                <a:ext cx="3651423" cy="980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3" name="2 Rectángulo"/>
          <p:cNvSpPr/>
          <p:nvPr/>
        </p:nvSpPr>
        <p:spPr>
          <a:xfrm>
            <a:off x="1763688" y="1491630"/>
            <a:ext cx="2736304"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7" name="26 Rectángulo"/>
          <p:cNvSpPr/>
          <p:nvPr/>
        </p:nvSpPr>
        <p:spPr>
          <a:xfrm>
            <a:off x="1763688" y="1203598"/>
            <a:ext cx="2736304"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8" name="27 Rectángulo"/>
          <p:cNvSpPr/>
          <p:nvPr/>
        </p:nvSpPr>
        <p:spPr>
          <a:xfrm>
            <a:off x="1763688" y="2067694"/>
            <a:ext cx="2736304"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9" name="28 Rectángulo"/>
          <p:cNvSpPr/>
          <p:nvPr/>
        </p:nvSpPr>
        <p:spPr>
          <a:xfrm>
            <a:off x="1763688" y="2643758"/>
            <a:ext cx="273630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0" name="29 Rectángulo"/>
          <p:cNvSpPr/>
          <p:nvPr/>
        </p:nvSpPr>
        <p:spPr>
          <a:xfrm>
            <a:off x="1763688" y="3507854"/>
            <a:ext cx="270356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1" name="30 Rectángulo"/>
          <p:cNvSpPr/>
          <p:nvPr/>
        </p:nvSpPr>
        <p:spPr>
          <a:xfrm>
            <a:off x="4601193" y="879562"/>
            <a:ext cx="2703562" cy="1800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2" name="31 Rectángulo"/>
          <p:cNvSpPr/>
          <p:nvPr/>
        </p:nvSpPr>
        <p:spPr>
          <a:xfrm>
            <a:off x="4601560" y="2356964"/>
            <a:ext cx="2703562" cy="1800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3" name="32 Rectángulo"/>
          <p:cNvSpPr/>
          <p:nvPr/>
        </p:nvSpPr>
        <p:spPr>
          <a:xfrm>
            <a:off x="4644008" y="3597560"/>
            <a:ext cx="2703562" cy="1263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5" name="34 Rectángulo"/>
          <p:cNvSpPr/>
          <p:nvPr/>
        </p:nvSpPr>
        <p:spPr>
          <a:xfrm>
            <a:off x="4644008" y="3723878"/>
            <a:ext cx="2703562" cy="1983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21223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14"/>
                                        </p:tgtEl>
                                      </p:cBhvr>
                                    </p:animEffect>
                                    <p:set>
                                      <p:cBhvr>
                                        <p:cTn id="14" dur="1" fill="hold">
                                          <p:stCondLst>
                                            <p:cond delay="499"/>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left)">
                                      <p:cBhvr>
                                        <p:cTn id="36" dur="5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left)">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left)">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wipe(left)">
                                      <p:cBhvr>
                                        <p:cTn id="56" dur="500"/>
                                        <p:tgtEl>
                                          <p:spTgt spid="3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wipe(left)">
                                      <p:cBhvr>
                                        <p:cTn id="61" dur="500"/>
                                        <p:tgtEl>
                                          <p:spTgt spid="33"/>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7" grpId="0" animBg="1"/>
      <p:bldP spid="28" grpId="0" animBg="1"/>
      <p:bldP spid="29" grpId="0" animBg="1"/>
      <p:bldP spid="30" grpId="0" animBg="1"/>
      <p:bldP spid="31" grpId="0" animBg="1"/>
      <p:bldP spid="32" grpId="0" animBg="1"/>
      <p:bldP spid="33" grpId="0" animBg="1"/>
      <p:bldP spid="3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2" name="Google Shape;75;p14"/>
          <p:cNvSpPr txBox="1">
            <a:spLocks/>
          </p:cNvSpPr>
          <p:nvPr/>
        </p:nvSpPr>
        <p:spPr>
          <a:xfrm>
            <a:off x="0" y="0"/>
            <a:ext cx="9144000" cy="627534"/>
          </a:xfrm>
          <a:prstGeom prst="rect">
            <a:avLst/>
          </a:prstGeom>
          <a:solidFill>
            <a:srgbClr val="FFFFFF">
              <a:alpha val="34118"/>
            </a:srgb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cxnSp>
        <p:nvCxnSpPr>
          <p:cNvPr id="7" name="6 Conector recto"/>
          <p:cNvCxnSpPr/>
          <p:nvPr/>
        </p:nvCxnSpPr>
        <p:spPr>
          <a:xfrm>
            <a:off x="0" y="62753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Google Shape;75;p14"/>
          <p:cNvSpPr txBox="1">
            <a:spLocks/>
          </p:cNvSpPr>
          <p:nvPr/>
        </p:nvSpPr>
        <p:spPr>
          <a:xfrm>
            <a:off x="107504" y="0"/>
            <a:ext cx="9144000" cy="606996"/>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r>
              <a:rPr lang="es-VE" sz="3200" dirty="0"/>
              <a:t>Punto </a:t>
            </a:r>
            <a:r>
              <a:rPr lang="es-VE" sz="3200" dirty="0" smtClean="0"/>
              <a:t>Final Primario </a:t>
            </a:r>
            <a:r>
              <a:rPr lang="es-VE" sz="3200" dirty="0"/>
              <a:t>y </a:t>
            </a:r>
            <a:r>
              <a:rPr lang="es-VE" sz="3200" dirty="0" smtClean="0"/>
              <a:t>Calidad </a:t>
            </a:r>
            <a:r>
              <a:rPr lang="es-VE" sz="3200" dirty="0"/>
              <a:t>de </a:t>
            </a:r>
            <a:r>
              <a:rPr lang="es-VE" sz="3200" dirty="0" smtClean="0"/>
              <a:t>Vida General</a:t>
            </a:r>
            <a:endParaRPr lang="es-VE" sz="3200" dirty="0"/>
          </a:p>
        </p:txBody>
      </p:sp>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38" t="15760" r="25083" b="73993"/>
          <a:stretch/>
        </p:blipFill>
        <p:spPr bwMode="auto">
          <a:xfrm rot="10800000">
            <a:off x="-4" y="4896304"/>
            <a:ext cx="9164304" cy="26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19 CuadroTexto"/>
          <p:cNvSpPr txBox="1"/>
          <p:nvPr/>
        </p:nvSpPr>
        <p:spPr>
          <a:xfrm>
            <a:off x="0" y="4887039"/>
            <a:ext cx="9107488" cy="276999"/>
          </a:xfrm>
          <a:prstGeom prst="rect">
            <a:avLst/>
          </a:prstGeom>
          <a:noFill/>
        </p:spPr>
        <p:txBody>
          <a:bodyPr wrap="square" rtlCol="0">
            <a:spAutoFit/>
          </a:bodyPr>
          <a:lstStyle/>
          <a:p>
            <a:pPr algn="r"/>
            <a:r>
              <a:rPr lang="es-US" sz="1200" i="1" dirty="0">
                <a:solidFill>
                  <a:schemeClr val="bg1"/>
                </a:solidFill>
                <a:latin typeface="Century Gothic" pitchFamily="34" charset="0"/>
                <a:cs typeface="Calibri" pitchFamily="34" charset="0"/>
              </a:rPr>
              <a:t>JAMA. 2019;321(11):1059–1068. doi:10.1001/jama.2019.0335</a:t>
            </a:r>
            <a:endParaRPr lang="es-US" sz="1200" i="1" dirty="0" smtClean="0">
              <a:solidFill>
                <a:schemeClr val="bg1"/>
              </a:solidFill>
              <a:latin typeface="Century Gothic" pitchFamily="34" charset="0"/>
              <a:cs typeface="Calibri" pitchFamily="34" charset="0"/>
            </a:endParaRPr>
          </a:p>
        </p:txBody>
      </p:sp>
      <p:pic>
        <p:nvPicPr>
          <p:cNvPr id="4608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3203" t="17438" r="27156" b="5133"/>
          <a:stretch/>
        </p:blipFill>
        <p:spPr bwMode="auto">
          <a:xfrm>
            <a:off x="2183554" y="697587"/>
            <a:ext cx="4764710" cy="417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26 Rectángulo"/>
          <p:cNvSpPr/>
          <p:nvPr/>
        </p:nvSpPr>
        <p:spPr>
          <a:xfrm>
            <a:off x="2267744" y="1707654"/>
            <a:ext cx="460851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9" name="8 Rectángulo"/>
          <p:cNvSpPr/>
          <p:nvPr/>
        </p:nvSpPr>
        <p:spPr>
          <a:xfrm>
            <a:off x="2267744" y="2571750"/>
            <a:ext cx="4608512" cy="2880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0" name="9 Rectángulo"/>
          <p:cNvSpPr/>
          <p:nvPr/>
        </p:nvSpPr>
        <p:spPr>
          <a:xfrm>
            <a:off x="2267744" y="3507854"/>
            <a:ext cx="4608512" cy="2880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397911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2" name="Google Shape;75;p14"/>
          <p:cNvSpPr txBox="1">
            <a:spLocks/>
          </p:cNvSpPr>
          <p:nvPr/>
        </p:nvSpPr>
        <p:spPr>
          <a:xfrm>
            <a:off x="0" y="0"/>
            <a:ext cx="9144000" cy="627534"/>
          </a:xfrm>
          <a:prstGeom prst="rect">
            <a:avLst/>
          </a:prstGeom>
          <a:solidFill>
            <a:srgbClr val="FFFFFF">
              <a:alpha val="34118"/>
            </a:srgb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cxnSp>
        <p:nvCxnSpPr>
          <p:cNvPr id="7" name="6 Conector recto"/>
          <p:cNvCxnSpPr/>
          <p:nvPr/>
        </p:nvCxnSpPr>
        <p:spPr>
          <a:xfrm>
            <a:off x="0" y="62753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Google Shape;75;p14"/>
          <p:cNvSpPr txBox="1">
            <a:spLocks/>
          </p:cNvSpPr>
          <p:nvPr/>
        </p:nvSpPr>
        <p:spPr>
          <a:xfrm>
            <a:off x="107504" y="0"/>
            <a:ext cx="9144000" cy="606996"/>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r>
              <a:rPr lang="es-VE" sz="3200" dirty="0"/>
              <a:t>Punto final primario y calidad de vida general</a:t>
            </a:r>
          </a:p>
        </p:txBody>
      </p:sp>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38" t="15760" r="25083" b="73993"/>
          <a:stretch/>
        </p:blipFill>
        <p:spPr bwMode="auto">
          <a:xfrm rot="10800000">
            <a:off x="-4" y="4896304"/>
            <a:ext cx="9164304" cy="26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19 CuadroTexto"/>
          <p:cNvSpPr txBox="1"/>
          <p:nvPr/>
        </p:nvSpPr>
        <p:spPr>
          <a:xfrm>
            <a:off x="0" y="4887039"/>
            <a:ext cx="9107488" cy="276999"/>
          </a:xfrm>
          <a:prstGeom prst="rect">
            <a:avLst/>
          </a:prstGeom>
          <a:noFill/>
        </p:spPr>
        <p:txBody>
          <a:bodyPr wrap="square" rtlCol="0">
            <a:spAutoFit/>
          </a:bodyPr>
          <a:lstStyle/>
          <a:p>
            <a:pPr algn="r"/>
            <a:r>
              <a:rPr lang="es-US" sz="1200" i="1" dirty="0">
                <a:solidFill>
                  <a:schemeClr val="bg1"/>
                </a:solidFill>
                <a:latin typeface="Century Gothic" pitchFamily="34" charset="0"/>
                <a:cs typeface="Calibri" pitchFamily="34" charset="0"/>
              </a:rPr>
              <a:t>JAMA. 2019;321(11):1059–1068. doi:10.1001/jama.2019.0335</a:t>
            </a:r>
            <a:endParaRPr lang="es-US" sz="1200" i="1" dirty="0" smtClean="0">
              <a:solidFill>
                <a:schemeClr val="bg1"/>
              </a:solidFill>
              <a:latin typeface="Century Gothic" pitchFamily="34" charset="0"/>
              <a:cs typeface="Calibri" pitchFamily="34" charset="0"/>
            </a:endParaRPr>
          </a:p>
        </p:txBody>
      </p:sp>
      <p:pic>
        <p:nvPicPr>
          <p:cNvPr id="2150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5696" t="16927" r="30673" b="5469"/>
          <a:stretch/>
        </p:blipFill>
        <p:spPr bwMode="auto">
          <a:xfrm>
            <a:off x="2483768" y="699542"/>
            <a:ext cx="4109627" cy="4109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0" name="Picture 6" descr="https://cdn.jamanetwork.com/ama/content_public/journal/jama/937900/joi190005f2.png?Expires=1620910929&amp;Signature=RpmCpUB0r3BpZE810a~xHYVgbaQDoiabE1W33oCuuo6ha8ai6JDjIASI4HS~~1C4BPVTgymU-aNQG~AOg4JDG3u8MPlP9nRsMfOk0i8H9W-eCPP9214v1LMRmRXmr8DBbLIY20CPfg8J96hL5Sd9BqUUS7vMzh0CD7eQ6CzGirmsMZDfvIp~hMbqpcGZfTthDh-j3I~vvjfDXFjtUPJnlPVmF2hUF4W9HjOj27ZOPhJMkjRz2pUg9lZEEDRZ2-5s92XB76-TYsL~g0yomzWkatBYwEHfCosKMiejG6d6stw5C6wybA9b3pl46TvkDS7O5fRBPs~mx16dcDdibevkXg__&amp;Key-Pair-Id=APKAIE5G5CRDK6RD3PG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720" y="679053"/>
            <a:ext cx="5040560" cy="4196953"/>
          </a:xfrm>
          <a:prstGeom prst="rect">
            <a:avLst/>
          </a:prstGeom>
          <a:noFill/>
          <a:extLst>
            <a:ext uri="{909E8E84-426E-40DD-AFC4-6F175D3DCCD1}">
              <a14:hiddenFill xmlns:a14="http://schemas.microsoft.com/office/drawing/2010/main">
                <a:solidFill>
                  <a:srgbClr val="FFFFFF"/>
                </a:solidFill>
              </a14:hiddenFill>
            </a:ext>
          </a:extLst>
        </p:spPr>
      </p:pic>
      <p:sp>
        <p:nvSpPr>
          <p:cNvPr id="34" name="33 Rectángulo"/>
          <p:cNvSpPr/>
          <p:nvPr/>
        </p:nvSpPr>
        <p:spPr>
          <a:xfrm>
            <a:off x="2055936" y="1049313"/>
            <a:ext cx="2372047"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pic>
        <p:nvPicPr>
          <p:cNvPr id="35" name="Picture 6" descr="https://cdn.jamanetwork.com/ama/content_public/journal/jama/937900/joi190005f2.png?Expires=1620910929&amp;Signature=RpmCpUB0r3BpZE810a~xHYVgbaQDoiabE1W33oCuuo6ha8ai6JDjIASI4HS~~1C4BPVTgymU-aNQG~AOg4JDG3u8MPlP9nRsMfOk0i8H9W-eCPP9214v1LMRmRXmr8DBbLIY20CPfg8J96hL5Sd9BqUUS7vMzh0CD7eQ6CzGirmsMZDfvIp~hMbqpcGZfTthDh-j3I~vvjfDXFjtUPJnlPVmF2hUF4W9HjOj27ZOPhJMkjRz2pUg9lZEEDRZ2-5s92XB76-TYsL~g0yomzWkatBYwEHfCosKMiejG6d6stw5C6wybA9b3pl46TvkDS7O5fRBPs~mx16dcDdibevkXg__&amp;Key-Pair-Id=APKAIE5G5CRDK6RD3PGA"/>
          <p:cNvPicPr>
            <a:picLocks noChangeAspect="1" noChangeArrowheads="1"/>
          </p:cNvPicPr>
          <p:nvPr/>
        </p:nvPicPr>
        <p:blipFill rotWithShape="1">
          <a:blip r:embed="rId5">
            <a:extLst>
              <a:ext uri="{28A0092B-C50C-407E-A947-70E740481C1C}">
                <a14:useLocalDpi xmlns:a14="http://schemas.microsoft.com/office/drawing/2010/main" val="0"/>
              </a:ext>
            </a:extLst>
          </a:blip>
          <a:srcRect l="-85" t="8331" r="52796" b="80322"/>
          <a:stretch/>
        </p:blipFill>
        <p:spPr bwMode="auto">
          <a:xfrm>
            <a:off x="1462442" y="1948433"/>
            <a:ext cx="6239412" cy="1246633"/>
          </a:xfrm>
          <a:prstGeom prst="rect">
            <a:avLst/>
          </a:prstGeom>
          <a:noFill/>
          <a:ln w="38100">
            <a:solidFill>
              <a:schemeClr val="accent3"/>
            </a:solidFill>
          </a:ln>
          <a:extLst>
            <a:ext uri="{909E8E84-426E-40DD-AFC4-6F175D3DCCD1}">
              <a14:hiddenFill xmlns:a14="http://schemas.microsoft.com/office/drawing/2010/main">
                <a:solidFill>
                  <a:srgbClr val="FFFFFF"/>
                </a:solidFill>
              </a14:hiddenFill>
            </a:ext>
          </a:extLst>
        </p:spPr>
      </p:pic>
      <p:cxnSp>
        <p:nvCxnSpPr>
          <p:cNvPr id="8" name="7 Conector recto de flecha"/>
          <p:cNvCxnSpPr/>
          <p:nvPr/>
        </p:nvCxnSpPr>
        <p:spPr>
          <a:xfrm>
            <a:off x="5670202" y="2861294"/>
            <a:ext cx="0"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5454178" y="3113185"/>
            <a:ext cx="485974" cy="514752"/>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VE" b="1" dirty="0" smtClean="0">
                <a:latin typeface="Titillium Web" charset="0"/>
              </a:rPr>
              <a:t>Q1</a:t>
            </a:r>
          </a:p>
          <a:p>
            <a:pPr algn="ctr"/>
            <a:r>
              <a:rPr lang="es-VE" sz="1050" dirty="0" smtClean="0">
                <a:latin typeface="Titillium Web" charset="0"/>
              </a:rPr>
              <a:t>25%</a:t>
            </a:r>
            <a:endParaRPr lang="es-VE" sz="1050" dirty="0">
              <a:latin typeface="Titillium Web" charset="0"/>
            </a:endParaRPr>
          </a:p>
        </p:txBody>
      </p:sp>
      <p:cxnSp>
        <p:nvCxnSpPr>
          <p:cNvPr id="37" name="36 Conector recto de flecha"/>
          <p:cNvCxnSpPr/>
          <p:nvPr/>
        </p:nvCxnSpPr>
        <p:spPr>
          <a:xfrm>
            <a:off x="6444208" y="2861294"/>
            <a:ext cx="0"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37 CuadroTexto"/>
          <p:cNvSpPr txBox="1"/>
          <p:nvPr/>
        </p:nvSpPr>
        <p:spPr>
          <a:xfrm>
            <a:off x="6084168" y="3113185"/>
            <a:ext cx="509227" cy="519291"/>
          </a:xfrm>
          <a:prstGeom prst="round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VE" b="1" dirty="0" smtClean="0">
                <a:latin typeface="Titillium Web" charset="0"/>
              </a:rPr>
              <a:t>Q2</a:t>
            </a:r>
          </a:p>
          <a:p>
            <a:pPr algn="ctr"/>
            <a:r>
              <a:rPr lang="es-VE" sz="1050" dirty="0" smtClean="0">
                <a:latin typeface="Titillium Web" charset="0"/>
              </a:rPr>
              <a:t>50%</a:t>
            </a:r>
            <a:endParaRPr lang="es-VE" sz="1050" b="1" dirty="0">
              <a:latin typeface="Titillium Web" charset="0"/>
            </a:endParaRPr>
          </a:p>
        </p:txBody>
      </p:sp>
      <p:cxnSp>
        <p:nvCxnSpPr>
          <p:cNvPr id="40" name="39 Conector recto de flecha"/>
          <p:cNvCxnSpPr/>
          <p:nvPr/>
        </p:nvCxnSpPr>
        <p:spPr>
          <a:xfrm>
            <a:off x="6804248" y="2859782"/>
            <a:ext cx="0"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40 CuadroTexto"/>
          <p:cNvSpPr txBox="1"/>
          <p:nvPr/>
        </p:nvSpPr>
        <p:spPr>
          <a:xfrm>
            <a:off x="6660232" y="3111673"/>
            <a:ext cx="504056" cy="514752"/>
          </a:xfrm>
          <a:prstGeom prst="round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VE" b="1" dirty="0" smtClean="0">
                <a:latin typeface="Titillium Web" charset="0"/>
              </a:rPr>
              <a:t>Q3</a:t>
            </a:r>
            <a:endParaRPr lang="es-VE" b="1" dirty="0">
              <a:latin typeface="Titillium Web" charset="0"/>
            </a:endParaRPr>
          </a:p>
          <a:p>
            <a:pPr algn="ctr"/>
            <a:r>
              <a:rPr lang="es-VE" sz="1050" dirty="0" smtClean="0">
                <a:latin typeface="Titillium Web" charset="0"/>
              </a:rPr>
              <a:t>75%</a:t>
            </a:r>
            <a:endParaRPr lang="es-VE" sz="1050" b="1" dirty="0">
              <a:latin typeface="Titillium Web" charset="0"/>
            </a:endParaRPr>
          </a:p>
        </p:txBody>
      </p:sp>
      <p:cxnSp>
        <p:nvCxnSpPr>
          <p:cNvPr id="42" name="41 Conector recto de flecha"/>
          <p:cNvCxnSpPr/>
          <p:nvPr/>
        </p:nvCxnSpPr>
        <p:spPr>
          <a:xfrm>
            <a:off x="4644008" y="2804170"/>
            <a:ext cx="0"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42 CuadroTexto"/>
          <p:cNvSpPr txBox="1"/>
          <p:nvPr/>
        </p:nvSpPr>
        <p:spPr>
          <a:xfrm>
            <a:off x="3997836" y="3067024"/>
            <a:ext cx="1296144" cy="510778"/>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VE" sz="1200" b="1" dirty="0" err="1" smtClean="0">
                <a:latin typeface="Titillium Web" charset="0"/>
              </a:rPr>
              <a:t>Xmin</a:t>
            </a:r>
            <a:endParaRPr lang="es-VE" sz="1200" b="1" dirty="0" smtClean="0">
              <a:latin typeface="Titillium Web" charset="0"/>
            </a:endParaRPr>
          </a:p>
          <a:p>
            <a:pPr algn="ctr"/>
            <a:r>
              <a:rPr lang="es-VE" sz="1200" dirty="0" smtClean="0">
                <a:latin typeface="Titillium Web" charset="0"/>
              </a:rPr>
              <a:t>Q1-1.5 x RIQ</a:t>
            </a:r>
            <a:endParaRPr lang="es-VE" sz="1200" dirty="0">
              <a:latin typeface="Titillium Web" charset="0"/>
            </a:endParaRPr>
          </a:p>
        </p:txBody>
      </p:sp>
      <p:cxnSp>
        <p:nvCxnSpPr>
          <p:cNvPr id="44" name="43 Conector recto de flecha"/>
          <p:cNvCxnSpPr/>
          <p:nvPr/>
        </p:nvCxnSpPr>
        <p:spPr>
          <a:xfrm>
            <a:off x="7485830" y="2814545"/>
            <a:ext cx="0"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45 CuadroTexto"/>
          <p:cNvSpPr txBox="1"/>
          <p:nvPr/>
        </p:nvSpPr>
        <p:spPr>
          <a:xfrm>
            <a:off x="7236296" y="3100658"/>
            <a:ext cx="1080120" cy="510778"/>
          </a:xfrm>
          <a:prstGeom prst="round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VE" sz="1200" b="1" dirty="0" err="1" smtClean="0">
                <a:latin typeface="Titillium Web" charset="0"/>
              </a:rPr>
              <a:t>Xmáx</a:t>
            </a:r>
            <a:endParaRPr lang="es-VE" sz="1200" b="1" dirty="0" smtClean="0">
              <a:latin typeface="Titillium Web" charset="0"/>
            </a:endParaRPr>
          </a:p>
          <a:p>
            <a:pPr algn="ctr"/>
            <a:r>
              <a:rPr lang="es-VE" sz="1200" dirty="0" smtClean="0">
                <a:latin typeface="Titillium Web" charset="0"/>
              </a:rPr>
              <a:t>Q3+1.5 x RIQ</a:t>
            </a:r>
            <a:endParaRPr lang="es-VE" sz="1200" dirty="0">
              <a:latin typeface="Titillium Web" charset="0"/>
            </a:endParaRPr>
          </a:p>
        </p:txBody>
      </p:sp>
      <p:cxnSp>
        <p:nvCxnSpPr>
          <p:cNvPr id="47" name="46 Conector recto de flecha"/>
          <p:cNvCxnSpPr/>
          <p:nvPr/>
        </p:nvCxnSpPr>
        <p:spPr>
          <a:xfrm flipV="1">
            <a:off x="6300192" y="2571751"/>
            <a:ext cx="720080" cy="1826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47 CuadroTexto"/>
          <p:cNvSpPr txBox="1"/>
          <p:nvPr/>
        </p:nvSpPr>
        <p:spPr>
          <a:xfrm>
            <a:off x="7065756" y="2243577"/>
            <a:ext cx="1080120" cy="306467"/>
          </a:xfrm>
          <a:prstGeom prst="round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VE" sz="1200" b="1" dirty="0" smtClean="0">
                <a:latin typeface="Titillium Web" charset="0"/>
              </a:rPr>
              <a:t>Media </a:t>
            </a:r>
            <a:endParaRPr lang="es-VE" sz="1200" dirty="0">
              <a:latin typeface="Titillium Web" charset="0"/>
            </a:endParaRPr>
          </a:p>
        </p:txBody>
      </p:sp>
      <p:cxnSp>
        <p:nvCxnSpPr>
          <p:cNvPr id="50" name="49 Conector recto de flecha"/>
          <p:cNvCxnSpPr/>
          <p:nvPr/>
        </p:nvCxnSpPr>
        <p:spPr>
          <a:xfrm flipV="1">
            <a:off x="6343822" y="1440277"/>
            <a:ext cx="720080" cy="1826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50 CuadroTexto"/>
          <p:cNvSpPr txBox="1"/>
          <p:nvPr/>
        </p:nvSpPr>
        <p:spPr>
          <a:xfrm>
            <a:off x="7164288" y="1203598"/>
            <a:ext cx="1855102" cy="442674"/>
          </a:xfrm>
          <a:prstGeom prst="roundRect">
            <a:avLst/>
          </a:prstGeom>
          <a:ln>
            <a:solidFill>
              <a:srgbClr val="FFC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VE" sz="1000" b="1" i="1" dirty="0" smtClean="0">
                <a:latin typeface="Titillium Web" charset="0"/>
              </a:rPr>
              <a:t>«</a:t>
            </a:r>
            <a:r>
              <a:rPr lang="es-VE" sz="1000" b="1" i="1" dirty="0" err="1" smtClean="0">
                <a:latin typeface="Titillium Web" charset="0"/>
              </a:rPr>
              <a:t>Outliers</a:t>
            </a:r>
            <a:r>
              <a:rPr lang="es-VE" sz="1000" b="1" i="1" dirty="0" smtClean="0">
                <a:latin typeface="Titillium Web" charset="0"/>
              </a:rPr>
              <a:t>» </a:t>
            </a:r>
            <a:r>
              <a:rPr lang="es-VE" sz="1000" b="1" dirty="0" smtClean="0">
                <a:latin typeface="Titillium Web" charset="0"/>
              </a:rPr>
              <a:t>Valores límite</a:t>
            </a:r>
          </a:p>
          <a:p>
            <a:pPr algn="ctr"/>
            <a:r>
              <a:rPr lang="es-VE" sz="1000" dirty="0" smtClean="0">
                <a:latin typeface="Titillium Web" charset="0"/>
              </a:rPr>
              <a:t>&lt; Q1-3 </a:t>
            </a:r>
            <a:r>
              <a:rPr lang="es-VE" sz="1000" dirty="0">
                <a:latin typeface="Titillium Web" charset="0"/>
              </a:rPr>
              <a:t>x </a:t>
            </a:r>
            <a:r>
              <a:rPr lang="es-VE" sz="1000" dirty="0" smtClean="0">
                <a:latin typeface="Titillium Web" charset="0"/>
              </a:rPr>
              <a:t>RIQ o &gt; Q3+3 </a:t>
            </a:r>
            <a:r>
              <a:rPr lang="es-VE" sz="1000" dirty="0">
                <a:latin typeface="Titillium Web" charset="0"/>
              </a:rPr>
              <a:t>x </a:t>
            </a:r>
            <a:r>
              <a:rPr lang="es-VE" sz="1000" dirty="0" smtClean="0">
                <a:latin typeface="Titillium Web" charset="0"/>
              </a:rPr>
              <a:t>RIQ.</a:t>
            </a:r>
            <a:endParaRPr lang="es-VE" sz="1000" dirty="0">
              <a:latin typeface="Titillium Web" charset="0"/>
            </a:endParaRPr>
          </a:p>
        </p:txBody>
      </p:sp>
      <p:cxnSp>
        <p:nvCxnSpPr>
          <p:cNvPr id="52" name="51 Conector recto de flecha"/>
          <p:cNvCxnSpPr/>
          <p:nvPr/>
        </p:nvCxnSpPr>
        <p:spPr>
          <a:xfrm>
            <a:off x="6452592" y="2777529"/>
            <a:ext cx="1153224" cy="46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7605816" y="2670695"/>
            <a:ext cx="1080120" cy="306467"/>
          </a:xfrm>
          <a:prstGeom prst="roundRect">
            <a:avLst/>
          </a:prstGeom>
          <a:ln>
            <a:solidFill>
              <a:srgbClr val="00B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VE" sz="1200" b="1" dirty="0" smtClean="0">
                <a:latin typeface="Titillium Web" charset="0"/>
              </a:rPr>
              <a:t>Mediana </a:t>
            </a:r>
            <a:endParaRPr lang="es-VE" sz="1200" dirty="0">
              <a:latin typeface="Titillium Web" charset="0"/>
            </a:endParaRPr>
          </a:p>
        </p:txBody>
      </p:sp>
    </p:spTree>
    <p:extLst>
      <p:ext uri="{BB962C8B-B14F-4D97-AF65-F5344CB8AC3E}">
        <p14:creationId xmlns:p14="http://schemas.microsoft.com/office/powerpoint/2010/main" val="148716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21508"/>
                                        </p:tgtEl>
                                      </p:cBhvr>
                                    </p:animEffect>
                                    <p:anim calcmode="lin" valueType="num">
                                      <p:cBhvr>
                                        <p:cTn id="7" dur="1000"/>
                                        <p:tgtEl>
                                          <p:spTgt spid="21508"/>
                                        </p:tgtEl>
                                        <p:attrNameLst>
                                          <p:attrName>ppt_x</p:attrName>
                                        </p:attrNameLst>
                                      </p:cBhvr>
                                      <p:tavLst>
                                        <p:tav tm="0">
                                          <p:val>
                                            <p:strVal val="ppt_x"/>
                                          </p:val>
                                        </p:tav>
                                        <p:tav tm="100000">
                                          <p:val>
                                            <p:strVal val="ppt_x"/>
                                          </p:val>
                                        </p:tav>
                                      </p:tavLst>
                                    </p:anim>
                                    <p:anim calcmode="lin" valueType="num">
                                      <p:cBhvr>
                                        <p:cTn id="8" dur="1000"/>
                                        <p:tgtEl>
                                          <p:spTgt spid="21508"/>
                                        </p:tgtEl>
                                        <p:attrNameLst>
                                          <p:attrName>ppt_y</p:attrName>
                                        </p:attrNameLst>
                                      </p:cBhvr>
                                      <p:tavLst>
                                        <p:tav tm="0">
                                          <p:val>
                                            <p:strVal val="ppt_y"/>
                                          </p:val>
                                        </p:tav>
                                        <p:tav tm="100000">
                                          <p:val>
                                            <p:strVal val="ppt_y+.1"/>
                                          </p:val>
                                        </p:tav>
                                      </p:tavLst>
                                    </p:anim>
                                    <p:set>
                                      <p:cBhvr>
                                        <p:cTn id="9" dur="1" fill="hold">
                                          <p:stCondLst>
                                            <p:cond delay="999"/>
                                          </p:stCondLst>
                                        </p:cTn>
                                        <p:tgtEl>
                                          <p:spTgt spid="21508"/>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510"/>
                                        </p:tgtEl>
                                        <p:attrNameLst>
                                          <p:attrName>style.visibility</p:attrName>
                                        </p:attrNameLst>
                                      </p:cBhvr>
                                      <p:to>
                                        <p:strVal val="visible"/>
                                      </p:to>
                                    </p:set>
                                    <p:animEffect transition="in" filter="fade">
                                      <p:cBhvr>
                                        <p:cTn id="14" dur="1000"/>
                                        <p:tgtEl>
                                          <p:spTgt spid="21510"/>
                                        </p:tgtEl>
                                      </p:cBhvr>
                                    </p:animEffect>
                                    <p:anim calcmode="lin" valueType="num">
                                      <p:cBhvr>
                                        <p:cTn id="15" dur="1000" fill="hold"/>
                                        <p:tgtEl>
                                          <p:spTgt spid="21510"/>
                                        </p:tgtEl>
                                        <p:attrNameLst>
                                          <p:attrName>ppt_x</p:attrName>
                                        </p:attrNameLst>
                                      </p:cBhvr>
                                      <p:tavLst>
                                        <p:tav tm="0">
                                          <p:val>
                                            <p:strVal val="#ppt_x"/>
                                          </p:val>
                                        </p:tav>
                                        <p:tav tm="100000">
                                          <p:val>
                                            <p:strVal val="#ppt_x"/>
                                          </p:val>
                                        </p:tav>
                                      </p:tavLst>
                                    </p:anim>
                                    <p:anim calcmode="lin" valueType="num">
                                      <p:cBhvr>
                                        <p:cTn id="16" dur="1000" fill="hold"/>
                                        <p:tgtEl>
                                          <p:spTgt spid="215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left)">
                                      <p:cBhvr>
                                        <p:cTn id="21" dur="5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1000"/>
                                        <p:tgtEl>
                                          <p:spTgt spid="37"/>
                                        </p:tgtEl>
                                      </p:cBhvr>
                                    </p:animEffect>
                                    <p:anim calcmode="lin" valueType="num">
                                      <p:cBhvr>
                                        <p:cTn id="44" dur="1000" fill="hold"/>
                                        <p:tgtEl>
                                          <p:spTgt spid="37"/>
                                        </p:tgtEl>
                                        <p:attrNameLst>
                                          <p:attrName>ppt_x</p:attrName>
                                        </p:attrNameLst>
                                      </p:cBhvr>
                                      <p:tavLst>
                                        <p:tav tm="0">
                                          <p:val>
                                            <p:strVal val="#ppt_x"/>
                                          </p:val>
                                        </p:tav>
                                        <p:tav tm="100000">
                                          <p:val>
                                            <p:strVal val="#ppt_x"/>
                                          </p:val>
                                        </p:tav>
                                      </p:tavLst>
                                    </p:anim>
                                    <p:anim calcmode="lin" valueType="num">
                                      <p:cBhvr>
                                        <p:cTn id="45" dur="1000" fill="hold"/>
                                        <p:tgtEl>
                                          <p:spTgt spid="37"/>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fade">
                                      <p:cBhvr>
                                        <p:cTn id="58" dur="1000"/>
                                        <p:tgtEl>
                                          <p:spTgt spid="46"/>
                                        </p:tgtEl>
                                      </p:cBhvr>
                                    </p:animEffect>
                                    <p:anim calcmode="lin" valueType="num">
                                      <p:cBhvr>
                                        <p:cTn id="59" dur="1000" fill="hold"/>
                                        <p:tgtEl>
                                          <p:spTgt spid="46"/>
                                        </p:tgtEl>
                                        <p:attrNameLst>
                                          <p:attrName>ppt_x</p:attrName>
                                        </p:attrNameLst>
                                      </p:cBhvr>
                                      <p:tavLst>
                                        <p:tav tm="0">
                                          <p:val>
                                            <p:strVal val="#ppt_x"/>
                                          </p:val>
                                        </p:tav>
                                        <p:tav tm="100000">
                                          <p:val>
                                            <p:strVal val="#ppt_x"/>
                                          </p:val>
                                        </p:tav>
                                      </p:tavLst>
                                    </p:anim>
                                    <p:anim calcmode="lin" valueType="num">
                                      <p:cBhvr>
                                        <p:cTn id="60" dur="1000" fill="hold"/>
                                        <p:tgtEl>
                                          <p:spTgt spid="46"/>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1000"/>
                                        <p:tgtEl>
                                          <p:spTgt spid="41"/>
                                        </p:tgtEl>
                                      </p:cBhvr>
                                    </p:animEffect>
                                    <p:anim calcmode="lin" valueType="num">
                                      <p:cBhvr>
                                        <p:cTn id="64" dur="1000" fill="hold"/>
                                        <p:tgtEl>
                                          <p:spTgt spid="41"/>
                                        </p:tgtEl>
                                        <p:attrNameLst>
                                          <p:attrName>ppt_x</p:attrName>
                                        </p:attrNameLst>
                                      </p:cBhvr>
                                      <p:tavLst>
                                        <p:tav tm="0">
                                          <p:val>
                                            <p:strVal val="#ppt_x"/>
                                          </p:val>
                                        </p:tav>
                                        <p:tav tm="100000">
                                          <p:val>
                                            <p:strVal val="#ppt_x"/>
                                          </p:val>
                                        </p:tav>
                                      </p:tavLst>
                                    </p:anim>
                                    <p:anim calcmode="lin" valueType="num">
                                      <p:cBhvr>
                                        <p:cTn id="65" dur="1000" fill="hold"/>
                                        <p:tgtEl>
                                          <p:spTgt spid="41"/>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1000"/>
                                        <p:tgtEl>
                                          <p:spTgt spid="38"/>
                                        </p:tgtEl>
                                      </p:cBhvr>
                                    </p:animEffect>
                                    <p:anim calcmode="lin" valueType="num">
                                      <p:cBhvr>
                                        <p:cTn id="69" dur="1000" fill="hold"/>
                                        <p:tgtEl>
                                          <p:spTgt spid="38"/>
                                        </p:tgtEl>
                                        <p:attrNameLst>
                                          <p:attrName>ppt_x</p:attrName>
                                        </p:attrNameLst>
                                      </p:cBhvr>
                                      <p:tavLst>
                                        <p:tav tm="0">
                                          <p:val>
                                            <p:strVal val="#ppt_x"/>
                                          </p:val>
                                        </p:tav>
                                        <p:tav tm="100000">
                                          <p:val>
                                            <p:strVal val="#ppt_x"/>
                                          </p:val>
                                        </p:tav>
                                      </p:tavLst>
                                    </p:anim>
                                    <p:anim calcmode="lin" valueType="num">
                                      <p:cBhvr>
                                        <p:cTn id="70" dur="1000" fill="hold"/>
                                        <p:tgtEl>
                                          <p:spTgt spid="38"/>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fade">
                                      <p:cBhvr>
                                        <p:cTn id="73" dur="1000"/>
                                        <p:tgtEl>
                                          <p:spTgt spid="10"/>
                                        </p:tgtEl>
                                      </p:cBhvr>
                                    </p:animEffect>
                                    <p:anim calcmode="lin" valueType="num">
                                      <p:cBhvr>
                                        <p:cTn id="74" dur="1000" fill="hold"/>
                                        <p:tgtEl>
                                          <p:spTgt spid="10"/>
                                        </p:tgtEl>
                                        <p:attrNameLst>
                                          <p:attrName>ppt_x</p:attrName>
                                        </p:attrNameLst>
                                      </p:cBhvr>
                                      <p:tavLst>
                                        <p:tav tm="0">
                                          <p:val>
                                            <p:strVal val="#ppt_x"/>
                                          </p:val>
                                        </p:tav>
                                        <p:tav tm="100000">
                                          <p:val>
                                            <p:strVal val="#ppt_x"/>
                                          </p:val>
                                        </p:tav>
                                      </p:tavLst>
                                    </p:anim>
                                    <p:anim calcmode="lin" valueType="num">
                                      <p:cBhvr>
                                        <p:cTn id="75" dur="1000" fill="hold"/>
                                        <p:tgtEl>
                                          <p:spTgt spid="10"/>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43"/>
                                        </p:tgtEl>
                                        <p:attrNameLst>
                                          <p:attrName>style.visibility</p:attrName>
                                        </p:attrNameLst>
                                      </p:cBhvr>
                                      <p:to>
                                        <p:strVal val="visible"/>
                                      </p:to>
                                    </p:set>
                                    <p:animEffect transition="in" filter="fade">
                                      <p:cBhvr>
                                        <p:cTn id="78" dur="1000"/>
                                        <p:tgtEl>
                                          <p:spTgt spid="43"/>
                                        </p:tgtEl>
                                      </p:cBhvr>
                                    </p:animEffect>
                                    <p:anim calcmode="lin" valueType="num">
                                      <p:cBhvr>
                                        <p:cTn id="79" dur="1000" fill="hold"/>
                                        <p:tgtEl>
                                          <p:spTgt spid="43"/>
                                        </p:tgtEl>
                                        <p:attrNameLst>
                                          <p:attrName>ppt_x</p:attrName>
                                        </p:attrNameLst>
                                      </p:cBhvr>
                                      <p:tavLst>
                                        <p:tav tm="0">
                                          <p:val>
                                            <p:strVal val="#ppt_x"/>
                                          </p:val>
                                        </p:tav>
                                        <p:tav tm="100000">
                                          <p:val>
                                            <p:strVal val="#ppt_x"/>
                                          </p:val>
                                        </p:tav>
                                      </p:tavLst>
                                    </p:anim>
                                    <p:anim calcmode="lin" valueType="num">
                                      <p:cBhvr>
                                        <p:cTn id="8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47"/>
                                        </p:tgtEl>
                                        <p:attrNameLst>
                                          <p:attrName>style.visibility</p:attrName>
                                        </p:attrNameLst>
                                      </p:cBhvr>
                                      <p:to>
                                        <p:strVal val="visible"/>
                                      </p:to>
                                    </p:set>
                                    <p:animEffect transition="in" filter="wipe(left)">
                                      <p:cBhvr>
                                        <p:cTn id="85" dur="500"/>
                                        <p:tgtEl>
                                          <p:spTgt spid="4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wipe(left)">
                                      <p:cBhvr>
                                        <p:cTn id="88" dur="500"/>
                                        <p:tgtEl>
                                          <p:spTgt spid="4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52"/>
                                        </p:tgtEl>
                                        <p:attrNameLst>
                                          <p:attrName>style.visibility</p:attrName>
                                        </p:attrNameLst>
                                      </p:cBhvr>
                                      <p:to>
                                        <p:strVal val="visible"/>
                                      </p:to>
                                    </p:set>
                                    <p:animEffect transition="in" filter="wipe(left)">
                                      <p:cBhvr>
                                        <p:cTn id="93" dur="500"/>
                                        <p:tgtEl>
                                          <p:spTgt spid="52"/>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left)">
                                      <p:cBhvr>
                                        <p:cTn id="96" dur="500"/>
                                        <p:tgtEl>
                                          <p:spTgt spid="53"/>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51"/>
                                        </p:tgtEl>
                                        <p:attrNameLst>
                                          <p:attrName>style.visibility</p:attrName>
                                        </p:attrNameLst>
                                      </p:cBhvr>
                                      <p:to>
                                        <p:strVal val="visible"/>
                                      </p:to>
                                    </p:set>
                                    <p:animEffect transition="in" filter="wipe(left)">
                                      <p:cBhvr>
                                        <p:cTn id="10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0" grpId="0" animBg="1"/>
      <p:bldP spid="38" grpId="0" animBg="1"/>
      <p:bldP spid="41" grpId="0" animBg="1"/>
      <p:bldP spid="43" grpId="0" animBg="1"/>
      <p:bldP spid="46" grpId="0" animBg="1"/>
      <p:bldP spid="48" grpId="0" animBg="1"/>
      <p:bldP spid="51" grpId="0" animBg="1"/>
      <p:bldP spid="5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2" name="Google Shape;75;p14"/>
          <p:cNvSpPr txBox="1">
            <a:spLocks/>
          </p:cNvSpPr>
          <p:nvPr/>
        </p:nvSpPr>
        <p:spPr>
          <a:xfrm>
            <a:off x="0" y="0"/>
            <a:ext cx="9144000" cy="627534"/>
          </a:xfrm>
          <a:prstGeom prst="rect">
            <a:avLst/>
          </a:prstGeom>
          <a:solidFill>
            <a:srgbClr val="FFFFFF">
              <a:alpha val="34118"/>
            </a:srgb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cxnSp>
        <p:nvCxnSpPr>
          <p:cNvPr id="7" name="6 Conector recto"/>
          <p:cNvCxnSpPr/>
          <p:nvPr/>
        </p:nvCxnSpPr>
        <p:spPr>
          <a:xfrm>
            <a:off x="0" y="62753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Google Shape;75;p14"/>
          <p:cNvSpPr txBox="1">
            <a:spLocks/>
          </p:cNvSpPr>
          <p:nvPr/>
        </p:nvSpPr>
        <p:spPr>
          <a:xfrm>
            <a:off x="107504" y="0"/>
            <a:ext cx="9144000" cy="606996"/>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r>
              <a:rPr lang="es-VE" sz="3200" dirty="0"/>
              <a:t>Punto final primario y calidad de vida general</a:t>
            </a:r>
          </a:p>
        </p:txBody>
      </p:sp>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38" t="15760" r="25083" b="73993"/>
          <a:stretch/>
        </p:blipFill>
        <p:spPr bwMode="auto">
          <a:xfrm rot="10800000">
            <a:off x="-4" y="4896304"/>
            <a:ext cx="9164304" cy="26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19 CuadroTexto"/>
          <p:cNvSpPr txBox="1"/>
          <p:nvPr/>
        </p:nvSpPr>
        <p:spPr>
          <a:xfrm>
            <a:off x="0" y="4887039"/>
            <a:ext cx="9107488" cy="276999"/>
          </a:xfrm>
          <a:prstGeom prst="rect">
            <a:avLst/>
          </a:prstGeom>
          <a:noFill/>
        </p:spPr>
        <p:txBody>
          <a:bodyPr wrap="square" rtlCol="0">
            <a:spAutoFit/>
          </a:bodyPr>
          <a:lstStyle/>
          <a:p>
            <a:pPr algn="r"/>
            <a:r>
              <a:rPr lang="es-US" sz="1200" i="1" dirty="0">
                <a:solidFill>
                  <a:schemeClr val="bg1"/>
                </a:solidFill>
                <a:latin typeface="Century Gothic" pitchFamily="34" charset="0"/>
                <a:cs typeface="Calibri" pitchFamily="34" charset="0"/>
              </a:rPr>
              <a:t>JAMA. 2019;321(11):1059–1068. doi:10.1001/jama.2019.0335</a:t>
            </a:r>
            <a:endParaRPr lang="es-US" sz="1200" i="1" dirty="0" smtClean="0">
              <a:solidFill>
                <a:schemeClr val="bg1"/>
              </a:solidFill>
              <a:latin typeface="Century Gothic" pitchFamily="34" charset="0"/>
              <a:cs typeface="Calibri" pitchFamily="34" charset="0"/>
            </a:endParaRPr>
          </a:p>
        </p:txBody>
      </p:sp>
      <p:pic>
        <p:nvPicPr>
          <p:cNvPr id="21510" name="Picture 6" descr="https://cdn.jamanetwork.com/ama/content_public/journal/jama/937900/joi190005f2.png?Expires=1620910929&amp;Signature=RpmCpUB0r3BpZE810a~xHYVgbaQDoiabE1W33oCuuo6ha8ai6JDjIASI4HS~~1C4BPVTgymU-aNQG~AOg4JDG3u8MPlP9nRsMfOk0i8H9W-eCPP9214v1LMRmRXmr8DBbLIY20CPfg8J96hL5Sd9BqUUS7vMzh0CD7eQ6CzGirmsMZDfvIp~hMbqpcGZfTthDh-j3I~vvjfDXFjtUPJnlPVmF2hUF4W9HjOj27ZOPhJMkjRz2pUg9lZEEDRZ2-5s92XB76-TYsL~g0yomzWkatBYwEHfCosKMiejG6d6stw5C6wybA9b3pl46TvkDS7O5fRBPs~mx16dcDdibevkXg__&amp;Key-Pair-Id=APKAIE5G5CRDK6RD3PG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679053"/>
            <a:ext cx="5040560" cy="4196953"/>
          </a:xfrm>
          <a:prstGeom prst="rect">
            <a:avLst/>
          </a:prstGeom>
          <a:noFill/>
          <a:extLst>
            <a:ext uri="{909E8E84-426E-40DD-AFC4-6F175D3DCCD1}">
              <a14:hiddenFill xmlns:a14="http://schemas.microsoft.com/office/drawing/2010/main">
                <a:solidFill>
                  <a:srgbClr val="FFFFFF"/>
                </a:solidFill>
              </a14:hiddenFill>
            </a:ext>
          </a:extLst>
        </p:spPr>
      </p:pic>
      <p:sp>
        <p:nvSpPr>
          <p:cNvPr id="34" name="33 Rectángulo"/>
          <p:cNvSpPr/>
          <p:nvPr/>
        </p:nvSpPr>
        <p:spPr>
          <a:xfrm>
            <a:off x="2035572" y="667328"/>
            <a:ext cx="5056708" cy="8243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pic>
        <p:nvPicPr>
          <p:cNvPr id="25" name="Picture 6" descr="https://cdn.jamanetwork.com/ama/content_public/journal/jama/937900/joi190005f2.png?Expires=1620910929&amp;Signature=RpmCpUB0r3BpZE810a~xHYVgbaQDoiabE1W33oCuuo6ha8ai6JDjIASI4HS~~1C4BPVTgymU-aNQG~AOg4JDG3u8MPlP9nRsMfOk0i8H9W-eCPP9214v1LMRmRXmr8DBbLIY20CPfg8J96hL5Sd9BqUUS7vMzh0CD7eQ6CzGirmsMZDfvIp~hMbqpcGZfTthDh-j3I~vvjfDXFjtUPJnlPVmF2hUF4W9HjOj27ZOPhJMkjRz2pUg9lZEEDRZ2-5s92XB76-TYsL~g0yomzWkatBYwEHfCosKMiejG6d6stw5C6wybA9b3pl46TvkDS7O5fRBPs~mx16dcDdibevkXg__&amp;Key-Pair-Id=APKAIE5G5CRDK6RD3PGA"/>
          <p:cNvPicPr>
            <a:picLocks noChangeAspect="1" noChangeArrowheads="1"/>
          </p:cNvPicPr>
          <p:nvPr/>
        </p:nvPicPr>
        <p:blipFill rotWithShape="1">
          <a:blip r:embed="rId4">
            <a:extLst>
              <a:ext uri="{28A0092B-C50C-407E-A947-70E740481C1C}">
                <a14:useLocalDpi xmlns:a14="http://schemas.microsoft.com/office/drawing/2010/main" val="0"/>
              </a:ext>
            </a:extLst>
          </a:blip>
          <a:srcRect b="80040"/>
          <a:stretch/>
        </p:blipFill>
        <p:spPr bwMode="auto">
          <a:xfrm>
            <a:off x="136789" y="1812734"/>
            <a:ext cx="8899707" cy="1479096"/>
          </a:xfrm>
          <a:prstGeom prst="rect">
            <a:avLst/>
          </a:prstGeom>
          <a:noFill/>
          <a:ln w="38100">
            <a:solidFill>
              <a:schemeClr val="accent3"/>
            </a:solidFill>
          </a:ln>
          <a:extLst>
            <a:ext uri="{909E8E84-426E-40DD-AFC4-6F175D3DCCD1}">
              <a14:hiddenFill xmlns:a14="http://schemas.microsoft.com/office/drawing/2010/main">
                <a:solidFill>
                  <a:srgbClr val="FFFFFF"/>
                </a:solidFill>
              </a14:hiddenFill>
            </a:ext>
          </a:extLst>
        </p:spPr>
      </p:pic>
      <p:sp>
        <p:nvSpPr>
          <p:cNvPr id="26" name="25 Rectángulo"/>
          <p:cNvSpPr/>
          <p:nvPr/>
        </p:nvSpPr>
        <p:spPr>
          <a:xfrm>
            <a:off x="2987824" y="4587974"/>
            <a:ext cx="4104456" cy="2849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 name="1 CuadroTexto"/>
          <p:cNvSpPr txBox="1"/>
          <p:nvPr/>
        </p:nvSpPr>
        <p:spPr>
          <a:xfrm>
            <a:off x="1115616" y="3435846"/>
            <a:ext cx="6912768"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VE" dirty="0">
                <a:latin typeface="Titillium Web" charset="0"/>
              </a:rPr>
              <a:t>El punto final primario, la puntuación de salud general SF-36, </a:t>
            </a:r>
            <a:r>
              <a:rPr lang="es-VE" b="1" dirty="0">
                <a:latin typeface="Titillium Web" charset="0"/>
              </a:rPr>
              <a:t>mejoró significativamente más en el grupo de ablación </a:t>
            </a:r>
            <a:r>
              <a:rPr lang="es-VE" dirty="0">
                <a:latin typeface="Titillium Web" charset="0"/>
              </a:rPr>
              <a:t>que en el grupo de medicación desde el inicio hasta los 12 meses (puntuación inicial media, </a:t>
            </a:r>
            <a:r>
              <a:rPr lang="es-VE" dirty="0" smtClean="0">
                <a:latin typeface="Titillium Web" charset="0"/>
              </a:rPr>
              <a:t>61.8 </a:t>
            </a:r>
            <a:r>
              <a:rPr lang="es-VE" dirty="0">
                <a:latin typeface="Titillium Web" charset="0"/>
              </a:rPr>
              <a:t>frente a </a:t>
            </a:r>
            <a:r>
              <a:rPr lang="es-VE" dirty="0" smtClean="0">
                <a:latin typeface="Titillium Web" charset="0"/>
              </a:rPr>
              <a:t>62.7 </a:t>
            </a:r>
            <a:r>
              <a:rPr lang="es-VE" dirty="0">
                <a:latin typeface="Titillium Web" charset="0"/>
              </a:rPr>
              <a:t>[cambio medio, 11,9 frente a 3,1</a:t>
            </a:r>
            <a:r>
              <a:rPr lang="es-VE" dirty="0" smtClean="0">
                <a:latin typeface="Titillium Web" charset="0"/>
              </a:rPr>
              <a:t>]), </a:t>
            </a:r>
            <a:r>
              <a:rPr lang="es-VE" dirty="0">
                <a:latin typeface="Titillium Web" charset="0"/>
              </a:rPr>
              <a:t>con una </a:t>
            </a:r>
            <a:r>
              <a:rPr lang="es-VE" b="1" dirty="0" smtClean="0">
                <a:latin typeface="Titillium Web" charset="0"/>
              </a:rPr>
              <a:t>diferencia promedio </a:t>
            </a:r>
            <a:r>
              <a:rPr lang="es-VE" b="1" dirty="0">
                <a:latin typeface="Titillium Web" charset="0"/>
              </a:rPr>
              <a:t>de tratamiento de 8,9 puntos</a:t>
            </a:r>
            <a:r>
              <a:rPr lang="es-VE" dirty="0">
                <a:latin typeface="Titillium Web" charset="0"/>
              </a:rPr>
              <a:t> (IC del 95%, 3,1-14,7; p = 0,003</a:t>
            </a:r>
            <a:r>
              <a:rPr lang="es-VE" dirty="0" smtClean="0">
                <a:latin typeface="Titillium Web" charset="0"/>
              </a:rPr>
              <a:t>).</a:t>
            </a:r>
            <a:endParaRPr lang="es-VE" dirty="0">
              <a:latin typeface="Titillium Web" charset="0"/>
            </a:endParaRPr>
          </a:p>
        </p:txBody>
      </p:sp>
    </p:spTree>
    <p:extLst>
      <p:ext uri="{BB962C8B-B14F-4D97-AF65-F5344CB8AC3E}">
        <p14:creationId xmlns:p14="http://schemas.microsoft.com/office/powerpoint/2010/main" val="264923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6" grpId="0" animBg="1"/>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2" name="Google Shape;75;p14"/>
          <p:cNvSpPr txBox="1">
            <a:spLocks/>
          </p:cNvSpPr>
          <p:nvPr/>
        </p:nvSpPr>
        <p:spPr>
          <a:xfrm>
            <a:off x="0" y="0"/>
            <a:ext cx="9144000" cy="627534"/>
          </a:xfrm>
          <a:prstGeom prst="rect">
            <a:avLst/>
          </a:prstGeom>
          <a:solidFill>
            <a:srgbClr val="FFFFFF">
              <a:alpha val="34118"/>
            </a:srgb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sp>
        <p:nvSpPr>
          <p:cNvPr id="16" name="Google Shape;75;p14"/>
          <p:cNvSpPr txBox="1">
            <a:spLocks/>
          </p:cNvSpPr>
          <p:nvPr/>
        </p:nvSpPr>
        <p:spPr>
          <a:xfrm>
            <a:off x="107504" y="0"/>
            <a:ext cx="9144000" cy="606996"/>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r>
              <a:rPr lang="es-VE" sz="3200" dirty="0"/>
              <a:t>Punto final primario y calidad de vida general</a:t>
            </a:r>
          </a:p>
        </p:txBody>
      </p:sp>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38" t="15760" r="25083" b="73993"/>
          <a:stretch/>
        </p:blipFill>
        <p:spPr bwMode="auto">
          <a:xfrm rot="10800000">
            <a:off x="-4" y="4896304"/>
            <a:ext cx="9164304" cy="26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19 CuadroTexto"/>
          <p:cNvSpPr txBox="1"/>
          <p:nvPr/>
        </p:nvSpPr>
        <p:spPr>
          <a:xfrm>
            <a:off x="0" y="4887039"/>
            <a:ext cx="9107488" cy="276999"/>
          </a:xfrm>
          <a:prstGeom prst="rect">
            <a:avLst/>
          </a:prstGeom>
          <a:noFill/>
        </p:spPr>
        <p:txBody>
          <a:bodyPr wrap="square" rtlCol="0">
            <a:spAutoFit/>
          </a:bodyPr>
          <a:lstStyle/>
          <a:p>
            <a:pPr algn="r"/>
            <a:r>
              <a:rPr lang="es-US" sz="1200" i="1" dirty="0">
                <a:solidFill>
                  <a:schemeClr val="bg1"/>
                </a:solidFill>
                <a:latin typeface="Century Gothic" pitchFamily="34" charset="0"/>
                <a:cs typeface="Calibri" pitchFamily="34" charset="0"/>
              </a:rPr>
              <a:t>JAMA. 2019;321(11):1059–1068. doi:10.1001/jama.2019.0335</a:t>
            </a:r>
            <a:endParaRPr lang="es-US" sz="1200" i="1" dirty="0" smtClean="0">
              <a:solidFill>
                <a:schemeClr val="bg1"/>
              </a:solidFill>
              <a:latin typeface="Century Gothic" pitchFamily="34" charset="0"/>
              <a:cs typeface="Calibri" pitchFamily="34" charset="0"/>
            </a:endParaRPr>
          </a:p>
        </p:txBody>
      </p:sp>
      <p:pic>
        <p:nvPicPr>
          <p:cNvPr id="26626" name="Picture 2" descr="Catheter Ablation vs Antiarrhythmic Medication and Quality of Life in Patients With Atrial Fibrill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843558"/>
            <a:ext cx="6840760" cy="3859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0797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2" name="Google Shape;75;p14"/>
          <p:cNvSpPr txBox="1">
            <a:spLocks/>
          </p:cNvSpPr>
          <p:nvPr/>
        </p:nvSpPr>
        <p:spPr>
          <a:xfrm>
            <a:off x="0" y="0"/>
            <a:ext cx="9144000" cy="627534"/>
          </a:xfrm>
          <a:prstGeom prst="rect">
            <a:avLst/>
          </a:prstGeom>
          <a:solidFill>
            <a:srgbClr val="FFFFFF">
              <a:alpha val="34118"/>
            </a:srgb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cxnSp>
        <p:nvCxnSpPr>
          <p:cNvPr id="7" name="6 Conector recto"/>
          <p:cNvCxnSpPr/>
          <p:nvPr/>
        </p:nvCxnSpPr>
        <p:spPr>
          <a:xfrm>
            <a:off x="0" y="62753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Google Shape;75;p14"/>
          <p:cNvSpPr txBox="1">
            <a:spLocks/>
          </p:cNvSpPr>
          <p:nvPr/>
        </p:nvSpPr>
        <p:spPr>
          <a:xfrm>
            <a:off x="107504" y="0"/>
            <a:ext cx="9144000" cy="606996"/>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r>
              <a:rPr lang="es-VE" sz="3200" dirty="0"/>
              <a:t>Punto final </a:t>
            </a:r>
            <a:r>
              <a:rPr lang="es-VE" sz="3200" dirty="0" smtClean="0"/>
              <a:t>secundario de Carga de FA</a:t>
            </a:r>
            <a:endParaRPr lang="es-VE" sz="3200" dirty="0"/>
          </a:p>
        </p:txBody>
      </p:sp>
      <p:pic>
        <p:nvPicPr>
          <p:cNvPr id="1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3838" t="15760" r="25083" b="73993"/>
          <a:stretch/>
        </p:blipFill>
        <p:spPr bwMode="auto">
          <a:xfrm rot="10800000">
            <a:off x="-4" y="4896304"/>
            <a:ext cx="9164304" cy="26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19 CuadroTexto"/>
          <p:cNvSpPr txBox="1"/>
          <p:nvPr/>
        </p:nvSpPr>
        <p:spPr>
          <a:xfrm>
            <a:off x="0" y="4887039"/>
            <a:ext cx="9107488" cy="276999"/>
          </a:xfrm>
          <a:prstGeom prst="rect">
            <a:avLst/>
          </a:prstGeom>
          <a:noFill/>
        </p:spPr>
        <p:txBody>
          <a:bodyPr wrap="square" rtlCol="0">
            <a:spAutoFit/>
          </a:bodyPr>
          <a:lstStyle/>
          <a:p>
            <a:pPr algn="r"/>
            <a:r>
              <a:rPr lang="es-US" sz="1200" i="1" dirty="0">
                <a:solidFill>
                  <a:schemeClr val="bg1"/>
                </a:solidFill>
                <a:latin typeface="Century Gothic" pitchFamily="34" charset="0"/>
                <a:cs typeface="Calibri" pitchFamily="34" charset="0"/>
              </a:rPr>
              <a:t>JAMA. 2019;321(11):1059–1068. doi:10.1001/jama.2019.0335</a:t>
            </a:r>
            <a:endParaRPr lang="es-US" sz="1200" i="1" dirty="0" smtClean="0">
              <a:solidFill>
                <a:schemeClr val="bg1"/>
              </a:solidFill>
              <a:latin typeface="Century Gothic" pitchFamily="34" charset="0"/>
              <a:cs typeface="Calibri" pitchFamily="34" charset="0"/>
            </a:endParaRPr>
          </a:p>
        </p:txBody>
      </p:sp>
      <p:pic>
        <p:nvPicPr>
          <p:cNvPr id="2560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9575" t="16927" r="34261" b="15364"/>
          <a:stretch/>
        </p:blipFill>
        <p:spPr bwMode="auto">
          <a:xfrm>
            <a:off x="2555776" y="707121"/>
            <a:ext cx="3960440" cy="4168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2 Rectángulo"/>
          <p:cNvSpPr/>
          <p:nvPr/>
        </p:nvSpPr>
        <p:spPr>
          <a:xfrm>
            <a:off x="2555776" y="707121"/>
            <a:ext cx="3960440" cy="17926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pic>
        <p:nvPicPr>
          <p:cNvPr id="14" name="New picture"/>
          <p:cNvPicPr>
            <a:picLocks noChangeAspect="1" noChangeArrowheads="1"/>
          </p:cNvPicPr>
          <p:nvPr>
            <p:custDataLst>
              <p:tags r:id="rId1"/>
            </p:custDataLst>
          </p:nvPr>
        </p:nvPicPr>
        <p:blipFill rotWithShape="1">
          <a:blip r:embed="rId6">
            <a:extLst>
              <a:ext uri="{28A0092B-C50C-407E-A947-70E740481C1C}">
                <a14:useLocalDpi xmlns:a14="http://schemas.microsoft.com/office/drawing/2010/main" val="0"/>
              </a:ext>
            </a:extLst>
          </a:blip>
          <a:srcRect r="18180" b="52157"/>
          <a:stretch/>
        </p:blipFill>
        <p:spPr bwMode="auto">
          <a:xfrm>
            <a:off x="1808212" y="698565"/>
            <a:ext cx="5572100" cy="3097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
        <p:nvSpPr>
          <p:cNvPr id="2" name="1 Rectángulo"/>
          <p:cNvSpPr/>
          <p:nvPr/>
        </p:nvSpPr>
        <p:spPr>
          <a:xfrm>
            <a:off x="1331640" y="3922378"/>
            <a:ext cx="6480720" cy="646331"/>
          </a:xfrm>
          <a:prstGeom prst="rect">
            <a:avLst/>
          </a:prstGeom>
          <a:solidFill>
            <a:schemeClr val="bg1"/>
          </a:solidFill>
          <a:ln w="28575">
            <a:solidFill>
              <a:schemeClr val="accent2"/>
            </a:solidFill>
          </a:ln>
        </p:spPr>
        <p:txBody>
          <a:bodyPr wrap="square">
            <a:spAutoFit/>
          </a:bodyPr>
          <a:lstStyle/>
          <a:p>
            <a:pPr algn="ctr"/>
            <a:r>
              <a:rPr lang="es-VE" sz="1200" b="1" dirty="0">
                <a:latin typeface="Titillium Web" charset="0"/>
              </a:rPr>
              <a:t>La carga de fibrilación auricular </a:t>
            </a:r>
            <a:r>
              <a:rPr lang="es-VE" sz="1200" dirty="0">
                <a:latin typeface="Titillium Web" charset="0"/>
              </a:rPr>
              <a:t>registrada por el monitor cardíaco </a:t>
            </a:r>
            <a:r>
              <a:rPr lang="es-VE" sz="1200" dirty="0" err="1">
                <a:latin typeface="Titillium Web" charset="0"/>
              </a:rPr>
              <a:t>implantable</a:t>
            </a:r>
            <a:r>
              <a:rPr lang="es-VE" sz="1200" dirty="0">
                <a:latin typeface="Titillium Web" charset="0"/>
              </a:rPr>
              <a:t> disminuyó significativamente tanto en el grupo de ablación (media [DE], 24,9% [37,0%] a 5,5% [18,1%]; p &lt;0,001) como en el grupo de medicación (23,3% [36,9%] %] a 11,5% [24,3%]; P = 0,002)</a:t>
            </a:r>
          </a:p>
        </p:txBody>
      </p:sp>
      <p:cxnSp>
        <p:nvCxnSpPr>
          <p:cNvPr id="4" name="3 Conector recto de flecha"/>
          <p:cNvCxnSpPr/>
          <p:nvPr/>
        </p:nvCxnSpPr>
        <p:spPr>
          <a:xfrm>
            <a:off x="2627784" y="2571750"/>
            <a:ext cx="2952328" cy="0"/>
          </a:xfrm>
          <a:prstGeom prst="straightConnector1">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a:off x="2871788" y="2633663"/>
            <a:ext cx="2924348" cy="10095"/>
          </a:xfrm>
          <a:prstGeom prst="straightConnector1">
            <a:avLst/>
          </a:prstGeom>
          <a:ln w="127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236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5602"/>
                                        </p:tgtEl>
                                      </p:cBhvr>
                                    </p:animEffect>
                                    <p:set>
                                      <p:cBhvr>
                                        <p:cTn id="17" dur="1" fill="hold">
                                          <p:stCondLst>
                                            <p:cond delay="499"/>
                                          </p:stCondLst>
                                        </p:cTn>
                                        <p:tgtEl>
                                          <p:spTgt spid="2560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2" name="Google Shape;75;p14"/>
          <p:cNvSpPr txBox="1">
            <a:spLocks/>
          </p:cNvSpPr>
          <p:nvPr/>
        </p:nvSpPr>
        <p:spPr>
          <a:xfrm>
            <a:off x="0" y="0"/>
            <a:ext cx="9144000" cy="627534"/>
          </a:xfrm>
          <a:prstGeom prst="rect">
            <a:avLst/>
          </a:prstGeom>
          <a:solidFill>
            <a:srgbClr val="FFFFFF">
              <a:alpha val="34118"/>
            </a:srgb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cxnSp>
        <p:nvCxnSpPr>
          <p:cNvPr id="7" name="6 Conector recto"/>
          <p:cNvCxnSpPr/>
          <p:nvPr/>
        </p:nvCxnSpPr>
        <p:spPr>
          <a:xfrm>
            <a:off x="0" y="62753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Google Shape;75;p14"/>
          <p:cNvSpPr txBox="1">
            <a:spLocks/>
          </p:cNvSpPr>
          <p:nvPr/>
        </p:nvSpPr>
        <p:spPr>
          <a:xfrm>
            <a:off x="107504" y="0"/>
            <a:ext cx="9144000" cy="606996"/>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r>
              <a:rPr lang="es-VE" sz="3200" dirty="0"/>
              <a:t>Punto final </a:t>
            </a:r>
            <a:r>
              <a:rPr lang="es-VE" sz="3200" dirty="0" smtClean="0"/>
              <a:t>secundario de Carga de FA</a:t>
            </a:r>
            <a:endParaRPr lang="es-VE" sz="3200" dirty="0"/>
          </a:p>
        </p:txBody>
      </p:sp>
      <p:pic>
        <p:nvPicPr>
          <p:cNvPr id="1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3838" t="15760" r="25083" b="73993"/>
          <a:stretch/>
        </p:blipFill>
        <p:spPr bwMode="auto">
          <a:xfrm rot="10800000">
            <a:off x="-4" y="4896304"/>
            <a:ext cx="9164304" cy="26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19 CuadroTexto"/>
          <p:cNvSpPr txBox="1"/>
          <p:nvPr/>
        </p:nvSpPr>
        <p:spPr>
          <a:xfrm>
            <a:off x="0" y="4887039"/>
            <a:ext cx="9107488" cy="276999"/>
          </a:xfrm>
          <a:prstGeom prst="rect">
            <a:avLst/>
          </a:prstGeom>
          <a:noFill/>
        </p:spPr>
        <p:txBody>
          <a:bodyPr wrap="square" rtlCol="0">
            <a:spAutoFit/>
          </a:bodyPr>
          <a:lstStyle/>
          <a:p>
            <a:pPr algn="r"/>
            <a:r>
              <a:rPr lang="es-US" sz="1200" i="1" dirty="0">
                <a:solidFill>
                  <a:schemeClr val="bg1"/>
                </a:solidFill>
                <a:latin typeface="Century Gothic" pitchFamily="34" charset="0"/>
                <a:cs typeface="Calibri" pitchFamily="34" charset="0"/>
              </a:rPr>
              <a:t>JAMA. 2019;321(11):1059–1068. doi:10.1001/jama.2019.0335</a:t>
            </a:r>
            <a:endParaRPr lang="es-US" sz="1200" i="1" dirty="0" smtClean="0">
              <a:solidFill>
                <a:schemeClr val="bg1"/>
              </a:solidFill>
              <a:latin typeface="Century Gothic" pitchFamily="34" charset="0"/>
              <a:cs typeface="Calibri" pitchFamily="34" charset="0"/>
            </a:endParaRPr>
          </a:p>
        </p:txBody>
      </p:sp>
      <p:pic>
        <p:nvPicPr>
          <p:cNvPr id="11" name="New picture"/>
          <p:cNvPicPr>
            <a:picLocks noChangeAspect="1" noChangeArrowheads="1"/>
          </p:cNvPicPr>
          <p:nvPr>
            <p:custDataLst>
              <p:tags r:id="rId1"/>
            </p:custDataLst>
          </p:nvPr>
        </p:nvPicPr>
        <p:blipFill rotWithShape="1">
          <a:blip r:embed="rId5">
            <a:extLst>
              <a:ext uri="{28A0092B-C50C-407E-A947-70E740481C1C}">
                <a14:useLocalDpi xmlns:a14="http://schemas.microsoft.com/office/drawing/2010/main" val="0"/>
              </a:ext>
            </a:extLst>
          </a:blip>
          <a:srcRect t="50000"/>
          <a:stretch/>
        </p:blipFill>
        <p:spPr bwMode="auto">
          <a:xfrm>
            <a:off x="1130908" y="1173105"/>
            <a:ext cx="6810176" cy="3236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extLst>
      <p:ext uri="{BB962C8B-B14F-4D97-AF65-F5344CB8AC3E}">
        <p14:creationId xmlns:p14="http://schemas.microsoft.com/office/powerpoint/2010/main" val="11653330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2" name="Google Shape;75;p14"/>
          <p:cNvSpPr txBox="1">
            <a:spLocks/>
          </p:cNvSpPr>
          <p:nvPr/>
        </p:nvSpPr>
        <p:spPr>
          <a:xfrm>
            <a:off x="0" y="0"/>
            <a:ext cx="9144000" cy="627534"/>
          </a:xfrm>
          <a:prstGeom prst="rect">
            <a:avLst/>
          </a:prstGeom>
          <a:solidFill>
            <a:srgbClr val="FFFFFF">
              <a:alpha val="34118"/>
            </a:srgb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cxnSp>
        <p:nvCxnSpPr>
          <p:cNvPr id="7" name="6 Conector recto"/>
          <p:cNvCxnSpPr/>
          <p:nvPr/>
        </p:nvCxnSpPr>
        <p:spPr>
          <a:xfrm>
            <a:off x="0" y="62753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Google Shape;75;p14"/>
          <p:cNvSpPr txBox="1">
            <a:spLocks/>
          </p:cNvSpPr>
          <p:nvPr/>
        </p:nvSpPr>
        <p:spPr>
          <a:xfrm>
            <a:off x="107504" y="0"/>
            <a:ext cx="9144000" cy="606996"/>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r>
              <a:rPr lang="es-VE" sz="2800" dirty="0"/>
              <a:t>Punto final </a:t>
            </a:r>
            <a:r>
              <a:rPr lang="es-VE" sz="2800" dirty="0" smtClean="0"/>
              <a:t>secundario de Ausencia de Episodios de FA</a:t>
            </a:r>
            <a:endParaRPr lang="es-VE" sz="2800" dirty="0"/>
          </a:p>
        </p:txBody>
      </p:sp>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38" t="15760" r="25083" b="73993"/>
          <a:stretch/>
        </p:blipFill>
        <p:spPr bwMode="auto">
          <a:xfrm rot="10800000">
            <a:off x="-4" y="4896304"/>
            <a:ext cx="9164304" cy="26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19 CuadroTexto"/>
          <p:cNvSpPr txBox="1"/>
          <p:nvPr/>
        </p:nvSpPr>
        <p:spPr>
          <a:xfrm>
            <a:off x="0" y="4887039"/>
            <a:ext cx="9107488" cy="276999"/>
          </a:xfrm>
          <a:prstGeom prst="rect">
            <a:avLst/>
          </a:prstGeom>
          <a:noFill/>
        </p:spPr>
        <p:txBody>
          <a:bodyPr wrap="square" rtlCol="0">
            <a:spAutoFit/>
          </a:bodyPr>
          <a:lstStyle/>
          <a:p>
            <a:pPr algn="r"/>
            <a:r>
              <a:rPr lang="es-US" sz="1200" i="1" dirty="0">
                <a:solidFill>
                  <a:schemeClr val="bg1"/>
                </a:solidFill>
                <a:latin typeface="Century Gothic" pitchFamily="34" charset="0"/>
                <a:cs typeface="Calibri" pitchFamily="34" charset="0"/>
              </a:rPr>
              <a:t>JAMA. 2019;321(11):1059–1068. doi:10.1001/jama.2019.0335</a:t>
            </a:r>
            <a:endParaRPr lang="es-US" sz="1200" i="1" dirty="0" smtClean="0">
              <a:solidFill>
                <a:schemeClr val="bg1"/>
              </a:solidFill>
              <a:latin typeface="Century Gothic" pitchFamily="34" charset="0"/>
              <a:cs typeface="Calibri" pitchFamily="34" charset="0"/>
            </a:endParaRPr>
          </a:p>
        </p:txBody>
      </p:sp>
      <p:pic>
        <p:nvPicPr>
          <p:cNvPr id="4198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1621" t="15749" r="16026" b="6520"/>
          <a:stretch/>
        </p:blipFill>
        <p:spPr bwMode="auto">
          <a:xfrm>
            <a:off x="1187624" y="759019"/>
            <a:ext cx="6696744" cy="4044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2699792" y="1153076"/>
            <a:ext cx="1800200" cy="338554"/>
          </a:xfrm>
          <a:prstGeom prst="rect">
            <a:avLst/>
          </a:prstGeom>
          <a:solidFill>
            <a:srgbClr val="FFFFFF"/>
          </a:solidFill>
          <a:ln w="19050">
            <a:solidFill>
              <a:srgbClr val="FF0000"/>
            </a:solidFill>
          </a:ln>
        </p:spPr>
        <p:txBody>
          <a:bodyPr wrap="square">
            <a:spAutoFit/>
          </a:bodyPr>
          <a:lstStyle/>
          <a:p>
            <a:r>
              <a:rPr lang="fr-FR" sz="800" b="1" dirty="0">
                <a:latin typeface="Titillium Web" charset="0"/>
              </a:rPr>
              <a:t>(19/75 [25.3%] vs 22/74 [29.7%]; </a:t>
            </a:r>
            <a:endParaRPr lang="fr-FR" sz="800" b="1" dirty="0" smtClean="0">
              <a:latin typeface="Titillium Web" charset="0"/>
            </a:endParaRPr>
          </a:p>
          <a:p>
            <a:r>
              <a:rPr lang="fr-FR" sz="800" b="1" dirty="0" smtClean="0">
                <a:latin typeface="Titillium Web" charset="0"/>
              </a:rPr>
              <a:t>HR</a:t>
            </a:r>
            <a:r>
              <a:rPr lang="fr-FR" sz="800" b="1" dirty="0">
                <a:latin typeface="Titillium Web" charset="0"/>
              </a:rPr>
              <a:t>, 0.99 [95% </a:t>
            </a:r>
            <a:r>
              <a:rPr lang="fr-FR" sz="800" b="1" dirty="0" smtClean="0">
                <a:latin typeface="Titillium Web" charset="0"/>
              </a:rPr>
              <a:t>CI, </a:t>
            </a:r>
            <a:r>
              <a:rPr lang="es-VE" sz="800" b="1" dirty="0" smtClean="0">
                <a:latin typeface="Titillium Web" charset="0"/>
              </a:rPr>
              <a:t>0.68-1.44</a:t>
            </a:r>
            <a:r>
              <a:rPr lang="es-VE" sz="800" b="1" dirty="0">
                <a:latin typeface="Titillium Web" charset="0"/>
              </a:rPr>
              <a:t>]; </a:t>
            </a:r>
            <a:r>
              <a:rPr lang="es-VE" sz="800" b="1" i="1" dirty="0">
                <a:latin typeface="Titillium Web" charset="0"/>
              </a:rPr>
              <a:t>P </a:t>
            </a:r>
            <a:r>
              <a:rPr lang="es-VE" sz="800" b="1" dirty="0">
                <a:latin typeface="Titillium Web" charset="0"/>
              </a:rPr>
              <a:t>= .96)</a:t>
            </a:r>
          </a:p>
        </p:txBody>
      </p:sp>
      <p:sp>
        <p:nvSpPr>
          <p:cNvPr id="13" name="12 Rectángulo"/>
          <p:cNvSpPr/>
          <p:nvPr/>
        </p:nvSpPr>
        <p:spPr>
          <a:xfrm>
            <a:off x="6090240" y="1166272"/>
            <a:ext cx="1794128" cy="338554"/>
          </a:xfrm>
          <a:prstGeom prst="rect">
            <a:avLst/>
          </a:prstGeom>
          <a:solidFill>
            <a:srgbClr val="FFFFFF"/>
          </a:solidFill>
          <a:ln w="19050">
            <a:solidFill>
              <a:srgbClr val="FF0000"/>
            </a:solidFill>
          </a:ln>
        </p:spPr>
        <p:txBody>
          <a:bodyPr wrap="square">
            <a:spAutoFit/>
          </a:bodyPr>
          <a:lstStyle/>
          <a:p>
            <a:r>
              <a:rPr lang="it-IT" sz="800" b="1" dirty="0">
                <a:latin typeface="Titillium Web" charset="0"/>
              </a:rPr>
              <a:t>(62/73 [84.9%] vs 58/74 [78.4%]; HR, </a:t>
            </a:r>
            <a:r>
              <a:rPr lang="it-IT" sz="800" b="1" dirty="0" smtClean="0">
                <a:latin typeface="Titillium Web" charset="0"/>
              </a:rPr>
              <a:t>0.64 [</a:t>
            </a:r>
            <a:r>
              <a:rPr lang="it-IT" sz="800" b="1" dirty="0">
                <a:latin typeface="Titillium Web" charset="0"/>
              </a:rPr>
              <a:t>95% CI, 0.26-1.55</a:t>
            </a:r>
            <a:r>
              <a:rPr lang="it-IT" sz="800" b="1" dirty="0" smtClean="0">
                <a:latin typeface="Titillium Web" charset="0"/>
              </a:rPr>
              <a:t>]; P=.</a:t>
            </a:r>
            <a:r>
              <a:rPr lang="it-IT" sz="800" b="1" dirty="0">
                <a:latin typeface="Titillium Web" charset="0"/>
              </a:rPr>
              <a:t>27).</a:t>
            </a:r>
            <a:endParaRPr lang="es-VE" sz="800" b="1" dirty="0">
              <a:latin typeface="Titillium Web" charset="0"/>
            </a:endParaRPr>
          </a:p>
        </p:txBody>
      </p:sp>
    </p:spTree>
    <p:extLst>
      <p:ext uri="{BB962C8B-B14F-4D97-AF65-F5344CB8AC3E}">
        <p14:creationId xmlns:p14="http://schemas.microsoft.com/office/powerpoint/2010/main" val="271944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987"/>
                                        </p:tgtEl>
                                        <p:attrNameLst>
                                          <p:attrName>style.visibility</p:attrName>
                                        </p:attrNameLst>
                                      </p:cBhvr>
                                      <p:to>
                                        <p:strVal val="visible"/>
                                      </p:to>
                                    </p:set>
                                    <p:animEffect transition="in" filter="fade">
                                      <p:cBhvr>
                                        <p:cTn id="7" dur="1000"/>
                                        <p:tgtEl>
                                          <p:spTgt spid="41987"/>
                                        </p:tgtEl>
                                      </p:cBhvr>
                                    </p:animEffect>
                                    <p:anim calcmode="lin" valueType="num">
                                      <p:cBhvr>
                                        <p:cTn id="8" dur="1000" fill="hold"/>
                                        <p:tgtEl>
                                          <p:spTgt spid="41987"/>
                                        </p:tgtEl>
                                        <p:attrNameLst>
                                          <p:attrName>ppt_x</p:attrName>
                                        </p:attrNameLst>
                                      </p:cBhvr>
                                      <p:tavLst>
                                        <p:tav tm="0">
                                          <p:val>
                                            <p:strVal val="#ppt_x"/>
                                          </p:val>
                                        </p:tav>
                                        <p:tav tm="100000">
                                          <p:val>
                                            <p:strVal val="#ppt_x"/>
                                          </p:val>
                                        </p:tav>
                                      </p:tavLst>
                                    </p:anim>
                                    <p:anim calcmode="lin" valueType="num">
                                      <p:cBhvr>
                                        <p:cTn id="9" dur="1000" fill="hold"/>
                                        <p:tgtEl>
                                          <p:spTgt spid="4198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2" name="Google Shape;75;p14"/>
          <p:cNvSpPr txBox="1">
            <a:spLocks/>
          </p:cNvSpPr>
          <p:nvPr/>
        </p:nvSpPr>
        <p:spPr>
          <a:xfrm>
            <a:off x="0" y="0"/>
            <a:ext cx="9144000" cy="627534"/>
          </a:xfrm>
          <a:prstGeom prst="rect">
            <a:avLst/>
          </a:prstGeom>
          <a:solidFill>
            <a:srgbClr val="FFFFFF">
              <a:alpha val="34118"/>
            </a:srgb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cxnSp>
        <p:nvCxnSpPr>
          <p:cNvPr id="7" name="6 Conector recto"/>
          <p:cNvCxnSpPr/>
          <p:nvPr/>
        </p:nvCxnSpPr>
        <p:spPr>
          <a:xfrm>
            <a:off x="0" y="62753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Google Shape;75;p14"/>
          <p:cNvSpPr txBox="1">
            <a:spLocks/>
          </p:cNvSpPr>
          <p:nvPr/>
        </p:nvSpPr>
        <p:spPr>
          <a:xfrm>
            <a:off x="107504" y="0"/>
            <a:ext cx="9144000" cy="606996"/>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r>
              <a:rPr lang="es-VE" sz="2800" dirty="0"/>
              <a:t>Punto final </a:t>
            </a:r>
            <a:r>
              <a:rPr lang="es-VE" sz="2800" dirty="0" smtClean="0"/>
              <a:t>secundario de Ausencia de Episodios de FA</a:t>
            </a:r>
            <a:endParaRPr lang="es-VE" sz="2800" dirty="0"/>
          </a:p>
        </p:txBody>
      </p:sp>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38" t="15760" r="25083" b="73993"/>
          <a:stretch/>
        </p:blipFill>
        <p:spPr bwMode="auto">
          <a:xfrm rot="10800000">
            <a:off x="-4" y="4896304"/>
            <a:ext cx="9164304" cy="26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19 CuadroTexto"/>
          <p:cNvSpPr txBox="1"/>
          <p:nvPr/>
        </p:nvSpPr>
        <p:spPr>
          <a:xfrm>
            <a:off x="0" y="4887039"/>
            <a:ext cx="9107488" cy="276999"/>
          </a:xfrm>
          <a:prstGeom prst="rect">
            <a:avLst/>
          </a:prstGeom>
          <a:noFill/>
        </p:spPr>
        <p:txBody>
          <a:bodyPr wrap="square" rtlCol="0">
            <a:spAutoFit/>
          </a:bodyPr>
          <a:lstStyle/>
          <a:p>
            <a:pPr algn="r"/>
            <a:r>
              <a:rPr lang="es-US" sz="1200" i="1" dirty="0">
                <a:solidFill>
                  <a:schemeClr val="bg1"/>
                </a:solidFill>
                <a:latin typeface="Century Gothic" pitchFamily="34" charset="0"/>
                <a:cs typeface="Calibri" pitchFamily="34" charset="0"/>
              </a:rPr>
              <a:t>JAMA. 2019;321(11):1059–1068. doi:10.1001/jama.2019.0335</a:t>
            </a:r>
            <a:endParaRPr lang="es-US" sz="1200" i="1" dirty="0" smtClean="0">
              <a:solidFill>
                <a:schemeClr val="bg1"/>
              </a:solidFill>
              <a:latin typeface="Century Gothic" pitchFamily="34" charset="0"/>
              <a:cs typeface="Calibri" pitchFamily="34" charset="0"/>
            </a:endParaRPr>
          </a:p>
        </p:txBody>
      </p:sp>
      <p:pic>
        <p:nvPicPr>
          <p:cNvPr id="4198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1634" t="15749" r="50652" b="24597"/>
          <a:stretch/>
        </p:blipFill>
        <p:spPr bwMode="auto">
          <a:xfrm>
            <a:off x="305232" y="1019589"/>
            <a:ext cx="3490784" cy="3104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1816304" y="1413646"/>
            <a:ext cx="1800200" cy="338554"/>
          </a:xfrm>
          <a:prstGeom prst="rect">
            <a:avLst/>
          </a:prstGeom>
          <a:solidFill>
            <a:srgbClr val="FFFFFF"/>
          </a:solidFill>
          <a:ln w="19050">
            <a:solidFill>
              <a:srgbClr val="FF0000"/>
            </a:solidFill>
          </a:ln>
        </p:spPr>
        <p:txBody>
          <a:bodyPr wrap="square">
            <a:spAutoFit/>
          </a:bodyPr>
          <a:lstStyle/>
          <a:p>
            <a:r>
              <a:rPr lang="fr-FR" sz="800" b="1" dirty="0">
                <a:latin typeface="Titillium Web" charset="0"/>
              </a:rPr>
              <a:t>(19/75 [25.3%] vs 22/74 [29.7%]; </a:t>
            </a:r>
            <a:endParaRPr lang="fr-FR" sz="800" b="1" dirty="0" smtClean="0">
              <a:latin typeface="Titillium Web" charset="0"/>
            </a:endParaRPr>
          </a:p>
          <a:p>
            <a:r>
              <a:rPr lang="fr-FR" sz="800" b="1" dirty="0" smtClean="0">
                <a:latin typeface="Titillium Web" charset="0"/>
              </a:rPr>
              <a:t>HR</a:t>
            </a:r>
            <a:r>
              <a:rPr lang="fr-FR" sz="800" b="1" dirty="0">
                <a:latin typeface="Titillium Web" charset="0"/>
              </a:rPr>
              <a:t>, 0.99 [95% </a:t>
            </a:r>
            <a:r>
              <a:rPr lang="fr-FR" sz="800" b="1" dirty="0" smtClean="0">
                <a:latin typeface="Titillium Web" charset="0"/>
              </a:rPr>
              <a:t>CI, </a:t>
            </a:r>
            <a:r>
              <a:rPr lang="es-VE" sz="800" b="1" dirty="0" smtClean="0">
                <a:latin typeface="Titillium Web" charset="0"/>
              </a:rPr>
              <a:t>0.68-1.44</a:t>
            </a:r>
            <a:r>
              <a:rPr lang="es-VE" sz="800" b="1" dirty="0">
                <a:latin typeface="Titillium Web" charset="0"/>
              </a:rPr>
              <a:t>]; </a:t>
            </a:r>
            <a:r>
              <a:rPr lang="es-VE" sz="800" b="1" i="1" dirty="0">
                <a:latin typeface="Titillium Web" charset="0"/>
              </a:rPr>
              <a:t>P </a:t>
            </a:r>
            <a:r>
              <a:rPr lang="es-VE" sz="800" b="1" dirty="0">
                <a:latin typeface="Titillium Web" charset="0"/>
              </a:rPr>
              <a:t>= .96)</a:t>
            </a:r>
          </a:p>
        </p:txBody>
      </p:sp>
      <p:graphicFrame>
        <p:nvGraphicFramePr>
          <p:cNvPr id="6" name="5 Tabla"/>
          <p:cNvGraphicFramePr>
            <a:graphicFrameLocks noGrp="1"/>
          </p:cNvGraphicFramePr>
          <p:nvPr>
            <p:extLst>
              <p:ext uri="{D42A27DB-BD31-4B8C-83A1-F6EECF244321}">
                <p14:modId xmlns:p14="http://schemas.microsoft.com/office/powerpoint/2010/main" val="1079277689"/>
              </p:ext>
            </p:extLst>
          </p:nvPr>
        </p:nvGraphicFramePr>
        <p:xfrm>
          <a:off x="3923928" y="1380045"/>
          <a:ext cx="5111551" cy="2383408"/>
        </p:xfrm>
        <a:graphic>
          <a:graphicData uri="http://schemas.openxmlformats.org/drawingml/2006/table">
            <a:tbl>
              <a:tblPr firstRow="1" bandRow="1">
                <a:tableStyleId>{808A5951-98DD-4594-8071-0D870C603680}</a:tableStyleId>
              </a:tblPr>
              <a:tblGrid>
                <a:gridCol w="1022310"/>
                <a:gridCol w="1022310"/>
                <a:gridCol w="1022310"/>
                <a:gridCol w="588308"/>
                <a:gridCol w="1456313"/>
              </a:tblGrid>
              <a:tr h="442848">
                <a:tc rowSpan="2">
                  <a:txBody>
                    <a:bodyPr/>
                    <a:lstStyle/>
                    <a:p>
                      <a:endParaRPr lang="es-VE" sz="1200" dirty="0">
                        <a:latin typeface="Titillium Web" charset="0"/>
                      </a:endParaRPr>
                    </a:p>
                  </a:txBody>
                  <a:tcPr>
                    <a:noFill/>
                  </a:tcPr>
                </a:tc>
                <a:tc gridSpan="2">
                  <a:txBody>
                    <a:bodyPr/>
                    <a:lstStyle/>
                    <a:p>
                      <a:r>
                        <a:rPr lang="es-VE" sz="1200" b="1" baseline="0" dirty="0" smtClean="0">
                          <a:latin typeface="Titillium Web" charset="0"/>
                        </a:rPr>
                        <a:t>Episodios de FA</a:t>
                      </a:r>
                      <a:endParaRPr lang="es-VE" sz="1200" b="1" dirty="0">
                        <a:latin typeface="Titillium Web" charset="0"/>
                      </a:endParaRPr>
                    </a:p>
                  </a:txBody>
                  <a:tcPr>
                    <a:solidFill>
                      <a:srgbClr val="FFFFFF"/>
                    </a:solidFill>
                  </a:tcPr>
                </a:tc>
                <a:tc hMerge="1">
                  <a:txBody>
                    <a:bodyPr/>
                    <a:lstStyle/>
                    <a:p>
                      <a:endParaRPr lang="es-VE" dirty="0"/>
                    </a:p>
                  </a:txBody>
                  <a:tcPr>
                    <a:solidFill>
                      <a:srgbClr val="FFFFFF"/>
                    </a:solidFill>
                  </a:tcPr>
                </a:tc>
                <a:tc rowSpan="2">
                  <a:txBody>
                    <a:bodyPr/>
                    <a:lstStyle/>
                    <a:p>
                      <a:r>
                        <a:rPr lang="es-VE" sz="1200" b="1" dirty="0" smtClean="0">
                          <a:latin typeface="Titillium Web" charset="0"/>
                        </a:rPr>
                        <a:t>Total</a:t>
                      </a:r>
                      <a:endParaRPr lang="es-VE" sz="1200" b="1" dirty="0">
                        <a:latin typeface="Titillium Web" charset="0"/>
                      </a:endParaRPr>
                    </a:p>
                  </a:txBody>
                  <a:tcPr>
                    <a:solidFill>
                      <a:srgbClr val="FFFFFF"/>
                    </a:solidFill>
                  </a:tcPr>
                </a:tc>
                <a:tc rowSpan="2">
                  <a:txBody>
                    <a:bodyPr/>
                    <a:lstStyle/>
                    <a:p>
                      <a:r>
                        <a:rPr lang="es-VE" sz="1200" b="1" dirty="0" smtClean="0">
                          <a:latin typeface="Titillium Web" charset="0"/>
                        </a:rPr>
                        <a:t>Riesgo Absoluto</a:t>
                      </a:r>
                      <a:endParaRPr lang="es-VE" sz="1200" b="1" dirty="0">
                        <a:latin typeface="Titillium Web" charset="0"/>
                      </a:endParaRPr>
                    </a:p>
                  </a:txBody>
                  <a:tcPr>
                    <a:solidFill>
                      <a:srgbClr val="FFFFFF"/>
                    </a:solidFill>
                  </a:tcPr>
                </a:tc>
              </a:tr>
              <a:tr h="370840">
                <a:tc vMerge="1">
                  <a:txBody>
                    <a:bodyPr/>
                    <a:lstStyle/>
                    <a:p>
                      <a:endParaRPr lang="es-VE" sz="1200" dirty="0">
                        <a:latin typeface="Titillium Web" charset="0"/>
                      </a:endParaRPr>
                    </a:p>
                  </a:txBody>
                  <a:tcPr>
                    <a:solidFill>
                      <a:srgbClr val="FFFFFF"/>
                    </a:solidFill>
                  </a:tcPr>
                </a:tc>
                <a:tc>
                  <a:txBody>
                    <a:bodyPr/>
                    <a:lstStyle/>
                    <a:p>
                      <a:r>
                        <a:rPr lang="es-VE" sz="1200" dirty="0" smtClean="0">
                          <a:latin typeface="Titillium Web" charset="0"/>
                        </a:rPr>
                        <a:t>Sí</a:t>
                      </a:r>
                      <a:endParaRPr lang="es-VE" sz="1200" dirty="0">
                        <a:latin typeface="Titillium Web" charset="0"/>
                      </a:endParaRPr>
                    </a:p>
                  </a:txBody>
                  <a:tcPr>
                    <a:solidFill>
                      <a:srgbClr val="FFFFFF"/>
                    </a:solidFill>
                  </a:tcPr>
                </a:tc>
                <a:tc>
                  <a:txBody>
                    <a:bodyPr/>
                    <a:lstStyle/>
                    <a:p>
                      <a:r>
                        <a:rPr lang="es-VE" sz="1200" dirty="0" smtClean="0">
                          <a:latin typeface="Titillium Web" charset="0"/>
                        </a:rPr>
                        <a:t>No</a:t>
                      </a:r>
                      <a:endParaRPr lang="es-VE" sz="1200" dirty="0">
                        <a:latin typeface="Titillium Web" charset="0"/>
                      </a:endParaRPr>
                    </a:p>
                  </a:txBody>
                  <a:tcPr>
                    <a:solidFill>
                      <a:srgbClr val="FFFFFF"/>
                    </a:solidFill>
                  </a:tcPr>
                </a:tc>
                <a:tc vMerge="1">
                  <a:txBody>
                    <a:bodyPr/>
                    <a:lstStyle/>
                    <a:p>
                      <a:endParaRPr lang="es-VE" dirty="0"/>
                    </a:p>
                  </a:txBody>
                  <a:tcPr>
                    <a:solidFill>
                      <a:srgbClr val="FFFFFF"/>
                    </a:solidFill>
                  </a:tcPr>
                </a:tc>
                <a:tc vMerge="1">
                  <a:txBody>
                    <a:bodyPr/>
                    <a:lstStyle/>
                    <a:p>
                      <a:endParaRPr lang="es-VE"/>
                    </a:p>
                  </a:txBody>
                  <a:tcPr/>
                </a:tc>
              </a:tr>
              <a:tr h="370840">
                <a:tc>
                  <a:txBody>
                    <a:bodyPr/>
                    <a:lstStyle/>
                    <a:p>
                      <a:r>
                        <a:rPr lang="es-VE" sz="1200" b="1" dirty="0" smtClean="0">
                          <a:latin typeface="Titillium Web" charset="0"/>
                        </a:rPr>
                        <a:t>Ablación</a:t>
                      </a:r>
                      <a:endParaRPr lang="es-VE" sz="1200" b="1" dirty="0">
                        <a:latin typeface="Titillium Web" charset="0"/>
                      </a:endParaRPr>
                    </a:p>
                  </a:txBody>
                  <a:tcPr>
                    <a:solidFill>
                      <a:srgbClr val="FFFFFF"/>
                    </a:solidFill>
                  </a:tcPr>
                </a:tc>
                <a:tc>
                  <a:txBody>
                    <a:bodyPr/>
                    <a:lstStyle/>
                    <a:p>
                      <a:r>
                        <a:rPr lang="es-VE" sz="1200" dirty="0" smtClean="0">
                          <a:latin typeface="Titillium Web" charset="0"/>
                        </a:rPr>
                        <a:t>56</a:t>
                      </a:r>
                      <a:endParaRPr lang="es-VE" sz="1200" dirty="0">
                        <a:latin typeface="Titillium Web" charset="0"/>
                      </a:endParaRPr>
                    </a:p>
                  </a:txBody>
                  <a:tcPr>
                    <a:solidFill>
                      <a:srgbClr val="FFFFFF"/>
                    </a:solidFill>
                  </a:tcPr>
                </a:tc>
                <a:tc>
                  <a:txBody>
                    <a:bodyPr/>
                    <a:lstStyle/>
                    <a:p>
                      <a:r>
                        <a:rPr lang="es-VE" sz="1200" dirty="0" smtClean="0">
                          <a:latin typeface="Titillium Web" charset="0"/>
                        </a:rPr>
                        <a:t>19</a:t>
                      </a:r>
                      <a:endParaRPr lang="es-VE" sz="1200" dirty="0">
                        <a:latin typeface="Titillium Web" charset="0"/>
                      </a:endParaRPr>
                    </a:p>
                  </a:txBody>
                  <a:tcPr>
                    <a:solidFill>
                      <a:srgbClr val="FFFFFF"/>
                    </a:solidFill>
                  </a:tcPr>
                </a:tc>
                <a:tc>
                  <a:txBody>
                    <a:bodyPr/>
                    <a:lstStyle/>
                    <a:p>
                      <a:r>
                        <a:rPr lang="es-VE" sz="1200" dirty="0" smtClean="0">
                          <a:latin typeface="Titillium Web" charset="0"/>
                        </a:rPr>
                        <a:t>75</a:t>
                      </a:r>
                      <a:endParaRPr lang="es-VE" sz="1200" dirty="0">
                        <a:latin typeface="Titillium Web" charset="0"/>
                      </a:endParaRPr>
                    </a:p>
                  </a:txBody>
                  <a:tcPr>
                    <a:solidFill>
                      <a:srgbClr val="FFFFFF"/>
                    </a:solidFill>
                  </a:tcPr>
                </a:tc>
                <a:tc>
                  <a:txBody>
                    <a:bodyPr/>
                    <a:lstStyle/>
                    <a:p>
                      <a:r>
                        <a:rPr lang="es-VE" sz="1200" dirty="0" smtClean="0">
                          <a:latin typeface="Titillium Web" charset="0"/>
                        </a:rPr>
                        <a:t>56/75 = 0.75 </a:t>
                      </a:r>
                      <a:endParaRPr lang="es-VE" sz="1200" dirty="0">
                        <a:latin typeface="Titillium Web" charset="0"/>
                      </a:endParaRPr>
                    </a:p>
                  </a:txBody>
                  <a:tcPr>
                    <a:solidFill>
                      <a:srgbClr val="FFFFFF"/>
                    </a:solidFill>
                  </a:tcPr>
                </a:tc>
              </a:tr>
              <a:tr h="370840">
                <a:tc>
                  <a:txBody>
                    <a:bodyPr/>
                    <a:lstStyle/>
                    <a:p>
                      <a:r>
                        <a:rPr lang="es-VE" sz="1200" b="1" dirty="0" smtClean="0">
                          <a:latin typeface="Titillium Web" charset="0"/>
                        </a:rPr>
                        <a:t>Medicación</a:t>
                      </a:r>
                      <a:endParaRPr lang="es-VE" sz="1200" b="1" dirty="0">
                        <a:latin typeface="Titillium Web" charset="0"/>
                      </a:endParaRPr>
                    </a:p>
                  </a:txBody>
                  <a:tcPr>
                    <a:solidFill>
                      <a:srgbClr val="FFFFFF"/>
                    </a:solidFill>
                  </a:tcPr>
                </a:tc>
                <a:tc>
                  <a:txBody>
                    <a:bodyPr/>
                    <a:lstStyle/>
                    <a:p>
                      <a:r>
                        <a:rPr lang="es-VE" sz="1200" dirty="0" smtClean="0">
                          <a:latin typeface="Titillium Web" charset="0"/>
                        </a:rPr>
                        <a:t>52</a:t>
                      </a:r>
                      <a:endParaRPr lang="es-VE" sz="1200" dirty="0">
                        <a:latin typeface="Titillium Web" charset="0"/>
                      </a:endParaRPr>
                    </a:p>
                  </a:txBody>
                  <a:tcPr>
                    <a:solidFill>
                      <a:srgbClr val="FFFFFF"/>
                    </a:solidFill>
                  </a:tcPr>
                </a:tc>
                <a:tc>
                  <a:txBody>
                    <a:bodyPr/>
                    <a:lstStyle/>
                    <a:p>
                      <a:r>
                        <a:rPr lang="es-VE" sz="1200" dirty="0" smtClean="0">
                          <a:latin typeface="Titillium Web" charset="0"/>
                        </a:rPr>
                        <a:t>33</a:t>
                      </a:r>
                      <a:endParaRPr lang="es-VE" sz="1200" dirty="0">
                        <a:latin typeface="Titillium Web" charset="0"/>
                      </a:endParaRPr>
                    </a:p>
                  </a:txBody>
                  <a:tcPr>
                    <a:solidFill>
                      <a:srgbClr val="FFFFFF"/>
                    </a:solidFill>
                  </a:tcPr>
                </a:tc>
                <a:tc>
                  <a:txBody>
                    <a:bodyPr/>
                    <a:lstStyle/>
                    <a:p>
                      <a:r>
                        <a:rPr lang="es-VE" sz="1200" dirty="0" smtClean="0">
                          <a:latin typeface="Titillium Web" charset="0"/>
                        </a:rPr>
                        <a:t>74</a:t>
                      </a:r>
                      <a:endParaRPr lang="es-VE" sz="1200" dirty="0">
                        <a:latin typeface="Titillium Web" charset="0"/>
                      </a:endParaRPr>
                    </a:p>
                  </a:txBody>
                  <a:tcPr>
                    <a:solidFill>
                      <a:srgbClr val="FFFFFF"/>
                    </a:solidFill>
                  </a:tcPr>
                </a:tc>
                <a:tc>
                  <a:txBody>
                    <a:bodyPr/>
                    <a:lstStyle/>
                    <a:p>
                      <a:r>
                        <a:rPr lang="es-VE" sz="1200" dirty="0" smtClean="0">
                          <a:latin typeface="Titillium Web" charset="0"/>
                        </a:rPr>
                        <a:t>52/74 = 0.70</a:t>
                      </a:r>
                      <a:endParaRPr lang="es-VE" sz="1200" dirty="0">
                        <a:latin typeface="Titillium Web" charset="0"/>
                      </a:endParaRPr>
                    </a:p>
                  </a:txBody>
                  <a:tcPr>
                    <a:solidFill>
                      <a:srgbClr val="FFFFFF"/>
                    </a:solidFill>
                  </a:tcPr>
                </a:tc>
              </a:tr>
              <a:tr h="370840">
                <a:tc gridSpan="5">
                  <a:txBody>
                    <a:bodyPr/>
                    <a:lstStyle/>
                    <a:p>
                      <a:r>
                        <a:rPr lang="es-VE" sz="1200" b="1" dirty="0" smtClean="0">
                          <a:latin typeface="Titillium Web" charset="0"/>
                        </a:rPr>
                        <a:t>Riesgo Relativo</a:t>
                      </a:r>
                      <a:r>
                        <a:rPr lang="es-VE" sz="1200" b="1" baseline="0" dirty="0" smtClean="0">
                          <a:latin typeface="Titillium Web" charset="0"/>
                        </a:rPr>
                        <a:t> = 0.75/0.70 = 1,07 x 100 = 107%</a:t>
                      </a:r>
                    </a:p>
                  </a:txBody>
                  <a:tcPr>
                    <a:solidFill>
                      <a:srgbClr val="FFFFFF"/>
                    </a:solidFill>
                  </a:tcPr>
                </a:tc>
                <a:tc hMerge="1">
                  <a:txBody>
                    <a:bodyPr/>
                    <a:lstStyle/>
                    <a:p>
                      <a:endParaRPr lang="es-VE" sz="1200" dirty="0">
                        <a:latin typeface="Titillium Web" charset="0"/>
                      </a:endParaRPr>
                    </a:p>
                  </a:txBody>
                  <a:tcPr>
                    <a:solidFill>
                      <a:srgbClr val="FFFFFF"/>
                    </a:solidFill>
                  </a:tcPr>
                </a:tc>
                <a:tc hMerge="1">
                  <a:txBody>
                    <a:bodyPr/>
                    <a:lstStyle/>
                    <a:p>
                      <a:endParaRPr lang="es-VE" sz="1200" dirty="0">
                        <a:latin typeface="Titillium Web" charset="0"/>
                      </a:endParaRPr>
                    </a:p>
                  </a:txBody>
                  <a:tcPr>
                    <a:solidFill>
                      <a:srgbClr val="FFFFFF"/>
                    </a:solidFill>
                  </a:tcPr>
                </a:tc>
                <a:tc hMerge="1">
                  <a:txBody>
                    <a:bodyPr/>
                    <a:lstStyle/>
                    <a:p>
                      <a:endParaRPr lang="es-VE" sz="1200" dirty="0">
                        <a:latin typeface="Titillium Web" charset="0"/>
                      </a:endParaRPr>
                    </a:p>
                  </a:txBody>
                  <a:tcPr>
                    <a:solidFill>
                      <a:srgbClr val="FFFFFF"/>
                    </a:solidFill>
                  </a:tcPr>
                </a:tc>
                <a:tc hMerge="1">
                  <a:txBody>
                    <a:bodyPr/>
                    <a:lstStyle/>
                    <a:p>
                      <a:endParaRPr lang="es-VE" sz="1200" dirty="0">
                        <a:latin typeface="Titillium Web" charset="0"/>
                      </a:endParaRPr>
                    </a:p>
                  </a:txBody>
                  <a:tcPr>
                    <a:solidFill>
                      <a:srgbClr val="FFFFFF"/>
                    </a:solidFill>
                  </a:tcPr>
                </a:tc>
              </a:tr>
              <a:tr h="370840">
                <a:tc gridSpan="5">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VE" sz="1200" b="1" dirty="0" smtClean="0">
                          <a:latin typeface="Titillium Web" charset="0"/>
                        </a:rPr>
                        <a:t>Reducción Absoluta de Riesgo = 0.70</a:t>
                      </a:r>
                      <a:r>
                        <a:rPr lang="es-VE" sz="1200" b="1" baseline="0" dirty="0" smtClean="0">
                          <a:latin typeface="Titillium Web" charset="0"/>
                        </a:rPr>
                        <a:t> – 0.75 = - 0.05 = -5%</a:t>
                      </a:r>
                      <a:endParaRPr lang="es-VE" sz="1200" b="1" dirty="0" smtClean="0">
                        <a:latin typeface="Titillium Web" charset="0"/>
                      </a:endParaRPr>
                    </a:p>
                    <a:p>
                      <a:endParaRPr lang="es-VE" sz="1200" b="1" dirty="0">
                        <a:latin typeface="Titillium Web" charset="0"/>
                      </a:endParaRPr>
                    </a:p>
                  </a:txBody>
                  <a:tcPr>
                    <a:solidFill>
                      <a:srgbClr val="FFFFFF"/>
                    </a:solidFill>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r>
            </a:tbl>
          </a:graphicData>
        </a:graphic>
      </p:graphicFrame>
    </p:spTree>
    <p:extLst>
      <p:ext uri="{BB962C8B-B14F-4D97-AF65-F5344CB8AC3E}">
        <p14:creationId xmlns:p14="http://schemas.microsoft.com/office/powerpoint/2010/main" val="26681781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605" t="18333" r="10513" b="25833"/>
          <a:stretch/>
        </p:blipFill>
        <p:spPr bwMode="auto">
          <a:xfrm>
            <a:off x="318014" y="1131590"/>
            <a:ext cx="8497497" cy="3161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Google Shape;75;p14"/>
          <p:cNvSpPr txBox="1">
            <a:spLocks/>
          </p:cNvSpPr>
          <p:nvPr/>
        </p:nvSpPr>
        <p:spPr>
          <a:xfrm>
            <a:off x="0" y="0"/>
            <a:ext cx="9144000" cy="627534"/>
          </a:xfrm>
          <a:prstGeom prst="rect">
            <a:avLst/>
          </a:prstGeom>
          <a:solidFill>
            <a:srgbClr val="FFFFFF">
              <a:alpha val="34118"/>
            </a:srgb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cxnSp>
        <p:nvCxnSpPr>
          <p:cNvPr id="7" name="6 Conector recto"/>
          <p:cNvCxnSpPr/>
          <p:nvPr/>
        </p:nvCxnSpPr>
        <p:spPr>
          <a:xfrm>
            <a:off x="0" y="62753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Google Shape;75;p14"/>
          <p:cNvSpPr txBox="1">
            <a:spLocks/>
          </p:cNvSpPr>
          <p:nvPr/>
        </p:nvSpPr>
        <p:spPr>
          <a:xfrm>
            <a:off x="152400" y="-20538"/>
            <a:ext cx="9144000" cy="627534"/>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r>
              <a:rPr lang="es-VE" dirty="0" smtClean="0">
                <a:effectLst>
                  <a:outerShdw blurRad="38100" dist="38100" dir="2700000" algn="tl">
                    <a:srgbClr val="000000">
                      <a:alpha val="43137"/>
                    </a:srgbClr>
                  </a:outerShdw>
                </a:effectLst>
              </a:rPr>
              <a:t>Revisión de Evidencia Científica</a:t>
            </a:r>
            <a:endParaRPr lang="es-VE" dirty="0">
              <a:effectLst>
                <a:outerShdw blurRad="38100" dist="38100" dir="2700000" algn="tl">
                  <a:srgbClr val="000000">
                    <a:alpha val="43137"/>
                  </a:srgbClr>
                </a:outerShdw>
              </a:effectLst>
            </a:endParaRPr>
          </a:p>
        </p:txBody>
      </p:sp>
      <p:sp>
        <p:nvSpPr>
          <p:cNvPr id="10" name="9 Rectángulo"/>
          <p:cNvSpPr/>
          <p:nvPr/>
        </p:nvSpPr>
        <p:spPr>
          <a:xfrm>
            <a:off x="318014" y="2283718"/>
            <a:ext cx="8483431" cy="1446550"/>
          </a:xfrm>
          <a:prstGeom prst="rect">
            <a:avLst/>
          </a:prstGeom>
          <a:solidFill>
            <a:srgbClr val="FFFFFF"/>
          </a:solidFill>
        </p:spPr>
        <p:txBody>
          <a:bodyPr wrap="square">
            <a:spAutoFit/>
          </a:bodyPr>
          <a:lstStyle/>
          <a:p>
            <a:r>
              <a:rPr lang="es-ES" sz="2200" b="1" dirty="0" smtClean="0">
                <a:latin typeface="Titillium Web" charset="0"/>
              </a:rPr>
              <a:t>Efecto de </a:t>
            </a:r>
            <a:r>
              <a:rPr lang="es-ES" sz="2200" b="1" dirty="0">
                <a:latin typeface="Titillium Web" charset="0"/>
              </a:rPr>
              <a:t>l</a:t>
            </a:r>
            <a:r>
              <a:rPr lang="es-ES" sz="2200" b="1" dirty="0" smtClean="0">
                <a:latin typeface="Titillium Web" charset="0"/>
              </a:rPr>
              <a:t>a Ablación con Catéter frente a </a:t>
            </a:r>
            <a:r>
              <a:rPr lang="es-ES" sz="2200" b="1" dirty="0">
                <a:latin typeface="Titillium Web" charset="0"/>
              </a:rPr>
              <a:t>l</a:t>
            </a:r>
            <a:r>
              <a:rPr lang="es-ES" sz="2200" b="1" dirty="0" smtClean="0">
                <a:latin typeface="Titillium Web" charset="0"/>
              </a:rPr>
              <a:t>a Medicación </a:t>
            </a:r>
            <a:r>
              <a:rPr lang="es-ES" sz="2200" b="1" dirty="0" err="1" smtClean="0">
                <a:latin typeface="Titillium Web" charset="0"/>
              </a:rPr>
              <a:t>Antiarrítmica</a:t>
            </a:r>
            <a:r>
              <a:rPr lang="es-ES" sz="2200" b="1" dirty="0" smtClean="0">
                <a:latin typeface="Titillium Web" charset="0"/>
              </a:rPr>
              <a:t> sobre </a:t>
            </a:r>
            <a:r>
              <a:rPr lang="es-ES" sz="2200" b="1" dirty="0">
                <a:latin typeface="Titillium Web" charset="0"/>
              </a:rPr>
              <a:t>l</a:t>
            </a:r>
            <a:r>
              <a:rPr lang="es-ES" sz="2200" b="1" dirty="0" smtClean="0">
                <a:latin typeface="Titillium Web" charset="0"/>
              </a:rPr>
              <a:t>a Calidad de Vida en Pacientes </a:t>
            </a:r>
            <a:r>
              <a:rPr lang="es-ES" sz="2200" b="1" dirty="0">
                <a:latin typeface="Titillium Web" charset="0"/>
              </a:rPr>
              <a:t>c</a:t>
            </a:r>
            <a:r>
              <a:rPr lang="es-ES" sz="2200" b="1" dirty="0" smtClean="0">
                <a:latin typeface="Titillium Web" charset="0"/>
              </a:rPr>
              <a:t>on Fibrilación Auricular</a:t>
            </a:r>
          </a:p>
          <a:p>
            <a:r>
              <a:rPr lang="es-ES" sz="2200" dirty="0" smtClean="0">
                <a:latin typeface="Titillium Web" charset="0"/>
              </a:rPr>
              <a:t>El Ensayo Clínico Aleatorizado CAPTAF</a:t>
            </a:r>
            <a:endParaRPr lang="es-VE" sz="2200" dirty="0">
              <a:latin typeface="Titillium Web" charset="0"/>
            </a:endParaRPr>
          </a:p>
        </p:txBody>
      </p:sp>
      <p:pic>
        <p:nvPicPr>
          <p:cNvPr id="1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3838" t="15760" r="25083" b="73993"/>
          <a:stretch/>
        </p:blipFill>
        <p:spPr bwMode="auto">
          <a:xfrm rot="10800000">
            <a:off x="-4" y="4896304"/>
            <a:ext cx="9164304" cy="26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19 CuadroTexto"/>
          <p:cNvSpPr txBox="1"/>
          <p:nvPr/>
        </p:nvSpPr>
        <p:spPr>
          <a:xfrm>
            <a:off x="-36512" y="4887039"/>
            <a:ext cx="9216008" cy="276999"/>
          </a:xfrm>
          <a:prstGeom prst="rect">
            <a:avLst/>
          </a:prstGeom>
          <a:noFill/>
        </p:spPr>
        <p:txBody>
          <a:bodyPr wrap="square" rtlCol="0">
            <a:spAutoFit/>
          </a:bodyPr>
          <a:lstStyle/>
          <a:p>
            <a:pPr algn="r"/>
            <a:r>
              <a:rPr lang="es-US" sz="1200" i="1" dirty="0">
                <a:solidFill>
                  <a:schemeClr val="bg1"/>
                </a:solidFill>
                <a:latin typeface="Century Gothic" pitchFamily="34" charset="0"/>
                <a:cs typeface="Calibri" pitchFamily="34" charset="0"/>
              </a:rPr>
              <a:t>JAMA. 2019;321(11):1059–1068. doi:10.1001/jama.2019.0335</a:t>
            </a:r>
            <a:endParaRPr lang="es-US" sz="1200" i="1" dirty="0" smtClean="0">
              <a:solidFill>
                <a:schemeClr val="bg1"/>
              </a:solidFill>
              <a:latin typeface="Century Gothic"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2" name="Google Shape;75;p14"/>
          <p:cNvSpPr txBox="1">
            <a:spLocks/>
          </p:cNvSpPr>
          <p:nvPr/>
        </p:nvSpPr>
        <p:spPr>
          <a:xfrm>
            <a:off x="0" y="0"/>
            <a:ext cx="9144000" cy="627534"/>
          </a:xfrm>
          <a:prstGeom prst="rect">
            <a:avLst/>
          </a:prstGeom>
          <a:solidFill>
            <a:srgbClr val="FFFFFF">
              <a:alpha val="34118"/>
            </a:srgb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cxnSp>
        <p:nvCxnSpPr>
          <p:cNvPr id="7" name="6 Conector recto"/>
          <p:cNvCxnSpPr/>
          <p:nvPr/>
        </p:nvCxnSpPr>
        <p:spPr>
          <a:xfrm>
            <a:off x="0" y="62753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Google Shape;75;p14"/>
          <p:cNvSpPr txBox="1">
            <a:spLocks/>
          </p:cNvSpPr>
          <p:nvPr/>
        </p:nvSpPr>
        <p:spPr>
          <a:xfrm>
            <a:off x="107504" y="0"/>
            <a:ext cx="9144000" cy="606996"/>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r>
              <a:rPr lang="es-VE" sz="2800" dirty="0"/>
              <a:t>Punto final </a:t>
            </a:r>
            <a:r>
              <a:rPr lang="es-VE" sz="2800" dirty="0" smtClean="0"/>
              <a:t>secundario de Ausencia de Episodios de FA</a:t>
            </a:r>
            <a:endParaRPr lang="es-VE" sz="2800" dirty="0"/>
          </a:p>
        </p:txBody>
      </p:sp>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38" t="15760" r="25083" b="73993"/>
          <a:stretch/>
        </p:blipFill>
        <p:spPr bwMode="auto">
          <a:xfrm rot="10800000">
            <a:off x="-4" y="4896304"/>
            <a:ext cx="9164304" cy="26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19 CuadroTexto"/>
          <p:cNvSpPr txBox="1"/>
          <p:nvPr/>
        </p:nvSpPr>
        <p:spPr>
          <a:xfrm>
            <a:off x="0" y="4887039"/>
            <a:ext cx="9107488" cy="276999"/>
          </a:xfrm>
          <a:prstGeom prst="rect">
            <a:avLst/>
          </a:prstGeom>
          <a:noFill/>
        </p:spPr>
        <p:txBody>
          <a:bodyPr wrap="square" rtlCol="0">
            <a:spAutoFit/>
          </a:bodyPr>
          <a:lstStyle/>
          <a:p>
            <a:pPr algn="r"/>
            <a:r>
              <a:rPr lang="es-US" sz="1200" i="1" dirty="0">
                <a:solidFill>
                  <a:schemeClr val="bg1"/>
                </a:solidFill>
                <a:latin typeface="Century Gothic" pitchFamily="34" charset="0"/>
                <a:cs typeface="Calibri" pitchFamily="34" charset="0"/>
              </a:rPr>
              <a:t>JAMA. 2019;321(11):1059–1068. doi:10.1001/jama.2019.0335</a:t>
            </a:r>
            <a:endParaRPr lang="es-US" sz="1200" i="1" dirty="0" smtClean="0">
              <a:solidFill>
                <a:schemeClr val="bg1"/>
              </a:solidFill>
              <a:latin typeface="Century Gothic" pitchFamily="34" charset="0"/>
              <a:cs typeface="Calibri" pitchFamily="34" charset="0"/>
            </a:endParaRPr>
          </a:p>
        </p:txBody>
      </p:sp>
      <p:pic>
        <p:nvPicPr>
          <p:cNvPr id="4198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9348" t="15748" r="16026" b="31406"/>
          <a:stretch/>
        </p:blipFill>
        <p:spPr bwMode="auto">
          <a:xfrm>
            <a:off x="503040" y="1195998"/>
            <a:ext cx="3204864" cy="2749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2 Rectángulo"/>
          <p:cNvSpPr/>
          <p:nvPr/>
        </p:nvSpPr>
        <p:spPr>
          <a:xfrm>
            <a:off x="1913776" y="1603251"/>
            <a:ext cx="1794128" cy="338554"/>
          </a:xfrm>
          <a:prstGeom prst="rect">
            <a:avLst/>
          </a:prstGeom>
          <a:solidFill>
            <a:srgbClr val="FFFFFF"/>
          </a:solidFill>
          <a:ln w="19050">
            <a:solidFill>
              <a:srgbClr val="FF0000"/>
            </a:solidFill>
          </a:ln>
        </p:spPr>
        <p:txBody>
          <a:bodyPr wrap="square">
            <a:spAutoFit/>
          </a:bodyPr>
          <a:lstStyle/>
          <a:p>
            <a:r>
              <a:rPr lang="it-IT" sz="800" b="1" dirty="0">
                <a:latin typeface="Titillium Web" charset="0"/>
              </a:rPr>
              <a:t>(62/73 [84.9%] vs 58/74 [78.4%]; HR, </a:t>
            </a:r>
            <a:r>
              <a:rPr lang="it-IT" sz="800" b="1" dirty="0" smtClean="0">
                <a:latin typeface="Titillium Web" charset="0"/>
              </a:rPr>
              <a:t>0.64 [</a:t>
            </a:r>
            <a:r>
              <a:rPr lang="it-IT" sz="800" b="1" dirty="0">
                <a:latin typeface="Titillium Web" charset="0"/>
              </a:rPr>
              <a:t>95% CI, 0.26-1.55</a:t>
            </a:r>
            <a:r>
              <a:rPr lang="it-IT" sz="800" b="1" dirty="0" smtClean="0">
                <a:latin typeface="Titillium Web" charset="0"/>
              </a:rPr>
              <a:t>]; P=.</a:t>
            </a:r>
            <a:r>
              <a:rPr lang="it-IT" sz="800" b="1" dirty="0">
                <a:latin typeface="Titillium Web" charset="0"/>
              </a:rPr>
              <a:t>27).</a:t>
            </a:r>
            <a:endParaRPr lang="es-VE" sz="800" b="1" dirty="0">
              <a:latin typeface="Titillium Web" charset="0"/>
            </a:endParaRPr>
          </a:p>
        </p:txBody>
      </p:sp>
      <p:graphicFrame>
        <p:nvGraphicFramePr>
          <p:cNvPr id="11" name="10 Tabla"/>
          <p:cNvGraphicFramePr>
            <a:graphicFrameLocks noGrp="1"/>
          </p:cNvGraphicFramePr>
          <p:nvPr>
            <p:extLst>
              <p:ext uri="{D42A27DB-BD31-4B8C-83A1-F6EECF244321}">
                <p14:modId xmlns:p14="http://schemas.microsoft.com/office/powerpoint/2010/main" val="1027343578"/>
              </p:ext>
            </p:extLst>
          </p:nvPr>
        </p:nvGraphicFramePr>
        <p:xfrm>
          <a:off x="3923928" y="1203598"/>
          <a:ext cx="5111551" cy="2754248"/>
        </p:xfrm>
        <a:graphic>
          <a:graphicData uri="http://schemas.openxmlformats.org/drawingml/2006/table">
            <a:tbl>
              <a:tblPr firstRow="1" bandRow="1">
                <a:tableStyleId>{808A5951-98DD-4594-8071-0D870C603680}</a:tableStyleId>
              </a:tblPr>
              <a:tblGrid>
                <a:gridCol w="1022310"/>
                <a:gridCol w="1022310"/>
                <a:gridCol w="1022310"/>
                <a:gridCol w="588308"/>
                <a:gridCol w="1456313"/>
              </a:tblGrid>
              <a:tr h="442848">
                <a:tc rowSpan="2">
                  <a:txBody>
                    <a:bodyPr/>
                    <a:lstStyle/>
                    <a:p>
                      <a:endParaRPr lang="es-VE" sz="1200" dirty="0">
                        <a:latin typeface="Titillium Web" charset="0"/>
                      </a:endParaRPr>
                    </a:p>
                  </a:txBody>
                  <a:tcPr>
                    <a:noFill/>
                  </a:tcPr>
                </a:tc>
                <a:tc gridSpan="2">
                  <a:txBody>
                    <a:bodyPr/>
                    <a:lstStyle/>
                    <a:p>
                      <a:r>
                        <a:rPr lang="es-VE" sz="1200" b="1" baseline="0" dirty="0" smtClean="0">
                          <a:latin typeface="Titillium Web" charset="0"/>
                        </a:rPr>
                        <a:t>Episodios de FA</a:t>
                      </a:r>
                      <a:endParaRPr lang="es-VE" sz="1200" b="1" dirty="0">
                        <a:latin typeface="Titillium Web" charset="0"/>
                      </a:endParaRPr>
                    </a:p>
                  </a:txBody>
                  <a:tcPr>
                    <a:solidFill>
                      <a:srgbClr val="FFFFFF"/>
                    </a:solidFill>
                  </a:tcPr>
                </a:tc>
                <a:tc hMerge="1">
                  <a:txBody>
                    <a:bodyPr/>
                    <a:lstStyle/>
                    <a:p>
                      <a:endParaRPr lang="es-VE" dirty="0"/>
                    </a:p>
                  </a:txBody>
                  <a:tcPr>
                    <a:solidFill>
                      <a:srgbClr val="FFFFFF"/>
                    </a:solidFill>
                  </a:tcPr>
                </a:tc>
                <a:tc rowSpan="2">
                  <a:txBody>
                    <a:bodyPr/>
                    <a:lstStyle/>
                    <a:p>
                      <a:r>
                        <a:rPr lang="es-VE" sz="1200" b="1" dirty="0" smtClean="0">
                          <a:latin typeface="Titillium Web" charset="0"/>
                        </a:rPr>
                        <a:t>Total</a:t>
                      </a:r>
                      <a:endParaRPr lang="es-VE" sz="1200" b="1" dirty="0">
                        <a:latin typeface="Titillium Web" charset="0"/>
                      </a:endParaRPr>
                    </a:p>
                  </a:txBody>
                  <a:tcPr>
                    <a:solidFill>
                      <a:srgbClr val="FFFFFF"/>
                    </a:solidFill>
                  </a:tcPr>
                </a:tc>
                <a:tc rowSpan="2">
                  <a:txBody>
                    <a:bodyPr/>
                    <a:lstStyle/>
                    <a:p>
                      <a:r>
                        <a:rPr lang="es-VE" sz="1200" b="1" dirty="0" smtClean="0">
                          <a:latin typeface="Titillium Web" charset="0"/>
                        </a:rPr>
                        <a:t>Riesgo Absoluto</a:t>
                      </a:r>
                      <a:endParaRPr lang="es-VE" sz="1200" b="1" dirty="0">
                        <a:latin typeface="Titillium Web" charset="0"/>
                      </a:endParaRPr>
                    </a:p>
                  </a:txBody>
                  <a:tcPr>
                    <a:solidFill>
                      <a:srgbClr val="FFFFFF"/>
                    </a:solidFill>
                  </a:tcPr>
                </a:tc>
              </a:tr>
              <a:tr h="370840">
                <a:tc vMerge="1">
                  <a:txBody>
                    <a:bodyPr/>
                    <a:lstStyle/>
                    <a:p>
                      <a:endParaRPr lang="es-VE" sz="1200" dirty="0">
                        <a:latin typeface="Titillium Web" charset="0"/>
                      </a:endParaRPr>
                    </a:p>
                  </a:txBody>
                  <a:tcPr>
                    <a:solidFill>
                      <a:srgbClr val="FFFFFF"/>
                    </a:solidFill>
                  </a:tcPr>
                </a:tc>
                <a:tc>
                  <a:txBody>
                    <a:bodyPr/>
                    <a:lstStyle/>
                    <a:p>
                      <a:r>
                        <a:rPr lang="es-VE" sz="1200" dirty="0" smtClean="0">
                          <a:latin typeface="Titillium Web" charset="0"/>
                        </a:rPr>
                        <a:t>Sí</a:t>
                      </a:r>
                      <a:endParaRPr lang="es-VE" sz="1200" dirty="0">
                        <a:latin typeface="Titillium Web" charset="0"/>
                      </a:endParaRPr>
                    </a:p>
                  </a:txBody>
                  <a:tcPr>
                    <a:solidFill>
                      <a:srgbClr val="FFFFFF"/>
                    </a:solidFill>
                  </a:tcPr>
                </a:tc>
                <a:tc>
                  <a:txBody>
                    <a:bodyPr/>
                    <a:lstStyle/>
                    <a:p>
                      <a:r>
                        <a:rPr lang="es-VE" sz="1200" dirty="0" smtClean="0">
                          <a:latin typeface="Titillium Web" charset="0"/>
                        </a:rPr>
                        <a:t>No</a:t>
                      </a:r>
                      <a:endParaRPr lang="es-VE" sz="1200" dirty="0">
                        <a:latin typeface="Titillium Web" charset="0"/>
                      </a:endParaRPr>
                    </a:p>
                  </a:txBody>
                  <a:tcPr>
                    <a:solidFill>
                      <a:srgbClr val="FFFFFF"/>
                    </a:solidFill>
                  </a:tcPr>
                </a:tc>
                <a:tc vMerge="1">
                  <a:txBody>
                    <a:bodyPr/>
                    <a:lstStyle/>
                    <a:p>
                      <a:endParaRPr lang="es-VE" dirty="0"/>
                    </a:p>
                  </a:txBody>
                  <a:tcPr>
                    <a:solidFill>
                      <a:srgbClr val="FFFFFF"/>
                    </a:solidFill>
                  </a:tcPr>
                </a:tc>
                <a:tc vMerge="1">
                  <a:txBody>
                    <a:bodyPr/>
                    <a:lstStyle/>
                    <a:p>
                      <a:endParaRPr lang="es-VE"/>
                    </a:p>
                  </a:txBody>
                  <a:tcPr/>
                </a:tc>
              </a:tr>
              <a:tr h="370840">
                <a:tc>
                  <a:txBody>
                    <a:bodyPr/>
                    <a:lstStyle/>
                    <a:p>
                      <a:r>
                        <a:rPr lang="es-VE" sz="1200" b="1" dirty="0" smtClean="0">
                          <a:latin typeface="Titillium Web" charset="0"/>
                        </a:rPr>
                        <a:t>Ablación</a:t>
                      </a:r>
                      <a:endParaRPr lang="es-VE" sz="1200" b="1" dirty="0">
                        <a:latin typeface="Titillium Web" charset="0"/>
                      </a:endParaRPr>
                    </a:p>
                  </a:txBody>
                  <a:tcPr>
                    <a:solidFill>
                      <a:srgbClr val="FFFFFF"/>
                    </a:solidFill>
                  </a:tcPr>
                </a:tc>
                <a:tc>
                  <a:txBody>
                    <a:bodyPr/>
                    <a:lstStyle/>
                    <a:p>
                      <a:r>
                        <a:rPr lang="es-VE" sz="1200" dirty="0" smtClean="0">
                          <a:latin typeface="Titillium Web" charset="0"/>
                        </a:rPr>
                        <a:t>11</a:t>
                      </a:r>
                      <a:endParaRPr lang="es-VE" sz="1200" dirty="0">
                        <a:latin typeface="Titillium Web" charset="0"/>
                      </a:endParaRPr>
                    </a:p>
                  </a:txBody>
                  <a:tcPr>
                    <a:solidFill>
                      <a:srgbClr val="FFFFFF"/>
                    </a:solidFill>
                  </a:tcPr>
                </a:tc>
                <a:tc>
                  <a:txBody>
                    <a:bodyPr/>
                    <a:lstStyle/>
                    <a:p>
                      <a:r>
                        <a:rPr lang="es-VE" sz="1200" dirty="0" smtClean="0">
                          <a:latin typeface="Titillium Web" charset="0"/>
                        </a:rPr>
                        <a:t>62</a:t>
                      </a:r>
                      <a:endParaRPr lang="es-VE" sz="1200" dirty="0">
                        <a:latin typeface="Titillium Web" charset="0"/>
                      </a:endParaRPr>
                    </a:p>
                  </a:txBody>
                  <a:tcPr>
                    <a:solidFill>
                      <a:srgbClr val="FFFFFF"/>
                    </a:solidFill>
                  </a:tcPr>
                </a:tc>
                <a:tc>
                  <a:txBody>
                    <a:bodyPr/>
                    <a:lstStyle/>
                    <a:p>
                      <a:r>
                        <a:rPr lang="es-VE" sz="1200" dirty="0" smtClean="0">
                          <a:latin typeface="Titillium Web" charset="0"/>
                        </a:rPr>
                        <a:t>73</a:t>
                      </a:r>
                      <a:endParaRPr lang="es-VE" sz="1200" dirty="0">
                        <a:latin typeface="Titillium Web" charset="0"/>
                      </a:endParaRPr>
                    </a:p>
                  </a:txBody>
                  <a:tcPr>
                    <a:solidFill>
                      <a:srgbClr val="FFFFFF"/>
                    </a:solidFill>
                  </a:tcPr>
                </a:tc>
                <a:tc>
                  <a:txBody>
                    <a:bodyPr/>
                    <a:lstStyle/>
                    <a:p>
                      <a:r>
                        <a:rPr lang="es-VE" sz="1200" dirty="0" smtClean="0">
                          <a:latin typeface="Titillium Web" charset="0"/>
                        </a:rPr>
                        <a:t>11/73 = 0.15</a:t>
                      </a:r>
                      <a:endParaRPr lang="es-VE" sz="1200" dirty="0">
                        <a:latin typeface="Titillium Web" charset="0"/>
                      </a:endParaRPr>
                    </a:p>
                  </a:txBody>
                  <a:tcPr>
                    <a:solidFill>
                      <a:srgbClr val="FFFFFF"/>
                    </a:solidFill>
                  </a:tcPr>
                </a:tc>
              </a:tr>
              <a:tr h="370840">
                <a:tc>
                  <a:txBody>
                    <a:bodyPr/>
                    <a:lstStyle/>
                    <a:p>
                      <a:r>
                        <a:rPr lang="es-VE" sz="1200" b="1" dirty="0" smtClean="0">
                          <a:latin typeface="Titillium Web" charset="0"/>
                        </a:rPr>
                        <a:t>Medicación</a:t>
                      </a:r>
                      <a:endParaRPr lang="es-VE" sz="1200" b="1" dirty="0">
                        <a:latin typeface="Titillium Web" charset="0"/>
                      </a:endParaRPr>
                    </a:p>
                  </a:txBody>
                  <a:tcPr>
                    <a:solidFill>
                      <a:srgbClr val="FFFFFF"/>
                    </a:solidFill>
                  </a:tcPr>
                </a:tc>
                <a:tc>
                  <a:txBody>
                    <a:bodyPr/>
                    <a:lstStyle/>
                    <a:p>
                      <a:r>
                        <a:rPr lang="es-VE" sz="1200" dirty="0" smtClean="0">
                          <a:latin typeface="Titillium Web" charset="0"/>
                        </a:rPr>
                        <a:t>16</a:t>
                      </a:r>
                      <a:endParaRPr lang="es-VE" sz="1200" dirty="0">
                        <a:latin typeface="Titillium Web" charset="0"/>
                      </a:endParaRPr>
                    </a:p>
                  </a:txBody>
                  <a:tcPr>
                    <a:solidFill>
                      <a:srgbClr val="FFFFFF"/>
                    </a:solidFill>
                  </a:tcPr>
                </a:tc>
                <a:tc>
                  <a:txBody>
                    <a:bodyPr/>
                    <a:lstStyle/>
                    <a:p>
                      <a:r>
                        <a:rPr lang="es-VE" sz="1200" dirty="0" smtClean="0">
                          <a:latin typeface="Titillium Web" charset="0"/>
                        </a:rPr>
                        <a:t>58</a:t>
                      </a:r>
                      <a:endParaRPr lang="es-VE" sz="1200" dirty="0">
                        <a:latin typeface="Titillium Web" charset="0"/>
                      </a:endParaRPr>
                    </a:p>
                  </a:txBody>
                  <a:tcPr>
                    <a:solidFill>
                      <a:srgbClr val="FFFFFF"/>
                    </a:solidFill>
                  </a:tcPr>
                </a:tc>
                <a:tc>
                  <a:txBody>
                    <a:bodyPr/>
                    <a:lstStyle/>
                    <a:p>
                      <a:r>
                        <a:rPr lang="es-VE" sz="1200" dirty="0" smtClean="0">
                          <a:latin typeface="Titillium Web" charset="0"/>
                        </a:rPr>
                        <a:t>74</a:t>
                      </a:r>
                      <a:endParaRPr lang="es-VE" sz="1200" dirty="0">
                        <a:latin typeface="Titillium Web" charset="0"/>
                      </a:endParaRPr>
                    </a:p>
                  </a:txBody>
                  <a:tcPr>
                    <a:solidFill>
                      <a:srgbClr val="FFFFFF"/>
                    </a:solidFill>
                  </a:tcPr>
                </a:tc>
                <a:tc>
                  <a:txBody>
                    <a:bodyPr/>
                    <a:lstStyle/>
                    <a:p>
                      <a:r>
                        <a:rPr lang="es-VE" sz="1200" dirty="0" smtClean="0">
                          <a:latin typeface="Titillium Web" charset="0"/>
                        </a:rPr>
                        <a:t>16/74 = 0.22 </a:t>
                      </a:r>
                      <a:endParaRPr lang="es-VE" sz="1200" dirty="0">
                        <a:latin typeface="Titillium Web" charset="0"/>
                      </a:endParaRPr>
                    </a:p>
                  </a:txBody>
                  <a:tcPr>
                    <a:solidFill>
                      <a:srgbClr val="FFFFFF"/>
                    </a:solidFill>
                  </a:tcPr>
                </a:tc>
              </a:tr>
              <a:tr h="370840">
                <a:tc gridSpan="5">
                  <a:txBody>
                    <a:bodyPr/>
                    <a:lstStyle/>
                    <a:p>
                      <a:r>
                        <a:rPr lang="es-VE" sz="1200" b="1" dirty="0" smtClean="0">
                          <a:latin typeface="Titillium Web" charset="0"/>
                        </a:rPr>
                        <a:t>Riesgo Relativo</a:t>
                      </a:r>
                      <a:r>
                        <a:rPr lang="es-VE" sz="1200" b="1" baseline="0" dirty="0" smtClean="0">
                          <a:latin typeface="Titillium Web" charset="0"/>
                        </a:rPr>
                        <a:t> = 0.15/0.22 = 0.68.</a:t>
                      </a:r>
                      <a:endParaRPr lang="es-VE" sz="1200" b="1" dirty="0">
                        <a:latin typeface="Titillium Web" charset="0"/>
                      </a:endParaRPr>
                    </a:p>
                  </a:txBody>
                  <a:tcPr>
                    <a:solidFill>
                      <a:srgbClr val="FFFFFF"/>
                    </a:solidFill>
                  </a:tcPr>
                </a:tc>
                <a:tc hMerge="1">
                  <a:txBody>
                    <a:bodyPr/>
                    <a:lstStyle/>
                    <a:p>
                      <a:endParaRPr lang="es-VE" sz="1200" dirty="0">
                        <a:latin typeface="Titillium Web" charset="0"/>
                      </a:endParaRPr>
                    </a:p>
                  </a:txBody>
                  <a:tcPr>
                    <a:solidFill>
                      <a:srgbClr val="FFFFFF"/>
                    </a:solidFill>
                  </a:tcPr>
                </a:tc>
                <a:tc hMerge="1">
                  <a:txBody>
                    <a:bodyPr/>
                    <a:lstStyle/>
                    <a:p>
                      <a:endParaRPr lang="es-VE" sz="1200" dirty="0">
                        <a:latin typeface="Titillium Web" charset="0"/>
                      </a:endParaRPr>
                    </a:p>
                  </a:txBody>
                  <a:tcPr>
                    <a:solidFill>
                      <a:srgbClr val="FFFFFF"/>
                    </a:solidFill>
                  </a:tcPr>
                </a:tc>
                <a:tc hMerge="1">
                  <a:txBody>
                    <a:bodyPr/>
                    <a:lstStyle/>
                    <a:p>
                      <a:endParaRPr lang="es-VE" sz="1200" dirty="0">
                        <a:latin typeface="Titillium Web" charset="0"/>
                      </a:endParaRPr>
                    </a:p>
                  </a:txBody>
                  <a:tcPr>
                    <a:solidFill>
                      <a:srgbClr val="FFFFFF"/>
                    </a:solidFill>
                  </a:tcPr>
                </a:tc>
                <a:tc hMerge="1">
                  <a:txBody>
                    <a:bodyPr/>
                    <a:lstStyle/>
                    <a:p>
                      <a:endParaRPr lang="es-VE" sz="1200" dirty="0">
                        <a:latin typeface="Titillium Web" charset="0"/>
                      </a:endParaRPr>
                    </a:p>
                  </a:txBody>
                  <a:tcPr>
                    <a:solidFill>
                      <a:srgbClr val="FFFFFF"/>
                    </a:solidFill>
                  </a:tcPr>
                </a:tc>
              </a:tr>
              <a:tr h="370840">
                <a:tc gridSpan="5">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VE" sz="1200" b="1" dirty="0" smtClean="0">
                          <a:latin typeface="Titillium Web" charset="0"/>
                        </a:rPr>
                        <a:t>Reducción Absoluta de Riesgo = 0.22 – 0.15 = 0.07 =</a:t>
                      </a:r>
                      <a:r>
                        <a:rPr lang="es-VE" sz="1200" b="1" baseline="0" dirty="0" smtClean="0">
                          <a:latin typeface="Titillium Web" charset="0"/>
                        </a:rPr>
                        <a:t> 7%.</a:t>
                      </a:r>
                      <a:endParaRPr lang="es-VE" sz="1200" b="1" dirty="0" smtClean="0">
                        <a:latin typeface="Titillium Web" charset="0"/>
                      </a:endParaRPr>
                    </a:p>
                    <a:p>
                      <a:endParaRPr lang="es-VE" sz="1200" b="1" dirty="0">
                        <a:latin typeface="Titillium Web" charset="0"/>
                      </a:endParaRPr>
                    </a:p>
                  </a:txBody>
                  <a:tcPr>
                    <a:solidFill>
                      <a:srgbClr val="FFFFFF"/>
                    </a:solidFill>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r>
              <a:tr h="370840">
                <a:tc gridSpan="5">
                  <a:txBody>
                    <a:bodyPr/>
                    <a:lstStyle/>
                    <a:p>
                      <a:r>
                        <a:rPr lang="es-VE" sz="1200" b="1" dirty="0" smtClean="0">
                          <a:latin typeface="Titillium Web" charset="0"/>
                        </a:rPr>
                        <a:t>NNT = 1/7</a:t>
                      </a:r>
                      <a:r>
                        <a:rPr lang="es-VE" sz="1200" b="1" baseline="0" dirty="0" smtClean="0">
                          <a:latin typeface="Titillium Web" charset="0"/>
                        </a:rPr>
                        <a:t> x 100 = 14 pacientes.</a:t>
                      </a:r>
                      <a:endParaRPr lang="es-VE" sz="1200" b="1" dirty="0">
                        <a:latin typeface="Titillium Web" charset="0"/>
                      </a:endParaRPr>
                    </a:p>
                  </a:txBody>
                  <a:tcPr>
                    <a:solidFill>
                      <a:srgbClr val="FFFFFF"/>
                    </a:solidFill>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r>
            </a:tbl>
          </a:graphicData>
        </a:graphic>
      </p:graphicFrame>
    </p:spTree>
    <p:extLst>
      <p:ext uri="{BB962C8B-B14F-4D97-AF65-F5344CB8AC3E}">
        <p14:creationId xmlns:p14="http://schemas.microsoft.com/office/powerpoint/2010/main" val="25410675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2" name="Google Shape;75;p14"/>
          <p:cNvSpPr txBox="1">
            <a:spLocks/>
          </p:cNvSpPr>
          <p:nvPr/>
        </p:nvSpPr>
        <p:spPr>
          <a:xfrm>
            <a:off x="0" y="0"/>
            <a:ext cx="9144000" cy="627534"/>
          </a:xfrm>
          <a:prstGeom prst="rect">
            <a:avLst/>
          </a:prstGeom>
          <a:solidFill>
            <a:srgbClr val="FFFFFF">
              <a:alpha val="34118"/>
            </a:srgb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cxnSp>
        <p:nvCxnSpPr>
          <p:cNvPr id="7" name="6 Conector recto"/>
          <p:cNvCxnSpPr/>
          <p:nvPr/>
        </p:nvCxnSpPr>
        <p:spPr>
          <a:xfrm>
            <a:off x="0" y="62753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Google Shape;75;p14"/>
          <p:cNvSpPr txBox="1">
            <a:spLocks/>
          </p:cNvSpPr>
          <p:nvPr/>
        </p:nvSpPr>
        <p:spPr>
          <a:xfrm>
            <a:off x="107504" y="0"/>
            <a:ext cx="9144000" cy="606996"/>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r>
              <a:rPr lang="es-VE" sz="3200" dirty="0" smtClean="0"/>
              <a:t>Eventos Adversos</a:t>
            </a:r>
            <a:endParaRPr lang="es-VE" sz="3200" dirty="0"/>
          </a:p>
        </p:txBody>
      </p:sp>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38" t="15760" r="25083" b="73993"/>
          <a:stretch/>
        </p:blipFill>
        <p:spPr bwMode="auto">
          <a:xfrm rot="10800000">
            <a:off x="-4" y="4896304"/>
            <a:ext cx="9164304" cy="26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19 CuadroTexto"/>
          <p:cNvSpPr txBox="1"/>
          <p:nvPr/>
        </p:nvSpPr>
        <p:spPr>
          <a:xfrm>
            <a:off x="0" y="4887039"/>
            <a:ext cx="9107488" cy="276999"/>
          </a:xfrm>
          <a:prstGeom prst="rect">
            <a:avLst/>
          </a:prstGeom>
          <a:noFill/>
        </p:spPr>
        <p:txBody>
          <a:bodyPr wrap="square" rtlCol="0">
            <a:spAutoFit/>
          </a:bodyPr>
          <a:lstStyle/>
          <a:p>
            <a:pPr algn="r"/>
            <a:r>
              <a:rPr lang="es-US" sz="1200" i="1" dirty="0">
                <a:solidFill>
                  <a:schemeClr val="bg1"/>
                </a:solidFill>
                <a:latin typeface="Century Gothic" pitchFamily="34" charset="0"/>
                <a:cs typeface="Calibri" pitchFamily="34" charset="0"/>
              </a:rPr>
              <a:t>JAMA. 2019;321(11):1059–1068. doi:10.1001/jama.2019.0335</a:t>
            </a:r>
            <a:endParaRPr lang="es-US" sz="1200" i="1" dirty="0" smtClean="0">
              <a:solidFill>
                <a:schemeClr val="bg1"/>
              </a:solidFill>
              <a:latin typeface="Century Gothic" pitchFamily="34" charset="0"/>
              <a:cs typeface="Calibri" pitchFamily="34" charset="0"/>
            </a:endParaRPr>
          </a:p>
        </p:txBody>
      </p:sp>
      <p:pic>
        <p:nvPicPr>
          <p:cNvPr id="43013" name="Picture 5" descr="https://cdn.jamanetwork.com/ama/content_public/journal/jama/937900/joi190005t2.png?Expires=1620910929&amp;Signature=szD8FoHKwgun6J1BfoIm4zQGPIIudDIKG5kV5ZiA-EJVuHWNc4EOPTqYSrlIQASHhSrj0wwnPMHFwiqe7575Gov5gQLUx4-tVRvcATNC0Ig17b6oULDLJlqC73I021JcIyLTM4bXrg1CfnnhJwzR49fEboG294m-Nuy-cNwfvTTGlQrFEptmmJEkrXPT0drvdPvRMufazsk5YXQ9uSI~NTSl3hkuvtEPhp3Fu68GvUblBQOlupB0qc43bZKzywGeq9BVFu8cWIPSSZzrCjX9gmZVIk8ALAlGigdLQxwsKTv1vMoiR70vdhi7tf59pL20L4CSUkP-l-4U4fRArIx1rw__&amp;Key-Pair-Id=APKAIE5G5CRDK6RD3PG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699542"/>
            <a:ext cx="2232248" cy="413302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https://cdn.jamanetwork.com/ama/content_public/journal/jama/937900/joi190005t2.png?Expires=1620910929&amp;Signature=szD8FoHKwgun6J1BfoIm4zQGPIIudDIKG5kV5ZiA-EJVuHWNc4EOPTqYSrlIQASHhSrj0wwnPMHFwiqe7575Gov5gQLUx4-tVRvcATNC0Ig17b6oULDLJlqC73I021JcIyLTM4bXrg1CfnnhJwzR49fEboG294m-Nuy-cNwfvTTGlQrFEptmmJEkrXPT0drvdPvRMufazsk5YXQ9uSI~NTSl3hkuvtEPhp3Fu68GvUblBQOlupB0qc43bZKzywGeq9BVFu8cWIPSSZzrCjX9gmZVIk8ALAlGigdLQxwsKTv1vMoiR70vdhi7tf59pL20L4CSUkP-l-4U4fRArIx1rw__&amp;Key-Pair-Id=APKAIE5G5CRDK6RD3PGA"/>
          <p:cNvPicPr>
            <a:picLocks noChangeAspect="1" noChangeArrowheads="1"/>
          </p:cNvPicPr>
          <p:nvPr/>
        </p:nvPicPr>
        <p:blipFill rotWithShape="1">
          <a:blip r:embed="rId4">
            <a:extLst>
              <a:ext uri="{28A0092B-C50C-407E-A947-70E740481C1C}">
                <a14:useLocalDpi xmlns:a14="http://schemas.microsoft.com/office/drawing/2010/main" val="0"/>
              </a:ext>
            </a:extLst>
          </a:blip>
          <a:srcRect b="21576"/>
          <a:stretch/>
        </p:blipFill>
        <p:spPr bwMode="auto">
          <a:xfrm>
            <a:off x="5508104" y="693735"/>
            <a:ext cx="2880320" cy="4182271"/>
          </a:xfrm>
          <a:prstGeom prst="rect">
            <a:avLst/>
          </a:prstGeom>
          <a:noFill/>
          <a:extLst>
            <a:ext uri="{909E8E84-426E-40DD-AFC4-6F175D3DCCD1}">
              <a14:hiddenFill xmlns:a14="http://schemas.microsoft.com/office/drawing/2010/main">
                <a:solidFill>
                  <a:srgbClr val="FFFFFF"/>
                </a:solidFill>
              </a14:hiddenFill>
            </a:ext>
          </a:extLst>
        </p:spPr>
      </p:pic>
      <p:sp>
        <p:nvSpPr>
          <p:cNvPr id="14" name="13 Rectángulo"/>
          <p:cNvSpPr/>
          <p:nvPr/>
        </p:nvSpPr>
        <p:spPr>
          <a:xfrm>
            <a:off x="5508104" y="1275606"/>
            <a:ext cx="2880320" cy="21602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8" name="17 Rectángulo"/>
          <p:cNvSpPr/>
          <p:nvPr/>
        </p:nvSpPr>
        <p:spPr>
          <a:xfrm>
            <a:off x="5508104" y="3075806"/>
            <a:ext cx="2880320" cy="21602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1" name="20 Rectángulo"/>
          <p:cNvSpPr/>
          <p:nvPr/>
        </p:nvSpPr>
        <p:spPr>
          <a:xfrm>
            <a:off x="5508104" y="1491630"/>
            <a:ext cx="2880320"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rgbClr val="FF0000"/>
              </a:solidFill>
            </a:endParaRPr>
          </a:p>
        </p:txBody>
      </p:sp>
      <p:sp>
        <p:nvSpPr>
          <p:cNvPr id="22" name="21 Rectángulo"/>
          <p:cNvSpPr/>
          <p:nvPr/>
        </p:nvSpPr>
        <p:spPr>
          <a:xfrm>
            <a:off x="5508104" y="3289176"/>
            <a:ext cx="2880320" cy="4347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rgbClr val="FF0000"/>
              </a:solidFill>
            </a:endParaRPr>
          </a:p>
        </p:txBody>
      </p:sp>
      <p:graphicFrame>
        <p:nvGraphicFramePr>
          <p:cNvPr id="23" name="22 Tabla"/>
          <p:cNvGraphicFramePr>
            <a:graphicFrameLocks noGrp="1"/>
          </p:cNvGraphicFramePr>
          <p:nvPr>
            <p:extLst>
              <p:ext uri="{D42A27DB-BD31-4B8C-83A1-F6EECF244321}">
                <p14:modId xmlns:p14="http://schemas.microsoft.com/office/powerpoint/2010/main" val="3690259961"/>
              </p:ext>
            </p:extLst>
          </p:nvPr>
        </p:nvGraphicFramePr>
        <p:xfrm>
          <a:off x="251520" y="1372208"/>
          <a:ext cx="5111551" cy="2768600"/>
        </p:xfrm>
        <a:graphic>
          <a:graphicData uri="http://schemas.openxmlformats.org/drawingml/2006/table">
            <a:tbl>
              <a:tblPr firstRow="1" bandRow="1">
                <a:tableStyleId>{808A5951-98DD-4594-8071-0D870C603680}</a:tableStyleId>
              </a:tblPr>
              <a:tblGrid>
                <a:gridCol w="1022310"/>
                <a:gridCol w="1022310"/>
                <a:gridCol w="1022310"/>
                <a:gridCol w="588308"/>
                <a:gridCol w="1456313"/>
              </a:tblGrid>
              <a:tr h="442848">
                <a:tc rowSpan="2">
                  <a:txBody>
                    <a:bodyPr/>
                    <a:lstStyle/>
                    <a:p>
                      <a:endParaRPr lang="es-VE" sz="1200" dirty="0">
                        <a:latin typeface="Titillium Web" charset="0"/>
                      </a:endParaRPr>
                    </a:p>
                  </a:txBody>
                  <a:tcPr>
                    <a:noFill/>
                  </a:tcPr>
                </a:tc>
                <a:tc gridSpan="2">
                  <a:txBody>
                    <a:bodyPr/>
                    <a:lstStyle/>
                    <a:p>
                      <a:r>
                        <a:rPr lang="es-VE" sz="1200" b="1" baseline="0" dirty="0" smtClean="0">
                          <a:latin typeface="Titillium Web" charset="0"/>
                        </a:rPr>
                        <a:t>Complicaciones Cardiovasculares</a:t>
                      </a:r>
                      <a:endParaRPr lang="es-VE" sz="1200" b="1" dirty="0">
                        <a:latin typeface="Titillium Web" charset="0"/>
                      </a:endParaRPr>
                    </a:p>
                  </a:txBody>
                  <a:tcPr>
                    <a:solidFill>
                      <a:srgbClr val="FFFFFF"/>
                    </a:solidFill>
                  </a:tcPr>
                </a:tc>
                <a:tc hMerge="1">
                  <a:txBody>
                    <a:bodyPr/>
                    <a:lstStyle/>
                    <a:p>
                      <a:endParaRPr lang="es-VE" dirty="0"/>
                    </a:p>
                  </a:txBody>
                  <a:tcPr>
                    <a:solidFill>
                      <a:srgbClr val="FFFFFF"/>
                    </a:solidFill>
                  </a:tcPr>
                </a:tc>
                <a:tc rowSpan="2">
                  <a:txBody>
                    <a:bodyPr/>
                    <a:lstStyle/>
                    <a:p>
                      <a:r>
                        <a:rPr lang="es-VE" sz="1200" b="1" dirty="0" smtClean="0">
                          <a:latin typeface="Titillium Web" charset="0"/>
                        </a:rPr>
                        <a:t>Total</a:t>
                      </a:r>
                      <a:endParaRPr lang="es-VE" sz="1200" b="1" dirty="0">
                        <a:latin typeface="Titillium Web" charset="0"/>
                      </a:endParaRPr>
                    </a:p>
                  </a:txBody>
                  <a:tcPr>
                    <a:solidFill>
                      <a:srgbClr val="FFFFFF"/>
                    </a:solidFill>
                  </a:tcPr>
                </a:tc>
                <a:tc rowSpan="2">
                  <a:txBody>
                    <a:bodyPr/>
                    <a:lstStyle/>
                    <a:p>
                      <a:r>
                        <a:rPr lang="es-VE" sz="1200" b="1" dirty="0" smtClean="0">
                          <a:latin typeface="Titillium Web" charset="0"/>
                        </a:rPr>
                        <a:t>Riesgo Absoluto</a:t>
                      </a:r>
                      <a:endParaRPr lang="es-VE" sz="1200" b="1" dirty="0">
                        <a:latin typeface="Titillium Web" charset="0"/>
                      </a:endParaRPr>
                    </a:p>
                  </a:txBody>
                  <a:tcPr>
                    <a:solidFill>
                      <a:srgbClr val="FFFFFF"/>
                    </a:solidFill>
                  </a:tcPr>
                </a:tc>
              </a:tr>
              <a:tr h="370840">
                <a:tc vMerge="1">
                  <a:txBody>
                    <a:bodyPr/>
                    <a:lstStyle/>
                    <a:p>
                      <a:endParaRPr lang="es-VE" sz="1200" dirty="0">
                        <a:latin typeface="Titillium Web" charset="0"/>
                      </a:endParaRPr>
                    </a:p>
                  </a:txBody>
                  <a:tcPr>
                    <a:solidFill>
                      <a:srgbClr val="FFFFFF"/>
                    </a:solidFill>
                  </a:tcPr>
                </a:tc>
                <a:tc>
                  <a:txBody>
                    <a:bodyPr/>
                    <a:lstStyle/>
                    <a:p>
                      <a:r>
                        <a:rPr lang="es-VE" sz="1200" dirty="0" smtClean="0">
                          <a:latin typeface="Titillium Web" charset="0"/>
                        </a:rPr>
                        <a:t>Sí</a:t>
                      </a:r>
                      <a:endParaRPr lang="es-VE" sz="1200" dirty="0">
                        <a:latin typeface="Titillium Web" charset="0"/>
                      </a:endParaRPr>
                    </a:p>
                  </a:txBody>
                  <a:tcPr>
                    <a:solidFill>
                      <a:srgbClr val="FFFFFF"/>
                    </a:solidFill>
                  </a:tcPr>
                </a:tc>
                <a:tc>
                  <a:txBody>
                    <a:bodyPr/>
                    <a:lstStyle/>
                    <a:p>
                      <a:r>
                        <a:rPr lang="es-VE" sz="1200" dirty="0" smtClean="0">
                          <a:latin typeface="Titillium Web" charset="0"/>
                        </a:rPr>
                        <a:t>No</a:t>
                      </a:r>
                      <a:endParaRPr lang="es-VE" sz="1200" dirty="0">
                        <a:latin typeface="Titillium Web" charset="0"/>
                      </a:endParaRPr>
                    </a:p>
                  </a:txBody>
                  <a:tcPr>
                    <a:solidFill>
                      <a:srgbClr val="FFFFFF"/>
                    </a:solidFill>
                  </a:tcPr>
                </a:tc>
                <a:tc vMerge="1">
                  <a:txBody>
                    <a:bodyPr/>
                    <a:lstStyle/>
                    <a:p>
                      <a:endParaRPr lang="es-VE" dirty="0"/>
                    </a:p>
                  </a:txBody>
                  <a:tcPr>
                    <a:solidFill>
                      <a:srgbClr val="FFFFFF"/>
                    </a:solidFill>
                  </a:tcPr>
                </a:tc>
                <a:tc vMerge="1">
                  <a:txBody>
                    <a:bodyPr/>
                    <a:lstStyle/>
                    <a:p>
                      <a:endParaRPr lang="es-VE"/>
                    </a:p>
                  </a:txBody>
                  <a:tcPr/>
                </a:tc>
              </a:tr>
              <a:tr h="370840">
                <a:tc>
                  <a:txBody>
                    <a:bodyPr/>
                    <a:lstStyle/>
                    <a:p>
                      <a:r>
                        <a:rPr lang="es-VE" sz="1200" b="1" dirty="0" smtClean="0">
                          <a:latin typeface="Titillium Web" charset="0"/>
                        </a:rPr>
                        <a:t>Ablación</a:t>
                      </a:r>
                      <a:endParaRPr lang="es-VE" sz="1200" b="1" dirty="0">
                        <a:latin typeface="Titillium Web" charset="0"/>
                      </a:endParaRPr>
                    </a:p>
                  </a:txBody>
                  <a:tcPr>
                    <a:solidFill>
                      <a:srgbClr val="FFFFFF"/>
                    </a:solidFill>
                  </a:tcPr>
                </a:tc>
                <a:tc>
                  <a:txBody>
                    <a:bodyPr/>
                    <a:lstStyle/>
                    <a:p>
                      <a:r>
                        <a:rPr lang="es-VE" sz="1200" dirty="0" smtClean="0">
                          <a:latin typeface="Titillium Web" charset="0"/>
                        </a:rPr>
                        <a:t>1</a:t>
                      </a:r>
                      <a:endParaRPr lang="es-VE" sz="1200" dirty="0">
                        <a:latin typeface="Titillium Web" charset="0"/>
                      </a:endParaRPr>
                    </a:p>
                  </a:txBody>
                  <a:tcPr>
                    <a:solidFill>
                      <a:srgbClr val="FFFFFF"/>
                    </a:solidFill>
                  </a:tcPr>
                </a:tc>
                <a:tc>
                  <a:txBody>
                    <a:bodyPr/>
                    <a:lstStyle/>
                    <a:p>
                      <a:r>
                        <a:rPr lang="es-VE" sz="1200" dirty="0" smtClean="0">
                          <a:latin typeface="Titillium Web" charset="0"/>
                        </a:rPr>
                        <a:t>78</a:t>
                      </a:r>
                      <a:endParaRPr lang="es-VE" sz="1200" dirty="0">
                        <a:latin typeface="Titillium Web" charset="0"/>
                      </a:endParaRPr>
                    </a:p>
                  </a:txBody>
                  <a:tcPr>
                    <a:solidFill>
                      <a:srgbClr val="FFFFFF"/>
                    </a:solidFill>
                  </a:tcPr>
                </a:tc>
                <a:tc>
                  <a:txBody>
                    <a:bodyPr/>
                    <a:lstStyle/>
                    <a:p>
                      <a:r>
                        <a:rPr lang="es-VE" sz="1200" dirty="0" smtClean="0">
                          <a:latin typeface="Titillium Web" charset="0"/>
                        </a:rPr>
                        <a:t>79</a:t>
                      </a:r>
                      <a:endParaRPr lang="es-VE" sz="1200" dirty="0">
                        <a:latin typeface="Titillium Web" charset="0"/>
                      </a:endParaRPr>
                    </a:p>
                  </a:txBody>
                  <a:tcPr>
                    <a:solidFill>
                      <a:srgbClr val="FFFFFF"/>
                    </a:solidFill>
                  </a:tcPr>
                </a:tc>
                <a:tc>
                  <a:txBody>
                    <a:bodyPr/>
                    <a:lstStyle/>
                    <a:p>
                      <a:r>
                        <a:rPr lang="es-VE" sz="1200" dirty="0" smtClean="0">
                          <a:latin typeface="Titillium Web" charset="0"/>
                        </a:rPr>
                        <a:t>1/78 = 0.013 </a:t>
                      </a:r>
                      <a:endParaRPr lang="es-VE" sz="1200" dirty="0">
                        <a:latin typeface="Titillium Web" charset="0"/>
                      </a:endParaRPr>
                    </a:p>
                  </a:txBody>
                  <a:tcPr>
                    <a:solidFill>
                      <a:srgbClr val="FFFFFF"/>
                    </a:solidFill>
                  </a:tcPr>
                </a:tc>
              </a:tr>
              <a:tr h="370840">
                <a:tc>
                  <a:txBody>
                    <a:bodyPr/>
                    <a:lstStyle/>
                    <a:p>
                      <a:r>
                        <a:rPr lang="es-VE" sz="1200" b="1" dirty="0" smtClean="0">
                          <a:latin typeface="Titillium Web" charset="0"/>
                        </a:rPr>
                        <a:t>Medicación</a:t>
                      </a:r>
                      <a:endParaRPr lang="es-VE" sz="1200" b="1" dirty="0">
                        <a:latin typeface="Titillium Web" charset="0"/>
                      </a:endParaRPr>
                    </a:p>
                  </a:txBody>
                  <a:tcPr>
                    <a:solidFill>
                      <a:srgbClr val="FFFFFF"/>
                    </a:solidFill>
                  </a:tcPr>
                </a:tc>
                <a:tc>
                  <a:txBody>
                    <a:bodyPr/>
                    <a:lstStyle/>
                    <a:p>
                      <a:r>
                        <a:rPr lang="es-VE" sz="1200" dirty="0" smtClean="0">
                          <a:latin typeface="Titillium Web" charset="0"/>
                        </a:rPr>
                        <a:t>2</a:t>
                      </a:r>
                      <a:endParaRPr lang="es-VE" sz="1200" dirty="0">
                        <a:latin typeface="Titillium Web" charset="0"/>
                      </a:endParaRPr>
                    </a:p>
                  </a:txBody>
                  <a:tcPr>
                    <a:solidFill>
                      <a:srgbClr val="FFFFFF"/>
                    </a:solidFill>
                  </a:tcPr>
                </a:tc>
                <a:tc>
                  <a:txBody>
                    <a:bodyPr/>
                    <a:lstStyle/>
                    <a:p>
                      <a:r>
                        <a:rPr lang="es-VE" sz="1200" dirty="0" smtClean="0">
                          <a:latin typeface="Titillium Web" charset="0"/>
                        </a:rPr>
                        <a:t>74</a:t>
                      </a:r>
                      <a:endParaRPr lang="es-VE" sz="1200" dirty="0">
                        <a:latin typeface="Titillium Web" charset="0"/>
                      </a:endParaRPr>
                    </a:p>
                  </a:txBody>
                  <a:tcPr>
                    <a:solidFill>
                      <a:srgbClr val="FFFFFF"/>
                    </a:solidFill>
                  </a:tcPr>
                </a:tc>
                <a:tc>
                  <a:txBody>
                    <a:bodyPr/>
                    <a:lstStyle/>
                    <a:p>
                      <a:r>
                        <a:rPr lang="es-VE" sz="1200" dirty="0" smtClean="0">
                          <a:latin typeface="Titillium Web" charset="0"/>
                        </a:rPr>
                        <a:t>76</a:t>
                      </a:r>
                      <a:endParaRPr lang="es-VE" sz="1200" dirty="0">
                        <a:latin typeface="Titillium Web" charset="0"/>
                      </a:endParaRPr>
                    </a:p>
                  </a:txBody>
                  <a:tcPr>
                    <a:solidFill>
                      <a:srgbClr val="FFFFFF"/>
                    </a:solidFill>
                  </a:tcPr>
                </a:tc>
                <a:tc>
                  <a:txBody>
                    <a:bodyPr/>
                    <a:lstStyle/>
                    <a:p>
                      <a:r>
                        <a:rPr lang="es-VE" sz="1200" dirty="0" smtClean="0">
                          <a:latin typeface="Titillium Web" charset="0"/>
                        </a:rPr>
                        <a:t>2/76</a:t>
                      </a:r>
                      <a:r>
                        <a:rPr lang="es-VE" sz="1200" baseline="0" dirty="0" smtClean="0">
                          <a:latin typeface="Titillium Web" charset="0"/>
                        </a:rPr>
                        <a:t> = 0.026 </a:t>
                      </a:r>
                      <a:r>
                        <a:rPr lang="es-VE" sz="1200" dirty="0" smtClean="0">
                          <a:latin typeface="Titillium Web" charset="0"/>
                        </a:rPr>
                        <a:t> </a:t>
                      </a:r>
                      <a:endParaRPr lang="es-VE" sz="1200" dirty="0">
                        <a:latin typeface="Titillium Web" charset="0"/>
                      </a:endParaRPr>
                    </a:p>
                  </a:txBody>
                  <a:tcPr>
                    <a:solidFill>
                      <a:srgbClr val="FFFFFF"/>
                    </a:solidFill>
                  </a:tcPr>
                </a:tc>
              </a:tr>
              <a:tr h="370840">
                <a:tc gridSpan="5">
                  <a:txBody>
                    <a:bodyPr/>
                    <a:lstStyle/>
                    <a:p>
                      <a:r>
                        <a:rPr lang="es-VE" sz="1200" b="1" dirty="0" smtClean="0">
                          <a:latin typeface="Titillium Web" charset="0"/>
                        </a:rPr>
                        <a:t>Riesgo Relativo</a:t>
                      </a:r>
                      <a:r>
                        <a:rPr lang="es-VE" sz="1200" b="1" baseline="0" dirty="0" smtClean="0">
                          <a:latin typeface="Titillium Web" charset="0"/>
                        </a:rPr>
                        <a:t> = 0.013/0.026 x 100 = 0.50 x 100 = 50%.</a:t>
                      </a:r>
                      <a:endParaRPr lang="es-VE" sz="1200" b="1" dirty="0">
                        <a:latin typeface="Titillium Web" charset="0"/>
                      </a:endParaRPr>
                    </a:p>
                  </a:txBody>
                  <a:tcPr>
                    <a:solidFill>
                      <a:srgbClr val="FFFFFF"/>
                    </a:solidFill>
                  </a:tcPr>
                </a:tc>
                <a:tc hMerge="1">
                  <a:txBody>
                    <a:bodyPr/>
                    <a:lstStyle/>
                    <a:p>
                      <a:endParaRPr lang="es-VE" sz="1200" dirty="0">
                        <a:latin typeface="Titillium Web" charset="0"/>
                      </a:endParaRPr>
                    </a:p>
                  </a:txBody>
                  <a:tcPr>
                    <a:solidFill>
                      <a:srgbClr val="FFFFFF"/>
                    </a:solidFill>
                  </a:tcPr>
                </a:tc>
                <a:tc hMerge="1">
                  <a:txBody>
                    <a:bodyPr/>
                    <a:lstStyle/>
                    <a:p>
                      <a:endParaRPr lang="es-VE" sz="1200" dirty="0">
                        <a:latin typeface="Titillium Web" charset="0"/>
                      </a:endParaRPr>
                    </a:p>
                  </a:txBody>
                  <a:tcPr>
                    <a:solidFill>
                      <a:srgbClr val="FFFFFF"/>
                    </a:solidFill>
                  </a:tcPr>
                </a:tc>
                <a:tc hMerge="1">
                  <a:txBody>
                    <a:bodyPr/>
                    <a:lstStyle/>
                    <a:p>
                      <a:endParaRPr lang="es-VE" sz="1200" dirty="0">
                        <a:latin typeface="Titillium Web" charset="0"/>
                      </a:endParaRPr>
                    </a:p>
                  </a:txBody>
                  <a:tcPr>
                    <a:solidFill>
                      <a:srgbClr val="FFFFFF"/>
                    </a:solidFill>
                  </a:tcPr>
                </a:tc>
                <a:tc hMerge="1">
                  <a:txBody>
                    <a:bodyPr/>
                    <a:lstStyle/>
                    <a:p>
                      <a:endParaRPr lang="es-VE" sz="1200" dirty="0">
                        <a:latin typeface="Titillium Web" charset="0"/>
                      </a:endParaRPr>
                    </a:p>
                  </a:txBody>
                  <a:tcPr>
                    <a:solidFill>
                      <a:srgbClr val="FFFFFF"/>
                    </a:solidFill>
                  </a:tcPr>
                </a:tc>
              </a:tr>
              <a:tr h="370840">
                <a:tc gridSpan="5">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VE" sz="1200" b="1" dirty="0" smtClean="0">
                          <a:latin typeface="Titillium Web" charset="0"/>
                        </a:rPr>
                        <a:t>Incremento Absoluto de Riesgo = 2.6% - 1.3% = 1.3%</a:t>
                      </a:r>
                    </a:p>
                    <a:p>
                      <a:endParaRPr lang="es-VE" sz="1200" b="1" dirty="0">
                        <a:latin typeface="Titillium Web" charset="0"/>
                      </a:endParaRPr>
                    </a:p>
                  </a:txBody>
                  <a:tcPr>
                    <a:solidFill>
                      <a:srgbClr val="FFFFFF"/>
                    </a:solidFill>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r>
              <a:tr h="370840">
                <a:tc gridSpan="5">
                  <a:txBody>
                    <a:bodyPr/>
                    <a:lstStyle/>
                    <a:p>
                      <a:r>
                        <a:rPr lang="es-VE" sz="1200" b="1" dirty="0" smtClean="0">
                          <a:latin typeface="Titillium Web" charset="0"/>
                        </a:rPr>
                        <a:t>NNH = 1/1.3</a:t>
                      </a:r>
                      <a:r>
                        <a:rPr lang="es-VE" sz="1200" b="1" baseline="0" dirty="0" smtClean="0">
                          <a:latin typeface="Titillium Web" charset="0"/>
                        </a:rPr>
                        <a:t> x 100 = 77 pacientes.</a:t>
                      </a:r>
                      <a:endParaRPr lang="es-VE" sz="1200" b="1" dirty="0">
                        <a:latin typeface="Titillium Web" charset="0"/>
                      </a:endParaRPr>
                    </a:p>
                  </a:txBody>
                  <a:tcPr>
                    <a:solidFill>
                      <a:srgbClr val="FFFFFF"/>
                    </a:solidFill>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r>
            </a:tbl>
          </a:graphicData>
        </a:graphic>
      </p:graphicFrame>
    </p:spTree>
    <p:extLst>
      <p:ext uri="{BB962C8B-B14F-4D97-AF65-F5344CB8AC3E}">
        <p14:creationId xmlns:p14="http://schemas.microsoft.com/office/powerpoint/2010/main" val="142541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21" grpId="0" animBg="1"/>
      <p:bldP spid="2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Google Shape;75;p14"/>
          <p:cNvSpPr txBox="1">
            <a:spLocks noGrp="1"/>
          </p:cNvSpPr>
          <p:nvPr>
            <p:ph type="ctrTitle"/>
          </p:nvPr>
        </p:nvSpPr>
        <p:spPr>
          <a:xfrm>
            <a:off x="251520" y="1884769"/>
            <a:ext cx="6084172" cy="830997"/>
          </a:xfrm>
          <a:prstGeom prst="rect">
            <a:avLst/>
          </a:prstGeom>
          <a:noFill/>
        </p:spPr>
        <p:txBody>
          <a:bodyPr spcFirstLastPara="1" wrap="square" lIns="0" tIns="0" rIns="0" bIns="0" anchor="b" anchorCtr="0">
            <a:spAutoFit/>
          </a:bodyPr>
          <a:lstStyle/>
          <a:p>
            <a:pPr marL="0" lvl="0" indent="0" rtl="0">
              <a:spcBef>
                <a:spcPts val="0"/>
              </a:spcBef>
              <a:spcAft>
                <a:spcPts val="0"/>
              </a:spcAft>
              <a:buNone/>
            </a:pPr>
            <a:r>
              <a:rPr lang="es-VE" sz="5400" dirty="0" smtClean="0">
                <a:effectLst>
                  <a:outerShdw blurRad="38100" dist="38100" dir="2700000" algn="tl">
                    <a:srgbClr val="000000">
                      <a:alpha val="43137"/>
                    </a:srgbClr>
                  </a:outerShdw>
                </a:effectLst>
              </a:rPr>
              <a:t>3. Discusión</a:t>
            </a:r>
            <a:endParaRPr sz="5400" dirty="0">
              <a:effectLst>
                <a:outerShdw blurRad="38100" dist="38100" dir="2700000" algn="tl">
                  <a:srgbClr val="000000">
                    <a:alpha val="43137"/>
                  </a:srgbClr>
                </a:outerShdw>
              </a:effectLst>
            </a:endParaRPr>
          </a:p>
        </p:txBody>
      </p:sp>
      <p:cxnSp>
        <p:nvCxnSpPr>
          <p:cNvPr id="14" name="13 Conector recto"/>
          <p:cNvCxnSpPr/>
          <p:nvPr/>
        </p:nvCxnSpPr>
        <p:spPr>
          <a:xfrm>
            <a:off x="215516" y="2715766"/>
            <a:ext cx="8352928" cy="0"/>
          </a:xfrm>
          <a:prstGeom prst="line">
            <a:avLst/>
          </a:prstGeom>
        </p:spPr>
        <p:style>
          <a:lnRef idx="2">
            <a:schemeClr val="accent3"/>
          </a:lnRef>
          <a:fillRef idx="0">
            <a:schemeClr val="accent3"/>
          </a:fillRef>
          <a:effectRef idx="1">
            <a:schemeClr val="accent3"/>
          </a:effectRef>
          <a:fontRef idx="minor">
            <a:schemeClr val="tx1"/>
          </a:fontRef>
        </p:style>
      </p:cxnSp>
      <p:sp>
        <p:nvSpPr>
          <p:cNvPr id="3" name="2 Rectángulo"/>
          <p:cNvSpPr/>
          <p:nvPr/>
        </p:nvSpPr>
        <p:spPr>
          <a:xfrm>
            <a:off x="179512" y="2800548"/>
            <a:ext cx="8424936" cy="923330"/>
          </a:xfrm>
          <a:prstGeom prst="rect">
            <a:avLst/>
          </a:prstGeom>
        </p:spPr>
        <p:txBody>
          <a:bodyPr wrap="square">
            <a:spAutoFit/>
          </a:bodyPr>
          <a:lstStyle/>
          <a:p>
            <a:r>
              <a:rPr lang="es-ES" sz="1800" dirty="0">
                <a:solidFill>
                  <a:schemeClr val="bg1"/>
                </a:solidFill>
                <a:latin typeface="Titillium Web" charset="0"/>
              </a:rPr>
              <a:t>Efecto de la Ablación con Catéter frente a la Medicación </a:t>
            </a:r>
            <a:r>
              <a:rPr lang="es-ES" sz="1800" dirty="0" err="1">
                <a:solidFill>
                  <a:schemeClr val="bg1"/>
                </a:solidFill>
                <a:latin typeface="Titillium Web" charset="0"/>
              </a:rPr>
              <a:t>Antiarrítmica</a:t>
            </a:r>
            <a:r>
              <a:rPr lang="es-ES" sz="1800" dirty="0">
                <a:solidFill>
                  <a:schemeClr val="bg1"/>
                </a:solidFill>
                <a:latin typeface="Titillium Web" charset="0"/>
              </a:rPr>
              <a:t> sobre la Calidad de Vida en Pacientes con Fibrilación Auricular</a:t>
            </a:r>
          </a:p>
          <a:p>
            <a:r>
              <a:rPr lang="es-ES" sz="1800" b="1" dirty="0">
                <a:solidFill>
                  <a:schemeClr val="bg1"/>
                </a:solidFill>
                <a:latin typeface="Titillium Web" charset="0"/>
              </a:rPr>
              <a:t>El Ensayo Clínico Aleatorizado CAPTAF</a:t>
            </a:r>
            <a:endParaRPr lang="es-VE" sz="1800" b="1" dirty="0">
              <a:solidFill>
                <a:schemeClr val="bg1"/>
              </a:solidFill>
              <a:latin typeface="Titillium Web" charset="0"/>
            </a:endParaRPr>
          </a:p>
        </p:txBody>
      </p:sp>
    </p:spTree>
    <p:extLst>
      <p:ext uri="{BB962C8B-B14F-4D97-AF65-F5344CB8AC3E}">
        <p14:creationId xmlns:p14="http://schemas.microsoft.com/office/powerpoint/2010/main" val="28604999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2" name="Google Shape;75;p14"/>
          <p:cNvSpPr txBox="1">
            <a:spLocks/>
          </p:cNvSpPr>
          <p:nvPr/>
        </p:nvSpPr>
        <p:spPr>
          <a:xfrm>
            <a:off x="0" y="0"/>
            <a:ext cx="9144000" cy="627534"/>
          </a:xfrm>
          <a:prstGeom prst="rect">
            <a:avLst/>
          </a:prstGeom>
          <a:solidFill>
            <a:srgbClr val="FFFFFF">
              <a:alpha val="34118"/>
            </a:srgb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cxnSp>
        <p:nvCxnSpPr>
          <p:cNvPr id="7" name="6 Conector recto"/>
          <p:cNvCxnSpPr/>
          <p:nvPr/>
        </p:nvCxnSpPr>
        <p:spPr>
          <a:xfrm>
            <a:off x="0" y="62753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Google Shape;75;p14"/>
          <p:cNvSpPr txBox="1">
            <a:spLocks/>
          </p:cNvSpPr>
          <p:nvPr/>
        </p:nvSpPr>
        <p:spPr>
          <a:xfrm>
            <a:off x="107504" y="0"/>
            <a:ext cx="9144000" cy="606996"/>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r>
              <a:rPr lang="es-VE" sz="3200" dirty="0" smtClean="0"/>
              <a:t>Discusión</a:t>
            </a:r>
            <a:endParaRPr lang="es-VE" sz="3200" dirty="0"/>
          </a:p>
        </p:txBody>
      </p:sp>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38" t="15760" r="25083" b="73993"/>
          <a:stretch/>
        </p:blipFill>
        <p:spPr bwMode="auto">
          <a:xfrm rot="10800000">
            <a:off x="-4" y="4896304"/>
            <a:ext cx="9164304" cy="26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19 CuadroTexto"/>
          <p:cNvSpPr txBox="1"/>
          <p:nvPr/>
        </p:nvSpPr>
        <p:spPr>
          <a:xfrm>
            <a:off x="0" y="4887039"/>
            <a:ext cx="9107488" cy="276999"/>
          </a:xfrm>
          <a:prstGeom prst="rect">
            <a:avLst/>
          </a:prstGeom>
          <a:noFill/>
        </p:spPr>
        <p:txBody>
          <a:bodyPr wrap="square" rtlCol="0">
            <a:spAutoFit/>
          </a:bodyPr>
          <a:lstStyle/>
          <a:p>
            <a:pPr algn="r"/>
            <a:r>
              <a:rPr lang="es-US" sz="1200" i="1" dirty="0">
                <a:solidFill>
                  <a:schemeClr val="bg1"/>
                </a:solidFill>
                <a:latin typeface="Century Gothic" pitchFamily="34" charset="0"/>
                <a:cs typeface="Calibri" pitchFamily="34" charset="0"/>
              </a:rPr>
              <a:t>JAMA. 2019;321(11):1059–1068. doi:10.1001/jama.2019.0335</a:t>
            </a:r>
            <a:endParaRPr lang="es-US" sz="1200" i="1" dirty="0" smtClean="0">
              <a:solidFill>
                <a:schemeClr val="bg1"/>
              </a:solidFill>
              <a:latin typeface="Century Gothic" pitchFamily="34" charset="0"/>
              <a:cs typeface="Calibri" pitchFamily="34" charset="0"/>
            </a:endParaRPr>
          </a:p>
        </p:txBody>
      </p:sp>
      <p:sp>
        <p:nvSpPr>
          <p:cNvPr id="13" name="12 Rectángulo"/>
          <p:cNvSpPr/>
          <p:nvPr/>
        </p:nvSpPr>
        <p:spPr>
          <a:xfrm>
            <a:off x="107504" y="843558"/>
            <a:ext cx="8856984" cy="3888432"/>
          </a:xfrm>
          <a:prstGeom prst="rect">
            <a:avLst/>
          </a:prstGeom>
          <a:solidFill>
            <a:srgbClr val="00298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 name="1 Rectángulo"/>
          <p:cNvSpPr/>
          <p:nvPr/>
        </p:nvSpPr>
        <p:spPr>
          <a:xfrm>
            <a:off x="238200" y="971892"/>
            <a:ext cx="4104456" cy="1815882"/>
          </a:xfrm>
          <a:prstGeom prst="rect">
            <a:avLst/>
          </a:prstGeom>
        </p:spPr>
        <p:txBody>
          <a:bodyPr wrap="square">
            <a:spAutoFit/>
          </a:bodyPr>
          <a:lstStyle/>
          <a:p>
            <a:pPr algn="just"/>
            <a:r>
              <a:rPr lang="es-VE" dirty="0">
                <a:solidFill>
                  <a:schemeClr val="bg1"/>
                </a:solidFill>
                <a:latin typeface="Titillium Web" charset="0"/>
              </a:rPr>
              <a:t>La magnitud de la mejora en la puntuación de salud general de 11.9 puntos en el grupo de ablación (3,1 en el grupo de medicación), con una diferencia de tratamiento de 8.9 puntos, sugirió que </a:t>
            </a:r>
            <a:r>
              <a:rPr lang="es-VE" b="1" dirty="0">
                <a:solidFill>
                  <a:schemeClr val="bg1"/>
                </a:solidFill>
                <a:latin typeface="Titillium Web" charset="0"/>
              </a:rPr>
              <a:t>la diferencia entre los grupos era clínicamente relevante</a:t>
            </a:r>
            <a:r>
              <a:rPr lang="es-VE" dirty="0">
                <a:solidFill>
                  <a:schemeClr val="bg1"/>
                </a:solidFill>
                <a:latin typeface="Titillium Web" charset="0"/>
              </a:rPr>
              <a:t>, como lo indica el manual del SF-36 de EEUU, que establece que </a:t>
            </a:r>
            <a:r>
              <a:rPr lang="es-VE" b="1" dirty="0">
                <a:solidFill>
                  <a:schemeClr val="bg1"/>
                </a:solidFill>
                <a:latin typeface="Titillium Web" charset="0"/>
              </a:rPr>
              <a:t>un cambio de 5 puntos corresponde a una diferencia social y clínicamente </a:t>
            </a:r>
            <a:r>
              <a:rPr lang="es-VE" b="1" dirty="0" smtClean="0">
                <a:solidFill>
                  <a:schemeClr val="bg1"/>
                </a:solidFill>
                <a:latin typeface="Titillium Web" charset="0"/>
              </a:rPr>
              <a:t>significativa.</a:t>
            </a:r>
            <a:endParaRPr lang="es-VE" b="1" dirty="0">
              <a:solidFill>
                <a:schemeClr val="bg1"/>
              </a:solidFill>
              <a:latin typeface="Titillium Web" charset="0"/>
            </a:endParaRPr>
          </a:p>
        </p:txBody>
      </p:sp>
      <p:sp>
        <p:nvSpPr>
          <p:cNvPr id="3" name="2 Rectángulo"/>
          <p:cNvSpPr/>
          <p:nvPr/>
        </p:nvSpPr>
        <p:spPr>
          <a:xfrm>
            <a:off x="4645670" y="2787774"/>
            <a:ext cx="4256062" cy="1815882"/>
          </a:xfrm>
          <a:prstGeom prst="rect">
            <a:avLst/>
          </a:prstGeom>
        </p:spPr>
        <p:txBody>
          <a:bodyPr wrap="square">
            <a:spAutoFit/>
          </a:bodyPr>
          <a:lstStyle/>
          <a:p>
            <a:pPr algn="just"/>
            <a:r>
              <a:rPr lang="es-VE" b="1" dirty="0">
                <a:solidFill>
                  <a:schemeClr val="bg1"/>
                </a:solidFill>
                <a:latin typeface="Titillium Web" charset="0"/>
              </a:rPr>
              <a:t>Ambos tratamientos mejoraron la calidad de vida y la puntuación de síntomas de la </a:t>
            </a:r>
            <a:r>
              <a:rPr lang="es-VE" b="1" dirty="0" err="1">
                <a:solidFill>
                  <a:schemeClr val="bg1"/>
                </a:solidFill>
                <a:latin typeface="Titillium Web" charset="0"/>
              </a:rPr>
              <a:t>European</a:t>
            </a:r>
            <a:r>
              <a:rPr lang="es-VE" b="1" dirty="0">
                <a:solidFill>
                  <a:schemeClr val="bg1"/>
                </a:solidFill>
                <a:latin typeface="Titillium Web" charset="0"/>
              </a:rPr>
              <a:t> </a:t>
            </a:r>
            <a:r>
              <a:rPr lang="es-VE" b="1" dirty="0" err="1">
                <a:solidFill>
                  <a:schemeClr val="bg1"/>
                </a:solidFill>
                <a:latin typeface="Titillium Web" charset="0"/>
              </a:rPr>
              <a:t>Heart</a:t>
            </a:r>
            <a:r>
              <a:rPr lang="es-VE" b="1" dirty="0">
                <a:solidFill>
                  <a:schemeClr val="bg1"/>
                </a:solidFill>
                <a:latin typeface="Titillium Web" charset="0"/>
              </a:rPr>
              <a:t> </a:t>
            </a:r>
            <a:r>
              <a:rPr lang="es-VE" b="1" dirty="0" err="1">
                <a:solidFill>
                  <a:schemeClr val="bg1"/>
                </a:solidFill>
                <a:latin typeface="Titillium Web" charset="0"/>
              </a:rPr>
              <a:t>Rhythm</a:t>
            </a:r>
            <a:r>
              <a:rPr lang="es-VE" b="1" dirty="0">
                <a:solidFill>
                  <a:schemeClr val="bg1"/>
                </a:solidFill>
                <a:latin typeface="Titillium Web" charset="0"/>
              </a:rPr>
              <a:t> </a:t>
            </a:r>
            <a:r>
              <a:rPr lang="es-VE" b="1" dirty="0" err="1">
                <a:solidFill>
                  <a:schemeClr val="bg1"/>
                </a:solidFill>
                <a:latin typeface="Titillium Web" charset="0"/>
              </a:rPr>
              <a:t>Association</a:t>
            </a:r>
            <a:r>
              <a:rPr lang="es-VE" dirty="0">
                <a:solidFill>
                  <a:schemeClr val="bg1"/>
                </a:solidFill>
                <a:latin typeface="Titillium Web" charset="0"/>
              </a:rPr>
              <a:t>, que se esperaba porque la mayoría de los pacientes habían sido tratados únicamente con bloqueadores beta, lo que los hacía comparables a las cohortes en los ensayos que evaluaban la ablación como tratamiento de primera </a:t>
            </a:r>
            <a:r>
              <a:rPr lang="es-VE" dirty="0" smtClean="0">
                <a:solidFill>
                  <a:schemeClr val="bg1"/>
                </a:solidFill>
                <a:latin typeface="Titillium Web" charset="0"/>
              </a:rPr>
              <a:t>línea.</a:t>
            </a:r>
            <a:endParaRPr lang="es-VE" dirty="0">
              <a:solidFill>
                <a:schemeClr val="bg1"/>
              </a:solidFill>
              <a:latin typeface="Titillium Web" charset="0"/>
            </a:endParaRPr>
          </a:p>
        </p:txBody>
      </p:sp>
      <p:pic>
        <p:nvPicPr>
          <p:cNvPr id="28674" name="Picture 2" descr="Vector Illustration Of Healthcare Concept With Cool Check List On Clipboard  And Red Stethoscope Stock Illustration - Download Image Now - iStock"/>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724128" y="743322"/>
            <a:ext cx="2116460" cy="2116460"/>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descr="1,236 Doctor Checklist Illustrations &amp; Clip Art - iStock"/>
          <p:cNvPicPr>
            <a:picLocks noChangeAspect="1" noChangeArrowheads="1"/>
          </p:cNvPicPr>
          <p:nvPr/>
        </p:nvPicPr>
        <p:blipFill>
          <a:blip>
            <a:extLst>
              <a:ext uri="{BEBA8EAE-BF5A-486C-A8C5-ECC9F3942E4B}">
                <a14:imgProps xmlns:a14="http://schemas.microsoft.com/office/drawing/2010/main">
                  <a14:imgLayer r:embed="rId7">
                    <a14:imgEffect>
                      <a14:backgroundRemoval t="5556" b="91667" l="6046" r="93137"/>
                    </a14:imgEffect>
                  </a14:imgLayer>
                </a14:imgProps>
              </a:ext>
              <a:ext uri="{28A0092B-C50C-407E-A947-70E740481C1C}">
                <a14:useLocalDpi xmlns:a14="http://schemas.microsoft.com/office/drawing/2010/main" val="0"/>
              </a:ext>
            </a:extLst>
          </a:blip>
          <a:srcRect/>
          <a:stretch>
            <a:fillRect/>
          </a:stretch>
        </p:blipFill>
        <p:spPr bwMode="auto">
          <a:xfrm>
            <a:off x="1246306" y="2617936"/>
            <a:ext cx="2155558" cy="2155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0544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2" name="Google Shape;75;p14"/>
          <p:cNvSpPr txBox="1">
            <a:spLocks/>
          </p:cNvSpPr>
          <p:nvPr/>
        </p:nvSpPr>
        <p:spPr>
          <a:xfrm>
            <a:off x="0" y="0"/>
            <a:ext cx="9144000" cy="627534"/>
          </a:xfrm>
          <a:prstGeom prst="rect">
            <a:avLst/>
          </a:prstGeom>
          <a:solidFill>
            <a:srgbClr val="FFFFFF">
              <a:alpha val="34118"/>
            </a:srgb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cxnSp>
        <p:nvCxnSpPr>
          <p:cNvPr id="7" name="6 Conector recto"/>
          <p:cNvCxnSpPr/>
          <p:nvPr/>
        </p:nvCxnSpPr>
        <p:spPr>
          <a:xfrm>
            <a:off x="0" y="62753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Google Shape;75;p14"/>
          <p:cNvSpPr txBox="1">
            <a:spLocks/>
          </p:cNvSpPr>
          <p:nvPr/>
        </p:nvSpPr>
        <p:spPr>
          <a:xfrm>
            <a:off x="107504" y="0"/>
            <a:ext cx="9144000" cy="606996"/>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r>
              <a:rPr lang="es-VE" sz="3200" dirty="0" smtClean="0"/>
              <a:t>Discusión</a:t>
            </a:r>
            <a:endParaRPr lang="es-VE" sz="3200" dirty="0"/>
          </a:p>
        </p:txBody>
      </p:sp>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38" t="15760" r="25083" b="73993"/>
          <a:stretch/>
        </p:blipFill>
        <p:spPr bwMode="auto">
          <a:xfrm rot="10800000">
            <a:off x="-4" y="4896304"/>
            <a:ext cx="9164304" cy="26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19 CuadroTexto"/>
          <p:cNvSpPr txBox="1"/>
          <p:nvPr/>
        </p:nvSpPr>
        <p:spPr>
          <a:xfrm>
            <a:off x="0" y="4887039"/>
            <a:ext cx="9107488" cy="276999"/>
          </a:xfrm>
          <a:prstGeom prst="rect">
            <a:avLst/>
          </a:prstGeom>
          <a:noFill/>
        </p:spPr>
        <p:txBody>
          <a:bodyPr wrap="square" rtlCol="0">
            <a:spAutoFit/>
          </a:bodyPr>
          <a:lstStyle/>
          <a:p>
            <a:pPr algn="r"/>
            <a:r>
              <a:rPr lang="es-US" sz="1200" i="1" dirty="0">
                <a:solidFill>
                  <a:schemeClr val="bg1"/>
                </a:solidFill>
                <a:latin typeface="Century Gothic" pitchFamily="34" charset="0"/>
                <a:cs typeface="Calibri" pitchFamily="34" charset="0"/>
              </a:rPr>
              <a:t>JAMA. 2019;321(11):1059–1068. doi:10.1001/jama.2019.0335</a:t>
            </a:r>
            <a:endParaRPr lang="es-US" sz="1200" i="1" dirty="0" smtClean="0">
              <a:solidFill>
                <a:schemeClr val="bg1"/>
              </a:solidFill>
              <a:latin typeface="Century Gothic" pitchFamily="34" charset="0"/>
              <a:cs typeface="Calibri" pitchFamily="34" charset="0"/>
            </a:endParaRPr>
          </a:p>
        </p:txBody>
      </p:sp>
      <p:sp>
        <p:nvSpPr>
          <p:cNvPr id="13" name="12 Rectángulo"/>
          <p:cNvSpPr/>
          <p:nvPr/>
        </p:nvSpPr>
        <p:spPr>
          <a:xfrm>
            <a:off x="107504" y="843558"/>
            <a:ext cx="8856984" cy="3888432"/>
          </a:xfrm>
          <a:prstGeom prst="rect">
            <a:avLst/>
          </a:prstGeom>
          <a:solidFill>
            <a:srgbClr val="00298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 name="1 Rectángulo"/>
          <p:cNvSpPr/>
          <p:nvPr/>
        </p:nvSpPr>
        <p:spPr>
          <a:xfrm>
            <a:off x="238200" y="971892"/>
            <a:ext cx="4104456" cy="3323987"/>
          </a:xfrm>
          <a:prstGeom prst="rect">
            <a:avLst/>
          </a:prstGeom>
        </p:spPr>
        <p:txBody>
          <a:bodyPr wrap="square">
            <a:spAutoFit/>
          </a:bodyPr>
          <a:lstStyle/>
          <a:p>
            <a:pPr marL="285750" lvl="0" indent="-285750" algn="just">
              <a:buClr>
                <a:schemeClr val="bg1"/>
              </a:buClr>
              <a:buFont typeface="Arial" pitchFamily="34" charset="0"/>
              <a:buChar char="•"/>
            </a:pPr>
            <a:r>
              <a:rPr lang="es-VE" b="1" dirty="0">
                <a:solidFill>
                  <a:schemeClr val="bg1"/>
                </a:solidFill>
                <a:latin typeface="Titillium Web" charset="0"/>
              </a:rPr>
              <a:t>El cuestionario SF-36 ha sido criticado por ser menos sensible en las poblaciones con </a:t>
            </a:r>
            <a:r>
              <a:rPr lang="es-VE" b="1" dirty="0" smtClean="0">
                <a:solidFill>
                  <a:schemeClr val="bg1"/>
                </a:solidFill>
                <a:latin typeface="Titillium Web" charset="0"/>
              </a:rPr>
              <a:t>FA </a:t>
            </a:r>
            <a:r>
              <a:rPr lang="es-VE" dirty="0">
                <a:solidFill>
                  <a:schemeClr val="bg1"/>
                </a:solidFill>
                <a:latin typeface="Titillium Web" charset="0"/>
              </a:rPr>
              <a:t>en comparación con los cuestionarios específicos de la enfermedad, como el AF6</a:t>
            </a:r>
            <a:r>
              <a:rPr lang="es-VE" dirty="0" smtClean="0">
                <a:solidFill>
                  <a:schemeClr val="bg1"/>
                </a:solidFill>
                <a:latin typeface="Titillium Web" charset="0"/>
              </a:rPr>
              <a:t>.</a:t>
            </a:r>
          </a:p>
          <a:p>
            <a:pPr marL="285750" lvl="0" indent="-285750" algn="just">
              <a:buClr>
                <a:schemeClr val="bg1"/>
              </a:buClr>
              <a:buFont typeface="Arial" pitchFamily="34" charset="0"/>
              <a:buChar char="•"/>
            </a:pPr>
            <a:endParaRPr lang="es-VE" dirty="0">
              <a:solidFill>
                <a:schemeClr val="bg1"/>
              </a:solidFill>
              <a:latin typeface="Titillium Web" charset="0"/>
            </a:endParaRPr>
          </a:p>
          <a:p>
            <a:pPr marL="285750" indent="-285750" algn="just">
              <a:buClr>
                <a:schemeClr val="bg1"/>
              </a:buClr>
              <a:buFont typeface="Arial" pitchFamily="34" charset="0"/>
              <a:buChar char="•"/>
            </a:pPr>
            <a:r>
              <a:rPr lang="es-VE" dirty="0">
                <a:solidFill>
                  <a:schemeClr val="bg1"/>
                </a:solidFill>
                <a:latin typeface="Titillium Web" charset="0"/>
              </a:rPr>
              <a:t>Sin embargo, en ensayos de ablación anteriores, los cuestionarios específicos de arritmia y la herramienta EQ-5D no lograron detectar diferencias en la calidad de vida. </a:t>
            </a:r>
            <a:endParaRPr lang="es-VE" dirty="0" smtClean="0">
              <a:solidFill>
                <a:schemeClr val="bg1"/>
              </a:solidFill>
              <a:latin typeface="Titillium Web" charset="0"/>
            </a:endParaRPr>
          </a:p>
          <a:p>
            <a:pPr marL="285750" indent="-285750" algn="just">
              <a:buClr>
                <a:schemeClr val="bg1"/>
              </a:buClr>
              <a:buFont typeface="Arial" pitchFamily="34" charset="0"/>
              <a:buChar char="•"/>
            </a:pPr>
            <a:endParaRPr lang="es-VE" dirty="0">
              <a:solidFill>
                <a:schemeClr val="bg1"/>
              </a:solidFill>
              <a:latin typeface="Titillium Web" charset="0"/>
            </a:endParaRPr>
          </a:p>
          <a:p>
            <a:pPr marL="285750" indent="-285750" algn="just">
              <a:buClr>
                <a:schemeClr val="bg1"/>
              </a:buClr>
              <a:buFont typeface="Arial" pitchFamily="34" charset="0"/>
              <a:buChar char="•"/>
            </a:pPr>
            <a:r>
              <a:rPr lang="es-VE" dirty="0" smtClean="0">
                <a:solidFill>
                  <a:schemeClr val="bg1"/>
                </a:solidFill>
                <a:latin typeface="Titillium Web" charset="0"/>
              </a:rPr>
              <a:t>Estas </a:t>
            </a:r>
            <a:r>
              <a:rPr lang="es-VE" dirty="0">
                <a:solidFill>
                  <a:schemeClr val="bg1"/>
                </a:solidFill>
                <a:latin typeface="Titillium Web" charset="0"/>
              </a:rPr>
              <a:t>observaciones y la asociación entre la puntuación de salud general y la carga de fibrilación auricular mostrada en este estudio argumentan a favor del cuestionario SF-36 bien validado. </a:t>
            </a:r>
            <a:endParaRPr lang="es-VE" b="1" dirty="0">
              <a:solidFill>
                <a:schemeClr val="bg1"/>
              </a:solidFill>
              <a:latin typeface="Titillium Web" charset="0"/>
            </a:endParaRPr>
          </a:p>
        </p:txBody>
      </p:sp>
      <p:sp>
        <p:nvSpPr>
          <p:cNvPr id="3" name="2 Rectángulo"/>
          <p:cNvSpPr/>
          <p:nvPr/>
        </p:nvSpPr>
        <p:spPr>
          <a:xfrm>
            <a:off x="4645670" y="971892"/>
            <a:ext cx="4256062" cy="2893100"/>
          </a:xfrm>
          <a:prstGeom prst="rect">
            <a:avLst/>
          </a:prstGeom>
        </p:spPr>
        <p:txBody>
          <a:bodyPr wrap="square">
            <a:spAutoFit/>
          </a:bodyPr>
          <a:lstStyle/>
          <a:p>
            <a:pPr marL="285750" indent="-285750" algn="just">
              <a:buClr>
                <a:schemeClr val="bg1"/>
              </a:buClr>
              <a:buFont typeface="Arial" pitchFamily="34" charset="0"/>
              <a:buChar char="•"/>
            </a:pPr>
            <a:r>
              <a:rPr lang="es-ES" b="1" dirty="0" smtClean="0">
                <a:solidFill>
                  <a:schemeClr val="bg1"/>
                </a:solidFill>
                <a:latin typeface="Titillium Web" charset="0"/>
              </a:rPr>
              <a:t>Ningún </a:t>
            </a:r>
            <a:r>
              <a:rPr lang="es-ES" b="1" dirty="0">
                <a:solidFill>
                  <a:schemeClr val="bg1"/>
                </a:solidFill>
                <a:latin typeface="Titillium Web" charset="0"/>
              </a:rPr>
              <a:t>otro ensayo aleatorizado que compare estas 2 estrategias de tratamiento ha utilizado los síntomas o la calidad de vida, </a:t>
            </a:r>
            <a:r>
              <a:rPr lang="es-ES" dirty="0">
                <a:solidFill>
                  <a:schemeClr val="bg1"/>
                </a:solidFill>
                <a:latin typeface="Titillium Web" charset="0"/>
              </a:rPr>
              <a:t>una variable que refleja directamente la indicación del tratamiento, como punto final primario</a:t>
            </a:r>
            <a:r>
              <a:rPr lang="es-ES" dirty="0" smtClean="0">
                <a:solidFill>
                  <a:schemeClr val="bg1"/>
                </a:solidFill>
                <a:latin typeface="Titillium Web" charset="0"/>
              </a:rPr>
              <a:t>.</a:t>
            </a:r>
          </a:p>
          <a:p>
            <a:pPr marL="285750" indent="-285750" algn="just">
              <a:buClr>
                <a:schemeClr val="bg1"/>
              </a:buClr>
              <a:buFont typeface="Arial" pitchFamily="34" charset="0"/>
              <a:buChar char="•"/>
            </a:pPr>
            <a:endParaRPr lang="es-ES" b="1" dirty="0" smtClean="0">
              <a:solidFill>
                <a:schemeClr val="bg1"/>
              </a:solidFill>
              <a:latin typeface="Titillium Web" charset="0"/>
            </a:endParaRPr>
          </a:p>
          <a:p>
            <a:pPr marL="285750" indent="-285750" algn="just">
              <a:buClr>
                <a:schemeClr val="bg1"/>
              </a:buClr>
              <a:buFont typeface="Arial" pitchFamily="34" charset="0"/>
              <a:buChar char="•"/>
            </a:pPr>
            <a:r>
              <a:rPr lang="es-ES" b="1" dirty="0" smtClean="0">
                <a:solidFill>
                  <a:schemeClr val="bg1"/>
                </a:solidFill>
                <a:latin typeface="Titillium Web" charset="0"/>
              </a:rPr>
              <a:t>La </a:t>
            </a:r>
            <a:r>
              <a:rPr lang="es-ES" b="1" dirty="0">
                <a:solidFill>
                  <a:schemeClr val="bg1"/>
                </a:solidFill>
                <a:latin typeface="Titillium Web" charset="0"/>
              </a:rPr>
              <a:t>subestimación de casi siete veces la tasa de recurrencia de la fibrilación auricular por el monitor </a:t>
            </a:r>
            <a:r>
              <a:rPr lang="es-ES" b="1" dirty="0" err="1">
                <a:solidFill>
                  <a:schemeClr val="bg1"/>
                </a:solidFill>
                <a:latin typeface="Titillium Web" charset="0"/>
              </a:rPr>
              <a:t>Holter</a:t>
            </a:r>
            <a:r>
              <a:rPr lang="es-ES" b="1" dirty="0">
                <a:solidFill>
                  <a:schemeClr val="bg1"/>
                </a:solidFill>
                <a:latin typeface="Titillium Web" charset="0"/>
              </a:rPr>
              <a:t> de 24 horas no se ha descrito previamente </a:t>
            </a:r>
            <a:r>
              <a:rPr lang="es-ES" dirty="0">
                <a:solidFill>
                  <a:schemeClr val="bg1"/>
                </a:solidFill>
                <a:latin typeface="Titillium Web" charset="0"/>
              </a:rPr>
              <a:t>en ensayos aleatorizados, lo que indica que la carga de fibrilación auricular puede subestimarse a menos que se utilice un monitor cardíaco </a:t>
            </a:r>
            <a:r>
              <a:rPr lang="es-ES" dirty="0" err="1">
                <a:solidFill>
                  <a:schemeClr val="bg1"/>
                </a:solidFill>
                <a:latin typeface="Titillium Web" charset="0"/>
              </a:rPr>
              <a:t>implantable</a:t>
            </a:r>
            <a:r>
              <a:rPr lang="es-ES" dirty="0">
                <a:solidFill>
                  <a:schemeClr val="bg1"/>
                </a:solidFill>
                <a:latin typeface="Titillium Web" charset="0"/>
              </a:rPr>
              <a:t>.</a:t>
            </a:r>
            <a:endParaRPr lang="es-VE" dirty="0">
              <a:solidFill>
                <a:schemeClr val="bg1"/>
              </a:solidFill>
              <a:latin typeface="Titillium Web" charset="0"/>
            </a:endParaRPr>
          </a:p>
        </p:txBody>
      </p:sp>
    </p:spTree>
    <p:extLst>
      <p:ext uri="{BB962C8B-B14F-4D97-AF65-F5344CB8AC3E}">
        <p14:creationId xmlns:p14="http://schemas.microsoft.com/office/powerpoint/2010/main" val="24627566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2" name="Google Shape;75;p14"/>
          <p:cNvSpPr txBox="1">
            <a:spLocks/>
          </p:cNvSpPr>
          <p:nvPr/>
        </p:nvSpPr>
        <p:spPr>
          <a:xfrm>
            <a:off x="0" y="0"/>
            <a:ext cx="9144000" cy="627534"/>
          </a:xfrm>
          <a:prstGeom prst="rect">
            <a:avLst/>
          </a:prstGeom>
          <a:solidFill>
            <a:srgbClr val="FFFFFF">
              <a:alpha val="34118"/>
            </a:srgb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cxnSp>
        <p:nvCxnSpPr>
          <p:cNvPr id="7" name="6 Conector recto"/>
          <p:cNvCxnSpPr/>
          <p:nvPr/>
        </p:nvCxnSpPr>
        <p:spPr>
          <a:xfrm>
            <a:off x="0" y="62753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Google Shape;75;p14"/>
          <p:cNvSpPr txBox="1">
            <a:spLocks/>
          </p:cNvSpPr>
          <p:nvPr/>
        </p:nvSpPr>
        <p:spPr>
          <a:xfrm>
            <a:off x="107504" y="0"/>
            <a:ext cx="9144000" cy="606996"/>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r>
              <a:rPr lang="es-VE" sz="3200" dirty="0" smtClean="0"/>
              <a:t>Limitaciones</a:t>
            </a:r>
            <a:endParaRPr lang="es-VE" sz="3200" dirty="0"/>
          </a:p>
        </p:txBody>
      </p:sp>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38" t="15760" r="25083" b="73993"/>
          <a:stretch/>
        </p:blipFill>
        <p:spPr bwMode="auto">
          <a:xfrm rot="10800000">
            <a:off x="-4" y="4896304"/>
            <a:ext cx="9164304" cy="26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19 CuadroTexto"/>
          <p:cNvSpPr txBox="1"/>
          <p:nvPr/>
        </p:nvSpPr>
        <p:spPr>
          <a:xfrm>
            <a:off x="0" y="4887039"/>
            <a:ext cx="9107488" cy="276999"/>
          </a:xfrm>
          <a:prstGeom prst="rect">
            <a:avLst/>
          </a:prstGeom>
          <a:noFill/>
        </p:spPr>
        <p:txBody>
          <a:bodyPr wrap="square" rtlCol="0">
            <a:spAutoFit/>
          </a:bodyPr>
          <a:lstStyle/>
          <a:p>
            <a:pPr algn="r"/>
            <a:r>
              <a:rPr lang="es-US" sz="1200" i="1" dirty="0">
                <a:solidFill>
                  <a:schemeClr val="bg1"/>
                </a:solidFill>
                <a:latin typeface="Century Gothic" pitchFamily="34" charset="0"/>
                <a:cs typeface="Calibri" pitchFamily="34" charset="0"/>
              </a:rPr>
              <a:t>JAMA. 2019;321(11):1059–1068. doi:10.1001/jama.2019.0335</a:t>
            </a:r>
            <a:endParaRPr lang="es-US" sz="1200" i="1" dirty="0" smtClean="0">
              <a:solidFill>
                <a:schemeClr val="bg1"/>
              </a:solidFill>
              <a:latin typeface="Century Gothic" pitchFamily="34" charset="0"/>
              <a:cs typeface="Calibri" pitchFamily="34" charset="0"/>
            </a:endParaRPr>
          </a:p>
        </p:txBody>
      </p:sp>
      <p:sp>
        <p:nvSpPr>
          <p:cNvPr id="4" name="3 CuadroTexto"/>
          <p:cNvSpPr txBox="1"/>
          <p:nvPr/>
        </p:nvSpPr>
        <p:spPr>
          <a:xfrm>
            <a:off x="323528" y="1059582"/>
            <a:ext cx="8496944"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s-VE" sz="1600" b="1" dirty="0">
                <a:latin typeface="Titillium Web" charset="0"/>
              </a:rPr>
              <a:t>L</a:t>
            </a:r>
            <a:r>
              <a:rPr lang="es-VE" sz="1600" b="1" dirty="0" smtClean="0">
                <a:latin typeface="Titillium Web" charset="0"/>
              </a:rPr>
              <a:t>as </a:t>
            </a:r>
            <a:r>
              <a:rPr lang="es-VE" sz="1600" b="1" dirty="0">
                <a:latin typeface="Titillium Web" charset="0"/>
              </a:rPr>
              <a:t>evaluaciones del estudio no fueron cegadas. </a:t>
            </a:r>
            <a:r>
              <a:rPr lang="es-VE" sz="1600" dirty="0">
                <a:latin typeface="Titillium Web" charset="0"/>
              </a:rPr>
              <a:t>Debido a que este ensayo no incluyó un procedimiento simulado, no se puede descartar que las diferencias en los síntomas y la calidad de vida se atribuyan al sesgo, un efecto placebo relacionado con el procedimiento</a:t>
            </a:r>
            <a:r>
              <a:rPr lang="es-VE" sz="1600" dirty="0" smtClean="0">
                <a:latin typeface="Titillium Web" charset="0"/>
              </a:rPr>
              <a:t>.</a:t>
            </a:r>
          </a:p>
        </p:txBody>
      </p:sp>
      <p:sp>
        <p:nvSpPr>
          <p:cNvPr id="11" name="10 CuadroTexto"/>
          <p:cNvSpPr txBox="1"/>
          <p:nvPr/>
        </p:nvSpPr>
        <p:spPr>
          <a:xfrm>
            <a:off x="323528" y="2193126"/>
            <a:ext cx="8496944"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s-ES" sz="1600" b="1" dirty="0" smtClean="0">
                <a:latin typeface="Titillium Web" charset="0"/>
              </a:rPr>
              <a:t>Existe </a:t>
            </a:r>
            <a:r>
              <a:rPr lang="es-ES" sz="1600" b="1" dirty="0">
                <a:latin typeface="Titillium Web" charset="0"/>
              </a:rPr>
              <a:t>la posibilidad de error de tipo I relacionado con múltiples puntos finales secundarios </a:t>
            </a:r>
            <a:r>
              <a:rPr lang="es-ES" sz="1600" dirty="0">
                <a:latin typeface="Titillium Web" charset="0"/>
              </a:rPr>
              <a:t>en ausencia de un enfoque estadístico </a:t>
            </a:r>
            <a:r>
              <a:rPr lang="es-ES" sz="1600" dirty="0" err="1">
                <a:latin typeface="Titillium Web" charset="0"/>
              </a:rPr>
              <a:t>preespecificado</a:t>
            </a:r>
            <a:r>
              <a:rPr lang="es-ES" sz="1600" dirty="0">
                <a:latin typeface="Titillium Web" charset="0"/>
              </a:rPr>
              <a:t> para </a:t>
            </a:r>
            <a:r>
              <a:rPr lang="es-ES" sz="1600" dirty="0" smtClean="0">
                <a:latin typeface="Titillium Web" charset="0"/>
              </a:rPr>
              <a:t>tratarlos. Por </a:t>
            </a:r>
            <a:r>
              <a:rPr lang="es-ES" sz="1600" dirty="0">
                <a:latin typeface="Titillium Web" charset="0"/>
              </a:rPr>
              <a:t>tanto, </a:t>
            </a:r>
            <a:r>
              <a:rPr lang="es-ES" sz="1600" u="sng" dirty="0">
                <a:latin typeface="Titillium Web" charset="0"/>
              </a:rPr>
              <a:t>todos </a:t>
            </a:r>
            <a:r>
              <a:rPr lang="es-ES" sz="1600" u="sng" dirty="0" smtClean="0">
                <a:latin typeface="Titillium Web" charset="0"/>
              </a:rPr>
              <a:t>los puntos finales secundarios </a:t>
            </a:r>
            <a:r>
              <a:rPr lang="es-ES" sz="1600" u="sng" dirty="0">
                <a:latin typeface="Titillium Web" charset="0"/>
              </a:rPr>
              <a:t>se consideraron exploratorios</a:t>
            </a:r>
            <a:endParaRPr lang="es-VE" sz="1600" u="sng" dirty="0" smtClean="0">
              <a:latin typeface="Titillium Web" charset="0"/>
            </a:endParaRPr>
          </a:p>
        </p:txBody>
      </p:sp>
    </p:spTree>
    <p:extLst>
      <p:ext uri="{BB962C8B-B14F-4D97-AF65-F5344CB8AC3E}">
        <p14:creationId xmlns:p14="http://schemas.microsoft.com/office/powerpoint/2010/main" val="2734109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Google Shape;75;p14"/>
          <p:cNvSpPr txBox="1">
            <a:spLocks noGrp="1"/>
          </p:cNvSpPr>
          <p:nvPr>
            <p:ph type="ctrTitle"/>
          </p:nvPr>
        </p:nvSpPr>
        <p:spPr>
          <a:xfrm>
            <a:off x="251520" y="1884769"/>
            <a:ext cx="6084172" cy="830997"/>
          </a:xfrm>
          <a:prstGeom prst="rect">
            <a:avLst/>
          </a:prstGeom>
          <a:noFill/>
        </p:spPr>
        <p:txBody>
          <a:bodyPr spcFirstLastPara="1" wrap="square" lIns="0" tIns="0" rIns="0" bIns="0" anchor="b" anchorCtr="0">
            <a:spAutoFit/>
          </a:bodyPr>
          <a:lstStyle/>
          <a:p>
            <a:pPr marL="0" lvl="0" indent="0" rtl="0">
              <a:spcBef>
                <a:spcPts val="0"/>
              </a:spcBef>
              <a:spcAft>
                <a:spcPts val="0"/>
              </a:spcAft>
              <a:buNone/>
            </a:pPr>
            <a:r>
              <a:rPr lang="es-VE" sz="5400" dirty="0">
                <a:effectLst>
                  <a:outerShdw blurRad="38100" dist="38100" dir="2700000" algn="tl">
                    <a:srgbClr val="000000">
                      <a:alpha val="43137"/>
                    </a:srgbClr>
                  </a:outerShdw>
                </a:effectLst>
              </a:rPr>
              <a:t>4</a:t>
            </a:r>
            <a:r>
              <a:rPr lang="es-VE" sz="5400" dirty="0" smtClean="0">
                <a:effectLst>
                  <a:outerShdw blurRad="38100" dist="38100" dir="2700000" algn="tl">
                    <a:srgbClr val="000000">
                      <a:alpha val="43137"/>
                    </a:srgbClr>
                  </a:outerShdw>
                </a:effectLst>
              </a:rPr>
              <a:t>. Conclusiones</a:t>
            </a:r>
            <a:endParaRPr sz="5400" dirty="0">
              <a:effectLst>
                <a:outerShdw blurRad="38100" dist="38100" dir="2700000" algn="tl">
                  <a:srgbClr val="000000">
                    <a:alpha val="43137"/>
                  </a:srgbClr>
                </a:outerShdw>
              </a:effectLst>
            </a:endParaRPr>
          </a:p>
        </p:txBody>
      </p:sp>
      <p:cxnSp>
        <p:nvCxnSpPr>
          <p:cNvPr id="14" name="13 Conector recto"/>
          <p:cNvCxnSpPr/>
          <p:nvPr/>
        </p:nvCxnSpPr>
        <p:spPr>
          <a:xfrm>
            <a:off x="215516" y="2715766"/>
            <a:ext cx="8352928" cy="0"/>
          </a:xfrm>
          <a:prstGeom prst="line">
            <a:avLst/>
          </a:prstGeom>
        </p:spPr>
        <p:style>
          <a:lnRef idx="2">
            <a:schemeClr val="accent3"/>
          </a:lnRef>
          <a:fillRef idx="0">
            <a:schemeClr val="accent3"/>
          </a:fillRef>
          <a:effectRef idx="1">
            <a:schemeClr val="accent3"/>
          </a:effectRef>
          <a:fontRef idx="minor">
            <a:schemeClr val="tx1"/>
          </a:fontRef>
        </p:style>
      </p:cxnSp>
      <p:sp>
        <p:nvSpPr>
          <p:cNvPr id="3" name="2 Rectángulo"/>
          <p:cNvSpPr/>
          <p:nvPr/>
        </p:nvSpPr>
        <p:spPr>
          <a:xfrm>
            <a:off x="179512" y="2800548"/>
            <a:ext cx="8424936" cy="923330"/>
          </a:xfrm>
          <a:prstGeom prst="rect">
            <a:avLst/>
          </a:prstGeom>
        </p:spPr>
        <p:txBody>
          <a:bodyPr wrap="square">
            <a:spAutoFit/>
          </a:bodyPr>
          <a:lstStyle/>
          <a:p>
            <a:r>
              <a:rPr lang="es-ES" sz="1800" dirty="0">
                <a:solidFill>
                  <a:schemeClr val="bg1"/>
                </a:solidFill>
                <a:latin typeface="Titillium Web" charset="0"/>
              </a:rPr>
              <a:t>Efecto de la Ablación con Catéter frente a la Medicación </a:t>
            </a:r>
            <a:r>
              <a:rPr lang="es-ES" sz="1800" dirty="0" err="1">
                <a:solidFill>
                  <a:schemeClr val="bg1"/>
                </a:solidFill>
                <a:latin typeface="Titillium Web" charset="0"/>
              </a:rPr>
              <a:t>Antiarrítmica</a:t>
            </a:r>
            <a:r>
              <a:rPr lang="es-ES" sz="1800" dirty="0">
                <a:solidFill>
                  <a:schemeClr val="bg1"/>
                </a:solidFill>
                <a:latin typeface="Titillium Web" charset="0"/>
              </a:rPr>
              <a:t> sobre la Calidad de Vida en Pacientes con Fibrilación Auricular</a:t>
            </a:r>
          </a:p>
          <a:p>
            <a:r>
              <a:rPr lang="es-ES" sz="1800" b="1" dirty="0">
                <a:solidFill>
                  <a:schemeClr val="bg1"/>
                </a:solidFill>
                <a:latin typeface="Titillium Web" charset="0"/>
              </a:rPr>
              <a:t>El Ensayo Clínico Aleatorizado CAPTAF</a:t>
            </a:r>
            <a:endParaRPr lang="es-VE" sz="1800" b="1" dirty="0">
              <a:solidFill>
                <a:schemeClr val="bg1"/>
              </a:solidFill>
              <a:latin typeface="Titillium Web" charset="0"/>
            </a:endParaRPr>
          </a:p>
        </p:txBody>
      </p:sp>
    </p:spTree>
    <p:extLst>
      <p:ext uri="{BB962C8B-B14F-4D97-AF65-F5344CB8AC3E}">
        <p14:creationId xmlns:p14="http://schemas.microsoft.com/office/powerpoint/2010/main" val="41486156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2" name="Google Shape;75;p14"/>
          <p:cNvSpPr txBox="1">
            <a:spLocks/>
          </p:cNvSpPr>
          <p:nvPr/>
        </p:nvSpPr>
        <p:spPr>
          <a:xfrm>
            <a:off x="0" y="0"/>
            <a:ext cx="9144000" cy="627534"/>
          </a:xfrm>
          <a:prstGeom prst="rect">
            <a:avLst/>
          </a:prstGeom>
          <a:solidFill>
            <a:srgbClr val="FFFFFF">
              <a:alpha val="34118"/>
            </a:srgb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cxnSp>
        <p:nvCxnSpPr>
          <p:cNvPr id="7" name="6 Conector recto"/>
          <p:cNvCxnSpPr/>
          <p:nvPr/>
        </p:nvCxnSpPr>
        <p:spPr>
          <a:xfrm>
            <a:off x="0" y="62753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Google Shape;75;p14"/>
          <p:cNvSpPr txBox="1">
            <a:spLocks/>
          </p:cNvSpPr>
          <p:nvPr/>
        </p:nvSpPr>
        <p:spPr>
          <a:xfrm>
            <a:off x="107504" y="0"/>
            <a:ext cx="9144000" cy="606996"/>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r>
              <a:rPr lang="es-VE" sz="3200" dirty="0" smtClean="0"/>
              <a:t>Conclusiones</a:t>
            </a:r>
            <a:endParaRPr lang="es-VE" sz="3200" dirty="0"/>
          </a:p>
        </p:txBody>
      </p:sp>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38" t="15760" r="25083" b="73993"/>
          <a:stretch/>
        </p:blipFill>
        <p:spPr bwMode="auto">
          <a:xfrm rot="10800000">
            <a:off x="-4" y="4896304"/>
            <a:ext cx="9164304" cy="26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19 CuadroTexto"/>
          <p:cNvSpPr txBox="1"/>
          <p:nvPr/>
        </p:nvSpPr>
        <p:spPr>
          <a:xfrm>
            <a:off x="0" y="4887039"/>
            <a:ext cx="9107488" cy="276999"/>
          </a:xfrm>
          <a:prstGeom prst="rect">
            <a:avLst/>
          </a:prstGeom>
          <a:noFill/>
        </p:spPr>
        <p:txBody>
          <a:bodyPr wrap="square" rtlCol="0">
            <a:spAutoFit/>
          </a:bodyPr>
          <a:lstStyle/>
          <a:p>
            <a:pPr algn="r"/>
            <a:r>
              <a:rPr lang="es-US" sz="1200" i="1" dirty="0">
                <a:solidFill>
                  <a:schemeClr val="bg1"/>
                </a:solidFill>
                <a:latin typeface="Century Gothic" pitchFamily="34" charset="0"/>
                <a:cs typeface="Calibri" pitchFamily="34" charset="0"/>
              </a:rPr>
              <a:t>JAMA. 2019;321(11):1059–1068. doi:10.1001/jama.2019.0335</a:t>
            </a:r>
            <a:endParaRPr lang="es-US" sz="1200" i="1" dirty="0" smtClean="0">
              <a:solidFill>
                <a:schemeClr val="bg1"/>
              </a:solidFill>
              <a:latin typeface="Century Gothic" pitchFamily="34" charset="0"/>
              <a:cs typeface="Calibri" pitchFamily="34" charset="0"/>
            </a:endParaRPr>
          </a:p>
        </p:txBody>
      </p:sp>
      <p:sp>
        <p:nvSpPr>
          <p:cNvPr id="4" name="3 CuadroTexto"/>
          <p:cNvSpPr txBox="1"/>
          <p:nvPr/>
        </p:nvSpPr>
        <p:spPr>
          <a:xfrm>
            <a:off x="323528" y="1794178"/>
            <a:ext cx="8496944" cy="156966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s-ES" sz="1600" dirty="0">
                <a:latin typeface="Titillium Web" charset="0"/>
              </a:rPr>
              <a:t>Entre los pacientes con fibrilación auricular sintomática a pesar del uso de betabloqueantes o medicación </a:t>
            </a:r>
            <a:r>
              <a:rPr lang="es-ES" sz="1600" dirty="0" err="1">
                <a:latin typeface="Titillium Web" charset="0"/>
              </a:rPr>
              <a:t>antiarrítmica</a:t>
            </a:r>
            <a:r>
              <a:rPr lang="es-ES" sz="1600" dirty="0">
                <a:latin typeface="Titillium Web" charset="0"/>
              </a:rPr>
              <a:t>, </a:t>
            </a:r>
            <a:r>
              <a:rPr lang="es-ES" sz="1600" b="1" dirty="0">
                <a:latin typeface="Titillium Web" charset="0"/>
              </a:rPr>
              <a:t>la mejora de la calidad de vida a los 12 meses fue mayor en los tratados con ablación con catéter</a:t>
            </a:r>
            <a:r>
              <a:rPr lang="es-ES" sz="1600" dirty="0">
                <a:latin typeface="Titillium Web" charset="0"/>
              </a:rPr>
              <a:t> en comparación con la medicación </a:t>
            </a:r>
            <a:r>
              <a:rPr lang="es-ES" sz="1600" dirty="0" err="1">
                <a:latin typeface="Titillium Web" charset="0"/>
              </a:rPr>
              <a:t>antiarrítmica</a:t>
            </a:r>
            <a:r>
              <a:rPr lang="es-ES" sz="1600" dirty="0" smtClean="0">
                <a:latin typeface="Titillium Web" charset="0"/>
              </a:rPr>
              <a:t>.</a:t>
            </a:r>
          </a:p>
          <a:p>
            <a:pPr algn="just"/>
            <a:endParaRPr lang="es-ES" sz="1600" dirty="0">
              <a:latin typeface="Titillium Web" charset="0"/>
            </a:endParaRPr>
          </a:p>
          <a:p>
            <a:pPr algn="just"/>
            <a:r>
              <a:rPr lang="es-ES" sz="1600" dirty="0">
                <a:latin typeface="Titillium Web" charset="0"/>
              </a:rPr>
              <a:t>Aunque el estudio estuvo limitado por la ausencia de cegamiento, </a:t>
            </a:r>
            <a:r>
              <a:rPr lang="es-ES" sz="1600" b="1" dirty="0">
                <a:latin typeface="Titillium Web" charset="0"/>
              </a:rPr>
              <a:t>la ablación con catéter puede ofrecer una ventaja para la calidad de vida.</a:t>
            </a:r>
            <a:endParaRPr lang="es-VE" sz="1600" b="1" dirty="0" smtClean="0">
              <a:latin typeface="Titillium Web" charset="0"/>
            </a:endParaRPr>
          </a:p>
        </p:txBody>
      </p:sp>
    </p:spTree>
    <p:extLst>
      <p:ext uri="{BB962C8B-B14F-4D97-AF65-F5344CB8AC3E}">
        <p14:creationId xmlns:p14="http://schemas.microsoft.com/office/powerpoint/2010/main" val="13264663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2" name="Google Shape;75;p14"/>
          <p:cNvSpPr txBox="1">
            <a:spLocks/>
          </p:cNvSpPr>
          <p:nvPr/>
        </p:nvSpPr>
        <p:spPr>
          <a:xfrm>
            <a:off x="0" y="0"/>
            <a:ext cx="9144000" cy="627534"/>
          </a:xfrm>
          <a:prstGeom prst="rect">
            <a:avLst/>
          </a:prstGeom>
          <a:solidFill>
            <a:srgbClr val="FFFFFF">
              <a:alpha val="34118"/>
            </a:srgb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cxnSp>
        <p:nvCxnSpPr>
          <p:cNvPr id="7" name="6 Conector recto"/>
          <p:cNvCxnSpPr/>
          <p:nvPr/>
        </p:nvCxnSpPr>
        <p:spPr>
          <a:xfrm>
            <a:off x="0" y="62753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Google Shape;75;p14"/>
          <p:cNvSpPr txBox="1">
            <a:spLocks/>
          </p:cNvSpPr>
          <p:nvPr/>
        </p:nvSpPr>
        <p:spPr>
          <a:xfrm>
            <a:off x="107504" y="0"/>
            <a:ext cx="9144000" cy="606996"/>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r>
              <a:rPr lang="es-VE" sz="3200" dirty="0" smtClean="0"/>
              <a:t>Lista de Cotejo</a:t>
            </a:r>
            <a:endParaRPr lang="es-VE" sz="3200" dirty="0"/>
          </a:p>
        </p:txBody>
      </p:sp>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38" t="15760" r="25083" b="73993"/>
          <a:stretch/>
        </p:blipFill>
        <p:spPr bwMode="auto">
          <a:xfrm rot="10800000">
            <a:off x="-4" y="4896304"/>
            <a:ext cx="9164304" cy="26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19 CuadroTexto"/>
          <p:cNvSpPr txBox="1"/>
          <p:nvPr/>
        </p:nvSpPr>
        <p:spPr>
          <a:xfrm>
            <a:off x="0" y="4887039"/>
            <a:ext cx="9107488" cy="276999"/>
          </a:xfrm>
          <a:prstGeom prst="rect">
            <a:avLst/>
          </a:prstGeom>
          <a:noFill/>
        </p:spPr>
        <p:txBody>
          <a:bodyPr wrap="square" rtlCol="0">
            <a:spAutoFit/>
          </a:bodyPr>
          <a:lstStyle/>
          <a:p>
            <a:pPr algn="r"/>
            <a:r>
              <a:rPr lang="es-US" sz="1200" i="1" dirty="0">
                <a:solidFill>
                  <a:schemeClr val="bg1"/>
                </a:solidFill>
                <a:latin typeface="Century Gothic" pitchFamily="34" charset="0"/>
                <a:cs typeface="Calibri" pitchFamily="34" charset="0"/>
              </a:rPr>
              <a:t>JAMA. 2019;321(11):1059–1068. doi:10.1001/jama.2019.0335</a:t>
            </a:r>
            <a:endParaRPr lang="es-US" sz="1200" i="1" dirty="0" smtClean="0">
              <a:solidFill>
                <a:schemeClr val="bg1"/>
              </a:solidFill>
              <a:latin typeface="Century Gothic" pitchFamily="34" charset="0"/>
              <a:cs typeface="Calibri" pitchFamily="34" charset="0"/>
            </a:endParaRPr>
          </a:p>
        </p:txBody>
      </p:sp>
      <p:pic>
        <p:nvPicPr>
          <p:cNvPr id="9" name="Picture 2"/>
          <p:cNvPicPr>
            <a:picLocks noChangeAspect="1"/>
          </p:cNvPicPr>
          <p:nvPr/>
        </p:nvPicPr>
        <p:blipFill rotWithShape="1">
          <a:blip r:embed="rId4"/>
          <a:srcRect b="32108"/>
          <a:stretch/>
        </p:blipFill>
        <p:spPr>
          <a:xfrm>
            <a:off x="1876058" y="691406"/>
            <a:ext cx="5336578" cy="4040584"/>
          </a:xfrm>
          <a:prstGeom prst="rect">
            <a:avLst/>
          </a:prstGeom>
          <a:ln>
            <a:noFill/>
          </a:ln>
          <a:effectLst>
            <a:outerShdw blurRad="190500" algn="tl" rotWithShape="0">
              <a:srgbClr val="000000">
                <a:alpha val="70000"/>
              </a:srgbClr>
            </a:outerShdw>
          </a:effectLst>
        </p:spPr>
      </p:pic>
      <p:pic>
        <p:nvPicPr>
          <p:cNvPr id="10" name="Picture 3">
            <a:extLst>
              <a:ext uri="{FF2B5EF4-FFF2-40B4-BE49-F238E27FC236}">
                <a16:creationId xmlns="" xmlns:a16="http://schemas.microsoft.com/office/drawing/2014/main" id="{B2A49D3C-DBE7-43AF-95F0-5199ACB8AD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120" y="1715252"/>
            <a:ext cx="223936" cy="22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3">
            <a:extLst>
              <a:ext uri="{FF2B5EF4-FFF2-40B4-BE49-F238E27FC236}">
                <a16:creationId xmlns="" xmlns:a16="http://schemas.microsoft.com/office/drawing/2014/main" id="{B2A49D3C-DBE7-43AF-95F0-5199ACB8AD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0917" y="5765217"/>
            <a:ext cx="390525" cy="240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
            <a:extLst>
              <a:ext uri="{FF2B5EF4-FFF2-40B4-BE49-F238E27FC236}">
                <a16:creationId xmlns="" xmlns:a16="http://schemas.microsoft.com/office/drawing/2014/main" id="{B2A49D3C-DBE7-43AF-95F0-5199ACB8AD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1888" y="6063893"/>
            <a:ext cx="390525" cy="262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
            <a:extLst>
              <a:ext uri="{FF2B5EF4-FFF2-40B4-BE49-F238E27FC236}">
                <a16:creationId xmlns="" xmlns:a16="http://schemas.microsoft.com/office/drawing/2014/main" id="{B2A49D3C-DBE7-43AF-95F0-5199ACB8AD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120" y="2063599"/>
            <a:ext cx="223936" cy="22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
            <a:extLst>
              <a:ext uri="{FF2B5EF4-FFF2-40B4-BE49-F238E27FC236}">
                <a16:creationId xmlns="" xmlns:a16="http://schemas.microsoft.com/office/drawing/2014/main" id="{B2A49D3C-DBE7-43AF-95F0-5199ACB8AD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120" y="2495647"/>
            <a:ext cx="223936" cy="22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0" name="Picture 2" descr="Check mark and wrong mark icon Royalty Free Vector Image"/>
          <p:cNvPicPr>
            <a:picLocks noChangeAspect="1" noChangeArrowheads="1"/>
          </p:cNvPicPr>
          <p:nvPr/>
        </p:nvPicPr>
        <p:blipFill rotWithShape="1">
          <a:blip r:embed="rId6">
            <a:extLst>
              <a:ext uri="{28A0092B-C50C-407E-A947-70E740481C1C}">
                <a14:useLocalDpi xmlns:a14="http://schemas.microsoft.com/office/drawing/2010/main" val="0"/>
              </a:ext>
            </a:extLst>
          </a:blip>
          <a:srcRect l="68327" t="31548" b="39043"/>
          <a:stretch/>
        </p:blipFill>
        <p:spPr bwMode="auto">
          <a:xfrm flipV="1">
            <a:off x="6036332" y="2931188"/>
            <a:ext cx="216024" cy="21662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3">
            <a:extLst>
              <a:ext uri="{FF2B5EF4-FFF2-40B4-BE49-F238E27FC236}">
                <a16:creationId xmlns="" xmlns:a16="http://schemas.microsoft.com/office/drawing/2014/main" id="{B2A49D3C-DBE7-43AF-95F0-5199ACB8AD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120" y="3363838"/>
            <a:ext cx="223936" cy="22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
            <a:extLst>
              <a:ext uri="{FF2B5EF4-FFF2-40B4-BE49-F238E27FC236}">
                <a16:creationId xmlns="" xmlns:a16="http://schemas.microsoft.com/office/drawing/2014/main" id="{B2A49D3C-DBE7-43AF-95F0-5199ACB8AD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120" y="4511871"/>
            <a:ext cx="223936" cy="22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Check mark and wrong mark icon Royalty Free Vector Image"/>
          <p:cNvPicPr>
            <a:picLocks noChangeAspect="1" noChangeArrowheads="1"/>
          </p:cNvPicPr>
          <p:nvPr/>
        </p:nvPicPr>
        <p:blipFill rotWithShape="1">
          <a:blip r:embed="rId6">
            <a:extLst>
              <a:ext uri="{28A0092B-C50C-407E-A947-70E740481C1C}">
                <a14:useLocalDpi xmlns:a14="http://schemas.microsoft.com/office/drawing/2010/main" val="0"/>
              </a:ext>
            </a:extLst>
          </a:blip>
          <a:srcRect l="68327" t="31548" b="39043"/>
          <a:stretch/>
        </p:blipFill>
        <p:spPr bwMode="auto">
          <a:xfrm flipV="1">
            <a:off x="6062161" y="4177547"/>
            <a:ext cx="216024" cy="21662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heck mark and wrong mark icon Royalty Free Vector Image"/>
          <p:cNvPicPr>
            <a:picLocks noChangeAspect="1" noChangeArrowheads="1"/>
          </p:cNvPicPr>
          <p:nvPr/>
        </p:nvPicPr>
        <p:blipFill rotWithShape="1">
          <a:blip r:embed="rId6">
            <a:extLst>
              <a:ext uri="{28A0092B-C50C-407E-A947-70E740481C1C}">
                <a14:useLocalDpi xmlns:a14="http://schemas.microsoft.com/office/drawing/2010/main" val="0"/>
              </a:ext>
            </a:extLst>
          </a:blip>
          <a:srcRect l="68327" t="31548" b="39043"/>
          <a:stretch/>
        </p:blipFill>
        <p:spPr bwMode="auto">
          <a:xfrm flipV="1">
            <a:off x="6062161" y="3770558"/>
            <a:ext cx="216024" cy="216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05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77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2" name="Google Shape;75;p14"/>
          <p:cNvSpPr txBox="1">
            <a:spLocks/>
          </p:cNvSpPr>
          <p:nvPr/>
        </p:nvSpPr>
        <p:spPr>
          <a:xfrm>
            <a:off x="0" y="0"/>
            <a:ext cx="9144000" cy="627534"/>
          </a:xfrm>
          <a:prstGeom prst="rect">
            <a:avLst/>
          </a:prstGeom>
          <a:solidFill>
            <a:srgbClr val="FFFFFF">
              <a:alpha val="34118"/>
            </a:srgb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cxnSp>
        <p:nvCxnSpPr>
          <p:cNvPr id="7" name="6 Conector recto"/>
          <p:cNvCxnSpPr/>
          <p:nvPr/>
        </p:nvCxnSpPr>
        <p:spPr>
          <a:xfrm>
            <a:off x="0" y="62753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Google Shape;75;p14"/>
          <p:cNvSpPr txBox="1">
            <a:spLocks/>
          </p:cNvSpPr>
          <p:nvPr/>
        </p:nvSpPr>
        <p:spPr>
          <a:xfrm>
            <a:off x="107504" y="0"/>
            <a:ext cx="9144000" cy="606996"/>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r>
              <a:rPr lang="es-VE" sz="3200" dirty="0" smtClean="0"/>
              <a:t>Lista de Cotejo</a:t>
            </a:r>
            <a:endParaRPr lang="es-VE" sz="3200" dirty="0"/>
          </a:p>
        </p:txBody>
      </p:sp>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38" t="15760" r="25083" b="73993"/>
          <a:stretch/>
        </p:blipFill>
        <p:spPr bwMode="auto">
          <a:xfrm rot="10800000">
            <a:off x="-4" y="4896304"/>
            <a:ext cx="9164304" cy="26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19 CuadroTexto"/>
          <p:cNvSpPr txBox="1"/>
          <p:nvPr/>
        </p:nvSpPr>
        <p:spPr>
          <a:xfrm>
            <a:off x="0" y="4887039"/>
            <a:ext cx="9107488" cy="276999"/>
          </a:xfrm>
          <a:prstGeom prst="rect">
            <a:avLst/>
          </a:prstGeom>
          <a:noFill/>
        </p:spPr>
        <p:txBody>
          <a:bodyPr wrap="square" rtlCol="0">
            <a:spAutoFit/>
          </a:bodyPr>
          <a:lstStyle/>
          <a:p>
            <a:pPr algn="r"/>
            <a:r>
              <a:rPr lang="es-US" sz="1200" i="1" dirty="0">
                <a:solidFill>
                  <a:schemeClr val="bg1"/>
                </a:solidFill>
                <a:latin typeface="Century Gothic" pitchFamily="34" charset="0"/>
                <a:cs typeface="Calibri" pitchFamily="34" charset="0"/>
              </a:rPr>
              <a:t>JAMA. 2019;321(11):1059–1068. doi:10.1001/jama.2019.0335</a:t>
            </a:r>
            <a:endParaRPr lang="es-US" sz="1200" i="1" dirty="0" smtClean="0">
              <a:solidFill>
                <a:schemeClr val="bg1"/>
              </a:solidFill>
              <a:latin typeface="Century Gothic" pitchFamily="34" charset="0"/>
              <a:cs typeface="Calibri" pitchFamily="34" charset="0"/>
            </a:endParaRPr>
          </a:p>
        </p:txBody>
      </p:sp>
      <p:pic>
        <p:nvPicPr>
          <p:cNvPr id="9" name="Picture 2"/>
          <p:cNvPicPr>
            <a:picLocks noChangeAspect="1"/>
          </p:cNvPicPr>
          <p:nvPr/>
        </p:nvPicPr>
        <p:blipFill rotWithShape="1">
          <a:blip r:embed="rId4"/>
          <a:srcRect t="68124"/>
          <a:stretch/>
        </p:blipFill>
        <p:spPr>
          <a:xfrm>
            <a:off x="429773" y="1202968"/>
            <a:ext cx="8247941" cy="2880950"/>
          </a:xfrm>
          <a:prstGeom prst="rect">
            <a:avLst/>
          </a:prstGeom>
          <a:ln>
            <a:noFill/>
          </a:ln>
          <a:effectLst>
            <a:outerShdw blurRad="190500" algn="tl" rotWithShape="0">
              <a:srgbClr val="000000">
                <a:alpha val="70000"/>
              </a:srgbClr>
            </a:outerShdw>
          </a:effectLst>
        </p:spPr>
      </p:pic>
      <p:pic>
        <p:nvPicPr>
          <p:cNvPr id="23" name="Picture 3">
            <a:extLst>
              <a:ext uri="{FF2B5EF4-FFF2-40B4-BE49-F238E27FC236}">
                <a16:creationId xmlns="" xmlns:a16="http://schemas.microsoft.com/office/drawing/2014/main" id="{B2A49D3C-DBE7-43AF-95F0-5199ACB8AD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0917" y="5765217"/>
            <a:ext cx="390525" cy="240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
            <a:extLst>
              <a:ext uri="{FF2B5EF4-FFF2-40B4-BE49-F238E27FC236}">
                <a16:creationId xmlns="" xmlns:a16="http://schemas.microsoft.com/office/drawing/2014/main" id="{B2A49D3C-DBE7-43AF-95F0-5199ACB8AD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1888" y="6063893"/>
            <a:ext cx="390525" cy="262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5292080" y="1491630"/>
            <a:ext cx="2682145" cy="307777"/>
          </a:xfrm>
          <a:prstGeom prst="rect">
            <a:avLst/>
          </a:prstGeom>
        </p:spPr>
        <p:txBody>
          <a:bodyPr wrap="none">
            <a:spAutoFit/>
          </a:bodyPr>
          <a:lstStyle/>
          <a:p>
            <a:r>
              <a:rPr lang="es-VE" b="1" dirty="0">
                <a:latin typeface="Titillium Web" charset="0"/>
              </a:rPr>
              <a:t>NNT = 1/7 x 100 = 14 pacientes.</a:t>
            </a:r>
          </a:p>
        </p:txBody>
      </p:sp>
      <p:sp>
        <p:nvSpPr>
          <p:cNvPr id="25" name="24 Rectángulo"/>
          <p:cNvSpPr/>
          <p:nvPr/>
        </p:nvSpPr>
        <p:spPr>
          <a:xfrm>
            <a:off x="5318348" y="1951807"/>
            <a:ext cx="1287532" cy="307777"/>
          </a:xfrm>
          <a:prstGeom prst="rect">
            <a:avLst/>
          </a:prstGeom>
        </p:spPr>
        <p:txBody>
          <a:bodyPr wrap="none">
            <a:spAutoFit/>
          </a:bodyPr>
          <a:lstStyle/>
          <a:p>
            <a:r>
              <a:rPr lang="es-VE" b="1" dirty="0" smtClean="0">
                <a:latin typeface="Titillium Web" charset="0"/>
              </a:rPr>
              <a:t>IC = </a:t>
            </a:r>
            <a:r>
              <a:rPr lang="it-IT" b="1" dirty="0">
                <a:latin typeface="Titillium Web" charset="0"/>
              </a:rPr>
              <a:t>0.26-1.55</a:t>
            </a:r>
            <a:endParaRPr lang="es-VE" b="1" dirty="0">
              <a:latin typeface="Titillium Web" charset="0"/>
            </a:endParaRPr>
          </a:p>
        </p:txBody>
      </p:sp>
      <p:sp>
        <p:nvSpPr>
          <p:cNvPr id="26" name="25 Rectángulo"/>
          <p:cNvSpPr/>
          <p:nvPr/>
        </p:nvSpPr>
        <p:spPr>
          <a:xfrm>
            <a:off x="5292080" y="2263973"/>
            <a:ext cx="2856872" cy="307777"/>
          </a:xfrm>
          <a:prstGeom prst="rect">
            <a:avLst/>
          </a:prstGeom>
        </p:spPr>
        <p:txBody>
          <a:bodyPr wrap="none">
            <a:spAutoFit/>
          </a:bodyPr>
          <a:lstStyle/>
          <a:p>
            <a:r>
              <a:rPr lang="es-VE" b="1" dirty="0" smtClean="0">
                <a:latin typeface="Titillium Web" charset="0"/>
              </a:rPr>
              <a:t>NNH </a:t>
            </a:r>
            <a:r>
              <a:rPr lang="es-VE" b="1" dirty="0">
                <a:latin typeface="Titillium Web" charset="0"/>
              </a:rPr>
              <a:t>= </a:t>
            </a:r>
            <a:r>
              <a:rPr lang="es-VE" b="1" dirty="0" smtClean="0">
                <a:latin typeface="Titillium Web" charset="0"/>
              </a:rPr>
              <a:t>1/1.3 </a:t>
            </a:r>
            <a:r>
              <a:rPr lang="es-VE" b="1" dirty="0">
                <a:latin typeface="Titillium Web" charset="0"/>
              </a:rPr>
              <a:t>x 100 = </a:t>
            </a:r>
            <a:r>
              <a:rPr lang="es-VE" b="1" dirty="0" smtClean="0">
                <a:latin typeface="Titillium Web" charset="0"/>
              </a:rPr>
              <a:t>77 </a:t>
            </a:r>
            <a:r>
              <a:rPr lang="es-VE" b="1" dirty="0">
                <a:latin typeface="Titillium Web" charset="0"/>
              </a:rPr>
              <a:t>pacientes.</a:t>
            </a:r>
          </a:p>
        </p:txBody>
      </p:sp>
      <p:pic>
        <p:nvPicPr>
          <p:cNvPr id="27" name="Picture 2" descr="Check mark and wrong mark icon Royalty Free Vector Image"/>
          <p:cNvPicPr>
            <a:picLocks noChangeAspect="1" noChangeArrowheads="1"/>
          </p:cNvPicPr>
          <p:nvPr/>
        </p:nvPicPr>
        <p:blipFill rotWithShape="1">
          <a:blip r:embed="rId6">
            <a:extLst>
              <a:ext uri="{28A0092B-C50C-407E-A947-70E740481C1C}">
                <a14:useLocalDpi xmlns:a14="http://schemas.microsoft.com/office/drawing/2010/main" val="0"/>
              </a:ext>
            </a:extLst>
          </a:blip>
          <a:srcRect l="68327" t="31548" b="39043"/>
          <a:stretch/>
        </p:blipFill>
        <p:spPr bwMode="auto">
          <a:xfrm flipV="1">
            <a:off x="6952905" y="2642564"/>
            <a:ext cx="216024" cy="21662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a:extLst>
              <a:ext uri="{FF2B5EF4-FFF2-40B4-BE49-F238E27FC236}">
                <a16:creationId xmlns="" xmlns:a16="http://schemas.microsoft.com/office/drawing/2014/main" id="{B2A49D3C-DBE7-43AF-95F0-5199ACB8AD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0660" y="3188615"/>
            <a:ext cx="223936" cy="22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heck mark and wrong mark icon Royalty Free Vector Image"/>
          <p:cNvPicPr>
            <a:picLocks noChangeAspect="1" noChangeArrowheads="1"/>
          </p:cNvPicPr>
          <p:nvPr/>
        </p:nvPicPr>
        <p:blipFill rotWithShape="1">
          <a:blip r:embed="rId6">
            <a:extLst>
              <a:ext uri="{28A0092B-C50C-407E-A947-70E740481C1C}">
                <a14:useLocalDpi xmlns:a14="http://schemas.microsoft.com/office/drawing/2010/main" val="0"/>
              </a:ext>
            </a:extLst>
          </a:blip>
          <a:srcRect l="68327" t="31548" b="39043"/>
          <a:stretch/>
        </p:blipFill>
        <p:spPr bwMode="auto">
          <a:xfrm flipV="1">
            <a:off x="6995102" y="3679231"/>
            <a:ext cx="216024" cy="216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313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05" t="21875" r="17643" b="46094"/>
          <a:stretch/>
        </p:blipFill>
        <p:spPr bwMode="auto">
          <a:xfrm>
            <a:off x="467543" y="843558"/>
            <a:ext cx="8208912" cy="2107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Google Shape;75;p14"/>
          <p:cNvSpPr txBox="1">
            <a:spLocks/>
          </p:cNvSpPr>
          <p:nvPr/>
        </p:nvSpPr>
        <p:spPr>
          <a:xfrm>
            <a:off x="0" y="0"/>
            <a:ext cx="9144000" cy="627534"/>
          </a:xfrm>
          <a:prstGeom prst="rect">
            <a:avLst/>
          </a:prstGeom>
          <a:solidFill>
            <a:srgbClr val="FFFFFF">
              <a:alpha val="34118"/>
            </a:srgb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cxnSp>
        <p:nvCxnSpPr>
          <p:cNvPr id="7" name="6 Conector recto"/>
          <p:cNvCxnSpPr/>
          <p:nvPr/>
        </p:nvCxnSpPr>
        <p:spPr>
          <a:xfrm>
            <a:off x="0" y="62753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Google Shape;75;p14"/>
          <p:cNvSpPr txBox="1">
            <a:spLocks/>
          </p:cNvSpPr>
          <p:nvPr/>
        </p:nvSpPr>
        <p:spPr>
          <a:xfrm>
            <a:off x="152400" y="-20538"/>
            <a:ext cx="9144000" cy="627534"/>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r>
              <a:rPr lang="es-VE" dirty="0" smtClean="0">
                <a:effectLst>
                  <a:outerShdw blurRad="38100" dist="38100" dir="2700000" algn="tl">
                    <a:srgbClr val="000000">
                      <a:alpha val="43137"/>
                    </a:srgbClr>
                  </a:outerShdw>
                </a:effectLst>
              </a:rPr>
              <a:t>Revisión de Evidencia Científica</a:t>
            </a:r>
            <a:endParaRPr lang="es-VE" dirty="0">
              <a:effectLst>
                <a:outerShdw blurRad="38100" dist="38100" dir="2700000" algn="tl">
                  <a:srgbClr val="000000">
                    <a:alpha val="43137"/>
                  </a:srgbClr>
                </a:outerShdw>
              </a:effectLst>
            </a:endParaRPr>
          </a:p>
        </p:txBody>
      </p:sp>
      <p:pic>
        <p:nvPicPr>
          <p:cNvPr id="1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3838" t="15760" r="25083" b="73993"/>
          <a:stretch/>
        </p:blipFill>
        <p:spPr bwMode="auto">
          <a:xfrm rot="10800000">
            <a:off x="-4" y="4896304"/>
            <a:ext cx="9164304" cy="26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19 CuadroTexto"/>
          <p:cNvSpPr txBox="1"/>
          <p:nvPr/>
        </p:nvSpPr>
        <p:spPr>
          <a:xfrm>
            <a:off x="-36512" y="4887039"/>
            <a:ext cx="9216008" cy="276999"/>
          </a:xfrm>
          <a:prstGeom prst="rect">
            <a:avLst/>
          </a:prstGeom>
          <a:noFill/>
        </p:spPr>
        <p:txBody>
          <a:bodyPr wrap="square" rtlCol="0">
            <a:spAutoFit/>
          </a:bodyPr>
          <a:lstStyle/>
          <a:p>
            <a:pPr algn="r"/>
            <a:r>
              <a:rPr lang="es-US" sz="1200" i="1" dirty="0">
                <a:solidFill>
                  <a:schemeClr val="bg1"/>
                </a:solidFill>
                <a:latin typeface="Century Gothic" pitchFamily="34" charset="0"/>
                <a:cs typeface="Calibri" pitchFamily="34" charset="0"/>
              </a:rPr>
              <a:t>JAMA. 2019;321(11):1059–1068. doi:10.1001/jama.2019.0335</a:t>
            </a:r>
            <a:endParaRPr lang="es-US" sz="1200" i="1" dirty="0" smtClean="0">
              <a:solidFill>
                <a:schemeClr val="bg1"/>
              </a:solidFill>
              <a:latin typeface="Century Gothic" pitchFamily="34" charset="0"/>
              <a:cs typeface="Calibri" pitchFamily="34" charset="0"/>
            </a:endParaRPr>
          </a:p>
        </p:txBody>
      </p:sp>
      <p:grpSp>
        <p:nvGrpSpPr>
          <p:cNvPr id="6" name="5 Grupo"/>
          <p:cNvGrpSpPr/>
          <p:nvPr/>
        </p:nvGrpSpPr>
        <p:grpSpPr>
          <a:xfrm>
            <a:off x="467543" y="1119501"/>
            <a:ext cx="8208913" cy="1789647"/>
            <a:chOff x="-2700808" y="1017300"/>
            <a:chExt cx="8208913" cy="1789647"/>
          </a:xfrm>
        </p:grpSpPr>
        <p:sp>
          <p:nvSpPr>
            <p:cNvPr id="3" name="2 CuadroTexto"/>
            <p:cNvSpPr txBox="1"/>
            <p:nvPr/>
          </p:nvSpPr>
          <p:spPr>
            <a:xfrm>
              <a:off x="-2700808" y="1017300"/>
              <a:ext cx="8208913" cy="523220"/>
            </a:xfrm>
            <a:prstGeom prst="rect">
              <a:avLst/>
            </a:prstGeom>
            <a:solidFill>
              <a:schemeClr val="bg1">
                <a:lumMod val="95000"/>
              </a:schemeClr>
            </a:solidFill>
          </p:spPr>
          <p:txBody>
            <a:bodyPr wrap="square" rtlCol="0">
              <a:spAutoFit/>
            </a:bodyPr>
            <a:lstStyle/>
            <a:p>
              <a:r>
                <a:rPr lang="es-ES" sz="2800" b="1" dirty="0">
                  <a:latin typeface="Titillium Web" charset="0"/>
                </a:rPr>
                <a:t>Puntos </a:t>
              </a:r>
              <a:r>
                <a:rPr lang="es-ES" sz="2800" b="1" dirty="0" smtClean="0">
                  <a:latin typeface="Titillium Web" charset="0"/>
                </a:rPr>
                <a:t>Clave</a:t>
              </a:r>
              <a:endParaRPr lang="es-VE" sz="2400" dirty="0">
                <a:latin typeface="Titillium Web" charset="0"/>
              </a:endParaRPr>
            </a:p>
          </p:txBody>
        </p:sp>
        <p:grpSp>
          <p:nvGrpSpPr>
            <p:cNvPr id="5" name="4 Grupo"/>
            <p:cNvGrpSpPr/>
            <p:nvPr/>
          </p:nvGrpSpPr>
          <p:grpSpPr>
            <a:xfrm>
              <a:off x="-2700807" y="1540520"/>
              <a:ext cx="8208912" cy="1266427"/>
              <a:chOff x="-551747" y="3912004"/>
              <a:chExt cx="8208912" cy="1266427"/>
            </a:xfrm>
          </p:grpSpPr>
          <p:grpSp>
            <p:nvGrpSpPr>
              <p:cNvPr id="4" name="3 Grupo"/>
              <p:cNvGrpSpPr/>
              <p:nvPr/>
            </p:nvGrpSpPr>
            <p:grpSpPr>
              <a:xfrm>
                <a:off x="-551746" y="3912004"/>
                <a:ext cx="8208911" cy="1266427"/>
                <a:chOff x="-551746" y="3912004"/>
                <a:chExt cx="8208911" cy="1266427"/>
              </a:xfrm>
            </p:grpSpPr>
            <p:sp>
              <p:nvSpPr>
                <p:cNvPr id="24" name="23 CuadroTexto"/>
                <p:cNvSpPr txBox="1"/>
                <p:nvPr/>
              </p:nvSpPr>
              <p:spPr>
                <a:xfrm>
                  <a:off x="816405" y="3912004"/>
                  <a:ext cx="5112568" cy="446276"/>
                </a:xfrm>
                <a:prstGeom prst="rect">
                  <a:avLst/>
                </a:prstGeom>
                <a:solidFill>
                  <a:schemeClr val="bg1">
                    <a:lumMod val="95000"/>
                  </a:schemeClr>
                </a:solidFill>
                <a:ln>
                  <a:noFill/>
                </a:ln>
              </p:spPr>
              <p:txBody>
                <a:bodyPr wrap="square" rtlCol="0">
                  <a:spAutoFit/>
                </a:bodyPr>
                <a:lstStyle/>
                <a:p>
                  <a:r>
                    <a:rPr lang="es-ES" sz="2300" dirty="0" smtClean="0">
                      <a:latin typeface="Titillium Web" charset="0"/>
                    </a:rPr>
                    <a:t>¿</a:t>
                  </a:r>
                  <a:r>
                    <a:rPr lang="es-ES" sz="2300" dirty="0">
                      <a:latin typeface="Titillium Web" charset="0"/>
                    </a:rPr>
                    <a:t>Es el aislamiento de venas </a:t>
                  </a:r>
                  <a:r>
                    <a:rPr lang="es-ES" sz="2300" dirty="0" smtClean="0">
                      <a:latin typeface="Titillium Web" charset="0"/>
                    </a:rPr>
                    <a:t>pulmonares</a:t>
                  </a:r>
                  <a:endParaRPr lang="es-VE" sz="2300" dirty="0">
                    <a:latin typeface="Titillium Web" charset="0"/>
                  </a:endParaRPr>
                </a:p>
              </p:txBody>
            </p:sp>
            <p:sp>
              <p:nvSpPr>
                <p:cNvPr id="25" name="24 CuadroTexto"/>
                <p:cNvSpPr txBox="1"/>
                <p:nvPr/>
              </p:nvSpPr>
              <p:spPr>
                <a:xfrm>
                  <a:off x="5865349" y="3912004"/>
                  <a:ext cx="1791816" cy="446276"/>
                </a:xfrm>
                <a:prstGeom prst="rect">
                  <a:avLst/>
                </a:prstGeom>
                <a:solidFill>
                  <a:schemeClr val="bg1">
                    <a:lumMod val="95000"/>
                  </a:schemeClr>
                </a:solidFill>
                <a:ln>
                  <a:noFill/>
                </a:ln>
              </p:spPr>
              <p:txBody>
                <a:bodyPr wrap="square" rtlCol="0">
                  <a:spAutoFit/>
                </a:bodyPr>
                <a:lstStyle/>
                <a:p>
                  <a:r>
                    <a:rPr lang="es-ES" sz="2300" dirty="0">
                      <a:latin typeface="Titillium Web" charset="0"/>
                    </a:rPr>
                    <a:t>m</a:t>
                  </a:r>
                  <a:r>
                    <a:rPr lang="es-ES" sz="2300" dirty="0" smtClean="0">
                      <a:latin typeface="Titillium Web" charset="0"/>
                    </a:rPr>
                    <a:t>ás efectivo</a:t>
                  </a:r>
                  <a:endParaRPr lang="es-VE" sz="2300" dirty="0">
                    <a:latin typeface="Titillium Web" charset="0"/>
                  </a:endParaRPr>
                </a:p>
              </p:txBody>
            </p:sp>
            <p:sp>
              <p:nvSpPr>
                <p:cNvPr id="26" name="25 CuadroTexto"/>
                <p:cNvSpPr txBox="1"/>
                <p:nvPr/>
              </p:nvSpPr>
              <p:spPr>
                <a:xfrm>
                  <a:off x="-551746" y="4358279"/>
                  <a:ext cx="5112567" cy="417669"/>
                </a:xfrm>
                <a:prstGeom prst="rect">
                  <a:avLst/>
                </a:prstGeom>
                <a:solidFill>
                  <a:schemeClr val="bg1">
                    <a:lumMod val="95000"/>
                  </a:schemeClr>
                </a:solidFill>
                <a:ln>
                  <a:noFill/>
                </a:ln>
              </p:spPr>
              <p:txBody>
                <a:bodyPr wrap="square" rtlCol="0">
                  <a:noAutofit/>
                </a:bodyPr>
                <a:lstStyle/>
                <a:p>
                  <a:r>
                    <a:rPr lang="es-ES" sz="2300" dirty="0">
                      <a:latin typeface="Titillium Web" charset="0"/>
                    </a:rPr>
                    <a:t>q</a:t>
                  </a:r>
                  <a:r>
                    <a:rPr lang="es-ES" sz="2300" dirty="0" smtClean="0">
                      <a:latin typeface="Titillium Web" charset="0"/>
                    </a:rPr>
                    <a:t>ue la medicación </a:t>
                  </a:r>
                  <a:r>
                    <a:rPr lang="es-ES" sz="2300" dirty="0" err="1" smtClean="0">
                      <a:latin typeface="Titillium Web" charset="0"/>
                    </a:rPr>
                    <a:t>antiarrítmica</a:t>
                  </a:r>
                  <a:r>
                    <a:rPr lang="es-ES" sz="2300" dirty="0" smtClean="0">
                      <a:latin typeface="Titillium Web" charset="0"/>
                    </a:rPr>
                    <a:t> óptima</a:t>
                  </a:r>
                  <a:endParaRPr lang="es-VE" sz="2300" dirty="0">
                    <a:latin typeface="Titillium Web" charset="0"/>
                  </a:endParaRPr>
                </a:p>
              </p:txBody>
            </p:sp>
            <p:sp>
              <p:nvSpPr>
                <p:cNvPr id="27" name="26 CuadroTexto"/>
                <p:cNvSpPr txBox="1"/>
                <p:nvPr/>
              </p:nvSpPr>
              <p:spPr>
                <a:xfrm>
                  <a:off x="4344797" y="4358280"/>
                  <a:ext cx="3312368" cy="417820"/>
                </a:xfrm>
                <a:prstGeom prst="rect">
                  <a:avLst/>
                </a:prstGeom>
                <a:solidFill>
                  <a:schemeClr val="bg1">
                    <a:lumMod val="95000"/>
                  </a:schemeClr>
                </a:solidFill>
                <a:ln>
                  <a:noFill/>
                </a:ln>
              </p:spPr>
              <p:txBody>
                <a:bodyPr wrap="square" rtlCol="0">
                  <a:noAutofit/>
                </a:bodyPr>
                <a:lstStyle/>
                <a:p>
                  <a:r>
                    <a:rPr lang="es-ES" sz="2300" dirty="0" smtClean="0">
                      <a:latin typeface="Titillium Web" charset="0"/>
                    </a:rPr>
                    <a:t>para mejorar la salud</a:t>
                  </a:r>
                  <a:endParaRPr lang="es-VE" sz="2300" dirty="0">
                    <a:latin typeface="Titillium Web" charset="0"/>
                  </a:endParaRPr>
                </a:p>
              </p:txBody>
            </p:sp>
            <p:sp>
              <p:nvSpPr>
                <p:cNvPr id="28" name="27 CuadroTexto"/>
                <p:cNvSpPr txBox="1"/>
                <p:nvPr/>
              </p:nvSpPr>
              <p:spPr>
                <a:xfrm>
                  <a:off x="-551746" y="4776100"/>
                  <a:ext cx="1080120" cy="402331"/>
                </a:xfrm>
                <a:prstGeom prst="rect">
                  <a:avLst/>
                </a:prstGeom>
                <a:solidFill>
                  <a:schemeClr val="bg1">
                    <a:lumMod val="95000"/>
                  </a:schemeClr>
                </a:solidFill>
                <a:ln>
                  <a:noFill/>
                </a:ln>
              </p:spPr>
              <p:txBody>
                <a:bodyPr wrap="square" rtlCol="0">
                  <a:noAutofit/>
                </a:bodyPr>
                <a:lstStyle/>
                <a:p>
                  <a:pPr algn="ctr"/>
                  <a:r>
                    <a:rPr lang="es-ES" sz="2200" dirty="0" smtClean="0">
                      <a:latin typeface="Titillium Web" charset="0"/>
                    </a:rPr>
                    <a:t>general</a:t>
                  </a:r>
                  <a:endParaRPr lang="es-VE" sz="2200" dirty="0">
                    <a:latin typeface="Titillium Web" charset="0"/>
                  </a:endParaRPr>
                </a:p>
              </p:txBody>
            </p:sp>
            <p:sp>
              <p:nvSpPr>
                <p:cNvPr id="29" name="28 CuadroTexto"/>
                <p:cNvSpPr txBox="1"/>
                <p:nvPr/>
              </p:nvSpPr>
              <p:spPr>
                <a:xfrm>
                  <a:off x="528374" y="4776100"/>
                  <a:ext cx="7128791" cy="402331"/>
                </a:xfrm>
                <a:prstGeom prst="rect">
                  <a:avLst/>
                </a:prstGeom>
                <a:solidFill>
                  <a:schemeClr val="bg1">
                    <a:lumMod val="95000"/>
                  </a:schemeClr>
                </a:solidFill>
                <a:ln>
                  <a:noFill/>
                </a:ln>
              </p:spPr>
              <p:txBody>
                <a:bodyPr wrap="square" rtlCol="0">
                  <a:noAutofit/>
                </a:bodyPr>
                <a:lstStyle/>
                <a:p>
                  <a:r>
                    <a:rPr lang="es-ES" sz="2200" dirty="0" smtClean="0">
                      <a:latin typeface="Titillium Web" charset="0"/>
                    </a:rPr>
                    <a:t>en </a:t>
                  </a:r>
                  <a:r>
                    <a:rPr lang="es-ES" sz="2200" dirty="0">
                      <a:latin typeface="Titillium Web" charset="0"/>
                    </a:rPr>
                    <a:t>pacientes con fibrilación auricular sintomática?</a:t>
                  </a:r>
                  <a:endParaRPr lang="es-VE" sz="2200" dirty="0">
                    <a:latin typeface="Titillium Web" charset="0"/>
                  </a:endParaRPr>
                </a:p>
              </p:txBody>
            </p:sp>
          </p:grpSp>
          <p:sp>
            <p:nvSpPr>
              <p:cNvPr id="30" name="29 CuadroTexto"/>
              <p:cNvSpPr txBox="1"/>
              <p:nvPr/>
            </p:nvSpPr>
            <p:spPr>
              <a:xfrm>
                <a:off x="-551747" y="3912004"/>
                <a:ext cx="1368151" cy="446276"/>
              </a:xfrm>
              <a:prstGeom prst="rect">
                <a:avLst/>
              </a:prstGeom>
              <a:solidFill>
                <a:schemeClr val="bg1">
                  <a:lumMod val="95000"/>
                </a:schemeClr>
              </a:solidFill>
              <a:ln>
                <a:noFill/>
              </a:ln>
            </p:spPr>
            <p:txBody>
              <a:bodyPr wrap="square" rtlCol="0">
                <a:spAutoFit/>
              </a:bodyPr>
              <a:lstStyle/>
              <a:p>
                <a:r>
                  <a:rPr lang="es-ES" sz="2300" b="1" dirty="0" smtClean="0">
                    <a:solidFill>
                      <a:srgbClr val="C00000"/>
                    </a:solidFill>
                    <a:latin typeface="Titillium Web" charset="0"/>
                  </a:rPr>
                  <a:t>Pregunta</a:t>
                </a:r>
                <a:endParaRPr lang="es-VE" sz="2300" b="1" dirty="0">
                  <a:solidFill>
                    <a:srgbClr val="C00000"/>
                  </a:solidFill>
                  <a:latin typeface="Titillium Web" charset="0"/>
                </a:endParaRPr>
              </a:p>
            </p:txBody>
          </p:sp>
        </p:grpSp>
      </p:grpSp>
      <p:sp>
        <p:nvSpPr>
          <p:cNvPr id="14" name="13 CuadroTexto"/>
          <p:cNvSpPr txBox="1"/>
          <p:nvPr/>
        </p:nvSpPr>
        <p:spPr>
          <a:xfrm>
            <a:off x="1835694" y="1635646"/>
            <a:ext cx="5112568" cy="446276"/>
          </a:xfrm>
          <a:prstGeom prst="rect">
            <a:avLst/>
          </a:prstGeom>
          <a:solidFill>
            <a:schemeClr val="bg1">
              <a:lumMod val="95000"/>
            </a:schemeClr>
          </a:solidFill>
          <a:ln>
            <a:noFill/>
          </a:ln>
        </p:spPr>
        <p:txBody>
          <a:bodyPr wrap="square" rtlCol="0">
            <a:spAutoFit/>
          </a:bodyPr>
          <a:lstStyle/>
          <a:p>
            <a:r>
              <a:rPr lang="es-ES" sz="2300" dirty="0" smtClean="0">
                <a:latin typeface="Titillium Web" charset="0"/>
              </a:rPr>
              <a:t>¿</a:t>
            </a:r>
            <a:r>
              <a:rPr lang="es-ES" sz="2300" dirty="0">
                <a:latin typeface="Titillium Web" charset="0"/>
              </a:rPr>
              <a:t>Es el aislamiento de venas </a:t>
            </a:r>
            <a:r>
              <a:rPr lang="es-ES" sz="2300" dirty="0" smtClean="0">
                <a:latin typeface="Titillium Web" charset="0"/>
              </a:rPr>
              <a:t>pulmonares</a:t>
            </a:r>
            <a:endParaRPr lang="es-VE" sz="2300" dirty="0">
              <a:latin typeface="Titillium Web" charset="0"/>
            </a:endParaRPr>
          </a:p>
        </p:txBody>
      </p:sp>
      <p:sp>
        <p:nvSpPr>
          <p:cNvPr id="17" name="16 CuadroTexto"/>
          <p:cNvSpPr txBox="1"/>
          <p:nvPr/>
        </p:nvSpPr>
        <p:spPr>
          <a:xfrm>
            <a:off x="6884638" y="1635646"/>
            <a:ext cx="1791816" cy="446276"/>
          </a:xfrm>
          <a:prstGeom prst="rect">
            <a:avLst/>
          </a:prstGeom>
          <a:solidFill>
            <a:schemeClr val="bg1">
              <a:lumMod val="95000"/>
            </a:schemeClr>
          </a:solidFill>
          <a:ln>
            <a:noFill/>
          </a:ln>
        </p:spPr>
        <p:txBody>
          <a:bodyPr wrap="square" rtlCol="0">
            <a:spAutoFit/>
          </a:bodyPr>
          <a:lstStyle/>
          <a:p>
            <a:r>
              <a:rPr lang="es-ES" sz="2300" dirty="0">
                <a:latin typeface="Titillium Web" charset="0"/>
              </a:rPr>
              <a:t>m</a:t>
            </a:r>
            <a:r>
              <a:rPr lang="es-ES" sz="2300" dirty="0" smtClean="0">
                <a:latin typeface="Titillium Web" charset="0"/>
              </a:rPr>
              <a:t>ás efectivo</a:t>
            </a:r>
            <a:endParaRPr lang="es-VE" sz="2300" dirty="0">
              <a:latin typeface="Titillium Web" charset="0"/>
            </a:endParaRPr>
          </a:p>
        </p:txBody>
      </p:sp>
      <p:sp>
        <p:nvSpPr>
          <p:cNvPr id="18" name="17 CuadroTexto"/>
          <p:cNvSpPr txBox="1"/>
          <p:nvPr/>
        </p:nvSpPr>
        <p:spPr>
          <a:xfrm>
            <a:off x="467543" y="2081922"/>
            <a:ext cx="4896545" cy="403441"/>
          </a:xfrm>
          <a:prstGeom prst="rect">
            <a:avLst/>
          </a:prstGeom>
          <a:solidFill>
            <a:schemeClr val="bg1">
              <a:lumMod val="95000"/>
            </a:schemeClr>
          </a:solidFill>
          <a:ln>
            <a:noFill/>
          </a:ln>
        </p:spPr>
        <p:txBody>
          <a:bodyPr wrap="none" rtlCol="0">
            <a:noAutofit/>
          </a:bodyPr>
          <a:lstStyle/>
          <a:p>
            <a:r>
              <a:rPr lang="es-ES" sz="2300" dirty="0">
                <a:latin typeface="Titillium Web" charset="0"/>
              </a:rPr>
              <a:t>q</a:t>
            </a:r>
            <a:r>
              <a:rPr lang="es-ES" sz="2300" dirty="0" smtClean="0">
                <a:latin typeface="Titillium Web" charset="0"/>
              </a:rPr>
              <a:t>ue la medicación </a:t>
            </a:r>
            <a:r>
              <a:rPr lang="es-ES" sz="2300" dirty="0" err="1" smtClean="0">
                <a:latin typeface="Titillium Web" charset="0"/>
              </a:rPr>
              <a:t>antiarrítmica</a:t>
            </a:r>
            <a:r>
              <a:rPr lang="es-ES" sz="2300" dirty="0" smtClean="0">
                <a:latin typeface="Titillium Web" charset="0"/>
              </a:rPr>
              <a:t> óptima</a:t>
            </a:r>
            <a:endParaRPr lang="es-VE" sz="2300" dirty="0">
              <a:latin typeface="Titillium Web" charset="0"/>
            </a:endParaRPr>
          </a:p>
        </p:txBody>
      </p:sp>
      <p:sp>
        <p:nvSpPr>
          <p:cNvPr id="21" name="20 CuadroTexto"/>
          <p:cNvSpPr txBox="1"/>
          <p:nvPr/>
        </p:nvSpPr>
        <p:spPr>
          <a:xfrm>
            <a:off x="5364088" y="2081922"/>
            <a:ext cx="3312366" cy="403441"/>
          </a:xfrm>
          <a:prstGeom prst="rect">
            <a:avLst/>
          </a:prstGeom>
          <a:solidFill>
            <a:schemeClr val="bg1">
              <a:lumMod val="95000"/>
            </a:schemeClr>
          </a:solidFill>
          <a:ln>
            <a:noFill/>
          </a:ln>
        </p:spPr>
        <p:txBody>
          <a:bodyPr wrap="square" rtlCol="0">
            <a:noAutofit/>
          </a:bodyPr>
          <a:lstStyle/>
          <a:p>
            <a:r>
              <a:rPr lang="es-ES" sz="2300" dirty="0" smtClean="0">
                <a:latin typeface="Titillium Web" charset="0"/>
              </a:rPr>
              <a:t>para mejorar la salud</a:t>
            </a:r>
            <a:endParaRPr lang="es-VE" sz="2300" dirty="0">
              <a:latin typeface="Titillium Web" charset="0"/>
            </a:endParaRPr>
          </a:p>
        </p:txBody>
      </p:sp>
      <p:sp>
        <p:nvSpPr>
          <p:cNvPr id="22" name="21 CuadroTexto"/>
          <p:cNvSpPr txBox="1"/>
          <p:nvPr/>
        </p:nvSpPr>
        <p:spPr>
          <a:xfrm>
            <a:off x="467543" y="2485364"/>
            <a:ext cx="1080120" cy="465874"/>
          </a:xfrm>
          <a:prstGeom prst="rect">
            <a:avLst/>
          </a:prstGeom>
          <a:solidFill>
            <a:schemeClr val="bg1">
              <a:lumMod val="95000"/>
            </a:schemeClr>
          </a:solidFill>
          <a:ln>
            <a:noFill/>
          </a:ln>
        </p:spPr>
        <p:txBody>
          <a:bodyPr wrap="square" rtlCol="0">
            <a:noAutofit/>
          </a:bodyPr>
          <a:lstStyle/>
          <a:p>
            <a:pPr algn="ctr"/>
            <a:r>
              <a:rPr lang="es-ES" sz="2200" dirty="0" smtClean="0">
                <a:latin typeface="Titillium Web" charset="0"/>
              </a:rPr>
              <a:t>general</a:t>
            </a:r>
            <a:endParaRPr lang="es-VE" sz="2200" dirty="0">
              <a:latin typeface="Titillium Web" charset="0"/>
            </a:endParaRPr>
          </a:p>
        </p:txBody>
      </p:sp>
      <p:sp>
        <p:nvSpPr>
          <p:cNvPr id="23" name="22 CuadroTexto"/>
          <p:cNvSpPr txBox="1"/>
          <p:nvPr/>
        </p:nvSpPr>
        <p:spPr>
          <a:xfrm>
            <a:off x="1547663" y="2485364"/>
            <a:ext cx="7128791" cy="465874"/>
          </a:xfrm>
          <a:prstGeom prst="rect">
            <a:avLst/>
          </a:prstGeom>
          <a:solidFill>
            <a:schemeClr val="bg1">
              <a:lumMod val="95000"/>
            </a:schemeClr>
          </a:solidFill>
          <a:ln>
            <a:noFill/>
          </a:ln>
        </p:spPr>
        <p:txBody>
          <a:bodyPr wrap="square" rtlCol="0">
            <a:noAutofit/>
          </a:bodyPr>
          <a:lstStyle/>
          <a:p>
            <a:r>
              <a:rPr lang="es-ES" sz="2200" dirty="0" smtClean="0">
                <a:latin typeface="Titillium Web" charset="0"/>
              </a:rPr>
              <a:t>en </a:t>
            </a:r>
            <a:r>
              <a:rPr lang="es-ES" sz="2200" dirty="0">
                <a:latin typeface="Titillium Web" charset="0"/>
              </a:rPr>
              <a:t>pacientes con fibrilación auricular sintomática?</a:t>
            </a:r>
            <a:endParaRPr lang="es-VE" sz="2200" dirty="0">
              <a:latin typeface="Titillium Web" charset="0"/>
            </a:endParaRPr>
          </a:p>
        </p:txBody>
      </p:sp>
      <p:grpSp>
        <p:nvGrpSpPr>
          <p:cNvPr id="31" name="30 Grupo"/>
          <p:cNvGrpSpPr/>
          <p:nvPr/>
        </p:nvGrpSpPr>
        <p:grpSpPr>
          <a:xfrm>
            <a:off x="467545" y="3075806"/>
            <a:ext cx="2520273" cy="338555"/>
            <a:chOff x="575561" y="3867894"/>
            <a:chExt cx="2520273" cy="338555"/>
          </a:xfrm>
        </p:grpSpPr>
        <p:sp>
          <p:nvSpPr>
            <p:cNvPr id="8" name="7 CuadroTexto"/>
            <p:cNvSpPr txBox="1"/>
            <p:nvPr/>
          </p:nvSpPr>
          <p:spPr>
            <a:xfrm>
              <a:off x="863589" y="3867894"/>
              <a:ext cx="2232245" cy="338554"/>
            </a:xfrm>
            <a:prstGeom prst="rect">
              <a:avLst/>
            </a:prstGeom>
            <a:noFill/>
          </p:spPr>
          <p:txBody>
            <a:bodyPr wrap="square" rtlCol="0">
              <a:spAutoFit/>
            </a:bodyPr>
            <a:lstStyle/>
            <a:p>
              <a:pPr>
                <a:buClr>
                  <a:srgbClr val="00B050"/>
                </a:buClr>
                <a:buSzPct val="100000"/>
              </a:pPr>
              <a:r>
                <a:rPr lang="es-VE" sz="1600" b="1" dirty="0" smtClean="0">
                  <a:solidFill>
                    <a:schemeClr val="bg1"/>
                  </a:solidFill>
                  <a:latin typeface="Titillium Web" charset="0"/>
                </a:rPr>
                <a:t>Paciente/Población</a:t>
              </a:r>
              <a:endParaRPr lang="es-VE" sz="1600" b="1" dirty="0">
                <a:solidFill>
                  <a:schemeClr val="bg1"/>
                </a:solidFill>
                <a:latin typeface="Titillium Web" charset="0"/>
              </a:endParaRPr>
            </a:p>
          </p:txBody>
        </p:sp>
        <p:sp>
          <p:nvSpPr>
            <p:cNvPr id="9" name="8 Rectángulo"/>
            <p:cNvSpPr/>
            <p:nvPr/>
          </p:nvSpPr>
          <p:spPr>
            <a:xfrm>
              <a:off x="575561" y="3867895"/>
              <a:ext cx="324031" cy="33855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2048" name="2047 Grupo"/>
          <p:cNvGrpSpPr/>
          <p:nvPr/>
        </p:nvGrpSpPr>
        <p:grpSpPr>
          <a:xfrm>
            <a:off x="467543" y="3461107"/>
            <a:ext cx="2664297" cy="338554"/>
            <a:chOff x="323528" y="4155926"/>
            <a:chExt cx="2664297" cy="338554"/>
          </a:xfrm>
        </p:grpSpPr>
        <p:sp>
          <p:nvSpPr>
            <p:cNvPr id="34" name="33 CuadroTexto"/>
            <p:cNvSpPr txBox="1"/>
            <p:nvPr/>
          </p:nvSpPr>
          <p:spPr>
            <a:xfrm>
              <a:off x="628018" y="4155926"/>
              <a:ext cx="2359807" cy="338554"/>
            </a:xfrm>
            <a:prstGeom prst="rect">
              <a:avLst/>
            </a:prstGeom>
            <a:noFill/>
          </p:spPr>
          <p:txBody>
            <a:bodyPr wrap="square" rtlCol="0">
              <a:spAutoFit/>
            </a:bodyPr>
            <a:lstStyle/>
            <a:p>
              <a:pPr>
                <a:buClr>
                  <a:srgbClr val="00B050"/>
                </a:buClr>
                <a:buSzPct val="100000"/>
              </a:pPr>
              <a:r>
                <a:rPr lang="es-VE" sz="1600" b="1" dirty="0" smtClean="0">
                  <a:solidFill>
                    <a:schemeClr val="bg1"/>
                  </a:solidFill>
                  <a:latin typeface="Titillium Web" charset="0"/>
                </a:rPr>
                <a:t>Intervención/Exposición</a:t>
              </a:r>
              <a:endParaRPr lang="es-VE" sz="1600" b="1" dirty="0">
                <a:solidFill>
                  <a:schemeClr val="bg1"/>
                </a:solidFill>
                <a:latin typeface="Titillium Web" charset="0"/>
              </a:endParaRPr>
            </a:p>
          </p:txBody>
        </p:sp>
        <p:sp>
          <p:nvSpPr>
            <p:cNvPr id="39" name="38 Rectángulo"/>
            <p:cNvSpPr/>
            <p:nvPr/>
          </p:nvSpPr>
          <p:spPr>
            <a:xfrm>
              <a:off x="323528" y="4155926"/>
              <a:ext cx="324033" cy="33855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44" name="43 Grupo"/>
          <p:cNvGrpSpPr/>
          <p:nvPr/>
        </p:nvGrpSpPr>
        <p:grpSpPr>
          <a:xfrm>
            <a:off x="467543" y="3846408"/>
            <a:ext cx="2520275" cy="349657"/>
            <a:chOff x="575559" y="3856791"/>
            <a:chExt cx="2520275" cy="349657"/>
          </a:xfrm>
        </p:grpSpPr>
        <p:sp>
          <p:nvSpPr>
            <p:cNvPr id="45" name="44 CuadroTexto"/>
            <p:cNvSpPr txBox="1"/>
            <p:nvPr/>
          </p:nvSpPr>
          <p:spPr>
            <a:xfrm>
              <a:off x="863589" y="3867894"/>
              <a:ext cx="2232245" cy="338554"/>
            </a:xfrm>
            <a:prstGeom prst="rect">
              <a:avLst/>
            </a:prstGeom>
            <a:noFill/>
          </p:spPr>
          <p:txBody>
            <a:bodyPr wrap="square" rtlCol="0">
              <a:spAutoFit/>
            </a:bodyPr>
            <a:lstStyle/>
            <a:p>
              <a:pPr>
                <a:buClr>
                  <a:srgbClr val="00B050"/>
                </a:buClr>
                <a:buSzPct val="100000"/>
              </a:pPr>
              <a:r>
                <a:rPr lang="es-VE" sz="1600" b="1" dirty="0" smtClean="0">
                  <a:solidFill>
                    <a:schemeClr val="bg1"/>
                  </a:solidFill>
                  <a:latin typeface="Titillium Web" charset="0"/>
                </a:rPr>
                <a:t>Comparación</a:t>
              </a:r>
              <a:endParaRPr lang="es-VE" sz="1600" b="1" dirty="0">
                <a:solidFill>
                  <a:schemeClr val="bg1"/>
                </a:solidFill>
                <a:latin typeface="Titillium Web" charset="0"/>
              </a:endParaRPr>
            </a:p>
          </p:txBody>
        </p:sp>
        <p:sp>
          <p:nvSpPr>
            <p:cNvPr id="46" name="45 Rectángulo"/>
            <p:cNvSpPr/>
            <p:nvPr/>
          </p:nvSpPr>
          <p:spPr>
            <a:xfrm>
              <a:off x="575559" y="3856791"/>
              <a:ext cx="324033" cy="3385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47" name="46 Grupo"/>
          <p:cNvGrpSpPr/>
          <p:nvPr/>
        </p:nvGrpSpPr>
        <p:grpSpPr>
          <a:xfrm>
            <a:off x="467544" y="4238317"/>
            <a:ext cx="2520275" cy="349657"/>
            <a:chOff x="575559" y="3856791"/>
            <a:chExt cx="2520275" cy="349657"/>
          </a:xfrm>
        </p:grpSpPr>
        <p:sp>
          <p:nvSpPr>
            <p:cNvPr id="48" name="47 CuadroTexto"/>
            <p:cNvSpPr txBox="1"/>
            <p:nvPr/>
          </p:nvSpPr>
          <p:spPr>
            <a:xfrm>
              <a:off x="863589" y="3867894"/>
              <a:ext cx="2232245" cy="338554"/>
            </a:xfrm>
            <a:prstGeom prst="rect">
              <a:avLst/>
            </a:prstGeom>
            <a:noFill/>
          </p:spPr>
          <p:txBody>
            <a:bodyPr wrap="square" rtlCol="0">
              <a:spAutoFit/>
            </a:bodyPr>
            <a:lstStyle/>
            <a:p>
              <a:pPr>
                <a:buClr>
                  <a:srgbClr val="00B050"/>
                </a:buClr>
                <a:buSzPct val="100000"/>
              </a:pPr>
              <a:r>
                <a:rPr lang="es-VE" sz="1600" b="1" dirty="0" err="1" smtClean="0">
                  <a:solidFill>
                    <a:schemeClr val="bg1"/>
                  </a:solidFill>
                  <a:latin typeface="Titillium Web" charset="0"/>
                </a:rPr>
                <a:t>Outcome</a:t>
              </a:r>
              <a:r>
                <a:rPr lang="es-VE" sz="1600" b="1" dirty="0" smtClean="0">
                  <a:solidFill>
                    <a:schemeClr val="bg1"/>
                  </a:solidFill>
                  <a:latin typeface="Titillium Web" charset="0"/>
                </a:rPr>
                <a:t> (Resultado)</a:t>
              </a:r>
              <a:endParaRPr lang="es-VE" sz="1600" b="1" dirty="0">
                <a:solidFill>
                  <a:schemeClr val="bg1"/>
                </a:solidFill>
                <a:latin typeface="Titillium Web" charset="0"/>
              </a:endParaRPr>
            </a:p>
          </p:txBody>
        </p:sp>
        <p:sp>
          <p:nvSpPr>
            <p:cNvPr id="49" name="48 Rectángulo"/>
            <p:cNvSpPr/>
            <p:nvPr/>
          </p:nvSpPr>
          <p:spPr>
            <a:xfrm>
              <a:off x="575559" y="3856791"/>
              <a:ext cx="324033" cy="3385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spTree>
    <p:extLst>
      <p:ext uri="{BB962C8B-B14F-4D97-AF65-F5344CB8AC3E}">
        <p14:creationId xmlns:p14="http://schemas.microsoft.com/office/powerpoint/2010/main" val="311126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par>
                          <p:cTn id="14" fill="hold">
                            <p:stCondLst>
                              <p:cond delay="0"/>
                            </p:stCondLst>
                            <p:childTnLst>
                              <p:par>
                                <p:cTn id="15" presetID="1" presetClass="emph" presetSubtype="2" fill="hold" nodeType="afterEffect">
                                  <p:stCondLst>
                                    <p:cond delay="0"/>
                                  </p:stCondLst>
                                  <p:childTnLst>
                                    <p:animClr clrSpc="rgb" dir="cw">
                                      <p:cBhvr>
                                        <p:cTn id="16" dur="2000" fill="hold"/>
                                        <p:tgtEl>
                                          <p:spTgt spid="23"/>
                                        </p:tgtEl>
                                        <p:attrNameLst>
                                          <p:attrName>fillcolor</p:attrName>
                                        </p:attrNameLst>
                                      </p:cBhvr>
                                      <p:to>
                                        <a:srgbClr val="00B050"/>
                                      </p:to>
                                    </p:animClr>
                                    <p:set>
                                      <p:cBhvr>
                                        <p:cTn id="17" dur="2000" fill="hold"/>
                                        <p:tgtEl>
                                          <p:spTgt spid="23"/>
                                        </p:tgtEl>
                                        <p:attrNameLst>
                                          <p:attrName>fill.type</p:attrName>
                                        </p:attrNameLst>
                                      </p:cBhvr>
                                      <p:to>
                                        <p:strVal val="solid"/>
                                      </p:to>
                                    </p:set>
                                    <p:set>
                                      <p:cBhvr>
                                        <p:cTn id="18" dur="2000" fill="hold"/>
                                        <p:tgtEl>
                                          <p:spTgt spid="23"/>
                                        </p:tgtEl>
                                        <p:attrNameLst>
                                          <p:attrName>fill.on</p:attrName>
                                        </p:attrNameLst>
                                      </p:cBhvr>
                                      <p:to>
                                        <p:strVal val="true"/>
                                      </p:to>
                                    </p:se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par>
                          <p:cTn id="27" fill="hold">
                            <p:stCondLst>
                              <p:cond delay="3000"/>
                            </p:stCondLst>
                            <p:childTnLst>
                              <p:par>
                                <p:cTn id="28" presetID="1" presetClass="emph" presetSubtype="2" fill="hold" nodeType="afterEffect">
                                  <p:stCondLst>
                                    <p:cond delay="0"/>
                                  </p:stCondLst>
                                  <p:childTnLst>
                                    <p:animClr clrSpc="rgb" dir="cw">
                                      <p:cBhvr>
                                        <p:cTn id="29" dur="2000" fill="hold"/>
                                        <p:tgtEl>
                                          <p:spTgt spid="14"/>
                                        </p:tgtEl>
                                        <p:attrNameLst>
                                          <p:attrName>fillcolor</p:attrName>
                                        </p:attrNameLst>
                                      </p:cBhvr>
                                      <p:to>
                                        <a:srgbClr val="FF3300"/>
                                      </p:to>
                                    </p:animClr>
                                    <p:set>
                                      <p:cBhvr>
                                        <p:cTn id="30" dur="2000" fill="hold"/>
                                        <p:tgtEl>
                                          <p:spTgt spid="14"/>
                                        </p:tgtEl>
                                        <p:attrNameLst>
                                          <p:attrName>fill.type</p:attrName>
                                        </p:attrNameLst>
                                      </p:cBhvr>
                                      <p:to>
                                        <p:strVal val="solid"/>
                                      </p:to>
                                    </p:set>
                                    <p:set>
                                      <p:cBhvr>
                                        <p:cTn id="31" dur="2000" fill="hold"/>
                                        <p:tgtEl>
                                          <p:spTgt spid="14"/>
                                        </p:tgtEl>
                                        <p:attrNameLst>
                                          <p:attrName>fill.on</p:attrName>
                                        </p:attrNameLst>
                                      </p:cBhvr>
                                      <p:to>
                                        <p:strVal val="true"/>
                                      </p:to>
                                    </p:set>
                                  </p:childTnLst>
                                </p:cTn>
                              </p:par>
                            </p:childTnLst>
                          </p:cTn>
                        </p:par>
                        <p:par>
                          <p:cTn id="32" fill="hold">
                            <p:stCondLst>
                              <p:cond delay="5000"/>
                            </p:stCondLst>
                            <p:childTnLst>
                              <p:par>
                                <p:cTn id="33" presetID="22" presetClass="entr" presetSubtype="8" fill="hold" nodeType="afterEffect">
                                  <p:stCondLst>
                                    <p:cond delay="0"/>
                                  </p:stCondLst>
                                  <p:childTnLst>
                                    <p:set>
                                      <p:cBhvr>
                                        <p:cTn id="34" dur="1" fill="hold">
                                          <p:stCondLst>
                                            <p:cond delay="0"/>
                                          </p:stCondLst>
                                        </p:cTn>
                                        <p:tgtEl>
                                          <p:spTgt spid="2048"/>
                                        </p:tgtEl>
                                        <p:attrNameLst>
                                          <p:attrName>style.visibility</p:attrName>
                                        </p:attrNameLst>
                                      </p:cBhvr>
                                      <p:to>
                                        <p:strVal val="visible"/>
                                      </p:to>
                                    </p:set>
                                    <p:animEffect transition="in" filter="wipe(left)">
                                      <p:cBhvr>
                                        <p:cTn id="35" dur="500"/>
                                        <p:tgtEl>
                                          <p:spTgt spid="2048"/>
                                        </p:tgtEl>
                                      </p:cBhvr>
                                    </p:animEffect>
                                  </p:childTnLst>
                                </p:cTn>
                              </p:par>
                            </p:childTnLst>
                          </p:cTn>
                        </p:par>
                        <p:par>
                          <p:cTn id="36" fill="hold">
                            <p:stCondLst>
                              <p:cond delay="5500"/>
                            </p:stCondLst>
                            <p:childTnLst>
                              <p:par>
                                <p:cTn id="37" presetID="1"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par>
                          <p:cTn id="39" fill="hold">
                            <p:stCondLst>
                              <p:cond delay="5500"/>
                            </p:stCondLst>
                            <p:childTnLst>
                              <p:par>
                                <p:cTn id="40" presetID="1" presetClass="emph" presetSubtype="2" fill="hold" nodeType="afterEffect">
                                  <p:stCondLst>
                                    <p:cond delay="0"/>
                                  </p:stCondLst>
                                  <p:childTnLst>
                                    <p:animClr clrSpc="rgb" dir="cw">
                                      <p:cBhvr>
                                        <p:cTn id="41" dur="2000" fill="hold"/>
                                        <p:tgtEl>
                                          <p:spTgt spid="17"/>
                                        </p:tgtEl>
                                        <p:attrNameLst>
                                          <p:attrName>fillcolor</p:attrName>
                                        </p:attrNameLst>
                                      </p:cBhvr>
                                      <p:to>
                                        <a:srgbClr val="FFC000"/>
                                      </p:to>
                                    </p:animClr>
                                    <p:set>
                                      <p:cBhvr>
                                        <p:cTn id="42" dur="2000" fill="hold"/>
                                        <p:tgtEl>
                                          <p:spTgt spid="17"/>
                                        </p:tgtEl>
                                        <p:attrNameLst>
                                          <p:attrName>fill.type</p:attrName>
                                        </p:attrNameLst>
                                      </p:cBhvr>
                                      <p:to>
                                        <p:strVal val="solid"/>
                                      </p:to>
                                    </p:set>
                                    <p:set>
                                      <p:cBhvr>
                                        <p:cTn id="43" dur="2000" fill="hold"/>
                                        <p:tgtEl>
                                          <p:spTgt spid="17"/>
                                        </p:tgtEl>
                                        <p:attrNameLst>
                                          <p:attrName>fill.on</p:attrName>
                                        </p:attrNameLst>
                                      </p:cBhvr>
                                      <p:to>
                                        <p:strVal val="true"/>
                                      </p:to>
                                    </p:set>
                                  </p:childTnLst>
                                </p:cTn>
                              </p:par>
                            </p:childTnLst>
                          </p:cTn>
                        </p:par>
                        <p:par>
                          <p:cTn id="44" fill="hold">
                            <p:stCondLst>
                              <p:cond delay="7500"/>
                            </p:stCondLst>
                            <p:childTnLst>
                              <p:par>
                                <p:cTn id="45" presetID="1" presetClass="entr" presetSubtype="0"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par>
                          <p:cTn id="47" fill="hold">
                            <p:stCondLst>
                              <p:cond delay="7500"/>
                            </p:stCondLst>
                            <p:childTnLst>
                              <p:par>
                                <p:cTn id="48" presetID="1" presetClass="emph" presetSubtype="2" fill="hold" nodeType="afterEffect">
                                  <p:stCondLst>
                                    <p:cond delay="0"/>
                                  </p:stCondLst>
                                  <p:childTnLst>
                                    <p:animClr clrSpc="rgb" dir="cw">
                                      <p:cBhvr>
                                        <p:cTn id="49" dur="2000" fill="hold"/>
                                        <p:tgtEl>
                                          <p:spTgt spid="18"/>
                                        </p:tgtEl>
                                        <p:attrNameLst>
                                          <p:attrName>fillcolor</p:attrName>
                                        </p:attrNameLst>
                                      </p:cBhvr>
                                      <p:to>
                                        <a:srgbClr val="FFC000"/>
                                      </p:to>
                                    </p:animClr>
                                    <p:set>
                                      <p:cBhvr>
                                        <p:cTn id="50" dur="2000" fill="hold"/>
                                        <p:tgtEl>
                                          <p:spTgt spid="18"/>
                                        </p:tgtEl>
                                        <p:attrNameLst>
                                          <p:attrName>fill.type</p:attrName>
                                        </p:attrNameLst>
                                      </p:cBhvr>
                                      <p:to>
                                        <p:strVal val="solid"/>
                                      </p:to>
                                    </p:set>
                                    <p:set>
                                      <p:cBhvr>
                                        <p:cTn id="51" dur="2000" fill="hold"/>
                                        <p:tgtEl>
                                          <p:spTgt spid="18"/>
                                        </p:tgtEl>
                                        <p:attrNameLst>
                                          <p:attrName>fill.on</p:attrName>
                                        </p:attrNameLst>
                                      </p:cBhvr>
                                      <p:to>
                                        <p:strVal val="true"/>
                                      </p:to>
                                    </p:set>
                                  </p:childTnLst>
                                </p:cTn>
                              </p:par>
                            </p:childTnLst>
                          </p:cTn>
                        </p:par>
                        <p:par>
                          <p:cTn id="52" fill="hold">
                            <p:stCondLst>
                              <p:cond delay="9500"/>
                            </p:stCondLst>
                            <p:childTnLst>
                              <p:par>
                                <p:cTn id="53" presetID="22" presetClass="entr" presetSubtype="8"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wipe(left)">
                                      <p:cBhvr>
                                        <p:cTn id="55" dur="500"/>
                                        <p:tgtEl>
                                          <p:spTgt spid="44"/>
                                        </p:tgtEl>
                                      </p:cBhvr>
                                    </p:animEffect>
                                  </p:childTnLst>
                                </p:cTn>
                              </p:par>
                            </p:childTnLst>
                          </p:cTn>
                        </p:par>
                        <p:par>
                          <p:cTn id="56" fill="hold">
                            <p:stCondLst>
                              <p:cond delay="10000"/>
                            </p:stCondLst>
                            <p:childTnLst>
                              <p:par>
                                <p:cTn id="57" presetID="1"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par>
                          <p:cTn id="59" fill="hold">
                            <p:stCondLst>
                              <p:cond delay="10000"/>
                            </p:stCondLst>
                            <p:childTnLst>
                              <p:par>
                                <p:cTn id="60" presetID="1" presetClass="emph" presetSubtype="2" fill="hold" nodeType="afterEffect">
                                  <p:stCondLst>
                                    <p:cond delay="0"/>
                                  </p:stCondLst>
                                  <p:childTnLst>
                                    <p:animClr clrSpc="rgb" dir="cw">
                                      <p:cBhvr>
                                        <p:cTn id="61" dur="2000" fill="hold"/>
                                        <p:tgtEl>
                                          <p:spTgt spid="21"/>
                                        </p:tgtEl>
                                        <p:attrNameLst>
                                          <p:attrName>fillcolor</p:attrName>
                                        </p:attrNameLst>
                                      </p:cBhvr>
                                      <p:to>
                                        <a:schemeClr val="accent2"/>
                                      </p:to>
                                    </p:animClr>
                                    <p:set>
                                      <p:cBhvr>
                                        <p:cTn id="62" dur="2000" fill="hold"/>
                                        <p:tgtEl>
                                          <p:spTgt spid="21"/>
                                        </p:tgtEl>
                                        <p:attrNameLst>
                                          <p:attrName>fill.type</p:attrName>
                                        </p:attrNameLst>
                                      </p:cBhvr>
                                      <p:to>
                                        <p:strVal val="solid"/>
                                      </p:to>
                                    </p:set>
                                    <p:set>
                                      <p:cBhvr>
                                        <p:cTn id="63" dur="2000" fill="hold"/>
                                        <p:tgtEl>
                                          <p:spTgt spid="21"/>
                                        </p:tgtEl>
                                        <p:attrNameLst>
                                          <p:attrName>fill.on</p:attrName>
                                        </p:attrNameLst>
                                      </p:cBhvr>
                                      <p:to>
                                        <p:strVal val="true"/>
                                      </p:to>
                                    </p:set>
                                  </p:childTnLst>
                                </p:cTn>
                              </p:par>
                            </p:childTnLst>
                          </p:cTn>
                        </p:par>
                        <p:par>
                          <p:cTn id="64" fill="hold">
                            <p:stCondLst>
                              <p:cond delay="12000"/>
                            </p:stCondLst>
                            <p:childTnLst>
                              <p:par>
                                <p:cTn id="65" presetID="1" presetClass="entr" presetSubtype="0"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par>
                          <p:cTn id="67" fill="hold">
                            <p:stCondLst>
                              <p:cond delay="12000"/>
                            </p:stCondLst>
                            <p:childTnLst>
                              <p:par>
                                <p:cTn id="68" presetID="1" presetClass="emph" presetSubtype="2" fill="hold" nodeType="afterEffect">
                                  <p:stCondLst>
                                    <p:cond delay="0"/>
                                  </p:stCondLst>
                                  <p:childTnLst>
                                    <p:animClr clrSpc="rgb" dir="cw">
                                      <p:cBhvr>
                                        <p:cTn id="69" dur="2000" fill="hold"/>
                                        <p:tgtEl>
                                          <p:spTgt spid="22"/>
                                        </p:tgtEl>
                                        <p:attrNameLst>
                                          <p:attrName>fillcolor</p:attrName>
                                        </p:attrNameLst>
                                      </p:cBhvr>
                                      <p:to>
                                        <a:schemeClr val="accent2"/>
                                      </p:to>
                                    </p:animClr>
                                    <p:set>
                                      <p:cBhvr>
                                        <p:cTn id="70" dur="2000" fill="hold"/>
                                        <p:tgtEl>
                                          <p:spTgt spid="22"/>
                                        </p:tgtEl>
                                        <p:attrNameLst>
                                          <p:attrName>fill.type</p:attrName>
                                        </p:attrNameLst>
                                      </p:cBhvr>
                                      <p:to>
                                        <p:strVal val="solid"/>
                                      </p:to>
                                    </p:set>
                                    <p:set>
                                      <p:cBhvr>
                                        <p:cTn id="71" dur="2000" fill="hold"/>
                                        <p:tgtEl>
                                          <p:spTgt spid="22"/>
                                        </p:tgtEl>
                                        <p:attrNameLst>
                                          <p:attrName>fill.on</p:attrName>
                                        </p:attrNameLst>
                                      </p:cBhvr>
                                      <p:to>
                                        <p:strVal val="true"/>
                                      </p:to>
                                    </p:set>
                                  </p:childTnLst>
                                </p:cTn>
                              </p:par>
                            </p:childTnLst>
                          </p:cTn>
                        </p:par>
                        <p:par>
                          <p:cTn id="72" fill="hold">
                            <p:stCondLst>
                              <p:cond delay="14000"/>
                            </p:stCondLst>
                            <p:childTnLst>
                              <p:par>
                                <p:cTn id="73" presetID="22" presetClass="entr" presetSubtype="8"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left)">
                                      <p:cBhvr>
                                        <p:cTn id="7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21" grpId="0" animBg="1"/>
      <p:bldP spid="22" grpId="0" animBg="1"/>
      <p:bldP spid="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2" name="Google Shape;75;p14"/>
          <p:cNvSpPr txBox="1">
            <a:spLocks/>
          </p:cNvSpPr>
          <p:nvPr/>
        </p:nvSpPr>
        <p:spPr>
          <a:xfrm>
            <a:off x="0" y="0"/>
            <a:ext cx="9144000" cy="627534"/>
          </a:xfrm>
          <a:prstGeom prst="rect">
            <a:avLst/>
          </a:prstGeom>
          <a:solidFill>
            <a:srgbClr val="FFFFFF">
              <a:alpha val="34118"/>
            </a:srgb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sp>
        <p:nvSpPr>
          <p:cNvPr id="16" name="Google Shape;75;p14"/>
          <p:cNvSpPr txBox="1">
            <a:spLocks/>
          </p:cNvSpPr>
          <p:nvPr/>
        </p:nvSpPr>
        <p:spPr>
          <a:xfrm>
            <a:off x="107504" y="0"/>
            <a:ext cx="9144000" cy="606996"/>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r>
              <a:rPr lang="es-VE" sz="3200" dirty="0" smtClean="0"/>
              <a:t>Lista de Cotejo</a:t>
            </a:r>
            <a:endParaRPr lang="es-VE" sz="3200" dirty="0"/>
          </a:p>
        </p:txBody>
      </p:sp>
      <p:pic>
        <p:nvPicPr>
          <p:cNvPr id="25" name="Picture 2"/>
          <p:cNvPicPr>
            <a:picLocks noChangeAspect="1"/>
          </p:cNvPicPr>
          <p:nvPr/>
        </p:nvPicPr>
        <p:blipFill>
          <a:blip r:embed="rId3"/>
          <a:stretch>
            <a:fillRect/>
          </a:stretch>
        </p:blipFill>
        <p:spPr>
          <a:xfrm>
            <a:off x="420940" y="1429431"/>
            <a:ext cx="8302120" cy="2870512"/>
          </a:xfrm>
          <a:prstGeom prst="rect">
            <a:avLst/>
          </a:prstGeom>
          <a:ln>
            <a:noFill/>
          </a:ln>
          <a:effectLst>
            <a:outerShdw blurRad="190500" algn="tl" rotWithShape="0">
              <a:srgbClr val="000000">
                <a:alpha val="70000"/>
              </a:srgbClr>
            </a:outerShdw>
          </a:effectLst>
        </p:spPr>
      </p:pic>
      <p:pic>
        <p:nvPicPr>
          <p:cNvPr id="28" name="Picture 3">
            <a:extLst>
              <a:ext uri="{FF2B5EF4-FFF2-40B4-BE49-F238E27FC236}">
                <a16:creationId xmlns="" xmlns:a16="http://schemas.microsoft.com/office/drawing/2014/main" id="{B2A49D3C-DBE7-43AF-95F0-5199ACB8AD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1373" y="5681510"/>
            <a:ext cx="3905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
            <a:extLst>
              <a:ext uri="{FF2B5EF4-FFF2-40B4-BE49-F238E27FC236}">
                <a16:creationId xmlns="" xmlns:a16="http://schemas.microsoft.com/office/drawing/2014/main" id="{B2A49D3C-DBE7-43AF-95F0-5199ACB8AD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4008" y="1995686"/>
            <a:ext cx="223936" cy="22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
            <a:extLst>
              <a:ext uri="{FF2B5EF4-FFF2-40B4-BE49-F238E27FC236}">
                <a16:creationId xmlns="" xmlns:a16="http://schemas.microsoft.com/office/drawing/2014/main" id="{B2A49D3C-DBE7-43AF-95F0-5199ACB8AD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4008" y="2503169"/>
            <a:ext cx="223936" cy="22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
            <a:extLst>
              <a:ext uri="{FF2B5EF4-FFF2-40B4-BE49-F238E27FC236}">
                <a16:creationId xmlns="" xmlns:a16="http://schemas.microsoft.com/office/drawing/2014/main" id="{B2A49D3C-DBE7-43AF-95F0-5199ACB8AD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4440" y="3003798"/>
            <a:ext cx="223936" cy="22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
            <a:extLst>
              <a:ext uri="{FF2B5EF4-FFF2-40B4-BE49-F238E27FC236}">
                <a16:creationId xmlns="" xmlns:a16="http://schemas.microsoft.com/office/drawing/2014/main" id="{B2A49D3C-DBE7-43AF-95F0-5199ACB8AD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9668" y="3939902"/>
            <a:ext cx="223936" cy="22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721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Google Shape;75;p14"/>
          <p:cNvSpPr txBox="1">
            <a:spLocks noGrp="1"/>
          </p:cNvSpPr>
          <p:nvPr>
            <p:ph type="ctrTitle"/>
          </p:nvPr>
        </p:nvSpPr>
        <p:spPr>
          <a:xfrm>
            <a:off x="251520" y="1884769"/>
            <a:ext cx="6084172" cy="830997"/>
          </a:xfrm>
          <a:prstGeom prst="rect">
            <a:avLst/>
          </a:prstGeom>
          <a:noFill/>
        </p:spPr>
        <p:txBody>
          <a:bodyPr spcFirstLastPara="1" wrap="square" lIns="0" tIns="0" rIns="0" bIns="0" anchor="b" anchorCtr="0">
            <a:spAutoFit/>
          </a:bodyPr>
          <a:lstStyle/>
          <a:p>
            <a:pPr marL="0" lvl="0" indent="0" rtl="0">
              <a:spcBef>
                <a:spcPts val="0"/>
              </a:spcBef>
              <a:spcAft>
                <a:spcPts val="0"/>
              </a:spcAft>
              <a:buNone/>
            </a:pPr>
            <a:r>
              <a:rPr lang="es-VE" sz="5400" dirty="0" smtClean="0">
                <a:effectLst>
                  <a:outerShdw blurRad="38100" dist="38100" dir="2700000" algn="tl">
                    <a:srgbClr val="000000">
                      <a:alpha val="43137"/>
                    </a:srgbClr>
                  </a:outerShdw>
                </a:effectLst>
              </a:rPr>
              <a:t>5. Aportes del Grupo</a:t>
            </a:r>
            <a:endParaRPr sz="5400" dirty="0">
              <a:effectLst>
                <a:outerShdw blurRad="38100" dist="38100" dir="2700000" algn="tl">
                  <a:srgbClr val="000000">
                    <a:alpha val="43137"/>
                  </a:srgbClr>
                </a:outerShdw>
              </a:effectLst>
            </a:endParaRPr>
          </a:p>
        </p:txBody>
      </p:sp>
      <p:cxnSp>
        <p:nvCxnSpPr>
          <p:cNvPr id="14" name="13 Conector recto"/>
          <p:cNvCxnSpPr/>
          <p:nvPr/>
        </p:nvCxnSpPr>
        <p:spPr>
          <a:xfrm>
            <a:off x="215516" y="2715766"/>
            <a:ext cx="8352928" cy="0"/>
          </a:xfrm>
          <a:prstGeom prst="line">
            <a:avLst/>
          </a:prstGeom>
        </p:spPr>
        <p:style>
          <a:lnRef idx="2">
            <a:schemeClr val="accent3"/>
          </a:lnRef>
          <a:fillRef idx="0">
            <a:schemeClr val="accent3"/>
          </a:fillRef>
          <a:effectRef idx="1">
            <a:schemeClr val="accent3"/>
          </a:effectRef>
          <a:fontRef idx="minor">
            <a:schemeClr val="tx1"/>
          </a:fontRef>
        </p:style>
      </p:cxnSp>
      <p:sp>
        <p:nvSpPr>
          <p:cNvPr id="3" name="2 Rectángulo"/>
          <p:cNvSpPr/>
          <p:nvPr/>
        </p:nvSpPr>
        <p:spPr>
          <a:xfrm>
            <a:off x="179512" y="2800548"/>
            <a:ext cx="8424936" cy="923330"/>
          </a:xfrm>
          <a:prstGeom prst="rect">
            <a:avLst/>
          </a:prstGeom>
        </p:spPr>
        <p:txBody>
          <a:bodyPr wrap="square">
            <a:spAutoFit/>
          </a:bodyPr>
          <a:lstStyle/>
          <a:p>
            <a:r>
              <a:rPr lang="es-ES" sz="1800" dirty="0">
                <a:solidFill>
                  <a:schemeClr val="bg1"/>
                </a:solidFill>
                <a:latin typeface="Titillium Web" charset="0"/>
              </a:rPr>
              <a:t>Efecto de la Ablación con Catéter frente a la Medicación </a:t>
            </a:r>
            <a:r>
              <a:rPr lang="es-ES" sz="1800" dirty="0" err="1">
                <a:solidFill>
                  <a:schemeClr val="bg1"/>
                </a:solidFill>
                <a:latin typeface="Titillium Web" charset="0"/>
              </a:rPr>
              <a:t>Antiarrítmica</a:t>
            </a:r>
            <a:r>
              <a:rPr lang="es-ES" sz="1800" dirty="0">
                <a:solidFill>
                  <a:schemeClr val="bg1"/>
                </a:solidFill>
                <a:latin typeface="Titillium Web" charset="0"/>
              </a:rPr>
              <a:t> sobre la Calidad de Vida en Pacientes con Fibrilación Auricular</a:t>
            </a:r>
          </a:p>
          <a:p>
            <a:r>
              <a:rPr lang="es-ES" sz="1800" b="1" dirty="0">
                <a:solidFill>
                  <a:schemeClr val="bg1"/>
                </a:solidFill>
                <a:latin typeface="Titillium Web" charset="0"/>
              </a:rPr>
              <a:t>El Ensayo Clínico Aleatorizado CAPTAF</a:t>
            </a:r>
            <a:endParaRPr lang="es-VE" sz="1800" b="1" dirty="0">
              <a:solidFill>
                <a:schemeClr val="bg1"/>
              </a:solidFill>
              <a:latin typeface="Titillium Web" charset="0"/>
            </a:endParaRPr>
          </a:p>
        </p:txBody>
      </p:sp>
    </p:spTree>
    <p:extLst>
      <p:ext uri="{BB962C8B-B14F-4D97-AF65-F5344CB8AC3E}">
        <p14:creationId xmlns:p14="http://schemas.microsoft.com/office/powerpoint/2010/main" val="5007914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6" name="Google Shape;75;p14"/>
          <p:cNvSpPr txBox="1">
            <a:spLocks/>
          </p:cNvSpPr>
          <p:nvPr/>
        </p:nvSpPr>
        <p:spPr>
          <a:xfrm>
            <a:off x="-3" y="1419622"/>
            <a:ext cx="9143999" cy="2376264"/>
          </a:xfrm>
          <a:prstGeom prst="rect">
            <a:avLst/>
          </a:prstGeom>
          <a:solidFill>
            <a:srgbClr val="FFFFFF">
              <a:alpha val="54902"/>
            </a:srgb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pPr algn="ctr"/>
            <a:r>
              <a:rPr lang="es-VE" sz="4400" dirty="0" smtClean="0">
                <a:solidFill>
                  <a:schemeClr val="bg1"/>
                </a:solidFill>
                <a:effectLst>
                  <a:outerShdw blurRad="38100" dist="38100" dir="2700000" algn="tl">
                    <a:srgbClr val="000000">
                      <a:alpha val="43137"/>
                    </a:srgbClr>
                  </a:outerShdw>
                </a:effectLst>
              </a:rPr>
              <a:t>Interrogante del Ciclo</a:t>
            </a:r>
          </a:p>
          <a:p>
            <a:pPr algn="ctr"/>
            <a:r>
              <a:rPr lang="es-VE" sz="2800" b="0" dirty="0">
                <a:solidFill>
                  <a:schemeClr val="tx1"/>
                </a:solidFill>
                <a:effectLst>
                  <a:outerShdw blurRad="38100" dist="38100" dir="2700000" algn="tl">
                    <a:srgbClr val="000000">
                      <a:alpha val="43137"/>
                    </a:srgbClr>
                  </a:outerShdw>
                </a:effectLst>
                <a:cs typeface="Arial" pitchFamily="34" charset="0"/>
              </a:rPr>
              <a:t>En el paciente con fibrilación auricular paroxística </a:t>
            </a:r>
            <a:endParaRPr lang="es-VE" sz="2800" b="0" dirty="0" smtClean="0">
              <a:solidFill>
                <a:schemeClr val="tx1"/>
              </a:solidFill>
              <a:effectLst>
                <a:outerShdw blurRad="38100" dist="38100" dir="2700000" algn="tl">
                  <a:srgbClr val="000000">
                    <a:alpha val="43137"/>
                  </a:srgbClr>
                </a:outerShdw>
              </a:effectLst>
              <a:cs typeface="Arial" pitchFamily="34" charset="0"/>
            </a:endParaRPr>
          </a:p>
          <a:p>
            <a:pPr algn="ctr"/>
            <a:r>
              <a:rPr lang="es-VE" sz="2800" b="0" dirty="0" smtClean="0">
                <a:solidFill>
                  <a:schemeClr val="tx1"/>
                </a:solidFill>
                <a:effectLst>
                  <a:outerShdw blurRad="38100" dist="38100" dir="2700000" algn="tl">
                    <a:srgbClr val="000000">
                      <a:alpha val="43137"/>
                    </a:srgbClr>
                  </a:outerShdw>
                </a:effectLst>
                <a:cs typeface="Arial" pitchFamily="34" charset="0"/>
              </a:rPr>
              <a:t>la </a:t>
            </a:r>
            <a:r>
              <a:rPr lang="es-VE" sz="2800" b="0" dirty="0">
                <a:solidFill>
                  <a:schemeClr val="tx1"/>
                </a:solidFill>
                <a:effectLst>
                  <a:outerShdw blurRad="38100" dist="38100" dir="2700000" algn="tl">
                    <a:srgbClr val="000000">
                      <a:alpha val="43137"/>
                    </a:srgbClr>
                  </a:outerShdw>
                </a:effectLst>
                <a:cs typeface="Arial" pitchFamily="34" charset="0"/>
              </a:rPr>
              <a:t>aplicación de </a:t>
            </a:r>
            <a:r>
              <a:rPr lang="es-VE" sz="2800" b="0" dirty="0" smtClean="0">
                <a:solidFill>
                  <a:schemeClr val="tx1"/>
                </a:solidFill>
                <a:effectLst>
                  <a:outerShdw blurRad="38100" dist="38100" dir="2700000" algn="tl">
                    <a:srgbClr val="000000">
                      <a:alpha val="43137"/>
                    </a:srgbClr>
                  </a:outerShdw>
                </a:effectLst>
                <a:cs typeface="Arial" pitchFamily="34" charset="0"/>
              </a:rPr>
              <a:t>ablación </a:t>
            </a:r>
            <a:r>
              <a:rPr lang="es-VE" sz="2800" b="0" dirty="0">
                <a:solidFill>
                  <a:schemeClr val="tx1"/>
                </a:solidFill>
                <a:effectLst>
                  <a:outerShdw blurRad="38100" dist="38100" dir="2700000" algn="tl">
                    <a:srgbClr val="000000">
                      <a:alpha val="43137"/>
                    </a:srgbClr>
                  </a:outerShdw>
                </a:effectLst>
                <a:cs typeface="Arial" pitchFamily="34" charset="0"/>
              </a:rPr>
              <a:t>con </a:t>
            </a:r>
            <a:r>
              <a:rPr lang="es-VE" sz="2800" b="0" dirty="0" smtClean="0">
                <a:solidFill>
                  <a:schemeClr val="tx1"/>
                </a:solidFill>
                <a:effectLst>
                  <a:outerShdw blurRad="38100" dist="38100" dir="2700000" algn="tl">
                    <a:srgbClr val="000000">
                      <a:alpha val="43137"/>
                    </a:srgbClr>
                  </a:outerShdw>
                </a:effectLst>
                <a:cs typeface="Arial" pitchFamily="34" charset="0"/>
              </a:rPr>
              <a:t>catéter</a:t>
            </a:r>
          </a:p>
          <a:p>
            <a:pPr algn="ctr"/>
            <a:r>
              <a:rPr lang="es-VE" sz="2800" b="0" dirty="0" smtClean="0">
                <a:solidFill>
                  <a:schemeClr val="tx1"/>
                </a:solidFill>
                <a:effectLst>
                  <a:outerShdw blurRad="38100" dist="38100" dir="2700000" algn="tl">
                    <a:srgbClr val="000000">
                      <a:alpha val="43137"/>
                    </a:srgbClr>
                  </a:outerShdw>
                </a:effectLst>
                <a:cs typeface="Arial" pitchFamily="34" charset="0"/>
              </a:rPr>
              <a:t>versus tratamiento </a:t>
            </a:r>
            <a:r>
              <a:rPr lang="es-VE" sz="2800" b="0" dirty="0" err="1" smtClean="0">
                <a:solidFill>
                  <a:schemeClr val="tx1"/>
                </a:solidFill>
                <a:effectLst>
                  <a:outerShdw blurRad="38100" dist="38100" dir="2700000" algn="tl">
                    <a:srgbClr val="000000">
                      <a:alpha val="43137"/>
                    </a:srgbClr>
                  </a:outerShdw>
                </a:effectLst>
                <a:cs typeface="Arial" pitchFamily="34" charset="0"/>
              </a:rPr>
              <a:t>antiarrítmico</a:t>
            </a:r>
            <a:endParaRPr lang="es-VE" sz="2800" b="0" dirty="0" smtClean="0">
              <a:solidFill>
                <a:schemeClr val="tx1"/>
              </a:solidFill>
              <a:effectLst>
                <a:outerShdw blurRad="38100" dist="38100" dir="2700000" algn="tl">
                  <a:srgbClr val="000000">
                    <a:alpha val="43137"/>
                  </a:srgbClr>
                </a:outerShdw>
              </a:effectLst>
              <a:cs typeface="Arial" pitchFamily="34" charset="0"/>
            </a:endParaRPr>
          </a:p>
          <a:p>
            <a:pPr algn="ctr"/>
            <a:r>
              <a:rPr lang="es-VE" sz="2800" b="0" dirty="0" smtClean="0">
                <a:solidFill>
                  <a:schemeClr val="tx1"/>
                </a:solidFill>
                <a:effectLst>
                  <a:outerShdw blurRad="38100" dist="38100" dir="2700000" algn="tl">
                    <a:srgbClr val="000000">
                      <a:alpha val="43137"/>
                    </a:srgbClr>
                  </a:outerShdw>
                </a:effectLst>
                <a:cs typeface="Arial" pitchFamily="34" charset="0"/>
              </a:rPr>
              <a:t>¿</a:t>
            </a:r>
            <a:r>
              <a:rPr lang="es-VE" sz="2800" b="0" dirty="0">
                <a:solidFill>
                  <a:schemeClr val="tx1"/>
                </a:solidFill>
                <a:effectLst>
                  <a:outerShdw blurRad="38100" dist="38100" dir="2700000" algn="tl">
                    <a:srgbClr val="000000">
                      <a:alpha val="43137"/>
                    </a:srgbClr>
                  </a:outerShdw>
                </a:effectLst>
                <a:cs typeface="Arial" pitchFamily="34" charset="0"/>
              </a:rPr>
              <a:t>Reduce recurrencia y </a:t>
            </a:r>
            <a:r>
              <a:rPr lang="es-VE" sz="2800" b="0" dirty="0" smtClean="0">
                <a:solidFill>
                  <a:schemeClr val="tx1"/>
                </a:solidFill>
                <a:effectLst>
                  <a:outerShdw blurRad="38100" dist="38100" dir="2700000" algn="tl">
                    <a:srgbClr val="000000">
                      <a:alpha val="43137"/>
                    </a:srgbClr>
                  </a:outerShdw>
                </a:effectLst>
                <a:cs typeface="Arial" pitchFamily="34" charset="0"/>
              </a:rPr>
              <a:t>mortalidad?</a:t>
            </a:r>
            <a:r>
              <a:rPr lang="es-VE" sz="2800" b="0" dirty="0">
                <a:solidFill>
                  <a:schemeClr val="tx1"/>
                </a:solidFill>
                <a:effectLst>
                  <a:outerShdw blurRad="38100" dist="38100" dir="2700000" algn="tl">
                    <a:srgbClr val="000000">
                      <a:alpha val="43137"/>
                    </a:srgbClr>
                  </a:outerShdw>
                </a:effectLst>
                <a:cs typeface="Arial" pitchFamily="34" charset="0"/>
              </a:rPr>
              <a:t> </a:t>
            </a:r>
          </a:p>
        </p:txBody>
      </p:sp>
    </p:spTree>
    <p:extLst>
      <p:ext uri="{BB962C8B-B14F-4D97-AF65-F5344CB8AC3E}">
        <p14:creationId xmlns:p14="http://schemas.microsoft.com/office/powerpoint/2010/main" val="35452564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2" name="Google Shape;75;p14"/>
          <p:cNvSpPr txBox="1">
            <a:spLocks/>
          </p:cNvSpPr>
          <p:nvPr/>
        </p:nvSpPr>
        <p:spPr>
          <a:xfrm>
            <a:off x="0" y="0"/>
            <a:ext cx="9144000" cy="627534"/>
          </a:xfrm>
          <a:prstGeom prst="rect">
            <a:avLst/>
          </a:prstGeom>
          <a:solidFill>
            <a:srgbClr val="FFFFFF">
              <a:alpha val="34118"/>
            </a:srgb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cxnSp>
        <p:nvCxnSpPr>
          <p:cNvPr id="7" name="6 Conector recto"/>
          <p:cNvCxnSpPr/>
          <p:nvPr/>
        </p:nvCxnSpPr>
        <p:spPr>
          <a:xfrm>
            <a:off x="0" y="62753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Google Shape;75;p14"/>
          <p:cNvSpPr txBox="1">
            <a:spLocks/>
          </p:cNvSpPr>
          <p:nvPr/>
        </p:nvSpPr>
        <p:spPr>
          <a:xfrm>
            <a:off x="107504" y="0"/>
            <a:ext cx="9144000" cy="606996"/>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r>
              <a:rPr lang="es-VE" sz="3200" dirty="0" smtClean="0"/>
              <a:t>Aportes del Grupo</a:t>
            </a:r>
            <a:endParaRPr lang="es-VE" sz="3200" dirty="0"/>
          </a:p>
        </p:txBody>
      </p:sp>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38" t="15760" r="25083" b="73993"/>
          <a:stretch/>
        </p:blipFill>
        <p:spPr bwMode="auto">
          <a:xfrm rot="10800000">
            <a:off x="-4" y="4896304"/>
            <a:ext cx="9164304" cy="26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19 CuadroTexto"/>
          <p:cNvSpPr txBox="1"/>
          <p:nvPr/>
        </p:nvSpPr>
        <p:spPr>
          <a:xfrm>
            <a:off x="0" y="4887039"/>
            <a:ext cx="9107488" cy="276999"/>
          </a:xfrm>
          <a:prstGeom prst="rect">
            <a:avLst/>
          </a:prstGeom>
          <a:noFill/>
        </p:spPr>
        <p:txBody>
          <a:bodyPr wrap="square" rtlCol="0">
            <a:spAutoFit/>
          </a:bodyPr>
          <a:lstStyle/>
          <a:p>
            <a:pPr algn="r"/>
            <a:r>
              <a:rPr lang="es-US" sz="1200" i="1" dirty="0">
                <a:solidFill>
                  <a:schemeClr val="bg1"/>
                </a:solidFill>
                <a:latin typeface="Century Gothic" pitchFamily="34" charset="0"/>
                <a:cs typeface="Calibri" pitchFamily="34" charset="0"/>
              </a:rPr>
              <a:t>JAMA. 2019;321(11):1059–1068. doi:10.1001/jama.2019.0335</a:t>
            </a:r>
            <a:endParaRPr lang="es-US" sz="1200" i="1" dirty="0" smtClean="0">
              <a:solidFill>
                <a:schemeClr val="bg1"/>
              </a:solidFill>
              <a:latin typeface="Century Gothic" pitchFamily="34" charset="0"/>
              <a:cs typeface="Calibri" pitchFamily="34" charset="0"/>
            </a:endParaRPr>
          </a:p>
        </p:txBody>
      </p:sp>
      <p:sp>
        <p:nvSpPr>
          <p:cNvPr id="2" name="1 Rectángulo"/>
          <p:cNvSpPr/>
          <p:nvPr/>
        </p:nvSpPr>
        <p:spPr>
          <a:xfrm>
            <a:off x="323528" y="915566"/>
            <a:ext cx="8352928" cy="138499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r>
              <a:rPr lang="es-VE" dirty="0" smtClean="0">
                <a:latin typeface="Titillium Web" charset="0"/>
              </a:rPr>
              <a:t>El estudio tuvo como objetivo evaluar la mejoría </a:t>
            </a:r>
            <a:r>
              <a:rPr lang="es-VE" dirty="0">
                <a:latin typeface="Titillium Web" charset="0"/>
              </a:rPr>
              <a:t>de </a:t>
            </a:r>
            <a:r>
              <a:rPr lang="es-VE" dirty="0" smtClean="0">
                <a:latin typeface="Titillium Web" charset="0"/>
              </a:rPr>
              <a:t>la calidad </a:t>
            </a:r>
            <a:r>
              <a:rPr lang="es-VE" dirty="0">
                <a:latin typeface="Titillium Web" charset="0"/>
              </a:rPr>
              <a:t>de </a:t>
            </a:r>
            <a:r>
              <a:rPr lang="es-VE" dirty="0" smtClean="0">
                <a:latin typeface="Titillium Web" charset="0"/>
              </a:rPr>
              <a:t>vida de pacientes sometidos a dos estrategias de tratamiento para la FA, </a:t>
            </a:r>
            <a:r>
              <a:rPr lang="es-VE" dirty="0">
                <a:latin typeface="Titillium Web" charset="0"/>
              </a:rPr>
              <a:t>sin embargo, </a:t>
            </a:r>
            <a:r>
              <a:rPr lang="es-VE" dirty="0" smtClean="0">
                <a:latin typeface="Titillium Web" charset="0"/>
              </a:rPr>
              <a:t>consideramos </a:t>
            </a:r>
            <a:r>
              <a:rPr lang="es-VE" b="1" dirty="0">
                <a:latin typeface="Titillium Web" charset="0"/>
              </a:rPr>
              <a:t>que </a:t>
            </a:r>
            <a:r>
              <a:rPr lang="es-VE" b="1" dirty="0" smtClean="0">
                <a:latin typeface="Titillium Web" charset="0"/>
              </a:rPr>
              <a:t>la calidad de vida no fue evaluada de </a:t>
            </a:r>
            <a:r>
              <a:rPr lang="es-VE" b="1" dirty="0">
                <a:latin typeface="Titillium Web" charset="0"/>
              </a:rPr>
              <a:t>forma </a:t>
            </a:r>
            <a:r>
              <a:rPr lang="es-VE" b="1" dirty="0" smtClean="0">
                <a:latin typeface="Titillium Web" charset="0"/>
              </a:rPr>
              <a:t>holística</a:t>
            </a:r>
            <a:r>
              <a:rPr lang="es-VE" dirty="0" smtClean="0">
                <a:latin typeface="Titillium Web" charset="0"/>
              </a:rPr>
              <a:t>, al solo tomar en cuenta la percepción del paciente de su estado </a:t>
            </a:r>
            <a:r>
              <a:rPr lang="es-VE" dirty="0">
                <a:latin typeface="Titillium Web" charset="0"/>
              </a:rPr>
              <a:t>de salud general como punto final primario</a:t>
            </a:r>
            <a:r>
              <a:rPr lang="es-VE" dirty="0" smtClean="0">
                <a:latin typeface="Titillium Web" charset="0"/>
              </a:rPr>
              <a:t>, categorizando como secundarios otras áreas que integran la calidad de vida como son el bienestar social, físico y emocional para lo cual </a:t>
            </a:r>
            <a:r>
              <a:rPr lang="es-VE" b="1" dirty="0" smtClean="0">
                <a:latin typeface="Titillium Web" charset="0"/>
              </a:rPr>
              <a:t>debería ser considerado el puntaje global del instrumento SF-36.</a:t>
            </a:r>
            <a:endParaRPr lang="es-VE" b="1" dirty="0">
              <a:latin typeface="Titillium Web" charset="0"/>
            </a:endParaRPr>
          </a:p>
        </p:txBody>
      </p:sp>
      <p:sp>
        <p:nvSpPr>
          <p:cNvPr id="13" name="12 Rectángulo"/>
          <p:cNvSpPr/>
          <p:nvPr/>
        </p:nvSpPr>
        <p:spPr>
          <a:xfrm>
            <a:off x="323528" y="2554907"/>
            <a:ext cx="8352928" cy="138499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s-VE" dirty="0" smtClean="0">
                <a:latin typeface="Titillium Web" charset="0"/>
              </a:rPr>
              <a:t>En relación a la interrogante de investigación, el presente estudio aporta datos únicamente en términos de recurrencia de FA tanto paroxística como persistente tras la ablación en comparación con la medicación </a:t>
            </a:r>
            <a:r>
              <a:rPr lang="es-VE" dirty="0" err="1" smtClean="0">
                <a:latin typeface="Titillium Web" charset="0"/>
              </a:rPr>
              <a:t>antiarrítmica</a:t>
            </a:r>
            <a:r>
              <a:rPr lang="es-VE" dirty="0" smtClean="0">
                <a:latin typeface="Titillium Web" charset="0"/>
              </a:rPr>
              <a:t>, considerada como un punto final secundario del estudio. Sin embargo, con respecto a la mortalidad no aporta datos en este grupo de pacientes debido a que representa otro punto final secundario que junto con la recurrencia de FA </a:t>
            </a:r>
            <a:r>
              <a:rPr lang="es-VE" b="1" dirty="0" smtClean="0">
                <a:latin typeface="Titillium Web" charset="0"/>
              </a:rPr>
              <a:t>son considerados exploratorios</a:t>
            </a:r>
            <a:r>
              <a:rPr lang="es-VE" dirty="0" smtClean="0">
                <a:latin typeface="Titillium Web" charset="0"/>
              </a:rPr>
              <a:t>, cuyos </a:t>
            </a:r>
            <a:r>
              <a:rPr lang="es-VE" b="1" dirty="0" smtClean="0">
                <a:latin typeface="Titillium Web" charset="0"/>
              </a:rPr>
              <a:t>datos estadísticos no son de utilidad para inferir efectos definitivos de ambas estrategias de tratamiento.</a:t>
            </a:r>
            <a:endParaRPr lang="es-VE" b="1" dirty="0">
              <a:latin typeface="Titillium Web" charset="0"/>
            </a:endParaRPr>
          </a:p>
        </p:txBody>
      </p:sp>
    </p:spTree>
    <p:extLst>
      <p:ext uri="{BB962C8B-B14F-4D97-AF65-F5344CB8AC3E}">
        <p14:creationId xmlns:p14="http://schemas.microsoft.com/office/powerpoint/2010/main" val="13889280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7"/>
        <p:cNvGrpSpPr/>
        <p:nvPr/>
      </p:nvGrpSpPr>
      <p:grpSpPr>
        <a:xfrm>
          <a:off x="0" y="0"/>
          <a:ext cx="0" cy="0"/>
          <a:chOff x="0" y="0"/>
          <a:chExt cx="0" cy="0"/>
        </a:xfrm>
      </p:grpSpPr>
      <p:sp>
        <p:nvSpPr>
          <p:cNvPr id="68" name="Google Shape;68;p13"/>
          <p:cNvSpPr txBox="1">
            <a:spLocks noGrp="1"/>
          </p:cNvSpPr>
          <p:nvPr>
            <p:ph type="ctrTitle" idx="4294967295"/>
          </p:nvPr>
        </p:nvSpPr>
        <p:spPr>
          <a:xfrm>
            <a:off x="685800" y="440350"/>
            <a:ext cx="43605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6000" dirty="0" smtClean="0"/>
              <a:t>¡Gracias!</a:t>
            </a:r>
            <a:endParaRPr sz="6000" dirty="0"/>
          </a:p>
        </p:txBody>
      </p:sp>
      <p:sp>
        <p:nvSpPr>
          <p:cNvPr id="70" name="Google Shape;70;p13"/>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44</a:t>
            </a:fld>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2" name="Google Shape;75;p14"/>
          <p:cNvSpPr txBox="1">
            <a:spLocks/>
          </p:cNvSpPr>
          <p:nvPr/>
        </p:nvSpPr>
        <p:spPr>
          <a:xfrm>
            <a:off x="0" y="0"/>
            <a:ext cx="9144000" cy="627534"/>
          </a:xfrm>
          <a:prstGeom prst="rect">
            <a:avLst/>
          </a:prstGeom>
          <a:solidFill>
            <a:srgbClr val="FFFFFF">
              <a:alpha val="34118"/>
            </a:srgb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cxnSp>
        <p:nvCxnSpPr>
          <p:cNvPr id="7" name="6 Conector recto"/>
          <p:cNvCxnSpPr/>
          <p:nvPr/>
        </p:nvCxnSpPr>
        <p:spPr>
          <a:xfrm>
            <a:off x="0" y="62753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Google Shape;75;p14"/>
          <p:cNvSpPr txBox="1">
            <a:spLocks/>
          </p:cNvSpPr>
          <p:nvPr/>
        </p:nvSpPr>
        <p:spPr>
          <a:xfrm>
            <a:off x="152400" y="-20538"/>
            <a:ext cx="9144000" cy="627534"/>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r>
              <a:rPr lang="es-VE" dirty="0" smtClean="0">
                <a:effectLst>
                  <a:outerShdw blurRad="38100" dist="38100" dir="2700000" algn="tl">
                    <a:srgbClr val="000000">
                      <a:alpha val="43137"/>
                    </a:srgbClr>
                  </a:outerShdw>
                </a:effectLst>
              </a:rPr>
              <a:t>Objetivo del Estudio</a:t>
            </a:r>
            <a:endParaRPr lang="es-VE" dirty="0">
              <a:effectLst>
                <a:outerShdw blurRad="38100" dist="38100" dir="2700000" algn="tl">
                  <a:srgbClr val="000000">
                    <a:alpha val="43137"/>
                  </a:srgbClr>
                </a:outerShdw>
              </a:effectLst>
            </a:endParaRPr>
          </a:p>
        </p:txBody>
      </p:sp>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38" t="15760" r="25083" b="73993"/>
          <a:stretch/>
        </p:blipFill>
        <p:spPr bwMode="auto">
          <a:xfrm rot="10800000">
            <a:off x="-4" y="4896304"/>
            <a:ext cx="9164304" cy="26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19 CuadroTexto"/>
          <p:cNvSpPr txBox="1"/>
          <p:nvPr/>
        </p:nvSpPr>
        <p:spPr>
          <a:xfrm>
            <a:off x="-36512" y="4887039"/>
            <a:ext cx="9216008" cy="276999"/>
          </a:xfrm>
          <a:prstGeom prst="rect">
            <a:avLst/>
          </a:prstGeom>
          <a:noFill/>
        </p:spPr>
        <p:txBody>
          <a:bodyPr wrap="square" rtlCol="0">
            <a:spAutoFit/>
          </a:bodyPr>
          <a:lstStyle/>
          <a:p>
            <a:pPr algn="r"/>
            <a:r>
              <a:rPr lang="es-US" sz="1200" i="1" dirty="0">
                <a:solidFill>
                  <a:schemeClr val="bg1"/>
                </a:solidFill>
                <a:latin typeface="Century Gothic" pitchFamily="34" charset="0"/>
                <a:cs typeface="Calibri" pitchFamily="34" charset="0"/>
              </a:rPr>
              <a:t>JAMA. 2019;321(11):1059–1068. doi:10.1001/jama.2019.0335</a:t>
            </a:r>
            <a:endParaRPr lang="es-US" sz="1200" i="1" dirty="0" smtClean="0">
              <a:solidFill>
                <a:schemeClr val="bg1"/>
              </a:solidFill>
              <a:latin typeface="Century Gothic" pitchFamily="34" charset="0"/>
              <a:cs typeface="Calibri" pitchFamily="34" charset="0"/>
            </a:endParaRPr>
          </a:p>
        </p:txBody>
      </p:sp>
      <p:sp>
        <p:nvSpPr>
          <p:cNvPr id="13" name="Google Shape;75;p14"/>
          <p:cNvSpPr txBox="1">
            <a:spLocks/>
          </p:cNvSpPr>
          <p:nvPr/>
        </p:nvSpPr>
        <p:spPr>
          <a:xfrm>
            <a:off x="263059" y="3058268"/>
            <a:ext cx="8568952" cy="1457698"/>
          </a:xfrm>
          <a:prstGeom prst="rect">
            <a:avLst/>
          </a:prstGeom>
          <a:solidFill>
            <a:srgbClr val="FFFFFF">
              <a:alpha val="87843"/>
            </a:srgbClr>
          </a:solidFill>
          <a:ln w="19050">
            <a:noFill/>
          </a:ln>
          <a:effectLst>
            <a:outerShdw blurRad="50800" dist="38100" dir="2700000" algn="tl" rotWithShape="0">
              <a:prstClr val="black">
                <a:alpha val="40000"/>
              </a:prstClr>
            </a:outerShdw>
          </a:effectLst>
        </p:spPr>
        <p:txBody>
          <a:bodyPr spcFirstLastPara="1" wrap="square" lIns="144000" tIns="36000" rIns="144000" bIns="3600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pPr indent="363538" algn="just"/>
            <a:r>
              <a:rPr lang="es-ES" sz="1800" b="0" dirty="0" smtClean="0">
                <a:solidFill>
                  <a:schemeClr val="tx1"/>
                </a:solidFill>
                <a:latin typeface="Calibri" pitchFamily="34" charset="0"/>
                <a:cs typeface="Calibri" pitchFamily="34" charset="0"/>
              </a:rPr>
              <a:t>«Comparar </a:t>
            </a:r>
            <a:r>
              <a:rPr lang="es-ES" sz="1800" b="0" dirty="0">
                <a:solidFill>
                  <a:schemeClr val="tx1"/>
                </a:solidFill>
                <a:latin typeface="Calibri" pitchFamily="34" charset="0"/>
                <a:cs typeface="Calibri" pitchFamily="34" charset="0"/>
              </a:rPr>
              <a:t>los efectos de 2 estrategias de tratamiento, ablación con catéter y terapia farmacológica optimizada, en pacientes con fibrilación auricular sintomática, utilizando </a:t>
            </a:r>
            <a:r>
              <a:rPr lang="es-ES" sz="1800" b="0" dirty="0" smtClean="0">
                <a:solidFill>
                  <a:schemeClr val="tx1"/>
                </a:solidFill>
                <a:latin typeface="Calibri" pitchFamily="34" charset="0"/>
                <a:cs typeface="Calibri" pitchFamily="34" charset="0"/>
              </a:rPr>
              <a:t>el puntaje obtenido de la </a:t>
            </a:r>
            <a:r>
              <a:rPr lang="es-ES" sz="1800" b="0" dirty="0" err="1">
                <a:solidFill>
                  <a:schemeClr val="tx1"/>
                </a:solidFill>
                <a:latin typeface="Calibri" pitchFamily="34" charset="0"/>
                <a:cs typeface="Calibri" pitchFamily="34" charset="0"/>
              </a:rPr>
              <a:t>subescala</a:t>
            </a:r>
            <a:r>
              <a:rPr lang="es-ES" sz="1800" b="0" dirty="0">
                <a:solidFill>
                  <a:schemeClr val="tx1"/>
                </a:solidFill>
                <a:latin typeface="Calibri" pitchFamily="34" charset="0"/>
                <a:cs typeface="Calibri" pitchFamily="34" charset="0"/>
              </a:rPr>
              <a:t> de Salud General de la Encuesta de Salud de Forma </a:t>
            </a:r>
            <a:r>
              <a:rPr lang="es-ES" sz="1800" b="0" dirty="0" smtClean="0">
                <a:solidFill>
                  <a:schemeClr val="tx1"/>
                </a:solidFill>
                <a:latin typeface="Calibri" pitchFamily="34" charset="0"/>
                <a:cs typeface="Calibri" pitchFamily="34" charset="0"/>
              </a:rPr>
              <a:t>Corta </a:t>
            </a:r>
            <a:r>
              <a:rPr lang="es-ES" sz="1800" b="0" dirty="0">
                <a:solidFill>
                  <a:schemeClr val="tx1"/>
                </a:solidFill>
                <a:latin typeface="Calibri" pitchFamily="34" charset="0"/>
                <a:cs typeface="Calibri" pitchFamily="34" charset="0"/>
              </a:rPr>
              <a:t>de 36 </a:t>
            </a:r>
            <a:r>
              <a:rPr lang="es-ES" sz="1800" b="0" dirty="0" smtClean="0">
                <a:solidFill>
                  <a:schemeClr val="tx1"/>
                </a:solidFill>
                <a:latin typeface="Calibri" pitchFamily="34" charset="0"/>
                <a:cs typeface="Calibri" pitchFamily="34" charset="0"/>
              </a:rPr>
              <a:t>ítems del </a:t>
            </a:r>
            <a:r>
              <a:rPr lang="es-ES" sz="1800" b="0" dirty="0">
                <a:solidFill>
                  <a:schemeClr val="tx1"/>
                </a:solidFill>
                <a:latin typeface="Calibri" pitchFamily="34" charset="0"/>
                <a:cs typeface="Calibri" pitchFamily="34" charset="0"/>
              </a:rPr>
              <a:t>Estudio de Resultados Médicos </a:t>
            </a:r>
            <a:r>
              <a:rPr lang="es-ES" sz="1800" i="1" dirty="0" smtClean="0">
                <a:solidFill>
                  <a:schemeClr val="tx1"/>
                </a:solidFill>
                <a:latin typeface="Calibri" pitchFamily="34" charset="0"/>
                <a:cs typeface="Calibri" pitchFamily="34" charset="0"/>
              </a:rPr>
              <a:t>(</a:t>
            </a:r>
            <a:r>
              <a:rPr lang="es-ES" sz="1800" i="1" dirty="0">
                <a:solidFill>
                  <a:schemeClr val="tx1"/>
                </a:solidFill>
                <a:latin typeface="Calibri" pitchFamily="34" charset="0"/>
                <a:cs typeface="Calibri" pitchFamily="34" charset="0"/>
              </a:rPr>
              <a:t>Medical </a:t>
            </a:r>
            <a:r>
              <a:rPr lang="es-ES" sz="1800" i="1" dirty="0" err="1">
                <a:solidFill>
                  <a:schemeClr val="tx1"/>
                </a:solidFill>
                <a:latin typeface="Calibri" pitchFamily="34" charset="0"/>
                <a:cs typeface="Calibri" pitchFamily="34" charset="0"/>
              </a:rPr>
              <a:t>Outcomes</a:t>
            </a:r>
            <a:r>
              <a:rPr lang="es-ES" sz="1800" i="1" dirty="0">
                <a:solidFill>
                  <a:schemeClr val="tx1"/>
                </a:solidFill>
                <a:latin typeface="Calibri" pitchFamily="34" charset="0"/>
                <a:cs typeface="Calibri" pitchFamily="34" charset="0"/>
              </a:rPr>
              <a:t> </a:t>
            </a:r>
            <a:r>
              <a:rPr lang="es-ES" sz="1800" i="1" dirty="0" err="1">
                <a:solidFill>
                  <a:schemeClr val="tx1"/>
                </a:solidFill>
                <a:latin typeface="Calibri" pitchFamily="34" charset="0"/>
                <a:cs typeface="Calibri" pitchFamily="34" charset="0"/>
              </a:rPr>
              <a:t>Study</a:t>
            </a:r>
            <a:r>
              <a:rPr lang="es-ES" sz="1800" i="1" dirty="0">
                <a:solidFill>
                  <a:schemeClr val="tx1"/>
                </a:solidFill>
                <a:latin typeface="Calibri" pitchFamily="34" charset="0"/>
                <a:cs typeface="Calibri" pitchFamily="34" charset="0"/>
              </a:rPr>
              <a:t> 36-ItemShort-Form </a:t>
            </a:r>
            <a:r>
              <a:rPr lang="es-ES" sz="1800" i="1" dirty="0" err="1">
                <a:solidFill>
                  <a:schemeClr val="tx1"/>
                </a:solidFill>
                <a:latin typeface="Calibri" pitchFamily="34" charset="0"/>
                <a:cs typeface="Calibri" pitchFamily="34" charset="0"/>
              </a:rPr>
              <a:t>Health</a:t>
            </a:r>
            <a:r>
              <a:rPr lang="es-ES" sz="1800" i="1" dirty="0">
                <a:solidFill>
                  <a:schemeClr val="tx1"/>
                </a:solidFill>
                <a:latin typeface="Calibri" pitchFamily="34" charset="0"/>
                <a:cs typeface="Calibri" pitchFamily="34" charset="0"/>
              </a:rPr>
              <a:t> </a:t>
            </a:r>
            <a:r>
              <a:rPr lang="es-ES" sz="1800" i="1" dirty="0" err="1">
                <a:solidFill>
                  <a:schemeClr val="tx1"/>
                </a:solidFill>
                <a:latin typeface="Calibri" pitchFamily="34" charset="0"/>
                <a:cs typeface="Calibri" pitchFamily="34" charset="0"/>
              </a:rPr>
              <a:t>Survey</a:t>
            </a:r>
            <a:r>
              <a:rPr lang="es-ES" sz="1800" i="1" dirty="0">
                <a:solidFill>
                  <a:schemeClr val="tx1"/>
                </a:solidFill>
                <a:latin typeface="Calibri" pitchFamily="34" charset="0"/>
                <a:cs typeface="Calibri" pitchFamily="34" charset="0"/>
              </a:rPr>
              <a:t>) </a:t>
            </a:r>
            <a:r>
              <a:rPr lang="es-ES" sz="1800" b="0" dirty="0">
                <a:solidFill>
                  <a:schemeClr val="tx1"/>
                </a:solidFill>
                <a:latin typeface="Calibri" pitchFamily="34" charset="0"/>
                <a:cs typeface="Calibri" pitchFamily="34" charset="0"/>
              </a:rPr>
              <a:t>como punto final </a:t>
            </a:r>
            <a:r>
              <a:rPr lang="es-ES" sz="1800" b="0" dirty="0" smtClean="0">
                <a:solidFill>
                  <a:schemeClr val="tx1"/>
                </a:solidFill>
                <a:latin typeface="Calibri" pitchFamily="34" charset="0"/>
                <a:cs typeface="Calibri" pitchFamily="34" charset="0"/>
              </a:rPr>
              <a:t>primario»</a:t>
            </a:r>
            <a:endParaRPr lang="es-VE" sz="1800" b="0" dirty="0">
              <a:solidFill>
                <a:schemeClr val="tx1"/>
              </a:solidFill>
              <a:latin typeface="Calibri" pitchFamily="34" charset="0"/>
              <a:cs typeface="Calibri" pitchFamily="34" charset="0"/>
            </a:endParaRPr>
          </a:p>
        </p:txBody>
      </p:sp>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570" t="22619" r="3587" b="27976"/>
          <a:stretch/>
        </p:blipFill>
        <p:spPr bwMode="auto">
          <a:xfrm>
            <a:off x="1115616" y="843558"/>
            <a:ext cx="6840760" cy="19442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55963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2" name="Google Shape;75;p14"/>
          <p:cNvSpPr txBox="1">
            <a:spLocks/>
          </p:cNvSpPr>
          <p:nvPr/>
        </p:nvSpPr>
        <p:spPr>
          <a:xfrm>
            <a:off x="0" y="0"/>
            <a:ext cx="9144000" cy="627534"/>
          </a:xfrm>
          <a:prstGeom prst="rect">
            <a:avLst/>
          </a:prstGeom>
          <a:solidFill>
            <a:srgbClr val="FFFFFF">
              <a:alpha val="34118"/>
            </a:srgb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cxnSp>
        <p:nvCxnSpPr>
          <p:cNvPr id="7" name="6 Conector recto"/>
          <p:cNvCxnSpPr/>
          <p:nvPr/>
        </p:nvCxnSpPr>
        <p:spPr>
          <a:xfrm>
            <a:off x="0" y="62753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Google Shape;75;p14"/>
          <p:cNvSpPr txBox="1">
            <a:spLocks/>
          </p:cNvSpPr>
          <p:nvPr/>
        </p:nvSpPr>
        <p:spPr>
          <a:xfrm>
            <a:off x="152400" y="-20538"/>
            <a:ext cx="9144000" cy="627534"/>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r>
              <a:rPr lang="es-VE" sz="3400" dirty="0" smtClean="0">
                <a:effectLst>
                  <a:outerShdw blurRad="38100" dist="38100" dir="2700000" algn="tl">
                    <a:srgbClr val="000000">
                      <a:alpha val="43137"/>
                    </a:srgbClr>
                  </a:outerShdw>
                </a:effectLst>
              </a:rPr>
              <a:t>Hipótesis y Puntos Finales de Investigación.</a:t>
            </a:r>
            <a:endParaRPr lang="es-VE" sz="3400" dirty="0">
              <a:effectLst>
                <a:outerShdw blurRad="38100" dist="38100" dir="2700000" algn="tl">
                  <a:srgbClr val="000000">
                    <a:alpha val="43137"/>
                  </a:srgbClr>
                </a:outerShdw>
              </a:effectLst>
            </a:endParaRPr>
          </a:p>
        </p:txBody>
      </p:sp>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38" t="15760" r="25083" b="73993"/>
          <a:stretch/>
        </p:blipFill>
        <p:spPr bwMode="auto">
          <a:xfrm rot="10800000">
            <a:off x="-4" y="4896304"/>
            <a:ext cx="9164304" cy="26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19 CuadroTexto"/>
          <p:cNvSpPr txBox="1"/>
          <p:nvPr/>
        </p:nvSpPr>
        <p:spPr>
          <a:xfrm>
            <a:off x="-36512" y="4887039"/>
            <a:ext cx="9216008" cy="276999"/>
          </a:xfrm>
          <a:prstGeom prst="rect">
            <a:avLst/>
          </a:prstGeom>
          <a:noFill/>
        </p:spPr>
        <p:txBody>
          <a:bodyPr wrap="square" rtlCol="0">
            <a:spAutoFit/>
          </a:bodyPr>
          <a:lstStyle/>
          <a:p>
            <a:pPr algn="r"/>
            <a:r>
              <a:rPr lang="es-US" sz="1200" i="1" dirty="0">
                <a:solidFill>
                  <a:schemeClr val="bg1"/>
                </a:solidFill>
                <a:latin typeface="Century Gothic" pitchFamily="34" charset="0"/>
                <a:cs typeface="Calibri" pitchFamily="34" charset="0"/>
              </a:rPr>
              <a:t>JAMA. 2019;321(11):1059–1068. doi:10.1001/jama.2019.0335</a:t>
            </a:r>
            <a:endParaRPr lang="es-US" sz="1200" i="1" dirty="0" smtClean="0">
              <a:solidFill>
                <a:schemeClr val="bg1"/>
              </a:solidFill>
              <a:latin typeface="Century Gothic" pitchFamily="34" charset="0"/>
              <a:cs typeface="Calibri" pitchFamily="34" charset="0"/>
            </a:endParaRPr>
          </a:p>
        </p:txBody>
      </p:sp>
      <p:sp>
        <p:nvSpPr>
          <p:cNvPr id="13" name="Google Shape;75;p14"/>
          <p:cNvSpPr txBox="1">
            <a:spLocks/>
          </p:cNvSpPr>
          <p:nvPr/>
        </p:nvSpPr>
        <p:spPr>
          <a:xfrm>
            <a:off x="251520" y="814987"/>
            <a:ext cx="8568952" cy="1180699"/>
          </a:xfrm>
          <a:prstGeom prst="rect">
            <a:avLst/>
          </a:prstGeom>
          <a:solidFill>
            <a:srgbClr val="FFFFFF">
              <a:alpha val="87843"/>
            </a:srgbClr>
          </a:solidFill>
          <a:ln w="19050">
            <a:noFill/>
          </a:ln>
          <a:effectLst>
            <a:outerShdw blurRad="50800" dist="38100" dir="2700000" algn="tl" rotWithShape="0">
              <a:prstClr val="black">
                <a:alpha val="40000"/>
              </a:prstClr>
            </a:outerShdw>
          </a:effectLst>
        </p:spPr>
        <p:txBody>
          <a:bodyPr spcFirstLastPara="1" wrap="square" lIns="144000" tIns="36000" rIns="144000" bIns="3600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pPr algn="just"/>
            <a:r>
              <a:rPr lang="es-ES" sz="1800" dirty="0" smtClean="0">
                <a:solidFill>
                  <a:srgbClr val="C00000"/>
                </a:solidFill>
                <a:latin typeface="Calibri" pitchFamily="34" charset="0"/>
                <a:cs typeface="Calibri" pitchFamily="34" charset="0"/>
              </a:rPr>
              <a:t>Hipótesis de Investigación </a:t>
            </a:r>
            <a:r>
              <a:rPr lang="es-ES" sz="1800" b="0" dirty="0" smtClean="0">
                <a:solidFill>
                  <a:schemeClr val="tx1"/>
                </a:solidFill>
                <a:latin typeface="Calibri" pitchFamily="34" charset="0"/>
                <a:cs typeface="Calibri" pitchFamily="34" charset="0"/>
              </a:rPr>
              <a:t>«La </a:t>
            </a:r>
            <a:r>
              <a:rPr lang="es-ES" sz="1800" b="0" dirty="0">
                <a:solidFill>
                  <a:schemeClr val="tx1"/>
                </a:solidFill>
                <a:latin typeface="Calibri" pitchFamily="34" charset="0"/>
                <a:cs typeface="Calibri" pitchFamily="34" charset="0"/>
              </a:rPr>
              <a:t>ablación con catéter de la fibrilación auricular es superior a la terapia farmacológica convencional optimizada para mejorar la calidad de vida relacionada con la salud (</a:t>
            </a:r>
            <a:r>
              <a:rPr lang="es-ES" sz="1800" b="0" dirty="0" err="1">
                <a:solidFill>
                  <a:schemeClr val="tx1"/>
                </a:solidFill>
                <a:latin typeface="Calibri" pitchFamily="34" charset="0"/>
                <a:cs typeface="Calibri" pitchFamily="34" charset="0"/>
              </a:rPr>
              <a:t>CdV</a:t>
            </a:r>
            <a:r>
              <a:rPr lang="es-ES" sz="1800" b="0" dirty="0">
                <a:solidFill>
                  <a:schemeClr val="tx1"/>
                </a:solidFill>
                <a:latin typeface="Calibri" pitchFamily="34" charset="0"/>
                <a:cs typeface="Calibri" pitchFamily="34" charset="0"/>
              </a:rPr>
              <a:t>) general a los 12 meses de seguimiento en pacientes con FA sintomática.»</a:t>
            </a:r>
            <a:endParaRPr lang="es-VE" sz="1800" b="0" dirty="0">
              <a:solidFill>
                <a:schemeClr val="tx1"/>
              </a:solidFill>
              <a:latin typeface="Calibri" pitchFamily="34" charset="0"/>
              <a:cs typeface="Calibri" pitchFamily="34" charset="0"/>
            </a:endParaRPr>
          </a:p>
        </p:txBody>
      </p:sp>
      <p:graphicFrame>
        <p:nvGraphicFramePr>
          <p:cNvPr id="10" name="Diagrama 3"/>
          <p:cNvGraphicFramePr/>
          <p:nvPr>
            <p:extLst>
              <p:ext uri="{D42A27DB-BD31-4B8C-83A1-F6EECF244321}">
                <p14:modId xmlns:p14="http://schemas.microsoft.com/office/powerpoint/2010/main" val="630396860"/>
              </p:ext>
            </p:extLst>
          </p:nvPr>
        </p:nvGraphicFramePr>
        <p:xfrm>
          <a:off x="806256" y="2283718"/>
          <a:ext cx="7459479" cy="21984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1 Rectángulo"/>
          <p:cNvSpPr/>
          <p:nvPr/>
        </p:nvSpPr>
        <p:spPr>
          <a:xfrm>
            <a:off x="3779912" y="2586266"/>
            <a:ext cx="3744416" cy="1569660"/>
          </a:xfrm>
          <a:prstGeom prst="rect">
            <a:avLst/>
          </a:prstGeom>
        </p:spPr>
        <p:txBody>
          <a:bodyPr wrap="square">
            <a:spAutoFit/>
          </a:bodyPr>
          <a:lstStyle/>
          <a:p>
            <a:pPr lvl="0" algn="just"/>
            <a:r>
              <a:rPr lang="es-VE" sz="1600" dirty="0">
                <a:latin typeface="Calibri" pitchFamily="34" charset="0"/>
                <a:cs typeface="Calibri" pitchFamily="34" charset="0"/>
              </a:rPr>
              <a:t>Puntaje de la </a:t>
            </a:r>
            <a:r>
              <a:rPr lang="es-VE" sz="1600" dirty="0" err="1">
                <a:latin typeface="Calibri" pitchFamily="34" charset="0"/>
                <a:cs typeface="Calibri" pitchFamily="34" charset="0"/>
              </a:rPr>
              <a:t>subescala</a:t>
            </a:r>
            <a:r>
              <a:rPr lang="es-VE" sz="1600" dirty="0">
                <a:latin typeface="Calibri" pitchFamily="34" charset="0"/>
                <a:cs typeface="Calibri" pitchFamily="34" charset="0"/>
              </a:rPr>
              <a:t> de Salud General de la Encuesta de Salud de Forma Corta del Estudio de Resultados Médicos de 36 ítems (</a:t>
            </a:r>
            <a:r>
              <a:rPr lang="es-VE" sz="1600" i="1" dirty="0">
                <a:latin typeface="Calibri" pitchFamily="34" charset="0"/>
                <a:cs typeface="Calibri" pitchFamily="34" charset="0"/>
              </a:rPr>
              <a:t>Medical </a:t>
            </a:r>
            <a:r>
              <a:rPr lang="es-VE" sz="1600" i="1" dirty="0" err="1">
                <a:latin typeface="Calibri" pitchFamily="34" charset="0"/>
                <a:cs typeface="Calibri" pitchFamily="34" charset="0"/>
              </a:rPr>
              <a:t>Outcomes</a:t>
            </a:r>
            <a:r>
              <a:rPr lang="es-VE" sz="1600" i="1" dirty="0">
                <a:latin typeface="Calibri" pitchFamily="34" charset="0"/>
                <a:cs typeface="Calibri" pitchFamily="34" charset="0"/>
              </a:rPr>
              <a:t> </a:t>
            </a:r>
            <a:r>
              <a:rPr lang="es-VE" sz="1600" i="1" dirty="0" err="1">
                <a:latin typeface="Calibri" pitchFamily="34" charset="0"/>
                <a:cs typeface="Calibri" pitchFamily="34" charset="0"/>
              </a:rPr>
              <a:t>Study</a:t>
            </a:r>
            <a:r>
              <a:rPr lang="es-VE" sz="1600" i="1" dirty="0">
                <a:latin typeface="Calibri" pitchFamily="34" charset="0"/>
                <a:cs typeface="Calibri" pitchFamily="34" charset="0"/>
              </a:rPr>
              <a:t> 36-ItemShort-Form </a:t>
            </a:r>
            <a:r>
              <a:rPr lang="es-VE" sz="1600" i="1" dirty="0" err="1">
                <a:latin typeface="Calibri" pitchFamily="34" charset="0"/>
                <a:cs typeface="Calibri" pitchFamily="34" charset="0"/>
              </a:rPr>
              <a:t>Health</a:t>
            </a:r>
            <a:r>
              <a:rPr lang="es-VE" sz="1600" i="1" dirty="0">
                <a:latin typeface="Calibri" pitchFamily="34" charset="0"/>
                <a:cs typeface="Calibri" pitchFamily="34" charset="0"/>
              </a:rPr>
              <a:t> </a:t>
            </a:r>
            <a:r>
              <a:rPr lang="es-VE" sz="1600" i="1" dirty="0" err="1">
                <a:latin typeface="Calibri" pitchFamily="34" charset="0"/>
                <a:cs typeface="Calibri" pitchFamily="34" charset="0"/>
              </a:rPr>
              <a:t>Survey</a:t>
            </a:r>
            <a:r>
              <a:rPr lang="es-VE" sz="1600" i="1" dirty="0">
                <a:latin typeface="Calibri" pitchFamily="34" charset="0"/>
                <a:cs typeface="Calibri" pitchFamily="34" charset="0"/>
              </a:rPr>
              <a:t>) </a:t>
            </a:r>
            <a:r>
              <a:rPr lang="es-VE" sz="1600" dirty="0">
                <a:latin typeface="Calibri" pitchFamily="34" charset="0"/>
                <a:cs typeface="Calibri" pitchFamily="34" charset="0"/>
              </a:rPr>
              <a:t>medida al inicio del estudio y a los 12 meses.</a:t>
            </a:r>
          </a:p>
        </p:txBody>
      </p:sp>
    </p:spTree>
    <p:extLst>
      <p:ext uri="{BB962C8B-B14F-4D97-AF65-F5344CB8AC3E}">
        <p14:creationId xmlns:p14="http://schemas.microsoft.com/office/powerpoint/2010/main" val="37674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2" name="Google Shape;75;p14"/>
          <p:cNvSpPr txBox="1">
            <a:spLocks/>
          </p:cNvSpPr>
          <p:nvPr/>
        </p:nvSpPr>
        <p:spPr>
          <a:xfrm>
            <a:off x="0" y="0"/>
            <a:ext cx="9144000" cy="627534"/>
          </a:xfrm>
          <a:prstGeom prst="rect">
            <a:avLst/>
          </a:prstGeom>
          <a:solidFill>
            <a:srgbClr val="FFFFFF">
              <a:alpha val="34118"/>
            </a:srgb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cxnSp>
        <p:nvCxnSpPr>
          <p:cNvPr id="7" name="6 Conector recto"/>
          <p:cNvCxnSpPr/>
          <p:nvPr/>
        </p:nvCxnSpPr>
        <p:spPr>
          <a:xfrm>
            <a:off x="0" y="62753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Google Shape;75;p14"/>
          <p:cNvSpPr txBox="1">
            <a:spLocks/>
          </p:cNvSpPr>
          <p:nvPr/>
        </p:nvSpPr>
        <p:spPr>
          <a:xfrm>
            <a:off x="152400" y="-20538"/>
            <a:ext cx="9144000" cy="627534"/>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r>
              <a:rPr lang="es-VE" sz="3400" dirty="0" smtClean="0">
                <a:effectLst>
                  <a:outerShdw blurRad="38100" dist="38100" dir="2700000" algn="tl">
                    <a:srgbClr val="000000">
                      <a:alpha val="43137"/>
                    </a:srgbClr>
                  </a:outerShdw>
                </a:effectLst>
              </a:rPr>
              <a:t>Hipótesis y Puntos Finales de Investigación.</a:t>
            </a:r>
            <a:endParaRPr lang="es-VE" sz="3400" dirty="0">
              <a:effectLst>
                <a:outerShdw blurRad="38100" dist="38100" dir="2700000" algn="tl">
                  <a:srgbClr val="000000">
                    <a:alpha val="43137"/>
                  </a:srgbClr>
                </a:outerShdw>
              </a:effectLst>
            </a:endParaRPr>
          </a:p>
        </p:txBody>
      </p:sp>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38" t="15760" r="25083" b="73993"/>
          <a:stretch/>
        </p:blipFill>
        <p:spPr bwMode="auto">
          <a:xfrm rot="10800000">
            <a:off x="-4" y="4896304"/>
            <a:ext cx="9164304" cy="26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19 CuadroTexto"/>
          <p:cNvSpPr txBox="1"/>
          <p:nvPr/>
        </p:nvSpPr>
        <p:spPr>
          <a:xfrm>
            <a:off x="-36512" y="4887039"/>
            <a:ext cx="9216008" cy="276999"/>
          </a:xfrm>
          <a:prstGeom prst="rect">
            <a:avLst/>
          </a:prstGeom>
          <a:noFill/>
        </p:spPr>
        <p:txBody>
          <a:bodyPr wrap="square" rtlCol="0">
            <a:spAutoFit/>
          </a:bodyPr>
          <a:lstStyle/>
          <a:p>
            <a:pPr algn="r"/>
            <a:r>
              <a:rPr lang="es-US" sz="1200" i="1" dirty="0">
                <a:solidFill>
                  <a:schemeClr val="bg1"/>
                </a:solidFill>
                <a:latin typeface="Century Gothic" pitchFamily="34" charset="0"/>
                <a:cs typeface="Calibri" pitchFamily="34" charset="0"/>
              </a:rPr>
              <a:t>JAMA. 2019;321(11):1059–1068. doi:10.1001/jama.2019.0335</a:t>
            </a:r>
            <a:endParaRPr lang="es-US" sz="1200" i="1" dirty="0" smtClean="0">
              <a:solidFill>
                <a:schemeClr val="bg1"/>
              </a:solidFill>
              <a:latin typeface="Century Gothic" pitchFamily="34" charset="0"/>
              <a:cs typeface="Calibri" pitchFamily="34" charset="0"/>
            </a:endParaRPr>
          </a:p>
        </p:txBody>
      </p:sp>
      <p:graphicFrame>
        <p:nvGraphicFramePr>
          <p:cNvPr id="10" name="Diagrama 3"/>
          <p:cNvGraphicFramePr/>
          <p:nvPr>
            <p:extLst>
              <p:ext uri="{D42A27DB-BD31-4B8C-83A1-F6EECF244321}">
                <p14:modId xmlns:p14="http://schemas.microsoft.com/office/powerpoint/2010/main" val="2851529268"/>
              </p:ext>
            </p:extLst>
          </p:nvPr>
        </p:nvGraphicFramePr>
        <p:xfrm>
          <a:off x="323528" y="1059582"/>
          <a:ext cx="8568952" cy="35283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1 Rectángulo"/>
          <p:cNvSpPr/>
          <p:nvPr/>
        </p:nvSpPr>
        <p:spPr>
          <a:xfrm>
            <a:off x="3779912" y="1611253"/>
            <a:ext cx="3600400" cy="2400657"/>
          </a:xfrm>
          <a:prstGeom prst="rect">
            <a:avLst/>
          </a:prstGeom>
        </p:spPr>
        <p:txBody>
          <a:bodyPr wrap="square">
            <a:spAutoFit/>
          </a:bodyPr>
          <a:lstStyle/>
          <a:p>
            <a:pPr marL="285750" lvl="0" indent="-285750" algn="just">
              <a:buFont typeface="Arial" pitchFamily="34" charset="0"/>
              <a:buChar char="•"/>
            </a:pPr>
            <a:endParaRPr lang="es-VE" sz="1500" dirty="0">
              <a:latin typeface="Calibri" pitchFamily="34" charset="0"/>
              <a:cs typeface="Calibri" pitchFamily="34" charset="0"/>
            </a:endParaRPr>
          </a:p>
          <a:p>
            <a:pPr marL="285750" lvl="0" indent="-285750" algn="just">
              <a:buFont typeface="Arial" pitchFamily="34" charset="0"/>
              <a:buChar char="•"/>
            </a:pPr>
            <a:r>
              <a:rPr lang="es-VE" sz="1500" dirty="0">
                <a:latin typeface="Calibri" pitchFamily="34" charset="0"/>
                <a:cs typeface="Calibri" pitchFamily="34" charset="0"/>
              </a:rPr>
              <a:t>La puntuación de las 7 </a:t>
            </a:r>
            <a:r>
              <a:rPr lang="es-VE" sz="1500" dirty="0" err="1">
                <a:latin typeface="Calibri" pitchFamily="34" charset="0"/>
                <a:cs typeface="Calibri" pitchFamily="34" charset="0"/>
              </a:rPr>
              <a:t>subescalas</a:t>
            </a:r>
            <a:r>
              <a:rPr lang="es-VE" sz="1500" dirty="0">
                <a:latin typeface="Calibri" pitchFamily="34" charset="0"/>
                <a:cs typeface="Calibri" pitchFamily="34" charset="0"/>
              </a:rPr>
              <a:t> del SF-36 restantes.</a:t>
            </a:r>
          </a:p>
          <a:p>
            <a:pPr marL="285750" lvl="0" indent="-285750" algn="just">
              <a:buFont typeface="Arial" pitchFamily="34" charset="0"/>
              <a:buChar char="•"/>
            </a:pPr>
            <a:r>
              <a:rPr lang="es-VE" sz="1500" dirty="0">
                <a:latin typeface="Calibri" pitchFamily="34" charset="0"/>
                <a:cs typeface="Calibri" pitchFamily="34" charset="0"/>
              </a:rPr>
              <a:t>La puntuación de síntomas de la EHRA.</a:t>
            </a:r>
          </a:p>
          <a:p>
            <a:pPr marL="285750" lvl="0" indent="-285750" algn="just">
              <a:buFont typeface="Arial" pitchFamily="34" charset="0"/>
              <a:buChar char="•"/>
            </a:pPr>
            <a:r>
              <a:rPr lang="es-VE" sz="1500" dirty="0">
                <a:latin typeface="Calibri" pitchFamily="34" charset="0"/>
                <a:cs typeface="Calibri" pitchFamily="34" charset="0"/>
              </a:rPr>
              <a:t>El número de cardioversiones.</a:t>
            </a:r>
          </a:p>
          <a:p>
            <a:pPr marL="285750" lvl="0" indent="-285750" algn="just">
              <a:buFont typeface="Arial" pitchFamily="34" charset="0"/>
              <a:buChar char="•"/>
            </a:pPr>
            <a:r>
              <a:rPr lang="es-VE" sz="1500" dirty="0">
                <a:latin typeface="Calibri" pitchFamily="34" charset="0"/>
                <a:cs typeface="Calibri" pitchFamily="34" charset="0"/>
              </a:rPr>
              <a:t>La carga de FA.</a:t>
            </a:r>
          </a:p>
          <a:p>
            <a:pPr marL="285750" lvl="0" indent="-285750" algn="just">
              <a:buFont typeface="Arial" pitchFamily="34" charset="0"/>
              <a:buChar char="•"/>
            </a:pPr>
            <a:r>
              <a:rPr lang="es-VE" sz="1500" dirty="0">
                <a:latin typeface="Calibri" pitchFamily="34" charset="0"/>
                <a:cs typeface="Calibri" pitchFamily="34" charset="0"/>
              </a:rPr>
              <a:t>La ausencia de recurrencia de fibrilación auricular (al menos 2 minutos de duración en ICM y de 1 minuto en registros de </a:t>
            </a:r>
            <a:r>
              <a:rPr lang="es-VE" sz="1500" dirty="0" err="1">
                <a:latin typeface="Calibri" pitchFamily="34" charset="0"/>
                <a:cs typeface="Calibri" pitchFamily="34" charset="0"/>
              </a:rPr>
              <a:t>Holter</a:t>
            </a:r>
            <a:r>
              <a:rPr lang="es-VE" sz="1500" dirty="0">
                <a:latin typeface="Calibri" pitchFamily="34" charset="0"/>
                <a:cs typeface="Calibri" pitchFamily="34" charset="0"/>
              </a:rPr>
              <a:t> de 24 horas).</a:t>
            </a:r>
          </a:p>
        </p:txBody>
      </p:sp>
    </p:spTree>
    <p:extLst>
      <p:ext uri="{BB962C8B-B14F-4D97-AF65-F5344CB8AC3E}">
        <p14:creationId xmlns:p14="http://schemas.microsoft.com/office/powerpoint/2010/main" val="258903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Google Shape;75;p14"/>
          <p:cNvSpPr txBox="1">
            <a:spLocks noGrp="1"/>
          </p:cNvSpPr>
          <p:nvPr>
            <p:ph type="ctrTitle"/>
          </p:nvPr>
        </p:nvSpPr>
        <p:spPr>
          <a:xfrm>
            <a:off x="251520" y="1884769"/>
            <a:ext cx="6084172" cy="830997"/>
          </a:xfrm>
          <a:prstGeom prst="rect">
            <a:avLst/>
          </a:prstGeom>
          <a:noFill/>
        </p:spPr>
        <p:txBody>
          <a:bodyPr spcFirstLastPara="1" wrap="square" lIns="0" tIns="0" rIns="0" bIns="0" anchor="b" anchorCtr="0">
            <a:spAutoFit/>
          </a:bodyPr>
          <a:lstStyle/>
          <a:p>
            <a:pPr marL="0" lvl="0" indent="0" rtl="0">
              <a:spcBef>
                <a:spcPts val="0"/>
              </a:spcBef>
              <a:spcAft>
                <a:spcPts val="0"/>
              </a:spcAft>
              <a:buNone/>
            </a:pPr>
            <a:r>
              <a:rPr lang="es-VE" sz="5400" dirty="0" smtClean="0">
                <a:effectLst>
                  <a:outerShdw blurRad="38100" dist="38100" dir="2700000" algn="tl">
                    <a:srgbClr val="000000">
                      <a:alpha val="43137"/>
                    </a:srgbClr>
                  </a:outerShdw>
                </a:effectLst>
              </a:rPr>
              <a:t>1. Métodos</a:t>
            </a:r>
            <a:endParaRPr sz="5400" dirty="0">
              <a:effectLst>
                <a:outerShdw blurRad="38100" dist="38100" dir="2700000" algn="tl">
                  <a:srgbClr val="000000">
                    <a:alpha val="43137"/>
                  </a:srgbClr>
                </a:outerShdw>
              </a:effectLst>
            </a:endParaRPr>
          </a:p>
        </p:txBody>
      </p:sp>
      <p:cxnSp>
        <p:nvCxnSpPr>
          <p:cNvPr id="14" name="13 Conector recto"/>
          <p:cNvCxnSpPr/>
          <p:nvPr/>
        </p:nvCxnSpPr>
        <p:spPr>
          <a:xfrm>
            <a:off x="215516" y="2715766"/>
            <a:ext cx="8352928" cy="0"/>
          </a:xfrm>
          <a:prstGeom prst="line">
            <a:avLst/>
          </a:prstGeom>
        </p:spPr>
        <p:style>
          <a:lnRef idx="2">
            <a:schemeClr val="accent3"/>
          </a:lnRef>
          <a:fillRef idx="0">
            <a:schemeClr val="accent3"/>
          </a:fillRef>
          <a:effectRef idx="1">
            <a:schemeClr val="accent3"/>
          </a:effectRef>
          <a:fontRef idx="minor">
            <a:schemeClr val="tx1"/>
          </a:fontRef>
        </p:style>
      </p:cxnSp>
      <p:sp>
        <p:nvSpPr>
          <p:cNvPr id="3" name="2 Rectángulo"/>
          <p:cNvSpPr/>
          <p:nvPr/>
        </p:nvSpPr>
        <p:spPr>
          <a:xfrm>
            <a:off x="179512" y="2800548"/>
            <a:ext cx="8424936" cy="923330"/>
          </a:xfrm>
          <a:prstGeom prst="rect">
            <a:avLst/>
          </a:prstGeom>
        </p:spPr>
        <p:txBody>
          <a:bodyPr wrap="square">
            <a:spAutoFit/>
          </a:bodyPr>
          <a:lstStyle/>
          <a:p>
            <a:r>
              <a:rPr lang="es-ES" sz="1800" dirty="0">
                <a:solidFill>
                  <a:schemeClr val="bg1"/>
                </a:solidFill>
                <a:latin typeface="Titillium Web" charset="0"/>
              </a:rPr>
              <a:t>Efecto de la Ablación con Catéter frente a la Medicación </a:t>
            </a:r>
            <a:r>
              <a:rPr lang="es-ES" sz="1800" dirty="0" err="1">
                <a:solidFill>
                  <a:schemeClr val="bg1"/>
                </a:solidFill>
                <a:latin typeface="Titillium Web" charset="0"/>
              </a:rPr>
              <a:t>Antiarrítmica</a:t>
            </a:r>
            <a:r>
              <a:rPr lang="es-ES" sz="1800" dirty="0">
                <a:solidFill>
                  <a:schemeClr val="bg1"/>
                </a:solidFill>
                <a:latin typeface="Titillium Web" charset="0"/>
              </a:rPr>
              <a:t> sobre la Calidad de Vida en Pacientes con Fibrilación Auricular</a:t>
            </a:r>
          </a:p>
          <a:p>
            <a:r>
              <a:rPr lang="es-ES" sz="1800" b="1" dirty="0">
                <a:solidFill>
                  <a:schemeClr val="bg1"/>
                </a:solidFill>
                <a:latin typeface="Titillium Web" charset="0"/>
              </a:rPr>
              <a:t>El Ensayo Clínico Aleatorizado CAPTAF</a:t>
            </a:r>
            <a:endParaRPr lang="es-VE" sz="1800" b="1" dirty="0">
              <a:solidFill>
                <a:schemeClr val="bg1"/>
              </a:solidFill>
              <a:latin typeface="Titillium Web" charset="0"/>
            </a:endParaRPr>
          </a:p>
        </p:txBody>
      </p:sp>
    </p:spTree>
    <p:extLst>
      <p:ext uri="{BB962C8B-B14F-4D97-AF65-F5344CB8AC3E}">
        <p14:creationId xmlns:p14="http://schemas.microsoft.com/office/powerpoint/2010/main" val="3134551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12" name="Google Shape;75;p14"/>
          <p:cNvSpPr txBox="1">
            <a:spLocks/>
          </p:cNvSpPr>
          <p:nvPr/>
        </p:nvSpPr>
        <p:spPr>
          <a:xfrm>
            <a:off x="0" y="0"/>
            <a:ext cx="9144000" cy="627534"/>
          </a:xfrm>
          <a:prstGeom prst="rect">
            <a:avLst/>
          </a:prstGeom>
          <a:solidFill>
            <a:srgbClr val="FFFFFF">
              <a:alpha val="34118"/>
            </a:srgb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endParaRPr lang="es-VE" dirty="0">
              <a:effectLst>
                <a:outerShdw blurRad="38100" dist="38100" dir="2700000" algn="tl">
                  <a:srgbClr val="000000">
                    <a:alpha val="43137"/>
                  </a:srgbClr>
                </a:outerShdw>
              </a:effectLst>
            </a:endParaRPr>
          </a:p>
        </p:txBody>
      </p:sp>
      <p:cxnSp>
        <p:nvCxnSpPr>
          <p:cNvPr id="7" name="6 Conector recto"/>
          <p:cNvCxnSpPr/>
          <p:nvPr/>
        </p:nvCxnSpPr>
        <p:spPr>
          <a:xfrm>
            <a:off x="0" y="62753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Google Shape;75;p14"/>
          <p:cNvSpPr txBox="1">
            <a:spLocks/>
          </p:cNvSpPr>
          <p:nvPr/>
        </p:nvSpPr>
        <p:spPr>
          <a:xfrm>
            <a:off x="152400" y="-20538"/>
            <a:ext cx="9144000" cy="627534"/>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r>
              <a:rPr lang="es-VE" dirty="0" smtClean="0">
                <a:effectLst>
                  <a:outerShdw blurRad="38100" dist="38100" dir="2700000" algn="tl">
                    <a:srgbClr val="000000">
                      <a:alpha val="43137"/>
                    </a:srgbClr>
                  </a:outerShdw>
                </a:effectLst>
              </a:rPr>
              <a:t>Métodos</a:t>
            </a:r>
            <a:endParaRPr lang="es-VE" dirty="0">
              <a:effectLst>
                <a:outerShdw blurRad="38100" dist="38100" dir="2700000" algn="tl">
                  <a:srgbClr val="000000">
                    <a:alpha val="43137"/>
                  </a:srgbClr>
                </a:outerShdw>
              </a:effectLst>
            </a:endParaRPr>
          </a:p>
        </p:txBody>
      </p:sp>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38" t="15760" r="25083" b="73993"/>
          <a:stretch/>
        </p:blipFill>
        <p:spPr bwMode="auto">
          <a:xfrm rot="10800000">
            <a:off x="-4" y="4896304"/>
            <a:ext cx="9164304" cy="26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19 CuadroTexto"/>
          <p:cNvSpPr txBox="1"/>
          <p:nvPr/>
        </p:nvSpPr>
        <p:spPr>
          <a:xfrm>
            <a:off x="-36512" y="4887039"/>
            <a:ext cx="9216008" cy="276999"/>
          </a:xfrm>
          <a:prstGeom prst="rect">
            <a:avLst/>
          </a:prstGeom>
          <a:noFill/>
        </p:spPr>
        <p:txBody>
          <a:bodyPr wrap="square" rtlCol="0">
            <a:spAutoFit/>
          </a:bodyPr>
          <a:lstStyle/>
          <a:p>
            <a:pPr algn="r"/>
            <a:r>
              <a:rPr lang="es-US" sz="1200" i="1" dirty="0">
                <a:solidFill>
                  <a:schemeClr val="bg1"/>
                </a:solidFill>
                <a:latin typeface="Century Gothic" pitchFamily="34" charset="0"/>
                <a:cs typeface="Calibri" pitchFamily="34" charset="0"/>
              </a:rPr>
              <a:t>JAMA. 2019;321(11):1059–1068. doi:10.1001/jama.2019.0335</a:t>
            </a:r>
            <a:endParaRPr lang="es-US" sz="1200" i="1" dirty="0" smtClean="0">
              <a:solidFill>
                <a:schemeClr val="bg1"/>
              </a:solidFill>
              <a:latin typeface="Century Gothic" pitchFamily="34" charset="0"/>
              <a:cs typeface="Calibri" pitchFamily="34" charset="0"/>
            </a:endParaRPr>
          </a:p>
        </p:txBody>
      </p:sp>
      <p:sp>
        <p:nvSpPr>
          <p:cNvPr id="9" name="Google Shape;75;p14"/>
          <p:cNvSpPr txBox="1">
            <a:spLocks/>
          </p:cNvSpPr>
          <p:nvPr/>
        </p:nvSpPr>
        <p:spPr>
          <a:xfrm>
            <a:off x="152400" y="1347614"/>
            <a:ext cx="8740080" cy="349702"/>
          </a:xfrm>
          <a:prstGeom prst="rect">
            <a:avLst/>
          </a:prstGeom>
          <a:solidFill>
            <a:srgbClr val="FFFFFF">
              <a:alpha val="87843"/>
            </a:srgbClr>
          </a:solidFill>
          <a:ln w="19050">
            <a:noFill/>
          </a:ln>
          <a:effectLst>
            <a:outerShdw blurRad="50800" dist="38100" dir="2700000" algn="tl" rotWithShape="0">
              <a:prstClr val="black">
                <a:alpha val="40000"/>
              </a:prstClr>
            </a:outerShdw>
          </a:effectLst>
        </p:spPr>
        <p:txBody>
          <a:bodyPr spcFirstLastPara="1" wrap="square" lIns="144000" tIns="36000" rIns="144000" bIns="3600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pPr algn="ctr"/>
            <a:r>
              <a:rPr lang="es-ES" sz="1800" b="0" dirty="0" smtClean="0">
                <a:solidFill>
                  <a:schemeClr val="tx1"/>
                </a:solidFill>
                <a:latin typeface="Calibri" pitchFamily="34" charset="0"/>
                <a:cs typeface="Calibri" pitchFamily="34" charset="0"/>
              </a:rPr>
              <a:t>Ensayo aleatorizado, </a:t>
            </a:r>
            <a:r>
              <a:rPr lang="es-ES" sz="1800" b="0" dirty="0" err="1">
                <a:solidFill>
                  <a:schemeClr val="tx1"/>
                </a:solidFill>
                <a:latin typeface="Calibri" pitchFamily="34" charset="0"/>
                <a:cs typeface="Calibri" pitchFamily="34" charset="0"/>
              </a:rPr>
              <a:t>multicéntrico</a:t>
            </a:r>
            <a:r>
              <a:rPr lang="es-ES" sz="1800" b="0" dirty="0">
                <a:solidFill>
                  <a:schemeClr val="tx1"/>
                </a:solidFill>
                <a:latin typeface="Calibri" pitchFamily="34" charset="0"/>
                <a:cs typeface="Calibri" pitchFamily="34" charset="0"/>
              </a:rPr>
              <a:t> con una evaluación cegada de los </a:t>
            </a:r>
            <a:r>
              <a:rPr lang="es-ES" sz="1800" b="0" dirty="0" smtClean="0">
                <a:solidFill>
                  <a:schemeClr val="tx1"/>
                </a:solidFill>
                <a:latin typeface="Calibri" pitchFamily="34" charset="0"/>
                <a:cs typeface="Calibri" pitchFamily="34" charset="0"/>
              </a:rPr>
              <a:t>resultados. </a:t>
            </a:r>
            <a:endParaRPr lang="es-VE" sz="1800" b="0" dirty="0">
              <a:solidFill>
                <a:schemeClr val="tx1"/>
              </a:solidFill>
              <a:latin typeface="Calibri" pitchFamily="34" charset="0"/>
              <a:cs typeface="Calibri" pitchFamily="34" charset="0"/>
            </a:endParaRPr>
          </a:p>
        </p:txBody>
      </p:sp>
      <p:sp>
        <p:nvSpPr>
          <p:cNvPr id="13" name="Google Shape;75;p14"/>
          <p:cNvSpPr txBox="1">
            <a:spLocks/>
          </p:cNvSpPr>
          <p:nvPr/>
        </p:nvSpPr>
        <p:spPr>
          <a:xfrm>
            <a:off x="164930" y="787896"/>
            <a:ext cx="2966910" cy="399356"/>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pPr>
              <a:buClr>
                <a:schemeClr val="accent3"/>
              </a:buClr>
              <a:buSzPct val="100000"/>
            </a:pPr>
            <a:r>
              <a:rPr lang="es-VE" sz="2400" dirty="0" smtClean="0">
                <a:effectLst>
                  <a:outerShdw blurRad="38100" dist="38100" dir="2700000" algn="tl">
                    <a:srgbClr val="000000">
                      <a:alpha val="43137"/>
                    </a:srgbClr>
                  </a:outerShdw>
                </a:effectLst>
                <a:latin typeface="Calibri" pitchFamily="34" charset="0"/>
                <a:cs typeface="Calibri" pitchFamily="34" charset="0"/>
              </a:rPr>
              <a:t>Diseño del Estudio</a:t>
            </a:r>
            <a:endParaRPr lang="es-VE" sz="2400" dirty="0">
              <a:effectLst>
                <a:outerShdw blurRad="38100" dist="38100" dir="2700000" algn="tl">
                  <a:srgbClr val="000000">
                    <a:alpha val="43137"/>
                  </a:srgbClr>
                </a:outerShdw>
              </a:effectLst>
              <a:latin typeface="Calibri" pitchFamily="34" charset="0"/>
              <a:cs typeface="Calibri" pitchFamily="34" charset="0"/>
            </a:endParaRPr>
          </a:p>
        </p:txBody>
      </p:sp>
      <p:cxnSp>
        <p:nvCxnSpPr>
          <p:cNvPr id="3" name="2 Conector recto"/>
          <p:cNvCxnSpPr/>
          <p:nvPr/>
        </p:nvCxnSpPr>
        <p:spPr>
          <a:xfrm>
            <a:off x="152400" y="1187252"/>
            <a:ext cx="8740080" cy="0"/>
          </a:xfrm>
          <a:prstGeom prst="line">
            <a:avLst/>
          </a:prstGeom>
        </p:spPr>
        <p:style>
          <a:lnRef idx="1">
            <a:schemeClr val="accent3"/>
          </a:lnRef>
          <a:fillRef idx="0">
            <a:schemeClr val="accent3"/>
          </a:fillRef>
          <a:effectRef idx="0">
            <a:schemeClr val="accent3"/>
          </a:effectRef>
          <a:fontRef idx="minor">
            <a:schemeClr val="tx1"/>
          </a:fontRef>
        </p:style>
      </p:cxnSp>
      <p:sp>
        <p:nvSpPr>
          <p:cNvPr id="6" name="5 Rectángulo"/>
          <p:cNvSpPr/>
          <p:nvPr/>
        </p:nvSpPr>
        <p:spPr>
          <a:xfrm>
            <a:off x="35496" y="1851670"/>
            <a:ext cx="550151" cy="286232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600" b="1" cap="none" spc="50" dirty="0" smtClean="0">
                <a:ln w="11430"/>
                <a:solidFill>
                  <a:srgbClr val="C00000"/>
                </a:solidFill>
                <a:effectLst>
                  <a:outerShdw blurRad="76200" dist="50800" dir="5400000" algn="tl" rotWithShape="0">
                    <a:srgbClr val="000000">
                      <a:alpha val="65000"/>
                    </a:srgbClr>
                  </a:outerShdw>
                </a:effectLst>
              </a:rPr>
              <a:t>P</a:t>
            </a:r>
          </a:p>
          <a:p>
            <a:pPr algn="ctr"/>
            <a:r>
              <a:rPr lang="es-ES" sz="3600" b="1" spc="50" dirty="0" smtClean="0">
                <a:ln w="11430"/>
                <a:solidFill>
                  <a:srgbClr val="C00000"/>
                </a:solidFill>
                <a:effectLst>
                  <a:outerShdw blurRad="76200" dist="50800" dir="5400000" algn="tl" rotWithShape="0">
                    <a:srgbClr val="000000">
                      <a:alpha val="65000"/>
                    </a:srgbClr>
                  </a:outerShdw>
                </a:effectLst>
              </a:rPr>
              <a:t>R</a:t>
            </a:r>
          </a:p>
          <a:p>
            <a:pPr algn="ctr"/>
            <a:r>
              <a:rPr lang="es-ES" sz="3600" b="1" spc="50" dirty="0" smtClean="0">
                <a:ln w="11430"/>
                <a:solidFill>
                  <a:srgbClr val="C00000"/>
                </a:solidFill>
                <a:effectLst>
                  <a:outerShdw blurRad="76200" dist="50800" dir="5400000" algn="tl" rotWithShape="0">
                    <a:srgbClr val="000000">
                      <a:alpha val="65000"/>
                    </a:srgbClr>
                  </a:outerShdw>
                </a:effectLst>
              </a:rPr>
              <a:t>O</a:t>
            </a:r>
          </a:p>
          <a:p>
            <a:pPr algn="ctr"/>
            <a:r>
              <a:rPr lang="es-ES" sz="3600" b="1" cap="none" spc="50" dirty="0" smtClean="0">
                <a:ln w="11430"/>
                <a:solidFill>
                  <a:srgbClr val="C00000"/>
                </a:solidFill>
                <a:effectLst>
                  <a:outerShdw blurRad="76200" dist="50800" dir="5400000" algn="tl" rotWithShape="0">
                    <a:srgbClr val="000000">
                      <a:alpha val="65000"/>
                    </a:srgbClr>
                  </a:outerShdw>
                </a:effectLst>
              </a:rPr>
              <a:t>B</a:t>
            </a:r>
          </a:p>
          <a:p>
            <a:pPr algn="ctr"/>
            <a:r>
              <a:rPr lang="es-ES" sz="3600" b="1" spc="50" dirty="0">
                <a:ln w="11430"/>
                <a:solidFill>
                  <a:srgbClr val="C00000"/>
                </a:solidFill>
                <a:effectLst>
                  <a:outerShdw blurRad="76200" dist="50800" dir="5400000" algn="tl" rotWithShape="0">
                    <a:srgbClr val="000000">
                      <a:alpha val="65000"/>
                    </a:srgbClr>
                  </a:outerShdw>
                </a:effectLst>
              </a:rPr>
              <a:t>E</a:t>
            </a:r>
            <a:endParaRPr lang="es-ES" sz="3600" b="1" cap="none" spc="50" dirty="0">
              <a:ln w="11430"/>
              <a:solidFill>
                <a:srgbClr val="C00000"/>
              </a:solidFill>
              <a:effectLst>
                <a:outerShdw blurRad="76200" dist="50800" dir="5400000" algn="tl" rotWithShape="0">
                  <a:srgbClr val="000000">
                    <a:alpha val="65000"/>
                  </a:srgbClr>
                </a:outerShdw>
              </a:effectLst>
            </a:endParaRPr>
          </a:p>
        </p:txBody>
      </p:sp>
      <p:sp>
        <p:nvSpPr>
          <p:cNvPr id="17" name="Google Shape;75;p14"/>
          <p:cNvSpPr txBox="1">
            <a:spLocks/>
          </p:cNvSpPr>
          <p:nvPr/>
        </p:nvSpPr>
        <p:spPr>
          <a:xfrm>
            <a:off x="551662" y="2028378"/>
            <a:ext cx="3309612" cy="399356"/>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pPr>
              <a:buClr>
                <a:schemeClr val="accent3"/>
              </a:buClr>
              <a:buSzPct val="100000"/>
            </a:pPr>
            <a:r>
              <a:rPr lang="es-VE" sz="2400" i="1" dirty="0" err="1" smtClean="0">
                <a:effectLst>
                  <a:outerShdw blurRad="38100" dist="38100" dir="2700000" algn="tl">
                    <a:srgbClr val="000000">
                      <a:alpha val="43137"/>
                    </a:srgbClr>
                  </a:outerShdw>
                </a:effectLst>
                <a:latin typeface="Calibri" pitchFamily="34" charset="0"/>
                <a:cs typeface="Calibri" pitchFamily="34" charset="0"/>
              </a:rPr>
              <a:t>rospective</a:t>
            </a:r>
            <a:r>
              <a:rPr lang="es-VE" sz="2400" i="1" dirty="0" smtClean="0">
                <a:effectLst>
                  <a:outerShdw blurRad="38100" dist="38100" dir="2700000" algn="tl">
                    <a:srgbClr val="000000">
                      <a:alpha val="43137"/>
                    </a:srgbClr>
                  </a:outerShdw>
                </a:effectLst>
                <a:latin typeface="Calibri" pitchFamily="34" charset="0"/>
                <a:cs typeface="Calibri" pitchFamily="34" charset="0"/>
              </a:rPr>
              <a:t> (Prospectivo)</a:t>
            </a:r>
            <a:endParaRPr lang="es-VE" sz="2400" i="1" dirty="0">
              <a:effectLst>
                <a:outerShdw blurRad="38100" dist="38100" dir="2700000" algn="tl">
                  <a:srgbClr val="000000">
                    <a:alpha val="43137"/>
                  </a:srgbClr>
                </a:outerShdw>
              </a:effectLst>
              <a:latin typeface="Calibri" pitchFamily="34" charset="0"/>
              <a:cs typeface="Calibri" pitchFamily="34" charset="0"/>
            </a:endParaRPr>
          </a:p>
        </p:txBody>
      </p:sp>
      <p:sp>
        <p:nvSpPr>
          <p:cNvPr id="18" name="Google Shape;75;p14"/>
          <p:cNvSpPr txBox="1">
            <a:spLocks/>
          </p:cNvSpPr>
          <p:nvPr/>
        </p:nvSpPr>
        <p:spPr>
          <a:xfrm>
            <a:off x="548906" y="2571750"/>
            <a:ext cx="3309612" cy="399356"/>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pPr>
              <a:buClr>
                <a:schemeClr val="accent3"/>
              </a:buClr>
              <a:buSzPct val="100000"/>
            </a:pPr>
            <a:r>
              <a:rPr lang="es-VE" sz="2400" i="1" dirty="0" err="1" smtClean="0">
                <a:effectLst>
                  <a:outerShdw blurRad="38100" dist="38100" dir="2700000" algn="tl">
                    <a:srgbClr val="000000">
                      <a:alpha val="43137"/>
                    </a:srgbClr>
                  </a:outerShdw>
                </a:effectLst>
                <a:latin typeface="Calibri" pitchFamily="34" charset="0"/>
                <a:cs typeface="Calibri" pitchFamily="34" charset="0"/>
              </a:rPr>
              <a:t>andomized</a:t>
            </a:r>
            <a:r>
              <a:rPr lang="es-VE" sz="2400" i="1" dirty="0" smtClean="0">
                <a:effectLst>
                  <a:outerShdw blurRad="38100" dist="38100" dir="2700000" algn="tl">
                    <a:srgbClr val="000000">
                      <a:alpha val="43137"/>
                    </a:srgbClr>
                  </a:outerShdw>
                </a:effectLst>
                <a:latin typeface="Calibri" pitchFamily="34" charset="0"/>
                <a:cs typeface="Calibri" pitchFamily="34" charset="0"/>
              </a:rPr>
              <a:t> (Aleatorizado)</a:t>
            </a:r>
            <a:endParaRPr lang="es-VE" sz="2400" i="1" dirty="0">
              <a:effectLst>
                <a:outerShdw blurRad="38100" dist="38100" dir="2700000" algn="tl">
                  <a:srgbClr val="000000">
                    <a:alpha val="43137"/>
                  </a:srgbClr>
                </a:outerShdw>
              </a:effectLst>
              <a:latin typeface="Calibri" pitchFamily="34" charset="0"/>
              <a:cs typeface="Calibri" pitchFamily="34" charset="0"/>
            </a:endParaRPr>
          </a:p>
        </p:txBody>
      </p:sp>
      <p:sp>
        <p:nvSpPr>
          <p:cNvPr id="21" name="Google Shape;75;p14"/>
          <p:cNvSpPr txBox="1">
            <a:spLocks/>
          </p:cNvSpPr>
          <p:nvPr/>
        </p:nvSpPr>
        <p:spPr>
          <a:xfrm>
            <a:off x="548906" y="3108498"/>
            <a:ext cx="3309612" cy="399356"/>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pPr>
              <a:buClr>
                <a:schemeClr val="accent3"/>
              </a:buClr>
              <a:buSzPct val="100000"/>
            </a:pPr>
            <a:r>
              <a:rPr lang="es-VE" sz="2400" i="1" dirty="0" smtClean="0">
                <a:effectLst>
                  <a:outerShdw blurRad="38100" dist="38100" dir="2700000" algn="tl">
                    <a:srgbClr val="000000">
                      <a:alpha val="43137"/>
                    </a:srgbClr>
                  </a:outerShdw>
                </a:effectLst>
                <a:latin typeface="Calibri" pitchFamily="34" charset="0"/>
                <a:cs typeface="Calibri" pitchFamily="34" charset="0"/>
              </a:rPr>
              <a:t>pen-</a:t>
            </a:r>
            <a:r>
              <a:rPr lang="es-VE" sz="2400" i="1" dirty="0" err="1" smtClean="0">
                <a:effectLst>
                  <a:outerShdw blurRad="38100" dist="38100" dir="2700000" algn="tl">
                    <a:srgbClr val="000000">
                      <a:alpha val="43137"/>
                    </a:srgbClr>
                  </a:outerShdw>
                </a:effectLst>
                <a:latin typeface="Calibri" pitchFamily="34" charset="0"/>
                <a:cs typeface="Calibri" pitchFamily="34" charset="0"/>
              </a:rPr>
              <a:t>label</a:t>
            </a:r>
            <a:r>
              <a:rPr lang="es-VE" sz="2400" i="1" dirty="0" smtClean="0">
                <a:effectLst>
                  <a:outerShdw blurRad="38100" dist="38100" dir="2700000" algn="tl">
                    <a:srgbClr val="000000">
                      <a:alpha val="43137"/>
                    </a:srgbClr>
                  </a:outerShdw>
                </a:effectLst>
                <a:latin typeface="Calibri" pitchFamily="34" charset="0"/>
                <a:cs typeface="Calibri" pitchFamily="34" charset="0"/>
              </a:rPr>
              <a:t> (Abierto)</a:t>
            </a:r>
            <a:endParaRPr lang="es-VE" sz="2400" i="1" dirty="0">
              <a:effectLst>
                <a:outerShdw blurRad="38100" dist="38100" dir="2700000" algn="tl">
                  <a:srgbClr val="000000">
                    <a:alpha val="43137"/>
                  </a:srgbClr>
                </a:outerShdw>
              </a:effectLst>
              <a:latin typeface="Calibri" pitchFamily="34" charset="0"/>
              <a:cs typeface="Calibri" pitchFamily="34" charset="0"/>
            </a:endParaRPr>
          </a:p>
        </p:txBody>
      </p:sp>
      <p:sp>
        <p:nvSpPr>
          <p:cNvPr id="22" name="Google Shape;75;p14"/>
          <p:cNvSpPr txBox="1">
            <a:spLocks/>
          </p:cNvSpPr>
          <p:nvPr/>
        </p:nvSpPr>
        <p:spPr>
          <a:xfrm>
            <a:off x="548906" y="3651870"/>
            <a:ext cx="4104456" cy="399356"/>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pPr>
              <a:buClr>
                <a:schemeClr val="accent3"/>
              </a:buClr>
              <a:buSzPct val="100000"/>
            </a:pPr>
            <a:r>
              <a:rPr lang="es-VE" sz="2400" i="1" dirty="0" err="1" smtClean="0">
                <a:effectLst>
                  <a:outerShdw blurRad="38100" dist="38100" dir="2700000" algn="tl">
                    <a:srgbClr val="000000">
                      <a:alpha val="43137"/>
                    </a:srgbClr>
                  </a:outerShdw>
                </a:effectLst>
                <a:latin typeface="Calibri" pitchFamily="34" charset="0"/>
                <a:cs typeface="Calibri" pitchFamily="34" charset="0"/>
              </a:rPr>
              <a:t>linded</a:t>
            </a:r>
            <a:endParaRPr lang="es-VE" sz="2400" i="1" dirty="0">
              <a:effectLst>
                <a:outerShdw blurRad="38100" dist="38100" dir="2700000" algn="tl">
                  <a:srgbClr val="000000">
                    <a:alpha val="43137"/>
                  </a:srgbClr>
                </a:outerShdw>
              </a:effectLst>
              <a:latin typeface="Calibri" pitchFamily="34" charset="0"/>
              <a:cs typeface="Calibri" pitchFamily="34" charset="0"/>
            </a:endParaRPr>
          </a:p>
        </p:txBody>
      </p:sp>
      <p:sp>
        <p:nvSpPr>
          <p:cNvPr id="23" name="Google Shape;75;p14"/>
          <p:cNvSpPr txBox="1">
            <a:spLocks/>
          </p:cNvSpPr>
          <p:nvPr/>
        </p:nvSpPr>
        <p:spPr>
          <a:xfrm>
            <a:off x="548906" y="4188618"/>
            <a:ext cx="4104456" cy="399356"/>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2pPr>
            <a:lvl3pPr marR="0" lvl="2"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3pPr>
            <a:lvl4pPr marR="0" lvl="3"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4pPr>
            <a:lvl5pPr marR="0" lvl="4"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5pPr>
            <a:lvl6pPr marR="0" lvl="5"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6pPr>
            <a:lvl7pPr marR="0" lvl="6"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7pPr>
            <a:lvl8pPr marR="0" lvl="7"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8pPr>
            <a:lvl9pPr marR="0" lvl="8" algn="l" rtl="0">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9pPr>
          </a:lstStyle>
          <a:p>
            <a:pPr>
              <a:buClr>
                <a:schemeClr val="accent3"/>
              </a:buClr>
              <a:buSzPct val="100000"/>
            </a:pPr>
            <a:r>
              <a:rPr lang="es-VE" sz="2400" i="1" dirty="0" err="1" smtClean="0">
                <a:effectLst>
                  <a:outerShdw blurRad="38100" dist="38100" dir="2700000" algn="tl">
                    <a:srgbClr val="000000">
                      <a:alpha val="43137"/>
                    </a:srgbClr>
                  </a:outerShdw>
                </a:effectLst>
                <a:latin typeface="Calibri" pitchFamily="34" charset="0"/>
                <a:cs typeface="Calibri" pitchFamily="34" charset="0"/>
              </a:rPr>
              <a:t>nd</a:t>
            </a:r>
            <a:r>
              <a:rPr lang="es-VE" sz="2400" i="1" dirty="0" smtClean="0">
                <a:effectLst>
                  <a:outerShdw blurRad="38100" dist="38100" dir="2700000" algn="tl">
                    <a:srgbClr val="000000">
                      <a:alpha val="43137"/>
                    </a:srgbClr>
                  </a:outerShdw>
                </a:effectLst>
                <a:latin typeface="Calibri" pitchFamily="34" charset="0"/>
                <a:cs typeface="Calibri" pitchFamily="34" charset="0"/>
              </a:rPr>
              <a:t> </a:t>
            </a:r>
            <a:r>
              <a:rPr lang="es-VE" sz="2400" i="1" dirty="0" err="1" smtClean="0">
                <a:effectLst>
                  <a:outerShdw blurRad="38100" dist="38100" dir="2700000" algn="tl">
                    <a:srgbClr val="000000">
                      <a:alpha val="43137"/>
                    </a:srgbClr>
                  </a:outerShdw>
                </a:effectLst>
                <a:latin typeface="Calibri" pitchFamily="34" charset="0"/>
                <a:cs typeface="Calibri" pitchFamily="34" charset="0"/>
              </a:rPr>
              <a:t>point</a:t>
            </a:r>
            <a:r>
              <a:rPr lang="es-VE" sz="2400" i="1" dirty="0" smtClean="0">
                <a:effectLst>
                  <a:outerShdw blurRad="38100" dist="38100" dir="2700000" algn="tl">
                    <a:srgbClr val="000000">
                      <a:alpha val="43137"/>
                    </a:srgbClr>
                  </a:outerShdw>
                </a:effectLst>
                <a:latin typeface="Calibri" pitchFamily="34" charset="0"/>
                <a:cs typeface="Calibri" pitchFamily="34" charset="0"/>
              </a:rPr>
              <a:t> </a:t>
            </a:r>
            <a:r>
              <a:rPr lang="es-VE" sz="2400" i="1" dirty="0">
                <a:effectLst>
                  <a:outerShdw blurRad="38100" dist="38100" dir="2700000" algn="tl">
                    <a:srgbClr val="000000">
                      <a:alpha val="43137"/>
                    </a:srgbClr>
                  </a:outerShdw>
                </a:effectLst>
                <a:latin typeface="Calibri" pitchFamily="34" charset="0"/>
                <a:cs typeface="Calibri" pitchFamily="34" charset="0"/>
              </a:rPr>
              <a:t>(Ciego para evaluador</a:t>
            </a:r>
            <a:r>
              <a:rPr lang="es-VE" sz="2400" i="1" dirty="0" smtClean="0">
                <a:effectLst>
                  <a:outerShdw blurRad="38100" dist="38100" dir="2700000" algn="tl">
                    <a:srgbClr val="000000">
                      <a:alpha val="43137"/>
                    </a:srgbClr>
                  </a:outerShdw>
                </a:effectLst>
                <a:latin typeface="Calibri" pitchFamily="34" charset="0"/>
                <a:cs typeface="Calibri" pitchFamily="34" charset="0"/>
              </a:rPr>
              <a:t>)</a:t>
            </a:r>
            <a:endParaRPr lang="es-VE" sz="2400" i="1" dirty="0">
              <a:effectLst>
                <a:outerShdw blurRad="38100" dist="38100" dir="2700000" algn="tl">
                  <a:srgbClr val="000000">
                    <a:alpha val="43137"/>
                  </a:srgbClr>
                </a:outerShdw>
              </a:effectLst>
              <a:latin typeface="Calibri" pitchFamily="34" charset="0"/>
              <a:cs typeface="Calibri" pitchFamily="34" charset="0"/>
            </a:endParaRPr>
          </a:p>
        </p:txBody>
      </p:sp>
      <p:pic>
        <p:nvPicPr>
          <p:cNvPr id="4098" name="Picture 2" descr="Blank Notebook"/>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3125" b="96094" l="22266" r="79492"/>
                    </a14:imgEffect>
                  </a14:imgLayer>
                </a14:imgProps>
              </a:ext>
              <a:ext uri="{28A0092B-C50C-407E-A947-70E740481C1C}">
                <a14:useLocalDpi xmlns:a14="http://schemas.microsoft.com/office/drawing/2010/main" val="0"/>
              </a:ext>
            </a:extLst>
          </a:blip>
          <a:srcRect l="21736" t="3406" r="22692" b="4726"/>
          <a:stretch/>
        </p:blipFill>
        <p:spPr bwMode="auto">
          <a:xfrm>
            <a:off x="5418980" y="1851670"/>
            <a:ext cx="2855704" cy="286232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4" name="13 Rectángulo"/>
          <p:cNvSpPr/>
          <p:nvPr/>
        </p:nvSpPr>
        <p:spPr>
          <a:xfrm>
            <a:off x="5796136" y="2292513"/>
            <a:ext cx="2232248" cy="2031325"/>
          </a:xfrm>
          <a:prstGeom prst="rect">
            <a:avLst/>
          </a:prstGeom>
        </p:spPr>
        <p:txBody>
          <a:bodyPr wrap="square">
            <a:spAutoFit/>
          </a:bodyPr>
          <a:lstStyle/>
          <a:p>
            <a:pPr algn="ctr"/>
            <a:r>
              <a:rPr lang="es-VE" dirty="0">
                <a:latin typeface="Calibri" pitchFamily="34" charset="0"/>
                <a:cs typeface="Calibri" pitchFamily="34" charset="0"/>
              </a:rPr>
              <a:t>El estudio fue aprobado por el comité de ética y la Agencia Sueca de Productos Médicos y se llevó a cabo de acuerdo con la Declaración de Helsinki. </a:t>
            </a:r>
            <a:endParaRPr lang="es-VE" dirty="0" smtClean="0">
              <a:latin typeface="Calibri" pitchFamily="34" charset="0"/>
              <a:cs typeface="Calibri" pitchFamily="34" charset="0"/>
            </a:endParaRPr>
          </a:p>
          <a:p>
            <a:pPr algn="ctr"/>
            <a:r>
              <a:rPr lang="es-VE" dirty="0" smtClean="0">
                <a:latin typeface="Calibri" pitchFamily="34" charset="0"/>
                <a:cs typeface="Calibri" pitchFamily="34" charset="0"/>
              </a:rPr>
              <a:t>Todos </a:t>
            </a:r>
            <a:r>
              <a:rPr lang="es-VE" dirty="0">
                <a:latin typeface="Calibri" pitchFamily="34" charset="0"/>
                <a:cs typeface="Calibri" pitchFamily="34" charset="0"/>
              </a:rPr>
              <a:t>los pacientes dieron su consentimiento informado por escrito.</a:t>
            </a:r>
          </a:p>
        </p:txBody>
      </p:sp>
    </p:spTree>
    <p:extLst>
      <p:ext uri="{BB962C8B-B14F-4D97-AF65-F5344CB8AC3E}">
        <p14:creationId xmlns:p14="http://schemas.microsoft.com/office/powerpoint/2010/main" val="273577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098"/>
                                        </p:tgtEl>
                                        <p:attrNameLst>
                                          <p:attrName>style.visibility</p:attrName>
                                        </p:attrNameLst>
                                      </p:cBhvr>
                                      <p:to>
                                        <p:strVal val="visible"/>
                                      </p:to>
                                    </p:set>
                                    <p:animEffect transition="in" filter="wipe(left)">
                                      <p:cBhvr>
                                        <p:cTn id="37" dur="500"/>
                                        <p:tgtEl>
                                          <p:spTgt spid="409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4">
                                            <p:txEl>
                                              <p:pRg st="0" end="0"/>
                                            </p:txEl>
                                          </p:spTgt>
                                        </p:tgtEl>
                                        <p:attrNameLst>
                                          <p:attrName>style.visibility</p:attrName>
                                        </p:attrNameLst>
                                      </p:cBhvr>
                                      <p:to>
                                        <p:strVal val="visible"/>
                                      </p:to>
                                    </p:set>
                                    <p:animEffect transition="in" filter="wipe(left)">
                                      <p:cBhvr>
                                        <p:cTn id="42" dur="500"/>
                                        <p:tgtEl>
                                          <p:spTgt spid="14">
                                            <p:txEl>
                                              <p:pRg st="0" end="0"/>
                                            </p:txEl>
                                          </p:spTgt>
                                        </p:tgtEl>
                                      </p:cBhvr>
                                    </p:animEffect>
                                  </p:childTnLst>
                                </p:cTn>
                              </p:par>
                              <p:par>
                                <p:cTn id="43" presetID="22" presetClass="entr" presetSubtype="8" fill="hold" nodeType="withEffect">
                                  <p:stCondLst>
                                    <p:cond delay="0"/>
                                  </p:stCondLst>
                                  <p:childTnLst>
                                    <p:set>
                                      <p:cBhvr>
                                        <p:cTn id="44" dur="1" fill="hold">
                                          <p:stCondLst>
                                            <p:cond delay="0"/>
                                          </p:stCondLst>
                                        </p:cTn>
                                        <p:tgtEl>
                                          <p:spTgt spid="14">
                                            <p:txEl>
                                              <p:pRg st="1" end="1"/>
                                            </p:txEl>
                                          </p:spTgt>
                                        </p:tgtEl>
                                        <p:attrNameLst>
                                          <p:attrName>style.visibility</p:attrName>
                                        </p:attrNameLst>
                                      </p:cBhvr>
                                      <p:to>
                                        <p:strVal val="visible"/>
                                      </p:to>
                                    </p:set>
                                    <p:animEffect transition="in" filter="wipe(left)">
                                      <p:cBhvr>
                                        <p:cTn id="45"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P spid="18" grpId="0"/>
      <p:bldP spid="21" grpId="0"/>
      <p:bldP spid="22" grpId="0"/>
      <p:bldP spid="23" grpId="0"/>
    </p:bldLst>
  </p:timing>
</p:sld>
</file>

<file path=ppt/tags/tag1.xml><?xml version="1.0" encoding="utf-8"?>
<p:tagLst xmlns:a="http://schemas.openxmlformats.org/drawingml/2006/main" xmlns:r="http://schemas.openxmlformats.org/officeDocument/2006/relationships" xmlns:p="http://schemas.openxmlformats.org/presentationml/2006/main">
  <p:tag name="AS_UNIQUEID" val="90"/>
</p:tagLst>
</file>

<file path=ppt/tags/tag2.xml><?xml version="1.0" encoding="utf-8"?>
<p:tagLst xmlns:a="http://schemas.openxmlformats.org/drawingml/2006/main" xmlns:r="http://schemas.openxmlformats.org/officeDocument/2006/relationships" xmlns:p="http://schemas.openxmlformats.org/presentationml/2006/main">
  <p:tag name="AS_UNIQUEID" val="90"/>
</p:tagLst>
</file>

<file path=ppt/theme/theme1.xml><?xml version="1.0" encoding="utf-8"?>
<a:theme xmlns:a="http://schemas.openxmlformats.org/drawingml/2006/main" name="Ninacor template">
  <a:themeElements>
    <a:clrScheme name="Custom 347">
      <a:dk1>
        <a:srgbClr val="000000"/>
      </a:dk1>
      <a:lt1>
        <a:srgbClr val="FFFFFF"/>
      </a:lt1>
      <a:dk2>
        <a:srgbClr val="9199AA"/>
      </a:dk2>
      <a:lt2>
        <a:srgbClr val="E4E7EC"/>
      </a:lt2>
      <a:accent1>
        <a:srgbClr val="002988"/>
      </a:accent1>
      <a:accent2>
        <a:srgbClr val="004CF8"/>
      </a:accent2>
      <a:accent3>
        <a:srgbClr val="7DFFB1"/>
      </a:accent3>
      <a:accent4>
        <a:srgbClr val="E0FF7D"/>
      </a:accent4>
      <a:accent5>
        <a:srgbClr val="FFF16B"/>
      </a:accent5>
      <a:accent6>
        <a:srgbClr val="FFFFFF"/>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1791</TotalTime>
  <Words>3627</Words>
  <Application>Microsoft Office PowerPoint</Application>
  <PresentationFormat>Presentación en pantalla (16:9)</PresentationFormat>
  <Paragraphs>334</Paragraphs>
  <Slides>44</Slides>
  <Notes>44</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44</vt:i4>
      </vt:variant>
    </vt:vector>
  </HeadingPairs>
  <TitlesOfParts>
    <vt:vector size="50" baseType="lpstr">
      <vt:lpstr>Century Gothic</vt:lpstr>
      <vt:lpstr>Calibri</vt:lpstr>
      <vt:lpstr>Titillium Web Light</vt:lpstr>
      <vt:lpstr>Titillium Web</vt:lpstr>
      <vt:lpstr>Arial</vt:lpstr>
      <vt:lpstr>Ninacor template</vt:lpstr>
      <vt:lpstr>Revisión de  Evidencia Científica</vt:lpstr>
      <vt:lpstr>Presentación de PowerPoint</vt:lpstr>
      <vt:lpstr>Presentación de PowerPoint</vt:lpstr>
      <vt:lpstr>Presentación de PowerPoint</vt:lpstr>
      <vt:lpstr>Presentación de PowerPoint</vt:lpstr>
      <vt:lpstr>Presentación de PowerPoint</vt:lpstr>
      <vt:lpstr>Presentación de PowerPoint</vt:lpstr>
      <vt:lpstr>1. Métodos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2. Resultados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3. Discusión</vt:lpstr>
      <vt:lpstr>Presentación de PowerPoint</vt:lpstr>
      <vt:lpstr>Presentación de PowerPoint</vt:lpstr>
      <vt:lpstr>Presentación de PowerPoint</vt:lpstr>
      <vt:lpstr>4. Conclusiones</vt:lpstr>
      <vt:lpstr>Presentación de PowerPoint</vt:lpstr>
      <vt:lpstr>Presentación de PowerPoint</vt:lpstr>
      <vt:lpstr>Presentación de PowerPoint</vt:lpstr>
      <vt:lpstr>Presentación de PowerPoint</vt:lpstr>
      <vt:lpstr>5. Aportes del Grupo</vt:lpstr>
      <vt:lpstr>Presentación de PowerPoint</vt:lpstr>
      <vt:lpstr>Presentación de PowerPoint</vt:lpstr>
      <vt:lpstr>¡Gracias!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dc:creator>
  <cp:lastModifiedBy>Usuario</cp:lastModifiedBy>
  <cp:revision>87</cp:revision>
  <dcterms:modified xsi:type="dcterms:W3CDTF">2021-05-08T03:24:23Z</dcterms:modified>
</cp:coreProperties>
</file>