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2" r:id="rId2"/>
    <p:sldId id="263" r:id="rId3"/>
    <p:sldId id="264" r:id="rId4"/>
    <p:sldId id="265" r:id="rId5"/>
    <p:sldId id="266" r:id="rId6"/>
    <p:sldId id="267" r:id="rId7"/>
    <p:sldId id="269" r:id="rId8"/>
    <p:sldId id="272" r:id="rId9"/>
    <p:sldId id="273" r:id="rId10"/>
    <p:sldId id="274" r:id="rId11"/>
    <p:sldId id="268" r:id="rId12"/>
    <p:sldId id="270" r:id="rId13"/>
    <p:sldId id="271" r:id="rId14"/>
    <p:sldId id="286" r:id="rId15"/>
    <p:sldId id="292"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8" r:id="rId29"/>
    <p:sldId id="289" r:id="rId30"/>
    <p:sldId id="290" r:id="rId31"/>
    <p:sldId id="293" r:id="rId32"/>
    <p:sldId id="291" r:id="rId33"/>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6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F3693-8560-4106-A0D4-48B60A9EEC94}" type="datetimeFigureOut">
              <a:rPr lang="es-VE" smtClean="0"/>
              <a:t>01/01/2008</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858B6-2E58-45BF-9036-9C07FABCB931}" type="slidenum">
              <a:rPr lang="es-VE" smtClean="0"/>
              <a:t>‹Nº›</a:t>
            </a:fld>
            <a:endParaRPr lang="es-VE"/>
          </a:p>
        </p:txBody>
      </p:sp>
    </p:spTree>
    <p:extLst>
      <p:ext uri="{BB962C8B-B14F-4D97-AF65-F5344CB8AC3E}">
        <p14:creationId xmlns:p14="http://schemas.microsoft.com/office/powerpoint/2010/main" val="293185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5C858B6-2E58-45BF-9036-9C07FABCB931}" type="slidenum">
              <a:rPr lang="es-VE" smtClean="0"/>
              <a:t>16</a:t>
            </a:fld>
            <a:endParaRPr lang="es-VE"/>
          </a:p>
        </p:txBody>
      </p:sp>
    </p:spTree>
    <p:extLst>
      <p:ext uri="{BB962C8B-B14F-4D97-AF65-F5344CB8AC3E}">
        <p14:creationId xmlns:p14="http://schemas.microsoft.com/office/powerpoint/2010/main" val="117498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5C858B6-2E58-45BF-9036-9C07FABCB931}" type="slidenum">
              <a:rPr lang="es-VE" smtClean="0"/>
              <a:t>22</a:t>
            </a:fld>
            <a:endParaRPr lang="es-VE"/>
          </a:p>
        </p:txBody>
      </p:sp>
    </p:spTree>
    <p:extLst>
      <p:ext uri="{BB962C8B-B14F-4D97-AF65-F5344CB8AC3E}">
        <p14:creationId xmlns:p14="http://schemas.microsoft.com/office/powerpoint/2010/main" val="354766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68800" y="2655751"/>
            <a:ext cx="56064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05738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88955" y="451075"/>
            <a:ext cx="8366100" cy="10168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4" name="Google Shape;24;p5"/>
          <p:cNvSpPr txBox="1">
            <a:spLocks noGrp="1"/>
          </p:cNvSpPr>
          <p:nvPr>
            <p:ph type="body" idx="1"/>
          </p:nvPr>
        </p:nvSpPr>
        <p:spPr>
          <a:xfrm>
            <a:off x="1251600" y="1697300"/>
            <a:ext cx="6640800" cy="4090000"/>
          </a:xfrm>
          <a:prstGeom prst="rect">
            <a:avLst/>
          </a:prstGeom>
        </p:spPr>
        <p:txBody>
          <a:bodyPr spcFirstLastPara="1" wrap="square" lIns="91425" tIns="91425" rIns="91425" bIns="91425" anchor="ctr"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5893117"/>
            <a:ext cx="548700" cy="5248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CCCCCC"/>
                </a:solidFill>
              </a:rPr>
              <a:pPr/>
              <a:t>‹Nº›</a:t>
            </a:fld>
            <a:endParaRPr>
              <a:solidFill>
                <a:srgbClr val="CCCCCC"/>
              </a:solidFill>
            </a:endParaRPr>
          </a:p>
        </p:txBody>
      </p:sp>
    </p:spTree>
    <p:extLst>
      <p:ext uri="{BB962C8B-B14F-4D97-AF65-F5344CB8AC3E}">
        <p14:creationId xmlns:p14="http://schemas.microsoft.com/office/powerpoint/2010/main" val="2834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88955" y="451075"/>
            <a:ext cx="8366100" cy="1016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 name="Google Shape;33;p7"/>
          <p:cNvSpPr txBox="1">
            <a:spLocks noGrp="1"/>
          </p:cNvSpPr>
          <p:nvPr>
            <p:ph type="body" idx="1"/>
          </p:nvPr>
        </p:nvSpPr>
        <p:spPr>
          <a:xfrm>
            <a:off x="738590" y="1600200"/>
            <a:ext cx="2471100" cy="4233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Google Shape;34;p7"/>
          <p:cNvSpPr txBox="1">
            <a:spLocks noGrp="1"/>
          </p:cNvSpPr>
          <p:nvPr>
            <p:ph type="body" idx="2"/>
          </p:nvPr>
        </p:nvSpPr>
        <p:spPr>
          <a:xfrm>
            <a:off x="3336450" y="1600200"/>
            <a:ext cx="2471100" cy="4233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body" idx="3"/>
          </p:nvPr>
        </p:nvSpPr>
        <p:spPr>
          <a:xfrm>
            <a:off x="5934310" y="1600200"/>
            <a:ext cx="2471100" cy="4233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4297650" y="5893117"/>
            <a:ext cx="548700" cy="5248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CCCCCC"/>
                </a:solidFill>
              </a:rPr>
              <a:pPr/>
              <a:t>‹Nº›</a:t>
            </a:fld>
            <a:endParaRPr>
              <a:solidFill>
                <a:srgbClr val="CCCCCC"/>
              </a:solidFill>
            </a:endParaRPr>
          </a:p>
        </p:txBody>
      </p:sp>
    </p:spTree>
    <p:extLst>
      <p:ext uri="{BB962C8B-B14F-4D97-AF65-F5344CB8AC3E}">
        <p14:creationId xmlns:p14="http://schemas.microsoft.com/office/powerpoint/2010/main" val="380489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88955" y="451075"/>
            <a:ext cx="8366100" cy="10168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 name="Google Shape;39;p8"/>
          <p:cNvSpPr txBox="1">
            <a:spLocks noGrp="1"/>
          </p:cNvSpPr>
          <p:nvPr>
            <p:ph type="sldNum" idx="12"/>
          </p:nvPr>
        </p:nvSpPr>
        <p:spPr>
          <a:xfrm>
            <a:off x="4297650" y="5893117"/>
            <a:ext cx="548700" cy="5248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CCCCCC"/>
                </a:solidFill>
              </a:rPr>
              <a:pPr/>
              <a:t>‹Nº›</a:t>
            </a:fld>
            <a:endParaRPr>
              <a:solidFill>
                <a:srgbClr val="CCCCCC"/>
              </a:solidFill>
            </a:endParaRPr>
          </a:p>
        </p:txBody>
      </p:sp>
    </p:spTree>
    <p:extLst>
      <p:ext uri="{BB962C8B-B14F-4D97-AF65-F5344CB8AC3E}">
        <p14:creationId xmlns:p14="http://schemas.microsoft.com/office/powerpoint/2010/main" val="49883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9"/>
          <p:cNvSpPr txBox="1">
            <a:spLocks noGrp="1"/>
          </p:cNvSpPr>
          <p:nvPr>
            <p:ph type="body" idx="1"/>
          </p:nvPr>
        </p:nvSpPr>
        <p:spPr>
          <a:xfrm>
            <a:off x="457200" y="5875079"/>
            <a:ext cx="8229600" cy="6928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Clr>
                <a:srgbClr val="999999"/>
              </a:buClr>
              <a:buSzPts val="1200"/>
              <a:buNone/>
              <a:defRPr sz="1200">
                <a:solidFill>
                  <a:srgbClr val="999999"/>
                </a:solidFill>
              </a:defRPr>
            </a:lvl1pPr>
          </a:lstStyle>
          <a:p>
            <a:endParaRPr/>
          </a:p>
        </p:txBody>
      </p:sp>
      <p:sp>
        <p:nvSpPr>
          <p:cNvPr id="42" name="Google Shape;42;p9"/>
          <p:cNvSpPr txBox="1">
            <a:spLocks noGrp="1"/>
          </p:cNvSpPr>
          <p:nvPr>
            <p:ph type="sldNum" idx="12"/>
          </p:nvPr>
        </p:nvSpPr>
        <p:spPr>
          <a:xfrm>
            <a:off x="4297650" y="5893117"/>
            <a:ext cx="548700" cy="5248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CCCCCC"/>
                </a:solidFill>
              </a:rPr>
              <a:pPr/>
              <a:t>‹Nº›</a:t>
            </a:fld>
            <a:endParaRPr>
              <a:solidFill>
                <a:srgbClr val="CCCCCC"/>
              </a:solidFill>
            </a:endParaRPr>
          </a:p>
        </p:txBody>
      </p:sp>
    </p:spTree>
    <p:extLst>
      <p:ext uri="{BB962C8B-B14F-4D97-AF65-F5344CB8AC3E}">
        <p14:creationId xmlns:p14="http://schemas.microsoft.com/office/powerpoint/2010/main" val="97517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4297650" y="5893117"/>
            <a:ext cx="548700" cy="5248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CCCCCC"/>
                </a:solidFill>
              </a:rPr>
              <a:pPr/>
              <a:t>‹Nº›</a:t>
            </a:fld>
            <a:endParaRPr>
              <a:solidFill>
                <a:srgbClr val="CCCCCC"/>
              </a:solidFill>
            </a:endParaRPr>
          </a:p>
        </p:txBody>
      </p:sp>
    </p:spTree>
    <p:extLst>
      <p:ext uri="{BB962C8B-B14F-4D97-AF65-F5344CB8AC3E}">
        <p14:creationId xmlns:p14="http://schemas.microsoft.com/office/powerpoint/2010/main" val="251337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1151323" y="2235676"/>
            <a:ext cx="6733332" cy="2201437"/>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2" name="タイトル 1"/>
          <p:cNvSpPr>
            <a:spLocks noGrp="1"/>
          </p:cNvSpPr>
          <p:nvPr>
            <p:ph type="ctrTitle" hasCustomPrompt="1"/>
          </p:nvPr>
        </p:nvSpPr>
        <p:spPr>
          <a:xfrm>
            <a:off x="2213710" y="2660915"/>
            <a:ext cx="5022817" cy="793171"/>
          </a:xfrm>
          <a:prstGeom prst="rect">
            <a:avLst/>
          </a:prstGeom>
        </p:spPr>
        <p:txBody>
          <a:bodyPr/>
          <a:lstStyle>
            <a:lvl1pPr algn="l">
              <a:lnSpc>
                <a:spcPts val="5040"/>
              </a:lnSpc>
              <a:defRPr sz="5400" baseline="0">
                <a:solidFill>
                  <a:schemeClr val="bg1"/>
                </a:solidFill>
                <a:latin typeface="Bebas Neue Regular" pitchFamily="50" charset="0"/>
              </a:defRPr>
            </a:lvl1pPr>
          </a:lstStyle>
          <a:p>
            <a:r>
              <a:rPr lang="en-US" altLang="ja-JP" dirty="0" smtClean="0"/>
              <a:t>TITLE HERE</a:t>
            </a:r>
            <a:endParaRPr lang="en-US" dirty="0"/>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133902">
            <a:off x="-1253721" y="3566685"/>
            <a:ext cx="5854929" cy="680272"/>
          </a:xfrm>
          <a:prstGeom prst="rect">
            <a:avLst/>
          </a:prstGeom>
        </p:spPr>
      </p:pic>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933902">
            <a:off x="4362767" y="2606577"/>
            <a:ext cx="5854929" cy="680272"/>
          </a:xfrm>
          <a:prstGeom prst="rect">
            <a:avLst/>
          </a:prstGeom>
        </p:spPr>
      </p:pic>
      <p:sp>
        <p:nvSpPr>
          <p:cNvPr id="7" name="サブタイトル 2"/>
          <p:cNvSpPr>
            <a:spLocks noGrp="1"/>
          </p:cNvSpPr>
          <p:nvPr>
            <p:ph type="subTitle" idx="1" hasCustomPrompt="1"/>
          </p:nvPr>
        </p:nvSpPr>
        <p:spPr>
          <a:xfrm>
            <a:off x="2203998" y="3289502"/>
            <a:ext cx="4996522" cy="523541"/>
          </a:xfrm>
          <a:prstGeom prst="rect">
            <a:avLst/>
          </a:prstGeom>
        </p:spPr>
        <p:txBody>
          <a:bodyPr/>
          <a:lstStyle>
            <a:lvl1pPr marL="0" indent="0" algn="l">
              <a:buNone/>
              <a:defRPr sz="3000" baseline="0">
                <a:solidFill>
                  <a:schemeClr val="bg1"/>
                </a:solidFill>
                <a:latin typeface="+mj-lt"/>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2" indent="0" algn="ctr">
              <a:buNone/>
              <a:defRPr>
                <a:solidFill>
                  <a:schemeClr val="tx1">
                    <a:tint val="75000"/>
                  </a:schemeClr>
                </a:solidFill>
              </a:defRPr>
            </a:lvl4pPr>
            <a:lvl5pPr marL="1828683" indent="0" algn="ctr">
              <a:buNone/>
              <a:defRPr>
                <a:solidFill>
                  <a:schemeClr val="tx1">
                    <a:tint val="75000"/>
                  </a:schemeClr>
                </a:solidFill>
              </a:defRPr>
            </a:lvl5pPr>
            <a:lvl6pPr marL="2285854" indent="0" algn="ctr">
              <a:buNone/>
              <a:defRPr>
                <a:solidFill>
                  <a:schemeClr val="tx1">
                    <a:tint val="75000"/>
                  </a:schemeClr>
                </a:solidFill>
              </a:defRPr>
            </a:lvl6pPr>
            <a:lvl7pPr marL="2743024" indent="0" algn="ctr">
              <a:buNone/>
              <a:defRPr>
                <a:solidFill>
                  <a:schemeClr val="tx1">
                    <a:tint val="75000"/>
                  </a:schemeClr>
                </a:solidFill>
              </a:defRPr>
            </a:lvl7pPr>
            <a:lvl8pPr marL="3200195" indent="0" algn="ctr">
              <a:buNone/>
              <a:defRPr>
                <a:solidFill>
                  <a:schemeClr val="tx1">
                    <a:tint val="75000"/>
                  </a:schemeClr>
                </a:solidFill>
              </a:defRPr>
            </a:lvl8pPr>
            <a:lvl9pPr marL="3657366" indent="0" algn="ctr">
              <a:buNone/>
              <a:defRPr>
                <a:solidFill>
                  <a:schemeClr val="tx1">
                    <a:tint val="75000"/>
                  </a:schemeClr>
                </a:solidFill>
              </a:defRPr>
            </a:lvl9pPr>
          </a:lstStyle>
          <a:p>
            <a:r>
              <a:rPr lang="en-US" altLang="ja-JP" dirty="0" smtClean="0"/>
              <a:t>Sub Title Here</a:t>
            </a:r>
            <a:endParaRPr lang="en-US" dirty="0"/>
          </a:p>
        </p:txBody>
      </p:sp>
      <p:sp>
        <p:nvSpPr>
          <p:cNvPr id="4" name="テキスト プレースホルダー 3"/>
          <p:cNvSpPr>
            <a:spLocks noGrp="1"/>
          </p:cNvSpPr>
          <p:nvPr>
            <p:ph type="body" sz="quarter" idx="10" hasCustomPrompt="1"/>
          </p:nvPr>
        </p:nvSpPr>
        <p:spPr>
          <a:xfrm>
            <a:off x="2195529" y="3861048"/>
            <a:ext cx="4788948" cy="288032"/>
          </a:xfrm>
          <a:prstGeom prst="rect">
            <a:avLst/>
          </a:prstGeom>
        </p:spPr>
        <p:txBody>
          <a:bodyPr/>
          <a:lstStyle>
            <a:lvl1pPr marL="0" indent="0" algn="l">
              <a:buNone/>
              <a:defRPr sz="1300" baseline="0">
                <a:solidFill>
                  <a:schemeClr val="tx1">
                    <a:alpha val="50000"/>
                  </a:schemeClr>
                </a:solidFill>
                <a:latin typeface="Bebas Neue Regular" pitchFamily="50" charset="0"/>
              </a:defRPr>
            </a:lvl1pPr>
          </a:lstStyle>
          <a:p>
            <a:pPr lvl="0"/>
            <a:r>
              <a:rPr lang="en-US" dirty="0" smtClean="0"/>
              <a:t>Information Here</a:t>
            </a:r>
            <a:endParaRPr lang="en-US" dirty="0"/>
          </a:p>
        </p:txBody>
      </p:sp>
    </p:spTree>
    <p:extLst>
      <p:ext uri="{BB962C8B-B14F-4D97-AF65-F5344CB8AC3E}">
        <p14:creationId xmlns:p14="http://schemas.microsoft.com/office/powerpoint/2010/main" val="4379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2625" y="302100"/>
            <a:ext cx="8698800" cy="62536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 name="Google Shape;7;p1"/>
          <p:cNvSpPr/>
          <p:nvPr/>
        </p:nvSpPr>
        <p:spPr>
          <a:xfrm>
            <a:off x="288000" y="384167"/>
            <a:ext cx="8567700" cy="60896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 name="Google Shape;8;p1"/>
          <p:cNvSpPr txBox="1">
            <a:spLocks noGrp="1"/>
          </p:cNvSpPr>
          <p:nvPr>
            <p:ph type="title"/>
          </p:nvPr>
        </p:nvSpPr>
        <p:spPr>
          <a:xfrm>
            <a:off x="388955" y="451075"/>
            <a:ext cx="8366100" cy="1016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251600" y="1697300"/>
            <a:ext cx="6640800" cy="40900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4297650" y="5893117"/>
            <a:ext cx="548700" cy="524800"/>
          </a:xfrm>
          <a:prstGeom prst="rect">
            <a:avLst/>
          </a:prstGeom>
          <a:noFill/>
          <a:ln>
            <a:noFill/>
          </a:ln>
        </p:spPr>
        <p:txBody>
          <a:bodyPr spcFirstLastPara="1" wrap="square" lIns="91425" tIns="91425" rIns="91425" bIns="91425" anchor="b" anchorCtr="0">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a:buClr>
                <a:srgbClr val="000000"/>
              </a:buClr>
              <a:buFont typeface="Arial"/>
              <a:buNone/>
            </a:pPr>
            <a:fld id="{00000000-1234-1234-1234-123412341234}" type="slidenum">
              <a:rPr lang="en" kern="0">
                <a:solidFill>
                  <a:srgbClr val="CCCCCC"/>
                </a:solidFill>
              </a:rPr>
              <a:pPr>
                <a:buClr>
                  <a:srgbClr val="000000"/>
                </a:buClr>
                <a:buFont typeface="Arial"/>
                <a:buNone/>
              </a:pPr>
              <a:t>‹Nº›</a:t>
            </a:fld>
            <a:endParaRPr kern="0">
              <a:solidFill>
                <a:srgbClr val="CCCCCC"/>
              </a:solidFill>
            </a:endParaRPr>
          </a:p>
        </p:txBody>
      </p:sp>
    </p:spTree>
    <p:extLst>
      <p:ext uri="{BB962C8B-B14F-4D97-AF65-F5344CB8AC3E}">
        <p14:creationId xmlns:p14="http://schemas.microsoft.com/office/powerpoint/2010/main" val="4110759552"/>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70" r:id="rId6"/>
    <p:sldLayoutId id="2147483671"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1619415" y="4533123"/>
            <a:ext cx="4788948" cy="1632181"/>
          </a:xfrm>
        </p:spPr>
        <p:txBody>
          <a:bodyPr>
            <a:normAutofit/>
          </a:bodyPr>
          <a:lstStyle/>
          <a:p>
            <a:endParaRPr lang="en-US" dirty="0" smtClean="0">
              <a:solidFill>
                <a:schemeClr val="tx1"/>
              </a:solidFill>
            </a:endParaRPr>
          </a:p>
          <a:p>
            <a:r>
              <a:rPr lang="en-US" dirty="0" smtClean="0">
                <a:solidFill>
                  <a:schemeClr val="tx1"/>
                </a:solidFill>
                <a:latin typeface="Arial" pitchFamily="34" charset="0"/>
                <a:cs typeface="Arial" pitchFamily="34" charset="0"/>
              </a:rPr>
              <a:t>Dr. Harold A. Reyes M. (R3)</a:t>
            </a:r>
          </a:p>
          <a:p>
            <a:r>
              <a:rPr lang="en-US" b="1" dirty="0" smtClean="0">
                <a:solidFill>
                  <a:schemeClr val="tx1"/>
                </a:solidFill>
                <a:latin typeface="Arial" pitchFamily="34" charset="0"/>
                <a:cs typeface="Arial" pitchFamily="34" charset="0"/>
              </a:rPr>
              <a:t>Dr. Francisco Arias. (R2)</a:t>
            </a:r>
          </a:p>
          <a:p>
            <a:r>
              <a:rPr lang="en-US" dirty="0" err="1" smtClean="0">
                <a:solidFill>
                  <a:schemeClr val="tx1"/>
                </a:solidFill>
                <a:latin typeface="Arial" pitchFamily="34" charset="0"/>
                <a:cs typeface="Arial" pitchFamily="34" charset="0"/>
              </a:rPr>
              <a:t>Dra</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Silmar</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Urangas</a:t>
            </a:r>
            <a:r>
              <a:rPr lang="en-US" dirty="0" smtClean="0">
                <a:solidFill>
                  <a:schemeClr val="tx1"/>
                </a:solidFill>
                <a:latin typeface="Arial" pitchFamily="34" charset="0"/>
                <a:cs typeface="Arial" pitchFamily="34" charset="0"/>
              </a:rPr>
              <a:t>. (R1)</a:t>
            </a:r>
          </a:p>
          <a:p>
            <a:r>
              <a:rPr lang="en-US" dirty="0" smtClean="0">
                <a:solidFill>
                  <a:schemeClr val="tx1"/>
                </a:solidFill>
                <a:latin typeface="Arial" pitchFamily="34" charset="0"/>
                <a:cs typeface="Arial" pitchFamily="34" charset="0"/>
              </a:rPr>
              <a:t>Dr. </a:t>
            </a:r>
            <a:r>
              <a:rPr lang="en-US" dirty="0" err="1" smtClean="0">
                <a:solidFill>
                  <a:schemeClr val="tx1"/>
                </a:solidFill>
                <a:latin typeface="Arial" pitchFamily="34" charset="0"/>
                <a:cs typeface="Arial" pitchFamily="34" charset="0"/>
              </a:rPr>
              <a:t>Reinaldo</a:t>
            </a:r>
            <a:r>
              <a:rPr lang="en-US" dirty="0" smtClean="0">
                <a:solidFill>
                  <a:schemeClr val="tx1"/>
                </a:solidFill>
                <a:latin typeface="Arial" pitchFamily="34" charset="0"/>
                <a:cs typeface="Arial" pitchFamily="34" charset="0"/>
              </a:rPr>
              <a:t> Arias. (R1)</a:t>
            </a:r>
            <a:endParaRPr lang="en-US" dirty="0">
              <a:solidFill>
                <a:schemeClr val="tx1"/>
              </a:solidFill>
              <a:latin typeface="Arial" pitchFamily="34" charset="0"/>
              <a:cs typeface="Arial" pitchFamily="34" charset="0"/>
            </a:endParaRPr>
          </a:p>
        </p:txBody>
      </p:sp>
      <p:sp>
        <p:nvSpPr>
          <p:cNvPr id="7" name="1 Título"/>
          <p:cNvSpPr txBox="1">
            <a:spLocks/>
          </p:cNvSpPr>
          <p:nvPr/>
        </p:nvSpPr>
        <p:spPr>
          <a:xfrm>
            <a:off x="1475387" y="3212976"/>
            <a:ext cx="5869161" cy="576063"/>
          </a:xfrm>
          <a:prstGeom prst="rect">
            <a:avLst/>
          </a:prstGeom>
        </p:spPr>
        <p:txBody>
          <a:bodyPr lIns="51206" tIns="25603" rIns="51206" bIns="25603" anchor="ctr"/>
          <a:lstStyle>
            <a:lvl1pPr algn="l" defTabSz="1632753" rtl="0" eaLnBrk="1" latinLnBrk="0" hangingPunct="1">
              <a:lnSpc>
                <a:spcPts val="9000"/>
              </a:lnSpc>
              <a:spcBef>
                <a:spcPct val="0"/>
              </a:spcBef>
              <a:buNone/>
              <a:defRPr sz="9600" kern="1200" baseline="0">
                <a:solidFill>
                  <a:schemeClr val="bg1"/>
                </a:solidFill>
                <a:latin typeface="Bebas Neue Regular" pitchFamily="50" charset="0"/>
                <a:ea typeface="+mj-ea"/>
                <a:cs typeface="+mj-cs"/>
              </a:defRPr>
            </a:lvl1pPr>
          </a:lstStyle>
          <a:p>
            <a:pPr algn="ctr">
              <a:lnSpc>
                <a:spcPct val="200000"/>
              </a:lnSpc>
            </a:pPr>
            <a:r>
              <a:rPr lang="es-MX" sz="2800" dirty="0">
                <a:solidFill>
                  <a:schemeClr val="tx1"/>
                </a:solidFill>
                <a:latin typeface="Arial" pitchFamily="34" charset="0"/>
                <a:cs typeface="Arial" pitchFamily="34" charset="0"/>
              </a:rPr>
              <a:t>EVIDENCIA CIENTÍFICA</a:t>
            </a:r>
          </a:p>
        </p:txBody>
      </p:sp>
      <p:sp>
        <p:nvSpPr>
          <p:cNvPr id="9" name="2 Subtítulo"/>
          <p:cNvSpPr>
            <a:spLocks noGrp="1"/>
          </p:cNvSpPr>
          <p:nvPr>
            <p:ph type="subTitle" idx="1"/>
          </p:nvPr>
        </p:nvSpPr>
        <p:spPr>
          <a:xfrm>
            <a:off x="2663622" y="740702"/>
            <a:ext cx="5058350" cy="1191005"/>
          </a:xfrm>
        </p:spPr>
        <p:txBody>
          <a:bodyPr>
            <a:normAutofit fontScale="77500" lnSpcReduction="20000"/>
          </a:bodyPr>
          <a:lstStyle/>
          <a:p>
            <a:pPr algn="ctr"/>
            <a:r>
              <a:rPr lang="es-VE" dirty="0">
                <a:solidFill>
                  <a:schemeClr val="tx1"/>
                </a:solidFill>
              </a:rPr>
              <a:t>UNIVERSIDAD CENTROCCIDENTAL </a:t>
            </a:r>
          </a:p>
          <a:p>
            <a:pPr algn="ctr"/>
            <a:r>
              <a:rPr lang="es-VE" dirty="0">
                <a:solidFill>
                  <a:schemeClr val="tx1"/>
                </a:solidFill>
              </a:rPr>
              <a:t>“LISANDRO ALVARADO”</a:t>
            </a:r>
          </a:p>
        </p:txBody>
      </p:sp>
      <p:pic>
        <p:nvPicPr>
          <p:cNvPr id="10" name="Imagen 9" descr="LOGO ico.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7917" y1="36090" x2="17917" y2="36090"/>
                        <a14:foregroundMark x1="37917" y1="23684" x2="37917" y2="23684"/>
                        <a14:foregroundMark x1="54167" y1="6391" x2="54167" y2="6391"/>
                        <a14:foregroundMark x1="60833" y1="17293" x2="60833" y2="17293"/>
                        <a14:foregroundMark x1="68750" y1="9398" x2="68750" y2="9398"/>
                        <a14:foregroundMark x1="87083" y1="43609" x2="87083" y2="43609"/>
                      </a14:backgroundRemoval>
                    </a14:imgEffect>
                  </a14:imgLayer>
                </a14:imgProps>
              </a:ext>
              <a:ext uri="{28A0092B-C50C-407E-A947-70E740481C1C}">
                <a14:useLocalDpi xmlns:a14="http://schemas.microsoft.com/office/drawing/2010/main" val="0"/>
              </a:ext>
            </a:extLst>
          </a:blip>
          <a:stretch>
            <a:fillRect/>
          </a:stretch>
        </p:blipFill>
        <p:spPr>
          <a:xfrm>
            <a:off x="251145" y="260648"/>
            <a:ext cx="720143" cy="1064119"/>
          </a:xfrm>
          <a:prstGeom prst="rect">
            <a:avLst/>
          </a:prstGeom>
        </p:spPr>
      </p:pic>
      <p:pic>
        <p:nvPicPr>
          <p:cNvPr id="11" name="Imagen 10" descr="240px-EscudoUCLAv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16" y="260648"/>
            <a:ext cx="720142" cy="1066785"/>
          </a:xfrm>
          <a:prstGeom prst="rect">
            <a:avLst/>
          </a:prstGeom>
        </p:spPr>
      </p:pic>
    </p:spTree>
    <p:extLst>
      <p:ext uri="{BB962C8B-B14F-4D97-AF65-F5344CB8AC3E}">
        <p14:creationId xmlns:p14="http://schemas.microsoft.com/office/powerpoint/2010/main" val="2208418295"/>
      </p:ext>
    </p:extLst>
  </p:cSld>
  <p:clrMapOvr>
    <a:masterClrMapping/>
  </p:clrMapOvr>
  <mc:AlternateContent xmlns:mc="http://schemas.openxmlformats.org/markup-compatibility/2006" xmlns:p14="http://schemas.microsoft.com/office/powerpoint/2010/main">
    <mc:Choice Requires="p14">
      <p:transition spd="med" p14:dur="700" advTm="4001">
        <p:fade/>
      </p:transition>
    </mc:Choice>
    <mc:Fallback xmlns="">
      <p:transition spd="med" advTm="4001">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25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11560" y="764704"/>
            <a:ext cx="7992888" cy="5328592"/>
          </a:xfrm>
        </p:spPr>
        <p:txBody>
          <a:bodyPr/>
          <a:lstStyle/>
          <a:p>
            <a:pPr>
              <a:buFont typeface="Wingdings" pitchFamily="2" charset="2"/>
              <a:buChar char="q"/>
            </a:pPr>
            <a:endParaRPr lang="es-VE" b="1" dirty="0" smtClean="0">
              <a:latin typeface="+mn-lt"/>
            </a:endParaRPr>
          </a:p>
          <a:p>
            <a:pPr>
              <a:buFont typeface="Wingdings" pitchFamily="2" charset="2"/>
              <a:buChar char="q"/>
            </a:pPr>
            <a:endParaRPr lang="es-VE" b="1" dirty="0">
              <a:latin typeface="+mn-lt"/>
            </a:endParaRPr>
          </a:p>
          <a:p>
            <a:pPr>
              <a:buFont typeface="Wingdings" pitchFamily="2" charset="2"/>
              <a:buChar char="q"/>
            </a:pPr>
            <a:r>
              <a:rPr lang="es-VE" sz="1600" b="1" dirty="0" smtClean="0">
                <a:latin typeface="+mn-lt"/>
              </a:rPr>
              <a:t>GRUPO ASIGNADO A DAI:</a:t>
            </a:r>
          </a:p>
          <a:p>
            <a:pPr>
              <a:buFont typeface="Wingdings" pitchFamily="2" charset="2"/>
              <a:buChar char="q"/>
            </a:pPr>
            <a:r>
              <a:rPr lang="es-VE" sz="1600" dirty="0" smtClean="0">
                <a:latin typeface="+mn-lt"/>
              </a:rPr>
              <a:t>L</a:t>
            </a:r>
            <a:r>
              <a:rPr lang="es-VE" sz="1600" b="1" dirty="0" smtClean="0">
                <a:latin typeface="+mn-lt"/>
              </a:rPr>
              <a:t>a </a:t>
            </a:r>
            <a:r>
              <a:rPr lang="es-VE" sz="1600" dirty="0">
                <a:latin typeface="+mn-lt"/>
              </a:rPr>
              <a:t>terapia con DAI se seleccionó intencionalmente para que consistiera en una terapia de un solo electrodo de solo descarga.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El </a:t>
            </a:r>
            <a:r>
              <a:rPr lang="es-VE" sz="1600" dirty="0">
                <a:latin typeface="+mn-lt"/>
              </a:rPr>
              <a:t>objetivo era tratar solo la taquicardia ventricular o la fibrilación ventricular rápida y sostenida.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No </a:t>
            </a:r>
            <a:r>
              <a:rPr lang="es-VE" sz="1600" dirty="0">
                <a:latin typeface="+mn-lt"/>
              </a:rPr>
              <a:t>se permitieron dispositivos bicamerales o </a:t>
            </a:r>
            <a:r>
              <a:rPr lang="es-VE" sz="1600" dirty="0" err="1">
                <a:latin typeface="+mn-lt"/>
              </a:rPr>
              <a:t>biventriculares</a:t>
            </a:r>
            <a:r>
              <a:rPr lang="es-VE" sz="1600" dirty="0">
                <a:latin typeface="+mn-lt"/>
              </a:rPr>
              <a:t>.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El </a:t>
            </a:r>
            <a:r>
              <a:rPr lang="es-VE" sz="1600" dirty="0">
                <a:latin typeface="+mn-lt"/>
              </a:rPr>
              <a:t>ICD se programó uniformemente para tener una tasa de detección de 187 latidos por minuto o más.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no </a:t>
            </a:r>
            <a:r>
              <a:rPr lang="es-VE" sz="1600" dirty="0">
                <a:latin typeface="+mn-lt"/>
              </a:rPr>
              <a:t>se permitieron las terapias de estimulación </a:t>
            </a:r>
            <a:r>
              <a:rPr lang="es-VE" sz="1600" dirty="0" err="1">
                <a:latin typeface="+mn-lt"/>
              </a:rPr>
              <a:t>antitaquicardia</a:t>
            </a:r>
            <a:r>
              <a:rPr lang="es-VE" sz="1600" dirty="0">
                <a:latin typeface="+mn-lt"/>
              </a:rPr>
              <a:t>, dada la frecuencia desconocida de taquicardia ventricular sostenida o fibrilación en la población en ese momento.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a:latin typeface="+mn-lt"/>
              </a:rPr>
              <a:t> Debido a la posibilidad de que la estimulación </a:t>
            </a:r>
            <a:r>
              <a:rPr lang="es-VE" sz="1600" dirty="0" err="1">
                <a:latin typeface="+mn-lt"/>
              </a:rPr>
              <a:t>antibradicardia</a:t>
            </a:r>
            <a:r>
              <a:rPr lang="es-VE" sz="1600" dirty="0">
                <a:latin typeface="+mn-lt"/>
              </a:rPr>
              <a:t> empeorara la ICC, se inició solo si la frecuencia intrínseca disminuía a menos de 34 latidos por </a:t>
            </a:r>
            <a:r>
              <a:rPr lang="es-VE" sz="1600" dirty="0" smtClean="0">
                <a:latin typeface="+mn-lt"/>
              </a:rPr>
              <a:t>minuto</a:t>
            </a:r>
            <a:r>
              <a:rPr lang="es-VE" sz="1600" dirty="0">
                <a:latin typeface="+mn-lt"/>
              </a:rPr>
              <a:t>.</a:t>
            </a:r>
            <a:endParaRPr lang="es-VE" sz="1600" dirty="0" smtClean="0">
              <a:latin typeface="+mn-lt"/>
            </a:endParaRPr>
          </a:p>
          <a:p>
            <a:pPr marL="101600" indent="0">
              <a:buNone/>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10</a:t>
            </a:fld>
            <a:endParaRPr lang="es-VE">
              <a:solidFill>
                <a:srgbClr val="CCCCCC"/>
              </a:solidFill>
            </a:endParaRPr>
          </a:p>
        </p:txBody>
      </p:sp>
    </p:spTree>
    <p:extLst>
      <p:ext uri="{BB962C8B-B14F-4D97-AF65-F5344CB8AC3E}">
        <p14:creationId xmlns:p14="http://schemas.microsoft.com/office/powerpoint/2010/main" val="1044018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SELECCIÓN DE PACIENTES </a:t>
            </a:r>
            <a:endParaRPr lang="es-VE" sz="3200" b="1" dirty="0">
              <a:latin typeface="+mj-lt"/>
            </a:endParaRPr>
          </a:p>
        </p:txBody>
      </p:sp>
      <p:sp>
        <p:nvSpPr>
          <p:cNvPr id="3" name="2 Marcador de texto"/>
          <p:cNvSpPr>
            <a:spLocks noGrp="1"/>
          </p:cNvSpPr>
          <p:nvPr>
            <p:ph type="body" idx="1"/>
          </p:nvPr>
        </p:nvSpPr>
        <p:spPr>
          <a:xfrm>
            <a:off x="683568" y="1412776"/>
            <a:ext cx="7776864" cy="4680520"/>
          </a:xfrm>
        </p:spPr>
        <p:txBody>
          <a:bodyPr/>
          <a:lstStyle/>
          <a:p>
            <a:pPr>
              <a:buFont typeface="Wingdings" pitchFamily="2" charset="2"/>
              <a:buChar char="q"/>
            </a:pPr>
            <a:r>
              <a:rPr lang="es-VE" b="1" dirty="0" smtClean="0">
                <a:latin typeface="+mn-lt"/>
              </a:rPr>
              <a:t>CRITERIOS DE INCLUSION: </a:t>
            </a:r>
          </a:p>
          <a:p>
            <a:pPr marL="101600" indent="0">
              <a:buNone/>
            </a:pPr>
            <a:endParaRPr lang="es-VE" dirty="0" smtClean="0">
              <a:latin typeface="+mn-lt"/>
            </a:endParaRPr>
          </a:p>
          <a:p>
            <a:pPr>
              <a:buFont typeface="Wingdings" pitchFamily="2" charset="2"/>
              <a:buChar char="q"/>
            </a:pPr>
            <a:r>
              <a:rPr lang="es-VE" dirty="0" smtClean="0">
                <a:latin typeface="+mn-lt"/>
              </a:rPr>
              <a:t>Los </a:t>
            </a:r>
            <a:r>
              <a:rPr lang="es-VE" dirty="0">
                <a:latin typeface="+mn-lt"/>
              </a:rPr>
              <a:t>pacientes debían tener al menos 18 años de </a:t>
            </a:r>
            <a:r>
              <a:rPr lang="es-VE" dirty="0" smtClean="0">
                <a:latin typeface="+mn-lt"/>
              </a:rPr>
              <a:t>edad.</a:t>
            </a:r>
          </a:p>
          <a:p>
            <a:pPr marL="101600" indent="0">
              <a:buNone/>
            </a:pPr>
            <a:endParaRPr lang="es-VE" dirty="0" smtClean="0">
              <a:latin typeface="+mn-lt"/>
            </a:endParaRPr>
          </a:p>
          <a:p>
            <a:pPr>
              <a:buFont typeface="Wingdings" pitchFamily="2" charset="2"/>
              <a:buChar char="q"/>
            </a:pPr>
            <a:r>
              <a:rPr lang="es-VE" dirty="0" smtClean="0">
                <a:latin typeface="+mn-lt"/>
              </a:rPr>
              <a:t> presentar </a:t>
            </a:r>
            <a:r>
              <a:rPr lang="es-VE" dirty="0">
                <a:latin typeface="+mn-lt"/>
              </a:rPr>
              <a:t>ICC crónica estable, crónica de clase II o III de la New York </a:t>
            </a:r>
            <a:r>
              <a:rPr lang="es-VE" dirty="0" err="1">
                <a:latin typeface="+mn-lt"/>
              </a:rPr>
              <a:t>Heart</a:t>
            </a:r>
            <a:r>
              <a:rPr lang="es-VE" dirty="0">
                <a:latin typeface="+mn-lt"/>
              </a:rPr>
              <a:t> Association (NYHA) por causas isquémicas o no </a:t>
            </a:r>
            <a:r>
              <a:rPr lang="es-VE" dirty="0" smtClean="0">
                <a:latin typeface="+mn-lt"/>
              </a:rPr>
              <a:t>isquémicas.</a:t>
            </a:r>
          </a:p>
          <a:p>
            <a:pPr marL="101600" indent="0">
              <a:buNone/>
            </a:pPr>
            <a:endParaRPr lang="es-VE" dirty="0" smtClean="0">
              <a:latin typeface="+mn-lt"/>
            </a:endParaRPr>
          </a:p>
          <a:p>
            <a:pPr>
              <a:buFont typeface="Wingdings" pitchFamily="2" charset="2"/>
              <a:buChar char="q"/>
            </a:pPr>
            <a:r>
              <a:rPr lang="es-VE" dirty="0" smtClean="0">
                <a:latin typeface="+mn-lt"/>
              </a:rPr>
              <a:t> </a:t>
            </a:r>
            <a:r>
              <a:rPr lang="es-VE" dirty="0">
                <a:latin typeface="+mn-lt"/>
              </a:rPr>
              <a:t>fracción de eyección del ventrículo izquierdo FEVI) de no más del 35 por </a:t>
            </a:r>
            <a:r>
              <a:rPr lang="es-VE" dirty="0" smtClean="0">
                <a:latin typeface="+mn-lt"/>
              </a:rPr>
              <a:t>ciento.</a:t>
            </a:r>
            <a:endParaRPr lang="es-VE" dirty="0">
              <a:latin typeface="+mn-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11</a:t>
            </a:fld>
            <a:endParaRPr lang="es-VE">
              <a:solidFill>
                <a:srgbClr val="CCCCCC"/>
              </a:solidFill>
            </a:endParaRPr>
          </a:p>
        </p:txBody>
      </p:sp>
    </p:spTree>
    <p:extLst>
      <p:ext uri="{BB962C8B-B14F-4D97-AF65-F5344CB8AC3E}">
        <p14:creationId xmlns:p14="http://schemas.microsoft.com/office/powerpoint/2010/main" val="78093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SELECCIÓN DE PACIENTES </a:t>
            </a:r>
            <a:endParaRPr lang="es-VE" sz="3200" b="1" dirty="0">
              <a:latin typeface="+mj-lt"/>
            </a:endParaRPr>
          </a:p>
        </p:txBody>
      </p:sp>
      <p:sp>
        <p:nvSpPr>
          <p:cNvPr id="3" name="2 Marcador de texto"/>
          <p:cNvSpPr>
            <a:spLocks noGrp="1"/>
          </p:cNvSpPr>
          <p:nvPr>
            <p:ph type="body" idx="1"/>
          </p:nvPr>
        </p:nvSpPr>
        <p:spPr>
          <a:xfrm>
            <a:off x="467544" y="1697300"/>
            <a:ext cx="8064896" cy="4090000"/>
          </a:xfrm>
        </p:spPr>
        <p:txBody>
          <a:bodyPr/>
          <a:lstStyle/>
          <a:p>
            <a:pPr>
              <a:buFont typeface="Wingdings" pitchFamily="2" charset="2"/>
              <a:buChar char="q"/>
            </a:pPr>
            <a:r>
              <a:rPr lang="es-VE" b="1" dirty="0" smtClean="0">
                <a:latin typeface="+mn-lt"/>
              </a:rPr>
              <a:t>CRITERIOS DE EXCLUSION</a:t>
            </a:r>
            <a:r>
              <a:rPr lang="es-VE" dirty="0" smtClean="0"/>
              <a:t>:</a:t>
            </a:r>
          </a:p>
          <a:p>
            <a:pPr marL="101600" indent="0">
              <a:buNone/>
            </a:pPr>
            <a:endParaRPr lang="es-VE" dirty="0" smtClean="0"/>
          </a:p>
          <a:p>
            <a:pPr>
              <a:buFont typeface="Wingdings" pitchFamily="2" charset="2"/>
              <a:buChar char="q"/>
            </a:pPr>
            <a:r>
              <a:rPr lang="es-VE" dirty="0" smtClean="0"/>
              <a:t>Edad menor a 18 años.</a:t>
            </a:r>
          </a:p>
          <a:p>
            <a:pPr marL="101600" indent="0">
              <a:buNone/>
            </a:pPr>
            <a:endParaRPr lang="es-VE" dirty="0" smtClean="0"/>
          </a:p>
          <a:p>
            <a:pPr>
              <a:buFont typeface="Wingdings" pitchFamily="2" charset="2"/>
              <a:buChar char="q"/>
            </a:pPr>
            <a:r>
              <a:rPr lang="es-VE" dirty="0"/>
              <a:t> presentar ICC crónica estable, crónica de clase </a:t>
            </a:r>
            <a:r>
              <a:rPr lang="es-VE" dirty="0" smtClean="0"/>
              <a:t> I de </a:t>
            </a:r>
            <a:r>
              <a:rPr lang="es-VE" dirty="0"/>
              <a:t>la New York </a:t>
            </a:r>
            <a:r>
              <a:rPr lang="es-VE" dirty="0" err="1"/>
              <a:t>Heart</a:t>
            </a:r>
            <a:r>
              <a:rPr lang="es-VE" dirty="0"/>
              <a:t> Association (NYHA) por causas isquémicas o no isquémicas</a:t>
            </a:r>
            <a:r>
              <a:rPr lang="es-VE" dirty="0" smtClean="0"/>
              <a:t>.</a:t>
            </a:r>
          </a:p>
          <a:p>
            <a:pPr marL="101600" indent="0">
              <a:buNone/>
            </a:pPr>
            <a:endParaRPr lang="es-VE" dirty="0" smtClean="0"/>
          </a:p>
          <a:p>
            <a:pPr>
              <a:buFont typeface="Wingdings" pitchFamily="2" charset="2"/>
              <a:buChar char="q"/>
            </a:pPr>
            <a:r>
              <a:rPr lang="es-VE" dirty="0" smtClean="0"/>
              <a:t>Fracción de eyección &gt; 35 %</a:t>
            </a:r>
          </a:p>
          <a:p>
            <a:pPr>
              <a:buFont typeface="Wingdings" pitchFamily="2" charset="2"/>
              <a:buChar char="q"/>
            </a:pPr>
            <a:endParaRPr lang="es-VE" dirty="0" smtClean="0"/>
          </a:p>
          <a:p>
            <a:pPr>
              <a:buFont typeface="Wingdings" pitchFamily="2" charset="2"/>
              <a:buChar char="q"/>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12</a:t>
            </a:fld>
            <a:endParaRPr lang="es-VE">
              <a:solidFill>
                <a:srgbClr val="CCCCCC"/>
              </a:solidFill>
            </a:endParaRPr>
          </a:p>
        </p:txBody>
      </p:sp>
    </p:spTree>
    <p:extLst>
      <p:ext uri="{BB962C8B-B14F-4D97-AF65-F5344CB8AC3E}">
        <p14:creationId xmlns:p14="http://schemas.microsoft.com/office/powerpoint/2010/main" val="102144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solidFill>
                  <a:schemeClr val="tx1"/>
                </a:solidFill>
                <a:latin typeface="+mn-lt"/>
              </a:rPr>
              <a:t>PUNTO FINAL PRIMARIO</a:t>
            </a:r>
            <a:endParaRPr lang="es-VE" sz="3200" b="1" dirty="0">
              <a:solidFill>
                <a:schemeClr val="tx1"/>
              </a:solidFill>
              <a:latin typeface="+mn-lt"/>
            </a:endParaRPr>
          </a:p>
        </p:txBody>
      </p:sp>
      <p:sp>
        <p:nvSpPr>
          <p:cNvPr id="3" name="2 Marcador de texto"/>
          <p:cNvSpPr>
            <a:spLocks noGrp="1"/>
          </p:cNvSpPr>
          <p:nvPr>
            <p:ph type="body" idx="1"/>
          </p:nvPr>
        </p:nvSpPr>
        <p:spPr>
          <a:xfrm>
            <a:off x="755576" y="1697300"/>
            <a:ext cx="7416824" cy="4090000"/>
          </a:xfrm>
        </p:spPr>
        <p:txBody>
          <a:bodyPr/>
          <a:lstStyle/>
          <a:p>
            <a:pPr>
              <a:buFont typeface="Wingdings" pitchFamily="2" charset="2"/>
              <a:buChar char="q"/>
            </a:pPr>
            <a:r>
              <a:rPr lang="es-VE" dirty="0"/>
              <a:t>El criterio de valoración principal del ensayo fue la muerte por cualquier causa. </a:t>
            </a:r>
            <a:endParaRPr lang="es-VE" dirty="0" smtClean="0"/>
          </a:p>
          <a:p>
            <a:pPr>
              <a:buFont typeface="Wingdings" pitchFamily="2" charset="2"/>
              <a:buChar char="q"/>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13</a:t>
            </a:fld>
            <a:endParaRPr lang="es-VE">
              <a:solidFill>
                <a:srgbClr val="CCCCCC"/>
              </a:solidFill>
            </a:endParaRPr>
          </a:p>
        </p:txBody>
      </p:sp>
    </p:spTree>
    <p:extLst>
      <p:ext uri="{BB962C8B-B14F-4D97-AF65-F5344CB8AC3E}">
        <p14:creationId xmlns:p14="http://schemas.microsoft.com/office/powerpoint/2010/main" val="2652324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ANÁLISIS ESTADÍSTICO </a:t>
            </a:r>
            <a:endParaRPr lang="es-VE" sz="3200" b="1" dirty="0">
              <a:latin typeface="+mj-lt"/>
            </a:endParaRPr>
          </a:p>
        </p:txBody>
      </p:sp>
      <p:sp>
        <p:nvSpPr>
          <p:cNvPr id="3" name="2 Marcador de texto"/>
          <p:cNvSpPr>
            <a:spLocks noGrp="1"/>
          </p:cNvSpPr>
          <p:nvPr>
            <p:ph type="body" idx="1"/>
          </p:nvPr>
        </p:nvSpPr>
        <p:spPr>
          <a:xfrm>
            <a:off x="539552" y="1697300"/>
            <a:ext cx="8064896" cy="4540012"/>
          </a:xfrm>
        </p:spPr>
        <p:txBody>
          <a:bodyPr/>
          <a:lstStyle/>
          <a:p>
            <a:pPr>
              <a:buFont typeface="Wingdings" pitchFamily="2" charset="2"/>
              <a:buChar char="q"/>
            </a:pPr>
            <a:r>
              <a:rPr lang="es-VE" sz="1600" dirty="0">
                <a:latin typeface="+mn-lt"/>
              </a:rPr>
              <a:t>Se utilizó la aleatorización de bloques permutados con estratificación según el sitio clínico, la causa de la ICC (isquémica frente a no isquémica) y la clase NYHA (II frente a III), con un tamaño de bloque elegido aleatoriamente de tres o seis</a:t>
            </a:r>
            <a:r>
              <a:rPr lang="es-VE" sz="1600" dirty="0" smtClean="0">
                <a:latin typeface="+mn-lt"/>
              </a:rPr>
              <a:t>.</a:t>
            </a:r>
          </a:p>
          <a:p>
            <a:pPr marL="101600" indent="0">
              <a:buNone/>
            </a:pPr>
            <a:endParaRPr lang="es-VE" sz="1600" dirty="0" smtClean="0">
              <a:latin typeface="+mn-lt"/>
            </a:endParaRPr>
          </a:p>
          <a:p>
            <a:pPr>
              <a:buFont typeface="Wingdings" pitchFamily="2" charset="2"/>
              <a:buChar char="q"/>
            </a:pPr>
            <a:r>
              <a:rPr lang="es-VE" sz="1600" dirty="0">
                <a:latin typeface="+mn-lt"/>
              </a:rPr>
              <a:t> El estudio se basó en la suposición de que el grupo de placebo tendría una tasa de mortalidad anual del 10 por </a:t>
            </a:r>
            <a:r>
              <a:rPr lang="es-VE" sz="1600" dirty="0" smtClean="0">
                <a:latin typeface="+mn-lt"/>
              </a:rPr>
              <a:t>ciento</a:t>
            </a:r>
          </a:p>
          <a:p>
            <a:pPr marL="101600" indent="0">
              <a:buNone/>
            </a:pPr>
            <a:endParaRPr lang="es-VE" sz="1600" dirty="0" smtClean="0"/>
          </a:p>
          <a:p>
            <a:pPr>
              <a:buFont typeface="Wingdings" pitchFamily="2" charset="2"/>
              <a:buChar char="q"/>
            </a:pPr>
            <a:r>
              <a:rPr lang="es-VE" sz="1600" dirty="0"/>
              <a:t> </a:t>
            </a:r>
            <a:r>
              <a:rPr lang="es-VE" sz="1600" dirty="0">
                <a:latin typeface="+mn-lt"/>
              </a:rPr>
              <a:t>Las tasas de mortalidad acumulada se calcularon según el método de </a:t>
            </a:r>
            <a:r>
              <a:rPr lang="es-VE" sz="1600" dirty="0" smtClean="0">
                <a:latin typeface="+mn-lt"/>
              </a:rPr>
              <a:t>Kaplan-</a:t>
            </a:r>
            <a:r>
              <a:rPr lang="es-VE" sz="1600" dirty="0" err="1" smtClean="0">
                <a:latin typeface="+mn-lt"/>
              </a:rPr>
              <a:t>Meier</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a:latin typeface="+mn-lt"/>
              </a:rPr>
              <a:t> V</a:t>
            </a:r>
            <a:r>
              <a:rPr lang="es-VE" sz="1600" dirty="0" smtClean="0">
                <a:latin typeface="+mn-lt"/>
              </a:rPr>
              <a:t>alor  de significancia estadística 0,025 </a:t>
            </a:r>
            <a:r>
              <a:rPr lang="es-VE" sz="1600" dirty="0">
                <a:latin typeface="+mn-lt"/>
              </a:rPr>
              <a:t>para las dos comparaciones principales de tratamientos</a:t>
            </a:r>
            <a:endParaRPr lang="es-VE" sz="1600" dirty="0" smtClean="0">
              <a:latin typeface="+mn-lt"/>
            </a:endParaRPr>
          </a:p>
          <a:p>
            <a:pPr marL="101600" indent="0">
              <a:buNone/>
            </a:pPr>
            <a:endParaRPr lang="es-VE" sz="1600" dirty="0" smtClean="0">
              <a:latin typeface="+mn-lt"/>
            </a:endParaRPr>
          </a:p>
          <a:p>
            <a:pPr marL="101600" indent="0">
              <a:buNone/>
            </a:pPr>
            <a:endParaRPr lang="es-VE" sz="1600" dirty="0" smtClean="0"/>
          </a:p>
          <a:p>
            <a:pPr>
              <a:buFont typeface="Wingdings" pitchFamily="2" charset="2"/>
              <a:buChar char="q"/>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14</a:t>
            </a:fld>
            <a:endParaRPr lang="es-VE">
              <a:solidFill>
                <a:srgbClr val="CCCCCC"/>
              </a:solidFill>
            </a:endParaRPr>
          </a:p>
        </p:txBody>
      </p:sp>
    </p:spTree>
    <p:extLst>
      <p:ext uri="{BB962C8B-B14F-4D97-AF65-F5344CB8AC3E}">
        <p14:creationId xmlns:p14="http://schemas.microsoft.com/office/powerpoint/2010/main" val="3030124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ANALISIS  ESTADISTICO</a:t>
            </a:r>
            <a:endParaRPr lang="es-VE" sz="3200" b="1" dirty="0">
              <a:latin typeface="+mj-lt"/>
            </a:endParaRPr>
          </a:p>
        </p:txBody>
      </p:sp>
      <p:sp>
        <p:nvSpPr>
          <p:cNvPr id="3" name="2 Marcador de texto"/>
          <p:cNvSpPr>
            <a:spLocks noGrp="1"/>
          </p:cNvSpPr>
          <p:nvPr>
            <p:ph type="body" idx="1"/>
          </p:nvPr>
        </p:nvSpPr>
        <p:spPr>
          <a:xfrm>
            <a:off x="323528" y="1697300"/>
            <a:ext cx="8424936" cy="4090000"/>
          </a:xfrm>
        </p:spPr>
        <p:txBody>
          <a:bodyPr/>
          <a:lstStyle/>
          <a:p>
            <a:pPr>
              <a:buFont typeface="Wingdings" pitchFamily="2" charset="2"/>
              <a:buChar char="q"/>
            </a:pPr>
            <a:r>
              <a:rPr lang="es-VE" dirty="0" smtClean="0">
                <a:latin typeface="+mn-lt"/>
              </a:rPr>
              <a:t> </a:t>
            </a:r>
            <a:r>
              <a:rPr lang="es-VE" sz="1600" dirty="0">
                <a:latin typeface="+mn-lt"/>
              </a:rPr>
              <a:t>Los riesgos relativos se expresaron como cocientes de riesgo con intervalos de confianza asociados y se derivaron del modelo de riesgos proporcionales de Cox</a:t>
            </a:r>
            <a:r>
              <a:rPr lang="es-VE" sz="1600" dirty="0" smtClean="0">
                <a:latin typeface="+mn-lt"/>
              </a:rPr>
              <a:t>.</a:t>
            </a:r>
          </a:p>
          <a:p>
            <a:pPr marL="101600" indent="0">
              <a:buNone/>
            </a:pPr>
            <a:endParaRPr lang="es-VE" sz="1600" dirty="0" smtClean="0">
              <a:latin typeface="+mn-lt"/>
            </a:endParaRPr>
          </a:p>
          <a:p>
            <a:pPr>
              <a:buFont typeface="Wingdings" pitchFamily="2" charset="2"/>
              <a:buChar char="q"/>
            </a:pPr>
            <a:r>
              <a:rPr lang="es-VE" sz="1600" dirty="0">
                <a:latin typeface="+mn-lt"/>
              </a:rPr>
              <a:t> Se realizaron comparaciones por pares de amiodarona con placebo y ICD con placebo de acuerdo con el principio de intención de tratar</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a:latin typeface="+mn-lt"/>
              </a:rPr>
              <a:t>Poder estadístico  de 90 % por ciento para detectar una reducción del 25 por ciento en la muerte por cualquier causa por la amiodarona o la terapia con ICD, en comparación con el placebo</a:t>
            </a:r>
            <a:r>
              <a:rPr lang="es-VE" sz="1600" dirty="0" smtClean="0">
                <a:latin typeface="+mn-lt"/>
              </a:rPr>
              <a:t>.</a:t>
            </a:r>
          </a:p>
          <a:p>
            <a:pPr marL="101600" indent="0">
              <a:buNone/>
            </a:pPr>
            <a:endParaRPr lang="es-VE" sz="1600" dirty="0">
              <a:latin typeface="+mn-lt"/>
            </a:endParaRPr>
          </a:p>
          <a:p>
            <a:pPr>
              <a:buFont typeface="Wingdings" pitchFamily="2" charset="2"/>
              <a:buChar char="q"/>
            </a:pPr>
            <a:r>
              <a:rPr lang="es-VE" sz="1600" dirty="0" smtClean="0">
                <a:latin typeface="+mn-lt"/>
              </a:rPr>
              <a:t> </a:t>
            </a:r>
            <a:r>
              <a:rPr lang="es-VE" sz="1600" dirty="0">
                <a:latin typeface="+mn-lt"/>
              </a:rPr>
              <a:t>El modelo de Cox también se utilizó para probar la importancia de las interacciones entre la clase y el tratamiento de la NYHA y entre la causa de la ICC y el </a:t>
            </a:r>
            <a:r>
              <a:rPr lang="es-VE" sz="1600" dirty="0" smtClean="0">
                <a:latin typeface="+mn-lt"/>
              </a:rPr>
              <a:t>tratamiento.</a:t>
            </a:r>
            <a:endParaRPr lang="es-VE" sz="1600" dirty="0">
              <a:latin typeface="+mn-lt"/>
            </a:endParaRPr>
          </a:p>
          <a:p>
            <a:pPr>
              <a:buFont typeface="Wingdings" pitchFamily="2" charset="2"/>
              <a:buChar char="q"/>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15</a:t>
            </a:fld>
            <a:endParaRPr lang="es-VE">
              <a:solidFill>
                <a:srgbClr val="CCCCCC"/>
              </a:solidFill>
            </a:endParaRPr>
          </a:p>
        </p:txBody>
      </p:sp>
    </p:spTree>
    <p:extLst>
      <p:ext uri="{BB962C8B-B14F-4D97-AF65-F5344CB8AC3E}">
        <p14:creationId xmlns:p14="http://schemas.microsoft.com/office/powerpoint/2010/main" val="272894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RESULTADOS</a:t>
            </a:r>
            <a:r>
              <a:rPr lang="es-VE" sz="3200" dirty="0" smtClean="0">
                <a:latin typeface="+mj-lt"/>
              </a:rPr>
              <a:t> </a:t>
            </a:r>
            <a:endParaRPr lang="es-VE" sz="3200" dirty="0">
              <a:latin typeface="+mj-lt"/>
            </a:endParaRPr>
          </a:p>
        </p:txBody>
      </p:sp>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16</a:t>
            </a:fld>
            <a:endParaRPr lang="es-VE">
              <a:solidFill>
                <a:srgbClr val="CCCC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 y="1469743"/>
            <a:ext cx="83529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67544" y="1988840"/>
            <a:ext cx="78488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467544" y="2676660"/>
            <a:ext cx="78488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467544" y="3778558"/>
            <a:ext cx="7848872" cy="164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467544" y="5804120"/>
            <a:ext cx="78488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467544" y="4509120"/>
            <a:ext cx="7848872" cy="648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697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17</a:t>
            </a:fld>
            <a:endParaRPr lang="es-VE">
              <a:solidFill>
                <a:srgbClr val="CCCC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8092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2852936"/>
            <a:ext cx="74888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62224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dirty="0" smtClean="0">
                <a:latin typeface="+mj-lt"/>
              </a:rPr>
              <a:t>FIGURA 1. MUERTE POR CUALQUIER CAUSA.</a:t>
            </a:r>
            <a:endParaRPr lang="es-VE" b="1" dirty="0">
              <a:latin typeface="+mj-lt"/>
            </a:endParaRPr>
          </a:p>
        </p:txBody>
      </p:sp>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18</a:t>
            </a:fld>
            <a:endParaRPr lang="es-VE">
              <a:solidFill>
                <a:srgbClr val="CCCC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249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03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dirty="0" smtClean="0"/>
              <a:t>FIGURA 2 : </a:t>
            </a:r>
            <a:r>
              <a:rPr lang="es-VE" dirty="0">
                <a:latin typeface="+mj-lt"/>
              </a:rPr>
              <a:t>Estimaciones de Kaplan-</a:t>
            </a:r>
            <a:r>
              <a:rPr lang="es-VE" dirty="0" err="1">
                <a:latin typeface="+mj-lt"/>
              </a:rPr>
              <a:t>Meier</a:t>
            </a:r>
            <a:r>
              <a:rPr lang="es-VE" dirty="0">
                <a:latin typeface="+mj-lt"/>
              </a:rPr>
              <a:t> de muerte por cualquier causa para los subgrupos </a:t>
            </a:r>
            <a:r>
              <a:rPr lang="es-VE" dirty="0" err="1">
                <a:latin typeface="+mj-lt"/>
              </a:rPr>
              <a:t>preespecificados</a:t>
            </a:r>
            <a:r>
              <a:rPr lang="es-VE" dirty="0">
                <a:latin typeface="+mj-lt"/>
              </a:rPr>
              <a:t> de ICC isquémica (panel A) e ICC no isquémica (panel B).</a:t>
            </a:r>
            <a:endParaRPr lang="es-VE" b="1" dirty="0">
              <a:latin typeface="+mj-lt"/>
            </a:endParaRPr>
          </a:p>
        </p:txBody>
      </p:sp>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19</a:t>
            </a:fld>
            <a:endParaRPr lang="es-VE">
              <a:solidFill>
                <a:srgbClr val="CCCCCC"/>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33538"/>
            <a:ext cx="8064896" cy="460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72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VE" sz="4000" dirty="0" smtClean="0">
                <a:latin typeface="+mj-lt"/>
              </a:rPr>
              <a:t>INTERROGANTE DEL CICLO</a:t>
            </a:r>
            <a:endParaRPr lang="es-VE" sz="4000" dirty="0">
              <a:latin typeface="+mj-lt"/>
            </a:endParaRPr>
          </a:p>
        </p:txBody>
      </p:sp>
      <p:sp>
        <p:nvSpPr>
          <p:cNvPr id="6" name="5 Marcador de texto"/>
          <p:cNvSpPr>
            <a:spLocks noGrp="1"/>
          </p:cNvSpPr>
          <p:nvPr>
            <p:ph type="body" idx="1"/>
          </p:nvPr>
        </p:nvSpPr>
        <p:spPr/>
        <p:txBody>
          <a:bodyPr/>
          <a:lstStyle/>
          <a:p>
            <a:pPr marL="101600" indent="0">
              <a:buNone/>
            </a:pPr>
            <a:r>
              <a:rPr lang="es-VE" sz="2400" dirty="0" smtClean="0">
                <a:latin typeface="+mn-lt"/>
              </a:rPr>
              <a:t>“ En el paciente con miocardiopatía dilatada no isquémica con FEVI severamente deprimida, ¿ cual es el efecto del uso de desfibriladores automáticos implantables para la prevención primaria de muerte súbita arrítmica en comparación al tratamiento antiarrítmicos”?</a:t>
            </a:r>
            <a:endParaRPr lang="es-VE" sz="2400" dirty="0">
              <a:latin typeface="+mn-lt"/>
            </a:endParaRPr>
          </a:p>
        </p:txBody>
      </p:sp>
    </p:spTree>
    <p:extLst>
      <p:ext uri="{BB962C8B-B14F-4D97-AF65-F5344CB8AC3E}">
        <p14:creationId xmlns:p14="http://schemas.microsoft.com/office/powerpoint/2010/main" val="5095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51520" y="404664"/>
            <a:ext cx="8496944" cy="5976664"/>
          </a:xfrm>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20</a:t>
            </a:fld>
            <a:endParaRPr lang="es-VE">
              <a:solidFill>
                <a:srgbClr val="CCCCCC"/>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4969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55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VE" b="1" dirty="0" smtClean="0">
                <a:latin typeface="+mj-lt"/>
              </a:rPr>
              <a:t>FIGURA 3</a:t>
            </a:r>
            <a:r>
              <a:rPr lang="es-VE" dirty="0" smtClean="0">
                <a:latin typeface="+mj-lt"/>
              </a:rPr>
              <a:t>:</a:t>
            </a:r>
            <a:r>
              <a:rPr lang="es-VE" dirty="0"/>
              <a:t>Estimaciones de Kaplan-</a:t>
            </a:r>
            <a:r>
              <a:rPr lang="es-VE" dirty="0" err="1"/>
              <a:t>Meier</a:t>
            </a:r>
            <a:r>
              <a:rPr lang="es-VE" dirty="0"/>
              <a:t> de muerte por cualquier causa para los subgrupos </a:t>
            </a:r>
            <a:r>
              <a:rPr lang="es-VE" dirty="0" err="1"/>
              <a:t>preespecificados</a:t>
            </a:r>
            <a:r>
              <a:rPr lang="es-VE" dirty="0"/>
              <a:t> de NYHA Clase II (Panel A) y Clase III (Panel B).</a:t>
            </a: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21</a:t>
            </a:fld>
            <a:endParaRPr lang="es-VE">
              <a:solidFill>
                <a:srgbClr val="CCCCCC"/>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19250"/>
            <a:ext cx="8352928" cy="469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862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22</a:t>
            </a:fld>
            <a:endParaRPr lang="es-VE">
              <a:solidFill>
                <a:srgbClr val="CCCCCC"/>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7849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89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dirty="0" smtClean="0">
                <a:latin typeface="+mj-lt"/>
              </a:rPr>
              <a:t>FIGURA 4</a:t>
            </a:r>
            <a:r>
              <a:rPr lang="es-VE" dirty="0" smtClean="0"/>
              <a:t>:</a:t>
            </a:r>
            <a:r>
              <a:rPr lang="es-VE" dirty="0"/>
              <a:t>Razones de riesgo para la comparación de la terapia con amiodarona y ICD con placebo en varios subgrupos de interés</a:t>
            </a:r>
          </a:p>
        </p:txBody>
      </p:sp>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23</a:t>
            </a:fld>
            <a:endParaRPr lang="es-VE">
              <a:solidFill>
                <a:srgbClr val="CCCCCC"/>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83382" y="-231056"/>
            <a:ext cx="4921111" cy="8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516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DISCUSIÓN </a:t>
            </a:r>
            <a:endParaRPr lang="es-VE" sz="3200" b="1" dirty="0">
              <a:latin typeface="+mj-lt"/>
            </a:endParaRPr>
          </a:p>
        </p:txBody>
      </p:sp>
      <p:sp>
        <p:nvSpPr>
          <p:cNvPr id="3" name="2 Marcador de texto"/>
          <p:cNvSpPr>
            <a:spLocks noGrp="1"/>
          </p:cNvSpPr>
          <p:nvPr>
            <p:ph type="body" idx="1"/>
          </p:nvPr>
        </p:nvSpPr>
        <p:spPr>
          <a:xfrm>
            <a:off x="467544" y="1340768"/>
            <a:ext cx="8208912" cy="4446532"/>
          </a:xfrm>
        </p:spPr>
        <p:txBody>
          <a:bodyPr/>
          <a:lstStyle/>
          <a:p>
            <a:pPr>
              <a:buFont typeface="Wingdings" pitchFamily="2" charset="2"/>
              <a:buChar char="q"/>
            </a:pPr>
            <a:r>
              <a:rPr lang="es-VE" dirty="0">
                <a:latin typeface="+mn-lt"/>
              </a:rPr>
              <a:t>Nuestro estudio tiene dos hallazgos principales. En primer lugar, la terapia con un DAI de sólo descarga programado de forma conservadora redujo significativamente el riesgo relativo de muerte en un 23 por ciento, lo que resultó en una reducción absoluta de 7,2 puntos porcentuales a los cinco años entre los pacientes con ICC que recibieron antecedentes médicos de última generación. tratamiento, y el beneficio no varió según la causa de la ICC</a:t>
            </a:r>
            <a:r>
              <a:rPr lang="es-VE" dirty="0" smtClean="0">
                <a:latin typeface="+mn-lt"/>
              </a:rPr>
              <a:t>.</a:t>
            </a:r>
          </a:p>
          <a:p>
            <a:pPr marL="101600" indent="0">
              <a:buNone/>
            </a:pPr>
            <a:endParaRPr lang="es-VE" dirty="0" smtClean="0">
              <a:latin typeface="+mn-lt"/>
            </a:endParaRPr>
          </a:p>
          <a:p>
            <a:pPr>
              <a:buFont typeface="Wingdings" pitchFamily="2" charset="2"/>
              <a:buChar char="q"/>
            </a:pPr>
            <a:r>
              <a:rPr lang="es-VE" dirty="0">
                <a:latin typeface="+mn-lt"/>
              </a:rPr>
              <a:t> En segundo lugar, la amiodarona no tuvo ningún efecto beneficioso sobre la supervivencia, a pesar del uso de dosis adecuadas y tasas de cumplimiento razonables durante períodos más prolongados que en otros ensayos controlados con placebo.</a:t>
            </a: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24</a:t>
            </a:fld>
            <a:endParaRPr lang="es-VE">
              <a:solidFill>
                <a:srgbClr val="CCCCCC"/>
              </a:solidFill>
            </a:endParaRPr>
          </a:p>
        </p:txBody>
      </p:sp>
    </p:spTree>
    <p:extLst>
      <p:ext uri="{BB962C8B-B14F-4D97-AF65-F5344CB8AC3E}">
        <p14:creationId xmlns:p14="http://schemas.microsoft.com/office/powerpoint/2010/main" val="412539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DISCUSIÓN </a:t>
            </a:r>
            <a:endParaRPr lang="es-VE" sz="3200" b="1" dirty="0">
              <a:latin typeface="+mj-lt"/>
            </a:endParaRPr>
          </a:p>
        </p:txBody>
      </p:sp>
      <p:sp>
        <p:nvSpPr>
          <p:cNvPr id="3" name="2 Marcador de texto"/>
          <p:cNvSpPr>
            <a:spLocks noGrp="1"/>
          </p:cNvSpPr>
          <p:nvPr>
            <p:ph type="body" idx="1"/>
          </p:nvPr>
        </p:nvSpPr>
        <p:spPr>
          <a:xfrm>
            <a:off x="539552" y="1268760"/>
            <a:ext cx="7920880" cy="4968552"/>
          </a:xfrm>
        </p:spPr>
        <p:txBody>
          <a:bodyPr/>
          <a:lstStyle/>
          <a:p>
            <a:pPr>
              <a:buFont typeface="Wingdings" pitchFamily="2" charset="2"/>
              <a:buChar char="q"/>
            </a:pPr>
            <a:r>
              <a:rPr lang="es-VE" sz="1800" dirty="0" smtClean="0">
                <a:latin typeface="+mn-lt"/>
              </a:rPr>
              <a:t>Los  </a:t>
            </a:r>
            <a:r>
              <a:rPr lang="es-VE" sz="1800" dirty="0">
                <a:latin typeface="+mn-lt"/>
              </a:rPr>
              <a:t>hallazgos </a:t>
            </a:r>
            <a:r>
              <a:rPr lang="es-VE" sz="1800" dirty="0" smtClean="0">
                <a:latin typeface="+mn-lt"/>
              </a:rPr>
              <a:t> del estudio,  elevan </a:t>
            </a:r>
            <a:r>
              <a:rPr lang="es-VE" sz="1800" dirty="0">
                <a:latin typeface="+mn-lt"/>
              </a:rPr>
              <a:t>el estándar de atención para muchos pacientes con ICC al respaldar la evidencia de ensayos anteriores a favor de la terapia con DAI en pacientes con ICC isquémica y al proporcionar evidencia de un beneficio de supervivencia asociado con dicha terapia en pacientes con ICC no isquémica. </a:t>
            </a:r>
            <a:endParaRPr lang="es-VE" sz="1800" dirty="0" smtClean="0">
              <a:latin typeface="+mn-lt"/>
            </a:endParaRPr>
          </a:p>
          <a:p>
            <a:pPr marL="101600" indent="0">
              <a:buNone/>
            </a:pPr>
            <a:endParaRPr lang="es-VE" sz="1800" dirty="0" smtClean="0">
              <a:latin typeface="+mn-lt"/>
            </a:endParaRPr>
          </a:p>
          <a:p>
            <a:pPr>
              <a:buFont typeface="Wingdings" pitchFamily="2" charset="2"/>
              <a:buChar char="q"/>
            </a:pPr>
            <a:r>
              <a:rPr lang="es-VE" sz="1800" dirty="0" smtClean="0">
                <a:latin typeface="+mn-lt"/>
              </a:rPr>
              <a:t>La </a:t>
            </a:r>
            <a:r>
              <a:rPr lang="es-VE" sz="1800" dirty="0">
                <a:latin typeface="+mn-lt"/>
              </a:rPr>
              <a:t>terapia con ICD tuvo un beneficio significativo en los pacientes de clase II de la NYHA, pero no en los de ICC de clase III de la NYHA</a:t>
            </a:r>
            <a:r>
              <a:rPr lang="es-VE" sz="1800" dirty="0" smtClean="0">
                <a:latin typeface="+mn-lt"/>
              </a:rPr>
              <a:t>.</a:t>
            </a:r>
          </a:p>
          <a:p>
            <a:pPr>
              <a:buFont typeface="Wingdings" pitchFamily="2" charset="2"/>
              <a:buChar char="q"/>
            </a:pPr>
            <a:endParaRPr lang="es-VE" sz="1800" dirty="0">
              <a:latin typeface="+mn-lt"/>
            </a:endParaRPr>
          </a:p>
          <a:p>
            <a:pPr>
              <a:buFont typeface="Wingdings" pitchFamily="2" charset="2"/>
              <a:buChar char="q"/>
            </a:pPr>
            <a:r>
              <a:rPr lang="es-VE" sz="1800" dirty="0">
                <a:latin typeface="+mn-lt"/>
              </a:rPr>
              <a:t> Por el contrario, la terapia con amiodarona no tuvo ningún beneficio en los pacientes de clase II de la NYHA y disminuyó la supervivencia entre los pacientes con ICC de clase III de la NYHA, en comparación con los que recibieron placebo.</a:t>
            </a:r>
          </a:p>
          <a:p>
            <a:pPr>
              <a:buFont typeface="Wingdings" pitchFamily="2" charset="2"/>
              <a:buChar char="q"/>
            </a:pPr>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25</a:t>
            </a:fld>
            <a:endParaRPr lang="es-VE">
              <a:solidFill>
                <a:srgbClr val="CCCCCC"/>
              </a:solidFill>
            </a:endParaRPr>
          </a:p>
        </p:txBody>
      </p:sp>
    </p:spTree>
    <p:extLst>
      <p:ext uri="{BB962C8B-B14F-4D97-AF65-F5344CB8AC3E}">
        <p14:creationId xmlns:p14="http://schemas.microsoft.com/office/powerpoint/2010/main" val="3553418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Conclusión </a:t>
            </a:r>
            <a:endParaRPr lang="es-VE" sz="3200" b="1" dirty="0">
              <a:latin typeface="+mj-lt"/>
            </a:endParaRPr>
          </a:p>
        </p:txBody>
      </p:sp>
      <p:sp>
        <p:nvSpPr>
          <p:cNvPr id="3" name="2 Marcador de texto"/>
          <p:cNvSpPr>
            <a:spLocks noGrp="1"/>
          </p:cNvSpPr>
          <p:nvPr>
            <p:ph type="body" idx="1"/>
          </p:nvPr>
        </p:nvSpPr>
        <p:spPr>
          <a:xfrm>
            <a:off x="467544" y="1484784"/>
            <a:ext cx="8280920" cy="4896544"/>
          </a:xfrm>
        </p:spPr>
        <p:txBody>
          <a:bodyPr/>
          <a:lstStyle/>
          <a:p>
            <a:pPr>
              <a:buFont typeface="Wingdings" pitchFamily="2" charset="2"/>
              <a:buChar char="q"/>
            </a:pPr>
            <a:r>
              <a:rPr lang="es-VE" sz="1400" dirty="0"/>
              <a:t> </a:t>
            </a:r>
            <a:r>
              <a:rPr lang="es-VE" sz="1400" dirty="0">
                <a:latin typeface="+mn-lt"/>
              </a:rPr>
              <a:t>SCD-</a:t>
            </a:r>
            <a:r>
              <a:rPr lang="es-VE" sz="1400" dirty="0" err="1">
                <a:latin typeface="+mn-lt"/>
              </a:rPr>
              <a:t>HeFT</a:t>
            </a:r>
            <a:r>
              <a:rPr lang="es-VE" sz="1400" dirty="0">
                <a:latin typeface="+mn-lt"/>
              </a:rPr>
              <a:t> BARDY </a:t>
            </a:r>
            <a:r>
              <a:rPr lang="es-VE" sz="1400" dirty="0" smtClean="0">
                <a:latin typeface="+mn-lt"/>
              </a:rPr>
              <a:t>demostró reducción de riesgo  relativo de muerte  en </a:t>
            </a:r>
            <a:r>
              <a:rPr lang="es-VE" sz="1400" dirty="0" err="1" smtClean="0">
                <a:latin typeface="+mn-lt"/>
              </a:rPr>
              <a:t>pacintes</a:t>
            </a:r>
            <a:r>
              <a:rPr lang="es-VE" sz="1400" dirty="0" smtClean="0">
                <a:latin typeface="+mn-lt"/>
              </a:rPr>
              <a:t>  con IC independientemente de la causa en el grupo de paciente asignado a terapia con DAI sobre todo en clase funcional II NYHA</a:t>
            </a:r>
          </a:p>
          <a:p>
            <a:pPr marL="101600" indent="0">
              <a:buNone/>
            </a:pPr>
            <a:endParaRPr lang="es-VE" sz="1400" dirty="0" smtClean="0">
              <a:latin typeface="+mn-lt"/>
            </a:endParaRPr>
          </a:p>
          <a:p>
            <a:pPr>
              <a:buFont typeface="Wingdings" pitchFamily="2" charset="2"/>
              <a:buChar char="q"/>
            </a:pPr>
            <a:r>
              <a:rPr lang="es-VE" sz="1400" dirty="0" smtClean="0">
                <a:latin typeface="+mn-lt"/>
              </a:rPr>
              <a:t>Sin embargo en los pacientes con clase III NYHA no hubo reducción de riesgo.</a:t>
            </a:r>
          </a:p>
          <a:p>
            <a:pPr marL="101600" indent="0">
              <a:buNone/>
            </a:pPr>
            <a:endParaRPr lang="es-VE" sz="1400" dirty="0" smtClean="0">
              <a:latin typeface="+mn-lt"/>
            </a:endParaRPr>
          </a:p>
          <a:p>
            <a:pPr>
              <a:buFont typeface="Wingdings" pitchFamily="2" charset="2"/>
              <a:buChar char="q"/>
            </a:pPr>
            <a:r>
              <a:rPr lang="es-VE" sz="1400" dirty="0">
                <a:latin typeface="+mn-lt"/>
              </a:rPr>
              <a:t>L</a:t>
            </a:r>
            <a:r>
              <a:rPr lang="es-VE" sz="1400" dirty="0" smtClean="0">
                <a:latin typeface="+mn-lt"/>
              </a:rPr>
              <a:t>a </a:t>
            </a:r>
            <a:r>
              <a:rPr lang="es-VE" sz="1400" dirty="0">
                <a:latin typeface="+mn-lt"/>
              </a:rPr>
              <a:t>terapia con amiodarona no tuvo ningún beneficio en los pacientes de clase II de la NYHA y disminuyó la supervivencia entre los pacientes con ICC de clase III de la </a:t>
            </a:r>
            <a:r>
              <a:rPr lang="es-VE" sz="1400" dirty="0" smtClean="0">
                <a:latin typeface="+mn-lt"/>
              </a:rPr>
              <a:t>NYHA</a:t>
            </a:r>
          </a:p>
          <a:p>
            <a:pPr>
              <a:buFont typeface="Wingdings" pitchFamily="2" charset="2"/>
              <a:buChar char="q"/>
            </a:pPr>
            <a:endParaRPr lang="es-VE" sz="1400" dirty="0">
              <a:latin typeface="+mn-lt"/>
            </a:endParaRPr>
          </a:p>
          <a:p>
            <a:pPr>
              <a:buFont typeface="Wingdings" pitchFamily="2" charset="2"/>
              <a:buChar char="q"/>
            </a:pPr>
            <a:r>
              <a:rPr lang="es-VE" sz="1400" dirty="0">
                <a:latin typeface="+mn-lt"/>
              </a:rPr>
              <a:t>Otro hallazgo </a:t>
            </a:r>
            <a:r>
              <a:rPr lang="es-VE" sz="1400" dirty="0" smtClean="0">
                <a:latin typeface="+mn-lt"/>
              </a:rPr>
              <a:t>del  </a:t>
            </a:r>
            <a:r>
              <a:rPr lang="es-VE" sz="1400" dirty="0">
                <a:latin typeface="+mn-lt"/>
              </a:rPr>
              <a:t>estudio fue que los DAI de un solo cable demostraron ser beneficiosos a pesar de una tasa del 5% de complicaciones agudas relacionadas con el dispositivo y del 9% de complicaciones crónicas</a:t>
            </a:r>
            <a:r>
              <a:rPr lang="es-VE" sz="1400" dirty="0" smtClean="0">
                <a:latin typeface="+mn-lt"/>
              </a:rPr>
              <a:t>.</a:t>
            </a:r>
          </a:p>
          <a:p>
            <a:pPr marL="101600" indent="0">
              <a:buNone/>
            </a:pPr>
            <a:endParaRPr lang="es-VE" sz="1400" dirty="0" smtClean="0">
              <a:latin typeface="+mn-lt"/>
            </a:endParaRPr>
          </a:p>
          <a:p>
            <a:pPr>
              <a:buFont typeface="Wingdings" pitchFamily="2" charset="2"/>
              <a:buChar char="q"/>
            </a:pPr>
            <a:r>
              <a:rPr lang="es-VE" sz="1400" dirty="0">
                <a:latin typeface="+mn-lt"/>
              </a:rPr>
              <a:t> </a:t>
            </a:r>
            <a:r>
              <a:rPr lang="es-VE" sz="1400" dirty="0" smtClean="0"/>
              <a:t>En </a:t>
            </a:r>
            <a:r>
              <a:rPr lang="es-VE" sz="1400" dirty="0"/>
              <a:t>conclusión, la amiodarona no mejora la supervivencia entre los pacientes con ICC sistólica leve a moderada. La terapia ICD simple, solo de choque, mejora la supervivencia más allá de la mejora que ofrece la terapia con medicamentos de última generación. Nuestro enfoque de la terapia con DAI es ampliamente aplicable y debería tener un efecto positivo en la salud pública de la población de pacientes con ICC.</a:t>
            </a: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26</a:t>
            </a:fld>
            <a:endParaRPr lang="es-VE">
              <a:solidFill>
                <a:srgbClr val="CCCCCC"/>
              </a:solidFill>
            </a:endParaRPr>
          </a:p>
        </p:txBody>
      </p:sp>
    </p:spTree>
    <p:extLst>
      <p:ext uri="{BB962C8B-B14F-4D97-AF65-F5344CB8AC3E}">
        <p14:creationId xmlns:p14="http://schemas.microsoft.com/office/powerpoint/2010/main" val="2762324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LISTA DE COTEJO</a:t>
            </a:r>
            <a:endParaRPr lang="es-VE" sz="3200" b="1" dirty="0">
              <a:latin typeface="+mj-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27</a:t>
            </a:fld>
            <a:endParaRPr lang="es-VE">
              <a:solidFill>
                <a:srgbClr val="CCCCCC"/>
              </a:solidFill>
            </a:endParaRPr>
          </a:p>
        </p:txBody>
      </p:sp>
      <p:pic>
        <p:nvPicPr>
          <p:cNvPr id="5" name="Picture 3"/>
          <p:cNvPicPr>
            <a:picLocks noChangeAspect="1"/>
          </p:cNvPicPr>
          <p:nvPr/>
        </p:nvPicPr>
        <p:blipFill rotWithShape="1">
          <a:blip r:embed="rId2"/>
          <a:srcRect b="57279"/>
          <a:stretch/>
        </p:blipFill>
        <p:spPr>
          <a:xfrm>
            <a:off x="248156" y="1781017"/>
            <a:ext cx="8424936" cy="4752528"/>
          </a:xfrm>
          <a:prstGeom prst="rect">
            <a:avLst/>
          </a:prstGeom>
          <a:ln>
            <a:noFill/>
          </a:ln>
          <a:effectLst>
            <a:outerShdw blurRad="190500" algn="tl" rotWithShape="0">
              <a:srgbClr val="000000">
                <a:alpha val="70000"/>
              </a:srgbClr>
            </a:outerShdw>
          </a:effectLst>
        </p:spPr>
      </p:pic>
      <p:grpSp>
        <p:nvGrpSpPr>
          <p:cNvPr id="6" name="Group 6"/>
          <p:cNvGrpSpPr/>
          <p:nvPr/>
        </p:nvGrpSpPr>
        <p:grpSpPr>
          <a:xfrm flipH="1">
            <a:off x="6155194" y="4475333"/>
            <a:ext cx="534298" cy="388382"/>
            <a:chOff x="6895963" y="4096815"/>
            <a:chExt cx="520237" cy="520010"/>
          </a:xfrm>
        </p:grpSpPr>
        <p:sp>
          <p:nvSpPr>
            <p:cNvPr id="7"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9" name="Group 6"/>
          <p:cNvGrpSpPr/>
          <p:nvPr/>
        </p:nvGrpSpPr>
        <p:grpSpPr>
          <a:xfrm flipH="1">
            <a:off x="6084569" y="3769082"/>
            <a:ext cx="534298" cy="388382"/>
            <a:chOff x="6895963" y="4096815"/>
            <a:chExt cx="520237" cy="520010"/>
          </a:xfrm>
        </p:grpSpPr>
        <p:sp>
          <p:nvSpPr>
            <p:cNvPr id="10"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6"/>
          <p:cNvGrpSpPr/>
          <p:nvPr/>
        </p:nvGrpSpPr>
        <p:grpSpPr>
          <a:xfrm flipH="1">
            <a:off x="6137117" y="6138609"/>
            <a:ext cx="534298" cy="388382"/>
            <a:chOff x="6895963" y="4096815"/>
            <a:chExt cx="520237" cy="520010"/>
          </a:xfrm>
        </p:grpSpPr>
        <p:sp>
          <p:nvSpPr>
            <p:cNvPr id="16"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oup 13"/>
          <p:cNvGrpSpPr/>
          <p:nvPr/>
        </p:nvGrpSpPr>
        <p:grpSpPr>
          <a:xfrm flipH="1">
            <a:off x="7063162" y="5122761"/>
            <a:ext cx="534298" cy="388590"/>
            <a:chOff x="6895963" y="4096815"/>
            <a:chExt cx="520237" cy="520010"/>
          </a:xfrm>
          <a:solidFill>
            <a:srgbClr val="C00000"/>
          </a:solidFill>
        </p:grpSpPr>
        <p:sp>
          <p:nvSpPr>
            <p:cNvPr id="19"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7440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28</a:t>
            </a:fld>
            <a:endParaRPr lang="es-VE">
              <a:solidFill>
                <a:srgbClr val="CCCCCC"/>
              </a:solidFill>
            </a:endParaRPr>
          </a:p>
        </p:txBody>
      </p:sp>
      <p:pic>
        <p:nvPicPr>
          <p:cNvPr id="5" name="Picture 2"/>
          <p:cNvPicPr>
            <a:picLocks noChangeAspect="1"/>
          </p:cNvPicPr>
          <p:nvPr/>
        </p:nvPicPr>
        <p:blipFill rotWithShape="1">
          <a:blip r:embed="rId2"/>
          <a:srcRect t="42315" r="-271"/>
          <a:stretch/>
        </p:blipFill>
        <p:spPr>
          <a:xfrm>
            <a:off x="323528" y="736097"/>
            <a:ext cx="8505822" cy="6048672"/>
          </a:xfrm>
          <a:prstGeom prst="rect">
            <a:avLst/>
          </a:prstGeom>
          <a:ln>
            <a:noFill/>
          </a:ln>
          <a:effectLst>
            <a:outerShdw blurRad="190500" algn="tl" rotWithShape="0">
              <a:srgbClr val="000000">
                <a:alpha val="70000"/>
              </a:srgbClr>
            </a:outerShdw>
          </a:effectLst>
        </p:spPr>
      </p:pic>
      <p:grpSp>
        <p:nvGrpSpPr>
          <p:cNvPr id="6" name="Group 6"/>
          <p:cNvGrpSpPr/>
          <p:nvPr/>
        </p:nvGrpSpPr>
        <p:grpSpPr>
          <a:xfrm flipH="1">
            <a:off x="5922107" y="908720"/>
            <a:ext cx="534298" cy="388382"/>
            <a:chOff x="6895963" y="4096815"/>
            <a:chExt cx="520237" cy="520010"/>
          </a:xfrm>
        </p:grpSpPr>
        <p:sp>
          <p:nvSpPr>
            <p:cNvPr id="7"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9" name="Group 6"/>
          <p:cNvGrpSpPr/>
          <p:nvPr/>
        </p:nvGrpSpPr>
        <p:grpSpPr>
          <a:xfrm flipH="1">
            <a:off x="5922107" y="2420888"/>
            <a:ext cx="534298" cy="388382"/>
            <a:chOff x="6895963" y="4096815"/>
            <a:chExt cx="520237" cy="520010"/>
          </a:xfrm>
        </p:grpSpPr>
        <p:sp>
          <p:nvSpPr>
            <p:cNvPr id="10"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6"/>
          <p:cNvGrpSpPr/>
          <p:nvPr/>
        </p:nvGrpSpPr>
        <p:grpSpPr>
          <a:xfrm flipH="1">
            <a:off x="6064213" y="2996952"/>
            <a:ext cx="534298" cy="388382"/>
            <a:chOff x="6895963" y="4096815"/>
            <a:chExt cx="520237" cy="520010"/>
          </a:xfrm>
        </p:grpSpPr>
        <p:sp>
          <p:nvSpPr>
            <p:cNvPr id="13"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5" name="Rectangle 31"/>
          <p:cNvSpPr/>
          <p:nvPr/>
        </p:nvSpPr>
        <p:spPr>
          <a:xfrm>
            <a:off x="8005830" y="3773850"/>
            <a:ext cx="409494" cy="1743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Rectangle 31"/>
          <p:cNvSpPr/>
          <p:nvPr/>
        </p:nvSpPr>
        <p:spPr>
          <a:xfrm>
            <a:off x="8005831" y="4293096"/>
            <a:ext cx="409493" cy="2405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1" name="Group 6"/>
          <p:cNvGrpSpPr/>
          <p:nvPr/>
        </p:nvGrpSpPr>
        <p:grpSpPr>
          <a:xfrm flipH="1">
            <a:off x="6049731" y="5733256"/>
            <a:ext cx="527107" cy="388382"/>
            <a:chOff x="6895963" y="4096815"/>
            <a:chExt cx="520237" cy="520010"/>
          </a:xfrm>
        </p:grpSpPr>
        <p:sp>
          <p:nvSpPr>
            <p:cNvPr id="22"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6"/>
          <p:cNvGrpSpPr/>
          <p:nvPr/>
        </p:nvGrpSpPr>
        <p:grpSpPr>
          <a:xfrm flipH="1">
            <a:off x="6182029" y="6469410"/>
            <a:ext cx="534298" cy="388590"/>
            <a:chOff x="6895963" y="4096815"/>
            <a:chExt cx="520237" cy="520010"/>
          </a:xfrm>
        </p:grpSpPr>
        <p:sp>
          <p:nvSpPr>
            <p:cNvPr id="25"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7" name="Group 6"/>
          <p:cNvGrpSpPr/>
          <p:nvPr/>
        </p:nvGrpSpPr>
        <p:grpSpPr>
          <a:xfrm flipH="1">
            <a:off x="6071440" y="1628800"/>
            <a:ext cx="534298" cy="388590"/>
            <a:chOff x="6895963" y="4096815"/>
            <a:chExt cx="520237" cy="520010"/>
          </a:xfrm>
        </p:grpSpPr>
        <p:sp>
          <p:nvSpPr>
            <p:cNvPr id="28"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0" name="Group 13"/>
          <p:cNvGrpSpPr/>
          <p:nvPr/>
        </p:nvGrpSpPr>
        <p:grpSpPr>
          <a:xfrm flipH="1">
            <a:off x="7236296" y="4725144"/>
            <a:ext cx="534298" cy="388590"/>
            <a:chOff x="6895963" y="4096815"/>
            <a:chExt cx="520237" cy="520010"/>
          </a:xfrm>
          <a:solidFill>
            <a:srgbClr val="C00000"/>
          </a:solidFill>
        </p:grpSpPr>
        <p:sp>
          <p:nvSpPr>
            <p:cNvPr id="31"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544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29</a:t>
            </a:fld>
            <a:endParaRPr lang="es-VE">
              <a:solidFill>
                <a:srgbClr val="CCCCCC"/>
              </a:solidFill>
            </a:endParaRPr>
          </a:p>
        </p:txBody>
      </p:sp>
      <p:pic>
        <p:nvPicPr>
          <p:cNvPr id="5" name="Picture 2"/>
          <p:cNvPicPr>
            <a:picLocks noChangeAspect="1"/>
          </p:cNvPicPr>
          <p:nvPr/>
        </p:nvPicPr>
        <p:blipFill>
          <a:blip r:embed="rId2"/>
          <a:stretch>
            <a:fillRect/>
          </a:stretch>
        </p:blipFill>
        <p:spPr>
          <a:xfrm>
            <a:off x="395535" y="440336"/>
            <a:ext cx="8462241" cy="6085008"/>
          </a:xfrm>
          <a:prstGeom prst="rect">
            <a:avLst/>
          </a:prstGeom>
          <a:ln>
            <a:noFill/>
          </a:ln>
          <a:effectLst>
            <a:outerShdw blurRad="190500" algn="tl" rotWithShape="0">
              <a:srgbClr val="000000">
                <a:alpha val="70000"/>
              </a:srgbClr>
            </a:outerShdw>
          </a:effectLst>
        </p:spPr>
      </p:pic>
      <p:grpSp>
        <p:nvGrpSpPr>
          <p:cNvPr id="6" name="Group 13"/>
          <p:cNvGrpSpPr/>
          <p:nvPr/>
        </p:nvGrpSpPr>
        <p:grpSpPr>
          <a:xfrm flipH="1">
            <a:off x="7020272" y="1988840"/>
            <a:ext cx="534298" cy="388590"/>
            <a:chOff x="6895963" y="4096815"/>
            <a:chExt cx="520237" cy="520010"/>
          </a:xfrm>
          <a:solidFill>
            <a:srgbClr val="C00000"/>
          </a:solidFill>
        </p:grpSpPr>
        <p:sp>
          <p:nvSpPr>
            <p:cNvPr id="7"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9" name="Group 13"/>
          <p:cNvGrpSpPr/>
          <p:nvPr/>
        </p:nvGrpSpPr>
        <p:grpSpPr>
          <a:xfrm flipH="1">
            <a:off x="7090897" y="3094250"/>
            <a:ext cx="534298" cy="388590"/>
            <a:chOff x="6895963" y="4096815"/>
            <a:chExt cx="520237" cy="520010"/>
          </a:xfrm>
          <a:solidFill>
            <a:srgbClr val="C00000"/>
          </a:solidFill>
        </p:grpSpPr>
        <p:sp>
          <p:nvSpPr>
            <p:cNvPr id="10"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12" name="Rectangle 31"/>
          <p:cNvSpPr/>
          <p:nvPr/>
        </p:nvSpPr>
        <p:spPr>
          <a:xfrm>
            <a:off x="8005831" y="4085305"/>
            <a:ext cx="409493" cy="2405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13" name="Group 6"/>
          <p:cNvGrpSpPr/>
          <p:nvPr/>
        </p:nvGrpSpPr>
        <p:grpSpPr>
          <a:xfrm flipH="1">
            <a:off x="5914412" y="5814307"/>
            <a:ext cx="534298" cy="388590"/>
            <a:chOff x="6895963" y="4096815"/>
            <a:chExt cx="520237" cy="520010"/>
          </a:xfrm>
        </p:grpSpPr>
        <p:sp>
          <p:nvSpPr>
            <p:cNvPr id="14"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33224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7056784"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VE" sz="3200" b="1" dirty="0" smtClean="0">
                <a:latin typeface="+mj-lt"/>
              </a:rPr>
              <a:t>ARTICULO</a:t>
            </a:r>
            <a:endParaRPr lang="es-VE" sz="3200" b="1" dirty="0">
              <a:latin typeface="+mj-lt"/>
            </a:endParaRPr>
          </a:p>
        </p:txBody>
      </p:sp>
      <p:sp>
        <p:nvSpPr>
          <p:cNvPr id="3" name="2 Marcador de texto"/>
          <p:cNvSpPr>
            <a:spLocks noGrp="1"/>
          </p:cNvSpPr>
          <p:nvPr>
            <p:ph type="body" idx="1"/>
          </p:nvPr>
        </p:nvSpPr>
        <p:spPr>
          <a:xfrm>
            <a:off x="1331640" y="3501008"/>
            <a:ext cx="7056784" cy="1440160"/>
          </a:xfrm>
          <a:solidFill>
            <a:schemeClr val="bg1"/>
          </a:solidFill>
        </p:spPr>
        <p:txBody>
          <a:bodyPr/>
          <a:lstStyle/>
          <a:p>
            <a:pPr marL="101600" indent="0">
              <a:buNone/>
            </a:pPr>
            <a:r>
              <a:rPr lang="es-VE" dirty="0"/>
              <a:t>Amiodarona o un desfibrilador automático </a:t>
            </a:r>
            <a:r>
              <a:rPr lang="es-VE" dirty="0" err="1" smtClean="0"/>
              <a:t>implantable</a:t>
            </a:r>
            <a:r>
              <a:rPr lang="es-VE" dirty="0" smtClean="0"/>
              <a:t> para </a:t>
            </a:r>
            <a:r>
              <a:rPr lang="es-VE" dirty="0"/>
              <a:t>la insuficiencia cardíaca congestiva</a:t>
            </a:r>
          </a:p>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3</a:t>
            </a:fld>
            <a:endParaRPr lang="es-VE">
              <a:solidFill>
                <a:srgbClr val="CCCCCC"/>
              </a:solidFill>
            </a:endParaRPr>
          </a:p>
        </p:txBody>
      </p:sp>
    </p:spTree>
    <p:extLst>
      <p:ext uri="{BB962C8B-B14F-4D97-AF65-F5344CB8AC3E}">
        <p14:creationId xmlns:p14="http://schemas.microsoft.com/office/powerpoint/2010/main" val="14337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APORTES DEL GRUPO</a:t>
            </a:r>
            <a:endParaRPr lang="es-VE" sz="3200" b="1" dirty="0">
              <a:latin typeface="+mj-lt"/>
            </a:endParaRPr>
          </a:p>
        </p:txBody>
      </p:sp>
      <p:sp>
        <p:nvSpPr>
          <p:cNvPr id="3" name="2 Marcador de texto"/>
          <p:cNvSpPr>
            <a:spLocks noGrp="1"/>
          </p:cNvSpPr>
          <p:nvPr>
            <p:ph type="body" idx="1"/>
          </p:nvPr>
        </p:nvSpPr>
        <p:spPr>
          <a:xfrm>
            <a:off x="539552" y="1697300"/>
            <a:ext cx="7848872" cy="4090000"/>
          </a:xfrm>
        </p:spPr>
        <p:txBody>
          <a:bodyPr/>
          <a:lstStyle/>
          <a:p>
            <a:pPr>
              <a:buFont typeface="Wingdings" pitchFamily="2" charset="2"/>
              <a:buChar char="q"/>
            </a:pPr>
            <a:r>
              <a:rPr lang="es-ES_tradnl" sz="1600" dirty="0">
                <a:latin typeface="+mn-lt"/>
              </a:rPr>
              <a:t>En este estudio incluyeron pacientes con diagnostico de IC por etiología isquémica y no isquémica, mientras que la pregunta de ciclo establece pacientes no isquémicos, por lo que ayuda de manera parcial a responder la pregunta</a:t>
            </a:r>
            <a:r>
              <a:rPr lang="es-ES_tradnl" sz="1600" dirty="0" smtClean="0">
                <a:latin typeface="+mn-lt"/>
              </a:rPr>
              <a:t>.</a:t>
            </a:r>
          </a:p>
          <a:p>
            <a:pPr marL="101600" indent="0">
              <a:buNone/>
            </a:pPr>
            <a:endParaRPr lang="es-ES_tradnl" sz="1600" dirty="0" smtClean="0">
              <a:latin typeface="+mn-lt"/>
            </a:endParaRPr>
          </a:p>
          <a:p>
            <a:pPr>
              <a:buFont typeface="Wingdings" pitchFamily="2" charset="2"/>
              <a:buChar char="q"/>
            </a:pPr>
            <a:r>
              <a:rPr lang="es-ES_tradnl" sz="1600" dirty="0" smtClean="0">
                <a:latin typeface="+mn-lt"/>
              </a:rPr>
              <a:t>Además no se describen hallazgos ecocardiográficos que precisen que los pacientes tenían  cardiopatía dilatada.</a:t>
            </a:r>
          </a:p>
          <a:p>
            <a:pPr marL="101600" indent="0">
              <a:buNone/>
            </a:pPr>
            <a:endParaRPr lang="es-ES_tradnl" sz="1600" dirty="0" smtClean="0">
              <a:latin typeface="+mn-lt"/>
            </a:endParaRPr>
          </a:p>
          <a:p>
            <a:pPr>
              <a:buFont typeface="Wingdings" pitchFamily="2" charset="2"/>
              <a:buChar char="q"/>
            </a:pPr>
            <a:r>
              <a:rPr lang="es-ES_tradnl" sz="1600" dirty="0" smtClean="0">
                <a:latin typeface="+mn-lt"/>
              </a:rPr>
              <a:t>Parte del grupo de pacientes asignados a DAI recibieron amiodarona  durante algún  tiempo del estudio</a:t>
            </a:r>
          </a:p>
          <a:p>
            <a:pPr marL="101600" indent="0">
              <a:buNone/>
            </a:pPr>
            <a:endParaRPr lang="es-ES_tradnl" sz="1600" dirty="0" smtClean="0">
              <a:latin typeface="+mn-lt"/>
            </a:endParaRPr>
          </a:p>
          <a:p>
            <a:pPr>
              <a:buFont typeface="Wingdings" pitchFamily="2" charset="2"/>
              <a:buChar char="q"/>
            </a:pPr>
            <a:r>
              <a:rPr lang="es-ES_tradnl" sz="1600" dirty="0" smtClean="0">
                <a:latin typeface="+mn-lt"/>
              </a:rPr>
              <a:t>No se registraron con precisión el numero total de descargas ya que algunos pacientes no informaron al laboratorio central de DAI de algunas descargas </a:t>
            </a:r>
          </a:p>
          <a:p>
            <a:pPr marL="101600" indent="0">
              <a:buNone/>
            </a:pPr>
            <a:r>
              <a:rPr lang="es-ES_tradnl" sz="1600" dirty="0" smtClean="0">
                <a:latin typeface="+mn-lt"/>
              </a:rPr>
              <a:t> </a:t>
            </a:r>
            <a:endParaRPr lang="es-VE" sz="1600" dirty="0">
              <a:latin typeface="+mn-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30</a:t>
            </a:fld>
            <a:endParaRPr lang="es-VE">
              <a:solidFill>
                <a:srgbClr val="CCCCCC"/>
              </a:solidFill>
            </a:endParaRPr>
          </a:p>
        </p:txBody>
      </p:sp>
    </p:spTree>
    <p:extLst>
      <p:ext uri="{BB962C8B-B14F-4D97-AF65-F5344CB8AC3E}">
        <p14:creationId xmlns:p14="http://schemas.microsoft.com/office/powerpoint/2010/main" val="3009856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APORTES DEL GRUPO</a:t>
            </a:r>
            <a:endParaRPr lang="es-VE" sz="3200" b="1" dirty="0">
              <a:latin typeface="+mj-lt"/>
            </a:endParaRPr>
          </a:p>
        </p:txBody>
      </p:sp>
      <p:sp>
        <p:nvSpPr>
          <p:cNvPr id="3" name="2 Marcador de texto"/>
          <p:cNvSpPr>
            <a:spLocks noGrp="1"/>
          </p:cNvSpPr>
          <p:nvPr>
            <p:ph type="body" idx="1"/>
          </p:nvPr>
        </p:nvSpPr>
        <p:spPr>
          <a:xfrm>
            <a:off x="467544" y="1697300"/>
            <a:ext cx="8208912" cy="4612020"/>
          </a:xfrm>
        </p:spPr>
        <p:txBody>
          <a:bodyPr/>
          <a:lstStyle/>
          <a:p>
            <a:pPr>
              <a:buFont typeface="Wingdings" pitchFamily="2" charset="2"/>
              <a:buChar char="q"/>
            </a:pPr>
            <a:r>
              <a:rPr lang="es-ES_tradnl" sz="1600" dirty="0">
                <a:latin typeface="+mn-lt"/>
              </a:rPr>
              <a:t>El seguimiento promedio de los pacientes fue de 45.5 meses, lo que resulta poco tiempo para evidenciar la magnitud real de la terapia aplicada.</a:t>
            </a:r>
          </a:p>
          <a:p>
            <a:pPr marL="101600" indent="0">
              <a:buNone/>
            </a:pPr>
            <a:endParaRPr lang="es-ES_tradnl" sz="1600" dirty="0">
              <a:latin typeface="+mn-lt"/>
            </a:endParaRPr>
          </a:p>
          <a:p>
            <a:pPr>
              <a:buFont typeface="Wingdings" pitchFamily="2" charset="2"/>
              <a:buChar char="q"/>
            </a:pPr>
            <a:r>
              <a:rPr lang="es-ES_tradnl" sz="1600" dirty="0">
                <a:latin typeface="+mn-lt"/>
              </a:rPr>
              <a:t>  A través de este estudio se determino que la terapia con Amiodarona no mejora la supervivencia en pacientes con IC de leve a moderada.</a:t>
            </a:r>
          </a:p>
          <a:p>
            <a:pPr marL="101600" indent="0">
              <a:buNone/>
            </a:pPr>
            <a:endParaRPr lang="es-ES_tradnl" sz="1600" dirty="0">
              <a:latin typeface="+mn-lt"/>
            </a:endParaRPr>
          </a:p>
          <a:p>
            <a:pPr>
              <a:buFont typeface="Wingdings" pitchFamily="2" charset="2"/>
              <a:buChar char="q"/>
            </a:pPr>
            <a:r>
              <a:rPr lang="es-ES_tradnl" sz="1600" dirty="0">
                <a:latin typeface="+mn-lt"/>
              </a:rPr>
              <a:t> La terapia con DAI mejora la supervivencia mas allá que la terapia farmacológica de ultima generación.</a:t>
            </a:r>
            <a:endParaRPr lang="es-VE" sz="1600" dirty="0">
              <a:latin typeface="+mn-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31</a:t>
            </a:fld>
            <a:endParaRPr lang="es-VE">
              <a:solidFill>
                <a:srgbClr val="CCCCCC"/>
              </a:solidFill>
            </a:endParaRPr>
          </a:p>
        </p:txBody>
      </p:sp>
    </p:spTree>
    <p:extLst>
      <p:ext uri="{BB962C8B-B14F-4D97-AF65-F5344CB8AC3E}">
        <p14:creationId xmlns:p14="http://schemas.microsoft.com/office/powerpoint/2010/main" val="3351911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32</a:t>
            </a:fld>
            <a:endParaRPr lang="es-VE">
              <a:solidFill>
                <a:srgbClr val="CCCC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52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6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INTRODUCION </a:t>
            </a:r>
            <a:endParaRPr lang="es-VE" sz="3200" b="1" dirty="0">
              <a:latin typeface="+mj-lt"/>
            </a:endParaRPr>
          </a:p>
        </p:txBody>
      </p:sp>
      <p:sp>
        <p:nvSpPr>
          <p:cNvPr id="3" name="2 Marcador de texto"/>
          <p:cNvSpPr>
            <a:spLocks noGrp="1"/>
          </p:cNvSpPr>
          <p:nvPr>
            <p:ph type="body" idx="1"/>
          </p:nvPr>
        </p:nvSpPr>
        <p:spPr>
          <a:xfrm>
            <a:off x="1251600" y="1484784"/>
            <a:ext cx="6920800" cy="4302516"/>
          </a:xfrm>
        </p:spPr>
        <p:txBody>
          <a:bodyPr/>
          <a:lstStyle/>
          <a:p>
            <a:pPr lvl="0" indent="-457200" algn="just">
              <a:buFont typeface="Wingdings" charset="2"/>
              <a:buChar char="q"/>
            </a:pPr>
            <a:r>
              <a:rPr lang="es-VE" dirty="0">
                <a:latin typeface="+mn-lt"/>
              </a:rPr>
              <a:t>La insuficiencia cardiaca congestiva y </a:t>
            </a:r>
            <a:r>
              <a:rPr lang="es-VE" dirty="0" smtClean="0">
                <a:latin typeface="+mn-lt"/>
              </a:rPr>
              <a:t>las arritmias  a menudo </a:t>
            </a:r>
            <a:r>
              <a:rPr lang="es-VE" dirty="0">
                <a:latin typeface="+mn-lt"/>
              </a:rPr>
              <a:t>coexisten, donde una promueve el desarrollo de la </a:t>
            </a:r>
            <a:r>
              <a:rPr lang="es-VE" dirty="0" smtClean="0">
                <a:latin typeface="+mn-lt"/>
              </a:rPr>
              <a:t>otra sobre todo en pacientes con FEVI severamente deprimida.</a:t>
            </a:r>
            <a:endParaRPr lang="es-VE" dirty="0">
              <a:latin typeface="+mn-lt"/>
            </a:endParaRPr>
          </a:p>
          <a:p>
            <a:pPr lvl="0" indent="-457200" algn="just">
              <a:buFont typeface="Wingdings" charset="2"/>
              <a:buChar char="q"/>
            </a:pPr>
            <a:endParaRPr lang="es-VE" dirty="0">
              <a:latin typeface="+mn-lt"/>
            </a:endParaRPr>
          </a:p>
          <a:p>
            <a:pPr lvl="0" indent="-457200" algn="just">
              <a:buFont typeface="Wingdings" charset="2"/>
              <a:buChar char="q"/>
            </a:pPr>
            <a:r>
              <a:rPr lang="es-VE" dirty="0">
                <a:latin typeface="+mn-lt"/>
              </a:rPr>
              <a:t>La </a:t>
            </a:r>
            <a:r>
              <a:rPr lang="es-VE" dirty="0" smtClean="0">
                <a:latin typeface="+mn-lt"/>
              </a:rPr>
              <a:t>aparición de arritmias  </a:t>
            </a:r>
            <a:r>
              <a:rPr lang="es-VE" dirty="0">
                <a:latin typeface="+mn-lt"/>
              </a:rPr>
              <a:t>en pacientes con falla cardíaca </a:t>
            </a:r>
            <a:r>
              <a:rPr lang="es-VE" dirty="0" smtClean="0">
                <a:latin typeface="+mn-lt"/>
              </a:rPr>
              <a:t>y agravan </a:t>
            </a:r>
            <a:r>
              <a:rPr lang="es-VE" dirty="0">
                <a:latin typeface="+mn-lt"/>
              </a:rPr>
              <a:t>la evolución clínica y aumenta la mortalidad. Ambas patologías comparten factores de riesgo y mecanismos fisiopatológicos.</a:t>
            </a:r>
          </a:p>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4</a:t>
            </a:fld>
            <a:endParaRPr lang="es-VE">
              <a:solidFill>
                <a:srgbClr val="CCCCCC"/>
              </a:solidFill>
            </a:endParaRPr>
          </a:p>
        </p:txBody>
      </p:sp>
    </p:spTree>
    <p:extLst>
      <p:ext uri="{BB962C8B-B14F-4D97-AF65-F5344CB8AC3E}">
        <p14:creationId xmlns:p14="http://schemas.microsoft.com/office/powerpoint/2010/main" val="724813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solidFill>
                  <a:schemeClr val="tx1"/>
                </a:solidFill>
                <a:latin typeface="+mj-lt"/>
              </a:rPr>
              <a:t>OBJETIVO</a:t>
            </a:r>
            <a:endParaRPr lang="es-VE" sz="3200" b="1" dirty="0">
              <a:solidFill>
                <a:schemeClr val="tx1"/>
              </a:solidFill>
              <a:latin typeface="+mj-lt"/>
            </a:endParaRPr>
          </a:p>
        </p:txBody>
      </p:sp>
      <p:sp>
        <p:nvSpPr>
          <p:cNvPr id="3" name="2 Marcador de texto"/>
          <p:cNvSpPr>
            <a:spLocks noGrp="1"/>
          </p:cNvSpPr>
          <p:nvPr>
            <p:ph type="body" idx="1"/>
          </p:nvPr>
        </p:nvSpPr>
        <p:spPr/>
        <p:txBody>
          <a:bodyPr/>
          <a:lstStyle/>
          <a:p>
            <a:pPr marL="101600" indent="0">
              <a:buNone/>
            </a:pPr>
            <a:r>
              <a:rPr lang="es-VE" dirty="0" smtClean="0">
                <a:latin typeface="+mn-lt"/>
              </a:rPr>
              <a:t>“ </a:t>
            </a:r>
            <a:r>
              <a:rPr lang="es-VE" sz="2400" dirty="0" smtClean="0">
                <a:latin typeface="+mn-lt"/>
              </a:rPr>
              <a:t>La </a:t>
            </a:r>
            <a:r>
              <a:rPr lang="es-VE" sz="2400" dirty="0">
                <a:latin typeface="+mn-lt"/>
              </a:rPr>
              <a:t>muerte súbita por causas cardíacas sigue siendo una de las principales causas de muerte entre los pacientes con insuficiencia cardíaca congestiva (ICC). Se ha propuesto el tratamiento con amiodarona o un desfibrilador automático </a:t>
            </a:r>
            <a:r>
              <a:rPr lang="es-VE" sz="2400" dirty="0" smtClean="0">
                <a:latin typeface="+mn-lt"/>
              </a:rPr>
              <a:t>implantables </a:t>
            </a:r>
            <a:r>
              <a:rPr lang="es-VE" sz="2400" dirty="0">
                <a:latin typeface="+mn-lt"/>
              </a:rPr>
              <a:t>(DAI) para mejorar el pronóstico en estos pacientes</a:t>
            </a:r>
            <a:r>
              <a:rPr lang="es-VE" sz="2400" dirty="0" smtClean="0">
                <a:latin typeface="+mn-lt"/>
              </a:rPr>
              <a:t>.”</a:t>
            </a:r>
            <a:endParaRPr lang="es-VE" sz="2400" dirty="0">
              <a:latin typeface="+mn-lt"/>
            </a:endParaRPr>
          </a:p>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5</a:t>
            </a:fld>
            <a:endParaRPr lang="es-VE">
              <a:solidFill>
                <a:srgbClr val="CCCCCC"/>
              </a:solidFill>
            </a:endParaRPr>
          </a:p>
        </p:txBody>
      </p:sp>
    </p:spTree>
    <p:extLst>
      <p:ext uri="{BB962C8B-B14F-4D97-AF65-F5344CB8AC3E}">
        <p14:creationId xmlns:p14="http://schemas.microsoft.com/office/powerpoint/2010/main" val="360918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METODOLOGIA Y DISEÑO DEL ESTUDIO</a:t>
            </a:r>
            <a:endParaRPr lang="es-VE" sz="3200" b="1" dirty="0">
              <a:latin typeface="+mj-lt"/>
            </a:endParaRPr>
          </a:p>
        </p:txBody>
      </p:sp>
      <p:sp>
        <p:nvSpPr>
          <p:cNvPr id="3" name="2 Marcador de texto"/>
          <p:cNvSpPr>
            <a:spLocks noGrp="1"/>
          </p:cNvSpPr>
          <p:nvPr>
            <p:ph type="body" idx="1"/>
          </p:nvPr>
        </p:nvSpPr>
        <p:spPr>
          <a:xfrm>
            <a:off x="755576" y="1412776"/>
            <a:ext cx="7992888" cy="4752528"/>
          </a:xfrm>
        </p:spPr>
        <p:txBody>
          <a:bodyPr/>
          <a:lstStyle/>
          <a:p>
            <a:pPr>
              <a:buFont typeface="Wingdings" pitchFamily="2" charset="2"/>
              <a:buChar char="q"/>
            </a:pPr>
            <a:endParaRPr lang="es-VE" sz="1600" dirty="0" smtClean="0">
              <a:latin typeface="+mn-lt"/>
            </a:endParaRPr>
          </a:p>
          <a:p>
            <a:pPr>
              <a:buFont typeface="Wingdings" pitchFamily="2" charset="2"/>
              <a:buChar char="q"/>
            </a:pPr>
            <a:r>
              <a:rPr lang="es-VE" sz="1600" dirty="0" smtClean="0">
                <a:latin typeface="+mn-lt"/>
              </a:rPr>
              <a:t> </a:t>
            </a:r>
            <a:r>
              <a:rPr lang="es-VE" sz="1600" dirty="0">
                <a:latin typeface="+mn-lt"/>
              </a:rPr>
              <a:t>SCD-</a:t>
            </a:r>
            <a:r>
              <a:rPr lang="es-VE" sz="1600" dirty="0" err="1">
                <a:latin typeface="+mn-lt"/>
              </a:rPr>
              <a:t>HeFT</a:t>
            </a:r>
            <a:r>
              <a:rPr lang="es-VE" sz="1600" dirty="0">
                <a:latin typeface="+mn-lt"/>
              </a:rPr>
              <a:t> BARDY fue estudio aleatorizado, doble ciego controlado con placebo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a:latin typeface="+mn-lt"/>
              </a:rPr>
              <a:t>Desde el 16 de septiembre de 1997 hasta el 18 de julio de 2001, asignamos aleatoriamente a 2521 pacientes en proporciones iguales para recibir placebo, amiodarona  </a:t>
            </a:r>
            <a:r>
              <a:rPr lang="es-VE" sz="1600" dirty="0" smtClean="0">
                <a:latin typeface="+mn-lt"/>
              </a:rPr>
              <a:t>o </a:t>
            </a:r>
            <a:r>
              <a:rPr lang="es-VE" sz="1600" dirty="0">
                <a:latin typeface="+mn-lt"/>
              </a:rPr>
              <a:t>un ICD de cámara única programado en modo de solo descarga (modelo 7223, </a:t>
            </a:r>
            <a:r>
              <a:rPr lang="es-VE" sz="1600" dirty="0" err="1">
                <a:latin typeface="+mn-lt"/>
              </a:rPr>
              <a:t>Medtronic</a:t>
            </a:r>
            <a:r>
              <a:rPr lang="es-VE" sz="1600" dirty="0">
                <a:latin typeface="+mn-lt"/>
              </a:rPr>
              <a:t>). Todos los pacientes fueron seguidos hasta el 31 de octubre de </a:t>
            </a:r>
            <a:r>
              <a:rPr lang="es-VE" sz="1600" dirty="0" smtClean="0">
                <a:latin typeface="+mn-lt"/>
              </a:rPr>
              <a:t>2003.</a:t>
            </a:r>
          </a:p>
          <a:p>
            <a:pPr marL="101600" indent="0">
              <a:buNone/>
            </a:pPr>
            <a:endParaRPr lang="es-VE" sz="1600" dirty="0" smtClean="0">
              <a:latin typeface="+mn-lt"/>
            </a:endParaRPr>
          </a:p>
          <a:p>
            <a:pPr>
              <a:buFont typeface="Wingdings" pitchFamily="2" charset="2"/>
              <a:buChar char="q"/>
            </a:pPr>
            <a:r>
              <a:rPr lang="es-VE" sz="1600" dirty="0" smtClean="0">
                <a:latin typeface="+mn-lt"/>
              </a:rPr>
              <a:t> </a:t>
            </a:r>
            <a:r>
              <a:rPr lang="es-VE" sz="1600" dirty="0">
                <a:latin typeface="+mn-lt"/>
              </a:rPr>
              <a:t>la terapia convencional más amiodarona (845 pacientes). </a:t>
            </a:r>
            <a:r>
              <a:rPr lang="es-VE" sz="1600" dirty="0" smtClean="0">
                <a:latin typeface="+mn-lt"/>
              </a:rPr>
              <a:t>pacientes</a:t>
            </a:r>
          </a:p>
          <a:p>
            <a:pPr>
              <a:buFont typeface="Wingdings" pitchFamily="2" charset="2"/>
              <a:buChar char="q"/>
            </a:pPr>
            <a:endParaRPr lang="es-VE" sz="1600" dirty="0" smtClean="0">
              <a:latin typeface="+mn-lt"/>
            </a:endParaRPr>
          </a:p>
          <a:p>
            <a:pPr>
              <a:buFont typeface="Wingdings" pitchFamily="2" charset="2"/>
              <a:buChar char="q"/>
            </a:pPr>
            <a:r>
              <a:rPr lang="es-VE" sz="1600" dirty="0" smtClean="0">
                <a:latin typeface="+mn-lt"/>
              </a:rPr>
              <a:t>o </a:t>
            </a:r>
            <a:r>
              <a:rPr lang="es-VE" sz="1600" dirty="0">
                <a:latin typeface="+mn-lt"/>
              </a:rPr>
              <a:t>terapia convencional más un DAI de una sola derivación, solo descarga, programado de manera conservadora (829 pacientes).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El </a:t>
            </a:r>
            <a:r>
              <a:rPr lang="es-VE" sz="1600" dirty="0">
                <a:latin typeface="+mn-lt"/>
              </a:rPr>
              <a:t>placebo y la amiodarona se administraron de forma doble ciego. </a:t>
            </a:r>
            <a:endParaRPr lang="es-VE" sz="1600" dirty="0" smtClean="0">
              <a:latin typeface="+mn-lt"/>
            </a:endParaRPr>
          </a:p>
          <a:p>
            <a:pPr marL="101600" indent="0">
              <a:buNone/>
            </a:pPr>
            <a:endParaRPr lang="es-VE" sz="1600" dirty="0" smtClean="0">
              <a:latin typeface="+mn-lt"/>
            </a:endParaRPr>
          </a:p>
          <a:p>
            <a:pPr>
              <a:buFont typeface="Wingdings" pitchFamily="2" charset="2"/>
              <a:buChar char="q"/>
            </a:pPr>
            <a:r>
              <a:rPr lang="es-VE" sz="1600" dirty="0" smtClean="0">
                <a:latin typeface="+mn-lt"/>
              </a:rPr>
              <a:t>El </a:t>
            </a:r>
            <a:r>
              <a:rPr lang="es-VE" sz="1600" dirty="0">
                <a:latin typeface="+mn-lt"/>
              </a:rPr>
              <a:t>criterio de valoración principal fue la muerte por cualquier causa.</a:t>
            </a:r>
          </a:p>
          <a:p>
            <a:endParaRPr lang="es-VE" dirty="0"/>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6</a:t>
            </a:fld>
            <a:endParaRPr lang="es-VE">
              <a:solidFill>
                <a:srgbClr val="CCCCCC"/>
              </a:solidFill>
            </a:endParaRPr>
          </a:p>
        </p:txBody>
      </p:sp>
    </p:spTree>
    <p:extLst>
      <p:ext uri="{BB962C8B-B14F-4D97-AF65-F5344CB8AC3E}">
        <p14:creationId xmlns:p14="http://schemas.microsoft.com/office/powerpoint/2010/main" val="246971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DISEÑO Y SUPERVISION </a:t>
            </a:r>
            <a:endParaRPr lang="es-VE" sz="3200" b="1" dirty="0">
              <a:latin typeface="+mj-lt"/>
            </a:endParaRPr>
          </a:p>
        </p:txBody>
      </p:sp>
      <p:sp>
        <p:nvSpPr>
          <p:cNvPr id="3" name="2 Marcador de texto"/>
          <p:cNvSpPr>
            <a:spLocks noGrp="1"/>
          </p:cNvSpPr>
          <p:nvPr>
            <p:ph type="body" idx="1"/>
          </p:nvPr>
        </p:nvSpPr>
        <p:spPr>
          <a:xfrm>
            <a:off x="395536" y="1697300"/>
            <a:ext cx="8064896" cy="4090000"/>
          </a:xfrm>
        </p:spPr>
        <p:txBody>
          <a:bodyPr/>
          <a:lstStyle/>
          <a:p>
            <a:pPr>
              <a:buFont typeface="Wingdings" pitchFamily="2" charset="2"/>
              <a:buChar char="q"/>
            </a:pPr>
            <a:r>
              <a:rPr lang="es-VE" dirty="0">
                <a:latin typeface="+mn-lt"/>
              </a:rPr>
              <a:t>El estudio fue aprobado por el comité de sujetos humanos de cada institución </a:t>
            </a:r>
            <a:r>
              <a:rPr lang="es-VE" dirty="0" smtClean="0">
                <a:latin typeface="+mn-lt"/>
              </a:rPr>
              <a:t>participante</a:t>
            </a:r>
          </a:p>
          <a:p>
            <a:pPr marL="101600" indent="0">
              <a:buNone/>
            </a:pPr>
            <a:endParaRPr lang="es-VE" dirty="0" smtClean="0">
              <a:latin typeface="+mn-lt"/>
            </a:endParaRPr>
          </a:p>
          <a:p>
            <a:pPr>
              <a:buFont typeface="Wingdings" pitchFamily="2" charset="2"/>
              <a:buChar char="q"/>
            </a:pPr>
            <a:r>
              <a:rPr lang="es-VE" dirty="0">
                <a:latin typeface="+mn-lt"/>
              </a:rPr>
              <a:t>la supervisión del ensayo estuvieron a cargo del Instituto Nacional del Corazón, los Pulmones y la Sangre (NHLBI). </a:t>
            </a:r>
            <a:endParaRPr lang="es-VE" dirty="0" smtClean="0">
              <a:latin typeface="+mn-lt"/>
            </a:endParaRPr>
          </a:p>
          <a:p>
            <a:pPr>
              <a:buFont typeface="Wingdings" pitchFamily="2" charset="2"/>
              <a:buChar char="q"/>
            </a:pPr>
            <a:endParaRPr lang="es-VE" dirty="0" smtClean="0">
              <a:latin typeface="+mn-lt"/>
            </a:endParaRPr>
          </a:p>
          <a:p>
            <a:pPr>
              <a:buFont typeface="Wingdings" pitchFamily="2" charset="2"/>
              <a:buChar char="q"/>
            </a:pPr>
            <a:r>
              <a:rPr lang="es-VE" dirty="0">
                <a:latin typeface="+mn-lt"/>
              </a:rPr>
              <a:t> El ensayo fue financiado después de una revisión por pares</a:t>
            </a:r>
            <a:r>
              <a:rPr lang="es-VE" dirty="0" smtClean="0">
                <a:latin typeface="+mn-lt"/>
              </a:rPr>
              <a:t>.</a:t>
            </a:r>
            <a:r>
              <a:rPr lang="es-VE" dirty="0"/>
              <a:t> </a:t>
            </a:r>
            <a:r>
              <a:rPr lang="es-VE" dirty="0" err="1"/>
              <a:t>Wyeth-Ayerst</a:t>
            </a:r>
            <a:r>
              <a:rPr lang="es-VE" dirty="0"/>
              <a:t> y </a:t>
            </a:r>
            <a:r>
              <a:rPr lang="es-VE" dirty="0" err="1" smtClean="0"/>
              <a:t>Medtronic</a:t>
            </a:r>
            <a:r>
              <a:rPr lang="es-VE" dirty="0" smtClean="0"/>
              <a:t>.</a:t>
            </a:r>
            <a:r>
              <a:rPr lang="es-VE" dirty="0">
                <a:latin typeface="+mn-lt"/>
              </a:rPr>
              <a:t> Una junta de monitoreo de datos y monitoreo de seguridad designada por el NHLBI supervisó la realización del ensayo. Cada paciente proporcionó su consentimiento informado por </a:t>
            </a:r>
            <a:r>
              <a:rPr lang="es-VE" dirty="0" smtClean="0">
                <a:latin typeface="+mn-lt"/>
              </a:rPr>
              <a:t>escrito.</a:t>
            </a:r>
            <a:endParaRPr lang="es-VE" dirty="0">
              <a:latin typeface="+mn-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7</a:t>
            </a:fld>
            <a:endParaRPr lang="es-VE">
              <a:solidFill>
                <a:srgbClr val="CCCCCC"/>
              </a:solidFill>
            </a:endParaRPr>
          </a:p>
        </p:txBody>
      </p:sp>
    </p:spTree>
    <p:extLst>
      <p:ext uri="{BB962C8B-B14F-4D97-AF65-F5344CB8AC3E}">
        <p14:creationId xmlns:p14="http://schemas.microsoft.com/office/powerpoint/2010/main" val="36423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200" b="1" dirty="0" smtClean="0">
                <a:latin typeface="+mj-lt"/>
              </a:rPr>
              <a:t>SELECCIÓN DE PACIENTES </a:t>
            </a:r>
            <a:endParaRPr lang="es-VE" sz="3200" b="1" dirty="0">
              <a:latin typeface="+mj-lt"/>
            </a:endParaRPr>
          </a:p>
        </p:txBody>
      </p:sp>
      <p:sp>
        <p:nvSpPr>
          <p:cNvPr id="3" name="2 Marcador de texto"/>
          <p:cNvSpPr>
            <a:spLocks noGrp="1"/>
          </p:cNvSpPr>
          <p:nvPr>
            <p:ph type="body" idx="1"/>
          </p:nvPr>
        </p:nvSpPr>
        <p:spPr>
          <a:xfrm>
            <a:off x="683568" y="1697300"/>
            <a:ext cx="7992888" cy="4090000"/>
          </a:xfrm>
        </p:spPr>
        <p:txBody>
          <a:bodyPr/>
          <a:lstStyle/>
          <a:p>
            <a:pPr fontAlgn="base">
              <a:buFont typeface="Wingdings" pitchFamily="2" charset="2"/>
              <a:buChar char="q"/>
            </a:pPr>
            <a:r>
              <a:rPr lang="es-VE" dirty="0"/>
              <a:t>Antes de la aleatorización, todos los pacientes fueron sometidos a electrocardiografía, prueba de marcha de 6 minutos, electrocardiografía ambulatoria de 24 horas, estudios de función hepática y tiroidea y radiografía de tórax</a:t>
            </a:r>
            <a:r>
              <a:rPr lang="es-VE" dirty="0" smtClean="0"/>
              <a:t>.</a:t>
            </a:r>
          </a:p>
          <a:p>
            <a:pPr marL="101600" indent="0" fontAlgn="base">
              <a:buNone/>
            </a:pPr>
            <a:r>
              <a:rPr lang="es-VE" dirty="0"/>
              <a:t> </a:t>
            </a:r>
            <a:endParaRPr lang="es-VE" dirty="0" smtClean="0"/>
          </a:p>
          <a:p>
            <a:pPr fontAlgn="base">
              <a:buFont typeface="Wingdings" pitchFamily="2" charset="2"/>
              <a:buChar char="q"/>
            </a:pPr>
            <a:r>
              <a:rPr lang="es-VE" dirty="0" smtClean="0"/>
              <a:t>Todos </a:t>
            </a:r>
            <a:r>
              <a:rPr lang="es-VE" dirty="0"/>
              <a:t>los pacientes debían, si dicho tratamiento era clínicamente razonable, recibir tratamiento con un betabloqueante y un inhibidor de la enzima </a:t>
            </a:r>
            <a:r>
              <a:rPr lang="es-VE" dirty="0" err="1"/>
              <a:t>convertidora</a:t>
            </a:r>
            <a:r>
              <a:rPr lang="es-VE" dirty="0"/>
              <a:t> de angiotensina, así como aldosterona, aspirina y estatinas, cuando fuera apropiado.</a:t>
            </a: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8</a:t>
            </a:fld>
            <a:endParaRPr lang="es-VE">
              <a:solidFill>
                <a:srgbClr val="CCCCCC"/>
              </a:solidFill>
            </a:endParaRPr>
          </a:p>
        </p:txBody>
      </p:sp>
    </p:spTree>
    <p:extLst>
      <p:ext uri="{BB962C8B-B14F-4D97-AF65-F5344CB8AC3E}">
        <p14:creationId xmlns:p14="http://schemas.microsoft.com/office/powerpoint/2010/main" val="15184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51075"/>
            <a:ext cx="8143495" cy="1016800"/>
          </a:xfrm>
        </p:spPr>
        <p:txBody>
          <a:bodyPr/>
          <a:lstStyle/>
          <a:p>
            <a:r>
              <a:rPr lang="es-VE" sz="3200" b="1" dirty="0" smtClean="0">
                <a:latin typeface="+mj-lt"/>
              </a:rPr>
              <a:t>SELECCIÓN DE PACIENTES TRATAMIENTO</a:t>
            </a:r>
            <a:endParaRPr lang="es-VE" sz="3200" b="1" dirty="0">
              <a:latin typeface="+mj-lt"/>
            </a:endParaRPr>
          </a:p>
        </p:txBody>
      </p:sp>
      <p:sp>
        <p:nvSpPr>
          <p:cNvPr id="3" name="2 Marcador de texto"/>
          <p:cNvSpPr>
            <a:spLocks noGrp="1"/>
          </p:cNvSpPr>
          <p:nvPr>
            <p:ph type="body" idx="1"/>
          </p:nvPr>
        </p:nvSpPr>
        <p:spPr>
          <a:xfrm>
            <a:off x="467544" y="1556792"/>
            <a:ext cx="8280920" cy="4230508"/>
          </a:xfrm>
        </p:spPr>
        <p:txBody>
          <a:bodyPr/>
          <a:lstStyle/>
          <a:p>
            <a:pPr marL="101600" indent="0">
              <a:buNone/>
            </a:pPr>
            <a:endParaRPr lang="es-VE" sz="1800" dirty="0">
              <a:latin typeface="+mn-lt"/>
            </a:endParaRPr>
          </a:p>
          <a:p>
            <a:pPr marL="101600" indent="0">
              <a:buNone/>
            </a:pPr>
            <a:endParaRPr lang="es-VE" sz="1800" dirty="0" smtClean="0">
              <a:latin typeface="+mn-lt"/>
            </a:endParaRPr>
          </a:p>
          <a:p>
            <a:pPr marL="101600" indent="0">
              <a:buNone/>
            </a:pPr>
            <a:endParaRPr lang="es-VE" sz="1800" dirty="0" smtClean="0">
              <a:latin typeface="+mn-lt"/>
            </a:endParaRPr>
          </a:p>
          <a:p>
            <a:pPr marL="101600" indent="0">
              <a:buNone/>
            </a:pPr>
            <a:endParaRPr lang="es-VE" sz="1800" dirty="0" smtClean="0">
              <a:latin typeface="+mn-lt"/>
            </a:endParaRPr>
          </a:p>
          <a:p>
            <a:pPr>
              <a:buFont typeface="Wingdings" pitchFamily="2" charset="2"/>
              <a:buChar char="q"/>
            </a:pPr>
            <a:r>
              <a:rPr lang="es-VE" sz="1800" b="1" dirty="0" smtClean="0">
                <a:latin typeface="+mn-lt"/>
              </a:rPr>
              <a:t>El grupo asignado a tratamiento medico</a:t>
            </a:r>
            <a:r>
              <a:rPr lang="es-VE" sz="1800" dirty="0" smtClean="0">
                <a:latin typeface="+mn-lt"/>
              </a:rPr>
              <a:t>:</a:t>
            </a:r>
          </a:p>
          <a:p>
            <a:pPr>
              <a:buFont typeface="Wingdings" pitchFamily="2" charset="2"/>
              <a:buChar char="q"/>
            </a:pPr>
            <a:r>
              <a:rPr lang="es-VE" sz="1800" dirty="0" smtClean="0">
                <a:latin typeface="+mn-lt"/>
              </a:rPr>
              <a:t> se les administro </a:t>
            </a:r>
            <a:r>
              <a:rPr lang="es-VE" sz="1800" dirty="0"/>
              <a:t>El placebo y la amiodarona se administraron de forma doble ciego con el uso de comprimidos de 200 mg de apariencia idéntica producidos por </a:t>
            </a:r>
            <a:r>
              <a:rPr lang="es-VE" sz="1800" dirty="0" err="1"/>
              <a:t>Wyeth-Ayerst</a:t>
            </a:r>
            <a:r>
              <a:rPr lang="es-VE" sz="1800" dirty="0"/>
              <a:t> </a:t>
            </a:r>
            <a:r>
              <a:rPr lang="es-VE" sz="1800" dirty="0" err="1"/>
              <a:t>Pharmaceuticals</a:t>
            </a:r>
            <a:r>
              <a:rPr lang="es-VE" sz="1800" dirty="0"/>
              <a:t>. </a:t>
            </a:r>
            <a:endParaRPr lang="es-VE" sz="1800" dirty="0" smtClean="0"/>
          </a:p>
          <a:p>
            <a:pPr marL="101600" indent="0">
              <a:buNone/>
            </a:pPr>
            <a:endParaRPr lang="es-VE" sz="1800" dirty="0" smtClean="0"/>
          </a:p>
          <a:p>
            <a:pPr>
              <a:buFont typeface="Wingdings" pitchFamily="2" charset="2"/>
              <a:buChar char="q"/>
            </a:pPr>
            <a:r>
              <a:rPr lang="es-VE" sz="1800" dirty="0" smtClean="0"/>
              <a:t>La </a:t>
            </a:r>
            <a:r>
              <a:rPr lang="es-VE" sz="1800" dirty="0"/>
              <a:t>dosis se basó en parte en el peso. Después de una dosis de carga de 800 mg diarios durante una semana y 400 mg diarios durante tres </a:t>
            </a:r>
            <a:r>
              <a:rPr lang="es-VE" sz="1800" dirty="0" smtClean="0"/>
              <a:t>semanas.</a:t>
            </a:r>
          </a:p>
          <a:p>
            <a:pPr marL="101600" indent="0">
              <a:buNone/>
            </a:pPr>
            <a:endParaRPr lang="es-VE" sz="1800" dirty="0" smtClean="0"/>
          </a:p>
          <a:p>
            <a:pPr>
              <a:buFont typeface="Wingdings" pitchFamily="2" charset="2"/>
              <a:buChar char="q"/>
            </a:pPr>
            <a:r>
              <a:rPr lang="es-VE" sz="1800" dirty="0"/>
              <a:t>L</a:t>
            </a:r>
            <a:r>
              <a:rPr lang="es-VE" sz="1800" dirty="0" smtClean="0"/>
              <a:t>os </a:t>
            </a:r>
            <a:r>
              <a:rPr lang="es-VE" sz="1800" dirty="0"/>
              <a:t>pacientes que pesaban más de 200 lb (90,9 kg) recibieron 400 mg diarios, los pacientes que pesaban 150 a 200 lb (68,2 a 90,9 kg) recibieron 300 mg al </a:t>
            </a:r>
            <a:r>
              <a:rPr lang="es-VE" sz="1800" dirty="0" smtClean="0"/>
              <a:t>día.</a:t>
            </a:r>
          </a:p>
          <a:p>
            <a:pPr marL="101600" indent="0">
              <a:buNone/>
            </a:pPr>
            <a:endParaRPr lang="es-VE" sz="1800" dirty="0" smtClean="0"/>
          </a:p>
          <a:p>
            <a:pPr>
              <a:buFont typeface="Wingdings" pitchFamily="2" charset="2"/>
              <a:buChar char="q"/>
            </a:pPr>
            <a:r>
              <a:rPr lang="es-VE" sz="1800" dirty="0"/>
              <a:t>L</a:t>
            </a:r>
            <a:r>
              <a:rPr lang="es-VE" sz="1800" dirty="0" smtClean="0"/>
              <a:t>os </a:t>
            </a:r>
            <a:r>
              <a:rPr lang="es-VE" sz="1800" dirty="0"/>
              <a:t>pacientes que pesaban menos de 68,2 kg (150 lb) recibieron 200 mg al día. Los médicos pueden reducir la dosis de carga o de mantenimiento si un paciente tiene bradicardia.</a:t>
            </a:r>
          </a:p>
          <a:p>
            <a:pPr>
              <a:buFont typeface="Wingdings" pitchFamily="2" charset="2"/>
              <a:buChar char="q"/>
            </a:pPr>
            <a:endParaRPr lang="es-VE" dirty="0">
              <a:latin typeface="+mn-lt"/>
            </a:endParaRPr>
          </a:p>
        </p:txBody>
      </p:sp>
      <p:sp>
        <p:nvSpPr>
          <p:cNvPr id="4" name="3 Marcador de número de diapositiva"/>
          <p:cNvSpPr>
            <a:spLocks noGrp="1"/>
          </p:cNvSpPr>
          <p:nvPr>
            <p:ph type="sldNum" idx="12"/>
          </p:nvPr>
        </p:nvSpPr>
        <p:spPr/>
        <p:txBody>
          <a:bodyPr/>
          <a:lstStyle/>
          <a:p>
            <a:fld id="{00000000-1234-1234-1234-123412341234}" type="slidenum">
              <a:rPr lang="es-VE" smtClean="0">
                <a:solidFill>
                  <a:srgbClr val="CCCCCC"/>
                </a:solidFill>
              </a:rPr>
              <a:pPr/>
              <a:t>9</a:t>
            </a:fld>
            <a:endParaRPr lang="es-VE">
              <a:solidFill>
                <a:srgbClr val="CCCCCC"/>
              </a:solidFill>
            </a:endParaRPr>
          </a:p>
        </p:txBody>
      </p:sp>
    </p:spTree>
    <p:extLst>
      <p:ext uri="{BB962C8B-B14F-4D97-AF65-F5344CB8AC3E}">
        <p14:creationId xmlns:p14="http://schemas.microsoft.com/office/powerpoint/2010/main" val="214895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1192</Words>
  <Application>Microsoft Office PowerPoint</Application>
  <PresentationFormat>Presentación en pantalla (4:3)</PresentationFormat>
  <Paragraphs>176</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Portia template</vt:lpstr>
      <vt:lpstr>Presentación de PowerPoint</vt:lpstr>
      <vt:lpstr>INTERROGANTE DEL CICLO</vt:lpstr>
      <vt:lpstr>ARTICULO</vt:lpstr>
      <vt:lpstr>INTRODUCION </vt:lpstr>
      <vt:lpstr>OBJETIVO</vt:lpstr>
      <vt:lpstr>METODOLOGIA Y DISEÑO DEL ESTUDIO</vt:lpstr>
      <vt:lpstr>DISEÑO Y SUPERVISION </vt:lpstr>
      <vt:lpstr>SELECCIÓN DE PACIENTES </vt:lpstr>
      <vt:lpstr>SELECCIÓN DE PACIENTES TRATAMIENTO</vt:lpstr>
      <vt:lpstr>Presentación de PowerPoint</vt:lpstr>
      <vt:lpstr>SELECCIÓN DE PACIENTES </vt:lpstr>
      <vt:lpstr>SELECCIÓN DE PACIENTES </vt:lpstr>
      <vt:lpstr>PUNTO FINAL PRIMARIO</vt:lpstr>
      <vt:lpstr>ANÁLISIS ESTADÍSTICO </vt:lpstr>
      <vt:lpstr>ANALISIS  ESTADISTICO</vt:lpstr>
      <vt:lpstr>RESULTADOS </vt:lpstr>
      <vt:lpstr>Presentación de PowerPoint</vt:lpstr>
      <vt:lpstr>FIGURA 1. MUERTE POR CUALQUIER CAUSA.</vt:lpstr>
      <vt:lpstr>FIGURA 2 : Estimaciones de Kaplan-Meier de muerte por cualquier causa para los subgrupos preespecificados de ICC isquémica (panel A) e ICC no isquémica (panel B).</vt:lpstr>
      <vt:lpstr>Presentación de PowerPoint</vt:lpstr>
      <vt:lpstr>FIGURA 3:Estimaciones de Kaplan-Meier de muerte por cualquier causa para los subgrupos preespecificados de NYHA Clase II (Panel A) y Clase III (Panel B).</vt:lpstr>
      <vt:lpstr>Presentación de PowerPoint</vt:lpstr>
      <vt:lpstr>FIGURA 4:Razones de riesgo para la comparación de la terapia con amiodarona y ICD con placebo en varios subgrupos de interés</vt:lpstr>
      <vt:lpstr>DISCUSIÓN </vt:lpstr>
      <vt:lpstr>DISCUSIÓN </vt:lpstr>
      <vt:lpstr>Conclusión </vt:lpstr>
      <vt:lpstr>LISTA DE COTEJO</vt:lpstr>
      <vt:lpstr>Presentación de PowerPoint</vt:lpstr>
      <vt:lpstr>Presentación de PowerPoint</vt:lpstr>
      <vt:lpstr>APORTES DEL GRUPO</vt:lpstr>
      <vt:lpstr>APORTES DEL GRUPO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Siragon10</dc:creator>
  <cp:lastModifiedBy>Siragon10</cp:lastModifiedBy>
  <cp:revision>48</cp:revision>
  <dcterms:created xsi:type="dcterms:W3CDTF">2021-07-10T14:56:54Z</dcterms:created>
  <dcterms:modified xsi:type="dcterms:W3CDTF">2008-01-01T07:27:12Z</dcterms:modified>
</cp:coreProperties>
</file>