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7"/>
  </p:notesMasterIdLst>
  <p:sldIdLst>
    <p:sldId id="256" r:id="rId2"/>
    <p:sldId id="258" r:id="rId3"/>
    <p:sldId id="257" r:id="rId4"/>
    <p:sldId id="259" r:id="rId5"/>
    <p:sldId id="298" r:id="rId6"/>
    <p:sldId id="302" r:id="rId7"/>
    <p:sldId id="300" r:id="rId8"/>
    <p:sldId id="299" r:id="rId9"/>
    <p:sldId id="281" r:id="rId10"/>
    <p:sldId id="303" r:id="rId11"/>
    <p:sldId id="305" r:id="rId12"/>
    <p:sldId id="316" r:id="rId13"/>
    <p:sldId id="306" r:id="rId14"/>
    <p:sldId id="337" r:id="rId15"/>
    <p:sldId id="307" r:id="rId16"/>
    <p:sldId id="273" r:id="rId17"/>
    <p:sldId id="295" r:id="rId18"/>
    <p:sldId id="308" r:id="rId19"/>
    <p:sldId id="309" r:id="rId20"/>
    <p:sldId id="319" r:id="rId21"/>
    <p:sldId id="310" r:id="rId22"/>
    <p:sldId id="320" r:id="rId23"/>
    <p:sldId id="311" r:id="rId24"/>
    <p:sldId id="322" r:id="rId25"/>
    <p:sldId id="335" r:id="rId26"/>
    <p:sldId id="323" r:id="rId27"/>
    <p:sldId id="324" r:id="rId28"/>
    <p:sldId id="296" r:id="rId29"/>
    <p:sldId id="325" r:id="rId30"/>
    <p:sldId id="326" r:id="rId31"/>
    <p:sldId id="327" r:id="rId32"/>
    <p:sldId id="329" r:id="rId33"/>
    <p:sldId id="328" r:id="rId34"/>
    <p:sldId id="297" r:id="rId35"/>
    <p:sldId id="314" r:id="rId36"/>
    <p:sldId id="270" r:id="rId37"/>
    <p:sldId id="330" r:id="rId38"/>
    <p:sldId id="331" r:id="rId39"/>
    <p:sldId id="332" r:id="rId40"/>
    <p:sldId id="333" r:id="rId41"/>
    <p:sldId id="278" r:id="rId42"/>
    <p:sldId id="260" r:id="rId43"/>
    <p:sldId id="267" r:id="rId44"/>
    <p:sldId id="336" r:id="rId45"/>
    <p:sldId id="334" r:id="rId46"/>
  </p:sldIdLst>
  <p:sldSz cx="9144000" cy="5143500" type="screen16x9"/>
  <p:notesSz cx="6858000" cy="9144000"/>
  <p:embeddedFontLst>
    <p:embeddedFont>
      <p:font typeface="Impact" panose="020B0806030902050204" pitchFamily="34" charset="0"/>
      <p:regular r:id="rId48"/>
    </p:embeddedFont>
    <p:embeddedFont>
      <p:font typeface="Candara" panose="020E0502030303020204" pitchFamily="34" charset="0"/>
      <p:regular r:id="rId49"/>
      <p:bold r:id="rId50"/>
      <p:italic r:id="rId51"/>
      <p:boldItalic r:id="rId52"/>
    </p:embeddedFont>
    <p:embeddedFont>
      <p:font typeface="Nixie One" panose="020B0604020202020204" charset="0"/>
      <p:regular r:id="rId53"/>
    </p:embeddedFont>
    <p:embeddedFont>
      <p:font typeface="Segoe Print" panose="02000600000000000000" pitchFamily="2" charset="0"/>
      <p:regular r:id="rId54"/>
      <p:bold r:id="rId55"/>
    </p:embeddedFont>
    <p:embeddedFont>
      <p:font typeface="Roboto Slab" panose="020B0604020202020204" charset="0"/>
      <p:regular r:id="rId56"/>
      <p:bold r:id="rId57"/>
    </p:embeddedFont>
    <p:embeddedFont>
      <p:font typeface="Bahnschrift" panose="020B0502040204020203" pitchFamily="34" charset="0"/>
      <p:regular r:id="rId58"/>
      <p:bold r:id="rId59"/>
    </p:embeddedFont>
    <p:embeddedFont>
      <p:font typeface="Calibri" panose="020F0502020204030204" pitchFamily="3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BF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CEBAF2-A0B9-41F5-855D-340B4F70AB4A}">
  <a:tblStyle styleId="{98CEBAF2-A0B9-41F5-855D-340B4F70AB4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0ED7BB8-C791-43B9-B544-FB8657F4FD4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172" autoAdjust="0"/>
  </p:normalViewPr>
  <p:slideViewPr>
    <p:cSldViewPr snapToGrid="0">
      <p:cViewPr varScale="1">
        <p:scale>
          <a:sx n="87" d="100"/>
          <a:sy n="87" d="100"/>
        </p:scale>
        <p:origin x="9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D988B-2B10-437B-954A-388578C2ED74}"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BC938297-3F65-456F-A247-4D124732BBE9}">
      <dgm:prSet phldrT="[Texto]" custT="1"/>
      <dgm:spPr/>
      <dgm:t>
        <a:bodyPr/>
        <a:lstStyle/>
        <a:p>
          <a:r>
            <a:rPr lang="es-ES" sz="1600" i="1" dirty="0" smtClean="0">
              <a:latin typeface="Candara" panose="020E0502030303020204" pitchFamily="34" charset="0"/>
            </a:rPr>
            <a:t>Observacional, descriptivo. Intención a tratar.</a:t>
          </a:r>
          <a:endParaRPr lang="es-ES" sz="1600" i="1" dirty="0">
            <a:latin typeface="Candara" panose="020E0502030303020204" pitchFamily="34" charset="0"/>
          </a:endParaRPr>
        </a:p>
      </dgm:t>
    </dgm:pt>
    <dgm:pt modelId="{0E2F684A-DE5C-47B0-8C6C-BF1C53299635}" type="parTrans" cxnId="{4082632D-8C16-433A-ACF6-1F93FA3B52AB}">
      <dgm:prSet/>
      <dgm:spPr/>
      <dgm:t>
        <a:bodyPr/>
        <a:lstStyle/>
        <a:p>
          <a:endParaRPr lang="es-ES" sz="1400" i="1">
            <a:latin typeface="Candara" panose="020E0502030303020204" pitchFamily="34" charset="0"/>
          </a:endParaRPr>
        </a:p>
      </dgm:t>
    </dgm:pt>
    <dgm:pt modelId="{539AD7CE-744B-464F-9EE3-4F3A6DF1068F}" type="sibTrans" cxnId="{4082632D-8C16-433A-ACF6-1F93FA3B52AB}">
      <dgm:prSet/>
      <dgm:spPr/>
      <dgm:t>
        <a:bodyPr/>
        <a:lstStyle/>
        <a:p>
          <a:endParaRPr lang="es-ES" sz="1400" i="1">
            <a:latin typeface="Candara" panose="020E0502030303020204" pitchFamily="34" charset="0"/>
          </a:endParaRPr>
        </a:p>
      </dgm:t>
    </dgm:pt>
    <dgm:pt modelId="{E27CB9F7-7838-4896-A359-7B28E13C8844}">
      <dgm:prSet phldrT="[Texto]" custT="1"/>
      <dgm:spPr/>
      <dgm:t>
        <a:bodyPr/>
        <a:lstStyle/>
        <a:p>
          <a:r>
            <a:rPr lang="es-ES" sz="1600" i="1" dirty="0" smtClean="0">
              <a:latin typeface="Candara" panose="020E0502030303020204" pitchFamily="34" charset="0"/>
            </a:rPr>
            <a:t>Reclutó los supervivientes desde el 2003 hasta el 2011 (1855 pacientes)</a:t>
          </a:r>
          <a:endParaRPr lang="es-ES" sz="1600" i="1" dirty="0">
            <a:latin typeface="Candara" panose="020E0502030303020204" pitchFamily="34" charset="0"/>
          </a:endParaRPr>
        </a:p>
      </dgm:t>
    </dgm:pt>
    <dgm:pt modelId="{236C313F-FD1E-4AD3-B722-D9DC351EBCDC}" type="parTrans" cxnId="{55DE31AE-174D-4485-991D-4E1ECC74C46A}">
      <dgm:prSet/>
      <dgm:spPr/>
      <dgm:t>
        <a:bodyPr/>
        <a:lstStyle/>
        <a:p>
          <a:endParaRPr lang="es-ES" sz="1400" i="1">
            <a:latin typeface="Candara" panose="020E0502030303020204" pitchFamily="34" charset="0"/>
          </a:endParaRPr>
        </a:p>
      </dgm:t>
    </dgm:pt>
    <dgm:pt modelId="{AB6EF0C0-74ED-4568-B6D2-7B8791788851}" type="sibTrans" cxnId="{55DE31AE-174D-4485-991D-4E1ECC74C46A}">
      <dgm:prSet/>
      <dgm:spPr/>
      <dgm:t>
        <a:bodyPr/>
        <a:lstStyle/>
        <a:p>
          <a:endParaRPr lang="es-ES" sz="1400" i="1">
            <a:latin typeface="Candara" panose="020E0502030303020204" pitchFamily="34" charset="0"/>
          </a:endParaRPr>
        </a:p>
      </dgm:t>
    </dgm:pt>
    <dgm:pt modelId="{F26310BD-44A8-4E90-B904-88353376F9E4}">
      <dgm:prSet phldrT="[Texto]" custT="1"/>
      <dgm:spPr/>
      <dgm:t>
        <a:bodyPr/>
        <a:lstStyle/>
        <a:p>
          <a:r>
            <a:rPr lang="es-ES" sz="1600" b="1" i="1" dirty="0" smtClean="0">
              <a:latin typeface="Candara" panose="020E0502030303020204" pitchFamily="34" charset="0"/>
            </a:rPr>
            <a:t>Punto final primario: </a:t>
          </a:r>
          <a:r>
            <a:rPr lang="es-ES" sz="1600" i="1" dirty="0" smtClean="0">
              <a:latin typeface="Candara" panose="020E0502030303020204" pitchFamily="34" charset="0"/>
            </a:rPr>
            <a:t>Mortalidad por cualquier causa.</a:t>
          </a:r>
          <a:endParaRPr lang="es-ES" sz="1600" i="1" dirty="0">
            <a:latin typeface="Candara" panose="020E0502030303020204" pitchFamily="34" charset="0"/>
          </a:endParaRPr>
        </a:p>
      </dgm:t>
    </dgm:pt>
    <dgm:pt modelId="{7ED4E715-8CB4-4A1C-9522-52FCD74C0CFF}" type="parTrans" cxnId="{EF69755A-E54E-47FD-813D-E4A6DE537131}">
      <dgm:prSet/>
      <dgm:spPr/>
      <dgm:t>
        <a:bodyPr/>
        <a:lstStyle/>
        <a:p>
          <a:endParaRPr lang="es-ES" sz="1400" i="1">
            <a:latin typeface="Candara" panose="020E0502030303020204" pitchFamily="34" charset="0"/>
          </a:endParaRPr>
        </a:p>
      </dgm:t>
    </dgm:pt>
    <dgm:pt modelId="{BDCC2CAE-A598-4DC2-8644-BDFCC7E9EDD5}" type="sibTrans" cxnId="{EF69755A-E54E-47FD-813D-E4A6DE537131}">
      <dgm:prSet/>
      <dgm:spPr/>
      <dgm:t>
        <a:bodyPr/>
        <a:lstStyle/>
        <a:p>
          <a:endParaRPr lang="es-ES" sz="1400" i="1">
            <a:latin typeface="Candara" panose="020E0502030303020204" pitchFamily="34" charset="0"/>
          </a:endParaRPr>
        </a:p>
      </dgm:t>
    </dgm:pt>
    <dgm:pt modelId="{1FDEE07D-F01E-46EE-8E68-66FFDF5A29C4}">
      <dgm:prSet custT="1"/>
      <dgm:spPr/>
      <dgm:t>
        <a:bodyPr/>
        <a:lstStyle/>
        <a:p>
          <a:r>
            <a:rPr lang="es-ES" sz="1600" i="1" dirty="0" smtClean="0">
              <a:latin typeface="Candara" panose="020E0502030303020204" pitchFamily="34" charset="0"/>
            </a:rPr>
            <a:t>Criterios de inclusión: IC NYHA II o III, FEVI ≤ 35%</a:t>
          </a:r>
          <a:endParaRPr lang="es-ES" sz="1600" i="1" dirty="0">
            <a:latin typeface="Candara" panose="020E0502030303020204" pitchFamily="34" charset="0"/>
          </a:endParaRPr>
        </a:p>
      </dgm:t>
    </dgm:pt>
    <dgm:pt modelId="{B4A83A97-E672-4048-B17F-F5CD1D640B1E}" type="parTrans" cxnId="{E827A3E8-9118-4BAF-A921-740BD449A5EF}">
      <dgm:prSet/>
      <dgm:spPr/>
      <dgm:t>
        <a:bodyPr/>
        <a:lstStyle/>
        <a:p>
          <a:endParaRPr lang="es-ES" sz="1400" i="1">
            <a:latin typeface="Candara" panose="020E0502030303020204" pitchFamily="34" charset="0"/>
          </a:endParaRPr>
        </a:p>
      </dgm:t>
    </dgm:pt>
    <dgm:pt modelId="{2EC67BF2-FA47-4568-A78F-14D41E43DFCF}" type="sibTrans" cxnId="{E827A3E8-9118-4BAF-A921-740BD449A5EF}">
      <dgm:prSet/>
      <dgm:spPr/>
      <dgm:t>
        <a:bodyPr/>
        <a:lstStyle/>
        <a:p>
          <a:endParaRPr lang="es-ES" sz="1400" i="1">
            <a:latin typeface="Candara" panose="020E0502030303020204" pitchFamily="34" charset="0"/>
          </a:endParaRPr>
        </a:p>
      </dgm:t>
    </dgm:pt>
    <dgm:pt modelId="{C77932C4-817F-4641-A905-474AAF52CBEB}" type="pres">
      <dgm:prSet presAssocID="{52ED988B-2B10-437B-954A-388578C2ED74}" presName="Name0" presStyleCnt="0">
        <dgm:presLayoutVars>
          <dgm:chMax val="7"/>
          <dgm:chPref val="7"/>
          <dgm:dir/>
        </dgm:presLayoutVars>
      </dgm:prSet>
      <dgm:spPr/>
      <dgm:t>
        <a:bodyPr/>
        <a:lstStyle/>
        <a:p>
          <a:endParaRPr lang="es-ES"/>
        </a:p>
      </dgm:t>
    </dgm:pt>
    <dgm:pt modelId="{AD279A4E-1645-4B15-9DB3-D21911574B2F}" type="pres">
      <dgm:prSet presAssocID="{52ED988B-2B10-437B-954A-388578C2ED74}" presName="Name1" presStyleCnt="0"/>
      <dgm:spPr/>
    </dgm:pt>
    <dgm:pt modelId="{BDF5F1D1-9C69-4871-B040-D54E0D1ADB6D}" type="pres">
      <dgm:prSet presAssocID="{52ED988B-2B10-437B-954A-388578C2ED74}" presName="cycle" presStyleCnt="0"/>
      <dgm:spPr/>
    </dgm:pt>
    <dgm:pt modelId="{761268FE-90C5-429B-9286-24D7F28BBF54}" type="pres">
      <dgm:prSet presAssocID="{52ED988B-2B10-437B-954A-388578C2ED74}" presName="srcNode" presStyleLbl="node1" presStyleIdx="0" presStyleCnt="4"/>
      <dgm:spPr/>
    </dgm:pt>
    <dgm:pt modelId="{8AD17F8B-730D-426D-9C69-BAD769286D6A}" type="pres">
      <dgm:prSet presAssocID="{52ED988B-2B10-437B-954A-388578C2ED74}" presName="conn" presStyleLbl="parChTrans1D2" presStyleIdx="0" presStyleCnt="1"/>
      <dgm:spPr/>
      <dgm:t>
        <a:bodyPr/>
        <a:lstStyle/>
        <a:p>
          <a:endParaRPr lang="es-ES"/>
        </a:p>
      </dgm:t>
    </dgm:pt>
    <dgm:pt modelId="{8714069E-3063-43D0-A10D-24F59D81BBB5}" type="pres">
      <dgm:prSet presAssocID="{52ED988B-2B10-437B-954A-388578C2ED74}" presName="extraNode" presStyleLbl="node1" presStyleIdx="0" presStyleCnt="4"/>
      <dgm:spPr/>
    </dgm:pt>
    <dgm:pt modelId="{3D8C1922-4CDE-42A8-81BD-F290676938B0}" type="pres">
      <dgm:prSet presAssocID="{52ED988B-2B10-437B-954A-388578C2ED74}" presName="dstNode" presStyleLbl="node1" presStyleIdx="0" presStyleCnt="4"/>
      <dgm:spPr/>
    </dgm:pt>
    <dgm:pt modelId="{729BA895-4203-42BB-99A8-A5430C6DCE9F}" type="pres">
      <dgm:prSet presAssocID="{BC938297-3F65-456F-A247-4D124732BBE9}" presName="text_1" presStyleLbl="node1" presStyleIdx="0" presStyleCnt="4">
        <dgm:presLayoutVars>
          <dgm:bulletEnabled val="1"/>
        </dgm:presLayoutVars>
      </dgm:prSet>
      <dgm:spPr/>
      <dgm:t>
        <a:bodyPr/>
        <a:lstStyle/>
        <a:p>
          <a:endParaRPr lang="es-ES"/>
        </a:p>
      </dgm:t>
    </dgm:pt>
    <dgm:pt modelId="{92CDFA6E-0B90-40B0-BB15-247CDBE886BB}" type="pres">
      <dgm:prSet presAssocID="{BC938297-3F65-456F-A247-4D124732BBE9}" presName="accent_1" presStyleCnt="0"/>
      <dgm:spPr/>
    </dgm:pt>
    <dgm:pt modelId="{5428B6E6-3427-413F-ACF6-0629DF93166E}" type="pres">
      <dgm:prSet presAssocID="{BC938297-3F65-456F-A247-4D124732BBE9}" presName="accentRepeatNode" presStyleLbl="solidFgAcc1" presStyleIdx="0" presStyleCnt="4"/>
      <dgm:spPr/>
    </dgm:pt>
    <dgm:pt modelId="{5DFA90EC-3C98-4EA2-AF69-6284E1B80B22}" type="pres">
      <dgm:prSet presAssocID="{E27CB9F7-7838-4896-A359-7B28E13C8844}" presName="text_2" presStyleLbl="node1" presStyleIdx="1" presStyleCnt="4">
        <dgm:presLayoutVars>
          <dgm:bulletEnabled val="1"/>
        </dgm:presLayoutVars>
      </dgm:prSet>
      <dgm:spPr/>
      <dgm:t>
        <a:bodyPr/>
        <a:lstStyle/>
        <a:p>
          <a:endParaRPr lang="es-ES"/>
        </a:p>
      </dgm:t>
    </dgm:pt>
    <dgm:pt modelId="{005534EF-68A0-4ED8-8FB0-A6665FF21FDA}" type="pres">
      <dgm:prSet presAssocID="{E27CB9F7-7838-4896-A359-7B28E13C8844}" presName="accent_2" presStyleCnt="0"/>
      <dgm:spPr/>
    </dgm:pt>
    <dgm:pt modelId="{74130F1E-3703-494C-B0AB-9618ED2254D4}" type="pres">
      <dgm:prSet presAssocID="{E27CB9F7-7838-4896-A359-7B28E13C8844}" presName="accentRepeatNode" presStyleLbl="solidFgAcc1" presStyleIdx="1" presStyleCnt="4"/>
      <dgm:spPr/>
    </dgm:pt>
    <dgm:pt modelId="{04A221ED-8CAE-4FFA-BB8D-BCAF543FB9CF}" type="pres">
      <dgm:prSet presAssocID="{F26310BD-44A8-4E90-B904-88353376F9E4}" presName="text_3" presStyleLbl="node1" presStyleIdx="2" presStyleCnt="4">
        <dgm:presLayoutVars>
          <dgm:bulletEnabled val="1"/>
        </dgm:presLayoutVars>
      </dgm:prSet>
      <dgm:spPr/>
      <dgm:t>
        <a:bodyPr/>
        <a:lstStyle/>
        <a:p>
          <a:endParaRPr lang="es-ES"/>
        </a:p>
      </dgm:t>
    </dgm:pt>
    <dgm:pt modelId="{3F5A507E-AA29-4035-BD58-DC90AFF8FE4E}" type="pres">
      <dgm:prSet presAssocID="{F26310BD-44A8-4E90-B904-88353376F9E4}" presName="accent_3" presStyleCnt="0"/>
      <dgm:spPr/>
    </dgm:pt>
    <dgm:pt modelId="{7140A229-EE54-44A0-B171-6321254B5C37}" type="pres">
      <dgm:prSet presAssocID="{F26310BD-44A8-4E90-B904-88353376F9E4}" presName="accentRepeatNode" presStyleLbl="solidFgAcc1" presStyleIdx="2" presStyleCnt="4"/>
      <dgm:spPr/>
    </dgm:pt>
    <dgm:pt modelId="{979F998D-F8F3-4E7F-AF3F-4A5C7DC2EDB3}" type="pres">
      <dgm:prSet presAssocID="{1FDEE07D-F01E-46EE-8E68-66FFDF5A29C4}" presName="text_4" presStyleLbl="node1" presStyleIdx="3" presStyleCnt="4">
        <dgm:presLayoutVars>
          <dgm:bulletEnabled val="1"/>
        </dgm:presLayoutVars>
      </dgm:prSet>
      <dgm:spPr/>
      <dgm:t>
        <a:bodyPr/>
        <a:lstStyle/>
        <a:p>
          <a:endParaRPr lang="es-ES"/>
        </a:p>
      </dgm:t>
    </dgm:pt>
    <dgm:pt modelId="{44C8A880-BD5F-4205-8A08-7C7E3C868BC2}" type="pres">
      <dgm:prSet presAssocID="{1FDEE07D-F01E-46EE-8E68-66FFDF5A29C4}" presName="accent_4" presStyleCnt="0"/>
      <dgm:spPr/>
    </dgm:pt>
    <dgm:pt modelId="{4ADD9310-75DD-4BD4-AF85-2AFED1588D39}" type="pres">
      <dgm:prSet presAssocID="{1FDEE07D-F01E-46EE-8E68-66FFDF5A29C4}" presName="accentRepeatNode" presStyleLbl="solidFgAcc1" presStyleIdx="3" presStyleCnt="4"/>
      <dgm:spPr/>
    </dgm:pt>
  </dgm:ptLst>
  <dgm:cxnLst>
    <dgm:cxn modelId="{32580032-FB88-484F-80A5-AB72C08C6567}" type="presOf" srcId="{BC938297-3F65-456F-A247-4D124732BBE9}" destId="{729BA895-4203-42BB-99A8-A5430C6DCE9F}" srcOrd="0" destOrd="0" presId="urn:microsoft.com/office/officeart/2008/layout/VerticalCurvedList"/>
    <dgm:cxn modelId="{57296F9E-D5D6-4894-9C11-3E98890ABFED}" type="presOf" srcId="{E27CB9F7-7838-4896-A359-7B28E13C8844}" destId="{5DFA90EC-3C98-4EA2-AF69-6284E1B80B22}" srcOrd="0" destOrd="0" presId="urn:microsoft.com/office/officeart/2008/layout/VerticalCurvedList"/>
    <dgm:cxn modelId="{FF1B3038-6AAA-4A0B-81C5-C48396AE0474}" type="presOf" srcId="{F26310BD-44A8-4E90-B904-88353376F9E4}" destId="{04A221ED-8CAE-4FFA-BB8D-BCAF543FB9CF}" srcOrd="0" destOrd="0" presId="urn:microsoft.com/office/officeart/2008/layout/VerticalCurvedList"/>
    <dgm:cxn modelId="{E827A3E8-9118-4BAF-A921-740BD449A5EF}" srcId="{52ED988B-2B10-437B-954A-388578C2ED74}" destId="{1FDEE07D-F01E-46EE-8E68-66FFDF5A29C4}" srcOrd="3" destOrd="0" parTransId="{B4A83A97-E672-4048-B17F-F5CD1D640B1E}" sibTransId="{2EC67BF2-FA47-4568-A78F-14D41E43DFCF}"/>
    <dgm:cxn modelId="{84B6C462-AD90-4953-9BFA-1339C2CF8F30}" type="presOf" srcId="{1FDEE07D-F01E-46EE-8E68-66FFDF5A29C4}" destId="{979F998D-F8F3-4E7F-AF3F-4A5C7DC2EDB3}" srcOrd="0" destOrd="0" presId="urn:microsoft.com/office/officeart/2008/layout/VerticalCurvedList"/>
    <dgm:cxn modelId="{36E09CAD-D549-47C3-A7F7-5748C4D1E078}" type="presOf" srcId="{539AD7CE-744B-464F-9EE3-4F3A6DF1068F}" destId="{8AD17F8B-730D-426D-9C69-BAD769286D6A}" srcOrd="0" destOrd="0" presId="urn:microsoft.com/office/officeart/2008/layout/VerticalCurvedList"/>
    <dgm:cxn modelId="{55DE31AE-174D-4485-991D-4E1ECC74C46A}" srcId="{52ED988B-2B10-437B-954A-388578C2ED74}" destId="{E27CB9F7-7838-4896-A359-7B28E13C8844}" srcOrd="1" destOrd="0" parTransId="{236C313F-FD1E-4AD3-B722-D9DC351EBCDC}" sibTransId="{AB6EF0C0-74ED-4568-B6D2-7B8791788851}"/>
    <dgm:cxn modelId="{4082632D-8C16-433A-ACF6-1F93FA3B52AB}" srcId="{52ED988B-2B10-437B-954A-388578C2ED74}" destId="{BC938297-3F65-456F-A247-4D124732BBE9}" srcOrd="0" destOrd="0" parTransId="{0E2F684A-DE5C-47B0-8C6C-BF1C53299635}" sibTransId="{539AD7CE-744B-464F-9EE3-4F3A6DF1068F}"/>
    <dgm:cxn modelId="{F5246E59-F168-4510-94DB-FBC5431315A4}" type="presOf" srcId="{52ED988B-2B10-437B-954A-388578C2ED74}" destId="{C77932C4-817F-4641-A905-474AAF52CBEB}" srcOrd="0" destOrd="0" presId="urn:microsoft.com/office/officeart/2008/layout/VerticalCurvedList"/>
    <dgm:cxn modelId="{EF69755A-E54E-47FD-813D-E4A6DE537131}" srcId="{52ED988B-2B10-437B-954A-388578C2ED74}" destId="{F26310BD-44A8-4E90-B904-88353376F9E4}" srcOrd="2" destOrd="0" parTransId="{7ED4E715-8CB4-4A1C-9522-52FCD74C0CFF}" sibTransId="{BDCC2CAE-A598-4DC2-8644-BDFCC7E9EDD5}"/>
    <dgm:cxn modelId="{439B11C0-3D19-44D7-9791-D35725697774}" type="presParOf" srcId="{C77932C4-817F-4641-A905-474AAF52CBEB}" destId="{AD279A4E-1645-4B15-9DB3-D21911574B2F}" srcOrd="0" destOrd="0" presId="urn:microsoft.com/office/officeart/2008/layout/VerticalCurvedList"/>
    <dgm:cxn modelId="{0D76B0DC-FC10-4E82-80E7-5697123DF58F}" type="presParOf" srcId="{AD279A4E-1645-4B15-9DB3-D21911574B2F}" destId="{BDF5F1D1-9C69-4871-B040-D54E0D1ADB6D}" srcOrd="0" destOrd="0" presId="urn:microsoft.com/office/officeart/2008/layout/VerticalCurvedList"/>
    <dgm:cxn modelId="{15F5E6DF-4DDE-47D6-B946-B6048F2D1ABF}" type="presParOf" srcId="{BDF5F1D1-9C69-4871-B040-D54E0D1ADB6D}" destId="{761268FE-90C5-429B-9286-24D7F28BBF54}" srcOrd="0" destOrd="0" presId="urn:microsoft.com/office/officeart/2008/layout/VerticalCurvedList"/>
    <dgm:cxn modelId="{0B5251C2-E1C4-4F4D-B4A9-BF1ACF9E9856}" type="presParOf" srcId="{BDF5F1D1-9C69-4871-B040-D54E0D1ADB6D}" destId="{8AD17F8B-730D-426D-9C69-BAD769286D6A}" srcOrd="1" destOrd="0" presId="urn:microsoft.com/office/officeart/2008/layout/VerticalCurvedList"/>
    <dgm:cxn modelId="{DE96CA1A-9402-420C-8FDD-1DAFF0A4B298}" type="presParOf" srcId="{BDF5F1D1-9C69-4871-B040-D54E0D1ADB6D}" destId="{8714069E-3063-43D0-A10D-24F59D81BBB5}" srcOrd="2" destOrd="0" presId="urn:microsoft.com/office/officeart/2008/layout/VerticalCurvedList"/>
    <dgm:cxn modelId="{936D2E47-4C88-4294-8E81-FE7F0F824F48}" type="presParOf" srcId="{BDF5F1D1-9C69-4871-B040-D54E0D1ADB6D}" destId="{3D8C1922-4CDE-42A8-81BD-F290676938B0}" srcOrd="3" destOrd="0" presId="urn:microsoft.com/office/officeart/2008/layout/VerticalCurvedList"/>
    <dgm:cxn modelId="{CABB4C93-5228-426F-87FF-5A5713F0A5A9}" type="presParOf" srcId="{AD279A4E-1645-4B15-9DB3-D21911574B2F}" destId="{729BA895-4203-42BB-99A8-A5430C6DCE9F}" srcOrd="1" destOrd="0" presId="urn:microsoft.com/office/officeart/2008/layout/VerticalCurvedList"/>
    <dgm:cxn modelId="{B00AED37-6276-4C8F-87C7-219A8B55CDB1}" type="presParOf" srcId="{AD279A4E-1645-4B15-9DB3-D21911574B2F}" destId="{92CDFA6E-0B90-40B0-BB15-247CDBE886BB}" srcOrd="2" destOrd="0" presId="urn:microsoft.com/office/officeart/2008/layout/VerticalCurvedList"/>
    <dgm:cxn modelId="{681C2D01-9E15-4BD7-93F8-095C201C26F8}" type="presParOf" srcId="{92CDFA6E-0B90-40B0-BB15-247CDBE886BB}" destId="{5428B6E6-3427-413F-ACF6-0629DF93166E}" srcOrd="0" destOrd="0" presId="urn:microsoft.com/office/officeart/2008/layout/VerticalCurvedList"/>
    <dgm:cxn modelId="{37A479AB-B80E-4884-BC7B-31549FB828F1}" type="presParOf" srcId="{AD279A4E-1645-4B15-9DB3-D21911574B2F}" destId="{5DFA90EC-3C98-4EA2-AF69-6284E1B80B22}" srcOrd="3" destOrd="0" presId="urn:microsoft.com/office/officeart/2008/layout/VerticalCurvedList"/>
    <dgm:cxn modelId="{6309DCAC-11BF-4459-9ED7-5F4C1D37A29F}" type="presParOf" srcId="{AD279A4E-1645-4B15-9DB3-D21911574B2F}" destId="{005534EF-68A0-4ED8-8FB0-A6665FF21FDA}" srcOrd="4" destOrd="0" presId="urn:microsoft.com/office/officeart/2008/layout/VerticalCurvedList"/>
    <dgm:cxn modelId="{E13A3A01-0B4D-4320-9739-8304ACB50E40}" type="presParOf" srcId="{005534EF-68A0-4ED8-8FB0-A6665FF21FDA}" destId="{74130F1E-3703-494C-B0AB-9618ED2254D4}" srcOrd="0" destOrd="0" presId="urn:microsoft.com/office/officeart/2008/layout/VerticalCurvedList"/>
    <dgm:cxn modelId="{8236C83C-9F7B-452C-85A5-F8EB8C7B5A6B}" type="presParOf" srcId="{AD279A4E-1645-4B15-9DB3-D21911574B2F}" destId="{04A221ED-8CAE-4FFA-BB8D-BCAF543FB9CF}" srcOrd="5" destOrd="0" presId="urn:microsoft.com/office/officeart/2008/layout/VerticalCurvedList"/>
    <dgm:cxn modelId="{B980BF32-3979-4834-B2CC-F43D9469B18D}" type="presParOf" srcId="{AD279A4E-1645-4B15-9DB3-D21911574B2F}" destId="{3F5A507E-AA29-4035-BD58-DC90AFF8FE4E}" srcOrd="6" destOrd="0" presId="urn:microsoft.com/office/officeart/2008/layout/VerticalCurvedList"/>
    <dgm:cxn modelId="{AB192094-F8A6-4EA6-ADDC-F72CAB92CF5B}" type="presParOf" srcId="{3F5A507E-AA29-4035-BD58-DC90AFF8FE4E}" destId="{7140A229-EE54-44A0-B171-6321254B5C37}" srcOrd="0" destOrd="0" presId="urn:microsoft.com/office/officeart/2008/layout/VerticalCurvedList"/>
    <dgm:cxn modelId="{948BD3E1-FA88-47BD-99B9-AACDEA0F4A56}" type="presParOf" srcId="{AD279A4E-1645-4B15-9DB3-D21911574B2F}" destId="{979F998D-F8F3-4E7F-AF3F-4A5C7DC2EDB3}" srcOrd="7" destOrd="0" presId="urn:microsoft.com/office/officeart/2008/layout/VerticalCurvedList"/>
    <dgm:cxn modelId="{9F7B13C3-C636-45E8-986E-0E66E9E55E87}" type="presParOf" srcId="{AD279A4E-1645-4B15-9DB3-D21911574B2F}" destId="{44C8A880-BD5F-4205-8A08-7C7E3C868BC2}" srcOrd="8" destOrd="0" presId="urn:microsoft.com/office/officeart/2008/layout/VerticalCurvedList"/>
    <dgm:cxn modelId="{04B3752D-F4DE-43BA-B3CB-BFFD9D41E3A7}" type="presParOf" srcId="{44C8A880-BD5F-4205-8A08-7C7E3C868BC2}" destId="{4ADD9310-75DD-4BD4-AF85-2AFED1588D3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66EEFA-D0A1-4027-B038-58170667C5D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05E8027D-D31B-4EA3-BF0F-3A1D854510BA}">
      <dgm:prSet phldrT="[Texto]" custT="1"/>
      <dgm:spPr/>
      <dgm:t>
        <a:bodyPr/>
        <a:lstStyle/>
        <a:p>
          <a:r>
            <a:rPr lang="es-419" altLang="es-419" sz="1200" b="0" i="1" dirty="0" smtClean="0">
              <a:solidFill>
                <a:schemeClr val="bg1"/>
              </a:solidFill>
              <a:latin typeface="Candara" panose="020E0502030303020204" pitchFamily="34" charset="0"/>
            </a:rPr>
            <a:t>En los pacientes con IC de etiología no isquémica, con FE ≤35%, el uso de DAI vs no DAI, </a:t>
          </a:r>
          <a:r>
            <a:rPr lang="es-419" altLang="es-419" sz="1200" b="1" i="1" dirty="0" smtClean="0">
              <a:solidFill>
                <a:srgbClr val="FFC000"/>
              </a:solidFill>
              <a:latin typeface="Candara" panose="020E0502030303020204" pitchFamily="34" charset="0"/>
            </a:rPr>
            <a:t>no mostró diferencias estadísticamente significativa en cuanto a reducción de riesgo de mortalidad por todas las causas</a:t>
          </a:r>
          <a:r>
            <a:rPr lang="es-419" altLang="es-419" sz="1200" b="0" i="1" dirty="0" smtClean="0">
              <a:solidFill>
                <a:schemeClr val="bg1"/>
              </a:solidFill>
              <a:latin typeface="Candara" panose="020E0502030303020204" pitchFamily="34" charset="0"/>
            </a:rPr>
            <a:t>, durante un periodo de seguimiento de  11 años [HR 0.97 (IC 0,79-1,20)]</a:t>
          </a:r>
          <a:endParaRPr lang="es-ES" sz="1200" b="0" i="1" dirty="0">
            <a:solidFill>
              <a:schemeClr val="bg1"/>
            </a:solidFill>
            <a:latin typeface="Candara" panose="020E0502030303020204" pitchFamily="34" charset="0"/>
          </a:endParaRPr>
        </a:p>
      </dgm:t>
    </dgm:pt>
    <dgm:pt modelId="{3AD28800-11F8-4C52-8C04-B460C4BE9FF2}" type="parTrans" cxnId="{AE7AF5A3-B15C-4302-A0F7-12C7358B63D1}">
      <dgm:prSet/>
      <dgm:spPr/>
      <dgm:t>
        <a:bodyPr/>
        <a:lstStyle/>
        <a:p>
          <a:endParaRPr lang="es-ES"/>
        </a:p>
      </dgm:t>
    </dgm:pt>
    <dgm:pt modelId="{8D4DBF46-238F-4162-BF6C-266F15B76266}" type="sibTrans" cxnId="{AE7AF5A3-B15C-4302-A0F7-12C7358B63D1}">
      <dgm:prSet/>
      <dgm:spPr/>
      <dgm:t>
        <a:bodyPr/>
        <a:lstStyle/>
        <a:p>
          <a:endParaRPr lang="es-ES"/>
        </a:p>
      </dgm:t>
    </dgm:pt>
    <dgm:pt modelId="{F0BE9006-EF7C-477B-9CE5-D6C5A6B7BC28}">
      <dgm:prSet phldrT="[Texto]"/>
      <dgm:spPr/>
      <dgm:t>
        <a:bodyPr/>
        <a:lstStyle/>
        <a:p>
          <a:r>
            <a:rPr lang="es-ES" i="1" dirty="0" smtClean="0">
              <a:latin typeface="Candara" panose="020E0502030303020204" pitchFamily="34" charset="0"/>
            </a:rPr>
            <a:t>Los datos pueden estar sesgados debido a que el 59% de los pacientes asignados para Amiodarona y 55% de los asignados a placebo se les implantó un DAI </a:t>
          </a:r>
          <a:endParaRPr lang="es-ES" i="1" dirty="0">
            <a:latin typeface="Candara" panose="020E0502030303020204" pitchFamily="34" charset="0"/>
          </a:endParaRPr>
        </a:p>
      </dgm:t>
    </dgm:pt>
    <dgm:pt modelId="{686F0A2D-4335-4EB0-B64C-8626F83740E0}" type="parTrans" cxnId="{BF806E3C-A0AF-4B5F-A529-1C956A806643}">
      <dgm:prSet/>
      <dgm:spPr/>
      <dgm:t>
        <a:bodyPr/>
        <a:lstStyle/>
        <a:p>
          <a:endParaRPr lang="es-ES"/>
        </a:p>
      </dgm:t>
    </dgm:pt>
    <dgm:pt modelId="{B1AFD96A-A794-49C6-98DE-64801E7649B1}" type="sibTrans" cxnId="{BF806E3C-A0AF-4B5F-A529-1C956A806643}">
      <dgm:prSet/>
      <dgm:spPr/>
      <dgm:t>
        <a:bodyPr/>
        <a:lstStyle/>
        <a:p>
          <a:endParaRPr lang="es-ES"/>
        </a:p>
      </dgm:t>
    </dgm:pt>
    <dgm:pt modelId="{D2A2B3D5-8749-4C66-9E66-33FA452ABF61}">
      <dgm:prSet phldrT="[Texto]"/>
      <dgm:spPr/>
      <dgm:t>
        <a:bodyPr/>
        <a:lstStyle/>
        <a:p>
          <a:r>
            <a:rPr lang="es-419" altLang="es-419" b="0" i="1" dirty="0" smtClean="0">
              <a:solidFill>
                <a:schemeClr val="bg1"/>
              </a:solidFill>
              <a:latin typeface="Candara" panose="020E0502030303020204" pitchFamily="34" charset="0"/>
            </a:rPr>
            <a:t>El subgrupo de pacientes de IC isquémica presentaba una FEVI con una mediana igual o menor de 25% frente a una mediana de FEVI menor o igual al 35% de no isquémica. Lo cual permite interrogarse si el beneficio observado estuvo condicionado por la etiología de la IC o por una mayor disfunción ventricular.</a:t>
          </a:r>
          <a:endParaRPr lang="es-ES" i="1" dirty="0">
            <a:latin typeface="Candara" panose="020E0502030303020204" pitchFamily="34" charset="0"/>
          </a:endParaRPr>
        </a:p>
      </dgm:t>
    </dgm:pt>
    <dgm:pt modelId="{778A310B-E0A6-4CBA-90CA-F6D2A539900D}" type="parTrans" cxnId="{627E132C-8434-49FC-86BC-4C811FBBC86A}">
      <dgm:prSet/>
      <dgm:spPr/>
      <dgm:t>
        <a:bodyPr/>
        <a:lstStyle/>
        <a:p>
          <a:endParaRPr lang="es-ES"/>
        </a:p>
      </dgm:t>
    </dgm:pt>
    <dgm:pt modelId="{FDE3DE67-2150-4B2D-A222-0A1345282666}" type="sibTrans" cxnId="{627E132C-8434-49FC-86BC-4C811FBBC86A}">
      <dgm:prSet/>
      <dgm:spPr/>
      <dgm:t>
        <a:bodyPr/>
        <a:lstStyle/>
        <a:p>
          <a:endParaRPr lang="es-ES"/>
        </a:p>
      </dgm:t>
    </dgm:pt>
    <dgm:pt modelId="{E53B1030-EFC8-4005-84EF-8531C1616666}" type="pres">
      <dgm:prSet presAssocID="{7466EEFA-D0A1-4027-B038-58170667C5DE}" presName="Name0" presStyleCnt="0">
        <dgm:presLayoutVars>
          <dgm:chMax val="7"/>
          <dgm:chPref val="7"/>
          <dgm:dir/>
        </dgm:presLayoutVars>
      </dgm:prSet>
      <dgm:spPr/>
      <dgm:t>
        <a:bodyPr/>
        <a:lstStyle/>
        <a:p>
          <a:endParaRPr lang="es-ES"/>
        </a:p>
      </dgm:t>
    </dgm:pt>
    <dgm:pt modelId="{8681677A-EC51-41EB-A3CF-62B69F795B6D}" type="pres">
      <dgm:prSet presAssocID="{7466EEFA-D0A1-4027-B038-58170667C5DE}" presName="Name1" presStyleCnt="0"/>
      <dgm:spPr/>
    </dgm:pt>
    <dgm:pt modelId="{C91B1814-CA35-4AA0-A6D8-8C44F4200A66}" type="pres">
      <dgm:prSet presAssocID="{7466EEFA-D0A1-4027-B038-58170667C5DE}" presName="cycle" presStyleCnt="0"/>
      <dgm:spPr/>
    </dgm:pt>
    <dgm:pt modelId="{1FF35C67-412D-437A-8E98-82F538EFA1CB}" type="pres">
      <dgm:prSet presAssocID="{7466EEFA-D0A1-4027-B038-58170667C5DE}" presName="srcNode" presStyleLbl="node1" presStyleIdx="0" presStyleCnt="3"/>
      <dgm:spPr/>
    </dgm:pt>
    <dgm:pt modelId="{3C47A92C-944A-4494-94E7-21E75EF86886}" type="pres">
      <dgm:prSet presAssocID="{7466EEFA-D0A1-4027-B038-58170667C5DE}" presName="conn" presStyleLbl="parChTrans1D2" presStyleIdx="0" presStyleCnt="1"/>
      <dgm:spPr/>
      <dgm:t>
        <a:bodyPr/>
        <a:lstStyle/>
        <a:p>
          <a:endParaRPr lang="es-ES"/>
        </a:p>
      </dgm:t>
    </dgm:pt>
    <dgm:pt modelId="{F627BF96-3A18-4022-9C78-ABFB15D2C32E}" type="pres">
      <dgm:prSet presAssocID="{7466EEFA-D0A1-4027-B038-58170667C5DE}" presName="extraNode" presStyleLbl="node1" presStyleIdx="0" presStyleCnt="3"/>
      <dgm:spPr/>
    </dgm:pt>
    <dgm:pt modelId="{F202EA5F-2AFE-49AB-94A4-7F38BDBFC648}" type="pres">
      <dgm:prSet presAssocID="{7466EEFA-D0A1-4027-B038-58170667C5DE}" presName="dstNode" presStyleLbl="node1" presStyleIdx="0" presStyleCnt="3"/>
      <dgm:spPr/>
    </dgm:pt>
    <dgm:pt modelId="{4FFD0E24-43E7-4C81-8041-99BA007C7222}" type="pres">
      <dgm:prSet presAssocID="{05E8027D-D31B-4EA3-BF0F-3A1D854510BA}" presName="text_1" presStyleLbl="node1" presStyleIdx="0" presStyleCnt="3" custScaleY="132425">
        <dgm:presLayoutVars>
          <dgm:bulletEnabled val="1"/>
        </dgm:presLayoutVars>
      </dgm:prSet>
      <dgm:spPr/>
      <dgm:t>
        <a:bodyPr/>
        <a:lstStyle/>
        <a:p>
          <a:endParaRPr lang="es-ES"/>
        </a:p>
      </dgm:t>
    </dgm:pt>
    <dgm:pt modelId="{07221E41-42C4-4440-AEE6-462A954E91CB}" type="pres">
      <dgm:prSet presAssocID="{05E8027D-D31B-4EA3-BF0F-3A1D854510BA}" presName="accent_1" presStyleCnt="0"/>
      <dgm:spPr/>
    </dgm:pt>
    <dgm:pt modelId="{D4A5EA6F-6E5D-4A40-AE94-E27E9078A275}" type="pres">
      <dgm:prSet presAssocID="{05E8027D-D31B-4EA3-BF0F-3A1D854510BA}" presName="accentRepeatNode" presStyleLbl="solidFgAcc1" presStyleIdx="0" presStyleCnt="3"/>
      <dgm:spPr/>
    </dgm:pt>
    <dgm:pt modelId="{354A4FB2-66CF-4AC6-AA89-93B7B5A77ECA}" type="pres">
      <dgm:prSet presAssocID="{F0BE9006-EF7C-477B-9CE5-D6C5A6B7BC28}" presName="text_2" presStyleLbl="node1" presStyleIdx="1" presStyleCnt="3" custScaleY="145936">
        <dgm:presLayoutVars>
          <dgm:bulletEnabled val="1"/>
        </dgm:presLayoutVars>
      </dgm:prSet>
      <dgm:spPr/>
      <dgm:t>
        <a:bodyPr/>
        <a:lstStyle/>
        <a:p>
          <a:endParaRPr lang="es-ES"/>
        </a:p>
      </dgm:t>
    </dgm:pt>
    <dgm:pt modelId="{51732D9F-9857-46AC-B77F-280AC087FAFF}" type="pres">
      <dgm:prSet presAssocID="{F0BE9006-EF7C-477B-9CE5-D6C5A6B7BC28}" presName="accent_2" presStyleCnt="0"/>
      <dgm:spPr/>
    </dgm:pt>
    <dgm:pt modelId="{FF7F8A57-FCDF-46B9-B991-D19649CAB024}" type="pres">
      <dgm:prSet presAssocID="{F0BE9006-EF7C-477B-9CE5-D6C5A6B7BC28}" presName="accentRepeatNode" presStyleLbl="solidFgAcc1" presStyleIdx="1" presStyleCnt="3"/>
      <dgm:spPr/>
    </dgm:pt>
    <dgm:pt modelId="{6501DD94-97C1-45A8-A9E3-AF53154AB7C1}" type="pres">
      <dgm:prSet presAssocID="{D2A2B3D5-8749-4C66-9E66-33FA452ABF61}" presName="text_3" presStyleLbl="node1" presStyleIdx="2" presStyleCnt="3" custScaleY="132530">
        <dgm:presLayoutVars>
          <dgm:bulletEnabled val="1"/>
        </dgm:presLayoutVars>
      </dgm:prSet>
      <dgm:spPr/>
      <dgm:t>
        <a:bodyPr/>
        <a:lstStyle/>
        <a:p>
          <a:endParaRPr lang="es-ES"/>
        </a:p>
      </dgm:t>
    </dgm:pt>
    <dgm:pt modelId="{1BBFD641-311B-4F1D-B557-FB05606128F3}" type="pres">
      <dgm:prSet presAssocID="{D2A2B3D5-8749-4C66-9E66-33FA452ABF61}" presName="accent_3" presStyleCnt="0"/>
      <dgm:spPr/>
    </dgm:pt>
    <dgm:pt modelId="{9DDC1498-313E-4BB6-8CC7-0143C2F24EAC}" type="pres">
      <dgm:prSet presAssocID="{D2A2B3D5-8749-4C66-9E66-33FA452ABF61}" presName="accentRepeatNode" presStyleLbl="solidFgAcc1" presStyleIdx="2" presStyleCnt="3"/>
      <dgm:spPr/>
    </dgm:pt>
  </dgm:ptLst>
  <dgm:cxnLst>
    <dgm:cxn modelId="{C004013D-941E-4BD4-B4B7-0E3969E76CCB}" type="presOf" srcId="{7466EEFA-D0A1-4027-B038-58170667C5DE}" destId="{E53B1030-EFC8-4005-84EF-8531C1616666}" srcOrd="0" destOrd="0" presId="urn:microsoft.com/office/officeart/2008/layout/VerticalCurvedList"/>
    <dgm:cxn modelId="{9CBF73D2-6E02-4330-AEBE-69DFFEDD5B34}" type="presOf" srcId="{8D4DBF46-238F-4162-BF6C-266F15B76266}" destId="{3C47A92C-944A-4494-94E7-21E75EF86886}" srcOrd="0" destOrd="0" presId="urn:microsoft.com/office/officeart/2008/layout/VerticalCurvedList"/>
    <dgm:cxn modelId="{AE7AF5A3-B15C-4302-A0F7-12C7358B63D1}" srcId="{7466EEFA-D0A1-4027-B038-58170667C5DE}" destId="{05E8027D-D31B-4EA3-BF0F-3A1D854510BA}" srcOrd="0" destOrd="0" parTransId="{3AD28800-11F8-4C52-8C04-B460C4BE9FF2}" sibTransId="{8D4DBF46-238F-4162-BF6C-266F15B76266}"/>
    <dgm:cxn modelId="{30246BAB-1CEB-4A05-9DDD-562D5D4B655B}" type="presOf" srcId="{F0BE9006-EF7C-477B-9CE5-D6C5A6B7BC28}" destId="{354A4FB2-66CF-4AC6-AA89-93B7B5A77ECA}" srcOrd="0" destOrd="0" presId="urn:microsoft.com/office/officeart/2008/layout/VerticalCurvedList"/>
    <dgm:cxn modelId="{627E132C-8434-49FC-86BC-4C811FBBC86A}" srcId="{7466EEFA-D0A1-4027-B038-58170667C5DE}" destId="{D2A2B3D5-8749-4C66-9E66-33FA452ABF61}" srcOrd="2" destOrd="0" parTransId="{778A310B-E0A6-4CBA-90CA-F6D2A539900D}" sibTransId="{FDE3DE67-2150-4B2D-A222-0A1345282666}"/>
    <dgm:cxn modelId="{BF806E3C-A0AF-4B5F-A529-1C956A806643}" srcId="{7466EEFA-D0A1-4027-B038-58170667C5DE}" destId="{F0BE9006-EF7C-477B-9CE5-D6C5A6B7BC28}" srcOrd="1" destOrd="0" parTransId="{686F0A2D-4335-4EB0-B64C-8626F83740E0}" sibTransId="{B1AFD96A-A794-49C6-98DE-64801E7649B1}"/>
    <dgm:cxn modelId="{C45E3455-0268-49F1-BE9E-2B8DEB142C9E}" type="presOf" srcId="{D2A2B3D5-8749-4C66-9E66-33FA452ABF61}" destId="{6501DD94-97C1-45A8-A9E3-AF53154AB7C1}" srcOrd="0" destOrd="0" presId="urn:microsoft.com/office/officeart/2008/layout/VerticalCurvedList"/>
    <dgm:cxn modelId="{F3BCA4E4-A601-43B0-9076-1A394A5293FB}" type="presOf" srcId="{05E8027D-D31B-4EA3-BF0F-3A1D854510BA}" destId="{4FFD0E24-43E7-4C81-8041-99BA007C7222}" srcOrd="0" destOrd="0" presId="urn:microsoft.com/office/officeart/2008/layout/VerticalCurvedList"/>
    <dgm:cxn modelId="{6292CB41-B5F3-456A-8161-BDEE0674D9EA}" type="presParOf" srcId="{E53B1030-EFC8-4005-84EF-8531C1616666}" destId="{8681677A-EC51-41EB-A3CF-62B69F795B6D}" srcOrd="0" destOrd="0" presId="urn:microsoft.com/office/officeart/2008/layout/VerticalCurvedList"/>
    <dgm:cxn modelId="{5993F873-B6D8-4AE0-9571-B65D1939BAE5}" type="presParOf" srcId="{8681677A-EC51-41EB-A3CF-62B69F795B6D}" destId="{C91B1814-CA35-4AA0-A6D8-8C44F4200A66}" srcOrd="0" destOrd="0" presId="urn:microsoft.com/office/officeart/2008/layout/VerticalCurvedList"/>
    <dgm:cxn modelId="{7C6AC4E1-7962-4641-95E8-1B341DC4EA75}" type="presParOf" srcId="{C91B1814-CA35-4AA0-A6D8-8C44F4200A66}" destId="{1FF35C67-412D-437A-8E98-82F538EFA1CB}" srcOrd="0" destOrd="0" presId="urn:microsoft.com/office/officeart/2008/layout/VerticalCurvedList"/>
    <dgm:cxn modelId="{488125F3-071F-481E-BD63-E65319CC2763}" type="presParOf" srcId="{C91B1814-CA35-4AA0-A6D8-8C44F4200A66}" destId="{3C47A92C-944A-4494-94E7-21E75EF86886}" srcOrd="1" destOrd="0" presId="urn:microsoft.com/office/officeart/2008/layout/VerticalCurvedList"/>
    <dgm:cxn modelId="{98FFA110-377D-4F11-9885-04463034CD59}" type="presParOf" srcId="{C91B1814-CA35-4AA0-A6D8-8C44F4200A66}" destId="{F627BF96-3A18-4022-9C78-ABFB15D2C32E}" srcOrd="2" destOrd="0" presId="urn:microsoft.com/office/officeart/2008/layout/VerticalCurvedList"/>
    <dgm:cxn modelId="{6548770D-C614-4A57-A474-5D532F029E18}" type="presParOf" srcId="{C91B1814-CA35-4AA0-A6D8-8C44F4200A66}" destId="{F202EA5F-2AFE-49AB-94A4-7F38BDBFC648}" srcOrd="3" destOrd="0" presId="urn:microsoft.com/office/officeart/2008/layout/VerticalCurvedList"/>
    <dgm:cxn modelId="{41E290E8-BBB1-467C-AB72-BE4D96FF4FD0}" type="presParOf" srcId="{8681677A-EC51-41EB-A3CF-62B69F795B6D}" destId="{4FFD0E24-43E7-4C81-8041-99BA007C7222}" srcOrd="1" destOrd="0" presId="urn:microsoft.com/office/officeart/2008/layout/VerticalCurvedList"/>
    <dgm:cxn modelId="{39458827-035A-4B10-9772-149241ABACE5}" type="presParOf" srcId="{8681677A-EC51-41EB-A3CF-62B69F795B6D}" destId="{07221E41-42C4-4440-AEE6-462A954E91CB}" srcOrd="2" destOrd="0" presId="urn:microsoft.com/office/officeart/2008/layout/VerticalCurvedList"/>
    <dgm:cxn modelId="{EFF67293-F5CB-4479-B8BA-13AC472A22A6}" type="presParOf" srcId="{07221E41-42C4-4440-AEE6-462A954E91CB}" destId="{D4A5EA6F-6E5D-4A40-AE94-E27E9078A275}" srcOrd="0" destOrd="0" presId="urn:microsoft.com/office/officeart/2008/layout/VerticalCurvedList"/>
    <dgm:cxn modelId="{7060773D-0851-4BB8-BF54-2F036E769E5A}" type="presParOf" srcId="{8681677A-EC51-41EB-A3CF-62B69F795B6D}" destId="{354A4FB2-66CF-4AC6-AA89-93B7B5A77ECA}" srcOrd="3" destOrd="0" presId="urn:microsoft.com/office/officeart/2008/layout/VerticalCurvedList"/>
    <dgm:cxn modelId="{318FE43D-E07F-4B8C-A1D0-5E3A599C28C3}" type="presParOf" srcId="{8681677A-EC51-41EB-A3CF-62B69F795B6D}" destId="{51732D9F-9857-46AC-B77F-280AC087FAFF}" srcOrd="4" destOrd="0" presId="urn:microsoft.com/office/officeart/2008/layout/VerticalCurvedList"/>
    <dgm:cxn modelId="{C23FB115-E26F-4910-B0CC-011C3FC051A4}" type="presParOf" srcId="{51732D9F-9857-46AC-B77F-280AC087FAFF}" destId="{FF7F8A57-FCDF-46B9-B991-D19649CAB024}" srcOrd="0" destOrd="0" presId="urn:microsoft.com/office/officeart/2008/layout/VerticalCurvedList"/>
    <dgm:cxn modelId="{277E5439-DD5C-4FD6-8BF9-42060F4A93F4}" type="presParOf" srcId="{8681677A-EC51-41EB-A3CF-62B69F795B6D}" destId="{6501DD94-97C1-45A8-A9E3-AF53154AB7C1}" srcOrd="5" destOrd="0" presId="urn:microsoft.com/office/officeart/2008/layout/VerticalCurvedList"/>
    <dgm:cxn modelId="{D6AE03BC-4218-4A03-A23B-0F656C506237}" type="presParOf" srcId="{8681677A-EC51-41EB-A3CF-62B69F795B6D}" destId="{1BBFD641-311B-4F1D-B557-FB05606128F3}" srcOrd="6" destOrd="0" presId="urn:microsoft.com/office/officeart/2008/layout/VerticalCurvedList"/>
    <dgm:cxn modelId="{615F7B2D-C665-49E2-907F-8FA30A8BC1C2}" type="presParOf" srcId="{1BBFD641-311B-4F1D-B557-FB05606128F3}" destId="{9DDC1498-313E-4BB6-8CC7-0143C2F24EA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66EEFA-D0A1-4027-B038-58170667C5DE}"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S"/>
        </a:p>
      </dgm:t>
    </dgm:pt>
    <dgm:pt modelId="{F0BE9006-EF7C-477B-9CE5-D6C5A6B7BC28}">
      <dgm:prSet phldrT="[Texto]"/>
      <dgm:spPr/>
      <dgm:t>
        <a:bodyPr/>
        <a:lstStyle/>
        <a:p>
          <a:r>
            <a:rPr lang="es-ES" i="1" dirty="0" smtClean="0">
              <a:latin typeface="Candara" panose="020E0502030303020204" pitchFamily="34" charset="0"/>
            </a:rPr>
            <a:t>En la prosa se describe un punto de cohorte de 6 años a partir del cual se observa atenuación del beneficio con la terapia de DAI lo cual solo se observa en el subgrupo de IC no isquémica</a:t>
          </a:r>
          <a:endParaRPr lang="es-ES" i="1" dirty="0">
            <a:latin typeface="Candara" panose="020E0502030303020204" pitchFamily="34" charset="0"/>
          </a:endParaRPr>
        </a:p>
      </dgm:t>
    </dgm:pt>
    <dgm:pt modelId="{686F0A2D-4335-4EB0-B64C-8626F83740E0}" type="parTrans" cxnId="{BF806E3C-A0AF-4B5F-A529-1C956A806643}">
      <dgm:prSet/>
      <dgm:spPr/>
      <dgm:t>
        <a:bodyPr/>
        <a:lstStyle/>
        <a:p>
          <a:endParaRPr lang="es-ES"/>
        </a:p>
      </dgm:t>
    </dgm:pt>
    <dgm:pt modelId="{B1AFD96A-A794-49C6-98DE-64801E7649B1}" type="sibTrans" cxnId="{BF806E3C-A0AF-4B5F-A529-1C956A806643}">
      <dgm:prSet/>
      <dgm:spPr/>
      <dgm:t>
        <a:bodyPr/>
        <a:lstStyle/>
        <a:p>
          <a:endParaRPr lang="es-ES"/>
        </a:p>
      </dgm:t>
    </dgm:pt>
    <dgm:pt modelId="{7A3772B8-8B63-4938-BB4F-708FF85FFC66}">
      <dgm:prSet/>
      <dgm:spPr/>
      <dgm:t>
        <a:bodyPr/>
        <a:lstStyle/>
        <a:p>
          <a:r>
            <a:rPr lang="es-ES" i="1" dirty="0" smtClean="0">
              <a:latin typeface="Candara" panose="020E0502030303020204" pitchFamily="34" charset="0"/>
            </a:rPr>
            <a:t>Con base en la GPC de IC de la ESC 2016, debe cambiarse la indicación de DAI para prevención primaria en aquellos con clase funcional de NYHA III</a:t>
          </a:r>
          <a:endParaRPr lang="es-ES" i="1" dirty="0">
            <a:latin typeface="Candara" panose="020E0502030303020204" pitchFamily="34" charset="0"/>
          </a:endParaRPr>
        </a:p>
      </dgm:t>
    </dgm:pt>
    <dgm:pt modelId="{53F96DD6-B5C2-499A-82FB-767F132F9979}" type="parTrans" cxnId="{73CA0C00-35A4-4E53-9FE6-A7AC13092CBC}">
      <dgm:prSet/>
      <dgm:spPr/>
      <dgm:t>
        <a:bodyPr/>
        <a:lstStyle/>
        <a:p>
          <a:endParaRPr lang="es-ES"/>
        </a:p>
      </dgm:t>
    </dgm:pt>
    <dgm:pt modelId="{0B0968C3-E0BA-4BDB-A82F-E1F4E32F174D}" type="sibTrans" cxnId="{73CA0C00-35A4-4E53-9FE6-A7AC13092CBC}">
      <dgm:prSet/>
      <dgm:spPr/>
      <dgm:t>
        <a:bodyPr/>
        <a:lstStyle/>
        <a:p>
          <a:endParaRPr lang="es-ES"/>
        </a:p>
      </dgm:t>
    </dgm:pt>
    <dgm:pt modelId="{13611418-1F9E-4273-81E7-0D8AC1775BDE}">
      <dgm:prSet/>
      <dgm:spPr/>
      <dgm:t>
        <a:bodyPr/>
        <a:lstStyle/>
        <a:p>
          <a:r>
            <a:rPr lang="es-ES" i="1" dirty="0" smtClean="0">
              <a:latin typeface="Candara" panose="020E0502030303020204" pitchFamily="34" charset="0"/>
            </a:rPr>
            <a:t>Con base en el análisis de la tabla 5, se observa que el beneficio de la terapia con DAI versus placebo reduce el riesgo de mortalidad hasta un seguimiento de  cuatro años o menos. Luego de ese tiempo, no hay efecto sobre la mortalidad. </a:t>
          </a:r>
          <a:endParaRPr lang="es-ES" i="1" dirty="0">
            <a:latin typeface="Candara" panose="020E0502030303020204" pitchFamily="34" charset="0"/>
          </a:endParaRPr>
        </a:p>
      </dgm:t>
    </dgm:pt>
    <dgm:pt modelId="{9299CC65-A0DB-409B-87DD-8AB9BEC2DC7C}" type="parTrans" cxnId="{3CB11A0E-EB7C-4605-AE7D-D025FCA0D8AF}">
      <dgm:prSet/>
      <dgm:spPr/>
      <dgm:t>
        <a:bodyPr/>
        <a:lstStyle/>
        <a:p>
          <a:endParaRPr lang="es-ES"/>
        </a:p>
      </dgm:t>
    </dgm:pt>
    <dgm:pt modelId="{D3E16904-F5AA-4D74-97C7-6790DCCEA231}" type="sibTrans" cxnId="{3CB11A0E-EB7C-4605-AE7D-D025FCA0D8AF}">
      <dgm:prSet/>
      <dgm:spPr/>
      <dgm:t>
        <a:bodyPr/>
        <a:lstStyle/>
        <a:p>
          <a:endParaRPr lang="es-ES"/>
        </a:p>
      </dgm:t>
    </dgm:pt>
    <dgm:pt modelId="{E53B1030-EFC8-4005-84EF-8531C1616666}" type="pres">
      <dgm:prSet presAssocID="{7466EEFA-D0A1-4027-B038-58170667C5DE}" presName="Name0" presStyleCnt="0">
        <dgm:presLayoutVars>
          <dgm:chMax val="7"/>
          <dgm:chPref val="7"/>
          <dgm:dir/>
        </dgm:presLayoutVars>
      </dgm:prSet>
      <dgm:spPr/>
      <dgm:t>
        <a:bodyPr/>
        <a:lstStyle/>
        <a:p>
          <a:endParaRPr lang="es-ES"/>
        </a:p>
      </dgm:t>
    </dgm:pt>
    <dgm:pt modelId="{8681677A-EC51-41EB-A3CF-62B69F795B6D}" type="pres">
      <dgm:prSet presAssocID="{7466EEFA-D0A1-4027-B038-58170667C5DE}" presName="Name1" presStyleCnt="0"/>
      <dgm:spPr/>
    </dgm:pt>
    <dgm:pt modelId="{C91B1814-CA35-4AA0-A6D8-8C44F4200A66}" type="pres">
      <dgm:prSet presAssocID="{7466EEFA-D0A1-4027-B038-58170667C5DE}" presName="cycle" presStyleCnt="0"/>
      <dgm:spPr/>
    </dgm:pt>
    <dgm:pt modelId="{1FF35C67-412D-437A-8E98-82F538EFA1CB}" type="pres">
      <dgm:prSet presAssocID="{7466EEFA-D0A1-4027-B038-58170667C5DE}" presName="srcNode" presStyleLbl="node1" presStyleIdx="0" presStyleCnt="3"/>
      <dgm:spPr/>
    </dgm:pt>
    <dgm:pt modelId="{3C47A92C-944A-4494-94E7-21E75EF86886}" type="pres">
      <dgm:prSet presAssocID="{7466EEFA-D0A1-4027-B038-58170667C5DE}" presName="conn" presStyleLbl="parChTrans1D2" presStyleIdx="0" presStyleCnt="1"/>
      <dgm:spPr/>
      <dgm:t>
        <a:bodyPr/>
        <a:lstStyle/>
        <a:p>
          <a:endParaRPr lang="es-ES"/>
        </a:p>
      </dgm:t>
    </dgm:pt>
    <dgm:pt modelId="{F627BF96-3A18-4022-9C78-ABFB15D2C32E}" type="pres">
      <dgm:prSet presAssocID="{7466EEFA-D0A1-4027-B038-58170667C5DE}" presName="extraNode" presStyleLbl="node1" presStyleIdx="0" presStyleCnt="3"/>
      <dgm:spPr/>
    </dgm:pt>
    <dgm:pt modelId="{F202EA5F-2AFE-49AB-94A4-7F38BDBFC648}" type="pres">
      <dgm:prSet presAssocID="{7466EEFA-D0A1-4027-B038-58170667C5DE}" presName="dstNode" presStyleLbl="node1" presStyleIdx="0" presStyleCnt="3"/>
      <dgm:spPr/>
    </dgm:pt>
    <dgm:pt modelId="{D39214CB-9148-43B4-8586-6A427175F707}" type="pres">
      <dgm:prSet presAssocID="{13611418-1F9E-4273-81E7-0D8AC1775BDE}" presName="text_1" presStyleLbl="node1" presStyleIdx="0" presStyleCnt="3">
        <dgm:presLayoutVars>
          <dgm:bulletEnabled val="1"/>
        </dgm:presLayoutVars>
      </dgm:prSet>
      <dgm:spPr/>
      <dgm:t>
        <a:bodyPr/>
        <a:lstStyle/>
        <a:p>
          <a:endParaRPr lang="es-ES"/>
        </a:p>
      </dgm:t>
    </dgm:pt>
    <dgm:pt modelId="{F4D67211-65B5-46A8-9DD9-2CB8974E5F5C}" type="pres">
      <dgm:prSet presAssocID="{13611418-1F9E-4273-81E7-0D8AC1775BDE}" presName="accent_1" presStyleCnt="0"/>
      <dgm:spPr/>
    </dgm:pt>
    <dgm:pt modelId="{D0FF7F77-B322-45F6-92E1-DA2CB56504D7}" type="pres">
      <dgm:prSet presAssocID="{13611418-1F9E-4273-81E7-0D8AC1775BDE}" presName="accentRepeatNode" presStyleLbl="solidFgAcc1" presStyleIdx="0" presStyleCnt="3"/>
      <dgm:spPr/>
    </dgm:pt>
    <dgm:pt modelId="{889B7292-D9AD-459A-9B2D-F21FF63C11C5}" type="pres">
      <dgm:prSet presAssocID="{F0BE9006-EF7C-477B-9CE5-D6C5A6B7BC28}" presName="text_2" presStyleLbl="node1" presStyleIdx="1" presStyleCnt="3">
        <dgm:presLayoutVars>
          <dgm:bulletEnabled val="1"/>
        </dgm:presLayoutVars>
      </dgm:prSet>
      <dgm:spPr/>
      <dgm:t>
        <a:bodyPr/>
        <a:lstStyle/>
        <a:p>
          <a:endParaRPr lang="es-ES"/>
        </a:p>
      </dgm:t>
    </dgm:pt>
    <dgm:pt modelId="{EC431C40-D93A-4B22-B96E-EDD8EA910BEF}" type="pres">
      <dgm:prSet presAssocID="{F0BE9006-EF7C-477B-9CE5-D6C5A6B7BC28}" presName="accent_2" presStyleCnt="0"/>
      <dgm:spPr/>
    </dgm:pt>
    <dgm:pt modelId="{FF7F8A57-FCDF-46B9-B991-D19649CAB024}" type="pres">
      <dgm:prSet presAssocID="{F0BE9006-EF7C-477B-9CE5-D6C5A6B7BC28}" presName="accentRepeatNode" presStyleLbl="solidFgAcc1" presStyleIdx="1" presStyleCnt="3"/>
      <dgm:spPr/>
    </dgm:pt>
    <dgm:pt modelId="{F45D9AAF-8009-457F-97EC-1894D18F797F}" type="pres">
      <dgm:prSet presAssocID="{7A3772B8-8B63-4938-BB4F-708FF85FFC66}" presName="text_3" presStyleLbl="node1" presStyleIdx="2" presStyleCnt="3">
        <dgm:presLayoutVars>
          <dgm:bulletEnabled val="1"/>
        </dgm:presLayoutVars>
      </dgm:prSet>
      <dgm:spPr/>
      <dgm:t>
        <a:bodyPr/>
        <a:lstStyle/>
        <a:p>
          <a:endParaRPr lang="es-ES"/>
        </a:p>
      </dgm:t>
    </dgm:pt>
    <dgm:pt modelId="{E1E50231-CAFD-41AF-B239-EB846192A5F6}" type="pres">
      <dgm:prSet presAssocID="{7A3772B8-8B63-4938-BB4F-708FF85FFC66}" presName="accent_3" presStyleCnt="0"/>
      <dgm:spPr/>
    </dgm:pt>
    <dgm:pt modelId="{E76769E4-F964-472D-BC92-D8C8F4074607}" type="pres">
      <dgm:prSet presAssocID="{7A3772B8-8B63-4938-BB4F-708FF85FFC66}" presName="accentRepeatNode" presStyleLbl="solidFgAcc1" presStyleIdx="2" presStyleCnt="3"/>
      <dgm:spPr/>
    </dgm:pt>
  </dgm:ptLst>
  <dgm:cxnLst>
    <dgm:cxn modelId="{C004013D-941E-4BD4-B4B7-0E3969E76CCB}" type="presOf" srcId="{7466EEFA-D0A1-4027-B038-58170667C5DE}" destId="{E53B1030-EFC8-4005-84EF-8531C1616666}" srcOrd="0" destOrd="0" presId="urn:microsoft.com/office/officeart/2008/layout/VerticalCurvedList"/>
    <dgm:cxn modelId="{07965E77-4308-423F-9FC7-5438BD1F06AF}" type="presOf" srcId="{D3E16904-F5AA-4D74-97C7-6790DCCEA231}" destId="{3C47A92C-944A-4494-94E7-21E75EF86886}" srcOrd="0" destOrd="0" presId="urn:microsoft.com/office/officeart/2008/layout/VerticalCurvedList"/>
    <dgm:cxn modelId="{9C078624-CE20-4419-8320-C823EB6E1ACB}" type="presOf" srcId="{13611418-1F9E-4273-81E7-0D8AC1775BDE}" destId="{D39214CB-9148-43B4-8586-6A427175F707}" srcOrd="0" destOrd="0" presId="urn:microsoft.com/office/officeart/2008/layout/VerticalCurvedList"/>
    <dgm:cxn modelId="{5FCA781F-B8E8-49C8-87A7-BC2314AF788F}" type="presOf" srcId="{F0BE9006-EF7C-477B-9CE5-D6C5A6B7BC28}" destId="{889B7292-D9AD-459A-9B2D-F21FF63C11C5}" srcOrd="0" destOrd="0" presId="urn:microsoft.com/office/officeart/2008/layout/VerticalCurvedList"/>
    <dgm:cxn modelId="{C91500A6-8361-468F-BAA7-0FCF89AF84E4}" type="presOf" srcId="{7A3772B8-8B63-4938-BB4F-708FF85FFC66}" destId="{F45D9AAF-8009-457F-97EC-1894D18F797F}" srcOrd="0" destOrd="0" presId="urn:microsoft.com/office/officeart/2008/layout/VerticalCurvedList"/>
    <dgm:cxn modelId="{3CB11A0E-EB7C-4605-AE7D-D025FCA0D8AF}" srcId="{7466EEFA-D0A1-4027-B038-58170667C5DE}" destId="{13611418-1F9E-4273-81E7-0D8AC1775BDE}" srcOrd="0" destOrd="0" parTransId="{9299CC65-A0DB-409B-87DD-8AB9BEC2DC7C}" sibTransId="{D3E16904-F5AA-4D74-97C7-6790DCCEA231}"/>
    <dgm:cxn modelId="{BF806E3C-A0AF-4B5F-A529-1C956A806643}" srcId="{7466EEFA-D0A1-4027-B038-58170667C5DE}" destId="{F0BE9006-EF7C-477B-9CE5-D6C5A6B7BC28}" srcOrd="1" destOrd="0" parTransId="{686F0A2D-4335-4EB0-B64C-8626F83740E0}" sibTransId="{B1AFD96A-A794-49C6-98DE-64801E7649B1}"/>
    <dgm:cxn modelId="{73CA0C00-35A4-4E53-9FE6-A7AC13092CBC}" srcId="{7466EEFA-D0A1-4027-B038-58170667C5DE}" destId="{7A3772B8-8B63-4938-BB4F-708FF85FFC66}" srcOrd="2" destOrd="0" parTransId="{53F96DD6-B5C2-499A-82FB-767F132F9979}" sibTransId="{0B0968C3-E0BA-4BDB-A82F-E1F4E32F174D}"/>
    <dgm:cxn modelId="{6292CB41-B5F3-456A-8161-BDEE0674D9EA}" type="presParOf" srcId="{E53B1030-EFC8-4005-84EF-8531C1616666}" destId="{8681677A-EC51-41EB-A3CF-62B69F795B6D}" srcOrd="0" destOrd="0" presId="urn:microsoft.com/office/officeart/2008/layout/VerticalCurvedList"/>
    <dgm:cxn modelId="{5993F873-B6D8-4AE0-9571-B65D1939BAE5}" type="presParOf" srcId="{8681677A-EC51-41EB-A3CF-62B69F795B6D}" destId="{C91B1814-CA35-4AA0-A6D8-8C44F4200A66}" srcOrd="0" destOrd="0" presId="urn:microsoft.com/office/officeart/2008/layout/VerticalCurvedList"/>
    <dgm:cxn modelId="{7C6AC4E1-7962-4641-95E8-1B341DC4EA75}" type="presParOf" srcId="{C91B1814-CA35-4AA0-A6D8-8C44F4200A66}" destId="{1FF35C67-412D-437A-8E98-82F538EFA1CB}" srcOrd="0" destOrd="0" presId="urn:microsoft.com/office/officeart/2008/layout/VerticalCurvedList"/>
    <dgm:cxn modelId="{488125F3-071F-481E-BD63-E65319CC2763}" type="presParOf" srcId="{C91B1814-CA35-4AA0-A6D8-8C44F4200A66}" destId="{3C47A92C-944A-4494-94E7-21E75EF86886}" srcOrd="1" destOrd="0" presId="urn:microsoft.com/office/officeart/2008/layout/VerticalCurvedList"/>
    <dgm:cxn modelId="{98FFA110-377D-4F11-9885-04463034CD59}" type="presParOf" srcId="{C91B1814-CA35-4AA0-A6D8-8C44F4200A66}" destId="{F627BF96-3A18-4022-9C78-ABFB15D2C32E}" srcOrd="2" destOrd="0" presId="urn:microsoft.com/office/officeart/2008/layout/VerticalCurvedList"/>
    <dgm:cxn modelId="{6548770D-C614-4A57-A474-5D532F029E18}" type="presParOf" srcId="{C91B1814-CA35-4AA0-A6D8-8C44F4200A66}" destId="{F202EA5F-2AFE-49AB-94A4-7F38BDBFC648}" srcOrd="3" destOrd="0" presId="urn:microsoft.com/office/officeart/2008/layout/VerticalCurvedList"/>
    <dgm:cxn modelId="{973F02B0-0C28-4E20-A3DC-2D31790A56CD}" type="presParOf" srcId="{8681677A-EC51-41EB-A3CF-62B69F795B6D}" destId="{D39214CB-9148-43B4-8586-6A427175F707}" srcOrd="1" destOrd="0" presId="urn:microsoft.com/office/officeart/2008/layout/VerticalCurvedList"/>
    <dgm:cxn modelId="{E4EF0115-B730-4D8E-9938-07279AFB39DA}" type="presParOf" srcId="{8681677A-EC51-41EB-A3CF-62B69F795B6D}" destId="{F4D67211-65B5-46A8-9DD9-2CB8974E5F5C}" srcOrd="2" destOrd="0" presId="urn:microsoft.com/office/officeart/2008/layout/VerticalCurvedList"/>
    <dgm:cxn modelId="{BAC2718E-EA3B-4A83-916F-1D427CA7CCD4}" type="presParOf" srcId="{F4D67211-65B5-46A8-9DD9-2CB8974E5F5C}" destId="{D0FF7F77-B322-45F6-92E1-DA2CB56504D7}" srcOrd="0" destOrd="0" presId="urn:microsoft.com/office/officeart/2008/layout/VerticalCurvedList"/>
    <dgm:cxn modelId="{2C4F061D-46A8-4284-A482-A40B9C436B68}" type="presParOf" srcId="{8681677A-EC51-41EB-A3CF-62B69F795B6D}" destId="{889B7292-D9AD-459A-9B2D-F21FF63C11C5}" srcOrd="3" destOrd="0" presId="urn:microsoft.com/office/officeart/2008/layout/VerticalCurvedList"/>
    <dgm:cxn modelId="{2E8FE210-594E-4D76-BA5A-0CBDB7D87DE3}" type="presParOf" srcId="{8681677A-EC51-41EB-A3CF-62B69F795B6D}" destId="{EC431C40-D93A-4B22-B96E-EDD8EA910BEF}" srcOrd="4" destOrd="0" presId="urn:microsoft.com/office/officeart/2008/layout/VerticalCurvedList"/>
    <dgm:cxn modelId="{51DE1B38-0EB0-431A-AC95-3A47F961AE6C}" type="presParOf" srcId="{EC431C40-D93A-4B22-B96E-EDD8EA910BEF}" destId="{FF7F8A57-FCDF-46B9-B991-D19649CAB024}" srcOrd="0" destOrd="0" presId="urn:microsoft.com/office/officeart/2008/layout/VerticalCurvedList"/>
    <dgm:cxn modelId="{4B2380B4-2770-418E-BC6E-7F4BF9711F75}" type="presParOf" srcId="{8681677A-EC51-41EB-A3CF-62B69F795B6D}" destId="{F45D9AAF-8009-457F-97EC-1894D18F797F}" srcOrd="5" destOrd="0" presId="urn:microsoft.com/office/officeart/2008/layout/VerticalCurvedList"/>
    <dgm:cxn modelId="{189EE036-891D-4750-AB99-9F4DFBCC128F}" type="presParOf" srcId="{8681677A-EC51-41EB-A3CF-62B69F795B6D}" destId="{E1E50231-CAFD-41AF-B239-EB846192A5F6}" srcOrd="6" destOrd="0" presId="urn:microsoft.com/office/officeart/2008/layout/VerticalCurvedList"/>
    <dgm:cxn modelId="{09066BCF-5B23-4011-97EA-3602E511EFB9}" type="presParOf" srcId="{E1E50231-CAFD-41AF-B239-EB846192A5F6}" destId="{E76769E4-F964-472D-BC92-D8C8F407460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17F8B-730D-426D-9C69-BAD769286D6A}">
      <dsp:nvSpPr>
        <dsp:cNvPr id="0" name=""/>
        <dsp:cNvSpPr/>
      </dsp:nvSpPr>
      <dsp:spPr>
        <a:xfrm>
          <a:off x="-4095676" y="-628598"/>
          <a:ext cx="4880445" cy="4880445"/>
        </a:xfrm>
        <a:prstGeom prst="blockArc">
          <a:avLst>
            <a:gd name="adj1" fmla="val 18900000"/>
            <a:gd name="adj2" fmla="val 2700000"/>
            <a:gd name="adj3" fmla="val 443"/>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9BA895-4203-42BB-99A8-A5430C6DCE9F}">
      <dsp:nvSpPr>
        <dsp:cNvPr id="0" name=""/>
        <dsp:cNvSpPr/>
      </dsp:nvSpPr>
      <dsp:spPr>
        <a:xfrm>
          <a:off x="411202" y="278555"/>
          <a:ext cx="5291376" cy="5574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37" tIns="40640" rIns="40640" bIns="40640" numCol="1" spcCol="1270" anchor="ctr" anchorCtr="0">
          <a:noAutofit/>
        </a:bodyPr>
        <a:lstStyle/>
        <a:p>
          <a:pPr lvl="0" algn="l" defTabSz="711200">
            <a:lnSpc>
              <a:spcPct val="90000"/>
            </a:lnSpc>
            <a:spcBef>
              <a:spcPct val="0"/>
            </a:spcBef>
            <a:spcAft>
              <a:spcPct val="35000"/>
            </a:spcAft>
          </a:pPr>
          <a:r>
            <a:rPr lang="es-ES" sz="1600" i="1" kern="1200" dirty="0" smtClean="0">
              <a:latin typeface="Candara" panose="020E0502030303020204" pitchFamily="34" charset="0"/>
            </a:rPr>
            <a:t>Observacional, descriptivo. Intención a tratar.</a:t>
          </a:r>
          <a:endParaRPr lang="es-ES" sz="1600" i="1" kern="1200" dirty="0">
            <a:latin typeface="Candara" panose="020E0502030303020204" pitchFamily="34" charset="0"/>
          </a:endParaRPr>
        </a:p>
      </dsp:txBody>
      <dsp:txXfrm>
        <a:off x="411202" y="278555"/>
        <a:ext cx="5291376" cy="557400"/>
      </dsp:txXfrm>
    </dsp:sp>
    <dsp:sp modelId="{5428B6E6-3427-413F-ACF6-0629DF93166E}">
      <dsp:nvSpPr>
        <dsp:cNvPr id="0" name=""/>
        <dsp:cNvSpPr/>
      </dsp:nvSpPr>
      <dsp:spPr>
        <a:xfrm>
          <a:off x="62827" y="208880"/>
          <a:ext cx="696750" cy="696750"/>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FA90EC-3C98-4EA2-AF69-6284E1B80B22}">
      <dsp:nvSpPr>
        <dsp:cNvPr id="0" name=""/>
        <dsp:cNvSpPr/>
      </dsp:nvSpPr>
      <dsp:spPr>
        <a:xfrm>
          <a:off x="730772" y="1114800"/>
          <a:ext cx="4971805" cy="55740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37" tIns="40640" rIns="40640" bIns="40640" numCol="1" spcCol="1270" anchor="ctr" anchorCtr="0">
          <a:noAutofit/>
        </a:bodyPr>
        <a:lstStyle/>
        <a:p>
          <a:pPr lvl="0" algn="l" defTabSz="711200">
            <a:lnSpc>
              <a:spcPct val="90000"/>
            </a:lnSpc>
            <a:spcBef>
              <a:spcPct val="0"/>
            </a:spcBef>
            <a:spcAft>
              <a:spcPct val="35000"/>
            </a:spcAft>
          </a:pPr>
          <a:r>
            <a:rPr lang="es-ES" sz="1600" i="1" kern="1200" dirty="0" smtClean="0">
              <a:latin typeface="Candara" panose="020E0502030303020204" pitchFamily="34" charset="0"/>
            </a:rPr>
            <a:t>Reclutó los supervivientes desde el 2003 hasta el 2011 (1855 pacientes)</a:t>
          </a:r>
          <a:endParaRPr lang="es-ES" sz="1600" i="1" kern="1200" dirty="0">
            <a:latin typeface="Candara" panose="020E0502030303020204" pitchFamily="34" charset="0"/>
          </a:endParaRPr>
        </a:p>
      </dsp:txBody>
      <dsp:txXfrm>
        <a:off x="730772" y="1114800"/>
        <a:ext cx="4971805" cy="557400"/>
      </dsp:txXfrm>
    </dsp:sp>
    <dsp:sp modelId="{74130F1E-3703-494C-B0AB-9618ED2254D4}">
      <dsp:nvSpPr>
        <dsp:cNvPr id="0" name=""/>
        <dsp:cNvSpPr/>
      </dsp:nvSpPr>
      <dsp:spPr>
        <a:xfrm>
          <a:off x="382397" y="1045125"/>
          <a:ext cx="696750" cy="696750"/>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A221ED-8CAE-4FFA-BB8D-BCAF543FB9CF}">
      <dsp:nvSpPr>
        <dsp:cNvPr id="0" name=""/>
        <dsp:cNvSpPr/>
      </dsp:nvSpPr>
      <dsp:spPr>
        <a:xfrm>
          <a:off x="730772" y="1951046"/>
          <a:ext cx="4971805" cy="5574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37" tIns="40640" rIns="40640" bIns="40640" numCol="1" spcCol="1270" anchor="ctr" anchorCtr="0">
          <a:noAutofit/>
        </a:bodyPr>
        <a:lstStyle/>
        <a:p>
          <a:pPr lvl="0" algn="l" defTabSz="711200">
            <a:lnSpc>
              <a:spcPct val="90000"/>
            </a:lnSpc>
            <a:spcBef>
              <a:spcPct val="0"/>
            </a:spcBef>
            <a:spcAft>
              <a:spcPct val="35000"/>
            </a:spcAft>
          </a:pPr>
          <a:r>
            <a:rPr lang="es-ES" sz="1600" b="1" i="1" kern="1200" dirty="0" smtClean="0">
              <a:latin typeface="Candara" panose="020E0502030303020204" pitchFamily="34" charset="0"/>
            </a:rPr>
            <a:t>Punto final primario: </a:t>
          </a:r>
          <a:r>
            <a:rPr lang="es-ES" sz="1600" i="1" kern="1200" dirty="0" smtClean="0">
              <a:latin typeface="Candara" panose="020E0502030303020204" pitchFamily="34" charset="0"/>
            </a:rPr>
            <a:t>Mortalidad por cualquier causa.</a:t>
          </a:r>
          <a:endParaRPr lang="es-ES" sz="1600" i="1" kern="1200" dirty="0">
            <a:latin typeface="Candara" panose="020E0502030303020204" pitchFamily="34" charset="0"/>
          </a:endParaRPr>
        </a:p>
      </dsp:txBody>
      <dsp:txXfrm>
        <a:off x="730772" y="1951046"/>
        <a:ext cx="4971805" cy="557400"/>
      </dsp:txXfrm>
    </dsp:sp>
    <dsp:sp modelId="{7140A229-EE54-44A0-B171-6321254B5C37}">
      <dsp:nvSpPr>
        <dsp:cNvPr id="0" name=""/>
        <dsp:cNvSpPr/>
      </dsp:nvSpPr>
      <dsp:spPr>
        <a:xfrm>
          <a:off x="382397" y="1881371"/>
          <a:ext cx="696750" cy="696750"/>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9F998D-F8F3-4E7F-AF3F-4A5C7DC2EDB3}">
      <dsp:nvSpPr>
        <dsp:cNvPr id="0" name=""/>
        <dsp:cNvSpPr/>
      </dsp:nvSpPr>
      <dsp:spPr>
        <a:xfrm>
          <a:off x="411202" y="2787292"/>
          <a:ext cx="5291376" cy="55740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2437" tIns="40640" rIns="40640" bIns="40640" numCol="1" spcCol="1270" anchor="ctr" anchorCtr="0">
          <a:noAutofit/>
        </a:bodyPr>
        <a:lstStyle/>
        <a:p>
          <a:pPr lvl="0" algn="l" defTabSz="711200">
            <a:lnSpc>
              <a:spcPct val="90000"/>
            </a:lnSpc>
            <a:spcBef>
              <a:spcPct val="0"/>
            </a:spcBef>
            <a:spcAft>
              <a:spcPct val="35000"/>
            </a:spcAft>
          </a:pPr>
          <a:r>
            <a:rPr lang="es-ES" sz="1600" i="1" kern="1200" dirty="0" smtClean="0">
              <a:latin typeface="Candara" panose="020E0502030303020204" pitchFamily="34" charset="0"/>
            </a:rPr>
            <a:t>Criterios de inclusión: IC NYHA II o III, FEVI ≤ 35%</a:t>
          </a:r>
          <a:endParaRPr lang="es-ES" sz="1600" i="1" kern="1200" dirty="0">
            <a:latin typeface="Candara" panose="020E0502030303020204" pitchFamily="34" charset="0"/>
          </a:endParaRPr>
        </a:p>
      </dsp:txBody>
      <dsp:txXfrm>
        <a:off x="411202" y="2787292"/>
        <a:ext cx="5291376" cy="557400"/>
      </dsp:txXfrm>
    </dsp:sp>
    <dsp:sp modelId="{4ADD9310-75DD-4BD4-AF85-2AFED1588D39}">
      <dsp:nvSpPr>
        <dsp:cNvPr id="0" name=""/>
        <dsp:cNvSpPr/>
      </dsp:nvSpPr>
      <dsp:spPr>
        <a:xfrm>
          <a:off x="62827" y="2717617"/>
          <a:ext cx="696750" cy="6967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7A92C-944A-4494-94E7-21E75EF86886}">
      <dsp:nvSpPr>
        <dsp:cNvPr id="0" name=""/>
        <dsp:cNvSpPr/>
      </dsp:nvSpPr>
      <dsp:spPr>
        <a:xfrm>
          <a:off x="-4047999" y="-621350"/>
          <a:ext cx="4823807" cy="4823807"/>
        </a:xfrm>
        <a:prstGeom prst="blockArc">
          <a:avLst>
            <a:gd name="adj1" fmla="val 18900000"/>
            <a:gd name="adj2" fmla="val 2700000"/>
            <a:gd name="adj3" fmla="val 4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D0E24-43E7-4C81-8041-99BA007C7222}">
      <dsp:nvSpPr>
        <dsp:cNvPr id="0" name=""/>
        <dsp:cNvSpPr/>
      </dsp:nvSpPr>
      <dsp:spPr>
        <a:xfrm>
          <a:off x="498917" y="241993"/>
          <a:ext cx="4980029" cy="948456"/>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501" tIns="30480" rIns="30480" bIns="30480" numCol="1" spcCol="1270" anchor="ctr" anchorCtr="0">
          <a:noAutofit/>
        </a:bodyPr>
        <a:lstStyle/>
        <a:p>
          <a:pPr lvl="0" algn="l" defTabSz="533400">
            <a:lnSpc>
              <a:spcPct val="90000"/>
            </a:lnSpc>
            <a:spcBef>
              <a:spcPct val="0"/>
            </a:spcBef>
            <a:spcAft>
              <a:spcPct val="35000"/>
            </a:spcAft>
          </a:pPr>
          <a:r>
            <a:rPr lang="es-419" altLang="es-419" sz="1200" b="0" i="1" kern="1200" dirty="0" smtClean="0">
              <a:solidFill>
                <a:schemeClr val="bg1"/>
              </a:solidFill>
              <a:latin typeface="Candara" panose="020E0502030303020204" pitchFamily="34" charset="0"/>
            </a:rPr>
            <a:t>En los pacientes con IC de etiología no isquémica, con FE ≤35%, el uso de DAI vs no DAI, </a:t>
          </a:r>
          <a:r>
            <a:rPr lang="es-419" altLang="es-419" sz="1200" b="1" i="1" kern="1200" dirty="0" smtClean="0">
              <a:solidFill>
                <a:srgbClr val="FFC000"/>
              </a:solidFill>
              <a:latin typeface="Candara" panose="020E0502030303020204" pitchFamily="34" charset="0"/>
            </a:rPr>
            <a:t>no mostró diferencias estadísticamente significativa en cuanto a reducción de riesgo de mortalidad por todas las causas</a:t>
          </a:r>
          <a:r>
            <a:rPr lang="es-419" altLang="es-419" sz="1200" b="0" i="1" kern="1200" dirty="0" smtClean="0">
              <a:solidFill>
                <a:schemeClr val="bg1"/>
              </a:solidFill>
              <a:latin typeface="Candara" panose="020E0502030303020204" pitchFamily="34" charset="0"/>
            </a:rPr>
            <a:t>, durante un periodo de seguimiento de  11 años [HR 0.97 (IC 0,79-1,20)]</a:t>
          </a:r>
          <a:endParaRPr lang="es-ES" sz="1200" b="0" i="1" kern="1200" dirty="0">
            <a:solidFill>
              <a:schemeClr val="bg1"/>
            </a:solidFill>
            <a:latin typeface="Candara" panose="020E0502030303020204" pitchFamily="34" charset="0"/>
          </a:endParaRPr>
        </a:p>
      </dsp:txBody>
      <dsp:txXfrm>
        <a:off x="498917" y="241993"/>
        <a:ext cx="4980029" cy="948456"/>
      </dsp:txXfrm>
    </dsp:sp>
    <dsp:sp modelId="{D4A5EA6F-6E5D-4A40-AE94-E27E9078A275}">
      <dsp:nvSpPr>
        <dsp:cNvPr id="0" name=""/>
        <dsp:cNvSpPr/>
      </dsp:nvSpPr>
      <dsp:spPr>
        <a:xfrm>
          <a:off x="51278" y="268583"/>
          <a:ext cx="895276" cy="89527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4A4FB2-66CF-4AC6-AA89-93B7B5A77ECA}">
      <dsp:nvSpPr>
        <dsp:cNvPr id="0" name=""/>
        <dsp:cNvSpPr/>
      </dsp:nvSpPr>
      <dsp:spPr>
        <a:xfrm>
          <a:off x="759263" y="1267941"/>
          <a:ext cx="4719682" cy="10452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501" tIns="30480" rIns="30480" bIns="30480" numCol="1" spcCol="1270" anchor="ctr" anchorCtr="0">
          <a:noAutofit/>
        </a:bodyPr>
        <a:lstStyle/>
        <a:p>
          <a:pPr lvl="0" algn="l" defTabSz="533400">
            <a:lnSpc>
              <a:spcPct val="90000"/>
            </a:lnSpc>
            <a:spcBef>
              <a:spcPct val="0"/>
            </a:spcBef>
            <a:spcAft>
              <a:spcPct val="35000"/>
            </a:spcAft>
          </a:pPr>
          <a:r>
            <a:rPr lang="es-ES" sz="1200" i="1" kern="1200" dirty="0" smtClean="0">
              <a:latin typeface="Candara" panose="020E0502030303020204" pitchFamily="34" charset="0"/>
            </a:rPr>
            <a:t>Los datos pueden estar sesgados debido a que el 59% de los pacientes asignados para Amiodarona y 55% de los asignados a placebo se les implantó un DAI </a:t>
          </a:r>
          <a:endParaRPr lang="es-ES" sz="1200" i="1" kern="1200" dirty="0">
            <a:latin typeface="Candara" panose="020E0502030303020204" pitchFamily="34" charset="0"/>
          </a:endParaRPr>
        </a:p>
      </dsp:txBody>
      <dsp:txXfrm>
        <a:off x="759263" y="1267941"/>
        <a:ext cx="4719682" cy="1045224"/>
      </dsp:txXfrm>
    </dsp:sp>
    <dsp:sp modelId="{FF7F8A57-FCDF-46B9-B991-D19649CAB024}">
      <dsp:nvSpPr>
        <dsp:cNvPr id="0" name=""/>
        <dsp:cNvSpPr/>
      </dsp:nvSpPr>
      <dsp:spPr>
        <a:xfrm>
          <a:off x="311625" y="1342915"/>
          <a:ext cx="895276" cy="89527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01DD94-97C1-45A8-A9E3-AF53154AB7C1}">
      <dsp:nvSpPr>
        <dsp:cNvPr id="0" name=""/>
        <dsp:cNvSpPr/>
      </dsp:nvSpPr>
      <dsp:spPr>
        <a:xfrm>
          <a:off x="498917" y="2390281"/>
          <a:ext cx="4980029" cy="9492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501" tIns="30480" rIns="30480" bIns="30480" numCol="1" spcCol="1270" anchor="ctr" anchorCtr="0">
          <a:noAutofit/>
        </a:bodyPr>
        <a:lstStyle/>
        <a:p>
          <a:pPr lvl="0" algn="l" defTabSz="533400">
            <a:lnSpc>
              <a:spcPct val="90000"/>
            </a:lnSpc>
            <a:spcBef>
              <a:spcPct val="0"/>
            </a:spcBef>
            <a:spcAft>
              <a:spcPct val="35000"/>
            </a:spcAft>
          </a:pPr>
          <a:r>
            <a:rPr lang="es-419" altLang="es-419" sz="1200" b="0" i="1" kern="1200" dirty="0" smtClean="0">
              <a:solidFill>
                <a:schemeClr val="bg1"/>
              </a:solidFill>
              <a:latin typeface="Candara" panose="020E0502030303020204" pitchFamily="34" charset="0"/>
            </a:rPr>
            <a:t>El subgrupo de pacientes de IC isquémica presentaba una FEVI con una mediana igual o menor de 25% frente a una mediana de FEVI menor o igual al 35% de no isquémica. Lo cual permite interrogarse si el beneficio observado estuvo condicionado por la etiología de la IC o por una mayor disfunción ventricular.</a:t>
          </a:r>
          <a:endParaRPr lang="es-ES" sz="1200" i="1" kern="1200" dirty="0">
            <a:latin typeface="Candara" panose="020E0502030303020204" pitchFamily="34" charset="0"/>
          </a:endParaRPr>
        </a:p>
      </dsp:txBody>
      <dsp:txXfrm>
        <a:off x="498917" y="2390281"/>
        <a:ext cx="4980029" cy="949208"/>
      </dsp:txXfrm>
    </dsp:sp>
    <dsp:sp modelId="{9DDC1498-313E-4BB6-8CC7-0143C2F24EAC}">
      <dsp:nvSpPr>
        <dsp:cNvPr id="0" name=""/>
        <dsp:cNvSpPr/>
      </dsp:nvSpPr>
      <dsp:spPr>
        <a:xfrm>
          <a:off x="51278" y="2417247"/>
          <a:ext cx="895276" cy="89527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7A92C-944A-4494-94E7-21E75EF86886}">
      <dsp:nvSpPr>
        <dsp:cNvPr id="0" name=""/>
        <dsp:cNvSpPr/>
      </dsp:nvSpPr>
      <dsp:spPr>
        <a:xfrm>
          <a:off x="-4047999" y="-621350"/>
          <a:ext cx="4823807" cy="4823807"/>
        </a:xfrm>
        <a:prstGeom prst="blockArc">
          <a:avLst>
            <a:gd name="adj1" fmla="val 18900000"/>
            <a:gd name="adj2" fmla="val 2700000"/>
            <a:gd name="adj3" fmla="val 448"/>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9214CB-9148-43B4-8586-6A427175F707}">
      <dsp:nvSpPr>
        <dsp:cNvPr id="0" name=""/>
        <dsp:cNvSpPr/>
      </dsp:nvSpPr>
      <dsp:spPr>
        <a:xfrm>
          <a:off x="498917" y="358110"/>
          <a:ext cx="4980029" cy="71622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501" tIns="27940" rIns="27940" bIns="27940" numCol="1" spcCol="1270" anchor="ctr" anchorCtr="0">
          <a:noAutofit/>
        </a:bodyPr>
        <a:lstStyle/>
        <a:p>
          <a:pPr lvl="0" algn="l" defTabSz="488950">
            <a:lnSpc>
              <a:spcPct val="90000"/>
            </a:lnSpc>
            <a:spcBef>
              <a:spcPct val="0"/>
            </a:spcBef>
            <a:spcAft>
              <a:spcPct val="35000"/>
            </a:spcAft>
          </a:pPr>
          <a:r>
            <a:rPr lang="es-ES" sz="1100" i="1" kern="1200" dirty="0" smtClean="0">
              <a:latin typeface="Candara" panose="020E0502030303020204" pitchFamily="34" charset="0"/>
            </a:rPr>
            <a:t>Con base en el análisis de la tabla 5, se observa que el beneficio de la terapia con DAI versus placebo reduce el riesgo de mortalidad hasta un seguimiento de  cuatro años o menos. Luego de ese tiempo, no hay efecto sobre la mortalidad. </a:t>
          </a:r>
          <a:endParaRPr lang="es-ES" sz="1100" i="1" kern="1200" dirty="0">
            <a:latin typeface="Candara" panose="020E0502030303020204" pitchFamily="34" charset="0"/>
          </a:endParaRPr>
        </a:p>
      </dsp:txBody>
      <dsp:txXfrm>
        <a:off x="498917" y="358110"/>
        <a:ext cx="4980029" cy="716221"/>
      </dsp:txXfrm>
    </dsp:sp>
    <dsp:sp modelId="{D0FF7F77-B322-45F6-92E1-DA2CB56504D7}">
      <dsp:nvSpPr>
        <dsp:cNvPr id="0" name=""/>
        <dsp:cNvSpPr/>
      </dsp:nvSpPr>
      <dsp:spPr>
        <a:xfrm>
          <a:off x="51278" y="268583"/>
          <a:ext cx="895276" cy="895276"/>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89B7292-D9AD-459A-9B2D-F21FF63C11C5}">
      <dsp:nvSpPr>
        <dsp:cNvPr id="0" name=""/>
        <dsp:cNvSpPr/>
      </dsp:nvSpPr>
      <dsp:spPr>
        <a:xfrm>
          <a:off x="759263" y="1432442"/>
          <a:ext cx="4719682" cy="7162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501" tIns="27940" rIns="27940" bIns="27940" numCol="1" spcCol="1270" anchor="ctr" anchorCtr="0">
          <a:noAutofit/>
        </a:bodyPr>
        <a:lstStyle/>
        <a:p>
          <a:pPr lvl="0" algn="l" defTabSz="488950">
            <a:lnSpc>
              <a:spcPct val="90000"/>
            </a:lnSpc>
            <a:spcBef>
              <a:spcPct val="0"/>
            </a:spcBef>
            <a:spcAft>
              <a:spcPct val="35000"/>
            </a:spcAft>
          </a:pPr>
          <a:r>
            <a:rPr lang="es-ES" sz="1100" i="1" kern="1200" dirty="0" smtClean="0">
              <a:latin typeface="Candara" panose="020E0502030303020204" pitchFamily="34" charset="0"/>
            </a:rPr>
            <a:t>En la prosa se describe un punto de cohorte de 6 años a partir del cual se observa atenuación del beneficio con la terapia de DAI lo cual solo se observa en el subgrupo de IC no isquémica</a:t>
          </a:r>
          <a:endParaRPr lang="es-ES" sz="1100" i="1" kern="1200" dirty="0">
            <a:latin typeface="Candara" panose="020E0502030303020204" pitchFamily="34" charset="0"/>
          </a:endParaRPr>
        </a:p>
      </dsp:txBody>
      <dsp:txXfrm>
        <a:off x="759263" y="1432442"/>
        <a:ext cx="4719682" cy="716221"/>
      </dsp:txXfrm>
    </dsp:sp>
    <dsp:sp modelId="{FF7F8A57-FCDF-46B9-B991-D19649CAB024}">
      <dsp:nvSpPr>
        <dsp:cNvPr id="0" name=""/>
        <dsp:cNvSpPr/>
      </dsp:nvSpPr>
      <dsp:spPr>
        <a:xfrm>
          <a:off x="311625" y="1342915"/>
          <a:ext cx="895276" cy="895276"/>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5D9AAF-8009-457F-97EC-1894D18F797F}">
      <dsp:nvSpPr>
        <dsp:cNvPr id="0" name=""/>
        <dsp:cNvSpPr/>
      </dsp:nvSpPr>
      <dsp:spPr>
        <a:xfrm>
          <a:off x="498917" y="2506774"/>
          <a:ext cx="4980029" cy="71622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8501" tIns="27940" rIns="27940" bIns="27940" numCol="1" spcCol="1270" anchor="ctr" anchorCtr="0">
          <a:noAutofit/>
        </a:bodyPr>
        <a:lstStyle/>
        <a:p>
          <a:pPr lvl="0" algn="l" defTabSz="488950">
            <a:lnSpc>
              <a:spcPct val="90000"/>
            </a:lnSpc>
            <a:spcBef>
              <a:spcPct val="0"/>
            </a:spcBef>
            <a:spcAft>
              <a:spcPct val="35000"/>
            </a:spcAft>
          </a:pPr>
          <a:r>
            <a:rPr lang="es-ES" sz="1100" i="1" kern="1200" dirty="0" smtClean="0">
              <a:latin typeface="Candara" panose="020E0502030303020204" pitchFamily="34" charset="0"/>
            </a:rPr>
            <a:t>Con base en la GPC de IC de la ESC 2016, debe cambiarse la indicación de DAI para prevención primaria en aquellos con clase funcional de NYHA III</a:t>
          </a:r>
          <a:endParaRPr lang="es-ES" sz="1100" i="1" kern="1200" dirty="0">
            <a:latin typeface="Candara" panose="020E0502030303020204" pitchFamily="34" charset="0"/>
          </a:endParaRPr>
        </a:p>
      </dsp:txBody>
      <dsp:txXfrm>
        <a:off x="498917" y="2506774"/>
        <a:ext cx="4980029" cy="716221"/>
      </dsp:txXfrm>
    </dsp:sp>
    <dsp:sp modelId="{E76769E4-F964-472D-BC92-D8C8F4074607}">
      <dsp:nvSpPr>
        <dsp:cNvPr id="0" name=""/>
        <dsp:cNvSpPr/>
      </dsp:nvSpPr>
      <dsp:spPr>
        <a:xfrm>
          <a:off x="51278" y="2417247"/>
          <a:ext cx="895276" cy="895276"/>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3076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7962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5032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2288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0164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9276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e2d5601ac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e2d5601ac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125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ES" dirty="0" smtClean="0"/>
              <a:t>En</a:t>
            </a:r>
            <a:r>
              <a:rPr lang="es-ES" baseline="0" dirty="0" smtClean="0"/>
              <a:t> la tabla número 1 se describe el estado vital para el análisis del seguimiento a largo plazo de los pacientes incluidos originalmente</a:t>
            </a:r>
          </a:p>
          <a:p>
            <a:pPr marL="0" lvl="0" indent="0" algn="l" rtl="0">
              <a:spcBef>
                <a:spcPts val="0"/>
              </a:spcBef>
              <a:spcAft>
                <a:spcPts val="0"/>
              </a:spcAft>
              <a:buNone/>
            </a:pPr>
            <a:r>
              <a:rPr lang="es-ES" baseline="0" dirty="0" smtClean="0"/>
              <a:t>En la columna 1: las variables tal</a:t>
            </a:r>
          </a:p>
          <a:p>
            <a:pPr marL="0" lvl="0" indent="0" algn="l" rtl="0">
              <a:spcBef>
                <a:spcPts val="0"/>
              </a:spcBef>
              <a:spcAft>
                <a:spcPts val="0"/>
              </a:spcAft>
              <a:buNone/>
            </a:pPr>
            <a:r>
              <a:rPr lang="es-ES" baseline="0" dirty="0" smtClean="0"/>
              <a:t>En la columna 2: el resumen de los pacientes</a:t>
            </a:r>
          </a:p>
          <a:p>
            <a:pPr marL="0" lvl="0" indent="0" algn="l" rtl="0">
              <a:spcBef>
                <a:spcPts val="0"/>
              </a:spcBef>
              <a:spcAft>
                <a:spcPts val="0"/>
              </a:spcAft>
              <a:buNone/>
            </a:pPr>
            <a:r>
              <a:rPr lang="es-ES" baseline="0" dirty="0" smtClean="0"/>
              <a:t>En las columnas 3, 4 y 5 los resultados de acuerdo al grupo aleatorizado.</a:t>
            </a:r>
          </a:p>
          <a:p>
            <a:pPr marL="0" lvl="0" indent="0" algn="l" rtl="0">
              <a:spcBef>
                <a:spcPts val="0"/>
              </a:spcBef>
              <a:spcAft>
                <a:spcPts val="0"/>
              </a:spcAft>
              <a:buNone/>
            </a:pPr>
            <a:r>
              <a:rPr lang="es-ES" baseline="0" dirty="0" smtClean="0"/>
              <a:t>Se observa entonces que: </a:t>
            </a:r>
          </a:p>
          <a:p>
            <a:pPr marL="0" lvl="0" indent="0" algn="l" rtl="0">
              <a:spcBef>
                <a:spcPts val="0"/>
              </a:spcBef>
              <a:spcAft>
                <a:spcPts val="0"/>
              </a:spcAft>
              <a:buNone/>
            </a:pPr>
            <a:r>
              <a:rPr lang="es-ES" baseline="0" dirty="0" smtClean="0"/>
              <a:t>Con respecto al seguimiento: La mediana fue de 11 años con RI 10 – 12,2 por lo tanto </a:t>
            </a:r>
            <a:r>
              <a:rPr lang="es-ES" baseline="0" dirty="0" smtClean="0">
                <a:latin typeface="Times New Roman" panose="02020603050405020304" pitchFamily="18" charset="0"/>
                <a:cs typeface="Times New Roman" panose="02020603050405020304" pitchFamily="18" charset="0"/>
              </a:rPr>
              <a:t>► 50% de la población tuvo un seguimiento de 11 años o menos. 25% menos de 10 años y 25% más de 12,2 años. O el 75% de los pacientes se siguieron menos de 12,2 años.</a:t>
            </a:r>
            <a:endParaRPr lang="es-ES" baseline="0" dirty="0" smtClean="0"/>
          </a:p>
          <a:p>
            <a:pPr marL="0" lvl="0" indent="0" algn="l" rtl="0">
              <a:spcBef>
                <a:spcPts val="0"/>
              </a:spcBef>
              <a:spcAft>
                <a:spcPts val="0"/>
              </a:spcAft>
              <a:buNone/>
            </a:pPr>
            <a:r>
              <a:rPr lang="es-ES" sz="1100" b="0" i="0" u="none" strike="noStrike" cap="none" dirty="0" smtClean="0">
                <a:solidFill>
                  <a:srgbClr val="000000"/>
                </a:solidFill>
                <a:effectLst/>
                <a:latin typeface="Arial"/>
                <a:ea typeface="Arial"/>
                <a:cs typeface="Arial"/>
                <a:sym typeface="Arial"/>
              </a:rPr>
              <a:t>Es decir, el 50% de las observaciones tiene valores iguales o inferiores a la </a:t>
            </a:r>
            <a:r>
              <a:rPr lang="es-ES" sz="1100" b="1" i="0" u="none" strike="noStrike" cap="none" dirty="0" smtClean="0">
                <a:solidFill>
                  <a:srgbClr val="000000"/>
                </a:solidFill>
                <a:effectLst/>
                <a:latin typeface="Arial"/>
                <a:ea typeface="Arial"/>
                <a:cs typeface="Arial"/>
                <a:sym typeface="Arial"/>
              </a:rPr>
              <a:t>mediana</a:t>
            </a:r>
            <a:r>
              <a:rPr lang="es-ES" sz="1100" b="0" i="0" u="none" strike="noStrike" cap="none" dirty="0" smtClean="0">
                <a:solidFill>
                  <a:srgbClr val="000000"/>
                </a:solidFill>
                <a:effectLst/>
                <a:latin typeface="Arial"/>
                <a:ea typeface="Arial"/>
                <a:cs typeface="Arial"/>
                <a:sym typeface="Arial"/>
              </a:rPr>
              <a:t> y el otro 50% tiene valores iguales o superiores a la </a:t>
            </a:r>
            <a:r>
              <a:rPr lang="es-ES" sz="1100" b="1" i="0" u="none" strike="noStrike" cap="none" dirty="0" smtClean="0">
                <a:solidFill>
                  <a:srgbClr val="000000"/>
                </a:solidFill>
                <a:effectLst/>
                <a:latin typeface="Arial"/>
                <a:ea typeface="Arial"/>
                <a:cs typeface="Arial"/>
                <a:sym typeface="Arial"/>
              </a:rPr>
              <a:t>mediana</a:t>
            </a:r>
            <a:endParaRPr dirty="0"/>
          </a:p>
        </p:txBody>
      </p:sp>
    </p:spTree>
    <p:extLst>
      <p:ext uri="{BB962C8B-B14F-4D97-AF65-F5344CB8AC3E}">
        <p14:creationId xmlns:p14="http://schemas.microsoft.com/office/powerpoint/2010/main" val="507048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92266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490598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endParaRPr lang="es-ES" sz="1100" b="0" i="0" u="none" strike="noStrike" cap="none" baseline="0" dirty="0" smtClean="0">
              <a:solidFill>
                <a:srgbClr val="000000"/>
              </a:solidFill>
              <a:latin typeface="Arial"/>
              <a:ea typeface="Arial"/>
              <a:cs typeface="Arial"/>
              <a:sym typeface="Arial"/>
            </a:endParaRPr>
          </a:p>
        </p:txBody>
      </p:sp>
    </p:spTree>
    <p:extLst>
      <p:ext uri="{BB962C8B-B14F-4D97-AF65-F5344CB8AC3E}">
        <p14:creationId xmlns:p14="http://schemas.microsoft.com/office/powerpoint/2010/main" val="245484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9722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27363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4330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07026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s-ES" baseline="0" dirty="0" smtClean="0"/>
          </a:p>
        </p:txBody>
      </p:sp>
    </p:spTree>
    <p:extLst>
      <p:ext uri="{BB962C8B-B14F-4D97-AF65-F5344CB8AC3E}">
        <p14:creationId xmlns:p14="http://schemas.microsoft.com/office/powerpoint/2010/main" val="11146635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05935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e2d5601ac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e2d5601ac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6516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0044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79221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844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698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5174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e2d5601ac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e2d5601ac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5312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99025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120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447665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74021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622313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0.97 (0.79, 1.20)</a:t>
            </a: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smtClean="0">
                <a:solidFill>
                  <a:srgbClr val="000000"/>
                </a:solidFill>
                <a:effectLst/>
                <a:latin typeface="Arial"/>
                <a:ea typeface="Arial"/>
                <a:cs typeface="Arial"/>
                <a:sym typeface="Arial"/>
              </a:rPr>
              <a:t>0.97 (0.79, 1.20)</a:t>
            </a:r>
            <a:endParaRPr dirty="0"/>
          </a:p>
        </p:txBody>
      </p:sp>
    </p:spTree>
    <p:extLst>
      <p:ext uri="{BB962C8B-B14F-4D97-AF65-F5344CB8AC3E}">
        <p14:creationId xmlns:p14="http://schemas.microsoft.com/office/powerpoint/2010/main" val="1972158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914525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7565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899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9512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e2d5601ac4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e2d5601ac4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12" name="Google Shape;12;p2"/>
          <p:cNvSpPr/>
          <p:nvPr/>
        </p:nvSpPr>
        <p:spPr>
          <a:xfrm>
            <a:off x="0" y="4493605"/>
            <a:ext cx="91440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0" y="4584075"/>
            <a:ext cx="91440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685800" y="2601425"/>
            <a:ext cx="5810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style B">
  <p:cSld name="BLANK_1_1_1">
    <p:bg>
      <p:bgPr>
        <a:solidFill>
          <a:schemeClr val="accent1"/>
        </a:solidFill>
        <a:effectLst/>
      </p:bgPr>
    </p:bg>
    <p:spTree>
      <p:nvGrpSpPr>
        <p:cNvPr id="1"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8" name="Google Shape;98;p12"/>
          <p:cNvSpPr/>
          <p:nvPr/>
        </p:nvSpPr>
        <p:spPr>
          <a:xfrm>
            <a:off x="0" y="4493605"/>
            <a:ext cx="91440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2"/>
          <p:cNvSpPr/>
          <p:nvPr/>
        </p:nvSpPr>
        <p:spPr>
          <a:xfrm>
            <a:off x="0" y="4584075"/>
            <a:ext cx="91440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2"/>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a:endParaRPr/>
          </a:p>
        </p:txBody>
      </p:sp>
      <p:sp>
        <p:nvSpPr>
          <p:cNvPr id="17" name="Google Shape;17;p3"/>
          <p:cNvSpPr txBox="1">
            <a:spLocks noGrp="1"/>
          </p:cNvSpPr>
          <p:nvPr>
            <p:ph type="subTitle" idx="1"/>
          </p:nvPr>
        </p:nvSpPr>
        <p:spPr>
          <a:xfrm>
            <a:off x="4113600" y="3983050"/>
            <a:ext cx="45057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6"/>
              </a:buClr>
              <a:buSzPts val="1800"/>
              <a:buNone/>
              <a:defRPr sz="1800" b="1">
                <a:solidFill>
                  <a:schemeClr val="accent6"/>
                </a:solidFill>
              </a:defRPr>
            </a:lvl1pPr>
            <a:lvl2pPr lvl="1" rtl="0">
              <a:spcBef>
                <a:spcPts val="0"/>
              </a:spcBef>
              <a:spcAft>
                <a:spcPts val="0"/>
              </a:spcAft>
              <a:buClr>
                <a:schemeClr val="accent6"/>
              </a:buClr>
              <a:buSzPts val="1800"/>
              <a:buNone/>
              <a:defRPr sz="1800" b="1">
                <a:solidFill>
                  <a:schemeClr val="accent6"/>
                </a:solidFill>
              </a:defRPr>
            </a:lvl2pPr>
            <a:lvl3pPr lvl="2" rtl="0">
              <a:spcBef>
                <a:spcPts val="0"/>
              </a:spcBef>
              <a:spcAft>
                <a:spcPts val="0"/>
              </a:spcAft>
              <a:buClr>
                <a:schemeClr val="accent6"/>
              </a:buClr>
              <a:buSzPts val="1800"/>
              <a:buNone/>
              <a:defRPr sz="1800" b="1">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a:endParaRPr/>
          </a:p>
        </p:txBody>
      </p:sp>
      <p:sp>
        <p:nvSpPr>
          <p:cNvPr id="18" name="Google Shape;18;p3"/>
          <p:cNvSpPr/>
          <p:nvPr/>
        </p:nvSpPr>
        <p:spPr>
          <a:xfrm>
            <a:off x="0" y="4288499"/>
            <a:ext cx="3474300" cy="24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0" y="0"/>
            <a:ext cx="34743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0" name="Google Shape;20;p3"/>
          <p:cNvSpPr/>
          <p:nvPr/>
        </p:nvSpPr>
        <p:spPr>
          <a:xfrm>
            <a:off x="0" y="500626"/>
            <a:ext cx="3474300" cy="3824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0" y="4493604"/>
            <a:ext cx="3474300" cy="118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0" y="4584075"/>
            <a:ext cx="3474300" cy="559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4"/>
        <p:cNvGrpSpPr/>
        <p:nvPr/>
      </p:nvGrpSpPr>
      <p:grpSpPr>
        <a:xfrm>
          <a:off x="0" y="0"/>
          <a:ext cx="0" cy="0"/>
          <a:chOff x="0" y="0"/>
          <a:chExt cx="0" cy="0"/>
        </a:xfrm>
      </p:grpSpPr>
      <p:sp>
        <p:nvSpPr>
          <p:cNvPr id="25" name="Google Shape;25;p4"/>
          <p:cNvSpPr/>
          <p:nvPr/>
        </p:nvSpPr>
        <p:spPr>
          <a:xfrm>
            <a:off x="3398538" y="1599538"/>
            <a:ext cx="2346925" cy="1944425"/>
          </a:xfrm>
          <a:prstGeom prst="rect">
            <a:avLst/>
          </a:prstGeom>
        </p:spPr>
        <p:txBody>
          <a:bodyPr>
            <a:prstTxWarp prst="textPlain">
              <a:avLst/>
            </a:prstTxWarp>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27" name="Google Shape;27;p4"/>
          <p:cNvSpPr/>
          <p:nvPr/>
        </p:nvSpPr>
        <p:spPr>
          <a:xfrm>
            <a:off x="0" y="500625"/>
            <a:ext cx="9144000" cy="73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3962800"/>
            <a:ext cx="9144000" cy="370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4333125"/>
            <a:ext cx="9144000" cy="810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body" idx="1"/>
          </p:nvPr>
        </p:nvSpPr>
        <p:spPr>
          <a:xfrm>
            <a:off x="1556175" y="2300275"/>
            <a:ext cx="6031800" cy="605100"/>
          </a:xfrm>
          <a:prstGeom prst="rect">
            <a:avLst/>
          </a:prstGeom>
        </p:spPr>
        <p:txBody>
          <a:bodyPr spcFirstLastPara="1" wrap="square" lIns="91425" tIns="91425" rIns="91425" bIns="91425" anchor="ctr" anchorCtr="0">
            <a:noAutofit/>
          </a:bodyPr>
          <a:lstStyle>
            <a:lvl1pPr marL="457200" lvl="0" indent="-355600" algn="ctr" rtl="0">
              <a:spcBef>
                <a:spcPts val="600"/>
              </a:spcBef>
              <a:spcAft>
                <a:spcPts val="0"/>
              </a:spcAft>
              <a:buClr>
                <a:schemeClr val="lt1"/>
              </a:buClr>
              <a:buSzPts val="2000"/>
              <a:buChar char="▪"/>
              <a:defRPr sz="2000">
                <a:solidFill>
                  <a:schemeClr val="lt1"/>
                </a:solidFill>
              </a:defRPr>
            </a:lvl1pPr>
            <a:lvl2pPr marL="914400" lvl="1" indent="-355600" algn="ctr" rtl="0">
              <a:spcBef>
                <a:spcPts val="0"/>
              </a:spcBef>
              <a:spcAft>
                <a:spcPts val="0"/>
              </a:spcAft>
              <a:buClr>
                <a:schemeClr val="lt1"/>
              </a:buClr>
              <a:buSzPts val="2000"/>
              <a:buChar char="▫"/>
              <a:defRPr sz="2000">
                <a:solidFill>
                  <a:schemeClr val="lt1"/>
                </a:solidFill>
              </a:defRPr>
            </a:lvl2pPr>
            <a:lvl3pPr marL="1371600" lvl="2" indent="-355600" algn="ctr" rtl="0">
              <a:spcBef>
                <a:spcPts val="0"/>
              </a:spcBef>
              <a:spcAft>
                <a:spcPts val="0"/>
              </a:spcAft>
              <a:buClr>
                <a:schemeClr val="lt1"/>
              </a:buClr>
              <a:buSzPts val="2000"/>
              <a:buChar char="■"/>
              <a:defRPr sz="2000">
                <a:solidFill>
                  <a:schemeClr val="lt1"/>
                </a:solidFill>
              </a:defRPr>
            </a:lvl3pPr>
            <a:lvl4pPr marL="1828800" lvl="3" indent="-355600" algn="ctr" rtl="0">
              <a:spcBef>
                <a:spcPts val="0"/>
              </a:spcBef>
              <a:spcAft>
                <a:spcPts val="0"/>
              </a:spcAft>
              <a:buClr>
                <a:schemeClr val="lt1"/>
              </a:buClr>
              <a:buSzPts val="2000"/>
              <a:buChar char="●"/>
              <a:defRPr sz="2000">
                <a:solidFill>
                  <a:schemeClr val="lt1"/>
                </a:solidFill>
              </a:defRPr>
            </a:lvl4pPr>
            <a:lvl5pPr marL="2286000" lvl="4" indent="-355600" algn="ctr" rtl="0">
              <a:spcBef>
                <a:spcPts val="0"/>
              </a:spcBef>
              <a:spcAft>
                <a:spcPts val="0"/>
              </a:spcAft>
              <a:buClr>
                <a:schemeClr val="lt1"/>
              </a:buClr>
              <a:buSzPts val="2000"/>
              <a:buChar char="○"/>
              <a:defRPr sz="2000">
                <a:solidFill>
                  <a:schemeClr val="lt1"/>
                </a:solidFill>
              </a:defRPr>
            </a:lvl5pPr>
            <a:lvl6pPr marL="2743200" lvl="5" indent="-355600" algn="ctr" rtl="0">
              <a:spcBef>
                <a:spcPts val="0"/>
              </a:spcBef>
              <a:spcAft>
                <a:spcPts val="0"/>
              </a:spcAft>
              <a:buClr>
                <a:schemeClr val="lt1"/>
              </a:buClr>
              <a:buSzPts val="2000"/>
              <a:buChar char="■"/>
              <a:defRPr sz="2000">
                <a:solidFill>
                  <a:schemeClr val="lt1"/>
                </a:solidFill>
              </a:defRPr>
            </a:lvl6pPr>
            <a:lvl7pPr marL="3200400" lvl="6" indent="-355600" algn="ctr" rtl="0">
              <a:spcBef>
                <a:spcPts val="0"/>
              </a:spcBef>
              <a:spcAft>
                <a:spcPts val="0"/>
              </a:spcAft>
              <a:buClr>
                <a:schemeClr val="lt1"/>
              </a:buClr>
              <a:buSzPts val="2000"/>
              <a:buChar char="●"/>
              <a:defRPr sz="2000">
                <a:solidFill>
                  <a:schemeClr val="lt1"/>
                </a:solidFill>
              </a:defRPr>
            </a:lvl7pPr>
            <a:lvl8pPr marL="3657600" lvl="7" indent="-355600" algn="ctr" rtl="0">
              <a:spcBef>
                <a:spcPts val="0"/>
              </a:spcBef>
              <a:spcAft>
                <a:spcPts val="0"/>
              </a:spcAft>
              <a:buClr>
                <a:schemeClr val="lt1"/>
              </a:buClr>
              <a:buSzPts val="2000"/>
              <a:buChar char="○"/>
              <a:defRPr sz="2000">
                <a:solidFill>
                  <a:schemeClr val="lt1"/>
                </a:solidFill>
              </a:defRPr>
            </a:lvl8pPr>
            <a:lvl9pPr marL="4114800" lvl="8" indent="-355600" algn="ctr">
              <a:spcBef>
                <a:spcPts val="0"/>
              </a:spcBef>
              <a:spcAft>
                <a:spcPts val="0"/>
              </a:spcAft>
              <a:buClr>
                <a:schemeClr val="lt1"/>
              </a:buClr>
              <a:buSzPts val="2000"/>
              <a:buChar char="■"/>
              <a:defRPr sz="2000">
                <a:solidFill>
                  <a:schemeClr val="lt1"/>
                </a:solidFill>
              </a:defRPr>
            </a:lvl9pPr>
          </a:lstStyle>
          <a:p>
            <a:endParaRPr/>
          </a:p>
        </p:txBody>
      </p:sp>
      <p:sp>
        <p:nvSpPr>
          <p:cNvPr id="31" name="Google Shape;31;p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2"/>
        <p:cNvGrpSpPr/>
        <p:nvPr/>
      </p:nvGrpSpPr>
      <p:grpSpPr>
        <a:xfrm>
          <a:off x="0" y="0"/>
          <a:ext cx="0" cy="0"/>
          <a:chOff x="0" y="0"/>
          <a:chExt cx="0" cy="0"/>
        </a:xfrm>
      </p:grpSpPr>
      <p:sp>
        <p:nvSpPr>
          <p:cNvPr id="33" name="Google Shape;33;p5"/>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34" name="Google Shape;34;p5"/>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5"/>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5"/>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39" name="Google Shape;39;p5"/>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40" name="Google Shape;40;p5"/>
          <p:cNvSpPr txBox="1">
            <a:spLocks noGrp="1"/>
          </p:cNvSpPr>
          <p:nvPr>
            <p:ph type="body" idx="1"/>
          </p:nvPr>
        </p:nvSpPr>
        <p:spPr>
          <a:xfrm>
            <a:off x="1146025" y="1767275"/>
            <a:ext cx="7540800" cy="3158700"/>
          </a:xfrm>
          <a:prstGeom prst="rect">
            <a:avLst/>
          </a:prstGeom>
        </p:spPr>
        <p:txBody>
          <a:bodyPr spcFirstLastPara="1" wrap="square" lIns="91425" tIns="91425" rIns="91425" bIns="91425" anchor="t" anchorCtr="0">
            <a:noAutofit/>
          </a:bodyPr>
          <a:lstStyle>
            <a:lvl1pPr marL="457200" lvl="0" indent="-406400">
              <a:spcBef>
                <a:spcPts val="600"/>
              </a:spcBef>
              <a:spcAft>
                <a:spcPts val="0"/>
              </a:spcAft>
              <a:buSzPts val="2800"/>
              <a:buChar char="▪"/>
              <a:defRPr sz="2800"/>
            </a:lvl1pPr>
            <a:lvl2pPr marL="914400" lvl="1" indent="-406400">
              <a:spcBef>
                <a:spcPts val="0"/>
              </a:spcBef>
              <a:spcAft>
                <a:spcPts val="0"/>
              </a:spcAft>
              <a:buSzPts val="2800"/>
              <a:buChar char="▫"/>
              <a:defRPr sz="2800"/>
            </a:lvl2pPr>
            <a:lvl3pPr marL="1371600" lvl="2" indent="-406400">
              <a:spcBef>
                <a:spcPts val="0"/>
              </a:spcBef>
              <a:spcAft>
                <a:spcPts val="0"/>
              </a:spcAft>
              <a:buSzPts val="2800"/>
              <a:buChar char="■"/>
              <a:defRPr sz="2800"/>
            </a:lvl3pPr>
            <a:lvl4pPr marL="1828800" lvl="3" indent="-406400">
              <a:spcBef>
                <a:spcPts val="0"/>
              </a:spcBef>
              <a:spcAft>
                <a:spcPts val="0"/>
              </a:spcAft>
              <a:buSzPts val="2800"/>
              <a:buChar char="●"/>
              <a:defRPr sz="2800"/>
            </a:lvl4pPr>
            <a:lvl5pPr marL="2286000" lvl="4" indent="-406400">
              <a:spcBef>
                <a:spcPts val="0"/>
              </a:spcBef>
              <a:spcAft>
                <a:spcPts val="0"/>
              </a:spcAft>
              <a:buSzPts val="2800"/>
              <a:buChar char="○"/>
              <a:defRPr sz="2800"/>
            </a:lvl5pPr>
            <a:lvl6pPr marL="2743200" lvl="5" indent="-406400">
              <a:spcBef>
                <a:spcPts val="0"/>
              </a:spcBef>
              <a:spcAft>
                <a:spcPts val="0"/>
              </a:spcAft>
              <a:buSzPts val="2800"/>
              <a:buChar char="■"/>
              <a:defRPr sz="2800"/>
            </a:lvl6pPr>
            <a:lvl7pPr marL="3200400" lvl="6" indent="-406400">
              <a:spcBef>
                <a:spcPts val="0"/>
              </a:spcBef>
              <a:spcAft>
                <a:spcPts val="0"/>
              </a:spcAft>
              <a:buSzPts val="2800"/>
              <a:buChar char="●"/>
              <a:defRPr sz="2800"/>
            </a:lvl7pPr>
            <a:lvl8pPr marL="3657600" lvl="7" indent="-406400">
              <a:spcBef>
                <a:spcPts val="0"/>
              </a:spcBef>
              <a:spcAft>
                <a:spcPts val="0"/>
              </a:spcAft>
              <a:buSzPts val="2800"/>
              <a:buChar char="○"/>
              <a:defRPr sz="2800"/>
            </a:lvl8pPr>
            <a:lvl9pPr marL="4114800" lvl="8" indent="-406400">
              <a:spcBef>
                <a:spcPts val="0"/>
              </a:spcBef>
              <a:spcAft>
                <a:spcPts val="0"/>
              </a:spcAft>
              <a:buSzPts val="2800"/>
              <a:buChar char="■"/>
              <a:defRPr sz="2800"/>
            </a:lvl9pPr>
          </a:lstStyle>
          <a:p>
            <a:endParaRPr/>
          </a:p>
        </p:txBody>
      </p:sp>
      <p:sp>
        <p:nvSpPr>
          <p:cNvPr id="41" name="Google Shape;41;p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2"/>
        <p:cNvGrpSpPr/>
        <p:nvPr/>
      </p:nvGrpSpPr>
      <p:grpSpPr>
        <a:xfrm>
          <a:off x="0" y="0"/>
          <a:ext cx="0" cy="0"/>
          <a:chOff x="0" y="0"/>
          <a:chExt cx="0" cy="0"/>
        </a:xfrm>
      </p:grpSpPr>
      <p:sp>
        <p:nvSpPr>
          <p:cNvPr id="43" name="Google Shape;43;p6"/>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44" name="Google Shape;44;p6"/>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 name="Google Shape;48;p6"/>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49" name="Google Shape;49;p6"/>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50" name="Google Shape;50;p6"/>
          <p:cNvSpPr txBox="1">
            <a:spLocks noGrp="1"/>
          </p:cNvSpPr>
          <p:nvPr>
            <p:ph type="body" idx="1"/>
          </p:nvPr>
        </p:nvSpPr>
        <p:spPr>
          <a:xfrm>
            <a:off x="1146025"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1" name="Google Shape;51;p6"/>
          <p:cNvSpPr txBox="1">
            <a:spLocks noGrp="1"/>
          </p:cNvSpPr>
          <p:nvPr>
            <p:ph type="body" idx="2"/>
          </p:nvPr>
        </p:nvSpPr>
        <p:spPr>
          <a:xfrm>
            <a:off x="5026623" y="1767275"/>
            <a:ext cx="3660300" cy="3158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52" name="Google Shape;52;p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3"/>
        <p:cNvGrpSpPr/>
        <p:nvPr/>
      </p:nvGrpSpPr>
      <p:grpSpPr>
        <a:xfrm>
          <a:off x="0" y="0"/>
          <a:ext cx="0" cy="0"/>
          <a:chOff x="0" y="0"/>
          <a:chExt cx="0" cy="0"/>
        </a:xfrm>
      </p:grpSpPr>
      <p:sp>
        <p:nvSpPr>
          <p:cNvPr id="54" name="Google Shape;54;p7"/>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55" name="Google Shape;55;p7"/>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 name="Google Shape;59;p7"/>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60" name="Google Shape;60;p7"/>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61" name="Google Shape;61;p7"/>
          <p:cNvSpPr txBox="1">
            <a:spLocks noGrp="1"/>
          </p:cNvSpPr>
          <p:nvPr>
            <p:ph type="body" idx="1"/>
          </p:nvPr>
        </p:nvSpPr>
        <p:spPr>
          <a:xfrm>
            <a:off x="1146025"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2" name="Google Shape;62;p7"/>
          <p:cNvSpPr txBox="1">
            <a:spLocks noGrp="1"/>
          </p:cNvSpPr>
          <p:nvPr>
            <p:ph type="body" idx="2"/>
          </p:nvPr>
        </p:nvSpPr>
        <p:spPr>
          <a:xfrm>
            <a:off x="3679388"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3" name="Google Shape;63;p7"/>
          <p:cNvSpPr txBox="1">
            <a:spLocks noGrp="1"/>
          </p:cNvSpPr>
          <p:nvPr>
            <p:ph type="body" idx="3"/>
          </p:nvPr>
        </p:nvSpPr>
        <p:spPr>
          <a:xfrm>
            <a:off x="6212750" y="1773300"/>
            <a:ext cx="2409900" cy="3152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4" name="Google Shape;64;p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sp>
        <p:nvSpPr>
          <p:cNvPr id="66" name="Google Shape;66;p8"/>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67" name="Google Shape;67;p8"/>
          <p:cNvSpPr/>
          <p:nvPr/>
        </p:nvSpPr>
        <p:spPr>
          <a:xfrm>
            <a:off x="0" y="500625"/>
            <a:ext cx="45720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1" name="Google Shape;71;p8"/>
          <p:cNvCxnSpPr/>
          <p:nvPr/>
        </p:nvCxnSpPr>
        <p:spPr>
          <a:xfrm>
            <a:off x="1037450" y="809725"/>
            <a:ext cx="0" cy="470700"/>
          </a:xfrm>
          <a:prstGeom prst="straightConnector1">
            <a:avLst/>
          </a:prstGeom>
          <a:noFill/>
          <a:ln w="9525" cap="flat" cmpd="sng">
            <a:solidFill>
              <a:schemeClr val="accent2"/>
            </a:solidFill>
            <a:prstDash val="solid"/>
            <a:round/>
            <a:headEnd type="none" w="med" len="med"/>
            <a:tailEnd type="none" w="med" len="med"/>
          </a:ln>
        </p:spPr>
      </p:cxnSp>
      <p:sp>
        <p:nvSpPr>
          <p:cNvPr id="72" name="Google Shape;72;p8"/>
          <p:cNvSpPr txBox="1">
            <a:spLocks noGrp="1"/>
          </p:cNvSpPr>
          <p:nvPr>
            <p:ph type="title"/>
          </p:nvPr>
        </p:nvSpPr>
        <p:spPr>
          <a:xfrm>
            <a:off x="1146025" y="530725"/>
            <a:ext cx="3208800" cy="10287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73" name="Google Shape;73;p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4" name="Google Shape;84;p10"/>
          <p:cNvSpPr/>
          <p:nvPr/>
        </p:nvSpPr>
        <p:spPr>
          <a:xfrm>
            <a:off x="0" y="500625"/>
            <a:ext cx="247200" cy="1058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0" y="1553406"/>
            <a:ext cx="247200" cy="15327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3086100"/>
            <a:ext cx="247200" cy="6054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0" y="3691500"/>
            <a:ext cx="247200" cy="1452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tyle A">
  <p:cSld name="BLANK_1_1">
    <p:bg>
      <p:bgPr>
        <a:solidFill>
          <a:schemeClr val="accent4"/>
        </a:solidFill>
        <a:effectLst/>
      </p:bgPr>
    </p:bg>
    <p:spTree>
      <p:nvGrpSpPr>
        <p:cNvPr id="1" name="Shape 89"/>
        <p:cNvGrpSpPr/>
        <p:nvPr/>
      </p:nvGrpSpPr>
      <p:grpSpPr>
        <a:xfrm>
          <a:off x="0" y="0"/>
          <a:ext cx="0" cy="0"/>
          <a:chOff x="0" y="0"/>
          <a:chExt cx="0" cy="0"/>
        </a:xfrm>
      </p:grpSpPr>
      <p:sp>
        <p:nvSpPr>
          <p:cNvPr id="90" name="Google Shape;90;p11"/>
          <p:cNvSpPr/>
          <p:nvPr/>
        </p:nvSpPr>
        <p:spPr>
          <a:xfrm>
            <a:off x="0" y="0"/>
            <a:ext cx="9144000" cy="530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91" name="Google Shape;91;p11"/>
          <p:cNvSpPr/>
          <p:nvPr/>
        </p:nvSpPr>
        <p:spPr>
          <a:xfrm>
            <a:off x="0" y="500625"/>
            <a:ext cx="9144000" cy="732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0" y="3962800"/>
            <a:ext cx="9144000" cy="3702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0" y="4333125"/>
            <a:ext cx="9144000" cy="810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lvl1pPr lvl="0" algn="ctr" rtl="0">
              <a:buNone/>
              <a:defRPr sz="800">
                <a:solidFill>
                  <a:srgbClr val="FFFFFF"/>
                </a:solidFill>
                <a:latin typeface="Roboto Slab"/>
                <a:ea typeface="Roboto Slab"/>
                <a:cs typeface="Roboto Slab"/>
                <a:sym typeface="Roboto Slab"/>
              </a:defRPr>
            </a:lvl1pPr>
            <a:lvl2pPr lvl="1" algn="ctr" rtl="0">
              <a:buNone/>
              <a:defRPr sz="800">
                <a:solidFill>
                  <a:srgbClr val="FFFFFF"/>
                </a:solidFill>
                <a:latin typeface="Roboto Slab"/>
                <a:ea typeface="Roboto Slab"/>
                <a:cs typeface="Roboto Slab"/>
                <a:sym typeface="Roboto Slab"/>
              </a:defRPr>
            </a:lvl2pPr>
            <a:lvl3pPr lvl="2" algn="ctr" rtl="0">
              <a:buNone/>
              <a:defRPr sz="800">
                <a:solidFill>
                  <a:srgbClr val="FFFFFF"/>
                </a:solidFill>
                <a:latin typeface="Roboto Slab"/>
                <a:ea typeface="Roboto Slab"/>
                <a:cs typeface="Roboto Slab"/>
                <a:sym typeface="Roboto Slab"/>
              </a:defRPr>
            </a:lvl3pPr>
            <a:lvl4pPr lvl="3" algn="ctr" rtl="0">
              <a:buNone/>
              <a:defRPr sz="800">
                <a:solidFill>
                  <a:srgbClr val="FFFFFF"/>
                </a:solidFill>
                <a:latin typeface="Roboto Slab"/>
                <a:ea typeface="Roboto Slab"/>
                <a:cs typeface="Roboto Slab"/>
                <a:sym typeface="Roboto Slab"/>
              </a:defRPr>
            </a:lvl4pPr>
            <a:lvl5pPr lvl="4" algn="ctr" rtl="0">
              <a:buNone/>
              <a:defRPr sz="800">
                <a:solidFill>
                  <a:srgbClr val="FFFFFF"/>
                </a:solidFill>
                <a:latin typeface="Roboto Slab"/>
                <a:ea typeface="Roboto Slab"/>
                <a:cs typeface="Roboto Slab"/>
                <a:sym typeface="Roboto Slab"/>
              </a:defRPr>
            </a:lvl5pPr>
            <a:lvl6pPr lvl="5" algn="ctr" rtl="0">
              <a:buNone/>
              <a:defRPr sz="800">
                <a:solidFill>
                  <a:srgbClr val="FFFFFF"/>
                </a:solidFill>
                <a:latin typeface="Roboto Slab"/>
                <a:ea typeface="Roboto Slab"/>
                <a:cs typeface="Roboto Slab"/>
                <a:sym typeface="Roboto Slab"/>
              </a:defRPr>
            </a:lvl6pPr>
            <a:lvl7pPr lvl="6" algn="ctr" rtl="0">
              <a:buNone/>
              <a:defRPr sz="800">
                <a:solidFill>
                  <a:srgbClr val="FFFFFF"/>
                </a:solidFill>
                <a:latin typeface="Roboto Slab"/>
                <a:ea typeface="Roboto Slab"/>
                <a:cs typeface="Roboto Slab"/>
                <a:sym typeface="Roboto Slab"/>
              </a:defRPr>
            </a:lvl7pPr>
            <a:lvl8pPr lvl="7" algn="ctr" rtl="0">
              <a:buNone/>
              <a:defRPr sz="800">
                <a:solidFill>
                  <a:srgbClr val="FFFFFF"/>
                </a:solidFill>
                <a:latin typeface="Roboto Slab"/>
                <a:ea typeface="Roboto Slab"/>
                <a:cs typeface="Roboto Slab"/>
                <a:sym typeface="Roboto Slab"/>
              </a:defRPr>
            </a:lvl8pPr>
            <a:lvl9pPr lvl="8" algn="ctr" rtl="0">
              <a:buNone/>
              <a:defRPr sz="800">
                <a:solidFill>
                  <a:srgbClr val="FFFFFF"/>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46025" y="530725"/>
            <a:ext cx="3208800" cy="1028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1pPr>
            <a:lvl2pPr lvl="1">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2pPr>
            <a:lvl3pPr lvl="2">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3pPr>
            <a:lvl4pPr lvl="3">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4pPr>
            <a:lvl5pPr lvl="4">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5pPr>
            <a:lvl6pPr lvl="5">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6pPr>
            <a:lvl7pPr lvl="6">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7pPr>
            <a:lvl8pPr lvl="7">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8pPr>
            <a:lvl9pPr lvl="8">
              <a:spcBef>
                <a:spcPts val="0"/>
              </a:spcBef>
              <a:spcAft>
                <a:spcPts val="0"/>
              </a:spcAft>
              <a:buClr>
                <a:schemeClr val="lt1"/>
              </a:buClr>
              <a:buSzPts val="1800"/>
              <a:buFont typeface="Roboto Slab"/>
              <a:buNone/>
              <a:defRPr sz="1800" b="1">
                <a:solidFill>
                  <a:schemeClr val="lt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1146025" y="1767275"/>
            <a:ext cx="7540800" cy="3158700"/>
          </a:xfrm>
          <a:prstGeom prst="rect">
            <a:avLst/>
          </a:prstGeom>
          <a:noFill/>
          <a:ln>
            <a:noFill/>
          </a:ln>
        </p:spPr>
        <p:txBody>
          <a:bodyPr spcFirstLastPara="1" wrap="square" lIns="91425" tIns="91425" rIns="91425" bIns="91425" anchor="t" anchorCtr="0">
            <a:noAutofit/>
          </a:bodyPr>
          <a:lstStyle>
            <a:lvl1pPr marL="457200" lvl="0" indent="-41910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marL="914400" lvl="1"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marL="1371600" lvl="2" indent="-38100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marL="1828800" lvl="3"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marL="2286000" lvl="4"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marL="2743200" lvl="5"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marL="3200400" lvl="6"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marL="3657600" lvl="7"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marL="4114800" lvl="8" indent="-34290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a:endParaRPr/>
          </a:p>
        </p:txBody>
      </p:sp>
      <p:sp>
        <p:nvSpPr>
          <p:cNvPr id="8" name="Google Shape;8;p1"/>
          <p:cNvSpPr txBox="1">
            <a:spLocks noGrp="1"/>
          </p:cNvSpPr>
          <p:nvPr>
            <p:ph type="sldNum" idx="12"/>
          </p:nvPr>
        </p:nvSpPr>
        <p:spPr>
          <a:xfrm>
            <a:off x="-51050" y="4819400"/>
            <a:ext cx="349200" cy="324000"/>
          </a:xfrm>
          <a:prstGeom prst="rect">
            <a:avLst/>
          </a:prstGeom>
          <a:noFill/>
          <a:ln>
            <a:noFill/>
          </a:ln>
        </p:spPr>
        <p:txBody>
          <a:bodyPr spcFirstLastPara="1" wrap="square" lIns="91425" tIns="91425" rIns="91425" bIns="91425" anchor="t" anchorCtr="0">
            <a:noAutofit/>
          </a:bodyPr>
          <a:lstStyle>
            <a:lvl1pPr lvl="0" algn="ctr">
              <a:buNone/>
              <a:defRPr sz="800">
                <a:solidFill>
                  <a:schemeClr val="lt1"/>
                </a:solidFill>
                <a:latin typeface="Roboto Slab"/>
                <a:ea typeface="Roboto Slab"/>
                <a:cs typeface="Roboto Slab"/>
                <a:sym typeface="Roboto Slab"/>
              </a:defRPr>
            </a:lvl1pPr>
            <a:lvl2pPr lvl="1" algn="ctr">
              <a:buNone/>
              <a:defRPr sz="800">
                <a:solidFill>
                  <a:schemeClr val="lt1"/>
                </a:solidFill>
                <a:latin typeface="Roboto Slab"/>
                <a:ea typeface="Roboto Slab"/>
                <a:cs typeface="Roboto Slab"/>
                <a:sym typeface="Roboto Slab"/>
              </a:defRPr>
            </a:lvl2pPr>
            <a:lvl3pPr lvl="2" algn="ctr">
              <a:buNone/>
              <a:defRPr sz="800">
                <a:solidFill>
                  <a:schemeClr val="lt1"/>
                </a:solidFill>
                <a:latin typeface="Roboto Slab"/>
                <a:ea typeface="Roboto Slab"/>
                <a:cs typeface="Roboto Slab"/>
                <a:sym typeface="Roboto Slab"/>
              </a:defRPr>
            </a:lvl3pPr>
            <a:lvl4pPr lvl="3" algn="ctr">
              <a:buNone/>
              <a:defRPr sz="800">
                <a:solidFill>
                  <a:schemeClr val="lt1"/>
                </a:solidFill>
                <a:latin typeface="Roboto Slab"/>
                <a:ea typeface="Roboto Slab"/>
                <a:cs typeface="Roboto Slab"/>
                <a:sym typeface="Roboto Slab"/>
              </a:defRPr>
            </a:lvl4pPr>
            <a:lvl5pPr lvl="4" algn="ctr">
              <a:buNone/>
              <a:defRPr sz="800">
                <a:solidFill>
                  <a:schemeClr val="lt1"/>
                </a:solidFill>
                <a:latin typeface="Roboto Slab"/>
                <a:ea typeface="Roboto Slab"/>
                <a:cs typeface="Roboto Slab"/>
                <a:sym typeface="Roboto Slab"/>
              </a:defRPr>
            </a:lvl5pPr>
            <a:lvl6pPr lvl="5" algn="ctr">
              <a:buNone/>
              <a:defRPr sz="800">
                <a:solidFill>
                  <a:schemeClr val="lt1"/>
                </a:solidFill>
                <a:latin typeface="Roboto Slab"/>
                <a:ea typeface="Roboto Slab"/>
                <a:cs typeface="Roboto Slab"/>
                <a:sym typeface="Roboto Slab"/>
              </a:defRPr>
            </a:lvl6pPr>
            <a:lvl7pPr lvl="6" algn="ctr">
              <a:buNone/>
              <a:defRPr sz="800">
                <a:solidFill>
                  <a:schemeClr val="lt1"/>
                </a:solidFill>
                <a:latin typeface="Roboto Slab"/>
                <a:ea typeface="Roboto Slab"/>
                <a:cs typeface="Roboto Slab"/>
                <a:sym typeface="Roboto Slab"/>
              </a:defRPr>
            </a:lvl7pPr>
            <a:lvl8pPr lvl="7" algn="ctr">
              <a:buNone/>
              <a:defRPr sz="800">
                <a:solidFill>
                  <a:schemeClr val="lt1"/>
                </a:solidFill>
                <a:latin typeface="Roboto Slab"/>
                <a:ea typeface="Roboto Slab"/>
                <a:cs typeface="Roboto Slab"/>
                <a:sym typeface="Roboto Slab"/>
              </a:defRPr>
            </a:lvl8pPr>
            <a:lvl9pPr lvl="8" algn="ctr">
              <a:buNone/>
              <a:defRPr sz="800">
                <a:solidFill>
                  <a:schemeClr val="lt1"/>
                </a:solidFill>
                <a:latin typeface="Roboto Slab"/>
                <a:ea typeface="Roboto Slab"/>
                <a:cs typeface="Roboto Slab"/>
                <a:sym typeface="Roboto Slab"/>
              </a:defRPr>
            </a:lvl9pPr>
          </a:lstStyle>
          <a:p>
            <a:pPr marL="0" lvl="0" indent="0" algn="ctr" rtl="0">
              <a:spcBef>
                <a:spcPts val="0"/>
              </a:spcBef>
              <a:spcAft>
                <a:spcPts val="0"/>
              </a:spcAft>
              <a:buNone/>
            </a:pPr>
            <a:fld id="{00000000-1234-1234-1234-123412341234}" type="slidenum">
              <a:rPr lang="en"/>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0.xml"/><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3"/>
          <p:cNvSpPr txBox="1">
            <a:spLocks noGrp="1"/>
          </p:cNvSpPr>
          <p:nvPr>
            <p:ph type="ctrTitle"/>
          </p:nvPr>
        </p:nvSpPr>
        <p:spPr>
          <a:xfrm>
            <a:off x="0" y="1711158"/>
            <a:ext cx="9144000" cy="1159800"/>
          </a:xfrm>
          <a:prstGeom prst="rect">
            <a:avLst/>
          </a:prstGeom>
          <a:solidFill>
            <a:schemeClr val="bg1">
              <a:alpha val="70000"/>
            </a:schemeClr>
          </a:solidFill>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rgbClr val="00B050"/>
                </a:solidFill>
                <a:latin typeface="Segoe Print" panose="02000600000000000000" pitchFamily="2" charset="0"/>
              </a:rPr>
              <a:t>Evidencia científica</a:t>
            </a:r>
            <a:endParaRPr dirty="0">
              <a:solidFill>
                <a:srgbClr val="00B050"/>
              </a:solidFill>
              <a:latin typeface="Segoe Print" panose="02000600000000000000" pitchFamily="2" charset="0"/>
            </a:endParaRPr>
          </a:p>
        </p:txBody>
      </p:sp>
      <p:sp>
        <p:nvSpPr>
          <p:cNvPr id="2" name="CuadroTexto 1">
            <a:extLst>
              <a:ext uri="{FF2B5EF4-FFF2-40B4-BE49-F238E27FC236}">
                <a16:creationId xmlns:a16="http://schemas.microsoft.com/office/drawing/2014/main" id="{4EEC9C60-C601-414D-8831-D3756CA63E9A}"/>
              </a:ext>
            </a:extLst>
          </p:cNvPr>
          <p:cNvSpPr txBox="1"/>
          <p:nvPr/>
        </p:nvSpPr>
        <p:spPr>
          <a:xfrm>
            <a:off x="1205023" y="524539"/>
            <a:ext cx="6386624" cy="646331"/>
          </a:xfrm>
          <a:prstGeom prst="rect">
            <a:avLst/>
          </a:prstGeom>
          <a:noFill/>
        </p:spPr>
        <p:txBody>
          <a:bodyPr wrap="square" rtlCol="0">
            <a:spAutoFit/>
          </a:bodyPr>
          <a:lstStyle/>
          <a:p>
            <a:pPr algn="ctr">
              <a:spcBef>
                <a:spcPct val="0"/>
              </a:spcBef>
              <a:buFontTx/>
              <a:buNone/>
            </a:pPr>
            <a:r>
              <a:rPr lang="es-US" altLang="es-419" sz="1200" b="1" i="1" dirty="0">
                <a:solidFill>
                  <a:schemeClr val="bg1"/>
                </a:solidFill>
                <a:latin typeface="Candara" panose="020E0502030303020204" pitchFamily="34" charset="0"/>
                <a:cs typeface="Calibri" panose="020F0502020204030204" pitchFamily="34" charset="0"/>
              </a:rPr>
              <a:t>Universidad </a:t>
            </a:r>
            <a:r>
              <a:rPr lang="es-US" altLang="es-419" sz="1200" b="1" i="1" dirty="0" err="1">
                <a:solidFill>
                  <a:schemeClr val="bg1"/>
                </a:solidFill>
                <a:latin typeface="Candara" panose="020E0502030303020204" pitchFamily="34" charset="0"/>
                <a:cs typeface="Calibri" panose="020F0502020204030204" pitchFamily="34" charset="0"/>
              </a:rPr>
              <a:t>Centroccidental</a:t>
            </a:r>
            <a:r>
              <a:rPr lang="es-US" altLang="es-419" sz="1200" b="1" i="1" dirty="0">
                <a:solidFill>
                  <a:schemeClr val="bg1"/>
                </a:solidFill>
                <a:latin typeface="Candara" panose="020E0502030303020204" pitchFamily="34" charset="0"/>
                <a:cs typeface="Calibri" panose="020F0502020204030204" pitchFamily="34" charset="0"/>
              </a:rPr>
              <a:t> “Lisandro Alvarado”</a:t>
            </a:r>
          </a:p>
          <a:p>
            <a:pPr algn="ctr">
              <a:spcBef>
                <a:spcPct val="0"/>
              </a:spcBef>
              <a:buFontTx/>
              <a:buNone/>
            </a:pPr>
            <a:r>
              <a:rPr lang="es-US" altLang="es-419" sz="1200" b="1" i="1" dirty="0">
                <a:solidFill>
                  <a:schemeClr val="bg1"/>
                </a:solidFill>
                <a:latin typeface="Candara" panose="020E0502030303020204" pitchFamily="34" charset="0"/>
                <a:cs typeface="Calibri" panose="020F0502020204030204" pitchFamily="34" charset="0"/>
              </a:rPr>
              <a:t>Centro Cardiovascular Regional Centro Occidental - ASCARDIO</a:t>
            </a:r>
          </a:p>
          <a:p>
            <a:pPr algn="ctr">
              <a:spcBef>
                <a:spcPct val="0"/>
              </a:spcBef>
              <a:buFontTx/>
              <a:buNone/>
            </a:pPr>
            <a:r>
              <a:rPr lang="es-US" altLang="es-419" sz="1200" b="1" i="1" dirty="0">
                <a:solidFill>
                  <a:schemeClr val="bg1"/>
                </a:solidFill>
                <a:latin typeface="Candara" panose="020E0502030303020204" pitchFamily="34" charset="0"/>
                <a:cs typeface="Calibri" panose="020F0502020204030204" pitchFamily="34" charset="0"/>
              </a:rPr>
              <a:t>Residencia Universitaria de Posgrado de Cardiología Clínica</a:t>
            </a:r>
            <a:endParaRPr lang="es-US" altLang="es-419" sz="1200" i="1" dirty="0">
              <a:solidFill>
                <a:schemeClr val="bg1"/>
              </a:solidFill>
              <a:latin typeface="Candara" panose="020E0502030303020204" pitchFamily="34" charset="0"/>
              <a:cs typeface="Calibri" panose="020F0502020204030204" pitchFamily="34" charset="0"/>
            </a:endParaRPr>
          </a:p>
        </p:txBody>
      </p:sp>
      <p:sp>
        <p:nvSpPr>
          <p:cNvPr id="3" name="CuadroTexto 2">
            <a:extLst>
              <a:ext uri="{FF2B5EF4-FFF2-40B4-BE49-F238E27FC236}">
                <a16:creationId xmlns:a16="http://schemas.microsoft.com/office/drawing/2014/main" id="{064BBA20-570A-40A4-8D2E-C24EA74431AC}"/>
              </a:ext>
            </a:extLst>
          </p:cNvPr>
          <p:cNvSpPr txBox="1"/>
          <p:nvPr/>
        </p:nvSpPr>
        <p:spPr>
          <a:xfrm>
            <a:off x="3437860" y="4763387"/>
            <a:ext cx="1920949" cy="307777"/>
          </a:xfrm>
          <a:prstGeom prst="rect">
            <a:avLst/>
          </a:prstGeom>
          <a:noFill/>
        </p:spPr>
        <p:txBody>
          <a:bodyPr wrap="square" rtlCol="0">
            <a:spAutoFit/>
          </a:bodyPr>
          <a:lstStyle/>
          <a:p>
            <a:pPr algn="ctr"/>
            <a:r>
              <a:rPr lang="es-ES" b="1" i="1" dirty="0">
                <a:solidFill>
                  <a:schemeClr val="bg1"/>
                </a:solidFill>
                <a:latin typeface="Candara" panose="020E0502030303020204" pitchFamily="34" charset="0"/>
              </a:rPr>
              <a:t>Agosto, 2021</a:t>
            </a:r>
            <a:endParaRPr lang="es-VE" b="1" i="1" dirty="0">
              <a:solidFill>
                <a:schemeClr val="bg1"/>
              </a:solidFill>
              <a:latin typeface="Candara" panose="020E0502030303020204" pitchFamily="34" charset="0"/>
            </a:endParaRPr>
          </a:p>
        </p:txBody>
      </p:sp>
      <p:sp>
        <p:nvSpPr>
          <p:cNvPr id="4" name="CuadroTexto 3">
            <a:extLst>
              <a:ext uri="{FF2B5EF4-FFF2-40B4-BE49-F238E27FC236}">
                <a16:creationId xmlns:a16="http://schemas.microsoft.com/office/drawing/2014/main" id="{E6CB112A-9F08-4D09-9E41-21829F16A1C5}"/>
              </a:ext>
            </a:extLst>
          </p:cNvPr>
          <p:cNvSpPr txBox="1"/>
          <p:nvPr/>
        </p:nvSpPr>
        <p:spPr>
          <a:xfrm>
            <a:off x="5732279" y="3656724"/>
            <a:ext cx="2367517" cy="646331"/>
          </a:xfrm>
          <a:prstGeom prst="rect">
            <a:avLst/>
          </a:prstGeom>
          <a:noFill/>
        </p:spPr>
        <p:txBody>
          <a:bodyPr wrap="square" rtlCol="0">
            <a:spAutoFit/>
          </a:bodyPr>
          <a:lstStyle/>
          <a:p>
            <a:pPr algn="ctr"/>
            <a:r>
              <a:rPr lang="es-ES" sz="1200" b="1" i="1" dirty="0">
                <a:solidFill>
                  <a:schemeClr val="bg1"/>
                </a:solidFill>
                <a:latin typeface="Candara" panose="020E0502030303020204" pitchFamily="34" charset="0"/>
              </a:rPr>
              <a:t>Residentes de Primer año:</a:t>
            </a:r>
          </a:p>
          <a:p>
            <a:pPr algn="ctr"/>
            <a:r>
              <a:rPr lang="es-ES" sz="1200" b="1" i="1" dirty="0">
                <a:solidFill>
                  <a:schemeClr val="bg1"/>
                </a:solidFill>
                <a:latin typeface="Candara" panose="020E0502030303020204" pitchFamily="34" charset="0"/>
              </a:rPr>
              <a:t>Dra. María Antonini</a:t>
            </a:r>
          </a:p>
          <a:p>
            <a:pPr algn="ctr"/>
            <a:r>
              <a:rPr lang="es-ES" sz="1200" b="1" i="1" dirty="0">
                <a:solidFill>
                  <a:schemeClr val="bg1"/>
                </a:solidFill>
                <a:latin typeface="Candara" panose="020E0502030303020204" pitchFamily="34" charset="0"/>
              </a:rPr>
              <a:t>Dr. Aníbal Arroyo (Expositor)</a:t>
            </a:r>
            <a:endParaRPr lang="es-VE" sz="1200" b="1" i="1" dirty="0">
              <a:solidFill>
                <a:schemeClr val="bg1"/>
              </a:solidFill>
              <a:latin typeface="Candara" panose="020E0502030303020204" pitchFamily="34" charset="0"/>
            </a:endParaRPr>
          </a:p>
        </p:txBody>
      </p:sp>
      <p:sp>
        <p:nvSpPr>
          <p:cNvPr id="20" name="CuadroTexto 19">
            <a:extLst>
              <a:ext uri="{FF2B5EF4-FFF2-40B4-BE49-F238E27FC236}">
                <a16:creationId xmlns:a16="http://schemas.microsoft.com/office/drawing/2014/main" id="{64F426D1-EF07-4F61-9798-C42659F40E0B}"/>
              </a:ext>
            </a:extLst>
          </p:cNvPr>
          <p:cNvSpPr txBox="1"/>
          <p:nvPr/>
        </p:nvSpPr>
        <p:spPr>
          <a:xfrm>
            <a:off x="1102685" y="3749058"/>
            <a:ext cx="1936897" cy="461665"/>
          </a:xfrm>
          <a:prstGeom prst="rect">
            <a:avLst/>
          </a:prstGeom>
          <a:noFill/>
        </p:spPr>
        <p:txBody>
          <a:bodyPr wrap="square" rtlCol="0">
            <a:spAutoFit/>
          </a:bodyPr>
          <a:lstStyle/>
          <a:p>
            <a:pPr algn="ctr"/>
            <a:r>
              <a:rPr lang="es-ES" sz="1200" b="1" i="1" dirty="0">
                <a:solidFill>
                  <a:schemeClr val="bg1"/>
                </a:solidFill>
                <a:latin typeface="Candara" panose="020E0502030303020204" pitchFamily="34" charset="0"/>
              </a:rPr>
              <a:t>Residente de Tercer año:</a:t>
            </a:r>
          </a:p>
          <a:p>
            <a:pPr algn="ctr"/>
            <a:r>
              <a:rPr lang="es-ES" sz="1200" b="1" i="1" dirty="0">
                <a:solidFill>
                  <a:schemeClr val="bg1"/>
                </a:solidFill>
                <a:latin typeface="Candara" panose="020E0502030303020204" pitchFamily="34" charset="0"/>
              </a:rPr>
              <a:t>Dra. </a:t>
            </a:r>
            <a:r>
              <a:rPr lang="es-ES" sz="1200" b="1" i="1" dirty="0" err="1">
                <a:solidFill>
                  <a:schemeClr val="bg1"/>
                </a:solidFill>
                <a:latin typeface="Candara" panose="020E0502030303020204" pitchFamily="34" charset="0"/>
              </a:rPr>
              <a:t>Nathalia</a:t>
            </a:r>
            <a:r>
              <a:rPr lang="es-ES" sz="1200" b="1" i="1" dirty="0">
                <a:solidFill>
                  <a:schemeClr val="bg1"/>
                </a:solidFill>
                <a:latin typeface="Candara" panose="020E0502030303020204" pitchFamily="34" charset="0"/>
              </a:rPr>
              <a:t> Landaeta</a:t>
            </a:r>
          </a:p>
        </p:txBody>
      </p:sp>
      <p:sp>
        <p:nvSpPr>
          <p:cNvPr id="21" name="CuadroTexto 20">
            <a:extLst>
              <a:ext uri="{FF2B5EF4-FFF2-40B4-BE49-F238E27FC236}">
                <a16:creationId xmlns:a16="http://schemas.microsoft.com/office/drawing/2014/main" id="{F5204C24-FA47-4052-BF70-2AE52728C2A9}"/>
              </a:ext>
            </a:extLst>
          </p:cNvPr>
          <p:cNvSpPr txBox="1"/>
          <p:nvPr/>
        </p:nvSpPr>
        <p:spPr>
          <a:xfrm>
            <a:off x="3188438" y="3741909"/>
            <a:ext cx="2419794" cy="461665"/>
          </a:xfrm>
          <a:prstGeom prst="rect">
            <a:avLst/>
          </a:prstGeom>
          <a:noFill/>
        </p:spPr>
        <p:txBody>
          <a:bodyPr wrap="square" rtlCol="0">
            <a:spAutoFit/>
          </a:bodyPr>
          <a:lstStyle/>
          <a:p>
            <a:pPr algn="ctr"/>
            <a:r>
              <a:rPr lang="es-ES" sz="1200" b="1" i="1" dirty="0">
                <a:solidFill>
                  <a:schemeClr val="bg1"/>
                </a:solidFill>
                <a:latin typeface="Candara" panose="020E0502030303020204" pitchFamily="34" charset="0"/>
              </a:rPr>
              <a:t>Residente de Segundo año:</a:t>
            </a:r>
          </a:p>
          <a:p>
            <a:pPr algn="ctr"/>
            <a:r>
              <a:rPr lang="es-ES" sz="1200" b="1" i="1" dirty="0">
                <a:solidFill>
                  <a:schemeClr val="bg1"/>
                </a:solidFill>
                <a:latin typeface="Candara" panose="020E0502030303020204" pitchFamily="34" charset="0"/>
              </a:rPr>
              <a:t>Dr. Gianfranco </a:t>
            </a:r>
            <a:r>
              <a:rPr lang="es-ES" sz="1200" b="1" i="1" dirty="0" err="1">
                <a:solidFill>
                  <a:schemeClr val="bg1"/>
                </a:solidFill>
                <a:latin typeface="Candara" panose="020E0502030303020204" pitchFamily="34" charset="0"/>
              </a:rPr>
              <a:t>Corbascio</a:t>
            </a:r>
            <a:r>
              <a:rPr lang="es-ES" sz="1200" b="1" i="1" dirty="0">
                <a:solidFill>
                  <a:schemeClr val="bg1"/>
                </a:solidFill>
                <a:latin typeface="Candara" panose="020E0502030303020204" pitchFamily="34" charset="0"/>
              </a:rPr>
              <a:t> (Relator)</a:t>
            </a:r>
          </a:p>
        </p:txBody>
      </p:sp>
      <p:sp>
        <p:nvSpPr>
          <p:cNvPr id="5" name="CuadroTexto 4">
            <a:extLst>
              <a:ext uri="{FF2B5EF4-FFF2-40B4-BE49-F238E27FC236}">
                <a16:creationId xmlns:a16="http://schemas.microsoft.com/office/drawing/2014/main" id="{0A3F69C0-5180-4BDB-809B-6EF8172208A2}"/>
              </a:ext>
            </a:extLst>
          </p:cNvPr>
          <p:cNvSpPr txBox="1"/>
          <p:nvPr/>
        </p:nvSpPr>
        <p:spPr>
          <a:xfrm>
            <a:off x="2778641" y="3318170"/>
            <a:ext cx="3586717" cy="338554"/>
          </a:xfrm>
          <a:prstGeom prst="rect">
            <a:avLst/>
          </a:prstGeom>
          <a:noFill/>
        </p:spPr>
        <p:txBody>
          <a:bodyPr wrap="square" rtlCol="0">
            <a:spAutoFit/>
          </a:bodyPr>
          <a:lstStyle/>
          <a:p>
            <a:pPr algn="ctr"/>
            <a:r>
              <a:rPr lang="es-ES" sz="1600" b="1" spc="300" dirty="0">
                <a:solidFill>
                  <a:schemeClr val="bg1"/>
                </a:solidFill>
                <a:latin typeface="Bahnschrift" panose="020B0502040204020203" pitchFamily="34" charset="0"/>
              </a:rPr>
              <a:t>GRUPO 1</a:t>
            </a:r>
            <a:endParaRPr lang="es-VE" sz="1600" b="1" spc="300" dirty="0">
              <a:solidFill>
                <a:schemeClr val="bg1"/>
              </a:solidFill>
              <a:latin typeface="Bahnschrift" panose="020B0502040204020203" pitchFamily="34" charset="0"/>
            </a:endParaRPr>
          </a:p>
        </p:txBody>
      </p:sp>
      <p:pic>
        <p:nvPicPr>
          <p:cNvPr id="9" name="Picture 14" descr="Resultado de imagen para uc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53" y="96295"/>
            <a:ext cx="705970" cy="78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Resultado de imagen para ascard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697" y="208381"/>
            <a:ext cx="669586" cy="742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Métodos:</a:t>
            </a:r>
            <a:endParaRPr lang="en-US" sz="3600" dirty="0"/>
          </a:p>
        </p:txBody>
      </p:sp>
      <p:sp>
        <p:nvSpPr>
          <p:cNvPr id="7" name="Google Shape;156;p18"/>
          <p:cNvSpPr txBox="1">
            <a:spLocks/>
          </p:cNvSpPr>
          <p:nvPr/>
        </p:nvSpPr>
        <p:spPr>
          <a:xfrm>
            <a:off x="436209" y="2761588"/>
            <a:ext cx="2610304" cy="1140576"/>
          </a:xfrm>
          <a:prstGeom prst="rect">
            <a:avLst/>
          </a:pr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1600" i="1" smtClean="0">
                <a:solidFill>
                  <a:schemeClr val="bg1"/>
                </a:solidFill>
                <a:latin typeface="Candara" panose="020E0502030303020204" pitchFamily="34" charset="0"/>
              </a:rPr>
              <a:t>Resultados a largo plazo de la terapia con desfibrilador automático implantable en el ensayo SCD-HeFT</a:t>
            </a:r>
            <a:endParaRPr lang="es-ES" sz="1600" i="1" dirty="0">
              <a:solidFill>
                <a:schemeClr val="bg1"/>
              </a:solidFill>
              <a:latin typeface="Candara" panose="020E0502030303020204" pitchFamily="34" charset="0"/>
            </a:endParaRPr>
          </a:p>
        </p:txBody>
      </p:sp>
      <p:graphicFrame>
        <p:nvGraphicFramePr>
          <p:cNvPr id="3" name="Diagrama 2"/>
          <p:cNvGraphicFramePr/>
          <p:nvPr>
            <p:extLst>
              <p:ext uri="{D42A27DB-BD31-4B8C-83A1-F6EECF244321}">
                <p14:modId xmlns:p14="http://schemas.microsoft.com/office/powerpoint/2010/main" val="390101647"/>
              </p:ext>
            </p:extLst>
          </p:nvPr>
        </p:nvGraphicFramePr>
        <p:xfrm>
          <a:off x="3117775" y="1520252"/>
          <a:ext cx="5750804" cy="36232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2867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sz="900" i="1">
                <a:latin typeface="Candara" panose="020E0502030303020204" pitchFamily="34" charset="0"/>
              </a:rPr>
              <a:t>11</a:t>
            </a:fld>
            <a:endParaRPr sz="900" i="1">
              <a:latin typeface="Candara" panose="020E0502030303020204" pitchFamily="34" charset="0"/>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Métodos:</a:t>
            </a:r>
            <a:endParaRPr lang="en-US" sz="3600" dirty="0"/>
          </a:p>
        </p:txBody>
      </p:sp>
      <p:sp>
        <p:nvSpPr>
          <p:cNvPr id="2" name="Rectángulo 1"/>
          <p:cNvSpPr/>
          <p:nvPr/>
        </p:nvSpPr>
        <p:spPr>
          <a:xfrm>
            <a:off x="2650612" y="1828920"/>
            <a:ext cx="3624548" cy="87331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smtClean="0">
                <a:latin typeface="Candara" panose="020E0502030303020204" pitchFamily="34" charset="0"/>
              </a:rPr>
              <a:t>148 centros</a:t>
            </a:r>
          </a:p>
          <a:p>
            <a:pPr algn="ctr"/>
            <a:r>
              <a:rPr lang="es-ES" sz="1600" i="1" dirty="0" smtClean="0">
                <a:latin typeface="Candara" panose="020E0502030303020204" pitchFamily="34" charset="0"/>
              </a:rPr>
              <a:t>Determinar el estado vital de los pacientes</a:t>
            </a:r>
            <a:endParaRPr lang="en-US" sz="1600" i="1" dirty="0">
              <a:latin typeface="Candara" panose="020E0502030303020204" pitchFamily="34" charset="0"/>
            </a:endParaRPr>
          </a:p>
        </p:txBody>
      </p:sp>
      <p:sp>
        <p:nvSpPr>
          <p:cNvPr id="4" name="Rectángulo redondeado 3"/>
          <p:cNvSpPr/>
          <p:nvPr/>
        </p:nvSpPr>
        <p:spPr>
          <a:xfrm>
            <a:off x="1006626" y="3040655"/>
            <a:ext cx="1643986" cy="649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smtClean="0">
                <a:latin typeface="Candara" panose="020E0502030303020204" pitchFamily="34" charset="0"/>
              </a:rPr>
              <a:t>110 aportaron datos de mortalidad</a:t>
            </a:r>
            <a:endParaRPr lang="en-US" sz="1600" i="1" dirty="0">
              <a:latin typeface="Candara" panose="020E0502030303020204" pitchFamily="34" charset="0"/>
            </a:endParaRPr>
          </a:p>
        </p:txBody>
      </p:sp>
      <p:sp>
        <p:nvSpPr>
          <p:cNvPr id="9" name="Rectángulo redondeado 8"/>
          <p:cNvSpPr/>
          <p:nvPr/>
        </p:nvSpPr>
        <p:spPr>
          <a:xfrm>
            <a:off x="2818900" y="3040655"/>
            <a:ext cx="1643986" cy="649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smtClean="0">
                <a:latin typeface="Candara" panose="020E0502030303020204" pitchFamily="34" charset="0"/>
              </a:rPr>
              <a:t>89 Datos clínicos</a:t>
            </a:r>
            <a:endParaRPr lang="en-US" sz="1600" i="1" dirty="0">
              <a:latin typeface="Candara" panose="020E0502030303020204" pitchFamily="34" charset="0"/>
            </a:endParaRPr>
          </a:p>
        </p:txBody>
      </p:sp>
      <p:sp>
        <p:nvSpPr>
          <p:cNvPr id="10" name="Rectángulo redondeado 9"/>
          <p:cNvSpPr/>
          <p:nvPr/>
        </p:nvSpPr>
        <p:spPr>
          <a:xfrm>
            <a:off x="4631174" y="3040655"/>
            <a:ext cx="1643986" cy="649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i="1" dirty="0" smtClean="0">
                <a:latin typeface="Candara" panose="020E0502030303020204" pitchFamily="34" charset="0"/>
              </a:rPr>
              <a:t>2 Todos los pacientes habían muerto</a:t>
            </a:r>
            <a:endParaRPr lang="en-US" i="1" dirty="0">
              <a:latin typeface="Candara" panose="020E0502030303020204" pitchFamily="34" charset="0"/>
            </a:endParaRPr>
          </a:p>
        </p:txBody>
      </p:sp>
      <p:sp>
        <p:nvSpPr>
          <p:cNvPr id="11" name="Rectángulo redondeado 10"/>
          <p:cNvSpPr/>
          <p:nvPr/>
        </p:nvSpPr>
        <p:spPr>
          <a:xfrm>
            <a:off x="6443448" y="3040655"/>
            <a:ext cx="1643986" cy="6499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i="1" dirty="0" smtClean="0">
                <a:latin typeface="Candara" panose="020E0502030303020204" pitchFamily="34" charset="0"/>
              </a:rPr>
              <a:t>36 no participaron</a:t>
            </a:r>
            <a:endParaRPr lang="en-US" sz="1600" i="1" dirty="0">
              <a:latin typeface="Candara" panose="020E0502030303020204" pitchFamily="34" charset="0"/>
            </a:endParaRPr>
          </a:p>
        </p:txBody>
      </p:sp>
      <p:sp>
        <p:nvSpPr>
          <p:cNvPr id="5" name="CuadroTexto 4"/>
          <p:cNvSpPr txBox="1"/>
          <p:nvPr/>
        </p:nvSpPr>
        <p:spPr>
          <a:xfrm>
            <a:off x="2964592" y="4027725"/>
            <a:ext cx="2996588" cy="830997"/>
          </a:xfrm>
          <a:prstGeom prst="rect">
            <a:avLst/>
          </a:prstGeom>
          <a:noFill/>
        </p:spPr>
        <p:txBody>
          <a:bodyPr wrap="square" rtlCol="0">
            <a:spAutoFit/>
          </a:bodyPr>
          <a:lstStyle/>
          <a:p>
            <a:pPr algn="ctr"/>
            <a:r>
              <a:rPr lang="es-ES" sz="1600" i="1" dirty="0" smtClean="0">
                <a:latin typeface="Candara" panose="020E0502030303020204" pitchFamily="34" charset="0"/>
              </a:rPr>
              <a:t>2294 pacientes</a:t>
            </a:r>
          </a:p>
          <a:p>
            <a:pPr algn="ctr"/>
            <a:r>
              <a:rPr lang="es-ES" sz="1600" i="1" dirty="0" smtClean="0">
                <a:latin typeface="Candara" panose="020E0502030303020204" pitchFamily="34" charset="0"/>
              </a:rPr>
              <a:t>▼</a:t>
            </a:r>
          </a:p>
          <a:p>
            <a:pPr algn="ctr"/>
            <a:r>
              <a:rPr lang="es-ES" sz="1600" i="1" dirty="0" smtClean="0">
                <a:latin typeface="Candara" panose="020E0502030303020204" pitchFamily="34" charset="0"/>
              </a:rPr>
              <a:t>1855 pacientes</a:t>
            </a:r>
            <a:endParaRPr lang="en-US" sz="1600" i="1" dirty="0">
              <a:latin typeface="Candara" panose="020E0502030303020204" pitchFamily="34" charset="0"/>
            </a:endParaRPr>
          </a:p>
        </p:txBody>
      </p:sp>
    </p:spTree>
    <p:extLst>
      <p:ext uri="{BB962C8B-B14F-4D97-AF65-F5344CB8AC3E}">
        <p14:creationId xmlns:p14="http://schemas.microsoft.com/office/powerpoint/2010/main" val="15848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animEffect transition="in" filter="fade">
                                      <p:cBhvr>
                                        <p:cTn id="13" dur="500"/>
                                        <p:tgtEl>
                                          <p:spTgt spid="9">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xEl>
                                              <p:pRg st="0" end="0"/>
                                            </p:txEl>
                                          </p:spTgt>
                                        </p:tgtEl>
                                        <p:attrNameLst>
                                          <p:attrName>style.visibility</p:attrName>
                                        </p:attrNameLst>
                                      </p:cBhvr>
                                      <p:to>
                                        <p:strVal val="visible"/>
                                      </p:to>
                                    </p:set>
                                    <p:animEffect transition="in" filter="fade">
                                      <p:cBhvr>
                                        <p:cTn id="16" dur="500"/>
                                        <p:tgtEl>
                                          <p:spTgt spid="9">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bg/>
                                          </p:spTgt>
                                        </p:tgtEl>
                                        <p:attrNameLst>
                                          <p:attrName>style.visibility</p:attrName>
                                        </p:attrNameLst>
                                      </p:cBhvr>
                                      <p:to>
                                        <p:strVal val="visible"/>
                                      </p:to>
                                    </p:set>
                                    <p:animEffect transition="in" filter="fade">
                                      <p:cBhvr>
                                        <p:cTn id="19" dur="500"/>
                                        <p:tgtEl>
                                          <p:spTgt spid="10">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500"/>
                                        <p:tgtEl>
                                          <p:spTgt spid="10">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bg/>
                                          </p:spTgt>
                                        </p:tgtEl>
                                        <p:attrNameLst>
                                          <p:attrName>style.visibility</p:attrName>
                                        </p:attrNameLst>
                                      </p:cBhvr>
                                      <p:to>
                                        <p:strVal val="visible"/>
                                      </p:to>
                                    </p:set>
                                    <p:animEffect transition="in" filter="fade">
                                      <p:cBhvr>
                                        <p:cTn id="25" dur="500"/>
                                        <p:tgtEl>
                                          <p:spTgt spid="11">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9" grpId="0" build="allAtOnce" animBg="1"/>
      <p:bldP spid="10" grpId="0" build="allAtOnce" animBg="1"/>
      <p:bldP spid="11" grpId="0" build="allAtOnce"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4" name="Google Shape;142;p16"/>
          <p:cNvSpPr txBox="1">
            <a:spLocks/>
          </p:cNvSpPr>
          <p:nvPr/>
        </p:nvSpPr>
        <p:spPr>
          <a:xfrm>
            <a:off x="568305" y="461392"/>
            <a:ext cx="2220050"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solidFill>
                  <a:schemeClr val="accent3"/>
                </a:solidFill>
              </a:rPr>
              <a:t>Métodos:</a:t>
            </a:r>
            <a:endParaRPr lang="en-US" sz="3600" dirty="0">
              <a:solidFill>
                <a:schemeClr val="accent3"/>
              </a:solidFill>
            </a:endParaRPr>
          </a:p>
        </p:txBody>
      </p:sp>
      <p:pic>
        <p:nvPicPr>
          <p:cNvPr id="2" name="Imagen 1"/>
          <p:cNvPicPr>
            <a:picLocks noChangeAspect="1"/>
          </p:cNvPicPr>
          <p:nvPr/>
        </p:nvPicPr>
        <p:blipFill>
          <a:blip r:embed="rId3"/>
          <a:stretch>
            <a:fillRect/>
          </a:stretch>
        </p:blipFill>
        <p:spPr>
          <a:xfrm>
            <a:off x="3058510" y="81789"/>
            <a:ext cx="5890050" cy="4941652"/>
          </a:xfrm>
          <a:prstGeom prst="rect">
            <a:avLst/>
          </a:prstGeom>
        </p:spPr>
      </p:pic>
      <p:sp>
        <p:nvSpPr>
          <p:cNvPr id="5" name="Rectángulo 4"/>
          <p:cNvSpPr/>
          <p:nvPr/>
        </p:nvSpPr>
        <p:spPr>
          <a:xfrm>
            <a:off x="3174124" y="3342290"/>
            <a:ext cx="5774436" cy="882869"/>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p:cNvSpPr txBox="1"/>
          <p:nvPr/>
        </p:nvSpPr>
        <p:spPr>
          <a:xfrm>
            <a:off x="2648607" y="3583669"/>
            <a:ext cx="1051034" cy="400110"/>
          </a:xfrm>
          <a:prstGeom prst="rect">
            <a:avLst/>
          </a:prstGeom>
          <a:noFill/>
        </p:spPr>
        <p:txBody>
          <a:bodyPr wrap="square" rtlCol="0">
            <a:spAutoFit/>
          </a:bodyPr>
          <a:lstStyle/>
          <a:p>
            <a:pPr algn="ctr"/>
            <a:r>
              <a:rPr lang="es-ES" sz="2000" b="1" i="1" dirty="0" smtClean="0">
                <a:latin typeface="Candara" panose="020E0502030303020204" pitchFamily="34" charset="0"/>
              </a:rPr>
              <a:t>2294</a:t>
            </a:r>
            <a:endParaRPr lang="en-US" sz="2000" b="1" i="1" dirty="0">
              <a:latin typeface="Candara" panose="020E0502030303020204" pitchFamily="34" charset="0"/>
            </a:endParaRPr>
          </a:p>
        </p:txBody>
      </p:sp>
      <p:sp>
        <p:nvSpPr>
          <p:cNvPr id="3" name="CuadroTexto 2"/>
          <p:cNvSpPr txBox="1"/>
          <p:nvPr/>
        </p:nvSpPr>
        <p:spPr>
          <a:xfrm>
            <a:off x="568305" y="2390661"/>
            <a:ext cx="2220050" cy="830997"/>
          </a:xfrm>
          <a:prstGeom prst="rect">
            <a:avLst/>
          </a:prstGeom>
          <a:solidFill>
            <a:schemeClr val="accent6"/>
          </a:solidFill>
          <a:ln>
            <a:noFill/>
          </a:ln>
        </p:spPr>
        <p:txBody>
          <a:bodyPr wrap="square" rtlCol="0">
            <a:spAutoFit/>
          </a:bodyPr>
          <a:lstStyle/>
          <a:p>
            <a:pPr algn="ctr"/>
            <a:r>
              <a:rPr lang="es-ES" sz="1600" b="1" i="1" dirty="0" smtClean="0">
                <a:solidFill>
                  <a:schemeClr val="bg1"/>
                </a:solidFill>
                <a:latin typeface="Candara" panose="020E0502030303020204" pitchFamily="34" charset="0"/>
              </a:rPr>
              <a:t>Compararon los grupos DAI vs Placebo y Amiodarona vs Placebo</a:t>
            </a:r>
            <a:endParaRPr lang="en-US" sz="1600" b="1" i="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6827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a:spLocks noGrp="1"/>
          </p:cNvSpPr>
          <p:nvPr>
            <p:ph type="body" idx="1"/>
          </p:nvPr>
        </p:nvSpPr>
        <p:spPr>
          <a:xfrm>
            <a:off x="1104928" y="1828920"/>
            <a:ext cx="7540800" cy="3158700"/>
          </a:xfrm>
          <a:prstGeom prst="rect">
            <a:avLst/>
          </a:prstGeom>
        </p:spPr>
        <p:txBody>
          <a:bodyPr spcFirstLastPara="1" wrap="square" lIns="91425" tIns="91425" rIns="91425" bIns="91425" anchor="t" anchorCtr="0">
            <a:noAutofit/>
          </a:bodyPr>
          <a:lstStyle/>
          <a:p>
            <a:pPr marL="457200" lvl="0" indent="-406400" algn="just" rtl="0">
              <a:lnSpc>
                <a:spcPct val="150000"/>
              </a:lnSpc>
              <a:spcBef>
                <a:spcPts val="600"/>
              </a:spcBef>
              <a:spcAft>
                <a:spcPts val="0"/>
              </a:spcAft>
              <a:buSzPts val="2800"/>
              <a:buChar char="▪"/>
            </a:pPr>
            <a:r>
              <a:rPr lang="es-ES" sz="1600" b="1" i="1" dirty="0" smtClean="0">
                <a:latin typeface="Candara" panose="020E0502030303020204" pitchFamily="34" charset="0"/>
              </a:rPr>
              <a:t>Determinación del estado vital:</a:t>
            </a:r>
            <a:r>
              <a:rPr lang="es-ES" sz="1600" i="1" dirty="0" smtClean="0">
                <a:latin typeface="Candara" panose="020E0502030303020204" pitchFamily="34" charset="0"/>
              </a:rPr>
              <a:t> Formularios de recogida de datos específicos del estudio que rellenaron los coordinadores de los centros.</a:t>
            </a:r>
          </a:p>
          <a:p>
            <a:pPr marL="457200" lvl="0" indent="-406400" algn="just" rtl="0">
              <a:lnSpc>
                <a:spcPct val="150000"/>
              </a:lnSpc>
              <a:spcBef>
                <a:spcPts val="600"/>
              </a:spcBef>
              <a:spcAft>
                <a:spcPts val="0"/>
              </a:spcAft>
              <a:buSzPts val="2800"/>
              <a:buChar char="▪"/>
            </a:pPr>
            <a:r>
              <a:rPr lang="es-ES" sz="1600" b="1" i="1" dirty="0" smtClean="0">
                <a:latin typeface="Candara" panose="020E0502030303020204" pitchFamily="34" charset="0"/>
              </a:rPr>
              <a:t>Índice de mortalidad nacional de cada país </a:t>
            </a:r>
            <a:r>
              <a:rPr lang="es-ES" sz="1600" i="1" dirty="0" smtClean="0">
                <a:latin typeface="Candara" panose="020E0502030303020204" pitchFamily="34" charset="0"/>
              </a:rPr>
              <a:t>(EEUU, Canadá y Nueva Zelanda).</a:t>
            </a:r>
          </a:p>
          <a:p>
            <a:pPr marL="457200" lvl="0" indent="-406400" algn="just" rtl="0">
              <a:lnSpc>
                <a:spcPct val="150000"/>
              </a:lnSpc>
              <a:spcBef>
                <a:spcPts val="600"/>
              </a:spcBef>
              <a:spcAft>
                <a:spcPts val="0"/>
              </a:spcAft>
              <a:buSzPts val="2800"/>
              <a:buChar char="▪"/>
            </a:pPr>
            <a:r>
              <a:rPr lang="es-ES" sz="1600" b="1" i="1" dirty="0" smtClean="0">
                <a:latin typeface="Candara" panose="020E0502030303020204" pitchFamily="34" charset="0"/>
              </a:rPr>
              <a:t>Índice de Mortalidad de Seguridad Social de EEUU</a:t>
            </a:r>
            <a:r>
              <a:rPr lang="es-ES" sz="1600" i="1" dirty="0" smtClean="0">
                <a:latin typeface="Candara" panose="020E0502030303020204" pitchFamily="34" charset="0"/>
              </a:rPr>
              <a:t>.</a:t>
            </a:r>
          </a:p>
          <a:p>
            <a:pPr algn="just"/>
            <a:r>
              <a:rPr lang="es-ES" sz="1600" i="1" dirty="0">
                <a:latin typeface="Candara" panose="020E0502030303020204" pitchFamily="34" charset="0"/>
              </a:rPr>
              <a:t>La información sobre las </a:t>
            </a:r>
            <a:r>
              <a:rPr lang="es-ES" sz="1600" i="1" dirty="0" smtClean="0">
                <a:latin typeface="Candara" panose="020E0502030303020204" pitchFamily="34" charset="0"/>
              </a:rPr>
              <a:t>características clínicas, medicaciones y el implante </a:t>
            </a:r>
            <a:r>
              <a:rPr lang="es-ES" sz="1600" i="1" dirty="0">
                <a:latin typeface="Candara" panose="020E0502030303020204" pitchFamily="34" charset="0"/>
              </a:rPr>
              <a:t>o la sustitución de los </a:t>
            </a:r>
            <a:r>
              <a:rPr lang="es-ES" sz="1600" i="1" dirty="0" smtClean="0">
                <a:latin typeface="Candara" panose="020E0502030303020204" pitchFamily="34" charset="0"/>
              </a:rPr>
              <a:t>DAI: </a:t>
            </a:r>
            <a:r>
              <a:rPr lang="es-ES" sz="1600" b="1" i="1" dirty="0" smtClean="0">
                <a:latin typeface="Candara" panose="020E0502030303020204" pitchFamily="34" charset="0"/>
              </a:rPr>
              <a:t>cuestionarios </a:t>
            </a:r>
            <a:r>
              <a:rPr lang="es-ES" sz="1600" b="1" i="1" dirty="0">
                <a:latin typeface="Candara" panose="020E0502030303020204" pitchFamily="34" charset="0"/>
              </a:rPr>
              <a:t>específicos para el </a:t>
            </a:r>
            <a:r>
              <a:rPr lang="es-ES" sz="1600" b="1" i="1" dirty="0" smtClean="0">
                <a:latin typeface="Candara" panose="020E0502030303020204" pitchFamily="34" charset="0"/>
              </a:rPr>
              <a:t>estudio.</a:t>
            </a:r>
          </a:p>
          <a:p>
            <a:r>
              <a:rPr lang="es-ES" sz="1600" b="1" i="1" dirty="0" smtClean="0">
                <a:latin typeface="Candara" panose="020E0502030303020204" pitchFamily="34" charset="0"/>
              </a:rPr>
              <a:t>Certificación del comité de ética.</a:t>
            </a:r>
          </a:p>
        </p:txBody>
      </p:sp>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Métodos:</a:t>
            </a:r>
            <a:endParaRPr lang="en-US" sz="3600" dirty="0"/>
          </a:p>
        </p:txBody>
      </p:sp>
    </p:spTree>
    <p:extLst>
      <p:ext uri="{BB962C8B-B14F-4D97-AF65-F5344CB8AC3E}">
        <p14:creationId xmlns:p14="http://schemas.microsoft.com/office/powerpoint/2010/main" val="41997538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a:spLocks noGrp="1"/>
          </p:cNvSpPr>
          <p:nvPr>
            <p:ph type="body" idx="1"/>
          </p:nvPr>
        </p:nvSpPr>
        <p:spPr>
          <a:xfrm>
            <a:off x="1104928" y="1828920"/>
            <a:ext cx="7540800" cy="3158700"/>
          </a:xfrm>
          <a:prstGeom prst="rect">
            <a:avLst/>
          </a:prstGeom>
        </p:spPr>
        <p:txBody>
          <a:bodyPr spcFirstLastPara="1" wrap="square" lIns="91425" tIns="91425" rIns="91425" bIns="91425" anchor="t" anchorCtr="0">
            <a:noAutofit/>
          </a:bodyPr>
          <a:lstStyle/>
          <a:p>
            <a:pPr marL="50800" lvl="0" indent="0" algn="just" rtl="0">
              <a:lnSpc>
                <a:spcPct val="150000"/>
              </a:lnSpc>
              <a:spcBef>
                <a:spcPts val="600"/>
              </a:spcBef>
              <a:spcAft>
                <a:spcPts val="0"/>
              </a:spcAft>
              <a:buSzPts val="2800"/>
              <a:buNone/>
            </a:pPr>
            <a:r>
              <a:rPr lang="es-ES" sz="1800" b="1" i="1" dirty="0" smtClean="0">
                <a:latin typeface="Candara" panose="020E0502030303020204" pitchFamily="34" charset="0"/>
              </a:rPr>
              <a:t>Desfibrilador Automático Implantable:</a:t>
            </a:r>
          </a:p>
          <a:p>
            <a:pPr algn="just">
              <a:lnSpc>
                <a:spcPct val="150000"/>
              </a:lnSpc>
            </a:pPr>
            <a:r>
              <a:rPr lang="es-ES" sz="1600" i="1" dirty="0" smtClean="0">
                <a:latin typeface="Candara" panose="020E0502030303020204" pitchFamily="34" charset="0"/>
              </a:rPr>
              <a:t>1 zona de taquicardia terapéutica (Frecuencia ≥188 lpm), número de intervalos a detectar una taquiarritmia debía ser 18 de 24 latidos y con tratamiento de descarga solamente.</a:t>
            </a:r>
          </a:p>
          <a:p>
            <a:pPr marL="457200" lvl="0" indent="-406400" algn="just" rtl="0">
              <a:lnSpc>
                <a:spcPct val="150000"/>
              </a:lnSpc>
              <a:spcBef>
                <a:spcPts val="600"/>
              </a:spcBef>
              <a:spcAft>
                <a:spcPts val="0"/>
              </a:spcAft>
              <a:buSzPts val="2800"/>
              <a:buChar char="▪"/>
            </a:pPr>
            <a:r>
              <a:rPr lang="es-ES" sz="1600" i="1" dirty="0" smtClean="0">
                <a:latin typeface="Candara" panose="020E0502030303020204" pitchFamily="34" charset="0"/>
              </a:rPr>
              <a:t>La estimulación de marcapasos de bradicardia de respaldo se fijó en VVI- 50 lpm con una histéresis de 34 lpm.</a:t>
            </a:r>
            <a:endParaRPr sz="1600" i="1" dirty="0">
              <a:latin typeface="Candara" panose="020E0502030303020204" pitchFamily="34" charset="0"/>
            </a:endParaRPr>
          </a:p>
        </p:txBody>
      </p:sp>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Métodos:</a:t>
            </a:r>
            <a:endParaRPr lang="en-US" sz="3600" dirty="0"/>
          </a:p>
        </p:txBody>
      </p:sp>
    </p:spTree>
    <p:extLst>
      <p:ext uri="{BB962C8B-B14F-4D97-AF65-F5344CB8AC3E}">
        <p14:creationId xmlns:p14="http://schemas.microsoft.com/office/powerpoint/2010/main" val="25317203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0"/>
          <p:cNvSpPr txBox="1">
            <a:spLocks noGrp="1"/>
          </p:cNvSpPr>
          <p:nvPr>
            <p:ph type="body" idx="1"/>
          </p:nvPr>
        </p:nvSpPr>
        <p:spPr>
          <a:xfrm>
            <a:off x="2035162" y="2000511"/>
            <a:ext cx="2409900" cy="106614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s-ES" sz="1600" b="1" dirty="0" smtClean="0"/>
              <a:t>Estadística descriptiva estándar</a:t>
            </a:r>
            <a:endParaRPr lang="en" sz="1200" i="1" dirty="0" smtClean="0">
              <a:latin typeface="Candara" panose="020E0502030303020204" pitchFamily="34" charset="0"/>
            </a:endParaRPr>
          </a:p>
          <a:p>
            <a:pPr marL="0" lvl="0" indent="0" algn="ctr" rtl="0">
              <a:spcBef>
                <a:spcPts val="600"/>
              </a:spcBef>
              <a:spcAft>
                <a:spcPts val="0"/>
              </a:spcAft>
              <a:buNone/>
            </a:pPr>
            <a:r>
              <a:rPr lang="en" sz="1200" i="1" dirty="0" smtClean="0">
                <a:latin typeface="Candara" panose="020E0502030303020204" pitchFamily="34" charset="0"/>
              </a:rPr>
              <a:t>Medianas – Cuartiles – Porcentajes.</a:t>
            </a:r>
            <a:endParaRPr sz="1200" i="1" dirty="0">
              <a:latin typeface="Candara" panose="020E0502030303020204" pitchFamily="34" charset="0"/>
            </a:endParaRPr>
          </a:p>
        </p:txBody>
      </p:sp>
      <p:sp>
        <p:nvSpPr>
          <p:cNvPr id="328" name="Google Shape;328;p30"/>
          <p:cNvSpPr txBox="1">
            <a:spLocks noGrp="1"/>
          </p:cNvSpPr>
          <p:nvPr>
            <p:ph type="body" idx="3"/>
          </p:nvPr>
        </p:nvSpPr>
        <p:spPr>
          <a:xfrm>
            <a:off x="4630884" y="2000511"/>
            <a:ext cx="2409900" cy="1066143"/>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s-ES" sz="1600" b="1" dirty="0" smtClean="0"/>
              <a:t>Tasas de mortalidad</a:t>
            </a:r>
            <a:endParaRPr lang="es-ES" sz="1200" i="1" dirty="0" smtClean="0">
              <a:latin typeface="Candara" panose="020E0502030303020204" pitchFamily="34" charset="0"/>
            </a:endParaRPr>
          </a:p>
          <a:p>
            <a:pPr marL="0" lvl="0" indent="0" algn="ctr" rtl="0">
              <a:spcBef>
                <a:spcPts val="0"/>
              </a:spcBef>
              <a:spcAft>
                <a:spcPts val="0"/>
              </a:spcAft>
              <a:buNone/>
            </a:pPr>
            <a:r>
              <a:rPr lang="es-ES" sz="1200" i="1" dirty="0" smtClean="0">
                <a:latin typeface="Candara" panose="020E0502030303020204" pitchFamily="34" charset="0"/>
              </a:rPr>
              <a:t>Método de Kaplan –</a:t>
            </a:r>
            <a:r>
              <a:rPr lang="es-ES" sz="1200" i="1" dirty="0" err="1" smtClean="0">
                <a:latin typeface="Candara" panose="020E0502030303020204" pitchFamily="34" charset="0"/>
              </a:rPr>
              <a:t>Meier</a:t>
            </a:r>
            <a:endParaRPr lang="es-ES" sz="1200" i="1" dirty="0" smtClean="0">
              <a:latin typeface="Candara" panose="020E0502030303020204" pitchFamily="34" charset="0"/>
            </a:endParaRPr>
          </a:p>
          <a:p>
            <a:pPr marL="0" lvl="0" indent="0" algn="ctr" rtl="0">
              <a:spcBef>
                <a:spcPts val="0"/>
              </a:spcBef>
              <a:spcAft>
                <a:spcPts val="0"/>
              </a:spcAft>
              <a:buNone/>
            </a:pPr>
            <a:r>
              <a:rPr lang="es-ES" sz="1200" i="1" dirty="0" smtClean="0">
                <a:latin typeface="Candara" panose="020E0502030303020204" pitchFamily="34" charset="0"/>
              </a:rPr>
              <a:t>Censura a partir de la aleatorización</a:t>
            </a:r>
            <a:endParaRPr sz="1200" i="1" dirty="0">
              <a:latin typeface="Candara" panose="020E0502030303020204" pitchFamily="34" charset="0"/>
            </a:endParaRPr>
          </a:p>
          <a:p>
            <a:pPr marL="0" lvl="0" indent="0" algn="ctr" rtl="0">
              <a:spcBef>
                <a:spcPts val="600"/>
              </a:spcBef>
              <a:spcAft>
                <a:spcPts val="0"/>
              </a:spcAft>
              <a:buNone/>
            </a:pPr>
            <a:endParaRPr sz="1100" dirty="0"/>
          </a:p>
        </p:txBody>
      </p:sp>
      <p:sp>
        <p:nvSpPr>
          <p:cNvPr id="329" name="Google Shape;329;p30"/>
          <p:cNvSpPr txBox="1">
            <a:spLocks noGrp="1"/>
          </p:cNvSpPr>
          <p:nvPr>
            <p:ph type="body" idx="1"/>
          </p:nvPr>
        </p:nvSpPr>
        <p:spPr>
          <a:xfrm>
            <a:off x="2035162" y="3231615"/>
            <a:ext cx="2409900" cy="1066143"/>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s-ES" sz="1400" b="1" dirty="0" smtClean="0"/>
              <a:t>Modelo de riesgos proporcionales de Cox</a:t>
            </a:r>
            <a:endParaRPr lang="en" sz="1400" i="1" dirty="0" smtClean="0">
              <a:latin typeface="Candara" panose="020E0502030303020204" pitchFamily="34" charset="0"/>
            </a:endParaRPr>
          </a:p>
          <a:p>
            <a:pPr marL="0" lvl="0" indent="0" algn="ctr" rtl="0">
              <a:spcBef>
                <a:spcPts val="0"/>
              </a:spcBef>
              <a:spcAft>
                <a:spcPts val="0"/>
              </a:spcAft>
              <a:buNone/>
            </a:pPr>
            <a:r>
              <a:rPr lang="en" sz="1100" i="1" dirty="0" smtClean="0">
                <a:latin typeface="Candara" panose="020E0502030303020204" pitchFamily="34" charset="0"/>
              </a:rPr>
              <a:t>Evaluar asociación del tratamiento con el riesgo de mortalidad</a:t>
            </a:r>
            <a:endParaRPr sz="1100" i="1" dirty="0">
              <a:latin typeface="Candara" panose="020E0502030303020204" pitchFamily="34" charset="0"/>
            </a:endParaRPr>
          </a:p>
        </p:txBody>
      </p:sp>
      <p:sp>
        <p:nvSpPr>
          <p:cNvPr id="331" name="Google Shape;331;p30"/>
          <p:cNvSpPr txBox="1">
            <a:spLocks noGrp="1"/>
          </p:cNvSpPr>
          <p:nvPr>
            <p:ph type="body" idx="3"/>
          </p:nvPr>
        </p:nvSpPr>
        <p:spPr>
          <a:xfrm>
            <a:off x="4630884" y="3231615"/>
            <a:ext cx="2409900" cy="106614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s-ES" sz="1600" b="1" dirty="0" smtClean="0"/>
              <a:t>Riesgo</a:t>
            </a:r>
            <a:endParaRPr lang="es-ES" sz="1200" i="1" dirty="0" smtClean="0">
              <a:latin typeface="Candara" panose="020E0502030303020204" pitchFamily="34" charset="0"/>
            </a:endParaRPr>
          </a:p>
          <a:p>
            <a:pPr marL="0" lvl="0" indent="0" algn="ctr" rtl="0">
              <a:spcBef>
                <a:spcPts val="0"/>
              </a:spcBef>
              <a:spcAft>
                <a:spcPts val="0"/>
              </a:spcAft>
              <a:buNone/>
            </a:pPr>
            <a:r>
              <a:rPr lang="es-ES" sz="1200" i="1" dirty="0" err="1" smtClean="0">
                <a:latin typeface="Candara" panose="020E0502030303020204" pitchFamily="34" charset="0"/>
              </a:rPr>
              <a:t>Hazard</a:t>
            </a:r>
            <a:r>
              <a:rPr lang="es-ES" sz="1200" i="1" dirty="0" smtClean="0">
                <a:latin typeface="Candara" panose="020E0502030303020204" pitchFamily="34" charset="0"/>
              </a:rPr>
              <a:t> ratio</a:t>
            </a:r>
          </a:p>
          <a:p>
            <a:pPr marL="0" lvl="0" indent="0" algn="ctr" rtl="0">
              <a:spcBef>
                <a:spcPts val="0"/>
              </a:spcBef>
              <a:spcAft>
                <a:spcPts val="0"/>
              </a:spcAft>
              <a:buNone/>
            </a:pPr>
            <a:r>
              <a:rPr lang="es-ES" sz="1200" i="1" dirty="0" smtClean="0">
                <a:latin typeface="Candara" panose="020E0502030303020204" pitchFamily="34" charset="0"/>
              </a:rPr>
              <a:t>Intervalo de confianza del 95%</a:t>
            </a:r>
          </a:p>
        </p:txBody>
      </p:sp>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15</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9"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Métodos:</a:t>
            </a:r>
            <a:endParaRPr lang="en-US" sz="3600" dirty="0"/>
          </a:p>
        </p:txBody>
      </p:sp>
      <p:sp>
        <p:nvSpPr>
          <p:cNvPr id="20" name="Google Shape;156;p18"/>
          <p:cNvSpPr txBox="1">
            <a:spLocks/>
          </p:cNvSpPr>
          <p:nvPr/>
        </p:nvSpPr>
        <p:spPr>
          <a:xfrm>
            <a:off x="4908331" y="694705"/>
            <a:ext cx="3436883" cy="682048"/>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800" i="1" dirty="0" smtClean="0">
                <a:solidFill>
                  <a:schemeClr val="accent3"/>
                </a:solidFill>
                <a:latin typeface="Candara" panose="020E0502030303020204" pitchFamily="34" charset="0"/>
              </a:rPr>
              <a:t>Análisis estadístico</a:t>
            </a:r>
            <a:endParaRPr lang="es-ES" sz="2800" i="1" dirty="0">
              <a:solidFill>
                <a:schemeClr val="accent3"/>
              </a:solidFill>
              <a:latin typeface="Candara" panose="020E0502030303020204" pitchFamily="34" charset="0"/>
            </a:endParaRPr>
          </a:p>
        </p:txBody>
      </p:sp>
    </p:spTree>
    <p:extLst>
      <p:ext uri="{BB962C8B-B14F-4D97-AF65-F5344CB8AC3E}">
        <p14:creationId xmlns:p14="http://schemas.microsoft.com/office/powerpoint/2010/main" val="371559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
                                            <p:bg/>
                                          </p:spTgt>
                                        </p:tgtEl>
                                        <p:attrNameLst>
                                          <p:attrName>style.visibility</p:attrName>
                                        </p:attrNameLst>
                                      </p:cBhvr>
                                      <p:to>
                                        <p:strVal val="visible"/>
                                      </p:to>
                                    </p:set>
                                    <p:animEffect transition="in" filter="fade">
                                      <p:cBhvr>
                                        <p:cTn id="7" dur="500"/>
                                        <p:tgtEl>
                                          <p:spTgt spid="3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6">
                                            <p:txEl>
                                              <p:pRg st="0" end="0"/>
                                            </p:txEl>
                                          </p:spTgt>
                                        </p:tgtEl>
                                        <p:attrNameLst>
                                          <p:attrName>style.visibility</p:attrName>
                                        </p:attrNameLst>
                                      </p:cBhvr>
                                      <p:to>
                                        <p:strVal val="visible"/>
                                      </p:to>
                                    </p:set>
                                    <p:animEffect transition="in" filter="fade">
                                      <p:cBhvr>
                                        <p:cTn id="10" dur="500"/>
                                        <p:tgtEl>
                                          <p:spTgt spid="32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6">
                                            <p:txEl>
                                              <p:pRg st="1" end="1"/>
                                            </p:txEl>
                                          </p:spTgt>
                                        </p:tgtEl>
                                        <p:attrNameLst>
                                          <p:attrName>style.visibility</p:attrName>
                                        </p:attrNameLst>
                                      </p:cBhvr>
                                      <p:to>
                                        <p:strVal val="visible"/>
                                      </p:to>
                                    </p:set>
                                    <p:animEffect transition="in" filter="fade">
                                      <p:cBhvr>
                                        <p:cTn id="13" dur="500"/>
                                        <p:tgtEl>
                                          <p:spTgt spid="32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28">
                                            <p:bg/>
                                          </p:spTgt>
                                        </p:tgtEl>
                                        <p:attrNameLst>
                                          <p:attrName>style.visibility</p:attrName>
                                        </p:attrNameLst>
                                      </p:cBhvr>
                                      <p:to>
                                        <p:strVal val="visible"/>
                                      </p:to>
                                    </p:set>
                                    <p:animEffect transition="in" filter="fade">
                                      <p:cBhvr>
                                        <p:cTn id="18" dur="500"/>
                                        <p:tgtEl>
                                          <p:spTgt spid="328">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8">
                                            <p:txEl>
                                              <p:pRg st="0" end="0"/>
                                            </p:txEl>
                                          </p:spTgt>
                                        </p:tgtEl>
                                        <p:attrNameLst>
                                          <p:attrName>style.visibility</p:attrName>
                                        </p:attrNameLst>
                                      </p:cBhvr>
                                      <p:to>
                                        <p:strVal val="visible"/>
                                      </p:to>
                                    </p:set>
                                    <p:animEffect transition="in" filter="fade">
                                      <p:cBhvr>
                                        <p:cTn id="21" dur="500"/>
                                        <p:tgtEl>
                                          <p:spTgt spid="328">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8">
                                            <p:txEl>
                                              <p:pRg st="1" end="1"/>
                                            </p:txEl>
                                          </p:spTgt>
                                        </p:tgtEl>
                                        <p:attrNameLst>
                                          <p:attrName>style.visibility</p:attrName>
                                        </p:attrNameLst>
                                      </p:cBhvr>
                                      <p:to>
                                        <p:strVal val="visible"/>
                                      </p:to>
                                    </p:set>
                                    <p:animEffect transition="in" filter="fade">
                                      <p:cBhvr>
                                        <p:cTn id="24" dur="500"/>
                                        <p:tgtEl>
                                          <p:spTgt spid="328">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8">
                                            <p:txEl>
                                              <p:pRg st="2" end="2"/>
                                            </p:txEl>
                                          </p:spTgt>
                                        </p:tgtEl>
                                        <p:attrNameLst>
                                          <p:attrName>style.visibility</p:attrName>
                                        </p:attrNameLst>
                                      </p:cBhvr>
                                      <p:to>
                                        <p:strVal val="visible"/>
                                      </p:to>
                                    </p:set>
                                    <p:animEffect transition="in" filter="fade">
                                      <p:cBhvr>
                                        <p:cTn id="27" dur="500"/>
                                        <p:tgtEl>
                                          <p:spTgt spid="32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9">
                                            <p:bg/>
                                          </p:spTgt>
                                        </p:tgtEl>
                                        <p:attrNameLst>
                                          <p:attrName>style.visibility</p:attrName>
                                        </p:attrNameLst>
                                      </p:cBhvr>
                                      <p:to>
                                        <p:strVal val="visible"/>
                                      </p:to>
                                    </p:set>
                                    <p:animEffect transition="in" filter="fade">
                                      <p:cBhvr>
                                        <p:cTn id="32" dur="500"/>
                                        <p:tgtEl>
                                          <p:spTgt spid="329">
                                            <p:bg/>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9">
                                            <p:txEl>
                                              <p:pRg st="0" end="0"/>
                                            </p:txEl>
                                          </p:spTgt>
                                        </p:tgtEl>
                                        <p:attrNameLst>
                                          <p:attrName>style.visibility</p:attrName>
                                        </p:attrNameLst>
                                      </p:cBhvr>
                                      <p:to>
                                        <p:strVal val="visible"/>
                                      </p:to>
                                    </p:set>
                                    <p:animEffect transition="in" filter="fade">
                                      <p:cBhvr>
                                        <p:cTn id="35" dur="500"/>
                                        <p:tgtEl>
                                          <p:spTgt spid="329">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9">
                                            <p:txEl>
                                              <p:pRg st="1" end="1"/>
                                            </p:txEl>
                                          </p:spTgt>
                                        </p:tgtEl>
                                        <p:attrNameLst>
                                          <p:attrName>style.visibility</p:attrName>
                                        </p:attrNameLst>
                                      </p:cBhvr>
                                      <p:to>
                                        <p:strVal val="visible"/>
                                      </p:to>
                                    </p:set>
                                    <p:animEffect transition="in" filter="fade">
                                      <p:cBhvr>
                                        <p:cTn id="38" dur="500"/>
                                        <p:tgtEl>
                                          <p:spTgt spid="329">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31">
                                            <p:bg/>
                                          </p:spTgt>
                                        </p:tgtEl>
                                        <p:attrNameLst>
                                          <p:attrName>style.visibility</p:attrName>
                                        </p:attrNameLst>
                                      </p:cBhvr>
                                      <p:to>
                                        <p:strVal val="visible"/>
                                      </p:to>
                                    </p:set>
                                    <p:animEffect transition="in" filter="fade">
                                      <p:cBhvr>
                                        <p:cTn id="43" dur="500"/>
                                        <p:tgtEl>
                                          <p:spTgt spid="331">
                                            <p:bg/>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1">
                                            <p:txEl>
                                              <p:pRg st="0" end="0"/>
                                            </p:txEl>
                                          </p:spTgt>
                                        </p:tgtEl>
                                        <p:attrNameLst>
                                          <p:attrName>style.visibility</p:attrName>
                                        </p:attrNameLst>
                                      </p:cBhvr>
                                      <p:to>
                                        <p:strVal val="visible"/>
                                      </p:to>
                                    </p:set>
                                    <p:animEffect transition="in" filter="fade">
                                      <p:cBhvr>
                                        <p:cTn id="46" dur="500"/>
                                        <p:tgtEl>
                                          <p:spTgt spid="331">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31">
                                            <p:txEl>
                                              <p:pRg st="1" end="1"/>
                                            </p:txEl>
                                          </p:spTgt>
                                        </p:tgtEl>
                                        <p:attrNameLst>
                                          <p:attrName>style.visibility</p:attrName>
                                        </p:attrNameLst>
                                      </p:cBhvr>
                                      <p:to>
                                        <p:strVal val="visible"/>
                                      </p:to>
                                    </p:set>
                                    <p:animEffect transition="in" filter="fade">
                                      <p:cBhvr>
                                        <p:cTn id="49" dur="500"/>
                                        <p:tgtEl>
                                          <p:spTgt spid="331">
                                            <p:txEl>
                                              <p:pRg st="1" end="1"/>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1">
                                            <p:txEl>
                                              <p:pRg st="2" end="2"/>
                                            </p:txEl>
                                          </p:spTgt>
                                        </p:tgtEl>
                                        <p:attrNameLst>
                                          <p:attrName>style.visibility</p:attrName>
                                        </p:attrNameLst>
                                      </p:cBhvr>
                                      <p:to>
                                        <p:strVal val="visible"/>
                                      </p:to>
                                    </p:set>
                                    <p:animEffect transition="in" filter="fade">
                                      <p:cBhvr>
                                        <p:cTn id="52" dur="500"/>
                                        <p:tgtEl>
                                          <p:spTgt spid="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allAtOnce" animBg="1"/>
      <p:bldP spid="328" grpId="0" build="allAtOnce" animBg="1"/>
      <p:bldP spid="329" grpId="0" build="allAtOnce" animBg="1"/>
      <p:bldP spid="331"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6" name="Google Shape;326;p30"/>
          <p:cNvSpPr txBox="1">
            <a:spLocks noGrp="1"/>
          </p:cNvSpPr>
          <p:nvPr>
            <p:ph type="body" idx="1"/>
          </p:nvPr>
        </p:nvSpPr>
        <p:spPr>
          <a:xfrm>
            <a:off x="2159577" y="1914870"/>
            <a:ext cx="2409900" cy="1305000"/>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s-ES" sz="1600" b="1" dirty="0" smtClean="0"/>
              <a:t>Subgrupos especificados</a:t>
            </a:r>
            <a:endParaRPr sz="1600" b="1" dirty="0"/>
          </a:p>
          <a:p>
            <a:pPr marL="0" lvl="0" indent="0" algn="ctr" rtl="0">
              <a:spcBef>
                <a:spcPts val="0"/>
              </a:spcBef>
              <a:spcAft>
                <a:spcPts val="0"/>
              </a:spcAft>
              <a:buNone/>
            </a:pPr>
            <a:r>
              <a:rPr lang="en" sz="1200" i="1" dirty="0" smtClean="0">
                <a:latin typeface="Candara" panose="020E0502030303020204" pitchFamily="34" charset="0"/>
              </a:rPr>
              <a:t>Modelo de Cox</a:t>
            </a:r>
          </a:p>
          <a:p>
            <a:pPr marL="0" lvl="0" indent="0" algn="ctr" rtl="0">
              <a:spcBef>
                <a:spcPts val="0"/>
              </a:spcBef>
              <a:spcAft>
                <a:spcPts val="0"/>
              </a:spcAft>
              <a:buNone/>
            </a:pPr>
            <a:r>
              <a:rPr lang="en" sz="1200" i="1" dirty="0" smtClean="0">
                <a:latin typeface="Candara" panose="020E0502030303020204" pitchFamily="34" charset="0"/>
              </a:rPr>
              <a:t>Interacciones: NYHA – Tratamiento y Etiología de IC - Tratamiento</a:t>
            </a:r>
            <a:endParaRPr sz="1200" i="1" dirty="0">
              <a:latin typeface="Candara" panose="020E0502030303020204" pitchFamily="34" charset="0"/>
            </a:endParaRPr>
          </a:p>
        </p:txBody>
      </p:sp>
      <p:sp>
        <p:nvSpPr>
          <p:cNvPr id="327" name="Google Shape;327;p30"/>
          <p:cNvSpPr txBox="1">
            <a:spLocks noGrp="1"/>
          </p:cNvSpPr>
          <p:nvPr>
            <p:ph type="body" idx="2"/>
          </p:nvPr>
        </p:nvSpPr>
        <p:spPr>
          <a:xfrm>
            <a:off x="4692940" y="1914869"/>
            <a:ext cx="2409900" cy="1305001"/>
          </a:xfrm>
          <a:prstGeom prst="rect">
            <a:avLst/>
          </a:prstGeom>
        </p:spPr>
        <p:style>
          <a:lnRef idx="2">
            <a:schemeClr val="accent6"/>
          </a:lnRef>
          <a:fillRef idx="1">
            <a:schemeClr val="lt1"/>
          </a:fillRef>
          <a:effectRef idx="0">
            <a:schemeClr val="accent6"/>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s-ES" sz="1300" b="1" dirty="0" smtClean="0"/>
              <a:t>Magnitud media global del efecto del tratamiento</a:t>
            </a:r>
            <a:endParaRPr sz="1300" b="1" dirty="0"/>
          </a:p>
          <a:p>
            <a:pPr marL="0" lvl="0" indent="0" algn="ctr" rtl="0">
              <a:spcBef>
                <a:spcPts val="0"/>
              </a:spcBef>
              <a:spcAft>
                <a:spcPts val="0"/>
              </a:spcAft>
              <a:buNone/>
            </a:pPr>
            <a:r>
              <a:rPr lang="en" sz="1200" i="1" dirty="0" smtClean="0">
                <a:latin typeface="Candara" panose="020E0502030303020204" pitchFamily="34" charset="0"/>
              </a:rPr>
              <a:t>Conjunto de magnitudes del efecto en períodos secuenciales.</a:t>
            </a:r>
          </a:p>
          <a:p>
            <a:pPr marL="0" lvl="0" indent="0" algn="ctr" rtl="0">
              <a:spcBef>
                <a:spcPts val="0"/>
              </a:spcBef>
              <a:spcAft>
                <a:spcPts val="0"/>
              </a:spcAft>
              <a:buNone/>
            </a:pPr>
            <a:r>
              <a:rPr lang="en" sz="1200" i="1" dirty="0" smtClean="0">
                <a:latin typeface="Candara" panose="020E0502030303020204" pitchFamily="34" charset="0"/>
              </a:rPr>
              <a:t>Curvas de supervivencia</a:t>
            </a:r>
            <a:endParaRPr sz="1200" i="1" dirty="0">
              <a:latin typeface="Candara" panose="020E0502030303020204" pitchFamily="34" charset="0"/>
            </a:endParaRPr>
          </a:p>
        </p:txBody>
      </p:sp>
      <p:sp>
        <p:nvSpPr>
          <p:cNvPr id="328" name="Google Shape;328;p30"/>
          <p:cNvSpPr txBox="1">
            <a:spLocks noGrp="1"/>
          </p:cNvSpPr>
          <p:nvPr>
            <p:ph type="body" idx="3"/>
          </p:nvPr>
        </p:nvSpPr>
        <p:spPr>
          <a:xfrm>
            <a:off x="2159577" y="3338364"/>
            <a:ext cx="2409900" cy="1305000"/>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0" lvl="0" indent="0" algn="ctr" rtl="0">
              <a:spcBef>
                <a:spcPts val="600"/>
              </a:spcBef>
              <a:spcAft>
                <a:spcPts val="0"/>
              </a:spcAft>
              <a:buNone/>
            </a:pPr>
            <a:r>
              <a:rPr lang="es-ES" sz="1600" b="1" dirty="0" smtClean="0"/>
              <a:t>Análisis de sensibilidad </a:t>
            </a:r>
            <a:r>
              <a:rPr lang="es-ES" sz="1600" b="1" i="1" dirty="0" smtClean="0"/>
              <a:t>pos hoc</a:t>
            </a:r>
            <a:endParaRPr sz="1600" b="1" dirty="0"/>
          </a:p>
          <a:p>
            <a:pPr marL="0" lvl="0" indent="0" algn="ctr" rtl="0">
              <a:spcBef>
                <a:spcPts val="600"/>
              </a:spcBef>
              <a:spcAft>
                <a:spcPts val="0"/>
              </a:spcAft>
              <a:buNone/>
            </a:pPr>
            <a:r>
              <a:rPr lang="es-ES" sz="1200" i="1" dirty="0" smtClean="0">
                <a:latin typeface="Candara" panose="020E0502030303020204" pitchFamily="34" charset="0"/>
              </a:rPr>
              <a:t>Diferencias entre el beneficio aportado a largo plazo</a:t>
            </a:r>
            <a:endParaRPr sz="1200" i="1" dirty="0">
              <a:latin typeface="Candara" panose="020E0502030303020204" pitchFamily="34" charset="0"/>
            </a:endParaRPr>
          </a:p>
          <a:p>
            <a:pPr marL="0" lvl="0" indent="0" algn="ctr" rtl="0">
              <a:spcBef>
                <a:spcPts val="600"/>
              </a:spcBef>
              <a:spcAft>
                <a:spcPts val="0"/>
              </a:spcAft>
              <a:buNone/>
            </a:pPr>
            <a:endParaRPr sz="1100" dirty="0"/>
          </a:p>
        </p:txBody>
      </p:sp>
      <p:sp>
        <p:nvSpPr>
          <p:cNvPr id="329" name="Google Shape;329;p30"/>
          <p:cNvSpPr txBox="1">
            <a:spLocks noGrp="1"/>
          </p:cNvSpPr>
          <p:nvPr>
            <p:ph type="body" idx="1"/>
          </p:nvPr>
        </p:nvSpPr>
        <p:spPr>
          <a:xfrm>
            <a:off x="4716933" y="3338364"/>
            <a:ext cx="2409900" cy="1305000"/>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ctr" anchorCtr="0">
            <a:noAutofit/>
          </a:bodyPr>
          <a:lstStyle/>
          <a:p>
            <a:pPr marL="0" lvl="0" indent="0" algn="ctr" rtl="0">
              <a:spcBef>
                <a:spcPts val="600"/>
              </a:spcBef>
              <a:spcAft>
                <a:spcPts val="0"/>
              </a:spcAft>
              <a:buNone/>
            </a:pPr>
            <a:r>
              <a:rPr lang="es-ES" sz="1600" b="1" dirty="0" smtClean="0"/>
              <a:t>Riesgo </a:t>
            </a:r>
            <a:r>
              <a:rPr lang="es-ES" sz="1600" b="1" i="1" dirty="0" smtClean="0"/>
              <a:t>(pos hoc)</a:t>
            </a:r>
            <a:endParaRPr sz="1600" b="1" i="1" dirty="0"/>
          </a:p>
          <a:p>
            <a:pPr marL="0" lvl="0" indent="0" algn="ctr" rtl="0">
              <a:spcBef>
                <a:spcPts val="0"/>
              </a:spcBef>
              <a:spcAft>
                <a:spcPts val="0"/>
              </a:spcAft>
              <a:buNone/>
            </a:pPr>
            <a:r>
              <a:rPr lang="en" sz="1200" i="1" dirty="0" smtClean="0">
                <a:latin typeface="Candara" panose="020E0502030303020204" pitchFamily="34" charset="0"/>
              </a:rPr>
              <a:t>2 HR</a:t>
            </a:r>
          </a:p>
          <a:p>
            <a:pPr marL="0" lvl="0" indent="0" algn="ctr" rtl="0">
              <a:spcBef>
                <a:spcPts val="0"/>
              </a:spcBef>
              <a:spcAft>
                <a:spcPts val="0"/>
              </a:spcAft>
              <a:buNone/>
            </a:pPr>
            <a:r>
              <a:rPr lang="en" sz="1200" i="1" dirty="0" smtClean="0">
                <a:latin typeface="Candara" panose="020E0502030303020204" pitchFamily="34" charset="0"/>
              </a:rPr>
              <a:t>1 antes y 1 después (4 y 9 años)</a:t>
            </a:r>
            <a:endParaRPr sz="1200" i="1" dirty="0">
              <a:latin typeface="Candara" panose="020E0502030303020204" pitchFamily="34" charset="0"/>
            </a:endParaRPr>
          </a:p>
        </p:txBody>
      </p:sp>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16</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9"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Métodos:</a:t>
            </a:r>
            <a:endParaRPr lang="en-US" sz="3600" dirty="0"/>
          </a:p>
        </p:txBody>
      </p:sp>
      <p:sp>
        <p:nvSpPr>
          <p:cNvPr id="20" name="Google Shape;156;p18"/>
          <p:cNvSpPr txBox="1">
            <a:spLocks/>
          </p:cNvSpPr>
          <p:nvPr/>
        </p:nvSpPr>
        <p:spPr>
          <a:xfrm>
            <a:off x="4908331" y="694705"/>
            <a:ext cx="3436883" cy="682048"/>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800" i="1" dirty="0" smtClean="0">
                <a:solidFill>
                  <a:schemeClr val="accent3"/>
                </a:solidFill>
                <a:latin typeface="Candara" panose="020E0502030303020204" pitchFamily="34" charset="0"/>
              </a:rPr>
              <a:t>Análisis estadístico</a:t>
            </a:r>
            <a:endParaRPr lang="es-ES" sz="2800" i="1" dirty="0">
              <a:solidFill>
                <a:schemeClr val="accent3"/>
              </a:solidFill>
              <a:latin typeface="Candara" panose="020E0502030303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6">
                                            <p:bg/>
                                          </p:spTgt>
                                        </p:tgtEl>
                                        <p:attrNameLst>
                                          <p:attrName>style.visibility</p:attrName>
                                        </p:attrNameLst>
                                      </p:cBhvr>
                                      <p:to>
                                        <p:strVal val="visible"/>
                                      </p:to>
                                    </p:set>
                                    <p:animEffect transition="in" filter="fade">
                                      <p:cBhvr>
                                        <p:cTn id="7" dur="500"/>
                                        <p:tgtEl>
                                          <p:spTgt spid="32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6">
                                            <p:txEl>
                                              <p:pRg st="0" end="0"/>
                                            </p:txEl>
                                          </p:spTgt>
                                        </p:tgtEl>
                                        <p:attrNameLst>
                                          <p:attrName>style.visibility</p:attrName>
                                        </p:attrNameLst>
                                      </p:cBhvr>
                                      <p:to>
                                        <p:strVal val="visible"/>
                                      </p:to>
                                    </p:set>
                                    <p:animEffect transition="in" filter="fade">
                                      <p:cBhvr>
                                        <p:cTn id="10" dur="500"/>
                                        <p:tgtEl>
                                          <p:spTgt spid="32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6">
                                            <p:txEl>
                                              <p:pRg st="1" end="1"/>
                                            </p:txEl>
                                          </p:spTgt>
                                        </p:tgtEl>
                                        <p:attrNameLst>
                                          <p:attrName>style.visibility</p:attrName>
                                        </p:attrNameLst>
                                      </p:cBhvr>
                                      <p:to>
                                        <p:strVal val="visible"/>
                                      </p:to>
                                    </p:set>
                                    <p:animEffect transition="in" filter="fade">
                                      <p:cBhvr>
                                        <p:cTn id="13" dur="500"/>
                                        <p:tgtEl>
                                          <p:spTgt spid="326">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6">
                                            <p:txEl>
                                              <p:pRg st="2" end="2"/>
                                            </p:txEl>
                                          </p:spTgt>
                                        </p:tgtEl>
                                        <p:attrNameLst>
                                          <p:attrName>style.visibility</p:attrName>
                                        </p:attrNameLst>
                                      </p:cBhvr>
                                      <p:to>
                                        <p:strVal val="visible"/>
                                      </p:to>
                                    </p:set>
                                    <p:animEffect transition="in" filter="fade">
                                      <p:cBhvr>
                                        <p:cTn id="16" dur="500"/>
                                        <p:tgtEl>
                                          <p:spTgt spid="32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27">
                                            <p:bg/>
                                          </p:spTgt>
                                        </p:tgtEl>
                                        <p:attrNameLst>
                                          <p:attrName>style.visibility</p:attrName>
                                        </p:attrNameLst>
                                      </p:cBhvr>
                                      <p:to>
                                        <p:strVal val="visible"/>
                                      </p:to>
                                    </p:set>
                                    <p:animEffect transition="in" filter="fade">
                                      <p:cBhvr>
                                        <p:cTn id="21" dur="500"/>
                                        <p:tgtEl>
                                          <p:spTgt spid="327">
                                            <p:bg/>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27">
                                            <p:txEl>
                                              <p:pRg st="0" end="0"/>
                                            </p:txEl>
                                          </p:spTgt>
                                        </p:tgtEl>
                                        <p:attrNameLst>
                                          <p:attrName>style.visibility</p:attrName>
                                        </p:attrNameLst>
                                      </p:cBhvr>
                                      <p:to>
                                        <p:strVal val="visible"/>
                                      </p:to>
                                    </p:set>
                                    <p:animEffect transition="in" filter="fade">
                                      <p:cBhvr>
                                        <p:cTn id="24" dur="500"/>
                                        <p:tgtEl>
                                          <p:spTgt spid="327">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7">
                                            <p:txEl>
                                              <p:pRg st="1" end="1"/>
                                            </p:txEl>
                                          </p:spTgt>
                                        </p:tgtEl>
                                        <p:attrNameLst>
                                          <p:attrName>style.visibility</p:attrName>
                                        </p:attrNameLst>
                                      </p:cBhvr>
                                      <p:to>
                                        <p:strVal val="visible"/>
                                      </p:to>
                                    </p:set>
                                    <p:animEffect transition="in" filter="fade">
                                      <p:cBhvr>
                                        <p:cTn id="27" dur="500"/>
                                        <p:tgtEl>
                                          <p:spTgt spid="327">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27">
                                            <p:txEl>
                                              <p:pRg st="2" end="2"/>
                                            </p:txEl>
                                          </p:spTgt>
                                        </p:tgtEl>
                                        <p:attrNameLst>
                                          <p:attrName>style.visibility</p:attrName>
                                        </p:attrNameLst>
                                      </p:cBhvr>
                                      <p:to>
                                        <p:strVal val="visible"/>
                                      </p:to>
                                    </p:set>
                                    <p:animEffect transition="in" filter="fade">
                                      <p:cBhvr>
                                        <p:cTn id="30" dur="500"/>
                                        <p:tgtEl>
                                          <p:spTgt spid="327">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8">
                                            <p:bg/>
                                          </p:spTgt>
                                        </p:tgtEl>
                                        <p:attrNameLst>
                                          <p:attrName>style.visibility</p:attrName>
                                        </p:attrNameLst>
                                      </p:cBhvr>
                                      <p:to>
                                        <p:strVal val="visible"/>
                                      </p:to>
                                    </p:set>
                                    <p:animEffect transition="in" filter="fade">
                                      <p:cBhvr>
                                        <p:cTn id="35" dur="500"/>
                                        <p:tgtEl>
                                          <p:spTgt spid="328">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8">
                                            <p:txEl>
                                              <p:pRg st="0" end="0"/>
                                            </p:txEl>
                                          </p:spTgt>
                                        </p:tgtEl>
                                        <p:attrNameLst>
                                          <p:attrName>style.visibility</p:attrName>
                                        </p:attrNameLst>
                                      </p:cBhvr>
                                      <p:to>
                                        <p:strVal val="visible"/>
                                      </p:to>
                                    </p:set>
                                    <p:animEffect transition="in" filter="fade">
                                      <p:cBhvr>
                                        <p:cTn id="38" dur="500"/>
                                        <p:tgtEl>
                                          <p:spTgt spid="328">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28">
                                            <p:txEl>
                                              <p:pRg st="1" end="1"/>
                                            </p:txEl>
                                          </p:spTgt>
                                        </p:tgtEl>
                                        <p:attrNameLst>
                                          <p:attrName>style.visibility</p:attrName>
                                        </p:attrNameLst>
                                      </p:cBhvr>
                                      <p:to>
                                        <p:strVal val="visible"/>
                                      </p:to>
                                    </p:set>
                                    <p:animEffect transition="in" filter="fade">
                                      <p:cBhvr>
                                        <p:cTn id="41" dur="500"/>
                                        <p:tgtEl>
                                          <p:spTgt spid="32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29">
                                            <p:bg/>
                                          </p:spTgt>
                                        </p:tgtEl>
                                        <p:attrNameLst>
                                          <p:attrName>style.visibility</p:attrName>
                                        </p:attrNameLst>
                                      </p:cBhvr>
                                      <p:to>
                                        <p:strVal val="visible"/>
                                      </p:to>
                                    </p:set>
                                    <p:animEffect transition="in" filter="fade">
                                      <p:cBhvr>
                                        <p:cTn id="46" dur="500"/>
                                        <p:tgtEl>
                                          <p:spTgt spid="329">
                                            <p:bg/>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9">
                                            <p:txEl>
                                              <p:pRg st="0" end="0"/>
                                            </p:txEl>
                                          </p:spTgt>
                                        </p:tgtEl>
                                        <p:attrNameLst>
                                          <p:attrName>style.visibility</p:attrName>
                                        </p:attrNameLst>
                                      </p:cBhvr>
                                      <p:to>
                                        <p:strVal val="visible"/>
                                      </p:to>
                                    </p:set>
                                    <p:animEffect transition="in" filter="fade">
                                      <p:cBhvr>
                                        <p:cTn id="49" dur="500"/>
                                        <p:tgtEl>
                                          <p:spTgt spid="329">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9">
                                            <p:txEl>
                                              <p:pRg st="1" end="1"/>
                                            </p:txEl>
                                          </p:spTgt>
                                        </p:tgtEl>
                                        <p:attrNameLst>
                                          <p:attrName>style.visibility</p:attrName>
                                        </p:attrNameLst>
                                      </p:cBhvr>
                                      <p:to>
                                        <p:strVal val="visible"/>
                                      </p:to>
                                    </p:set>
                                    <p:animEffect transition="in" filter="fade">
                                      <p:cBhvr>
                                        <p:cTn id="52" dur="500"/>
                                        <p:tgtEl>
                                          <p:spTgt spid="329">
                                            <p:txEl>
                                              <p:pRg st="1" end="1"/>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29">
                                            <p:txEl>
                                              <p:pRg st="2" end="2"/>
                                            </p:txEl>
                                          </p:spTgt>
                                        </p:tgtEl>
                                        <p:attrNameLst>
                                          <p:attrName>style.visibility</p:attrName>
                                        </p:attrNameLst>
                                      </p:cBhvr>
                                      <p:to>
                                        <p:strVal val="visible"/>
                                      </p:to>
                                    </p:set>
                                    <p:animEffect transition="in" filter="fade">
                                      <p:cBhvr>
                                        <p:cTn id="55" dur="500"/>
                                        <p:tgtEl>
                                          <p:spTgt spid="3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 grpId="0" build="allAtOnce" animBg="1"/>
      <p:bldP spid="327" grpId="0" build="allAtOnce" animBg="1"/>
      <p:bldP spid="328" grpId="0" build="allAtOnce" animBg="1"/>
      <p:bldP spid="329" grpId="0" build="allAtOnce"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Resultados:</a:t>
            </a:r>
            <a:endParaRPr dirty="0"/>
          </a:p>
        </p:txBody>
      </p:sp>
      <p:sp>
        <p:nvSpPr>
          <p:cNvPr id="429" name="Google Shape;429;p38"/>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dirty="0">
                <a:solidFill>
                  <a:schemeClr val="accent2"/>
                </a:solidFill>
                <a:latin typeface="Roboto Slab"/>
                <a:ea typeface="Roboto Slab"/>
                <a:cs typeface="Roboto Slab"/>
                <a:sym typeface="Roboto Slab"/>
              </a:rPr>
              <a:t>3</a:t>
            </a:r>
            <a:endParaRPr sz="20000" dirty="0">
              <a:solidFill>
                <a:schemeClr val="accent2"/>
              </a:solidFill>
              <a:latin typeface="Roboto Slab"/>
              <a:ea typeface="Roboto Slab"/>
              <a:cs typeface="Roboto Slab"/>
              <a:sym typeface="Roboto Slab"/>
            </a:endParaRPr>
          </a:p>
        </p:txBody>
      </p:sp>
      <p:sp>
        <p:nvSpPr>
          <p:cNvPr id="6" name="Google Shape;143;p16"/>
          <p:cNvSpPr txBox="1">
            <a:spLocks noGrp="1"/>
          </p:cNvSpPr>
          <p:nvPr>
            <p:ph type="subTitle" idx="1"/>
          </p:nvPr>
        </p:nvSpPr>
        <p:spPr>
          <a:xfrm>
            <a:off x="3897845" y="3983050"/>
            <a:ext cx="4845465"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smtClean="0">
                <a:latin typeface="Candara" panose="020E0502030303020204" pitchFamily="34" charset="0"/>
              </a:rPr>
              <a:t>Resultados a largo plazo del estudio SCD-HeFT</a:t>
            </a:r>
            <a:endParaRPr i="1" dirty="0">
              <a:latin typeface="Candara" panose="020E0502030303020204" pitchFamily="34" charset="0"/>
            </a:endParaRPr>
          </a:p>
        </p:txBody>
      </p:sp>
    </p:spTree>
    <p:extLst>
      <p:ext uri="{BB962C8B-B14F-4D97-AF65-F5344CB8AC3E}">
        <p14:creationId xmlns:p14="http://schemas.microsoft.com/office/powerpoint/2010/main" val="2900802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18</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9"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sp>
        <p:nvSpPr>
          <p:cNvPr id="20" name="Google Shape;156;p18"/>
          <p:cNvSpPr txBox="1">
            <a:spLocks/>
          </p:cNvSpPr>
          <p:nvPr/>
        </p:nvSpPr>
        <p:spPr>
          <a:xfrm>
            <a:off x="4908331" y="694705"/>
            <a:ext cx="3436883" cy="682048"/>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Población del estudio y determinación del estado vital</a:t>
            </a:r>
            <a:endParaRPr lang="es-ES" sz="2000" i="1" dirty="0">
              <a:solidFill>
                <a:schemeClr val="accent3"/>
              </a:solidFill>
              <a:latin typeface="Candara" panose="020E0502030303020204" pitchFamily="34" charset="0"/>
            </a:endParaRPr>
          </a:p>
        </p:txBody>
      </p:sp>
      <p:pic>
        <p:nvPicPr>
          <p:cNvPr id="8" name="Imagen 7"/>
          <p:cNvPicPr>
            <a:picLocks noChangeAspect="1"/>
          </p:cNvPicPr>
          <p:nvPr/>
        </p:nvPicPr>
        <p:blipFill>
          <a:blip r:embed="rId3"/>
          <a:stretch>
            <a:fillRect/>
          </a:stretch>
        </p:blipFill>
        <p:spPr>
          <a:xfrm>
            <a:off x="1481535" y="2033337"/>
            <a:ext cx="6472065" cy="2444485"/>
          </a:xfrm>
          <a:prstGeom prst="rect">
            <a:avLst/>
          </a:prstGeom>
        </p:spPr>
      </p:pic>
    </p:spTree>
    <p:extLst>
      <p:ext uri="{BB962C8B-B14F-4D97-AF65-F5344CB8AC3E}">
        <p14:creationId xmlns:p14="http://schemas.microsoft.com/office/powerpoint/2010/main" val="19523865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19</a:t>
            </a:fld>
            <a:endParaRPr/>
          </a:p>
        </p:txBody>
      </p:sp>
      <p:sp>
        <p:nvSpPr>
          <p:cNvPr id="18" name="Google Shape;156;p18"/>
          <p:cNvSpPr txBox="1">
            <a:spLocks noGrp="1"/>
          </p:cNvSpPr>
          <p:nvPr>
            <p:ph type="title"/>
          </p:nvPr>
        </p:nvSpPr>
        <p:spPr>
          <a:xfrm>
            <a:off x="298151" y="82123"/>
            <a:ext cx="4273850" cy="421311"/>
          </a:xfrm>
          <a:prstGeom prst="rect">
            <a:avLst/>
          </a:prstGeom>
        </p:spPr>
        <p:txBody>
          <a:bodyPr spcFirstLastPara="1" wrap="square" lIns="91425" tIns="91425" rIns="91425" bIns="91425" anchor="ctr" anchorCtr="0">
            <a:noAutofit/>
          </a:bodyPr>
          <a:lstStyle/>
          <a:p>
            <a:pPr algn="ctr"/>
            <a:r>
              <a:rPr lang="es-ES" sz="1200" i="1" dirty="0">
                <a:solidFill>
                  <a:schemeClr val="accent5"/>
                </a:solidFill>
                <a:latin typeface="Candara" panose="020E0502030303020204" pitchFamily="34" charset="0"/>
              </a:rPr>
              <a:t>Resultados a largo plazo de la </a:t>
            </a:r>
            <a:r>
              <a:rPr lang="es-ES" sz="1200" i="1" dirty="0" smtClean="0">
                <a:solidFill>
                  <a:schemeClr val="accent5"/>
                </a:solidFill>
                <a:latin typeface="Candara" panose="020E0502030303020204" pitchFamily="34" charset="0"/>
              </a:rPr>
              <a:t>terapia </a:t>
            </a:r>
            <a:r>
              <a:rPr lang="en-US" sz="1200" i="1" dirty="0" smtClean="0">
                <a:solidFill>
                  <a:schemeClr val="accent5"/>
                </a:solidFill>
                <a:latin typeface="Candara" panose="020E0502030303020204" pitchFamily="34" charset="0"/>
              </a:rPr>
              <a:t>con </a:t>
            </a:r>
            <a:r>
              <a:rPr lang="en-US" sz="1200" i="1" dirty="0">
                <a:solidFill>
                  <a:schemeClr val="accent5"/>
                </a:solidFill>
                <a:latin typeface="Candara" panose="020E0502030303020204" pitchFamily="34" charset="0"/>
              </a:rPr>
              <a:t>desfibrilador automático </a:t>
            </a:r>
            <a:r>
              <a:rPr lang="en-US" sz="1200" i="1" dirty="0" smtClean="0">
                <a:solidFill>
                  <a:schemeClr val="accent5"/>
                </a:solidFill>
                <a:latin typeface="Candara" panose="020E0502030303020204" pitchFamily="34" charset="0"/>
              </a:rPr>
              <a:t>implantable en </a:t>
            </a:r>
            <a:r>
              <a:rPr lang="en-US" sz="1200" i="1" dirty="0">
                <a:solidFill>
                  <a:schemeClr val="accent5"/>
                </a:solidFill>
                <a:latin typeface="Candara" panose="020E0502030303020204" pitchFamily="34" charset="0"/>
              </a:rPr>
              <a:t>el ensayo SCD-</a:t>
            </a:r>
            <a:r>
              <a:rPr lang="en-US" sz="1200" i="1" dirty="0" err="1">
                <a:solidFill>
                  <a:schemeClr val="accent5"/>
                </a:solidFill>
                <a:latin typeface="Candara" panose="020E0502030303020204" pitchFamily="34" charset="0"/>
              </a:rPr>
              <a:t>HeFT</a:t>
            </a:r>
            <a:endParaRPr sz="1200" i="1" dirty="0">
              <a:solidFill>
                <a:schemeClr val="accent5"/>
              </a:solidFill>
              <a:latin typeface="Candara" panose="020E0502030303020204" pitchFamily="34" charset="0"/>
            </a:endParaRPr>
          </a:p>
        </p:txBody>
      </p:sp>
      <p:sp>
        <p:nvSpPr>
          <p:cNvPr id="20" name="Google Shape;156;p18"/>
          <p:cNvSpPr txBox="1">
            <a:spLocks/>
          </p:cNvSpPr>
          <p:nvPr/>
        </p:nvSpPr>
        <p:spPr>
          <a:xfrm>
            <a:off x="716634" y="1735229"/>
            <a:ext cx="3436883" cy="682048"/>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Características clínicas de los pacientes supervivientes</a:t>
            </a:r>
            <a:endParaRPr lang="es-ES" sz="2000" i="1" dirty="0">
              <a:solidFill>
                <a:schemeClr val="accent3"/>
              </a:solidFill>
              <a:latin typeface="Candara" panose="020E0502030303020204" pitchFamily="34" charset="0"/>
            </a:endParaRPr>
          </a:p>
        </p:txBody>
      </p:sp>
      <p:sp>
        <p:nvSpPr>
          <p:cNvPr id="6"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pic>
        <p:nvPicPr>
          <p:cNvPr id="2" name="Imagen 1"/>
          <p:cNvPicPr>
            <a:picLocks noChangeAspect="1"/>
          </p:cNvPicPr>
          <p:nvPr/>
        </p:nvPicPr>
        <p:blipFill>
          <a:blip r:embed="rId3"/>
          <a:stretch>
            <a:fillRect/>
          </a:stretch>
        </p:blipFill>
        <p:spPr>
          <a:xfrm>
            <a:off x="4708634" y="0"/>
            <a:ext cx="4351283" cy="5145313"/>
          </a:xfrm>
          <a:prstGeom prst="rect">
            <a:avLst/>
          </a:prstGeom>
        </p:spPr>
      </p:pic>
      <p:sp>
        <p:nvSpPr>
          <p:cNvPr id="3" name="Rectángulo 2"/>
          <p:cNvSpPr/>
          <p:nvPr/>
        </p:nvSpPr>
        <p:spPr>
          <a:xfrm>
            <a:off x="4708634" y="883578"/>
            <a:ext cx="4351283" cy="19520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ángulo 7"/>
          <p:cNvSpPr/>
          <p:nvPr/>
        </p:nvSpPr>
        <p:spPr>
          <a:xfrm>
            <a:off x="4708633" y="1497488"/>
            <a:ext cx="4351283" cy="19520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ángulo 8"/>
          <p:cNvSpPr/>
          <p:nvPr/>
        </p:nvSpPr>
        <p:spPr>
          <a:xfrm>
            <a:off x="4712171" y="1649888"/>
            <a:ext cx="4351283" cy="195209"/>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ángulo 9"/>
          <p:cNvSpPr/>
          <p:nvPr/>
        </p:nvSpPr>
        <p:spPr>
          <a:xfrm>
            <a:off x="4701538" y="1975120"/>
            <a:ext cx="4351283" cy="195209"/>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4694441" y="2572656"/>
            <a:ext cx="4351283" cy="393828"/>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4694442" y="2166193"/>
            <a:ext cx="4351283" cy="410082"/>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ángulo 13"/>
          <p:cNvSpPr/>
          <p:nvPr/>
        </p:nvSpPr>
        <p:spPr>
          <a:xfrm>
            <a:off x="4694440" y="4047844"/>
            <a:ext cx="4351283" cy="195209"/>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265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1" grpId="0" animBg="1"/>
      <p:bldP spid="12"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5"/>
          <p:cNvSpPr txBox="1">
            <a:spLocks noGrp="1"/>
          </p:cNvSpPr>
          <p:nvPr>
            <p:ph type="ctrTitle" idx="4294967295"/>
          </p:nvPr>
        </p:nvSpPr>
        <p:spPr>
          <a:xfrm>
            <a:off x="685800" y="499125"/>
            <a:ext cx="6593700" cy="75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t>Pregunta del ciclo:</a:t>
            </a:r>
            <a:endParaRPr sz="2400" dirty="0"/>
          </a:p>
        </p:txBody>
      </p:sp>
      <p:sp>
        <p:nvSpPr>
          <p:cNvPr id="135" name="Google Shape;135;p15"/>
          <p:cNvSpPr txBox="1">
            <a:spLocks noGrp="1"/>
          </p:cNvSpPr>
          <p:nvPr>
            <p:ph type="subTitle" idx="4294967295"/>
          </p:nvPr>
        </p:nvSpPr>
        <p:spPr>
          <a:xfrm>
            <a:off x="685800" y="1259025"/>
            <a:ext cx="7772400" cy="2703600"/>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s-VE" sz="2200" b="1" i="1" dirty="0" smtClean="0">
                <a:solidFill>
                  <a:srgbClr val="FFFFFF"/>
                </a:solidFill>
                <a:latin typeface="Candara" panose="020E0502030303020204" pitchFamily="34" charset="0"/>
              </a:rPr>
              <a:t>En </a:t>
            </a:r>
            <a:r>
              <a:rPr lang="es-VE" sz="2200" b="1" i="1" dirty="0">
                <a:solidFill>
                  <a:srgbClr val="FFFFFF"/>
                </a:solidFill>
                <a:latin typeface="Candara" panose="020E0502030303020204" pitchFamily="34" charset="0"/>
              </a:rPr>
              <a:t>el paciente con miocardiopatía dilatada no isquémica con FEVI severamente deprimida </a:t>
            </a:r>
            <a:r>
              <a:rPr lang="es-VE" sz="2200" b="1" i="1" dirty="0" smtClean="0">
                <a:solidFill>
                  <a:srgbClr val="FFFFFF"/>
                </a:solidFill>
                <a:latin typeface="Candara" panose="020E0502030303020204" pitchFamily="34" charset="0"/>
              </a:rPr>
              <a:t>¿qué </a:t>
            </a:r>
            <a:r>
              <a:rPr lang="es-VE" sz="2200" b="1" i="1" dirty="0">
                <a:solidFill>
                  <a:srgbClr val="FFFFFF"/>
                </a:solidFill>
                <a:latin typeface="Candara" panose="020E0502030303020204" pitchFamily="34" charset="0"/>
              </a:rPr>
              <a:t>efecto tiene sobre la mortalidad el uso de </a:t>
            </a:r>
            <a:r>
              <a:rPr lang="es-VE" sz="2200" b="1" i="1" dirty="0">
                <a:solidFill>
                  <a:srgbClr val="FFC000"/>
                </a:solidFill>
                <a:latin typeface="Candara" panose="020E0502030303020204" pitchFamily="34" charset="0"/>
              </a:rPr>
              <a:t>desfibriladores automáticos implantables</a:t>
            </a:r>
            <a:r>
              <a:rPr lang="es-VE" sz="2200" b="1" i="1" dirty="0">
                <a:solidFill>
                  <a:srgbClr val="FFFFFF"/>
                </a:solidFill>
                <a:latin typeface="Candara" panose="020E0502030303020204" pitchFamily="34" charset="0"/>
              </a:rPr>
              <a:t>, para la </a:t>
            </a:r>
            <a:r>
              <a:rPr lang="es-VE" sz="2200" b="1" i="1" dirty="0">
                <a:solidFill>
                  <a:srgbClr val="FFC000"/>
                </a:solidFill>
                <a:latin typeface="Candara" panose="020E0502030303020204" pitchFamily="34" charset="0"/>
              </a:rPr>
              <a:t>prevención primaria de muerte súbita</a:t>
            </a:r>
            <a:r>
              <a:rPr lang="es-VE" sz="2200" b="1" i="1" dirty="0">
                <a:solidFill>
                  <a:srgbClr val="FFFFFF"/>
                </a:solidFill>
                <a:latin typeface="Candara" panose="020E0502030303020204" pitchFamily="34" charset="0"/>
              </a:rPr>
              <a:t>, en comparación al tratamiento </a:t>
            </a:r>
            <a:r>
              <a:rPr lang="es-VE" sz="2200" b="1" i="1" dirty="0" err="1">
                <a:solidFill>
                  <a:srgbClr val="FFFFFF"/>
                </a:solidFill>
                <a:latin typeface="Candara" panose="020E0502030303020204" pitchFamily="34" charset="0"/>
              </a:rPr>
              <a:t>antiarrítmico</a:t>
            </a:r>
            <a:r>
              <a:rPr lang="es-VE" sz="2200" b="1" i="1" dirty="0" smtClean="0">
                <a:solidFill>
                  <a:srgbClr val="FFFFFF"/>
                </a:solidFill>
                <a:latin typeface="Candara" panose="020E0502030303020204" pitchFamily="34" charset="0"/>
              </a:rPr>
              <a:t>?</a:t>
            </a:r>
            <a:endParaRPr lang="es-VE" sz="2200" b="1" i="1" dirty="0">
              <a:solidFill>
                <a:srgbClr val="FFFFFF"/>
              </a:solidFill>
              <a:latin typeface="Candara" panose="020E0502030303020204" pitchFamily="34" charset="0"/>
            </a:endParaRPr>
          </a:p>
        </p:txBody>
      </p:sp>
      <p:sp>
        <p:nvSpPr>
          <p:cNvPr id="137" name="Google Shape;137;p1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20</a:t>
            </a:fld>
            <a:endParaRPr/>
          </a:p>
        </p:txBody>
      </p:sp>
      <p:sp>
        <p:nvSpPr>
          <p:cNvPr id="8" name="Google Shape;156;p18"/>
          <p:cNvSpPr txBox="1">
            <a:spLocks/>
          </p:cNvSpPr>
          <p:nvPr/>
        </p:nvSpPr>
        <p:spPr>
          <a:xfrm>
            <a:off x="532067" y="1386676"/>
            <a:ext cx="3614631" cy="942300"/>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Características clínicas de los pacientes supervivientes</a:t>
            </a:r>
            <a:endParaRPr lang="es-ES" sz="2000" i="1" dirty="0">
              <a:solidFill>
                <a:schemeClr val="accent3"/>
              </a:solidFill>
              <a:latin typeface="Candara" panose="020E0502030303020204" pitchFamily="34" charset="0"/>
            </a:endParaRPr>
          </a:p>
        </p:txBody>
      </p:sp>
      <p:sp>
        <p:nvSpPr>
          <p:cNvPr id="9" name="Google Shape;142;p16"/>
          <p:cNvSpPr txBox="1">
            <a:spLocks/>
          </p:cNvSpPr>
          <p:nvPr/>
        </p:nvSpPr>
        <p:spPr>
          <a:xfrm>
            <a:off x="795528" y="31900"/>
            <a:ext cx="2921841"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solidFill>
                  <a:schemeClr val="accent3"/>
                </a:solidFill>
              </a:rPr>
              <a:t>Resultados</a:t>
            </a:r>
            <a:r>
              <a:rPr lang="en-US" sz="3600" dirty="0" smtClean="0">
                <a:solidFill>
                  <a:schemeClr val="accent3"/>
                </a:solidFill>
              </a:rPr>
              <a:t>:</a:t>
            </a:r>
            <a:endParaRPr lang="en-US" sz="3600" dirty="0">
              <a:solidFill>
                <a:schemeClr val="accent3"/>
              </a:solidFill>
            </a:endParaRPr>
          </a:p>
        </p:txBody>
      </p:sp>
      <p:pic>
        <p:nvPicPr>
          <p:cNvPr id="10" name="Imagen 9"/>
          <p:cNvPicPr>
            <a:picLocks noChangeAspect="1"/>
          </p:cNvPicPr>
          <p:nvPr/>
        </p:nvPicPr>
        <p:blipFill rotWithShape="1">
          <a:blip r:embed="rId3"/>
          <a:srcRect r="23712" b="4396"/>
          <a:stretch/>
        </p:blipFill>
        <p:spPr>
          <a:xfrm>
            <a:off x="4554995" y="31900"/>
            <a:ext cx="4397627" cy="5102854"/>
          </a:xfrm>
          <a:prstGeom prst="rect">
            <a:avLst/>
          </a:prstGeom>
        </p:spPr>
      </p:pic>
      <p:sp>
        <p:nvSpPr>
          <p:cNvPr id="2" name="Rectángulo 1"/>
          <p:cNvSpPr/>
          <p:nvPr/>
        </p:nvSpPr>
        <p:spPr>
          <a:xfrm>
            <a:off x="4438185" y="646771"/>
            <a:ext cx="4514437" cy="111512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echa derecha 2"/>
          <p:cNvSpPr/>
          <p:nvPr/>
        </p:nvSpPr>
        <p:spPr>
          <a:xfrm>
            <a:off x="4350847" y="1275164"/>
            <a:ext cx="291487" cy="126588"/>
          </a:xfrm>
          <a:prstGeom prst="rightArrow">
            <a:avLst/>
          </a:prstGeom>
          <a:solidFill>
            <a:schemeClr val="accent6"/>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echa derecha 10"/>
          <p:cNvSpPr/>
          <p:nvPr/>
        </p:nvSpPr>
        <p:spPr>
          <a:xfrm>
            <a:off x="4347133" y="1438715"/>
            <a:ext cx="291487" cy="126588"/>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ángulo 3"/>
          <p:cNvSpPr/>
          <p:nvPr/>
        </p:nvSpPr>
        <p:spPr>
          <a:xfrm>
            <a:off x="4438185" y="1728440"/>
            <a:ext cx="4514437" cy="628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echa derecha 4"/>
          <p:cNvSpPr/>
          <p:nvPr/>
        </p:nvSpPr>
        <p:spPr>
          <a:xfrm>
            <a:off x="4282068" y="2184010"/>
            <a:ext cx="312234" cy="14496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echa derecha 12"/>
          <p:cNvSpPr/>
          <p:nvPr/>
        </p:nvSpPr>
        <p:spPr>
          <a:xfrm>
            <a:off x="4347133" y="3550646"/>
            <a:ext cx="312234" cy="14496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echa derecha 13"/>
          <p:cNvSpPr/>
          <p:nvPr/>
        </p:nvSpPr>
        <p:spPr>
          <a:xfrm>
            <a:off x="4347133" y="4007005"/>
            <a:ext cx="312234" cy="144966"/>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375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11" grpId="0" animBg="1"/>
      <p:bldP spid="11" grpId="1" animBg="1"/>
      <p:bldP spid="4" grpId="0" animBg="1"/>
      <p:bldP spid="5"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21</a:t>
            </a:fld>
            <a:endParaRPr/>
          </a:p>
        </p:txBody>
      </p:sp>
      <p:sp>
        <p:nvSpPr>
          <p:cNvPr id="18" name="Google Shape;156;p18"/>
          <p:cNvSpPr txBox="1">
            <a:spLocks noGrp="1"/>
          </p:cNvSpPr>
          <p:nvPr>
            <p:ph type="title"/>
          </p:nvPr>
        </p:nvSpPr>
        <p:spPr>
          <a:xfrm>
            <a:off x="298151" y="82123"/>
            <a:ext cx="3550835" cy="421311"/>
          </a:xfrm>
          <a:prstGeom prst="rect">
            <a:avLst/>
          </a:prstGeom>
        </p:spPr>
        <p:txBody>
          <a:bodyPr spcFirstLastPara="1" wrap="square" lIns="91425" tIns="91425" rIns="91425" bIns="91425" anchor="ctr" anchorCtr="0">
            <a:noAutofit/>
          </a:bodyPr>
          <a:lstStyle/>
          <a:p>
            <a:pPr algn="ctr"/>
            <a:r>
              <a:rPr lang="es-ES" sz="1100" i="1" dirty="0">
                <a:solidFill>
                  <a:schemeClr val="accent5"/>
                </a:solidFill>
                <a:latin typeface="Candara" panose="020E0502030303020204" pitchFamily="34" charset="0"/>
              </a:rPr>
              <a:t>Resultados a largo plazo de la </a:t>
            </a:r>
            <a:r>
              <a:rPr lang="es-ES" sz="1100" i="1" dirty="0" smtClean="0">
                <a:solidFill>
                  <a:schemeClr val="accent5"/>
                </a:solidFill>
                <a:latin typeface="Candara" panose="020E0502030303020204" pitchFamily="34" charset="0"/>
              </a:rPr>
              <a:t>terapia </a:t>
            </a:r>
            <a:r>
              <a:rPr lang="en-US" sz="1100" i="1" dirty="0" smtClean="0">
                <a:solidFill>
                  <a:schemeClr val="accent5"/>
                </a:solidFill>
                <a:latin typeface="Candara" panose="020E0502030303020204" pitchFamily="34" charset="0"/>
              </a:rPr>
              <a:t>con </a:t>
            </a:r>
            <a:r>
              <a:rPr lang="en-US" sz="1100" i="1" dirty="0">
                <a:solidFill>
                  <a:schemeClr val="accent5"/>
                </a:solidFill>
                <a:latin typeface="Candara" panose="020E0502030303020204" pitchFamily="34" charset="0"/>
              </a:rPr>
              <a:t>desfibrilador automático </a:t>
            </a:r>
            <a:r>
              <a:rPr lang="en-US" sz="1100" i="1" dirty="0" smtClean="0">
                <a:solidFill>
                  <a:schemeClr val="accent5"/>
                </a:solidFill>
                <a:latin typeface="Candara" panose="020E0502030303020204" pitchFamily="34" charset="0"/>
              </a:rPr>
              <a:t>implantable en </a:t>
            </a:r>
            <a:r>
              <a:rPr lang="en-US" sz="1100" i="1" dirty="0">
                <a:solidFill>
                  <a:schemeClr val="accent5"/>
                </a:solidFill>
                <a:latin typeface="Candara" panose="020E0502030303020204" pitchFamily="34" charset="0"/>
              </a:rPr>
              <a:t>el ensayo SCD-</a:t>
            </a:r>
            <a:r>
              <a:rPr lang="en-US" sz="1100" i="1" dirty="0" err="1">
                <a:solidFill>
                  <a:schemeClr val="accent5"/>
                </a:solidFill>
                <a:latin typeface="Candara" panose="020E0502030303020204" pitchFamily="34" charset="0"/>
              </a:rPr>
              <a:t>HeFT</a:t>
            </a:r>
            <a:endParaRPr sz="1100" i="1" dirty="0">
              <a:solidFill>
                <a:schemeClr val="accent5"/>
              </a:solidFill>
              <a:latin typeface="Candara" panose="020E0502030303020204" pitchFamily="34" charset="0"/>
            </a:endParaRPr>
          </a:p>
        </p:txBody>
      </p:sp>
      <p:sp>
        <p:nvSpPr>
          <p:cNvPr id="20" name="Google Shape;156;p18"/>
          <p:cNvSpPr txBox="1">
            <a:spLocks/>
          </p:cNvSpPr>
          <p:nvPr/>
        </p:nvSpPr>
        <p:spPr>
          <a:xfrm>
            <a:off x="485920" y="1748038"/>
            <a:ext cx="3448127" cy="1101487"/>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Cambio del tratamiento a DAI y terapia de </a:t>
            </a:r>
            <a:r>
              <a:rPr lang="es-ES" sz="2000" i="1" dirty="0" err="1" smtClean="0">
                <a:solidFill>
                  <a:schemeClr val="accent3"/>
                </a:solidFill>
                <a:latin typeface="Candara" panose="020E0502030303020204" pitchFamily="34" charset="0"/>
              </a:rPr>
              <a:t>resincronización</a:t>
            </a:r>
            <a:r>
              <a:rPr lang="es-ES" sz="2000" i="1" dirty="0" smtClean="0">
                <a:solidFill>
                  <a:schemeClr val="accent3"/>
                </a:solidFill>
                <a:latin typeface="Candara" panose="020E0502030303020204" pitchFamily="34" charset="0"/>
              </a:rPr>
              <a:t> cardíaca</a:t>
            </a:r>
            <a:endParaRPr lang="es-ES" sz="2000" i="1" dirty="0">
              <a:solidFill>
                <a:schemeClr val="accent3"/>
              </a:solidFill>
              <a:latin typeface="Candara" panose="020E0502030303020204" pitchFamily="34" charset="0"/>
            </a:endParaRPr>
          </a:p>
        </p:txBody>
      </p:sp>
      <p:sp>
        <p:nvSpPr>
          <p:cNvPr id="6" name="Google Shape;142;p16"/>
          <p:cNvSpPr txBox="1">
            <a:spLocks/>
          </p:cNvSpPr>
          <p:nvPr/>
        </p:nvSpPr>
        <p:spPr>
          <a:xfrm>
            <a:off x="755526" y="585557"/>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pic>
        <p:nvPicPr>
          <p:cNvPr id="2" name="Imagen 1"/>
          <p:cNvPicPr>
            <a:picLocks noChangeAspect="1"/>
          </p:cNvPicPr>
          <p:nvPr/>
        </p:nvPicPr>
        <p:blipFill>
          <a:blip r:embed="rId3"/>
          <a:stretch>
            <a:fillRect/>
          </a:stretch>
        </p:blipFill>
        <p:spPr>
          <a:xfrm>
            <a:off x="4146039" y="0"/>
            <a:ext cx="4985570" cy="5143400"/>
          </a:xfrm>
          <a:prstGeom prst="rect">
            <a:avLst/>
          </a:prstGeom>
        </p:spPr>
      </p:pic>
      <p:sp>
        <p:nvSpPr>
          <p:cNvPr id="7" name="Rectángulo 6"/>
          <p:cNvSpPr/>
          <p:nvPr/>
        </p:nvSpPr>
        <p:spPr>
          <a:xfrm>
            <a:off x="4146039" y="1828799"/>
            <a:ext cx="4985570" cy="1215483"/>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233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2" name="Imagen 1"/>
          <p:cNvPicPr>
            <a:picLocks noChangeAspect="1"/>
          </p:cNvPicPr>
          <p:nvPr/>
        </p:nvPicPr>
        <p:blipFill rotWithShape="1">
          <a:blip r:embed="rId3"/>
          <a:srcRect r="30307" b="6216"/>
          <a:stretch/>
        </p:blipFill>
        <p:spPr>
          <a:xfrm>
            <a:off x="4564387" y="216270"/>
            <a:ext cx="4579613" cy="4603129"/>
          </a:xfrm>
          <a:prstGeom prst="rect">
            <a:avLst/>
          </a:prstGeom>
        </p:spPr>
      </p:pic>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22</a:t>
            </a:fld>
            <a:endParaRPr/>
          </a:p>
        </p:txBody>
      </p:sp>
      <p:sp>
        <p:nvSpPr>
          <p:cNvPr id="18" name="Google Shape;156;p18"/>
          <p:cNvSpPr txBox="1">
            <a:spLocks noGrp="1"/>
          </p:cNvSpPr>
          <p:nvPr>
            <p:ph type="title"/>
          </p:nvPr>
        </p:nvSpPr>
        <p:spPr>
          <a:xfrm>
            <a:off x="298151" y="82123"/>
            <a:ext cx="3550835" cy="421311"/>
          </a:xfrm>
          <a:prstGeom prst="rect">
            <a:avLst/>
          </a:prstGeom>
        </p:spPr>
        <p:txBody>
          <a:bodyPr spcFirstLastPara="1" wrap="square" lIns="91425" tIns="91425" rIns="91425" bIns="91425" anchor="ctr" anchorCtr="0">
            <a:noAutofit/>
          </a:bodyPr>
          <a:lstStyle/>
          <a:p>
            <a:pPr algn="ctr"/>
            <a:r>
              <a:rPr lang="es-ES" sz="1100" i="1" dirty="0">
                <a:solidFill>
                  <a:schemeClr val="accent5"/>
                </a:solidFill>
                <a:latin typeface="Candara" panose="020E0502030303020204" pitchFamily="34" charset="0"/>
              </a:rPr>
              <a:t>Resultados a largo plazo de la </a:t>
            </a:r>
            <a:r>
              <a:rPr lang="es-ES" sz="1100" i="1" dirty="0" smtClean="0">
                <a:solidFill>
                  <a:schemeClr val="accent5"/>
                </a:solidFill>
                <a:latin typeface="Candara" panose="020E0502030303020204" pitchFamily="34" charset="0"/>
              </a:rPr>
              <a:t>terapia </a:t>
            </a:r>
            <a:r>
              <a:rPr lang="en-US" sz="1100" i="1" dirty="0" smtClean="0">
                <a:solidFill>
                  <a:schemeClr val="accent5"/>
                </a:solidFill>
                <a:latin typeface="Candara" panose="020E0502030303020204" pitchFamily="34" charset="0"/>
              </a:rPr>
              <a:t>con </a:t>
            </a:r>
            <a:r>
              <a:rPr lang="en-US" sz="1100" i="1" dirty="0">
                <a:solidFill>
                  <a:schemeClr val="accent5"/>
                </a:solidFill>
                <a:latin typeface="Candara" panose="020E0502030303020204" pitchFamily="34" charset="0"/>
              </a:rPr>
              <a:t>desfibrilador automático </a:t>
            </a:r>
            <a:r>
              <a:rPr lang="en-US" sz="1100" i="1" dirty="0" smtClean="0">
                <a:solidFill>
                  <a:schemeClr val="accent5"/>
                </a:solidFill>
                <a:latin typeface="Candara" panose="020E0502030303020204" pitchFamily="34" charset="0"/>
              </a:rPr>
              <a:t>implantable en </a:t>
            </a:r>
            <a:r>
              <a:rPr lang="en-US" sz="1100" i="1" dirty="0">
                <a:solidFill>
                  <a:schemeClr val="accent5"/>
                </a:solidFill>
                <a:latin typeface="Candara" panose="020E0502030303020204" pitchFamily="34" charset="0"/>
              </a:rPr>
              <a:t>el ensayo SCD-</a:t>
            </a:r>
            <a:r>
              <a:rPr lang="en-US" sz="1100" i="1" dirty="0" err="1">
                <a:solidFill>
                  <a:schemeClr val="accent5"/>
                </a:solidFill>
                <a:latin typeface="Candara" panose="020E0502030303020204" pitchFamily="34" charset="0"/>
              </a:rPr>
              <a:t>HeFT</a:t>
            </a:r>
            <a:endParaRPr sz="1100" i="1" dirty="0">
              <a:solidFill>
                <a:schemeClr val="accent5"/>
              </a:solidFill>
              <a:latin typeface="Candara" panose="020E0502030303020204" pitchFamily="34" charset="0"/>
            </a:endParaRPr>
          </a:p>
        </p:txBody>
      </p:sp>
      <p:sp>
        <p:nvSpPr>
          <p:cNvPr id="20" name="Google Shape;156;p18"/>
          <p:cNvSpPr txBox="1">
            <a:spLocks/>
          </p:cNvSpPr>
          <p:nvPr/>
        </p:nvSpPr>
        <p:spPr>
          <a:xfrm>
            <a:off x="485920" y="1748038"/>
            <a:ext cx="3448127" cy="1101487"/>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Cambio del tratamiento a DAI y terapia de </a:t>
            </a:r>
            <a:r>
              <a:rPr lang="es-ES" sz="2000" i="1" dirty="0" err="1" smtClean="0">
                <a:solidFill>
                  <a:schemeClr val="accent3"/>
                </a:solidFill>
                <a:latin typeface="Candara" panose="020E0502030303020204" pitchFamily="34" charset="0"/>
              </a:rPr>
              <a:t>resincronización</a:t>
            </a:r>
            <a:r>
              <a:rPr lang="es-ES" sz="2000" i="1" dirty="0" smtClean="0">
                <a:solidFill>
                  <a:schemeClr val="accent3"/>
                </a:solidFill>
                <a:latin typeface="Candara" panose="020E0502030303020204" pitchFamily="34" charset="0"/>
              </a:rPr>
              <a:t> cardíaca</a:t>
            </a:r>
            <a:endParaRPr lang="es-ES" sz="2000" i="1" dirty="0">
              <a:solidFill>
                <a:schemeClr val="accent3"/>
              </a:solidFill>
              <a:latin typeface="Candara" panose="020E0502030303020204" pitchFamily="34" charset="0"/>
            </a:endParaRPr>
          </a:p>
        </p:txBody>
      </p:sp>
      <p:sp>
        <p:nvSpPr>
          <p:cNvPr id="6" name="Google Shape;142;p16"/>
          <p:cNvSpPr txBox="1">
            <a:spLocks/>
          </p:cNvSpPr>
          <p:nvPr/>
        </p:nvSpPr>
        <p:spPr>
          <a:xfrm>
            <a:off x="755526" y="585557"/>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sp>
        <p:nvSpPr>
          <p:cNvPr id="7" name="Rectángulo 6"/>
          <p:cNvSpPr/>
          <p:nvPr/>
        </p:nvSpPr>
        <p:spPr>
          <a:xfrm>
            <a:off x="4564386" y="716977"/>
            <a:ext cx="4579613" cy="1691686"/>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683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23</a:t>
            </a:fld>
            <a:endParaRPr/>
          </a:p>
        </p:txBody>
      </p:sp>
      <p:pic>
        <p:nvPicPr>
          <p:cNvPr id="9" name="Imagen 8"/>
          <p:cNvPicPr>
            <a:picLocks noChangeAspect="1"/>
          </p:cNvPicPr>
          <p:nvPr/>
        </p:nvPicPr>
        <p:blipFill>
          <a:blip r:embed="rId3"/>
          <a:stretch>
            <a:fillRect/>
          </a:stretch>
        </p:blipFill>
        <p:spPr>
          <a:xfrm>
            <a:off x="1935130" y="63798"/>
            <a:ext cx="7208870" cy="5080951"/>
          </a:xfrm>
          <a:prstGeom prst="rect">
            <a:avLst/>
          </a:prstGeom>
        </p:spPr>
      </p:pic>
      <p:sp>
        <p:nvSpPr>
          <p:cNvPr id="20" name="Google Shape;156;p18"/>
          <p:cNvSpPr txBox="1">
            <a:spLocks/>
          </p:cNvSpPr>
          <p:nvPr/>
        </p:nvSpPr>
        <p:spPr>
          <a:xfrm>
            <a:off x="298150" y="1663198"/>
            <a:ext cx="2604538" cy="1154429"/>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Punto Final Primario: Mortalidad a largo plazo</a:t>
            </a:r>
            <a:endParaRPr lang="es-ES" sz="2000" i="1" dirty="0">
              <a:solidFill>
                <a:schemeClr val="accent3"/>
              </a:solidFill>
              <a:latin typeface="Candara" panose="020E0502030303020204" pitchFamily="34" charset="0"/>
            </a:endParaRPr>
          </a:p>
        </p:txBody>
      </p:sp>
      <p:sp>
        <p:nvSpPr>
          <p:cNvPr id="6" name="Google Shape;142;p16"/>
          <p:cNvSpPr txBox="1">
            <a:spLocks/>
          </p:cNvSpPr>
          <p:nvPr/>
        </p:nvSpPr>
        <p:spPr>
          <a:xfrm>
            <a:off x="0" y="499732"/>
            <a:ext cx="3035337" cy="1063256"/>
          </a:xfrm>
          <a:prstGeom prst="rect">
            <a:avLst/>
          </a:prstGeom>
          <a:solidFill>
            <a:schemeClr val="accent1"/>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spTree>
    <p:extLst>
      <p:ext uri="{BB962C8B-B14F-4D97-AF65-F5344CB8AC3E}">
        <p14:creationId xmlns:p14="http://schemas.microsoft.com/office/powerpoint/2010/main" val="3383639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 name="Imagen 2"/>
          <p:cNvPicPr>
            <a:picLocks noChangeAspect="1"/>
          </p:cNvPicPr>
          <p:nvPr/>
        </p:nvPicPr>
        <p:blipFill>
          <a:blip r:embed="rId3"/>
          <a:stretch>
            <a:fillRect/>
          </a:stretch>
        </p:blipFill>
        <p:spPr>
          <a:xfrm>
            <a:off x="638839" y="1527513"/>
            <a:ext cx="7961083" cy="3615987"/>
          </a:xfrm>
          <a:prstGeom prst="rect">
            <a:avLst/>
          </a:prstGeom>
        </p:spPr>
      </p:pic>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24</a:t>
            </a:fld>
            <a:endParaRPr/>
          </a:p>
        </p:txBody>
      </p:sp>
      <p:sp>
        <p:nvSpPr>
          <p:cNvPr id="7"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8" name="Google Shape;142;p16"/>
          <p:cNvSpPr txBox="1">
            <a:spLocks/>
          </p:cNvSpPr>
          <p:nvPr/>
        </p:nvSpPr>
        <p:spPr>
          <a:xfrm>
            <a:off x="755526" y="585557"/>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sp>
        <p:nvSpPr>
          <p:cNvPr id="9" name="Google Shape;156;p18"/>
          <p:cNvSpPr txBox="1">
            <a:spLocks/>
          </p:cNvSpPr>
          <p:nvPr/>
        </p:nvSpPr>
        <p:spPr>
          <a:xfrm>
            <a:off x="4721075" y="635887"/>
            <a:ext cx="3519542" cy="774523"/>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Punto Final Primario: Mortalidad a largo plazo</a:t>
            </a:r>
            <a:endParaRPr lang="es-ES" sz="2000" i="1" dirty="0">
              <a:solidFill>
                <a:schemeClr val="accent3"/>
              </a:solidFill>
              <a:latin typeface="Candara" panose="020E0502030303020204" pitchFamily="34" charset="0"/>
            </a:endParaRPr>
          </a:p>
        </p:txBody>
      </p:sp>
      <p:sp>
        <p:nvSpPr>
          <p:cNvPr id="2" name="Rectangle 1"/>
          <p:cNvSpPr>
            <a:spLocks noChangeArrowheads="1"/>
          </p:cNvSpPr>
          <p:nvPr/>
        </p:nvSpPr>
        <p:spPr bwMode="auto">
          <a:xfrm>
            <a:off x="1344057" y="1608412"/>
            <a:ext cx="7255865" cy="189804"/>
          </a:xfrm>
          <a:prstGeom prst="rect">
            <a:avLst/>
          </a:prstGeom>
          <a:solidFill>
            <a:srgbClr val="CFEBF1"/>
          </a:solid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b="0" i="0" u="none" strike="noStrike" cap="none" normalizeH="0" baseline="0" dirty="0" smtClean="0">
                <a:ln>
                  <a:noFill/>
                </a:ln>
                <a:solidFill>
                  <a:srgbClr val="202124"/>
                </a:solidFill>
                <a:effectLst/>
                <a:latin typeface="Calibri" panose="020F0502020204030204" pitchFamily="34" charset="0"/>
                <a:cs typeface="Calibri" panose="020F0502020204030204" pitchFamily="34" charset="0"/>
              </a:rPr>
              <a:t>Beneficios del tratamiento anterior versus posterior de la terapia con</a:t>
            </a:r>
            <a:r>
              <a:rPr kumimoji="0" lang="es-ES" altLang="en-US" sz="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endParaRPr kumimoji="0" lang="es-ES" altLang="en-US" sz="11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85821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25</a:t>
            </a:fld>
            <a:endParaRPr/>
          </a:p>
        </p:txBody>
      </p:sp>
      <p:sp>
        <p:nvSpPr>
          <p:cNvPr id="7"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8" name="Google Shape;142;p16"/>
          <p:cNvSpPr txBox="1">
            <a:spLocks/>
          </p:cNvSpPr>
          <p:nvPr/>
        </p:nvSpPr>
        <p:spPr>
          <a:xfrm>
            <a:off x="755526" y="585557"/>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Resultados</a:t>
            </a:r>
            <a:r>
              <a:rPr lang="en-US" sz="3600" dirty="0" smtClean="0"/>
              <a:t>:</a:t>
            </a:r>
            <a:endParaRPr lang="en-US" sz="3600" dirty="0"/>
          </a:p>
        </p:txBody>
      </p:sp>
      <p:pic>
        <p:nvPicPr>
          <p:cNvPr id="5" name="Imagen 4"/>
          <p:cNvPicPr>
            <a:picLocks noChangeAspect="1"/>
          </p:cNvPicPr>
          <p:nvPr/>
        </p:nvPicPr>
        <p:blipFill>
          <a:blip r:embed="rId3"/>
          <a:stretch>
            <a:fillRect/>
          </a:stretch>
        </p:blipFill>
        <p:spPr>
          <a:xfrm>
            <a:off x="1514912" y="1607413"/>
            <a:ext cx="6508648" cy="3834879"/>
          </a:xfrm>
          <a:prstGeom prst="rect">
            <a:avLst/>
          </a:prstGeom>
        </p:spPr>
      </p:pic>
      <p:sp>
        <p:nvSpPr>
          <p:cNvPr id="10" name="Rectángulo 9"/>
          <p:cNvSpPr/>
          <p:nvPr/>
        </p:nvSpPr>
        <p:spPr>
          <a:xfrm>
            <a:off x="1514913" y="3892543"/>
            <a:ext cx="4060698" cy="188803"/>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ángulo 10"/>
          <p:cNvSpPr/>
          <p:nvPr/>
        </p:nvSpPr>
        <p:spPr>
          <a:xfrm>
            <a:off x="1507788" y="4095368"/>
            <a:ext cx="4067824" cy="226981"/>
          </a:xfrm>
          <a:prstGeom prst="rect">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ángulo 11"/>
          <p:cNvSpPr/>
          <p:nvPr/>
        </p:nvSpPr>
        <p:spPr>
          <a:xfrm>
            <a:off x="3102859" y="3100039"/>
            <a:ext cx="2472752" cy="334537"/>
          </a:xfrm>
          <a:prstGeom prst="rect">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156;p18"/>
          <p:cNvSpPr txBox="1">
            <a:spLocks/>
          </p:cNvSpPr>
          <p:nvPr/>
        </p:nvSpPr>
        <p:spPr>
          <a:xfrm>
            <a:off x="4721075" y="635887"/>
            <a:ext cx="3519542" cy="774523"/>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Punto Final Primario: Mortalidad a largo plazo</a:t>
            </a:r>
            <a:endParaRPr lang="es-ES" sz="2000" i="1" dirty="0">
              <a:solidFill>
                <a:schemeClr val="accent3"/>
              </a:solidFill>
              <a:latin typeface="Candara" panose="020E0502030303020204" pitchFamily="34" charset="0"/>
            </a:endParaRPr>
          </a:p>
        </p:txBody>
      </p:sp>
    </p:spTree>
    <p:extLst>
      <p:ext uri="{BB962C8B-B14F-4D97-AF65-F5344CB8AC3E}">
        <p14:creationId xmlns:p14="http://schemas.microsoft.com/office/powerpoint/2010/main" val="200124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26</a:t>
            </a:fld>
            <a:endParaRPr/>
          </a:p>
        </p:txBody>
      </p:sp>
      <p:sp>
        <p:nvSpPr>
          <p:cNvPr id="3" name="Google Shape;156;p18"/>
          <p:cNvSpPr txBox="1">
            <a:spLocks/>
          </p:cNvSpPr>
          <p:nvPr/>
        </p:nvSpPr>
        <p:spPr>
          <a:xfrm>
            <a:off x="4674415" y="98805"/>
            <a:ext cx="3720662" cy="507251"/>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Subgrupos especificados a priori</a:t>
            </a:r>
            <a:endParaRPr lang="es-ES" sz="2000" i="1" dirty="0">
              <a:solidFill>
                <a:schemeClr val="accent3"/>
              </a:solidFill>
              <a:latin typeface="Candara" panose="020E0502030303020204" pitchFamily="34" charset="0"/>
            </a:endParaRPr>
          </a:p>
        </p:txBody>
      </p:sp>
      <p:sp>
        <p:nvSpPr>
          <p:cNvPr id="4" name="Google Shape;142;p16"/>
          <p:cNvSpPr txBox="1">
            <a:spLocks/>
          </p:cNvSpPr>
          <p:nvPr/>
        </p:nvSpPr>
        <p:spPr>
          <a:xfrm>
            <a:off x="772710" y="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solidFill>
                  <a:schemeClr val="accent5"/>
                </a:solidFill>
              </a:rPr>
              <a:t>Resultados</a:t>
            </a:r>
            <a:r>
              <a:rPr lang="en-US" sz="3600" dirty="0" smtClean="0">
                <a:solidFill>
                  <a:schemeClr val="accent5"/>
                </a:solidFill>
              </a:rPr>
              <a:t>:</a:t>
            </a:r>
            <a:endParaRPr lang="en-US" sz="3600" dirty="0">
              <a:solidFill>
                <a:schemeClr val="accent5"/>
              </a:solidFill>
            </a:endParaRPr>
          </a:p>
        </p:txBody>
      </p:sp>
      <p:pic>
        <p:nvPicPr>
          <p:cNvPr id="5" name="Imagen 4"/>
          <p:cNvPicPr>
            <a:picLocks noChangeAspect="1"/>
          </p:cNvPicPr>
          <p:nvPr/>
        </p:nvPicPr>
        <p:blipFill>
          <a:blip r:embed="rId3"/>
          <a:stretch>
            <a:fillRect/>
          </a:stretch>
        </p:blipFill>
        <p:spPr>
          <a:xfrm>
            <a:off x="883465" y="775745"/>
            <a:ext cx="7581900" cy="371475"/>
          </a:xfrm>
          <a:prstGeom prst="rect">
            <a:avLst/>
          </a:prstGeom>
        </p:spPr>
      </p:pic>
      <p:pic>
        <p:nvPicPr>
          <p:cNvPr id="6" name="Imagen 5"/>
          <p:cNvPicPr>
            <a:picLocks noChangeAspect="1"/>
          </p:cNvPicPr>
          <p:nvPr/>
        </p:nvPicPr>
        <p:blipFill>
          <a:blip r:embed="rId4"/>
          <a:stretch>
            <a:fillRect/>
          </a:stretch>
        </p:blipFill>
        <p:spPr>
          <a:xfrm>
            <a:off x="494864" y="1136587"/>
            <a:ext cx="4179551" cy="3395885"/>
          </a:xfrm>
          <a:prstGeom prst="rect">
            <a:avLst/>
          </a:prstGeom>
        </p:spPr>
      </p:pic>
      <p:pic>
        <p:nvPicPr>
          <p:cNvPr id="2" name="Imagen 1"/>
          <p:cNvPicPr>
            <a:picLocks noChangeAspect="1"/>
          </p:cNvPicPr>
          <p:nvPr/>
        </p:nvPicPr>
        <p:blipFill>
          <a:blip r:embed="rId5"/>
          <a:stretch>
            <a:fillRect/>
          </a:stretch>
        </p:blipFill>
        <p:spPr>
          <a:xfrm>
            <a:off x="4677919" y="1136587"/>
            <a:ext cx="4176047" cy="3411419"/>
          </a:xfrm>
          <a:prstGeom prst="rect">
            <a:avLst/>
          </a:prstGeom>
        </p:spPr>
      </p:pic>
      <p:pic>
        <p:nvPicPr>
          <p:cNvPr id="7" name="Imagen 6"/>
          <p:cNvPicPr>
            <a:picLocks noChangeAspect="1"/>
          </p:cNvPicPr>
          <p:nvPr/>
        </p:nvPicPr>
        <p:blipFill>
          <a:blip r:embed="rId6"/>
          <a:stretch>
            <a:fillRect/>
          </a:stretch>
        </p:blipFill>
        <p:spPr>
          <a:xfrm>
            <a:off x="1443041" y="4631547"/>
            <a:ext cx="6462747" cy="513317"/>
          </a:xfrm>
          <a:prstGeom prst="rect">
            <a:avLst/>
          </a:prstGeom>
        </p:spPr>
      </p:pic>
    </p:spTree>
    <p:extLst>
      <p:ext uri="{BB962C8B-B14F-4D97-AF65-F5344CB8AC3E}">
        <p14:creationId xmlns:p14="http://schemas.microsoft.com/office/powerpoint/2010/main" val="2257133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27</a:t>
            </a:fld>
            <a:endParaRPr/>
          </a:p>
        </p:txBody>
      </p:sp>
      <p:sp>
        <p:nvSpPr>
          <p:cNvPr id="3" name="Google Shape;156;p18"/>
          <p:cNvSpPr txBox="1">
            <a:spLocks/>
          </p:cNvSpPr>
          <p:nvPr/>
        </p:nvSpPr>
        <p:spPr>
          <a:xfrm>
            <a:off x="4674415" y="98805"/>
            <a:ext cx="3720662" cy="507251"/>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000" i="1" dirty="0" smtClean="0">
                <a:solidFill>
                  <a:schemeClr val="accent3"/>
                </a:solidFill>
                <a:latin typeface="Candara" panose="020E0502030303020204" pitchFamily="34" charset="0"/>
              </a:rPr>
              <a:t>Subgrupos especificados a priori</a:t>
            </a:r>
            <a:endParaRPr lang="es-ES" sz="2000" i="1" dirty="0">
              <a:solidFill>
                <a:schemeClr val="accent3"/>
              </a:solidFill>
              <a:latin typeface="Candara" panose="020E0502030303020204" pitchFamily="34" charset="0"/>
            </a:endParaRPr>
          </a:p>
        </p:txBody>
      </p:sp>
      <p:sp>
        <p:nvSpPr>
          <p:cNvPr id="4" name="Google Shape;142;p16"/>
          <p:cNvSpPr txBox="1">
            <a:spLocks/>
          </p:cNvSpPr>
          <p:nvPr/>
        </p:nvSpPr>
        <p:spPr>
          <a:xfrm>
            <a:off x="772710" y="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solidFill>
                  <a:schemeClr val="accent5"/>
                </a:solidFill>
              </a:rPr>
              <a:t>Resultados</a:t>
            </a:r>
            <a:r>
              <a:rPr lang="en-US" sz="3600" dirty="0" smtClean="0">
                <a:solidFill>
                  <a:schemeClr val="accent5"/>
                </a:solidFill>
              </a:rPr>
              <a:t>:</a:t>
            </a:r>
            <a:endParaRPr lang="en-US" sz="3600" dirty="0">
              <a:solidFill>
                <a:schemeClr val="accent5"/>
              </a:solidFill>
            </a:endParaRPr>
          </a:p>
        </p:txBody>
      </p:sp>
      <p:pic>
        <p:nvPicPr>
          <p:cNvPr id="7" name="Imagen 6"/>
          <p:cNvPicPr>
            <a:picLocks noChangeAspect="1"/>
          </p:cNvPicPr>
          <p:nvPr/>
        </p:nvPicPr>
        <p:blipFill>
          <a:blip r:embed="rId3"/>
          <a:stretch>
            <a:fillRect/>
          </a:stretch>
        </p:blipFill>
        <p:spPr>
          <a:xfrm>
            <a:off x="1443041" y="4631547"/>
            <a:ext cx="6462747" cy="513317"/>
          </a:xfrm>
          <a:prstGeom prst="rect">
            <a:avLst/>
          </a:prstGeom>
        </p:spPr>
      </p:pic>
      <p:pic>
        <p:nvPicPr>
          <p:cNvPr id="8" name="Imagen 7"/>
          <p:cNvPicPr>
            <a:picLocks noChangeAspect="1"/>
          </p:cNvPicPr>
          <p:nvPr/>
        </p:nvPicPr>
        <p:blipFill>
          <a:blip r:embed="rId4"/>
          <a:stretch>
            <a:fillRect/>
          </a:stretch>
        </p:blipFill>
        <p:spPr>
          <a:xfrm>
            <a:off x="917952" y="705131"/>
            <a:ext cx="7477125" cy="400050"/>
          </a:xfrm>
          <a:prstGeom prst="rect">
            <a:avLst/>
          </a:prstGeom>
        </p:spPr>
      </p:pic>
      <p:pic>
        <p:nvPicPr>
          <p:cNvPr id="9" name="Imagen 8"/>
          <p:cNvPicPr>
            <a:picLocks noChangeAspect="1"/>
          </p:cNvPicPr>
          <p:nvPr/>
        </p:nvPicPr>
        <p:blipFill>
          <a:blip r:embed="rId5"/>
          <a:stretch>
            <a:fillRect/>
          </a:stretch>
        </p:blipFill>
        <p:spPr>
          <a:xfrm>
            <a:off x="443392" y="1105182"/>
            <a:ext cx="4149873" cy="3444068"/>
          </a:xfrm>
          <a:prstGeom prst="rect">
            <a:avLst/>
          </a:prstGeom>
        </p:spPr>
      </p:pic>
      <p:pic>
        <p:nvPicPr>
          <p:cNvPr id="10" name="Imagen 9"/>
          <p:cNvPicPr>
            <a:picLocks noChangeAspect="1"/>
          </p:cNvPicPr>
          <p:nvPr/>
        </p:nvPicPr>
        <p:blipFill>
          <a:blip r:embed="rId6"/>
          <a:stretch>
            <a:fillRect/>
          </a:stretch>
        </p:blipFill>
        <p:spPr>
          <a:xfrm>
            <a:off x="4656514" y="1105180"/>
            <a:ext cx="4215328" cy="3444069"/>
          </a:xfrm>
          <a:prstGeom prst="rect">
            <a:avLst/>
          </a:prstGeom>
        </p:spPr>
      </p:pic>
    </p:spTree>
    <p:extLst>
      <p:ext uri="{BB962C8B-B14F-4D97-AF65-F5344CB8AC3E}">
        <p14:creationId xmlns:p14="http://schemas.microsoft.com/office/powerpoint/2010/main" val="3034200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Discusión:</a:t>
            </a:r>
            <a:endParaRPr dirty="0"/>
          </a:p>
        </p:txBody>
      </p:sp>
      <p:sp>
        <p:nvSpPr>
          <p:cNvPr id="429" name="Google Shape;429;p38"/>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dirty="0">
                <a:solidFill>
                  <a:schemeClr val="accent2"/>
                </a:solidFill>
                <a:latin typeface="Roboto Slab"/>
                <a:ea typeface="Roboto Slab"/>
                <a:cs typeface="Roboto Slab"/>
                <a:sym typeface="Roboto Slab"/>
              </a:rPr>
              <a:t>4</a:t>
            </a:r>
            <a:endParaRPr sz="20000" dirty="0">
              <a:solidFill>
                <a:schemeClr val="accent2"/>
              </a:solidFill>
              <a:latin typeface="Roboto Slab"/>
              <a:ea typeface="Roboto Slab"/>
              <a:cs typeface="Roboto Slab"/>
              <a:sym typeface="Roboto Slab"/>
            </a:endParaRPr>
          </a:p>
        </p:txBody>
      </p:sp>
      <p:sp>
        <p:nvSpPr>
          <p:cNvPr id="6" name="Google Shape;143;p16"/>
          <p:cNvSpPr txBox="1">
            <a:spLocks noGrp="1"/>
          </p:cNvSpPr>
          <p:nvPr>
            <p:ph type="subTitle" idx="1"/>
          </p:nvPr>
        </p:nvSpPr>
        <p:spPr>
          <a:xfrm>
            <a:off x="3897845" y="3983050"/>
            <a:ext cx="4845465"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smtClean="0">
                <a:latin typeface="Candara" panose="020E0502030303020204" pitchFamily="34" charset="0"/>
              </a:rPr>
              <a:t>Resultados a largo plazo del estudio SCD-HeFT</a:t>
            </a:r>
            <a:endParaRPr i="1" dirty="0">
              <a:latin typeface="Candara" panose="020E0502030303020204" pitchFamily="34" charset="0"/>
            </a:endParaRPr>
          </a:p>
        </p:txBody>
      </p:sp>
    </p:spTree>
    <p:extLst>
      <p:ext uri="{BB962C8B-B14F-4D97-AF65-F5344CB8AC3E}">
        <p14:creationId xmlns:p14="http://schemas.microsoft.com/office/powerpoint/2010/main" val="38369088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29</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6"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Discusión</a:t>
            </a:r>
            <a:r>
              <a:rPr lang="en-US" sz="3600" dirty="0" smtClean="0"/>
              <a:t>:</a:t>
            </a:r>
            <a:endParaRPr lang="en-US" sz="3600" dirty="0"/>
          </a:p>
        </p:txBody>
      </p:sp>
      <p:sp>
        <p:nvSpPr>
          <p:cNvPr id="2" name="Rectángulo 1"/>
          <p:cNvSpPr/>
          <p:nvPr/>
        </p:nvSpPr>
        <p:spPr>
          <a:xfrm>
            <a:off x="1648047" y="1768224"/>
            <a:ext cx="6900530" cy="1569660"/>
          </a:xfrm>
          <a:prstGeom prst="rect">
            <a:avLst/>
          </a:prstGeom>
        </p:spPr>
        <p:txBody>
          <a:bodyPr wrap="square">
            <a:spAutoFit/>
          </a:bodyPr>
          <a:lstStyle/>
          <a:p>
            <a:pPr algn="just">
              <a:lnSpc>
                <a:spcPct val="150000"/>
              </a:lnSpc>
            </a:pPr>
            <a:r>
              <a:rPr lang="es-ES" sz="1600" i="1" dirty="0">
                <a:solidFill>
                  <a:schemeClr val="accent2"/>
                </a:solidFill>
                <a:latin typeface="Candara" panose="020E0502030303020204" pitchFamily="34" charset="0"/>
              </a:rPr>
              <a:t>Observamos que una estrategia de implante </a:t>
            </a:r>
            <a:r>
              <a:rPr lang="es-ES" sz="1600" i="1" dirty="0" smtClean="0">
                <a:solidFill>
                  <a:schemeClr val="accent2"/>
                </a:solidFill>
                <a:latin typeface="Candara" panose="020E0502030303020204" pitchFamily="34" charset="0"/>
              </a:rPr>
              <a:t>de DAI </a:t>
            </a:r>
            <a:r>
              <a:rPr lang="es-ES" sz="1600" i="1" dirty="0">
                <a:solidFill>
                  <a:schemeClr val="accent2"/>
                </a:solidFill>
                <a:latin typeface="Candara" panose="020E0502030303020204" pitchFamily="34" charset="0"/>
              </a:rPr>
              <a:t>como prevención primaria se asoció globalmente </a:t>
            </a:r>
            <a:r>
              <a:rPr lang="es-ES" sz="1600" i="1" dirty="0" smtClean="0">
                <a:solidFill>
                  <a:schemeClr val="accent2"/>
                </a:solidFill>
                <a:latin typeface="Candara" panose="020E0502030303020204" pitchFamily="34" charset="0"/>
              </a:rPr>
              <a:t>a una </a:t>
            </a:r>
            <a:r>
              <a:rPr lang="es-ES" sz="1600" i="1" dirty="0">
                <a:solidFill>
                  <a:schemeClr val="accent2"/>
                </a:solidFill>
                <a:latin typeface="Candara" panose="020E0502030303020204" pitchFamily="34" charset="0"/>
              </a:rPr>
              <a:t>preservación del beneficio de supervivencia a </a:t>
            </a:r>
            <a:r>
              <a:rPr lang="es-ES" sz="1600" i="1" dirty="0" smtClean="0">
                <a:solidFill>
                  <a:schemeClr val="accent2"/>
                </a:solidFill>
                <a:latin typeface="Candara" panose="020E0502030303020204" pitchFamily="34" charset="0"/>
              </a:rPr>
              <a:t>lo largo </a:t>
            </a:r>
            <a:r>
              <a:rPr lang="es-ES" sz="1600" i="1" dirty="0">
                <a:solidFill>
                  <a:schemeClr val="accent2"/>
                </a:solidFill>
                <a:latin typeface="Candara" panose="020E0502030303020204" pitchFamily="34" charset="0"/>
              </a:rPr>
              <a:t>de 10 </a:t>
            </a:r>
            <a:r>
              <a:rPr lang="es-ES" sz="1600" i="1" dirty="0" smtClean="0">
                <a:solidFill>
                  <a:schemeClr val="accent2"/>
                </a:solidFill>
                <a:latin typeface="Candara" panose="020E0502030303020204" pitchFamily="34" charset="0"/>
              </a:rPr>
              <a:t>años. No </a:t>
            </a:r>
            <a:r>
              <a:rPr lang="es-ES" sz="1600" i="1" dirty="0">
                <a:solidFill>
                  <a:schemeClr val="accent2"/>
                </a:solidFill>
                <a:latin typeface="Candara" panose="020E0502030303020204" pitchFamily="34" charset="0"/>
              </a:rPr>
              <a:t>fue uniforme a lo largo del tiempo ni en </a:t>
            </a:r>
            <a:r>
              <a:rPr lang="es-ES" sz="1600" i="1" dirty="0" smtClean="0">
                <a:solidFill>
                  <a:schemeClr val="accent2"/>
                </a:solidFill>
                <a:latin typeface="Candara" panose="020E0502030303020204" pitchFamily="34" charset="0"/>
              </a:rPr>
              <a:t>los distintos </a:t>
            </a:r>
            <a:r>
              <a:rPr lang="es-ES" sz="1600" i="1" dirty="0">
                <a:solidFill>
                  <a:schemeClr val="accent2"/>
                </a:solidFill>
                <a:latin typeface="Candara" panose="020E0502030303020204" pitchFamily="34" charset="0"/>
              </a:rPr>
              <a:t>subgrupos clave especificados a priori</a:t>
            </a:r>
            <a:r>
              <a:rPr lang="es-ES" sz="1600" i="1" dirty="0" smtClean="0">
                <a:solidFill>
                  <a:schemeClr val="accent2"/>
                </a:solidFill>
                <a:latin typeface="Candara" panose="020E0502030303020204" pitchFamily="34" charset="0"/>
              </a:rPr>
              <a:t>.</a:t>
            </a:r>
          </a:p>
        </p:txBody>
      </p:sp>
    </p:spTree>
    <p:extLst>
      <p:ext uri="{BB962C8B-B14F-4D97-AF65-F5344CB8AC3E}">
        <p14:creationId xmlns:p14="http://schemas.microsoft.com/office/powerpoint/2010/main" val="412495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4"/>
          <p:cNvSpPr txBox="1">
            <a:spLocks noGrp="1"/>
          </p:cNvSpPr>
          <p:nvPr>
            <p:ph type="title"/>
          </p:nvPr>
        </p:nvSpPr>
        <p:spPr>
          <a:xfrm>
            <a:off x="1135751" y="530725"/>
            <a:ext cx="3208800" cy="102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smtClean="0"/>
              <a:t>Evidencia científica:</a:t>
            </a:r>
            <a:endParaRPr sz="2400" dirty="0"/>
          </a:p>
        </p:txBody>
      </p:sp>
      <p:pic>
        <p:nvPicPr>
          <p:cNvPr id="2" name="Imagen 1"/>
          <p:cNvPicPr>
            <a:picLocks noChangeAspect="1"/>
          </p:cNvPicPr>
          <p:nvPr/>
        </p:nvPicPr>
        <p:blipFill>
          <a:blip r:embed="rId3"/>
          <a:stretch>
            <a:fillRect/>
          </a:stretch>
        </p:blipFill>
        <p:spPr>
          <a:xfrm>
            <a:off x="848076" y="2437701"/>
            <a:ext cx="7801741" cy="2380876"/>
          </a:xfrm>
          <a:prstGeom prst="rect">
            <a:avLst/>
          </a:prstGeom>
        </p:spPr>
      </p:pic>
      <p:pic>
        <p:nvPicPr>
          <p:cNvPr id="3" name="Imagen 2"/>
          <p:cNvPicPr>
            <a:picLocks noChangeAspect="1"/>
          </p:cNvPicPr>
          <p:nvPr/>
        </p:nvPicPr>
        <p:blipFill>
          <a:blip r:embed="rId4"/>
          <a:stretch>
            <a:fillRect/>
          </a:stretch>
        </p:blipFill>
        <p:spPr>
          <a:xfrm>
            <a:off x="940542" y="1668427"/>
            <a:ext cx="7133753" cy="57808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30</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6"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Discusión</a:t>
            </a:r>
            <a:r>
              <a:rPr lang="en-US" sz="3600" dirty="0" smtClean="0"/>
              <a:t>:</a:t>
            </a:r>
            <a:endParaRPr lang="en-US" sz="3600" dirty="0"/>
          </a:p>
        </p:txBody>
      </p:sp>
      <p:sp>
        <p:nvSpPr>
          <p:cNvPr id="2" name="Rectángulo 1"/>
          <p:cNvSpPr/>
          <p:nvPr/>
        </p:nvSpPr>
        <p:spPr>
          <a:xfrm>
            <a:off x="1658557" y="1726186"/>
            <a:ext cx="6900530" cy="1569660"/>
          </a:xfrm>
          <a:prstGeom prst="rect">
            <a:avLst/>
          </a:prstGeom>
        </p:spPr>
        <p:txBody>
          <a:bodyPr wrap="square">
            <a:spAutoFit/>
          </a:bodyPr>
          <a:lstStyle/>
          <a:p>
            <a:pPr algn="just">
              <a:lnSpc>
                <a:spcPct val="150000"/>
              </a:lnSpc>
            </a:pPr>
            <a:r>
              <a:rPr lang="es-ES" sz="1600" b="1" i="1" dirty="0" smtClean="0">
                <a:solidFill>
                  <a:schemeClr val="accent2"/>
                </a:solidFill>
                <a:latin typeface="Candara" panose="020E0502030303020204" pitchFamily="34" charset="0"/>
              </a:rPr>
              <a:t>IC de causa isquémica:</a:t>
            </a:r>
          </a:p>
          <a:p>
            <a:pPr algn="just">
              <a:lnSpc>
                <a:spcPct val="150000"/>
              </a:lnSpc>
            </a:pPr>
            <a:r>
              <a:rPr lang="es-ES" sz="1600" i="1" dirty="0" smtClean="0">
                <a:solidFill>
                  <a:schemeClr val="accent2"/>
                </a:solidFill>
                <a:latin typeface="Candara" panose="020E0502030303020204" pitchFamily="34" charset="0"/>
              </a:rPr>
              <a:t>De </a:t>
            </a:r>
            <a:r>
              <a:rPr lang="es-ES" sz="1600" i="1" dirty="0">
                <a:solidFill>
                  <a:schemeClr val="accent2"/>
                </a:solidFill>
                <a:latin typeface="Candara" panose="020E0502030303020204" pitchFamily="34" charset="0"/>
              </a:rPr>
              <a:t>forma </a:t>
            </a:r>
            <a:r>
              <a:rPr lang="es-ES" sz="1600" i="1" dirty="0" smtClean="0">
                <a:solidFill>
                  <a:schemeClr val="accent2"/>
                </a:solidFill>
                <a:latin typeface="Candara" panose="020E0502030303020204" pitchFamily="34" charset="0"/>
              </a:rPr>
              <a:t>análoga con el ensayo MADIT II, </a:t>
            </a:r>
            <a:r>
              <a:rPr lang="es-ES" sz="1600" i="1" dirty="0">
                <a:solidFill>
                  <a:schemeClr val="accent2"/>
                </a:solidFill>
                <a:latin typeface="Candara" panose="020E0502030303020204" pitchFamily="34" charset="0"/>
              </a:rPr>
              <a:t>en nuestro estudio se observó </a:t>
            </a:r>
            <a:r>
              <a:rPr lang="es-ES" sz="1600" i="1" dirty="0" smtClean="0">
                <a:solidFill>
                  <a:schemeClr val="accent2"/>
                </a:solidFill>
                <a:latin typeface="Candara" panose="020E0502030303020204" pitchFamily="34" charset="0"/>
              </a:rPr>
              <a:t>un efecto </a:t>
            </a:r>
            <a:r>
              <a:rPr lang="es-ES" sz="1600" i="1" dirty="0">
                <a:solidFill>
                  <a:schemeClr val="accent2"/>
                </a:solidFill>
                <a:latin typeface="Candara" panose="020E0502030303020204" pitchFamily="34" charset="0"/>
              </a:rPr>
              <a:t>beneficioso </a:t>
            </a:r>
            <a:r>
              <a:rPr lang="es-ES" sz="1600" i="1" dirty="0" smtClean="0">
                <a:solidFill>
                  <a:schemeClr val="accent2"/>
                </a:solidFill>
                <a:latin typeface="Candara" panose="020E0502030303020204" pitchFamily="34" charset="0"/>
              </a:rPr>
              <a:t>del tratamiento </a:t>
            </a:r>
            <a:r>
              <a:rPr lang="es-ES" sz="1600" i="1" dirty="0">
                <a:solidFill>
                  <a:schemeClr val="accent2"/>
                </a:solidFill>
                <a:latin typeface="Candara" panose="020E0502030303020204" pitchFamily="34" charset="0"/>
              </a:rPr>
              <a:t>con DAI con </a:t>
            </a:r>
            <a:r>
              <a:rPr lang="es-ES" sz="1600" i="1" dirty="0" smtClean="0">
                <a:solidFill>
                  <a:schemeClr val="accent2"/>
                </a:solidFill>
                <a:latin typeface="Candara" panose="020E0502030303020204" pitchFamily="34" charset="0"/>
              </a:rPr>
              <a:t>una HR media </a:t>
            </a:r>
            <a:r>
              <a:rPr lang="es-ES" sz="1600" i="1" dirty="0">
                <a:solidFill>
                  <a:schemeClr val="accent2"/>
                </a:solidFill>
                <a:latin typeface="Candara" panose="020E0502030303020204" pitchFamily="34" charset="0"/>
              </a:rPr>
              <a:t>durante 8 años </a:t>
            </a:r>
            <a:r>
              <a:rPr lang="es-ES" sz="1600" i="1" dirty="0" smtClean="0">
                <a:solidFill>
                  <a:schemeClr val="accent2"/>
                </a:solidFill>
                <a:latin typeface="Candara" panose="020E0502030303020204" pitchFamily="34" charset="0"/>
              </a:rPr>
              <a:t>de 0,75</a:t>
            </a:r>
            <a:r>
              <a:rPr lang="es-ES" sz="1600" i="1" dirty="0">
                <a:solidFill>
                  <a:schemeClr val="accent2"/>
                </a:solidFill>
                <a:latin typeface="Candara" panose="020E0502030303020204" pitchFamily="34" charset="0"/>
              </a:rPr>
              <a:t>; IC del 95%: 0,63 a </a:t>
            </a:r>
            <a:r>
              <a:rPr lang="es-ES" sz="1600" i="1" dirty="0" smtClean="0">
                <a:solidFill>
                  <a:schemeClr val="accent2"/>
                </a:solidFill>
                <a:latin typeface="Candara" panose="020E0502030303020204" pitchFamily="34" charset="0"/>
              </a:rPr>
              <a:t>0,90.</a:t>
            </a:r>
            <a:endParaRPr lang="en-US" sz="1600" b="1" i="1" dirty="0">
              <a:solidFill>
                <a:schemeClr val="accent2"/>
              </a:solidFill>
              <a:latin typeface="Candara" panose="020E0502030303020204" pitchFamily="34" charset="0"/>
            </a:endParaRPr>
          </a:p>
        </p:txBody>
      </p:sp>
    </p:spTree>
    <p:extLst>
      <p:ext uri="{BB962C8B-B14F-4D97-AF65-F5344CB8AC3E}">
        <p14:creationId xmlns:p14="http://schemas.microsoft.com/office/powerpoint/2010/main" val="4269187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31</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6"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Discusión</a:t>
            </a:r>
            <a:r>
              <a:rPr lang="en-US" sz="3600" dirty="0" smtClean="0"/>
              <a:t>:</a:t>
            </a:r>
            <a:endParaRPr lang="en-US" sz="3600" dirty="0"/>
          </a:p>
        </p:txBody>
      </p:sp>
      <p:sp>
        <p:nvSpPr>
          <p:cNvPr id="2" name="Rectángulo 1"/>
          <p:cNvSpPr/>
          <p:nvPr/>
        </p:nvSpPr>
        <p:spPr>
          <a:xfrm>
            <a:off x="1637537" y="1727080"/>
            <a:ext cx="6900530" cy="3046988"/>
          </a:xfrm>
          <a:prstGeom prst="rect">
            <a:avLst/>
          </a:prstGeom>
        </p:spPr>
        <p:txBody>
          <a:bodyPr wrap="square">
            <a:spAutoFit/>
          </a:bodyPr>
          <a:lstStyle/>
          <a:p>
            <a:pPr algn="just">
              <a:lnSpc>
                <a:spcPct val="150000"/>
              </a:lnSpc>
            </a:pPr>
            <a:r>
              <a:rPr lang="es-ES" sz="1600" b="1" i="1" dirty="0" smtClean="0">
                <a:solidFill>
                  <a:schemeClr val="accent2"/>
                </a:solidFill>
                <a:latin typeface="Candara" panose="020E0502030303020204" pitchFamily="34" charset="0"/>
              </a:rPr>
              <a:t>IC de causa no isquémica:</a:t>
            </a:r>
          </a:p>
          <a:p>
            <a:pPr algn="just">
              <a:lnSpc>
                <a:spcPct val="150000"/>
              </a:lnSpc>
            </a:pPr>
            <a:r>
              <a:rPr lang="es-ES" sz="1600" i="1" dirty="0" smtClean="0">
                <a:solidFill>
                  <a:schemeClr val="accent2"/>
                </a:solidFill>
                <a:latin typeface="Candara" panose="020E0502030303020204" pitchFamily="34" charset="0"/>
              </a:rPr>
              <a:t>En </a:t>
            </a:r>
            <a:r>
              <a:rPr lang="es-ES" sz="1600" i="1" dirty="0">
                <a:solidFill>
                  <a:schemeClr val="accent2"/>
                </a:solidFill>
                <a:latin typeface="Candara" panose="020E0502030303020204" pitchFamily="34" charset="0"/>
              </a:rPr>
              <a:t>la prolongación del </a:t>
            </a:r>
            <a:r>
              <a:rPr lang="es-ES" sz="1600" i="1" dirty="0" smtClean="0">
                <a:solidFill>
                  <a:schemeClr val="accent2"/>
                </a:solidFill>
                <a:latin typeface="Candara" panose="020E0502030303020204" pitchFamily="34" charset="0"/>
              </a:rPr>
              <a:t>seguimiento, se </a:t>
            </a:r>
            <a:r>
              <a:rPr lang="es-ES" sz="1600" i="1" dirty="0">
                <a:solidFill>
                  <a:schemeClr val="accent2"/>
                </a:solidFill>
                <a:latin typeface="Candara" panose="020E0502030303020204" pitchFamily="34" charset="0"/>
              </a:rPr>
              <a:t>observó una convergencia de la mortalidad </a:t>
            </a:r>
            <a:r>
              <a:rPr lang="es-ES" sz="1600" i="1" dirty="0" smtClean="0">
                <a:solidFill>
                  <a:schemeClr val="accent2"/>
                </a:solidFill>
                <a:latin typeface="Candara" panose="020E0502030303020204" pitchFamily="34" charset="0"/>
              </a:rPr>
              <a:t>de los </a:t>
            </a:r>
            <a:r>
              <a:rPr lang="es-ES" sz="1600" i="1" dirty="0">
                <a:solidFill>
                  <a:schemeClr val="accent2"/>
                </a:solidFill>
                <a:latin typeface="Candara" panose="020E0502030303020204" pitchFamily="34" charset="0"/>
              </a:rPr>
              <a:t>pacientes tratados con DAI respecto a la de los </a:t>
            </a:r>
            <a:r>
              <a:rPr lang="es-ES" sz="1600" i="1" dirty="0" smtClean="0">
                <a:solidFill>
                  <a:schemeClr val="accent2"/>
                </a:solidFill>
                <a:latin typeface="Candara" panose="020E0502030303020204" pitchFamily="34" charset="0"/>
              </a:rPr>
              <a:t>tratados con </a:t>
            </a:r>
            <a:r>
              <a:rPr lang="es-ES" sz="1600" i="1" dirty="0">
                <a:solidFill>
                  <a:schemeClr val="accent2"/>
                </a:solidFill>
                <a:latin typeface="Candara" panose="020E0502030303020204" pitchFamily="34" charset="0"/>
              </a:rPr>
              <a:t>placebo. A los 10 años, la mortalidad fue del </a:t>
            </a:r>
            <a:r>
              <a:rPr lang="es-ES" sz="1600" i="1" dirty="0" smtClean="0">
                <a:solidFill>
                  <a:schemeClr val="accent2"/>
                </a:solidFill>
                <a:latin typeface="Candara" panose="020E0502030303020204" pitchFamily="34" charset="0"/>
              </a:rPr>
              <a:t>45% en </a:t>
            </a:r>
            <a:r>
              <a:rPr lang="es-ES" sz="1600" i="1" dirty="0">
                <a:solidFill>
                  <a:schemeClr val="accent2"/>
                </a:solidFill>
                <a:latin typeface="Candara" panose="020E0502030303020204" pitchFamily="34" charset="0"/>
              </a:rPr>
              <a:t>el grupo de DAI y del 44% en el grupo placebo</a:t>
            </a:r>
            <a:r>
              <a:rPr lang="es-ES" sz="1600" i="1" dirty="0" smtClean="0">
                <a:solidFill>
                  <a:schemeClr val="accent2"/>
                </a:solidFill>
                <a:latin typeface="Candara" panose="020E0502030303020204" pitchFamily="34" charset="0"/>
              </a:rPr>
              <a:t>.</a:t>
            </a:r>
          </a:p>
          <a:p>
            <a:pPr algn="just">
              <a:lnSpc>
                <a:spcPct val="150000"/>
              </a:lnSpc>
            </a:pPr>
            <a:r>
              <a:rPr lang="es-ES" sz="1600" i="1" dirty="0" smtClean="0">
                <a:solidFill>
                  <a:schemeClr val="accent2"/>
                </a:solidFill>
                <a:latin typeface="Candara" panose="020E0502030303020204" pitchFamily="34" charset="0"/>
              </a:rPr>
              <a:t>Se </a:t>
            </a:r>
            <a:r>
              <a:rPr lang="es-ES" sz="1600" i="1" dirty="0">
                <a:solidFill>
                  <a:schemeClr val="accent2"/>
                </a:solidFill>
                <a:latin typeface="Candara" panose="020E0502030303020204" pitchFamily="34" charset="0"/>
              </a:rPr>
              <a:t>han obtenido resultados </a:t>
            </a:r>
            <a:r>
              <a:rPr lang="es-ES" sz="1600" i="1" dirty="0" smtClean="0">
                <a:solidFill>
                  <a:schemeClr val="accent2"/>
                </a:solidFill>
                <a:latin typeface="Candara" panose="020E0502030303020204" pitchFamily="34" charset="0"/>
              </a:rPr>
              <a:t>indeterminados por </a:t>
            </a:r>
            <a:r>
              <a:rPr lang="es-ES" sz="1600" i="1" dirty="0">
                <a:solidFill>
                  <a:schemeClr val="accent2"/>
                </a:solidFill>
                <a:latin typeface="Candara" panose="020E0502030303020204" pitchFamily="34" charset="0"/>
              </a:rPr>
              <a:t>lo que respecta a los beneficios del implante </a:t>
            </a:r>
            <a:r>
              <a:rPr lang="es-ES" sz="1600" i="1" dirty="0" smtClean="0">
                <a:solidFill>
                  <a:schemeClr val="accent2"/>
                </a:solidFill>
                <a:latin typeface="Candara" panose="020E0502030303020204" pitchFamily="34" charset="0"/>
              </a:rPr>
              <a:t>de un </a:t>
            </a:r>
            <a:r>
              <a:rPr lang="es-ES" sz="1600" i="1" dirty="0">
                <a:solidFill>
                  <a:schemeClr val="accent2"/>
                </a:solidFill>
                <a:latin typeface="Candara" panose="020E0502030303020204" pitchFamily="34" charset="0"/>
              </a:rPr>
              <a:t>DAI para la </a:t>
            </a:r>
            <a:r>
              <a:rPr lang="es-ES" sz="1600" i="1" dirty="0" smtClean="0">
                <a:solidFill>
                  <a:schemeClr val="accent2"/>
                </a:solidFill>
                <a:latin typeface="Candara" panose="020E0502030303020204" pitchFamily="34" charset="0"/>
              </a:rPr>
              <a:t>supervivencia como se demostró en el DEFINITE y en el DANISH.</a:t>
            </a:r>
          </a:p>
        </p:txBody>
      </p:sp>
    </p:spTree>
    <p:extLst>
      <p:ext uri="{BB962C8B-B14F-4D97-AF65-F5344CB8AC3E}">
        <p14:creationId xmlns:p14="http://schemas.microsoft.com/office/powerpoint/2010/main" val="3995523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32</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6"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Discusión</a:t>
            </a:r>
            <a:r>
              <a:rPr lang="en-US" sz="3600" dirty="0" smtClean="0"/>
              <a:t>:</a:t>
            </a:r>
            <a:endParaRPr lang="en-US" sz="3600" dirty="0"/>
          </a:p>
        </p:txBody>
      </p:sp>
      <p:sp>
        <p:nvSpPr>
          <p:cNvPr id="2" name="Rectángulo 1"/>
          <p:cNvSpPr/>
          <p:nvPr/>
        </p:nvSpPr>
        <p:spPr>
          <a:xfrm>
            <a:off x="1637030" y="1905495"/>
            <a:ext cx="6900530" cy="2308324"/>
          </a:xfrm>
          <a:prstGeom prst="rect">
            <a:avLst/>
          </a:prstGeom>
        </p:spPr>
        <p:txBody>
          <a:bodyPr wrap="square">
            <a:spAutoFit/>
          </a:bodyPr>
          <a:lstStyle/>
          <a:p>
            <a:pPr algn="just">
              <a:lnSpc>
                <a:spcPct val="150000"/>
              </a:lnSpc>
            </a:pPr>
            <a:r>
              <a:rPr lang="es-ES" sz="1600" b="1" i="1" dirty="0" smtClean="0">
                <a:solidFill>
                  <a:schemeClr val="accent2"/>
                </a:solidFill>
                <a:latin typeface="Candara" panose="020E0502030303020204" pitchFamily="34" charset="0"/>
              </a:rPr>
              <a:t>Clase funcional según NYHA:</a:t>
            </a:r>
          </a:p>
          <a:p>
            <a:pPr algn="just">
              <a:lnSpc>
                <a:spcPct val="150000"/>
              </a:lnSpc>
            </a:pPr>
            <a:r>
              <a:rPr lang="es-ES" sz="1600" i="1" dirty="0" smtClean="0">
                <a:solidFill>
                  <a:schemeClr val="accent2"/>
                </a:solidFill>
                <a:latin typeface="Candara" panose="020E0502030303020204" pitchFamily="34" charset="0"/>
              </a:rPr>
              <a:t>Los </a:t>
            </a:r>
            <a:r>
              <a:rPr lang="es-ES" sz="1600" i="1" dirty="0">
                <a:solidFill>
                  <a:schemeClr val="accent2"/>
                </a:solidFill>
                <a:latin typeface="Candara" panose="020E0502030303020204" pitchFamily="34" charset="0"/>
              </a:rPr>
              <a:t>pacientes que </a:t>
            </a:r>
            <a:r>
              <a:rPr lang="es-ES" sz="1600" i="1" dirty="0" smtClean="0">
                <a:solidFill>
                  <a:schemeClr val="accent2"/>
                </a:solidFill>
                <a:latin typeface="Candara" panose="020E0502030303020204" pitchFamily="34" charset="0"/>
              </a:rPr>
              <a:t>tenían una </a:t>
            </a:r>
            <a:r>
              <a:rPr lang="es-ES" sz="1600" i="1" dirty="0">
                <a:solidFill>
                  <a:schemeClr val="accent2"/>
                </a:solidFill>
                <a:latin typeface="Candara" panose="020E0502030303020204" pitchFamily="34" charset="0"/>
              </a:rPr>
              <a:t>clase funcional III de la NYHA en el momento de </a:t>
            </a:r>
            <a:r>
              <a:rPr lang="es-ES" sz="1600" i="1" dirty="0" smtClean="0">
                <a:solidFill>
                  <a:schemeClr val="accent2"/>
                </a:solidFill>
                <a:latin typeface="Candara" panose="020E0502030303020204" pitchFamily="34" charset="0"/>
              </a:rPr>
              <a:t>la inclusión </a:t>
            </a:r>
            <a:r>
              <a:rPr lang="es-ES" sz="1600" i="1" dirty="0">
                <a:solidFill>
                  <a:schemeClr val="accent2"/>
                </a:solidFill>
                <a:latin typeface="Candara" panose="020E0502030303020204" pitchFamily="34" charset="0"/>
              </a:rPr>
              <a:t>en el ensayo SCD-</a:t>
            </a:r>
            <a:r>
              <a:rPr lang="es-ES" sz="1600" i="1" dirty="0" err="1">
                <a:solidFill>
                  <a:schemeClr val="accent2"/>
                </a:solidFill>
                <a:latin typeface="Candara" panose="020E0502030303020204" pitchFamily="34" charset="0"/>
              </a:rPr>
              <a:t>HeFT</a:t>
            </a:r>
            <a:r>
              <a:rPr lang="es-ES" sz="1600" i="1" dirty="0">
                <a:solidFill>
                  <a:schemeClr val="accent2"/>
                </a:solidFill>
                <a:latin typeface="Candara" panose="020E0502030303020204" pitchFamily="34" charset="0"/>
              </a:rPr>
              <a:t> no mostraron un </a:t>
            </a:r>
            <a:r>
              <a:rPr lang="es-ES" sz="1600" i="1" dirty="0" smtClean="0">
                <a:solidFill>
                  <a:schemeClr val="accent2"/>
                </a:solidFill>
                <a:latin typeface="Candara" panose="020E0502030303020204" pitchFamily="34" charset="0"/>
              </a:rPr>
              <a:t>beneficio de </a:t>
            </a:r>
            <a:r>
              <a:rPr lang="es-ES" sz="1600" i="1" dirty="0">
                <a:solidFill>
                  <a:schemeClr val="accent2"/>
                </a:solidFill>
                <a:latin typeface="Candara" panose="020E0502030303020204" pitchFamily="34" charset="0"/>
              </a:rPr>
              <a:t>supervivencia a largo plazo asociado al uso </a:t>
            </a:r>
            <a:r>
              <a:rPr lang="es-ES" sz="1600" i="1" dirty="0" smtClean="0">
                <a:solidFill>
                  <a:schemeClr val="accent2"/>
                </a:solidFill>
                <a:latin typeface="Candara" panose="020E0502030303020204" pitchFamily="34" charset="0"/>
              </a:rPr>
              <a:t>del DAI</a:t>
            </a:r>
            <a:r>
              <a:rPr lang="es-ES" sz="1600" i="1" dirty="0">
                <a:solidFill>
                  <a:schemeClr val="accent2"/>
                </a:solidFill>
                <a:latin typeface="Candara" panose="020E0502030303020204" pitchFamily="34" charset="0"/>
              </a:rPr>
              <a:t>, mientras que los pacientes que tenían una clase </a:t>
            </a:r>
            <a:r>
              <a:rPr lang="es-ES" sz="1600" i="1" dirty="0" smtClean="0">
                <a:solidFill>
                  <a:schemeClr val="accent2"/>
                </a:solidFill>
                <a:latin typeface="Candara" panose="020E0502030303020204" pitchFamily="34" charset="0"/>
              </a:rPr>
              <a:t>funcional II </a:t>
            </a:r>
            <a:r>
              <a:rPr lang="es-ES" sz="1600" i="1" dirty="0">
                <a:solidFill>
                  <a:schemeClr val="accent2"/>
                </a:solidFill>
                <a:latin typeface="Candara" panose="020E0502030303020204" pitchFamily="34" charset="0"/>
              </a:rPr>
              <a:t>de la NYHA presentaron un beneficio global a </a:t>
            </a:r>
            <a:r>
              <a:rPr lang="es-ES" sz="1600" i="1" dirty="0" smtClean="0">
                <a:solidFill>
                  <a:schemeClr val="accent2"/>
                </a:solidFill>
                <a:latin typeface="Candara" panose="020E0502030303020204" pitchFamily="34" charset="0"/>
              </a:rPr>
              <a:t>lo largo </a:t>
            </a:r>
            <a:r>
              <a:rPr lang="es-ES" sz="1600" i="1" dirty="0">
                <a:solidFill>
                  <a:schemeClr val="accent2"/>
                </a:solidFill>
                <a:latin typeface="Candara" panose="020E0502030303020204" pitchFamily="34" charset="0"/>
              </a:rPr>
              <a:t>de la totalidad de los 11 años de </a:t>
            </a:r>
            <a:r>
              <a:rPr lang="es-ES" sz="1600" i="1" dirty="0" smtClean="0">
                <a:solidFill>
                  <a:schemeClr val="accent2"/>
                </a:solidFill>
                <a:latin typeface="Candara" panose="020E0502030303020204" pitchFamily="34" charset="0"/>
              </a:rPr>
              <a:t>seguimiento.</a:t>
            </a:r>
          </a:p>
        </p:txBody>
      </p:sp>
    </p:spTree>
    <p:extLst>
      <p:ext uri="{BB962C8B-B14F-4D97-AF65-F5344CB8AC3E}">
        <p14:creationId xmlns:p14="http://schemas.microsoft.com/office/powerpoint/2010/main" val="7463470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33</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6"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Limitaciones</a:t>
            </a:r>
            <a:r>
              <a:rPr lang="en-US" sz="3600" dirty="0" smtClean="0"/>
              <a:t>:</a:t>
            </a:r>
            <a:endParaRPr lang="en-US" sz="3600" dirty="0"/>
          </a:p>
        </p:txBody>
      </p:sp>
      <p:sp>
        <p:nvSpPr>
          <p:cNvPr id="2" name="Rectángulo 1"/>
          <p:cNvSpPr/>
          <p:nvPr/>
        </p:nvSpPr>
        <p:spPr>
          <a:xfrm>
            <a:off x="1648047" y="2009965"/>
            <a:ext cx="6900530" cy="2308324"/>
          </a:xfrm>
          <a:prstGeom prst="rect">
            <a:avLst/>
          </a:prstGeom>
        </p:spPr>
        <p:txBody>
          <a:bodyPr wrap="square">
            <a:spAutoFit/>
          </a:bodyPr>
          <a:lstStyle/>
          <a:p>
            <a:pPr algn="just">
              <a:lnSpc>
                <a:spcPct val="150000"/>
              </a:lnSpc>
            </a:pPr>
            <a:r>
              <a:rPr lang="es-ES" sz="1600" i="1" dirty="0">
                <a:solidFill>
                  <a:schemeClr val="accent2"/>
                </a:solidFill>
                <a:latin typeface="Candara" panose="020E0502030303020204" pitchFamily="34" charset="0"/>
              </a:rPr>
              <a:t>Este estudio tiene la </a:t>
            </a:r>
            <a:r>
              <a:rPr lang="es-ES" sz="1600" i="1" dirty="0" smtClean="0">
                <a:solidFill>
                  <a:schemeClr val="accent2"/>
                </a:solidFill>
                <a:latin typeface="Candara" panose="020E0502030303020204" pitchFamily="34" charset="0"/>
              </a:rPr>
              <a:t>limitación de </a:t>
            </a:r>
            <a:r>
              <a:rPr lang="es-ES" sz="1600" i="1" dirty="0">
                <a:solidFill>
                  <a:schemeClr val="accent2"/>
                </a:solidFill>
                <a:latin typeface="Candara" panose="020E0502030303020204" pitchFamily="34" charset="0"/>
              </a:rPr>
              <a:t>los datos de mortalidad incompletos en </a:t>
            </a:r>
            <a:r>
              <a:rPr lang="es-ES" sz="1600" i="1" dirty="0" smtClean="0">
                <a:solidFill>
                  <a:schemeClr val="accent2"/>
                </a:solidFill>
                <a:latin typeface="Candara" panose="020E0502030303020204" pitchFamily="34" charset="0"/>
              </a:rPr>
              <a:t>un 9</a:t>
            </a:r>
            <a:r>
              <a:rPr lang="es-ES" sz="1600" i="1" dirty="0">
                <a:solidFill>
                  <a:schemeClr val="accent2"/>
                </a:solidFill>
                <a:latin typeface="Candara" panose="020E0502030303020204" pitchFamily="34" charset="0"/>
              </a:rPr>
              <a:t>% de la población original</a:t>
            </a:r>
            <a:r>
              <a:rPr lang="es-ES" sz="1600" i="1" dirty="0" smtClean="0">
                <a:solidFill>
                  <a:schemeClr val="accent2"/>
                </a:solidFill>
                <a:latin typeface="Candara" panose="020E0502030303020204" pitchFamily="34" charset="0"/>
              </a:rPr>
              <a:t>.</a:t>
            </a:r>
          </a:p>
          <a:p>
            <a:pPr algn="just">
              <a:lnSpc>
                <a:spcPct val="150000"/>
              </a:lnSpc>
            </a:pPr>
            <a:r>
              <a:rPr lang="en-US" sz="1600" i="1" dirty="0" err="1">
                <a:solidFill>
                  <a:schemeClr val="accent2"/>
                </a:solidFill>
                <a:latin typeface="Candara" panose="020E0502030303020204" pitchFamily="34" charset="0"/>
              </a:rPr>
              <a:t>Podría</a:t>
            </a:r>
            <a:r>
              <a:rPr lang="en-US" sz="1600" i="1" dirty="0">
                <a:solidFill>
                  <a:schemeClr val="accent2"/>
                </a:solidFill>
                <a:latin typeface="Candara" panose="020E0502030303020204" pitchFamily="34" charset="0"/>
              </a:rPr>
              <a:t> </a:t>
            </a:r>
            <a:r>
              <a:rPr lang="en-US" sz="1600" i="1" dirty="0" err="1" smtClean="0">
                <a:solidFill>
                  <a:schemeClr val="accent2"/>
                </a:solidFill>
                <a:latin typeface="Candara" panose="020E0502030303020204" pitchFamily="34" charset="0"/>
              </a:rPr>
              <a:t>haberse</a:t>
            </a:r>
            <a:r>
              <a:rPr lang="en-US" sz="1600" i="1" dirty="0" smtClean="0">
                <a:solidFill>
                  <a:schemeClr val="accent2"/>
                </a:solidFill>
                <a:latin typeface="Candara" panose="020E0502030303020204" pitchFamily="34" charset="0"/>
              </a:rPr>
              <a:t> </a:t>
            </a:r>
            <a:r>
              <a:rPr lang="es-ES" sz="1600" i="1" dirty="0" smtClean="0">
                <a:solidFill>
                  <a:schemeClr val="accent2"/>
                </a:solidFill>
                <a:latin typeface="Candara" panose="020E0502030303020204" pitchFamily="34" charset="0"/>
              </a:rPr>
              <a:t>introducido </a:t>
            </a:r>
            <a:r>
              <a:rPr lang="es-ES" sz="1600" i="1" dirty="0">
                <a:solidFill>
                  <a:schemeClr val="accent2"/>
                </a:solidFill>
                <a:latin typeface="Candara" panose="020E0502030303020204" pitchFamily="34" charset="0"/>
              </a:rPr>
              <a:t>un posible sesgo en estas comparaciones </a:t>
            </a:r>
            <a:r>
              <a:rPr lang="es-ES" sz="1600" i="1" dirty="0" smtClean="0">
                <a:solidFill>
                  <a:schemeClr val="accent2"/>
                </a:solidFill>
                <a:latin typeface="Candara" panose="020E0502030303020204" pitchFamily="34" charset="0"/>
              </a:rPr>
              <a:t>a </a:t>
            </a:r>
            <a:r>
              <a:rPr lang="en-US" sz="1600" i="1" dirty="0" smtClean="0">
                <a:solidFill>
                  <a:schemeClr val="accent2"/>
                </a:solidFill>
                <a:latin typeface="Candara" panose="020E0502030303020204" pitchFamily="34" charset="0"/>
              </a:rPr>
              <a:t>causa </a:t>
            </a:r>
            <a:r>
              <a:rPr lang="en-US" sz="1600" i="1" dirty="0">
                <a:solidFill>
                  <a:schemeClr val="accent2"/>
                </a:solidFill>
                <a:latin typeface="Candara" panose="020E0502030303020204" pitchFamily="34" charset="0"/>
              </a:rPr>
              <a:t>de </a:t>
            </a:r>
            <a:r>
              <a:rPr lang="en-US" sz="1600" i="1" dirty="0" err="1">
                <a:solidFill>
                  <a:schemeClr val="accent2"/>
                </a:solidFill>
                <a:latin typeface="Candara" panose="020E0502030303020204" pitchFamily="34" charset="0"/>
              </a:rPr>
              <a:t>los</a:t>
            </a:r>
            <a:r>
              <a:rPr lang="en-US" sz="1600" i="1" dirty="0">
                <a:solidFill>
                  <a:schemeClr val="accent2"/>
                </a:solidFill>
                <a:latin typeface="Candara" panose="020E0502030303020204" pitchFamily="34" charset="0"/>
              </a:rPr>
              <a:t> </a:t>
            </a:r>
            <a:r>
              <a:rPr lang="en-US" sz="1600" i="1" dirty="0" err="1">
                <a:solidFill>
                  <a:schemeClr val="accent2"/>
                </a:solidFill>
                <a:latin typeface="Candara" panose="020E0502030303020204" pitchFamily="34" charset="0"/>
              </a:rPr>
              <a:t>pacientes</a:t>
            </a:r>
            <a:r>
              <a:rPr lang="en-US" sz="1600" i="1" dirty="0">
                <a:solidFill>
                  <a:schemeClr val="accent2"/>
                </a:solidFill>
                <a:latin typeface="Candara" panose="020E0502030303020204" pitchFamily="34" charset="0"/>
              </a:rPr>
              <a:t> de </a:t>
            </a:r>
            <a:r>
              <a:rPr lang="en-US" sz="1600" i="1" dirty="0" err="1">
                <a:solidFill>
                  <a:schemeClr val="accent2"/>
                </a:solidFill>
                <a:latin typeface="Candara" panose="020E0502030303020204" pitchFamily="34" charset="0"/>
              </a:rPr>
              <a:t>los</a:t>
            </a:r>
            <a:r>
              <a:rPr lang="en-US" sz="1600" i="1" dirty="0">
                <a:solidFill>
                  <a:schemeClr val="accent2"/>
                </a:solidFill>
                <a:latin typeface="Candara" panose="020E0502030303020204" pitchFamily="34" charset="0"/>
              </a:rPr>
              <a:t> </a:t>
            </a:r>
            <a:r>
              <a:rPr lang="en-US" sz="1600" i="1" dirty="0" err="1">
                <a:solidFill>
                  <a:schemeClr val="accent2"/>
                </a:solidFill>
                <a:latin typeface="Candara" panose="020E0502030303020204" pitchFamily="34" charset="0"/>
              </a:rPr>
              <a:t>grupos</a:t>
            </a:r>
            <a:r>
              <a:rPr lang="en-US" sz="1600" i="1" dirty="0">
                <a:solidFill>
                  <a:schemeClr val="accent2"/>
                </a:solidFill>
                <a:latin typeface="Candara" panose="020E0502030303020204" pitchFamily="34" charset="0"/>
              </a:rPr>
              <a:t> de placebo o </a:t>
            </a:r>
            <a:r>
              <a:rPr lang="en-US" sz="1600" i="1" dirty="0" smtClean="0">
                <a:solidFill>
                  <a:schemeClr val="accent2"/>
                </a:solidFill>
                <a:latin typeface="Candara" panose="020E0502030303020204" pitchFamily="34" charset="0"/>
              </a:rPr>
              <a:t>de </a:t>
            </a:r>
            <a:r>
              <a:rPr lang="es-ES" sz="1600" i="1" dirty="0" err="1" smtClean="0">
                <a:solidFill>
                  <a:schemeClr val="accent2"/>
                </a:solidFill>
                <a:latin typeface="Candara" panose="020E0502030303020204" pitchFamily="34" charset="0"/>
              </a:rPr>
              <a:t>amiodarona</a:t>
            </a:r>
            <a:r>
              <a:rPr lang="es-ES" sz="1600" i="1" dirty="0" smtClean="0">
                <a:solidFill>
                  <a:schemeClr val="accent2"/>
                </a:solidFill>
                <a:latin typeface="Candara" panose="020E0502030303020204" pitchFamily="34" charset="0"/>
              </a:rPr>
              <a:t> </a:t>
            </a:r>
            <a:r>
              <a:rPr lang="es-ES" sz="1600" i="1" dirty="0">
                <a:solidFill>
                  <a:schemeClr val="accent2"/>
                </a:solidFill>
                <a:latin typeface="Candara" panose="020E0502030303020204" pitchFamily="34" charset="0"/>
              </a:rPr>
              <a:t>que cambiaron de tratamiento </a:t>
            </a:r>
            <a:r>
              <a:rPr lang="es-ES" sz="1600" i="1" dirty="0" smtClean="0">
                <a:solidFill>
                  <a:schemeClr val="accent2"/>
                </a:solidFill>
                <a:latin typeface="Candara" panose="020E0502030303020204" pitchFamily="34" charset="0"/>
              </a:rPr>
              <a:t>y pasaron a </a:t>
            </a:r>
            <a:r>
              <a:rPr lang="en-US" sz="1600" i="1" dirty="0" smtClean="0">
                <a:solidFill>
                  <a:schemeClr val="accent2"/>
                </a:solidFill>
                <a:latin typeface="Candara" panose="020E0502030303020204" pitchFamily="34" charset="0"/>
              </a:rPr>
              <a:t>un </a:t>
            </a:r>
            <a:r>
              <a:rPr lang="en-US" sz="1600" i="1" dirty="0">
                <a:solidFill>
                  <a:schemeClr val="accent2"/>
                </a:solidFill>
                <a:latin typeface="Candara" panose="020E0502030303020204" pitchFamily="34" charset="0"/>
              </a:rPr>
              <a:t>DAI o </a:t>
            </a:r>
            <a:r>
              <a:rPr lang="en-US" sz="1600" i="1" dirty="0" err="1">
                <a:solidFill>
                  <a:schemeClr val="accent2"/>
                </a:solidFill>
                <a:latin typeface="Candara" panose="020E0502030303020204" pitchFamily="34" charset="0"/>
              </a:rPr>
              <a:t>una</a:t>
            </a:r>
            <a:r>
              <a:rPr lang="en-US" sz="1600" i="1" dirty="0">
                <a:solidFill>
                  <a:schemeClr val="accent2"/>
                </a:solidFill>
                <a:latin typeface="Candara" panose="020E0502030303020204" pitchFamily="34" charset="0"/>
              </a:rPr>
              <a:t> TRC-D </a:t>
            </a:r>
            <a:r>
              <a:rPr lang="en-US" sz="1600" i="1" dirty="0" err="1">
                <a:solidFill>
                  <a:schemeClr val="accent2"/>
                </a:solidFill>
                <a:latin typeface="Candara" panose="020E0502030303020204" pitchFamily="34" charset="0"/>
              </a:rPr>
              <a:t>durante</a:t>
            </a:r>
            <a:r>
              <a:rPr lang="en-US" sz="1600" i="1" dirty="0">
                <a:solidFill>
                  <a:schemeClr val="accent2"/>
                </a:solidFill>
                <a:latin typeface="Candara" panose="020E0502030303020204" pitchFamily="34" charset="0"/>
              </a:rPr>
              <a:t> la </a:t>
            </a:r>
            <a:r>
              <a:rPr lang="en-US" sz="1600" i="1" dirty="0" err="1">
                <a:solidFill>
                  <a:schemeClr val="accent2"/>
                </a:solidFill>
                <a:latin typeface="Candara" panose="020E0502030303020204" pitchFamily="34" charset="0"/>
              </a:rPr>
              <a:t>prolongación</a:t>
            </a:r>
            <a:r>
              <a:rPr lang="en-US" sz="1600" i="1" dirty="0">
                <a:solidFill>
                  <a:schemeClr val="accent2"/>
                </a:solidFill>
                <a:latin typeface="Candara" panose="020E0502030303020204" pitchFamily="34" charset="0"/>
              </a:rPr>
              <a:t> del </a:t>
            </a:r>
            <a:r>
              <a:rPr lang="en-US" sz="1600" i="1" dirty="0" err="1">
                <a:solidFill>
                  <a:schemeClr val="accent2"/>
                </a:solidFill>
                <a:latin typeface="Candara" panose="020E0502030303020204" pitchFamily="34" charset="0"/>
              </a:rPr>
              <a:t>seguimiento</a:t>
            </a:r>
            <a:r>
              <a:rPr lang="en-US" sz="1600" i="1" dirty="0">
                <a:solidFill>
                  <a:schemeClr val="accent2"/>
                </a:solidFill>
                <a:latin typeface="Candara" panose="020E0502030303020204" pitchFamily="34" charset="0"/>
              </a:rPr>
              <a:t>.</a:t>
            </a:r>
            <a:endParaRPr lang="en-US" sz="1800" b="1" i="1" dirty="0">
              <a:solidFill>
                <a:schemeClr val="accent2"/>
              </a:solidFill>
              <a:latin typeface="Candara" panose="020E0502030303020204" pitchFamily="34" charset="0"/>
            </a:endParaRPr>
          </a:p>
        </p:txBody>
      </p:sp>
    </p:spTree>
    <p:extLst>
      <p:ext uri="{BB962C8B-B14F-4D97-AF65-F5344CB8AC3E}">
        <p14:creationId xmlns:p14="http://schemas.microsoft.com/office/powerpoint/2010/main" val="1521720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Conclusión:</a:t>
            </a:r>
            <a:endParaRPr dirty="0"/>
          </a:p>
        </p:txBody>
      </p:sp>
      <p:sp>
        <p:nvSpPr>
          <p:cNvPr id="429" name="Google Shape;429;p38"/>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dirty="0">
                <a:solidFill>
                  <a:schemeClr val="accent2"/>
                </a:solidFill>
                <a:latin typeface="Roboto Slab"/>
                <a:ea typeface="Roboto Slab"/>
                <a:cs typeface="Roboto Slab"/>
                <a:sym typeface="Roboto Slab"/>
              </a:rPr>
              <a:t>5</a:t>
            </a:r>
            <a:endParaRPr sz="20000" dirty="0">
              <a:solidFill>
                <a:schemeClr val="accent2"/>
              </a:solidFill>
              <a:latin typeface="Roboto Slab"/>
              <a:ea typeface="Roboto Slab"/>
              <a:cs typeface="Roboto Slab"/>
              <a:sym typeface="Roboto Slab"/>
            </a:endParaRPr>
          </a:p>
        </p:txBody>
      </p:sp>
      <p:sp>
        <p:nvSpPr>
          <p:cNvPr id="6" name="Google Shape;143;p16"/>
          <p:cNvSpPr txBox="1">
            <a:spLocks noGrp="1"/>
          </p:cNvSpPr>
          <p:nvPr>
            <p:ph type="subTitle" idx="1"/>
          </p:nvPr>
        </p:nvSpPr>
        <p:spPr>
          <a:xfrm>
            <a:off x="3897845" y="3983050"/>
            <a:ext cx="4845465"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smtClean="0">
                <a:latin typeface="Candara" panose="020E0502030303020204" pitchFamily="34" charset="0"/>
              </a:rPr>
              <a:t>Resultados a largo plazo del estudio SCD-HeFT</a:t>
            </a:r>
            <a:endParaRPr i="1" dirty="0">
              <a:latin typeface="Candara" panose="020E0502030303020204" pitchFamily="34" charset="0"/>
            </a:endParaRPr>
          </a:p>
        </p:txBody>
      </p:sp>
    </p:spTree>
    <p:extLst>
      <p:ext uri="{BB962C8B-B14F-4D97-AF65-F5344CB8AC3E}">
        <p14:creationId xmlns:p14="http://schemas.microsoft.com/office/powerpoint/2010/main" val="36505676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39" name="Google Shape;339;p30"/>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pPr marL="0" lvl="0" indent="0" rtl="0">
                <a:spcBef>
                  <a:spcPts val="0"/>
                </a:spcBef>
                <a:spcAft>
                  <a:spcPts val="0"/>
                </a:spcAft>
                <a:buNone/>
              </a:pPr>
              <a:t>35</a:t>
            </a:fld>
            <a:endParaRPr/>
          </a:p>
        </p:txBody>
      </p:sp>
      <p:sp>
        <p:nvSpPr>
          <p:cNvPr id="18"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9"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smtClean="0"/>
              <a:t>Conclusiones:</a:t>
            </a:r>
            <a:endParaRPr lang="en-US" sz="3600" dirty="0"/>
          </a:p>
        </p:txBody>
      </p:sp>
      <p:sp>
        <p:nvSpPr>
          <p:cNvPr id="2" name="Rectángulo 1"/>
          <p:cNvSpPr/>
          <p:nvPr/>
        </p:nvSpPr>
        <p:spPr>
          <a:xfrm>
            <a:off x="1720371" y="1937078"/>
            <a:ext cx="6001407" cy="2270109"/>
          </a:xfrm>
          <a:prstGeom prst="rect">
            <a:avLst/>
          </a:prstGeom>
          <a:noFill/>
        </p:spPr>
        <p:txBody>
          <a:bodyPr wrap="square">
            <a:spAutoFit/>
          </a:bodyPr>
          <a:lstStyle/>
          <a:p>
            <a:pPr algn="just">
              <a:lnSpc>
                <a:spcPct val="150000"/>
              </a:lnSpc>
            </a:pPr>
            <a:r>
              <a:rPr lang="es-ES" sz="1600" i="1" dirty="0">
                <a:solidFill>
                  <a:srgbClr val="221F1F"/>
                </a:solidFill>
                <a:latin typeface="Candara" panose="020E0502030303020204" pitchFamily="34" charset="0"/>
              </a:rPr>
              <a:t>Durante una prolongación del seguimiento de los </a:t>
            </a:r>
            <a:r>
              <a:rPr lang="es-ES" sz="1600" i="1" dirty="0" smtClean="0">
                <a:solidFill>
                  <a:srgbClr val="221F1F"/>
                </a:solidFill>
                <a:latin typeface="Candara" panose="020E0502030303020204" pitchFamily="34" charset="0"/>
              </a:rPr>
              <a:t>pacientes del </a:t>
            </a:r>
            <a:r>
              <a:rPr lang="es-ES" sz="1600" i="1" dirty="0">
                <a:solidFill>
                  <a:srgbClr val="221F1F"/>
                </a:solidFill>
                <a:latin typeface="Candara" panose="020E0502030303020204" pitchFamily="34" charset="0"/>
              </a:rPr>
              <a:t>estudio SCD-</a:t>
            </a:r>
            <a:r>
              <a:rPr lang="es-ES" sz="1600" i="1" dirty="0" err="1">
                <a:solidFill>
                  <a:srgbClr val="221F1F"/>
                </a:solidFill>
                <a:latin typeface="Candara" panose="020E0502030303020204" pitchFamily="34" charset="0"/>
              </a:rPr>
              <a:t>HeFT</a:t>
            </a:r>
            <a:r>
              <a:rPr lang="es-ES" sz="1600" i="1" dirty="0">
                <a:solidFill>
                  <a:srgbClr val="221F1F"/>
                </a:solidFill>
                <a:latin typeface="Candara" panose="020E0502030303020204" pitchFamily="34" charset="0"/>
              </a:rPr>
              <a:t>, </a:t>
            </a:r>
            <a:r>
              <a:rPr lang="es-ES" sz="1600" b="1" i="1" dirty="0">
                <a:solidFill>
                  <a:schemeClr val="accent3"/>
                </a:solidFill>
                <a:latin typeface="Candara" panose="020E0502030303020204" pitchFamily="34" charset="0"/>
              </a:rPr>
              <a:t>los implantes de DAI </a:t>
            </a:r>
            <a:r>
              <a:rPr lang="es-ES" sz="1600" b="1" i="1" dirty="0" smtClean="0">
                <a:solidFill>
                  <a:schemeClr val="accent3"/>
                </a:solidFill>
                <a:latin typeface="Candara" panose="020E0502030303020204" pitchFamily="34" charset="0"/>
              </a:rPr>
              <a:t>continuaron mostrando </a:t>
            </a:r>
            <a:r>
              <a:rPr lang="es-ES" sz="1600" b="1" i="1" dirty="0">
                <a:solidFill>
                  <a:schemeClr val="accent3"/>
                </a:solidFill>
                <a:latin typeface="Candara" panose="020E0502030303020204" pitchFamily="34" charset="0"/>
              </a:rPr>
              <a:t>un beneficio de supervivencia hasta </a:t>
            </a:r>
            <a:r>
              <a:rPr lang="es-ES" sz="1600" b="1" i="1" dirty="0" smtClean="0">
                <a:solidFill>
                  <a:schemeClr val="accent3"/>
                </a:solidFill>
                <a:latin typeface="Candara" panose="020E0502030303020204" pitchFamily="34" charset="0"/>
              </a:rPr>
              <a:t>11 años </a:t>
            </a:r>
            <a:r>
              <a:rPr lang="es-ES" sz="1600" i="1" dirty="0">
                <a:solidFill>
                  <a:srgbClr val="221F1F"/>
                </a:solidFill>
                <a:latin typeface="Candara" panose="020E0502030303020204" pitchFamily="34" charset="0"/>
              </a:rPr>
              <a:t>después del inicio del ensayo SCD-</a:t>
            </a:r>
            <a:r>
              <a:rPr lang="es-ES" sz="1600" i="1" dirty="0" err="1">
                <a:solidFill>
                  <a:srgbClr val="221F1F"/>
                </a:solidFill>
                <a:latin typeface="Candara" panose="020E0502030303020204" pitchFamily="34" charset="0"/>
              </a:rPr>
              <a:t>HeFT</a:t>
            </a:r>
            <a:r>
              <a:rPr lang="es-ES" sz="1600" i="1" dirty="0">
                <a:solidFill>
                  <a:srgbClr val="221F1F"/>
                </a:solidFill>
                <a:latin typeface="Candara" panose="020E0502030303020204" pitchFamily="34" charset="0"/>
              </a:rPr>
              <a:t> original. </a:t>
            </a:r>
            <a:endParaRPr lang="es-ES" sz="1600" i="1" dirty="0" smtClean="0">
              <a:solidFill>
                <a:srgbClr val="221F1F"/>
              </a:solidFill>
              <a:latin typeface="Candara" panose="020E0502030303020204" pitchFamily="34" charset="0"/>
            </a:endParaRPr>
          </a:p>
          <a:p>
            <a:pPr algn="just">
              <a:lnSpc>
                <a:spcPct val="150000"/>
              </a:lnSpc>
            </a:pPr>
            <a:r>
              <a:rPr lang="es-ES" sz="1600" i="1" dirty="0" smtClean="0">
                <a:solidFill>
                  <a:srgbClr val="221F1F"/>
                </a:solidFill>
                <a:latin typeface="Candara" panose="020E0502030303020204" pitchFamily="34" charset="0"/>
              </a:rPr>
              <a:t>La magnitud del </a:t>
            </a:r>
            <a:r>
              <a:rPr lang="es-ES" sz="1600" i="1" dirty="0">
                <a:solidFill>
                  <a:srgbClr val="221F1F"/>
                </a:solidFill>
                <a:latin typeface="Candara" panose="020E0502030303020204" pitchFamily="34" charset="0"/>
              </a:rPr>
              <a:t>beneficio a largo plazo de los </a:t>
            </a:r>
            <a:r>
              <a:rPr lang="es-ES" sz="1600" b="1" i="1" dirty="0">
                <a:solidFill>
                  <a:schemeClr val="accent3"/>
                </a:solidFill>
                <a:latin typeface="Candara" panose="020E0502030303020204" pitchFamily="34" charset="0"/>
              </a:rPr>
              <a:t>DAI es </a:t>
            </a:r>
            <a:r>
              <a:rPr lang="es-ES" sz="1600" b="1" i="1" dirty="0" smtClean="0">
                <a:solidFill>
                  <a:schemeClr val="accent3"/>
                </a:solidFill>
                <a:latin typeface="Candara" panose="020E0502030303020204" pitchFamily="34" charset="0"/>
              </a:rPr>
              <a:t>heterogénea </a:t>
            </a:r>
            <a:r>
              <a:rPr lang="es-ES" sz="1600" i="1" dirty="0" smtClean="0">
                <a:solidFill>
                  <a:srgbClr val="221F1F"/>
                </a:solidFill>
                <a:latin typeface="Candara" panose="020E0502030303020204" pitchFamily="34" charset="0"/>
              </a:rPr>
              <a:t>y </a:t>
            </a:r>
            <a:r>
              <a:rPr lang="es-ES" sz="1600" b="1" i="1" dirty="0">
                <a:solidFill>
                  <a:schemeClr val="accent3"/>
                </a:solidFill>
                <a:latin typeface="Candara" panose="020E0502030303020204" pitchFamily="34" charset="0"/>
              </a:rPr>
              <a:t>depende de la etiología y la gravedad de la IC</a:t>
            </a:r>
            <a:r>
              <a:rPr lang="es-ES" sz="1600" i="1" dirty="0">
                <a:solidFill>
                  <a:srgbClr val="221F1F"/>
                </a:solidFill>
                <a:latin typeface="Candara" panose="020E0502030303020204" pitchFamily="34" charset="0"/>
              </a:rPr>
              <a:t>.</a:t>
            </a:r>
            <a:endParaRPr lang="en-US" sz="1600" i="1" dirty="0">
              <a:latin typeface="Candara" panose="020E0502030303020204" pitchFamily="34" charset="0"/>
            </a:endParaRPr>
          </a:p>
        </p:txBody>
      </p:sp>
    </p:spTree>
    <p:extLst>
      <p:ext uri="{BB962C8B-B14F-4D97-AF65-F5344CB8AC3E}">
        <p14:creationId xmlns:p14="http://schemas.microsoft.com/office/powerpoint/2010/main" val="2297700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7"/>
          <p:cNvSpPr txBox="1">
            <a:spLocks noGrp="1"/>
          </p:cNvSpPr>
          <p:nvPr>
            <p:ph type="ctrTitle" idx="4294967295"/>
          </p:nvPr>
        </p:nvSpPr>
        <p:spPr>
          <a:xfrm>
            <a:off x="675289" y="1974852"/>
            <a:ext cx="77724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7200" dirty="0" smtClean="0"/>
              <a:t>Lista de cotejo</a:t>
            </a:r>
            <a:endParaRPr sz="7200" dirty="0"/>
          </a:p>
        </p:txBody>
      </p:sp>
      <p:sp>
        <p:nvSpPr>
          <p:cNvPr id="290" name="Google Shape;290;p2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36</a:t>
            </a:fld>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37</a:t>
            </a:fld>
            <a:endParaRPr/>
          </a:p>
        </p:txBody>
      </p:sp>
      <p:pic>
        <p:nvPicPr>
          <p:cNvPr id="6" name="Picture 2"/>
          <p:cNvPicPr>
            <a:picLocks noChangeAspect="1"/>
          </p:cNvPicPr>
          <p:nvPr/>
        </p:nvPicPr>
        <p:blipFill>
          <a:blip r:embed="rId3"/>
          <a:stretch>
            <a:fillRect/>
          </a:stretch>
        </p:blipFill>
        <p:spPr>
          <a:xfrm>
            <a:off x="2247266" y="12032"/>
            <a:ext cx="4694955" cy="5114003"/>
          </a:xfrm>
          <a:prstGeom prst="rect">
            <a:avLst/>
          </a:prstGeom>
          <a:ln>
            <a:noFill/>
          </a:ln>
          <a:effectLst/>
        </p:spPr>
      </p:pic>
    </p:spTree>
    <p:extLst>
      <p:ext uri="{BB962C8B-B14F-4D97-AF65-F5344CB8AC3E}">
        <p14:creationId xmlns:p14="http://schemas.microsoft.com/office/powerpoint/2010/main" val="4010375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38</a:t>
            </a:fld>
            <a:endParaRPr/>
          </a:p>
        </p:txBody>
      </p:sp>
      <p:pic>
        <p:nvPicPr>
          <p:cNvPr id="6" name="Picture 2"/>
          <p:cNvPicPr>
            <a:picLocks noChangeAspect="1"/>
          </p:cNvPicPr>
          <p:nvPr/>
        </p:nvPicPr>
        <p:blipFill rotWithShape="1">
          <a:blip r:embed="rId3"/>
          <a:srcRect b="31302"/>
          <a:stretch/>
        </p:blipFill>
        <p:spPr>
          <a:xfrm>
            <a:off x="1429118" y="0"/>
            <a:ext cx="6857394" cy="5131368"/>
          </a:xfrm>
          <a:prstGeom prst="rect">
            <a:avLst/>
          </a:prstGeom>
          <a:ln>
            <a:noFill/>
          </a:ln>
          <a:effectLst/>
        </p:spPr>
      </p:pic>
      <p:sp>
        <p:nvSpPr>
          <p:cNvPr id="2" name="Multiplicar 1"/>
          <p:cNvSpPr/>
          <p:nvPr/>
        </p:nvSpPr>
        <p:spPr>
          <a:xfrm>
            <a:off x="6292516" y="1275348"/>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r 4"/>
          <p:cNvSpPr/>
          <p:nvPr/>
        </p:nvSpPr>
        <p:spPr>
          <a:xfrm>
            <a:off x="6292516" y="1704475"/>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ultiplicar 6"/>
          <p:cNvSpPr/>
          <p:nvPr/>
        </p:nvSpPr>
        <p:spPr>
          <a:xfrm>
            <a:off x="6292516" y="2240831"/>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r 7"/>
          <p:cNvSpPr/>
          <p:nvPr/>
        </p:nvSpPr>
        <p:spPr>
          <a:xfrm>
            <a:off x="6292516" y="2731170"/>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icar 8"/>
          <p:cNvSpPr/>
          <p:nvPr/>
        </p:nvSpPr>
        <p:spPr>
          <a:xfrm>
            <a:off x="6292516" y="3284519"/>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r 9"/>
          <p:cNvSpPr/>
          <p:nvPr/>
        </p:nvSpPr>
        <p:spPr>
          <a:xfrm>
            <a:off x="6809874" y="3761875"/>
            <a:ext cx="264694" cy="3128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r 10"/>
          <p:cNvSpPr/>
          <p:nvPr/>
        </p:nvSpPr>
        <p:spPr>
          <a:xfrm>
            <a:off x="6292516" y="4327357"/>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r 11"/>
          <p:cNvSpPr/>
          <p:nvPr/>
        </p:nvSpPr>
        <p:spPr>
          <a:xfrm>
            <a:off x="6809874" y="4770419"/>
            <a:ext cx="264694" cy="3128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206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39</a:t>
            </a:fld>
            <a:endParaRPr/>
          </a:p>
        </p:txBody>
      </p:sp>
      <p:pic>
        <p:nvPicPr>
          <p:cNvPr id="6" name="Picture 2"/>
          <p:cNvPicPr>
            <a:picLocks noChangeAspect="1"/>
          </p:cNvPicPr>
          <p:nvPr/>
        </p:nvPicPr>
        <p:blipFill rotWithShape="1">
          <a:blip r:embed="rId3"/>
          <a:srcRect b="86354"/>
          <a:stretch/>
        </p:blipFill>
        <p:spPr>
          <a:xfrm>
            <a:off x="875666" y="108284"/>
            <a:ext cx="6313909" cy="938463"/>
          </a:xfrm>
          <a:prstGeom prst="rect">
            <a:avLst/>
          </a:prstGeom>
          <a:ln>
            <a:noFill/>
          </a:ln>
          <a:effectLst/>
        </p:spPr>
      </p:pic>
      <p:pic>
        <p:nvPicPr>
          <p:cNvPr id="5" name="Picture 2"/>
          <p:cNvPicPr>
            <a:picLocks noChangeAspect="1"/>
          </p:cNvPicPr>
          <p:nvPr/>
        </p:nvPicPr>
        <p:blipFill rotWithShape="1">
          <a:blip r:embed="rId3"/>
          <a:srcRect t="68463"/>
          <a:stretch/>
        </p:blipFill>
        <p:spPr>
          <a:xfrm>
            <a:off x="875666" y="1479884"/>
            <a:ext cx="7777093" cy="2671592"/>
          </a:xfrm>
          <a:prstGeom prst="rect">
            <a:avLst/>
          </a:prstGeom>
          <a:ln>
            <a:noFill/>
          </a:ln>
          <a:effectLst/>
        </p:spPr>
      </p:pic>
      <p:sp>
        <p:nvSpPr>
          <p:cNvPr id="9" name="Multiplicar 8"/>
          <p:cNvSpPr/>
          <p:nvPr/>
        </p:nvSpPr>
        <p:spPr>
          <a:xfrm>
            <a:off x="7940843" y="2683043"/>
            <a:ext cx="264694" cy="312821"/>
          </a:xfrm>
          <a:prstGeom prst="mathMultiply">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r 9"/>
          <p:cNvSpPr/>
          <p:nvPr/>
        </p:nvSpPr>
        <p:spPr>
          <a:xfrm>
            <a:off x="7228927" y="2418350"/>
            <a:ext cx="264694" cy="3128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r 10"/>
          <p:cNvSpPr/>
          <p:nvPr/>
        </p:nvSpPr>
        <p:spPr>
          <a:xfrm>
            <a:off x="6420853" y="3328737"/>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r 11"/>
          <p:cNvSpPr/>
          <p:nvPr/>
        </p:nvSpPr>
        <p:spPr>
          <a:xfrm>
            <a:off x="6420853" y="3736096"/>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ángulo 1"/>
          <p:cNvSpPr/>
          <p:nvPr/>
        </p:nvSpPr>
        <p:spPr>
          <a:xfrm>
            <a:off x="6031739" y="1702694"/>
            <a:ext cx="2045780" cy="338554"/>
          </a:xfrm>
          <a:prstGeom prst="rect">
            <a:avLst/>
          </a:prstGeom>
        </p:spPr>
        <p:txBody>
          <a:bodyPr wrap="square">
            <a:spAutoFit/>
          </a:bodyPr>
          <a:lstStyle/>
          <a:p>
            <a:pPr lvl="0"/>
            <a:r>
              <a:rPr lang="es-ES" sz="1600" b="1" i="1" dirty="0">
                <a:latin typeface="Candara" panose="020E0502030303020204" pitchFamily="34" charset="0"/>
              </a:rPr>
              <a:t>NNT: </a:t>
            </a:r>
            <a:r>
              <a:rPr lang="es-ES" sz="1600" b="1" i="1" dirty="0" smtClean="0">
                <a:latin typeface="Candara" panose="020E0502030303020204" pitchFamily="34" charset="0"/>
              </a:rPr>
              <a:t>21 (RAR</a:t>
            </a:r>
            <a:r>
              <a:rPr lang="es-ES" sz="1600" b="1" i="1" dirty="0">
                <a:latin typeface="Candara" panose="020E0502030303020204" pitchFamily="34" charset="0"/>
              </a:rPr>
              <a:t>: 4,7 </a:t>
            </a:r>
            <a:r>
              <a:rPr lang="es-ES" sz="1600" b="1" i="1" dirty="0" smtClean="0">
                <a:latin typeface="Candara" panose="020E0502030303020204" pitchFamily="34" charset="0"/>
              </a:rPr>
              <a:t>%)</a:t>
            </a:r>
            <a:endParaRPr lang="es-ES" sz="1600" b="1" i="1" dirty="0">
              <a:latin typeface="Candara" panose="020E0502030303020204" pitchFamily="34" charset="0"/>
            </a:endParaRPr>
          </a:p>
        </p:txBody>
      </p:sp>
      <p:sp>
        <p:nvSpPr>
          <p:cNvPr id="13" name="Rectángulo 12"/>
          <p:cNvSpPr/>
          <p:nvPr/>
        </p:nvSpPr>
        <p:spPr>
          <a:xfrm>
            <a:off x="6019031" y="2060522"/>
            <a:ext cx="2045780" cy="338554"/>
          </a:xfrm>
          <a:prstGeom prst="rect">
            <a:avLst/>
          </a:prstGeom>
        </p:spPr>
        <p:txBody>
          <a:bodyPr wrap="square">
            <a:spAutoFit/>
          </a:bodyPr>
          <a:lstStyle/>
          <a:p>
            <a:pPr lvl="0"/>
            <a:r>
              <a:rPr lang="es-ES" sz="1600" b="1" i="1" dirty="0" smtClean="0">
                <a:latin typeface="Candara" panose="020E0502030303020204" pitchFamily="34" charset="0"/>
              </a:rPr>
              <a:t>IC 95%: 0,76 -0,98</a:t>
            </a:r>
            <a:endParaRPr lang="es-ES" sz="1600" b="1" i="1" dirty="0">
              <a:latin typeface="Candara" panose="020E0502030303020204" pitchFamily="34" charset="0"/>
            </a:endParaRPr>
          </a:p>
        </p:txBody>
      </p:sp>
    </p:spTree>
    <p:extLst>
      <p:ext uri="{BB962C8B-B14F-4D97-AF65-F5344CB8AC3E}">
        <p14:creationId xmlns:p14="http://schemas.microsoft.com/office/powerpoint/2010/main" val="16311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6"/>
          <p:cNvSpPr txBox="1">
            <a:spLocks noGrp="1"/>
          </p:cNvSpPr>
          <p:nvPr>
            <p:ph type="ctrTitle"/>
          </p:nvPr>
        </p:nvSpPr>
        <p:spPr>
          <a:xfrm>
            <a:off x="4113599" y="2823250"/>
            <a:ext cx="4505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Introducción</a:t>
            </a:r>
            <a:endParaRPr dirty="0"/>
          </a:p>
        </p:txBody>
      </p:sp>
      <p:sp>
        <p:nvSpPr>
          <p:cNvPr id="143" name="Google Shape;143;p16"/>
          <p:cNvSpPr txBox="1">
            <a:spLocks noGrp="1"/>
          </p:cNvSpPr>
          <p:nvPr>
            <p:ph type="subTitle" idx="1"/>
          </p:nvPr>
        </p:nvSpPr>
        <p:spPr>
          <a:xfrm>
            <a:off x="3897845" y="3983050"/>
            <a:ext cx="4845465"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smtClean="0">
                <a:latin typeface="Candara" panose="020E0502030303020204" pitchFamily="34" charset="0"/>
              </a:rPr>
              <a:t>Resultados a largo plazo del estudio SCD-HeFT</a:t>
            </a:r>
            <a:endParaRPr i="1" dirty="0">
              <a:latin typeface="Candara" panose="020E0502030303020204" pitchFamily="34" charset="0"/>
            </a:endParaRPr>
          </a:p>
        </p:txBody>
      </p:sp>
      <p:sp>
        <p:nvSpPr>
          <p:cNvPr id="144" name="Google Shape;144;p16"/>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a:solidFill>
                  <a:schemeClr val="accent2"/>
                </a:solidFill>
                <a:latin typeface="Roboto Slab"/>
                <a:ea typeface="Roboto Slab"/>
                <a:cs typeface="Roboto Slab"/>
                <a:sym typeface="Roboto Slab"/>
              </a:rPr>
              <a:t>1</a:t>
            </a:r>
            <a:endParaRPr sz="20000">
              <a:solidFill>
                <a:schemeClr val="accent2"/>
              </a:solidFill>
              <a:latin typeface="Roboto Slab"/>
              <a:ea typeface="Roboto Slab"/>
              <a:cs typeface="Roboto Slab"/>
              <a:sym typeface="Roboto Slab"/>
            </a:endParaRPr>
          </a:p>
        </p:txBody>
      </p:sp>
      <p:sp>
        <p:nvSpPr>
          <p:cNvPr id="145" name="Google Shape;145;p16"/>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0169" y="1235823"/>
            <a:ext cx="8512909" cy="250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 name="Google Shape;183;p19"/>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40</a:t>
            </a:fld>
            <a:endParaRPr/>
          </a:p>
        </p:txBody>
      </p:sp>
      <p:pic>
        <p:nvPicPr>
          <p:cNvPr id="6" name="Picture 2"/>
          <p:cNvPicPr>
            <a:picLocks noChangeAspect="1"/>
          </p:cNvPicPr>
          <p:nvPr/>
        </p:nvPicPr>
        <p:blipFill rotWithShape="1">
          <a:blip r:embed="rId4"/>
          <a:srcRect b="86354"/>
          <a:stretch/>
        </p:blipFill>
        <p:spPr>
          <a:xfrm>
            <a:off x="875666" y="108284"/>
            <a:ext cx="6313909" cy="938463"/>
          </a:xfrm>
          <a:prstGeom prst="rect">
            <a:avLst/>
          </a:prstGeom>
          <a:ln>
            <a:noFill/>
          </a:ln>
          <a:effectLst/>
        </p:spPr>
      </p:pic>
      <p:sp>
        <p:nvSpPr>
          <p:cNvPr id="7" name="Multiplicar 6"/>
          <p:cNvSpPr/>
          <p:nvPr/>
        </p:nvSpPr>
        <p:spPr>
          <a:xfrm>
            <a:off x="6420853" y="1732548"/>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r 7"/>
          <p:cNvSpPr/>
          <p:nvPr/>
        </p:nvSpPr>
        <p:spPr>
          <a:xfrm>
            <a:off x="7228928" y="2105530"/>
            <a:ext cx="264694" cy="3128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r 9"/>
          <p:cNvSpPr/>
          <p:nvPr/>
        </p:nvSpPr>
        <p:spPr>
          <a:xfrm>
            <a:off x="7228927" y="2514606"/>
            <a:ext cx="264694" cy="312821"/>
          </a:xfrm>
          <a:prstGeom prst="mathMultiply">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r 10"/>
          <p:cNvSpPr/>
          <p:nvPr/>
        </p:nvSpPr>
        <p:spPr>
          <a:xfrm>
            <a:off x="6420853" y="3328737"/>
            <a:ext cx="264694" cy="312821"/>
          </a:xfrm>
          <a:prstGeom prst="mathMultipl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5044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5"/>
          <p:cNvSpPr txBox="1">
            <a:spLocks noGrp="1"/>
          </p:cNvSpPr>
          <p:nvPr>
            <p:ph type="subTitle" idx="4294967295"/>
          </p:nvPr>
        </p:nvSpPr>
        <p:spPr>
          <a:xfrm>
            <a:off x="685800" y="505225"/>
            <a:ext cx="7884600" cy="381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s-ES" sz="6000" b="1" dirty="0" smtClean="0">
                <a:solidFill>
                  <a:schemeClr val="lt1"/>
                </a:solidFill>
                <a:latin typeface="Roboto Slab"/>
                <a:ea typeface="Roboto Slab"/>
                <a:cs typeface="Roboto Slab"/>
                <a:sym typeface="Roboto Slab"/>
              </a:rPr>
              <a:t>Aportes del grupo</a:t>
            </a:r>
            <a:endParaRPr sz="9600" b="1" dirty="0">
              <a:solidFill>
                <a:srgbClr val="FFFFFF"/>
              </a:solidFill>
            </a:endParaRPr>
          </a:p>
        </p:txBody>
      </p:sp>
      <p:sp>
        <p:nvSpPr>
          <p:cNvPr id="405" name="Google Shape;405;p35"/>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17"/>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42</a:t>
            </a:fld>
            <a:endParaRPr/>
          </a:p>
        </p:txBody>
      </p:sp>
      <p:sp>
        <p:nvSpPr>
          <p:cNvPr id="5" name="Google Shape;135;p15"/>
          <p:cNvSpPr txBox="1">
            <a:spLocks/>
          </p:cNvSpPr>
          <p:nvPr/>
        </p:nvSpPr>
        <p:spPr>
          <a:xfrm>
            <a:off x="685800" y="1259025"/>
            <a:ext cx="7772400" cy="270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419100" algn="l" rtl="0">
              <a:lnSpc>
                <a:spcPct val="100000"/>
              </a:lnSpc>
              <a:spcBef>
                <a:spcPts val="600"/>
              </a:spcBef>
              <a:spcAft>
                <a:spcPts val="0"/>
              </a:spcAft>
              <a:buClr>
                <a:schemeClr val="accent2"/>
              </a:buClr>
              <a:buSzPts val="3000"/>
              <a:buFont typeface="Nixie One"/>
              <a:buChar char="▪"/>
              <a:defRPr sz="3000" b="0" i="0" u="none" strike="noStrike" cap="none">
                <a:solidFill>
                  <a:schemeClr val="accent1"/>
                </a:solidFill>
                <a:latin typeface="Nixie One"/>
                <a:ea typeface="Nixie One"/>
                <a:cs typeface="Nixie One"/>
                <a:sym typeface="Nixie One"/>
              </a:defRPr>
            </a:lvl1pPr>
            <a:lvl2pPr marL="914400" marR="0" lvl="1"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2pPr>
            <a:lvl3pPr marL="1371600" marR="0" lvl="2" indent="-381000" algn="l" rtl="0">
              <a:lnSpc>
                <a:spcPct val="100000"/>
              </a:lnSpc>
              <a:spcBef>
                <a:spcPts val="0"/>
              </a:spcBef>
              <a:spcAft>
                <a:spcPts val="0"/>
              </a:spcAft>
              <a:buClr>
                <a:schemeClr val="accent2"/>
              </a:buClr>
              <a:buSzPts val="2400"/>
              <a:buFont typeface="Nixie One"/>
              <a:buChar char="■"/>
              <a:defRPr sz="2400" b="0" i="0" u="none" strike="noStrike" cap="none">
                <a:solidFill>
                  <a:schemeClr val="accent1"/>
                </a:solidFill>
                <a:latin typeface="Nixie One"/>
                <a:ea typeface="Nixie One"/>
                <a:cs typeface="Nixie One"/>
                <a:sym typeface="Nixie One"/>
              </a:defRPr>
            </a:lvl3pPr>
            <a:lvl4pPr marL="1828800" marR="0" lvl="3"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4pPr>
            <a:lvl5pPr marL="2286000" marR="0" lvl="4"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5pPr>
            <a:lvl6pPr marL="2743200" marR="0" lvl="5"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6pPr>
            <a:lvl7pPr marL="3200400" marR="0" lvl="6"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7pPr>
            <a:lvl8pPr marL="3657600" marR="0" lvl="7"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8pPr>
            <a:lvl9pPr marL="4114800" marR="0" lvl="8" indent="-342900" algn="l" rtl="0">
              <a:lnSpc>
                <a:spcPct val="100000"/>
              </a:lnSpc>
              <a:spcBef>
                <a:spcPts val="0"/>
              </a:spcBef>
              <a:spcAft>
                <a:spcPts val="0"/>
              </a:spcAft>
              <a:buClr>
                <a:schemeClr val="accent1"/>
              </a:buClr>
              <a:buSzPts val="1800"/>
              <a:buFont typeface="Nixie One"/>
              <a:buChar char="■"/>
              <a:defRPr sz="1800" b="0" i="0" u="none" strike="noStrike" cap="none">
                <a:solidFill>
                  <a:schemeClr val="accent1"/>
                </a:solidFill>
                <a:latin typeface="Nixie One"/>
                <a:ea typeface="Nixie One"/>
                <a:cs typeface="Nixie One"/>
                <a:sym typeface="Nixie One"/>
              </a:defRPr>
            </a:lvl9pPr>
          </a:lstStyle>
          <a:p>
            <a:pPr marL="0" indent="0" algn="ctr">
              <a:buFont typeface="Nixie One"/>
              <a:buNone/>
            </a:pPr>
            <a:r>
              <a:rPr lang="es-VE" sz="2200" b="1" i="1" smtClean="0">
                <a:solidFill>
                  <a:srgbClr val="FFFFFF"/>
                </a:solidFill>
                <a:latin typeface="Candara" panose="020E0502030303020204" pitchFamily="34" charset="0"/>
              </a:rPr>
              <a:t>En el paciente con miocardiopatía dilatada no isquémica con FEVI severamente deprimida ¿qué efecto tiene sobre la mortalidad el uso de </a:t>
            </a:r>
            <a:r>
              <a:rPr lang="es-VE" sz="2200" b="1" i="1" smtClean="0">
                <a:solidFill>
                  <a:srgbClr val="FFC000"/>
                </a:solidFill>
                <a:latin typeface="Candara" panose="020E0502030303020204" pitchFamily="34" charset="0"/>
              </a:rPr>
              <a:t>desfibriladores automáticos implantables</a:t>
            </a:r>
            <a:r>
              <a:rPr lang="es-VE" sz="2200" b="1" i="1" smtClean="0">
                <a:solidFill>
                  <a:srgbClr val="FFFFFF"/>
                </a:solidFill>
                <a:latin typeface="Candara" panose="020E0502030303020204" pitchFamily="34" charset="0"/>
              </a:rPr>
              <a:t>, para la </a:t>
            </a:r>
            <a:r>
              <a:rPr lang="es-VE" sz="2200" b="1" i="1" smtClean="0">
                <a:solidFill>
                  <a:srgbClr val="FFC000"/>
                </a:solidFill>
                <a:latin typeface="Candara" panose="020E0502030303020204" pitchFamily="34" charset="0"/>
              </a:rPr>
              <a:t>prevención primaria de muerte súbita</a:t>
            </a:r>
            <a:r>
              <a:rPr lang="es-VE" sz="2200" b="1" i="1" smtClean="0">
                <a:solidFill>
                  <a:srgbClr val="FFFFFF"/>
                </a:solidFill>
                <a:latin typeface="Candara" panose="020E0502030303020204" pitchFamily="34" charset="0"/>
              </a:rPr>
              <a:t>, en comparación al tratamiento antiarrítmico?</a:t>
            </a:r>
            <a:endParaRPr lang="es-VE" sz="2200" b="1" i="1" dirty="0">
              <a:solidFill>
                <a:srgbClr val="FFFFFF"/>
              </a:solidFill>
              <a:latin typeface="Candara" panose="020E0502030303020204" pitchFamily="34" charset="0"/>
            </a:endParaRPr>
          </a:p>
        </p:txBody>
      </p:sp>
      <p:sp>
        <p:nvSpPr>
          <p:cNvPr id="4" name="Google Shape;134;p15"/>
          <p:cNvSpPr txBox="1">
            <a:spLocks/>
          </p:cNvSpPr>
          <p:nvPr/>
        </p:nvSpPr>
        <p:spPr>
          <a:xfrm>
            <a:off x="685800" y="499125"/>
            <a:ext cx="6593700" cy="7599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r>
              <a:rPr lang="en-US" sz="2400" smtClean="0"/>
              <a:t>Pregunta del ciclo:</a:t>
            </a:r>
            <a:endParaRPr lang="en-US" sz="2400" dirty="0"/>
          </a:p>
        </p:txBody>
      </p:sp>
      <p:sp>
        <p:nvSpPr>
          <p:cNvPr id="2" name="CuadroTexto 1"/>
          <p:cNvSpPr txBox="1"/>
          <p:nvPr/>
        </p:nvSpPr>
        <p:spPr>
          <a:xfrm>
            <a:off x="935421" y="3910075"/>
            <a:ext cx="7136524" cy="461665"/>
          </a:xfrm>
          <a:prstGeom prst="rect">
            <a:avLst/>
          </a:prstGeom>
          <a:noFill/>
        </p:spPr>
        <p:txBody>
          <a:bodyPr wrap="square" rtlCol="0">
            <a:spAutoFit/>
          </a:bodyPr>
          <a:lstStyle/>
          <a:p>
            <a:pPr algn="ctr"/>
            <a:r>
              <a:rPr lang="es-ES" sz="2400" b="1" dirty="0" smtClean="0">
                <a:solidFill>
                  <a:schemeClr val="bg1"/>
                </a:solidFill>
                <a:latin typeface="Nixie One" panose="020B0604020202020204" charset="0"/>
              </a:rPr>
              <a:t>Si responde la pregunta</a:t>
            </a:r>
            <a:endParaRPr lang="en-US" sz="2400" b="1" dirty="0">
              <a:solidFill>
                <a:schemeClr val="bg1"/>
              </a:solidFill>
              <a:latin typeface="Nixie One" panose="020B060402020202020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56" name="Google Shape;256;p2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43</a:t>
            </a:fld>
            <a:endParaRPr/>
          </a:p>
        </p:txBody>
      </p:sp>
      <p:sp>
        <p:nvSpPr>
          <p:cNvPr id="14"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5" name="Google Shape;142;p16"/>
          <p:cNvSpPr txBox="1">
            <a:spLocks/>
          </p:cNvSpPr>
          <p:nvPr/>
        </p:nvSpPr>
        <p:spPr>
          <a:xfrm>
            <a:off x="156411" y="595900"/>
            <a:ext cx="4403557"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Aportes</a:t>
            </a:r>
            <a:r>
              <a:rPr lang="en-US" sz="3600" dirty="0" smtClean="0"/>
              <a:t> del </a:t>
            </a:r>
            <a:r>
              <a:rPr lang="en-US" sz="3600" dirty="0" err="1" smtClean="0"/>
              <a:t>grupo</a:t>
            </a:r>
            <a:r>
              <a:rPr lang="en-US" sz="3600" dirty="0" smtClean="0"/>
              <a:t>:</a:t>
            </a:r>
            <a:endParaRPr lang="en-US" sz="3600" dirty="0"/>
          </a:p>
        </p:txBody>
      </p:sp>
      <p:graphicFrame>
        <p:nvGraphicFramePr>
          <p:cNvPr id="3" name="Diagrama 2"/>
          <p:cNvGraphicFramePr/>
          <p:nvPr>
            <p:extLst>
              <p:ext uri="{D42A27DB-BD31-4B8C-83A1-F6EECF244321}">
                <p14:modId xmlns:p14="http://schemas.microsoft.com/office/powerpoint/2010/main" val="2541967752"/>
              </p:ext>
            </p:extLst>
          </p:nvPr>
        </p:nvGraphicFramePr>
        <p:xfrm>
          <a:off x="3376863" y="1575791"/>
          <a:ext cx="5526506" cy="3581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622583" y="3104734"/>
            <a:ext cx="2754280" cy="523220"/>
          </a:xfrm>
          <a:prstGeom prst="rect">
            <a:avLst/>
          </a:prstGeom>
        </p:spPr>
        <p:txBody>
          <a:bodyPr wrap="none">
            <a:spAutoFit/>
          </a:bodyPr>
          <a:lstStyle/>
          <a:p>
            <a:r>
              <a:rPr lang="en-US" sz="2800" b="1" i="1" dirty="0" smtClean="0">
                <a:solidFill>
                  <a:schemeClr val="accent5"/>
                </a:solidFill>
                <a:latin typeface="Candara" panose="020E0502030303020204" pitchFamily="34" charset="0"/>
              </a:rPr>
              <a:t>Ensayo </a:t>
            </a:r>
            <a:r>
              <a:rPr lang="en-US" sz="2800" b="1" i="1" dirty="0">
                <a:solidFill>
                  <a:schemeClr val="accent5"/>
                </a:solidFill>
                <a:latin typeface="Candara" panose="020E0502030303020204" pitchFamily="34" charset="0"/>
              </a:rPr>
              <a:t>SCD-</a:t>
            </a:r>
            <a:r>
              <a:rPr lang="en-US" sz="2800" b="1" i="1" dirty="0" err="1">
                <a:solidFill>
                  <a:schemeClr val="accent5"/>
                </a:solidFill>
                <a:latin typeface="Candara" panose="020E0502030303020204" pitchFamily="34" charset="0"/>
              </a:rPr>
              <a:t>HeFT</a:t>
            </a:r>
            <a:endParaRPr lang="en-US" sz="2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56" name="Google Shape;256;p24"/>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44</a:t>
            </a:fld>
            <a:endParaRPr/>
          </a:p>
        </p:txBody>
      </p:sp>
      <p:sp>
        <p:nvSpPr>
          <p:cNvPr id="14"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5" name="Google Shape;142;p16"/>
          <p:cNvSpPr txBox="1">
            <a:spLocks/>
          </p:cNvSpPr>
          <p:nvPr/>
        </p:nvSpPr>
        <p:spPr>
          <a:xfrm>
            <a:off x="156411" y="595900"/>
            <a:ext cx="4403557"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Aportes</a:t>
            </a:r>
            <a:r>
              <a:rPr lang="en-US" sz="3600" dirty="0" smtClean="0"/>
              <a:t> del </a:t>
            </a:r>
            <a:r>
              <a:rPr lang="en-US" sz="3600" dirty="0" err="1" smtClean="0"/>
              <a:t>grupo</a:t>
            </a:r>
            <a:r>
              <a:rPr lang="en-US" sz="3600" dirty="0" smtClean="0"/>
              <a:t>:</a:t>
            </a:r>
            <a:endParaRPr lang="en-US" sz="3600" dirty="0"/>
          </a:p>
        </p:txBody>
      </p:sp>
      <p:graphicFrame>
        <p:nvGraphicFramePr>
          <p:cNvPr id="3" name="Diagrama 2"/>
          <p:cNvGraphicFramePr/>
          <p:nvPr>
            <p:extLst>
              <p:ext uri="{D42A27DB-BD31-4B8C-83A1-F6EECF244321}">
                <p14:modId xmlns:p14="http://schemas.microsoft.com/office/powerpoint/2010/main" val="3280776532"/>
              </p:ext>
            </p:extLst>
          </p:nvPr>
        </p:nvGraphicFramePr>
        <p:xfrm>
          <a:off x="3376863" y="1575791"/>
          <a:ext cx="5526506" cy="35811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622583" y="3104734"/>
            <a:ext cx="2754280" cy="523220"/>
          </a:xfrm>
          <a:prstGeom prst="rect">
            <a:avLst/>
          </a:prstGeom>
        </p:spPr>
        <p:txBody>
          <a:bodyPr wrap="none">
            <a:spAutoFit/>
          </a:bodyPr>
          <a:lstStyle/>
          <a:p>
            <a:r>
              <a:rPr lang="en-US" sz="2800" b="1" i="1" dirty="0" smtClean="0">
                <a:solidFill>
                  <a:schemeClr val="accent5"/>
                </a:solidFill>
                <a:latin typeface="Candara" panose="020E0502030303020204" pitchFamily="34" charset="0"/>
              </a:rPr>
              <a:t>Ensayo </a:t>
            </a:r>
            <a:r>
              <a:rPr lang="en-US" sz="2800" b="1" i="1" dirty="0">
                <a:solidFill>
                  <a:schemeClr val="accent5"/>
                </a:solidFill>
                <a:latin typeface="Candara" panose="020E0502030303020204" pitchFamily="34" charset="0"/>
              </a:rPr>
              <a:t>SCD-</a:t>
            </a:r>
            <a:r>
              <a:rPr lang="en-US" sz="2800" b="1" i="1" dirty="0" err="1">
                <a:solidFill>
                  <a:schemeClr val="accent5"/>
                </a:solidFill>
                <a:latin typeface="Candara" panose="020E0502030303020204" pitchFamily="34" charset="0"/>
              </a:rPr>
              <a:t>HeFT</a:t>
            </a:r>
            <a:endParaRPr lang="en-US" sz="2800" b="1" dirty="0"/>
          </a:p>
        </p:txBody>
      </p:sp>
    </p:spTree>
    <p:extLst>
      <p:ext uri="{BB962C8B-B14F-4D97-AF65-F5344CB8AC3E}">
        <p14:creationId xmlns:p14="http://schemas.microsoft.com/office/powerpoint/2010/main" val="5813136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pPr marL="101600" indent="0">
              <a:buNone/>
            </a:pPr>
            <a:r>
              <a:rPr lang="es-ES" sz="4400" b="1" dirty="0" smtClean="0"/>
              <a:t>Gracias</a:t>
            </a:r>
            <a:endParaRPr lang="en-US" sz="4400" b="1" dirty="0"/>
          </a:p>
        </p:txBody>
      </p:sp>
      <p:sp>
        <p:nvSpPr>
          <p:cNvPr id="3" name="Marcador de número de diapositiva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45</a:t>
            </a:fld>
            <a:endParaRPr lang="en-US"/>
          </a:p>
        </p:txBody>
      </p:sp>
    </p:spTree>
    <p:extLst>
      <p:ext uri="{BB962C8B-B14F-4D97-AF65-F5344CB8AC3E}">
        <p14:creationId xmlns:p14="http://schemas.microsoft.com/office/powerpoint/2010/main" val="236618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Introducción</a:t>
            </a:r>
            <a:r>
              <a:rPr lang="en-US" sz="3600" dirty="0" smtClean="0"/>
              <a:t>:</a:t>
            </a:r>
            <a:endParaRPr lang="en-US" sz="3600" dirty="0"/>
          </a:p>
        </p:txBody>
      </p:sp>
      <p:pic>
        <p:nvPicPr>
          <p:cNvPr id="10" name="Picture 2"/>
          <p:cNvPicPr>
            <a:picLocks noChangeAspect="1" noChangeArrowheads="1"/>
          </p:cNvPicPr>
          <p:nvPr/>
        </p:nvPicPr>
        <p:blipFill rotWithShape="1">
          <a:blip r:embed="rId3" cstate="print"/>
          <a:srcRect l="8000" t="8581" r="6838" b="28366"/>
          <a:stretch/>
        </p:blipFill>
        <p:spPr bwMode="auto">
          <a:xfrm>
            <a:off x="2126255" y="1844881"/>
            <a:ext cx="5083963" cy="1867804"/>
          </a:xfrm>
          <a:prstGeom prst="rect">
            <a:avLst/>
          </a:prstGeom>
          <a:noFill/>
          <a:ln w="9525">
            <a:noFill/>
            <a:miter lim="800000"/>
            <a:headEnd/>
            <a:tailEnd/>
          </a:ln>
        </p:spPr>
      </p:pic>
      <p:sp>
        <p:nvSpPr>
          <p:cNvPr id="11" name="Google Shape;157;p18"/>
          <p:cNvSpPr txBox="1">
            <a:spLocks noGrp="1"/>
          </p:cNvSpPr>
          <p:nvPr>
            <p:ph type="body" idx="1"/>
          </p:nvPr>
        </p:nvSpPr>
        <p:spPr>
          <a:xfrm>
            <a:off x="298151" y="1634618"/>
            <a:ext cx="1739970" cy="1667959"/>
          </a:xfrm>
          <a:prstGeom prst="rect">
            <a:avLst/>
          </a:prstGeom>
        </p:spPr>
        <p:txBody>
          <a:bodyPr spcFirstLastPara="1" wrap="square" lIns="91425" tIns="91425" rIns="91425" bIns="91425" anchor="t" anchorCtr="0">
            <a:noAutofit/>
          </a:bodyPr>
          <a:lstStyle/>
          <a:p>
            <a:pPr marL="50800" lvl="0" indent="0" algn="r">
              <a:spcBef>
                <a:spcPts val="0"/>
              </a:spcBef>
              <a:buNone/>
            </a:pPr>
            <a:r>
              <a:rPr lang="es-ES" sz="1400" i="1" dirty="0" smtClean="0">
                <a:solidFill>
                  <a:schemeClr val="accent2"/>
                </a:solidFill>
                <a:latin typeface="Candara" panose="020E0502030303020204" pitchFamily="34" charset="0"/>
              </a:rPr>
              <a:t>Estudio </a:t>
            </a:r>
            <a:r>
              <a:rPr lang="es-ES" sz="1400" i="1" dirty="0">
                <a:solidFill>
                  <a:schemeClr val="accent2"/>
                </a:solidFill>
                <a:latin typeface="Candara" panose="020E0502030303020204" pitchFamily="34" charset="0"/>
              </a:rPr>
              <a:t>aleatorizado, doble ciego controlado con </a:t>
            </a:r>
            <a:r>
              <a:rPr lang="es-ES" sz="1400" i="1" dirty="0" smtClean="0">
                <a:solidFill>
                  <a:schemeClr val="accent2"/>
                </a:solidFill>
                <a:latin typeface="Candara" panose="020E0502030303020204" pitchFamily="34" charset="0"/>
              </a:rPr>
              <a:t>placebo. </a:t>
            </a:r>
          </a:p>
          <a:p>
            <a:pPr marL="50800" lvl="0" indent="0" algn="r">
              <a:spcBef>
                <a:spcPts val="0"/>
              </a:spcBef>
              <a:buNone/>
            </a:pPr>
            <a:r>
              <a:rPr lang="es-VE" sz="1400" i="1" dirty="0" smtClean="0">
                <a:solidFill>
                  <a:schemeClr val="accent2"/>
                </a:solidFill>
                <a:latin typeface="Candara" pitchFamily="34" charset="0"/>
              </a:rPr>
              <a:t>Desde 1997 hasta el 2003.</a:t>
            </a:r>
          </a:p>
          <a:p>
            <a:pPr marL="50800" lvl="0" indent="0" algn="r">
              <a:spcBef>
                <a:spcPts val="0"/>
              </a:spcBef>
              <a:buNone/>
            </a:pPr>
            <a:r>
              <a:rPr lang="es-VE" sz="1400" i="1" dirty="0" smtClean="0">
                <a:solidFill>
                  <a:schemeClr val="accent2"/>
                </a:solidFill>
                <a:latin typeface="Candara" pitchFamily="34" charset="0"/>
              </a:rPr>
              <a:t>2521 pacientes.</a:t>
            </a:r>
          </a:p>
          <a:p>
            <a:pPr marL="50800" lvl="0" indent="0" algn="r">
              <a:spcBef>
                <a:spcPts val="0"/>
              </a:spcBef>
              <a:buNone/>
            </a:pPr>
            <a:endParaRPr lang="en-US" sz="1400" i="1" dirty="0">
              <a:solidFill>
                <a:schemeClr val="accent2"/>
              </a:solidFill>
              <a:latin typeface="Candara" panose="020E0502030303020204" pitchFamily="34" charset="0"/>
            </a:endParaRPr>
          </a:p>
          <a:p>
            <a:pPr lvl="0" algn="r">
              <a:spcBef>
                <a:spcPts val="0"/>
              </a:spcBef>
            </a:pPr>
            <a:endParaRPr sz="1400" i="1" dirty="0">
              <a:solidFill>
                <a:schemeClr val="accent2"/>
              </a:solidFill>
              <a:latin typeface="Candara" panose="020E0502030303020204" pitchFamily="34" charset="0"/>
            </a:endParaRPr>
          </a:p>
        </p:txBody>
      </p:sp>
      <p:sp>
        <p:nvSpPr>
          <p:cNvPr id="3" name="Rectángulo 2"/>
          <p:cNvSpPr/>
          <p:nvPr/>
        </p:nvSpPr>
        <p:spPr>
          <a:xfrm>
            <a:off x="828657" y="3847468"/>
            <a:ext cx="7784835" cy="89255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50800" lvl="0" algn="ctr">
              <a:spcBef>
                <a:spcPts val="600"/>
              </a:spcBef>
              <a:buSzPts val="2800"/>
            </a:pPr>
            <a:r>
              <a:rPr lang="es-ES" i="1" dirty="0">
                <a:solidFill>
                  <a:schemeClr val="accent2"/>
                </a:solidFill>
                <a:latin typeface="Candara" panose="020E0502030303020204" pitchFamily="34" charset="0"/>
              </a:rPr>
              <a:t>B</a:t>
            </a:r>
            <a:r>
              <a:rPr lang="es-ES" i="1" dirty="0" smtClean="0">
                <a:solidFill>
                  <a:schemeClr val="accent2"/>
                </a:solidFill>
                <a:latin typeface="Candara" panose="020E0502030303020204" pitchFamily="34" charset="0"/>
              </a:rPr>
              <a:t>eneficio </a:t>
            </a:r>
            <a:r>
              <a:rPr lang="es-ES" i="1" dirty="0">
                <a:solidFill>
                  <a:schemeClr val="accent2"/>
                </a:solidFill>
                <a:latin typeface="Candara" panose="020E0502030303020204" pitchFamily="34" charset="0"/>
              </a:rPr>
              <a:t>de supervivencia significativo </a:t>
            </a:r>
            <a:r>
              <a:rPr lang="es-ES" i="1" dirty="0" smtClean="0">
                <a:solidFill>
                  <a:schemeClr val="accent2"/>
                </a:solidFill>
                <a:latin typeface="Candara" panose="020E0502030303020204" pitchFamily="34" charset="0"/>
              </a:rPr>
              <a:t>DAI vs Placebo </a:t>
            </a:r>
            <a:r>
              <a:rPr lang="es-ES" i="1" dirty="0">
                <a:solidFill>
                  <a:schemeClr val="accent2"/>
                </a:solidFill>
                <a:latin typeface="Candara" panose="020E0502030303020204" pitchFamily="34" charset="0"/>
              </a:rPr>
              <a:t>(HR 0,77; IC 97,5%: 0,62 -0,96; p=0,007</a:t>
            </a:r>
            <a:r>
              <a:rPr lang="es-ES" i="1" dirty="0" smtClean="0">
                <a:solidFill>
                  <a:schemeClr val="accent2"/>
                </a:solidFill>
                <a:latin typeface="Candara" panose="020E0502030303020204" pitchFamily="34" charset="0"/>
              </a:rPr>
              <a:t>).</a:t>
            </a:r>
          </a:p>
          <a:p>
            <a:pPr marL="50800" lvl="0" algn="ctr">
              <a:spcBef>
                <a:spcPts val="600"/>
              </a:spcBef>
              <a:buSzPts val="2800"/>
            </a:pPr>
            <a:r>
              <a:rPr lang="es-ES" i="1" dirty="0" smtClean="0">
                <a:solidFill>
                  <a:schemeClr val="accent2"/>
                </a:solidFill>
                <a:latin typeface="Candara" panose="020E0502030303020204" pitchFamily="34" charset="0"/>
              </a:rPr>
              <a:t>Reducción mortalidad </a:t>
            </a:r>
            <a:r>
              <a:rPr lang="es-ES" i="1" dirty="0">
                <a:solidFill>
                  <a:schemeClr val="accent2"/>
                </a:solidFill>
                <a:latin typeface="Candara" panose="020E0502030303020204" pitchFamily="34" charset="0"/>
              </a:rPr>
              <a:t>con </a:t>
            </a:r>
            <a:r>
              <a:rPr lang="es-ES" i="1" dirty="0" smtClean="0">
                <a:solidFill>
                  <a:schemeClr val="accent2"/>
                </a:solidFill>
                <a:latin typeface="Candara" panose="020E0502030303020204" pitchFamily="34" charset="0"/>
              </a:rPr>
              <a:t>DAI en  </a:t>
            </a:r>
            <a:r>
              <a:rPr lang="es-ES" i="1" dirty="0">
                <a:solidFill>
                  <a:schemeClr val="accent2"/>
                </a:solidFill>
                <a:latin typeface="Candara" panose="020E0502030303020204" pitchFamily="34" charset="0"/>
              </a:rPr>
              <a:t>NYHA II (HR 0,54; IC 97,5%: 0,40 - 0,74</a:t>
            </a:r>
            <a:r>
              <a:rPr lang="es-ES" i="1" dirty="0" smtClean="0">
                <a:solidFill>
                  <a:schemeClr val="accent2"/>
                </a:solidFill>
                <a:latin typeface="Candara" panose="020E0502030303020204" pitchFamily="34" charset="0"/>
              </a:rPr>
              <a:t>).</a:t>
            </a:r>
          </a:p>
          <a:p>
            <a:pPr marL="50800" lvl="0" algn="ctr">
              <a:spcBef>
                <a:spcPts val="600"/>
              </a:spcBef>
              <a:buSzPts val="2800"/>
            </a:pPr>
            <a:r>
              <a:rPr lang="es-ES" i="1" dirty="0" smtClean="0">
                <a:solidFill>
                  <a:schemeClr val="accent2"/>
                </a:solidFill>
                <a:latin typeface="Candara" panose="020E0502030303020204" pitchFamily="34" charset="0"/>
              </a:rPr>
              <a:t>Similar </a:t>
            </a:r>
            <a:r>
              <a:rPr lang="es-ES" i="1" dirty="0">
                <a:solidFill>
                  <a:schemeClr val="accent2"/>
                </a:solidFill>
                <a:latin typeface="Candara" panose="020E0502030303020204" pitchFamily="34" charset="0"/>
              </a:rPr>
              <a:t>en </a:t>
            </a:r>
            <a:r>
              <a:rPr lang="es-ES" dirty="0" smtClean="0">
                <a:solidFill>
                  <a:schemeClr val="accent2"/>
                </a:solidFill>
                <a:latin typeface="Candara" panose="020E0502030303020204" pitchFamily="34" charset="0"/>
              </a:rPr>
              <a:t>IC isquémica vs </a:t>
            </a:r>
            <a:r>
              <a:rPr lang="es-ES" dirty="0">
                <a:solidFill>
                  <a:schemeClr val="accent2"/>
                </a:solidFill>
                <a:latin typeface="Candara" panose="020E0502030303020204" pitchFamily="34" charset="0"/>
              </a:rPr>
              <a:t>no isquémica </a:t>
            </a:r>
            <a:r>
              <a:rPr lang="es-ES" i="1" dirty="0">
                <a:solidFill>
                  <a:schemeClr val="accent2"/>
                </a:solidFill>
                <a:latin typeface="Candara" panose="020E0502030303020204" pitchFamily="34" charset="0"/>
              </a:rPr>
              <a:t>(HR 0,79; IC 97,5%: 0,60 – 1,04) y (HR 0,73; IC 97,5%: 0,50 – 1,07).</a:t>
            </a:r>
          </a:p>
        </p:txBody>
      </p:sp>
      <p:sp>
        <p:nvSpPr>
          <p:cNvPr id="6" name="Rectángulo 5"/>
          <p:cNvSpPr/>
          <p:nvPr/>
        </p:nvSpPr>
        <p:spPr>
          <a:xfrm>
            <a:off x="7298352" y="1589154"/>
            <a:ext cx="1724463" cy="1384995"/>
          </a:xfrm>
          <a:prstGeom prst="rect">
            <a:avLst/>
          </a:prstGeom>
        </p:spPr>
        <p:txBody>
          <a:bodyPr wrap="square">
            <a:spAutoFit/>
          </a:bodyPr>
          <a:lstStyle/>
          <a:p>
            <a:pPr lvl="0"/>
            <a:r>
              <a:rPr lang="en-US" i="1" dirty="0">
                <a:solidFill>
                  <a:schemeClr val="accent2"/>
                </a:solidFill>
                <a:latin typeface="Candara" panose="020E0502030303020204" pitchFamily="34" charset="0"/>
              </a:rPr>
              <a:t>IC NYHA II o III</a:t>
            </a:r>
          </a:p>
          <a:p>
            <a:pPr lvl="0"/>
            <a:r>
              <a:rPr lang="en-US" i="1" dirty="0">
                <a:solidFill>
                  <a:schemeClr val="accent2"/>
                </a:solidFill>
                <a:latin typeface="Candara" panose="020E0502030303020204" pitchFamily="34" charset="0"/>
              </a:rPr>
              <a:t>FEVI ≤ 35%</a:t>
            </a:r>
          </a:p>
          <a:p>
            <a:r>
              <a:rPr lang="es-ES" i="1" dirty="0">
                <a:solidFill>
                  <a:schemeClr val="accent2"/>
                </a:solidFill>
                <a:latin typeface="Candara" panose="020E0502030303020204" pitchFamily="34" charset="0"/>
              </a:rPr>
              <a:t>Tres grupos: DAI – Amiodarona - Placebo farmacológico</a:t>
            </a:r>
            <a:endParaRPr lang="en-US" i="1" dirty="0">
              <a:solidFill>
                <a:schemeClr val="accent2"/>
              </a:solidFill>
              <a:latin typeface="Candara" panose="020E0502030303020204" pitchFamily="34" charset="0"/>
            </a:endParaRPr>
          </a:p>
        </p:txBody>
      </p:sp>
    </p:spTree>
    <p:extLst>
      <p:ext uri="{BB962C8B-B14F-4D97-AF65-F5344CB8AC3E}">
        <p14:creationId xmlns:p14="http://schemas.microsoft.com/office/powerpoint/2010/main" val="164972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500"/>
                                        <p:tgtEl>
                                          <p:spTgt spid="6">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500"/>
                                        <p:tgtEl>
                                          <p:spTgt spid="6">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bg/>
                                          </p:spTgt>
                                        </p:tgtEl>
                                        <p:attrNameLst>
                                          <p:attrName>style.visibility</p:attrName>
                                        </p:attrNameLst>
                                      </p:cBhvr>
                                      <p:to>
                                        <p:strVal val="visible"/>
                                      </p:to>
                                    </p:set>
                                    <p:animEffect transition="in" filter="fade">
                                      <p:cBhvr>
                                        <p:cTn id="29" dur="500"/>
                                        <p:tgtEl>
                                          <p:spTgt spid="3">
                                            <p:bg/>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500"/>
                                        <p:tgtEl>
                                          <p:spTgt spid="3">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Effect transition="in" filter="fade">
                                      <p:cBhvr>
                                        <p:cTn id="35" dur="500"/>
                                        <p:tgtEl>
                                          <p:spTgt spid="3">
                                            <p:txEl>
                                              <p:pRg st="1" end="1"/>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3" grpId="0" build="allAtOnce" animBg="1"/>
      <p:bldP spid="6"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a:spLocks noGrp="1"/>
          </p:cNvSpPr>
          <p:nvPr>
            <p:ph type="body" idx="1"/>
          </p:nvPr>
        </p:nvSpPr>
        <p:spPr>
          <a:xfrm>
            <a:off x="1198179" y="2207292"/>
            <a:ext cx="7425346" cy="2231636"/>
          </a:xfrm>
          <a:prstGeom prst="rect">
            <a:avLst/>
          </a:prstGeom>
        </p:spPr>
        <p:txBody>
          <a:bodyPr spcFirstLastPara="1" wrap="square" lIns="91425" tIns="91425" rIns="91425" bIns="91425" anchor="t" anchorCtr="0">
            <a:noAutofit/>
          </a:bodyPr>
          <a:lstStyle/>
          <a:p>
            <a:pPr lvl="0" algn="just">
              <a:lnSpc>
                <a:spcPct val="150000"/>
              </a:lnSpc>
            </a:pPr>
            <a:r>
              <a:rPr lang="es-ES" sz="1600" i="1" dirty="0" smtClean="0">
                <a:latin typeface="Candara" panose="020E0502030303020204" pitchFamily="34" charset="0"/>
              </a:rPr>
              <a:t>Se </a:t>
            </a:r>
            <a:r>
              <a:rPr lang="es-ES" sz="1600" i="1" dirty="0">
                <a:latin typeface="Candara" panose="020E0502030303020204" pitchFamily="34" charset="0"/>
              </a:rPr>
              <a:t>informó a los </a:t>
            </a:r>
            <a:r>
              <a:rPr lang="es-ES" sz="1600" i="1" dirty="0" smtClean="0">
                <a:latin typeface="Candara" panose="020E0502030303020204" pitchFamily="34" charset="0"/>
              </a:rPr>
              <a:t>pacientes supervivientes </a:t>
            </a:r>
            <a:r>
              <a:rPr lang="es-ES" sz="1600" i="1" dirty="0">
                <a:latin typeface="Candara" panose="020E0502030303020204" pitchFamily="34" charset="0"/>
              </a:rPr>
              <a:t>del ensayo SCD-</a:t>
            </a:r>
            <a:r>
              <a:rPr lang="es-ES" sz="1600" i="1" dirty="0" err="1">
                <a:latin typeface="Candara" panose="020E0502030303020204" pitchFamily="34" charset="0"/>
              </a:rPr>
              <a:t>HeFT</a:t>
            </a:r>
            <a:r>
              <a:rPr lang="es-ES" sz="1600" i="1" dirty="0">
                <a:latin typeface="Candara" panose="020E0502030303020204" pitchFamily="34" charset="0"/>
              </a:rPr>
              <a:t> (1855 de </a:t>
            </a:r>
            <a:r>
              <a:rPr lang="es-ES" sz="1600" i="1" dirty="0" smtClean="0">
                <a:latin typeface="Candara" panose="020E0502030303020204" pitchFamily="34" charset="0"/>
              </a:rPr>
              <a:t>los 2521 </a:t>
            </a:r>
            <a:r>
              <a:rPr lang="es-ES" sz="1600" i="1" dirty="0">
                <a:latin typeface="Candara" panose="020E0502030303020204" pitchFamily="34" charset="0"/>
              </a:rPr>
              <a:t>iniciales) sobre el beneficio de supervivencia </a:t>
            </a:r>
            <a:r>
              <a:rPr lang="es-ES" sz="1600" i="1" dirty="0" smtClean="0">
                <a:latin typeface="Candara" panose="020E0502030303020204" pitchFamily="34" charset="0"/>
              </a:rPr>
              <a:t>aportado por </a:t>
            </a:r>
            <a:r>
              <a:rPr lang="es-ES" sz="1600" i="1" dirty="0">
                <a:latin typeface="Candara" panose="020E0502030303020204" pitchFamily="34" charset="0"/>
              </a:rPr>
              <a:t>el tratamiento con </a:t>
            </a:r>
            <a:r>
              <a:rPr lang="es-ES" sz="1600" i="1" dirty="0" smtClean="0">
                <a:latin typeface="Candara" panose="020E0502030303020204" pitchFamily="34" charset="0"/>
              </a:rPr>
              <a:t>DAI.</a:t>
            </a:r>
          </a:p>
          <a:p>
            <a:pPr lvl="0" algn="just">
              <a:lnSpc>
                <a:spcPct val="150000"/>
              </a:lnSpc>
            </a:pPr>
            <a:r>
              <a:rPr lang="es-ES" sz="1600" i="1" dirty="0" smtClean="0">
                <a:latin typeface="Candara" panose="020E0502030303020204" pitchFamily="34" charset="0"/>
              </a:rPr>
              <a:t>Contemplar la posibilidad de implantar DAI a los pacientes de los otros grupos.</a:t>
            </a:r>
          </a:p>
          <a:p>
            <a:pPr lvl="0" algn="just">
              <a:lnSpc>
                <a:spcPct val="150000"/>
              </a:lnSpc>
            </a:pPr>
            <a:r>
              <a:rPr lang="es-ES" sz="1600" i="1" dirty="0" smtClean="0">
                <a:latin typeface="Candara" panose="020E0502030303020204" pitchFamily="34" charset="0"/>
              </a:rPr>
              <a:t>Tratamiento profiláctico con un DAI: </a:t>
            </a:r>
            <a:r>
              <a:rPr lang="es-ES" sz="1600" b="1" i="1" dirty="0" smtClean="0">
                <a:latin typeface="Candara" panose="020E0502030303020204" pitchFamily="34" charset="0"/>
              </a:rPr>
              <a:t>Patrón de referencia</a:t>
            </a:r>
            <a:r>
              <a:rPr lang="es-ES" sz="1600" i="1" dirty="0" smtClean="0">
                <a:latin typeface="Candara" panose="020E0502030303020204" pitchFamily="34" charset="0"/>
              </a:rPr>
              <a:t> para pacientes con características del SCD-</a:t>
            </a:r>
            <a:r>
              <a:rPr lang="es-ES" sz="1600" i="1" dirty="0" err="1" smtClean="0">
                <a:latin typeface="Candara" panose="020E0502030303020204" pitchFamily="34" charset="0"/>
              </a:rPr>
              <a:t>HeFT</a:t>
            </a:r>
            <a:r>
              <a:rPr lang="es-ES" sz="1600" i="1" dirty="0" smtClean="0">
                <a:latin typeface="Candara" panose="020E0502030303020204" pitchFamily="34" charset="0"/>
              </a:rPr>
              <a:t>.</a:t>
            </a:r>
          </a:p>
        </p:txBody>
      </p:sp>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Introducción</a:t>
            </a:r>
            <a:r>
              <a:rPr lang="en-US" sz="3600" dirty="0" smtClean="0"/>
              <a:t>:</a:t>
            </a:r>
            <a:endParaRPr lang="en-US" sz="3600" dirty="0"/>
          </a:p>
        </p:txBody>
      </p:sp>
      <p:sp>
        <p:nvSpPr>
          <p:cNvPr id="2" name="Rectángulo 1"/>
          <p:cNvSpPr/>
          <p:nvPr/>
        </p:nvSpPr>
        <p:spPr>
          <a:xfrm>
            <a:off x="818625" y="1745627"/>
            <a:ext cx="6654230" cy="463075"/>
          </a:xfrm>
          <a:prstGeom prst="rect">
            <a:avLst/>
          </a:prstGeom>
        </p:spPr>
        <p:txBody>
          <a:bodyPr wrap="square">
            <a:spAutoFit/>
          </a:bodyPr>
          <a:lstStyle/>
          <a:p>
            <a:pPr marL="50800" lvl="0" algn="just">
              <a:lnSpc>
                <a:spcPct val="150000"/>
              </a:lnSpc>
              <a:spcBef>
                <a:spcPts val="600"/>
              </a:spcBef>
              <a:buSzPts val="2800"/>
            </a:pPr>
            <a:r>
              <a:rPr lang="es-ES" sz="1800" b="1" i="1" dirty="0">
                <a:solidFill>
                  <a:schemeClr val="accent2"/>
                </a:solidFill>
                <a:latin typeface="Candara" panose="020E0502030303020204" pitchFamily="34" charset="0"/>
              </a:rPr>
              <a:t>“</a:t>
            </a:r>
            <a:r>
              <a:rPr lang="es-ES" sz="1800" b="1" i="1" dirty="0" err="1">
                <a:solidFill>
                  <a:schemeClr val="accent2"/>
                </a:solidFill>
                <a:latin typeface="Candara" panose="020E0502030303020204" pitchFamily="34" charset="0"/>
              </a:rPr>
              <a:t>Sudden</a:t>
            </a:r>
            <a:r>
              <a:rPr lang="es-ES" sz="1800" b="1" i="1" dirty="0">
                <a:solidFill>
                  <a:schemeClr val="accent2"/>
                </a:solidFill>
                <a:latin typeface="Candara" panose="020E0502030303020204" pitchFamily="34" charset="0"/>
              </a:rPr>
              <a:t> </a:t>
            </a:r>
            <a:r>
              <a:rPr lang="es-ES" sz="1800" b="1" i="1" dirty="0" err="1">
                <a:solidFill>
                  <a:schemeClr val="accent2"/>
                </a:solidFill>
                <a:latin typeface="Candara" panose="020E0502030303020204" pitchFamily="34" charset="0"/>
              </a:rPr>
              <a:t>Cardiac</a:t>
            </a:r>
            <a:r>
              <a:rPr lang="es-ES" sz="1800" b="1" i="1" dirty="0">
                <a:solidFill>
                  <a:schemeClr val="accent2"/>
                </a:solidFill>
                <a:latin typeface="Candara" panose="020E0502030303020204" pitchFamily="34" charset="0"/>
              </a:rPr>
              <a:t> </a:t>
            </a:r>
            <a:r>
              <a:rPr lang="es-ES" sz="1800" b="1" i="1" dirty="0" err="1">
                <a:solidFill>
                  <a:schemeClr val="accent2"/>
                </a:solidFill>
                <a:latin typeface="Candara" panose="020E0502030303020204" pitchFamily="34" charset="0"/>
              </a:rPr>
              <a:t>Death</a:t>
            </a:r>
            <a:r>
              <a:rPr lang="es-ES" sz="1800" b="1" i="1" dirty="0">
                <a:solidFill>
                  <a:schemeClr val="accent2"/>
                </a:solidFill>
                <a:latin typeface="Candara" panose="020E0502030303020204" pitchFamily="34" charset="0"/>
              </a:rPr>
              <a:t> in Heart </a:t>
            </a:r>
            <a:r>
              <a:rPr lang="es-ES" sz="1800" b="1" i="1" dirty="0" err="1">
                <a:solidFill>
                  <a:schemeClr val="accent2"/>
                </a:solidFill>
                <a:latin typeface="Candara" panose="020E0502030303020204" pitchFamily="34" charset="0"/>
              </a:rPr>
              <a:t>Failure</a:t>
            </a:r>
            <a:r>
              <a:rPr lang="es-ES" sz="1800" b="1" i="1" dirty="0">
                <a:solidFill>
                  <a:schemeClr val="accent2"/>
                </a:solidFill>
                <a:latin typeface="Candara" panose="020E0502030303020204" pitchFamily="34" charset="0"/>
              </a:rPr>
              <a:t> Trial” </a:t>
            </a:r>
            <a:r>
              <a:rPr lang="es-ES" sz="1800" b="1" i="1" dirty="0">
                <a:solidFill>
                  <a:schemeClr val="accent2"/>
                </a:solidFill>
                <a:latin typeface="Candara" panose="020E0502030303020204" pitchFamily="34" charset="0"/>
                <a:cs typeface="Times New Roman" panose="02020603050405020304" pitchFamily="18" charset="0"/>
              </a:rPr>
              <a:t>→ SCD-</a:t>
            </a:r>
            <a:r>
              <a:rPr lang="es-ES" sz="1800" b="1" i="1" dirty="0" err="1">
                <a:solidFill>
                  <a:schemeClr val="accent2"/>
                </a:solidFill>
                <a:latin typeface="Candara" panose="020E0502030303020204" pitchFamily="34" charset="0"/>
                <a:cs typeface="Times New Roman" panose="02020603050405020304" pitchFamily="18" charset="0"/>
              </a:rPr>
              <a:t>HeFT</a:t>
            </a:r>
            <a:r>
              <a:rPr lang="es-ES" sz="1800" b="1" i="1" dirty="0">
                <a:solidFill>
                  <a:schemeClr val="accent2"/>
                </a:solidFill>
                <a:latin typeface="Candara" panose="020E0502030303020204" pitchFamily="34" charset="0"/>
                <a:cs typeface="Times New Roman" panose="02020603050405020304" pitchFamily="18" charset="0"/>
              </a:rPr>
              <a:t>.</a:t>
            </a:r>
          </a:p>
        </p:txBody>
      </p:sp>
    </p:spTree>
    <p:extLst>
      <p:ext uri="{BB962C8B-B14F-4D97-AF65-F5344CB8AC3E}">
        <p14:creationId xmlns:p14="http://schemas.microsoft.com/office/powerpoint/2010/main" val="31716527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a:spLocks noGrp="1"/>
          </p:cNvSpPr>
          <p:nvPr>
            <p:ph type="body" idx="1"/>
          </p:nvPr>
        </p:nvSpPr>
        <p:spPr>
          <a:xfrm>
            <a:off x="1104928" y="1828920"/>
            <a:ext cx="7540800" cy="3158700"/>
          </a:xfrm>
          <a:prstGeom prst="rect">
            <a:avLst/>
          </a:prstGeom>
        </p:spPr>
        <p:txBody>
          <a:bodyPr spcFirstLastPara="1" wrap="square" lIns="91425" tIns="91425" rIns="91425" bIns="91425" anchor="t" anchorCtr="0">
            <a:noAutofit/>
          </a:bodyPr>
          <a:lstStyle/>
          <a:p>
            <a:pPr marL="457200" lvl="0" indent="-406400" algn="just" rtl="0">
              <a:lnSpc>
                <a:spcPct val="150000"/>
              </a:lnSpc>
              <a:spcBef>
                <a:spcPts val="600"/>
              </a:spcBef>
              <a:spcAft>
                <a:spcPts val="0"/>
              </a:spcAft>
              <a:buSzPts val="2800"/>
              <a:buChar char="▪"/>
            </a:pPr>
            <a:r>
              <a:rPr lang="es-ES" sz="1600" b="1" i="1" dirty="0" smtClean="0">
                <a:latin typeface="Candara" panose="020E0502030303020204" pitchFamily="34" charset="0"/>
              </a:rPr>
              <a:t>Presunción </a:t>
            </a:r>
            <a:r>
              <a:rPr lang="es-ES" sz="1600" i="1" dirty="0" smtClean="0">
                <a:latin typeface="Candara" panose="020E0502030303020204" pitchFamily="34" charset="0"/>
              </a:rPr>
              <a:t>de que el beneficio observado se mantendrá durante gran parte del resto de la esperanza de vida de la cohorte del estudio.</a:t>
            </a:r>
            <a:endParaRPr lang="es-ES" sz="1600" b="1" i="1" dirty="0" smtClean="0">
              <a:latin typeface="Candara" panose="020E0502030303020204" pitchFamily="34" charset="0"/>
            </a:endParaRPr>
          </a:p>
          <a:p>
            <a:pPr marL="457200" lvl="0" indent="-406400" algn="just" rtl="0">
              <a:lnSpc>
                <a:spcPct val="150000"/>
              </a:lnSpc>
              <a:spcBef>
                <a:spcPts val="600"/>
              </a:spcBef>
              <a:spcAft>
                <a:spcPts val="0"/>
              </a:spcAft>
              <a:buSzPts val="2800"/>
              <a:buChar char="▪"/>
            </a:pPr>
            <a:r>
              <a:rPr lang="es-ES" sz="1600" b="1" i="1" dirty="0" smtClean="0">
                <a:latin typeface="Candara" panose="020E0502030303020204" pitchFamily="34" charset="0"/>
              </a:rPr>
              <a:t>La incertidumbre </a:t>
            </a:r>
            <a:r>
              <a:rPr lang="es-ES" sz="1600" i="1" dirty="0" smtClean="0">
                <a:latin typeface="Candara" panose="020E0502030303020204" pitchFamily="34" charset="0"/>
              </a:rPr>
              <a:t>respecto a la magnitud y duración del </a:t>
            </a:r>
            <a:r>
              <a:rPr lang="es-ES" sz="1600" b="1" i="1" dirty="0" smtClean="0">
                <a:latin typeface="Candara" panose="020E0502030303020204" pitchFamily="34" charset="0"/>
              </a:rPr>
              <a:t>beneficio </a:t>
            </a:r>
            <a:r>
              <a:rPr lang="es-ES" sz="1600" i="1" dirty="0" smtClean="0">
                <a:latin typeface="Candara" panose="020E0502030303020204" pitchFamily="34" charset="0"/>
              </a:rPr>
              <a:t>aportado por el tratamiento con un DAI resulta especialmente problemática en el caso de la </a:t>
            </a:r>
            <a:r>
              <a:rPr lang="es-ES" sz="1600" b="1" i="1" dirty="0" smtClean="0">
                <a:latin typeface="Candara" panose="020E0502030303020204" pitchFamily="34" charset="0"/>
              </a:rPr>
              <a:t>miocardiopatía no isquémica</a:t>
            </a:r>
            <a:r>
              <a:rPr lang="es-ES" sz="1600" i="1" dirty="0" smtClean="0">
                <a:latin typeface="Candara" panose="020E0502030303020204" pitchFamily="34" charset="0"/>
              </a:rPr>
              <a:t>, dado que los resultados de otros ensayos clínicos </a:t>
            </a:r>
            <a:r>
              <a:rPr lang="es-ES" sz="1600" b="1" i="1" dirty="0" smtClean="0">
                <a:latin typeface="Candara" panose="020E0502030303020204" pitchFamily="34" charset="0"/>
              </a:rPr>
              <a:t>han sido ambiguos</a:t>
            </a:r>
            <a:r>
              <a:rPr lang="es-ES" sz="1600" i="1" dirty="0" smtClean="0">
                <a:latin typeface="Candara" panose="020E0502030303020204" pitchFamily="34" charset="0"/>
              </a:rPr>
              <a:t>.</a:t>
            </a:r>
            <a:endParaRPr sz="1600" i="1" dirty="0">
              <a:latin typeface="Candara" panose="020E0502030303020204" pitchFamily="34" charset="0"/>
            </a:endParaRPr>
          </a:p>
        </p:txBody>
      </p:sp>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Introducción</a:t>
            </a:r>
            <a:r>
              <a:rPr lang="en-US" sz="3600" dirty="0" smtClean="0"/>
              <a:t>:</a:t>
            </a:r>
            <a:endParaRPr lang="en-US" sz="3600" dirty="0"/>
          </a:p>
        </p:txBody>
      </p:sp>
    </p:spTree>
    <p:extLst>
      <p:ext uri="{BB962C8B-B14F-4D97-AF65-F5344CB8AC3E}">
        <p14:creationId xmlns:p14="http://schemas.microsoft.com/office/powerpoint/2010/main" val="41900111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18"/>
          <p:cNvSpPr txBox="1">
            <a:spLocks noGrp="1"/>
          </p:cNvSpPr>
          <p:nvPr>
            <p:ph type="body" idx="1"/>
          </p:nvPr>
        </p:nvSpPr>
        <p:spPr>
          <a:xfrm>
            <a:off x="1006626" y="2951713"/>
            <a:ext cx="7540800" cy="1156651"/>
          </a:xfrm>
          <a:prstGeom prst="rect">
            <a:avLst/>
          </a:prstGeom>
        </p:spPr>
        <p:txBody>
          <a:bodyPr spcFirstLastPara="1" wrap="square" lIns="91425" tIns="91425" rIns="91425" bIns="91425" anchor="t" anchorCtr="0">
            <a:noAutofit/>
          </a:bodyPr>
          <a:lstStyle/>
          <a:p>
            <a:pPr marL="50800" lvl="0" indent="0" algn="ctr" rtl="0">
              <a:lnSpc>
                <a:spcPct val="150000"/>
              </a:lnSpc>
              <a:spcBef>
                <a:spcPts val="600"/>
              </a:spcBef>
              <a:spcAft>
                <a:spcPts val="0"/>
              </a:spcAft>
              <a:buSzPts val="2800"/>
              <a:buNone/>
            </a:pPr>
            <a:r>
              <a:rPr lang="es-ES" sz="2000" i="1" dirty="0" smtClean="0">
                <a:latin typeface="Candara" panose="020E0502030303020204" pitchFamily="34" charset="0"/>
              </a:rPr>
              <a:t>Describir los resultados de una prolongación del seguimiento de los pacientes del ensayo SCD-</a:t>
            </a:r>
            <a:r>
              <a:rPr lang="es-ES" sz="2000" i="1" dirty="0" err="1" smtClean="0">
                <a:latin typeface="Candara" panose="020E0502030303020204" pitchFamily="34" charset="0"/>
              </a:rPr>
              <a:t>HeFT</a:t>
            </a:r>
            <a:endParaRPr sz="2000" i="1" dirty="0">
              <a:latin typeface="Candara" panose="020E0502030303020204" pitchFamily="34" charset="0"/>
            </a:endParaRPr>
          </a:p>
        </p:txBody>
      </p:sp>
      <p:sp>
        <p:nvSpPr>
          <p:cNvPr id="165" name="Google Shape;165;p18"/>
          <p:cNvSpPr txBox="1">
            <a:spLocks noGrp="1"/>
          </p:cNvSpPr>
          <p:nvPr>
            <p:ph type="sldNum" idx="12"/>
          </p:nvPr>
        </p:nvSpPr>
        <p:spPr>
          <a:xfrm>
            <a:off x="-51050" y="4819400"/>
            <a:ext cx="349200" cy="324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156" name="Google Shape;156;p18"/>
          <p:cNvSpPr txBox="1">
            <a:spLocks noGrp="1"/>
          </p:cNvSpPr>
          <p:nvPr>
            <p:ph type="title"/>
          </p:nvPr>
        </p:nvSpPr>
        <p:spPr>
          <a:xfrm>
            <a:off x="298150" y="82123"/>
            <a:ext cx="8845851" cy="421311"/>
          </a:xfrm>
          <a:prstGeom prst="rect">
            <a:avLst/>
          </a:prstGeom>
        </p:spPr>
        <p:txBody>
          <a:bodyPr spcFirstLastPara="1" wrap="square" lIns="91425" tIns="91425" rIns="91425" bIns="91425" anchor="ctr" anchorCtr="0">
            <a:noAutofit/>
          </a:bodyPr>
          <a:lstStyle/>
          <a:p>
            <a:r>
              <a:rPr lang="es-ES" sz="1600" i="1" dirty="0">
                <a:solidFill>
                  <a:schemeClr val="accent5"/>
                </a:solidFill>
                <a:latin typeface="Candara" panose="020E0502030303020204" pitchFamily="34" charset="0"/>
              </a:rPr>
              <a:t>Resultados a largo plazo de la </a:t>
            </a:r>
            <a:r>
              <a:rPr lang="es-ES" sz="1600" i="1" dirty="0" smtClean="0">
                <a:solidFill>
                  <a:schemeClr val="accent5"/>
                </a:solidFill>
                <a:latin typeface="Candara" panose="020E0502030303020204" pitchFamily="34" charset="0"/>
              </a:rPr>
              <a:t>terapia </a:t>
            </a:r>
            <a:r>
              <a:rPr lang="en-US" sz="1600" i="1" dirty="0" smtClean="0">
                <a:solidFill>
                  <a:schemeClr val="accent5"/>
                </a:solidFill>
                <a:latin typeface="Candara" panose="020E0502030303020204" pitchFamily="34" charset="0"/>
              </a:rPr>
              <a:t>con </a:t>
            </a:r>
            <a:r>
              <a:rPr lang="en-US" sz="1600" i="1" dirty="0">
                <a:solidFill>
                  <a:schemeClr val="accent5"/>
                </a:solidFill>
                <a:latin typeface="Candara" panose="020E0502030303020204" pitchFamily="34" charset="0"/>
              </a:rPr>
              <a:t>desfibrilador automático </a:t>
            </a:r>
            <a:r>
              <a:rPr lang="en-US" sz="1600" i="1" dirty="0" smtClean="0">
                <a:solidFill>
                  <a:schemeClr val="accent5"/>
                </a:solidFill>
                <a:latin typeface="Candara" panose="020E0502030303020204" pitchFamily="34" charset="0"/>
              </a:rPr>
              <a:t>implantable en </a:t>
            </a:r>
            <a:r>
              <a:rPr lang="en-US" sz="1600" i="1" dirty="0">
                <a:solidFill>
                  <a:schemeClr val="accent5"/>
                </a:solidFill>
                <a:latin typeface="Candara" panose="020E0502030303020204" pitchFamily="34" charset="0"/>
              </a:rPr>
              <a:t>el ensayo SCD-</a:t>
            </a:r>
            <a:r>
              <a:rPr lang="en-US" sz="1600" i="1" dirty="0" err="1">
                <a:solidFill>
                  <a:schemeClr val="accent5"/>
                </a:solidFill>
                <a:latin typeface="Candara" panose="020E0502030303020204" pitchFamily="34" charset="0"/>
              </a:rPr>
              <a:t>HeFT</a:t>
            </a:r>
            <a:endParaRPr sz="1600" i="1" dirty="0">
              <a:solidFill>
                <a:schemeClr val="accent5"/>
              </a:solidFill>
              <a:latin typeface="Candara" panose="020E0502030303020204" pitchFamily="34" charset="0"/>
            </a:endParaRPr>
          </a:p>
        </p:txBody>
      </p:sp>
      <p:sp>
        <p:nvSpPr>
          <p:cNvPr id="14" name="Google Shape;142;p16"/>
          <p:cNvSpPr txBox="1">
            <a:spLocks/>
          </p:cNvSpPr>
          <p:nvPr/>
        </p:nvSpPr>
        <p:spPr>
          <a:xfrm>
            <a:off x="1006626" y="595900"/>
            <a:ext cx="3287972" cy="78085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n-US" sz="3600" dirty="0" err="1" smtClean="0"/>
              <a:t>Introducción</a:t>
            </a:r>
            <a:r>
              <a:rPr lang="en-US" sz="3600" dirty="0" smtClean="0"/>
              <a:t>:</a:t>
            </a:r>
            <a:endParaRPr lang="en-US" sz="3600" dirty="0"/>
          </a:p>
        </p:txBody>
      </p:sp>
      <p:sp>
        <p:nvSpPr>
          <p:cNvPr id="6" name="Google Shape;156;p18"/>
          <p:cNvSpPr txBox="1">
            <a:spLocks/>
          </p:cNvSpPr>
          <p:nvPr/>
        </p:nvSpPr>
        <p:spPr>
          <a:xfrm>
            <a:off x="3804962" y="2112372"/>
            <a:ext cx="1832225" cy="682048"/>
          </a:xfrm>
          <a:prstGeom prst="rect">
            <a:avLst/>
          </a:prstGeom>
          <a:noFill/>
          <a:ln>
            <a:solidFill>
              <a:schemeClr val="accent3"/>
            </a:solid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1pPr>
            <a:lvl2pPr marR="0" lvl="1"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2pPr>
            <a:lvl3pPr marR="0" lvl="2"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3pPr>
            <a:lvl4pPr marR="0" lvl="3"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4pPr>
            <a:lvl5pPr marR="0" lvl="4"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5pPr>
            <a:lvl6pPr marR="0" lvl="5"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6pPr>
            <a:lvl7pPr marR="0" lvl="6"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7pPr>
            <a:lvl8pPr marR="0" lvl="7"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8pPr>
            <a:lvl9pPr marR="0" lvl="8" algn="l" rtl="0">
              <a:lnSpc>
                <a:spcPct val="100000"/>
              </a:lnSpc>
              <a:spcBef>
                <a:spcPts val="0"/>
              </a:spcBef>
              <a:spcAft>
                <a:spcPts val="0"/>
              </a:spcAft>
              <a:buClr>
                <a:schemeClr val="lt1"/>
              </a:buClr>
              <a:buSzPts val="1800"/>
              <a:buFont typeface="Roboto Slab"/>
              <a:buNone/>
              <a:defRPr sz="1800" b="1" i="0" u="none" strike="noStrike" cap="none">
                <a:solidFill>
                  <a:schemeClr val="lt1"/>
                </a:solidFill>
                <a:latin typeface="Roboto Slab"/>
                <a:ea typeface="Roboto Slab"/>
                <a:cs typeface="Roboto Slab"/>
                <a:sym typeface="Roboto Slab"/>
              </a:defRPr>
            </a:lvl9pPr>
          </a:lstStyle>
          <a:p>
            <a:pPr algn="ctr"/>
            <a:r>
              <a:rPr lang="es-ES" sz="2800" i="1" dirty="0" smtClean="0">
                <a:solidFill>
                  <a:schemeClr val="accent3"/>
                </a:solidFill>
                <a:latin typeface="Candara" panose="020E0502030303020204" pitchFamily="34" charset="0"/>
              </a:rPr>
              <a:t>Objetivo</a:t>
            </a:r>
            <a:endParaRPr lang="es-ES" sz="2800" i="1" dirty="0">
              <a:solidFill>
                <a:schemeClr val="accent3"/>
              </a:solidFill>
              <a:latin typeface="Candara" panose="020E0502030303020204" pitchFamily="34" charset="0"/>
            </a:endParaRPr>
          </a:p>
        </p:txBody>
      </p:sp>
    </p:spTree>
    <p:extLst>
      <p:ext uri="{BB962C8B-B14F-4D97-AF65-F5344CB8AC3E}">
        <p14:creationId xmlns:p14="http://schemas.microsoft.com/office/powerpoint/2010/main" val="7040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38"/>
          <p:cNvSpPr txBox="1">
            <a:spLocks noGrp="1"/>
          </p:cNvSpPr>
          <p:nvPr>
            <p:ph type="ctrTitle"/>
          </p:nvPr>
        </p:nvSpPr>
        <p:spPr>
          <a:xfrm>
            <a:off x="4113600" y="2878750"/>
            <a:ext cx="4505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smtClean="0"/>
              <a:t>Métodos:</a:t>
            </a:r>
            <a:endParaRPr dirty="0"/>
          </a:p>
        </p:txBody>
      </p:sp>
      <p:sp>
        <p:nvSpPr>
          <p:cNvPr id="429" name="Google Shape;429;p38"/>
          <p:cNvSpPr txBox="1"/>
          <p:nvPr/>
        </p:nvSpPr>
        <p:spPr>
          <a:xfrm>
            <a:off x="0" y="503350"/>
            <a:ext cx="3471300" cy="381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0">
                <a:solidFill>
                  <a:schemeClr val="accent2"/>
                </a:solidFill>
                <a:latin typeface="Roboto Slab"/>
                <a:ea typeface="Roboto Slab"/>
                <a:cs typeface="Roboto Slab"/>
                <a:sym typeface="Roboto Slab"/>
              </a:rPr>
              <a:t>2</a:t>
            </a:r>
            <a:endParaRPr sz="20000">
              <a:solidFill>
                <a:schemeClr val="accent2"/>
              </a:solidFill>
              <a:latin typeface="Roboto Slab"/>
              <a:ea typeface="Roboto Slab"/>
              <a:cs typeface="Roboto Slab"/>
              <a:sym typeface="Roboto Slab"/>
            </a:endParaRPr>
          </a:p>
        </p:txBody>
      </p:sp>
      <p:sp>
        <p:nvSpPr>
          <p:cNvPr id="6" name="Google Shape;143;p16"/>
          <p:cNvSpPr txBox="1">
            <a:spLocks noGrp="1"/>
          </p:cNvSpPr>
          <p:nvPr>
            <p:ph type="subTitle" idx="1"/>
          </p:nvPr>
        </p:nvSpPr>
        <p:spPr>
          <a:xfrm>
            <a:off x="3897845" y="3983050"/>
            <a:ext cx="4845465" cy="78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i="1" dirty="0" smtClean="0">
                <a:latin typeface="Candara" panose="020E0502030303020204" pitchFamily="34" charset="0"/>
              </a:rPr>
              <a:t>Resultados a largo plazo del estudio SCD-HeFT</a:t>
            </a:r>
            <a:endParaRPr i="1" dirty="0">
              <a:latin typeface="Candara" panose="020E050203030302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114454"/>
      </a:dk1>
      <a:lt1>
        <a:srgbClr val="FFFFFF"/>
      </a:lt1>
      <a:dk2>
        <a:srgbClr val="5F6C70"/>
      </a:dk2>
      <a:lt2>
        <a:srgbClr val="CED5D8"/>
      </a:lt2>
      <a:accent1>
        <a:srgbClr val="114454"/>
      </a:accent1>
      <a:accent2>
        <a:srgbClr val="18637B"/>
      </a:accent2>
      <a:accent3>
        <a:srgbClr val="309AAD"/>
      </a:accent3>
      <a:accent4>
        <a:srgbClr val="165751"/>
      </a:accent4>
      <a:accent5>
        <a:srgbClr val="3B8D61"/>
      </a:accent5>
      <a:accent6>
        <a:srgbClr val="94BF6E"/>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1301</TotalTime>
  <Words>2158</Words>
  <Application>Microsoft Office PowerPoint</Application>
  <PresentationFormat>Presentación en pantalla (16:9)</PresentationFormat>
  <Paragraphs>235</Paragraphs>
  <Slides>45</Slides>
  <Notes>44</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45</vt:i4>
      </vt:variant>
    </vt:vector>
  </HeadingPairs>
  <TitlesOfParts>
    <vt:vector size="55" baseType="lpstr">
      <vt:lpstr>Times New Roman</vt:lpstr>
      <vt:lpstr>Impact</vt:lpstr>
      <vt:lpstr>Candara</vt:lpstr>
      <vt:lpstr>Nixie One</vt:lpstr>
      <vt:lpstr>Segoe Print</vt:lpstr>
      <vt:lpstr>Arial</vt:lpstr>
      <vt:lpstr>Roboto Slab</vt:lpstr>
      <vt:lpstr>Bahnschrift</vt:lpstr>
      <vt:lpstr>Calibri</vt:lpstr>
      <vt:lpstr>Warwick template</vt:lpstr>
      <vt:lpstr>Evidencia científica</vt:lpstr>
      <vt:lpstr>Pregunta del ciclo:</vt:lpstr>
      <vt:lpstr>Evidencia científica:</vt:lpstr>
      <vt:lpstr>Introducción</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Métodos:</vt:lpstr>
      <vt:lpstr>Resultados a largo plazo de la terapia con desfibrilador automático implantable en el ensayo SCD-HeFT</vt:lpstr>
      <vt:lpstr>Resultados a largo plazo de la terapia con desfibrilador automático implantable en el ensayo SCD-HeFT</vt:lpstr>
      <vt:lpstr>Presentación de PowerPoint</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Resultados:</vt:lpstr>
      <vt:lpstr>Resultados a largo plazo de la terapia con desfibrilador automático implantable en el ensayo SCD-HeFT</vt:lpstr>
      <vt:lpstr>Resultados a largo plazo de la terapia con desfibrilador automático implantable en el ensayo SCD-HeFT</vt:lpstr>
      <vt:lpstr>Presentación de PowerPoint</vt:lpstr>
      <vt:lpstr>Resultados a largo plazo de la terapia con desfibrilador automático implantable en el ensayo SCD-HeFT</vt:lpstr>
      <vt:lpstr>Resultados a largo plazo de la terapia con desfibrilador automático implantable en el ensayo SCD-HeFT</vt:lpstr>
      <vt:lpstr>Presentación de PowerPoint</vt:lpstr>
      <vt:lpstr>Resultados a largo plazo de la terapia con desfibrilador automático implantable en el ensayo SCD-HeFT</vt:lpstr>
      <vt:lpstr>Resultados a largo plazo de la terapia con desfibrilador automático implantable en el ensayo SCD-HeFT</vt:lpstr>
      <vt:lpstr>Presentación de PowerPoint</vt:lpstr>
      <vt:lpstr>Presentación de PowerPoint</vt:lpstr>
      <vt:lpstr>Discusión:</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Resultados a largo plazo de la terapia con desfibrilador automático implantable en el ensayo SCD-HeFT</vt:lpstr>
      <vt:lpstr>Conclusión:</vt:lpstr>
      <vt:lpstr>Resultados a largo plazo de la terapia con desfibrilador automático implantable en el ensayo SCD-HeFT</vt:lpstr>
      <vt:lpstr>Lista de cotejo</vt:lpstr>
      <vt:lpstr>Presentación de PowerPoint</vt:lpstr>
      <vt:lpstr>Presentación de PowerPoint</vt:lpstr>
      <vt:lpstr>Presentación de PowerPoint</vt:lpstr>
      <vt:lpstr>Presentación de PowerPoint</vt:lpstr>
      <vt:lpstr>Presentación de PowerPoint</vt:lpstr>
      <vt:lpstr>Presentación de PowerPoint</vt:lpstr>
      <vt:lpstr>Resultados a largo plazo de la terapia con desfibrilador automático implantable en el ensayo SCD-HeFT</vt:lpstr>
      <vt:lpstr>Resultados a largo plazo de la terapia con desfibrilador automático implantable en el ensayo SCD-HeFT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Evidencia científica</dc:title>
  <dc:creator>Keinert Narvaez</dc:creator>
  <cp:lastModifiedBy>Keinert</cp:lastModifiedBy>
  <cp:revision>71</cp:revision>
  <dcterms:modified xsi:type="dcterms:W3CDTF">2021-08-13T02:17:59Z</dcterms:modified>
</cp:coreProperties>
</file>