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2"/>
  </p:notesMasterIdLst>
  <p:sldIdLst>
    <p:sldId id="361" r:id="rId2"/>
    <p:sldId id="362" r:id="rId3"/>
    <p:sldId id="363" r:id="rId4"/>
    <p:sldId id="296" r:id="rId5"/>
    <p:sldId id="309" r:id="rId6"/>
    <p:sldId id="324" r:id="rId7"/>
    <p:sldId id="325" r:id="rId8"/>
    <p:sldId id="336" r:id="rId9"/>
    <p:sldId id="335" r:id="rId10"/>
    <p:sldId id="338" r:id="rId11"/>
    <p:sldId id="337" r:id="rId12"/>
    <p:sldId id="339" r:id="rId13"/>
    <p:sldId id="364" r:id="rId14"/>
    <p:sldId id="300" r:id="rId15"/>
    <p:sldId id="297" r:id="rId16"/>
    <p:sldId id="310" r:id="rId17"/>
    <p:sldId id="303" r:id="rId18"/>
    <p:sldId id="365" r:id="rId19"/>
    <p:sldId id="302" r:id="rId20"/>
    <p:sldId id="366" r:id="rId21"/>
    <p:sldId id="307" r:id="rId22"/>
    <p:sldId id="315" r:id="rId23"/>
    <p:sldId id="316" r:id="rId24"/>
    <p:sldId id="317" r:id="rId25"/>
    <p:sldId id="318" r:id="rId26"/>
    <p:sldId id="320" r:id="rId27"/>
    <p:sldId id="319" r:id="rId28"/>
    <p:sldId id="321" r:id="rId29"/>
    <p:sldId id="340" r:id="rId30"/>
    <p:sldId id="341" r:id="rId31"/>
    <p:sldId id="323" r:id="rId32"/>
    <p:sldId id="342" r:id="rId33"/>
    <p:sldId id="322" r:id="rId34"/>
    <p:sldId id="343" r:id="rId35"/>
    <p:sldId id="344" r:id="rId36"/>
    <p:sldId id="345" r:id="rId37"/>
    <p:sldId id="346" r:id="rId38"/>
    <p:sldId id="356" r:id="rId39"/>
    <p:sldId id="347" r:id="rId40"/>
    <p:sldId id="357" r:id="rId41"/>
    <p:sldId id="348" r:id="rId42"/>
    <p:sldId id="358" r:id="rId43"/>
    <p:sldId id="349" r:id="rId44"/>
    <p:sldId id="359" r:id="rId45"/>
    <p:sldId id="360" r:id="rId46"/>
    <p:sldId id="350" r:id="rId47"/>
    <p:sldId id="352" r:id="rId48"/>
    <p:sldId id="367" r:id="rId49"/>
    <p:sldId id="355" r:id="rId50"/>
    <p:sldId id="267" r:id="rId5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mbria Math" panose="02040503050406030204" pitchFamily="18" charset="0"/>
      <p:regular r:id="rId57"/>
    </p:embeddedFont>
    <p:embeddedFont>
      <p:font typeface="Cambria" panose="02040503050406030204" pitchFamily="18" charset="0"/>
      <p:regular r:id="rId58"/>
      <p:bold r:id="rId59"/>
      <p:italic r:id="rId60"/>
      <p:boldItalic r:id="rId61"/>
    </p:embeddedFont>
    <p:embeddedFont>
      <p:font typeface="Arial Rounded MT Bold" panose="020F0704030504030204" pitchFamily="34" charset="0"/>
      <p:regular r:id="rId62"/>
    </p:embeddedFont>
    <p:embeddedFont>
      <p:font typeface="Franklin Gothic Demi Cond" panose="020B0706030402020204" pitchFamily="34" charset="0"/>
      <p:regular r:id="rId63"/>
    </p:embeddedFont>
    <p:embeddedFont>
      <p:font typeface="Prompt Black"/>
      <p:bold r:id="rId64"/>
      <p:boldItalic r:id="rId64"/>
    </p:embeddedFont>
    <p:embeddedFont>
      <p:font typeface="Roboto"/>
      <p:regular r:id="rId64"/>
      <p:bold r:id="rId64"/>
      <p:italic r:id="rId64"/>
      <p:boldItalic r:id="rId64"/>
    </p:embeddedFont>
    <p:embeddedFont>
      <p:font typeface="Roboto Slab Black"/>
      <p:bold r:id="rId64"/>
    </p:embeddedFont>
    <p:embeddedFont>
      <p:font typeface="Agency FB" panose="020B0503020202020204" pitchFamily="34" charset="0"/>
      <p:regular r:id="rId65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DA384BF-2418-4A28-9BA6-00FF8C321842}">
          <p14:sldIdLst>
            <p14:sldId id="361"/>
            <p14:sldId id="362"/>
            <p14:sldId id="363"/>
            <p14:sldId id="296"/>
            <p14:sldId id="309"/>
            <p14:sldId id="324"/>
            <p14:sldId id="325"/>
            <p14:sldId id="336"/>
            <p14:sldId id="335"/>
            <p14:sldId id="338"/>
            <p14:sldId id="337"/>
            <p14:sldId id="339"/>
            <p14:sldId id="364"/>
            <p14:sldId id="300"/>
            <p14:sldId id="297"/>
            <p14:sldId id="310"/>
            <p14:sldId id="303"/>
            <p14:sldId id="365"/>
            <p14:sldId id="302"/>
            <p14:sldId id="366"/>
            <p14:sldId id="307"/>
            <p14:sldId id="315"/>
            <p14:sldId id="316"/>
            <p14:sldId id="317"/>
            <p14:sldId id="318"/>
            <p14:sldId id="320"/>
            <p14:sldId id="319"/>
            <p14:sldId id="321"/>
            <p14:sldId id="340"/>
            <p14:sldId id="341"/>
            <p14:sldId id="323"/>
          </p14:sldIdLst>
        </p14:section>
        <p14:section name="Sección sin título" id="{1F8F107C-A361-4EB2-AEDF-1F0A867CDC63}">
          <p14:sldIdLst>
            <p14:sldId id="342"/>
            <p14:sldId id="322"/>
            <p14:sldId id="343"/>
            <p14:sldId id="344"/>
            <p14:sldId id="345"/>
            <p14:sldId id="346"/>
            <p14:sldId id="356"/>
            <p14:sldId id="347"/>
            <p14:sldId id="357"/>
            <p14:sldId id="348"/>
            <p14:sldId id="358"/>
            <p14:sldId id="349"/>
            <p14:sldId id="359"/>
            <p14:sldId id="360"/>
            <p14:sldId id="350"/>
            <p14:sldId id="352"/>
            <p14:sldId id="367"/>
            <p14:sldId id="35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9"/>
    <a:srgbClr val="254061"/>
    <a:srgbClr val="003192"/>
    <a:srgbClr val="FFAFAF"/>
    <a:srgbClr val="FF8989"/>
    <a:srgbClr val="C00000"/>
    <a:srgbClr val="FF7171"/>
    <a:srgbClr val="FFFFB7"/>
    <a:srgbClr val="322FDF"/>
    <a:srgbClr val="35A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411D96-DC46-4412-A6F0-12525BDC8018}">
  <a:tblStyle styleId="{E5411D96-DC46-4412-A6F0-12525BDC80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>
        <p:scale>
          <a:sx n="100" d="100"/>
          <a:sy n="100" d="100"/>
        </p:scale>
        <p:origin x="94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NUL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7A7E2-9A2C-43F5-AFF4-FA208DFCF6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F8C72E-39B1-45B7-BC41-05525A2CF06F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Fenotipos miocárdicos</a:t>
          </a:r>
          <a:endParaRPr lang="es-ES" sz="2400" dirty="0">
            <a:solidFill>
              <a:schemeClr val="bg1"/>
            </a:solidFill>
          </a:endParaRPr>
        </a:p>
      </dgm:t>
    </dgm:pt>
    <dgm:pt modelId="{9EA5E220-2304-4EA4-8BB2-E136D2B94B58}" type="parTrans" cxnId="{6F19082B-DFD5-46D9-AF02-D8B0E6353067}">
      <dgm:prSet/>
      <dgm:spPr/>
      <dgm:t>
        <a:bodyPr/>
        <a:lstStyle/>
        <a:p>
          <a:endParaRPr lang="es-ES"/>
        </a:p>
      </dgm:t>
    </dgm:pt>
    <dgm:pt modelId="{D318B45C-44FE-4F9C-881B-243A18CD3F09}" type="sibTrans" cxnId="{6F19082B-DFD5-46D9-AF02-D8B0E6353067}">
      <dgm:prSet/>
      <dgm:spPr/>
      <dgm:t>
        <a:bodyPr/>
        <a:lstStyle/>
        <a:p>
          <a:endParaRPr lang="es-ES"/>
        </a:p>
      </dgm:t>
    </dgm:pt>
    <dgm:pt modelId="{D6ACCCF2-4241-4FB8-A29C-CBAEAB1ABC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dilatada </a:t>
          </a:r>
          <a:endParaRPr lang="es-ES" sz="1600" b="1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D6D974-09C0-4996-929A-5ACE09363B2C}" type="parTrans" cxnId="{1917FD32-8EDB-4E15-9691-C0E87DFDD8D0}">
      <dgm:prSet/>
      <dgm:spPr/>
      <dgm:t>
        <a:bodyPr/>
        <a:lstStyle/>
        <a:p>
          <a:endParaRPr lang="es-ES"/>
        </a:p>
      </dgm:t>
    </dgm:pt>
    <dgm:pt modelId="{74360985-0FF8-4813-B6B1-723E5B059BAE}" type="sibTrans" cxnId="{1917FD32-8EDB-4E15-9691-C0E87DFDD8D0}">
      <dgm:prSet/>
      <dgm:spPr/>
      <dgm:t>
        <a:bodyPr/>
        <a:lstStyle/>
        <a:p>
          <a:endParaRPr lang="es-ES"/>
        </a:p>
      </dgm:t>
    </dgm:pt>
    <dgm:pt modelId="{98032246-F812-42A3-87D0-BC5F9DB09AE4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hipertrófica</a:t>
          </a:r>
          <a:endParaRPr lang="es-ES" sz="1600" b="1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7073E9-0526-4B2C-BF6C-668C0428B859}" type="parTrans" cxnId="{C6E801F8-D8BE-42DC-86CA-415EC4FCC12B}">
      <dgm:prSet/>
      <dgm:spPr/>
      <dgm:t>
        <a:bodyPr/>
        <a:lstStyle/>
        <a:p>
          <a:endParaRPr lang="es-ES"/>
        </a:p>
      </dgm:t>
    </dgm:pt>
    <dgm:pt modelId="{6B18DE9C-A66C-4046-B858-C0C4AFABE7EA}" type="sibTrans" cxnId="{C6E801F8-D8BE-42DC-86CA-415EC4FCC12B}">
      <dgm:prSet/>
      <dgm:spPr/>
      <dgm:t>
        <a:bodyPr/>
        <a:lstStyle/>
        <a:p>
          <a:endParaRPr lang="es-ES"/>
        </a:p>
      </dgm:t>
    </dgm:pt>
    <dgm:pt modelId="{BEB38642-78BE-4B86-A141-BE44B64EE0C5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hipertensiva</a:t>
          </a:r>
          <a:endParaRPr lang="es-ES" sz="1600" b="1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3E28DF-CA4F-4D86-BEE3-B1C8336F5A16}" type="parTrans" cxnId="{2AB933D7-3B58-42C7-BCE5-555349FC57AE}">
      <dgm:prSet/>
      <dgm:spPr/>
      <dgm:t>
        <a:bodyPr/>
        <a:lstStyle/>
        <a:p>
          <a:endParaRPr lang="es-ES"/>
        </a:p>
      </dgm:t>
    </dgm:pt>
    <dgm:pt modelId="{FF9649D7-49DA-4C6C-A7DE-C75F53C16C06}" type="sibTrans" cxnId="{2AB933D7-3B58-42C7-BCE5-555349FC57AE}">
      <dgm:prSet/>
      <dgm:spPr/>
      <dgm:t>
        <a:bodyPr/>
        <a:lstStyle/>
        <a:p>
          <a:endParaRPr lang="es-ES"/>
        </a:p>
      </dgm:t>
    </dgm:pt>
    <dgm:pt modelId="{07A8EF4C-4581-42D0-9AFA-50682AFFA18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600" b="1" dirty="0" err="1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Amiloidosis</a:t>
          </a:r>
          <a:endParaRPr lang="es-ES" sz="1600" b="1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BCD292-D3D4-49DF-9D14-D7C4EAAB81AA}" type="parTrans" cxnId="{FDC88872-FD22-4921-91D2-E13F36452D39}">
      <dgm:prSet/>
      <dgm:spPr/>
      <dgm:t>
        <a:bodyPr/>
        <a:lstStyle/>
        <a:p>
          <a:endParaRPr lang="es-ES"/>
        </a:p>
      </dgm:t>
    </dgm:pt>
    <dgm:pt modelId="{A6BF60F1-F7C3-4551-AA67-F15E65ABAD4D}" type="sibTrans" cxnId="{FDC88872-FD22-4921-91D2-E13F36452D39}">
      <dgm:prSet/>
      <dgm:spPr/>
      <dgm:t>
        <a:bodyPr/>
        <a:lstStyle/>
        <a:p>
          <a:endParaRPr lang="es-ES"/>
        </a:p>
      </dgm:t>
    </dgm:pt>
    <dgm:pt modelId="{308278D2-2C25-4983-8E80-C112DC78A6B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no compactada</a:t>
          </a:r>
          <a:endParaRPr lang="es-ES" sz="1600" b="1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69AE6C-C5CC-4C86-A6E4-85A0B15ED5B6}" type="parTrans" cxnId="{E0B8F3E1-C5DE-4163-8419-C04487795511}">
      <dgm:prSet/>
      <dgm:spPr/>
      <dgm:t>
        <a:bodyPr/>
        <a:lstStyle/>
        <a:p>
          <a:endParaRPr lang="es-ES"/>
        </a:p>
      </dgm:t>
    </dgm:pt>
    <dgm:pt modelId="{37208090-9DAA-4474-A516-E21ABB61B97D}" type="sibTrans" cxnId="{E0B8F3E1-C5DE-4163-8419-C04487795511}">
      <dgm:prSet/>
      <dgm:spPr/>
      <dgm:t>
        <a:bodyPr/>
        <a:lstStyle/>
        <a:p>
          <a:endParaRPr lang="es-ES"/>
        </a:p>
      </dgm:t>
    </dgm:pt>
    <dgm:pt modelId="{4A197B5A-8C4A-4F3B-86DA-C5E9F8C01A1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no dilatada</a:t>
          </a:r>
          <a:endParaRPr lang="es-ES" sz="1600" b="1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9A416F-2D23-41E5-8726-198D26A1D62F}" type="parTrans" cxnId="{85EB53E6-39F9-4273-9552-0C7195FEF18D}">
      <dgm:prSet/>
      <dgm:spPr/>
      <dgm:t>
        <a:bodyPr/>
        <a:lstStyle/>
        <a:p>
          <a:endParaRPr lang="es-ES"/>
        </a:p>
      </dgm:t>
    </dgm:pt>
    <dgm:pt modelId="{5644238E-4118-4CB4-BF65-052DC9348DE5}" type="sibTrans" cxnId="{85EB53E6-39F9-4273-9552-0C7195FEF18D}">
      <dgm:prSet/>
      <dgm:spPr/>
      <dgm:t>
        <a:bodyPr/>
        <a:lstStyle/>
        <a:p>
          <a:endParaRPr lang="es-ES"/>
        </a:p>
      </dgm:t>
    </dgm:pt>
    <dgm:pt modelId="{30DBAF0D-DF00-4268-A8D2-EC26EC50C268}" type="pres">
      <dgm:prSet presAssocID="{DC47A7E2-9A2C-43F5-AFF4-FA208DFCF6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6B70C7-24FA-49CC-A672-6C88B54F899F}" type="pres">
      <dgm:prSet presAssocID="{B1F8C72E-39B1-45B7-BC41-05525A2CF06F}" presName="root1" presStyleCnt="0"/>
      <dgm:spPr/>
    </dgm:pt>
    <dgm:pt modelId="{100AD43C-BF86-4FAD-A104-A013AAFF6BEC}" type="pres">
      <dgm:prSet presAssocID="{B1F8C72E-39B1-45B7-BC41-05525A2CF06F}" presName="LevelOneTextNode" presStyleLbl="node0" presStyleIdx="0" presStyleCnt="1" custScaleX="128044" custScaleY="137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F60A9-9412-4F99-BC1F-65AE65205518}" type="pres">
      <dgm:prSet presAssocID="{B1F8C72E-39B1-45B7-BC41-05525A2CF06F}" presName="level2hierChild" presStyleCnt="0"/>
      <dgm:spPr/>
    </dgm:pt>
    <dgm:pt modelId="{5AA6E835-DA41-4719-B66F-E2D33D19260B}" type="pres">
      <dgm:prSet presAssocID="{0CD6D974-09C0-4996-929A-5ACE09363B2C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B78DA3E3-2402-40FB-B079-1DFD21B8683A}" type="pres">
      <dgm:prSet presAssocID="{0CD6D974-09C0-4996-929A-5ACE09363B2C}" presName="connTx" presStyleLbl="parChTrans1D2" presStyleIdx="0" presStyleCnt="6"/>
      <dgm:spPr/>
      <dgm:t>
        <a:bodyPr/>
        <a:lstStyle/>
        <a:p>
          <a:endParaRPr lang="es-ES"/>
        </a:p>
      </dgm:t>
    </dgm:pt>
    <dgm:pt modelId="{1DDE83FC-3DF5-4DE3-B391-2A0D6061DD3D}" type="pres">
      <dgm:prSet presAssocID="{D6ACCCF2-4241-4FB8-A29C-CBAEAB1ABC3A}" presName="root2" presStyleCnt="0"/>
      <dgm:spPr/>
    </dgm:pt>
    <dgm:pt modelId="{D25AD850-CF85-48A9-A1C0-788FEE1B87AF}" type="pres">
      <dgm:prSet presAssocID="{D6ACCCF2-4241-4FB8-A29C-CBAEAB1ABC3A}" presName="LevelTwoTextNode" presStyleLbl="node2" presStyleIdx="0" presStyleCnt="6" custScaleX="18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E0C214-004E-44CF-B9FA-D7CDD9F8FE6A}" type="pres">
      <dgm:prSet presAssocID="{D6ACCCF2-4241-4FB8-A29C-CBAEAB1ABC3A}" presName="level3hierChild" presStyleCnt="0"/>
      <dgm:spPr/>
    </dgm:pt>
    <dgm:pt modelId="{771856CC-D4AE-47E0-861D-143E9FE2AE96}" type="pres">
      <dgm:prSet presAssocID="{0A9A416F-2D23-41E5-8726-198D26A1D62F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52ACF954-03B4-4048-ACCF-5058714869CC}" type="pres">
      <dgm:prSet presAssocID="{0A9A416F-2D23-41E5-8726-198D26A1D62F}" presName="connTx" presStyleLbl="parChTrans1D2" presStyleIdx="1" presStyleCnt="6"/>
      <dgm:spPr/>
      <dgm:t>
        <a:bodyPr/>
        <a:lstStyle/>
        <a:p>
          <a:endParaRPr lang="es-ES"/>
        </a:p>
      </dgm:t>
    </dgm:pt>
    <dgm:pt modelId="{046AF441-90C3-4A14-AA79-44467D0B96F2}" type="pres">
      <dgm:prSet presAssocID="{4A197B5A-8C4A-4F3B-86DA-C5E9F8C01A1D}" presName="root2" presStyleCnt="0"/>
      <dgm:spPr/>
    </dgm:pt>
    <dgm:pt modelId="{205E1B5A-648F-438F-A22F-91CDFB72F7C1}" type="pres">
      <dgm:prSet presAssocID="{4A197B5A-8C4A-4F3B-86DA-C5E9F8C01A1D}" presName="LevelTwoTextNode" presStyleLbl="node2" presStyleIdx="1" presStyleCnt="6" custScaleX="18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DDD7A3-1BC4-4434-B777-EF15F5A99255}" type="pres">
      <dgm:prSet presAssocID="{4A197B5A-8C4A-4F3B-86DA-C5E9F8C01A1D}" presName="level3hierChild" presStyleCnt="0"/>
      <dgm:spPr/>
    </dgm:pt>
    <dgm:pt modelId="{46BAC038-9797-4A7B-A873-AEC69943C299}" type="pres">
      <dgm:prSet presAssocID="{E269AE6C-C5CC-4C86-A6E4-85A0B15ED5B6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ADCF708A-0710-41AF-B012-7DDF88FBC4F1}" type="pres">
      <dgm:prSet presAssocID="{E269AE6C-C5CC-4C86-A6E4-85A0B15ED5B6}" presName="connTx" presStyleLbl="parChTrans1D2" presStyleIdx="2" presStyleCnt="6"/>
      <dgm:spPr/>
      <dgm:t>
        <a:bodyPr/>
        <a:lstStyle/>
        <a:p>
          <a:endParaRPr lang="es-ES"/>
        </a:p>
      </dgm:t>
    </dgm:pt>
    <dgm:pt modelId="{21CF0B87-B64F-41BB-AB25-01F23F874007}" type="pres">
      <dgm:prSet presAssocID="{308278D2-2C25-4983-8E80-C112DC78A6BC}" presName="root2" presStyleCnt="0"/>
      <dgm:spPr/>
    </dgm:pt>
    <dgm:pt modelId="{F2AEEEDE-5AD7-4748-BD71-0EF2A4FBC202}" type="pres">
      <dgm:prSet presAssocID="{308278D2-2C25-4983-8E80-C112DC78A6BC}" presName="LevelTwoTextNode" presStyleLbl="node2" presStyleIdx="2" presStyleCnt="6" custScaleX="18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1B6E67-2D5D-43D7-A11D-7126247AB09B}" type="pres">
      <dgm:prSet presAssocID="{308278D2-2C25-4983-8E80-C112DC78A6BC}" presName="level3hierChild" presStyleCnt="0"/>
      <dgm:spPr/>
    </dgm:pt>
    <dgm:pt modelId="{D0232EA8-103A-4355-ACFE-D1C39BE512BD}" type="pres">
      <dgm:prSet presAssocID="{DB7073E9-0526-4B2C-BF6C-668C0428B859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62E2E46E-693D-4960-943D-CC8C114042BC}" type="pres">
      <dgm:prSet presAssocID="{DB7073E9-0526-4B2C-BF6C-668C0428B859}" presName="connTx" presStyleLbl="parChTrans1D2" presStyleIdx="3" presStyleCnt="6"/>
      <dgm:spPr/>
      <dgm:t>
        <a:bodyPr/>
        <a:lstStyle/>
        <a:p>
          <a:endParaRPr lang="es-ES"/>
        </a:p>
      </dgm:t>
    </dgm:pt>
    <dgm:pt modelId="{1687EDD5-1573-4E49-AB58-7F14E7C2529F}" type="pres">
      <dgm:prSet presAssocID="{98032246-F812-42A3-87D0-BC5F9DB09AE4}" presName="root2" presStyleCnt="0"/>
      <dgm:spPr/>
    </dgm:pt>
    <dgm:pt modelId="{922D48DF-4805-4368-B21A-70BCC294F793}" type="pres">
      <dgm:prSet presAssocID="{98032246-F812-42A3-87D0-BC5F9DB09AE4}" presName="LevelTwoTextNode" presStyleLbl="node2" presStyleIdx="3" presStyleCnt="6" custScaleX="18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4F9816-62E7-4FC6-9F68-E640D8DA7F3E}" type="pres">
      <dgm:prSet presAssocID="{98032246-F812-42A3-87D0-BC5F9DB09AE4}" presName="level3hierChild" presStyleCnt="0"/>
      <dgm:spPr/>
    </dgm:pt>
    <dgm:pt modelId="{9F7477F3-BFCA-4C0D-B8E1-1084E2282331}" type="pres">
      <dgm:prSet presAssocID="{F53E28DF-CA4F-4D86-BEE3-B1C8336F5A16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7EA90068-E8C5-4379-954F-38AB501CC3A4}" type="pres">
      <dgm:prSet presAssocID="{F53E28DF-CA4F-4D86-BEE3-B1C8336F5A16}" presName="connTx" presStyleLbl="parChTrans1D2" presStyleIdx="4" presStyleCnt="6"/>
      <dgm:spPr/>
      <dgm:t>
        <a:bodyPr/>
        <a:lstStyle/>
        <a:p>
          <a:endParaRPr lang="es-ES"/>
        </a:p>
      </dgm:t>
    </dgm:pt>
    <dgm:pt modelId="{89AFC4D0-3F02-486E-B2B7-36A3A0A63AAB}" type="pres">
      <dgm:prSet presAssocID="{BEB38642-78BE-4B86-A141-BE44B64EE0C5}" presName="root2" presStyleCnt="0"/>
      <dgm:spPr/>
    </dgm:pt>
    <dgm:pt modelId="{8E6186F4-A338-46DD-B4A4-EF9FE8C8C8BC}" type="pres">
      <dgm:prSet presAssocID="{BEB38642-78BE-4B86-A141-BE44B64EE0C5}" presName="LevelTwoTextNode" presStyleLbl="node2" presStyleIdx="4" presStyleCnt="6" custScaleX="18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F19F5A-C64C-451E-8AD8-4822B306A7C7}" type="pres">
      <dgm:prSet presAssocID="{BEB38642-78BE-4B86-A141-BE44B64EE0C5}" presName="level3hierChild" presStyleCnt="0"/>
      <dgm:spPr/>
    </dgm:pt>
    <dgm:pt modelId="{C0407D32-5FD3-4403-A2F7-7FBC74793494}" type="pres">
      <dgm:prSet presAssocID="{0BBCD292-D3D4-49DF-9D14-D7C4EAAB81AA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14B2060C-4BB8-4D9A-ACA8-1C9695E55F49}" type="pres">
      <dgm:prSet presAssocID="{0BBCD292-D3D4-49DF-9D14-D7C4EAAB81AA}" presName="connTx" presStyleLbl="parChTrans1D2" presStyleIdx="5" presStyleCnt="6"/>
      <dgm:spPr/>
      <dgm:t>
        <a:bodyPr/>
        <a:lstStyle/>
        <a:p>
          <a:endParaRPr lang="es-ES"/>
        </a:p>
      </dgm:t>
    </dgm:pt>
    <dgm:pt modelId="{5D8C5E29-6ED7-4002-8080-1AE6AF1A5175}" type="pres">
      <dgm:prSet presAssocID="{07A8EF4C-4581-42D0-9AFA-50682AFFA180}" presName="root2" presStyleCnt="0"/>
      <dgm:spPr/>
    </dgm:pt>
    <dgm:pt modelId="{BBC45222-1C9B-47D3-AEDA-B475CE11E33E}" type="pres">
      <dgm:prSet presAssocID="{07A8EF4C-4581-42D0-9AFA-50682AFFA180}" presName="LevelTwoTextNode" presStyleLbl="node2" presStyleIdx="5" presStyleCnt="6" custScaleX="18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785CD7-97D1-4E67-9818-32B1A8DF4B5E}" type="pres">
      <dgm:prSet presAssocID="{07A8EF4C-4581-42D0-9AFA-50682AFFA180}" presName="level3hierChild" presStyleCnt="0"/>
      <dgm:spPr/>
    </dgm:pt>
  </dgm:ptLst>
  <dgm:cxnLst>
    <dgm:cxn modelId="{CCCAC716-CBEC-4021-8BB4-81F3B3BC85F5}" type="presOf" srcId="{BEB38642-78BE-4B86-A141-BE44B64EE0C5}" destId="{8E6186F4-A338-46DD-B4A4-EF9FE8C8C8BC}" srcOrd="0" destOrd="0" presId="urn:microsoft.com/office/officeart/2008/layout/HorizontalMultiLevelHierarchy"/>
    <dgm:cxn modelId="{2AB933D7-3B58-42C7-BCE5-555349FC57AE}" srcId="{B1F8C72E-39B1-45B7-BC41-05525A2CF06F}" destId="{BEB38642-78BE-4B86-A141-BE44B64EE0C5}" srcOrd="4" destOrd="0" parTransId="{F53E28DF-CA4F-4D86-BEE3-B1C8336F5A16}" sibTransId="{FF9649D7-49DA-4C6C-A7DE-C75F53C16C06}"/>
    <dgm:cxn modelId="{907E82F0-4C8A-4105-A0F9-AF566E178DF8}" type="presOf" srcId="{E269AE6C-C5CC-4C86-A6E4-85A0B15ED5B6}" destId="{ADCF708A-0710-41AF-B012-7DDF88FBC4F1}" srcOrd="1" destOrd="0" presId="urn:microsoft.com/office/officeart/2008/layout/HorizontalMultiLevelHierarchy"/>
    <dgm:cxn modelId="{85EB53E6-39F9-4273-9552-0C7195FEF18D}" srcId="{B1F8C72E-39B1-45B7-BC41-05525A2CF06F}" destId="{4A197B5A-8C4A-4F3B-86DA-C5E9F8C01A1D}" srcOrd="1" destOrd="0" parTransId="{0A9A416F-2D23-41E5-8726-198D26A1D62F}" sibTransId="{5644238E-4118-4CB4-BF65-052DC9348DE5}"/>
    <dgm:cxn modelId="{1744A5F9-A6C0-47FD-94D7-0C90410C872A}" type="presOf" srcId="{0CD6D974-09C0-4996-929A-5ACE09363B2C}" destId="{5AA6E835-DA41-4719-B66F-E2D33D19260B}" srcOrd="0" destOrd="0" presId="urn:microsoft.com/office/officeart/2008/layout/HorizontalMultiLevelHierarchy"/>
    <dgm:cxn modelId="{FDC88872-FD22-4921-91D2-E13F36452D39}" srcId="{B1F8C72E-39B1-45B7-BC41-05525A2CF06F}" destId="{07A8EF4C-4581-42D0-9AFA-50682AFFA180}" srcOrd="5" destOrd="0" parTransId="{0BBCD292-D3D4-49DF-9D14-D7C4EAAB81AA}" sibTransId="{A6BF60F1-F7C3-4551-AA67-F15E65ABAD4D}"/>
    <dgm:cxn modelId="{E0B8F3E1-C5DE-4163-8419-C04487795511}" srcId="{B1F8C72E-39B1-45B7-BC41-05525A2CF06F}" destId="{308278D2-2C25-4983-8E80-C112DC78A6BC}" srcOrd="2" destOrd="0" parTransId="{E269AE6C-C5CC-4C86-A6E4-85A0B15ED5B6}" sibTransId="{37208090-9DAA-4474-A516-E21ABB61B97D}"/>
    <dgm:cxn modelId="{6F19082B-DFD5-46D9-AF02-D8B0E6353067}" srcId="{DC47A7E2-9A2C-43F5-AFF4-FA208DFCF61C}" destId="{B1F8C72E-39B1-45B7-BC41-05525A2CF06F}" srcOrd="0" destOrd="0" parTransId="{9EA5E220-2304-4EA4-8BB2-E136D2B94B58}" sibTransId="{D318B45C-44FE-4F9C-881B-243A18CD3F09}"/>
    <dgm:cxn modelId="{D10AE2E2-1CAB-4B60-AA51-3CD5549FAFC3}" type="presOf" srcId="{0A9A416F-2D23-41E5-8726-198D26A1D62F}" destId="{771856CC-D4AE-47E0-861D-143E9FE2AE96}" srcOrd="0" destOrd="0" presId="urn:microsoft.com/office/officeart/2008/layout/HorizontalMultiLevelHierarchy"/>
    <dgm:cxn modelId="{5AD2F711-D3EB-4C0A-B5F9-6194F5BBB0DB}" type="presOf" srcId="{E269AE6C-C5CC-4C86-A6E4-85A0B15ED5B6}" destId="{46BAC038-9797-4A7B-A873-AEC69943C299}" srcOrd="0" destOrd="0" presId="urn:microsoft.com/office/officeart/2008/layout/HorizontalMultiLevelHierarchy"/>
    <dgm:cxn modelId="{00285505-1F18-43AE-B47F-4CC4B3AC786C}" type="presOf" srcId="{07A8EF4C-4581-42D0-9AFA-50682AFFA180}" destId="{BBC45222-1C9B-47D3-AEDA-B475CE11E33E}" srcOrd="0" destOrd="0" presId="urn:microsoft.com/office/officeart/2008/layout/HorizontalMultiLevelHierarchy"/>
    <dgm:cxn modelId="{845DBBE9-8BD5-4B49-B214-1CB6334E5594}" type="presOf" srcId="{DB7073E9-0526-4B2C-BF6C-668C0428B859}" destId="{62E2E46E-693D-4960-943D-CC8C114042BC}" srcOrd="1" destOrd="0" presId="urn:microsoft.com/office/officeart/2008/layout/HorizontalMultiLevelHierarchy"/>
    <dgm:cxn modelId="{1917FD32-8EDB-4E15-9691-C0E87DFDD8D0}" srcId="{B1F8C72E-39B1-45B7-BC41-05525A2CF06F}" destId="{D6ACCCF2-4241-4FB8-A29C-CBAEAB1ABC3A}" srcOrd="0" destOrd="0" parTransId="{0CD6D974-09C0-4996-929A-5ACE09363B2C}" sibTransId="{74360985-0FF8-4813-B6B1-723E5B059BAE}"/>
    <dgm:cxn modelId="{1EA827E7-1CFF-4B45-9A14-32DEDBA0D05D}" type="presOf" srcId="{308278D2-2C25-4983-8E80-C112DC78A6BC}" destId="{F2AEEEDE-5AD7-4748-BD71-0EF2A4FBC202}" srcOrd="0" destOrd="0" presId="urn:microsoft.com/office/officeart/2008/layout/HorizontalMultiLevelHierarchy"/>
    <dgm:cxn modelId="{83E2B86E-2D20-41D3-8CE9-E914600483F6}" type="presOf" srcId="{B1F8C72E-39B1-45B7-BC41-05525A2CF06F}" destId="{100AD43C-BF86-4FAD-A104-A013AAFF6BEC}" srcOrd="0" destOrd="0" presId="urn:microsoft.com/office/officeart/2008/layout/HorizontalMultiLevelHierarchy"/>
    <dgm:cxn modelId="{B6193C23-DF1C-48F5-A17B-F3C08B869C86}" type="presOf" srcId="{DB7073E9-0526-4B2C-BF6C-668C0428B859}" destId="{D0232EA8-103A-4355-ACFE-D1C39BE512BD}" srcOrd="0" destOrd="0" presId="urn:microsoft.com/office/officeart/2008/layout/HorizontalMultiLevelHierarchy"/>
    <dgm:cxn modelId="{A68C1AED-3D33-49E6-9D83-16407B52C17D}" type="presOf" srcId="{0BBCD292-D3D4-49DF-9D14-D7C4EAAB81AA}" destId="{14B2060C-4BB8-4D9A-ACA8-1C9695E55F49}" srcOrd="1" destOrd="0" presId="urn:microsoft.com/office/officeart/2008/layout/HorizontalMultiLevelHierarchy"/>
    <dgm:cxn modelId="{C6E801F8-D8BE-42DC-86CA-415EC4FCC12B}" srcId="{B1F8C72E-39B1-45B7-BC41-05525A2CF06F}" destId="{98032246-F812-42A3-87D0-BC5F9DB09AE4}" srcOrd="3" destOrd="0" parTransId="{DB7073E9-0526-4B2C-BF6C-668C0428B859}" sibTransId="{6B18DE9C-A66C-4046-B858-C0C4AFABE7EA}"/>
    <dgm:cxn modelId="{139AA7F8-7E32-4689-A9A6-C4E7AB42C195}" type="presOf" srcId="{0CD6D974-09C0-4996-929A-5ACE09363B2C}" destId="{B78DA3E3-2402-40FB-B079-1DFD21B8683A}" srcOrd="1" destOrd="0" presId="urn:microsoft.com/office/officeart/2008/layout/HorizontalMultiLevelHierarchy"/>
    <dgm:cxn modelId="{84B68E52-EE89-4B0E-AA43-0032F428ABD2}" type="presOf" srcId="{F53E28DF-CA4F-4D86-BEE3-B1C8336F5A16}" destId="{7EA90068-E8C5-4379-954F-38AB501CC3A4}" srcOrd="1" destOrd="0" presId="urn:microsoft.com/office/officeart/2008/layout/HorizontalMultiLevelHierarchy"/>
    <dgm:cxn modelId="{42B921D6-D519-4774-8C6F-4C5290D97623}" type="presOf" srcId="{0A9A416F-2D23-41E5-8726-198D26A1D62F}" destId="{52ACF954-03B4-4048-ACCF-5058714869CC}" srcOrd="1" destOrd="0" presId="urn:microsoft.com/office/officeart/2008/layout/HorizontalMultiLevelHierarchy"/>
    <dgm:cxn modelId="{F772D78D-0F50-48B5-ABBB-535A815026CB}" type="presOf" srcId="{D6ACCCF2-4241-4FB8-A29C-CBAEAB1ABC3A}" destId="{D25AD850-CF85-48A9-A1C0-788FEE1B87AF}" srcOrd="0" destOrd="0" presId="urn:microsoft.com/office/officeart/2008/layout/HorizontalMultiLevelHierarchy"/>
    <dgm:cxn modelId="{C7A378BF-CBBC-4810-A066-41B8FAFF3762}" type="presOf" srcId="{98032246-F812-42A3-87D0-BC5F9DB09AE4}" destId="{922D48DF-4805-4368-B21A-70BCC294F793}" srcOrd="0" destOrd="0" presId="urn:microsoft.com/office/officeart/2008/layout/HorizontalMultiLevelHierarchy"/>
    <dgm:cxn modelId="{DAB07213-51A3-455A-9A81-D2C6DDDF74C0}" type="presOf" srcId="{DC47A7E2-9A2C-43F5-AFF4-FA208DFCF61C}" destId="{30DBAF0D-DF00-4268-A8D2-EC26EC50C268}" srcOrd="0" destOrd="0" presId="urn:microsoft.com/office/officeart/2008/layout/HorizontalMultiLevelHierarchy"/>
    <dgm:cxn modelId="{8BCFEEAD-C891-458A-9F59-C45D7B236F9E}" type="presOf" srcId="{4A197B5A-8C4A-4F3B-86DA-C5E9F8C01A1D}" destId="{205E1B5A-648F-438F-A22F-91CDFB72F7C1}" srcOrd="0" destOrd="0" presId="urn:microsoft.com/office/officeart/2008/layout/HorizontalMultiLevelHierarchy"/>
    <dgm:cxn modelId="{A3839A45-3BB3-4544-AC3A-9FCE7DB7EA5C}" type="presOf" srcId="{0BBCD292-D3D4-49DF-9D14-D7C4EAAB81AA}" destId="{C0407D32-5FD3-4403-A2F7-7FBC74793494}" srcOrd="0" destOrd="0" presId="urn:microsoft.com/office/officeart/2008/layout/HorizontalMultiLevelHierarchy"/>
    <dgm:cxn modelId="{3CC679E9-1B4A-4372-A019-24F441A245A9}" type="presOf" srcId="{F53E28DF-CA4F-4D86-BEE3-B1C8336F5A16}" destId="{9F7477F3-BFCA-4C0D-B8E1-1084E2282331}" srcOrd="0" destOrd="0" presId="urn:microsoft.com/office/officeart/2008/layout/HorizontalMultiLevelHierarchy"/>
    <dgm:cxn modelId="{2B1FC000-180C-402C-9189-F378CF7B3686}" type="presParOf" srcId="{30DBAF0D-DF00-4268-A8D2-EC26EC50C268}" destId="{5B6B70C7-24FA-49CC-A672-6C88B54F899F}" srcOrd="0" destOrd="0" presId="urn:microsoft.com/office/officeart/2008/layout/HorizontalMultiLevelHierarchy"/>
    <dgm:cxn modelId="{B0AF1D90-AC0A-44D8-817E-4C2B10170051}" type="presParOf" srcId="{5B6B70C7-24FA-49CC-A672-6C88B54F899F}" destId="{100AD43C-BF86-4FAD-A104-A013AAFF6BEC}" srcOrd="0" destOrd="0" presId="urn:microsoft.com/office/officeart/2008/layout/HorizontalMultiLevelHierarchy"/>
    <dgm:cxn modelId="{42FB4684-649B-4ED5-A8C9-8BB0E95BDB08}" type="presParOf" srcId="{5B6B70C7-24FA-49CC-A672-6C88B54F899F}" destId="{992F60A9-9412-4F99-BC1F-65AE65205518}" srcOrd="1" destOrd="0" presId="urn:microsoft.com/office/officeart/2008/layout/HorizontalMultiLevelHierarchy"/>
    <dgm:cxn modelId="{0525E4CD-A0D6-44E7-A05F-163B0A555BF4}" type="presParOf" srcId="{992F60A9-9412-4F99-BC1F-65AE65205518}" destId="{5AA6E835-DA41-4719-B66F-E2D33D19260B}" srcOrd="0" destOrd="0" presId="urn:microsoft.com/office/officeart/2008/layout/HorizontalMultiLevelHierarchy"/>
    <dgm:cxn modelId="{64A6A227-4532-4073-ACA6-6F059154B4DE}" type="presParOf" srcId="{5AA6E835-DA41-4719-B66F-E2D33D19260B}" destId="{B78DA3E3-2402-40FB-B079-1DFD21B8683A}" srcOrd="0" destOrd="0" presId="urn:microsoft.com/office/officeart/2008/layout/HorizontalMultiLevelHierarchy"/>
    <dgm:cxn modelId="{38D90B97-CE61-4CA4-A4D9-19F1872AC354}" type="presParOf" srcId="{992F60A9-9412-4F99-BC1F-65AE65205518}" destId="{1DDE83FC-3DF5-4DE3-B391-2A0D6061DD3D}" srcOrd="1" destOrd="0" presId="urn:microsoft.com/office/officeart/2008/layout/HorizontalMultiLevelHierarchy"/>
    <dgm:cxn modelId="{A6160357-BDB8-48DA-AD97-879881168807}" type="presParOf" srcId="{1DDE83FC-3DF5-4DE3-B391-2A0D6061DD3D}" destId="{D25AD850-CF85-48A9-A1C0-788FEE1B87AF}" srcOrd="0" destOrd="0" presId="urn:microsoft.com/office/officeart/2008/layout/HorizontalMultiLevelHierarchy"/>
    <dgm:cxn modelId="{718504B9-4004-498D-A4CB-05DD27526C13}" type="presParOf" srcId="{1DDE83FC-3DF5-4DE3-B391-2A0D6061DD3D}" destId="{52E0C214-004E-44CF-B9FA-D7CDD9F8FE6A}" srcOrd="1" destOrd="0" presId="urn:microsoft.com/office/officeart/2008/layout/HorizontalMultiLevelHierarchy"/>
    <dgm:cxn modelId="{5ED045AF-D3B0-4900-8B0E-4FDF0B889143}" type="presParOf" srcId="{992F60A9-9412-4F99-BC1F-65AE65205518}" destId="{771856CC-D4AE-47E0-861D-143E9FE2AE96}" srcOrd="2" destOrd="0" presId="urn:microsoft.com/office/officeart/2008/layout/HorizontalMultiLevelHierarchy"/>
    <dgm:cxn modelId="{3120B64B-16D3-438B-889A-A0E229EFDFCC}" type="presParOf" srcId="{771856CC-D4AE-47E0-861D-143E9FE2AE96}" destId="{52ACF954-03B4-4048-ACCF-5058714869CC}" srcOrd="0" destOrd="0" presId="urn:microsoft.com/office/officeart/2008/layout/HorizontalMultiLevelHierarchy"/>
    <dgm:cxn modelId="{DB7A60EC-C4F3-4132-BDD1-C8369AA38ED1}" type="presParOf" srcId="{992F60A9-9412-4F99-BC1F-65AE65205518}" destId="{046AF441-90C3-4A14-AA79-44467D0B96F2}" srcOrd="3" destOrd="0" presId="urn:microsoft.com/office/officeart/2008/layout/HorizontalMultiLevelHierarchy"/>
    <dgm:cxn modelId="{8FF16313-AFD6-41E6-A858-47623DA53A24}" type="presParOf" srcId="{046AF441-90C3-4A14-AA79-44467D0B96F2}" destId="{205E1B5A-648F-438F-A22F-91CDFB72F7C1}" srcOrd="0" destOrd="0" presId="urn:microsoft.com/office/officeart/2008/layout/HorizontalMultiLevelHierarchy"/>
    <dgm:cxn modelId="{A82BE031-0B3B-4E41-B694-A1603E9B7922}" type="presParOf" srcId="{046AF441-90C3-4A14-AA79-44467D0B96F2}" destId="{ABDDD7A3-1BC4-4434-B777-EF15F5A99255}" srcOrd="1" destOrd="0" presId="urn:microsoft.com/office/officeart/2008/layout/HorizontalMultiLevelHierarchy"/>
    <dgm:cxn modelId="{619385A5-E198-45C2-95BE-797C31D219E4}" type="presParOf" srcId="{992F60A9-9412-4F99-BC1F-65AE65205518}" destId="{46BAC038-9797-4A7B-A873-AEC69943C299}" srcOrd="4" destOrd="0" presId="urn:microsoft.com/office/officeart/2008/layout/HorizontalMultiLevelHierarchy"/>
    <dgm:cxn modelId="{0FC21E0F-DC7A-4780-8565-221DB565A24A}" type="presParOf" srcId="{46BAC038-9797-4A7B-A873-AEC69943C299}" destId="{ADCF708A-0710-41AF-B012-7DDF88FBC4F1}" srcOrd="0" destOrd="0" presId="urn:microsoft.com/office/officeart/2008/layout/HorizontalMultiLevelHierarchy"/>
    <dgm:cxn modelId="{394F2005-5128-4B7C-B9A6-BCECDF1CFF7E}" type="presParOf" srcId="{992F60A9-9412-4F99-BC1F-65AE65205518}" destId="{21CF0B87-B64F-41BB-AB25-01F23F874007}" srcOrd="5" destOrd="0" presId="urn:microsoft.com/office/officeart/2008/layout/HorizontalMultiLevelHierarchy"/>
    <dgm:cxn modelId="{95F3D1A2-EFE7-41FF-9039-EED5B02C66CE}" type="presParOf" srcId="{21CF0B87-B64F-41BB-AB25-01F23F874007}" destId="{F2AEEEDE-5AD7-4748-BD71-0EF2A4FBC202}" srcOrd="0" destOrd="0" presId="urn:microsoft.com/office/officeart/2008/layout/HorizontalMultiLevelHierarchy"/>
    <dgm:cxn modelId="{825AEA45-9524-4BDB-8DA0-CDD021AC289A}" type="presParOf" srcId="{21CF0B87-B64F-41BB-AB25-01F23F874007}" destId="{621B6E67-2D5D-43D7-A11D-7126247AB09B}" srcOrd="1" destOrd="0" presId="urn:microsoft.com/office/officeart/2008/layout/HorizontalMultiLevelHierarchy"/>
    <dgm:cxn modelId="{C76CD547-E894-4249-AB92-F9FE02FA12AB}" type="presParOf" srcId="{992F60A9-9412-4F99-BC1F-65AE65205518}" destId="{D0232EA8-103A-4355-ACFE-D1C39BE512BD}" srcOrd="6" destOrd="0" presId="urn:microsoft.com/office/officeart/2008/layout/HorizontalMultiLevelHierarchy"/>
    <dgm:cxn modelId="{6723CA09-A936-430D-A6FC-816DC36AD14C}" type="presParOf" srcId="{D0232EA8-103A-4355-ACFE-D1C39BE512BD}" destId="{62E2E46E-693D-4960-943D-CC8C114042BC}" srcOrd="0" destOrd="0" presId="urn:microsoft.com/office/officeart/2008/layout/HorizontalMultiLevelHierarchy"/>
    <dgm:cxn modelId="{EDA15195-EE38-4188-9DC8-58BCC30CC060}" type="presParOf" srcId="{992F60A9-9412-4F99-BC1F-65AE65205518}" destId="{1687EDD5-1573-4E49-AB58-7F14E7C2529F}" srcOrd="7" destOrd="0" presId="urn:microsoft.com/office/officeart/2008/layout/HorizontalMultiLevelHierarchy"/>
    <dgm:cxn modelId="{83FE0560-F0A7-4D73-B912-142E057291D5}" type="presParOf" srcId="{1687EDD5-1573-4E49-AB58-7F14E7C2529F}" destId="{922D48DF-4805-4368-B21A-70BCC294F793}" srcOrd="0" destOrd="0" presId="urn:microsoft.com/office/officeart/2008/layout/HorizontalMultiLevelHierarchy"/>
    <dgm:cxn modelId="{2756FE8F-739F-40A0-8F3E-AE45DEDD1CDF}" type="presParOf" srcId="{1687EDD5-1573-4E49-AB58-7F14E7C2529F}" destId="{AD4F9816-62E7-4FC6-9F68-E640D8DA7F3E}" srcOrd="1" destOrd="0" presId="urn:microsoft.com/office/officeart/2008/layout/HorizontalMultiLevelHierarchy"/>
    <dgm:cxn modelId="{3BF5638A-F36E-4D00-93AC-ECB492722E2D}" type="presParOf" srcId="{992F60A9-9412-4F99-BC1F-65AE65205518}" destId="{9F7477F3-BFCA-4C0D-B8E1-1084E2282331}" srcOrd="8" destOrd="0" presId="urn:microsoft.com/office/officeart/2008/layout/HorizontalMultiLevelHierarchy"/>
    <dgm:cxn modelId="{E1638686-DB2C-4407-A5C5-0FA07C1A86BD}" type="presParOf" srcId="{9F7477F3-BFCA-4C0D-B8E1-1084E2282331}" destId="{7EA90068-E8C5-4379-954F-38AB501CC3A4}" srcOrd="0" destOrd="0" presId="urn:microsoft.com/office/officeart/2008/layout/HorizontalMultiLevelHierarchy"/>
    <dgm:cxn modelId="{DE487023-3F8F-43DC-812C-05B0CB36AA68}" type="presParOf" srcId="{992F60A9-9412-4F99-BC1F-65AE65205518}" destId="{89AFC4D0-3F02-486E-B2B7-36A3A0A63AAB}" srcOrd="9" destOrd="0" presId="urn:microsoft.com/office/officeart/2008/layout/HorizontalMultiLevelHierarchy"/>
    <dgm:cxn modelId="{2C874E4D-324A-4B91-82ED-C8A1F3FD67EE}" type="presParOf" srcId="{89AFC4D0-3F02-486E-B2B7-36A3A0A63AAB}" destId="{8E6186F4-A338-46DD-B4A4-EF9FE8C8C8BC}" srcOrd="0" destOrd="0" presId="urn:microsoft.com/office/officeart/2008/layout/HorizontalMultiLevelHierarchy"/>
    <dgm:cxn modelId="{9DE4870A-E60B-4707-BD64-CBD0736F8D3A}" type="presParOf" srcId="{89AFC4D0-3F02-486E-B2B7-36A3A0A63AAB}" destId="{EEF19F5A-C64C-451E-8AD8-4822B306A7C7}" srcOrd="1" destOrd="0" presId="urn:microsoft.com/office/officeart/2008/layout/HorizontalMultiLevelHierarchy"/>
    <dgm:cxn modelId="{E4F15518-A04A-4CC1-A58E-0B166CC4B31E}" type="presParOf" srcId="{992F60A9-9412-4F99-BC1F-65AE65205518}" destId="{C0407D32-5FD3-4403-A2F7-7FBC74793494}" srcOrd="10" destOrd="0" presId="urn:microsoft.com/office/officeart/2008/layout/HorizontalMultiLevelHierarchy"/>
    <dgm:cxn modelId="{1975339C-2BA4-4058-9804-77856A514F72}" type="presParOf" srcId="{C0407D32-5FD3-4403-A2F7-7FBC74793494}" destId="{14B2060C-4BB8-4D9A-ACA8-1C9695E55F49}" srcOrd="0" destOrd="0" presId="urn:microsoft.com/office/officeart/2008/layout/HorizontalMultiLevelHierarchy"/>
    <dgm:cxn modelId="{FED3F123-AF1A-4D3F-9FA5-B3D3EBF2E0C4}" type="presParOf" srcId="{992F60A9-9412-4F99-BC1F-65AE65205518}" destId="{5D8C5E29-6ED7-4002-8080-1AE6AF1A5175}" srcOrd="11" destOrd="0" presId="urn:microsoft.com/office/officeart/2008/layout/HorizontalMultiLevelHierarchy"/>
    <dgm:cxn modelId="{A396CB01-289E-4747-A3F3-B6C2C77FF754}" type="presParOf" srcId="{5D8C5E29-6ED7-4002-8080-1AE6AF1A5175}" destId="{BBC45222-1C9B-47D3-AEDA-B475CE11E33E}" srcOrd="0" destOrd="0" presId="urn:microsoft.com/office/officeart/2008/layout/HorizontalMultiLevelHierarchy"/>
    <dgm:cxn modelId="{1B9F6FCC-5EBF-461B-8BC5-27103FDD0D28}" type="presParOf" srcId="{5D8C5E29-6ED7-4002-8080-1AE6AF1A5175}" destId="{7D785CD7-97D1-4E67-9818-32B1A8DF4B5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60214-5DDD-45BC-8926-DFCC67B8BC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43115A-12BD-4DF9-8574-4A1DFC5843F8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CMR en </a:t>
          </a:r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10.026</a:t>
          </a:r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pacientes</a:t>
          </a:r>
          <a:endParaRPr lang="es-E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63822C-0C68-42CB-9DE8-9443B470E1AB}" type="parTrans" cxnId="{44DA0B07-A208-413D-8299-41C7CBA37C5C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46481B-B750-4C3C-AB89-331F7B85E3D8}" type="sibTrans" cxnId="{44DA0B07-A208-413D-8299-41C7CBA37C5C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C0D5F9-7C20-4827-BBA4-D73F3C2E5FFC}" type="asst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205</a:t>
          </a:r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con RT Gadolinio</a:t>
          </a:r>
          <a:endParaRPr lang="es-E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428346-C253-4652-80ED-745B4042CC67}" type="parTrans" cxnId="{0C1FF076-8438-43BE-9A81-C893F912957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89821F-F091-4AF9-B571-690AA0660BF6}" type="sibTrans" cxnId="{0C1FF076-8438-43BE-9A81-C893F912957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7D1A4A-58E9-4AD0-BA3E-F9C3637ED53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7</a:t>
          </a:r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excluidos por calidad diagnóstica insuficiente </a:t>
          </a:r>
          <a:endParaRPr lang="es-E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011466-6EA6-46FA-945A-48A22720DDC7}" type="parTrans" cxnId="{F5DAA3C7-247C-4E48-BB37-75676CC3DB88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09C7F0-9F06-4EB0-A385-84207AB00F03}" type="sibTrans" cxnId="{F5DAA3C7-247C-4E48-BB37-75676CC3DB88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F1FDF0-BE9E-4988-A79F-C0C61FD9A78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excluidos por EVC significativa </a:t>
          </a:r>
          <a:endParaRPr lang="es-E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41D181-CD10-46EA-B8FA-346D1EF48438}" type="parTrans" cxnId="{4B677F4D-FDD9-4255-971E-9705BD5A8E71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32DEFD-09E7-4933-9840-B835BD314E37}" type="sibTrans" cxnId="{4B677F4D-FDD9-4255-971E-9705BD5A8E71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D8703E-CC21-4E71-9189-4BA49BA317E7}" type="pres">
      <dgm:prSet presAssocID="{8CF60214-5DDD-45BC-8926-DFCC67B8BC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19C5585-7FEE-4578-BB0D-55488B77E0CB}" type="pres">
      <dgm:prSet presAssocID="{0943115A-12BD-4DF9-8574-4A1DFC5843F8}" presName="hierRoot1" presStyleCnt="0">
        <dgm:presLayoutVars>
          <dgm:hierBranch val="init"/>
        </dgm:presLayoutVars>
      </dgm:prSet>
      <dgm:spPr/>
    </dgm:pt>
    <dgm:pt modelId="{CE2DB254-A5AD-4FF4-BF61-8EE878E5E449}" type="pres">
      <dgm:prSet presAssocID="{0943115A-12BD-4DF9-8574-4A1DFC5843F8}" presName="rootComposite1" presStyleCnt="0"/>
      <dgm:spPr/>
    </dgm:pt>
    <dgm:pt modelId="{FE850E40-5255-4A1F-B905-DC94C5863D89}" type="pres">
      <dgm:prSet presAssocID="{0943115A-12BD-4DF9-8574-4A1DFC5843F8}" presName="rootText1" presStyleLbl="node0" presStyleIdx="0" presStyleCnt="1" custScaleX="142971" custScaleY="34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E1A86B-6841-49FB-B8A3-D091AA22E940}" type="pres">
      <dgm:prSet presAssocID="{0943115A-12BD-4DF9-8574-4A1DFC5843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9A3D1A1-49A3-4FC9-8681-11F50BF8D401}" type="pres">
      <dgm:prSet presAssocID="{0943115A-12BD-4DF9-8574-4A1DFC5843F8}" presName="hierChild2" presStyleCnt="0"/>
      <dgm:spPr/>
    </dgm:pt>
    <dgm:pt modelId="{6DC1213E-C77D-4014-84AB-541E913876B4}" type="pres">
      <dgm:prSet presAssocID="{78011466-6EA6-46FA-945A-48A22720DDC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7D0E1AE-8D45-4C21-8C58-5FE0F3FE56AF}" type="pres">
      <dgm:prSet presAssocID="{397D1A4A-58E9-4AD0-BA3E-F9C3637ED532}" presName="hierRoot2" presStyleCnt="0">
        <dgm:presLayoutVars>
          <dgm:hierBranch val="init"/>
        </dgm:presLayoutVars>
      </dgm:prSet>
      <dgm:spPr/>
    </dgm:pt>
    <dgm:pt modelId="{3C0E1F81-86E9-4379-B156-72BCC093D1D2}" type="pres">
      <dgm:prSet presAssocID="{397D1A4A-58E9-4AD0-BA3E-F9C3637ED532}" presName="rootComposite" presStyleCnt="0"/>
      <dgm:spPr/>
    </dgm:pt>
    <dgm:pt modelId="{9F0DABCD-4544-4D8C-AA4F-178A401F2CD1}" type="pres">
      <dgm:prSet presAssocID="{397D1A4A-58E9-4AD0-BA3E-F9C3637ED532}" presName="rootText" presStyleLbl="node2" presStyleIdx="0" presStyleCnt="2" custScaleX="122247" custScaleY="80256" custLinFactNeighborX="1488" custLinFactNeighborY="-30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A0792E-CA8B-4C64-94E2-E280523C8D74}" type="pres">
      <dgm:prSet presAssocID="{397D1A4A-58E9-4AD0-BA3E-F9C3637ED53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87721ED-4941-4254-BC8B-2F8124A90884}" type="pres">
      <dgm:prSet presAssocID="{397D1A4A-58E9-4AD0-BA3E-F9C3637ED532}" presName="hierChild4" presStyleCnt="0"/>
      <dgm:spPr/>
    </dgm:pt>
    <dgm:pt modelId="{926E7542-CA93-4A6A-8507-AB049FF9DF5F}" type="pres">
      <dgm:prSet presAssocID="{397D1A4A-58E9-4AD0-BA3E-F9C3637ED532}" presName="hierChild5" presStyleCnt="0"/>
      <dgm:spPr/>
    </dgm:pt>
    <dgm:pt modelId="{B1BE2F3A-1625-4B64-9C56-A0841DB5228D}" type="pres">
      <dgm:prSet presAssocID="{CD41D181-CD10-46EA-B8FA-346D1EF4843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1C3747D-0456-438A-B5D5-7C28571A01F3}" type="pres">
      <dgm:prSet presAssocID="{14F1FDF0-BE9E-4988-A79F-C0C61FD9A783}" presName="hierRoot2" presStyleCnt="0">
        <dgm:presLayoutVars>
          <dgm:hierBranch val="init"/>
        </dgm:presLayoutVars>
      </dgm:prSet>
      <dgm:spPr/>
    </dgm:pt>
    <dgm:pt modelId="{F69B4DC4-7698-4622-BE65-E687DB602E53}" type="pres">
      <dgm:prSet presAssocID="{14F1FDF0-BE9E-4988-A79F-C0C61FD9A783}" presName="rootComposite" presStyleCnt="0"/>
      <dgm:spPr/>
    </dgm:pt>
    <dgm:pt modelId="{CE8B3CBB-ECBA-45A7-AAFE-18142BB3166C}" type="pres">
      <dgm:prSet presAssocID="{14F1FDF0-BE9E-4988-A79F-C0C61FD9A783}" presName="rootText" presStyleLbl="node2" presStyleIdx="1" presStyleCnt="2" custScaleX="111711" custScaleY="61096" custLinFactNeighborX="-467" custLinFactNeighborY="-30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02179-C2D6-4B50-AE73-E982FBD52326}" type="pres">
      <dgm:prSet presAssocID="{14F1FDF0-BE9E-4988-A79F-C0C61FD9A78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26DC63F-127C-40B8-AF28-747E8EB04894}" type="pres">
      <dgm:prSet presAssocID="{14F1FDF0-BE9E-4988-A79F-C0C61FD9A783}" presName="hierChild4" presStyleCnt="0"/>
      <dgm:spPr/>
    </dgm:pt>
    <dgm:pt modelId="{0A9127B9-1810-43AC-AA1F-4CFC2CB23D29}" type="pres">
      <dgm:prSet presAssocID="{14F1FDF0-BE9E-4988-A79F-C0C61FD9A783}" presName="hierChild5" presStyleCnt="0"/>
      <dgm:spPr/>
    </dgm:pt>
    <dgm:pt modelId="{1868175E-A38C-49F6-85FD-7EBE2930F126}" type="pres">
      <dgm:prSet presAssocID="{0943115A-12BD-4DF9-8574-4A1DFC5843F8}" presName="hierChild3" presStyleCnt="0"/>
      <dgm:spPr/>
    </dgm:pt>
    <dgm:pt modelId="{015B768E-029C-427B-8254-DC982016868D}" type="pres">
      <dgm:prSet presAssocID="{95428346-C253-4652-80ED-745B4042CC6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16FAE7E-A6D7-4B2E-9756-CEB3A4186F40}" type="pres">
      <dgm:prSet presAssocID="{40C0D5F9-7C20-4827-BBA4-D73F3C2E5FFC}" presName="hierRoot3" presStyleCnt="0">
        <dgm:presLayoutVars>
          <dgm:hierBranch val="init"/>
        </dgm:presLayoutVars>
      </dgm:prSet>
      <dgm:spPr/>
    </dgm:pt>
    <dgm:pt modelId="{A42B0BBD-B77F-4B50-A534-665BCDDE7C65}" type="pres">
      <dgm:prSet presAssocID="{40C0D5F9-7C20-4827-BBA4-D73F3C2E5FFC}" presName="rootComposite3" presStyleCnt="0"/>
      <dgm:spPr/>
    </dgm:pt>
    <dgm:pt modelId="{87D09DA6-4F28-494F-BB1E-C96C6C27EA97}" type="pres">
      <dgm:prSet presAssocID="{40C0D5F9-7C20-4827-BBA4-D73F3C2E5FFC}" presName="rootText3" presStyleLbl="asst1" presStyleIdx="0" presStyleCnt="1" custScaleX="81665" custScaleY="64226" custLinFactNeighborX="-1086" custLinFactNeighborY="-315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7064E8-F976-4625-BF70-12BFFFE617DA}" type="pres">
      <dgm:prSet presAssocID="{40C0D5F9-7C20-4827-BBA4-D73F3C2E5FF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26359C5-5DFF-4517-9C2F-206DF87665FD}" type="pres">
      <dgm:prSet presAssocID="{40C0D5F9-7C20-4827-BBA4-D73F3C2E5FFC}" presName="hierChild6" presStyleCnt="0"/>
      <dgm:spPr/>
    </dgm:pt>
    <dgm:pt modelId="{054D7A55-EB9B-4A76-973C-B33293E41F47}" type="pres">
      <dgm:prSet presAssocID="{40C0D5F9-7C20-4827-BBA4-D73F3C2E5FFC}" presName="hierChild7" presStyleCnt="0"/>
      <dgm:spPr/>
    </dgm:pt>
  </dgm:ptLst>
  <dgm:cxnLst>
    <dgm:cxn modelId="{58D8410E-DD56-4D76-B445-1A275F3A4D8C}" type="presOf" srcId="{40C0D5F9-7C20-4827-BBA4-D73F3C2E5FFC}" destId="{967064E8-F976-4625-BF70-12BFFFE617DA}" srcOrd="1" destOrd="0" presId="urn:microsoft.com/office/officeart/2005/8/layout/orgChart1"/>
    <dgm:cxn modelId="{54AEE3DA-F37E-4BD0-82BE-98D8B3BCE19B}" type="presOf" srcId="{397D1A4A-58E9-4AD0-BA3E-F9C3637ED532}" destId="{9F0DABCD-4544-4D8C-AA4F-178A401F2CD1}" srcOrd="0" destOrd="0" presId="urn:microsoft.com/office/officeart/2005/8/layout/orgChart1"/>
    <dgm:cxn modelId="{78F5CB5C-9938-478D-AF53-EC0D2AA2CACD}" type="presOf" srcId="{95428346-C253-4652-80ED-745B4042CC67}" destId="{015B768E-029C-427B-8254-DC982016868D}" srcOrd="0" destOrd="0" presId="urn:microsoft.com/office/officeart/2005/8/layout/orgChart1"/>
    <dgm:cxn modelId="{0C1FF076-8438-43BE-9A81-C893F912957B}" srcId="{0943115A-12BD-4DF9-8574-4A1DFC5843F8}" destId="{40C0D5F9-7C20-4827-BBA4-D73F3C2E5FFC}" srcOrd="0" destOrd="0" parTransId="{95428346-C253-4652-80ED-745B4042CC67}" sibTransId="{0789821F-F091-4AF9-B571-690AA0660BF6}"/>
    <dgm:cxn modelId="{44DA0B07-A208-413D-8299-41C7CBA37C5C}" srcId="{8CF60214-5DDD-45BC-8926-DFCC67B8BC1E}" destId="{0943115A-12BD-4DF9-8574-4A1DFC5843F8}" srcOrd="0" destOrd="0" parTransId="{0E63822C-0C68-42CB-9DE8-9443B470E1AB}" sibTransId="{7446481B-B750-4C3C-AB89-331F7B85E3D8}"/>
    <dgm:cxn modelId="{AF0DC0C6-9D3E-443C-ADB7-00746309641D}" type="presOf" srcId="{14F1FDF0-BE9E-4988-A79F-C0C61FD9A783}" destId="{CE8B3CBB-ECBA-45A7-AAFE-18142BB3166C}" srcOrd="0" destOrd="0" presId="urn:microsoft.com/office/officeart/2005/8/layout/orgChart1"/>
    <dgm:cxn modelId="{987AE5AF-EF16-45EA-8F30-62C676FEE679}" type="presOf" srcId="{8CF60214-5DDD-45BC-8926-DFCC67B8BC1E}" destId="{11D8703E-CC21-4E71-9189-4BA49BA317E7}" srcOrd="0" destOrd="0" presId="urn:microsoft.com/office/officeart/2005/8/layout/orgChart1"/>
    <dgm:cxn modelId="{4B677F4D-FDD9-4255-971E-9705BD5A8E71}" srcId="{0943115A-12BD-4DF9-8574-4A1DFC5843F8}" destId="{14F1FDF0-BE9E-4988-A79F-C0C61FD9A783}" srcOrd="2" destOrd="0" parTransId="{CD41D181-CD10-46EA-B8FA-346D1EF48438}" sibTransId="{0A32DEFD-09E7-4933-9840-B835BD314E37}"/>
    <dgm:cxn modelId="{65F8303F-3D35-41CE-A583-9A3FBA9D5E2A}" type="presOf" srcId="{0943115A-12BD-4DF9-8574-4A1DFC5843F8}" destId="{52E1A86B-6841-49FB-B8A3-D091AA22E940}" srcOrd="1" destOrd="0" presId="urn:microsoft.com/office/officeart/2005/8/layout/orgChart1"/>
    <dgm:cxn modelId="{5341684C-DF4D-42FC-BA2B-F68A56D23C61}" type="presOf" srcId="{14F1FDF0-BE9E-4988-A79F-C0C61FD9A783}" destId="{12C02179-C2D6-4B50-AE73-E982FBD52326}" srcOrd="1" destOrd="0" presId="urn:microsoft.com/office/officeart/2005/8/layout/orgChart1"/>
    <dgm:cxn modelId="{C6317665-6174-46FC-965A-412781F8F856}" type="presOf" srcId="{78011466-6EA6-46FA-945A-48A22720DDC7}" destId="{6DC1213E-C77D-4014-84AB-541E913876B4}" srcOrd="0" destOrd="0" presId="urn:microsoft.com/office/officeart/2005/8/layout/orgChart1"/>
    <dgm:cxn modelId="{D215E161-6F3F-4874-AC59-DAF7179B1752}" type="presOf" srcId="{40C0D5F9-7C20-4827-BBA4-D73F3C2E5FFC}" destId="{87D09DA6-4F28-494F-BB1E-C96C6C27EA97}" srcOrd="0" destOrd="0" presId="urn:microsoft.com/office/officeart/2005/8/layout/orgChart1"/>
    <dgm:cxn modelId="{774D1C80-7A35-4796-8BE4-30A83140675D}" type="presOf" srcId="{0943115A-12BD-4DF9-8574-4A1DFC5843F8}" destId="{FE850E40-5255-4A1F-B905-DC94C5863D89}" srcOrd="0" destOrd="0" presId="urn:microsoft.com/office/officeart/2005/8/layout/orgChart1"/>
    <dgm:cxn modelId="{E0554E2F-5696-4EF5-9D4F-770B6A4DB426}" type="presOf" srcId="{CD41D181-CD10-46EA-B8FA-346D1EF48438}" destId="{B1BE2F3A-1625-4B64-9C56-A0841DB5228D}" srcOrd="0" destOrd="0" presId="urn:microsoft.com/office/officeart/2005/8/layout/orgChart1"/>
    <dgm:cxn modelId="{F5DAA3C7-247C-4E48-BB37-75676CC3DB88}" srcId="{0943115A-12BD-4DF9-8574-4A1DFC5843F8}" destId="{397D1A4A-58E9-4AD0-BA3E-F9C3637ED532}" srcOrd="1" destOrd="0" parTransId="{78011466-6EA6-46FA-945A-48A22720DDC7}" sibTransId="{9509C7F0-9F06-4EB0-A385-84207AB00F03}"/>
    <dgm:cxn modelId="{58DB7F1F-1984-49A6-AF99-32244050F418}" type="presOf" srcId="{397D1A4A-58E9-4AD0-BA3E-F9C3637ED532}" destId="{9FA0792E-CA8B-4C64-94E2-E280523C8D74}" srcOrd="1" destOrd="0" presId="urn:microsoft.com/office/officeart/2005/8/layout/orgChart1"/>
    <dgm:cxn modelId="{929D5914-8621-4986-8EED-56FDB8E9C0BB}" type="presParOf" srcId="{11D8703E-CC21-4E71-9189-4BA49BA317E7}" destId="{D19C5585-7FEE-4578-BB0D-55488B77E0CB}" srcOrd="0" destOrd="0" presId="urn:microsoft.com/office/officeart/2005/8/layout/orgChart1"/>
    <dgm:cxn modelId="{DFE5A7F1-85AF-43D5-B4E9-8E9BAA65235F}" type="presParOf" srcId="{D19C5585-7FEE-4578-BB0D-55488B77E0CB}" destId="{CE2DB254-A5AD-4FF4-BF61-8EE878E5E449}" srcOrd="0" destOrd="0" presId="urn:microsoft.com/office/officeart/2005/8/layout/orgChart1"/>
    <dgm:cxn modelId="{6E36966D-F3BA-4238-A632-9CEEF472EA2D}" type="presParOf" srcId="{CE2DB254-A5AD-4FF4-BF61-8EE878E5E449}" destId="{FE850E40-5255-4A1F-B905-DC94C5863D89}" srcOrd="0" destOrd="0" presId="urn:microsoft.com/office/officeart/2005/8/layout/orgChart1"/>
    <dgm:cxn modelId="{CD64DA84-52D7-4AD9-B304-5BA67418B9F7}" type="presParOf" srcId="{CE2DB254-A5AD-4FF4-BF61-8EE878E5E449}" destId="{52E1A86B-6841-49FB-B8A3-D091AA22E940}" srcOrd="1" destOrd="0" presId="urn:microsoft.com/office/officeart/2005/8/layout/orgChart1"/>
    <dgm:cxn modelId="{68772C01-B0E5-4AAD-8879-FB26EC7DFF14}" type="presParOf" srcId="{D19C5585-7FEE-4578-BB0D-55488B77E0CB}" destId="{69A3D1A1-49A3-4FC9-8681-11F50BF8D401}" srcOrd="1" destOrd="0" presId="urn:microsoft.com/office/officeart/2005/8/layout/orgChart1"/>
    <dgm:cxn modelId="{B33B695C-62B0-4AE6-BC59-E3D95235DC0E}" type="presParOf" srcId="{69A3D1A1-49A3-4FC9-8681-11F50BF8D401}" destId="{6DC1213E-C77D-4014-84AB-541E913876B4}" srcOrd="0" destOrd="0" presId="urn:microsoft.com/office/officeart/2005/8/layout/orgChart1"/>
    <dgm:cxn modelId="{AFB95506-40BA-4B6A-B569-087A900029F8}" type="presParOf" srcId="{69A3D1A1-49A3-4FC9-8681-11F50BF8D401}" destId="{47D0E1AE-8D45-4C21-8C58-5FE0F3FE56AF}" srcOrd="1" destOrd="0" presId="urn:microsoft.com/office/officeart/2005/8/layout/orgChart1"/>
    <dgm:cxn modelId="{E1A1D349-968C-411C-A584-C430B75BF486}" type="presParOf" srcId="{47D0E1AE-8D45-4C21-8C58-5FE0F3FE56AF}" destId="{3C0E1F81-86E9-4379-B156-72BCC093D1D2}" srcOrd="0" destOrd="0" presId="urn:microsoft.com/office/officeart/2005/8/layout/orgChart1"/>
    <dgm:cxn modelId="{30636FA5-96E3-4F5F-A497-282F5CA6C8C6}" type="presParOf" srcId="{3C0E1F81-86E9-4379-B156-72BCC093D1D2}" destId="{9F0DABCD-4544-4D8C-AA4F-178A401F2CD1}" srcOrd="0" destOrd="0" presId="urn:microsoft.com/office/officeart/2005/8/layout/orgChart1"/>
    <dgm:cxn modelId="{0E22790B-4CF8-4C39-AE86-BCF4C9A81FA9}" type="presParOf" srcId="{3C0E1F81-86E9-4379-B156-72BCC093D1D2}" destId="{9FA0792E-CA8B-4C64-94E2-E280523C8D74}" srcOrd="1" destOrd="0" presId="urn:microsoft.com/office/officeart/2005/8/layout/orgChart1"/>
    <dgm:cxn modelId="{5B37F3A0-0242-4FA2-AF39-A17BEDEB2CED}" type="presParOf" srcId="{47D0E1AE-8D45-4C21-8C58-5FE0F3FE56AF}" destId="{A87721ED-4941-4254-BC8B-2F8124A90884}" srcOrd="1" destOrd="0" presId="urn:microsoft.com/office/officeart/2005/8/layout/orgChart1"/>
    <dgm:cxn modelId="{8C864C35-DA17-47FD-8BAB-3F66E5788FEB}" type="presParOf" srcId="{47D0E1AE-8D45-4C21-8C58-5FE0F3FE56AF}" destId="{926E7542-CA93-4A6A-8507-AB049FF9DF5F}" srcOrd="2" destOrd="0" presId="urn:microsoft.com/office/officeart/2005/8/layout/orgChart1"/>
    <dgm:cxn modelId="{5769A925-037D-4D8E-AAB1-81AF7C974C43}" type="presParOf" srcId="{69A3D1A1-49A3-4FC9-8681-11F50BF8D401}" destId="{B1BE2F3A-1625-4B64-9C56-A0841DB5228D}" srcOrd="2" destOrd="0" presId="urn:microsoft.com/office/officeart/2005/8/layout/orgChart1"/>
    <dgm:cxn modelId="{94E89FC4-30EF-46E0-AC5F-A2F5BA095B7D}" type="presParOf" srcId="{69A3D1A1-49A3-4FC9-8681-11F50BF8D401}" destId="{B1C3747D-0456-438A-B5D5-7C28571A01F3}" srcOrd="3" destOrd="0" presId="urn:microsoft.com/office/officeart/2005/8/layout/orgChart1"/>
    <dgm:cxn modelId="{1BE69FF5-3D06-4724-98B8-E702CB1C611F}" type="presParOf" srcId="{B1C3747D-0456-438A-B5D5-7C28571A01F3}" destId="{F69B4DC4-7698-4622-BE65-E687DB602E53}" srcOrd="0" destOrd="0" presId="urn:microsoft.com/office/officeart/2005/8/layout/orgChart1"/>
    <dgm:cxn modelId="{CB5BB704-D5A9-4BE5-A2AE-AA68788ED921}" type="presParOf" srcId="{F69B4DC4-7698-4622-BE65-E687DB602E53}" destId="{CE8B3CBB-ECBA-45A7-AAFE-18142BB3166C}" srcOrd="0" destOrd="0" presId="urn:microsoft.com/office/officeart/2005/8/layout/orgChart1"/>
    <dgm:cxn modelId="{51737F0F-35D7-4375-B7B0-8305F7F9E8C0}" type="presParOf" srcId="{F69B4DC4-7698-4622-BE65-E687DB602E53}" destId="{12C02179-C2D6-4B50-AE73-E982FBD52326}" srcOrd="1" destOrd="0" presId="urn:microsoft.com/office/officeart/2005/8/layout/orgChart1"/>
    <dgm:cxn modelId="{2D84ACBE-EB7C-462A-8F98-67DDD738DF41}" type="presParOf" srcId="{B1C3747D-0456-438A-B5D5-7C28571A01F3}" destId="{126DC63F-127C-40B8-AF28-747E8EB04894}" srcOrd="1" destOrd="0" presId="urn:microsoft.com/office/officeart/2005/8/layout/orgChart1"/>
    <dgm:cxn modelId="{71E48005-C98D-43D5-857C-98A83D2F6643}" type="presParOf" srcId="{B1C3747D-0456-438A-B5D5-7C28571A01F3}" destId="{0A9127B9-1810-43AC-AA1F-4CFC2CB23D29}" srcOrd="2" destOrd="0" presId="urn:microsoft.com/office/officeart/2005/8/layout/orgChart1"/>
    <dgm:cxn modelId="{64BA6192-AE4A-4A8B-A348-6ACB4F4765C9}" type="presParOf" srcId="{D19C5585-7FEE-4578-BB0D-55488B77E0CB}" destId="{1868175E-A38C-49F6-85FD-7EBE2930F126}" srcOrd="2" destOrd="0" presId="urn:microsoft.com/office/officeart/2005/8/layout/orgChart1"/>
    <dgm:cxn modelId="{85A4A728-002F-4C9C-B74F-51C625AEF5DD}" type="presParOf" srcId="{1868175E-A38C-49F6-85FD-7EBE2930F126}" destId="{015B768E-029C-427B-8254-DC982016868D}" srcOrd="0" destOrd="0" presId="urn:microsoft.com/office/officeart/2005/8/layout/orgChart1"/>
    <dgm:cxn modelId="{18DACD99-2F78-45E7-AFC4-E0008F066F5E}" type="presParOf" srcId="{1868175E-A38C-49F6-85FD-7EBE2930F126}" destId="{316FAE7E-A6D7-4B2E-9756-CEB3A4186F40}" srcOrd="1" destOrd="0" presId="urn:microsoft.com/office/officeart/2005/8/layout/orgChart1"/>
    <dgm:cxn modelId="{ADFF92B7-5129-4687-8708-A041787E0638}" type="presParOf" srcId="{316FAE7E-A6D7-4B2E-9756-CEB3A4186F40}" destId="{A42B0BBD-B77F-4B50-A534-665BCDDE7C65}" srcOrd="0" destOrd="0" presId="urn:microsoft.com/office/officeart/2005/8/layout/orgChart1"/>
    <dgm:cxn modelId="{B202711A-AD97-4738-8FB4-02BBE5F97AFD}" type="presParOf" srcId="{A42B0BBD-B77F-4B50-A534-665BCDDE7C65}" destId="{87D09DA6-4F28-494F-BB1E-C96C6C27EA97}" srcOrd="0" destOrd="0" presId="urn:microsoft.com/office/officeart/2005/8/layout/orgChart1"/>
    <dgm:cxn modelId="{CCD0E953-A75B-41FA-AB80-39E7E3C44604}" type="presParOf" srcId="{A42B0BBD-B77F-4B50-A534-665BCDDE7C65}" destId="{967064E8-F976-4625-BF70-12BFFFE617DA}" srcOrd="1" destOrd="0" presId="urn:microsoft.com/office/officeart/2005/8/layout/orgChart1"/>
    <dgm:cxn modelId="{4DA5B9E0-36F0-4D4F-A676-B91BC0CE35AF}" type="presParOf" srcId="{316FAE7E-A6D7-4B2E-9756-CEB3A4186F40}" destId="{A26359C5-5DFF-4517-9C2F-206DF87665FD}" srcOrd="1" destOrd="0" presId="urn:microsoft.com/office/officeart/2005/8/layout/orgChart1"/>
    <dgm:cxn modelId="{DF461430-0D59-445F-A7D7-F232C914B81C}" type="presParOf" srcId="{316FAE7E-A6D7-4B2E-9756-CEB3A4186F40}" destId="{054D7A55-EB9B-4A76-973C-B33293E41F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EB08F-9062-4358-9DCC-1F754E3D2D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5C7953-BB36-4F4B-A499-AF2C64B9B8A5}">
      <dgm:prSet phldrT="[Texto]" custT="1"/>
      <dgm:spPr>
        <a:solidFill>
          <a:srgbClr val="002060"/>
        </a:solidFill>
      </dgm:spPr>
      <dgm:t>
        <a:bodyPr/>
        <a:lstStyle/>
        <a:p>
          <a:pPr algn="ctr"/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ANÁLISIS ESTADÍSTICO</a:t>
          </a:r>
          <a:endParaRPr lang="es-E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9AE340-F8A0-4337-A25F-F9EFF3BF8E6D}" type="parTrans" cxnId="{7FD920A1-D598-4BED-9FF0-86B002C1E37B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664A64-1CAB-441B-A827-24B3FCDCA6CE}" type="sibTrans" cxnId="{7FD920A1-D598-4BED-9FF0-86B002C1E37B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E4B211-1D5B-4D9D-8BE0-02760FFE4406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Variables categóricas</a:t>
          </a:r>
        </a:p>
      </dgm:t>
    </dgm:pt>
    <dgm:pt modelId="{5BCEE420-59EF-4B8E-A0DF-18F52F515158}" type="parTrans" cxnId="{FB9FD839-BFCA-406D-A58D-E7D57DFCE320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11EFB6-53F2-4BF9-BFBE-E254A6FC310F}" type="sibTrans" cxnId="{FB9FD839-BFCA-406D-A58D-E7D57DFCE320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64C898-EACD-4BCC-A467-DF4F4AA3245D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Variables continuas </a:t>
          </a:r>
          <a:endParaRPr lang="es-E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BFE276-F27E-47CE-B0BD-57537632562D}" type="parTrans" cxnId="{8D16DD1C-F563-46C6-AF42-ECC732E16B16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297756-65D2-46C6-AFE5-FDD3AF5FA89C}" type="sibTrans" cxnId="{8D16DD1C-F563-46C6-AF42-ECC732E16B16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BB2AC8-5C60-4E71-99BD-CBCE106C2036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Comparación de variables continuas</a:t>
          </a:r>
          <a:endParaRPr lang="es-E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EE602C-878D-4986-9A05-6AF86EE95854}" type="parTrans" cxnId="{603561E2-17D1-4BD2-BDAA-FDE2BA500205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B06772-E518-432C-988F-E3A7E422EE59}" type="sibTrans" cxnId="{603561E2-17D1-4BD2-BDAA-FDE2BA500205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03E8EA-5964-4D74-90F1-BBB447BDCCB5}">
      <dgm:prSet phldrT="[Texto]" custT="1"/>
      <dgm:spPr>
        <a:noFill/>
        <a:ln>
          <a:solidFill>
            <a:srgbClr val="2E0D81"/>
          </a:solidFill>
        </a:ln>
      </dgm:spPr>
      <dgm:t>
        <a:bodyPr/>
        <a:lstStyle/>
        <a:p>
          <a:pPr algn="ctr"/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Números absolutos y porcentajes</a:t>
          </a:r>
        </a:p>
      </dgm:t>
    </dgm:pt>
    <dgm:pt modelId="{79268F3B-913D-4DED-B6CA-5981017DCA54}" type="parTrans" cxnId="{16E72DAF-DC75-4901-818D-21C23B26C432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597797-B0D2-4962-9BB4-1D37B10319B5}" type="sibTrans" cxnId="{16E72DAF-DC75-4901-818D-21C23B26C432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C8E1C6-58FD-4232-B67E-CE1C37B3DEBD}">
      <dgm:prSet phldrT="[Texto]" custT="1"/>
      <dgm:spPr>
        <a:noFill/>
        <a:ln>
          <a:solidFill>
            <a:srgbClr val="2E0D81"/>
          </a:solidFill>
        </a:ln>
      </dgm:spPr>
      <dgm:t>
        <a:bodyPr/>
        <a:lstStyle/>
        <a:p>
          <a:pPr algn="ctr"/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Media- DE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510753-9790-4082-AA14-41E228E16069}" type="parTrans" cxnId="{1CD1ED63-7DBB-4E33-92BF-649454DF8B8D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F330AB-5985-4FBC-8096-8E12AEA6154D}" type="sibTrans" cxnId="{1CD1ED63-7DBB-4E33-92BF-649454DF8B8D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25514A-00BD-4BF9-B949-76E1B3C5AD8A}">
      <dgm:prSet phldrT="[Texto]" custT="1"/>
      <dgm:spPr>
        <a:noFill/>
        <a:ln>
          <a:solidFill>
            <a:srgbClr val="2E0D81"/>
          </a:solidFill>
        </a:ln>
      </dgm:spPr>
      <dgm:t>
        <a:bodyPr/>
        <a:lstStyle/>
        <a:p>
          <a:pPr algn="ctr"/>
          <a:r>
            <a:rPr lang="es-419" altLang="es-419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Prueba T </a:t>
          </a:r>
          <a:r>
            <a:rPr lang="es-419" altLang="es-419" sz="14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D1377F-35D0-4870-B40A-0FE960B9BC19}" type="parTrans" cxnId="{8264710B-EDA8-42A0-AA9D-2AC6D58A7855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21A66E-5731-49BA-B133-BC1511770300}" type="sibTrans" cxnId="{8264710B-EDA8-42A0-AA9D-2AC6D58A7855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6195DD-9944-43B6-BE8E-FA3589656C87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E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Comparar variables nominales</a:t>
          </a:r>
          <a:endParaRPr lang="es-E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5B2593-3261-471D-9B75-2B8F908BE8CF}" type="parTrans" cxnId="{FF243526-234E-4842-B00D-3D4FAD5DB0E8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98CC34-544E-4F19-A506-CB2CCAE64E12}" type="sibTrans" cxnId="{FF243526-234E-4842-B00D-3D4FAD5DB0E8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2DEB36-B380-4065-8E3F-11E0AF56B157}">
      <dgm:prSet phldrT="[Texto]" custT="1"/>
      <dgm:spPr>
        <a:noFill/>
        <a:ln>
          <a:solidFill>
            <a:srgbClr val="2E0D81"/>
          </a:solidFill>
        </a:ln>
      </dgm:spPr>
      <dgm:t>
        <a:bodyPr/>
        <a:lstStyle/>
        <a:p>
          <a:pPr algn="ctr"/>
          <a:r>
            <a:rPr lang="es-419" altLang="es-419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Prueba χ2</a:t>
          </a:r>
          <a:endParaRPr lang="es-ES" sz="1400" baseline="30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05DBD1-8849-4043-8AD9-D205966EA7E0}" type="parTrans" cxnId="{ACCE0773-7B29-4F97-856F-D59B171EC188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A47F5C-0BD1-4BB7-8D72-E2635798F6AC}" type="sibTrans" cxnId="{ACCE0773-7B29-4F97-856F-D59B171EC188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A27ED0-1869-4211-B144-2E97F43492BE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ES" sz="1400" b="1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Análisis de supervivencia</a:t>
          </a:r>
          <a:endParaRPr lang="es-ES" sz="1400" b="1" baseline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A7C512-EEC9-4D6B-854E-4DEE9FBA6730}" type="parTrans" cxnId="{06BBB286-9184-49D7-80B7-92FA51FD2A0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28A318-B345-40A1-8194-59765C36B26C}" type="sibTrans" cxnId="{06BBB286-9184-49D7-80B7-92FA51FD2A09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AFA680-0014-4043-943C-1C7917CFE7E1}">
      <dgm:prSet phldrT="[Texto]" custT="1"/>
      <dgm:spPr>
        <a:noFill/>
        <a:ln>
          <a:solidFill>
            <a:srgbClr val="2E0D81"/>
          </a:solidFill>
        </a:ln>
      </dgm:spPr>
      <dgm:t>
        <a:bodyPr/>
        <a:lstStyle/>
        <a:p>
          <a:pPr algn="ctr"/>
          <a:r>
            <a:rPr lang="es-ES" sz="1400" baseline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Curva de Kaplan </a:t>
          </a:r>
          <a:r>
            <a:rPr lang="es-ES" sz="1400" baseline="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Meier</a:t>
          </a:r>
          <a:endParaRPr lang="es-ES" sz="1400" baseline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CC73D9-C921-4654-A3D4-17B80E72BA32}" type="parTrans" cxnId="{5DD52AC7-6B8A-4C7C-8BA2-72BC20E601F8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AA888F-80C5-452B-8555-4C892CA6B69B}" type="sibTrans" cxnId="{5DD52AC7-6B8A-4C7C-8BA2-72BC20E601F8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2A191A-2134-446D-9A6D-426E48A0852A}">
      <dgm:prSet phldrT="[Texto]" custT="1"/>
      <dgm:spPr>
        <a:noFill/>
        <a:ln>
          <a:solidFill>
            <a:srgbClr val="2E0D81"/>
          </a:solidFill>
        </a:ln>
      </dgm:spPr>
      <dgm:t>
        <a:bodyPr/>
        <a:lstStyle/>
        <a:p>
          <a:pPr algn="ctr"/>
          <a:r>
            <a:rPr lang="es-ES" sz="1400" baseline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Prueba de </a:t>
          </a:r>
          <a:r>
            <a:rPr lang="es-ES" sz="1400" baseline="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long</a:t>
          </a:r>
          <a:r>
            <a:rPr lang="es-ES" sz="1400" baseline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-Rank</a:t>
          </a:r>
          <a:endParaRPr lang="es-ES" sz="1400" baseline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6C3D38-6CDF-48D6-8AE1-B1140E2701D2}" type="parTrans" cxnId="{46C73A30-C546-4F39-B812-E923AA7D3788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71171-4FE3-4627-AC66-53ED6644CA1D}" type="sibTrans" cxnId="{46C73A30-C546-4F39-B812-E923AA7D3788}">
      <dgm:prSet/>
      <dgm:spPr/>
      <dgm:t>
        <a:bodyPr/>
        <a:lstStyle/>
        <a:p>
          <a:pPr algn="ctr"/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F5EF96-F084-493D-B71F-50AEA0DC938D}" type="pres">
      <dgm:prSet presAssocID="{F69EB08F-9062-4358-9DCC-1F754E3D2D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37572-8EE1-47A9-8ACB-F31B1E8D06C7}" type="pres">
      <dgm:prSet presAssocID="{535C7953-BB36-4F4B-A499-AF2C64B9B8A5}" presName="hierRoot1" presStyleCnt="0">
        <dgm:presLayoutVars>
          <dgm:hierBranch val="init"/>
        </dgm:presLayoutVars>
      </dgm:prSet>
      <dgm:spPr/>
    </dgm:pt>
    <dgm:pt modelId="{E0F57822-5A34-4A0A-96A0-F638B772FAED}" type="pres">
      <dgm:prSet presAssocID="{535C7953-BB36-4F4B-A499-AF2C64B9B8A5}" presName="rootComposite1" presStyleCnt="0"/>
      <dgm:spPr/>
    </dgm:pt>
    <dgm:pt modelId="{F1ADDDCE-077D-48EA-A695-A41830DAA5DF}" type="pres">
      <dgm:prSet presAssocID="{535C7953-BB36-4F4B-A499-AF2C64B9B8A5}" presName="rootText1" presStyleLbl="node0" presStyleIdx="0" presStyleCnt="1" custScaleX="178624" custScaleY="56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3DF48-818F-4E0E-9E6E-86409C848B3B}" type="pres">
      <dgm:prSet presAssocID="{535C7953-BB36-4F4B-A499-AF2C64B9B8A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98E4B01-02CC-4F41-8C0D-973E770C8F6B}" type="pres">
      <dgm:prSet presAssocID="{535C7953-BB36-4F4B-A499-AF2C64B9B8A5}" presName="hierChild2" presStyleCnt="0"/>
      <dgm:spPr/>
    </dgm:pt>
    <dgm:pt modelId="{ABDFCE0F-4C6A-440F-BE06-54E6A2ECA295}" type="pres">
      <dgm:prSet presAssocID="{5BCEE420-59EF-4B8E-A0DF-18F52F51515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71A0768-9D77-4D97-AF4C-A10BFE73ECBD}" type="pres">
      <dgm:prSet presAssocID="{7AE4B211-1D5B-4D9D-8BE0-02760FFE4406}" presName="hierRoot2" presStyleCnt="0">
        <dgm:presLayoutVars>
          <dgm:hierBranch val="init"/>
        </dgm:presLayoutVars>
      </dgm:prSet>
      <dgm:spPr/>
    </dgm:pt>
    <dgm:pt modelId="{7932AF98-7CC0-4521-A8DB-3A4288AE2279}" type="pres">
      <dgm:prSet presAssocID="{7AE4B211-1D5B-4D9D-8BE0-02760FFE4406}" presName="rootComposite" presStyleCnt="0"/>
      <dgm:spPr/>
    </dgm:pt>
    <dgm:pt modelId="{90336728-B02B-4E83-A463-C56E1E21C921}" type="pres">
      <dgm:prSet presAssocID="{7AE4B211-1D5B-4D9D-8BE0-02760FFE4406}" presName="rootText" presStyleLbl="node2" presStyleIdx="0" presStyleCnt="5" custScaleY="7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5E65A8-7D7F-4FAC-BE51-38CC4B766A5D}" type="pres">
      <dgm:prSet presAssocID="{7AE4B211-1D5B-4D9D-8BE0-02760FFE4406}" presName="rootConnector" presStyleLbl="node2" presStyleIdx="0" presStyleCnt="5"/>
      <dgm:spPr/>
      <dgm:t>
        <a:bodyPr/>
        <a:lstStyle/>
        <a:p>
          <a:endParaRPr lang="es-ES"/>
        </a:p>
      </dgm:t>
    </dgm:pt>
    <dgm:pt modelId="{14EEAC3D-635D-471B-B8F1-18EAC1698017}" type="pres">
      <dgm:prSet presAssocID="{7AE4B211-1D5B-4D9D-8BE0-02760FFE4406}" presName="hierChild4" presStyleCnt="0"/>
      <dgm:spPr/>
    </dgm:pt>
    <dgm:pt modelId="{5A4A93E5-64A7-4D64-9DB3-9E4510EC156C}" type="pres">
      <dgm:prSet presAssocID="{79268F3B-913D-4DED-B6CA-5981017DCA54}" presName="Name37" presStyleLbl="parChTrans1D3" presStyleIdx="0" presStyleCnt="6"/>
      <dgm:spPr/>
      <dgm:t>
        <a:bodyPr/>
        <a:lstStyle/>
        <a:p>
          <a:endParaRPr lang="es-ES"/>
        </a:p>
      </dgm:t>
    </dgm:pt>
    <dgm:pt modelId="{0378E074-4A86-491D-9A28-52C54AE405B6}" type="pres">
      <dgm:prSet presAssocID="{4103E8EA-5964-4D74-90F1-BBB447BDCCB5}" presName="hierRoot2" presStyleCnt="0">
        <dgm:presLayoutVars>
          <dgm:hierBranch val="init"/>
        </dgm:presLayoutVars>
      </dgm:prSet>
      <dgm:spPr/>
    </dgm:pt>
    <dgm:pt modelId="{353AA96A-23A1-40E3-A53A-8C08D7DC2A8E}" type="pres">
      <dgm:prSet presAssocID="{4103E8EA-5964-4D74-90F1-BBB447BDCCB5}" presName="rootComposite" presStyleCnt="0"/>
      <dgm:spPr/>
    </dgm:pt>
    <dgm:pt modelId="{0764B129-1A53-4E7A-8796-0272CFEB9633}" type="pres">
      <dgm:prSet presAssocID="{4103E8EA-5964-4D74-90F1-BBB447BDCCB5}" presName="rootText" presStyleLbl="node3" presStyleIdx="0" presStyleCnt="6" custScaleX="82507" custScaleY="1243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0AB62-BEA8-407B-A782-505BE646645C}" type="pres">
      <dgm:prSet presAssocID="{4103E8EA-5964-4D74-90F1-BBB447BDCCB5}" presName="rootConnector" presStyleLbl="node3" presStyleIdx="0" presStyleCnt="6"/>
      <dgm:spPr/>
      <dgm:t>
        <a:bodyPr/>
        <a:lstStyle/>
        <a:p>
          <a:endParaRPr lang="es-ES"/>
        </a:p>
      </dgm:t>
    </dgm:pt>
    <dgm:pt modelId="{DD5E2868-056D-4853-AD85-8CAFEABBFA3F}" type="pres">
      <dgm:prSet presAssocID="{4103E8EA-5964-4D74-90F1-BBB447BDCCB5}" presName="hierChild4" presStyleCnt="0"/>
      <dgm:spPr/>
    </dgm:pt>
    <dgm:pt modelId="{9A5F1E51-27C9-4409-A83A-C360DF2CB81A}" type="pres">
      <dgm:prSet presAssocID="{4103E8EA-5964-4D74-90F1-BBB447BDCCB5}" presName="hierChild5" presStyleCnt="0"/>
      <dgm:spPr/>
    </dgm:pt>
    <dgm:pt modelId="{98427D87-65DA-48AF-888F-9F2625D7C2B4}" type="pres">
      <dgm:prSet presAssocID="{7AE4B211-1D5B-4D9D-8BE0-02760FFE4406}" presName="hierChild5" presStyleCnt="0"/>
      <dgm:spPr/>
    </dgm:pt>
    <dgm:pt modelId="{5FCBF654-DEE8-4322-8E68-69E5BEC85977}" type="pres">
      <dgm:prSet presAssocID="{E2BFE276-F27E-47CE-B0BD-5753763256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AECBDCC-1128-498A-AA17-79BCBAC7844A}" type="pres">
      <dgm:prSet presAssocID="{0C64C898-EACD-4BCC-A467-DF4F4AA3245D}" presName="hierRoot2" presStyleCnt="0">
        <dgm:presLayoutVars>
          <dgm:hierBranch val="init"/>
        </dgm:presLayoutVars>
      </dgm:prSet>
      <dgm:spPr/>
    </dgm:pt>
    <dgm:pt modelId="{6984BB83-95DA-47B3-A227-4D1CABE5594E}" type="pres">
      <dgm:prSet presAssocID="{0C64C898-EACD-4BCC-A467-DF4F4AA3245D}" presName="rootComposite" presStyleCnt="0"/>
      <dgm:spPr/>
    </dgm:pt>
    <dgm:pt modelId="{DBF825E1-1671-42D7-A1DD-8572B77CFCB5}" type="pres">
      <dgm:prSet presAssocID="{0C64C898-EACD-4BCC-A467-DF4F4AA3245D}" presName="rootText" presStyleLbl="node2" presStyleIdx="1" presStyleCnt="5" custScaleY="7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BAC2C6-A8A3-45E1-BA49-2370198B88A7}" type="pres">
      <dgm:prSet presAssocID="{0C64C898-EACD-4BCC-A467-DF4F4AA3245D}" presName="rootConnector" presStyleLbl="node2" presStyleIdx="1" presStyleCnt="5"/>
      <dgm:spPr/>
      <dgm:t>
        <a:bodyPr/>
        <a:lstStyle/>
        <a:p>
          <a:endParaRPr lang="es-ES"/>
        </a:p>
      </dgm:t>
    </dgm:pt>
    <dgm:pt modelId="{75F7710E-F43C-4517-93D5-1F6E6E468736}" type="pres">
      <dgm:prSet presAssocID="{0C64C898-EACD-4BCC-A467-DF4F4AA3245D}" presName="hierChild4" presStyleCnt="0"/>
      <dgm:spPr/>
    </dgm:pt>
    <dgm:pt modelId="{3CE805B5-9442-4F8C-B4E8-4921F18F6A1D}" type="pres">
      <dgm:prSet presAssocID="{93510753-9790-4082-AA14-41E228E16069}" presName="Name37" presStyleLbl="parChTrans1D3" presStyleIdx="1" presStyleCnt="6"/>
      <dgm:spPr/>
      <dgm:t>
        <a:bodyPr/>
        <a:lstStyle/>
        <a:p>
          <a:endParaRPr lang="es-ES"/>
        </a:p>
      </dgm:t>
    </dgm:pt>
    <dgm:pt modelId="{2CF0B233-C842-4B46-B6A8-AC3B4AABB834}" type="pres">
      <dgm:prSet presAssocID="{96C8E1C6-58FD-4232-B67E-CE1C37B3DEBD}" presName="hierRoot2" presStyleCnt="0">
        <dgm:presLayoutVars>
          <dgm:hierBranch val="init"/>
        </dgm:presLayoutVars>
      </dgm:prSet>
      <dgm:spPr/>
    </dgm:pt>
    <dgm:pt modelId="{48C9F42A-A05F-47F2-9396-DC50B83558E3}" type="pres">
      <dgm:prSet presAssocID="{96C8E1C6-58FD-4232-B67E-CE1C37B3DEBD}" presName="rootComposite" presStyleCnt="0"/>
      <dgm:spPr/>
    </dgm:pt>
    <dgm:pt modelId="{C29EFB37-BFDA-41A9-81A2-4615FC5D9B55}" type="pres">
      <dgm:prSet presAssocID="{96C8E1C6-58FD-4232-B67E-CE1C37B3DEBD}" presName="rootText" presStyleLbl="node3" presStyleIdx="1" presStyleCnt="6" custScaleX="80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C991B4-C437-445A-B550-AA89F9BA7434}" type="pres">
      <dgm:prSet presAssocID="{96C8E1C6-58FD-4232-B67E-CE1C37B3DEBD}" presName="rootConnector" presStyleLbl="node3" presStyleIdx="1" presStyleCnt="6"/>
      <dgm:spPr/>
      <dgm:t>
        <a:bodyPr/>
        <a:lstStyle/>
        <a:p>
          <a:endParaRPr lang="es-ES"/>
        </a:p>
      </dgm:t>
    </dgm:pt>
    <dgm:pt modelId="{E5836EE4-9DFB-48E0-8410-7EBA251E5FB1}" type="pres">
      <dgm:prSet presAssocID="{96C8E1C6-58FD-4232-B67E-CE1C37B3DEBD}" presName="hierChild4" presStyleCnt="0"/>
      <dgm:spPr/>
    </dgm:pt>
    <dgm:pt modelId="{6AFE214F-7B9B-4A5C-9C74-22AE3CEEFE24}" type="pres">
      <dgm:prSet presAssocID="{96C8E1C6-58FD-4232-B67E-CE1C37B3DEBD}" presName="hierChild5" presStyleCnt="0"/>
      <dgm:spPr/>
    </dgm:pt>
    <dgm:pt modelId="{5400D56D-EB56-4568-8FE3-47693C7F5218}" type="pres">
      <dgm:prSet presAssocID="{0C64C898-EACD-4BCC-A467-DF4F4AA3245D}" presName="hierChild5" presStyleCnt="0"/>
      <dgm:spPr/>
    </dgm:pt>
    <dgm:pt modelId="{976D6D0A-2580-426E-A6BE-AACC856122A4}" type="pres">
      <dgm:prSet presAssocID="{B3EE602C-878D-4986-9A05-6AF86EE95854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8EBFCAB-8026-4D5F-8392-939D169C7222}" type="pres">
      <dgm:prSet presAssocID="{9FBB2AC8-5C60-4E71-99BD-CBCE106C2036}" presName="hierRoot2" presStyleCnt="0">
        <dgm:presLayoutVars>
          <dgm:hierBranch val="init"/>
        </dgm:presLayoutVars>
      </dgm:prSet>
      <dgm:spPr/>
    </dgm:pt>
    <dgm:pt modelId="{CA13F7C1-962A-4BCE-990A-86F6874567CF}" type="pres">
      <dgm:prSet presAssocID="{9FBB2AC8-5C60-4E71-99BD-CBCE106C2036}" presName="rootComposite" presStyleCnt="0"/>
      <dgm:spPr/>
    </dgm:pt>
    <dgm:pt modelId="{A6703FCA-49A2-4E2F-86E7-F4B7EBBAB28A}" type="pres">
      <dgm:prSet presAssocID="{9FBB2AC8-5C60-4E71-99BD-CBCE106C2036}" presName="rootText" presStyleLbl="node2" presStyleIdx="2" presStyleCnt="5" custScaleX="129276" custScaleY="813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3C12FA-FEB5-4750-8A50-C529768F0DBA}" type="pres">
      <dgm:prSet presAssocID="{9FBB2AC8-5C60-4E71-99BD-CBCE106C2036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FDF5C8-47FA-4DAF-89D3-371BB98B40AE}" type="pres">
      <dgm:prSet presAssocID="{9FBB2AC8-5C60-4E71-99BD-CBCE106C2036}" presName="hierChild4" presStyleCnt="0"/>
      <dgm:spPr/>
    </dgm:pt>
    <dgm:pt modelId="{BB7E087F-AF26-4ED9-AF50-22E929767BCF}" type="pres">
      <dgm:prSet presAssocID="{56D1377F-35D0-4870-B40A-0FE960B9BC19}" presName="Name37" presStyleLbl="parChTrans1D3" presStyleIdx="2" presStyleCnt="6"/>
      <dgm:spPr/>
      <dgm:t>
        <a:bodyPr/>
        <a:lstStyle/>
        <a:p>
          <a:endParaRPr lang="es-ES"/>
        </a:p>
      </dgm:t>
    </dgm:pt>
    <dgm:pt modelId="{4CA05EF8-8B74-4A96-A9FA-4A9EBB05D0CA}" type="pres">
      <dgm:prSet presAssocID="{0825514A-00BD-4BF9-B949-76E1B3C5AD8A}" presName="hierRoot2" presStyleCnt="0">
        <dgm:presLayoutVars>
          <dgm:hierBranch val="init"/>
        </dgm:presLayoutVars>
      </dgm:prSet>
      <dgm:spPr/>
    </dgm:pt>
    <dgm:pt modelId="{D29DE4D1-5437-4EFD-8597-C52B2A085669}" type="pres">
      <dgm:prSet presAssocID="{0825514A-00BD-4BF9-B949-76E1B3C5AD8A}" presName="rootComposite" presStyleCnt="0"/>
      <dgm:spPr/>
    </dgm:pt>
    <dgm:pt modelId="{F9A460A1-DF4A-404B-BB77-B04726E448D0}" type="pres">
      <dgm:prSet presAssocID="{0825514A-00BD-4BF9-B949-76E1B3C5AD8A}" presName="rootText" presStyleLbl="node3" presStyleIdx="2" presStyleCnt="6" custScaleX="112647" custScaleY="96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8566F-B85D-4231-A832-2AABE7B594BB}" type="pres">
      <dgm:prSet presAssocID="{0825514A-00BD-4BF9-B949-76E1B3C5AD8A}" presName="rootConnector" presStyleLbl="node3" presStyleIdx="2" presStyleCnt="6"/>
      <dgm:spPr/>
      <dgm:t>
        <a:bodyPr/>
        <a:lstStyle/>
        <a:p>
          <a:endParaRPr lang="es-ES"/>
        </a:p>
      </dgm:t>
    </dgm:pt>
    <dgm:pt modelId="{2D48CCAC-F3F8-45F5-BE68-FD8E392E1304}" type="pres">
      <dgm:prSet presAssocID="{0825514A-00BD-4BF9-B949-76E1B3C5AD8A}" presName="hierChild4" presStyleCnt="0"/>
      <dgm:spPr/>
    </dgm:pt>
    <dgm:pt modelId="{D4F01BF2-216F-4A3E-998B-B7AECEE6EE31}" type="pres">
      <dgm:prSet presAssocID="{0825514A-00BD-4BF9-B949-76E1B3C5AD8A}" presName="hierChild5" presStyleCnt="0"/>
      <dgm:spPr/>
    </dgm:pt>
    <dgm:pt modelId="{0853D0D7-2223-4300-844D-345BF14D40B3}" type="pres">
      <dgm:prSet presAssocID="{9FBB2AC8-5C60-4E71-99BD-CBCE106C2036}" presName="hierChild5" presStyleCnt="0"/>
      <dgm:spPr/>
    </dgm:pt>
    <dgm:pt modelId="{5F1F64EC-6A38-4537-B35B-68ECEA8D23F9}" type="pres">
      <dgm:prSet presAssocID="{6A5B2593-3261-471D-9B75-2B8F908BE8C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04B8DE3-49C5-4529-8C3D-6C0CF9CAB586}" type="pres">
      <dgm:prSet presAssocID="{466195DD-9944-43B6-BE8E-FA3589656C87}" presName="hierRoot2" presStyleCnt="0">
        <dgm:presLayoutVars>
          <dgm:hierBranch val="init"/>
        </dgm:presLayoutVars>
      </dgm:prSet>
      <dgm:spPr/>
    </dgm:pt>
    <dgm:pt modelId="{A73B8ABE-67C4-484C-9D7C-D544A6E7B82D}" type="pres">
      <dgm:prSet presAssocID="{466195DD-9944-43B6-BE8E-FA3589656C87}" presName="rootComposite" presStyleCnt="0"/>
      <dgm:spPr/>
    </dgm:pt>
    <dgm:pt modelId="{ACB661B9-6D40-41C4-BC2A-91D0CF8A34B7}" type="pres">
      <dgm:prSet presAssocID="{466195DD-9944-43B6-BE8E-FA3589656C87}" presName="rootText" presStyleLbl="node2" presStyleIdx="3" presStyleCnt="5" custScaleX="139434" custScaleY="8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ECB4E1-4554-42DC-9913-9BE060DA5EFC}" type="pres">
      <dgm:prSet presAssocID="{466195DD-9944-43B6-BE8E-FA3589656C87}" presName="rootConnector" presStyleLbl="node2" presStyleIdx="3" presStyleCnt="5"/>
      <dgm:spPr/>
      <dgm:t>
        <a:bodyPr/>
        <a:lstStyle/>
        <a:p>
          <a:endParaRPr lang="es-ES"/>
        </a:p>
      </dgm:t>
    </dgm:pt>
    <dgm:pt modelId="{69BB9504-6605-4762-ABBB-825F72F8FCE0}" type="pres">
      <dgm:prSet presAssocID="{466195DD-9944-43B6-BE8E-FA3589656C87}" presName="hierChild4" presStyleCnt="0"/>
      <dgm:spPr/>
    </dgm:pt>
    <dgm:pt modelId="{EAA2826C-5DF2-4746-B2D2-6F52BE704F5F}" type="pres">
      <dgm:prSet presAssocID="{A905DBD1-8849-4043-8AD9-D205966EA7E0}" presName="Name37" presStyleLbl="parChTrans1D3" presStyleIdx="3" presStyleCnt="6"/>
      <dgm:spPr/>
      <dgm:t>
        <a:bodyPr/>
        <a:lstStyle/>
        <a:p>
          <a:endParaRPr lang="es-ES"/>
        </a:p>
      </dgm:t>
    </dgm:pt>
    <dgm:pt modelId="{8952F9A1-D0C2-4406-B485-48D46C52DF25}" type="pres">
      <dgm:prSet presAssocID="{7E2DEB36-B380-4065-8E3F-11E0AF56B157}" presName="hierRoot2" presStyleCnt="0">
        <dgm:presLayoutVars>
          <dgm:hierBranch val="init"/>
        </dgm:presLayoutVars>
      </dgm:prSet>
      <dgm:spPr/>
    </dgm:pt>
    <dgm:pt modelId="{13D45A0B-9B75-4BD1-B9CC-1C9265AA25BD}" type="pres">
      <dgm:prSet presAssocID="{7E2DEB36-B380-4065-8E3F-11E0AF56B157}" presName="rootComposite" presStyleCnt="0"/>
      <dgm:spPr/>
    </dgm:pt>
    <dgm:pt modelId="{FB7F84B9-CFD3-44EE-B732-5093663AE7FB}" type="pres">
      <dgm:prSet presAssocID="{7E2DEB36-B380-4065-8E3F-11E0AF56B157}" presName="rootText" presStyleLbl="node3" presStyleIdx="3" presStyleCnt="6" custScaleY="8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40B22A-9080-419E-992C-13A4DF095FD7}" type="pres">
      <dgm:prSet presAssocID="{7E2DEB36-B380-4065-8E3F-11E0AF56B157}" presName="rootConnector" presStyleLbl="node3" presStyleIdx="3" presStyleCnt="6"/>
      <dgm:spPr/>
      <dgm:t>
        <a:bodyPr/>
        <a:lstStyle/>
        <a:p>
          <a:endParaRPr lang="es-ES"/>
        </a:p>
      </dgm:t>
    </dgm:pt>
    <dgm:pt modelId="{A3AC4E5F-654E-44E8-91B2-327C2177C914}" type="pres">
      <dgm:prSet presAssocID="{7E2DEB36-B380-4065-8E3F-11E0AF56B157}" presName="hierChild4" presStyleCnt="0"/>
      <dgm:spPr/>
    </dgm:pt>
    <dgm:pt modelId="{0159DA45-C440-4AA3-AAA8-70C08155ADF7}" type="pres">
      <dgm:prSet presAssocID="{7E2DEB36-B380-4065-8E3F-11E0AF56B157}" presName="hierChild5" presStyleCnt="0"/>
      <dgm:spPr/>
    </dgm:pt>
    <dgm:pt modelId="{F9128200-3BB4-47D0-B945-AE993C5CDC5D}" type="pres">
      <dgm:prSet presAssocID="{466195DD-9944-43B6-BE8E-FA3589656C87}" presName="hierChild5" presStyleCnt="0"/>
      <dgm:spPr/>
    </dgm:pt>
    <dgm:pt modelId="{3BFF7950-4D15-4190-9FD0-4D8C3B993D0A}" type="pres">
      <dgm:prSet presAssocID="{D5A7C512-EEC9-4D6B-854E-4DEE9FBA673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596A7534-F3D9-473C-9F9D-23E7C850334A}" type="pres">
      <dgm:prSet presAssocID="{9FA27ED0-1869-4211-B144-2E97F43492BE}" presName="hierRoot2" presStyleCnt="0">
        <dgm:presLayoutVars>
          <dgm:hierBranch val="init"/>
        </dgm:presLayoutVars>
      </dgm:prSet>
      <dgm:spPr/>
    </dgm:pt>
    <dgm:pt modelId="{DD262F86-ACEB-4711-91E1-6B526CC999A1}" type="pres">
      <dgm:prSet presAssocID="{9FA27ED0-1869-4211-B144-2E97F43492BE}" presName="rootComposite" presStyleCnt="0"/>
      <dgm:spPr/>
    </dgm:pt>
    <dgm:pt modelId="{AA171AFB-5605-4C6F-B6FC-E2D2E541A569}" type="pres">
      <dgm:prSet presAssocID="{9FA27ED0-1869-4211-B144-2E97F43492B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2174D3-32BF-4C2D-AA08-91E29721FD48}" type="pres">
      <dgm:prSet presAssocID="{9FA27ED0-1869-4211-B144-2E97F43492BE}" presName="rootConnector" presStyleLbl="node2" presStyleIdx="4" presStyleCnt="5"/>
      <dgm:spPr/>
      <dgm:t>
        <a:bodyPr/>
        <a:lstStyle/>
        <a:p>
          <a:endParaRPr lang="es-ES"/>
        </a:p>
      </dgm:t>
    </dgm:pt>
    <dgm:pt modelId="{47491871-DF43-4765-9AAD-EC424A4291B5}" type="pres">
      <dgm:prSet presAssocID="{9FA27ED0-1869-4211-B144-2E97F43492BE}" presName="hierChild4" presStyleCnt="0"/>
      <dgm:spPr/>
    </dgm:pt>
    <dgm:pt modelId="{713CCF56-5906-4CEF-9216-739160B3B094}" type="pres">
      <dgm:prSet presAssocID="{EECC73D9-C921-4654-A3D4-17B80E72BA32}" presName="Name37" presStyleLbl="parChTrans1D3" presStyleIdx="4" presStyleCnt="6"/>
      <dgm:spPr/>
      <dgm:t>
        <a:bodyPr/>
        <a:lstStyle/>
        <a:p>
          <a:endParaRPr lang="es-ES"/>
        </a:p>
      </dgm:t>
    </dgm:pt>
    <dgm:pt modelId="{4AA99B0C-D701-4AC7-884F-2316F65F8CC2}" type="pres">
      <dgm:prSet presAssocID="{36AFA680-0014-4043-943C-1C7917CFE7E1}" presName="hierRoot2" presStyleCnt="0">
        <dgm:presLayoutVars>
          <dgm:hierBranch val="init"/>
        </dgm:presLayoutVars>
      </dgm:prSet>
      <dgm:spPr/>
    </dgm:pt>
    <dgm:pt modelId="{FAB15106-8C55-4003-B539-D0636E322FED}" type="pres">
      <dgm:prSet presAssocID="{36AFA680-0014-4043-943C-1C7917CFE7E1}" presName="rootComposite" presStyleCnt="0"/>
      <dgm:spPr/>
    </dgm:pt>
    <dgm:pt modelId="{5087851E-58F7-4B33-ADD7-675CBD2A78E8}" type="pres">
      <dgm:prSet presAssocID="{36AFA680-0014-4043-943C-1C7917CFE7E1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54D46F-2739-4551-8800-0F104616713E}" type="pres">
      <dgm:prSet presAssocID="{36AFA680-0014-4043-943C-1C7917CFE7E1}" presName="rootConnector" presStyleLbl="node3" presStyleIdx="4" presStyleCnt="6"/>
      <dgm:spPr/>
      <dgm:t>
        <a:bodyPr/>
        <a:lstStyle/>
        <a:p>
          <a:endParaRPr lang="es-ES"/>
        </a:p>
      </dgm:t>
    </dgm:pt>
    <dgm:pt modelId="{E3F02C91-1EAD-4565-9C92-C88A471D0F12}" type="pres">
      <dgm:prSet presAssocID="{36AFA680-0014-4043-943C-1C7917CFE7E1}" presName="hierChild4" presStyleCnt="0"/>
      <dgm:spPr/>
    </dgm:pt>
    <dgm:pt modelId="{B8106BDB-21D8-4730-A81A-23710A1F8343}" type="pres">
      <dgm:prSet presAssocID="{36AFA680-0014-4043-943C-1C7917CFE7E1}" presName="hierChild5" presStyleCnt="0"/>
      <dgm:spPr/>
    </dgm:pt>
    <dgm:pt modelId="{B88F2E64-4548-406E-AD8D-9FE33FE702F1}" type="pres">
      <dgm:prSet presAssocID="{FA6C3D38-6CDF-48D6-8AE1-B1140E2701D2}" presName="Name37" presStyleLbl="parChTrans1D3" presStyleIdx="5" presStyleCnt="6"/>
      <dgm:spPr/>
      <dgm:t>
        <a:bodyPr/>
        <a:lstStyle/>
        <a:p>
          <a:endParaRPr lang="es-ES"/>
        </a:p>
      </dgm:t>
    </dgm:pt>
    <dgm:pt modelId="{F811757E-42AD-4978-A968-EABF55E05E93}" type="pres">
      <dgm:prSet presAssocID="{582A191A-2134-446D-9A6D-426E48A0852A}" presName="hierRoot2" presStyleCnt="0">
        <dgm:presLayoutVars>
          <dgm:hierBranch val="init"/>
        </dgm:presLayoutVars>
      </dgm:prSet>
      <dgm:spPr/>
    </dgm:pt>
    <dgm:pt modelId="{946C3A9F-1789-45ED-8A17-D45D76DD3E5F}" type="pres">
      <dgm:prSet presAssocID="{582A191A-2134-446D-9A6D-426E48A0852A}" presName="rootComposite" presStyleCnt="0"/>
      <dgm:spPr/>
    </dgm:pt>
    <dgm:pt modelId="{54649FE1-D60F-4277-8B91-13418E6A1803}" type="pres">
      <dgm:prSet presAssocID="{582A191A-2134-446D-9A6D-426E48A0852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A239C6-B919-4BA1-8C3F-9920D40422E5}" type="pres">
      <dgm:prSet presAssocID="{582A191A-2134-446D-9A6D-426E48A0852A}" presName="rootConnector" presStyleLbl="node3" presStyleIdx="5" presStyleCnt="6"/>
      <dgm:spPr/>
      <dgm:t>
        <a:bodyPr/>
        <a:lstStyle/>
        <a:p>
          <a:endParaRPr lang="es-ES"/>
        </a:p>
      </dgm:t>
    </dgm:pt>
    <dgm:pt modelId="{B3F2CE10-0BB7-4BCA-BC35-07DC8BB5DC3C}" type="pres">
      <dgm:prSet presAssocID="{582A191A-2134-446D-9A6D-426E48A0852A}" presName="hierChild4" presStyleCnt="0"/>
      <dgm:spPr/>
    </dgm:pt>
    <dgm:pt modelId="{673A2F50-3905-4573-B60F-5535D573AE0B}" type="pres">
      <dgm:prSet presAssocID="{582A191A-2134-446D-9A6D-426E48A0852A}" presName="hierChild5" presStyleCnt="0"/>
      <dgm:spPr/>
    </dgm:pt>
    <dgm:pt modelId="{BA649A3D-F59B-4E2D-8E08-C24B487F6962}" type="pres">
      <dgm:prSet presAssocID="{9FA27ED0-1869-4211-B144-2E97F43492BE}" presName="hierChild5" presStyleCnt="0"/>
      <dgm:spPr/>
    </dgm:pt>
    <dgm:pt modelId="{8EA310C6-5FFE-49CD-9ACE-C16B9E53AE4A}" type="pres">
      <dgm:prSet presAssocID="{535C7953-BB36-4F4B-A499-AF2C64B9B8A5}" presName="hierChild3" presStyleCnt="0"/>
      <dgm:spPr/>
    </dgm:pt>
  </dgm:ptLst>
  <dgm:cxnLst>
    <dgm:cxn modelId="{D8CDD44A-8857-473C-A2BB-D943CA547932}" type="presOf" srcId="{0825514A-00BD-4BF9-B949-76E1B3C5AD8A}" destId="{F9A460A1-DF4A-404B-BB77-B04726E448D0}" srcOrd="0" destOrd="0" presId="urn:microsoft.com/office/officeart/2005/8/layout/orgChart1"/>
    <dgm:cxn modelId="{1E858F10-1516-4D77-BCDD-38AF8A71A171}" type="presOf" srcId="{9FA27ED0-1869-4211-B144-2E97F43492BE}" destId="{362174D3-32BF-4C2D-AA08-91E29721FD48}" srcOrd="1" destOrd="0" presId="urn:microsoft.com/office/officeart/2005/8/layout/orgChart1"/>
    <dgm:cxn modelId="{15C7EAE0-4B9A-4EFA-945C-7DC9447A250B}" type="presOf" srcId="{9FBB2AC8-5C60-4E71-99BD-CBCE106C2036}" destId="{A6703FCA-49A2-4E2F-86E7-F4B7EBBAB28A}" srcOrd="0" destOrd="0" presId="urn:microsoft.com/office/officeart/2005/8/layout/orgChart1"/>
    <dgm:cxn modelId="{1422F08C-185B-4CDA-9999-E6393A9E95F4}" type="presOf" srcId="{535C7953-BB36-4F4B-A499-AF2C64B9B8A5}" destId="{F1ADDDCE-077D-48EA-A695-A41830DAA5DF}" srcOrd="0" destOrd="0" presId="urn:microsoft.com/office/officeart/2005/8/layout/orgChart1"/>
    <dgm:cxn modelId="{E0499045-F60D-4E9B-A621-0E6291936EF9}" type="presOf" srcId="{56D1377F-35D0-4870-B40A-0FE960B9BC19}" destId="{BB7E087F-AF26-4ED9-AF50-22E929767BCF}" srcOrd="0" destOrd="0" presId="urn:microsoft.com/office/officeart/2005/8/layout/orgChart1"/>
    <dgm:cxn modelId="{16E72DAF-DC75-4901-818D-21C23B26C432}" srcId="{7AE4B211-1D5B-4D9D-8BE0-02760FFE4406}" destId="{4103E8EA-5964-4D74-90F1-BBB447BDCCB5}" srcOrd="0" destOrd="0" parTransId="{79268F3B-913D-4DED-B6CA-5981017DCA54}" sibTransId="{4F597797-B0D2-4962-9BB4-1D37B10319B5}"/>
    <dgm:cxn modelId="{CED43CA7-4E9A-4D1C-B575-FDCE33200587}" type="presOf" srcId="{5BCEE420-59EF-4B8E-A0DF-18F52F515158}" destId="{ABDFCE0F-4C6A-440F-BE06-54E6A2ECA295}" srcOrd="0" destOrd="0" presId="urn:microsoft.com/office/officeart/2005/8/layout/orgChart1"/>
    <dgm:cxn modelId="{603561E2-17D1-4BD2-BDAA-FDE2BA500205}" srcId="{535C7953-BB36-4F4B-A499-AF2C64B9B8A5}" destId="{9FBB2AC8-5C60-4E71-99BD-CBCE106C2036}" srcOrd="2" destOrd="0" parTransId="{B3EE602C-878D-4986-9A05-6AF86EE95854}" sibTransId="{9BB06772-E518-432C-988F-E3A7E422EE59}"/>
    <dgm:cxn modelId="{1CD1ED63-7DBB-4E33-92BF-649454DF8B8D}" srcId="{0C64C898-EACD-4BCC-A467-DF4F4AA3245D}" destId="{96C8E1C6-58FD-4232-B67E-CE1C37B3DEBD}" srcOrd="0" destOrd="0" parTransId="{93510753-9790-4082-AA14-41E228E16069}" sibTransId="{87F330AB-5985-4FBC-8096-8E12AEA6154D}"/>
    <dgm:cxn modelId="{A490DD52-A73C-4E9C-A4B7-9AF0D8A71EDE}" type="presOf" srcId="{36AFA680-0014-4043-943C-1C7917CFE7E1}" destId="{4A54D46F-2739-4551-8800-0F104616713E}" srcOrd="1" destOrd="0" presId="urn:microsoft.com/office/officeart/2005/8/layout/orgChart1"/>
    <dgm:cxn modelId="{FF243526-234E-4842-B00D-3D4FAD5DB0E8}" srcId="{535C7953-BB36-4F4B-A499-AF2C64B9B8A5}" destId="{466195DD-9944-43B6-BE8E-FA3589656C87}" srcOrd="3" destOrd="0" parTransId="{6A5B2593-3261-471D-9B75-2B8F908BE8CF}" sibTransId="{0198CC34-544E-4F19-A506-CB2CCAE64E12}"/>
    <dgm:cxn modelId="{8D16DD1C-F563-46C6-AF42-ECC732E16B16}" srcId="{535C7953-BB36-4F4B-A499-AF2C64B9B8A5}" destId="{0C64C898-EACD-4BCC-A467-DF4F4AA3245D}" srcOrd="1" destOrd="0" parTransId="{E2BFE276-F27E-47CE-B0BD-57537632562D}" sibTransId="{D7297756-65D2-46C6-AFE5-FDD3AF5FA89C}"/>
    <dgm:cxn modelId="{490B73F6-FAC2-4955-A740-BBB55CE86D38}" type="presOf" srcId="{EECC73D9-C921-4654-A3D4-17B80E72BA32}" destId="{713CCF56-5906-4CEF-9216-739160B3B094}" srcOrd="0" destOrd="0" presId="urn:microsoft.com/office/officeart/2005/8/layout/orgChart1"/>
    <dgm:cxn modelId="{CE4E1AFD-2033-4687-A00E-73081A49D664}" type="presOf" srcId="{9FBB2AC8-5C60-4E71-99BD-CBCE106C2036}" destId="{5C3C12FA-FEB5-4750-8A50-C529768F0DBA}" srcOrd="1" destOrd="0" presId="urn:microsoft.com/office/officeart/2005/8/layout/orgChart1"/>
    <dgm:cxn modelId="{C0E4126F-8E97-4439-A0BA-D231A5C67381}" type="presOf" srcId="{0C64C898-EACD-4BCC-A467-DF4F4AA3245D}" destId="{10BAC2C6-A8A3-45E1-BA49-2370198B88A7}" srcOrd="1" destOrd="0" presId="urn:microsoft.com/office/officeart/2005/8/layout/orgChart1"/>
    <dgm:cxn modelId="{0B223C7F-C617-4329-912C-B95FF8774596}" type="presOf" srcId="{4103E8EA-5964-4D74-90F1-BBB447BDCCB5}" destId="{37B0AB62-BEA8-407B-A782-505BE646645C}" srcOrd="1" destOrd="0" presId="urn:microsoft.com/office/officeart/2005/8/layout/orgChart1"/>
    <dgm:cxn modelId="{A41122CE-EE46-4EC2-AD91-49E3E1B4711F}" type="presOf" srcId="{4103E8EA-5964-4D74-90F1-BBB447BDCCB5}" destId="{0764B129-1A53-4E7A-8796-0272CFEB9633}" srcOrd="0" destOrd="0" presId="urn:microsoft.com/office/officeart/2005/8/layout/orgChart1"/>
    <dgm:cxn modelId="{603CA9E2-B13B-4494-89B2-751621F4567F}" type="presOf" srcId="{0825514A-00BD-4BF9-B949-76E1B3C5AD8A}" destId="{0C78566F-B85D-4231-A832-2AABE7B594BB}" srcOrd="1" destOrd="0" presId="urn:microsoft.com/office/officeart/2005/8/layout/orgChart1"/>
    <dgm:cxn modelId="{41813A87-9D9A-4228-ABAE-8697767D7AFE}" type="presOf" srcId="{7AE4B211-1D5B-4D9D-8BE0-02760FFE4406}" destId="{90336728-B02B-4E83-A463-C56E1E21C921}" srcOrd="0" destOrd="0" presId="urn:microsoft.com/office/officeart/2005/8/layout/orgChart1"/>
    <dgm:cxn modelId="{06BBB286-9184-49D7-80B7-92FA51FD2A09}" srcId="{535C7953-BB36-4F4B-A499-AF2C64B9B8A5}" destId="{9FA27ED0-1869-4211-B144-2E97F43492BE}" srcOrd="4" destOrd="0" parTransId="{D5A7C512-EEC9-4D6B-854E-4DEE9FBA6730}" sibTransId="{C328A318-B345-40A1-8194-59765C36B26C}"/>
    <dgm:cxn modelId="{E4C86003-E033-459A-936C-56ADEEAFE446}" type="presOf" srcId="{7AE4B211-1D5B-4D9D-8BE0-02760FFE4406}" destId="{035E65A8-7D7F-4FAC-BE51-38CC4B766A5D}" srcOrd="1" destOrd="0" presId="urn:microsoft.com/office/officeart/2005/8/layout/orgChart1"/>
    <dgm:cxn modelId="{CF7152A9-7378-49BD-BD50-36F4AE561839}" type="presOf" srcId="{466195DD-9944-43B6-BE8E-FA3589656C87}" destId="{19ECB4E1-4554-42DC-9913-9BE060DA5EFC}" srcOrd="1" destOrd="0" presId="urn:microsoft.com/office/officeart/2005/8/layout/orgChart1"/>
    <dgm:cxn modelId="{27F6B80D-ED60-4C93-8168-635A0A45E6BA}" type="presOf" srcId="{7E2DEB36-B380-4065-8E3F-11E0AF56B157}" destId="{FB7F84B9-CFD3-44EE-B732-5093663AE7FB}" srcOrd="0" destOrd="0" presId="urn:microsoft.com/office/officeart/2005/8/layout/orgChart1"/>
    <dgm:cxn modelId="{B1D18E84-B48E-4525-9C6C-B0D0E8E3D215}" type="presOf" srcId="{7E2DEB36-B380-4065-8E3F-11E0AF56B157}" destId="{0340B22A-9080-419E-992C-13A4DF095FD7}" srcOrd="1" destOrd="0" presId="urn:microsoft.com/office/officeart/2005/8/layout/orgChart1"/>
    <dgm:cxn modelId="{ACCE0773-7B29-4F97-856F-D59B171EC188}" srcId="{466195DD-9944-43B6-BE8E-FA3589656C87}" destId="{7E2DEB36-B380-4065-8E3F-11E0AF56B157}" srcOrd="0" destOrd="0" parTransId="{A905DBD1-8849-4043-8AD9-D205966EA7E0}" sibTransId="{17A47F5C-0BD1-4BB7-8D72-E2635798F6AC}"/>
    <dgm:cxn modelId="{858D1939-3618-441F-ADDF-405E1A53534F}" type="presOf" srcId="{FA6C3D38-6CDF-48D6-8AE1-B1140E2701D2}" destId="{B88F2E64-4548-406E-AD8D-9FE33FE702F1}" srcOrd="0" destOrd="0" presId="urn:microsoft.com/office/officeart/2005/8/layout/orgChart1"/>
    <dgm:cxn modelId="{CEE717A1-AC98-456D-930B-DBAB83B8F73C}" type="presOf" srcId="{A905DBD1-8849-4043-8AD9-D205966EA7E0}" destId="{EAA2826C-5DF2-4746-B2D2-6F52BE704F5F}" srcOrd="0" destOrd="0" presId="urn:microsoft.com/office/officeart/2005/8/layout/orgChart1"/>
    <dgm:cxn modelId="{F38AC28E-F2CD-4881-BF19-776907FD8442}" type="presOf" srcId="{0C64C898-EACD-4BCC-A467-DF4F4AA3245D}" destId="{DBF825E1-1671-42D7-A1DD-8572B77CFCB5}" srcOrd="0" destOrd="0" presId="urn:microsoft.com/office/officeart/2005/8/layout/orgChart1"/>
    <dgm:cxn modelId="{46C73A30-C546-4F39-B812-E923AA7D3788}" srcId="{9FA27ED0-1869-4211-B144-2E97F43492BE}" destId="{582A191A-2134-446D-9A6D-426E48A0852A}" srcOrd="1" destOrd="0" parTransId="{FA6C3D38-6CDF-48D6-8AE1-B1140E2701D2}" sibTransId="{D5D71171-4FE3-4627-AC66-53ED6644CA1D}"/>
    <dgm:cxn modelId="{7195C261-F553-47B1-9E65-672F551710E6}" type="presOf" srcId="{582A191A-2134-446D-9A6D-426E48A0852A}" destId="{54649FE1-D60F-4277-8B91-13418E6A1803}" srcOrd="0" destOrd="0" presId="urn:microsoft.com/office/officeart/2005/8/layout/orgChart1"/>
    <dgm:cxn modelId="{6934D90A-7961-4AB2-8D0B-5D7166037B07}" type="presOf" srcId="{B3EE602C-878D-4986-9A05-6AF86EE95854}" destId="{976D6D0A-2580-426E-A6BE-AACC856122A4}" srcOrd="0" destOrd="0" presId="urn:microsoft.com/office/officeart/2005/8/layout/orgChart1"/>
    <dgm:cxn modelId="{5DD52AC7-6B8A-4C7C-8BA2-72BC20E601F8}" srcId="{9FA27ED0-1869-4211-B144-2E97F43492BE}" destId="{36AFA680-0014-4043-943C-1C7917CFE7E1}" srcOrd="0" destOrd="0" parTransId="{EECC73D9-C921-4654-A3D4-17B80E72BA32}" sibTransId="{08AA888F-80C5-452B-8555-4C892CA6B69B}"/>
    <dgm:cxn modelId="{85099179-499E-46A4-AE7F-C9B9CAF874BD}" type="presOf" srcId="{D5A7C512-EEC9-4D6B-854E-4DEE9FBA6730}" destId="{3BFF7950-4D15-4190-9FD0-4D8C3B993D0A}" srcOrd="0" destOrd="0" presId="urn:microsoft.com/office/officeart/2005/8/layout/orgChart1"/>
    <dgm:cxn modelId="{95C2DC92-22C9-4CE9-9306-A2A4D1344014}" type="presOf" srcId="{9FA27ED0-1869-4211-B144-2E97F43492BE}" destId="{AA171AFB-5605-4C6F-B6FC-E2D2E541A569}" srcOrd="0" destOrd="0" presId="urn:microsoft.com/office/officeart/2005/8/layout/orgChart1"/>
    <dgm:cxn modelId="{20F92F29-FD54-4408-AA33-DC4576C339F4}" type="presOf" srcId="{535C7953-BB36-4F4B-A499-AF2C64B9B8A5}" destId="{2DE3DF48-818F-4E0E-9E6E-86409C848B3B}" srcOrd="1" destOrd="0" presId="urn:microsoft.com/office/officeart/2005/8/layout/orgChart1"/>
    <dgm:cxn modelId="{FB9FD839-BFCA-406D-A58D-E7D57DFCE320}" srcId="{535C7953-BB36-4F4B-A499-AF2C64B9B8A5}" destId="{7AE4B211-1D5B-4D9D-8BE0-02760FFE4406}" srcOrd="0" destOrd="0" parTransId="{5BCEE420-59EF-4B8E-A0DF-18F52F515158}" sibTransId="{5011EFB6-53F2-4BF9-BFBE-E254A6FC310F}"/>
    <dgm:cxn modelId="{2F3A5F56-3B01-477B-AC77-6D7AE69576D1}" type="presOf" srcId="{E2BFE276-F27E-47CE-B0BD-57537632562D}" destId="{5FCBF654-DEE8-4322-8E68-69E5BEC85977}" srcOrd="0" destOrd="0" presId="urn:microsoft.com/office/officeart/2005/8/layout/orgChart1"/>
    <dgm:cxn modelId="{8264710B-EDA8-42A0-AA9D-2AC6D58A7855}" srcId="{9FBB2AC8-5C60-4E71-99BD-CBCE106C2036}" destId="{0825514A-00BD-4BF9-B949-76E1B3C5AD8A}" srcOrd="0" destOrd="0" parTransId="{56D1377F-35D0-4870-B40A-0FE960B9BC19}" sibTransId="{4021A66E-5731-49BA-B133-BC1511770300}"/>
    <dgm:cxn modelId="{E21D17A6-4BAE-4240-9079-41B12ACCD720}" type="presOf" srcId="{96C8E1C6-58FD-4232-B67E-CE1C37B3DEBD}" destId="{FDC991B4-C437-445A-B550-AA89F9BA7434}" srcOrd="1" destOrd="0" presId="urn:microsoft.com/office/officeart/2005/8/layout/orgChart1"/>
    <dgm:cxn modelId="{EA2BA892-6A69-4FE1-BF2E-0AC90DDE3B58}" type="presOf" srcId="{582A191A-2134-446D-9A6D-426E48A0852A}" destId="{BAA239C6-B919-4BA1-8C3F-9920D40422E5}" srcOrd="1" destOrd="0" presId="urn:microsoft.com/office/officeart/2005/8/layout/orgChart1"/>
    <dgm:cxn modelId="{27A83256-1C24-427F-96AE-337C320318D0}" type="presOf" srcId="{6A5B2593-3261-471D-9B75-2B8F908BE8CF}" destId="{5F1F64EC-6A38-4537-B35B-68ECEA8D23F9}" srcOrd="0" destOrd="0" presId="urn:microsoft.com/office/officeart/2005/8/layout/orgChart1"/>
    <dgm:cxn modelId="{C2FAC698-EEA3-40CB-BB27-939B93BEAD6B}" type="presOf" srcId="{F69EB08F-9062-4358-9DCC-1F754E3D2DD6}" destId="{0BF5EF96-F084-493D-B71F-50AEA0DC938D}" srcOrd="0" destOrd="0" presId="urn:microsoft.com/office/officeart/2005/8/layout/orgChart1"/>
    <dgm:cxn modelId="{7FD920A1-D598-4BED-9FF0-86B002C1E37B}" srcId="{F69EB08F-9062-4358-9DCC-1F754E3D2DD6}" destId="{535C7953-BB36-4F4B-A499-AF2C64B9B8A5}" srcOrd="0" destOrd="0" parTransId="{9E9AE340-F8A0-4337-A25F-F9EFF3BF8E6D}" sibTransId="{52664A64-1CAB-441B-A827-24B3FCDCA6CE}"/>
    <dgm:cxn modelId="{5BE3998F-B1D0-4E05-AA33-424A692CD4DC}" type="presOf" srcId="{79268F3B-913D-4DED-B6CA-5981017DCA54}" destId="{5A4A93E5-64A7-4D64-9DB3-9E4510EC156C}" srcOrd="0" destOrd="0" presId="urn:microsoft.com/office/officeart/2005/8/layout/orgChart1"/>
    <dgm:cxn modelId="{E7C81A8C-4E15-4E38-8AF7-CBE29E899935}" type="presOf" srcId="{93510753-9790-4082-AA14-41E228E16069}" destId="{3CE805B5-9442-4F8C-B4E8-4921F18F6A1D}" srcOrd="0" destOrd="0" presId="urn:microsoft.com/office/officeart/2005/8/layout/orgChart1"/>
    <dgm:cxn modelId="{13ECDBA3-29BC-46E2-8931-A1DC25DC078A}" type="presOf" srcId="{96C8E1C6-58FD-4232-B67E-CE1C37B3DEBD}" destId="{C29EFB37-BFDA-41A9-81A2-4615FC5D9B55}" srcOrd="0" destOrd="0" presId="urn:microsoft.com/office/officeart/2005/8/layout/orgChart1"/>
    <dgm:cxn modelId="{4E4E2C7E-1FD4-43A8-BFB5-ED958D6458E1}" type="presOf" srcId="{36AFA680-0014-4043-943C-1C7917CFE7E1}" destId="{5087851E-58F7-4B33-ADD7-675CBD2A78E8}" srcOrd="0" destOrd="0" presId="urn:microsoft.com/office/officeart/2005/8/layout/orgChart1"/>
    <dgm:cxn modelId="{7557F0BB-013A-4B4A-9264-2CE26DA07EEB}" type="presOf" srcId="{466195DD-9944-43B6-BE8E-FA3589656C87}" destId="{ACB661B9-6D40-41C4-BC2A-91D0CF8A34B7}" srcOrd="0" destOrd="0" presId="urn:microsoft.com/office/officeart/2005/8/layout/orgChart1"/>
    <dgm:cxn modelId="{B4F5766D-C532-46E0-BAD2-A713AABA6F8C}" type="presParOf" srcId="{0BF5EF96-F084-493D-B71F-50AEA0DC938D}" destId="{4D137572-8EE1-47A9-8ACB-F31B1E8D06C7}" srcOrd="0" destOrd="0" presId="urn:microsoft.com/office/officeart/2005/8/layout/orgChart1"/>
    <dgm:cxn modelId="{FF39156B-C497-419F-884C-06170F33C995}" type="presParOf" srcId="{4D137572-8EE1-47A9-8ACB-F31B1E8D06C7}" destId="{E0F57822-5A34-4A0A-96A0-F638B772FAED}" srcOrd="0" destOrd="0" presId="urn:microsoft.com/office/officeart/2005/8/layout/orgChart1"/>
    <dgm:cxn modelId="{068FCDC1-0DAA-4E62-B480-79F92CF409DB}" type="presParOf" srcId="{E0F57822-5A34-4A0A-96A0-F638B772FAED}" destId="{F1ADDDCE-077D-48EA-A695-A41830DAA5DF}" srcOrd="0" destOrd="0" presId="urn:microsoft.com/office/officeart/2005/8/layout/orgChart1"/>
    <dgm:cxn modelId="{D5FFB2B4-1C9A-4080-8923-3D151952C568}" type="presParOf" srcId="{E0F57822-5A34-4A0A-96A0-F638B772FAED}" destId="{2DE3DF48-818F-4E0E-9E6E-86409C848B3B}" srcOrd="1" destOrd="0" presId="urn:microsoft.com/office/officeart/2005/8/layout/orgChart1"/>
    <dgm:cxn modelId="{2796450D-1F45-49FD-B037-A0BF8AF60DB4}" type="presParOf" srcId="{4D137572-8EE1-47A9-8ACB-F31B1E8D06C7}" destId="{698E4B01-02CC-4F41-8C0D-973E770C8F6B}" srcOrd="1" destOrd="0" presId="urn:microsoft.com/office/officeart/2005/8/layout/orgChart1"/>
    <dgm:cxn modelId="{75E8448D-5D86-47E4-9E0D-28C579603FC5}" type="presParOf" srcId="{698E4B01-02CC-4F41-8C0D-973E770C8F6B}" destId="{ABDFCE0F-4C6A-440F-BE06-54E6A2ECA295}" srcOrd="0" destOrd="0" presId="urn:microsoft.com/office/officeart/2005/8/layout/orgChart1"/>
    <dgm:cxn modelId="{21CAF468-6542-4247-8D7E-2F0C0079070C}" type="presParOf" srcId="{698E4B01-02CC-4F41-8C0D-973E770C8F6B}" destId="{071A0768-9D77-4D97-AF4C-A10BFE73ECBD}" srcOrd="1" destOrd="0" presId="urn:microsoft.com/office/officeart/2005/8/layout/orgChart1"/>
    <dgm:cxn modelId="{08FA7CD6-7A83-4541-8D04-A190DC4F0614}" type="presParOf" srcId="{071A0768-9D77-4D97-AF4C-A10BFE73ECBD}" destId="{7932AF98-7CC0-4521-A8DB-3A4288AE2279}" srcOrd="0" destOrd="0" presId="urn:microsoft.com/office/officeart/2005/8/layout/orgChart1"/>
    <dgm:cxn modelId="{5BAFEA85-DA4A-4EC2-9E76-13D8E6A3741F}" type="presParOf" srcId="{7932AF98-7CC0-4521-A8DB-3A4288AE2279}" destId="{90336728-B02B-4E83-A463-C56E1E21C921}" srcOrd="0" destOrd="0" presId="urn:microsoft.com/office/officeart/2005/8/layout/orgChart1"/>
    <dgm:cxn modelId="{D137B782-1741-44F2-BED8-2FCCE81285A0}" type="presParOf" srcId="{7932AF98-7CC0-4521-A8DB-3A4288AE2279}" destId="{035E65A8-7D7F-4FAC-BE51-38CC4B766A5D}" srcOrd="1" destOrd="0" presId="urn:microsoft.com/office/officeart/2005/8/layout/orgChart1"/>
    <dgm:cxn modelId="{BC52198B-A032-494F-9B98-1A1F26422754}" type="presParOf" srcId="{071A0768-9D77-4D97-AF4C-A10BFE73ECBD}" destId="{14EEAC3D-635D-471B-B8F1-18EAC1698017}" srcOrd="1" destOrd="0" presId="urn:microsoft.com/office/officeart/2005/8/layout/orgChart1"/>
    <dgm:cxn modelId="{49FAC30C-D932-4D23-A9E2-B14ECDCA37C9}" type="presParOf" srcId="{14EEAC3D-635D-471B-B8F1-18EAC1698017}" destId="{5A4A93E5-64A7-4D64-9DB3-9E4510EC156C}" srcOrd="0" destOrd="0" presId="urn:microsoft.com/office/officeart/2005/8/layout/orgChart1"/>
    <dgm:cxn modelId="{F6F2CA38-1FD2-4796-91DC-DAD1D2839454}" type="presParOf" srcId="{14EEAC3D-635D-471B-B8F1-18EAC1698017}" destId="{0378E074-4A86-491D-9A28-52C54AE405B6}" srcOrd="1" destOrd="0" presId="urn:microsoft.com/office/officeart/2005/8/layout/orgChart1"/>
    <dgm:cxn modelId="{BC5000FC-CABB-460D-A566-CB28C167D559}" type="presParOf" srcId="{0378E074-4A86-491D-9A28-52C54AE405B6}" destId="{353AA96A-23A1-40E3-A53A-8C08D7DC2A8E}" srcOrd="0" destOrd="0" presId="urn:microsoft.com/office/officeart/2005/8/layout/orgChart1"/>
    <dgm:cxn modelId="{8102C183-DA0B-4C03-AA25-A4F727C51F8A}" type="presParOf" srcId="{353AA96A-23A1-40E3-A53A-8C08D7DC2A8E}" destId="{0764B129-1A53-4E7A-8796-0272CFEB9633}" srcOrd="0" destOrd="0" presId="urn:microsoft.com/office/officeart/2005/8/layout/orgChart1"/>
    <dgm:cxn modelId="{9940F4C5-3BE6-4256-9A85-18DCB837CB46}" type="presParOf" srcId="{353AA96A-23A1-40E3-A53A-8C08D7DC2A8E}" destId="{37B0AB62-BEA8-407B-A782-505BE646645C}" srcOrd="1" destOrd="0" presId="urn:microsoft.com/office/officeart/2005/8/layout/orgChart1"/>
    <dgm:cxn modelId="{02DD41E5-CAAE-4B43-8EDB-7E852B5E22FA}" type="presParOf" srcId="{0378E074-4A86-491D-9A28-52C54AE405B6}" destId="{DD5E2868-056D-4853-AD85-8CAFEABBFA3F}" srcOrd="1" destOrd="0" presId="urn:microsoft.com/office/officeart/2005/8/layout/orgChart1"/>
    <dgm:cxn modelId="{F68C5F2B-687F-4AFB-98D5-C8096EDBBD66}" type="presParOf" srcId="{0378E074-4A86-491D-9A28-52C54AE405B6}" destId="{9A5F1E51-27C9-4409-A83A-C360DF2CB81A}" srcOrd="2" destOrd="0" presId="urn:microsoft.com/office/officeart/2005/8/layout/orgChart1"/>
    <dgm:cxn modelId="{EA9970BE-91C8-439F-8514-08BD1F11716B}" type="presParOf" srcId="{071A0768-9D77-4D97-AF4C-A10BFE73ECBD}" destId="{98427D87-65DA-48AF-888F-9F2625D7C2B4}" srcOrd="2" destOrd="0" presId="urn:microsoft.com/office/officeart/2005/8/layout/orgChart1"/>
    <dgm:cxn modelId="{60EACCAD-3A2A-4AE9-8641-DD96372BEE6F}" type="presParOf" srcId="{698E4B01-02CC-4F41-8C0D-973E770C8F6B}" destId="{5FCBF654-DEE8-4322-8E68-69E5BEC85977}" srcOrd="2" destOrd="0" presId="urn:microsoft.com/office/officeart/2005/8/layout/orgChart1"/>
    <dgm:cxn modelId="{1979E74D-0689-4BF5-970D-B69B0CA651FA}" type="presParOf" srcId="{698E4B01-02CC-4F41-8C0D-973E770C8F6B}" destId="{DAECBDCC-1128-498A-AA17-79BCBAC7844A}" srcOrd="3" destOrd="0" presId="urn:microsoft.com/office/officeart/2005/8/layout/orgChart1"/>
    <dgm:cxn modelId="{A09BA8ED-1C65-4C37-A9C3-0F27C8779ED0}" type="presParOf" srcId="{DAECBDCC-1128-498A-AA17-79BCBAC7844A}" destId="{6984BB83-95DA-47B3-A227-4D1CABE5594E}" srcOrd="0" destOrd="0" presId="urn:microsoft.com/office/officeart/2005/8/layout/orgChart1"/>
    <dgm:cxn modelId="{8BD7C16C-4054-4EF7-AA33-D7B1ECC8A663}" type="presParOf" srcId="{6984BB83-95DA-47B3-A227-4D1CABE5594E}" destId="{DBF825E1-1671-42D7-A1DD-8572B77CFCB5}" srcOrd="0" destOrd="0" presId="urn:microsoft.com/office/officeart/2005/8/layout/orgChart1"/>
    <dgm:cxn modelId="{A0F1F875-58D1-47E9-8436-076168290A6E}" type="presParOf" srcId="{6984BB83-95DA-47B3-A227-4D1CABE5594E}" destId="{10BAC2C6-A8A3-45E1-BA49-2370198B88A7}" srcOrd="1" destOrd="0" presId="urn:microsoft.com/office/officeart/2005/8/layout/orgChart1"/>
    <dgm:cxn modelId="{9D312EFE-D0E3-41D8-84FE-97242CBDDDB3}" type="presParOf" srcId="{DAECBDCC-1128-498A-AA17-79BCBAC7844A}" destId="{75F7710E-F43C-4517-93D5-1F6E6E468736}" srcOrd="1" destOrd="0" presId="urn:microsoft.com/office/officeart/2005/8/layout/orgChart1"/>
    <dgm:cxn modelId="{0E9A9BF1-8470-42CE-AA5C-4DA961208A50}" type="presParOf" srcId="{75F7710E-F43C-4517-93D5-1F6E6E468736}" destId="{3CE805B5-9442-4F8C-B4E8-4921F18F6A1D}" srcOrd="0" destOrd="0" presId="urn:microsoft.com/office/officeart/2005/8/layout/orgChart1"/>
    <dgm:cxn modelId="{581D4B54-ADB6-42B6-982E-FB8276F78D72}" type="presParOf" srcId="{75F7710E-F43C-4517-93D5-1F6E6E468736}" destId="{2CF0B233-C842-4B46-B6A8-AC3B4AABB834}" srcOrd="1" destOrd="0" presId="urn:microsoft.com/office/officeart/2005/8/layout/orgChart1"/>
    <dgm:cxn modelId="{2FD45592-EBDB-407E-8353-D1EF4B5072DD}" type="presParOf" srcId="{2CF0B233-C842-4B46-B6A8-AC3B4AABB834}" destId="{48C9F42A-A05F-47F2-9396-DC50B83558E3}" srcOrd="0" destOrd="0" presId="urn:microsoft.com/office/officeart/2005/8/layout/orgChart1"/>
    <dgm:cxn modelId="{F88555DA-5ABD-4F58-894F-F9389697FD5D}" type="presParOf" srcId="{48C9F42A-A05F-47F2-9396-DC50B83558E3}" destId="{C29EFB37-BFDA-41A9-81A2-4615FC5D9B55}" srcOrd="0" destOrd="0" presId="urn:microsoft.com/office/officeart/2005/8/layout/orgChart1"/>
    <dgm:cxn modelId="{C68B0F2F-6E54-43DB-A073-376B1104559C}" type="presParOf" srcId="{48C9F42A-A05F-47F2-9396-DC50B83558E3}" destId="{FDC991B4-C437-445A-B550-AA89F9BA7434}" srcOrd="1" destOrd="0" presId="urn:microsoft.com/office/officeart/2005/8/layout/orgChart1"/>
    <dgm:cxn modelId="{E455830A-0628-430D-9A39-73063563A624}" type="presParOf" srcId="{2CF0B233-C842-4B46-B6A8-AC3B4AABB834}" destId="{E5836EE4-9DFB-48E0-8410-7EBA251E5FB1}" srcOrd="1" destOrd="0" presId="urn:microsoft.com/office/officeart/2005/8/layout/orgChart1"/>
    <dgm:cxn modelId="{BC475E22-0606-4A38-9C89-F39516BA560B}" type="presParOf" srcId="{2CF0B233-C842-4B46-B6A8-AC3B4AABB834}" destId="{6AFE214F-7B9B-4A5C-9C74-22AE3CEEFE24}" srcOrd="2" destOrd="0" presId="urn:microsoft.com/office/officeart/2005/8/layout/orgChart1"/>
    <dgm:cxn modelId="{07388E4D-2352-4CA0-B3C9-950F4867F6B8}" type="presParOf" srcId="{DAECBDCC-1128-498A-AA17-79BCBAC7844A}" destId="{5400D56D-EB56-4568-8FE3-47693C7F5218}" srcOrd="2" destOrd="0" presId="urn:microsoft.com/office/officeart/2005/8/layout/orgChart1"/>
    <dgm:cxn modelId="{35538D7D-530E-441A-BEE3-8936DD5267EA}" type="presParOf" srcId="{698E4B01-02CC-4F41-8C0D-973E770C8F6B}" destId="{976D6D0A-2580-426E-A6BE-AACC856122A4}" srcOrd="4" destOrd="0" presId="urn:microsoft.com/office/officeart/2005/8/layout/orgChart1"/>
    <dgm:cxn modelId="{F88219AE-C083-4B51-840F-3BA2DEEDD666}" type="presParOf" srcId="{698E4B01-02CC-4F41-8C0D-973E770C8F6B}" destId="{B8EBFCAB-8026-4D5F-8392-939D169C7222}" srcOrd="5" destOrd="0" presId="urn:microsoft.com/office/officeart/2005/8/layout/orgChart1"/>
    <dgm:cxn modelId="{0AB6D168-3652-4EE1-BE22-3ED4E11D23C8}" type="presParOf" srcId="{B8EBFCAB-8026-4D5F-8392-939D169C7222}" destId="{CA13F7C1-962A-4BCE-990A-86F6874567CF}" srcOrd="0" destOrd="0" presId="urn:microsoft.com/office/officeart/2005/8/layout/orgChart1"/>
    <dgm:cxn modelId="{C7F027A1-D655-4921-95CD-22D4D859F6D8}" type="presParOf" srcId="{CA13F7C1-962A-4BCE-990A-86F6874567CF}" destId="{A6703FCA-49A2-4E2F-86E7-F4B7EBBAB28A}" srcOrd="0" destOrd="0" presId="urn:microsoft.com/office/officeart/2005/8/layout/orgChart1"/>
    <dgm:cxn modelId="{E3B16A22-25C9-401E-B68A-85C6893F2A88}" type="presParOf" srcId="{CA13F7C1-962A-4BCE-990A-86F6874567CF}" destId="{5C3C12FA-FEB5-4750-8A50-C529768F0DBA}" srcOrd="1" destOrd="0" presId="urn:microsoft.com/office/officeart/2005/8/layout/orgChart1"/>
    <dgm:cxn modelId="{53835990-0D36-4953-A383-744219544C12}" type="presParOf" srcId="{B8EBFCAB-8026-4D5F-8392-939D169C7222}" destId="{93FDF5C8-47FA-4DAF-89D3-371BB98B40AE}" srcOrd="1" destOrd="0" presId="urn:microsoft.com/office/officeart/2005/8/layout/orgChart1"/>
    <dgm:cxn modelId="{3BF46356-9F71-4C44-AE0D-B074FBC82BDD}" type="presParOf" srcId="{93FDF5C8-47FA-4DAF-89D3-371BB98B40AE}" destId="{BB7E087F-AF26-4ED9-AF50-22E929767BCF}" srcOrd="0" destOrd="0" presId="urn:microsoft.com/office/officeart/2005/8/layout/orgChart1"/>
    <dgm:cxn modelId="{14B33F71-A525-4615-BACD-87F5CF0E336F}" type="presParOf" srcId="{93FDF5C8-47FA-4DAF-89D3-371BB98B40AE}" destId="{4CA05EF8-8B74-4A96-A9FA-4A9EBB05D0CA}" srcOrd="1" destOrd="0" presId="urn:microsoft.com/office/officeart/2005/8/layout/orgChart1"/>
    <dgm:cxn modelId="{4F105633-ACD9-48D0-AB58-5A5D517B45C3}" type="presParOf" srcId="{4CA05EF8-8B74-4A96-A9FA-4A9EBB05D0CA}" destId="{D29DE4D1-5437-4EFD-8597-C52B2A085669}" srcOrd="0" destOrd="0" presId="urn:microsoft.com/office/officeart/2005/8/layout/orgChart1"/>
    <dgm:cxn modelId="{3EEE870E-7993-4916-806B-68CA81F22F86}" type="presParOf" srcId="{D29DE4D1-5437-4EFD-8597-C52B2A085669}" destId="{F9A460A1-DF4A-404B-BB77-B04726E448D0}" srcOrd="0" destOrd="0" presId="urn:microsoft.com/office/officeart/2005/8/layout/orgChart1"/>
    <dgm:cxn modelId="{22E8EEF0-F7D8-4BAD-9E21-D26F7B26C683}" type="presParOf" srcId="{D29DE4D1-5437-4EFD-8597-C52B2A085669}" destId="{0C78566F-B85D-4231-A832-2AABE7B594BB}" srcOrd="1" destOrd="0" presId="urn:microsoft.com/office/officeart/2005/8/layout/orgChart1"/>
    <dgm:cxn modelId="{D1465486-8ECD-47D8-AE12-099E928B5426}" type="presParOf" srcId="{4CA05EF8-8B74-4A96-A9FA-4A9EBB05D0CA}" destId="{2D48CCAC-F3F8-45F5-BE68-FD8E392E1304}" srcOrd="1" destOrd="0" presId="urn:microsoft.com/office/officeart/2005/8/layout/orgChart1"/>
    <dgm:cxn modelId="{2F62EDCD-2051-4CD0-B837-57AF862109C9}" type="presParOf" srcId="{4CA05EF8-8B74-4A96-A9FA-4A9EBB05D0CA}" destId="{D4F01BF2-216F-4A3E-998B-B7AECEE6EE31}" srcOrd="2" destOrd="0" presId="urn:microsoft.com/office/officeart/2005/8/layout/orgChart1"/>
    <dgm:cxn modelId="{F0BA0BBC-A48B-44FF-81CD-A398C767D592}" type="presParOf" srcId="{B8EBFCAB-8026-4D5F-8392-939D169C7222}" destId="{0853D0D7-2223-4300-844D-345BF14D40B3}" srcOrd="2" destOrd="0" presId="urn:microsoft.com/office/officeart/2005/8/layout/orgChart1"/>
    <dgm:cxn modelId="{F714136B-952D-4F12-86C3-981035B4A8CF}" type="presParOf" srcId="{698E4B01-02CC-4F41-8C0D-973E770C8F6B}" destId="{5F1F64EC-6A38-4537-B35B-68ECEA8D23F9}" srcOrd="6" destOrd="0" presId="urn:microsoft.com/office/officeart/2005/8/layout/orgChart1"/>
    <dgm:cxn modelId="{B16BEF29-B72A-48DE-8750-FC498A940FBC}" type="presParOf" srcId="{698E4B01-02CC-4F41-8C0D-973E770C8F6B}" destId="{804B8DE3-49C5-4529-8C3D-6C0CF9CAB586}" srcOrd="7" destOrd="0" presId="urn:microsoft.com/office/officeart/2005/8/layout/orgChart1"/>
    <dgm:cxn modelId="{C7938944-C17B-4F1B-804F-F559FFA6B614}" type="presParOf" srcId="{804B8DE3-49C5-4529-8C3D-6C0CF9CAB586}" destId="{A73B8ABE-67C4-484C-9D7C-D544A6E7B82D}" srcOrd="0" destOrd="0" presId="urn:microsoft.com/office/officeart/2005/8/layout/orgChart1"/>
    <dgm:cxn modelId="{F2371B12-220C-46BF-9053-6C7F84D8E9B9}" type="presParOf" srcId="{A73B8ABE-67C4-484C-9D7C-D544A6E7B82D}" destId="{ACB661B9-6D40-41C4-BC2A-91D0CF8A34B7}" srcOrd="0" destOrd="0" presId="urn:microsoft.com/office/officeart/2005/8/layout/orgChart1"/>
    <dgm:cxn modelId="{DBEC657F-E910-4983-A582-73EA75490EF8}" type="presParOf" srcId="{A73B8ABE-67C4-484C-9D7C-D544A6E7B82D}" destId="{19ECB4E1-4554-42DC-9913-9BE060DA5EFC}" srcOrd="1" destOrd="0" presId="urn:microsoft.com/office/officeart/2005/8/layout/orgChart1"/>
    <dgm:cxn modelId="{C7D78EAF-654A-4BFD-8134-4649E37F46F2}" type="presParOf" srcId="{804B8DE3-49C5-4529-8C3D-6C0CF9CAB586}" destId="{69BB9504-6605-4762-ABBB-825F72F8FCE0}" srcOrd="1" destOrd="0" presId="urn:microsoft.com/office/officeart/2005/8/layout/orgChart1"/>
    <dgm:cxn modelId="{22F306CD-D9D7-48F0-98F1-979D7505506B}" type="presParOf" srcId="{69BB9504-6605-4762-ABBB-825F72F8FCE0}" destId="{EAA2826C-5DF2-4746-B2D2-6F52BE704F5F}" srcOrd="0" destOrd="0" presId="urn:microsoft.com/office/officeart/2005/8/layout/orgChart1"/>
    <dgm:cxn modelId="{1C70AA15-BBC0-4E33-93F6-E3DB8BBD3DE8}" type="presParOf" srcId="{69BB9504-6605-4762-ABBB-825F72F8FCE0}" destId="{8952F9A1-D0C2-4406-B485-48D46C52DF25}" srcOrd="1" destOrd="0" presId="urn:microsoft.com/office/officeart/2005/8/layout/orgChart1"/>
    <dgm:cxn modelId="{3836D103-94D6-4E95-85AB-A78119D98A8F}" type="presParOf" srcId="{8952F9A1-D0C2-4406-B485-48D46C52DF25}" destId="{13D45A0B-9B75-4BD1-B9CC-1C9265AA25BD}" srcOrd="0" destOrd="0" presId="urn:microsoft.com/office/officeart/2005/8/layout/orgChart1"/>
    <dgm:cxn modelId="{4172341B-7900-44FE-BDA0-D360F633DB31}" type="presParOf" srcId="{13D45A0B-9B75-4BD1-B9CC-1C9265AA25BD}" destId="{FB7F84B9-CFD3-44EE-B732-5093663AE7FB}" srcOrd="0" destOrd="0" presId="urn:microsoft.com/office/officeart/2005/8/layout/orgChart1"/>
    <dgm:cxn modelId="{B2A38583-1610-4874-81DE-C8D04F37A87F}" type="presParOf" srcId="{13D45A0B-9B75-4BD1-B9CC-1C9265AA25BD}" destId="{0340B22A-9080-419E-992C-13A4DF095FD7}" srcOrd="1" destOrd="0" presId="urn:microsoft.com/office/officeart/2005/8/layout/orgChart1"/>
    <dgm:cxn modelId="{6665E7CB-A588-41C2-8B8D-A86B349A78F8}" type="presParOf" srcId="{8952F9A1-D0C2-4406-B485-48D46C52DF25}" destId="{A3AC4E5F-654E-44E8-91B2-327C2177C914}" srcOrd="1" destOrd="0" presId="urn:microsoft.com/office/officeart/2005/8/layout/orgChart1"/>
    <dgm:cxn modelId="{2AF064E5-F7A7-4248-8683-A1D1CF8EC70E}" type="presParOf" srcId="{8952F9A1-D0C2-4406-B485-48D46C52DF25}" destId="{0159DA45-C440-4AA3-AAA8-70C08155ADF7}" srcOrd="2" destOrd="0" presId="urn:microsoft.com/office/officeart/2005/8/layout/orgChart1"/>
    <dgm:cxn modelId="{3F89C381-28FB-49DD-9CB0-8C893B637459}" type="presParOf" srcId="{804B8DE3-49C5-4529-8C3D-6C0CF9CAB586}" destId="{F9128200-3BB4-47D0-B945-AE993C5CDC5D}" srcOrd="2" destOrd="0" presId="urn:microsoft.com/office/officeart/2005/8/layout/orgChart1"/>
    <dgm:cxn modelId="{9CEEE0A6-67C3-4AF9-945D-77D3CA66DA88}" type="presParOf" srcId="{698E4B01-02CC-4F41-8C0D-973E770C8F6B}" destId="{3BFF7950-4D15-4190-9FD0-4D8C3B993D0A}" srcOrd="8" destOrd="0" presId="urn:microsoft.com/office/officeart/2005/8/layout/orgChart1"/>
    <dgm:cxn modelId="{9113A70C-73FF-4004-A77C-719EDA7C5E8F}" type="presParOf" srcId="{698E4B01-02CC-4F41-8C0D-973E770C8F6B}" destId="{596A7534-F3D9-473C-9F9D-23E7C850334A}" srcOrd="9" destOrd="0" presId="urn:microsoft.com/office/officeart/2005/8/layout/orgChart1"/>
    <dgm:cxn modelId="{665AFA1E-6B44-42F5-ABA0-792DC83DD4A3}" type="presParOf" srcId="{596A7534-F3D9-473C-9F9D-23E7C850334A}" destId="{DD262F86-ACEB-4711-91E1-6B526CC999A1}" srcOrd="0" destOrd="0" presId="urn:microsoft.com/office/officeart/2005/8/layout/orgChart1"/>
    <dgm:cxn modelId="{460608C5-B434-405B-B772-98DE787283ED}" type="presParOf" srcId="{DD262F86-ACEB-4711-91E1-6B526CC999A1}" destId="{AA171AFB-5605-4C6F-B6FC-E2D2E541A569}" srcOrd="0" destOrd="0" presId="urn:microsoft.com/office/officeart/2005/8/layout/orgChart1"/>
    <dgm:cxn modelId="{82401FA7-7ED2-4A54-9853-0339F2A5C424}" type="presParOf" srcId="{DD262F86-ACEB-4711-91E1-6B526CC999A1}" destId="{362174D3-32BF-4C2D-AA08-91E29721FD48}" srcOrd="1" destOrd="0" presId="urn:microsoft.com/office/officeart/2005/8/layout/orgChart1"/>
    <dgm:cxn modelId="{81A38179-46F6-41A6-B672-B526F6B7D78A}" type="presParOf" srcId="{596A7534-F3D9-473C-9F9D-23E7C850334A}" destId="{47491871-DF43-4765-9AAD-EC424A4291B5}" srcOrd="1" destOrd="0" presId="urn:microsoft.com/office/officeart/2005/8/layout/orgChart1"/>
    <dgm:cxn modelId="{0D7493AB-C896-4DA6-96B2-20239029EBA2}" type="presParOf" srcId="{47491871-DF43-4765-9AAD-EC424A4291B5}" destId="{713CCF56-5906-4CEF-9216-739160B3B094}" srcOrd="0" destOrd="0" presId="urn:microsoft.com/office/officeart/2005/8/layout/orgChart1"/>
    <dgm:cxn modelId="{C322E34A-61DF-42D6-8AC9-F53D446524EC}" type="presParOf" srcId="{47491871-DF43-4765-9AAD-EC424A4291B5}" destId="{4AA99B0C-D701-4AC7-884F-2316F65F8CC2}" srcOrd="1" destOrd="0" presId="urn:microsoft.com/office/officeart/2005/8/layout/orgChart1"/>
    <dgm:cxn modelId="{30AE0AC0-4A68-4BC5-85BB-D9335AF7218F}" type="presParOf" srcId="{4AA99B0C-D701-4AC7-884F-2316F65F8CC2}" destId="{FAB15106-8C55-4003-B539-D0636E322FED}" srcOrd="0" destOrd="0" presId="urn:microsoft.com/office/officeart/2005/8/layout/orgChart1"/>
    <dgm:cxn modelId="{4EEF6D0C-55D5-4172-8325-7F3FEE6B37C5}" type="presParOf" srcId="{FAB15106-8C55-4003-B539-D0636E322FED}" destId="{5087851E-58F7-4B33-ADD7-675CBD2A78E8}" srcOrd="0" destOrd="0" presId="urn:microsoft.com/office/officeart/2005/8/layout/orgChart1"/>
    <dgm:cxn modelId="{0E8821D9-383E-4D80-9C3D-8A4B6D8BB102}" type="presParOf" srcId="{FAB15106-8C55-4003-B539-D0636E322FED}" destId="{4A54D46F-2739-4551-8800-0F104616713E}" srcOrd="1" destOrd="0" presId="urn:microsoft.com/office/officeart/2005/8/layout/orgChart1"/>
    <dgm:cxn modelId="{FDFCBD1A-5B7D-4658-99CA-7C09D3C8CFE6}" type="presParOf" srcId="{4AA99B0C-D701-4AC7-884F-2316F65F8CC2}" destId="{E3F02C91-1EAD-4565-9C92-C88A471D0F12}" srcOrd="1" destOrd="0" presId="urn:microsoft.com/office/officeart/2005/8/layout/orgChart1"/>
    <dgm:cxn modelId="{D6393DAC-C6F1-49AF-8228-09B843A44534}" type="presParOf" srcId="{4AA99B0C-D701-4AC7-884F-2316F65F8CC2}" destId="{B8106BDB-21D8-4730-A81A-23710A1F8343}" srcOrd="2" destOrd="0" presId="urn:microsoft.com/office/officeart/2005/8/layout/orgChart1"/>
    <dgm:cxn modelId="{A9CF33DB-4DB4-4BF1-BA97-E9229BE8E8E1}" type="presParOf" srcId="{47491871-DF43-4765-9AAD-EC424A4291B5}" destId="{B88F2E64-4548-406E-AD8D-9FE33FE702F1}" srcOrd="2" destOrd="0" presId="urn:microsoft.com/office/officeart/2005/8/layout/orgChart1"/>
    <dgm:cxn modelId="{3F5F0BEB-F0E4-4DA3-90AA-B8EDB27AD54D}" type="presParOf" srcId="{47491871-DF43-4765-9AAD-EC424A4291B5}" destId="{F811757E-42AD-4978-A968-EABF55E05E93}" srcOrd="3" destOrd="0" presId="urn:microsoft.com/office/officeart/2005/8/layout/orgChart1"/>
    <dgm:cxn modelId="{DB58BF19-68B1-46C2-9792-660733C180CB}" type="presParOf" srcId="{F811757E-42AD-4978-A968-EABF55E05E93}" destId="{946C3A9F-1789-45ED-8A17-D45D76DD3E5F}" srcOrd="0" destOrd="0" presId="urn:microsoft.com/office/officeart/2005/8/layout/orgChart1"/>
    <dgm:cxn modelId="{DA106C87-E481-423D-978B-803B42A5A043}" type="presParOf" srcId="{946C3A9F-1789-45ED-8A17-D45D76DD3E5F}" destId="{54649FE1-D60F-4277-8B91-13418E6A1803}" srcOrd="0" destOrd="0" presId="urn:microsoft.com/office/officeart/2005/8/layout/orgChart1"/>
    <dgm:cxn modelId="{ADD520A1-AD49-4673-951B-8163CC603CB3}" type="presParOf" srcId="{946C3A9F-1789-45ED-8A17-D45D76DD3E5F}" destId="{BAA239C6-B919-4BA1-8C3F-9920D40422E5}" srcOrd="1" destOrd="0" presId="urn:microsoft.com/office/officeart/2005/8/layout/orgChart1"/>
    <dgm:cxn modelId="{974DC4DE-65CD-4DCE-BCF9-5E0A08656933}" type="presParOf" srcId="{F811757E-42AD-4978-A968-EABF55E05E93}" destId="{B3F2CE10-0BB7-4BCA-BC35-07DC8BB5DC3C}" srcOrd="1" destOrd="0" presId="urn:microsoft.com/office/officeart/2005/8/layout/orgChart1"/>
    <dgm:cxn modelId="{FC689799-B593-402A-9EBC-FE7936EA6918}" type="presParOf" srcId="{F811757E-42AD-4978-A968-EABF55E05E93}" destId="{673A2F50-3905-4573-B60F-5535D573AE0B}" srcOrd="2" destOrd="0" presId="urn:microsoft.com/office/officeart/2005/8/layout/orgChart1"/>
    <dgm:cxn modelId="{E453B6DC-8CC1-4B77-8316-8647D78B643C}" type="presParOf" srcId="{596A7534-F3D9-473C-9F9D-23E7C850334A}" destId="{BA649A3D-F59B-4E2D-8E08-C24B487F6962}" srcOrd="2" destOrd="0" presId="urn:microsoft.com/office/officeart/2005/8/layout/orgChart1"/>
    <dgm:cxn modelId="{4461CB03-BF70-4B83-A17D-03959DB1D038}" type="presParOf" srcId="{4D137572-8EE1-47A9-8ACB-F31B1E8D06C7}" destId="{8EA310C6-5FFE-49CD-9ACE-C16B9E53AE4A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2EC13F-95A4-4A73-BE08-D25D0BFBDF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1DE08C-3F6D-4A5D-ADDF-95B26275A5EA}">
      <dgm:prSet phldrT="[Texto]" custT="1"/>
      <dgm:spPr>
        <a:xfrm>
          <a:off x="928174" y="515052"/>
          <a:ext cx="16857045" cy="1516946"/>
        </a:xfrm>
        <a:prstGeom prst="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i="0" u="none" strike="noStrike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Este es el primer estudio que utiliza </a:t>
          </a:r>
          <a:r>
            <a:rPr lang="es-ES" sz="1200" b="1" i="0" u="none" strike="noStrike" cap="none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CRM para la estratificación de riesgo </a:t>
          </a:r>
          <a:r>
            <a:rPr lang="es-ES" sz="1200" b="0" i="0" u="none" strike="noStrike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en pacientes con BRIHH. En comparación con los controles, la </a:t>
          </a:r>
          <a:r>
            <a:rPr lang="es-ES" sz="1200" b="1" i="0" u="none" strike="noStrike" cap="none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mortalidad total fue 7 veces mayor y la mortalidad total o MACE fue 13 veces mayor</a:t>
          </a:r>
          <a:r>
            <a:rPr lang="es-ES" sz="1200" b="0" i="0" u="none" strike="noStrike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en el grupo con </a:t>
          </a:r>
          <a:r>
            <a:rPr lang="es-ES" sz="1200" b="1" i="0" u="none" strike="noStrike" cap="none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algún fenotipo de cardiopatía.</a:t>
          </a:r>
          <a:endParaRPr lang="es-ES" sz="1200" b="1" dirty="0">
            <a:solidFill>
              <a:schemeClr val="accent5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5E90D8B2-2993-4817-906C-018619BC4111}" type="parTrans" cxnId="{AB082C1B-7A8C-4EDA-87DE-7E15C4BF3D53}">
      <dgm:prSet/>
      <dgm:spPr/>
      <dgm:t>
        <a:bodyPr/>
        <a:lstStyle/>
        <a:p>
          <a:endParaRPr lang="es-ES" sz="1200"/>
        </a:p>
      </dgm:t>
    </dgm:pt>
    <dgm:pt modelId="{92CDA45F-7CE4-4254-8A00-F2E2B5DBFF5B}" type="sibTrans" cxnId="{AB082C1B-7A8C-4EDA-87DE-7E15C4BF3D53}">
      <dgm:prSet/>
      <dgm:spPr>
        <a:xfrm>
          <a:off x="-9144017" y="-1386072"/>
          <a:ext cx="11139657" cy="11139657"/>
        </a:xfrm>
        <a:prstGeom prst="blockArc">
          <a:avLst>
            <a:gd name="adj1" fmla="val 18900000"/>
            <a:gd name="adj2" fmla="val 2700000"/>
            <a:gd name="adj3" fmla="val 194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02B44F42-2AF1-4AFD-8639-96D81968EF21}">
      <dgm:prSet custT="1"/>
      <dgm:spPr>
        <a:xfrm>
          <a:off x="1658505" y="2430187"/>
          <a:ext cx="16126714" cy="1508908"/>
        </a:xfrm>
        <a:prstGeom prst="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i="0" u="none" strike="noStrike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 En comparación con los controles, el grupo </a:t>
          </a:r>
          <a:r>
            <a:rPr lang="es-ES" sz="1200" b="1" i="0" u="none" strike="noStrike" cap="none" dirty="0" err="1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iLBBB</a:t>
          </a:r>
          <a:r>
            <a:rPr lang="es-ES" sz="1200" b="1" i="0" u="none" strike="noStrike" cap="none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 CMR- </a:t>
          </a:r>
          <a:r>
            <a:rPr lang="es-ES" sz="1200" b="0" i="0" u="none" strike="noStrike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tuvo una mortalidad total similar</a:t>
          </a:r>
          <a:r>
            <a:rPr lang="es-ES" sz="1200" b="0" i="0" u="none" strike="noStrike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pero, en el análisis compuesto por </a:t>
          </a:r>
          <a:r>
            <a:rPr lang="es-ES" sz="1200" b="1" i="0" u="none" strike="noStrike" cap="none" baseline="0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mortalidad o MACES tuvieron 4 veces más riesgo</a:t>
          </a:r>
          <a:r>
            <a:rPr lang="es-ES" sz="1200" b="0" i="0" u="none" strike="noStrike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 de presentar alguno de estos durante el periodo de seguimiento.</a:t>
          </a:r>
          <a:endParaRPr lang="es-419" sz="12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67DFB764-4BB6-4112-9C39-4AC8E3BAF63F}" type="parTrans" cxnId="{16DC81DD-B84C-46CC-A0AA-54533B88FBFD}">
      <dgm:prSet/>
      <dgm:spPr/>
      <dgm:t>
        <a:bodyPr/>
        <a:lstStyle/>
        <a:p>
          <a:endParaRPr lang="es-ES" sz="1200"/>
        </a:p>
      </dgm:t>
    </dgm:pt>
    <dgm:pt modelId="{8E8C41FD-5FA2-42B1-B7D5-85FEA6FA9593}" type="sibTrans" cxnId="{16DC81DD-B84C-46CC-A0AA-54533B88FBFD}">
      <dgm:prSet/>
      <dgm:spPr/>
      <dgm:t>
        <a:bodyPr/>
        <a:lstStyle/>
        <a:p>
          <a:endParaRPr lang="es-ES" sz="1200"/>
        </a:p>
      </dgm:t>
    </dgm:pt>
    <dgm:pt modelId="{403A5E02-9FF1-464F-A853-629CFA27FFDC}">
      <dgm:prSet custT="1"/>
      <dgm:spPr>
        <a:xfrm>
          <a:off x="1658505" y="4273318"/>
          <a:ext cx="16126714" cy="1644880"/>
        </a:xfr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i="0" u="none" strike="noStrike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El BARIHH </a:t>
          </a:r>
          <a:r>
            <a:rPr lang="es-ES" sz="1200" b="1" i="0" u="none" strike="noStrike" cap="none" dirty="0" smtClean="0">
              <a:solidFill>
                <a:schemeClr val="accent4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asociado a fibrosis miocárdica</a:t>
          </a:r>
          <a:r>
            <a:rPr lang="es-ES" sz="1200" b="0" i="0" u="none" strike="noStrike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se asoció con </a:t>
          </a:r>
          <a:r>
            <a:rPr lang="es-ES" sz="1200" b="1" i="0" u="none" strike="noStrike" cap="none" dirty="0" smtClean="0">
              <a:solidFill>
                <a:schemeClr val="accent4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11 veces mayor riesgo de mortalidad total y 20 veces mayor riesgo de mortalidad total o MACE</a:t>
          </a:r>
          <a:r>
            <a:rPr lang="es-ES" sz="1200" b="0" i="0" u="none" strike="noStrike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en comparación con los controles, mas allá de la FEVI.</a:t>
          </a:r>
          <a:endParaRPr lang="es-419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A529D61-7FAD-4404-9ED7-DAFEB4035B16}" type="parTrans" cxnId="{A96B92BC-9794-4969-9949-9E2CF2DC06A6}">
      <dgm:prSet/>
      <dgm:spPr/>
      <dgm:t>
        <a:bodyPr/>
        <a:lstStyle/>
        <a:p>
          <a:endParaRPr lang="es-ES" sz="1200"/>
        </a:p>
      </dgm:t>
    </dgm:pt>
    <dgm:pt modelId="{29DD127D-CE63-49AB-83D1-470F704983EF}" type="sibTrans" cxnId="{A96B92BC-9794-4969-9949-9E2CF2DC06A6}">
      <dgm:prSet/>
      <dgm:spPr/>
      <dgm:t>
        <a:bodyPr/>
        <a:lstStyle/>
        <a:p>
          <a:endParaRPr lang="es-ES" sz="1200"/>
        </a:p>
      </dgm:t>
    </dgm:pt>
    <dgm:pt modelId="{DB459D9A-4C5B-45E8-9411-C9AB6CB8CB01}">
      <dgm:prSet custT="1"/>
      <dgm:spPr>
        <a:solidFill>
          <a:srgbClr val="254061"/>
        </a:solidFill>
      </dgm:spPr>
      <dgm:t>
        <a:bodyPr/>
        <a:lstStyle/>
        <a:p>
          <a:pPr algn="just"/>
          <a:r>
            <a:rPr lang="es-ES" sz="1200" b="1" i="1" u="none" strike="noStrike" cap="none" baseline="0" dirty="0" smtClean="0">
              <a:solidFill>
                <a:srgbClr val="FFFF89"/>
              </a:solidFill>
              <a:effectLst/>
              <a:latin typeface="Arial"/>
              <a:ea typeface="Arial"/>
              <a:cs typeface="Arial"/>
              <a:sym typeface="Arial"/>
            </a:rPr>
            <a:t>“Miocardiopatía inducida por BRIHH”</a:t>
          </a:r>
          <a:r>
            <a:rPr lang="es-ES" sz="1200" b="0" i="0" u="none" strike="noStrike" cap="none" baseline="0" dirty="0" smtClean="0">
              <a:solidFill>
                <a:srgbClr val="FFFF89"/>
              </a:solidFill>
              <a:effectLst/>
              <a:latin typeface="Arial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el BRI </a:t>
          </a:r>
          <a:r>
            <a:rPr lang="es-ES" sz="1200" b="0" i="1" u="none" strike="noStrike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per se</a:t>
          </a:r>
          <a:r>
            <a:rPr lang="es-ES" sz="1200" b="0" i="0" u="none" strike="noStrike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puede conducir a asincronía inter e </a:t>
          </a:r>
          <a:r>
            <a:rPr lang="es-ES" sz="1200" b="0" i="0" u="none" strike="noStrike" cap="none" baseline="0" dirty="0" err="1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intraventricular</a:t>
          </a:r>
          <a:r>
            <a:rPr lang="es-ES" sz="1200" b="0" i="0" u="none" strike="noStrike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 del VI, llenado diastólico anormal y FEVI reducida, finalmente expresado en hospitalización por IC (2% en el grupo </a:t>
          </a:r>
          <a:r>
            <a:rPr lang="es-ES" sz="1200" b="0" i="0" u="none" strike="noStrike" cap="none" baseline="0" dirty="0" err="1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iLBBB</a:t>
          </a:r>
          <a:r>
            <a:rPr lang="es-ES" sz="1200" b="0" i="0" u="none" strike="noStrike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 CRM-) .</a:t>
          </a:r>
          <a:endParaRPr lang="es-ES" sz="1200" dirty="0">
            <a:solidFill>
              <a:schemeClr val="bg1"/>
            </a:solidFill>
          </a:endParaRPr>
        </a:p>
      </dgm:t>
    </dgm:pt>
    <dgm:pt modelId="{30C3E6CD-65BE-40B3-9BCF-E84D2A3DD981}" type="parTrans" cxnId="{76C66B77-A738-45BA-8B26-5B9F6D0714C4}">
      <dgm:prSet/>
      <dgm:spPr/>
      <dgm:t>
        <a:bodyPr/>
        <a:lstStyle/>
        <a:p>
          <a:endParaRPr lang="es-ES"/>
        </a:p>
      </dgm:t>
    </dgm:pt>
    <dgm:pt modelId="{CED8DABF-712E-4401-BB35-CFB56AD506E2}" type="sibTrans" cxnId="{76C66B77-A738-45BA-8B26-5B9F6D0714C4}">
      <dgm:prSet/>
      <dgm:spPr/>
      <dgm:t>
        <a:bodyPr/>
        <a:lstStyle/>
        <a:p>
          <a:endParaRPr lang="es-ES"/>
        </a:p>
      </dgm:t>
    </dgm:pt>
    <dgm:pt modelId="{CDCF88B3-6554-486D-A551-3F924E9DD0E1}">
      <dgm:prSet custT="1"/>
      <dgm:spPr>
        <a:solidFill>
          <a:srgbClr val="254061"/>
        </a:solidFill>
      </dgm:spPr>
      <dgm:t>
        <a:bodyPr/>
        <a:lstStyle/>
        <a:p>
          <a:pPr algn="just"/>
          <a:r>
            <a:rPr lang="es-ES" sz="1300" dirty="0" smtClean="0"/>
            <a:t>Riesgo de </a:t>
          </a:r>
          <a:r>
            <a:rPr lang="es-ES" sz="1300" b="1" dirty="0" smtClean="0">
              <a:solidFill>
                <a:srgbClr val="FFFF89"/>
              </a:solidFill>
            </a:rPr>
            <a:t>progresión de BARIHH a BAV </a:t>
          </a:r>
          <a:r>
            <a:rPr lang="es-ES" sz="1300" dirty="0" smtClean="0"/>
            <a:t>que ameriten implante de MCP o RT-DAI, aun en pacientes CRM– (6%).</a:t>
          </a:r>
          <a:endParaRPr lang="es-ES" sz="1300" dirty="0"/>
        </a:p>
      </dgm:t>
    </dgm:pt>
    <dgm:pt modelId="{2B351DEB-8FBC-4FEB-A496-151DF93449A3}" type="parTrans" cxnId="{88E647C4-5F3D-49E8-959F-FF927F878BA1}">
      <dgm:prSet/>
      <dgm:spPr/>
      <dgm:t>
        <a:bodyPr/>
        <a:lstStyle/>
        <a:p>
          <a:endParaRPr lang="es-ES"/>
        </a:p>
      </dgm:t>
    </dgm:pt>
    <dgm:pt modelId="{DE8AD35C-1700-48B7-B490-CB3958B6D74F}" type="sibTrans" cxnId="{88E647C4-5F3D-49E8-959F-FF927F878BA1}">
      <dgm:prSet/>
      <dgm:spPr/>
      <dgm:t>
        <a:bodyPr/>
        <a:lstStyle/>
        <a:p>
          <a:endParaRPr lang="es-ES"/>
        </a:p>
      </dgm:t>
    </dgm:pt>
    <dgm:pt modelId="{E7A61BAA-8D17-4D4A-8BB8-CF213752EF5A}" type="pres">
      <dgm:prSet presAssocID="{0C2EC13F-95A4-4A73-BE08-D25D0BFBDF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6F5F3ED-222E-4521-B7D3-A304C780D34A}" type="pres">
      <dgm:prSet presAssocID="{0C2EC13F-95A4-4A73-BE08-D25D0BFBDF1B}" presName="Name1" presStyleCnt="0"/>
      <dgm:spPr/>
    </dgm:pt>
    <dgm:pt modelId="{D3C0BAD0-8883-49A0-953C-30F4BF91D768}" type="pres">
      <dgm:prSet presAssocID="{0C2EC13F-95A4-4A73-BE08-D25D0BFBDF1B}" presName="cycle" presStyleCnt="0"/>
      <dgm:spPr/>
    </dgm:pt>
    <dgm:pt modelId="{36CFA417-7585-4EF4-A443-155460FF806A}" type="pres">
      <dgm:prSet presAssocID="{0C2EC13F-95A4-4A73-BE08-D25D0BFBDF1B}" presName="srcNode" presStyleLbl="node1" presStyleIdx="0" presStyleCnt="5"/>
      <dgm:spPr/>
    </dgm:pt>
    <dgm:pt modelId="{CFAFCF23-CCD4-461F-95C8-65A0922C3F23}" type="pres">
      <dgm:prSet presAssocID="{0C2EC13F-95A4-4A73-BE08-D25D0BFBDF1B}" presName="conn" presStyleLbl="parChTrans1D2" presStyleIdx="0" presStyleCnt="1" custLinFactNeighborX="1981" custLinFactNeighborY="391"/>
      <dgm:spPr/>
      <dgm:t>
        <a:bodyPr/>
        <a:lstStyle/>
        <a:p>
          <a:endParaRPr lang="es-ES"/>
        </a:p>
      </dgm:t>
    </dgm:pt>
    <dgm:pt modelId="{7C84B1A6-3168-495F-B71F-1FBED9B66DF6}" type="pres">
      <dgm:prSet presAssocID="{0C2EC13F-95A4-4A73-BE08-D25D0BFBDF1B}" presName="extraNode" presStyleLbl="node1" presStyleIdx="0" presStyleCnt="5"/>
      <dgm:spPr/>
    </dgm:pt>
    <dgm:pt modelId="{6E1AF067-0DD9-4267-A54E-011BD2F519A1}" type="pres">
      <dgm:prSet presAssocID="{0C2EC13F-95A4-4A73-BE08-D25D0BFBDF1B}" presName="dstNode" presStyleLbl="node1" presStyleIdx="0" presStyleCnt="5"/>
      <dgm:spPr/>
    </dgm:pt>
    <dgm:pt modelId="{B2161164-68F5-40DF-9499-520211F0A460}" type="pres">
      <dgm:prSet presAssocID="{6F1DE08C-3F6D-4A5D-ADDF-95B26275A5EA}" presName="text_1" presStyleLbl="node1" presStyleIdx="0" presStyleCnt="5" custScaleY="1211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A3950F-6416-4E78-8CFC-03BA391C3C02}" type="pres">
      <dgm:prSet presAssocID="{6F1DE08C-3F6D-4A5D-ADDF-95B26275A5EA}" presName="accent_1" presStyleCnt="0"/>
      <dgm:spPr/>
    </dgm:pt>
    <dgm:pt modelId="{36C5CADE-01B1-4D3F-AAA9-3FF486328625}" type="pres">
      <dgm:prSet presAssocID="{6F1DE08C-3F6D-4A5D-ADDF-95B26275A5EA}" presName="accentRepeatNode" presStyleLbl="solidFgAcc1" presStyleIdx="0" presStyleCnt="5" custScaleX="74838" custScaleY="77010"/>
      <dgm:spPr>
        <a:xfrm>
          <a:off x="332344" y="660402"/>
          <a:ext cx="1191661" cy="122624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064231CF-78D6-4B12-A80E-A571D8F9EE12}" type="pres">
      <dgm:prSet presAssocID="{02B44F42-2AF1-4AFD-8639-96D81968EF21}" presName="text_2" presStyleLbl="node1" presStyleIdx="1" presStyleCnt="5" custScaleY="141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30D7F-8AD7-43C2-AA89-05D86ADE7C7F}" type="pres">
      <dgm:prSet presAssocID="{02B44F42-2AF1-4AFD-8639-96D81968EF21}" presName="accent_2" presStyleCnt="0"/>
      <dgm:spPr/>
    </dgm:pt>
    <dgm:pt modelId="{A5299F96-4F5B-4CEC-ADC9-7B64B8BC588E}" type="pres">
      <dgm:prSet presAssocID="{02B44F42-2AF1-4AFD-8639-96D81968EF21}" presName="accentRepeatNode" presStyleLbl="solidFgAcc1" presStyleIdx="1" presStyleCnt="5" custScaleX="78815" custScaleY="93730"/>
      <dgm:spPr>
        <a:xfrm>
          <a:off x="1031011" y="2438400"/>
          <a:ext cx="1254987" cy="149248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CC8EDE05-8204-4C87-906A-6A6AE31A400B}" type="pres">
      <dgm:prSet presAssocID="{DB459D9A-4C5B-45E8-9411-C9AB6CB8CB01}" presName="text_3" presStyleLbl="node1" presStyleIdx="2" presStyleCnt="5" custScaleY="1257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71878A-1E9D-49E2-8F2D-1B7AF275538D}" type="pres">
      <dgm:prSet presAssocID="{DB459D9A-4C5B-45E8-9411-C9AB6CB8CB01}" presName="accent_3" presStyleCnt="0"/>
      <dgm:spPr/>
    </dgm:pt>
    <dgm:pt modelId="{3A21F0AD-FDDF-44A6-92CD-56EB6ABA6922}" type="pres">
      <dgm:prSet presAssocID="{DB459D9A-4C5B-45E8-9411-C9AB6CB8CB01}" presName="accentRepeatNode" presStyleLbl="solidFgAcc1" presStyleIdx="2" presStyleCnt="5"/>
      <dgm:spPr/>
    </dgm:pt>
    <dgm:pt modelId="{B924C531-D139-4196-A872-B0E605785426}" type="pres">
      <dgm:prSet presAssocID="{CDCF88B3-6554-486D-A551-3F924E9DD0E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D5B324-D30C-4C8D-852C-4FB5B268DF72}" type="pres">
      <dgm:prSet presAssocID="{CDCF88B3-6554-486D-A551-3F924E9DD0E1}" presName="accent_4" presStyleCnt="0"/>
      <dgm:spPr/>
    </dgm:pt>
    <dgm:pt modelId="{23E6DBCF-6FBC-4B19-9482-4F5846887F29}" type="pres">
      <dgm:prSet presAssocID="{CDCF88B3-6554-486D-A551-3F924E9DD0E1}" presName="accentRepeatNode" presStyleLbl="solidFgAcc1" presStyleIdx="3" presStyleCnt="5"/>
      <dgm:spPr/>
    </dgm:pt>
    <dgm:pt modelId="{55A3D84E-34E8-457E-9803-013863801734}" type="pres">
      <dgm:prSet presAssocID="{403A5E02-9FF1-464F-A853-629CFA27FFD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17C4B2-6E7B-470E-AC2D-271F0C0EAEE4}" type="pres">
      <dgm:prSet presAssocID="{403A5E02-9FF1-464F-A853-629CFA27FFDC}" presName="accent_5" presStyleCnt="0"/>
      <dgm:spPr/>
    </dgm:pt>
    <dgm:pt modelId="{2C2D77B0-938B-4905-BA75-E4766B5FAA16}" type="pres">
      <dgm:prSet presAssocID="{403A5E02-9FF1-464F-A853-629CFA27FFDC}" presName="accentRepeatNode" presStyleLbl="solidFgAcc1" presStyleIdx="4" presStyleCnt="5" custScaleX="78815" custScaleY="78547"/>
      <dgm:spPr>
        <a:xfrm>
          <a:off x="1031011" y="4470398"/>
          <a:ext cx="1254987" cy="125072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</dgm:ptLst>
  <dgm:cxnLst>
    <dgm:cxn modelId="{A96B92BC-9794-4969-9949-9E2CF2DC06A6}" srcId="{0C2EC13F-95A4-4A73-BE08-D25D0BFBDF1B}" destId="{403A5E02-9FF1-464F-A853-629CFA27FFDC}" srcOrd="4" destOrd="0" parTransId="{DA529D61-7FAD-4404-9ED7-DAFEB4035B16}" sibTransId="{29DD127D-CE63-49AB-83D1-470F704983EF}"/>
    <dgm:cxn modelId="{57B09A2F-B3EC-4245-AC97-C4939FB5D24A}" type="presOf" srcId="{0C2EC13F-95A4-4A73-BE08-D25D0BFBDF1B}" destId="{E7A61BAA-8D17-4D4A-8BB8-CF213752EF5A}" srcOrd="0" destOrd="0" presId="urn:microsoft.com/office/officeart/2008/layout/VerticalCurvedList"/>
    <dgm:cxn modelId="{A26C3CD9-08AF-4495-B3E0-3C8FB304C9B6}" type="presOf" srcId="{403A5E02-9FF1-464F-A853-629CFA27FFDC}" destId="{55A3D84E-34E8-457E-9803-013863801734}" srcOrd="0" destOrd="0" presId="urn:microsoft.com/office/officeart/2008/layout/VerticalCurvedList"/>
    <dgm:cxn modelId="{76C66B77-A738-45BA-8B26-5B9F6D0714C4}" srcId="{0C2EC13F-95A4-4A73-BE08-D25D0BFBDF1B}" destId="{DB459D9A-4C5B-45E8-9411-C9AB6CB8CB01}" srcOrd="2" destOrd="0" parTransId="{30C3E6CD-65BE-40B3-9BCF-E84D2A3DD981}" sibTransId="{CED8DABF-712E-4401-BB35-CFB56AD506E2}"/>
    <dgm:cxn modelId="{33D2F648-D5B0-4ADF-865F-0AC83B419D29}" type="presOf" srcId="{CDCF88B3-6554-486D-A551-3F924E9DD0E1}" destId="{B924C531-D139-4196-A872-B0E605785426}" srcOrd="0" destOrd="0" presId="urn:microsoft.com/office/officeart/2008/layout/VerticalCurvedList"/>
    <dgm:cxn modelId="{88E647C4-5F3D-49E8-959F-FF927F878BA1}" srcId="{0C2EC13F-95A4-4A73-BE08-D25D0BFBDF1B}" destId="{CDCF88B3-6554-486D-A551-3F924E9DD0E1}" srcOrd="3" destOrd="0" parTransId="{2B351DEB-8FBC-4FEB-A496-151DF93449A3}" sibTransId="{DE8AD35C-1700-48B7-B490-CB3958B6D74F}"/>
    <dgm:cxn modelId="{6CA6B91C-909C-4E9F-87B1-CB02CEA19613}" type="presOf" srcId="{DB459D9A-4C5B-45E8-9411-C9AB6CB8CB01}" destId="{CC8EDE05-8204-4C87-906A-6A6AE31A400B}" srcOrd="0" destOrd="0" presId="urn:microsoft.com/office/officeart/2008/layout/VerticalCurvedList"/>
    <dgm:cxn modelId="{AB082C1B-7A8C-4EDA-87DE-7E15C4BF3D53}" srcId="{0C2EC13F-95A4-4A73-BE08-D25D0BFBDF1B}" destId="{6F1DE08C-3F6D-4A5D-ADDF-95B26275A5EA}" srcOrd="0" destOrd="0" parTransId="{5E90D8B2-2993-4817-906C-018619BC4111}" sibTransId="{92CDA45F-7CE4-4254-8A00-F2E2B5DBFF5B}"/>
    <dgm:cxn modelId="{16DC81DD-B84C-46CC-A0AA-54533B88FBFD}" srcId="{0C2EC13F-95A4-4A73-BE08-D25D0BFBDF1B}" destId="{02B44F42-2AF1-4AFD-8639-96D81968EF21}" srcOrd="1" destOrd="0" parTransId="{67DFB764-4BB6-4112-9C39-4AC8E3BAF63F}" sibTransId="{8E8C41FD-5FA2-42B1-B7D5-85FEA6FA9593}"/>
    <dgm:cxn modelId="{4C2D085D-B1F9-4258-90B8-3418651FA319}" type="presOf" srcId="{6F1DE08C-3F6D-4A5D-ADDF-95B26275A5EA}" destId="{B2161164-68F5-40DF-9499-520211F0A460}" srcOrd="0" destOrd="0" presId="urn:microsoft.com/office/officeart/2008/layout/VerticalCurvedList"/>
    <dgm:cxn modelId="{FC92209D-0810-49B7-9EBE-27948022DCFE}" type="presOf" srcId="{02B44F42-2AF1-4AFD-8639-96D81968EF21}" destId="{064231CF-78D6-4B12-A80E-A571D8F9EE12}" srcOrd="0" destOrd="0" presId="urn:microsoft.com/office/officeart/2008/layout/VerticalCurvedList"/>
    <dgm:cxn modelId="{F9DA72B8-2155-4B22-8C76-7C6A8FCB83DA}" type="presOf" srcId="{92CDA45F-7CE4-4254-8A00-F2E2B5DBFF5B}" destId="{CFAFCF23-CCD4-461F-95C8-65A0922C3F23}" srcOrd="0" destOrd="0" presId="urn:microsoft.com/office/officeart/2008/layout/VerticalCurvedList"/>
    <dgm:cxn modelId="{624A0575-3531-4D21-8617-E7D1045B4DAE}" type="presParOf" srcId="{E7A61BAA-8D17-4D4A-8BB8-CF213752EF5A}" destId="{36F5F3ED-222E-4521-B7D3-A304C780D34A}" srcOrd="0" destOrd="0" presId="urn:microsoft.com/office/officeart/2008/layout/VerticalCurvedList"/>
    <dgm:cxn modelId="{F86225F1-685E-447F-B01A-E8B089099E1E}" type="presParOf" srcId="{36F5F3ED-222E-4521-B7D3-A304C780D34A}" destId="{D3C0BAD0-8883-49A0-953C-30F4BF91D768}" srcOrd="0" destOrd="0" presId="urn:microsoft.com/office/officeart/2008/layout/VerticalCurvedList"/>
    <dgm:cxn modelId="{E9222352-E2C5-40F3-99BE-130D5A9FBE57}" type="presParOf" srcId="{D3C0BAD0-8883-49A0-953C-30F4BF91D768}" destId="{36CFA417-7585-4EF4-A443-155460FF806A}" srcOrd="0" destOrd="0" presId="urn:microsoft.com/office/officeart/2008/layout/VerticalCurvedList"/>
    <dgm:cxn modelId="{7E0F3EB1-5233-4C05-AD73-10B422079F1A}" type="presParOf" srcId="{D3C0BAD0-8883-49A0-953C-30F4BF91D768}" destId="{CFAFCF23-CCD4-461F-95C8-65A0922C3F23}" srcOrd="1" destOrd="0" presId="urn:microsoft.com/office/officeart/2008/layout/VerticalCurvedList"/>
    <dgm:cxn modelId="{928B701C-ECBD-4BAA-9BBA-1F8C0B6E5866}" type="presParOf" srcId="{D3C0BAD0-8883-49A0-953C-30F4BF91D768}" destId="{7C84B1A6-3168-495F-B71F-1FBED9B66DF6}" srcOrd="2" destOrd="0" presId="urn:microsoft.com/office/officeart/2008/layout/VerticalCurvedList"/>
    <dgm:cxn modelId="{5A0FF085-56DE-4259-8B14-D716D02B8532}" type="presParOf" srcId="{D3C0BAD0-8883-49A0-953C-30F4BF91D768}" destId="{6E1AF067-0DD9-4267-A54E-011BD2F519A1}" srcOrd="3" destOrd="0" presId="urn:microsoft.com/office/officeart/2008/layout/VerticalCurvedList"/>
    <dgm:cxn modelId="{D0D818E7-DF4C-4EB2-A065-E544AC98C750}" type="presParOf" srcId="{36F5F3ED-222E-4521-B7D3-A304C780D34A}" destId="{B2161164-68F5-40DF-9499-520211F0A460}" srcOrd="1" destOrd="0" presId="urn:microsoft.com/office/officeart/2008/layout/VerticalCurvedList"/>
    <dgm:cxn modelId="{25F194A8-D48A-4A8A-888F-40F3732339DB}" type="presParOf" srcId="{36F5F3ED-222E-4521-B7D3-A304C780D34A}" destId="{D7A3950F-6416-4E78-8CFC-03BA391C3C02}" srcOrd="2" destOrd="0" presId="urn:microsoft.com/office/officeart/2008/layout/VerticalCurvedList"/>
    <dgm:cxn modelId="{304C8F4C-DC07-4DAA-B104-23504513CB57}" type="presParOf" srcId="{D7A3950F-6416-4E78-8CFC-03BA391C3C02}" destId="{36C5CADE-01B1-4D3F-AAA9-3FF486328625}" srcOrd="0" destOrd="0" presId="urn:microsoft.com/office/officeart/2008/layout/VerticalCurvedList"/>
    <dgm:cxn modelId="{77DF281D-D8D2-4E90-B08A-7B32A4BA2213}" type="presParOf" srcId="{36F5F3ED-222E-4521-B7D3-A304C780D34A}" destId="{064231CF-78D6-4B12-A80E-A571D8F9EE12}" srcOrd="3" destOrd="0" presId="urn:microsoft.com/office/officeart/2008/layout/VerticalCurvedList"/>
    <dgm:cxn modelId="{D846D32B-FFCB-43E9-B6EA-140E8B5E42FF}" type="presParOf" srcId="{36F5F3ED-222E-4521-B7D3-A304C780D34A}" destId="{EA130D7F-8AD7-43C2-AA89-05D86ADE7C7F}" srcOrd="4" destOrd="0" presId="urn:microsoft.com/office/officeart/2008/layout/VerticalCurvedList"/>
    <dgm:cxn modelId="{7CEBF92D-DED6-4BA6-A355-CEE185062FFC}" type="presParOf" srcId="{EA130D7F-8AD7-43C2-AA89-05D86ADE7C7F}" destId="{A5299F96-4F5B-4CEC-ADC9-7B64B8BC588E}" srcOrd="0" destOrd="0" presId="urn:microsoft.com/office/officeart/2008/layout/VerticalCurvedList"/>
    <dgm:cxn modelId="{C3FE7CF8-106A-4B5A-81B5-43A061AC13E8}" type="presParOf" srcId="{36F5F3ED-222E-4521-B7D3-A304C780D34A}" destId="{CC8EDE05-8204-4C87-906A-6A6AE31A400B}" srcOrd="5" destOrd="0" presId="urn:microsoft.com/office/officeart/2008/layout/VerticalCurvedList"/>
    <dgm:cxn modelId="{9018D816-6C94-43D4-A608-C8BC6E74A114}" type="presParOf" srcId="{36F5F3ED-222E-4521-B7D3-A304C780D34A}" destId="{F571878A-1E9D-49E2-8F2D-1B7AF275538D}" srcOrd="6" destOrd="0" presId="urn:microsoft.com/office/officeart/2008/layout/VerticalCurvedList"/>
    <dgm:cxn modelId="{032538F1-1909-4360-9B94-3992CA5FA94A}" type="presParOf" srcId="{F571878A-1E9D-49E2-8F2D-1B7AF275538D}" destId="{3A21F0AD-FDDF-44A6-92CD-56EB6ABA6922}" srcOrd="0" destOrd="0" presId="urn:microsoft.com/office/officeart/2008/layout/VerticalCurvedList"/>
    <dgm:cxn modelId="{804577C5-EA97-4DA7-B2E9-D5629B0E32EB}" type="presParOf" srcId="{36F5F3ED-222E-4521-B7D3-A304C780D34A}" destId="{B924C531-D139-4196-A872-B0E605785426}" srcOrd="7" destOrd="0" presId="urn:microsoft.com/office/officeart/2008/layout/VerticalCurvedList"/>
    <dgm:cxn modelId="{C9820BE5-78E7-4DD4-AF98-A1C35910A48D}" type="presParOf" srcId="{36F5F3ED-222E-4521-B7D3-A304C780D34A}" destId="{21D5B324-D30C-4C8D-852C-4FB5B268DF72}" srcOrd="8" destOrd="0" presId="urn:microsoft.com/office/officeart/2008/layout/VerticalCurvedList"/>
    <dgm:cxn modelId="{7334C7E1-9711-413A-BB11-D7A55775DB8F}" type="presParOf" srcId="{21D5B324-D30C-4C8D-852C-4FB5B268DF72}" destId="{23E6DBCF-6FBC-4B19-9482-4F5846887F29}" srcOrd="0" destOrd="0" presId="urn:microsoft.com/office/officeart/2008/layout/VerticalCurvedList"/>
    <dgm:cxn modelId="{DA2A86BC-506C-403C-9AF4-BF2200D6C336}" type="presParOf" srcId="{36F5F3ED-222E-4521-B7D3-A304C780D34A}" destId="{55A3D84E-34E8-457E-9803-013863801734}" srcOrd="9" destOrd="0" presId="urn:microsoft.com/office/officeart/2008/layout/VerticalCurvedList"/>
    <dgm:cxn modelId="{9FF748CD-56E0-4B25-9292-AA74F5C27F7F}" type="presParOf" srcId="{36F5F3ED-222E-4521-B7D3-A304C780D34A}" destId="{D317C4B2-6E7B-470E-AC2D-271F0C0EAEE4}" srcOrd="10" destOrd="0" presId="urn:microsoft.com/office/officeart/2008/layout/VerticalCurvedList"/>
    <dgm:cxn modelId="{BF5E3E81-96DE-412F-BA82-D05B55B28A22}" type="presParOf" srcId="{D317C4B2-6E7B-470E-AC2D-271F0C0EAEE4}" destId="{2C2D77B0-938B-4905-BA75-E4766B5FAA1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07D32-5FD3-4403-A2F7-7FBC74793494}">
      <dsp:nvSpPr>
        <dsp:cNvPr id="0" name=""/>
        <dsp:cNvSpPr/>
      </dsp:nvSpPr>
      <dsp:spPr>
        <a:xfrm>
          <a:off x="1301804" y="1720514"/>
          <a:ext cx="310892" cy="1481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446" y="0"/>
              </a:lnTo>
              <a:lnTo>
                <a:pt x="155446" y="1481004"/>
              </a:lnTo>
              <a:lnTo>
                <a:pt x="310892" y="1481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19418" y="2423184"/>
        <a:ext cx="75664" cy="75664"/>
      </dsp:txXfrm>
    </dsp:sp>
    <dsp:sp modelId="{9F7477F3-BFCA-4C0D-B8E1-1084E2282331}">
      <dsp:nvSpPr>
        <dsp:cNvPr id="0" name=""/>
        <dsp:cNvSpPr/>
      </dsp:nvSpPr>
      <dsp:spPr>
        <a:xfrm>
          <a:off x="1301804" y="1720514"/>
          <a:ext cx="310892" cy="888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446" y="0"/>
              </a:lnTo>
              <a:lnTo>
                <a:pt x="155446" y="888602"/>
              </a:lnTo>
              <a:lnTo>
                <a:pt x="310892" y="888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33714" y="2141279"/>
        <a:ext cx="47070" cy="47070"/>
      </dsp:txXfrm>
    </dsp:sp>
    <dsp:sp modelId="{D0232EA8-103A-4355-ACFE-D1C39BE512BD}">
      <dsp:nvSpPr>
        <dsp:cNvPr id="0" name=""/>
        <dsp:cNvSpPr/>
      </dsp:nvSpPr>
      <dsp:spPr>
        <a:xfrm>
          <a:off x="1301804" y="1720514"/>
          <a:ext cx="310892" cy="29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446" y="0"/>
              </a:lnTo>
              <a:lnTo>
                <a:pt x="155446" y="296200"/>
              </a:lnTo>
              <a:lnTo>
                <a:pt x="310892" y="296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46515" y="1857879"/>
        <a:ext cx="21470" cy="21470"/>
      </dsp:txXfrm>
    </dsp:sp>
    <dsp:sp modelId="{46BAC038-9797-4A7B-A873-AEC69943C299}">
      <dsp:nvSpPr>
        <dsp:cNvPr id="0" name=""/>
        <dsp:cNvSpPr/>
      </dsp:nvSpPr>
      <dsp:spPr>
        <a:xfrm>
          <a:off x="1301804" y="1424313"/>
          <a:ext cx="310892" cy="296200"/>
        </a:xfrm>
        <a:custGeom>
          <a:avLst/>
          <a:gdLst/>
          <a:ahLst/>
          <a:cxnLst/>
          <a:rect l="0" t="0" r="0" b="0"/>
          <a:pathLst>
            <a:path>
              <a:moveTo>
                <a:pt x="0" y="296200"/>
              </a:moveTo>
              <a:lnTo>
                <a:pt x="155446" y="296200"/>
              </a:lnTo>
              <a:lnTo>
                <a:pt x="155446" y="0"/>
              </a:lnTo>
              <a:lnTo>
                <a:pt x="3108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46515" y="1561678"/>
        <a:ext cx="21470" cy="21470"/>
      </dsp:txXfrm>
    </dsp:sp>
    <dsp:sp modelId="{771856CC-D4AE-47E0-861D-143E9FE2AE96}">
      <dsp:nvSpPr>
        <dsp:cNvPr id="0" name=""/>
        <dsp:cNvSpPr/>
      </dsp:nvSpPr>
      <dsp:spPr>
        <a:xfrm>
          <a:off x="1301804" y="831911"/>
          <a:ext cx="310892" cy="888602"/>
        </a:xfrm>
        <a:custGeom>
          <a:avLst/>
          <a:gdLst/>
          <a:ahLst/>
          <a:cxnLst/>
          <a:rect l="0" t="0" r="0" b="0"/>
          <a:pathLst>
            <a:path>
              <a:moveTo>
                <a:pt x="0" y="888602"/>
              </a:moveTo>
              <a:lnTo>
                <a:pt x="155446" y="888602"/>
              </a:lnTo>
              <a:lnTo>
                <a:pt x="155446" y="0"/>
              </a:lnTo>
              <a:lnTo>
                <a:pt x="3108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33714" y="1252677"/>
        <a:ext cx="47070" cy="47070"/>
      </dsp:txXfrm>
    </dsp:sp>
    <dsp:sp modelId="{5AA6E835-DA41-4719-B66F-E2D33D19260B}">
      <dsp:nvSpPr>
        <dsp:cNvPr id="0" name=""/>
        <dsp:cNvSpPr/>
      </dsp:nvSpPr>
      <dsp:spPr>
        <a:xfrm>
          <a:off x="1301804" y="239509"/>
          <a:ext cx="310892" cy="1481004"/>
        </a:xfrm>
        <a:custGeom>
          <a:avLst/>
          <a:gdLst/>
          <a:ahLst/>
          <a:cxnLst/>
          <a:rect l="0" t="0" r="0" b="0"/>
          <a:pathLst>
            <a:path>
              <a:moveTo>
                <a:pt x="0" y="1481004"/>
              </a:moveTo>
              <a:lnTo>
                <a:pt x="155446" y="1481004"/>
              </a:lnTo>
              <a:lnTo>
                <a:pt x="155446" y="0"/>
              </a:lnTo>
              <a:lnTo>
                <a:pt x="3108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19418" y="942179"/>
        <a:ext cx="75664" cy="75664"/>
      </dsp:txXfrm>
    </dsp:sp>
    <dsp:sp modelId="{100AD43C-BF86-4FAD-A104-A013AAFF6BEC}">
      <dsp:nvSpPr>
        <dsp:cNvPr id="0" name=""/>
        <dsp:cNvSpPr/>
      </dsp:nvSpPr>
      <dsp:spPr>
        <a:xfrm rot="16200000">
          <a:off x="-710720" y="1417100"/>
          <a:ext cx="3418220" cy="60682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Fenotipos miocárdicos</a:t>
          </a:r>
          <a:endParaRPr lang="es-ES" sz="2400" kern="1200" dirty="0">
            <a:solidFill>
              <a:schemeClr val="bg1"/>
            </a:solidFill>
          </a:endParaRPr>
        </a:p>
      </dsp:txBody>
      <dsp:txXfrm>
        <a:off x="-710720" y="1417100"/>
        <a:ext cx="3418220" cy="606827"/>
      </dsp:txXfrm>
    </dsp:sp>
    <dsp:sp modelId="{D25AD850-CF85-48A9-A1C0-788FEE1B87AF}">
      <dsp:nvSpPr>
        <dsp:cNvPr id="0" name=""/>
        <dsp:cNvSpPr/>
      </dsp:nvSpPr>
      <dsp:spPr>
        <a:xfrm>
          <a:off x="1612696" y="2548"/>
          <a:ext cx="2807421" cy="4739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dilatada </a:t>
          </a:r>
          <a:endParaRPr lang="es-ES" sz="1600" b="1" kern="1200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2696" y="2548"/>
        <a:ext cx="2807421" cy="473921"/>
      </dsp:txXfrm>
    </dsp:sp>
    <dsp:sp modelId="{205E1B5A-648F-438F-A22F-91CDFB72F7C1}">
      <dsp:nvSpPr>
        <dsp:cNvPr id="0" name=""/>
        <dsp:cNvSpPr/>
      </dsp:nvSpPr>
      <dsp:spPr>
        <a:xfrm>
          <a:off x="1612696" y="594950"/>
          <a:ext cx="2807421" cy="4739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no dilatada</a:t>
          </a:r>
          <a:endParaRPr lang="es-ES" sz="1600" b="1" kern="1200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2696" y="594950"/>
        <a:ext cx="2807421" cy="473921"/>
      </dsp:txXfrm>
    </dsp:sp>
    <dsp:sp modelId="{F2AEEEDE-5AD7-4748-BD71-0EF2A4FBC202}">
      <dsp:nvSpPr>
        <dsp:cNvPr id="0" name=""/>
        <dsp:cNvSpPr/>
      </dsp:nvSpPr>
      <dsp:spPr>
        <a:xfrm>
          <a:off x="1612696" y="1187352"/>
          <a:ext cx="2807421" cy="4739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no compactada</a:t>
          </a:r>
          <a:endParaRPr lang="es-ES" sz="1600" b="1" kern="1200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2696" y="1187352"/>
        <a:ext cx="2807421" cy="473921"/>
      </dsp:txXfrm>
    </dsp:sp>
    <dsp:sp modelId="{922D48DF-4805-4368-B21A-70BCC294F793}">
      <dsp:nvSpPr>
        <dsp:cNvPr id="0" name=""/>
        <dsp:cNvSpPr/>
      </dsp:nvSpPr>
      <dsp:spPr>
        <a:xfrm>
          <a:off x="1612696" y="1779754"/>
          <a:ext cx="2807421" cy="4739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hipertrófica</a:t>
          </a:r>
          <a:endParaRPr lang="es-ES" sz="1600" b="1" kern="1200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2696" y="1779754"/>
        <a:ext cx="2807421" cy="473921"/>
      </dsp:txXfrm>
    </dsp:sp>
    <dsp:sp modelId="{8E6186F4-A338-46DD-B4A4-EF9FE8C8C8BC}">
      <dsp:nvSpPr>
        <dsp:cNvPr id="0" name=""/>
        <dsp:cNvSpPr/>
      </dsp:nvSpPr>
      <dsp:spPr>
        <a:xfrm>
          <a:off x="1612696" y="2372155"/>
          <a:ext cx="2807421" cy="4739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Miocardiopatía hipertensiva</a:t>
          </a:r>
          <a:endParaRPr lang="es-ES" sz="1600" b="1" kern="1200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2696" y="2372155"/>
        <a:ext cx="2807421" cy="473921"/>
      </dsp:txXfrm>
    </dsp:sp>
    <dsp:sp modelId="{BBC45222-1C9B-47D3-AEDA-B475CE11E33E}">
      <dsp:nvSpPr>
        <dsp:cNvPr id="0" name=""/>
        <dsp:cNvSpPr/>
      </dsp:nvSpPr>
      <dsp:spPr>
        <a:xfrm>
          <a:off x="1612696" y="2964557"/>
          <a:ext cx="2807421" cy="4739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Amiloidosis</a:t>
          </a:r>
          <a:endParaRPr lang="es-ES" sz="1600" b="1" kern="1200" dirty="0">
            <a:solidFill>
              <a:schemeClr val="accent4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2696" y="2964557"/>
        <a:ext cx="2807421" cy="473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768E-029C-427B-8254-DC982016868D}">
      <dsp:nvSpPr>
        <dsp:cNvPr id="0" name=""/>
        <dsp:cNvSpPr/>
      </dsp:nvSpPr>
      <dsp:spPr>
        <a:xfrm>
          <a:off x="1822518" y="534533"/>
          <a:ext cx="182007" cy="475167"/>
        </a:xfrm>
        <a:custGeom>
          <a:avLst/>
          <a:gdLst/>
          <a:ahLst/>
          <a:cxnLst/>
          <a:rect l="0" t="0" r="0" b="0"/>
          <a:pathLst>
            <a:path>
              <a:moveTo>
                <a:pt x="182007" y="0"/>
              </a:moveTo>
              <a:lnTo>
                <a:pt x="182007" y="475167"/>
              </a:lnTo>
              <a:lnTo>
                <a:pt x="0" y="475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E2F3A-1625-4B64-9C56-A0841DB5228D}">
      <dsp:nvSpPr>
        <dsp:cNvPr id="0" name=""/>
        <dsp:cNvSpPr/>
      </dsp:nvSpPr>
      <dsp:spPr>
        <a:xfrm>
          <a:off x="2004526" y="534533"/>
          <a:ext cx="1117818" cy="1206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683"/>
              </a:lnTo>
              <a:lnTo>
                <a:pt x="1117818" y="1041683"/>
              </a:lnTo>
              <a:lnTo>
                <a:pt x="1117818" y="1206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1213E-C77D-4014-84AB-541E913876B4}">
      <dsp:nvSpPr>
        <dsp:cNvPr id="0" name=""/>
        <dsp:cNvSpPr/>
      </dsp:nvSpPr>
      <dsp:spPr>
        <a:xfrm>
          <a:off x="985503" y="534533"/>
          <a:ext cx="1019023" cy="1206325"/>
        </a:xfrm>
        <a:custGeom>
          <a:avLst/>
          <a:gdLst/>
          <a:ahLst/>
          <a:cxnLst/>
          <a:rect l="0" t="0" r="0" b="0"/>
          <a:pathLst>
            <a:path>
              <a:moveTo>
                <a:pt x="1019023" y="0"/>
              </a:moveTo>
              <a:lnTo>
                <a:pt x="1019023" y="1041377"/>
              </a:lnTo>
              <a:lnTo>
                <a:pt x="0" y="1041377"/>
              </a:lnTo>
              <a:lnTo>
                <a:pt x="0" y="1206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50E40-5255-4A1F-B905-DC94C5863D89}">
      <dsp:nvSpPr>
        <dsp:cNvPr id="0" name=""/>
        <dsp:cNvSpPr/>
      </dsp:nvSpPr>
      <dsp:spPr>
        <a:xfrm>
          <a:off x="881539" y="260178"/>
          <a:ext cx="2245974" cy="27435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CMR en </a:t>
          </a:r>
          <a:r>
            <a:rPr lang="es-ES" sz="1400" b="1" kern="12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10.026</a:t>
          </a: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pacientes</a:t>
          </a:r>
          <a:endParaRPr lang="es-E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1539" y="260178"/>
        <a:ext cx="2245974" cy="274355"/>
      </dsp:txXfrm>
    </dsp:sp>
    <dsp:sp modelId="{9F0DABCD-4544-4D8C-AA4F-178A401F2CD1}">
      <dsp:nvSpPr>
        <dsp:cNvPr id="0" name=""/>
        <dsp:cNvSpPr/>
      </dsp:nvSpPr>
      <dsp:spPr>
        <a:xfrm>
          <a:off x="25295" y="1740858"/>
          <a:ext cx="1920415" cy="63038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7</a:t>
          </a: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excluidos por calidad diagnóstica insuficiente </a:t>
          </a:r>
          <a:endParaRPr lang="es-E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95" y="1740858"/>
        <a:ext cx="1920415" cy="630382"/>
      </dsp:txXfrm>
    </dsp:sp>
    <dsp:sp modelId="{CE8B3CBB-ECBA-45A7-AAFE-18142BB3166C}">
      <dsp:nvSpPr>
        <dsp:cNvPr id="0" name=""/>
        <dsp:cNvSpPr/>
      </dsp:nvSpPr>
      <dsp:spPr>
        <a:xfrm>
          <a:off x="2244894" y="1741164"/>
          <a:ext cx="1754901" cy="47988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excluidos por EVC significativa </a:t>
          </a:r>
          <a:endParaRPr lang="es-E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44894" y="1741164"/>
        <a:ext cx="1754901" cy="479887"/>
      </dsp:txXfrm>
    </dsp:sp>
    <dsp:sp modelId="{87D09DA6-4F28-494F-BB1E-C96C6C27EA97}">
      <dsp:nvSpPr>
        <dsp:cNvPr id="0" name=""/>
        <dsp:cNvSpPr/>
      </dsp:nvSpPr>
      <dsp:spPr>
        <a:xfrm>
          <a:off x="539618" y="757463"/>
          <a:ext cx="1282900" cy="5044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205</a:t>
          </a: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con RT Gadolinio</a:t>
          </a:r>
          <a:endParaRPr lang="es-E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9618" y="757463"/>
        <a:ext cx="1282900" cy="504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F2E64-4548-406E-AD8D-9FE33FE702F1}">
      <dsp:nvSpPr>
        <dsp:cNvPr id="0" name=""/>
        <dsp:cNvSpPr/>
      </dsp:nvSpPr>
      <dsp:spPr>
        <a:xfrm>
          <a:off x="7203642" y="1759161"/>
          <a:ext cx="192022" cy="1497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778"/>
              </a:lnTo>
              <a:lnTo>
                <a:pt x="192022" y="149777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CCF56-5906-4CEF-9216-739160B3B094}">
      <dsp:nvSpPr>
        <dsp:cNvPr id="0" name=""/>
        <dsp:cNvSpPr/>
      </dsp:nvSpPr>
      <dsp:spPr>
        <a:xfrm>
          <a:off x="7203642" y="1759161"/>
          <a:ext cx="192022" cy="588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870"/>
              </a:lnTo>
              <a:lnTo>
                <a:pt x="192022" y="5888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F7950-4D15-4190-9FD0-4D8C3B993D0A}">
      <dsp:nvSpPr>
        <dsp:cNvPr id="0" name=""/>
        <dsp:cNvSpPr/>
      </dsp:nvSpPr>
      <dsp:spPr>
        <a:xfrm>
          <a:off x="4177937" y="850252"/>
          <a:ext cx="3537766" cy="26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16"/>
              </a:lnTo>
              <a:lnTo>
                <a:pt x="3537766" y="134416"/>
              </a:lnTo>
              <a:lnTo>
                <a:pt x="3537766" y="26883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2826C-5DF2-4746-B2D2-6F52BE704F5F}">
      <dsp:nvSpPr>
        <dsp:cNvPr id="0" name=""/>
        <dsp:cNvSpPr/>
      </dsp:nvSpPr>
      <dsp:spPr>
        <a:xfrm>
          <a:off x="5200324" y="1648287"/>
          <a:ext cx="267745" cy="539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19"/>
              </a:lnTo>
              <a:lnTo>
                <a:pt x="267745" y="53921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F64EC-6A38-4537-B35B-68ECEA8D23F9}">
      <dsp:nvSpPr>
        <dsp:cNvPr id="0" name=""/>
        <dsp:cNvSpPr/>
      </dsp:nvSpPr>
      <dsp:spPr>
        <a:xfrm>
          <a:off x="4177937" y="850252"/>
          <a:ext cx="1736373" cy="26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16"/>
              </a:lnTo>
              <a:lnTo>
                <a:pt x="1736373" y="134416"/>
              </a:lnTo>
              <a:lnTo>
                <a:pt x="1736373" y="26883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E087F-AF26-4ED9-AF50-22E929767BCF}">
      <dsp:nvSpPr>
        <dsp:cNvPr id="0" name=""/>
        <dsp:cNvSpPr/>
      </dsp:nvSpPr>
      <dsp:spPr>
        <a:xfrm>
          <a:off x="3263558" y="1639857"/>
          <a:ext cx="248239" cy="577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051"/>
              </a:lnTo>
              <a:lnTo>
                <a:pt x="248239" y="57705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D6D0A-2580-426E-A6BE-AACC856122A4}">
      <dsp:nvSpPr>
        <dsp:cNvPr id="0" name=""/>
        <dsp:cNvSpPr/>
      </dsp:nvSpPr>
      <dsp:spPr>
        <a:xfrm>
          <a:off x="3925530" y="850252"/>
          <a:ext cx="252407" cy="268832"/>
        </a:xfrm>
        <a:custGeom>
          <a:avLst/>
          <a:gdLst/>
          <a:ahLst/>
          <a:cxnLst/>
          <a:rect l="0" t="0" r="0" b="0"/>
          <a:pathLst>
            <a:path>
              <a:moveTo>
                <a:pt x="252407" y="0"/>
              </a:moveTo>
              <a:lnTo>
                <a:pt x="252407" y="134416"/>
              </a:lnTo>
              <a:lnTo>
                <a:pt x="0" y="134416"/>
              </a:lnTo>
              <a:lnTo>
                <a:pt x="0" y="268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805B5-9442-4F8C-B4E8-4921F18F6A1D}">
      <dsp:nvSpPr>
        <dsp:cNvPr id="0" name=""/>
        <dsp:cNvSpPr/>
      </dsp:nvSpPr>
      <dsp:spPr>
        <a:xfrm>
          <a:off x="1677095" y="1615694"/>
          <a:ext cx="192022" cy="588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870"/>
              </a:lnTo>
              <a:lnTo>
                <a:pt x="192022" y="5888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BF654-DEE8-4322-8E68-69E5BEC85977}">
      <dsp:nvSpPr>
        <dsp:cNvPr id="0" name=""/>
        <dsp:cNvSpPr/>
      </dsp:nvSpPr>
      <dsp:spPr>
        <a:xfrm>
          <a:off x="2189156" y="850252"/>
          <a:ext cx="1988781" cy="268832"/>
        </a:xfrm>
        <a:custGeom>
          <a:avLst/>
          <a:gdLst/>
          <a:ahLst/>
          <a:cxnLst/>
          <a:rect l="0" t="0" r="0" b="0"/>
          <a:pathLst>
            <a:path>
              <a:moveTo>
                <a:pt x="1988781" y="0"/>
              </a:moveTo>
              <a:lnTo>
                <a:pt x="1988781" y="134416"/>
              </a:lnTo>
              <a:lnTo>
                <a:pt x="0" y="134416"/>
              </a:lnTo>
              <a:lnTo>
                <a:pt x="0" y="268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A93E5-64A7-4D64-9DB3-9E4510EC156C}">
      <dsp:nvSpPr>
        <dsp:cNvPr id="0" name=""/>
        <dsp:cNvSpPr/>
      </dsp:nvSpPr>
      <dsp:spPr>
        <a:xfrm>
          <a:off x="128110" y="1615694"/>
          <a:ext cx="192022" cy="666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876"/>
              </a:lnTo>
              <a:lnTo>
                <a:pt x="192022" y="66687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FCE0F-4C6A-440F-BE06-54E6A2ECA295}">
      <dsp:nvSpPr>
        <dsp:cNvPr id="0" name=""/>
        <dsp:cNvSpPr/>
      </dsp:nvSpPr>
      <dsp:spPr>
        <a:xfrm>
          <a:off x="640171" y="850252"/>
          <a:ext cx="3537766" cy="268832"/>
        </a:xfrm>
        <a:custGeom>
          <a:avLst/>
          <a:gdLst/>
          <a:ahLst/>
          <a:cxnLst/>
          <a:rect l="0" t="0" r="0" b="0"/>
          <a:pathLst>
            <a:path>
              <a:moveTo>
                <a:pt x="3537766" y="0"/>
              </a:moveTo>
              <a:lnTo>
                <a:pt x="3537766" y="134416"/>
              </a:lnTo>
              <a:lnTo>
                <a:pt x="0" y="134416"/>
              </a:lnTo>
              <a:lnTo>
                <a:pt x="0" y="26883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DDDCE-077D-48EA-A695-A41830DAA5DF}">
      <dsp:nvSpPr>
        <dsp:cNvPr id="0" name=""/>
        <dsp:cNvSpPr/>
      </dsp:nvSpPr>
      <dsp:spPr>
        <a:xfrm>
          <a:off x="3034607" y="487022"/>
          <a:ext cx="2286659" cy="36323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ANÁLISIS ESTADÍSTICO</a:t>
          </a:r>
          <a:endParaRPr lang="es-E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4607" y="487022"/>
        <a:ext cx="2286659" cy="363230"/>
      </dsp:txXfrm>
    </dsp:sp>
    <dsp:sp modelId="{90336728-B02B-4E83-A463-C56E1E21C921}">
      <dsp:nvSpPr>
        <dsp:cNvPr id="0" name=""/>
        <dsp:cNvSpPr/>
      </dsp:nvSpPr>
      <dsp:spPr>
        <a:xfrm>
          <a:off x="95" y="1119084"/>
          <a:ext cx="1280152" cy="496609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Variables categóricas</a:t>
          </a:r>
        </a:p>
      </dsp:txBody>
      <dsp:txXfrm>
        <a:off x="95" y="1119084"/>
        <a:ext cx="1280152" cy="496609"/>
      </dsp:txXfrm>
    </dsp:sp>
    <dsp:sp modelId="{0764B129-1A53-4E7A-8796-0272CFEB9633}">
      <dsp:nvSpPr>
        <dsp:cNvPr id="0" name=""/>
        <dsp:cNvSpPr/>
      </dsp:nvSpPr>
      <dsp:spPr>
        <a:xfrm>
          <a:off x="320133" y="1884526"/>
          <a:ext cx="1056215" cy="796088"/>
        </a:xfrm>
        <a:prstGeom prst="rect">
          <a:avLst/>
        </a:prstGeom>
        <a:noFill/>
        <a:ln w="25400" cap="flat" cmpd="sng" algn="ctr">
          <a:solidFill>
            <a:srgbClr val="2E0D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Números absolutos y porcentajes</a:t>
          </a:r>
        </a:p>
      </dsp:txBody>
      <dsp:txXfrm>
        <a:off x="320133" y="1884526"/>
        <a:ext cx="1056215" cy="796088"/>
      </dsp:txXfrm>
    </dsp:sp>
    <dsp:sp modelId="{DBF825E1-1671-42D7-A1DD-8572B77CFCB5}">
      <dsp:nvSpPr>
        <dsp:cNvPr id="0" name=""/>
        <dsp:cNvSpPr/>
      </dsp:nvSpPr>
      <dsp:spPr>
        <a:xfrm>
          <a:off x="1549080" y="1119084"/>
          <a:ext cx="1280152" cy="496609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Variables continuas </a:t>
          </a:r>
          <a:endParaRPr lang="es-E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9080" y="1119084"/>
        <a:ext cx="1280152" cy="496609"/>
      </dsp:txXfrm>
    </dsp:sp>
    <dsp:sp modelId="{C29EFB37-BFDA-41A9-81A2-4615FC5D9B55}">
      <dsp:nvSpPr>
        <dsp:cNvPr id="0" name=""/>
        <dsp:cNvSpPr/>
      </dsp:nvSpPr>
      <dsp:spPr>
        <a:xfrm>
          <a:off x="1869118" y="1884526"/>
          <a:ext cx="1036296" cy="640076"/>
        </a:xfrm>
        <a:prstGeom prst="rect">
          <a:avLst/>
        </a:prstGeom>
        <a:noFill/>
        <a:ln w="25400" cap="flat" cmpd="sng" algn="ctr">
          <a:solidFill>
            <a:srgbClr val="2E0D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Media- DE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69118" y="1884526"/>
        <a:ext cx="1036296" cy="640076"/>
      </dsp:txXfrm>
    </dsp:sp>
    <dsp:sp modelId="{A6703FCA-49A2-4E2F-86E7-F4B7EBBAB28A}">
      <dsp:nvSpPr>
        <dsp:cNvPr id="0" name=""/>
        <dsp:cNvSpPr/>
      </dsp:nvSpPr>
      <dsp:spPr>
        <a:xfrm>
          <a:off x="3098065" y="1119084"/>
          <a:ext cx="1654930" cy="52077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Comparación de variables continuas</a:t>
          </a:r>
          <a:endParaRPr lang="es-E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98065" y="1119084"/>
        <a:ext cx="1654930" cy="520772"/>
      </dsp:txXfrm>
    </dsp:sp>
    <dsp:sp modelId="{F9A460A1-DF4A-404B-BB77-B04726E448D0}">
      <dsp:nvSpPr>
        <dsp:cNvPr id="0" name=""/>
        <dsp:cNvSpPr/>
      </dsp:nvSpPr>
      <dsp:spPr>
        <a:xfrm>
          <a:off x="3511797" y="1908689"/>
          <a:ext cx="1442053" cy="616438"/>
        </a:xfrm>
        <a:prstGeom prst="rect">
          <a:avLst/>
        </a:prstGeom>
        <a:noFill/>
        <a:ln w="25400" cap="flat" cmpd="sng" algn="ctr">
          <a:solidFill>
            <a:srgbClr val="2E0D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altLang="es-419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Prueba T </a:t>
          </a:r>
          <a:r>
            <a:rPr lang="es-419" altLang="es-419" sz="14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1797" y="1908689"/>
        <a:ext cx="1442053" cy="616438"/>
      </dsp:txXfrm>
    </dsp:sp>
    <dsp:sp modelId="{ACB661B9-6D40-41C4-BC2A-91D0CF8A34B7}">
      <dsp:nvSpPr>
        <dsp:cNvPr id="0" name=""/>
        <dsp:cNvSpPr/>
      </dsp:nvSpPr>
      <dsp:spPr>
        <a:xfrm>
          <a:off x="5021827" y="1119084"/>
          <a:ext cx="1784968" cy="52920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Comparar variables nominales</a:t>
          </a:r>
          <a:endParaRPr lang="es-E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1827" y="1119084"/>
        <a:ext cx="1784968" cy="529202"/>
      </dsp:txXfrm>
    </dsp:sp>
    <dsp:sp modelId="{FB7F84B9-CFD3-44EE-B732-5093663AE7FB}">
      <dsp:nvSpPr>
        <dsp:cNvPr id="0" name=""/>
        <dsp:cNvSpPr/>
      </dsp:nvSpPr>
      <dsp:spPr>
        <a:xfrm>
          <a:off x="5468069" y="1917119"/>
          <a:ext cx="1280152" cy="540774"/>
        </a:xfrm>
        <a:prstGeom prst="rect">
          <a:avLst/>
        </a:prstGeom>
        <a:noFill/>
        <a:ln w="25400" cap="flat" cmpd="sng" algn="ctr">
          <a:solidFill>
            <a:srgbClr val="2E0D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altLang="es-419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Prueba χ2</a:t>
          </a:r>
          <a:endParaRPr lang="es-ES" sz="1400" kern="1200" baseline="30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68069" y="1917119"/>
        <a:ext cx="1280152" cy="540774"/>
      </dsp:txXfrm>
    </dsp:sp>
    <dsp:sp modelId="{AA171AFB-5605-4C6F-B6FC-E2D2E541A569}">
      <dsp:nvSpPr>
        <dsp:cNvPr id="0" name=""/>
        <dsp:cNvSpPr/>
      </dsp:nvSpPr>
      <dsp:spPr>
        <a:xfrm>
          <a:off x="7075627" y="1119084"/>
          <a:ext cx="1280152" cy="64007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Análisis de supervivencia</a:t>
          </a:r>
          <a:endParaRPr lang="es-ES" sz="1400" b="1" kern="1200" baseline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75627" y="1119084"/>
        <a:ext cx="1280152" cy="640076"/>
      </dsp:txXfrm>
    </dsp:sp>
    <dsp:sp modelId="{5087851E-58F7-4B33-ADD7-675CBD2A78E8}">
      <dsp:nvSpPr>
        <dsp:cNvPr id="0" name=""/>
        <dsp:cNvSpPr/>
      </dsp:nvSpPr>
      <dsp:spPr>
        <a:xfrm>
          <a:off x="7395665" y="2027993"/>
          <a:ext cx="1280152" cy="640076"/>
        </a:xfrm>
        <a:prstGeom prst="rect">
          <a:avLst/>
        </a:prstGeom>
        <a:noFill/>
        <a:ln w="25400" cap="flat" cmpd="sng" algn="ctr">
          <a:solidFill>
            <a:srgbClr val="2E0D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Curva de Kaplan </a:t>
          </a:r>
          <a:r>
            <a:rPr lang="es-ES" sz="1400" kern="1200" baseline="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Meier</a:t>
          </a:r>
          <a:endParaRPr lang="es-ES" sz="1400" kern="1200" baseline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95665" y="2027993"/>
        <a:ext cx="1280152" cy="640076"/>
      </dsp:txXfrm>
    </dsp:sp>
    <dsp:sp modelId="{54649FE1-D60F-4277-8B91-13418E6A1803}">
      <dsp:nvSpPr>
        <dsp:cNvPr id="0" name=""/>
        <dsp:cNvSpPr/>
      </dsp:nvSpPr>
      <dsp:spPr>
        <a:xfrm>
          <a:off x="7395665" y="2936901"/>
          <a:ext cx="1280152" cy="640076"/>
        </a:xfrm>
        <a:prstGeom prst="rect">
          <a:avLst/>
        </a:prstGeom>
        <a:noFill/>
        <a:ln w="25400" cap="flat" cmpd="sng" algn="ctr">
          <a:solidFill>
            <a:srgbClr val="2E0D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Prueba de </a:t>
          </a:r>
          <a:r>
            <a:rPr lang="es-ES" sz="1400" kern="1200" baseline="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long</a:t>
          </a:r>
          <a:r>
            <a:rPr lang="es-ES" sz="1400" kern="1200" baseline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-Rank</a:t>
          </a:r>
          <a:endParaRPr lang="es-ES" sz="1400" kern="1200" baseline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95665" y="2936901"/>
        <a:ext cx="1280152" cy="640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FCF23-CCD4-461F-95C8-65A0922C3F23}">
      <dsp:nvSpPr>
        <dsp:cNvPr id="0" name=""/>
        <dsp:cNvSpPr/>
      </dsp:nvSpPr>
      <dsp:spPr>
        <a:xfrm>
          <a:off x="-4031375" y="-614403"/>
          <a:ext cx="4919837" cy="4919837"/>
        </a:xfrm>
        <a:prstGeom prst="blockArc">
          <a:avLst>
            <a:gd name="adj1" fmla="val 18900000"/>
            <a:gd name="adj2" fmla="val 2700000"/>
            <a:gd name="adj3" fmla="val 194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61164-68F5-40DF-9499-520211F0A460}">
      <dsp:nvSpPr>
        <dsp:cNvPr id="0" name=""/>
        <dsp:cNvSpPr/>
      </dsp:nvSpPr>
      <dsp:spPr>
        <a:xfrm>
          <a:off x="346518" y="179827"/>
          <a:ext cx="8427060" cy="553484"/>
        </a:xfrm>
        <a:prstGeom prst="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518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Este es el primer estudio que utiliza </a:t>
          </a:r>
          <a:r>
            <a:rPr lang="es-ES" sz="1200" b="1" i="0" u="none" strike="noStrike" kern="1200" cap="none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CRM para la estratificación de riesgo </a:t>
          </a:r>
          <a:r>
            <a:rPr lang="es-ES" sz="1200" b="0" i="0" u="none" strike="noStrike" kern="1200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en pacientes con BRIHH. En comparación con los controles, la </a:t>
          </a:r>
          <a:r>
            <a:rPr lang="es-ES" sz="1200" b="1" i="0" u="none" strike="noStrike" kern="1200" cap="none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mortalidad total fue 7 veces mayor y la mortalidad total o MACE fue 13 veces mayor</a:t>
          </a:r>
          <a:r>
            <a:rPr lang="es-ES" sz="1200" b="0" i="0" u="none" strike="noStrike" kern="1200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en el grupo con </a:t>
          </a:r>
          <a:r>
            <a:rPr lang="es-ES" sz="1200" b="1" i="0" u="none" strike="noStrike" kern="1200" cap="none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algún fenotipo de cardiopatía.</a:t>
          </a:r>
          <a:endParaRPr lang="es-ES" sz="1200" b="1" kern="1200" dirty="0">
            <a:solidFill>
              <a:schemeClr val="accent5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346518" y="179827"/>
        <a:ext cx="8427060" cy="553484"/>
      </dsp:txXfrm>
    </dsp:sp>
    <dsp:sp modelId="{36C5CADE-01B1-4D3F-AAA9-3FF486328625}">
      <dsp:nvSpPr>
        <dsp:cNvPr id="0" name=""/>
        <dsp:cNvSpPr/>
      </dsp:nvSpPr>
      <dsp:spPr>
        <a:xfrm>
          <a:off x="132895" y="236746"/>
          <a:ext cx="427246" cy="43964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231CF-78D6-4B12-A80E-A571D8F9EE12}">
      <dsp:nvSpPr>
        <dsp:cNvPr id="0" name=""/>
        <dsp:cNvSpPr/>
      </dsp:nvSpPr>
      <dsp:spPr>
        <a:xfrm>
          <a:off x="673787" y="818017"/>
          <a:ext cx="8099791" cy="646814"/>
        </a:xfrm>
        <a:prstGeom prst="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518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 En comparación con los controles, el grupo </a:t>
          </a:r>
          <a:r>
            <a:rPr lang="es-ES" sz="1200" b="1" i="0" u="none" strike="noStrike" kern="1200" cap="none" dirty="0" err="1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iLBBB</a:t>
          </a:r>
          <a:r>
            <a:rPr lang="es-ES" sz="1200" b="1" i="0" u="none" strike="noStrike" kern="1200" cap="none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 CMR- </a:t>
          </a:r>
          <a:r>
            <a:rPr lang="es-ES" sz="1200" b="0" i="0" u="none" strike="noStrike" kern="1200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tuvo una mortalidad total similar</a:t>
          </a:r>
          <a:r>
            <a:rPr lang="es-ES" sz="1200" b="0" i="0" u="none" strike="noStrike" kern="1200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pero, en el análisis compuesto por </a:t>
          </a:r>
          <a:r>
            <a:rPr lang="es-ES" sz="1200" b="1" i="0" u="none" strike="noStrike" kern="1200" cap="none" baseline="0" dirty="0" smtClean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mortalidad o MACES tuvieron 4 veces más riesgo</a:t>
          </a:r>
          <a:r>
            <a:rPr lang="es-ES" sz="1200" b="0" i="0" u="none" strike="noStrike" kern="1200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 de presentar alguno de estos durante el periodo de seguimiento.</a:t>
          </a:r>
          <a:endParaRPr lang="es-419" sz="12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673787" y="818017"/>
        <a:ext cx="8099791" cy="646814"/>
      </dsp:txXfrm>
    </dsp:sp>
    <dsp:sp modelId="{A5299F96-4F5B-4CEC-ADC9-7B64B8BC588E}">
      <dsp:nvSpPr>
        <dsp:cNvPr id="0" name=""/>
        <dsp:cNvSpPr/>
      </dsp:nvSpPr>
      <dsp:spPr>
        <a:xfrm>
          <a:off x="448812" y="873874"/>
          <a:ext cx="449950" cy="53509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EDE05-8204-4C87-906A-6A6AE31A400B}">
      <dsp:nvSpPr>
        <dsp:cNvPr id="0" name=""/>
        <dsp:cNvSpPr/>
      </dsp:nvSpPr>
      <dsp:spPr>
        <a:xfrm>
          <a:off x="774233" y="1539180"/>
          <a:ext cx="7999345" cy="574196"/>
        </a:xfrm>
        <a:prstGeom prst="rect">
          <a:avLst/>
        </a:prstGeom>
        <a:solidFill>
          <a:srgbClr val="2540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518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u="none" strike="noStrike" kern="1200" cap="none" baseline="0" dirty="0" smtClean="0">
              <a:solidFill>
                <a:srgbClr val="FFFF89"/>
              </a:solidFill>
              <a:effectLst/>
              <a:latin typeface="Arial"/>
              <a:ea typeface="Arial"/>
              <a:cs typeface="Arial"/>
              <a:sym typeface="Arial"/>
            </a:rPr>
            <a:t>“Miocardiopatía inducida por BRIHH”</a:t>
          </a:r>
          <a:r>
            <a:rPr lang="es-ES" sz="1200" b="0" i="0" u="none" strike="noStrike" kern="1200" cap="none" baseline="0" dirty="0" smtClean="0">
              <a:solidFill>
                <a:srgbClr val="FFFF89"/>
              </a:solidFill>
              <a:effectLst/>
              <a:latin typeface="Arial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kern="1200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el BRI </a:t>
          </a:r>
          <a:r>
            <a:rPr lang="es-ES" sz="1200" b="0" i="1" u="none" strike="noStrike" kern="1200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per se</a:t>
          </a:r>
          <a:r>
            <a:rPr lang="es-ES" sz="1200" b="0" i="0" u="none" strike="noStrike" kern="1200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puede conducir a asincronía inter e </a:t>
          </a:r>
          <a:r>
            <a:rPr lang="es-ES" sz="1200" b="0" i="0" u="none" strike="noStrike" kern="1200" cap="none" baseline="0" dirty="0" err="1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intraventricular</a:t>
          </a:r>
          <a:r>
            <a:rPr lang="es-ES" sz="1200" b="0" i="0" u="none" strike="noStrike" kern="1200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 del VI, llenado diastólico anormal y FEVI reducida, finalmente expresado en hospitalización por IC (2% en el grupo </a:t>
          </a:r>
          <a:r>
            <a:rPr lang="es-ES" sz="1200" b="0" i="0" u="none" strike="noStrike" kern="1200" cap="none" baseline="0" dirty="0" err="1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iLBBB</a:t>
          </a:r>
          <a:r>
            <a:rPr lang="es-ES" sz="1200" b="0" i="0" u="none" strike="noStrike" kern="1200" cap="none" baseline="0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 CRM-) .</a:t>
          </a:r>
          <a:endParaRPr lang="es-ES" sz="1200" kern="1200" dirty="0">
            <a:solidFill>
              <a:schemeClr val="bg1"/>
            </a:solidFill>
          </a:endParaRPr>
        </a:p>
      </dsp:txBody>
      <dsp:txXfrm>
        <a:off x="774233" y="1539180"/>
        <a:ext cx="7999345" cy="574196"/>
      </dsp:txXfrm>
    </dsp:sp>
    <dsp:sp modelId="{3A21F0AD-FDDF-44A6-92CD-56EB6ABA6922}">
      <dsp:nvSpPr>
        <dsp:cNvPr id="0" name=""/>
        <dsp:cNvSpPr/>
      </dsp:nvSpPr>
      <dsp:spPr>
        <a:xfrm>
          <a:off x="488785" y="1540831"/>
          <a:ext cx="570894" cy="570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4C531-D139-4196-A872-B0E605785426}">
      <dsp:nvSpPr>
        <dsp:cNvPr id="0" name=""/>
        <dsp:cNvSpPr/>
      </dsp:nvSpPr>
      <dsp:spPr>
        <a:xfrm>
          <a:off x="673787" y="2282775"/>
          <a:ext cx="8099791" cy="456715"/>
        </a:xfrm>
        <a:prstGeom prst="rect">
          <a:avLst/>
        </a:prstGeom>
        <a:solidFill>
          <a:srgbClr val="2540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518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Riesgo de </a:t>
          </a:r>
          <a:r>
            <a:rPr lang="es-ES" sz="1300" b="1" kern="1200" dirty="0" smtClean="0">
              <a:solidFill>
                <a:srgbClr val="FFFF89"/>
              </a:solidFill>
            </a:rPr>
            <a:t>progresión de BARIHH a BAV </a:t>
          </a:r>
          <a:r>
            <a:rPr lang="es-ES" sz="1300" kern="1200" dirty="0" smtClean="0"/>
            <a:t>que ameriten implante de MCP o RT-DAI, aun en pacientes CRM– (6%).</a:t>
          </a:r>
          <a:endParaRPr lang="es-ES" sz="1300" kern="1200" dirty="0"/>
        </a:p>
      </dsp:txBody>
      <dsp:txXfrm>
        <a:off x="673787" y="2282775"/>
        <a:ext cx="8099791" cy="456715"/>
      </dsp:txXfrm>
    </dsp:sp>
    <dsp:sp modelId="{23E6DBCF-6FBC-4B19-9482-4F5846887F29}">
      <dsp:nvSpPr>
        <dsp:cNvPr id="0" name=""/>
        <dsp:cNvSpPr/>
      </dsp:nvSpPr>
      <dsp:spPr>
        <a:xfrm>
          <a:off x="388340" y="2225686"/>
          <a:ext cx="570894" cy="570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3D84E-34E8-457E-9803-013863801734}">
      <dsp:nvSpPr>
        <dsp:cNvPr id="0" name=""/>
        <dsp:cNvSpPr/>
      </dsp:nvSpPr>
      <dsp:spPr>
        <a:xfrm>
          <a:off x="346518" y="2967630"/>
          <a:ext cx="8427060" cy="456715"/>
        </a:xfrm>
        <a:prstGeom prst="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518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El BARIHH </a:t>
          </a:r>
          <a:r>
            <a:rPr lang="es-ES" sz="1200" b="1" i="0" u="none" strike="noStrike" kern="1200" cap="none" dirty="0" smtClean="0">
              <a:solidFill>
                <a:schemeClr val="accent4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asociado a fibrosis miocárdica</a:t>
          </a:r>
          <a:r>
            <a:rPr lang="es-ES" sz="1200" b="0" i="0" u="none" strike="noStrike" kern="1200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se asoció con </a:t>
          </a:r>
          <a:r>
            <a:rPr lang="es-ES" sz="1200" b="1" i="0" u="none" strike="noStrike" kern="1200" cap="none" dirty="0" smtClean="0">
              <a:solidFill>
                <a:schemeClr val="accent4">
                  <a:lumMod val="75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11 veces mayor riesgo de mortalidad total y 20 veces mayor riesgo de mortalidad total o MACE</a:t>
          </a:r>
          <a:r>
            <a:rPr lang="es-ES" sz="1200" b="0" i="0" u="none" strike="noStrike" kern="1200" cap="none" dirty="0" smtClean="0">
              <a:solidFill>
                <a:schemeClr val="bg1"/>
              </a:solidFill>
              <a:effectLst/>
              <a:latin typeface="Arial"/>
              <a:ea typeface="Arial"/>
              <a:cs typeface="Arial"/>
              <a:sym typeface="Arial"/>
            </a:rPr>
            <a:t>, en comparación con los controles, mas allá de la FEVI.</a:t>
          </a:r>
          <a:endParaRPr lang="es-419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6518" y="2967630"/>
        <a:ext cx="8427060" cy="456715"/>
      </dsp:txXfrm>
    </dsp:sp>
    <dsp:sp modelId="{2C2D77B0-938B-4905-BA75-E4766B5FAA16}">
      <dsp:nvSpPr>
        <dsp:cNvPr id="0" name=""/>
        <dsp:cNvSpPr/>
      </dsp:nvSpPr>
      <dsp:spPr>
        <a:xfrm>
          <a:off x="121543" y="2971777"/>
          <a:ext cx="449950" cy="44842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47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74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769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06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779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802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295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3735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864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423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58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484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10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694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416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es-E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288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es-E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690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986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0490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794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255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93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5f69a920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5f69a920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831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614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415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20958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541446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765433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3467100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0311927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329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s-ES" b="0" dirty="0" smtClean="0"/>
          </a:p>
        </p:txBody>
      </p:sp>
    </p:spTree>
    <p:extLst>
      <p:ext uri="{BB962C8B-B14F-4D97-AF65-F5344CB8AC3E}">
        <p14:creationId xmlns:p14="http://schemas.microsoft.com/office/powerpoint/2010/main" val="3564997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57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668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942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54648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afead7cb4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afead7cb4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49370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03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8602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5363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7326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6139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0850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99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2912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5f69a920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5f69a920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302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7899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32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718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123950"/>
            <a:ext cx="7704000" cy="3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 rot="-5400000" flipH="1">
            <a:off x="3824400" y="708150"/>
            <a:ext cx="590400" cy="83916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9525" y="537250"/>
            <a:ext cx="685800" cy="3804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-5400000" flipH="1">
            <a:off x="8548875" y="4489500"/>
            <a:ext cx="590400" cy="8289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5222700" y="767675"/>
            <a:ext cx="3951000" cy="0"/>
          </a:xfrm>
          <a:prstGeom prst="straightConnector1">
            <a:avLst/>
          </a:prstGeom>
          <a:noFill/>
          <a:ln w="28575" cap="flat" cmpd="sng">
            <a:solidFill>
              <a:srgbClr val="7F7DEB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 rot="10800000">
            <a:off x="-9525" y="537250"/>
            <a:ext cx="685800" cy="3804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 rot="10800000">
            <a:off x="8467725" y="537250"/>
            <a:ext cx="685800" cy="3804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6"/>
          <p:cNvCxnSpPr/>
          <p:nvPr/>
        </p:nvCxnSpPr>
        <p:spPr>
          <a:xfrm rot="10800000" flipH="1">
            <a:off x="733650" y="767675"/>
            <a:ext cx="7676700" cy="29400"/>
          </a:xfrm>
          <a:prstGeom prst="straightConnector1">
            <a:avLst/>
          </a:prstGeom>
          <a:noFill/>
          <a:ln w="28575" cap="flat" cmpd="sng">
            <a:solidFill>
              <a:srgbClr val="7F7DEB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626500" y="539500"/>
            <a:ext cx="3891000" cy="375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Black"/>
              <a:buNone/>
              <a:defRPr sz="3000">
                <a:solidFill>
                  <a:schemeClr val="dk1"/>
                </a:solidFill>
                <a:highlight>
                  <a:srgbClr val="FFFFFF"/>
                </a:highlight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438275" y="720000"/>
            <a:ext cx="50196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boto Slab Black"/>
              <a:buNone/>
              <a:defRPr sz="62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2720525" y="1583900"/>
            <a:ext cx="5558400" cy="1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2720525" y="3226309"/>
            <a:ext cx="5364000" cy="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DEB"/>
              </a:buClr>
              <a:buSzPts val="1500"/>
              <a:buNone/>
              <a:defRPr sz="1500">
                <a:solidFill>
                  <a:srgbClr val="7F7DE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-26875" y="1475325"/>
            <a:ext cx="2487900" cy="22017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-26875" y="-19050"/>
            <a:ext cx="8305800" cy="13671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472300" y="3796350"/>
            <a:ext cx="7731600" cy="13671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26875" y="3804300"/>
            <a:ext cx="1378500" cy="13671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8403900" y="4300"/>
            <a:ext cx="800100" cy="36726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" name="Google Shape;75;p11"/>
          <p:cNvCxnSpPr/>
          <p:nvPr/>
        </p:nvCxnSpPr>
        <p:spPr>
          <a:xfrm flipH="1">
            <a:off x="1633175" y="4608575"/>
            <a:ext cx="6754500" cy="186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6" name="Google Shape;76;p11"/>
          <p:cNvCxnSpPr/>
          <p:nvPr/>
        </p:nvCxnSpPr>
        <p:spPr>
          <a:xfrm rot="10800000">
            <a:off x="23375" y="554125"/>
            <a:ext cx="8205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9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rot="-5400000" flipH="1">
            <a:off x="378750" y="-378750"/>
            <a:ext cx="3253800" cy="40113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1"/>
          </p:nvPr>
        </p:nvSpPr>
        <p:spPr>
          <a:xfrm flipH="1">
            <a:off x="698750" y="1601250"/>
            <a:ext cx="2788800" cy="11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 flipH="1">
            <a:off x="698725" y="539500"/>
            <a:ext cx="3112200" cy="3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Black"/>
              <a:buNone/>
              <a:defRPr sz="30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/>
          <p:nvPr/>
        </p:nvSpPr>
        <p:spPr>
          <a:xfrm rot="10800000" flipH="1">
            <a:off x="2853678" y="3355850"/>
            <a:ext cx="1166400" cy="12309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/>
          <p:nvPr/>
        </p:nvSpPr>
        <p:spPr>
          <a:xfrm rot="-5400000" flipH="1">
            <a:off x="1778250" y="2910525"/>
            <a:ext cx="454800" cy="40113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 flipH="1">
            <a:off x="-40425" y="3355850"/>
            <a:ext cx="2803200" cy="12309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19"/>
          <p:cNvCxnSpPr>
            <a:stCxn id="165" idx="1"/>
          </p:cNvCxnSpPr>
          <p:nvPr/>
        </p:nvCxnSpPr>
        <p:spPr>
          <a:xfrm>
            <a:off x="-40425" y="3971300"/>
            <a:ext cx="2703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rgbClr val="89DBCC">
            <a:alpha val="36610"/>
          </a:srgb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 rot="5400000">
            <a:off x="3993975" y="-18475"/>
            <a:ext cx="1144800" cy="92541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4456350" y="4232025"/>
            <a:ext cx="28698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None/>
              <a:def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-60625" y="-90950"/>
            <a:ext cx="7386900" cy="393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 idx="2"/>
          </p:nvPr>
        </p:nvSpPr>
        <p:spPr>
          <a:xfrm>
            <a:off x="720000" y="848825"/>
            <a:ext cx="5986500" cy="21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80" name="Google Shape;180;p21"/>
          <p:cNvCxnSpPr/>
          <p:nvPr/>
        </p:nvCxnSpPr>
        <p:spPr>
          <a:xfrm>
            <a:off x="0" y="4498800"/>
            <a:ext cx="4602900" cy="12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 rot="5400000">
            <a:off x="4316350" y="255750"/>
            <a:ext cx="533400" cy="92802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744350" y="4895850"/>
            <a:ext cx="7685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39900" y="-36125"/>
            <a:ext cx="4686000" cy="37866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56750" y="-31875"/>
            <a:ext cx="3309900" cy="8886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878150"/>
            <a:ext cx="8083200" cy="13179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8210550" y="981000"/>
            <a:ext cx="956100" cy="42270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4773375" y="-31875"/>
            <a:ext cx="956100" cy="8796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0000" y="672000"/>
            <a:ext cx="4187400" cy="25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Font typeface="Prompt Black"/>
              <a:buNone/>
              <a:defRPr sz="4600">
                <a:latin typeface="Prompt Black"/>
                <a:ea typeface="Prompt Black"/>
                <a:cs typeface="Prompt Black"/>
                <a:sym typeface="Promp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Font typeface="Prompt Black"/>
              <a:buNone/>
              <a:defRPr sz="4600">
                <a:latin typeface="Prompt Black"/>
                <a:ea typeface="Prompt Black"/>
                <a:cs typeface="Prompt Black"/>
                <a:sym typeface="Promp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Font typeface="Prompt Black"/>
              <a:buNone/>
              <a:defRPr sz="4600">
                <a:latin typeface="Prompt Black"/>
                <a:ea typeface="Prompt Black"/>
                <a:cs typeface="Prompt Black"/>
                <a:sym typeface="Promp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Font typeface="Prompt Black"/>
              <a:buNone/>
              <a:defRPr sz="4600">
                <a:latin typeface="Prompt Black"/>
                <a:ea typeface="Prompt Black"/>
                <a:cs typeface="Prompt Black"/>
                <a:sym typeface="Promp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Font typeface="Prompt Black"/>
              <a:buNone/>
              <a:defRPr sz="4600">
                <a:latin typeface="Prompt Black"/>
                <a:ea typeface="Prompt Black"/>
                <a:cs typeface="Prompt Black"/>
                <a:sym typeface="Promp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Font typeface="Prompt Black"/>
              <a:buNone/>
              <a:defRPr sz="4600">
                <a:latin typeface="Prompt Black"/>
                <a:ea typeface="Prompt Black"/>
                <a:cs typeface="Prompt Black"/>
                <a:sym typeface="Promp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Font typeface="Prompt Black"/>
              <a:buNone/>
              <a:defRPr sz="4600">
                <a:latin typeface="Prompt Black"/>
                <a:ea typeface="Prompt Black"/>
                <a:cs typeface="Prompt Black"/>
                <a:sym typeface="Promp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Font typeface="Prompt Black"/>
              <a:buNone/>
              <a:defRPr sz="4600"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750650" y="4351475"/>
            <a:ext cx="40509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42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Black"/>
              <a:buNone/>
              <a:defRPr sz="28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7" r:id="rId4"/>
    <p:sldLayoutId id="2147483665" r:id="rId5"/>
    <p:sldLayoutId id="2147483667" r:id="rId6"/>
    <p:sldLayoutId id="2147483670" r:id="rId7"/>
    <p:sldLayoutId id="2147483671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55717" y="-60272"/>
            <a:ext cx="9214046" cy="4517971"/>
            <a:chOff x="-15675" y="-28577"/>
            <a:chExt cx="9214046" cy="4517971"/>
          </a:xfrm>
        </p:grpSpPr>
        <p:sp>
          <p:nvSpPr>
            <p:cNvPr id="38" name="Rectángulo 37"/>
            <p:cNvSpPr/>
            <p:nvPr/>
          </p:nvSpPr>
          <p:spPr>
            <a:xfrm>
              <a:off x="-15675" y="-28577"/>
              <a:ext cx="4647603" cy="4517971"/>
            </a:xfrm>
            <a:prstGeom prst="rect">
              <a:avLst/>
            </a:prstGeom>
            <a:solidFill>
              <a:srgbClr val="C4E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4631928" y="-28576"/>
              <a:ext cx="4566443" cy="450782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4 CuadroTexto"/>
          <p:cNvSpPr txBox="1">
            <a:spLocks noChangeArrowheads="1"/>
          </p:cNvSpPr>
          <p:nvPr/>
        </p:nvSpPr>
        <p:spPr bwMode="auto">
          <a:xfrm>
            <a:off x="1905000" y="209550"/>
            <a:ext cx="5476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US" altLang="es-419" sz="1600" b="1" i="1" dirty="0">
                <a:cs typeface="Calibri" panose="020F0502020204030204" pitchFamily="34" charset="0"/>
              </a:rPr>
              <a:t>Universidad Centro Occidental Lisandro Alvarado.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US" altLang="es-419" sz="1600" b="1" i="1" dirty="0">
                <a:cs typeface="Calibri" panose="020F0502020204030204" pitchFamily="34" charset="0"/>
              </a:rPr>
              <a:t>Centro Cardiovascular Regional Centro Occidental - ASCARDIO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US" altLang="es-419" sz="1600" b="1" i="1" dirty="0">
                <a:cs typeface="Calibri" panose="020F0502020204030204" pitchFamily="34" charset="0"/>
              </a:rPr>
              <a:t>Postgrado de Cardiología </a:t>
            </a:r>
            <a:r>
              <a:rPr lang="es-US" altLang="es-419" sz="1600" b="1" i="1" dirty="0" smtClean="0">
                <a:cs typeface="Calibri" panose="020F0502020204030204" pitchFamily="34" charset="0"/>
              </a:rPr>
              <a:t>Clínica</a:t>
            </a:r>
            <a:endParaRPr lang="es-US" altLang="es-419" sz="1600" i="1" dirty="0">
              <a:cs typeface="Calibri" panose="020F0502020204030204" pitchFamily="34" charset="0"/>
            </a:endParaRPr>
          </a:p>
        </p:txBody>
      </p:sp>
      <p:pic>
        <p:nvPicPr>
          <p:cNvPr id="30" name="Picture 14" descr="Resultado de imagen para uc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762000" cy="8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 descr="Resultado de imagen para ascar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133350"/>
            <a:ext cx="6016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620602"/>
              </p:ext>
            </p:extLst>
          </p:nvPr>
        </p:nvGraphicFramePr>
        <p:xfrm>
          <a:off x="14329" y="4457700"/>
          <a:ext cx="9144000" cy="777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4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482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VE" sz="16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José</a:t>
                      </a:r>
                      <a:r>
                        <a:rPr lang="es-VE" sz="16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VE" sz="1600" b="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Melendez</a:t>
                      </a:r>
                      <a:r>
                        <a:rPr lang="es-VE" sz="16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VE" sz="16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(Residente de 3er año)</a:t>
                      </a:r>
                    </a:p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VE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RELATOR</a:t>
                      </a:r>
                      <a:endParaRPr lang="es-VE" sz="16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40" marB="2284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VE" sz="16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</a:t>
                      </a:r>
                      <a:r>
                        <a:rPr lang="es-VE" sz="16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Diego Montero</a:t>
                      </a:r>
                    </a:p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VE" sz="16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(Residente de 1er año)</a:t>
                      </a:r>
                    </a:p>
                  </a:txBody>
                  <a:tcPr marL="45720" marR="45720" marT="22840" marB="2284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VE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Dra. Adriana Mogollón</a:t>
                      </a:r>
                    </a:p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VE" sz="1600" b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(Residente</a:t>
                      </a:r>
                      <a:r>
                        <a:rPr lang="es-VE" sz="1600" b="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2do año)</a:t>
                      </a:r>
                      <a:endParaRPr lang="es-VE" sz="16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VE" sz="1600" b="1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(Expositor)</a:t>
                      </a:r>
                      <a:endParaRPr lang="es-VE" sz="16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40" marB="2284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AutoShape 2"/>
          <p:cNvSpPr>
            <a:spLocks noChangeArrowheads="1"/>
          </p:cNvSpPr>
          <p:nvPr/>
        </p:nvSpPr>
        <p:spPr bwMode="auto">
          <a:xfrm rot="16200000">
            <a:off x="4068011" y="-1996283"/>
            <a:ext cx="1028700" cy="9155113"/>
          </a:xfrm>
          <a:prstGeom prst="rect">
            <a:avLst/>
          </a:prstGeom>
          <a:solidFill>
            <a:srgbClr val="97BCC7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419" altLang="es-419" sz="9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ángulo 16"/>
          <p:cNvSpPr>
            <a:spLocks noChangeArrowheads="1"/>
          </p:cNvSpPr>
          <p:nvPr/>
        </p:nvSpPr>
        <p:spPr bwMode="auto">
          <a:xfrm>
            <a:off x="2564250" y="3540073"/>
            <a:ext cx="4310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VE" altLang="es-419" sz="1800" b="1" dirty="0" smtClean="0">
                <a:cs typeface="Calibri" panose="020F0502020204030204" pitchFamily="34" charset="0"/>
              </a:rPr>
              <a:t>OCTUBRE, 2022 </a:t>
            </a:r>
            <a:endParaRPr lang="es-VE" altLang="es-419" sz="1800" b="1" dirty="0">
              <a:cs typeface="Calibri" panose="020F0502020204030204" pitchFamily="34" charset="0"/>
            </a:endParaRPr>
          </a:p>
        </p:txBody>
      </p:sp>
      <p:sp>
        <p:nvSpPr>
          <p:cNvPr id="35" name="Google Shape;199;p12"/>
          <p:cNvSpPr txBox="1">
            <a:spLocks/>
          </p:cNvSpPr>
          <p:nvPr/>
        </p:nvSpPr>
        <p:spPr bwMode="auto">
          <a:xfrm>
            <a:off x="1006316" y="2155652"/>
            <a:ext cx="7292182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419" sz="6000" dirty="0">
                <a:solidFill>
                  <a:srgbClr val="002060"/>
                </a:solidFill>
                <a:latin typeface="Franklin Gothic Demi Cond" panose="020B0706030402020204" pitchFamily="34" charset="0"/>
                <a:cs typeface="Calibri" panose="020F0502020204030204" pitchFamily="34" charset="0"/>
              </a:rPr>
              <a:t>EVIDENCIA CIENTÍFICA</a:t>
            </a:r>
          </a:p>
        </p:txBody>
      </p:sp>
      <p:sp>
        <p:nvSpPr>
          <p:cNvPr id="36" name="CuadroTexto 3"/>
          <p:cNvSpPr txBox="1">
            <a:spLocks noChangeArrowheads="1"/>
          </p:cNvSpPr>
          <p:nvPr/>
        </p:nvSpPr>
        <p:spPr bwMode="auto">
          <a:xfrm>
            <a:off x="4128101" y="3209925"/>
            <a:ext cx="12554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419" altLang="es-419" sz="2200" b="1" dirty="0">
                <a:cs typeface="Calibri" panose="020F0502020204030204" pitchFamily="34" charset="0"/>
              </a:rPr>
              <a:t>GRUPO 7</a:t>
            </a:r>
          </a:p>
        </p:txBody>
      </p:sp>
    </p:spTree>
    <p:extLst>
      <p:ext uri="{BB962C8B-B14F-4D97-AF65-F5344CB8AC3E}">
        <p14:creationId xmlns:p14="http://schemas.microsoft.com/office/powerpoint/2010/main" val="8007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7;p50"/>
          <p:cNvSpPr txBox="1">
            <a:spLocks/>
          </p:cNvSpPr>
          <p:nvPr/>
        </p:nvSpPr>
        <p:spPr>
          <a:xfrm>
            <a:off x="1151651" y="114135"/>
            <a:ext cx="6596743" cy="78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Black"/>
              <a:buNone/>
              <a:defRPr sz="3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CHI CUADRADO DE PEARSON (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X </a:t>
            </a:r>
            <a:r>
              <a:rPr lang="es-419" baseline="30000" dirty="0" smtClean="0"/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)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1365299" y="1011570"/>
            <a:ext cx="6502793" cy="724874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plantea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el la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BARIHH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cardiopatía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estructural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insuficiencia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cardíaca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92307ED-BC13-4285-BB22-2A6B5E8A56F2}"/>
              </a:ext>
            </a:extLst>
          </p:cNvPr>
          <p:cNvSpPr txBox="1">
            <a:spLocks/>
          </p:cNvSpPr>
          <p:nvPr/>
        </p:nvSpPr>
        <p:spPr>
          <a:xfrm>
            <a:off x="173817" y="1918746"/>
            <a:ext cx="8757532" cy="2219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BARIHH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IC.     </a:t>
            </a:r>
            <a:r>
              <a:rPr lang="en-US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BARIHH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IC.</a:t>
            </a:r>
            <a:endParaRPr lang="en-US" sz="14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73F92740-870F-4E7A-B004-E0D8F6C601EF}"/>
              </a:ext>
            </a:extLst>
          </p:cNvPr>
          <p:cNvSpPr txBox="1">
            <a:spLocks/>
          </p:cNvSpPr>
          <p:nvPr/>
        </p:nvSpPr>
        <p:spPr>
          <a:xfrm>
            <a:off x="6926964" y="2182935"/>
            <a:ext cx="1882255" cy="325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Nivel</a:t>
            </a:r>
            <a:r>
              <a:rPr lang="en-US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significancia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0,05</a:t>
            </a: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34109" y="2400126"/>
            <a:ext cx="7236948" cy="2434408"/>
            <a:chOff x="934109" y="2400126"/>
            <a:chExt cx="7236948" cy="243440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34194" t="33835" r="12620" b="34359"/>
            <a:stretch/>
          </p:blipFill>
          <p:spPr>
            <a:xfrm>
              <a:off x="934109" y="2400126"/>
              <a:ext cx="7236948" cy="2434408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5734708" y="2687412"/>
              <a:ext cx="464820" cy="543468"/>
            </a:xfrm>
            <a:prstGeom prst="rect">
              <a:avLst/>
            </a:prstGeom>
            <a:solidFill>
              <a:srgbClr val="322FD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346906" y="3017520"/>
              <a:ext cx="4852621" cy="213360"/>
            </a:xfrm>
            <a:prstGeom prst="rect">
              <a:avLst/>
            </a:prstGeom>
            <a:solidFill>
              <a:srgbClr val="322FD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060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7;p50"/>
          <p:cNvSpPr txBox="1">
            <a:spLocks/>
          </p:cNvSpPr>
          <p:nvPr/>
        </p:nvSpPr>
        <p:spPr>
          <a:xfrm>
            <a:off x="1151651" y="114135"/>
            <a:ext cx="6596743" cy="78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Black"/>
              <a:buNone/>
              <a:defRPr sz="3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CHI CUADRADO DE PEARSON (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X </a:t>
            </a:r>
            <a:r>
              <a:rPr lang="es-419" baseline="30000" dirty="0" smtClean="0"/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)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1365299" y="1011570"/>
            <a:ext cx="6502793" cy="724874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plantea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el la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BARIHH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cardiopatía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estructural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insuficiencia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cardíaca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92307ED-BC13-4285-BB22-2A6B5E8A56F2}"/>
              </a:ext>
            </a:extLst>
          </p:cNvPr>
          <p:cNvSpPr txBox="1">
            <a:spLocks/>
          </p:cNvSpPr>
          <p:nvPr/>
        </p:nvSpPr>
        <p:spPr>
          <a:xfrm>
            <a:off x="221115" y="2008857"/>
            <a:ext cx="4524157" cy="187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BARIHH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5000" t="19747" r="41818" b="49142"/>
          <a:stretch/>
        </p:blipFill>
        <p:spPr>
          <a:xfrm>
            <a:off x="145473" y="2577661"/>
            <a:ext cx="3985093" cy="212721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39929" y="4055201"/>
            <a:ext cx="865978" cy="279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>
                <a:solidFill>
                  <a:schemeClr val="tx1"/>
                </a:solidFill>
              </a:rPr>
              <a:t>Χ</a:t>
            </a:r>
            <a:r>
              <a:rPr lang="es-ES" sz="1200" i="1" dirty="0">
                <a:solidFill>
                  <a:schemeClr val="tx1"/>
                </a:solidFill>
              </a:rPr>
              <a:t> </a:t>
            </a:r>
            <a:r>
              <a:rPr lang="el-GR" sz="1200" dirty="0">
                <a:solidFill>
                  <a:schemeClr val="tx1"/>
                </a:solidFill>
              </a:rPr>
              <a:t>²</a:t>
            </a:r>
            <a:r>
              <a:rPr lang="es-VE" sz="1200" dirty="0">
                <a:solidFill>
                  <a:schemeClr val="tx1"/>
                </a:solidFill>
              </a:rPr>
              <a:t> = 4,95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072295" y="4608693"/>
            <a:ext cx="840093" cy="279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i="1" dirty="0" smtClean="0">
                <a:solidFill>
                  <a:schemeClr val="tx1"/>
                </a:solidFill>
              </a:rPr>
              <a:t>VC= 3,84</a:t>
            </a:r>
            <a:endParaRPr lang="es-VE" sz="1200" dirty="0">
              <a:solidFill>
                <a:schemeClr val="tx1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475842" y="4336280"/>
            <a:ext cx="7072" cy="3149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70">
            <a:extLst>
              <a:ext uri="{FF2B5EF4-FFF2-40B4-BE49-F238E27FC236}">
                <a16:creationId xmlns:a16="http://schemas.microsoft.com/office/drawing/2014/main" id="{9B1A58D6-DA5C-413B-9EC8-8183A2A3AE05}"/>
              </a:ext>
            </a:extLst>
          </p:cNvPr>
          <p:cNvSpPr txBox="1"/>
          <p:nvPr/>
        </p:nvSpPr>
        <p:spPr>
          <a:xfrm>
            <a:off x="2643685" y="3466452"/>
            <a:ext cx="1255054" cy="47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Área </a:t>
            </a:r>
            <a:r>
              <a:rPr lang="es-V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V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RECHAZO de Ho</a:t>
            </a:r>
            <a:endParaRPr lang="es-V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errar llave 17"/>
          <p:cNvSpPr/>
          <p:nvPr/>
        </p:nvSpPr>
        <p:spPr>
          <a:xfrm rot="5400000" flipH="1">
            <a:off x="3150378" y="3269545"/>
            <a:ext cx="217088" cy="1508123"/>
          </a:xfrm>
          <a:prstGeom prst="rightBrace">
            <a:avLst>
              <a:gd name="adj1" fmla="val 9457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92307ED-BC13-4285-BB22-2A6B5E8A56F2}"/>
              </a:ext>
            </a:extLst>
          </p:cNvPr>
          <p:cNvSpPr txBox="1">
            <a:spLocks/>
          </p:cNvSpPr>
          <p:nvPr/>
        </p:nvSpPr>
        <p:spPr>
          <a:xfrm>
            <a:off x="736122" y="2220920"/>
            <a:ext cx="3189493" cy="206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Ambas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son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independientes</a:t>
            </a:r>
            <a:endParaRPr lang="en-US" sz="1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892307ED-BC13-4285-BB22-2A6B5E8A56F2}"/>
              </a:ext>
            </a:extLst>
          </p:cNvPr>
          <p:cNvSpPr txBox="1">
            <a:spLocks/>
          </p:cNvSpPr>
          <p:nvPr/>
        </p:nvSpPr>
        <p:spPr>
          <a:xfrm>
            <a:off x="5231921" y="2218557"/>
            <a:ext cx="3189493" cy="206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Variables con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algún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grado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relación</a:t>
            </a:r>
            <a:endParaRPr lang="en-US" sz="1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92307ED-BC13-4285-BB22-2A6B5E8A56F2}"/>
              </a:ext>
            </a:extLst>
          </p:cNvPr>
          <p:cNvSpPr txBox="1">
            <a:spLocks/>
          </p:cNvSpPr>
          <p:nvPr/>
        </p:nvSpPr>
        <p:spPr>
          <a:xfrm>
            <a:off x="4697974" y="2922326"/>
            <a:ext cx="3189493" cy="206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625257" y="2898626"/>
            <a:ext cx="334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s-E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s-V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valor crítico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Rechaza la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Las variables son </a:t>
            </a:r>
            <a:r>
              <a:rPr lang="es-VE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dependientes </a:t>
            </a:r>
            <a:endParaRPr lang="es-VE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625257" y="3889156"/>
            <a:ext cx="334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s-E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s-V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valor crítico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Acepta la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Las variables son </a:t>
            </a:r>
            <a:r>
              <a:rPr lang="es-VE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independientes </a:t>
            </a:r>
            <a:endParaRPr lang="es-VE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Cerrar llave 14"/>
          <p:cNvSpPr/>
          <p:nvPr/>
        </p:nvSpPr>
        <p:spPr>
          <a:xfrm>
            <a:off x="7971551" y="2922326"/>
            <a:ext cx="151752" cy="575754"/>
          </a:xfrm>
          <a:prstGeom prst="rightBrace">
            <a:avLst>
              <a:gd name="adj1" fmla="val 57062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errar llave 28"/>
          <p:cNvSpPr/>
          <p:nvPr/>
        </p:nvSpPr>
        <p:spPr>
          <a:xfrm>
            <a:off x="7971551" y="3878829"/>
            <a:ext cx="151752" cy="575754"/>
          </a:xfrm>
          <a:prstGeom prst="rightBrace">
            <a:avLst>
              <a:gd name="adj1" fmla="val 57062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8123303" y="3025812"/>
            <a:ext cx="808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&lt;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0,05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123303" y="3989479"/>
            <a:ext cx="729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&gt;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0,05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25257" y="19327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BARIHH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 IC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13" grpId="0"/>
      <p:bldP spid="20" grpId="0"/>
      <p:bldP spid="20" grpId="1"/>
      <p:bldP spid="21" grpId="0"/>
      <p:bldP spid="22" grpId="0"/>
      <p:bldP spid="14" grpId="0"/>
      <p:bldP spid="24" grpId="0"/>
      <p:bldP spid="24" grpId="1"/>
      <p:bldP spid="15" grpId="0" animBg="1"/>
      <p:bldP spid="29" grpId="0" animBg="1"/>
      <p:bldP spid="29" grpId="1" animBg="1"/>
      <p:bldP spid="30" grpId="0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1671145" y="2070497"/>
            <a:ext cx="7618007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INTRODUCCIÓN</a:t>
            </a:r>
            <a:br>
              <a:rPr lang="e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e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DEL </a:t>
            </a:r>
            <a:r>
              <a:rPr lang="en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ARTÍCULO EN REVISIÓN</a:t>
            </a:r>
            <a:r>
              <a:rPr lang="e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/>
            </a:r>
            <a:br>
              <a:rPr lang="e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</a:br>
            <a:endParaRPr sz="4800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67114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1.2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989844"/>
            <a:ext cx="91440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687;p50"/>
          <p:cNvSpPr txBox="1">
            <a:spLocks noGrp="1"/>
          </p:cNvSpPr>
          <p:nvPr>
            <p:ph type="title"/>
          </p:nvPr>
        </p:nvSpPr>
        <p:spPr>
          <a:xfrm>
            <a:off x="694362" y="271217"/>
            <a:ext cx="4125288" cy="6973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INTRODUCCIÓN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flipH="1">
            <a:off x="160016" y="1155200"/>
            <a:ext cx="762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“BRIHH incidental”   </a:t>
            </a:r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detectado en 0.8% de la población </a:t>
            </a:r>
            <a:endParaRPr lang="es-E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flipH="1">
            <a:off x="160016" y="1670197"/>
            <a:ext cx="762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Consultas por afecciones no cardiovasculares.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Evaluaciones pre operatorias.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 flipH="1">
            <a:off x="0" y="2752936"/>
            <a:ext cx="449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¿Cardiopatía oculta?</a:t>
            </a:r>
            <a:endParaRPr lang="es-ES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parelho de Ultrassom Ecocardiograma - FT422 - Saev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5" t="15384" r="30136" b="8157"/>
          <a:stretch/>
        </p:blipFill>
        <p:spPr bwMode="auto">
          <a:xfrm>
            <a:off x="4497232" y="2435538"/>
            <a:ext cx="1300386" cy="25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936568" y="2752936"/>
            <a:ext cx="2571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Función ventricular izquierda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Trastornos de motilidad segmentaria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Anomalías estructurales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989844"/>
            <a:ext cx="91440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687;p50"/>
          <p:cNvSpPr txBox="1">
            <a:spLocks noGrp="1"/>
          </p:cNvSpPr>
          <p:nvPr>
            <p:ph type="title"/>
          </p:nvPr>
        </p:nvSpPr>
        <p:spPr>
          <a:xfrm>
            <a:off x="694362" y="321838"/>
            <a:ext cx="4125288" cy="6973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INTRODUCCIÓN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flipH="1">
            <a:off x="427405" y="2237245"/>
            <a:ext cx="384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CARDIORESONANCIA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MAGNÉTICA</a:t>
            </a:r>
            <a:endParaRPr lang="es-E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flipH="1">
            <a:off x="526606" y="2793562"/>
            <a:ext cx="337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“Estándar de oro”</a:t>
            </a:r>
            <a:endParaRPr lang="es-ES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78745058"/>
              </p:ext>
            </p:extLst>
          </p:nvPr>
        </p:nvGraphicFramePr>
        <p:xfrm>
          <a:off x="3984030" y="1216331"/>
          <a:ext cx="5115094" cy="344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27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1951662" y="1731537"/>
            <a:ext cx="6271076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METODOLOGÍA</a:t>
            </a:r>
            <a:endParaRPr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91452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8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2571" y="65317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METODOLOGÍA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1447" y="1023903"/>
            <a:ext cx="6560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Estudio </a:t>
            </a:r>
            <a:r>
              <a:rPr lang="es-419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retrospectivo</a:t>
            </a:r>
            <a:r>
              <a:rPr lang="es-419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pacientes remitidos al los hospitales universitarios Birmingham y </a:t>
            </a: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Queen </a:t>
            </a: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Elizabeth, del </a:t>
            </a: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Reino Unido</a:t>
            </a:r>
            <a:endParaRPr lang="es-419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4981" y="1765556"/>
            <a:ext cx="81890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419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Periodo evaluado</a:t>
            </a:r>
            <a:r>
              <a:rPr lang="es-419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419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julio 2009 hasta agosto del 2017 (8 años).</a:t>
            </a:r>
            <a:endParaRPr lang="es-419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419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Método de </a:t>
            </a:r>
            <a:r>
              <a:rPr lang="es-419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obtención de datos: </a:t>
            </a:r>
            <a:r>
              <a:rPr lang="es-419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registros electrónicos y documentos de los hospitales. </a:t>
            </a:r>
            <a:r>
              <a:rPr lang="es-E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eventos </a:t>
            </a:r>
            <a:r>
              <a:rPr lang="es-ES" sz="1500" dirty="0">
                <a:latin typeface="Calibri" panose="020F0502020204030204" pitchFamily="34" charset="0"/>
                <a:cs typeface="Calibri" panose="020F0502020204030204" pitchFamily="34" charset="0"/>
              </a:rPr>
              <a:t>clínicos fueron recopilados cada 6 meses por investigadores (A.Z. y A.J</a:t>
            </a:r>
            <a:r>
              <a:rPr lang="es-E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.), </a:t>
            </a:r>
            <a:r>
              <a:rPr lang="es-ES" sz="1500" dirty="0">
                <a:latin typeface="Calibri" panose="020F0502020204030204" pitchFamily="34" charset="0"/>
                <a:cs typeface="Calibri" panose="020F0502020204030204" pitchFamily="34" charset="0"/>
              </a:rPr>
              <a:t>que no participaron en el análisis </a:t>
            </a:r>
            <a:r>
              <a:rPr lang="es-E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 estudio.</a:t>
            </a:r>
            <a:endParaRPr lang="es-419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419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Comité de bioética: </a:t>
            </a:r>
            <a:r>
              <a:rPr lang="es-419" sz="1500" dirty="0">
                <a:latin typeface="Calibri" panose="020F0502020204030204" pitchFamily="34" charset="0"/>
                <a:cs typeface="Calibri" panose="020F0502020204030204" pitchFamily="34" charset="0"/>
              </a:rPr>
              <a:t>cumple con la Declaración de </a:t>
            </a:r>
            <a:r>
              <a:rPr lang="es-419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Helsinki, aprobado </a:t>
            </a:r>
            <a:r>
              <a:rPr lang="es-419" sz="1500" dirty="0">
                <a:latin typeface="Calibri" panose="020F0502020204030204" pitchFamily="34" charset="0"/>
                <a:cs typeface="Calibri" panose="020F0502020204030204" pitchFamily="34" charset="0"/>
              </a:rPr>
              <a:t>por el Departamento de Auditoría Clínica </a:t>
            </a:r>
            <a:r>
              <a:rPr lang="es-419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loca.</a:t>
            </a:r>
            <a:endParaRPr lang="es-419" sz="15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391;p38"/>
          <p:cNvSpPr/>
          <p:nvPr/>
        </p:nvSpPr>
        <p:spPr>
          <a:xfrm rot="5400000">
            <a:off x="4287278" y="-781209"/>
            <a:ext cx="550800" cy="92073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92;p38"/>
          <p:cNvSpPr/>
          <p:nvPr/>
        </p:nvSpPr>
        <p:spPr>
          <a:xfrm>
            <a:off x="3437259" y="3539807"/>
            <a:ext cx="660000" cy="630000"/>
          </a:xfrm>
          <a:prstGeom prst="rect">
            <a:avLst/>
          </a:prstGeom>
          <a:solidFill>
            <a:srgbClr val="7F7DEB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93;p38"/>
          <p:cNvSpPr/>
          <p:nvPr/>
        </p:nvSpPr>
        <p:spPr>
          <a:xfrm>
            <a:off x="1717262" y="3539807"/>
            <a:ext cx="660000" cy="630000"/>
          </a:xfrm>
          <a:prstGeom prst="rect">
            <a:avLst/>
          </a:prstGeom>
          <a:solidFill>
            <a:srgbClr val="7F7DEB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94;p38"/>
          <p:cNvSpPr/>
          <p:nvPr/>
        </p:nvSpPr>
        <p:spPr>
          <a:xfrm>
            <a:off x="5130341" y="3539807"/>
            <a:ext cx="660000" cy="630000"/>
          </a:xfrm>
          <a:prstGeom prst="rect">
            <a:avLst/>
          </a:prstGeom>
          <a:solidFill>
            <a:srgbClr val="7F7DEB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95;p38"/>
          <p:cNvSpPr/>
          <p:nvPr/>
        </p:nvSpPr>
        <p:spPr>
          <a:xfrm>
            <a:off x="7577617" y="3517169"/>
            <a:ext cx="660000" cy="630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CuadroTexto 44"/>
          <p:cNvSpPr txBox="1"/>
          <p:nvPr/>
        </p:nvSpPr>
        <p:spPr>
          <a:xfrm>
            <a:off x="9493" y="3637775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latin typeface="Agency FB" panose="020B0503020202020204" pitchFamily="34" charset="0"/>
              </a:rPr>
              <a:t>GRUPO DE ESTUDIO</a:t>
            </a:r>
            <a:endParaRPr lang="es-ES" sz="1800" b="1" dirty="0">
              <a:latin typeface="Agency FB" panose="020B0503020202020204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938422" y="3637775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latin typeface="Agency FB" panose="020B0503020202020204" pitchFamily="34" charset="0"/>
              </a:rPr>
              <a:t>GRUPO CONTROL</a:t>
            </a:r>
            <a:endParaRPr lang="es-ES" sz="1800" b="1" dirty="0">
              <a:latin typeface="Agency FB" panose="020B0503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832865" y="354904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1449561" y="4221056"/>
            <a:ext cx="1280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Hallazgo de </a:t>
            </a:r>
            <a:r>
              <a:rPr lang="es-419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BRI incidental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2923721" y="4247045"/>
            <a:ext cx="1695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Ausencia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síntomas o signos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 cardiopatía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591724" y="4253521"/>
            <a:ext cx="1695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Sin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cardiopatía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3561113" y="354704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5255672" y="3555848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6895102" y="4221056"/>
            <a:ext cx="2120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Sujetos sanos reclutados en otros estudios, con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ECG y CRM normales</a:t>
            </a:r>
          </a:p>
        </p:txBody>
      </p:sp>
    </p:spTree>
    <p:extLst>
      <p:ext uri="{BB962C8B-B14F-4D97-AF65-F5344CB8AC3E}">
        <p14:creationId xmlns:p14="http://schemas.microsoft.com/office/powerpoint/2010/main" val="357368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21902" y="93310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METODOLOGÍA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flipH="1">
            <a:off x="157745" y="1211532"/>
            <a:ext cx="396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ELECTROCARDIOGRAMA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4983" y="2607931"/>
            <a:ext cx="3219936" cy="17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QRS con duración &gt;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es-419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mseg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QS en la derivación 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V1.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Ondas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con muescas o 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empastada en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derivaciones 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419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aVL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V5 o 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V6.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Ausencia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ondas q en las derivaciones V5 y V6. 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71387" y="2640612"/>
            <a:ext cx="428275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encontrado en un ECG realizado en 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atención primaria o </a:t>
            </a:r>
            <a:r>
              <a:rPr lang="es-419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secundaria,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un paciente 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asintomático sin antecedentes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enfermedad cardíaca 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(EAC, enfermedad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valvular, arritmia, operaciones cardíacas 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implante de 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dispositivos cardíacos), </a:t>
            </a:r>
            <a:r>
              <a:rPr lang="es-419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sin </a:t>
            </a:r>
            <a:r>
              <a:rPr lang="es-419" b="1" dirty="0" smtClean="0">
                <a:solidFill>
                  <a:srgbClr val="0663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hipertensión</a:t>
            </a:r>
            <a:r>
              <a:rPr lang="es-419" dirty="0">
                <a:solidFill>
                  <a:srgbClr val="0663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419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diabetes.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flipH="1">
            <a:off x="433435" y="2008449"/>
            <a:ext cx="337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066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BRIHH</a:t>
            </a:r>
            <a:endParaRPr lang="es-ES" sz="2800" b="1" i="1" dirty="0">
              <a:solidFill>
                <a:srgbClr val="0663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flipH="1">
            <a:off x="4338731" y="1997935"/>
            <a:ext cx="434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066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BRIHH incidental (</a:t>
            </a:r>
            <a:r>
              <a:rPr lang="es-ES" sz="2800" b="1" i="1" dirty="0" err="1" smtClean="0">
                <a:solidFill>
                  <a:srgbClr val="066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iBRI</a:t>
            </a:r>
            <a:r>
              <a:rPr lang="es-ES" sz="2800" b="1" i="1" dirty="0" smtClean="0">
                <a:solidFill>
                  <a:srgbClr val="066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S" sz="2800" b="1" i="1" dirty="0">
              <a:solidFill>
                <a:srgbClr val="0663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31232" y="59955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METODOLOGÍA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flipH="1">
            <a:off x="176406" y="1221371"/>
            <a:ext cx="505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CARDIORESONANCIA MAGNÉTICA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6406" y="1970055"/>
            <a:ext cx="4735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419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cuantificación de los </a:t>
            </a:r>
            <a:r>
              <a:rPr lang="es-419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volúmenes del VI </a:t>
            </a:r>
            <a:r>
              <a:rPr lang="es-419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(indexados o no), </a:t>
            </a:r>
            <a:r>
              <a:rPr lang="es-419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419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419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fracción de eyección</a:t>
            </a:r>
            <a:r>
              <a:rPr lang="es-419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ventrículo izquierdo (</a:t>
            </a:r>
            <a:r>
              <a:rPr lang="es-419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FEVI), se </a:t>
            </a:r>
            <a:r>
              <a:rPr lang="es-419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llevó a cabo mediante </a:t>
            </a:r>
            <a:r>
              <a:rPr lang="es-419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419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protocolo </a:t>
            </a:r>
            <a:r>
              <a:rPr lang="es-419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común.</a:t>
            </a:r>
          </a:p>
          <a:p>
            <a:pPr algn="just"/>
            <a:endParaRPr lang="es-419" sz="15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Determinar la presencia de </a:t>
            </a:r>
            <a:r>
              <a:rPr lang="es-ES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fibrosis miocárdica</a:t>
            </a:r>
            <a:r>
              <a:rPr lang="es-E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su etiología.</a:t>
            </a:r>
            <a:endParaRPr lang="es-E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Unidad de Arritmias implanta el primer Holter subcutáneo de la sanidad  privada balear en el Quirón Palmaplanas | Unidad Arritm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34" y="1970055"/>
            <a:ext cx="3352166" cy="18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 flipH="1">
            <a:off x="6343111" y="3931458"/>
            <a:ext cx="245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Síncope, arritmias, ECV de etiología a precisar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5696" y="3823736"/>
            <a:ext cx="4903674" cy="738664"/>
          </a:xfrm>
          <a:prstGeom prst="rect">
            <a:avLst/>
          </a:prstGeom>
          <a:solidFill>
            <a:srgbClr val="D8EFF4"/>
          </a:solidFill>
        </p:spPr>
        <p:txBody>
          <a:bodyPr wrap="square" anchor="ctr">
            <a:spAutoFit/>
          </a:bodyPr>
          <a:lstStyle/>
          <a:p>
            <a:pPr algn="just"/>
            <a:r>
              <a:rPr lang="es-ES" u="sng" dirty="0">
                <a:latin typeface="Calibri" panose="020F0502020204030204" pitchFamily="34" charset="0"/>
                <a:cs typeface="Calibri" panose="020F0502020204030204" pitchFamily="34" charset="0"/>
              </a:rPr>
              <a:t>CONTRAINDICACIONES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: implante previo de un dispositivo cardíaco (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excluidos los registradores de eventos cardíacos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), insuficiencia renal terminal o en terapia de reemplazo renal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59224" y="7456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METODOLOGÍA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flipH="1">
            <a:off x="176407" y="1116277"/>
            <a:ext cx="513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CARDIORESONANCIA MAGNÉTICA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4794" y="1583728"/>
            <a:ext cx="8491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Fibrosis miocárdica: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evaluación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visual en lugar de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cuantitativa,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mediante realce tardío con Gadolinio.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Patrones </a:t>
            </a:r>
            <a:r>
              <a:rPr lang="es-419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 fibrosis </a:t>
            </a:r>
            <a:r>
              <a:rPr lang="es-419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miocárdica:</a:t>
            </a:r>
          </a:p>
          <a:p>
            <a:pPr algn="just"/>
            <a:r>
              <a:rPr lang="es-419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- </a:t>
            </a:r>
            <a:r>
              <a:rPr lang="es-419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FM típica </a:t>
            </a:r>
            <a:r>
              <a:rPr lang="es-419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infarto </a:t>
            </a:r>
            <a:r>
              <a:rPr lang="es-419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 miocardio</a:t>
            </a:r>
            <a:r>
              <a:rPr lang="es-419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419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transmural</a:t>
            </a: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419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subendocárdica</a:t>
            </a: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en </a:t>
            </a: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un territorio de arteria coronaria. </a:t>
            </a:r>
            <a:endParaRPr lang="es-419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es-419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- </a:t>
            </a:r>
            <a:r>
              <a:rPr lang="es-419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Patrón </a:t>
            </a:r>
            <a:r>
              <a:rPr lang="es-419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419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isquémico: </a:t>
            </a: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fibrosis miocárdica subepicárdica</a:t>
            </a: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, en la pared media o </a:t>
            </a: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parcheada, </a:t>
            </a: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en un territorio </a:t>
            </a: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correspondiente con una </a:t>
            </a: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arterial coronario </a:t>
            </a:r>
            <a:r>
              <a:rPr lang="es-419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o, </a:t>
            </a: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capas </a:t>
            </a:r>
            <a:r>
              <a:rPr lang="es-419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subepicárdicas</a:t>
            </a: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 en dos vistas ortogonales.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 flipH="1">
            <a:off x="5306643" y="4259924"/>
            <a:ext cx="383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rgbClr val="0663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Fenotipos miocárdicos</a:t>
            </a:r>
            <a:r>
              <a:rPr lang="es-ES" sz="2400" b="1" i="1" dirty="0" smtClean="0">
                <a:solidFill>
                  <a:srgbClr val="066388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s-ES" sz="2400" b="1" i="1" dirty="0">
              <a:solidFill>
                <a:srgbClr val="0663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4370625" y="4098674"/>
            <a:ext cx="4687650" cy="911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 DEL CICLO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849" y="369094"/>
            <a:ext cx="66579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VE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¿En </a:t>
            </a:r>
            <a:r>
              <a:rPr lang="es-VE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pacientes </a:t>
            </a:r>
            <a:r>
              <a:rPr lang="es-VE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 cardiopatía estructural severa</a:t>
            </a:r>
            <a:r>
              <a:rPr lang="es-VE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la presencia de bloqueo avanzado </a:t>
            </a:r>
            <a:r>
              <a:rPr lang="es-419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la rama izquierda del Haz de </a:t>
            </a:r>
            <a:r>
              <a:rPr lang="es-419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(BARIHH), 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en relación a pacientes sin este hallazgo </a:t>
            </a:r>
            <a:r>
              <a:rPr lang="es-419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electrocardiográfico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V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representa un factor de riesgo para la </a:t>
            </a:r>
            <a:r>
              <a:rPr lang="es-VE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ocurrencia de eventos cardiovasculares </a:t>
            </a:r>
            <a:r>
              <a:rPr lang="es-VE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mayores</a:t>
            </a:r>
            <a:r>
              <a:rPr lang="es-VE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419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68555" y="39758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METODOLOGÍA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548916" y="824821"/>
          <a:ext cx="4009053" cy="28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errar llave 5"/>
          <p:cNvSpPr/>
          <p:nvPr/>
        </p:nvSpPr>
        <p:spPr>
          <a:xfrm rot="5400000">
            <a:off x="2419800" y="1325360"/>
            <a:ext cx="285940" cy="4164563"/>
          </a:xfrm>
          <a:prstGeom prst="rightBrace">
            <a:avLst>
              <a:gd name="adj1" fmla="val 152536"/>
              <a:gd name="adj2" fmla="val 50000"/>
            </a:avLst>
          </a:prstGeom>
          <a:ln w="19050">
            <a:solidFill>
              <a:srgbClr val="6462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648097" y="3520795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193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pacientes con </a:t>
            </a:r>
            <a:r>
              <a:rPr lang="es-E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iLBBB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1121191" y="3789383"/>
            <a:ext cx="2845836" cy="392670"/>
            <a:chOff x="5324668" y="4251554"/>
            <a:chExt cx="2845836" cy="392670"/>
          </a:xfrm>
        </p:grpSpPr>
        <p:cxnSp>
          <p:nvCxnSpPr>
            <p:cNvPr id="11" name="Conector recto de flecha 10"/>
            <p:cNvCxnSpPr/>
            <p:nvPr/>
          </p:nvCxnSpPr>
          <p:spPr>
            <a:xfrm>
              <a:off x="5324668" y="4392176"/>
              <a:ext cx="0" cy="252048"/>
            </a:xfrm>
            <a:prstGeom prst="straightConnector1">
              <a:avLst/>
            </a:prstGeom>
            <a:ln w="19050">
              <a:solidFill>
                <a:srgbClr val="6462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5324668" y="4408427"/>
              <a:ext cx="2845836" cy="0"/>
            </a:xfrm>
            <a:prstGeom prst="line">
              <a:avLst/>
            </a:prstGeom>
            <a:ln w="19050">
              <a:solidFill>
                <a:srgbClr val="6462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>
              <a:off x="8170504" y="4392176"/>
              <a:ext cx="0" cy="252048"/>
            </a:xfrm>
            <a:prstGeom prst="straightConnector1">
              <a:avLst/>
            </a:prstGeom>
            <a:ln w="19050">
              <a:solidFill>
                <a:srgbClr val="6462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6756917" y="4251554"/>
              <a:ext cx="7777" cy="154463"/>
            </a:xfrm>
            <a:prstGeom prst="line">
              <a:avLst/>
            </a:prstGeom>
            <a:ln w="19050">
              <a:solidFill>
                <a:srgbClr val="6462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uadroTexto 35"/>
          <p:cNvSpPr txBox="1"/>
          <p:nvPr/>
        </p:nvSpPr>
        <p:spPr>
          <a:xfrm>
            <a:off x="329949" y="4140284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iLBBB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CMR- </a:t>
            </a:r>
          </a:p>
          <a:p>
            <a:pPr lvl="0"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pacientes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(43%)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217022" y="4142071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iLBBB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CMR+ </a:t>
            </a:r>
          </a:p>
          <a:p>
            <a:pPr lvl="0"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pacientes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(57%)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Conector recto de flecha 45"/>
          <p:cNvCxnSpPr/>
          <p:nvPr/>
        </p:nvCxnSpPr>
        <p:spPr>
          <a:xfrm flipV="1">
            <a:off x="4906995" y="4199610"/>
            <a:ext cx="429609" cy="25340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5336604" y="402816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b="1" dirty="0" smtClean="0">
                <a:solidFill>
                  <a:srgbClr val="9A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FEVI &lt;50%</a:t>
            </a:r>
            <a:endParaRPr lang="es-ES" b="1" dirty="0">
              <a:solidFill>
                <a:srgbClr val="9A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Conector recto de flecha 49"/>
          <p:cNvCxnSpPr/>
          <p:nvPr/>
        </p:nvCxnSpPr>
        <p:spPr>
          <a:xfrm flipV="1">
            <a:off x="4906995" y="4507388"/>
            <a:ext cx="376533" cy="472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5296881" y="4374863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Dilatación del VI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5283528" y="4682264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Anomalías estructurales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Conector recto de flecha 58"/>
          <p:cNvCxnSpPr/>
          <p:nvPr/>
        </p:nvCxnSpPr>
        <p:spPr>
          <a:xfrm>
            <a:off x="4890878" y="4605233"/>
            <a:ext cx="392650" cy="21658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n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3279" y="1404576"/>
            <a:ext cx="3681131" cy="3385979"/>
          </a:xfrm>
          <a:prstGeom prst="rect">
            <a:avLst/>
          </a:prstGeom>
        </p:spPr>
      </p:pic>
      <p:sp>
        <p:nvSpPr>
          <p:cNvPr id="63" name="CuadroTexto 62"/>
          <p:cNvSpPr txBox="1"/>
          <p:nvPr/>
        </p:nvSpPr>
        <p:spPr>
          <a:xfrm>
            <a:off x="5747969" y="1027101"/>
            <a:ext cx="257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 suplementario</a:t>
            </a: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3279" y="1140038"/>
            <a:ext cx="3747547" cy="3709505"/>
          </a:xfrm>
          <a:prstGeom prst="rect">
            <a:avLst/>
          </a:prstGeom>
        </p:spPr>
      </p:pic>
      <p:sp>
        <p:nvSpPr>
          <p:cNvPr id="67" name="Rectángulo 66"/>
          <p:cNvSpPr/>
          <p:nvPr/>
        </p:nvSpPr>
        <p:spPr>
          <a:xfrm>
            <a:off x="5272671" y="1879467"/>
            <a:ext cx="3573791" cy="175642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/>
          <p:cNvSpPr/>
          <p:nvPr/>
        </p:nvSpPr>
        <p:spPr>
          <a:xfrm>
            <a:off x="5261494" y="2122611"/>
            <a:ext cx="3573791" cy="271052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Rectángulo 68"/>
          <p:cNvSpPr/>
          <p:nvPr/>
        </p:nvSpPr>
        <p:spPr>
          <a:xfrm>
            <a:off x="5393970" y="2465599"/>
            <a:ext cx="3441314" cy="135526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/>
          <p:cNvSpPr/>
          <p:nvPr/>
        </p:nvSpPr>
        <p:spPr>
          <a:xfrm>
            <a:off x="5393970" y="3039419"/>
            <a:ext cx="3441314" cy="135526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8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6" grpId="0"/>
      <p:bldP spid="37" grpId="0"/>
      <p:bldP spid="49" grpId="0"/>
      <p:bldP spid="49" grpId="1"/>
      <p:bldP spid="57" grpId="0"/>
      <p:bldP spid="57" grpId="1"/>
      <p:bldP spid="58" grpId="0"/>
      <p:bldP spid="58" grpId="1"/>
      <p:bldP spid="63" grpId="0"/>
      <p:bldP spid="63" grpId="1"/>
      <p:bldP spid="67" grpId="0" animBg="1"/>
      <p:bldP spid="68" grpId="0" animBg="1"/>
      <p:bldP spid="69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METODOLOGÍA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8" name="Google Shape;223;p30"/>
          <p:cNvSpPr/>
          <p:nvPr/>
        </p:nvSpPr>
        <p:spPr>
          <a:xfrm rot="5400000">
            <a:off x="572137" y="1226170"/>
            <a:ext cx="2191678" cy="24864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24;p30"/>
          <p:cNvSpPr/>
          <p:nvPr/>
        </p:nvSpPr>
        <p:spPr>
          <a:xfrm rot="5400000">
            <a:off x="3638143" y="1226171"/>
            <a:ext cx="2191676" cy="24864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33;p30"/>
          <p:cNvSpPr/>
          <p:nvPr/>
        </p:nvSpPr>
        <p:spPr>
          <a:xfrm rot="5400000" flipH="1">
            <a:off x="1449026" y="2680367"/>
            <a:ext cx="437900" cy="2486400"/>
          </a:xfrm>
          <a:prstGeom prst="rect">
            <a:avLst/>
          </a:prstGeom>
          <a:solidFill>
            <a:srgbClr val="2E0D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234;p30"/>
          <p:cNvSpPr/>
          <p:nvPr/>
        </p:nvSpPr>
        <p:spPr>
          <a:xfrm rot="5400000" flipH="1">
            <a:off x="4515031" y="2680367"/>
            <a:ext cx="437900" cy="2486400"/>
          </a:xfrm>
          <a:prstGeom prst="rect">
            <a:avLst/>
          </a:prstGeom>
          <a:solidFill>
            <a:srgbClr val="2E0D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Rectángulo 32"/>
          <p:cNvSpPr/>
          <p:nvPr/>
        </p:nvSpPr>
        <p:spPr>
          <a:xfrm>
            <a:off x="525676" y="3769678"/>
            <a:ext cx="2284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PUNTO FINAL PRIMARIO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3468250" y="3769677"/>
            <a:ext cx="2531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PUNTO FINAL SECUNDARIO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902382" y="1934487"/>
            <a:ext cx="1531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MORTALIDAD </a:t>
            </a:r>
          </a:p>
          <a:p>
            <a:pPr algn="ctr"/>
            <a:endParaRPr lang="es-E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739586" y="1605774"/>
            <a:ext cx="1988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COMPUESTO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DE MORTALIDAD </a:t>
            </a:r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 algn="ctr">
              <a:lnSpc>
                <a:spcPct val="150000"/>
              </a:lnSpc>
            </a:pPr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HOSPITALIZACIÓN POR MACES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225986" y="2535066"/>
            <a:ext cx="25130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INSUFICIENCIA CARDÍACA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INFARTO DEL MIOCARDIO / SCA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ARRITMIAS VENTRICULARES ( TV O FV)</a:t>
            </a:r>
          </a:p>
        </p:txBody>
      </p:sp>
      <p:sp>
        <p:nvSpPr>
          <p:cNvPr id="43" name="Flecha derecha 42"/>
          <p:cNvSpPr/>
          <p:nvPr/>
        </p:nvSpPr>
        <p:spPr>
          <a:xfrm>
            <a:off x="5371483" y="3036140"/>
            <a:ext cx="850633" cy="158348"/>
          </a:xfrm>
          <a:prstGeom prst="rightArrow">
            <a:avLst/>
          </a:prstGeom>
          <a:solidFill>
            <a:srgbClr val="2E0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 flipH="1">
            <a:off x="1293055" y="4459514"/>
            <a:ext cx="6541694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*Los ictus y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tromboembolismos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pulmonares, no fueron excluidos como eventos MACES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2276668" y="1731537"/>
            <a:ext cx="5946069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ANÁLISIS ESTADÍSTICO</a:t>
            </a:r>
            <a:endParaRPr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91452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89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05294315"/>
              </p:ext>
            </p:extLst>
          </p:nvPr>
        </p:nvGraphicFramePr>
        <p:xfrm>
          <a:off x="214993" y="894573"/>
          <a:ext cx="86759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676083" y="270591"/>
            <a:ext cx="779105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Pronóstico del bloqueo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rama izquierda del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Haz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incidental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85414" y="279922"/>
            <a:ext cx="779105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Pronóstico del bloqueo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rama izquierda del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Haz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incidental</a:t>
            </a:r>
          </a:p>
        </p:txBody>
      </p:sp>
    </p:spTree>
    <p:extLst>
      <p:ext uri="{BB962C8B-B14F-4D97-AF65-F5344CB8AC3E}">
        <p14:creationId xmlns:p14="http://schemas.microsoft.com/office/powerpoint/2010/main" val="2034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676083" y="253251"/>
            <a:ext cx="779105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Pronóstico del bloqueo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rama izquierda del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Haz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incidental</a:t>
            </a:r>
          </a:p>
        </p:txBody>
      </p:sp>
      <p:sp>
        <p:nvSpPr>
          <p:cNvPr id="4" name="Google Shape;445;p40"/>
          <p:cNvSpPr/>
          <p:nvPr/>
        </p:nvSpPr>
        <p:spPr>
          <a:xfrm>
            <a:off x="1082509" y="1386799"/>
            <a:ext cx="5075695" cy="779849"/>
          </a:xfrm>
          <a:prstGeom prst="rect">
            <a:avLst/>
          </a:prstGeom>
          <a:solidFill>
            <a:schemeClr val="accent5">
              <a:lumMod val="90000"/>
              <a:alpha val="364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defTabSz="457200">
              <a:buClrTx/>
              <a:defRPr/>
            </a:pPr>
            <a:r>
              <a:rPr lang="es-419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aceptó un </a:t>
            </a:r>
            <a:r>
              <a:rPr lang="es-419" b="1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de p ≤ 0,05 </a:t>
            </a:r>
            <a:r>
              <a:rPr lang="es-419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estadísticamente </a:t>
            </a:r>
            <a:r>
              <a:rPr lang="es-419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significativo. </a:t>
            </a:r>
            <a:endParaRPr lang="es-419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447;p40"/>
          <p:cNvSpPr/>
          <p:nvPr/>
        </p:nvSpPr>
        <p:spPr>
          <a:xfrm>
            <a:off x="1082509" y="3745498"/>
            <a:ext cx="5075695" cy="779849"/>
          </a:xfrm>
          <a:prstGeom prst="rect">
            <a:avLst/>
          </a:prstGeom>
          <a:solidFill>
            <a:schemeClr val="accent5">
              <a:lumMod val="90000"/>
              <a:alpha val="364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4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41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estadísticos se realizaron con </a:t>
            </a:r>
            <a:r>
              <a:rPr lang="es-41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Stata</a:t>
            </a:r>
            <a:r>
              <a:rPr lang="es-41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</a:t>
            </a:r>
            <a:r>
              <a:rPr lang="es-4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419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StataCorp</a:t>
            </a:r>
            <a:r>
              <a:rPr lang="es-4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TX, EE. </a:t>
            </a:r>
            <a:r>
              <a:rPr lang="es-419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UU).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450;p40"/>
          <p:cNvSpPr/>
          <p:nvPr/>
        </p:nvSpPr>
        <p:spPr>
          <a:xfrm>
            <a:off x="0" y="1386799"/>
            <a:ext cx="967200" cy="7798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453;p40"/>
          <p:cNvSpPr/>
          <p:nvPr/>
        </p:nvSpPr>
        <p:spPr>
          <a:xfrm>
            <a:off x="275" y="2566148"/>
            <a:ext cx="967200" cy="7798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456;p40"/>
          <p:cNvSpPr/>
          <p:nvPr/>
        </p:nvSpPr>
        <p:spPr>
          <a:xfrm>
            <a:off x="225" y="3745499"/>
            <a:ext cx="967200" cy="7798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446;p40"/>
          <p:cNvSpPr/>
          <p:nvPr/>
        </p:nvSpPr>
        <p:spPr>
          <a:xfrm>
            <a:off x="1082509" y="2576800"/>
            <a:ext cx="5075695" cy="779849"/>
          </a:xfrm>
          <a:prstGeom prst="rect">
            <a:avLst/>
          </a:prstGeom>
          <a:solidFill>
            <a:schemeClr val="accent5">
              <a:lumMod val="90000"/>
              <a:alpha val="364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defTabSz="457200">
              <a:buClrTx/>
              <a:defRPr/>
            </a:pPr>
            <a:r>
              <a:rPr lang="es-419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calcularon las razones de riesgo no ajustadas y ajustadas, con </a:t>
            </a:r>
            <a:r>
              <a:rPr lang="es-419" b="1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intervalos de confianza del 95%, </a:t>
            </a:r>
            <a:r>
              <a:rPr lang="es-419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modelos de regresión de Cox.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6" t="4519" r="25408" b="6951"/>
          <a:stretch/>
        </p:blipFill>
        <p:spPr>
          <a:xfrm>
            <a:off x="6657759" y="1776723"/>
            <a:ext cx="2075694" cy="20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2015411" y="1758737"/>
            <a:ext cx="5946069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91452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902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50" y="889572"/>
            <a:ext cx="5871321" cy="42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32936" b="2273"/>
          <a:stretch/>
        </p:blipFill>
        <p:spPr>
          <a:xfrm>
            <a:off x="746450" y="953463"/>
            <a:ext cx="3937518" cy="4113059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826756" y="1596887"/>
            <a:ext cx="3582550" cy="106016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826756" y="1747424"/>
            <a:ext cx="3582550" cy="106016"/>
          </a:xfrm>
          <a:prstGeom prst="rect">
            <a:avLst/>
          </a:prstGeom>
          <a:solidFill>
            <a:srgbClr val="C0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894521" y="2020956"/>
            <a:ext cx="3499047" cy="112644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910259" y="2570921"/>
            <a:ext cx="3499047" cy="112644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470763" y="3683593"/>
            <a:ext cx="535781" cy="10928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2715209" y="3637874"/>
            <a:ext cx="1953978" cy="45719"/>
            <a:chOff x="6221320" y="2346327"/>
            <a:chExt cx="578734" cy="139698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6222116" y="2346327"/>
              <a:ext cx="0" cy="13969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6221320" y="2346327"/>
              <a:ext cx="578734" cy="0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14"/>
          <p:cNvSpPr txBox="1"/>
          <p:nvPr/>
        </p:nvSpPr>
        <p:spPr>
          <a:xfrm>
            <a:off x="4622215" y="3513764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(55.7-</a:t>
            </a:r>
            <a:r>
              <a:rPr lang="es-E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128.7ml</a:t>
            </a:r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VN: </a:t>
            </a:r>
            <a:r>
              <a:rPr lang="es-419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51-</a:t>
            </a:r>
            <a:r>
              <a:rPr lang="es-419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105ml</a:t>
            </a:r>
            <a:endParaRPr lang="es-E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622215" y="3870644"/>
            <a:ext cx="1786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(17.9-</a:t>
            </a:r>
            <a:r>
              <a:rPr lang="es-E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88.1ml</a:t>
            </a:r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VN: </a:t>
            </a:r>
            <a:r>
              <a:rPr lang="es-419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14-</a:t>
            </a:r>
            <a:r>
              <a:rPr lang="es-419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38ml</a:t>
            </a:r>
            <a:endParaRPr lang="es-E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470762" y="3800358"/>
            <a:ext cx="535781" cy="13573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9" name="Grupo 38"/>
          <p:cNvGrpSpPr/>
          <p:nvPr/>
        </p:nvGrpSpPr>
        <p:grpSpPr>
          <a:xfrm flipV="1">
            <a:off x="2706545" y="3943904"/>
            <a:ext cx="1953978" cy="45719"/>
            <a:chOff x="6221320" y="2346327"/>
            <a:chExt cx="578734" cy="139698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6222116" y="2346327"/>
              <a:ext cx="0" cy="13969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6221320" y="2346327"/>
              <a:ext cx="578734" cy="0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ángulo 44"/>
          <p:cNvSpPr/>
          <p:nvPr/>
        </p:nvSpPr>
        <p:spPr>
          <a:xfrm>
            <a:off x="826756" y="3543025"/>
            <a:ext cx="1502229" cy="124938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910260" y="3129672"/>
            <a:ext cx="293310" cy="90266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/>
          <p:cNvSpPr txBox="1"/>
          <p:nvPr/>
        </p:nvSpPr>
        <p:spPr>
          <a:xfrm>
            <a:off x="4624312" y="2968810"/>
            <a:ext cx="16578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31.1</a:t>
            </a:r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-61.1%)  VN: </a:t>
            </a:r>
            <a:r>
              <a:rPr lang="es-E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-77%</a:t>
            </a:r>
            <a:endParaRPr 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2485544" y="3249697"/>
            <a:ext cx="535781" cy="13573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9" name="Grupo 48"/>
          <p:cNvGrpSpPr/>
          <p:nvPr/>
        </p:nvGrpSpPr>
        <p:grpSpPr>
          <a:xfrm>
            <a:off x="2729990" y="3129672"/>
            <a:ext cx="1953978" cy="120025"/>
            <a:chOff x="6221320" y="2346327"/>
            <a:chExt cx="578734" cy="139698"/>
          </a:xfrm>
        </p:grpSpPr>
        <p:cxnSp>
          <p:nvCxnSpPr>
            <p:cNvPr id="50" name="Conector recto 49"/>
            <p:cNvCxnSpPr/>
            <p:nvPr/>
          </p:nvCxnSpPr>
          <p:spPr>
            <a:xfrm flipV="1">
              <a:off x="6222116" y="2346327"/>
              <a:ext cx="0" cy="13969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6221320" y="2346327"/>
              <a:ext cx="578734" cy="0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ángulo 52"/>
          <p:cNvSpPr/>
          <p:nvPr/>
        </p:nvSpPr>
        <p:spPr>
          <a:xfrm>
            <a:off x="3268459" y="3241420"/>
            <a:ext cx="535781" cy="1357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Grupo 53"/>
          <p:cNvGrpSpPr/>
          <p:nvPr/>
        </p:nvGrpSpPr>
        <p:grpSpPr>
          <a:xfrm flipV="1">
            <a:off x="3504242" y="3367272"/>
            <a:ext cx="1117973" cy="45719"/>
            <a:chOff x="6221320" y="2346327"/>
            <a:chExt cx="578734" cy="139698"/>
          </a:xfrm>
        </p:grpSpPr>
        <p:cxnSp>
          <p:nvCxnSpPr>
            <p:cNvPr id="55" name="Conector recto 54"/>
            <p:cNvCxnSpPr/>
            <p:nvPr/>
          </p:nvCxnSpPr>
          <p:spPr>
            <a:xfrm flipV="1">
              <a:off x="6222116" y="2346327"/>
              <a:ext cx="0" cy="13969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6221320" y="2346327"/>
              <a:ext cx="578734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uadroTexto 56"/>
          <p:cNvSpPr txBox="1"/>
          <p:nvPr/>
        </p:nvSpPr>
        <p:spPr>
          <a:xfrm>
            <a:off x="4622296" y="3240286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53.8</a:t>
            </a:r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-68.6%)  VN: </a:t>
            </a:r>
            <a:r>
              <a:rPr lang="es-E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-77%</a:t>
            </a:r>
            <a:endParaRPr 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0" name="Picture 2" descr="Pin Rojo Realista. Etiqueta De Tablero Aislada En Fondo Blanco. Chinche De  Plástico Con Aguja. Ilustración Vectorial. Ilustración del Vector -  Ilustración de escuela, fijado: 20720635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1" t="24364" r="10009" b="22791"/>
          <a:stretch/>
        </p:blipFill>
        <p:spPr bwMode="auto">
          <a:xfrm>
            <a:off x="6222116" y="3229985"/>
            <a:ext cx="245275" cy="1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Símbolo Del Género De Un Hombre Y De Una Mujer En Un Círculo Ilustración  del Vector - Ilustración de aislado, charla: 1338199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39" y="1299841"/>
            <a:ext cx="851938" cy="8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uadroTexto 59"/>
          <p:cNvSpPr txBox="1"/>
          <p:nvPr/>
        </p:nvSpPr>
        <p:spPr>
          <a:xfrm>
            <a:off x="6467391" y="3222047"/>
            <a:ext cx="2316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CMR- con FEVI ligeramente reducida</a:t>
            </a:r>
            <a:endParaRPr lang="es-E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6" grpId="0" animBg="1"/>
      <p:bldP spid="15" grpId="0"/>
      <p:bldP spid="37" grpId="0"/>
      <p:bldP spid="38" grpId="0" animBg="1"/>
      <p:bldP spid="45" grpId="0" animBg="1"/>
      <p:bldP spid="46" grpId="0" animBg="1"/>
      <p:bldP spid="47" grpId="0"/>
      <p:bldP spid="48" grpId="0" animBg="1"/>
      <p:bldP spid="53" grpId="0" animBg="1"/>
      <p:bldP spid="57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28" y="934802"/>
            <a:ext cx="5871321" cy="420869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080369" y="2399323"/>
            <a:ext cx="539263" cy="281354"/>
          </a:xfrm>
          <a:prstGeom prst="rect">
            <a:avLst/>
          </a:prstGeom>
          <a:solidFill>
            <a:srgbClr val="35AE96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4" descr="Símbolo Del Género De Un Hombre Y De Una Mujer En Un Círculo Ilustración  del Vector - Ilustración de aislado, charla: 1338199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2" t="12128"/>
          <a:stretch/>
        </p:blipFill>
        <p:spPr bwMode="auto">
          <a:xfrm>
            <a:off x="7612883" y="1195756"/>
            <a:ext cx="329839" cy="6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7380397" y="1758574"/>
            <a:ext cx="880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60-70 años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161566" y="2062592"/>
            <a:ext cx="1318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HTA y Diabetes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5231816" y="1078523"/>
            <a:ext cx="2030138" cy="3649784"/>
          </a:xfrm>
          <a:prstGeom prst="roundRect">
            <a:avLst>
              <a:gd name="adj" fmla="val 28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3172927" y="3348892"/>
            <a:ext cx="390893" cy="160216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5368098" y="3348892"/>
            <a:ext cx="390893" cy="160216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6099906" y="3624384"/>
            <a:ext cx="519726" cy="314570"/>
          </a:xfrm>
          <a:prstGeom prst="rect">
            <a:avLst/>
          </a:prstGeom>
          <a:solidFill>
            <a:srgbClr val="35AE96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3172927" y="4046902"/>
            <a:ext cx="390893" cy="579805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5360284" y="4046901"/>
            <a:ext cx="390893" cy="579805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1504461" y="1577681"/>
            <a:ext cx="441571" cy="110441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1504461" y="1727425"/>
            <a:ext cx="441571" cy="110441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1504461" y="1861539"/>
            <a:ext cx="613509" cy="127144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1512277" y="2267429"/>
            <a:ext cx="527540" cy="131894"/>
          </a:xfrm>
          <a:prstGeom prst="rect">
            <a:avLst/>
          </a:prstGeom>
          <a:solidFill>
            <a:srgbClr val="35AE96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1520091" y="3106921"/>
            <a:ext cx="339972" cy="113017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/>
          <p:cNvSpPr/>
          <p:nvPr/>
        </p:nvSpPr>
        <p:spPr>
          <a:xfrm>
            <a:off x="1504462" y="3509108"/>
            <a:ext cx="1449754" cy="115276"/>
          </a:xfrm>
          <a:prstGeom prst="rect">
            <a:avLst/>
          </a:prstGeom>
          <a:solidFill>
            <a:srgbClr val="35AE96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1488830" y="3934712"/>
            <a:ext cx="738556" cy="112189"/>
          </a:xfrm>
          <a:prstGeom prst="rect">
            <a:avLst/>
          </a:prstGeom>
          <a:solidFill>
            <a:srgbClr val="322FD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6080368" y="3209190"/>
            <a:ext cx="539263" cy="139701"/>
          </a:xfrm>
          <a:prstGeom prst="rect">
            <a:avLst/>
          </a:prstGeom>
          <a:solidFill>
            <a:srgbClr val="35AE96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0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84974"/>
          <a:stretch/>
        </p:blipFill>
        <p:spPr>
          <a:xfrm>
            <a:off x="1501407" y="4675543"/>
            <a:ext cx="6600674" cy="46795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/>
          <a:srcRect l="2483" r="51784" b="15679"/>
          <a:stretch/>
        </p:blipFill>
        <p:spPr>
          <a:xfrm>
            <a:off x="112827" y="928731"/>
            <a:ext cx="4307246" cy="3746812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604674" y="1631730"/>
            <a:ext cx="4342256" cy="1836683"/>
            <a:chOff x="4801744" y="1631730"/>
            <a:chExt cx="4040490" cy="1836683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4"/>
            <a:srcRect l="35391" t="33835" r="12620" b="34359"/>
            <a:stretch/>
          </p:blipFill>
          <p:spPr>
            <a:xfrm>
              <a:off x="4801744" y="1631730"/>
              <a:ext cx="4040490" cy="1836683"/>
            </a:xfrm>
            <a:prstGeom prst="rect">
              <a:avLst/>
            </a:prstGeom>
          </p:spPr>
        </p:pic>
        <p:sp>
          <p:nvSpPr>
            <p:cNvPr id="39" name="Rectángulo 38"/>
            <p:cNvSpPr/>
            <p:nvPr/>
          </p:nvSpPr>
          <p:spPr>
            <a:xfrm>
              <a:off x="7450673" y="1848478"/>
              <a:ext cx="265490" cy="410029"/>
            </a:xfrm>
            <a:prstGeom prst="rect">
              <a:avLst/>
            </a:prstGeom>
            <a:solidFill>
              <a:srgbClr val="322FD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4944504" y="2124075"/>
              <a:ext cx="2771659" cy="134432"/>
            </a:xfrm>
            <a:prstGeom prst="rect">
              <a:avLst/>
            </a:prstGeom>
            <a:solidFill>
              <a:srgbClr val="322FD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5343080" y="3833752"/>
            <a:ext cx="334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s-E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s-V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valor crítico + p &lt;0,05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Rechaza la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Las variables son </a:t>
            </a:r>
            <a:r>
              <a:rPr lang="es-VE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dependientes </a:t>
            </a:r>
            <a:endParaRPr lang="es-VE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1931277" y="2892972"/>
            <a:ext cx="165537" cy="102476"/>
          </a:xfrm>
          <a:prstGeom prst="rightArrow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5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"/>
          <p:cNvSpPr/>
          <p:nvPr/>
        </p:nvSpPr>
        <p:spPr>
          <a:xfrm flipH="1">
            <a:off x="838200" y="-19050"/>
            <a:ext cx="8305800" cy="13671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9"/>
          <p:cNvSpPr/>
          <p:nvPr/>
        </p:nvSpPr>
        <p:spPr>
          <a:xfrm flipH="1">
            <a:off x="-26775" y="3796350"/>
            <a:ext cx="7671600" cy="13671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9"/>
          <p:cNvSpPr/>
          <p:nvPr/>
        </p:nvSpPr>
        <p:spPr>
          <a:xfrm flipH="1">
            <a:off x="7765500" y="3804300"/>
            <a:ext cx="1378500" cy="13671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9"/>
          <p:cNvSpPr/>
          <p:nvPr/>
        </p:nvSpPr>
        <p:spPr>
          <a:xfrm flipH="1">
            <a:off x="-26875" y="4300"/>
            <a:ext cx="740100" cy="3672600"/>
          </a:xfrm>
          <a:prstGeom prst="rect">
            <a:avLst/>
          </a:prstGeom>
          <a:solidFill>
            <a:srgbClr val="89DBCC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9" name="Google Shape;439;p39"/>
          <p:cNvCxnSpPr/>
          <p:nvPr/>
        </p:nvCxnSpPr>
        <p:spPr>
          <a:xfrm>
            <a:off x="729450" y="4608575"/>
            <a:ext cx="6754500" cy="186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" y="765282"/>
            <a:ext cx="9132774" cy="369643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7649" y="1877924"/>
            <a:ext cx="862012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Pronóstico del bloqueo </a:t>
            </a: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rama izquierda del </a:t>
            </a: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Haz 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incidental</a:t>
            </a:r>
          </a:p>
        </p:txBody>
      </p:sp>
    </p:spTree>
    <p:extLst>
      <p:ext uri="{BB962C8B-B14F-4D97-AF65-F5344CB8AC3E}">
        <p14:creationId xmlns:p14="http://schemas.microsoft.com/office/powerpoint/2010/main" val="13458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84974"/>
          <a:stretch/>
        </p:blipFill>
        <p:spPr>
          <a:xfrm>
            <a:off x="1501407" y="4675543"/>
            <a:ext cx="6600674" cy="46795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343080" y="3833752"/>
            <a:ext cx="334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s-E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s-V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valor crítico + p &lt;0,05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Rechaza la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V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Las variables son </a:t>
            </a:r>
            <a:r>
              <a:rPr lang="es-VE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dependientes </a:t>
            </a:r>
            <a:endParaRPr lang="es-VE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48223" t="1112" b="16633"/>
          <a:stretch/>
        </p:blipFill>
        <p:spPr>
          <a:xfrm>
            <a:off x="103674" y="1031248"/>
            <a:ext cx="4797607" cy="359593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35391" t="33835" r="12620" b="34359"/>
          <a:stretch/>
        </p:blipFill>
        <p:spPr>
          <a:xfrm>
            <a:off x="4658710" y="1666642"/>
            <a:ext cx="4485290" cy="189974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599248" y="1890832"/>
            <a:ext cx="294717" cy="424107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4817186" y="2180308"/>
            <a:ext cx="2799561" cy="134631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7616747" y="1876674"/>
            <a:ext cx="277214" cy="792853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4817185" y="2519922"/>
            <a:ext cx="3076778" cy="166500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derecha 22"/>
          <p:cNvSpPr/>
          <p:nvPr/>
        </p:nvSpPr>
        <p:spPr>
          <a:xfrm>
            <a:off x="2132887" y="2514038"/>
            <a:ext cx="165537" cy="102476"/>
          </a:xfrm>
          <a:prstGeom prst="rightArrow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derecha 23"/>
          <p:cNvSpPr/>
          <p:nvPr/>
        </p:nvSpPr>
        <p:spPr>
          <a:xfrm>
            <a:off x="2476765" y="2971800"/>
            <a:ext cx="165537" cy="102476"/>
          </a:xfrm>
          <a:prstGeom prst="rightArrow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12734" y="1159934"/>
            <a:ext cx="4309533" cy="314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69" r="1756"/>
          <a:stretch/>
        </p:blipFill>
        <p:spPr>
          <a:xfrm>
            <a:off x="253563" y="1208952"/>
            <a:ext cx="8568704" cy="32952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925" y="4707332"/>
            <a:ext cx="5739758" cy="436168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2150609" y="2872341"/>
            <a:ext cx="165537" cy="102476"/>
          </a:xfrm>
          <a:prstGeom prst="rightArrow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6337740" y="2998466"/>
            <a:ext cx="165537" cy="102476"/>
          </a:xfrm>
          <a:prstGeom prst="rightArrow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4" y="1190298"/>
            <a:ext cx="9095092" cy="3222664"/>
          </a:xfrm>
          <a:prstGeom prst="rect">
            <a:avLst/>
          </a:prstGeom>
        </p:spPr>
      </p:pic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925" y="4707332"/>
            <a:ext cx="5739758" cy="436168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2694520" y="2155010"/>
            <a:ext cx="165537" cy="102476"/>
          </a:xfrm>
          <a:prstGeom prst="rightArrow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2678753" y="3088190"/>
            <a:ext cx="165537" cy="102476"/>
          </a:xfrm>
          <a:prstGeom prst="rightArrow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6906539" y="2047668"/>
            <a:ext cx="165537" cy="102476"/>
          </a:xfrm>
          <a:prstGeom prst="rightArrow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6788300" y="2801630"/>
            <a:ext cx="165537" cy="102476"/>
          </a:xfrm>
          <a:prstGeom prst="rightArrow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6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22" y="953814"/>
            <a:ext cx="7129806" cy="410747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73373" y="961697"/>
            <a:ext cx="2490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100" b="1" dirty="0"/>
              <a:t>seguimiento de 3,75 </a:t>
            </a:r>
            <a:r>
              <a:rPr lang="es-419" sz="1100" b="1" dirty="0" smtClean="0"/>
              <a:t>años</a:t>
            </a:r>
            <a:endParaRPr lang="es-ES" sz="1100" dirty="0"/>
          </a:p>
        </p:txBody>
      </p:sp>
      <p:sp>
        <p:nvSpPr>
          <p:cNvPr id="49" name="Rectángulo 48"/>
          <p:cNvSpPr/>
          <p:nvPr/>
        </p:nvSpPr>
        <p:spPr>
          <a:xfrm>
            <a:off x="4806215" y="1747411"/>
            <a:ext cx="569827" cy="341519"/>
          </a:xfrm>
          <a:prstGeom prst="rect">
            <a:avLst/>
          </a:prstGeom>
          <a:solidFill>
            <a:srgbClr val="322FDF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7520512" y="1747412"/>
            <a:ext cx="569827" cy="341518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>
            <a:off x="4806215" y="2262418"/>
            <a:ext cx="569827" cy="341519"/>
          </a:xfrm>
          <a:prstGeom prst="rect">
            <a:avLst/>
          </a:prstGeom>
          <a:solidFill>
            <a:srgbClr val="322FDF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/>
          <p:cNvSpPr/>
          <p:nvPr/>
        </p:nvSpPr>
        <p:spPr>
          <a:xfrm>
            <a:off x="1308898" y="2262418"/>
            <a:ext cx="1252999" cy="341519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/>
          <p:cNvSpPr/>
          <p:nvPr/>
        </p:nvSpPr>
        <p:spPr>
          <a:xfrm>
            <a:off x="1185401" y="1747411"/>
            <a:ext cx="1620861" cy="341519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7584691" y="3095690"/>
            <a:ext cx="420414" cy="147079"/>
          </a:xfrm>
          <a:prstGeom prst="rect">
            <a:avLst/>
          </a:prstGeom>
          <a:solidFill>
            <a:srgbClr val="322FDF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/>
          <p:cNvSpPr/>
          <p:nvPr/>
        </p:nvSpPr>
        <p:spPr>
          <a:xfrm>
            <a:off x="4861396" y="3599266"/>
            <a:ext cx="443702" cy="168693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55"/>
          <p:cNvSpPr/>
          <p:nvPr/>
        </p:nvSpPr>
        <p:spPr>
          <a:xfrm>
            <a:off x="4869280" y="3948735"/>
            <a:ext cx="443702" cy="168693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 56"/>
          <p:cNvSpPr/>
          <p:nvPr/>
        </p:nvSpPr>
        <p:spPr>
          <a:xfrm>
            <a:off x="1308897" y="3616482"/>
            <a:ext cx="567199" cy="151477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1308896" y="3940853"/>
            <a:ext cx="567199" cy="151477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 58"/>
          <p:cNvSpPr/>
          <p:nvPr/>
        </p:nvSpPr>
        <p:spPr>
          <a:xfrm>
            <a:off x="1201344" y="3120918"/>
            <a:ext cx="1416687" cy="150428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2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t="89168"/>
          <a:stretch/>
        </p:blipFill>
        <p:spPr>
          <a:xfrm>
            <a:off x="853994" y="4692980"/>
            <a:ext cx="7485965" cy="37169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b="984"/>
          <a:stretch/>
        </p:blipFill>
        <p:spPr>
          <a:xfrm>
            <a:off x="849263" y="1002313"/>
            <a:ext cx="7490696" cy="36906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43145" y="3014557"/>
            <a:ext cx="2088931" cy="1300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3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6" y="958745"/>
            <a:ext cx="7344074" cy="40800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88108" y="2801722"/>
            <a:ext cx="1936539" cy="1300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7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RESULTADOS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70" y="949363"/>
            <a:ext cx="7441324" cy="41153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7822" y="1884046"/>
            <a:ext cx="1252999" cy="181238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455637" y="2270233"/>
            <a:ext cx="1857344" cy="128753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455637" y="2801005"/>
            <a:ext cx="1857344" cy="128753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455637" y="3166241"/>
            <a:ext cx="1857344" cy="128753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455637" y="3513082"/>
            <a:ext cx="1857344" cy="877615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7822" y="3294995"/>
            <a:ext cx="1252999" cy="181238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098988" y="2270232"/>
            <a:ext cx="2012370" cy="128754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6098988" y="2795751"/>
            <a:ext cx="2012370" cy="128754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098988" y="3166240"/>
            <a:ext cx="2012370" cy="128754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6075339" y="3497315"/>
            <a:ext cx="2012370" cy="877615"/>
          </a:xfrm>
          <a:prstGeom prst="rect">
            <a:avLst/>
          </a:prstGeom>
          <a:solidFill>
            <a:srgbClr val="322FD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1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2015411" y="1758737"/>
            <a:ext cx="5946069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DISCUSIÓN</a:t>
            </a:r>
            <a:endParaRPr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91452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355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DISCUSIÓN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607718816"/>
              </p:ext>
            </p:extLst>
          </p:nvPr>
        </p:nvGraphicFramePr>
        <p:xfrm>
          <a:off x="143933" y="1095490"/>
          <a:ext cx="8822267" cy="365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26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FAFCF23-CCD4-461F-95C8-65A0922C3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6C5CADE-01B1-4D3F-AAA9-3FF486328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2161164-68F5-40DF-9499-520211F0A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5299F96-4F5B-4CEC-ADC9-7B64B8BC5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64231CF-78D6-4B12-A80E-A571D8F9E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A21F0AD-FDDF-44A6-92CD-56EB6ABA6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C8EDE05-8204-4C87-906A-6A6AE3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3E6DBCF-6FBC-4B19-9482-4F5846887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924C531-D139-4196-A872-B0E605785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C2D77B0-938B-4905-BA75-E4766B5FA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5A3D84E-34E8-457E-9803-013863801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2015411" y="1758737"/>
            <a:ext cx="5946069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LIMITACIONES</a:t>
            </a:r>
            <a:endParaRPr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91452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325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1951662" y="1731537"/>
            <a:ext cx="6271076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INTRODUCCIÓN</a:t>
            </a:r>
            <a:br>
              <a:rPr lang="e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en" sz="6000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TEÓRICO-PRÁCTICA</a:t>
            </a:r>
            <a:endParaRPr sz="6000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91452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1.1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618031" y="57619"/>
            <a:ext cx="3604085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LIMITACIONES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4" name="Google Shape;223;p30"/>
          <p:cNvSpPr/>
          <p:nvPr/>
        </p:nvSpPr>
        <p:spPr>
          <a:xfrm rot="5400000">
            <a:off x="829500" y="1349708"/>
            <a:ext cx="2295000" cy="24864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24;p30"/>
          <p:cNvSpPr/>
          <p:nvPr/>
        </p:nvSpPr>
        <p:spPr>
          <a:xfrm rot="5400000">
            <a:off x="3446023" y="1349708"/>
            <a:ext cx="2295000" cy="24864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25;p30"/>
          <p:cNvSpPr/>
          <p:nvPr/>
        </p:nvSpPr>
        <p:spPr>
          <a:xfrm rot="5400000">
            <a:off x="6066100" y="1349708"/>
            <a:ext cx="2295000" cy="24864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33;p30"/>
          <p:cNvSpPr/>
          <p:nvPr/>
        </p:nvSpPr>
        <p:spPr>
          <a:xfrm rot="5400000" flipH="1">
            <a:off x="1716062" y="2877958"/>
            <a:ext cx="521875" cy="24864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34;p30"/>
          <p:cNvSpPr/>
          <p:nvPr/>
        </p:nvSpPr>
        <p:spPr>
          <a:xfrm rot="5400000" flipH="1">
            <a:off x="4334199" y="2877958"/>
            <a:ext cx="521875" cy="24864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35;p30"/>
          <p:cNvSpPr/>
          <p:nvPr/>
        </p:nvSpPr>
        <p:spPr>
          <a:xfrm rot="5400000" flipH="1">
            <a:off x="6952361" y="2877958"/>
            <a:ext cx="521875" cy="2486400"/>
          </a:xfrm>
          <a:prstGeom prst="rect">
            <a:avLst/>
          </a:prstGeom>
          <a:solidFill>
            <a:srgbClr val="7F7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 2"/>
          <p:cNvSpPr/>
          <p:nvPr/>
        </p:nvSpPr>
        <p:spPr>
          <a:xfrm>
            <a:off x="981734" y="2061992"/>
            <a:ext cx="19905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dirty="0"/>
              <a:t>No todos los pacientes con </a:t>
            </a:r>
            <a:r>
              <a:rPr lang="es-ES" dirty="0" err="1"/>
              <a:t>iBRI</a:t>
            </a:r>
            <a:r>
              <a:rPr lang="es-ES" dirty="0"/>
              <a:t> pueden </a:t>
            </a:r>
            <a:r>
              <a:rPr lang="es-ES" dirty="0" smtClean="0"/>
              <a:t>ser sometidos </a:t>
            </a:r>
            <a:r>
              <a:rPr lang="es-ES" dirty="0"/>
              <a:t>a </a:t>
            </a:r>
            <a:r>
              <a:rPr lang="es-ES" dirty="0" smtClean="0"/>
              <a:t>CMR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510409" y="2061991"/>
            <a:ext cx="21662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Estudio de naturaleza retrospectiva, introduce un sesgo de </a:t>
            </a:r>
            <a:r>
              <a:rPr lang="es-ES" dirty="0" smtClean="0">
                <a:solidFill>
                  <a:schemeClr val="tx1"/>
                </a:solidFill>
              </a:rPr>
              <a:t>selección</a:t>
            </a:r>
            <a:endParaRPr lang="es-419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970076" y="1577245"/>
            <a:ext cx="25102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dirty="0"/>
              <a:t>No se comparó la ecocardiografía con la CMR, siendo posible que la </a:t>
            </a:r>
            <a:r>
              <a:rPr lang="es-ES" dirty="0" smtClean="0"/>
              <a:t>primera, pueda proporcionar</a:t>
            </a:r>
            <a:endParaRPr lang="es-ES" dirty="0"/>
          </a:p>
          <a:p>
            <a:pPr lvl="0" algn="ctr">
              <a:lnSpc>
                <a:spcPct val="150000"/>
              </a:lnSpc>
            </a:pPr>
            <a:r>
              <a:rPr lang="es-ES" dirty="0"/>
              <a:t>suficiente información para la caracterización fenotípica</a:t>
            </a:r>
            <a:endParaRPr lang="es-ES" b="1" i="1" dirty="0">
              <a:solidFill>
                <a:srgbClr val="FFFF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2015411" y="1758737"/>
            <a:ext cx="5946069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CONCLUSIÓN</a:t>
            </a:r>
            <a:endParaRPr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91452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663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687;p50"/>
          <p:cNvSpPr txBox="1">
            <a:spLocks noGrp="1"/>
          </p:cNvSpPr>
          <p:nvPr>
            <p:ph type="title"/>
          </p:nvPr>
        </p:nvSpPr>
        <p:spPr>
          <a:xfrm>
            <a:off x="118878" y="691938"/>
            <a:ext cx="3885855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CONCLUSIÓN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62834" y="294007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750" indent="0" algn="just">
              <a:lnSpc>
                <a:spcPct val="150000"/>
              </a:lnSpc>
              <a:buNone/>
            </a:pPr>
            <a:r>
              <a:rPr lang="es-ES" dirty="0" smtClean="0"/>
              <a:t>El </a:t>
            </a:r>
            <a:r>
              <a:rPr lang="es-E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iBRI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necesariamente benigno</a:t>
            </a:r>
            <a:r>
              <a:rPr lang="es-ES" dirty="0"/>
              <a:t>. </a:t>
            </a:r>
            <a:r>
              <a:rPr lang="es-ES" dirty="0" smtClean="0"/>
              <a:t>El fenotipo </a:t>
            </a:r>
            <a:r>
              <a:rPr lang="es-ES" b="1" dirty="0" err="1" smtClean="0"/>
              <a:t>iLBBB</a:t>
            </a:r>
            <a:r>
              <a:rPr lang="es-ES" b="1" dirty="0" smtClean="0"/>
              <a:t> CMR+ </a:t>
            </a:r>
            <a:r>
              <a:rPr lang="es-ES" dirty="0" smtClean="0"/>
              <a:t>denota </a:t>
            </a:r>
            <a:r>
              <a:rPr lang="es-ES" dirty="0"/>
              <a:t>un subgrupo de pacientes con </a:t>
            </a:r>
            <a:r>
              <a:rPr lang="es-ES" dirty="0" smtClean="0"/>
              <a:t>un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riesgo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relativamente alto de mortalidad total y MACE. </a:t>
            </a:r>
            <a:endParaRPr lang="es-E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58750" indent="0" algn="just">
              <a:lnSpc>
                <a:spcPct val="150000"/>
              </a:lnSpc>
              <a:buNone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262834" y="18756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750" indent="0" algn="just">
              <a:lnSpc>
                <a:spcPct val="150000"/>
              </a:lnSpc>
              <a:buNone/>
            </a:pPr>
            <a:r>
              <a:rPr lang="es-ES" dirty="0"/>
              <a:t>Por el contrario, el fenotipo </a:t>
            </a:r>
            <a:r>
              <a:rPr lang="es-ES" b="1" dirty="0" err="1"/>
              <a:t>iLBBB</a:t>
            </a:r>
            <a:r>
              <a:rPr lang="es-ES" b="1" dirty="0"/>
              <a:t> CMR- </a:t>
            </a:r>
            <a:r>
              <a:rPr lang="es-ES" dirty="0"/>
              <a:t>es un grupo de pacientes de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bajo riesgo</a:t>
            </a:r>
            <a:r>
              <a:rPr lang="es-ES" dirty="0"/>
              <a:t>, cuya supervivencia es</a:t>
            </a:r>
          </a:p>
          <a:p>
            <a:pPr marL="158750" indent="0" algn="just">
              <a:lnSpc>
                <a:spcPct val="150000"/>
              </a:lnSpc>
              <a:buNone/>
            </a:pPr>
            <a:r>
              <a:rPr lang="es-ES" dirty="0"/>
              <a:t>similar a los controles asintomáticos con ECG y </a:t>
            </a:r>
            <a:r>
              <a:rPr lang="es-ES" dirty="0" smtClean="0"/>
              <a:t>CRM </a:t>
            </a:r>
            <a:r>
              <a:rPr lang="es-ES" dirty="0"/>
              <a:t>normales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262834" y="3094233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750" indent="0" algn="just">
              <a:lnSpc>
                <a:spcPct val="150000"/>
              </a:lnSpc>
              <a:buNone/>
            </a:pPr>
            <a:endParaRPr lang="es-ES" dirty="0"/>
          </a:p>
          <a:p>
            <a:pPr marL="158750" indent="0" algn="just">
              <a:lnSpc>
                <a:spcPct val="150000"/>
              </a:lnSpc>
              <a:buNone/>
            </a:pPr>
            <a:r>
              <a:rPr lang="es-ES" dirty="0"/>
              <a:t>Los pacientes con un fenotipo </a:t>
            </a:r>
            <a:r>
              <a:rPr lang="es-ES" b="1" dirty="0" err="1"/>
              <a:t>iLBBB</a:t>
            </a:r>
            <a:r>
              <a:rPr lang="es-ES" b="1" dirty="0"/>
              <a:t> CMR- </a:t>
            </a:r>
            <a:r>
              <a:rPr lang="es-ES" dirty="0"/>
              <a:t>pueden tener una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buena supervivencia a largo plazo</a:t>
            </a:r>
            <a:r>
              <a:rPr lang="es-ES" dirty="0"/>
              <a:t>, aunque, </a:t>
            </a:r>
            <a:r>
              <a:rPr lang="es-ES" dirty="0" smtClean="0"/>
              <a:t>existe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riesgo de desarrollar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IC y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bloqueos auriculoventriculares.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2015411" y="1758737"/>
            <a:ext cx="6263514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LISTA DE COTEJO</a:t>
            </a:r>
            <a:endParaRPr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91452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264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54" y="299763"/>
            <a:ext cx="7467599" cy="4757670"/>
          </a:xfrm>
          <a:prstGeom prst="rect">
            <a:avLst/>
          </a:prstGeom>
        </p:spPr>
      </p:pic>
      <p:pic>
        <p:nvPicPr>
          <p:cNvPr id="18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46198" y="1464663"/>
            <a:ext cx="272034" cy="29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71596" y="1837196"/>
            <a:ext cx="272034" cy="29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71596" y="2211784"/>
            <a:ext cx="272034" cy="29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71596" y="2711845"/>
            <a:ext cx="246636" cy="2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8" t="18562" r="12199" b="22868"/>
          <a:stretch>
            <a:fillRect/>
          </a:stretch>
        </p:blipFill>
        <p:spPr bwMode="auto">
          <a:xfrm>
            <a:off x="6874933" y="2906039"/>
            <a:ext cx="211667" cy="2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84295" y="3302918"/>
            <a:ext cx="246636" cy="2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7692320" y="4171014"/>
            <a:ext cx="312560" cy="961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419"/>
          </a:p>
        </p:txBody>
      </p:sp>
      <p:pic>
        <p:nvPicPr>
          <p:cNvPr id="26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70493" y="4430614"/>
            <a:ext cx="246636" cy="2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ángulo 28"/>
          <p:cNvSpPr/>
          <p:nvPr/>
        </p:nvSpPr>
        <p:spPr>
          <a:xfrm>
            <a:off x="7692320" y="3739214"/>
            <a:ext cx="312560" cy="961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419"/>
          </a:p>
        </p:txBody>
      </p:sp>
      <p:pic>
        <p:nvPicPr>
          <p:cNvPr id="30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84295" y="4710025"/>
            <a:ext cx="232834" cy="25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8" t="18562" r="12199" b="22868"/>
          <a:stretch>
            <a:fillRect/>
          </a:stretch>
        </p:blipFill>
        <p:spPr bwMode="auto">
          <a:xfrm>
            <a:off x="6874932" y="2549020"/>
            <a:ext cx="211667" cy="2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4" y="905932"/>
            <a:ext cx="7614629" cy="3913927"/>
          </a:xfrm>
          <a:prstGeom prst="rect">
            <a:avLst/>
          </a:prstGeom>
        </p:spPr>
      </p:pic>
      <p:pic>
        <p:nvPicPr>
          <p:cNvPr id="24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70493" y="2728529"/>
            <a:ext cx="246636" cy="2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7785454" y="3801533"/>
            <a:ext cx="312560" cy="677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419"/>
          </a:p>
        </p:txBody>
      </p:sp>
      <p:pic>
        <p:nvPicPr>
          <p:cNvPr id="26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70493" y="4430614"/>
            <a:ext cx="246636" cy="2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signo correcto e incorrecto, estilo de etiqueta de marca de verificación,  ilustración vectorial 20649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0982" r="54800" b="12379"/>
          <a:stretch>
            <a:fillRect/>
          </a:stretch>
        </p:blipFill>
        <p:spPr bwMode="auto">
          <a:xfrm>
            <a:off x="6270493" y="3152912"/>
            <a:ext cx="246636" cy="2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7785454" y="3578727"/>
            <a:ext cx="300213" cy="7925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419"/>
          </a:p>
        </p:txBody>
      </p:sp>
      <p:sp>
        <p:nvSpPr>
          <p:cNvPr id="16" name="Rectángulo 1"/>
          <p:cNvSpPr>
            <a:spLocks noChangeArrowheads="1"/>
          </p:cNvSpPr>
          <p:nvPr/>
        </p:nvSpPr>
        <p:spPr bwMode="auto">
          <a:xfrm>
            <a:off x="6270493" y="1579069"/>
            <a:ext cx="1923169" cy="2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419" altLang="es-419" sz="1200" b="1" dirty="0" smtClean="0"/>
              <a:t>IC 1,17-15,4</a:t>
            </a:r>
            <a:endParaRPr lang="es-419" altLang="es-VE" sz="1200" b="1" dirty="0"/>
          </a:p>
        </p:txBody>
      </p:sp>
      <p:sp>
        <p:nvSpPr>
          <p:cNvPr id="17" name="Rectángulo 1"/>
          <p:cNvSpPr>
            <a:spLocks noChangeArrowheads="1"/>
          </p:cNvSpPr>
          <p:nvPr/>
        </p:nvSpPr>
        <p:spPr bwMode="auto">
          <a:xfrm>
            <a:off x="6162498" y="1302070"/>
            <a:ext cx="20791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419" altLang="es-419" sz="1200" b="1" dirty="0"/>
              <a:t>HR 4,24</a:t>
            </a:r>
            <a:endParaRPr lang="es-419" altLang="es-VE" sz="1200" b="1" dirty="0"/>
          </a:p>
        </p:txBody>
      </p:sp>
      <p:sp>
        <p:nvSpPr>
          <p:cNvPr id="28" name="Rectángulo 1"/>
          <p:cNvSpPr>
            <a:spLocks noChangeArrowheads="1"/>
          </p:cNvSpPr>
          <p:nvPr/>
        </p:nvSpPr>
        <p:spPr bwMode="auto">
          <a:xfrm>
            <a:off x="6162497" y="1928533"/>
            <a:ext cx="20791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419" altLang="es-419" sz="1200" b="1" dirty="0"/>
              <a:t>HR 4,24</a:t>
            </a:r>
            <a:endParaRPr lang="es-419" altLang="es-VE" sz="1200" b="1" dirty="0"/>
          </a:p>
        </p:txBody>
      </p:sp>
    </p:spTree>
    <p:extLst>
      <p:ext uri="{BB962C8B-B14F-4D97-AF65-F5344CB8AC3E}">
        <p14:creationId xmlns:p14="http://schemas.microsoft.com/office/powerpoint/2010/main" val="2104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6" grpId="0"/>
      <p:bldP spid="17" grpId="0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2925"/>
            <a:ext cx="8278925" cy="238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2015411" y="1758737"/>
            <a:ext cx="6263514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APORTES DEL GRUPO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22025"/>
            <a:ext cx="1914525" cy="150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4370625" y="4098674"/>
            <a:ext cx="4687650" cy="911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 DEL CICLO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849" y="369094"/>
            <a:ext cx="66579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VE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¿En </a:t>
            </a:r>
            <a:r>
              <a:rPr lang="es-VE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pacientes </a:t>
            </a:r>
            <a:r>
              <a:rPr lang="es-VE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 cardiopatía estructural severa</a:t>
            </a:r>
            <a:r>
              <a:rPr lang="es-VE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la presencia de bloqueo avanzado </a:t>
            </a:r>
            <a:r>
              <a:rPr lang="es-419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la rama izquierda del Haz de </a:t>
            </a:r>
            <a:r>
              <a:rPr lang="es-419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(BARIHH), 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en relación a pacientes sin este hallazgo </a:t>
            </a:r>
            <a:r>
              <a:rPr lang="es-419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electrocardiográfico</a:t>
            </a:r>
            <a:r>
              <a:rPr lang="es-419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V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representa un factor de riesgo para la </a:t>
            </a:r>
            <a:r>
              <a:rPr lang="es-VE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ocurrencia de eventos cardiovasculares </a:t>
            </a:r>
            <a:r>
              <a:rPr lang="es-VE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mayores</a:t>
            </a:r>
            <a:r>
              <a:rPr lang="es-VE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419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035972"/>
            <a:ext cx="9144000" cy="110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 flipH="1">
            <a:off x="465083" y="4081904"/>
            <a:ext cx="8347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000" b="1" dirty="0" smtClean="0">
                <a:solidFill>
                  <a:srgbClr val="FFFF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 de BARIHH 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pacientes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cardiopatía estructural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smtClean="0">
                <a:solidFill>
                  <a:srgbClr val="FFFF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severa*, se asocia 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 </a:t>
            </a:r>
            <a:r>
              <a:rPr lang="es-ES" sz="2000" b="1" dirty="0" smtClean="0">
                <a:solidFill>
                  <a:srgbClr val="FFA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mortalidad o aparición de MACES 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(hospitalización por </a:t>
            </a:r>
            <a:r>
              <a:rPr lang="es-ES" sz="2000" b="1" dirty="0" smtClean="0">
                <a:solidFill>
                  <a:srgbClr val="FFFF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smtClean="0">
                <a:solidFill>
                  <a:srgbClr val="FFFF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BAV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implante de MCP o RT-DAI) 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0866" r="12471" b="14823"/>
          <a:stretch/>
        </p:blipFill>
        <p:spPr>
          <a:xfrm rot="168424">
            <a:off x="7501903" y="1441610"/>
            <a:ext cx="1311022" cy="13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141781" y="-67733"/>
            <a:ext cx="5068644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APORTES DEL GRUPO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11" name="CuadroTexto 1"/>
          <p:cNvSpPr txBox="1">
            <a:spLocks noChangeArrowheads="1"/>
          </p:cNvSpPr>
          <p:nvPr/>
        </p:nvSpPr>
        <p:spPr bwMode="auto">
          <a:xfrm>
            <a:off x="428625" y="1259199"/>
            <a:ext cx="8496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s-419" altLang="es-419" sz="1400" dirty="0" smtClean="0"/>
              <a:t>El </a:t>
            </a:r>
            <a:r>
              <a:rPr lang="es-419" altLang="es-419" sz="1400" b="1" dirty="0" err="1" smtClean="0"/>
              <a:t>iLBBB</a:t>
            </a:r>
            <a:r>
              <a:rPr lang="es-419" altLang="es-419" sz="1400" b="1" dirty="0" smtClean="0"/>
              <a:t> CRM-</a:t>
            </a:r>
            <a:r>
              <a:rPr lang="es-419" altLang="es-419" sz="1400" dirty="0" smtClean="0"/>
              <a:t>, se asoció con </a:t>
            </a:r>
            <a:r>
              <a:rPr lang="es-419" altLang="es-419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veces más riesgo de muerte o MACES </a:t>
            </a:r>
            <a:r>
              <a:rPr lang="es-419" altLang="es-419" sz="1400" dirty="0" smtClean="0"/>
              <a:t>(hospitalización por IC o BAV ameritando MCP o RT-DAI), en comparación con el grupo control, durante </a:t>
            </a:r>
            <a:r>
              <a:rPr lang="es-419" altLang="es-419" sz="1400" dirty="0"/>
              <a:t>un periodo de seguimiento de </a:t>
            </a:r>
            <a:r>
              <a:rPr lang="es-419" altLang="es-419" sz="1400" dirty="0" smtClean="0"/>
              <a:t>8 años </a:t>
            </a:r>
            <a:r>
              <a:rPr lang="es-419" altLang="es-419" sz="1400" dirty="0"/>
              <a:t>[HR </a:t>
            </a:r>
            <a:r>
              <a:rPr lang="es-419" altLang="es-419" sz="1400" dirty="0" smtClean="0"/>
              <a:t>4.24 </a:t>
            </a:r>
            <a:r>
              <a:rPr lang="es-419" altLang="es-419" sz="1400" dirty="0"/>
              <a:t>(IC </a:t>
            </a:r>
            <a:r>
              <a:rPr lang="es-419" altLang="es-419" sz="1400" dirty="0" smtClean="0"/>
              <a:t>1.17-15.4) </a:t>
            </a:r>
            <a:r>
              <a:rPr lang="es-419" altLang="es-419" sz="1400" dirty="0"/>
              <a:t>p= </a:t>
            </a:r>
            <a:r>
              <a:rPr lang="es-419" altLang="es-419" sz="1400" dirty="0" smtClean="0"/>
              <a:t>0.028]. Este grupo incluyó </a:t>
            </a:r>
            <a:r>
              <a:rPr lang="es-419" altLang="es-419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HTA sistémica </a:t>
            </a:r>
            <a:r>
              <a:rPr lang="es-419" altLang="es-419" sz="1400" dirty="0" smtClean="0"/>
              <a:t>(39%)</a:t>
            </a:r>
            <a:r>
              <a:rPr lang="es-419" altLang="es-419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diabetes (</a:t>
            </a:r>
            <a:r>
              <a:rPr lang="es-419" altLang="es-419" sz="1400" dirty="0" smtClean="0"/>
              <a:t>7%) </a:t>
            </a:r>
            <a:r>
              <a:rPr lang="es-419" altLang="es-419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FEVI ligeramente reducida.</a:t>
            </a:r>
            <a:r>
              <a:rPr lang="es-419" altLang="es-419" sz="1400" dirty="0" smtClean="0"/>
              <a:t> </a:t>
            </a:r>
            <a:endParaRPr lang="es-419" altLang="es-419" sz="1400" dirty="0"/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438150" y="2427384"/>
            <a:ext cx="8496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s-419" altLang="es-419" sz="1400" dirty="0" smtClean="0"/>
              <a:t>El </a:t>
            </a:r>
            <a:r>
              <a:rPr lang="es-419" altLang="es-419" sz="1400" b="1" dirty="0" err="1" smtClean="0"/>
              <a:t>iLBBB</a:t>
            </a:r>
            <a:r>
              <a:rPr lang="es-419" altLang="es-419" sz="1400" b="1" dirty="0" smtClean="0"/>
              <a:t> CMR+</a:t>
            </a:r>
            <a:r>
              <a:rPr lang="es-419" altLang="es-419" sz="1400" dirty="0" smtClean="0"/>
              <a:t>, </a:t>
            </a:r>
            <a:r>
              <a:rPr lang="es-419" altLang="es-419" sz="1400" dirty="0"/>
              <a:t>se </a:t>
            </a:r>
            <a:r>
              <a:rPr lang="es-419" altLang="es-419" sz="1400" dirty="0" smtClean="0"/>
              <a:t>asoció con </a:t>
            </a:r>
            <a:r>
              <a:rPr lang="es-419" altLang="es-419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veces más riesgo de muerte</a:t>
            </a:r>
            <a:r>
              <a:rPr lang="es-419" altLang="es-419" sz="1400" dirty="0"/>
              <a:t>, en comparación con el grupo control, durante un periodo de seguimiento de 8 años [HR 7.42 (IC 2.22-24.7) p= 0.001]. </a:t>
            </a:r>
            <a:r>
              <a:rPr lang="es-419" altLang="es-419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hubo diferencias entre </a:t>
            </a:r>
            <a:r>
              <a:rPr lang="es-419" altLang="es-419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iLBBB</a:t>
            </a:r>
            <a:r>
              <a:rPr lang="es-419" altLang="es-419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CRM- y </a:t>
            </a:r>
            <a:r>
              <a:rPr lang="es-419" altLang="es-419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control.</a:t>
            </a:r>
            <a:endParaRPr lang="es-419" altLang="es-419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-9525" y="1325874"/>
            <a:ext cx="285750" cy="43815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>
            <a:off x="0" y="2460721"/>
            <a:ext cx="285750" cy="43815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"/>
          <p:cNvSpPr txBox="1">
            <a:spLocks noChangeArrowheads="1"/>
          </p:cNvSpPr>
          <p:nvPr/>
        </p:nvSpPr>
        <p:spPr bwMode="auto">
          <a:xfrm>
            <a:off x="427953" y="3526988"/>
            <a:ext cx="849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s-419" altLang="es-419" sz="1400" dirty="0" smtClean="0"/>
              <a:t>El </a:t>
            </a:r>
            <a:r>
              <a:rPr lang="es-419" altLang="es-419" sz="1400" dirty="0" smtClean="0"/>
              <a:t>grupo </a:t>
            </a:r>
            <a:r>
              <a:rPr lang="es-419" altLang="es-419" sz="1400" b="1" dirty="0" err="1" smtClean="0"/>
              <a:t>iLBBB</a:t>
            </a:r>
            <a:r>
              <a:rPr lang="es-419" altLang="es-419" sz="1400" b="1" dirty="0" smtClean="0"/>
              <a:t> </a:t>
            </a:r>
            <a:r>
              <a:rPr lang="es-419" altLang="es-419" sz="1400" b="1" dirty="0" smtClean="0"/>
              <a:t>CMR+</a:t>
            </a:r>
            <a:r>
              <a:rPr lang="es-419" altLang="es-419" sz="1400" dirty="0" smtClean="0"/>
              <a:t>, </a:t>
            </a:r>
            <a:r>
              <a:rPr lang="es-419" altLang="es-419" sz="1400" dirty="0" smtClean="0"/>
              <a:t>además se exhibir mayor riesgo de mortalidad y eventos MACES en comparación con el grupo </a:t>
            </a:r>
            <a:r>
              <a:rPr lang="es-419" altLang="es-419" sz="1400" b="1" dirty="0" err="1" smtClean="0"/>
              <a:t>iLBBB</a:t>
            </a:r>
            <a:r>
              <a:rPr lang="es-419" altLang="es-419" sz="1400" b="1" dirty="0" smtClean="0"/>
              <a:t> CRM-</a:t>
            </a:r>
            <a:r>
              <a:rPr lang="es-419" altLang="es-419" sz="1400" dirty="0" smtClean="0"/>
              <a:t>, también, </a:t>
            </a:r>
            <a:r>
              <a:rPr lang="es-419" altLang="es-419" sz="1400" b="1" dirty="0" smtClean="0"/>
              <a:t>tuvo mayor duración del complejo QRS </a:t>
            </a:r>
            <a:r>
              <a:rPr lang="es-419" altLang="es-419" sz="1400" dirty="0" smtClean="0"/>
              <a:t>(</a:t>
            </a:r>
            <a:r>
              <a:rPr lang="es-ES" sz="1400" dirty="0"/>
              <a:t>154.0 </a:t>
            </a:r>
            <a:r>
              <a:rPr lang="es-419" sz="1400" dirty="0"/>
              <a:t>± </a:t>
            </a:r>
            <a:r>
              <a:rPr lang="es-ES" sz="1400" dirty="0" smtClean="0"/>
              <a:t>16.7 y 146.3</a:t>
            </a:r>
            <a:r>
              <a:rPr lang="es-419" sz="1400" dirty="0"/>
              <a:t> ±</a:t>
            </a:r>
            <a:r>
              <a:rPr lang="es-ES" sz="1400" dirty="0" smtClean="0"/>
              <a:t> 13.8, respectivamente), lo cual, se sugiere sea tomado en consideración, al evaluar los posibles factores clínicos que condicionen al pronóstico del caso. </a:t>
            </a:r>
            <a:endParaRPr lang="es-ES" sz="1400" dirty="0"/>
          </a:p>
        </p:txBody>
      </p:sp>
      <p:sp>
        <p:nvSpPr>
          <p:cNvPr id="17" name="Flecha derecha 16"/>
          <p:cNvSpPr/>
          <p:nvPr/>
        </p:nvSpPr>
        <p:spPr>
          <a:xfrm>
            <a:off x="-9525" y="3628905"/>
            <a:ext cx="285750" cy="43815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8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3" grpId="0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2141781" y="-67733"/>
            <a:ext cx="5068644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APORTES DEL GRUPO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7200" y="3769144"/>
            <a:ext cx="8496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419" altLang="es-419" dirty="0">
                <a:latin typeface="Calibri" panose="020F0502020204030204" pitchFamily="34" charset="0"/>
                <a:cs typeface="Calibri" panose="020F0502020204030204" pitchFamily="34" charset="0"/>
              </a:rPr>
              <a:t>Sugerimos que se amplíe el análisis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419" altLang="es-41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estudios prospectivos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que permitan </a:t>
            </a:r>
            <a:r>
              <a:rPr lang="es-419" altLang="es-419" b="1" i="1" dirty="0" smtClean="0">
                <a:solidFill>
                  <a:srgbClr val="003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evaluar individualmente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la relación entre </a:t>
            </a:r>
            <a:r>
              <a:rPr lang="es-419" altLang="es-419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iLBBB</a:t>
            </a:r>
            <a:r>
              <a:rPr lang="es-419" altLang="es-41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sin cardiopatía estructural,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 y eventos cardiovasculares mayores, con mayor </a:t>
            </a:r>
            <a:r>
              <a:rPr lang="es-419" altLang="es-41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precisión sobre la evolución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de los pacientes durante todo el periodo de seguimiento.</a:t>
            </a:r>
            <a:endParaRPr lang="es-419" altLang="es-419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9525" y="3807719"/>
            <a:ext cx="285750" cy="43815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427953" y="2801063"/>
            <a:ext cx="849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419" altLang="es-419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 se evidenció asociación </a:t>
            </a:r>
            <a:r>
              <a:rPr lang="es-419" altLang="es-419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entre el desarrollo de estos </a:t>
            </a:r>
            <a:r>
              <a:rPr lang="es-419" altLang="es-419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eventos y la edad </a:t>
            </a:r>
            <a:r>
              <a:rPr lang="es-419" altLang="es-419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 los pacientes con </a:t>
            </a:r>
            <a:r>
              <a:rPr lang="es-419" altLang="es-419" dirty="0" err="1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iLBBB</a:t>
            </a:r>
            <a:r>
              <a:rPr lang="es-419" altLang="es-419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indiferentemente de  tener o no algún, fenotipo de cardiopatía estructural </a:t>
            </a:r>
            <a:r>
              <a:rPr lang="es-419" altLang="es-419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detectada por CRM</a:t>
            </a:r>
            <a:r>
              <a:rPr lang="es-419" altLang="es-419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s-419" altLang="es-419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0" y="2793608"/>
            <a:ext cx="285750" cy="43815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57200" y="1385770"/>
            <a:ext cx="8496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En pacientes con </a:t>
            </a:r>
            <a:r>
              <a:rPr lang="es-419" altLang="es-419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iLBBB</a:t>
            </a:r>
            <a:r>
              <a:rPr lang="es-419" altLang="es-419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la asociación de </a:t>
            </a:r>
            <a:r>
              <a:rPr lang="es-419" altLang="es-419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fibrosis miocárdica y FEVI &lt;50% </a:t>
            </a:r>
            <a:r>
              <a:rPr lang="es-419" altLang="es-419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mediante CRM,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pueden considerarse </a:t>
            </a:r>
            <a:r>
              <a:rPr lang="es-419" altLang="es-419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variables dependientes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el desarrollo de </a:t>
            </a:r>
            <a:r>
              <a:rPr lang="es-419" altLang="es-419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mortalidad o, compuesto de mortalidad o MACES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, en </a:t>
            </a:r>
            <a:r>
              <a:rPr lang="es-419" altLang="es-419" dirty="0">
                <a:latin typeface="Calibri" panose="020F0502020204030204" pitchFamily="34" charset="0"/>
                <a:cs typeface="Calibri" panose="020F0502020204030204" pitchFamily="34" charset="0"/>
              </a:rPr>
              <a:t>comparación con el grupo control, durante un periodo de seguimiento de 8 años [HR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11.2 </a:t>
            </a:r>
            <a:r>
              <a:rPr lang="es-419" altLang="es-419" dirty="0">
                <a:latin typeface="Calibri" panose="020F0502020204030204" pitchFamily="34" charset="0"/>
                <a:cs typeface="Calibri" panose="020F0502020204030204" pitchFamily="34" charset="0"/>
              </a:rPr>
              <a:t>(IC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3.22-39.1) p &lt;0.001 y </a:t>
            </a:r>
            <a:r>
              <a:rPr lang="es-419" altLang="es-419" dirty="0">
                <a:latin typeface="Calibri" panose="020F0502020204030204" pitchFamily="34" charset="0"/>
                <a:cs typeface="Calibri" panose="020F0502020204030204" pitchFamily="34" charset="0"/>
              </a:rPr>
              <a:t>HR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9.66 </a:t>
            </a:r>
            <a:r>
              <a:rPr lang="es-419" altLang="es-419" dirty="0">
                <a:latin typeface="Calibri" panose="020F0502020204030204" pitchFamily="34" charset="0"/>
                <a:cs typeface="Calibri" panose="020F0502020204030204" pitchFamily="34" charset="0"/>
              </a:rPr>
              <a:t>(IC 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2.84-32.8) </a:t>
            </a:r>
            <a:r>
              <a:rPr lang="es-419" altLang="es-419" dirty="0">
                <a:latin typeface="Calibri" panose="020F0502020204030204" pitchFamily="34" charset="0"/>
                <a:cs typeface="Calibri" panose="020F0502020204030204" pitchFamily="34" charset="0"/>
              </a:rPr>
              <a:t>p &lt;</a:t>
            </a:r>
            <a:r>
              <a:rPr lang="es-419" alt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0.001, respectivamente]. </a:t>
            </a:r>
            <a:endParaRPr lang="es-419" altLang="es-419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9525" y="1624698"/>
            <a:ext cx="285750" cy="43815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5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/>
      <p:bldP spid="22" grpId="0" animBg="1"/>
      <p:bldP spid="13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50"/>
          <p:cNvSpPr txBox="1">
            <a:spLocks noGrp="1"/>
          </p:cNvSpPr>
          <p:nvPr>
            <p:ph type="title"/>
          </p:nvPr>
        </p:nvSpPr>
        <p:spPr>
          <a:xfrm>
            <a:off x="1152730" y="114135"/>
            <a:ext cx="6596743" cy="7850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ESTUDIO RETROSPECTIVO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grpSp>
        <p:nvGrpSpPr>
          <p:cNvPr id="24" name="Google Shape;4835;p64"/>
          <p:cNvGrpSpPr/>
          <p:nvPr/>
        </p:nvGrpSpPr>
        <p:grpSpPr>
          <a:xfrm>
            <a:off x="2381787" y="1932522"/>
            <a:ext cx="4502543" cy="3210978"/>
            <a:chOff x="2496310" y="3693351"/>
            <a:chExt cx="1391950" cy="690590"/>
          </a:xfrm>
        </p:grpSpPr>
        <p:grpSp>
          <p:nvGrpSpPr>
            <p:cNvPr id="25" name="Google Shape;4836;p64"/>
            <p:cNvGrpSpPr/>
            <p:nvPr/>
          </p:nvGrpSpPr>
          <p:grpSpPr>
            <a:xfrm>
              <a:off x="2496310" y="3693351"/>
              <a:ext cx="1391950" cy="688875"/>
              <a:chOff x="2496310" y="3693351"/>
              <a:chExt cx="1391950" cy="688875"/>
            </a:xfrm>
          </p:grpSpPr>
          <p:sp>
            <p:nvSpPr>
              <p:cNvPr id="30" name="Google Shape;4837;p64"/>
              <p:cNvSpPr/>
              <p:nvPr/>
            </p:nvSpPr>
            <p:spPr>
              <a:xfrm>
                <a:off x="2543280" y="3820377"/>
                <a:ext cx="1295935" cy="561849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838;p64"/>
              <p:cNvSpPr/>
              <p:nvPr/>
            </p:nvSpPr>
            <p:spPr>
              <a:xfrm>
                <a:off x="342068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839;p64"/>
              <p:cNvSpPr/>
              <p:nvPr/>
            </p:nvSpPr>
            <p:spPr>
              <a:xfrm>
                <a:off x="3135700" y="3791751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840;p64"/>
              <p:cNvSpPr/>
              <p:nvPr/>
            </p:nvSpPr>
            <p:spPr>
              <a:xfrm>
                <a:off x="3669560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841;p64"/>
              <p:cNvSpPr/>
              <p:nvPr/>
            </p:nvSpPr>
            <p:spPr>
              <a:xfrm>
                <a:off x="2843808" y="3872565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842;p64"/>
              <p:cNvSpPr/>
              <p:nvPr/>
            </p:nvSpPr>
            <p:spPr>
              <a:xfrm>
                <a:off x="2652010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" name="Google Shape;4843;p64"/>
              <p:cNvCxnSpPr>
                <a:stCxn id="34" idx="0"/>
              </p:cNvCxnSpPr>
              <p:nvPr/>
            </p:nvCxnSpPr>
            <p:spPr>
              <a:xfrm rot="5400000" flipH="1">
                <a:off x="2741958" y="3738165"/>
                <a:ext cx="68700" cy="200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4844;p64"/>
              <p:cNvCxnSpPr>
                <a:stCxn id="31" idx="0"/>
              </p:cNvCxnSpPr>
              <p:nvPr/>
            </p:nvCxnSpPr>
            <p:spPr>
              <a:xfrm rot="-5400000">
                <a:off x="3512338" y="3723516"/>
                <a:ext cx="75900" cy="194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4845;p64"/>
              <p:cNvCxnSpPr>
                <a:stCxn id="32" idx="0"/>
              </p:cNvCxnSpPr>
              <p:nvPr/>
            </p:nvCxnSpPr>
            <p:spPr>
              <a:xfrm rot="-5400000">
                <a:off x="3119350" y="3742251"/>
                <a:ext cx="984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4846;p64"/>
              <p:cNvCxnSpPr>
                <a:stCxn id="35" idx="2"/>
              </p:cNvCxnSpPr>
              <p:nvPr/>
            </p:nvCxnSpPr>
            <p:spPr>
              <a:xfrm flipH="1">
                <a:off x="2496310" y="4065467"/>
                <a:ext cx="1557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847;p64"/>
              <p:cNvCxnSpPr>
                <a:stCxn id="33" idx="6"/>
              </p:cNvCxnSpPr>
              <p:nvPr/>
            </p:nvCxnSpPr>
            <p:spPr>
              <a:xfrm>
                <a:off x="3734660" y="4065467"/>
                <a:ext cx="1536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9" name="Google Shape;4851;p64"/>
            <p:cNvSpPr/>
            <p:nvPr/>
          </p:nvSpPr>
          <p:spPr>
            <a:xfrm>
              <a:off x="2625234" y="3885477"/>
              <a:ext cx="1139504" cy="498464"/>
            </a:xfrm>
            <a:custGeom>
              <a:avLst/>
              <a:gdLst/>
              <a:ahLst/>
              <a:cxnLst/>
              <a:rect l="l" t="t" r="r" b="b"/>
              <a:pathLst>
                <a:path w="27286" h="12285" extrusionOk="0">
                  <a:moveTo>
                    <a:pt x="13661" y="1"/>
                  </a:moveTo>
                  <a:cubicBezTo>
                    <a:pt x="10793" y="1"/>
                    <a:pt x="8149" y="858"/>
                    <a:pt x="5960" y="2341"/>
                  </a:cubicBezTo>
                  <a:cubicBezTo>
                    <a:pt x="5692" y="2529"/>
                    <a:pt x="5468" y="2681"/>
                    <a:pt x="5245" y="2868"/>
                  </a:cubicBezTo>
                  <a:cubicBezTo>
                    <a:pt x="4021" y="3798"/>
                    <a:pt x="2976" y="4950"/>
                    <a:pt x="2163" y="6219"/>
                  </a:cubicBezTo>
                  <a:cubicBezTo>
                    <a:pt x="1787" y="6808"/>
                    <a:pt x="1448" y="7407"/>
                    <a:pt x="1153" y="8041"/>
                  </a:cubicBezTo>
                  <a:cubicBezTo>
                    <a:pt x="1117" y="8113"/>
                    <a:pt x="1082" y="8193"/>
                    <a:pt x="1082" y="8265"/>
                  </a:cubicBezTo>
                  <a:cubicBezTo>
                    <a:pt x="519" y="9533"/>
                    <a:pt x="153" y="10873"/>
                    <a:pt x="1" y="12285"/>
                  </a:cubicBezTo>
                  <a:lnTo>
                    <a:pt x="27286" y="12285"/>
                  </a:lnTo>
                  <a:cubicBezTo>
                    <a:pt x="27250" y="11838"/>
                    <a:pt x="27178" y="11392"/>
                    <a:pt x="27098" y="10981"/>
                  </a:cubicBezTo>
                  <a:cubicBezTo>
                    <a:pt x="27098" y="10909"/>
                    <a:pt x="27062" y="10873"/>
                    <a:pt x="27062" y="10793"/>
                  </a:cubicBezTo>
                  <a:cubicBezTo>
                    <a:pt x="27026" y="10650"/>
                    <a:pt x="26991" y="10498"/>
                    <a:pt x="26955" y="10346"/>
                  </a:cubicBezTo>
                  <a:cubicBezTo>
                    <a:pt x="26955" y="10275"/>
                    <a:pt x="26910" y="10239"/>
                    <a:pt x="26910" y="10203"/>
                  </a:cubicBezTo>
                  <a:cubicBezTo>
                    <a:pt x="26910" y="10159"/>
                    <a:pt x="26910" y="10123"/>
                    <a:pt x="26875" y="10087"/>
                  </a:cubicBezTo>
                  <a:cubicBezTo>
                    <a:pt x="26205" y="7595"/>
                    <a:pt x="24864" y="5397"/>
                    <a:pt x="23006" y="3681"/>
                  </a:cubicBezTo>
                  <a:cubicBezTo>
                    <a:pt x="20549" y="1376"/>
                    <a:pt x="17270" y="1"/>
                    <a:pt x="13661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6127562" y="1868988"/>
            <a:ext cx="2641848" cy="91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Vigilancia epidemiológica, impacto del tratamiento en la supervivencia y progresión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84351" y="1934962"/>
            <a:ext cx="2535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Asociación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entre un 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evento ya 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suscitado</a:t>
            </a:r>
            <a:r>
              <a:rPr lang="es-E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y exposición a 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factores de riesgo o protección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015071" y="1306856"/>
            <a:ext cx="3114302" cy="64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Carácter </a:t>
            </a:r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posteriori,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sobres hechos ocurridos en el pasado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385465" y="3291774"/>
            <a:ext cx="2072289" cy="118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Recopilación de datos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 pasado” </a:t>
            </a:r>
          </a:p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(bases de datos, registros médicos, entrevistas)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725071" y="3483663"/>
            <a:ext cx="2007965" cy="64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Definir </a:t>
            </a:r>
          </a:p>
          <a:p>
            <a:pPr algn="ctr"/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factores pronósticos</a:t>
            </a:r>
            <a:endParaRPr lang="es-E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39157" y="3606404"/>
            <a:ext cx="22333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Ausencia de datos</a:t>
            </a:r>
          </a:p>
          <a:p>
            <a:pPr algn="ctr"/>
            <a:endParaRPr lang="es-E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establece causalidad</a:t>
            </a:r>
          </a:p>
          <a:p>
            <a:pPr algn="ctr"/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Google Shape;687;p50"/>
          <p:cNvSpPr txBox="1">
            <a:spLocks/>
          </p:cNvSpPr>
          <p:nvPr/>
        </p:nvSpPr>
        <p:spPr>
          <a:xfrm>
            <a:off x="1151651" y="114135"/>
            <a:ext cx="6596743" cy="78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Black"/>
              <a:buNone/>
              <a:defRPr sz="3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r>
              <a:rPr lang="es-E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ESTUDIO RETROSPECTIVO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2" grpId="0"/>
      <p:bldP spid="43" grpId="0"/>
      <p:bldP spid="5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/>
          <p:nvPr/>
        </p:nvSpPr>
        <p:spPr>
          <a:xfrm>
            <a:off x="3944575" y="1314450"/>
            <a:ext cx="4486200" cy="23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9"/>
          <p:cNvSpPr/>
          <p:nvPr/>
        </p:nvSpPr>
        <p:spPr>
          <a:xfrm flipH="1">
            <a:off x="838200" y="-19050"/>
            <a:ext cx="8305800" cy="13671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9"/>
          <p:cNvSpPr/>
          <p:nvPr/>
        </p:nvSpPr>
        <p:spPr>
          <a:xfrm flipH="1">
            <a:off x="-26775" y="3796350"/>
            <a:ext cx="7671600" cy="13671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9"/>
          <p:cNvSpPr/>
          <p:nvPr/>
        </p:nvSpPr>
        <p:spPr>
          <a:xfrm flipH="1">
            <a:off x="7765500" y="3804300"/>
            <a:ext cx="1378500" cy="1367100"/>
          </a:xfrm>
          <a:prstGeom prst="rect">
            <a:avLst/>
          </a:prstGeom>
          <a:solidFill>
            <a:srgbClr val="89DBCC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9"/>
          <p:cNvSpPr/>
          <p:nvPr/>
        </p:nvSpPr>
        <p:spPr>
          <a:xfrm flipH="1">
            <a:off x="-26875" y="4300"/>
            <a:ext cx="740100" cy="3672600"/>
          </a:xfrm>
          <a:prstGeom prst="rect">
            <a:avLst/>
          </a:prstGeom>
          <a:solidFill>
            <a:srgbClr val="89DBCC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9" name="Google Shape;439;p39"/>
          <p:cNvCxnSpPr/>
          <p:nvPr/>
        </p:nvCxnSpPr>
        <p:spPr>
          <a:xfrm>
            <a:off x="729450" y="4608575"/>
            <a:ext cx="6754500" cy="186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39"/>
          <p:cNvCxnSpPr/>
          <p:nvPr/>
        </p:nvCxnSpPr>
        <p:spPr>
          <a:xfrm>
            <a:off x="888450" y="554125"/>
            <a:ext cx="8205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" name="Google Shape;687;p50"/>
          <p:cNvSpPr txBox="1">
            <a:spLocks noGrp="1"/>
          </p:cNvSpPr>
          <p:nvPr>
            <p:ph type="title"/>
          </p:nvPr>
        </p:nvSpPr>
        <p:spPr>
          <a:xfrm>
            <a:off x="1133984" y="1757812"/>
            <a:ext cx="6263514" cy="1628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MUCHAS GRACIAS POR SU ATENCION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6" t="4519" r="25408" b="6951"/>
          <a:stretch/>
        </p:blipFill>
        <p:spPr>
          <a:xfrm>
            <a:off x="6711694" y="1540476"/>
            <a:ext cx="2075694" cy="2071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7;p50"/>
          <p:cNvSpPr txBox="1">
            <a:spLocks/>
          </p:cNvSpPr>
          <p:nvPr/>
        </p:nvSpPr>
        <p:spPr>
          <a:xfrm>
            <a:off x="1151651" y="114135"/>
            <a:ext cx="6596743" cy="78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Black"/>
              <a:buNone/>
              <a:defRPr sz="3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CHI CUADRADO DE PEARSON (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X </a:t>
            </a:r>
            <a:r>
              <a:rPr lang="es-419" baseline="30000" dirty="0" smtClean="0"/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98217" y="1289851"/>
            <a:ext cx="37977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Prueba </a:t>
            </a:r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paramétrica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empleando variables de naturaleza </a:t>
            </a:r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nominal / categórica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Los datos deben distribuir por </a:t>
            </a:r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frecuencia en tablas de contingencia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Los datos pueden tener un </a:t>
            </a:r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distribución libre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Evaluar </a:t>
            </a:r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asociación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entre grupos no relacionados.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muestra empleada no necesita ser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mandatoriamente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aleatorizada.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49D6D22C-45F5-4481-A444-0679E53ED034}"/>
              </a:ext>
            </a:extLst>
          </p:cNvPr>
          <p:cNvGrpSpPr/>
          <p:nvPr/>
        </p:nvGrpSpPr>
        <p:grpSpPr>
          <a:xfrm>
            <a:off x="4377268" y="1989668"/>
            <a:ext cx="4446474" cy="2135578"/>
            <a:chOff x="868679" y="316341"/>
            <a:chExt cx="6381195" cy="3190598"/>
          </a:xfrm>
        </p:grpSpPr>
        <p:pic>
          <p:nvPicPr>
            <p:cNvPr id="6" name="Picture 29">
              <a:extLst>
                <a:ext uri="{FF2B5EF4-FFF2-40B4-BE49-F238E27FC236}">
                  <a16:creationId xmlns:a16="http://schemas.microsoft.com/office/drawing/2014/main" id="{0D41C6E7-17DE-40D2-AB6A-E305EDCF8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79" y="316341"/>
              <a:ext cx="6381195" cy="3190598"/>
            </a:xfrm>
            <a:prstGeom prst="rect">
              <a:avLst/>
            </a:prstGeom>
          </p:spPr>
        </p:pic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35BF839-4E12-4DD4-BE1C-74F547A21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8075" y="2811294"/>
              <a:ext cx="0" cy="47665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43">
              <a:extLst>
                <a:ext uri="{FF2B5EF4-FFF2-40B4-BE49-F238E27FC236}">
                  <a16:creationId xmlns:a16="http://schemas.microsoft.com/office/drawing/2014/main" id="{8681E1AA-7FE4-4E17-A712-71183509FA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2788" y="969526"/>
              <a:ext cx="725260" cy="617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5">
              <a:extLst>
                <a:ext uri="{FF2B5EF4-FFF2-40B4-BE49-F238E27FC236}">
                  <a16:creationId xmlns:a16="http://schemas.microsoft.com/office/drawing/2014/main" id="{B1FD2071-7B1A-409B-B110-E7BB66F1C9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4012" y="1156640"/>
              <a:ext cx="969656" cy="794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7">
              <a:extLst>
                <a:ext uri="{FF2B5EF4-FFF2-40B4-BE49-F238E27FC236}">
                  <a16:creationId xmlns:a16="http://schemas.microsoft.com/office/drawing/2014/main" id="{3C4F8CEE-1575-4798-A2CE-93B08B639E23}"/>
                </a:ext>
              </a:extLst>
            </p:cNvPr>
            <p:cNvCxnSpPr/>
            <p:nvPr/>
          </p:nvCxnSpPr>
          <p:spPr>
            <a:xfrm flipV="1">
              <a:off x="2076450" y="1411484"/>
              <a:ext cx="1153133" cy="956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9">
              <a:extLst>
                <a:ext uri="{FF2B5EF4-FFF2-40B4-BE49-F238E27FC236}">
                  <a16:creationId xmlns:a16="http://schemas.microsoft.com/office/drawing/2014/main" id="{4FA44B11-0007-4461-9129-2D8824EC23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0383" y="1687112"/>
              <a:ext cx="1449618" cy="1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1">
              <a:extLst>
                <a:ext uri="{FF2B5EF4-FFF2-40B4-BE49-F238E27FC236}">
                  <a16:creationId xmlns:a16="http://schemas.microsoft.com/office/drawing/2014/main" id="{426C17F9-CB68-486D-84ED-F8EF98FC0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166" y="1951416"/>
              <a:ext cx="1708089" cy="1324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3">
              <a:extLst>
                <a:ext uri="{FF2B5EF4-FFF2-40B4-BE49-F238E27FC236}">
                  <a16:creationId xmlns:a16="http://schemas.microsoft.com/office/drawing/2014/main" id="{97A709CE-175B-4BF7-A172-10FAE003653C}"/>
                </a:ext>
              </a:extLst>
            </p:cNvPr>
            <p:cNvCxnSpPr/>
            <p:nvPr/>
          </p:nvCxnSpPr>
          <p:spPr>
            <a:xfrm flipV="1">
              <a:off x="2431260" y="2177356"/>
              <a:ext cx="1411166" cy="1105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5">
              <a:extLst>
                <a:ext uri="{FF2B5EF4-FFF2-40B4-BE49-F238E27FC236}">
                  <a16:creationId xmlns:a16="http://schemas.microsoft.com/office/drawing/2014/main" id="{81FCBAA2-5B4A-47D5-A852-A7C62B20AE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6119" y="2381993"/>
              <a:ext cx="1097013" cy="8837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8">
              <a:extLst>
                <a:ext uri="{FF2B5EF4-FFF2-40B4-BE49-F238E27FC236}">
                  <a16:creationId xmlns:a16="http://schemas.microsoft.com/office/drawing/2014/main" id="{96038694-48EA-4E65-84A4-FD9526BEC9BD}"/>
                </a:ext>
              </a:extLst>
            </p:cNvPr>
            <p:cNvCxnSpPr/>
            <p:nvPr/>
          </p:nvCxnSpPr>
          <p:spPr>
            <a:xfrm flipV="1">
              <a:off x="3563222" y="2583315"/>
              <a:ext cx="816206" cy="6921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0">
              <a:extLst>
                <a:ext uri="{FF2B5EF4-FFF2-40B4-BE49-F238E27FC236}">
                  <a16:creationId xmlns:a16="http://schemas.microsoft.com/office/drawing/2014/main" id="{ECC0FC1E-811A-461E-8D9C-D27BD3A99EAC}"/>
                </a:ext>
              </a:extLst>
            </p:cNvPr>
            <p:cNvCxnSpPr/>
            <p:nvPr/>
          </p:nvCxnSpPr>
          <p:spPr>
            <a:xfrm flipV="1">
              <a:off x="4093132" y="2774454"/>
              <a:ext cx="537234" cy="491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70">
            <a:extLst>
              <a:ext uri="{FF2B5EF4-FFF2-40B4-BE49-F238E27FC236}">
                <a16:creationId xmlns:a16="http://schemas.microsoft.com/office/drawing/2014/main" id="{9B1A58D6-DA5C-413B-9EC8-8183A2A3AE05}"/>
              </a:ext>
            </a:extLst>
          </p:cNvPr>
          <p:cNvSpPr txBox="1"/>
          <p:nvPr/>
        </p:nvSpPr>
        <p:spPr>
          <a:xfrm>
            <a:off x="4878166" y="4423243"/>
            <a:ext cx="2272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Área </a:t>
            </a:r>
            <a:r>
              <a:rPr lang="es-VE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V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ACEPTACIÓN de Ho</a:t>
            </a:r>
            <a:endParaRPr lang="es-V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errar llave 30"/>
          <p:cNvSpPr/>
          <p:nvPr/>
        </p:nvSpPr>
        <p:spPr>
          <a:xfrm rot="5400000">
            <a:off x="5847714" y="3131940"/>
            <a:ext cx="333803" cy="2117764"/>
          </a:xfrm>
          <a:prstGeom prst="rightBrace">
            <a:avLst>
              <a:gd name="adj1" fmla="val 9457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TextBox 70">
            <a:extLst>
              <a:ext uri="{FF2B5EF4-FFF2-40B4-BE49-F238E27FC236}">
                <a16:creationId xmlns:a16="http://schemas.microsoft.com/office/drawing/2014/main" id="{9B1A58D6-DA5C-413B-9EC8-8183A2A3AE05}"/>
              </a:ext>
            </a:extLst>
          </p:cNvPr>
          <p:cNvSpPr txBox="1"/>
          <p:nvPr/>
        </p:nvSpPr>
        <p:spPr>
          <a:xfrm>
            <a:off x="7297347" y="2951846"/>
            <a:ext cx="139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Área </a:t>
            </a:r>
            <a:r>
              <a:rPr lang="es-VE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V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RECHAZO de Ho</a:t>
            </a:r>
            <a:endParaRPr lang="es-V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errar llave 32"/>
          <p:cNvSpPr/>
          <p:nvPr/>
        </p:nvSpPr>
        <p:spPr>
          <a:xfrm rot="5400000" flipH="1">
            <a:off x="7863621" y="2724907"/>
            <a:ext cx="239094" cy="1681146"/>
          </a:xfrm>
          <a:prstGeom prst="rightBrace">
            <a:avLst>
              <a:gd name="adj1" fmla="val 9457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Conector recto de flecha 34"/>
          <p:cNvCxnSpPr/>
          <p:nvPr/>
        </p:nvCxnSpPr>
        <p:spPr>
          <a:xfrm flipV="1">
            <a:off x="7065031" y="2259903"/>
            <a:ext cx="0" cy="1387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70">
            <a:extLst>
              <a:ext uri="{FF2B5EF4-FFF2-40B4-BE49-F238E27FC236}">
                <a16:creationId xmlns:a16="http://schemas.microsoft.com/office/drawing/2014/main" id="{9B1A58D6-DA5C-413B-9EC8-8183A2A3AE05}"/>
              </a:ext>
            </a:extLst>
          </p:cNvPr>
          <p:cNvSpPr txBox="1"/>
          <p:nvPr/>
        </p:nvSpPr>
        <p:spPr>
          <a:xfrm>
            <a:off x="6373976" y="1997133"/>
            <a:ext cx="139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Valor crítico</a:t>
            </a:r>
            <a:endParaRPr lang="es-V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7;p50"/>
          <p:cNvSpPr txBox="1">
            <a:spLocks/>
          </p:cNvSpPr>
          <p:nvPr/>
        </p:nvSpPr>
        <p:spPr>
          <a:xfrm>
            <a:off x="1151651" y="114135"/>
            <a:ext cx="6596743" cy="78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Black"/>
              <a:buNone/>
              <a:defRPr sz="3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CHI CUADRADO DE PEARSON (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X </a:t>
            </a:r>
            <a:r>
              <a:rPr lang="es-419" baseline="30000" dirty="0" smtClean="0"/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3547" y="1098142"/>
            <a:ext cx="3354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PASO 1: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Fabricar 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tablas de contingencia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PASO 2: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Calcular 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grados de libertad.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98956" y="1098142"/>
            <a:ext cx="3277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PASO 3: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Calcular 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frecuencias esperadas.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Calcular el </a:t>
            </a:r>
            <a:r>
              <a:rPr lang="es-ES" dirty="0">
                <a:latin typeface="Franklin Gothic Demi Cond" panose="020B0706030402020204" pitchFamily="34" charset="0"/>
              </a:rPr>
              <a:t>X </a:t>
            </a:r>
            <a:r>
              <a:rPr lang="es-419" baseline="30000" dirty="0" smtClean="0"/>
              <a:t>2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572100" y="1098142"/>
            <a:ext cx="244490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PASO 5: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Análisis de resultados.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592667" y="2230977"/>
            <a:ext cx="8027931" cy="91015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plantea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la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BARIHH </a:t>
            </a:r>
            <a:r>
              <a:rPr lang="en-US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 </a:t>
            </a:r>
            <a:r>
              <a:rPr lang="en-US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cardiopatía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estructural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insuficiencia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cardíaca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92307ED-BC13-4285-BB22-2A6B5E8A56F2}"/>
              </a:ext>
            </a:extLst>
          </p:cNvPr>
          <p:cNvSpPr txBox="1">
            <a:spLocks/>
          </p:cNvSpPr>
          <p:nvPr/>
        </p:nvSpPr>
        <p:spPr>
          <a:xfrm>
            <a:off x="755064" y="3535304"/>
            <a:ext cx="7865534" cy="837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35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BARIHH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insuficiencia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cardíaca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35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5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BARIHH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insuficiencia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cardíaca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73F92740-870F-4E7A-B004-E0D8F6C601EF}"/>
              </a:ext>
            </a:extLst>
          </p:cNvPr>
          <p:cNvSpPr txBox="1">
            <a:spLocks/>
          </p:cNvSpPr>
          <p:nvPr/>
        </p:nvSpPr>
        <p:spPr>
          <a:xfrm>
            <a:off x="5936220" y="4372550"/>
            <a:ext cx="2421911" cy="325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Nivel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significancia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0,05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7;p50"/>
          <p:cNvSpPr txBox="1">
            <a:spLocks/>
          </p:cNvSpPr>
          <p:nvPr/>
        </p:nvSpPr>
        <p:spPr>
          <a:xfrm>
            <a:off x="1151651" y="114135"/>
            <a:ext cx="6596743" cy="78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Black"/>
              <a:buNone/>
              <a:defRPr sz="3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CHI CUADRADO DE PEARSON (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X </a:t>
            </a:r>
            <a:r>
              <a:rPr lang="es-419" baseline="30000" dirty="0" smtClean="0"/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3547" y="1098142"/>
            <a:ext cx="3354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PASO 1: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Fabricar 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tablas de contingencia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PASO 2: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Calcular 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grados de libertad.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98956" y="1098142"/>
            <a:ext cx="3277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PASO 3: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Calcular 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frecuencias esperadas.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Calcular el </a:t>
            </a:r>
            <a:r>
              <a:rPr lang="es-ES" dirty="0">
                <a:latin typeface="Franklin Gothic Demi Cond" panose="020B0706030402020204" pitchFamily="34" charset="0"/>
              </a:rPr>
              <a:t>X </a:t>
            </a:r>
            <a:r>
              <a:rPr lang="es-419" baseline="30000" dirty="0" smtClean="0"/>
              <a:t>2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572100" y="1098142"/>
            <a:ext cx="244490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PASO 5: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Análisis de resultados.</a:t>
            </a: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97D55EA0-C0D5-4F1C-922C-5FF6A70F5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122806"/>
              </p:ext>
            </p:extLst>
          </p:nvPr>
        </p:nvGraphicFramePr>
        <p:xfrm>
          <a:off x="2360428" y="2255586"/>
          <a:ext cx="6370160" cy="23442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92540">
                  <a:extLst>
                    <a:ext uri="{9D8B030D-6E8A-4147-A177-3AD203B41FA5}">
                      <a16:colId xmlns:a16="http://schemas.microsoft.com/office/drawing/2014/main" val="2593154083"/>
                    </a:ext>
                  </a:extLst>
                </a:gridCol>
                <a:gridCol w="1592540">
                  <a:extLst>
                    <a:ext uri="{9D8B030D-6E8A-4147-A177-3AD203B41FA5}">
                      <a16:colId xmlns:a16="http://schemas.microsoft.com/office/drawing/2014/main" val="1869373154"/>
                    </a:ext>
                  </a:extLst>
                </a:gridCol>
                <a:gridCol w="1592540">
                  <a:extLst>
                    <a:ext uri="{9D8B030D-6E8A-4147-A177-3AD203B41FA5}">
                      <a16:colId xmlns:a16="http://schemas.microsoft.com/office/drawing/2014/main" val="3078902034"/>
                    </a:ext>
                  </a:extLst>
                </a:gridCol>
                <a:gridCol w="1592540">
                  <a:extLst>
                    <a:ext uri="{9D8B030D-6E8A-4147-A177-3AD203B41FA5}">
                      <a16:colId xmlns:a16="http://schemas.microsoft.com/office/drawing/2014/main" val="758373747"/>
                    </a:ext>
                  </a:extLst>
                </a:gridCol>
              </a:tblGrid>
              <a:tr h="450626">
                <a:tc>
                  <a:txBody>
                    <a:bodyPr/>
                    <a:lstStyle/>
                    <a:p>
                      <a:endParaRPr lang="es-VE" sz="1400" dirty="0">
                        <a:latin typeface="+mj-lt"/>
                      </a:endParaRPr>
                    </a:p>
                  </a:txBody>
                  <a:tcPr marL="81425" marR="81425" marT="40712" marB="40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b="1" dirty="0" smtClean="0">
                          <a:latin typeface="+mj-lt"/>
                        </a:rPr>
                        <a:t>SIN</a:t>
                      </a:r>
                      <a:r>
                        <a:rPr lang="es-VE" sz="1400" b="1" baseline="0" dirty="0" smtClean="0">
                          <a:latin typeface="+mj-lt"/>
                        </a:rPr>
                        <a:t> BARIHH</a:t>
                      </a:r>
                      <a:endParaRPr lang="es-VE" sz="1400" b="1" dirty="0">
                        <a:latin typeface="+mj-lt"/>
                      </a:endParaRP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b="1" dirty="0" smtClean="0">
                          <a:latin typeface="+mj-lt"/>
                        </a:rPr>
                        <a:t>CON BARIHH</a:t>
                      </a:r>
                      <a:endParaRPr lang="es-VE" sz="1400" b="1" dirty="0">
                        <a:latin typeface="+mj-lt"/>
                      </a:endParaRP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b="1" dirty="0">
                          <a:latin typeface="+mj-lt"/>
                        </a:rPr>
                        <a:t>TOTAL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17322"/>
                  </a:ext>
                </a:extLst>
              </a:tr>
              <a:tr h="611244">
                <a:tc>
                  <a:txBody>
                    <a:bodyPr/>
                    <a:lstStyle/>
                    <a:p>
                      <a:r>
                        <a:rPr lang="es-VE" sz="1400" b="1" dirty="0" smtClean="0">
                          <a:latin typeface="+mj-lt"/>
                        </a:rPr>
                        <a:t>SIN INSUFICIENCIA</a:t>
                      </a:r>
                      <a:r>
                        <a:rPr lang="es-VE" sz="1400" b="1" baseline="0" dirty="0" smtClean="0">
                          <a:latin typeface="+mj-lt"/>
                        </a:rPr>
                        <a:t> CARDÍACA</a:t>
                      </a:r>
                      <a:endParaRPr lang="es-VE" sz="1400" b="1" dirty="0">
                        <a:latin typeface="+mj-lt"/>
                      </a:endParaRPr>
                    </a:p>
                  </a:txBody>
                  <a:tcPr marL="81425" marR="81425" marT="40712" marB="40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b="0" dirty="0">
                          <a:latin typeface="+mj-lt"/>
                        </a:rPr>
                        <a:t>10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b="0" dirty="0">
                          <a:latin typeface="+mj-lt"/>
                        </a:rPr>
                        <a:t>6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b="0" dirty="0">
                          <a:latin typeface="+mj-lt"/>
                        </a:rPr>
                        <a:t>16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73386"/>
                  </a:ext>
                </a:extLst>
              </a:tr>
              <a:tr h="611244">
                <a:tc>
                  <a:txBody>
                    <a:bodyPr/>
                    <a:lstStyle/>
                    <a:p>
                      <a:r>
                        <a:rPr lang="es-VE" sz="1400" b="1" dirty="0" smtClean="0">
                          <a:latin typeface="+mj-lt"/>
                        </a:rPr>
                        <a:t>CON INSUFICIENCIA CARDÍACA</a:t>
                      </a:r>
                      <a:endParaRPr lang="es-VE" sz="1400" b="1" dirty="0">
                        <a:latin typeface="+mj-lt"/>
                      </a:endParaRPr>
                    </a:p>
                  </a:txBody>
                  <a:tcPr marL="81425" marR="81425" marT="40712" marB="40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dirty="0">
                          <a:latin typeface="+mj-lt"/>
                        </a:rPr>
                        <a:t>10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dirty="0">
                          <a:latin typeface="+mj-lt"/>
                        </a:rPr>
                        <a:t>24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dirty="0">
                          <a:latin typeface="+mj-lt"/>
                        </a:rPr>
                        <a:t>34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00257"/>
                  </a:ext>
                </a:extLst>
              </a:tr>
              <a:tr h="450626"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 marL="81425" marR="81425" marT="40712" marB="40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dirty="0">
                          <a:latin typeface="+mj-lt"/>
                        </a:rPr>
                        <a:t>20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dirty="0">
                          <a:latin typeface="+mj-lt"/>
                        </a:rPr>
                        <a:t>30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dirty="0">
                          <a:latin typeface="+mj-lt"/>
                        </a:rPr>
                        <a:t>50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4862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86265" y="1202267"/>
            <a:ext cx="3048000" cy="265207"/>
          </a:xfrm>
          <a:prstGeom prst="rect">
            <a:avLst/>
          </a:prstGeom>
          <a:solidFill>
            <a:srgbClr val="35AE9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596EFA8-039B-4564-BF76-3517207AE504}"/>
              </a:ext>
            </a:extLst>
          </p:cNvPr>
          <p:cNvSpPr/>
          <p:nvPr/>
        </p:nvSpPr>
        <p:spPr>
          <a:xfrm>
            <a:off x="3990971" y="2745000"/>
            <a:ext cx="1535405" cy="69503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0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DE141-2D32-4D4C-8973-1333937ABA0E}"/>
              </a:ext>
            </a:extLst>
          </p:cNvPr>
          <p:cNvSpPr/>
          <p:nvPr/>
        </p:nvSpPr>
        <p:spPr>
          <a:xfrm>
            <a:off x="7157166" y="4181982"/>
            <a:ext cx="1573421" cy="41786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050" dirty="0"/>
          </a:p>
        </p:txBody>
      </p:sp>
      <p:sp>
        <p:nvSpPr>
          <p:cNvPr id="13" name="Arrow: Down 4">
            <a:extLst>
              <a:ext uri="{FF2B5EF4-FFF2-40B4-BE49-F238E27FC236}">
                <a16:creationId xmlns:a16="http://schemas.microsoft.com/office/drawing/2014/main" id="{66206031-F18F-426E-AC62-D5DCCE772D83}"/>
              </a:ext>
            </a:extLst>
          </p:cNvPr>
          <p:cNvSpPr/>
          <p:nvPr/>
        </p:nvSpPr>
        <p:spPr>
          <a:xfrm rot="14526114">
            <a:off x="6145595" y="2511579"/>
            <a:ext cx="272565" cy="2564733"/>
          </a:xfrm>
          <a:prstGeom prst="downArrow">
            <a:avLst>
              <a:gd name="adj1" fmla="val 41679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050" dirty="0"/>
          </a:p>
        </p:txBody>
      </p:sp>
      <p:sp>
        <p:nvSpPr>
          <p:cNvPr id="15" name="Arrow: Down 16">
            <a:extLst>
              <a:ext uri="{FF2B5EF4-FFF2-40B4-BE49-F238E27FC236}">
                <a16:creationId xmlns:a16="http://schemas.microsoft.com/office/drawing/2014/main" id="{C75D2BA1-7979-461A-8840-28F78EDC6354}"/>
              </a:ext>
            </a:extLst>
          </p:cNvPr>
          <p:cNvSpPr/>
          <p:nvPr/>
        </p:nvSpPr>
        <p:spPr>
          <a:xfrm>
            <a:off x="8344121" y="3073481"/>
            <a:ext cx="228663" cy="1333783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05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4317" y="1890667"/>
            <a:ext cx="3373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/>
              <a:t>g</a:t>
            </a:r>
            <a:r>
              <a:rPr lang="es-ES" sz="1200" i="1" dirty="0" err="1" smtClean="0"/>
              <a:t>l</a:t>
            </a:r>
            <a:r>
              <a:rPr lang="es-ES" sz="1200" i="1" dirty="0" smtClean="0"/>
              <a:t> = (nº de renglones -1) x (nº de columnas - 1)</a:t>
            </a:r>
          </a:p>
          <a:p>
            <a:r>
              <a:rPr lang="es-ES" sz="1200" i="1" dirty="0" err="1"/>
              <a:t>gl</a:t>
            </a:r>
            <a:r>
              <a:rPr lang="es-ES" sz="1200" i="1" dirty="0"/>
              <a:t> = </a:t>
            </a:r>
            <a:r>
              <a:rPr lang="es-ES" sz="1200" i="1" dirty="0" smtClean="0"/>
              <a:t>(2-1</a:t>
            </a:r>
            <a:r>
              <a:rPr lang="es-ES" sz="1200" i="1" dirty="0"/>
              <a:t>) x </a:t>
            </a:r>
            <a:r>
              <a:rPr lang="es-ES" sz="1200" i="1" dirty="0" smtClean="0"/>
              <a:t>(2- </a:t>
            </a:r>
            <a:r>
              <a:rPr lang="es-ES" sz="1200" i="1" dirty="0"/>
              <a:t>1</a:t>
            </a:r>
            <a:r>
              <a:rPr lang="es-ES" sz="1200" i="1" dirty="0" smtClean="0"/>
              <a:t>)</a:t>
            </a:r>
          </a:p>
          <a:p>
            <a:r>
              <a:rPr lang="es-ES" sz="1200" i="1" dirty="0" err="1"/>
              <a:t>gl</a:t>
            </a:r>
            <a:r>
              <a:rPr lang="es-ES" sz="1200" i="1" dirty="0"/>
              <a:t> = </a:t>
            </a:r>
            <a:r>
              <a:rPr lang="es-ES" sz="1200" i="1" dirty="0" smtClean="0"/>
              <a:t>1 x1 = </a:t>
            </a:r>
            <a:r>
              <a:rPr lang="es-ES" sz="1600" b="1" i="1" dirty="0" smtClean="0"/>
              <a:t>1</a:t>
            </a:r>
            <a:endParaRPr lang="es-ES" sz="1200" i="1" dirty="0"/>
          </a:p>
        </p:txBody>
      </p:sp>
      <p:sp>
        <p:nvSpPr>
          <p:cNvPr id="16" name="Rectángulo 15"/>
          <p:cNvSpPr/>
          <p:nvPr/>
        </p:nvSpPr>
        <p:spPr>
          <a:xfrm>
            <a:off x="187430" y="1546467"/>
            <a:ext cx="3048000" cy="265207"/>
          </a:xfrm>
          <a:prstGeom prst="rect">
            <a:avLst/>
          </a:prstGeom>
          <a:solidFill>
            <a:srgbClr val="35AE9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FD3B54-7462-4BAF-9B12-149242D0C5BA}"/>
              </a:ext>
            </a:extLst>
          </p:cNvPr>
          <p:cNvSpPr txBox="1"/>
          <p:nvPr/>
        </p:nvSpPr>
        <p:spPr>
          <a:xfrm>
            <a:off x="263699" y="4181982"/>
            <a:ext cx="226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800" dirty="0">
                <a:latin typeface="Calibri" panose="020F0502020204030204" pitchFamily="34" charset="0"/>
                <a:cs typeface="Calibri" panose="020F0502020204030204" pitchFamily="34" charset="0"/>
              </a:rPr>
              <a:t>Fe:    </a:t>
            </a:r>
            <a:r>
              <a:rPr lang="es-VE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s-VE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s-VE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s-VE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s-VE" sz="1800" b="1" dirty="0">
                <a:latin typeface="Calibri" panose="020F0502020204030204" pitchFamily="34" charset="0"/>
                <a:cs typeface="Calibri" panose="020F0502020204030204" pitchFamily="34" charset="0"/>
              </a:rPr>
              <a:t>6,4</a:t>
            </a:r>
          </a:p>
          <a:p>
            <a:r>
              <a:rPr lang="es-VE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50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435200" y="1202266"/>
            <a:ext cx="3048000" cy="265207"/>
          </a:xfrm>
          <a:prstGeom prst="rect">
            <a:avLst/>
          </a:prstGeom>
          <a:solidFill>
            <a:srgbClr val="35AE9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1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 animBg="1"/>
      <p:bldP spid="6" grpId="0"/>
      <p:bldP spid="16" grpId="0" animBg="1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7;p50"/>
          <p:cNvSpPr txBox="1">
            <a:spLocks/>
          </p:cNvSpPr>
          <p:nvPr/>
        </p:nvSpPr>
        <p:spPr>
          <a:xfrm>
            <a:off x="1151651" y="114135"/>
            <a:ext cx="6596743" cy="78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Black"/>
              <a:buNone/>
              <a:defRPr sz="3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5E5E"/>
              </a:buClr>
              <a:buSzPts val="2800"/>
              <a:buFont typeface="Prompt Black"/>
              <a:buNone/>
              <a:defRPr sz="2800" b="0" i="0" u="none" strike="noStrike" cap="none">
                <a:solidFill>
                  <a:srgbClr val="CF5E5E"/>
                </a:solidFill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CHI CUADRADO DE PEARSON (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X </a:t>
            </a:r>
            <a:r>
              <a:rPr lang="es-419" baseline="30000" dirty="0" smtClean="0"/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3547" y="1098142"/>
            <a:ext cx="3354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PASO 1: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Fabricar 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tablas de contingencia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PASO 2: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Calcular 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grados de libertad.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98956" y="1098142"/>
            <a:ext cx="3277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PASO 3: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Calcular 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frecuencias esperadas.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Calcular el </a:t>
            </a:r>
            <a:r>
              <a:rPr lang="es-ES" dirty="0">
                <a:latin typeface="Franklin Gothic Demi Cond" panose="020B0706030402020204" pitchFamily="34" charset="0"/>
              </a:rPr>
              <a:t>X </a:t>
            </a:r>
            <a:r>
              <a:rPr lang="es-419" baseline="30000" dirty="0" smtClean="0"/>
              <a:t>2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572100" y="1098142"/>
            <a:ext cx="244490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PASO 5: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Análisis de resultados.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98956" y="1491915"/>
            <a:ext cx="1818086" cy="265207"/>
          </a:xfrm>
          <a:prstGeom prst="rect">
            <a:avLst/>
          </a:prstGeom>
          <a:solidFill>
            <a:srgbClr val="35AE9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97D55EA0-C0D5-4F1C-922C-5FF6A70F5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39068"/>
              </p:ext>
            </p:extLst>
          </p:nvPr>
        </p:nvGraphicFramePr>
        <p:xfrm>
          <a:off x="3586714" y="1977018"/>
          <a:ext cx="5328172" cy="185908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32043">
                  <a:extLst>
                    <a:ext uri="{9D8B030D-6E8A-4147-A177-3AD203B41FA5}">
                      <a16:colId xmlns:a16="http://schemas.microsoft.com/office/drawing/2014/main" val="2593154083"/>
                    </a:ext>
                  </a:extLst>
                </a:gridCol>
                <a:gridCol w="1332043">
                  <a:extLst>
                    <a:ext uri="{9D8B030D-6E8A-4147-A177-3AD203B41FA5}">
                      <a16:colId xmlns:a16="http://schemas.microsoft.com/office/drawing/2014/main" val="1869373154"/>
                    </a:ext>
                  </a:extLst>
                </a:gridCol>
                <a:gridCol w="1332043">
                  <a:extLst>
                    <a:ext uri="{9D8B030D-6E8A-4147-A177-3AD203B41FA5}">
                      <a16:colId xmlns:a16="http://schemas.microsoft.com/office/drawing/2014/main" val="3078902034"/>
                    </a:ext>
                  </a:extLst>
                </a:gridCol>
                <a:gridCol w="1332043">
                  <a:extLst>
                    <a:ext uri="{9D8B030D-6E8A-4147-A177-3AD203B41FA5}">
                      <a16:colId xmlns:a16="http://schemas.microsoft.com/office/drawing/2014/main" val="758373747"/>
                    </a:ext>
                  </a:extLst>
                </a:gridCol>
              </a:tblGrid>
              <a:tr h="299479">
                <a:tc>
                  <a:txBody>
                    <a:bodyPr/>
                    <a:lstStyle/>
                    <a:p>
                      <a:endParaRPr lang="es-VE" sz="1200" dirty="0">
                        <a:latin typeface="+mj-lt"/>
                      </a:endParaRPr>
                    </a:p>
                  </a:txBody>
                  <a:tcPr marL="81425" marR="81425" marT="40712" marB="40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b="1" dirty="0" smtClean="0">
                          <a:latin typeface="+mj-lt"/>
                        </a:rPr>
                        <a:t>SIN</a:t>
                      </a:r>
                      <a:r>
                        <a:rPr lang="es-VE" sz="1200" b="1" baseline="0" dirty="0" smtClean="0">
                          <a:latin typeface="+mj-lt"/>
                        </a:rPr>
                        <a:t> BARIHH</a:t>
                      </a:r>
                      <a:endParaRPr lang="es-VE" sz="1200" b="1" dirty="0">
                        <a:latin typeface="+mj-lt"/>
                      </a:endParaRP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b="1" dirty="0" smtClean="0">
                          <a:latin typeface="+mj-lt"/>
                        </a:rPr>
                        <a:t>CON BARIHH</a:t>
                      </a:r>
                      <a:endParaRPr lang="es-VE" sz="1200" b="1" dirty="0">
                        <a:latin typeface="+mj-lt"/>
                      </a:endParaRP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b="1" dirty="0">
                          <a:latin typeface="+mj-lt"/>
                        </a:rPr>
                        <a:t>TOTAL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17322"/>
                  </a:ext>
                </a:extLst>
              </a:tr>
              <a:tr h="479500">
                <a:tc>
                  <a:txBody>
                    <a:bodyPr/>
                    <a:lstStyle/>
                    <a:p>
                      <a:r>
                        <a:rPr lang="es-VE" sz="1200" b="1" dirty="0" smtClean="0">
                          <a:latin typeface="+mj-lt"/>
                        </a:rPr>
                        <a:t>SIN INSUFICIENCIA</a:t>
                      </a:r>
                      <a:r>
                        <a:rPr lang="es-VE" sz="1200" b="1" baseline="0" dirty="0" smtClean="0">
                          <a:latin typeface="+mj-lt"/>
                        </a:rPr>
                        <a:t> CARDÍACA</a:t>
                      </a:r>
                      <a:endParaRPr lang="es-VE" sz="1200" b="1" dirty="0">
                        <a:latin typeface="+mj-lt"/>
                      </a:endParaRPr>
                    </a:p>
                  </a:txBody>
                  <a:tcPr marL="81425" marR="81425" marT="40712" marB="40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b="0" dirty="0" smtClean="0">
                          <a:latin typeface="+mj-lt"/>
                        </a:rPr>
                        <a:t>10 </a:t>
                      </a:r>
                      <a:r>
                        <a:rPr lang="es-VE" sz="1200" b="1" dirty="0" smtClean="0">
                          <a:latin typeface="+mj-lt"/>
                        </a:rPr>
                        <a:t>(6,4)</a:t>
                      </a:r>
                      <a:endParaRPr lang="es-VE" sz="1200" b="1" dirty="0">
                        <a:latin typeface="+mj-lt"/>
                      </a:endParaRP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b="0" dirty="0" smtClean="0">
                          <a:latin typeface="+mj-lt"/>
                        </a:rPr>
                        <a:t>6 </a:t>
                      </a:r>
                      <a:r>
                        <a:rPr lang="es-VE" sz="1200" b="1" dirty="0" smtClean="0">
                          <a:latin typeface="+mj-lt"/>
                        </a:rPr>
                        <a:t>(9,6)</a:t>
                      </a:r>
                      <a:endParaRPr lang="es-VE" sz="1200" b="1" dirty="0">
                        <a:latin typeface="+mj-lt"/>
                      </a:endParaRP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b="0" dirty="0">
                          <a:latin typeface="+mj-lt"/>
                        </a:rPr>
                        <a:t>16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73386"/>
                  </a:ext>
                </a:extLst>
              </a:tr>
              <a:tr h="479500">
                <a:tc>
                  <a:txBody>
                    <a:bodyPr/>
                    <a:lstStyle/>
                    <a:p>
                      <a:r>
                        <a:rPr lang="es-VE" sz="1200" b="1" dirty="0" smtClean="0">
                          <a:latin typeface="+mj-lt"/>
                        </a:rPr>
                        <a:t>CON INSUFICIENCIA CARDÍACA</a:t>
                      </a:r>
                      <a:endParaRPr lang="es-VE" sz="1200" b="1" dirty="0">
                        <a:latin typeface="+mj-lt"/>
                      </a:endParaRPr>
                    </a:p>
                  </a:txBody>
                  <a:tcPr marL="81425" marR="81425" marT="40712" marB="40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dirty="0" smtClean="0">
                          <a:latin typeface="+mj-lt"/>
                        </a:rPr>
                        <a:t>10 </a:t>
                      </a:r>
                      <a:r>
                        <a:rPr lang="es-VE" sz="1200" b="1" dirty="0" smtClean="0">
                          <a:latin typeface="+mj-lt"/>
                        </a:rPr>
                        <a:t>(13,6)</a:t>
                      </a:r>
                      <a:endParaRPr lang="es-VE" sz="1200" b="1" dirty="0">
                        <a:latin typeface="+mj-lt"/>
                      </a:endParaRP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dirty="0" smtClean="0">
                          <a:latin typeface="+mj-lt"/>
                        </a:rPr>
                        <a:t>24 </a:t>
                      </a:r>
                      <a:r>
                        <a:rPr lang="es-VE" sz="1200" b="1" dirty="0" smtClean="0">
                          <a:latin typeface="+mj-lt"/>
                        </a:rPr>
                        <a:t>(20,4)</a:t>
                      </a:r>
                      <a:endParaRPr lang="es-VE" sz="1200" b="1" dirty="0">
                        <a:latin typeface="+mj-lt"/>
                      </a:endParaRP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dirty="0">
                          <a:latin typeface="+mj-lt"/>
                        </a:rPr>
                        <a:t>34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00257"/>
                  </a:ext>
                </a:extLst>
              </a:tr>
              <a:tr h="299479">
                <a:tc>
                  <a:txBody>
                    <a:bodyPr/>
                    <a:lstStyle/>
                    <a:p>
                      <a:endParaRPr lang="es-VE" sz="1200" dirty="0"/>
                    </a:p>
                  </a:txBody>
                  <a:tcPr marL="81425" marR="81425" marT="40712" marB="40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dirty="0">
                          <a:latin typeface="+mj-lt"/>
                        </a:rPr>
                        <a:t>20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dirty="0">
                          <a:latin typeface="+mj-lt"/>
                        </a:rPr>
                        <a:t>30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200" dirty="0">
                          <a:latin typeface="+mj-lt"/>
                        </a:rPr>
                        <a:t>50</a:t>
                      </a:r>
                    </a:p>
                  </a:txBody>
                  <a:tcPr marL="81425" marR="81425" marT="40712" marB="40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486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2">
                <a:extLst>
                  <a:ext uri="{FF2B5EF4-FFF2-40B4-BE49-F238E27FC236}">
                    <a16:creationId xmlns:a16="http://schemas.microsoft.com/office/drawing/2014/main" id="{C344FF10-8B98-4533-8275-BFA404229F84}"/>
                  </a:ext>
                </a:extLst>
              </p:cNvPr>
              <p:cNvSpPr txBox="1"/>
              <p:nvPr/>
            </p:nvSpPr>
            <p:spPr>
              <a:xfrm>
                <a:off x="882361" y="2269591"/>
                <a:ext cx="1478104" cy="8605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s-VE" sz="105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VE" sz="10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VE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VE" sz="105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VE" sz="105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s-VE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VE" sz="10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VE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VE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VE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VE" sz="1050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s-VE" sz="105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VE" sz="105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VE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VE" sz="105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s-VE" sz="105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VE" sz="10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eqArr>
                                <m:eqArrPr>
                                  <m:ctrlPr>
                                    <a:rPr lang="es-VE" sz="105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s-VE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VE" sz="105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VE" sz="10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/>
                              </m:eqArr>
                            </m:den>
                          </m:f>
                        </m:e>
                      </m:nary>
                    </m:oMath>
                  </m:oMathPara>
                </a14:m>
                <a:endParaRPr lang="es-VE" sz="1050" dirty="0"/>
              </a:p>
            </p:txBody>
          </p:sp>
        </mc:Choice>
        <mc:Fallback xmlns="">
          <p:sp>
            <p:nvSpPr>
              <p:cNvPr id="18" name="TextBox 22">
                <a:extLst>
                  <a:ext uri="{FF2B5EF4-FFF2-40B4-BE49-F238E27FC236}">
                    <a16:creationId xmlns:a16="http://schemas.microsoft.com/office/drawing/2014/main" id="{C344FF10-8B98-4533-8275-BFA40422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1" y="2269591"/>
                <a:ext cx="1478104" cy="860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23">
            <a:extLst>
              <a:ext uri="{FF2B5EF4-FFF2-40B4-BE49-F238E27FC236}">
                <a16:creationId xmlns:a16="http://schemas.microsoft.com/office/drawing/2014/main" id="{0AD7EBC4-E5AB-4E9A-B796-A1E9C50826CF}"/>
              </a:ext>
            </a:extLst>
          </p:cNvPr>
          <p:cNvGrpSpPr/>
          <p:nvPr/>
        </p:nvGrpSpPr>
        <p:grpSpPr>
          <a:xfrm>
            <a:off x="0" y="3836104"/>
            <a:ext cx="4589756" cy="1324257"/>
            <a:chOff x="290945" y="4524004"/>
            <a:chExt cx="7282003" cy="1765675"/>
          </a:xfrm>
          <a:noFill/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3BBEC706-F579-4593-AC95-160F2310A6CF}"/>
                </a:ext>
              </a:extLst>
            </p:cNvPr>
            <p:cNvSpPr/>
            <p:nvPr/>
          </p:nvSpPr>
          <p:spPr>
            <a:xfrm>
              <a:off x="290945" y="4524004"/>
              <a:ext cx="7282003" cy="16672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000"/>
            </a:p>
          </p:txBody>
        </p:sp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B2BD564D-C9FD-416C-8C0C-FC3685CF54F9}"/>
                </a:ext>
              </a:extLst>
            </p:cNvPr>
            <p:cNvGrpSpPr/>
            <p:nvPr/>
          </p:nvGrpSpPr>
          <p:grpSpPr>
            <a:xfrm>
              <a:off x="658498" y="4634187"/>
              <a:ext cx="6914450" cy="1655492"/>
              <a:chOff x="658498" y="4634187"/>
              <a:chExt cx="6914450" cy="165549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13">
                    <a:extLst>
                      <a:ext uri="{FF2B5EF4-FFF2-40B4-BE49-F238E27FC236}">
                        <a16:creationId xmlns:a16="http://schemas.microsoft.com/office/drawing/2014/main" id="{B12B56BA-CFB3-4F9A-800C-0DABC086F1D2}"/>
                      </a:ext>
                    </a:extLst>
                  </p:cNvPr>
                  <p:cNvSpPr txBox="1"/>
                  <p:nvPr/>
                </p:nvSpPr>
                <p:spPr>
                  <a:xfrm>
                    <a:off x="658498" y="4634187"/>
                    <a:ext cx="3247043" cy="529633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s-V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V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V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VE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grow m:val="on"/>
                            <m:subHide m:val="on"/>
                            <m:supHide m:val="on"/>
                            <m:ctrlPr>
                              <a:rPr lang="es-V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s-V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V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V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VE" i="1">
                                            <a:latin typeface="Cambria Math" panose="02040503050406030204" pitchFamily="18" charset="0"/>
                                          </a:rPr>
                                          <m:t>10−6,4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V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VE" i="1">
                                    <a:latin typeface="Cambria Math" panose="02040503050406030204" pitchFamily="18" charset="0"/>
                                  </a:rPr>
                                  <m:t>6,4</m:t>
                                </m:r>
                              </m:den>
                            </m:f>
                          </m:e>
                        </m:nary>
                        <m:r>
                          <a:rPr lang="es-VE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s-VE" sz="1600" dirty="0"/>
                      <a:t> 2,02</a:t>
                    </a:r>
                  </a:p>
                </p:txBody>
              </p:sp>
            </mc:Choice>
            <mc:Fallback xmlns="">
              <p:sp>
                <p:nvSpPr>
                  <p:cNvPr id="22" name="TextBox 13">
                    <a:extLst>
                      <a:ext uri="{FF2B5EF4-FFF2-40B4-BE49-F238E27FC236}">
                        <a16:creationId xmlns:a16="http://schemas.microsoft.com/office/drawing/2014/main" id="{B12B56BA-CFB3-4F9A-800C-0DABC086F1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498" y="4634187"/>
                    <a:ext cx="3247043" cy="5296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202" t="-204615" b="-289231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15">
                    <a:extLst>
                      <a:ext uri="{FF2B5EF4-FFF2-40B4-BE49-F238E27FC236}">
                        <a16:creationId xmlns:a16="http://schemas.microsoft.com/office/drawing/2014/main" id="{9D9C9024-2BB2-49E6-8365-4789B33D06EF}"/>
                      </a:ext>
                    </a:extLst>
                  </p:cNvPr>
                  <p:cNvSpPr txBox="1"/>
                  <p:nvPr/>
                </p:nvSpPr>
                <p:spPr>
                  <a:xfrm>
                    <a:off x="4325905" y="4634187"/>
                    <a:ext cx="3247043" cy="529633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s-V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V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V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VE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grow m:val="on"/>
                            <m:subHide m:val="on"/>
                            <m:supHide m:val="on"/>
                            <m:ctrlPr>
                              <a:rPr lang="es-V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s-V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VE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s-V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VE" i="1">
                                        <a:latin typeface="Cambria Math" panose="02040503050406030204" pitchFamily="18" charset="0"/>
                                      </a:rPr>
                                      <m:t>6−9.6)</m:t>
                                    </m:r>
                                  </m:e>
                                  <m:sup>
                                    <m:r>
                                      <a:rPr lang="es-V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VE" i="1">
                                    <a:latin typeface="Cambria Math" panose="02040503050406030204" pitchFamily="18" charset="0"/>
                                  </a:rPr>
                                  <m:t>9.6</m:t>
                                </m:r>
                              </m:den>
                            </m:f>
                          </m:e>
                        </m:nary>
                        <m:r>
                          <a:rPr lang="es-VE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s-VE" sz="1600" dirty="0"/>
                      <a:t> 1,35</a:t>
                    </a:r>
                  </a:p>
                </p:txBody>
              </p:sp>
            </mc:Choice>
            <mc:Fallback xmlns="">
              <p:sp>
                <p:nvSpPr>
                  <p:cNvPr id="23" name="TextBox 15">
                    <a:extLst>
                      <a:ext uri="{FF2B5EF4-FFF2-40B4-BE49-F238E27FC236}">
                        <a16:creationId xmlns:a16="http://schemas.microsoft.com/office/drawing/2014/main" id="{9D9C9024-2BB2-49E6-8365-4789B33D06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5905" y="4634187"/>
                    <a:ext cx="3247043" cy="52963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202" t="-204615" b="-289231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16">
                    <a:extLst>
                      <a:ext uri="{FF2B5EF4-FFF2-40B4-BE49-F238E27FC236}">
                        <a16:creationId xmlns:a16="http://schemas.microsoft.com/office/drawing/2014/main" id="{5394012B-874A-413B-ACA5-1454628C1CB7}"/>
                      </a:ext>
                    </a:extLst>
                  </p:cNvPr>
                  <p:cNvSpPr txBox="1"/>
                  <p:nvPr/>
                </p:nvSpPr>
                <p:spPr>
                  <a:xfrm>
                    <a:off x="658498" y="5431752"/>
                    <a:ext cx="3247043" cy="857927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s-V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V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V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VE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grow m:val="on"/>
                            <m:subHide m:val="on"/>
                            <m:supHide m:val="on"/>
                            <m:ctrlPr>
                              <a:rPr lang="es-V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s-V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V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V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VE" i="1">
                                            <a:latin typeface="Cambria Math" panose="02040503050406030204" pitchFamily="18" charset="0"/>
                                          </a:rPr>
                                          <m:t>10−13,6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V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VE" i="1">
                                    <a:latin typeface="Cambria Math" panose="02040503050406030204" pitchFamily="18" charset="0"/>
                                  </a:rPr>
                                  <m:t>13,6</m:t>
                                </m:r>
                              </m:den>
                            </m:f>
                          </m:e>
                        </m:nary>
                        <m:r>
                          <a:rPr lang="es-VE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s-VE" sz="1600" dirty="0"/>
                      <a:t> 0,95</a:t>
                    </a:r>
                  </a:p>
                </p:txBody>
              </p:sp>
            </mc:Choice>
            <mc:Fallback xmlns="">
              <p:sp>
                <p:nvSpPr>
                  <p:cNvPr id="24" name="TextBox 16">
                    <a:extLst>
                      <a:ext uri="{FF2B5EF4-FFF2-40B4-BE49-F238E27FC236}">
                        <a16:creationId xmlns:a16="http://schemas.microsoft.com/office/drawing/2014/main" id="{5394012B-874A-413B-ACA5-1454628C1C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498" y="5431752"/>
                    <a:ext cx="3247043" cy="85792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202" t="-125472" r="-2679" b="-138679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17">
                    <a:extLst>
                      <a:ext uri="{FF2B5EF4-FFF2-40B4-BE49-F238E27FC236}">
                        <a16:creationId xmlns:a16="http://schemas.microsoft.com/office/drawing/2014/main" id="{F58A8217-CC93-4FB5-B0CE-53F7049C7749}"/>
                      </a:ext>
                    </a:extLst>
                  </p:cNvPr>
                  <p:cNvSpPr txBox="1"/>
                  <p:nvPr/>
                </p:nvSpPr>
                <p:spPr>
                  <a:xfrm>
                    <a:off x="4123468" y="5430816"/>
                    <a:ext cx="3449480" cy="529633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s-V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V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V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VE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grow m:val="on"/>
                            <m:subHide m:val="on"/>
                            <m:supHide m:val="on"/>
                            <m:ctrlPr>
                              <a:rPr lang="es-V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s-V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V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V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VE" i="1">
                                            <a:latin typeface="Cambria Math" panose="02040503050406030204" pitchFamily="18" charset="0"/>
                                          </a:rPr>
                                          <m:t>24−20,4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V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VE" i="1">
                                    <a:latin typeface="Cambria Math" panose="02040503050406030204" pitchFamily="18" charset="0"/>
                                  </a:rPr>
                                  <m:t>20,4</m:t>
                                </m:r>
                              </m:den>
                            </m:f>
                          </m:e>
                        </m:nary>
                        <m:r>
                          <a:rPr lang="es-VE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s-VE" sz="1600" dirty="0"/>
                      <a:t> 0,63</a:t>
                    </a:r>
                  </a:p>
                </p:txBody>
              </p:sp>
            </mc:Choice>
            <mc:Fallback xmlns="">
              <p:sp>
                <p:nvSpPr>
                  <p:cNvPr id="28" name="TextBox 17">
                    <a:extLst>
                      <a:ext uri="{FF2B5EF4-FFF2-40B4-BE49-F238E27FC236}">
                        <a16:creationId xmlns:a16="http://schemas.microsoft.com/office/drawing/2014/main" id="{F58A8217-CC93-4FB5-B0CE-53F7049C77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3468" y="5430816"/>
                    <a:ext cx="3449480" cy="5296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485" t="-204615" b="-289231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" name="Rectángulo 5"/>
          <p:cNvSpPr/>
          <p:nvPr/>
        </p:nvSpPr>
        <p:spPr>
          <a:xfrm>
            <a:off x="4673412" y="4261266"/>
            <a:ext cx="1128835" cy="400110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2000" i="1" dirty="0" smtClean="0">
                <a:solidFill>
                  <a:schemeClr val="tx1"/>
                </a:solidFill>
              </a:rPr>
              <a:t>Χ</a:t>
            </a:r>
            <a:r>
              <a:rPr lang="es-ES" sz="2000" i="1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²</a:t>
            </a:r>
            <a:r>
              <a:rPr lang="es-VE" sz="2000" dirty="0" smtClean="0">
                <a:solidFill>
                  <a:schemeClr val="tx1"/>
                </a:solidFill>
              </a:rPr>
              <a:t> </a:t>
            </a:r>
            <a:r>
              <a:rPr lang="es-VE" sz="2000" dirty="0">
                <a:solidFill>
                  <a:schemeClr val="tx1"/>
                </a:solidFill>
              </a:rPr>
              <a:t>=</a:t>
            </a:r>
            <a:r>
              <a:rPr lang="es-VE" dirty="0">
                <a:solidFill>
                  <a:schemeClr val="tx1"/>
                </a:solidFill>
              </a:rPr>
              <a:t> 4,95</a:t>
            </a:r>
            <a:endParaRPr lang="es-V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</p:bldLst>
  </p:timing>
</p:sld>
</file>

<file path=ppt/theme/theme1.xml><?xml version="1.0" encoding="utf-8"?>
<a:theme xmlns:a="http://schemas.openxmlformats.org/drawingml/2006/main" name="Market Research Report for Business by Slidesgo">
  <a:themeElements>
    <a:clrScheme name="Simple Light">
      <a:dk1>
        <a:srgbClr val="000000"/>
      </a:dk1>
      <a:lt1>
        <a:srgbClr val="FFFFFF"/>
      </a:lt1>
      <a:dk2>
        <a:srgbClr val="7F7DEB"/>
      </a:dk2>
      <a:lt2>
        <a:srgbClr val="D4F2EC"/>
      </a:lt2>
      <a:accent1>
        <a:srgbClr val="7F7DEB"/>
      </a:accent1>
      <a:accent2>
        <a:srgbClr val="212121"/>
      </a:accent2>
      <a:accent3>
        <a:srgbClr val="7F7DEB"/>
      </a:accent3>
      <a:accent4>
        <a:srgbClr val="D4F2EC"/>
      </a:accent4>
      <a:accent5>
        <a:srgbClr val="D4F2EC"/>
      </a:accent5>
      <a:accent6>
        <a:srgbClr val="7F7DE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2246</Words>
  <Application>Microsoft Office PowerPoint</Application>
  <PresentationFormat>Presentación en pantalla (16:9)</PresentationFormat>
  <Paragraphs>296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3" baseType="lpstr">
      <vt:lpstr>Calibri</vt:lpstr>
      <vt:lpstr>Cambria Math</vt:lpstr>
      <vt:lpstr>Arial</vt:lpstr>
      <vt:lpstr>Cambria</vt:lpstr>
      <vt:lpstr>Arial Rounded MT Bold</vt:lpstr>
      <vt:lpstr>Franklin Gothic Demi Cond</vt:lpstr>
      <vt:lpstr>Prompt Black</vt:lpstr>
      <vt:lpstr>Roboto</vt:lpstr>
      <vt:lpstr>Roboto Slab Black</vt:lpstr>
      <vt:lpstr>Agency FB</vt:lpstr>
      <vt:lpstr>Times New Roman</vt:lpstr>
      <vt:lpstr>Wingdings</vt:lpstr>
      <vt:lpstr>Market Research Report for Business by Slidesgo</vt:lpstr>
      <vt:lpstr>Presentación de PowerPoint</vt:lpstr>
      <vt:lpstr>PREGUNTA DEL CICLO</vt:lpstr>
      <vt:lpstr>Presentación de PowerPoint</vt:lpstr>
      <vt:lpstr>INTRODUCCIÓN TEÓRICO-PRÁCTICA</vt:lpstr>
      <vt:lpstr>ESTUDIO RETROSPECTIVO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 DEL ARTÍCULO EN REVISIÓN </vt:lpstr>
      <vt:lpstr>INTRODUCCIÓN</vt:lpstr>
      <vt:lpstr>INTRODUCCIÓN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ANÁLISIS ESTADÍSTICO</vt:lpstr>
      <vt:lpstr>Presentación de PowerPoint</vt:lpstr>
      <vt:lpstr>Presentación de PowerPoint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DISCUSIÓN</vt:lpstr>
      <vt:lpstr>DISCUSIÓN</vt:lpstr>
      <vt:lpstr>LIMITACIONES</vt:lpstr>
      <vt:lpstr>LIMITACIONES</vt:lpstr>
      <vt:lpstr>CONCLUSIÓN</vt:lpstr>
      <vt:lpstr>CONCLUSIÓN</vt:lpstr>
      <vt:lpstr>LISTA DE COTEJO</vt:lpstr>
      <vt:lpstr>Presentación de PowerPoint</vt:lpstr>
      <vt:lpstr>Presentación de PowerPoint</vt:lpstr>
      <vt:lpstr>APORTES DEL GRUPO</vt:lpstr>
      <vt:lpstr>PREGUNTA DEL CICLO</vt:lpstr>
      <vt:lpstr>APORTES DEL GRUPO</vt:lpstr>
      <vt:lpstr>APORTES DEL GRUPO</vt:lpstr>
      <vt:lpstr>MUCHAS GRACIAS POR SU ATENCION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</dc:creator>
  <cp:lastModifiedBy>ADRIANA</cp:lastModifiedBy>
  <cp:revision>177</cp:revision>
  <dcterms:modified xsi:type="dcterms:W3CDTF">2022-10-18T03:04:16Z</dcterms:modified>
</cp:coreProperties>
</file>