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handoutMasterIdLst>
    <p:handoutMasterId r:id="rId69"/>
  </p:handoutMasterIdLst>
  <p:sldIdLst>
    <p:sldId id="278" r:id="rId2"/>
    <p:sldId id="338" r:id="rId3"/>
    <p:sldId id="284" r:id="rId4"/>
    <p:sldId id="283" r:id="rId5"/>
    <p:sldId id="347" r:id="rId6"/>
    <p:sldId id="281" r:id="rId7"/>
    <p:sldId id="339" r:id="rId8"/>
    <p:sldId id="340" r:id="rId9"/>
    <p:sldId id="341" r:id="rId10"/>
    <p:sldId id="298" r:id="rId11"/>
    <p:sldId id="285" r:id="rId12"/>
    <p:sldId id="297" r:id="rId13"/>
    <p:sldId id="286" r:id="rId14"/>
    <p:sldId id="287" r:id="rId15"/>
    <p:sldId id="288" r:id="rId16"/>
    <p:sldId id="289" r:id="rId17"/>
    <p:sldId id="299" r:id="rId18"/>
    <p:sldId id="301" r:id="rId19"/>
    <p:sldId id="307" r:id="rId20"/>
    <p:sldId id="300" r:id="rId21"/>
    <p:sldId id="302" r:id="rId22"/>
    <p:sldId id="303" r:id="rId23"/>
    <p:sldId id="304" r:id="rId24"/>
    <p:sldId id="305" r:id="rId25"/>
    <p:sldId id="306" r:id="rId26"/>
    <p:sldId id="290" r:id="rId27"/>
    <p:sldId id="308" r:id="rId28"/>
    <p:sldId id="316" r:id="rId29"/>
    <p:sldId id="317" r:id="rId30"/>
    <p:sldId id="309" r:id="rId31"/>
    <p:sldId id="296" r:id="rId32"/>
    <p:sldId id="280" r:id="rId33"/>
    <p:sldId id="310" r:id="rId34"/>
    <p:sldId id="293" r:id="rId35"/>
    <p:sldId id="311" r:id="rId36"/>
    <p:sldId id="312" r:id="rId37"/>
    <p:sldId id="318" r:id="rId38"/>
    <p:sldId id="313" r:id="rId39"/>
    <p:sldId id="314" r:id="rId40"/>
    <p:sldId id="320" r:id="rId41"/>
    <p:sldId id="326" r:id="rId42"/>
    <p:sldId id="319" r:id="rId43"/>
    <p:sldId id="328" r:id="rId44"/>
    <p:sldId id="327" r:id="rId45"/>
    <p:sldId id="321" r:id="rId46"/>
    <p:sldId id="322" r:id="rId47"/>
    <p:sldId id="323" r:id="rId48"/>
    <p:sldId id="324" r:id="rId49"/>
    <p:sldId id="325" r:id="rId50"/>
    <p:sldId id="350" r:id="rId51"/>
    <p:sldId id="329" r:id="rId52"/>
    <p:sldId id="330" r:id="rId53"/>
    <p:sldId id="331" r:id="rId54"/>
    <p:sldId id="332" r:id="rId55"/>
    <p:sldId id="348" r:id="rId56"/>
    <p:sldId id="349" r:id="rId57"/>
    <p:sldId id="333" r:id="rId58"/>
    <p:sldId id="334" r:id="rId59"/>
    <p:sldId id="335" r:id="rId60"/>
    <p:sldId id="336" r:id="rId61"/>
    <p:sldId id="337" r:id="rId62"/>
    <p:sldId id="342" r:id="rId63"/>
    <p:sldId id="343" r:id="rId64"/>
    <p:sldId id="344" r:id="rId65"/>
    <p:sldId id="345" r:id="rId66"/>
    <p:sldId id="346" r:id="rId67"/>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92998" autoAdjust="0"/>
  </p:normalViewPr>
  <p:slideViewPr>
    <p:cSldViewPr snapToGrid="0">
      <p:cViewPr varScale="1">
        <p:scale>
          <a:sx n="64" d="100"/>
          <a:sy n="64" d="100"/>
        </p:scale>
        <p:origin x="-78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4146" y="6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lang val="es-ES"/>
  <c:style val="38"/>
  <c:chart>
    <c:title/>
    <c:plotArea>
      <c:layout/>
      <c:barChart>
        <c:barDir val="col"/>
        <c:grouping val="clustered"/>
        <c:ser>
          <c:idx val="0"/>
          <c:order val="0"/>
          <c:tx>
            <c:strRef>
              <c:f>Hoja1!$B$1</c:f>
              <c:strCache>
                <c:ptCount val="1"/>
                <c:pt idx="0">
                  <c:v>porcentaje de pacientes (n°: 271)</c:v>
                </c:pt>
              </c:strCache>
            </c:strRef>
          </c:tx>
          <c:cat>
            <c:strRef>
              <c:f>Hoja1!$A$2:$A$6</c:f>
              <c:strCache>
                <c:ptCount val="5"/>
                <c:pt idx="0">
                  <c:v>Remplazo mitral</c:v>
                </c:pt>
                <c:pt idx="1">
                  <c:v>Reparación mitral</c:v>
                </c:pt>
                <c:pt idx="2">
                  <c:v>RQM</c:v>
                </c:pt>
                <c:pt idx="3">
                  <c:v>RQM+R/R</c:v>
                </c:pt>
                <c:pt idx="4">
                  <c:v>Otros </c:v>
                </c:pt>
              </c:strCache>
            </c:strRef>
          </c:cat>
          <c:val>
            <c:numRef>
              <c:f>Hoja1!$B$2:$B$6</c:f>
              <c:numCache>
                <c:formatCode>0%</c:formatCode>
                <c:ptCount val="5"/>
                <c:pt idx="0">
                  <c:v>0</c:v>
                </c:pt>
                <c:pt idx="1">
                  <c:v>0</c:v>
                </c:pt>
                <c:pt idx="2">
                  <c:v>0.33000000000000007</c:v>
                </c:pt>
                <c:pt idx="3" formatCode="General">
                  <c:v>0</c:v>
                </c:pt>
                <c:pt idx="4">
                  <c:v>0.67000000000000015</c:v>
                </c:pt>
              </c:numCache>
            </c:numRef>
          </c:val>
        </c:ser>
        <c:dLbls/>
        <c:axId val="107778816"/>
        <c:axId val="107780352"/>
      </c:barChart>
      <c:catAx>
        <c:axId val="107778816"/>
        <c:scaling>
          <c:orientation val="minMax"/>
        </c:scaling>
        <c:axPos val="b"/>
        <c:numFmt formatCode="General" sourceLinked="0"/>
        <c:tickLblPos val="nextTo"/>
        <c:crossAx val="107780352"/>
        <c:crosses val="autoZero"/>
        <c:auto val="1"/>
        <c:lblAlgn val="ctr"/>
        <c:lblOffset val="100"/>
      </c:catAx>
      <c:valAx>
        <c:axId val="107780352"/>
        <c:scaling>
          <c:orientation val="minMax"/>
        </c:scaling>
        <c:axPos val="l"/>
        <c:majorGridlines/>
        <c:numFmt formatCode="0%" sourceLinked="1"/>
        <c:tickLblPos val="nextTo"/>
        <c:crossAx val="107778816"/>
        <c:crosses val="autoZero"/>
        <c:crossBetween val="between"/>
      </c:valAx>
    </c:plotArea>
    <c:legend>
      <c:legendPos val="r"/>
    </c:legend>
    <c:plotVisOnly val="1"/>
    <c:dispBlanksAs val="gap"/>
  </c:chart>
  <c:txPr>
    <a:bodyPr/>
    <a:lstStyle/>
    <a:p>
      <a:pPr>
        <a:defRPr sz="1800"/>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style val="38"/>
  <c:chart>
    <c:title/>
    <c:plotArea>
      <c:layout/>
      <c:barChart>
        <c:barDir val="col"/>
        <c:grouping val="clustered"/>
        <c:ser>
          <c:idx val="0"/>
          <c:order val="0"/>
          <c:tx>
            <c:strRef>
              <c:f>Hoja1!$B$1</c:f>
              <c:strCache>
                <c:ptCount val="1"/>
                <c:pt idx="0">
                  <c:v>porcentaje de pacientes (n°: 165)</c:v>
                </c:pt>
              </c:strCache>
            </c:strRef>
          </c:tx>
          <c:cat>
            <c:strRef>
              <c:f>Hoja1!$A$2:$A$6</c:f>
              <c:strCache>
                <c:ptCount val="5"/>
                <c:pt idx="0">
                  <c:v>Remplazo mitral</c:v>
                </c:pt>
                <c:pt idx="1">
                  <c:v>Reparación mitral</c:v>
                </c:pt>
                <c:pt idx="2">
                  <c:v>RQM</c:v>
                </c:pt>
                <c:pt idx="3">
                  <c:v>RQM+R/R</c:v>
                </c:pt>
                <c:pt idx="4">
                  <c:v>Otros </c:v>
                </c:pt>
              </c:strCache>
            </c:strRef>
          </c:cat>
          <c:val>
            <c:numRef>
              <c:f>Hoja1!$B$2:$B$6</c:f>
              <c:numCache>
                <c:formatCode>0%</c:formatCode>
                <c:ptCount val="5"/>
                <c:pt idx="0">
                  <c:v>0</c:v>
                </c:pt>
                <c:pt idx="1">
                  <c:v>0</c:v>
                </c:pt>
                <c:pt idx="2">
                  <c:v>0.41000000000000003</c:v>
                </c:pt>
                <c:pt idx="3" formatCode="General">
                  <c:v>0</c:v>
                </c:pt>
                <c:pt idx="4">
                  <c:v>0.59</c:v>
                </c:pt>
              </c:numCache>
            </c:numRef>
          </c:val>
        </c:ser>
        <c:dLbls/>
        <c:axId val="175643648"/>
        <c:axId val="175657728"/>
      </c:barChart>
      <c:catAx>
        <c:axId val="175643648"/>
        <c:scaling>
          <c:orientation val="minMax"/>
        </c:scaling>
        <c:axPos val="b"/>
        <c:numFmt formatCode="General" sourceLinked="0"/>
        <c:tickLblPos val="nextTo"/>
        <c:crossAx val="175657728"/>
        <c:crosses val="autoZero"/>
        <c:auto val="1"/>
        <c:lblAlgn val="ctr"/>
        <c:lblOffset val="100"/>
      </c:catAx>
      <c:valAx>
        <c:axId val="175657728"/>
        <c:scaling>
          <c:orientation val="minMax"/>
        </c:scaling>
        <c:axPos val="l"/>
        <c:majorGridlines/>
        <c:numFmt formatCode="0%" sourceLinked="1"/>
        <c:tickLblPos val="nextTo"/>
        <c:crossAx val="175643648"/>
        <c:crosses val="autoZero"/>
        <c:crossBetween val="between"/>
      </c:valAx>
    </c:plotArea>
    <c:legend>
      <c:legendPos val="r"/>
    </c:legend>
    <c:plotVisOnly val="1"/>
    <c:dispBlanksAs val="gap"/>
  </c:chart>
  <c:txPr>
    <a:bodyPr/>
    <a:lstStyle/>
    <a:p>
      <a:pPr>
        <a:defRPr sz="1800"/>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style val="38"/>
  <c:chart>
    <c:title/>
    <c:plotArea>
      <c:layout/>
      <c:barChart>
        <c:barDir val="col"/>
        <c:grouping val="clustered"/>
        <c:ser>
          <c:idx val="0"/>
          <c:order val="0"/>
          <c:tx>
            <c:strRef>
              <c:f>Hoja1!$B$1</c:f>
              <c:strCache>
                <c:ptCount val="1"/>
                <c:pt idx="0">
                  <c:v>porcentaje de pacientes (n°: 160)</c:v>
                </c:pt>
              </c:strCache>
            </c:strRef>
          </c:tx>
          <c:cat>
            <c:strRef>
              <c:f>Hoja1!$A$2:$A$6</c:f>
              <c:strCache>
                <c:ptCount val="5"/>
                <c:pt idx="0">
                  <c:v>Remplazo mitral</c:v>
                </c:pt>
                <c:pt idx="1">
                  <c:v>Reparación mitral</c:v>
                </c:pt>
                <c:pt idx="2">
                  <c:v>RQM</c:v>
                </c:pt>
                <c:pt idx="3">
                  <c:v>RQM+R/R</c:v>
                </c:pt>
                <c:pt idx="4">
                  <c:v>Otros </c:v>
                </c:pt>
              </c:strCache>
            </c:strRef>
          </c:cat>
          <c:val>
            <c:numRef>
              <c:f>Hoja1!$B$2:$B$6</c:f>
              <c:numCache>
                <c:formatCode>0%</c:formatCode>
                <c:ptCount val="5"/>
                <c:pt idx="0">
                  <c:v>0</c:v>
                </c:pt>
                <c:pt idx="1">
                  <c:v>0</c:v>
                </c:pt>
                <c:pt idx="2">
                  <c:v>0.34</c:v>
                </c:pt>
                <c:pt idx="3" formatCode="General">
                  <c:v>0</c:v>
                </c:pt>
                <c:pt idx="4">
                  <c:v>0.66000000000000014</c:v>
                </c:pt>
              </c:numCache>
            </c:numRef>
          </c:val>
        </c:ser>
        <c:dLbls/>
        <c:axId val="175691264"/>
        <c:axId val="175692800"/>
      </c:barChart>
      <c:catAx>
        <c:axId val="175691264"/>
        <c:scaling>
          <c:orientation val="minMax"/>
        </c:scaling>
        <c:axPos val="b"/>
        <c:numFmt formatCode="General" sourceLinked="0"/>
        <c:tickLblPos val="nextTo"/>
        <c:crossAx val="175692800"/>
        <c:crosses val="autoZero"/>
        <c:auto val="1"/>
        <c:lblAlgn val="ctr"/>
        <c:lblOffset val="100"/>
      </c:catAx>
      <c:valAx>
        <c:axId val="175692800"/>
        <c:scaling>
          <c:orientation val="minMax"/>
        </c:scaling>
        <c:axPos val="l"/>
        <c:majorGridlines/>
        <c:numFmt formatCode="0%" sourceLinked="1"/>
        <c:tickLblPos val="nextTo"/>
        <c:crossAx val="175691264"/>
        <c:crosses val="autoZero"/>
        <c:crossBetween val="between"/>
      </c:valAx>
    </c:plotArea>
    <c:legend>
      <c:legendPos val="r"/>
    </c:legend>
    <c:plotVisOnly val="1"/>
    <c:dispBlanksAs val="gap"/>
  </c:chart>
  <c:txPr>
    <a:bodyPr/>
    <a:lstStyle/>
    <a:p>
      <a:pPr>
        <a:defRPr sz="1800"/>
      </a:pPr>
      <a:endParaRPr lang="es-ES"/>
    </a:p>
  </c:txPr>
  <c:externalData r:id="rId1"/>
</c:chartSpace>
</file>

<file path=ppt/diagrams/_rels/data4.xml.rels><?xml version="1.0" encoding="UTF-8" standalone="yes"?>
<Relationships xmlns="http://schemas.openxmlformats.org/package/2006/relationships"><Relationship Id="rId1" Type="http://schemas.openxmlformats.org/officeDocument/2006/relationships/image" Target="../media/image55.png"/></Relationships>
</file>

<file path=ppt/diagrams/_rels/data6.xml.rels><?xml version="1.0" encoding="UTF-8" standalone="yes"?>
<Relationships xmlns="http://schemas.openxmlformats.org/package/2006/relationships"><Relationship Id="rId1"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1DDF4-AAB1-45A1-97AE-85D531829F6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7D0B9A1-C330-454F-BF6E-6314E058D2DE}">
      <dgm:prSet custT="1"/>
      <dgm:spPr/>
      <dgm:t>
        <a:bodyPr/>
        <a:lstStyle/>
        <a:p>
          <a:pPr algn="l" rtl="0"/>
          <a:r>
            <a:rPr lang="es-ES" sz="1600" dirty="0" smtClean="0"/>
            <a:t>Enfermedad Arterial Coronaria (EAC) significativa (≥ 75% de la lesión en uno o más vasos coronarios)</a:t>
          </a:r>
          <a:br>
            <a:rPr lang="es-ES" sz="1600" dirty="0" smtClean="0"/>
          </a:br>
          <a:r>
            <a:rPr lang="es-ES" sz="1600" dirty="0" smtClean="0"/>
            <a:t/>
          </a:r>
          <a:br>
            <a:rPr lang="es-ES" sz="1600" dirty="0" smtClean="0"/>
          </a:br>
          <a:endParaRPr lang="en-US" sz="1600" dirty="0"/>
        </a:p>
      </dgm:t>
    </dgm:pt>
    <dgm:pt modelId="{99716BAF-176A-48B0-9494-F6EB10454D1A}" type="parTrans" cxnId="{B39BE305-1E35-46FA-8087-D82EB615C10E}">
      <dgm:prSet/>
      <dgm:spPr/>
      <dgm:t>
        <a:bodyPr/>
        <a:lstStyle/>
        <a:p>
          <a:endParaRPr lang="en-US"/>
        </a:p>
      </dgm:t>
    </dgm:pt>
    <dgm:pt modelId="{AF1225CF-FD02-47EC-AFF9-DA88AA81B024}" type="sibTrans" cxnId="{B39BE305-1E35-46FA-8087-D82EB615C10E}">
      <dgm:prSet/>
      <dgm:spPr/>
      <dgm:t>
        <a:bodyPr/>
        <a:lstStyle/>
        <a:p>
          <a:endParaRPr lang="en-US"/>
        </a:p>
      </dgm:t>
    </dgm:pt>
    <dgm:pt modelId="{61891CA9-0F56-430A-9D5C-41754B5D6BAE}">
      <dgm:prSet custT="1"/>
      <dgm:spPr/>
      <dgm:t>
        <a:bodyPr/>
        <a:lstStyle/>
        <a:p>
          <a:r>
            <a:rPr lang="es-ES" sz="1600" dirty="0" smtClean="0"/>
            <a:t>Regurgitación mitral (RM) moderada o grave (≥2 +) basada en el grado máximo de RM Por </a:t>
          </a:r>
          <a:r>
            <a:rPr lang="es-ES" sz="1600" dirty="0" err="1" smtClean="0"/>
            <a:t>ecocardiografía</a:t>
          </a:r>
          <a:r>
            <a:rPr lang="es-ES" sz="1600" dirty="0" smtClean="0"/>
            <a:t> o ventriculografía izquierda. </a:t>
          </a:r>
          <a:endParaRPr lang="es-VE" sz="1600" dirty="0" smtClean="0"/>
        </a:p>
      </dgm:t>
    </dgm:pt>
    <dgm:pt modelId="{7EDA7563-8EF1-4B18-9EF0-49FDDFF9C3D5}" type="parTrans" cxnId="{3934E1BE-635C-4F1B-BAC4-1421D750218E}">
      <dgm:prSet/>
      <dgm:spPr/>
      <dgm:t>
        <a:bodyPr/>
        <a:lstStyle/>
        <a:p>
          <a:endParaRPr lang="es-VE"/>
        </a:p>
      </dgm:t>
    </dgm:pt>
    <dgm:pt modelId="{2467191B-B93D-49CA-88DC-C91170FE0D45}" type="sibTrans" cxnId="{3934E1BE-635C-4F1B-BAC4-1421D750218E}">
      <dgm:prSet/>
      <dgm:spPr/>
      <dgm:t>
        <a:bodyPr/>
        <a:lstStyle/>
        <a:p>
          <a:endParaRPr lang="es-VE"/>
        </a:p>
      </dgm:t>
    </dgm:pt>
    <dgm:pt modelId="{6B5D72B4-565D-4BC7-BD21-876DE3FD61EB}" type="pres">
      <dgm:prSet presAssocID="{EFD1DDF4-AAB1-45A1-97AE-85D531829F60}" presName="vert0" presStyleCnt="0">
        <dgm:presLayoutVars>
          <dgm:dir/>
          <dgm:animOne val="branch"/>
          <dgm:animLvl val="lvl"/>
        </dgm:presLayoutVars>
      </dgm:prSet>
      <dgm:spPr/>
      <dgm:t>
        <a:bodyPr/>
        <a:lstStyle/>
        <a:p>
          <a:endParaRPr lang="es-VE"/>
        </a:p>
      </dgm:t>
    </dgm:pt>
    <dgm:pt modelId="{A7DC4581-D426-4D43-970A-50579CDF1959}" type="pres">
      <dgm:prSet presAssocID="{67D0B9A1-C330-454F-BF6E-6314E058D2DE}" presName="thickLine" presStyleLbl="alignNode1" presStyleIdx="0" presStyleCnt="2"/>
      <dgm:spPr/>
    </dgm:pt>
    <dgm:pt modelId="{562BEB78-93C1-4060-B936-4C47A800B852}" type="pres">
      <dgm:prSet presAssocID="{67D0B9A1-C330-454F-BF6E-6314E058D2DE}" presName="horz1" presStyleCnt="0"/>
      <dgm:spPr/>
    </dgm:pt>
    <dgm:pt modelId="{ADCD909E-5B9F-403E-A5AF-1EC722EC87A1}" type="pres">
      <dgm:prSet presAssocID="{67D0B9A1-C330-454F-BF6E-6314E058D2DE}" presName="tx1" presStyleLbl="revTx" presStyleIdx="0" presStyleCnt="2"/>
      <dgm:spPr/>
      <dgm:t>
        <a:bodyPr/>
        <a:lstStyle/>
        <a:p>
          <a:endParaRPr lang="es-VE"/>
        </a:p>
      </dgm:t>
    </dgm:pt>
    <dgm:pt modelId="{449A7A2B-BC25-4470-B15B-65B7BAE9CD54}" type="pres">
      <dgm:prSet presAssocID="{67D0B9A1-C330-454F-BF6E-6314E058D2DE}" presName="vert1" presStyleCnt="0"/>
      <dgm:spPr/>
    </dgm:pt>
    <dgm:pt modelId="{BE1872CE-A62F-4F46-883B-9B517A2D199F}" type="pres">
      <dgm:prSet presAssocID="{61891CA9-0F56-430A-9D5C-41754B5D6BAE}" presName="thickLine" presStyleLbl="alignNode1" presStyleIdx="1" presStyleCnt="2"/>
      <dgm:spPr/>
    </dgm:pt>
    <dgm:pt modelId="{AD8EF09C-9A89-4ED4-BA5C-F7B9D345485A}" type="pres">
      <dgm:prSet presAssocID="{61891CA9-0F56-430A-9D5C-41754B5D6BAE}" presName="horz1" presStyleCnt="0"/>
      <dgm:spPr/>
    </dgm:pt>
    <dgm:pt modelId="{96C94F2D-38D0-48CB-9B2C-76C74BBC1A1D}" type="pres">
      <dgm:prSet presAssocID="{61891CA9-0F56-430A-9D5C-41754B5D6BAE}" presName="tx1" presStyleLbl="revTx" presStyleIdx="1" presStyleCnt="2" custScaleY="182766"/>
      <dgm:spPr/>
      <dgm:t>
        <a:bodyPr/>
        <a:lstStyle/>
        <a:p>
          <a:endParaRPr lang="es-VE"/>
        </a:p>
      </dgm:t>
    </dgm:pt>
    <dgm:pt modelId="{571530F7-BFBA-4ABD-A073-6631EAF2D63B}" type="pres">
      <dgm:prSet presAssocID="{61891CA9-0F56-430A-9D5C-41754B5D6BAE}" presName="vert1" presStyleCnt="0"/>
      <dgm:spPr/>
    </dgm:pt>
  </dgm:ptLst>
  <dgm:cxnLst>
    <dgm:cxn modelId="{8CF8EEF7-A31C-4D90-8EC6-E08DAEF95657}" type="presOf" srcId="{61891CA9-0F56-430A-9D5C-41754B5D6BAE}" destId="{96C94F2D-38D0-48CB-9B2C-76C74BBC1A1D}" srcOrd="0" destOrd="0" presId="urn:microsoft.com/office/officeart/2008/layout/LinedList"/>
    <dgm:cxn modelId="{0AB102FD-B7CF-4C93-BCFD-5340C6B32D47}" type="presOf" srcId="{EFD1DDF4-AAB1-45A1-97AE-85D531829F60}" destId="{6B5D72B4-565D-4BC7-BD21-876DE3FD61EB}" srcOrd="0" destOrd="0" presId="urn:microsoft.com/office/officeart/2008/layout/LinedList"/>
    <dgm:cxn modelId="{C26629AE-8EF2-4B1A-9B14-C47487DA6E09}" type="presOf" srcId="{67D0B9A1-C330-454F-BF6E-6314E058D2DE}" destId="{ADCD909E-5B9F-403E-A5AF-1EC722EC87A1}" srcOrd="0" destOrd="0" presId="urn:microsoft.com/office/officeart/2008/layout/LinedList"/>
    <dgm:cxn modelId="{B39BE305-1E35-46FA-8087-D82EB615C10E}" srcId="{EFD1DDF4-AAB1-45A1-97AE-85D531829F60}" destId="{67D0B9A1-C330-454F-BF6E-6314E058D2DE}" srcOrd="0" destOrd="0" parTransId="{99716BAF-176A-48B0-9494-F6EB10454D1A}" sibTransId="{AF1225CF-FD02-47EC-AFF9-DA88AA81B024}"/>
    <dgm:cxn modelId="{3934E1BE-635C-4F1B-BAC4-1421D750218E}" srcId="{EFD1DDF4-AAB1-45A1-97AE-85D531829F60}" destId="{61891CA9-0F56-430A-9D5C-41754B5D6BAE}" srcOrd="1" destOrd="0" parTransId="{7EDA7563-8EF1-4B18-9EF0-49FDDFF9C3D5}" sibTransId="{2467191B-B93D-49CA-88DC-C91170FE0D45}"/>
    <dgm:cxn modelId="{165B59D4-4CBE-478D-81DB-C2A54D23B9A8}" type="presParOf" srcId="{6B5D72B4-565D-4BC7-BD21-876DE3FD61EB}" destId="{A7DC4581-D426-4D43-970A-50579CDF1959}" srcOrd="0" destOrd="0" presId="urn:microsoft.com/office/officeart/2008/layout/LinedList"/>
    <dgm:cxn modelId="{EF030657-F98F-459A-90FB-E8092CB344B6}" type="presParOf" srcId="{6B5D72B4-565D-4BC7-BD21-876DE3FD61EB}" destId="{562BEB78-93C1-4060-B936-4C47A800B852}" srcOrd="1" destOrd="0" presId="urn:microsoft.com/office/officeart/2008/layout/LinedList"/>
    <dgm:cxn modelId="{A3CF3973-2118-476A-AF05-D2B8C8955DCA}" type="presParOf" srcId="{562BEB78-93C1-4060-B936-4C47A800B852}" destId="{ADCD909E-5B9F-403E-A5AF-1EC722EC87A1}" srcOrd="0" destOrd="0" presId="urn:microsoft.com/office/officeart/2008/layout/LinedList"/>
    <dgm:cxn modelId="{293DA36D-5C7F-4E92-8D43-FE2F2A957393}" type="presParOf" srcId="{562BEB78-93C1-4060-B936-4C47A800B852}" destId="{449A7A2B-BC25-4470-B15B-65B7BAE9CD54}" srcOrd="1" destOrd="0" presId="urn:microsoft.com/office/officeart/2008/layout/LinedList"/>
    <dgm:cxn modelId="{B705CA1F-626C-40DB-970D-ECB427603D8C}" type="presParOf" srcId="{6B5D72B4-565D-4BC7-BD21-876DE3FD61EB}" destId="{BE1872CE-A62F-4F46-883B-9B517A2D199F}" srcOrd="2" destOrd="0" presId="urn:microsoft.com/office/officeart/2008/layout/LinedList"/>
    <dgm:cxn modelId="{930CE9B1-614A-47DF-A890-0698A3609547}" type="presParOf" srcId="{6B5D72B4-565D-4BC7-BD21-876DE3FD61EB}" destId="{AD8EF09C-9A89-4ED4-BA5C-F7B9D345485A}" srcOrd="3" destOrd="0" presId="urn:microsoft.com/office/officeart/2008/layout/LinedList"/>
    <dgm:cxn modelId="{B198764C-5676-4AB0-9999-BF6A2D44A8AD}" type="presParOf" srcId="{AD8EF09C-9A89-4ED4-BA5C-F7B9D345485A}" destId="{96C94F2D-38D0-48CB-9B2C-76C74BBC1A1D}" srcOrd="0" destOrd="0" presId="urn:microsoft.com/office/officeart/2008/layout/LinedList"/>
    <dgm:cxn modelId="{B9E4535B-096E-40DE-B548-9533123ECD2E}" type="presParOf" srcId="{AD8EF09C-9A89-4ED4-BA5C-F7B9D345485A}" destId="{571530F7-BFBA-4ABD-A073-6631EAF2D63B}"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D1DDF4-AAB1-45A1-97AE-85D531829F6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7D0B9A1-C330-454F-BF6E-6314E058D2DE}">
      <dgm:prSet custT="1"/>
      <dgm:spPr/>
      <dgm:t>
        <a:bodyPr/>
        <a:lstStyle/>
        <a:p>
          <a:pPr algn="l" rtl="0"/>
          <a:r>
            <a:rPr lang="es-ES" sz="1600" dirty="0" smtClean="0"/>
            <a:t>Ausencia de EAC significativa.</a:t>
          </a:r>
          <a:br>
            <a:rPr lang="es-ES" sz="1600" dirty="0" smtClean="0"/>
          </a:br>
          <a:endParaRPr lang="en-US" sz="1600" dirty="0"/>
        </a:p>
      </dgm:t>
    </dgm:pt>
    <dgm:pt modelId="{99716BAF-176A-48B0-9494-F6EB10454D1A}" type="parTrans" cxnId="{B39BE305-1E35-46FA-8087-D82EB615C10E}">
      <dgm:prSet/>
      <dgm:spPr/>
      <dgm:t>
        <a:bodyPr/>
        <a:lstStyle/>
        <a:p>
          <a:endParaRPr lang="en-US"/>
        </a:p>
      </dgm:t>
    </dgm:pt>
    <dgm:pt modelId="{AF1225CF-FD02-47EC-AFF9-DA88AA81B024}" type="sibTrans" cxnId="{B39BE305-1E35-46FA-8087-D82EB615C10E}">
      <dgm:prSet/>
      <dgm:spPr/>
      <dgm:t>
        <a:bodyPr/>
        <a:lstStyle/>
        <a:p>
          <a:endParaRPr lang="en-US"/>
        </a:p>
      </dgm:t>
    </dgm:pt>
    <dgm:pt modelId="{61891CA9-0F56-430A-9D5C-41754B5D6BAE}">
      <dgm:prSet custT="1"/>
      <dgm:spPr/>
      <dgm:t>
        <a:bodyPr/>
        <a:lstStyle/>
        <a:p>
          <a:r>
            <a:rPr lang="es-ES" sz="1600" dirty="0" smtClean="0"/>
            <a:t>antecedentes de CABG</a:t>
          </a:r>
          <a:endParaRPr lang="es-VE" sz="1600" dirty="0" smtClean="0"/>
        </a:p>
      </dgm:t>
    </dgm:pt>
    <dgm:pt modelId="{7EDA7563-8EF1-4B18-9EF0-49FDDFF9C3D5}" type="parTrans" cxnId="{3934E1BE-635C-4F1B-BAC4-1421D750218E}">
      <dgm:prSet/>
      <dgm:spPr/>
      <dgm:t>
        <a:bodyPr/>
        <a:lstStyle/>
        <a:p>
          <a:endParaRPr lang="es-VE"/>
        </a:p>
      </dgm:t>
    </dgm:pt>
    <dgm:pt modelId="{2467191B-B93D-49CA-88DC-C91170FE0D45}" type="sibTrans" cxnId="{3934E1BE-635C-4F1B-BAC4-1421D750218E}">
      <dgm:prSet/>
      <dgm:spPr/>
      <dgm:t>
        <a:bodyPr/>
        <a:lstStyle/>
        <a:p>
          <a:endParaRPr lang="es-VE"/>
        </a:p>
      </dgm:t>
    </dgm:pt>
    <dgm:pt modelId="{292699F9-3731-4D00-8167-59CF87423373}">
      <dgm:prSet custT="1"/>
      <dgm:spPr/>
      <dgm:t>
        <a:bodyPr/>
        <a:lstStyle/>
        <a:p>
          <a:r>
            <a:rPr lang="es-ES" sz="1600" dirty="0" smtClean="0"/>
            <a:t>antecedentes de enfermedad aórtica o enfermedad valvular pulmonar, </a:t>
          </a:r>
          <a:endParaRPr lang="es-VE" sz="1600" dirty="0" smtClean="0"/>
        </a:p>
      </dgm:t>
    </dgm:pt>
    <dgm:pt modelId="{DA557A03-166F-4D5E-817E-299A7570D8A5}" type="parTrans" cxnId="{92A91D63-A1ED-4ECE-8DC2-243C5491A851}">
      <dgm:prSet/>
      <dgm:spPr/>
      <dgm:t>
        <a:bodyPr/>
        <a:lstStyle/>
        <a:p>
          <a:endParaRPr lang="es-VE"/>
        </a:p>
      </dgm:t>
    </dgm:pt>
    <dgm:pt modelId="{B4D7A5CA-7DF7-400C-A8C0-78350C9A6788}" type="sibTrans" cxnId="{92A91D63-A1ED-4ECE-8DC2-243C5491A851}">
      <dgm:prSet/>
      <dgm:spPr/>
      <dgm:t>
        <a:bodyPr/>
        <a:lstStyle/>
        <a:p>
          <a:endParaRPr lang="es-VE"/>
        </a:p>
      </dgm:t>
    </dgm:pt>
    <dgm:pt modelId="{1FDFF700-34B5-45C1-A9E4-63C94799712C}">
      <dgm:prSet custT="1"/>
      <dgm:spPr/>
      <dgm:t>
        <a:bodyPr/>
        <a:lstStyle/>
        <a:p>
          <a:r>
            <a:rPr lang="es-ES" sz="1600" dirty="0" smtClean="0"/>
            <a:t>enfermedad valvular concomitante (excluyendo regurgitación </a:t>
          </a:r>
          <a:r>
            <a:rPr lang="es-ES" sz="1600" dirty="0" err="1" smtClean="0"/>
            <a:t>tricuspídea</a:t>
          </a:r>
          <a:r>
            <a:rPr lang="es-ES" sz="1600" dirty="0" smtClean="0"/>
            <a:t>),</a:t>
          </a:r>
          <a:endParaRPr lang="es-VE" sz="1600" dirty="0" smtClean="0"/>
        </a:p>
      </dgm:t>
    </dgm:pt>
    <dgm:pt modelId="{5365ED53-CDAB-4053-B0C0-0CE35B7BB6F6}" type="parTrans" cxnId="{99F9BF4D-AA85-48CE-9B06-73F4E71EBB2C}">
      <dgm:prSet/>
      <dgm:spPr/>
      <dgm:t>
        <a:bodyPr/>
        <a:lstStyle/>
        <a:p>
          <a:endParaRPr lang="es-VE"/>
        </a:p>
      </dgm:t>
    </dgm:pt>
    <dgm:pt modelId="{E4C66DFE-EF50-499D-9298-13A3EDD8EE07}" type="sibTrans" cxnId="{99F9BF4D-AA85-48CE-9B06-73F4E71EBB2C}">
      <dgm:prSet/>
      <dgm:spPr/>
      <dgm:t>
        <a:bodyPr/>
        <a:lstStyle/>
        <a:p>
          <a:endParaRPr lang="es-VE"/>
        </a:p>
      </dgm:t>
    </dgm:pt>
    <dgm:pt modelId="{72707405-3A12-4B97-A77B-250C033D82A3}">
      <dgm:prSet custT="1"/>
      <dgm:spPr/>
      <dgm:t>
        <a:bodyPr/>
        <a:lstStyle/>
        <a:p>
          <a:r>
            <a:rPr lang="es-ES" sz="1600" dirty="0" smtClean="0"/>
            <a:t>Prolapso de MV.</a:t>
          </a:r>
          <a:endParaRPr lang="es-VE" sz="1600" dirty="0" smtClean="0"/>
        </a:p>
      </dgm:t>
    </dgm:pt>
    <dgm:pt modelId="{5BA96B9C-BB6D-4C93-A270-4FBD1AD5FAFD}" type="parTrans" cxnId="{24A0686A-4E13-4ED4-B15C-CC5D19D26F4D}">
      <dgm:prSet/>
      <dgm:spPr/>
      <dgm:t>
        <a:bodyPr/>
        <a:lstStyle/>
        <a:p>
          <a:endParaRPr lang="es-VE"/>
        </a:p>
      </dgm:t>
    </dgm:pt>
    <dgm:pt modelId="{6D3DAAB4-4409-4049-98FB-CCDE5D3423E5}" type="sibTrans" cxnId="{24A0686A-4E13-4ED4-B15C-CC5D19D26F4D}">
      <dgm:prSet/>
      <dgm:spPr/>
      <dgm:t>
        <a:bodyPr/>
        <a:lstStyle/>
        <a:p>
          <a:endParaRPr lang="es-VE"/>
        </a:p>
      </dgm:t>
    </dgm:pt>
    <dgm:pt modelId="{125157EA-14BF-482E-819E-5E16155EC2BC}">
      <dgm:prSet custT="1"/>
      <dgm:spPr/>
      <dgm:t>
        <a:bodyPr/>
        <a:lstStyle/>
        <a:p>
          <a:r>
            <a:rPr lang="es-ES" sz="1600" dirty="0" smtClean="0"/>
            <a:t> </a:t>
          </a:r>
          <a:r>
            <a:rPr lang="es-ES" sz="1600" dirty="0" err="1" smtClean="0"/>
            <a:t>Cardiopatia</a:t>
          </a:r>
          <a:r>
            <a:rPr lang="es-ES" sz="1600" dirty="0" smtClean="0"/>
            <a:t> congénita,.</a:t>
          </a:r>
          <a:endParaRPr lang="es-VE" sz="1600" dirty="0" smtClean="0"/>
        </a:p>
      </dgm:t>
    </dgm:pt>
    <dgm:pt modelId="{CF8D1A23-E083-4C77-89CC-2E4B7FD0CCF6}" type="parTrans" cxnId="{C13808C1-2A15-404E-922A-C3B553D20E7F}">
      <dgm:prSet/>
      <dgm:spPr/>
      <dgm:t>
        <a:bodyPr/>
        <a:lstStyle/>
        <a:p>
          <a:endParaRPr lang="es-VE"/>
        </a:p>
      </dgm:t>
    </dgm:pt>
    <dgm:pt modelId="{9139BB3D-965D-44F9-A98C-82CFD2C3C47A}" type="sibTrans" cxnId="{C13808C1-2A15-404E-922A-C3B553D20E7F}">
      <dgm:prSet/>
      <dgm:spPr/>
      <dgm:t>
        <a:bodyPr/>
        <a:lstStyle/>
        <a:p>
          <a:endParaRPr lang="es-VE"/>
        </a:p>
      </dgm:t>
    </dgm:pt>
    <dgm:pt modelId="{6C4BCC34-E840-40F6-9663-4256BA7CD08A}">
      <dgm:prSet custT="1"/>
      <dgm:spPr/>
      <dgm:t>
        <a:bodyPr/>
        <a:lstStyle/>
        <a:p>
          <a:r>
            <a:rPr lang="es-ES" sz="1600" dirty="0" smtClean="0"/>
            <a:t>Enfermedad de VM </a:t>
          </a:r>
          <a:r>
            <a:rPr lang="es-ES" sz="1600" dirty="0" err="1" smtClean="0"/>
            <a:t>mixomatosa</a:t>
          </a:r>
          <a:r>
            <a:rPr lang="es-ES" sz="1600" dirty="0" smtClean="0"/>
            <a:t> o reumática o  por endocarditis.</a:t>
          </a:r>
          <a:br>
            <a:rPr lang="es-ES" sz="1600" dirty="0" smtClean="0"/>
          </a:br>
          <a:endParaRPr lang="es-VE" sz="1600" dirty="0" smtClean="0"/>
        </a:p>
      </dgm:t>
    </dgm:pt>
    <dgm:pt modelId="{724CEF0D-FF6E-4C8E-878F-CA550B486DE3}" type="parTrans" cxnId="{635EDDA9-437F-4678-8CEB-85903E57A3A5}">
      <dgm:prSet/>
      <dgm:spPr/>
      <dgm:t>
        <a:bodyPr/>
        <a:lstStyle/>
        <a:p>
          <a:endParaRPr lang="es-VE"/>
        </a:p>
      </dgm:t>
    </dgm:pt>
    <dgm:pt modelId="{2612884C-4892-4F3F-968E-C2C153DCBBE8}" type="sibTrans" cxnId="{635EDDA9-437F-4678-8CEB-85903E57A3A5}">
      <dgm:prSet/>
      <dgm:spPr/>
      <dgm:t>
        <a:bodyPr/>
        <a:lstStyle/>
        <a:p>
          <a:endParaRPr lang="es-VE"/>
        </a:p>
      </dgm:t>
    </dgm:pt>
    <dgm:pt modelId="{6B5D72B4-565D-4BC7-BD21-876DE3FD61EB}" type="pres">
      <dgm:prSet presAssocID="{EFD1DDF4-AAB1-45A1-97AE-85D531829F60}" presName="vert0" presStyleCnt="0">
        <dgm:presLayoutVars>
          <dgm:dir/>
          <dgm:animOne val="branch"/>
          <dgm:animLvl val="lvl"/>
        </dgm:presLayoutVars>
      </dgm:prSet>
      <dgm:spPr/>
      <dgm:t>
        <a:bodyPr/>
        <a:lstStyle/>
        <a:p>
          <a:endParaRPr lang="es-VE"/>
        </a:p>
      </dgm:t>
    </dgm:pt>
    <dgm:pt modelId="{A7DC4581-D426-4D43-970A-50579CDF1959}" type="pres">
      <dgm:prSet presAssocID="{67D0B9A1-C330-454F-BF6E-6314E058D2DE}" presName="thickLine" presStyleLbl="alignNode1" presStyleIdx="0" presStyleCnt="7"/>
      <dgm:spPr/>
    </dgm:pt>
    <dgm:pt modelId="{562BEB78-93C1-4060-B936-4C47A800B852}" type="pres">
      <dgm:prSet presAssocID="{67D0B9A1-C330-454F-BF6E-6314E058D2DE}" presName="horz1" presStyleCnt="0"/>
      <dgm:spPr/>
    </dgm:pt>
    <dgm:pt modelId="{ADCD909E-5B9F-403E-A5AF-1EC722EC87A1}" type="pres">
      <dgm:prSet presAssocID="{67D0B9A1-C330-454F-BF6E-6314E058D2DE}" presName="tx1" presStyleLbl="revTx" presStyleIdx="0" presStyleCnt="7"/>
      <dgm:spPr/>
      <dgm:t>
        <a:bodyPr/>
        <a:lstStyle/>
        <a:p>
          <a:endParaRPr lang="es-VE"/>
        </a:p>
      </dgm:t>
    </dgm:pt>
    <dgm:pt modelId="{449A7A2B-BC25-4470-B15B-65B7BAE9CD54}" type="pres">
      <dgm:prSet presAssocID="{67D0B9A1-C330-454F-BF6E-6314E058D2DE}" presName="vert1" presStyleCnt="0"/>
      <dgm:spPr/>
    </dgm:pt>
    <dgm:pt modelId="{BE1872CE-A62F-4F46-883B-9B517A2D199F}" type="pres">
      <dgm:prSet presAssocID="{61891CA9-0F56-430A-9D5C-41754B5D6BAE}" presName="thickLine" presStyleLbl="alignNode1" presStyleIdx="1" presStyleCnt="7"/>
      <dgm:spPr/>
    </dgm:pt>
    <dgm:pt modelId="{AD8EF09C-9A89-4ED4-BA5C-F7B9D345485A}" type="pres">
      <dgm:prSet presAssocID="{61891CA9-0F56-430A-9D5C-41754B5D6BAE}" presName="horz1" presStyleCnt="0"/>
      <dgm:spPr/>
    </dgm:pt>
    <dgm:pt modelId="{96C94F2D-38D0-48CB-9B2C-76C74BBC1A1D}" type="pres">
      <dgm:prSet presAssocID="{61891CA9-0F56-430A-9D5C-41754B5D6BAE}" presName="tx1" presStyleLbl="revTx" presStyleIdx="1" presStyleCnt="7" custScaleY="182766"/>
      <dgm:spPr/>
      <dgm:t>
        <a:bodyPr/>
        <a:lstStyle/>
        <a:p>
          <a:endParaRPr lang="es-VE"/>
        </a:p>
      </dgm:t>
    </dgm:pt>
    <dgm:pt modelId="{571530F7-BFBA-4ABD-A073-6631EAF2D63B}" type="pres">
      <dgm:prSet presAssocID="{61891CA9-0F56-430A-9D5C-41754B5D6BAE}" presName="vert1" presStyleCnt="0"/>
      <dgm:spPr/>
    </dgm:pt>
    <dgm:pt modelId="{95E62C0B-B7C8-4F71-8683-0FA1D6A7FC35}" type="pres">
      <dgm:prSet presAssocID="{292699F9-3731-4D00-8167-59CF87423373}" presName="thickLine" presStyleLbl="alignNode1" presStyleIdx="2" presStyleCnt="7"/>
      <dgm:spPr/>
    </dgm:pt>
    <dgm:pt modelId="{9E9889DA-359D-4B75-BA40-BB41D1215194}" type="pres">
      <dgm:prSet presAssocID="{292699F9-3731-4D00-8167-59CF87423373}" presName="horz1" presStyleCnt="0"/>
      <dgm:spPr/>
    </dgm:pt>
    <dgm:pt modelId="{C488A7EC-AEFB-450F-BF1A-30E62A0AC459}" type="pres">
      <dgm:prSet presAssocID="{292699F9-3731-4D00-8167-59CF87423373}" presName="tx1" presStyleLbl="revTx" presStyleIdx="2" presStyleCnt="7"/>
      <dgm:spPr/>
      <dgm:t>
        <a:bodyPr/>
        <a:lstStyle/>
        <a:p>
          <a:endParaRPr lang="es-VE"/>
        </a:p>
      </dgm:t>
    </dgm:pt>
    <dgm:pt modelId="{AAECE905-694C-4FC3-AF9D-821D0BA36709}" type="pres">
      <dgm:prSet presAssocID="{292699F9-3731-4D00-8167-59CF87423373}" presName="vert1" presStyleCnt="0"/>
      <dgm:spPr/>
    </dgm:pt>
    <dgm:pt modelId="{68C8B3EC-480D-486B-A614-75060C1E61D8}" type="pres">
      <dgm:prSet presAssocID="{1FDFF700-34B5-45C1-A9E4-63C94799712C}" presName="thickLine" presStyleLbl="alignNode1" presStyleIdx="3" presStyleCnt="7"/>
      <dgm:spPr/>
    </dgm:pt>
    <dgm:pt modelId="{453597EE-33D7-4F25-97E4-46BF9CF1010D}" type="pres">
      <dgm:prSet presAssocID="{1FDFF700-34B5-45C1-A9E4-63C94799712C}" presName="horz1" presStyleCnt="0"/>
      <dgm:spPr/>
    </dgm:pt>
    <dgm:pt modelId="{717A26AC-054D-4C6E-B741-5E04A19BEE7E}" type="pres">
      <dgm:prSet presAssocID="{1FDFF700-34B5-45C1-A9E4-63C94799712C}" presName="tx1" presStyleLbl="revTx" presStyleIdx="3" presStyleCnt="7"/>
      <dgm:spPr/>
      <dgm:t>
        <a:bodyPr/>
        <a:lstStyle/>
        <a:p>
          <a:endParaRPr lang="es-VE"/>
        </a:p>
      </dgm:t>
    </dgm:pt>
    <dgm:pt modelId="{BD91B637-545D-46FC-8E36-8703DE41BFB6}" type="pres">
      <dgm:prSet presAssocID="{1FDFF700-34B5-45C1-A9E4-63C94799712C}" presName="vert1" presStyleCnt="0"/>
      <dgm:spPr/>
    </dgm:pt>
    <dgm:pt modelId="{7588BDDE-B1BB-407A-8B86-CAF3812F9DC3}" type="pres">
      <dgm:prSet presAssocID="{72707405-3A12-4B97-A77B-250C033D82A3}" presName="thickLine" presStyleLbl="alignNode1" presStyleIdx="4" presStyleCnt="7"/>
      <dgm:spPr/>
    </dgm:pt>
    <dgm:pt modelId="{305A9716-6BF7-4EE3-ACC9-06CC5E5EC522}" type="pres">
      <dgm:prSet presAssocID="{72707405-3A12-4B97-A77B-250C033D82A3}" presName="horz1" presStyleCnt="0"/>
      <dgm:spPr/>
    </dgm:pt>
    <dgm:pt modelId="{148037D4-F230-4CFA-B5EB-425BE536BA7E}" type="pres">
      <dgm:prSet presAssocID="{72707405-3A12-4B97-A77B-250C033D82A3}" presName="tx1" presStyleLbl="revTx" presStyleIdx="4" presStyleCnt="7"/>
      <dgm:spPr/>
      <dgm:t>
        <a:bodyPr/>
        <a:lstStyle/>
        <a:p>
          <a:endParaRPr lang="es-VE"/>
        </a:p>
      </dgm:t>
    </dgm:pt>
    <dgm:pt modelId="{66101184-3CBB-4DC5-B48A-50F81FDA1B9D}" type="pres">
      <dgm:prSet presAssocID="{72707405-3A12-4B97-A77B-250C033D82A3}" presName="vert1" presStyleCnt="0"/>
      <dgm:spPr/>
    </dgm:pt>
    <dgm:pt modelId="{7819BC75-11D8-4C54-A43A-E52761A6B147}" type="pres">
      <dgm:prSet presAssocID="{125157EA-14BF-482E-819E-5E16155EC2BC}" presName="thickLine" presStyleLbl="alignNode1" presStyleIdx="5" presStyleCnt="7"/>
      <dgm:spPr/>
    </dgm:pt>
    <dgm:pt modelId="{93F58C97-2E01-480B-AB77-8869E9800EEF}" type="pres">
      <dgm:prSet presAssocID="{125157EA-14BF-482E-819E-5E16155EC2BC}" presName="horz1" presStyleCnt="0"/>
      <dgm:spPr/>
    </dgm:pt>
    <dgm:pt modelId="{DF4963F2-1B94-4971-B926-720C53500C98}" type="pres">
      <dgm:prSet presAssocID="{125157EA-14BF-482E-819E-5E16155EC2BC}" presName="tx1" presStyleLbl="revTx" presStyleIdx="5" presStyleCnt="7"/>
      <dgm:spPr/>
      <dgm:t>
        <a:bodyPr/>
        <a:lstStyle/>
        <a:p>
          <a:endParaRPr lang="es-VE"/>
        </a:p>
      </dgm:t>
    </dgm:pt>
    <dgm:pt modelId="{04D74848-7CF7-4805-AF25-FAAFFAA2694C}" type="pres">
      <dgm:prSet presAssocID="{125157EA-14BF-482E-819E-5E16155EC2BC}" presName="vert1" presStyleCnt="0"/>
      <dgm:spPr/>
    </dgm:pt>
    <dgm:pt modelId="{B9E56AB9-89AE-4CDD-83E4-CC6219BFACEB}" type="pres">
      <dgm:prSet presAssocID="{6C4BCC34-E840-40F6-9663-4256BA7CD08A}" presName="thickLine" presStyleLbl="alignNode1" presStyleIdx="6" presStyleCnt="7"/>
      <dgm:spPr/>
    </dgm:pt>
    <dgm:pt modelId="{FD5CD266-B2D5-4ED8-B776-9030436B9047}" type="pres">
      <dgm:prSet presAssocID="{6C4BCC34-E840-40F6-9663-4256BA7CD08A}" presName="horz1" presStyleCnt="0"/>
      <dgm:spPr/>
    </dgm:pt>
    <dgm:pt modelId="{EB4168C7-3B94-48E1-BCB4-3B8D25CFAD88}" type="pres">
      <dgm:prSet presAssocID="{6C4BCC34-E840-40F6-9663-4256BA7CD08A}" presName="tx1" presStyleLbl="revTx" presStyleIdx="6" presStyleCnt="7"/>
      <dgm:spPr/>
      <dgm:t>
        <a:bodyPr/>
        <a:lstStyle/>
        <a:p>
          <a:endParaRPr lang="es-VE"/>
        </a:p>
      </dgm:t>
    </dgm:pt>
    <dgm:pt modelId="{9E816B10-0E16-430E-91D0-524029B7F2D8}" type="pres">
      <dgm:prSet presAssocID="{6C4BCC34-E840-40F6-9663-4256BA7CD08A}" presName="vert1" presStyleCnt="0"/>
      <dgm:spPr/>
    </dgm:pt>
  </dgm:ptLst>
  <dgm:cxnLst>
    <dgm:cxn modelId="{8B9A59BB-7B64-4EF0-93D2-D179E48022E5}" type="presOf" srcId="{6C4BCC34-E840-40F6-9663-4256BA7CD08A}" destId="{EB4168C7-3B94-48E1-BCB4-3B8D25CFAD88}" srcOrd="0" destOrd="0" presId="urn:microsoft.com/office/officeart/2008/layout/LinedList"/>
    <dgm:cxn modelId="{B5A4404E-D388-4F20-AE35-5E34C5EC138B}" type="presOf" srcId="{EFD1DDF4-AAB1-45A1-97AE-85D531829F60}" destId="{6B5D72B4-565D-4BC7-BD21-876DE3FD61EB}" srcOrd="0" destOrd="0" presId="urn:microsoft.com/office/officeart/2008/layout/LinedList"/>
    <dgm:cxn modelId="{24A0686A-4E13-4ED4-B15C-CC5D19D26F4D}" srcId="{EFD1DDF4-AAB1-45A1-97AE-85D531829F60}" destId="{72707405-3A12-4B97-A77B-250C033D82A3}" srcOrd="4" destOrd="0" parTransId="{5BA96B9C-BB6D-4C93-A270-4FBD1AD5FAFD}" sibTransId="{6D3DAAB4-4409-4049-98FB-CCDE5D3423E5}"/>
    <dgm:cxn modelId="{DDE7101F-D446-4EC6-A3DF-23ACB1A262E7}" type="presOf" srcId="{292699F9-3731-4D00-8167-59CF87423373}" destId="{C488A7EC-AEFB-450F-BF1A-30E62A0AC459}" srcOrd="0" destOrd="0" presId="urn:microsoft.com/office/officeart/2008/layout/LinedList"/>
    <dgm:cxn modelId="{3A2668BE-AC0C-49CB-971A-7F095165C489}" type="presOf" srcId="{61891CA9-0F56-430A-9D5C-41754B5D6BAE}" destId="{96C94F2D-38D0-48CB-9B2C-76C74BBC1A1D}" srcOrd="0" destOrd="0" presId="urn:microsoft.com/office/officeart/2008/layout/LinedList"/>
    <dgm:cxn modelId="{80D985E9-0D2B-4D73-B2EA-02EABADE0312}" type="presOf" srcId="{72707405-3A12-4B97-A77B-250C033D82A3}" destId="{148037D4-F230-4CFA-B5EB-425BE536BA7E}" srcOrd="0" destOrd="0" presId="urn:microsoft.com/office/officeart/2008/layout/LinedList"/>
    <dgm:cxn modelId="{EBC8B9EC-50B8-4BBE-A4C2-3D85073E0AED}" type="presOf" srcId="{1FDFF700-34B5-45C1-A9E4-63C94799712C}" destId="{717A26AC-054D-4C6E-B741-5E04A19BEE7E}" srcOrd="0" destOrd="0" presId="urn:microsoft.com/office/officeart/2008/layout/LinedList"/>
    <dgm:cxn modelId="{B39BE305-1E35-46FA-8087-D82EB615C10E}" srcId="{EFD1DDF4-AAB1-45A1-97AE-85D531829F60}" destId="{67D0B9A1-C330-454F-BF6E-6314E058D2DE}" srcOrd="0" destOrd="0" parTransId="{99716BAF-176A-48B0-9494-F6EB10454D1A}" sibTransId="{AF1225CF-FD02-47EC-AFF9-DA88AA81B024}"/>
    <dgm:cxn modelId="{99F9BF4D-AA85-48CE-9B06-73F4E71EBB2C}" srcId="{EFD1DDF4-AAB1-45A1-97AE-85D531829F60}" destId="{1FDFF700-34B5-45C1-A9E4-63C94799712C}" srcOrd="3" destOrd="0" parTransId="{5365ED53-CDAB-4053-B0C0-0CE35B7BB6F6}" sibTransId="{E4C66DFE-EF50-499D-9298-13A3EDD8EE07}"/>
    <dgm:cxn modelId="{C13808C1-2A15-404E-922A-C3B553D20E7F}" srcId="{EFD1DDF4-AAB1-45A1-97AE-85D531829F60}" destId="{125157EA-14BF-482E-819E-5E16155EC2BC}" srcOrd="5" destOrd="0" parTransId="{CF8D1A23-E083-4C77-89CC-2E4B7FD0CCF6}" sibTransId="{9139BB3D-965D-44F9-A98C-82CFD2C3C47A}"/>
    <dgm:cxn modelId="{3934E1BE-635C-4F1B-BAC4-1421D750218E}" srcId="{EFD1DDF4-AAB1-45A1-97AE-85D531829F60}" destId="{61891CA9-0F56-430A-9D5C-41754B5D6BAE}" srcOrd="1" destOrd="0" parTransId="{7EDA7563-8EF1-4B18-9EF0-49FDDFF9C3D5}" sibTransId="{2467191B-B93D-49CA-88DC-C91170FE0D45}"/>
    <dgm:cxn modelId="{CF5F8478-AD3A-4606-B525-2073FA1D96ED}" type="presOf" srcId="{125157EA-14BF-482E-819E-5E16155EC2BC}" destId="{DF4963F2-1B94-4971-B926-720C53500C98}" srcOrd="0" destOrd="0" presId="urn:microsoft.com/office/officeart/2008/layout/LinedList"/>
    <dgm:cxn modelId="{92A91D63-A1ED-4ECE-8DC2-243C5491A851}" srcId="{EFD1DDF4-AAB1-45A1-97AE-85D531829F60}" destId="{292699F9-3731-4D00-8167-59CF87423373}" srcOrd="2" destOrd="0" parTransId="{DA557A03-166F-4D5E-817E-299A7570D8A5}" sibTransId="{B4D7A5CA-7DF7-400C-A8C0-78350C9A6788}"/>
    <dgm:cxn modelId="{635EDDA9-437F-4678-8CEB-85903E57A3A5}" srcId="{EFD1DDF4-AAB1-45A1-97AE-85D531829F60}" destId="{6C4BCC34-E840-40F6-9663-4256BA7CD08A}" srcOrd="6" destOrd="0" parTransId="{724CEF0D-FF6E-4C8E-878F-CA550B486DE3}" sibTransId="{2612884C-4892-4F3F-968E-C2C153DCBBE8}"/>
    <dgm:cxn modelId="{C0242D85-59B3-473D-B5F1-75BE5540A22F}" type="presOf" srcId="{67D0B9A1-C330-454F-BF6E-6314E058D2DE}" destId="{ADCD909E-5B9F-403E-A5AF-1EC722EC87A1}" srcOrd="0" destOrd="0" presId="urn:microsoft.com/office/officeart/2008/layout/LinedList"/>
    <dgm:cxn modelId="{E14753B6-6BBD-44DC-B797-FCB4CC2A91B9}" type="presParOf" srcId="{6B5D72B4-565D-4BC7-BD21-876DE3FD61EB}" destId="{A7DC4581-D426-4D43-970A-50579CDF1959}" srcOrd="0" destOrd="0" presId="urn:microsoft.com/office/officeart/2008/layout/LinedList"/>
    <dgm:cxn modelId="{B3E2D183-1E6C-41BC-B183-3F844A2440A2}" type="presParOf" srcId="{6B5D72B4-565D-4BC7-BD21-876DE3FD61EB}" destId="{562BEB78-93C1-4060-B936-4C47A800B852}" srcOrd="1" destOrd="0" presId="urn:microsoft.com/office/officeart/2008/layout/LinedList"/>
    <dgm:cxn modelId="{9B65F16F-3FB0-419E-892D-B039C9175AEB}" type="presParOf" srcId="{562BEB78-93C1-4060-B936-4C47A800B852}" destId="{ADCD909E-5B9F-403E-A5AF-1EC722EC87A1}" srcOrd="0" destOrd="0" presId="urn:microsoft.com/office/officeart/2008/layout/LinedList"/>
    <dgm:cxn modelId="{79989D3B-6B48-4D79-AAC0-FD7F721A0121}" type="presParOf" srcId="{562BEB78-93C1-4060-B936-4C47A800B852}" destId="{449A7A2B-BC25-4470-B15B-65B7BAE9CD54}" srcOrd="1" destOrd="0" presId="urn:microsoft.com/office/officeart/2008/layout/LinedList"/>
    <dgm:cxn modelId="{EDD2AF55-5565-489F-8397-1BF17C55D225}" type="presParOf" srcId="{6B5D72B4-565D-4BC7-BD21-876DE3FD61EB}" destId="{BE1872CE-A62F-4F46-883B-9B517A2D199F}" srcOrd="2" destOrd="0" presId="urn:microsoft.com/office/officeart/2008/layout/LinedList"/>
    <dgm:cxn modelId="{0C566163-1E79-482F-A205-C2C5947508F2}" type="presParOf" srcId="{6B5D72B4-565D-4BC7-BD21-876DE3FD61EB}" destId="{AD8EF09C-9A89-4ED4-BA5C-F7B9D345485A}" srcOrd="3" destOrd="0" presId="urn:microsoft.com/office/officeart/2008/layout/LinedList"/>
    <dgm:cxn modelId="{B86A3958-4FC9-4405-9558-5CB108BBDD46}" type="presParOf" srcId="{AD8EF09C-9A89-4ED4-BA5C-F7B9D345485A}" destId="{96C94F2D-38D0-48CB-9B2C-76C74BBC1A1D}" srcOrd="0" destOrd="0" presId="urn:microsoft.com/office/officeart/2008/layout/LinedList"/>
    <dgm:cxn modelId="{89802F83-F067-4330-BC40-1C1EB4E3E2B7}" type="presParOf" srcId="{AD8EF09C-9A89-4ED4-BA5C-F7B9D345485A}" destId="{571530F7-BFBA-4ABD-A073-6631EAF2D63B}" srcOrd="1" destOrd="0" presId="urn:microsoft.com/office/officeart/2008/layout/LinedList"/>
    <dgm:cxn modelId="{A2153CC6-B208-4F96-8AEF-A45378A9755F}" type="presParOf" srcId="{6B5D72B4-565D-4BC7-BD21-876DE3FD61EB}" destId="{95E62C0B-B7C8-4F71-8683-0FA1D6A7FC35}" srcOrd="4" destOrd="0" presId="urn:microsoft.com/office/officeart/2008/layout/LinedList"/>
    <dgm:cxn modelId="{4E0BC392-91C9-4448-9702-BCFDE6BB4A90}" type="presParOf" srcId="{6B5D72B4-565D-4BC7-BD21-876DE3FD61EB}" destId="{9E9889DA-359D-4B75-BA40-BB41D1215194}" srcOrd="5" destOrd="0" presId="urn:microsoft.com/office/officeart/2008/layout/LinedList"/>
    <dgm:cxn modelId="{F5B6FFF5-0095-4AE7-B5C0-C03D4AFCBD88}" type="presParOf" srcId="{9E9889DA-359D-4B75-BA40-BB41D1215194}" destId="{C488A7EC-AEFB-450F-BF1A-30E62A0AC459}" srcOrd="0" destOrd="0" presId="urn:microsoft.com/office/officeart/2008/layout/LinedList"/>
    <dgm:cxn modelId="{DE0E0678-46E3-4D72-B922-C2D5AA0313E6}" type="presParOf" srcId="{9E9889DA-359D-4B75-BA40-BB41D1215194}" destId="{AAECE905-694C-4FC3-AF9D-821D0BA36709}" srcOrd="1" destOrd="0" presId="urn:microsoft.com/office/officeart/2008/layout/LinedList"/>
    <dgm:cxn modelId="{F54ED920-9716-4533-B894-CCEF4EDE1A68}" type="presParOf" srcId="{6B5D72B4-565D-4BC7-BD21-876DE3FD61EB}" destId="{68C8B3EC-480D-486B-A614-75060C1E61D8}" srcOrd="6" destOrd="0" presId="urn:microsoft.com/office/officeart/2008/layout/LinedList"/>
    <dgm:cxn modelId="{D991CB5F-2184-48F3-B315-B3C89912696E}" type="presParOf" srcId="{6B5D72B4-565D-4BC7-BD21-876DE3FD61EB}" destId="{453597EE-33D7-4F25-97E4-46BF9CF1010D}" srcOrd="7" destOrd="0" presId="urn:microsoft.com/office/officeart/2008/layout/LinedList"/>
    <dgm:cxn modelId="{199AEB4B-B0F3-49A8-BAD7-358E2867DCA4}" type="presParOf" srcId="{453597EE-33D7-4F25-97E4-46BF9CF1010D}" destId="{717A26AC-054D-4C6E-B741-5E04A19BEE7E}" srcOrd="0" destOrd="0" presId="urn:microsoft.com/office/officeart/2008/layout/LinedList"/>
    <dgm:cxn modelId="{152AF994-E412-4406-B1E9-32AAE2F81E9E}" type="presParOf" srcId="{453597EE-33D7-4F25-97E4-46BF9CF1010D}" destId="{BD91B637-545D-46FC-8E36-8703DE41BFB6}" srcOrd="1" destOrd="0" presId="urn:microsoft.com/office/officeart/2008/layout/LinedList"/>
    <dgm:cxn modelId="{7B34229C-F584-45E0-A7CD-D7D141530300}" type="presParOf" srcId="{6B5D72B4-565D-4BC7-BD21-876DE3FD61EB}" destId="{7588BDDE-B1BB-407A-8B86-CAF3812F9DC3}" srcOrd="8" destOrd="0" presId="urn:microsoft.com/office/officeart/2008/layout/LinedList"/>
    <dgm:cxn modelId="{C449F04B-E6F2-4AAF-8F98-CFFB7E1ECBBF}" type="presParOf" srcId="{6B5D72B4-565D-4BC7-BD21-876DE3FD61EB}" destId="{305A9716-6BF7-4EE3-ACC9-06CC5E5EC522}" srcOrd="9" destOrd="0" presId="urn:microsoft.com/office/officeart/2008/layout/LinedList"/>
    <dgm:cxn modelId="{786191A5-10B2-40AC-B6C6-D00351FEA712}" type="presParOf" srcId="{305A9716-6BF7-4EE3-ACC9-06CC5E5EC522}" destId="{148037D4-F230-4CFA-B5EB-425BE536BA7E}" srcOrd="0" destOrd="0" presId="urn:microsoft.com/office/officeart/2008/layout/LinedList"/>
    <dgm:cxn modelId="{5C42C66B-9755-4EF7-95DC-BBC5BC84CCA6}" type="presParOf" srcId="{305A9716-6BF7-4EE3-ACC9-06CC5E5EC522}" destId="{66101184-3CBB-4DC5-B48A-50F81FDA1B9D}" srcOrd="1" destOrd="0" presId="urn:microsoft.com/office/officeart/2008/layout/LinedList"/>
    <dgm:cxn modelId="{C50C4CC0-068B-4301-83CA-39886926BBCB}" type="presParOf" srcId="{6B5D72B4-565D-4BC7-BD21-876DE3FD61EB}" destId="{7819BC75-11D8-4C54-A43A-E52761A6B147}" srcOrd="10" destOrd="0" presId="urn:microsoft.com/office/officeart/2008/layout/LinedList"/>
    <dgm:cxn modelId="{B4E184B7-45B5-402D-9703-1AC5FE49DC0F}" type="presParOf" srcId="{6B5D72B4-565D-4BC7-BD21-876DE3FD61EB}" destId="{93F58C97-2E01-480B-AB77-8869E9800EEF}" srcOrd="11" destOrd="0" presId="urn:microsoft.com/office/officeart/2008/layout/LinedList"/>
    <dgm:cxn modelId="{FF2B6D66-4AC9-4573-8C20-A3719C6D8F49}" type="presParOf" srcId="{93F58C97-2E01-480B-AB77-8869E9800EEF}" destId="{DF4963F2-1B94-4971-B926-720C53500C98}" srcOrd="0" destOrd="0" presId="urn:microsoft.com/office/officeart/2008/layout/LinedList"/>
    <dgm:cxn modelId="{2D898DFC-51A2-46E9-BA80-7A2DFEAE2F1F}" type="presParOf" srcId="{93F58C97-2E01-480B-AB77-8869E9800EEF}" destId="{04D74848-7CF7-4805-AF25-FAAFFAA2694C}" srcOrd="1" destOrd="0" presId="urn:microsoft.com/office/officeart/2008/layout/LinedList"/>
    <dgm:cxn modelId="{04CC2CF5-5BCA-4CF0-BE25-17EDF6EAED9F}" type="presParOf" srcId="{6B5D72B4-565D-4BC7-BD21-876DE3FD61EB}" destId="{B9E56AB9-89AE-4CDD-83E4-CC6219BFACEB}" srcOrd="12" destOrd="0" presId="urn:microsoft.com/office/officeart/2008/layout/LinedList"/>
    <dgm:cxn modelId="{74262480-D801-4D5B-83D0-341E236F85E2}" type="presParOf" srcId="{6B5D72B4-565D-4BC7-BD21-876DE3FD61EB}" destId="{FD5CD266-B2D5-4ED8-B776-9030436B9047}" srcOrd="13" destOrd="0" presId="urn:microsoft.com/office/officeart/2008/layout/LinedList"/>
    <dgm:cxn modelId="{894288E8-DE18-4423-A157-9D331CD50344}" type="presParOf" srcId="{FD5CD266-B2D5-4ED8-B776-9030436B9047}" destId="{EB4168C7-3B94-48E1-BCB4-3B8D25CFAD88}" srcOrd="0" destOrd="0" presId="urn:microsoft.com/office/officeart/2008/layout/LinedList"/>
    <dgm:cxn modelId="{29B7D69F-1749-4C9C-BE18-96AC2CC4E4C4}" type="presParOf" srcId="{FD5CD266-B2D5-4ED8-B776-9030436B9047}" destId="{9E816B10-0E16-430E-91D0-524029B7F2D8}" srcOrd="1" destOrd="0" presId="urn:microsoft.com/office/officeart/2008/layout/Lined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4090E7-03AA-4B64-8E71-1EAF2CF16FE3}"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en-US"/>
        </a:p>
      </dgm:t>
    </dgm:pt>
    <dgm:pt modelId="{2445A557-5BBA-4266-8EF9-05ABC3D8BFC0}">
      <dgm:prSet/>
      <dgm:spPr>
        <a:solidFill>
          <a:schemeClr val="tx2">
            <a:lumMod val="65000"/>
            <a:lumOff val="35000"/>
          </a:schemeClr>
        </a:solidFill>
      </dgm:spPr>
      <dgm:t>
        <a:bodyPr/>
        <a:lstStyle/>
        <a:p>
          <a:pPr algn="just" rtl="0"/>
          <a:r>
            <a:rPr lang="es-ES" dirty="0" smtClean="0"/>
            <a:t>¿A que se refieren con tratamiento medico solo si al inicio de la inclusión del paciente se les realizo cateterismo cardiaco a TODOS los pacientes?</a:t>
          </a:r>
          <a:endParaRPr lang="en-US" dirty="0">
            <a:solidFill>
              <a:schemeClr val="bg1"/>
            </a:solidFill>
          </a:endParaRPr>
        </a:p>
      </dgm:t>
    </dgm:pt>
    <dgm:pt modelId="{F75CC071-B417-4B3A-8CA0-F79D4BEC4187}" type="parTrans" cxnId="{AA5AA146-F915-4FA7-A723-43A4C25C8FB2}">
      <dgm:prSet/>
      <dgm:spPr/>
      <dgm:t>
        <a:bodyPr/>
        <a:lstStyle/>
        <a:p>
          <a:endParaRPr lang="en-US"/>
        </a:p>
      </dgm:t>
    </dgm:pt>
    <dgm:pt modelId="{3028E330-5A98-4973-9EC1-0C036AD1E82D}" type="sibTrans" cxnId="{AA5AA146-F915-4FA7-A723-43A4C25C8FB2}">
      <dgm:prSet/>
      <dgm:spPr/>
      <dgm:t>
        <a:bodyPr/>
        <a:lstStyle/>
        <a:p>
          <a:endParaRPr lang="en-US"/>
        </a:p>
      </dgm:t>
    </dgm:pt>
    <dgm:pt modelId="{49821898-920E-43D2-82A5-009529F73F85}">
      <dgm:prSet/>
      <dgm:spPr>
        <a:solidFill>
          <a:schemeClr val="tx2">
            <a:lumMod val="65000"/>
            <a:lumOff val="35000"/>
          </a:schemeClr>
        </a:solidFill>
      </dgm:spPr>
      <dgm:t>
        <a:bodyPr/>
        <a:lstStyle/>
        <a:p>
          <a:pPr algn="just" rtl="0"/>
          <a:r>
            <a:rPr lang="es-ES" dirty="0" smtClean="0">
              <a:solidFill>
                <a:schemeClr val="bg1"/>
              </a:solidFill>
              <a:latin typeface="+mn-lt"/>
              <a:ea typeface="+mn-ea"/>
              <a:cs typeface="+mn-cs"/>
            </a:rPr>
            <a:t>Son predictores independientes de mortalidad lo siguiente: Diabetes, tabaquismo, IC, Índice de </a:t>
          </a:r>
          <a:r>
            <a:rPr lang="es-ES" dirty="0" err="1" smtClean="0">
              <a:solidFill>
                <a:schemeClr val="bg1"/>
              </a:solidFill>
              <a:latin typeface="+mn-lt"/>
              <a:ea typeface="+mn-ea"/>
              <a:cs typeface="+mn-cs"/>
            </a:rPr>
            <a:t>Charlson</a:t>
          </a:r>
          <a:r>
            <a:rPr lang="es-ES" dirty="0" smtClean="0">
              <a:solidFill>
                <a:schemeClr val="bg1"/>
              </a:solidFill>
              <a:latin typeface="+mn-lt"/>
              <a:ea typeface="+mn-ea"/>
              <a:cs typeface="+mn-cs"/>
            </a:rPr>
            <a:t>, aumento de 10 latidos de la FC (hasta 90) presentes en pacientes con RMI.</a:t>
          </a:r>
          <a:endParaRPr lang="en-US" dirty="0">
            <a:solidFill>
              <a:schemeClr val="bg1"/>
            </a:solidFill>
          </a:endParaRPr>
        </a:p>
      </dgm:t>
    </dgm:pt>
    <dgm:pt modelId="{11A4D153-C8CD-47DA-888F-D5C4F54602F3}" type="parTrans" cxnId="{4A4B3E3F-CB9E-4FD6-BD2B-9C2673064F85}">
      <dgm:prSet/>
      <dgm:spPr/>
      <dgm:t>
        <a:bodyPr/>
        <a:lstStyle/>
        <a:p>
          <a:endParaRPr lang="es-VE"/>
        </a:p>
      </dgm:t>
    </dgm:pt>
    <dgm:pt modelId="{DCEDDEFA-6E0D-4837-8024-954758BB526E}" type="sibTrans" cxnId="{4A4B3E3F-CB9E-4FD6-BD2B-9C2673064F85}">
      <dgm:prSet/>
      <dgm:spPr/>
      <dgm:t>
        <a:bodyPr/>
        <a:lstStyle/>
        <a:p>
          <a:endParaRPr lang="es-VE"/>
        </a:p>
      </dgm:t>
    </dgm:pt>
    <dgm:pt modelId="{C34C30DC-D3E7-4290-9506-B8D4901077BD}">
      <dgm:prSet/>
      <dgm:spPr>
        <a:solidFill>
          <a:schemeClr val="tx2">
            <a:lumMod val="65000"/>
            <a:lumOff val="35000"/>
          </a:schemeClr>
        </a:solidFill>
      </dgm:spPr>
      <dgm:t>
        <a:bodyPr/>
        <a:lstStyle/>
        <a:p>
          <a:pPr algn="just" rtl="0"/>
          <a:r>
            <a:rPr lang="es-ES" dirty="0" smtClean="0"/>
            <a:t>Se usó como estadístico el valor de P para indicar significancia estadística para todas las comparaciones, la cual puede ser manipulable por el investigador.</a:t>
          </a:r>
          <a:endParaRPr lang="en-US" dirty="0">
            <a:solidFill>
              <a:schemeClr val="bg1"/>
            </a:solidFill>
          </a:endParaRPr>
        </a:p>
      </dgm:t>
    </dgm:pt>
    <dgm:pt modelId="{FE163AC3-B718-41FF-82D6-8C182B4B7B67}" type="parTrans" cxnId="{93EB907D-4EB5-41BE-9BE9-56F7839CB774}">
      <dgm:prSet/>
      <dgm:spPr/>
      <dgm:t>
        <a:bodyPr/>
        <a:lstStyle/>
        <a:p>
          <a:endParaRPr lang="es-VE"/>
        </a:p>
      </dgm:t>
    </dgm:pt>
    <dgm:pt modelId="{0D8E682D-4D0B-4C81-A302-1CA2630B93ED}" type="sibTrans" cxnId="{93EB907D-4EB5-41BE-9BE9-56F7839CB774}">
      <dgm:prSet/>
      <dgm:spPr/>
      <dgm:t>
        <a:bodyPr/>
        <a:lstStyle/>
        <a:p>
          <a:endParaRPr lang="es-VE"/>
        </a:p>
      </dgm:t>
    </dgm:pt>
    <dgm:pt modelId="{3680697B-8AB3-4BED-BCD8-B54EE833276F}">
      <dgm:prSet/>
      <dgm:spPr>
        <a:solidFill>
          <a:schemeClr val="tx2">
            <a:lumMod val="65000"/>
            <a:lumOff val="35000"/>
          </a:schemeClr>
        </a:solidFill>
      </dgm:spPr>
      <dgm:t>
        <a:bodyPr/>
        <a:lstStyle/>
        <a:p>
          <a:pPr algn="just" rtl="0"/>
          <a:r>
            <a:rPr lang="en-US" dirty="0" smtClean="0">
              <a:solidFill>
                <a:schemeClr val="bg1"/>
              </a:solidFill>
            </a:rPr>
            <a:t>No se </a:t>
          </a:r>
          <a:r>
            <a:rPr lang="en-US" dirty="0" err="1" smtClean="0">
              <a:solidFill>
                <a:schemeClr val="bg1"/>
              </a:solidFill>
            </a:rPr>
            <a:t>puede</a:t>
          </a:r>
          <a:r>
            <a:rPr lang="en-US" dirty="0" smtClean="0">
              <a:solidFill>
                <a:schemeClr val="bg1"/>
              </a:solidFill>
            </a:rPr>
            <a:t> responder la </a:t>
          </a:r>
          <a:r>
            <a:rPr lang="en-US" dirty="0" err="1" smtClean="0">
              <a:solidFill>
                <a:schemeClr val="bg1"/>
              </a:solidFill>
            </a:rPr>
            <a:t>pregunta</a:t>
          </a:r>
          <a:r>
            <a:rPr lang="en-US" dirty="0" smtClean="0">
              <a:solidFill>
                <a:schemeClr val="bg1"/>
              </a:solidFill>
            </a:rPr>
            <a:t>.</a:t>
          </a:r>
          <a:endParaRPr lang="en-US" dirty="0">
            <a:solidFill>
              <a:schemeClr val="bg1"/>
            </a:solidFill>
          </a:endParaRPr>
        </a:p>
      </dgm:t>
    </dgm:pt>
    <dgm:pt modelId="{08FD38EC-D485-4C49-B2FF-2F3853448758}" type="parTrans" cxnId="{14D98539-B516-4720-B664-5A4792520C20}">
      <dgm:prSet/>
      <dgm:spPr/>
      <dgm:t>
        <a:bodyPr/>
        <a:lstStyle/>
        <a:p>
          <a:endParaRPr lang="es-VE"/>
        </a:p>
      </dgm:t>
    </dgm:pt>
    <dgm:pt modelId="{F7B5D9BE-8A77-463E-99F7-A3D77F6B733D}" type="sibTrans" cxnId="{14D98539-B516-4720-B664-5A4792520C20}">
      <dgm:prSet/>
      <dgm:spPr/>
      <dgm:t>
        <a:bodyPr/>
        <a:lstStyle/>
        <a:p>
          <a:endParaRPr lang="es-VE"/>
        </a:p>
      </dgm:t>
    </dgm:pt>
    <dgm:pt modelId="{74DDE98C-A250-46BE-B6CE-C48A9F6E671B}">
      <dgm:prSet/>
      <dgm:spPr>
        <a:solidFill>
          <a:schemeClr val="tx2">
            <a:lumMod val="65000"/>
            <a:lumOff val="35000"/>
          </a:schemeClr>
        </a:solidFill>
      </dgm:spPr>
      <dgm:t>
        <a:bodyPr/>
        <a:lstStyle/>
        <a:p>
          <a:pPr algn="just" rtl="0"/>
          <a:r>
            <a:rPr lang="en-US" dirty="0" smtClean="0">
              <a:solidFill>
                <a:schemeClr val="bg1"/>
              </a:solidFill>
            </a:rPr>
            <a:t>La </a:t>
          </a:r>
          <a:r>
            <a:rPr lang="en-US" dirty="0" err="1" smtClean="0">
              <a:solidFill>
                <a:schemeClr val="bg1"/>
              </a:solidFill>
            </a:rPr>
            <a:t>estrategia</a:t>
          </a:r>
          <a:r>
            <a:rPr lang="en-US" dirty="0" smtClean="0">
              <a:solidFill>
                <a:schemeClr val="bg1"/>
              </a:solidFill>
            </a:rPr>
            <a:t> </a:t>
          </a:r>
          <a:r>
            <a:rPr lang="en-US" dirty="0" err="1" smtClean="0">
              <a:solidFill>
                <a:schemeClr val="bg1"/>
              </a:solidFill>
            </a:rPr>
            <a:t>terapeutica</a:t>
          </a:r>
          <a:r>
            <a:rPr lang="en-US" dirty="0" smtClean="0">
              <a:solidFill>
                <a:schemeClr val="bg1"/>
              </a:solidFill>
            </a:rPr>
            <a:t> </a:t>
          </a:r>
          <a:r>
            <a:rPr lang="en-US" dirty="0" err="1" smtClean="0">
              <a:solidFill>
                <a:schemeClr val="bg1"/>
              </a:solidFill>
            </a:rPr>
            <a:t>correspondia</a:t>
          </a:r>
          <a:r>
            <a:rPr lang="en-US" dirty="0" smtClean="0">
              <a:solidFill>
                <a:schemeClr val="bg1"/>
              </a:solidFill>
            </a:rPr>
            <a:t> </a:t>
          </a:r>
          <a:r>
            <a:rPr lang="en-US" dirty="0" err="1" smtClean="0">
              <a:solidFill>
                <a:schemeClr val="bg1"/>
              </a:solidFill>
            </a:rPr>
            <a:t>segun</a:t>
          </a:r>
          <a:r>
            <a:rPr lang="en-US" dirty="0" smtClean="0">
              <a:solidFill>
                <a:schemeClr val="bg1"/>
              </a:solidFill>
            </a:rPr>
            <a:t> el </a:t>
          </a:r>
          <a:r>
            <a:rPr lang="en-US" dirty="0" err="1" smtClean="0">
              <a:solidFill>
                <a:schemeClr val="bg1"/>
              </a:solidFill>
            </a:rPr>
            <a:t>momento</a:t>
          </a:r>
          <a:r>
            <a:rPr lang="en-US" dirty="0" smtClean="0">
              <a:solidFill>
                <a:schemeClr val="bg1"/>
              </a:solidFill>
            </a:rPr>
            <a:t> </a:t>
          </a:r>
          <a:r>
            <a:rPr lang="en-US" dirty="0" err="1" smtClean="0">
              <a:solidFill>
                <a:schemeClr val="bg1"/>
              </a:solidFill>
            </a:rPr>
            <a:t>historico</a:t>
          </a:r>
          <a:r>
            <a:rPr lang="en-US" dirty="0" smtClean="0">
              <a:solidFill>
                <a:schemeClr val="bg1"/>
              </a:solidFill>
            </a:rPr>
            <a:t> en el </a:t>
          </a:r>
          <a:r>
            <a:rPr lang="en-US" dirty="0" err="1" smtClean="0">
              <a:solidFill>
                <a:schemeClr val="bg1"/>
              </a:solidFill>
            </a:rPr>
            <a:t>que</a:t>
          </a:r>
          <a:r>
            <a:rPr lang="en-US" dirty="0" smtClean="0">
              <a:solidFill>
                <a:schemeClr val="bg1"/>
              </a:solidFill>
            </a:rPr>
            <a:t> se </a:t>
          </a:r>
          <a:r>
            <a:rPr lang="en-US" dirty="0" err="1" smtClean="0">
              <a:solidFill>
                <a:schemeClr val="bg1"/>
              </a:solidFill>
            </a:rPr>
            <a:t>encontraba</a:t>
          </a:r>
          <a:r>
            <a:rPr lang="en-US" dirty="0" smtClean="0">
              <a:solidFill>
                <a:schemeClr val="bg1"/>
              </a:solidFill>
            </a:rPr>
            <a:t> la </a:t>
          </a:r>
          <a:r>
            <a:rPr lang="en-US" dirty="0" err="1" smtClean="0">
              <a:solidFill>
                <a:schemeClr val="bg1"/>
              </a:solidFill>
            </a:rPr>
            <a:t>cohorte</a:t>
          </a:r>
          <a:r>
            <a:rPr lang="en-US" dirty="0" smtClean="0">
              <a:solidFill>
                <a:schemeClr val="bg1"/>
              </a:solidFill>
            </a:rPr>
            <a:t>. </a:t>
          </a:r>
          <a:r>
            <a:rPr lang="en-US" dirty="0" err="1" smtClean="0">
              <a:solidFill>
                <a:schemeClr val="bg1"/>
              </a:solidFill>
            </a:rPr>
            <a:t>Tomar</a:t>
          </a:r>
          <a:r>
            <a:rPr lang="en-US" dirty="0" smtClean="0">
              <a:solidFill>
                <a:schemeClr val="bg1"/>
              </a:solidFill>
            </a:rPr>
            <a:t> en </a:t>
          </a:r>
          <a:r>
            <a:rPr lang="en-US" dirty="0" err="1" smtClean="0">
              <a:solidFill>
                <a:schemeClr val="bg1"/>
              </a:solidFill>
            </a:rPr>
            <a:t>cuenta</a:t>
          </a:r>
          <a:r>
            <a:rPr lang="en-US" dirty="0" smtClean="0">
              <a:solidFill>
                <a:schemeClr val="bg1"/>
              </a:solidFill>
            </a:rPr>
            <a:t> al </a:t>
          </a:r>
          <a:r>
            <a:rPr lang="en-US" dirty="0" err="1" smtClean="0">
              <a:solidFill>
                <a:schemeClr val="bg1"/>
              </a:solidFill>
            </a:rPr>
            <a:t>interpretar</a:t>
          </a:r>
          <a:r>
            <a:rPr lang="en-US" dirty="0" smtClean="0">
              <a:solidFill>
                <a:schemeClr val="bg1"/>
              </a:solidFill>
            </a:rPr>
            <a:t> </a:t>
          </a:r>
          <a:r>
            <a:rPr lang="en-US" dirty="0" err="1" smtClean="0">
              <a:solidFill>
                <a:schemeClr val="bg1"/>
              </a:solidFill>
            </a:rPr>
            <a:t>resultados</a:t>
          </a:r>
          <a:r>
            <a:rPr lang="en-US" dirty="0" smtClean="0">
              <a:solidFill>
                <a:schemeClr val="bg1"/>
              </a:solidFill>
            </a:rPr>
            <a:t>.</a:t>
          </a:r>
          <a:endParaRPr lang="en-US" dirty="0">
            <a:solidFill>
              <a:schemeClr val="bg1"/>
            </a:solidFill>
          </a:endParaRPr>
        </a:p>
      </dgm:t>
    </dgm:pt>
    <dgm:pt modelId="{04398DFC-1454-4961-897A-DB789180B49C}" type="parTrans" cxnId="{BF06062E-BC5D-4B85-B024-9E4A783970C0}">
      <dgm:prSet/>
      <dgm:spPr/>
      <dgm:t>
        <a:bodyPr/>
        <a:lstStyle/>
        <a:p>
          <a:endParaRPr lang="es-VE"/>
        </a:p>
      </dgm:t>
    </dgm:pt>
    <dgm:pt modelId="{0D3C1049-A894-4243-A85D-8A85862A9D50}" type="sibTrans" cxnId="{BF06062E-BC5D-4B85-B024-9E4A783970C0}">
      <dgm:prSet/>
      <dgm:spPr/>
      <dgm:t>
        <a:bodyPr/>
        <a:lstStyle/>
        <a:p>
          <a:endParaRPr lang="es-VE"/>
        </a:p>
      </dgm:t>
    </dgm:pt>
    <dgm:pt modelId="{725F1A98-4B79-46DA-9AC1-5066AA2E68F2}" type="pres">
      <dgm:prSet presAssocID="{7A4090E7-03AA-4B64-8E71-1EAF2CF16FE3}" presName="Name0" presStyleCnt="0">
        <dgm:presLayoutVars>
          <dgm:chMax val="7"/>
          <dgm:chPref val="7"/>
          <dgm:dir/>
        </dgm:presLayoutVars>
      </dgm:prSet>
      <dgm:spPr/>
      <dgm:t>
        <a:bodyPr/>
        <a:lstStyle/>
        <a:p>
          <a:endParaRPr lang="es-VE"/>
        </a:p>
      </dgm:t>
    </dgm:pt>
    <dgm:pt modelId="{5DEADE05-D63C-4213-8056-37103529F479}" type="pres">
      <dgm:prSet presAssocID="{7A4090E7-03AA-4B64-8E71-1EAF2CF16FE3}" presName="Name1" presStyleCnt="0"/>
      <dgm:spPr/>
    </dgm:pt>
    <dgm:pt modelId="{0586996A-A818-4A38-97A9-10B6D493B73B}" type="pres">
      <dgm:prSet presAssocID="{7A4090E7-03AA-4B64-8E71-1EAF2CF16FE3}" presName="cycle" presStyleCnt="0"/>
      <dgm:spPr/>
    </dgm:pt>
    <dgm:pt modelId="{E9A35A32-9F1B-49C4-854E-42258179D2A7}" type="pres">
      <dgm:prSet presAssocID="{7A4090E7-03AA-4B64-8E71-1EAF2CF16FE3}" presName="srcNode" presStyleLbl="node1" presStyleIdx="0" presStyleCnt="5"/>
      <dgm:spPr/>
    </dgm:pt>
    <dgm:pt modelId="{8F012BBC-4979-4EF1-9B77-737FEA6DFFDD}" type="pres">
      <dgm:prSet presAssocID="{7A4090E7-03AA-4B64-8E71-1EAF2CF16FE3}" presName="conn" presStyleLbl="parChTrans1D2" presStyleIdx="0" presStyleCnt="1"/>
      <dgm:spPr/>
      <dgm:t>
        <a:bodyPr/>
        <a:lstStyle/>
        <a:p>
          <a:endParaRPr lang="es-VE"/>
        </a:p>
      </dgm:t>
    </dgm:pt>
    <dgm:pt modelId="{03DA49EB-9FB4-4DF3-BA2E-51B2A0F5152D}" type="pres">
      <dgm:prSet presAssocID="{7A4090E7-03AA-4B64-8E71-1EAF2CF16FE3}" presName="extraNode" presStyleLbl="node1" presStyleIdx="0" presStyleCnt="5"/>
      <dgm:spPr/>
    </dgm:pt>
    <dgm:pt modelId="{F1FF005B-BDA7-430C-9C2D-743DF5F01B2E}" type="pres">
      <dgm:prSet presAssocID="{7A4090E7-03AA-4B64-8E71-1EAF2CF16FE3}" presName="dstNode" presStyleLbl="node1" presStyleIdx="0" presStyleCnt="5"/>
      <dgm:spPr/>
    </dgm:pt>
    <dgm:pt modelId="{4F2E5FA6-EBA9-4771-B3C8-FDF81610BB80}" type="pres">
      <dgm:prSet presAssocID="{2445A557-5BBA-4266-8EF9-05ABC3D8BFC0}" presName="text_1" presStyleLbl="node1" presStyleIdx="0" presStyleCnt="5">
        <dgm:presLayoutVars>
          <dgm:bulletEnabled val="1"/>
        </dgm:presLayoutVars>
      </dgm:prSet>
      <dgm:spPr/>
      <dgm:t>
        <a:bodyPr/>
        <a:lstStyle/>
        <a:p>
          <a:endParaRPr lang="es-VE"/>
        </a:p>
      </dgm:t>
    </dgm:pt>
    <dgm:pt modelId="{DE96B6EE-21D3-4C2B-BD94-1F4EE3565C2A}" type="pres">
      <dgm:prSet presAssocID="{2445A557-5BBA-4266-8EF9-05ABC3D8BFC0}" presName="accent_1" presStyleCnt="0"/>
      <dgm:spPr/>
    </dgm:pt>
    <dgm:pt modelId="{25DB0591-25F3-4AF6-8010-4F4CC567AE8C}" type="pres">
      <dgm:prSet presAssocID="{2445A557-5BBA-4266-8EF9-05ABC3D8BFC0}" presName="accentRepeatNode" presStyleLbl="solidFgAcc1" presStyleIdx="0" presStyleCnt="5"/>
      <dgm:spPr/>
    </dgm:pt>
    <dgm:pt modelId="{A5B345A8-20F7-40CD-BDDE-3F0B696A28FD}" type="pres">
      <dgm:prSet presAssocID="{C34C30DC-D3E7-4290-9506-B8D4901077BD}" presName="text_2" presStyleLbl="node1" presStyleIdx="1" presStyleCnt="5">
        <dgm:presLayoutVars>
          <dgm:bulletEnabled val="1"/>
        </dgm:presLayoutVars>
      </dgm:prSet>
      <dgm:spPr/>
      <dgm:t>
        <a:bodyPr/>
        <a:lstStyle/>
        <a:p>
          <a:endParaRPr lang="es-VE"/>
        </a:p>
      </dgm:t>
    </dgm:pt>
    <dgm:pt modelId="{EF7C36D6-97A0-45CF-AB27-ED5F21DB5C3C}" type="pres">
      <dgm:prSet presAssocID="{C34C30DC-D3E7-4290-9506-B8D4901077BD}" presName="accent_2" presStyleCnt="0"/>
      <dgm:spPr/>
    </dgm:pt>
    <dgm:pt modelId="{B13DB429-0228-40E9-9FC0-9F0F4DD53858}" type="pres">
      <dgm:prSet presAssocID="{C34C30DC-D3E7-4290-9506-B8D4901077BD}" presName="accentRepeatNode" presStyleLbl="solidFgAcc1" presStyleIdx="1" presStyleCnt="5"/>
      <dgm:spPr/>
    </dgm:pt>
    <dgm:pt modelId="{698784A6-D19E-413A-A806-745F415D6040}" type="pres">
      <dgm:prSet presAssocID="{49821898-920E-43D2-82A5-009529F73F85}" presName="text_3" presStyleLbl="node1" presStyleIdx="2" presStyleCnt="5">
        <dgm:presLayoutVars>
          <dgm:bulletEnabled val="1"/>
        </dgm:presLayoutVars>
      </dgm:prSet>
      <dgm:spPr/>
      <dgm:t>
        <a:bodyPr/>
        <a:lstStyle/>
        <a:p>
          <a:endParaRPr lang="es-VE"/>
        </a:p>
      </dgm:t>
    </dgm:pt>
    <dgm:pt modelId="{4E37D07F-8A0F-4EEE-BB63-9EAAF9E170CB}" type="pres">
      <dgm:prSet presAssocID="{49821898-920E-43D2-82A5-009529F73F85}" presName="accent_3" presStyleCnt="0"/>
      <dgm:spPr/>
    </dgm:pt>
    <dgm:pt modelId="{31D8EBD8-B49F-440E-AAD0-A3993B3DE609}" type="pres">
      <dgm:prSet presAssocID="{49821898-920E-43D2-82A5-009529F73F85}" presName="accentRepeatNode" presStyleLbl="solidFgAcc1" presStyleIdx="2" presStyleCnt="5"/>
      <dgm:spPr/>
    </dgm:pt>
    <dgm:pt modelId="{07DD73A2-1131-4CAA-93CA-14A82CCA93D5}" type="pres">
      <dgm:prSet presAssocID="{74DDE98C-A250-46BE-B6CE-C48A9F6E671B}" presName="text_4" presStyleLbl="node1" presStyleIdx="3" presStyleCnt="5">
        <dgm:presLayoutVars>
          <dgm:bulletEnabled val="1"/>
        </dgm:presLayoutVars>
      </dgm:prSet>
      <dgm:spPr/>
      <dgm:t>
        <a:bodyPr/>
        <a:lstStyle/>
        <a:p>
          <a:endParaRPr lang="es-VE"/>
        </a:p>
      </dgm:t>
    </dgm:pt>
    <dgm:pt modelId="{280B3653-8E15-43F5-A9AD-70F53A233B7E}" type="pres">
      <dgm:prSet presAssocID="{74DDE98C-A250-46BE-B6CE-C48A9F6E671B}" presName="accent_4" presStyleCnt="0"/>
      <dgm:spPr/>
    </dgm:pt>
    <dgm:pt modelId="{6D69F387-590A-4B39-9469-BEDAD8DBD20C}" type="pres">
      <dgm:prSet presAssocID="{74DDE98C-A250-46BE-B6CE-C48A9F6E671B}" presName="accentRepeatNode" presStyleLbl="solidFgAcc1" presStyleIdx="3" presStyleCnt="5"/>
      <dgm:spPr/>
    </dgm:pt>
    <dgm:pt modelId="{3E67B807-EA25-4848-B659-D10A0F681177}" type="pres">
      <dgm:prSet presAssocID="{3680697B-8AB3-4BED-BCD8-B54EE833276F}" presName="text_5" presStyleLbl="node1" presStyleIdx="4" presStyleCnt="5">
        <dgm:presLayoutVars>
          <dgm:bulletEnabled val="1"/>
        </dgm:presLayoutVars>
      </dgm:prSet>
      <dgm:spPr/>
      <dgm:t>
        <a:bodyPr/>
        <a:lstStyle/>
        <a:p>
          <a:endParaRPr lang="es-VE"/>
        </a:p>
      </dgm:t>
    </dgm:pt>
    <dgm:pt modelId="{400F0E6E-762F-4BA8-A4BD-DAA3B3B1ED5C}" type="pres">
      <dgm:prSet presAssocID="{3680697B-8AB3-4BED-BCD8-B54EE833276F}" presName="accent_5" presStyleCnt="0"/>
      <dgm:spPr/>
    </dgm:pt>
    <dgm:pt modelId="{AE143C5C-4CD6-4F5E-BEE9-364F38ED07D9}" type="pres">
      <dgm:prSet presAssocID="{3680697B-8AB3-4BED-BCD8-B54EE833276F}" presName="accentRepeatNode" presStyleLbl="solidFgAcc1" presStyleIdx="4" presStyleCnt="5"/>
      <dgm:spPr/>
    </dgm:pt>
  </dgm:ptLst>
  <dgm:cxnLst>
    <dgm:cxn modelId="{C89309B4-C775-4F9E-B631-332CDB8A71C9}" type="presOf" srcId="{3680697B-8AB3-4BED-BCD8-B54EE833276F}" destId="{3E67B807-EA25-4848-B659-D10A0F681177}" srcOrd="0" destOrd="0" presId="urn:microsoft.com/office/officeart/2008/layout/VerticalCurvedList"/>
    <dgm:cxn modelId="{4A4B3E3F-CB9E-4FD6-BD2B-9C2673064F85}" srcId="{7A4090E7-03AA-4B64-8E71-1EAF2CF16FE3}" destId="{49821898-920E-43D2-82A5-009529F73F85}" srcOrd="2" destOrd="0" parTransId="{11A4D153-C8CD-47DA-888F-D5C4F54602F3}" sibTransId="{DCEDDEFA-6E0D-4837-8024-954758BB526E}"/>
    <dgm:cxn modelId="{4A013FEE-9CFA-4DAE-8393-C47B619A67E5}" type="presOf" srcId="{3028E330-5A98-4973-9EC1-0C036AD1E82D}" destId="{8F012BBC-4979-4EF1-9B77-737FEA6DFFDD}" srcOrd="0" destOrd="0" presId="urn:microsoft.com/office/officeart/2008/layout/VerticalCurvedList"/>
    <dgm:cxn modelId="{1FDC53BE-1CA5-4E0D-8B2C-0B990F185C76}" type="presOf" srcId="{2445A557-5BBA-4266-8EF9-05ABC3D8BFC0}" destId="{4F2E5FA6-EBA9-4771-B3C8-FDF81610BB80}" srcOrd="0" destOrd="0" presId="urn:microsoft.com/office/officeart/2008/layout/VerticalCurvedList"/>
    <dgm:cxn modelId="{569D5094-DF75-40D2-A252-50F5830D93CB}" type="presOf" srcId="{49821898-920E-43D2-82A5-009529F73F85}" destId="{698784A6-D19E-413A-A806-745F415D6040}" srcOrd="0" destOrd="0" presId="urn:microsoft.com/office/officeart/2008/layout/VerticalCurvedList"/>
    <dgm:cxn modelId="{6511E4FB-49B1-4A1C-BF93-F137E87230FA}" type="presOf" srcId="{7A4090E7-03AA-4B64-8E71-1EAF2CF16FE3}" destId="{725F1A98-4B79-46DA-9AC1-5066AA2E68F2}" srcOrd="0" destOrd="0" presId="urn:microsoft.com/office/officeart/2008/layout/VerticalCurvedList"/>
    <dgm:cxn modelId="{93EB907D-4EB5-41BE-9BE9-56F7839CB774}" srcId="{7A4090E7-03AA-4B64-8E71-1EAF2CF16FE3}" destId="{C34C30DC-D3E7-4290-9506-B8D4901077BD}" srcOrd="1" destOrd="0" parTransId="{FE163AC3-B718-41FF-82D6-8C182B4B7B67}" sibTransId="{0D8E682D-4D0B-4C81-A302-1CA2630B93ED}"/>
    <dgm:cxn modelId="{BF06062E-BC5D-4B85-B024-9E4A783970C0}" srcId="{7A4090E7-03AA-4B64-8E71-1EAF2CF16FE3}" destId="{74DDE98C-A250-46BE-B6CE-C48A9F6E671B}" srcOrd="3" destOrd="0" parTransId="{04398DFC-1454-4961-897A-DB789180B49C}" sibTransId="{0D3C1049-A894-4243-A85D-8A85862A9D50}"/>
    <dgm:cxn modelId="{C43FCBFD-56DE-4B91-9A78-B1FB0BCE35A9}" type="presOf" srcId="{74DDE98C-A250-46BE-B6CE-C48A9F6E671B}" destId="{07DD73A2-1131-4CAA-93CA-14A82CCA93D5}" srcOrd="0" destOrd="0" presId="urn:microsoft.com/office/officeart/2008/layout/VerticalCurvedList"/>
    <dgm:cxn modelId="{AA5AA146-F915-4FA7-A723-43A4C25C8FB2}" srcId="{7A4090E7-03AA-4B64-8E71-1EAF2CF16FE3}" destId="{2445A557-5BBA-4266-8EF9-05ABC3D8BFC0}" srcOrd="0" destOrd="0" parTransId="{F75CC071-B417-4B3A-8CA0-F79D4BEC4187}" sibTransId="{3028E330-5A98-4973-9EC1-0C036AD1E82D}"/>
    <dgm:cxn modelId="{27336CF3-92F9-4131-988D-B5B08E29C33E}" type="presOf" srcId="{C34C30DC-D3E7-4290-9506-B8D4901077BD}" destId="{A5B345A8-20F7-40CD-BDDE-3F0B696A28FD}" srcOrd="0" destOrd="0" presId="urn:microsoft.com/office/officeart/2008/layout/VerticalCurvedList"/>
    <dgm:cxn modelId="{14D98539-B516-4720-B664-5A4792520C20}" srcId="{7A4090E7-03AA-4B64-8E71-1EAF2CF16FE3}" destId="{3680697B-8AB3-4BED-BCD8-B54EE833276F}" srcOrd="4" destOrd="0" parTransId="{08FD38EC-D485-4C49-B2FF-2F3853448758}" sibTransId="{F7B5D9BE-8A77-463E-99F7-A3D77F6B733D}"/>
    <dgm:cxn modelId="{9F2A51D2-CE5D-4B0E-8649-BF76C7AE0B81}" type="presParOf" srcId="{725F1A98-4B79-46DA-9AC1-5066AA2E68F2}" destId="{5DEADE05-D63C-4213-8056-37103529F479}" srcOrd="0" destOrd="0" presId="urn:microsoft.com/office/officeart/2008/layout/VerticalCurvedList"/>
    <dgm:cxn modelId="{F0AB1AA7-62F9-4608-99D2-6ADB83461D56}" type="presParOf" srcId="{5DEADE05-D63C-4213-8056-37103529F479}" destId="{0586996A-A818-4A38-97A9-10B6D493B73B}" srcOrd="0" destOrd="0" presId="urn:microsoft.com/office/officeart/2008/layout/VerticalCurvedList"/>
    <dgm:cxn modelId="{5A90BCF8-AC5F-4722-BE8B-3556BDEE90CD}" type="presParOf" srcId="{0586996A-A818-4A38-97A9-10B6D493B73B}" destId="{E9A35A32-9F1B-49C4-854E-42258179D2A7}" srcOrd="0" destOrd="0" presId="urn:microsoft.com/office/officeart/2008/layout/VerticalCurvedList"/>
    <dgm:cxn modelId="{EE1B0FD1-A67D-403E-80A5-FE6356A97CE5}" type="presParOf" srcId="{0586996A-A818-4A38-97A9-10B6D493B73B}" destId="{8F012BBC-4979-4EF1-9B77-737FEA6DFFDD}" srcOrd="1" destOrd="0" presId="urn:microsoft.com/office/officeart/2008/layout/VerticalCurvedList"/>
    <dgm:cxn modelId="{BA3CA4FF-EE4B-44A9-A672-1F86A925E97C}" type="presParOf" srcId="{0586996A-A818-4A38-97A9-10B6D493B73B}" destId="{03DA49EB-9FB4-4DF3-BA2E-51B2A0F5152D}" srcOrd="2" destOrd="0" presId="urn:microsoft.com/office/officeart/2008/layout/VerticalCurvedList"/>
    <dgm:cxn modelId="{6D99496F-83F0-4395-8144-40E5C6717B3D}" type="presParOf" srcId="{0586996A-A818-4A38-97A9-10B6D493B73B}" destId="{F1FF005B-BDA7-430C-9C2D-743DF5F01B2E}" srcOrd="3" destOrd="0" presId="urn:microsoft.com/office/officeart/2008/layout/VerticalCurvedList"/>
    <dgm:cxn modelId="{DBFD8BD0-8685-4592-BE9B-1E464CB778E4}" type="presParOf" srcId="{5DEADE05-D63C-4213-8056-37103529F479}" destId="{4F2E5FA6-EBA9-4771-B3C8-FDF81610BB80}" srcOrd="1" destOrd="0" presId="urn:microsoft.com/office/officeart/2008/layout/VerticalCurvedList"/>
    <dgm:cxn modelId="{FB438D5B-D700-42C4-9030-0E5DD004D8D4}" type="presParOf" srcId="{5DEADE05-D63C-4213-8056-37103529F479}" destId="{DE96B6EE-21D3-4C2B-BD94-1F4EE3565C2A}" srcOrd="2" destOrd="0" presId="urn:microsoft.com/office/officeart/2008/layout/VerticalCurvedList"/>
    <dgm:cxn modelId="{3F00C4B8-96AA-4CD8-A877-CB0430A93CC9}" type="presParOf" srcId="{DE96B6EE-21D3-4C2B-BD94-1F4EE3565C2A}" destId="{25DB0591-25F3-4AF6-8010-4F4CC567AE8C}" srcOrd="0" destOrd="0" presId="urn:microsoft.com/office/officeart/2008/layout/VerticalCurvedList"/>
    <dgm:cxn modelId="{7DB081D7-226D-4981-B492-25ADA96E0FD0}" type="presParOf" srcId="{5DEADE05-D63C-4213-8056-37103529F479}" destId="{A5B345A8-20F7-40CD-BDDE-3F0B696A28FD}" srcOrd="3" destOrd="0" presId="urn:microsoft.com/office/officeart/2008/layout/VerticalCurvedList"/>
    <dgm:cxn modelId="{CB223079-EB3E-44F3-85D8-1BB198DA4049}" type="presParOf" srcId="{5DEADE05-D63C-4213-8056-37103529F479}" destId="{EF7C36D6-97A0-45CF-AB27-ED5F21DB5C3C}" srcOrd="4" destOrd="0" presId="urn:microsoft.com/office/officeart/2008/layout/VerticalCurvedList"/>
    <dgm:cxn modelId="{E5542274-2B70-4C5D-80BB-9AD74F09AF3B}" type="presParOf" srcId="{EF7C36D6-97A0-45CF-AB27-ED5F21DB5C3C}" destId="{B13DB429-0228-40E9-9FC0-9F0F4DD53858}" srcOrd="0" destOrd="0" presId="urn:microsoft.com/office/officeart/2008/layout/VerticalCurvedList"/>
    <dgm:cxn modelId="{9735834D-1849-44CB-989D-50BCDDB8D06B}" type="presParOf" srcId="{5DEADE05-D63C-4213-8056-37103529F479}" destId="{698784A6-D19E-413A-A806-745F415D6040}" srcOrd="5" destOrd="0" presId="urn:microsoft.com/office/officeart/2008/layout/VerticalCurvedList"/>
    <dgm:cxn modelId="{BD7453A6-7A54-46FA-98B7-B8EBB34AF5C8}" type="presParOf" srcId="{5DEADE05-D63C-4213-8056-37103529F479}" destId="{4E37D07F-8A0F-4EEE-BB63-9EAAF9E170CB}" srcOrd="6" destOrd="0" presId="urn:microsoft.com/office/officeart/2008/layout/VerticalCurvedList"/>
    <dgm:cxn modelId="{76EE3587-EC2F-4CCD-B234-13F501688FFC}" type="presParOf" srcId="{4E37D07F-8A0F-4EEE-BB63-9EAAF9E170CB}" destId="{31D8EBD8-B49F-440E-AAD0-A3993B3DE609}" srcOrd="0" destOrd="0" presId="urn:microsoft.com/office/officeart/2008/layout/VerticalCurvedList"/>
    <dgm:cxn modelId="{B11ECE0B-A890-49BB-992E-56A6D9AD792D}" type="presParOf" srcId="{5DEADE05-D63C-4213-8056-37103529F479}" destId="{07DD73A2-1131-4CAA-93CA-14A82CCA93D5}" srcOrd="7" destOrd="0" presId="urn:microsoft.com/office/officeart/2008/layout/VerticalCurvedList"/>
    <dgm:cxn modelId="{5409630A-9B1B-4EE5-9A79-9DA37DE045A5}" type="presParOf" srcId="{5DEADE05-D63C-4213-8056-37103529F479}" destId="{280B3653-8E15-43F5-A9AD-70F53A233B7E}" srcOrd="8" destOrd="0" presId="urn:microsoft.com/office/officeart/2008/layout/VerticalCurvedList"/>
    <dgm:cxn modelId="{3E636F0D-4CDA-4858-AB6F-8982289763CF}" type="presParOf" srcId="{280B3653-8E15-43F5-A9AD-70F53A233B7E}" destId="{6D69F387-590A-4B39-9469-BEDAD8DBD20C}" srcOrd="0" destOrd="0" presId="urn:microsoft.com/office/officeart/2008/layout/VerticalCurvedList"/>
    <dgm:cxn modelId="{0125E178-445D-4832-810D-F67E299A9C43}" type="presParOf" srcId="{5DEADE05-D63C-4213-8056-37103529F479}" destId="{3E67B807-EA25-4848-B659-D10A0F681177}" srcOrd="9" destOrd="0" presId="urn:microsoft.com/office/officeart/2008/layout/VerticalCurvedList"/>
    <dgm:cxn modelId="{CA49D4CE-338E-4321-9961-FB01B8611A5F}" type="presParOf" srcId="{5DEADE05-D63C-4213-8056-37103529F479}" destId="{400F0E6E-762F-4BA8-A4BD-DAA3B3B1ED5C}" srcOrd="10" destOrd="0" presId="urn:microsoft.com/office/officeart/2008/layout/VerticalCurvedList"/>
    <dgm:cxn modelId="{42682E19-B26F-46BD-AEFF-02FEFE28188F}" type="presParOf" srcId="{400F0E6E-762F-4BA8-A4BD-DAA3B3B1ED5C}" destId="{AE143C5C-4CD6-4F5E-BEE9-364F38ED07D9}"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92D1AB-BA91-49C1-A3BE-8AE847A9C7E5}"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VE"/>
        </a:p>
      </dgm:t>
    </dgm:pt>
    <dgm:pt modelId="{0B80451F-339D-468E-AC8C-FDB8525E897F}">
      <dgm:prSet phldrT="[Texto]" custT="1"/>
      <dgm:spPr/>
      <dgm:t>
        <a:bodyPr/>
        <a:lstStyle/>
        <a:p>
          <a:pPr algn="just"/>
          <a:r>
            <a:rPr lang="es-VE" sz="2400" b="1" dirty="0" smtClean="0">
              <a:solidFill>
                <a:schemeClr val="accent2">
                  <a:lumMod val="40000"/>
                  <a:lumOff val="60000"/>
                </a:schemeClr>
              </a:solidFill>
            </a:rPr>
            <a:t>Evaluar si la cirugía de la válvula mitral concomitante con CABG mejora los resultados clínicos cuando se compara con CABG sola.</a:t>
          </a:r>
          <a:endParaRPr lang="es-VE" sz="2400" b="1" dirty="0">
            <a:solidFill>
              <a:schemeClr val="accent2">
                <a:lumMod val="40000"/>
                <a:lumOff val="60000"/>
              </a:schemeClr>
            </a:solidFill>
          </a:endParaRPr>
        </a:p>
      </dgm:t>
    </dgm:pt>
    <dgm:pt modelId="{0CEBD911-8816-4333-942B-0659819EB711}" type="parTrans" cxnId="{BA69191A-BF6F-4C50-AAF7-0A0ED79CF22E}">
      <dgm:prSet/>
      <dgm:spPr/>
      <dgm:t>
        <a:bodyPr/>
        <a:lstStyle/>
        <a:p>
          <a:endParaRPr lang="es-VE"/>
        </a:p>
      </dgm:t>
    </dgm:pt>
    <dgm:pt modelId="{E2A4FDCE-258B-48AE-95C9-950E627D16D3}" type="sibTrans" cxnId="{BA69191A-BF6F-4C50-AAF7-0A0ED79CF22E}">
      <dgm:prSet/>
      <dgm:spPr/>
      <dgm:t>
        <a:bodyPr/>
        <a:lstStyle/>
        <a:p>
          <a:endParaRPr lang="es-VE"/>
        </a:p>
      </dgm:t>
    </dgm:pt>
    <dgm:pt modelId="{32FFE06E-97BC-4291-BC6F-03975EFDD7DF}">
      <dgm:prSet phldrT="[Texto]" phldr="1"/>
      <dgm:spPr/>
      <dgm:t>
        <a:bodyPr/>
        <a:lstStyle/>
        <a:p>
          <a:endParaRPr lang="es-VE" dirty="0"/>
        </a:p>
      </dgm:t>
    </dgm:pt>
    <dgm:pt modelId="{51DB863D-F800-4D23-AD45-47D586633BD0}" type="sibTrans" cxnId="{2087DB2E-1943-4A85-9A25-D887DFA213BF}">
      <dgm:prSet/>
      <dgm:spPr/>
      <dgm:t>
        <a:bodyPr/>
        <a:lstStyle/>
        <a:p>
          <a:endParaRPr lang="es-VE"/>
        </a:p>
      </dgm:t>
    </dgm:pt>
    <dgm:pt modelId="{05502EA7-0F74-4F30-BD9E-FD0685AF2E0C}" type="parTrans" cxnId="{2087DB2E-1943-4A85-9A25-D887DFA213BF}">
      <dgm:prSet/>
      <dgm:spPr/>
      <dgm:t>
        <a:bodyPr/>
        <a:lstStyle/>
        <a:p>
          <a:endParaRPr lang="es-VE"/>
        </a:p>
      </dgm:t>
    </dgm:pt>
    <dgm:pt modelId="{6E14C9FE-85F9-44C7-80A8-57607E17B632}" type="pres">
      <dgm:prSet presAssocID="{B992D1AB-BA91-49C1-A3BE-8AE847A9C7E5}" presName="Name0" presStyleCnt="0">
        <dgm:presLayoutVars>
          <dgm:chMax/>
          <dgm:chPref/>
          <dgm:dir/>
          <dgm:animLvl val="lvl"/>
        </dgm:presLayoutVars>
      </dgm:prSet>
      <dgm:spPr/>
      <dgm:t>
        <a:bodyPr/>
        <a:lstStyle/>
        <a:p>
          <a:endParaRPr lang="es-VE"/>
        </a:p>
      </dgm:t>
    </dgm:pt>
    <dgm:pt modelId="{AFF69735-F7A2-425B-BC0E-03B6711159A1}" type="pres">
      <dgm:prSet presAssocID="{32FFE06E-97BC-4291-BC6F-03975EFDD7DF}" presName="composite" presStyleCnt="0"/>
      <dgm:spPr/>
    </dgm:pt>
    <dgm:pt modelId="{9724B1D4-D204-4566-AC0B-20FF2B9B9801}" type="pres">
      <dgm:prSet presAssocID="{32FFE06E-97BC-4291-BC6F-03975EFDD7DF}" presName="ParentAccentShape" presStyleLbl="trBgShp" presStyleIdx="0" presStyleCnt="2" custScaleX="90016" custLinFactNeighborX="-4867" custLinFactNeighborY="-14925"/>
      <dgm:spPr/>
    </dgm:pt>
    <dgm:pt modelId="{A933B3CF-82FC-4743-A778-1610925ED8C3}" type="pres">
      <dgm:prSet presAssocID="{32FFE06E-97BC-4291-BC6F-03975EFDD7DF}" presName="ParentText" presStyleLbl="revTx" presStyleIdx="0" presStyleCnt="2" custLinFactNeighborY="-53793">
        <dgm:presLayoutVars>
          <dgm:chMax val="1"/>
          <dgm:chPref val="1"/>
          <dgm:bulletEnabled val="1"/>
        </dgm:presLayoutVars>
      </dgm:prSet>
      <dgm:spPr/>
      <dgm:t>
        <a:bodyPr/>
        <a:lstStyle/>
        <a:p>
          <a:endParaRPr lang="es-VE"/>
        </a:p>
      </dgm:t>
    </dgm:pt>
    <dgm:pt modelId="{1219CF9A-4425-4F89-BF97-40B7492EA31E}" type="pres">
      <dgm:prSet presAssocID="{32FFE06E-97BC-4291-BC6F-03975EFDD7DF}" presName="ChildText" presStyleLbl="revTx" presStyleIdx="1" presStyleCnt="2" custScaleX="130121" custScaleY="74616" custLinFactNeighborX="-8298" custLinFactNeighborY="-11882">
        <dgm:presLayoutVars>
          <dgm:chMax val="0"/>
          <dgm:chPref val="0"/>
        </dgm:presLayoutVars>
      </dgm:prSet>
      <dgm:spPr/>
      <dgm:t>
        <a:bodyPr/>
        <a:lstStyle/>
        <a:p>
          <a:endParaRPr lang="es-VE"/>
        </a:p>
      </dgm:t>
    </dgm:pt>
    <dgm:pt modelId="{77015CFA-8BC9-4E2E-86A1-D0664AE685CE}" type="pres">
      <dgm:prSet presAssocID="{32FFE06E-97BC-4291-BC6F-03975EFDD7DF}" presName="ChildAccentShape" presStyleLbl="trBgShp" presStyleIdx="1" presStyleCnt="2" custFlipHor="1" custScaleX="46627" custLinFactNeighborY="-15020"/>
      <dgm:spPr/>
    </dgm:pt>
    <dgm:pt modelId="{17D656A8-16CE-47BB-8255-3C1085B20C10}" type="pres">
      <dgm:prSet presAssocID="{32FFE06E-97BC-4291-BC6F-03975EFDD7DF}" presName="Image" presStyleLbl="alignImgPlace1" presStyleIdx="0" presStyleCnt="1" custScaleX="86709" custLinFactNeighborY="-8159"/>
      <dgm:spPr>
        <a:blipFill rotWithShape="1">
          <a:blip xmlns:r="http://schemas.openxmlformats.org/officeDocument/2006/relationships" r:embed="rId1"/>
          <a:stretch>
            <a:fillRect/>
          </a:stretch>
        </a:blipFill>
      </dgm:spPr>
    </dgm:pt>
  </dgm:ptLst>
  <dgm:cxnLst>
    <dgm:cxn modelId="{6C2E2F0D-D058-49E4-8191-5CD1C477B418}" type="presOf" srcId="{0B80451F-339D-468E-AC8C-FDB8525E897F}" destId="{1219CF9A-4425-4F89-BF97-40B7492EA31E}" srcOrd="0" destOrd="0" presId="urn:microsoft.com/office/officeart/2009/3/layout/SnapshotPictureList"/>
    <dgm:cxn modelId="{1EA52587-3AB2-4AE7-911A-D23364A629F7}" type="presOf" srcId="{B992D1AB-BA91-49C1-A3BE-8AE847A9C7E5}" destId="{6E14C9FE-85F9-44C7-80A8-57607E17B632}" srcOrd="0" destOrd="0" presId="urn:microsoft.com/office/officeart/2009/3/layout/SnapshotPictureList"/>
    <dgm:cxn modelId="{29DEB360-B854-43EA-84A4-B9C737421AA6}" type="presOf" srcId="{32FFE06E-97BC-4291-BC6F-03975EFDD7DF}" destId="{A933B3CF-82FC-4743-A778-1610925ED8C3}" srcOrd="0" destOrd="0" presId="urn:microsoft.com/office/officeart/2009/3/layout/SnapshotPictureList"/>
    <dgm:cxn modelId="{BA69191A-BF6F-4C50-AAF7-0A0ED79CF22E}" srcId="{32FFE06E-97BC-4291-BC6F-03975EFDD7DF}" destId="{0B80451F-339D-468E-AC8C-FDB8525E897F}" srcOrd="0" destOrd="0" parTransId="{0CEBD911-8816-4333-942B-0659819EB711}" sibTransId="{E2A4FDCE-258B-48AE-95C9-950E627D16D3}"/>
    <dgm:cxn modelId="{2087DB2E-1943-4A85-9A25-D887DFA213BF}" srcId="{B992D1AB-BA91-49C1-A3BE-8AE847A9C7E5}" destId="{32FFE06E-97BC-4291-BC6F-03975EFDD7DF}" srcOrd="0" destOrd="0" parTransId="{05502EA7-0F74-4F30-BD9E-FD0685AF2E0C}" sibTransId="{51DB863D-F800-4D23-AD45-47D586633BD0}"/>
    <dgm:cxn modelId="{BEAF00F8-9034-46EE-8B57-B83C98DC3364}" type="presParOf" srcId="{6E14C9FE-85F9-44C7-80A8-57607E17B632}" destId="{AFF69735-F7A2-425B-BC0E-03B6711159A1}" srcOrd="0" destOrd="0" presId="urn:microsoft.com/office/officeart/2009/3/layout/SnapshotPictureList"/>
    <dgm:cxn modelId="{0602C5E4-7C78-4537-802A-5A8D76CE4133}" type="presParOf" srcId="{AFF69735-F7A2-425B-BC0E-03B6711159A1}" destId="{9724B1D4-D204-4566-AC0B-20FF2B9B9801}" srcOrd="0" destOrd="0" presId="urn:microsoft.com/office/officeart/2009/3/layout/SnapshotPictureList"/>
    <dgm:cxn modelId="{2A1DEC24-C588-4241-8E2F-53A6F3A396A5}" type="presParOf" srcId="{AFF69735-F7A2-425B-BC0E-03B6711159A1}" destId="{A933B3CF-82FC-4743-A778-1610925ED8C3}" srcOrd="1" destOrd="0" presId="urn:microsoft.com/office/officeart/2009/3/layout/SnapshotPictureList"/>
    <dgm:cxn modelId="{56AD6246-F65C-4478-8CE2-CD193B16A088}" type="presParOf" srcId="{AFF69735-F7A2-425B-BC0E-03B6711159A1}" destId="{1219CF9A-4425-4F89-BF97-40B7492EA31E}" srcOrd="2" destOrd="0" presId="urn:microsoft.com/office/officeart/2009/3/layout/SnapshotPictureList"/>
    <dgm:cxn modelId="{BDCE722A-3D22-4AE4-AA20-03090C00AF99}" type="presParOf" srcId="{AFF69735-F7A2-425B-BC0E-03B6711159A1}" destId="{77015CFA-8BC9-4E2E-86A1-D0664AE685CE}" srcOrd="3" destOrd="0" presId="urn:microsoft.com/office/officeart/2009/3/layout/SnapshotPictureList"/>
    <dgm:cxn modelId="{701F3404-A89D-4AC0-B9E0-D9BDF9FE9AF0}" type="presParOf" srcId="{AFF69735-F7A2-425B-BC0E-03B6711159A1}" destId="{17D656A8-16CE-47BB-8255-3C1085B20C10}"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4C5F6C-70A2-4B1F-88C1-B754C279BAC9}"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s-VE"/>
        </a:p>
      </dgm:t>
    </dgm:pt>
    <dgm:pt modelId="{6FFD5060-F123-4E81-A63A-3D659D930A68}">
      <dgm:prSet phldrT="[Texto]" custT="1"/>
      <dgm:spPr/>
      <dgm:t>
        <a:bodyPr/>
        <a:lstStyle/>
        <a:p>
          <a:r>
            <a:rPr lang="es-VE" sz="3200" b="1" dirty="0" smtClean="0">
              <a:latin typeface="Century Gothic" pitchFamily="34" charset="0"/>
            </a:rPr>
            <a:t>Inclusión:</a:t>
          </a:r>
          <a:endParaRPr lang="es-VE" sz="3200" b="1" dirty="0">
            <a:latin typeface="Century Gothic" pitchFamily="34" charset="0"/>
          </a:endParaRPr>
        </a:p>
      </dgm:t>
    </dgm:pt>
    <dgm:pt modelId="{CE12EA42-73A7-4BDC-8DDD-96A89F1F114C}" type="parTrans" cxnId="{0CFA19D7-6B55-4BD5-BF53-DC81B9DFA0E1}">
      <dgm:prSet/>
      <dgm:spPr/>
      <dgm:t>
        <a:bodyPr/>
        <a:lstStyle/>
        <a:p>
          <a:endParaRPr lang="es-VE" sz="1600">
            <a:latin typeface="Century Gothic" pitchFamily="34" charset="0"/>
          </a:endParaRPr>
        </a:p>
      </dgm:t>
    </dgm:pt>
    <dgm:pt modelId="{D8890B9E-1299-48A2-8E94-C1FDFAA3F1A7}" type="sibTrans" cxnId="{0CFA19D7-6B55-4BD5-BF53-DC81B9DFA0E1}">
      <dgm:prSet/>
      <dgm:spPr/>
      <dgm:t>
        <a:bodyPr/>
        <a:lstStyle/>
        <a:p>
          <a:endParaRPr lang="es-VE" sz="1600">
            <a:latin typeface="Century Gothic" pitchFamily="34" charset="0"/>
          </a:endParaRPr>
        </a:p>
      </dgm:t>
    </dgm:pt>
    <dgm:pt modelId="{397C40A8-542F-4B4C-AC62-14EF3BEDD1E8}">
      <dgm:prSet phldrT="[Texto]" custT="1"/>
      <dgm:spPr/>
      <dgm:t>
        <a:bodyPr/>
        <a:lstStyle/>
        <a:p>
          <a:r>
            <a:rPr lang="es-ES" sz="1400" dirty="0" smtClean="0">
              <a:latin typeface="Century Gothic" pitchFamily="34" charset="0"/>
            </a:rPr>
            <a:t>Ensayos </a:t>
          </a:r>
          <a:r>
            <a:rPr lang="es-ES" sz="1400" dirty="0" err="1" smtClean="0">
              <a:latin typeface="Century Gothic" pitchFamily="34" charset="0"/>
            </a:rPr>
            <a:t>clinico</a:t>
          </a:r>
          <a:r>
            <a:rPr lang="es-ES" sz="1400" dirty="0" smtClean="0">
              <a:latin typeface="Century Gothic" pitchFamily="34" charset="0"/>
            </a:rPr>
            <a:t> aleatorios (ECA), estudios observacionales retrospectivos o prospectivos.</a:t>
          </a:r>
          <a:endParaRPr lang="es-VE" sz="1400" dirty="0">
            <a:latin typeface="Century Gothic" pitchFamily="34" charset="0"/>
          </a:endParaRPr>
        </a:p>
      </dgm:t>
    </dgm:pt>
    <dgm:pt modelId="{73077771-A4F5-469C-90BA-0262384224BE}" type="parTrans" cxnId="{F3AA2873-BFAF-42D1-9398-6FED0010127E}">
      <dgm:prSet/>
      <dgm:spPr/>
      <dgm:t>
        <a:bodyPr/>
        <a:lstStyle/>
        <a:p>
          <a:endParaRPr lang="es-VE" sz="1600">
            <a:latin typeface="Century Gothic" pitchFamily="34" charset="0"/>
          </a:endParaRPr>
        </a:p>
      </dgm:t>
    </dgm:pt>
    <dgm:pt modelId="{5C72046F-C9F4-4FA5-878A-A0BD974DD546}" type="sibTrans" cxnId="{F3AA2873-BFAF-42D1-9398-6FED0010127E}">
      <dgm:prSet/>
      <dgm:spPr/>
      <dgm:t>
        <a:bodyPr/>
        <a:lstStyle/>
        <a:p>
          <a:endParaRPr lang="es-VE" sz="1600">
            <a:latin typeface="Century Gothic" pitchFamily="34" charset="0"/>
          </a:endParaRPr>
        </a:p>
      </dgm:t>
    </dgm:pt>
    <dgm:pt modelId="{FCEF4AA9-FAC2-49C5-ADD8-4422EED8C447}">
      <dgm:prSet phldrT="[Texto]" custT="1"/>
      <dgm:spPr/>
      <dgm:t>
        <a:bodyPr/>
        <a:lstStyle/>
        <a:p>
          <a:r>
            <a:rPr lang="es-VE" sz="1600" dirty="0" smtClean="0">
              <a:latin typeface="Century Gothic" pitchFamily="34" charset="0"/>
            </a:rPr>
            <a:t>Pacientes con </a:t>
          </a:r>
          <a:r>
            <a:rPr lang="es-ES" sz="1600" dirty="0" err="1" smtClean="0">
              <a:latin typeface="Century Gothic" pitchFamily="34" charset="0"/>
            </a:rPr>
            <a:t>IMi</a:t>
          </a:r>
          <a:r>
            <a:rPr lang="es-ES" sz="1600" dirty="0" smtClean="0">
              <a:latin typeface="Century Gothic" pitchFamily="34" charset="0"/>
            </a:rPr>
            <a:t> moderada antes de la cirugía.</a:t>
          </a:r>
          <a:endParaRPr lang="es-VE" sz="1600" dirty="0">
            <a:latin typeface="Century Gothic" pitchFamily="34" charset="0"/>
          </a:endParaRPr>
        </a:p>
      </dgm:t>
    </dgm:pt>
    <dgm:pt modelId="{191A959E-5FD1-4B37-B52C-A6A9BCDBBEED}" type="parTrans" cxnId="{93DBA450-4091-489D-B2C3-F4C8A89491B7}">
      <dgm:prSet/>
      <dgm:spPr/>
      <dgm:t>
        <a:bodyPr/>
        <a:lstStyle/>
        <a:p>
          <a:endParaRPr lang="es-VE" sz="1600">
            <a:latin typeface="Century Gothic" pitchFamily="34" charset="0"/>
          </a:endParaRPr>
        </a:p>
      </dgm:t>
    </dgm:pt>
    <dgm:pt modelId="{618B19E2-F298-4A1A-AE20-B67623302264}" type="sibTrans" cxnId="{93DBA450-4091-489D-B2C3-F4C8A89491B7}">
      <dgm:prSet/>
      <dgm:spPr/>
      <dgm:t>
        <a:bodyPr/>
        <a:lstStyle/>
        <a:p>
          <a:endParaRPr lang="es-VE" sz="1600">
            <a:latin typeface="Century Gothic" pitchFamily="34" charset="0"/>
          </a:endParaRPr>
        </a:p>
      </dgm:t>
    </dgm:pt>
    <dgm:pt modelId="{B25E694E-D182-47A1-A681-AB8A1476A315}">
      <dgm:prSet phldrT="[Texto]" custT="1"/>
      <dgm:spPr/>
      <dgm:t>
        <a:bodyPr/>
        <a:lstStyle/>
        <a:p>
          <a:r>
            <a:rPr lang="es-VE" sz="2800" b="1" dirty="0" smtClean="0">
              <a:latin typeface="Century Gothic" pitchFamily="34" charset="0"/>
            </a:rPr>
            <a:t>Exclusión:</a:t>
          </a:r>
          <a:endParaRPr lang="es-VE" sz="2800" b="1" dirty="0">
            <a:latin typeface="Century Gothic" pitchFamily="34" charset="0"/>
          </a:endParaRPr>
        </a:p>
      </dgm:t>
    </dgm:pt>
    <dgm:pt modelId="{1144BF40-7703-4C91-813B-E74C35F67F57}" type="parTrans" cxnId="{B1AB04F3-4BD9-4116-A42B-20DA5B639E17}">
      <dgm:prSet/>
      <dgm:spPr/>
      <dgm:t>
        <a:bodyPr/>
        <a:lstStyle/>
        <a:p>
          <a:endParaRPr lang="es-VE" sz="1600">
            <a:latin typeface="Century Gothic" pitchFamily="34" charset="0"/>
          </a:endParaRPr>
        </a:p>
      </dgm:t>
    </dgm:pt>
    <dgm:pt modelId="{9A538BC7-CBF1-4B79-89CC-0EE634D0696A}" type="sibTrans" cxnId="{B1AB04F3-4BD9-4116-A42B-20DA5B639E17}">
      <dgm:prSet/>
      <dgm:spPr/>
      <dgm:t>
        <a:bodyPr/>
        <a:lstStyle/>
        <a:p>
          <a:endParaRPr lang="es-VE" sz="1600">
            <a:latin typeface="Century Gothic" pitchFamily="34" charset="0"/>
          </a:endParaRPr>
        </a:p>
      </dgm:t>
    </dgm:pt>
    <dgm:pt modelId="{8A63BDCF-AFEA-4BEB-A7E0-C4A5696B2975}">
      <dgm:prSet phldrT="[Texto]" custT="1"/>
      <dgm:spPr/>
      <dgm:t>
        <a:bodyPr/>
        <a:lstStyle/>
        <a:p>
          <a:r>
            <a:rPr lang="es-ES" sz="1600" dirty="0" smtClean="0"/>
            <a:t>Pacientes con </a:t>
          </a:r>
          <a:r>
            <a:rPr lang="es-ES" sz="1600" dirty="0" err="1" smtClean="0"/>
            <a:t>IMi</a:t>
          </a:r>
          <a:r>
            <a:rPr lang="es-ES" sz="1600" dirty="0" smtClean="0"/>
            <a:t> trivial, leve y grave.</a:t>
          </a:r>
          <a:endParaRPr lang="es-VE" sz="1600" dirty="0">
            <a:latin typeface="Century Gothic" pitchFamily="34" charset="0"/>
          </a:endParaRPr>
        </a:p>
      </dgm:t>
    </dgm:pt>
    <dgm:pt modelId="{452112E0-72AE-4FC1-94CE-6626B05A9967}" type="parTrans" cxnId="{4C29790B-595F-4C0A-A11F-39972D6693E2}">
      <dgm:prSet/>
      <dgm:spPr/>
      <dgm:t>
        <a:bodyPr/>
        <a:lstStyle/>
        <a:p>
          <a:endParaRPr lang="es-VE" sz="1600">
            <a:latin typeface="Century Gothic" pitchFamily="34" charset="0"/>
          </a:endParaRPr>
        </a:p>
      </dgm:t>
    </dgm:pt>
    <dgm:pt modelId="{9ADDDA27-C141-4595-B100-8A4E2F4C49D9}" type="sibTrans" cxnId="{4C29790B-595F-4C0A-A11F-39972D6693E2}">
      <dgm:prSet/>
      <dgm:spPr/>
      <dgm:t>
        <a:bodyPr/>
        <a:lstStyle/>
        <a:p>
          <a:endParaRPr lang="es-VE" sz="1600">
            <a:latin typeface="Century Gothic" pitchFamily="34" charset="0"/>
          </a:endParaRPr>
        </a:p>
      </dgm:t>
    </dgm:pt>
    <dgm:pt modelId="{A79B0A4C-EE3E-423C-A3EB-409E5B1796E9}">
      <dgm:prSet phldrT="[Texto]" custT="1"/>
      <dgm:spPr/>
      <dgm:t>
        <a:bodyPr/>
        <a:lstStyle/>
        <a:p>
          <a:r>
            <a:rPr lang="es-ES" sz="1600" dirty="0" smtClean="0"/>
            <a:t>Patología mixta de </a:t>
          </a:r>
          <a:r>
            <a:rPr lang="es-ES" sz="1600" dirty="0" err="1" smtClean="0"/>
            <a:t>IMi</a:t>
          </a:r>
          <a:r>
            <a:rPr lang="es-ES" sz="1600" dirty="0" smtClean="0"/>
            <a:t> con solo un subgrupo mínimo de </a:t>
          </a:r>
          <a:r>
            <a:rPr lang="es-ES" sz="1600" dirty="0" err="1" smtClean="0"/>
            <a:t>IMi</a:t>
          </a:r>
          <a:r>
            <a:rPr lang="es-ES" sz="1600" dirty="0" smtClean="0"/>
            <a:t> isquémica</a:t>
          </a:r>
          <a:endParaRPr lang="es-VE" sz="1600" dirty="0">
            <a:latin typeface="Century Gothic" pitchFamily="34" charset="0"/>
          </a:endParaRPr>
        </a:p>
      </dgm:t>
    </dgm:pt>
    <dgm:pt modelId="{5C2BBEC9-53F1-482F-979F-D8169EF3596E}" type="parTrans" cxnId="{41B9277C-3607-4561-A087-A9F72DAB6F51}">
      <dgm:prSet/>
      <dgm:spPr/>
      <dgm:t>
        <a:bodyPr/>
        <a:lstStyle/>
        <a:p>
          <a:endParaRPr lang="es-VE" sz="1600">
            <a:latin typeface="Century Gothic" pitchFamily="34" charset="0"/>
          </a:endParaRPr>
        </a:p>
      </dgm:t>
    </dgm:pt>
    <dgm:pt modelId="{1C4E2AA7-5638-4AF0-8830-E352F5F47998}" type="sibTrans" cxnId="{41B9277C-3607-4561-A087-A9F72DAB6F51}">
      <dgm:prSet/>
      <dgm:spPr/>
      <dgm:t>
        <a:bodyPr/>
        <a:lstStyle/>
        <a:p>
          <a:endParaRPr lang="es-VE" sz="1600">
            <a:latin typeface="Century Gothic" pitchFamily="34" charset="0"/>
          </a:endParaRPr>
        </a:p>
      </dgm:t>
    </dgm:pt>
    <dgm:pt modelId="{2D0A4DD0-F924-4302-B460-68AEAE4DD779}">
      <dgm:prSet phldrT="[Texto]" custT="1"/>
      <dgm:spPr/>
      <dgm:t>
        <a:bodyPr/>
        <a:lstStyle/>
        <a:p>
          <a:r>
            <a:rPr lang="es-ES" sz="1600" dirty="0" smtClean="0">
              <a:latin typeface="Century Gothic" pitchFamily="34" charset="0"/>
            </a:rPr>
            <a:t>Pacientes adultos; y artículos publicados en ingles.</a:t>
          </a:r>
          <a:endParaRPr lang="es-VE" sz="1600" dirty="0">
            <a:latin typeface="Century Gothic" pitchFamily="34" charset="0"/>
          </a:endParaRPr>
        </a:p>
      </dgm:t>
    </dgm:pt>
    <dgm:pt modelId="{08676DBA-DD43-4745-ABDF-B64CF50264ED}" type="parTrans" cxnId="{37D4FBA7-78FD-4CD9-822D-F05C19FF16E3}">
      <dgm:prSet/>
      <dgm:spPr/>
      <dgm:t>
        <a:bodyPr/>
        <a:lstStyle/>
        <a:p>
          <a:endParaRPr lang="es-VE" sz="1600">
            <a:latin typeface="Century Gothic" pitchFamily="34" charset="0"/>
          </a:endParaRPr>
        </a:p>
      </dgm:t>
    </dgm:pt>
    <dgm:pt modelId="{D9D71DC3-72FF-4EB5-ABBC-FE1DB0EE7DC1}" type="sibTrans" cxnId="{37D4FBA7-78FD-4CD9-822D-F05C19FF16E3}">
      <dgm:prSet/>
      <dgm:spPr/>
      <dgm:t>
        <a:bodyPr/>
        <a:lstStyle/>
        <a:p>
          <a:endParaRPr lang="es-VE" sz="1600">
            <a:latin typeface="Century Gothic" pitchFamily="34" charset="0"/>
          </a:endParaRPr>
        </a:p>
      </dgm:t>
    </dgm:pt>
    <dgm:pt modelId="{8B20FD86-571E-468D-9451-C1B1C1B88618}">
      <dgm:prSet phldrT="[Texto]" custT="1"/>
      <dgm:spPr/>
      <dgm:t>
        <a:bodyPr/>
        <a:lstStyle/>
        <a:p>
          <a:r>
            <a:rPr lang="es-ES" sz="1400" dirty="0" smtClean="0"/>
            <a:t>Procedimiento concomitante distinto del defecto del tabique auricular, ablaciones de fibrilación auricular o reparación de tricúspides.</a:t>
          </a:r>
          <a:endParaRPr lang="es-VE" sz="1400" dirty="0">
            <a:latin typeface="Century Gothic" pitchFamily="34" charset="0"/>
          </a:endParaRPr>
        </a:p>
      </dgm:t>
    </dgm:pt>
    <dgm:pt modelId="{0211B4E2-258C-42F4-8825-EF4330EF4875}" type="parTrans" cxnId="{184779DF-EA34-4A0E-B266-7E35868EA0F9}">
      <dgm:prSet/>
      <dgm:spPr/>
      <dgm:t>
        <a:bodyPr/>
        <a:lstStyle/>
        <a:p>
          <a:endParaRPr lang="es-VE" sz="1600">
            <a:latin typeface="Century Gothic" pitchFamily="34" charset="0"/>
          </a:endParaRPr>
        </a:p>
      </dgm:t>
    </dgm:pt>
    <dgm:pt modelId="{552E8151-8272-47ED-BC38-4AA7918E44E1}" type="sibTrans" cxnId="{184779DF-EA34-4A0E-B266-7E35868EA0F9}">
      <dgm:prSet/>
      <dgm:spPr/>
      <dgm:t>
        <a:bodyPr/>
        <a:lstStyle/>
        <a:p>
          <a:endParaRPr lang="es-VE" sz="1600">
            <a:latin typeface="Century Gothic" pitchFamily="34" charset="0"/>
          </a:endParaRPr>
        </a:p>
      </dgm:t>
    </dgm:pt>
    <dgm:pt modelId="{EA6AE85C-0EA4-4B5F-AE8A-46270DA8DF5E}" type="pres">
      <dgm:prSet presAssocID="{FA4C5F6C-70A2-4B1F-88C1-B754C279BAC9}" presName="Name0" presStyleCnt="0">
        <dgm:presLayoutVars>
          <dgm:dir/>
          <dgm:animLvl val="lvl"/>
          <dgm:resizeHandles val="exact"/>
        </dgm:presLayoutVars>
      </dgm:prSet>
      <dgm:spPr/>
      <dgm:t>
        <a:bodyPr/>
        <a:lstStyle/>
        <a:p>
          <a:endParaRPr lang="es-VE"/>
        </a:p>
      </dgm:t>
    </dgm:pt>
    <dgm:pt modelId="{2B66E84B-4D49-40BF-83E5-29AF40797DDF}" type="pres">
      <dgm:prSet presAssocID="{6FFD5060-F123-4E81-A63A-3D659D930A68}" presName="vertFlow" presStyleCnt="0"/>
      <dgm:spPr/>
    </dgm:pt>
    <dgm:pt modelId="{F9FB7769-1C1E-4854-AE76-20B36D900B54}" type="pres">
      <dgm:prSet presAssocID="{6FFD5060-F123-4E81-A63A-3D659D930A68}" presName="header" presStyleLbl="node1" presStyleIdx="0" presStyleCnt="2"/>
      <dgm:spPr/>
      <dgm:t>
        <a:bodyPr/>
        <a:lstStyle/>
        <a:p>
          <a:endParaRPr lang="es-VE"/>
        </a:p>
      </dgm:t>
    </dgm:pt>
    <dgm:pt modelId="{EE75D4A9-1952-449D-98FA-DE261EC637B4}" type="pres">
      <dgm:prSet presAssocID="{73077771-A4F5-469C-90BA-0262384224BE}" presName="parTrans" presStyleLbl="sibTrans2D1" presStyleIdx="0" presStyleCnt="6"/>
      <dgm:spPr/>
      <dgm:t>
        <a:bodyPr/>
        <a:lstStyle/>
        <a:p>
          <a:endParaRPr lang="es-VE"/>
        </a:p>
      </dgm:t>
    </dgm:pt>
    <dgm:pt modelId="{43FEEBCC-0D60-400D-A3DA-002905072ACC}" type="pres">
      <dgm:prSet presAssocID="{397C40A8-542F-4B4C-AC62-14EF3BEDD1E8}" presName="child" presStyleLbl="alignAccFollowNode1" presStyleIdx="0" presStyleCnt="6">
        <dgm:presLayoutVars>
          <dgm:chMax val="0"/>
          <dgm:bulletEnabled val="1"/>
        </dgm:presLayoutVars>
      </dgm:prSet>
      <dgm:spPr/>
      <dgm:t>
        <a:bodyPr/>
        <a:lstStyle/>
        <a:p>
          <a:endParaRPr lang="es-VE"/>
        </a:p>
      </dgm:t>
    </dgm:pt>
    <dgm:pt modelId="{22F45863-C45D-45D5-9D4D-8EBC0632253F}" type="pres">
      <dgm:prSet presAssocID="{5C72046F-C9F4-4FA5-878A-A0BD974DD546}" presName="sibTrans" presStyleLbl="sibTrans2D1" presStyleIdx="1" presStyleCnt="6"/>
      <dgm:spPr/>
      <dgm:t>
        <a:bodyPr/>
        <a:lstStyle/>
        <a:p>
          <a:endParaRPr lang="es-VE"/>
        </a:p>
      </dgm:t>
    </dgm:pt>
    <dgm:pt modelId="{6BD450DE-5469-47C8-B396-A62CC4AC475E}" type="pres">
      <dgm:prSet presAssocID="{FCEF4AA9-FAC2-49C5-ADD8-4422EED8C447}" presName="child" presStyleLbl="alignAccFollowNode1" presStyleIdx="1" presStyleCnt="6">
        <dgm:presLayoutVars>
          <dgm:chMax val="0"/>
          <dgm:bulletEnabled val="1"/>
        </dgm:presLayoutVars>
      </dgm:prSet>
      <dgm:spPr/>
      <dgm:t>
        <a:bodyPr/>
        <a:lstStyle/>
        <a:p>
          <a:endParaRPr lang="es-VE"/>
        </a:p>
      </dgm:t>
    </dgm:pt>
    <dgm:pt modelId="{3F3EBA04-28A3-4D25-91E6-7E0D243AC58F}" type="pres">
      <dgm:prSet presAssocID="{618B19E2-F298-4A1A-AE20-B67623302264}" presName="sibTrans" presStyleLbl="sibTrans2D1" presStyleIdx="2" presStyleCnt="6"/>
      <dgm:spPr/>
      <dgm:t>
        <a:bodyPr/>
        <a:lstStyle/>
        <a:p>
          <a:endParaRPr lang="es-VE"/>
        </a:p>
      </dgm:t>
    </dgm:pt>
    <dgm:pt modelId="{C06465D6-5B69-48C2-8FE1-D8186CB7BBE6}" type="pres">
      <dgm:prSet presAssocID="{2D0A4DD0-F924-4302-B460-68AEAE4DD779}" presName="child" presStyleLbl="alignAccFollowNode1" presStyleIdx="2" presStyleCnt="6">
        <dgm:presLayoutVars>
          <dgm:chMax val="0"/>
          <dgm:bulletEnabled val="1"/>
        </dgm:presLayoutVars>
      </dgm:prSet>
      <dgm:spPr/>
      <dgm:t>
        <a:bodyPr/>
        <a:lstStyle/>
        <a:p>
          <a:endParaRPr lang="es-VE"/>
        </a:p>
      </dgm:t>
    </dgm:pt>
    <dgm:pt modelId="{C2A2D117-CDB4-4F02-B9BF-853C946033DA}" type="pres">
      <dgm:prSet presAssocID="{6FFD5060-F123-4E81-A63A-3D659D930A68}" presName="hSp" presStyleCnt="0"/>
      <dgm:spPr/>
    </dgm:pt>
    <dgm:pt modelId="{6B44AF89-13AA-472D-8318-3074C1B85518}" type="pres">
      <dgm:prSet presAssocID="{B25E694E-D182-47A1-A681-AB8A1476A315}" presName="vertFlow" presStyleCnt="0"/>
      <dgm:spPr/>
    </dgm:pt>
    <dgm:pt modelId="{ABF19EE4-4854-4E39-9326-95B037391F14}" type="pres">
      <dgm:prSet presAssocID="{B25E694E-D182-47A1-A681-AB8A1476A315}" presName="header" presStyleLbl="node1" presStyleIdx="1" presStyleCnt="2"/>
      <dgm:spPr/>
      <dgm:t>
        <a:bodyPr/>
        <a:lstStyle/>
        <a:p>
          <a:endParaRPr lang="es-VE"/>
        </a:p>
      </dgm:t>
    </dgm:pt>
    <dgm:pt modelId="{000F43E5-6D91-4D90-A600-5433F7406808}" type="pres">
      <dgm:prSet presAssocID="{452112E0-72AE-4FC1-94CE-6626B05A9967}" presName="parTrans" presStyleLbl="sibTrans2D1" presStyleIdx="3" presStyleCnt="6"/>
      <dgm:spPr/>
      <dgm:t>
        <a:bodyPr/>
        <a:lstStyle/>
        <a:p>
          <a:endParaRPr lang="es-VE"/>
        </a:p>
      </dgm:t>
    </dgm:pt>
    <dgm:pt modelId="{182D0376-A3CE-4E77-AC03-3F776CD8BB8C}" type="pres">
      <dgm:prSet presAssocID="{8A63BDCF-AFEA-4BEB-A7E0-C4A5696B2975}" presName="child" presStyleLbl="alignAccFollowNode1" presStyleIdx="3" presStyleCnt="6">
        <dgm:presLayoutVars>
          <dgm:chMax val="0"/>
          <dgm:bulletEnabled val="1"/>
        </dgm:presLayoutVars>
      </dgm:prSet>
      <dgm:spPr/>
      <dgm:t>
        <a:bodyPr/>
        <a:lstStyle/>
        <a:p>
          <a:endParaRPr lang="es-VE"/>
        </a:p>
      </dgm:t>
    </dgm:pt>
    <dgm:pt modelId="{A0A0D4ED-C9C7-412A-A044-617CF95908DB}" type="pres">
      <dgm:prSet presAssocID="{9ADDDA27-C141-4595-B100-8A4E2F4C49D9}" presName="sibTrans" presStyleLbl="sibTrans2D1" presStyleIdx="4" presStyleCnt="6"/>
      <dgm:spPr/>
      <dgm:t>
        <a:bodyPr/>
        <a:lstStyle/>
        <a:p>
          <a:endParaRPr lang="es-VE"/>
        </a:p>
      </dgm:t>
    </dgm:pt>
    <dgm:pt modelId="{05284C2B-A563-4B54-9269-41004A466546}" type="pres">
      <dgm:prSet presAssocID="{A79B0A4C-EE3E-423C-A3EB-409E5B1796E9}" presName="child" presStyleLbl="alignAccFollowNode1" presStyleIdx="4" presStyleCnt="6">
        <dgm:presLayoutVars>
          <dgm:chMax val="0"/>
          <dgm:bulletEnabled val="1"/>
        </dgm:presLayoutVars>
      </dgm:prSet>
      <dgm:spPr/>
      <dgm:t>
        <a:bodyPr/>
        <a:lstStyle/>
        <a:p>
          <a:endParaRPr lang="es-VE"/>
        </a:p>
      </dgm:t>
    </dgm:pt>
    <dgm:pt modelId="{4EC00ECC-49E8-489E-AC4D-C508E522BAAD}" type="pres">
      <dgm:prSet presAssocID="{1C4E2AA7-5638-4AF0-8830-E352F5F47998}" presName="sibTrans" presStyleLbl="sibTrans2D1" presStyleIdx="5" presStyleCnt="6"/>
      <dgm:spPr/>
      <dgm:t>
        <a:bodyPr/>
        <a:lstStyle/>
        <a:p>
          <a:endParaRPr lang="es-VE"/>
        </a:p>
      </dgm:t>
    </dgm:pt>
    <dgm:pt modelId="{78228849-F8B8-469F-B8ED-ABDF22C52E10}" type="pres">
      <dgm:prSet presAssocID="{8B20FD86-571E-468D-9451-C1B1C1B88618}" presName="child" presStyleLbl="alignAccFollowNode1" presStyleIdx="5" presStyleCnt="6" custLinFactNeighborY="-1913">
        <dgm:presLayoutVars>
          <dgm:chMax val="0"/>
          <dgm:bulletEnabled val="1"/>
        </dgm:presLayoutVars>
      </dgm:prSet>
      <dgm:spPr/>
      <dgm:t>
        <a:bodyPr/>
        <a:lstStyle/>
        <a:p>
          <a:endParaRPr lang="es-VE"/>
        </a:p>
      </dgm:t>
    </dgm:pt>
  </dgm:ptLst>
  <dgm:cxnLst>
    <dgm:cxn modelId="{F3AA2873-BFAF-42D1-9398-6FED0010127E}" srcId="{6FFD5060-F123-4E81-A63A-3D659D930A68}" destId="{397C40A8-542F-4B4C-AC62-14EF3BEDD1E8}" srcOrd="0" destOrd="0" parTransId="{73077771-A4F5-469C-90BA-0262384224BE}" sibTransId="{5C72046F-C9F4-4FA5-878A-A0BD974DD546}"/>
    <dgm:cxn modelId="{D5232968-3F5B-4286-B72A-6C882B91E4F8}" type="presOf" srcId="{8B20FD86-571E-468D-9451-C1B1C1B88618}" destId="{78228849-F8B8-469F-B8ED-ABDF22C52E10}" srcOrd="0" destOrd="0" presId="urn:microsoft.com/office/officeart/2005/8/layout/lProcess1"/>
    <dgm:cxn modelId="{B1AB04F3-4BD9-4116-A42B-20DA5B639E17}" srcId="{FA4C5F6C-70A2-4B1F-88C1-B754C279BAC9}" destId="{B25E694E-D182-47A1-A681-AB8A1476A315}" srcOrd="1" destOrd="0" parTransId="{1144BF40-7703-4C91-813B-E74C35F67F57}" sibTransId="{9A538BC7-CBF1-4B79-89CC-0EE634D0696A}"/>
    <dgm:cxn modelId="{41B9277C-3607-4561-A087-A9F72DAB6F51}" srcId="{B25E694E-D182-47A1-A681-AB8A1476A315}" destId="{A79B0A4C-EE3E-423C-A3EB-409E5B1796E9}" srcOrd="1" destOrd="0" parTransId="{5C2BBEC9-53F1-482F-979F-D8169EF3596E}" sibTransId="{1C4E2AA7-5638-4AF0-8830-E352F5F47998}"/>
    <dgm:cxn modelId="{13F5A6C2-14F2-4FAE-A01B-250E3666A2B4}" type="presOf" srcId="{618B19E2-F298-4A1A-AE20-B67623302264}" destId="{3F3EBA04-28A3-4D25-91E6-7E0D243AC58F}" srcOrd="0" destOrd="0" presId="urn:microsoft.com/office/officeart/2005/8/layout/lProcess1"/>
    <dgm:cxn modelId="{04F0C467-4EE2-492D-AEE8-9F81333F1C12}" type="presOf" srcId="{2D0A4DD0-F924-4302-B460-68AEAE4DD779}" destId="{C06465D6-5B69-48C2-8FE1-D8186CB7BBE6}" srcOrd="0" destOrd="0" presId="urn:microsoft.com/office/officeart/2005/8/layout/lProcess1"/>
    <dgm:cxn modelId="{62C60E1C-A3F5-4ACB-8DAC-F04980BA401E}" type="presOf" srcId="{73077771-A4F5-469C-90BA-0262384224BE}" destId="{EE75D4A9-1952-449D-98FA-DE261EC637B4}" srcOrd="0" destOrd="0" presId="urn:microsoft.com/office/officeart/2005/8/layout/lProcess1"/>
    <dgm:cxn modelId="{0A968C62-B92B-4F28-9167-7E2E1A605EC8}" type="presOf" srcId="{A79B0A4C-EE3E-423C-A3EB-409E5B1796E9}" destId="{05284C2B-A563-4B54-9269-41004A466546}" srcOrd="0" destOrd="0" presId="urn:microsoft.com/office/officeart/2005/8/layout/lProcess1"/>
    <dgm:cxn modelId="{66C67060-C93C-40EC-8EC8-75EFEA73A95E}" type="presOf" srcId="{6FFD5060-F123-4E81-A63A-3D659D930A68}" destId="{F9FB7769-1C1E-4854-AE76-20B36D900B54}" srcOrd="0" destOrd="0" presId="urn:microsoft.com/office/officeart/2005/8/layout/lProcess1"/>
    <dgm:cxn modelId="{1EF400BC-603F-440A-BE5D-F028AB4E12E6}" type="presOf" srcId="{8A63BDCF-AFEA-4BEB-A7E0-C4A5696B2975}" destId="{182D0376-A3CE-4E77-AC03-3F776CD8BB8C}" srcOrd="0" destOrd="0" presId="urn:microsoft.com/office/officeart/2005/8/layout/lProcess1"/>
    <dgm:cxn modelId="{4C29790B-595F-4C0A-A11F-39972D6693E2}" srcId="{B25E694E-D182-47A1-A681-AB8A1476A315}" destId="{8A63BDCF-AFEA-4BEB-A7E0-C4A5696B2975}" srcOrd="0" destOrd="0" parTransId="{452112E0-72AE-4FC1-94CE-6626B05A9967}" sibTransId="{9ADDDA27-C141-4595-B100-8A4E2F4C49D9}"/>
    <dgm:cxn modelId="{E3D2419C-0843-4E63-96CD-2A8E1560E85E}" type="presOf" srcId="{9ADDDA27-C141-4595-B100-8A4E2F4C49D9}" destId="{A0A0D4ED-C9C7-412A-A044-617CF95908DB}" srcOrd="0" destOrd="0" presId="urn:microsoft.com/office/officeart/2005/8/layout/lProcess1"/>
    <dgm:cxn modelId="{93DBA450-4091-489D-B2C3-F4C8A89491B7}" srcId="{6FFD5060-F123-4E81-A63A-3D659D930A68}" destId="{FCEF4AA9-FAC2-49C5-ADD8-4422EED8C447}" srcOrd="1" destOrd="0" parTransId="{191A959E-5FD1-4B37-B52C-A6A9BCDBBEED}" sibTransId="{618B19E2-F298-4A1A-AE20-B67623302264}"/>
    <dgm:cxn modelId="{184779DF-EA34-4A0E-B266-7E35868EA0F9}" srcId="{B25E694E-D182-47A1-A681-AB8A1476A315}" destId="{8B20FD86-571E-468D-9451-C1B1C1B88618}" srcOrd="2" destOrd="0" parTransId="{0211B4E2-258C-42F4-8825-EF4330EF4875}" sibTransId="{552E8151-8272-47ED-BC38-4AA7918E44E1}"/>
    <dgm:cxn modelId="{5E2BA7D6-C401-4A0E-8080-5EDE59197B27}" type="presOf" srcId="{5C72046F-C9F4-4FA5-878A-A0BD974DD546}" destId="{22F45863-C45D-45D5-9D4D-8EBC0632253F}" srcOrd="0" destOrd="0" presId="urn:microsoft.com/office/officeart/2005/8/layout/lProcess1"/>
    <dgm:cxn modelId="{E7703607-52B0-438F-816C-C0BC48C0588E}" type="presOf" srcId="{452112E0-72AE-4FC1-94CE-6626B05A9967}" destId="{000F43E5-6D91-4D90-A600-5433F7406808}" srcOrd="0" destOrd="0" presId="urn:microsoft.com/office/officeart/2005/8/layout/lProcess1"/>
    <dgm:cxn modelId="{42004AF2-EB1F-483D-B288-93ADADF6BA3A}" type="presOf" srcId="{397C40A8-542F-4B4C-AC62-14EF3BEDD1E8}" destId="{43FEEBCC-0D60-400D-A3DA-002905072ACC}" srcOrd="0" destOrd="0" presId="urn:microsoft.com/office/officeart/2005/8/layout/lProcess1"/>
    <dgm:cxn modelId="{F724E0F1-1071-4A52-B690-39F696F92EF2}" type="presOf" srcId="{FA4C5F6C-70A2-4B1F-88C1-B754C279BAC9}" destId="{EA6AE85C-0EA4-4B5F-AE8A-46270DA8DF5E}" srcOrd="0" destOrd="0" presId="urn:microsoft.com/office/officeart/2005/8/layout/lProcess1"/>
    <dgm:cxn modelId="{0CFA19D7-6B55-4BD5-BF53-DC81B9DFA0E1}" srcId="{FA4C5F6C-70A2-4B1F-88C1-B754C279BAC9}" destId="{6FFD5060-F123-4E81-A63A-3D659D930A68}" srcOrd="0" destOrd="0" parTransId="{CE12EA42-73A7-4BDC-8DDD-96A89F1F114C}" sibTransId="{D8890B9E-1299-48A2-8E94-C1FDFAA3F1A7}"/>
    <dgm:cxn modelId="{37D4FBA7-78FD-4CD9-822D-F05C19FF16E3}" srcId="{6FFD5060-F123-4E81-A63A-3D659D930A68}" destId="{2D0A4DD0-F924-4302-B460-68AEAE4DD779}" srcOrd="2" destOrd="0" parTransId="{08676DBA-DD43-4745-ABDF-B64CF50264ED}" sibTransId="{D9D71DC3-72FF-4EB5-ABBC-FE1DB0EE7DC1}"/>
    <dgm:cxn modelId="{A74984DF-46FD-4A60-B36D-530794729F9D}" type="presOf" srcId="{FCEF4AA9-FAC2-49C5-ADD8-4422EED8C447}" destId="{6BD450DE-5469-47C8-B396-A62CC4AC475E}" srcOrd="0" destOrd="0" presId="urn:microsoft.com/office/officeart/2005/8/layout/lProcess1"/>
    <dgm:cxn modelId="{E876344C-BC87-4C9C-81C3-741C7FDA8803}" type="presOf" srcId="{B25E694E-D182-47A1-A681-AB8A1476A315}" destId="{ABF19EE4-4854-4E39-9326-95B037391F14}" srcOrd="0" destOrd="0" presId="urn:microsoft.com/office/officeart/2005/8/layout/lProcess1"/>
    <dgm:cxn modelId="{D068B0AC-3CE0-4874-840A-1A85F5E5160C}" type="presOf" srcId="{1C4E2AA7-5638-4AF0-8830-E352F5F47998}" destId="{4EC00ECC-49E8-489E-AC4D-C508E522BAAD}" srcOrd="0" destOrd="0" presId="urn:microsoft.com/office/officeart/2005/8/layout/lProcess1"/>
    <dgm:cxn modelId="{66072850-CA8E-48BA-8F61-C33553E28A7C}" type="presParOf" srcId="{EA6AE85C-0EA4-4B5F-AE8A-46270DA8DF5E}" destId="{2B66E84B-4D49-40BF-83E5-29AF40797DDF}" srcOrd="0" destOrd="0" presId="urn:microsoft.com/office/officeart/2005/8/layout/lProcess1"/>
    <dgm:cxn modelId="{E46191BE-33B3-4EF1-820E-9BEEB10FE71C}" type="presParOf" srcId="{2B66E84B-4D49-40BF-83E5-29AF40797DDF}" destId="{F9FB7769-1C1E-4854-AE76-20B36D900B54}" srcOrd="0" destOrd="0" presId="urn:microsoft.com/office/officeart/2005/8/layout/lProcess1"/>
    <dgm:cxn modelId="{6CB4BCBF-41CD-4CB6-995D-F4CBFF7050F9}" type="presParOf" srcId="{2B66E84B-4D49-40BF-83E5-29AF40797DDF}" destId="{EE75D4A9-1952-449D-98FA-DE261EC637B4}" srcOrd="1" destOrd="0" presId="urn:microsoft.com/office/officeart/2005/8/layout/lProcess1"/>
    <dgm:cxn modelId="{80A2DFAF-75B7-40EF-A700-5D0844DD925A}" type="presParOf" srcId="{2B66E84B-4D49-40BF-83E5-29AF40797DDF}" destId="{43FEEBCC-0D60-400D-A3DA-002905072ACC}" srcOrd="2" destOrd="0" presId="urn:microsoft.com/office/officeart/2005/8/layout/lProcess1"/>
    <dgm:cxn modelId="{0DD3100B-47A5-4331-855A-2A1AA5B2F4CB}" type="presParOf" srcId="{2B66E84B-4D49-40BF-83E5-29AF40797DDF}" destId="{22F45863-C45D-45D5-9D4D-8EBC0632253F}" srcOrd="3" destOrd="0" presId="urn:microsoft.com/office/officeart/2005/8/layout/lProcess1"/>
    <dgm:cxn modelId="{C939EE7B-C545-49FF-B797-DC49195A6F9C}" type="presParOf" srcId="{2B66E84B-4D49-40BF-83E5-29AF40797DDF}" destId="{6BD450DE-5469-47C8-B396-A62CC4AC475E}" srcOrd="4" destOrd="0" presId="urn:microsoft.com/office/officeart/2005/8/layout/lProcess1"/>
    <dgm:cxn modelId="{42478FD0-FFC2-4A26-8C78-D9F63711303E}" type="presParOf" srcId="{2B66E84B-4D49-40BF-83E5-29AF40797DDF}" destId="{3F3EBA04-28A3-4D25-91E6-7E0D243AC58F}" srcOrd="5" destOrd="0" presId="urn:microsoft.com/office/officeart/2005/8/layout/lProcess1"/>
    <dgm:cxn modelId="{E500B80D-6D26-4840-99FF-B6375F26B359}" type="presParOf" srcId="{2B66E84B-4D49-40BF-83E5-29AF40797DDF}" destId="{C06465D6-5B69-48C2-8FE1-D8186CB7BBE6}" srcOrd="6" destOrd="0" presId="urn:microsoft.com/office/officeart/2005/8/layout/lProcess1"/>
    <dgm:cxn modelId="{CB8B26FF-2CFF-4FC5-89B6-55326F612A57}" type="presParOf" srcId="{EA6AE85C-0EA4-4B5F-AE8A-46270DA8DF5E}" destId="{C2A2D117-CDB4-4F02-B9BF-853C946033DA}" srcOrd="1" destOrd="0" presId="urn:microsoft.com/office/officeart/2005/8/layout/lProcess1"/>
    <dgm:cxn modelId="{637E96AF-3DF2-4BF6-A2A9-4904A1205A17}" type="presParOf" srcId="{EA6AE85C-0EA4-4B5F-AE8A-46270DA8DF5E}" destId="{6B44AF89-13AA-472D-8318-3074C1B85518}" srcOrd="2" destOrd="0" presId="urn:microsoft.com/office/officeart/2005/8/layout/lProcess1"/>
    <dgm:cxn modelId="{5F39182C-3574-4908-833A-82E9753A2F4B}" type="presParOf" srcId="{6B44AF89-13AA-472D-8318-3074C1B85518}" destId="{ABF19EE4-4854-4E39-9326-95B037391F14}" srcOrd="0" destOrd="0" presId="urn:microsoft.com/office/officeart/2005/8/layout/lProcess1"/>
    <dgm:cxn modelId="{52B1F591-02D5-4C85-896B-E8D021220F2E}" type="presParOf" srcId="{6B44AF89-13AA-472D-8318-3074C1B85518}" destId="{000F43E5-6D91-4D90-A600-5433F7406808}" srcOrd="1" destOrd="0" presId="urn:microsoft.com/office/officeart/2005/8/layout/lProcess1"/>
    <dgm:cxn modelId="{0B22678E-6DBE-47EF-84DF-40AFE2C459DF}" type="presParOf" srcId="{6B44AF89-13AA-472D-8318-3074C1B85518}" destId="{182D0376-A3CE-4E77-AC03-3F776CD8BB8C}" srcOrd="2" destOrd="0" presId="urn:microsoft.com/office/officeart/2005/8/layout/lProcess1"/>
    <dgm:cxn modelId="{5497CE72-D18F-4189-8A3E-7D0A2C63F3AE}" type="presParOf" srcId="{6B44AF89-13AA-472D-8318-3074C1B85518}" destId="{A0A0D4ED-C9C7-412A-A044-617CF95908DB}" srcOrd="3" destOrd="0" presId="urn:microsoft.com/office/officeart/2005/8/layout/lProcess1"/>
    <dgm:cxn modelId="{DE205072-E196-4855-BFA6-A88BEAF18AF2}" type="presParOf" srcId="{6B44AF89-13AA-472D-8318-3074C1B85518}" destId="{05284C2B-A563-4B54-9269-41004A466546}" srcOrd="4" destOrd="0" presId="urn:microsoft.com/office/officeart/2005/8/layout/lProcess1"/>
    <dgm:cxn modelId="{F10D7547-DC82-4C3E-A033-54ED507C9566}" type="presParOf" srcId="{6B44AF89-13AA-472D-8318-3074C1B85518}" destId="{4EC00ECC-49E8-489E-AC4D-C508E522BAAD}" srcOrd="5" destOrd="0" presId="urn:microsoft.com/office/officeart/2005/8/layout/lProcess1"/>
    <dgm:cxn modelId="{8AC22E90-AB26-4DA5-979E-4D7166DC68F7}" type="presParOf" srcId="{6B44AF89-13AA-472D-8318-3074C1B85518}" destId="{78228849-F8B8-469F-B8ED-ABDF22C52E10}" srcOrd="6"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92D1AB-BA91-49C1-A3BE-8AE847A9C7E5}"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VE"/>
        </a:p>
      </dgm:t>
    </dgm:pt>
    <dgm:pt modelId="{0B80451F-339D-468E-AC8C-FDB8525E897F}">
      <dgm:prSet phldrT="[Texto]" custT="1"/>
      <dgm:spPr/>
      <dgm:t>
        <a:bodyPr/>
        <a:lstStyle/>
        <a:p>
          <a:pPr algn="just"/>
          <a:r>
            <a:rPr lang="es-ES" sz="2400" b="1" dirty="0" smtClean="0">
              <a:solidFill>
                <a:schemeClr val="bg1"/>
              </a:solidFill>
              <a:effectLst/>
              <a:latin typeface="+mn-lt"/>
              <a:ea typeface="+mn-ea"/>
              <a:cs typeface="+mn-cs"/>
            </a:rPr>
            <a:t>Estimar si existen diferencias entre los pacientes con IMR que se someten a reparación VM o reemplazo VM con respecto a (a) la mortalidad operatoria, (b) la necesidad de reoperación, (c) la supervivencia, (d) la función y (e) calidad de vida relacionada con la salud </a:t>
          </a:r>
          <a:endParaRPr lang="es-VE" sz="2400" b="1" dirty="0">
            <a:solidFill>
              <a:schemeClr val="bg1"/>
            </a:solidFill>
          </a:endParaRPr>
        </a:p>
      </dgm:t>
    </dgm:pt>
    <dgm:pt modelId="{0CEBD911-8816-4333-942B-0659819EB711}" type="parTrans" cxnId="{BA69191A-BF6F-4C50-AAF7-0A0ED79CF22E}">
      <dgm:prSet/>
      <dgm:spPr/>
      <dgm:t>
        <a:bodyPr/>
        <a:lstStyle/>
        <a:p>
          <a:endParaRPr lang="es-VE"/>
        </a:p>
      </dgm:t>
    </dgm:pt>
    <dgm:pt modelId="{E2A4FDCE-258B-48AE-95C9-950E627D16D3}" type="sibTrans" cxnId="{BA69191A-BF6F-4C50-AAF7-0A0ED79CF22E}">
      <dgm:prSet/>
      <dgm:spPr/>
      <dgm:t>
        <a:bodyPr/>
        <a:lstStyle/>
        <a:p>
          <a:endParaRPr lang="es-VE"/>
        </a:p>
      </dgm:t>
    </dgm:pt>
    <dgm:pt modelId="{32FFE06E-97BC-4291-BC6F-03975EFDD7DF}">
      <dgm:prSet phldrT="[Texto]" phldr="1"/>
      <dgm:spPr/>
      <dgm:t>
        <a:bodyPr/>
        <a:lstStyle/>
        <a:p>
          <a:endParaRPr lang="es-VE" dirty="0"/>
        </a:p>
      </dgm:t>
    </dgm:pt>
    <dgm:pt modelId="{51DB863D-F800-4D23-AD45-47D586633BD0}" type="sibTrans" cxnId="{2087DB2E-1943-4A85-9A25-D887DFA213BF}">
      <dgm:prSet/>
      <dgm:spPr/>
      <dgm:t>
        <a:bodyPr/>
        <a:lstStyle/>
        <a:p>
          <a:endParaRPr lang="es-VE"/>
        </a:p>
      </dgm:t>
    </dgm:pt>
    <dgm:pt modelId="{05502EA7-0F74-4F30-BD9E-FD0685AF2E0C}" type="parTrans" cxnId="{2087DB2E-1943-4A85-9A25-D887DFA213BF}">
      <dgm:prSet/>
      <dgm:spPr/>
      <dgm:t>
        <a:bodyPr/>
        <a:lstStyle/>
        <a:p>
          <a:endParaRPr lang="es-VE"/>
        </a:p>
      </dgm:t>
    </dgm:pt>
    <dgm:pt modelId="{6E14C9FE-85F9-44C7-80A8-57607E17B632}" type="pres">
      <dgm:prSet presAssocID="{B992D1AB-BA91-49C1-A3BE-8AE847A9C7E5}" presName="Name0" presStyleCnt="0">
        <dgm:presLayoutVars>
          <dgm:chMax/>
          <dgm:chPref/>
          <dgm:dir/>
          <dgm:animLvl val="lvl"/>
        </dgm:presLayoutVars>
      </dgm:prSet>
      <dgm:spPr/>
      <dgm:t>
        <a:bodyPr/>
        <a:lstStyle/>
        <a:p>
          <a:endParaRPr lang="es-VE"/>
        </a:p>
      </dgm:t>
    </dgm:pt>
    <dgm:pt modelId="{AFF69735-F7A2-425B-BC0E-03B6711159A1}" type="pres">
      <dgm:prSet presAssocID="{32FFE06E-97BC-4291-BC6F-03975EFDD7DF}" presName="composite" presStyleCnt="0"/>
      <dgm:spPr/>
    </dgm:pt>
    <dgm:pt modelId="{9724B1D4-D204-4566-AC0B-20FF2B9B9801}" type="pres">
      <dgm:prSet presAssocID="{32FFE06E-97BC-4291-BC6F-03975EFDD7DF}" presName="ParentAccentShape" presStyleLbl="trBgShp" presStyleIdx="0" presStyleCnt="2" custScaleX="54522" custLinFactNeighborX="-4867" custLinFactNeighborY="-14925"/>
      <dgm:spPr/>
    </dgm:pt>
    <dgm:pt modelId="{A933B3CF-82FC-4743-A778-1610925ED8C3}" type="pres">
      <dgm:prSet presAssocID="{32FFE06E-97BC-4291-BC6F-03975EFDD7DF}" presName="ParentText" presStyleLbl="revTx" presStyleIdx="0" presStyleCnt="2" custLinFactNeighborY="-53793">
        <dgm:presLayoutVars>
          <dgm:chMax val="1"/>
          <dgm:chPref val="1"/>
          <dgm:bulletEnabled val="1"/>
        </dgm:presLayoutVars>
      </dgm:prSet>
      <dgm:spPr/>
      <dgm:t>
        <a:bodyPr/>
        <a:lstStyle/>
        <a:p>
          <a:endParaRPr lang="es-VE"/>
        </a:p>
      </dgm:t>
    </dgm:pt>
    <dgm:pt modelId="{1219CF9A-4425-4F89-BF97-40B7492EA31E}" type="pres">
      <dgm:prSet presAssocID="{32FFE06E-97BC-4291-BC6F-03975EFDD7DF}" presName="ChildText" presStyleLbl="revTx" presStyleIdx="1" presStyleCnt="2" custScaleX="182694" custScaleY="93980" custLinFactNeighborX="-8670" custLinFactNeighborY="-33978">
        <dgm:presLayoutVars>
          <dgm:chMax val="0"/>
          <dgm:chPref val="0"/>
        </dgm:presLayoutVars>
      </dgm:prSet>
      <dgm:spPr/>
      <dgm:t>
        <a:bodyPr/>
        <a:lstStyle/>
        <a:p>
          <a:endParaRPr lang="es-VE"/>
        </a:p>
      </dgm:t>
    </dgm:pt>
    <dgm:pt modelId="{77015CFA-8BC9-4E2E-86A1-D0664AE685CE}" type="pres">
      <dgm:prSet presAssocID="{32FFE06E-97BC-4291-BC6F-03975EFDD7DF}" presName="ChildAccentShape" presStyleLbl="trBgShp" presStyleIdx="1" presStyleCnt="2" custFlipHor="1" custScaleX="46627" custLinFactNeighborY="-15020"/>
      <dgm:spPr/>
    </dgm:pt>
    <dgm:pt modelId="{17D656A8-16CE-47BB-8255-3C1085B20C10}" type="pres">
      <dgm:prSet presAssocID="{32FFE06E-97BC-4291-BC6F-03975EFDD7DF}" presName="Image" presStyleLbl="alignImgPlace1" presStyleIdx="0" presStyleCnt="1" custScaleX="55761" custScaleY="101567" custLinFactNeighborX="177" custLinFactNeighborY="2074"/>
      <dgm:spPr>
        <a:blipFill rotWithShape="1">
          <a:blip xmlns:r="http://schemas.openxmlformats.org/officeDocument/2006/relationships" r:embed="rId1"/>
          <a:stretch>
            <a:fillRect/>
          </a:stretch>
        </a:blipFill>
      </dgm:spPr>
    </dgm:pt>
  </dgm:ptLst>
  <dgm:cxnLst>
    <dgm:cxn modelId="{8BEC0BD6-F763-476A-8D9E-4D6ED8FA2813}" type="presOf" srcId="{32FFE06E-97BC-4291-BC6F-03975EFDD7DF}" destId="{A933B3CF-82FC-4743-A778-1610925ED8C3}" srcOrd="0" destOrd="0" presId="urn:microsoft.com/office/officeart/2009/3/layout/SnapshotPictureList"/>
    <dgm:cxn modelId="{4DB5E088-C304-431A-9CB8-D8996B967F6E}" type="presOf" srcId="{0B80451F-339D-468E-AC8C-FDB8525E897F}" destId="{1219CF9A-4425-4F89-BF97-40B7492EA31E}" srcOrd="0" destOrd="0" presId="urn:microsoft.com/office/officeart/2009/3/layout/SnapshotPictureList"/>
    <dgm:cxn modelId="{77F203E1-C736-4AC9-8BBC-B6568AEFD150}" type="presOf" srcId="{B992D1AB-BA91-49C1-A3BE-8AE847A9C7E5}" destId="{6E14C9FE-85F9-44C7-80A8-57607E17B632}" srcOrd="0" destOrd="0" presId="urn:microsoft.com/office/officeart/2009/3/layout/SnapshotPictureList"/>
    <dgm:cxn modelId="{BA69191A-BF6F-4C50-AAF7-0A0ED79CF22E}" srcId="{32FFE06E-97BC-4291-BC6F-03975EFDD7DF}" destId="{0B80451F-339D-468E-AC8C-FDB8525E897F}" srcOrd="0" destOrd="0" parTransId="{0CEBD911-8816-4333-942B-0659819EB711}" sibTransId="{E2A4FDCE-258B-48AE-95C9-950E627D16D3}"/>
    <dgm:cxn modelId="{2087DB2E-1943-4A85-9A25-D887DFA213BF}" srcId="{B992D1AB-BA91-49C1-A3BE-8AE847A9C7E5}" destId="{32FFE06E-97BC-4291-BC6F-03975EFDD7DF}" srcOrd="0" destOrd="0" parTransId="{05502EA7-0F74-4F30-BD9E-FD0685AF2E0C}" sibTransId="{51DB863D-F800-4D23-AD45-47D586633BD0}"/>
    <dgm:cxn modelId="{729F65A4-436E-4F0D-BF18-9251E20EEA07}" type="presParOf" srcId="{6E14C9FE-85F9-44C7-80A8-57607E17B632}" destId="{AFF69735-F7A2-425B-BC0E-03B6711159A1}" srcOrd="0" destOrd="0" presId="urn:microsoft.com/office/officeart/2009/3/layout/SnapshotPictureList"/>
    <dgm:cxn modelId="{CD594948-B0FA-4767-A2EC-6433C81FDA3E}" type="presParOf" srcId="{AFF69735-F7A2-425B-BC0E-03B6711159A1}" destId="{9724B1D4-D204-4566-AC0B-20FF2B9B9801}" srcOrd="0" destOrd="0" presId="urn:microsoft.com/office/officeart/2009/3/layout/SnapshotPictureList"/>
    <dgm:cxn modelId="{02192583-0AFB-4FC0-8F15-E0B2B4B5A4F3}" type="presParOf" srcId="{AFF69735-F7A2-425B-BC0E-03B6711159A1}" destId="{A933B3CF-82FC-4743-A778-1610925ED8C3}" srcOrd="1" destOrd="0" presId="urn:microsoft.com/office/officeart/2009/3/layout/SnapshotPictureList"/>
    <dgm:cxn modelId="{07C9BF26-C490-4F3F-B8ED-E9B74ADF2A40}" type="presParOf" srcId="{AFF69735-F7A2-425B-BC0E-03B6711159A1}" destId="{1219CF9A-4425-4F89-BF97-40B7492EA31E}" srcOrd="2" destOrd="0" presId="urn:microsoft.com/office/officeart/2009/3/layout/SnapshotPictureList"/>
    <dgm:cxn modelId="{79B8863B-966D-42E4-BA88-58AE27A1759E}" type="presParOf" srcId="{AFF69735-F7A2-425B-BC0E-03B6711159A1}" destId="{77015CFA-8BC9-4E2E-86A1-D0664AE685CE}" srcOrd="3" destOrd="0" presId="urn:microsoft.com/office/officeart/2009/3/layout/SnapshotPictureList"/>
    <dgm:cxn modelId="{6481B42E-1543-437A-A00E-442C84B17E47}" type="presParOf" srcId="{AFF69735-F7A2-425B-BC0E-03B6711159A1}" destId="{17D656A8-16CE-47BB-8255-3C1085B20C10}"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4C5F6C-70A2-4B1F-88C1-B754C279BAC9}"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s-VE"/>
        </a:p>
      </dgm:t>
    </dgm:pt>
    <dgm:pt modelId="{6FFD5060-F123-4E81-A63A-3D659D930A68}">
      <dgm:prSet phldrT="[Texto]" custT="1"/>
      <dgm:spPr/>
      <dgm:t>
        <a:bodyPr/>
        <a:lstStyle/>
        <a:p>
          <a:r>
            <a:rPr lang="es-VE" sz="3200" b="1" dirty="0" smtClean="0">
              <a:latin typeface="Century Gothic" pitchFamily="34" charset="0"/>
            </a:rPr>
            <a:t>Inclusión:</a:t>
          </a:r>
          <a:endParaRPr lang="es-VE" sz="3200" b="1" dirty="0">
            <a:latin typeface="Century Gothic" pitchFamily="34" charset="0"/>
          </a:endParaRPr>
        </a:p>
      </dgm:t>
    </dgm:pt>
    <dgm:pt modelId="{CE12EA42-73A7-4BDC-8DDD-96A89F1F114C}" type="parTrans" cxnId="{0CFA19D7-6B55-4BD5-BF53-DC81B9DFA0E1}">
      <dgm:prSet/>
      <dgm:spPr/>
      <dgm:t>
        <a:bodyPr/>
        <a:lstStyle/>
        <a:p>
          <a:endParaRPr lang="es-VE" sz="1600">
            <a:latin typeface="Century Gothic" pitchFamily="34" charset="0"/>
          </a:endParaRPr>
        </a:p>
      </dgm:t>
    </dgm:pt>
    <dgm:pt modelId="{D8890B9E-1299-48A2-8E94-C1FDFAA3F1A7}" type="sibTrans" cxnId="{0CFA19D7-6B55-4BD5-BF53-DC81B9DFA0E1}">
      <dgm:prSet/>
      <dgm:spPr/>
      <dgm:t>
        <a:bodyPr/>
        <a:lstStyle/>
        <a:p>
          <a:endParaRPr lang="es-VE" sz="1600">
            <a:latin typeface="Century Gothic" pitchFamily="34" charset="0"/>
          </a:endParaRPr>
        </a:p>
      </dgm:t>
    </dgm:pt>
    <dgm:pt modelId="{397C40A8-542F-4B4C-AC62-14EF3BEDD1E8}">
      <dgm:prSet phldrT="[Texto]" custT="1"/>
      <dgm:spPr/>
      <dgm:t>
        <a:bodyPr/>
        <a:lstStyle/>
        <a:p>
          <a:r>
            <a:rPr lang="es-ES" sz="1800" dirty="0" smtClean="0"/>
            <a:t>Todos los estudios comparativos que informaron un tamaño del efecto para un resultado de interés, o datos que permitieron calcular el tamaño del efecto, para los pacientes con IMR tratados con reparación de VM versus reemplazo de VM fueron elegibles</a:t>
          </a:r>
          <a:r>
            <a:rPr lang="es-ES" sz="1800" dirty="0" smtClean="0">
              <a:latin typeface="Century Gothic" pitchFamily="34" charset="0"/>
            </a:rPr>
            <a:t>.</a:t>
          </a:r>
          <a:endParaRPr lang="es-VE" sz="1800" dirty="0">
            <a:latin typeface="Century Gothic" pitchFamily="34" charset="0"/>
          </a:endParaRPr>
        </a:p>
      </dgm:t>
    </dgm:pt>
    <dgm:pt modelId="{73077771-A4F5-469C-90BA-0262384224BE}" type="parTrans" cxnId="{F3AA2873-BFAF-42D1-9398-6FED0010127E}">
      <dgm:prSet/>
      <dgm:spPr/>
      <dgm:t>
        <a:bodyPr/>
        <a:lstStyle/>
        <a:p>
          <a:endParaRPr lang="es-VE" sz="1600">
            <a:latin typeface="Century Gothic" pitchFamily="34" charset="0"/>
          </a:endParaRPr>
        </a:p>
      </dgm:t>
    </dgm:pt>
    <dgm:pt modelId="{5C72046F-C9F4-4FA5-878A-A0BD974DD546}" type="sibTrans" cxnId="{F3AA2873-BFAF-42D1-9398-6FED0010127E}">
      <dgm:prSet/>
      <dgm:spPr/>
      <dgm:t>
        <a:bodyPr/>
        <a:lstStyle/>
        <a:p>
          <a:endParaRPr lang="es-VE" sz="1600">
            <a:latin typeface="Century Gothic" pitchFamily="34" charset="0"/>
          </a:endParaRPr>
        </a:p>
      </dgm:t>
    </dgm:pt>
    <dgm:pt modelId="{B25E694E-D182-47A1-A681-AB8A1476A315}">
      <dgm:prSet phldrT="[Texto]" custT="1"/>
      <dgm:spPr/>
      <dgm:t>
        <a:bodyPr/>
        <a:lstStyle/>
        <a:p>
          <a:r>
            <a:rPr lang="es-VE" sz="2800" b="1" dirty="0" smtClean="0">
              <a:latin typeface="Century Gothic" pitchFamily="34" charset="0"/>
            </a:rPr>
            <a:t>Exclusión:</a:t>
          </a:r>
          <a:endParaRPr lang="es-VE" sz="2800" b="1" dirty="0">
            <a:latin typeface="Century Gothic" pitchFamily="34" charset="0"/>
          </a:endParaRPr>
        </a:p>
      </dgm:t>
    </dgm:pt>
    <dgm:pt modelId="{1144BF40-7703-4C91-813B-E74C35F67F57}" type="parTrans" cxnId="{B1AB04F3-4BD9-4116-A42B-20DA5B639E17}">
      <dgm:prSet/>
      <dgm:spPr/>
      <dgm:t>
        <a:bodyPr/>
        <a:lstStyle/>
        <a:p>
          <a:endParaRPr lang="es-VE" sz="1600">
            <a:latin typeface="Century Gothic" pitchFamily="34" charset="0"/>
          </a:endParaRPr>
        </a:p>
      </dgm:t>
    </dgm:pt>
    <dgm:pt modelId="{9A538BC7-CBF1-4B79-89CC-0EE634D0696A}" type="sibTrans" cxnId="{B1AB04F3-4BD9-4116-A42B-20DA5B639E17}">
      <dgm:prSet/>
      <dgm:spPr/>
      <dgm:t>
        <a:bodyPr/>
        <a:lstStyle/>
        <a:p>
          <a:endParaRPr lang="es-VE" sz="1600">
            <a:latin typeface="Century Gothic" pitchFamily="34" charset="0"/>
          </a:endParaRPr>
        </a:p>
      </dgm:t>
    </dgm:pt>
    <dgm:pt modelId="{2D0A4DD0-F924-4302-B460-68AEAE4DD779}">
      <dgm:prSet phldrT="[Texto]" custT="1"/>
      <dgm:spPr/>
      <dgm:t>
        <a:bodyPr/>
        <a:lstStyle/>
        <a:p>
          <a:r>
            <a:rPr lang="es-ES" sz="1800" dirty="0" smtClean="0"/>
            <a:t>Varios informes del mismo estudio, se incluyeron los datos del informe más reciente para cada resultado y todos los documentos se utilizaron para recopilar información sobre las características del paciente y del estudio</a:t>
          </a:r>
          <a:r>
            <a:rPr lang="es-ES" sz="1800" dirty="0" smtClean="0">
              <a:latin typeface="Century Gothic" pitchFamily="34" charset="0"/>
            </a:rPr>
            <a:t>.</a:t>
          </a:r>
          <a:endParaRPr lang="es-VE" sz="1800" dirty="0">
            <a:latin typeface="Century Gothic" pitchFamily="34" charset="0"/>
          </a:endParaRPr>
        </a:p>
      </dgm:t>
    </dgm:pt>
    <dgm:pt modelId="{08676DBA-DD43-4745-ABDF-B64CF50264ED}" type="parTrans" cxnId="{37D4FBA7-78FD-4CD9-822D-F05C19FF16E3}">
      <dgm:prSet/>
      <dgm:spPr/>
      <dgm:t>
        <a:bodyPr/>
        <a:lstStyle/>
        <a:p>
          <a:endParaRPr lang="es-VE" sz="1600">
            <a:latin typeface="Century Gothic" pitchFamily="34" charset="0"/>
          </a:endParaRPr>
        </a:p>
      </dgm:t>
    </dgm:pt>
    <dgm:pt modelId="{D9D71DC3-72FF-4EB5-ABBC-FE1DB0EE7DC1}" type="sibTrans" cxnId="{37D4FBA7-78FD-4CD9-822D-F05C19FF16E3}">
      <dgm:prSet/>
      <dgm:spPr/>
      <dgm:t>
        <a:bodyPr/>
        <a:lstStyle/>
        <a:p>
          <a:endParaRPr lang="es-VE" sz="1600">
            <a:latin typeface="Century Gothic" pitchFamily="34" charset="0"/>
          </a:endParaRPr>
        </a:p>
      </dgm:t>
    </dgm:pt>
    <dgm:pt modelId="{8B20FD86-571E-468D-9451-C1B1C1B88618}">
      <dgm:prSet phldrT="[Texto]" custT="1"/>
      <dgm:spPr/>
      <dgm:t>
        <a:bodyPr/>
        <a:lstStyle/>
        <a:p>
          <a:r>
            <a:rPr lang="es-ES" sz="2000" dirty="0" smtClean="0"/>
            <a:t>Se excluyeron los estudios en los que no fue posible extraer el resultado de interés.</a:t>
          </a:r>
          <a:endParaRPr lang="es-VE" sz="2000" dirty="0">
            <a:latin typeface="Century Gothic" pitchFamily="34" charset="0"/>
          </a:endParaRPr>
        </a:p>
      </dgm:t>
    </dgm:pt>
    <dgm:pt modelId="{0211B4E2-258C-42F4-8825-EF4330EF4875}" type="parTrans" cxnId="{184779DF-EA34-4A0E-B266-7E35868EA0F9}">
      <dgm:prSet/>
      <dgm:spPr/>
      <dgm:t>
        <a:bodyPr/>
        <a:lstStyle/>
        <a:p>
          <a:endParaRPr lang="es-VE" sz="1600">
            <a:latin typeface="Century Gothic" pitchFamily="34" charset="0"/>
          </a:endParaRPr>
        </a:p>
      </dgm:t>
    </dgm:pt>
    <dgm:pt modelId="{552E8151-8272-47ED-BC38-4AA7918E44E1}" type="sibTrans" cxnId="{184779DF-EA34-4A0E-B266-7E35868EA0F9}">
      <dgm:prSet/>
      <dgm:spPr/>
      <dgm:t>
        <a:bodyPr/>
        <a:lstStyle/>
        <a:p>
          <a:endParaRPr lang="es-VE" sz="1600">
            <a:latin typeface="Century Gothic" pitchFamily="34" charset="0"/>
          </a:endParaRPr>
        </a:p>
      </dgm:t>
    </dgm:pt>
    <dgm:pt modelId="{EA6AE85C-0EA4-4B5F-AE8A-46270DA8DF5E}" type="pres">
      <dgm:prSet presAssocID="{FA4C5F6C-70A2-4B1F-88C1-B754C279BAC9}" presName="Name0" presStyleCnt="0">
        <dgm:presLayoutVars>
          <dgm:dir/>
          <dgm:animLvl val="lvl"/>
          <dgm:resizeHandles val="exact"/>
        </dgm:presLayoutVars>
      </dgm:prSet>
      <dgm:spPr/>
      <dgm:t>
        <a:bodyPr/>
        <a:lstStyle/>
        <a:p>
          <a:endParaRPr lang="es-VE"/>
        </a:p>
      </dgm:t>
    </dgm:pt>
    <dgm:pt modelId="{2B66E84B-4D49-40BF-83E5-29AF40797DDF}" type="pres">
      <dgm:prSet presAssocID="{6FFD5060-F123-4E81-A63A-3D659D930A68}" presName="vertFlow" presStyleCnt="0"/>
      <dgm:spPr/>
    </dgm:pt>
    <dgm:pt modelId="{F9FB7769-1C1E-4854-AE76-20B36D900B54}" type="pres">
      <dgm:prSet presAssocID="{6FFD5060-F123-4E81-A63A-3D659D930A68}" presName="header" presStyleLbl="node1" presStyleIdx="0" presStyleCnt="2"/>
      <dgm:spPr/>
      <dgm:t>
        <a:bodyPr/>
        <a:lstStyle/>
        <a:p>
          <a:endParaRPr lang="es-VE"/>
        </a:p>
      </dgm:t>
    </dgm:pt>
    <dgm:pt modelId="{EE75D4A9-1952-449D-98FA-DE261EC637B4}" type="pres">
      <dgm:prSet presAssocID="{73077771-A4F5-469C-90BA-0262384224BE}" presName="parTrans" presStyleLbl="sibTrans2D1" presStyleIdx="0" presStyleCnt="3"/>
      <dgm:spPr/>
      <dgm:t>
        <a:bodyPr/>
        <a:lstStyle/>
        <a:p>
          <a:endParaRPr lang="es-VE"/>
        </a:p>
      </dgm:t>
    </dgm:pt>
    <dgm:pt modelId="{43FEEBCC-0D60-400D-A3DA-002905072ACC}" type="pres">
      <dgm:prSet presAssocID="{397C40A8-542F-4B4C-AC62-14EF3BEDD1E8}" presName="child" presStyleLbl="alignAccFollowNode1" presStyleIdx="0" presStyleCnt="3" custScaleX="162141" custScaleY="291506">
        <dgm:presLayoutVars>
          <dgm:chMax val="0"/>
          <dgm:bulletEnabled val="1"/>
        </dgm:presLayoutVars>
      </dgm:prSet>
      <dgm:spPr/>
      <dgm:t>
        <a:bodyPr/>
        <a:lstStyle/>
        <a:p>
          <a:endParaRPr lang="es-VE"/>
        </a:p>
      </dgm:t>
    </dgm:pt>
    <dgm:pt modelId="{22F45863-C45D-45D5-9D4D-8EBC0632253F}" type="pres">
      <dgm:prSet presAssocID="{5C72046F-C9F4-4FA5-878A-A0BD974DD546}" presName="sibTrans" presStyleLbl="sibTrans2D1" presStyleIdx="1" presStyleCnt="3" custFlipVert="1" custFlipHor="1" custScaleX="39852" custScaleY="96487" custLinFactNeighborX="1182" custLinFactNeighborY="23112"/>
      <dgm:spPr/>
      <dgm:t>
        <a:bodyPr/>
        <a:lstStyle/>
        <a:p>
          <a:endParaRPr lang="es-VE"/>
        </a:p>
      </dgm:t>
    </dgm:pt>
    <dgm:pt modelId="{C06465D6-5B69-48C2-8FE1-D8186CB7BBE6}" type="pres">
      <dgm:prSet presAssocID="{2D0A4DD0-F924-4302-B460-68AEAE4DD779}" presName="child" presStyleLbl="alignAccFollowNode1" presStyleIdx="1" presStyleCnt="3" custScaleX="176158" custScaleY="262007" custLinFactY="6822" custLinFactNeighborX="2097" custLinFactNeighborY="100000">
        <dgm:presLayoutVars>
          <dgm:chMax val="0"/>
          <dgm:bulletEnabled val="1"/>
        </dgm:presLayoutVars>
      </dgm:prSet>
      <dgm:spPr/>
      <dgm:t>
        <a:bodyPr/>
        <a:lstStyle/>
        <a:p>
          <a:endParaRPr lang="es-VE"/>
        </a:p>
      </dgm:t>
    </dgm:pt>
    <dgm:pt modelId="{C2A2D117-CDB4-4F02-B9BF-853C946033DA}" type="pres">
      <dgm:prSet presAssocID="{6FFD5060-F123-4E81-A63A-3D659D930A68}" presName="hSp" presStyleCnt="0"/>
      <dgm:spPr/>
    </dgm:pt>
    <dgm:pt modelId="{6B44AF89-13AA-472D-8318-3074C1B85518}" type="pres">
      <dgm:prSet presAssocID="{B25E694E-D182-47A1-A681-AB8A1476A315}" presName="vertFlow" presStyleCnt="0"/>
      <dgm:spPr/>
    </dgm:pt>
    <dgm:pt modelId="{ABF19EE4-4854-4E39-9326-95B037391F14}" type="pres">
      <dgm:prSet presAssocID="{B25E694E-D182-47A1-A681-AB8A1476A315}" presName="header" presStyleLbl="node1" presStyleIdx="1" presStyleCnt="2"/>
      <dgm:spPr/>
      <dgm:t>
        <a:bodyPr/>
        <a:lstStyle/>
        <a:p>
          <a:endParaRPr lang="es-VE"/>
        </a:p>
      </dgm:t>
    </dgm:pt>
    <dgm:pt modelId="{7A3AFBAA-CF24-4EB7-9D26-887BFA43D5B0}" type="pres">
      <dgm:prSet presAssocID="{0211B4E2-258C-42F4-8825-EF4330EF4875}" presName="parTrans" presStyleLbl="sibTrans2D1" presStyleIdx="2" presStyleCnt="3"/>
      <dgm:spPr/>
      <dgm:t>
        <a:bodyPr/>
        <a:lstStyle/>
        <a:p>
          <a:endParaRPr lang="es-ES"/>
        </a:p>
      </dgm:t>
    </dgm:pt>
    <dgm:pt modelId="{78228849-F8B8-469F-B8ED-ABDF22C52E10}" type="pres">
      <dgm:prSet presAssocID="{8B20FD86-571E-468D-9451-C1B1C1B88618}" presName="child" presStyleLbl="alignAccFollowNode1" presStyleIdx="2" presStyleCnt="3" custScaleX="89107" custScaleY="257398" custLinFactNeighborY="-1913">
        <dgm:presLayoutVars>
          <dgm:chMax val="0"/>
          <dgm:bulletEnabled val="1"/>
        </dgm:presLayoutVars>
      </dgm:prSet>
      <dgm:spPr/>
      <dgm:t>
        <a:bodyPr/>
        <a:lstStyle/>
        <a:p>
          <a:endParaRPr lang="es-VE"/>
        </a:p>
      </dgm:t>
    </dgm:pt>
  </dgm:ptLst>
  <dgm:cxnLst>
    <dgm:cxn modelId="{D0E5D310-1E64-471E-B0A2-6FD7CF5CA211}" type="presOf" srcId="{2D0A4DD0-F924-4302-B460-68AEAE4DD779}" destId="{C06465D6-5B69-48C2-8FE1-D8186CB7BBE6}" srcOrd="0" destOrd="0" presId="urn:microsoft.com/office/officeart/2005/8/layout/lProcess1"/>
    <dgm:cxn modelId="{F3AA2873-BFAF-42D1-9398-6FED0010127E}" srcId="{6FFD5060-F123-4E81-A63A-3D659D930A68}" destId="{397C40A8-542F-4B4C-AC62-14EF3BEDD1E8}" srcOrd="0" destOrd="0" parTransId="{73077771-A4F5-469C-90BA-0262384224BE}" sibTransId="{5C72046F-C9F4-4FA5-878A-A0BD974DD546}"/>
    <dgm:cxn modelId="{95F38F51-697A-45A8-8B9E-ADBB0752AA58}" type="presOf" srcId="{5C72046F-C9F4-4FA5-878A-A0BD974DD546}" destId="{22F45863-C45D-45D5-9D4D-8EBC0632253F}" srcOrd="0" destOrd="0" presId="urn:microsoft.com/office/officeart/2005/8/layout/lProcess1"/>
    <dgm:cxn modelId="{8E4F083F-48D6-42CC-81CE-B9656366FD13}" type="presOf" srcId="{397C40A8-542F-4B4C-AC62-14EF3BEDD1E8}" destId="{43FEEBCC-0D60-400D-A3DA-002905072ACC}" srcOrd="0" destOrd="0" presId="urn:microsoft.com/office/officeart/2005/8/layout/lProcess1"/>
    <dgm:cxn modelId="{E626E81D-50E0-4A32-9F1F-CDE089652541}" type="presOf" srcId="{6FFD5060-F123-4E81-A63A-3D659D930A68}" destId="{F9FB7769-1C1E-4854-AE76-20B36D900B54}" srcOrd="0" destOrd="0" presId="urn:microsoft.com/office/officeart/2005/8/layout/lProcess1"/>
    <dgm:cxn modelId="{184779DF-EA34-4A0E-B266-7E35868EA0F9}" srcId="{B25E694E-D182-47A1-A681-AB8A1476A315}" destId="{8B20FD86-571E-468D-9451-C1B1C1B88618}" srcOrd="0" destOrd="0" parTransId="{0211B4E2-258C-42F4-8825-EF4330EF4875}" sibTransId="{552E8151-8272-47ED-BC38-4AA7918E44E1}"/>
    <dgm:cxn modelId="{C13BE641-D08B-4679-B6F0-BF9D42249C43}" type="presOf" srcId="{73077771-A4F5-469C-90BA-0262384224BE}" destId="{EE75D4A9-1952-449D-98FA-DE261EC637B4}" srcOrd="0" destOrd="0" presId="urn:microsoft.com/office/officeart/2005/8/layout/lProcess1"/>
    <dgm:cxn modelId="{37D4FBA7-78FD-4CD9-822D-F05C19FF16E3}" srcId="{6FFD5060-F123-4E81-A63A-3D659D930A68}" destId="{2D0A4DD0-F924-4302-B460-68AEAE4DD779}" srcOrd="1" destOrd="0" parTransId="{08676DBA-DD43-4745-ABDF-B64CF50264ED}" sibTransId="{D9D71DC3-72FF-4EB5-ABBC-FE1DB0EE7DC1}"/>
    <dgm:cxn modelId="{0CFA19D7-6B55-4BD5-BF53-DC81B9DFA0E1}" srcId="{FA4C5F6C-70A2-4B1F-88C1-B754C279BAC9}" destId="{6FFD5060-F123-4E81-A63A-3D659D930A68}" srcOrd="0" destOrd="0" parTransId="{CE12EA42-73A7-4BDC-8DDD-96A89F1F114C}" sibTransId="{D8890B9E-1299-48A2-8E94-C1FDFAA3F1A7}"/>
    <dgm:cxn modelId="{3AC6967C-6C97-4308-B88C-47847FE3D911}" type="presOf" srcId="{FA4C5F6C-70A2-4B1F-88C1-B754C279BAC9}" destId="{EA6AE85C-0EA4-4B5F-AE8A-46270DA8DF5E}" srcOrd="0" destOrd="0" presId="urn:microsoft.com/office/officeart/2005/8/layout/lProcess1"/>
    <dgm:cxn modelId="{0ABC4509-40EA-41E9-91E9-AD670E6DDDF5}" type="presOf" srcId="{0211B4E2-258C-42F4-8825-EF4330EF4875}" destId="{7A3AFBAA-CF24-4EB7-9D26-887BFA43D5B0}" srcOrd="0" destOrd="0" presId="urn:microsoft.com/office/officeart/2005/8/layout/lProcess1"/>
    <dgm:cxn modelId="{B1AB04F3-4BD9-4116-A42B-20DA5B639E17}" srcId="{FA4C5F6C-70A2-4B1F-88C1-B754C279BAC9}" destId="{B25E694E-D182-47A1-A681-AB8A1476A315}" srcOrd="1" destOrd="0" parTransId="{1144BF40-7703-4C91-813B-E74C35F67F57}" sibTransId="{9A538BC7-CBF1-4B79-89CC-0EE634D0696A}"/>
    <dgm:cxn modelId="{95D736F7-B4A2-4DC3-A2D5-273F4D7D0CF2}" type="presOf" srcId="{8B20FD86-571E-468D-9451-C1B1C1B88618}" destId="{78228849-F8B8-469F-B8ED-ABDF22C52E10}" srcOrd="0" destOrd="0" presId="urn:microsoft.com/office/officeart/2005/8/layout/lProcess1"/>
    <dgm:cxn modelId="{0DC52E7E-312C-414A-91D3-167018FA6FAC}" type="presOf" srcId="{B25E694E-D182-47A1-A681-AB8A1476A315}" destId="{ABF19EE4-4854-4E39-9326-95B037391F14}" srcOrd="0" destOrd="0" presId="urn:microsoft.com/office/officeart/2005/8/layout/lProcess1"/>
    <dgm:cxn modelId="{DBB14130-2395-4794-BE98-4BB139189695}" type="presParOf" srcId="{EA6AE85C-0EA4-4B5F-AE8A-46270DA8DF5E}" destId="{2B66E84B-4D49-40BF-83E5-29AF40797DDF}" srcOrd="0" destOrd="0" presId="urn:microsoft.com/office/officeart/2005/8/layout/lProcess1"/>
    <dgm:cxn modelId="{ACF02638-CF4D-48AB-9C18-427B0F4B625A}" type="presParOf" srcId="{2B66E84B-4D49-40BF-83E5-29AF40797DDF}" destId="{F9FB7769-1C1E-4854-AE76-20B36D900B54}" srcOrd="0" destOrd="0" presId="urn:microsoft.com/office/officeart/2005/8/layout/lProcess1"/>
    <dgm:cxn modelId="{1B4F4D66-A862-40E6-8568-DDE5C3267D06}" type="presParOf" srcId="{2B66E84B-4D49-40BF-83E5-29AF40797DDF}" destId="{EE75D4A9-1952-449D-98FA-DE261EC637B4}" srcOrd="1" destOrd="0" presId="urn:microsoft.com/office/officeart/2005/8/layout/lProcess1"/>
    <dgm:cxn modelId="{A503FBF0-8F6E-48DA-A2DA-6985AA345E4F}" type="presParOf" srcId="{2B66E84B-4D49-40BF-83E5-29AF40797DDF}" destId="{43FEEBCC-0D60-400D-A3DA-002905072ACC}" srcOrd="2" destOrd="0" presId="urn:microsoft.com/office/officeart/2005/8/layout/lProcess1"/>
    <dgm:cxn modelId="{F2C43E73-C3C8-45E0-961D-96A78C120A86}" type="presParOf" srcId="{2B66E84B-4D49-40BF-83E5-29AF40797DDF}" destId="{22F45863-C45D-45D5-9D4D-8EBC0632253F}" srcOrd="3" destOrd="0" presId="urn:microsoft.com/office/officeart/2005/8/layout/lProcess1"/>
    <dgm:cxn modelId="{EF1426CE-D94F-41EA-92F5-20E6C961E7F9}" type="presParOf" srcId="{2B66E84B-4D49-40BF-83E5-29AF40797DDF}" destId="{C06465D6-5B69-48C2-8FE1-D8186CB7BBE6}" srcOrd="4" destOrd="0" presId="urn:microsoft.com/office/officeart/2005/8/layout/lProcess1"/>
    <dgm:cxn modelId="{605D0AC2-AA4B-4837-9CAD-3CF53223F92D}" type="presParOf" srcId="{EA6AE85C-0EA4-4B5F-AE8A-46270DA8DF5E}" destId="{C2A2D117-CDB4-4F02-B9BF-853C946033DA}" srcOrd="1" destOrd="0" presId="urn:microsoft.com/office/officeart/2005/8/layout/lProcess1"/>
    <dgm:cxn modelId="{4245C30F-2B06-4C52-82F7-71A1FEACF423}" type="presParOf" srcId="{EA6AE85C-0EA4-4B5F-AE8A-46270DA8DF5E}" destId="{6B44AF89-13AA-472D-8318-3074C1B85518}" srcOrd="2" destOrd="0" presId="urn:microsoft.com/office/officeart/2005/8/layout/lProcess1"/>
    <dgm:cxn modelId="{653CBCFF-3794-4230-8A3A-961E4F93EA32}" type="presParOf" srcId="{6B44AF89-13AA-472D-8318-3074C1B85518}" destId="{ABF19EE4-4854-4E39-9326-95B037391F14}" srcOrd="0" destOrd="0" presId="urn:microsoft.com/office/officeart/2005/8/layout/lProcess1"/>
    <dgm:cxn modelId="{96B8F3E4-58F8-4FCA-860E-6CE42A977818}" type="presParOf" srcId="{6B44AF89-13AA-472D-8318-3074C1B85518}" destId="{7A3AFBAA-CF24-4EB7-9D26-887BFA43D5B0}" srcOrd="1" destOrd="0" presId="urn:microsoft.com/office/officeart/2005/8/layout/lProcess1"/>
    <dgm:cxn modelId="{73F7E4F2-4D0D-47B2-97FA-38CDF14E4CDE}" type="presParOf" srcId="{6B44AF89-13AA-472D-8318-3074C1B85518}" destId="{78228849-F8B8-469F-B8ED-ABDF22C52E10}" srcOrd="2" destOrd="0" presId="urn:microsoft.com/office/officeart/2005/8/layout/l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1B624E-7514-41B3-B5A4-3FE056DD8915}" type="doc">
      <dgm:prSet loTypeId="urn:microsoft.com/office/officeart/2005/8/layout/vProcess5" loCatId="process" qsTypeId="urn:microsoft.com/office/officeart/2005/8/quickstyle/3d1" qsCatId="3D" csTypeId="urn:microsoft.com/office/officeart/2005/8/colors/accent0_1" csCatId="mainScheme" phldr="1"/>
      <dgm:spPr/>
      <dgm:t>
        <a:bodyPr/>
        <a:lstStyle/>
        <a:p>
          <a:endParaRPr lang="es-VE"/>
        </a:p>
      </dgm:t>
    </dgm:pt>
    <dgm:pt modelId="{CF3E8EE0-2AC9-46C6-8E5F-A343EEDDF972}">
      <dgm:prSet phldrT="[Texto]" custT="1"/>
      <dgm:spPr/>
      <dgm:t>
        <a:bodyPr/>
        <a:lstStyle/>
        <a:p>
          <a:pPr algn="just"/>
          <a:r>
            <a:rPr lang="es-MX" sz="1400" b="0" i="0" dirty="0" smtClean="0"/>
            <a:t>La pregunta del ciclo no puede ser respondida, a la luz de la presente revisión sistemática,</a:t>
          </a:r>
        </a:p>
        <a:p>
          <a:pPr algn="just"/>
          <a:r>
            <a:rPr lang="es-MX" sz="1400" b="0" i="0" dirty="0" smtClean="0"/>
            <a:t>Si bien la evaluación de mortalidad a 30 días y la supervivencia en los estudios con HR ajustado según efecto de factores de confusión mostró diferencias a favor de la reparación de VM, los autores del estudio dejaron en claro que estos factores de confusión, no fueron completamente controlados, lo cual deja en tela de juicio, de antemano, los resultados que pudieran obtenerse.</a:t>
          </a:r>
          <a:endParaRPr lang="es-VE" sz="1400" dirty="0"/>
        </a:p>
      </dgm:t>
    </dgm:pt>
    <dgm:pt modelId="{325973CB-FFD7-415C-AC47-0FDC86E87E13}" type="parTrans" cxnId="{F9DBF06F-5230-402E-B2D1-8EA2A5317141}">
      <dgm:prSet/>
      <dgm:spPr/>
      <dgm:t>
        <a:bodyPr/>
        <a:lstStyle/>
        <a:p>
          <a:endParaRPr lang="es-VE"/>
        </a:p>
      </dgm:t>
    </dgm:pt>
    <dgm:pt modelId="{E4F9378D-DA93-441C-A052-8392AD697FC8}" type="sibTrans" cxnId="{F9DBF06F-5230-402E-B2D1-8EA2A5317141}">
      <dgm:prSet/>
      <dgm:spPr>
        <a:solidFill>
          <a:srgbClr val="008DF7">
            <a:alpha val="90000"/>
          </a:srgbClr>
        </a:solidFill>
      </dgm:spPr>
      <dgm:t>
        <a:bodyPr/>
        <a:lstStyle/>
        <a:p>
          <a:endParaRPr lang="es-VE"/>
        </a:p>
      </dgm:t>
    </dgm:pt>
    <dgm:pt modelId="{9CFE7E57-2C56-445F-AD49-8FFD1AEE3F0D}">
      <dgm:prSet phldrT="[Texto]" custT="1"/>
      <dgm:spPr/>
      <dgm:t>
        <a:bodyPr/>
        <a:lstStyle/>
        <a:p>
          <a:pPr algn="just"/>
          <a:r>
            <a:rPr lang="es-MX" sz="1600" b="0" i="0" dirty="0" smtClean="0"/>
            <a:t>El hecho que los autores tuvieran necesidad de evaluar sensibilidad de efecto de factores de confusión a través del análisis por subgrupos con HR ajustado y sin HR ajustado, deja ver la presencia de cierto grado de heterogeneidad entre el total de estudios analizados, lo cual también afecta la fiabilidad de los resultados encontrados</a:t>
          </a:r>
          <a:r>
            <a:rPr lang="es-MX" sz="1400" b="0" i="0" dirty="0" smtClean="0"/>
            <a:t>.</a:t>
          </a:r>
          <a:endParaRPr lang="es-VE" sz="1400" dirty="0">
            <a:latin typeface="Century Gothic" pitchFamily="34" charset="0"/>
          </a:endParaRPr>
        </a:p>
      </dgm:t>
    </dgm:pt>
    <dgm:pt modelId="{B03FD63F-C456-4A9C-B4AA-75503F4680CC}" type="parTrans" cxnId="{628B7730-407D-4A27-BD44-26856F8ABD51}">
      <dgm:prSet/>
      <dgm:spPr/>
      <dgm:t>
        <a:bodyPr/>
        <a:lstStyle/>
        <a:p>
          <a:endParaRPr lang="es-VE"/>
        </a:p>
      </dgm:t>
    </dgm:pt>
    <dgm:pt modelId="{09CC0B80-CBB0-4747-98BE-090B1D94224D}" type="sibTrans" cxnId="{628B7730-407D-4A27-BD44-26856F8ABD51}">
      <dgm:prSet/>
      <dgm:spPr>
        <a:solidFill>
          <a:srgbClr val="008DF7">
            <a:alpha val="90000"/>
          </a:srgbClr>
        </a:solidFill>
      </dgm:spPr>
      <dgm:t>
        <a:bodyPr/>
        <a:lstStyle/>
        <a:p>
          <a:endParaRPr lang="es-VE"/>
        </a:p>
      </dgm:t>
    </dgm:pt>
    <dgm:pt modelId="{17D016D0-7617-42E4-8BB0-0F82C72BCF7F}" type="pres">
      <dgm:prSet presAssocID="{FB1B624E-7514-41B3-B5A4-3FE056DD8915}" presName="outerComposite" presStyleCnt="0">
        <dgm:presLayoutVars>
          <dgm:chMax val="5"/>
          <dgm:dir/>
          <dgm:resizeHandles val="exact"/>
        </dgm:presLayoutVars>
      </dgm:prSet>
      <dgm:spPr/>
      <dgm:t>
        <a:bodyPr/>
        <a:lstStyle/>
        <a:p>
          <a:endParaRPr lang="es-VE"/>
        </a:p>
      </dgm:t>
    </dgm:pt>
    <dgm:pt modelId="{BD7CD5AF-04C1-4E4F-AA42-FFCFDA09F811}" type="pres">
      <dgm:prSet presAssocID="{FB1B624E-7514-41B3-B5A4-3FE056DD8915}" presName="dummyMaxCanvas" presStyleCnt="0">
        <dgm:presLayoutVars/>
      </dgm:prSet>
      <dgm:spPr/>
    </dgm:pt>
    <dgm:pt modelId="{866AB4BC-C77D-4F97-A7F4-BD9DD4D1BC10}" type="pres">
      <dgm:prSet presAssocID="{FB1B624E-7514-41B3-B5A4-3FE056DD8915}" presName="TwoNodes_1" presStyleLbl="node1" presStyleIdx="0" presStyleCnt="2" custLinFactNeighborX="518" custLinFactNeighborY="-2385">
        <dgm:presLayoutVars>
          <dgm:bulletEnabled val="1"/>
        </dgm:presLayoutVars>
      </dgm:prSet>
      <dgm:spPr/>
      <dgm:t>
        <a:bodyPr/>
        <a:lstStyle/>
        <a:p>
          <a:endParaRPr lang="es-ES"/>
        </a:p>
      </dgm:t>
    </dgm:pt>
    <dgm:pt modelId="{4FEA30BC-56FB-4739-AD67-CD76CAE7A729}" type="pres">
      <dgm:prSet presAssocID="{FB1B624E-7514-41B3-B5A4-3FE056DD8915}" presName="TwoNodes_2" presStyleLbl="node1" presStyleIdx="1" presStyleCnt="2">
        <dgm:presLayoutVars>
          <dgm:bulletEnabled val="1"/>
        </dgm:presLayoutVars>
      </dgm:prSet>
      <dgm:spPr/>
      <dgm:t>
        <a:bodyPr/>
        <a:lstStyle/>
        <a:p>
          <a:endParaRPr lang="es-ES"/>
        </a:p>
      </dgm:t>
    </dgm:pt>
    <dgm:pt modelId="{AA8611EE-9495-42BF-8F5A-0508AD61DAC3}" type="pres">
      <dgm:prSet presAssocID="{FB1B624E-7514-41B3-B5A4-3FE056DD8915}" presName="TwoConn_1-2" presStyleLbl="fgAccFollowNode1" presStyleIdx="0" presStyleCnt="1">
        <dgm:presLayoutVars>
          <dgm:bulletEnabled val="1"/>
        </dgm:presLayoutVars>
      </dgm:prSet>
      <dgm:spPr/>
      <dgm:t>
        <a:bodyPr/>
        <a:lstStyle/>
        <a:p>
          <a:endParaRPr lang="es-ES"/>
        </a:p>
      </dgm:t>
    </dgm:pt>
    <dgm:pt modelId="{F814B936-87D9-4048-8C9C-4051804D9DE3}" type="pres">
      <dgm:prSet presAssocID="{FB1B624E-7514-41B3-B5A4-3FE056DD8915}" presName="TwoNodes_1_text" presStyleLbl="node1" presStyleIdx="1" presStyleCnt="2">
        <dgm:presLayoutVars>
          <dgm:bulletEnabled val="1"/>
        </dgm:presLayoutVars>
      </dgm:prSet>
      <dgm:spPr/>
      <dgm:t>
        <a:bodyPr/>
        <a:lstStyle/>
        <a:p>
          <a:endParaRPr lang="es-ES"/>
        </a:p>
      </dgm:t>
    </dgm:pt>
    <dgm:pt modelId="{61152F29-D0BF-4EE7-89CD-B4F77B53D23D}" type="pres">
      <dgm:prSet presAssocID="{FB1B624E-7514-41B3-B5A4-3FE056DD8915}" presName="TwoNodes_2_text" presStyleLbl="node1" presStyleIdx="1" presStyleCnt="2">
        <dgm:presLayoutVars>
          <dgm:bulletEnabled val="1"/>
        </dgm:presLayoutVars>
      </dgm:prSet>
      <dgm:spPr/>
      <dgm:t>
        <a:bodyPr/>
        <a:lstStyle/>
        <a:p>
          <a:endParaRPr lang="es-ES"/>
        </a:p>
      </dgm:t>
    </dgm:pt>
  </dgm:ptLst>
  <dgm:cxnLst>
    <dgm:cxn modelId="{628B7730-407D-4A27-BD44-26856F8ABD51}" srcId="{FB1B624E-7514-41B3-B5A4-3FE056DD8915}" destId="{9CFE7E57-2C56-445F-AD49-8FFD1AEE3F0D}" srcOrd="1" destOrd="0" parTransId="{B03FD63F-C456-4A9C-B4AA-75503F4680CC}" sibTransId="{09CC0B80-CBB0-4747-98BE-090B1D94224D}"/>
    <dgm:cxn modelId="{EEC8F15C-9529-4073-AC76-EA319A5547C4}" type="presOf" srcId="{9CFE7E57-2C56-445F-AD49-8FFD1AEE3F0D}" destId="{4FEA30BC-56FB-4739-AD67-CD76CAE7A729}" srcOrd="0" destOrd="0" presId="urn:microsoft.com/office/officeart/2005/8/layout/vProcess5"/>
    <dgm:cxn modelId="{F9DBF06F-5230-402E-B2D1-8EA2A5317141}" srcId="{FB1B624E-7514-41B3-B5A4-3FE056DD8915}" destId="{CF3E8EE0-2AC9-46C6-8E5F-A343EEDDF972}" srcOrd="0" destOrd="0" parTransId="{325973CB-FFD7-415C-AC47-0FDC86E87E13}" sibTransId="{E4F9378D-DA93-441C-A052-8392AD697FC8}"/>
    <dgm:cxn modelId="{F8C1B612-9846-4384-B8F1-14F74EE34276}" type="presOf" srcId="{FB1B624E-7514-41B3-B5A4-3FE056DD8915}" destId="{17D016D0-7617-42E4-8BB0-0F82C72BCF7F}" srcOrd="0" destOrd="0" presId="urn:microsoft.com/office/officeart/2005/8/layout/vProcess5"/>
    <dgm:cxn modelId="{F352BC08-191B-40B0-8A7E-FB1AF29243CD}" type="presOf" srcId="{CF3E8EE0-2AC9-46C6-8E5F-A343EEDDF972}" destId="{866AB4BC-C77D-4F97-A7F4-BD9DD4D1BC10}" srcOrd="0" destOrd="0" presId="urn:microsoft.com/office/officeart/2005/8/layout/vProcess5"/>
    <dgm:cxn modelId="{C64AD6A5-57D1-47AB-B377-5F0C8EA6FBF4}" type="presOf" srcId="{E4F9378D-DA93-441C-A052-8392AD697FC8}" destId="{AA8611EE-9495-42BF-8F5A-0508AD61DAC3}" srcOrd="0" destOrd="0" presId="urn:microsoft.com/office/officeart/2005/8/layout/vProcess5"/>
    <dgm:cxn modelId="{CA85B6C6-E3A5-4C15-B63E-0EAED2A24226}" type="presOf" srcId="{CF3E8EE0-2AC9-46C6-8E5F-A343EEDDF972}" destId="{F814B936-87D9-4048-8C9C-4051804D9DE3}" srcOrd="1" destOrd="0" presId="urn:microsoft.com/office/officeart/2005/8/layout/vProcess5"/>
    <dgm:cxn modelId="{CF843FE2-31C0-4270-A7D4-03BD21AE53CC}" type="presOf" srcId="{9CFE7E57-2C56-445F-AD49-8FFD1AEE3F0D}" destId="{61152F29-D0BF-4EE7-89CD-B4F77B53D23D}" srcOrd="1" destOrd="0" presId="urn:microsoft.com/office/officeart/2005/8/layout/vProcess5"/>
    <dgm:cxn modelId="{CCA479F0-B257-4CB0-AAE3-616604A80966}" type="presParOf" srcId="{17D016D0-7617-42E4-8BB0-0F82C72BCF7F}" destId="{BD7CD5AF-04C1-4E4F-AA42-FFCFDA09F811}" srcOrd="0" destOrd="0" presId="urn:microsoft.com/office/officeart/2005/8/layout/vProcess5"/>
    <dgm:cxn modelId="{639E4838-13BF-4101-8C27-E9D8092FE955}" type="presParOf" srcId="{17D016D0-7617-42E4-8BB0-0F82C72BCF7F}" destId="{866AB4BC-C77D-4F97-A7F4-BD9DD4D1BC10}" srcOrd="1" destOrd="0" presId="urn:microsoft.com/office/officeart/2005/8/layout/vProcess5"/>
    <dgm:cxn modelId="{3FB3C38B-1B0A-40C8-8843-F93E410AFC3F}" type="presParOf" srcId="{17D016D0-7617-42E4-8BB0-0F82C72BCF7F}" destId="{4FEA30BC-56FB-4739-AD67-CD76CAE7A729}" srcOrd="2" destOrd="0" presId="urn:microsoft.com/office/officeart/2005/8/layout/vProcess5"/>
    <dgm:cxn modelId="{DDFB506B-2F83-48AD-A30D-15CB1E47DFC7}" type="presParOf" srcId="{17D016D0-7617-42E4-8BB0-0F82C72BCF7F}" destId="{AA8611EE-9495-42BF-8F5A-0508AD61DAC3}" srcOrd="3" destOrd="0" presId="urn:microsoft.com/office/officeart/2005/8/layout/vProcess5"/>
    <dgm:cxn modelId="{86B4B270-4B18-44A2-B860-821A2CDBF941}" type="presParOf" srcId="{17D016D0-7617-42E4-8BB0-0F82C72BCF7F}" destId="{F814B936-87D9-4048-8C9C-4051804D9DE3}" srcOrd="4" destOrd="0" presId="urn:microsoft.com/office/officeart/2005/8/layout/vProcess5"/>
    <dgm:cxn modelId="{34AE89AC-09A8-4963-B7CB-DC900B39F925}" type="presParOf" srcId="{17D016D0-7617-42E4-8BB0-0F82C72BCF7F}" destId="{61152F29-D0BF-4EE7-89CD-B4F77B53D23D}" srcOrd="5"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1B624E-7514-41B3-B5A4-3FE056DD8915}" type="doc">
      <dgm:prSet loTypeId="urn:microsoft.com/office/officeart/2005/8/layout/vProcess5" loCatId="process" qsTypeId="urn:microsoft.com/office/officeart/2005/8/quickstyle/3d1" qsCatId="3D" csTypeId="urn:microsoft.com/office/officeart/2005/8/colors/accent0_1" csCatId="mainScheme" phldr="1"/>
      <dgm:spPr/>
      <dgm:t>
        <a:bodyPr/>
        <a:lstStyle/>
        <a:p>
          <a:endParaRPr lang="es-VE"/>
        </a:p>
      </dgm:t>
    </dgm:pt>
    <dgm:pt modelId="{CF3E8EE0-2AC9-46C6-8E5F-A343EEDDF972}">
      <dgm:prSet phldrT="[Texto]" custT="1"/>
      <dgm:spPr/>
      <dgm:t>
        <a:bodyPr/>
        <a:lstStyle/>
        <a:p>
          <a:pPr algn="just"/>
          <a:r>
            <a:rPr lang="es-VE" sz="1800" dirty="0" smtClean="0">
              <a:latin typeface="Century Gothic" pitchFamily="34" charset="0"/>
            </a:rPr>
            <a:t>Tener en consideración que se escogieron artículos publicados entre 1965 y 2010, por lo cual la diferencia en técnica de procedimientos, tratamiento medico , ha variado mucho en la actualidad; asimismo los estudios presentaban alta heterogeneidad siendo poco comparables .</a:t>
          </a:r>
          <a:endParaRPr lang="es-VE" sz="1800" dirty="0"/>
        </a:p>
      </dgm:t>
    </dgm:pt>
    <dgm:pt modelId="{325973CB-FFD7-415C-AC47-0FDC86E87E13}" type="parTrans" cxnId="{F9DBF06F-5230-402E-B2D1-8EA2A5317141}">
      <dgm:prSet/>
      <dgm:spPr/>
      <dgm:t>
        <a:bodyPr/>
        <a:lstStyle/>
        <a:p>
          <a:endParaRPr lang="es-VE"/>
        </a:p>
      </dgm:t>
    </dgm:pt>
    <dgm:pt modelId="{E4F9378D-DA93-441C-A052-8392AD697FC8}" type="sibTrans" cxnId="{F9DBF06F-5230-402E-B2D1-8EA2A5317141}">
      <dgm:prSet/>
      <dgm:spPr>
        <a:solidFill>
          <a:srgbClr val="008DF7">
            <a:alpha val="90000"/>
          </a:srgbClr>
        </a:solidFill>
      </dgm:spPr>
      <dgm:t>
        <a:bodyPr/>
        <a:lstStyle/>
        <a:p>
          <a:endParaRPr lang="es-VE"/>
        </a:p>
      </dgm:t>
    </dgm:pt>
    <dgm:pt modelId="{17D016D0-7617-42E4-8BB0-0F82C72BCF7F}" type="pres">
      <dgm:prSet presAssocID="{FB1B624E-7514-41B3-B5A4-3FE056DD8915}" presName="outerComposite" presStyleCnt="0">
        <dgm:presLayoutVars>
          <dgm:chMax val="5"/>
          <dgm:dir/>
          <dgm:resizeHandles val="exact"/>
        </dgm:presLayoutVars>
      </dgm:prSet>
      <dgm:spPr/>
      <dgm:t>
        <a:bodyPr/>
        <a:lstStyle/>
        <a:p>
          <a:endParaRPr lang="es-VE"/>
        </a:p>
      </dgm:t>
    </dgm:pt>
    <dgm:pt modelId="{BD7CD5AF-04C1-4E4F-AA42-FFCFDA09F811}" type="pres">
      <dgm:prSet presAssocID="{FB1B624E-7514-41B3-B5A4-3FE056DD8915}" presName="dummyMaxCanvas" presStyleCnt="0">
        <dgm:presLayoutVars/>
      </dgm:prSet>
      <dgm:spPr/>
    </dgm:pt>
    <dgm:pt modelId="{7971C920-0A90-444E-A279-4C62157C968C}" type="pres">
      <dgm:prSet presAssocID="{FB1B624E-7514-41B3-B5A4-3FE056DD8915}" presName="OneNode_1" presStyleLbl="node1" presStyleIdx="0" presStyleCnt="1">
        <dgm:presLayoutVars>
          <dgm:bulletEnabled val="1"/>
        </dgm:presLayoutVars>
      </dgm:prSet>
      <dgm:spPr/>
      <dgm:t>
        <a:bodyPr/>
        <a:lstStyle/>
        <a:p>
          <a:endParaRPr lang="es-ES"/>
        </a:p>
      </dgm:t>
    </dgm:pt>
  </dgm:ptLst>
  <dgm:cxnLst>
    <dgm:cxn modelId="{F9DBF06F-5230-402E-B2D1-8EA2A5317141}" srcId="{FB1B624E-7514-41B3-B5A4-3FE056DD8915}" destId="{CF3E8EE0-2AC9-46C6-8E5F-A343EEDDF972}" srcOrd="0" destOrd="0" parTransId="{325973CB-FFD7-415C-AC47-0FDC86E87E13}" sibTransId="{E4F9378D-DA93-441C-A052-8392AD697FC8}"/>
    <dgm:cxn modelId="{9AD41A8B-8D42-4FC4-83BE-5F7838D7EC24}" type="presOf" srcId="{CF3E8EE0-2AC9-46C6-8E5F-A343EEDDF972}" destId="{7971C920-0A90-444E-A279-4C62157C968C}" srcOrd="0" destOrd="0" presId="urn:microsoft.com/office/officeart/2005/8/layout/vProcess5"/>
    <dgm:cxn modelId="{3006A5BC-181A-4D5D-BD54-748E81D26CA1}" type="presOf" srcId="{FB1B624E-7514-41B3-B5A4-3FE056DD8915}" destId="{17D016D0-7617-42E4-8BB0-0F82C72BCF7F}" srcOrd="0" destOrd="0" presId="urn:microsoft.com/office/officeart/2005/8/layout/vProcess5"/>
    <dgm:cxn modelId="{0320FF4A-5EE6-4583-BAE4-0F457D6E08ED}" type="presParOf" srcId="{17D016D0-7617-42E4-8BB0-0F82C72BCF7F}" destId="{BD7CD5AF-04C1-4E4F-AA42-FFCFDA09F811}" srcOrd="0" destOrd="0" presId="urn:microsoft.com/office/officeart/2005/8/layout/vProcess5"/>
    <dgm:cxn modelId="{1BB525C7-BB9C-45C4-9BAC-4EA6CF25842D}" type="presParOf" srcId="{17D016D0-7617-42E4-8BB0-0F82C72BCF7F}" destId="{7971C920-0A90-444E-A279-4C62157C968C}" srcOrd="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7263291-AF9B-40AC-86FB-A4BC679DE9B1}" type="datetime1">
              <a:rPr lang="es-ES" smtClean="0"/>
              <a:pPr rtl="0"/>
              <a:t>28/05/2019</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604A0D4-B89B-4ADD-AF9E-38636B40EE4E}" type="slidenum">
              <a:rPr lang="es-ES" smtClean="0"/>
              <a:pPr rtl="0"/>
              <a:t>‹Nº›</a:t>
            </a:fld>
            <a:endParaRPr lang="es-ES" dirty="0"/>
          </a:p>
        </p:txBody>
      </p:sp>
    </p:spTree>
    <p:extLst>
      <p:ext uri="{BB962C8B-B14F-4D97-AF65-F5344CB8AC3E}">
        <p14:creationId xmlns:p14="http://schemas.microsoft.com/office/powerpoint/2010/main" xmlns="" val="42473891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37F807C-0218-4A41-8347-EABE14BBB239}" type="datetime1">
              <a:rPr lang="es-ES" noProof="0" smtClean="0"/>
              <a:pPr rtl="0"/>
              <a:t>28/05/2019</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es-ES" noProof="0" dirty="0" smtClean="0"/>
              <a:t>Haga clic para modificar los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2869989-EB00-4EE7-BCB5-25BDC5BB29F8}" type="slidenum">
              <a:rPr lang="es-ES" noProof="0" smtClean="0"/>
              <a:pPr rtl="0"/>
              <a:t>‹Nº›</a:t>
            </a:fld>
            <a:endParaRPr lang="es-ES" noProof="0" dirty="0"/>
          </a:p>
        </p:txBody>
      </p:sp>
    </p:spTree>
    <p:extLst>
      <p:ext uri="{BB962C8B-B14F-4D97-AF65-F5344CB8AC3E}">
        <p14:creationId xmlns:p14="http://schemas.microsoft.com/office/powerpoint/2010/main" xmlns="" val="21936361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pPr rtl="0"/>
              <a:t>1</a:t>
            </a:fld>
            <a:endParaRPr lang="es-ES" dirty="0"/>
          </a:p>
        </p:txBody>
      </p:sp>
    </p:spTree>
    <p:extLst>
      <p:ext uri="{BB962C8B-B14F-4D97-AF65-F5344CB8AC3E}">
        <p14:creationId xmlns:p14="http://schemas.microsoft.com/office/powerpoint/2010/main" xmlns="" val="1459974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sz="1200" kern="1200" dirty="0" smtClean="0">
              <a:solidFill>
                <a:schemeClr val="tx1"/>
              </a:solidFill>
              <a:latin typeface="+mn-lt"/>
              <a:ea typeface="+mn-ea"/>
              <a:cs typeface="+mn-cs"/>
            </a:endParaRPr>
          </a:p>
          <a:p>
            <a:endParaRPr lang="es-VE" dirty="0"/>
          </a:p>
        </p:txBody>
      </p:sp>
      <p:sp>
        <p:nvSpPr>
          <p:cNvPr id="4" name="3 Marcador de número de diapositiva"/>
          <p:cNvSpPr>
            <a:spLocks noGrp="1"/>
          </p:cNvSpPr>
          <p:nvPr>
            <p:ph type="sldNum" sz="quarter" idx="10"/>
          </p:nvPr>
        </p:nvSpPr>
        <p:spPr/>
        <p:txBody>
          <a:bodyPr/>
          <a:lstStyle/>
          <a:p>
            <a:fld id="{6503D962-F30E-46F9-901F-374E76948662}" type="slidenum">
              <a:rPr lang="es-VE" smtClean="0"/>
              <a:pPr/>
              <a:t>17</a:t>
            </a:fld>
            <a:endParaRPr lang="es-VE"/>
          </a:p>
        </p:txBody>
      </p:sp>
    </p:spTree>
    <p:extLst>
      <p:ext uri="{BB962C8B-B14F-4D97-AF65-F5344CB8AC3E}">
        <p14:creationId xmlns:p14="http://schemas.microsoft.com/office/powerpoint/2010/main" xmlns="" val="147322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pPr/>
              <a:t>19</a:t>
            </a:fld>
            <a:endParaRPr lang="es-VE"/>
          </a:p>
        </p:txBody>
      </p:sp>
    </p:spTree>
    <p:extLst>
      <p:ext uri="{BB962C8B-B14F-4D97-AF65-F5344CB8AC3E}">
        <p14:creationId xmlns:p14="http://schemas.microsoft.com/office/powerpoint/2010/main" xmlns="" val="2840790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lgn="just">
              <a:buAutoNum type="arabicPeriod"/>
            </a:pPr>
            <a:r>
              <a:rPr lang="en-US" sz="1200" b="0" i="0" u="none" strike="noStrike" kern="1200" baseline="0" dirty="0" smtClean="0">
                <a:solidFill>
                  <a:schemeClr val="tx1"/>
                </a:solidFill>
                <a:latin typeface="+mn-lt"/>
                <a:ea typeface="+mn-ea"/>
                <a:cs typeface="+mn-cs"/>
              </a:rPr>
              <a:t>CABG indicates coronary artery bypass grafting; MVR, mitral valve repair; NYHA, New York Heart Association; LVESD, left ventricular end systolic diameter; and LVEDD, left ventricular end diastolic diameter. *Mitral regurgitation, tricuspid regurgitation, and left ventricle values displayed </a:t>
            </a:r>
            <a:r>
              <a:rPr lang="es-VE" sz="1200" b="0" i="0" u="none" strike="noStrike" kern="1200" baseline="0" dirty="0" err="1" smtClean="0">
                <a:solidFill>
                  <a:schemeClr val="tx1"/>
                </a:solidFill>
                <a:latin typeface="+mn-lt"/>
                <a:ea typeface="+mn-ea"/>
                <a:cs typeface="+mn-cs"/>
              </a:rPr>
              <a:t>were</a:t>
            </a:r>
            <a:r>
              <a:rPr lang="es-VE" sz="1200" b="0" i="0" u="none" strike="noStrike" kern="1200" baseline="0" dirty="0" smtClean="0">
                <a:solidFill>
                  <a:schemeClr val="tx1"/>
                </a:solidFill>
                <a:latin typeface="+mn-lt"/>
                <a:ea typeface="+mn-ea"/>
                <a:cs typeface="+mn-cs"/>
              </a:rPr>
              <a:t> </a:t>
            </a:r>
            <a:r>
              <a:rPr lang="es-VE" sz="1200" b="0" i="0" u="none" strike="noStrike" kern="1200" baseline="0" dirty="0" err="1" smtClean="0">
                <a:solidFill>
                  <a:schemeClr val="tx1"/>
                </a:solidFill>
                <a:latin typeface="+mn-lt"/>
                <a:ea typeface="+mn-ea"/>
                <a:cs typeface="+mn-cs"/>
              </a:rPr>
              <a:t>measured</a:t>
            </a:r>
            <a:r>
              <a:rPr lang="es-VE" sz="1200" b="0" i="0" u="none" strike="noStrike" kern="1200" baseline="0" dirty="0" smtClean="0">
                <a:solidFill>
                  <a:schemeClr val="tx1"/>
                </a:solidFill>
                <a:latin typeface="+mn-lt"/>
                <a:ea typeface="+mn-ea"/>
                <a:cs typeface="+mn-cs"/>
              </a:rPr>
              <a:t> </a:t>
            </a:r>
            <a:r>
              <a:rPr lang="es-VE" sz="1200" b="0" i="0" u="none" strike="noStrike" kern="1200" baseline="0" dirty="0" err="1" smtClean="0">
                <a:solidFill>
                  <a:schemeClr val="tx1"/>
                </a:solidFill>
                <a:latin typeface="+mn-lt"/>
                <a:ea typeface="+mn-ea"/>
                <a:cs typeface="+mn-cs"/>
              </a:rPr>
              <a:t>by</a:t>
            </a:r>
            <a:r>
              <a:rPr lang="es-VE" sz="1200" b="0" i="0" u="none" strike="noStrike" kern="1200" baseline="0" dirty="0" smtClean="0">
                <a:solidFill>
                  <a:schemeClr val="tx1"/>
                </a:solidFill>
                <a:latin typeface="+mn-lt"/>
                <a:ea typeface="+mn-ea"/>
                <a:cs typeface="+mn-cs"/>
              </a:rPr>
              <a:t> </a:t>
            </a:r>
            <a:r>
              <a:rPr lang="es-VE" sz="1200" b="0" i="0" u="none" strike="noStrike" kern="1200" baseline="0" dirty="0" err="1" smtClean="0">
                <a:solidFill>
                  <a:schemeClr val="tx1"/>
                </a:solidFill>
                <a:latin typeface="+mn-lt"/>
                <a:ea typeface="+mn-ea"/>
                <a:cs typeface="+mn-cs"/>
              </a:rPr>
              <a:t>echocardiography</a:t>
            </a:r>
            <a:r>
              <a:rPr lang="es-VE" sz="1200" b="0" i="0" u="none" strike="noStrike" kern="1200" baseline="0" dirty="0" smtClean="0">
                <a:solidFill>
                  <a:schemeClr val="tx1"/>
                </a:solidFill>
                <a:latin typeface="+mn-lt"/>
                <a:ea typeface="+mn-ea"/>
                <a:cs typeface="+mn-cs"/>
              </a:rPr>
              <a:t>.</a:t>
            </a:r>
          </a:p>
          <a:p>
            <a:pPr marL="228600" indent="-228600" algn="just">
              <a:buAutoNum type="arabicPeriod"/>
            </a:pPr>
            <a:endParaRPr lang="es-VE" sz="1200" b="0" i="0" u="none" strike="noStrike" kern="1200" baseline="0" dirty="0" smtClean="0">
              <a:solidFill>
                <a:schemeClr val="tx1"/>
              </a:solidFill>
              <a:latin typeface="+mn-lt"/>
              <a:ea typeface="+mn-ea"/>
              <a:cs typeface="+mn-cs"/>
            </a:endParaRPr>
          </a:p>
          <a:p>
            <a:pPr marL="228600" indent="-228600">
              <a:buAutoNum type="arabicPeriod"/>
            </a:pPr>
            <a:endParaRPr lang="es-VE"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noProof="0" smtClean="0"/>
              <a:pPr rtl="0"/>
              <a:t>21</a:t>
            </a:fld>
            <a:endParaRPr lang="es-ES" noProof="0" dirty="0"/>
          </a:p>
        </p:txBody>
      </p:sp>
    </p:spTree>
    <p:extLst>
      <p:ext uri="{BB962C8B-B14F-4D97-AF65-F5344CB8AC3E}">
        <p14:creationId xmlns:p14="http://schemas.microsoft.com/office/powerpoint/2010/main" xmlns="" val="1644556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lgn="just">
              <a:buAutoNum type="arabicPeriod"/>
            </a:pPr>
            <a:r>
              <a:rPr lang="en-US" sz="1200" b="0" i="0" u="none" strike="noStrike" kern="1200" baseline="0" dirty="0" smtClean="0">
                <a:solidFill>
                  <a:schemeClr val="tx1"/>
                </a:solidFill>
                <a:latin typeface="+mn-lt"/>
                <a:ea typeface="+mn-ea"/>
                <a:cs typeface="+mn-cs"/>
              </a:rPr>
              <a:t>CABG indicates coronary artery bypass grafting; MVR, mitral valve repair; NYHA, New York Heart Association; LVESD, left ventricular end systolic diameter; and LVEDD, left ventricular end diastolic diameter. *Mitral regurgitation, tricuspid regurgitation, and left ventricle values displayed </a:t>
            </a:r>
            <a:r>
              <a:rPr lang="es-VE" sz="1200" b="0" i="0" u="none" strike="noStrike" kern="1200" baseline="0" dirty="0" err="1" smtClean="0">
                <a:solidFill>
                  <a:schemeClr val="tx1"/>
                </a:solidFill>
                <a:latin typeface="+mn-lt"/>
                <a:ea typeface="+mn-ea"/>
                <a:cs typeface="+mn-cs"/>
              </a:rPr>
              <a:t>were</a:t>
            </a:r>
            <a:r>
              <a:rPr lang="es-VE" sz="1200" b="0" i="0" u="none" strike="noStrike" kern="1200" baseline="0" dirty="0" smtClean="0">
                <a:solidFill>
                  <a:schemeClr val="tx1"/>
                </a:solidFill>
                <a:latin typeface="+mn-lt"/>
                <a:ea typeface="+mn-ea"/>
                <a:cs typeface="+mn-cs"/>
              </a:rPr>
              <a:t> </a:t>
            </a:r>
            <a:r>
              <a:rPr lang="es-VE" sz="1200" b="0" i="0" u="none" strike="noStrike" kern="1200" baseline="0" dirty="0" err="1" smtClean="0">
                <a:solidFill>
                  <a:schemeClr val="tx1"/>
                </a:solidFill>
                <a:latin typeface="+mn-lt"/>
                <a:ea typeface="+mn-ea"/>
                <a:cs typeface="+mn-cs"/>
              </a:rPr>
              <a:t>measured</a:t>
            </a:r>
            <a:r>
              <a:rPr lang="es-VE" sz="1200" b="0" i="0" u="none" strike="noStrike" kern="1200" baseline="0" dirty="0" smtClean="0">
                <a:solidFill>
                  <a:schemeClr val="tx1"/>
                </a:solidFill>
                <a:latin typeface="+mn-lt"/>
                <a:ea typeface="+mn-ea"/>
                <a:cs typeface="+mn-cs"/>
              </a:rPr>
              <a:t> </a:t>
            </a:r>
            <a:r>
              <a:rPr lang="es-VE" sz="1200" b="0" i="0" u="none" strike="noStrike" kern="1200" baseline="0" dirty="0" err="1" smtClean="0">
                <a:solidFill>
                  <a:schemeClr val="tx1"/>
                </a:solidFill>
                <a:latin typeface="+mn-lt"/>
                <a:ea typeface="+mn-ea"/>
                <a:cs typeface="+mn-cs"/>
              </a:rPr>
              <a:t>by</a:t>
            </a:r>
            <a:r>
              <a:rPr lang="es-VE" sz="1200" b="0" i="0" u="none" strike="noStrike" kern="1200" baseline="0" dirty="0" smtClean="0">
                <a:solidFill>
                  <a:schemeClr val="tx1"/>
                </a:solidFill>
                <a:latin typeface="+mn-lt"/>
                <a:ea typeface="+mn-ea"/>
                <a:cs typeface="+mn-cs"/>
              </a:rPr>
              <a:t> </a:t>
            </a:r>
            <a:r>
              <a:rPr lang="es-VE" sz="1200" b="0" i="0" u="none" strike="noStrike" kern="1200" baseline="0" dirty="0" err="1" smtClean="0">
                <a:solidFill>
                  <a:schemeClr val="tx1"/>
                </a:solidFill>
                <a:latin typeface="+mn-lt"/>
                <a:ea typeface="+mn-ea"/>
                <a:cs typeface="+mn-cs"/>
              </a:rPr>
              <a:t>echocardiography</a:t>
            </a:r>
            <a:r>
              <a:rPr lang="es-VE" sz="1200" b="0" i="0" u="none" strike="noStrike" kern="1200" baseline="0" dirty="0" smtClean="0">
                <a:solidFill>
                  <a:schemeClr val="tx1"/>
                </a:solidFill>
                <a:latin typeface="+mn-lt"/>
                <a:ea typeface="+mn-ea"/>
                <a:cs typeface="+mn-cs"/>
              </a:rPr>
              <a:t>.</a:t>
            </a:r>
          </a:p>
          <a:p>
            <a:pPr marL="228600" indent="-228600" algn="just">
              <a:buAutoNum type="arabicPeriod"/>
            </a:pPr>
            <a:r>
              <a:rPr lang="es-VE" sz="1200" b="0" i="0" u="none" strike="noStrike" kern="1200" baseline="0" dirty="0" smtClean="0">
                <a:solidFill>
                  <a:schemeClr val="tx1"/>
                </a:solidFill>
                <a:latin typeface="+mn-lt"/>
                <a:ea typeface="+mn-ea"/>
                <a:cs typeface="+mn-cs"/>
              </a:rPr>
              <a:t>PREGUNTAR A ANTONELLA</a:t>
            </a:r>
          </a:p>
          <a:p>
            <a:pPr marL="228600" indent="-228600">
              <a:buAutoNum type="arabicPeriod"/>
            </a:pPr>
            <a:endParaRPr lang="es-VE"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noProof="0" smtClean="0"/>
              <a:pPr rtl="0"/>
              <a:t>22</a:t>
            </a:fld>
            <a:endParaRPr lang="es-ES" noProof="0" dirty="0"/>
          </a:p>
        </p:txBody>
      </p:sp>
    </p:spTree>
    <p:extLst>
      <p:ext uri="{BB962C8B-B14F-4D97-AF65-F5344CB8AC3E}">
        <p14:creationId xmlns:p14="http://schemas.microsoft.com/office/powerpoint/2010/main" xmlns="" val="395738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lgn="just">
              <a:buAutoNum type="arabicPeriod"/>
            </a:pPr>
            <a:r>
              <a:rPr lang="en-US" sz="1200" b="0" i="0" u="none" strike="noStrike" kern="1200" baseline="0" dirty="0" smtClean="0">
                <a:solidFill>
                  <a:schemeClr val="tx1"/>
                </a:solidFill>
                <a:latin typeface="+mn-lt"/>
                <a:ea typeface="+mn-ea"/>
                <a:cs typeface="+mn-cs"/>
              </a:rPr>
              <a:t>CABG indicates coronary artery bypass grafting; MVR, mitral valve repair; NYHA, New York Heart Association; LVESD, left ventricular end systolic diameter; and LVEDD, left ventricular end diastolic diameter. *Mitral regurgitation, tricuspid regurgitation, and left ventricle values displayed </a:t>
            </a:r>
            <a:r>
              <a:rPr lang="es-VE" sz="1200" b="0" i="0" u="none" strike="noStrike" kern="1200" baseline="0" dirty="0" err="1" smtClean="0">
                <a:solidFill>
                  <a:schemeClr val="tx1"/>
                </a:solidFill>
                <a:latin typeface="+mn-lt"/>
                <a:ea typeface="+mn-ea"/>
                <a:cs typeface="+mn-cs"/>
              </a:rPr>
              <a:t>were</a:t>
            </a:r>
            <a:r>
              <a:rPr lang="es-VE" sz="1200" b="0" i="0" u="none" strike="noStrike" kern="1200" baseline="0" dirty="0" smtClean="0">
                <a:solidFill>
                  <a:schemeClr val="tx1"/>
                </a:solidFill>
                <a:latin typeface="+mn-lt"/>
                <a:ea typeface="+mn-ea"/>
                <a:cs typeface="+mn-cs"/>
              </a:rPr>
              <a:t> </a:t>
            </a:r>
            <a:r>
              <a:rPr lang="es-VE" sz="1200" b="0" i="0" u="none" strike="noStrike" kern="1200" baseline="0" dirty="0" err="1" smtClean="0">
                <a:solidFill>
                  <a:schemeClr val="tx1"/>
                </a:solidFill>
                <a:latin typeface="+mn-lt"/>
                <a:ea typeface="+mn-ea"/>
                <a:cs typeface="+mn-cs"/>
              </a:rPr>
              <a:t>measured</a:t>
            </a:r>
            <a:r>
              <a:rPr lang="es-VE" sz="1200" b="0" i="0" u="none" strike="noStrike" kern="1200" baseline="0" dirty="0" smtClean="0">
                <a:solidFill>
                  <a:schemeClr val="tx1"/>
                </a:solidFill>
                <a:latin typeface="+mn-lt"/>
                <a:ea typeface="+mn-ea"/>
                <a:cs typeface="+mn-cs"/>
              </a:rPr>
              <a:t> </a:t>
            </a:r>
            <a:r>
              <a:rPr lang="es-VE" sz="1200" b="0" i="0" u="none" strike="noStrike" kern="1200" baseline="0" dirty="0" err="1" smtClean="0">
                <a:solidFill>
                  <a:schemeClr val="tx1"/>
                </a:solidFill>
                <a:latin typeface="+mn-lt"/>
                <a:ea typeface="+mn-ea"/>
                <a:cs typeface="+mn-cs"/>
              </a:rPr>
              <a:t>by</a:t>
            </a:r>
            <a:r>
              <a:rPr lang="es-VE" sz="1200" b="0" i="0" u="none" strike="noStrike" kern="1200" baseline="0" dirty="0" smtClean="0">
                <a:solidFill>
                  <a:schemeClr val="tx1"/>
                </a:solidFill>
                <a:latin typeface="+mn-lt"/>
                <a:ea typeface="+mn-ea"/>
                <a:cs typeface="+mn-cs"/>
              </a:rPr>
              <a:t> </a:t>
            </a:r>
            <a:r>
              <a:rPr lang="es-VE" sz="1200" b="0" i="0" u="none" strike="noStrike" kern="1200" baseline="0" dirty="0" err="1" smtClean="0">
                <a:solidFill>
                  <a:schemeClr val="tx1"/>
                </a:solidFill>
                <a:latin typeface="+mn-lt"/>
                <a:ea typeface="+mn-ea"/>
                <a:cs typeface="+mn-cs"/>
              </a:rPr>
              <a:t>echocardiography</a:t>
            </a:r>
            <a:r>
              <a:rPr lang="es-VE" sz="1200" b="0" i="0" u="none" strike="noStrike" kern="1200" baseline="0" dirty="0" smtClean="0">
                <a:solidFill>
                  <a:schemeClr val="tx1"/>
                </a:solidFill>
                <a:latin typeface="+mn-lt"/>
                <a:ea typeface="+mn-ea"/>
                <a:cs typeface="+mn-cs"/>
              </a:rPr>
              <a:t>.</a:t>
            </a:r>
          </a:p>
          <a:p>
            <a:pPr marL="228600" indent="-228600" algn="just">
              <a:buAutoNum type="arabicPeriod"/>
            </a:pPr>
            <a:r>
              <a:rPr lang="es-VE" sz="1200" b="0" i="0" u="none" strike="noStrike" kern="1200" baseline="0" dirty="0" smtClean="0">
                <a:solidFill>
                  <a:schemeClr val="tx1"/>
                </a:solidFill>
                <a:latin typeface="+mn-lt"/>
                <a:ea typeface="+mn-ea"/>
                <a:cs typeface="+mn-cs"/>
              </a:rPr>
              <a:t>PREGUNTAR A ANTONELLA</a:t>
            </a:r>
          </a:p>
          <a:p>
            <a:pPr marL="228600" indent="-228600">
              <a:buAutoNum type="arabicPeriod"/>
            </a:pPr>
            <a:endParaRPr lang="es-VE"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noProof="0" smtClean="0"/>
              <a:pPr rtl="0"/>
              <a:t>23</a:t>
            </a:fld>
            <a:endParaRPr lang="es-ES" noProof="0" dirty="0"/>
          </a:p>
        </p:txBody>
      </p:sp>
    </p:spTree>
    <p:extLst>
      <p:ext uri="{BB962C8B-B14F-4D97-AF65-F5344CB8AC3E}">
        <p14:creationId xmlns:p14="http://schemas.microsoft.com/office/powerpoint/2010/main" xmlns="" val="530668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El consumo máximo de oxígeno es también un indicador pronóstico importante en la insuficiencia cardíaca. 24 Estudios anteriores informaron una mejora en la supervivencia al aumentar los valores máximos de consumo de oxígeno, y es de notar que el consumo máximo de oxígeno aumentó significativamente en el grupo de CABG más MVR. En contraste, los pacientes en el grupo de solo CABG lo que sugiere un pronóstico adverso.</a:t>
            </a:r>
          </a:p>
          <a:p>
            <a:r>
              <a:rPr lang="es-VE" dirty="0" smtClean="0"/>
              <a:t>. Los resultados del ensayo RIME sugieren que la corrección de grados moderados de RM además de la revascularización de la arteria coronaria también es importante para permitir una remodelación inversa adecuada del LV y mejorar la capacidad funcional y los síntomas</a:t>
            </a:r>
          </a:p>
        </p:txBody>
      </p:sp>
      <p:sp>
        <p:nvSpPr>
          <p:cNvPr id="4" name="Marcador de número de diapositiva 3"/>
          <p:cNvSpPr>
            <a:spLocks noGrp="1"/>
          </p:cNvSpPr>
          <p:nvPr>
            <p:ph type="sldNum" sz="quarter" idx="10"/>
          </p:nvPr>
        </p:nvSpPr>
        <p:spPr/>
        <p:txBody>
          <a:bodyPr/>
          <a:lstStyle/>
          <a:p>
            <a:fld id="{79E3C6CD-ABE1-4AA3-B30A-6D32737117AE}" type="slidenum">
              <a:rPr lang="es-VE" smtClean="0"/>
              <a:pPr/>
              <a:t>24</a:t>
            </a:fld>
            <a:endParaRPr lang="es-VE"/>
          </a:p>
        </p:txBody>
      </p:sp>
    </p:spTree>
    <p:extLst>
      <p:ext uri="{BB962C8B-B14F-4D97-AF65-F5344CB8AC3E}">
        <p14:creationId xmlns:p14="http://schemas.microsoft.com/office/powerpoint/2010/main" xmlns="" val="1347115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Duke Databank of Cardiovascular Disease (DDCD)</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27</a:t>
            </a:fld>
            <a:endParaRPr lang="en-US"/>
          </a:p>
        </p:txBody>
      </p:sp>
    </p:spTree>
    <p:extLst>
      <p:ext uri="{BB962C8B-B14F-4D97-AF65-F5344CB8AC3E}">
        <p14:creationId xmlns:p14="http://schemas.microsoft.com/office/powerpoint/2010/main" xmlns="" val="562706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S" sz="1200" dirty="0" smtClean="0"/>
              <a:t>La información sobre la muerte se recopila a través de entrevistas con familiares, revisiones de hospitales. resúmenes de alta y certificados de defunción, y el Índice Nacional de Defunciones, que proporciona la causa de la muerte según la Clasificación Internacional de Enfermedades, 10a Revisión</a:t>
            </a:r>
            <a:r>
              <a:rPr lang="es-ES"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S" dirty="0" smtClean="0"/>
              <a:t>Fueron</a:t>
            </a:r>
            <a:r>
              <a:rPr lang="es-ES" baseline="0" dirty="0" smtClean="0"/>
              <a:t> analizados dentro de los 30 días de la cateterización </a:t>
            </a: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28</a:t>
            </a:fld>
            <a:endParaRPr lang="en-US"/>
          </a:p>
        </p:txBody>
      </p:sp>
    </p:spTree>
    <p:extLst>
      <p:ext uri="{BB962C8B-B14F-4D97-AF65-F5344CB8AC3E}">
        <p14:creationId xmlns:p14="http://schemas.microsoft.com/office/powerpoint/2010/main" xmlns="" val="258735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Los pacientes fueron analizados según si inicialmente fueron sometidos a tratamiento médico,</a:t>
            </a:r>
            <a:br>
              <a:rPr lang="es-ES" sz="1200" kern="1200" dirty="0" smtClean="0">
                <a:solidFill>
                  <a:schemeClr val="tx1"/>
                </a:solidFill>
                <a:latin typeface="+mn-lt"/>
                <a:ea typeface="+mn-ea"/>
                <a:cs typeface="+mn-cs"/>
              </a:rPr>
            </a:br>
            <a:r>
              <a:rPr lang="es-ES" sz="1200" kern="1200" dirty="0" smtClean="0">
                <a:solidFill>
                  <a:schemeClr val="tx1"/>
                </a:solidFill>
                <a:latin typeface="+mn-lt"/>
                <a:ea typeface="+mn-ea"/>
                <a:cs typeface="+mn-cs"/>
              </a:rPr>
              <a:t>Reparación o reemplazo de la válvula mitral (MVRR) de PCI, CABG solo o CABG + dentro de los 30 días de </a:t>
            </a:r>
            <a:r>
              <a:rPr lang="es-ES" sz="1200" kern="1200" dirty="0" err="1" smtClean="0">
                <a:solidFill>
                  <a:schemeClr val="tx1"/>
                </a:solidFill>
                <a:latin typeface="+mn-lt"/>
                <a:ea typeface="+mn-ea"/>
                <a:cs typeface="+mn-cs"/>
              </a:rPr>
              <a:t>cateterización</a:t>
            </a:r>
            <a:r>
              <a:rPr lang="es-ES" sz="1200" kern="1200" dirty="0" smtClean="0">
                <a:solidFill>
                  <a:schemeClr val="tx1"/>
                </a:solidFill>
                <a:latin typeface="+mn-lt"/>
                <a:ea typeface="+mn-ea"/>
                <a:cs typeface="+mn-cs"/>
              </a:rPr>
              <a:t>. Para minimizar la influencia del sesgo de tiempo de espera, los pacientes que murieron en el Se excluyó el grupo de tratamiento médico dentro de los 5 días de la </a:t>
            </a:r>
            <a:r>
              <a:rPr lang="es-ES" sz="1200" kern="1200" dirty="0" err="1" smtClean="0">
                <a:solidFill>
                  <a:schemeClr val="tx1"/>
                </a:solidFill>
                <a:latin typeface="+mn-lt"/>
                <a:ea typeface="+mn-ea"/>
                <a:cs typeface="+mn-cs"/>
              </a:rPr>
              <a:t>cateterización</a:t>
            </a:r>
            <a:r>
              <a:rPr lang="es-ES" sz="1200" kern="1200" dirty="0" smtClean="0">
                <a:solidFill>
                  <a:schemeClr val="tx1"/>
                </a:solidFill>
                <a:latin typeface="+mn-lt"/>
                <a:ea typeface="+mn-ea"/>
                <a:cs typeface="+mn-cs"/>
              </a:rPr>
              <a:t>. Operatorio las estrategias para PCI y CABG quedaron a discreción del médico tratante. Del mismo modo, el la decisión de realizar la reparación o el reemplazo de la válvula mitral y la elección de la prótesis mitral, quedó a discreción del cirujano asistente. Una vez que un paciente fue asignado a un tratamiento En esta categoría, él o ella se mantuvo en ese grupo hasta la muerte o el final del seguimiento. Período, independientemente de los cruces terapéuticos. La variable predictiva principal fue IMR estrategia de tratamiento y la variable de resultado fue la supervivencia global.</a:t>
            </a:r>
            <a:endParaRPr lang="es-VE" sz="1200" kern="1200" dirty="0" smtClean="0">
              <a:solidFill>
                <a:schemeClr val="tx1"/>
              </a:solidFill>
              <a:latin typeface="+mn-lt"/>
              <a:ea typeface="+mn-ea"/>
              <a:cs typeface="+mn-cs"/>
            </a:endParaRPr>
          </a:p>
          <a:p>
            <a:endParaRPr lang="es-VE"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29</a:t>
            </a:fld>
            <a:endParaRPr lang="en-US"/>
          </a:p>
        </p:txBody>
      </p:sp>
    </p:spTree>
    <p:extLst>
      <p:ext uri="{BB962C8B-B14F-4D97-AF65-F5344CB8AC3E}">
        <p14:creationId xmlns:p14="http://schemas.microsoft.com/office/powerpoint/2010/main" xmlns="" val="364045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Se realizaron un total de 109,438 </a:t>
            </a:r>
            <a:r>
              <a:rPr lang="es-ES" sz="1200" kern="1200" dirty="0" err="1" smtClean="0">
                <a:solidFill>
                  <a:schemeClr val="tx1"/>
                </a:solidFill>
                <a:latin typeface="+mn-lt"/>
                <a:ea typeface="+mn-ea"/>
                <a:cs typeface="+mn-cs"/>
              </a:rPr>
              <a:t>cateterizaciones</a:t>
            </a:r>
            <a:r>
              <a:rPr lang="es-ES" sz="1200" kern="1200" dirty="0" smtClean="0">
                <a:solidFill>
                  <a:schemeClr val="tx1"/>
                </a:solidFill>
                <a:latin typeface="+mn-lt"/>
                <a:ea typeface="+mn-ea"/>
                <a:cs typeface="+mn-cs"/>
              </a:rPr>
              <a:t> cardíacas en nuestra institución dentro del estudio. período. De estos, 22,571 casos fueron excluidos debido a la ausencia de CAD o falta de MR valuación, 49,759 debido a un grado de RM ≤ 1 y 32,119 debido a condiciones preexistentes,</a:t>
            </a:r>
            <a:br>
              <a:rPr lang="es-ES" sz="1200" kern="1200" dirty="0" smtClean="0">
                <a:solidFill>
                  <a:schemeClr val="tx1"/>
                </a:solidFill>
                <a:latin typeface="+mn-lt"/>
                <a:ea typeface="+mn-ea"/>
                <a:cs typeface="+mn-cs"/>
              </a:rPr>
            </a:br>
            <a:r>
              <a:rPr lang="es-ES" sz="1200" kern="1200" dirty="0" smtClean="0">
                <a:solidFill>
                  <a:schemeClr val="tx1"/>
                </a:solidFill>
                <a:latin typeface="+mn-lt"/>
                <a:ea typeface="+mn-ea"/>
                <a:cs typeface="+mn-cs"/>
              </a:rPr>
              <a:t>enfermedad concomitante, o pacientes en el grupo de tratamiento médico que murieron dentro de los 5 días de </a:t>
            </a:r>
            <a:r>
              <a:rPr lang="es-ES" sz="1200" kern="1200" dirty="0" err="1" smtClean="0">
                <a:solidFill>
                  <a:schemeClr val="tx1"/>
                </a:solidFill>
                <a:latin typeface="+mn-lt"/>
                <a:ea typeface="+mn-ea"/>
                <a:cs typeface="+mn-cs"/>
              </a:rPr>
              <a:t>cateterización</a:t>
            </a:r>
            <a:r>
              <a:rPr lang="es-ES" sz="1200" kern="1200" dirty="0" smtClean="0">
                <a:solidFill>
                  <a:schemeClr val="tx1"/>
                </a:solidFill>
                <a:latin typeface="+mn-lt"/>
                <a:ea typeface="+mn-ea"/>
                <a:cs typeface="+mn-cs"/>
              </a:rPr>
              <a:t> (n = 73) (Figura 1). Esto dio lugar a 4,989 pacientes incluidos en nuestro estudio. población, de los cuales 1.800 (36%) recibieron tratamiento médico, 1.295 (26%) fueron sometidos PCI, 1,651 (33%) fueron tratados con CABG solo, y 243 (5%) se sometieron a CABG + MVRR.  El grado de RM asignado se determinó mediante </a:t>
            </a:r>
            <a:r>
              <a:rPr lang="es-ES" sz="1200" kern="1200" dirty="0" err="1" smtClean="0">
                <a:solidFill>
                  <a:schemeClr val="tx1"/>
                </a:solidFill>
                <a:latin typeface="+mn-lt"/>
                <a:ea typeface="+mn-ea"/>
                <a:cs typeface="+mn-cs"/>
              </a:rPr>
              <a:t>ecocardiografía</a:t>
            </a:r>
            <a:r>
              <a:rPr lang="es-ES" sz="1200" kern="1200" dirty="0" smtClean="0">
                <a:solidFill>
                  <a:schemeClr val="tx1"/>
                </a:solidFill>
                <a:latin typeface="+mn-lt"/>
                <a:ea typeface="+mn-ea"/>
                <a:cs typeface="+mn-cs"/>
              </a:rPr>
              <a:t> para el 68% del estudio población (n = 3,394) con 32% (n = 1,595) determinada por ventriculografía izquierda.</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30</a:t>
            </a:fld>
            <a:endParaRPr lang="en-US"/>
          </a:p>
        </p:txBody>
      </p:sp>
    </p:spTree>
    <p:extLst>
      <p:ext uri="{BB962C8B-B14F-4D97-AF65-F5344CB8AC3E}">
        <p14:creationId xmlns:p14="http://schemas.microsoft.com/office/powerpoint/2010/main" xmlns="" val="352799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1. </a:t>
            </a:r>
            <a:r>
              <a:rPr lang="en-US" dirty="0" smtClean="0"/>
              <a:t>Multivariate Predictors of Overall Survival With IMR Used as a Categorical Variable </a:t>
            </a:r>
            <a:endParaRPr lang="es-VE" dirty="0" smtClean="0"/>
          </a:p>
          <a:p>
            <a:endParaRPr lang="es-VE"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noProof="0" smtClean="0"/>
              <a:pPr rtl="0"/>
              <a:t>3</a:t>
            </a:fld>
            <a:endParaRPr lang="es-ES" noProof="0" dirty="0"/>
          </a:p>
        </p:txBody>
      </p:sp>
    </p:spTree>
    <p:extLst>
      <p:ext uri="{BB962C8B-B14F-4D97-AF65-F5344CB8AC3E}">
        <p14:creationId xmlns:p14="http://schemas.microsoft.com/office/powerpoint/2010/main" xmlns="" val="4281944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pPr rtl="0"/>
            <a:fld id="{82869989-EB00-4EE7-BCB5-25BDC5BB29F8}" type="slidenum">
              <a:rPr lang="es-ES" noProof="0" smtClean="0"/>
              <a:pPr rtl="0"/>
              <a:t>31</a:t>
            </a:fld>
            <a:endParaRPr lang="es-ES" noProof="0" dirty="0"/>
          </a:p>
        </p:txBody>
      </p:sp>
    </p:spTree>
    <p:extLst>
      <p:ext uri="{BB962C8B-B14F-4D97-AF65-F5344CB8AC3E}">
        <p14:creationId xmlns:p14="http://schemas.microsoft.com/office/powerpoint/2010/main" xmlns="" val="674407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noProof="0" smtClean="0"/>
              <a:pPr rtl="0"/>
              <a:t>32</a:t>
            </a:fld>
            <a:endParaRPr lang="es-ES" noProof="0" dirty="0"/>
          </a:p>
        </p:txBody>
      </p:sp>
    </p:spTree>
    <p:extLst>
      <p:ext uri="{BB962C8B-B14F-4D97-AF65-F5344CB8AC3E}">
        <p14:creationId xmlns:p14="http://schemas.microsoft.com/office/powerpoint/2010/main" xmlns="" val="2376827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Durante los primeros 10 años del período de estudio, más pacientes recibieron tratamiento médico. en comparación con las otras modalidades de tratamiento, mientras que en los últimos 10 años del estudio La CABG sola fue la estrategia de tratamiento más común (Figura 2A). La proporción de los pacientes tratados médicamente disminuyeron del 44,4% en los primeros cinco años del estudio al 27,3% En los últimos cinco años. La proporción de pacientes tratados con ICP aumentó del 25,1% al 27,3%. CABG aumentó 26.6% a 39.0%, y CABG + MVRR 3.9% a 6.3%, </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33</a:t>
            </a:fld>
            <a:endParaRPr lang="en-US"/>
          </a:p>
        </p:txBody>
      </p:sp>
    </p:spTree>
    <p:extLst>
      <p:ext uri="{BB962C8B-B14F-4D97-AF65-F5344CB8AC3E}">
        <p14:creationId xmlns:p14="http://schemas.microsoft.com/office/powerpoint/2010/main" xmlns="" val="2804195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pPr rtl="0"/>
            <a:fld id="{82869989-EB00-4EE7-BCB5-25BDC5BB29F8}" type="slidenum">
              <a:rPr lang="es-ES" noProof="0" smtClean="0"/>
              <a:pPr rtl="0"/>
              <a:t>34</a:t>
            </a:fld>
            <a:endParaRPr lang="es-ES" noProof="0" dirty="0"/>
          </a:p>
        </p:txBody>
      </p:sp>
    </p:spTree>
    <p:extLst>
      <p:ext uri="{BB962C8B-B14F-4D97-AF65-F5344CB8AC3E}">
        <p14:creationId xmlns:p14="http://schemas.microsoft.com/office/powerpoint/2010/main" xmlns="" val="3798049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La mediana de duración del seguimiento para el estudio fue de 5,37 años. Utilizando </a:t>
            </a:r>
            <a:r>
              <a:rPr lang="es-ES" sz="1200" kern="1200" dirty="0" err="1" smtClean="0">
                <a:solidFill>
                  <a:schemeClr val="tx1"/>
                </a:solidFill>
                <a:latin typeface="+mn-lt"/>
                <a:ea typeface="+mn-ea"/>
                <a:cs typeface="+mn-cs"/>
              </a:rPr>
              <a:t>Kaplan-Meier</a:t>
            </a:r>
            <a:r>
              <a:rPr lang="es-ES" sz="1200" kern="1200" dirty="0" smtClean="0">
                <a:solidFill>
                  <a:schemeClr val="tx1"/>
                </a:solidFill>
                <a:latin typeface="+mn-lt"/>
                <a:ea typeface="+mn-ea"/>
                <a:cs typeface="+mn-cs"/>
              </a:rPr>
              <a:t/>
            </a:r>
            <a:br>
              <a:rPr lang="es-ES" sz="1200" kern="1200" dirty="0" smtClean="0">
                <a:solidFill>
                  <a:schemeClr val="tx1"/>
                </a:solidFill>
                <a:latin typeface="+mn-lt"/>
                <a:ea typeface="+mn-ea"/>
                <a:cs typeface="+mn-cs"/>
              </a:rPr>
            </a:br>
            <a:r>
              <a:rPr lang="es-ES" sz="1200" kern="1200" dirty="0" smtClean="0">
                <a:solidFill>
                  <a:schemeClr val="tx1"/>
                </a:solidFill>
                <a:latin typeface="+mn-lt"/>
                <a:ea typeface="+mn-ea"/>
                <a:cs typeface="+mn-cs"/>
              </a:rPr>
              <a:t>métodos, la mediana de la supervivencia no ajustada fue de 4.4 años para los pacientes sometidos a administración, 8,9 años para los pacientes tratados con ICP, 9,7 años para los pacientes sometidos a CABG solo, y 6.4 años para el grupo CABG + MVRR (Figura 3). </a:t>
            </a:r>
            <a:endParaRPr lang="es-VE"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35</a:t>
            </a:fld>
            <a:endParaRPr lang="en-US"/>
          </a:p>
        </p:txBody>
      </p:sp>
    </p:spTree>
    <p:extLst>
      <p:ext uri="{BB962C8B-B14F-4D97-AF65-F5344CB8AC3E}">
        <p14:creationId xmlns:p14="http://schemas.microsoft.com/office/powerpoint/2010/main" xmlns="" val="1315332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La mediana ajustada la supervivencia fue de 5,6 años para los pacientes sometidos a tratamiento médico, 6,8 años para los pacientes tratados con ICP, 9,7 años para pacientes sometidos a CABG solo y 8,1 años para el</a:t>
            </a:r>
            <a:br>
              <a:rPr lang="es-ES" sz="1200" kern="1200" dirty="0" smtClean="0">
                <a:solidFill>
                  <a:schemeClr val="tx1"/>
                </a:solidFill>
                <a:latin typeface="+mn-lt"/>
                <a:ea typeface="+mn-ea"/>
                <a:cs typeface="+mn-cs"/>
              </a:rPr>
            </a:br>
            <a:r>
              <a:rPr lang="es-ES" sz="1200" kern="1200" dirty="0" smtClean="0">
                <a:solidFill>
                  <a:schemeClr val="tx1"/>
                </a:solidFill>
                <a:latin typeface="+mn-lt"/>
                <a:ea typeface="+mn-ea"/>
                <a:cs typeface="+mn-cs"/>
              </a:rPr>
              <a:t>Grupo CABG + MVRR (Figura 4)</a:t>
            </a:r>
            <a:endParaRPr lang="es-VE" sz="1200" kern="1200" dirty="0" smtClean="0">
              <a:solidFill>
                <a:schemeClr val="tx1"/>
              </a:solidFill>
              <a:latin typeface="+mn-lt"/>
              <a:ea typeface="+mn-ea"/>
              <a:cs typeface="+mn-cs"/>
            </a:endParaRPr>
          </a:p>
          <a:p>
            <a:endParaRPr lang="es-VE"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36</a:t>
            </a:fld>
            <a:endParaRPr lang="en-US"/>
          </a:p>
        </p:txBody>
      </p:sp>
    </p:spTree>
    <p:extLst>
      <p:ext uri="{BB962C8B-B14F-4D97-AF65-F5344CB8AC3E}">
        <p14:creationId xmlns:p14="http://schemas.microsoft.com/office/powerpoint/2010/main" xmlns="" val="1730182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Los resultados del análisis de riesgos proporcionales de Cox que identifica la relación independiente entre las variables clínicas y la mortalidad se muestran en la Tabla 3. Después de ajustar por otros importantes características clínicas, los grupos de PCI, CABG solo y CABG + MVRR demostrado un riesgo significativamente menor de muerte en comparación con la terapia médica. En comparación con los pacientes que recibieron terapia médica, el grupo CABG solo demostró la menor riesgo de muerte [cociente de riesgo ajustado (AHR): 0.56, 95% de intervalo de confianza (IC): 0.51 - 0.62, p &lt;0.0001], seguido de CABG + MVRR (AHR: 0.69, CI: 0.57 - 0.82, p &lt;0.0001) y PCI (AHR 0.83, IC 95%: 0.76 - 0.92, p = 0.0002). </a:t>
            </a:r>
            <a:endParaRPr lang="es-VE"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37</a:t>
            </a:fld>
            <a:endParaRPr lang="en-US"/>
          </a:p>
        </p:txBody>
      </p:sp>
    </p:spTree>
    <p:extLst>
      <p:ext uri="{BB962C8B-B14F-4D97-AF65-F5344CB8AC3E}">
        <p14:creationId xmlns:p14="http://schemas.microsoft.com/office/powerpoint/2010/main" xmlns="" val="1368384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38</a:t>
            </a:fld>
            <a:endParaRPr lang="en-US"/>
          </a:p>
        </p:txBody>
      </p:sp>
    </p:spTree>
    <p:extLst>
      <p:ext uri="{BB962C8B-B14F-4D97-AF65-F5344CB8AC3E}">
        <p14:creationId xmlns:p14="http://schemas.microsoft.com/office/powerpoint/2010/main" xmlns="" val="2398571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noProof="0" smtClean="0"/>
              <a:pPr rtl="0"/>
              <a:t>39</a:t>
            </a:fld>
            <a:endParaRPr lang="es-ES" noProof="0" dirty="0"/>
          </a:p>
        </p:txBody>
      </p:sp>
    </p:spTree>
    <p:extLst>
      <p:ext uri="{BB962C8B-B14F-4D97-AF65-F5344CB8AC3E}">
        <p14:creationId xmlns:p14="http://schemas.microsoft.com/office/powerpoint/2010/main" xmlns="" val="2869301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En vista de este evidencia conflictiva, el objetivo fue realizar una</a:t>
            </a:r>
            <a:r>
              <a:rPr lang="es-VE" baseline="0" dirty="0" smtClean="0"/>
              <a:t> revisión sistemática y un </a:t>
            </a:r>
            <a:r>
              <a:rPr lang="es-VE" baseline="0" dirty="0" err="1" smtClean="0"/>
              <a:t>metaanalisis</a:t>
            </a:r>
            <a:r>
              <a:rPr lang="es-VE" baseline="0" dirty="0" smtClean="0"/>
              <a:t> con el objetivo de </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pPr/>
              <a:t>41</a:t>
            </a:fld>
            <a:endParaRPr lang="es-VE"/>
          </a:p>
        </p:txBody>
      </p:sp>
    </p:spTree>
    <p:extLst>
      <p:ext uri="{BB962C8B-B14F-4D97-AF65-F5344CB8AC3E}">
        <p14:creationId xmlns:p14="http://schemas.microsoft.com/office/powerpoint/2010/main" xmlns="" val="52697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VE" dirty="0" smtClean="0"/>
              <a:t>En</a:t>
            </a:r>
            <a:r>
              <a:rPr lang="es-VE" baseline="0" dirty="0" smtClean="0"/>
              <a:t> el párrafo de la ESC </a:t>
            </a:r>
            <a:r>
              <a:rPr lang="es-VE" baseline="0" dirty="0" err="1" smtClean="0"/>
              <a:t>Guidelines</a:t>
            </a:r>
            <a:r>
              <a:rPr lang="es-VE" baseline="0" dirty="0" smtClean="0"/>
              <a:t> 2017 : </a:t>
            </a:r>
            <a:r>
              <a:rPr lang="es-VE" sz="1200" b="0" i="0" u="none" strike="noStrike" kern="1200" baseline="0" dirty="0" smtClean="0">
                <a:solidFill>
                  <a:schemeClr val="tx1"/>
                </a:solidFill>
                <a:latin typeface="+mn-lt"/>
                <a:ea typeface="+mn-ea"/>
                <a:cs typeface="+mn-cs"/>
              </a:rPr>
              <a:t>Sin embargo, no esta claro que la insuficiencia mitral afecte al pronostico de manera independiente comparada con la </a:t>
            </a:r>
            <a:r>
              <a:rPr lang="es-VE" sz="1200" b="0" i="0" u="none" strike="noStrike" kern="1200" baseline="0" dirty="0" err="1" smtClean="0">
                <a:solidFill>
                  <a:schemeClr val="tx1"/>
                </a:solidFill>
                <a:latin typeface="+mn-lt"/>
                <a:ea typeface="+mn-ea"/>
                <a:cs typeface="+mn-cs"/>
              </a:rPr>
              <a:t>disfuncion</a:t>
            </a:r>
            <a:r>
              <a:rPr lang="es-VE" sz="1200" b="0" i="0" u="none" strike="noStrike" kern="1200" baseline="0" dirty="0" smtClean="0">
                <a:solidFill>
                  <a:schemeClr val="tx1"/>
                </a:solidFill>
                <a:latin typeface="+mn-lt"/>
                <a:ea typeface="+mn-ea"/>
                <a:cs typeface="+mn-cs"/>
              </a:rPr>
              <a:t> del VI. Hasta la fecha no se ha confirmado </a:t>
            </a:r>
            <a:r>
              <a:rPr lang="es-VE" sz="1200" b="0" i="0" u="none" strike="noStrike" kern="1200" baseline="0" dirty="0" err="1" smtClean="0">
                <a:solidFill>
                  <a:schemeClr val="tx1"/>
                </a:solidFill>
                <a:latin typeface="+mn-lt"/>
                <a:ea typeface="+mn-ea"/>
                <a:cs typeface="+mn-cs"/>
              </a:rPr>
              <a:t>ningun</a:t>
            </a:r>
            <a:r>
              <a:rPr lang="es-VE" sz="1200" b="0" i="0" u="none" strike="noStrike" kern="1200" baseline="0" dirty="0" smtClean="0">
                <a:solidFill>
                  <a:schemeClr val="tx1"/>
                </a:solidFill>
                <a:latin typeface="+mn-lt"/>
                <a:ea typeface="+mn-ea"/>
                <a:cs typeface="+mn-cs"/>
              </a:rPr>
              <a:t> beneficio derivado de la </a:t>
            </a:r>
            <a:r>
              <a:rPr lang="es-VE" sz="1200" b="0" i="0" u="none" strike="noStrike" kern="1200" baseline="0" dirty="0" err="1" smtClean="0">
                <a:solidFill>
                  <a:schemeClr val="tx1"/>
                </a:solidFill>
                <a:latin typeface="+mn-lt"/>
                <a:ea typeface="+mn-ea"/>
                <a:cs typeface="+mn-cs"/>
              </a:rPr>
              <a:t>reduccion</a:t>
            </a:r>
            <a:r>
              <a:rPr lang="es-VE" sz="1200" b="0" i="0" u="none" strike="noStrike" kern="1200" baseline="0" dirty="0" smtClean="0">
                <a:solidFill>
                  <a:schemeClr val="tx1"/>
                </a:solidFill>
                <a:latin typeface="+mn-lt"/>
                <a:ea typeface="+mn-ea"/>
                <a:cs typeface="+mn-cs"/>
              </a:rPr>
              <a:t> de la insuficiencia mitral secundaria.</a:t>
            </a:r>
          </a:p>
          <a:p>
            <a:pPr marL="228600" indent="-228600">
              <a:buAutoNum type="arabicPeriod"/>
            </a:pPr>
            <a:endParaRPr lang="es-VE" sz="1200" b="0" i="0" u="none" strike="noStrike" kern="1200" baseline="0" dirty="0" smtClean="0">
              <a:solidFill>
                <a:schemeClr val="tx1"/>
              </a:solidFill>
              <a:latin typeface="+mn-lt"/>
              <a:ea typeface="+mn-ea"/>
              <a:cs typeface="+mn-cs"/>
            </a:endParaRPr>
          </a:p>
          <a:p>
            <a:pPr marL="228600" indent="-228600">
              <a:buAutoNum type="arabicPeriod"/>
            </a:pPr>
            <a:endParaRPr lang="es-VE"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noProof="0" smtClean="0"/>
              <a:pPr rtl="0"/>
              <a:t>6</a:t>
            </a:fld>
            <a:endParaRPr lang="es-ES" noProof="0" dirty="0"/>
          </a:p>
        </p:txBody>
      </p:sp>
    </p:spTree>
    <p:extLst>
      <p:ext uri="{BB962C8B-B14F-4D97-AF65-F5344CB8AC3E}">
        <p14:creationId xmlns:p14="http://schemas.microsoft.com/office/powerpoint/2010/main" xmlns="" val="2267236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En consecuencia, el objetivo fue revisar los hallazgos de estudios anteriores que han comparado estas técnicas.</a:t>
            </a:r>
            <a:r>
              <a:rPr lang="es-ES" sz="1200" kern="1200" baseline="0" dirty="0" smtClean="0">
                <a:solidFill>
                  <a:schemeClr val="tx1"/>
                </a:solidFill>
                <a:effectLst/>
                <a:latin typeface="+mn-lt"/>
                <a:ea typeface="+mn-ea"/>
                <a:cs typeface="+mn-cs"/>
              </a:rPr>
              <a:t> Esta </a:t>
            </a:r>
            <a:r>
              <a:rPr lang="es-ES" sz="1200" kern="1200" dirty="0" smtClean="0">
                <a:solidFill>
                  <a:schemeClr val="tx1"/>
                </a:solidFill>
                <a:effectLst/>
                <a:latin typeface="+mn-lt"/>
                <a:ea typeface="+mn-ea"/>
                <a:cs typeface="+mn-cs"/>
              </a:rPr>
              <a:t>revisión pretende estimar</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pPr/>
              <a:t>51</a:t>
            </a:fld>
            <a:endParaRPr lang="es-VE"/>
          </a:p>
        </p:txBody>
      </p:sp>
    </p:spTree>
    <p:extLst>
      <p:ext uri="{BB962C8B-B14F-4D97-AF65-F5344CB8AC3E}">
        <p14:creationId xmlns:p14="http://schemas.microsoft.com/office/powerpoint/2010/main" xmlns="" val="1959636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Los resultados definidos en el protocolo fueron </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pPr/>
              <a:t>53</a:t>
            </a:fld>
            <a:endParaRPr lang="es-VE"/>
          </a:p>
        </p:txBody>
      </p:sp>
    </p:spTree>
    <p:extLst>
      <p:ext uri="{BB962C8B-B14F-4D97-AF65-F5344CB8AC3E}">
        <p14:creationId xmlns:p14="http://schemas.microsoft.com/office/powerpoint/2010/main" xmlns="" val="1848182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No se aplicaron restricciones de idioma. Los artículos de revisión se utilizaron solo para identificar estudios originales</a:t>
            </a:r>
            <a:endParaRPr lang="es-VE" dirty="0"/>
          </a:p>
        </p:txBody>
      </p:sp>
      <p:sp>
        <p:nvSpPr>
          <p:cNvPr id="4" name="Marcador de número de diapositiva 3"/>
          <p:cNvSpPr>
            <a:spLocks noGrp="1"/>
          </p:cNvSpPr>
          <p:nvPr>
            <p:ph type="sldNum" sz="quarter" idx="10"/>
          </p:nvPr>
        </p:nvSpPr>
        <p:spPr/>
        <p:txBody>
          <a:bodyPr/>
          <a:lstStyle/>
          <a:p>
            <a:fld id="{24527CF5-3509-499D-99CE-F534B79AB3AA}" type="slidenum">
              <a:rPr lang="es-VE" smtClean="0"/>
              <a:pPr/>
              <a:t>54</a:t>
            </a:fld>
            <a:endParaRPr lang="es-VE"/>
          </a:p>
        </p:txBody>
      </p:sp>
    </p:spTree>
    <p:extLst>
      <p:ext uri="{BB962C8B-B14F-4D97-AF65-F5344CB8AC3E}">
        <p14:creationId xmlns:p14="http://schemas.microsoft.com/office/powerpoint/2010/main" xmlns="" val="2270315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Figura 2. Diagrama de bosque que compara la mortalidad a los 30 días después de la reparación o reemplazo de MV.,</a:t>
            </a:r>
          </a:p>
          <a:p>
            <a:r>
              <a:rPr lang="es-ES" dirty="0" smtClean="0"/>
              <a:t>1er</a:t>
            </a:r>
            <a:r>
              <a:rPr lang="es-ES" baseline="0" dirty="0" smtClean="0"/>
              <a:t> columna nos muestra el nombre de los autores de los 12 estudios considerados para este </a:t>
            </a:r>
            <a:r>
              <a:rPr lang="es-ES" baseline="0" dirty="0" err="1" smtClean="0"/>
              <a:t>metaanalisis</a:t>
            </a:r>
            <a:endParaRPr lang="es-ES" baseline="0" dirty="0" smtClean="0"/>
          </a:p>
          <a:p>
            <a:r>
              <a:rPr lang="es-ES" baseline="0" dirty="0" smtClean="0"/>
              <a:t>2do y 3er columna corresponde a los casos llevados a </a:t>
            </a:r>
            <a:r>
              <a:rPr lang="es-ES" baseline="0" dirty="0" err="1" smtClean="0"/>
              <a:t>reparacion</a:t>
            </a:r>
            <a:r>
              <a:rPr lang="es-ES" baseline="0" dirty="0" smtClean="0"/>
              <a:t> de VM, 1er de ellas corresponde eventos de mortalidad a los 30 días y la siguiente al total casos paciente que fueron levados a cirugía de </a:t>
            </a:r>
            <a:r>
              <a:rPr lang="es-ES" baseline="0" dirty="0" err="1" smtClean="0"/>
              <a:t>repracion</a:t>
            </a:r>
            <a:r>
              <a:rPr lang="es-ES" baseline="0" dirty="0" smtClean="0"/>
              <a:t> de VM </a:t>
            </a:r>
          </a:p>
          <a:p>
            <a:r>
              <a:rPr lang="es-ES" baseline="0" dirty="0" smtClean="0"/>
              <a:t>5 ESTUDIOS FAVORECIOERN LA REPARACION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smtClean="0"/>
              <a:t>I</a:t>
            </a:r>
            <a:r>
              <a:rPr lang="es-VE" sz="1200" b="1" i="0" baseline="30000" dirty="0" smtClean="0">
                <a:solidFill>
                  <a:schemeClr val="bg1"/>
                </a:solidFill>
              </a:rPr>
              <a:t>2</a:t>
            </a:r>
            <a:r>
              <a:rPr lang="es-ES" baseline="0" dirty="0" smtClean="0"/>
              <a:t> 50 MODERADA HETEROGENEIDAD</a:t>
            </a:r>
            <a:endParaRPr lang="es-VE" dirty="0"/>
          </a:p>
        </p:txBody>
      </p:sp>
      <p:sp>
        <p:nvSpPr>
          <p:cNvPr id="4" name="Marcador de número de diapositiva 3"/>
          <p:cNvSpPr>
            <a:spLocks noGrp="1"/>
          </p:cNvSpPr>
          <p:nvPr>
            <p:ph type="sldNum" sz="quarter" idx="10"/>
          </p:nvPr>
        </p:nvSpPr>
        <p:spPr/>
        <p:txBody>
          <a:bodyPr/>
          <a:lstStyle/>
          <a:p>
            <a:fld id="{901B7CFB-9F2A-4B62-84F6-839712E52EBE}" type="slidenum">
              <a:rPr lang="es-VE" smtClean="0"/>
              <a:pPr/>
              <a:t>55</a:t>
            </a:fld>
            <a:endParaRPr lang="es-VE"/>
          </a:p>
        </p:txBody>
      </p:sp>
    </p:spTree>
    <p:extLst>
      <p:ext uri="{BB962C8B-B14F-4D97-AF65-F5344CB8AC3E}">
        <p14:creationId xmlns:p14="http://schemas.microsoft.com/office/powerpoint/2010/main" xmlns="" val="26139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901B7CFB-9F2A-4B62-84F6-839712E52EBE}" type="slidenum">
              <a:rPr lang="es-VE" smtClean="0"/>
              <a:pPr/>
              <a:t>56</a:t>
            </a:fld>
            <a:endParaRPr lang="es-VE"/>
          </a:p>
        </p:txBody>
      </p:sp>
    </p:spTree>
    <p:extLst>
      <p:ext uri="{BB962C8B-B14F-4D97-AF65-F5344CB8AC3E}">
        <p14:creationId xmlns:p14="http://schemas.microsoft.com/office/powerpoint/2010/main" xmlns="" val="2896353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sz="1200" kern="1200" dirty="0" smtClean="0">
              <a:solidFill>
                <a:schemeClr val="tx1"/>
              </a:solidFill>
              <a:latin typeface="+mn-lt"/>
              <a:ea typeface="+mn-ea"/>
              <a:cs typeface="+mn-cs"/>
            </a:endParaRPr>
          </a:p>
          <a:p>
            <a:endParaRPr lang="es-VE" dirty="0"/>
          </a:p>
        </p:txBody>
      </p:sp>
      <p:sp>
        <p:nvSpPr>
          <p:cNvPr id="4" name="3 Marcador de número de diapositiva"/>
          <p:cNvSpPr>
            <a:spLocks noGrp="1"/>
          </p:cNvSpPr>
          <p:nvPr>
            <p:ph type="sldNum" sz="quarter" idx="10"/>
          </p:nvPr>
        </p:nvSpPr>
        <p:spPr/>
        <p:txBody>
          <a:bodyPr/>
          <a:lstStyle/>
          <a:p>
            <a:fld id="{6503D962-F30E-46F9-901F-374E76948662}" type="slidenum">
              <a:rPr lang="es-VE" smtClean="0"/>
              <a:pPr/>
              <a:t>58</a:t>
            </a:fld>
            <a:endParaRPr lang="es-VE"/>
          </a:p>
        </p:txBody>
      </p:sp>
    </p:spTree>
    <p:extLst>
      <p:ext uri="{BB962C8B-B14F-4D97-AF65-F5344CB8AC3E}">
        <p14:creationId xmlns:p14="http://schemas.microsoft.com/office/powerpoint/2010/main" xmlns="" val="21805907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sz="1200" kern="1200" dirty="0" smtClean="0">
              <a:solidFill>
                <a:schemeClr val="tx1"/>
              </a:solidFill>
              <a:latin typeface="+mn-lt"/>
              <a:ea typeface="+mn-ea"/>
              <a:cs typeface="+mn-cs"/>
            </a:endParaRPr>
          </a:p>
          <a:p>
            <a:endParaRPr lang="es-VE" dirty="0"/>
          </a:p>
        </p:txBody>
      </p:sp>
      <p:sp>
        <p:nvSpPr>
          <p:cNvPr id="4" name="3 Marcador de número de diapositiva"/>
          <p:cNvSpPr>
            <a:spLocks noGrp="1"/>
          </p:cNvSpPr>
          <p:nvPr>
            <p:ph type="sldNum" sz="quarter" idx="10"/>
          </p:nvPr>
        </p:nvSpPr>
        <p:spPr/>
        <p:txBody>
          <a:bodyPr/>
          <a:lstStyle/>
          <a:p>
            <a:fld id="{6503D962-F30E-46F9-901F-374E76948662}" type="slidenum">
              <a:rPr lang="es-VE" smtClean="0"/>
              <a:pPr/>
              <a:t>59</a:t>
            </a:fld>
            <a:endParaRPr lang="es-VE"/>
          </a:p>
        </p:txBody>
      </p:sp>
    </p:spTree>
    <p:extLst>
      <p:ext uri="{BB962C8B-B14F-4D97-AF65-F5344CB8AC3E}">
        <p14:creationId xmlns:p14="http://schemas.microsoft.com/office/powerpoint/2010/main" xmlns="" val="3230011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3 remplazos en</a:t>
            </a:r>
            <a:r>
              <a:rPr lang="es-VE" baseline="0" dirty="0" smtClean="0"/>
              <a:t> insuficiencia mitral severa </a:t>
            </a:r>
          </a:p>
          <a:p>
            <a:r>
              <a:rPr lang="es-VE" baseline="0" dirty="0" smtClean="0"/>
              <a:t>1 RQM mixto con insuficiencia </a:t>
            </a:r>
            <a:r>
              <a:rPr lang="es-VE" baseline="0" dirty="0" err="1" smtClean="0"/>
              <a:t>Ao</a:t>
            </a:r>
            <a:endParaRPr lang="es-VE" dirty="0"/>
          </a:p>
        </p:txBody>
      </p:sp>
      <p:sp>
        <p:nvSpPr>
          <p:cNvPr id="4" name="3 Marcador de número de diapositiva"/>
          <p:cNvSpPr>
            <a:spLocks noGrp="1"/>
          </p:cNvSpPr>
          <p:nvPr>
            <p:ph type="sldNum" sz="quarter" idx="10"/>
          </p:nvPr>
        </p:nvSpPr>
        <p:spPr/>
        <p:txBody>
          <a:bodyPr/>
          <a:lstStyle/>
          <a:p>
            <a:fld id="{180F4BD8-6BF8-44CB-AD36-6F1BF3CA591B}" type="slidenum">
              <a:rPr lang="es-VE" smtClean="0"/>
              <a:pPr/>
              <a:t>63</a:t>
            </a:fld>
            <a:endParaRPr lang="es-VE"/>
          </a:p>
        </p:txBody>
      </p:sp>
    </p:spTree>
    <p:extLst>
      <p:ext uri="{BB962C8B-B14F-4D97-AF65-F5344CB8AC3E}">
        <p14:creationId xmlns:p14="http://schemas.microsoft.com/office/powerpoint/2010/main" xmlns="" val="2074862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3 remplazos en</a:t>
            </a:r>
            <a:r>
              <a:rPr lang="es-VE" baseline="0" dirty="0" smtClean="0"/>
              <a:t> insuficiencia mitral severa </a:t>
            </a:r>
          </a:p>
          <a:p>
            <a:r>
              <a:rPr lang="es-VE" baseline="0" dirty="0" smtClean="0"/>
              <a:t>1 RQM mixto con insuficiencia </a:t>
            </a:r>
            <a:r>
              <a:rPr lang="es-VE" baseline="0" smtClean="0"/>
              <a:t>Ao</a:t>
            </a:r>
            <a:endParaRPr lang="es-VE"/>
          </a:p>
        </p:txBody>
      </p:sp>
      <p:sp>
        <p:nvSpPr>
          <p:cNvPr id="4" name="3 Marcador de número de diapositiva"/>
          <p:cNvSpPr>
            <a:spLocks noGrp="1"/>
          </p:cNvSpPr>
          <p:nvPr>
            <p:ph type="sldNum" sz="quarter" idx="10"/>
          </p:nvPr>
        </p:nvSpPr>
        <p:spPr/>
        <p:txBody>
          <a:bodyPr/>
          <a:lstStyle/>
          <a:p>
            <a:fld id="{180F4BD8-6BF8-44CB-AD36-6F1BF3CA591B}" type="slidenum">
              <a:rPr lang="es-VE" smtClean="0"/>
              <a:pPr/>
              <a:t>64</a:t>
            </a:fld>
            <a:endParaRPr lang="es-VE"/>
          </a:p>
        </p:txBody>
      </p:sp>
    </p:spTree>
    <p:extLst>
      <p:ext uri="{BB962C8B-B14F-4D97-AF65-F5344CB8AC3E}">
        <p14:creationId xmlns:p14="http://schemas.microsoft.com/office/powerpoint/2010/main" xmlns="" val="1593664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3 remplazos en</a:t>
            </a:r>
            <a:r>
              <a:rPr lang="es-VE" baseline="0" dirty="0" smtClean="0"/>
              <a:t> insuficiencia mitral severa </a:t>
            </a:r>
          </a:p>
          <a:p>
            <a:r>
              <a:rPr lang="es-VE" baseline="0" dirty="0" smtClean="0"/>
              <a:t>1 RQM mixto con insuficiencia </a:t>
            </a:r>
            <a:r>
              <a:rPr lang="es-VE" baseline="0" smtClean="0"/>
              <a:t>Ao</a:t>
            </a:r>
            <a:endParaRPr lang="es-VE"/>
          </a:p>
        </p:txBody>
      </p:sp>
      <p:sp>
        <p:nvSpPr>
          <p:cNvPr id="4" name="3 Marcador de número de diapositiva"/>
          <p:cNvSpPr>
            <a:spLocks noGrp="1"/>
          </p:cNvSpPr>
          <p:nvPr>
            <p:ph type="sldNum" sz="quarter" idx="10"/>
          </p:nvPr>
        </p:nvSpPr>
        <p:spPr/>
        <p:txBody>
          <a:bodyPr/>
          <a:lstStyle/>
          <a:p>
            <a:fld id="{180F4BD8-6BF8-44CB-AD36-6F1BF3CA591B}" type="slidenum">
              <a:rPr lang="es-VE" smtClean="0"/>
              <a:pPr/>
              <a:t>65</a:t>
            </a:fld>
            <a:endParaRPr lang="es-VE"/>
          </a:p>
        </p:txBody>
      </p:sp>
    </p:spTree>
    <p:extLst>
      <p:ext uri="{BB962C8B-B14F-4D97-AF65-F5344CB8AC3E}">
        <p14:creationId xmlns:p14="http://schemas.microsoft.com/office/powerpoint/2010/main" xmlns="" val="257466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noProof="0" smtClean="0"/>
              <a:pPr rtl="0"/>
              <a:t>11</a:t>
            </a:fld>
            <a:endParaRPr lang="es-ES" noProof="0" dirty="0"/>
          </a:p>
        </p:txBody>
      </p:sp>
    </p:spTree>
    <p:extLst>
      <p:ext uri="{BB962C8B-B14F-4D97-AF65-F5344CB8AC3E}">
        <p14:creationId xmlns:p14="http://schemas.microsoft.com/office/powerpoint/2010/main" xmlns="" val="291693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noProof="0" smtClean="0"/>
              <a:pPr rtl="0"/>
              <a:t>12</a:t>
            </a:fld>
            <a:endParaRPr lang="es-ES" noProof="0" dirty="0"/>
          </a:p>
        </p:txBody>
      </p:sp>
    </p:spTree>
    <p:extLst>
      <p:ext uri="{BB962C8B-B14F-4D97-AF65-F5344CB8AC3E}">
        <p14:creationId xmlns:p14="http://schemas.microsoft.com/office/powerpoint/2010/main" xmlns="" val="414522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n-US" sz="1200" b="0" i="0" u="none" strike="noStrike" kern="1200" baseline="0" dirty="0" smtClean="0">
                <a:solidFill>
                  <a:schemeClr val="tx1"/>
                </a:solidFill>
                <a:latin typeface="+mn-lt"/>
                <a:ea typeface="+mn-ea"/>
                <a:cs typeface="+mn-cs"/>
              </a:rPr>
              <a:t>The composite end point of major adverse cardiac or cerebrovascular events included death, stroke, subsequent mitral-valve (MV) surgery, hospitalization for heart failure, and an increase of one or more classes in the New York Heart Association (NYHA) classification. Crosses indicate censoring of data at the indicated time point. CABG denotes coronary-artery </a:t>
            </a:r>
            <a:r>
              <a:rPr lang="es-VE" sz="1200" b="0" i="0" u="none" strike="noStrike" kern="1200" baseline="0" dirty="0" smtClean="0">
                <a:solidFill>
                  <a:schemeClr val="tx1"/>
                </a:solidFill>
                <a:latin typeface="+mn-lt"/>
                <a:ea typeface="+mn-ea"/>
                <a:cs typeface="+mn-cs"/>
              </a:rPr>
              <a:t>bypass </a:t>
            </a:r>
            <a:r>
              <a:rPr lang="es-VE" sz="1200" b="0" i="0" u="none" strike="noStrike" kern="1200" baseline="0" dirty="0" err="1" smtClean="0">
                <a:solidFill>
                  <a:schemeClr val="tx1"/>
                </a:solidFill>
                <a:latin typeface="+mn-lt"/>
                <a:ea typeface="+mn-ea"/>
                <a:cs typeface="+mn-cs"/>
              </a:rPr>
              <a:t>surgery</a:t>
            </a:r>
            <a:r>
              <a:rPr lang="es-VE" sz="1200" b="0" i="0" u="none" strike="noStrike" kern="1200" baseline="0" dirty="0" smtClean="0">
                <a:solidFill>
                  <a:schemeClr val="tx1"/>
                </a:solidFill>
                <a:latin typeface="+mn-lt"/>
                <a:ea typeface="+mn-ea"/>
                <a:cs typeface="+mn-cs"/>
              </a:rPr>
              <a:t>.</a:t>
            </a:r>
          </a:p>
          <a:p>
            <a:pPr marL="228600" indent="-228600">
              <a:buAutoNum type="arabicPeriod"/>
            </a:pPr>
            <a:endParaRPr lang="es-VE"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noProof="0" smtClean="0"/>
              <a:pPr rtl="0"/>
              <a:t>13</a:t>
            </a:fld>
            <a:endParaRPr lang="es-ES" noProof="0" dirty="0"/>
          </a:p>
        </p:txBody>
      </p:sp>
    </p:spTree>
    <p:extLst>
      <p:ext uri="{BB962C8B-B14F-4D97-AF65-F5344CB8AC3E}">
        <p14:creationId xmlns:p14="http://schemas.microsoft.com/office/powerpoint/2010/main" xmlns="" val="120267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VE"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noProof="0" smtClean="0"/>
              <a:pPr rtl="0"/>
              <a:t>14</a:t>
            </a:fld>
            <a:endParaRPr lang="es-ES" noProof="0" dirty="0"/>
          </a:p>
        </p:txBody>
      </p:sp>
    </p:spTree>
    <p:extLst>
      <p:ext uri="{BB962C8B-B14F-4D97-AF65-F5344CB8AC3E}">
        <p14:creationId xmlns:p14="http://schemas.microsoft.com/office/powerpoint/2010/main" xmlns="" val="64474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VE"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noProof="0" smtClean="0"/>
              <a:pPr rtl="0"/>
              <a:t>15</a:t>
            </a:fld>
            <a:endParaRPr lang="es-ES" noProof="0" dirty="0"/>
          </a:p>
        </p:txBody>
      </p:sp>
    </p:spTree>
    <p:extLst>
      <p:ext uri="{BB962C8B-B14F-4D97-AF65-F5344CB8AC3E}">
        <p14:creationId xmlns:p14="http://schemas.microsoft.com/office/powerpoint/2010/main" xmlns="" val="1583259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n-US" sz="1200" b="0" i="0" u="none" strike="noStrike" kern="1200" baseline="0" dirty="0" smtClean="0">
                <a:solidFill>
                  <a:schemeClr val="tx1"/>
                </a:solidFill>
                <a:latin typeface="+mn-lt"/>
                <a:ea typeface="+mn-ea"/>
                <a:cs typeface="+mn-cs"/>
              </a:rPr>
              <a:t>The proportions of patients in each NYHA class are shown at baseline and at 6 and 12 months; the proportions of patients who died are shown at 6 and 12 months.</a:t>
            </a:r>
          </a:p>
          <a:p>
            <a:pPr marL="228600" indent="-228600">
              <a:buAutoNum type="arabicPeriod"/>
            </a:pPr>
            <a:r>
              <a:rPr lang="es-VE" sz="1200" dirty="0" smtClean="0">
                <a:latin typeface="Century Gothic" pitchFamily="34" charset="0"/>
              </a:rPr>
              <a:t>Tomar énfasis en el ECOTE </a:t>
            </a:r>
            <a:r>
              <a:rPr lang="es-VE" sz="1200" dirty="0" err="1" smtClean="0">
                <a:latin typeface="Century Gothic" pitchFamily="34" charset="0"/>
              </a:rPr>
              <a:t>intraoperatorio</a:t>
            </a:r>
            <a:r>
              <a:rPr lang="es-VE" sz="1200" smtClean="0">
                <a:latin typeface="Century Gothic" pitchFamily="34" charset="0"/>
              </a:rPr>
              <a:t> que nos puede servir de aleado a la hora de tomar la decisión de asociar la reparación valvular mitral en grupos en donde esta realmente establecido una estrategia quirúrgica( Insuficiencia mitral severa isquémica).</a:t>
            </a:r>
            <a:endParaRPr lang="en-US" sz="1200" b="0" i="0" u="none" strike="noStrike" kern="1200" baseline="0" dirty="0" smtClean="0">
              <a:solidFill>
                <a:schemeClr val="tx1"/>
              </a:solidFill>
              <a:latin typeface="+mn-lt"/>
              <a:ea typeface="+mn-ea"/>
              <a:cs typeface="+mn-cs"/>
            </a:endParaRPr>
          </a:p>
          <a:p>
            <a:pPr marL="228600" indent="-228600">
              <a:buAutoNum type="arabicPeriod"/>
            </a:pPr>
            <a:endParaRPr lang="es-VE"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noProof="0" smtClean="0"/>
              <a:pPr rtl="0"/>
              <a:t>16</a:t>
            </a:fld>
            <a:endParaRPr lang="es-ES" noProof="0" dirty="0"/>
          </a:p>
        </p:txBody>
      </p:sp>
    </p:spTree>
    <p:extLst>
      <p:ext uri="{BB962C8B-B14F-4D97-AF65-F5344CB8AC3E}">
        <p14:creationId xmlns:p14="http://schemas.microsoft.com/office/powerpoint/2010/main" xmlns="" val="391878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5" name="Grupo 4"/>
          <p:cNvGrpSpPr/>
          <p:nvPr userDrawn="1"/>
        </p:nvGrpSpPr>
        <p:grpSpPr bwMode="hidden">
          <a:xfrm>
            <a:off x="-1" y="0"/>
            <a:ext cx="12192002" cy="6858000"/>
            <a:chOff x="-1" y="0"/>
            <a:chExt cx="12192002" cy="6858000"/>
          </a:xfrm>
        </p:grpSpPr>
        <p:cxnSp>
          <p:nvCxnSpPr>
            <p:cNvPr id="6" name="Conector recto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upo 22"/>
            <p:cNvGrpSpPr/>
            <p:nvPr userDrawn="1"/>
          </p:nvGrpSpPr>
          <p:grpSpPr bwMode="hidden">
            <a:xfrm>
              <a:off x="-1" y="0"/>
              <a:ext cx="12192001" cy="6858000"/>
              <a:chOff x="-1" y="0"/>
              <a:chExt cx="12192001" cy="6858000"/>
            </a:xfrm>
          </p:grpSpPr>
          <p:cxnSp>
            <p:nvCxnSpPr>
              <p:cNvPr id="41" name="Conector recto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upo 45"/>
              <p:cNvGrpSpPr/>
              <p:nvPr/>
            </p:nvGrpSpPr>
            <p:grpSpPr bwMode="hidden">
              <a:xfrm>
                <a:off x="6327885" y="0"/>
                <a:ext cx="5864115" cy="5898673"/>
                <a:chOff x="6327885" y="0"/>
                <a:chExt cx="5864115" cy="5898673"/>
              </a:xfrm>
            </p:grpSpPr>
            <p:cxnSp>
              <p:nvCxnSpPr>
                <p:cNvPr id="52" name="Conector recto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Conector recto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upo 23"/>
            <p:cNvGrpSpPr/>
            <p:nvPr userDrawn="1"/>
          </p:nvGrpSpPr>
          <p:grpSpPr bwMode="hidden">
            <a:xfrm flipH="1">
              <a:off x="0" y="0"/>
              <a:ext cx="12192001" cy="6858000"/>
              <a:chOff x="-1" y="0"/>
              <a:chExt cx="12192001" cy="6858000"/>
            </a:xfrm>
          </p:grpSpPr>
          <p:cxnSp>
            <p:nvCxnSpPr>
              <p:cNvPr id="25" name="Conector recto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upo 29"/>
              <p:cNvGrpSpPr/>
              <p:nvPr/>
            </p:nvGrpSpPr>
            <p:grpSpPr bwMode="hidden">
              <a:xfrm>
                <a:off x="6327885" y="0"/>
                <a:ext cx="5864115" cy="5898673"/>
                <a:chOff x="6327885" y="0"/>
                <a:chExt cx="5864115" cy="5898673"/>
              </a:xfrm>
            </p:grpSpPr>
            <p:cxnSp>
              <p:nvCxnSpPr>
                <p:cNvPr id="36" name="Conector recto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ector recto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ítulo 1"/>
          <p:cNvSpPr>
            <a:spLocks noGrp="1"/>
          </p:cNvSpPr>
          <p:nvPr>
            <p:ph type="ctrTitle"/>
          </p:nvPr>
        </p:nvSpPr>
        <p:spPr>
          <a:xfrm>
            <a:off x="1293845" y="1909346"/>
            <a:ext cx="9604310" cy="3383280"/>
          </a:xfrm>
        </p:spPr>
        <p:txBody>
          <a:bodyPr rtlCol="0" anchor="b">
            <a:normAutofit/>
          </a:bodyPr>
          <a:lstStyle>
            <a:lvl1pPr algn="l">
              <a:lnSpc>
                <a:spcPct val="76000"/>
              </a:lnSpc>
              <a:defRPr sz="8000" cap="none" baseline="0">
                <a:solidFill>
                  <a:schemeClr val="tx1"/>
                </a:solidFill>
              </a:defRPr>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293845" y="5432564"/>
            <a:ext cx="9604310" cy="457200"/>
          </a:xfrm>
        </p:spPr>
        <p:txBody>
          <a:bodyPr rtlCol="0">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cxnSp>
        <p:nvCxnSpPr>
          <p:cNvPr id="58" name="Conector recto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98862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3D0AEBAC-8DE1-444C-BF68-A9E71BDAD572}" type="datetime1">
              <a:rPr lang="es-ES" noProof="0" smtClean="0"/>
              <a:pPr rtl="0"/>
              <a:t>28/05/2019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xmlns="" val="2477154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209314" y="489856"/>
            <a:ext cx="1687286" cy="5301343"/>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5399" y="489856"/>
            <a:ext cx="7587344" cy="5301343"/>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9B8ADCE9-2746-4109-93AE-44EE791AF1DC}" type="datetime1">
              <a:rPr lang="es-ES" noProof="0" smtClean="0"/>
              <a:pPr rtl="0"/>
              <a:t>28/05/2019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xmlns="" val="25246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y texto vertica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2312988" y="1419225"/>
            <a:ext cx="9407525" cy="4829175"/>
          </a:xfrm>
        </p:spPr>
        <p:txBody>
          <a:bodyPr vert="vert270"/>
          <a:lstStyle>
            <a:lvl1pPr marL="0" indent="0">
              <a:buNone/>
              <a:defRPr>
                <a:solidFill>
                  <a:schemeClr val="bg1"/>
                </a:solidFill>
                <a:latin typeface="Century Gothic" panose="020B0502020202020204" pitchFamily="34" charset="0"/>
              </a:defRPr>
            </a:lvl1pPr>
          </a:lstStyle>
          <a:p>
            <a:pPr lvl="0"/>
            <a:r>
              <a:rPr lang="es-ES" smtClean="0"/>
              <a:t>Haga clic para modificar el estilo de texto del patrón</a:t>
            </a:r>
          </a:p>
        </p:txBody>
      </p:sp>
      <p:sp>
        <p:nvSpPr>
          <p:cNvPr id="10" name="Rectangle 9"/>
          <p:cNvSpPr/>
          <p:nvPr userDrawn="1"/>
        </p:nvSpPr>
        <p:spPr>
          <a:xfrm>
            <a:off x="0" y="1419225"/>
            <a:ext cx="1270800" cy="543877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itle 1"/>
          <p:cNvSpPr>
            <a:spLocks noGrp="1"/>
          </p:cNvSpPr>
          <p:nvPr>
            <p:ph type="title"/>
          </p:nvPr>
        </p:nvSpPr>
        <p:spPr>
          <a:xfrm rot="16200000">
            <a:off x="-1774351" y="3197622"/>
            <a:ext cx="4829176" cy="1272382"/>
          </a:xfrm>
          <a:noFill/>
        </p:spPr>
        <p:txBody>
          <a:bodyPr>
            <a:normAutofit/>
          </a:bodyPr>
          <a:lstStyle>
            <a:lvl1pPr algn="l">
              <a:defRPr sz="4400">
                <a:solidFill>
                  <a:srgbClr val="024C96"/>
                </a:solidFill>
                <a:latin typeface="Century Gothic" panose="020B0502020202020204" pitchFamily="34" charset="0"/>
              </a:defRPr>
            </a:lvl1pPr>
          </a:lstStyle>
          <a:p>
            <a:r>
              <a:rPr lang="es-ES" smtClean="0"/>
              <a:t>Haga clic para modificar el estilo de título del patrón</a:t>
            </a:r>
            <a:endParaRPr lang="pt-BR" dirty="0"/>
          </a:p>
        </p:txBody>
      </p:sp>
      <p:sp>
        <p:nvSpPr>
          <p:cNvPr id="12" name="Rectangle 11"/>
          <p:cNvSpPr/>
          <p:nvPr userDrawn="1"/>
        </p:nvSpPr>
        <p:spPr>
          <a:xfrm>
            <a:off x="1264765" y="1420793"/>
            <a:ext cx="795600" cy="54387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2">
                  <a:lumMod val="25000"/>
                </a:schemeClr>
              </a:solidFill>
            </a:endParaRPr>
          </a:p>
        </p:txBody>
      </p:sp>
      <p:sp>
        <p:nvSpPr>
          <p:cNvPr id="13" name="Text Placeholder 7"/>
          <p:cNvSpPr>
            <a:spLocks noGrp="1"/>
          </p:cNvSpPr>
          <p:nvPr>
            <p:ph type="body" sz="quarter" idx="13"/>
          </p:nvPr>
        </p:nvSpPr>
        <p:spPr>
          <a:xfrm rot="16200000">
            <a:off x="-757381" y="3455811"/>
            <a:ext cx="4829180" cy="756000"/>
          </a:xfrm>
          <a:noFill/>
        </p:spPr>
        <p:txBody>
          <a:bodyPr anchor="ctr">
            <a:noAutofit/>
          </a:bodyPr>
          <a:lstStyle>
            <a:lvl1pPr marL="0" indent="0">
              <a:buNone/>
              <a:defRPr sz="2800">
                <a:solidFill>
                  <a:schemeClr val="bg2">
                    <a:lumMod val="25000"/>
                  </a:schemeClr>
                </a:solidFill>
                <a:latin typeface="Century Gothic" panose="020B0502020202020204" pitchFamily="34" charset="0"/>
              </a:defRPr>
            </a:lvl1pPr>
          </a:lstStyle>
          <a:p>
            <a:pPr lvl="0"/>
            <a:r>
              <a:rPr lang="es-ES" smtClean="0"/>
              <a:t>Haga clic para modificar el estilo de texto del patrón</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0"/>
            <a:ext cx="2066925" cy="1419225"/>
          </a:xfrm>
          <a:prstGeom prst="rect">
            <a:avLst/>
          </a:prstGeom>
        </p:spPr>
      </p:pic>
      <p:sp>
        <p:nvSpPr>
          <p:cNvPr id="7" name="Date Placeholder 6"/>
          <p:cNvSpPr>
            <a:spLocks noGrp="1"/>
          </p:cNvSpPr>
          <p:nvPr>
            <p:ph type="dt" sz="half" idx="15"/>
          </p:nvPr>
        </p:nvSpPr>
        <p:spPr/>
        <p:txBody>
          <a:bodyPr/>
          <a:lstStyle/>
          <a:p>
            <a:fld id="{BB5A3CAC-C3CD-4A44-AC49-E28DCE66EB06}" type="datetimeFigureOut">
              <a:rPr lang="pt-BR" smtClean="0"/>
              <a:pPr/>
              <a:t>28/05/2019</a:t>
            </a:fld>
            <a:endParaRPr lang="pt-BR"/>
          </a:p>
        </p:txBody>
      </p:sp>
      <p:sp>
        <p:nvSpPr>
          <p:cNvPr id="15" name="Footer Placeholder 14"/>
          <p:cNvSpPr>
            <a:spLocks noGrp="1"/>
          </p:cNvSpPr>
          <p:nvPr>
            <p:ph type="ftr" sz="quarter" idx="16"/>
          </p:nvPr>
        </p:nvSpPr>
        <p:spPr/>
        <p:txBody>
          <a:bodyPr/>
          <a:lstStyle/>
          <a:p>
            <a:endParaRPr lang="pt-BR"/>
          </a:p>
        </p:txBody>
      </p:sp>
      <p:sp>
        <p:nvSpPr>
          <p:cNvPr id="16" name="Slide Number Placeholder 15"/>
          <p:cNvSpPr>
            <a:spLocks noGrp="1"/>
          </p:cNvSpPr>
          <p:nvPr>
            <p:ph type="sldNum" sz="quarter" idx="17"/>
          </p:nvPr>
        </p:nvSpPr>
        <p:spPr/>
        <p:txBody>
          <a:bodyPr/>
          <a:lstStyle/>
          <a:p>
            <a:fld id="{F2E24064-1A18-41C8-975B-9CF9FC1A77B5}" type="slidenum">
              <a:rPr lang="pt-BR" smtClean="0"/>
              <a:pPr/>
              <a:t>‹Nº›</a:t>
            </a:fld>
            <a:endParaRPr lang="pt-BR"/>
          </a:p>
        </p:txBody>
      </p:sp>
    </p:spTree>
    <p:extLst>
      <p:ext uri="{BB962C8B-B14F-4D97-AF65-F5344CB8AC3E}">
        <p14:creationId xmlns:p14="http://schemas.microsoft.com/office/powerpoint/2010/main" xmlns="" val="379378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F02BC022-307C-4A17-8ECE-8018BAABE805}" type="datetime1">
              <a:rPr lang="es-ES" noProof="0" smtClean="0"/>
              <a:pPr rtl="0"/>
              <a:t>28/05/2019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xmlns="" val="3112444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upo 6"/>
          <p:cNvGrpSpPr/>
          <p:nvPr userDrawn="1"/>
        </p:nvGrpSpPr>
        <p:grpSpPr bwMode="hidden">
          <a:xfrm>
            <a:off x="-1" y="0"/>
            <a:ext cx="12192002" cy="6858000"/>
            <a:chOff x="-1" y="0"/>
            <a:chExt cx="12192002" cy="6858000"/>
          </a:xfrm>
        </p:grpSpPr>
        <p:cxnSp>
          <p:nvCxnSpPr>
            <p:cNvPr id="8" name="Conector recto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upo 23"/>
            <p:cNvGrpSpPr/>
            <p:nvPr userDrawn="1"/>
          </p:nvGrpSpPr>
          <p:grpSpPr bwMode="hidden">
            <a:xfrm>
              <a:off x="-1" y="0"/>
              <a:ext cx="12192001" cy="6858000"/>
              <a:chOff x="-1" y="0"/>
              <a:chExt cx="12192001" cy="6858000"/>
            </a:xfrm>
          </p:grpSpPr>
          <p:cxnSp>
            <p:nvCxnSpPr>
              <p:cNvPr id="42" name="Conector recto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upo 46"/>
              <p:cNvGrpSpPr/>
              <p:nvPr/>
            </p:nvGrpSpPr>
            <p:grpSpPr bwMode="hidden">
              <a:xfrm>
                <a:off x="6327885" y="0"/>
                <a:ext cx="5864115" cy="5898673"/>
                <a:chOff x="6327885" y="0"/>
                <a:chExt cx="5864115" cy="5898673"/>
              </a:xfrm>
            </p:grpSpPr>
            <p:cxnSp>
              <p:nvCxnSpPr>
                <p:cNvPr id="53" name="Conector recto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Conector recto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upo 24"/>
            <p:cNvGrpSpPr/>
            <p:nvPr userDrawn="1"/>
          </p:nvGrpSpPr>
          <p:grpSpPr bwMode="hidden">
            <a:xfrm flipH="1">
              <a:off x="0" y="0"/>
              <a:ext cx="12192001" cy="6858000"/>
              <a:chOff x="-1" y="0"/>
              <a:chExt cx="12192001" cy="6858000"/>
            </a:xfrm>
          </p:grpSpPr>
          <p:cxnSp>
            <p:nvCxnSpPr>
              <p:cNvPr id="26" name="Conector recto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upo 30"/>
              <p:cNvGrpSpPr/>
              <p:nvPr/>
            </p:nvGrpSpPr>
            <p:grpSpPr bwMode="hidden">
              <a:xfrm>
                <a:off x="6327885" y="0"/>
                <a:ext cx="5864115" cy="5898673"/>
                <a:chOff x="6327885" y="0"/>
                <a:chExt cx="5864115" cy="5898673"/>
              </a:xfrm>
            </p:grpSpPr>
            <p:cxnSp>
              <p:nvCxnSpPr>
                <p:cNvPr id="37" name="Conector recto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Conector recto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ítulo 1"/>
          <p:cNvSpPr>
            <a:spLocks noGrp="1"/>
          </p:cNvSpPr>
          <p:nvPr>
            <p:ph type="title"/>
          </p:nvPr>
        </p:nvSpPr>
        <p:spPr>
          <a:xfrm>
            <a:off x="1295400" y="2541573"/>
            <a:ext cx="9601200" cy="2743200"/>
          </a:xfrm>
        </p:spPr>
        <p:txBody>
          <a:bodyPr rtlCol="0" anchor="b">
            <a:normAutofit/>
          </a:bodyPr>
          <a:lstStyle>
            <a:lvl1pPr>
              <a:lnSpc>
                <a:spcPct val="85000"/>
              </a:lnSpc>
              <a:defRPr sz="6000" cap="none" baseline="0">
                <a:solidFill>
                  <a:schemeClr val="tx1"/>
                </a:solidFill>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5400" y="5431536"/>
            <a:ext cx="9601200" cy="457200"/>
          </a:xfrm>
        </p:spPr>
        <p:txBody>
          <a:bodyPr rtlCol="0">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s-ES" noProof="0" smtClean="0"/>
              <a:t>Haga clic para modificar el estilo de texto del patrón</a:t>
            </a:r>
          </a:p>
        </p:txBody>
      </p:sp>
      <p:cxnSp>
        <p:nvCxnSpPr>
          <p:cNvPr id="58" name="Conector recto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954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3246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p>
            <a:pPr rtl="0"/>
            <a:fld id="{18462D9E-4F32-418B-903F-7C9AD8E728F8}" type="datetime1">
              <a:rPr lang="es-ES" noProof="0" smtClean="0"/>
              <a:pPr rtl="0"/>
              <a:t>28/05/2019</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xmlns="" val="4044567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54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954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3246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3246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osición de pie de página 7"/>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posición de fecha 6"/>
          <p:cNvSpPr>
            <a:spLocks noGrp="1"/>
          </p:cNvSpPr>
          <p:nvPr>
            <p:ph type="dt" sz="half" idx="10"/>
          </p:nvPr>
        </p:nvSpPr>
        <p:spPr/>
        <p:txBody>
          <a:bodyPr rtlCol="0"/>
          <a:lstStyle/>
          <a:p>
            <a:pPr rtl="0"/>
            <a:fld id="{4928A51F-FBD3-41FB-89C1-BA983868FB20}" type="datetime1">
              <a:rPr lang="es-ES" noProof="0" smtClean="0"/>
              <a:pPr rtl="0"/>
              <a:t>28/05/2019</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xmlns="" val="3397906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3" name="Marcador de posición de fecha 2"/>
          <p:cNvSpPr>
            <a:spLocks noGrp="1"/>
          </p:cNvSpPr>
          <p:nvPr>
            <p:ph type="dt" sz="half" idx="10"/>
          </p:nvPr>
        </p:nvSpPr>
        <p:spPr/>
        <p:txBody>
          <a:bodyPr rtlCol="0"/>
          <a:lstStyle/>
          <a:p>
            <a:pPr rtl="0"/>
            <a:fld id="{1FF4E612-CD29-443D-90FA-23CF62D2F102}" type="datetime1">
              <a:rPr lang="es-ES" noProof="0" smtClean="0"/>
              <a:pPr rtl="0"/>
              <a:t>28/05/2019</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xmlns="" val="3238976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grpSp>
        <p:nvGrpSpPr>
          <p:cNvPr id="161" name="Grupo 160"/>
          <p:cNvGrpSpPr/>
          <p:nvPr userDrawn="1"/>
        </p:nvGrpSpPr>
        <p:grpSpPr bwMode="hidden">
          <a:xfrm>
            <a:off x="-1" y="0"/>
            <a:ext cx="12192002" cy="6858000"/>
            <a:chOff x="-1" y="0"/>
            <a:chExt cx="12192002" cy="6858000"/>
          </a:xfrm>
        </p:grpSpPr>
        <p:cxnSp>
          <p:nvCxnSpPr>
            <p:cNvPr id="162" name="Conector recto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Conector recto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Conector recto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Conector recto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Conector recto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Conector recto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Conector recto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Conector recto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Conector recto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Conector recto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Conector recto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Conector recto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Conector recto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Conector recto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Conector recto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Conector recto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upo 177"/>
            <p:cNvGrpSpPr/>
            <p:nvPr userDrawn="1"/>
          </p:nvGrpSpPr>
          <p:grpSpPr bwMode="hidden">
            <a:xfrm>
              <a:off x="-1" y="0"/>
              <a:ext cx="12192001" cy="6858000"/>
              <a:chOff x="-1" y="0"/>
              <a:chExt cx="12192001" cy="6858000"/>
            </a:xfrm>
          </p:grpSpPr>
          <p:cxnSp>
            <p:nvCxnSpPr>
              <p:cNvPr id="196" name="Conector recto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Conector recto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Conector recto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Conector recto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Conector recto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upo 200"/>
              <p:cNvGrpSpPr/>
              <p:nvPr/>
            </p:nvGrpSpPr>
            <p:grpSpPr bwMode="hidden">
              <a:xfrm>
                <a:off x="6327885" y="0"/>
                <a:ext cx="5864115" cy="5898673"/>
                <a:chOff x="6327885" y="0"/>
                <a:chExt cx="5864115" cy="5898673"/>
              </a:xfrm>
            </p:grpSpPr>
            <p:cxnSp>
              <p:nvCxnSpPr>
                <p:cNvPr id="207" name="Conector recto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Conector recto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Conector recto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Conector recto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Conector recto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Conector recto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Conector recto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Conector recto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Conector recto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Conector recto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upo 178"/>
            <p:cNvGrpSpPr/>
            <p:nvPr userDrawn="1"/>
          </p:nvGrpSpPr>
          <p:grpSpPr bwMode="hidden">
            <a:xfrm flipH="1">
              <a:off x="0" y="0"/>
              <a:ext cx="12192001" cy="6858000"/>
              <a:chOff x="-1" y="0"/>
              <a:chExt cx="12192001" cy="6858000"/>
            </a:xfrm>
          </p:grpSpPr>
          <p:cxnSp>
            <p:nvCxnSpPr>
              <p:cNvPr id="180" name="Conector recto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Conector recto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Conector recto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Conector recto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Conector recto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upo 184"/>
              <p:cNvGrpSpPr/>
              <p:nvPr/>
            </p:nvGrpSpPr>
            <p:grpSpPr bwMode="hidden">
              <a:xfrm>
                <a:off x="6327885" y="0"/>
                <a:ext cx="5864115" cy="5898673"/>
                <a:chOff x="6327885" y="0"/>
                <a:chExt cx="5864115" cy="5898673"/>
              </a:xfrm>
            </p:grpSpPr>
            <p:cxnSp>
              <p:nvCxnSpPr>
                <p:cNvPr id="191" name="Conector recto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Conector recto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Conector recto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Conector recto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Conector recto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Conector recto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Conector recto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Conector recto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Conector recto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Conector recto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Marcador de posición de pie de página 212"/>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212" name="Marcador de posición de fecha 211"/>
          <p:cNvSpPr>
            <a:spLocks noGrp="1"/>
          </p:cNvSpPr>
          <p:nvPr>
            <p:ph type="dt" sz="half" idx="10"/>
          </p:nvPr>
        </p:nvSpPr>
        <p:spPr/>
        <p:txBody>
          <a:bodyPr rtlCol="0"/>
          <a:lstStyle/>
          <a:p>
            <a:pPr rtl="0"/>
            <a:fld id="{2240C2A6-AF01-4DD1-94C7-453C3ED9264F}" type="datetime1">
              <a:rPr lang="es-ES" noProof="0" smtClean="0"/>
              <a:pPr rtl="0"/>
              <a:t>28/05/2019</a:t>
            </a:fld>
            <a:endParaRPr lang="es-ES" noProof="0" dirty="0"/>
          </a:p>
        </p:txBody>
      </p:sp>
      <p:sp>
        <p:nvSpPr>
          <p:cNvPr id="214" name="Marcador de posición de número de diapositiva 213"/>
          <p:cNvSpPr>
            <a:spLocks noGrp="1"/>
          </p:cNvSpPr>
          <p:nvPr>
            <p:ph type="sldNum" sz="quarter" idx="12"/>
          </p:nvPr>
        </p:nvSpPr>
        <p:spPr/>
        <p:txBody>
          <a:bodyPr rtlCol="0"/>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xmlns="" val="2146817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leyenda">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upo 8"/>
          <p:cNvGrpSpPr/>
          <p:nvPr userDrawn="1"/>
        </p:nvGrpSpPr>
        <p:grpSpPr bwMode="hidden">
          <a:xfrm>
            <a:off x="-1" y="0"/>
            <a:ext cx="12192002" cy="6858000"/>
            <a:chOff x="-1" y="0"/>
            <a:chExt cx="12192002" cy="6858000"/>
          </a:xfrm>
        </p:grpSpPr>
        <p:cxnSp>
          <p:nvCxnSpPr>
            <p:cNvPr id="10" name="Conector recto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upo 25"/>
            <p:cNvGrpSpPr/>
            <p:nvPr userDrawn="1"/>
          </p:nvGrpSpPr>
          <p:grpSpPr bwMode="hidden">
            <a:xfrm>
              <a:off x="-1" y="0"/>
              <a:ext cx="12192001" cy="6858000"/>
              <a:chOff x="-1" y="0"/>
              <a:chExt cx="12192001" cy="6858000"/>
            </a:xfrm>
          </p:grpSpPr>
          <p:cxnSp>
            <p:nvCxnSpPr>
              <p:cNvPr id="44" name="Conector recto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upo 48"/>
              <p:cNvGrpSpPr/>
              <p:nvPr/>
            </p:nvGrpSpPr>
            <p:grpSpPr bwMode="hidden">
              <a:xfrm>
                <a:off x="6327885" y="0"/>
                <a:ext cx="5864115" cy="5898673"/>
                <a:chOff x="6327885" y="0"/>
                <a:chExt cx="5864115" cy="5898673"/>
              </a:xfrm>
            </p:grpSpPr>
            <p:cxnSp>
              <p:nvCxnSpPr>
                <p:cNvPr id="55" name="Conector recto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Conector recto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upo 26"/>
            <p:cNvGrpSpPr/>
            <p:nvPr userDrawn="1"/>
          </p:nvGrpSpPr>
          <p:grpSpPr bwMode="hidden">
            <a:xfrm flipH="1">
              <a:off x="0" y="0"/>
              <a:ext cx="12192001" cy="6858000"/>
              <a:chOff x="-1" y="0"/>
              <a:chExt cx="12192001" cy="6858000"/>
            </a:xfrm>
          </p:grpSpPr>
          <p:cxnSp>
            <p:nvCxnSpPr>
              <p:cNvPr id="28" name="Conector recto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upo 32"/>
              <p:cNvGrpSpPr/>
              <p:nvPr/>
            </p:nvGrpSpPr>
            <p:grpSpPr bwMode="hidden">
              <a:xfrm>
                <a:off x="6327885" y="0"/>
                <a:ext cx="5864115" cy="5898673"/>
                <a:chOff x="6327885" y="0"/>
                <a:chExt cx="5864115" cy="5898673"/>
              </a:xfrm>
            </p:grpSpPr>
            <p:cxnSp>
              <p:nvCxnSpPr>
                <p:cNvPr id="39" name="Conector recto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Conector recto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ángulo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a:xfrm>
            <a:off x="7913152" y="571500"/>
            <a:ext cx="3657600" cy="2197100"/>
          </a:xfrm>
        </p:spPr>
        <p:txBody>
          <a:bodyPr rtlCol="0" anchor="b">
            <a:normAutofit/>
          </a:bodyPr>
          <a:lstStyle>
            <a:lvl1pPr>
              <a:defRPr sz="2600">
                <a:solidFill>
                  <a:schemeClr val="bg1"/>
                </a:solidFill>
              </a:defRPr>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543197" y="571500"/>
            <a:ext cx="6217920" cy="57150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913152" y="2995012"/>
            <a:ext cx="3657600" cy="2285950"/>
          </a:xfrm>
        </p:spPr>
        <p:txBody>
          <a:bodyPr rtlCol="0">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cxnSp>
        <p:nvCxnSpPr>
          <p:cNvPr id="60" name="Conector recto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Marcador de posición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lvl1pPr>
              <a:defRPr>
                <a:solidFill>
                  <a:schemeClr val="bg1"/>
                </a:solidFill>
              </a:defRPr>
            </a:lvl1pPr>
          </a:lstStyle>
          <a:p>
            <a:pPr rtl="0"/>
            <a:fld id="{3492F1B4-63C4-4019-9F7F-8F2DD95C80A5}" type="datetime1">
              <a:rPr lang="es-ES" noProof="0" smtClean="0"/>
              <a:pPr rtl="0"/>
              <a:t>28/05/2019</a:t>
            </a:fld>
            <a:endParaRPr lang="es-ES" noProof="0" dirty="0"/>
          </a:p>
        </p:txBody>
      </p:sp>
      <p:sp>
        <p:nvSpPr>
          <p:cNvPr id="8" name="Marcador de posición de número de diapositiva 7"/>
          <p:cNvSpPr>
            <a:spLocks noGrp="1"/>
          </p:cNvSpPr>
          <p:nvPr>
            <p:ph type="sldNum" sz="quarter" idx="12"/>
          </p:nvPr>
        </p:nvSpPr>
        <p:spPr/>
        <p:txBody>
          <a:bodyPr rtlCol="0"/>
          <a:lstStyle>
            <a:lvl1pPr>
              <a:defRPr>
                <a:solidFill>
                  <a:schemeClr val="bg1"/>
                </a:solidFill>
              </a:defRPr>
            </a:lvl1pPr>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xmlns="" val="1667374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upo 7"/>
          <p:cNvGrpSpPr/>
          <p:nvPr/>
        </p:nvGrpSpPr>
        <p:grpSpPr bwMode="hidden">
          <a:xfrm>
            <a:off x="-1" y="0"/>
            <a:ext cx="12192002" cy="6858000"/>
            <a:chOff x="-1" y="0"/>
            <a:chExt cx="12192002" cy="6858000"/>
          </a:xfrm>
        </p:grpSpPr>
        <p:cxnSp>
          <p:nvCxnSpPr>
            <p:cNvPr id="9" name="Conector recto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upo 24"/>
            <p:cNvGrpSpPr/>
            <p:nvPr/>
          </p:nvGrpSpPr>
          <p:grpSpPr bwMode="hidden">
            <a:xfrm>
              <a:off x="-1" y="0"/>
              <a:ext cx="12192001" cy="6858000"/>
              <a:chOff x="-1" y="0"/>
              <a:chExt cx="12192001" cy="6858000"/>
            </a:xfrm>
          </p:grpSpPr>
          <p:cxnSp>
            <p:nvCxnSpPr>
              <p:cNvPr id="43" name="Conector recto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upo 47"/>
              <p:cNvGrpSpPr/>
              <p:nvPr/>
            </p:nvGrpSpPr>
            <p:grpSpPr bwMode="hidden">
              <a:xfrm>
                <a:off x="6327885" y="0"/>
                <a:ext cx="5864115" cy="5898673"/>
                <a:chOff x="6327885" y="0"/>
                <a:chExt cx="5864115" cy="5898673"/>
              </a:xfrm>
            </p:grpSpPr>
            <p:cxnSp>
              <p:nvCxnSpPr>
                <p:cNvPr id="54" name="Conector recto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Conector recto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upo 25"/>
            <p:cNvGrpSpPr/>
            <p:nvPr/>
          </p:nvGrpSpPr>
          <p:grpSpPr bwMode="hidden">
            <a:xfrm flipH="1">
              <a:off x="0" y="0"/>
              <a:ext cx="12192001" cy="6858000"/>
              <a:chOff x="-1" y="0"/>
              <a:chExt cx="12192001" cy="6858000"/>
            </a:xfrm>
          </p:grpSpPr>
          <p:cxnSp>
            <p:nvCxnSpPr>
              <p:cNvPr id="27" name="Conector recto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upo 31"/>
              <p:cNvGrpSpPr/>
              <p:nvPr/>
            </p:nvGrpSpPr>
            <p:grpSpPr bwMode="hidden">
              <a:xfrm>
                <a:off x="6327885" y="0"/>
                <a:ext cx="5864115" cy="5898673"/>
                <a:chOff x="6327885" y="0"/>
                <a:chExt cx="5864115" cy="5898673"/>
              </a:xfrm>
            </p:grpSpPr>
            <p:cxnSp>
              <p:nvCxnSpPr>
                <p:cNvPr id="38" name="Conector recto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Conector recto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ángulo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59" name="Conector recto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7909560" y="576072"/>
            <a:ext cx="3657600" cy="2194560"/>
          </a:xfrm>
        </p:spPr>
        <p:txBody>
          <a:bodyPr rtlCol="0" anchor="b">
            <a:normAutofit/>
          </a:bodyPr>
          <a:lstStyle>
            <a:lvl1pPr>
              <a:defRPr sz="2600">
                <a:solidFill>
                  <a:schemeClr val="bg1"/>
                </a:solidFill>
              </a:defRPr>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quiera agregar."/>
          <p:cNvSpPr>
            <a:spLocks noGrp="1"/>
          </p:cNvSpPr>
          <p:nvPr>
            <p:ph type="pic" idx="1"/>
          </p:nvPr>
        </p:nvSpPr>
        <p:spPr>
          <a:xfrm>
            <a:off x="4412" y="-159"/>
            <a:ext cx="7315200" cy="6858000"/>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7909560" y="2999232"/>
            <a:ext cx="3657600" cy="2286000"/>
          </a:xfrm>
        </p:spPr>
        <p:txBody>
          <a:bodyPr rtlCol="0"/>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xmlns="" val="6203180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upo 95"/>
          <p:cNvGrpSpPr/>
          <p:nvPr userDrawn="1"/>
        </p:nvGrpSpPr>
        <p:grpSpPr bwMode="hidden">
          <a:xfrm>
            <a:off x="-1" y="-195943"/>
            <a:ext cx="12192002" cy="6858000"/>
            <a:chOff x="-1" y="0"/>
            <a:chExt cx="12192002" cy="6858000"/>
          </a:xfrm>
        </p:grpSpPr>
        <p:cxnSp>
          <p:nvCxnSpPr>
            <p:cNvPr id="97" name="Conector recto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cto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cto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cto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cto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cto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cto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cto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cto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cto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cto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cto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cto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cto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cto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cto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upo 112"/>
            <p:cNvGrpSpPr/>
            <p:nvPr userDrawn="1"/>
          </p:nvGrpSpPr>
          <p:grpSpPr bwMode="hidden">
            <a:xfrm>
              <a:off x="-1" y="0"/>
              <a:ext cx="12192001" cy="6858000"/>
              <a:chOff x="-1" y="0"/>
              <a:chExt cx="12192001" cy="6858000"/>
            </a:xfrm>
          </p:grpSpPr>
          <p:cxnSp>
            <p:nvCxnSpPr>
              <p:cNvPr id="131" name="Conector recto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cto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cto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cto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cto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upo 135"/>
              <p:cNvGrpSpPr/>
              <p:nvPr/>
            </p:nvGrpSpPr>
            <p:grpSpPr bwMode="hidden">
              <a:xfrm>
                <a:off x="6327885" y="0"/>
                <a:ext cx="5864115" cy="5898673"/>
                <a:chOff x="6327885" y="0"/>
                <a:chExt cx="5864115" cy="5898673"/>
              </a:xfrm>
            </p:grpSpPr>
            <p:cxnSp>
              <p:nvCxnSpPr>
                <p:cNvPr id="142" name="Conector recto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Conector recto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Conector recto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Conector recto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Conector recto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Conector recto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Conector recto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Conector recto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Conector recto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Conector recto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upo 113"/>
            <p:cNvGrpSpPr/>
            <p:nvPr userDrawn="1"/>
          </p:nvGrpSpPr>
          <p:grpSpPr bwMode="hidden">
            <a:xfrm flipH="1">
              <a:off x="0" y="0"/>
              <a:ext cx="12192001" cy="6858000"/>
              <a:chOff x="-1" y="0"/>
              <a:chExt cx="12192001" cy="6858000"/>
            </a:xfrm>
          </p:grpSpPr>
          <p:cxnSp>
            <p:nvCxnSpPr>
              <p:cNvPr id="115" name="Conector recto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cto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cto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cto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cto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upo 119"/>
              <p:cNvGrpSpPr/>
              <p:nvPr/>
            </p:nvGrpSpPr>
            <p:grpSpPr bwMode="hidden">
              <a:xfrm>
                <a:off x="6327885" y="0"/>
                <a:ext cx="5864115" cy="5898673"/>
                <a:chOff x="6327885" y="0"/>
                <a:chExt cx="5864115" cy="5898673"/>
              </a:xfrm>
            </p:grpSpPr>
            <p:cxnSp>
              <p:nvCxnSpPr>
                <p:cNvPr id="126" name="Conector recto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cto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cto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cto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cto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Conector recto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cto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cto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cto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cto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Marcador de posición de título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rtl="0"/>
            <a:r>
              <a:rPr lang="es-ES" noProof="0" dirty="0" smtClean="0"/>
              <a:t>Haga clic para modificar los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cxnSp>
        <p:nvCxnSpPr>
          <p:cNvPr id="148" name="Conector recto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Marcador de posición de pie de página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es-ES" noProof="0" dirty="0" smtClean="0"/>
              <a:t>Agregar un pie de página</a:t>
            </a:r>
            <a:endParaRPr lang="es-ES" noProof="0" dirty="0"/>
          </a:p>
        </p:txBody>
      </p:sp>
      <p:sp>
        <p:nvSpPr>
          <p:cNvPr id="4" name="Marcador de posición de fecha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53653A19-589A-4045-A0A7-A0896C41DFBA}" type="datetime1">
              <a:rPr lang="es-ES" noProof="0" smtClean="0"/>
              <a:pPr rtl="0"/>
              <a:t>28/05/2019</a:t>
            </a:fld>
            <a:endParaRPr lang="es-ES" noProof="0" dirty="0"/>
          </a:p>
        </p:txBody>
      </p:sp>
      <p:sp>
        <p:nvSpPr>
          <p:cNvPr id="6" name="Marcador de posición de número de diapositiva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xmlns=""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 id="2147483670"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7.jpe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8.jpe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8.jpeg"/><Relationship Id="rId7" Type="http://schemas.openxmlformats.org/officeDocument/2006/relationships/diagramColors" Target="../diagrams/colors7.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6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252640" y="60955"/>
            <a:ext cx="1690180" cy="953367"/>
          </a:xfrm>
          <a:prstGeom prst="rect">
            <a:avLst/>
          </a:prstGeom>
        </p:spPr>
      </p:pic>
      <p:pic>
        <p:nvPicPr>
          <p:cNvPr id="6" name="7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957810" y="31341"/>
            <a:ext cx="1102770" cy="943840"/>
          </a:xfrm>
          <a:prstGeom prst="rect">
            <a:avLst/>
          </a:prstGeom>
        </p:spPr>
      </p:pic>
      <p:sp>
        <p:nvSpPr>
          <p:cNvPr id="8" name="Rectángulo redondeado 7"/>
          <p:cNvSpPr/>
          <p:nvPr/>
        </p:nvSpPr>
        <p:spPr>
          <a:xfrm>
            <a:off x="0" y="6640643"/>
            <a:ext cx="12192000" cy="24733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1" name="Imagen 10"/>
          <p:cNvPicPr>
            <a:picLocks noChangeAspect="1"/>
          </p:cNvPicPr>
          <p:nvPr/>
        </p:nvPicPr>
        <p:blipFill>
          <a:blip r:embed="rId5"/>
          <a:stretch>
            <a:fillRect/>
          </a:stretch>
        </p:blipFill>
        <p:spPr>
          <a:xfrm>
            <a:off x="384394" y="60955"/>
            <a:ext cx="5156616" cy="6224508"/>
          </a:xfrm>
          <a:prstGeom prst="rect">
            <a:avLst/>
          </a:prstGeom>
        </p:spPr>
      </p:pic>
      <p:sp>
        <p:nvSpPr>
          <p:cNvPr id="15" name="Rectángulo 14"/>
          <p:cNvSpPr/>
          <p:nvPr/>
        </p:nvSpPr>
        <p:spPr>
          <a:xfrm>
            <a:off x="3445960" y="5290267"/>
            <a:ext cx="6096000" cy="1200329"/>
          </a:xfrm>
          <a:prstGeom prst="rect">
            <a:avLst/>
          </a:prstGeom>
        </p:spPr>
        <p:txBody>
          <a:bodyPr>
            <a:spAutoFit/>
          </a:bodyPr>
          <a:lstStyle/>
          <a:p>
            <a:pPr algn="ctr"/>
            <a:r>
              <a:rPr lang="es-VE" b="1" dirty="0" smtClean="0">
                <a:solidFill>
                  <a:schemeClr val="tx2"/>
                </a:solidFill>
                <a:latin typeface="Arial" panose="020B0604020202020204" pitchFamily="34" charset="0"/>
                <a:cs typeface="Arial" panose="020B0604020202020204" pitchFamily="34" charset="0"/>
              </a:rPr>
              <a:t>Dra. Grisel M. León </a:t>
            </a:r>
          </a:p>
          <a:p>
            <a:pPr algn="ctr"/>
            <a:r>
              <a:rPr lang="es-VE" b="1" dirty="0" smtClean="0">
                <a:solidFill>
                  <a:schemeClr val="tx2"/>
                </a:solidFill>
                <a:latin typeface="Arial" panose="020B0604020202020204" pitchFamily="34" charset="0"/>
                <a:cs typeface="Arial" panose="020B0604020202020204" pitchFamily="34" charset="0"/>
              </a:rPr>
              <a:t>Dr</a:t>
            </a:r>
            <a:r>
              <a:rPr lang="es-VE" b="1" dirty="0">
                <a:solidFill>
                  <a:schemeClr val="tx2"/>
                </a:solidFill>
                <a:latin typeface="Arial" panose="020B0604020202020204" pitchFamily="34" charset="0"/>
                <a:cs typeface="Arial" panose="020B0604020202020204" pitchFamily="34" charset="0"/>
              </a:rPr>
              <a:t>. Irvin J. Terán M.</a:t>
            </a:r>
          </a:p>
          <a:p>
            <a:pPr algn="ctr"/>
            <a:r>
              <a:rPr lang="es-VE" b="1" dirty="0">
                <a:solidFill>
                  <a:schemeClr val="tx2"/>
                </a:solidFill>
                <a:latin typeface="Arial" panose="020B0604020202020204" pitchFamily="34" charset="0"/>
                <a:cs typeface="Arial" panose="020B0604020202020204" pitchFamily="34" charset="0"/>
              </a:rPr>
              <a:t>Cardiología Clínica</a:t>
            </a:r>
          </a:p>
          <a:p>
            <a:pPr algn="ctr"/>
            <a:r>
              <a:rPr lang="es-VE" b="1" dirty="0">
                <a:solidFill>
                  <a:schemeClr val="tx2"/>
                </a:solidFill>
                <a:latin typeface="Arial" panose="020B0604020202020204" pitchFamily="34" charset="0"/>
                <a:cs typeface="Arial" panose="020B0604020202020204" pitchFamily="34" charset="0"/>
              </a:rPr>
              <a:t>ASCARDIO </a:t>
            </a:r>
            <a:r>
              <a:rPr lang="es-VE" b="1" dirty="0" smtClean="0">
                <a:solidFill>
                  <a:schemeClr val="tx2"/>
                </a:solidFill>
                <a:latin typeface="Arial" panose="020B0604020202020204" pitchFamily="34" charset="0"/>
                <a:cs typeface="Arial" panose="020B0604020202020204" pitchFamily="34" charset="0"/>
              </a:rPr>
              <a:t>Barquisimeto</a:t>
            </a:r>
            <a:endParaRPr lang="es-VE" b="1" dirty="0">
              <a:solidFill>
                <a:schemeClr val="tx2"/>
              </a:solidFill>
              <a:latin typeface="Arial" panose="020B0604020202020204" pitchFamily="34" charset="0"/>
              <a:cs typeface="Arial" panose="020B0604020202020204" pitchFamily="34" charset="0"/>
            </a:endParaRPr>
          </a:p>
        </p:txBody>
      </p:sp>
      <p:pic>
        <p:nvPicPr>
          <p:cNvPr id="10" name="Picture 8" descr="Imagen relacionada"/>
          <p:cNvPicPr>
            <a:picLocks noChangeAspect="1" noChangeArrowheads="1"/>
          </p:cNvPicPr>
          <p:nvPr/>
        </p:nvPicPr>
        <p:blipFill>
          <a:blip r:embed="rId6"/>
          <a:srcRect/>
          <a:stretch>
            <a:fillRect/>
          </a:stretch>
        </p:blipFill>
        <p:spPr bwMode="auto">
          <a:xfrm>
            <a:off x="6096000" y="2399246"/>
            <a:ext cx="5051545" cy="2709205"/>
          </a:xfrm>
          <a:prstGeom prst="rect">
            <a:avLst/>
          </a:prstGeom>
          <a:noFill/>
        </p:spPr>
      </p:pic>
      <p:sp>
        <p:nvSpPr>
          <p:cNvPr id="3" name="Rectángulo 2"/>
          <p:cNvSpPr/>
          <p:nvPr/>
        </p:nvSpPr>
        <p:spPr>
          <a:xfrm>
            <a:off x="1536066" y="2746083"/>
            <a:ext cx="4404411" cy="707886"/>
          </a:xfrm>
          <a:prstGeom prst="rect">
            <a:avLst/>
          </a:prstGeom>
        </p:spPr>
        <p:txBody>
          <a:bodyPr wrap="none">
            <a:spAutoFit/>
          </a:bodyPr>
          <a:lstStyle/>
          <a:p>
            <a:r>
              <a:rPr lang="es-ES" sz="4000" b="1" i="1" dirty="0">
                <a:solidFill>
                  <a:schemeClr val="tx2">
                    <a:lumMod val="50000"/>
                  </a:schemeClr>
                </a:solidFill>
                <a:latin typeface="Calibri" panose="020F0502020204030204" pitchFamily="34" charset="0"/>
              </a:rPr>
              <a:t>Evidencia Científica </a:t>
            </a:r>
            <a:endParaRPr lang="es-VE" sz="4000" dirty="0">
              <a:latin typeface="Calibri" panose="020F0502020204030204" pitchFamily="34" charset="0"/>
            </a:endParaRPr>
          </a:p>
        </p:txBody>
      </p:sp>
    </p:spTree>
    <p:extLst>
      <p:ext uri="{BB962C8B-B14F-4D97-AF65-F5344CB8AC3E}">
        <p14:creationId xmlns:p14="http://schemas.microsoft.com/office/powerpoint/2010/main" xmlns="" val="12643605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34309" y="497132"/>
            <a:ext cx="8915766" cy="5019675"/>
          </a:xfrm>
          <a:prstGeom prst="rect">
            <a:avLst/>
          </a:prstGeom>
        </p:spPr>
      </p:pic>
    </p:spTree>
    <p:extLst>
      <p:ext uri="{BB962C8B-B14F-4D97-AF65-F5344CB8AC3E}">
        <p14:creationId xmlns:p14="http://schemas.microsoft.com/office/powerpoint/2010/main" xmlns="" val="16366417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320196" y="6239591"/>
            <a:ext cx="4259949" cy="338554"/>
          </a:xfrm>
          <a:prstGeom prst="rect">
            <a:avLst/>
          </a:prstGeom>
        </p:spPr>
        <p:txBody>
          <a:bodyPr wrap="none">
            <a:spAutoFit/>
          </a:bodyPr>
          <a:lstStyle/>
          <a:p>
            <a:r>
              <a:rPr lang="es-VE" sz="1600" i="1" dirty="0" smtClean="0">
                <a:solidFill>
                  <a:schemeClr val="tx2"/>
                </a:solidFill>
                <a:latin typeface="Calibri" panose="020F0502020204030204" pitchFamily="34" charset="0"/>
              </a:rPr>
              <a:t>Smith P. et al N </a:t>
            </a:r>
            <a:r>
              <a:rPr lang="es-VE" sz="1600" i="1" dirty="0" err="1">
                <a:solidFill>
                  <a:schemeClr val="tx2"/>
                </a:solidFill>
                <a:latin typeface="Calibri" panose="020F0502020204030204" pitchFamily="34" charset="0"/>
              </a:rPr>
              <a:t>Engl</a:t>
            </a:r>
            <a:r>
              <a:rPr lang="es-VE" sz="1600" i="1" dirty="0">
                <a:solidFill>
                  <a:schemeClr val="tx2"/>
                </a:solidFill>
                <a:latin typeface="Calibri" panose="020F0502020204030204" pitchFamily="34" charset="0"/>
              </a:rPr>
              <a:t> J </a:t>
            </a:r>
            <a:r>
              <a:rPr lang="es-VE" sz="1600" i="1" dirty="0" err="1">
                <a:solidFill>
                  <a:schemeClr val="tx2"/>
                </a:solidFill>
                <a:latin typeface="Calibri" panose="020F0502020204030204" pitchFamily="34" charset="0"/>
              </a:rPr>
              <a:t>Med</a:t>
            </a:r>
            <a:r>
              <a:rPr lang="es-VE" sz="1600" i="1" dirty="0">
                <a:solidFill>
                  <a:schemeClr val="tx2"/>
                </a:solidFill>
                <a:latin typeface="Calibri" panose="020F0502020204030204" pitchFamily="34" charset="0"/>
              </a:rPr>
              <a:t> 2014; 371:2178-2188</a:t>
            </a:r>
          </a:p>
        </p:txBody>
      </p:sp>
      <p:graphicFrame>
        <p:nvGraphicFramePr>
          <p:cNvPr id="8" name="7 Tabla"/>
          <p:cNvGraphicFramePr>
            <a:graphicFrameLocks noGrp="1"/>
          </p:cNvGraphicFramePr>
          <p:nvPr>
            <p:extLst>
              <p:ext uri="{D42A27DB-BD31-4B8C-83A1-F6EECF244321}">
                <p14:modId xmlns:p14="http://schemas.microsoft.com/office/powerpoint/2010/main" xmlns="" val="3797911412"/>
              </p:ext>
            </p:extLst>
          </p:nvPr>
        </p:nvGraphicFramePr>
        <p:xfrm>
          <a:off x="1491021" y="241950"/>
          <a:ext cx="9658350" cy="5684520"/>
        </p:xfrm>
        <a:graphic>
          <a:graphicData uri="http://schemas.openxmlformats.org/drawingml/2006/table">
            <a:tbl>
              <a:tblPr firstRow="1" bandRow="1">
                <a:tableStyleId>{5C22544A-7EE6-4342-B048-85BDC9FD1C3A}</a:tableStyleId>
              </a:tblPr>
              <a:tblGrid>
                <a:gridCol w="2705100"/>
                <a:gridCol w="6953250"/>
              </a:tblGrid>
              <a:tr h="370840">
                <a:tc>
                  <a:txBody>
                    <a:bodyPr/>
                    <a:lstStyle/>
                    <a:p>
                      <a:pPr algn="ctr"/>
                      <a:r>
                        <a:rPr lang="es-VE" dirty="0" smtClean="0">
                          <a:solidFill>
                            <a:schemeClr val="bg1"/>
                          </a:solidFill>
                          <a:latin typeface="Century Gothic" pitchFamily="34" charset="0"/>
                        </a:rPr>
                        <a:t>Objetivo</a:t>
                      </a:r>
                      <a:endParaRPr lang="es-VE" dirty="0">
                        <a:solidFill>
                          <a:schemeClr val="bg1"/>
                        </a:solidFill>
                        <a:latin typeface="Century Gothic" pitchFamily="34" charset="0"/>
                      </a:endParaRPr>
                    </a:p>
                  </a:txBody>
                  <a:tcPr/>
                </a:tc>
                <a:tc>
                  <a:txBody>
                    <a:bodyPr/>
                    <a:lstStyle/>
                    <a:p>
                      <a:pPr algn="just"/>
                      <a:r>
                        <a:rPr lang="es-VE" b="0" dirty="0" smtClean="0">
                          <a:solidFill>
                            <a:schemeClr val="bg1"/>
                          </a:solidFill>
                          <a:latin typeface="Century Gothic" pitchFamily="34" charset="0"/>
                        </a:rPr>
                        <a:t>Evaluar la seguridad y la eficacia de la reparación de la válvula mitral para la insuficiencia mitral isquémica moderada.</a:t>
                      </a:r>
                    </a:p>
                  </a:txBody>
                  <a:tcPr/>
                </a:tc>
              </a:tr>
              <a:tr h="370840">
                <a:tc>
                  <a:txBody>
                    <a:bodyPr/>
                    <a:lstStyle/>
                    <a:p>
                      <a:pPr algn="ctr"/>
                      <a:r>
                        <a:rPr lang="es-VE" b="1" dirty="0" smtClean="0">
                          <a:solidFill>
                            <a:schemeClr val="tx1"/>
                          </a:solidFill>
                          <a:latin typeface="Century Gothic" pitchFamily="34" charset="0"/>
                        </a:rPr>
                        <a:t>Diseño del estudio</a:t>
                      </a:r>
                      <a:endParaRPr lang="es-VE" b="1" dirty="0">
                        <a:solidFill>
                          <a:schemeClr val="tx1"/>
                        </a:solidFill>
                        <a:latin typeface="Century Gothic" pitchFamily="34" charset="0"/>
                      </a:endParaRPr>
                    </a:p>
                  </a:txBody>
                  <a:tcPr/>
                </a:tc>
                <a:tc>
                  <a:txBody>
                    <a:bodyPr/>
                    <a:lstStyle/>
                    <a:p>
                      <a:pPr algn="just"/>
                      <a:r>
                        <a:rPr lang="es-VE" dirty="0" smtClean="0">
                          <a:solidFill>
                            <a:schemeClr val="tx1"/>
                          </a:solidFill>
                          <a:latin typeface="Century Gothic" pitchFamily="34" charset="0"/>
                        </a:rPr>
                        <a:t>Estudio </a:t>
                      </a:r>
                      <a:r>
                        <a:rPr lang="es-VE" dirty="0" err="1" smtClean="0">
                          <a:solidFill>
                            <a:schemeClr val="tx1"/>
                          </a:solidFill>
                          <a:latin typeface="Century Gothic" pitchFamily="34" charset="0"/>
                        </a:rPr>
                        <a:t>aleatorizado</a:t>
                      </a:r>
                      <a:r>
                        <a:rPr lang="es-VE" baseline="0" dirty="0" smtClean="0">
                          <a:solidFill>
                            <a:schemeClr val="tx1"/>
                          </a:solidFill>
                          <a:latin typeface="Century Gothic" pitchFamily="34" charset="0"/>
                        </a:rPr>
                        <a:t> </a:t>
                      </a:r>
                      <a:r>
                        <a:rPr lang="es-VE" baseline="0" dirty="0" err="1" smtClean="0">
                          <a:solidFill>
                            <a:schemeClr val="tx1"/>
                          </a:solidFill>
                          <a:latin typeface="Century Gothic" pitchFamily="34" charset="0"/>
                        </a:rPr>
                        <a:t>multicentrico</a:t>
                      </a:r>
                      <a:r>
                        <a:rPr lang="es-VE" baseline="0" dirty="0" smtClean="0">
                          <a:solidFill>
                            <a:schemeClr val="tx1"/>
                          </a:solidFill>
                          <a:latin typeface="Century Gothic" pitchFamily="34" charset="0"/>
                        </a:rPr>
                        <a:t>.</a:t>
                      </a:r>
                      <a:endParaRPr lang="es-VE" dirty="0">
                        <a:solidFill>
                          <a:schemeClr val="tx1"/>
                        </a:solidFill>
                        <a:latin typeface="Century Gothic" pitchFamily="34" charset="0"/>
                      </a:endParaRPr>
                    </a:p>
                  </a:txBody>
                  <a:tcPr/>
                </a:tc>
              </a:tr>
              <a:tr h="370840">
                <a:tc>
                  <a:txBody>
                    <a:bodyPr/>
                    <a:lstStyle/>
                    <a:p>
                      <a:pPr algn="ctr"/>
                      <a:r>
                        <a:rPr lang="es-VE" b="1" dirty="0" smtClean="0">
                          <a:solidFill>
                            <a:schemeClr val="tx1"/>
                          </a:solidFill>
                          <a:latin typeface="Century Gothic" pitchFamily="34" charset="0"/>
                        </a:rPr>
                        <a:t>Población de estudio</a:t>
                      </a:r>
                      <a:endParaRPr lang="es-VE" b="1" dirty="0">
                        <a:solidFill>
                          <a:schemeClr val="tx1"/>
                        </a:solidFill>
                        <a:latin typeface="Century Gothic" pitchFamily="34" charset="0"/>
                      </a:endParaRPr>
                    </a:p>
                  </a:txBody>
                  <a:tcPr/>
                </a:tc>
                <a:tc>
                  <a:txBody>
                    <a:bodyPr/>
                    <a:lstStyle/>
                    <a:p>
                      <a:pPr algn="just"/>
                      <a:r>
                        <a:rPr lang="es-VE" dirty="0" smtClean="0">
                          <a:latin typeface="Century Gothic" pitchFamily="34" charset="0"/>
                        </a:rPr>
                        <a:t>Pacientes diagnosticados de IM isquémica moderada con indicación clínica de CABG.</a:t>
                      </a:r>
                      <a:endParaRPr lang="es-VE" dirty="0">
                        <a:latin typeface="Century Gothic" pitchFamily="34" charset="0"/>
                      </a:endParaRPr>
                    </a:p>
                  </a:txBody>
                  <a:tcPr/>
                </a:tc>
              </a:tr>
              <a:tr h="370840">
                <a:tc>
                  <a:txBody>
                    <a:bodyPr/>
                    <a:lstStyle/>
                    <a:p>
                      <a:pPr algn="ctr"/>
                      <a:r>
                        <a:rPr lang="es-VE" b="1" dirty="0" smtClean="0">
                          <a:latin typeface="Century Gothic" pitchFamily="34" charset="0"/>
                        </a:rPr>
                        <a:t>Grupos de estudio</a:t>
                      </a:r>
                      <a:endParaRPr lang="es-VE" b="1" dirty="0">
                        <a:latin typeface="Century Gothic" pitchFamily="34" charset="0"/>
                      </a:endParaRPr>
                    </a:p>
                  </a:txBody>
                  <a:tcPr/>
                </a:tc>
                <a:tc>
                  <a:txBody>
                    <a:bodyPr/>
                    <a:lstStyle/>
                    <a:p>
                      <a:pPr algn="just"/>
                      <a:r>
                        <a:rPr lang="es-VE" dirty="0" smtClean="0">
                          <a:latin typeface="Century Gothic" pitchFamily="34" charset="0"/>
                        </a:rPr>
                        <a:t>(A)  CABG</a:t>
                      </a:r>
                      <a:r>
                        <a:rPr lang="es-VE" baseline="0" dirty="0" smtClean="0">
                          <a:latin typeface="Century Gothic" pitchFamily="34" charset="0"/>
                        </a:rPr>
                        <a:t> + Reparación de válvula mitral y (B) </a:t>
                      </a:r>
                      <a:r>
                        <a:rPr lang="es-VE" dirty="0" smtClean="0">
                          <a:latin typeface="Century Gothic" pitchFamily="34" charset="0"/>
                        </a:rPr>
                        <a:t>CABG sola.</a:t>
                      </a:r>
                      <a:endParaRPr lang="es-VE" dirty="0">
                        <a:latin typeface="Century Gothic" pitchFamily="34" charset="0"/>
                      </a:endParaRPr>
                    </a:p>
                  </a:txBody>
                  <a:tcPr/>
                </a:tc>
              </a:tr>
              <a:tr h="370840">
                <a:tc>
                  <a:txBody>
                    <a:bodyPr/>
                    <a:lstStyle/>
                    <a:p>
                      <a:pPr algn="just"/>
                      <a:r>
                        <a:rPr lang="es-ES" b="1" dirty="0" smtClean="0">
                          <a:latin typeface="Century Gothic" pitchFamily="34" charset="0"/>
                        </a:rPr>
                        <a:t>Tamaño de la muestra</a:t>
                      </a:r>
                      <a:endParaRPr lang="es-VE" b="1" dirty="0">
                        <a:latin typeface="Century Gothic" pitchFamily="34" charset="0"/>
                      </a:endParaRPr>
                    </a:p>
                  </a:txBody>
                  <a:tcPr/>
                </a:tc>
                <a:tc>
                  <a:txBody>
                    <a:bodyPr/>
                    <a:lstStyle/>
                    <a:p>
                      <a:pPr algn="just"/>
                      <a:r>
                        <a:rPr lang="es-VE" dirty="0" smtClean="0">
                          <a:latin typeface="Century Gothic" pitchFamily="34" charset="0"/>
                        </a:rPr>
                        <a:t>300 sujetos; 90% de potencia para detectar una diferencia absoluta de 12 ml / m2 en LVESVI (basado en un</a:t>
                      </a:r>
                      <a:r>
                        <a:rPr lang="es-VE" baseline="0" dirty="0" smtClean="0">
                          <a:latin typeface="Century Gothic" pitchFamily="34" charset="0"/>
                        </a:rPr>
                        <a:t> </a:t>
                      </a:r>
                      <a:r>
                        <a:rPr lang="es-VE" dirty="0" smtClean="0">
                          <a:latin typeface="Century Gothic" pitchFamily="34" charset="0"/>
                        </a:rPr>
                        <a:t>20% (reparación) v. 5% (CABG solo) reducción en LVESVI).</a:t>
                      </a:r>
                      <a:endParaRPr lang="es-VE" dirty="0">
                        <a:latin typeface="Century Gothic" pitchFamily="34" charset="0"/>
                      </a:endParaRPr>
                    </a:p>
                  </a:txBody>
                  <a:tcPr/>
                </a:tc>
              </a:tr>
              <a:tr h="370840">
                <a:tc>
                  <a:txBody>
                    <a:bodyPr/>
                    <a:lstStyle/>
                    <a:p>
                      <a:pPr algn="ctr"/>
                      <a:r>
                        <a:rPr lang="es-VE" b="1" dirty="0" smtClean="0">
                          <a:latin typeface="Century Gothic" pitchFamily="34" charset="0"/>
                        </a:rPr>
                        <a:t>Duración </a:t>
                      </a:r>
                      <a:endParaRPr lang="es-VE" b="1" dirty="0">
                        <a:latin typeface="Century Gothic" pitchFamily="34" charset="0"/>
                      </a:endParaRPr>
                    </a:p>
                  </a:txBody>
                  <a:tcPr/>
                </a:tc>
                <a:tc>
                  <a:txBody>
                    <a:bodyPr/>
                    <a:lstStyle/>
                    <a:p>
                      <a:pPr algn="just"/>
                      <a:r>
                        <a:rPr lang="es-VE" dirty="0" smtClean="0">
                          <a:latin typeface="Century Gothic" pitchFamily="34" charset="0"/>
                        </a:rPr>
                        <a:t>24 meses</a:t>
                      </a:r>
                      <a:r>
                        <a:rPr lang="es-VE" baseline="0" dirty="0" smtClean="0">
                          <a:latin typeface="Century Gothic" pitchFamily="34" charset="0"/>
                        </a:rPr>
                        <a:t> de seguimiento. </a:t>
                      </a:r>
                      <a:endParaRPr lang="es-VE" dirty="0">
                        <a:latin typeface="Century Gothic" pitchFamily="34" charset="0"/>
                      </a:endParaRPr>
                    </a:p>
                  </a:txBody>
                  <a:tcPr/>
                </a:tc>
              </a:tr>
              <a:tr h="370840">
                <a:tc>
                  <a:txBody>
                    <a:bodyPr/>
                    <a:lstStyle/>
                    <a:p>
                      <a:pPr algn="ctr"/>
                      <a:r>
                        <a:rPr lang="es-VE" b="1" dirty="0" smtClean="0">
                          <a:latin typeface="Century Gothic" pitchFamily="34" charset="0"/>
                        </a:rPr>
                        <a:t>Punto final primario</a:t>
                      </a:r>
                      <a:endParaRPr lang="es-VE" b="1" dirty="0">
                        <a:latin typeface="Century Gothic" pitchFamily="34" charset="0"/>
                      </a:endParaRPr>
                    </a:p>
                  </a:txBody>
                  <a:tcPr/>
                </a:tc>
                <a:tc>
                  <a:txBody>
                    <a:bodyPr/>
                    <a:lstStyle/>
                    <a:p>
                      <a:pPr algn="just"/>
                      <a:r>
                        <a:rPr lang="es-VE" dirty="0" smtClean="0">
                          <a:latin typeface="Century Gothic" pitchFamily="34" charset="0"/>
                        </a:rPr>
                        <a:t>Grado de remodelación del ventrículo izquierdo, según lo evaluado por el índice de volumen sistólico final del ventrículo izquierdo</a:t>
                      </a:r>
                    </a:p>
                    <a:p>
                      <a:pPr algn="just"/>
                      <a:r>
                        <a:rPr lang="es-VE" dirty="0" smtClean="0">
                          <a:latin typeface="Century Gothic" pitchFamily="34" charset="0"/>
                        </a:rPr>
                        <a:t>(LVESVI) a los 12 meses.</a:t>
                      </a:r>
                      <a:endParaRPr lang="es-VE" dirty="0">
                        <a:latin typeface="Century Gothic" pitchFamily="34" charset="0"/>
                      </a:endParaRPr>
                    </a:p>
                  </a:txBody>
                  <a:tcPr/>
                </a:tc>
              </a:tr>
              <a:tr h="370840">
                <a:tc>
                  <a:txBody>
                    <a:bodyPr/>
                    <a:lstStyle/>
                    <a:p>
                      <a:pPr algn="ctr"/>
                      <a:r>
                        <a:rPr lang="es-VE" b="1" dirty="0" smtClean="0">
                          <a:latin typeface="Century Gothic" pitchFamily="34" charset="0"/>
                        </a:rPr>
                        <a:t>Punto final secundario</a:t>
                      </a:r>
                      <a:endParaRPr lang="es-VE" b="1" dirty="0">
                        <a:latin typeface="Century Gothic" pitchFamily="34" charset="0"/>
                      </a:endParaRPr>
                    </a:p>
                  </a:txBody>
                  <a:tcPr/>
                </a:tc>
                <a:tc>
                  <a:txBody>
                    <a:bodyPr/>
                    <a:lstStyle/>
                    <a:p>
                      <a:pPr algn="just"/>
                      <a:r>
                        <a:rPr lang="es-VE" dirty="0" smtClean="0">
                          <a:latin typeface="Century Gothic" pitchFamily="34" charset="0"/>
                        </a:rPr>
                        <a:t>MACE (muerte, ACV, empeoramiento de la insuficiencia cardíaca (+1 clase de la NYHA), hospitalización por ICC, </a:t>
                      </a:r>
                      <a:r>
                        <a:rPr lang="es-VE" dirty="0" err="1" smtClean="0">
                          <a:latin typeface="Century Gothic" pitchFamily="34" charset="0"/>
                        </a:rPr>
                        <a:t>reintervención</a:t>
                      </a:r>
                      <a:r>
                        <a:rPr lang="es-VE" dirty="0" smtClean="0">
                          <a:latin typeface="Century Gothic" pitchFamily="34" charset="0"/>
                        </a:rPr>
                        <a:t> de</a:t>
                      </a:r>
                      <a:r>
                        <a:rPr lang="es-VE" baseline="0" dirty="0" smtClean="0">
                          <a:latin typeface="Century Gothic" pitchFamily="34" charset="0"/>
                        </a:rPr>
                        <a:t> VM. </a:t>
                      </a:r>
                      <a:endParaRPr lang="es-VE" dirty="0" smtClean="0">
                        <a:latin typeface="Century Gothic" pitchFamily="34" charset="0"/>
                      </a:endParaRPr>
                    </a:p>
                  </a:txBody>
                  <a:tcPr/>
                </a:tc>
              </a:tr>
            </a:tbl>
          </a:graphicData>
        </a:graphic>
      </p:graphicFrame>
    </p:spTree>
    <p:extLst>
      <p:ext uri="{BB962C8B-B14F-4D97-AF65-F5344CB8AC3E}">
        <p14:creationId xmlns:p14="http://schemas.microsoft.com/office/powerpoint/2010/main" xmlns="" val="3319235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5124894" y="0"/>
            <a:ext cx="6650554" cy="5817228"/>
          </a:xfrm>
          <a:prstGeom prst="rect">
            <a:avLst/>
          </a:prstGeom>
        </p:spPr>
      </p:pic>
      <p:sp>
        <p:nvSpPr>
          <p:cNvPr id="5" name="Rectángulo 4"/>
          <p:cNvSpPr/>
          <p:nvPr/>
        </p:nvSpPr>
        <p:spPr>
          <a:xfrm>
            <a:off x="-639615" y="558118"/>
            <a:ext cx="6096000" cy="954107"/>
          </a:xfrm>
          <a:prstGeom prst="rect">
            <a:avLst/>
          </a:prstGeom>
        </p:spPr>
        <p:txBody>
          <a:bodyPr>
            <a:spAutoFit/>
          </a:bodyPr>
          <a:lstStyle/>
          <a:p>
            <a:pPr algn="ctr"/>
            <a:r>
              <a:rPr lang="en-US" sz="2800" b="1" dirty="0">
                <a:latin typeface="Calibri" panose="020F0502020204030204" pitchFamily="34" charset="0"/>
              </a:rPr>
              <a:t>Baseline and Operative </a:t>
            </a:r>
            <a:endParaRPr lang="en-US" sz="2800" b="1" dirty="0" smtClean="0">
              <a:latin typeface="Calibri" panose="020F0502020204030204" pitchFamily="34" charset="0"/>
            </a:endParaRPr>
          </a:p>
          <a:p>
            <a:pPr algn="ctr"/>
            <a:r>
              <a:rPr lang="en-US" sz="2800" b="1" dirty="0" smtClean="0">
                <a:latin typeface="Calibri" panose="020F0502020204030204" pitchFamily="34" charset="0"/>
              </a:rPr>
              <a:t>Characteristics </a:t>
            </a:r>
            <a:r>
              <a:rPr lang="en-US" sz="2800" b="1" dirty="0">
                <a:latin typeface="Calibri" panose="020F0502020204030204" pitchFamily="34" charset="0"/>
              </a:rPr>
              <a:t>of the </a:t>
            </a:r>
            <a:r>
              <a:rPr lang="en-US" sz="2800" b="1" dirty="0" smtClean="0">
                <a:latin typeface="Calibri" panose="020F0502020204030204" pitchFamily="34" charset="0"/>
              </a:rPr>
              <a:t>Patients</a:t>
            </a:r>
            <a:endParaRPr lang="es-VE" sz="2800" dirty="0">
              <a:latin typeface="Calibri" panose="020F0502020204030204" pitchFamily="34" charset="0"/>
            </a:endParaRPr>
          </a:p>
        </p:txBody>
      </p:sp>
      <p:pic>
        <p:nvPicPr>
          <p:cNvPr id="6" name="Imagen 5"/>
          <p:cNvPicPr>
            <a:picLocks noChangeAspect="1"/>
          </p:cNvPicPr>
          <p:nvPr/>
        </p:nvPicPr>
        <p:blipFill>
          <a:blip r:embed="rId4"/>
          <a:stretch>
            <a:fillRect/>
          </a:stretch>
        </p:blipFill>
        <p:spPr>
          <a:xfrm>
            <a:off x="1424763" y="3337443"/>
            <a:ext cx="7698858" cy="654567"/>
          </a:xfrm>
          <a:prstGeom prst="rect">
            <a:avLst/>
          </a:prstGeom>
          <a:ln w="28575">
            <a:solidFill>
              <a:srgbClr val="C00000"/>
            </a:solidFill>
          </a:ln>
        </p:spPr>
      </p:pic>
      <p:sp>
        <p:nvSpPr>
          <p:cNvPr id="7" name="Rectángulo 6"/>
          <p:cNvSpPr/>
          <p:nvPr/>
        </p:nvSpPr>
        <p:spPr>
          <a:xfrm>
            <a:off x="6320196" y="6239591"/>
            <a:ext cx="4259949" cy="338554"/>
          </a:xfrm>
          <a:prstGeom prst="rect">
            <a:avLst/>
          </a:prstGeom>
        </p:spPr>
        <p:txBody>
          <a:bodyPr wrap="none">
            <a:spAutoFit/>
          </a:bodyPr>
          <a:lstStyle/>
          <a:p>
            <a:r>
              <a:rPr lang="es-VE" sz="1600" i="1" dirty="0" smtClean="0">
                <a:solidFill>
                  <a:schemeClr val="tx2"/>
                </a:solidFill>
                <a:latin typeface="Calibri" panose="020F0502020204030204" pitchFamily="34" charset="0"/>
              </a:rPr>
              <a:t>Smith P. et al N </a:t>
            </a:r>
            <a:r>
              <a:rPr lang="es-VE" sz="1600" i="1" dirty="0" err="1">
                <a:solidFill>
                  <a:schemeClr val="tx2"/>
                </a:solidFill>
                <a:latin typeface="Calibri" panose="020F0502020204030204" pitchFamily="34" charset="0"/>
              </a:rPr>
              <a:t>Engl</a:t>
            </a:r>
            <a:r>
              <a:rPr lang="es-VE" sz="1600" i="1" dirty="0">
                <a:solidFill>
                  <a:schemeClr val="tx2"/>
                </a:solidFill>
                <a:latin typeface="Calibri" panose="020F0502020204030204" pitchFamily="34" charset="0"/>
              </a:rPr>
              <a:t> J </a:t>
            </a:r>
            <a:r>
              <a:rPr lang="es-VE" sz="1600" i="1" dirty="0" err="1">
                <a:solidFill>
                  <a:schemeClr val="tx2"/>
                </a:solidFill>
                <a:latin typeface="Calibri" panose="020F0502020204030204" pitchFamily="34" charset="0"/>
              </a:rPr>
              <a:t>Med</a:t>
            </a:r>
            <a:r>
              <a:rPr lang="es-VE" sz="1600" i="1" dirty="0">
                <a:solidFill>
                  <a:schemeClr val="tx2"/>
                </a:solidFill>
                <a:latin typeface="Calibri" panose="020F0502020204030204" pitchFamily="34" charset="0"/>
              </a:rPr>
              <a:t> 2014; 371:2178-2188</a:t>
            </a:r>
          </a:p>
        </p:txBody>
      </p:sp>
    </p:spTree>
    <p:extLst>
      <p:ext uri="{BB962C8B-B14F-4D97-AF65-F5344CB8AC3E}">
        <p14:creationId xmlns:p14="http://schemas.microsoft.com/office/powerpoint/2010/main" xmlns="" val="126259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61493" y="798490"/>
            <a:ext cx="5065850" cy="4392835"/>
          </a:xfrm>
          <a:prstGeom prst="rect">
            <a:avLst/>
          </a:prstGeom>
        </p:spPr>
      </p:pic>
      <p:sp>
        <p:nvSpPr>
          <p:cNvPr id="5" name="Rectángulo 4"/>
          <p:cNvSpPr/>
          <p:nvPr/>
        </p:nvSpPr>
        <p:spPr>
          <a:xfrm>
            <a:off x="1991931" y="0"/>
            <a:ext cx="8555865" cy="707886"/>
          </a:xfrm>
          <a:prstGeom prst="rect">
            <a:avLst/>
          </a:prstGeom>
        </p:spPr>
        <p:txBody>
          <a:bodyPr wrap="square">
            <a:spAutoFit/>
          </a:bodyPr>
          <a:lstStyle/>
          <a:p>
            <a:pPr algn="ctr"/>
            <a:r>
              <a:rPr lang="en-US" sz="2000" b="1" dirty="0">
                <a:latin typeface="Calibri" panose="020F0502020204030204" pitchFamily="34" charset="0"/>
              </a:rPr>
              <a:t>Time-to-Event Curves for the Composite End Point of </a:t>
            </a:r>
            <a:r>
              <a:rPr lang="en-US" sz="2000" b="1" dirty="0" smtClean="0">
                <a:latin typeface="Calibri" panose="020F0502020204030204" pitchFamily="34" charset="0"/>
              </a:rPr>
              <a:t>Cardiac or </a:t>
            </a:r>
            <a:r>
              <a:rPr lang="en-US" sz="2000" b="1" dirty="0">
                <a:latin typeface="Calibri" panose="020F0502020204030204" pitchFamily="34" charset="0"/>
              </a:rPr>
              <a:t>Cerebrovascular Events and </a:t>
            </a:r>
            <a:r>
              <a:rPr lang="en-US" sz="2000" b="1" dirty="0" smtClean="0">
                <a:latin typeface="Calibri" panose="020F0502020204030204" pitchFamily="34" charset="0"/>
              </a:rPr>
              <a:t>Death, According </a:t>
            </a:r>
            <a:r>
              <a:rPr lang="en-US" sz="2000" b="1" dirty="0">
                <a:latin typeface="Calibri" panose="020F0502020204030204" pitchFamily="34" charset="0"/>
              </a:rPr>
              <a:t>to Treatment Group.</a:t>
            </a:r>
            <a:endParaRPr lang="es-VE" sz="2000" dirty="0">
              <a:latin typeface="Calibri" panose="020F0502020204030204" pitchFamily="34" charset="0"/>
            </a:endParaRPr>
          </a:p>
        </p:txBody>
      </p:sp>
      <p:pic>
        <p:nvPicPr>
          <p:cNvPr id="6" name="Imagen 5"/>
          <p:cNvPicPr>
            <a:picLocks noChangeAspect="1"/>
          </p:cNvPicPr>
          <p:nvPr/>
        </p:nvPicPr>
        <p:blipFill>
          <a:blip r:embed="rId4"/>
          <a:stretch>
            <a:fillRect/>
          </a:stretch>
        </p:blipFill>
        <p:spPr>
          <a:xfrm>
            <a:off x="6059607" y="916076"/>
            <a:ext cx="5436144" cy="4157662"/>
          </a:xfrm>
          <a:prstGeom prst="rect">
            <a:avLst/>
          </a:prstGeom>
        </p:spPr>
      </p:pic>
      <p:sp>
        <p:nvSpPr>
          <p:cNvPr id="7" name="Rectángulo 6"/>
          <p:cNvSpPr/>
          <p:nvPr/>
        </p:nvSpPr>
        <p:spPr>
          <a:xfrm>
            <a:off x="6269863" y="5591749"/>
            <a:ext cx="4259949" cy="338554"/>
          </a:xfrm>
          <a:prstGeom prst="rect">
            <a:avLst/>
          </a:prstGeom>
        </p:spPr>
        <p:txBody>
          <a:bodyPr wrap="none">
            <a:spAutoFit/>
          </a:bodyPr>
          <a:lstStyle/>
          <a:p>
            <a:r>
              <a:rPr lang="es-VE" sz="1600" i="1" dirty="0" smtClean="0">
                <a:solidFill>
                  <a:schemeClr val="tx2"/>
                </a:solidFill>
                <a:latin typeface="Calibri" panose="020F0502020204030204" pitchFamily="34" charset="0"/>
              </a:rPr>
              <a:t>Smith P. et al N </a:t>
            </a:r>
            <a:r>
              <a:rPr lang="es-VE" sz="1600" i="1" dirty="0" err="1">
                <a:solidFill>
                  <a:schemeClr val="tx2"/>
                </a:solidFill>
                <a:latin typeface="Calibri" panose="020F0502020204030204" pitchFamily="34" charset="0"/>
              </a:rPr>
              <a:t>Engl</a:t>
            </a:r>
            <a:r>
              <a:rPr lang="es-VE" sz="1600" i="1" dirty="0">
                <a:solidFill>
                  <a:schemeClr val="tx2"/>
                </a:solidFill>
                <a:latin typeface="Calibri" panose="020F0502020204030204" pitchFamily="34" charset="0"/>
              </a:rPr>
              <a:t> J </a:t>
            </a:r>
            <a:r>
              <a:rPr lang="es-VE" sz="1600" i="1" dirty="0" err="1">
                <a:solidFill>
                  <a:schemeClr val="tx2"/>
                </a:solidFill>
                <a:latin typeface="Calibri" panose="020F0502020204030204" pitchFamily="34" charset="0"/>
              </a:rPr>
              <a:t>Med</a:t>
            </a:r>
            <a:r>
              <a:rPr lang="es-VE" sz="1600" i="1" dirty="0">
                <a:solidFill>
                  <a:schemeClr val="tx2"/>
                </a:solidFill>
                <a:latin typeface="Calibri" panose="020F0502020204030204" pitchFamily="34" charset="0"/>
              </a:rPr>
              <a:t> 2014; 371:2178-2188</a:t>
            </a:r>
          </a:p>
        </p:txBody>
      </p:sp>
    </p:spTree>
    <p:extLst>
      <p:ext uri="{BB962C8B-B14F-4D97-AF65-F5344CB8AC3E}">
        <p14:creationId xmlns:p14="http://schemas.microsoft.com/office/powerpoint/2010/main" xmlns="" val="3965910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7518371" y="6312718"/>
            <a:ext cx="4259949" cy="338554"/>
          </a:xfrm>
          <a:prstGeom prst="rect">
            <a:avLst/>
          </a:prstGeom>
        </p:spPr>
        <p:txBody>
          <a:bodyPr wrap="none">
            <a:spAutoFit/>
          </a:bodyPr>
          <a:lstStyle/>
          <a:p>
            <a:r>
              <a:rPr lang="es-VE" sz="1600" i="1" dirty="0" smtClean="0">
                <a:solidFill>
                  <a:schemeClr val="tx2"/>
                </a:solidFill>
                <a:latin typeface="Calibri" panose="020F0502020204030204" pitchFamily="34" charset="0"/>
              </a:rPr>
              <a:t>Smith P. et al N </a:t>
            </a:r>
            <a:r>
              <a:rPr lang="es-VE" sz="1600" i="1" dirty="0" err="1">
                <a:solidFill>
                  <a:schemeClr val="tx2"/>
                </a:solidFill>
                <a:latin typeface="Calibri" panose="020F0502020204030204" pitchFamily="34" charset="0"/>
              </a:rPr>
              <a:t>Engl</a:t>
            </a:r>
            <a:r>
              <a:rPr lang="es-VE" sz="1600" i="1" dirty="0">
                <a:solidFill>
                  <a:schemeClr val="tx2"/>
                </a:solidFill>
                <a:latin typeface="Calibri" panose="020F0502020204030204" pitchFamily="34" charset="0"/>
              </a:rPr>
              <a:t> J </a:t>
            </a:r>
            <a:r>
              <a:rPr lang="es-VE" sz="1600" i="1" dirty="0" err="1">
                <a:solidFill>
                  <a:schemeClr val="tx2"/>
                </a:solidFill>
                <a:latin typeface="Calibri" panose="020F0502020204030204" pitchFamily="34" charset="0"/>
              </a:rPr>
              <a:t>Med</a:t>
            </a:r>
            <a:r>
              <a:rPr lang="es-VE" sz="1600" i="1" dirty="0">
                <a:solidFill>
                  <a:schemeClr val="tx2"/>
                </a:solidFill>
                <a:latin typeface="Calibri" panose="020F0502020204030204" pitchFamily="34" charset="0"/>
              </a:rPr>
              <a:t> 2014; 371:2178-2188</a:t>
            </a:r>
          </a:p>
        </p:txBody>
      </p:sp>
      <p:pic>
        <p:nvPicPr>
          <p:cNvPr id="2" name="Imagen 1"/>
          <p:cNvPicPr>
            <a:picLocks noChangeAspect="1"/>
          </p:cNvPicPr>
          <p:nvPr/>
        </p:nvPicPr>
        <p:blipFill>
          <a:blip r:embed="rId3"/>
          <a:stretch>
            <a:fillRect/>
          </a:stretch>
        </p:blipFill>
        <p:spPr>
          <a:xfrm>
            <a:off x="315056" y="164832"/>
            <a:ext cx="6331927" cy="5972200"/>
          </a:xfrm>
          <a:prstGeom prst="rect">
            <a:avLst/>
          </a:prstGeom>
        </p:spPr>
      </p:pic>
      <p:sp>
        <p:nvSpPr>
          <p:cNvPr id="3" name="Rectángulo 2"/>
          <p:cNvSpPr/>
          <p:nvPr/>
        </p:nvSpPr>
        <p:spPr>
          <a:xfrm>
            <a:off x="6277523" y="1616561"/>
            <a:ext cx="6096000" cy="830997"/>
          </a:xfrm>
          <a:prstGeom prst="rect">
            <a:avLst/>
          </a:prstGeom>
        </p:spPr>
        <p:txBody>
          <a:bodyPr>
            <a:spAutoFit/>
          </a:bodyPr>
          <a:lstStyle/>
          <a:p>
            <a:pPr algn="ctr"/>
            <a:r>
              <a:rPr lang="en-US" sz="2400" b="1" dirty="0">
                <a:latin typeface="Calibri" panose="020F0502020204030204" pitchFamily="34" charset="0"/>
              </a:rPr>
              <a:t>Clinical End Points, Serious Adverse </a:t>
            </a:r>
            <a:r>
              <a:rPr lang="en-US" sz="2400" b="1" dirty="0" smtClean="0">
                <a:latin typeface="Calibri" panose="020F0502020204030204" pitchFamily="34" charset="0"/>
              </a:rPr>
              <a:t>Events </a:t>
            </a:r>
          </a:p>
          <a:p>
            <a:pPr algn="ctr"/>
            <a:r>
              <a:rPr lang="en-US" sz="2400" b="1" dirty="0" smtClean="0">
                <a:latin typeface="Calibri" panose="020F0502020204030204" pitchFamily="34" charset="0"/>
              </a:rPr>
              <a:t>and </a:t>
            </a:r>
            <a:r>
              <a:rPr lang="en-US" sz="2400" b="1" dirty="0">
                <a:latin typeface="Calibri" panose="020F0502020204030204" pitchFamily="34" charset="0"/>
              </a:rPr>
              <a:t>Hospitalizations at 1 Year.</a:t>
            </a:r>
            <a:endParaRPr lang="es-VE" sz="2400" dirty="0">
              <a:latin typeface="Calibri" panose="020F0502020204030204" pitchFamily="34" charset="0"/>
            </a:endParaRPr>
          </a:p>
        </p:txBody>
      </p:sp>
      <p:pic>
        <p:nvPicPr>
          <p:cNvPr id="8" name="Imagen 7"/>
          <p:cNvPicPr>
            <a:picLocks noChangeAspect="1"/>
          </p:cNvPicPr>
          <p:nvPr/>
        </p:nvPicPr>
        <p:blipFill>
          <a:blip r:embed="rId4"/>
          <a:stretch>
            <a:fillRect/>
          </a:stretch>
        </p:blipFill>
        <p:spPr>
          <a:xfrm>
            <a:off x="2022231" y="2702535"/>
            <a:ext cx="8791939" cy="568203"/>
          </a:xfrm>
          <a:prstGeom prst="rect">
            <a:avLst/>
          </a:prstGeom>
          <a:ln w="19050">
            <a:solidFill>
              <a:srgbClr val="FF0000"/>
            </a:solidFill>
          </a:ln>
        </p:spPr>
      </p:pic>
      <p:pic>
        <p:nvPicPr>
          <p:cNvPr id="9" name="Imagen 8"/>
          <p:cNvPicPr>
            <a:picLocks noChangeAspect="1"/>
          </p:cNvPicPr>
          <p:nvPr/>
        </p:nvPicPr>
        <p:blipFill>
          <a:blip r:embed="rId5"/>
          <a:stretch>
            <a:fillRect/>
          </a:stretch>
        </p:blipFill>
        <p:spPr>
          <a:xfrm>
            <a:off x="2022231" y="3780692"/>
            <a:ext cx="8791939" cy="525008"/>
          </a:xfrm>
          <a:prstGeom prst="rect">
            <a:avLst/>
          </a:prstGeom>
          <a:ln w="19050">
            <a:solidFill>
              <a:srgbClr val="FF0000"/>
            </a:solidFill>
          </a:ln>
        </p:spPr>
      </p:pic>
    </p:spTree>
    <p:extLst>
      <p:ext uri="{BB962C8B-B14F-4D97-AF65-F5344CB8AC3E}">
        <p14:creationId xmlns:p14="http://schemas.microsoft.com/office/powerpoint/2010/main" xmlns="" val="519605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7518371" y="6312718"/>
            <a:ext cx="4259949" cy="338554"/>
          </a:xfrm>
          <a:prstGeom prst="rect">
            <a:avLst/>
          </a:prstGeom>
        </p:spPr>
        <p:txBody>
          <a:bodyPr wrap="none">
            <a:spAutoFit/>
          </a:bodyPr>
          <a:lstStyle/>
          <a:p>
            <a:r>
              <a:rPr lang="es-VE" sz="1600" i="1" dirty="0" smtClean="0">
                <a:solidFill>
                  <a:schemeClr val="tx2"/>
                </a:solidFill>
                <a:latin typeface="Calibri" panose="020F0502020204030204" pitchFamily="34" charset="0"/>
              </a:rPr>
              <a:t>Smith P. et al N </a:t>
            </a:r>
            <a:r>
              <a:rPr lang="es-VE" sz="1600" i="1" dirty="0" err="1">
                <a:solidFill>
                  <a:schemeClr val="tx2"/>
                </a:solidFill>
                <a:latin typeface="Calibri" panose="020F0502020204030204" pitchFamily="34" charset="0"/>
              </a:rPr>
              <a:t>Engl</a:t>
            </a:r>
            <a:r>
              <a:rPr lang="es-VE" sz="1600" i="1" dirty="0">
                <a:solidFill>
                  <a:schemeClr val="tx2"/>
                </a:solidFill>
                <a:latin typeface="Calibri" panose="020F0502020204030204" pitchFamily="34" charset="0"/>
              </a:rPr>
              <a:t> J </a:t>
            </a:r>
            <a:r>
              <a:rPr lang="es-VE" sz="1600" i="1" dirty="0" err="1">
                <a:solidFill>
                  <a:schemeClr val="tx2"/>
                </a:solidFill>
                <a:latin typeface="Calibri" panose="020F0502020204030204" pitchFamily="34" charset="0"/>
              </a:rPr>
              <a:t>Med</a:t>
            </a:r>
            <a:r>
              <a:rPr lang="es-VE" sz="1600" i="1" dirty="0">
                <a:solidFill>
                  <a:schemeClr val="tx2"/>
                </a:solidFill>
                <a:latin typeface="Calibri" panose="020F0502020204030204" pitchFamily="34" charset="0"/>
              </a:rPr>
              <a:t> 2014; 371:2178-2188</a:t>
            </a:r>
          </a:p>
        </p:txBody>
      </p:sp>
      <p:pic>
        <p:nvPicPr>
          <p:cNvPr id="4" name="Imagen 3"/>
          <p:cNvPicPr>
            <a:picLocks noChangeAspect="1"/>
          </p:cNvPicPr>
          <p:nvPr/>
        </p:nvPicPr>
        <p:blipFill>
          <a:blip r:embed="rId3"/>
          <a:stretch>
            <a:fillRect/>
          </a:stretch>
        </p:blipFill>
        <p:spPr>
          <a:xfrm>
            <a:off x="0" y="518775"/>
            <a:ext cx="7400925" cy="5143500"/>
          </a:xfrm>
          <a:prstGeom prst="rect">
            <a:avLst/>
          </a:prstGeom>
        </p:spPr>
      </p:pic>
      <p:sp>
        <p:nvSpPr>
          <p:cNvPr id="5" name="Rectángulo 4"/>
          <p:cNvSpPr/>
          <p:nvPr/>
        </p:nvSpPr>
        <p:spPr>
          <a:xfrm>
            <a:off x="6820632" y="2259528"/>
            <a:ext cx="6096000" cy="830997"/>
          </a:xfrm>
          <a:prstGeom prst="rect">
            <a:avLst/>
          </a:prstGeom>
        </p:spPr>
        <p:txBody>
          <a:bodyPr>
            <a:spAutoFit/>
          </a:bodyPr>
          <a:lstStyle/>
          <a:p>
            <a:pPr algn="ctr"/>
            <a:r>
              <a:rPr lang="en-US" sz="2400" b="1" dirty="0">
                <a:latin typeface="Calibri" panose="020F0502020204030204" pitchFamily="34" charset="0"/>
              </a:rPr>
              <a:t>Quality of Life and Functional Status </a:t>
            </a:r>
            <a:endParaRPr lang="en-US" sz="2400" b="1" dirty="0" smtClean="0">
              <a:latin typeface="Calibri" panose="020F0502020204030204" pitchFamily="34" charset="0"/>
            </a:endParaRPr>
          </a:p>
          <a:p>
            <a:pPr algn="ctr"/>
            <a:r>
              <a:rPr lang="en-US" sz="2400" b="1" dirty="0" smtClean="0">
                <a:latin typeface="Calibri" panose="020F0502020204030204" pitchFamily="34" charset="0"/>
              </a:rPr>
              <a:t>of </a:t>
            </a:r>
            <a:r>
              <a:rPr lang="en-US" sz="2400" b="1" dirty="0">
                <a:latin typeface="Calibri" panose="020F0502020204030204" pitchFamily="34" charset="0"/>
              </a:rPr>
              <a:t>Patients at 1 </a:t>
            </a:r>
            <a:r>
              <a:rPr lang="en-US" sz="2400" b="1" dirty="0" smtClean="0">
                <a:latin typeface="Calibri" panose="020F0502020204030204" pitchFamily="34" charset="0"/>
              </a:rPr>
              <a:t>Year</a:t>
            </a:r>
            <a:endParaRPr lang="es-VE" sz="2400" dirty="0">
              <a:latin typeface="Calibri" panose="020F0502020204030204" pitchFamily="34" charset="0"/>
            </a:endParaRPr>
          </a:p>
        </p:txBody>
      </p:sp>
    </p:spTree>
    <p:extLst>
      <p:ext uri="{BB962C8B-B14F-4D97-AF65-F5344CB8AC3E}">
        <p14:creationId xmlns:p14="http://schemas.microsoft.com/office/powerpoint/2010/main" xmlns="" val="2675063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7518371" y="6312718"/>
            <a:ext cx="4259949" cy="338554"/>
          </a:xfrm>
          <a:prstGeom prst="rect">
            <a:avLst/>
          </a:prstGeom>
        </p:spPr>
        <p:txBody>
          <a:bodyPr wrap="none">
            <a:spAutoFit/>
          </a:bodyPr>
          <a:lstStyle/>
          <a:p>
            <a:r>
              <a:rPr lang="es-VE" sz="1600" i="1" dirty="0" smtClean="0">
                <a:solidFill>
                  <a:schemeClr val="tx2"/>
                </a:solidFill>
                <a:latin typeface="Calibri" panose="020F0502020204030204" pitchFamily="34" charset="0"/>
              </a:rPr>
              <a:t>Smith P. et al N </a:t>
            </a:r>
            <a:r>
              <a:rPr lang="es-VE" sz="1600" i="1" dirty="0" err="1">
                <a:solidFill>
                  <a:schemeClr val="tx2"/>
                </a:solidFill>
                <a:latin typeface="Calibri" panose="020F0502020204030204" pitchFamily="34" charset="0"/>
              </a:rPr>
              <a:t>Engl</a:t>
            </a:r>
            <a:r>
              <a:rPr lang="es-VE" sz="1600" i="1" dirty="0">
                <a:solidFill>
                  <a:schemeClr val="tx2"/>
                </a:solidFill>
                <a:latin typeface="Calibri" panose="020F0502020204030204" pitchFamily="34" charset="0"/>
              </a:rPr>
              <a:t> J </a:t>
            </a:r>
            <a:r>
              <a:rPr lang="es-VE" sz="1600" i="1" dirty="0" err="1">
                <a:solidFill>
                  <a:schemeClr val="tx2"/>
                </a:solidFill>
                <a:latin typeface="Calibri" panose="020F0502020204030204" pitchFamily="34" charset="0"/>
              </a:rPr>
              <a:t>Med</a:t>
            </a:r>
            <a:r>
              <a:rPr lang="es-VE" sz="1600" i="1" dirty="0">
                <a:solidFill>
                  <a:schemeClr val="tx2"/>
                </a:solidFill>
                <a:latin typeface="Calibri" panose="020F0502020204030204" pitchFamily="34" charset="0"/>
              </a:rPr>
              <a:t> 2014; 371:2178-2188</a:t>
            </a:r>
          </a:p>
        </p:txBody>
      </p:sp>
      <p:pic>
        <p:nvPicPr>
          <p:cNvPr id="2" name="Imagen 1"/>
          <p:cNvPicPr>
            <a:picLocks noChangeAspect="1"/>
          </p:cNvPicPr>
          <p:nvPr/>
        </p:nvPicPr>
        <p:blipFill>
          <a:blip r:embed="rId3"/>
          <a:stretch>
            <a:fillRect/>
          </a:stretch>
        </p:blipFill>
        <p:spPr>
          <a:xfrm>
            <a:off x="2039816" y="798634"/>
            <a:ext cx="8522310" cy="5057041"/>
          </a:xfrm>
          <a:prstGeom prst="rect">
            <a:avLst/>
          </a:prstGeom>
        </p:spPr>
      </p:pic>
      <p:sp>
        <p:nvSpPr>
          <p:cNvPr id="3" name="Rectángulo 2"/>
          <p:cNvSpPr/>
          <p:nvPr/>
        </p:nvSpPr>
        <p:spPr>
          <a:xfrm>
            <a:off x="832338" y="79981"/>
            <a:ext cx="8417170" cy="523220"/>
          </a:xfrm>
          <a:prstGeom prst="rect">
            <a:avLst/>
          </a:prstGeom>
        </p:spPr>
        <p:txBody>
          <a:bodyPr wrap="square">
            <a:spAutoFit/>
          </a:bodyPr>
          <a:lstStyle/>
          <a:p>
            <a:r>
              <a:rPr lang="en-US" sz="2800" b="1" dirty="0">
                <a:latin typeface="Calibri" panose="020F0502020204030204" pitchFamily="34" charset="0"/>
              </a:rPr>
              <a:t>NYHA Class and Death, According to Treatment Group.</a:t>
            </a:r>
            <a:endParaRPr lang="es-VE" sz="2800" dirty="0">
              <a:latin typeface="Calibri" panose="020F0502020204030204" pitchFamily="34" charset="0"/>
            </a:endParaRPr>
          </a:p>
        </p:txBody>
      </p:sp>
    </p:spTree>
    <p:extLst>
      <p:ext uri="{BB962C8B-B14F-4D97-AF65-F5344CB8AC3E}">
        <p14:creationId xmlns:p14="http://schemas.microsoft.com/office/powerpoint/2010/main" xmlns="" val="6735162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s-VE" b="1" dirty="0" smtClean="0"/>
              <a:t>Aportes del grupo</a:t>
            </a:r>
            <a:endParaRPr lang="es-VE" b="1" dirty="0"/>
          </a:p>
        </p:txBody>
      </p:sp>
      <p:sp>
        <p:nvSpPr>
          <p:cNvPr id="4" name="Text Placeholder 3"/>
          <p:cNvSpPr>
            <a:spLocks noGrp="1"/>
          </p:cNvSpPr>
          <p:nvPr>
            <p:ph type="body" sz="quarter" idx="13"/>
          </p:nvPr>
        </p:nvSpPr>
        <p:spPr/>
        <p:txBody>
          <a:bodyPr/>
          <a:lstStyle/>
          <a:p>
            <a:pPr algn="ctr"/>
            <a:endParaRPr lang="en-US" b="1" dirty="0" smtClean="0"/>
          </a:p>
        </p:txBody>
      </p:sp>
      <p:sp>
        <p:nvSpPr>
          <p:cNvPr id="5" name="4 Rectángulo"/>
          <p:cNvSpPr/>
          <p:nvPr/>
        </p:nvSpPr>
        <p:spPr>
          <a:xfrm>
            <a:off x="2400300" y="1043874"/>
            <a:ext cx="9467850"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VE" sz="2000" dirty="0" smtClean="0">
                <a:latin typeface="Century Gothic" pitchFamily="34" charset="0"/>
              </a:rPr>
              <a:t>En pacientes con insuficiencia mitral isquémica moderada con indicación de CABG, la adición de reparación de válvula mitral no demostró beneficios ni en el punto final primario ni secundario, al contrario incremento el riesgo de alteraciones neurológicas y arritmias </a:t>
            </a:r>
            <a:r>
              <a:rPr lang="es-VE" sz="2000" dirty="0" err="1" smtClean="0">
                <a:latin typeface="Century Gothic" pitchFamily="34" charset="0"/>
              </a:rPr>
              <a:t>supraventriculares</a:t>
            </a:r>
            <a:r>
              <a:rPr lang="es-VE" sz="2000" dirty="0" smtClean="0">
                <a:latin typeface="Century Gothic" pitchFamily="34" charset="0"/>
              </a:rPr>
              <a:t>, así como una estancia mas prolongada en UCI, por lo que a menos que contemos con una evidencia mas contundente, basándonos en este estudio, no se recomienda.</a:t>
            </a:r>
            <a:endParaRPr lang="es-VE" sz="2000" dirty="0">
              <a:latin typeface="Century Gothic" pitchFamily="34" charset="0"/>
            </a:endParaRPr>
          </a:p>
        </p:txBody>
      </p:sp>
      <p:sp>
        <p:nvSpPr>
          <p:cNvPr id="6" name="5 Rectángulo"/>
          <p:cNvSpPr/>
          <p:nvPr/>
        </p:nvSpPr>
        <p:spPr>
          <a:xfrm>
            <a:off x="2400300" y="4288235"/>
            <a:ext cx="9467850"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VE" sz="2000" dirty="0" smtClean="0">
                <a:latin typeface="Century Gothic" pitchFamily="34" charset="0"/>
              </a:rPr>
              <a:t>Es importante que a pesar de que en este estudio no existe mejoría en la calidad de vida de los pacientes, debe aplicarse de forma rutinaria en la consulta de Valvular o cirugía cardiovascular escalas de calidad de vida que nos ayuden a tomar decisiones sobre las estrategias terapéuticas en pacientes que serán sometidos a cirugía cardiaca.</a:t>
            </a:r>
            <a:endParaRPr lang="es-VE" sz="2000" dirty="0">
              <a:latin typeface="Century Gothic" pitchFamily="34" charset="0"/>
            </a:endParaRPr>
          </a:p>
        </p:txBody>
      </p:sp>
    </p:spTree>
    <p:extLst>
      <p:ext uri="{BB962C8B-B14F-4D97-AF65-F5344CB8AC3E}">
        <p14:creationId xmlns:p14="http://schemas.microsoft.com/office/powerpoint/2010/main" xmlns="" val="253966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31314" y="845160"/>
            <a:ext cx="9153525" cy="3514725"/>
          </a:xfrm>
          <a:prstGeom prst="rect">
            <a:avLst/>
          </a:prstGeom>
        </p:spPr>
      </p:pic>
    </p:spTree>
    <p:extLst>
      <p:ext uri="{BB962C8B-B14F-4D97-AF65-F5344CB8AC3E}">
        <p14:creationId xmlns:p14="http://schemas.microsoft.com/office/powerpoint/2010/main" xmlns="" val="687621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03512" y="135163"/>
            <a:ext cx="8856984" cy="6534199"/>
          </a:xfrm>
          <a:prstGeom prst="rect">
            <a:avLst/>
          </a:prstGeom>
          <a:noFill/>
          <a:ln w="57150" cap="flat" cmpd="sng" algn="ctr">
            <a:solidFill>
              <a:schemeClr val="tx2"/>
            </a:solidFill>
            <a:prstDash val="solid"/>
          </a:ln>
          <a:effectLst/>
        </p:spPr>
        <p:txBody>
          <a:bodyPr rtlCol="0" anchor="ctr"/>
          <a:lstStyle/>
          <a:p>
            <a:pPr algn="ctr">
              <a:defRPr/>
            </a:pPr>
            <a:endParaRPr lang="es-ES" kern="0">
              <a:solidFill>
                <a:srgbClr val="FFFFFF"/>
              </a:solidFill>
            </a:endParaRPr>
          </a:p>
        </p:txBody>
      </p:sp>
      <p:sp>
        <p:nvSpPr>
          <p:cNvPr id="12" name="4 CuadroTexto"/>
          <p:cNvSpPr txBox="1"/>
          <p:nvPr/>
        </p:nvSpPr>
        <p:spPr>
          <a:xfrm>
            <a:off x="2722021" y="322733"/>
            <a:ext cx="7440653" cy="461665"/>
          </a:xfrm>
          <a:prstGeom prst="rect">
            <a:avLst/>
          </a:prstGeom>
          <a:solidFill>
            <a:sysClr val="windowText" lastClr="000000"/>
          </a:solidFill>
          <a:ln w="57150" cap="flat" cmpd="sng" algn="ctr">
            <a:solidFill>
              <a:srgbClr val="FFC000"/>
            </a:solidFill>
            <a:prstDash val="solid"/>
          </a:ln>
          <a:effectLst/>
        </p:spPr>
        <p:txBody>
          <a:bodyPr wrap="square" rtlCol="0">
            <a:spAutoFit/>
          </a:bodyPr>
          <a:lstStyle/>
          <a:p>
            <a:pPr algn="ctr" defTabSz="457200">
              <a:defRPr/>
            </a:pPr>
            <a:r>
              <a:rPr lang="es-ES" sz="2400" b="1" kern="0" dirty="0" smtClean="0">
                <a:solidFill>
                  <a:srgbClr val="FFC000"/>
                </a:solidFill>
                <a:latin typeface="Cambria" pitchFamily="18" charset="0"/>
              </a:rPr>
              <a:t>OBJETIVO Y PUNTOS </a:t>
            </a:r>
            <a:r>
              <a:rPr lang="es-ES" sz="2400" b="1" kern="0" dirty="0">
                <a:solidFill>
                  <a:srgbClr val="FFC000"/>
                </a:solidFill>
                <a:latin typeface="Cambria" pitchFamily="18" charset="0"/>
              </a:rPr>
              <a:t>FINALES</a:t>
            </a:r>
          </a:p>
        </p:txBody>
      </p:sp>
      <p:pic>
        <p:nvPicPr>
          <p:cNvPr id="13" name="Imagen 1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5576" y="252324"/>
            <a:ext cx="734380" cy="670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ángulo 13"/>
          <p:cNvSpPr/>
          <p:nvPr/>
        </p:nvSpPr>
        <p:spPr>
          <a:xfrm>
            <a:off x="2173706" y="3079096"/>
            <a:ext cx="7988968" cy="646331"/>
          </a:xfrm>
          <a:prstGeom prst="rect">
            <a:avLst/>
          </a:prstGeom>
          <a:solidFill>
            <a:schemeClr val="bg2">
              <a:lumMod val="25000"/>
            </a:schemeClr>
          </a:solidFill>
          <a:ln w="57150">
            <a:solidFill>
              <a:srgbClr val="FFC000"/>
            </a:solidFill>
          </a:ln>
        </p:spPr>
        <p:txBody>
          <a:bodyPr wrap="square">
            <a:spAutoFit/>
          </a:bodyPr>
          <a:lstStyle/>
          <a:p>
            <a:pPr algn="ctr"/>
            <a:r>
              <a:rPr lang="es-VE" dirty="0">
                <a:solidFill>
                  <a:srgbClr val="FFFF00"/>
                </a:solidFill>
                <a:latin typeface="Bernard MT Condensed" panose="02050806060905020404" pitchFamily="18" charset="0"/>
              </a:rPr>
              <a:t>PUNTO FINAL PRIMARIO en 1 año </a:t>
            </a:r>
          </a:p>
          <a:p>
            <a:r>
              <a:rPr lang="es-VE" dirty="0">
                <a:solidFill>
                  <a:schemeClr val="bg1"/>
                </a:solidFill>
                <a:latin typeface="Cambria" panose="02040503050406030204" pitchFamily="18" charset="0"/>
              </a:rPr>
              <a:t>-</a:t>
            </a:r>
            <a:r>
              <a:rPr lang="es-ES" dirty="0">
                <a:solidFill>
                  <a:schemeClr val="bg1"/>
                </a:solidFill>
                <a:latin typeface="Cambria" panose="02040503050406030204" pitchFamily="18" charset="0"/>
              </a:rPr>
              <a:t>Capacidad funcional (consumo pico  de oxígeno)</a:t>
            </a:r>
            <a:endParaRPr lang="es-VE" dirty="0">
              <a:solidFill>
                <a:schemeClr val="bg1"/>
              </a:solidFill>
              <a:latin typeface="Cambria" panose="02040503050406030204" pitchFamily="18" charset="0"/>
            </a:endParaRPr>
          </a:p>
        </p:txBody>
      </p:sp>
      <p:sp>
        <p:nvSpPr>
          <p:cNvPr id="15" name="Rectángulo 14"/>
          <p:cNvSpPr/>
          <p:nvPr/>
        </p:nvSpPr>
        <p:spPr>
          <a:xfrm>
            <a:off x="2137520" y="4298320"/>
            <a:ext cx="7988968" cy="1754326"/>
          </a:xfrm>
          <a:prstGeom prst="rect">
            <a:avLst/>
          </a:prstGeom>
          <a:solidFill>
            <a:schemeClr val="bg2">
              <a:lumMod val="25000"/>
            </a:schemeClr>
          </a:solidFill>
          <a:ln w="57150">
            <a:solidFill>
              <a:srgbClr val="FFC000"/>
            </a:solidFill>
          </a:ln>
        </p:spPr>
        <p:txBody>
          <a:bodyPr wrap="square">
            <a:spAutoFit/>
          </a:bodyPr>
          <a:lstStyle/>
          <a:p>
            <a:pPr algn="ctr"/>
            <a:r>
              <a:rPr lang="es-VE" dirty="0">
                <a:solidFill>
                  <a:srgbClr val="FFFF00"/>
                </a:solidFill>
                <a:latin typeface="Bernard MT Condensed" panose="02050806060905020404" pitchFamily="18" charset="0"/>
              </a:rPr>
              <a:t>PUNTO FINAL SECUNDARIO   en 1 año</a:t>
            </a:r>
          </a:p>
          <a:p>
            <a:r>
              <a:rPr lang="es-VE" dirty="0">
                <a:solidFill>
                  <a:schemeClr val="bg1"/>
                </a:solidFill>
                <a:latin typeface="Cambria" panose="02040503050406030204" pitchFamily="18" charset="0"/>
              </a:rPr>
              <a:t>-</a:t>
            </a:r>
            <a:r>
              <a:rPr lang="es-ES" dirty="0">
                <a:solidFill>
                  <a:schemeClr val="bg1"/>
                </a:solidFill>
                <a:latin typeface="Cambria" panose="02040503050406030204" pitchFamily="18" charset="0"/>
              </a:rPr>
              <a:t>Remodelación inversa del Ventrículo Izquierdo(LVESVI) </a:t>
            </a:r>
          </a:p>
          <a:p>
            <a:r>
              <a:rPr lang="es-ES" dirty="0">
                <a:solidFill>
                  <a:schemeClr val="bg1"/>
                </a:solidFill>
                <a:latin typeface="Cambria" panose="02040503050406030204" pitchFamily="18" charset="0"/>
              </a:rPr>
              <a:t>-Regurgitación mitral (Volumen de RM) </a:t>
            </a:r>
          </a:p>
          <a:p>
            <a:r>
              <a:rPr lang="es-ES" dirty="0">
                <a:solidFill>
                  <a:schemeClr val="bg1"/>
                </a:solidFill>
                <a:latin typeface="Cambria" panose="02040503050406030204" pitchFamily="18" charset="0"/>
              </a:rPr>
              <a:t>- Niveles de Péptido </a:t>
            </a:r>
            <a:r>
              <a:rPr lang="es-ES" dirty="0" err="1">
                <a:solidFill>
                  <a:schemeClr val="bg1"/>
                </a:solidFill>
                <a:latin typeface="Cambria" panose="02040503050406030204" pitchFamily="18" charset="0"/>
              </a:rPr>
              <a:t>Natriurético</a:t>
            </a:r>
            <a:r>
              <a:rPr lang="es-ES" dirty="0">
                <a:solidFill>
                  <a:schemeClr val="bg1"/>
                </a:solidFill>
                <a:latin typeface="Cambria" panose="02040503050406030204" pitchFamily="18" charset="0"/>
              </a:rPr>
              <a:t> tipo B (BNP).</a:t>
            </a:r>
            <a:endParaRPr lang="es-VE" dirty="0">
              <a:solidFill>
                <a:schemeClr val="bg1"/>
              </a:solidFill>
              <a:latin typeface="Cambria" panose="02040503050406030204" pitchFamily="18" charset="0"/>
            </a:endParaRPr>
          </a:p>
          <a:p>
            <a:endParaRPr lang="es-VE" dirty="0">
              <a:solidFill>
                <a:prstClr val="white"/>
              </a:solidFill>
              <a:latin typeface="Cambria" panose="02040503050406030204" pitchFamily="18" charset="0"/>
            </a:endParaRPr>
          </a:p>
          <a:p>
            <a:endParaRPr lang="es-VE" dirty="0">
              <a:solidFill>
                <a:prstClr val="white"/>
              </a:solidFill>
              <a:latin typeface="Cambria" panose="02040503050406030204" pitchFamily="18" charset="0"/>
            </a:endParaRPr>
          </a:p>
        </p:txBody>
      </p:sp>
      <p:sp>
        <p:nvSpPr>
          <p:cNvPr id="7" name="CuadroTexto 6"/>
          <p:cNvSpPr txBox="1"/>
          <p:nvPr/>
        </p:nvSpPr>
        <p:spPr>
          <a:xfrm>
            <a:off x="2137520" y="1383906"/>
            <a:ext cx="7971260" cy="1200329"/>
          </a:xfrm>
          <a:prstGeom prst="rect">
            <a:avLst/>
          </a:prstGeom>
          <a:ln w="57150">
            <a:solidFill>
              <a:srgbClr val="FFC000"/>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s-VE" dirty="0" smtClean="0">
                <a:latin typeface="Cambria" panose="02040503050406030204" pitchFamily="18" charset="0"/>
              </a:rPr>
              <a:t>El objetivo del estudio RIME  fue determinar </a:t>
            </a:r>
            <a:r>
              <a:rPr lang="es-VE" dirty="0">
                <a:latin typeface="Cambria" panose="02040503050406030204" pitchFamily="18" charset="0"/>
              </a:rPr>
              <a:t>si la adición de </a:t>
            </a:r>
            <a:r>
              <a:rPr lang="es-VE" dirty="0" smtClean="0">
                <a:latin typeface="Cambria" panose="02040503050406030204" pitchFamily="18" charset="0"/>
              </a:rPr>
              <a:t>la reparación Valvular Mitral  a la </a:t>
            </a:r>
            <a:r>
              <a:rPr lang="es-VE" dirty="0">
                <a:latin typeface="Cambria" panose="02040503050406030204" pitchFamily="18" charset="0"/>
              </a:rPr>
              <a:t>CABG </a:t>
            </a:r>
            <a:r>
              <a:rPr lang="es-VE" dirty="0" smtClean="0">
                <a:latin typeface="Cambria" panose="02040503050406030204" pitchFamily="18" charset="0"/>
              </a:rPr>
              <a:t>en caso de Regurgitación Mitral </a:t>
            </a:r>
            <a:r>
              <a:rPr lang="es-VE" dirty="0">
                <a:latin typeface="Cambria" panose="02040503050406030204" pitchFamily="18" charset="0"/>
              </a:rPr>
              <a:t>moderada </a:t>
            </a:r>
            <a:r>
              <a:rPr lang="es-VE" dirty="0" smtClean="0">
                <a:latin typeface="Cambria" panose="02040503050406030204" pitchFamily="18" charset="0"/>
              </a:rPr>
              <a:t>de origen isquémica puede </a:t>
            </a:r>
            <a:r>
              <a:rPr lang="es-VE" dirty="0">
                <a:latin typeface="Cambria" panose="02040503050406030204" pitchFamily="18" charset="0"/>
              </a:rPr>
              <a:t>mejorar </a:t>
            </a:r>
            <a:r>
              <a:rPr lang="es-VE" dirty="0" smtClean="0">
                <a:latin typeface="Cambria" panose="02040503050406030204" pitchFamily="18" charset="0"/>
              </a:rPr>
              <a:t>Capacidad funcional </a:t>
            </a:r>
            <a:r>
              <a:rPr lang="es-VE" dirty="0">
                <a:latin typeface="Cambria" panose="02040503050406030204" pitchFamily="18" charset="0"/>
              </a:rPr>
              <a:t>y </a:t>
            </a:r>
            <a:r>
              <a:rPr lang="es-VE" dirty="0" smtClean="0">
                <a:latin typeface="Cambria" panose="02040503050406030204" pitchFamily="18" charset="0"/>
              </a:rPr>
              <a:t>remodelación inversa del  Ventrículo Izquierdo </a:t>
            </a:r>
            <a:r>
              <a:rPr lang="es-VE" dirty="0">
                <a:latin typeface="Cambria" panose="02040503050406030204" pitchFamily="18" charset="0"/>
              </a:rPr>
              <a:t>comparado con CABG aislada </a:t>
            </a:r>
            <a:r>
              <a:rPr lang="es-VE" dirty="0"/>
              <a:t>.</a:t>
            </a:r>
          </a:p>
        </p:txBody>
      </p:sp>
    </p:spTree>
    <p:extLst>
      <p:ext uri="{BB962C8B-B14F-4D97-AF65-F5344CB8AC3E}">
        <p14:creationId xmlns:p14="http://schemas.microsoft.com/office/powerpoint/2010/main" xmlns="" val="128702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Resultado de imagen para insuficiencia mitral secundaria"/>
          <p:cNvPicPr>
            <a:picLocks noChangeAspect="1" noChangeArrowheads="1"/>
          </p:cNvPicPr>
          <p:nvPr/>
        </p:nvPicPr>
        <p:blipFill>
          <a:blip r:embed="rId2"/>
          <a:srcRect t="17677"/>
          <a:stretch>
            <a:fillRect/>
          </a:stretch>
        </p:blipFill>
        <p:spPr bwMode="auto">
          <a:xfrm>
            <a:off x="2381225" y="1357298"/>
            <a:ext cx="7747969" cy="4786346"/>
          </a:xfrm>
          <a:prstGeom prst="rect">
            <a:avLst/>
          </a:prstGeom>
          <a:noFill/>
        </p:spPr>
      </p:pic>
      <p:sp>
        <p:nvSpPr>
          <p:cNvPr id="6" name="5 Rectángulo"/>
          <p:cNvSpPr/>
          <p:nvPr/>
        </p:nvSpPr>
        <p:spPr>
          <a:xfrm>
            <a:off x="2695152" y="499882"/>
            <a:ext cx="6750566" cy="707886"/>
          </a:xfrm>
          <a:prstGeom prst="rect">
            <a:avLst/>
          </a:prstGeom>
        </p:spPr>
        <p:txBody>
          <a:bodyPr wrap="none">
            <a:spAutoFit/>
          </a:bodyPr>
          <a:lstStyle/>
          <a:p>
            <a:r>
              <a:rPr lang="es-ES" sz="4000" b="1" i="1" dirty="0">
                <a:solidFill>
                  <a:schemeClr val="tx2">
                    <a:lumMod val="50000"/>
                  </a:schemeClr>
                </a:solidFill>
                <a:latin typeface="Calibri" panose="020F0502020204030204" pitchFamily="34" charset="0"/>
              </a:rPr>
              <a:t>Insuficiencia Mitral Secundaria</a:t>
            </a:r>
            <a:endParaRPr lang="es-VE" sz="4000" dirty="0">
              <a:latin typeface="Calibri" panose="020F0502020204030204" pitchFamily="34" charset="0"/>
            </a:endParaRPr>
          </a:p>
        </p:txBody>
      </p:sp>
    </p:spTree>
    <p:extLst>
      <p:ext uri="{BB962C8B-B14F-4D97-AF65-F5344CB8AC3E}">
        <p14:creationId xmlns:p14="http://schemas.microsoft.com/office/powerpoint/2010/main" xmlns="" val="27078141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59524" y="556846"/>
            <a:ext cx="6693106" cy="4173415"/>
          </a:xfrm>
          <a:prstGeom prst="rect">
            <a:avLst/>
          </a:prstGeom>
        </p:spPr>
      </p:pic>
      <p:pic>
        <p:nvPicPr>
          <p:cNvPr id="5" name="Imagen 4"/>
          <p:cNvPicPr>
            <a:picLocks noChangeAspect="1"/>
          </p:cNvPicPr>
          <p:nvPr/>
        </p:nvPicPr>
        <p:blipFill>
          <a:blip r:embed="rId3"/>
          <a:stretch>
            <a:fillRect/>
          </a:stretch>
        </p:blipFill>
        <p:spPr>
          <a:xfrm>
            <a:off x="1482584" y="4730261"/>
            <a:ext cx="6646986" cy="756139"/>
          </a:xfrm>
          <a:prstGeom prst="rect">
            <a:avLst/>
          </a:prstGeom>
        </p:spPr>
      </p:pic>
      <p:sp>
        <p:nvSpPr>
          <p:cNvPr id="6" name="Rectángulo 5"/>
          <p:cNvSpPr/>
          <p:nvPr/>
        </p:nvSpPr>
        <p:spPr>
          <a:xfrm>
            <a:off x="7179614" y="295236"/>
            <a:ext cx="4320157" cy="523220"/>
          </a:xfrm>
          <a:prstGeom prst="rect">
            <a:avLst/>
          </a:prstGeom>
        </p:spPr>
        <p:txBody>
          <a:bodyPr wrap="none">
            <a:spAutoFit/>
          </a:bodyPr>
          <a:lstStyle/>
          <a:p>
            <a:r>
              <a:rPr lang="es-VE" sz="2800" b="1" dirty="0" err="1">
                <a:latin typeface="Calibri" panose="020F0502020204030204" pitchFamily="34" charset="0"/>
              </a:rPr>
              <a:t>Flow</a:t>
            </a:r>
            <a:r>
              <a:rPr lang="es-VE" sz="2800" b="1" dirty="0">
                <a:latin typeface="Calibri" panose="020F0502020204030204" pitchFamily="34" charset="0"/>
              </a:rPr>
              <a:t> </a:t>
            </a:r>
            <a:r>
              <a:rPr lang="es-VE" sz="2800" b="1" dirty="0" err="1">
                <a:latin typeface="Calibri" panose="020F0502020204030204" pitchFamily="34" charset="0"/>
              </a:rPr>
              <a:t>diagram</a:t>
            </a:r>
            <a:r>
              <a:rPr lang="es-VE" sz="2800" b="1" dirty="0">
                <a:latin typeface="Calibri" panose="020F0502020204030204" pitchFamily="34" charset="0"/>
              </a:rPr>
              <a:t> of </a:t>
            </a:r>
            <a:r>
              <a:rPr lang="es-VE" sz="2800" b="1" dirty="0" err="1">
                <a:latin typeface="Calibri" panose="020F0502020204030204" pitchFamily="34" charset="0"/>
              </a:rPr>
              <a:t>enrollment</a:t>
            </a:r>
            <a:endParaRPr lang="es-VE" sz="2800" b="1" dirty="0">
              <a:latin typeface="Calibri" panose="020F0502020204030204" pitchFamily="34" charset="0"/>
            </a:endParaRPr>
          </a:p>
        </p:txBody>
      </p:sp>
      <p:sp>
        <p:nvSpPr>
          <p:cNvPr id="7" name="Rectángulo 6"/>
          <p:cNvSpPr/>
          <p:nvPr/>
        </p:nvSpPr>
        <p:spPr>
          <a:xfrm>
            <a:off x="6322226" y="6286473"/>
            <a:ext cx="4432624" cy="369332"/>
          </a:xfrm>
          <a:prstGeom prst="rect">
            <a:avLst/>
          </a:prstGeom>
        </p:spPr>
        <p:txBody>
          <a:bodyPr wrap="none">
            <a:spAutoFit/>
          </a:bodyPr>
          <a:lstStyle/>
          <a:p>
            <a:r>
              <a:rPr lang="es-VE" i="1" dirty="0">
                <a:latin typeface="Calibri" panose="020F0502020204030204" pitchFamily="34" charset="0"/>
              </a:rPr>
              <a:t>Chan et </a:t>
            </a:r>
            <a:r>
              <a:rPr lang="es-VE" i="1" dirty="0" smtClean="0">
                <a:latin typeface="Calibri" panose="020F0502020204030204" pitchFamily="34" charset="0"/>
              </a:rPr>
              <a:t>al </a:t>
            </a:r>
            <a:r>
              <a:rPr lang="es-VE" i="1" dirty="0" err="1" smtClean="0">
                <a:latin typeface="Calibri" panose="020F0502020204030204" pitchFamily="34" charset="0"/>
              </a:rPr>
              <a:t>Circulation</a:t>
            </a:r>
            <a:r>
              <a:rPr lang="es-VE" i="1" dirty="0">
                <a:latin typeface="Calibri" panose="020F0502020204030204" pitchFamily="34" charset="0"/>
              </a:rPr>
              <a:t>. 2012;126:2502-2510</a:t>
            </a:r>
            <a:r>
              <a:rPr lang="es-VE" i="1" dirty="0" smtClean="0">
                <a:latin typeface="Calibri" panose="020F0502020204030204" pitchFamily="34" charset="0"/>
              </a:rPr>
              <a:t>.</a:t>
            </a:r>
            <a:endParaRPr lang="es-VE" i="1" dirty="0">
              <a:latin typeface="Calibri" panose="020F0502020204030204" pitchFamily="34" charset="0"/>
            </a:endParaRPr>
          </a:p>
        </p:txBody>
      </p:sp>
    </p:spTree>
    <p:extLst>
      <p:ext uri="{BB962C8B-B14F-4D97-AF65-F5344CB8AC3E}">
        <p14:creationId xmlns:p14="http://schemas.microsoft.com/office/powerpoint/2010/main" xmlns="" val="2643615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179614" y="295236"/>
            <a:ext cx="4320157" cy="523220"/>
          </a:xfrm>
          <a:prstGeom prst="rect">
            <a:avLst/>
          </a:prstGeom>
        </p:spPr>
        <p:txBody>
          <a:bodyPr wrap="none">
            <a:spAutoFit/>
          </a:bodyPr>
          <a:lstStyle/>
          <a:p>
            <a:r>
              <a:rPr lang="es-VE" sz="2800" b="1" dirty="0" err="1">
                <a:latin typeface="Calibri" panose="020F0502020204030204" pitchFamily="34" charset="0"/>
              </a:rPr>
              <a:t>Flow</a:t>
            </a:r>
            <a:r>
              <a:rPr lang="es-VE" sz="2800" b="1" dirty="0">
                <a:latin typeface="Calibri" panose="020F0502020204030204" pitchFamily="34" charset="0"/>
              </a:rPr>
              <a:t> </a:t>
            </a:r>
            <a:r>
              <a:rPr lang="es-VE" sz="2800" b="1" dirty="0" err="1">
                <a:latin typeface="Calibri" panose="020F0502020204030204" pitchFamily="34" charset="0"/>
              </a:rPr>
              <a:t>diagram</a:t>
            </a:r>
            <a:r>
              <a:rPr lang="es-VE" sz="2800" b="1" dirty="0">
                <a:latin typeface="Calibri" panose="020F0502020204030204" pitchFamily="34" charset="0"/>
              </a:rPr>
              <a:t> of </a:t>
            </a:r>
            <a:r>
              <a:rPr lang="es-VE" sz="2800" b="1" dirty="0" err="1">
                <a:latin typeface="Calibri" panose="020F0502020204030204" pitchFamily="34" charset="0"/>
              </a:rPr>
              <a:t>enrollment</a:t>
            </a:r>
            <a:endParaRPr lang="es-VE" sz="2800" b="1" dirty="0">
              <a:latin typeface="Calibri" panose="020F0502020204030204" pitchFamily="34" charset="0"/>
            </a:endParaRPr>
          </a:p>
        </p:txBody>
      </p:sp>
      <p:sp>
        <p:nvSpPr>
          <p:cNvPr id="7" name="Rectángulo 6"/>
          <p:cNvSpPr/>
          <p:nvPr/>
        </p:nvSpPr>
        <p:spPr>
          <a:xfrm>
            <a:off x="6322226" y="6286473"/>
            <a:ext cx="4432624" cy="369332"/>
          </a:xfrm>
          <a:prstGeom prst="rect">
            <a:avLst/>
          </a:prstGeom>
        </p:spPr>
        <p:txBody>
          <a:bodyPr wrap="none">
            <a:spAutoFit/>
          </a:bodyPr>
          <a:lstStyle/>
          <a:p>
            <a:r>
              <a:rPr lang="es-VE" i="1" dirty="0">
                <a:latin typeface="Calibri" panose="020F0502020204030204" pitchFamily="34" charset="0"/>
              </a:rPr>
              <a:t>Chan et </a:t>
            </a:r>
            <a:r>
              <a:rPr lang="es-VE" i="1" dirty="0" smtClean="0">
                <a:latin typeface="Calibri" panose="020F0502020204030204" pitchFamily="34" charset="0"/>
              </a:rPr>
              <a:t>al </a:t>
            </a:r>
            <a:r>
              <a:rPr lang="es-VE" i="1" dirty="0" err="1" smtClean="0">
                <a:latin typeface="Calibri" panose="020F0502020204030204" pitchFamily="34" charset="0"/>
              </a:rPr>
              <a:t>Circulation</a:t>
            </a:r>
            <a:r>
              <a:rPr lang="es-VE" i="1" dirty="0">
                <a:latin typeface="Calibri" panose="020F0502020204030204" pitchFamily="34" charset="0"/>
              </a:rPr>
              <a:t>. 2012;126:2502-2510</a:t>
            </a:r>
            <a:r>
              <a:rPr lang="es-VE" i="1" dirty="0" smtClean="0">
                <a:latin typeface="Calibri" panose="020F0502020204030204" pitchFamily="34" charset="0"/>
              </a:rPr>
              <a:t>.</a:t>
            </a:r>
            <a:endParaRPr lang="es-VE" i="1" dirty="0">
              <a:latin typeface="Calibri" panose="020F0502020204030204" pitchFamily="34" charset="0"/>
            </a:endParaRPr>
          </a:p>
        </p:txBody>
      </p:sp>
      <p:pic>
        <p:nvPicPr>
          <p:cNvPr id="3" name="Imagen 2"/>
          <p:cNvPicPr>
            <a:picLocks noChangeAspect="1"/>
          </p:cNvPicPr>
          <p:nvPr/>
        </p:nvPicPr>
        <p:blipFill>
          <a:blip r:embed="rId4"/>
          <a:stretch>
            <a:fillRect/>
          </a:stretch>
        </p:blipFill>
        <p:spPr>
          <a:xfrm>
            <a:off x="377336" y="418328"/>
            <a:ext cx="5487690" cy="5723165"/>
          </a:xfrm>
          <a:prstGeom prst="rect">
            <a:avLst/>
          </a:prstGeom>
        </p:spPr>
      </p:pic>
      <p:graphicFrame>
        <p:nvGraphicFramePr>
          <p:cNvPr id="8" name="Objeto 7"/>
          <p:cNvGraphicFramePr>
            <a:graphicFrameLocks noChangeAspect="1"/>
          </p:cNvGraphicFramePr>
          <p:nvPr>
            <p:extLst>
              <p:ext uri="{D42A27DB-BD31-4B8C-83A1-F6EECF244321}">
                <p14:modId xmlns:p14="http://schemas.microsoft.com/office/powerpoint/2010/main" xmlns="" val="2294964153"/>
              </p:ext>
            </p:extLst>
          </p:nvPr>
        </p:nvGraphicFramePr>
        <p:xfrm>
          <a:off x="444919" y="27803"/>
          <a:ext cx="5352524" cy="390525"/>
        </p:xfrm>
        <a:graphic>
          <a:graphicData uri="http://schemas.openxmlformats.org/presentationml/2006/ole">
            <p:oleObj spid="_x0000_s1099" name="Imagen de mapa de bits" r:id="rId5" imgW="3524400" imgH="390600" progId="PBrush">
              <p:embed/>
            </p:oleObj>
          </a:graphicData>
        </a:graphic>
      </p:graphicFrame>
    </p:spTree>
    <p:extLst>
      <p:ext uri="{BB962C8B-B14F-4D97-AF65-F5344CB8AC3E}">
        <p14:creationId xmlns:p14="http://schemas.microsoft.com/office/powerpoint/2010/main" xmlns="" val="1797258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322226" y="6286473"/>
            <a:ext cx="4432624" cy="369332"/>
          </a:xfrm>
          <a:prstGeom prst="rect">
            <a:avLst/>
          </a:prstGeom>
        </p:spPr>
        <p:txBody>
          <a:bodyPr wrap="none">
            <a:spAutoFit/>
          </a:bodyPr>
          <a:lstStyle/>
          <a:p>
            <a:r>
              <a:rPr lang="es-VE" i="1" dirty="0">
                <a:latin typeface="Calibri" panose="020F0502020204030204" pitchFamily="34" charset="0"/>
              </a:rPr>
              <a:t>Chan et </a:t>
            </a:r>
            <a:r>
              <a:rPr lang="es-VE" i="1" dirty="0" smtClean="0">
                <a:latin typeface="Calibri" panose="020F0502020204030204" pitchFamily="34" charset="0"/>
              </a:rPr>
              <a:t>al </a:t>
            </a:r>
            <a:r>
              <a:rPr lang="es-VE" i="1" dirty="0" err="1" smtClean="0">
                <a:latin typeface="Calibri" panose="020F0502020204030204" pitchFamily="34" charset="0"/>
              </a:rPr>
              <a:t>Circulation</a:t>
            </a:r>
            <a:r>
              <a:rPr lang="es-VE" i="1" dirty="0">
                <a:latin typeface="Calibri" panose="020F0502020204030204" pitchFamily="34" charset="0"/>
              </a:rPr>
              <a:t>. 2012;126:2502-2510</a:t>
            </a:r>
            <a:r>
              <a:rPr lang="es-VE" i="1" dirty="0" smtClean="0">
                <a:latin typeface="Calibri" panose="020F0502020204030204" pitchFamily="34" charset="0"/>
              </a:rPr>
              <a:t>.</a:t>
            </a:r>
            <a:endParaRPr lang="es-VE" i="1" dirty="0">
              <a:latin typeface="Calibri" panose="020F0502020204030204" pitchFamily="34" charset="0"/>
            </a:endParaRPr>
          </a:p>
        </p:txBody>
      </p:sp>
      <p:pic>
        <p:nvPicPr>
          <p:cNvPr id="2" name="Imagen 1"/>
          <p:cNvPicPr>
            <a:picLocks noChangeAspect="1"/>
          </p:cNvPicPr>
          <p:nvPr/>
        </p:nvPicPr>
        <p:blipFill>
          <a:blip r:embed="rId3"/>
          <a:stretch>
            <a:fillRect/>
          </a:stretch>
        </p:blipFill>
        <p:spPr>
          <a:xfrm>
            <a:off x="1067502" y="1017647"/>
            <a:ext cx="9534525" cy="4779741"/>
          </a:xfrm>
          <a:prstGeom prst="rect">
            <a:avLst/>
          </a:prstGeom>
        </p:spPr>
      </p:pic>
      <p:sp>
        <p:nvSpPr>
          <p:cNvPr id="4" name="Rectángulo 3"/>
          <p:cNvSpPr/>
          <p:nvPr/>
        </p:nvSpPr>
        <p:spPr>
          <a:xfrm>
            <a:off x="1278065" y="187514"/>
            <a:ext cx="4598759" cy="584775"/>
          </a:xfrm>
          <a:prstGeom prst="rect">
            <a:avLst/>
          </a:prstGeom>
        </p:spPr>
        <p:txBody>
          <a:bodyPr wrap="none">
            <a:spAutoFit/>
          </a:bodyPr>
          <a:lstStyle/>
          <a:p>
            <a:r>
              <a:rPr lang="en-US" sz="3200" b="1" dirty="0">
                <a:latin typeface="Calibri" panose="020F0502020204030204" pitchFamily="34" charset="0"/>
              </a:rPr>
              <a:t>Study End Points at 1 Year</a:t>
            </a:r>
            <a:endParaRPr lang="es-VE" sz="3200" dirty="0">
              <a:latin typeface="Calibri" panose="020F0502020204030204" pitchFamily="34" charset="0"/>
            </a:endParaRPr>
          </a:p>
        </p:txBody>
      </p:sp>
    </p:spTree>
    <p:extLst>
      <p:ext uri="{BB962C8B-B14F-4D97-AF65-F5344CB8AC3E}">
        <p14:creationId xmlns:p14="http://schemas.microsoft.com/office/powerpoint/2010/main" xmlns="" val="32329063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322226" y="6286473"/>
            <a:ext cx="4432624" cy="369332"/>
          </a:xfrm>
          <a:prstGeom prst="rect">
            <a:avLst/>
          </a:prstGeom>
        </p:spPr>
        <p:txBody>
          <a:bodyPr wrap="none">
            <a:spAutoFit/>
          </a:bodyPr>
          <a:lstStyle/>
          <a:p>
            <a:r>
              <a:rPr lang="es-VE" i="1" dirty="0">
                <a:latin typeface="Calibri" panose="020F0502020204030204" pitchFamily="34" charset="0"/>
              </a:rPr>
              <a:t>Chan et </a:t>
            </a:r>
            <a:r>
              <a:rPr lang="es-VE" i="1" dirty="0" smtClean="0">
                <a:latin typeface="Calibri" panose="020F0502020204030204" pitchFamily="34" charset="0"/>
              </a:rPr>
              <a:t>al </a:t>
            </a:r>
            <a:r>
              <a:rPr lang="es-VE" i="1" dirty="0" err="1" smtClean="0">
                <a:latin typeface="Calibri" panose="020F0502020204030204" pitchFamily="34" charset="0"/>
              </a:rPr>
              <a:t>Circulation</a:t>
            </a:r>
            <a:r>
              <a:rPr lang="es-VE" i="1" dirty="0">
                <a:latin typeface="Calibri" panose="020F0502020204030204" pitchFamily="34" charset="0"/>
              </a:rPr>
              <a:t>. 2012;126:2502-2510</a:t>
            </a:r>
            <a:r>
              <a:rPr lang="es-VE" i="1" dirty="0" smtClean="0">
                <a:latin typeface="Calibri" panose="020F0502020204030204" pitchFamily="34" charset="0"/>
              </a:rPr>
              <a:t>.</a:t>
            </a:r>
            <a:endParaRPr lang="es-VE" i="1" dirty="0">
              <a:latin typeface="Calibri" panose="020F0502020204030204" pitchFamily="34" charset="0"/>
            </a:endParaRPr>
          </a:p>
        </p:txBody>
      </p:sp>
      <p:sp>
        <p:nvSpPr>
          <p:cNvPr id="4" name="Rectángulo 3"/>
          <p:cNvSpPr/>
          <p:nvPr/>
        </p:nvSpPr>
        <p:spPr>
          <a:xfrm>
            <a:off x="6938649" y="2517377"/>
            <a:ext cx="4939686" cy="523220"/>
          </a:xfrm>
          <a:prstGeom prst="rect">
            <a:avLst/>
          </a:prstGeom>
        </p:spPr>
        <p:txBody>
          <a:bodyPr wrap="none">
            <a:spAutoFit/>
          </a:bodyPr>
          <a:lstStyle/>
          <a:p>
            <a:r>
              <a:rPr lang="es-VE" sz="2800" b="1" dirty="0" err="1">
                <a:latin typeface="Calibri" panose="020F0502020204030204" pitchFamily="34" charset="0"/>
              </a:rPr>
              <a:t>Intra</a:t>
            </a:r>
            <a:r>
              <a:rPr lang="es-VE" sz="2800" b="1" dirty="0">
                <a:latin typeface="Calibri" panose="020F0502020204030204" pitchFamily="34" charset="0"/>
              </a:rPr>
              <a:t>- and </a:t>
            </a:r>
            <a:r>
              <a:rPr lang="es-VE" sz="2800" b="1" dirty="0" err="1">
                <a:latin typeface="Calibri" panose="020F0502020204030204" pitchFamily="34" charset="0"/>
              </a:rPr>
              <a:t>Postoperative</a:t>
            </a:r>
            <a:r>
              <a:rPr lang="es-VE" sz="2800" b="1" dirty="0">
                <a:latin typeface="Calibri" panose="020F0502020204030204" pitchFamily="34" charset="0"/>
              </a:rPr>
              <a:t> </a:t>
            </a:r>
            <a:r>
              <a:rPr lang="es-VE" sz="2800" b="1" dirty="0" err="1">
                <a:latin typeface="Calibri" panose="020F0502020204030204" pitchFamily="34" charset="0"/>
              </a:rPr>
              <a:t>Results</a:t>
            </a:r>
            <a:endParaRPr lang="es-VE" sz="2800" dirty="0">
              <a:latin typeface="Calibri" panose="020F0502020204030204" pitchFamily="34" charset="0"/>
            </a:endParaRPr>
          </a:p>
        </p:txBody>
      </p:sp>
      <p:pic>
        <p:nvPicPr>
          <p:cNvPr id="3" name="Imagen 2"/>
          <p:cNvPicPr>
            <a:picLocks noChangeAspect="1"/>
          </p:cNvPicPr>
          <p:nvPr/>
        </p:nvPicPr>
        <p:blipFill>
          <a:blip r:embed="rId3"/>
          <a:stretch>
            <a:fillRect/>
          </a:stretch>
        </p:blipFill>
        <p:spPr>
          <a:xfrm>
            <a:off x="184571" y="-1"/>
            <a:ext cx="6448425" cy="4213489"/>
          </a:xfrm>
          <a:prstGeom prst="rect">
            <a:avLst/>
          </a:prstGeom>
        </p:spPr>
      </p:pic>
      <p:pic>
        <p:nvPicPr>
          <p:cNvPr id="5" name="Imagen 4"/>
          <p:cNvPicPr>
            <a:picLocks noChangeAspect="1"/>
          </p:cNvPicPr>
          <p:nvPr/>
        </p:nvPicPr>
        <p:blipFill>
          <a:blip r:embed="rId4"/>
          <a:stretch>
            <a:fillRect/>
          </a:stretch>
        </p:blipFill>
        <p:spPr>
          <a:xfrm>
            <a:off x="184571" y="4213488"/>
            <a:ext cx="6467475" cy="1837614"/>
          </a:xfrm>
          <a:prstGeom prst="rect">
            <a:avLst/>
          </a:prstGeom>
        </p:spPr>
      </p:pic>
    </p:spTree>
    <p:extLst>
      <p:ext uri="{BB962C8B-B14F-4D97-AF65-F5344CB8AC3E}">
        <p14:creationId xmlns:p14="http://schemas.microsoft.com/office/powerpoint/2010/main" xmlns="" val="28017174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03512" y="135163"/>
            <a:ext cx="8856984" cy="6534199"/>
          </a:xfrm>
          <a:prstGeom prst="rect">
            <a:avLst/>
          </a:prstGeom>
          <a:noFill/>
          <a:ln w="57150" cap="flat" cmpd="sng" algn="ctr">
            <a:solidFill>
              <a:schemeClr val="tx1"/>
            </a:solidFill>
            <a:prstDash val="solid"/>
          </a:ln>
          <a:effectLst/>
        </p:spPr>
        <p:txBody>
          <a:bodyPr rtlCol="0" anchor="ctr"/>
          <a:lstStyle/>
          <a:p>
            <a:endParaRPr lang="es-VE" dirty="0"/>
          </a:p>
        </p:txBody>
      </p:sp>
      <p:sp>
        <p:nvSpPr>
          <p:cNvPr id="12" name="4 CuadroTexto"/>
          <p:cNvSpPr txBox="1"/>
          <p:nvPr/>
        </p:nvSpPr>
        <p:spPr>
          <a:xfrm>
            <a:off x="2722021" y="322733"/>
            <a:ext cx="7440653" cy="461665"/>
          </a:xfrm>
          <a:prstGeom prst="rect">
            <a:avLst/>
          </a:prstGeom>
          <a:solidFill>
            <a:sysClr val="windowText" lastClr="000000"/>
          </a:solidFill>
          <a:ln w="57150" cap="flat" cmpd="sng" algn="ctr">
            <a:solidFill>
              <a:srgbClr val="FFC000"/>
            </a:solidFill>
            <a:prstDash val="solid"/>
          </a:ln>
          <a:effectLst/>
        </p:spPr>
        <p:txBody>
          <a:bodyPr wrap="square" rtlCol="0">
            <a:spAutoFit/>
          </a:bodyPr>
          <a:lstStyle/>
          <a:p>
            <a:pPr algn="ctr" defTabSz="457200">
              <a:defRPr/>
            </a:pPr>
            <a:r>
              <a:rPr lang="es-ES" sz="2400" b="1" kern="0" dirty="0">
                <a:solidFill>
                  <a:srgbClr val="FFC000"/>
                </a:solidFill>
                <a:latin typeface="Cambria" pitchFamily="18" charset="0"/>
              </a:rPr>
              <a:t>APORTES DEL GRUPO</a:t>
            </a:r>
          </a:p>
        </p:txBody>
      </p:sp>
      <p:pic>
        <p:nvPicPr>
          <p:cNvPr id="13" name="Imagen 1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5576" y="252324"/>
            <a:ext cx="734380" cy="670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ángulo 13"/>
          <p:cNvSpPr/>
          <p:nvPr/>
        </p:nvSpPr>
        <p:spPr>
          <a:xfrm>
            <a:off x="2173705" y="1248784"/>
            <a:ext cx="7988968" cy="2031325"/>
          </a:xfrm>
          <a:prstGeom prst="rect">
            <a:avLst/>
          </a:prstGeom>
          <a:solidFill>
            <a:schemeClr val="bg2">
              <a:lumMod val="25000"/>
            </a:schemeClr>
          </a:solidFill>
          <a:ln w="57150">
            <a:solidFill>
              <a:srgbClr val="FFC000"/>
            </a:solidFill>
          </a:ln>
        </p:spPr>
        <p:txBody>
          <a:bodyPr wrap="square">
            <a:spAutoFit/>
          </a:bodyPr>
          <a:lstStyle/>
          <a:p>
            <a:pPr algn="just"/>
            <a:r>
              <a:rPr lang="es-VE" dirty="0">
                <a:solidFill>
                  <a:prstClr val="white"/>
                </a:solidFill>
                <a:latin typeface="Cambria" panose="02040503050406030204" pitchFamily="18" charset="0"/>
              </a:rPr>
              <a:t>A pesar de los resultados obtenidos en el estudio RIME que sugiere  mejoría en el </a:t>
            </a:r>
            <a:r>
              <a:rPr lang="es-VE" b="1" dirty="0">
                <a:solidFill>
                  <a:prstClr val="white"/>
                </a:solidFill>
                <a:latin typeface="Cambria" panose="02040503050406030204" pitchFamily="18" charset="0"/>
              </a:rPr>
              <a:t>Consumo pico de oxigeno (PFP)</a:t>
            </a:r>
            <a:r>
              <a:rPr lang="es-VE" dirty="0">
                <a:solidFill>
                  <a:prstClr val="white"/>
                </a:solidFill>
                <a:latin typeface="Cambria" panose="02040503050406030204" pitchFamily="18" charset="0"/>
              </a:rPr>
              <a:t> junto a parámetros </a:t>
            </a:r>
            <a:r>
              <a:rPr lang="es-VE" dirty="0" err="1">
                <a:solidFill>
                  <a:prstClr val="white"/>
                </a:solidFill>
                <a:latin typeface="Cambria" panose="02040503050406030204" pitchFamily="18" charset="0"/>
              </a:rPr>
              <a:t>ecocardiográficos</a:t>
            </a:r>
            <a:r>
              <a:rPr lang="es-VE" dirty="0">
                <a:solidFill>
                  <a:prstClr val="white"/>
                </a:solidFill>
                <a:latin typeface="Cambria" panose="02040503050406030204" pitchFamily="18" charset="0"/>
              </a:rPr>
              <a:t> (PFS)  como (VSFVI Indexado, y Volumen </a:t>
            </a:r>
            <a:r>
              <a:rPr lang="es-VE" dirty="0" err="1">
                <a:solidFill>
                  <a:prstClr val="white"/>
                </a:solidFill>
                <a:latin typeface="Cambria" panose="02040503050406030204" pitchFamily="18" charset="0"/>
              </a:rPr>
              <a:t>regurgitante</a:t>
            </a:r>
            <a:r>
              <a:rPr lang="es-VE" dirty="0">
                <a:solidFill>
                  <a:prstClr val="white"/>
                </a:solidFill>
                <a:latin typeface="Cambria" panose="02040503050406030204" pitchFamily="18" charset="0"/>
              </a:rPr>
              <a:t>) en el grupo que fue a </a:t>
            </a:r>
            <a:r>
              <a:rPr lang="es-VE" dirty="0" err="1">
                <a:solidFill>
                  <a:prstClr val="white"/>
                </a:solidFill>
                <a:latin typeface="Cambria" panose="02040503050406030204" pitchFamily="18" charset="0"/>
              </a:rPr>
              <a:t>procedimeitno</a:t>
            </a:r>
            <a:r>
              <a:rPr lang="es-VE" dirty="0">
                <a:solidFill>
                  <a:prstClr val="white"/>
                </a:solidFill>
                <a:latin typeface="Cambria" panose="02040503050406030204" pitchFamily="18" charset="0"/>
              </a:rPr>
              <a:t> doble con respecto al Grupo de CABG aislada; cuando evaluamos los extremos de la Desviación estándar de los cambios ocurridos a la valoración anual observamos que los mismos se superponen por lo que concluimos en que no existe diferencia estadísticamente significativa entre los 2 grupos . </a:t>
            </a:r>
          </a:p>
        </p:txBody>
      </p:sp>
      <p:sp>
        <p:nvSpPr>
          <p:cNvPr id="15" name="Rectángulo 14"/>
          <p:cNvSpPr/>
          <p:nvPr/>
        </p:nvSpPr>
        <p:spPr>
          <a:xfrm>
            <a:off x="2119427" y="3860411"/>
            <a:ext cx="7988968" cy="923330"/>
          </a:xfrm>
          <a:prstGeom prst="rect">
            <a:avLst/>
          </a:prstGeom>
          <a:ln w="57150">
            <a:solidFill>
              <a:srgbClr val="FFC000"/>
            </a:solidFill>
          </a:ln>
        </p:spPr>
        <p:txBody>
          <a:bodyPr wrap="square">
            <a:spAutoFit/>
          </a:bodyPr>
          <a:lstStyle/>
          <a:p>
            <a:r>
              <a:rPr lang="es-VE" dirty="0">
                <a:solidFill>
                  <a:prstClr val="white"/>
                </a:solidFill>
                <a:latin typeface="Cambria" panose="02040503050406030204" pitchFamily="18" charset="0"/>
              </a:rPr>
              <a:t>La muestra pequeña y no </a:t>
            </a:r>
            <a:r>
              <a:rPr lang="es-VE" dirty="0" err="1">
                <a:solidFill>
                  <a:prstClr val="white"/>
                </a:solidFill>
                <a:latin typeface="Cambria" panose="02040503050406030204" pitchFamily="18" charset="0"/>
              </a:rPr>
              <a:t>cumplio</a:t>
            </a:r>
            <a:r>
              <a:rPr lang="es-VE" dirty="0">
                <a:solidFill>
                  <a:prstClr val="white"/>
                </a:solidFill>
                <a:latin typeface="Cambria" panose="02040503050406030204" pitchFamily="18" charset="0"/>
              </a:rPr>
              <a:t> con los parámetros establecidos en su análisis estadístico de contar con una muestra de 100 pacientes  para alcanzar una potencia estadística del 90%</a:t>
            </a:r>
            <a:r>
              <a:rPr lang="es-VE" dirty="0"/>
              <a:t>. </a:t>
            </a:r>
            <a:endParaRPr lang="es-VE" dirty="0">
              <a:solidFill>
                <a:prstClr val="white"/>
              </a:solidFill>
              <a:latin typeface="Cambria" panose="02040503050406030204" pitchFamily="18" charset="0"/>
            </a:endParaRPr>
          </a:p>
        </p:txBody>
      </p:sp>
      <p:sp>
        <p:nvSpPr>
          <p:cNvPr id="7" name="Rectángulo 6"/>
          <p:cNvSpPr/>
          <p:nvPr/>
        </p:nvSpPr>
        <p:spPr>
          <a:xfrm>
            <a:off x="2119428" y="3906578"/>
            <a:ext cx="8025153" cy="2031325"/>
          </a:xfrm>
          <a:prstGeom prst="rect">
            <a:avLst/>
          </a:prstGeom>
          <a:ln w="57150">
            <a:solidFill>
              <a:srgbClr val="FFC000"/>
            </a:solidFill>
          </a:ln>
        </p:spPr>
        <p:style>
          <a:lnRef idx="3">
            <a:schemeClr val="lt1"/>
          </a:lnRef>
          <a:fillRef idx="1">
            <a:schemeClr val="dk1"/>
          </a:fillRef>
          <a:effectRef idx="1">
            <a:schemeClr val="dk1"/>
          </a:effectRef>
          <a:fontRef idx="minor">
            <a:schemeClr val="lt1"/>
          </a:fontRef>
        </p:style>
        <p:txBody>
          <a:bodyPr wrap="square">
            <a:spAutoFit/>
          </a:bodyPr>
          <a:lstStyle/>
          <a:p>
            <a:pPr algn="just"/>
            <a:r>
              <a:rPr lang="es-VE" dirty="0">
                <a:solidFill>
                  <a:prstClr val="white"/>
                </a:solidFill>
                <a:latin typeface="Cambria" panose="02040503050406030204" pitchFamily="18" charset="0"/>
              </a:rPr>
              <a:t>Un elemento a tomar en consideración es que ha pesar del análisis estadístico que ya se discutió  con respecto a los Puntos Finales; </a:t>
            </a:r>
            <a:r>
              <a:rPr lang="es-VE" dirty="0">
                <a:latin typeface="Cambria" panose="02040503050406030204" pitchFamily="18" charset="0"/>
              </a:rPr>
              <a:t>los pacientes (CABG+RVM) si presentaron mejoría clínica evolucionando a un promedio  CF NYHA de I (76%), en  comparación con el grupo CABG sola cuya  CF media se mantuvo en NYHA de II o </a:t>
            </a:r>
            <a:r>
              <a:rPr lang="es-VE" dirty="0" smtClean="0">
                <a:latin typeface="Cambria" panose="02040503050406030204" pitchFamily="18" charset="0"/>
              </a:rPr>
              <a:t>III Además </a:t>
            </a:r>
            <a:r>
              <a:rPr lang="es-VE" dirty="0">
                <a:latin typeface="Cambria" panose="02040503050406030204" pitchFamily="18" charset="0"/>
              </a:rPr>
              <a:t>de mejorar CF según clasificación Weber de C a B (Doble procedimiento).</a:t>
            </a:r>
          </a:p>
          <a:p>
            <a:pPr algn="just"/>
            <a:r>
              <a:rPr lang="es-VE" dirty="0">
                <a:solidFill>
                  <a:prstClr val="white"/>
                </a:solidFill>
                <a:latin typeface="Cambria" panose="02040503050406030204" pitchFamily="18" charset="0"/>
              </a:rPr>
              <a:t> </a:t>
            </a:r>
          </a:p>
        </p:txBody>
      </p:sp>
      <p:sp>
        <p:nvSpPr>
          <p:cNvPr id="8" name="Rectángulo 7"/>
          <p:cNvSpPr/>
          <p:nvPr/>
        </p:nvSpPr>
        <p:spPr>
          <a:xfrm>
            <a:off x="2101334" y="3605997"/>
            <a:ext cx="8025153" cy="2308324"/>
          </a:xfrm>
          <a:prstGeom prst="rect">
            <a:avLst/>
          </a:prstGeom>
          <a:ln w="57150">
            <a:solidFill>
              <a:srgbClr val="FFC000"/>
            </a:solidFill>
          </a:ln>
        </p:spPr>
        <p:style>
          <a:lnRef idx="3">
            <a:schemeClr val="lt1"/>
          </a:lnRef>
          <a:fillRef idx="1">
            <a:schemeClr val="dk1"/>
          </a:fillRef>
          <a:effectRef idx="1">
            <a:schemeClr val="dk1"/>
          </a:effectRef>
          <a:fontRef idx="minor">
            <a:schemeClr val="lt1"/>
          </a:fontRef>
        </p:style>
        <p:txBody>
          <a:bodyPr wrap="square">
            <a:spAutoFit/>
          </a:bodyPr>
          <a:lstStyle/>
          <a:p>
            <a:pPr algn="just"/>
            <a:r>
              <a:rPr lang="es-VE" dirty="0">
                <a:solidFill>
                  <a:prstClr val="white"/>
                </a:solidFill>
                <a:latin typeface="Cambria" panose="02040503050406030204" pitchFamily="18" charset="0"/>
              </a:rPr>
              <a:t>En el estudio no se hace mención de la supervivencia de estos pacientes en el  post operatorio </a:t>
            </a:r>
            <a:r>
              <a:rPr lang="es-VE" dirty="0">
                <a:latin typeface="Cambria" panose="02040503050406030204" pitchFamily="18" charset="0"/>
              </a:rPr>
              <a:t> considerando que no tiene la potencia suficiente para evaluar eventos clínicos y supervivencia </a:t>
            </a:r>
            <a:r>
              <a:rPr lang="es-VE" dirty="0">
                <a:solidFill>
                  <a:prstClr val="white"/>
                </a:solidFill>
                <a:latin typeface="Cambria" panose="02040503050406030204" pitchFamily="18" charset="0"/>
              </a:rPr>
              <a:t>; Por otro lado uno de los detalles que nos hubiese interesado conocer es la evolución a los 2 años  del VSFVI indexado ( ya que se estima que el Remodelado continua por este tiempo) </a:t>
            </a:r>
            <a:r>
              <a:rPr lang="es-VE" dirty="0" err="1">
                <a:solidFill>
                  <a:prstClr val="white"/>
                </a:solidFill>
                <a:latin typeface="Cambria" panose="02040503050406030204" pitchFamily="18" charset="0"/>
              </a:rPr>
              <a:t>asi</a:t>
            </a:r>
            <a:r>
              <a:rPr lang="es-VE" dirty="0">
                <a:solidFill>
                  <a:prstClr val="white"/>
                </a:solidFill>
                <a:latin typeface="Cambria" panose="02040503050406030204" pitchFamily="18" charset="0"/>
              </a:rPr>
              <a:t> como el VR y Valor del BNP; </a:t>
            </a:r>
            <a:r>
              <a:rPr lang="es-VE" dirty="0">
                <a:latin typeface="Cambria" panose="02040503050406030204" pitchFamily="18" charset="0"/>
              </a:rPr>
              <a:t>el defecto del anillo en algunas ocasiones se manifiesta a </a:t>
            </a:r>
            <a:r>
              <a:rPr lang="es-VE" dirty="0" smtClean="0">
                <a:latin typeface="Cambria" panose="02040503050406030204" pitchFamily="18" charset="0"/>
              </a:rPr>
              <a:t>los 3 </a:t>
            </a:r>
            <a:r>
              <a:rPr lang="es-VE" dirty="0">
                <a:latin typeface="Cambria" panose="02040503050406030204" pitchFamily="18" charset="0"/>
              </a:rPr>
              <a:t>años posterior a reparación y este  seguimiento fue hasta 1 año (corto el seguimiento).</a:t>
            </a:r>
            <a:endParaRPr lang="es-VE" dirty="0">
              <a:solidFill>
                <a:prstClr val="white"/>
              </a:solidFill>
              <a:latin typeface="Cambria" panose="02040503050406030204" pitchFamily="18" charset="0"/>
            </a:endParaRPr>
          </a:p>
        </p:txBody>
      </p:sp>
    </p:spTree>
    <p:extLst>
      <p:ext uri="{BB962C8B-B14F-4D97-AF65-F5344CB8AC3E}">
        <p14:creationId xmlns:p14="http://schemas.microsoft.com/office/powerpoint/2010/main" xmlns="" val="509861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60561" y="555679"/>
            <a:ext cx="8215952" cy="4524637"/>
          </a:xfrm>
          <a:prstGeom prst="rect">
            <a:avLst/>
          </a:prstGeom>
        </p:spPr>
        <p:txBody>
          <a:bodyPr wrap="square">
            <a:spAutoFit/>
          </a:bodyPr>
          <a:lstStyle/>
          <a:p>
            <a:pPr marL="342900" lvl="0" indent="-342900" algn="just">
              <a:lnSpc>
                <a:spcPct val="107000"/>
              </a:lnSpc>
              <a:spcAft>
                <a:spcPts val="0"/>
              </a:spcAft>
              <a:buFont typeface="Calibri" panose="020F0502020204030204" pitchFamily="34" charset="0"/>
              <a:buChar char="-"/>
              <a:tabLst>
                <a:tab pos="1257300" algn="l"/>
              </a:tabLst>
            </a:pPr>
            <a:r>
              <a:rPr lang="es-ES" b="1" dirty="0">
                <a:latin typeface="Calibri" panose="020F0502020204030204" pitchFamily="34" charset="0"/>
                <a:ea typeface="Calibri" panose="020F0502020204030204" pitchFamily="34" charset="0"/>
                <a:cs typeface="Times New Roman" panose="02020603050405020304" pitchFamily="18" charset="0"/>
              </a:rPr>
              <a:t>El estudio presenta importantes debilidades metodológicas a considerar: </a:t>
            </a:r>
            <a:endParaRPr lang="es-ES"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tabLst>
                <a:tab pos="1257300" algn="l"/>
              </a:tabLst>
            </a:pPr>
            <a:endParaRPr lang="es-VE"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1257300" algn="l"/>
              </a:tabLst>
            </a:pPr>
            <a:r>
              <a:rPr lang="es-ES" dirty="0">
                <a:latin typeface="Calibri" panose="020F0502020204030204" pitchFamily="34" charset="0"/>
                <a:ea typeface="Calibri" panose="020F0502020204030204" pitchFamily="34" charset="0"/>
                <a:cs typeface="Times New Roman" panose="02020603050405020304" pitchFamily="18" charset="0"/>
              </a:rPr>
              <a:t>La potencia estadística del estudio se estableció con una muestra de 100 pacientes y en el estudio solo se analizó 27 pacientes, no refiere en el artículo si se hizo algún análisis ajustado a dicha muestra analizada. </a:t>
            </a:r>
            <a:endParaRPr lang="es-V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1257300" algn="l"/>
              </a:tabLst>
            </a:pPr>
            <a:r>
              <a:rPr lang="es-ES" dirty="0">
                <a:latin typeface="Calibri" panose="020F0502020204030204" pitchFamily="34" charset="0"/>
                <a:ea typeface="Calibri" panose="020F0502020204030204" pitchFamily="34" charset="0"/>
                <a:cs typeface="Times New Roman" panose="02020603050405020304" pitchFamily="18" charset="0"/>
              </a:rPr>
              <a:t>En cuanto al punto final primario no se estableció un límite de normalidad para el punto de corte de consumo máximo de oxígeno variable a través de la cual se evaluaría la capacidad funcional. </a:t>
            </a:r>
            <a:endParaRPr lang="es-V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1257300" algn="l"/>
              </a:tabLst>
            </a:pPr>
            <a:r>
              <a:rPr lang="es-ES" dirty="0">
                <a:latin typeface="Calibri" panose="020F0502020204030204" pitchFamily="34" charset="0"/>
                <a:ea typeface="Calibri" panose="020F0502020204030204" pitchFamily="34" charset="0"/>
                <a:cs typeface="Times New Roman" panose="02020603050405020304" pitchFamily="18" charset="0"/>
              </a:rPr>
              <a:t>En el análisis estadístico de los puntos finales primarios y secundarios se enfatizó en el uso de otro estadístico más acertado para el análisis de los datos como por ejemplo los Rangos </a:t>
            </a:r>
            <a:r>
              <a:rPr lang="es-ES" dirty="0" err="1">
                <a:latin typeface="Calibri" panose="020F0502020204030204" pitchFamily="34" charset="0"/>
                <a:ea typeface="Calibri" panose="020F0502020204030204" pitchFamily="34" charset="0"/>
                <a:cs typeface="Times New Roman" panose="02020603050405020304" pitchFamily="18" charset="0"/>
              </a:rPr>
              <a:t>intercuartilares</a:t>
            </a:r>
            <a:r>
              <a:rPr lang="es-ES" dirty="0">
                <a:latin typeface="Calibri" panose="020F0502020204030204" pitchFamily="34" charset="0"/>
                <a:ea typeface="Calibri" panose="020F0502020204030204" pitchFamily="34" charset="0"/>
                <a:cs typeface="Times New Roman" panose="02020603050405020304" pitchFamily="18" charset="0"/>
              </a:rPr>
              <a:t> en lugar de Desviación estándar.</a:t>
            </a:r>
            <a:endParaRPr lang="es-V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1257300" algn="l"/>
              </a:tabLst>
            </a:pPr>
            <a:r>
              <a:rPr lang="es-ES" dirty="0">
                <a:latin typeface="Calibri" panose="020F0502020204030204" pitchFamily="34" charset="0"/>
                <a:ea typeface="Calibri" panose="020F0502020204030204" pitchFamily="34" charset="0"/>
                <a:cs typeface="Times New Roman" panose="02020603050405020304" pitchFamily="18" charset="0"/>
              </a:rPr>
              <a:t>No se especifica en el artículo el tiempo exacto en que se detuvo el estudio, considerándose que un seguimiento de 30 días y 12 meses es muy corto para la evaluación de parámetros eco cardiográficos y funcionales que según análisis de estudios anteriores tiene modificaciones después de los 24 meses.  </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10983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184651" y="1758986"/>
            <a:ext cx="9487277" cy="2479431"/>
          </a:xfrm>
          <a:prstGeom prst="rect">
            <a:avLst/>
          </a:prstGeom>
        </p:spPr>
      </p:pic>
      <p:sp>
        <p:nvSpPr>
          <p:cNvPr id="2" name="Rectángulo 1"/>
          <p:cNvSpPr/>
          <p:nvPr/>
        </p:nvSpPr>
        <p:spPr>
          <a:xfrm>
            <a:off x="3232679" y="5223260"/>
            <a:ext cx="5391219" cy="369332"/>
          </a:xfrm>
          <a:prstGeom prst="rect">
            <a:avLst/>
          </a:prstGeom>
        </p:spPr>
        <p:txBody>
          <a:bodyPr wrap="none">
            <a:spAutoFit/>
          </a:bodyPr>
          <a:lstStyle/>
          <a:p>
            <a:r>
              <a:rPr lang="en-US" dirty="0">
                <a:latin typeface="Times New Roman" panose="02020603050405020304" pitchFamily="18" charset="0"/>
              </a:rPr>
              <a:t>The Duke Databank of Cardiovascular Disease (DDCD)</a:t>
            </a:r>
            <a:endParaRPr lang="es-VE" dirty="0"/>
          </a:p>
        </p:txBody>
      </p:sp>
    </p:spTree>
    <p:extLst>
      <p:ext uri="{BB962C8B-B14F-4D97-AF65-F5344CB8AC3E}">
        <p14:creationId xmlns:p14="http://schemas.microsoft.com/office/powerpoint/2010/main" xmlns="" val="3049902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3088057" y="1174847"/>
            <a:ext cx="7772400" cy="1781179"/>
          </a:xfrm>
        </p:spPr>
        <p:txBody>
          <a:bodyPr>
            <a:normAutofit/>
            <a:scene3d>
              <a:camera prst="orthographicFront"/>
              <a:lightRig rig="threePt" dir="t"/>
            </a:scene3d>
            <a:sp3d extrusionH="57150">
              <a:bevelT w="38100" h="38100"/>
            </a:sp3d>
          </a:bodyPr>
          <a:lstStyle/>
          <a:p>
            <a:r>
              <a:rPr lang="es-ES" sz="4400" dirty="0">
                <a:latin typeface="Showcard Gothic" panose="04020904020102020604" pitchFamily="82" charset="0"/>
              </a:rPr>
              <a:t>Objetivo</a:t>
            </a:r>
          </a:p>
        </p:txBody>
      </p:sp>
      <p:sp>
        <p:nvSpPr>
          <p:cNvPr id="3" name="2 Marcador de contenido"/>
          <p:cNvSpPr>
            <a:spLocks noGrp="1"/>
          </p:cNvSpPr>
          <p:nvPr>
            <p:ph type="body" idx="1"/>
          </p:nvPr>
        </p:nvSpPr>
        <p:spPr>
          <a:xfrm>
            <a:off x="1771977" y="3494101"/>
            <a:ext cx="8286807" cy="1500187"/>
          </a:xfrm>
        </p:spPr>
        <p:txBody>
          <a:bodyPr>
            <a:normAutofit/>
          </a:bodyPr>
          <a:lstStyle/>
          <a:p>
            <a:pPr algn="ctr"/>
            <a:r>
              <a:rPr lang="es-VE" b="1" dirty="0" smtClean="0">
                <a:solidFill>
                  <a:schemeClr val="tx1"/>
                </a:solidFill>
              </a:rPr>
              <a:t>Evaluar la relación entre la estrategia de tratamiento y la Regurgitación Mitral de etiología isquémica con la</a:t>
            </a:r>
          </a:p>
          <a:p>
            <a:pPr algn="ctr"/>
            <a:r>
              <a:rPr lang="es-VE" b="1" dirty="0" smtClean="0">
                <a:solidFill>
                  <a:schemeClr val="tx1"/>
                </a:solidFill>
              </a:rPr>
              <a:t>supervivencia.</a:t>
            </a:r>
            <a:endParaRPr lang="en-US" b="1" dirty="0">
              <a:solidFill>
                <a:schemeClr val="tx1"/>
              </a:solidFill>
            </a:endParaRPr>
          </a:p>
        </p:txBody>
      </p:sp>
      <p:pic>
        <p:nvPicPr>
          <p:cNvPr id="6146" name="Picture 2" descr="Resultado de imagen para objetivo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9055" y="400051"/>
            <a:ext cx="2209002" cy="1962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049199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703512" y="701452"/>
            <a:ext cx="8229600" cy="727284"/>
          </a:xfrm>
          <a:prstGeom prst="rect">
            <a:avLst/>
          </a:prstGeom>
        </p:spPr>
        <p:txBody>
          <a:bodyPr vert="horz" lIns="91440" tIns="45720" rIns="91440" bIns="45720" rtlCol="0" anchor="ctr">
            <a:normAutofit lnSpcReduction="10000"/>
            <a:scene3d>
              <a:camera prst="orthographicFront"/>
              <a:lightRig rig="threePt" dir="t"/>
            </a:scene3d>
            <a:sp3d extrusionH="57150">
              <a:bevelT w="38100" h="38100"/>
            </a:sp3d>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S" sz="4400" dirty="0">
                <a:effectLst>
                  <a:outerShdw blurRad="50800" dist="38100" dir="2700000" algn="tl" rotWithShape="0">
                    <a:prstClr val="black">
                      <a:alpha val="40000"/>
                    </a:prstClr>
                  </a:outerShdw>
                </a:effectLst>
                <a:latin typeface="Showcard Gothic" panose="04020904020102020604" pitchFamily="82" charset="0"/>
              </a:rPr>
              <a:t>Metodología</a:t>
            </a:r>
            <a:endParaRPr lang="en-US" sz="44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3" name="2 CuadroTexto"/>
          <p:cNvSpPr txBox="1"/>
          <p:nvPr/>
        </p:nvSpPr>
        <p:spPr>
          <a:xfrm>
            <a:off x="1881158" y="1395700"/>
            <a:ext cx="3816424" cy="461665"/>
          </a:xfrm>
          <a:prstGeom prst="rect">
            <a:avLst/>
          </a:prstGeom>
          <a:noFill/>
        </p:spPr>
        <p:txBody>
          <a:bodyPr wrap="square" rtlCol="0">
            <a:spAutoFit/>
          </a:bodyPr>
          <a:lstStyle/>
          <a:p>
            <a:r>
              <a:rPr lang="es-ES" sz="2400" b="1" dirty="0"/>
              <a:t>Datos de mortalidad</a:t>
            </a:r>
            <a:endParaRPr lang="en-US" sz="2400" b="1" dirty="0"/>
          </a:p>
        </p:txBody>
      </p:sp>
      <p:sp>
        <p:nvSpPr>
          <p:cNvPr id="4" name="3 CuadroTexto"/>
          <p:cNvSpPr txBox="1"/>
          <p:nvPr/>
        </p:nvSpPr>
        <p:spPr>
          <a:xfrm>
            <a:off x="1919536" y="1785926"/>
            <a:ext cx="8003827" cy="1077218"/>
          </a:xfrm>
          <a:prstGeom prst="rect">
            <a:avLst/>
          </a:prstGeom>
          <a:noFill/>
        </p:spPr>
        <p:txBody>
          <a:bodyPr wrap="square" rtlCol="0">
            <a:spAutoFit/>
          </a:bodyPr>
          <a:lstStyle/>
          <a:p>
            <a:pPr algn="just">
              <a:buFont typeface="Wingdings" pitchFamily="2" charset="2"/>
              <a:buChar char="ü"/>
            </a:pPr>
            <a:r>
              <a:rPr lang="es-ES" sz="1600" dirty="0"/>
              <a:t> Para los datos de mortalidad, la tasa de respuesta es del 95% y hay una búsqueda anual del Índice Nacional de Muertes para pacientes que se perdieron durante el seguimiento (2%) o que no  pudieron ser contactados (3%). La información sobre la muerte se recopila a través de:</a:t>
            </a:r>
            <a:endParaRPr lang="en-US" sz="1600" dirty="0"/>
          </a:p>
        </p:txBody>
      </p:sp>
      <p:pic>
        <p:nvPicPr>
          <p:cNvPr id="2050" name="Picture 2"/>
          <p:cNvPicPr>
            <a:picLocks noChangeAspect="1" noChangeArrowheads="1"/>
          </p:cNvPicPr>
          <p:nvPr/>
        </p:nvPicPr>
        <p:blipFill>
          <a:blip r:embed="rId3" cstate="print"/>
          <a:srcRect/>
          <a:stretch>
            <a:fillRect/>
          </a:stretch>
        </p:blipFill>
        <p:spPr bwMode="auto">
          <a:xfrm>
            <a:off x="6810380" y="2928934"/>
            <a:ext cx="2428892" cy="128588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2809852" y="3000372"/>
            <a:ext cx="1500198" cy="1214446"/>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4810116" y="2950464"/>
            <a:ext cx="1643074" cy="1192917"/>
          </a:xfrm>
          <a:prstGeom prst="rect">
            <a:avLst/>
          </a:prstGeom>
          <a:noFill/>
          <a:ln w="9525">
            <a:noFill/>
            <a:miter lim="800000"/>
            <a:headEnd/>
            <a:tailEnd/>
          </a:ln>
          <a:effectLst/>
        </p:spPr>
      </p:pic>
      <p:sp>
        <p:nvSpPr>
          <p:cNvPr id="20" name="19 CuadroTexto"/>
          <p:cNvSpPr txBox="1"/>
          <p:nvPr/>
        </p:nvSpPr>
        <p:spPr>
          <a:xfrm>
            <a:off x="1881158" y="4538972"/>
            <a:ext cx="3816424" cy="461665"/>
          </a:xfrm>
          <a:prstGeom prst="rect">
            <a:avLst/>
          </a:prstGeom>
          <a:noFill/>
        </p:spPr>
        <p:txBody>
          <a:bodyPr wrap="square" rtlCol="0">
            <a:spAutoFit/>
          </a:bodyPr>
          <a:lstStyle/>
          <a:p>
            <a:r>
              <a:rPr lang="en-US" sz="2400" b="1" dirty="0" err="1"/>
              <a:t>Diseño</a:t>
            </a:r>
            <a:r>
              <a:rPr lang="en-US" sz="2400" b="1" dirty="0"/>
              <a:t> del </a:t>
            </a:r>
            <a:r>
              <a:rPr lang="en-US" sz="2400" b="1" dirty="0" err="1"/>
              <a:t>estudio</a:t>
            </a:r>
            <a:endParaRPr lang="en-US" sz="2400" b="1" dirty="0"/>
          </a:p>
        </p:txBody>
      </p:sp>
      <p:sp>
        <p:nvSpPr>
          <p:cNvPr id="21" name="20 CuadroTexto"/>
          <p:cNvSpPr txBox="1"/>
          <p:nvPr/>
        </p:nvSpPr>
        <p:spPr>
          <a:xfrm>
            <a:off x="1881159" y="5000636"/>
            <a:ext cx="8003827" cy="1077218"/>
          </a:xfrm>
          <a:prstGeom prst="rect">
            <a:avLst/>
          </a:prstGeom>
          <a:noFill/>
        </p:spPr>
        <p:txBody>
          <a:bodyPr wrap="square" rtlCol="0">
            <a:spAutoFit/>
          </a:bodyPr>
          <a:lstStyle/>
          <a:p>
            <a:pPr>
              <a:buFont typeface="Wingdings" pitchFamily="2" charset="2"/>
              <a:buChar char="ü"/>
              <a:defRPr/>
            </a:pPr>
            <a:r>
              <a:rPr lang="es-ES" sz="1600" dirty="0"/>
              <a:t>Se realizó un análisis de cohorte retrospectivo no aleatorizado de todos los pacientes sometidos a cateterismo cardiaco en el centro médico de </a:t>
            </a:r>
            <a:r>
              <a:rPr lang="es-ES" sz="1600" dirty="0" err="1"/>
              <a:t>Duke</a:t>
            </a:r>
            <a:r>
              <a:rPr lang="es-ES" sz="1600" dirty="0"/>
              <a:t> entre el 1 de enero de 1990 y el 7 de junio de 2009.</a:t>
            </a:r>
            <a:endParaRPr lang="es-VE" sz="1600" dirty="0"/>
          </a:p>
          <a:p>
            <a:pPr>
              <a:defRPr/>
            </a:pPr>
            <a:endParaRPr lang="en-US" sz="1600" dirty="0"/>
          </a:p>
        </p:txBody>
      </p:sp>
    </p:spTree>
    <p:extLst>
      <p:ext uri="{BB962C8B-B14F-4D97-AF65-F5344CB8AC3E}">
        <p14:creationId xmlns:p14="http://schemas.microsoft.com/office/powerpoint/2010/main" xmlns="" val="738575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7603" y="-233126"/>
            <a:ext cx="9601200" cy="1142385"/>
          </a:xfrm>
        </p:spPr>
        <p:txBody>
          <a:bodyPr>
            <a:normAutofit/>
            <a:scene3d>
              <a:camera prst="orthographicFront"/>
              <a:lightRig rig="threePt" dir="t"/>
            </a:scene3d>
            <a:sp3d extrusionH="57150">
              <a:bevelT w="38100" h="38100"/>
            </a:sp3d>
          </a:bodyPr>
          <a:lstStyle/>
          <a:p>
            <a:r>
              <a:rPr lang="es-ES" b="1" dirty="0" smtClean="0">
                <a:latin typeface="Showcard Gothic" panose="04020904020102020604" pitchFamily="82" charset="0"/>
              </a:rPr>
              <a:t>Criterios  de  Inclusión</a:t>
            </a:r>
            <a:endParaRPr lang="en-US" b="1" dirty="0">
              <a:latin typeface="Showcard Gothic" panose="04020904020102020604" pitchFamily="82" charset="0"/>
            </a:endParaRPr>
          </a:p>
        </p:txBody>
      </p:sp>
      <p:graphicFrame>
        <p:nvGraphicFramePr>
          <p:cNvPr id="11" name="3 Marcador de contenido"/>
          <p:cNvGraphicFramePr>
            <a:graphicFrameLocks noGrp="1"/>
          </p:cNvGraphicFramePr>
          <p:nvPr>
            <p:ph idx="1"/>
            <p:extLst>
              <p:ext uri="{D42A27DB-BD31-4B8C-83A1-F6EECF244321}">
                <p14:modId xmlns:p14="http://schemas.microsoft.com/office/powerpoint/2010/main" xmlns="" val="723252107"/>
              </p:ext>
            </p:extLst>
          </p:nvPr>
        </p:nvGraphicFramePr>
        <p:xfrm>
          <a:off x="1938366" y="1097559"/>
          <a:ext cx="8147248" cy="171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 Título"/>
          <p:cNvSpPr txBox="1">
            <a:spLocks/>
          </p:cNvSpPr>
          <p:nvPr/>
        </p:nvSpPr>
        <p:spPr>
          <a:xfrm>
            <a:off x="1924718" y="257651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pPr>
              <a:spcBef>
                <a:spcPct val="0"/>
              </a:spcBef>
              <a:defRPr/>
            </a:pPr>
            <a:r>
              <a:rPr lang="es-ES" sz="4000" b="1" spc="-100" dirty="0">
                <a:solidFill>
                  <a:schemeClr val="tx2"/>
                </a:solidFill>
                <a:latin typeface="Showcard Gothic" panose="04020904020102020604" pitchFamily="82" charset="0"/>
                <a:ea typeface="+mj-ea"/>
                <a:cs typeface="+mj-cs"/>
              </a:rPr>
              <a:t>Criterios  de  </a:t>
            </a:r>
            <a:r>
              <a:rPr lang="es-ES" sz="4000" b="1" spc="-100" dirty="0" err="1">
                <a:solidFill>
                  <a:schemeClr val="tx2"/>
                </a:solidFill>
                <a:latin typeface="Showcard Gothic" panose="04020904020102020604" pitchFamily="82" charset="0"/>
                <a:ea typeface="+mj-ea"/>
                <a:cs typeface="+mj-cs"/>
              </a:rPr>
              <a:t>EXclusión</a:t>
            </a:r>
            <a:endParaRPr lang="en-US" sz="4000" b="1" spc="-100" dirty="0">
              <a:solidFill>
                <a:schemeClr val="tx2"/>
              </a:solidFill>
              <a:latin typeface="Showcard Gothic" panose="04020904020102020604" pitchFamily="82" charset="0"/>
              <a:ea typeface="+mj-ea"/>
              <a:cs typeface="+mj-cs"/>
            </a:endParaRPr>
          </a:p>
        </p:txBody>
      </p:sp>
      <p:graphicFrame>
        <p:nvGraphicFramePr>
          <p:cNvPr id="13" name="3 Marcador de contenido"/>
          <p:cNvGraphicFramePr>
            <a:graphicFrameLocks/>
          </p:cNvGraphicFramePr>
          <p:nvPr>
            <p:extLst>
              <p:ext uri="{D42A27DB-BD31-4B8C-83A1-F6EECF244321}">
                <p14:modId xmlns:p14="http://schemas.microsoft.com/office/powerpoint/2010/main" xmlns="" val="2334816121"/>
              </p:ext>
            </p:extLst>
          </p:nvPr>
        </p:nvGraphicFramePr>
        <p:xfrm>
          <a:off x="1924718" y="3567110"/>
          <a:ext cx="8215370" cy="2214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p:cNvPicPr>
            <a:picLocks noChangeAspect="1" noChangeArrowheads="1"/>
          </p:cNvPicPr>
          <p:nvPr/>
        </p:nvPicPr>
        <p:blipFill>
          <a:blip r:embed="rId13" cstate="print"/>
          <a:srcRect/>
          <a:stretch>
            <a:fillRect/>
          </a:stretch>
        </p:blipFill>
        <p:spPr bwMode="auto">
          <a:xfrm>
            <a:off x="8668620" y="2702716"/>
            <a:ext cx="1038225" cy="738188"/>
          </a:xfrm>
          <a:prstGeom prst="rect">
            <a:avLst/>
          </a:prstGeom>
          <a:noFill/>
          <a:ln w="9525">
            <a:noFill/>
            <a:miter lim="800000"/>
            <a:headEnd/>
            <a:tailEnd/>
          </a:ln>
          <a:effectLst/>
        </p:spPr>
      </p:pic>
    </p:spTree>
    <p:extLst>
      <p:ext uri="{BB962C8B-B14F-4D97-AF65-F5344CB8AC3E}">
        <p14:creationId xmlns:p14="http://schemas.microsoft.com/office/powerpoint/2010/main" xmlns="" val="3641650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276447" y="1191320"/>
            <a:ext cx="5254587" cy="4827071"/>
          </a:xfrm>
          <a:prstGeom prst="rect">
            <a:avLst/>
          </a:prstGeom>
        </p:spPr>
      </p:pic>
      <p:pic>
        <p:nvPicPr>
          <p:cNvPr id="5" name="Imagen 4"/>
          <p:cNvPicPr>
            <a:picLocks noChangeAspect="1"/>
          </p:cNvPicPr>
          <p:nvPr/>
        </p:nvPicPr>
        <p:blipFill>
          <a:blip r:embed="rId4"/>
          <a:stretch>
            <a:fillRect/>
          </a:stretch>
        </p:blipFill>
        <p:spPr>
          <a:xfrm>
            <a:off x="6060558" y="927469"/>
            <a:ext cx="5690412" cy="3810000"/>
          </a:xfrm>
          <a:prstGeom prst="rect">
            <a:avLst/>
          </a:prstGeom>
        </p:spPr>
      </p:pic>
      <p:sp>
        <p:nvSpPr>
          <p:cNvPr id="6" name="Rectángulo 5"/>
          <p:cNvSpPr/>
          <p:nvPr/>
        </p:nvSpPr>
        <p:spPr>
          <a:xfrm>
            <a:off x="6244856" y="280847"/>
            <a:ext cx="6096000" cy="400110"/>
          </a:xfrm>
          <a:prstGeom prst="rect">
            <a:avLst/>
          </a:prstGeom>
        </p:spPr>
        <p:txBody>
          <a:bodyPr>
            <a:spAutoFit/>
          </a:bodyPr>
          <a:lstStyle/>
          <a:p>
            <a:r>
              <a:rPr lang="en-US" sz="2000" b="1" dirty="0">
                <a:latin typeface="Calibri" panose="020F0502020204030204" pitchFamily="34" charset="0"/>
              </a:rPr>
              <a:t>Multivariate Predictors of Overall Survival With </a:t>
            </a:r>
            <a:r>
              <a:rPr lang="en-US" sz="2000" b="1" dirty="0" smtClean="0">
                <a:latin typeface="Calibri" panose="020F0502020204030204" pitchFamily="34" charset="0"/>
              </a:rPr>
              <a:t>IMR</a:t>
            </a:r>
            <a:endParaRPr lang="es-VE" sz="2000" b="1" dirty="0">
              <a:latin typeface="Calibri" panose="020F0502020204030204" pitchFamily="34" charset="0"/>
            </a:endParaRPr>
          </a:p>
        </p:txBody>
      </p:sp>
      <p:sp>
        <p:nvSpPr>
          <p:cNvPr id="7" name="Rectángulo 6"/>
          <p:cNvSpPr/>
          <p:nvPr/>
        </p:nvSpPr>
        <p:spPr>
          <a:xfrm>
            <a:off x="5858542" y="6221450"/>
            <a:ext cx="4690387" cy="369332"/>
          </a:xfrm>
          <a:prstGeom prst="rect">
            <a:avLst/>
          </a:prstGeom>
        </p:spPr>
        <p:txBody>
          <a:bodyPr wrap="none">
            <a:spAutoFit/>
          </a:bodyPr>
          <a:lstStyle/>
          <a:p>
            <a:r>
              <a:rPr lang="es-VE" dirty="0" err="1">
                <a:latin typeface="Calibri" panose="020F0502020204030204" pitchFamily="34" charset="0"/>
              </a:rPr>
              <a:t>Grigioni</a:t>
            </a:r>
            <a:r>
              <a:rPr lang="es-VE" dirty="0">
                <a:latin typeface="Calibri" panose="020F0502020204030204" pitchFamily="34" charset="0"/>
              </a:rPr>
              <a:t> et </a:t>
            </a:r>
            <a:r>
              <a:rPr lang="es-VE" dirty="0" smtClean="0">
                <a:latin typeface="Calibri" panose="020F0502020204030204" pitchFamily="34" charset="0"/>
              </a:rPr>
              <a:t>al. </a:t>
            </a:r>
            <a:r>
              <a:rPr lang="es-VE" dirty="0" err="1" smtClean="0">
                <a:latin typeface="Calibri" panose="020F0502020204030204" pitchFamily="34" charset="0"/>
              </a:rPr>
              <a:t>Circulation</a:t>
            </a:r>
            <a:r>
              <a:rPr lang="es-VE" dirty="0">
                <a:latin typeface="Calibri" panose="020F0502020204030204" pitchFamily="34" charset="0"/>
              </a:rPr>
              <a:t>. 2001;103:1759-1764</a:t>
            </a:r>
            <a:r>
              <a:rPr lang="es-VE" dirty="0" smtClean="0">
                <a:latin typeface="Calibri" panose="020F0502020204030204" pitchFamily="34" charset="0"/>
              </a:rPr>
              <a:t>.</a:t>
            </a:r>
            <a:endParaRPr lang="es-VE" dirty="0">
              <a:latin typeface="Calibri" panose="020F0502020204030204" pitchFamily="34" charset="0"/>
            </a:endParaRPr>
          </a:p>
        </p:txBody>
      </p:sp>
      <p:sp>
        <p:nvSpPr>
          <p:cNvPr id="8" name="Rectángulo 7"/>
          <p:cNvSpPr/>
          <p:nvPr/>
        </p:nvSpPr>
        <p:spPr>
          <a:xfrm>
            <a:off x="0" y="327014"/>
            <a:ext cx="6096000" cy="400110"/>
          </a:xfrm>
          <a:prstGeom prst="rect">
            <a:avLst/>
          </a:prstGeom>
        </p:spPr>
        <p:txBody>
          <a:bodyPr>
            <a:spAutoFit/>
          </a:bodyPr>
          <a:lstStyle/>
          <a:p>
            <a:r>
              <a:rPr lang="en-US" sz="2000" b="1" dirty="0">
                <a:latin typeface="Calibri" panose="020F0502020204030204" pitchFamily="34" charset="0"/>
              </a:rPr>
              <a:t>Survival </a:t>
            </a:r>
            <a:r>
              <a:rPr lang="en-US" sz="2000" b="1" dirty="0" smtClean="0">
                <a:latin typeface="Calibri" panose="020F0502020204030204" pitchFamily="34" charset="0"/>
              </a:rPr>
              <a:t>after </a:t>
            </a:r>
            <a:r>
              <a:rPr lang="en-US" sz="2000" b="1" dirty="0">
                <a:latin typeface="Calibri" panose="020F0502020204030204" pitchFamily="34" charset="0"/>
              </a:rPr>
              <a:t>diagnosis according to presence of IMR.</a:t>
            </a:r>
            <a:endParaRPr lang="es-VE" sz="2000" b="1" dirty="0">
              <a:latin typeface="Calibri" panose="020F0502020204030204" pitchFamily="34" charset="0"/>
            </a:endParaRPr>
          </a:p>
        </p:txBody>
      </p:sp>
    </p:spTree>
    <p:extLst>
      <p:ext uri="{BB962C8B-B14F-4D97-AF65-F5344CB8AC3E}">
        <p14:creationId xmlns:p14="http://schemas.microsoft.com/office/powerpoint/2010/main" xmlns="" val="2600805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a:stretch>
            <a:fillRect/>
          </a:stretch>
        </p:blipFill>
        <p:spPr bwMode="auto">
          <a:xfrm>
            <a:off x="3738547" y="714356"/>
            <a:ext cx="4962525" cy="5786456"/>
          </a:xfrm>
          <a:prstGeom prst="rect">
            <a:avLst/>
          </a:prstGeom>
          <a:noFill/>
          <a:ln w="9525">
            <a:noFill/>
            <a:miter lim="800000"/>
            <a:headEnd/>
            <a:tailEnd/>
          </a:ln>
          <a:effectLst/>
        </p:spPr>
      </p:pic>
      <p:sp>
        <p:nvSpPr>
          <p:cNvPr id="17" name="16 CuadroTexto"/>
          <p:cNvSpPr txBox="1"/>
          <p:nvPr/>
        </p:nvSpPr>
        <p:spPr>
          <a:xfrm>
            <a:off x="1809721" y="642919"/>
            <a:ext cx="2000869" cy="646331"/>
          </a:xfrm>
          <a:prstGeom prst="rect">
            <a:avLst/>
          </a:prstGeom>
          <a:noFill/>
        </p:spPr>
        <p:txBody>
          <a:bodyPr wrap="none" rtlCol="0">
            <a:spAutoFit/>
          </a:bodyPr>
          <a:lstStyle/>
          <a:p>
            <a:pPr algn="ctr"/>
            <a:r>
              <a:rPr lang="es-VE" dirty="0">
                <a:solidFill>
                  <a:srgbClr val="FF0000"/>
                </a:solidFill>
                <a:latin typeface="Showcard Gothic" pitchFamily="82" charset="0"/>
              </a:rPr>
              <a:t>Población  del </a:t>
            </a:r>
          </a:p>
          <a:p>
            <a:pPr algn="ctr"/>
            <a:r>
              <a:rPr lang="es-VE" dirty="0">
                <a:solidFill>
                  <a:srgbClr val="FF0000"/>
                </a:solidFill>
                <a:latin typeface="Showcard Gothic" pitchFamily="82" charset="0"/>
              </a:rPr>
              <a:t>estudio</a:t>
            </a:r>
          </a:p>
        </p:txBody>
      </p:sp>
      <p:sp>
        <p:nvSpPr>
          <p:cNvPr id="19" name="18 Rectángulo redondeado"/>
          <p:cNvSpPr/>
          <p:nvPr/>
        </p:nvSpPr>
        <p:spPr>
          <a:xfrm>
            <a:off x="2024034" y="2143116"/>
            <a:ext cx="171451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1800 (36%)</a:t>
            </a:r>
          </a:p>
          <a:p>
            <a:pPr algn="ctr"/>
            <a:r>
              <a:rPr lang="es-VE" dirty="0" err="1"/>
              <a:t>Tto</a:t>
            </a:r>
            <a:r>
              <a:rPr lang="es-VE" dirty="0"/>
              <a:t> médico</a:t>
            </a:r>
          </a:p>
        </p:txBody>
      </p:sp>
      <p:sp>
        <p:nvSpPr>
          <p:cNvPr id="20" name="19 Rectángulo redondeado"/>
          <p:cNvSpPr/>
          <p:nvPr/>
        </p:nvSpPr>
        <p:spPr>
          <a:xfrm>
            <a:off x="2024034" y="3000372"/>
            <a:ext cx="171451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1295 (26%)</a:t>
            </a:r>
          </a:p>
          <a:p>
            <a:pPr algn="ctr"/>
            <a:r>
              <a:rPr lang="es-VE" dirty="0"/>
              <a:t>ICP</a:t>
            </a:r>
          </a:p>
        </p:txBody>
      </p:sp>
      <p:sp>
        <p:nvSpPr>
          <p:cNvPr id="21" name="20 Rectángulo redondeado"/>
          <p:cNvSpPr/>
          <p:nvPr/>
        </p:nvSpPr>
        <p:spPr>
          <a:xfrm>
            <a:off x="2024034" y="3857628"/>
            <a:ext cx="171451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1651 (33%)</a:t>
            </a:r>
          </a:p>
          <a:p>
            <a:pPr algn="ctr"/>
            <a:r>
              <a:rPr lang="es-VE" dirty="0"/>
              <a:t>CABG sola</a:t>
            </a:r>
          </a:p>
        </p:txBody>
      </p:sp>
      <p:sp>
        <p:nvSpPr>
          <p:cNvPr id="22" name="21 Rectángulo redondeado"/>
          <p:cNvSpPr/>
          <p:nvPr/>
        </p:nvSpPr>
        <p:spPr>
          <a:xfrm>
            <a:off x="2024034" y="4714884"/>
            <a:ext cx="171451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243 (5%)</a:t>
            </a:r>
          </a:p>
          <a:p>
            <a:pPr algn="ctr"/>
            <a:r>
              <a:rPr lang="es-VE" dirty="0"/>
              <a:t>CABG+MVRR</a:t>
            </a:r>
          </a:p>
        </p:txBody>
      </p:sp>
      <p:sp>
        <p:nvSpPr>
          <p:cNvPr id="23" name="22 CuadroTexto"/>
          <p:cNvSpPr txBox="1"/>
          <p:nvPr/>
        </p:nvSpPr>
        <p:spPr>
          <a:xfrm>
            <a:off x="2166910" y="1500174"/>
            <a:ext cx="1326004" cy="369332"/>
          </a:xfrm>
          <a:prstGeom prst="rect">
            <a:avLst/>
          </a:prstGeom>
          <a:noFill/>
        </p:spPr>
        <p:txBody>
          <a:bodyPr wrap="none" rtlCol="0">
            <a:spAutoFit/>
          </a:bodyPr>
          <a:lstStyle/>
          <a:p>
            <a:r>
              <a:rPr lang="es-VE" b="1" dirty="0"/>
              <a:t>4 Grupos  </a:t>
            </a:r>
          </a:p>
        </p:txBody>
      </p:sp>
      <p:pic>
        <p:nvPicPr>
          <p:cNvPr id="4098" name="Picture 2"/>
          <p:cNvPicPr>
            <a:picLocks noChangeAspect="1" noChangeArrowheads="1"/>
          </p:cNvPicPr>
          <p:nvPr/>
        </p:nvPicPr>
        <p:blipFill>
          <a:blip r:embed="rId4" cstate="print"/>
          <a:srcRect/>
          <a:stretch>
            <a:fillRect/>
          </a:stretch>
        </p:blipFill>
        <p:spPr bwMode="auto">
          <a:xfrm>
            <a:off x="8810645" y="1928802"/>
            <a:ext cx="1359487" cy="1143008"/>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cstate="print"/>
          <a:srcRect/>
          <a:stretch>
            <a:fillRect/>
          </a:stretch>
        </p:blipFill>
        <p:spPr bwMode="auto">
          <a:xfrm>
            <a:off x="8810644" y="4143380"/>
            <a:ext cx="1357322" cy="1367683"/>
          </a:xfrm>
          <a:prstGeom prst="rect">
            <a:avLst/>
          </a:prstGeom>
          <a:noFill/>
          <a:ln w="9525">
            <a:noFill/>
            <a:miter lim="800000"/>
            <a:headEnd/>
            <a:tailEnd/>
          </a:ln>
          <a:effectLst/>
        </p:spPr>
      </p:pic>
      <p:sp>
        <p:nvSpPr>
          <p:cNvPr id="24" name="23 CuadroTexto"/>
          <p:cNvSpPr txBox="1"/>
          <p:nvPr/>
        </p:nvSpPr>
        <p:spPr>
          <a:xfrm>
            <a:off x="8524893" y="1285860"/>
            <a:ext cx="2044149" cy="369332"/>
          </a:xfrm>
          <a:prstGeom prst="rect">
            <a:avLst/>
          </a:prstGeom>
          <a:noFill/>
        </p:spPr>
        <p:txBody>
          <a:bodyPr wrap="none" rtlCol="0">
            <a:spAutoFit/>
          </a:bodyPr>
          <a:lstStyle/>
          <a:p>
            <a:r>
              <a:rPr lang="es-VE" b="1" dirty="0"/>
              <a:t>Severidad de RM</a:t>
            </a:r>
          </a:p>
        </p:txBody>
      </p:sp>
      <p:sp>
        <p:nvSpPr>
          <p:cNvPr id="25" name="24 CuadroTexto"/>
          <p:cNvSpPr txBox="1"/>
          <p:nvPr/>
        </p:nvSpPr>
        <p:spPr>
          <a:xfrm>
            <a:off x="8810644" y="3214686"/>
            <a:ext cx="1377300" cy="369332"/>
          </a:xfrm>
          <a:prstGeom prst="rect">
            <a:avLst/>
          </a:prstGeom>
          <a:noFill/>
        </p:spPr>
        <p:txBody>
          <a:bodyPr wrap="none" rtlCol="0">
            <a:spAutoFit/>
          </a:bodyPr>
          <a:lstStyle/>
          <a:p>
            <a:r>
              <a:rPr lang="es-VE" b="1" dirty="0"/>
              <a:t>3394 (68%)</a:t>
            </a:r>
          </a:p>
        </p:txBody>
      </p:sp>
      <p:sp>
        <p:nvSpPr>
          <p:cNvPr id="26" name="25 CuadroTexto"/>
          <p:cNvSpPr txBox="1"/>
          <p:nvPr/>
        </p:nvSpPr>
        <p:spPr>
          <a:xfrm>
            <a:off x="8739206" y="5631436"/>
            <a:ext cx="1377300" cy="369332"/>
          </a:xfrm>
          <a:prstGeom prst="rect">
            <a:avLst/>
          </a:prstGeom>
          <a:noFill/>
        </p:spPr>
        <p:txBody>
          <a:bodyPr wrap="none" rtlCol="0">
            <a:spAutoFit/>
          </a:bodyPr>
          <a:lstStyle/>
          <a:p>
            <a:r>
              <a:rPr lang="es-VE" b="1" dirty="0"/>
              <a:t>1595 (32%)</a:t>
            </a:r>
          </a:p>
        </p:txBody>
      </p:sp>
    </p:spTree>
    <p:extLst>
      <p:ext uri="{BB962C8B-B14F-4D97-AF65-F5344CB8AC3E}">
        <p14:creationId xmlns:p14="http://schemas.microsoft.com/office/powerpoint/2010/main" xmlns="" val="379375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725293" y="6227437"/>
            <a:ext cx="3451714" cy="369332"/>
          </a:xfrm>
          <a:prstGeom prst="rect">
            <a:avLst/>
          </a:prstGeom>
        </p:spPr>
        <p:txBody>
          <a:bodyPr wrap="none">
            <a:spAutoFit/>
          </a:bodyPr>
          <a:lstStyle/>
          <a:p>
            <a:r>
              <a:rPr lang="es-VE" i="1" dirty="0" err="1" smtClean="0">
                <a:latin typeface="Calibri" panose="020F0502020204030204" pitchFamily="34" charset="0"/>
              </a:rPr>
              <a:t>Castleberry</a:t>
            </a:r>
            <a:r>
              <a:rPr lang="es-VE" i="1" dirty="0" smtClean="0">
                <a:latin typeface="Calibri" panose="020F0502020204030204" pitchFamily="34" charset="0"/>
              </a:rPr>
              <a:t> A. et al. </a:t>
            </a:r>
            <a:r>
              <a:rPr lang="es-VE" i="1" dirty="0" err="1" smtClean="0">
                <a:latin typeface="Calibri" panose="020F0502020204030204" pitchFamily="34" charset="0"/>
              </a:rPr>
              <a:t>Circ</a:t>
            </a:r>
            <a:r>
              <a:rPr lang="es-VE" i="1" dirty="0" smtClean="0">
                <a:latin typeface="Calibri" panose="020F0502020204030204" pitchFamily="34" charset="0"/>
              </a:rPr>
              <a:t> AHA. 2014</a:t>
            </a:r>
            <a:endParaRPr lang="es-VE" i="1" dirty="0">
              <a:latin typeface="Calibri" panose="020F0502020204030204" pitchFamily="34" charset="0"/>
            </a:endParaRPr>
          </a:p>
        </p:txBody>
      </p:sp>
      <p:sp>
        <p:nvSpPr>
          <p:cNvPr id="7" name="Rectángulo 6"/>
          <p:cNvSpPr/>
          <p:nvPr/>
        </p:nvSpPr>
        <p:spPr>
          <a:xfrm>
            <a:off x="7947966" y="2645448"/>
            <a:ext cx="3858942" cy="1077218"/>
          </a:xfrm>
          <a:prstGeom prst="rect">
            <a:avLst/>
          </a:prstGeom>
        </p:spPr>
        <p:txBody>
          <a:bodyPr wrap="none">
            <a:spAutoFit/>
          </a:bodyPr>
          <a:lstStyle/>
          <a:p>
            <a:pPr algn="ctr"/>
            <a:r>
              <a:rPr lang="es-VE" sz="3200" b="1" dirty="0" err="1">
                <a:latin typeface="Calibri" panose="020F0502020204030204" pitchFamily="34" charset="0"/>
              </a:rPr>
              <a:t>Summary</a:t>
            </a:r>
            <a:r>
              <a:rPr lang="es-VE" sz="3200" b="1" dirty="0">
                <a:latin typeface="Calibri" panose="020F0502020204030204" pitchFamily="34" charset="0"/>
              </a:rPr>
              <a:t> of </a:t>
            </a:r>
            <a:r>
              <a:rPr lang="es-VE" sz="3200" b="1" dirty="0" err="1">
                <a:latin typeface="Calibri" panose="020F0502020204030204" pitchFamily="34" charset="0"/>
              </a:rPr>
              <a:t>baseline</a:t>
            </a:r>
            <a:r>
              <a:rPr lang="es-VE" sz="3200" b="1" dirty="0">
                <a:latin typeface="Calibri" panose="020F0502020204030204" pitchFamily="34" charset="0"/>
              </a:rPr>
              <a:t> </a:t>
            </a:r>
            <a:endParaRPr lang="es-VE" sz="3200" b="1" dirty="0" smtClean="0">
              <a:latin typeface="Calibri" panose="020F0502020204030204" pitchFamily="34" charset="0"/>
            </a:endParaRPr>
          </a:p>
          <a:p>
            <a:pPr algn="ctr"/>
            <a:r>
              <a:rPr lang="es-VE" sz="3200" b="1" dirty="0" err="1" smtClean="0">
                <a:latin typeface="Calibri" panose="020F0502020204030204" pitchFamily="34" charset="0"/>
              </a:rPr>
              <a:t>characteristics</a:t>
            </a:r>
            <a:endParaRPr lang="es-VE" sz="3200" b="1" dirty="0">
              <a:latin typeface="Calibri" panose="020F0502020204030204" pitchFamily="34" charset="0"/>
            </a:endParaRPr>
          </a:p>
        </p:txBody>
      </p:sp>
      <p:pic>
        <p:nvPicPr>
          <p:cNvPr id="2" name="Imagen 1"/>
          <p:cNvPicPr>
            <a:picLocks noChangeAspect="1"/>
          </p:cNvPicPr>
          <p:nvPr/>
        </p:nvPicPr>
        <p:blipFill>
          <a:blip r:embed="rId3"/>
          <a:stretch>
            <a:fillRect/>
          </a:stretch>
        </p:blipFill>
        <p:spPr>
          <a:xfrm>
            <a:off x="273080" y="140677"/>
            <a:ext cx="7153275" cy="6086760"/>
          </a:xfrm>
          <a:prstGeom prst="rect">
            <a:avLst/>
          </a:prstGeom>
        </p:spPr>
      </p:pic>
      <p:sp>
        <p:nvSpPr>
          <p:cNvPr id="3" name="Menos 2"/>
          <p:cNvSpPr/>
          <p:nvPr/>
        </p:nvSpPr>
        <p:spPr>
          <a:xfrm>
            <a:off x="3902472" y="1055076"/>
            <a:ext cx="879231" cy="166017"/>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Menos 8"/>
          <p:cNvSpPr/>
          <p:nvPr/>
        </p:nvSpPr>
        <p:spPr>
          <a:xfrm>
            <a:off x="4881348" y="3352799"/>
            <a:ext cx="879231" cy="166017"/>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Menos 9"/>
          <p:cNvSpPr/>
          <p:nvPr/>
        </p:nvSpPr>
        <p:spPr>
          <a:xfrm>
            <a:off x="3902471" y="2895600"/>
            <a:ext cx="879231" cy="166017"/>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Menos 7"/>
          <p:cNvSpPr/>
          <p:nvPr/>
        </p:nvSpPr>
        <p:spPr>
          <a:xfrm>
            <a:off x="6021301" y="3840480"/>
            <a:ext cx="672108" cy="123344"/>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Menos 10"/>
          <p:cNvSpPr/>
          <p:nvPr/>
        </p:nvSpPr>
        <p:spPr>
          <a:xfrm>
            <a:off x="4897437" y="3858768"/>
            <a:ext cx="808278" cy="123344"/>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Menos 11"/>
          <p:cNvSpPr/>
          <p:nvPr/>
        </p:nvSpPr>
        <p:spPr>
          <a:xfrm>
            <a:off x="5982663" y="4301544"/>
            <a:ext cx="791623" cy="123773"/>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xmlns="" val="2961880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024231" y="6315360"/>
            <a:ext cx="3451714" cy="369332"/>
          </a:xfrm>
          <a:prstGeom prst="rect">
            <a:avLst/>
          </a:prstGeom>
        </p:spPr>
        <p:txBody>
          <a:bodyPr wrap="none">
            <a:spAutoFit/>
          </a:bodyPr>
          <a:lstStyle/>
          <a:p>
            <a:r>
              <a:rPr lang="es-VE" i="1" dirty="0" err="1" smtClean="0">
                <a:latin typeface="Calibri" panose="020F0502020204030204" pitchFamily="34" charset="0"/>
              </a:rPr>
              <a:t>Castleberry</a:t>
            </a:r>
            <a:r>
              <a:rPr lang="es-VE" i="1" dirty="0" smtClean="0">
                <a:latin typeface="Calibri" panose="020F0502020204030204" pitchFamily="34" charset="0"/>
              </a:rPr>
              <a:t> A. et al. </a:t>
            </a:r>
            <a:r>
              <a:rPr lang="es-VE" i="1" dirty="0" err="1" smtClean="0">
                <a:latin typeface="Calibri" panose="020F0502020204030204" pitchFamily="34" charset="0"/>
              </a:rPr>
              <a:t>Circ</a:t>
            </a:r>
            <a:r>
              <a:rPr lang="es-VE" i="1" dirty="0" smtClean="0">
                <a:latin typeface="Calibri" panose="020F0502020204030204" pitchFamily="34" charset="0"/>
              </a:rPr>
              <a:t> AHA. 2014</a:t>
            </a:r>
            <a:endParaRPr lang="es-VE" i="1" dirty="0">
              <a:latin typeface="Calibri" panose="020F0502020204030204"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1085353" y="814647"/>
            <a:ext cx="10635592" cy="5221652"/>
          </a:xfrm>
          <a:prstGeom prst="rect">
            <a:avLst/>
          </a:prstGeom>
          <a:noFill/>
          <a:ln w="9525">
            <a:noFill/>
            <a:miter lim="800000"/>
            <a:headEnd/>
            <a:tailEnd/>
          </a:ln>
          <a:effectLst/>
        </p:spPr>
      </p:pic>
      <p:sp>
        <p:nvSpPr>
          <p:cNvPr id="2" name="Rectángulo 1"/>
          <p:cNvSpPr/>
          <p:nvPr/>
        </p:nvSpPr>
        <p:spPr>
          <a:xfrm>
            <a:off x="908494" y="166254"/>
            <a:ext cx="6291274" cy="584775"/>
          </a:xfrm>
          <a:prstGeom prst="rect">
            <a:avLst/>
          </a:prstGeom>
        </p:spPr>
        <p:txBody>
          <a:bodyPr wrap="none">
            <a:spAutoFit/>
          </a:bodyPr>
          <a:lstStyle/>
          <a:p>
            <a:r>
              <a:rPr lang="es-VE" sz="3200" b="1" dirty="0" err="1">
                <a:latin typeface="Calibri" panose="020F0502020204030204" pitchFamily="34" charset="0"/>
              </a:rPr>
              <a:t>Summary</a:t>
            </a:r>
            <a:r>
              <a:rPr lang="es-VE" sz="3200" b="1" dirty="0">
                <a:latin typeface="Calibri" panose="020F0502020204030204" pitchFamily="34" charset="0"/>
              </a:rPr>
              <a:t> of </a:t>
            </a:r>
            <a:r>
              <a:rPr lang="es-VE" sz="3200" b="1" dirty="0" err="1">
                <a:latin typeface="Calibri" panose="020F0502020204030204" pitchFamily="34" charset="0"/>
              </a:rPr>
              <a:t>baseline</a:t>
            </a:r>
            <a:r>
              <a:rPr lang="es-VE" sz="3200" b="1" dirty="0">
                <a:latin typeface="Calibri" panose="020F0502020204030204" pitchFamily="34" charset="0"/>
              </a:rPr>
              <a:t> </a:t>
            </a:r>
            <a:r>
              <a:rPr lang="es-VE" sz="3200" b="1" dirty="0" err="1">
                <a:latin typeface="Calibri" panose="020F0502020204030204" pitchFamily="34" charset="0"/>
              </a:rPr>
              <a:t>characteristics</a:t>
            </a:r>
            <a:endParaRPr lang="es-VE" sz="3200" b="1" dirty="0">
              <a:latin typeface="Calibri" panose="020F0502020204030204" pitchFamily="34" charset="0"/>
            </a:endParaRPr>
          </a:p>
        </p:txBody>
      </p:sp>
      <p:sp>
        <p:nvSpPr>
          <p:cNvPr id="3" name="CuadroTexto 2"/>
          <p:cNvSpPr txBox="1"/>
          <p:nvPr/>
        </p:nvSpPr>
        <p:spPr>
          <a:xfrm>
            <a:off x="7393405" y="1546168"/>
            <a:ext cx="621951" cy="851470"/>
          </a:xfrm>
          <a:prstGeom prst="rect">
            <a:avLst/>
          </a:prstGeom>
          <a:solidFill>
            <a:srgbClr val="0070C0">
              <a:alpha val="36000"/>
            </a:srgbClr>
          </a:solidFill>
        </p:spPr>
        <p:txBody>
          <a:bodyPr wrap="square" rtlCol="0">
            <a:spAutoFit/>
          </a:bodyPr>
          <a:lstStyle/>
          <a:p>
            <a:endParaRPr lang="es-VE" dirty="0"/>
          </a:p>
        </p:txBody>
      </p:sp>
      <p:sp>
        <p:nvSpPr>
          <p:cNvPr id="8" name="Menos 7"/>
          <p:cNvSpPr/>
          <p:nvPr/>
        </p:nvSpPr>
        <p:spPr>
          <a:xfrm>
            <a:off x="6892543" y="2512773"/>
            <a:ext cx="1890848" cy="121982"/>
          </a:xfrm>
          <a:prstGeom prst="mathMinu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Menos 8"/>
          <p:cNvSpPr/>
          <p:nvPr/>
        </p:nvSpPr>
        <p:spPr>
          <a:xfrm>
            <a:off x="7057621" y="4307122"/>
            <a:ext cx="1754341" cy="64277"/>
          </a:xfrm>
          <a:prstGeom prst="mathMinu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xmlns="" val="37164047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2524100" y="785795"/>
            <a:ext cx="7410450" cy="4543425"/>
          </a:xfrm>
          <a:prstGeom prst="rect">
            <a:avLst/>
          </a:prstGeom>
          <a:noFill/>
          <a:ln w="9525">
            <a:noFill/>
            <a:miter lim="800000"/>
            <a:headEnd/>
            <a:tailEnd/>
          </a:ln>
          <a:effectLst/>
        </p:spPr>
      </p:pic>
      <p:sp>
        <p:nvSpPr>
          <p:cNvPr id="16" name="15 Rectángulo redondeado"/>
          <p:cNvSpPr/>
          <p:nvPr/>
        </p:nvSpPr>
        <p:spPr>
          <a:xfrm>
            <a:off x="2952728" y="1643050"/>
            <a:ext cx="1857388"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a:t>Tto</a:t>
            </a:r>
            <a:r>
              <a:rPr lang="es-VE" dirty="0"/>
              <a:t> médico</a:t>
            </a:r>
          </a:p>
          <a:p>
            <a:pPr algn="ctr"/>
            <a:r>
              <a:rPr lang="es-VE" dirty="0"/>
              <a:t>5 años= 44,4%</a:t>
            </a:r>
          </a:p>
        </p:txBody>
      </p:sp>
      <p:sp>
        <p:nvSpPr>
          <p:cNvPr id="17" name="16 Rectángulo redondeado"/>
          <p:cNvSpPr/>
          <p:nvPr/>
        </p:nvSpPr>
        <p:spPr>
          <a:xfrm>
            <a:off x="8096264" y="2500306"/>
            <a:ext cx="1857388"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a:t>Tto</a:t>
            </a:r>
            <a:r>
              <a:rPr lang="es-VE" dirty="0"/>
              <a:t> Médico </a:t>
            </a:r>
          </a:p>
          <a:p>
            <a:pPr algn="ctr"/>
            <a:r>
              <a:rPr lang="es-VE" dirty="0"/>
              <a:t>5 años= 27.3%</a:t>
            </a:r>
          </a:p>
        </p:txBody>
      </p:sp>
      <p:sp>
        <p:nvSpPr>
          <p:cNvPr id="18" name="17 Rectángulo redondeado"/>
          <p:cNvSpPr/>
          <p:nvPr/>
        </p:nvSpPr>
        <p:spPr>
          <a:xfrm>
            <a:off x="2952728" y="3143248"/>
            <a:ext cx="1857388" cy="78581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ICP</a:t>
            </a:r>
          </a:p>
          <a:p>
            <a:pPr algn="ctr"/>
            <a:r>
              <a:rPr lang="es-VE" dirty="0"/>
              <a:t>5 años= 25.1%</a:t>
            </a:r>
          </a:p>
        </p:txBody>
      </p:sp>
      <p:sp>
        <p:nvSpPr>
          <p:cNvPr id="19" name="18 Rectángulo redondeado"/>
          <p:cNvSpPr/>
          <p:nvPr/>
        </p:nvSpPr>
        <p:spPr>
          <a:xfrm>
            <a:off x="8096264" y="2428868"/>
            <a:ext cx="1857388" cy="78581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ICP</a:t>
            </a:r>
          </a:p>
          <a:p>
            <a:pPr algn="ctr"/>
            <a:r>
              <a:rPr lang="es-VE" dirty="0"/>
              <a:t>5 años= 27.3%</a:t>
            </a:r>
          </a:p>
        </p:txBody>
      </p:sp>
      <p:sp>
        <p:nvSpPr>
          <p:cNvPr id="20" name="19 Rectángulo redondeado"/>
          <p:cNvSpPr/>
          <p:nvPr/>
        </p:nvSpPr>
        <p:spPr>
          <a:xfrm>
            <a:off x="2952728" y="2714620"/>
            <a:ext cx="1857388" cy="78581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CABG</a:t>
            </a:r>
          </a:p>
          <a:p>
            <a:pPr algn="ctr"/>
            <a:r>
              <a:rPr lang="es-VE" dirty="0"/>
              <a:t>5 años= 26.6%</a:t>
            </a:r>
          </a:p>
        </p:txBody>
      </p:sp>
      <p:sp>
        <p:nvSpPr>
          <p:cNvPr id="21" name="20 Rectángulo redondeado"/>
          <p:cNvSpPr/>
          <p:nvPr/>
        </p:nvSpPr>
        <p:spPr>
          <a:xfrm>
            <a:off x="8096264" y="1571612"/>
            <a:ext cx="1857388" cy="78581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CABG</a:t>
            </a:r>
          </a:p>
          <a:p>
            <a:pPr algn="ctr"/>
            <a:r>
              <a:rPr lang="es-VE" dirty="0"/>
              <a:t>5 años= 39%</a:t>
            </a:r>
          </a:p>
        </p:txBody>
      </p:sp>
      <p:sp>
        <p:nvSpPr>
          <p:cNvPr id="22" name="21 Rectángulo redondeado"/>
          <p:cNvSpPr/>
          <p:nvPr/>
        </p:nvSpPr>
        <p:spPr>
          <a:xfrm>
            <a:off x="3024166" y="4143380"/>
            <a:ext cx="1857388" cy="78581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CABG+MVRR</a:t>
            </a:r>
          </a:p>
          <a:p>
            <a:pPr algn="ctr"/>
            <a:r>
              <a:rPr lang="es-VE" dirty="0"/>
              <a:t>5 años= 3.9%</a:t>
            </a:r>
          </a:p>
        </p:txBody>
      </p:sp>
      <p:sp>
        <p:nvSpPr>
          <p:cNvPr id="23" name="22 Rectángulo redondeado"/>
          <p:cNvSpPr/>
          <p:nvPr/>
        </p:nvSpPr>
        <p:spPr>
          <a:xfrm>
            <a:off x="8096264" y="3857628"/>
            <a:ext cx="1857388" cy="78581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CABG+MVRR</a:t>
            </a:r>
          </a:p>
          <a:p>
            <a:pPr algn="ctr"/>
            <a:r>
              <a:rPr lang="es-VE" dirty="0"/>
              <a:t>5 años= 6.3%</a:t>
            </a:r>
          </a:p>
        </p:txBody>
      </p:sp>
    </p:spTree>
    <p:extLst>
      <p:ext uri="{BB962C8B-B14F-4D97-AF65-F5344CB8AC3E}">
        <p14:creationId xmlns:p14="http://schemas.microsoft.com/office/powerpoint/2010/main" xmlns="" val="11557606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7"/>
                                        </p:tgtEl>
                                        <p:attrNameLst>
                                          <p:attrName>ppt_x</p:attrName>
                                        </p:attrNameLst>
                                      </p:cBhvr>
                                      <p:tavLst>
                                        <p:tav tm="0">
                                          <p:val>
                                            <p:strVal val="ppt_x"/>
                                          </p:val>
                                        </p:tav>
                                        <p:tav tm="100000">
                                          <p:val>
                                            <p:strVal val="ppt_x"/>
                                          </p:val>
                                        </p:tav>
                                      </p:tavLst>
                                    </p:anim>
                                    <p:anim calcmode="lin" valueType="num">
                                      <p:cBhvr additive="base">
                                        <p:cTn id="25" dur="500"/>
                                        <p:tgtEl>
                                          <p:spTgt spid="17"/>
                                        </p:tgtEl>
                                        <p:attrNameLst>
                                          <p:attrName>ppt_y</p:attrName>
                                        </p:attrNameLst>
                                      </p:cBhvr>
                                      <p:tavLst>
                                        <p:tav tm="0">
                                          <p:val>
                                            <p:strVal val="ppt_y"/>
                                          </p:val>
                                        </p:tav>
                                        <p:tav tm="100000">
                                          <p:val>
                                            <p:strVal val="1+ppt_h/2"/>
                                          </p:val>
                                        </p:tav>
                                      </p:tavLst>
                                    </p:anim>
                                    <p:set>
                                      <p:cBhvr>
                                        <p:cTn id="26" dur="1" fill="hold">
                                          <p:stCondLst>
                                            <p:cond delay="4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9"/>
                                        </p:tgtEl>
                                        <p:attrNameLst>
                                          <p:attrName>ppt_x</p:attrName>
                                        </p:attrNameLst>
                                      </p:cBhvr>
                                      <p:tavLst>
                                        <p:tav tm="0">
                                          <p:val>
                                            <p:strVal val="ppt_x"/>
                                          </p:val>
                                        </p:tav>
                                        <p:tav tm="100000">
                                          <p:val>
                                            <p:strVal val="ppt_x"/>
                                          </p:val>
                                        </p:tav>
                                      </p:tavLst>
                                    </p:anim>
                                    <p:anim calcmode="lin" valueType="num">
                                      <p:cBhvr additive="base">
                                        <p:cTn id="49" dur="500"/>
                                        <p:tgtEl>
                                          <p:spTgt spid="19"/>
                                        </p:tgtEl>
                                        <p:attrNameLst>
                                          <p:attrName>ppt_y</p:attrName>
                                        </p:attrNameLst>
                                      </p:cBhvr>
                                      <p:tavLst>
                                        <p:tav tm="0">
                                          <p:val>
                                            <p:strVal val="ppt_y"/>
                                          </p:val>
                                        </p:tav>
                                        <p:tav tm="100000">
                                          <p:val>
                                            <p:strVal val="1+ppt_h/2"/>
                                          </p:val>
                                        </p:tav>
                                      </p:tavLst>
                                    </p:anim>
                                    <p:set>
                                      <p:cBhvr>
                                        <p:cTn id="50" dur="1" fill="hold">
                                          <p:stCondLst>
                                            <p:cond delay="499"/>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20"/>
                                        </p:tgtEl>
                                        <p:attrNameLst>
                                          <p:attrName>ppt_x</p:attrName>
                                        </p:attrNameLst>
                                      </p:cBhvr>
                                      <p:tavLst>
                                        <p:tav tm="0">
                                          <p:val>
                                            <p:strVal val="ppt_x"/>
                                          </p:val>
                                        </p:tav>
                                        <p:tav tm="100000">
                                          <p:val>
                                            <p:strVal val="ppt_x"/>
                                          </p:val>
                                        </p:tav>
                                      </p:tavLst>
                                    </p:anim>
                                    <p:anim calcmode="lin" valueType="num">
                                      <p:cBhvr additive="base">
                                        <p:cTn id="67" dur="500"/>
                                        <p:tgtEl>
                                          <p:spTgt spid="20"/>
                                        </p:tgtEl>
                                        <p:attrNameLst>
                                          <p:attrName>ppt_y</p:attrName>
                                        </p:attrNameLst>
                                      </p:cBhvr>
                                      <p:tavLst>
                                        <p:tav tm="0">
                                          <p:val>
                                            <p:strVal val="ppt_y"/>
                                          </p:val>
                                        </p:tav>
                                        <p:tav tm="100000">
                                          <p:val>
                                            <p:strVal val="1+ppt_h/2"/>
                                          </p:val>
                                        </p:tav>
                                      </p:tavLst>
                                    </p:anim>
                                    <p:set>
                                      <p:cBhvr>
                                        <p:cTn id="68" dur="1" fill="hold">
                                          <p:stCondLst>
                                            <p:cond delay="499"/>
                                          </p:stCondLst>
                                        </p:cTn>
                                        <p:tgtEl>
                                          <p:spTgt spid="2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21"/>
                                        </p:tgtEl>
                                        <p:attrNameLst>
                                          <p:attrName>ppt_x</p:attrName>
                                        </p:attrNameLst>
                                      </p:cBhvr>
                                      <p:tavLst>
                                        <p:tav tm="0">
                                          <p:val>
                                            <p:strVal val="ppt_x"/>
                                          </p:val>
                                        </p:tav>
                                        <p:tav tm="100000">
                                          <p:val>
                                            <p:strVal val="ppt_x"/>
                                          </p:val>
                                        </p:tav>
                                      </p:tavLst>
                                    </p:anim>
                                    <p:anim calcmode="lin" valueType="num">
                                      <p:cBhvr additive="base">
                                        <p:cTn id="73" dur="500"/>
                                        <p:tgtEl>
                                          <p:spTgt spid="21"/>
                                        </p:tgtEl>
                                        <p:attrNameLst>
                                          <p:attrName>ppt_y</p:attrName>
                                        </p:attrNameLst>
                                      </p:cBhvr>
                                      <p:tavLst>
                                        <p:tav tm="0">
                                          <p:val>
                                            <p:strVal val="ppt_y"/>
                                          </p:val>
                                        </p:tav>
                                        <p:tav tm="100000">
                                          <p:val>
                                            <p:strVal val="1+ppt_h/2"/>
                                          </p:val>
                                        </p:tav>
                                      </p:tavLst>
                                    </p:anim>
                                    <p:set>
                                      <p:cBhvr>
                                        <p:cTn id="74" dur="1" fill="hold">
                                          <p:stCondLst>
                                            <p:cond delay="499"/>
                                          </p:stCondLst>
                                        </p:cTn>
                                        <p:tgtEl>
                                          <p:spTgt spid="2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500"/>
                                        <p:tgtEl>
                                          <p:spTgt spid="22"/>
                                        </p:tgtEl>
                                        <p:attrNameLst>
                                          <p:attrName>ppt_x</p:attrName>
                                        </p:attrNameLst>
                                      </p:cBhvr>
                                      <p:tavLst>
                                        <p:tav tm="0">
                                          <p:val>
                                            <p:strVal val="ppt_x"/>
                                          </p:val>
                                        </p:tav>
                                        <p:tav tm="100000">
                                          <p:val>
                                            <p:strVal val="ppt_x"/>
                                          </p:val>
                                        </p:tav>
                                      </p:tavLst>
                                    </p:anim>
                                    <p:anim calcmode="lin" valueType="num">
                                      <p:cBhvr additive="base">
                                        <p:cTn id="91" dur="500"/>
                                        <p:tgtEl>
                                          <p:spTgt spid="22"/>
                                        </p:tgtEl>
                                        <p:attrNameLst>
                                          <p:attrName>ppt_y</p:attrName>
                                        </p:attrNameLst>
                                      </p:cBhvr>
                                      <p:tavLst>
                                        <p:tav tm="0">
                                          <p:val>
                                            <p:strVal val="ppt_y"/>
                                          </p:val>
                                        </p:tav>
                                        <p:tav tm="100000">
                                          <p:val>
                                            <p:strVal val="1+ppt_h/2"/>
                                          </p:val>
                                        </p:tav>
                                      </p:tavLst>
                                    </p:anim>
                                    <p:set>
                                      <p:cBhvr>
                                        <p:cTn id="92" dur="1" fill="hold">
                                          <p:stCondLst>
                                            <p:cond delay="499"/>
                                          </p:stCondLst>
                                        </p:cTn>
                                        <p:tgtEl>
                                          <p:spTgt spid="2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1" nodeType="clickEffect">
                                  <p:stCondLst>
                                    <p:cond delay="0"/>
                                  </p:stCondLst>
                                  <p:childTnLst>
                                    <p:anim calcmode="lin" valueType="num">
                                      <p:cBhvr additive="base">
                                        <p:cTn id="96" dur="500"/>
                                        <p:tgtEl>
                                          <p:spTgt spid="23"/>
                                        </p:tgtEl>
                                        <p:attrNameLst>
                                          <p:attrName>ppt_x</p:attrName>
                                        </p:attrNameLst>
                                      </p:cBhvr>
                                      <p:tavLst>
                                        <p:tav tm="0">
                                          <p:val>
                                            <p:strVal val="ppt_x"/>
                                          </p:val>
                                        </p:tav>
                                        <p:tav tm="100000">
                                          <p:val>
                                            <p:strVal val="ppt_x"/>
                                          </p:val>
                                        </p:tav>
                                      </p:tavLst>
                                    </p:anim>
                                    <p:anim calcmode="lin" valueType="num">
                                      <p:cBhvr additive="base">
                                        <p:cTn id="97" dur="500"/>
                                        <p:tgtEl>
                                          <p:spTgt spid="23"/>
                                        </p:tgtEl>
                                        <p:attrNameLst>
                                          <p:attrName>ppt_y</p:attrName>
                                        </p:attrNameLst>
                                      </p:cBhvr>
                                      <p:tavLst>
                                        <p:tav tm="0">
                                          <p:val>
                                            <p:strVal val="ppt_y"/>
                                          </p:val>
                                        </p:tav>
                                        <p:tav tm="100000">
                                          <p:val>
                                            <p:strVal val="1+ppt_h/2"/>
                                          </p:val>
                                        </p:tav>
                                      </p:tavLst>
                                    </p:anim>
                                    <p:set>
                                      <p:cBhvr>
                                        <p:cTn id="9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725293" y="6227437"/>
            <a:ext cx="3451714" cy="369332"/>
          </a:xfrm>
          <a:prstGeom prst="rect">
            <a:avLst/>
          </a:prstGeom>
        </p:spPr>
        <p:txBody>
          <a:bodyPr wrap="none">
            <a:spAutoFit/>
          </a:bodyPr>
          <a:lstStyle/>
          <a:p>
            <a:r>
              <a:rPr lang="es-VE" i="1" dirty="0" err="1" smtClean="0">
                <a:latin typeface="Calibri" panose="020F0502020204030204" pitchFamily="34" charset="0"/>
              </a:rPr>
              <a:t>Castleberry</a:t>
            </a:r>
            <a:r>
              <a:rPr lang="es-VE" i="1" dirty="0" smtClean="0">
                <a:latin typeface="Calibri" panose="020F0502020204030204" pitchFamily="34" charset="0"/>
              </a:rPr>
              <a:t> A. et al. </a:t>
            </a:r>
            <a:r>
              <a:rPr lang="es-VE" i="1" dirty="0" err="1" smtClean="0">
                <a:latin typeface="Calibri" panose="020F0502020204030204" pitchFamily="34" charset="0"/>
              </a:rPr>
              <a:t>Circ</a:t>
            </a:r>
            <a:r>
              <a:rPr lang="es-VE" i="1" dirty="0" smtClean="0">
                <a:latin typeface="Calibri" panose="020F0502020204030204" pitchFamily="34" charset="0"/>
              </a:rPr>
              <a:t> AHA. 2014</a:t>
            </a:r>
            <a:endParaRPr lang="es-VE" i="1" dirty="0">
              <a:latin typeface="Calibri" panose="020F0502020204030204" pitchFamily="34" charset="0"/>
            </a:endParaRPr>
          </a:p>
        </p:txBody>
      </p:sp>
      <p:sp>
        <p:nvSpPr>
          <p:cNvPr id="8" name="Rectángulo 7"/>
          <p:cNvSpPr/>
          <p:nvPr/>
        </p:nvSpPr>
        <p:spPr>
          <a:xfrm>
            <a:off x="1160585" y="119131"/>
            <a:ext cx="10234246" cy="830997"/>
          </a:xfrm>
          <a:prstGeom prst="rect">
            <a:avLst/>
          </a:prstGeom>
        </p:spPr>
        <p:txBody>
          <a:bodyPr wrap="square">
            <a:spAutoFit/>
          </a:bodyPr>
          <a:lstStyle/>
          <a:p>
            <a:pPr algn="ctr"/>
            <a:r>
              <a:rPr lang="es-VE" sz="2400" b="1" dirty="0" err="1" smtClean="0">
                <a:latin typeface="Calibri" panose="020F0502020204030204" pitchFamily="34" charset="0"/>
              </a:rPr>
              <a:t>Proportion</a:t>
            </a:r>
            <a:r>
              <a:rPr lang="es-VE" sz="2400" b="1" dirty="0" smtClean="0">
                <a:latin typeface="Calibri" panose="020F0502020204030204" pitchFamily="34" charset="0"/>
              </a:rPr>
              <a:t> of  </a:t>
            </a:r>
            <a:r>
              <a:rPr lang="es-VE" sz="2400" b="1" dirty="0" err="1" smtClean="0">
                <a:latin typeface="Calibri" panose="020F0502020204030204" pitchFamily="34" charset="0"/>
              </a:rPr>
              <a:t>patient</a:t>
            </a:r>
            <a:r>
              <a:rPr lang="es-VE" sz="2400" b="1" dirty="0" smtClean="0">
                <a:latin typeface="Calibri" panose="020F0502020204030204" pitchFamily="34" charset="0"/>
              </a:rPr>
              <a:t> in </a:t>
            </a:r>
            <a:r>
              <a:rPr lang="es-VE" sz="2400" b="1" dirty="0" err="1" smtClean="0">
                <a:latin typeface="Calibri" panose="020F0502020204030204" pitchFamily="34" charset="0"/>
              </a:rPr>
              <a:t>the</a:t>
            </a:r>
            <a:r>
              <a:rPr lang="es-VE" sz="2400" b="1" dirty="0" smtClean="0">
                <a:latin typeface="Calibri" panose="020F0502020204030204" pitchFamily="34" charset="0"/>
              </a:rPr>
              <a:t> medical </a:t>
            </a:r>
            <a:r>
              <a:rPr lang="es-VE" sz="2400" b="1" dirty="0" err="1" smtClean="0">
                <a:latin typeface="Calibri" panose="020F0502020204030204" pitchFamily="34" charset="0"/>
              </a:rPr>
              <a:t>therapy</a:t>
            </a:r>
            <a:r>
              <a:rPr lang="es-VE" sz="2400" b="1" dirty="0" smtClean="0">
                <a:latin typeface="Calibri" panose="020F0502020204030204" pitchFamily="34" charset="0"/>
              </a:rPr>
              <a:t> </a:t>
            </a:r>
            <a:r>
              <a:rPr lang="es-VE" sz="2400" b="1" dirty="0" err="1" smtClean="0">
                <a:latin typeface="Calibri" panose="020F0502020204030204" pitchFamily="34" charset="0"/>
              </a:rPr>
              <a:t>group</a:t>
            </a:r>
            <a:r>
              <a:rPr lang="es-VE" sz="2400" b="1" dirty="0" smtClean="0">
                <a:latin typeface="Calibri" panose="020F0502020204030204" pitchFamily="34" charset="0"/>
              </a:rPr>
              <a:t> </a:t>
            </a:r>
            <a:r>
              <a:rPr lang="es-VE" sz="2400" b="1" dirty="0" err="1" smtClean="0">
                <a:latin typeface="Calibri" panose="020F0502020204030204" pitchFamily="34" charset="0"/>
              </a:rPr>
              <a:t>receiving</a:t>
            </a:r>
            <a:r>
              <a:rPr lang="es-VE" sz="2400" b="1" dirty="0" smtClean="0">
                <a:latin typeface="Calibri" panose="020F0502020204030204" pitchFamily="34" charset="0"/>
              </a:rPr>
              <a:t> </a:t>
            </a:r>
          </a:p>
          <a:p>
            <a:pPr algn="ctr"/>
            <a:r>
              <a:rPr lang="es-VE" sz="2400" b="1" dirty="0" err="1" smtClean="0">
                <a:latin typeface="Calibri" panose="020F0502020204030204" pitchFamily="34" charset="0"/>
              </a:rPr>
              <a:t>pacemaker</a:t>
            </a:r>
            <a:r>
              <a:rPr lang="es-VE" sz="2400" b="1" dirty="0" smtClean="0">
                <a:latin typeface="Calibri" panose="020F0502020204030204" pitchFamily="34" charset="0"/>
              </a:rPr>
              <a:t> </a:t>
            </a:r>
            <a:r>
              <a:rPr lang="es-VE" sz="2400" b="1" dirty="0" err="1" smtClean="0">
                <a:latin typeface="Calibri" panose="020F0502020204030204" pitchFamily="34" charset="0"/>
              </a:rPr>
              <a:t>or</a:t>
            </a:r>
            <a:r>
              <a:rPr lang="es-VE" sz="2400" b="1" dirty="0" smtClean="0">
                <a:latin typeface="Calibri" panose="020F0502020204030204" pitchFamily="34" charset="0"/>
              </a:rPr>
              <a:t> </a:t>
            </a:r>
            <a:r>
              <a:rPr lang="es-VE" sz="2400" b="1" dirty="0" err="1" smtClean="0">
                <a:latin typeface="Calibri" panose="020F0502020204030204" pitchFamily="34" charset="0"/>
              </a:rPr>
              <a:t>defibrillator</a:t>
            </a:r>
            <a:r>
              <a:rPr lang="es-VE" sz="2400" b="1" dirty="0" smtClean="0">
                <a:latin typeface="Calibri" panose="020F0502020204030204" pitchFamily="34" charset="0"/>
              </a:rPr>
              <a:t> </a:t>
            </a:r>
            <a:r>
              <a:rPr lang="es-VE" sz="2400" b="1" dirty="0" err="1" smtClean="0">
                <a:latin typeface="Calibri" panose="020F0502020204030204" pitchFamily="34" charset="0"/>
              </a:rPr>
              <a:t>therapy</a:t>
            </a:r>
            <a:endParaRPr lang="es-VE" sz="2400" b="1" dirty="0">
              <a:latin typeface="Calibri" panose="020F0502020204030204" pitchFamily="34" charset="0"/>
            </a:endParaRPr>
          </a:p>
        </p:txBody>
      </p:sp>
      <p:pic>
        <p:nvPicPr>
          <p:cNvPr id="2" name="Imagen 1"/>
          <p:cNvPicPr>
            <a:picLocks noChangeAspect="1"/>
          </p:cNvPicPr>
          <p:nvPr/>
        </p:nvPicPr>
        <p:blipFill>
          <a:blip r:embed="rId3"/>
          <a:stretch>
            <a:fillRect/>
          </a:stretch>
        </p:blipFill>
        <p:spPr>
          <a:xfrm>
            <a:off x="930152" y="1478995"/>
            <a:ext cx="8924925" cy="4219575"/>
          </a:xfrm>
          <a:prstGeom prst="rect">
            <a:avLst/>
          </a:prstGeom>
        </p:spPr>
      </p:pic>
    </p:spTree>
    <p:extLst>
      <p:ext uri="{BB962C8B-B14F-4D97-AF65-F5344CB8AC3E}">
        <p14:creationId xmlns:p14="http://schemas.microsoft.com/office/powerpoint/2010/main" xmlns="" val="2441095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1327784" y="541906"/>
            <a:ext cx="9809608" cy="5691205"/>
          </a:xfrm>
          <a:prstGeom prst="rect">
            <a:avLst/>
          </a:prstGeom>
          <a:noFill/>
          <a:ln w="9525">
            <a:noFill/>
            <a:miter lim="800000"/>
            <a:headEnd/>
            <a:tailEnd/>
          </a:ln>
          <a:effectLst/>
        </p:spPr>
      </p:pic>
      <p:sp>
        <p:nvSpPr>
          <p:cNvPr id="10" name="9 Rectángulo redondeado"/>
          <p:cNvSpPr/>
          <p:nvPr/>
        </p:nvSpPr>
        <p:spPr>
          <a:xfrm>
            <a:off x="380960" y="374856"/>
            <a:ext cx="1571636" cy="64294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Total</a:t>
            </a:r>
          </a:p>
          <a:p>
            <a:pPr algn="ctr"/>
            <a:r>
              <a:rPr lang="es-VE" dirty="0"/>
              <a:t>5.37 años</a:t>
            </a:r>
          </a:p>
        </p:txBody>
      </p:sp>
      <p:sp>
        <p:nvSpPr>
          <p:cNvPr id="12" name="11 Rectángulo redondeado"/>
          <p:cNvSpPr/>
          <p:nvPr/>
        </p:nvSpPr>
        <p:spPr>
          <a:xfrm>
            <a:off x="345241" y="1184848"/>
            <a:ext cx="1643074" cy="64294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a:t>Tto</a:t>
            </a:r>
            <a:r>
              <a:rPr lang="es-VE" dirty="0"/>
              <a:t> médico</a:t>
            </a:r>
          </a:p>
          <a:p>
            <a:pPr algn="ctr"/>
            <a:r>
              <a:rPr lang="es-VE" dirty="0"/>
              <a:t>4.4 años</a:t>
            </a:r>
          </a:p>
        </p:txBody>
      </p:sp>
      <p:sp>
        <p:nvSpPr>
          <p:cNvPr id="13" name="12 Rectángulo redondeado"/>
          <p:cNvSpPr/>
          <p:nvPr/>
        </p:nvSpPr>
        <p:spPr>
          <a:xfrm>
            <a:off x="345241" y="2059874"/>
            <a:ext cx="1643074" cy="6429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ICP</a:t>
            </a:r>
          </a:p>
          <a:p>
            <a:pPr algn="ctr"/>
            <a:r>
              <a:rPr lang="es-VE" dirty="0"/>
              <a:t>8.9 años</a:t>
            </a:r>
          </a:p>
        </p:txBody>
      </p:sp>
      <p:sp>
        <p:nvSpPr>
          <p:cNvPr id="14" name="13 Rectángulo redondeado"/>
          <p:cNvSpPr/>
          <p:nvPr/>
        </p:nvSpPr>
        <p:spPr>
          <a:xfrm>
            <a:off x="380960" y="2934900"/>
            <a:ext cx="1714512" cy="64294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CABG</a:t>
            </a:r>
          </a:p>
          <a:p>
            <a:pPr algn="ctr"/>
            <a:r>
              <a:rPr lang="es-VE" dirty="0"/>
              <a:t>9.7 años</a:t>
            </a:r>
          </a:p>
        </p:txBody>
      </p:sp>
      <p:sp>
        <p:nvSpPr>
          <p:cNvPr id="15" name="14 Rectángulo redondeado"/>
          <p:cNvSpPr/>
          <p:nvPr/>
        </p:nvSpPr>
        <p:spPr>
          <a:xfrm>
            <a:off x="380960" y="3821931"/>
            <a:ext cx="1714512" cy="64294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CABG+MVRR</a:t>
            </a:r>
          </a:p>
          <a:p>
            <a:pPr algn="ctr"/>
            <a:r>
              <a:rPr lang="es-VE" dirty="0"/>
              <a:t>6.4 años</a:t>
            </a:r>
          </a:p>
        </p:txBody>
      </p:sp>
    </p:spTree>
    <p:extLst>
      <p:ext uri="{BB962C8B-B14F-4D97-AF65-F5344CB8AC3E}">
        <p14:creationId xmlns:p14="http://schemas.microsoft.com/office/powerpoint/2010/main" xmlns="" val="7704868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4"/>
                                        </p:tgtEl>
                                        <p:attrNameLst>
                                          <p:attrName>ppt_x</p:attrName>
                                        </p:attrNameLst>
                                      </p:cBhvr>
                                      <p:tavLst>
                                        <p:tav tm="0">
                                          <p:val>
                                            <p:strVal val="ppt_x"/>
                                          </p:val>
                                        </p:tav>
                                        <p:tav tm="100000">
                                          <p:val>
                                            <p:strVal val="ppt_x"/>
                                          </p:val>
                                        </p:tav>
                                      </p:tavLst>
                                    </p:anim>
                                    <p:anim calcmode="lin" valueType="num">
                                      <p:cBhvr additive="base">
                                        <p:cTn id="49" dur="500"/>
                                        <p:tgtEl>
                                          <p:spTgt spid="14"/>
                                        </p:tgtEl>
                                        <p:attrNameLst>
                                          <p:attrName>ppt_y</p:attrName>
                                        </p:attrNameLst>
                                      </p:cBhvr>
                                      <p:tavLst>
                                        <p:tav tm="0">
                                          <p:val>
                                            <p:strVal val="ppt_y"/>
                                          </p:val>
                                        </p:tav>
                                        <p:tav tm="100000">
                                          <p:val>
                                            <p:strVal val="1+ppt_h/2"/>
                                          </p:val>
                                        </p:tav>
                                      </p:tavLst>
                                    </p:anim>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15"/>
                                        </p:tgtEl>
                                        <p:attrNameLst>
                                          <p:attrName>ppt_x</p:attrName>
                                        </p:attrNameLst>
                                      </p:cBhvr>
                                      <p:tavLst>
                                        <p:tav tm="0">
                                          <p:val>
                                            <p:strVal val="ppt_x"/>
                                          </p:val>
                                        </p:tav>
                                        <p:tav tm="100000">
                                          <p:val>
                                            <p:strVal val="ppt_x"/>
                                          </p:val>
                                        </p:tav>
                                      </p:tavLst>
                                    </p:anim>
                                    <p:anim calcmode="lin" valueType="num">
                                      <p:cBhvr additive="base">
                                        <p:cTn id="61" dur="500"/>
                                        <p:tgtEl>
                                          <p:spTgt spid="15"/>
                                        </p:tgtEl>
                                        <p:attrNameLst>
                                          <p:attrName>ppt_y</p:attrName>
                                        </p:attrNameLst>
                                      </p:cBhvr>
                                      <p:tavLst>
                                        <p:tav tm="0">
                                          <p:val>
                                            <p:strVal val="ppt_y"/>
                                          </p:val>
                                        </p:tav>
                                        <p:tav tm="100000">
                                          <p:val>
                                            <p:strVal val="1+ppt_h/2"/>
                                          </p:val>
                                        </p:tav>
                                      </p:tavLst>
                                    </p:anim>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2309787" y="857232"/>
            <a:ext cx="7534275" cy="5772146"/>
          </a:xfrm>
          <a:prstGeom prst="rect">
            <a:avLst/>
          </a:prstGeom>
          <a:noFill/>
          <a:ln w="9525">
            <a:noFill/>
            <a:miter lim="800000"/>
            <a:headEnd/>
            <a:tailEnd/>
          </a:ln>
          <a:effectLst/>
        </p:spPr>
      </p:pic>
      <p:sp>
        <p:nvSpPr>
          <p:cNvPr id="12" name="11 Rectángulo redondeado"/>
          <p:cNvSpPr/>
          <p:nvPr/>
        </p:nvSpPr>
        <p:spPr>
          <a:xfrm>
            <a:off x="1952596" y="1571612"/>
            <a:ext cx="1643074" cy="64294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a:t>Tto</a:t>
            </a:r>
            <a:r>
              <a:rPr lang="es-VE" dirty="0"/>
              <a:t> médico</a:t>
            </a:r>
          </a:p>
          <a:p>
            <a:pPr algn="ctr"/>
            <a:r>
              <a:rPr lang="es-VE" dirty="0"/>
              <a:t>5.6 años</a:t>
            </a:r>
          </a:p>
        </p:txBody>
      </p:sp>
      <p:sp>
        <p:nvSpPr>
          <p:cNvPr id="13" name="12 Rectángulo redondeado"/>
          <p:cNvSpPr/>
          <p:nvPr/>
        </p:nvSpPr>
        <p:spPr>
          <a:xfrm>
            <a:off x="1952596" y="2357430"/>
            <a:ext cx="1643074" cy="6429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ICP</a:t>
            </a:r>
          </a:p>
          <a:p>
            <a:pPr algn="ctr"/>
            <a:r>
              <a:rPr lang="es-VE" dirty="0"/>
              <a:t>6.8 años</a:t>
            </a:r>
          </a:p>
        </p:txBody>
      </p:sp>
      <p:sp>
        <p:nvSpPr>
          <p:cNvPr id="14" name="13 Rectángulo redondeado"/>
          <p:cNvSpPr/>
          <p:nvPr/>
        </p:nvSpPr>
        <p:spPr>
          <a:xfrm>
            <a:off x="1952596" y="3143248"/>
            <a:ext cx="1714512" cy="64294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CABG</a:t>
            </a:r>
          </a:p>
          <a:p>
            <a:pPr algn="ctr"/>
            <a:r>
              <a:rPr lang="es-VE" dirty="0"/>
              <a:t>9.7 años</a:t>
            </a:r>
          </a:p>
        </p:txBody>
      </p:sp>
      <p:sp>
        <p:nvSpPr>
          <p:cNvPr id="15" name="14 Rectángulo redondeado"/>
          <p:cNvSpPr/>
          <p:nvPr/>
        </p:nvSpPr>
        <p:spPr>
          <a:xfrm>
            <a:off x="1952596" y="3929066"/>
            <a:ext cx="1714512" cy="64294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CABG+MVRR</a:t>
            </a:r>
          </a:p>
          <a:p>
            <a:pPr algn="ctr"/>
            <a:r>
              <a:rPr lang="es-VE" dirty="0"/>
              <a:t>8.1 años</a:t>
            </a:r>
          </a:p>
        </p:txBody>
      </p:sp>
    </p:spTree>
    <p:extLst>
      <p:ext uri="{BB962C8B-B14F-4D97-AF65-F5344CB8AC3E}">
        <p14:creationId xmlns:p14="http://schemas.microsoft.com/office/powerpoint/2010/main" xmlns="" val="31556376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ppt_x"/>
                                          </p:val>
                                        </p:tav>
                                      </p:tavLst>
                                    </p:anim>
                                    <p:anim calcmode="lin" valueType="num">
                                      <p:cBhvr additive="base">
                                        <p:cTn id="49" dur="500"/>
                                        <p:tgtEl>
                                          <p:spTgt spid="15"/>
                                        </p:tgtEl>
                                        <p:attrNameLst>
                                          <p:attrName>ppt_y</p:attrName>
                                        </p:attrNameLst>
                                      </p:cBhvr>
                                      <p:tavLst>
                                        <p:tav tm="0">
                                          <p:val>
                                            <p:strVal val="ppt_y"/>
                                          </p:val>
                                        </p:tav>
                                        <p:tav tm="100000">
                                          <p:val>
                                            <p:strVal val="1+ppt_h/2"/>
                                          </p:val>
                                        </p:tav>
                                      </p:tavLst>
                                    </p:anim>
                                    <p:set>
                                      <p:cBhvr>
                                        <p:cTn id="5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395291" y="0"/>
            <a:ext cx="5772147" cy="6193632"/>
          </a:xfrm>
          <a:prstGeom prst="rect">
            <a:avLst/>
          </a:prstGeom>
          <a:noFill/>
          <a:ln w="9525">
            <a:noFill/>
            <a:miter lim="800000"/>
            <a:headEnd/>
            <a:tailEnd/>
          </a:ln>
          <a:effectLst/>
        </p:spPr>
      </p:pic>
      <p:sp>
        <p:nvSpPr>
          <p:cNvPr id="10" name="9 Rectángulo"/>
          <p:cNvSpPr/>
          <p:nvPr/>
        </p:nvSpPr>
        <p:spPr>
          <a:xfrm>
            <a:off x="828056" y="1643050"/>
            <a:ext cx="5186378" cy="2476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Flecha derecha"/>
          <p:cNvSpPr/>
          <p:nvPr/>
        </p:nvSpPr>
        <p:spPr>
          <a:xfrm>
            <a:off x="7381884" y="1099718"/>
            <a:ext cx="28575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17 Flecha derecha"/>
          <p:cNvSpPr/>
          <p:nvPr/>
        </p:nvSpPr>
        <p:spPr>
          <a:xfrm>
            <a:off x="7381884" y="1971060"/>
            <a:ext cx="285752" cy="28575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18 Flecha derecha"/>
          <p:cNvSpPr/>
          <p:nvPr/>
        </p:nvSpPr>
        <p:spPr>
          <a:xfrm>
            <a:off x="7381884" y="2836572"/>
            <a:ext cx="285752" cy="28575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19 Rectángulo redondeado"/>
          <p:cNvSpPr/>
          <p:nvPr/>
        </p:nvSpPr>
        <p:spPr>
          <a:xfrm>
            <a:off x="7810512" y="956842"/>
            <a:ext cx="128588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400" dirty="0"/>
              <a:t>Reducción de 17%</a:t>
            </a:r>
          </a:p>
        </p:txBody>
      </p:sp>
      <p:sp>
        <p:nvSpPr>
          <p:cNvPr id="21" name="20 Rectángulo redondeado"/>
          <p:cNvSpPr/>
          <p:nvPr/>
        </p:nvSpPr>
        <p:spPr>
          <a:xfrm>
            <a:off x="7810512" y="1828184"/>
            <a:ext cx="1285884" cy="5715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sz="1400" dirty="0"/>
          </a:p>
          <a:p>
            <a:pPr algn="ctr"/>
            <a:r>
              <a:rPr lang="es-VE" sz="1400" dirty="0"/>
              <a:t>Reducción de 44 %</a:t>
            </a:r>
          </a:p>
          <a:p>
            <a:pPr algn="ctr"/>
            <a:endParaRPr lang="es-VE" dirty="0"/>
          </a:p>
        </p:txBody>
      </p:sp>
      <p:sp>
        <p:nvSpPr>
          <p:cNvPr id="22" name="21 Rectángulo redondeado"/>
          <p:cNvSpPr/>
          <p:nvPr/>
        </p:nvSpPr>
        <p:spPr>
          <a:xfrm>
            <a:off x="7881950" y="2693696"/>
            <a:ext cx="1285884" cy="50006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400" dirty="0"/>
              <a:t>Reducción de 31%</a:t>
            </a:r>
          </a:p>
        </p:txBody>
      </p:sp>
      <p:sp>
        <p:nvSpPr>
          <p:cNvPr id="23" name="22 Rectángulo"/>
          <p:cNvSpPr/>
          <p:nvPr/>
        </p:nvSpPr>
        <p:spPr>
          <a:xfrm>
            <a:off x="828056" y="1890687"/>
            <a:ext cx="5186378" cy="2809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23 Rectángulo"/>
          <p:cNvSpPr/>
          <p:nvPr/>
        </p:nvSpPr>
        <p:spPr>
          <a:xfrm>
            <a:off x="828056" y="1357298"/>
            <a:ext cx="5186378" cy="219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7" name="Picture 1"/>
          <p:cNvPicPr>
            <a:picLocks noChangeAspect="1" noChangeArrowheads="1"/>
          </p:cNvPicPr>
          <p:nvPr/>
        </p:nvPicPr>
        <p:blipFill>
          <a:blip r:embed="rId4" cstate="print"/>
          <a:srcRect/>
          <a:stretch>
            <a:fillRect/>
          </a:stretch>
        </p:blipFill>
        <p:spPr bwMode="auto">
          <a:xfrm>
            <a:off x="7667636" y="4500570"/>
            <a:ext cx="3619500" cy="1295400"/>
          </a:xfrm>
          <a:prstGeom prst="rect">
            <a:avLst/>
          </a:prstGeom>
          <a:noFill/>
          <a:ln w="9525">
            <a:noFill/>
            <a:miter lim="800000"/>
            <a:headEnd/>
            <a:tailEnd/>
          </a:ln>
          <a:effectLst/>
        </p:spPr>
      </p:pic>
      <p:pic>
        <p:nvPicPr>
          <p:cNvPr id="34818" name="Picture 2"/>
          <p:cNvPicPr>
            <a:picLocks noChangeAspect="1" noChangeArrowheads="1"/>
          </p:cNvPicPr>
          <p:nvPr/>
        </p:nvPicPr>
        <p:blipFill>
          <a:blip r:embed="rId5" cstate="print"/>
          <a:srcRect/>
          <a:stretch>
            <a:fillRect/>
          </a:stretch>
        </p:blipFill>
        <p:spPr bwMode="auto">
          <a:xfrm>
            <a:off x="3334340" y="6260312"/>
            <a:ext cx="6505575" cy="552450"/>
          </a:xfrm>
          <a:prstGeom prst="rect">
            <a:avLst/>
          </a:prstGeom>
          <a:noFill/>
          <a:ln w="9525">
            <a:noFill/>
            <a:miter lim="800000"/>
            <a:headEnd/>
            <a:tailEnd/>
          </a:ln>
          <a:effectLst/>
        </p:spPr>
      </p:pic>
      <p:sp>
        <p:nvSpPr>
          <p:cNvPr id="25" name="24 Rectángulo"/>
          <p:cNvSpPr/>
          <p:nvPr/>
        </p:nvSpPr>
        <p:spPr>
          <a:xfrm>
            <a:off x="654247" y="3794505"/>
            <a:ext cx="536018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25 Rectángulo"/>
          <p:cNvSpPr/>
          <p:nvPr/>
        </p:nvSpPr>
        <p:spPr>
          <a:xfrm>
            <a:off x="666960" y="4281498"/>
            <a:ext cx="5347474" cy="2726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26 Rectángulo"/>
          <p:cNvSpPr/>
          <p:nvPr/>
        </p:nvSpPr>
        <p:spPr>
          <a:xfrm>
            <a:off x="654246" y="4067184"/>
            <a:ext cx="536018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31137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ppt_x"/>
                                          </p:val>
                                        </p:tav>
                                      </p:tavLst>
                                    </p:anim>
                                    <p:anim calcmode="lin" valueType="num">
                                      <p:cBhvr additive="base">
                                        <p:cTn id="11" dur="500"/>
                                        <p:tgtEl>
                                          <p:spTgt spid="10"/>
                                        </p:tgtEl>
                                        <p:attrNameLst>
                                          <p:attrName>ppt_y</p:attrName>
                                        </p:attrNameLst>
                                      </p:cBhvr>
                                      <p:tavLst>
                                        <p:tav tm="0">
                                          <p:val>
                                            <p:strVal val="ppt_y"/>
                                          </p:val>
                                        </p:tav>
                                        <p:tav tm="100000">
                                          <p:val>
                                            <p:strVal val="1+ppt_h/2"/>
                                          </p:val>
                                        </p:tav>
                                      </p:tavLst>
                                    </p:anim>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23"/>
                                        </p:tgtEl>
                                        <p:attrNameLst>
                                          <p:attrName>ppt_x</p:attrName>
                                        </p:attrNameLst>
                                      </p:cBhvr>
                                      <p:tavLst>
                                        <p:tav tm="0">
                                          <p:val>
                                            <p:strVal val="ppt_x"/>
                                          </p:val>
                                        </p:tav>
                                        <p:tav tm="100000">
                                          <p:val>
                                            <p:strVal val="ppt_x"/>
                                          </p:val>
                                        </p:tav>
                                      </p:tavLst>
                                    </p:anim>
                                    <p:anim calcmode="lin" valueType="num">
                                      <p:cBhvr additive="base">
                                        <p:cTn id="33" dur="500"/>
                                        <p:tgtEl>
                                          <p:spTgt spid="23"/>
                                        </p:tgtEl>
                                        <p:attrNameLst>
                                          <p:attrName>ppt_y</p:attrName>
                                        </p:attrNameLst>
                                      </p:cBhvr>
                                      <p:tavLst>
                                        <p:tav tm="0">
                                          <p:val>
                                            <p:strVal val="ppt_y"/>
                                          </p:val>
                                        </p:tav>
                                        <p:tav tm="100000">
                                          <p:val>
                                            <p:strVal val="1+ppt_h/2"/>
                                          </p:val>
                                        </p:tav>
                                      </p:tavLst>
                                    </p:anim>
                                    <p:set>
                                      <p:cBhvr>
                                        <p:cTn id="34" dur="1" fill="hold">
                                          <p:stCondLst>
                                            <p:cond delay="499"/>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24"/>
                                        </p:tgtEl>
                                        <p:attrNameLst>
                                          <p:attrName>ppt_x</p:attrName>
                                        </p:attrNameLst>
                                      </p:cBhvr>
                                      <p:tavLst>
                                        <p:tav tm="0">
                                          <p:val>
                                            <p:strVal val="ppt_x"/>
                                          </p:val>
                                        </p:tav>
                                        <p:tav tm="100000">
                                          <p:val>
                                            <p:strVal val="ppt_x"/>
                                          </p:val>
                                        </p:tav>
                                      </p:tavLst>
                                    </p:anim>
                                    <p:anim calcmode="lin" valueType="num">
                                      <p:cBhvr additive="base">
                                        <p:cTn id="55" dur="500"/>
                                        <p:tgtEl>
                                          <p:spTgt spid="24"/>
                                        </p:tgtEl>
                                        <p:attrNameLst>
                                          <p:attrName>ppt_y</p:attrName>
                                        </p:attrNameLst>
                                      </p:cBhvr>
                                      <p:tavLst>
                                        <p:tav tm="0">
                                          <p:val>
                                            <p:strVal val="ppt_y"/>
                                          </p:val>
                                        </p:tav>
                                        <p:tav tm="100000">
                                          <p:val>
                                            <p:strVal val="1+ppt_h/2"/>
                                          </p:val>
                                        </p:tav>
                                      </p:tavLst>
                                    </p:anim>
                                    <p:set>
                                      <p:cBhvr>
                                        <p:cTn id="56" dur="1" fill="hold">
                                          <p:stCondLst>
                                            <p:cond delay="499"/>
                                          </p:stCondLst>
                                        </p:cTn>
                                        <p:tgtEl>
                                          <p:spTgt spid="2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additive="base">
                                        <p:cTn id="76" dur="500"/>
                                        <p:tgtEl>
                                          <p:spTgt spid="25"/>
                                        </p:tgtEl>
                                        <p:attrNameLst>
                                          <p:attrName>ppt_x</p:attrName>
                                        </p:attrNameLst>
                                      </p:cBhvr>
                                      <p:tavLst>
                                        <p:tav tm="0">
                                          <p:val>
                                            <p:strVal val="ppt_x"/>
                                          </p:val>
                                        </p:tav>
                                        <p:tav tm="100000">
                                          <p:val>
                                            <p:strVal val="ppt_x"/>
                                          </p:val>
                                        </p:tav>
                                      </p:tavLst>
                                    </p:anim>
                                    <p:anim calcmode="lin" valueType="num">
                                      <p:cBhvr additive="base">
                                        <p:cTn id="77" dur="500"/>
                                        <p:tgtEl>
                                          <p:spTgt spid="25"/>
                                        </p:tgtEl>
                                        <p:attrNameLst>
                                          <p:attrName>ppt_y</p:attrName>
                                        </p:attrNameLst>
                                      </p:cBhvr>
                                      <p:tavLst>
                                        <p:tav tm="0">
                                          <p:val>
                                            <p:strVal val="ppt_y"/>
                                          </p:val>
                                        </p:tav>
                                        <p:tav tm="100000">
                                          <p:val>
                                            <p:strVal val="1+ppt_h/2"/>
                                          </p:val>
                                        </p:tav>
                                      </p:tavLst>
                                    </p:anim>
                                    <p:set>
                                      <p:cBhvr>
                                        <p:cTn id="78" dur="1" fill="hold">
                                          <p:stCondLst>
                                            <p:cond delay="499"/>
                                          </p:stCondLst>
                                        </p:cTn>
                                        <p:tgtEl>
                                          <p:spTgt spid="2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grpId="1" nodeType="clickEffect">
                                  <p:stCondLst>
                                    <p:cond delay="0"/>
                                  </p:stCondLst>
                                  <p:childTnLst>
                                    <p:anim calcmode="lin" valueType="num">
                                      <p:cBhvr additive="base">
                                        <p:cTn id="86" dur="500"/>
                                        <p:tgtEl>
                                          <p:spTgt spid="26"/>
                                        </p:tgtEl>
                                        <p:attrNameLst>
                                          <p:attrName>ppt_x</p:attrName>
                                        </p:attrNameLst>
                                      </p:cBhvr>
                                      <p:tavLst>
                                        <p:tav tm="0">
                                          <p:val>
                                            <p:strVal val="ppt_x"/>
                                          </p:val>
                                        </p:tav>
                                        <p:tav tm="100000">
                                          <p:val>
                                            <p:strVal val="ppt_x"/>
                                          </p:val>
                                        </p:tav>
                                      </p:tavLst>
                                    </p:anim>
                                    <p:anim calcmode="lin" valueType="num">
                                      <p:cBhvr additive="base">
                                        <p:cTn id="87" dur="500"/>
                                        <p:tgtEl>
                                          <p:spTgt spid="26"/>
                                        </p:tgtEl>
                                        <p:attrNameLst>
                                          <p:attrName>ppt_y</p:attrName>
                                        </p:attrNameLst>
                                      </p:cBhvr>
                                      <p:tavLst>
                                        <p:tav tm="0">
                                          <p:val>
                                            <p:strVal val="ppt_y"/>
                                          </p:val>
                                        </p:tav>
                                        <p:tav tm="100000">
                                          <p:val>
                                            <p:strVal val="1+ppt_h/2"/>
                                          </p:val>
                                        </p:tav>
                                      </p:tavLst>
                                    </p:anim>
                                    <p:set>
                                      <p:cBhvr>
                                        <p:cTn id="88" dur="1" fill="hold">
                                          <p:stCondLst>
                                            <p:cond delay="499"/>
                                          </p:stCondLst>
                                        </p:cTn>
                                        <p:tgtEl>
                                          <p:spTgt spid="2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1" nodeType="clickEffect">
                                  <p:stCondLst>
                                    <p:cond delay="0"/>
                                  </p:stCondLst>
                                  <p:childTnLst>
                                    <p:anim calcmode="lin" valueType="num">
                                      <p:cBhvr additive="base">
                                        <p:cTn id="96" dur="500"/>
                                        <p:tgtEl>
                                          <p:spTgt spid="27"/>
                                        </p:tgtEl>
                                        <p:attrNameLst>
                                          <p:attrName>ppt_x</p:attrName>
                                        </p:attrNameLst>
                                      </p:cBhvr>
                                      <p:tavLst>
                                        <p:tav tm="0">
                                          <p:val>
                                            <p:strVal val="ppt_x"/>
                                          </p:val>
                                        </p:tav>
                                        <p:tav tm="100000">
                                          <p:val>
                                            <p:strVal val="ppt_x"/>
                                          </p:val>
                                        </p:tav>
                                      </p:tavLst>
                                    </p:anim>
                                    <p:anim calcmode="lin" valueType="num">
                                      <p:cBhvr additive="base">
                                        <p:cTn id="97" dur="500"/>
                                        <p:tgtEl>
                                          <p:spTgt spid="27"/>
                                        </p:tgtEl>
                                        <p:attrNameLst>
                                          <p:attrName>ppt_y</p:attrName>
                                        </p:attrNameLst>
                                      </p:cBhvr>
                                      <p:tavLst>
                                        <p:tav tm="0">
                                          <p:val>
                                            <p:strVal val="ppt_y"/>
                                          </p:val>
                                        </p:tav>
                                        <p:tav tm="100000">
                                          <p:val>
                                            <p:strVal val="1+ppt_h/2"/>
                                          </p:val>
                                        </p:tav>
                                      </p:tavLst>
                                    </p:anim>
                                    <p:set>
                                      <p:cBhvr>
                                        <p:cTn id="98"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P spid="18" grpId="0" animBg="1"/>
      <p:bldP spid="19" grpId="0" animBg="1"/>
      <p:bldP spid="20" grpId="0" animBg="1"/>
      <p:bldP spid="21" grpId="0" animBg="1"/>
      <p:bldP spid="22"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2169" y="-221704"/>
            <a:ext cx="8229600" cy="990600"/>
          </a:xfrm>
        </p:spPr>
        <p:txBody>
          <a:bodyPr>
            <a:scene3d>
              <a:camera prst="orthographicFront"/>
              <a:lightRig rig="threePt" dir="t"/>
            </a:scene3d>
            <a:sp3d extrusionH="57150">
              <a:bevelT w="38100" h="38100"/>
            </a:sp3d>
          </a:bodyPr>
          <a:lstStyle/>
          <a:p>
            <a:r>
              <a:rPr lang="es-ES" b="1" dirty="0" smtClean="0">
                <a:effectLst>
                  <a:outerShdw blurRad="50800" dist="38100" dir="2700000" algn="tl" rotWithShape="0">
                    <a:prstClr val="black">
                      <a:alpha val="40000"/>
                    </a:prstClr>
                  </a:outerShdw>
                </a:effectLst>
                <a:latin typeface="Showcard Gothic" panose="04020904020102020604" pitchFamily="82" charset="0"/>
              </a:rPr>
              <a:t>Aportes del Grupo</a:t>
            </a:r>
            <a:endParaRPr lang="en-US" b="1" dirty="0">
              <a:effectLst>
                <a:outerShdw blurRad="50800" dist="38100" dir="2700000" algn="tl" rotWithShape="0">
                  <a:prstClr val="black">
                    <a:alpha val="40000"/>
                  </a:prstClr>
                </a:outerShdw>
              </a:effectLst>
              <a:latin typeface="Showcard Gothic" panose="04020904020102020604" pitchFamily="82" charset="0"/>
            </a:endParaRPr>
          </a:p>
        </p:txBody>
      </p:sp>
      <p:graphicFrame>
        <p:nvGraphicFramePr>
          <p:cNvPr id="10" name="2 Marcador de contenido"/>
          <p:cNvGraphicFramePr>
            <a:graphicFrameLocks noGrp="1"/>
          </p:cNvGraphicFramePr>
          <p:nvPr>
            <p:ph idx="1"/>
            <p:extLst>
              <p:ext uri="{D42A27DB-BD31-4B8C-83A1-F6EECF244321}">
                <p14:modId xmlns:p14="http://schemas.microsoft.com/office/powerpoint/2010/main" xmlns="" val="919424413"/>
              </p:ext>
            </p:extLst>
          </p:nvPr>
        </p:nvGraphicFramePr>
        <p:xfrm>
          <a:off x="2117387" y="97763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536074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8F012BBC-4979-4EF1-9B77-737FEA6DFF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dgm id="{25DB0591-25F3-4AF6-8010-4F4CC567AE8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graphicEl>
                                              <a:dgm id="{4F2E5FA6-EBA9-4771-B3C8-FDF81610BB8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B13DB429-0228-40E9-9FC0-9F0F4DD5385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graphicEl>
                                              <a:dgm id="{A5B345A8-20F7-40CD-BDDE-3F0B696A28F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graphicEl>
                                              <a:dgm id="{31D8EBD8-B49F-440E-AAD0-A3993B3DE60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graphicEl>
                                              <a:dgm id="{698784A6-D19E-413A-A806-745F415D604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graphicEl>
                                              <a:dgm id="{6D69F387-590A-4B39-9469-BEDAD8DBD20C}"/>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graphicEl>
                                              <a:dgm id="{07DD73A2-1131-4CAA-93CA-14A82CCA93D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graphicEl>
                                              <a:dgm id="{AE143C5C-4CD6-4F5E-BEE9-364F38ED07D9}"/>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graphicEl>
                                              <a:dgm id="{3E67B807-EA25-4848-B659-D10A0F68117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5294" y="716605"/>
            <a:ext cx="11071697" cy="5022714"/>
          </a:xfrm>
        </p:spPr>
        <p:txBody>
          <a:bodyPr>
            <a:noAutofit/>
          </a:bodyPr>
          <a:lstStyle/>
          <a:p>
            <a:pPr marL="0" indent="0">
              <a:buNone/>
            </a:pPr>
            <a:r>
              <a:rPr lang="es-VE" sz="2800" b="1" dirty="0">
                <a:latin typeface="Calibri" panose="020F0502020204030204" pitchFamily="34" charset="0"/>
              </a:rPr>
              <a:t>OBSERVACIONES AL ARTÍCULO, SEGÚN LA DISCUSION EN SESIÓN:</a:t>
            </a:r>
            <a:endParaRPr lang="es-VE" sz="2800" dirty="0">
              <a:latin typeface="Calibri" panose="020F0502020204030204" pitchFamily="34" charset="0"/>
            </a:endParaRPr>
          </a:p>
          <a:p>
            <a:r>
              <a:rPr lang="es-ES" sz="2800" dirty="0">
                <a:latin typeface="Calibri" panose="020F0502020204030204" pitchFamily="34" charset="0"/>
              </a:rPr>
              <a:t>Una debilidad del estudio es en relación a que los grupos de tratamiento podían cruzarse, sin embargo se analiza bajo la premisa de intención a tratar, por lo tanto no se sabe a qué línea de tratamiento se debe la supervivencia. </a:t>
            </a:r>
            <a:endParaRPr lang="es-VE" sz="2800" dirty="0">
              <a:latin typeface="Calibri" panose="020F0502020204030204" pitchFamily="34" charset="0"/>
            </a:endParaRPr>
          </a:p>
          <a:p>
            <a:r>
              <a:rPr lang="es-ES" sz="2800" dirty="0">
                <a:latin typeface="Calibri" panose="020F0502020204030204" pitchFamily="34" charset="0"/>
              </a:rPr>
              <a:t>No hay diferencia en las características basales entre los distintos grupos de tratamiento porque los rangos </a:t>
            </a:r>
            <a:r>
              <a:rPr lang="es-ES" sz="2800" dirty="0" err="1">
                <a:latin typeface="Calibri" panose="020F0502020204030204" pitchFamily="34" charset="0"/>
              </a:rPr>
              <a:t>intercuartilares</a:t>
            </a:r>
            <a:r>
              <a:rPr lang="es-ES" sz="2800" dirty="0">
                <a:latin typeface="Calibri" panose="020F0502020204030204" pitchFamily="34" charset="0"/>
              </a:rPr>
              <a:t> se superponen </a:t>
            </a:r>
            <a:endParaRPr lang="es-VE" sz="2800" dirty="0">
              <a:latin typeface="Calibri" panose="020F0502020204030204" pitchFamily="34" charset="0"/>
            </a:endParaRPr>
          </a:p>
          <a:p>
            <a:r>
              <a:rPr lang="es-ES" sz="2800" dirty="0">
                <a:latin typeface="Calibri" panose="020F0502020204030204" pitchFamily="34" charset="0"/>
              </a:rPr>
              <a:t>No se sabe que paso con todos los pacientes del estudio dado que no se comparan los pacientes que se perdieron (5%) con los que se muestran en las curvas de Kaplan </a:t>
            </a:r>
            <a:r>
              <a:rPr lang="es-ES" sz="2800" dirty="0" err="1">
                <a:latin typeface="Calibri" panose="020F0502020204030204" pitchFamily="34" charset="0"/>
              </a:rPr>
              <a:t>Meier</a:t>
            </a:r>
            <a:r>
              <a:rPr lang="es-ES" sz="2800" dirty="0">
                <a:latin typeface="Calibri" panose="020F0502020204030204" pitchFamily="34" charset="0"/>
              </a:rPr>
              <a:t>. </a:t>
            </a:r>
            <a:endParaRPr lang="es-VE" sz="2800" dirty="0">
              <a:latin typeface="Calibri" panose="020F0502020204030204" pitchFamily="34" charset="0"/>
            </a:endParaRPr>
          </a:p>
        </p:txBody>
      </p:sp>
    </p:spTree>
    <p:extLst>
      <p:ext uri="{BB962C8B-B14F-4D97-AF65-F5344CB8AC3E}">
        <p14:creationId xmlns:p14="http://schemas.microsoft.com/office/powerpoint/2010/main" xmlns="" val="20740918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111863" y="192041"/>
            <a:ext cx="5103833" cy="584775"/>
          </a:xfrm>
          <a:prstGeom prst="rect">
            <a:avLst/>
          </a:prstGeom>
        </p:spPr>
        <p:txBody>
          <a:bodyPr wrap="none">
            <a:spAutoFit/>
          </a:bodyPr>
          <a:lstStyle/>
          <a:p>
            <a:r>
              <a:rPr lang="en-US" sz="3200" b="1" dirty="0">
                <a:latin typeface="Calibri" panose="020F0502020204030204" pitchFamily="34" charset="0"/>
              </a:rPr>
              <a:t>Stages of Progression of VHD</a:t>
            </a:r>
            <a:endParaRPr lang="es-VE" sz="3200" dirty="0">
              <a:latin typeface="Calibri" panose="020F0502020204030204" pitchFamily="34" charset="0"/>
            </a:endParaRPr>
          </a:p>
        </p:txBody>
      </p:sp>
      <p:sp>
        <p:nvSpPr>
          <p:cNvPr id="9" name="Rectángulo 8"/>
          <p:cNvSpPr/>
          <p:nvPr/>
        </p:nvSpPr>
        <p:spPr>
          <a:xfrm>
            <a:off x="6070242" y="6293686"/>
            <a:ext cx="5024517" cy="369332"/>
          </a:xfrm>
          <a:prstGeom prst="rect">
            <a:avLst/>
          </a:prstGeom>
        </p:spPr>
        <p:txBody>
          <a:bodyPr wrap="none">
            <a:spAutoFit/>
          </a:bodyPr>
          <a:lstStyle/>
          <a:p>
            <a:r>
              <a:rPr lang="es-VE" i="1" dirty="0" err="1">
                <a:latin typeface="Calibri" panose="020F0502020204030204" pitchFamily="34" charset="0"/>
              </a:rPr>
              <a:t>Nishimura</a:t>
            </a:r>
            <a:r>
              <a:rPr lang="es-VE" i="1" dirty="0">
                <a:latin typeface="Calibri" panose="020F0502020204030204" pitchFamily="34" charset="0"/>
              </a:rPr>
              <a:t>, RA et al</a:t>
            </a:r>
            <a:r>
              <a:rPr lang="es-VE" i="1" dirty="0" smtClean="0">
                <a:latin typeface="Calibri" panose="020F0502020204030204" pitchFamily="34" charset="0"/>
              </a:rPr>
              <a:t>. </a:t>
            </a:r>
            <a:r>
              <a:rPr lang="es-VE" i="1" dirty="0" err="1" smtClean="0">
                <a:latin typeface="Calibri" panose="020F0502020204030204" pitchFamily="34" charset="0"/>
              </a:rPr>
              <a:t>Circulation</a:t>
            </a:r>
            <a:r>
              <a:rPr lang="es-VE" i="1" dirty="0">
                <a:latin typeface="Calibri" panose="020F0502020204030204" pitchFamily="34" charset="0"/>
              </a:rPr>
              <a:t>. 2014;129:000–000</a:t>
            </a:r>
            <a:r>
              <a:rPr lang="es-VE" i="1" dirty="0" smtClean="0">
                <a:latin typeface="Calibri" panose="020F0502020204030204" pitchFamily="34" charset="0"/>
              </a:rPr>
              <a:t>.</a:t>
            </a:r>
            <a:endParaRPr lang="es-VE" i="1" dirty="0">
              <a:latin typeface="Calibri" panose="020F0502020204030204" pitchFamily="34" charset="0"/>
            </a:endParaRPr>
          </a:p>
        </p:txBody>
      </p:sp>
      <p:pic>
        <p:nvPicPr>
          <p:cNvPr id="2" name="Imagen 1"/>
          <p:cNvPicPr>
            <a:picLocks noChangeAspect="1"/>
          </p:cNvPicPr>
          <p:nvPr/>
        </p:nvPicPr>
        <p:blipFill>
          <a:blip r:embed="rId2"/>
          <a:stretch>
            <a:fillRect/>
          </a:stretch>
        </p:blipFill>
        <p:spPr>
          <a:xfrm>
            <a:off x="498117" y="1240463"/>
            <a:ext cx="11144250" cy="4224671"/>
          </a:xfrm>
          <a:prstGeom prst="rect">
            <a:avLst/>
          </a:prstGeom>
        </p:spPr>
      </p:pic>
      <p:sp>
        <p:nvSpPr>
          <p:cNvPr id="3" name="CuadroTexto 2"/>
          <p:cNvSpPr txBox="1"/>
          <p:nvPr/>
        </p:nvSpPr>
        <p:spPr>
          <a:xfrm>
            <a:off x="498117" y="2112135"/>
            <a:ext cx="11144250" cy="459485"/>
          </a:xfrm>
          <a:prstGeom prst="rect">
            <a:avLst/>
          </a:prstGeom>
          <a:solidFill>
            <a:srgbClr val="0070C0">
              <a:alpha val="34000"/>
            </a:srgbClr>
          </a:solidFill>
        </p:spPr>
        <p:txBody>
          <a:bodyPr wrap="square" rtlCol="0">
            <a:spAutoFit/>
          </a:bodyPr>
          <a:lstStyle/>
          <a:p>
            <a:endParaRPr lang="es-VE" dirty="0"/>
          </a:p>
        </p:txBody>
      </p:sp>
    </p:spTree>
    <p:extLst>
      <p:ext uri="{BB962C8B-B14F-4D97-AF65-F5344CB8AC3E}">
        <p14:creationId xmlns:p14="http://schemas.microsoft.com/office/powerpoint/2010/main" xmlns="" val="1735801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15284" y="1313645"/>
            <a:ext cx="10058400" cy="3200400"/>
          </a:xfrm>
          <a:prstGeom prst="rect">
            <a:avLst/>
          </a:prstGeom>
        </p:spPr>
      </p:pic>
    </p:spTree>
    <p:extLst>
      <p:ext uri="{BB962C8B-B14F-4D97-AF65-F5344CB8AC3E}">
        <p14:creationId xmlns:p14="http://schemas.microsoft.com/office/powerpoint/2010/main" xmlns="" val="1917826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VE" sz="5400" dirty="0"/>
              <a:t>MÉTODOS.</a:t>
            </a:r>
          </a:p>
        </p:txBody>
      </p:sp>
      <p:sp>
        <p:nvSpPr>
          <p:cNvPr id="4" name="3 Marcador de texto"/>
          <p:cNvSpPr>
            <a:spLocks noGrp="1"/>
          </p:cNvSpPr>
          <p:nvPr>
            <p:ph type="body" sz="quarter" idx="13"/>
          </p:nvPr>
        </p:nvSpPr>
        <p:spPr/>
        <p:txBody>
          <a:bodyPr/>
          <a:lstStyle/>
          <a:p>
            <a:pPr algn="ctr"/>
            <a:r>
              <a:rPr lang="es-VE" sz="3600" dirty="0"/>
              <a:t>OBJETIVO:</a:t>
            </a:r>
          </a:p>
        </p:txBody>
      </p:sp>
      <p:graphicFrame>
        <p:nvGraphicFramePr>
          <p:cNvPr id="5" name="4 Diagrama"/>
          <p:cNvGraphicFramePr/>
          <p:nvPr>
            <p:extLst>
              <p:ext uri="{D42A27DB-BD31-4B8C-83A1-F6EECF244321}">
                <p14:modId xmlns:p14="http://schemas.microsoft.com/office/powerpoint/2010/main" xmlns="" val="3322124109"/>
              </p:ext>
            </p:extLst>
          </p:nvPr>
        </p:nvGraphicFramePr>
        <p:xfrm>
          <a:off x="2839844" y="340270"/>
          <a:ext cx="7952651" cy="478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2 Marcador de texto"/>
          <p:cNvSpPr>
            <a:spLocks noGrp="1"/>
          </p:cNvSpPr>
          <p:nvPr>
            <p:ph type="body" sz="quarter" idx="13"/>
          </p:nvPr>
        </p:nvSpPr>
        <p:spPr>
          <a:xfrm>
            <a:off x="7608169" y="4200192"/>
            <a:ext cx="3780485" cy="524953"/>
          </a:xfrm>
        </p:spPr>
        <p:txBody>
          <a:bodyPr/>
          <a:lstStyle/>
          <a:p>
            <a:r>
              <a:rPr lang="es-VE" sz="2000" b="1" dirty="0">
                <a:solidFill>
                  <a:schemeClr val="bg1"/>
                </a:solidFill>
              </a:rPr>
              <a:t>CABG sola.</a:t>
            </a:r>
          </a:p>
        </p:txBody>
      </p:sp>
      <p:pic>
        <p:nvPicPr>
          <p:cNvPr id="8" name="Picture 2" descr="Resultado de imagen para guantes de boxeo de lado"/>
          <p:cNvPicPr>
            <a:picLocks noChangeAspect="1" noChangeArrowheads="1"/>
          </p:cNvPicPr>
          <p:nvPr/>
        </p:nvPicPr>
        <p:blipFill>
          <a:blip r:embed="rId8"/>
          <a:srcRect/>
          <a:stretch>
            <a:fillRect/>
          </a:stretch>
        </p:blipFill>
        <p:spPr bwMode="auto">
          <a:xfrm rot="5400000">
            <a:off x="3898420" y="4471780"/>
            <a:ext cx="1781720" cy="2469423"/>
          </a:xfrm>
          <a:prstGeom prst="rect">
            <a:avLst/>
          </a:prstGeom>
          <a:noFill/>
          <a:ln>
            <a:solidFill>
              <a:schemeClr val="bg1"/>
            </a:solidFill>
          </a:ln>
        </p:spPr>
      </p:pic>
      <p:pic>
        <p:nvPicPr>
          <p:cNvPr id="9" name="Picture 6" descr="Resultado de imagen para guantes de boxeo de lado"/>
          <p:cNvPicPr>
            <a:picLocks noChangeAspect="1" noChangeArrowheads="1"/>
          </p:cNvPicPr>
          <p:nvPr/>
        </p:nvPicPr>
        <p:blipFill>
          <a:blip r:embed="rId9"/>
          <a:srcRect/>
          <a:stretch>
            <a:fillRect/>
          </a:stretch>
        </p:blipFill>
        <p:spPr bwMode="auto">
          <a:xfrm rot="16200000">
            <a:off x="7548867" y="4575203"/>
            <a:ext cx="1793419" cy="2250878"/>
          </a:xfrm>
          <a:prstGeom prst="rect">
            <a:avLst/>
          </a:prstGeom>
          <a:noFill/>
        </p:spPr>
      </p:pic>
      <p:sp>
        <p:nvSpPr>
          <p:cNvPr id="10" name="2 Marcador de texto"/>
          <p:cNvSpPr txBox="1">
            <a:spLocks/>
          </p:cNvSpPr>
          <p:nvPr/>
        </p:nvSpPr>
        <p:spPr>
          <a:xfrm>
            <a:off x="3071665" y="4416216"/>
            <a:ext cx="4517873" cy="524953"/>
          </a:xfrm>
          <a:prstGeom prst="rect">
            <a:avLst/>
          </a:prstGeom>
          <a:noFill/>
        </p:spPr>
        <p:txBody>
          <a:bodyPr vert="horz" lIns="91440" tIns="45720" rIns="91440" bIns="45720" rtlCol="0" anchor="ctr">
            <a:noAutofit/>
          </a:bodyPr>
          <a:lstStyle>
            <a:lvl1pPr marL="0" indent="0" algn="l" defTabSz="914400" rtl="0" eaLnBrk="1" latinLnBrk="0" hangingPunct="1">
              <a:spcBef>
                <a:spcPts val="800"/>
              </a:spcBef>
              <a:buFont typeface="Arial" pitchFamily="34" charset="0"/>
              <a:buNone/>
              <a:defRPr sz="2800" b="1" kern="1200">
                <a:solidFill>
                  <a:schemeClr val="bg2">
                    <a:lumMod val="25000"/>
                  </a:schemeClr>
                </a:solidFill>
                <a:latin typeface="Century Gothic" panose="020B0502020202020204" pitchFamily="34" charset="0"/>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s-VE" sz="2000" dirty="0">
                <a:solidFill>
                  <a:schemeClr val="bg1"/>
                </a:solidFill>
              </a:rPr>
              <a:t>CABG +  Reparación de VM.</a:t>
            </a:r>
          </a:p>
          <a:p>
            <a:endParaRPr lang="es-VE" sz="2000" dirty="0">
              <a:solidFill>
                <a:schemeClr val="bg1"/>
              </a:solidFill>
            </a:endParaRPr>
          </a:p>
        </p:txBody>
      </p:sp>
    </p:spTree>
    <p:extLst>
      <p:ext uri="{BB962C8B-B14F-4D97-AF65-F5344CB8AC3E}">
        <p14:creationId xmlns:p14="http://schemas.microsoft.com/office/powerpoint/2010/main" xmlns="" val="24611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txBox="1">
            <a:spLocks/>
          </p:cNvSpPr>
          <p:nvPr/>
        </p:nvSpPr>
        <p:spPr>
          <a:xfrm rot="16200000">
            <a:off x="-1937445" y="3659049"/>
            <a:ext cx="4829176" cy="954287"/>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kern="1200" cap="all" baseline="0">
                <a:solidFill>
                  <a:srgbClr val="024C96"/>
                </a:solidFill>
                <a:latin typeface="Century Gothic" panose="020B0502020202020204" pitchFamily="34" charset="0"/>
                <a:ea typeface="+mj-ea"/>
                <a:cs typeface="+mj-cs"/>
              </a:defRPr>
            </a:lvl1pPr>
          </a:lstStyle>
          <a:p>
            <a:pPr algn="ctr"/>
            <a:r>
              <a:rPr lang="es-VE" b="1" dirty="0"/>
              <a:t>MÉTODOS.</a:t>
            </a:r>
          </a:p>
        </p:txBody>
      </p:sp>
      <p:pic>
        <p:nvPicPr>
          <p:cNvPr id="7" name="Picture 2" descr="Resultado de imagen para busqueda"/>
          <p:cNvPicPr>
            <a:picLocks noChangeAspect="1" noChangeArrowheads="1"/>
          </p:cNvPicPr>
          <p:nvPr/>
        </p:nvPicPr>
        <p:blipFill>
          <a:blip r:embed="rId2" cstate="print"/>
          <a:srcRect t="7000" r="8002"/>
          <a:stretch>
            <a:fillRect/>
          </a:stretch>
        </p:blipFill>
        <p:spPr bwMode="auto">
          <a:xfrm>
            <a:off x="1909154" y="404665"/>
            <a:ext cx="1306526" cy="1316939"/>
          </a:xfrm>
          <a:prstGeom prst="rect">
            <a:avLst/>
          </a:prstGeom>
          <a:noFill/>
        </p:spPr>
      </p:pic>
      <p:sp>
        <p:nvSpPr>
          <p:cNvPr id="8" name="1 Título"/>
          <p:cNvSpPr txBox="1">
            <a:spLocks/>
          </p:cNvSpPr>
          <p:nvPr/>
        </p:nvSpPr>
        <p:spPr>
          <a:xfrm>
            <a:off x="4414396" y="476672"/>
            <a:ext cx="3913853" cy="576064"/>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400" b="1" dirty="0">
                <a:latin typeface="Tahoma" pitchFamily="34" charset="0"/>
                <a:ea typeface="Tahoma" pitchFamily="34" charset="0"/>
                <a:cs typeface="Tahoma" pitchFamily="34" charset="0"/>
              </a:rPr>
              <a:t>Metodología </a:t>
            </a:r>
          </a:p>
        </p:txBody>
      </p:sp>
      <p:graphicFrame>
        <p:nvGraphicFramePr>
          <p:cNvPr id="11" name="10 Diagrama"/>
          <p:cNvGraphicFramePr/>
          <p:nvPr>
            <p:extLst/>
          </p:nvPr>
        </p:nvGraphicFramePr>
        <p:xfrm>
          <a:off x="3359696" y="1124745"/>
          <a:ext cx="6912768" cy="5121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45525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9860" y="242837"/>
            <a:ext cx="8220878" cy="5711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66944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44699" y="399245"/>
            <a:ext cx="7658100" cy="4069724"/>
          </a:xfrm>
          <a:prstGeom prst="rect">
            <a:avLst/>
          </a:prstGeom>
        </p:spPr>
      </p:pic>
      <p:pic>
        <p:nvPicPr>
          <p:cNvPr id="5" name="Imagen 4"/>
          <p:cNvPicPr>
            <a:picLocks noChangeAspect="1"/>
          </p:cNvPicPr>
          <p:nvPr/>
        </p:nvPicPr>
        <p:blipFill>
          <a:blip r:embed="rId3"/>
          <a:stretch>
            <a:fillRect/>
          </a:stretch>
        </p:blipFill>
        <p:spPr>
          <a:xfrm>
            <a:off x="2678805" y="4610637"/>
            <a:ext cx="9281375" cy="1357866"/>
          </a:xfrm>
          <a:prstGeom prst="rect">
            <a:avLst/>
          </a:prstGeom>
        </p:spPr>
      </p:pic>
    </p:spTree>
    <p:extLst>
      <p:ext uri="{BB962C8B-B14F-4D97-AF65-F5344CB8AC3E}">
        <p14:creationId xmlns:p14="http://schemas.microsoft.com/office/powerpoint/2010/main" xmlns="" val="26828927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62885" y="257578"/>
            <a:ext cx="9649026" cy="2990850"/>
          </a:xfrm>
          <a:prstGeom prst="rect">
            <a:avLst/>
          </a:prstGeom>
        </p:spPr>
      </p:pic>
      <p:pic>
        <p:nvPicPr>
          <p:cNvPr id="5" name="Imagen 4"/>
          <p:cNvPicPr>
            <a:picLocks noChangeAspect="1"/>
          </p:cNvPicPr>
          <p:nvPr/>
        </p:nvPicPr>
        <p:blipFill>
          <a:blip r:embed="rId3"/>
          <a:stretch>
            <a:fillRect/>
          </a:stretch>
        </p:blipFill>
        <p:spPr>
          <a:xfrm>
            <a:off x="2601532" y="3377217"/>
            <a:ext cx="5540431" cy="2733675"/>
          </a:xfrm>
          <a:prstGeom prst="rect">
            <a:avLst/>
          </a:prstGeom>
        </p:spPr>
      </p:pic>
    </p:spTree>
    <p:extLst>
      <p:ext uri="{BB962C8B-B14F-4D97-AF65-F5344CB8AC3E}">
        <p14:creationId xmlns:p14="http://schemas.microsoft.com/office/powerpoint/2010/main" xmlns="" val="617767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85611" y="275621"/>
            <a:ext cx="10670213" cy="5558508"/>
          </a:xfrm>
          <a:prstGeom prst="rect">
            <a:avLst/>
          </a:prstGeom>
        </p:spPr>
      </p:pic>
    </p:spTree>
    <p:extLst>
      <p:ext uri="{BB962C8B-B14F-4D97-AF65-F5344CB8AC3E}">
        <p14:creationId xmlns:p14="http://schemas.microsoft.com/office/powerpoint/2010/main" xmlns="" val="38696650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82580" y="0"/>
            <a:ext cx="10681818" cy="5908519"/>
          </a:xfrm>
          <a:prstGeom prst="rect">
            <a:avLst/>
          </a:prstGeom>
        </p:spPr>
      </p:pic>
    </p:spTree>
    <p:extLst>
      <p:ext uri="{BB962C8B-B14F-4D97-AF65-F5344CB8AC3E}">
        <p14:creationId xmlns:p14="http://schemas.microsoft.com/office/powerpoint/2010/main" xmlns="" val="3621576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2884" y="883350"/>
            <a:ext cx="9800823" cy="4835170"/>
          </a:xfrm>
          <a:prstGeom prst="rect">
            <a:avLst/>
          </a:prstGeom>
        </p:spPr>
        <p:txBody>
          <a:bodyPr wrap="square">
            <a:spAutoFit/>
          </a:bodyPr>
          <a:lstStyle/>
          <a:p>
            <a:pPr algn="just">
              <a:lnSpc>
                <a:spcPct val="115000"/>
              </a:lnSpc>
              <a:spcAft>
                <a:spcPts val="0"/>
              </a:spcAft>
            </a:pPr>
            <a:r>
              <a:rPr lang="es-VE" b="1" dirty="0">
                <a:latin typeface="Calibri" panose="020F0502020204030204" pitchFamily="34" charset="0"/>
                <a:ea typeface="Calibri" panose="020F0502020204030204" pitchFamily="34" charset="0"/>
                <a:cs typeface="Times New Roman" panose="02020603050405020304" pitchFamily="18" charset="0"/>
              </a:rPr>
              <a:t>OBSERVACIONES AL ARTÍCULO, SEGÚN LA DISCUSION EN SESIÓN</a:t>
            </a:r>
            <a:r>
              <a:rPr lang="es-VE" b="1"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0"/>
              </a:spcAft>
            </a:pPr>
            <a:endParaRPr lang="es-V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VE" b="1" dirty="0">
                <a:latin typeface="Calibri" panose="020F0502020204030204" pitchFamily="34" charset="0"/>
                <a:ea typeface="Calibri" panose="020F0502020204030204" pitchFamily="34" charset="0"/>
                <a:cs typeface="Times New Roman" panose="02020603050405020304" pitchFamily="18" charset="0"/>
              </a:rPr>
              <a:t>En la tabla 1 de las características de los estudios:</a:t>
            </a:r>
            <a:r>
              <a:rPr lang="es-VE" dirty="0">
                <a:latin typeface="Calibri" panose="020F0502020204030204" pitchFamily="34" charset="0"/>
                <a:ea typeface="Calibri" panose="020F0502020204030204" pitchFamily="34" charset="0"/>
                <a:cs typeface="Times New Roman" panose="02020603050405020304" pitchFamily="18" charset="0"/>
              </a:rPr>
              <a:t> se hace énfasis en las diferencias que existen entre los mismos en cuanto a tiempo de seguimiento, número de pacientes incluidos y en esta tabla en las variables edad y tiempo de seguimiento no especifican si usan promedio o mediana.</a:t>
            </a:r>
            <a:endParaRPr lang="es-V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VE" b="1" dirty="0">
                <a:latin typeface="Calibri" panose="020F0502020204030204" pitchFamily="34" charset="0"/>
                <a:ea typeface="Calibri" panose="020F0502020204030204" pitchFamily="34" charset="0"/>
                <a:cs typeface="Times New Roman" panose="02020603050405020304" pitchFamily="18" charset="0"/>
              </a:rPr>
              <a:t>En la tabla 1 del suplemento</a:t>
            </a:r>
            <a:r>
              <a:rPr lang="es-VE" dirty="0">
                <a:latin typeface="Calibri" panose="020F0502020204030204" pitchFamily="34" charset="0"/>
                <a:ea typeface="Calibri" panose="020F0502020204030204" pitchFamily="34" charset="0"/>
                <a:cs typeface="Times New Roman" panose="02020603050405020304" pitchFamily="18" charset="0"/>
              </a:rPr>
              <a:t>: se discute sobre las variables que dieron significancia estadística tenían alta heterogeneidad y que en los puntos duros como mortalidad no da significancia estadística para los grupos evaluados.</a:t>
            </a:r>
            <a:endParaRPr lang="es-V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VE" b="1" dirty="0">
                <a:latin typeface="Calibri" panose="020F0502020204030204" pitchFamily="34" charset="0"/>
                <a:ea typeface="Calibri" panose="020F0502020204030204" pitchFamily="34" charset="0"/>
                <a:cs typeface="Times New Roman" panose="02020603050405020304" pitchFamily="18" charset="0"/>
              </a:rPr>
              <a:t>En la gráfica A de la figura 1:</a:t>
            </a:r>
            <a:r>
              <a:rPr lang="es-VE" dirty="0">
                <a:latin typeface="Calibri" panose="020F0502020204030204" pitchFamily="34" charset="0"/>
                <a:ea typeface="Calibri" panose="020F0502020204030204" pitchFamily="34" charset="0"/>
                <a:cs typeface="Times New Roman" panose="02020603050405020304" pitchFamily="18" charset="0"/>
              </a:rPr>
              <a:t> se hace énfasis en el peso relativo de cada estudio evidenciando una alta variabilidad entres los estudios incluidos observando que la mayor parte del peso del meta análisis lo da 5 de los 11 estudios analizados.</a:t>
            </a:r>
            <a:endParaRPr lang="es-V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s-VE" b="1" dirty="0">
                <a:latin typeface="Calibri" panose="020F0502020204030204" pitchFamily="34" charset="0"/>
                <a:ea typeface="Calibri" panose="020F0502020204030204" pitchFamily="34" charset="0"/>
                <a:cs typeface="Times New Roman" panose="02020603050405020304" pitchFamily="18" charset="0"/>
              </a:rPr>
              <a:t>En el análisis de </a:t>
            </a:r>
            <a:r>
              <a:rPr lang="es-VE" b="1" dirty="0" err="1">
                <a:latin typeface="Calibri" panose="020F0502020204030204" pitchFamily="34" charset="0"/>
                <a:ea typeface="Calibri" panose="020F0502020204030204" pitchFamily="34" charset="0"/>
                <a:cs typeface="Times New Roman" panose="02020603050405020304" pitchFamily="18" charset="0"/>
              </a:rPr>
              <a:t>metaregresión</a:t>
            </a:r>
            <a:r>
              <a:rPr lang="es-VE" b="1" dirty="0">
                <a:latin typeface="Calibri" panose="020F0502020204030204" pitchFamily="34" charset="0"/>
                <a:ea typeface="Calibri" panose="020F0502020204030204" pitchFamily="34" charset="0"/>
                <a:cs typeface="Times New Roman" panose="02020603050405020304" pitchFamily="18" charset="0"/>
              </a:rPr>
              <a:t> se especifica;</a:t>
            </a:r>
            <a:r>
              <a:rPr lang="es-VE" dirty="0">
                <a:latin typeface="Calibri" panose="020F0502020204030204" pitchFamily="34" charset="0"/>
                <a:ea typeface="Calibri" panose="020F0502020204030204" pitchFamily="34" charset="0"/>
                <a:cs typeface="Times New Roman" panose="02020603050405020304" pitchFamily="18" charset="0"/>
              </a:rPr>
              <a:t> que para su realización se debía tener los data bruta de los paciente de cada grupo tanto para CABG como para CABG + MVR o Re. Y se menciona que solo 10 estudios evaluaron mortalidad por todas las causas, sin embargo, en la gráfica solo aparecen 9 círculos o estudios.</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666792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5459" y="1232384"/>
            <a:ext cx="10406130" cy="3596369"/>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s-VE" b="1" dirty="0">
                <a:latin typeface="Calibri" panose="020F0502020204030204" pitchFamily="34" charset="0"/>
                <a:ea typeface="Calibri" panose="020F0502020204030204" pitchFamily="34" charset="0"/>
                <a:cs typeface="Times New Roman" panose="02020603050405020304" pitchFamily="18" charset="0"/>
              </a:rPr>
              <a:t>En la gráfica D de la </a:t>
            </a:r>
            <a:r>
              <a:rPr lang="es-VE" b="1" dirty="0" err="1">
                <a:latin typeface="Calibri" panose="020F0502020204030204" pitchFamily="34" charset="0"/>
                <a:ea typeface="Calibri" panose="020F0502020204030204" pitchFamily="34" charset="0"/>
                <a:cs typeface="Times New Roman" panose="02020603050405020304" pitchFamily="18" charset="0"/>
              </a:rPr>
              <a:t>Fig</a:t>
            </a:r>
            <a:r>
              <a:rPr lang="es-VE" b="1" dirty="0">
                <a:latin typeface="Calibri" panose="020F0502020204030204" pitchFamily="34" charset="0"/>
                <a:ea typeface="Calibri" panose="020F0502020204030204" pitchFamily="34" charset="0"/>
                <a:cs typeface="Times New Roman" panose="02020603050405020304" pitchFamily="18" charset="0"/>
              </a:rPr>
              <a:t> 2 :</a:t>
            </a:r>
            <a:r>
              <a:rPr lang="es-VE" dirty="0">
                <a:latin typeface="Calibri" panose="020F0502020204030204" pitchFamily="34" charset="0"/>
                <a:ea typeface="Calibri" panose="020F0502020204030204" pitchFamily="34" charset="0"/>
                <a:cs typeface="Times New Roman" panose="02020603050405020304" pitchFamily="18" charset="0"/>
              </a:rPr>
              <a:t> se evidencia estudios que dan a favor de la CABG + MVR ya que disminuye la </a:t>
            </a:r>
            <a:r>
              <a:rPr lang="es-VE" dirty="0" err="1">
                <a:latin typeface="Calibri" panose="020F0502020204030204" pitchFamily="34" charset="0"/>
                <a:ea typeface="Calibri" panose="020F0502020204030204" pitchFamily="34" charset="0"/>
                <a:cs typeface="Times New Roman" panose="02020603050405020304" pitchFamily="18" charset="0"/>
              </a:rPr>
              <a:t>IMi</a:t>
            </a:r>
            <a:r>
              <a:rPr lang="es-VE" dirty="0">
                <a:latin typeface="Calibri" panose="020F0502020204030204" pitchFamily="34" charset="0"/>
                <a:ea typeface="Calibri" panose="020F0502020204030204" pitchFamily="34" charset="0"/>
                <a:cs typeface="Times New Roman" panose="02020603050405020304" pitchFamily="18" charset="0"/>
              </a:rPr>
              <a:t> en el seguimiento a pesar de no haber diferencia entre los grupos en puntos duros como mortalidad. Es por ello que existen los consensos de expertos donde se toma en cuenta la fracción de eyección para la decisión de la cirugía combinada y estas decisiones no dan el nivel de evidencia C, es decir, opinión de expertos. En el grupo de CABG sola no hay regresión de la </a:t>
            </a:r>
            <a:r>
              <a:rPr lang="es-VE" dirty="0" err="1">
                <a:latin typeface="Calibri" panose="020F0502020204030204" pitchFamily="34" charset="0"/>
                <a:ea typeface="Calibri" panose="020F0502020204030204" pitchFamily="34" charset="0"/>
                <a:cs typeface="Times New Roman" panose="02020603050405020304" pitchFamily="18" charset="0"/>
              </a:rPr>
              <a:t>IMi</a:t>
            </a:r>
            <a:r>
              <a:rPr lang="es-VE" dirty="0">
                <a:latin typeface="Calibri" panose="020F0502020204030204" pitchFamily="34" charset="0"/>
                <a:ea typeface="Calibri" panose="020F0502020204030204" pitchFamily="34" charset="0"/>
                <a:cs typeface="Times New Roman" panose="02020603050405020304" pitchFamily="18" charset="0"/>
              </a:rPr>
              <a:t>.</a:t>
            </a:r>
            <a:endParaRPr lang="es-V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VE" b="1" dirty="0">
                <a:latin typeface="Calibri" panose="020F0502020204030204" pitchFamily="34" charset="0"/>
                <a:ea typeface="Calibri" panose="020F0502020204030204" pitchFamily="34" charset="0"/>
                <a:cs typeface="Times New Roman" panose="02020603050405020304" pitchFamily="18" charset="0"/>
              </a:rPr>
              <a:t>En la gráfica D de la figura 3:</a:t>
            </a:r>
            <a:r>
              <a:rPr lang="es-VE" dirty="0">
                <a:latin typeface="Calibri" panose="020F0502020204030204" pitchFamily="34" charset="0"/>
                <a:ea typeface="Calibri" panose="020F0502020204030204" pitchFamily="34" charset="0"/>
                <a:cs typeface="Times New Roman" panose="02020603050405020304" pitchFamily="18" charset="0"/>
              </a:rPr>
              <a:t> se especifica no se debe sacar un promedio de la CF NYHA por ser  una variable cualitativa.</a:t>
            </a:r>
            <a:endParaRPr lang="es-V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s-VE" dirty="0">
                <a:latin typeface="Calibri" panose="020F0502020204030204" pitchFamily="34" charset="0"/>
                <a:ea typeface="Calibri" panose="020F0502020204030204" pitchFamily="34" charset="0"/>
                <a:cs typeface="Times New Roman" panose="02020603050405020304" pitchFamily="18" charset="0"/>
              </a:rPr>
              <a:t>Se debe tomar en cuenta el retraso para la resolución del paciente. Es decir desde la indicación hasta la realización de la cirugía, es un tiempo clave en cual puede progresar la cardiopatía isquémica y empeorar el pronóstico del paciente, en vista que se darán los cambios propios de remodelado miocárdico que se producen en el transcurrir  del tiempo.</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8984674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Resultado de imagen para pregunta de investigacion"/>
          <p:cNvPicPr>
            <a:picLocks noChangeAspect="1" noChangeArrowheads="1"/>
          </p:cNvPicPr>
          <p:nvPr/>
        </p:nvPicPr>
        <p:blipFill>
          <a:blip r:embed="rId2" cstate="print"/>
          <a:srcRect/>
          <a:stretch>
            <a:fillRect/>
          </a:stretch>
        </p:blipFill>
        <p:spPr bwMode="auto">
          <a:xfrm>
            <a:off x="429296" y="740322"/>
            <a:ext cx="4953028" cy="4953029"/>
          </a:xfrm>
          <a:prstGeom prst="rect">
            <a:avLst/>
          </a:prstGeom>
          <a:noFill/>
        </p:spPr>
      </p:pic>
      <p:sp>
        <p:nvSpPr>
          <p:cNvPr id="16386" name="AutoShape 2" descr="Resultado de imagen para pregunta de investigacion"/>
          <p:cNvSpPr>
            <a:spLocks noChangeAspect="1" noChangeArrowheads="1"/>
          </p:cNvSpPr>
          <p:nvPr/>
        </p:nvSpPr>
        <p:spPr bwMode="auto">
          <a:xfrm>
            <a:off x="1679576" y="-1531938"/>
            <a:ext cx="3228975" cy="3190876"/>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16388" name="AutoShape 4" descr="Resultado de imagen para pregunta de investigacion"/>
          <p:cNvSpPr>
            <a:spLocks noChangeAspect="1" noChangeArrowheads="1"/>
          </p:cNvSpPr>
          <p:nvPr/>
        </p:nvSpPr>
        <p:spPr bwMode="auto">
          <a:xfrm>
            <a:off x="1679576" y="-1531938"/>
            <a:ext cx="3228975" cy="3190876"/>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16390" name="AutoShape 6" descr="Resultado de imagen para pregunta de investigacion"/>
          <p:cNvSpPr>
            <a:spLocks noChangeAspect="1" noChangeArrowheads="1"/>
          </p:cNvSpPr>
          <p:nvPr/>
        </p:nvSpPr>
        <p:spPr bwMode="auto">
          <a:xfrm>
            <a:off x="1679576" y="-1531938"/>
            <a:ext cx="3228975" cy="3190876"/>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9" name="8 Llamada ovalada"/>
          <p:cNvSpPr/>
          <p:nvPr/>
        </p:nvSpPr>
        <p:spPr>
          <a:xfrm>
            <a:off x="4059517" y="740321"/>
            <a:ext cx="7917836" cy="2221819"/>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VE" sz="2800" b="1" dirty="0">
                <a:solidFill>
                  <a:schemeClr val="tx2">
                    <a:lumMod val="50000"/>
                  </a:schemeClr>
                </a:solidFill>
                <a:latin typeface="Calibri" panose="020F0502020204030204" pitchFamily="34" charset="0"/>
              </a:rPr>
              <a:t>Pregunta del ciclo</a:t>
            </a:r>
          </a:p>
          <a:p>
            <a:pPr algn="ctr"/>
            <a:r>
              <a:rPr lang="es-VE" sz="2800" b="1" dirty="0">
                <a:latin typeface="Calibri" panose="020F0502020204030204" pitchFamily="34" charset="0"/>
              </a:rPr>
              <a:t>¿Cuál es la conducta mas adecuada en el tratamiento de la insuficiencia mitral moderada de etiología isquémica?</a:t>
            </a:r>
          </a:p>
        </p:txBody>
      </p:sp>
    </p:spTree>
    <p:extLst>
      <p:ext uri="{BB962C8B-B14F-4D97-AF65-F5344CB8AC3E}">
        <p14:creationId xmlns:p14="http://schemas.microsoft.com/office/powerpoint/2010/main" xmlns="" val="3558170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65887" y="972312"/>
            <a:ext cx="7826258" cy="3752087"/>
          </a:xfrm>
          <a:prstGeom prst="rect">
            <a:avLst/>
          </a:prstGeom>
        </p:spPr>
      </p:pic>
    </p:spTree>
    <p:extLst>
      <p:ext uri="{BB962C8B-B14F-4D97-AF65-F5344CB8AC3E}">
        <p14:creationId xmlns:p14="http://schemas.microsoft.com/office/powerpoint/2010/main" xmlns="" val="3503898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VE" sz="5400" b="1" dirty="0"/>
              <a:t>MÉTODOS.</a:t>
            </a:r>
          </a:p>
        </p:txBody>
      </p:sp>
      <p:sp>
        <p:nvSpPr>
          <p:cNvPr id="4" name="3 Marcador de texto"/>
          <p:cNvSpPr>
            <a:spLocks noGrp="1"/>
          </p:cNvSpPr>
          <p:nvPr>
            <p:ph type="body" sz="quarter" idx="13"/>
          </p:nvPr>
        </p:nvSpPr>
        <p:spPr/>
        <p:txBody>
          <a:bodyPr/>
          <a:lstStyle/>
          <a:p>
            <a:pPr algn="ctr"/>
            <a:r>
              <a:rPr lang="es-VE" sz="4000" dirty="0">
                <a:solidFill>
                  <a:schemeClr val="tx1"/>
                </a:solidFill>
              </a:rPr>
              <a:t>OBJETIVO:</a:t>
            </a:r>
          </a:p>
        </p:txBody>
      </p:sp>
      <p:graphicFrame>
        <p:nvGraphicFramePr>
          <p:cNvPr id="5" name="4 Diagrama"/>
          <p:cNvGraphicFramePr/>
          <p:nvPr>
            <p:extLst/>
          </p:nvPr>
        </p:nvGraphicFramePr>
        <p:xfrm>
          <a:off x="1847510" y="854529"/>
          <a:ext cx="9163050" cy="4731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799065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314159" y="193653"/>
            <a:ext cx="7600950" cy="5807902"/>
          </a:xfrm>
          <a:prstGeom prst="rect">
            <a:avLst/>
          </a:prstGeom>
        </p:spPr>
      </p:pic>
    </p:spTree>
    <p:extLst>
      <p:ext uri="{BB962C8B-B14F-4D97-AF65-F5344CB8AC3E}">
        <p14:creationId xmlns:p14="http://schemas.microsoft.com/office/powerpoint/2010/main" xmlns="" val="1086738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p:txBody>
          <a:bodyPr/>
          <a:lstStyle/>
          <a:p>
            <a:pPr algn="ctr"/>
            <a:r>
              <a:rPr lang="es-VE" b="1" dirty="0" smtClean="0"/>
              <a:t>MÉTODOS.</a:t>
            </a:r>
            <a:endParaRPr lang="es-VE" b="1" dirty="0"/>
          </a:p>
        </p:txBody>
      </p:sp>
      <p:pic>
        <p:nvPicPr>
          <p:cNvPr id="6" name="Picture 2" descr="Resultado de imagen para busqueda"/>
          <p:cNvPicPr>
            <a:picLocks noChangeAspect="1" noChangeArrowheads="1"/>
          </p:cNvPicPr>
          <p:nvPr/>
        </p:nvPicPr>
        <p:blipFill>
          <a:blip r:embed="rId3" cstate="print"/>
          <a:srcRect t="7000" r="8002"/>
          <a:stretch>
            <a:fillRect/>
          </a:stretch>
        </p:blipFill>
        <p:spPr bwMode="auto">
          <a:xfrm>
            <a:off x="1909154" y="404665"/>
            <a:ext cx="1306526" cy="1316939"/>
          </a:xfrm>
          <a:prstGeom prst="rect">
            <a:avLst/>
          </a:prstGeom>
          <a:noFill/>
        </p:spPr>
      </p:pic>
      <p:sp>
        <p:nvSpPr>
          <p:cNvPr id="7" name="6 Flecha derecha"/>
          <p:cNvSpPr/>
          <p:nvPr/>
        </p:nvSpPr>
        <p:spPr>
          <a:xfrm>
            <a:off x="3296537" y="1560800"/>
            <a:ext cx="1368152" cy="58436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7 CuadroTexto"/>
          <p:cNvSpPr txBox="1"/>
          <p:nvPr/>
        </p:nvSpPr>
        <p:spPr>
          <a:xfrm>
            <a:off x="4799856" y="1652926"/>
            <a:ext cx="547260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b="1" dirty="0" smtClean="0"/>
              <a:t>           Resultados de interés </a:t>
            </a:r>
            <a:r>
              <a:rPr lang="es-ES" dirty="0" smtClean="0"/>
              <a:t>. </a:t>
            </a:r>
            <a:r>
              <a:rPr lang="es-ES" dirty="0"/>
              <a:t> </a:t>
            </a:r>
            <a:endParaRPr lang="en-US" dirty="0">
              <a:latin typeface="Tahoma" pitchFamily="34" charset="0"/>
              <a:ea typeface="Tahoma" pitchFamily="34" charset="0"/>
              <a:cs typeface="Tahoma" pitchFamily="34" charset="0"/>
            </a:endParaRPr>
          </a:p>
        </p:txBody>
      </p:sp>
      <p:sp>
        <p:nvSpPr>
          <p:cNvPr id="9" name="8 Flecha abajo"/>
          <p:cNvSpPr/>
          <p:nvPr/>
        </p:nvSpPr>
        <p:spPr>
          <a:xfrm>
            <a:off x="6924092" y="2183497"/>
            <a:ext cx="612068" cy="518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Título"/>
          <p:cNvSpPr txBox="1">
            <a:spLocks/>
          </p:cNvSpPr>
          <p:nvPr/>
        </p:nvSpPr>
        <p:spPr>
          <a:xfrm>
            <a:off x="4745546" y="136203"/>
            <a:ext cx="4705941" cy="576064"/>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800" b="1" dirty="0">
                <a:solidFill>
                  <a:schemeClr val="bg1"/>
                </a:solidFill>
                <a:latin typeface="Tahoma" pitchFamily="34" charset="0"/>
                <a:ea typeface="Tahoma" pitchFamily="34" charset="0"/>
                <a:cs typeface="Tahoma" pitchFamily="34" charset="0"/>
              </a:rPr>
              <a:t>Metodología</a:t>
            </a:r>
            <a:r>
              <a:rPr lang="es-ES" sz="2800" b="1" dirty="0">
                <a:latin typeface="Tahoma" pitchFamily="34" charset="0"/>
                <a:ea typeface="Tahoma" pitchFamily="34" charset="0"/>
                <a:cs typeface="Tahoma" pitchFamily="34" charset="0"/>
              </a:rPr>
              <a:t> </a:t>
            </a:r>
          </a:p>
        </p:txBody>
      </p:sp>
      <p:sp>
        <p:nvSpPr>
          <p:cNvPr id="12" name="11 CuadroTexto"/>
          <p:cNvSpPr txBox="1"/>
          <p:nvPr/>
        </p:nvSpPr>
        <p:spPr>
          <a:xfrm>
            <a:off x="4056178" y="3232096"/>
            <a:ext cx="6084676"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defTabSz="914400" eaLnBrk="0" fontAlgn="base" hangingPunct="0">
              <a:spcBef>
                <a:spcPct val="0"/>
              </a:spcBef>
              <a:spcAft>
                <a:spcPct val="0"/>
              </a:spcAft>
            </a:pPr>
            <a:r>
              <a:rPr lang="es-ES" altLang="es-VE" sz="2000" dirty="0" smtClean="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Mortalidad </a:t>
            </a:r>
            <a:r>
              <a:rPr lang="es-ES" altLang="es-VE" sz="2000"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temprana (30 días), reoperación por cualquier motivo, supervivencia </a:t>
            </a:r>
            <a:r>
              <a:rPr lang="es-ES" altLang="es-VE" sz="2000" dirty="0" smtClean="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altLang="es-VE" sz="2000"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tiempo hasta la muerte por cualquier causa), la </a:t>
            </a:r>
            <a:r>
              <a:rPr lang="es-ES" altLang="es-VE" sz="2000" dirty="0" smtClean="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función</a:t>
            </a:r>
            <a:r>
              <a:rPr lang="es-ES" altLang="es-VE" sz="2000" dirty="0" smtClean="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y </a:t>
            </a:r>
            <a:r>
              <a:rPr lang="es-ES" altLang="es-VE" sz="20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calidad de vida relacionada con la salud </a:t>
            </a:r>
            <a:endParaRPr lang="es-ES" altLang="es-VE" sz="3600" dirty="0">
              <a:solidFill>
                <a:schemeClr val="tx1"/>
              </a:solidFill>
              <a:latin typeface="Arial" panose="020B0604020202020204" pitchFamily="34" charset="0"/>
            </a:endParaRPr>
          </a:p>
        </p:txBody>
      </p:sp>
    </p:spTree>
    <p:extLst>
      <p:ext uri="{BB962C8B-B14F-4D97-AF65-F5344CB8AC3E}">
        <p14:creationId xmlns:p14="http://schemas.microsoft.com/office/powerpoint/2010/main" xmlns="" val="355630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0.05"/>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 calcmode="lin" valueType="num">
                                      <p:cBhvr>
                                        <p:cTn id="18" dur="500" fill="hold"/>
                                        <p:tgtEl>
                                          <p:spTgt spid="8"/>
                                        </p:tgtEl>
                                        <p:attrNameLst>
                                          <p:attrName>ppt_x</p:attrName>
                                        </p:attrNameLst>
                                      </p:cBhvr>
                                      <p:tavLst>
                                        <p:tav tm="0">
                                          <p:val>
                                            <p:strVal val="#ppt_x-.2"/>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strVal val="#ppt_w*0.05"/>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anim calcmode="lin" valueType="num">
                                      <p:cBhvr>
                                        <p:cTn id="27" dur="500" fill="hold"/>
                                        <p:tgtEl>
                                          <p:spTgt spid="9"/>
                                        </p:tgtEl>
                                        <p:attrNameLst>
                                          <p:attrName>ppt_x</p:attrName>
                                        </p:attrNameLst>
                                      </p:cBhvr>
                                      <p:tavLst>
                                        <p:tav tm="0">
                                          <p:val>
                                            <p:strVal val="#ppt_x-.2"/>
                                          </p:val>
                                        </p:tav>
                                        <p:tav tm="100000">
                                          <p:val>
                                            <p:strVal val="#ppt_x"/>
                                          </p:val>
                                        </p:tav>
                                      </p:tavLst>
                                    </p:anim>
                                    <p:anim calcmode="lin" valueType="num">
                                      <p:cBhvr>
                                        <p:cTn id="28" dur="500" fill="hold"/>
                                        <p:tgtEl>
                                          <p:spTgt spid="9"/>
                                        </p:tgtEl>
                                        <p:attrNameLst>
                                          <p:attrName>ppt_y</p:attrName>
                                        </p:attrNameLst>
                                      </p:cBhvr>
                                      <p:tavLst>
                                        <p:tav tm="0">
                                          <p:val>
                                            <p:strVal val="#ppt_y"/>
                                          </p:val>
                                        </p:tav>
                                        <p:tav tm="100000">
                                          <p:val>
                                            <p:strVal val="#ppt_y"/>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plus(in)">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txBox="1">
            <a:spLocks/>
          </p:cNvSpPr>
          <p:nvPr/>
        </p:nvSpPr>
        <p:spPr>
          <a:xfrm rot="16200000">
            <a:off x="-1672540" y="3575613"/>
            <a:ext cx="4829176" cy="954287"/>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kern="1200" cap="all" baseline="0">
                <a:solidFill>
                  <a:srgbClr val="024C96"/>
                </a:solidFill>
                <a:latin typeface="Century Gothic" panose="020B0502020202020204" pitchFamily="34" charset="0"/>
                <a:ea typeface="+mj-ea"/>
                <a:cs typeface="+mj-cs"/>
              </a:defRPr>
            </a:lvl1pPr>
          </a:lstStyle>
          <a:p>
            <a:pPr algn="ctr"/>
            <a:r>
              <a:rPr lang="es-VE" b="1" dirty="0">
                <a:solidFill>
                  <a:schemeClr val="tx1"/>
                </a:solidFill>
              </a:rPr>
              <a:t>MÉTODOS.</a:t>
            </a:r>
          </a:p>
        </p:txBody>
      </p:sp>
      <p:pic>
        <p:nvPicPr>
          <p:cNvPr id="7" name="Picture 2" descr="Resultado de imagen para busqueda"/>
          <p:cNvPicPr>
            <a:picLocks noChangeAspect="1" noChangeArrowheads="1"/>
          </p:cNvPicPr>
          <p:nvPr/>
        </p:nvPicPr>
        <p:blipFill>
          <a:blip r:embed="rId3" cstate="print"/>
          <a:srcRect t="7000" r="8002"/>
          <a:stretch>
            <a:fillRect/>
          </a:stretch>
        </p:blipFill>
        <p:spPr bwMode="auto">
          <a:xfrm>
            <a:off x="1679130" y="106235"/>
            <a:ext cx="1306526" cy="1316939"/>
          </a:xfrm>
          <a:prstGeom prst="rect">
            <a:avLst/>
          </a:prstGeom>
          <a:noFill/>
        </p:spPr>
      </p:pic>
      <p:sp>
        <p:nvSpPr>
          <p:cNvPr id="8" name="1 Título"/>
          <p:cNvSpPr txBox="1">
            <a:spLocks/>
          </p:cNvSpPr>
          <p:nvPr/>
        </p:nvSpPr>
        <p:spPr>
          <a:xfrm>
            <a:off x="4414396" y="476672"/>
            <a:ext cx="3913853" cy="576064"/>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400" b="1" dirty="0">
                <a:solidFill>
                  <a:schemeClr val="bg1"/>
                </a:solidFill>
                <a:latin typeface="Tahoma" pitchFamily="34" charset="0"/>
                <a:ea typeface="Tahoma" pitchFamily="34" charset="0"/>
                <a:cs typeface="Tahoma" pitchFamily="34" charset="0"/>
              </a:rPr>
              <a:t>Metodología </a:t>
            </a:r>
          </a:p>
        </p:txBody>
      </p:sp>
      <p:graphicFrame>
        <p:nvGraphicFramePr>
          <p:cNvPr id="11" name="10 Diagrama"/>
          <p:cNvGraphicFramePr/>
          <p:nvPr>
            <p:extLst/>
          </p:nvPr>
        </p:nvGraphicFramePr>
        <p:xfrm>
          <a:off x="2633418" y="1052736"/>
          <a:ext cx="8110782" cy="54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76226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sp>
        <p:nvSpPr>
          <p:cNvPr id="3" name="Marcador de contenido 2"/>
          <p:cNvSpPr>
            <a:spLocks noGrp="1"/>
          </p:cNvSpPr>
          <p:nvPr>
            <p:ph idx="1"/>
          </p:nvPr>
        </p:nvSpPr>
        <p:spPr/>
        <p:txBody>
          <a:bodyPr/>
          <a:lstStyle/>
          <a:p>
            <a:endParaRPr lang="es-VE"/>
          </a:p>
        </p:txBody>
      </p:sp>
      <p:pic>
        <p:nvPicPr>
          <p:cNvPr id="5" name="Imagen 4"/>
          <p:cNvPicPr>
            <a:picLocks noChangeAspect="1"/>
          </p:cNvPicPr>
          <p:nvPr/>
        </p:nvPicPr>
        <p:blipFill>
          <a:blip r:embed="rId3"/>
          <a:stretch>
            <a:fillRect/>
          </a:stretch>
        </p:blipFill>
        <p:spPr>
          <a:xfrm>
            <a:off x="512013" y="1152983"/>
            <a:ext cx="11029950" cy="4629150"/>
          </a:xfrm>
          <a:prstGeom prst="rect">
            <a:avLst/>
          </a:prstGeom>
        </p:spPr>
      </p:pic>
      <p:sp>
        <p:nvSpPr>
          <p:cNvPr id="4" name="Rectángulo 3"/>
          <p:cNvSpPr/>
          <p:nvPr/>
        </p:nvSpPr>
        <p:spPr>
          <a:xfrm>
            <a:off x="1221126" y="1822437"/>
            <a:ext cx="7037615" cy="199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CuadroTexto 5"/>
          <p:cNvSpPr txBox="1"/>
          <p:nvPr/>
        </p:nvSpPr>
        <p:spPr>
          <a:xfrm>
            <a:off x="10115920" y="1775919"/>
            <a:ext cx="1183451" cy="276999"/>
          </a:xfrm>
          <a:prstGeom prst="rect">
            <a:avLst/>
          </a:prstGeom>
          <a:noFill/>
        </p:spPr>
        <p:txBody>
          <a:bodyPr wrap="square" rtlCol="0">
            <a:spAutoFit/>
          </a:bodyPr>
          <a:lstStyle/>
          <a:p>
            <a:pPr algn="ctr"/>
            <a:r>
              <a:rPr lang="es-VE" sz="1200" dirty="0" smtClean="0">
                <a:solidFill>
                  <a:schemeClr val="tx2">
                    <a:lumMod val="10000"/>
                  </a:schemeClr>
                </a:solidFill>
              </a:rPr>
              <a:t>1/0,06 ═ 16,7</a:t>
            </a:r>
            <a:endParaRPr lang="es-VE" sz="1200" dirty="0">
              <a:solidFill>
                <a:schemeClr val="tx2">
                  <a:lumMod val="10000"/>
                </a:schemeClr>
              </a:solidFill>
            </a:endParaRPr>
          </a:p>
        </p:txBody>
      </p:sp>
      <p:sp>
        <p:nvSpPr>
          <p:cNvPr id="7" name="Rectángulo 6"/>
          <p:cNvSpPr/>
          <p:nvPr/>
        </p:nvSpPr>
        <p:spPr>
          <a:xfrm>
            <a:off x="1221126" y="2569440"/>
            <a:ext cx="7037615" cy="199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CuadroTexto 18"/>
          <p:cNvSpPr txBox="1"/>
          <p:nvPr/>
        </p:nvSpPr>
        <p:spPr>
          <a:xfrm>
            <a:off x="10163834" y="2532070"/>
            <a:ext cx="1183451" cy="276999"/>
          </a:xfrm>
          <a:prstGeom prst="rect">
            <a:avLst/>
          </a:prstGeom>
          <a:noFill/>
        </p:spPr>
        <p:txBody>
          <a:bodyPr wrap="square" rtlCol="0">
            <a:spAutoFit/>
          </a:bodyPr>
          <a:lstStyle/>
          <a:p>
            <a:pPr algn="ctr"/>
            <a:r>
              <a:rPr lang="es-VE" sz="1200" dirty="0" smtClean="0">
                <a:solidFill>
                  <a:schemeClr val="tx2">
                    <a:lumMod val="10000"/>
                  </a:schemeClr>
                </a:solidFill>
              </a:rPr>
              <a:t>1/0,28 ═ 3,6</a:t>
            </a:r>
            <a:endParaRPr lang="es-VE" sz="1200" dirty="0">
              <a:solidFill>
                <a:schemeClr val="tx2">
                  <a:lumMod val="10000"/>
                </a:schemeClr>
              </a:solidFill>
            </a:endParaRPr>
          </a:p>
        </p:txBody>
      </p:sp>
      <p:sp>
        <p:nvSpPr>
          <p:cNvPr id="20" name="Rectángulo 19"/>
          <p:cNvSpPr/>
          <p:nvPr/>
        </p:nvSpPr>
        <p:spPr>
          <a:xfrm>
            <a:off x="1221128" y="2809069"/>
            <a:ext cx="7273244" cy="159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1" name="Rectángulo 20"/>
          <p:cNvSpPr/>
          <p:nvPr/>
        </p:nvSpPr>
        <p:spPr>
          <a:xfrm>
            <a:off x="1103314" y="3200048"/>
            <a:ext cx="7273244" cy="159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Rectángulo 21"/>
          <p:cNvSpPr/>
          <p:nvPr/>
        </p:nvSpPr>
        <p:spPr>
          <a:xfrm>
            <a:off x="1221128" y="3556797"/>
            <a:ext cx="7273244" cy="159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CuadroTexto 22"/>
          <p:cNvSpPr txBox="1"/>
          <p:nvPr/>
        </p:nvSpPr>
        <p:spPr>
          <a:xfrm>
            <a:off x="10163833" y="2737223"/>
            <a:ext cx="1183451" cy="276999"/>
          </a:xfrm>
          <a:prstGeom prst="rect">
            <a:avLst/>
          </a:prstGeom>
          <a:noFill/>
        </p:spPr>
        <p:txBody>
          <a:bodyPr wrap="square" rtlCol="0">
            <a:spAutoFit/>
          </a:bodyPr>
          <a:lstStyle/>
          <a:p>
            <a:pPr algn="ctr"/>
            <a:r>
              <a:rPr lang="es-VE" sz="1200" dirty="0" smtClean="0">
                <a:solidFill>
                  <a:schemeClr val="tx2">
                    <a:lumMod val="10000"/>
                  </a:schemeClr>
                </a:solidFill>
              </a:rPr>
              <a:t>1/0,45 ═ 2,2</a:t>
            </a:r>
            <a:endParaRPr lang="es-VE" sz="1200" dirty="0">
              <a:solidFill>
                <a:schemeClr val="tx2">
                  <a:lumMod val="10000"/>
                </a:schemeClr>
              </a:solidFill>
            </a:endParaRPr>
          </a:p>
        </p:txBody>
      </p:sp>
      <p:sp>
        <p:nvSpPr>
          <p:cNvPr id="24" name="CuadroTexto 23"/>
          <p:cNvSpPr txBox="1"/>
          <p:nvPr/>
        </p:nvSpPr>
        <p:spPr>
          <a:xfrm>
            <a:off x="10149193" y="3190559"/>
            <a:ext cx="1183451" cy="276999"/>
          </a:xfrm>
          <a:prstGeom prst="rect">
            <a:avLst/>
          </a:prstGeom>
          <a:noFill/>
        </p:spPr>
        <p:txBody>
          <a:bodyPr wrap="square" rtlCol="0">
            <a:spAutoFit/>
          </a:bodyPr>
          <a:lstStyle/>
          <a:p>
            <a:pPr algn="ctr"/>
            <a:r>
              <a:rPr lang="es-VE" sz="1200" dirty="0" smtClean="0">
                <a:solidFill>
                  <a:schemeClr val="tx2">
                    <a:lumMod val="10000"/>
                  </a:schemeClr>
                </a:solidFill>
              </a:rPr>
              <a:t>1/0,51 ═ 1,96</a:t>
            </a:r>
            <a:endParaRPr lang="es-VE" sz="1200" dirty="0">
              <a:solidFill>
                <a:schemeClr val="tx2">
                  <a:lumMod val="10000"/>
                </a:schemeClr>
              </a:solidFill>
            </a:endParaRPr>
          </a:p>
        </p:txBody>
      </p:sp>
      <p:sp>
        <p:nvSpPr>
          <p:cNvPr id="25" name="CuadroTexto 24"/>
          <p:cNvSpPr txBox="1"/>
          <p:nvPr/>
        </p:nvSpPr>
        <p:spPr>
          <a:xfrm>
            <a:off x="10269349" y="3467558"/>
            <a:ext cx="1183451" cy="276999"/>
          </a:xfrm>
          <a:prstGeom prst="rect">
            <a:avLst/>
          </a:prstGeom>
          <a:noFill/>
        </p:spPr>
        <p:txBody>
          <a:bodyPr wrap="square" rtlCol="0">
            <a:spAutoFit/>
          </a:bodyPr>
          <a:lstStyle/>
          <a:p>
            <a:pPr algn="ctr"/>
            <a:r>
              <a:rPr lang="es-VE" sz="1200" dirty="0" smtClean="0">
                <a:solidFill>
                  <a:schemeClr val="tx2">
                    <a:lumMod val="10000"/>
                  </a:schemeClr>
                </a:solidFill>
              </a:rPr>
              <a:t>1/0,29 ═ 3,4</a:t>
            </a:r>
            <a:endParaRPr lang="es-VE" sz="1200" dirty="0">
              <a:solidFill>
                <a:schemeClr val="tx2">
                  <a:lumMod val="10000"/>
                </a:schemeClr>
              </a:solidFill>
            </a:endParaRPr>
          </a:p>
        </p:txBody>
      </p:sp>
      <p:sp>
        <p:nvSpPr>
          <p:cNvPr id="26" name="Rectángulo 25"/>
          <p:cNvSpPr/>
          <p:nvPr/>
        </p:nvSpPr>
        <p:spPr>
          <a:xfrm>
            <a:off x="1103314" y="4312716"/>
            <a:ext cx="7273244" cy="159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7" name="Flecha derecha 26"/>
          <p:cNvSpPr/>
          <p:nvPr/>
        </p:nvSpPr>
        <p:spPr>
          <a:xfrm>
            <a:off x="228599" y="1862164"/>
            <a:ext cx="906715" cy="19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8" name="Flecha derecha 27"/>
          <p:cNvSpPr/>
          <p:nvPr/>
        </p:nvSpPr>
        <p:spPr>
          <a:xfrm>
            <a:off x="213482" y="2547930"/>
            <a:ext cx="906715" cy="19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9" name="Flecha derecha 28"/>
          <p:cNvSpPr/>
          <p:nvPr/>
        </p:nvSpPr>
        <p:spPr>
          <a:xfrm>
            <a:off x="192753" y="2817594"/>
            <a:ext cx="906715" cy="19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Flecha derecha 30"/>
          <p:cNvSpPr/>
          <p:nvPr/>
        </p:nvSpPr>
        <p:spPr>
          <a:xfrm>
            <a:off x="110277" y="3541275"/>
            <a:ext cx="906715" cy="19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2" name="Flecha derecha 31"/>
          <p:cNvSpPr/>
          <p:nvPr/>
        </p:nvSpPr>
        <p:spPr>
          <a:xfrm>
            <a:off x="123867" y="4280079"/>
            <a:ext cx="906715" cy="19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3" name="Flecha derecha 32"/>
          <p:cNvSpPr/>
          <p:nvPr/>
        </p:nvSpPr>
        <p:spPr>
          <a:xfrm>
            <a:off x="130530" y="3176234"/>
            <a:ext cx="906715" cy="19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4" name="CuadroTexto 33"/>
          <p:cNvSpPr txBox="1"/>
          <p:nvPr/>
        </p:nvSpPr>
        <p:spPr>
          <a:xfrm>
            <a:off x="10269349" y="4210295"/>
            <a:ext cx="1183451" cy="276999"/>
          </a:xfrm>
          <a:prstGeom prst="rect">
            <a:avLst/>
          </a:prstGeom>
          <a:noFill/>
        </p:spPr>
        <p:txBody>
          <a:bodyPr wrap="square" rtlCol="0">
            <a:spAutoFit/>
          </a:bodyPr>
          <a:lstStyle/>
          <a:p>
            <a:pPr algn="ctr"/>
            <a:r>
              <a:rPr lang="es-VE" sz="1200" dirty="0" smtClean="0">
                <a:solidFill>
                  <a:schemeClr val="tx2">
                    <a:lumMod val="10000"/>
                  </a:schemeClr>
                </a:solidFill>
              </a:rPr>
              <a:t>1/0,47 ═ 2,1</a:t>
            </a:r>
            <a:endParaRPr lang="es-VE" sz="1200" dirty="0">
              <a:solidFill>
                <a:schemeClr val="tx2">
                  <a:lumMod val="10000"/>
                </a:schemeClr>
              </a:solidFill>
            </a:endParaRPr>
          </a:p>
        </p:txBody>
      </p:sp>
    </p:spTree>
    <p:extLst>
      <p:ext uri="{BB962C8B-B14F-4D97-AF65-F5344CB8AC3E}">
        <p14:creationId xmlns:p14="http://schemas.microsoft.com/office/powerpoint/2010/main" xmlns="" val="17186046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0" grpId="0" animBg="1"/>
      <p:bldP spid="21" grpId="0" animBg="1"/>
      <p:bldP spid="22" grpId="0" animBg="1"/>
      <p:bldP spid="2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526039" y="152400"/>
            <a:ext cx="10751561" cy="4848225"/>
          </a:xfrm>
          <a:prstGeom prst="rect">
            <a:avLst/>
          </a:prstGeom>
        </p:spPr>
      </p:pic>
      <p:pic>
        <p:nvPicPr>
          <p:cNvPr id="9" name="Imagen 8"/>
          <p:cNvPicPr>
            <a:picLocks noChangeAspect="1"/>
          </p:cNvPicPr>
          <p:nvPr/>
        </p:nvPicPr>
        <p:blipFill>
          <a:blip r:embed="rId4"/>
          <a:stretch>
            <a:fillRect/>
          </a:stretch>
        </p:blipFill>
        <p:spPr>
          <a:xfrm>
            <a:off x="2179926" y="5346555"/>
            <a:ext cx="9439275" cy="847725"/>
          </a:xfrm>
          <a:prstGeom prst="rect">
            <a:avLst/>
          </a:prstGeom>
        </p:spPr>
      </p:pic>
    </p:spTree>
    <p:extLst>
      <p:ext uri="{BB962C8B-B14F-4D97-AF65-F5344CB8AC3E}">
        <p14:creationId xmlns:p14="http://schemas.microsoft.com/office/powerpoint/2010/main" xmlns="" val="1984886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990850" y="285750"/>
            <a:ext cx="58864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3200" b="1" dirty="0" smtClean="0">
                <a:solidFill>
                  <a:schemeClr val="bg1"/>
                </a:solidFill>
              </a:rPr>
              <a:t>DATOS IMPORTANTES:</a:t>
            </a:r>
            <a:endParaRPr lang="es-VE" sz="3200" b="1" dirty="0">
              <a:solidFill>
                <a:schemeClr val="bg1"/>
              </a:solidFill>
            </a:endParaRPr>
          </a:p>
        </p:txBody>
      </p:sp>
      <p:sp>
        <p:nvSpPr>
          <p:cNvPr id="6" name="Rectángulo 5"/>
          <p:cNvSpPr/>
          <p:nvPr/>
        </p:nvSpPr>
        <p:spPr>
          <a:xfrm>
            <a:off x="3371850" y="1466850"/>
            <a:ext cx="7334250" cy="91440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12 </a:t>
            </a:r>
            <a:r>
              <a:rPr lang="es-ES" b="1" dirty="0">
                <a:solidFill>
                  <a:schemeClr val="bg1"/>
                </a:solidFill>
              </a:rPr>
              <a:t>artículos cumplieron con los criterios de inclusión y exclusión (Fig. 1) </a:t>
            </a:r>
            <a:r>
              <a:rPr lang="es-ES" b="1" dirty="0" smtClean="0">
                <a:solidFill>
                  <a:schemeClr val="bg1"/>
                </a:solidFill>
              </a:rPr>
              <a:t>Todos </a:t>
            </a:r>
            <a:r>
              <a:rPr lang="es-ES" b="1" dirty="0">
                <a:solidFill>
                  <a:schemeClr val="bg1"/>
                </a:solidFill>
              </a:rPr>
              <a:t>fueron retrospectivos y no aleatorios</a:t>
            </a:r>
            <a:endParaRPr lang="es-VE" b="1" dirty="0">
              <a:solidFill>
                <a:schemeClr val="bg1"/>
              </a:solidFill>
            </a:endParaRPr>
          </a:p>
        </p:txBody>
      </p:sp>
      <p:sp>
        <p:nvSpPr>
          <p:cNvPr id="7" name="Rectángulo 6"/>
          <p:cNvSpPr/>
          <p:nvPr/>
        </p:nvSpPr>
        <p:spPr>
          <a:xfrm>
            <a:off x="3790950" y="2590800"/>
            <a:ext cx="7658100" cy="120015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rPr>
              <a:t>Todos los estudios informaron una mortalidad a los 30 </a:t>
            </a:r>
            <a:r>
              <a:rPr lang="es-ES" sz="2000" b="1" dirty="0" smtClean="0">
                <a:solidFill>
                  <a:schemeClr val="bg1"/>
                </a:solidFill>
              </a:rPr>
              <a:t>días</a:t>
            </a:r>
          </a:p>
          <a:p>
            <a:pPr algn="ctr"/>
            <a:r>
              <a:rPr lang="es-ES" sz="2000" b="1" dirty="0">
                <a:solidFill>
                  <a:schemeClr val="bg1"/>
                </a:solidFill>
              </a:rPr>
              <a:t>5</a:t>
            </a:r>
            <a:r>
              <a:rPr lang="es-ES" sz="2000" b="1" dirty="0" smtClean="0">
                <a:solidFill>
                  <a:schemeClr val="bg1"/>
                </a:solidFill>
              </a:rPr>
              <a:t> estudios informaron la </a:t>
            </a:r>
            <a:r>
              <a:rPr lang="es-ES" sz="2000" b="1" dirty="0">
                <a:solidFill>
                  <a:schemeClr val="bg1"/>
                </a:solidFill>
              </a:rPr>
              <a:t>reoperación </a:t>
            </a:r>
            <a:r>
              <a:rPr lang="es-ES" sz="2000" b="1" dirty="0" smtClean="0">
                <a:solidFill>
                  <a:schemeClr val="bg1"/>
                </a:solidFill>
              </a:rPr>
              <a:t>  </a:t>
            </a:r>
            <a:endParaRPr lang="es-VE" sz="2000" b="1" dirty="0">
              <a:solidFill>
                <a:schemeClr val="bg1"/>
              </a:solidFill>
            </a:endParaRPr>
          </a:p>
        </p:txBody>
      </p:sp>
      <p:sp>
        <p:nvSpPr>
          <p:cNvPr id="8" name="Rectángulo 7"/>
          <p:cNvSpPr/>
          <p:nvPr/>
        </p:nvSpPr>
        <p:spPr>
          <a:xfrm>
            <a:off x="4152900" y="4000500"/>
            <a:ext cx="7658100" cy="129540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bg1"/>
                </a:solidFill>
              </a:rPr>
              <a:t>10 reportaron supervivencia</a:t>
            </a:r>
          </a:p>
          <a:p>
            <a:pPr algn="ctr"/>
            <a:endParaRPr lang="es-ES" sz="2000" b="1" dirty="0" smtClean="0">
              <a:solidFill>
                <a:schemeClr val="bg1"/>
              </a:solidFill>
            </a:endParaRPr>
          </a:p>
          <a:p>
            <a:pPr algn="ctr"/>
            <a:r>
              <a:rPr lang="es-ES" sz="2000" b="1" dirty="0">
                <a:solidFill>
                  <a:schemeClr val="bg1"/>
                </a:solidFill>
              </a:rPr>
              <a:t>Los resultados funcionales y la calidad de vida relacionada con la salud no se informaron en ningún estudio</a:t>
            </a:r>
            <a:r>
              <a:rPr lang="es-ES" sz="2000" b="1" dirty="0" smtClean="0">
                <a:solidFill>
                  <a:schemeClr val="bg1"/>
                </a:solidFill>
              </a:rPr>
              <a:t> </a:t>
            </a:r>
            <a:endParaRPr lang="es-VE" sz="2000" b="1" dirty="0">
              <a:solidFill>
                <a:schemeClr val="bg1"/>
              </a:solidFill>
            </a:endParaRPr>
          </a:p>
        </p:txBody>
      </p:sp>
      <p:sp>
        <p:nvSpPr>
          <p:cNvPr id="9" name="Rectángulo 8"/>
          <p:cNvSpPr/>
          <p:nvPr/>
        </p:nvSpPr>
        <p:spPr>
          <a:xfrm>
            <a:off x="3371850" y="1924050"/>
            <a:ext cx="8077200" cy="29595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r>
              <a:rPr lang="es-ES" altLang="es-VE"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Los estudios describieron un total de 2747 pacientes. de los cuales </a:t>
            </a:r>
            <a:r>
              <a:rPr lang="es-ES" altLang="es-VE"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1713 </a:t>
            </a:r>
            <a:r>
              <a:rPr lang="es-ES" altLang="es-VE"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(62.3%) se sometieron a </a:t>
            </a:r>
            <a:r>
              <a:rPr lang="es-ES" altLang="es-VE"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reemplazo </a:t>
            </a:r>
            <a:r>
              <a:rPr lang="es-ES" altLang="es-VE"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 </a:t>
            </a:r>
            <a:r>
              <a:rPr lang="es-ES" altLang="es-VE"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1034 </a:t>
            </a:r>
            <a:r>
              <a:rPr lang="es-ES" altLang="es-VE"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(37.7%) se sometieron a </a:t>
            </a:r>
            <a:r>
              <a:rPr lang="es-ES" altLang="es-VE"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reparación VM</a:t>
            </a:r>
            <a:r>
              <a:rPr lang="es-VE" altLang="es-VE" sz="2000" b="1" dirty="0" smtClean="0">
                <a:solidFill>
                  <a:schemeClr val="bg1"/>
                </a:solidFill>
              </a:rPr>
              <a:t> </a:t>
            </a:r>
            <a:endParaRPr lang="es-VE" altLang="es-VE" sz="3600" b="1" dirty="0">
              <a:solidFill>
                <a:schemeClr val="bg1"/>
              </a:solidFill>
              <a:latin typeface="Arial" panose="020B0604020202020204" pitchFamily="34" charset="0"/>
            </a:endParaRPr>
          </a:p>
        </p:txBody>
      </p:sp>
    </p:spTree>
    <p:extLst>
      <p:ext uri="{BB962C8B-B14F-4D97-AF65-F5344CB8AC3E}">
        <p14:creationId xmlns:p14="http://schemas.microsoft.com/office/powerpoint/2010/main" xmlns="" val="179343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s-VE" b="1" dirty="0" smtClean="0"/>
              <a:t>Aportes del grupo</a:t>
            </a:r>
            <a:endParaRPr lang="es-VE" b="1" dirty="0"/>
          </a:p>
        </p:txBody>
      </p:sp>
      <p:graphicFrame>
        <p:nvGraphicFramePr>
          <p:cNvPr id="8" name="7 Diagrama"/>
          <p:cNvGraphicFramePr/>
          <p:nvPr>
            <p:extLst>
              <p:ext uri="{D42A27DB-BD31-4B8C-83A1-F6EECF244321}">
                <p14:modId xmlns:p14="http://schemas.microsoft.com/office/powerpoint/2010/main" xmlns="" val="208676480"/>
              </p:ext>
            </p:extLst>
          </p:nvPr>
        </p:nvGraphicFramePr>
        <p:xfrm>
          <a:off x="3133726" y="506186"/>
          <a:ext cx="7419975" cy="6085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4709719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s-VE" b="1" dirty="0" smtClean="0"/>
              <a:t>Aportes del grupo</a:t>
            </a:r>
            <a:endParaRPr lang="es-VE" b="1" dirty="0"/>
          </a:p>
        </p:txBody>
      </p:sp>
      <p:graphicFrame>
        <p:nvGraphicFramePr>
          <p:cNvPr id="8" name="7 Diagrama"/>
          <p:cNvGraphicFramePr/>
          <p:nvPr>
            <p:extLst>
              <p:ext uri="{D42A27DB-BD31-4B8C-83A1-F6EECF244321}">
                <p14:modId xmlns:p14="http://schemas.microsoft.com/office/powerpoint/2010/main" xmlns="" val="986222428"/>
              </p:ext>
            </p:extLst>
          </p:nvPr>
        </p:nvGraphicFramePr>
        <p:xfrm>
          <a:off x="3133726" y="438150"/>
          <a:ext cx="7419975" cy="615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1558593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805845" y="2448072"/>
            <a:ext cx="10925175" cy="2811618"/>
          </a:xfrm>
          <a:prstGeom prst="rect">
            <a:avLst/>
          </a:prstGeom>
        </p:spPr>
      </p:pic>
      <p:sp>
        <p:nvSpPr>
          <p:cNvPr id="5" name="CuadroTexto 4"/>
          <p:cNvSpPr txBox="1"/>
          <p:nvPr/>
        </p:nvSpPr>
        <p:spPr>
          <a:xfrm>
            <a:off x="1085094" y="4248220"/>
            <a:ext cx="10366676" cy="1048094"/>
          </a:xfrm>
          <a:prstGeom prst="rect">
            <a:avLst/>
          </a:prstGeom>
          <a:solidFill>
            <a:srgbClr val="FFFF00">
              <a:alpha val="34000"/>
            </a:srgbClr>
          </a:solidFill>
        </p:spPr>
        <p:txBody>
          <a:bodyPr wrap="square" rtlCol="0">
            <a:spAutoFit/>
          </a:bodyPr>
          <a:lstStyle/>
          <a:p>
            <a:endParaRPr lang="es-VE" dirty="0"/>
          </a:p>
        </p:txBody>
      </p:sp>
      <p:pic>
        <p:nvPicPr>
          <p:cNvPr id="6" name="Imagen 5"/>
          <p:cNvPicPr>
            <a:picLocks noChangeAspect="1"/>
          </p:cNvPicPr>
          <p:nvPr/>
        </p:nvPicPr>
        <p:blipFill>
          <a:blip r:embed="rId4"/>
          <a:stretch>
            <a:fillRect/>
          </a:stretch>
        </p:blipFill>
        <p:spPr>
          <a:xfrm>
            <a:off x="168955" y="116114"/>
            <a:ext cx="5520645" cy="1915885"/>
          </a:xfrm>
          <a:prstGeom prst="rect">
            <a:avLst/>
          </a:prstGeom>
        </p:spPr>
      </p:pic>
      <p:sp>
        <p:nvSpPr>
          <p:cNvPr id="7" name="Rectángulo 6"/>
          <p:cNvSpPr/>
          <p:nvPr/>
        </p:nvSpPr>
        <p:spPr>
          <a:xfrm>
            <a:off x="7618597" y="1085874"/>
            <a:ext cx="2300694" cy="584775"/>
          </a:xfrm>
          <a:prstGeom prst="rect">
            <a:avLst/>
          </a:prstGeom>
        </p:spPr>
        <p:txBody>
          <a:bodyPr wrap="none">
            <a:spAutoFit/>
          </a:bodyPr>
          <a:lstStyle/>
          <a:p>
            <a:r>
              <a:rPr lang="es-VE" sz="3200" b="1" dirty="0" err="1">
                <a:latin typeface="Calibri" panose="020F0502020204030204" pitchFamily="34" charset="0"/>
              </a:rPr>
              <a:t>Intervention</a:t>
            </a:r>
            <a:endParaRPr lang="es-VE" sz="3200" dirty="0">
              <a:latin typeface="Calibri" panose="020F0502020204030204" pitchFamily="34" charset="0"/>
            </a:endParaRPr>
          </a:p>
        </p:txBody>
      </p:sp>
    </p:spTree>
    <p:extLst>
      <p:ext uri="{BB962C8B-B14F-4D97-AF65-F5344CB8AC3E}">
        <p14:creationId xmlns:p14="http://schemas.microsoft.com/office/powerpoint/2010/main" xmlns="" val="1867153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90919" y="787930"/>
            <a:ext cx="8345510" cy="4136004"/>
          </a:xfrm>
          <a:prstGeom prst="rect">
            <a:avLst/>
          </a:prstGeom>
        </p:spPr>
        <p:txBody>
          <a:bodyPr wrap="square">
            <a:spAutoFit/>
          </a:bodyPr>
          <a:lstStyle/>
          <a:p>
            <a:pPr>
              <a:lnSpc>
                <a:spcPct val="115000"/>
              </a:lnSpc>
              <a:spcAft>
                <a:spcPts val="1000"/>
              </a:spcAft>
            </a:pPr>
            <a:r>
              <a:rPr lang="es-ES" b="1" dirty="0">
                <a:latin typeface="Arial" panose="020B0604020202020204" pitchFamily="34" charset="0"/>
                <a:ea typeface="Calibri" panose="020F0502020204030204" pitchFamily="34" charset="0"/>
                <a:cs typeface="Times New Roman" panose="02020603050405020304" pitchFamily="18" charset="0"/>
              </a:rPr>
              <a:t>OBSERVACIONES AL ARTÍCULO SEGÚN LO DISCUTIDO EN LA SESION</a:t>
            </a:r>
            <a:r>
              <a:rPr lang="es-ES" b="1" dirty="0" smtClean="0">
                <a:latin typeface="Arial" panose="020B0604020202020204" pitchFamily="34" charset="0"/>
                <a:ea typeface="Calibri" panose="020F0502020204030204" pitchFamily="34" charset="0"/>
                <a:cs typeface="Times New Roman" panose="02020603050405020304" pitchFamily="18" charset="0"/>
              </a:rPr>
              <a:t>:</a:t>
            </a:r>
          </a:p>
          <a:p>
            <a:pPr>
              <a:lnSpc>
                <a:spcPct val="115000"/>
              </a:lnSpc>
              <a:spcAft>
                <a:spcPts val="1000"/>
              </a:spcAft>
            </a:pPr>
            <a:endParaRPr lang="es-V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200"/>
              <a:buFont typeface="+mj-lt"/>
              <a:buAutoNum type="arabicPeriod"/>
            </a:pPr>
            <a:r>
              <a:rPr lang="es-VE" dirty="0">
                <a:latin typeface="Arial" panose="020B0604020202020204" pitchFamily="34" charset="0"/>
                <a:ea typeface="Calibri" panose="020F0502020204030204" pitchFamily="34" charset="0"/>
                <a:cs typeface="Times New Roman" panose="02020603050405020304" pitchFamily="18" charset="0"/>
              </a:rPr>
              <a:t>El estudio no tomó en cuenta ni reportó todos los resultados de interés planteados al inicio de la revisión.</a:t>
            </a:r>
            <a:endParaRPr lang="es-V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200"/>
              <a:buFont typeface="+mj-lt"/>
              <a:buAutoNum type="arabicPeriod"/>
            </a:pPr>
            <a:r>
              <a:rPr lang="es-VE" dirty="0">
                <a:latin typeface="Arial" panose="020B0604020202020204" pitchFamily="34" charset="0"/>
                <a:ea typeface="Calibri" panose="020F0502020204030204" pitchFamily="34" charset="0"/>
                <a:cs typeface="Times New Roman" panose="02020603050405020304" pitchFamily="18" charset="0"/>
              </a:rPr>
              <a:t>En lugar de llamar “estimados de tamaño de efecto” al estadístico, sería más correcto llamarlo “estimados de magnitud de efecto”.</a:t>
            </a:r>
            <a:endParaRPr lang="es-V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200"/>
              <a:buFont typeface="+mj-lt"/>
              <a:buAutoNum type="arabicPeriod"/>
            </a:pPr>
            <a:r>
              <a:rPr lang="es-VE" dirty="0">
                <a:latin typeface="Arial" panose="020B0604020202020204" pitchFamily="34" charset="0"/>
                <a:ea typeface="Calibri" panose="020F0502020204030204" pitchFamily="34" charset="0"/>
                <a:cs typeface="Times New Roman" panose="02020603050405020304" pitchFamily="18" charset="0"/>
              </a:rPr>
              <a:t>La ausencia de evaluación de sesgo de publicación es una de las debilidades del estudio.</a:t>
            </a:r>
            <a:endParaRPr lang="es-V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200"/>
              <a:buFont typeface="+mj-lt"/>
              <a:buAutoNum type="arabicPeriod"/>
            </a:pPr>
            <a:r>
              <a:rPr lang="es-VE" dirty="0">
                <a:latin typeface="Arial" panose="020B0604020202020204" pitchFamily="34" charset="0"/>
                <a:ea typeface="Calibri" panose="020F0502020204030204" pitchFamily="34" charset="0"/>
                <a:cs typeface="Times New Roman" panose="02020603050405020304" pitchFamily="18" charset="0"/>
              </a:rPr>
              <a:t>No se especifica la edad de los participantes en los estudios revisados, ni siquiera los grupo etarios a considerar. Es importante saber las edades y no solamente que esta variable haya sido considerada para el </a:t>
            </a:r>
            <a:r>
              <a:rPr lang="es-VE" dirty="0" err="1">
                <a:latin typeface="Arial" panose="020B0604020202020204" pitchFamily="34" charset="0"/>
                <a:ea typeface="Calibri" panose="020F0502020204030204" pitchFamily="34" charset="0"/>
                <a:cs typeface="Times New Roman" panose="02020603050405020304" pitchFamily="18" charset="0"/>
              </a:rPr>
              <a:t>pareamiento</a:t>
            </a:r>
            <a:r>
              <a:rPr lang="es-VE" dirty="0">
                <a:latin typeface="Arial" panose="020B0604020202020204" pitchFamily="34" charset="0"/>
                <a:ea typeface="Calibri" panose="020F0502020204030204" pitchFamily="34" charset="0"/>
                <a:cs typeface="Times New Roman" panose="02020603050405020304" pitchFamily="18" charset="0"/>
              </a:rPr>
              <a:t> de los resultados (“</a:t>
            </a:r>
            <a:r>
              <a:rPr lang="es-VE" dirty="0" err="1">
                <a:latin typeface="Arial" panose="020B0604020202020204" pitchFamily="34" charset="0"/>
                <a:ea typeface="Calibri" panose="020F0502020204030204" pitchFamily="34" charset="0"/>
                <a:cs typeface="Times New Roman" panose="02020603050405020304" pitchFamily="18" charset="0"/>
              </a:rPr>
              <a:t>matching</a:t>
            </a:r>
            <a:r>
              <a:rPr lang="es-VE" dirty="0">
                <a:latin typeface="Arial" panose="020B0604020202020204" pitchFamily="34" charset="0"/>
                <a:ea typeface="Calibri" panose="020F0502020204030204" pitchFamily="34" charset="0"/>
                <a:cs typeface="Times New Roman" panose="02020603050405020304" pitchFamily="18" charset="0"/>
              </a:rPr>
              <a:t>”).</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8748186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28800" y="749019"/>
            <a:ext cx="7946265" cy="4445832"/>
          </a:xfrm>
          <a:prstGeom prst="rect">
            <a:avLst/>
          </a:prstGeom>
        </p:spPr>
        <p:txBody>
          <a:bodyPr wrap="square">
            <a:spAutoFit/>
          </a:bodyPr>
          <a:lstStyle/>
          <a:p>
            <a:pPr marL="342900" lvl="0" indent="-342900" algn="just">
              <a:lnSpc>
                <a:spcPct val="115000"/>
              </a:lnSpc>
              <a:spcAft>
                <a:spcPts val="0"/>
              </a:spcAft>
              <a:buSzPts val="1200"/>
              <a:buAutoNum type="arabicPeriod" startAt="5"/>
            </a:pPr>
            <a:r>
              <a:rPr lang="es-VE" dirty="0" smtClean="0">
                <a:latin typeface="Arial" panose="020B0604020202020204" pitchFamily="34" charset="0"/>
                <a:ea typeface="Calibri" panose="020F0502020204030204" pitchFamily="34" charset="0"/>
                <a:cs typeface="Times New Roman" panose="02020603050405020304" pitchFamily="18" charset="0"/>
              </a:rPr>
              <a:t>En </a:t>
            </a:r>
            <a:r>
              <a:rPr lang="es-VE" dirty="0">
                <a:latin typeface="Arial" panose="020B0604020202020204" pitchFamily="34" charset="0"/>
                <a:ea typeface="Calibri" panose="020F0502020204030204" pitchFamily="34" charset="0"/>
                <a:cs typeface="Times New Roman" panose="02020603050405020304" pitchFamily="18" charset="0"/>
              </a:rPr>
              <a:t>la figura 3: Es una debilidad de esta revisión que los factores de confusión considerados (encontrados) sean diferentes en cada </a:t>
            </a:r>
            <a:r>
              <a:rPr lang="es-VE" dirty="0" smtClean="0">
                <a:latin typeface="Arial" panose="020B0604020202020204" pitchFamily="34" charset="0"/>
                <a:ea typeface="Calibri" panose="020F0502020204030204" pitchFamily="34" charset="0"/>
                <a:cs typeface="Times New Roman" panose="02020603050405020304" pitchFamily="18" charset="0"/>
              </a:rPr>
              <a:t>estudio.</a:t>
            </a:r>
          </a:p>
          <a:p>
            <a:pPr marL="342900" lvl="0" indent="-342900" algn="just">
              <a:lnSpc>
                <a:spcPct val="115000"/>
              </a:lnSpc>
              <a:spcAft>
                <a:spcPts val="0"/>
              </a:spcAft>
              <a:buSzPts val="1200"/>
              <a:buAutoNum type="arabicPeriod" startAt="5"/>
            </a:pPr>
            <a:endParaRPr lang="es-V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200"/>
              <a:buAutoNum type="arabicPeriod" startAt="5"/>
            </a:pPr>
            <a:r>
              <a:rPr lang="es-VE" dirty="0" smtClean="0">
                <a:latin typeface="Arial" panose="020B0604020202020204" pitchFamily="34" charset="0"/>
                <a:ea typeface="Calibri" panose="020F0502020204030204" pitchFamily="34" charset="0"/>
                <a:cs typeface="Times New Roman" panose="02020603050405020304" pitchFamily="18" charset="0"/>
              </a:rPr>
              <a:t>En </a:t>
            </a:r>
            <a:r>
              <a:rPr lang="es-VE" dirty="0">
                <a:latin typeface="Arial" panose="020B0604020202020204" pitchFamily="34" charset="0"/>
                <a:ea typeface="Calibri" panose="020F0502020204030204" pitchFamily="34" charset="0"/>
                <a:cs typeface="Times New Roman" panose="02020603050405020304" pitchFamily="18" charset="0"/>
              </a:rPr>
              <a:t>la figura 3: En los estudios que muestran </a:t>
            </a:r>
            <a:r>
              <a:rPr lang="es-VE" dirty="0" err="1">
                <a:latin typeface="Arial" panose="020B0604020202020204" pitchFamily="34" charset="0"/>
                <a:ea typeface="Calibri" panose="020F0502020204030204" pitchFamily="34" charset="0"/>
                <a:cs typeface="Times New Roman" panose="02020603050405020304" pitchFamily="18" charset="0"/>
              </a:rPr>
              <a:t>Hazard</a:t>
            </a:r>
            <a:r>
              <a:rPr lang="es-VE" dirty="0">
                <a:latin typeface="Arial" panose="020B0604020202020204" pitchFamily="34" charset="0"/>
                <a:ea typeface="Calibri" panose="020F0502020204030204" pitchFamily="34" charset="0"/>
                <a:cs typeface="Times New Roman" panose="02020603050405020304" pitchFamily="18" charset="0"/>
              </a:rPr>
              <a:t> Ratio (HR) ajustado, no se presenta el HR previo al ajuste, lo que permitiría establecer comparaciones sobre resultados antes y después del </a:t>
            </a:r>
            <a:r>
              <a:rPr lang="es-VE" dirty="0" smtClean="0">
                <a:latin typeface="Arial" panose="020B0604020202020204" pitchFamily="34" charset="0"/>
                <a:ea typeface="Calibri" panose="020F0502020204030204" pitchFamily="34" charset="0"/>
                <a:cs typeface="Times New Roman" panose="02020603050405020304" pitchFamily="18" charset="0"/>
              </a:rPr>
              <a:t>ajuste.</a:t>
            </a:r>
          </a:p>
          <a:p>
            <a:pPr marL="342900" lvl="0" indent="-342900" algn="just">
              <a:lnSpc>
                <a:spcPct val="115000"/>
              </a:lnSpc>
              <a:spcAft>
                <a:spcPts val="0"/>
              </a:spcAft>
              <a:buSzPts val="1200"/>
              <a:buAutoNum type="arabicPeriod" startAt="5"/>
            </a:pPr>
            <a:endParaRPr lang="es-VE"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200"/>
              <a:buAutoNum type="arabicPeriod" startAt="5"/>
            </a:pPr>
            <a:r>
              <a:rPr lang="es-VE" dirty="0" smtClean="0">
                <a:latin typeface="Arial" panose="020B0604020202020204" pitchFamily="34" charset="0"/>
                <a:ea typeface="Calibri" panose="020F0502020204030204" pitchFamily="34" charset="0"/>
                <a:cs typeface="Times New Roman" panose="02020603050405020304" pitchFamily="18" charset="0"/>
              </a:rPr>
              <a:t>En </a:t>
            </a:r>
            <a:r>
              <a:rPr lang="es-VE" dirty="0">
                <a:latin typeface="Arial" panose="020B0604020202020204" pitchFamily="34" charset="0"/>
                <a:ea typeface="Calibri" panose="020F0502020204030204" pitchFamily="34" charset="0"/>
                <a:cs typeface="Times New Roman" panose="02020603050405020304" pitchFamily="18" charset="0"/>
              </a:rPr>
              <a:t>la discusión del artículo: Existen conclusiones cuyos resultados no se evidencian en ninguna de las tablas ni en los </a:t>
            </a:r>
            <a:r>
              <a:rPr lang="es-VE" dirty="0" smtClean="0">
                <a:latin typeface="Arial" panose="020B0604020202020204" pitchFamily="34" charset="0"/>
                <a:ea typeface="Calibri" panose="020F0502020204030204" pitchFamily="34" charset="0"/>
                <a:cs typeface="Times New Roman" panose="02020603050405020304" pitchFamily="18" charset="0"/>
              </a:rPr>
              <a:t>gráficos.</a:t>
            </a:r>
          </a:p>
          <a:p>
            <a:pPr marL="342900" lvl="0" indent="-342900" algn="just">
              <a:lnSpc>
                <a:spcPct val="115000"/>
              </a:lnSpc>
              <a:spcAft>
                <a:spcPts val="0"/>
              </a:spcAft>
              <a:buSzPts val="1200"/>
              <a:buAutoNum type="arabicPeriod" startAt="5"/>
            </a:pPr>
            <a:endParaRPr lang="es-VE"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200"/>
              <a:buAutoNum type="arabicPeriod" startAt="5"/>
            </a:pPr>
            <a:r>
              <a:rPr lang="es-VE" dirty="0" smtClean="0">
                <a:latin typeface="Arial" panose="020B0604020202020204" pitchFamily="34" charset="0"/>
                <a:ea typeface="Calibri" panose="020F0502020204030204" pitchFamily="34" charset="0"/>
                <a:cs typeface="Times New Roman" panose="02020603050405020304" pitchFamily="18" charset="0"/>
              </a:rPr>
              <a:t>Hubiese </a:t>
            </a:r>
            <a:r>
              <a:rPr lang="es-VE" dirty="0">
                <a:latin typeface="Arial" panose="020B0604020202020204" pitchFamily="34" charset="0"/>
                <a:ea typeface="Calibri" panose="020F0502020204030204" pitchFamily="34" charset="0"/>
                <a:cs typeface="Times New Roman" panose="02020603050405020304" pitchFamily="18" charset="0"/>
              </a:rPr>
              <a:t>sido interesante saber características </a:t>
            </a:r>
            <a:r>
              <a:rPr lang="es-VE" dirty="0" err="1">
                <a:latin typeface="Arial" panose="020B0604020202020204" pitchFamily="34" charset="0"/>
                <a:ea typeface="Calibri" panose="020F0502020204030204" pitchFamily="34" charset="0"/>
                <a:cs typeface="Times New Roman" panose="02020603050405020304" pitchFamily="18" charset="0"/>
              </a:rPr>
              <a:t>ecocardiográficas</a:t>
            </a:r>
            <a:r>
              <a:rPr lang="es-VE" dirty="0">
                <a:latin typeface="Arial" panose="020B0604020202020204" pitchFamily="34" charset="0"/>
                <a:ea typeface="Calibri" panose="020F0502020204030204" pitchFamily="34" charset="0"/>
                <a:cs typeface="Times New Roman" panose="02020603050405020304" pitchFamily="18" charset="0"/>
              </a:rPr>
              <a:t> que toman en cuenta los cirujanos cardiovasculares desde 2016 previo a la cirugía (</a:t>
            </a:r>
            <a:r>
              <a:rPr lang="es-VE" dirty="0" err="1">
                <a:latin typeface="Arial" panose="020B0604020202020204" pitchFamily="34" charset="0"/>
                <a:ea typeface="Calibri" panose="020F0502020204030204" pitchFamily="34" charset="0"/>
                <a:cs typeface="Times New Roman" panose="02020603050405020304" pitchFamily="18" charset="0"/>
              </a:rPr>
              <a:t>Tethering</a:t>
            </a:r>
            <a:r>
              <a:rPr lang="es-VE" dirty="0">
                <a:latin typeface="Arial" panose="020B0604020202020204" pitchFamily="34" charset="0"/>
                <a:ea typeface="Calibri" panose="020F0502020204030204" pitchFamily="34" charset="0"/>
                <a:cs typeface="Times New Roman" panose="02020603050405020304" pitchFamily="18" charset="0"/>
              </a:rPr>
              <a:t>, por ejemplo). Sin embargo, es importante recordar que este artículo fue publicado en 2011.</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080530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96 Rectángulo"/>
          <p:cNvSpPr/>
          <p:nvPr/>
        </p:nvSpPr>
        <p:spPr>
          <a:xfrm>
            <a:off x="3677224" y="2287669"/>
            <a:ext cx="6990776" cy="4064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030" name="Picture 6" descr="Resultado de imagen para reloj"/>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87876" y="2826181"/>
            <a:ext cx="554133" cy="55413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Resultado de imagen para aprobado"/>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2094" t="17019" r="17763" b="20360"/>
          <a:stretch/>
        </p:blipFill>
        <p:spPr bwMode="auto">
          <a:xfrm>
            <a:off x="10220321" y="2260467"/>
            <a:ext cx="400379" cy="48276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3677224" y="78696"/>
            <a:ext cx="6990776" cy="221424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VE"/>
          </a:p>
        </p:txBody>
      </p:sp>
      <p:sp>
        <p:nvSpPr>
          <p:cNvPr id="16" name="15 Rectángulo"/>
          <p:cNvSpPr/>
          <p:nvPr/>
        </p:nvSpPr>
        <p:spPr>
          <a:xfrm>
            <a:off x="1524000" y="1"/>
            <a:ext cx="881704" cy="6858000"/>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Rectángulo"/>
          <p:cNvSpPr/>
          <p:nvPr/>
        </p:nvSpPr>
        <p:spPr>
          <a:xfrm>
            <a:off x="2425614" y="8671"/>
            <a:ext cx="122211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7" name="16 Pentágono"/>
          <p:cNvSpPr/>
          <p:nvPr/>
        </p:nvSpPr>
        <p:spPr>
          <a:xfrm rot="16200000">
            <a:off x="1672565" y="156673"/>
            <a:ext cx="684079" cy="393696"/>
          </a:xfrm>
          <a:prstGeom prst="homePlate">
            <a:avLst>
              <a:gd name="adj" fmla="val 418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17 Pentágono"/>
          <p:cNvSpPr/>
          <p:nvPr/>
        </p:nvSpPr>
        <p:spPr>
          <a:xfrm rot="5400000">
            <a:off x="1748247" y="6409106"/>
            <a:ext cx="532715" cy="393699"/>
          </a:xfrm>
          <a:prstGeom prst="homePlate">
            <a:avLst>
              <a:gd name="adj" fmla="val 418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11 CuadroTexto"/>
          <p:cNvSpPr txBox="1"/>
          <p:nvPr/>
        </p:nvSpPr>
        <p:spPr>
          <a:xfrm rot="5400000" flipV="1">
            <a:off x="-1251277" y="3075058"/>
            <a:ext cx="6525345" cy="707886"/>
          </a:xfrm>
          <a:prstGeom prst="rect">
            <a:avLst/>
          </a:prstGeom>
          <a:solidFill>
            <a:schemeClr val="bg1"/>
          </a:solidFill>
        </p:spPr>
        <p:txBody>
          <a:bodyPr wrap="square" rtlCol="0">
            <a:spAutoFit/>
          </a:bodyPr>
          <a:lstStyle/>
          <a:p>
            <a:r>
              <a:rPr lang="es-VE" sz="2000" b="1" dirty="0">
                <a:effectLst>
                  <a:outerShdw blurRad="38100" dist="38100" dir="2700000" algn="tl">
                    <a:srgbClr val="000000">
                      <a:alpha val="43137"/>
                    </a:srgbClr>
                  </a:outerShdw>
                </a:effectLst>
              </a:rPr>
              <a:t>       CONSENSO DE EVIDENCIA CIENTIFICA ASCARDIO 2019</a:t>
            </a:r>
          </a:p>
        </p:txBody>
      </p:sp>
      <p:sp>
        <p:nvSpPr>
          <p:cNvPr id="20" name="19 CuadroTexto"/>
          <p:cNvSpPr txBox="1"/>
          <p:nvPr/>
        </p:nvSpPr>
        <p:spPr>
          <a:xfrm>
            <a:off x="2425614" y="1"/>
            <a:ext cx="1251611" cy="2523768"/>
          </a:xfrm>
          <a:prstGeom prst="rect">
            <a:avLst/>
          </a:prstGeom>
          <a:solidFill>
            <a:schemeClr val="accent1">
              <a:lumMod val="20000"/>
              <a:lumOff val="80000"/>
              <a:alpha val="45000"/>
            </a:schemeClr>
          </a:solidFill>
        </p:spPr>
        <p:txBody>
          <a:bodyPr wrap="square" rtlCol="0">
            <a:spAutoFit/>
          </a:bodyPr>
          <a:lstStyle/>
          <a:p>
            <a:endParaRPr lang="es-VE" sz="1600" b="1" dirty="0"/>
          </a:p>
          <a:p>
            <a:endParaRPr lang="es-VE" sz="1600" b="1" dirty="0"/>
          </a:p>
          <a:p>
            <a:endParaRPr lang="es-VE" sz="1600" b="1" dirty="0"/>
          </a:p>
          <a:p>
            <a:endParaRPr lang="es-VE" sz="1600" b="1" dirty="0"/>
          </a:p>
          <a:p>
            <a:r>
              <a:rPr lang="es-VE" sz="1500" b="1" dirty="0"/>
              <a:t>EVALUACIÓN</a:t>
            </a:r>
          </a:p>
          <a:p>
            <a:endParaRPr lang="es-VE" sz="1600" b="1" dirty="0"/>
          </a:p>
          <a:p>
            <a:endParaRPr lang="es-VE" sz="1600" b="1" dirty="0"/>
          </a:p>
          <a:p>
            <a:endParaRPr lang="es-VE" sz="1600" b="1" dirty="0"/>
          </a:p>
          <a:p>
            <a:r>
              <a:rPr lang="es-VE" sz="1600" dirty="0"/>
              <a:t> </a:t>
            </a:r>
          </a:p>
        </p:txBody>
      </p:sp>
      <p:sp>
        <p:nvSpPr>
          <p:cNvPr id="21" name="20 CuadroTexto"/>
          <p:cNvSpPr txBox="1"/>
          <p:nvPr/>
        </p:nvSpPr>
        <p:spPr>
          <a:xfrm>
            <a:off x="2425615" y="2308168"/>
            <a:ext cx="1196157" cy="4416594"/>
          </a:xfrm>
          <a:prstGeom prst="rect">
            <a:avLst/>
          </a:prstGeom>
          <a:solidFill>
            <a:schemeClr val="accent1">
              <a:lumMod val="75000"/>
            </a:schemeClr>
          </a:solidFill>
        </p:spPr>
        <p:txBody>
          <a:bodyPr wrap="square" rtlCol="0">
            <a:spAutoFit/>
          </a:bodyPr>
          <a:lstStyle/>
          <a:p>
            <a:endParaRPr lang="es-VE" sz="1300" b="1" dirty="0"/>
          </a:p>
          <a:p>
            <a:endParaRPr lang="es-VE" sz="1300" b="1" dirty="0"/>
          </a:p>
          <a:p>
            <a:endParaRPr lang="es-VE" sz="1300" b="1" dirty="0"/>
          </a:p>
          <a:p>
            <a:endParaRPr lang="es-VE" sz="1300" b="1" dirty="0"/>
          </a:p>
          <a:p>
            <a:endParaRPr lang="es-VE" sz="1300" b="1" dirty="0"/>
          </a:p>
          <a:p>
            <a:endParaRPr lang="es-VE" sz="1300" b="1" dirty="0"/>
          </a:p>
          <a:p>
            <a:endParaRPr lang="es-VE" sz="1300" b="1" dirty="0"/>
          </a:p>
          <a:p>
            <a:endParaRPr lang="es-VE" sz="1300" b="1" dirty="0"/>
          </a:p>
          <a:p>
            <a:endParaRPr lang="es-VE" sz="1300" b="1" dirty="0"/>
          </a:p>
          <a:p>
            <a:endParaRPr lang="es-VE" sz="1300" b="1" dirty="0"/>
          </a:p>
          <a:p>
            <a:endParaRPr lang="es-VE" sz="1300" b="1" dirty="0"/>
          </a:p>
          <a:p>
            <a:r>
              <a:rPr lang="es-VE" sz="1300" b="1" dirty="0"/>
              <a:t>TRATAMIENTO</a:t>
            </a:r>
          </a:p>
          <a:p>
            <a:endParaRPr lang="es-VE" sz="1600" b="1" dirty="0"/>
          </a:p>
          <a:p>
            <a:endParaRPr lang="es-VE" sz="1600" b="1" dirty="0"/>
          </a:p>
          <a:p>
            <a:endParaRPr lang="es-VE" sz="1600" b="1" dirty="0"/>
          </a:p>
          <a:p>
            <a:r>
              <a:rPr lang="es-VE" sz="1600" b="1" dirty="0"/>
              <a:t> </a:t>
            </a:r>
          </a:p>
          <a:p>
            <a:endParaRPr lang="es-VE" sz="1600" b="1" dirty="0"/>
          </a:p>
          <a:p>
            <a:endParaRPr lang="es-VE" sz="1600" b="1" dirty="0"/>
          </a:p>
          <a:p>
            <a:endParaRPr lang="es-VE" sz="1600" dirty="0"/>
          </a:p>
        </p:txBody>
      </p:sp>
      <p:sp>
        <p:nvSpPr>
          <p:cNvPr id="22" name="21 CuadroTexto"/>
          <p:cNvSpPr txBox="1"/>
          <p:nvPr/>
        </p:nvSpPr>
        <p:spPr>
          <a:xfrm>
            <a:off x="2410540" y="6336289"/>
            <a:ext cx="1237189" cy="523220"/>
          </a:xfrm>
          <a:prstGeom prst="rect">
            <a:avLst/>
          </a:prstGeom>
          <a:solidFill>
            <a:schemeClr val="accent1">
              <a:lumMod val="50000"/>
            </a:schemeClr>
          </a:solidFill>
        </p:spPr>
        <p:txBody>
          <a:bodyPr wrap="square" rtlCol="0">
            <a:spAutoFit/>
          </a:bodyPr>
          <a:lstStyle/>
          <a:p>
            <a:r>
              <a:rPr lang="es-VE" sz="1600" b="1" dirty="0"/>
              <a:t> </a:t>
            </a:r>
            <a:r>
              <a:rPr lang="es-VE" sz="1200" b="1" dirty="0"/>
              <a:t>EVOLUCIÓN </a:t>
            </a:r>
          </a:p>
          <a:p>
            <a:pPr algn="ctr"/>
            <a:r>
              <a:rPr lang="es-VE" sz="1200" b="1" dirty="0"/>
              <a:t>PRONOSTICO  </a:t>
            </a:r>
            <a:endParaRPr lang="es-VE" sz="1200" dirty="0"/>
          </a:p>
        </p:txBody>
      </p:sp>
      <p:sp>
        <p:nvSpPr>
          <p:cNvPr id="2" name="1 CuadroTexto"/>
          <p:cNvSpPr txBox="1"/>
          <p:nvPr/>
        </p:nvSpPr>
        <p:spPr>
          <a:xfrm>
            <a:off x="3434403" y="1054526"/>
            <a:ext cx="1800200" cy="584775"/>
          </a:xfrm>
          <a:prstGeom prst="rect">
            <a:avLst/>
          </a:prstGeom>
          <a:noFill/>
        </p:spPr>
        <p:txBody>
          <a:bodyPr wrap="square" rtlCol="0">
            <a:spAutoFit/>
          </a:bodyPr>
          <a:lstStyle/>
          <a:p>
            <a:pPr algn="ctr"/>
            <a:r>
              <a:rPr lang="es-VE" sz="1600" dirty="0"/>
              <a:t>Experto en imágenes </a:t>
            </a:r>
          </a:p>
        </p:txBody>
      </p:sp>
      <p:sp>
        <p:nvSpPr>
          <p:cNvPr id="3" name="2 CuadroTexto"/>
          <p:cNvSpPr txBox="1"/>
          <p:nvPr/>
        </p:nvSpPr>
        <p:spPr>
          <a:xfrm>
            <a:off x="3697135" y="178759"/>
            <a:ext cx="6990776" cy="492443"/>
          </a:xfrm>
          <a:prstGeom prst="rect">
            <a:avLst/>
          </a:prstGeom>
          <a:noFill/>
        </p:spPr>
        <p:txBody>
          <a:bodyPr wrap="square" rtlCol="0">
            <a:spAutoFit/>
          </a:bodyPr>
          <a:lstStyle/>
          <a:p>
            <a:pPr algn="ctr"/>
            <a:r>
              <a:rPr lang="es-VE" sz="1300" dirty="0"/>
              <a:t>ALGORITMO DE MANEJO DE LOS PACIENTES CON INSUFICIENCIA MITRAL SECUNDARIA (ISQUEMICA)</a:t>
            </a:r>
          </a:p>
        </p:txBody>
      </p:sp>
      <p:sp>
        <p:nvSpPr>
          <p:cNvPr id="4" name="3 CuadroTexto"/>
          <p:cNvSpPr txBox="1"/>
          <p:nvPr/>
        </p:nvSpPr>
        <p:spPr>
          <a:xfrm>
            <a:off x="5087888" y="762139"/>
            <a:ext cx="3528392" cy="1169551"/>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es-VE" sz="1400" dirty="0"/>
              <a:t>DEFINIR SEVERIDAD: </a:t>
            </a:r>
          </a:p>
          <a:p>
            <a:pPr marL="285750" indent="-285750">
              <a:buFont typeface="Arial" pitchFamily="34" charset="0"/>
              <a:buChar char="•"/>
            </a:pPr>
            <a:r>
              <a:rPr lang="es-VE" sz="1400" dirty="0"/>
              <a:t> Cuantificar ORE, VR, FR</a:t>
            </a:r>
          </a:p>
          <a:p>
            <a:pPr marL="285750" indent="-285750">
              <a:buFont typeface="Arial" pitchFamily="34" charset="0"/>
              <a:buChar char="•"/>
            </a:pPr>
            <a:r>
              <a:rPr lang="es-VE" sz="1400" dirty="0"/>
              <a:t> Hallazgos: tamaño AI/VI, PSEVD, RT</a:t>
            </a:r>
          </a:p>
          <a:p>
            <a:pPr marL="285750" indent="-285750">
              <a:buFont typeface="Arial" pitchFamily="34" charset="0"/>
              <a:buChar char="•"/>
            </a:pPr>
            <a:r>
              <a:rPr lang="es-VE" sz="1400" dirty="0"/>
              <a:t> Otras pruebas: ETE, RNM, Cateterismo, Eco estrés (viabilidad) </a:t>
            </a:r>
          </a:p>
        </p:txBody>
      </p:sp>
      <p:sp>
        <p:nvSpPr>
          <p:cNvPr id="19" name="18 CuadroTexto"/>
          <p:cNvSpPr txBox="1"/>
          <p:nvPr/>
        </p:nvSpPr>
        <p:spPr>
          <a:xfrm>
            <a:off x="4752076" y="2365693"/>
            <a:ext cx="1341482" cy="323165"/>
          </a:xfrm>
          <a:prstGeom prst="rect">
            <a:avLst/>
          </a:prstGeom>
          <a:solidFill>
            <a:schemeClr val="accent6">
              <a:lumMod val="75000"/>
            </a:schemeClr>
          </a:solidFill>
          <a:ln>
            <a:solidFill>
              <a:schemeClr val="accent5">
                <a:lumMod val="75000"/>
              </a:schemeClr>
            </a:solidFill>
          </a:ln>
        </p:spPr>
        <p:txBody>
          <a:bodyPr wrap="square" rtlCol="0">
            <a:spAutoFit/>
          </a:bodyPr>
          <a:lstStyle/>
          <a:p>
            <a:pPr algn="ctr"/>
            <a:r>
              <a:rPr lang="es-VE" sz="1500" dirty="0"/>
              <a:t>LEVE</a:t>
            </a:r>
          </a:p>
        </p:txBody>
      </p:sp>
      <p:sp>
        <p:nvSpPr>
          <p:cNvPr id="24" name="23 CuadroTexto"/>
          <p:cNvSpPr txBox="1"/>
          <p:nvPr/>
        </p:nvSpPr>
        <p:spPr>
          <a:xfrm>
            <a:off x="8184232" y="2364075"/>
            <a:ext cx="1341482" cy="323165"/>
          </a:xfrm>
          <a:prstGeom prst="rect">
            <a:avLst/>
          </a:prstGeom>
          <a:solidFill>
            <a:schemeClr val="accent6">
              <a:lumMod val="75000"/>
            </a:schemeClr>
          </a:solidFill>
        </p:spPr>
        <p:txBody>
          <a:bodyPr wrap="square" rtlCol="0">
            <a:spAutoFit/>
          </a:bodyPr>
          <a:lstStyle/>
          <a:p>
            <a:pPr algn="ctr"/>
            <a:r>
              <a:rPr lang="es-VE" sz="1500" dirty="0"/>
              <a:t>SEVERA</a:t>
            </a:r>
          </a:p>
        </p:txBody>
      </p:sp>
      <p:sp>
        <p:nvSpPr>
          <p:cNvPr id="29" name="28 CuadroTexto"/>
          <p:cNvSpPr txBox="1"/>
          <p:nvPr/>
        </p:nvSpPr>
        <p:spPr>
          <a:xfrm>
            <a:off x="9013289" y="684804"/>
            <a:ext cx="1512168" cy="461665"/>
          </a:xfrm>
          <a:prstGeom prst="rect">
            <a:avLst/>
          </a:prstGeom>
          <a:noFill/>
          <a:ln>
            <a:solidFill>
              <a:schemeClr val="tx1"/>
            </a:solidFill>
          </a:ln>
        </p:spPr>
        <p:txBody>
          <a:bodyPr wrap="square" rtlCol="0">
            <a:spAutoFit/>
          </a:bodyPr>
          <a:lstStyle/>
          <a:p>
            <a:pPr algn="ctr"/>
            <a:r>
              <a:rPr lang="es-VE" sz="1200" dirty="0"/>
              <a:t>Anatomía coronaria y grado de EAC </a:t>
            </a:r>
          </a:p>
        </p:txBody>
      </p:sp>
      <p:sp>
        <p:nvSpPr>
          <p:cNvPr id="30" name="29 CuadroTexto"/>
          <p:cNvSpPr txBox="1"/>
          <p:nvPr/>
        </p:nvSpPr>
        <p:spPr>
          <a:xfrm>
            <a:off x="6462062" y="2376558"/>
            <a:ext cx="1341482" cy="323165"/>
          </a:xfrm>
          <a:prstGeom prst="rect">
            <a:avLst/>
          </a:prstGeom>
          <a:solidFill>
            <a:schemeClr val="accent6">
              <a:lumMod val="75000"/>
            </a:schemeClr>
          </a:solidFill>
        </p:spPr>
        <p:txBody>
          <a:bodyPr wrap="square" rtlCol="0">
            <a:spAutoFit/>
          </a:bodyPr>
          <a:lstStyle/>
          <a:p>
            <a:pPr algn="ctr"/>
            <a:r>
              <a:rPr lang="es-VE" sz="1500" dirty="0"/>
              <a:t>MODERADA</a:t>
            </a:r>
          </a:p>
        </p:txBody>
      </p:sp>
      <p:sp>
        <p:nvSpPr>
          <p:cNvPr id="33" name="32 CuadroTexto"/>
          <p:cNvSpPr txBox="1"/>
          <p:nvPr/>
        </p:nvSpPr>
        <p:spPr>
          <a:xfrm>
            <a:off x="9021436" y="1569773"/>
            <a:ext cx="1512168" cy="461665"/>
          </a:xfrm>
          <a:prstGeom prst="rect">
            <a:avLst/>
          </a:prstGeom>
          <a:noFill/>
          <a:ln>
            <a:solidFill>
              <a:schemeClr val="tx1"/>
            </a:solidFill>
          </a:ln>
        </p:spPr>
        <p:txBody>
          <a:bodyPr wrap="square" rtlCol="0">
            <a:spAutoFit/>
          </a:bodyPr>
          <a:lstStyle/>
          <a:p>
            <a:pPr algn="ctr"/>
            <a:r>
              <a:rPr lang="es-VE" sz="1200" dirty="0"/>
              <a:t>Evaluar territorio de la Arteria afectada </a:t>
            </a:r>
          </a:p>
        </p:txBody>
      </p:sp>
      <p:sp>
        <p:nvSpPr>
          <p:cNvPr id="58" name="57 Flecha abajo"/>
          <p:cNvSpPr/>
          <p:nvPr/>
        </p:nvSpPr>
        <p:spPr>
          <a:xfrm>
            <a:off x="7464152" y="2020406"/>
            <a:ext cx="339392" cy="3586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2" name="61 Flecha abajo"/>
          <p:cNvSpPr/>
          <p:nvPr/>
        </p:nvSpPr>
        <p:spPr>
          <a:xfrm>
            <a:off x="6512692" y="1998355"/>
            <a:ext cx="339392" cy="3586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3" name="62 Flecha abajo"/>
          <p:cNvSpPr/>
          <p:nvPr/>
        </p:nvSpPr>
        <p:spPr>
          <a:xfrm>
            <a:off x="6963107" y="2007058"/>
            <a:ext cx="339392" cy="3586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4" name="63 CuadroTexto"/>
          <p:cNvSpPr txBox="1"/>
          <p:nvPr/>
        </p:nvSpPr>
        <p:spPr>
          <a:xfrm>
            <a:off x="4364646" y="4964070"/>
            <a:ext cx="1562920" cy="1200329"/>
          </a:xfrm>
          <a:prstGeom prst="rect">
            <a:avLst/>
          </a:prstGeom>
          <a:solidFill>
            <a:schemeClr val="accent3">
              <a:lumMod val="60000"/>
              <a:lumOff val="40000"/>
            </a:schemeClr>
          </a:solidFill>
        </p:spPr>
        <p:txBody>
          <a:bodyPr wrap="square" rtlCol="0">
            <a:spAutoFit/>
          </a:bodyPr>
          <a:lstStyle/>
          <a:p>
            <a:pPr algn="ctr"/>
            <a:r>
              <a:rPr lang="es-VE" sz="1200" b="1" u="sng" dirty="0"/>
              <a:t>Tratamiento  Medico </a:t>
            </a:r>
          </a:p>
          <a:p>
            <a:pPr marL="171450" indent="-171450">
              <a:buFont typeface="Arial" pitchFamily="34" charset="0"/>
              <a:buChar char="•"/>
            </a:pPr>
            <a:r>
              <a:rPr lang="es-VE" sz="1200" dirty="0"/>
              <a:t>HTA</a:t>
            </a:r>
          </a:p>
          <a:p>
            <a:pPr marL="171450" indent="-171450">
              <a:buFont typeface="Arial" pitchFamily="34" charset="0"/>
              <a:buChar char="•"/>
            </a:pPr>
            <a:r>
              <a:rPr lang="es-VE" sz="1200" dirty="0"/>
              <a:t>EAC</a:t>
            </a:r>
          </a:p>
          <a:p>
            <a:pPr marL="171450" indent="-171450">
              <a:buFont typeface="Arial" pitchFamily="34" charset="0"/>
              <a:buChar char="•"/>
            </a:pPr>
            <a:r>
              <a:rPr lang="es-VE" sz="1200" dirty="0"/>
              <a:t>IC</a:t>
            </a:r>
          </a:p>
          <a:p>
            <a:pPr marL="171450" indent="-171450">
              <a:buFont typeface="Arial" pitchFamily="34" charset="0"/>
              <a:buChar char="•"/>
            </a:pPr>
            <a:r>
              <a:rPr lang="es-VE" sz="1200" dirty="0"/>
              <a:t>FA </a:t>
            </a:r>
          </a:p>
        </p:txBody>
      </p:sp>
      <p:sp>
        <p:nvSpPr>
          <p:cNvPr id="65" name="64 CuadroTexto"/>
          <p:cNvSpPr txBox="1"/>
          <p:nvPr/>
        </p:nvSpPr>
        <p:spPr>
          <a:xfrm>
            <a:off x="3621771" y="3227188"/>
            <a:ext cx="2180584" cy="1769715"/>
          </a:xfrm>
          <a:prstGeom prst="rect">
            <a:avLst/>
          </a:prstGeom>
          <a:noFill/>
        </p:spPr>
        <p:txBody>
          <a:bodyPr wrap="square" rtlCol="0">
            <a:spAutoFit/>
          </a:bodyPr>
          <a:lstStyle/>
          <a:p>
            <a:r>
              <a:rPr lang="es-VE" sz="1300" b="1" dirty="0"/>
              <a:t>         </a:t>
            </a:r>
            <a:r>
              <a:rPr lang="es-VE" sz="1300" b="1" u="sng" dirty="0"/>
              <a:t> </a:t>
            </a:r>
            <a:r>
              <a:rPr lang="es-VE" sz="1300" b="1" u="sng" dirty="0" err="1"/>
              <a:t>Heart</a:t>
            </a:r>
            <a:r>
              <a:rPr lang="es-VE" sz="1300" b="1" u="sng" dirty="0"/>
              <a:t> </a:t>
            </a:r>
            <a:r>
              <a:rPr lang="es-VE" sz="1300" b="1" u="sng" dirty="0" err="1"/>
              <a:t>team</a:t>
            </a:r>
            <a:r>
              <a:rPr lang="es-VE" sz="1300" b="1" u="sng" dirty="0"/>
              <a:t> </a:t>
            </a:r>
            <a:r>
              <a:rPr lang="es-VE" sz="1300" b="1" u="sng" dirty="0" err="1"/>
              <a:t>Valve</a:t>
            </a:r>
            <a:r>
              <a:rPr lang="es-VE" sz="1300" b="1" u="sng" dirty="0"/>
              <a:t>:               </a:t>
            </a:r>
          </a:p>
          <a:p>
            <a:pPr marL="285750" indent="-285750">
              <a:buFont typeface="Wingdings" pitchFamily="2" charset="2"/>
              <a:buChar char="ü"/>
            </a:pPr>
            <a:r>
              <a:rPr lang="es-VE" sz="1300" dirty="0"/>
              <a:t>Experto en </a:t>
            </a:r>
            <a:r>
              <a:rPr lang="es-VE" sz="1300" dirty="0" err="1"/>
              <a:t>valvulas</a:t>
            </a:r>
            <a:endParaRPr lang="es-VE" sz="1300" dirty="0"/>
          </a:p>
          <a:p>
            <a:pPr marL="285750" indent="-285750">
              <a:buFont typeface="Wingdings" pitchFamily="2" charset="2"/>
              <a:buChar char="ü"/>
            </a:pPr>
            <a:r>
              <a:rPr lang="es-VE" sz="1300" dirty="0"/>
              <a:t> Experto en imágenes</a:t>
            </a:r>
          </a:p>
          <a:p>
            <a:pPr indent="266700">
              <a:buFont typeface="Wingdings" pitchFamily="2" charset="2"/>
              <a:buChar char="ü"/>
            </a:pPr>
            <a:r>
              <a:rPr lang="es-VE" sz="1300" dirty="0"/>
              <a:t>Cirujano mitral </a:t>
            </a:r>
          </a:p>
          <a:p>
            <a:pPr indent="266700">
              <a:buFont typeface="Wingdings" pitchFamily="2" charset="2"/>
              <a:buChar char="ü"/>
            </a:pPr>
            <a:r>
              <a:rPr lang="es-VE" sz="1300" dirty="0"/>
              <a:t>Intervencionistas </a:t>
            </a:r>
          </a:p>
          <a:p>
            <a:pPr indent="266700">
              <a:buFont typeface="Wingdings" pitchFamily="2" charset="2"/>
              <a:buChar char="ü"/>
            </a:pPr>
            <a:r>
              <a:rPr lang="es-VE" sz="1300" dirty="0"/>
              <a:t>Anestesiólogos </a:t>
            </a:r>
          </a:p>
          <a:p>
            <a:pPr indent="266700">
              <a:buFont typeface="Wingdings" pitchFamily="2" charset="2"/>
              <a:buChar char="ü"/>
            </a:pPr>
            <a:r>
              <a:rPr lang="es-VE" sz="1300" dirty="0"/>
              <a:t>Enfermería </a:t>
            </a:r>
          </a:p>
          <a:p>
            <a:endParaRPr lang="es-VE" dirty="0"/>
          </a:p>
        </p:txBody>
      </p:sp>
      <p:pic>
        <p:nvPicPr>
          <p:cNvPr id="1026" name="Picture 2" descr="Resultado de imagen para arreglar valvula cardiaca"/>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9587" t="8711" r="16716" b="26554"/>
          <a:stretch/>
        </p:blipFill>
        <p:spPr bwMode="auto">
          <a:xfrm>
            <a:off x="3916930" y="2260466"/>
            <a:ext cx="835146" cy="56571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8" name="Picture 2" descr="Resultado de imagen para arreglar valvula cardiaca"/>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9587" t="8711" r="16716" b="26554"/>
          <a:stretch/>
        </p:blipFill>
        <p:spPr bwMode="auto">
          <a:xfrm>
            <a:off x="9472560" y="2192503"/>
            <a:ext cx="927422" cy="62822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7" name="66 Más"/>
          <p:cNvSpPr/>
          <p:nvPr/>
        </p:nvSpPr>
        <p:spPr>
          <a:xfrm rot="2287925">
            <a:off x="3767123" y="2268661"/>
            <a:ext cx="407584" cy="432048"/>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VE"/>
          </a:p>
        </p:txBody>
      </p:sp>
      <p:sp>
        <p:nvSpPr>
          <p:cNvPr id="72" name="71 Flecha abajo"/>
          <p:cNvSpPr/>
          <p:nvPr/>
        </p:nvSpPr>
        <p:spPr>
          <a:xfrm rot="1561482" flipH="1">
            <a:off x="7773862" y="4359312"/>
            <a:ext cx="477753" cy="45580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3" name="72 Flecha abajo"/>
          <p:cNvSpPr/>
          <p:nvPr/>
        </p:nvSpPr>
        <p:spPr>
          <a:xfrm flipH="1">
            <a:off x="6879540" y="2720368"/>
            <a:ext cx="380440" cy="32634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9" name="68 CuadroTexto"/>
          <p:cNvSpPr txBox="1"/>
          <p:nvPr/>
        </p:nvSpPr>
        <p:spPr>
          <a:xfrm>
            <a:off x="4674604" y="3025902"/>
            <a:ext cx="4661276" cy="1384995"/>
          </a:xfrm>
          <a:prstGeom prst="rect">
            <a:avLst/>
          </a:prstGeom>
          <a:noFill/>
        </p:spPr>
        <p:txBody>
          <a:bodyPr wrap="square" rtlCol="0">
            <a:spAutoFit/>
          </a:bodyPr>
          <a:lstStyle/>
          <a:p>
            <a:pPr algn="ctr"/>
            <a:r>
              <a:rPr lang="es-VE" sz="1200" b="1" u="sng" dirty="0"/>
              <a:t>RQM+ R/R</a:t>
            </a:r>
          </a:p>
          <a:p>
            <a:pPr algn="ctr"/>
            <a:r>
              <a:rPr lang="es-VE" sz="1200" dirty="0"/>
              <a:t>Contraindicados: FEVI&lt; 30% </a:t>
            </a:r>
          </a:p>
          <a:p>
            <a:pPr algn="ctr"/>
            <a:r>
              <a:rPr lang="es-VE" sz="1200" dirty="0"/>
              <a:t>Mala anatomía coronaria </a:t>
            </a:r>
          </a:p>
          <a:p>
            <a:pPr algn="ctr"/>
            <a:r>
              <a:rPr lang="es-VE" sz="1200" b="1" u="sng" dirty="0"/>
              <a:t>RQM</a:t>
            </a:r>
          </a:p>
          <a:p>
            <a:pPr algn="ctr"/>
            <a:r>
              <a:rPr lang="es-VE" sz="1200" dirty="0"/>
              <a:t>Mala anatomía coronaria </a:t>
            </a:r>
          </a:p>
          <a:p>
            <a:pPr algn="ctr"/>
            <a:r>
              <a:rPr lang="es-VE" sz="1200" dirty="0"/>
              <a:t>FEVI&lt; 30%  (sin bomba)</a:t>
            </a:r>
          </a:p>
          <a:p>
            <a:pPr algn="ctr"/>
            <a:r>
              <a:rPr lang="es-VE" sz="1200" b="1" dirty="0">
                <a:solidFill>
                  <a:srgbClr val="FF0000"/>
                </a:solidFill>
              </a:rPr>
              <a:t>Sin viabilidad </a:t>
            </a:r>
          </a:p>
        </p:txBody>
      </p:sp>
      <p:sp>
        <p:nvSpPr>
          <p:cNvPr id="76" name="75 Flecha abajo"/>
          <p:cNvSpPr/>
          <p:nvPr/>
        </p:nvSpPr>
        <p:spPr>
          <a:xfrm rot="2027641" flipH="1">
            <a:off x="5434597" y="4451469"/>
            <a:ext cx="501103" cy="44354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0" name="69 CuadroTexto"/>
          <p:cNvSpPr txBox="1"/>
          <p:nvPr/>
        </p:nvSpPr>
        <p:spPr>
          <a:xfrm>
            <a:off x="5634195" y="3935061"/>
            <a:ext cx="449888" cy="369332"/>
          </a:xfrm>
          <a:prstGeom prst="rect">
            <a:avLst/>
          </a:prstGeom>
          <a:noFill/>
          <a:ln>
            <a:solidFill>
              <a:srgbClr val="FF0000"/>
            </a:solidFill>
          </a:ln>
        </p:spPr>
        <p:txBody>
          <a:bodyPr wrap="square" rtlCol="0">
            <a:spAutoFit/>
          </a:bodyPr>
          <a:lstStyle/>
          <a:p>
            <a:pPr algn="ctr"/>
            <a:r>
              <a:rPr lang="es-VE" dirty="0"/>
              <a:t>SI</a:t>
            </a:r>
          </a:p>
        </p:txBody>
      </p:sp>
      <p:sp>
        <p:nvSpPr>
          <p:cNvPr id="78" name="77 CuadroTexto"/>
          <p:cNvSpPr txBox="1"/>
          <p:nvPr/>
        </p:nvSpPr>
        <p:spPr>
          <a:xfrm>
            <a:off x="7859638" y="3935061"/>
            <a:ext cx="663990" cy="369332"/>
          </a:xfrm>
          <a:prstGeom prst="rect">
            <a:avLst/>
          </a:prstGeom>
          <a:noFill/>
          <a:ln>
            <a:solidFill>
              <a:srgbClr val="FF0000"/>
            </a:solidFill>
          </a:ln>
        </p:spPr>
        <p:txBody>
          <a:bodyPr wrap="square" rtlCol="0">
            <a:spAutoFit/>
          </a:bodyPr>
          <a:lstStyle/>
          <a:p>
            <a:pPr algn="ctr"/>
            <a:r>
              <a:rPr lang="es-VE" dirty="0"/>
              <a:t> NO</a:t>
            </a:r>
          </a:p>
        </p:txBody>
      </p:sp>
      <p:sp>
        <p:nvSpPr>
          <p:cNvPr id="79" name="78 Flecha abajo"/>
          <p:cNvSpPr/>
          <p:nvPr/>
        </p:nvSpPr>
        <p:spPr>
          <a:xfrm rot="12861183" flipH="1">
            <a:off x="8219221" y="3450908"/>
            <a:ext cx="501103" cy="44354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0" name="79 CuadroTexto"/>
          <p:cNvSpPr txBox="1"/>
          <p:nvPr/>
        </p:nvSpPr>
        <p:spPr>
          <a:xfrm>
            <a:off x="6254264" y="4896820"/>
            <a:ext cx="1754970" cy="1015663"/>
          </a:xfrm>
          <a:prstGeom prst="rect">
            <a:avLst/>
          </a:prstGeom>
          <a:solidFill>
            <a:schemeClr val="accent3">
              <a:lumMod val="60000"/>
              <a:lumOff val="40000"/>
            </a:schemeClr>
          </a:solidFill>
        </p:spPr>
        <p:txBody>
          <a:bodyPr wrap="square" rtlCol="0">
            <a:spAutoFit/>
          </a:bodyPr>
          <a:lstStyle/>
          <a:p>
            <a:pPr algn="ctr"/>
            <a:r>
              <a:rPr lang="es-VE" sz="1200" b="1" u="sng" dirty="0"/>
              <a:t>Tratamiento  QX</a:t>
            </a:r>
          </a:p>
          <a:p>
            <a:pPr algn="ctr"/>
            <a:r>
              <a:rPr lang="es-VE" sz="1200" b="1" dirty="0"/>
              <a:t>REAVASCULARIZACION  SOLA DE FORMA TEMPRANA  </a:t>
            </a:r>
          </a:p>
          <a:p>
            <a:endParaRPr lang="es-VE" sz="1200" dirty="0"/>
          </a:p>
        </p:txBody>
      </p:sp>
      <p:sp>
        <p:nvSpPr>
          <p:cNvPr id="81" name="80 Flecha abajo"/>
          <p:cNvSpPr/>
          <p:nvPr/>
        </p:nvSpPr>
        <p:spPr>
          <a:xfrm flipH="1">
            <a:off x="6922061" y="5901993"/>
            <a:ext cx="501103" cy="44354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2" name="81 CuadroTexto"/>
          <p:cNvSpPr txBox="1"/>
          <p:nvPr/>
        </p:nvSpPr>
        <p:spPr>
          <a:xfrm>
            <a:off x="6436663" y="6339598"/>
            <a:ext cx="1754970" cy="461665"/>
          </a:xfrm>
          <a:prstGeom prst="rect">
            <a:avLst/>
          </a:prstGeom>
          <a:solidFill>
            <a:schemeClr val="accent3">
              <a:lumMod val="60000"/>
              <a:lumOff val="40000"/>
            </a:schemeClr>
          </a:solidFill>
        </p:spPr>
        <p:txBody>
          <a:bodyPr wrap="square" rtlCol="0">
            <a:spAutoFit/>
          </a:bodyPr>
          <a:lstStyle/>
          <a:p>
            <a:pPr algn="ctr"/>
            <a:r>
              <a:rPr lang="es-VE" sz="1200" dirty="0"/>
              <a:t>Ecocardiograma cada 6 meses  ?</a:t>
            </a:r>
          </a:p>
        </p:txBody>
      </p:sp>
      <p:sp>
        <p:nvSpPr>
          <p:cNvPr id="83" name="82 CuadroTexto"/>
          <p:cNvSpPr txBox="1"/>
          <p:nvPr/>
        </p:nvSpPr>
        <p:spPr>
          <a:xfrm>
            <a:off x="8762642" y="2893933"/>
            <a:ext cx="1858057" cy="1754326"/>
          </a:xfrm>
          <a:prstGeom prst="rect">
            <a:avLst/>
          </a:prstGeom>
          <a:solidFill>
            <a:schemeClr val="accent3">
              <a:lumMod val="60000"/>
              <a:lumOff val="40000"/>
            </a:schemeClr>
          </a:solidFill>
        </p:spPr>
        <p:txBody>
          <a:bodyPr wrap="square" rtlCol="0">
            <a:spAutoFit/>
          </a:bodyPr>
          <a:lstStyle/>
          <a:p>
            <a:pPr algn="ctr"/>
            <a:r>
              <a:rPr lang="es-VE" sz="1200" b="1" u="sng" dirty="0"/>
              <a:t>Tratamiento  QX</a:t>
            </a:r>
          </a:p>
          <a:p>
            <a:pPr algn="ctr"/>
            <a:r>
              <a:rPr lang="es-VE" sz="1200" b="1" dirty="0"/>
              <a:t>REAVASCULARIZACION + R/R</a:t>
            </a:r>
          </a:p>
          <a:p>
            <a:pPr algn="ctr"/>
            <a:r>
              <a:rPr lang="es-VE" sz="1200" b="1" dirty="0"/>
              <a:t>(sin evidencia, clase C)</a:t>
            </a:r>
          </a:p>
          <a:p>
            <a:pPr marL="171450" indent="-171450" algn="ctr">
              <a:buFontTx/>
              <a:buChar char="-"/>
            </a:pPr>
            <a:r>
              <a:rPr lang="es-VE" sz="1200" b="1" dirty="0"/>
              <a:t>Experiencia del centro </a:t>
            </a:r>
          </a:p>
          <a:p>
            <a:pPr marL="171450" indent="-171450" algn="ctr">
              <a:buFontTx/>
              <a:buChar char="-"/>
            </a:pPr>
            <a:r>
              <a:rPr lang="es-VE" sz="1200" b="1" dirty="0"/>
              <a:t> Volumen de pacientes </a:t>
            </a:r>
            <a:endParaRPr lang="es-VE" sz="1200" dirty="0"/>
          </a:p>
        </p:txBody>
      </p:sp>
      <p:sp>
        <p:nvSpPr>
          <p:cNvPr id="85" name="84 CuadroTexto"/>
          <p:cNvSpPr txBox="1"/>
          <p:nvPr/>
        </p:nvSpPr>
        <p:spPr>
          <a:xfrm>
            <a:off x="9220301" y="6573840"/>
            <a:ext cx="1059558" cy="276999"/>
          </a:xfrm>
          <a:prstGeom prst="rect">
            <a:avLst/>
          </a:prstGeom>
          <a:solidFill>
            <a:schemeClr val="accent3">
              <a:lumMod val="60000"/>
              <a:lumOff val="40000"/>
            </a:schemeClr>
          </a:solidFill>
        </p:spPr>
        <p:txBody>
          <a:bodyPr wrap="square" rtlCol="0">
            <a:spAutoFit/>
          </a:bodyPr>
          <a:lstStyle/>
          <a:p>
            <a:pPr algn="ctr"/>
            <a:r>
              <a:rPr lang="es-VE" sz="1200" dirty="0"/>
              <a:t>Remplazo </a:t>
            </a:r>
          </a:p>
        </p:txBody>
      </p:sp>
      <p:sp>
        <p:nvSpPr>
          <p:cNvPr id="86" name="85 CuadroTexto"/>
          <p:cNvSpPr txBox="1"/>
          <p:nvPr/>
        </p:nvSpPr>
        <p:spPr>
          <a:xfrm>
            <a:off x="9220301" y="4302072"/>
            <a:ext cx="1059558" cy="276999"/>
          </a:xfrm>
          <a:prstGeom prst="rect">
            <a:avLst/>
          </a:prstGeom>
          <a:solidFill>
            <a:schemeClr val="accent3">
              <a:lumMod val="60000"/>
              <a:lumOff val="40000"/>
            </a:schemeClr>
          </a:solidFill>
        </p:spPr>
        <p:txBody>
          <a:bodyPr wrap="square" rtlCol="0">
            <a:spAutoFit/>
          </a:bodyPr>
          <a:lstStyle/>
          <a:p>
            <a:pPr algn="ctr"/>
            <a:r>
              <a:rPr lang="es-VE" sz="1200" dirty="0"/>
              <a:t>Reparación </a:t>
            </a:r>
          </a:p>
        </p:txBody>
      </p:sp>
      <p:sp>
        <p:nvSpPr>
          <p:cNvPr id="87" name="86 Flecha abajo"/>
          <p:cNvSpPr/>
          <p:nvPr/>
        </p:nvSpPr>
        <p:spPr>
          <a:xfrm flipH="1">
            <a:off x="9569935" y="4102991"/>
            <a:ext cx="391399" cy="23669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7" name="76 CuadroTexto"/>
          <p:cNvSpPr txBox="1"/>
          <p:nvPr/>
        </p:nvSpPr>
        <p:spPr>
          <a:xfrm>
            <a:off x="8453448" y="4626369"/>
            <a:ext cx="2167250" cy="1846659"/>
          </a:xfrm>
          <a:prstGeom prst="rect">
            <a:avLst/>
          </a:prstGeom>
          <a:solidFill>
            <a:schemeClr val="accent6">
              <a:lumMod val="20000"/>
              <a:lumOff val="80000"/>
            </a:schemeClr>
          </a:solidFill>
        </p:spPr>
        <p:txBody>
          <a:bodyPr wrap="square" rtlCol="0">
            <a:spAutoFit/>
          </a:bodyPr>
          <a:lstStyle/>
          <a:p>
            <a:r>
              <a:rPr lang="es-VE" sz="1000" dirty="0"/>
              <a:t>Sin embargo si presenta: </a:t>
            </a:r>
          </a:p>
          <a:p>
            <a:pPr marL="285750" indent="-285750">
              <a:buFontTx/>
              <a:buChar char="-"/>
            </a:pPr>
            <a:r>
              <a:rPr lang="es-VE" sz="800" dirty="0"/>
              <a:t>Distancia de coaptación &gt; 1cm </a:t>
            </a:r>
          </a:p>
          <a:p>
            <a:pPr marL="285750" indent="-285750">
              <a:buFontTx/>
              <a:buChar char="-"/>
            </a:pPr>
            <a:r>
              <a:rPr lang="es-VE" sz="800" dirty="0"/>
              <a:t>Área de </a:t>
            </a:r>
            <a:r>
              <a:rPr lang="es-VE" sz="800" dirty="0" err="1"/>
              <a:t>Tenting</a:t>
            </a:r>
            <a:r>
              <a:rPr lang="es-VE" sz="800" dirty="0"/>
              <a:t> &gt;2.5-3cm2</a:t>
            </a:r>
          </a:p>
          <a:p>
            <a:pPr marL="285750" indent="-285750">
              <a:buFontTx/>
              <a:buChar char="-"/>
            </a:pPr>
            <a:r>
              <a:rPr lang="es-VE" sz="800" dirty="0"/>
              <a:t>Jet de regurgitación central y </a:t>
            </a:r>
            <a:r>
              <a:rPr lang="es-VE" sz="800" dirty="0" err="1"/>
              <a:t>porsero</a:t>
            </a:r>
            <a:r>
              <a:rPr lang="es-VE" sz="800" dirty="0"/>
              <a:t>-medial</a:t>
            </a:r>
          </a:p>
          <a:p>
            <a:pPr marL="285750" indent="-285750">
              <a:buFontTx/>
              <a:buChar char="-"/>
            </a:pPr>
            <a:r>
              <a:rPr lang="es-VE" sz="800" dirty="0"/>
              <a:t> Angulo </a:t>
            </a:r>
            <a:r>
              <a:rPr lang="es-VE" sz="800" dirty="0" err="1"/>
              <a:t>posterol-ateral</a:t>
            </a:r>
            <a:r>
              <a:rPr lang="es-VE" sz="800" dirty="0"/>
              <a:t> mayor a 45°</a:t>
            </a:r>
          </a:p>
          <a:p>
            <a:pPr marL="285750" indent="-285750">
              <a:buFontTx/>
              <a:buChar char="-"/>
            </a:pPr>
            <a:r>
              <a:rPr lang="es-VE" sz="800" dirty="0"/>
              <a:t> Distancia entre los músculos papilares &gt;20mm</a:t>
            </a:r>
          </a:p>
          <a:p>
            <a:pPr marL="285750" indent="-285750">
              <a:buFontTx/>
              <a:buChar char="-"/>
            </a:pPr>
            <a:r>
              <a:rPr lang="es-VE" sz="800" dirty="0"/>
              <a:t> Distancia fibrosa del musculo papilar &gt;40mm</a:t>
            </a:r>
          </a:p>
          <a:p>
            <a:pPr marL="285750" indent="-285750">
              <a:buFontTx/>
              <a:buChar char="-"/>
            </a:pPr>
            <a:r>
              <a:rPr lang="es-VE" sz="800" dirty="0"/>
              <a:t> Anormalidad  de la motilidad en pared lateral </a:t>
            </a:r>
          </a:p>
          <a:p>
            <a:pPr marL="285750" indent="-285750">
              <a:buFontTx/>
              <a:buChar char="-"/>
            </a:pPr>
            <a:r>
              <a:rPr lang="es-VE" sz="800" dirty="0"/>
              <a:t> DDF &gt; 65mm DSF&gt; 51mm</a:t>
            </a:r>
          </a:p>
          <a:p>
            <a:pPr marL="285750" indent="-285750">
              <a:buFontTx/>
              <a:buChar char="-"/>
            </a:pPr>
            <a:r>
              <a:rPr lang="es-VE" sz="800" dirty="0"/>
              <a:t> Índice sistólico de esfericidad &gt;0,7</a:t>
            </a:r>
          </a:p>
        </p:txBody>
      </p:sp>
      <p:sp>
        <p:nvSpPr>
          <p:cNvPr id="91" name="90 Flecha abajo"/>
          <p:cNvSpPr/>
          <p:nvPr/>
        </p:nvSpPr>
        <p:spPr>
          <a:xfrm flipH="1">
            <a:off x="9525713" y="6441495"/>
            <a:ext cx="391399" cy="13292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5" name="94 Flecha a la derecha con bandas"/>
          <p:cNvSpPr/>
          <p:nvPr/>
        </p:nvSpPr>
        <p:spPr>
          <a:xfrm>
            <a:off x="3981681" y="6169687"/>
            <a:ext cx="1820674" cy="809473"/>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VE" dirty="0"/>
              <a:t>Investigar </a:t>
            </a:r>
          </a:p>
        </p:txBody>
      </p:sp>
      <p:pic>
        <p:nvPicPr>
          <p:cNvPr id="100" name="Picture 6" descr="Resultado de imagen para reloj"/>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33173" y="5540110"/>
            <a:ext cx="340743" cy="3407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208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sultado de imagen para ascardio"/>
          <p:cNvPicPr>
            <a:picLocks noChangeAspect="1" noChangeArrowheads="1"/>
          </p:cNvPicPr>
          <p:nvPr/>
        </p:nvPicPr>
        <p:blipFill>
          <a:blip r:embed="rId3">
            <a:lum bright="70000" contrast="-70000"/>
          </a:blip>
          <a:srcRect/>
          <a:stretch>
            <a:fillRect/>
          </a:stretch>
        </p:blipFill>
        <p:spPr bwMode="auto">
          <a:xfrm>
            <a:off x="1524000" y="0"/>
            <a:ext cx="9144000" cy="6858000"/>
          </a:xfrm>
          <a:prstGeom prst="rect">
            <a:avLst/>
          </a:prstGeom>
          <a:noFill/>
        </p:spPr>
      </p:pic>
      <p:sp>
        <p:nvSpPr>
          <p:cNvPr id="5" name="1 Título"/>
          <p:cNvSpPr>
            <a:spLocks noGrp="1"/>
          </p:cNvSpPr>
          <p:nvPr>
            <p:ph type="title"/>
          </p:nvPr>
        </p:nvSpPr>
        <p:spPr>
          <a:xfrm>
            <a:off x="1846432" y="2312"/>
            <a:ext cx="8820472" cy="1224136"/>
          </a:xfrm>
        </p:spPr>
        <p:txBody>
          <a:bodyPr>
            <a:normAutofit/>
          </a:bodyPr>
          <a:lstStyle/>
          <a:p>
            <a:r>
              <a:rPr lang="es-VE" dirty="0" smtClean="0"/>
              <a:t>Estadísticas en cirugía Cardiovascular  del CCR </a:t>
            </a:r>
            <a:r>
              <a:rPr lang="es-VE" dirty="0" err="1" smtClean="0"/>
              <a:t>Ascardio</a:t>
            </a:r>
            <a:endParaRPr lang="es-VE" dirty="0"/>
          </a:p>
        </p:txBody>
      </p:sp>
      <p:graphicFrame>
        <p:nvGraphicFramePr>
          <p:cNvPr id="4" name="3 Gráfico"/>
          <p:cNvGraphicFramePr/>
          <p:nvPr>
            <p:extLst/>
          </p:nvPr>
        </p:nvGraphicFramePr>
        <p:xfrm>
          <a:off x="2159656" y="1556793"/>
          <a:ext cx="8040800" cy="4104457"/>
        </p:xfrm>
        <a:graphic>
          <a:graphicData uri="http://schemas.openxmlformats.org/drawingml/2006/chart">
            <c:chart xmlns:c="http://schemas.openxmlformats.org/drawingml/2006/chart" xmlns:r="http://schemas.openxmlformats.org/officeDocument/2006/relationships" r:id="rId4"/>
          </a:graphicData>
        </a:graphic>
      </p:graphicFrame>
      <p:sp>
        <p:nvSpPr>
          <p:cNvPr id="6" name="5 CuadroTexto"/>
          <p:cNvSpPr txBox="1"/>
          <p:nvPr/>
        </p:nvSpPr>
        <p:spPr>
          <a:xfrm>
            <a:off x="2349272" y="5912406"/>
            <a:ext cx="7488832" cy="646331"/>
          </a:xfrm>
          <a:prstGeom prst="rect">
            <a:avLst/>
          </a:prstGeom>
          <a:noFill/>
        </p:spPr>
        <p:txBody>
          <a:bodyPr wrap="square" rtlCol="0">
            <a:spAutoFit/>
          </a:bodyPr>
          <a:lstStyle/>
          <a:p>
            <a:pPr algn="ctr"/>
            <a:r>
              <a:rPr lang="es-VE" dirty="0"/>
              <a:t>Porcentajes de procedimientos realizados durante el año 2016. En el área de cirugía cardiovascular del CCR </a:t>
            </a:r>
            <a:r>
              <a:rPr lang="es-VE" dirty="0" err="1"/>
              <a:t>Ascardio</a:t>
            </a:r>
            <a:r>
              <a:rPr lang="es-VE" dirty="0"/>
              <a:t>- Barquisimeto-Lara.  </a:t>
            </a:r>
          </a:p>
        </p:txBody>
      </p:sp>
    </p:spTree>
    <p:extLst>
      <p:ext uri="{BB962C8B-B14F-4D97-AF65-F5344CB8AC3E}">
        <p14:creationId xmlns:p14="http://schemas.microsoft.com/office/powerpoint/2010/main" xmlns="" val="2271051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sultado de imagen para ascardio"/>
          <p:cNvPicPr>
            <a:picLocks noChangeAspect="1" noChangeArrowheads="1"/>
          </p:cNvPicPr>
          <p:nvPr/>
        </p:nvPicPr>
        <p:blipFill>
          <a:blip r:embed="rId3">
            <a:lum bright="70000" contrast="-70000"/>
          </a:blip>
          <a:srcRect/>
          <a:stretch>
            <a:fillRect/>
          </a:stretch>
        </p:blipFill>
        <p:spPr bwMode="auto">
          <a:xfrm>
            <a:off x="1524000" y="0"/>
            <a:ext cx="9144000" cy="6858000"/>
          </a:xfrm>
          <a:prstGeom prst="rect">
            <a:avLst/>
          </a:prstGeom>
          <a:noFill/>
        </p:spPr>
      </p:pic>
      <p:sp>
        <p:nvSpPr>
          <p:cNvPr id="5" name="1 Título"/>
          <p:cNvSpPr>
            <a:spLocks noGrp="1"/>
          </p:cNvSpPr>
          <p:nvPr>
            <p:ph type="title"/>
          </p:nvPr>
        </p:nvSpPr>
        <p:spPr>
          <a:xfrm>
            <a:off x="1846432" y="2312"/>
            <a:ext cx="8820472" cy="1224136"/>
          </a:xfrm>
        </p:spPr>
        <p:txBody>
          <a:bodyPr>
            <a:normAutofit/>
          </a:bodyPr>
          <a:lstStyle/>
          <a:p>
            <a:r>
              <a:rPr lang="es-VE" dirty="0" smtClean="0"/>
              <a:t>Estadísticas en cirugía Cardiovascular  del CCR </a:t>
            </a:r>
            <a:r>
              <a:rPr lang="es-VE" dirty="0" err="1" smtClean="0"/>
              <a:t>Ascardio</a:t>
            </a:r>
            <a:endParaRPr lang="es-VE" dirty="0"/>
          </a:p>
        </p:txBody>
      </p:sp>
      <p:graphicFrame>
        <p:nvGraphicFramePr>
          <p:cNvPr id="4" name="3 Gráfico"/>
          <p:cNvGraphicFramePr/>
          <p:nvPr>
            <p:extLst/>
          </p:nvPr>
        </p:nvGraphicFramePr>
        <p:xfrm>
          <a:off x="2159656" y="1556793"/>
          <a:ext cx="8040800" cy="4104457"/>
        </p:xfrm>
        <a:graphic>
          <a:graphicData uri="http://schemas.openxmlformats.org/drawingml/2006/chart">
            <c:chart xmlns:c="http://schemas.openxmlformats.org/drawingml/2006/chart" xmlns:r="http://schemas.openxmlformats.org/officeDocument/2006/relationships" r:id="rId4"/>
          </a:graphicData>
        </a:graphic>
      </p:graphicFrame>
      <p:sp>
        <p:nvSpPr>
          <p:cNvPr id="6" name="5 CuadroTexto"/>
          <p:cNvSpPr txBox="1"/>
          <p:nvPr/>
        </p:nvSpPr>
        <p:spPr>
          <a:xfrm>
            <a:off x="2349272" y="5912406"/>
            <a:ext cx="7488832" cy="646331"/>
          </a:xfrm>
          <a:prstGeom prst="rect">
            <a:avLst/>
          </a:prstGeom>
          <a:noFill/>
        </p:spPr>
        <p:txBody>
          <a:bodyPr wrap="square" rtlCol="0">
            <a:spAutoFit/>
          </a:bodyPr>
          <a:lstStyle/>
          <a:p>
            <a:pPr algn="ctr"/>
            <a:r>
              <a:rPr lang="es-VE" dirty="0"/>
              <a:t>Porcentajes de procedimientos realizados durante el año 2017. En el área de cirugía cardiovascular del CCR </a:t>
            </a:r>
            <a:r>
              <a:rPr lang="es-VE" dirty="0" err="1"/>
              <a:t>Ascardio</a:t>
            </a:r>
            <a:r>
              <a:rPr lang="es-VE" dirty="0"/>
              <a:t>- Barquisimeto-Lara.  </a:t>
            </a:r>
          </a:p>
        </p:txBody>
      </p:sp>
    </p:spTree>
    <p:extLst>
      <p:ext uri="{BB962C8B-B14F-4D97-AF65-F5344CB8AC3E}">
        <p14:creationId xmlns:p14="http://schemas.microsoft.com/office/powerpoint/2010/main" xmlns="" val="27289236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sultado de imagen para ascardio"/>
          <p:cNvPicPr>
            <a:picLocks noChangeAspect="1" noChangeArrowheads="1"/>
          </p:cNvPicPr>
          <p:nvPr/>
        </p:nvPicPr>
        <p:blipFill>
          <a:blip r:embed="rId3">
            <a:lum bright="70000" contrast="-70000"/>
          </a:blip>
          <a:srcRect/>
          <a:stretch>
            <a:fillRect/>
          </a:stretch>
        </p:blipFill>
        <p:spPr bwMode="auto">
          <a:xfrm>
            <a:off x="1524000" y="0"/>
            <a:ext cx="9144000" cy="6858000"/>
          </a:xfrm>
          <a:prstGeom prst="rect">
            <a:avLst/>
          </a:prstGeom>
          <a:noFill/>
        </p:spPr>
      </p:pic>
      <p:sp>
        <p:nvSpPr>
          <p:cNvPr id="5" name="1 Título"/>
          <p:cNvSpPr>
            <a:spLocks noGrp="1"/>
          </p:cNvSpPr>
          <p:nvPr>
            <p:ph type="title"/>
          </p:nvPr>
        </p:nvSpPr>
        <p:spPr>
          <a:xfrm>
            <a:off x="1846432" y="2312"/>
            <a:ext cx="8820472" cy="1224136"/>
          </a:xfrm>
        </p:spPr>
        <p:txBody>
          <a:bodyPr>
            <a:normAutofit/>
          </a:bodyPr>
          <a:lstStyle/>
          <a:p>
            <a:r>
              <a:rPr lang="es-VE" dirty="0" smtClean="0"/>
              <a:t>Estadísticas en cirugía Cardiovascular  del CCR </a:t>
            </a:r>
            <a:r>
              <a:rPr lang="es-VE" dirty="0" err="1" smtClean="0"/>
              <a:t>Ascardio</a:t>
            </a:r>
            <a:endParaRPr lang="es-VE" dirty="0"/>
          </a:p>
        </p:txBody>
      </p:sp>
      <p:graphicFrame>
        <p:nvGraphicFramePr>
          <p:cNvPr id="4" name="3 Gráfico"/>
          <p:cNvGraphicFramePr/>
          <p:nvPr>
            <p:extLst/>
          </p:nvPr>
        </p:nvGraphicFramePr>
        <p:xfrm>
          <a:off x="2159656" y="1556793"/>
          <a:ext cx="8040800" cy="4104457"/>
        </p:xfrm>
        <a:graphic>
          <a:graphicData uri="http://schemas.openxmlformats.org/drawingml/2006/chart">
            <c:chart xmlns:c="http://schemas.openxmlformats.org/drawingml/2006/chart" xmlns:r="http://schemas.openxmlformats.org/officeDocument/2006/relationships" r:id="rId4"/>
          </a:graphicData>
        </a:graphic>
      </p:graphicFrame>
      <p:sp>
        <p:nvSpPr>
          <p:cNvPr id="6" name="5 CuadroTexto"/>
          <p:cNvSpPr txBox="1"/>
          <p:nvPr/>
        </p:nvSpPr>
        <p:spPr>
          <a:xfrm>
            <a:off x="2349272" y="5912406"/>
            <a:ext cx="7488832" cy="646331"/>
          </a:xfrm>
          <a:prstGeom prst="rect">
            <a:avLst/>
          </a:prstGeom>
          <a:noFill/>
        </p:spPr>
        <p:txBody>
          <a:bodyPr wrap="square" rtlCol="0">
            <a:spAutoFit/>
          </a:bodyPr>
          <a:lstStyle/>
          <a:p>
            <a:pPr algn="ctr"/>
            <a:r>
              <a:rPr lang="es-VE" dirty="0"/>
              <a:t>Porcentajes de procedimientos realizados durante el año 2018. En el área de cirugía cardiovascular del CCR </a:t>
            </a:r>
            <a:r>
              <a:rPr lang="es-VE" dirty="0" err="1"/>
              <a:t>Ascardio</a:t>
            </a:r>
            <a:r>
              <a:rPr lang="es-VE" dirty="0"/>
              <a:t>- Barquisimeto-Lara.  </a:t>
            </a:r>
          </a:p>
        </p:txBody>
      </p:sp>
    </p:spTree>
    <p:extLst>
      <p:ext uri="{BB962C8B-B14F-4D97-AF65-F5344CB8AC3E}">
        <p14:creationId xmlns:p14="http://schemas.microsoft.com/office/powerpoint/2010/main" xmlns="" val="19720532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3639" y="2627291"/>
            <a:ext cx="8371268" cy="830997"/>
          </a:xfrm>
          <a:prstGeom prst="rect">
            <a:avLst/>
          </a:prstGeom>
          <a:noFill/>
        </p:spPr>
        <p:txBody>
          <a:bodyPr wrap="square" rtlCol="0">
            <a:spAutoFit/>
          </a:bodyPr>
          <a:lstStyle/>
          <a:p>
            <a:r>
              <a:rPr lang="es-VE" sz="4800" b="1" dirty="0" smtClean="0">
                <a:solidFill>
                  <a:srgbClr val="C00000"/>
                </a:solidFill>
                <a:latin typeface="Calibri" panose="020F0502020204030204" pitchFamily="34" charset="0"/>
              </a:rPr>
              <a:t>Agradecidos de su atención…. </a:t>
            </a:r>
            <a:endParaRPr lang="es-VE" sz="48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xmlns="" val="31558313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739426" y="252816"/>
            <a:ext cx="6570304" cy="5684346"/>
          </a:xfrm>
          <a:prstGeom prst="rect">
            <a:avLst/>
          </a:prstGeom>
        </p:spPr>
      </p:pic>
      <p:sp>
        <p:nvSpPr>
          <p:cNvPr id="5" name="Rectángulo 4"/>
          <p:cNvSpPr/>
          <p:nvPr/>
        </p:nvSpPr>
        <p:spPr>
          <a:xfrm>
            <a:off x="-686873" y="2430430"/>
            <a:ext cx="6096000" cy="1015663"/>
          </a:xfrm>
          <a:prstGeom prst="rect">
            <a:avLst/>
          </a:prstGeom>
        </p:spPr>
        <p:txBody>
          <a:bodyPr>
            <a:spAutoFit/>
          </a:bodyPr>
          <a:lstStyle/>
          <a:p>
            <a:pPr algn="ctr"/>
            <a:r>
              <a:rPr lang="es-VE" sz="2000" b="1" dirty="0">
                <a:latin typeface="Calibri" panose="020F0502020204030204" pitchFamily="34" charset="0"/>
              </a:rPr>
              <a:t>Indicaciones para la </a:t>
            </a:r>
            <a:r>
              <a:rPr lang="es-VE" sz="2000" b="1" dirty="0" smtClean="0">
                <a:latin typeface="Calibri" panose="020F0502020204030204" pitchFamily="34" charset="0"/>
              </a:rPr>
              <a:t>intervención </a:t>
            </a:r>
            <a:r>
              <a:rPr lang="es-VE" sz="2000" b="1" dirty="0">
                <a:latin typeface="Calibri" panose="020F0502020204030204" pitchFamily="34" charset="0"/>
              </a:rPr>
              <a:t>de </a:t>
            </a:r>
            <a:r>
              <a:rPr lang="es-VE" sz="2000" b="1" dirty="0" smtClean="0">
                <a:latin typeface="Calibri" panose="020F0502020204030204" pitchFamily="34" charset="0"/>
              </a:rPr>
              <a:t>válvula </a:t>
            </a:r>
          </a:p>
          <a:p>
            <a:pPr algn="ctr"/>
            <a:r>
              <a:rPr lang="es-VE" sz="2000" b="1" dirty="0" smtClean="0">
                <a:latin typeface="Calibri" panose="020F0502020204030204" pitchFamily="34" charset="0"/>
              </a:rPr>
              <a:t>mitral </a:t>
            </a:r>
            <a:r>
              <a:rPr lang="es-VE" sz="2000" b="1" dirty="0">
                <a:latin typeface="Calibri" panose="020F0502020204030204" pitchFamily="34" charset="0"/>
              </a:rPr>
              <a:t>en la </a:t>
            </a:r>
            <a:r>
              <a:rPr lang="es-VE" sz="2000" b="1" dirty="0" smtClean="0">
                <a:latin typeface="Calibri" panose="020F0502020204030204" pitchFamily="34" charset="0"/>
              </a:rPr>
              <a:t>regurgitación </a:t>
            </a:r>
            <a:r>
              <a:rPr lang="es-VE" sz="2000" b="1" dirty="0">
                <a:latin typeface="Calibri" panose="020F0502020204030204" pitchFamily="34" charset="0"/>
              </a:rPr>
              <a:t>mitral</a:t>
            </a:r>
          </a:p>
          <a:p>
            <a:pPr algn="ctr"/>
            <a:r>
              <a:rPr lang="es-VE" sz="2000" b="1" dirty="0">
                <a:latin typeface="Calibri" panose="020F0502020204030204" pitchFamily="34" charset="0"/>
              </a:rPr>
              <a:t>secundaria </a:t>
            </a:r>
            <a:r>
              <a:rPr lang="es-VE" sz="2000" b="1" dirty="0" smtClean="0">
                <a:latin typeface="Calibri" panose="020F0502020204030204" pitchFamily="34" charset="0"/>
              </a:rPr>
              <a:t>crónica</a:t>
            </a:r>
            <a:endParaRPr lang="es-VE" sz="5400" dirty="0">
              <a:latin typeface="Calibri" panose="020F0502020204030204" pitchFamily="34" charset="0"/>
            </a:endParaRPr>
          </a:p>
        </p:txBody>
      </p:sp>
      <p:pic>
        <p:nvPicPr>
          <p:cNvPr id="6" name="Imagen 5"/>
          <p:cNvPicPr>
            <a:picLocks noChangeAspect="1"/>
          </p:cNvPicPr>
          <p:nvPr/>
        </p:nvPicPr>
        <p:blipFill>
          <a:blip r:embed="rId3"/>
          <a:stretch>
            <a:fillRect/>
          </a:stretch>
        </p:blipFill>
        <p:spPr>
          <a:xfrm>
            <a:off x="129594" y="112555"/>
            <a:ext cx="4004525" cy="1352550"/>
          </a:xfrm>
          <a:prstGeom prst="rect">
            <a:avLst/>
          </a:prstGeom>
        </p:spPr>
      </p:pic>
    </p:spTree>
    <p:extLst>
      <p:ext uri="{BB962C8B-B14F-4D97-AF65-F5344CB8AC3E}">
        <p14:creationId xmlns:p14="http://schemas.microsoft.com/office/powerpoint/2010/main" xmlns="" val="41351731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84906" y="2087215"/>
            <a:ext cx="9396480" cy="3416320"/>
          </a:xfrm>
          <a:prstGeom prst="rect">
            <a:avLst/>
          </a:prstGeom>
        </p:spPr>
        <p:txBody>
          <a:bodyPr wrap="square">
            <a:spAutoFit/>
          </a:bodyPr>
          <a:lstStyle/>
          <a:p>
            <a:pPr algn="just"/>
            <a:r>
              <a:rPr lang="es-VE" sz="2400" dirty="0">
                <a:latin typeface="Calibri" panose="020F0502020204030204" pitchFamily="34" charset="0"/>
              </a:rPr>
              <a:t>El tratamiento de la insuficiencia mitral </a:t>
            </a:r>
            <a:r>
              <a:rPr lang="es-VE" sz="2400" dirty="0" err="1">
                <a:latin typeface="Calibri" panose="020F0502020204030204" pitchFamily="34" charset="0"/>
              </a:rPr>
              <a:t>isquemica</a:t>
            </a:r>
            <a:r>
              <a:rPr lang="es-VE" sz="2400" dirty="0">
                <a:latin typeface="Calibri" panose="020F0502020204030204" pitchFamily="34" charset="0"/>
              </a:rPr>
              <a:t> </a:t>
            </a:r>
            <a:r>
              <a:rPr lang="es-VE" sz="2400" b="1" dirty="0">
                <a:solidFill>
                  <a:srgbClr val="FF0000"/>
                </a:solidFill>
                <a:latin typeface="Calibri" panose="020F0502020204030204" pitchFamily="34" charset="0"/>
              </a:rPr>
              <a:t>moderada </a:t>
            </a:r>
            <a:r>
              <a:rPr lang="es-VE" sz="2400" dirty="0" smtClean="0">
                <a:latin typeface="Calibri" panose="020F0502020204030204" pitchFamily="34" charset="0"/>
              </a:rPr>
              <a:t>en pacientes </a:t>
            </a:r>
            <a:r>
              <a:rPr lang="es-VE" sz="2400" dirty="0">
                <a:latin typeface="Calibri" panose="020F0502020204030204" pitchFamily="34" charset="0"/>
              </a:rPr>
              <a:t>que van a someterse a CABG sigue siendo una </a:t>
            </a:r>
            <a:r>
              <a:rPr lang="es-VE" sz="2400" dirty="0" smtClean="0">
                <a:latin typeface="Calibri" panose="020F0502020204030204" pitchFamily="34" charset="0"/>
              </a:rPr>
              <a:t>cuestión abierta </a:t>
            </a:r>
            <a:r>
              <a:rPr lang="es-VE" sz="2400" dirty="0">
                <a:latin typeface="Calibri" panose="020F0502020204030204" pitchFamily="34" charset="0"/>
              </a:rPr>
              <a:t>a debate. Un reciente estudio aleatorizado y con grupo de </a:t>
            </a:r>
            <a:r>
              <a:rPr lang="es-VE" sz="2400" dirty="0" smtClean="0">
                <a:latin typeface="Calibri" panose="020F0502020204030204" pitchFamily="34" charset="0"/>
              </a:rPr>
              <a:t>control no </a:t>
            </a:r>
            <a:r>
              <a:rPr lang="es-VE" sz="2400" dirty="0">
                <a:latin typeface="Calibri" panose="020F0502020204030204" pitchFamily="34" charset="0"/>
              </a:rPr>
              <a:t>pudo demostrar beneficios de la </a:t>
            </a:r>
            <a:r>
              <a:rPr lang="es-VE" sz="2400" dirty="0" smtClean="0">
                <a:latin typeface="Calibri" panose="020F0502020204030204" pitchFamily="34" charset="0"/>
              </a:rPr>
              <a:t>cirugía </a:t>
            </a:r>
            <a:r>
              <a:rPr lang="es-VE" sz="2400" dirty="0">
                <a:latin typeface="Calibri" panose="020F0502020204030204" pitchFamily="34" charset="0"/>
              </a:rPr>
              <a:t>valvular </a:t>
            </a:r>
            <a:r>
              <a:rPr lang="es-VE" sz="2400" dirty="0" smtClean="0">
                <a:latin typeface="Calibri" panose="020F0502020204030204" pitchFamily="34" charset="0"/>
              </a:rPr>
              <a:t>concomitante. Es </a:t>
            </a:r>
            <a:r>
              <a:rPr lang="es-VE" sz="2400" dirty="0">
                <a:latin typeface="Calibri" panose="020F0502020204030204" pitchFamily="34" charset="0"/>
              </a:rPr>
              <a:t>mas probable que se considere la </a:t>
            </a:r>
            <a:r>
              <a:rPr lang="es-VE" sz="2400" dirty="0" err="1">
                <a:latin typeface="Calibri" panose="020F0502020204030204" pitchFamily="34" charset="0"/>
              </a:rPr>
              <a:t>cirugia</a:t>
            </a:r>
            <a:r>
              <a:rPr lang="es-VE" sz="2400" dirty="0">
                <a:latin typeface="Calibri" panose="020F0502020204030204" pitchFamily="34" charset="0"/>
              </a:rPr>
              <a:t> en presencia </a:t>
            </a:r>
            <a:r>
              <a:rPr lang="es-VE" sz="2400" dirty="0" smtClean="0">
                <a:latin typeface="Calibri" panose="020F0502020204030204" pitchFamily="34" charset="0"/>
              </a:rPr>
              <a:t>de </a:t>
            </a:r>
            <a:r>
              <a:rPr lang="es-VE" sz="2400" b="1" dirty="0" smtClean="0">
                <a:solidFill>
                  <a:srgbClr val="FF0000"/>
                </a:solidFill>
                <a:latin typeface="Calibri" panose="020F0502020204030204" pitchFamily="34" charset="0"/>
              </a:rPr>
              <a:t>viabilidad </a:t>
            </a:r>
            <a:r>
              <a:rPr lang="es-VE" sz="2400" b="1" dirty="0" err="1">
                <a:solidFill>
                  <a:srgbClr val="FF0000"/>
                </a:solidFill>
                <a:latin typeface="Calibri" panose="020F0502020204030204" pitchFamily="34" charset="0"/>
              </a:rPr>
              <a:t>miocardica</a:t>
            </a:r>
            <a:r>
              <a:rPr lang="es-VE" sz="2400" b="1" dirty="0">
                <a:solidFill>
                  <a:srgbClr val="FF0000"/>
                </a:solidFill>
                <a:latin typeface="Calibri" panose="020F0502020204030204" pitchFamily="34" charset="0"/>
              </a:rPr>
              <a:t> </a:t>
            </a:r>
            <a:r>
              <a:rPr lang="es-VE" sz="2400" dirty="0">
                <a:latin typeface="Calibri" panose="020F0502020204030204" pitchFamily="34" charset="0"/>
              </a:rPr>
              <a:t>y </a:t>
            </a:r>
            <a:r>
              <a:rPr lang="es-VE" sz="2400" b="1" dirty="0">
                <a:solidFill>
                  <a:srgbClr val="FF0000"/>
                </a:solidFill>
                <a:latin typeface="Calibri" panose="020F0502020204030204" pitchFamily="34" charset="0"/>
              </a:rPr>
              <a:t>comorbilidad baja</a:t>
            </a:r>
            <a:r>
              <a:rPr lang="es-VE" sz="2400" dirty="0">
                <a:latin typeface="Calibri" panose="020F0502020204030204" pitchFamily="34" charset="0"/>
              </a:rPr>
              <a:t>. En pacientes con </a:t>
            </a:r>
            <a:r>
              <a:rPr lang="es-VE" sz="2400" dirty="0" smtClean="0">
                <a:latin typeface="Calibri" panose="020F0502020204030204" pitchFamily="34" charset="0"/>
              </a:rPr>
              <a:t>capacidad de </a:t>
            </a:r>
            <a:r>
              <a:rPr lang="es-VE" sz="2400" dirty="0">
                <a:latin typeface="Calibri" panose="020F0502020204030204" pitchFamily="34" charset="0"/>
              </a:rPr>
              <a:t>ejercicio, la disnea inducida por el esfuerzo y el aumento </a:t>
            </a:r>
            <a:r>
              <a:rPr lang="es-VE" sz="2400" dirty="0" smtClean="0">
                <a:latin typeface="Calibri" panose="020F0502020204030204" pitchFamily="34" charset="0"/>
              </a:rPr>
              <a:t>significativo en </a:t>
            </a:r>
            <a:r>
              <a:rPr lang="es-VE" sz="2400" dirty="0">
                <a:latin typeface="Calibri" panose="020F0502020204030204" pitchFamily="34" charset="0"/>
              </a:rPr>
              <a:t>la gravedad de la insuficiencia mitral y de la </a:t>
            </a:r>
            <a:r>
              <a:rPr lang="es-VE" sz="2400" dirty="0" err="1">
                <a:latin typeface="Calibri" panose="020F0502020204030204" pitchFamily="34" charset="0"/>
              </a:rPr>
              <a:t>PAPs</a:t>
            </a:r>
            <a:r>
              <a:rPr lang="es-VE" sz="2400" dirty="0">
                <a:latin typeface="Calibri" panose="020F0502020204030204" pitchFamily="34" charset="0"/>
              </a:rPr>
              <a:t> </a:t>
            </a:r>
            <a:r>
              <a:rPr lang="es-VE" sz="2400" dirty="0" smtClean="0">
                <a:latin typeface="Calibri" panose="020F0502020204030204" pitchFamily="34" charset="0"/>
              </a:rPr>
              <a:t>favorecen la </a:t>
            </a:r>
            <a:r>
              <a:rPr lang="es-VE" sz="2400" dirty="0" err="1">
                <a:latin typeface="Calibri" panose="020F0502020204030204" pitchFamily="34" charset="0"/>
              </a:rPr>
              <a:t>indicacion</a:t>
            </a:r>
            <a:r>
              <a:rPr lang="es-VE" sz="2400" dirty="0">
                <a:latin typeface="Calibri" panose="020F0502020204030204" pitchFamily="34" charset="0"/>
              </a:rPr>
              <a:t> de </a:t>
            </a:r>
            <a:r>
              <a:rPr lang="es-VE" sz="2400" dirty="0" err="1">
                <a:latin typeface="Calibri" panose="020F0502020204030204" pitchFamily="34" charset="0"/>
              </a:rPr>
              <a:t>cirugia</a:t>
            </a:r>
            <a:r>
              <a:rPr lang="es-VE" sz="2400" dirty="0">
                <a:latin typeface="Calibri" panose="020F0502020204030204" pitchFamily="34" charset="0"/>
              </a:rPr>
              <a:t> combinada.</a:t>
            </a:r>
          </a:p>
        </p:txBody>
      </p:sp>
      <p:pic>
        <p:nvPicPr>
          <p:cNvPr id="5" name="Imagen 4"/>
          <p:cNvPicPr>
            <a:picLocks noChangeAspect="1"/>
          </p:cNvPicPr>
          <p:nvPr/>
        </p:nvPicPr>
        <p:blipFill>
          <a:blip r:embed="rId2"/>
          <a:stretch>
            <a:fillRect/>
          </a:stretch>
        </p:blipFill>
        <p:spPr>
          <a:xfrm>
            <a:off x="129594" y="112555"/>
            <a:ext cx="4004525" cy="1352550"/>
          </a:xfrm>
          <a:prstGeom prst="rect">
            <a:avLst/>
          </a:prstGeom>
        </p:spPr>
      </p:pic>
    </p:spTree>
    <p:extLst>
      <p:ext uri="{BB962C8B-B14F-4D97-AF65-F5344CB8AC3E}">
        <p14:creationId xmlns:p14="http://schemas.microsoft.com/office/powerpoint/2010/main" xmlns="" val="27981272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60057" y="829836"/>
            <a:ext cx="3796790" cy="1821065"/>
          </a:xfrm>
          <a:prstGeom prst="rect">
            <a:avLst/>
          </a:prstGeom>
        </p:spPr>
      </p:pic>
      <p:pic>
        <p:nvPicPr>
          <p:cNvPr id="5" name="Imagen 4"/>
          <p:cNvPicPr>
            <a:picLocks noChangeAspect="1"/>
          </p:cNvPicPr>
          <p:nvPr/>
        </p:nvPicPr>
        <p:blipFill>
          <a:blip r:embed="rId3"/>
          <a:stretch>
            <a:fillRect/>
          </a:stretch>
        </p:blipFill>
        <p:spPr>
          <a:xfrm>
            <a:off x="4391695" y="1056068"/>
            <a:ext cx="3979572" cy="1563476"/>
          </a:xfrm>
          <a:prstGeom prst="rect">
            <a:avLst/>
          </a:prstGeom>
        </p:spPr>
      </p:pic>
      <p:pic>
        <p:nvPicPr>
          <p:cNvPr id="6" name="Marcador de contenido 3"/>
          <p:cNvPicPr>
            <a:picLocks noGrp="1" noChangeAspect="1"/>
          </p:cNvPicPr>
          <p:nvPr>
            <p:ph idx="1"/>
          </p:nvPr>
        </p:nvPicPr>
        <p:blipFill>
          <a:blip r:embed="rId4"/>
          <a:stretch>
            <a:fillRect/>
          </a:stretch>
        </p:blipFill>
        <p:spPr>
          <a:xfrm>
            <a:off x="8474664" y="986320"/>
            <a:ext cx="3717336" cy="1508096"/>
          </a:xfrm>
          <a:prstGeom prst="rect">
            <a:avLst/>
          </a:prstGeom>
        </p:spPr>
      </p:pic>
      <p:pic>
        <p:nvPicPr>
          <p:cNvPr id="7" name="Imagen 6"/>
          <p:cNvPicPr>
            <a:picLocks noChangeAspect="1"/>
          </p:cNvPicPr>
          <p:nvPr/>
        </p:nvPicPr>
        <p:blipFill>
          <a:blip r:embed="rId5"/>
          <a:stretch>
            <a:fillRect/>
          </a:stretch>
        </p:blipFill>
        <p:spPr>
          <a:xfrm>
            <a:off x="1208468" y="3644720"/>
            <a:ext cx="3943082" cy="1564783"/>
          </a:xfrm>
          <a:prstGeom prst="rect">
            <a:avLst/>
          </a:prstGeom>
        </p:spPr>
      </p:pic>
      <p:pic>
        <p:nvPicPr>
          <p:cNvPr id="8" name="Imagen 7"/>
          <p:cNvPicPr>
            <a:picLocks noChangeAspect="1"/>
          </p:cNvPicPr>
          <p:nvPr/>
        </p:nvPicPr>
        <p:blipFill>
          <a:blip r:embed="rId6"/>
          <a:stretch>
            <a:fillRect/>
          </a:stretch>
        </p:blipFill>
        <p:spPr>
          <a:xfrm>
            <a:off x="6471633" y="3521549"/>
            <a:ext cx="4628343" cy="1811124"/>
          </a:xfrm>
          <a:prstGeom prst="rect">
            <a:avLst/>
          </a:prstGeom>
        </p:spPr>
      </p:pic>
    </p:spTree>
    <p:extLst>
      <p:ext uri="{BB962C8B-B14F-4D97-AF65-F5344CB8AC3E}">
        <p14:creationId xmlns:p14="http://schemas.microsoft.com/office/powerpoint/2010/main" xmlns="" val="2052630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uadrícula de rombos 16 X 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8546_TF03031015.potx" id="{212262FC-4018-4941-B652-2FDBD6CE81A8}" vid="{95DD5C8F-0A9C-4760-BF04-953D3CAD3F91}"/>
    </a:ext>
  </a:extLst>
</a:theme>
</file>

<file path=ppt/theme/theme2.xml><?xml version="1.0" encoding="utf-8"?>
<a:theme xmlns:a="http://schemas.openxmlformats.org/drawingml/2006/main" name="Tema de Offic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empresarial con cuadrícula de rombos (panorámica)</Template>
  <TotalTime>2041</TotalTime>
  <Words>4540</Words>
  <Application>Microsoft Office PowerPoint</Application>
  <PresentationFormat>Personalizado</PresentationFormat>
  <Paragraphs>408</Paragraphs>
  <Slides>66</Slides>
  <Notes>39</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66</vt:i4>
      </vt:variant>
    </vt:vector>
  </HeadingPairs>
  <TitlesOfParts>
    <vt:vector size="68" baseType="lpstr">
      <vt:lpstr>Cuadrícula de rombos 16 X 9</vt:lpstr>
      <vt:lpstr>Imagen de mapa de bits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Aportes del grupo</vt:lpstr>
      <vt:lpstr>Diapositiva 18</vt:lpstr>
      <vt:lpstr>Diapositiva 19</vt:lpstr>
      <vt:lpstr>Diapositiva 20</vt:lpstr>
      <vt:lpstr>Diapositiva 21</vt:lpstr>
      <vt:lpstr>Diapositiva 22</vt:lpstr>
      <vt:lpstr>Diapositiva 23</vt:lpstr>
      <vt:lpstr>Diapositiva 24</vt:lpstr>
      <vt:lpstr>Diapositiva 25</vt:lpstr>
      <vt:lpstr>Diapositiva 26</vt:lpstr>
      <vt:lpstr>Objetivo</vt:lpstr>
      <vt:lpstr>Diapositiva 28</vt:lpstr>
      <vt:lpstr>Criterios  de  Inclusión</vt:lpstr>
      <vt:lpstr>Diapositiva 30</vt:lpstr>
      <vt:lpstr>Diapositiva 31</vt:lpstr>
      <vt:lpstr>Diapositiva 32</vt:lpstr>
      <vt:lpstr>Diapositiva 33</vt:lpstr>
      <vt:lpstr>Diapositiva 34</vt:lpstr>
      <vt:lpstr>Diapositiva 35</vt:lpstr>
      <vt:lpstr>Diapositiva 36</vt:lpstr>
      <vt:lpstr>Diapositiva 37</vt:lpstr>
      <vt:lpstr>Aportes del Grupo</vt:lpstr>
      <vt:lpstr>Diapositiva 39</vt:lpstr>
      <vt:lpstr>Diapositiva 40</vt:lpstr>
      <vt:lpstr>MÉTODOS.</vt:lpstr>
      <vt:lpstr>Diapositiva 42</vt:lpstr>
      <vt:lpstr>Diapositiva 43</vt:lpstr>
      <vt:lpstr>Diapositiva 44</vt:lpstr>
      <vt:lpstr>Diapositiva 45</vt:lpstr>
      <vt:lpstr>Diapositiva 46</vt:lpstr>
      <vt:lpstr>Diapositiva 47</vt:lpstr>
      <vt:lpstr>Diapositiva 48</vt:lpstr>
      <vt:lpstr>Diapositiva 49</vt:lpstr>
      <vt:lpstr>Diapositiva 50</vt:lpstr>
      <vt:lpstr>MÉTODOS.</vt:lpstr>
      <vt:lpstr>Diapositiva 52</vt:lpstr>
      <vt:lpstr>MÉTODOS.</vt:lpstr>
      <vt:lpstr>Diapositiva 54</vt:lpstr>
      <vt:lpstr>Diapositiva 55</vt:lpstr>
      <vt:lpstr>Diapositiva 56</vt:lpstr>
      <vt:lpstr>Diapositiva 57</vt:lpstr>
      <vt:lpstr>Aportes del grupo</vt:lpstr>
      <vt:lpstr>Aportes del grupo</vt:lpstr>
      <vt:lpstr>Diapositiva 60</vt:lpstr>
      <vt:lpstr>Diapositiva 61</vt:lpstr>
      <vt:lpstr>Diapositiva 62</vt:lpstr>
      <vt:lpstr>Estadísticas en cirugía Cardiovascular  del CCR Ascardio</vt:lpstr>
      <vt:lpstr>Estadísticas en cirugía Cardiovascular  del CCR Ascardio</vt:lpstr>
      <vt:lpstr>Estadísticas en cirugía Cardiovascular  del CCR Ascardio</vt:lpstr>
      <vt:lpstr>Diapositiva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Carmen</cp:lastModifiedBy>
  <cp:revision>215</cp:revision>
  <dcterms:created xsi:type="dcterms:W3CDTF">2018-11-05T01:46:20Z</dcterms:created>
  <dcterms:modified xsi:type="dcterms:W3CDTF">2019-05-28T12:13:54Z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