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Default Extension="tiff" ContentType="image/tiff"/>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4"/>
  </p:notesMasterIdLst>
  <p:sldIdLst>
    <p:sldId id="257" r:id="rId2"/>
    <p:sldId id="260" r:id="rId3"/>
    <p:sldId id="261" r:id="rId4"/>
    <p:sldId id="264" r:id="rId5"/>
    <p:sldId id="263" r:id="rId6"/>
    <p:sldId id="265" r:id="rId7"/>
    <p:sldId id="266" r:id="rId8"/>
    <p:sldId id="268" r:id="rId9"/>
    <p:sldId id="269" r:id="rId10"/>
    <p:sldId id="270" r:id="rId11"/>
    <p:sldId id="272" r:id="rId12"/>
    <p:sldId id="271"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337" r:id="rId33"/>
    <p:sldId id="294" r:id="rId34"/>
    <p:sldId id="295" r:id="rId35"/>
    <p:sldId id="296" r:id="rId36"/>
    <p:sldId id="301" r:id="rId37"/>
    <p:sldId id="297" r:id="rId38"/>
    <p:sldId id="336" r:id="rId39"/>
    <p:sldId id="299" r:id="rId40"/>
    <p:sldId id="300"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1"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02" autoAdjust="0"/>
  </p:normalViewPr>
  <p:slideViewPr>
    <p:cSldViewPr>
      <p:cViewPr>
        <p:scale>
          <a:sx n="60" d="100"/>
          <a:sy n="60" d="100"/>
        </p:scale>
        <p:origin x="-101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B9FA3-8044-4412-827E-94A570593C60}" type="doc">
      <dgm:prSet loTypeId="urn:microsoft.com/office/officeart/2008/layout/LinedList" loCatId="list" qsTypeId="urn:microsoft.com/office/officeart/2005/8/quickstyle/3d5" qsCatId="3D" csTypeId="urn:microsoft.com/office/officeart/2005/8/colors/accent2_1" csCatId="accent2" phldr="1"/>
      <dgm:spPr>
        <a:scene3d>
          <a:camera prst="perspectiveFront" zoom="95000"/>
          <a:lightRig rig="flat" dir="t"/>
        </a:scene3d>
      </dgm:spPr>
      <dgm:t>
        <a:bodyPr/>
        <a:lstStyle/>
        <a:p>
          <a:endParaRPr lang="es-VE"/>
        </a:p>
      </dgm:t>
    </dgm:pt>
    <dgm:pt modelId="{89CCCB47-20E9-4090-BE19-DE4158B51CAE}">
      <dgm:prSet custT="1"/>
      <dgm:spPr/>
      <dgm:t>
        <a:bodyPr/>
        <a:lstStyle/>
        <a:p>
          <a:pPr algn="just" rtl="0"/>
          <a:r>
            <a:rPr lang="es-VE" sz="2000" b="0" dirty="0" smtClean="0">
              <a:latin typeface="Arial" pitchFamily="34" charset="0"/>
              <a:cs typeface="Arial" pitchFamily="34" charset="0"/>
            </a:rPr>
            <a:t>Consentimiento informado</a:t>
          </a:r>
          <a:endParaRPr lang="es-VE" sz="2000" b="0" dirty="0">
            <a:latin typeface="Arial" pitchFamily="34" charset="0"/>
            <a:cs typeface="Arial" pitchFamily="34" charset="0"/>
          </a:endParaRPr>
        </a:p>
      </dgm:t>
    </dgm:pt>
    <dgm:pt modelId="{84016F71-C3A8-4D33-959D-19DA215FA106}" type="parTrans" cxnId="{679FF289-9782-499E-893F-844E692B8D67}">
      <dgm:prSet/>
      <dgm:spPr/>
      <dgm:t>
        <a:bodyPr/>
        <a:lstStyle/>
        <a:p>
          <a:pPr algn="just"/>
          <a:endParaRPr lang="es-VE" b="0">
            <a:latin typeface="Bernard MT Condensed" panose="02050806060905020404" pitchFamily="18" charset="0"/>
          </a:endParaRPr>
        </a:p>
      </dgm:t>
    </dgm:pt>
    <dgm:pt modelId="{3DA1366E-BCA7-418E-BEA1-E105F0059C49}" type="sibTrans" cxnId="{679FF289-9782-499E-893F-844E692B8D67}">
      <dgm:prSet/>
      <dgm:spPr/>
      <dgm:t>
        <a:bodyPr/>
        <a:lstStyle/>
        <a:p>
          <a:pPr algn="just"/>
          <a:endParaRPr lang="es-VE" b="0">
            <a:latin typeface="Bernard MT Condensed" panose="02050806060905020404" pitchFamily="18" charset="0"/>
          </a:endParaRPr>
        </a:p>
      </dgm:t>
    </dgm:pt>
    <dgm:pt modelId="{310F2F4D-821F-44B3-B00E-F23BD2ECBB62}">
      <dgm:prSet custT="1"/>
      <dgm:spPr/>
      <dgm:t>
        <a:bodyPr/>
        <a:lstStyle/>
        <a:p>
          <a:pPr algn="just" rtl="0"/>
          <a:r>
            <a:rPr lang="es-VE" sz="2000" b="0" dirty="0" smtClean="0">
              <a:latin typeface="Arial" pitchFamily="34" charset="0"/>
              <a:cs typeface="Arial" pitchFamily="34" charset="0"/>
            </a:rPr>
            <a:t>Indicación de clase I/II  para DIC capaz de registrar carga de TA / FA a largo plazo</a:t>
          </a:r>
          <a:endParaRPr lang="es-VE" sz="2000" b="0" dirty="0">
            <a:latin typeface="Arial" pitchFamily="34" charset="0"/>
            <a:cs typeface="Arial" pitchFamily="34" charset="0"/>
          </a:endParaRPr>
        </a:p>
      </dgm:t>
    </dgm:pt>
    <dgm:pt modelId="{69B05BE5-4FF2-4905-B819-07FCF8668762}" type="parTrans" cxnId="{6B7F5212-6C06-4FCC-A0E1-38B4BFB9666C}">
      <dgm:prSet/>
      <dgm:spPr/>
      <dgm:t>
        <a:bodyPr/>
        <a:lstStyle/>
        <a:p>
          <a:pPr algn="just"/>
          <a:endParaRPr lang="es-VE" b="0">
            <a:latin typeface="Bernard MT Condensed" panose="02050806060905020404" pitchFamily="18" charset="0"/>
          </a:endParaRPr>
        </a:p>
      </dgm:t>
    </dgm:pt>
    <dgm:pt modelId="{6F0BC692-BAAC-4C79-8516-CD292F6B07E1}" type="sibTrans" cxnId="{6B7F5212-6C06-4FCC-A0E1-38B4BFB9666C}">
      <dgm:prSet/>
      <dgm:spPr/>
      <dgm:t>
        <a:bodyPr/>
        <a:lstStyle/>
        <a:p>
          <a:pPr algn="just"/>
          <a:endParaRPr lang="es-VE" b="0">
            <a:latin typeface="Bernard MT Condensed" panose="02050806060905020404" pitchFamily="18" charset="0"/>
          </a:endParaRPr>
        </a:p>
      </dgm:t>
    </dgm:pt>
    <dgm:pt modelId="{60F5AB46-873E-43C0-B56C-DBD0B3F9FB1E}">
      <dgm:prSet custT="1"/>
      <dgm:spPr/>
      <dgm:t>
        <a:bodyPr/>
        <a:lstStyle/>
        <a:p>
          <a:pPr algn="just" rtl="0"/>
          <a:r>
            <a:rPr lang="es-VE" sz="2000" b="0" dirty="0" smtClean="0">
              <a:latin typeface="Arial" pitchFamily="34" charset="0"/>
              <a:cs typeface="Arial" pitchFamily="34" charset="0"/>
            </a:rPr>
            <a:t>≥1  factores de riesgo de ECV basados ​​en las directrices de 2001*</a:t>
          </a:r>
          <a:endParaRPr lang="es-VE" sz="2000" b="0" dirty="0">
            <a:latin typeface="Arial" pitchFamily="34" charset="0"/>
            <a:cs typeface="Arial" pitchFamily="34" charset="0"/>
          </a:endParaRPr>
        </a:p>
      </dgm:t>
    </dgm:pt>
    <dgm:pt modelId="{89FF132B-DE4E-48F6-8871-935A5D2900D7}" type="parTrans" cxnId="{48AC047D-7FC4-449D-B5D1-323F5C29DC43}">
      <dgm:prSet/>
      <dgm:spPr/>
      <dgm:t>
        <a:bodyPr/>
        <a:lstStyle/>
        <a:p>
          <a:pPr algn="just"/>
          <a:endParaRPr lang="es-VE" b="0">
            <a:latin typeface="Bernard MT Condensed" panose="02050806060905020404" pitchFamily="18" charset="0"/>
          </a:endParaRPr>
        </a:p>
      </dgm:t>
    </dgm:pt>
    <dgm:pt modelId="{69A54435-8F85-4996-B00B-5CEB1055334A}" type="sibTrans" cxnId="{48AC047D-7FC4-449D-B5D1-323F5C29DC43}">
      <dgm:prSet/>
      <dgm:spPr/>
      <dgm:t>
        <a:bodyPr/>
        <a:lstStyle/>
        <a:p>
          <a:pPr algn="just"/>
          <a:endParaRPr lang="es-VE" b="0">
            <a:latin typeface="Bernard MT Condensed" panose="02050806060905020404" pitchFamily="18" charset="0"/>
          </a:endParaRPr>
        </a:p>
      </dgm:t>
    </dgm:pt>
    <dgm:pt modelId="{9D5AC3AB-BF46-4E93-ADC8-C6CEA12FAF5C}">
      <dgm:prSet custT="1"/>
      <dgm:spPr/>
      <dgm:t>
        <a:bodyPr/>
        <a:lstStyle/>
        <a:p>
          <a:pPr algn="just" rtl="0"/>
          <a:r>
            <a:rPr lang="es-VE" sz="1800" b="0" dirty="0" smtClean="0">
              <a:latin typeface="Arial" pitchFamily="34" charset="0"/>
              <a:cs typeface="Arial" pitchFamily="34" charset="0"/>
            </a:rPr>
            <a:t>IC</a:t>
          </a:r>
          <a:endParaRPr lang="es-VE" sz="1800" b="0" dirty="0">
            <a:latin typeface="Arial" pitchFamily="34" charset="0"/>
            <a:cs typeface="Arial" pitchFamily="34" charset="0"/>
          </a:endParaRPr>
        </a:p>
      </dgm:t>
    </dgm:pt>
    <dgm:pt modelId="{3FF1C1CF-5334-48F9-83CA-30044943C5E9}" type="parTrans" cxnId="{E65C0422-3ACD-4D5F-8DFC-E86798C329B8}">
      <dgm:prSet/>
      <dgm:spPr/>
      <dgm:t>
        <a:bodyPr/>
        <a:lstStyle/>
        <a:p>
          <a:pPr algn="just"/>
          <a:endParaRPr lang="es-VE" b="0">
            <a:latin typeface="Bernard MT Condensed" panose="02050806060905020404" pitchFamily="18" charset="0"/>
          </a:endParaRPr>
        </a:p>
      </dgm:t>
    </dgm:pt>
    <dgm:pt modelId="{122E358C-CE59-4543-8C29-EA947F9B302C}" type="sibTrans" cxnId="{E65C0422-3ACD-4D5F-8DFC-E86798C329B8}">
      <dgm:prSet/>
      <dgm:spPr/>
      <dgm:t>
        <a:bodyPr/>
        <a:lstStyle/>
        <a:p>
          <a:pPr algn="just"/>
          <a:endParaRPr lang="es-VE" b="0">
            <a:latin typeface="Bernard MT Condensed" panose="02050806060905020404" pitchFamily="18" charset="0"/>
          </a:endParaRPr>
        </a:p>
      </dgm:t>
    </dgm:pt>
    <dgm:pt modelId="{D785B522-E583-44FF-AF53-A49BC6C2E44F}">
      <dgm:prSet custT="1"/>
      <dgm:spPr/>
      <dgm:t>
        <a:bodyPr/>
        <a:lstStyle/>
        <a:p>
          <a:pPr algn="just" rtl="0"/>
          <a:endParaRPr lang="es-VE" sz="3500" b="0" dirty="0" smtClean="0">
            <a:latin typeface="Bernard MT Condensed" panose="02050806060905020404" pitchFamily="18" charset="0"/>
          </a:endParaRPr>
        </a:p>
        <a:p>
          <a:pPr algn="just" rtl="0"/>
          <a:endParaRPr lang="es-VE" sz="3500" b="0" dirty="0" smtClean="0">
            <a:latin typeface="Bernard MT Condensed" panose="02050806060905020404" pitchFamily="18" charset="0"/>
          </a:endParaRPr>
        </a:p>
        <a:p>
          <a:pPr algn="just" rtl="0"/>
          <a:r>
            <a:rPr lang="es-VE" sz="2400" b="0" dirty="0" smtClean="0">
              <a:latin typeface="Arial" pitchFamily="34" charset="0"/>
              <a:cs typeface="Arial" pitchFamily="34" charset="0"/>
            </a:rPr>
            <a:t>PACIENTES </a:t>
          </a:r>
          <a:endParaRPr lang="es-VE" sz="2400" b="0" dirty="0">
            <a:latin typeface="Arial" pitchFamily="34" charset="0"/>
            <a:cs typeface="Arial" pitchFamily="34" charset="0"/>
          </a:endParaRPr>
        </a:p>
      </dgm:t>
    </dgm:pt>
    <dgm:pt modelId="{6CAB21AB-BE1A-4744-9BE6-77BCD69A6D84}" type="parTrans" cxnId="{A36636D7-2D07-4E3F-B4FB-035BEC2D646D}">
      <dgm:prSet/>
      <dgm:spPr/>
      <dgm:t>
        <a:bodyPr/>
        <a:lstStyle/>
        <a:p>
          <a:pPr algn="just"/>
          <a:endParaRPr lang="es-VE" b="0">
            <a:latin typeface="Bernard MT Condensed" panose="02050806060905020404" pitchFamily="18" charset="0"/>
          </a:endParaRPr>
        </a:p>
      </dgm:t>
    </dgm:pt>
    <dgm:pt modelId="{722E7A89-3F81-4673-81BE-984E32EFD1A0}" type="sibTrans" cxnId="{A36636D7-2D07-4E3F-B4FB-035BEC2D646D}">
      <dgm:prSet/>
      <dgm:spPr/>
      <dgm:t>
        <a:bodyPr/>
        <a:lstStyle/>
        <a:p>
          <a:pPr algn="just"/>
          <a:endParaRPr lang="es-VE" b="0">
            <a:latin typeface="Bernard MT Condensed" panose="02050806060905020404" pitchFamily="18" charset="0"/>
          </a:endParaRPr>
        </a:p>
      </dgm:t>
    </dgm:pt>
    <dgm:pt modelId="{65DAA50C-4BE9-4BC6-943D-19BAFE822D20}">
      <dgm:prSet custT="1"/>
      <dgm:spPr/>
      <dgm:t>
        <a:bodyPr/>
        <a:lstStyle/>
        <a:p>
          <a:pPr algn="just" rtl="0"/>
          <a:r>
            <a:rPr lang="es-VE" sz="1800" b="0" dirty="0" smtClean="0">
              <a:latin typeface="Arial" pitchFamily="34" charset="0"/>
              <a:cs typeface="Arial" pitchFamily="34" charset="0"/>
            </a:rPr>
            <a:t>HTA</a:t>
          </a:r>
          <a:endParaRPr lang="es-VE" sz="1800" b="0" dirty="0">
            <a:latin typeface="Arial" pitchFamily="34" charset="0"/>
            <a:cs typeface="Arial" pitchFamily="34" charset="0"/>
          </a:endParaRPr>
        </a:p>
      </dgm:t>
    </dgm:pt>
    <dgm:pt modelId="{B6DB4031-5EF4-485F-AF31-71E683306A43}" type="parTrans" cxnId="{DCDC92FF-6EAF-402B-98F0-4A4EED2B32A0}">
      <dgm:prSet/>
      <dgm:spPr/>
      <dgm:t>
        <a:bodyPr/>
        <a:lstStyle/>
        <a:p>
          <a:pPr algn="just"/>
          <a:endParaRPr lang="es-VE" b="0">
            <a:latin typeface="Bernard MT Condensed" panose="02050806060905020404" pitchFamily="18" charset="0"/>
          </a:endParaRPr>
        </a:p>
      </dgm:t>
    </dgm:pt>
    <dgm:pt modelId="{C22C5803-5659-4B13-B167-3202B82021E2}" type="sibTrans" cxnId="{DCDC92FF-6EAF-402B-98F0-4A4EED2B32A0}">
      <dgm:prSet/>
      <dgm:spPr/>
      <dgm:t>
        <a:bodyPr/>
        <a:lstStyle/>
        <a:p>
          <a:pPr algn="just"/>
          <a:endParaRPr lang="es-VE" b="0">
            <a:latin typeface="Bernard MT Condensed" panose="02050806060905020404" pitchFamily="18" charset="0"/>
          </a:endParaRPr>
        </a:p>
      </dgm:t>
    </dgm:pt>
    <dgm:pt modelId="{AF6A66DE-0073-44EC-8FE3-50E4E4897CED}">
      <dgm:prSet custT="1"/>
      <dgm:spPr/>
      <dgm:t>
        <a:bodyPr/>
        <a:lstStyle/>
        <a:p>
          <a:pPr algn="just" rtl="0"/>
          <a:r>
            <a:rPr lang="es-VE" sz="1800" b="0" dirty="0" smtClean="0">
              <a:latin typeface="Arial" pitchFamily="34" charset="0"/>
              <a:cs typeface="Arial" pitchFamily="34" charset="0"/>
            </a:rPr>
            <a:t>&gt;65 años de edad</a:t>
          </a:r>
          <a:endParaRPr lang="es-VE" sz="1800" b="0" dirty="0">
            <a:latin typeface="Arial" pitchFamily="34" charset="0"/>
            <a:cs typeface="Arial" pitchFamily="34" charset="0"/>
          </a:endParaRPr>
        </a:p>
      </dgm:t>
    </dgm:pt>
    <dgm:pt modelId="{1396046E-A6BA-46EB-AF86-BAD988FE2AA9}" type="parTrans" cxnId="{DDD1ECA3-A1B9-4006-9CEB-599E4FC60B12}">
      <dgm:prSet/>
      <dgm:spPr/>
      <dgm:t>
        <a:bodyPr/>
        <a:lstStyle/>
        <a:p>
          <a:pPr algn="just"/>
          <a:endParaRPr lang="es-VE" b="0">
            <a:latin typeface="Bernard MT Condensed" panose="02050806060905020404" pitchFamily="18" charset="0"/>
          </a:endParaRPr>
        </a:p>
      </dgm:t>
    </dgm:pt>
    <dgm:pt modelId="{8DF256DD-05BB-41C3-9BA9-4A8E8284BC37}" type="sibTrans" cxnId="{DDD1ECA3-A1B9-4006-9CEB-599E4FC60B12}">
      <dgm:prSet/>
      <dgm:spPr/>
      <dgm:t>
        <a:bodyPr/>
        <a:lstStyle/>
        <a:p>
          <a:pPr algn="just"/>
          <a:endParaRPr lang="es-VE" b="0">
            <a:latin typeface="Bernard MT Condensed" panose="02050806060905020404" pitchFamily="18" charset="0"/>
          </a:endParaRPr>
        </a:p>
      </dgm:t>
    </dgm:pt>
    <dgm:pt modelId="{1DB1DC9F-522B-46CB-8AB2-316047F620A4}">
      <dgm:prSet custT="1"/>
      <dgm:spPr/>
      <dgm:t>
        <a:bodyPr/>
        <a:lstStyle/>
        <a:p>
          <a:pPr algn="just" rtl="0"/>
          <a:r>
            <a:rPr lang="es-VE" sz="1800" b="0" dirty="0" smtClean="0">
              <a:latin typeface="Arial" pitchFamily="34" charset="0"/>
              <a:cs typeface="Arial" pitchFamily="34" charset="0"/>
            </a:rPr>
            <a:t>DM</a:t>
          </a:r>
          <a:endParaRPr lang="es-VE" sz="1800" b="0" dirty="0">
            <a:latin typeface="Arial" pitchFamily="34" charset="0"/>
            <a:cs typeface="Arial" pitchFamily="34" charset="0"/>
          </a:endParaRPr>
        </a:p>
      </dgm:t>
    </dgm:pt>
    <dgm:pt modelId="{005C913C-87F4-4BCF-8DA4-214A49332B8F}" type="parTrans" cxnId="{6666A3F6-731B-4A4F-8206-6BC16201F75D}">
      <dgm:prSet/>
      <dgm:spPr/>
      <dgm:t>
        <a:bodyPr/>
        <a:lstStyle/>
        <a:p>
          <a:pPr algn="just"/>
          <a:endParaRPr lang="es-VE" b="0">
            <a:latin typeface="Bernard MT Condensed" panose="02050806060905020404" pitchFamily="18" charset="0"/>
          </a:endParaRPr>
        </a:p>
      </dgm:t>
    </dgm:pt>
    <dgm:pt modelId="{ECFF7FD1-2457-4E42-990C-D9921AC1E9AD}" type="sibTrans" cxnId="{6666A3F6-731B-4A4F-8206-6BC16201F75D}">
      <dgm:prSet/>
      <dgm:spPr/>
      <dgm:t>
        <a:bodyPr/>
        <a:lstStyle/>
        <a:p>
          <a:pPr algn="just"/>
          <a:endParaRPr lang="es-VE" b="0">
            <a:latin typeface="Bernard MT Condensed" panose="02050806060905020404" pitchFamily="18" charset="0"/>
          </a:endParaRPr>
        </a:p>
      </dgm:t>
    </dgm:pt>
    <dgm:pt modelId="{19865F00-C164-42A7-BBF4-390F59FA7984}">
      <dgm:prSet custT="1"/>
      <dgm:spPr/>
      <dgm:t>
        <a:bodyPr/>
        <a:lstStyle/>
        <a:p>
          <a:pPr algn="just" rtl="0"/>
          <a:r>
            <a:rPr lang="es-VE" sz="1800" b="0" dirty="0" smtClean="0">
              <a:latin typeface="Arial" pitchFamily="34" charset="0"/>
              <a:cs typeface="Arial" pitchFamily="34" charset="0"/>
            </a:rPr>
            <a:t>ECV previo /AIT</a:t>
          </a:r>
          <a:endParaRPr lang="es-VE" sz="1800" b="0" dirty="0">
            <a:latin typeface="Arial" pitchFamily="34" charset="0"/>
            <a:cs typeface="Arial" pitchFamily="34" charset="0"/>
          </a:endParaRPr>
        </a:p>
      </dgm:t>
    </dgm:pt>
    <dgm:pt modelId="{3913C287-BF95-4942-BF81-9BABD243E6FA}" type="parTrans" cxnId="{182509EA-6F13-4E67-A96B-74EE047B03B9}">
      <dgm:prSet/>
      <dgm:spPr/>
      <dgm:t>
        <a:bodyPr/>
        <a:lstStyle/>
        <a:p>
          <a:pPr algn="just"/>
          <a:endParaRPr lang="es-VE" b="0">
            <a:latin typeface="Bernard MT Condensed" panose="02050806060905020404" pitchFamily="18" charset="0"/>
          </a:endParaRPr>
        </a:p>
      </dgm:t>
    </dgm:pt>
    <dgm:pt modelId="{CB0EA7B9-17A7-4969-BC39-D884946E396A}" type="sibTrans" cxnId="{182509EA-6F13-4E67-A96B-74EE047B03B9}">
      <dgm:prSet/>
      <dgm:spPr/>
      <dgm:t>
        <a:bodyPr/>
        <a:lstStyle/>
        <a:p>
          <a:pPr algn="just"/>
          <a:endParaRPr lang="es-VE" b="0">
            <a:latin typeface="Bernard MT Condensed" panose="02050806060905020404" pitchFamily="18" charset="0"/>
          </a:endParaRPr>
        </a:p>
      </dgm:t>
    </dgm:pt>
    <dgm:pt modelId="{1A88B211-0B21-48B6-944C-44D7052A20E2}" type="pres">
      <dgm:prSet presAssocID="{042B9FA3-8044-4412-827E-94A570593C60}" presName="vert0" presStyleCnt="0">
        <dgm:presLayoutVars>
          <dgm:dir/>
          <dgm:animOne val="branch"/>
          <dgm:animLvl val="lvl"/>
        </dgm:presLayoutVars>
      </dgm:prSet>
      <dgm:spPr/>
      <dgm:t>
        <a:bodyPr/>
        <a:lstStyle/>
        <a:p>
          <a:endParaRPr lang="es-VE"/>
        </a:p>
      </dgm:t>
    </dgm:pt>
    <dgm:pt modelId="{A0919CEB-490F-4EE0-A6B7-1D5EB33198F3}" type="pres">
      <dgm:prSet presAssocID="{D785B522-E583-44FF-AF53-A49BC6C2E44F}" presName="thickLine" presStyleLbl="alignNode1" presStyleIdx="0" presStyleCnt="1"/>
      <dgm:spPr/>
      <dgm:t>
        <a:bodyPr/>
        <a:lstStyle/>
        <a:p>
          <a:endParaRPr lang="es-VE"/>
        </a:p>
      </dgm:t>
    </dgm:pt>
    <dgm:pt modelId="{FE5BB173-08F1-45D1-8EDB-F26B89F30B08}" type="pres">
      <dgm:prSet presAssocID="{D785B522-E583-44FF-AF53-A49BC6C2E44F}" presName="horz1" presStyleCnt="0"/>
      <dgm:spPr/>
      <dgm:t>
        <a:bodyPr/>
        <a:lstStyle/>
        <a:p>
          <a:endParaRPr lang="es-VE"/>
        </a:p>
      </dgm:t>
    </dgm:pt>
    <dgm:pt modelId="{13215301-9CFE-4B03-BE14-C16D829DAA62}" type="pres">
      <dgm:prSet presAssocID="{D785B522-E583-44FF-AF53-A49BC6C2E44F}" presName="tx1" presStyleLbl="revTx" presStyleIdx="0" presStyleCnt="9" custScaleX="160298"/>
      <dgm:spPr/>
      <dgm:t>
        <a:bodyPr/>
        <a:lstStyle/>
        <a:p>
          <a:endParaRPr lang="es-VE"/>
        </a:p>
      </dgm:t>
    </dgm:pt>
    <dgm:pt modelId="{922CB75F-083E-4FC7-8C9F-A8FE670366BC}" type="pres">
      <dgm:prSet presAssocID="{D785B522-E583-44FF-AF53-A49BC6C2E44F}" presName="vert1" presStyleCnt="0"/>
      <dgm:spPr/>
      <dgm:t>
        <a:bodyPr/>
        <a:lstStyle/>
        <a:p>
          <a:endParaRPr lang="es-VE"/>
        </a:p>
      </dgm:t>
    </dgm:pt>
    <dgm:pt modelId="{C4E87B00-0379-4A9D-9761-9CCF0B55AF19}" type="pres">
      <dgm:prSet presAssocID="{89CCCB47-20E9-4090-BE19-DE4158B51CAE}" presName="vertSpace2a" presStyleCnt="0"/>
      <dgm:spPr/>
      <dgm:t>
        <a:bodyPr/>
        <a:lstStyle/>
        <a:p>
          <a:endParaRPr lang="es-VE"/>
        </a:p>
      </dgm:t>
    </dgm:pt>
    <dgm:pt modelId="{B21C8F40-5690-41F8-A4C2-DDF068BB2DD1}" type="pres">
      <dgm:prSet presAssocID="{89CCCB47-20E9-4090-BE19-DE4158B51CAE}" presName="horz2" presStyleCnt="0"/>
      <dgm:spPr/>
      <dgm:t>
        <a:bodyPr/>
        <a:lstStyle/>
        <a:p>
          <a:endParaRPr lang="es-VE"/>
        </a:p>
      </dgm:t>
    </dgm:pt>
    <dgm:pt modelId="{66DD4397-F121-4EA1-9362-A77D8BBEA160}" type="pres">
      <dgm:prSet presAssocID="{89CCCB47-20E9-4090-BE19-DE4158B51CAE}" presName="horzSpace2" presStyleCnt="0"/>
      <dgm:spPr/>
      <dgm:t>
        <a:bodyPr/>
        <a:lstStyle/>
        <a:p>
          <a:endParaRPr lang="es-VE"/>
        </a:p>
      </dgm:t>
    </dgm:pt>
    <dgm:pt modelId="{1FBB769E-B42F-4C3D-ABC3-50C7B2F5773B}" type="pres">
      <dgm:prSet presAssocID="{89CCCB47-20E9-4090-BE19-DE4158B51CAE}" presName="tx2" presStyleLbl="revTx" presStyleIdx="1" presStyleCnt="9" custScaleX="259740" custScaleY="66864"/>
      <dgm:spPr/>
      <dgm:t>
        <a:bodyPr/>
        <a:lstStyle/>
        <a:p>
          <a:endParaRPr lang="es-VE"/>
        </a:p>
      </dgm:t>
    </dgm:pt>
    <dgm:pt modelId="{55C226D2-F850-444A-BD6A-3DAABA205269}" type="pres">
      <dgm:prSet presAssocID="{89CCCB47-20E9-4090-BE19-DE4158B51CAE}" presName="vert2" presStyleCnt="0"/>
      <dgm:spPr/>
      <dgm:t>
        <a:bodyPr/>
        <a:lstStyle/>
        <a:p>
          <a:endParaRPr lang="es-VE"/>
        </a:p>
      </dgm:t>
    </dgm:pt>
    <dgm:pt modelId="{514A4F75-18AC-4411-8CC7-E4EB2F86C357}" type="pres">
      <dgm:prSet presAssocID="{89CCCB47-20E9-4090-BE19-DE4158B51CAE}" presName="thinLine2b" presStyleLbl="callout" presStyleIdx="0" presStyleCnt="7"/>
      <dgm:spPr/>
      <dgm:t>
        <a:bodyPr/>
        <a:lstStyle/>
        <a:p>
          <a:endParaRPr lang="es-VE"/>
        </a:p>
      </dgm:t>
    </dgm:pt>
    <dgm:pt modelId="{8AF46E6F-F393-4F44-8AE3-742C55EC2319}" type="pres">
      <dgm:prSet presAssocID="{89CCCB47-20E9-4090-BE19-DE4158B51CAE}" presName="vertSpace2b" presStyleCnt="0"/>
      <dgm:spPr/>
      <dgm:t>
        <a:bodyPr/>
        <a:lstStyle/>
        <a:p>
          <a:endParaRPr lang="es-VE"/>
        </a:p>
      </dgm:t>
    </dgm:pt>
    <dgm:pt modelId="{8027BBBE-346E-4E5D-880F-83C7FF146521}" type="pres">
      <dgm:prSet presAssocID="{310F2F4D-821F-44B3-B00E-F23BD2ECBB62}" presName="horz2" presStyleCnt="0"/>
      <dgm:spPr/>
      <dgm:t>
        <a:bodyPr/>
        <a:lstStyle/>
        <a:p>
          <a:endParaRPr lang="es-VE"/>
        </a:p>
      </dgm:t>
    </dgm:pt>
    <dgm:pt modelId="{E4992C83-094E-4E6B-A2AB-54A9BFB0D76A}" type="pres">
      <dgm:prSet presAssocID="{310F2F4D-821F-44B3-B00E-F23BD2ECBB62}" presName="horzSpace2" presStyleCnt="0"/>
      <dgm:spPr/>
      <dgm:t>
        <a:bodyPr/>
        <a:lstStyle/>
        <a:p>
          <a:endParaRPr lang="es-VE"/>
        </a:p>
      </dgm:t>
    </dgm:pt>
    <dgm:pt modelId="{FD4D0ECD-66A3-4CFC-B0A9-8D9668500CF7}" type="pres">
      <dgm:prSet presAssocID="{310F2F4D-821F-44B3-B00E-F23BD2ECBB62}" presName="tx2" presStyleLbl="revTx" presStyleIdx="2" presStyleCnt="9" custScaleX="247920" custScaleY="73221"/>
      <dgm:spPr/>
      <dgm:t>
        <a:bodyPr/>
        <a:lstStyle/>
        <a:p>
          <a:endParaRPr lang="es-VE"/>
        </a:p>
      </dgm:t>
    </dgm:pt>
    <dgm:pt modelId="{998765DD-29A9-4098-B687-10BE61CA6984}" type="pres">
      <dgm:prSet presAssocID="{310F2F4D-821F-44B3-B00E-F23BD2ECBB62}" presName="vert2" presStyleCnt="0"/>
      <dgm:spPr/>
      <dgm:t>
        <a:bodyPr/>
        <a:lstStyle/>
        <a:p>
          <a:endParaRPr lang="es-VE"/>
        </a:p>
      </dgm:t>
    </dgm:pt>
    <dgm:pt modelId="{D54D28F3-3F54-4A7C-A3BD-880BC3E557BB}" type="pres">
      <dgm:prSet presAssocID="{310F2F4D-821F-44B3-B00E-F23BD2ECBB62}" presName="thinLine2b" presStyleLbl="callout" presStyleIdx="1" presStyleCnt="7"/>
      <dgm:spPr/>
      <dgm:t>
        <a:bodyPr/>
        <a:lstStyle/>
        <a:p>
          <a:endParaRPr lang="es-VE"/>
        </a:p>
      </dgm:t>
    </dgm:pt>
    <dgm:pt modelId="{B37FDE65-2865-4D66-9440-4C1AEC851F67}" type="pres">
      <dgm:prSet presAssocID="{310F2F4D-821F-44B3-B00E-F23BD2ECBB62}" presName="vertSpace2b" presStyleCnt="0"/>
      <dgm:spPr/>
      <dgm:t>
        <a:bodyPr/>
        <a:lstStyle/>
        <a:p>
          <a:endParaRPr lang="es-VE"/>
        </a:p>
      </dgm:t>
    </dgm:pt>
    <dgm:pt modelId="{B36BA858-0D32-428A-AA44-CD2277EA2531}" type="pres">
      <dgm:prSet presAssocID="{60F5AB46-873E-43C0-B56C-DBD0B3F9FB1E}" presName="horz2" presStyleCnt="0"/>
      <dgm:spPr/>
      <dgm:t>
        <a:bodyPr/>
        <a:lstStyle/>
        <a:p>
          <a:endParaRPr lang="es-VE"/>
        </a:p>
      </dgm:t>
    </dgm:pt>
    <dgm:pt modelId="{87F9EF55-B485-4918-9D4F-D64A4C9E3115}" type="pres">
      <dgm:prSet presAssocID="{60F5AB46-873E-43C0-B56C-DBD0B3F9FB1E}" presName="horzSpace2" presStyleCnt="0"/>
      <dgm:spPr/>
      <dgm:t>
        <a:bodyPr/>
        <a:lstStyle/>
        <a:p>
          <a:endParaRPr lang="es-VE"/>
        </a:p>
      </dgm:t>
    </dgm:pt>
    <dgm:pt modelId="{8D334EB7-62FD-41FF-816E-5C5391D83C6F}" type="pres">
      <dgm:prSet presAssocID="{60F5AB46-873E-43C0-B56C-DBD0B3F9FB1E}" presName="tx2" presStyleLbl="revTx" presStyleIdx="3" presStyleCnt="9" custScaleX="137363"/>
      <dgm:spPr/>
      <dgm:t>
        <a:bodyPr/>
        <a:lstStyle/>
        <a:p>
          <a:endParaRPr lang="es-VE"/>
        </a:p>
      </dgm:t>
    </dgm:pt>
    <dgm:pt modelId="{8125D9B5-494C-44ED-9450-DD244E484144}" type="pres">
      <dgm:prSet presAssocID="{60F5AB46-873E-43C0-B56C-DBD0B3F9FB1E}" presName="vert2" presStyleCnt="0"/>
      <dgm:spPr/>
      <dgm:t>
        <a:bodyPr/>
        <a:lstStyle/>
        <a:p>
          <a:endParaRPr lang="es-VE"/>
        </a:p>
      </dgm:t>
    </dgm:pt>
    <dgm:pt modelId="{103FBB45-09F6-45B2-81D2-C3E75D94345D}" type="pres">
      <dgm:prSet presAssocID="{9D5AC3AB-BF46-4E93-ADC8-C6CEA12FAF5C}" presName="horz3" presStyleCnt="0"/>
      <dgm:spPr/>
      <dgm:t>
        <a:bodyPr/>
        <a:lstStyle/>
        <a:p>
          <a:endParaRPr lang="es-VE"/>
        </a:p>
      </dgm:t>
    </dgm:pt>
    <dgm:pt modelId="{9F8568A3-38A1-4CE5-B0A1-2A13E790C584}" type="pres">
      <dgm:prSet presAssocID="{9D5AC3AB-BF46-4E93-ADC8-C6CEA12FAF5C}" presName="horzSpace3" presStyleCnt="0"/>
      <dgm:spPr/>
      <dgm:t>
        <a:bodyPr/>
        <a:lstStyle/>
        <a:p>
          <a:endParaRPr lang="es-VE"/>
        </a:p>
      </dgm:t>
    </dgm:pt>
    <dgm:pt modelId="{AD78401A-892F-4075-9371-E4D9FCD1F440}" type="pres">
      <dgm:prSet presAssocID="{9D5AC3AB-BF46-4E93-ADC8-C6CEA12FAF5C}" presName="tx3" presStyleLbl="revTx" presStyleIdx="4" presStyleCnt="9"/>
      <dgm:spPr/>
      <dgm:t>
        <a:bodyPr/>
        <a:lstStyle/>
        <a:p>
          <a:endParaRPr lang="es-VE"/>
        </a:p>
      </dgm:t>
    </dgm:pt>
    <dgm:pt modelId="{AD08A902-CB03-48F0-B4A8-D8EA2F7C6AFF}" type="pres">
      <dgm:prSet presAssocID="{9D5AC3AB-BF46-4E93-ADC8-C6CEA12FAF5C}" presName="vert3" presStyleCnt="0"/>
      <dgm:spPr/>
      <dgm:t>
        <a:bodyPr/>
        <a:lstStyle/>
        <a:p>
          <a:endParaRPr lang="es-VE"/>
        </a:p>
      </dgm:t>
    </dgm:pt>
    <dgm:pt modelId="{8CB26586-B31C-49DB-A973-EC80B638257E}" type="pres">
      <dgm:prSet presAssocID="{122E358C-CE59-4543-8C29-EA947F9B302C}" presName="thinLine3" presStyleLbl="callout" presStyleIdx="2" presStyleCnt="7"/>
      <dgm:spPr/>
      <dgm:t>
        <a:bodyPr/>
        <a:lstStyle/>
        <a:p>
          <a:endParaRPr lang="es-VE"/>
        </a:p>
      </dgm:t>
    </dgm:pt>
    <dgm:pt modelId="{00E683BE-11D3-4950-AFCB-EA902B36D2D6}" type="pres">
      <dgm:prSet presAssocID="{65DAA50C-4BE9-4BC6-943D-19BAFE822D20}" presName="horz3" presStyleCnt="0"/>
      <dgm:spPr/>
      <dgm:t>
        <a:bodyPr/>
        <a:lstStyle/>
        <a:p>
          <a:endParaRPr lang="es-VE"/>
        </a:p>
      </dgm:t>
    </dgm:pt>
    <dgm:pt modelId="{E7C2C107-2AA9-431B-A789-86FA8A8A006C}" type="pres">
      <dgm:prSet presAssocID="{65DAA50C-4BE9-4BC6-943D-19BAFE822D20}" presName="horzSpace3" presStyleCnt="0"/>
      <dgm:spPr/>
      <dgm:t>
        <a:bodyPr/>
        <a:lstStyle/>
        <a:p>
          <a:endParaRPr lang="es-VE"/>
        </a:p>
      </dgm:t>
    </dgm:pt>
    <dgm:pt modelId="{14399B70-8CCC-473C-9ABE-71846515A969}" type="pres">
      <dgm:prSet presAssocID="{65DAA50C-4BE9-4BC6-943D-19BAFE822D20}" presName="tx3" presStyleLbl="revTx" presStyleIdx="5" presStyleCnt="9"/>
      <dgm:spPr/>
      <dgm:t>
        <a:bodyPr/>
        <a:lstStyle/>
        <a:p>
          <a:endParaRPr lang="es-VE"/>
        </a:p>
      </dgm:t>
    </dgm:pt>
    <dgm:pt modelId="{4D2A69A1-F3C0-484D-9122-4DF5BF089B79}" type="pres">
      <dgm:prSet presAssocID="{65DAA50C-4BE9-4BC6-943D-19BAFE822D20}" presName="vert3" presStyleCnt="0"/>
      <dgm:spPr/>
      <dgm:t>
        <a:bodyPr/>
        <a:lstStyle/>
        <a:p>
          <a:endParaRPr lang="es-VE"/>
        </a:p>
      </dgm:t>
    </dgm:pt>
    <dgm:pt modelId="{559174FB-AE9F-4A11-B509-E270928B1489}" type="pres">
      <dgm:prSet presAssocID="{C22C5803-5659-4B13-B167-3202B82021E2}" presName="thinLine3" presStyleLbl="callout" presStyleIdx="3" presStyleCnt="7"/>
      <dgm:spPr/>
      <dgm:t>
        <a:bodyPr/>
        <a:lstStyle/>
        <a:p>
          <a:endParaRPr lang="es-VE"/>
        </a:p>
      </dgm:t>
    </dgm:pt>
    <dgm:pt modelId="{11BB9CF5-9F94-4689-8957-678A330EB45D}" type="pres">
      <dgm:prSet presAssocID="{AF6A66DE-0073-44EC-8FE3-50E4E4897CED}" presName="horz3" presStyleCnt="0"/>
      <dgm:spPr/>
      <dgm:t>
        <a:bodyPr/>
        <a:lstStyle/>
        <a:p>
          <a:endParaRPr lang="es-VE"/>
        </a:p>
      </dgm:t>
    </dgm:pt>
    <dgm:pt modelId="{E0394180-A4E3-4185-BE41-16C9FC1BB8BC}" type="pres">
      <dgm:prSet presAssocID="{AF6A66DE-0073-44EC-8FE3-50E4E4897CED}" presName="horzSpace3" presStyleCnt="0"/>
      <dgm:spPr/>
      <dgm:t>
        <a:bodyPr/>
        <a:lstStyle/>
        <a:p>
          <a:endParaRPr lang="es-VE"/>
        </a:p>
      </dgm:t>
    </dgm:pt>
    <dgm:pt modelId="{F820980A-C196-410C-8922-F86F15B5B761}" type="pres">
      <dgm:prSet presAssocID="{AF6A66DE-0073-44EC-8FE3-50E4E4897CED}" presName="tx3" presStyleLbl="revTx" presStyleIdx="6" presStyleCnt="9"/>
      <dgm:spPr/>
      <dgm:t>
        <a:bodyPr/>
        <a:lstStyle/>
        <a:p>
          <a:endParaRPr lang="es-VE"/>
        </a:p>
      </dgm:t>
    </dgm:pt>
    <dgm:pt modelId="{4979CA3F-DAD4-4D20-A849-30ADC54BA741}" type="pres">
      <dgm:prSet presAssocID="{AF6A66DE-0073-44EC-8FE3-50E4E4897CED}" presName="vert3" presStyleCnt="0"/>
      <dgm:spPr/>
      <dgm:t>
        <a:bodyPr/>
        <a:lstStyle/>
        <a:p>
          <a:endParaRPr lang="es-VE"/>
        </a:p>
      </dgm:t>
    </dgm:pt>
    <dgm:pt modelId="{92AF8BDE-B88C-4576-804D-F26A6A794825}" type="pres">
      <dgm:prSet presAssocID="{8DF256DD-05BB-41C3-9BA9-4A8E8284BC37}" presName="thinLine3" presStyleLbl="callout" presStyleIdx="4" presStyleCnt="7"/>
      <dgm:spPr/>
      <dgm:t>
        <a:bodyPr/>
        <a:lstStyle/>
        <a:p>
          <a:endParaRPr lang="es-VE"/>
        </a:p>
      </dgm:t>
    </dgm:pt>
    <dgm:pt modelId="{0FBB1C8D-4F28-4CAB-A7E6-CB2EBFD8B9A3}" type="pres">
      <dgm:prSet presAssocID="{1DB1DC9F-522B-46CB-8AB2-316047F620A4}" presName="horz3" presStyleCnt="0"/>
      <dgm:spPr/>
      <dgm:t>
        <a:bodyPr/>
        <a:lstStyle/>
        <a:p>
          <a:endParaRPr lang="es-VE"/>
        </a:p>
      </dgm:t>
    </dgm:pt>
    <dgm:pt modelId="{4D2325A1-4206-4A22-AD23-D536F809CDD1}" type="pres">
      <dgm:prSet presAssocID="{1DB1DC9F-522B-46CB-8AB2-316047F620A4}" presName="horzSpace3" presStyleCnt="0"/>
      <dgm:spPr/>
      <dgm:t>
        <a:bodyPr/>
        <a:lstStyle/>
        <a:p>
          <a:endParaRPr lang="es-VE"/>
        </a:p>
      </dgm:t>
    </dgm:pt>
    <dgm:pt modelId="{9B01C3A0-DDFC-4CFD-B853-B6689585C1DF}" type="pres">
      <dgm:prSet presAssocID="{1DB1DC9F-522B-46CB-8AB2-316047F620A4}" presName="tx3" presStyleLbl="revTx" presStyleIdx="7" presStyleCnt="9"/>
      <dgm:spPr/>
      <dgm:t>
        <a:bodyPr/>
        <a:lstStyle/>
        <a:p>
          <a:endParaRPr lang="es-VE"/>
        </a:p>
      </dgm:t>
    </dgm:pt>
    <dgm:pt modelId="{6D981984-81A9-4A19-9749-47FB8E33046F}" type="pres">
      <dgm:prSet presAssocID="{1DB1DC9F-522B-46CB-8AB2-316047F620A4}" presName="vert3" presStyleCnt="0"/>
      <dgm:spPr/>
      <dgm:t>
        <a:bodyPr/>
        <a:lstStyle/>
        <a:p>
          <a:endParaRPr lang="es-VE"/>
        </a:p>
      </dgm:t>
    </dgm:pt>
    <dgm:pt modelId="{4FBCE6F8-3B9B-4B72-8098-2AF03DB1B1F8}" type="pres">
      <dgm:prSet presAssocID="{ECFF7FD1-2457-4E42-990C-D9921AC1E9AD}" presName="thinLine3" presStyleLbl="callout" presStyleIdx="5" presStyleCnt="7"/>
      <dgm:spPr/>
      <dgm:t>
        <a:bodyPr/>
        <a:lstStyle/>
        <a:p>
          <a:endParaRPr lang="es-VE"/>
        </a:p>
      </dgm:t>
    </dgm:pt>
    <dgm:pt modelId="{A21B7090-04B7-4E74-8672-22CAAF230530}" type="pres">
      <dgm:prSet presAssocID="{19865F00-C164-42A7-BBF4-390F59FA7984}" presName="horz3" presStyleCnt="0"/>
      <dgm:spPr/>
      <dgm:t>
        <a:bodyPr/>
        <a:lstStyle/>
        <a:p>
          <a:endParaRPr lang="es-VE"/>
        </a:p>
      </dgm:t>
    </dgm:pt>
    <dgm:pt modelId="{6F37C740-0858-4435-BB3F-C98B26978BA4}" type="pres">
      <dgm:prSet presAssocID="{19865F00-C164-42A7-BBF4-390F59FA7984}" presName="horzSpace3" presStyleCnt="0"/>
      <dgm:spPr/>
      <dgm:t>
        <a:bodyPr/>
        <a:lstStyle/>
        <a:p>
          <a:endParaRPr lang="es-VE"/>
        </a:p>
      </dgm:t>
    </dgm:pt>
    <dgm:pt modelId="{331B98A1-679A-40FC-9828-CCEDBABC85DC}" type="pres">
      <dgm:prSet presAssocID="{19865F00-C164-42A7-BBF4-390F59FA7984}" presName="tx3" presStyleLbl="revTx" presStyleIdx="8" presStyleCnt="9"/>
      <dgm:spPr/>
      <dgm:t>
        <a:bodyPr/>
        <a:lstStyle/>
        <a:p>
          <a:endParaRPr lang="es-VE"/>
        </a:p>
      </dgm:t>
    </dgm:pt>
    <dgm:pt modelId="{4B7932CC-1A28-473B-B938-C903392E2295}" type="pres">
      <dgm:prSet presAssocID="{19865F00-C164-42A7-BBF4-390F59FA7984}" presName="vert3" presStyleCnt="0"/>
      <dgm:spPr/>
      <dgm:t>
        <a:bodyPr/>
        <a:lstStyle/>
        <a:p>
          <a:endParaRPr lang="es-VE"/>
        </a:p>
      </dgm:t>
    </dgm:pt>
    <dgm:pt modelId="{6188C3E2-4B87-40E0-B852-9EA7549EBA6D}" type="pres">
      <dgm:prSet presAssocID="{60F5AB46-873E-43C0-B56C-DBD0B3F9FB1E}" presName="thinLine2b" presStyleLbl="callout" presStyleIdx="6" presStyleCnt="7"/>
      <dgm:spPr/>
      <dgm:t>
        <a:bodyPr/>
        <a:lstStyle/>
        <a:p>
          <a:endParaRPr lang="es-VE"/>
        </a:p>
      </dgm:t>
    </dgm:pt>
    <dgm:pt modelId="{A3C8F414-4E33-4BF7-AD4B-6144779A481C}" type="pres">
      <dgm:prSet presAssocID="{60F5AB46-873E-43C0-B56C-DBD0B3F9FB1E}" presName="vertSpace2b" presStyleCnt="0"/>
      <dgm:spPr/>
      <dgm:t>
        <a:bodyPr/>
        <a:lstStyle/>
        <a:p>
          <a:endParaRPr lang="es-VE"/>
        </a:p>
      </dgm:t>
    </dgm:pt>
  </dgm:ptLst>
  <dgm:cxnLst>
    <dgm:cxn modelId="{A5801A57-F469-4124-A397-FDBD5E09A69C}" type="presOf" srcId="{19865F00-C164-42A7-BBF4-390F59FA7984}" destId="{331B98A1-679A-40FC-9828-CCEDBABC85DC}" srcOrd="0" destOrd="0" presId="urn:microsoft.com/office/officeart/2008/layout/LinedList"/>
    <dgm:cxn modelId="{E65C0422-3ACD-4D5F-8DFC-E86798C329B8}" srcId="{60F5AB46-873E-43C0-B56C-DBD0B3F9FB1E}" destId="{9D5AC3AB-BF46-4E93-ADC8-C6CEA12FAF5C}" srcOrd="0" destOrd="0" parTransId="{3FF1C1CF-5334-48F9-83CA-30044943C5E9}" sibTransId="{122E358C-CE59-4543-8C29-EA947F9B302C}"/>
    <dgm:cxn modelId="{76973C2A-605B-4934-BCCC-888DEA755DFF}" type="presOf" srcId="{60F5AB46-873E-43C0-B56C-DBD0B3F9FB1E}" destId="{8D334EB7-62FD-41FF-816E-5C5391D83C6F}" srcOrd="0" destOrd="0" presId="urn:microsoft.com/office/officeart/2008/layout/LinedList"/>
    <dgm:cxn modelId="{7A336BE8-7367-4E75-B173-01D22FA1F571}" type="presOf" srcId="{AF6A66DE-0073-44EC-8FE3-50E4E4897CED}" destId="{F820980A-C196-410C-8922-F86F15B5B761}" srcOrd="0" destOrd="0" presId="urn:microsoft.com/office/officeart/2008/layout/LinedList"/>
    <dgm:cxn modelId="{50B73D1F-AADD-4B0D-B08E-8141AABAFEB2}" type="presOf" srcId="{89CCCB47-20E9-4090-BE19-DE4158B51CAE}" destId="{1FBB769E-B42F-4C3D-ABC3-50C7B2F5773B}" srcOrd="0" destOrd="0" presId="urn:microsoft.com/office/officeart/2008/layout/LinedList"/>
    <dgm:cxn modelId="{679FF289-9782-499E-893F-844E692B8D67}" srcId="{D785B522-E583-44FF-AF53-A49BC6C2E44F}" destId="{89CCCB47-20E9-4090-BE19-DE4158B51CAE}" srcOrd="0" destOrd="0" parTransId="{84016F71-C3A8-4D33-959D-19DA215FA106}" sibTransId="{3DA1366E-BCA7-418E-BEA1-E105F0059C49}"/>
    <dgm:cxn modelId="{5633CC73-7708-4CB7-9380-89499662AE32}" type="presOf" srcId="{65DAA50C-4BE9-4BC6-943D-19BAFE822D20}" destId="{14399B70-8CCC-473C-9ABE-71846515A969}" srcOrd="0" destOrd="0" presId="urn:microsoft.com/office/officeart/2008/layout/LinedList"/>
    <dgm:cxn modelId="{6B7F5212-6C06-4FCC-A0E1-38B4BFB9666C}" srcId="{D785B522-E583-44FF-AF53-A49BC6C2E44F}" destId="{310F2F4D-821F-44B3-B00E-F23BD2ECBB62}" srcOrd="1" destOrd="0" parTransId="{69B05BE5-4FF2-4905-B819-07FCF8668762}" sibTransId="{6F0BC692-BAAC-4C79-8516-CD292F6B07E1}"/>
    <dgm:cxn modelId="{6666A3F6-731B-4A4F-8206-6BC16201F75D}" srcId="{60F5AB46-873E-43C0-B56C-DBD0B3F9FB1E}" destId="{1DB1DC9F-522B-46CB-8AB2-316047F620A4}" srcOrd="3" destOrd="0" parTransId="{005C913C-87F4-4BCF-8DA4-214A49332B8F}" sibTransId="{ECFF7FD1-2457-4E42-990C-D9921AC1E9AD}"/>
    <dgm:cxn modelId="{DCDC92FF-6EAF-402B-98F0-4A4EED2B32A0}" srcId="{60F5AB46-873E-43C0-B56C-DBD0B3F9FB1E}" destId="{65DAA50C-4BE9-4BC6-943D-19BAFE822D20}" srcOrd="1" destOrd="0" parTransId="{B6DB4031-5EF4-485F-AF31-71E683306A43}" sibTransId="{C22C5803-5659-4B13-B167-3202B82021E2}"/>
    <dgm:cxn modelId="{DDD1ECA3-A1B9-4006-9CEB-599E4FC60B12}" srcId="{60F5AB46-873E-43C0-B56C-DBD0B3F9FB1E}" destId="{AF6A66DE-0073-44EC-8FE3-50E4E4897CED}" srcOrd="2" destOrd="0" parTransId="{1396046E-A6BA-46EB-AF86-BAD988FE2AA9}" sibTransId="{8DF256DD-05BB-41C3-9BA9-4A8E8284BC37}"/>
    <dgm:cxn modelId="{48AC047D-7FC4-449D-B5D1-323F5C29DC43}" srcId="{D785B522-E583-44FF-AF53-A49BC6C2E44F}" destId="{60F5AB46-873E-43C0-B56C-DBD0B3F9FB1E}" srcOrd="2" destOrd="0" parTransId="{89FF132B-DE4E-48F6-8871-935A5D2900D7}" sibTransId="{69A54435-8F85-4996-B00B-5CEB1055334A}"/>
    <dgm:cxn modelId="{B62868B0-9534-4F11-B71F-114F1F4AB01C}" type="presOf" srcId="{042B9FA3-8044-4412-827E-94A570593C60}" destId="{1A88B211-0B21-48B6-944C-44D7052A20E2}" srcOrd="0" destOrd="0" presId="urn:microsoft.com/office/officeart/2008/layout/LinedList"/>
    <dgm:cxn modelId="{698C5298-99AF-4672-B50B-92312ED54791}" type="presOf" srcId="{D785B522-E583-44FF-AF53-A49BC6C2E44F}" destId="{13215301-9CFE-4B03-BE14-C16D829DAA62}" srcOrd="0" destOrd="0" presId="urn:microsoft.com/office/officeart/2008/layout/LinedList"/>
    <dgm:cxn modelId="{127FD7E7-62D3-4CFE-BDAF-EA70A67C8F96}" type="presOf" srcId="{1DB1DC9F-522B-46CB-8AB2-316047F620A4}" destId="{9B01C3A0-DDFC-4CFD-B853-B6689585C1DF}" srcOrd="0" destOrd="0" presId="urn:microsoft.com/office/officeart/2008/layout/LinedList"/>
    <dgm:cxn modelId="{A36636D7-2D07-4E3F-B4FB-035BEC2D646D}" srcId="{042B9FA3-8044-4412-827E-94A570593C60}" destId="{D785B522-E583-44FF-AF53-A49BC6C2E44F}" srcOrd="0" destOrd="0" parTransId="{6CAB21AB-BE1A-4744-9BE6-77BCD69A6D84}" sibTransId="{722E7A89-3F81-4673-81BE-984E32EFD1A0}"/>
    <dgm:cxn modelId="{5DDB4691-FC41-4338-8E4A-F9829A267202}" type="presOf" srcId="{310F2F4D-821F-44B3-B00E-F23BD2ECBB62}" destId="{FD4D0ECD-66A3-4CFC-B0A9-8D9668500CF7}" srcOrd="0" destOrd="0" presId="urn:microsoft.com/office/officeart/2008/layout/LinedList"/>
    <dgm:cxn modelId="{182509EA-6F13-4E67-A96B-74EE047B03B9}" srcId="{60F5AB46-873E-43C0-B56C-DBD0B3F9FB1E}" destId="{19865F00-C164-42A7-BBF4-390F59FA7984}" srcOrd="4" destOrd="0" parTransId="{3913C287-BF95-4942-BF81-9BABD243E6FA}" sibTransId="{CB0EA7B9-17A7-4969-BC39-D884946E396A}"/>
    <dgm:cxn modelId="{148A4DBE-B16C-4726-A5D5-2A14DC69CDB6}" type="presOf" srcId="{9D5AC3AB-BF46-4E93-ADC8-C6CEA12FAF5C}" destId="{AD78401A-892F-4075-9371-E4D9FCD1F440}" srcOrd="0" destOrd="0" presId="urn:microsoft.com/office/officeart/2008/layout/LinedList"/>
    <dgm:cxn modelId="{89209251-DC09-45EA-A8BB-990CA52EC514}" type="presParOf" srcId="{1A88B211-0B21-48B6-944C-44D7052A20E2}" destId="{A0919CEB-490F-4EE0-A6B7-1D5EB33198F3}" srcOrd="0" destOrd="0" presId="urn:microsoft.com/office/officeart/2008/layout/LinedList"/>
    <dgm:cxn modelId="{81061993-5EFF-43A1-BBD8-6B5AB5F98360}" type="presParOf" srcId="{1A88B211-0B21-48B6-944C-44D7052A20E2}" destId="{FE5BB173-08F1-45D1-8EDB-F26B89F30B08}" srcOrd="1" destOrd="0" presId="urn:microsoft.com/office/officeart/2008/layout/LinedList"/>
    <dgm:cxn modelId="{33971DEE-E29E-44E7-B169-510698E960B2}" type="presParOf" srcId="{FE5BB173-08F1-45D1-8EDB-F26B89F30B08}" destId="{13215301-9CFE-4B03-BE14-C16D829DAA62}" srcOrd="0" destOrd="0" presId="urn:microsoft.com/office/officeart/2008/layout/LinedList"/>
    <dgm:cxn modelId="{D270ADF9-A5E3-41A5-94CA-057BE555115A}" type="presParOf" srcId="{FE5BB173-08F1-45D1-8EDB-F26B89F30B08}" destId="{922CB75F-083E-4FC7-8C9F-A8FE670366BC}" srcOrd="1" destOrd="0" presId="urn:microsoft.com/office/officeart/2008/layout/LinedList"/>
    <dgm:cxn modelId="{53BB4196-34F7-4D72-85BC-EBD859EDF07E}" type="presParOf" srcId="{922CB75F-083E-4FC7-8C9F-A8FE670366BC}" destId="{C4E87B00-0379-4A9D-9761-9CCF0B55AF19}" srcOrd="0" destOrd="0" presId="urn:microsoft.com/office/officeart/2008/layout/LinedList"/>
    <dgm:cxn modelId="{E912597C-A561-4ECB-8899-F48500B88CD4}" type="presParOf" srcId="{922CB75F-083E-4FC7-8C9F-A8FE670366BC}" destId="{B21C8F40-5690-41F8-A4C2-DDF068BB2DD1}" srcOrd="1" destOrd="0" presId="urn:microsoft.com/office/officeart/2008/layout/LinedList"/>
    <dgm:cxn modelId="{54ED8E2E-0C9F-415E-A55B-4035FA4990C6}" type="presParOf" srcId="{B21C8F40-5690-41F8-A4C2-DDF068BB2DD1}" destId="{66DD4397-F121-4EA1-9362-A77D8BBEA160}" srcOrd="0" destOrd="0" presId="urn:microsoft.com/office/officeart/2008/layout/LinedList"/>
    <dgm:cxn modelId="{F83AC136-B48D-4418-AA82-D73E2F123076}" type="presParOf" srcId="{B21C8F40-5690-41F8-A4C2-DDF068BB2DD1}" destId="{1FBB769E-B42F-4C3D-ABC3-50C7B2F5773B}" srcOrd="1" destOrd="0" presId="urn:microsoft.com/office/officeart/2008/layout/LinedList"/>
    <dgm:cxn modelId="{A72C77DA-F378-4386-8060-D207A7B5A475}" type="presParOf" srcId="{B21C8F40-5690-41F8-A4C2-DDF068BB2DD1}" destId="{55C226D2-F850-444A-BD6A-3DAABA205269}" srcOrd="2" destOrd="0" presId="urn:microsoft.com/office/officeart/2008/layout/LinedList"/>
    <dgm:cxn modelId="{6D4F0219-BC47-4C8F-9D41-ABF2D8A6D505}" type="presParOf" srcId="{922CB75F-083E-4FC7-8C9F-A8FE670366BC}" destId="{514A4F75-18AC-4411-8CC7-E4EB2F86C357}" srcOrd="2" destOrd="0" presId="urn:microsoft.com/office/officeart/2008/layout/LinedList"/>
    <dgm:cxn modelId="{E2A729D5-21BE-4075-90B5-AA8594D7341E}" type="presParOf" srcId="{922CB75F-083E-4FC7-8C9F-A8FE670366BC}" destId="{8AF46E6F-F393-4F44-8AE3-742C55EC2319}" srcOrd="3" destOrd="0" presId="urn:microsoft.com/office/officeart/2008/layout/LinedList"/>
    <dgm:cxn modelId="{B12928FC-4E05-4EE9-8843-B8C6F47A50EC}" type="presParOf" srcId="{922CB75F-083E-4FC7-8C9F-A8FE670366BC}" destId="{8027BBBE-346E-4E5D-880F-83C7FF146521}" srcOrd="4" destOrd="0" presId="urn:microsoft.com/office/officeart/2008/layout/LinedList"/>
    <dgm:cxn modelId="{3FF1AB7A-890A-4AC5-8787-36C49E9AF6AB}" type="presParOf" srcId="{8027BBBE-346E-4E5D-880F-83C7FF146521}" destId="{E4992C83-094E-4E6B-A2AB-54A9BFB0D76A}" srcOrd="0" destOrd="0" presId="urn:microsoft.com/office/officeart/2008/layout/LinedList"/>
    <dgm:cxn modelId="{743DD39F-DF35-447F-A935-C92FE6336606}" type="presParOf" srcId="{8027BBBE-346E-4E5D-880F-83C7FF146521}" destId="{FD4D0ECD-66A3-4CFC-B0A9-8D9668500CF7}" srcOrd="1" destOrd="0" presId="urn:microsoft.com/office/officeart/2008/layout/LinedList"/>
    <dgm:cxn modelId="{E71A00C1-6D57-4202-9DD8-A22E35EE5857}" type="presParOf" srcId="{8027BBBE-346E-4E5D-880F-83C7FF146521}" destId="{998765DD-29A9-4098-B687-10BE61CA6984}" srcOrd="2" destOrd="0" presId="urn:microsoft.com/office/officeart/2008/layout/LinedList"/>
    <dgm:cxn modelId="{26D5732A-6068-4CA2-839B-60717A5E16B8}" type="presParOf" srcId="{922CB75F-083E-4FC7-8C9F-A8FE670366BC}" destId="{D54D28F3-3F54-4A7C-A3BD-880BC3E557BB}" srcOrd="5" destOrd="0" presId="urn:microsoft.com/office/officeart/2008/layout/LinedList"/>
    <dgm:cxn modelId="{42C65206-ED37-4CB6-A482-F56A24872A7F}" type="presParOf" srcId="{922CB75F-083E-4FC7-8C9F-A8FE670366BC}" destId="{B37FDE65-2865-4D66-9440-4C1AEC851F67}" srcOrd="6" destOrd="0" presId="urn:microsoft.com/office/officeart/2008/layout/LinedList"/>
    <dgm:cxn modelId="{A5FA0F97-E023-4756-87A2-C0C503BF5A84}" type="presParOf" srcId="{922CB75F-083E-4FC7-8C9F-A8FE670366BC}" destId="{B36BA858-0D32-428A-AA44-CD2277EA2531}" srcOrd="7" destOrd="0" presId="urn:microsoft.com/office/officeart/2008/layout/LinedList"/>
    <dgm:cxn modelId="{3C0A5CCA-D01B-4195-A562-9B60BE1BEA17}" type="presParOf" srcId="{B36BA858-0D32-428A-AA44-CD2277EA2531}" destId="{87F9EF55-B485-4918-9D4F-D64A4C9E3115}" srcOrd="0" destOrd="0" presId="urn:microsoft.com/office/officeart/2008/layout/LinedList"/>
    <dgm:cxn modelId="{C856E24A-DB54-4D7E-9CD1-C46E6992F2FE}" type="presParOf" srcId="{B36BA858-0D32-428A-AA44-CD2277EA2531}" destId="{8D334EB7-62FD-41FF-816E-5C5391D83C6F}" srcOrd="1" destOrd="0" presId="urn:microsoft.com/office/officeart/2008/layout/LinedList"/>
    <dgm:cxn modelId="{89BD2ACF-E774-4ED0-9BC5-DAC1D71CC5F2}" type="presParOf" srcId="{B36BA858-0D32-428A-AA44-CD2277EA2531}" destId="{8125D9B5-494C-44ED-9450-DD244E484144}" srcOrd="2" destOrd="0" presId="urn:microsoft.com/office/officeart/2008/layout/LinedList"/>
    <dgm:cxn modelId="{071F7303-48F7-46BC-AD2B-F11D6DE1FABE}" type="presParOf" srcId="{8125D9B5-494C-44ED-9450-DD244E484144}" destId="{103FBB45-09F6-45B2-81D2-C3E75D94345D}" srcOrd="0" destOrd="0" presId="urn:microsoft.com/office/officeart/2008/layout/LinedList"/>
    <dgm:cxn modelId="{5CCAF5EC-E407-4A80-8348-4BD49FF09DCE}" type="presParOf" srcId="{103FBB45-09F6-45B2-81D2-C3E75D94345D}" destId="{9F8568A3-38A1-4CE5-B0A1-2A13E790C584}" srcOrd="0" destOrd="0" presId="urn:microsoft.com/office/officeart/2008/layout/LinedList"/>
    <dgm:cxn modelId="{F84A488E-B661-4592-AF97-215A86657D3D}" type="presParOf" srcId="{103FBB45-09F6-45B2-81D2-C3E75D94345D}" destId="{AD78401A-892F-4075-9371-E4D9FCD1F440}" srcOrd="1" destOrd="0" presId="urn:microsoft.com/office/officeart/2008/layout/LinedList"/>
    <dgm:cxn modelId="{4E3CBEE7-FEC3-46F8-9C5C-32AE507D0FF7}" type="presParOf" srcId="{103FBB45-09F6-45B2-81D2-C3E75D94345D}" destId="{AD08A902-CB03-48F0-B4A8-D8EA2F7C6AFF}" srcOrd="2" destOrd="0" presId="urn:microsoft.com/office/officeart/2008/layout/LinedList"/>
    <dgm:cxn modelId="{38B79827-6D0C-4A07-9984-B13C468839A0}" type="presParOf" srcId="{8125D9B5-494C-44ED-9450-DD244E484144}" destId="{8CB26586-B31C-49DB-A973-EC80B638257E}" srcOrd="1" destOrd="0" presId="urn:microsoft.com/office/officeart/2008/layout/LinedList"/>
    <dgm:cxn modelId="{849FAA5E-389B-43C1-AFD8-E79F6345D129}" type="presParOf" srcId="{8125D9B5-494C-44ED-9450-DD244E484144}" destId="{00E683BE-11D3-4950-AFCB-EA902B36D2D6}" srcOrd="2" destOrd="0" presId="urn:microsoft.com/office/officeart/2008/layout/LinedList"/>
    <dgm:cxn modelId="{F49AE824-2682-4702-AF2E-6BF02FF35917}" type="presParOf" srcId="{00E683BE-11D3-4950-AFCB-EA902B36D2D6}" destId="{E7C2C107-2AA9-431B-A789-86FA8A8A006C}" srcOrd="0" destOrd="0" presId="urn:microsoft.com/office/officeart/2008/layout/LinedList"/>
    <dgm:cxn modelId="{39A5AB82-8713-4BD1-B416-8A23E72C3C98}" type="presParOf" srcId="{00E683BE-11D3-4950-AFCB-EA902B36D2D6}" destId="{14399B70-8CCC-473C-9ABE-71846515A969}" srcOrd="1" destOrd="0" presId="urn:microsoft.com/office/officeart/2008/layout/LinedList"/>
    <dgm:cxn modelId="{7F4AAE11-6A98-4F0F-9D54-C53693C768FB}" type="presParOf" srcId="{00E683BE-11D3-4950-AFCB-EA902B36D2D6}" destId="{4D2A69A1-F3C0-484D-9122-4DF5BF089B79}" srcOrd="2" destOrd="0" presId="urn:microsoft.com/office/officeart/2008/layout/LinedList"/>
    <dgm:cxn modelId="{F17DF192-4B32-4275-9E5C-C93690D36630}" type="presParOf" srcId="{8125D9B5-494C-44ED-9450-DD244E484144}" destId="{559174FB-AE9F-4A11-B509-E270928B1489}" srcOrd="3" destOrd="0" presId="urn:microsoft.com/office/officeart/2008/layout/LinedList"/>
    <dgm:cxn modelId="{A4373771-751B-4857-A682-7AF5BFACF443}" type="presParOf" srcId="{8125D9B5-494C-44ED-9450-DD244E484144}" destId="{11BB9CF5-9F94-4689-8957-678A330EB45D}" srcOrd="4" destOrd="0" presId="urn:microsoft.com/office/officeart/2008/layout/LinedList"/>
    <dgm:cxn modelId="{6B4900D6-3AE8-4346-8EA0-0F273C891A0D}" type="presParOf" srcId="{11BB9CF5-9F94-4689-8957-678A330EB45D}" destId="{E0394180-A4E3-4185-BE41-16C9FC1BB8BC}" srcOrd="0" destOrd="0" presId="urn:microsoft.com/office/officeart/2008/layout/LinedList"/>
    <dgm:cxn modelId="{AA7187DF-F409-4477-9588-3A31C09EE1DF}" type="presParOf" srcId="{11BB9CF5-9F94-4689-8957-678A330EB45D}" destId="{F820980A-C196-410C-8922-F86F15B5B761}" srcOrd="1" destOrd="0" presId="urn:microsoft.com/office/officeart/2008/layout/LinedList"/>
    <dgm:cxn modelId="{B4B2A9E3-7507-4664-B3F6-D6C28B38E60B}" type="presParOf" srcId="{11BB9CF5-9F94-4689-8957-678A330EB45D}" destId="{4979CA3F-DAD4-4D20-A849-30ADC54BA741}" srcOrd="2" destOrd="0" presId="urn:microsoft.com/office/officeart/2008/layout/LinedList"/>
    <dgm:cxn modelId="{F46F0E74-FAE7-4B46-B427-C4D5B8CB546D}" type="presParOf" srcId="{8125D9B5-494C-44ED-9450-DD244E484144}" destId="{92AF8BDE-B88C-4576-804D-F26A6A794825}" srcOrd="5" destOrd="0" presId="urn:microsoft.com/office/officeart/2008/layout/LinedList"/>
    <dgm:cxn modelId="{4EF4334A-58E9-4224-B67E-A29BD87FBDEF}" type="presParOf" srcId="{8125D9B5-494C-44ED-9450-DD244E484144}" destId="{0FBB1C8D-4F28-4CAB-A7E6-CB2EBFD8B9A3}" srcOrd="6" destOrd="0" presId="urn:microsoft.com/office/officeart/2008/layout/LinedList"/>
    <dgm:cxn modelId="{D5732FE3-0FB4-44CA-BC8C-D52161A7BFAB}" type="presParOf" srcId="{0FBB1C8D-4F28-4CAB-A7E6-CB2EBFD8B9A3}" destId="{4D2325A1-4206-4A22-AD23-D536F809CDD1}" srcOrd="0" destOrd="0" presId="urn:microsoft.com/office/officeart/2008/layout/LinedList"/>
    <dgm:cxn modelId="{54795CED-9212-4FFC-897B-5860BA6CFDBB}" type="presParOf" srcId="{0FBB1C8D-4F28-4CAB-A7E6-CB2EBFD8B9A3}" destId="{9B01C3A0-DDFC-4CFD-B853-B6689585C1DF}" srcOrd="1" destOrd="0" presId="urn:microsoft.com/office/officeart/2008/layout/LinedList"/>
    <dgm:cxn modelId="{0BA84D19-DA22-4265-889F-FCBCFD51C977}" type="presParOf" srcId="{0FBB1C8D-4F28-4CAB-A7E6-CB2EBFD8B9A3}" destId="{6D981984-81A9-4A19-9749-47FB8E33046F}" srcOrd="2" destOrd="0" presId="urn:microsoft.com/office/officeart/2008/layout/LinedList"/>
    <dgm:cxn modelId="{756F2EB0-07DB-4422-90C9-5E9F28B8FBA9}" type="presParOf" srcId="{8125D9B5-494C-44ED-9450-DD244E484144}" destId="{4FBCE6F8-3B9B-4B72-8098-2AF03DB1B1F8}" srcOrd="7" destOrd="0" presId="urn:microsoft.com/office/officeart/2008/layout/LinedList"/>
    <dgm:cxn modelId="{6100FA88-6CD0-4C6C-8D6A-0352786E410C}" type="presParOf" srcId="{8125D9B5-494C-44ED-9450-DD244E484144}" destId="{A21B7090-04B7-4E74-8672-22CAAF230530}" srcOrd="8" destOrd="0" presId="urn:microsoft.com/office/officeart/2008/layout/LinedList"/>
    <dgm:cxn modelId="{24D9F209-3FBE-43BC-BD8A-C4877B60FF8A}" type="presParOf" srcId="{A21B7090-04B7-4E74-8672-22CAAF230530}" destId="{6F37C740-0858-4435-BB3F-C98B26978BA4}" srcOrd="0" destOrd="0" presId="urn:microsoft.com/office/officeart/2008/layout/LinedList"/>
    <dgm:cxn modelId="{547F730C-6C56-49FF-B4C6-EFFB6D5EC2EC}" type="presParOf" srcId="{A21B7090-04B7-4E74-8672-22CAAF230530}" destId="{331B98A1-679A-40FC-9828-CCEDBABC85DC}" srcOrd="1" destOrd="0" presId="urn:microsoft.com/office/officeart/2008/layout/LinedList"/>
    <dgm:cxn modelId="{3B1FC79B-686E-4B68-B6D4-D043BCEE4F9A}" type="presParOf" srcId="{A21B7090-04B7-4E74-8672-22CAAF230530}" destId="{4B7932CC-1A28-473B-B938-C903392E2295}" srcOrd="2" destOrd="0" presId="urn:microsoft.com/office/officeart/2008/layout/LinedList"/>
    <dgm:cxn modelId="{C694F733-B5A5-4710-842D-EB3AEA79FD79}" type="presParOf" srcId="{922CB75F-083E-4FC7-8C9F-A8FE670366BC}" destId="{6188C3E2-4B87-40E0-B852-9EA7549EBA6D}" srcOrd="8" destOrd="0" presId="urn:microsoft.com/office/officeart/2008/layout/LinedList"/>
    <dgm:cxn modelId="{E80EC3DA-79A7-460D-B5E5-6D1A1B763C25}" type="presParOf" srcId="{922CB75F-083E-4FC7-8C9F-A8FE670366BC}" destId="{A3C8F414-4E33-4BF7-AD4B-6144779A481C}"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147E15-4FAD-439D-9CE1-02E1E5404ED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VE"/>
        </a:p>
      </dgm:t>
    </dgm:pt>
    <dgm:pt modelId="{A70ABE03-F1E2-40D8-98C8-92E0A9174F47}">
      <dgm:prSet phldrT="[Texto]" custT="1"/>
      <dgm:spPr>
        <a:noFill/>
      </dgm:spPr>
      <dgm:t>
        <a:bodyPr/>
        <a:lstStyle/>
        <a:p>
          <a:pPr algn="just"/>
          <a:r>
            <a:rPr lang="es-VE" sz="2400" dirty="0" smtClean="0">
              <a:solidFill>
                <a:schemeClr val="tx1"/>
              </a:solidFill>
              <a:latin typeface="Arial" pitchFamily="34" charset="0"/>
              <a:cs typeface="Arial" pitchFamily="34" charset="0"/>
            </a:rPr>
            <a:t>Escribirle</a:t>
          </a:r>
          <a:r>
            <a:rPr lang="es-VE" sz="2400" baseline="0" dirty="0" smtClean="0">
              <a:solidFill>
                <a:schemeClr val="tx1"/>
              </a:solidFill>
              <a:latin typeface="Arial" pitchFamily="34" charset="0"/>
              <a:cs typeface="Arial" pitchFamily="34" charset="0"/>
            </a:rPr>
            <a:t> a los investigadores del estudio aclarar ciertas dudas en cuanto a información relacionada con el tratamiento que recibían estos pacientes y datos que no se encuentran plasmados en el articulo</a:t>
          </a:r>
          <a:endParaRPr lang="es-VE" sz="2400" dirty="0">
            <a:solidFill>
              <a:schemeClr val="tx1"/>
            </a:solidFill>
            <a:latin typeface="Arial" pitchFamily="34" charset="0"/>
            <a:cs typeface="Arial" pitchFamily="34" charset="0"/>
          </a:endParaRPr>
        </a:p>
      </dgm:t>
    </dgm:pt>
    <dgm:pt modelId="{0DA6A98F-6C69-4D25-87A2-F17CBB6D38D4}" type="parTrans" cxnId="{09C3D3A8-2DFC-4E2E-9793-9BBCA2DB5678}">
      <dgm:prSet/>
      <dgm:spPr/>
      <dgm:t>
        <a:bodyPr/>
        <a:lstStyle/>
        <a:p>
          <a:endParaRPr lang="es-VE"/>
        </a:p>
      </dgm:t>
    </dgm:pt>
    <dgm:pt modelId="{DBAD62A5-8F75-49E5-AA42-BC32D8A35608}" type="sibTrans" cxnId="{09C3D3A8-2DFC-4E2E-9793-9BBCA2DB5678}">
      <dgm:prSet/>
      <dgm:spPr/>
      <dgm:t>
        <a:bodyPr/>
        <a:lstStyle/>
        <a:p>
          <a:endParaRPr lang="es-VE"/>
        </a:p>
      </dgm:t>
    </dgm:pt>
    <dgm:pt modelId="{1D0177D7-507A-4C9F-90DE-7D6E6E3E5CDF}">
      <dgm:prSet phldrT="[Texto]" custT="1"/>
      <dgm:spPr/>
      <dgm:t>
        <a:bodyPr/>
        <a:lstStyle/>
        <a:p>
          <a:endParaRPr lang="es-VE" sz="1800" dirty="0">
            <a:latin typeface="Georgia" panose="02040502050405020303" pitchFamily="18" charset="0"/>
          </a:endParaRPr>
        </a:p>
      </dgm:t>
    </dgm:pt>
    <dgm:pt modelId="{C57237A5-CA77-4D4D-AE2D-EAB1C0062615}" type="parTrans" cxnId="{A2D55B9B-2CE9-4D3F-8E72-465179BA5ED6}">
      <dgm:prSet/>
      <dgm:spPr/>
      <dgm:t>
        <a:bodyPr/>
        <a:lstStyle/>
        <a:p>
          <a:endParaRPr lang="es-VE"/>
        </a:p>
      </dgm:t>
    </dgm:pt>
    <dgm:pt modelId="{409CC1A6-80CA-423A-A49B-548A3F66DD6D}" type="sibTrans" cxnId="{A2D55B9B-2CE9-4D3F-8E72-465179BA5ED6}">
      <dgm:prSet/>
      <dgm:spPr/>
      <dgm:t>
        <a:bodyPr/>
        <a:lstStyle/>
        <a:p>
          <a:endParaRPr lang="es-VE"/>
        </a:p>
      </dgm:t>
    </dgm:pt>
    <dgm:pt modelId="{2B19ABBB-83EC-4615-AA54-78A7FBFAE3BA}">
      <dgm:prSet phldrT="[Texto]" custT="1"/>
      <dgm:spPr>
        <a:noFill/>
      </dgm:spPr>
      <dgm:t>
        <a:bodyPr/>
        <a:lstStyle/>
        <a:p>
          <a:pPr algn="just"/>
          <a:r>
            <a:rPr lang="es-VE" altLang="ja-JP" sz="2400" b="0" dirty="0" smtClean="0">
              <a:solidFill>
                <a:schemeClr val="tx1"/>
              </a:solidFill>
              <a:latin typeface="Arial" pitchFamily="34" charset="0"/>
              <a:cs typeface="Arial" pitchFamily="34" charset="0"/>
            </a:rPr>
            <a:t>El estudio no permite responder la interrogante con relación a la carga , sino solo con la presencia de complejos auriculares prematuros</a:t>
          </a:r>
          <a:endParaRPr lang="es-VE" sz="2400" b="0" dirty="0">
            <a:solidFill>
              <a:schemeClr val="tx1"/>
            </a:solidFill>
            <a:latin typeface="Arial" pitchFamily="34" charset="0"/>
            <a:cs typeface="Arial" pitchFamily="34" charset="0"/>
          </a:endParaRPr>
        </a:p>
      </dgm:t>
    </dgm:pt>
    <dgm:pt modelId="{D543376F-B990-4242-A256-A11C1C52E7F6}" type="parTrans" cxnId="{120A86A2-93FA-4FDE-A0C4-46C528609CE8}">
      <dgm:prSet/>
      <dgm:spPr/>
      <dgm:t>
        <a:bodyPr/>
        <a:lstStyle/>
        <a:p>
          <a:endParaRPr lang="es-VE"/>
        </a:p>
      </dgm:t>
    </dgm:pt>
    <dgm:pt modelId="{EB1EC6E7-8319-4783-AA6B-69A1DF26DCB4}" type="sibTrans" cxnId="{120A86A2-93FA-4FDE-A0C4-46C528609CE8}">
      <dgm:prSet/>
      <dgm:spPr/>
      <dgm:t>
        <a:bodyPr/>
        <a:lstStyle/>
        <a:p>
          <a:endParaRPr lang="es-VE"/>
        </a:p>
      </dgm:t>
    </dgm:pt>
    <dgm:pt modelId="{805D505A-F688-4389-A088-CDB2E058B975}">
      <dgm:prSet custT="1"/>
      <dgm:spPr>
        <a:noFill/>
      </dgm:spPr>
      <dgm:t>
        <a:bodyPr/>
        <a:lstStyle/>
        <a:p>
          <a:pPr algn="just"/>
          <a:r>
            <a:rPr lang="es-VE" sz="2400" dirty="0" smtClean="0">
              <a:solidFill>
                <a:schemeClr val="tx1"/>
              </a:solidFill>
              <a:latin typeface="Arial" pitchFamily="34" charset="0"/>
              <a:cs typeface="Arial" pitchFamily="34" charset="0"/>
            </a:rPr>
            <a:t>La falta de monitoreo ambulatorio durante el seguimiento no permite precisar si posterior a las 48 horas de telemetría estos pacientes desarrollaron FA</a:t>
          </a:r>
          <a:endParaRPr lang="es-VE" sz="2400" dirty="0">
            <a:solidFill>
              <a:schemeClr val="tx1"/>
            </a:solidFill>
            <a:latin typeface="Arial" pitchFamily="34" charset="0"/>
            <a:cs typeface="Arial" pitchFamily="34" charset="0"/>
          </a:endParaRPr>
        </a:p>
      </dgm:t>
    </dgm:pt>
    <dgm:pt modelId="{220F0BE9-6A1D-416D-B41D-94BD0AA850D3}" type="parTrans" cxnId="{5A2B009C-1D02-4D34-AD5B-1309A24AD610}">
      <dgm:prSet/>
      <dgm:spPr/>
      <dgm:t>
        <a:bodyPr/>
        <a:lstStyle/>
        <a:p>
          <a:endParaRPr lang="es-VE"/>
        </a:p>
      </dgm:t>
    </dgm:pt>
    <dgm:pt modelId="{3C06BA3C-5D7C-4921-89CD-A83658409D70}" type="sibTrans" cxnId="{5A2B009C-1D02-4D34-AD5B-1309A24AD610}">
      <dgm:prSet/>
      <dgm:spPr/>
      <dgm:t>
        <a:bodyPr/>
        <a:lstStyle/>
        <a:p>
          <a:endParaRPr lang="es-VE"/>
        </a:p>
      </dgm:t>
    </dgm:pt>
    <dgm:pt modelId="{8032CA98-0717-42C1-9483-189BFCE68667}" type="pres">
      <dgm:prSet presAssocID="{EA147E15-4FAD-439D-9CE1-02E1E5404EDC}" presName="linear" presStyleCnt="0">
        <dgm:presLayoutVars>
          <dgm:animLvl val="lvl"/>
          <dgm:resizeHandles val="exact"/>
        </dgm:presLayoutVars>
      </dgm:prSet>
      <dgm:spPr/>
      <dgm:t>
        <a:bodyPr/>
        <a:lstStyle/>
        <a:p>
          <a:endParaRPr lang="es-VE"/>
        </a:p>
      </dgm:t>
    </dgm:pt>
    <dgm:pt modelId="{2CD486DD-9203-499E-9DFE-A735393F78E5}" type="pres">
      <dgm:prSet presAssocID="{A70ABE03-F1E2-40D8-98C8-92E0A9174F47}" presName="parentText" presStyleLbl="node1" presStyleIdx="0" presStyleCnt="3" custLinFactY="176376" custLinFactNeighborY="200000">
        <dgm:presLayoutVars>
          <dgm:chMax val="0"/>
          <dgm:bulletEnabled val="1"/>
        </dgm:presLayoutVars>
      </dgm:prSet>
      <dgm:spPr/>
      <dgm:t>
        <a:bodyPr/>
        <a:lstStyle/>
        <a:p>
          <a:endParaRPr lang="es-VE"/>
        </a:p>
      </dgm:t>
    </dgm:pt>
    <dgm:pt modelId="{2A677F96-92A7-4173-BCCA-D99B8DACBA8A}" type="pres">
      <dgm:prSet presAssocID="{A70ABE03-F1E2-40D8-98C8-92E0A9174F47}" presName="childText" presStyleLbl="revTx" presStyleIdx="0" presStyleCnt="1">
        <dgm:presLayoutVars>
          <dgm:bulletEnabled val="1"/>
        </dgm:presLayoutVars>
      </dgm:prSet>
      <dgm:spPr/>
      <dgm:t>
        <a:bodyPr/>
        <a:lstStyle/>
        <a:p>
          <a:endParaRPr lang="es-VE"/>
        </a:p>
      </dgm:t>
    </dgm:pt>
    <dgm:pt modelId="{4A66D04A-D393-46D6-8873-A11593CF958B}" type="pres">
      <dgm:prSet presAssocID="{2B19ABBB-83EC-4615-AA54-78A7FBFAE3BA}" presName="parentText" presStyleLbl="node1" presStyleIdx="1" presStyleCnt="3" custLinFactY="-118784" custLinFactNeighborY="-200000">
        <dgm:presLayoutVars>
          <dgm:chMax val="0"/>
          <dgm:bulletEnabled val="1"/>
        </dgm:presLayoutVars>
      </dgm:prSet>
      <dgm:spPr/>
      <dgm:t>
        <a:bodyPr/>
        <a:lstStyle/>
        <a:p>
          <a:endParaRPr lang="es-VE"/>
        </a:p>
      </dgm:t>
    </dgm:pt>
    <dgm:pt modelId="{D3466DBD-2091-49C8-BBC4-2CCE43B299AA}" type="pres">
      <dgm:prSet presAssocID="{EB1EC6E7-8319-4783-AA6B-69A1DF26DCB4}" presName="spacer" presStyleCnt="0"/>
      <dgm:spPr/>
    </dgm:pt>
    <dgm:pt modelId="{F1E485F8-67F6-4002-BF48-D52CED687C02}" type="pres">
      <dgm:prSet presAssocID="{805D505A-F688-4389-A088-CDB2E058B975}" presName="parentText" presStyleLbl="node1" presStyleIdx="2" presStyleCnt="3" custLinFactY="-113718" custLinFactNeighborY="-200000">
        <dgm:presLayoutVars>
          <dgm:chMax val="0"/>
          <dgm:bulletEnabled val="1"/>
        </dgm:presLayoutVars>
      </dgm:prSet>
      <dgm:spPr/>
      <dgm:t>
        <a:bodyPr/>
        <a:lstStyle/>
        <a:p>
          <a:endParaRPr lang="es-VE"/>
        </a:p>
      </dgm:t>
    </dgm:pt>
  </dgm:ptLst>
  <dgm:cxnLst>
    <dgm:cxn modelId="{19ABD209-5EEC-4452-BD3F-1F58CCF974FD}" type="presOf" srcId="{A70ABE03-F1E2-40D8-98C8-92E0A9174F47}" destId="{2CD486DD-9203-499E-9DFE-A735393F78E5}" srcOrd="0" destOrd="0" presId="urn:microsoft.com/office/officeart/2005/8/layout/vList2"/>
    <dgm:cxn modelId="{00EF630F-6EFA-4ACC-BFD0-94E6CB60151F}" type="presOf" srcId="{1D0177D7-507A-4C9F-90DE-7D6E6E3E5CDF}" destId="{2A677F96-92A7-4173-BCCA-D99B8DACBA8A}" srcOrd="0" destOrd="0" presId="urn:microsoft.com/office/officeart/2005/8/layout/vList2"/>
    <dgm:cxn modelId="{5B601053-AABF-4D6A-B8A3-75204A228FCC}" type="presOf" srcId="{805D505A-F688-4389-A088-CDB2E058B975}" destId="{F1E485F8-67F6-4002-BF48-D52CED687C02}" srcOrd="0" destOrd="0" presId="urn:microsoft.com/office/officeart/2005/8/layout/vList2"/>
    <dgm:cxn modelId="{A2D55B9B-2CE9-4D3F-8E72-465179BA5ED6}" srcId="{A70ABE03-F1E2-40D8-98C8-92E0A9174F47}" destId="{1D0177D7-507A-4C9F-90DE-7D6E6E3E5CDF}" srcOrd="0" destOrd="0" parTransId="{C57237A5-CA77-4D4D-AE2D-EAB1C0062615}" sibTransId="{409CC1A6-80CA-423A-A49B-548A3F66DD6D}"/>
    <dgm:cxn modelId="{CF076B0C-BE63-498D-A663-134BD66AE416}" type="presOf" srcId="{EA147E15-4FAD-439D-9CE1-02E1E5404EDC}" destId="{8032CA98-0717-42C1-9483-189BFCE68667}" srcOrd="0" destOrd="0" presId="urn:microsoft.com/office/officeart/2005/8/layout/vList2"/>
    <dgm:cxn modelId="{5A2B009C-1D02-4D34-AD5B-1309A24AD610}" srcId="{EA147E15-4FAD-439D-9CE1-02E1E5404EDC}" destId="{805D505A-F688-4389-A088-CDB2E058B975}" srcOrd="2" destOrd="0" parTransId="{220F0BE9-6A1D-416D-B41D-94BD0AA850D3}" sibTransId="{3C06BA3C-5D7C-4921-89CD-A83658409D70}"/>
    <dgm:cxn modelId="{120A86A2-93FA-4FDE-A0C4-46C528609CE8}" srcId="{EA147E15-4FAD-439D-9CE1-02E1E5404EDC}" destId="{2B19ABBB-83EC-4615-AA54-78A7FBFAE3BA}" srcOrd="1" destOrd="0" parTransId="{D543376F-B990-4242-A256-A11C1C52E7F6}" sibTransId="{EB1EC6E7-8319-4783-AA6B-69A1DF26DCB4}"/>
    <dgm:cxn modelId="{09C3D3A8-2DFC-4E2E-9793-9BBCA2DB5678}" srcId="{EA147E15-4FAD-439D-9CE1-02E1E5404EDC}" destId="{A70ABE03-F1E2-40D8-98C8-92E0A9174F47}" srcOrd="0" destOrd="0" parTransId="{0DA6A98F-6C69-4D25-87A2-F17CBB6D38D4}" sibTransId="{DBAD62A5-8F75-49E5-AA42-BC32D8A35608}"/>
    <dgm:cxn modelId="{FFA6FEAD-3898-4FC7-919D-D1C1BC83D20E}" type="presOf" srcId="{2B19ABBB-83EC-4615-AA54-78A7FBFAE3BA}" destId="{4A66D04A-D393-46D6-8873-A11593CF958B}" srcOrd="0" destOrd="0" presId="urn:microsoft.com/office/officeart/2005/8/layout/vList2"/>
    <dgm:cxn modelId="{D6869F6D-5EC8-4FB3-A554-4C0412593740}" type="presParOf" srcId="{8032CA98-0717-42C1-9483-189BFCE68667}" destId="{2CD486DD-9203-499E-9DFE-A735393F78E5}" srcOrd="0" destOrd="0" presId="urn:microsoft.com/office/officeart/2005/8/layout/vList2"/>
    <dgm:cxn modelId="{1FE9C42A-CBA6-4EBA-BBC7-8C35B322F1DC}" type="presParOf" srcId="{8032CA98-0717-42C1-9483-189BFCE68667}" destId="{2A677F96-92A7-4173-BCCA-D99B8DACBA8A}" srcOrd="1" destOrd="0" presId="urn:microsoft.com/office/officeart/2005/8/layout/vList2"/>
    <dgm:cxn modelId="{D24A9B67-BAA6-491F-8C11-6D55B4AF821B}" type="presParOf" srcId="{8032CA98-0717-42C1-9483-189BFCE68667}" destId="{4A66D04A-D393-46D6-8873-A11593CF958B}" srcOrd="2" destOrd="0" presId="urn:microsoft.com/office/officeart/2005/8/layout/vList2"/>
    <dgm:cxn modelId="{6F374FF9-D933-4952-9274-572552BD522C}" type="presParOf" srcId="{8032CA98-0717-42C1-9483-189BFCE68667}" destId="{D3466DBD-2091-49C8-BBC4-2CCE43B299AA}" srcOrd="3" destOrd="0" presId="urn:microsoft.com/office/officeart/2005/8/layout/vList2"/>
    <dgm:cxn modelId="{00082C56-087B-48A5-B2BD-4D340EBE0BCB}" type="presParOf" srcId="{8032CA98-0717-42C1-9483-189BFCE68667}" destId="{F1E485F8-67F6-4002-BF48-D52CED687C0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E63973-4FC3-4265-A614-077CB9835A26}" type="doc">
      <dgm:prSet loTypeId="urn:microsoft.com/office/officeart/2005/8/layout/process4" loCatId="process" qsTypeId="urn:microsoft.com/office/officeart/2005/8/quickstyle/3d2#3" qsCatId="3D" csTypeId="urn:microsoft.com/office/officeart/2005/8/colors/accent0_2" csCatId="mainScheme" phldr="1"/>
      <dgm:spPr/>
      <dgm:t>
        <a:bodyPr/>
        <a:lstStyle/>
        <a:p>
          <a:endParaRPr lang="es-ES"/>
        </a:p>
      </dgm:t>
    </dgm:pt>
    <dgm:pt modelId="{BFA048D2-F2A3-426F-9BC0-E2056FE5AB53}">
      <dgm:prSet custT="1"/>
      <dgm:spPr>
        <a:noFill/>
      </dgm:spPr>
      <dgm:t>
        <a:bodyPr/>
        <a:lstStyle/>
        <a:p>
          <a:pPr algn="ctr" rtl="0"/>
          <a:r>
            <a:rPr lang="es-ES" sz="2400" b="1" dirty="0">
              <a:ln w="76200"/>
              <a:solidFill>
                <a:schemeClr val="tx1"/>
              </a:solidFill>
              <a:effectLst>
                <a:glow rad="63500">
                  <a:schemeClr val="bg1">
                    <a:alpha val="40000"/>
                  </a:schemeClr>
                </a:glow>
              </a:effectLst>
              <a:latin typeface="+mn-lt"/>
            </a:rPr>
            <a:t>PUNTOS FINALES PRIMARIOS</a:t>
          </a: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9170F117-B0DB-41AF-B292-55AD8F9186BC}">
      <dgm:prSet custT="1"/>
      <dgm:spPr>
        <a:noFill/>
      </dgm:spPr>
      <dgm:t>
        <a:bodyPr/>
        <a:lstStyle/>
        <a:p>
          <a:pPr algn="ctr" rtl="0"/>
          <a:r>
            <a:rPr lang="es-ES" sz="2000" b="0" dirty="0">
              <a:ln w="76200"/>
              <a:solidFill>
                <a:schemeClr val="tx1"/>
              </a:solidFill>
              <a:effectLst>
                <a:glow rad="63500">
                  <a:schemeClr val="bg1">
                    <a:alpha val="40000"/>
                  </a:schemeClr>
                </a:glow>
              </a:effectLst>
              <a:latin typeface="+mn-lt"/>
            </a:rPr>
            <a:t>Accidente cerebro vascular no fatal y fatal (hemorrágica e isquémica)</a:t>
          </a:r>
        </a:p>
      </dgm:t>
    </dgm:pt>
    <dgm:pt modelId="{76DE332E-E612-4676-BF44-87969217FA40}" type="parTrans" cxnId="{47438D57-6DFE-4E66-A747-EE1685C60067}">
      <dgm:prSet/>
      <dgm:spPr/>
      <dgm:t>
        <a:bodyPr/>
        <a:lstStyle/>
        <a:p>
          <a:endParaRPr lang="en-US" sz="2000" b="0">
            <a:solidFill>
              <a:schemeClr val="tx1"/>
            </a:solidFill>
          </a:endParaRPr>
        </a:p>
      </dgm:t>
    </dgm:pt>
    <dgm:pt modelId="{61F9887B-26C5-4D1D-A13D-38D0223404AC}" type="sibTrans" cxnId="{47438D57-6DFE-4E66-A747-EE1685C60067}">
      <dgm:prSet/>
      <dgm:spPr/>
      <dgm:t>
        <a:bodyPr/>
        <a:lstStyle/>
        <a:p>
          <a:endParaRPr lang="en-US" sz="2000" b="0">
            <a:solidFill>
              <a:schemeClr val="tx1"/>
            </a:solidFill>
          </a:endParaRPr>
        </a:p>
      </dgm:t>
    </dgm:pt>
    <dgm:pt modelId="{BDD674CE-2CDC-4C75-B05D-B9423AD57939}">
      <dgm:prSet custT="1"/>
      <dgm:spPr>
        <a:noFill/>
      </dgm:spPr>
      <dgm:t>
        <a:bodyPr/>
        <a:lstStyle/>
        <a:p>
          <a:pPr algn="ctr" rtl="0"/>
          <a:r>
            <a:rPr lang="es-ES" sz="2800" b="1" dirty="0">
              <a:ln w="76200"/>
              <a:solidFill>
                <a:schemeClr val="tx1"/>
              </a:solidFill>
              <a:effectLst>
                <a:glow rad="63500">
                  <a:schemeClr val="bg1">
                    <a:alpha val="40000"/>
                  </a:schemeClr>
                </a:glow>
              </a:effectLst>
              <a:latin typeface="+mn-lt"/>
              <a:sym typeface="Wingdings" pitchFamily="2" charset="2"/>
            </a:rPr>
            <a:t>PUNTOS FINALES SECUNDARIOS</a:t>
          </a:r>
        </a:p>
      </dgm:t>
    </dgm:pt>
    <dgm:pt modelId="{B42AE7BA-C295-4C9E-B3E5-86B1E43093C8}" type="parTrans" cxnId="{96D7F287-7AD4-4DB4-96A0-A21D539BFD78}">
      <dgm:prSet/>
      <dgm:spPr/>
      <dgm:t>
        <a:bodyPr/>
        <a:lstStyle/>
        <a:p>
          <a:endParaRPr lang="en-US" sz="2000" b="0">
            <a:solidFill>
              <a:schemeClr val="tx1"/>
            </a:solidFill>
          </a:endParaRPr>
        </a:p>
      </dgm:t>
    </dgm:pt>
    <dgm:pt modelId="{99F05DB9-39F0-4715-9E5A-A65FCB21EE7D}" type="sibTrans" cxnId="{96D7F287-7AD4-4DB4-96A0-A21D539BFD78}">
      <dgm:prSet/>
      <dgm:spPr/>
      <dgm:t>
        <a:bodyPr/>
        <a:lstStyle/>
        <a:p>
          <a:endParaRPr lang="en-US" sz="2000" b="0">
            <a:solidFill>
              <a:schemeClr val="tx1"/>
            </a:solidFill>
          </a:endParaRPr>
        </a:p>
      </dgm:t>
    </dgm:pt>
    <dgm:pt modelId="{D930C673-200D-4F3F-99B1-276D519F6DC4}">
      <dgm:prSet custT="1"/>
      <dgm:spPr/>
      <dgm:t>
        <a:bodyPr/>
        <a:lstStyle/>
        <a:p>
          <a:pPr algn="ctr" rtl="0"/>
          <a:r>
            <a:rPr lang="es-ES" sz="2000" b="0" dirty="0">
              <a:ln w="76200"/>
              <a:solidFill>
                <a:schemeClr val="tx1"/>
              </a:solidFill>
              <a:effectLst>
                <a:glow rad="63500">
                  <a:schemeClr val="bg1">
                    <a:alpha val="40000"/>
                  </a:schemeClr>
                </a:glow>
              </a:effectLst>
              <a:latin typeface="+mn-lt"/>
              <a:sym typeface="Wingdings" pitchFamily="2" charset="2"/>
            </a:rPr>
            <a:t>Mortalidad por todas las causas,</a:t>
          </a:r>
        </a:p>
        <a:p>
          <a:pPr algn="ctr" rtl="0"/>
          <a:r>
            <a:rPr lang="es-ES" sz="2000" b="0" dirty="0">
              <a:ln w="76200"/>
              <a:solidFill>
                <a:schemeClr val="tx1"/>
              </a:solidFill>
              <a:effectLst>
                <a:glow rad="63500">
                  <a:schemeClr val="bg1">
                    <a:alpha val="40000"/>
                  </a:schemeClr>
                </a:glow>
              </a:effectLst>
              <a:latin typeface="+mn-lt"/>
              <a:sym typeface="Wingdings" pitchFamily="2" charset="2"/>
            </a:rPr>
            <a:t>Mortalidad por causas específicas (muerte CV y muerte por </a:t>
          </a:r>
          <a:r>
            <a:rPr lang="es-ES" sz="2000" b="0" dirty="0" smtClean="0">
              <a:ln w="76200"/>
              <a:solidFill>
                <a:schemeClr val="tx1"/>
              </a:solidFill>
              <a:effectLst>
                <a:glow rad="63500">
                  <a:schemeClr val="bg1">
                    <a:alpha val="40000"/>
                  </a:schemeClr>
                </a:glow>
              </a:effectLst>
              <a:latin typeface="+mn-lt"/>
              <a:sym typeface="Wingdings" pitchFamily="2" charset="2"/>
            </a:rPr>
            <a:t>EAC)</a:t>
          </a:r>
          <a:endParaRPr lang="es-ES" sz="2000" b="0" dirty="0">
            <a:ln w="76200"/>
            <a:solidFill>
              <a:schemeClr val="tx1"/>
            </a:solidFill>
            <a:effectLst>
              <a:glow rad="63500">
                <a:schemeClr val="bg1">
                  <a:alpha val="40000"/>
                </a:schemeClr>
              </a:glow>
            </a:effectLst>
            <a:latin typeface="+mn-lt"/>
            <a:sym typeface="Wingdings" pitchFamily="2" charset="2"/>
          </a:endParaRPr>
        </a:p>
      </dgm:t>
    </dgm:pt>
    <dgm:pt modelId="{FE3DB5D0-05BB-49AD-BD31-C3ED34C1E942}" type="parTrans" cxnId="{75E2DBAE-4EBC-4F33-84ED-DB9E1A99A31C}">
      <dgm:prSet/>
      <dgm:spPr/>
      <dgm:t>
        <a:bodyPr/>
        <a:lstStyle/>
        <a:p>
          <a:endParaRPr lang="en-US" sz="2000" b="0">
            <a:solidFill>
              <a:schemeClr val="tx1"/>
            </a:solidFill>
          </a:endParaRPr>
        </a:p>
      </dgm:t>
    </dgm:pt>
    <dgm:pt modelId="{124E734B-BCDE-454B-8224-DC8A53B7AE7C}" type="sibTrans" cxnId="{75E2DBAE-4EBC-4F33-84ED-DB9E1A99A31C}">
      <dgm:prSet/>
      <dgm:spPr/>
      <dgm:t>
        <a:bodyPr/>
        <a:lstStyle/>
        <a:p>
          <a:endParaRPr lang="en-US" sz="2000" b="0">
            <a:solidFill>
              <a:schemeClr val="tx1"/>
            </a:solidFill>
          </a:endParaRPr>
        </a:p>
      </dgm:t>
    </dgm:pt>
    <dgm:pt modelId="{9DB52D6D-CA1D-495E-A6BF-E4D3D32E7785}" type="pres">
      <dgm:prSet presAssocID="{87E63973-4FC3-4265-A614-077CB9835A26}" presName="Name0" presStyleCnt="0">
        <dgm:presLayoutVars>
          <dgm:dir/>
          <dgm:animLvl val="lvl"/>
          <dgm:resizeHandles val="exact"/>
        </dgm:presLayoutVars>
      </dgm:prSet>
      <dgm:spPr/>
      <dgm:t>
        <a:bodyPr/>
        <a:lstStyle/>
        <a:p>
          <a:endParaRPr lang="es-ES"/>
        </a:p>
      </dgm:t>
    </dgm:pt>
    <dgm:pt modelId="{76A72571-B6C2-0E40-96F7-75CBECDA1426}" type="pres">
      <dgm:prSet presAssocID="{BDD674CE-2CDC-4C75-B05D-B9423AD57939}" presName="boxAndChildren" presStyleCnt="0"/>
      <dgm:spPr/>
    </dgm:pt>
    <dgm:pt modelId="{C11FED64-9963-334B-808A-F21101C09358}" type="pres">
      <dgm:prSet presAssocID="{BDD674CE-2CDC-4C75-B05D-B9423AD57939}" presName="parentTextBox" presStyleLbl="node1" presStyleIdx="0" presStyleCnt="2"/>
      <dgm:spPr/>
      <dgm:t>
        <a:bodyPr/>
        <a:lstStyle/>
        <a:p>
          <a:endParaRPr lang="es-ES"/>
        </a:p>
      </dgm:t>
    </dgm:pt>
    <dgm:pt modelId="{C0565DA0-FFF6-2240-8B59-8B589FB88A69}" type="pres">
      <dgm:prSet presAssocID="{BDD674CE-2CDC-4C75-B05D-B9423AD57939}" presName="entireBox" presStyleLbl="node1" presStyleIdx="0" presStyleCnt="2"/>
      <dgm:spPr/>
      <dgm:t>
        <a:bodyPr/>
        <a:lstStyle/>
        <a:p>
          <a:endParaRPr lang="es-ES"/>
        </a:p>
      </dgm:t>
    </dgm:pt>
    <dgm:pt modelId="{68312829-C386-0045-BA58-974BD81D147F}" type="pres">
      <dgm:prSet presAssocID="{BDD674CE-2CDC-4C75-B05D-B9423AD57939}" presName="descendantBox" presStyleCnt="0"/>
      <dgm:spPr/>
    </dgm:pt>
    <dgm:pt modelId="{FE190F7A-1DB5-404E-92B2-D4292635F420}" type="pres">
      <dgm:prSet presAssocID="{D930C673-200D-4F3F-99B1-276D519F6DC4}" presName="childTextBox" presStyleLbl="fgAccFollowNode1" presStyleIdx="0" presStyleCnt="2">
        <dgm:presLayoutVars>
          <dgm:bulletEnabled val="1"/>
        </dgm:presLayoutVars>
      </dgm:prSet>
      <dgm:spPr/>
      <dgm:t>
        <a:bodyPr/>
        <a:lstStyle/>
        <a:p>
          <a:endParaRPr lang="es-ES"/>
        </a:p>
      </dgm:t>
    </dgm:pt>
    <dgm:pt modelId="{F0BF6F24-4830-4837-BE21-8C453EAB592D}" type="pres">
      <dgm:prSet presAssocID="{8F178CAF-32BD-46AF-99EA-42890DA57DD4}" presName="sp" presStyleCnt="0"/>
      <dgm:spPr/>
    </dgm:pt>
    <dgm:pt modelId="{92EEC0D4-BFFF-4912-B1F9-C860D99CC3C6}" type="pres">
      <dgm:prSet presAssocID="{BFA048D2-F2A3-426F-9BC0-E2056FE5AB53}" presName="arrowAndChildren" presStyleCnt="0"/>
      <dgm:spPr/>
    </dgm:pt>
    <dgm:pt modelId="{1D9359F1-896D-42D5-9F55-D9E1148F173D}" type="pres">
      <dgm:prSet presAssocID="{BFA048D2-F2A3-426F-9BC0-E2056FE5AB53}" presName="parentTextArrow" presStyleLbl="node1" presStyleIdx="0" presStyleCnt="2"/>
      <dgm:spPr/>
      <dgm:t>
        <a:bodyPr/>
        <a:lstStyle/>
        <a:p>
          <a:endParaRPr lang="es-ES"/>
        </a:p>
      </dgm:t>
    </dgm:pt>
    <dgm:pt modelId="{60351AB6-2389-4641-B7E6-AFF380341585}" type="pres">
      <dgm:prSet presAssocID="{BFA048D2-F2A3-426F-9BC0-E2056FE5AB53}" presName="arrow" presStyleLbl="node1" presStyleIdx="1" presStyleCnt="2"/>
      <dgm:spPr/>
      <dgm:t>
        <a:bodyPr/>
        <a:lstStyle/>
        <a:p>
          <a:endParaRPr lang="es-ES"/>
        </a:p>
      </dgm:t>
    </dgm:pt>
    <dgm:pt modelId="{5FAABE32-29C1-4EC4-BBC7-57416108F6AC}" type="pres">
      <dgm:prSet presAssocID="{BFA048D2-F2A3-426F-9BC0-E2056FE5AB53}" presName="descendantArrow" presStyleCnt="0"/>
      <dgm:spPr/>
    </dgm:pt>
    <dgm:pt modelId="{5F751D0C-C4C1-49D1-8405-976D2AE34ABE}" type="pres">
      <dgm:prSet presAssocID="{9170F117-B0DB-41AF-B292-55AD8F9186BC}" presName="childTextArrow" presStyleLbl="fgAccFollowNode1" presStyleIdx="1" presStyleCnt="2">
        <dgm:presLayoutVars>
          <dgm:bulletEnabled val="1"/>
        </dgm:presLayoutVars>
      </dgm:prSet>
      <dgm:spPr/>
      <dgm:t>
        <a:bodyPr/>
        <a:lstStyle/>
        <a:p>
          <a:endParaRPr lang="es-ES"/>
        </a:p>
      </dgm:t>
    </dgm:pt>
  </dgm:ptLst>
  <dgm:cxnLst>
    <dgm:cxn modelId="{2A9C29A8-C566-4050-A3BF-87C794FA4E00}" type="presOf" srcId="{87E63973-4FC3-4265-A614-077CB9835A26}" destId="{9DB52D6D-CA1D-495E-A6BF-E4D3D32E7785}" srcOrd="0" destOrd="0" presId="urn:microsoft.com/office/officeart/2005/8/layout/process4"/>
    <dgm:cxn modelId="{0DFC527D-FA83-4E29-9E44-92B0B42D51AB}" srcId="{87E63973-4FC3-4265-A614-077CB9835A26}" destId="{BFA048D2-F2A3-426F-9BC0-E2056FE5AB53}" srcOrd="0" destOrd="0" parTransId="{9843A5E2-63FF-4C1D-908A-7BDDB0EA43B6}" sibTransId="{8F178CAF-32BD-46AF-99EA-42890DA57DD4}"/>
    <dgm:cxn modelId="{D2311666-C917-4262-8701-1E220FEF80AB}" type="presOf" srcId="{BDD674CE-2CDC-4C75-B05D-B9423AD57939}" destId="{C11FED64-9963-334B-808A-F21101C09358}" srcOrd="0" destOrd="0" presId="urn:microsoft.com/office/officeart/2005/8/layout/process4"/>
    <dgm:cxn modelId="{EF8FA8F6-694C-49EC-8961-F0BDF4A30206}" type="presOf" srcId="{D930C673-200D-4F3F-99B1-276D519F6DC4}" destId="{FE190F7A-1DB5-404E-92B2-D4292635F420}" srcOrd="0" destOrd="0" presId="urn:microsoft.com/office/officeart/2005/8/layout/process4"/>
    <dgm:cxn modelId="{336A3180-2C27-4382-BCDB-6FC0227FEECE}" type="presOf" srcId="{9170F117-B0DB-41AF-B292-55AD8F9186BC}" destId="{5F751D0C-C4C1-49D1-8405-976D2AE34ABE}" srcOrd="0" destOrd="0" presId="urn:microsoft.com/office/officeart/2005/8/layout/process4"/>
    <dgm:cxn modelId="{AD0C232E-EDCB-4A34-8F93-2C126058503B}" type="presOf" srcId="{BFA048D2-F2A3-426F-9BC0-E2056FE5AB53}" destId="{1D9359F1-896D-42D5-9F55-D9E1148F173D}" srcOrd="0" destOrd="0" presId="urn:microsoft.com/office/officeart/2005/8/layout/process4"/>
    <dgm:cxn modelId="{96D7F287-7AD4-4DB4-96A0-A21D539BFD78}" srcId="{87E63973-4FC3-4265-A614-077CB9835A26}" destId="{BDD674CE-2CDC-4C75-B05D-B9423AD57939}" srcOrd="1" destOrd="0" parTransId="{B42AE7BA-C295-4C9E-B3E5-86B1E43093C8}" sibTransId="{99F05DB9-39F0-4715-9E5A-A65FCB21EE7D}"/>
    <dgm:cxn modelId="{3162113C-96C4-405E-A9B2-FC81535489C6}" type="presOf" srcId="{BFA048D2-F2A3-426F-9BC0-E2056FE5AB53}" destId="{60351AB6-2389-4641-B7E6-AFF380341585}" srcOrd="1" destOrd="0" presId="urn:microsoft.com/office/officeart/2005/8/layout/process4"/>
    <dgm:cxn modelId="{47438D57-6DFE-4E66-A747-EE1685C60067}" srcId="{BFA048D2-F2A3-426F-9BC0-E2056FE5AB53}" destId="{9170F117-B0DB-41AF-B292-55AD8F9186BC}" srcOrd="0" destOrd="0" parTransId="{76DE332E-E612-4676-BF44-87969217FA40}" sibTransId="{61F9887B-26C5-4D1D-A13D-38D0223404AC}"/>
    <dgm:cxn modelId="{75E2DBAE-4EBC-4F33-84ED-DB9E1A99A31C}" srcId="{BDD674CE-2CDC-4C75-B05D-B9423AD57939}" destId="{D930C673-200D-4F3F-99B1-276D519F6DC4}" srcOrd="0" destOrd="0" parTransId="{FE3DB5D0-05BB-49AD-BD31-C3ED34C1E942}" sibTransId="{124E734B-BCDE-454B-8224-DC8A53B7AE7C}"/>
    <dgm:cxn modelId="{34E9518E-1E31-4BDC-B090-CFEBE88B9810}" type="presOf" srcId="{BDD674CE-2CDC-4C75-B05D-B9423AD57939}" destId="{C0565DA0-FFF6-2240-8B59-8B589FB88A69}" srcOrd="1" destOrd="0" presId="urn:microsoft.com/office/officeart/2005/8/layout/process4"/>
    <dgm:cxn modelId="{74D2FB44-0819-49E0-88DC-05E2925EE149}" type="presParOf" srcId="{9DB52D6D-CA1D-495E-A6BF-E4D3D32E7785}" destId="{76A72571-B6C2-0E40-96F7-75CBECDA1426}" srcOrd="0" destOrd="0" presId="urn:microsoft.com/office/officeart/2005/8/layout/process4"/>
    <dgm:cxn modelId="{4FCDFE1F-F0CA-4063-B1B0-B9487247C941}" type="presParOf" srcId="{76A72571-B6C2-0E40-96F7-75CBECDA1426}" destId="{C11FED64-9963-334B-808A-F21101C09358}" srcOrd="0" destOrd="0" presId="urn:microsoft.com/office/officeart/2005/8/layout/process4"/>
    <dgm:cxn modelId="{BED2ACB2-0705-4AD7-BBC8-01ABFEF4ED87}" type="presParOf" srcId="{76A72571-B6C2-0E40-96F7-75CBECDA1426}" destId="{C0565DA0-FFF6-2240-8B59-8B589FB88A69}" srcOrd="1" destOrd="0" presId="urn:microsoft.com/office/officeart/2005/8/layout/process4"/>
    <dgm:cxn modelId="{04CF48F7-2912-4AE3-8339-0AE1337B7854}" type="presParOf" srcId="{76A72571-B6C2-0E40-96F7-75CBECDA1426}" destId="{68312829-C386-0045-BA58-974BD81D147F}" srcOrd="2" destOrd="0" presId="urn:microsoft.com/office/officeart/2005/8/layout/process4"/>
    <dgm:cxn modelId="{DB0B5E62-FD2B-4DD3-BB3D-F2A8C317A89F}" type="presParOf" srcId="{68312829-C386-0045-BA58-974BD81D147F}" destId="{FE190F7A-1DB5-404E-92B2-D4292635F420}" srcOrd="0" destOrd="0" presId="urn:microsoft.com/office/officeart/2005/8/layout/process4"/>
    <dgm:cxn modelId="{73755CE6-8A39-4BA7-A294-21B98298D12E}" type="presParOf" srcId="{9DB52D6D-CA1D-495E-A6BF-E4D3D32E7785}" destId="{F0BF6F24-4830-4837-BE21-8C453EAB592D}" srcOrd="1" destOrd="0" presId="urn:microsoft.com/office/officeart/2005/8/layout/process4"/>
    <dgm:cxn modelId="{3CC54A79-517F-4735-925B-6481666B648E}" type="presParOf" srcId="{9DB52D6D-CA1D-495E-A6BF-E4D3D32E7785}" destId="{92EEC0D4-BFFF-4912-B1F9-C860D99CC3C6}" srcOrd="2" destOrd="0" presId="urn:microsoft.com/office/officeart/2005/8/layout/process4"/>
    <dgm:cxn modelId="{5EAB5BA9-866B-47CC-8A01-F420A4B8DEB6}" type="presParOf" srcId="{92EEC0D4-BFFF-4912-B1F9-C860D99CC3C6}" destId="{1D9359F1-896D-42D5-9F55-D9E1148F173D}" srcOrd="0" destOrd="0" presId="urn:microsoft.com/office/officeart/2005/8/layout/process4"/>
    <dgm:cxn modelId="{F497FA5E-2F45-43F3-BBB5-2BAF40886A4C}" type="presParOf" srcId="{92EEC0D4-BFFF-4912-B1F9-C860D99CC3C6}" destId="{60351AB6-2389-4641-B7E6-AFF380341585}" srcOrd="1" destOrd="0" presId="urn:microsoft.com/office/officeart/2005/8/layout/process4"/>
    <dgm:cxn modelId="{54C2BCCA-FD14-424F-9E32-E77EEDDDE49E}" type="presParOf" srcId="{92EEC0D4-BFFF-4912-B1F9-C860D99CC3C6}" destId="{5FAABE32-29C1-4EC4-BBC7-57416108F6AC}" srcOrd="2" destOrd="0" presId="urn:microsoft.com/office/officeart/2005/8/layout/process4"/>
    <dgm:cxn modelId="{CA8D6F76-BDF1-43D1-9BDD-A31AA1A52430}" type="presParOf" srcId="{5FAABE32-29C1-4EC4-BBC7-57416108F6AC}" destId="{5F751D0C-C4C1-49D1-8405-976D2AE34ABE}"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E63973-4FC3-4265-A614-077CB9835A26}" type="doc">
      <dgm:prSet loTypeId="urn:microsoft.com/office/officeart/2005/8/layout/list1" loCatId="list" qsTypeId="urn:microsoft.com/office/officeart/2005/8/quickstyle/3d3" qsCatId="3D" csTypeId="urn:microsoft.com/office/officeart/2005/8/colors/accent1_1" csCatId="accent1" phldr="1"/>
      <dgm:spPr/>
      <dgm:t>
        <a:bodyPr/>
        <a:lstStyle/>
        <a:p>
          <a:endParaRPr lang="es-ES"/>
        </a:p>
      </dgm:t>
    </dgm:pt>
    <dgm:pt modelId="{38E6D7DE-EAFD-484C-AFA9-49EE45761361}">
      <dgm:prSet custT="1"/>
      <dgm:spPr>
        <a:noFill/>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026E34DD-C309-46A0-A26A-C8CD8B6CF7E0}" type="parTrans" cxnId="{7FC041DB-92A2-4879-8A63-2CDEDEFAA2FE}">
      <dgm:prSet/>
      <dgm:spPr/>
      <dgm:t>
        <a:bodyPr/>
        <a:lstStyle/>
        <a:p>
          <a:endParaRPr lang="en-US" sz="2000"/>
        </a:p>
      </dgm:t>
    </dgm:pt>
    <dgm:pt modelId="{A279283B-6D77-405C-A9CC-4643D0DE004A}" type="sibTrans" cxnId="{7FC041DB-92A2-4879-8A63-2CDEDEFAA2FE}">
      <dgm:prSet/>
      <dgm:spPr/>
      <dgm:t>
        <a:bodyPr/>
        <a:lstStyle/>
        <a:p>
          <a:endParaRPr lang="en-US" sz="2000"/>
        </a:p>
      </dgm:t>
    </dgm:pt>
    <dgm:pt modelId="{3C464215-AB10-489C-B163-8DD1C0172753}">
      <dgm:prSet custT="1"/>
      <dgm:spPr/>
      <dgm:t>
        <a:bodyPr/>
        <a:lstStyle/>
        <a:p>
          <a:pPr algn="ctr" rtl="0"/>
          <a:r>
            <a:rPr lang="es-ES" sz="2000" b="0" dirty="0">
              <a:ln w="76200"/>
              <a:solidFill>
                <a:schemeClr val="tx1"/>
              </a:solidFill>
              <a:effectLst>
                <a:glow rad="63500">
                  <a:schemeClr val="bg1">
                    <a:alpha val="40000"/>
                  </a:schemeClr>
                </a:glow>
              </a:effectLst>
              <a:latin typeface="+mn-lt"/>
            </a:rPr>
            <a:t>Las estimaciones del efecto combinado se representan como RR y 95% IC</a:t>
          </a:r>
        </a:p>
      </dgm:t>
    </dgm:pt>
    <dgm:pt modelId="{E8D726C7-A329-4155-A84B-45337F60AEDF}" type="parTrans" cxnId="{9923B46A-B417-4A90-B810-EB1B80851ECA}">
      <dgm:prSet/>
      <dgm:spPr/>
      <dgm:t>
        <a:bodyPr/>
        <a:lstStyle/>
        <a:p>
          <a:endParaRPr lang="en-US" sz="2000"/>
        </a:p>
      </dgm:t>
    </dgm:pt>
    <dgm:pt modelId="{797DE6C9-B00E-4EA5-93CB-CDF0AEFB283C}" type="sibTrans" cxnId="{9923B46A-B417-4A90-B810-EB1B80851ECA}">
      <dgm:prSet/>
      <dgm:spPr/>
      <dgm:t>
        <a:bodyPr/>
        <a:lstStyle/>
        <a:p>
          <a:endParaRPr lang="en-US" sz="2000"/>
        </a:p>
      </dgm:t>
    </dgm:pt>
    <dgm:pt modelId="{2816C48B-3530-419B-9E78-3831E000944D}">
      <dgm:prSet custT="1"/>
      <dgm:spPr>
        <a:noFill/>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26962DA6-EBBC-478E-96CA-EF9A9C20A296}" type="parTrans" cxnId="{5DD5040C-A6A6-42C6-8060-FD9BB754C701}">
      <dgm:prSet/>
      <dgm:spPr/>
      <dgm:t>
        <a:bodyPr/>
        <a:lstStyle/>
        <a:p>
          <a:endParaRPr lang="en-US" sz="2000"/>
        </a:p>
      </dgm:t>
    </dgm:pt>
    <dgm:pt modelId="{A9281254-A6C1-4129-87FE-C2F02279FCB1}" type="sibTrans" cxnId="{5DD5040C-A6A6-42C6-8060-FD9BB754C701}">
      <dgm:prSet/>
      <dgm:spPr/>
      <dgm:t>
        <a:bodyPr/>
        <a:lstStyle/>
        <a:p>
          <a:endParaRPr lang="en-US" sz="2000"/>
        </a:p>
      </dgm:t>
    </dgm:pt>
    <dgm:pt modelId="{84BB47B5-A147-4A6B-9B0E-4AFB41916F04}">
      <dgm:prSet custT="1"/>
      <dgm:spPr/>
      <dgm:t>
        <a:bodyPr/>
        <a:lstStyle/>
        <a:p>
          <a:pPr algn="ctr" rtl="0"/>
          <a:r>
            <a:rPr lang="es-ES" sz="2000" b="0" dirty="0">
              <a:ln w="76200"/>
              <a:solidFill>
                <a:schemeClr val="tx1"/>
              </a:solidFill>
              <a:effectLst>
                <a:glow rad="63500">
                  <a:schemeClr val="bg1">
                    <a:alpha val="40000"/>
                  </a:schemeClr>
                </a:glow>
              </a:effectLst>
              <a:latin typeface="+mn-lt"/>
            </a:rPr>
            <a:t>Se utilizó </a:t>
          </a:r>
          <a:r>
            <a:rPr lang="es-ES" sz="2000" b="0" dirty="0" smtClean="0">
              <a:ln w="76200"/>
              <a:solidFill>
                <a:schemeClr val="tx1"/>
              </a:solidFill>
              <a:effectLst>
                <a:glow rad="63500">
                  <a:schemeClr val="bg1">
                    <a:alpha val="40000"/>
                  </a:schemeClr>
                </a:glow>
              </a:effectLst>
              <a:latin typeface="+mn-lt"/>
            </a:rPr>
            <a:t>el </a:t>
          </a:r>
          <a:r>
            <a:rPr lang="es-ES" sz="2000" b="0" dirty="0">
              <a:ln w="76200"/>
              <a:solidFill>
                <a:schemeClr val="tx1"/>
              </a:solidFill>
              <a:effectLst>
                <a:glow rad="63500">
                  <a:schemeClr val="bg1">
                    <a:alpha val="40000"/>
                  </a:schemeClr>
                </a:glow>
              </a:effectLst>
              <a:latin typeface="+mn-lt"/>
            </a:rPr>
            <a:t>gráfico </a:t>
          </a:r>
          <a:r>
            <a:rPr lang="es-ES" sz="2000" b="0" dirty="0" err="1">
              <a:ln w="76200"/>
              <a:solidFill>
                <a:schemeClr val="tx1"/>
              </a:solidFill>
              <a:effectLst>
                <a:glow rad="63500">
                  <a:schemeClr val="bg1">
                    <a:alpha val="40000"/>
                  </a:schemeClr>
                </a:glow>
              </a:effectLst>
              <a:latin typeface="+mn-lt"/>
            </a:rPr>
            <a:t>funnel</a:t>
          </a:r>
          <a:r>
            <a:rPr lang="es-ES" sz="2000" b="0" dirty="0">
              <a:ln w="76200"/>
              <a:solidFill>
                <a:schemeClr val="tx1"/>
              </a:solidFill>
              <a:effectLst>
                <a:glow rad="63500">
                  <a:schemeClr val="bg1">
                    <a:alpha val="40000"/>
                  </a:schemeClr>
                </a:glow>
              </a:effectLst>
              <a:latin typeface="+mn-lt"/>
            </a:rPr>
            <a:t> </a:t>
          </a:r>
          <a:r>
            <a:rPr lang="es-ES" sz="2000" b="0" dirty="0" err="1">
              <a:ln w="76200"/>
              <a:solidFill>
                <a:schemeClr val="tx1"/>
              </a:solidFill>
              <a:effectLst>
                <a:glow rad="63500">
                  <a:schemeClr val="bg1">
                    <a:alpha val="40000"/>
                  </a:schemeClr>
                </a:glow>
              </a:effectLst>
              <a:latin typeface="+mn-lt"/>
            </a:rPr>
            <a:t>plot</a:t>
          </a:r>
          <a:r>
            <a:rPr lang="es-ES" sz="2000" b="0" dirty="0">
              <a:ln w="76200"/>
              <a:solidFill>
                <a:schemeClr val="tx1"/>
              </a:solidFill>
              <a:effectLst>
                <a:glow rad="63500">
                  <a:schemeClr val="bg1">
                    <a:alpha val="40000"/>
                  </a:schemeClr>
                </a:glow>
              </a:effectLst>
              <a:latin typeface="+mn-lt"/>
            </a:rPr>
            <a:t> para evaluar el sesgo de la publicación. Todos los análisis estadísticos se realizaron con el software STATA Versión 12</a:t>
          </a:r>
        </a:p>
      </dgm:t>
    </dgm:pt>
    <dgm:pt modelId="{4FAE3BDB-15B6-46E2-ADAA-A043394121E7}" type="parTrans" cxnId="{1E652AA6-1EFD-4152-9DE6-3E9622B387C9}">
      <dgm:prSet/>
      <dgm:spPr/>
      <dgm:t>
        <a:bodyPr/>
        <a:lstStyle/>
        <a:p>
          <a:endParaRPr lang="en-US"/>
        </a:p>
      </dgm:t>
    </dgm:pt>
    <dgm:pt modelId="{72BC37D2-B0B0-4363-9676-A6370AA8B4A3}" type="sibTrans" cxnId="{1E652AA6-1EFD-4152-9DE6-3E9622B387C9}">
      <dgm:prSet/>
      <dgm:spPr/>
      <dgm:t>
        <a:bodyPr/>
        <a:lstStyle/>
        <a:p>
          <a:endParaRPr lang="en-US"/>
        </a:p>
      </dgm:t>
    </dgm:pt>
    <dgm:pt modelId="{8E53684B-A88B-49A1-A87B-F93FCEE8145F}">
      <dgm:prSet custT="1"/>
      <dgm:spPr>
        <a:noFill/>
      </dgm:spPr>
      <dgm:t>
        <a:bodyPr/>
        <a:lstStyle/>
        <a:p>
          <a:pPr algn="ctr" rtl="0"/>
          <a:endParaRPr lang="es-ES" sz="2000" b="1" dirty="0">
            <a:ln w="76200"/>
            <a:solidFill>
              <a:schemeClr val="tx1"/>
            </a:solidFill>
            <a:effectLst>
              <a:glow rad="63500">
                <a:schemeClr val="bg1">
                  <a:alpha val="40000"/>
                </a:schemeClr>
              </a:glow>
            </a:effectLst>
            <a:latin typeface="+mn-lt"/>
          </a:endParaRPr>
        </a:p>
      </dgm:t>
    </dgm:pt>
    <dgm:pt modelId="{A8312681-A8D8-42AA-8443-6E6136956157}" type="parTrans" cxnId="{AD6B91EC-90AC-46AA-ABA5-6376A7ADF293}">
      <dgm:prSet/>
      <dgm:spPr/>
      <dgm:t>
        <a:bodyPr/>
        <a:lstStyle/>
        <a:p>
          <a:endParaRPr lang="en-US"/>
        </a:p>
      </dgm:t>
    </dgm:pt>
    <dgm:pt modelId="{15444B67-C9E8-4C75-93C4-6B4ADA54239F}" type="sibTrans" cxnId="{AD6B91EC-90AC-46AA-ABA5-6376A7ADF293}">
      <dgm:prSet/>
      <dgm:spPr/>
      <dgm:t>
        <a:bodyPr/>
        <a:lstStyle/>
        <a:p>
          <a:endParaRPr lang="en-US"/>
        </a:p>
      </dgm:t>
    </dgm:pt>
    <dgm:pt modelId="{BFA048D2-F2A3-426F-9BC0-E2056FE5AB53}">
      <dgm:prSet custT="1"/>
      <dgm:spPr/>
      <dgm:t>
        <a:bodyPr/>
        <a:lstStyle/>
        <a:p>
          <a:pPr algn="ctr" rtl="0"/>
          <a:r>
            <a:rPr lang="es-ES" sz="2000" b="0" dirty="0">
              <a:ln w="76200"/>
              <a:effectLst>
                <a:glow rad="63500">
                  <a:schemeClr val="bg1">
                    <a:alpha val="40000"/>
                  </a:schemeClr>
                </a:glow>
              </a:effectLst>
              <a:latin typeface="+mn-lt"/>
            </a:rPr>
            <a:t>Los datos de cada estudio se agruparon para estimar la relación de los </a:t>
          </a:r>
          <a:r>
            <a:rPr lang="es-ES" sz="2000" b="0" dirty="0" smtClean="0">
              <a:ln w="76200"/>
              <a:effectLst>
                <a:glow rad="63500">
                  <a:schemeClr val="bg1">
                    <a:alpha val="40000"/>
                  </a:schemeClr>
                </a:glow>
              </a:effectLst>
              <a:latin typeface="+mn-lt"/>
            </a:rPr>
            <a:t>complejos </a:t>
          </a:r>
          <a:r>
            <a:rPr lang="es-ES" sz="2000" b="0" dirty="0" err="1">
              <a:ln w="76200"/>
              <a:effectLst>
                <a:glow rad="63500">
                  <a:schemeClr val="bg1">
                    <a:alpha val="40000"/>
                  </a:schemeClr>
                </a:glow>
              </a:effectLst>
              <a:latin typeface="+mn-lt"/>
            </a:rPr>
            <a:t>CAPs</a:t>
          </a:r>
          <a:r>
            <a:rPr lang="es-ES" sz="2000" b="0" dirty="0">
              <a:ln w="76200"/>
              <a:effectLst>
                <a:glow rad="63500">
                  <a:schemeClr val="bg1">
                    <a:alpha val="40000"/>
                  </a:schemeClr>
                </a:glow>
              </a:effectLst>
              <a:latin typeface="+mn-lt"/>
            </a:rPr>
            <a:t> con los resultados utilizando modelos de efectos fijos o modelos de efectos </a:t>
          </a:r>
          <a:r>
            <a:rPr lang="es-ES" sz="2000" b="0" dirty="0" smtClean="0">
              <a:ln w="76200"/>
              <a:effectLst>
                <a:glow rad="63500">
                  <a:schemeClr val="bg1">
                    <a:alpha val="40000"/>
                  </a:schemeClr>
                </a:glow>
              </a:effectLst>
              <a:latin typeface="+mn-lt"/>
            </a:rPr>
            <a:t>aleatorios</a:t>
          </a:r>
          <a:r>
            <a:rPr lang="es-ES" sz="2000" b="0" dirty="0">
              <a:ln w="76200"/>
              <a:effectLst>
                <a:glow rad="63500">
                  <a:schemeClr val="bg1">
                    <a:alpha val="40000"/>
                  </a:schemeClr>
                </a:glow>
              </a:effectLst>
              <a:latin typeface="+mn-lt"/>
            </a:rPr>
            <a:t>, dependiendo de la </a:t>
          </a:r>
          <a:r>
            <a:rPr lang="es-ES" sz="2000" b="0" dirty="0" smtClean="0">
              <a:ln w="76200"/>
              <a:effectLst>
                <a:glow rad="63500">
                  <a:schemeClr val="bg1">
                    <a:alpha val="40000"/>
                  </a:schemeClr>
                </a:glow>
              </a:effectLst>
              <a:latin typeface="+mn-lt"/>
            </a:rPr>
            <a:t>heterogeneidad </a:t>
          </a:r>
          <a:r>
            <a:rPr lang="es-ES" sz="2000" b="0" dirty="0">
              <a:ln w="76200"/>
              <a:effectLst>
                <a:glow rad="63500">
                  <a:schemeClr val="bg1">
                    <a:alpha val="40000"/>
                  </a:schemeClr>
                </a:glow>
              </a:effectLst>
              <a:latin typeface="+mn-lt"/>
            </a:rPr>
            <a:t>de los estudios.</a:t>
          </a: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B397F644-C937-4D7A-A758-A5AC94D65B89}">
      <dgm:prSet custT="1"/>
      <dgm:spPr/>
      <dgm:t>
        <a:bodyPr/>
        <a:lstStyle/>
        <a:p>
          <a:pPr algn="ctr" rtl="0"/>
          <a:r>
            <a:rPr lang="es-ES" sz="2000" b="0" dirty="0">
              <a:ln w="76200"/>
              <a:solidFill>
                <a:schemeClr val="tx1"/>
              </a:solidFill>
              <a:effectLst>
                <a:glow rad="63500">
                  <a:schemeClr val="bg1">
                    <a:alpha val="40000"/>
                  </a:schemeClr>
                </a:glow>
              </a:effectLst>
              <a:latin typeface="+mn-lt"/>
            </a:rPr>
            <a:t>La heterogeneidad se basó en la prueba estadística I2 (&gt;50% se consideró </a:t>
          </a:r>
          <a:r>
            <a:rPr lang="es-ES" sz="2000" b="0" dirty="0" err="1">
              <a:ln w="76200"/>
              <a:solidFill>
                <a:schemeClr val="tx1"/>
              </a:solidFill>
              <a:effectLst>
                <a:glow rad="63500">
                  <a:schemeClr val="bg1">
                    <a:alpha val="40000"/>
                  </a:schemeClr>
                </a:glow>
              </a:effectLst>
              <a:latin typeface="+mn-lt"/>
            </a:rPr>
            <a:t>signifcativo</a:t>
          </a:r>
          <a:r>
            <a:rPr lang="es-ES" sz="2000" b="0" dirty="0">
              <a:ln w="76200"/>
              <a:solidFill>
                <a:schemeClr val="tx1"/>
              </a:solidFill>
              <a:effectLst>
                <a:glow rad="63500">
                  <a:schemeClr val="bg1">
                    <a:alpha val="40000"/>
                  </a:schemeClr>
                </a:glow>
              </a:effectLst>
              <a:latin typeface="+mn-lt"/>
            </a:rPr>
            <a:t>)</a:t>
          </a:r>
        </a:p>
      </dgm:t>
    </dgm:pt>
    <dgm:pt modelId="{D5AE196E-4770-44FE-AC97-64C591414025}" type="sibTrans" cxnId="{DCE6B956-90EB-4ED3-A830-E1F9982FE833}">
      <dgm:prSet/>
      <dgm:spPr/>
      <dgm:t>
        <a:bodyPr/>
        <a:lstStyle/>
        <a:p>
          <a:endParaRPr lang="en-US" sz="2000"/>
        </a:p>
      </dgm:t>
    </dgm:pt>
    <dgm:pt modelId="{0BEFD01F-1BDE-4086-BD1F-117A947BDA03}" type="parTrans" cxnId="{DCE6B956-90EB-4ED3-A830-E1F9982FE833}">
      <dgm:prSet/>
      <dgm:spPr/>
      <dgm:t>
        <a:bodyPr/>
        <a:lstStyle/>
        <a:p>
          <a:endParaRPr lang="en-US" sz="2000"/>
        </a:p>
      </dgm:t>
    </dgm:pt>
    <dgm:pt modelId="{D494EBFC-2CFD-44A3-B014-E89B45269ADD}">
      <dgm:prSet custT="1"/>
      <dgm:spPr>
        <a:noFill/>
      </dgm:spPr>
      <dgm:t>
        <a:bodyPr/>
        <a:lstStyle/>
        <a:p>
          <a:pPr algn="ctr" rtl="0"/>
          <a:endParaRPr lang="es-ES" sz="2000" b="1" baseline="0" dirty="0">
            <a:ln w="76200"/>
            <a:effectLst>
              <a:glow rad="63500">
                <a:schemeClr val="bg1">
                  <a:alpha val="40000"/>
                </a:schemeClr>
              </a:glow>
            </a:effectLst>
            <a:latin typeface="+mn-lt"/>
          </a:endParaRPr>
        </a:p>
      </dgm:t>
    </dgm:pt>
    <dgm:pt modelId="{86891016-4933-4B86-9ABD-A40F8ECD73B2}" type="sibTrans" cxnId="{30F0E630-F8A4-4E67-AC36-A807D4653F6E}">
      <dgm:prSet/>
      <dgm:spPr/>
      <dgm:t>
        <a:bodyPr/>
        <a:lstStyle/>
        <a:p>
          <a:endParaRPr lang="en-US" sz="2000"/>
        </a:p>
      </dgm:t>
    </dgm:pt>
    <dgm:pt modelId="{9D46B54C-6304-4451-B70D-66F55A284055}" type="parTrans" cxnId="{30F0E630-F8A4-4E67-AC36-A807D4653F6E}">
      <dgm:prSet/>
      <dgm:spPr/>
      <dgm:t>
        <a:bodyPr/>
        <a:lstStyle/>
        <a:p>
          <a:endParaRPr lang="en-US" sz="2000"/>
        </a:p>
      </dgm:t>
    </dgm:pt>
    <dgm:pt modelId="{233FD4BD-216E-4A4A-B810-A596F09FE3D2}" type="pres">
      <dgm:prSet presAssocID="{87E63973-4FC3-4265-A614-077CB9835A26}" presName="linear" presStyleCnt="0">
        <dgm:presLayoutVars>
          <dgm:dir/>
          <dgm:animLvl val="lvl"/>
          <dgm:resizeHandles val="exact"/>
        </dgm:presLayoutVars>
      </dgm:prSet>
      <dgm:spPr/>
      <dgm:t>
        <a:bodyPr/>
        <a:lstStyle/>
        <a:p>
          <a:endParaRPr lang="es-ES"/>
        </a:p>
      </dgm:t>
    </dgm:pt>
    <dgm:pt modelId="{FD18CC31-A8D0-4CBD-9605-56008060CA2A}" type="pres">
      <dgm:prSet presAssocID="{BFA048D2-F2A3-426F-9BC0-E2056FE5AB53}" presName="parentLin" presStyleCnt="0"/>
      <dgm:spPr/>
    </dgm:pt>
    <dgm:pt modelId="{B81496E2-8AA0-46A2-A548-D028C8B0EF20}" type="pres">
      <dgm:prSet presAssocID="{BFA048D2-F2A3-426F-9BC0-E2056FE5AB53}" presName="parentLeftMargin" presStyleLbl="node1" presStyleIdx="0" presStyleCnt="4"/>
      <dgm:spPr/>
      <dgm:t>
        <a:bodyPr/>
        <a:lstStyle/>
        <a:p>
          <a:endParaRPr lang="es-ES"/>
        </a:p>
      </dgm:t>
    </dgm:pt>
    <dgm:pt modelId="{554E4D6E-42B9-4076-B0ED-AEC069B211C4}" type="pres">
      <dgm:prSet presAssocID="{BFA048D2-F2A3-426F-9BC0-E2056FE5AB53}" presName="parentText" presStyleLbl="node1" presStyleIdx="0" presStyleCnt="4" custScaleX="142857" custScaleY="240289" custLinFactNeighborX="-54090" custLinFactNeighborY="-24392">
        <dgm:presLayoutVars>
          <dgm:chMax val="0"/>
          <dgm:bulletEnabled val="1"/>
        </dgm:presLayoutVars>
      </dgm:prSet>
      <dgm:spPr/>
      <dgm:t>
        <a:bodyPr/>
        <a:lstStyle/>
        <a:p>
          <a:endParaRPr lang="es-ES"/>
        </a:p>
      </dgm:t>
    </dgm:pt>
    <dgm:pt modelId="{F7282FFE-1794-4DD4-9230-365C07214440}" type="pres">
      <dgm:prSet presAssocID="{BFA048D2-F2A3-426F-9BC0-E2056FE5AB53}" presName="negativeSpace" presStyleCnt="0"/>
      <dgm:spPr/>
    </dgm:pt>
    <dgm:pt modelId="{BC1B19C5-C212-4724-9749-C444D506D3AD}" type="pres">
      <dgm:prSet presAssocID="{BFA048D2-F2A3-426F-9BC0-E2056FE5AB53}" presName="childText" presStyleLbl="conFgAcc1" presStyleIdx="0" presStyleCnt="4" custLinFactNeighborY="54631">
        <dgm:presLayoutVars>
          <dgm:bulletEnabled val="1"/>
        </dgm:presLayoutVars>
      </dgm:prSet>
      <dgm:spPr/>
      <dgm:t>
        <a:bodyPr/>
        <a:lstStyle/>
        <a:p>
          <a:endParaRPr lang="es-ES"/>
        </a:p>
      </dgm:t>
    </dgm:pt>
    <dgm:pt modelId="{BEB0837B-3709-40E6-BFFB-0323E18EC21A}" type="pres">
      <dgm:prSet presAssocID="{8F178CAF-32BD-46AF-99EA-42890DA57DD4}" presName="spaceBetweenRectangles" presStyleCnt="0"/>
      <dgm:spPr/>
    </dgm:pt>
    <dgm:pt modelId="{0CA5EA13-0ED9-41F2-88A8-7309ADDFC17F}" type="pres">
      <dgm:prSet presAssocID="{B397F644-C937-4D7A-A758-A5AC94D65B89}" presName="parentLin" presStyleCnt="0"/>
      <dgm:spPr/>
    </dgm:pt>
    <dgm:pt modelId="{8E55BAE2-05EC-47F4-9141-C2A6D651F86A}" type="pres">
      <dgm:prSet presAssocID="{B397F644-C937-4D7A-A758-A5AC94D65B89}" presName="parentLeftMargin" presStyleLbl="node1" presStyleIdx="0" presStyleCnt="4"/>
      <dgm:spPr/>
      <dgm:t>
        <a:bodyPr/>
        <a:lstStyle/>
        <a:p>
          <a:endParaRPr lang="es-ES"/>
        </a:p>
      </dgm:t>
    </dgm:pt>
    <dgm:pt modelId="{591E35C3-6FED-46F9-B71D-A998F40E8C0D}" type="pres">
      <dgm:prSet presAssocID="{B397F644-C937-4D7A-A758-A5AC94D65B89}" presName="parentText" presStyleLbl="node1" presStyleIdx="1" presStyleCnt="4" custScaleX="132369" custScaleY="240394" custLinFactNeighborX="-23722" custLinFactNeighborY="-13698">
        <dgm:presLayoutVars>
          <dgm:chMax val="0"/>
          <dgm:bulletEnabled val="1"/>
        </dgm:presLayoutVars>
      </dgm:prSet>
      <dgm:spPr/>
      <dgm:t>
        <a:bodyPr/>
        <a:lstStyle/>
        <a:p>
          <a:endParaRPr lang="es-ES"/>
        </a:p>
      </dgm:t>
    </dgm:pt>
    <dgm:pt modelId="{D9BE6D07-25C3-4E8C-973A-0D61D913A0C6}" type="pres">
      <dgm:prSet presAssocID="{B397F644-C937-4D7A-A758-A5AC94D65B89}" presName="negativeSpace" presStyleCnt="0"/>
      <dgm:spPr/>
    </dgm:pt>
    <dgm:pt modelId="{5C970EC8-BDE8-411A-854D-3CBA9CD0D535}" type="pres">
      <dgm:prSet presAssocID="{B397F644-C937-4D7A-A758-A5AC94D65B89}" presName="childText" presStyleLbl="conFgAcc1" presStyleIdx="1" presStyleCnt="4">
        <dgm:presLayoutVars>
          <dgm:bulletEnabled val="1"/>
        </dgm:presLayoutVars>
      </dgm:prSet>
      <dgm:spPr/>
      <dgm:t>
        <a:bodyPr/>
        <a:lstStyle/>
        <a:p>
          <a:endParaRPr lang="es-ES"/>
        </a:p>
      </dgm:t>
    </dgm:pt>
    <dgm:pt modelId="{2B043957-0430-4721-A48D-FA7CA93DE6D2}" type="pres">
      <dgm:prSet presAssocID="{D5AE196E-4770-44FE-AC97-64C591414025}" presName="spaceBetweenRectangles" presStyleCnt="0"/>
      <dgm:spPr/>
    </dgm:pt>
    <dgm:pt modelId="{4C97F91B-0624-4FDE-A6EA-87737E043157}" type="pres">
      <dgm:prSet presAssocID="{3C464215-AB10-489C-B163-8DD1C0172753}" presName="parentLin" presStyleCnt="0"/>
      <dgm:spPr/>
    </dgm:pt>
    <dgm:pt modelId="{E8F7D3D2-6E80-4C28-870E-6B05F9D353C9}" type="pres">
      <dgm:prSet presAssocID="{3C464215-AB10-489C-B163-8DD1C0172753}" presName="parentLeftMargin" presStyleLbl="node1" presStyleIdx="1" presStyleCnt="4"/>
      <dgm:spPr/>
      <dgm:t>
        <a:bodyPr/>
        <a:lstStyle/>
        <a:p>
          <a:endParaRPr lang="es-ES"/>
        </a:p>
      </dgm:t>
    </dgm:pt>
    <dgm:pt modelId="{C85787C4-0957-4167-A21D-5B8265160DBA}" type="pres">
      <dgm:prSet presAssocID="{3C464215-AB10-489C-B163-8DD1C0172753}" presName="parentText" presStyleLbl="node1" presStyleIdx="2" presStyleCnt="4" custScaleX="112755" custScaleY="221228" custLinFactX="2296" custLinFactNeighborX="100000" custLinFactNeighborY="-8283">
        <dgm:presLayoutVars>
          <dgm:chMax val="0"/>
          <dgm:bulletEnabled val="1"/>
        </dgm:presLayoutVars>
      </dgm:prSet>
      <dgm:spPr/>
      <dgm:t>
        <a:bodyPr/>
        <a:lstStyle/>
        <a:p>
          <a:endParaRPr lang="es-ES"/>
        </a:p>
      </dgm:t>
    </dgm:pt>
    <dgm:pt modelId="{BD4A2691-9EF5-4645-B9E5-E5E5D090D2AF}" type="pres">
      <dgm:prSet presAssocID="{3C464215-AB10-489C-B163-8DD1C0172753}" presName="negativeSpace" presStyleCnt="0"/>
      <dgm:spPr/>
    </dgm:pt>
    <dgm:pt modelId="{5037DDB5-AFB3-4499-A6EA-F3BE94A63850}" type="pres">
      <dgm:prSet presAssocID="{3C464215-AB10-489C-B163-8DD1C0172753}" presName="childText" presStyleLbl="conFgAcc1" presStyleIdx="2" presStyleCnt="4">
        <dgm:presLayoutVars>
          <dgm:bulletEnabled val="1"/>
        </dgm:presLayoutVars>
      </dgm:prSet>
      <dgm:spPr/>
      <dgm:t>
        <a:bodyPr/>
        <a:lstStyle/>
        <a:p>
          <a:endParaRPr lang="es-ES"/>
        </a:p>
      </dgm:t>
    </dgm:pt>
    <dgm:pt modelId="{CA0418A3-6EF7-4650-AF9C-0EF6E5ABD373}" type="pres">
      <dgm:prSet presAssocID="{797DE6C9-B00E-4EA5-93CB-CDF0AEFB283C}" presName="spaceBetweenRectangles" presStyleCnt="0"/>
      <dgm:spPr/>
    </dgm:pt>
    <dgm:pt modelId="{6003A8EE-32B6-429D-81A9-E714F3BB601F}" type="pres">
      <dgm:prSet presAssocID="{84BB47B5-A147-4A6B-9B0E-4AFB41916F04}" presName="parentLin" presStyleCnt="0"/>
      <dgm:spPr/>
    </dgm:pt>
    <dgm:pt modelId="{A9C56870-4D34-42D5-B034-66D81B36ACB8}" type="pres">
      <dgm:prSet presAssocID="{84BB47B5-A147-4A6B-9B0E-4AFB41916F04}" presName="parentLeftMargin" presStyleLbl="node1" presStyleIdx="2" presStyleCnt="4"/>
      <dgm:spPr/>
      <dgm:t>
        <a:bodyPr/>
        <a:lstStyle/>
        <a:p>
          <a:endParaRPr lang="es-ES"/>
        </a:p>
      </dgm:t>
    </dgm:pt>
    <dgm:pt modelId="{B5EE8A87-1655-439D-A3C7-6C686BF7325C}" type="pres">
      <dgm:prSet presAssocID="{84BB47B5-A147-4A6B-9B0E-4AFB41916F04}" presName="parentText" presStyleLbl="node1" presStyleIdx="3" presStyleCnt="4" custScaleX="136742" custScaleY="192707" custLinFactNeighborX="-46006" custLinFactNeighborY="-11968">
        <dgm:presLayoutVars>
          <dgm:chMax val="0"/>
          <dgm:bulletEnabled val="1"/>
        </dgm:presLayoutVars>
      </dgm:prSet>
      <dgm:spPr/>
      <dgm:t>
        <a:bodyPr/>
        <a:lstStyle/>
        <a:p>
          <a:endParaRPr lang="es-ES"/>
        </a:p>
      </dgm:t>
    </dgm:pt>
    <dgm:pt modelId="{63E13FE8-3B50-4A80-BA2F-4DA5F3E18886}" type="pres">
      <dgm:prSet presAssocID="{84BB47B5-A147-4A6B-9B0E-4AFB41916F04}" presName="negativeSpace" presStyleCnt="0"/>
      <dgm:spPr/>
    </dgm:pt>
    <dgm:pt modelId="{68C3D661-3B3B-4B23-9D80-B16F1C09C403}" type="pres">
      <dgm:prSet presAssocID="{84BB47B5-A147-4A6B-9B0E-4AFB41916F04}" presName="childText" presStyleLbl="conFgAcc1" presStyleIdx="3" presStyleCnt="4">
        <dgm:presLayoutVars>
          <dgm:bulletEnabled val="1"/>
        </dgm:presLayoutVars>
      </dgm:prSet>
      <dgm:spPr/>
      <dgm:t>
        <a:bodyPr/>
        <a:lstStyle/>
        <a:p>
          <a:endParaRPr lang="es-ES"/>
        </a:p>
      </dgm:t>
    </dgm:pt>
  </dgm:ptLst>
  <dgm:cxnLst>
    <dgm:cxn modelId="{BC32CC15-8B12-4F09-BCD9-06B621D33341}" type="presOf" srcId="{84BB47B5-A147-4A6B-9B0E-4AFB41916F04}" destId="{A9C56870-4D34-42D5-B034-66D81B36ACB8}" srcOrd="0" destOrd="0" presId="urn:microsoft.com/office/officeart/2005/8/layout/list1"/>
    <dgm:cxn modelId="{30F0E630-F8A4-4E67-AC36-A807D4653F6E}" srcId="{BFA048D2-F2A3-426F-9BC0-E2056FE5AB53}" destId="{D494EBFC-2CFD-44A3-B014-E89B45269ADD}" srcOrd="0" destOrd="0" parTransId="{9D46B54C-6304-4451-B70D-66F55A284055}" sibTransId="{86891016-4933-4B86-9ABD-A40F8ECD73B2}"/>
    <dgm:cxn modelId="{16929A27-CEA0-4AF0-8533-48F4FA01F6B6}" type="presOf" srcId="{BFA048D2-F2A3-426F-9BC0-E2056FE5AB53}" destId="{554E4D6E-42B9-4076-B0ED-AEC069B211C4}" srcOrd="1" destOrd="0" presId="urn:microsoft.com/office/officeart/2005/8/layout/list1"/>
    <dgm:cxn modelId="{E1507047-B8AA-43DE-B65D-FAC8AE0B1F73}" type="presOf" srcId="{D494EBFC-2CFD-44A3-B014-E89B45269ADD}" destId="{BC1B19C5-C212-4724-9749-C444D506D3AD}" srcOrd="0" destOrd="0" presId="urn:microsoft.com/office/officeart/2005/8/layout/list1"/>
    <dgm:cxn modelId="{9923B46A-B417-4A90-B810-EB1B80851ECA}" srcId="{87E63973-4FC3-4265-A614-077CB9835A26}" destId="{3C464215-AB10-489C-B163-8DD1C0172753}" srcOrd="2" destOrd="0" parTransId="{E8D726C7-A329-4155-A84B-45337F60AEDF}" sibTransId="{797DE6C9-B00E-4EA5-93CB-CDF0AEFB283C}"/>
    <dgm:cxn modelId="{FB370AFA-52E7-44E8-A3F6-D7FC83B1146D}" type="presOf" srcId="{BFA048D2-F2A3-426F-9BC0-E2056FE5AB53}" destId="{B81496E2-8AA0-46A2-A548-D028C8B0EF20}" srcOrd="0" destOrd="0" presId="urn:microsoft.com/office/officeart/2005/8/layout/list1"/>
    <dgm:cxn modelId="{AC9C92CE-80D3-42AB-B1E2-F31EF41B163B}" type="presOf" srcId="{84BB47B5-A147-4A6B-9B0E-4AFB41916F04}" destId="{B5EE8A87-1655-439D-A3C7-6C686BF7325C}" srcOrd="1" destOrd="0" presId="urn:microsoft.com/office/officeart/2005/8/layout/list1"/>
    <dgm:cxn modelId="{8C7431BD-572D-46FE-9E50-FCC59E8CE1BE}" type="presOf" srcId="{B397F644-C937-4D7A-A758-A5AC94D65B89}" destId="{8E55BAE2-05EC-47F4-9141-C2A6D651F86A}" srcOrd="0" destOrd="0" presId="urn:microsoft.com/office/officeart/2005/8/layout/list1"/>
    <dgm:cxn modelId="{23BBDBE4-FB13-4164-8A37-770BF0E8ADF3}" type="presOf" srcId="{3C464215-AB10-489C-B163-8DD1C0172753}" destId="{E8F7D3D2-6E80-4C28-870E-6B05F9D353C9}" srcOrd="0" destOrd="0" presId="urn:microsoft.com/office/officeart/2005/8/layout/list1"/>
    <dgm:cxn modelId="{AD6B91EC-90AC-46AA-ABA5-6376A7ADF293}" srcId="{84BB47B5-A147-4A6B-9B0E-4AFB41916F04}" destId="{8E53684B-A88B-49A1-A87B-F93FCEE8145F}" srcOrd="0" destOrd="0" parTransId="{A8312681-A8D8-42AA-8443-6E6136956157}" sibTransId="{15444B67-C9E8-4C75-93C4-6B4ADA54239F}"/>
    <dgm:cxn modelId="{508D5DBC-DC8B-497C-AB6D-8969E351A046}" type="presOf" srcId="{B397F644-C937-4D7A-A758-A5AC94D65B89}" destId="{591E35C3-6FED-46F9-B71D-A998F40E8C0D}" srcOrd="1" destOrd="0" presId="urn:microsoft.com/office/officeart/2005/8/layout/list1"/>
    <dgm:cxn modelId="{0DFC527D-FA83-4E29-9E44-92B0B42D51AB}" srcId="{87E63973-4FC3-4265-A614-077CB9835A26}" destId="{BFA048D2-F2A3-426F-9BC0-E2056FE5AB53}" srcOrd="0" destOrd="0" parTransId="{9843A5E2-63FF-4C1D-908A-7BDDB0EA43B6}" sibTransId="{8F178CAF-32BD-46AF-99EA-42890DA57DD4}"/>
    <dgm:cxn modelId="{6DA927E5-8620-4097-8697-CF9F8A107B86}" type="presOf" srcId="{38E6D7DE-EAFD-484C-AFA9-49EE45761361}" destId="{5C970EC8-BDE8-411A-854D-3CBA9CD0D535}" srcOrd="0" destOrd="0" presId="urn:microsoft.com/office/officeart/2005/8/layout/list1"/>
    <dgm:cxn modelId="{7FC041DB-92A2-4879-8A63-2CDEDEFAA2FE}" srcId="{B397F644-C937-4D7A-A758-A5AC94D65B89}" destId="{38E6D7DE-EAFD-484C-AFA9-49EE45761361}" srcOrd="0" destOrd="0" parTransId="{026E34DD-C309-46A0-A26A-C8CD8B6CF7E0}" sibTransId="{A279283B-6D77-405C-A9CC-4643D0DE004A}"/>
    <dgm:cxn modelId="{DCE6B956-90EB-4ED3-A830-E1F9982FE833}" srcId="{87E63973-4FC3-4265-A614-077CB9835A26}" destId="{B397F644-C937-4D7A-A758-A5AC94D65B89}" srcOrd="1" destOrd="0" parTransId="{0BEFD01F-1BDE-4086-BD1F-117A947BDA03}" sibTransId="{D5AE196E-4770-44FE-AC97-64C591414025}"/>
    <dgm:cxn modelId="{1E652AA6-1EFD-4152-9DE6-3E9622B387C9}" srcId="{87E63973-4FC3-4265-A614-077CB9835A26}" destId="{84BB47B5-A147-4A6B-9B0E-4AFB41916F04}" srcOrd="3" destOrd="0" parTransId="{4FAE3BDB-15B6-46E2-ADAA-A043394121E7}" sibTransId="{72BC37D2-B0B0-4363-9676-A6370AA8B4A3}"/>
    <dgm:cxn modelId="{6DD8B582-09CF-406E-84D6-FD159FF572E7}" type="presOf" srcId="{2816C48B-3530-419B-9E78-3831E000944D}" destId="{5037DDB5-AFB3-4499-A6EA-F3BE94A63850}" srcOrd="0" destOrd="0" presId="urn:microsoft.com/office/officeart/2005/8/layout/list1"/>
    <dgm:cxn modelId="{CE67E35F-DA14-48CC-AD89-0CA3216042BB}" type="presOf" srcId="{87E63973-4FC3-4265-A614-077CB9835A26}" destId="{233FD4BD-216E-4A4A-B810-A596F09FE3D2}" srcOrd="0" destOrd="0" presId="urn:microsoft.com/office/officeart/2005/8/layout/list1"/>
    <dgm:cxn modelId="{1EE288FD-1545-4DC5-832F-30D822F54C04}" type="presOf" srcId="{3C464215-AB10-489C-B163-8DD1C0172753}" destId="{C85787C4-0957-4167-A21D-5B8265160DBA}" srcOrd="1" destOrd="0" presId="urn:microsoft.com/office/officeart/2005/8/layout/list1"/>
    <dgm:cxn modelId="{5DD5040C-A6A6-42C6-8060-FD9BB754C701}" srcId="{3C464215-AB10-489C-B163-8DD1C0172753}" destId="{2816C48B-3530-419B-9E78-3831E000944D}" srcOrd="0" destOrd="0" parTransId="{26962DA6-EBBC-478E-96CA-EF9A9C20A296}" sibTransId="{A9281254-A6C1-4129-87FE-C2F02279FCB1}"/>
    <dgm:cxn modelId="{BC8335F4-3375-45CB-8E6C-719C8193F5AF}" type="presOf" srcId="{8E53684B-A88B-49A1-A87B-F93FCEE8145F}" destId="{68C3D661-3B3B-4B23-9D80-B16F1C09C403}" srcOrd="0" destOrd="0" presId="urn:microsoft.com/office/officeart/2005/8/layout/list1"/>
    <dgm:cxn modelId="{89345980-646C-4286-8703-44C199789C99}" type="presParOf" srcId="{233FD4BD-216E-4A4A-B810-A596F09FE3D2}" destId="{FD18CC31-A8D0-4CBD-9605-56008060CA2A}" srcOrd="0" destOrd="0" presId="urn:microsoft.com/office/officeart/2005/8/layout/list1"/>
    <dgm:cxn modelId="{38B58E47-FE91-4A69-8837-CFB5777183A9}" type="presParOf" srcId="{FD18CC31-A8D0-4CBD-9605-56008060CA2A}" destId="{B81496E2-8AA0-46A2-A548-D028C8B0EF20}" srcOrd="0" destOrd="0" presId="urn:microsoft.com/office/officeart/2005/8/layout/list1"/>
    <dgm:cxn modelId="{FAB73CA6-FBDF-4ABB-873A-2BF0CEE34AB0}" type="presParOf" srcId="{FD18CC31-A8D0-4CBD-9605-56008060CA2A}" destId="{554E4D6E-42B9-4076-B0ED-AEC069B211C4}" srcOrd="1" destOrd="0" presId="urn:microsoft.com/office/officeart/2005/8/layout/list1"/>
    <dgm:cxn modelId="{2DD3C9B4-D1DA-42EF-A7C4-57D50EFBE7EA}" type="presParOf" srcId="{233FD4BD-216E-4A4A-B810-A596F09FE3D2}" destId="{F7282FFE-1794-4DD4-9230-365C07214440}" srcOrd="1" destOrd="0" presId="urn:microsoft.com/office/officeart/2005/8/layout/list1"/>
    <dgm:cxn modelId="{D24F1ED3-90FF-4EA3-851F-08B5677A1DF6}" type="presParOf" srcId="{233FD4BD-216E-4A4A-B810-A596F09FE3D2}" destId="{BC1B19C5-C212-4724-9749-C444D506D3AD}" srcOrd="2" destOrd="0" presId="urn:microsoft.com/office/officeart/2005/8/layout/list1"/>
    <dgm:cxn modelId="{13C36546-0753-4CE9-8C9F-42C8A68B11C1}" type="presParOf" srcId="{233FD4BD-216E-4A4A-B810-A596F09FE3D2}" destId="{BEB0837B-3709-40E6-BFFB-0323E18EC21A}" srcOrd="3" destOrd="0" presId="urn:microsoft.com/office/officeart/2005/8/layout/list1"/>
    <dgm:cxn modelId="{C7884FFA-BD1B-4FF7-B6AD-28A0BF12E6B8}" type="presParOf" srcId="{233FD4BD-216E-4A4A-B810-A596F09FE3D2}" destId="{0CA5EA13-0ED9-41F2-88A8-7309ADDFC17F}" srcOrd="4" destOrd="0" presId="urn:microsoft.com/office/officeart/2005/8/layout/list1"/>
    <dgm:cxn modelId="{00DEBDEC-AF40-4071-B2EC-70C042728F17}" type="presParOf" srcId="{0CA5EA13-0ED9-41F2-88A8-7309ADDFC17F}" destId="{8E55BAE2-05EC-47F4-9141-C2A6D651F86A}" srcOrd="0" destOrd="0" presId="urn:microsoft.com/office/officeart/2005/8/layout/list1"/>
    <dgm:cxn modelId="{15532534-4D5B-4CAC-8BC2-86C5F67DB4A4}" type="presParOf" srcId="{0CA5EA13-0ED9-41F2-88A8-7309ADDFC17F}" destId="{591E35C3-6FED-46F9-B71D-A998F40E8C0D}" srcOrd="1" destOrd="0" presId="urn:microsoft.com/office/officeart/2005/8/layout/list1"/>
    <dgm:cxn modelId="{24EA2F14-546B-4B91-B5A3-384BD16BF37C}" type="presParOf" srcId="{233FD4BD-216E-4A4A-B810-A596F09FE3D2}" destId="{D9BE6D07-25C3-4E8C-973A-0D61D913A0C6}" srcOrd="5" destOrd="0" presId="urn:microsoft.com/office/officeart/2005/8/layout/list1"/>
    <dgm:cxn modelId="{FBB75046-DA64-4BAF-83AA-390E9DCF713F}" type="presParOf" srcId="{233FD4BD-216E-4A4A-B810-A596F09FE3D2}" destId="{5C970EC8-BDE8-411A-854D-3CBA9CD0D535}" srcOrd="6" destOrd="0" presId="urn:microsoft.com/office/officeart/2005/8/layout/list1"/>
    <dgm:cxn modelId="{80CC4B1D-3F20-4922-A74C-E655BF82990B}" type="presParOf" srcId="{233FD4BD-216E-4A4A-B810-A596F09FE3D2}" destId="{2B043957-0430-4721-A48D-FA7CA93DE6D2}" srcOrd="7" destOrd="0" presId="urn:microsoft.com/office/officeart/2005/8/layout/list1"/>
    <dgm:cxn modelId="{76C2ADEC-3479-4B9C-A759-83BA6ABA49AA}" type="presParOf" srcId="{233FD4BD-216E-4A4A-B810-A596F09FE3D2}" destId="{4C97F91B-0624-4FDE-A6EA-87737E043157}" srcOrd="8" destOrd="0" presId="urn:microsoft.com/office/officeart/2005/8/layout/list1"/>
    <dgm:cxn modelId="{189C7066-5E77-4D90-9386-6F06A048FE7D}" type="presParOf" srcId="{4C97F91B-0624-4FDE-A6EA-87737E043157}" destId="{E8F7D3D2-6E80-4C28-870E-6B05F9D353C9}" srcOrd="0" destOrd="0" presId="urn:microsoft.com/office/officeart/2005/8/layout/list1"/>
    <dgm:cxn modelId="{D23E1922-18C8-4B4E-8C0D-5E841F89028F}" type="presParOf" srcId="{4C97F91B-0624-4FDE-A6EA-87737E043157}" destId="{C85787C4-0957-4167-A21D-5B8265160DBA}" srcOrd="1" destOrd="0" presId="urn:microsoft.com/office/officeart/2005/8/layout/list1"/>
    <dgm:cxn modelId="{922C4A11-6D98-45E5-A8AF-0B2F8C191DD5}" type="presParOf" srcId="{233FD4BD-216E-4A4A-B810-A596F09FE3D2}" destId="{BD4A2691-9EF5-4645-B9E5-E5E5D090D2AF}" srcOrd="9" destOrd="0" presId="urn:microsoft.com/office/officeart/2005/8/layout/list1"/>
    <dgm:cxn modelId="{AB43A50A-9DF1-46B8-8EF3-94F0DE8D1E5C}" type="presParOf" srcId="{233FD4BD-216E-4A4A-B810-A596F09FE3D2}" destId="{5037DDB5-AFB3-4499-A6EA-F3BE94A63850}" srcOrd="10" destOrd="0" presId="urn:microsoft.com/office/officeart/2005/8/layout/list1"/>
    <dgm:cxn modelId="{E9F88FD5-38B5-4460-8BAC-E4B5E3B6DF3F}" type="presParOf" srcId="{233FD4BD-216E-4A4A-B810-A596F09FE3D2}" destId="{CA0418A3-6EF7-4650-AF9C-0EF6E5ABD373}" srcOrd="11" destOrd="0" presId="urn:microsoft.com/office/officeart/2005/8/layout/list1"/>
    <dgm:cxn modelId="{B849B5E0-2554-41F4-A5C1-06D912CADD10}" type="presParOf" srcId="{233FD4BD-216E-4A4A-B810-A596F09FE3D2}" destId="{6003A8EE-32B6-429D-81A9-E714F3BB601F}" srcOrd="12" destOrd="0" presId="urn:microsoft.com/office/officeart/2005/8/layout/list1"/>
    <dgm:cxn modelId="{C271D4D7-073E-4E46-90A8-C71AA5C05724}" type="presParOf" srcId="{6003A8EE-32B6-429D-81A9-E714F3BB601F}" destId="{A9C56870-4D34-42D5-B034-66D81B36ACB8}" srcOrd="0" destOrd="0" presId="urn:microsoft.com/office/officeart/2005/8/layout/list1"/>
    <dgm:cxn modelId="{81EAF454-0DEE-4321-9B84-DB90CBD3B7B4}" type="presParOf" srcId="{6003A8EE-32B6-429D-81A9-E714F3BB601F}" destId="{B5EE8A87-1655-439D-A3C7-6C686BF7325C}" srcOrd="1" destOrd="0" presId="urn:microsoft.com/office/officeart/2005/8/layout/list1"/>
    <dgm:cxn modelId="{57406624-BF73-42A7-A1D5-7D449FE9A2EF}" type="presParOf" srcId="{233FD4BD-216E-4A4A-B810-A596F09FE3D2}" destId="{63E13FE8-3B50-4A80-BA2F-4DA5F3E18886}" srcOrd="13" destOrd="0" presId="urn:microsoft.com/office/officeart/2005/8/layout/list1"/>
    <dgm:cxn modelId="{46576D7F-D142-4148-819B-714658D8B41D}" type="presParOf" srcId="{233FD4BD-216E-4A4A-B810-A596F09FE3D2}" destId="{68C3D661-3B3B-4B23-9D80-B16F1C09C403}"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E63973-4FC3-4265-A614-077CB9835A26}" type="doc">
      <dgm:prSet loTypeId="urn:microsoft.com/office/officeart/2005/8/layout/default#2" loCatId="list" qsTypeId="urn:microsoft.com/office/officeart/2005/8/quickstyle/simple2" qsCatId="simple" csTypeId="urn:microsoft.com/office/officeart/2005/8/colors/accent0_2" csCatId="mainScheme" phldr="1"/>
      <dgm:spPr/>
      <dgm:t>
        <a:bodyPr/>
        <a:lstStyle/>
        <a:p>
          <a:endParaRPr lang="es-ES"/>
        </a:p>
      </dgm:t>
    </dgm:pt>
    <dgm:pt modelId="{BFA048D2-F2A3-426F-9BC0-E2056FE5AB53}">
      <dgm:prSet custT="1"/>
      <dgm:spPr/>
      <dgm:t>
        <a:bodyPr/>
        <a:lstStyle/>
        <a:p>
          <a:pPr algn="ctr" rtl="0"/>
          <a:r>
            <a:rPr lang="es-ES" sz="2800" b="0" dirty="0">
              <a:ln w="76200"/>
              <a:solidFill>
                <a:schemeClr val="tx1"/>
              </a:solidFill>
              <a:effectLst>
                <a:glow rad="63500">
                  <a:schemeClr val="bg1">
                    <a:alpha val="40000"/>
                  </a:schemeClr>
                </a:glow>
              </a:effectLst>
              <a:latin typeface="Arial" pitchFamily="34" charset="0"/>
              <a:cs typeface="Arial" pitchFamily="34" charset="0"/>
            </a:rPr>
            <a:t>Este estudio sugiere que la presencia que los </a:t>
          </a:r>
          <a:r>
            <a:rPr lang="es-ES" sz="2800" b="0" dirty="0" err="1">
              <a:ln w="76200"/>
              <a:solidFill>
                <a:schemeClr val="tx1"/>
              </a:solidFill>
              <a:effectLst>
                <a:glow rad="63500">
                  <a:schemeClr val="bg1">
                    <a:alpha val="40000"/>
                  </a:schemeClr>
                </a:glow>
              </a:effectLst>
              <a:latin typeface="Arial" pitchFamily="34" charset="0"/>
              <a:cs typeface="Arial" pitchFamily="34" charset="0"/>
            </a:rPr>
            <a:t>CAPs</a:t>
          </a:r>
          <a:r>
            <a:rPr lang="es-ES" sz="2800" b="0" dirty="0">
              <a:ln w="76200"/>
              <a:solidFill>
                <a:schemeClr val="tx1"/>
              </a:solidFill>
              <a:effectLst>
                <a:glow rad="63500">
                  <a:schemeClr val="bg1">
                    <a:alpha val="40000"/>
                  </a:schemeClr>
                </a:glow>
              </a:effectLst>
              <a:latin typeface="Arial" pitchFamily="34" charset="0"/>
              <a:cs typeface="Arial" pitchFamily="34" charset="0"/>
            </a:rPr>
            <a:t> se asocia con un mayor riesgo de presentar un pronóstico desfavorable. Los resultados del estudio proporcionan evidencia de la </a:t>
          </a:r>
          <a:r>
            <a:rPr lang="es-ES" sz="2800" b="0" dirty="0" err="1">
              <a:ln w="76200"/>
              <a:solidFill>
                <a:schemeClr val="tx1"/>
              </a:solidFill>
              <a:effectLst>
                <a:glow rad="63500">
                  <a:schemeClr val="bg1">
                    <a:alpha val="40000"/>
                  </a:schemeClr>
                </a:glow>
              </a:effectLst>
              <a:latin typeface="Arial" pitchFamily="34" charset="0"/>
              <a:cs typeface="Arial" pitchFamily="34" charset="0"/>
            </a:rPr>
            <a:t>CAPs</a:t>
          </a:r>
          <a:r>
            <a:rPr lang="es-ES" sz="2800" b="0" dirty="0">
              <a:ln w="76200"/>
              <a:solidFill>
                <a:schemeClr val="tx1"/>
              </a:solidFill>
              <a:effectLst>
                <a:glow rad="63500">
                  <a:schemeClr val="bg1">
                    <a:alpha val="40000"/>
                  </a:schemeClr>
                </a:glow>
              </a:effectLst>
              <a:latin typeface="Arial" pitchFamily="34" charset="0"/>
              <a:cs typeface="Arial" pitchFamily="34" charset="0"/>
            </a:rPr>
            <a:t> como un indicador de la estratificación de riesgo y tiene una considerable importancia social.</a:t>
          </a:r>
        </a:p>
      </dgm:t>
    </dgm:pt>
    <dgm:pt modelId="{9843A5E2-63FF-4C1D-908A-7BDDB0EA43B6}" type="parTrans" cxnId="{0DFC527D-FA83-4E29-9E44-92B0B42D51AB}">
      <dgm:prSet/>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F178CAF-32BD-46AF-99EA-42890DA57DD4}" type="sibTrans" cxnId="{0DFC527D-FA83-4E29-9E44-92B0B42D51AB}">
      <dgm:prSet custT="1"/>
      <dgm:spPr/>
      <dgm:t>
        <a:bodyPr/>
        <a:lstStyle/>
        <a:p>
          <a:pPr algn="ctr"/>
          <a:endParaRPr lang="es-ES" sz="2000" b="0">
            <a:ln w="76200">
              <a:solidFill>
                <a:schemeClr val="tx1"/>
              </a:solidFill>
            </a:ln>
            <a:solidFill>
              <a:schemeClr val="tx1"/>
            </a:solidFill>
            <a:effectLst>
              <a:glow rad="228600">
                <a:schemeClr val="bg1">
                  <a:alpha val="40000"/>
                </a:schemeClr>
              </a:glow>
            </a:effectLst>
            <a:latin typeface="+mn-lt"/>
          </a:endParaRPr>
        </a:p>
      </dgm:t>
    </dgm:pt>
    <dgm:pt modelId="{83D5F5BC-4C50-4EC9-A2A3-76573C48A7F9}" type="pres">
      <dgm:prSet presAssocID="{87E63973-4FC3-4265-A614-077CB9835A26}" presName="diagram" presStyleCnt="0">
        <dgm:presLayoutVars>
          <dgm:dir/>
          <dgm:resizeHandles val="exact"/>
        </dgm:presLayoutVars>
      </dgm:prSet>
      <dgm:spPr/>
      <dgm:t>
        <a:bodyPr/>
        <a:lstStyle/>
        <a:p>
          <a:endParaRPr lang="es-ES"/>
        </a:p>
      </dgm:t>
    </dgm:pt>
    <dgm:pt modelId="{4F07394A-EE9F-4875-ABB3-62C3090BFD1B}" type="pres">
      <dgm:prSet presAssocID="{BFA048D2-F2A3-426F-9BC0-E2056FE5AB53}" presName="node" presStyleLbl="node1" presStyleIdx="0" presStyleCnt="1" custScaleX="211241" custScaleY="143233" custLinFactNeighborY="8994">
        <dgm:presLayoutVars>
          <dgm:bulletEnabled val="1"/>
        </dgm:presLayoutVars>
      </dgm:prSet>
      <dgm:spPr/>
      <dgm:t>
        <a:bodyPr/>
        <a:lstStyle/>
        <a:p>
          <a:endParaRPr lang="es-ES"/>
        </a:p>
      </dgm:t>
    </dgm:pt>
  </dgm:ptLst>
  <dgm:cxnLst>
    <dgm:cxn modelId="{0DFC527D-FA83-4E29-9E44-92B0B42D51AB}" srcId="{87E63973-4FC3-4265-A614-077CB9835A26}" destId="{BFA048D2-F2A3-426F-9BC0-E2056FE5AB53}" srcOrd="0" destOrd="0" parTransId="{9843A5E2-63FF-4C1D-908A-7BDDB0EA43B6}" sibTransId="{8F178CAF-32BD-46AF-99EA-42890DA57DD4}"/>
    <dgm:cxn modelId="{6AEF4082-12E1-4C10-9CEF-6F6B44FFD648}" type="presOf" srcId="{BFA048D2-F2A3-426F-9BC0-E2056FE5AB53}" destId="{4F07394A-EE9F-4875-ABB3-62C3090BFD1B}" srcOrd="0" destOrd="0" presId="urn:microsoft.com/office/officeart/2005/8/layout/default#2"/>
    <dgm:cxn modelId="{80F1B085-2146-4B6D-A93F-E50E84868C9A}" type="presOf" srcId="{87E63973-4FC3-4265-A614-077CB9835A26}" destId="{83D5F5BC-4C50-4EC9-A2A3-76573C48A7F9}" srcOrd="0" destOrd="0" presId="urn:microsoft.com/office/officeart/2005/8/layout/default#2"/>
    <dgm:cxn modelId="{C17E6824-F80F-4F48-84B2-ABFF21C178C1}" type="presParOf" srcId="{83D5F5BC-4C50-4EC9-A2A3-76573C48A7F9}" destId="{4F07394A-EE9F-4875-ABB3-62C3090BFD1B}" srcOrd="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s-ES"/>
        </a:p>
      </dgm:t>
    </dgm:pt>
  </dgm:ptLst>
  <dgm:cxnLst>
    <dgm:cxn modelId="{3427CE9D-08BC-4204-B35B-5541E638E0DA}" type="presOf" srcId="{87E63973-4FC3-4265-A614-077CB9835A26}" destId="{47C98A97-25A0-40A9-9E1C-1AFD557FDDB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445FD5-0755-4880-AFB1-4B512840F57C}" type="doc">
      <dgm:prSet loTypeId="urn:microsoft.com/office/officeart/2005/8/layout/vProcess5" loCatId="process" qsTypeId="urn:microsoft.com/office/officeart/2005/8/quickstyle/simple3" qsCatId="simple" csTypeId="urn:microsoft.com/office/officeart/2005/8/colors/accent0_2" csCatId="mainScheme" phldr="1"/>
      <dgm:spPr/>
      <dgm:t>
        <a:bodyPr/>
        <a:lstStyle/>
        <a:p>
          <a:endParaRPr lang="es-ES"/>
        </a:p>
      </dgm:t>
    </dgm:pt>
    <dgm:pt modelId="{39EB50CB-6117-48B9-A28B-9A066C167EC4}">
      <dgm:prSet phldrT="[Texto]" custT="1"/>
      <dgm:spPr/>
      <dgm:t>
        <a:bodyPr/>
        <a:lstStyle/>
        <a:p>
          <a:pPr algn="just"/>
          <a:r>
            <a:rPr lang="es-ES" sz="1800" b="0" dirty="0" smtClean="0">
              <a:solidFill>
                <a:schemeClr val="tx1"/>
              </a:solidFill>
              <a:latin typeface="Arial" pitchFamily="34" charset="0"/>
              <a:cs typeface="Arial" pitchFamily="34" charset="0"/>
            </a:rPr>
            <a:t>En</a:t>
          </a:r>
          <a:r>
            <a:rPr lang="es-ES" sz="1800" b="1" dirty="0" smtClean="0">
              <a:solidFill>
                <a:schemeClr val="tx1"/>
              </a:solidFill>
              <a:latin typeface="Arial" pitchFamily="34" charset="0"/>
              <a:cs typeface="Arial" pitchFamily="34" charset="0"/>
            </a:rPr>
            <a:t> </a:t>
          </a:r>
          <a:r>
            <a:rPr lang="es-ES" sz="1800" b="0" dirty="0" smtClean="0">
              <a:solidFill>
                <a:schemeClr val="tx1"/>
              </a:solidFill>
              <a:latin typeface="Arial" pitchFamily="34" charset="0"/>
              <a:cs typeface="Arial" pitchFamily="34" charset="0"/>
            </a:rPr>
            <a:t>este metaanálisis se observó que no solo la relación de CPA están relacionados con un incremento del riesgo de presentar ECV, sino también esta asociado a un mayor riesgo de presentar muerte CV, mortalidad por todas las causas y EAC.</a:t>
          </a:r>
          <a:endParaRPr lang="es-ES" sz="1800" b="0" dirty="0">
            <a:solidFill>
              <a:schemeClr val="tx1"/>
            </a:solidFill>
            <a:latin typeface="Arial" pitchFamily="34" charset="0"/>
            <a:cs typeface="Arial" pitchFamily="34" charset="0"/>
          </a:endParaRPr>
        </a:p>
      </dgm:t>
    </dgm:pt>
    <dgm:pt modelId="{9DCC0FB4-65D2-458A-A500-CF309280B8B9}" type="parTrans" cxnId="{CC05A41A-E775-4DC6-83C4-CE8A9266111A}">
      <dgm:prSet/>
      <dgm:spPr/>
      <dgm:t>
        <a:bodyPr/>
        <a:lstStyle/>
        <a:p>
          <a:endParaRPr lang="es-ES" sz="1800" b="1">
            <a:solidFill>
              <a:schemeClr val="tx1"/>
            </a:solidFill>
          </a:endParaRPr>
        </a:p>
      </dgm:t>
    </dgm:pt>
    <dgm:pt modelId="{BD3BD1FA-4A3C-4392-A995-B73F34A13FF4}" type="sibTrans" cxnId="{CC05A41A-E775-4DC6-83C4-CE8A9266111A}">
      <dgm:prSet/>
      <dgm:spPr/>
      <dgm:t>
        <a:bodyPr/>
        <a:lstStyle/>
        <a:p>
          <a:endParaRPr lang="es-ES"/>
        </a:p>
      </dgm:t>
    </dgm:pt>
    <dgm:pt modelId="{DA4C1F99-9CF1-439F-8579-72EF4EE36749}">
      <dgm:prSet phldrT="[Texto]" custT="1"/>
      <dgm:spPr/>
      <dgm:t>
        <a:bodyPr/>
        <a:lstStyle/>
        <a:p>
          <a:pPr algn="just"/>
          <a:r>
            <a:rPr lang="es-ES" sz="1800" b="0" dirty="0" smtClean="0">
              <a:solidFill>
                <a:schemeClr val="tx1"/>
              </a:solidFill>
              <a:latin typeface="Arial" pitchFamily="34" charset="0"/>
              <a:cs typeface="Arial" pitchFamily="34" charset="0"/>
            </a:rPr>
            <a:t>Un aspecto a tomar en cuenta es el método de evaluación de la presencia de CAP, en donde 3 estudios utilizaron ECG estándar, 2 utilizaron monitoreo ECG de 2 min y solo 6 estudios determinaron con holter la carga extrasistólica. </a:t>
          </a:r>
          <a:endParaRPr lang="es-ES" sz="1800" b="0" dirty="0">
            <a:solidFill>
              <a:schemeClr val="tx1"/>
            </a:solidFill>
            <a:latin typeface="Arial" pitchFamily="34" charset="0"/>
            <a:cs typeface="Arial" pitchFamily="34" charset="0"/>
          </a:endParaRPr>
        </a:p>
      </dgm:t>
    </dgm:pt>
    <dgm:pt modelId="{B6461469-15D6-4B3D-B393-1EEB04AC6F05}" type="parTrans" cxnId="{367CE241-522F-4CFF-82ED-F0E3A6A5D897}">
      <dgm:prSet/>
      <dgm:spPr/>
      <dgm:t>
        <a:bodyPr/>
        <a:lstStyle/>
        <a:p>
          <a:endParaRPr lang="es-ES" b="1">
            <a:solidFill>
              <a:schemeClr val="tx1"/>
            </a:solidFill>
          </a:endParaRPr>
        </a:p>
      </dgm:t>
    </dgm:pt>
    <dgm:pt modelId="{56545C94-1056-44D2-A888-924DD2DBBD53}" type="sibTrans" cxnId="{367CE241-522F-4CFF-82ED-F0E3A6A5D897}">
      <dgm:prSet/>
      <dgm:spPr/>
      <dgm:t>
        <a:bodyPr/>
        <a:lstStyle/>
        <a:p>
          <a:endParaRPr lang="es-ES" b="1">
            <a:solidFill>
              <a:schemeClr val="tx1"/>
            </a:solidFill>
          </a:endParaRPr>
        </a:p>
      </dgm:t>
    </dgm:pt>
    <dgm:pt modelId="{88E13097-13F3-4A65-8B5E-1A662995F51B}">
      <dgm:prSet custT="1"/>
      <dgm:spPr/>
      <dgm:t>
        <a:bodyPr/>
        <a:lstStyle/>
        <a:p>
          <a:pPr algn="just"/>
          <a:r>
            <a:rPr lang="es-ES" sz="1800" b="0" dirty="0" smtClean="0">
              <a:solidFill>
                <a:schemeClr val="tx1"/>
              </a:solidFill>
              <a:latin typeface="Arial" pitchFamily="34" charset="0"/>
              <a:cs typeface="Arial" pitchFamily="34" charset="0"/>
            </a:rPr>
            <a:t>Así como también: 1.- Evidentemente en los estudios donde solamente se utilizó ECG de 12 derivaciones, la sola presencia de CPA fue considerada para evaluar la relación del objetivo del estudio. 2.- la carga extrasitolica en el estudio donde utilizaron holter fue variable en cada uno de ello. </a:t>
          </a:r>
          <a:endParaRPr lang="es-ES" sz="1800" b="0" dirty="0">
            <a:solidFill>
              <a:schemeClr val="tx1"/>
            </a:solidFill>
            <a:latin typeface="Arial" pitchFamily="34" charset="0"/>
            <a:cs typeface="Arial" pitchFamily="34" charset="0"/>
          </a:endParaRPr>
        </a:p>
      </dgm:t>
    </dgm:pt>
    <dgm:pt modelId="{B0212C43-F9AE-413F-9382-4071A9370F0F}" type="parTrans" cxnId="{72B94409-F403-415A-A8F6-FB9817E4EC58}">
      <dgm:prSet/>
      <dgm:spPr/>
      <dgm:t>
        <a:bodyPr/>
        <a:lstStyle/>
        <a:p>
          <a:endParaRPr lang="es-ES"/>
        </a:p>
      </dgm:t>
    </dgm:pt>
    <dgm:pt modelId="{CC24831C-6ED0-429B-9EA8-1962A882ECB9}" type="sibTrans" cxnId="{72B94409-F403-415A-A8F6-FB9817E4EC58}">
      <dgm:prSet/>
      <dgm:spPr/>
      <dgm:t>
        <a:bodyPr/>
        <a:lstStyle/>
        <a:p>
          <a:endParaRPr lang="es-ES"/>
        </a:p>
      </dgm:t>
    </dgm:pt>
    <dgm:pt modelId="{829C8E9C-3F06-4C5A-B449-91B76A580A7F}" type="pres">
      <dgm:prSet presAssocID="{9D445FD5-0755-4880-AFB1-4B512840F57C}" presName="outerComposite" presStyleCnt="0">
        <dgm:presLayoutVars>
          <dgm:chMax val="5"/>
          <dgm:dir/>
          <dgm:resizeHandles val="exact"/>
        </dgm:presLayoutVars>
      </dgm:prSet>
      <dgm:spPr/>
      <dgm:t>
        <a:bodyPr/>
        <a:lstStyle/>
        <a:p>
          <a:endParaRPr lang="es-ES"/>
        </a:p>
      </dgm:t>
    </dgm:pt>
    <dgm:pt modelId="{5B55C2BA-48EC-44F8-97F0-8AB0AC3664F3}" type="pres">
      <dgm:prSet presAssocID="{9D445FD5-0755-4880-AFB1-4B512840F57C}" presName="dummyMaxCanvas" presStyleCnt="0">
        <dgm:presLayoutVars/>
      </dgm:prSet>
      <dgm:spPr/>
    </dgm:pt>
    <dgm:pt modelId="{ADA65CDC-C328-41A3-BDCC-F2C506DA6720}" type="pres">
      <dgm:prSet presAssocID="{9D445FD5-0755-4880-AFB1-4B512840F57C}" presName="ThreeNodes_1" presStyleLbl="node1" presStyleIdx="0" presStyleCnt="3" custScaleX="117647" custScaleY="123783" custLinFactNeighborX="4836" custLinFactNeighborY="-17854">
        <dgm:presLayoutVars>
          <dgm:bulletEnabled val="1"/>
        </dgm:presLayoutVars>
      </dgm:prSet>
      <dgm:spPr/>
      <dgm:t>
        <a:bodyPr/>
        <a:lstStyle/>
        <a:p>
          <a:endParaRPr lang="es-ES"/>
        </a:p>
      </dgm:t>
    </dgm:pt>
    <dgm:pt modelId="{7EF56AE5-0325-47DB-9C2C-A7BA15EE8D91}" type="pres">
      <dgm:prSet presAssocID="{9D445FD5-0755-4880-AFB1-4B512840F57C}" presName="ThreeNodes_2" presStyleLbl="node1" presStyleIdx="1" presStyleCnt="3" custScaleX="117647" custScaleY="110129" custLinFactY="40873" custLinFactNeighborX="972" custLinFactNeighborY="100000">
        <dgm:presLayoutVars>
          <dgm:bulletEnabled val="1"/>
        </dgm:presLayoutVars>
      </dgm:prSet>
      <dgm:spPr/>
      <dgm:t>
        <a:bodyPr/>
        <a:lstStyle/>
        <a:p>
          <a:endParaRPr lang="es-ES"/>
        </a:p>
      </dgm:t>
    </dgm:pt>
    <dgm:pt modelId="{E3A0F7A1-2CDA-4499-BB36-07736F154E0E}" type="pres">
      <dgm:prSet presAssocID="{9D445FD5-0755-4880-AFB1-4B512840F57C}" presName="ThreeNodes_3" presStyleLbl="node1" presStyleIdx="2" presStyleCnt="3" custScaleX="117647" custScaleY="107821" custLinFactY="-23379" custLinFactNeighborX="-12676" custLinFactNeighborY="-100000">
        <dgm:presLayoutVars>
          <dgm:bulletEnabled val="1"/>
        </dgm:presLayoutVars>
      </dgm:prSet>
      <dgm:spPr/>
      <dgm:t>
        <a:bodyPr/>
        <a:lstStyle/>
        <a:p>
          <a:endParaRPr lang="es-ES"/>
        </a:p>
      </dgm:t>
    </dgm:pt>
    <dgm:pt modelId="{6350D7E5-AB8C-4B56-83EB-E294DCE869D4}" type="pres">
      <dgm:prSet presAssocID="{9D445FD5-0755-4880-AFB1-4B512840F57C}" presName="ThreeConn_1-2" presStyleLbl="fgAccFollowNode1" presStyleIdx="0" presStyleCnt="2">
        <dgm:presLayoutVars>
          <dgm:bulletEnabled val="1"/>
        </dgm:presLayoutVars>
      </dgm:prSet>
      <dgm:spPr/>
      <dgm:t>
        <a:bodyPr/>
        <a:lstStyle/>
        <a:p>
          <a:endParaRPr lang="es-ES"/>
        </a:p>
      </dgm:t>
    </dgm:pt>
    <dgm:pt modelId="{86FE535B-B755-44E9-8F04-13C2BAE0036C}" type="pres">
      <dgm:prSet presAssocID="{9D445FD5-0755-4880-AFB1-4B512840F57C}" presName="ThreeConn_2-3" presStyleLbl="fgAccFollowNode1" presStyleIdx="1" presStyleCnt="2">
        <dgm:presLayoutVars>
          <dgm:bulletEnabled val="1"/>
        </dgm:presLayoutVars>
      </dgm:prSet>
      <dgm:spPr/>
      <dgm:t>
        <a:bodyPr/>
        <a:lstStyle/>
        <a:p>
          <a:endParaRPr lang="es-ES"/>
        </a:p>
      </dgm:t>
    </dgm:pt>
    <dgm:pt modelId="{50FF00B6-7EE3-4BC5-BFD5-51AC8F0FA19D}" type="pres">
      <dgm:prSet presAssocID="{9D445FD5-0755-4880-AFB1-4B512840F57C}" presName="ThreeNodes_1_text" presStyleLbl="node1" presStyleIdx="2" presStyleCnt="3">
        <dgm:presLayoutVars>
          <dgm:bulletEnabled val="1"/>
        </dgm:presLayoutVars>
      </dgm:prSet>
      <dgm:spPr/>
      <dgm:t>
        <a:bodyPr/>
        <a:lstStyle/>
        <a:p>
          <a:endParaRPr lang="es-ES"/>
        </a:p>
      </dgm:t>
    </dgm:pt>
    <dgm:pt modelId="{B446C357-9C3D-4343-8E79-6A11A8751E86}" type="pres">
      <dgm:prSet presAssocID="{9D445FD5-0755-4880-AFB1-4B512840F57C}" presName="ThreeNodes_2_text" presStyleLbl="node1" presStyleIdx="2" presStyleCnt="3">
        <dgm:presLayoutVars>
          <dgm:bulletEnabled val="1"/>
        </dgm:presLayoutVars>
      </dgm:prSet>
      <dgm:spPr/>
      <dgm:t>
        <a:bodyPr/>
        <a:lstStyle/>
        <a:p>
          <a:endParaRPr lang="es-ES"/>
        </a:p>
      </dgm:t>
    </dgm:pt>
    <dgm:pt modelId="{ED05A617-BA86-4FB2-8556-5DE76F3DA06F}" type="pres">
      <dgm:prSet presAssocID="{9D445FD5-0755-4880-AFB1-4B512840F57C}" presName="ThreeNodes_3_text" presStyleLbl="node1" presStyleIdx="2" presStyleCnt="3">
        <dgm:presLayoutVars>
          <dgm:bulletEnabled val="1"/>
        </dgm:presLayoutVars>
      </dgm:prSet>
      <dgm:spPr/>
      <dgm:t>
        <a:bodyPr/>
        <a:lstStyle/>
        <a:p>
          <a:endParaRPr lang="es-ES"/>
        </a:p>
      </dgm:t>
    </dgm:pt>
  </dgm:ptLst>
  <dgm:cxnLst>
    <dgm:cxn modelId="{367CE241-522F-4CFF-82ED-F0E3A6A5D897}" srcId="{9D445FD5-0755-4880-AFB1-4B512840F57C}" destId="{DA4C1F99-9CF1-439F-8579-72EF4EE36749}" srcOrd="2" destOrd="0" parTransId="{B6461469-15D6-4B3D-B393-1EEB04AC6F05}" sibTransId="{56545C94-1056-44D2-A888-924DD2DBBD53}"/>
    <dgm:cxn modelId="{FA20F12C-E699-44B6-AD51-700EE871809D}" type="presOf" srcId="{BD3BD1FA-4A3C-4392-A995-B73F34A13FF4}" destId="{6350D7E5-AB8C-4B56-83EB-E294DCE869D4}" srcOrd="0" destOrd="0" presId="urn:microsoft.com/office/officeart/2005/8/layout/vProcess5"/>
    <dgm:cxn modelId="{DCAFA5D2-4B9E-43ED-970F-23A25212FE51}" type="presOf" srcId="{88E13097-13F3-4A65-8B5E-1A662995F51B}" destId="{B446C357-9C3D-4343-8E79-6A11A8751E86}" srcOrd="1" destOrd="0" presId="urn:microsoft.com/office/officeart/2005/8/layout/vProcess5"/>
    <dgm:cxn modelId="{72B94409-F403-415A-A8F6-FB9817E4EC58}" srcId="{9D445FD5-0755-4880-AFB1-4B512840F57C}" destId="{88E13097-13F3-4A65-8B5E-1A662995F51B}" srcOrd="1" destOrd="0" parTransId="{B0212C43-F9AE-413F-9382-4071A9370F0F}" sibTransId="{CC24831C-6ED0-429B-9EA8-1962A882ECB9}"/>
    <dgm:cxn modelId="{3A6B33FB-FC59-405D-BE65-AB385686B707}" type="presOf" srcId="{DA4C1F99-9CF1-439F-8579-72EF4EE36749}" destId="{ED05A617-BA86-4FB2-8556-5DE76F3DA06F}" srcOrd="1" destOrd="0" presId="urn:microsoft.com/office/officeart/2005/8/layout/vProcess5"/>
    <dgm:cxn modelId="{19C62332-CB54-4C11-8650-0B7E27E4F406}" type="presOf" srcId="{DA4C1F99-9CF1-439F-8579-72EF4EE36749}" destId="{E3A0F7A1-2CDA-4499-BB36-07736F154E0E}" srcOrd="0" destOrd="0" presId="urn:microsoft.com/office/officeart/2005/8/layout/vProcess5"/>
    <dgm:cxn modelId="{496FA9F0-FFA0-4C21-9748-2C9F00815A01}" type="presOf" srcId="{88E13097-13F3-4A65-8B5E-1A662995F51B}" destId="{7EF56AE5-0325-47DB-9C2C-A7BA15EE8D91}" srcOrd="0" destOrd="0" presId="urn:microsoft.com/office/officeart/2005/8/layout/vProcess5"/>
    <dgm:cxn modelId="{8CE8D318-1358-4DB2-B993-04085F38B601}" type="presOf" srcId="{CC24831C-6ED0-429B-9EA8-1962A882ECB9}" destId="{86FE535B-B755-44E9-8F04-13C2BAE0036C}" srcOrd="0" destOrd="0" presId="urn:microsoft.com/office/officeart/2005/8/layout/vProcess5"/>
    <dgm:cxn modelId="{19E7C54E-AD0B-457D-8D60-08416DC322BA}" type="presOf" srcId="{39EB50CB-6117-48B9-A28B-9A066C167EC4}" destId="{50FF00B6-7EE3-4BC5-BFD5-51AC8F0FA19D}" srcOrd="1" destOrd="0" presId="urn:microsoft.com/office/officeart/2005/8/layout/vProcess5"/>
    <dgm:cxn modelId="{0B3FBF37-710C-44A1-BCE9-38E9E8D805D1}" type="presOf" srcId="{39EB50CB-6117-48B9-A28B-9A066C167EC4}" destId="{ADA65CDC-C328-41A3-BDCC-F2C506DA6720}" srcOrd="0" destOrd="0" presId="urn:microsoft.com/office/officeart/2005/8/layout/vProcess5"/>
    <dgm:cxn modelId="{CC05A41A-E775-4DC6-83C4-CE8A9266111A}" srcId="{9D445FD5-0755-4880-AFB1-4B512840F57C}" destId="{39EB50CB-6117-48B9-A28B-9A066C167EC4}" srcOrd="0" destOrd="0" parTransId="{9DCC0FB4-65D2-458A-A500-CF309280B8B9}" sibTransId="{BD3BD1FA-4A3C-4392-A995-B73F34A13FF4}"/>
    <dgm:cxn modelId="{31905545-0507-4D3B-8B80-FCFDCE66986E}" type="presOf" srcId="{9D445FD5-0755-4880-AFB1-4B512840F57C}" destId="{829C8E9C-3F06-4C5A-B449-91B76A580A7F}" srcOrd="0" destOrd="0" presId="urn:microsoft.com/office/officeart/2005/8/layout/vProcess5"/>
    <dgm:cxn modelId="{9EB3422B-DBF4-4321-BEB6-54F3EC4107E4}" type="presParOf" srcId="{829C8E9C-3F06-4C5A-B449-91B76A580A7F}" destId="{5B55C2BA-48EC-44F8-97F0-8AB0AC3664F3}" srcOrd="0" destOrd="0" presId="urn:microsoft.com/office/officeart/2005/8/layout/vProcess5"/>
    <dgm:cxn modelId="{CC308FB8-C7AE-4650-ADFC-4778AD8F49E4}" type="presParOf" srcId="{829C8E9C-3F06-4C5A-B449-91B76A580A7F}" destId="{ADA65CDC-C328-41A3-BDCC-F2C506DA6720}" srcOrd="1" destOrd="0" presId="urn:microsoft.com/office/officeart/2005/8/layout/vProcess5"/>
    <dgm:cxn modelId="{AA32343A-5BDD-4AE5-8CFD-C79C16A2F5C4}" type="presParOf" srcId="{829C8E9C-3F06-4C5A-B449-91B76A580A7F}" destId="{7EF56AE5-0325-47DB-9C2C-A7BA15EE8D91}" srcOrd="2" destOrd="0" presId="urn:microsoft.com/office/officeart/2005/8/layout/vProcess5"/>
    <dgm:cxn modelId="{C839F7B2-4950-4E78-8C1A-A2A10C5DAA2D}" type="presParOf" srcId="{829C8E9C-3F06-4C5A-B449-91B76A580A7F}" destId="{E3A0F7A1-2CDA-4499-BB36-07736F154E0E}" srcOrd="3" destOrd="0" presId="urn:microsoft.com/office/officeart/2005/8/layout/vProcess5"/>
    <dgm:cxn modelId="{6EBFBD26-CD91-4580-854C-7EA1E2963A0C}" type="presParOf" srcId="{829C8E9C-3F06-4C5A-B449-91B76A580A7F}" destId="{6350D7E5-AB8C-4B56-83EB-E294DCE869D4}" srcOrd="4" destOrd="0" presId="urn:microsoft.com/office/officeart/2005/8/layout/vProcess5"/>
    <dgm:cxn modelId="{56DA641C-0A3C-4D6D-B1E7-34143F6D8374}" type="presParOf" srcId="{829C8E9C-3F06-4C5A-B449-91B76A580A7F}" destId="{86FE535B-B755-44E9-8F04-13C2BAE0036C}" srcOrd="5" destOrd="0" presId="urn:microsoft.com/office/officeart/2005/8/layout/vProcess5"/>
    <dgm:cxn modelId="{A4D0D2AC-CEB6-4A9E-88AA-40F6FAA9A405}" type="presParOf" srcId="{829C8E9C-3F06-4C5A-B449-91B76A580A7F}" destId="{50FF00B6-7EE3-4BC5-BFD5-51AC8F0FA19D}" srcOrd="6" destOrd="0" presId="urn:microsoft.com/office/officeart/2005/8/layout/vProcess5"/>
    <dgm:cxn modelId="{CBDAA293-A044-41A0-A5E9-C06794F1297C}" type="presParOf" srcId="{829C8E9C-3F06-4C5A-B449-91B76A580A7F}" destId="{B446C357-9C3D-4343-8E79-6A11A8751E86}" srcOrd="7" destOrd="0" presId="urn:microsoft.com/office/officeart/2005/8/layout/vProcess5"/>
    <dgm:cxn modelId="{B50E8FC7-5233-449D-87D6-38207AA623F4}" type="presParOf" srcId="{829C8E9C-3F06-4C5A-B449-91B76A580A7F}" destId="{ED05A617-BA86-4FB2-8556-5DE76F3DA06F}" srcOrd="8"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E63973-4FC3-4265-A614-077CB9835A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s-ES"/>
        </a:p>
      </dgm:t>
    </dgm:pt>
    <dgm:pt modelId="{47C98A97-25A0-40A9-9E1C-1AFD557FDDB1}" type="pres">
      <dgm:prSet presAssocID="{87E63973-4FC3-4265-A614-077CB9835A26}" presName="linear" presStyleCnt="0">
        <dgm:presLayoutVars>
          <dgm:animLvl val="lvl"/>
          <dgm:resizeHandles val="exact"/>
        </dgm:presLayoutVars>
      </dgm:prSet>
      <dgm:spPr/>
      <dgm:t>
        <a:bodyPr/>
        <a:lstStyle/>
        <a:p>
          <a:endParaRPr lang="es-ES"/>
        </a:p>
      </dgm:t>
    </dgm:pt>
  </dgm:ptLst>
  <dgm:cxnLst>
    <dgm:cxn modelId="{0BA62513-5D07-4FFD-ABDB-F8051DCDC678}" type="presOf" srcId="{87E63973-4FC3-4265-A614-077CB9835A26}" destId="{47C98A97-25A0-40A9-9E1C-1AFD557FDDB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445FD5-0755-4880-AFB1-4B512840F57C}" type="doc">
      <dgm:prSet loTypeId="urn:microsoft.com/office/officeart/2005/8/layout/vProcess5" loCatId="process" qsTypeId="urn:microsoft.com/office/officeart/2005/8/quickstyle/simple3" qsCatId="simple" csTypeId="urn:microsoft.com/office/officeart/2005/8/colors/accent0_2" csCatId="mainScheme" phldr="1"/>
      <dgm:spPr/>
      <dgm:t>
        <a:bodyPr/>
        <a:lstStyle/>
        <a:p>
          <a:endParaRPr lang="es-ES"/>
        </a:p>
      </dgm:t>
    </dgm:pt>
    <dgm:pt modelId="{C874E6CE-05BC-446E-B817-290267F04D6C}">
      <dgm:prSet phldrT="[Texto]" custT="1"/>
      <dgm:spPr/>
      <dgm:t>
        <a:bodyPr/>
        <a:lstStyle/>
        <a:p>
          <a:pPr algn="just"/>
          <a:r>
            <a:rPr lang="es-ES" sz="2000" b="0" dirty="0" smtClean="0">
              <a:solidFill>
                <a:schemeClr val="tx1"/>
              </a:solidFill>
              <a:latin typeface="Arial" pitchFamily="34" charset="0"/>
              <a:cs typeface="Arial" pitchFamily="34" charset="0"/>
            </a:rPr>
            <a:t>Y por último en este metaanálisis  a pesar de el resultado obtenido se debe tomar en cuenta la alta heterogeneidad y que al evaluar el sesgo no fueron incluidos todos los estudios. </a:t>
          </a:r>
          <a:endParaRPr lang="es-ES" sz="2000" b="0" dirty="0">
            <a:solidFill>
              <a:schemeClr val="tx1"/>
            </a:solidFill>
            <a:latin typeface="Arial" pitchFamily="34" charset="0"/>
            <a:cs typeface="Arial" pitchFamily="34" charset="0"/>
          </a:endParaRPr>
        </a:p>
      </dgm:t>
    </dgm:pt>
    <dgm:pt modelId="{A667770D-BD34-4C70-A30B-B6AD85B38281}" type="parTrans" cxnId="{892777D7-8C17-481C-9BEB-983B26EEB45F}">
      <dgm:prSet/>
      <dgm:spPr/>
      <dgm:t>
        <a:bodyPr/>
        <a:lstStyle/>
        <a:p>
          <a:endParaRPr lang="es-ES"/>
        </a:p>
      </dgm:t>
    </dgm:pt>
    <dgm:pt modelId="{0FF58BA6-BCBF-4C3A-9A1A-35407222E4DD}" type="sibTrans" cxnId="{892777D7-8C17-481C-9BEB-983B26EEB45F}">
      <dgm:prSet/>
      <dgm:spPr/>
      <dgm:t>
        <a:bodyPr/>
        <a:lstStyle/>
        <a:p>
          <a:endParaRPr lang="es-ES"/>
        </a:p>
      </dgm:t>
    </dgm:pt>
    <dgm:pt modelId="{7641BDE4-E5FA-4DD5-9D61-BA485EEDA279}">
      <dgm:prSet custT="1"/>
      <dgm:spPr/>
      <dgm:t>
        <a:bodyPr/>
        <a:lstStyle/>
        <a:p>
          <a:pPr algn="just"/>
          <a:r>
            <a:rPr lang="es-ES" sz="2000" b="0" dirty="0" smtClean="0">
              <a:solidFill>
                <a:schemeClr val="tx1"/>
              </a:solidFill>
              <a:latin typeface="Arial" pitchFamily="34" charset="0"/>
              <a:cs typeface="Arial" pitchFamily="34" charset="0"/>
            </a:rPr>
            <a:t>Solo 5 estudios excluyeron pacientes con antecedentes de FA y sólo 1 estudio consideró la influencia potencial de incluir pacientes con FA de nueva aparición durante el periodo de seguimiento. </a:t>
          </a:r>
          <a:endParaRPr lang="es-ES" sz="2000" b="0" dirty="0">
            <a:solidFill>
              <a:schemeClr val="tx1"/>
            </a:solidFill>
            <a:latin typeface="Arial" pitchFamily="34" charset="0"/>
            <a:cs typeface="Arial" pitchFamily="34" charset="0"/>
          </a:endParaRPr>
        </a:p>
      </dgm:t>
    </dgm:pt>
    <dgm:pt modelId="{FF8CB7B3-1DB0-4DDF-BB4C-FDC182BD5960}" type="parTrans" cxnId="{2CEF1263-15FC-43D5-8EC5-5DDEFED9BEE9}">
      <dgm:prSet/>
      <dgm:spPr/>
      <dgm:t>
        <a:bodyPr/>
        <a:lstStyle/>
        <a:p>
          <a:endParaRPr lang="es-ES"/>
        </a:p>
      </dgm:t>
    </dgm:pt>
    <dgm:pt modelId="{44AA5192-F13B-4F04-8F25-7585E9772602}" type="sibTrans" cxnId="{2CEF1263-15FC-43D5-8EC5-5DDEFED9BEE9}">
      <dgm:prSet/>
      <dgm:spPr/>
      <dgm:t>
        <a:bodyPr/>
        <a:lstStyle/>
        <a:p>
          <a:endParaRPr lang="es-ES"/>
        </a:p>
      </dgm:t>
    </dgm:pt>
    <dgm:pt modelId="{829C8E9C-3F06-4C5A-B449-91B76A580A7F}" type="pres">
      <dgm:prSet presAssocID="{9D445FD5-0755-4880-AFB1-4B512840F57C}" presName="outerComposite" presStyleCnt="0">
        <dgm:presLayoutVars>
          <dgm:chMax val="5"/>
          <dgm:dir/>
          <dgm:resizeHandles val="exact"/>
        </dgm:presLayoutVars>
      </dgm:prSet>
      <dgm:spPr/>
      <dgm:t>
        <a:bodyPr/>
        <a:lstStyle/>
        <a:p>
          <a:endParaRPr lang="es-ES"/>
        </a:p>
      </dgm:t>
    </dgm:pt>
    <dgm:pt modelId="{5B55C2BA-48EC-44F8-97F0-8AB0AC3664F3}" type="pres">
      <dgm:prSet presAssocID="{9D445FD5-0755-4880-AFB1-4B512840F57C}" presName="dummyMaxCanvas" presStyleCnt="0">
        <dgm:presLayoutVars/>
      </dgm:prSet>
      <dgm:spPr/>
    </dgm:pt>
    <dgm:pt modelId="{F249E139-4F83-4D78-A198-39D80DF64BB5}" type="pres">
      <dgm:prSet presAssocID="{9D445FD5-0755-4880-AFB1-4B512840F57C}" presName="TwoNodes_1" presStyleLbl="node1" presStyleIdx="0" presStyleCnt="2">
        <dgm:presLayoutVars>
          <dgm:bulletEnabled val="1"/>
        </dgm:presLayoutVars>
      </dgm:prSet>
      <dgm:spPr/>
      <dgm:t>
        <a:bodyPr/>
        <a:lstStyle/>
        <a:p>
          <a:endParaRPr lang="es-ES"/>
        </a:p>
      </dgm:t>
    </dgm:pt>
    <dgm:pt modelId="{C25DAF64-D322-4D71-A268-A7D504BCC3BA}" type="pres">
      <dgm:prSet presAssocID="{9D445FD5-0755-4880-AFB1-4B512840F57C}" presName="TwoNodes_2" presStyleLbl="node1" presStyleIdx="1" presStyleCnt="2" custLinFactNeighborX="446" custLinFactNeighborY="1187">
        <dgm:presLayoutVars>
          <dgm:bulletEnabled val="1"/>
        </dgm:presLayoutVars>
      </dgm:prSet>
      <dgm:spPr/>
      <dgm:t>
        <a:bodyPr/>
        <a:lstStyle/>
        <a:p>
          <a:endParaRPr lang="es-ES"/>
        </a:p>
      </dgm:t>
    </dgm:pt>
    <dgm:pt modelId="{08C9DF8E-38B6-425A-9201-70F49C31FEEE}" type="pres">
      <dgm:prSet presAssocID="{9D445FD5-0755-4880-AFB1-4B512840F57C}" presName="TwoConn_1-2" presStyleLbl="fgAccFollowNode1" presStyleIdx="0" presStyleCnt="1">
        <dgm:presLayoutVars>
          <dgm:bulletEnabled val="1"/>
        </dgm:presLayoutVars>
      </dgm:prSet>
      <dgm:spPr/>
      <dgm:t>
        <a:bodyPr/>
        <a:lstStyle/>
        <a:p>
          <a:endParaRPr lang="es-ES"/>
        </a:p>
      </dgm:t>
    </dgm:pt>
    <dgm:pt modelId="{833679CF-FE10-4C84-BCE6-1E28D64DA723}" type="pres">
      <dgm:prSet presAssocID="{9D445FD5-0755-4880-AFB1-4B512840F57C}" presName="TwoNodes_1_text" presStyleLbl="node1" presStyleIdx="1" presStyleCnt="2">
        <dgm:presLayoutVars>
          <dgm:bulletEnabled val="1"/>
        </dgm:presLayoutVars>
      </dgm:prSet>
      <dgm:spPr/>
      <dgm:t>
        <a:bodyPr/>
        <a:lstStyle/>
        <a:p>
          <a:endParaRPr lang="es-ES"/>
        </a:p>
      </dgm:t>
    </dgm:pt>
    <dgm:pt modelId="{584021C1-CD4D-413E-BB03-1B1D9769F45D}" type="pres">
      <dgm:prSet presAssocID="{9D445FD5-0755-4880-AFB1-4B512840F57C}" presName="TwoNodes_2_text" presStyleLbl="node1" presStyleIdx="1" presStyleCnt="2">
        <dgm:presLayoutVars>
          <dgm:bulletEnabled val="1"/>
        </dgm:presLayoutVars>
      </dgm:prSet>
      <dgm:spPr/>
      <dgm:t>
        <a:bodyPr/>
        <a:lstStyle/>
        <a:p>
          <a:endParaRPr lang="es-ES"/>
        </a:p>
      </dgm:t>
    </dgm:pt>
  </dgm:ptLst>
  <dgm:cxnLst>
    <dgm:cxn modelId="{8F2AB925-EC50-4B3B-BF08-C73DA545CDB0}" type="presOf" srcId="{C874E6CE-05BC-446E-B817-290267F04D6C}" destId="{584021C1-CD4D-413E-BB03-1B1D9769F45D}" srcOrd="1" destOrd="0" presId="urn:microsoft.com/office/officeart/2005/8/layout/vProcess5"/>
    <dgm:cxn modelId="{56B75004-FCD6-4AF4-A5A5-2400D3A153CC}" type="presOf" srcId="{9D445FD5-0755-4880-AFB1-4B512840F57C}" destId="{829C8E9C-3F06-4C5A-B449-91B76A580A7F}" srcOrd="0" destOrd="0" presId="urn:microsoft.com/office/officeart/2005/8/layout/vProcess5"/>
    <dgm:cxn modelId="{9350052A-3149-4001-8EB1-6B8E7F7F6A95}" type="presOf" srcId="{7641BDE4-E5FA-4DD5-9D61-BA485EEDA279}" destId="{F249E139-4F83-4D78-A198-39D80DF64BB5}" srcOrd="0" destOrd="0" presId="urn:microsoft.com/office/officeart/2005/8/layout/vProcess5"/>
    <dgm:cxn modelId="{44312342-644B-4C8B-8AA5-7467AB7CB93D}" type="presOf" srcId="{C874E6CE-05BC-446E-B817-290267F04D6C}" destId="{C25DAF64-D322-4D71-A268-A7D504BCC3BA}" srcOrd="0" destOrd="0" presId="urn:microsoft.com/office/officeart/2005/8/layout/vProcess5"/>
    <dgm:cxn modelId="{3123C750-8E1A-42AA-BF87-39E074BB69EE}" type="presOf" srcId="{7641BDE4-E5FA-4DD5-9D61-BA485EEDA279}" destId="{833679CF-FE10-4C84-BCE6-1E28D64DA723}" srcOrd="1" destOrd="0" presId="urn:microsoft.com/office/officeart/2005/8/layout/vProcess5"/>
    <dgm:cxn modelId="{2CEF1263-15FC-43D5-8EC5-5DDEFED9BEE9}" srcId="{9D445FD5-0755-4880-AFB1-4B512840F57C}" destId="{7641BDE4-E5FA-4DD5-9D61-BA485EEDA279}" srcOrd="0" destOrd="0" parTransId="{FF8CB7B3-1DB0-4DDF-BB4C-FDC182BD5960}" sibTransId="{44AA5192-F13B-4F04-8F25-7585E9772602}"/>
    <dgm:cxn modelId="{44F2CD0F-24A8-43EE-B385-E5AE1B62B4FB}" type="presOf" srcId="{44AA5192-F13B-4F04-8F25-7585E9772602}" destId="{08C9DF8E-38B6-425A-9201-70F49C31FEEE}" srcOrd="0" destOrd="0" presId="urn:microsoft.com/office/officeart/2005/8/layout/vProcess5"/>
    <dgm:cxn modelId="{892777D7-8C17-481C-9BEB-983B26EEB45F}" srcId="{9D445FD5-0755-4880-AFB1-4B512840F57C}" destId="{C874E6CE-05BC-446E-B817-290267F04D6C}" srcOrd="1" destOrd="0" parTransId="{A667770D-BD34-4C70-A30B-B6AD85B38281}" sibTransId="{0FF58BA6-BCBF-4C3A-9A1A-35407222E4DD}"/>
    <dgm:cxn modelId="{7717C99D-F520-4033-ADE1-F72F555CC394}" type="presParOf" srcId="{829C8E9C-3F06-4C5A-B449-91B76A580A7F}" destId="{5B55C2BA-48EC-44F8-97F0-8AB0AC3664F3}" srcOrd="0" destOrd="0" presId="urn:microsoft.com/office/officeart/2005/8/layout/vProcess5"/>
    <dgm:cxn modelId="{517F3B27-BFF3-4453-8D27-A5C76BE311DA}" type="presParOf" srcId="{829C8E9C-3F06-4C5A-B449-91B76A580A7F}" destId="{F249E139-4F83-4D78-A198-39D80DF64BB5}" srcOrd="1" destOrd="0" presId="urn:microsoft.com/office/officeart/2005/8/layout/vProcess5"/>
    <dgm:cxn modelId="{8709D266-8260-4739-899E-0EF44F6906BE}" type="presParOf" srcId="{829C8E9C-3F06-4C5A-B449-91B76A580A7F}" destId="{C25DAF64-D322-4D71-A268-A7D504BCC3BA}" srcOrd="2" destOrd="0" presId="urn:microsoft.com/office/officeart/2005/8/layout/vProcess5"/>
    <dgm:cxn modelId="{140E6919-86FE-42FA-B07D-27E1EC8BF2AA}" type="presParOf" srcId="{829C8E9C-3F06-4C5A-B449-91B76A580A7F}" destId="{08C9DF8E-38B6-425A-9201-70F49C31FEEE}" srcOrd="3" destOrd="0" presId="urn:microsoft.com/office/officeart/2005/8/layout/vProcess5"/>
    <dgm:cxn modelId="{2B3E53E5-90F8-446D-8B20-907747A7AC03}" type="presParOf" srcId="{829C8E9C-3F06-4C5A-B449-91B76A580A7F}" destId="{833679CF-FE10-4C84-BCE6-1E28D64DA723}" srcOrd="4" destOrd="0" presId="urn:microsoft.com/office/officeart/2005/8/layout/vProcess5"/>
    <dgm:cxn modelId="{7C667E8B-8F85-4140-B25D-E33C1B9240F4}" type="presParOf" srcId="{829C8E9C-3F06-4C5A-B449-91B76A580A7F}" destId="{584021C1-CD4D-413E-BB03-1B1D9769F45D}" srcOrd="5"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19FF7-26F8-4D99-BE89-D76DB72BBF1E}"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s-VE"/>
        </a:p>
      </dgm:t>
    </dgm:pt>
    <dgm:pt modelId="{CF9CFAAC-5922-44D8-A6EE-B534DBF88C93}">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Dispositivos reemplazados</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3C68EAAD-1071-44F1-A859-CD44E3187CB0}" type="parTrans" cxnId="{75596BA8-EDAB-44F7-87A9-F172EA342626}">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4A3225E3-2398-439A-8083-330DA7DA93AF}" type="sibTrans" cxnId="{75596BA8-EDAB-44F7-87A9-F172EA342626}">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CB480856-1C9E-46F3-A369-BE34819F2CC8}">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FA persistente de larga duración  </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9759A65A-D4F0-4563-96CC-4A850EA20D31}" type="parTrans" cxnId="{2B1EC299-7CA6-4C1D-90A4-A80C5C4DDB22}">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713DEAE9-243D-48BF-BB8C-F52D52447F27}" type="sibTrans" cxnId="{2B1EC299-7CA6-4C1D-90A4-A80C5C4DDB22}">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2713CC88-616D-4088-8BBF-1CBB58D99491}">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TSV reentrantes conocidas</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2A27C38C-A138-4ECF-902D-02E242217421}" type="parTrans" cxnId="{DE38B9F6-AD2B-4147-B7FE-63B76BE7C6DB}">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CEFC9971-57B2-4851-844A-1F960F1856E7}" type="sibTrans" cxnId="{DE38B9F6-AD2B-4147-B7FE-63B76BE7C6DB}">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2F4E412B-77D0-4194-A366-94B21AE8EE4B}">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Enfermedad terminal que limita la supervivencia </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D2786863-79B3-4995-BE00-D8DFECB96660}" type="parTrans" cxnId="{284482D7-346E-480B-87E9-102393FCF65B}">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DE908094-C45D-4E42-960D-24BD86850B90}" type="sibTrans" cxnId="{284482D7-346E-480B-87E9-102393FCF65B}">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71E8873C-6142-4EEB-92F8-513F85E3A004}">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Incapacidad o falta de voluntad para participar en el estudio</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EE69EB3A-9799-48CF-98D5-2363FAD5A87C}" type="parTrans" cxnId="{34977279-D3BF-4848-8C95-B0C4C57C0C2C}">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60F523E1-0727-4FC0-AD3D-05DCBC277375}" type="sibTrans" cxnId="{34977279-D3BF-4848-8C95-B0C4C57C0C2C}">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1971B4C1-3368-4021-8C49-CA513F3DF76E}">
      <dgm:prSet/>
      <dgm:spPr>
        <a:solidFill>
          <a:schemeClr val="bg1"/>
        </a:solidFill>
      </dgm:spPr>
      <dgm:t>
        <a:bodyPr/>
        <a:lstStyle/>
        <a:p>
          <a:pPr algn="ctr" rtl="0"/>
          <a:r>
            <a:rPr lang="es-VE"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Inscripción concurrente en un estudio de drogas </a:t>
          </a:r>
          <a:endParaRPr lang="es-VE"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gm:t>
    </dgm:pt>
    <dgm:pt modelId="{8D5B5033-C86D-437C-8C5C-2B567C6F8E54}" type="parTrans" cxnId="{46267560-F8EF-4463-9C10-2601F6BE45F3}">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EC080C96-0950-487B-84C4-47FC518CE3FF}" type="sibTrans" cxnId="{46267560-F8EF-4463-9C10-2601F6BE45F3}">
      <dgm:prSet/>
      <dgm:spPr/>
      <dgm:t>
        <a:bodyPr/>
        <a:lstStyle/>
        <a:p>
          <a:pPr algn="ctr"/>
          <a:endParaRPr lang="es-VE">
            <a:effectLst>
              <a:glow rad="101600">
                <a:schemeClr val="tx1">
                  <a:alpha val="40000"/>
                </a:schemeClr>
              </a:glow>
              <a:outerShdw blurRad="38100" dist="38100" dir="2700000" algn="tl">
                <a:srgbClr val="000000">
                  <a:alpha val="43137"/>
                </a:srgbClr>
              </a:outerShdw>
            </a:effectLst>
            <a:latin typeface="Bernard MT Condensed" panose="02050806060905020404" pitchFamily="18" charset="0"/>
          </a:endParaRPr>
        </a:p>
      </dgm:t>
    </dgm:pt>
    <dgm:pt modelId="{34CEB1C5-6412-407A-87C6-F0BDBAB42471}" type="pres">
      <dgm:prSet presAssocID="{59619FF7-26F8-4D99-BE89-D76DB72BBF1E}" presName="Name0" presStyleCnt="0">
        <dgm:presLayoutVars>
          <dgm:chMax val="7"/>
          <dgm:chPref val="7"/>
          <dgm:dir/>
        </dgm:presLayoutVars>
      </dgm:prSet>
      <dgm:spPr/>
      <dgm:t>
        <a:bodyPr/>
        <a:lstStyle/>
        <a:p>
          <a:endParaRPr lang="es-VE"/>
        </a:p>
      </dgm:t>
    </dgm:pt>
    <dgm:pt modelId="{31EAC46C-1FE4-491A-96B1-FB777C83AA04}" type="pres">
      <dgm:prSet presAssocID="{59619FF7-26F8-4D99-BE89-D76DB72BBF1E}" presName="Name1" presStyleCnt="0"/>
      <dgm:spPr/>
      <dgm:t>
        <a:bodyPr/>
        <a:lstStyle/>
        <a:p>
          <a:endParaRPr lang="es-VE"/>
        </a:p>
      </dgm:t>
    </dgm:pt>
    <dgm:pt modelId="{C2CBD35C-49FE-4C4B-814F-45B9242DD4FB}" type="pres">
      <dgm:prSet presAssocID="{59619FF7-26F8-4D99-BE89-D76DB72BBF1E}" presName="cycle" presStyleCnt="0"/>
      <dgm:spPr/>
      <dgm:t>
        <a:bodyPr/>
        <a:lstStyle/>
        <a:p>
          <a:endParaRPr lang="es-VE"/>
        </a:p>
      </dgm:t>
    </dgm:pt>
    <dgm:pt modelId="{D9AD8637-8BEA-4CBF-ACC9-037AB0031FE0}" type="pres">
      <dgm:prSet presAssocID="{59619FF7-26F8-4D99-BE89-D76DB72BBF1E}" presName="srcNode" presStyleLbl="node1" presStyleIdx="0" presStyleCnt="6"/>
      <dgm:spPr/>
      <dgm:t>
        <a:bodyPr/>
        <a:lstStyle/>
        <a:p>
          <a:endParaRPr lang="es-VE"/>
        </a:p>
      </dgm:t>
    </dgm:pt>
    <dgm:pt modelId="{EB96EED9-3003-48DF-8DA3-B231DBE6C887}" type="pres">
      <dgm:prSet presAssocID="{59619FF7-26F8-4D99-BE89-D76DB72BBF1E}" presName="conn" presStyleLbl="parChTrans1D2" presStyleIdx="0" presStyleCnt="1"/>
      <dgm:spPr/>
      <dgm:t>
        <a:bodyPr/>
        <a:lstStyle/>
        <a:p>
          <a:endParaRPr lang="es-VE"/>
        </a:p>
      </dgm:t>
    </dgm:pt>
    <dgm:pt modelId="{46E90D12-95D8-4332-BD40-906A36828545}" type="pres">
      <dgm:prSet presAssocID="{59619FF7-26F8-4D99-BE89-D76DB72BBF1E}" presName="extraNode" presStyleLbl="node1" presStyleIdx="0" presStyleCnt="6"/>
      <dgm:spPr/>
      <dgm:t>
        <a:bodyPr/>
        <a:lstStyle/>
        <a:p>
          <a:endParaRPr lang="es-VE"/>
        </a:p>
      </dgm:t>
    </dgm:pt>
    <dgm:pt modelId="{7454CAD7-7769-4D67-B062-ADCC60723611}" type="pres">
      <dgm:prSet presAssocID="{59619FF7-26F8-4D99-BE89-D76DB72BBF1E}" presName="dstNode" presStyleLbl="node1" presStyleIdx="0" presStyleCnt="6"/>
      <dgm:spPr/>
      <dgm:t>
        <a:bodyPr/>
        <a:lstStyle/>
        <a:p>
          <a:endParaRPr lang="es-VE"/>
        </a:p>
      </dgm:t>
    </dgm:pt>
    <dgm:pt modelId="{8788CC6D-9E6A-4F22-B955-5795BAAD1158}" type="pres">
      <dgm:prSet presAssocID="{CF9CFAAC-5922-44D8-A6EE-B534DBF88C93}" presName="text_1" presStyleLbl="node1" presStyleIdx="0" presStyleCnt="6">
        <dgm:presLayoutVars>
          <dgm:bulletEnabled val="1"/>
        </dgm:presLayoutVars>
      </dgm:prSet>
      <dgm:spPr/>
      <dgm:t>
        <a:bodyPr/>
        <a:lstStyle/>
        <a:p>
          <a:endParaRPr lang="es-VE"/>
        </a:p>
      </dgm:t>
    </dgm:pt>
    <dgm:pt modelId="{D5D7825C-2449-4D08-9FEA-6373D93F38D1}" type="pres">
      <dgm:prSet presAssocID="{CF9CFAAC-5922-44D8-A6EE-B534DBF88C93}" presName="accent_1" presStyleCnt="0"/>
      <dgm:spPr/>
      <dgm:t>
        <a:bodyPr/>
        <a:lstStyle/>
        <a:p>
          <a:endParaRPr lang="es-VE"/>
        </a:p>
      </dgm:t>
    </dgm:pt>
    <dgm:pt modelId="{9EB43A41-8A9A-4717-86A3-E5AD5532F630}" type="pres">
      <dgm:prSet presAssocID="{CF9CFAAC-5922-44D8-A6EE-B534DBF88C93}" presName="accentRepeatNode" presStyleLbl="solidFgAcc1" presStyleIdx="0" presStyleCnt="6"/>
      <dgm:spPr/>
      <dgm:t>
        <a:bodyPr/>
        <a:lstStyle/>
        <a:p>
          <a:endParaRPr lang="es-VE"/>
        </a:p>
      </dgm:t>
    </dgm:pt>
    <dgm:pt modelId="{B52CF519-AB2B-41C9-A577-809DA4A0C263}" type="pres">
      <dgm:prSet presAssocID="{CB480856-1C9E-46F3-A369-BE34819F2CC8}" presName="text_2" presStyleLbl="node1" presStyleIdx="1" presStyleCnt="6">
        <dgm:presLayoutVars>
          <dgm:bulletEnabled val="1"/>
        </dgm:presLayoutVars>
      </dgm:prSet>
      <dgm:spPr/>
      <dgm:t>
        <a:bodyPr/>
        <a:lstStyle/>
        <a:p>
          <a:endParaRPr lang="es-VE"/>
        </a:p>
      </dgm:t>
    </dgm:pt>
    <dgm:pt modelId="{DF4076DF-1C62-4FBA-B884-76DC1F7D61E6}" type="pres">
      <dgm:prSet presAssocID="{CB480856-1C9E-46F3-A369-BE34819F2CC8}" presName="accent_2" presStyleCnt="0"/>
      <dgm:spPr/>
      <dgm:t>
        <a:bodyPr/>
        <a:lstStyle/>
        <a:p>
          <a:endParaRPr lang="es-VE"/>
        </a:p>
      </dgm:t>
    </dgm:pt>
    <dgm:pt modelId="{E00C4F6B-0D4D-4A49-BB13-129EDE7A9C65}" type="pres">
      <dgm:prSet presAssocID="{CB480856-1C9E-46F3-A369-BE34819F2CC8}" presName="accentRepeatNode" presStyleLbl="solidFgAcc1" presStyleIdx="1" presStyleCnt="6"/>
      <dgm:spPr/>
      <dgm:t>
        <a:bodyPr/>
        <a:lstStyle/>
        <a:p>
          <a:endParaRPr lang="es-VE"/>
        </a:p>
      </dgm:t>
    </dgm:pt>
    <dgm:pt modelId="{A39581B7-8DDD-41A5-A686-2812E84F19A4}" type="pres">
      <dgm:prSet presAssocID="{2713CC88-616D-4088-8BBF-1CBB58D99491}" presName="text_3" presStyleLbl="node1" presStyleIdx="2" presStyleCnt="6">
        <dgm:presLayoutVars>
          <dgm:bulletEnabled val="1"/>
        </dgm:presLayoutVars>
      </dgm:prSet>
      <dgm:spPr/>
      <dgm:t>
        <a:bodyPr/>
        <a:lstStyle/>
        <a:p>
          <a:endParaRPr lang="es-VE"/>
        </a:p>
      </dgm:t>
    </dgm:pt>
    <dgm:pt modelId="{8515D679-D154-4338-8538-B1FB16953CA0}" type="pres">
      <dgm:prSet presAssocID="{2713CC88-616D-4088-8BBF-1CBB58D99491}" presName="accent_3" presStyleCnt="0"/>
      <dgm:spPr/>
      <dgm:t>
        <a:bodyPr/>
        <a:lstStyle/>
        <a:p>
          <a:endParaRPr lang="es-VE"/>
        </a:p>
      </dgm:t>
    </dgm:pt>
    <dgm:pt modelId="{083BE068-A2FC-4B63-A125-BB6728034709}" type="pres">
      <dgm:prSet presAssocID="{2713CC88-616D-4088-8BBF-1CBB58D99491}" presName="accentRepeatNode" presStyleLbl="solidFgAcc1" presStyleIdx="2" presStyleCnt="6"/>
      <dgm:spPr/>
      <dgm:t>
        <a:bodyPr/>
        <a:lstStyle/>
        <a:p>
          <a:endParaRPr lang="es-VE"/>
        </a:p>
      </dgm:t>
    </dgm:pt>
    <dgm:pt modelId="{9471255A-620A-460C-AE9F-53B85564ABA5}" type="pres">
      <dgm:prSet presAssocID="{2F4E412B-77D0-4194-A366-94B21AE8EE4B}" presName="text_4" presStyleLbl="node1" presStyleIdx="3" presStyleCnt="6">
        <dgm:presLayoutVars>
          <dgm:bulletEnabled val="1"/>
        </dgm:presLayoutVars>
      </dgm:prSet>
      <dgm:spPr/>
      <dgm:t>
        <a:bodyPr/>
        <a:lstStyle/>
        <a:p>
          <a:endParaRPr lang="es-VE"/>
        </a:p>
      </dgm:t>
    </dgm:pt>
    <dgm:pt modelId="{E639C370-EF50-4881-86E0-A299776B14E9}" type="pres">
      <dgm:prSet presAssocID="{2F4E412B-77D0-4194-A366-94B21AE8EE4B}" presName="accent_4" presStyleCnt="0"/>
      <dgm:spPr/>
      <dgm:t>
        <a:bodyPr/>
        <a:lstStyle/>
        <a:p>
          <a:endParaRPr lang="es-VE"/>
        </a:p>
      </dgm:t>
    </dgm:pt>
    <dgm:pt modelId="{57C5D34B-5193-4DEA-A79C-5137CBFFD248}" type="pres">
      <dgm:prSet presAssocID="{2F4E412B-77D0-4194-A366-94B21AE8EE4B}" presName="accentRepeatNode" presStyleLbl="solidFgAcc1" presStyleIdx="3" presStyleCnt="6"/>
      <dgm:spPr/>
      <dgm:t>
        <a:bodyPr/>
        <a:lstStyle/>
        <a:p>
          <a:endParaRPr lang="es-VE"/>
        </a:p>
      </dgm:t>
    </dgm:pt>
    <dgm:pt modelId="{98AD3899-CCC1-46AE-A40A-96300237A235}" type="pres">
      <dgm:prSet presAssocID="{71E8873C-6142-4EEB-92F8-513F85E3A004}" presName="text_5" presStyleLbl="node1" presStyleIdx="4" presStyleCnt="6">
        <dgm:presLayoutVars>
          <dgm:bulletEnabled val="1"/>
        </dgm:presLayoutVars>
      </dgm:prSet>
      <dgm:spPr/>
      <dgm:t>
        <a:bodyPr/>
        <a:lstStyle/>
        <a:p>
          <a:endParaRPr lang="es-VE"/>
        </a:p>
      </dgm:t>
    </dgm:pt>
    <dgm:pt modelId="{34F9B373-2447-42A9-A9EC-877E290FF409}" type="pres">
      <dgm:prSet presAssocID="{71E8873C-6142-4EEB-92F8-513F85E3A004}" presName="accent_5" presStyleCnt="0"/>
      <dgm:spPr/>
      <dgm:t>
        <a:bodyPr/>
        <a:lstStyle/>
        <a:p>
          <a:endParaRPr lang="es-VE"/>
        </a:p>
      </dgm:t>
    </dgm:pt>
    <dgm:pt modelId="{99E68EFD-61DE-4EB4-8A68-ADBAA6CAAA3C}" type="pres">
      <dgm:prSet presAssocID="{71E8873C-6142-4EEB-92F8-513F85E3A004}" presName="accentRepeatNode" presStyleLbl="solidFgAcc1" presStyleIdx="4" presStyleCnt="6"/>
      <dgm:spPr/>
      <dgm:t>
        <a:bodyPr/>
        <a:lstStyle/>
        <a:p>
          <a:endParaRPr lang="es-VE"/>
        </a:p>
      </dgm:t>
    </dgm:pt>
    <dgm:pt modelId="{BB6C67E2-D0A8-492A-80DA-C68F60090483}" type="pres">
      <dgm:prSet presAssocID="{1971B4C1-3368-4021-8C49-CA513F3DF76E}" presName="text_6" presStyleLbl="node1" presStyleIdx="5" presStyleCnt="6">
        <dgm:presLayoutVars>
          <dgm:bulletEnabled val="1"/>
        </dgm:presLayoutVars>
      </dgm:prSet>
      <dgm:spPr/>
      <dgm:t>
        <a:bodyPr/>
        <a:lstStyle/>
        <a:p>
          <a:endParaRPr lang="es-VE"/>
        </a:p>
      </dgm:t>
    </dgm:pt>
    <dgm:pt modelId="{D5603325-8FD9-44E5-AFD6-F3FECB1ABA92}" type="pres">
      <dgm:prSet presAssocID="{1971B4C1-3368-4021-8C49-CA513F3DF76E}" presName="accent_6" presStyleCnt="0"/>
      <dgm:spPr/>
      <dgm:t>
        <a:bodyPr/>
        <a:lstStyle/>
        <a:p>
          <a:endParaRPr lang="es-VE"/>
        </a:p>
      </dgm:t>
    </dgm:pt>
    <dgm:pt modelId="{2F9FA97A-432D-4783-909C-C3331AF11F59}" type="pres">
      <dgm:prSet presAssocID="{1971B4C1-3368-4021-8C49-CA513F3DF76E}" presName="accentRepeatNode" presStyleLbl="solidFgAcc1" presStyleIdx="5" presStyleCnt="6"/>
      <dgm:spPr/>
      <dgm:t>
        <a:bodyPr/>
        <a:lstStyle/>
        <a:p>
          <a:endParaRPr lang="es-VE"/>
        </a:p>
      </dgm:t>
    </dgm:pt>
  </dgm:ptLst>
  <dgm:cxnLst>
    <dgm:cxn modelId="{2B1EC299-7CA6-4C1D-90A4-A80C5C4DDB22}" srcId="{59619FF7-26F8-4D99-BE89-D76DB72BBF1E}" destId="{CB480856-1C9E-46F3-A369-BE34819F2CC8}" srcOrd="1" destOrd="0" parTransId="{9759A65A-D4F0-4563-96CC-4A850EA20D31}" sibTransId="{713DEAE9-243D-48BF-BB8C-F52D52447F27}"/>
    <dgm:cxn modelId="{8D3FE998-0C18-495D-BC7D-B46A6336C2F5}" type="presOf" srcId="{59619FF7-26F8-4D99-BE89-D76DB72BBF1E}" destId="{34CEB1C5-6412-407A-87C6-F0BDBAB42471}" srcOrd="0" destOrd="0" presId="urn:microsoft.com/office/officeart/2008/layout/VerticalCurvedList"/>
    <dgm:cxn modelId="{DCA4BF9C-4D36-46DD-8D05-1AE036E6E81C}" type="presOf" srcId="{CB480856-1C9E-46F3-A369-BE34819F2CC8}" destId="{B52CF519-AB2B-41C9-A577-809DA4A0C263}" srcOrd="0" destOrd="0" presId="urn:microsoft.com/office/officeart/2008/layout/VerticalCurvedList"/>
    <dgm:cxn modelId="{DE38B9F6-AD2B-4147-B7FE-63B76BE7C6DB}" srcId="{59619FF7-26F8-4D99-BE89-D76DB72BBF1E}" destId="{2713CC88-616D-4088-8BBF-1CBB58D99491}" srcOrd="2" destOrd="0" parTransId="{2A27C38C-A138-4ECF-902D-02E242217421}" sibTransId="{CEFC9971-57B2-4851-844A-1F960F1856E7}"/>
    <dgm:cxn modelId="{34977279-D3BF-4848-8C95-B0C4C57C0C2C}" srcId="{59619FF7-26F8-4D99-BE89-D76DB72BBF1E}" destId="{71E8873C-6142-4EEB-92F8-513F85E3A004}" srcOrd="4" destOrd="0" parTransId="{EE69EB3A-9799-48CF-98D5-2363FAD5A87C}" sibTransId="{60F523E1-0727-4FC0-AD3D-05DCBC277375}"/>
    <dgm:cxn modelId="{284482D7-346E-480B-87E9-102393FCF65B}" srcId="{59619FF7-26F8-4D99-BE89-D76DB72BBF1E}" destId="{2F4E412B-77D0-4194-A366-94B21AE8EE4B}" srcOrd="3" destOrd="0" parTransId="{D2786863-79B3-4995-BE00-D8DFECB96660}" sibTransId="{DE908094-C45D-4E42-960D-24BD86850B90}"/>
    <dgm:cxn modelId="{1EBC2278-11F4-4EB3-8561-3823BF86FE82}" type="presOf" srcId="{CF9CFAAC-5922-44D8-A6EE-B534DBF88C93}" destId="{8788CC6D-9E6A-4F22-B955-5795BAAD1158}" srcOrd="0" destOrd="0" presId="urn:microsoft.com/office/officeart/2008/layout/VerticalCurvedList"/>
    <dgm:cxn modelId="{6886021D-413B-4432-A2CD-A9DC48569D2C}" type="presOf" srcId="{2F4E412B-77D0-4194-A366-94B21AE8EE4B}" destId="{9471255A-620A-460C-AE9F-53B85564ABA5}" srcOrd="0" destOrd="0" presId="urn:microsoft.com/office/officeart/2008/layout/VerticalCurvedList"/>
    <dgm:cxn modelId="{8AE12B40-481C-4A4B-ABAD-ABC374961E8F}" type="presOf" srcId="{2713CC88-616D-4088-8BBF-1CBB58D99491}" destId="{A39581B7-8DDD-41A5-A686-2812E84F19A4}" srcOrd="0" destOrd="0" presId="urn:microsoft.com/office/officeart/2008/layout/VerticalCurvedList"/>
    <dgm:cxn modelId="{F8267B8B-4F15-4076-AC30-03EC4B363681}" type="presOf" srcId="{1971B4C1-3368-4021-8C49-CA513F3DF76E}" destId="{BB6C67E2-D0A8-492A-80DA-C68F60090483}" srcOrd="0" destOrd="0" presId="urn:microsoft.com/office/officeart/2008/layout/VerticalCurvedList"/>
    <dgm:cxn modelId="{2C72E2E2-84CC-40B1-8BB5-A4AE189BB615}" type="presOf" srcId="{71E8873C-6142-4EEB-92F8-513F85E3A004}" destId="{98AD3899-CCC1-46AE-A40A-96300237A235}" srcOrd="0" destOrd="0" presId="urn:microsoft.com/office/officeart/2008/layout/VerticalCurvedList"/>
    <dgm:cxn modelId="{46267560-F8EF-4463-9C10-2601F6BE45F3}" srcId="{59619FF7-26F8-4D99-BE89-D76DB72BBF1E}" destId="{1971B4C1-3368-4021-8C49-CA513F3DF76E}" srcOrd="5" destOrd="0" parTransId="{8D5B5033-C86D-437C-8C5C-2B567C6F8E54}" sibTransId="{EC080C96-0950-487B-84C4-47FC518CE3FF}"/>
    <dgm:cxn modelId="{75596BA8-EDAB-44F7-87A9-F172EA342626}" srcId="{59619FF7-26F8-4D99-BE89-D76DB72BBF1E}" destId="{CF9CFAAC-5922-44D8-A6EE-B534DBF88C93}" srcOrd="0" destOrd="0" parTransId="{3C68EAAD-1071-44F1-A859-CD44E3187CB0}" sibTransId="{4A3225E3-2398-439A-8083-330DA7DA93AF}"/>
    <dgm:cxn modelId="{FB069500-6216-47FF-B11F-F8FA557F9C90}" type="presOf" srcId="{4A3225E3-2398-439A-8083-330DA7DA93AF}" destId="{EB96EED9-3003-48DF-8DA3-B231DBE6C887}" srcOrd="0" destOrd="0" presId="urn:microsoft.com/office/officeart/2008/layout/VerticalCurvedList"/>
    <dgm:cxn modelId="{E94A6863-E94D-4EAB-81D9-08F62E3C8EFC}" type="presParOf" srcId="{34CEB1C5-6412-407A-87C6-F0BDBAB42471}" destId="{31EAC46C-1FE4-491A-96B1-FB777C83AA04}" srcOrd="0" destOrd="0" presId="urn:microsoft.com/office/officeart/2008/layout/VerticalCurvedList"/>
    <dgm:cxn modelId="{09B455E0-BA70-4564-8B83-F02077A6CBF1}" type="presParOf" srcId="{31EAC46C-1FE4-491A-96B1-FB777C83AA04}" destId="{C2CBD35C-49FE-4C4B-814F-45B9242DD4FB}" srcOrd="0" destOrd="0" presId="urn:microsoft.com/office/officeart/2008/layout/VerticalCurvedList"/>
    <dgm:cxn modelId="{C1C460B4-E839-4D26-A775-B267D412DCF9}" type="presParOf" srcId="{C2CBD35C-49FE-4C4B-814F-45B9242DD4FB}" destId="{D9AD8637-8BEA-4CBF-ACC9-037AB0031FE0}" srcOrd="0" destOrd="0" presId="urn:microsoft.com/office/officeart/2008/layout/VerticalCurvedList"/>
    <dgm:cxn modelId="{0A529611-CD74-40B4-93CB-AA1059A14CD9}" type="presParOf" srcId="{C2CBD35C-49FE-4C4B-814F-45B9242DD4FB}" destId="{EB96EED9-3003-48DF-8DA3-B231DBE6C887}" srcOrd="1" destOrd="0" presId="urn:microsoft.com/office/officeart/2008/layout/VerticalCurvedList"/>
    <dgm:cxn modelId="{780B0250-2F91-4225-A5A8-28E35D6322DE}" type="presParOf" srcId="{C2CBD35C-49FE-4C4B-814F-45B9242DD4FB}" destId="{46E90D12-95D8-4332-BD40-906A36828545}" srcOrd="2" destOrd="0" presId="urn:microsoft.com/office/officeart/2008/layout/VerticalCurvedList"/>
    <dgm:cxn modelId="{0931FFB7-9916-4CF1-BCD3-E196C127DA6F}" type="presParOf" srcId="{C2CBD35C-49FE-4C4B-814F-45B9242DD4FB}" destId="{7454CAD7-7769-4D67-B062-ADCC60723611}" srcOrd="3" destOrd="0" presId="urn:microsoft.com/office/officeart/2008/layout/VerticalCurvedList"/>
    <dgm:cxn modelId="{C5EA1658-6F3B-47A6-AE9B-B10CDE968DB8}" type="presParOf" srcId="{31EAC46C-1FE4-491A-96B1-FB777C83AA04}" destId="{8788CC6D-9E6A-4F22-B955-5795BAAD1158}" srcOrd="1" destOrd="0" presId="urn:microsoft.com/office/officeart/2008/layout/VerticalCurvedList"/>
    <dgm:cxn modelId="{0023DE35-A565-4E20-B617-F087BC2C21F1}" type="presParOf" srcId="{31EAC46C-1FE4-491A-96B1-FB777C83AA04}" destId="{D5D7825C-2449-4D08-9FEA-6373D93F38D1}" srcOrd="2" destOrd="0" presId="urn:microsoft.com/office/officeart/2008/layout/VerticalCurvedList"/>
    <dgm:cxn modelId="{D45748F4-9788-45E9-8FFD-DF204BB23FE4}" type="presParOf" srcId="{D5D7825C-2449-4D08-9FEA-6373D93F38D1}" destId="{9EB43A41-8A9A-4717-86A3-E5AD5532F630}" srcOrd="0" destOrd="0" presId="urn:microsoft.com/office/officeart/2008/layout/VerticalCurvedList"/>
    <dgm:cxn modelId="{F9838D5A-6BF0-4514-8A9E-894C9F79AFCC}" type="presParOf" srcId="{31EAC46C-1FE4-491A-96B1-FB777C83AA04}" destId="{B52CF519-AB2B-41C9-A577-809DA4A0C263}" srcOrd="3" destOrd="0" presId="urn:microsoft.com/office/officeart/2008/layout/VerticalCurvedList"/>
    <dgm:cxn modelId="{B225E401-8C67-4341-BFB0-7E6AF1F26139}" type="presParOf" srcId="{31EAC46C-1FE4-491A-96B1-FB777C83AA04}" destId="{DF4076DF-1C62-4FBA-B884-76DC1F7D61E6}" srcOrd="4" destOrd="0" presId="urn:microsoft.com/office/officeart/2008/layout/VerticalCurvedList"/>
    <dgm:cxn modelId="{1BDC1F20-3A32-4B16-99F1-5ECB1E74D230}" type="presParOf" srcId="{DF4076DF-1C62-4FBA-B884-76DC1F7D61E6}" destId="{E00C4F6B-0D4D-4A49-BB13-129EDE7A9C65}" srcOrd="0" destOrd="0" presId="urn:microsoft.com/office/officeart/2008/layout/VerticalCurvedList"/>
    <dgm:cxn modelId="{5041DD32-3785-4735-B991-0EAEA9BCB1A8}" type="presParOf" srcId="{31EAC46C-1FE4-491A-96B1-FB777C83AA04}" destId="{A39581B7-8DDD-41A5-A686-2812E84F19A4}" srcOrd="5" destOrd="0" presId="urn:microsoft.com/office/officeart/2008/layout/VerticalCurvedList"/>
    <dgm:cxn modelId="{72BD1AFB-70D7-440F-A142-D2F304F14769}" type="presParOf" srcId="{31EAC46C-1FE4-491A-96B1-FB777C83AA04}" destId="{8515D679-D154-4338-8538-B1FB16953CA0}" srcOrd="6" destOrd="0" presId="urn:microsoft.com/office/officeart/2008/layout/VerticalCurvedList"/>
    <dgm:cxn modelId="{47145760-A5AF-4789-9351-EBBA538A88C0}" type="presParOf" srcId="{8515D679-D154-4338-8538-B1FB16953CA0}" destId="{083BE068-A2FC-4B63-A125-BB6728034709}" srcOrd="0" destOrd="0" presId="urn:microsoft.com/office/officeart/2008/layout/VerticalCurvedList"/>
    <dgm:cxn modelId="{BC4D3B58-1759-4F55-9970-BE7CD60E33BA}" type="presParOf" srcId="{31EAC46C-1FE4-491A-96B1-FB777C83AA04}" destId="{9471255A-620A-460C-AE9F-53B85564ABA5}" srcOrd="7" destOrd="0" presId="urn:microsoft.com/office/officeart/2008/layout/VerticalCurvedList"/>
    <dgm:cxn modelId="{C2C0C50E-00E2-4580-8DC0-C967ECE896F7}" type="presParOf" srcId="{31EAC46C-1FE4-491A-96B1-FB777C83AA04}" destId="{E639C370-EF50-4881-86E0-A299776B14E9}" srcOrd="8" destOrd="0" presId="urn:microsoft.com/office/officeart/2008/layout/VerticalCurvedList"/>
    <dgm:cxn modelId="{1C45CC09-2A9A-4D64-BCFF-4258F6F178AB}" type="presParOf" srcId="{E639C370-EF50-4881-86E0-A299776B14E9}" destId="{57C5D34B-5193-4DEA-A79C-5137CBFFD248}" srcOrd="0" destOrd="0" presId="urn:microsoft.com/office/officeart/2008/layout/VerticalCurvedList"/>
    <dgm:cxn modelId="{1E156161-72DB-4E33-9506-0580462EC831}" type="presParOf" srcId="{31EAC46C-1FE4-491A-96B1-FB777C83AA04}" destId="{98AD3899-CCC1-46AE-A40A-96300237A235}" srcOrd="9" destOrd="0" presId="urn:microsoft.com/office/officeart/2008/layout/VerticalCurvedList"/>
    <dgm:cxn modelId="{12C6776B-315C-487D-B1F4-6476947004D0}" type="presParOf" srcId="{31EAC46C-1FE4-491A-96B1-FB777C83AA04}" destId="{34F9B373-2447-42A9-A9EC-877E290FF409}" srcOrd="10" destOrd="0" presId="urn:microsoft.com/office/officeart/2008/layout/VerticalCurvedList"/>
    <dgm:cxn modelId="{0A7CFD41-7FD3-4C4B-90AE-C1D48272514D}" type="presParOf" srcId="{34F9B373-2447-42A9-A9EC-877E290FF409}" destId="{99E68EFD-61DE-4EB4-8A68-ADBAA6CAAA3C}" srcOrd="0" destOrd="0" presId="urn:microsoft.com/office/officeart/2008/layout/VerticalCurvedList"/>
    <dgm:cxn modelId="{0D07EA1E-7D3F-421A-8B8A-C5D34F9C5DA8}" type="presParOf" srcId="{31EAC46C-1FE4-491A-96B1-FB777C83AA04}" destId="{BB6C67E2-D0A8-492A-80DA-C68F60090483}" srcOrd="11" destOrd="0" presId="urn:microsoft.com/office/officeart/2008/layout/VerticalCurvedList"/>
    <dgm:cxn modelId="{B7DE77FA-4EA5-45B9-89A6-40CB98F4FAF7}" type="presParOf" srcId="{31EAC46C-1FE4-491A-96B1-FB777C83AA04}" destId="{D5603325-8FD9-44E5-AFD6-F3FECB1ABA92}" srcOrd="12" destOrd="0" presId="urn:microsoft.com/office/officeart/2008/layout/VerticalCurvedList"/>
    <dgm:cxn modelId="{1E8F2370-EFC3-4F5F-BDD4-19A31DE51ED9}" type="presParOf" srcId="{D5603325-8FD9-44E5-AFD6-F3FECB1ABA92}" destId="{2F9FA97A-432D-4783-909C-C3331AF11F5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A9D9C-25FB-44CB-A3E1-106EC49EC457}"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s-VE"/>
        </a:p>
      </dgm:t>
    </dgm:pt>
    <dgm:pt modelId="{F58CFA3D-2447-4FC5-9652-97E41AF9E957}">
      <dgm:prSet custT="1"/>
      <dgm:spPr/>
      <dgm:t>
        <a:bodyPr/>
        <a:lstStyle/>
        <a:p>
          <a:pPr algn="ctr" rtl="0"/>
          <a:endParaRPr lang="es-VE" sz="1800" dirty="0" smtClean="0">
            <a:latin typeface="Bernard MT Condensed" panose="02050806060905020404" pitchFamily="18" charset="0"/>
          </a:endParaRPr>
        </a:p>
        <a:p>
          <a:pPr algn="ctr" rtl="0"/>
          <a:r>
            <a:rPr lang="es-VE" sz="1800" dirty="0" smtClean="0">
              <a:latin typeface="Bernard MT Condensed" panose="02050806060905020404" pitchFamily="18" charset="0"/>
            </a:rPr>
            <a:t>*La carga de TA/FA se dividió en 3 subgrupos </a:t>
          </a:r>
          <a:endParaRPr lang="es-VE" sz="1800" dirty="0">
            <a:latin typeface="Bernard MT Condensed" panose="02050806060905020404" pitchFamily="18" charset="0"/>
          </a:endParaRPr>
        </a:p>
      </dgm:t>
    </dgm:pt>
    <dgm:pt modelId="{906FD7BD-3FA7-4C3F-86C1-98F6D4BF6FC2}" type="parTrans" cxnId="{FFF7DF5D-EC5F-48B3-A0CF-AE62B5E07768}">
      <dgm:prSet/>
      <dgm:spPr/>
      <dgm:t>
        <a:bodyPr/>
        <a:lstStyle/>
        <a:p>
          <a:pPr algn="ctr"/>
          <a:endParaRPr lang="es-VE" sz="1600">
            <a:latin typeface="Bernard MT Condensed" panose="02050806060905020404" pitchFamily="18" charset="0"/>
          </a:endParaRPr>
        </a:p>
      </dgm:t>
    </dgm:pt>
    <dgm:pt modelId="{BFA63C3F-5BAA-429F-8D70-922A959D4FD6}" type="sibTrans" cxnId="{FFF7DF5D-EC5F-48B3-A0CF-AE62B5E07768}">
      <dgm:prSet/>
      <dgm:spPr/>
      <dgm:t>
        <a:bodyPr/>
        <a:lstStyle/>
        <a:p>
          <a:pPr algn="ctr"/>
          <a:endParaRPr lang="es-VE" sz="1600">
            <a:latin typeface="Bernard MT Condensed" panose="02050806060905020404" pitchFamily="18" charset="0"/>
          </a:endParaRPr>
        </a:p>
      </dgm:t>
    </dgm:pt>
    <dgm:pt modelId="{405F58C9-E173-4243-ADDD-01607BBE2012}">
      <dgm:prSet custT="1"/>
      <dgm:spPr/>
      <dgm:t>
        <a:bodyPr/>
        <a:lstStyle/>
        <a:p>
          <a:pPr algn="ctr" rtl="0"/>
          <a:r>
            <a:rPr lang="es-VE" sz="2000" dirty="0" smtClean="0">
              <a:latin typeface="Bernard MT Condensed" panose="02050806060905020404" pitchFamily="18" charset="0"/>
            </a:rPr>
            <a:t>Ventanas de 30 días con carga cero de TA/FA</a:t>
          </a:r>
          <a:endParaRPr lang="es-VE" sz="2000" dirty="0">
            <a:latin typeface="Bernard MT Condensed" panose="02050806060905020404" pitchFamily="18" charset="0"/>
          </a:endParaRPr>
        </a:p>
      </dgm:t>
    </dgm:pt>
    <dgm:pt modelId="{9FE1B81F-CA07-45E1-8FFD-EDE3073D2BDA}" type="parTrans" cxnId="{EA4CBCCF-6C4A-4018-A34C-0FE881C006DF}">
      <dgm:prSet/>
      <dgm:spPr/>
      <dgm:t>
        <a:bodyPr/>
        <a:lstStyle/>
        <a:p>
          <a:pPr algn="ctr"/>
          <a:endParaRPr lang="es-VE" sz="1600">
            <a:latin typeface="Bernard MT Condensed" panose="02050806060905020404" pitchFamily="18" charset="0"/>
          </a:endParaRPr>
        </a:p>
      </dgm:t>
    </dgm:pt>
    <dgm:pt modelId="{BFA151EA-4EAD-4F02-841F-809BED01A05D}" type="sibTrans" cxnId="{EA4CBCCF-6C4A-4018-A34C-0FE881C006DF}">
      <dgm:prSet/>
      <dgm:spPr/>
      <dgm:t>
        <a:bodyPr/>
        <a:lstStyle/>
        <a:p>
          <a:pPr algn="ctr"/>
          <a:endParaRPr lang="es-VE" sz="1600">
            <a:latin typeface="Bernard MT Condensed" panose="02050806060905020404" pitchFamily="18" charset="0"/>
          </a:endParaRPr>
        </a:p>
      </dgm:t>
    </dgm:pt>
    <dgm:pt modelId="{121A40AF-6808-42A9-86DA-8C6FDAA2550A}">
      <dgm:prSet custT="1"/>
      <dgm:spPr/>
      <dgm:t>
        <a:bodyPr/>
        <a:lstStyle/>
        <a:p>
          <a:pPr algn="ctr" rtl="0"/>
          <a:r>
            <a:rPr lang="es-VE" sz="2000" dirty="0" smtClean="0">
              <a:latin typeface="Bernard MT Condensed" panose="02050806060905020404" pitchFamily="18" charset="0"/>
            </a:rPr>
            <a:t>Ventanas de 30 días con baja carga de TA/FA </a:t>
          </a:r>
          <a:endParaRPr lang="es-VE" sz="2000" dirty="0">
            <a:latin typeface="Bernard MT Condensed" panose="02050806060905020404" pitchFamily="18" charset="0"/>
          </a:endParaRPr>
        </a:p>
      </dgm:t>
    </dgm:pt>
    <dgm:pt modelId="{76B8779D-A6D0-465E-AABB-77353419CBBC}" type="parTrans" cxnId="{2E20108F-926D-42A6-AD1B-767E975BBAB0}">
      <dgm:prSet/>
      <dgm:spPr/>
      <dgm:t>
        <a:bodyPr/>
        <a:lstStyle/>
        <a:p>
          <a:pPr algn="ctr"/>
          <a:endParaRPr lang="es-VE" sz="1600">
            <a:latin typeface="Bernard MT Condensed" panose="02050806060905020404" pitchFamily="18" charset="0"/>
          </a:endParaRPr>
        </a:p>
      </dgm:t>
    </dgm:pt>
    <dgm:pt modelId="{496312D7-5634-4181-BDC1-4667A95D5D34}" type="sibTrans" cxnId="{2E20108F-926D-42A6-AD1B-767E975BBAB0}">
      <dgm:prSet/>
      <dgm:spPr/>
      <dgm:t>
        <a:bodyPr/>
        <a:lstStyle/>
        <a:p>
          <a:pPr algn="ctr"/>
          <a:endParaRPr lang="es-VE" sz="1600">
            <a:latin typeface="Bernard MT Condensed" panose="02050806060905020404" pitchFamily="18" charset="0"/>
          </a:endParaRPr>
        </a:p>
      </dgm:t>
    </dgm:pt>
    <dgm:pt modelId="{DED012E8-0886-4291-83AD-C9ABFC032575}">
      <dgm:prSet custT="1"/>
      <dgm:spPr/>
      <dgm:t>
        <a:bodyPr/>
        <a:lstStyle/>
        <a:p>
          <a:pPr algn="ctr" rtl="0"/>
          <a:r>
            <a:rPr lang="es-VE" sz="2000" dirty="0" smtClean="0">
              <a:latin typeface="Bernard MT Condensed" panose="02050806060905020404" pitchFamily="18" charset="0"/>
            </a:rPr>
            <a:t>Ventanas de 30 días con una alta carga de TA/FA </a:t>
          </a:r>
          <a:endParaRPr lang="es-VE" sz="2000" dirty="0">
            <a:latin typeface="Bernard MT Condensed" panose="02050806060905020404" pitchFamily="18" charset="0"/>
          </a:endParaRPr>
        </a:p>
      </dgm:t>
    </dgm:pt>
    <dgm:pt modelId="{767CD01E-DD8E-4B75-94AD-2463EA58E3DA}" type="parTrans" cxnId="{14FCCE64-7079-4BA2-B4B9-24FF157C0819}">
      <dgm:prSet/>
      <dgm:spPr/>
      <dgm:t>
        <a:bodyPr/>
        <a:lstStyle/>
        <a:p>
          <a:pPr algn="ctr"/>
          <a:endParaRPr lang="es-VE" sz="1600">
            <a:latin typeface="Bernard MT Condensed" panose="02050806060905020404" pitchFamily="18" charset="0"/>
          </a:endParaRPr>
        </a:p>
      </dgm:t>
    </dgm:pt>
    <dgm:pt modelId="{553172E3-1C0B-4DD6-A7CD-B8C1F66A981D}" type="sibTrans" cxnId="{14FCCE64-7079-4BA2-B4B9-24FF157C0819}">
      <dgm:prSet/>
      <dgm:spPr/>
      <dgm:t>
        <a:bodyPr/>
        <a:lstStyle/>
        <a:p>
          <a:pPr algn="ctr"/>
          <a:endParaRPr lang="es-VE" sz="1600">
            <a:latin typeface="Bernard MT Condensed" panose="02050806060905020404" pitchFamily="18" charset="0"/>
          </a:endParaRPr>
        </a:p>
      </dgm:t>
    </dgm:pt>
    <dgm:pt modelId="{F0DDAD41-95A4-41EE-96EA-EDFB2DDEC324}">
      <dgm:prSet custT="1"/>
      <dgm:spPr/>
      <dgm:t>
        <a:bodyPr/>
        <a:lstStyle/>
        <a:p>
          <a:pPr algn="ctr" rtl="0"/>
          <a:r>
            <a:rPr lang="es-VE" sz="4000" dirty="0" smtClean="0">
              <a:latin typeface="Bernard MT Condensed" panose="02050806060905020404" pitchFamily="18" charset="0"/>
            </a:rPr>
            <a:t>0 </a:t>
          </a:r>
          <a:r>
            <a:rPr lang="es-VE" sz="4000" dirty="0" err="1" smtClean="0">
              <a:latin typeface="Bernard MT Condensed" panose="02050806060905020404" pitchFamily="18" charset="0"/>
            </a:rPr>
            <a:t>Hrs</a:t>
          </a:r>
          <a:endParaRPr lang="es-VE" sz="4000" dirty="0">
            <a:latin typeface="Bernard MT Condensed" panose="02050806060905020404" pitchFamily="18" charset="0"/>
          </a:endParaRPr>
        </a:p>
      </dgm:t>
    </dgm:pt>
    <dgm:pt modelId="{1D2422D1-C923-45B3-B9EB-C00345A050C3}" type="parTrans" cxnId="{6D4189BD-9F3C-4775-9C65-DCF52F7D825D}">
      <dgm:prSet/>
      <dgm:spPr/>
      <dgm:t>
        <a:bodyPr/>
        <a:lstStyle/>
        <a:p>
          <a:pPr algn="ctr"/>
          <a:endParaRPr lang="es-VE" sz="1600"/>
        </a:p>
      </dgm:t>
    </dgm:pt>
    <dgm:pt modelId="{C4D04BFA-DCFE-4B67-B096-A9B6AD492DE7}" type="sibTrans" cxnId="{6D4189BD-9F3C-4775-9C65-DCF52F7D825D}">
      <dgm:prSet/>
      <dgm:spPr/>
      <dgm:t>
        <a:bodyPr/>
        <a:lstStyle/>
        <a:p>
          <a:pPr algn="ctr"/>
          <a:endParaRPr lang="es-VE" sz="1600"/>
        </a:p>
      </dgm:t>
    </dgm:pt>
    <dgm:pt modelId="{6826DBEE-9C39-4773-83DF-F90A6C29098D}">
      <dgm:prSet custT="1"/>
      <dgm:spPr/>
      <dgm:t>
        <a:bodyPr/>
        <a:lstStyle/>
        <a:p>
          <a:pPr algn="ctr" rtl="0"/>
          <a:r>
            <a:rPr lang="es-VE" sz="4000" dirty="0" smtClean="0">
              <a:latin typeface="Bernard MT Condensed" panose="02050806060905020404" pitchFamily="18" charset="0"/>
            </a:rPr>
            <a:t>&lt;5.5hrs.</a:t>
          </a:r>
          <a:endParaRPr lang="es-VE" sz="4000" dirty="0">
            <a:latin typeface="Bernard MT Condensed" panose="02050806060905020404" pitchFamily="18" charset="0"/>
          </a:endParaRPr>
        </a:p>
      </dgm:t>
    </dgm:pt>
    <dgm:pt modelId="{05E99688-526F-4EB0-8BFE-5575440E94B0}" type="parTrans" cxnId="{4244E1BA-4B8D-40FD-948B-0E07FA95C31D}">
      <dgm:prSet/>
      <dgm:spPr/>
      <dgm:t>
        <a:bodyPr/>
        <a:lstStyle/>
        <a:p>
          <a:pPr algn="ctr"/>
          <a:endParaRPr lang="es-VE" sz="1600"/>
        </a:p>
      </dgm:t>
    </dgm:pt>
    <dgm:pt modelId="{E09059AF-033A-4551-80C6-2B2A38A9C067}" type="sibTrans" cxnId="{4244E1BA-4B8D-40FD-948B-0E07FA95C31D}">
      <dgm:prSet/>
      <dgm:spPr/>
      <dgm:t>
        <a:bodyPr/>
        <a:lstStyle/>
        <a:p>
          <a:pPr algn="ctr"/>
          <a:endParaRPr lang="es-VE" sz="1600"/>
        </a:p>
      </dgm:t>
    </dgm:pt>
    <dgm:pt modelId="{887C97E8-A60F-4545-B649-4E2E979CB047}">
      <dgm:prSet custT="1"/>
      <dgm:spPr/>
      <dgm:t>
        <a:bodyPr/>
        <a:lstStyle/>
        <a:p>
          <a:pPr algn="ctr" rtl="0"/>
          <a:r>
            <a:rPr lang="es-VE" sz="4000" dirty="0" smtClean="0">
              <a:latin typeface="Bernard MT Condensed" panose="02050806060905020404" pitchFamily="18" charset="0"/>
            </a:rPr>
            <a:t>≥ 5.5 hrs</a:t>
          </a:r>
          <a:endParaRPr lang="es-VE" sz="4000" dirty="0">
            <a:latin typeface="Bernard MT Condensed" panose="02050806060905020404" pitchFamily="18" charset="0"/>
          </a:endParaRPr>
        </a:p>
      </dgm:t>
    </dgm:pt>
    <dgm:pt modelId="{DA5FE267-2FB5-4B10-9F76-8238811B97D0}" type="parTrans" cxnId="{02ED7A39-4634-4AC6-A9F2-D05F38289DC3}">
      <dgm:prSet/>
      <dgm:spPr/>
      <dgm:t>
        <a:bodyPr/>
        <a:lstStyle/>
        <a:p>
          <a:pPr algn="ctr"/>
          <a:endParaRPr lang="es-VE" sz="1600"/>
        </a:p>
      </dgm:t>
    </dgm:pt>
    <dgm:pt modelId="{1C74FEDA-6ACF-4AD5-BF6E-E7266BDBAEDD}" type="sibTrans" cxnId="{02ED7A39-4634-4AC6-A9F2-D05F38289DC3}">
      <dgm:prSet/>
      <dgm:spPr/>
      <dgm:t>
        <a:bodyPr/>
        <a:lstStyle/>
        <a:p>
          <a:pPr algn="ctr"/>
          <a:endParaRPr lang="es-VE" sz="1600"/>
        </a:p>
      </dgm:t>
    </dgm:pt>
    <dgm:pt modelId="{535B6B01-ABC0-4562-9923-4CA0DE5BC045}" type="pres">
      <dgm:prSet presAssocID="{A6FA9D9C-25FB-44CB-A3E1-106EC49EC457}" presName="vert0" presStyleCnt="0">
        <dgm:presLayoutVars>
          <dgm:dir/>
          <dgm:animOne val="branch"/>
          <dgm:animLvl val="lvl"/>
        </dgm:presLayoutVars>
      </dgm:prSet>
      <dgm:spPr/>
      <dgm:t>
        <a:bodyPr/>
        <a:lstStyle/>
        <a:p>
          <a:endParaRPr lang="es-VE"/>
        </a:p>
      </dgm:t>
    </dgm:pt>
    <dgm:pt modelId="{83DDA1ED-9A42-4E82-9901-9421644E56D4}" type="pres">
      <dgm:prSet presAssocID="{F58CFA3D-2447-4FC5-9652-97E41AF9E957}" presName="thickLine" presStyleLbl="alignNode1" presStyleIdx="0" presStyleCnt="1"/>
      <dgm:spPr/>
      <dgm:t>
        <a:bodyPr/>
        <a:lstStyle/>
        <a:p>
          <a:endParaRPr lang="es-VE"/>
        </a:p>
      </dgm:t>
    </dgm:pt>
    <dgm:pt modelId="{9270ED41-B365-4DCA-A9AA-D6518F71E9CC}" type="pres">
      <dgm:prSet presAssocID="{F58CFA3D-2447-4FC5-9652-97E41AF9E957}" presName="horz1" presStyleCnt="0"/>
      <dgm:spPr/>
      <dgm:t>
        <a:bodyPr/>
        <a:lstStyle/>
        <a:p>
          <a:endParaRPr lang="es-VE"/>
        </a:p>
      </dgm:t>
    </dgm:pt>
    <dgm:pt modelId="{DA626EFE-F0A5-46ED-A84D-AEE201A0C4EF}" type="pres">
      <dgm:prSet presAssocID="{F58CFA3D-2447-4FC5-9652-97E41AF9E957}" presName="tx1" presStyleLbl="revTx" presStyleIdx="0" presStyleCnt="7"/>
      <dgm:spPr/>
      <dgm:t>
        <a:bodyPr/>
        <a:lstStyle/>
        <a:p>
          <a:endParaRPr lang="es-VE"/>
        </a:p>
      </dgm:t>
    </dgm:pt>
    <dgm:pt modelId="{004D1532-5C13-4ED4-A94B-C19189BF27DC}" type="pres">
      <dgm:prSet presAssocID="{F58CFA3D-2447-4FC5-9652-97E41AF9E957}" presName="vert1" presStyleCnt="0"/>
      <dgm:spPr/>
      <dgm:t>
        <a:bodyPr/>
        <a:lstStyle/>
        <a:p>
          <a:endParaRPr lang="es-VE"/>
        </a:p>
      </dgm:t>
    </dgm:pt>
    <dgm:pt modelId="{0698FB5E-32AC-49D2-ACAB-7115883F8DE0}" type="pres">
      <dgm:prSet presAssocID="{405F58C9-E173-4243-ADDD-01607BBE2012}" presName="vertSpace2a" presStyleCnt="0"/>
      <dgm:spPr/>
      <dgm:t>
        <a:bodyPr/>
        <a:lstStyle/>
        <a:p>
          <a:endParaRPr lang="es-VE"/>
        </a:p>
      </dgm:t>
    </dgm:pt>
    <dgm:pt modelId="{E94ABB5E-51C6-488A-8A6F-127A265C356A}" type="pres">
      <dgm:prSet presAssocID="{405F58C9-E173-4243-ADDD-01607BBE2012}" presName="horz2" presStyleCnt="0"/>
      <dgm:spPr/>
      <dgm:t>
        <a:bodyPr/>
        <a:lstStyle/>
        <a:p>
          <a:endParaRPr lang="es-VE"/>
        </a:p>
      </dgm:t>
    </dgm:pt>
    <dgm:pt modelId="{B4CAD008-5ECF-485F-B0FE-4938917116D6}" type="pres">
      <dgm:prSet presAssocID="{405F58C9-E173-4243-ADDD-01607BBE2012}" presName="horzSpace2" presStyleCnt="0"/>
      <dgm:spPr/>
      <dgm:t>
        <a:bodyPr/>
        <a:lstStyle/>
        <a:p>
          <a:endParaRPr lang="es-VE"/>
        </a:p>
      </dgm:t>
    </dgm:pt>
    <dgm:pt modelId="{ECFAFFFD-5B4E-4D18-9F7A-C3D632E5D8D9}" type="pres">
      <dgm:prSet presAssocID="{405F58C9-E173-4243-ADDD-01607BBE2012}" presName="tx2" presStyleLbl="revTx" presStyleIdx="1" presStyleCnt="7"/>
      <dgm:spPr/>
      <dgm:t>
        <a:bodyPr/>
        <a:lstStyle/>
        <a:p>
          <a:endParaRPr lang="es-VE"/>
        </a:p>
      </dgm:t>
    </dgm:pt>
    <dgm:pt modelId="{EF07FE04-A925-44C5-AEB2-8B7AA4798005}" type="pres">
      <dgm:prSet presAssocID="{405F58C9-E173-4243-ADDD-01607BBE2012}" presName="vert2" presStyleCnt="0"/>
      <dgm:spPr/>
      <dgm:t>
        <a:bodyPr/>
        <a:lstStyle/>
        <a:p>
          <a:endParaRPr lang="es-VE"/>
        </a:p>
      </dgm:t>
    </dgm:pt>
    <dgm:pt modelId="{DCDF7655-E41C-4CF0-B79F-0BE89F461B8D}" type="pres">
      <dgm:prSet presAssocID="{F0DDAD41-95A4-41EE-96EA-EDFB2DDEC324}" presName="horz3" presStyleCnt="0"/>
      <dgm:spPr/>
      <dgm:t>
        <a:bodyPr/>
        <a:lstStyle/>
        <a:p>
          <a:endParaRPr lang="es-VE"/>
        </a:p>
      </dgm:t>
    </dgm:pt>
    <dgm:pt modelId="{CF4A4FF1-3E6B-46D3-B7A1-5B2BA2905E7F}" type="pres">
      <dgm:prSet presAssocID="{F0DDAD41-95A4-41EE-96EA-EDFB2DDEC324}" presName="horzSpace3" presStyleCnt="0"/>
      <dgm:spPr/>
      <dgm:t>
        <a:bodyPr/>
        <a:lstStyle/>
        <a:p>
          <a:endParaRPr lang="es-VE"/>
        </a:p>
      </dgm:t>
    </dgm:pt>
    <dgm:pt modelId="{3600ED98-0965-4904-996F-D7F1E3F8E0A3}" type="pres">
      <dgm:prSet presAssocID="{F0DDAD41-95A4-41EE-96EA-EDFB2DDEC324}" presName="tx3" presStyleLbl="revTx" presStyleIdx="2" presStyleCnt="7"/>
      <dgm:spPr/>
      <dgm:t>
        <a:bodyPr/>
        <a:lstStyle/>
        <a:p>
          <a:endParaRPr lang="es-VE"/>
        </a:p>
      </dgm:t>
    </dgm:pt>
    <dgm:pt modelId="{A6796816-D04F-4974-8B8A-1981D64B3B2B}" type="pres">
      <dgm:prSet presAssocID="{F0DDAD41-95A4-41EE-96EA-EDFB2DDEC324}" presName="vert3" presStyleCnt="0"/>
      <dgm:spPr/>
      <dgm:t>
        <a:bodyPr/>
        <a:lstStyle/>
        <a:p>
          <a:endParaRPr lang="es-VE"/>
        </a:p>
      </dgm:t>
    </dgm:pt>
    <dgm:pt modelId="{9376275A-0971-4CA8-840E-A7B7A006D45D}" type="pres">
      <dgm:prSet presAssocID="{405F58C9-E173-4243-ADDD-01607BBE2012}" presName="thinLine2b" presStyleLbl="callout" presStyleIdx="0" presStyleCnt="3"/>
      <dgm:spPr/>
      <dgm:t>
        <a:bodyPr/>
        <a:lstStyle/>
        <a:p>
          <a:endParaRPr lang="es-VE"/>
        </a:p>
      </dgm:t>
    </dgm:pt>
    <dgm:pt modelId="{14CA34C6-268B-468B-A5E8-E87FCE74D235}" type="pres">
      <dgm:prSet presAssocID="{405F58C9-E173-4243-ADDD-01607BBE2012}" presName="vertSpace2b" presStyleCnt="0"/>
      <dgm:spPr/>
      <dgm:t>
        <a:bodyPr/>
        <a:lstStyle/>
        <a:p>
          <a:endParaRPr lang="es-VE"/>
        </a:p>
      </dgm:t>
    </dgm:pt>
    <dgm:pt modelId="{58DD36F9-1B68-4C94-8993-C24375163EFC}" type="pres">
      <dgm:prSet presAssocID="{121A40AF-6808-42A9-86DA-8C6FDAA2550A}" presName="horz2" presStyleCnt="0"/>
      <dgm:spPr/>
      <dgm:t>
        <a:bodyPr/>
        <a:lstStyle/>
        <a:p>
          <a:endParaRPr lang="es-VE"/>
        </a:p>
      </dgm:t>
    </dgm:pt>
    <dgm:pt modelId="{95BC9026-78FE-4E95-8E6B-D10AB64E5765}" type="pres">
      <dgm:prSet presAssocID="{121A40AF-6808-42A9-86DA-8C6FDAA2550A}" presName="horzSpace2" presStyleCnt="0"/>
      <dgm:spPr/>
      <dgm:t>
        <a:bodyPr/>
        <a:lstStyle/>
        <a:p>
          <a:endParaRPr lang="es-VE"/>
        </a:p>
      </dgm:t>
    </dgm:pt>
    <dgm:pt modelId="{AA96D17E-EE87-4B1F-8201-2BB6CD356561}" type="pres">
      <dgm:prSet presAssocID="{121A40AF-6808-42A9-86DA-8C6FDAA2550A}" presName="tx2" presStyleLbl="revTx" presStyleIdx="3" presStyleCnt="7"/>
      <dgm:spPr/>
      <dgm:t>
        <a:bodyPr/>
        <a:lstStyle/>
        <a:p>
          <a:endParaRPr lang="es-VE"/>
        </a:p>
      </dgm:t>
    </dgm:pt>
    <dgm:pt modelId="{C70B1919-1E34-4B4E-8F63-3732F44DD8F8}" type="pres">
      <dgm:prSet presAssocID="{121A40AF-6808-42A9-86DA-8C6FDAA2550A}" presName="vert2" presStyleCnt="0"/>
      <dgm:spPr/>
      <dgm:t>
        <a:bodyPr/>
        <a:lstStyle/>
        <a:p>
          <a:endParaRPr lang="es-VE"/>
        </a:p>
      </dgm:t>
    </dgm:pt>
    <dgm:pt modelId="{A6B1B105-6B2C-4AD1-90D5-96A389202F2A}" type="pres">
      <dgm:prSet presAssocID="{6826DBEE-9C39-4773-83DF-F90A6C29098D}" presName="horz3" presStyleCnt="0"/>
      <dgm:spPr/>
      <dgm:t>
        <a:bodyPr/>
        <a:lstStyle/>
        <a:p>
          <a:endParaRPr lang="es-VE"/>
        </a:p>
      </dgm:t>
    </dgm:pt>
    <dgm:pt modelId="{12DDBC56-F6C3-4924-ADB1-FA28C982ACD4}" type="pres">
      <dgm:prSet presAssocID="{6826DBEE-9C39-4773-83DF-F90A6C29098D}" presName="horzSpace3" presStyleCnt="0"/>
      <dgm:spPr/>
      <dgm:t>
        <a:bodyPr/>
        <a:lstStyle/>
        <a:p>
          <a:endParaRPr lang="es-VE"/>
        </a:p>
      </dgm:t>
    </dgm:pt>
    <dgm:pt modelId="{443AB718-191B-478D-BBE6-CB82E3F5386E}" type="pres">
      <dgm:prSet presAssocID="{6826DBEE-9C39-4773-83DF-F90A6C29098D}" presName="tx3" presStyleLbl="revTx" presStyleIdx="4" presStyleCnt="7"/>
      <dgm:spPr/>
      <dgm:t>
        <a:bodyPr/>
        <a:lstStyle/>
        <a:p>
          <a:endParaRPr lang="es-VE"/>
        </a:p>
      </dgm:t>
    </dgm:pt>
    <dgm:pt modelId="{AC70FDC9-FDFA-40F2-9909-DCB98DE9A448}" type="pres">
      <dgm:prSet presAssocID="{6826DBEE-9C39-4773-83DF-F90A6C29098D}" presName="vert3" presStyleCnt="0"/>
      <dgm:spPr/>
      <dgm:t>
        <a:bodyPr/>
        <a:lstStyle/>
        <a:p>
          <a:endParaRPr lang="es-VE"/>
        </a:p>
      </dgm:t>
    </dgm:pt>
    <dgm:pt modelId="{941947F4-D899-4EDA-A7E6-EC59AA5FB6E9}" type="pres">
      <dgm:prSet presAssocID="{121A40AF-6808-42A9-86DA-8C6FDAA2550A}" presName="thinLine2b" presStyleLbl="callout" presStyleIdx="1" presStyleCnt="3"/>
      <dgm:spPr/>
      <dgm:t>
        <a:bodyPr/>
        <a:lstStyle/>
        <a:p>
          <a:endParaRPr lang="es-VE"/>
        </a:p>
      </dgm:t>
    </dgm:pt>
    <dgm:pt modelId="{CF418315-1923-4AE4-99C9-F0DF9B7E9891}" type="pres">
      <dgm:prSet presAssocID="{121A40AF-6808-42A9-86DA-8C6FDAA2550A}" presName="vertSpace2b" presStyleCnt="0"/>
      <dgm:spPr/>
      <dgm:t>
        <a:bodyPr/>
        <a:lstStyle/>
        <a:p>
          <a:endParaRPr lang="es-VE"/>
        </a:p>
      </dgm:t>
    </dgm:pt>
    <dgm:pt modelId="{22D8568E-7CB2-446A-9B81-B4F13A59E98B}" type="pres">
      <dgm:prSet presAssocID="{DED012E8-0886-4291-83AD-C9ABFC032575}" presName="horz2" presStyleCnt="0"/>
      <dgm:spPr/>
      <dgm:t>
        <a:bodyPr/>
        <a:lstStyle/>
        <a:p>
          <a:endParaRPr lang="es-VE"/>
        </a:p>
      </dgm:t>
    </dgm:pt>
    <dgm:pt modelId="{7BBEFED8-DE4E-4B19-A9E4-E9E6B58BBACF}" type="pres">
      <dgm:prSet presAssocID="{DED012E8-0886-4291-83AD-C9ABFC032575}" presName="horzSpace2" presStyleCnt="0"/>
      <dgm:spPr/>
      <dgm:t>
        <a:bodyPr/>
        <a:lstStyle/>
        <a:p>
          <a:endParaRPr lang="es-VE"/>
        </a:p>
      </dgm:t>
    </dgm:pt>
    <dgm:pt modelId="{3332EA65-FED7-42DF-A114-A5177CD83C2A}" type="pres">
      <dgm:prSet presAssocID="{DED012E8-0886-4291-83AD-C9ABFC032575}" presName="tx2" presStyleLbl="revTx" presStyleIdx="5" presStyleCnt="7"/>
      <dgm:spPr/>
      <dgm:t>
        <a:bodyPr/>
        <a:lstStyle/>
        <a:p>
          <a:endParaRPr lang="es-VE"/>
        </a:p>
      </dgm:t>
    </dgm:pt>
    <dgm:pt modelId="{99168C8D-1B15-4553-B54F-2DCC4F788B4B}" type="pres">
      <dgm:prSet presAssocID="{DED012E8-0886-4291-83AD-C9ABFC032575}" presName="vert2" presStyleCnt="0"/>
      <dgm:spPr/>
      <dgm:t>
        <a:bodyPr/>
        <a:lstStyle/>
        <a:p>
          <a:endParaRPr lang="es-VE"/>
        </a:p>
      </dgm:t>
    </dgm:pt>
    <dgm:pt modelId="{5D87BB97-458A-427E-A3D7-4C05DD6C165A}" type="pres">
      <dgm:prSet presAssocID="{887C97E8-A60F-4545-B649-4E2E979CB047}" presName="horz3" presStyleCnt="0"/>
      <dgm:spPr/>
      <dgm:t>
        <a:bodyPr/>
        <a:lstStyle/>
        <a:p>
          <a:endParaRPr lang="es-VE"/>
        </a:p>
      </dgm:t>
    </dgm:pt>
    <dgm:pt modelId="{1CC2A2E8-2D43-4A0B-A2B2-05ADDCF5B1DD}" type="pres">
      <dgm:prSet presAssocID="{887C97E8-A60F-4545-B649-4E2E979CB047}" presName="horzSpace3" presStyleCnt="0"/>
      <dgm:spPr/>
      <dgm:t>
        <a:bodyPr/>
        <a:lstStyle/>
        <a:p>
          <a:endParaRPr lang="es-VE"/>
        </a:p>
      </dgm:t>
    </dgm:pt>
    <dgm:pt modelId="{DBF35686-7214-4400-88BA-4E307ACBA959}" type="pres">
      <dgm:prSet presAssocID="{887C97E8-A60F-4545-B649-4E2E979CB047}" presName="tx3" presStyleLbl="revTx" presStyleIdx="6" presStyleCnt="7"/>
      <dgm:spPr/>
      <dgm:t>
        <a:bodyPr/>
        <a:lstStyle/>
        <a:p>
          <a:endParaRPr lang="es-VE"/>
        </a:p>
      </dgm:t>
    </dgm:pt>
    <dgm:pt modelId="{F5EE5C7A-39FE-4400-A216-420E35404F81}" type="pres">
      <dgm:prSet presAssocID="{887C97E8-A60F-4545-B649-4E2E979CB047}" presName="vert3" presStyleCnt="0"/>
      <dgm:spPr/>
      <dgm:t>
        <a:bodyPr/>
        <a:lstStyle/>
        <a:p>
          <a:endParaRPr lang="es-VE"/>
        </a:p>
      </dgm:t>
    </dgm:pt>
    <dgm:pt modelId="{1F1A5CA0-A39E-4C76-B9D3-985188BC537F}" type="pres">
      <dgm:prSet presAssocID="{DED012E8-0886-4291-83AD-C9ABFC032575}" presName="thinLine2b" presStyleLbl="callout" presStyleIdx="2" presStyleCnt="3"/>
      <dgm:spPr/>
      <dgm:t>
        <a:bodyPr/>
        <a:lstStyle/>
        <a:p>
          <a:endParaRPr lang="es-VE"/>
        </a:p>
      </dgm:t>
    </dgm:pt>
    <dgm:pt modelId="{EC5368D8-F394-4A19-BA6A-E68C11A87CB4}" type="pres">
      <dgm:prSet presAssocID="{DED012E8-0886-4291-83AD-C9ABFC032575}" presName="vertSpace2b" presStyleCnt="0"/>
      <dgm:spPr/>
      <dgm:t>
        <a:bodyPr/>
        <a:lstStyle/>
        <a:p>
          <a:endParaRPr lang="es-VE"/>
        </a:p>
      </dgm:t>
    </dgm:pt>
  </dgm:ptLst>
  <dgm:cxnLst>
    <dgm:cxn modelId="{FFF7DF5D-EC5F-48B3-A0CF-AE62B5E07768}" srcId="{A6FA9D9C-25FB-44CB-A3E1-106EC49EC457}" destId="{F58CFA3D-2447-4FC5-9652-97E41AF9E957}" srcOrd="0" destOrd="0" parTransId="{906FD7BD-3FA7-4C3F-86C1-98F6D4BF6FC2}" sibTransId="{BFA63C3F-5BAA-429F-8D70-922A959D4FD6}"/>
    <dgm:cxn modelId="{2E20108F-926D-42A6-AD1B-767E975BBAB0}" srcId="{F58CFA3D-2447-4FC5-9652-97E41AF9E957}" destId="{121A40AF-6808-42A9-86DA-8C6FDAA2550A}" srcOrd="1" destOrd="0" parTransId="{76B8779D-A6D0-465E-AABB-77353419CBBC}" sibTransId="{496312D7-5634-4181-BDC1-4667A95D5D34}"/>
    <dgm:cxn modelId="{44B390C8-B434-4558-BC11-295C993CCD44}" type="presOf" srcId="{DED012E8-0886-4291-83AD-C9ABFC032575}" destId="{3332EA65-FED7-42DF-A114-A5177CD83C2A}" srcOrd="0" destOrd="0" presId="urn:microsoft.com/office/officeart/2008/layout/LinedList"/>
    <dgm:cxn modelId="{02ED7A39-4634-4AC6-A9F2-D05F38289DC3}" srcId="{DED012E8-0886-4291-83AD-C9ABFC032575}" destId="{887C97E8-A60F-4545-B649-4E2E979CB047}" srcOrd="0" destOrd="0" parTransId="{DA5FE267-2FB5-4B10-9F76-8238811B97D0}" sibTransId="{1C74FEDA-6ACF-4AD5-BF6E-E7266BDBAEDD}"/>
    <dgm:cxn modelId="{EA4CBCCF-6C4A-4018-A34C-0FE881C006DF}" srcId="{F58CFA3D-2447-4FC5-9652-97E41AF9E957}" destId="{405F58C9-E173-4243-ADDD-01607BBE2012}" srcOrd="0" destOrd="0" parTransId="{9FE1B81F-CA07-45E1-8FFD-EDE3073D2BDA}" sibTransId="{BFA151EA-4EAD-4F02-841F-809BED01A05D}"/>
    <dgm:cxn modelId="{4244E1BA-4B8D-40FD-948B-0E07FA95C31D}" srcId="{121A40AF-6808-42A9-86DA-8C6FDAA2550A}" destId="{6826DBEE-9C39-4773-83DF-F90A6C29098D}" srcOrd="0" destOrd="0" parTransId="{05E99688-526F-4EB0-8BFE-5575440E94B0}" sibTransId="{E09059AF-033A-4551-80C6-2B2A38A9C067}"/>
    <dgm:cxn modelId="{E14D1BB2-591B-4B86-93E5-96F7244AFCF5}" type="presOf" srcId="{F58CFA3D-2447-4FC5-9652-97E41AF9E957}" destId="{DA626EFE-F0A5-46ED-A84D-AEE201A0C4EF}" srcOrd="0" destOrd="0" presId="urn:microsoft.com/office/officeart/2008/layout/LinedList"/>
    <dgm:cxn modelId="{A907F65E-2239-4F7A-89CC-A26E5A85947A}" type="presOf" srcId="{121A40AF-6808-42A9-86DA-8C6FDAA2550A}" destId="{AA96D17E-EE87-4B1F-8201-2BB6CD356561}" srcOrd="0" destOrd="0" presId="urn:microsoft.com/office/officeart/2008/layout/LinedList"/>
    <dgm:cxn modelId="{CE854555-27F6-491F-984B-1F0A1FA84A9B}" type="presOf" srcId="{6826DBEE-9C39-4773-83DF-F90A6C29098D}" destId="{443AB718-191B-478D-BBE6-CB82E3F5386E}" srcOrd="0" destOrd="0" presId="urn:microsoft.com/office/officeart/2008/layout/LinedList"/>
    <dgm:cxn modelId="{ACA9A800-AB51-4208-8481-060A12322F42}" type="presOf" srcId="{405F58C9-E173-4243-ADDD-01607BBE2012}" destId="{ECFAFFFD-5B4E-4D18-9F7A-C3D632E5D8D9}" srcOrd="0" destOrd="0" presId="urn:microsoft.com/office/officeart/2008/layout/LinedList"/>
    <dgm:cxn modelId="{14FCCE64-7079-4BA2-B4B9-24FF157C0819}" srcId="{F58CFA3D-2447-4FC5-9652-97E41AF9E957}" destId="{DED012E8-0886-4291-83AD-C9ABFC032575}" srcOrd="2" destOrd="0" parTransId="{767CD01E-DD8E-4B75-94AD-2463EA58E3DA}" sibTransId="{553172E3-1C0B-4DD6-A7CD-B8C1F66A981D}"/>
    <dgm:cxn modelId="{C99486E1-115E-4BE0-A2FF-D292D2774E00}" type="presOf" srcId="{A6FA9D9C-25FB-44CB-A3E1-106EC49EC457}" destId="{535B6B01-ABC0-4562-9923-4CA0DE5BC045}" srcOrd="0" destOrd="0" presId="urn:microsoft.com/office/officeart/2008/layout/LinedList"/>
    <dgm:cxn modelId="{35F4BAF6-99AB-4CC8-9C54-82FCB2AED098}" type="presOf" srcId="{887C97E8-A60F-4545-B649-4E2E979CB047}" destId="{DBF35686-7214-4400-88BA-4E307ACBA959}" srcOrd="0" destOrd="0" presId="urn:microsoft.com/office/officeart/2008/layout/LinedList"/>
    <dgm:cxn modelId="{0E225425-FA0C-402B-A748-F73687872822}" type="presOf" srcId="{F0DDAD41-95A4-41EE-96EA-EDFB2DDEC324}" destId="{3600ED98-0965-4904-996F-D7F1E3F8E0A3}" srcOrd="0" destOrd="0" presId="urn:microsoft.com/office/officeart/2008/layout/LinedList"/>
    <dgm:cxn modelId="{6D4189BD-9F3C-4775-9C65-DCF52F7D825D}" srcId="{405F58C9-E173-4243-ADDD-01607BBE2012}" destId="{F0DDAD41-95A4-41EE-96EA-EDFB2DDEC324}" srcOrd="0" destOrd="0" parTransId="{1D2422D1-C923-45B3-B9EB-C00345A050C3}" sibTransId="{C4D04BFA-DCFE-4B67-B096-A9B6AD492DE7}"/>
    <dgm:cxn modelId="{6940390B-A065-40B1-9B07-415B8DF80E21}" type="presParOf" srcId="{535B6B01-ABC0-4562-9923-4CA0DE5BC045}" destId="{83DDA1ED-9A42-4E82-9901-9421644E56D4}" srcOrd="0" destOrd="0" presId="urn:microsoft.com/office/officeart/2008/layout/LinedList"/>
    <dgm:cxn modelId="{3C5838FB-FB5D-4A0E-ABF1-A7D12A2B78AF}" type="presParOf" srcId="{535B6B01-ABC0-4562-9923-4CA0DE5BC045}" destId="{9270ED41-B365-4DCA-A9AA-D6518F71E9CC}" srcOrd="1" destOrd="0" presId="urn:microsoft.com/office/officeart/2008/layout/LinedList"/>
    <dgm:cxn modelId="{1DD6BC48-7C1D-41B1-9B17-5BED1B39CDBE}" type="presParOf" srcId="{9270ED41-B365-4DCA-A9AA-D6518F71E9CC}" destId="{DA626EFE-F0A5-46ED-A84D-AEE201A0C4EF}" srcOrd="0" destOrd="0" presId="urn:microsoft.com/office/officeart/2008/layout/LinedList"/>
    <dgm:cxn modelId="{D59DC092-B9FA-4AC9-A2ED-28B2B51BDE76}" type="presParOf" srcId="{9270ED41-B365-4DCA-A9AA-D6518F71E9CC}" destId="{004D1532-5C13-4ED4-A94B-C19189BF27DC}" srcOrd="1" destOrd="0" presId="urn:microsoft.com/office/officeart/2008/layout/LinedList"/>
    <dgm:cxn modelId="{09EC5645-ED1B-4F9E-B394-0FC1AE39117A}" type="presParOf" srcId="{004D1532-5C13-4ED4-A94B-C19189BF27DC}" destId="{0698FB5E-32AC-49D2-ACAB-7115883F8DE0}" srcOrd="0" destOrd="0" presId="urn:microsoft.com/office/officeart/2008/layout/LinedList"/>
    <dgm:cxn modelId="{2C653B39-5B19-45C3-8F77-F0A7975FD027}" type="presParOf" srcId="{004D1532-5C13-4ED4-A94B-C19189BF27DC}" destId="{E94ABB5E-51C6-488A-8A6F-127A265C356A}" srcOrd="1" destOrd="0" presId="urn:microsoft.com/office/officeart/2008/layout/LinedList"/>
    <dgm:cxn modelId="{48BA011D-B8B2-4E58-9593-5BBAE37A53FD}" type="presParOf" srcId="{E94ABB5E-51C6-488A-8A6F-127A265C356A}" destId="{B4CAD008-5ECF-485F-B0FE-4938917116D6}" srcOrd="0" destOrd="0" presId="urn:microsoft.com/office/officeart/2008/layout/LinedList"/>
    <dgm:cxn modelId="{451E8C46-2C64-4742-9173-42E20939075C}" type="presParOf" srcId="{E94ABB5E-51C6-488A-8A6F-127A265C356A}" destId="{ECFAFFFD-5B4E-4D18-9F7A-C3D632E5D8D9}" srcOrd="1" destOrd="0" presId="urn:microsoft.com/office/officeart/2008/layout/LinedList"/>
    <dgm:cxn modelId="{375C5104-A3CF-4324-B06D-A08680C20FBE}" type="presParOf" srcId="{E94ABB5E-51C6-488A-8A6F-127A265C356A}" destId="{EF07FE04-A925-44C5-AEB2-8B7AA4798005}" srcOrd="2" destOrd="0" presId="urn:microsoft.com/office/officeart/2008/layout/LinedList"/>
    <dgm:cxn modelId="{B24387B0-BE49-411E-92F9-589A022C608F}" type="presParOf" srcId="{EF07FE04-A925-44C5-AEB2-8B7AA4798005}" destId="{DCDF7655-E41C-4CF0-B79F-0BE89F461B8D}" srcOrd="0" destOrd="0" presId="urn:microsoft.com/office/officeart/2008/layout/LinedList"/>
    <dgm:cxn modelId="{FD3CEFC4-8E40-4FFA-9794-257BB0AC8E48}" type="presParOf" srcId="{DCDF7655-E41C-4CF0-B79F-0BE89F461B8D}" destId="{CF4A4FF1-3E6B-46D3-B7A1-5B2BA2905E7F}" srcOrd="0" destOrd="0" presId="urn:microsoft.com/office/officeart/2008/layout/LinedList"/>
    <dgm:cxn modelId="{E04C21CA-A2A0-4423-9D70-80DE184648D4}" type="presParOf" srcId="{DCDF7655-E41C-4CF0-B79F-0BE89F461B8D}" destId="{3600ED98-0965-4904-996F-D7F1E3F8E0A3}" srcOrd="1" destOrd="0" presId="urn:microsoft.com/office/officeart/2008/layout/LinedList"/>
    <dgm:cxn modelId="{F13A1E99-089F-41DF-9070-C0247F459FD7}" type="presParOf" srcId="{DCDF7655-E41C-4CF0-B79F-0BE89F461B8D}" destId="{A6796816-D04F-4974-8B8A-1981D64B3B2B}" srcOrd="2" destOrd="0" presId="urn:microsoft.com/office/officeart/2008/layout/LinedList"/>
    <dgm:cxn modelId="{AE1D879C-4C47-417A-9E2B-91DAF2A4AD14}" type="presParOf" srcId="{004D1532-5C13-4ED4-A94B-C19189BF27DC}" destId="{9376275A-0971-4CA8-840E-A7B7A006D45D}" srcOrd="2" destOrd="0" presId="urn:microsoft.com/office/officeart/2008/layout/LinedList"/>
    <dgm:cxn modelId="{B38F16CA-E685-498B-A5AD-1DFA3E54F7EA}" type="presParOf" srcId="{004D1532-5C13-4ED4-A94B-C19189BF27DC}" destId="{14CA34C6-268B-468B-A5E8-E87FCE74D235}" srcOrd="3" destOrd="0" presId="urn:microsoft.com/office/officeart/2008/layout/LinedList"/>
    <dgm:cxn modelId="{93D7A562-6ABD-447C-A665-470FD488CAEA}" type="presParOf" srcId="{004D1532-5C13-4ED4-A94B-C19189BF27DC}" destId="{58DD36F9-1B68-4C94-8993-C24375163EFC}" srcOrd="4" destOrd="0" presId="urn:microsoft.com/office/officeart/2008/layout/LinedList"/>
    <dgm:cxn modelId="{9641A13E-8CFD-4D19-84B2-CDF5430CE2F5}" type="presParOf" srcId="{58DD36F9-1B68-4C94-8993-C24375163EFC}" destId="{95BC9026-78FE-4E95-8E6B-D10AB64E5765}" srcOrd="0" destOrd="0" presId="urn:microsoft.com/office/officeart/2008/layout/LinedList"/>
    <dgm:cxn modelId="{00026A3E-6238-4282-81F9-029E089EEA45}" type="presParOf" srcId="{58DD36F9-1B68-4C94-8993-C24375163EFC}" destId="{AA96D17E-EE87-4B1F-8201-2BB6CD356561}" srcOrd="1" destOrd="0" presId="urn:microsoft.com/office/officeart/2008/layout/LinedList"/>
    <dgm:cxn modelId="{EEE58160-9B66-4F07-93CC-67C05FF728C6}" type="presParOf" srcId="{58DD36F9-1B68-4C94-8993-C24375163EFC}" destId="{C70B1919-1E34-4B4E-8F63-3732F44DD8F8}" srcOrd="2" destOrd="0" presId="urn:microsoft.com/office/officeart/2008/layout/LinedList"/>
    <dgm:cxn modelId="{84CD3B59-80D5-4863-9178-515D8ED9C2A5}" type="presParOf" srcId="{C70B1919-1E34-4B4E-8F63-3732F44DD8F8}" destId="{A6B1B105-6B2C-4AD1-90D5-96A389202F2A}" srcOrd="0" destOrd="0" presId="urn:microsoft.com/office/officeart/2008/layout/LinedList"/>
    <dgm:cxn modelId="{9A518FBA-403A-477F-8920-3C9FAAF5BA4D}" type="presParOf" srcId="{A6B1B105-6B2C-4AD1-90D5-96A389202F2A}" destId="{12DDBC56-F6C3-4924-ADB1-FA28C982ACD4}" srcOrd="0" destOrd="0" presId="urn:microsoft.com/office/officeart/2008/layout/LinedList"/>
    <dgm:cxn modelId="{F529E513-0253-4BD4-AEEF-EA9B0D564A9D}" type="presParOf" srcId="{A6B1B105-6B2C-4AD1-90D5-96A389202F2A}" destId="{443AB718-191B-478D-BBE6-CB82E3F5386E}" srcOrd="1" destOrd="0" presId="urn:microsoft.com/office/officeart/2008/layout/LinedList"/>
    <dgm:cxn modelId="{AAD9E1FD-50F2-4C5B-90A9-EC6BDEB103E6}" type="presParOf" srcId="{A6B1B105-6B2C-4AD1-90D5-96A389202F2A}" destId="{AC70FDC9-FDFA-40F2-9909-DCB98DE9A448}" srcOrd="2" destOrd="0" presId="urn:microsoft.com/office/officeart/2008/layout/LinedList"/>
    <dgm:cxn modelId="{F1FC9941-5E32-4522-8DAC-28F840A9830D}" type="presParOf" srcId="{004D1532-5C13-4ED4-A94B-C19189BF27DC}" destId="{941947F4-D899-4EDA-A7E6-EC59AA5FB6E9}" srcOrd="5" destOrd="0" presId="urn:microsoft.com/office/officeart/2008/layout/LinedList"/>
    <dgm:cxn modelId="{9E6ABD02-FC3A-4D65-9C09-ECE8D156BB57}" type="presParOf" srcId="{004D1532-5C13-4ED4-A94B-C19189BF27DC}" destId="{CF418315-1923-4AE4-99C9-F0DF9B7E9891}" srcOrd="6" destOrd="0" presId="urn:microsoft.com/office/officeart/2008/layout/LinedList"/>
    <dgm:cxn modelId="{2BB8CFDE-72DB-452F-ACDA-E7AC50B95B86}" type="presParOf" srcId="{004D1532-5C13-4ED4-A94B-C19189BF27DC}" destId="{22D8568E-7CB2-446A-9B81-B4F13A59E98B}" srcOrd="7" destOrd="0" presId="urn:microsoft.com/office/officeart/2008/layout/LinedList"/>
    <dgm:cxn modelId="{A36BD49F-A8FD-432F-A056-1AB42435531E}" type="presParOf" srcId="{22D8568E-7CB2-446A-9B81-B4F13A59E98B}" destId="{7BBEFED8-DE4E-4B19-A9E4-E9E6B58BBACF}" srcOrd="0" destOrd="0" presId="urn:microsoft.com/office/officeart/2008/layout/LinedList"/>
    <dgm:cxn modelId="{8B82701D-9A2D-4E48-B64F-B0642C6A6E3C}" type="presParOf" srcId="{22D8568E-7CB2-446A-9B81-B4F13A59E98B}" destId="{3332EA65-FED7-42DF-A114-A5177CD83C2A}" srcOrd="1" destOrd="0" presId="urn:microsoft.com/office/officeart/2008/layout/LinedList"/>
    <dgm:cxn modelId="{52DD6889-130D-4A55-BE29-AFDFB64F00C0}" type="presParOf" srcId="{22D8568E-7CB2-446A-9B81-B4F13A59E98B}" destId="{99168C8D-1B15-4553-B54F-2DCC4F788B4B}" srcOrd="2" destOrd="0" presId="urn:microsoft.com/office/officeart/2008/layout/LinedList"/>
    <dgm:cxn modelId="{32EC2995-A262-4B82-A978-307B7600D06A}" type="presParOf" srcId="{99168C8D-1B15-4553-B54F-2DCC4F788B4B}" destId="{5D87BB97-458A-427E-A3D7-4C05DD6C165A}" srcOrd="0" destOrd="0" presId="urn:microsoft.com/office/officeart/2008/layout/LinedList"/>
    <dgm:cxn modelId="{9C3853FB-112C-43AF-9DBA-76CB1CE145FB}" type="presParOf" srcId="{5D87BB97-458A-427E-A3D7-4C05DD6C165A}" destId="{1CC2A2E8-2D43-4A0B-A2B2-05ADDCF5B1DD}" srcOrd="0" destOrd="0" presId="urn:microsoft.com/office/officeart/2008/layout/LinedList"/>
    <dgm:cxn modelId="{65767D04-F494-410A-BA6D-C68FF3AA7C68}" type="presParOf" srcId="{5D87BB97-458A-427E-A3D7-4C05DD6C165A}" destId="{DBF35686-7214-4400-88BA-4E307ACBA959}" srcOrd="1" destOrd="0" presId="urn:microsoft.com/office/officeart/2008/layout/LinedList"/>
    <dgm:cxn modelId="{DF401EDA-B49E-4525-978E-661A41A0E677}" type="presParOf" srcId="{5D87BB97-458A-427E-A3D7-4C05DD6C165A}" destId="{F5EE5C7A-39FE-4400-A216-420E35404F81}" srcOrd="2" destOrd="0" presId="urn:microsoft.com/office/officeart/2008/layout/LinedList"/>
    <dgm:cxn modelId="{D0A9AA19-15C3-46E0-A9F9-4706333C457B}" type="presParOf" srcId="{004D1532-5C13-4ED4-A94B-C19189BF27DC}" destId="{1F1A5CA0-A39E-4C76-B9D3-985188BC537F}" srcOrd="8" destOrd="0" presId="urn:microsoft.com/office/officeart/2008/layout/LinedList"/>
    <dgm:cxn modelId="{D0B7B4E7-140E-4C11-A299-E8EF3351C739}" type="presParOf" srcId="{004D1532-5C13-4ED4-A94B-C19189BF27DC}" destId="{EC5368D8-F394-4A19-BA6A-E68C11A87CB4}"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113408-AA4E-490D-A275-ACB6557DA6A2}"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s-VE"/>
        </a:p>
      </dgm:t>
    </dgm:pt>
    <dgm:pt modelId="{E7EE5632-230D-487A-BBF8-92131F77E9A8}">
      <dgm:prSet phldrT="[Texto]" custT="1"/>
      <dgm:spPr>
        <a:solidFill>
          <a:schemeClr val="bg1"/>
        </a:solidFill>
      </dgm:spPr>
      <dgm: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Este articulo no responde la pregunta de interés ya que incluye pacientes con FA.</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0D62C5C-F9E8-4BED-B313-3BBA2DD5B4F8}" type="parTrans" cxnId="{2E2AED3A-8F71-4A6A-8B61-3BA11F2FA4C7}">
      <dgm:prSet/>
      <dgm:spPr/>
      <dgm:t>
        <a:bodyPr/>
        <a:lstStyle/>
        <a:p>
          <a:endParaRPr lang="es-VE"/>
        </a:p>
      </dgm:t>
    </dgm:pt>
    <dgm:pt modelId="{ABAEBE8B-B466-4780-AE76-4D19C1E7BB5D}" type="sibTrans" cxnId="{2E2AED3A-8F71-4A6A-8B61-3BA11F2FA4C7}">
      <dgm:prSet/>
      <dgm:spPr/>
      <dgm:t>
        <a:bodyPr/>
        <a:lstStyle/>
        <a:p>
          <a:endParaRPr lang="es-VE"/>
        </a:p>
      </dgm:t>
    </dgm:pt>
    <dgm:pt modelId="{D2C0A9D8-E989-4033-9BBD-36AFB0F47326}">
      <dgm:prSet phldrT="[Texto]" custT="1"/>
      <dgm:spPr>
        <a:solidFill>
          <a:schemeClr val="bg1"/>
        </a:solidFill>
      </dgm:spPr>
      <dgm: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Sin embargo, podemos concluir que los pacientes con episodios cortos de FA/TA poseen una tasa de ETE baja a pesar de ser pacientes de alto riesgo para ETE.</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A9AC626-E550-4BEB-8EBD-6BFB850B86C3}" type="parTrans" cxnId="{28A7314C-98D3-44E7-8DD1-A40BC59A58BE}">
      <dgm:prSet/>
      <dgm:spPr/>
      <dgm:t>
        <a:bodyPr/>
        <a:lstStyle/>
        <a:p>
          <a:endParaRPr lang="es-VE"/>
        </a:p>
      </dgm:t>
    </dgm:pt>
    <dgm:pt modelId="{59CC99D5-E488-4319-A9C4-2D1EED795236}" type="sibTrans" cxnId="{28A7314C-98D3-44E7-8DD1-A40BC59A58BE}">
      <dgm:prSet/>
      <dgm:spPr/>
      <dgm:t>
        <a:bodyPr/>
        <a:lstStyle/>
        <a:p>
          <a:endParaRPr lang="es-VE"/>
        </a:p>
      </dgm:t>
    </dgm:pt>
    <dgm:pt modelId="{592B09B7-3E0E-4BF2-8F2A-5629E6616718}">
      <dgm:prSet phldrT="[Texto]" custT="1"/>
      <dgm:spPr>
        <a:solidFill>
          <a:schemeClr val="bg1"/>
        </a:solidFill>
      </dgm:spPr>
      <dgm: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 pesar del intento por calcular riesgo de ETE según la carga, los resultados no fueron concluyentes para determinar si existe relación causal.</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394338D7-5625-4824-89FB-2C783F61F8D3}" type="parTrans" cxnId="{5C7112A9-4209-47F7-92F4-904588E6ECDC}">
      <dgm:prSet/>
      <dgm:spPr/>
      <dgm:t>
        <a:bodyPr/>
        <a:lstStyle/>
        <a:p>
          <a:endParaRPr lang="es-VE"/>
        </a:p>
      </dgm:t>
    </dgm:pt>
    <dgm:pt modelId="{C0AB4978-C9CE-4857-A007-F8F1332725FD}" type="sibTrans" cxnId="{5C7112A9-4209-47F7-92F4-904588E6ECDC}">
      <dgm:prSet/>
      <dgm:spPr/>
      <dgm:t>
        <a:bodyPr/>
        <a:lstStyle/>
        <a:p>
          <a:endParaRPr lang="es-VE"/>
        </a:p>
      </dgm:t>
    </dgm:pt>
    <dgm:pt modelId="{C0E24483-493A-4A44-964A-FCEBE3DFC708}">
      <dgm:prSet phldrT="[Texto]" custT="1"/>
      <dgm:spPr>
        <a:solidFill>
          <a:schemeClr val="bg1"/>
        </a:solidFill>
      </dgm:spPr>
      <dgm: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Establecer un protocolo de estudio similar en nuestro medio es factible y podría aportar información valiosa.</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429D79A-E6DB-4EFB-9E3B-38211B099940}" type="parTrans" cxnId="{641C5775-6630-4A09-BA1A-BFE2F392396D}">
      <dgm:prSet/>
      <dgm:spPr/>
      <dgm:t>
        <a:bodyPr/>
        <a:lstStyle/>
        <a:p>
          <a:endParaRPr lang="es-VE"/>
        </a:p>
      </dgm:t>
    </dgm:pt>
    <dgm:pt modelId="{401320AB-D93C-460C-9713-1EA1C993D1AF}" type="sibTrans" cxnId="{641C5775-6630-4A09-BA1A-BFE2F392396D}">
      <dgm:prSet/>
      <dgm:spPr/>
      <dgm:t>
        <a:bodyPr/>
        <a:lstStyle/>
        <a:p>
          <a:endParaRPr lang="es-VE"/>
        </a:p>
      </dgm:t>
    </dgm:pt>
    <dgm:pt modelId="{4B239E10-9F63-48E2-8825-0AEBC74696B2}">
      <dgm:prSet phldrT="[Texto]" custT="1"/>
      <dgm:spPr>
        <a:solidFill>
          <a:schemeClr val="bg1"/>
        </a:solidFill>
      </dgm:spPr>
      <dgm: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debe evaluar de forma individual si el uso de </a:t>
          </a:r>
          <a:r>
            <a:rPr lang="es-VE" sz="16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warfarina</a:t>
          </a: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le reduce el riesgo de presentar ETE en los </a:t>
          </a:r>
          <a:r>
            <a:rPr lang="es-VE" sz="16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Px</a:t>
          </a: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con FA paroxística.</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C72D9301-C3CA-4173-AA63-C7A76C31B981}" type="parTrans" cxnId="{D394041A-DD52-470A-8371-BFD185ABFBB0}">
      <dgm:prSet/>
      <dgm:spPr/>
      <dgm:t>
        <a:bodyPr/>
        <a:lstStyle/>
        <a:p>
          <a:endParaRPr lang="es-VE"/>
        </a:p>
      </dgm:t>
    </dgm:pt>
    <dgm:pt modelId="{6529DD7E-074B-4B8E-8EFE-02947AE003EE}" type="sibTrans" cxnId="{D394041A-DD52-470A-8371-BFD185ABFBB0}">
      <dgm:prSet/>
      <dgm:spPr/>
      <dgm:t>
        <a:bodyPr/>
        <a:lstStyle/>
        <a:p>
          <a:endParaRPr lang="es-VE"/>
        </a:p>
      </dgm:t>
    </dgm:pt>
    <dgm:pt modelId="{3140C55F-B0CD-4BBD-912A-CB743F2451AC}" type="pres">
      <dgm:prSet presAssocID="{C4113408-AA4E-490D-A275-ACB6557DA6A2}" presName="cycle" presStyleCnt="0">
        <dgm:presLayoutVars>
          <dgm:dir/>
          <dgm:resizeHandles val="exact"/>
        </dgm:presLayoutVars>
      </dgm:prSet>
      <dgm:spPr/>
      <dgm:t>
        <a:bodyPr/>
        <a:lstStyle/>
        <a:p>
          <a:endParaRPr lang="es-VE"/>
        </a:p>
      </dgm:t>
    </dgm:pt>
    <dgm:pt modelId="{92C8E50E-BCAF-42A7-A193-59182F19F8E1}" type="pres">
      <dgm:prSet presAssocID="{E7EE5632-230D-487A-BBF8-92131F77E9A8}" presName="node" presStyleLbl="node1" presStyleIdx="0" presStyleCnt="5" custScaleX="159147" custRadScaleRad="103452" custRadScaleInc="4697">
        <dgm:presLayoutVars>
          <dgm:bulletEnabled val="1"/>
        </dgm:presLayoutVars>
      </dgm:prSet>
      <dgm:spPr/>
      <dgm:t>
        <a:bodyPr/>
        <a:lstStyle/>
        <a:p>
          <a:endParaRPr lang="es-VE"/>
        </a:p>
      </dgm:t>
    </dgm:pt>
    <dgm:pt modelId="{4325260C-AFAC-41D2-9259-AA01938E507A}" type="pres">
      <dgm:prSet presAssocID="{E7EE5632-230D-487A-BBF8-92131F77E9A8}" presName="spNode" presStyleCnt="0"/>
      <dgm:spPr/>
    </dgm:pt>
    <dgm:pt modelId="{4E8DA5EF-D60A-411E-B27E-05234AAA14A7}" type="pres">
      <dgm:prSet presAssocID="{ABAEBE8B-B466-4780-AE76-4D19C1E7BB5D}" presName="sibTrans" presStyleLbl="sibTrans1D1" presStyleIdx="0" presStyleCnt="5"/>
      <dgm:spPr/>
      <dgm:t>
        <a:bodyPr/>
        <a:lstStyle/>
        <a:p>
          <a:endParaRPr lang="es-VE"/>
        </a:p>
      </dgm:t>
    </dgm:pt>
    <dgm:pt modelId="{C647D840-139C-4872-A2D1-12B9199BCF05}" type="pres">
      <dgm:prSet presAssocID="{D2C0A9D8-E989-4033-9BBD-36AFB0F47326}" presName="node" presStyleLbl="node1" presStyleIdx="1" presStyleCnt="5" custScaleX="173775" custScaleY="156335" custRadScaleRad="102374" custRadScaleInc="9698">
        <dgm:presLayoutVars>
          <dgm:bulletEnabled val="1"/>
        </dgm:presLayoutVars>
      </dgm:prSet>
      <dgm:spPr/>
      <dgm:t>
        <a:bodyPr/>
        <a:lstStyle/>
        <a:p>
          <a:endParaRPr lang="es-VE"/>
        </a:p>
      </dgm:t>
    </dgm:pt>
    <dgm:pt modelId="{E1F2A592-4D25-47EC-972D-B1A211504FB8}" type="pres">
      <dgm:prSet presAssocID="{D2C0A9D8-E989-4033-9BBD-36AFB0F47326}" presName="spNode" presStyleCnt="0"/>
      <dgm:spPr/>
    </dgm:pt>
    <dgm:pt modelId="{E3A59E8C-7F72-403B-ABD1-C085DD33842A}" type="pres">
      <dgm:prSet presAssocID="{59CC99D5-E488-4319-A9C4-2D1EED795236}" presName="sibTrans" presStyleLbl="sibTrans1D1" presStyleIdx="1" presStyleCnt="5"/>
      <dgm:spPr/>
      <dgm:t>
        <a:bodyPr/>
        <a:lstStyle/>
        <a:p>
          <a:endParaRPr lang="es-VE"/>
        </a:p>
      </dgm:t>
    </dgm:pt>
    <dgm:pt modelId="{8CC15DD7-8E2C-4F48-8B5E-0F43DFB73F0F}" type="pres">
      <dgm:prSet presAssocID="{592B09B7-3E0E-4BF2-8F2A-5629E6616718}" presName="node" presStyleLbl="node1" presStyleIdx="2" presStyleCnt="5" custScaleX="140076" custScaleY="158853" custRadScaleRad="98951" custRadScaleInc="-24703">
        <dgm:presLayoutVars>
          <dgm:bulletEnabled val="1"/>
        </dgm:presLayoutVars>
      </dgm:prSet>
      <dgm:spPr/>
      <dgm:t>
        <a:bodyPr/>
        <a:lstStyle/>
        <a:p>
          <a:endParaRPr lang="es-VE"/>
        </a:p>
      </dgm:t>
    </dgm:pt>
    <dgm:pt modelId="{1497EAD5-C3DA-4C33-9E45-06E2D949026A}" type="pres">
      <dgm:prSet presAssocID="{592B09B7-3E0E-4BF2-8F2A-5629E6616718}" presName="spNode" presStyleCnt="0"/>
      <dgm:spPr/>
    </dgm:pt>
    <dgm:pt modelId="{608EB91C-53C9-47C3-B910-950D79B6036A}" type="pres">
      <dgm:prSet presAssocID="{C0AB4978-C9CE-4857-A007-F8F1332725FD}" presName="sibTrans" presStyleLbl="sibTrans1D1" presStyleIdx="2" presStyleCnt="5"/>
      <dgm:spPr/>
      <dgm:t>
        <a:bodyPr/>
        <a:lstStyle/>
        <a:p>
          <a:endParaRPr lang="es-VE"/>
        </a:p>
      </dgm:t>
    </dgm:pt>
    <dgm:pt modelId="{55655FB4-B188-403B-B1DF-0F8B041B83D0}" type="pres">
      <dgm:prSet presAssocID="{C0E24483-493A-4A44-964A-FCEBE3DFC708}" presName="node" presStyleLbl="node1" presStyleIdx="3" presStyleCnt="5" custScaleX="140077" custScaleY="149040" custRadScaleRad="103523" custRadScaleInc="10845">
        <dgm:presLayoutVars>
          <dgm:bulletEnabled val="1"/>
        </dgm:presLayoutVars>
      </dgm:prSet>
      <dgm:spPr/>
      <dgm:t>
        <a:bodyPr/>
        <a:lstStyle/>
        <a:p>
          <a:endParaRPr lang="es-VE"/>
        </a:p>
      </dgm:t>
    </dgm:pt>
    <dgm:pt modelId="{8CD04123-F44F-4A79-8DF6-CF4DC0BBA5EC}" type="pres">
      <dgm:prSet presAssocID="{C0E24483-493A-4A44-964A-FCEBE3DFC708}" presName="spNode" presStyleCnt="0"/>
      <dgm:spPr/>
    </dgm:pt>
    <dgm:pt modelId="{A54D5B39-63E6-4F63-A03F-2D7AF7922753}" type="pres">
      <dgm:prSet presAssocID="{401320AB-D93C-460C-9713-1EA1C993D1AF}" presName="sibTrans" presStyleLbl="sibTrans1D1" presStyleIdx="3" presStyleCnt="5"/>
      <dgm:spPr/>
      <dgm:t>
        <a:bodyPr/>
        <a:lstStyle/>
        <a:p>
          <a:endParaRPr lang="es-VE"/>
        </a:p>
      </dgm:t>
    </dgm:pt>
    <dgm:pt modelId="{80EAE459-A5A6-4153-86B4-CFDB4C70664E}" type="pres">
      <dgm:prSet presAssocID="{4B239E10-9F63-48E2-8825-0AEBC74696B2}" presName="node" presStyleLbl="node1" presStyleIdx="4" presStyleCnt="5" custScaleX="152496" custScaleY="119370">
        <dgm:presLayoutVars>
          <dgm:bulletEnabled val="1"/>
        </dgm:presLayoutVars>
      </dgm:prSet>
      <dgm:spPr/>
      <dgm:t>
        <a:bodyPr/>
        <a:lstStyle/>
        <a:p>
          <a:endParaRPr lang="es-VE"/>
        </a:p>
      </dgm:t>
    </dgm:pt>
    <dgm:pt modelId="{16EFC633-862F-4222-99EF-09203CC62479}" type="pres">
      <dgm:prSet presAssocID="{4B239E10-9F63-48E2-8825-0AEBC74696B2}" presName="spNode" presStyleCnt="0"/>
      <dgm:spPr/>
    </dgm:pt>
    <dgm:pt modelId="{585CCC3F-9A08-485F-9E06-11B14DF51364}" type="pres">
      <dgm:prSet presAssocID="{6529DD7E-074B-4B8E-8EFE-02947AE003EE}" presName="sibTrans" presStyleLbl="sibTrans1D1" presStyleIdx="4" presStyleCnt="5"/>
      <dgm:spPr/>
      <dgm:t>
        <a:bodyPr/>
        <a:lstStyle/>
        <a:p>
          <a:endParaRPr lang="es-ES"/>
        </a:p>
      </dgm:t>
    </dgm:pt>
  </dgm:ptLst>
  <dgm:cxnLst>
    <dgm:cxn modelId="{5C7112A9-4209-47F7-92F4-904588E6ECDC}" srcId="{C4113408-AA4E-490D-A275-ACB6557DA6A2}" destId="{592B09B7-3E0E-4BF2-8F2A-5629E6616718}" srcOrd="2" destOrd="0" parTransId="{394338D7-5625-4824-89FB-2C783F61F8D3}" sibTransId="{C0AB4978-C9CE-4857-A007-F8F1332725FD}"/>
    <dgm:cxn modelId="{3C519173-AB8C-47A8-9064-E3C2D8C90C46}" type="presOf" srcId="{D2C0A9D8-E989-4033-9BBD-36AFB0F47326}" destId="{C647D840-139C-4872-A2D1-12B9199BCF05}" srcOrd="0" destOrd="0" presId="urn:microsoft.com/office/officeart/2005/8/layout/cycle5"/>
    <dgm:cxn modelId="{A15E5E81-7258-4B52-B2C1-1CC492621B3A}" type="presOf" srcId="{4B239E10-9F63-48E2-8825-0AEBC74696B2}" destId="{80EAE459-A5A6-4153-86B4-CFDB4C70664E}" srcOrd="0" destOrd="0" presId="urn:microsoft.com/office/officeart/2005/8/layout/cycle5"/>
    <dgm:cxn modelId="{641C5775-6630-4A09-BA1A-BFE2F392396D}" srcId="{C4113408-AA4E-490D-A275-ACB6557DA6A2}" destId="{C0E24483-493A-4A44-964A-FCEBE3DFC708}" srcOrd="3" destOrd="0" parTransId="{B429D79A-E6DB-4EFB-9E3B-38211B099940}" sibTransId="{401320AB-D93C-460C-9713-1EA1C993D1AF}"/>
    <dgm:cxn modelId="{CFB2E16B-6FC0-4B54-8773-9CA955167384}" type="presOf" srcId="{6529DD7E-074B-4B8E-8EFE-02947AE003EE}" destId="{585CCC3F-9A08-485F-9E06-11B14DF51364}" srcOrd="0" destOrd="0" presId="urn:microsoft.com/office/officeart/2005/8/layout/cycle5"/>
    <dgm:cxn modelId="{D5018D90-D238-440F-B4AD-E531596BFAD9}" type="presOf" srcId="{59CC99D5-E488-4319-A9C4-2D1EED795236}" destId="{E3A59E8C-7F72-403B-ABD1-C085DD33842A}" srcOrd="0" destOrd="0" presId="urn:microsoft.com/office/officeart/2005/8/layout/cycle5"/>
    <dgm:cxn modelId="{7313DBEF-2C56-4A02-A4C5-BEB3B1EA719F}" type="presOf" srcId="{ABAEBE8B-B466-4780-AE76-4D19C1E7BB5D}" destId="{4E8DA5EF-D60A-411E-B27E-05234AAA14A7}" srcOrd="0" destOrd="0" presId="urn:microsoft.com/office/officeart/2005/8/layout/cycle5"/>
    <dgm:cxn modelId="{A372A2B4-1470-4538-A505-810DBA819FC0}" type="presOf" srcId="{E7EE5632-230D-487A-BBF8-92131F77E9A8}" destId="{92C8E50E-BCAF-42A7-A193-59182F19F8E1}" srcOrd="0" destOrd="0" presId="urn:microsoft.com/office/officeart/2005/8/layout/cycle5"/>
    <dgm:cxn modelId="{2E2AED3A-8F71-4A6A-8B61-3BA11F2FA4C7}" srcId="{C4113408-AA4E-490D-A275-ACB6557DA6A2}" destId="{E7EE5632-230D-487A-BBF8-92131F77E9A8}" srcOrd="0" destOrd="0" parTransId="{B0D62C5C-F9E8-4BED-B313-3BBA2DD5B4F8}" sibTransId="{ABAEBE8B-B466-4780-AE76-4D19C1E7BB5D}"/>
    <dgm:cxn modelId="{EE2AAF45-1FF5-4714-85EA-2F159BC8BAA7}" type="presOf" srcId="{C0AB4978-C9CE-4857-A007-F8F1332725FD}" destId="{608EB91C-53C9-47C3-B910-950D79B6036A}" srcOrd="0" destOrd="0" presId="urn:microsoft.com/office/officeart/2005/8/layout/cycle5"/>
    <dgm:cxn modelId="{28A7314C-98D3-44E7-8DD1-A40BC59A58BE}" srcId="{C4113408-AA4E-490D-A275-ACB6557DA6A2}" destId="{D2C0A9D8-E989-4033-9BBD-36AFB0F47326}" srcOrd="1" destOrd="0" parTransId="{BA9AC626-E550-4BEB-8EBD-6BFB850B86C3}" sibTransId="{59CC99D5-E488-4319-A9C4-2D1EED795236}"/>
    <dgm:cxn modelId="{83DF5366-B13F-49AB-9545-C447465D5831}" type="presOf" srcId="{C4113408-AA4E-490D-A275-ACB6557DA6A2}" destId="{3140C55F-B0CD-4BBD-912A-CB743F2451AC}" srcOrd="0" destOrd="0" presId="urn:microsoft.com/office/officeart/2005/8/layout/cycle5"/>
    <dgm:cxn modelId="{AF06326D-A6BD-4A4A-8AA9-854E2834E901}" type="presOf" srcId="{592B09B7-3E0E-4BF2-8F2A-5629E6616718}" destId="{8CC15DD7-8E2C-4F48-8B5E-0F43DFB73F0F}" srcOrd="0" destOrd="0" presId="urn:microsoft.com/office/officeart/2005/8/layout/cycle5"/>
    <dgm:cxn modelId="{3263E52C-2DEE-4956-B246-88FFC4480C2B}" type="presOf" srcId="{C0E24483-493A-4A44-964A-FCEBE3DFC708}" destId="{55655FB4-B188-403B-B1DF-0F8B041B83D0}" srcOrd="0" destOrd="0" presId="urn:microsoft.com/office/officeart/2005/8/layout/cycle5"/>
    <dgm:cxn modelId="{807306A5-23D2-471F-9C86-08F12AC36696}" type="presOf" srcId="{401320AB-D93C-460C-9713-1EA1C993D1AF}" destId="{A54D5B39-63E6-4F63-A03F-2D7AF7922753}" srcOrd="0" destOrd="0" presId="urn:microsoft.com/office/officeart/2005/8/layout/cycle5"/>
    <dgm:cxn modelId="{D394041A-DD52-470A-8371-BFD185ABFBB0}" srcId="{C4113408-AA4E-490D-A275-ACB6557DA6A2}" destId="{4B239E10-9F63-48E2-8825-0AEBC74696B2}" srcOrd="4" destOrd="0" parTransId="{C72D9301-C3CA-4173-AA63-C7A76C31B981}" sibTransId="{6529DD7E-074B-4B8E-8EFE-02947AE003EE}"/>
    <dgm:cxn modelId="{FFF26B6F-A133-48C8-BE3D-F7E6B98E5197}" type="presParOf" srcId="{3140C55F-B0CD-4BBD-912A-CB743F2451AC}" destId="{92C8E50E-BCAF-42A7-A193-59182F19F8E1}" srcOrd="0" destOrd="0" presId="urn:microsoft.com/office/officeart/2005/8/layout/cycle5"/>
    <dgm:cxn modelId="{73EEDD0D-2D85-40BA-90EC-28EF985FE0DB}" type="presParOf" srcId="{3140C55F-B0CD-4BBD-912A-CB743F2451AC}" destId="{4325260C-AFAC-41D2-9259-AA01938E507A}" srcOrd="1" destOrd="0" presId="urn:microsoft.com/office/officeart/2005/8/layout/cycle5"/>
    <dgm:cxn modelId="{F013CA10-0967-4F2D-9EF8-522112A808DA}" type="presParOf" srcId="{3140C55F-B0CD-4BBD-912A-CB743F2451AC}" destId="{4E8DA5EF-D60A-411E-B27E-05234AAA14A7}" srcOrd="2" destOrd="0" presId="urn:microsoft.com/office/officeart/2005/8/layout/cycle5"/>
    <dgm:cxn modelId="{EA083703-3561-4FA5-84B4-C04298D9C065}" type="presParOf" srcId="{3140C55F-B0CD-4BBD-912A-CB743F2451AC}" destId="{C647D840-139C-4872-A2D1-12B9199BCF05}" srcOrd="3" destOrd="0" presId="urn:microsoft.com/office/officeart/2005/8/layout/cycle5"/>
    <dgm:cxn modelId="{DA0A3691-426C-450C-B624-DE93B952BC89}" type="presParOf" srcId="{3140C55F-B0CD-4BBD-912A-CB743F2451AC}" destId="{E1F2A592-4D25-47EC-972D-B1A211504FB8}" srcOrd="4" destOrd="0" presId="urn:microsoft.com/office/officeart/2005/8/layout/cycle5"/>
    <dgm:cxn modelId="{FBE49B4E-CC93-4771-8DD8-58672DB58908}" type="presParOf" srcId="{3140C55F-B0CD-4BBD-912A-CB743F2451AC}" destId="{E3A59E8C-7F72-403B-ABD1-C085DD33842A}" srcOrd="5" destOrd="0" presId="urn:microsoft.com/office/officeart/2005/8/layout/cycle5"/>
    <dgm:cxn modelId="{915885BB-7E5F-48BA-9C54-C1BB76955000}" type="presParOf" srcId="{3140C55F-B0CD-4BBD-912A-CB743F2451AC}" destId="{8CC15DD7-8E2C-4F48-8B5E-0F43DFB73F0F}" srcOrd="6" destOrd="0" presId="urn:microsoft.com/office/officeart/2005/8/layout/cycle5"/>
    <dgm:cxn modelId="{08F4ABC6-1790-414A-A010-536ACDFD8756}" type="presParOf" srcId="{3140C55F-B0CD-4BBD-912A-CB743F2451AC}" destId="{1497EAD5-C3DA-4C33-9E45-06E2D949026A}" srcOrd="7" destOrd="0" presId="urn:microsoft.com/office/officeart/2005/8/layout/cycle5"/>
    <dgm:cxn modelId="{52CAC5E7-4DEC-4D92-9F5C-7CC7B0A42422}" type="presParOf" srcId="{3140C55F-B0CD-4BBD-912A-CB743F2451AC}" destId="{608EB91C-53C9-47C3-B910-950D79B6036A}" srcOrd="8" destOrd="0" presId="urn:microsoft.com/office/officeart/2005/8/layout/cycle5"/>
    <dgm:cxn modelId="{5C779A89-57CB-4BB4-A700-5CB66F50E238}" type="presParOf" srcId="{3140C55F-B0CD-4BBD-912A-CB743F2451AC}" destId="{55655FB4-B188-403B-B1DF-0F8B041B83D0}" srcOrd="9" destOrd="0" presId="urn:microsoft.com/office/officeart/2005/8/layout/cycle5"/>
    <dgm:cxn modelId="{E4450EEE-9282-4E05-B2FA-FC238D9CAE91}" type="presParOf" srcId="{3140C55F-B0CD-4BBD-912A-CB743F2451AC}" destId="{8CD04123-F44F-4A79-8DF6-CF4DC0BBA5EC}" srcOrd="10" destOrd="0" presId="urn:microsoft.com/office/officeart/2005/8/layout/cycle5"/>
    <dgm:cxn modelId="{0EDB8984-5B34-4232-9752-37E5FDADADF9}" type="presParOf" srcId="{3140C55F-B0CD-4BBD-912A-CB743F2451AC}" destId="{A54D5B39-63E6-4F63-A03F-2D7AF7922753}" srcOrd="11" destOrd="0" presId="urn:microsoft.com/office/officeart/2005/8/layout/cycle5"/>
    <dgm:cxn modelId="{84FB01CD-4C21-4EAF-9BB8-27F7600AC61F}" type="presParOf" srcId="{3140C55F-B0CD-4BBD-912A-CB743F2451AC}" destId="{80EAE459-A5A6-4153-86B4-CFDB4C70664E}" srcOrd="12" destOrd="0" presId="urn:microsoft.com/office/officeart/2005/8/layout/cycle5"/>
    <dgm:cxn modelId="{AA268BD1-5929-465A-A326-838442714A68}" type="presParOf" srcId="{3140C55F-B0CD-4BBD-912A-CB743F2451AC}" destId="{16EFC633-862F-4222-99EF-09203CC62479}" srcOrd="13" destOrd="0" presId="urn:microsoft.com/office/officeart/2005/8/layout/cycle5"/>
    <dgm:cxn modelId="{ECC0BD99-6EB5-4C3B-885B-1624F2BC0C7E}" type="presParOf" srcId="{3140C55F-B0CD-4BBD-912A-CB743F2451AC}" destId="{585CCC3F-9A08-485F-9E06-11B14DF51364}"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393B4-2876-4C30-A2B1-837F4AFC6816}" type="doc">
      <dgm:prSet loTypeId="urn:microsoft.com/office/officeart/2005/8/layout/hList7#1" loCatId="list" qsTypeId="urn:microsoft.com/office/officeart/2005/8/quickstyle/simple5" qsCatId="simple" csTypeId="urn:microsoft.com/office/officeart/2005/8/colors/accent0_3" csCatId="mainScheme" phldr="1"/>
      <dgm:spPr/>
    </dgm:pt>
    <dgm:pt modelId="{466E86EA-76A6-4CEF-A2E4-BBD9FD576F91}">
      <dgm:prSet phldrT="[Texto]" custT="1"/>
      <dgm:spPr>
        <a:noFill/>
      </dgm:spPr>
      <dgm:t>
        <a:bodyPr/>
        <a:lstStyle/>
        <a:p>
          <a:r>
            <a:rPr lang="es-VE" sz="3600" dirty="0">
              <a:solidFill>
                <a:schemeClr val="tx1"/>
              </a:solidFill>
              <a:latin typeface="Arial" pitchFamily="34" charset="0"/>
              <a:cs typeface="Arial" pitchFamily="34" charset="0"/>
            </a:rPr>
            <a:t>Pacientes con antecedentes de FA o </a:t>
          </a:r>
          <a:r>
            <a:rPr lang="es-VE" sz="3600" dirty="0" err="1">
              <a:solidFill>
                <a:schemeClr val="tx1"/>
              </a:solidFill>
              <a:latin typeface="Arial" pitchFamily="34" charset="0"/>
              <a:cs typeface="Arial" pitchFamily="34" charset="0"/>
            </a:rPr>
            <a:t>Flutter</a:t>
          </a:r>
          <a:r>
            <a:rPr lang="es-VE" sz="3600" dirty="0">
              <a:solidFill>
                <a:schemeClr val="tx1"/>
              </a:solidFill>
              <a:latin typeface="Arial" pitchFamily="34" charset="0"/>
              <a:cs typeface="Arial" pitchFamily="34" charset="0"/>
            </a:rPr>
            <a:t> de al menos 5 minutos</a:t>
          </a:r>
        </a:p>
      </dgm:t>
    </dgm:pt>
    <dgm:pt modelId="{E75DFF68-D17C-47B1-829F-FE08447A1E6A}" type="parTrans" cxnId="{40D4E5F1-FE44-47C7-9F2D-0C6D4B5E0A1A}">
      <dgm:prSet/>
      <dgm:spPr/>
      <dgm:t>
        <a:bodyPr/>
        <a:lstStyle/>
        <a:p>
          <a:endParaRPr lang="es-VE"/>
        </a:p>
      </dgm:t>
    </dgm:pt>
    <dgm:pt modelId="{E6B89190-DDC7-4072-B825-2DE311626E63}" type="sibTrans" cxnId="{40D4E5F1-FE44-47C7-9F2D-0C6D4B5E0A1A}">
      <dgm:prSet/>
      <dgm:spPr/>
      <dgm:t>
        <a:bodyPr/>
        <a:lstStyle/>
        <a:p>
          <a:endParaRPr lang="es-VE"/>
        </a:p>
      </dgm:t>
    </dgm:pt>
    <dgm:pt modelId="{F4663B5F-90EA-4172-9F39-9583E48507DD}">
      <dgm:prSet phldrT="[Texto]" custT="1"/>
      <dgm:spPr>
        <a:noFill/>
      </dgm:spPr>
      <dgm:t>
        <a:bodyPr/>
        <a:lstStyle/>
        <a:p>
          <a:r>
            <a:rPr lang="es-VE" sz="3600" dirty="0">
              <a:solidFill>
                <a:schemeClr val="tx1"/>
              </a:solidFill>
              <a:latin typeface="Arial" pitchFamily="34" charset="0"/>
              <a:cs typeface="Arial" pitchFamily="34" charset="0"/>
            </a:rPr>
            <a:t>Antecedentes de tomar AVK por cualquier razón</a:t>
          </a:r>
        </a:p>
      </dgm:t>
    </dgm:pt>
    <dgm:pt modelId="{20B9BC76-4965-4E5D-A511-7D5062C6C720}" type="parTrans" cxnId="{FA4138AC-0614-4B80-B86E-A2AAD1D0F80F}">
      <dgm:prSet/>
      <dgm:spPr/>
      <dgm:t>
        <a:bodyPr/>
        <a:lstStyle/>
        <a:p>
          <a:endParaRPr lang="es-VE"/>
        </a:p>
      </dgm:t>
    </dgm:pt>
    <dgm:pt modelId="{D8F9E197-4EDB-419D-93F5-5317C2DBE3A3}" type="sibTrans" cxnId="{FA4138AC-0614-4B80-B86E-A2AAD1D0F80F}">
      <dgm:prSet/>
      <dgm:spPr/>
      <dgm:t>
        <a:bodyPr/>
        <a:lstStyle/>
        <a:p>
          <a:endParaRPr lang="es-VE"/>
        </a:p>
      </dgm:t>
    </dgm:pt>
    <dgm:pt modelId="{8E042012-9C9C-4145-B356-685B328CCA75}" type="pres">
      <dgm:prSet presAssocID="{D86393B4-2876-4C30-A2B1-837F4AFC6816}" presName="Name0" presStyleCnt="0">
        <dgm:presLayoutVars>
          <dgm:dir/>
          <dgm:resizeHandles val="exact"/>
        </dgm:presLayoutVars>
      </dgm:prSet>
      <dgm:spPr/>
    </dgm:pt>
    <dgm:pt modelId="{67F1F955-D48A-42C0-8D86-EC92482E6991}" type="pres">
      <dgm:prSet presAssocID="{D86393B4-2876-4C30-A2B1-837F4AFC6816}" presName="fgShape" presStyleLbl="fgShp" presStyleIdx="0" presStyleCnt="1"/>
      <dgm:spPr>
        <a:noFill/>
      </dgm:spPr>
    </dgm:pt>
    <dgm:pt modelId="{23C31B42-3384-4E14-9147-2B8689383DE9}" type="pres">
      <dgm:prSet presAssocID="{D86393B4-2876-4C30-A2B1-837F4AFC6816}" presName="linComp" presStyleCnt="0"/>
      <dgm:spPr/>
    </dgm:pt>
    <dgm:pt modelId="{CA87ACD4-02F5-4B32-BA92-E0CFEFAE71D8}" type="pres">
      <dgm:prSet presAssocID="{466E86EA-76A6-4CEF-A2E4-BBD9FD576F91}" presName="compNode" presStyleCnt="0"/>
      <dgm:spPr/>
    </dgm:pt>
    <dgm:pt modelId="{1CDC3EE2-71F9-4C29-8236-9C8F685B7DEF}" type="pres">
      <dgm:prSet presAssocID="{466E86EA-76A6-4CEF-A2E4-BBD9FD576F91}" presName="bkgdShape" presStyleLbl="node1" presStyleIdx="0" presStyleCnt="2"/>
      <dgm:spPr/>
      <dgm:t>
        <a:bodyPr/>
        <a:lstStyle/>
        <a:p>
          <a:endParaRPr lang="es-VE"/>
        </a:p>
      </dgm:t>
    </dgm:pt>
    <dgm:pt modelId="{05ADA638-B8B9-4BAE-A21B-4A8C59AF0B19}" type="pres">
      <dgm:prSet presAssocID="{466E86EA-76A6-4CEF-A2E4-BBD9FD576F91}" presName="nodeTx" presStyleLbl="node1" presStyleIdx="0" presStyleCnt="2">
        <dgm:presLayoutVars>
          <dgm:bulletEnabled val="1"/>
        </dgm:presLayoutVars>
      </dgm:prSet>
      <dgm:spPr/>
      <dgm:t>
        <a:bodyPr/>
        <a:lstStyle/>
        <a:p>
          <a:endParaRPr lang="es-VE"/>
        </a:p>
      </dgm:t>
    </dgm:pt>
    <dgm:pt modelId="{412AF023-BA07-408C-8CDA-9F6165FAD524}" type="pres">
      <dgm:prSet presAssocID="{466E86EA-76A6-4CEF-A2E4-BBD9FD576F91}" presName="invisiNode" presStyleLbl="node1" presStyleIdx="0" presStyleCnt="2"/>
      <dgm:spPr/>
    </dgm:pt>
    <dgm:pt modelId="{4B513285-1B49-4004-93B8-6DDCD532366A}" type="pres">
      <dgm:prSet presAssocID="{466E86EA-76A6-4CEF-A2E4-BBD9FD576F91}" presName="imagNode" presStyleLbl="fgImgPlace1" presStyleIdx="0" presStyleCnt="2" custScaleX="114702" custScaleY="115829"/>
      <dgm:spPr>
        <a:noFill/>
      </dgm:spPr>
    </dgm:pt>
    <dgm:pt modelId="{6FA12C09-AE0F-4B86-A46A-0C9ECBD1D1C7}" type="pres">
      <dgm:prSet presAssocID="{E6B89190-DDC7-4072-B825-2DE311626E63}" presName="sibTrans" presStyleLbl="sibTrans2D1" presStyleIdx="0" presStyleCnt="0"/>
      <dgm:spPr/>
      <dgm:t>
        <a:bodyPr/>
        <a:lstStyle/>
        <a:p>
          <a:endParaRPr lang="es-VE"/>
        </a:p>
      </dgm:t>
    </dgm:pt>
    <dgm:pt modelId="{20F9DEBC-2B55-4B24-9DF5-D7645E00BE3B}" type="pres">
      <dgm:prSet presAssocID="{F4663B5F-90EA-4172-9F39-9583E48507DD}" presName="compNode" presStyleCnt="0"/>
      <dgm:spPr/>
    </dgm:pt>
    <dgm:pt modelId="{7F145C54-FA8D-46DA-9E86-0D3AABBD08B2}" type="pres">
      <dgm:prSet presAssocID="{F4663B5F-90EA-4172-9F39-9583E48507DD}" presName="bkgdShape" presStyleLbl="node1" presStyleIdx="1" presStyleCnt="2"/>
      <dgm:spPr/>
      <dgm:t>
        <a:bodyPr/>
        <a:lstStyle/>
        <a:p>
          <a:endParaRPr lang="es-VE"/>
        </a:p>
      </dgm:t>
    </dgm:pt>
    <dgm:pt modelId="{3617101B-D66F-403C-8DB2-5EBE54542F7F}" type="pres">
      <dgm:prSet presAssocID="{F4663B5F-90EA-4172-9F39-9583E48507DD}" presName="nodeTx" presStyleLbl="node1" presStyleIdx="1" presStyleCnt="2">
        <dgm:presLayoutVars>
          <dgm:bulletEnabled val="1"/>
        </dgm:presLayoutVars>
      </dgm:prSet>
      <dgm:spPr/>
      <dgm:t>
        <a:bodyPr/>
        <a:lstStyle/>
        <a:p>
          <a:endParaRPr lang="es-VE"/>
        </a:p>
      </dgm:t>
    </dgm:pt>
    <dgm:pt modelId="{BFEC32C7-EC51-46C6-BAF4-425A389DB9C9}" type="pres">
      <dgm:prSet presAssocID="{F4663B5F-90EA-4172-9F39-9583E48507DD}" presName="invisiNode" presStyleLbl="node1" presStyleIdx="1" presStyleCnt="2"/>
      <dgm:spPr/>
    </dgm:pt>
    <dgm:pt modelId="{3DD21886-5068-4FC7-BBF4-A1C6E3DD4AFA}" type="pres">
      <dgm:prSet presAssocID="{F4663B5F-90EA-4172-9F39-9583E48507DD}" presName="imagNode" presStyleLbl="fgImgPlace1" presStyleIdx="1" presStyleCnt="2" custScaleX="127476" custScaleY="115829"/>
      <dgm:spPr>
        <a:noFill/>
      </dgm:spPr>
    </dgm:pt>
  </dgm:ptLst>
  <dgm:cxnLst>
    <dgm:cxn modelId="{637B8679-29B6-4A5C-A7A2-6A97550DC32E}" type="presOf" srcId="{466E86EA-76A6-4CEF-A2E4-BBD9FD576F91}" destId="{1CDC3EE2-71F9-4C29-8236-9C8F685B7DEF}" srcOrd="0" destOrd="0" presId="urn:microsoft.com/office/officeart/2005/8/layout/hList7#1"/>
    <dgm:cxn modelId="{0245CDD3-2D83-4157-910E-1DE414854B28}" type="presOf" srcId="{F4663B5F-90EA-4172-9F39-9583E48507DD}" destId="{3617101B-D66F-403C-8DB2-5EBE54542F7F}" srcOrd="1" destOrd="0" presId="urn:microsoft.com/office/officeart/2005/8/layout/hList7#1"/>
    <dgm:cxn modelId="{40D4E5F1-FE44-47C7-9F2D-0C6D4B5E0A1A}" srcId="{D86393B4-2876-4C30-A2B1-837F4AFC6816}" destId="{466E86EA-76A6-4CEF-A2E4-BBD9FD576F91}" srcOrd="0" destOrd="0" parTransId="{E75DFF68-D17C-47B1-829F-FE08447A1E6A}" sibTransId="{E6B89190-DDC7-4072-B825-2DE311626E63}"/>
    <dgm:cxn modelId="{417F1C6E-B714-4C0A-8668-F96AB32619D3}" type="presOf" srcId="{D86393B4-2876-4C30-A2B1-837F4AFC6816}" destId="{8E042012-9C9C-4145-B356-685B328CCA75}" srcOrd="0" destOrd="0" presId="urn:microsoft.com/office/officeart/2005/8/layout/hList7#1"/>
    <dgm:cxn modelId="{0248244B-7ADE-4EB2-B46B-311DB83E64C3}" type="presOf" srcId="{466E86EA-76A6-4CEF-A2E4-BBD9FD576F91}" destId="{05ADA638-B8B9-4BAE-A21B-4A8C59AF0B19}" srcOrd="1" destOrd="0" presId="urn:microsoft.com/office/officeart/2005/8/layout/hList7#1"/>
    <dgm:cxn modelId="{4B67F700-8465-4013-B4B2-1EA9BD611B99}" type="presOf" srcId="{F4663B5F-90EA-4172-9F39-9583E48507DD}" destId="{7F145C54-FA8D-46DA-9E86-0D3AABBD08B2}" srcOrd="0" destOrd="0" presId="urn:microsoft.com/office/officeart/2005/8/layout/hList7#1"/>
    <dgm:cxn modelId="{2BBCCEE0-AFA2-4602-96D9-506297B76228}" type="presOf" srcId="{E6B89190-DDC7-4072-B825-2DE311626E63}" destId="{6FA12C09-AE0F-4B86-A46A-0C9ECBD1D1C7}" srcOrd="0" destOrd="0" presId="urn:microsoft.com/office/officeart/2005/8/layout/hList7#1"/>
    <dgm:cxn modelId="{FA4138AC-0614-4B80-B86E-A2AAD1D0F80F}" srcId="{D86393B4-2876-4C30-A2B1-837F4AFC6816}" destId="{F4663B5F-90EA-4172-9F39-9583E48507DD}" srcOrd="1" destOrd="0" parTransId="{20B9BC76-4965-4E5D-A511-7D5062C6C720}" sibTransId="{D8F9E197-4EDB-419D-93F5-5317C2DBE3A3}"/>
    <dgm:cxn modelId="{E391A4B7-C7C3-41F5-B1CC-F8A8BCB0069C}" type="presParOf" srcId="{8E042012-9C9C-4145-B356-685B328CCA75}" destId="{67F1F955-D48A-42C0-8D86-EC92482E6991}" srcOrd="0" destOrd="0" presId="urn:microsoft.com/office/officeart/2005/8/layout/hList7#1"/>
    <dgm:cxn modelId="{0951EC22-77AE-4B15-B18D-1C72329D913F}" type="presParOf" srcId="{8E042012-9C9C-4145-B356-685B328CCA75}" destId="{23C31B42-3384-4E14-9147-2B8689383DE9}" srcOrd="1" destOrd="0" presId="urn:microsoft.com/office/officeart/2005/8/layout/hList7#1"/>
    <dgm:cxn modelId="{490A0EDC-D10A-44CB-99F7-410FBFB66D7D}" type="presParOf" srcId="{23C31B42-3384-4E14-9147-2B8689383DE9}" destId="{CA87ACD4-02F5-4B32-BA92-E0CFEFAE71D8}" srcOrd="0" destOrd="0" presId="urn:microsoft.com/office/officeart/2005/8/layout/hList7#1"/>
    <dgm:cxn modelId="{154F5561-344C-4D19-9E88-1D61A14FF8B7}" type="presParOf" srcId="{CA87ACD4-02F5-4B32-BA92-E0CFEFAE71D8}" destId="{1CDC3EE2-71F9-4C29-8236-9C8F685B7DEF}" srcOrd="0" destOrd="0" presId="urn:microsoft.com/office/officeart/2005/8/layout/hList7#1"/>
    <dgm:cxn modelId="{40ABAF0C-39CF-467B-A5AA-0FE5B3B693A3}" type="presParOf" srcId="{CA87ACD4-02F5-4B32-BA92-E0CFEFAE71D8}" destId="{05ADA638-B8B9-4BAE-A21B-4A8C59AF0B19}" srcOrd="1" destOrd="0" presId="urn:microsoft.com/office/officeart/2005/8/layout/hList7#1"/>
    <dgm:cxn modelId="{21FF1182-2894-444C-A592-43E718731541}" type="presParOf" srcId="{CA87ACD4-02F5-4B32-BA92-E0CFEFAE71D8}" destId="{412AF023-BA07-408C-8CDA-9F6165FAD524}" srcOrd="2" destOrd="0" presId="urn:microsoft.com/office/officeart/2005/8/layout/hList7#1"/>
    <dgm:cxn modelId="{0929BF77-C308-4994-8BC7-182CAFB786EE}" type="presParOf" srcId="{CA87ACD4-02F5-4B32-BA92-E0CFEFAE71D8}" destId="{4B513285-1B49-4004-93B8-6DDCD532366A}" srcOrd="3" destOrd="0" presId="urn:microsoft.com/office/officeart/2005/8/layout/hList7#1"/>
    <dgm:cxn modelId="{564C89C5-664B-4451-8D2D-DEE52BF049EF}" type="presParOf" srcId="{23C31B42-3384-4E14-9147-2B8689383DE9}" destId="{6FA12C09-AE0F-4B86-A46A-0C9ECBD1D1C7}" srcOrd="1" destOrd="0" presId="urn:microsoft.com/office/officeart/2005/8/layout/hList7#1"/>
    <dgm:cxn modelId="{A369C7C6-2DC2-4EF1-BAB5-46E76EE5DB28}" type="presParOf" srcId="{23C31B42-3384-4E14-9147-2B8689383DE9}" destId="{20F9DEBC-2B55-4B24-9DF5-D7645E00BE3B}" srcOrd="2" destOrd="0" presId="urn:microsoft.com/office/officeart/2005/8/layout/hList7#1"/>
    <dgm:cxn modelId="{834C9FFE-822E-4456-9CD5-640A98450520}" type="presParOf" srcId="{20F9DEBC-2B55-4B24-9DF5-D7645E00BE3B}" destId="{7F145C54-FA8D-46DA-9E86-0D3AABBD08B2}" srcOrd="0" destOrd="0" presId="urn:microsoft.com/office/officeart/2005/8/layout/hList7#1"/>
    <dgm:cxn modelId="{0D0F152B-0758-4541-A16E-216E5D68B2B4}" type="presParOf" srcId="{20F9DEBC-2B55-4B24-9DF5-D7645E00BE3B}" destId="{3617101B-D66F-403C-8DB2-5EBE54542F7F}" srcOrd="1" destOrd="0" presId="urn:microsoft.com/office/officeart/2005/8/layout/hList7#1"/>
    <dgm:cxn modelId="{79287B29-5E7F-4B9A-9D47-43F0D283A2F3}" type="presParOf" srcId="{20F9DEBC-2B55-4B24-9DF5-D7645E00BE3B}" destId="{BFEC32C7-EC51-46C6-BAF4-425A389DB9C9}" srcOrd="2" destOrd="0" presId="urn:microsoft.com/office/officeart/2005/8/layout/hList7#1"/>
    <dgm:cxn modelId="{0F6E1C22-C291-45D5-B343-2BD587D167F7}" type="presParOf" srcId="{20F9DEBC-2B55-4B24-9DF5-D7645E00BE3B}" destId="{3DD21886-5068-4FC7-BBF4-A1C6E3DD4AFA}" srcOrd="3" destOrd="0" presId="urn:microsoft.com/office/officeart/2005/8/layout/hList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CD55BC-DF73-40A7-9FDC-9B08D3B8907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VE"/>
        </a:p>
      </dgm:t>
    </dgm:pt>
    <dgm:pt modelId="{A4344370-FBFD-4547-87E5-28617FB92C15}">
      <dgm:prSet phldrT="[Texto]" custT="1"/>
      <dgm:spPr>
        <a:no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2100" dirty="0" smtClean="0">
              <a:latin typeface="Georgia" pitchFamily="18" charset="0"/>
            </a:rPr>
            <a:t>ISQUEMIA RECURRENTE</a:t>
          </a:r>
          <a:endParaRPr lang="es-VE" sz="2100" dirty="0">
            <a:latin typeface="+mj-lt"/>
          </a:endParaRPr>
        </a:p>
      </dgm:t>
    </dgm:pt>
    <dgm:pt modelId="{41B58525-2242-4B8C-8DC6-F7C3817F86B9}" type="parTrans" cxnId="{EFD58F64-C3D4-4ADE-AE26-9EEDBE76307B}">
      <dgm:prSet/>
      <dgm:spPr/>
      <dgm:t>
        <a:bodyPr/>
        <a:lstStyle/>
        <a:p>
          <a:pPr algn="just"/>
          <a:endParaRPr lang="es-VE">
            <a:latin typeface="+mj-lt"/>
          </a:endParaRPr>
        </a:p>
      </dgm:t>
    </dgm:pt>
    <dgm:pt modelId="{58FB7C0B-D56D-458E-A0EF-F37FE5B6D5B6}" type="sibTrans" cxnId="{EFD58F64-C3D4-4ADE-AE26-9EEDBE76307B}">
      <dgm:prSet/>
      <dgm:spPr/>
      <dgm:t>
        <a:bodyPr/>
        <a:lstStyle/>
        <a:p>
          <a:pPr algn="just"/>
          <a:endParaRPr lang="es-VE">
            <a:latin typeface="+mj-lt"/>
          </a:endParaRPr>
        </a:p>
      </dgm:t>
    </dgm:pt>
    <dgm:pt modelId="{DA43C93B-35A9-43D6-BA93-F4C249C5B4ED}">
      <dgm:prSet phldrT="[Texto]"/>
      <dgm:spPr>
        <a:noFill/>
      </dgm:spPr>
      <dgm:t>
        <a:bodyPr/>
        <a:lstStyle/>
        <a:p>
          <a:pPr algn="just"/>
          <a:r>
            <a:rPr lang="es-VE" dirty="0" smtClean="0">
              <a:latin typeface="Georgia" pitchFamily="18" charset="0"/>
            </a:rPr>
            <a:t>MUERTE</a:t>
          </a:r>
          <a:endParaRPr lang="es-VE" dirty="0">
            <a:latin typeface="Georgia" pitchFamily="18" charset="0"/>
          </a:endParaRPr>
        </a:p>
      </dgm:t>
    </dgm:pt>
    <dgm:pt modelId="{2A8C4048-7AB9-4758-86A3-1860AC1B70A8}" type="parTrans" cxnId="{2D7901BB-5C35-4653-84F7-26328324E033}">
      <dgm:prSet/>
      <dgm:spPr/>
      <dgm:t>
        <a:bodyPr/>
        <a:lstStyle/>
        <a:p>
          <a:pPr algn="just"/>
          <a:endParaRPr lang="es-VE">
            <a:latin typeface="+mj-lt"/>
          </a:endParaRPr>
        </a:p>
      </dgm:t>
    </dgm:pt>
    <dgm:pt modelId="{02D26227-E31C-4A80-8AB6-207BE2304984}" type="sibTrans" cxnId="{2D7901BB-5C35-4653-84F7-26328324E033}">
      <dgm:prSet/>
      <dgm:spPr/>
      <dgm:t>
        <a:bodyPr/>
        <a:lstStyle/>
        <a:p>
          <a:pPr algn="just"/>
          <a:endParaRPr lang="es-VE">
            <a:latin typeface="+mj-lt"/>
          </a:endParaRPr>
        </a:p>
      </dgm:t>
    </dgm:pt>
    <dgm:pt modelId="{2214B0B8-824E-41AD-9552-95EE68EC697C}">
      <dgm:prSet phldrT="[Texto]"/>
      <dgm:spPr>
        <a:noFill/>
      </dgm:spPr>
      <dgm:t>
        <a:bodyPr/>
        <a:lstStyle/>
        <a:p>
          <a:pPr algn="just"/>
          <a:r>
            <a:rPr lang="es-VE" dirty="0" smtClean="0">
              <a:latin typeface="Georgia" pitchFamily="18" charset="0"/>
            </a:rPr>
            <a:t>ACCIDENTE CEREBROVASCULAR </a:t>
          </a:r>
          <a:endParaRPr lang="es-VE" dirty="0">
            <a:latin typeface="Georgia" pitchFamily="18" charset="0"/>
          </a:endParaRPr>
        </a:p>
      </dgm:t>
    </dgm:pt>
    <dgm:pt modelId="{D8A7D3BB-1A73-4886-8D53-4D3D82508551}" type="parTrans" cxnId="{A8F0A178-D46A-42C3-891A-A2DE910099FE}">
      <dgm:prSet/>
      <dgm:spPr/>
      <dgm:t>
        <a:bodyPr/>
        <a:lstStyle/>
        <a:p>
          <a:pPr algn="just"/>
          <a:endParaRPr lang="es-VE">
            <a:latin typeface="+mj-lt"/>
          </a:endParaRPr>
        </a:p>
      </dgm:t>
    </dgm:pt>
    <dgm:pt modelId="{163415AB-D851-4639-BF3B-EC2ADE65E3AB}" type="sibTrans" cxnId="{A8F0A178-D46A-42C3-891A-A2DE910099FE}">
      <dgm:prSet/>
      <dgm:spPr/>
      <dgm:t>
        <a:bodyPr/>
        <a:lstStyle/>
        <a:p>
          <a:pPr algn="just"/>
          <a:endParaRPr lang="es-VE">
            <a:latin typeface="+mj-lt"/>
          </a:endParaRPr>
        </a:p>
      </dgm:t>
    </dgm:pt>
    <dgm:pt modelId="{E38D0810-9EB9-406B-A9B1-958626B5940C}">
      <dgm:prSet phldrT="[Texto]"/>
      <dgm:spPr>
        <a:noFill/>
      </dgm:spPr>
      <dgm:t>
        <a:bodyPr/>
        <a:lstStyle/>
        <a:p>
          <a:pPr algn="just" rtl="0"/>
          <a:r>
            <a:rPr lang="pt-BR" dirty="0" smtClean="0">
              <a:latin typeface="Georgia" pitchFamily="18" charset="0"/>
            </a:rPr>
            <a:t>AIT</a:t>
          </a:r>
          <a:endParaRPr lang="es-VE" dirty="0">
            <a:latin typeface="Georgia" pitchFamily="18" charset="0"/>
          </a:endParaRPr>
        </a:p>
      </dgm:t>
    </dgm:pt>
    <dgm:pt modelId="{302B3531-6D60-41C6-B01A-95B892D62B6F}" type="parTrans" cxnId="{260CD11F-89B6-4348-B014-1F202D1D6AE2}">
      <dgm:prSet/>
      <dgm:spPr/>
      <dgm:t>
        <a:bodyPr/>
        <a:lstStyle/>
        <a:p>
          <a:pPr algn="just"/>
          <a:endParaRPr lang="es-VE">
            <a:latin typeface="+mj-lt"/>
          </a:endParaRPr>
        </a:p>
      </dgm:t>
    </dgm:pt>
    <dgm:pt modelId="{7C09C97F-9D7B-43C1-B94E-9D101373C6BC}" type="sibTrans" cxnId="{260CD11F-89B6-4348-B014-1F202D1D6AE2}">
      <dgm:prSet/>
      <dgm:spPr/>
      <dgm:t>
        <a:bodyPr/>
        <a:lstStyle/>
        <a:p>
          <a:pPr algn="just"/>
          <a:endParaRPr lang="es-VE">
            <a:latin typeface="+mj-lt"/>
          </a:endParaRPr>
        </a:p>
      </dgm:t>
    </dgm:pt>
    <dgm:pt modelId="{616AAB73-B7E4-4C26-8C93-732D00D6AEF9}">
      <dgm:prSet phldrT="[Texto]"/>
      <dgm:spPr>
        <a:noFill/>
      </dgm:spPr>
      <dgm:t>
        <a:bodyPr/>
        <a:lstStyle/>
        <a:p>
          <a:pPr algn="just"/>
          <a:r>
            <a:rPr lang="es-VE" dirty="0" smtClean="0">
              <a:latin typeface="Georgia" pitchFamily="18" charset="0"/>
            </a:rPr>
            <a:t>FA</a:t>
          </a:r>
          <a:endParaRPr lang="es-VE" dirty="0">
            <a:latin typeface="Georgia" pitchFamily="18" charset="0"/>
          </a:endParaRPr>
        </a:p>
      </dgm:t>
    </dgm:pt>
    <dgm:pt modelId="{16D3F4A1-6070-4018-9CCC-A4AE05B0C292}" type="parTrans" cxnId="{9A1FFAC9-F3D8-4468-B16F-17CE0A92FD04}">
      <dgm:prSet/>
      <dgm:spPr/>
      <dgm:t>
        <a:bodyPr/>
        <a:lstStyle/>
        <a:p>
          <a:pPr algn="just"/>
          <a:endParaRPr lang="es-VE">
            <a:latin typeface="+mj-lt"/>
          </a:endParaRPr>
        </a:p>
      </dgm:t>
    </dgm:pt>
    <dgm:pt modelId="{30362259-C5D2-4BBE-861F-101021C05109}" type="sibTrans" cxnId="{9A1FFAC9-F3D8-4468-B16F-17CE0A92FD04}">
      <dgm:prSet/>
      <dgm:spPr/>
      <dgm:t>
        <a:bodyPr/>
        <a:lstStyle/>
        <a:p>
          <a:pPr algn="just"/>
          <a:endParaRPr lang="es-VE">
            <a:latin typeface="+mj-lt"/>
          </a:endParaRPr>
        </a:p>
      </dgm:t>
    </dgm:pt>
    <dgm:pt modelId="{919F8F16-BAF3-47A6-B128-7437DEB90257}">
      <dgm:prSet phldrT="[Texto]" custT="1"/>
      <dgm:spPr>
        <a:noFill/>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2100" dirty="0" smtClean="0">
              <a:latin typeface="Georgia" pitchFamily="18" charset="0"/>
            </a:rPr>
            <a:t> AIT O MUERTE </a:t>
          </a:r>
          <a:endParaRPr lang="es-VE" sz="2100" dirty="0">
            <a:latin typeface="+mj-lt"/>
          </a:endParaRPr>
        </a:p>
      </dgm:t>
    </dgm:pt>
    <dgm:pt modelId="{E26E3EFE-8AD7-4DC6-99FD-5FF656195C7D}" type="parTrans" cxnId="{DA393CEB-C68F-4E4D-A1FA-3C4ACC5D92E8}">
      <dgm:prSet/>
      <dgm:spPr/>
      <dgm:t>
        <a:bodyPr/>
        <a:lstStyle/>
        <a:p>
          <a:endParaRPr lang="es-VE"/>
        </a:p>
      </dgm:t>
    </dgm:pt>
    <dgm:pt modelId="{F2B9C39C-20FA-4515-B318-C0EC23D34808}" type="sibTrans" cxnId="{DA393CEB-C68F-4E4D-A1FA-3C4ACC5D92E8}">
      <dgm:prSet/>
      <dgm:spPr/>
      <dgm:t>
        <a:bodyPr/>
        <a:lstStyle/>
        <a:p>
          <a:endParaRPr lang="es-VE"/>
        </a:p>
      </dgm:t>
    </dgm:pt>
    <dgm:pt modelId="{0BC6D859-B62B-40F9-90C6-D7125AE4D1F6}">
      <dgm:prSet phldrT="[Texto]"/>
      <dgm:spPr>
        <a:noFill/>
      </dgm:spPr>
      <dgm:t>
        <a:bodyPr/>
        <a:lstStyle/>
        <a:p>
          <a:pPr algn="ctr" rtl="0"/>
          <a:r>
            <a:rPr lang="es-VE" b="1" dirty="0">
              <a:solidFill>
                <a:schemeClr val="tx1"/>
              </a:solidFill>
              <a:latin typeface="Georgia" pitchFamily="18" charset="0"/>
            </a:rPr>
            <a:t>PFS</a:t>
          </a:r>
        </a:p>
      </dgm:t>
    </dgm:pt>
    <dgm:pt modelId="{D7ABE8CB-48F6-4130-9F7A-3E1CBFB8DB1B}" type="sibTrans" cxnId="{6A6E20E4-9F8F-4EED-B04B-B62A0685F64E}">
      <dgm:prSet/>
      <dgm:spPr/>
      <dgm:t>
        <a:bodyPr/>
        <a:lstStyle/>
        <a:p>
          <a:pPr algn="just"/>
          <a:endParaRPr lang="es-VE">
            <a:latin typeface="+mj-lt"/>
          </a:endParaRPr>
        </a:p>
      </dgm:t>
    </dgm:pt>
    <dgm:pt modelId="{A5009590-7828-4CAA-BCE4-11A780560C34}" type="parTrans" cxnId="{6A6E20E4-9F8F-4EED-B04B-B62A0685F64E}">
      <dgm:prSet/>
      <dgm:spPr/>
      <dgm:t>
        <a:bodyPr/>
        <a:lstStyle/>
        <a:p>
          <a:pPr algn="just"/>
          <a:endParaRPr lang="es-VE">
            <a:latin typeface="+mj-lt"/>
          </a:endParaRPr>
        </a:p>
      </dgm:t>
    </dgm:pt>
    <dgm:pt modelId="{BA81A9BF-6973-4B71-9017-79295F33AF21}">
      <dgm:prSet phldrT="[Texto]"/>
      <dgm:spPr>
        <a:noFill/>
      </dgm:spPr>
      <dgm:t>
        <a:bodyPr/>
        <a:lstStyle/>
        <a:p>
          <a:pPr algn="ctr"/>
          <a:r>
            <a:rPr lang="es-VE" b="1" dirty="0" smtClean="0">
              <a:solidFill>
                <a:schemeClr val="tx1"/>
              </a:solidFill>
              <a:latin typeface="Georgia" pitchFamily="18" charset="0"/>
            </a:rPr>
            <a:t>PFP</a:t>
          </a:r>
        </a:p>
        <a:p>
          <a:pPr algn="ctr"/>
          <a:r>
            <a:rPr lang="es-VE" b="1" dirty="0" smtClean="0">
              <a:solidFill>
                <a:schemeClr val="tx1"/>
              </a:solidFill>
              <a:latin typeface="Georgia" pitchFamily="18" charset="0"/>
            </a:rPr>
            <a:t>COMBINADO</a:t>
          </a:r>
          <a:endParaRPr lang="es-VE" b="1" dirty="0">
            <a:solidFill>
              <a:schemeClr val="tx1"/>
            </a:solidFill>
            <a:latin typeface="Georgia" pitchFamily="18" charset="0"/>
          </a:endParaRPr>
        </a:p>
      </dgm:t>
    </dgm:pt>
    <dgm:pt modelId="{D9F7D979-4E98-40EA-A404-3F73738143F2}" type="sibTrans" cxnId="{9485A18B-A70A-46BB-AB51-FC5C8EE4D211}">
      <dgm:prSet/>
      <dgm:spPr/>
      <dgm:t>
        <a:bodyPr/>
        <a:lstStyle/>
        <a:p>
          <a:pPr algn="just"/>
          <a:endParaRPr lang="es-VE">
            <a:latin typeface="+mj-lt"/>
          </a:endParaRPr>
        </a:p>
      </dgm:t>
    </dgm:pt>
    <dgm:pt modelId="{3BF6EE7E-2C63-4E9E-A9AE-AABCE2110252}" type="parTrans" cxnId="{9485A18B-A70A-46BB-AB51-FC5C8EE4D211}">
      <dgm:prSet/>
      <dgm:spPr/>
      <dgm:t>
        <a:bodyPr/>
        <a:lstStyle/>
        <a:p>
          <a:pPr algn="just"/>
          <a:endParaRPr lang="es-VE">
            <a:latin typeface="+mj-lt"/>
          </a:endParaRPr>
        </a:p>
      </dgm:t>
    </dgm:pt>
    <dgm:pt modelId="{8252155A-044E-4010-9228-901EDBE7311D}" type="pres">
      <dgm:prSet presAssocID="{89CD55BC-DF73-40A7-9FDC-9B08D3B8907C}" presName="Name0" presStyleCnt="0">
        <dgm:presLayoutVars>
          <dgm:dir/>
          <dgm:animLvl val="lvl"/>
          <dgm:resizeHandles/>
        </dgm:presLayoutVars>
      </dgm:prSet>
      <dgm:spPr/>
      <dgm:t>
        <a:bodyPr/>
        <a:lstStyle/>
        <a:p>
          <a:endParaRPr lang="es-VE"/>
        </a:p>
      </dgm:t>
    </dgm:pt>
    <dgm:pt modelId="{C564C579-E868-4539-BB45-DF468961205D}" type="pres">
      <dgm:prSet presAssocID="{BA81A9BF-6973-4B71-9017-79295F33AF21}" presName="linNode" presStyleCnt="0"/>
      <dgm:spPr/>
      <dgm:t>
        <a:bodyPr/>
        <a:lstStyle/>
        <a:p>
          <a:endParaRPr lang="es-VE"/>
        </a:p>
      </dgm:t>
    </dgm:pt>
    <dgm:pt modelId="{7F13425A-1FA7-4B5A-B1D8-BE18083F0DBD}" type="pres">
      <dgm:prSet presAssocID="{BA81A9BF-6973-4B71-9017-79295F33AF21}" presName="parentShp" presStyleLbl="node1" presStyleIdx="0" presStyleCnt="2">
        <dgm:presLayoutVars>
          <dgm:bulletEnabled val="1"/>
        </dgm:presLayoutVars>
      </dgm:prSet>
      <dgm:spPr/>
      <dgm:t>
        <a:bodyPr/>
        <a:lstStyle/>
        <a:p>
          <a:endParaRPr lang="es-VE"/>
        </a:p>
      </dgm:t>
    </dgm:pt>
    <dgm:pt modelId="{3A4354D1-25AF-4CD0-B122-136CB1D223AB}" type="pres">
      <dgm:prSet presAssocID="{BA81A9BF-6973-4B71-9017-79295F33AF21}" presName="childShp" presStyleLbl="bgAccFollowNode1" presStyleIdx="0" presStyleCnt="2">
        <dgm:presLayoutVars>
          <dgm:bulletEnabled val="1"/>
        </dgm:presLayoutVars>
      </dgm:prSet>
      <dgm:spPr/>
      <dgm:t>
        <a:bodyPr/>
        <a:lstStyle/>
        <a:p>
          <a:endParaRPr lang="es-VE"/>
        </a:p>
      </dgm:t>
    </dgm:pt>
    <dgm:pt modelId="{5435D3F1-1A67-4FB6-BAEE-81C9EDC45F34}" type="pres">
      <dgm:prSet presAssocID="{D9F7D979-4E98-40EA-A404-3F73738143F2}" presName="spacing" presStyleCnt="0"/>
      <dgm:spPr/>
      <dgm:t>
        <a:bodyPr/>
        <a:lstStyle/>
        <a:p>
          <a:endParaRPr lang="es-VE"/>
        </a:p>
      </dgm:t>
    </dgm:pt>
    <dgm:pt modelId="{1E5847F9-AC44-433F-97E8-2F80C7616DAE}" type="pres">
      <dgm:prSet presAssocID="{0BC6D859-B62B-40F9-90C6-D7125AE4D1F6}" presName="linNode" presStyleCnt="0"/>
      <dgm:spPr/>
      <dgm:t>
        <a:bodyPr/>
        <a:lstStyle/>
        <a:p>
          <a:endParaRPr lang="es-VE"/>
        </a:p>
      </dgm:t>
    </dgm:pt>
    <dgm:pt modelId="{18FC3927-A7FC-4AF4-99F7-FDE9F6C8A992}" type="pres">
      <dgm:prSet presAssocID="{0BC6D859-B62B-40F9-90C6-D7125AE4D1F6}" presName="parentShp" presStyleLbl="node1" presStyleIdx="1" presStyleCnt="2">
        <dgm:presLayoutVars>
          <dgm:bulletEnabled val="1"/>
        </dgm:presLayoutVars>
      </dgm:prSet>
      <dgm:spPr/>
      <dgm:t>
        <a:bodyPr/>
        <a:lstStyle/>
        <a:p>
          <a:endParaRPr lang="es-VE"/>
        </a:p>
      </dgm:t>
    </dgm:pt>
    <dgm:pt modelId="{B5E143E1-78E2-4579-8ED8-00D77D13A476}" type="pres">
      <dgm:prSet presAssocID="{0BC6D859-B62B-40F9-90C6-D7125AE4D1F6}" presName="childShp" presStyleLbl="bgAccFollowNode1" presStyleIdx="1" presStyleCnt="2">
        <dgm:presLayoutVars>
          <dgm:bulletEnabled val="1"/>
        </dgm:presLayoutVars>
      </dgm:prSet>
      <dgm:spPr/>
      <dgm:t>
        <a:bodyPr/>
        <a:lstStyle/>
        <a:p>
          <a:endParaRPr lang="es-VE"/>
        </a:p>
      </dgm:t>
    </dgm:pt>
  </dgm:ptLst>
  <dgm:cxnLst>
    <dgm:cxn modelId="{0A69D259-621F-4B19-B304-44EE9526B099}" type="presOf" srcId="{E38D0810-9EB9-406B-A9B1-958626B5940C}" destId="{B5E143E1-78E2-4579-8ED8-00D77D13A476}" srcOrd="0" destOrd="2" presId="urn:microsoft.com/office/officeart/2005/8/layout/vList6"/>
    <dgm:cxn modelId="{BD1A08E6-EBCB-4D59-9C48-C6729BB538B0}" type="presOf" srcId="{BA81A9BF-6973-4B71-9017-79295F33AF21}" destId="{7F13425A-1FA7-4B5A-B1D8-BE18083F0DBD}" srcOrd="0" destOrd="0" presId="urn:microsoft.com/office/officeart/2005/8/layout/vList6"/>
    <dgm:cxn modelId="{85939F59-F694-49E3-B116-EB81A56874BE}" type="presOf" srcId="{2214B0B8-824E-41AD-9552-95EE68EC697C}" destId="{B5E143E1-78E2-4579-8ED8-00D77D13A476}" srcOrd="0" destOrd="1" presId="urn:microsoft.com/office/officeart/2005/8/layout/vList6"/>
    <dgm:cxn modelId="{9A1FFAC9-F3D8-4468-B16F-17CE0A92FD04}" srcId="{0BC6D859-B62B-40F9-90C6-D7125AE4D1F6}" destId="{616AAB73-B7E4-4C26-8C93-732D00D6AEF9}" srcOrd="3" destOrd="0" parTransId="{16D3F4A1-6070-4018-9CCC-A4AE05B0C292}" sibTransId="{30362259-C5D2-4BBE-861F-101021C05109}"/>
    <dgm:cxn modelId="{DA393CEB-C68F-4E4D-A1FA-3C4ACC5D92E8}" srcId="{BA81A9BF-6973-4B71-9017-79295F33AF21}" destId="{919F8F16-BAF3-47A6-B128-7437DEB90257}" srcOrd="1" destOrd="0" parTransId="{E26E3EFE-8AD7-4DC6-99FD-5FF656195C7D}" sibTransId="{F2B9C39C-20FA-4515-B318-C0EC23D34808}"/>
    <dgm:cxn modelId="{A8F0A178-D46A-42C3-891A-A2DE910099FE}" srcId="{0BC6D859-B62B-40F9-90C6-D7125AE4D1F6}" destId="{2214B0B8-824E-41AD-9552-95EE68EC697C}" srcOrd="1" destOrd="0" parTransId="{D8A7D3BB-1A73-4886-8D53-4D3D82508551}" sibTransId="{163415AB-D851-4639-BF3B-EC2ADE65E3AB}"/>
    <dgm:cxn modelId="{2D7901BB-5C35-4653-84F7-26328324E033}" srcId="{0BC6D859-B62B-40F9-90C6-D7125AE4D1F6}" destId="{DA43C93B-35A9-43D6-BA93-F4C249C5B4ED}" srcOrd="0" destOrd="0" parTransId="{2A8C4048-7AB9-4758-86A3-1860AC1B70A8}" sibTransId="{02D26227-E31C-4A80-8AB6-207BE2304984}"/>
    <dgm:cxn modelId="{6F5AB286-C610-4354-A3F0-EC9716165631}" type="presOf" srcId="{DA43C93B-35A9-43D6-BA93-F4C249C5B4ED}" destId="{B5E143E1-78E2-4579-8ED8-00D77D13A476}" srcOrd="0" destOrd="0" presId="urn:microsoft.com/office/officeart/2005/8/layout/vList6"/>
    <dgm:cxn modelId="{F8E9A87B-F826-4537-AE69-FB14BFBAD856}" type="presOf" srcId="{0BC6D859-B62B-40F9-90C6-D7125AE4D1F6}" destId="{18FC3927-A7FC-4AF4-99F7-FDE9F6C8A992}" srcOrd="0" destOrd="0" presId="urn:microsoft.com/office/officeart/2005/8/layout/vList6"/>
    <dgm:cxn modelId="{6A6E20E4-9F8F-4EED-B04B-B62A0685F64E}" srcId="{89CD55BC-DF73-40A7-9FDC-9B08D3B8907C}" destId="{0BC6D859-B62B-40F9-90C6-D7125AE4D1F6}" srcOrd="1" destOrd="0" parTransId="{A5009590-7828-4CAA-BCE4-11A780560C34}" sibTransId="{D7ABE8CB-48F6-4130-9F7A-3E1CBFB8DB1B}"/>
    <dgm:cxn modelId="{AC461358-B55D-4D68-B971-F513913D3498}" type="presOf" srcId="{89CD55BC-DF73-40A7-9FDC-9B08D3B8907C}" destId="{8252155A-044E-4010-9228-901EDBE7311D}" srcOrd="0" destOrd="0" presId="urn:microsoft.com/office/officeart/2005/8/layout/vList6"/>
    <dgm:cxn modelId="{0E1061ED-5920-4D2D-A4D8-F78949066A47}" type="presOf" srcId="{919F8F16-BAF3-47A6-B128-7437DEB90257}" destId="{3A4354D1-25AF-4CD0-B122-136CB1D223AB}" srcOrd="0" destOrd="1" presId="urn:microsoft.com/office/officeart/2005/8/layout/vList6"/>
    <dgm:cxn modelId="{18E6BDE6-AA4E-47F0-9F51-4431F6B36576}" type="presOf" srcId="{616AAB73-B7E4-4C26-8C93-732D00D6AEF9}" destId="{B5E143E1-78E2-4579-8ED8-00D77D13A476}" srcOrd="0" destOrd="3" presId="urn:microsoft.com/office/officeart/2005/8/layout/vList6"/>
    <dgm:cxn modelId="{9485A18B-A70A-46BB-AB51-FC5C8EE4D211}" srcId="{89CD55BC-DF73-40A7-9FDC-9B08D3B8907C}" destId="{BA81A9BF-6973-4B71-9017-79295F33AF21}" srcOrd="0" destOrd="0" parTransId="{3BF6EE7E-2C63-4E9E-A9AE-AABCE2110252}" sibTransId="{D9F7D979-4E98-40EA-A404-3F73738143F2}"/>
    <dgm:cxn modelId="{AE4A6875-4649-4F47-BC1A-3FF47656D60B}" type="presOf" srcId="{A4344370-FBFD-4547-87E5-28617FB92C15}" destId="{3A4354D1-25AF-4CD0-B122-136CB1D223AB}" srcOrd="0" destOrd="0" presId="urn:microsoft.com/office/officeart/2005/8/layout/vList6"/>
    <dgm:cxn modelId="{EFD58F64-C3D4-4ADE-AE26-9EEDBE76307B}" srcId="{BA81A9BF-6973-4B71-9017-79295F33AF21}" destId="{A4344370-FBFD-4547-87E5-28617FB92C15}" srcOrd="0" destOrd="0" parTransId="{41B58525-2242-4B8C-8DC6-F7C3817F86B9}" sibTransId="{58FB7C0B-D56D-458E-A0EF-F37FE5B6D5B6}"/>
    <dgm:cxn modelId="{260CD11F-89B6-4348-B014-1F202D1D6AE2}" srcId="{0BC6D859-B62B-40F9-90C6-D7125AE4D1F6}" destId="{E38D0810-9EB9-406B-A9B1-958626B5940C}" srcOrd="2" destOrd="0" parTransId="{302B3531-6D60-41C6-B01A-95B892D62B6F}" sibTransId="{7C09C97F-9D7B-43C1-B94E-9D101373C6BC}"/>
    <dgm:cxn modelId="{A8550D03-39AE-4DF4-A596-07932F9A4985}" type="presParOf" srcId="{8252155A-044E-4010-9228-901EDBE7311D}" destId="{C564C579-E868-4539-BB45-DF468961205D}" srcOrd="0" destOrd="0" presId="urn:microsoft.com/office/officeart/2005/8/layout/vList6"/>
    <dgm:cxn modelId="{E0C96CE6-0879-4C98-9B24-8B3E3F1E4FE3}" type="presParOf" srcId="{C564C579-E868-4539-BB45-DF468961205D}" destId="{7F13425A-1FA7-4B5A-B1D8-BE18083F0DBD}" srcOrd="0" destOrd="0" presId="urn:microsoft.com/office/officeart/2005/8/layout/vList6"/>
    <dgm:cxn modelId="{1018BB62-4B60-4B4B-AB4A-D7ED1ACF7537}" type="presParOf" srcId="{C564C579-E868-4539-BB45-DF468961205D}" destId="{3A4354D1-25AF-4CD0-B122-136CB1D223AB}" srcOrd="1" destOrd="0" presId="urn:microsoft.com/office/officeart/2005/8/layout/vList6"/>
    <dgm:cxn modelId="{31730B84-0A18-44C4-BD3C-01B33FE25794}" type="presParOf" srcId="{8252155A-044E-4010-9228-901EDBE7311D}" destId="{5435D3F1-1A67-4FB6-BAEE-81C9EDC45F34}" srcOrd="1" destOrd="0" presId="urn:microsoft.com/office/officeart/2005/8/layout/vList6"/>
    <dgm:cxn modelId="{A3B492FC-E56E-45DB-B3E9-2B6961BF9A4B}" type="presParOf" srcId="{8252155A-044E-4010-9228-901EDBE7311D}" destId="{1E5847F9-AC44-433F-97E8-2F80C7616DAE}" srcOrd="2" destOrd="0" presId="urn:microsoft.com/office/officeart/2005/8/layout/vList6"/>
    <dgm:cxn modelId="{5BB97C16-7FA2-4033-AE6D-72B72AFBC7AD}" type="presParOf" srcId="{1E5847F9-AC44-433F-97E8-2F80C7616DAE}" destId="{18FC3927-A7FC-4AF4-99F7-FDE9F6C8A992}" srcOrd="0" destOrd="0" presId="urn:microsoft.com/office/officeart/2005/8/layout/vList6"/>
    <dgm:cxn modelId="{7A11E2AB-DE5B-455D-BE5B-14279FB43BA4}" type="presParOf" srcId="{1E5847F9-AC44-433F-97E8-2F80C7616DAE}" destId="{B5E143E1-78E2-4579-8ED8-00D77D13A47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D0D390-96FC-4EC7-8F9B-E2798A26A630}"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s-VE"/>
        </a:p>
      </dgm:t>
    </dgm:pt>
    <dgm:pt modelId="{C7769D88-1005-47EC-9BF2-92A1624FAB9E}">
      <dgm:prSet phldrT="[Texto]"/>
      <dgm:spPr/>
      <dgm:t>
        <a:bodyPr/>
        <a:lstStyle/>
        <a:p>
          <a:pPr algn="ctr"/>
          <a:r>
            <a:rPr lang="es-VE" dirty="0" smtClean="0">
              <a:latin typeface="Georgia" pitchFamily="18" charset="0"/>
            </a:rPr>
            <a:t>Seguimiento de 4 años o hasta la muerte</a:t>
          </a:r>
          <a:endParaRPr lang="es-VE" dirty="0">
            <a:latin typeface="Georgia" pitchFamily="18" charset="0"/>
          </a:endParaRPr>
        </a:p>
      </dgm:t>
    </dgm:pt>
    <dgm:pt modelId="{1040C771-4591-4B4A-9FB7-26A4384881B2}" type="parTrans" cxnId="{7EDE73C0-47B9-460F-B97C-D54B5304AE68}">
      <dgm:prSet/>
      <dgm:spPr/>
      <dgm:t>
        <a:bodyPr/>
        <a:lstStyle/>
        <a:p>
          <a:pPr algn="ctr"/>
          <a:endParaRPr lang="es-VE">
            <a:latin typeface="+mn-lt"/>
          </a:endParaRPr>
        </a:p>
      </dgm:t>
    </dgm:pt>
    <dgm:pt modelId="{380FFF51-DA89-4333-8DA4-29641EED714E}" type="sibTrans" cxnId="{7EDE73C0-47B9-460F-B97C-D54B5304AE68}">
      <dgm:prSet/>
      <dgm:spPr/>
      <dgm:t>
        <a:bodyPr/>
        <a:lstStyle/>
        <a:p>
          <a:pPr algn="ctr"/>
          <a:endParaRPr lang="es-VE">
            <a:latin typeface="+mn-lt"/>
          </a:endParaRPr>
        </a:p>
      </dgm:t>
    </dgm:pt>
    <dgm:pt modelId="{509A0FBD-B75A-41F8-A3DB-4FAEC42121F6}">
      <dgm:prSet phldrT="[Texto]"/>
      <dgm:spPr/>
      <dgm:t>
        <a:bodyPr/>
        <a:lstStyle/>
        <a:p>
          <a:pPr algn="ctr"/>
          <a:r>
            <a:rPr lang="es-VE" dirty="0" smtClean="0">
              <a:latin typeface="Georgia" pitchFamily="18" charset="0"/>
            </a:rPr>
            <a:t>Participantes 565 </a:t>
          </a:r>
          <a:endParaRPr lang="es-VE" dirty="0">
            <a:latin typeface="Georgia" pitchFamily="18" charset="0"/>
          </a:endParaRPr>
        </a:p>
      </dgm:t>
    </dgm:pt>
    <dgm:pt modelId="{DD143191-7F93-4E76-9C30-B18F2802C618}" type="parTrans" cxnId="{C4A1C16A-40AA-44AC-8E8E-F747CBE0F882}">
      <dgm:prSet/>
      <dgm:spPr/>
      <dgm:t>
        <a:bodyPr/>
        <a:lstStyle/>
        <a:p>
          <a:pPr algn="ctr"/>
          <a:endParaRPr lang="es-VE">
            <a:latin typeface="+mn-lt"/>
          </a:endParaRPr>
        </a:p>
      </dgm:t>
    </dgm:pt>
    <dgm:pt modelId="{435C1C94-A818-49D3-948A-CC9DADAA9483}" type="sibTrans" cxnId="{C4A1C16A-40AA-44AC-8E8E-F747CBE0F882}">
      <dgm:prSet/>
      <dgm:spPr/>
      <dgm:t>
        <a:bodyPr/>
        <a:lstStyle/>
        <a:p>
          <a:pPr algn="ctr"/>
          <a:endParaRPr lang="es-VE">
            <a:latin typeface="+mn-lt"/>
          </a:endParaRPr>
        </a:p>
      </dgm:t>
    </dgm:pt>
    <dgm:pt modelId="{FA8226BB-9D33-4ED0-94DB-7C7F9698A564}">
      <dgm:prSet phldrT="[Texto]" custT="1"/>
      <dgm:spPr/>
      <dgm:t>
        <a:bodyPr/>
        <a:lstStyle/>
        <a:p>
          <a:pPr algn="ctr"/>
          <a:r>
            <a:rPr lang="es-VE" sz="2500" dirty="0" smtClean="0">
              <a:latin typeface="Georgia" pitchFamily="18" charset="0"/>
            </a:rPr>
            <a:t>Salvas de extrasístoles auriculares</a:t>
          </a:r>
          <a:endParaRPr lang="es-VE" sz="2500" dirty="0">
            <a:latin typeface="Georgia" pitchFamily="18" charset="0"/>
          </a:endParaRPr>
        </a:p>
      </dgm:t>
    </dgm:pt>
    <dgm:pt modelId="{B99812CB-8584-423E-8879-1439ED86F115}" type="parTrans" cxnId="{232445FB-9E26-4667-A995-7293C87DF2F8}">
      <dgm:prSet/>
      <dgm:spPr/>
      <dgm:t>
        <a:bodyPr/>
        <a:lstStyle/>
        <a:p>
          <a:pPr algn="ctr"/>
          <a:endParaRPr lang="es-VE">
            <a:latin typeface="+mn-lt"/>
          </a:endParaRPr>
        </a:p>
      </dgm:t>
    </dgm:pt>
    <dgm:pt modelId="{55433DE9-1071-47AC-8E5C-AC061B2390FB}" type="sibTrans" cxnId="{232445FB-9E26-4667-A995-7293C87DF2F8}">
      <dgm:prSet/>
      <dgm:spPr/>
      <dgm:t>
        <a:bodyPr/>
        <a:lstStyle/>
        <a:p>
          <a:pPr algn="ctr"/>
          <a:endParaRPr lang="es-VE">
            <a:latin typeface="+mn-lt"/>
          </a:endParaRPr>
        </a:p>
      </dgm:t>
    </dgm:pt>
    <dgm:pt modelId="{2C8F4794-4FA6-489A-B382-4FFAC37D15B9}">
      <dgm:prSet phldrT="[Texto]" custT="1"/>
      <dgm:spPr/>
      <dgm:t>
        <a:bodyPr/>
        <a:lstStyle/>
        <a:p>
          <a:pPr algn="ctr"/>
          <a:r>
            <a:rPr lang="es-VE" sz="3000" dirty="0" smtClean="0">
              <a:latin typeface="Georgia" pitchFamily="18" charset="0"/>
            </a:rPr>
            <a:t>Estudio</a:t>
          </a:r>
        </a:p>
        <a:p>
          <a:pPr algn="ctr"/>
          <a:r>
            <a:rPr lang="es-VE" sz="3000" dirty="0" smtClean="0">
              <a:latin typeface="Georgia" pitchFamily="18" charset="0"/>
            </a:rPr>
            <a:t>Retrospectivo, multicentrico</a:t>
          </a:r>
          <a:endParaRPr lang="es-VE" sz="3000" dirty="0">
            <a:latin typeface="Georgia" pitchFamily="18" charset="0"/>
          </a:endParaRPr>
        </a:p>
      </dgm:t>
    </dgm:pt>
    <dgm:pt modelId="{A90B9E1D-F0F3-4571-91A0-A0EA785EC97D}" type="parTrans" cxnId="{BD041A9F-4168-4D21-9C4A-F6CE9B05C8FF}">
      <dgm:prSet/>
      <dgm:spPr/>
      <dgm:t>
        <a:bodyPr/>
        <a:lstStyle/>
        <a:p>
          <a:pPr algn="ctr"/>
          <a:endParaRPr lang="es-VE">
            <a:latin typeface="+mn-lt"/>
          </a:endParaRPr>
        </a:p>
      </dgm:t>
    </dgm:pt>
    <dgm:pt modelId="{E4FDBBA8-C997-4323-B8A4-1793CD6C6239}" type="sibTrans" cxnId="{BD041A9F-4168-4D21-9C4A-F6CE9B05C8FF}">
      <dgm:prSet/>
      <dgm:spPr/>
      <dgm:t>
        <a:bodyPr/>
        <a:lstStyle/>
        <a:p>
          <a:pPr algn="ctr"/>
          <a:endParaRPr lang="es-VE">
            <a:latin typeface="+mn-lt"/>
          </a:endParaRPr>
        </a:p>
      </dgm:t>
    </dgm:pt>
    <dgm:pt modelId="{A0D0CAF6-E6CE-4A62-8D07-2F4587ACF1E6}">
      <dgm:prSet phldrT="[Texto]" custT="1"/>
      <dgm:spPr/>
      <dgm:t>
        <a:bodyPr/>
        <a:lstStyle/>
        <a:p>
          <a:pPr algn="ctr"/>
          <a:r>
            <a:rPr lang="es-VE" sz="2500" dirty="0" smtClean="0">
              <a:latin typeface="Georgia" pitchFamily="18" charset="0"/>
            </a:rPr>
            <a:t>Ausencia de salvas de extrasístoles auriculares</a:t>
          </a:r>
          <a:endParaRPr lang="es-VE" sz="2500" dirty="0">
            <a:latin typeface="Georgia" pitchFamily="18" charset="0"/>
          </a:endParaRPr>
        </a:p>
      </dgm:t>
    </dgm:pt>
    <dgm:pt modelId="{6EF7E006-0FE1-4F07-8761-A627A7667039}" type="parTrans" cxnId="{26F7BB3B-1825-4019-AEBE-BEAFC149AEC6}">
      <dgm:prSet/>
      <dgm:spPr/>
      <dgm:t>
        <a:bodyPr/>
        <a:lstStyle/>
        <a:p>
          <a:endParaRPr lang="es-VE"/>
        </a:p>
      </dgm:t>
    </dgm:pt>
    <dgm:pt modelId="{A02B58A7-15F8-4F4E-96AF-B6B00B543CDF}" type="sibTrans" cxnId="{26F7BB3B-1825-4019-AEBE-BEAFC149AEC6}">
      <dgm:prSet/>
      <dgm:spPr/>
      <dgm:t>
        <a:bodyPr/>
        <a:lstStyle/>
        <a:p>
          <a:endParaRPr lang="es-VE"/>
        </a:p>
      </dgm:t>
    </dgm:pt>
    <dgm:pt modelId="{91D60B21-AB56-44DB-8097-8BA9B46F71A1}" type="pres">
      <dgm:prSet presAssocID="{31D0D390-96FC-4EC7-8F9B-E2798A26A630}" presName="Name0" presStyleCnt="0">
        <dgm:presLayoutVars>
          <dgm:dir/>
          <dgm:animLvl val="lvl"/>
          <dgm:resizeHandles val="exact"/>
        </dgm:presLayoutVars>
      </dgm:prSet>
      <dgm:spPr/>
      <dgm:t>
        <a:bodyPr/>
        <a:lstStyle/>
        <a:p>
          <a:endParaRPr lang="es-VE"/>
        </a:p>
      </dgm:t>
    </dgm:pt>
    <dgm:pt modelId="{2041A87E-B2EF-43E3-90EB-AD8E933040E0}" type="pres">
      <dgm:prSet presAssocID="{2C8F4794-4FA6-489A-B382-4FFAC37D15B9}" presName="linNode" presStyleCnt="0"/>
      <dgm:spPr/>
      <dgm:t>
        <a:bodyPr/>
        <a:lstStyle/>
        <a:p>
          <a:endParaRPr lang="es-VE"/>
        </a:p>
      </dgm:t>
    </dgm:pt>
    <dgm:pt modelId="{B3DB269F-CB81-4D09-8B31-7E73EAFC3C74}" type="pres">
      <dgm:prSet presAssocID="{2C8F4794-4FA6-489A-B382-4FFAC37D15B9}" presName="parentText" presStyleLbl="node1" presStyleIdx="0" presStyleCnt="3" custScaleY="117976" custLinFactNeighborX="-1012" custLinFactNeighborY="11873">
        <dgm:presLayoutVars>
          <dgm:chMax val="1"/>
          <dgm:bulletEnabled val="1"/>
        </dgm:presLayoutVars>
      </dgm:prSet>
      <dgm:spPr/>
      <dgm:t>
        <a:bodyPr/>
        <a:lstStyle/>
        <a:p>
          <a:endParaRPr lang="es-VE"/>
        </a:p>
      </dgm:t>
    </dgm:pt>
    <dgm:pt modelId="{47740383-B15C-4410-8532-B7D0EE683318}" type="pres">
      <dgm:prSet presAssocID="{E4FDBBA8-C997-4323-B8A4-1793CD6C6239}" presName="sp" presStyleCnt="0"/>
      <dgm:spPr/>
      <dgm:t>
        <a:bodyPr/>
        <a:lstStyle/>
        <a:p>
          <a:endParaRPr lang="es-VE"/>
        </a:p>
      </dgm:t>
    </dgm:pt>
    <dgm:pt modelId="{57054A51-5D9D-4FD6-897F-6A6CA3BD2FEF}" type="pres">
      <dgm:prSet presAssocID="{C7769D88-1005-47EC-9BF2-92A1624FAB9E}" presName="linNode" presStyleCnt="0"/>
      <dgm:spPr/>
      <dgm:t>
        <a:bodyPr/>
        <a:lstStyle/>
        <a:p>
          <a:endParaRPr lang="es-VE"/>
        </a:p>
      </dgm:t>
    </dgm:pt>
    <dgm:pt modelId="{0A53C4DF-3AE9-4DD1-B03D-B14DEFC3B8EF}" type="pres">
      <dgm:prSet presAssocID="{C7769D88-1005-47EC-9BF2-92A1624FAB9E}" presName="parentText" presStyleLbl="node1" presStyleIdx="1" presStyleCnt="3" custLinFactNeighborX="-1012" custLinFactNeighborY="20317">
        <dgm:presLayoutVars>
          <dgm:chMax val="1"/>
          <dgm:bulletEnabled val="1"/>
        </dgm:presLayoutVars>
      </dgm:prSet>
      <dgm:spPr/>
      <dgm:t>
        <a:bodyPr/>
        <a:lstStyle/>
        <a:p>
          <a:endParaRPr lang="es-VE"/>
        </a:p>
      </dgm:t>
    </dgm:pt>
    <dgm:pt modelId="{E2DDB9D1-7F9B-44C6-AA7C-3E749D56406F}" type="pres">
      <dgm:prSet presAssocID="{380FFF51-DA89-4333-8DA4-29641EED714E}" presName="sp" presStyleCnt="0"/>
      <dgm:spPr/>
      <dgm:t>
        <a:bodyPr/>
        <a:lstStyle/>
        <a:p>
          <a:endParaRPr lang="es-VE"/>
        </a:p>
      </dgm:t>
    </dgm:pt>
    <dgm:pt modelId="{62335054-3747-4303-A6A0-01CF155E9C79}" type="pres">
      <dgm:prSet presAssocID="{509A0FBD-B75A-41F8-A3DB-4FAEC42121F6}" presName="linNode" presStyleCnt="0"/>
      <dgm:spPr/>
      <dgm:t>
        <a:bodyPr/>
        <a:lstStyle/>
        <a:p>
          <a:endParaRPr lang="es-VE"/>
        </a:p>
      </dgm:t>
    </dgm:pt>
    <dgm:pt modelId="{E7EF207F-3A21-4933-A907-DD58F860A067}" type="pres">
      <dgm:prSet presAssocID="{509A0FBD-B75A-41F8-A3DB-4FAEC42121F6}" presName="parentText" presStyleLbl="node1" presStyleIdx="2" presStyleCnt="3" custLinFactNeighborX="-3712" custLinFactNeighborY="8881">
        <dgm:presLayoutVars>
          <dgm:chMax val="1"/>
          <dgm:bulletEnabled val="1"/>
        </dgm:presLayoutVars>
      </dgm:prSet>
      <dgm:spPr/>
      <dgm:t>
        <a:bodyPr/>
        <a:lstStyle/>
        <a:p>
          <a:endParaRPr lang="es-VE"/>
        </a:p>
      </dgm:t>
    </dgm:pt>
    <dgm:pt modelId="{A5E05DBC-E8CF-4974-84E5-F071C4C353D0}" type="pres">
      <dgm:prSet presAssocID="{509A0FBD-B75A-41F8-A3DB-4FAEC42121F6}" presName="descendantText" presStyleLbl="alignAccFollowNode1" presStyleIdx="0" presStyleCnt="1" custScaleY="159772" custLinFactY="-10723" custLinFactNeighborX="0" custLinFactNeighborY="-100000">
        <dgm:presLayoutVars>
          <dgm:bulletEnabled val="1"/>
        </dgm:presLayoutVars>
      </dgm:prSet>
      <dgm:spPr/>
      <dgm:t>
        <a:bodyPr/>
        <a:lstStyle/>
        <a:p>
          <a:endParaRPr lang="es-VE"/>
        </a:p>
      </dgm:t>
    </dgm:pt>
  </dgm:ptLst>
  <dgm:cxnLst>
    <dgm:cxn modelId="{CB5B4B96-573A-4F80-A1FE-AA3414D856D4}" type="presOf" srcId="{FA8226BB-9D33-4ED0-94DB-7C7F9698A564}" destId="{A5E05DBC-E8CF-4974-84E5-F071C4C353D0}" srcOrd="0" destOrd="0" presId="urn:microsoft.com/office/officeart/2005/8/layout/vList5"/>
    <dgm:cxn modelId="{45831F30-4272-463F-B833-7459384E8B73}" type="presOf" srcId="{C7769D88-1005-47EC-9BF2-92A1624FAB9E}" destId="{0A53C4DF-3AE9-4DD1-B03D-B14DEFC3B8EF}" srcOrd="0" destOrd="0" presId="urn:microsoft.com/office/officeart/2005/8/layout/vList5"/>
    <dgm:cxn modelId="{26F7BB3B-1825-4019-AEBE-BEAFC149AEC6}" srcId="{FA8226BB-9D33-4ED0-94DB-7C7F9698A564}" destId="{A0D0CAF6-E6CE-4A62-8D07-2F4587ACF1E6}" srcOrd="0" destOrd="0" parTransId="{6EF7E006-0FE1-4F07-8761-A627A7667039}" sibTransId="{A02B58A7-15F8-4F4E-96AF-B6B00B543CDF}"/>
    <dgm:cxn modelId="{7EDE73C0-47B9-460F-B97C-D54B5304AE68}" srcId="{31D0D390-96FC-4EC7-8F9B-E2798A26A630}" destId="{C7769D88-1005-47EC-9BF2-92A1624FAB9E}" srcOrd="1" destOrd="0" parTransId="{1040C771-4591-4B4A-9FB7-26A4384881B2}" sibTransId="{380FFF51-DA89-4333-8DA4-29641EED714E}"/>
    <dgm:cxn modelId="{232445FB-9E26-4667-A995-7293C87DF2F8}" srcId="{509A0FBD-B75A-41F8-A3DB-4FAEC42121F6}" destId="{FA8226BB-9D33-4ED0-94DB-7C7F9698A564}" srcOrd="0" destOrd="0" parTransId="{B99812CB-8584-423E-8879-1439ED86F115}" sibTransId="{55433DE9-1071-47AC-8E5C-AC061B2390FB}"/>
    <dgm:cxn modelId="{9500D561-9311-4FCE-85A8-AFFE34AA898C}" type="presOf" srcId="{2C8F4794-4FA6-489A-B382-4FFAC37D15B9}" destId="{B3DB269F-CB81-4D09-8B31-7E73EAFC3C74}" srcOrd="0" destOrd="0" presId="urn:microsoft.com/office/officeart/2005/8/layout/vList5"/>
    <dgm:cxn modelId="{BD041A9F-4168-4D21-9C4A-F6CE9B05C8FF}" srcId="{31D0D390-96FC-4EC7-8F9B-E2798A26A630}" destId="{2C8F4794-4FA6-489A-B382-4FFAC37D15B9}" srcOrd="0" destOrd="0" parTransId="{A90B9E1D-F0F3-4571-91A0-A0EA785EC97D}" sibTransId="{E4FDBBA8-C997-4323-B8A4-1793CD6C6239}"/>
    <dgm:cxn modelId="{236BB313-5BA8-4600-8039-866BA6C819C6}" type="presOf" srcId="{509A0FBD-B75A-41F8-A3DB-4FAEC42121F6}" destId="{E7EF207F-3A21-4933-A907-DD58F860A067}" srcOrd="0" destOrd="0" presId="urn:microsoft.com/office/officeart/2005/8/layout/vList5"/>
    <dgm:cxn modelId="{836E30BF-9491-40D6-A0BD-F9709A03F5D0}" type="presOf" srcId="{31D0D390-96FC-4EC7-8F9B-E2798A26A630}" destId="{91D60B21-AB56-44DB-8097-8BA9B46F71A1}" srcOrd="0" destOrd="0" presId="urn:microsoft.com/office/officeart/2005/8/layout/vList5"/>
    <dgm:cxn modelId="{C4A1C16A-40AA-44AC-8E8E-F747CBE0F882}" srcId="{31D0D390-96FC-4EC7-8F9B-E2798A26A630}" destId="{509A0FBD-B75A-41F8-A3DB-4FAEC42121F6}" srcOrd="2" destOrd="0" parTransId="{DD143191-7F93-4E76-9C30-B18F2802C618}" sibTransId="{435C1C94-A818-49D3-948A-CC9DADAA9483}"/>
    <dgm:cxn modelId="{4BE87934-441E-42A7-9503-FF446AF93B7E}" type="presOf" srcId="{A0D0CAF6-E6CE-4A62-8D07-2F4587ACF1E6}" destId="{A5E05DBC-E8CF-4974-84E5-F071C4C353D0}" srcOrd="0" destOrd="1" presId="urn:microsoft.com/office/officeart/2005/8/layout/vList5"/>
    <dgm:cxn modelId="{21CFDB44-2443-4B9B-B687-481B7C49C157}" type="presParOf" srcId="{91D60B21-AB56-44DB-8097-8BA9B46F71A1}" destId="{2041A87E-B2EF-43E3-90EB-AD8E933040E0}" srcOrd="0" destOrd="0" presId="urn:microsoft.com/office/officeart/2005/8/layout/vList5"/>
    <dgm:cxn modelId="{E9EAE979-1F92-4FC1-B43F-48E50C99DD82}" type="presParOf" srcId="{2041A87E-B2EF-43E3-90EB-AD8E933040E0}" destId="{B3DB269F-CB81-4D09-8B31-7E73EAFC3C74}" srcOrd="0" destOrd="0" presId="urn:microsoft.com/office/officeart/2005/8/layout/vList5"/>
    <dgm:cxn modelId="{BB53476A-308A-4C61-9A85-0F578C73694E}" type="presParOf" srcId="{91D60B21-AB56-44DB-8097-8BA9B46F71A1}" destId="{47740383-B15C-4410-8532-B7D0EE683318}" srcOrd="1" destOrd="0" presId="urn:microsoft.com/office/officeart/2005/8/layout/vList5"/>
    <dgm:cxn modelId="{DE079D63-5648-48D6-A640-B7295DB58F52}" type="presParOf" srcId="{91D60B21-AB56-44DB-8097-8BA9B46F71A1}" destId="{57054A51-5D9D-4FD6-897F-6A6CA3BD2FEF}" srcOrd="2" destOrd="0" presId="urn:microsoft.com/office/officeart/2005/8/layout/vList5"/>
    <dgm:cxn modelId="{85B354D5-0472-44E5-8D88-E5B020F51F1B}" type="presParOf" srcId="{57054A51-5D9D-4FD6-897F-6A6CA3BD2FEF}" destId="{0A53C4DF-3AE9-4DD1-B03D-B14DEFC3B8EF}" srcOrd="0" destOrd="0" presId="urn:microsoft.com/office/officeart/2005/8/layout/vList5"/>
    <dgm:cxn modelId="{CB2FC96F-FEB3-421D-B119-5B82A12918A3}" type="presParOf" srcId="{91D60B21-AB56-44DB-8097-8BA9B46F71A1}" destId="{E2DDB9D1-7F9B-44C6-AA7C-3E749D56406F}" srcOrd="3" destOrd="0" presId="urn:microsoft.com/office/officeart/2005/8/layout/vList5"/>
    <dgm:cxn modelId="{C1F2A0AF-4FF0-44B0-8DB0-3F8A0B246BA4}" type="presParOf" srcId="{91D60B21-AB56-44DB-8097-8BA9B46F71A1}" destId="{62335054-3747-4303-A6A0-01CF155E9C79}" srcOrd="4" destOrd="0" presId="urn:microsoft.com/office/officeart/2005/8/layout/vList5"/>
    <dgm:cxn modelId="{AF144B7E-753A-48E9-AEEC-7B64DC84C93F}" type="presParOf" srcId="{62335054-3747-4303-A6A0-01CF155E9C79}" destId="{E7EF207F-3A21-4933-A907-DD58F860A067}" srcOrd="0" destOrd="0" presId="urn:microsoft.com/office/officeart/2005/8/layout/vList5"/>
    <dgm:cxn modelId="{D6C5E07D-C7DA-4734-B034-65187C583B1A}" type="presParOf" srcId="{62335054-3747-4303-A6A0-01CF155E9C79}" destId="{A5E05DBC-E8CF-4974-84E5-F071C4C353D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C33347-C025-49BC-AEB8-4A829AA62C64}" type="doc">
      <dgm:prSet loTypeId="urn:microsoft.com/office/officeart/2005/8/layout/vList6" loCatId="list" qsTypeId="urn:microsoft.com/office/officeart/2005/8/quickstyle/simple1" qsCatId="simple" csTypeId="urn:microsoft.com/office/officeart/2005/8/colors/accent2_1" csCatId="accent2" phldr="1"/>
      <dgm:spPr/>
      <dgm:t>
        <a:bodyPr/>
        <a:lstStyle/>
        <a:p>
          <a:endParaRPr lang="es-VE"/>
        </a:p>
      </dgm:t>
    </dgm:pt>
    <dgm:pt modelId="{ED63AAE6-B969-4113-9BBC-556F6AAC8B03}">
      <dgm:prSet phldrT="[Texto]"/>
      <dgm:spPr/>
      <dgm:t>
        <a:bodyPr/>
        <a:lstStyle/>
        <a:p>
          <a:r>
            <a:rPr lang="es-VE" b="1" dirty="0" smtClean="0">
              <a:latin typeface="Georgia" pitchFamily="18" charset="0"/>
            </a:rPr>
            <a:t>CRITERIOS DE INCLUSIÓN</a:t>
          </a:r>
          <a:endParaRPr lang="es-VE" b="1" dirty="0">
            <a:latin typeface="Georgia" pitchFamily="18" charset="0"/>
          </a:endParaRPr>
        </a:p>
      </dgm:t>
    </dgm:pt>
    <dgm:pt modelId="{2F3699CC-D25C-4E44-9821-34A347BEC7BA}" type="parTrans" cxnId="{19A7608A-AFEA-4B11-8B02-ABEBE7400A5C}">
      <dgm:prSet/>
      <dgm:spPr/>
      <dgm:t>
        <a:bodyPr/>
        <a:lstStyle/>
        <a:p>
          <a:endParaRPr lang="es-VE"/>
        </a:p>
      </dgm:t>
    </dgm:pt>
    <dgm:pt modelId="{A8FA1C5D-0E7B-490E-847A-E8AD2ECE9CC9}" type="sibTrans" cxnId="{19A7608A-AFEA-4B11-8B02-ABEBE7400A5C}">
      <dgm:prSet/>
      <dgm:spPr/>
      <dgm:t>
        <a:bodyPr/>
        <a:lstStyle/>
        <a:p>
          <a:endParaRPr lang="es-VE"/>
        </a:p>
      </dgm:t>
    </dgm:pt>
    <dgm:pt modelId="{1E3E6F24-3977-4A23-9334-C16F18FE1D64}">
      <dgm:prSet phldrT="[Texto]" custT="1"/>
      <dgm:spPr>
        <a:ln>
          <a:noFill/>
        </a:ln>
      </dgm:spPr>
      <dgm:t>
        <a:bodyPr/>
        <a:lstStyle/>
        <a:p>
          <a:r>
            <a:rPr lang="es-VE" sz="2400" dirty="0" smtClean="0">
              <a:latin typeface="Georgia" pitchFamily="18" charset="0"/>
            </a:rPr>
            <a:t>ECV isquémico</a:t>
          </a:r>
          <a:endParaRPr lang="es-VE" sz="2400" dirty="0">
            <a:latin typeface="Georgia" pitchFamily="18" charset="0"/>
          </a:endParaRPr>
        </a:p>
      </dgm:t>
    </dgm:pt>
    <dgm:pt modelId="{A5CD2A2B-AE41-43A4-A1B9-C7EDCA6C5C71}" type="parTrans" cxnId="{9C2DDF24-584A-4111-AA16-ED419AB3F6D6}">
      <dgm:prSet/>
      <dgm:spPr/>
      <dgm:t>
        <a:bodyPr/>
        <a:lstStyle/>
        <a:p>
          <a:endParaRPr lang="es-VE"/>
        </a:p>
      </dgm:t>
    </dgm:pt>
    <dgm:pt modelId="{43F5BEAE-2829-41C0-A26F-6AA62D039B55}" type="sibTrans" cxnId="{9C2DDF24-584A-4111-AA16-ED419AB3F6D6}">
      <dgm:prSet/>
      <dgm:spPr/>
      <dgm:t>
        <a:bodyPr/>
        <a:lstStyle/>
        <a:p>
          <a:endParaRPr lang="es-VE"/>
        </a:p>
      </dgm:t>
    </dgm:pt>
    <dgm:pt modelId="{FD6D58BD-D87D-443A-A6F8-87A72530DBC1}">
      <dgm:prSet phldrT="[Texto]" custT="1"/>
      <dgm:spPr>
        <a:ln>
          <a:noFill/>
        </a:ln>
      </dgm:spPr>
      <dgm:t>
        <a:bodyPr/>
        <a:lstStyle/>
        <a:p>
          <a:r>
            <a:rPr lang="es-VE" sz="2400" dirty="0" smtClean="0">
              <a:latin typeface="Georgia" pitchFamily="18" charset="0"/>
            </a:rPr>
            <a:t>CAP</a:t>
          </a:r>
          <a:endParaRPr lang="es-VE" sz="2400" dirty="0">
            <a:latin typeface="Georgia" pitchFamily="18" charset="0"/>
          </a:endParaRPr>
        </a:p>
      </dgm:t>
    </dgm:pt>
    <dgm:pt modelId="{A5A10EF3-C26A-4CBB-94EC-E2D465C2F482}" type="parTrans" cxnId="{0E409B52-108F-4DE5-90F1-DCA540EBD579}">
      <dgm:prSet/>
      <dgm:spPr/>
      <dgm:t>
        <a:bodyPr/>
        <a:lstStyle/>
        <a:p>
          <a:endParaRPr lang="es-VE"/>
        </a:p>
      </dgm:t>
    </dgm:pt>
    <dgm:pt modelId="{9E52DEB1-6627-42BD-B77B-1AD4B1207DB8}" type="sibTrans" cxnId="{0E409B52-108F-4DE5-90F1-DCA540EBD579}">
      <dgm:prSet/>
      <dgm:spPr/>
      <dgm:t>
        <a:bodyPr/>
        <a:lstStyle/>
        <a:p>
          <a:endParaRPr lang="es-VE"/>
        </a:p>
      </dgm:t>
    </dgm:pt>
    <dgm:pt modelId="{1A3F1AFC-CAD3-48F1-911A-677C75D9EAC6}">
      <dgm:prSet phldrT="[Texto]"/>
      <dgm:spPr/>
      <dgm:t>
        <a:bodyPr/>
        <a:lstStyle/>
        <a:p>
          <a:r>
            <a:rPr lang="es-VE" b="1" dirty="0" smtClean="0">
              <a:latin typeface="Georgia" pitchFamily="18" charset="0"/>
            </a:rPr>
            <a:t>CRITERIOS DE EXCUSIÓN</a:t>
          </a:r>
          <a:endParaRPr lang="es-VE" b="1" dirty="0">
            <a:latin typeface="Georgia" pitchFamily="18" charset="0"/>
          </a:endParaRPr>
        </a:p>
      </dgm:t>
    </dgm:pt>
    <dgm:pt modelId="{39605AAA-0A6D-4FCC-896C-6B758F3EF6EA}" type="parTrans" cxnId="{B61B4991-6B2F-4A10-B194-9DA443D78FD0}">
      <dgm:prSet/>
      <dgm:spPr/>
      <dgm:t>
        <a:bodyPr/>
        <a:lstStyle/>
        <a:p>
          <a:endParaRPr lang="es-VE"/>
        </a:p>
      </dgm:t>
    </dgm:pt>
    <dgm:pt modelId="{9DE4D7F3-7626-43A9-921A-998711DA030D}" type="sibTrans" cxnId="{B61B4991-6B2F-4A10-B194-9DA443D78FD0}">
      <dgm:prSet/>
      <dgm:spPr/>
      <dgm:t>
        <a:bodyPr/>
        <a:lstStyle/>
        <a:p>
          <a:endParaRPr lang="es-VE"/>
        </a:p>
      </dgm:t>
    </dgm:pt>
    <dgm:pt modelId="{4BE3C211-6A4D-4757-A2AE-F2D3DBD58757}">
      <dgm:prSet phldrT="[Texto]"/>
      <dgm:spPr>
        <a:ln>
          <a:noFill/>
        </a:ln>
      </dgm:spPr>
      <dgm:t>
        <a:bodyPr/>
        <a:lstStyle/>
        <a:p>
          <a:r>
            <a:rPr lang="es-VE" dirty="0" smtClean="0">
              <a:latin typeface="Georgia" pitchFamily="18" charset="0"/>
            </a:rPr>
            <a:t>Antecedentes de FA</a:t>
          </a:r>
          <a:endParaRPr lang="es-VE" dirty="0">
            <a:latin typeface="Georgia" pitchFamily="18" charset="0"/>
          </a:endParaRPr>
        </a:p>
      </dgm:t>
    </dgm:pt>
    <dgm:pt modelId="{EC599A73-7224-4C76-A68A-A262799CE5E0}" type="parTrans" cxnId="{73C340A6-2232-451C-9E22-A73ED195279B}">
      <dgm:prSet/>
      <dgm:spPr/>
      <dgm:t>
        <a:bodyPr/>
        <a:lstStyle/>
        <a:p>
          <a:endParaRPr lang="es-VE"/>
        </a:p>
      </dgm:t>
    </dgm:pt>
    <dgm:pt modelId="{8A7055B8-AA1A-45BA-AB0B-2EA0257D064A}" type="sibTrans" cxnId="{73C340A6-2232-451C-9E22-A73ED195279B}">
      <dgm:prSet/>
      <dgm:spPr/>
      <dgm:t>
        <a:bodyPr/>
        <a:lstStyle/>
        <a:p>
          <a:endParaRPr lang="es-VE"/>
        </a:p>
      </dgm:t>
    </dgm:pt>
    <dgm:pt modelId="{90D04024-1C9E-41BD-97CD-9B8AC1485659}">
      <dgm:prSet phldrT="[Texto]"/>
      <dgm:spPr>
        <a:ln>
          <a:noFill/>
        </a:ln>
      </dgm:spPr>
      <dgm:t>
        <a:bodyPr/>
        <a:lstStyle/>
        <a:p>
          <a:r>
            <a:rPr lang="es-VE" dirty="0" smtClean="0">
              <a:latin typeface="Georgia" pitchFamily="18" charset="0"/>
            </a:rPr>
            <a:t>Ausencia de telemetría</a:t>
          </a:r>
          <a:endParaRPr lang="es-VE" dirty="0">
            <a:latin typeface="Georgia" pitchFamily="18" charset="0"/>
          </a:endParaRPr>
        </a:p>
      </dgm:t>
    </dgm:pt>
    <dgm:pt modelId="{CC6695F5-79CF-4F0E-8995-DCABE3E72CAE}" type="parTrans" cxnId="{8C174277-4372-4604-B67B-9460AEF8BAF9}">
      <dgm:prSet/>
      <dgm:spPr/>
      <dgm:t>
        <a:bodyPr/>
        <a:lstStyle/>
        <a:p>
          <a:endParaRPr lang="es-VE"/>
        </a:p>
      </dgm:t>
    </dgm:pt>
    <dgm:pt modelId="{E87F0198-988D-47DE-8D94-C5AAF05BEA4D}" type="sibTrans" cxnId="{8C174277-4372-4604-B67B-9460AEF8BAF9}">
      <dgm:prSet/>
      <dgm:spPr/>
      <dgm:t>
        <a:bodyPr/>
        <a:lstStyle/>
        <a:p>
          <a:endParaRPr lang="es-VE"/>
        </a:p>
      </dgm:t>
    </dgm:pt>
    <dgm:pt modelId="{BB5D11A6-133D-4A29-9838-AFA0A74796B0}">
      <dgm:prSet phldrT="[Texto]"/>
      <dgm:spPr>
        <a:ln>
          <a:noFill/>
        </a:ln>
      </dgm:spPr>
      <dgm:t>
        <a:bodyPr/>
        <a:lstStyle/>
        <a:p>
          <a:r>
            <a:rPr lang="es-VE" dirty="0" smtClean="0">
              <a:latin typeface="Georgia" pitchFamily="18" charset="0"/>
            </a:rPr>
            <a:t>FA en ECG o telemetría</a:t>
          </a:r>
          <a:endParaRPr lang="es-VE" dirty="0">
            <a:latin typeface="Georgia" pitchFamily="18" charset="0"/>
          </a:endParaRPr>
        </a:p>
      </dgm:t>
    </dgm:pt>
    <dgm:pt modelId="{D8CE8A88-0969-483F-94C6-5A35649B58D3}" type="parTrans" cxnId="{671F1D0F-F749-4EFB-A020-270CC49C4635}">
      <dgm:prSet/>
      <dgm:spPr/>
      <dgm:t>
        <a:bodyPr/>
        <a:lstStyle/>
        <a:p>
          <a:endParaRPr lang="es-VE"/>
        </a:p>
      </dgm:t>
    </dgm:pt>
    <dgm:pt modelId="{FE1229E8-D55B-406B-A657-CB278112C5EE}" type="sibTrans" cxnId="{671F1D0F-F749-4EFB-A020-270CC49C4635}">
      <dgm:prSet/>
      <dgm:spPr/>
      <dgm:t>
        <a:bodyPr/>
        <a:lstStyle/>
        <a:p>
          <a:endParaRPr lang="es-VE"/>
        </a:p>
      </dgm:t>
    </dgm:pt>
    <dgm:pt modelId="{3234AFC2-943F-4DDB-939B-700B30C7837C}">
      <dgm:prSet phldrT="[Texto]"/>
      <dgm:spPr>
        <a:ln>
          <a:noFill/>
        </a:ln>
      </dgm:spPr>
      <dgm:t>
        <a:bodyPr/>
        <a:lstStyle/>
        <a:p>
          <a:r>
            <a:rPr lang="es-VE" dirty="0" smtClean="0">
              <a:latin typeface="Georgia" pitchFamily="18" charset="0"/>
            </a:rPr>
            <a:t>Sin registro civil</a:t>
          </a:r>
          <a:endParaRPr lang="es-VE" dirty="0">
            <a:latin typeface="Georgia" pitchFamily="18" charset="0"/>
          </a:endParaRPr>
        </a:p>
      </dgm:t>
    </dgm:pt>
    <dgm:pt modelId="{2A31BDEB-5FAB-45B6-A8D7-58E789BD858A}" type="parTrans" cxnId="{2395B8C6-A68B-44F1-AB54-1A68DE6558D6}">
      <dgm:prSet/>
      <dgm:spPr/>
      <dgm:t>
        <a:bodyPr/>
        <a:lstStyle/>
        <a:p>
          <a:endParaRPr lang="es-VE"/>
        </a:p>
      </dgm:t>
    </dgm:pt>
    <dgm:pt modelId="{788A7021-F983-487E-8B64-77CD5A63E04E}" type="sibTrans" cxnId="{2395B8C6-A68B-44F1-AB54-1A68DE6558D6}">
      <dgm:prSet/>
      <dgm:spPr/>
      <dgm:t>
        <a:bodyPr/>
        <a:lstStyle/>
        <a:p>
          <a:endParaRPr lang="es-VE"/>
        </a:p>
      </dgm:t>
    </dgm:pt>
    <dgm:pt modelId="{03DBB3E2-5DEE-44F6-8C18-E43934ED2059}">
      <dgm:prSet phldrT="[Texto]"/>
      <dgm:spPr>
        <a:ln>
          <a:noFill/>
        </a:ln>
      </dgm:spPr>
      <dgm:t>
        <a:bodyPr/>
        <a:lstStyle/>
        <a:p>
          <a:r>
            <a:rPr lang="es-VE" dirty="0" smtClean="0">
              <a:latin typeface="Georgia" pitchFamily="18" charset="0"/>
            </a:rPr>
            <a:t>ECV hemorrágico </a:t>
          </a:r>
          <a:endParaRPr lang="es-VE" dirty="0">
            <a:latin typeface="Georgia" pitchFamily="18" charset="0"/>
          </a:endParaRPr>
        </a:p>
      </dgm:t>
    </dgm:pt>
    <dgm:pt modelId="{21D7CFAE-D87D-496F-8931-95BCB23FD889}" type="parTrans" cxnId="{6F5E8DF9-8E80-4EF0-BDC7-2962812ECB80}">
      <dgm:prSet/>
      <dgm:spPr/>
      <dgm:t>
        <a:bodyPr/>
        <a:lstStyle/>
        <a:p>
          <a:endParaRPr lang="es-VE"/>
        </a:p>
      </dgm:t>
    </dgm:pt>
    <dgm:pt modelId="{EB852405-3C18-45C4-B726-965CEC9338D8}" type="sibTrans" cxnId="{6F5E8DF9-8E80-4EF0-BDC7-2962812ECB80}">
      <dgm:prSet/>
      <dgm:spPr/>
      <dgm:t>
        <a:bodyPr/>
        <a:lstStyle/>
        <a:p>
          <a:endParaRPr lang="es-VE"/>
        </a:p>
      </dgm:t>
    </dgm:pt>
    <dgm:pt modelId="{A2B6BE72-3AA0-4CF0-B9DC-53B8C02AF709}">
      <dgm:prSet phldrT="[Texto]" custT="1"/>
      <dgm:spPr>
        <a:ln>
          <a:noFill/>
        </a:ln>
      </dgm:spPr>
      <dgm:t>
        <a:bodyPr/>
        <a:lstStyle/>
        <a:p>
          <a:endParaRPr lang="es-VE" sz="2400" dirty="0">
            <a:latin typeface="Georgia" pitchFamily="18" charset="0"/>
          </a:endParaRPr>
        </a:p>
      </dgm:t>
    </dgm:pt>
    <dgm:pt modelId="{865C6B43-CAD0-4149-ABBA-5F58FFFC55D6}" type="parTrans" cxnId="{B529F5E0-CCD9-4018-8A0E-20B48378114B}">
      <dgm:prSet/>
      <dgm:spPr/>
      <dgm:t>
        <a:bodyPr/>
        <a:lstStyle/>
        <a:p>
          <a:endParaRPr lang="es-VE"/>
        </a:p>
      </dgm:t>
    </dgm:pt>
    <dgm:pt modelId="{AE533B4D-D33D-4D6A-A63C-1231F6407563}" type="sibTrans" cxnId="{B529F5E0-CCD9-4018-8A0E-20B48378114B}">
      <dgm:prSet/>
      <dgm:spPr/>
      <dgm:t>
        <a:bodyPr/>
        <a:lstStyle/>
        <a:p>
          <a:endParaRPr lang="es-VE"/>
        </a:p>
      </dgm:t>
    </dgm:pt>
    <dgm:pt modelId="{408B5C91-D989-4D9D-B4BD-21D20A803AFF}" type="pres">
      <dgm:prSet presAssocID="{F8C33347-C025-49BC-AEB8-4A829AA62C64}" presName="Name0" presStyleCnt="0">
        <dgm:presLayoutVars>
          <dgm:dir/>
          <dgm:animLvl val="lvl"/>
          <dgm:resizeHandles/>
        </dgm:presLayoutVars>
      </dgm:prSet>
      <dgm:spPr/>
      <dgm:t>
        <a:bodyPr/>
        <a:lstStyle/>
        <a:p>
          <a:endParaRPr lang="es-VE"/>
        </a:p>
      </dgm:t>
    </dgm:pt>
    <dgm:pt modelId="{6E74734B-D842-491C-8CBA-02163116126C}" type="pres">
      <dgm:prSet presAssocID="{ED63AAE6-B969-4113-9BBC-556F6AAC8B03}" presName="linNode" presStyleCnt="0"/>
      <dgm:spPr/>
      <dgm:t>
        <a:bodyPr/>
        <a:lstStyle/>
        <a:p>
          <a:endParaRPr lang="es-VE"/>
        </a:p>
      </dgm:t>
    </dgm:pt>
    <dgm:pt modelId="{9E539CBA-6B33-45B3-8372-2B0C9BE1476B}" type="pres">
      <dgm:prSet presAssocID="{ED63AAE6-B969-4113-9BBC-556F6AAC8B03}" presName="parentShp" presStyleLbl="node1" presStyleIdx="0" presStyleCnt="2">
        <dgm:presLayoutVars>
          <dgm:bulletEnabled val="1"/>
        </dgm:presLayoutVars>
      </dgm:prSet>
      <dgm:spPr/>
      <dgm:t>
        <a:bodyPr/>
        <a:lstStyle/>
        <a:p>
          <a:endParaRPr lang="es-VE"/>
        </a:p>
      </dgm:t>
    </dgm:pt>
    <dgm:pt modelId="{E900C3F6-E32A-4096-B40B-78E3F08B0508}" type="pres">
      <dgm:prSet presAssocID="{ED63AAE6-B969-4113-9BBC-556F6AAC8B03}" presName="childShp" presStyleLbl="bgAccFollowNode1" presStyleIdx="0" presStyleCnt="2">
        <dgm:presLayoutVars>
          <dgm:bulletEnabled val="1"/>
        </dgm:presLayoutVars>
      </dgm:prSet>
      <dgm:spPr/>
      <dgm:t>
        <a:bodyPr/>
        <a:lstStyle/>
        <a:p>
          <a:endParaRPr lang="es-VE"/>
        </a:p>
      </dgm:t>
    </dgm:pt>
    <dgm:pt modelId="{4F291158-5CCE-4231-82EF-6F0AC426074B}" type="pres">
      <dgm:prSet presAssocID="{A8FA1C5D-0E7B-490E-847A-E8AD2ECE9CC9}" presName="spacing" presStyleCnt="0"/>
      <dgm:spPr/>
      <dgm:t>
        <a:bodyPr/>
        <a:lstStyle/>
        <a:p>
          <a:endParaRPr lang="es-VE"/>
        </a:p>
      </dgm:t>
    </dgm:pt>
    <dgm:pt modelId="{5B5BE9D6-8A36-4130-B454-E5CB2AA28667}" type="pres">
      <dgm:prSet presAssocID="{1A3F1AFC-CAD3-48F1-911A-677C75D9EAC6}" presName="linNode" presStyleCnt="0"/>
      <dgm:spPr/>
      <dgm:t>
        <a:bodyPr/>
        <a:lstStyle/>
        <a:p>
          <a:endParaRPr lang="es-VE"/>
        </a:p>
      </dgm:t>
    </dgm:pt>
    <dgm:pt modelId="{1E2CA4B8-24D8-487A-B910-F40E3B2167AC}" type="pres">
      <dgm:prSet presAssocID="{1A3F1AFC-CAD3-48F1-911A-677C75D9EAC6}" presName="parentShp" presStyleLbl="node1" presStyleIdx="1" presStyleCnt="2">
        <dgm:presLayoutVars>
          <dgm:bulletEnabled val="1"/>
        </dgm:presLayoutVars>
      </dgm:prSet>
      <dgm:spPr/>
      <dgm:t>
        <a:bodyPr/>
        <a:lstStyle/>
        <a:p>
          <a:endParaRPr lang="es-VE"/>
        </a:p>
      </dgm:t>
    </dgm:pt>
    <dgm:pt modelId="{56AD5D58-F227-40DC-944D-4411EBC4ED66}" type="pres">
      <dgm:prSet presAssocID="{1A3F1AFC-CAD3-48F1-911A-677C75D9EAC6}" presName="childShp" presStyleLbl="bgAccFollowNode1" presStyleIdx="1" presStyleCnt="2">
        <dgm:presLayoutVars>
          <dgm:bulletEnabled val="1"/>
        </dgm:presLayoutVars>
      </dgm:prSet>
      <dgm:spPr/>
      <dgm:t>
        <a:bodyPr/>
        <a:lstStyle/>
        <a:p>
          <a:endParaRPr lang="es-VE"/>
        </a:p>
      </dgm:t>
    </dgm:pt>
  </dgm:ptLst>
  <dgm:cxnLst>
    <dgm:cxn modelId="{6F5E8DF9-8E80-4EF0-BDC7-2962812ECB80}" srcId="{1A3F1AFC-CAD3-48F1-911A-677C75D9EAC6}" destId="{03DBB3E2-5DEE-44F6-8C18-E43934ED2059}" srcOrd="4" destOrd="0" parTransId="{21D7CFAE-D87D-496F-8931-95BCB23FD889}" sibTransId="{EB852405-3C18-45C4-B726-965CEC9338D8}"/>
    <dgm:cxn modelId="{3D6B437A-B74F-4553-BE90-7CFADDA9DC95}" type="presOf" srcId="{FD6D58BD-D87D-443A-A6F8-87A72530DBC1}" destId="{E900C3F6-E32A-4096-B40B-78E3F08B0508}" srcOrd="0" destOrd="2" presId="urn:microsoft.com/office/officeart/2005/8/layout/vList6"/>
    <dgm:cxn modelId="{9E6496CC-4E61-4BD1-80A9-F616D8DE2F5E}" type="presOf" srcId="{4BE3C211-6A4D-4757-A2AE-F2D3DBD58757}" destId="{56AD5D58-F227-40DC-944D-4411EBC4ED66}" srcOrd="0" destOrd="0" presId="urn:microsoft.com/office/officeart/2005/8/layout/vList6"/>
    <dgm:cxn modelId="{73C340A6-2232-451C-9E22-A73ED195279B}" srcId="{1A3F1AFC-CAD3-48F1-911A-677C75D9EAC6}" destId="{4BE3C211-6A4D-4757-A2AE-F2D3DBD58757}" srcOrd="0" destOrd="0" parTransId="{EC599A73-7224-4C76-A68A-A262799CE5E0}" sibTransId="{8A7055B8-AA1A-45BA-AB0B-2EA0257D064A}"/>
    <dgm:cxn modelId="{B61B4991-6B2F-4A10-B194-9DA443D78FD0}" srcId="{F8C33347-C025-49BC-AEB8-4A829AA62C64}" destId="{1A3F1AFC-CAD3-48F1-911A-677C75D9EAC6}" srcOrd="1" destOrd="0" parTransId="{39605AAA-0A6D-4FCC-896C-6B758F3EF6EA}" sibTransId="{9DE4D7F3-7626-43A9-921A-998711DA030D}"/>
    <dgm:cxn modelId="{671F1D0F-F749-4EFB-A020-270CC49C4635}" srcId="{1A3F1AFC-CAD3-48F1-911A-677C75D9EAC6}" destId="{BB5D11A6-133D-4A29-9838-AFA0A74796B0}" srcOrd="1" destOrd="0" parTransId="{D8CE8A88-0969-483F-94C6-5A35649B58D3}" sibTransId="{FE1229E8-D55B-406B-A657-CB278112C5EE}"/>
    <dgm:cxn modelId="{C66C6B66-34D5-4105-896B-B85CE66E90BF}" type="presOf" srcId="{90D04024-1C9E-41BD-97CD-9B8AC1485659}" destId="{56AD5D58-F227-40DC-944D-4411EBC4ED66}" srcOrd="0" destOrd="2" presId="urn:microsoft.com/office/officeart/2005/8/layout/vList6"/>
    <dgm:cxn modelId="{0E409B52-108F-4DE5-90F1-DCA540EBD579}" srcId="{ED63AAE6-B969-4113-9BBC-556F6AAC8B03}" destId="{FD6D58BD-D87D-443A-A6F8-87A72530DBC1}" srcOrd="2" destOrd="0" parTransId="{A5A10EF3-C26A-4CBB-94EC-E2D465C2F482}" sibTransId="{9E52DEB1-6627-42BD-B77B-1AD4B1207DB8}"/>
    <dgm:cxn modelId="{2AAE6B66-53FF-4D26-BBD1-6F4859686F73}" type="presOf" srcId="{F8C33347-C025-49BC-AEB8-4A829AA62C64}" destId="{408B5C91-D989-4D9D-B4BD-21D20A803AFF}" srcOrd="0" destOrd="0" presId="urn:microsoft.com/office/officeart/2005/8/layout/vList6"/>
    <dgm:cxn modelId="{03621F9E-5C11-4AA5-925A-CD30CA5EE692}" type="presOf" srcId="{1E3E6F24-3977-4A23-9334-C16F18FE1D64}" destId="{E900C3F6-E32A-4096-B40B-78E3F08B0508}" srcOrd="0" destOrd="1" presId="urn:microsoft.com/office/officeart/2005/8/layout/vList6"/>
    <dgm:cxn modelId="{8C174277-4372-4604-B67B-9460AEF8BAF9}" srcId="{1A3F1AFC-CAD3-48F1-911A-677C75D9EAC6}" destId="{90D04024-1C9E-41BD-97CD-9B8AC1485659}" srcOrd="2" destOrd="0" parTransId="{CC6695F5-79CF-4F0E-8995-DCABE3E72CAE}" sibTransId="{E87F0198-988D-47DE-8D94-C5AAF05BEA4D}"/>
    <dgm:cxn modelId="{1E0F23F2-0C12-47EC-BB38-49DA87BE68C8}" type="presOf" srcId="{A2B6BE72-3AA0-4CF0-B9DC-53B8C02AF709}" destId="{E900C3F6-E32A-4096-B40B-78E3F08B0508}" srcOrd="0" destOrd="0" presId="urn:microsoft.com/office/officeart/2005/8/layout/vList6"/>
    <dgm:cxn modelId="{2395B8C6-A68B-44F1-AB54-1A68DE6558D6}" srcId="{1A3F1AFC-CAD3-48F1-911A-677C75D9EAC6}" destId="{3234AFC2-943F-4DDB-939B-700B30C7837C}" srcOrd="3" destOrd="0" parTransId="{2A31BDEB-5FAB-45B6-A8D7-58E789BD858A}" sibTransId="{788A7021-F983-487E-8B64-77CD5A63E04E}"/>
    <dgm:cxn modelId="{577F62AB-B1C7-4A8D-B161-AFE6479826C9}" type="presOf" srcId="{3234AFC2-943F-4DDB-939B-700B30C7837C}" destId="{56AD5D58-F227-40DC-944D-4411EBC4ED66}" srcOrd="0" destOrd="3" presId="urn:microsoft.com/office/officeart/2005/8/layout/vList6"/>
    <dgm:cxn modelId="{CFF0EBDC-49E3-49A1-991D-B96861F0D8C9}" type="presOf" srcId="{ED63AAE6-B969-4113-9BBC-556F6AAC8B03}" destId="{9E539CBA-6B33-45B3-8372-2B0C9BE1476B}" srcOrd="0" destOrd="0" presId="urn:microsoft.com/office/officeart/2005/8/layout/vList6"/>
    <dgm:cxn modelId="{2184EF1D-0680-44DA-8378-2ADEA1EA98E4}" type="presOf" srcId="{BB5D11A6-133D-4A29-9838-AFA0A74796B0}" destId="{56AD5D58-F227-40DC-944D-4411EBC4ED66}" srcOrd="0" destOrd="1" presId="urn:microsoft.com/office/officeart/2005/8/layout/vList6"/>
    <dgm:cxn modelId="{B529F5E0-CCD9-4018-8A0E-20B48378114B}" srcId="{ED63AAE6-B969-4113-9BBC-556F6AAC8B03}" destId="{A2B6BE72-3AA0-4CF0-B9DC-53B8C02AF709}" srcOrd="0" destOrd="0" parTransId="{865C6B43-CAD0-4149-ABBA-5F58FFFC55D6}" sibTransId="{AE533B4D-D33D-4D6A-A63C-1231F6407563}"/>
    <dgm:cxn modelId="{19A7608A-AFEA-4B11-8B02-ABEBE7400A5C}" srcId="{F8C33347-C025-49BC-AEB8-4A829AA62C64}" destId="{ED63AAE6-B969-4113-9BBC-556F6AAC8B03}" srcOrd="0" destOrd="0" parTransId="{2F3699CC-D25C-4E44-9821-34A347BEC7BA}" sibTransId="{A8FA1C5D-0E7B-490E-847A-E8AD2ECE9CC9}"/>
    <dgm:cxn modelId="{9C2DDF24-584A-4111-AA16-ED419AB3F6D6}" srcId="{ED63AAE6-B969-4113-9BBC-556F6AAC8B03}" destId="{1E3E6F24-3977-4A23-9334-C16F18FE1D64}" srcOrd="1" destOrd="0" parTransId="{A5CD2A2B-AE41-43A4-A1B9-C7EDCA6C5C71}" sibTransId="{43F5BEAE-2829-41C0-A26F-6AA62D039B55}"/>
    <dgm:cxn modelId="{F58D8E74-324F-4E73-8393-A0F7216986F2}" type="presOf" srcId="{03DBB3E2-5DEE-44F6-8C18-E43934ED2059}" destId="{56AD5D58-F227-40DC-944D-4411EBC4ED66}" srcOrd="0" destOrd="4" presId="urn:microsoft.com/office/officeart/2005/8/layout/vList6"/>
    <dgm:cxn modelId="{3A3387A5-2FA7-40E6-B54C-A65206E24579}" type="presOf" srcId="{1A3F1AFC-CAD3-48F1-911A-677C75D9EAC6}" destId="{1E2CA4B8-24D8-487A-B910-F40E3B2167AC}" srcOrd="0" destOrd="0" presId="urn:microsoft.com/office/officeart/2005/8/layout/vList6"/>
    <dgm:cxn modelId="{15964146-3C39-436A-AFC5-9EE6BD94AF16}" type="presParOf" srcId="{408B5C91-D989-4D9D-B4BD-21D20A803AFF}" destId="{6E74734B-D842-491C-8CBA-02163116126C}" srcOrd="0" destOrd="0" presId="urn:microsoft.com/office/officeart/2005/8/layout/vList6"/>
    <dgm:cxn modelId="{163CA995-CB17-47B3-A2D2-4B190D4B5813}" type="presParOf" srcId="{6E74734B-D842-491C-8CBA-02163116126C}" destId="{9E539CBA-6B33-45B3-8372-2B0C9BE1476B}" srcOrd="0" destOrd="0" presId="urn:microsoft.com/office/officeart/2005/8/layout/vList6"/>
    <dgm:cxn modelId="{F510EAE0-23DB-4D52-9377-01261AE3D275}" type="presParOf" srcId="{6E74734B-D842-491C-8CBA-02163116126C}" destId="{E900C3F6-E32A-4096-B40B-78E3F08B0508}" srcOrd="1" destOrd="0" presId="urn:microsoft.com/office/officeart/2005/8/layout/vList6"/>
    <dgm:cxn modelId="{1FD4EA4A-C7FC-49D2-808B-45994312E275}" type="presParOf" srcId="{408B5C91-D989-4D9D-B4BD-21D20A803AFF}" destId="{4F291158-5CCE-4231-82EF-6F0AC426074B}" srcOrd="1" destOrd="0" presId="urn:microsoft.com/office/officeart/2005/8/layout/vList6"/>
    <dgm:cxn modelId="{0FC0E939-5492-44B4-9413-FD10C9D241D2}" type="presParOf" srcId="{408B5C91-D989-4D9D-B4BD-21D20A803AFF}" destId="{5B5BE9D6-8A36-4130-B454-E5CB2AA28667}" srcOrd="2" destOrd="0" presId="urn:microsoft.com/office/officeart/2005/8/layout/vList6"/>
    <dgm:cxn modelId="{052B40EF-742B-4CB8-ABA7-52EE09899163}" type="presParOf" srcId="{5B5BE9D6-8A36-4130-B454-E5CB2AA28667}" destId="{1E2CA4B8-24D8-487A-B910-F40E3B2167AC}" srcOrd="0" destOrd="0" presId="urn:microsoft.com/office/officeart/2005/8/layout/vList6"/>
    <dgm:cxn modelId="{3623EA80-C336-4BD4-AE36-9941DA6B0F8D}" type="presParOf" srcId="{5B5BE9D6-8A36-4130-B454-E5CB2AA28667}" destId="{56AD5D58-F227-40DC-944D-4411EBC4ED6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8B4CF8-B634-4830-B53D-7B484507E0EB}" type="doc">
      <dgm:prSet loTypeId="urn:microsoft.com/office/officeart/2008/layout/LinedList" loCatId="list" qsTypeId="urn:microsoft.com/office/officeart/2005/8/quickstyle/simple5" qsCatId="simple" csTypeId="urn:microsoft.com/office/officeart/2005/8/colors/accent0_2" csCatId="mainScheme" phldr="1"/>
      <dgm:spPr/>
      <dgm:t>
        <a:bodyPr/>
        <a:lstStyle/>
        <a:p>
          <a:endParaRPr lang="es-VE"/>
        </a:p>
      </dgm:t>
    </dgm:pt>
    <dgm:pt modelId="{3F0C4DA7-C97B-42C9-B854-8AD0712221BF}">
      <dgm:prSet phldrT="[Texto]" custT="1"/>
      <dgm:spPr/>
      <dgm:t>
        <a:bodyPr/>
        <a:lstStyle/>
        <a:p>
          <a:pPr algn="ctr"/>
          <a:endParaRPr lang="es-VE" sz="2200" dirty="0" smtClean="0"/>
        </a:p>
        <a:p>
          <a:pPr algn="ctr"/>
          <a:endParaRPr lang="es-VE" sz="2200" dirty="0" smtClean="0"/>
        </a:p>
        <a:p>
          <a:pPr algn="ctr"/>
          <a:endParaRPr lang="es-VE" sz="2200" dirty="0" smtClean="0"/>
        </a:p>
        <a:p>
          <a:pPr algn="ctr"/>
          <a:endParaRPr lang="es-VE" sz="2800" b="1" dirty="0" smtClean="0">
            <a:latin typeface="Georgia" pitchFamily="18" charset="0"/>
          </a:endParaRPr>
        </a:p>
        <a:p>
          <a:pPr algn="ctr"/>
          <a:r>
            <a:rPr lang="es-VE" sz="2800" b="1" dirty="0" smtClean="0">
              <a:latin typeface="Georgia" pitchFamily="18" charset="0"/>
            </a:rPr>
            <a:t>Definición de términos</a:t>
          </a:r>
          <a:endParaRPr lang="es-VE" sz="2800" b="1" dirty="0">
            <a:latin typeface="Georgia" pitchFamily="18" charset="0"/>
          </a:endParaRPr>
        </a:p>
      </dgm:t>
    </dgm:pt>
    <dgm:pt modelId="{648DE44D-E3A3-4434-AFFA-6973ECE526F0}" type="parTrans" cxnId="{D64CEE72-C71D-449A-B1A0-80C00244DA6E}">
      <dgm:prSet/>
      <dgm:spPr/>
      <dgm:t>
        <a:bodyPr/>
        <a:lstStyle/>
        <a:p>
          <a:pPr algn="ctr"/>
          <a:endParaRPr lang="es-VE"/>
        </a:p>
      </dgm:t>
    </dgm:pt>
    <dgm:pt modelId="{468D30E2-6799-4501-B9E3-524B9ED0CA57}" type="sibTrans" cxnId="{D64CEE72-C71D-449A-B1A0-80C00244DA6E}">
      <dgm:prSet/>
      <dgm:spPr/>
      <dgm:t>
        <a:bodyPr/>
        <a:lstStyle/>
        <a:p>
          <a:pPr algn="ctr"/>
          <a:endParaRPr lang="es-VE"/>
        </a:p>
      </dgm:t>
    </dgm:pt>
    <dgm:pt modelId="{C4DA016E-3FB5-43BF-A914-E2C66B87CB31}">
      <dgm:prSet phldrT="[Texto]" custT="1"/>
      <dgm:spPr/>
      <dgm:t>
        <a:bodyPr/>
        <a:lstStyle/>
        <a:p>
          <a:pPr algn="just"/>
          <a:r>
            <a:rPr lang="es-VE" sz="2400" b="0" u="sng" dirty="0" smtClean="0">
              <a:latin typeface="Georgia" pitchFamily="18" charset="0"/>
            </a:rPr>
            <a:t>Salvas de CAP  </a:t>
          </a:r>
          <a:r>
            <a:rPr lang="es-VE" sz="2400" b="0" dirty="0" smtClean="0">
              <a:latin typeface="Georgia" pitchFamily="18" charset="0"/>
            </a:rPr>
            <a:t>como  3 o más complejos en menos de 30 segundos</a:t>
          </a:r>
          <a:endParaRPr lang="es-VE" sz="1200" b="0" dirty="0">
            <a:latin typeface="Georgia" pitchFamily="18" charset="0"/>
          </a:endParaRPr>
        </a:p>
      </dgm:t>
    </dgm:pt>
    <dgm:pt modelId="{15307526-A961-4FB3-AA55-E544379CDB8C}" type="parTrans" cxnId="{F5244F55-AB56-404E-9412-7465AADE416F}">
      <dgm:prSet/>
      <dgm:spPr/>
      <dgm:t>
        <a:bodyPr/>
        <a:lstStyle/>
        <a:p>
          <a:pPr algn="ctr"/>
          <a:endParaRPr lang="es-VE"/>
        </a:p>
      </dgm:t>
    </dgm:pt>
    <dgm:pt modelId="{2AF87913-7BED-4C44-A3BC-B287941A55A5}" type="sibTrans" cxnId="{F5244F55-AB56-404E-9412-7465AADE416F}">
      <dgm:prSet/>
      <dgm:spPr/>
      <dgm:t>
        <a:bodyPr/>
        <a:lstStyle/>
        <a:p>
          <a:pPr algn="ctr"/>
          <a:endParaRPr lang="es-VE"/>
        </a:p>
      </dgm:t>
    </dgm:pt>
    <dgm:pt modelId="{89AA20EB-1BC3-4DB5-BB4B-BA3742BF3DCF}">
      <dgm:prSet phldrT="[Texto]" custT="1"/>
      <dgm:spPr/>
      <dgm:t>
        <a:bodyPr/>
        <a:lstStyle/>
        <a:p>
          <a:pPr algn="just"/>
          <a:r>
            <a:rPr lang="es-VE" sz="2400" b="0" u="sng" dirty="0" smtClean="0">
              <a:latin typeface="Georgia" pitchFamily="18" charset="0"/>
            </a:rPr>
            <a:t>CAP consecutivos </a:t>
          </a:r>
          <a:r>
            <a:rPr lang="es-VE" sz="2400" b="0" dirty="0" smtClean="0">
              <a:latin typeface="Georgia" pitchFamily="18" charset="0"/>
            </a:rPr>
            <a:t>con una duración del ciclo acelerado en menos de 30 segundos</a:t>
          </a:r>
          <a:endParaRPr lang="es-VE" sz="2400" b="0" dirty="0">
            <a:latin typeface="Georgia" pitchFamily="18" charset="0"/>
          </a:endParaRPr>
        </a:p>
      </dgm:t>
    </dgm:pt>
    <dgm:pt modelId="{5CA7A6A9-4279-4241-BA5E-28E71C83C624}" type="parTrans" cxnId="{F1C0540D-3C99-4915-B41F-83D7E4E4B354}">
      <dgm:prSet/>
      <dgm:spPr/>
      <dgm:t>
        <a:bodyPr/>
        <a:lstStyle/>
        <a:p>
          <a:pPr algn="ctr"/>
          <a:endParaRPr lang="es-VE"/>
        </a:p>
      </dgm:t>
    </dgm:pt>
    <dgm:pt modelId="{4C478F0E-C63D-4AFB-BCA5-75B94CB5477C}" type="sibTrans" cxnId="{F1C0540D-3C99-4915-B41F-83D7E4E4B354}">
      <dgm:prSet/>
      <dgm:spPr/>
      <dgm:t>
        <a:bodyPr/>
        <a:lstStyle/>
        <a:p>
          <a:pPr algn="ctr"/>
          <a:endParaRPr lang="es-VE"/>
        </a:p>
      </dgm:t>
    </dgm:pt>
    <dgm:pt modelId="{7E915F59-9A3E-4D19-AC13-34B573AD6277}">
      <dgm:prSet phldrT="[Texto]" custT="1"/>
      <dgm:spPr/>
      <dgm:t>
        <a:bodyPr/>
        <a:lstStyle/>
        <a:p>
          <a:pPr algn="just"/>
          <a:r>
            <a:rPr lang="es-VE" sz="2400" b="0" u="sng" dirty="0" smtClean="0">
              <a:latin typeface="Georgia" pitchFamily="18" charset="0"/>
            </a:rPr>
            <a:t>FA</a:t>
          </a:r>
          <a:r>
            <a:rPr lang="es-VE" sz="2400" b="0" u="none" dirty="0" smtClean="0">
              <a:latin typeface="Georgia" pitchFamily="18" charset="0"/>
            </a:rPr>
            <a:t> se</a:t>
          </a:r>
          <a:r>
            <a:rPr lang="es-VE" sz="2400" b="0" dirty="0" smtClean="0">
              <a:latin typeface="Georgia" pitchFamily="18" charset="0"/>
            </a:rPr>
            <a:t> definió de acuerdo con el directrices del Colegio Americano de Cardiología / American </a:t>
          </a:r>
          <a:r>
            <a:rPr lang="es-VE" sz="2400" b="0" dirty="0" err="1" smtClean="0">
              <a:latin typeface="Georgia" pitchFamily="18" charset="0"/>
            </a:rPr>
            <a:t>Heart</a:t>
          </a:r>
          <a:r>
            <a:rPr lang="es-VE" sz="2400" b="0" dirty="0" smtClean="0">
              <a:latin typeface="Georgia" pitchFamily="18" charset="0"/>
            </a:rPr>
            <a:t> </a:t>
          </a:r>
          <a:r>
            <a:rPr lang="es-VE" sz="2400" b="0" dirty="0" err="1" smtClean="0">
              <a:latin typeface="Georgia" pitchFamily="18" charset="0"/>
            </a:rPr>
            <a:t>Association</a:t>
          </a:r>
          <a:r>
            <a:rPr lang="es-VE" sz="2400" b="0" dirty="0" smtClean="0">
              <a:latin typeface="Georgia" pitchFamily="18" charset="0"/>
            </a:rPr>
            <a:t> como una arritmia que dura 30 segundos o más</a:t>
          </a:r>
        </a:p>
        <a:p>
          <a:pPr algn="ctr"/>
          <a:endParaRPr lang="es-VE" sz="2800" b="0" dirty="0"/>
        </a:p>
      </dgm:t>
    </dgm:pt>
    <dgm:pt modelId="{2463AD98-0FD1-42DA-B699-8A8488D4010A}" type="parTrans" cxnId="{BEFF7A3F-1C8D-4398-AB1C-E07B59271889}">
      <dgm:prSet/>
      <dgm:spPr/>
      <dgm:t>
        <a:bodyPr/>
        <a:lstStyle/>
        <a:p>
          <a:pPr algn="ctr"/>
          <a:endParaRPr lang="es-VE"/>
        </a:p>
      </dgm:t>
    </dgm:pt>
    <dgm:pt modelId="{1C741CD8-06F0-473A-A79D-F8E7D989901A}" type="sibTrans" cxnId="{BEFF7A3F-1C8D-4398-AB1C-E07B59271889}">
      <dgm:prSet/>
      <dgm:spPr/>
      <dgm:t>
        <a:bodyPr/>
        <a:lstStyle/>
        <a:p>
          <a:pPr algn="ctr"/>
          <a:endParaRPr lang="es-VE"/>
        </a:p>
      </dgm:t>
    </dgm:pt>
    <dgm:pt modelId="{CCF028F7-630C-4267-B54F-014BF670F5F0}">
      <dgm:prSet/>
      <dgm:spPr/>
      <dgm:t>
        <a:bodyPr/>
        <a:lstStyle/>
        <a:p>
          <a:pPr algn="ctr"/>
          <a:endParaRPr lang="es-VE" dirty="0"/>
        </a:p>
      </dgm:t>
    </dgm:pt>
    <dgm:pt modelId="{C627FC8D-6158-412B-AF63-D0B514550D22}" type="parTrans" cxnId="{A5024023-A014-42A7-8780-551E9B685C0C}">
      <dgm:prSet/>
      <dgm:spPr/>
      <dgm:t>
        <a:bodyPr/>
        <a:lstStyle/>
        <a:p>
          <a:pPr algn="ctr"/>
          <a:endParaRPr lang="es-VE"/>
        </a:p>
      </dgm:t>
    </dgm:pt>
    <dgm:pt modelId="{8E5A06FF-EBC6-44A2-BC50-849FA2ACEA34}" type="sibTrans" cxnId="{A5024023-A014-42A7-8780-551E9B685C0C}">
      <dgm:prSet/>
      <dgm:spPr/>
      <dgm:t>
        <a:bodyPr/>
        <a:lstStyle/>
        <a:p>
          <a:pPr algn="ctr"/>
          <a:endParaRPr lang="es-VE"/>
        </a:p>
      </dgm:t>
    </dgm:pt>
    <dgm:pt modelId="{8E4A59C1-3717-4438-9255-DC4C59104FAA}" type="pres">
      <dgm:prSet presAssocID="{4E8B4CF8-B634-4830-B53D-7B484507E0EB}" presName="vert0" presStyleCnt="0">
        <dgm:presLayoutVars>
          <dgm:dir/>
          <dgm:animOne val="branch"/>
          <dgm:animLvl val="lvl"/>
        </dgm:presLayoutVars>
      </dgm:prSet>
      <dgm:spPr/>
      <dgm:t>
        <a:bodyPr/>
        <a:lstStyle/>
        <a:p>
          <a:endParaRPr lang="es-VE"/>
        </a:p>
      </dgm:t>
    </dgm:pt>
    <dgm:pt modelId="{115F35BC-280E-49D4-9C65-9634A24FDF12}" type="pres">
      <dgm:prSet presAssocID="{3F0C4DA7-C97B-42C9-B854-8AD0712221BF}" presName="thickLine" presStyleLbl="alignNode1" presStyleIdx="0" presStyleCnt="1"/>
      <dgm:spPr/>
      <dgm:t>
        <a:bodyPr/>
        <a:lstStyle/>
        <a:p>
          <a:endParaRPr lang="es-VE"/>
        </a:p>
      </dgm:t>
    </dgm:pt>
    <dgm:pt modelId="{C57E7733-0C3D-409A-8121-786491F7BFF7}" type="pres">
      <dgm:prSet presAssocID="{3F0C4DA7-C97B-42C9-B854-8AD0712221BF}" presName="horz1" presStyleCnt="0"/>
      <dgm:spPr/>
      <dgm:t>
        <a:bodyPr/>
        <a:lstStyle/>
        <a:p>
          <a:endParaRPr lang="es-VE"/>
        </a:p>
      </dgm:t>
    </dgm:pt>
    <dgm:pt modelId="{D5210EFC-22B9-4F88-AE44-149F5DAB0675}" type="pres">
      <dgm:prSet presAssocID="{3F0C4DA7-C97B-42C9-B854-8AD0712221BF}" presName="tx1" presStyleLbl="revTx" presStyleIdx="0" presStyleCnt="5" custScaleX="130547"/>
      <dgm:spPr/>
      <dgm:t>
        <a:bodyPr/>
        <a:lstStyle/>
        <a:p>
          <a:endParaRPr lang="es-VE"/>
        </a:p>
      </dgm:t>
    </dgm:pt>
    <dgm:pt modelId="{6C4672FC-F770-42AF-A2B3-FBF652E0BF3E}" type="pres">
      <dgm:prSet presAssocID="{3F0C4DA7-C97B-42C9-B854-8AD0712221BF}" presName="vert1" presStyleCnt="0"/>
      <dgm:spPr/>
      <dgm:t>
        <a:bodyPr/>
        <a:lstStyle/>
        <a:p>
          <a:endParaRPr lang="es-VE"/>
        </a:p>
      </dgm:t>
    </dgm:pt>
    <dgm:pt modelId="{D6A06B06-1412-4165-958E-065DC15FEB58}" type="pres">
      <dgm:prSet presAssocID="{C4DA016E-3FB5-43BF-A914-E2C66B87CB31}" presName="vertSpace2a" presStyleCnt="0"/>
      <dgm:spPr/>
      <dgm:t>
        <a:bodyPr/>
        <a:lstStyle/>
        <a:p>
          <a:endParaRPr lang="es-VE"/>
        </a:p>
      </dgm:t>
    </dgm:pt>
    <dgm:pt modelId="{B3D7EFD4-0637-48CE-9E19-85A02584C1E6}" type="pres">
      <dgm:prSet presAssocID="{C4DA016E-3FB5-43BF-A914-E2C66B87CB31}" presName="horz2" presStyleCnt="0"/>
      <dgm:spPr/>
      <dgm:t>
        <a:bodyPr/>
        <a:lstStyle/>
        <a:p>
          <a:endParaRPr lang="es-VE"/>
        </a:p>
      </dgm:t>
    </dgm:pt>
    <dgm:pt modelId="{297F9D2B-F0E5-4B8B-BC56-83DCE953E4DF}" type="pres">
      <dgm:prSet presAssocID="{C4DA016E-3FB5-43BF-A914-E2C66B87CB31}" presName="horzSpace2" presStyleCnt="0"/>
      <dgm:spPr/>
      <dgm:t>
        <a:bodyPr/>
        <a:lstStyle/>
        <a:p>
          <a:endParaRPr lang="es-VE"/>
        </a:p>
      </dgm:t>
    </dgm:pt>
    <dgm:pt modelId="{BE2B0824-8C99-43CE-BD1D-36E33FD611FA}" type="pres">
      <dgm:prSet presAssocID="{C4DA016E-3FB5-43BF-A914-E2C66B87CB31}" presName="tx2" presStyleLbl="revTx" presStyleIdx="1" presStyleCnt="5" custScaleX="96039" custScaleY="60804" custLinFactNeighborX="1980" custLinFactNeighborY="-5178"/>
      <dgm:spPr/>
      <dgm:t>
        <a:bodyPr/>
        <a:lstStyle/>
        <a:p>
          <a:endParaRPr lang="es-VE"/>
        </a:p>
      </dgm:t>
    </dgm:pt>
    <dgm:pt modelId="{E67A4C9A-BB0D-44B0-BBC9-148BE993C829}" type="pres">
      <dgm:prSet presAssocID="{C4DA016E-3FB5-43BF-A914-E2C66B87CB31}" presName="vert2" presStyleCnt="0"/>
      <dgm:spPr/>
      <dgm:t>
        <a:bodyPr/>
        <a:lstStyle/>
        <a:p>
          <a:endParaRPr lang="es-VE"/>
        </a:p>
      </dgm:t>
    </dgm:pt>
    <dgm:pt modelId="{A259930D-BAA2-458B-AD0D-8942B31585EE}" type="pres">
      <dgm:prSet presAssocID="{C4DA016E-3FB5-43BF-A914-E2C66B87CB31}" presName="thinLine2b" presStyleLbl="callout" presStyleIdx="0" presStyleCnt="4"/>
      <dgm:spPr/>
      <dgm:t>
        <a:bodyPr/>
        <a:lstStyle/>
        <a:p>
          <a:endParaRPr lang="es-VE"/>
        </a:p>
      </dgm:t>
    </dgm:pt>
    <dgm:pt modelId="{113315B9-C916-41A5-8047-5279B83E4AD6}" type="pres">
      <dgm:prSet presAssocID="{C4DA016E-3FB5-43BF-A914-E2C66B87CB31}" presName="vertSpace2b" presStyleCnt="0"/>
      <dgm:spPr/>
      <dgm:t>
        <a:bodyPr/>
        <a:lstStyle/>
        <a:p>
          <a:endParaRPr lang="es-VE"/>
        </a:p>
      </dgm:t>
    </dgm:pt>
    <dgm:pt modelId="{D0E265CE-AD23-42C8-AEC6-2E36E5525AD8}" type="pres">
      <dgm:prSet presAssocID="{89AA20EB-1BC3-4DB5-BB4B-BA3742BF3DCF}" presName="horz2" presStyleCnt="0"/>
      <dgm:spPr/>
      <dgm:t>
        <a:bodyPr/>
        <a:lstStyle/>
        <a:p>
          <a:endParaRPr lang="es-VE"/>
        </a:p>
      </dgm:t>
    </dgm:pt>
    <dgm:pt modelId="{CB038974-6D2A-4342-888E-9C4B680538D0}" type="pres">
      <dgm:prSet presAssocID="{89AA20EB-1BC3-4DB5-BB4B-BA3742BF3DCF}" presName="horzSpace2" presStyleCnt="0"/>
      <dgm:spPr/>
      <dgm:t>
        <a:bodyPr/>
        <a:lstStyle/>
        <a:p>
          <a:endParaRPr lang="es-VE"/>
        </a:p>
      </dgm:t>
    </dgm:pt>
    <dgm:pt modelId="{F58F703C-8B49-42FE-AAE4-12EF71FDCBDF}" type="pres">
      <dgm:prSet presAssocID="{89AA20EB-1BC3-4DB5-BB4B-BA3742BF3DCF}" presName="tx2" presStyleLbl="revTx" presStyleIdx="2" presStyleCnt="5" custScaleX="96039" custScaleY="78168" custLinFactNeighborX="2971" custLinFactNeighborY="890"/>
      <dgm:spPr/>
      <dgm:t>
        <a:bodyPr/>
        <a:lstStyle/>
        <a:p>
          <a:endParaRPr lang="es-VE"/>
        </a:p>
      </dgm:t>
    </dgm:pt>
    <dgm:pt modelId="{1AFB81C7-AD62-4D4B-B1C8-46E5B3CB57A8}" type="pres">
      <dgm:prSet presAssocID="{89AA20EB-1BC3-4DB5-BB4B-BA3742BF3DCF}" presName="vert2" presStyleCnt="0"/>
      <dgm:spPr/>
      <dgm:t>
        <a:bodyPr/>
        <a:lstStyle/>
        <a:p>
          <a:endParaRPr lang="es-VE"/>
        </a:p>
      </dgm:t>
    </dgm:pt>
    <dgm:pt modelId="{E81F8539-B57A-4671-A44B-7699D9652EA6}" type="pres">
      <dgm:prSet presAssocID="{89AA20EB-1BC3-4DB5-BB4B-BA3742BF3DCF}" presName="thinLine2b" presStyleLbl="callout" presStyleIdx="1" presStyleCnt="4"/>
      <dgm:spPr/>
      <dgm:t>
        <a:bodyPr/>
        <a:lstStyle/>
        <a:p>
          <a:endParaRPr lang="es-VE"/>
        </a:p>
      </dgm:t>
    </dgm:pt>
    <dgm:pt modelId="{9C50D633-D46D-4D49-BA42-78875A3A24C2}" type="pres">
      <dgm:prSet presAssocID="{89AA20EB-1BC3-4DB5-BB4B-BA3742BF3DCF}" presName="vertSpace2b" presStyleCnt="0"/>
      <dgm:spPr/>
      <dgm:t>
        <a:bodyPr/>
        <a:lstStyle/>
        <a:p>
          <a:endParaRPr lang="es-VE"/>
        </a:p>
      </dgm:t>
    </dgm:pt>
    <dgm:pt modelId="{66433E6D-FF05-4337-B26B-E079EA37DB41}" type="pres">
      <dgm:prSet presAssocID="{CCF028F7-630C-4267-B54F-014BF670F5F0}" presName="horz2" presStyleCnt="0"/>
      <dgm:spPr/>
      <dgm:t>
        <a:bodyPr/>
        <a:lstStyle/>
        <a:p>
          <a:endParaRPr lang="es-VE"/>
        </a:p>
      </dgm:t>
    </dgm:pt>
    <dgm:pt modelId="{256CFCD8-D7DC-4D9B-89AD-88AD3C32C2D7}" type="pres">
      <dgm:prSet presAssocID="{CCF028F7-630C-4267-B54F-014BF670F5F0}" presName="horzSpace2" presStyleCnt="0"/>
      <dgm:spPr/>
      <dgm:t>
        <a:bodyPr/>
        <a:lstStyle/>
        <a:p>
          <a:endParaRPr lang="es-VE"/>
        </a:p>
      </dgm:t>
    </dgm:pt>
    <dgm:pt modelId="{95B32522-740E-449E-9F8E-715C9589B8F0}" type="pres">
      <dgm:prSet presAssocID="{CCF028F7-630C-4267-B54F-014BF670F5F0}" presName="tx2" presStyleLbl="revTx" presStyleIdx="3" presStyleCnt="5"/>
      <dgm:spPr/>
      <dgm:t>
        <a:bodyPr/>
        <a:lstStyle/>
        <a:p>
          <a:endParaRPr lang="es-VE"/>
        </a:p>
      </dgm:t>
    </dgm:pt>
    <dgm:pt modelId="{F0628753-0AAA-483F-B039-222C5F0733CE}" type="pres">
      <dgm:prSet presAssocID="{CCF028F7-630C-4267-B54F-014BF670F5F0}" presName="vert2" presStyleCnt="0"/>
      <dgm:spPr/>
      <dgm:t>
        <a:bodyPr/>
        <a:lstStyle/>
        <a:p>
          <a:endParaRPr lang="es-VE"/>
        </a:p>
      </dgm:t>
    </dgm:pt>
    <dgm:pt modelId="{1B1D9A59-C936-42CB-A582-4FF47D64A497}" type="pres">
      <dgm:prSet presAssocID="{CCF028F7-630C-4267-B54F-014BF670F5F0}" presName="thinLine2b" presStyleLbl="callout" presStyleIdx="2" presStyleCnt="4"/>
      <dgm:spPr/>
      <dgm:t>
        <a:bodyPr/>
        <a:lstStyle/>
        <a:p>
          <a:endParaRPr lang="es-VE"/>
        </a:p>
      </dgm:t>
    </dgm:pt>
    <dgm:pt modelId="{A179EF40-14D0-4739-9FEE-AAF49790DCAE}" type="pres">
      <dgm:prSet presAssocID="{CCF028F7-630C-4267-B54F-014BF670F5F0}" presName="vertSpace2b" presStyleCnt="0"/>
      <dgm:spPr/>
      <dgm:t>
        <a:bodyPr/>
        <a:lstStyle/>
        <a:p>
          <a:endParaRPr lang="es-VE"/>
        </a:p>
      </dgm:t>
    </dgm:pt>
    <dgm:pt modelId="{2E2CBE83-7815-4A7E-8F8B-6AEC2E1F66EC}" type="pres">
      <dgm:prSet presAssocID="{7E915F59-9A3E-4D19-AC13-34B573AD6277}" presName="horz2" presStyleCnt="0"/>
      <dgm:spPr/>
      <dgm:t>
        <a:bodyPr/>
        <a:lstStyle/>
        <a:p>
          <a:endParaRPr lang="es-VE"/>
        </a:p>
      </dgm:t>
    </dgm:pt>
    <dgm:pt modelId="{7EB72FA5-2F0A-42D7-B1F4-7E72B26B05DC}" type="pres">
      <dgm:prSet presAssocID="{7E915F59-9A3E-4D19-AC13-34B573AD6277}" presName="horzSpace2" presStyleCnt="0"/>
      <dgm:spPr/>
      <dgm:t>
        <a:bodyPr/>
        <a:lstStyle/>
        <a:p>
          <a:endParaRPr lang="es-VE"/>
        </a:p>
      </dgm:t>
    </dgm:pt>
    <dgm:pt modelId="{1A221F74-6A85-41DB-BAB8-907A683B00F4}" type="pres">
      <dgm:prSet presAssocID="{7E915F59-9A3E-4D19-AC13-34B573AD6277}" presName="tx2" presStyleLbl="revTx" presStyleIdx="4" presStyleCnt="5" custScaleX="96039" custLinFactNeighborX="3352" custLinFactNeighborY="-2101"/>
      <dgm:spPr/>
      <dgm:t>
        <a:bodyPr/>
        <a:lstStyle/>
        <a:p>
          <a:endParaRPr lang="es-VE"/>
        </a:p>
      </dgm:t>
    </dgm:pt>
    <dgm:pt modelId="{D694C652-6B04-495D-821D-BACFB80E01B1}" type="pres">
      <dgm:prSet presAssocID="{7E915F59-9A3E-4D19-AC13-34B573AD6277}" presName="vert2" presStyleCnt="0"/>
      <dgm:spPr/>
      <dgm:t>
        <a:bodyPr/>
        <a:lstStyle/>
        <a:p>
          <a:endParaRPr lang="es-VE"/>
        </a:p>
      </dgm:t>
    </dgm:pt>
    <dgm:pt modelId="{E3AD8205-8CDB-45C1-B29D-D97164E06B98}" type="pres">
      <dgm:prSet presAssocID="{7E915F59-9A3E-4D19-AC13-34B573AD6277}" presName="thinLine2b" presStyleLbl="callout" presStyleIdx="3" presStyleCnt="4"/>
      <dgm:spPr/>
      <dgm:t>
        <a:bodyPr/>
        <a:lstStyle/>
        <a:p>
          <a:endParaRPr lang="es-VE"/>
        </a:p>
      </dgm:t>
    </dgm:pt>
    <dgm:pt modelId="{60547530-79F6-4179-B6C2-B43311AE2BDE}" type="pres">
      <dgm:prSet presAssocID="{7E915F59-9A3E-4D19-AC13-34B573AD6277}" presName="vertSpace2b" presStyleCnt="0"/>
      <dgm:spPr/>
      <dgm:t>
        <a:bodyPr/>
        <a:lstStyle/>
        <a:p>
          <a:endParaRPr lang="es-VE"/>
        </a:p>
      </dgm:t>
    </dgm:pt>
  </dgm:ptLst>
  <dgm:cxnLst>
    <dgm:cxn modelId="{A721E2FF-019F-441F-ACAB-7D497F92D926}" type="presOf" srcId="{4E8B4CF8-B634-4830-B53D-7B484507E0EB}" destId="{8E4A59C1-3717-4438-9255-DC4C59104FAA}" srcOrd="0" destOrd="0" presId="urn:microsoft.com/office/officeart/2008/layout/LinedList"/>
    <dgm:cxn modelId="{E3E9AAC4-1CB4-47BA-A10C-EB3700B0C104}" type="presOf" srcId="{89AA20EB-1BC3-4DB5-BB4B-BA3742BF3DCF}" destId="{F58F703C-8B49-42FE-AAE4-12EF71FDCBDF}" srcOrd="0" destOrd="0" presId="urn:microsoft.com/office/officeart/2008/layout/LinedList"/>
    <dgm:cxn modelId="{C872A19B-732A-4813-B825-79E2A3FAE867}" type="presOf" srcId="{3F0C4DA7-C97B-42C9-B854-8AD0712221BF}" destId="{D5210EFC-22B9-4F88-AE44-149F5DAB0675}" srcOrd="0" destOrd="0" presId="urn:microsoft.com/office/officeart/2008/layout/LinedList"/>
    <dgm:cxn modelId="{F1C0540D-3C99-4915-B41F-83D7E4E4B354}" srcId="{3F0C4DA7-C97B-42C9-B854-8AD0712221BF}" destId="{89AA20EB-1BC3-4DB5-BB4B-BA3742BF3DCF}" srcOrd="1" destOrd="0" parTransId="{5CA7A6A9-4279-4241-BA5E-28E71C83C624}" sibTransId="{4C478F0E-C63D-4AFB-BCA5-75B94CB5477C}"/>
    <dgm:cxn modelId="{FE772FE0-CB13-4066-874F-301B607CD638}" type="presOf" srcId="{7E915F59-9A3E-4D19-AC13-34B573AD6277}" destId="{1A221F74-6A85-41DB-BAB8-907A683B00F4}" srcOrd="0" destOrd="0" presId="urn:microsoft.com/office/officeart/2008/layout/LinedList"/>
    <dgm:cxn modelId="{9920FA95-2614-4164-BC9E-DDA6A5D4E759}" type="presOf" srcId="{CCF028F7-630C-4267-B54F-014BF670F5F0}" destId="{95B32522-740E-449E-9F8E-715C9589B8F0}" srcOrd="0" destOrd="0" presId="urn:microsoft.com/office/officeart/2008/layout/LinedList"/>
    <dgm:cxn modelId="{BEFF7A3F-1C8D-4398-AB1C-E07B59271889}" srcId="{3F0C4DA7-C97B-42C9-B854-8AD0712221BF}" destId="{7E915F59-9A3E-4D19-AC13-34B573AD6277}" srcOrd="3" destOrd="0" parTransId="{2463AD98-0FD1-42DA-B699-8A8488D4010A}" sibTransId="{1C741CD8-06F0-473A-A79D-F8E7D989901A}"/>
    <dgm:cxn modelId="{CFB59E6C-35C1-4A57-8A3C-5B56C30B8598}" type="presOf" srcId="{C4DA016E-3FB5-43BF-A914-E2C66B87CB31}" destId="{BE2B0824-8C99-43CE-BD1D-36E33FD611FA}" srcOrd="0" destOrd="0" presId="urn:microsoft.com/office/officeart/2008/layout/LinedList"/>
    <dgm:cxn modelId="{D64CEE72-C71D-449A-B1A0-80C00244DA6E}" srcId="{4E8B4CF8-B634-4830-B53D-7B484507E0EB}" destId="{3F0C4DA7-C97B-42C9-B854-8AD0712221BF}" srcOrd="0" destOrd="0" parTransId="{648DE44D-E3A3-4434-AFFA-6973ECE526F0}" sibTransId="{468D30E2-6799-4501-B9E3-524B9ED0CA57}"/>
    <dgm:cxn modelId="{A5024023-A014-42A7-8780-551E9B685C0C}" srcId="{3F0C4DA7-C97B-42C9-B854-8AD0712221BF}" destId="{CCF028F7-630C-4267-B54F-014BF670F5F0}" srcOrd="2" destOrd="0" parTransId="{C627FC8D-6158-412B-AF63-D0B514550D22}" sibTransId="{8E5A06FF-EBC6-44A2-BC50-849FA2ACEA34}"/>
    <dgm:cxn modelId="{F5244F55-AB56-404E-9412-7465AADE416F}" srcId="{3F0C4DA7-C97B-42C9-B854-8AD0712221BF}" destId="{C4DA016E-3FB5-43BF-A914-E2C66B87CB31}" srcOrd="0" destOrd="0" parTransId="{15307526-A961-4FB3-AA55-E544379CDB8C}" sibTransId="{2AF87913-7BED-4C44-A3BC-B287941A55A5}"/>
    <dgm:cxn modelId="{1C5EF449-266C-4DF3-B579-862B63388C30}" type="presParOf" srcId="{8E4A59C1-3717-4438-9255-DC4C59104FAA}" destId="{115F35BC-280E-49D4-9C65-9634A24FDF12}" srcOrd="0" destOrd="0" presId="urn:microsoft.com/office/officeart/2008/layout/LinedList"/>
    <dgm:cxn modelId="{BEE9A9A6-2E89-42C5-B4F1-8E93B446CF3C}" type="presParOf" srcId="{8E4A59C1-3717-4438-9255-DC4C59104FAA}" destId="{C57E7733-0C3D-409A-8121-786491F7BFF7}" srcOrd="1" destOrd="0" presId="urn:microsoft.com/office/officeart/2008/layout/LinedList"/>
    <dgm:cxn modelId="{0B86402A-BE96-4353-B407-B1994A5A3279}" type="presParOf" srcId="{C57E7733-0C3D-409A-8121-786491F7BFF7}" destId="{D5210EFC-22B9-4F88-AE44-149F5DAB0675}" srcOrd="0" destOrd="0" presId="urn:microsoft.com/office/officeart/2008/layout/LinedList"/>
    <dgm:cxn modelId="{BD06090C-E68F-40C0-984C-EF0B41288378}" type="presParOf" srcId="{C57E7733-0C3D-409A-8121-786491F7BFF7}" destId="{6C4672FC-F770-42AF-A2B3-FBF652E0BF3E}" srcOrd="1" destOrd="0" presId="urn:microsoft.com/office/officeart/2008/layout/LinedList"/>
    <dgm:cxn modelId="{E9548D62-01FB-4285-AE61-5562434FAA5B}" type="presParOf" srcId="{6C4672FC-F770-42AF-A2B3-FBF652E0BF3E}" destId="{D6A06B06-1412-4165-958E-065DC15FEB58}" srcOrd="0" destOrd="0" presId="urn:microsoft.com/office/officeart/2008/layout/LinedList"/>
    <dgm:cxn modelId="{951B6CBF-64B1-4A92-9E30-0F8A67CABD7C}" type="presParOf" srcId="{6C4672FC-F770-42AF-A2B3-FBF652E0BF3E}" destId="{B3D7EFD4-0637-48CE-9E19-85A02584C1E6}" srcOrd="1" destOrd="0" presId="urn:microsoft.com/office/officeart/2008/layout/LinedList"/>
    <dgm:cxn modelId="{A1B28109-485F-48F9-BE8C-918CD34C5365}" type="presParOf" srcId="{B3D7EFD4-0637-48CE-9E19-85A02584C1E6}" destId="{297F9D2B-F0E5-4B8B-BC56-83DCE953E4DF}" srcOrd="0" destOrd="0" presId="urn:microsoft.com/office/officeart/2008/layout/LinedList"/>
    <dgm:cxn modelId="{1261E8C2-0D11-40E9-A947-859CB98355D2}" type="presParOf" srcId="{B3D7EFD4-0637-48CE-9E19-85A02584C1E6}" destId="{BE2B0824-8C99-43CE-BD1D-36E33FD611FA}" srcOrd="1" destOrd="0" presId="urn:microsoft.com/office/officeart/2008/layout/LinedList"/>
    <dgm:cxn modelId="{9504DCAE-7DB2-4551-BB90-8A1348C5B33B}" type="presParOf" srcId="{B3D7EFD4-0637-48CE-9E19-85A02584C1E6}" destId="{E67A4C9A-BB0D-44B0-BBC9-148BE993C829}" srcOrd="2" destOrd="0" presId="urn:microsoft.com/office/officeart/2008/layout/LinedList"/>
    <dgm:cxn modelId="{C42FC3B2-4A6E-4360-A4A7-ACA58817E411}" type="presParOf" srcId="{6C4672FC-F770-42AF-A2B3-FBF652E0BF3E}" destId="{A259930D-BAA2-458B-AD0D-8942B31585EE}" srcOrd="2" destOrd="0" presId="urn:microsoft.com/office/officeart/2008/layout/LinedList"/>
    <dgm:cxn modelId="{21867A7E-38AA-4E4C-B1A7-A83069849763}" type="presParOf" srcId="{6C4672FC-F770-42AF-A2B3-FBF652E0BF3E}" destId="{113315B9-C916-41A5-8047-5279B83E4AD6}" srcOrd="3" destOrd="0" presId="urn:microsoft.com/office/officeart/2008/layout/LinedList"/>
    <dgm:cxn modelId="{56D39BC1-91B9-4081-B4B2-A7A982FAF6A2}" type="presParOf" srcId="{6C4672FC-F770-42AF-A2B3-FBF652E0BF3E}" destId="{D0E265CE-AD23-42C8-AEC6-2E36E5525AD8}" srcOrd="4" destOrd="0" presId="urn:microsoft.com/office/officeart/2008/layout/LinedList"/>
    <dgm:cxn modelId="{09827F67-EDA1-4C14-B27E-F41506F2DD60}" type="presParOf" srcId="{D0E265CE-AD23-42C8-AEC6-2E36E5525AD8}" destId="{CB038974-6D2A-4342-888E-9C4B680538D0}" srcOrd="0" destOrd="0" presId="urn:microsoft.com/office/officeart/2008/layout/LinedList"/>
    <dgm:cxn modelId="{9F9CC01B-C114-4F73-B019-2EBBB3FBD679}" type="presParOf" srcId="{D0E265CE-AD23-42C8-AEC6-2E36E5525AD8}" destId="{F58F703C-8B49-42FE-AAE4-12EF71FDCBDF}" srcOrd="1" destOrd="0" presId="urn:microsoft.com/office/officeart/2008/layout/LinedList"/>
    <dgm:cxn modelId="{3A099CD0-3E11-4E5A-B8B1-9C0C6EE6C87C}" type="presParOf" srcId="{D0E265CE-AD23-42C8-AEC6-2E36E5525AD8}" destId="{1AFB81C7-AD62-4D4B-B1C8-46E5B3CB57A8}" srcOrd="2" destOrd="0" presId="urn:microsoft.com/office/officeart/2008/layout/LinedList"/>
    <dgm:cxn modelId="{D8B3AC73-D285-478D-BF36-E4ADD14B5975}" type="presParOf" srcId="{6C4672FC-F770-42AF-A2B3-FBF652E0BF3E}" destId="{E81F8539-B57A-4671-A44B-7699D9652EA6}" srcOrd="5" destOrd="0" presId="urn:microsoft.com/office/officeart/2008/layout/LinedList"/>
    <dgm:cxn modelId="{1AA2FFBA-9925-402F-9FDC-15CD9F129CDA}" type="presParOf" srcId="{6C4672FC-F770-42AF-A2B3-FBF652E0BF3E}" destId="{9C50D633-D46D-4D49-BA42-78875A3A24C2}" srcOrd="6" destOrd="0" presId="urn:microsoft.com/office/officeart/2008/layout/LinedList"/>
    <dgm:cxn modelId="{ED996BBC-5824-45FB-A269-13BB6EFDB0B7}" type="presParOf" srcId="{6C4672FC-F770-42AF-A2B3-FBF652E0BF3E}" destId="{66433E6D-FF05-4337-B26B-E079EA37DB41}" srcOrd="7" destOrd="0" presId="urn:microsoft.com/office/officeart/2008/layout/LinedList"/>
    <dgm:cxn modelId="{7ED7E6C3-9996-40F2-A1BE-8577A282BBC4}" type="presParOf" srcId="{66433E6D-FF05-4337-B26B-E079EA37DB41}" destId="{256CFCD8-D7DC-4D9B-89AD-88AD3C32C2D7}" srcOrd="0" destOrd="0" presId="urn:microsoft.com/office/officeart/2008/layout/LinedList"/>
    <dgm:cxn modelId="{D3506B2F-4A19-45B0-9BEC-B16B99B53554}" type="presParOf" srcId="{66433E6D-FF05-4337-B26B-E079EA37DB41}" destId="{95B32522-740E-449E-9F8E-715C9589B8F0}" srcOrd="1" destOrd="0" presId="urn:microsoft.com/office/officeart/2008/layout/LinedList"/>
    <dgm:cxn modelId="{1CD6F150-A18E-4E6E-8E70-0201D3F1A003}" type="presParOf" srcId="{66433E6D-FF05-4337-B26B-E079EA37DB41}" destId="{F0628753-0AAA-483F-B039-222C5F0733CE}" srcOrd="2" destOrd="0" presId="urn:microsoft.com/office/officeart/2008/layout/LinedList"/>
    <dgm:cxn modelId="{762E9DF7-A0B0-4CD6-88EE-214688C3BF51}" type="presParOf" srcId="{6C4672FC-F770-42AF-A2B3-FBF652E0BF3E}" destId="{1B1D9A59-C936-42CB-A582-4FF47D64A497}" srcOrd="8" destOrd="0" presId="urn:microsoft.com/office/officeart/2008/layout/LinedList"/>
    <dgm:cxn modelId="{6DA46402-3747-4354-B326-4E28BF6DAB66}" type="presParOf" srcId="{6C4672FC-F770-42AF-A2B3-FBF652E0BF3E}" destId="{A179EF40-14D0-4739-9FEE-AAF49790DCAE}" srcOrd="9" destOrd="0" presId="urn:microsoft.com/office/officeart/2008/layout/LinedList"/>
    <dgm:cxn modelId="{62B19546-5005-4C63-875C-9866DE71A05F}" type="presParOf" srcId="{6C4672FC-F770-42AF-A2B3-FBF652E0BF3E}" destId="{2E2CBE83-7815-4A7E-8F8B-6AEC2E1F66EC}" srcOrd="10" destOrd="0" presId="urn:microsoft.com/office/officeart/2008/layout/LinedList"/>
    <dgm:cxn modelId="{AC4CAC3B-B8EF-4563-8FDC-F7F8EECC4A70}" type="presParOf" srcId="{2E2CBE83-7815-4A7E-8F8B-6AEC2E1F66EC}" destId="{7EB72FA5-2F0A-42D7-B1F4-7E72B26B05DC}" srcOrd="0" destOrd="0" presId="urn:microsoft.com/office/officeart/2008/layout/LinedList"/>
    <dgm:cxn modelId="{F85A1CA7-62E4-4E0A-8BC2-6EAF4DF98A82}" type="presParOf" srcId="{2E2CBE83-7815-4A7E-8F8B-6AEC2E1F66EC}" destId="{1A221F74-6A85-41DB-BAB8-907A683B00F4}" srcOrd="1" destOrd="0" presId="urn:microsoft.com/office/officeart/2008/layout/LinedList"/>
    <dgm:cxn modelId="{EB70EE5C-5FE1-4410-81B5-C45D649E1C00}" type="presParOf" srcId="{2E2CBE83-7815-4A7E-8F8B-6AEC2E1F66EC}" destId="{D694C652-6B04-495D-821D-BACFB80E01B1}" srcOrd="2" destOrd="0" presId="urn:microsoft.com/office/officeart/2008/layout/LinedList"/>
    <dgm:cxn modelId="{C2A09CC4-A137-420C-9AC3-6EE16D4C543E}" type="presParOf" srcId="{6C4672FC-F770-42AF-A2B3-FBF652E0BF3E}" destId="{E3AD8205-8CDB-45C1-B29D-D97164E06B98}" srcOrd="11" destOrd="0" presId="urn:microsoft.com/office/officeart/2008/layout/LinedList"/>
    <dgm:cxn modelId="{62767B5C-6A28-417D-B967-35DEC7146355}" type="presParOf" srcId="{6C4672FC-F770-42AF-A2B3-FBF652E0BF3E}" destId="{60547530-79F6-4179-B6C2-B43311AE2BDE}"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919CEB-490F-4EE0-A6B7-1D5EB33198F3}">
      <dsp:nvSpPr>
        <dsp:cNvPr id="0" name=""/>
        <dsp:cNvSpPr/>
      </dsp:nvSpPr>
      <dsp:spPr>
        <a:xfrm>
          <a:off x="0" y="1933"/>
          <a:ext cx="8229600" cy="0"/>
        </a:xfrm>
        <a:prstGeom prst="lin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13215301-9CFE-4B03-BE14-C16D829DAA62}">
      <dsp:nvSpPr>
        <dsp:cNvPr id="0" name=""/>
        <dsp:cNvSpPr/>
      </dsp:nvSpPr>
      <dsp:spPr>
        <a:xfrm>
          <a:off x="0" y="1933"/>
          <a:ext cx="1973629" cy="3956573"/>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just" defTabSz="1555750" rtl="0">
            <a:lnSpc>
              <a:spcPct val="90000"/>
            </a:lnSpc>
            <a:spcBef>
              <a:spcPct val="0"/>
            </a:spcBef>
            <a:spcAft>
              <a:spcPct val="35000"/>
            </a:spcAft>
          </a:pPr>
          <a:endParaRPr lang="es-VE" sz="3500" b="0" kern="1200" dirty="0" smtClean="0">
            <a:latin typeface="Bernard MT Condensed" panose="02050806060905020404" pitchFamily="18" charset="0"/>
          </a:endParaRPr>
        </a:p>
        <a:p>
          <a:pPr lvl="0" algn="just" defTabSz="1555750" rtl="0">
            <a:lnSpc>
              <a:spcPct val="90000"/>
            </a:lnSpc>
            <a:spcBef>
              <a:spcPct val="0"/>
            </a:spcBef>
            <a:spcAft>
              <a:spcPct val="35000"/>
            </a:spcAft>
          </a:pPr>
          <a:endParaRPr lang="es-VE" sz="3500" b="0" kern="1200" dirty="0" smtClean="0">
            <a:latin typeface="Bernard MT Condensed" panose="02050806060905020404" pitchFamily="18" charset="0"/>
          </a:endParaRPr>
        </a:p>
        <a:p>
          <a:pPr lvl="0" algn="just" defTabSz="1555750" rtl="0">
            <a:lnSpc>
              <a:spcPct val="90000"/>
            </a:lnSpc>
            <a:spcBef>
              <a:spcPct val="0"/>
            </a:spcBef>
            <a:spcAft>
              <a:spcPct val="35000"/>
            </a:spcAft>
          </a:pPr>
          <a:r>
            <a:rPr lang="es-VE" sz="2400" b="0" kern="1200" dirty="0" smtClean="0">
              <a:latin typeface="Arial" pitchFamily="34" charset="0"/>
              <a:cs typeface="Arial" pitchFamily="34" charset="0"/>
            </a:rPr>
            <a:t>PACIENTES </a:t>
          </a:r>
          <a:endParaRPr lang="es-VE" sz="2400" b="0" kern="1200" dirty="0">
            <a:latin typeface="Arial" pitchFamily="34" charset="0"/>
            <a:cs typeface="Arial" pitchFamily="34" charset="0"/>
          </a:endParaRPr>
        </a:p>
      </dsp:txBody>
      <dsp:txXfrm>
        <a:off x="0" y="1933"/>
        <a:ext cx="1973629" cy="3956573"/>
      </dsp:txXfrm>
    </dsp:sp>
    <dsp:sp modelId="{1FBB769E-B42F-4C3D-ABC3-50C7B2F5773B}">
      <dsp:nvSpPr>
        <dsp:cNvPr id="0" name=""/>
        <dsp:cNvSpPr/>
      </dsp:nvSpPr>
      <dsp:spPr>
        <a:xfrm>
          <a:off x="2065971" y="77954"/>
          <a:ext cx="6156120" cy="1016614"/>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s-VE" sz="2000" b="0" kern="1200" dirty="0" smtClean="0">
              <a:latin typeface="Arial" pitchFamily="34" charset="0"/>
              <a:cs typeface="Arial" pitchFamily="34" charset="0"/>
            </a:rPr>
            <a:t>Consentimiento informado</a:t>
          </a:r>
          <a:endParaRPr lang="es-VE" sz="2000" b="0" kern="1200" dirty="0">
            <a:latin typeface="Arial" pitchFamily="34" charset="0"/>
            <a:cs typeface="Arial" pitchFamily="34" charset="0"/>
          </a:endParaRPr>
        </a:p>
      </dsp:txBody>
      <dsp:txXfrm>
        <a:off x="2065971" y="77954"/>
        <a:ext cx="6156120" cy="1016614"/>
      </dsp:txXfrm>
    </dsp:sp>
    <dsp:sp modelId="{514A4F75-18AC-4411-8CC7-E4EB2F86C357}">
      <dsp:nvSpPr>
        <dsp:cNvPr id="0" name=""/>
        <dsp:cNvSpPr/>
      </dsp:nvSpPr>
      <dsp:spPr>
        <a:xfrm>
          <a:off x="1973629" y="1094569"/>
          <a:ext cx="49249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D4D0ECD-66A3-4CFC-B0A9-8D9668500CF7}">
      <dsp:nvSpPr>
        <dsp:cNvPr id="0" name=""/>
        <dsp:cNvSpPr/>
      </dsp:nvSpPr>
      <dsp:spPr>
        <a:xfrm>
          <a:off x="2065971" y="1170590"/>
          <a:ext cx="5875973" cy="1113267"/>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s-VE" sz="2000" b="0" kern="1200" dirty="0" smtClean="0">
              <a:latin typeface="Arial" pitchFamily="34" charset="0"/>
              <a:cs typeface="Arial" pitchFamily="34" charset="0"/>
            </a:rPr>
            <a:t>Indicación de clase I/II  para DIC capaz de registrar carga de TA / FA a largo plazo</a:t>
          </a:r>
          <a:endParaRPr lang="es-VE" sz="2000" b="0" kern="1200" dirty="0">
            <a:latin typeface="Arial" pitchFamily="34" charset="0"/>
            <a:cs typeface="Arial" pitchFamily="34" charset="0"/>
          </a:endParaRPr>
        </a:p>
      </dsp:txBody>
      <dsp:txXfrm>
        <a:off x="2065971" y="1170590"/>
        <a:ext cx="5875973" cy="1113267"/>
      </dsp:txXfrm>
    </dsp:sp>
    <dsp:sp modelId="{D54D28F3-3F54-4A7C-A3BD-880BC3E557BB}">
      <dsp:nvSpPr>
        <dsp:cNvPr id="0" name=""/>
        <dsp:cNvSpPr/>
      </dsp:nvSpPr>
      <dsp:spPr>
        <a:xfrm>
          <a:off x="1973629" y="2283858"/>
          <a:ext cx="49249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8D334EB7-62FD-41FF-816E-5C5391D83C6F}">
      <dsp:nvSpPr>
        <dsp:cNvPr id="0" name=""/>
        <dsp:cNvSpPr/>
      </dsp:nvSpPr>
      <dsp:spPr>
        <a:xfrm>
          <a:off x="2065971" y="2359879"/>
          <a:ext cx="3255652" cy="1520421"/>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s-VE" sz="2000" b="0" kern="1200" dirty="0" smtClean="0">
              <a:latin typeface="Arial" pitchFamily="34" charset="0"/>
              <a:cs typeface="Arial" pitchFamily="34" charset="0"/>
            </a:rPr>
            <a:t>≥1  factores de riesgo de ECV basados ​​en las directrices de 2001*</a:t>
          </a:r>
          <a:endParaRPr lang="es-VE" sz="2000" b="0" kern="1200" dirty="0">
            <a:latin typeface="Arial" pitchFamily="34" charset="0"/>
            <a:cs typeface="Arial" pitchFamily="34" charset="0"/>
          </a:endParaRPr>
        </a:p>
      </dsp:txBody>
      <dsp:txXfrm>
        <a:off x="2065971" y="2359879"/>
        <a:ext cx="3255652" cy="1520421"/>
      </dsp:txXfrm>
    </dsp:sp>
    <dsp:sp modelId="{AD78401A-892F-4075-9371-E4D9FCD1F440}">
      <dsp:nvSpPr>
        <dsp:cNvPr id="0" name=""/>
        <dsp:cNvSpPr/>
      </dsp:nvSpPr>
      <dsp:spPr>
        <a:xfrm>
          <a:off x="5413965" y="2359879"/>
          <a:ext cx="2370108" cy="304010"/>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s-VE" sz="1800" b="0" kern="1200" dirty="0" smtClean="0">
              <a:latin typeface="Arial" pitchFamily="34" charset="0"/>
              <a:cs typeface="Arial" pitchFamily="34" charset="0"/>
            </a:rPr>
            <a:t>IC</a:t>
          </a:r>
          <a:endParaRPr lang="es-VE" sz="1800" b="0" kern="1200" dirty="0">
            <a:latin typeface="Arial" pitchFamily="34" charset="0"/>
            <a:cs typeface="Arial" pitchFamily="34" charset="0"/>
          </a:endParaRPr>
        </a:p>
      </dsp:txBody>
      <dsp:txXfrm>
        <a:off x="5413965" y="2359879"/>
        <a:ext cx="2370108" cy="304010"/>
      </dsp:txXfrm>
    </dsp:sp>
    <dsp:sp modelId="{8CB26586-B31C-49DB-A973-EC80B638257E}">
      <dsp:nvSpPr>
        <dsp:cNvPr id="0" name=""/>
        <dsp:cNvSpPr/>
      </dsp:nvSpPr>
      <dsp:spPr>
        <a:xfrm>
          <a:off x="5321623" y="2663889"/>
          <a:ext cx="23701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4399B70-8CCC-473C-9ABE-71846515A969}">
      <dsp:nvSpPr>
        <dsp:cNvPr id="0" name=""/>
        <dsp:cNvSpPr/>
      </dsp:nvSpPr>
      <dsp:spPr>
        <a:xfrm>
          <a:off x="5413965" y="2663889"/>
          <a:ext cx="2370108" cy="304010"/>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s-VE" sz="1800" b="0" kern="1200" dirty="0" smtClean="0">
              <a:latin typeface="Arial" pitchFamily="34" charset="0"/>
              <a:cs typeface="Arial" pitchFamily="34" charset="0"/>
            </a:rPr>
            <a:t>HTA</a:t>
          </a:r>
          <a:endParaRPr lang="es-VE" sz="1800" b="0" kern="1200" dirty="0">
            <a:latin typeface="Arial" pitchFamily="34" charset="0"/>
            <a:cs typeface="Arial" pitchFamily="34" charset="0"/>
          </a:endParaRPr>
        </a:p>
      </dsp:txBody>
      <dsp:txXfrm>
        <a:off x="5413965" y="2663889"/>
        <a:ext cx="2370108" cy="304010"/>
      </dsp:txXfrm>
    </dsp:sp>
    <dsp:sp modelId="{559174FB-AE9F-4A11-B509-E270928B1489}">
      <dsp:nvSpPr>
        <dsp:cNvPr id="0" name=""/>
        <dsp:cNvSpPr/>
      </dsp:nvSpPr>
      <dsp:spPr>
        <a:xfrm>
          <a:off x="5321623" y="2967899"/>
          <a:ext cx="23701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F820980A-C196-410C-8922-F86F15B5B761}">
      <dsp:nvSpPr>
        <dsp:cNvPr id="0" name=""/>
        <dsp:cNvSpPr/>
      </dsp:nvSpPr>
      <dsp:spPr>
        <a:xfrm>
          <a:off x="5413965" y="2967899"/>
          <a:ext cx="2370108" cy="304010"/>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s-VE" sz="1800" b="0" kern="1200" dirty="0" smtClean="0">
              <a:latin typeface="Arial" pitchFamily="34" charset="0"/>
              <a:cs typeface="Arial" pitchFamily="34" charset="0"/>
            </a:rPr>
            <a:t>&gt;65 años de edad</a:t>
          </a:r>
          <a:endParaRPr lang="es-VE" sz="1800" b="0" kern="1200" dirty="0">
            <a:latin typeface="Arial" pitchFamily="34" charset="0"/>
            <a:cs typeface="Arial" pitchFamily="34" charset="0"/>
          </a:endParaRPr>
        </a:p>
      </dsp:txBody>
      <dsp:txXfrm>
        <a:off x="5413965" y="2967899"/>
        <a:ext cx="2370108" cy="304010"/>
      </dsp:txXfrm>
    </dsp:sp>
    <dsp:sp modelId="{92AF8BDE-B88C-4576-804D-F26A6A794825}">
      <dsp:nvSpPr>
        <dsp:cNvPr id="0" name=""/>
        <dsp:cNvSpPr/>
      </dsp:nvSpPr>
      <dsp:spPr>
        <a:xfrm>
          <a:off x="5321623" y="3271909"/>
          <a:ext cx="23701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B01C3A0-DDFC-4CFD-B853-B6689585C1DF}">
      <dsp:nvSpPr>
        <dsp:cNvPr id="0" name=""/>
        <dsp:cNvSpPr/>
      </dsp:nvSpPr>
      <dsp:spPr>
        <a:xfrm>
          <a:off x="5413965" y="3271909"/>
          <a:ext cx="2370108" cy="304010"/>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s-VE" sz="1800" b="0" kern="1200" dirty="0" smtClean="0">
              <a:latin typeface="Arial" pitchFamily="34" charset="0"/>
              <a:cs typeface="Arial" pitchFamily="34" charset="0"/>
            </a:rPr>
            <a:t>DM</a:t>
          </a:r>
          <a:endParaRPr lang="es-VE" sz="1800" b="0" kern="1200" dirty="0">
            <a:latin typeface="Arial" pitchFamily="34" charset="0"/>
            <a:cs typeface="Arial" pitchFamily="34" charset="0"/>
          </a:endParaRPr>
        </a:p>
      </dsp:txBody>
      <dsp:txXfrm>
        <a:off x="5413965" y="3271909"/>
        <a:ext cx="2370108" cy="304010"/>
      </dsp:txXfrm>
    </dsp:sp>
    <dsp:sp modelId="{4FBCE6F8-3B9B-4B72-8098-2AF03DB1B1F8}">
      <dsp:nvSpPr>
        <dsp:cNvPr id="0" name=""/>
        <dsp:cNvSpPr/>
      </dsp:nvSpPr>
      <dsp:spPr>
        <a:xfrm>
          <a:off x="5321623" y="3575919"/>
          <a:ext cx="23701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331B98A1-679A-40FC-9828-CCEDBABC85DC}">
      <dsp:nvSpPr>
        <dsp:cNvPr id="0" name=""/>
        <dsp:cNvSpPr/>
      </dsp:nvSpPr>
      <dsp:spPr>
        <a:xfrm>
          <a:off x="5413965" y="3575919"/>
          <a:ext cx="2370108" cy="304010"/>
        </a:xfrm>
        <a:prstGeom prst="rect">
          <a:avLst/>
        </a:prstGeom>
        <a:noFill/>
        <a:ln>
          <a:noFill/>
        </a:ln>
        <a:effectLst/>
        <a:scene3d>
          <a:camera prst="perspectiveFront" zoom="95000"/>
          <a:lightRig rig="flat" dir="t"/>
        </a:scene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s-VE" sz="1800" b="0" kern="1200" dirty="0" smtClean="0">
              <a:latin typeface="Arial" pitchFamily="34" charset="0"/>
              <a:cs typeface="Arial" pitchFamily="34" charset="0"/>
            </a:rPr>
            <a:t>ECV previo /AIT</a:t>
          </a:r>
          <a:endParaRPr lang="es-VE" sz="1800" b="0" kern="1200" dirty="0">
            <a:latin typeface="Arial" pitchFamily="34" charset="0"/>
            <a:cs typeface="Arial" pitchFamily="34" charset="0"/>
          </a:endParaRPr>
        </a:p>
      </dsp:txBody>
      <dsp:txXfrm>
        <a:off x="5413965" y="3575919"/>
        <a:ext cx="2370108" cy="304010"/>
      </dsp:txXfrm>
    </dsp:sp>
    <dsp:sp modelId="{6188C3E2-4B87-40E0-B852-9EA7549EBA6D}">
      <dsp:nvSpPr>
        <dsp:cNvPr id="0" name=""/>
        <dsp:cNvSpPr/>
      </dsp:nvSpPr>
      <dsp:spPr>
        <a:xfrm>
          <a:off x="1973629" y="3880301"/>
          <a:ext cx="49249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D486DD-9203-499E-9DFE-A735393F78E5}">
      <dsp:nvSpPr>
        <dsp:cNvPr id="0" name=""/>
        <dsp:cNvSpPr/>
      </dsp:nvSpPr>
      <dsp:spPr>
        <a:xfrm>
          <a:off x="0" y="3458505"/>
          <a:ext cx="8214360" cy="163098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VE" sz="2400" kern="1200" dirty="0" smtClean="0">
              <a:solidFill>
                <a:schemeClr val="tx1"/>
              </a:solidFill>
              <a:latin typeface="Arial" pitchFamily="34" charset="0"/>
              <a:cs typeface="Arial" pitchFamily="34" charset="0"/>
            </a:rPr>
            <a:t>Escribirle</a:t>
          </a:r>
          <a:r>
            <a:rPr lang="es-VE" sz="2400" kern="1200" baseline="0" dirty="0" smtClean="0">
              <a:solidFill>
                <a:schemeClr val="tx1"/>
              </a:solidFill>
              <a:latin typeface="Arial" pitchFamily="34" charset="0"/>
              <a:cs typeface="Arial" pitchFamily="34" charset="0"/>
            </a:rPr>
            <a:t> a los investigadores del estudio aclarar ciertas dudas en cuanto a información relacionada con el tratamiento que recibían estos pacientes y datos que no se encuentran plasmados en el articulo</a:t>
          </a:r>
          <a:endParaRPr lang="es-VE" sz="2400" kern="1200" dirty="0">
            <a:solidFill>
              <a:schemeClr val="tx1"/>
            </a:solidFill>
            <a:latin typeface="Arial" pitchFamily="34" charset="0"/>
            <a:cs typeface="Arial" pitchFamily="34" charset="0"/>
          </a:endParaRPr>
        </a:p>
      </dsp:txBody>
      <dsp:txXfrm>
        <a:off x="0" y="3458505"/>
        <a:ext cx="8214360" cy="1630980"/>
      </dsp:txXfrm>
    </dsp:sp>
    <dsp:sp modelId="{2A677F96-92A7-4173-BCCA-D99B8DACBA8A}">
      <dsp:nvSpPr>
        <dsp:cNvPr id="0" name=""/>
        <dsp:cNvSpPr/>
      </dsp:nvSpPr>
      <dsp:spPr>
        <a:xfrm>
          <a:off x="0" y="1649788"/>
          <a:ext cx="821436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06"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s-VE" sz="1800" kern="1200" dirty="0">
            <a:latin typeface="Georgia" panose="02040502050405020303" pitchFamily="18" charset="0"/>
          </a:endParaRPr>
        </a:p>
      </dsp:txBody>
      <dsp:txXfrm>
        <a:off x="0" y="1649788"/>
        <a:ext cx="8214360" cy="281520"/>
      </dsp:txXfrm>
    </dsp:sp>
    <dsp:sp modelId="{4A66D04A-D393-46D6-8873-A11593CF958B}">
      <dsp:nvSpPr>
        <dsp:cNvPr id="0" name=""/>
        <dsp:cNvSpPr/>
      </dsp:nvSpPr>
      <dsp:spPr>
        <a:xfrm>
          <a:off x="0" y="0"/>
          <a:ext cx="8214360" cy="163098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VE" altLang="ja-JP" sz="2400" b="0" kern="1200" dirty="0" smtClean="0">
              <a:solidFill>
                <a:schemeClr val="tx1"/>
              </a:solidFill>
              <a:latin typeface="Arial" pitchFamily="34" charset="0"/>
              <a:cs typeface="Arial" pitchFamily="34" charset="0"/>
            </a:rPr>
            <a:t>El estudio no permite responder la interrogante con relación a la carga , sino solo con la presencia de complejos auriculares prematuros</a:t>
          </a:r>
          <a:endParaRPr lang="es-VE" sz="2400" b="0" kern="1200" dirty="0">
            <a:solidFill>
              <a:schemeClr val="tx1"/>
            </a:solidFill>
            <a:latin typeface="Arial" pitchFamily="34" charset="0"/>
            <a:cs typeface="Arial" pitchFamily="34" charset="0"/>
          </a:endParaRPr>
        </a:p>
      </dsp:txBody>
      <dsp:txXfrm>
        <a:off x="0" y="0"/>
        <a:ext cx="8214360" cy="1630980"/>
      </dsp:txXfrm>
    </dsp:sp>
    <dsp:sp modelId="{F1E485F8-67F6-4002-BF48-D52CED687C02}">
      <dsp:nvSpPr>
        <dsp:cNvPr id="0" name=""/>
        <dsp:cNvSpPr/>
      </dsp:nvSpPr>
      <dsp:spPr>
        <a:xfrm>
          <a:off x="0" y="1658610"/>
          <a:ext cx="8214360" cy="163098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VE" sz="2400" kern="1200" dirty="0" smtClean="0">
              <a:solidFill>
                <a:schemeClr val="tx1"/>
              </a:solidFill>
              <a:latin typeface="Arial" pitchFamily="34" charset="0"/>
              <a:cs typeface="Arial" pitchFamily="34" charset="0"/>
            </a:rPr>
            <a:t>La falta de monitoreo ambulatorio durante el seguimiento no permite precisar si posterior a las 48 horas de telemetría estos pacientes desarrollaron FA</a:t>
          </a:r>
          <a:endParaRPr lang="es-VE" sz="2400" kern="1200" dirty="0">
            <a:solidFill>
              <a:schemeClr val="tx1"/>
            </a:solidFill>
            <a:latin typeface="Arial" pitchFamily="34" charset="0"/>
            <a:cs typeface="Arial" pitchFamily="34" charset="0"/>
          </a:endParaRPr>
        </a:p>
      </dsp:txBody>
      <dsp:txXfrm>
        <a:off x="0" y="1658610"/>
        <a:ext cx="8214360" cy="16309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65DA0-FFF6-2240-8B59-8B589FB88A69}">
      <dsp:nvSpPr>
        <dsp:cNvPr id="0" name=""/>
        <dsp:cNvSpPr/>
      </dsp:nvSpPr>
      <dsp:spPr>
        <a:xfrm>
          <a:off x="0" y="2824941"/>
          <a:ext cx="6048672" cy="1853467"/>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b="1" kern="1200" dirty="0">
              <a:ln w="76200"/>
              <a:solidFill>
                <a:schemeClr val="tx1"/>
              </a:solidFill>
              <a:effectLst>
                <a:glow rad="63500">
                  <a:schemeClr val="bg1">
                    <a:alpha val="40000"/>
                  </a:schemeClr>
                </a:glow>
              </a:effectLst>
              <a:latin typeface="+mn-lt"/>
              <a:sym typeface="Wingdings" pitchFamily="2" charset="2"/>
            </a:rPr>
            <a:t>PUNTOS FINALES SECUNDARIOS</a:t>
          </a:r>
        </a:p>
      </dsp:txBody>
      <dsp:txXfrm>
        <a:off x="0" y="2824941"/>
        <a:ext cx="6048672" cy="1000872"/>
      </dsp:txXfrm>
    </dsp:sp>
    <dsp:sp modelId="{FE190F7A-1DB5-404E-92B2-D4292635F420}">
      <dsp:nvSpPr>
        <dsp:cNvPr id="0" name=""/>
        <dsp:cNvSpPr/>
      </dsp:nvSpPr>
      <dsp:spPr>
        <a:xfrm>
          <a:off x="0" y="3788744"/>
          <a:ext cx="6048672" cy="852595"/>
        </a:xfrm>
        <a:prstGeom prst="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sym typeface="Wingdings" pitchFamily="2" charset="2"/>
            </a:rPr>
            <a:t>Mortalidad por todas las causas,</a:t>
          </a:r>
        </a:p>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sym typeface="Wingdings" pitchFamily="2" charset="2"/>
            </a:rPr>
            <a:t>Mortalidad por causas específicas (muerte CV y muerte por </a:t>
          </a:r>
          <a:r>
            <a:rPr lang="es-ES" sz="2000" b="0" kern="1200" dirty="0" smtClean="0">
              <a:ln w="76200"/>
              <a:solidFill>
                <a:schemeClr val="tx1"/>
              </a:solidFill>
              <a:effectLst>
                <a:glow rad="63500">
                  <a:schemeClr val="bg1">
                    <a:alpha val="40000"/>
                  </a:schemeClr>
                </a:glow>
              </a:effectLst>
              <a:latin typeface="+mn-lt"/>
              <a:sym typeface="Wingdings" pitchFamily="2" charset="2"/>
            </a:rPr>
            <a:t>EAC)</a:t>
          </a:r>
          <a:endParaRPr lang="es-ES" sz="2000" b="0" kern="1200" dirty="0">
            <a:ln w="76200"/>
            <a:solidFill>
              <a:schemeClr val="tx1"/>
            </a:solidFill>
            <a:effectLst>
              <a:glow rad="63500">
                <a:schemeClr val="bg1">
                  <a:alpha val="40000"/>
                </a:schemeClr>
              </a:glow>
            </a:effectLst>
            <a:latin typeface="+mn-lt"/>
            <a:sym typeface="Wingdings" pitchFamily="2" charset="2"/>
          </a:endParaRPr>
        </a:p>
      </dsp:txBody>
      <dsp:txXfrm>
        <a:off x="0" y="3788744"/>
        <a:ext cx="6048672" cy="852595"/>
      </dsp:txXfrm>
    </dsp:sp>
    <dsp:sp modelId="{60351AB6-2389-4641-B7E6-AFF380341585}">
      <dsp:nvSpPr>
        <dsp:cNvPr id="0" name=""/>
        <dsp:cNvSpPr/>
      </dsp:nvSpPr>
      <dsp:spPr>
        <a:xfrm rot="10800000">
          <a:off x="0" y="2110"/>
          <a:ext cx="6048672" cy="2850633"/>
        </a:xfrm>
        <a:prstGeom prst="upArrowCallou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kern="1200" dirty="0">
              <a:ln w="76200"/>
              <a:solidFill>
                <a:schemeClr val="tx1"/>
              </a:solidFill>
              <a:effectLst>
                <a:glow rad="63500">
                  <a:schemeClr val="bg1">
                    <a:alpha val="40000"/>
                  </a:schemeClr>
                </a:glow>
              </a:effectLst>
              <a:latin typeface="+mn-lt"/>
            </a:rPr>
            <a:t>PUNTOS FINALES PRIMARIOS</a:t>
          </a:r>
        </a:p>
      </dsp:txBody>
      <dsp:txXfrm>
        <a:off x="0" y="2110"/>
        <a:ext cx="6048672" cy="1000572"/>
      </dsp:txXfrm>
    </dsp:sp>
    <dsp:sp modelId="{5F751D0C-C4C1-49D1-8405-976D2AE34ABE}">
      <dsp:nvSpPr>
        <dsp:cNvPr id="0" name=""/>
        <dsp:cNvSpPr/>
      </dsp:nvSpPr>
      <dsp:spPr>
        <a:xfrm>
          <a:off x="0" y="1002682"/>
          <a:ext cx="6048672" cy="852339"/>
        </a:xfrm>
        <a:prstGeom prst="rect">
          <a:avLst/>
        </a:prstGeom>
        <a:noFill/>
        <a:ln w="9525" cap="flat" cmpd="sng" algn="ctr">
          <a:solidFill>
            <a:schemeClr val="dk2">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rPr>
            <a:t>Accidente cerebro vascular no fatal y fatal (hemorrágica e isquémica)</a:t>
          </a:r>
        </a:p>
      </dsp:txBody>
      <dsp:txXfrm>
        <a:off x="0" y="1002682"/>
        <a:ext cx="6048672" cy="85233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B19C5-C212-4724-9749-C444D506D3AD}">
      <dsp:nvSpPr>
        <dsp:cNvPr id="0" name=""/>
        <dsp:cNvSpPr/>
      </dsp:nvSpPr>
      <dsp:spPr>
        <a:xfrm>
          <a:off x="0" y="1014058"/>
          <a:ext cx="8309814" cy="37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4934" tIns="312420" rIns="644934"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baseline="0" dirty="0">
            <a:ln w="76200"/>
            <a:effectLst>
              <a:glow rad="63500">
                <a:schemeClr val="bg1">
                  <a:alpha val="40000"/>
                </a:schemeClr>
              </a:glow>
            </a:effectLst>
            <a:latin typeface="+mn-lt"/>
          </a:endParaRPr>
        </a:p>
      </dsp:txBody>
      <dsp:txXfrm>
        <a:off x="0" y="1014058"/>
        <a:ext cx="8309814" cy="378000"/>
      </dsp:txXfrm>
    </dsp:sp>
    <dsp:sp modelId="{554E4D6E-42B9-4076-B0ED-AEC069B211C4}">
      <dsp:nvSpPr>
        <dsp:cNvPr id="0" name=""/>
        <dsp:cNvSpPr/>
      </dsp:nvSpPr>
      <dsp:spPr>
        <a:xfrm>
          <a:off x="181624" y="19199"/>
          <a:ext cx="7912168" cy="106399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864" tIns="0" rIns="219864" bIns="0" numCol="1" spcCol="1270" anchor="ctr" anchorCtr="0">
          <a:noAutofit/>
        </a:bodyPr>
        <a:lstStyle/>
        <a:p>
          <a:pPr lvl="0" algn="ctr" defTabSz="889000" rtl="0">
            <a:lnSpc>
              <a:spcPct val="90000"/>
            </a:lnSpc>
            <a:spcBef>
              <a:spcPct val="0"/>
            </a:spcBef>
            <a:spcAft>
              <a:spcPct val="35000"/>
            </a:spcAft>
          </a:pPr>
          <a:r>
            <a:rPr lang="es-ES" sz="2000" b="0" kern="1200" dirty="0">
              <a:ln w="76200"/>
              <a:effectLst>
                <a:glow rad="63500">
                  <a:schemeClr val="bg1">
                    <a:alpha val="40000"/>
                  </a:schemeClr>
                </a:glow>
              </a:effectLst>
              <a:latin typeface="+mn-lt"/>
            </a:rPr>
            <a:t>Los datos de cada estudio se agruparon para estimar la relación de los </a:t>
          </a:r>
          <a:r>
            <a:rPr lang="es-ES" sz="2000" b="0" kern="1200" dirty="0" smtClean="0">
              <a:ln w="76200"/>
              <a:effectLst>
                <a:glow rad="63500">
                  <a:schemeClr val="bg1">
                    <a:alpha val="40000"/>
                  </a:schemeClr>
                </a:glow>
              </a:effectLst>
              <a:latin typeface="+mn-lt"/>
            </a:rPr>
            <a:t>complejos </a:t>
          </a:r>
          <a:r>
            <a:rPr lang="es-ES" sz="2000" b="0" kern="1200" dirty="0" err="1">
              <a:ln w="76200"/>
              <a:effectLst>
                <a:glow rad="63500">
                  <a:schemeClr val="bg1">
                    <a:alpha val="40000"/>
                  </a:schemeClr>
                </a:glow>
              </a:effectLst>
              <a:latin typeface="+mn-lt"/>
            </a:rPr>
            <a:t>CAPs</a:t>
          </a:r>
          <a:r>
            <a:rPr lang="es-ES" sz="2000" b="0" kern="1200" dirty="0">
              <a:ln w="76200"/>
              <a:effectLst>
                <a:glow rad="63500">
                  <a:schemeClr val="bg1">
                    <a:alpha val="40000"/>
                  </a:schemeClr>
                </a:glow>
              </a:effectLst>
              <a:latin typeface="+mn-lt"/>
            </a:rPr>
            <a:t> con los resultados utilizando modelos de efectos fijos o modelos de efectos </a:t>
          </a:r>
          <a:r>
            <a:rPr lang="es-ES" sz="2000" b="0" kern="1200" dirty="0" smtClean="0">
              <a:ln w="76200"/>
              <a:effectLst>
                <a:glow rad="63500">
                  <a:schemeClr val="bg1">
                    <a:alpha val="40000"/>
                  </a:schemeClr>
                </a:glow>
              </a:effectLst>
              <a:latin typeface="+mn-lt"/>
            </a:rPr>
            <a:t>aleatorios</a:t>
          </a:r>
          <a:r>
            <a:rPr lang="es-ES" sz="2000" b="0" kern="1200" dirty="0">
              <a:ln w="76200"/>
              <a:effectLst>
                <a:glow rad="63500">
                  <a:schemeClr val="bg1">
                    <a:alpha val="40000"/>
                  </a:schemeClr>
                </a:glow>
              </a:effectLst>
              <a:latin typeface="+mn-lt"/>
            </a:rPr>
            <a:t>, dependiendo de la </a:t>
          </a:r>
          <a:r>
            <a:rPr lang="es-ES" sz="2000" b="0" kern="1200" dirty="0" smtClean="0">
              <a:ln w="76200"/>
              <a:effectLst>
                <a:glow rad="63500">
                  <a:schemeClr val="bg1">
                    <a:alpha val="40000"/>
                  </a:schemeClr>
                </a:glow>
              </a:effectLst>
              <a:latin typeface="+mn-lt"/>
            </a:rPr>
            <a:t>heterogeneidad </a:t>
          </a:r>
          <a:r>
            <a:rPr lang="es-ES" sz="2000" b="0" kern="1200" dirty="0">
              <a:ln w="76200"/>
              <a:effectLst>
                <a:glow rad="63500">
                  <a:schemeClr val="bg1">
                    <a:alpha val="40000"/>
                  </a:schemeClr>
                </a:glow>
              </a:effectLst>
              <a:latin typeface="+mn-lt"/>
            </a:rPr>
            <a:t>de los estudios.</a:t>
          </a:r>
        </a:p>
      </dsp:txBody>
      <dsp:txXfrm>
        <a:off x="181624" y="19199"/>
        <a:ext cx="7912168" cy="1063999"/>
      </dsp:txXfrm>
    </dsp:sp>
    <dsp:sp modelId="{5C970EC8-BDE8-411A-854D-3CBA9CD0D535}">
      <dsp:nvSpPr>
        <dsp:cNvPr id="0" name=""/>
        <dsp:cNvSpPr/>
      </dsp:nvSpPr>
      <dsp:spPr>
        <a:xfrm>
          <a:off x="0" y="2271872"/>
          <a:ext cx="8309814" cy="37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4934" tIns="312420" rIns="644934"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2271872"/>
        <a:ext cx="8309814" cy="378000"/>
      </dsp:txXfrm>
    </dsp:sp>
    <dsp:sp modelId="{591E35C3-6FED-46F9-B71D-A998F40E8C0D}">
      <dsp:nvSpPr>
        <dsp:cNvPr id="0" name=""/>
        <dsp:cNvSpPr/>
      </dsp:nvSpPr>
      <dsp:spPr>
        <a:xfrm>
          <a:off x="316927" y="1368152"/>
          <a:ext cx="7699732" cy="1064464"/>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864" tIns="0" rIns="219864" bIns="0" numCol="1" spcCol="1270" anchor="ctr" anchorCtr="0">
          <a:noAutofit/>
        </a:bodyPr>
        <a:lstStyle/>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rPr>
            <a:t>La heterogeneidad se basó en la prueba estadística I2 (&gt;50% se consideró </a:t>
          </a:r>
          <a:r>
            <a:rPr lang="es-ES" sz="2000" b="0" kern="1200" dirty="0" err="1">
              <a:ln w="76200"/>
              <a:solidFill>
                <a:schemeClr val="tx1"/>
              </a:solidFill>
              <a:effectLst>
                <a:glow rad="63500">
                  <a:schemeClr val="bg1">
                    <a:alpha val="40000"/>
                  </a:schemeClr>
                </a:glow>
              </a:effectLst>
              <a:latin typeface="+mn-lt"/>
            </a:rPr>
            <a:t>signifcativo</a:t>
          </a:r>
          <a:r>
            <a:rPr lang="es-ES" sz="2000" b="0" kern="1200" dirty="0">
              <a:ln w="76200"/>
              <a:solidFill>
                <a:schemeClr val="tx1"/>
              </a:solidFill>
              <a:effectLst>
                <a:glow rad="63500">
                  <a:schemeClr val="bg1">
                    <a:alpha val="40000"/>
                  </a:schemeClr>
                </a:glow>
              </a:effectLst>
              <a:latin typeface="+mn-lt"/>
            </a:rPr>
            <a:t>)</a:t>
          </a:r>
        </a:p>
      </dsp:txBody>
      <dsp:txXfrm>
        <a:off x="316927" y="1368152"/>
        <a:ext cx="7699732" cy="1064464"/>
      </dsp:txXfrm>
    </dsp:sp>
    <dsp:sp modelId="{5037DDB5-AFB3-4499-A6EA-F3BE94A63850}">
      <dsp:nvSpPr>
        <dsp:cNvPr id="0" name=""/>
        <dsp:cNvSpPr/>
      </dsp:nvSpPr>
      <dsp:spPr>
        <a:xfrm>
          <a:off x="0" y="3489069"/>
          <a:ext cx="8309814" cy="37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4934" tIns="312420" rIns="644934"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3489069"/>
        <a:ext cx="8309814" cy="378000"/>
      </dsp:txXfrm>
    </dsp:sp>
    <dsp:sp modelId="{C85787C4-0957-4167-A21D-5B8265160DBA}">
      <dsp:nvSpPr>
        <dsp:cNvPr id="0" name=""/>
        <dsp:cNvSpPr/>
      </dsp:nvSpPr>
      <dsp:spPr>
        <a:xfrm>
          <a:off x="964536" y="2694194"/>
          <a:ext cx="6558811" cy="979597"/>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864" tIns="0" rIns="219864" bIns="0" numCol="1" spcCol="1270" anchor="ctr" anchorCtr="0">
          <a:noAutofit/>
        </a:bodyPr>
        <a:lstStyle/>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rPr>
            <a:t>Las estimaciones del efecto combinado se representan como RR y 95% IC</a:t>
          </a:r>
        </a:p>
      </dsp:txBody>
      <dsp:txXfrm>
        <a:off x="964536" y="2694194"/>
        <a:ext cx="6558811" cy="979597"/>
      </dsp:txXfrm>
    </dsp:sp>
    <dsp:sp modelId="{68C3D661-3B3B-4B23-9D80-B16F1C09C403}">
      <dsp:nvSpPr>
        <dsp:cNvPr id="0" name=""/>
        <dsp:cNvSpPr/>
      </dsp:nvSpPr>
      <dsp:spPr>
        <a:xfrm>
          <a:off x="0" y="4579976"/>
          <a:ext cx="8309814" cy="378000"/>
        </a:xfrm>
        <a:prstGeom prst="rect">
          <a:avLst/>
        </a:prstGeom>
        <a:no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4934" tIns="312420" rIns="644934" bIns="142240" numCol="1" spcCol="1270" anchor="t" anchorCtr="0">
          <a:noAutofit/>
        </a:bodyPr>
        <a:lstStyle/>
        <a:p>
          <a:pPr marL="228600" lvl="1" indent="-228600" algn="ctr" defTabSz="889000" rtl="0">
            <a:lnSpc>
              <a:spcPct val="90000"/>
            </a:lnSpc>
            <a:spcBef>
              <a:spcPct val="0"/>
            </a:spcBef>
            <a:spcAft>
              <a:spcPct val="15000"/>
            </a:spcAft>
            <a:buChar char="••"/>
          </a:pPr>
          <a:endParaRPr lang="es-ES" sz="2000" b="1" kern="1200" dirty="0">
            <a:ln w="76200"/>
            <a:solidFill>
              <a:schemeClr val="tx1"/>
            </a:solidFill>
            <a:effectLst>
              <a:glow rad="63500">
                <a:schemeClr val="bg1">
                  <a:alpha val="40000"/>
                </a:schemeClr>
              </a:glow>
            </a:effectLst>
            <a:latin typeface="+mn-lt"/>
          </a:endParaRPr>
        </a:p>
      </dsp:txBody>
      <dsp:txXfrm>
        <a:off x="0" y="4579976"/>
        <a:ext cx="8309814" cy="378000"/>
      </dsp:txXfrm>
    </dsp:sp>
    <dsp:sp modelId="{B5EE8A87-1655-439D-A3C7-6C686BF7325C}">
      <dsp:nvSpPr>
        <dsp:cNvPr id="0" name=""/>
        <dsp:cNvSpPr/>
      </dsp:nvSpPr>
      <dsp:spPr>
        <a:xfrm>
          <a:off x="222587" y="3895075"/>
          <a:ext cx="7891962" cy="85330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9864" tIns="0" rIns="219864" bIns="0" numCol="1" spcCol="1270" anchor="ctr" anchorCtr="0">
          <a:noAutofit/>
        </a:bodyPr>
        <a:lstStyle/>
        <a:p>
          <a:pPr lvl="0" algn="ctr" defTabSz="889000" rtl="0">
            <a:lnSpc>
              <a:spcPct val="90000"/>
            </a:lnSpc>
            <a:spcBef>
              <a:spcPct val="0"/>
            </a:spcBef>
            <a:spcAft>
              <a:spcPct val="35000"/>
            </a:spcAft>
          </a:pPr>
          <a:r>
            <a:rPr lang="es-ES" sz="2000" b="0" kern="1200" dirty="0">
              <a:ln w="76200"/>
              <a:solidFill>
                <a:schemeClr val="tx1"/>
              </a:solidFill>
              <a:effectLst>
                <a:glow rad="63500">
                  <a:schemeClr val="bg1">
                    <a:alpha val="40000"/>
                  </a:schemeClr>
                </a:glow>
              </a:effectLst>
              <a:latin typeface="+mn-lt"/>
            </a:rPr>
            <a:t>Se utilizó </a:t>
          </a:r>
          <a:r>
            <a:rPr lang="es-ES" sz="2000" b="0" kern="1200" dirty="0" smtClean="0">
              <a:ln w="76200"/>
              <a:solidFill>
                <a:schemeClr val="tx1"/>
              </a:solidFill>
              <a:effectLst>
                <a:glow rad="63500">
                  <a:schemeClr val="bg1">
                    <a:alpha val="40000"/>
                  </a:schemeClr>
                </a:glow>
              </a:effectLst>
              <a:latin typeface="+mn-lt"/>
            </a:rPr>
            <a:t>el </a:t>
          </a:r>
          <a:r>
            <a:rPr lang="es-ES" sz="2000" b="0" kern="1200" dirty="0">
              <a:ln w="76200"/>
              <a:solidFill>
                <a:schemeClr val="tx1"/>
              </a:solidFill>
              <a:effectLst>
                <a:glow rad="63500">
                  <a:schemeClr val="bg1">
                    <a:alpha val="40000"/>
                  </a:schemeClr>
                </a:glow>
              </a:effectLst>
              <a:latin typeface="+mn-lt"/>
            </a:rPr>
            <a:t>gráfico </a:t>
          </a:r>
          <a:r>
            <a:rPr lang="es-ES" sz="2000" b="0" kern="1200" dirty="0" err="1">
              <a:ln w="76200"/>
              <a:solidFill>
                <a:schemeClr val="tx1"/>
              </a:solidFill>
              <a:effectLst>
                <a:glow rad="63500">
                  <a:schemeClr val="bg1">
                    <a:alpha val="40000"/>
                  </a:schemeClr>
                </a:glow>
              </a:effectLst>
              <a:latin typeface="+mn-lt"/>
            </a:rPr>
            <a:t>funnel</a:t>
          </a:r>
          <a:r>
            <a:rPr lang="es-ES" sz="2000" b="0" kern="1200" dirty="0">
              <a:ln w="76200"/>
              <a:solidFill>
                <a:schemeClr val="tx1"/>
              </a:solidFill>
              <a:effectLst>
                <a:glow rad="63500">
                  <a:schemeClr val="bg1">
                    <a:alpha val="40000"/>
                  </a:schemeClr>
                </a:glow>
              </a:effectLst>
              <a:latin typeface="+mn-lt"/>
            </a:rPr>
            <a:t> </a:t>
          </a:r>
          <a:r>
            <a:rPr lang="es-ES" sz="2000" b="0" kern="1200" dirty="0" err="1">
              <a:ln w="76200"/>
              <a:solidFill>
                <a:schemeClr val="tx1"/>
              </a:solidFill>
              <a:effectLst>
                <a:glow rad="63500">
                  <a:schemeClr val="bg1">
                    <a:alpha val="40000"/>
                  </a:schemeClr>
                </a:glow>
              </a:effectLst>
              <a:latin typeface="+mn-lt"/>
            </a:rPr>
            <a:t>plot</a:t>
          </a:r>
          <a:r>
            <a:rPr lang="es-ES" sz="2000" b="0" kern="1200" dirty="0">
              <a:ln w="76200"/>
              <a:solidFill>
                <a:schemeClr val="tx1"/>
              </a:solidFill>
              <a:effectLst>
                <a:glow rad="63500">
                  <a:schemeClr val="bg1">
                    <a:alpha val="40000"/>
                  </a:schemeClr>
                </a:glow>
              </a:effectLst>
              <a:latin typeface="+mn-lt"/>
            </a:rPr>
            <a:t> para evaluar el sesgo de la publicación. Todos los análisis estadísticos se realizaron con el software STATA Versión 12</a:t>
          </a:r>
        </a:p>
      </dsp:txBody>
      <dsp:txXfrm>
        <a:off x="222587" y="3895075"/>
        <a:ext cx="7891962" cy="85330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07394A-EE9F-4875-ABB3-62C3090BFD1B}">
      <dsp:nvSpPr>
        <dsp:cNvPr id="0" name=""/>
        <dsp:cNvSpPr/>
      </dsp:nvSpPr>
      <dsp:spPr>
        <a:xfrm>
          <a:off x="2125" y="849650"/>
          <a:ext cx="8096648" cy="3293983"/>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0" kern="1200" dirty="0">
              <a:ln w="76200"/>
              <a:solidFill>
                <a:schemeClr val="tx1"/>
              </a:solidFill>
              <a:effectLst>
                <a:glow rad="63500">
                  <a:schemeClr val="bg1">
                    <a:alpha val="40000"/>
                  </a:schemeClr>
                </a:glow>
              </a:effectLst>
              <a:latin typeface="Arial" pitchFamily="34" charset="0"/>
              <a:cs typeface="Arial" pitchFamily="34" charset="0"/>
            </a:rPr>
            <a:t>Este estudio sugiere que la presencia que los </a:t>
          </a:r>
          <a:r>
            <a:rPr lang="es-ES" sz="2800" b="0" kern="1200" dirty="0" err="1">
              <a:ln w="76200"/>
              <a:solidFill>
                <a:schemeClr val="tx1"/>
              </a:solidFill>
              <a:effectLst>
                <a:glow rad="63500">
                  <a:schemeClr val="bg1">
                    <a:alpha val="40000"/>
                  </a:schemeClr>
                </a:glow>
              </a:effectLst>
              <a:latin typeface="Arial" pitchFamily="34" charset="0"/>
              <a:cs typeface="Arial" pitchFamily="34" charset="0"/>
            </a:rPr>
            <a:t>CAPs</a:t>
          </a:r>
          <a:r>
            <a:rPr lang="es-ES" sz="2800" b="0" kern="1200" dirty="0">
              <a:ln w="76200"/>
              <a:solidFill>
                <a:schemeClr val="tx1"/>
              </a:solidFill>
              <a:effectLst>
                <a:glow rad="63500">
                  <a:schemeClr val="bg1">
                    <a:alpha val="40000"/>
                  </a:schemeClr>
                </a:glow>
              </a:effectLst>
              <a:latin typeface="Arial" pitchFamily="34" charset="0"/>
              <a:cs typeface="Arial" pitchFamily="34" charset="0"/>
            </a:rPr>
            <a:t> se asocia con un mayor riesgo de presentar un pronóstico desfavorable. Los resultados del estudio proporcionan evidencia de la </a:t>
          </a:r>
          <a:r>
            <a:rPr lang="es-ES" sz="2800" b="0" kern="1200" dirty="0" err="1">
              <a:ln w="76200"/>
              <a:solidFill>
                <a:schemeClr val="tx1"/>
              </a:solidFill>
              <a:effectLst>
                <a:glow rad="63500">
                  <a:schemeClr val="bg1">
                    <a:alpha val="40000"/>
                  </a:schemeClr>
                </a:glow>
              </a:effectLst>
              <a:latin typeface="Arial" pitchFamily="34" charset="0"/>
              <a:cs typeface="Arial" pitchFamily="34" charset="0"/>
            </a:rPr>
            <a:t>CAPs</a:t>
          </a:r>
          <a:r>
            <a:rPr lang="es-ES" sz="2800" b="0" kern="1200" dirty="0">
              <a:ln w="76200"/>
              <a:solidFill>
                <a:schemeClr val="tx1"/>
              </a:solidFill>
              <a:effectLst>
                <a:glow rad="63500">
                  <a:schemeClr val="bg1">
                    <a:alpha val="40000"/>
                  </a:schemeClr>
                </a:glow>
              </a:effectLst>
              <a:latin typeface="Arial" pitchFamily="34" charset="0"/>
              <a:cs typeface="Arial" pitchFamily="34" charset="0"/>
            </a:rPr>
            <a:t> como un indicador de la estratificación de riesgo y tiene una considerable importancia social.</a:t>
          </a:r>
        </a:p>
      </dsp:txBody>
      <dsp:txXfrm>
        <a:off x="2125" y="849650"/>
        <a:ext cx="8096648" cy="329398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A65CDC-C328-41A3-BDCC-F2C506DA6720}">
      <dsp:nvSpPr>
        <dsp:cNvPr id="0" name=""/>
        <dsp:cNvSpPr/>
      </dsp:nvSpPr>
      <dsp:spPr>
        <a:xfrm>
          <a:off x="-221486" y="-116062"/>
          <a:ext cx="6534722" cy="1818326"/>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solidFill>
              <a:latin typeface="Arial" pitchFamily="34" charset="0"/>
              <a:cs typeface="Arial" pitchFamily="34" charset="0"/>
            </a:rPr>
            <a:t>En</a:t>
          </a:r>
          <a:r>
            <a:rPr lang="es-ES" sz="1800" b="1" kern="1200" dirty="0" smtClean="0">
              <a:solidFill>
                <a:schemeClr val="tx1"/>
              </a:solidFill>
              <a:latin typeface="Arial" pitchFamily="34" charset="0"/>
              <a:cs typeface="Arial" pitchFamily="34" charset="0"/>
            </a:rPr>
            <a:t> </a:t>
          </a:r>
          <a:r>
            <a:rPr lang="es-ES" sz="1800" b="0" kern="1200" dirty="0" smtClean="0">
              <a:solidFill>
                <a:schemeClr val="tx1"/>
              </a:solidFill>
              <a:latin typeface="Arial" pitchFamily="34" charset="0"/>
              <a:cs typeface="Arial" pitchFamily="34" charset="0"/>
            </a:rPr>
            <a:t>este metaanálisis se observó que no solo la relación de CPA están relacionados con un incremento del riesgo de presentar ECV, sino también esta asociado a un mayor riesgo de presentar muerte CV, mortalidad por todas las causas y EAC.</a:t>
          </a:r>
          <a:endParaRPr lang="es-ES" sz="1800" b="0" kern="1200" dirty="0">
            <a:solidFill>
              <a:schemeClr val="tx1"/>
            </a:solidFill>
            <a:latin typeface="Arial" pitchFamily="34" charset="0"/>
            <a:cs typeface="Arial" pitchFamily="34" charset="0"/>
          </a:endParaRPr>
        </a:p>
      </dsp:txBody>
      <dsp:txXfrm>
        <a:off x="-221486" y="-116062"/>
        <a:ext cx="4771103" cy="1818326"/>
      </dsp:txXfrm>
    </dsp:sp>
    <dsp:sp modelId="{7EF56AE5-0325-47DB-9C2C-A7BA15EE8D91}">
      <dsp:nvSpPr>
        <dsp:cNvPr id="0" name=""/>
        <dsp:cNvSpPr/>
      </dsp:nvSpPr>
      <dsp:spPr>
        <a:xfrm>
          <a:off x="3" y="3278789"/>
          <a:ext cx="6534722" cy="161775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solidFill>
              <a:latin typeface="Arial" pitchFamily="34" charset="0"/>
              <a:cs typeface="Arial" pitchFamily="34" charset="0"/>
            </a:rPr>
            <a:t>Así como también: 1.- Evidentemente en los estudios donde solamente se utilizó ECG de 12 derivaciones, la sola presencia de CPA fue considerada para evaluar la relación del objetivo del estudio. 2.- la carga extrasitolica en el estudio donde utilizaron holter fue variable en cada uno de ello. </a:t>
          </a:r>
          <a:endParaRPr lang="es-ES" sz="1800" b="0" kern="1200" dirty="0">
            <a:solidFill>
              <a:schemeClr val="tx1"/>
            </a:solidFill>
            <a:latin typeface="Arial" pitchFamily="34" charset="0"/>
            <a:cs typeface="Arial" pitchFamily="34" charset="0"/>
          </a:endParaRPr>
        </a:p>
      </dsp:txBody>
      <dsp:txXfrm>
        <a:off x="3" y="3278789"/>
        <a:ext cx="4834805" cy="1617754"/>
      </dsp:txXfrm>
    </dsp:sp>
    <dsp:sp modelId="{E3A0F7A1-2CDA-4499-BB36-07736F154E0E}">
      <dsp:nvSpPr>
        <dsp:cNvPr id="0" name=""/>
        <dsp:cNvSpPr/>
      </dsp:nvSpPr>
      <dsp:spPr>
        <a:xfrm>
          <a:off x="0" y="1616363"/>
          <a:ext cx="6534722" cy="158385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solidFill>
              <a:latin typeface="Arial" pitchFamily="34" charset="0"/>
              <a:cs typeface="Arial" pitchFamily="34" charset="0"/>
            </a:rPr>
            <a:t>Un aspecto a tomar en cuenta es el método de evaluación de la presencia de CAP, en donde 3 estudios utilizaron ECG estándar, 2 utilizaron monitoreo ECG de 2 min y solo 6 estudios determinaron con holter la carga extrasistólica. </a:t>
          </a:r>
          <a:endParaRPr lang="es-ES" sz="1800" b="0" kern="1200" dirty="0">
            <a:solidFill>
              <a:schemeClr val="tx1"/>
            </a:solidFill>
            <a:latin typeface="Arial" pitchFamily="34" charset="0"/>
            <a:cs typeface="Arial" pitchFamily="34" charset="0"/>
          </a:endParaRPr>
        </a:p>
      </dsp:txBody>
      <dsp:txXfrm>
        <a:off x="0" y="1616363"/>
        <a:ext cx="4834805" cy="1583850"/>
      </dsp:txXfrm>
    </dsp:sp>
    <dsp:sp modelId="{6350D7E5-AB8C-4B56-83EB-E294DCE869D4}">
      <dsp:nvSpPr>
        <dsp:cNvPr id="0" name=""/>
        <dsp:cNvSpPr/>
      </dsp:nvSpPr>
      <dsp:spPr>
        <a:xfrm>
          <a:off x="4599691" y="1172582"/>
          <a:ext cx="954826" cy="95482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599691" y="1172582"/>
        <a:ext cx="954826" cy="954826"/>
      </dsp:txXfrm>
    </dsp:sp>
    <dsp:sp modelId="{86FE535B-B755-44E9-8F04-13C2BAE0036C}">
      <dsp:nvSpPr>
        <dsp:cNvPr id="0" name=""/>
        <dsp:cNvSpPr/>
      </dsp:nvSpPr>
      <dsp:spPr>
        <a:xfrm>
          <a:off x="5089795" y="2876580"/>
          <a:ext cx="954826" cy="95482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089795" y="2876580"/>
        <a:ext cx="954826" cy="954826"/>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49E139-4F83-4D78-A198-39D80DF64BB5}">
      <dsp:nvSpPr>
        <dsp:cNvPr id="0" name=""/>
        <dsp:cNvSpPr/>
      </dsp:nvSpPr>
      <dsp:spPr>
        <a:xfrm>
          <a:off x="0" y="0"/>
          <a:ext cx="5870176" cy="215890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0" kern="1200" dirty="0" smtClean="0">
              <a:solidFill>
                <a:schemeClr val="tx1"/>
              </a:solidFill>
              <a:latin typeface="Arial" pitchFamily="34" charset="0"/>
              <a:cs typeface="Arial" pitchFamily="34" charset="0"/>
            </a:rPr>
            <a:t>Solo 5 estudios excluyeron pacientes con antecedentes de FA y sólo 1 estudio consideró la influencia potencial de incluir pacientes con FA de nueva aparición durante el periodo de seguimiento. </a:t>
          </a:r>
          <a:endParaRPr lang="es-ES" sz="2000" b="0" kern="1200" dirty="0">
            <a:solidFill>
              <a:schemeClr val="tx1"/>
            </a:solidFill>
            <a:latin typeface="Arial" pitchFamily="34" charset="0"/>
            <a:cs typeface="Arial" pitchFamily="34" charset="0"/>
          </a:endParaRPr>
        </a:p>
      </dsp:txBody>
      <dsp:txXfrm>
        <a:off x="0" y="0"/>
        <a:ext cx="3765244" cy="2158904"/>
      </dsp:txXfrm>
    </dsp:sp>
    <dsp:sp modelId="{C25DAF64-D322-4D71-A268-A7D504BCC3BA}">
      <dsp:nvSpPr>
        <dsp:cNvPr id="0" name=""/>
        <dsp:cNvSpPr/>
      </dsp:nvSpPr>
      <dsp:spPr>
        <a:xfrm>
          <a:off x="1035913" y="2638660"/>
          <a:ext cx="5870176" cy="215890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0" kern="1200" dirty="0" smtClean="0">
              <a:solidFill>
                <a:schemeClr val="tx1"/>
              </a:solidFill>
              <a:latin typeface="Arial" pitchFamily="34" charset="0"/>
              <a:cs typeface="Arial" pitchFamily="34" charset="0"/>
            </a:rPr>
            <a:t>Y por último en este metaanálisis  a pesar de el resultado obtenido se debe tomar en cuenta la alta heterogeneidad y que al evaluar el sesgo no fueron incluidos todos los estudios. </a:t>
          </a:r>
          <a:endParaRPr lang="es-ES" sz="2000" b="0" kern="1200" dirty="0">
            <a:solidFill>
              <a:schemeClr val="tx1"/>
            </a:solidFill>
            <a:latin typeface="Arial" pitchFamily="34" charset="0"/>
            <a:cs typeface="Arial" pitchFamily="34" charset="0"/>
          </a:endParaRPr>
        </a:p>
      </dsp:txBody>
      <dsp:txXfrm>
        <a:off x="1035913" y="2638660"/>
        <a:ext cx="3430975" cy="2158904"/>
      </dsp:txXfrm>
    </dsp:sp>
    <dsp:sp modelId="{08C9DF8E-38B6-425A-9201-70F49C31FEEE}">
      <dsp:nvSpPr>
        <dsp:cNvPr id="0" name=""/>
        <dsp:cNvSpPr/>
      </dsp:nvSpPr>
      <dsp:spPr>
        <a:xfrm>
          <a:off x="4466888" y="1697138"/>
          <a:ext cx="1403287" cy="140328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466888" y="1697138"/>
        <a:ext cx="1403287" cy="14032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96EED9-3003-48DF-8DA3-B231DBE6C887}">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8CC6D-9E6A-4F22-B955-5795BAAD1158}">
      <dsp:nvSpPr>
        <dsp:cNvPr id="0" name=""/>
        <dsp:cNvSpPr/>
      </dsp:nvSpPr>
      <dsp:spPr>
        <a:xfrm>
          <a:off x="331224" y="216140"/>
          <a:ext cx="7173789"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Dispositivos reemplazados</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331224" y="216140"/>
        <a:ext cx="7173789" cy="432117"/>
      </dsp:txXfrm>
    </dsp:sp>
    <dsp:sp modelId="{9EB43A41-8A9A-4717-86A3-E5AD5532F630}">
      <dsp:nvSpPr>
        <dsp:cNvPr id="0" name=""/>
        <dsp:cNvSpPr/>
      </dsp:nvSpPr>
      <dsp:spPr>
        <a:xfrm>
          <a:off x="61151" y="162126"/>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52CF519-AB2B-41C9-A577-809DA4A0C263}">
      <dsp:nvSpPr>
        <dsp:cNvPr id="0" name=""/>
        <dsp:cNvSpPr/>
      </dsp:nvSpPr>
      <dsp:spPr>
        <a:xfrm>
          <a:off x="686670" y="864234"/>
          <a:ext cx="6818343"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FA persistente de larga duración  </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686670" y="864234"/>
        <a:ext cx="6818343" cy="432117"/>
      </dsp:txXfrm>
    </dsp:sp>
    <dsp:sp modelId="{E00C4F6B-0D4D-4A49-BB13-129EDE7A9C65}">
      <dsp:nvSpPr>
        <dsp:cNvPr id="0" name=""/>
        <dsp:cNvSpPr/>
      </dsp:nvSpPr>
      <dsp:spPr>
        <a:xfrm>
          <a:off x="416597" y="810219"/>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39581B7-8DDD-41A5-A686-2812E84F19A4}">
      <dsp:nvSpPr>
        <dsp:cNvPr id="0" name=""/>
        <dsp:cNvSpPr/>
      </dsp:nvSpPr>
      <dsp:spPr>
        <a:xfrm>
          <a:off x="849207" y="1512327"/>
          <a:ext cx="6655807"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TSV reentrantes conocidas</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849207" y="1512327"/>
        <a:ext cx="6655807" cy="432117"/>
      </dsp:txXfrm>
    </dsp:sp>
    <dsp:sp modelId="{083BE068-A2FC-4B63-A125-BB6728034709}">
      <dsp:nvSpPr>
        <dsp:cNvPr id="0" name=""/>
        <dsp:cNvSpPr/>
      </dsp:nvSpPr>
      <dsp:spPr>
        <a:xfrm>
          <a:off x="579133" y="1458313"/>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471255A-620A-460C-AE9F-53B85564ABA5}">
      <dsp:nvSpPr>
        <dsp:cNvPr id="0" name=""/>
        <dsp:cNvSpPr/>
      </dsp:nvSpPr>
      <dsp:spPr>
        <a:xfrm>
          <a:off x="849207" y="2160011"/>
          <a:ext cx="6655807"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Enfermedad terminal que limita la supervivencia </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849207" y="2160011"/>
        <a:ext cx="6655807" cy="432117"/>
      </dsp:txXfrm>
    </dsp:sp>
    <dsp:sp modelId="{57C5D34B-5193-4DEA-A79C-5137CBFFD248}">
      <dsp:nvSpPr>
        <dsp:cNvPr id="0" name=""/>
        <dsp:cNvSpPr/>
      </dsp:nvSpPr>
      <dsp:spPr>
        <a:xfrm>
          <a:off x="579133" y="2105996"/>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8AD3899-CCC1-46AE-A40A-96300237A235}">
      <dsp:nvSpPr>
        <dsp:cNvPr id="0" name=""/>
        <dsp:cNvSpPr/>
      </dsp:nvSpPr>
      <dsp:spPr>
        <a:xfrm>
          <a:off x="686670" y="2808104"/>
          <a:ext cx="6818343"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Incapacidad o falta de voluntad para participar en el estudio</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686670" y="2808104"/>
        <a:ext cx="6818343" cy="432117"/>
      </dsp:txXfrm>
    </dsp:sp>
    <dsp:sp modelId="{99E68EFD-61DE-4EB4-8A68-ADBAA6CAAA3C}">
      <dsp:nvSpPr>
        <dsp:cNvPr id="0" name=""/>
        <dsp:cNvSpPr/>
      </dsp:nvSpPr>
      <dsp:spPr>
        <a:xfrm>
          <a:off x="416597" y="2754089"/>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B6C67E2-D0A8-492A-80DA-C68F60090483}">
      <dsp:nvSpPr>
        <dsp:cNvPr id="0" name=""/>
        <dsp:cNvSpPr/>
      </dsp:nvSpPr>
      <dsp:spPr>
        <a:xfrm>
          <a:off x="331224" y="3456198"/>
          <a:ext cx="7173789" cy="432117"/>
        </a:xfrm>
        <a:prstGeom prst="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93" tIns="48260" rIns="48260" bIns="48260" numCol="1" spcCol="1270" anchor="ctr" anchorCtr="0">
          <a:noAutofit/>
        </a:bodyPr>
        <a:lstStyle/>
        <a:p>
          <a:pPr lvl="0" algn="ctr" defTabSz="844550" rtl="0">
            <a:lnSpc>
              <a:spcPct val="90000"/>
            </a:lnSpc>
            <a:spcBef>
              <a:spcPct val="0"/>
            </a:spcBef>
            <a:spcAft>
              <a:spcPct val="35000"/>
            </a:spcAft>
          </a:pPr>
          <a:r>
            <a:rPr lang="es-VE" sz="1900" kern="1200" dirty="0" smtClean="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rPr>
            <a:t>Inscripción concurrente en un estudio de drogas </a:t>
          </a:r>
          <a:endParaRPr lang="es-VE" sz="1900" kern="1200" dirty="0">
            <a:solidFill>
              <a:schemeClr val="tx1"/>
            </a:solidFill>
            <a:effectLst>
              <a:glow rad="101600">
                <a:schemeClr val="tx1">
                  <a:alpha val="40000"/>
                </a:schemeClr>
              </a:glow>
              <a:outerShdw blurRad="38100" dist="38100" dir="2700000" algn="tl">
                <a:srgbClr val="000000">
                  <a:alpha val="43137"/>
                </a:srgbClr>
              </a:outerShdw>
            </a:effectLst>
            <a:latin typeface="Arial" pitchFamily="34" charset="0"/>
            <a:cs typeface="Arial" pitchFamily="34" charset="0"/>
          </a:endParaRPr>
        </a:p>
      </dsp:txBody>
      <dsp:txXfrm>
        <a:off x="331224" y="3456198"/>
        <a:ext cx="7173789" cy="432117"/>
      </dsp:txXfrm>
    </dsp:sp>
    <dsp:sp modelId="{2F9FA97A-432D-4783-909C-C3331AF11F59}">
      <dsp:nvSpPr>
        <dsp:cNvPr id="0" name=""/>
        <dsp:cNvSpPr/>
      </dsp:nvSpPr>
      <dsp:spPr>
        <a:xfrm>
          <a:off x="61151" y="3402183"/>
          <a:ext cx="540146" cy="54014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DA1ED-9A42-4E82-9901-9421644E56D4}">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26EFE-F0A5-46ED-A84D-AEE201A0C4EF}">
      <dsp:nvSpPr>
        <dsp:cNvPr id="0" name=""/>
        <dsp:cNvSpPr/>
      </dsp:nvSpPr>
      <dsp:spPr>
        <a:xfrm>
          <a:off x="0" y="0"/>
          <a:ext cx="1645920" cy="280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endParaRPr lang="es-VE" sz="1800" kern="1200" dirty="0" smtClean="0">
            <a:latin typeface="Bernard MT Condensed" panose="02050806060905020404" pitchFamily="18" charset="0"/>
          </a:endParaRPr>
        </a:p>
        <a:p>
          <a:pPr lvl="0" algn="ctr" defTabSz="800100" rtl="0">
            <a:lnSpc>
              <a:spcPct val="90000"/>
            </a:lnSpc>
            <a:spcBef>
              <a:spcPct val="0"/>
            </a:spcBef>
            <a:spcAft>
              <a:spcPct val="35000"/>
            </a:spcAft>
          </a:pPr>
          <a:r>
            <a:rPr lang="es-VE" sz="1800" kern="1200" dirty="0" smtClean="0">
              <a:latin typeface="Bernard MT Condensed" panose="02050806060905020404" pitchFamily="18" charset="0"/>
            </a:rPr>
            <a:t>*La carga de TA/FA se dividió en 3 subgrupos </a:t>
          </a:r>
          <a:endParaRPr lang="es-VE" sz="1800" kern="1200" dirty="0">
            <a:latin typeface="Bernard MT Condensed" panose="02050806060905020404" pitchFamily="18" charset="0"/>
          </a:endParaRPr>
        </a:p>
      </dsp:txBody>
      <dsp:txXfrm>
        <a:off x="0" y="0"/>
        <a:ext cx="1645920" cy="2808312"/>
      </dsp:txXfrm>
    </dsp:sp>
    <dsp:sp modelId="{ECFAFFFD-5B4E-4D18-9F7A-C3D632E5D8D9}">
      <dsp:nvSpPr>
        <dsp:cNvPr id="0" name=""/>
        <dsp:cNvSpPr/>
      </dsp:nvSpPr>
      <dsp:spPr>
        <a:xfrm>
          <a:off x="1769364" y="43879"/>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s-VE" sz="2000" kern="1200" dirty="0" smtClean="0">
              <a:latin typeface="Bernard MT Condensed" panose="02050806060905020404" pitchFamily="18" charset="0"/>
            </a:rPr>
            <a:t>Ventanas de 30 días con carga cero de TA/FA</a:t>
          </a:r>
          <a:endParaRPr lang="es-VE" sz="2000" kern="1200" dirty="0">
            <a:latin typeface="Bernard MT Condensed" panose="02050806060905020404" pitchFamily="18" charset="0"/>
          </a:endParaRPr>
        </a:p>
      </dsp:txBody>
      <dsp:txXfrm>
        <a:off x="1769364" y="43879"/>
        <a:ext cx="3168396" cy="877597"/>
      </dsp:txXfrm>
    </dsp:sp>
    <dsp:sp modelId="{3600ED98-0965-4904-996F-D7F1E3F8E0A3}">
      <dsp:nvSpPr>
        <dsp:cNvPr id="0" name=""/>
        <dsp:cNvSpPr/>
      </dsp:nvSpPr>
      <dsp:spPr>
        <a:xfrm>
          <a:off x="5061204" y="43879"/>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rtl="0">
            <a:lnSpc>
              <a:spcPct val="90000"/>
            </a:lnSpc>
            <a:spcBef>
              <a:spcPct val="0"/>
            </a:spcBef>
            <a:spcAft>
              <a:spcPct val="35000"/>
            </a:spcAft>
          </a:pPr>
          <a:r>
            <a:rPr lang="es-VE" sz="4000" kern="1200" dirty="0" smtClean="0">
              <a:latin typeface="Bernard MT Condensed" panose="02050806060905020404" pitchFamily="18" charset="0"/>
            </a:rPr>
            <a:t>0 </a:t>
          </a:r>
          <a:r>
            <a:rPr lang="es-VE" sz="4000" kern="1200" dirty="0" err="1" smtClean="0">
              <a:latin typeface="Bernard MT Condensed" panose="02050806060905020404" pitchFamily="18" charset="0"/>
            </a:rPr>
            <a:t>Hrs</a:t>
          </a:r>
          <a:endParaRPr lang="es-VE" sz="4000" kern="1200" dirty="0">
            <a:latin typeface="Bernard MT Condensed" panose="02050806060905020404" pitchFamily="18" charset="0"/>
          </a:endParaRPr>
        </a:p>
      </dsp:txBody>
      <dsp:txXfrm>
        <a:off x="5061204" y="43879"/>
        <a:ext cx="3168396" cy="877597"/>
      </dsp:txXfrm>
    </dsp:sp>
    <dsp:sp modelId="{9376275A-0971-4CA8-840E-A7B7A006D45D}">
      <dsp:nvSpPr>
        <dsp:cNvPr id="0" name=""/>
        <dsp:cNvSpPr/>
      </dsp:nvSpPr>
      <dsp:spPr>
        <a:xfrm>
          <a:off x="1645920" y="921477"/>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6D17E-EE87-4B1F-8201-2BB6CD356561}">
      <dsp:nvSpPr>
        <dsp:cNvPr id="0" name=""/>
        <dsp:cNvSpPr/>
      </dsp:nvSpPr>
      <dsp:spPr>
        <a:xfrm>
          <a:off x="1769364" y="965357"/>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s-VE" sz="2000" kern="1200" dirty="0" smtClean="0">
              <a:latin typeface="Bernard MT Condensed" panose="02050806060905020404" pitchFamily="18" charset="0"/>
            </a:rPr>
            <a:t>Ventanas de 30 días con baja carga de TA/FA </a:t>
          </a:r>
          <a:endParaRPr lang="es-VE" sz="2000" kern="1200" dirty="0">
            <a:latin typeface="Bernard MT Condensed" panose="02050806060905020404" pitchFamily="18" charset="0"/>
          </a:endParaRPr>
        </a:p>
      </dsp:txBody>
      <dsp:txXfrm>
        <a:off x="1769364" y="965357"/>
        <a:ext cx="3168396" cy="877597"/>
      </dsp:txXfrm>
    </dsp:sp>
    <dsp:sp modelId="{443AB718-191B-478D-BBE6-CB82E3F5386E}">
      <dsp:nvSpPr>
        <dsp:cNvPr id="0" name=""/>
        <dsp:cNvSpPr/>
      </dsp:nvSpPr>
      <dsp:spPr>
        <a:xfrm>
          <a:off x="5061204" y="965357"/>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rtl="0">
            <a:lnSpc>
              <a:spcPct val="90000"/>
            </a:lnSpc>
            <a:spcBef>
              <a:spcPct val="0"/>
            </a:spcBef>
            <a:spcAft>
              <a:spcPct val="35000"/>
            </a:spcAft>
          </a:pPr>
          <a:r>
            <a:rPr lang="es-VE" sz="4000" kern="1200" dirty="0" smtClean="0">
              <a:latin typeface="Bernard MT Condensed" panose="02050806060905020404" pitchFamily="18" charset="0"/>
            </a:rPr>
            <a:t>&lt;5.5hrs.</a:t>
          </a:r>
          <a:endParaRPr lang="es-VE" sz="4000" kern="1200" dirty="0">
            <a:latin typeface="Bernard MT Condensed" panose="02050806060905020404" pitchFamily="18" charset="0"/>
          </a:endParaRPr>
        </a:p>
      </dsp:txBody>
      <dsp:txXfrm>
        <a:off x="5061204" y="965357"/>
        <a:ext cx="3168396" cy="877597"/>
      </dsp:txXfrm>
    </dsp:sp>
    <dsp:sp modelId="{941947F4-D899-4EDA-A7E6-EC59AA5FB6E9}">
      <dsp:nvSpPr>
        <dsp:cNvPr id="0" name=""/>
        <dsp:cNvSpPr/>
      </dsp:nvSpPr>
      <dsp:spPr>
        <a:xfrm>
          <a:off x="1645920" y="1842954"/>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2EA65-FED7-42DF-A114-A5177CD83C2A}">
      <dsp:nvSpPr>
        <dsp:cNvPr id="0" name=""/>
        <dsp:cNvSpPr/>
      </dsp:nvSpPr>
      <dsp:spPr>
        <a:xfrm>
          <a:off x="1769364" y="1886834"/>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es-VE" sz="2000" kern="1200" dirty="0" smtClean="0">
              <a:latin typeface="Bernard MT Condensed" panose="02050806060905020404" pitchFamily="18" charset="0"/>
            </a:rPr>
            <a:t>Ventanas de 30 días con una alta carga de TA/FA </a:t>
          </a:r>
          <a:endParaRPr lang="es-VE" sz="2000" kern="1200" dirty="0">
            <a:latin typeface="Bernard MT Condensed" panose="02050806060905020404" pitchFamily="18" charset="0"/>
          </a:endParaRPr>
        </a:p>
      </dsp:txBody>
      <dsp:txXfrm>
        <a:off x="1769364" y="1886834"/>
        <a:ext cx="3168396" cy="877597"/>
      </dsp:txXfrm>
    </dsp:sp>
    <dsp:sp modelId="{DBF35686-7214-4400-88BA-4E307ACBA959}">
      <dsp:nvSpPr>
        <dsp:cNvPr id="0" name=""/>
        <dsp:cNvSpPr/>
      </dsp:nvSpPr>
      <dsp:spPr>
        <a:xfrm>
          <a:off x="5061204" y="1886834"/>
          <a:ext cx="3168396" cy="87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rtl="0">
            <a:lnSpc>
              <a:spcPct val="90000"/>
            </a:lnSpc>
            <a:spcBef>
              <a:spcPct val="0"/>
            </a:spcBef>
            <a:spcAft>
              <a:spcPct val="35000"/>
            </a:spcAft>
          </a:pPr>
          <a:r>
            <a:rPr lang="es-VE" sz="4000" kern="1200" dirty="0" smtClean="0">
              <a:latin typeface="Bernard MT Condensed" panose="02050806060905020404" pitchFamily="18" charset="0"/>
            </a:rPr>
            <a:t>≥ 5.5 hrs</a:t>
          </a:r>
          <a:endParaRPr lang="es-VE" sz="4000" kern="1200" dirty="0">
            <a:latin typeface="Bernard MT Condensed" panose="02050806060905020404" pitchFamily="18" charset="0"/>
          </a:endParaRPr>
        </a:p>
      </dsp:txBody>
      <dsp:txXfrm>
        <a:off x="5061204" y="1886834"/>
        <a:ext cx="3168396" cy="877597"/>
      </dsp:txXfrm>
    </dsp:sp>
    <dsp:sp modelId="{1F1A5CA0-A39E-4C76-B9D3-985188BC537F}">
      <dsp:nvSpPr>
        <dsp:cNvPr id="0" name=""/>
        <dsp:cNvSpPr/>
      </dsp:nvSpPr>
      <dsp:spPr>
        <a:xfrm>
          <a:off x="1645920" y="2764432"/>
          <a:ext cx="65836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8E50E-BCAF-42A7-A193-59182F19F8E1}">
      <dsp:nvSpPr>
        <dsp:cNvPr id="0" name=""/>
        <dsp:cNvSpPr/>
      </dsp:nvSpPr>
      <dsp:spPr>
        <a:xfrm>
          <a:off x="2808311" y="-124129"/>
          <a:ext cx="2716959" cy="110968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Este articulo no responde la pregunta de interés ya que incluye pacientes con FA.</a:t>
          </a:r>
          <a:endParaRPr lang="es-VE"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2808311" y="-124129"/>
        <a:ext cx="2716959" cy="1109680"/>
      </dsp:txXfrm>
    </dsp:sp>
    <dsp:sp modelId="{4E8DA5EF-D60A-411E-B27E-05234AAA14A7}">
      <dsp:nvSpPr>
        <dsp:cNvPr id="0" name=""/>
        <dsp:cNvSpPr/>
      </dsp:nvSpPr>
      <dsp:spPr>
        <a:xfrm>
          <a:off x="2144759" y="601681"/>
          <a:ext cx="4435989" cy="4435989"/>
        </a:xfrm>
        <a:custGeom>
          <a:avLst/>
          <a:gdLst/>
          <a:ahLst/>
          <a:cxnLst/>
          <a:rect l="0" t="0" r="0" b="0"/>
          <a:pathLst>
            <a:path>
              <a:moveTo>
                <a:pt x="3447287" y="371825"/>
              </a:moveTo>
              <a:arcTo wR="2217994" hR="2217994" stAng="18219486" swAng="36954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47D840-139C-4872-A2D1-12B9199BCF05}">
      <dsp:nvSpPr>
        <dsp:cNvPr id="0" name=""/>
        <dsp:cNvSpPr/>
      </dsp:nvSpPr>
      <dsp:spPr>
        <a:xfrm>
          <a:off x="4824535" y="1167906"/>
          <a:ext cx="2966689" cy="173481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Sin embargo, podemos concluir que los pacientes con episodios cortos de FA/TA poseen una tasa de ETE baja a pesar de ser pacientes de alto riesgo para ETE.</a:t>
          </a:r>
          <a:endParaRPr lang="es-VE"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824535" y="1167906"/>
        <a:ext cx="2966689" cy="1734819"/>
      </dsp:txXfrm>
    </dsp:sp>
    <dsp:sp modelId="{E3A59E8C-7F72-403B-ABD1-C085DD33842A}">
      <dsp:nvSpPr>
        <dsp:cNvPr id="0" name=""/>
        <dsp:cNvSpPr/>
      </dsp:nvSpPr>
      <dsp:spPr>
        <a:xfrm>
          <a:off x="2011967" y="132247"/>
          <a:ext cx="4435989" cy="4435989"/>
        </a:xfrm>
        <a:custGeom>
          <a:avLst/>
          <a:gdLst/>
          <a:ahLst/>
          <a:cxnLst/>
          <a:rect l="0" t="0" r="0" b="0"/>
          <a:pathLst>
            <a:path>
              <a:moveTo>
                <a:pt x="4336994" y="2873238"/>
              </a:moveTo>
              <a:arcTo wR="2217994" hR="2217994" stAng="1030969" swAng="49864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C15DD7-8E2C-4F48-8B5E-0F43DFB73F0F}">
      <dsp:nvSpPr>
        <dsp:cNvPr id="0" name=""/>
        <dsp:cNvSpPr/>
      </dsp:nvSpPr>
      <dsp:spPr>
        <a:xfrm>
          <a:off x="4392489" y="3400151"/>
          <a:ext cx="2391379" cy="1762761"/>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 pesar del intento por calcular riesgo de ETE según la carga, los resultados no fueron concluyentes para determinar si existe relación causal.</a:t>
          </a:r>
          <a:endParaRPr lang="es-VE"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392489" y="3400151"/>
        <a:ext cx="2391379" cy="1762761"/>
      </dsp:txXfrm>
    </dsp:sp>
    <dsp:sp modelId="{608EB91C-53C9-47C3-B910-950D79B6036A}">
      <dsp:nvSpPr>
        <dsp:cNvPr id="0" name=""/>
        <dsp:cNvSpPr/>
      </dsp:nvSpPr>
      <dsp:spPr>
        <a:xfrm>
          <a:off x="1470784" y="505262"/>
          <a:ext cx="4435989" cy="4435989"/>
        </a:xfrm>
        <a:custGeom>
          <a:avLst/>
          <a:gdLst/>
          <a:ahLst/>
          <a:cxnLst/>
          <a:rect l="0" t="0" r="0" b="0"/>
          <a:pathLst>
            <a:path>
              <a:moveTo>
                <a:pt x="2822596" y="4351995"/>
              </a:moveTo>
              <a:arcTo wR="2217994" hR="2217994" stAng="4450896" swAng="48418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655FB4-B188-403B-B1DF-0F8B041B83D0}">
      <dsp:nvSpPr>
        <dsp:cNvPr id="0" name=""/>
        <dsp:cNvSpPr/>
      </dsp:nvSpPr>
      <dsp:spPr>
        <a:xfrm>
          <a:off x="1493351" y="3616166"/>
          <a:ext cx="2391396" cy="1653868"/>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Establecer un protocolo de estudio similar en nuestro medio es factible y podría aportar información valiosa.</a:t>
          </a:r>
          <a:endParaRPr lang="es-VE"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1493351" y="3616166"/>
        <a:ext cx="2391396" cy="1653868"/>
      </dsp:txXfrm>
    </dsp:sp>
    <dsp:sp modelId="{A54D5B39-63E6-4F63-A03F-2D7AF7922753}">
      <dsp:nvSpPr>
        <dsp:cNvPr id="0" name=""/>
        <dsp:cNvSpPr/>
      </dsp:nvSpPr>
      <dsp:spPr>
        <a:xfrm>
          <a:off x="1894523" y="609990"/>
          <a:ext cx="4435989" cy="4435989"/>
        </a:xfrm>
        <a:custGeom>
          <a:avLst/>
          <a:gdLst/>
          <a:ahLst/>
          <a:cxnLst/>
          <a:rect l="0" t="0" r="0" b="0"/>
          <a:pathLst>
            <a:path>
              <a:moveTo>
                <a:pt x="82227" y="2816325"/>
              </a:moveTo>
              <a:arcTo wR="2217994" hR="2217994" stAng="9860994" swAng="943178"/>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EAE459-A5A6-4153-86B4-CFDB4C70664E}">
      <dsp:nvSpPr>
        <dsp:cNvPr id="0" name=""/>
        <dsp:cNvSpPr/>
      </dsp:nvSpPr>
      <dsp:spPr>
        <a:xfrm>
          <a:off x="710503" y="1300994"/>
          <a:ext cx="2603413" cy="1324626"/>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debe evaluar de forma individual si el uso de </a:t>
          </a:r>
          <a:r>
            <a:rPr lang="es-VE" sz="1600" b="1" kern="12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warfarina</a:t>
          </a: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le reduce el riesgo de presentar ETE en los </a:t>
          </a:r>
          <a:r>
            <a:rPr lang="es-VE" sz="1600" b="1" kern="12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Px</a:t>
          </a:r>
          <a:r>
            <a:rPr lang="es-VE"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con FA paroxística.</a:t>
          </a:r>
          <a:endParaRPr lang="es-VE"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710503" y="1300994"/>
        <a:ext cx="2603413" cy="1324626"/>
      </dsp:txXfrm>
    </dsp:sp>
    <dsp:sp modelId="{585CCC3F-9A08-485F-9E06-11B14DF51364}">
      <dsp:nvSpPr>
        <dsp:cNvPr id="0" name=""/>
        <dsp:cNvSpPr/>
      </dsp:nvSpPr>
      <dsp:spPr>
        <a:xfrm>
          <a:off x="1904649" y="429409"/>
          <a:ext cx="4435989" cy="4435989"/>
        </a:xfrm>
        <a:custGeom>
          <a:avLst/>
          <a:gdLst/>
          <a:ahLst/>
          <a:cxnLst/>
          <a:rect l="0" t="0" r="0" b="0"/>
          <a:pathLst>
            <a:path>
              <a:moveTo>
                <a:pt x="534479" y="773946"/>
              </a:moveTo>
              <a:arcTo wR="2217994" hR="2217994" stAng="13237296" swAng="58754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DC3EE2-71F9-4C29-8236-9C8F685B7DEF}">
      <dsp:nvSpPr>
        <dsp:cNvPr id="0" name=""/>
        <dsp:cNvSpPr/>
      </dsp:nvSpPr>
      <dsp:spPr>
        <a:xfrm>
          <a:off x="3214" y="0"/>
          <a:ext cx="3682278" cy="3183922"/>
        </a:xfrm>
        <a:prstGeom prst="roundRect">
          <a:avLst>
            <a:gd name="adj" fmla="val 1000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VE" sz="3600" kern="1200" dirty="0">
              <a:solidFill>
                <a:schemeClr val="tx1"/>
              </a:solidFill>
              <a:latin typeface="Arial" pitchFamily="34" charset="0"/>
              <a:cs typeface="Arial" pitchFamily="34" charset="0"/>
            </a:rPr>
            <a:t>Pacientes con antecedentes de FA o </a:t>
          </a:r>
          <a:r>
            <a:rPr lang="es-VE" sz="3600" kern="1200" dirty="0" err="1">
              <a:solidFill>
                <a:schemeClr val="tx1"/>
              </a:solidFill>
              <a:latin typeface="Arial" pitchFamily="34" charset="0"/>
              <a:cs typeface="Arial" pitchFamily="34" charset="0"/>
            </a:rPr>
            <a:t>Flutter</a:t>
          </a:r>
          <a:r>
            <a:rPr lang="es-VE" sz="3600" kern="1200" dirty="0">
              <a:solidFill>
                <a:schemeClr val="tx1"/>
              </a:solidFill>
              <a:latin typeface="Arial" pitchFamily="34" charset="0"/>
              <a:cs typeface="Arial" pitchFamily="34" charset="0"/>
            </a:rPr>
            <a:t> de al menos 5 minutos</a:t>
          </a:r>
        </a:p>
      </dsp:txBody>
      <dsp:txXfrm>
        <a:off x="3214" y="1273568"/>
        <a:ext cx="3682278" cy="1273568"/>
      </dsp:txXfrm>
    </dsp:sp>
    <dsp:sp modelId="{4B513285-1B49-4004-93B8-6DDCD532366A}">
      <dsp:nvSpPr>
        <dsp:cNvPr id="0" name=""/>
        <dsp:cNvSpPr/>
      </dsp:nvSpPr>
      <dsp:spPr>
        <a:xfrm>
          <a:off x="1236292" y="107122"/>
          <a:ext cx="1216123" cy="1228072"/>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F145C54-FA8D-46DA-9E86-0D3AABBD08B2}">
      <dsp:nvSpPr>
        <dsp:cNvPr id="0" name=""/>
        <dsp:cNvSpPr/>
      </dsp:nvSpPr>
      <dsp:spPr>
        <a:xfrm>
          <a:off x="3795961" y="0"/>
          <a:ext cx="3682278" cy="3183922"/>
        </a:xfrm>
        <a:prstGeom prst="roundRect">
          <a:avLst>
            <a:gd name="adj" fmla="val 1000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VE" sz="3600" kern="1200" dirty="0">
              <a:solidFill>
                <a:schemeClr val="tx1"/>
              </a:solidFill>
              <a:latin typeface="Arial" pitchFamily="34" charset="0"/>
              <a:cs typeface="Arial" pitchFamily="34" charset="0"/>
            </a:rPr>
            <a:t>Antecedentes de tomar AVK por cualquier razón</a:t>
          </a:r>
        </a:p>
      </dsp:txBody>
      <dsp:txXfrm>
        <a:off x="3795961" y="1273568"/>
        <a:ext cx="3682278" cy="1273568"/>
      </dsp:txXfrm>
    </dsp:sp>
    <dsp:sp modelId="{3DD21886-5068-4FC7-BBF4-A1C6E3DD4AFA}">
      <dsp:nvSpPr>
        <dsp:cNvPr id="0" name=""/>
        <dsp:cNvSpPr/>
      </dsp:nvSpPr>
      <dsp:spPr>
        <a:xfrm>
          <a:off x="4961321" y="107122"/>
          <a:ext cx="1351559" cy="1228072"/>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7F1F955-D48A-42C0-8D86-EC92482E6991}">
      <dsp:nvSpPr>
        <dsp:cNvPr id="0" name=""/>
        <dsp:cNvSpPr/>
      </dsp:nvSpPr>
      <dsp:spPr>
        <a:xfrm>
          <a:off x="299258" y="2547137"/>
          <a:ext cx="6882938" cy="477588"/>
        </a:xfrm>
        <a:prstGeom prst="leftRight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4354D1-25AF-4CD0-B122-136CB1D223AB}">
      <dsp:nvSpPr>
        <dsp:cNvPr id="0" name=""/>
        <dsp:cNvSpPr/>
      </dsp:nvSpPr>
      <dsp:spPr>
        <a:xfrm>
          <a:off x="3488458" y="553"/>
          <a:ext cx="5232687" cy="2159712"/>
        </a:xfrm>
        <a:prstGeom prst="rightArrow">
          <a:avLst>
            <a:gd name="adj1" fmla="val 75000"/>
            <a:gd name="adj2" fmla="val 50000"/>
          </a:avLst>
        </a:prstGeom>
        <a:no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s-VE" sz="2100" kern="1200" dirty="0" smtClean="0">
              <a:latin typeface="Georgia" pitchFamily="18" charset="0"/>
            </a:rPr>
            <a:t>ISQUEMIA RECURRENTE</a:t>
          </a:r>
          <a:endParaRPr lang="es-VE" sz="2100" kern="1200" dirty="0">
            <a:latin typeface="+mj-lt"/>
          </a:endParaRPr>
        </a:p>
        <a:p>
          <a:pPr marL="0" marR="0" lvl="1" indent="0" algn="l" defTabSz="914400" rtl="0" eaLnBrk="1" fontAlgn="auto" latinLnBrk="0" hangingPunct="1">
            <a:lnSpc>
              <a:spcPct val="100000"/>
            </a:lnSpc>
            <a:spcBef>
              <a:spcPct val="0"/>
            </a:spcBef>
            <a:spcAft>
              <a:spcPts val="0"/>
            </a:spcAft>
            <a:buClrTx/>
            <a:buSzTx/>
            <a:buFontTx/>
            <a:buChar char="••"/>
            <a:tabLst/>
            <a:defRPr/>
          </a:pPr>
          <a:r>
            <a:rPr lang="es-VE" sz="2100" kern="1200" dirty="0" smtClean="0">
              <a:latin typeface="Georgia" pitchFamily="18" charset="0"/>
            </a:rPr>
            <a:t> AIT O MUERTE </a:t>
          </a:r>
          <a:endParaRPr lang="es-VE" sz="2100" kern="1200" dirty="0">
            <a:latin typeface="+mj-lt"/>
          </a:endParaRPr>
        </a:p>
      </dsp:txBody>
      <dsp:txXfrm>
        <a:off x="3488458" y="553"/>
        <a:ext cx="5232687" cy="2159712"/>
      </dsp:txXfrm>
    </dsp:sp>
    <dsp:sp modelId="{7F13425A-1FA7-4B5A-B1D8-BE18083F0DBD}">
      <dsp:nvSpPr>
        <dsp:cNvPr id="0" name=""/>
        <dsp:cNvSpPr/>
      </dsp:nvSpPr>
      <dsp:spPr>
        <a:xfrm>
          <a:off x="0" y="553"/>
          <a:ext cx="3488458" cy="215971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VE" sz="3200" b="1" kern="1200" dirty="0" smtClean="0">
              <a:solidFill>
                <a:schemeClr val="tx1"/>
              </a:solidFill>
              <a:latin typeface="Georgia" pitchFamily="18" charset="0"/>
            </a:rPr>
            <a:t>PFP</a:t>
          </a:r>
        </a:p>
        <a:p>
          <a:pPr lvl="0" algn="ctr" defTabSz="1422400">
            <a:lnSpc>
              <a:spcPct val="90000"/>
            </a:lnSpc>
            <a:spcBef>
              <a:spcPct val="0"/>
            </a:spcBef>
            <a:spcAft>
              <a:spcPct val="35000"/>
            </a:spcAft>
          </a:pPr>
          <a:r>
            <a:rPr lang="es-VE" sz="3200" b="1" kern="1200" dirty="0" smtClean="0">
              <a:solidFill>
                <a:schemeClr val="tx1"/>
              </a:solidFill>
              <a:latin typeface="Georgia" pitchFamily="18" charset="0"/>
            </a:rPr>
            <a:t>COMBINADO</a:t>
          </a:r>
          <a:endParaRPr lang="es-VE" sz="3200" b="1" kern="1200" dirty="0">
            <a:solidFill>
              <a:schemeClr val="tx1"/>
            </a:solidFill>
            <a:latin typeface="Georgia" pitchFamily="18" charset="0"/>
          </a:endParaRPr>
        </a:p>
      </dsp:txBody>
      <dsp:txXfrm>
        <a:off x="0" y="553"/>
        <a:ext cx="3488458" cy="2159712"/>
      </dsp:txXfrm>
    </dsp:sp>
    <dsp:sp modelId="{B5E143E1-78E2-4579-8ED8-00D77D13A476}">
      <dsp:nvSpPr>
        <dsp:cNvPr id="0" name=""/>
        <dsp:cNvSpPr/>
      </dsp:nvSpPr>
      <dsp:spPr>
        <a:xfrm>
          <a:off x="3488458" y="2376237"/>
          <a:ext cx="5232687" cy="2159712"/>
        </a:xfrm>
        <a:prstGeom prst="rightArrow">
          <a:avLst>
            <a:gd name="adj1" fmla="val 75000"/>
            <a:gd name="adj2" fmla="val 50000"/>
          </a:avLst>
        </a:prstGeom>
        <a:no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just" defTabSz="977900">
            <a:lnSpc>
              <a:spcPct val="90000"/>
            </a:lnSpc>
            <a:spcBef>
              <a:spcPct val="0"/>
            </a:spcBef>
            <a:spcAft>
              <a:spcPct val="15000"/>
            </a:spcAft>
            <a:buChar char="••"/>
          </a:pPr>
          <a:r>
            <a:rPr lang="es-VE" sz="2200" kern="1200" dirty="0" smtClean="0">
              <a:latin typeface="Georgia" pitchFamily="18" charset="0"/>
            </a:rPr>
            <a:t>MUERTE</a:t>
          </a:r>
          <a:endParaRPr lang="es-VE" sz="2200" kern="1200" dirty="0">
            <a:latin typeface="Georgia" pitchFamily="18" charset="0"/>
          </a:endParaRPr>
        </a:p>
        <a:p>
          <a:pPr marL="228600" lvl="1" indent="-228600" algn="just" defTabSz="977900">
            <a:lnSpc>
              <a:spcPct val="90000"/>
            </a:lnSpc>
            <a:spcBef>
              <a:spcPct val="0"/>
            </a:spcBef>
            <a:spcAft>
              <a:spcPct val="15000"/>
            </a:spcAft>
            <a:buChar char="••"/>
          </a:pPr>
          <a:r>
            <a:rPr lang="es-VE" sz="2200" kern="1200" dirty="0" smtClean="0">
              <a:latin typeface="Georgia" pitchFamily="18" charset="0"/>
            </a:rPr>
            <a:t>ACCIDENTE CEREBROVASCULAR </a:t>
          </a:r>
          <a:endParaRPr lang="es-VE" sz="2200" kern="1200" dirty="0">
            <a:latin typeface="Georgia" pitchFamily="18" charset="0"/>
          </a:endParaRPr>
        </a:p>
        <a:p>
          <a:pPr marL="228600" lvl="1" indent="-228600" algn="just" defTabSz="977900" rtl="0">
            <a:lnSpc>
              <a:spcPct val="90000"/>
            </a:lnSpc>
            <a:spcBef>
              <a:spcPct val="0"/>
            </a:spcBef>
            <a:spcAft>
              <a:spcPct val="15000"/>
            </a:spcAft>
            <a:buChar char="••"/>
          </a:pPr>
          <a:r>
            <a:rPr lang="pt-BR" sz="2200" kern="1200" dirty="0" smtClean="0">
              <a:latin typeface="Georgia" pitchFamily="18" charset="0"/>
            </a:rPr>
            <a:t>AIT</a:t>
          </a:r>
          <a:endParaRPr lang="es-VE" sz="2200" kern="1200" dirty="0">
            <a:latin typeface="Georgia" pitchFamily="18" charset="0"/>
          </a:endParaRPr>
        </a:p>
        <a:p>
          <a:pPr marL="228600" lvl="1" indent="-228600" algn="just" defTabSz="977900">
            <a:lnSpc>
              <a:spcPct val="90000"/>
            </a:lnSpc>
            <a:spcBef>
              <a:spcPct val="0"/>
            </a:spcBef>
            <a:spcAft>
              <a:spcPct val="15000"/>
            </a:spcAft>
            <a:buChar char="••"/>
          </a:pPr>
          <a:r>
            <a:rPr lang="es-VE" sz="2200" kern="1200" dirty="0" smtClean="0">
              <a:latin typeface="Georgia" pitchFamily="18" charset="0"/>
            </a:rPr>
            <a:t>FA</a:t>
          </a:r>
          <a:endParaRPr lang="es-VE" sz="2200" kern="1200" dirty="0">
            <a:latin typeface="Georgia" pitchFamily="18" charset="0"/>
          </a:endParaRPr>
        </a:p>
      </dsp:txBody>
      <dsp:txXfrm>
        <a:off x="3488458" y="2376237"/>
        <a:ext cx="5232687" cy="2159712"/>
      </dsp:txXfrm>
    </dsp:sp>
    <dsp:sp modelId="{18FC3927-A7FC-4AF4-99F7-FDE9F6C8A992}">
      <dsp:nvSpPr>
        <dsp:cNvPr id="0" name=""/>
        <dsp:cNvSpPr/>
      </dsp:nvSpPr>
      <dsp:spPr>
        <a:xfrm>
          <a:off x="0" y="2376237"/>
          <a:ext cx="3488458" cy="215971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VE" sz="3200" b="1" kern="1200" dirty="0">
              <a:solidFill>
                <a:schemeClr val="tx1"/>
              </a:solidFill>
              <a:latin typeface="Georgia" pitchFamily="18" charset="0"/>
            </a:rPr>
            <a:t>PFS</a:t>
          </a:r>
        </a:p>
      </dsp:txBody>
      <dsp:txXfrm>
        <a:off x="0" y="2376237"/>
        <a:ext cx="3488458" cy="21597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B269F-CB81-4D09-8B31-7E73EAFC3C74}">
      <dsp:nvSpPr>
        <dsp:cNvPr id="0" name=""/>
        <dsp:cNvSpPr/>
      </dsp:nvSpPr>
      <dsp:spPr>
        <a:xfrm>
          <a:off x="0" y="138041"/>
          <a:ext cx="3213925" cy="135002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VE" sz="3000" kern="1200" dirty="0" smtClean="0">
              <a:latin typeface="Georgia" pitchFamily="18" charset="0"/>
            </a:rPr>
            <a:t>Estudio</a:t>
          </a:r>
        </a:p>
        <a:p>
          <a:pPr lvl="0" algn="ctr" defTabSz="1333500">
            <a:lnSpc>
              <a:spcPct val="90000"/>
            </a:lnSpc>
            <a:spcBef>
              <a:spcPct val="0"/>
            </a:spcBef>
            <a:spcAft>
              <a:spcPct val="35000"/>
            </a:spcAft>
          </a:pPr>
          <a:r>
            <a:rPr lang="es-VE" sz="3000" kern="1200" dirty="0" smtClean="0">
              <a:latin typeface="Georgia" pitchFamily="18" charset="0"/>
            </a:rPr>
            <a:t>Retrospectivo, multicentrico</a:t>
          </a:r>
          <a:endParaRPr lang="es-VE" sz="3000" kern="1200" dirty="0">
            <a:latin typeface="Georgia" pitchFamily="18" charset="0"/>
          </a:endParaRPr>
        </a:p>
      </dsp:txBody>
      <dsp:txXfrm>
        <a:off x="0" y="138041"/>
        <a:ext cx="3213925" cy="1350027"/>
      </dsp:txXfrm>
    </dsp:sp>
    <dsp:sp modelId="{0A53C4DF-3AE9-4DD1-B03D-B14DEFC3B8EF}">
      <dsp:nvSpPr>
        <dsp:cNvPr id="0" name=""/>
        <dsp:cNvSpPr/>
      </dsp:nvSpPr>
      <dsp:spPr>
        <a:xfrm>
          <a:off x="0" y="1641911"/>
          <a:ext cx="3217067" cy="114432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VE" sz="2400" kern="1200" dirty="0" smtClean="0">
              <a:latin typeface="Georgia" pitchFamily="18" charset="0"/>
            </a:rPr>
            <a:t>Seguimiento de 4 años o hasta la muerte</a:t>
          </a:r>
          <a:endParaRPr lang="es-VE" sz="2400" kern="1200" dirty="0">
            <a:latin typeface="Georgia" pitchFamily="18" charset="0"/>
          </a:endParaRPr>
        </a:p>
      </dsp:txBody>
      <dsp:txXfrm>
        <a:off x="0" y="1641911"/>
        <a:ext cx="3217067" cy="1144323"/>
      </dsp:txXfrm>
    </dsp:sp>
    <dsp:sp modelId="{A5E05DBC-E8CF-4974-84E5-F071C4C353D0}">
      <dsp:nvSpPr>
        <dsp:cNvPr id="0" name=""/>
        <dsp:cNvSpPr/>
      </dsp:nvSpPr>
      <dsp:spPr>
        <a:xfrm rot="5400000">
          <a:off x="5343789" y="-528164"/>
          <a:ext cx="1462646" cy="5713646"/>
        </a:xfrm>
        <a:prstGeom prst="round2Same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111250">
            <a:lnSpc>
              <a:spcPct val="90000"/>
            </a:lnSpc>
            <a:spcBef>
              <a:spcPct val="0"/>
            </a:spcBef>
            <a:spcAft>
              <a:spcPct val="15000"/>
            </a:spcAft>
            <a:buChar char="••"/>
          </a:pPr>
          <a:r>
            <a:rPr lang="es-VE" sz="2500" kern="1200" dirty="0" smtClean="0">
              <a:latin typeface="Georgia" pitchFamily="18" charset="0"/>
            </a:rPr>
            <a:t>Salvas de extrasístoles auriculares</a:t>
          </a:r>
          <a:endParaRPr lang="es-VE" sz="2500" kern="1200" dirty="0">
            <a:latin typeface="Georgia" pitchFamily="18" charset="0"/>
          </a:endParaRPr>
        </a:p>
        <a:p>
          <a:pPr marL="457200" lvl="2" indent="-228600" algn="ctr" defTabSz="1111250">
            <a:lnSpc>
              <a:spcPct val="90000"/>
            </a:lnSpc>
            <a:spcBef>
              <a:spcPct val="0"/>
            </a:spcBef>
            <a:spcAft>
              <a:spcPct val="15000"/>
            </a:spcAft>
            <a:buChar char="••"/>
          </a:pPr>
          <a:r>
            <a:rPr lang="es-VE" sz="2500" kern="1200" dirty="0" smtClean="0">
              <a:latin typeface="Georgia" pitchFamily="18" charset="0"/>
            </a:rPr>
            <a:t>Ausencia de salvas de extrasístoles auriculares</a:t>
          </a:r>
          <a:endParaRPr lang="es-VE" sz="2500" kern="1200" dirty="0">
            <a:latin typeface="Georgia" pitchFamily="18" charset="0"/>
          </a:endParaRPr>
        </a:p>
      </dsp:txBody>
      <dsp:txXfrm rot="5400000">
        <a:off x="5343789" y="-528164"/>
        <a:ext cx="1462646" cy="5713646"/>
      </dsp:txXfrm>
    </dsp:sp>
    <dsp:sp modelId="{E7EF207F-3A21-4933-A907-DD58F860A067}">
      <dsp:nvSpPr>
        <dsp:cNvPr id="0" name=""/>
        <dsp:cNvSpPr/>
      </dsp:nvSpPr>
      <dsp:spPr>
        <a:xfrm>
          <a:off x="0" y="2871748"/>
          <a:ext cx="3213925" cy="114432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VE" sz="2400" kern="1200" dirty="0" smtClean="0">
              <a:latin typeface="Georgia" pitchFamily="18" charset="0"/>
            </a:rPr>
            <a:t>Participantes 565 </a:t>
          </a:r>
          <a:endParaRPr lang="es-VE" sz="2400" kern="1200" dirty="0">
            <a:latin typeface="Georgia" pitchFamily="18" charset="0"/>
          </a:endParaRPr>
        </a:p>
      </dsp:txBody>
      <dsp:txXfrm>
        <a:off x="0" y="2871748"/>
        <a:ext cx="3213925" cy="114432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00C3F6-E32A-4096-B40B-78E3F08B0508}">
      <dsp:nvSpPr>
        <dsp:cNvPr id="0" name=""/>
        <dsp:cNvSpPr/>
      </dsp:nvSpPr>
      <dsp:spPr>
        <a:xfrm>
          <a:off x="3110745" y="557"/>
          <a:ext cx="4666118" cy="2174733"/>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s-VE" sz="2400" kern="1200" dirty="0">
            <a:latin typeface="Georgia" pitchFamily="18" charset="0"/>
          </a:endParaRPr>
        </a:p>
        <a:p>
          <a:pPr marL="228600" lvl="1" indent="-228600" algn="l" defTabSz="1066800">
            <a:lnSpc>
              <a:spcPct val="90000"/>
            </a:lnSpc>
            <a:spcBef>
              <a:spcPct val="0"/>
            </a:spcBef>
            <a:spcAft>
              <a:spcPct val="15000"/>
            </a:spcAft>
            <a:buChar char="••"/>
          </a:pPr>
          <a:r>
            <a:rPr lang="es-VE" sz="2400" kern="1200" dirty="0" smtClean="0">
              <a:latin typeface="Georgia" pitchFamily="18" charset="0"/>
            </a:rPr>
            <a:t>ECV isquémico</a:t>
          </a:r>
          <a:endParaRPr lang="es-VE" sz="2400" kern="1200" dirty="0">
            <a:latin typeface="Georgia" pitchFamily="18" charset="0"/>
          </a:endParaRPr>
        </a:p>
        <a:p>
          <a:pPr marL="228600" lvl="1" indent="-228600" algn="l" defTabSz="1066800">
            <a:lnSpc>
              <a:spcPct val="90000"/>
            </a:lnSpc>
            <a:spcBef>
              <a:spcPct val="0"/>
            </a:spcBef>
            <a:spcAft>
              <a:spcPct val="15000"/>
            </a:spcAft>
            <a:buChar char="••"/>
          </a:pPr>
          <a:r>
            <a:rPr lang="es-VE" sz="2400" kern="1200" dirty="0" smtClean="0">
              <a:latin typeface="Georgia" pitchFamily="18" charset="0"/>
            </a:rPr>
            <a:t>CAP</a:t>
          </a:r>
          <a:endParaRPr lang="es-VE" sz="2400" kern="1200" dirty="0">
            <a:latin typeface="Georgia" pitchFamily="18" charset="0"/>
          </a:endParaRPr>
        </a:p>
      </dsp:txBody>
      <dsp:txXfrm>
        <a:off x="3110745" y="557"/>
        <a:ext cx="4666118" cy="2174733"/>
      </dsp:txXfrm>
    </dsp:sp>
    <dsp:sp modelId="{9E539CBA-6B33-45B3-8372-2B0C9BE1476B}">
      <dsp:nvSpPr>
        <dsp:cNvPr id="0" name=""/>
        <dsp:cNvSpPr/>
      </dsp:nvSpPr>
      <dsp:spPr>
        <a:xfrm>
          <a:off x="0" y="557"/>
          <a:ext cx="3110745" cy="217473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VE" sz="3200" b="1" kern="1200" dirty="0" smtClean="0">
              <a:latin typeface="Georgia" pitchFamily="18" charset="0"/>
            </a:rPr>
            <a:t>CRITERIOS DE INCLUSIÓN</a:t>
          </a:r>
          <a:endParaRPr lang="es-VE" sz="3200" b="1" kern="1200" dirty="0">
            <a:latin typeface="Georgia" pitchFamily="18" charset="0"/>
          </a:endParaRPr>
        </a:p>
      </dsp:txBody>
      <dsp:txXfrm>
        <a:off x="0" y="557"/>
        <a:ext cx="3110745" cy="2174733"/>
      </dsp:txXfrm>
    </dsp:sp>
    <dsp:sp modelId="{56AD5D58-F227-40DC-944D-4411EBC4ED66}">
      <dsp:nvSpPr>
        <dsp:cNvPr id="0" name=""/>
        <dsp:cNvSpPr/>
      </dsp:nvSpPr>
      <dsp:spPr>
        <a:xfrm>
          <a:off x="3110745" y="2392764"/>
          <a:ext cx="4666118" cy="2174733"/>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VE" sz="2100" kern="1200" dirty="0" smtClean="0">
              <a:latin typeface="Georgia" pitchFamily="18" charset="0"/>
            </a:rPr>
            <a:t>Antecedentes de FA</a:t>
          </a:r>
          <a:endParaRPr lang="es-VE" sz="2100" kern="1200" dirty="0">
            <a:latin typeface="Georgia" pitchFamily="18" charset="0"/>
          </a:endParaRPr>
        </a:p>
        <a:p>
          <a:pPr marL="228600" lvl="1" indent="-228600" algn="l" defTabSz="933450">
            <a:lnSpc>
              <a:spcPct val="90000"/>
            </a:lnSpc>
            <a:spcBef>
              <a:spcPct val="0"/>
            </a:spcBef>
            <a:spcAft>
              <a:spcPct val="15000"/>
            </a:spcAft>
            <a:buChar char="••"/>
          </a:pPr>
          <a:r>
            <a:rPr lang="es-VE" sz="2100" kern="1200" dirty="0" smtClean="0">
              <a:latin typeface="Georgia" pitchFamily="18" charset="0"/>
            </a:rPr>
            <a:t>FA en ECG o telemetría</a:t>
          </a:r>
          <a:endParaRPr lang="es-VE" sz="2100" kern="1200" dirty="0">
            <a:latin typeface="Georgia" pitchFamily="18" charset="0"/>
          </a:endParaRPr>
        </a:p>
        <a:p>
          <a:pPr marL="228600" lvl="1" indent="-228600" algn="l" defTabSz="933450">
            <a:lnSpc>
              <a:spcPct val="90000"/>
            </a:lnSpc>
            <a:spcBef>
              <a:spcPct val="0"/>
            </a:spcBef>
            <a:spcAft>
              <a:spcPct val="15000"/>
            </a:spcAft>
            <a:buChar char="••"/>
          </a:pPr>
          <a:r>
            <a:rPr lang="es-VE" sz="2100" kern="1200" dirty="0" smtClean="0">
              <a:latin typeface="Georgia" pitchFamily="18" charset="0"/>
            </a:rPr>
            <a:t>Ausencia de telemetría</a:t>
          </a:r>
          <a:endParaRPr lang="es-VE" sz="2100" kern="1200" dirty="0">
            <a:latin typeface="Georgia" pitchFamily="18" charset="0"/>
          </a:endParaRPr>
        </a:p>
        <a:p>
          <a:pPr marL="228600" lvl="1" indent="-228600" algn="l" defTabSz="933450">
            <a:lnSpc>
              <a:spcPct val="90000"/>
            </a:lnSpc>
            <a:spcBef>
              <a:spcPct val="0"/>
            </a:spcBef>
            <a:spcAft>
              <a:spcPct val="15000"/>
            </a:spcAft>
            <a:buChar char="••"/>
          </a:pPr>
          <a:r>
            <a:rPr lang="es-VE" sz="2100" kern="1200" dirty="0" smtClean="0">
              <a:latin typeface="Georgia" pitchFamily="18" charset="0"/>
            </a:rPr>
            <a:t>Sin registro civil</a:t>
          </a:r>
          <a:endParaRPr lang="es-VE" sz="2100" kern="1200" dirty="0">
            <a:latin typeface="Georgia" pitchFamily="18" charset="0"/>
          </a:endParaRPr>
        </a:p>
        <a:p>
          <a:pPr marL="228600" lvl="1" indent="-228600" algn="l" defTabSz="933450">
            <a:lnSpc>
              <a:spcPct val="90000"/>
            </a:lnSpc>
            <a:spcBef>
              <a:spcPct val="0"/>
            </a:spcBef>
            <a:spcAft>
              <a:spcPct val="15000"/>
            </a:spcAft>
            <a:buChar char="••"/>
          </a:pPr>
          <a:r>
            <a:rPr lang="es-VE" sz="2100" kern="1200" dirty="0" smtClean="0">
              <a:latin typeface="Georgia" pitchFamily="18" charset="0"/>
            </a:rPr>
            <a:t>ECV hemorrágico </a:t>
          </a:r>
          <a:endParaRPr lang="es-VE" sz="2100" kern="1200" dirty="0">
            <a:latin typeface="Georgia" pitchFamily="18" charset="0"/>
          </a:endParaRPr>
        </a:p>
      </dsp:txBody>
      <dsp:txXfrm>
        <a:off x="3110745" y="2392764"/>
        <a:ext cx="4666118" cy="2174733"/>
      </dsp:txXfrm>
    </dsp:sp>
    <dsp:sp modelId="{1E2CA4B8-24D8-487A-B910-F40E3B2167AC}">
      <dsp:nvSpPr>
        <dsp:cNvPr id="0" name=""/>
        <dsp:cNvSpPr/>
      </dsp:nvSpPr>
      <dsp:spPr>
        <a:xfrm>
          <a:off x="0" y="2392764"/>
          <a:ext cx="3110745" cy="217473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VE" sz="3200" b="1" kern="1200" dirty="0" smtClean="0">
              <a:latin typeface="Georgia" pitchFamily="18" charset="0"/>
            </a:rPr>
            <a:t>CRITERIOS DE EXCUSIÓN</a:t>
          </a:r>
          <a:endParaRPr lang="es-VE" sz="3200" b="1" kern="1200" dirty="0">
            <a:latin typeface="Georgia" pitchFamily="18" charset="0"/>
          </a:endParaRPr>
        </a:p>
      </dsp:txBody>
      <dsp:txXfrm>
        <a:off x="0" y="2392764"/>
        <a:ext cx="3110745" cy="217473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5F35BC-280E-49D4-9C65-9634A24FDF12}">
      <dsp:nvSpPr>
        <dsp:cNvPr id="0" name=""/>
        <dsp:cNvSpPr/>
      </dsp:nvSpPr>
      <dsp:spPr>
        <a:xfrm>
          <a:off x="0" y="3211"/>
          <a:ext cx="8686800"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5210EFC-22B9-4F88-AE44-149F5DAB0675}">
      <dsp:nvSpPr>
        <dsp:cNvPr id="0" name=""/>
        <dsp:cNvSpPr/>
      </dsp:nvSpPr>
      <dsp:spPr>
        <a:xfrm>
          <a:off x="0" y="3211"/>
          <a:ext cx="2137391" cy="657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endParaRPr lang="es-VE" sz="2200" kern="1200" dirty="0" smtClean="0"/>
        </a:p>
        <a:p>
          <a:pPr lvl="0" algn="ctr" defTabSz="977900">
            <a:lnSpc>
              <a:spcPct val="90000"/>
            </a:lnSpc>
            <a:spcBef>
              <a:spcPct val="0"/>
            </a:spcBef>
            <a:spcAft>
              <a:spcPct val="35000"/>
            </a:spcAft>
          </a:pPr>
          <a:endParaRPr lang="es-VE" sz="2200" kern="1200" dirty="0" smtClean="0"/>
        </a:p>
        <a:p>
          <a:pPr lvl="0" algn="ctr" defTabSz="977900">
            <a:lnSpc>
              <a:spcPct val="90000"/>
            </a:lnSpc>
            <a:spcBef>
              <a:spcPct val="0"/>
            </a:spcBef>
            <a:spcAft>
              <a:spcPct val="35000"/>
            </a:spcAft>
          </a:pPr>
          <a:endParaRPr lang="es-VE" sz="2200" kern="1200" dirty="0" smtClean="0"/>
        </a:p>
        <a:p>
          <a:pPr lvl="0" algn="ctr" defTabSz="977900">
            <a:lnSpc>
              <a:spcPct val="90000"/>
            </a:lnSpc>
            <a:spcBef>
              <a:spcPct val="0"/>
            </a:spcBef>
            <a:spcAft>
              <a:spcPct val="35000"/>
            </a:spcAft>
          </a:pPr>
          <a:endParaRPr lang="es-VE" sz="2800" b="1" kern="1200" dirty="0" smtClean="0">
            <a:latin typeface="Georgia" pitchFamily="18" charset="0"/>
          </a:endParaRPr>
        </a:p>
        <a:p>
          <a:pPr lvl="0" algn="ctr" defTabSz="977900">
            <a:lnSpc>
              <a:spcPct val="90000"/>
            </a:lnSpc>
            <a:spcBef>
              <a:spcPct val="0"/>
            </a:spcBef>
            <a:spcAft>
              <a:spcPct val="35000"/>
            </a:spcAft>
          </a:pPr>
          <a:r>
            <a:rPr lang="es-VE" sz="2800" b="1" kern="1200" dirty="0" smtClean="0">
              <a:latin typeface="Georgia" pitchFamily="18" charset="0"/>
            </a:rPr>
            <a:t>Definición de términos</a:t>
          </a:r>
          <a:endParaRPr lang="es-VE" sz="2800" b="1" kern="1200" dirty="0">
            <a:latin typeface="Georgia" pitchFamily="18" charset="0"/>
          </a:endParaRPr>
        </a:p>
      </dsp:txBody>
      <dsp:txXfrm>
        <a:off x="0" y="3211"/>
        <a:ext cx="2137391" cy="6570840"/>
      </dsp:txXfrm>
    </dsp:sp>
    <dsp:sp modelId="{BE2B0824-8C99-43CE-BD1D-36E33FD611FA}">
      <dsp:nvSpPr>
        <dsp:cNvPr id="0" name=""/>
        <dsp:cNvSpPr/>
      </dsp:nvSpPr>
      <dsp:spPr>
        <a:xfrm>
          <a:off x="2387425" y="1"/>
          <a:ext cx="6171695" cy="109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VE" sz="2400" b="0" u="sng" kern="1200" dirty="0" smtClean="0">
              <a:latin typeface="Georgia" pitchFamily="18" charset="0"/>
            </a:rPr>
            <a:t>Salvas de CAP  </a:t>
          </a:r>
          <a:r>
            <a:rPr lang="es-VE" sz="2400" b="0" kern="1200" dirty="0" smtClean="0">
              <a:latin typeface="Georgia" pitchFamily="18" charset="0"/>
            </a:rPr>
            <a:t>como  3 o más complejos en menos de 30 segundos</a:t>
          </a:r>
          <a:endParaRPr lang="es-VE" sz="1200" b="0" kern="1200" dirty="0">
            <a:latin typeface="Georgia" pitchFamily="18" charset="0"/>
          </a:endParaRPr>
        </a:p>
      </dsp:txBody>
      <dsp:txXfrm>
        <a:off x="2387425" y="1"/>
        <a:ext cx="6171695" cy="1096375"/>
      </dsp:txXfrm>
    </dsp:sp>
    <dsp:sp modelId="{A259930D-BAA2-458B-AD0D-8942B31585EE}">
      <dsp:nvSpPr>
        <dsp:cNvPr id="0" name=""/>
        <dsp:cNvSpPr/>
      </dsp:nvSpPr>
      <dsp:spPr>
        <a:xfrm>
          <a:off x="2137391" y="1189743"/>
          <a:ext cx="6549032"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58F703C-8B49-42FE-AAE4-12EF71FDCBDF}">
      <dsp:nvSpPr>
        <dsp:cNvPr id="0" name=""/>
        <dsp:cNvSpPr/>
      </dsp:nvSpPr>
      <dsp:spPr>
        <a:xfrm>
          <a:off x="2451109" y="1295948"/>
          <a:ext cx="6171695" cy="140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VE" sz="2400" b="0" u="sng" kern="1200" dirty="0" smtClean="0">
              <a:latin typeface="Georgia" pitchFamily="18" charset="0"/>
            </a:rPr>
            <a:t>CAP consecutivos </a:t>
          </a:r>
          <a:r>
            <a:rPr lang="es-VE" sz="2400" b="0" kern="1200" dirty="0" smtClean="0">
              <a:latin typeface="Georgia" pitchFamily="18" charset="0"/>
            </a:rPr>
            <a:t>con una duración del ciclo acelerado en menos de 30 segundos</a:t>
          </a:r>
          <a:endParaRPr lang="es-VE" sz="2400" b="0" kern="1200" dirty="0">
            <a:latin typeface="Georgia" pitchFamily="18" charset="0"/>
          </a:endParaRPr>
        </a:p>
      </dsp:txBody>
      <dsp:txXfrm>
        <a:off x="2451109" y="1295948"/>
        <a:ext cx="6171695" cy="1409471"/>
      </dsp:txXfrm>
    </dsp:sp>
    <dsp:sp modelId="{E81F8539-B57A-4671-A44B-7699D9652EA6}">
      <dsp:nvSpPr>
        <dsp:cNvPr id="0" name=""/>
        <dsp:cNvSpPr/>
      </dsp:nvSpPr>
      <dsp:spPr>
        <a:xfrm>
          <a:off x="2137391" y="2689372"/>
          <a:ext cx="6549032"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5B32522-740E-449E-9F8E-715C9589B8F0}">
      <dsp:nvSpPr>
        <dsp:cNvPr id="0" name=""/>
        <dsp:cNvSpPr/>
      </dsp:nvSpPr>
      <dsp:spPr>
        <a:xfrm>
          <a:off x="2260185" y="2779528"/>
          <a:ext cx="6426238" cy="180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endParaRPr lang="es-VE" sz="6500" kern="1200" dirty="0"/>
        </a:p>
      </dsp:txBody>
      <dsp:txXfrm>
        <a:off x="2260185" y="2779528"/>
        <a:ext cx="6426238" cy="1803131"/>
      </dsp:txXfrm>
    </dsp:sp>
    <dsp:sp modelId="{1B1D9A59-C936-42CB-A582-4FF47D64A497}">
      <dsp:nvSpPr>
        <dsp:cNvPr id="0" name=""/>
        <dsp:cNvSpPr/>
      </dsp:nvSpPr>
      <dsp:spPr>
        <a:xfrm>
          <a:off x="2137391" y="4582659"/>
          <a:ext cx="6549032"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1A221F74-6A85-41DB-BAB8-907A683B00F4}">
      <dsp:nvSpPr>
        <dsp:cNvPr id="0" name=""/>
        <dsp:cNvSpPr/>
      </dsp:nvSpPr>
      <dsp:spPr>
        <a:xfrm>
          <a:off x="2475593" y="4634932"/>
          <a:ext cx="6171695" cy="180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VE" sz="2400" b="0" u="sng" kern="1200" dirty="0" smtClean="0">
              <a:latin typeface="Georgia" pitchFamily="18" charset="0"/>
            </a:rPr>
            <a:t>FA</a:t>
          </a:r>
          <a:r>
            <a:rPr lang="es-VE" sz="2400" b="0" u="none" kern="1200" dirty="0" smtClean="0">
              <a:latin typeface="Georgia" pitchFamily="18" charset="0"/>
            </a:rPr>
            <a:t> se</a:t>
          </a:r>
          <a:r>
            <a:rPr lang="es-VE" sz="2400" b="0" kern="1200" dirty="0" smtClean="0">
              <a:latin typeface="Georgia" pitchFamily="18" charset="0"/>
            </a:rPr>
            <a:t> definió de acuerdo con el directrices del Colegio Americano de Cardiología / American </a:t>
          </a:r>
          <a:r>
            <a:rPr lang="es-VE" sz="2400" b="0" kern="1200" dirty="0" err="1" smtClean="0">
              <a:latin typeface="Georgia" pitchFamily="18" charset="0"/>
            </a:rPr>
            <a:t>Heart</a:t>
          </a:r>
          <a:r>
            <a:rPr lang="es-VE" sz="2400" b="0" kern="1200" dirty="0" smtClean="0">
              <a:latin typeface="Georgia" pitchFamily="18" charset="0"/>
            </a:rPr>
            <a:t> </a:t>
          </a:r>
          <a:r>
            <a:rPr lang="es-VE" sz="2400" b="0" kern="1200" dirty="0" err="1" smtClean="0">
              <a:latin typeface="Georgia" pitchFamily="18" charset="0"/>
            </a:rPr>
            <a:t>Association</a:t>
          </a:r>
          <a:r>
            <a:rPr lang="es-VE" sz="2400" b="0" kern="1200" dirty="0" smtClean="0">
              <a:latin typeface="Georgia" pitchFamily="18" charset="0"/>
            </a:rPr>
            <a:t> como una arritmia que dura 30 segundos o más</a:t>
          </a:r>
        </a:p>
        <a:p>
          <a:pPr lvl="0" algn="ctr" defTabSz="1066800">
            <a:lnSpc>
              <a:spcPct val="90000"/>
            </a:lnSpc>
            <a:spcBef>
              <a:spcPct val="0"/>
            </a:spcBef>
            <a:spcAft>
              <a:spcPct val="35000"/>
            </a:spcAft>
          </a:pPr>
          <a:endParaRPr lang="es-VE" sz="2800" b="0" kern="1200" dirty="0"/>
        </a:p>
      </dsp:txBody>
      <dsp:txXfrm>
        <a:off x="2475593" y="4634932"/>
        <a:ext cx="6171695" cy="1803131"/>
      </dsp:txXfrm>
    </dsp:sp>
    <dsp:sp modelId="{E3AD8205-8CDB-45C1-B29D-D97164E06B98}">
      <dsp:nvSpPr>
        <dsp:cNvPr id="0" name=""/>
        <dsp:cNvSpPr/>
      </dsp:nvSpPr>
      <dsp:spPr>
        <a:xfrm>
          <a:off x="2137391" y="6475947"/>
          <a:ext cx="6549032"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74D0-3F66-464B-B1CF-C30297E3D637}" type="datetimeFigureOut">
              <a:rPr lang="es-ES" smtClean="0"/>
              <a:pPr/>
              <a:t>04/11/2019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05BB1-02F8-480E-9E35-EAB90044F68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La relación entre la carga diaria de </a:t>
            </a:r>
            <a:r>
              <a:rPr lang="es-VE" sz="1200" b="1" kern="1200" dirty="0" err="1" smtClean="0">
                <a:solidFill>
                  <a:schemeClr val="tx1"/>
                </a:solidFill>
                <a:effectLst/>
                <a:latin typeface="+mn-lt"/>
                <a:ea typeface="+mn-ea"/>
                <a:cs typeface="+mn-cs"/>
              </a:rPr>
              <a:t>taquiarritmia</a:t>
            </a:r>
            <a:r>
              <a:rPr lang="es-VE" sz="1200" b="1" kern="1200" dirty="0" smtClean="0">
                <a:solidFill>
                  <a:schemeClr val="tx1"/>
                </a:solidFill>
                <a:effectLst/>
                <a:latin typeface="+mn-lt"/>
                <a:ea typeface="+mn-ea"/>
                <a:cs typeface="+mn-cs"/>
              </a:rPr>
              <a:t> auricular por diagnóstico de dispositivo </a:t>
            </a:r>
            <a:r>
              <a:rPr lang="es-VE" sz="1200" b="1" kern="1200" dirty="0" err="1" smtClean="0">
                <a:solidFill>
                  <a:schemeClr val="tx1"/>
                </a:solidFill>
                <a:effectLst/>
                <a:latin typeface="+mn-lt"/>
                <a:ea typeface="+mn-ea"/>
                <a:cs typeface="+mn-cs"/>
              </a:rPr>
              <a:t>implantable</a:t>
            </a:r>
            <a:r>
              <a:rPr lang="es-VE" sz="1200" b="1" kern="1200" dirty="0" smtClean="0">
                <a:solidFill>
                  <a:schemeClr val="tx1"/>
                </a:solidFill>
                <a:effectLst/>
                <a:latin typeface="+mn-lt"/>
                <a:ea typeface="+mn-ea"/>
                <a:cs typeface="+mn-cs"/>
              </a:rPr>
              <a:t> y el riesgo de accidente cerebrovascular.</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5</a:t>
            </a:fld>
            <a:endParaRPr lang="es-VE"/>
          </a:p>
        </p:txBody>
      </p:sp>
    </p:spTree>
    <p:extLst>
      <p:ext uri="{BB962C8B-B14F-4D97-AF65-F5344CB8AC3E}">
        <p14:creationId xmlns:p14="http://schemas.microsoft.com/office/powerpoint/2010/main" xmlns="" val="47378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r>
              <a:rPr lang="es-VE" altLang="es-VE" smtClean="0"/>
              <a:t>Cuando el MCP esta configurado con overdrive encendido, la estimulación atrial es iniciada, con un ajuste electrónico continuo para estimular a la aurícula a una frecuencia un poco mas alta que la frecuencia intrínseca sinusal del paciente, con la finalidad de prevenir potencialmente la aparición de fibrilación auricular.</a:t>
            </a:r>
          </a:p>
        </p:txBody>
      </p:sp>
      <p:sp>
        <p:nvSpPr>
          <p:cNvPr id="48132" name="3 Marcador de número de diapositiva"/>
          <p:cNvSpPr>
            <a:spLocks noGrp="1"/>
          </p:cNvSpPr>
          <p:nvPr>
            <p:ph type="sldNum" sz="quarter" idx="5"/>
          </p:nvPr>
        </p:nvSpPr>
        <p:spPr bwMode="auto">
          <a:noFill/>
          <a:ln>
            <a:miter lim="800000"/>
            <a:headEnd/>
            <a:tailEnd/>
          </a:ln>
        </p:spPr>
        <p:txBody>
          <a:bodyPr/>
          <a:lstStyle/>
          <a:p>
            <a:fld id="{E6DD254B-BA22-4715-BA47-840C21CDDC2A}" type="slidenum">
              <a:rPr lang="es-VE" altLang="es-VE" smtClean="0"/>
              <a:pPr/>
              <a:t>22</a:t>
            </a:fld>
            <a:endParaRPr lang="es-VE" altLang="es-V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r>
              <a:rPr lang="en-US" altLang="es-VE" b="1" smtClean="0"/>
              <a:t>Vascular death</a:t>
            </a:r>
            <a:r>
              <a:rPr lang="en-US" altLang="es-VE" smtClean="0"/>
              <a:t> was defined as </a:t>
            </a:r>
            <a:r>
              <a:rPr lang="en-US" altLang="es-VE" b="1" smtClean="0"/>
              <a:t>death</a:t>
            </a:r>
            <a:r>
              <a:rPr lang="en-US" altLang="es-VE" smtClean="0"/>
              <a:t> due to stroke (ischemic or hemorrhagic), systemic hemorrhage, myocardial infarction, congestive heart failure, pulmonary embolism, sudden </a:t>
            </a:r>
            <a:r>
              <a:rPr lang="en-US" altLang="es-VE" b="1" smtClean="0"/>
              <a:t>death</a:t>
            </a:r>
            <a:r>
              <a:rPr lang="en-US" altLang="es-VE" smtClean="0"/>
              <a:t>, or arrhythmia.</a:t>
            </a:r>
            <a:endParaRPr lang="es-VE" altLang="es-VE" smtClean="0"/>
          </a:p>
        </p:txBody>
      </p:sp>
      <p:sp>
        <p:nvSpPr>
          <p:cNvPr id="49156" name="3 Marcador de número de diapositiva"/>
          <p:cNvSpPr>
            <a:spLocks noGrp="1"/>
          </p:cNvSpPr>
          <p:nvPr>
            <p:ph type="sldNum" sz="quarter" idx="5"/>
          </p:nvPr>
        </p:nvSpPr>
        <p:spPr bwMode="auto">
          <a:noFill/>
          <a:ln>
            <a:miter lim="800000"/>
            <a:headEnd/>
            <a:tailEnd/>
          </a:ln>
        </p:spPr>
        <p:txBody>
          <a:bodyPr/>
          <a:lstStyle/>
          <a:p>
            <a:fld id="{00856AB1-C8DA-4FF4-993C-AB5C5C49919A}" type="slidenum">
              <a:rPr lang="es-VE" altLang="es-VE" smtClean="0"/>
              <a:pPr/>
              <a:t>23</a:t>
            </a:fld>
            <a:endParaRPr lang="es-VE" altLang="es-V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VE" altLang="es-VE" smtClean="0"/>
          </a:p>
        </p:txBody>
      </p:sp>
      <p:sp>
        <p:nvSpPr>
          <p:cNvPr id="56324" name="3 Marcador de número de diapositiva"/>
          <p:cNvSpPr>
            <a:spLocks noGrp="1"/>
          </p:cNvSpPr>
          <p:nvPr>
            <p:ph type="sldNum" sz="quarter" idx="5"/>
          </p:nvPr>
        </p:nvSpPr>
        <p:spPr bwMode="auto">
          <a:noFill/>
          <a:ln>
            <a:miter lim="800000"/>
            <a:headEnd/>
            <a:tailEnd/>
          </a:ln>
        </p:spPr>
        <p:txBody>
          <a:bodyPr/>
          <a:lstStyle/>
          <a:p>
            <a:fld id="{B3527AFF-ED07-43DB-B275-C8F87A3695E5}" type="slidenum">
              <a:rPr lang="es-VE" altLang="es-VE" smtClean="0"/>
              <a:pPr/>
              <a:t>24</a:t>
            </a:fld>
            <a:endParaRPr lang="es-VE" altLang="es-V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r>
              <a:rPr lang="es-VE" altLang="es-VE" smtClean="0"/>
              <a:t>Curva de kaplan meier. Donde se muestran en el eje de las </a:t>
            </a:r>
            <a:r>
              <a:rPr lang="es-VE" altLang="es-VE" b="1" smtClean="0"/>
              <a:t>Y </a:t>
            </a:r>
            <a:r>
              <a:rPr lang="es-VE" altLang="es-VE" smtClean="0"/>
              <a:t>esta el riesgo acumulado y en el eje de las </a:t>
            </a:r>
            <a:r>
              <a:rPr lang="es-VE" altLang="es-VE" b="1" smtClean="0"/>
              <a:t>X </a:t>
            </a:r>
            <a:r>
              <a:rPr lang="es-VE" altLang="es-VE" smtClean="0"/>
              <a:t>el tiempo de seguimiento</a:t>
            </a:r>
            <a:endParaRPr lang="es-VE" altLang="es-VE" b="1" smtClean="0"/>
          </a:p>
        </p:txBody>
      </p:sp>
      <p:sp>
        <p:nvSpPr>
          <p:cNvPr id="57348" name="3 Marcador de número de diapositiva"/>
          <p:cNvSpPr>
            <a:spLocks noGrp="1"/>
          </p:cNvSpPr>
          <p:nvPr>
            <p:ph type="sldNum" sz="quarter" idx="5"/>
          </p:nvPr>
        </p:nvSpPr>
        <p:spPr bwMode="auto">
          <a:noFill/>
          <a:ln>
            <a:miter lim="800000"/>
            <a:headEnd/>
            <a:tailEnd/>
          </a:ln>
        </p:spPr>
        <p:txBody>
          <a:bodyPr/>
          <a:lstStyle/>
          <a:p>
            <a:fld id="{4D5AEDE5-CE81-4687-9904-16FBBA6590BA}" type="slidenum">
              <a:rPr lang="es-VE" altLang="es-VE" smtClean="0"/>
              <a:pPr/>
              <a:t>25</a:t>
            </a:fld>
            <a:endParaRPr lang="es-VE" altLang="es-V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r>
              <a:rPr lang="es-VE" altLang="es-ES" smtClean="0"/>
              <a:t>Sin FA manifiesta</a:t>
            </a:r>
          </a:p>
        </p:txBody>
      </p:sp>
      <p:sp>
        <p:nvSpPr>
          <p:cNvPr id="59396" name="3 Marcador de número de diapositiva"/>
          <p:cNvSpPr>
            <a:spLocks noGrp="1"/>
          </p:cNvSpPr>
          <p:nvPr>
            <p:ph type="sldNum" sz="quarter" idx="5"/>
          </p:nvPr>
        </p:nvSpPr>
        <p:spPr bwMode="auto">
          <a:noFill/>
          <a:ln>
            <a:miter lim="800000"/>
            <a:headEnd/>
            <a:tailEnd/>
          </a:ln>
        </p:spPr>
        <p:txBody>
          <a:bodyPr/>
          <a:lstStyle/>
          <a:p>
            <a:fld id="{82F7C26D-3DD4-416B-8D88-4C762AF9B638}" type="slidenum">
              <a:rPr lang="es-VE" altLang="es-ES" smtClean="0"/>
              <a:pPr/>
              <a:t>26</a:t>
            </a:fld>
            <a:endParaRPr lang="es-VE"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VE" altLang="es-ES" smtClean="0"/>
          </a:p>
        </p:txBody>
      </p:sp>
      <p:sp>
        <p:nvSpPr>
          <p:cNvPr id="60420" name="3 Marcador de número de diapositiva"/>
          <p:cNvSpPr>
            <a:spLocks noGrp="1"/>
          </p:cNvSpPr>
          <p:nvPr>
            <p:ph type="sldNum" sz="quarter" idx="5"/>
          </p:nvPr>
        </p:nvSpPr>
        <p:spPr bwMode="auto">
          <a:noFill/>
          <a:ln>
            <a:miter lim="800000"/>
            <a:headEnd/>
            <a:tailEnd/>
          </a:ln>
        </p:spPr>
        <p:txBody>
          <a:bodyPr/>
          <a:lstStyle/>
          <a:p>
            <a:fld id="{17FF1A15-CFAD-41EA-B694-5C499FE30AF9}" type="slidenum">
              <a:rPr lang="es-VE" altLang="es-ES" smtClean="0"/>
              <a:pPr/>
              <a:t>27</a:t>
            </a:fld>
            <a:endParaRPr lang="es-VE"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La relación entre la carga diaria de </a:t>
            </a:r>
            <a:r>
              <a:rPr lang="es-VE" sz="1200" b="1" kern="1200" dirty="0" err="1" smtClean="0">
                <a:solidFill>
                  <a:schemeClr val="tx1"/>
                </a:solidFill>
                <a:effectLst/>
                <a:latin typeface="+mn-lt"/>
                <a:ea typeface="+mn-ea"/>
                <a:cs typeface="+mn-cs"/>
              </a:rPr>
              <a:t>taquiarritmia</a:t>
            </a:r>
            <a:r>
              <a:rPr lang="es-VE" sz="1200" b="1" kern="1200" dirty="0" smtClean="0">
                <a:solidFill>
                  <a:schemeClr val="tx1"/>
                </a:solidFill>
                <a:effectLst/>
                <a:latin typeface="+mn-lt"/>
                <a:ea typeface="+mn-ea"/>
                <a:cs typeface="+mn-cs"/>
              </a:rPr>
              <a:t> auricular por diagnóstico de dispositivo </a:t>
            </a:r>
            <a:r>
              <a:rPr lang="es-VE" sz="1200" b="1" kern="1200" dirty="0" err="1" smtClean="0">
                <a:solidFill>
                  <a:schemeClr val="tx1"/>
                </a:solidFill>
                <a:effectLst/>
                <a:latin typeface="+mn-lt"/>
                <a:ea typeface="+mn-ea"/>
                <a:cs typeface="+mn-cs"/>
              </a:rPr>
              <a:t>implantable</a:t>
            </a:r>
            <a:r>
              <a:rPr lang="es-VE" sz="1200" b="1" kern="1200" dirty="0" smtClean="0">
                <a:solidFill>
                  <a:schemeClr val="tx1"/>
                </a:solidFill>
                <a:effectLst/>
                <a:latin typeface="+mn-lt"/>
                <a:ea typeface="+mn-ea"/>
                <a:cs typeface="+mn-cs"/>
              </a:rPr>
              <a:t> y el riesgo de accidente cerebrovascular.</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30</a:t>
            </a:fld>
            <a:endParaRPr lang="es-VE"/>
          </a:p>
        </p:txBody>
      </p:sp>
    </p:spTree>
    <p:extLst>
      <p:ext uri="{BB962C8B-B14F-4D97-AF65-F5344CB8AC3E}">
        <p14:creationId xmlns:p14="http://schemas.microsoft.com/office/powerpoint/2010/main" xmlns="" val="47378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La relación entre la carga diaria de </a:t>
            </a:r>
            <a:r>
              <a:rPr lang="es-VE" sz="1200" b="1" kern="1200" dirty="0" err="1" smtClean="0">
                <a:solidFill>
                  <a:schemeClr val="tx1"/>
                </a:solidFill>
                <a:effectLst/>
                <a:latin typeface="+mn-lt"/>
                <a:ea typeface="+mn-ea"/>
                <a:cs typeface="+mn-cs"/>
              </a:rPr>
              <a:t>taquiarritmia</a:t>
            </a:r>
            <a:r>
              <a:rPr lang="es-VE" sz="1200" b="1" kern="1200" dirty="0" smtClean="0">
                <a:solidFill>
                  <a:schemeClr val="tx1"/>
                </a:solidFill>
                <a:effectLst/>
                <a:latin typeface="+mn-lt"/>
                <a:ea typeface="+mn-ea"/>
                <a:cs typeface="+mn-cs"/>
              </a:rPr>
              <a:t> auricular por diagnóstico de dispositivo </a:t>
            </a:r>
            <a:r>
              <a:rPr lang="es-VE" sz="1200" b="1" kern="1200" dirty="0" err="1" smtClean="0">
                <a:solidFill>
                  <a:schemeClr val="tx1"/>
                </a:solidFill>
                <a:effectLst/>
                <a:latin typeface="+mn-lt"/>
                <a:ea typeface="+mn-ea"/>
                <a:cs typeface="+mn-cs"/>
              </a:rPr>
              <a:t>implantable</a:t>
            </a:r>
            <a:r>
              <a:rPr lang="es-VE" sz="1200" b="1" kern="1200" dirty="0" smtClean="0">
                <a:solidFill>
                  <a:schemeClr val="tx1"/>
                </a:solidFill>
                <a:effectLst/>
                <a:latin typeface="+mn-lt"/>
                <a:ea typeface="+mn-ea"/>
                <a:cs typeface="+mn-cs"/>
              </a:rPr>
              <a:t> y el riesgo de accidente cerebrovascular.</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41</a:t>
            </a:fld>
            <a:endParaRPr lang="es-VE"/>
          </a:p>
        </p:txBody>
      </p:sp>
    </p:spTree>
    <p:extLst>
      <p:ext uri="{BB962C8B-B14F-4D97-AF65-F5344CB8AC3E}">
        <p14:creationId xmlns:p14="http://schemas.microsoft.com/office/powerpoint/2010/main" xmlns="" val="47378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VE" dirty="0"/>
          </a:p>
        </p:txBody>
      </p:sp>
    </p:spTree>
    <p:extLst>
      <p:ext uri="{BB962C8B-B14F-4D97-AF65-F5344CB8AC3E}">
        <p14:creationId xmlns="" xmlns:p14="http://schemas.microsoft.com/office/powerpoint/2010/main" val="419670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f391192_0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VE" dirty="0" smtClean="0"/>
              <a:t>A continuación tenemos una curva de supervivencia a través</a:t>
            </a:r>
            <a:r>
              <a:rPr lang="es-VE" baseline="0" dirty="0" smtClean="0"/>
              <a:t> de </a:t>
            </a:r>
            <a:r>
              <a:rPr lang="es-VE" dirty="0" smtClean="0"/>
              <a:t>curva de </a:t>
            </a:r>
            <a:r>
              <a:rPr lang="es-VE" dirty="0" err="1" smtClean="0"/>
              <a:t>kaplam</a:t>
            </a:r>
            <a:r>
              <a:rPr lang="es-VE" dirty="0" smtClean="0"/>
              <a:t> Meller donde tenemos en el eje de las Y  tenemos pacientes libre de eventos y en el eje de las X el seguimientos de estos pacientes expresados en meses.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VE" dirty="0" smtClean="0"/>
              <a:t>Desde el inicio</a:t>
            </a:r>
            <a:r>
              <a:rPr lang="es-VE" baseline="0" dirty="0" smtClean="0"/>
              <a:t> podemos ver como ambas líneas se separan desde el inicio y se mantiene separada hasta finalizar el seguimiento lo que </a:t>
            </a:r>
            <a:r>
              <a:rPr lang="es-VE" dirty="0" smtClean="0"/>
              <a:t>  nos permite estableces que los pacientes con salvas de </a:t>
            </a:r>
            <a:r>
              <a:rPr lang="es-VE" dirty="0" err="1" smtClean="0"/>
              <a:t>cap</a:t>
            </a:r>
            <a:r>
              <a:rPr lang="es-VE" baseline="0" dirty="0" smtClean="0"/>
              <a:t> tenían una menor sobrevida en comparación con los que no tenían </a:t>
            </a:r>
            <a:r>
              <a:rPr lang="es-VE" baseline="0" dirty="0" err="1" smtClean="0"/>
              <a:t>cap</a:t>
            </a:r>
            <a:r>
              <a:rPr lang="es-VE" baseline="0" dirty="0" smtClean="0"/>
              <a:t>   con un </a:t>
            </a:r>
            <a:r>
              <a:rPr lang="es-VE" baseline="0" dirty="0" err="1" smtClean="0"/>
              <a:t>valo</a:t>
            </a:r>
            <a:r>
              <a:rPr lang="es-VE" baseline="0" dirty="0" smtClean="0"/>
              <a:t> de p estadísticamente significativo y un HR QUE TOCA LA UNIDAD</a:t>
            </a:r>
            <a:endParaRPr dirty="0"/>
          </a:p>
        </p:txBody>
      </p:sp>
    </p:spTree>
    <p:extLst>
      <p:ext uri="{BB962C8B-B14F-4D97-AF65-F5344CB8AC3E}">
        <p14:creationId xmlns="" xmlns:p14="http://schemas.microsoft.com/office/powerpoint/2010/main" val="31718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smtClean="0"/>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6</a:t>
            </a:fld>
            <a:endParaRPr lang="es-VE"/>
          </a:p>
        </p:txBody>
      </p:sp>
    </p:spTree>
    <p:extLst>
      <p:ext uri="{BB962C8B-B14F-4D97-AF65-F5344CB8AC3E}">
        <p14:creationId xmlns:p14="http://schemas.microsoft.com/office/powerpoint/2010/main" xmlns="" val="243783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dirty="0" smtClean="0"/>
              <a:t>MODELO DE REGRESION  demuestra  el riesgo de </a:t>
            </a:r>
            <a:r>
              <a:rPr lang="es-VE" dirty="0" err="1" smtClean="0"/>
              <a:t>ecv</a:t>
            </a:r>
            <a:r>
              <a:rPr lang="es-VE" dirty="0" smtClean="0"/>
              <a:t> recurrente </a:t>
            </a:r>
            <a:r>
              <a:rPr lang="es-VE" dirty="0" err="1" smtClean="0"/>
              <a:t>ait</a:t>
            </a:r>
            <a:r>
              <a:rPr lang="es-VE" dirty="0" smtClean="0"/>
              <a:t> o</a:t>
            </a:r>
            <a:r>
              <a:rPr lang="es-VE" baseline="0" dirty="0" smtClean="0"/>
              <a:t> muerte en </a:t>
            </a:r>
            <a:r>
              <a:rPr lang="es-VE" baseline="0" dirty="0" err="1" smtClean="0"/>
              <a:t>relacion</a:t>
            </a:r>
            <a:r>
              <a:rPr lang="es-VE" baseline="0" dirty="0" smtClean="0"/>
              <a:t> con los paciente con salvas de </a:t>
            </a:r>
            <a:r>
              <a:rPr lang="es-VE" baseline="0" dirty="0" err="1" smtClean="0"/>
              <a:t>cap</a:t>
            </a:r>
            <a:r>
              <a:rPr lang="es-VE" baseline="0" dirty="0" smtClean="0"/>
              <a:t> y otros </a:t>
            </a:r>
            <a:r>
              <a:rPr lang="es-VE" baseline="0" dirty="0" err="1" smtClean="0"/>
              <a:t>factore</a:t>
            </a:r>
            <a:r>
              <a:rPr lang="es-VE" baseline="0" dirty="0" smtClean="0"/>
              <a:t> de riesgo</a:t>
            </a:r>
          </a:p>
          <a:p>
            <a:pPr marL="0" lvl="0" indent="0" algn="l" rtl="0">
              <a:spcBef>
                <a:spcPts val="0"/>
              </a:spcBef>
              <a:spcAft>
                <a:spcPts val="0"/>
              </a:spcAft>
              <a:buNone/>
            </a:pPr>
            <a:endParaRPr lang="es-VE" dirty="0" smtClean="0"/>
          </a:p>
          <a:p>
            <a:pPr marL="0" lvl="0" indent="0" algn="l" rtl="0">
              <a:spcBef>
                <a:spcPts val="0"/>
              </a:spcBef>
              <a:spcAft>
                <a:spcPts val="0"/>
              </a:spcAft>
              <a:buNone/>
            </a:pPr>
            <a:r>
              <a:rPr lang="es-VE" dirty="0" smtClean="0"/>
              <a:t>En el modelo crudo </a:t>
            </a:r>
          </a:p>
          <a:p>
            <a:pPr marL="0" lvl="0" indent="0" algn="l" rtl="0">
              <a:spcBef>
                <a:spcPts val="0"/>
              </a:spcBef>
              <a:spcAft>
                <a:spcPts val="0"/>
              </a:spcAft>
              <a:buNone/>
            </a:pPr>
            <a:r>
              <a:rPr lang="es-VE" dirty="0" smtClean="0"/>
              <a:t>Variable de salvas de extrasístoles</a:t>
            </a:r>
            <a:r>
              <a:rPr lang="es-VE" baseline="0" dirty="0" smtClean="0"/>
              <a:t> auriculares</a:t>
            </a:r>
          </a:p>
          <a:p>
            <a:pPr marL="0" lvl="0" indent="0" algn="l" rtl="0">
              <a:spcBef>
                <a:spcPts val="0"/>
              </a:spcBef>
              <a:spcAft>
                <a:spcPts val="0"/>
              </a:spcAft>
              <a:buNone/>
            </a:pPr>
            <a:r>
              <a:rPr lang="es-VE" baseline="0" dirty="0" smtClean="0"/>
              <a:t> se observo que los pacientes que presentaban salvas de </a:t>
            </a:r>
            <a:r>
              <a:rPr lang="es-VE" baseline="0" dirty="0" err="1" smtClean="0"/>
              <a:t>cap</a:t>
            </a:r>
            <a:r>
              <a:rPr lang="es-VE" baseline="0" dirty="0" smtClean="0"/>
              <a:t> tenían 1,63 mayor  riesgo de presentar el punto final combinado que los pacientes que no presentaban  salvas de extrasístoles auriculares en un periodo de seguimiento de 4 años</a:t>
            </a:r>
          </a:p>
          <a:p>
            <a:pPr marL="0" lvl="0" indent="0" algn="l" rtl="0">
              <a:spcBef>
                <a:spcPts val="0"/>
              </a:spcBef>
              <a:spcAft>
                <a:spcPts val="0"/>
              </a:spcAft>
              <a:buNone/>
            </a:pPr>
            <a:r>
              <a:rPr lang="es-VE" baseline="0" dirty="0" smtClean="0"/>
              <a:t>Modelo ajustado  </a:t>
            </a:r>
            <a:r>
              <a:rPr lang="es-VE" baseline="0" dirty="0" err="1" smtClean="0"/>
              <a:t>carcteristicas</a:t>
            </a:r>
            <a:r>
              <a:rPr lang="es-VE" baseline="0" dirty="0" smtClean="0"/>
              <a:t> basales y </a:t>
            </a:r>
            <a:r>
              <a:rPr lang="es-VE" baseline="0" dirty="0" err="1" smtClean="0"/>
              <a:t>estratificaion</a:t>
            </a:r>
            <a:r>
              <a:rPr lang="es-VE" baseline="0" dirty="0" smtClean="0"/>
              <a:t> por la </a:t>
            </a:r>
            <a:r>
              <a:rPr lang="es-VE" baseline="0" dirty="0" err="1" smtClean="0"/>
              <a:t>sss</a:t>
            </a:r>
            <a:r>
              <a:rPr lang="es-VE" baseline="0" dirty="0" smtClean="0"/>
              <a:t> y el punto final combinado y la </a:t>
            </a:r>
            <a:r>
              <a:rPr lang="es-VE" baseline="0" dirty="0" err="1" smtClean="0"/>
              <a:t>sss</a:t>
            </a:r>
            <a:r>
              <a:rPr lang="es-VE" baseline="0" dirty="0" smtClean="0"/>
              <a:t> grupos de sex edad y </a:t>
            </a:r>
            <a:r>
              <a:rPr lang="es-VE" baseline="0" dirty="0" err="1" smtClean="0"/>
              <a:t>ecv</a:t>
            </a:r>
            <a:r>
              <a:rPr lang="es-VE" baseline="0" dirty="0" smtClean="0"/>
              <a:t> previo</a:t>
            </a:r>
          </a:p>
          <a:p>
            <a:pPr marL="0" lvl="0" indent="0" algn="l" rtl="0">
              <a:spcBef>
                <a:spcPts val="0"/>
              </a:spcBef>
              <a:spcAft>
                <a:spcPts val="0"/>
              </a:spcAft>
              <a:buNone/>
            </a:pPr>
            <a:r>
              <a:rPr lang="es-VE" baseline="0" dirty="0" smtClean="0"/>
              <a:t>Donde se evidencia que a </a:t>
            </a:r>
            <a:r>
              <a:rPr lang="es-VE" baseline="0" dirty="0" err="1" smtClean="0"/>
              <a:t>ayor</a:t>
            </a:r>
            <a:r>
              <a:rPr lang="es-VE" baseline="0" dirty="0" smtClean="0"/>
              <a:t> edad no precisan punto de corte mayor es el riesgo de presentar el </a:t>
            </a:r>
            <a:r>
              <a:rPr lang="es-VE" baseline="0" dirty="0" err="1" smtClean="0"/>
              <a:t>pfc</a:t>
            </a:r>
            <a:r>
              <a:rPr lang="es-VE" baseline="0" dirty="0" smtClean="0"/>
              <a:t> en un periodo de tiempo de 4 años de seguimiento </a:t>
            </a:r>
          </a:p>
          <a:p>
            <a:pPr marL="0" lvl="0" indent="0" algn="l" rtl="0">
              <a:spcBef>
                <a:spcPts val="0"/>
              </a:spcBef>
              <a:spcAft>
                <a:spcPts val="0"/>
              </a:spcAft>
              <a:buNone/>
            </a:pPr>
            <a:endParaRPr lang="es-VE" baseline="0" dirty="0" smtClean="0"/>
          </a:p>
          <a:p>
            <a:pPr marL="0" lvl="0" indent="0" algn="l" rtl="0">
              <a:spcBef>
                <a:spcPts val="0"/>
              </a:spcBef>
              <a:spcAft>
                <a:spcPts val="0"/>
              </a:spcAft>
              <a:buNone/>
            </a:pPr>
            <a:r>
              <a:rPr lang="es-VE" baseline="0" dirty="0" err="1" smtClean="0"/>
              <a:t>Utlimo</a:t>
            </a:r>
            <a:r>
              <a:rPr lang="es-VE" baseline="0" dirty="0" smtClean="0"/>
              <a:t> modelo incluye solo a pacientes con leve y moderado  según la </a:t>
            </a:r>
            <a:r>
              <a:rPr lang="es-VE" baseline="0" dirty="0" err="1" smtClean="0"/>
              <a:t>sss</a:t>
            </a:r>
            <a:r>
              <a:rPr lang="es-VE" baseline="0" dirty="0" smtClean="0"/>
              <a:t> y se ajusto por edad y </a:t>
            </a:r>
            <a:r>
              <a:rPr lang="es-VE" baseline="0" dirty="0" err="1" smtClean="0"/>
              <a:t>ecv</a:t>
            </a:r>
            <a:r>
              <a:rPr lang="es-VE" baseline="0" dirty="0" smtClean="0"/>
              <a:t> previo }</a:t>
            </a:r>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009405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La relación entre la carga diaria de </a:t>
            </a:r>
            <a:r>
              <a:rPr lang="es-VE" sz="1200" b="1" kern="1200" dirty="0" err="1" smtClean="0">
                <a:solidFill>
                  <a:schemeClr val="tx1"/>
                </a:solidFill>
                <a:effectLst/>
                <a:latin typeface="+mn-lt"/>
                <a:ea typeface="+mn-ea"/>
                <a:cs typeface="+mn-cs"/>
              </a:rPr>
              <a:t>taquiarritmia</a:t>
            </a:r>
            <a:r>
              <a:rPr lang="es-VE" sz="1200" b="1" kern="1200" dirty="0" smtClean="0">
                <a:solidFill>
                  <a:schemeClr val="tx1"/>
                </a:solidFill>
                <a:effectLst/>
                <a:latin typeface="+mn-lt"/>
                <a:ea typeface="+mn-ea"/>
                <a:cs typeface="+mn-cs"/>
              </a:rPr>
              <a:t> auricular por diagnóstico de dispositivo </a:t>
            </a:r>
            <a:r>
              <a:rPr lang="es-VE" sz="1200" b="1" kern="1200" dirty="0" err="1" smtClean="0">
                <a:solidFill>
                  <a:schemeClr val="tx1"/>
                </a:solidFill>
                <a:effectLst/>
                <a:latin typeface="+mn-lt"/>
                <a:ea typeface="+mn-ea"/>
                <a:cs typeface="+mn-cs"/>
              </a:rPr>
              <a:t>implantable</a:t>
            </a:r>
            <a:r>
              <a:rPr lang="es-VE" sz="1200" b="1" kern="1200" dirty="0" smtClean="0">
                <a:solidFill>
                  <a:schemeClr val="tx1"/>
                </a:solidFill>
                <a:effectLst/>
                <a:latin typeface="+mn-lt"/>
                <a:ea typeface="+mn-ea"/>
                <a:cs typeface="+mn-cs"/>
              </a:rPr>
              <a:t> y el riesgo de accidente cerebrovascular.</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53</a:t>
            </a:fld>
            <a:endParaRPr lang="es-VE"/>
          </a:p>
        </p:txBody>
      </p:sp>
    </p:spTree>
    <p:extLst>
      <p:ext uri="{BB962C8B-B14F-4D97-AF65-F5344CB8AC3E}">
        <p14:creationId xmlns:p14="http://schemas.microsoft.com/office/powerpoint/2010/main" xmlns="" val="473784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55</a:t>
            </a:fld>
            <a:endParaRPr lang="en-US"/>
          </a:p>
        </p:txBody>
      </p:sp>
    </p:spTree>
    <p:extLst>
      <p:ext uri="{BB962C8B-B14F-4D97-AF65-F5344CB8AC3E}">
        <p14:creationId xmlns="" xmlns:p14="http://schemas.microsoft.com/office/powerpoint/2010/main" val="175875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56</a:t>
            </a:fld>
            <a:endParaRPr lang="en-US"/>
          </a:p>
        </p:txBody>
      </p:sp>
    </p:spTree>
    <p:extLst>
      <p:ext uri="{BB962C8B-B14F-4D97-AF65-F5344CB8AC3E}">
        <p14:creationId xmlns="" xmlns:p14="http://schemas.microsoft.com/office/powerpoint/2010/main" val="182643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datos se agruparon utilizando un modelo de efectos aleatorios y se informaron como OR con sus intervalos de confianza (IC) del 95%. </a:t>
            </a:r>
            <a:r>
              <a:rPr lang="es-ES" sz="1200" b="1" kern="1200" dirty="0">
                <a:solidFill>
                  <a:schemeClr val="tx1"/>
                </a:solidFill>
                <a:effectLst/>
                <a:latin typeface="+mn-lt"/>
                <a:ea typeface="+mn-ea"/>
                <a:cs typeface="+mn-cs"/>
              </a:rPr>
              <a:t>La heterogeneidad</a:t>
            </a:r>
            <a:r>
              <a:rPr lang="es-ES" sz="1200" kern="1200" dirty="0">
                <a:solidFill>
                  <a:schemeClr val="tx1"/>
                </a:solidFill>
                <a:effectLst/>
                <a:latin typeface="+mn-lt"/>
                <a:ea typeface="+mn-ea"/>
                <a:cs typeface="+mn-cs"/>
              </a:rPr>
              <a:t> se basó en la prueba estadística I2 con un valor de I2 de b 25% considerado baja heterogeneidad, 25% a 50% moderado, y un valor de N50% de heterogeneidad sustancial. Las parcelas de embudo se construyeron e inspeccionaron visualmente para evidencia de el sesgo de publicación. </a:t>
            </a:r>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58</a:t>
            </a:fld>
            <a:endParaRPr lang="en-US"/>
          </a:p>
        </p:txBody>
      </p:sp>
    </p:spTree>
    <p:extLst>
      <p:ext uri="{BB962C8B-B14F-4D97-AF65-F5344CB8AC3E}">
        <p14:creationId xmlns="" xmlns:p14="http://schemas.microsoft.com/office/powerpoint/2010/main" val="572559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b="0" baseline="0" dirty="0"/>
          </a:p>
          <a:p>
            <a:endParaRPr lang="es-US" b="0" baseline="0" dirty="0"/>
          </a:p>
          <a:p>
            <a:endParaRPr lang="es-US" b="0" baseline="0" dirty="0"/>
          </a:p>
          <a:p>
            <a:endParaRPr lang="es-US" b="0" baseline="0" dirty="0"/>
          </a:p>
          <a:p>
            <a:endParaRPr lang="es-US" b="0" baseline="0" dirty="0"/>
          </a:p>
          <a:p>
            <a:endParaRPr lang="es-US" b="1"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59</a:t>
            </a:fld>
            <a:endParaRPr lang="en-US"/>
          </a:p>
        </p:txBody>
      </p:sp>
    </p:spTree>
    <p:extLst>
      <p:ext uri="{BB962C8B-B14F-4D97-AF65-F5344CB8AC3E}">
        <p14:creationId xmlns="" xmlns:p14="http://schemas.microsoft.com/office/powerpoint/2010/main" val="353598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60</a:t>
            </a:fld>
            <a:endParaRPr lang="en-US"/>
          </a:p>
        </p:txBody>
      </p:sp>
    </p:spTree>
    <p:extLst>
      <p:ext uri="{BB962C8B-B14F-4D97-AF65-F5344CB8AC3E}">
        <p14:creationId xmlns="" xmlns:p14="http://schemas.microsoft.com/office/powerpoint/2010/main" val="323983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61</a:t>
            </a:fld>
            <a:endParaRPr lang="en-US"/>
          </a:p>
        </p:txBody>
      </p:sp>
    </p:spTree>
    <p:extLst>
      <p:ext uri="{BB962C8B-B14F-4D97-AF65-F5344CB8AC3E}">
        <p14:creationId xmlns="" xmlns:p14="http://schemas.microsoft.com/office/powerpoint/2010/main" val="4064848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62</a:t>
            </a:fld>
            <a:endParaRPr lang="en-US"/>
          </a:p>
        </p:txBody>
      </p:sp>
    </p:spTree>
    <p:extLst>
      <p:ext uri="{BB962C8B-B14F-4D97-AF65-F5344CB8AC3E}">
        <p14:creationId xmlns="" xmlns:p14="http://schemas.microsoft.com/office/powerpoint/2010/main" val="1164163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63</a:t>
            </a:fld>
            <a:endParaRPr lang="en-US"/>
          </a:p>
        </p:txBody>
      </p:sp>
    </p:spTree>
    <p:extLst>
      <p:ext uri="{BB962C8B-B14F-4D97-AF65-F5344CB8AC3E}">
        <p14:creationId xmlns="" xmlns:p14="http://schemas.microsoft.com/office/powerpoint/2010/main" val="116978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effectLst/>
                <a:latin typeface="+mn-lt"/>
                <a:ea typeface="+mn-ea"/>
                <a:cs typeface="+mn-cs"/>
              </a:rPr>
              <a:t>estudio de cohorte prospectivo y observacional diseñado para evaluar la relación entre el riesgo de ET y la carga de TA / FA detectada por dispositivos capaces de monitorizar el ritmo cardíaco de manera continua. Los pacientes con consentimiento se incluyeron si tenían una indicación de clase I / II establecida para un dispositivo de ritmo cardiaco </a:t>
            </a:r>
            <a:r>
              <a:rPr lang="es-VE" sz="1200" kern="1200" dirty="0" err="1" smtClean="0">
                <a:solidFill>
                  <a:schemeClr val="tx1"/>
                </a:solidFill>
                <a:effectLst/>
                <a:latin typeface="+mn-lt"/>
                <a:ea typeface="+mn-ea"/>
                <a:cs typeface="+mn-cs"/>
              </a:rPr>
              <a:t>implantable</a:t>
            </a:r>
            <a:r>
              <a:rPr lang="es-VE" sz="1200" kern="1200" dirty="0" smtClean="0">
                <a:solidFill>
                  <a:schemeClr val="tx1"/>
                </a:solidFill>
                <a:effectLst/>
                <a:latin typeface="+mn-lt"/>
                <a:ea typeface="+mn-ea"/>
                <a:cs typeface="+mn-cs"/>
              </a:rPr>
              <a:t> capaz de controlar a largo plazo la carga de TA / FA y 1 o más factores de riesgo de accidente cerebrovascular basados ​​en las directrices de 2001 vigentes en el momento en que comenzó el estudio (incluidos los antecedentes de insuficiencia cardíaca congestiva o hipertensión, mayores de 65 años de edad, portadores de diabetes mellitus o accidente cerebrovascular previo / ataque isquémico transitorio [AIT]).</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Los pacientes sin antecedentes de FA y sin nuevos AT / AF detectados por el dispositivo durante el primer año de seguimiento fueron censurados después de 1 año como parte del plan de análisis original. Continuamos el seguimiento de los pacientes que tenían antecedentes de fibrilación auricular y los pacientes sin antecedentes de fibrilación auricular que presentaban nuevos AT / FA detectados en el dispositivo durante el primer año de seguimiento.</a:t>
            </a:r>
            <a:endParaRPr lang="es-VE" dirty="0"/>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7</a:t>
            </a:fld>
            <a:endParaRPr lang="es-VE"/>
          </a:p>
        </p:txBody>
      </p:sp>
    </p:spTree>
    <p:extLst>
      <p:ext uri="{BB962C8B-B14F-4D97-AF65-F5344CB8AC3E}">
        <p14:creationId xmlns:p14="http://schemas.microsoft.com/office/powerpoint/2010/main" xmlns="" val="2686245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64</a:t>
            </a:fld>
            <a:endParaRPr lang="en-US"/>
          </a:p>
        </p:txBody>
      </p:sp>
    </p:spTree>
    <p:extLst>
      <p:ext uri="{BB962C8B-B14F-4D97-AF65-F5344CB8AC3E}">
        <p14:creationId xmlns="" xmlns:p14="http://schemas.microsoft.com/office/powerpoint/2010/main" val="311315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a:ln w="76200"/>
              <a:effectLst>
                <a:glow rad="63500">
                  <a:schemeClr val="bg1">
                    <a:alpha val="40000"/>
                  </a:schemeClr>
                </a:glow>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US" dirty="0"/>
          </a:p>
        </p:txBody>
      </p:sp>
      <p:sp>
        <p:nvSpPr>
          <p:cNvPr id="4" name="Marcador de número de diapositiva 3"/>
          <p:cNvSpPr>
            <a:spLocks noGrp="1"/>
          </p:cNvSpPr>
          <p:nvPr>
            <p:ph type="sldNum" sz="quarter" idx="10"/>
          </p:nvPr>
        </p:nvSpPr>
        <p:spPr/>
        <p:txBody>
          <a:bodyPr/>
          <a:lstStyle/>
          <a:p>
            <a:fld id="{D13C0FDF-2532-4539-A0FE-9CB11787D84E}" type="slidenum">
              <a:rPr lang="en-US" smtClean="0"/>
              <a:pPr/>
              <a:t>65</a:t>
            </a:fld>
            <a:endParaRPr lang="en-US"/>
          </a:p>
        </p:txBody>
      </p:sp>
    </p:spTree>
    <p:extLst>
      <p:ext uri="{BB962C8B-B14F-4D97-AF65-F5344CB8AC3E}">
        <p14:creationId xmlns="" xmlns:p14="http://schemas.microsoft.com/office/powerpoint/2010/main" val="269834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14</a:t>
            </a:fld>
            <a:endParaRPr lang="es-VE"/>
          </a:p>
        </p:txBody>
      </p:sp>
    </p:spTree>
    <p:extLst>
      <p:ext uri="{BB962C8B-B14F-4D97-AF65-F5344CB8AC3E}">
        <p14:creationId xmlns="" xmlns:p14="http://schemas.microsoft.com/office/powerpoint/2010/main" val="224037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La relación entre la carga diaria de </a:t>
            </a:r>
            <a:r>
              <a:rPr lang="es-VE" sz="1200" b="1" kern="1200" dirty="0" err="1" smtClean="0">
                <a:solidFill>
                  <a:schemeClr val="tx1"/>
                </a:solidFill>
                <a:effectLst/>
                <a:latin typeface="+mn-lt"/>
                <a:ea typeface="+mn-ea"/>
                <a:cs typeface="+mn-cs"/>
              </a:rPr>
              <a:t>taquiarritmia</a:t>
            </a:r>
            <a:r>
              <a:rPr lang="es-VE" sz="1200" b="1" kern="1200" dirty="0" smtClean="0">
                <a:solidFill>
                  <a:schemeClr val="tx1"/>
                </a:solidFill>
                <a:effectLst/>
                <a:latin typeface="+mn-lt"/>
                <a:ea typeface="+mn-ea"/>
                <a:cs typeface="+mn-cs"/>
              </a:rPr>
              <a:t> auricular por diagnóstico de dispositivo </a:t>
            </a:r>
            <a:r>
              <a:rPr lang="es-VE" sz="1200" b="1" kern="1200" dirty="0" err="1" smtClean="0">
                <a:solidFill>
                  <a:schemeClr val="tx1"/>
                </a:solidFill>
                <a:effectLst/>
                <a:latin typeface="+mn-lt"/>
                <a:ea typeface="+mn-ea"/>
                <a:cs typeface="+mn-cs"/>
              </a:rPr>
              <a:t>implantable</a:t>
            </a:r>
            <a:r>
              <a:rPr lang="es-VE" sz="1200" b="1" kern="1200" dirty="0" smtClean="0">
                <a:solidFill>
                  <a:schemeClr val="tx1"/>
                </a:solidFill>
                <a:effectLst/>
                <a:latin typeface="+mn-lt"/>
                <a:ea typeface="+mn-ea"/>
                <a:cs typeface="+mn-cs"/>
              </a:rPr>
              <a:t> y el riesgo de accidente cerebrovascular.</a:t>
            </a:r>
            <a:endParaRPr lang="es-VE"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019607F0-D0E9-4781-89C0-63113462071A}" type="slidenum">
              <a:rPr lang="es-VE" smtClean="0"/>
              <a:pPr/>
              <a:t>17</a:t>
            </a:fld>
            <a:endParaRPr lang="es-VE"/>
          </a:p>
        </p:txBody>
      </p:sp>
    </p:spTree>
    <p:extLst>
      <p:ext uri="{BB962C8B-B14F-4D97-AF65-F5344CB8AC3E}">
        <p14:creationId xmlns:p14="http://schemas.microsoft.com/office/powerpoint/2010/main" xmlns="" val="47378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VE" altLang="es-ES" smtClean="0"/>
          </a:p>
        </p:txBody>
      </p:sp>
      <p:sp>
        <p:nvSpPr>
          <p:cNvPr id="41988" name="3 Marcador de número de diapositiva"/>
          <p:cNvSpPr>
            <a:spLocks noGrp="1"/>
          </p:cNvSpPr>
          <p:nvPr>
            <p:ph type="sldNum" sz="quarter" idx="5"/>
          </p:nvPr>
        </p:nvSpPr>
        <p:spPr bwMode="auto">
          <a:noFill/>
          <a:ln>
            <a:miter lim="800000"/>
            <a:headEnd/>
            <a:tailEnd/>
          </a:ln>
        </p:spPr>
        <p:txBody>
          <a:bodyPr/>
          <a:lstStyle/>
          <a:p>
            <a:fld id="{BEF33773-19F8-4E72-BFB0-90DC48EF1233}" type="slidenum">
              <a:rPr lang="es-VE" altLang="es-ES" smtClean="0"/>
              <a:pPr/>
              <a:t>18</a:t>
            </a:fld>
            <a:endParaRPr lang="es-VE"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VE" altLang="es-VE" smtClean="0"/>
          </a:p>
        </p:txBody>
      </p:sp>
      <p:sp>
        <p:nvSpPr>
          <p:cNvPr id="43012" name="3 Marcador de número de diapositiva"/>
          <p:cNvSpPr>
            <a:spLocks noGrp="1"/>
          </p:cNvSpPr>
          <p:nvPr>
            <p:ph type="sldNum" sz="quarter" idx="5"/>
          </p:nvPr>
        </p:nvSpPr>
        <p:spPr bwMode="auto">
          <a:noFill/>
          <a:ln>
            <a:miter lim="800000"/>
            <a:headEnd/>
            <a:tailEnd/>
          </a:ln>
        </p:spPr>
        <p:txBody>
          <a:bodyPr/>
          <a:lstStyle/>
          <a:p>
            <a:fld id="{2B9198E5-6A9F-452B-9A5A-66308F3E0540}" type="slidenum">
              <a:rPr lang="es-VE" altLang="es-VE" smtClean="0"/>
              <a:pPr/>
              <a:t>19</a:t>
            </a:fld>
            <a:endParaRPr lang="es-VE" altLang="es-V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VE" altLang="es-ES" smtClean="0"/>
          </a:p>
        </p:txBody>
      </p:sp>
      <p:sp>
        <p:nvSpPr>
          <p:cNvPr id="44036" name="3 Marcador de número de diapositiva"/>
          <p:cNvSpPr>
            <a:spLocks noGrp="1"/>
          </p:cNvSpPr>
          <p:nvPr>
            <p:ph type="sldNum" sz="quarter" idx="5"/>
          </p:nvPr>
        </p:nvSpPr>
        <p:spPr bwMode="auto">
          <a:noFill/>
          <a:ln>
            <a:miter lim="800000"/>
            <a:headEnd/>
            <a:tailEnd/>
          </a:ln>
        </p:spPr>
        <p:txBody>
          <a:bodyPr/>
          <a:lstStyle/>
          <a:p>
            <a:fld id="{A0B6E580-C76C-4084-983E-0FF03F1AB809}" type="slidenum">
              <a:rPr lang="es-VE" altLang="es-ES" smtClean="0"/>
              <a:pPr/>
              <a:t>20</a:t>
            </a:fld>
            <a:endParaRPr lang="es-VE"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VE" altLang="es-ES" smtClean="0"/>
          </a:p>
        </p:txBody>
      </p:sp>
      <p:sp>
        <p:nvSpPr>
          <p:cNvPr id="47108" name="3 Marcador de número de diapositiva"/>
          <p:cNvSpPr>
            <a:spLocks noGrp="1"/>
          </p:cNvSpPr>
          <p:nvPr>
            <p:ph type="sldNum" sz="quarter" idx="5"/>
          </p:nvPr>
        </p:nvSpPr>
        <p:spPr bwMode="auto">
          <a:noFill/>
          <a:ln>
            <a:miter lim="800000"/>
            <a:headEnd/>
            <a:tailEnd/>
          </a:ln>
        </p:spPr>
        <p:txBody>
          <a:bodyPr/>
          <a:lstStyle/>
          <a:p>
            <a:fld id="{7FBB4A61-0815-46EE-BB77-AD1E2C28AAA1}" type="slidenum">
              <a:rPr lang="es-VE" altLang="es-ES" smtClean="0"/>
              <a:pPr/>
              <a:t>21</a:t>
            </a:fld>
            <a:endParaRPr lang="es-VE"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de Image and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8492660" y="431804"/>
            <a:ext cx="379721" cy="365125"/>
          </a:xfrm>
        </p:spPr>
        <p:txBody>
          <a:bodyPr/>
          <a:lstStyle/>
          <a:p>
            <a:fld id="{FADD65F2-3061-4838-8922-F719F7BAC906}" type="slidenum">
              <a:rPr lang="ja-JP" altLang="en-US" smtClean="0"/>
              <a:pPr/>
              <a:t>‹Nº›</a:t>
            </a:fld>
            <a:endParaRPr lang="ja-JP" altLang="en-US" dirty="0"/>
          </a:p>
        </p:txBody>
      </p:sp>
      <p:sp>
        <p:nvSpPr>
          <p:cNvPr id="7" name="テキスト プレースホルダー 5"/>
          <p:cNvSpPr>
            <a:spLocks noGrp="1"/>
          </p:cNvSpPr>
          <p:nvPr>
            <p:ph type="body" sz="quarter" idx="13" hasCustomPrompt="1"/>
          </p:nvPr>
        </p:nvSpPr>
        <p:spPr>
          <a:xfrm>
            <a:off x="447200" y="1073153"/>
            <a:ext cx="8249599" cy="431795"/>
          </a:xfrm>
        </p:spPr>
        <p:txBody>
          <a:bodyPr anchor="t">
            <a:noAutofit/>
          </a:bodyPr>
          <a:lstStyle>
            <a:lvl1pPr algn="ctr">
              <a:defRPr sz="16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8" name="正方形/長方形 7"/>
          <p:cNvSpPr/>
          <p:nvPr userDrawn="1"/>
        </p:nvSpPr>
        <p:spPr>
          <a:xfrm>
            <a:off x="-21767" y="1543051"/>
            <a:ext cx="9196403" cy="3495675"/>
          </a:xfrm>
          <a:prstGeom prst="rect">
            <a:avLst/>
          </a:prstGeom>
          <a:blipFill dpi="0" rotWithShape="1">
            <a:blip r:embed="rId2"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solidFill>
                <a:schemeClr val="bg1"/>
              </a:solidFill>
            </a:endParaRPr>
          </a:p>
        </p:txBody>
      </p:sp>
      <p:cxnSp>
        <p:nvCxnSpPr>
          <p:cNvPr id="9" name="直線コネクタ 8"/>
          <p:cNvCxnSpPr/>
          <p:nvPr userDrawn="1"/>
        </p:nvCxnSpPr>
        <p:spPr>
          <a:xfrm>
            <a:off x="0" y="1654628"/>
            <a:ext cx="91440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0" y="4920342"/>
            <a:ext cx="91440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12"/>
          <p:cNvSpPr>
            <a:spLocks noGrp="1"/>
          </p:cNvSpPr>
          <p:nvPr>
            <p:ph type="pic" sz="quarter" idx="14" hasCustomPrompt="1"/>
          </p:nvPr>
        </p:nvSpPr>
        <p:spPr>
          <a:xfrm>
            <a:off x="0" y="1733021"/>
            <a:ext cx="9144000" cy="3115733"/>
          </a:xfrm>
          <a:effectLst>
            <a:innerShdw blurRad="114300">
              <a:prstClr val="black"/>
            </a:innerShdw>
          </a:effectLst>
        </p:spPr>
        <p:txBody>
          <a:bodyPr>
            <a:normAutofit/>
          </a:bodyPr>
          <a:lstStyle>
            <a:lvl1pPr>
              <a:defRPr sz="1100">
                <a:solidFill>
                  <a:schemeClr val="bg2"/>
                </a:solidFill>
              </a:defRPr>
            </a:lvl1pPr>
          </a:lstStyle>
          <a:p>
            <a:r>
              <a:rPr kumimoji="1" lang="en-US" altLang="ja-JP" dirty="0"/>
              <a:t>Add an image</a:t>
            </a:r>
            <a:endParaRPr kumimoji="1" lang="ja-JP" altLang="en-US" dirty="0"/>
          </a:p>
        </p:txBody>
      </p:sp>
      <p:sp>
        <p:nvSpPr>
          <p:cNvPr id="15" name="テキスト プレースホルダー 5"/>
          <p:cNvSpPr>
            <a:spLocks noGrp="1"/>
          </p:cNvSpPr>
          <p:nvPr>
            <p:ph type="body" sz="quarter" idx="12" hasCustomPrompt="1"/>
          </p:nvPr>
        </p:nvSpPr>
        <p:spPr>
          <a:xfrm>
            <a:off x="568623" y="5109029"/>
            <a:ext cx="8006754" cy="996647"/>
          </a:xfrm>
        </p:spPr>
        <p:txBody>
          <a:bodyPr anchor="ctr">
            <a:normAutofit/>
          </a:bodyPr>
          <a:lstStyle>
            <a:lvl1pPr algn="ctr">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5" hasCustomPrompt="1"/>
          </p:nvPr>
        </p:nvSpPr>
        <p:spPr>
          <a:xfrm>
            <a:off x="0" y="4342228"/>
            <a:ext cx="9144000" cy="506526"/>
          </a:xfrm>
          <a:blipFill dpi="0" rotWithShape="0">
            <a:blip r:embed="rId3" cstate="print">
              <a:alphaModFix amt="50000"/>
            </a:blip>
            <a:srcRect/>
            <a:tile tx="0" ty="0" sx="100000" sy="100000" flip="none" algn="tl"/>
          </a:blipFill>
        </p:spPr>
        <p:txBody>
          <a:bodyPr anchor="ctr">
            <a:noAutofit/>
          </a:bodyPr>
          <a:lstStyle>
            <a:lvl1pPr algn="ctr">
              <a:defRPr sz="22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 xmlns:p14="http://schemas.microsoft.com/office/powerpoint/2010/main" val="23987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22" presetClass="entr" presetSubtype="8"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2"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1000"/>
                                        <p:tgtEl>
                                          <p:spTgt spid="1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par>
                          <p:cTn id="25" fill="hold">
                            <p:stCondLst>
                              <p:cond delay="2000"/>
                            </p:stCondLst>
                            <p:childTnLst>
                              <p:par>
                                <p:cTn id="26" presetID="2" presetClass="entr" presetSubtype="4" decel="100000" fill="hold" grpId="0" nodeType="afterEffect">
                                  <p:stCondLst>
                                    <p:cond delay="50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15" grpId="0" build="p">
        <p:tmplLst>
          <p:tmpl lvl="1">
            <p:tnLst>
              <p:par>
                <p:cTn presetID="2" presetClass="entr" presetSubtype="4"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Icons, Captions and Description">
    <p:spTree>
      <p:nvGrpSpPr>
        <p:cNvPr id="1" name=""/>
        <p:cNvGrpSpPr/>
        <p:nvPr/>
      </p:nvGrpSpPr>
      <p:grpSpPr>
        <a:xfrm>
          <a:off x="0" y="0"/>
          <a:ext cx="0" cy="0"/>
          <a:chOff x="0" y="0"/>
          <a:chExt cx="0" cy="0"/>
        </a:xfrm>
      </p:grpSpPr>
      <p:grpSp>
        <p:nvGrpSpPr>
          <p:cNvPr id="2" name="グループ化 4"/>
          <p:cNvGrpSpPr/>
          <p:nvPr userDrawn="1"/>
        </p:nvGrpSpPr>
        <p:grpSpPr>
          <a:xfrm rot="16200000">
            <a:off x="-457391" y="2905274"/>
            <a:ext cx="3611035" cy="1216867"/>
            <a:chOff x="7280704" y="865019"/>
            <a:chExt cx="2002458" cy="899889"/>
          </a:xfrm>
        </p:grpSpPr>
        <p:sp>
          <p:nvSpPr>
            <p:cNvPr id="6"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2"/>
          <p:cNvGrpSpPr/>
          <p:nvPr userDrawn="1"/>
        </p:nvGrpSpPr>
        <p:grpSpPr>
          <a:xfrm rot="16200000">
            <a:off x="1154546" y="2905274"/>
            <a:ext cx="3611035" cy="1216867"/>
            <a:chOff x="7280704" y="865019"/>
            <a:chExt cx="2002458" cy="899889"/>
          </a:xfrm>
        </p:grpSpPr>
        <p:sp>
          <p:nvSpPr>
            <p:cNvPr id="24"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29"/>
          <p:cNvGrpSpPr/>
          <p:nvPr userDrawn="1"/>
        </p:nvGrpSpPr>
        <p:grpSpPr>
          <a:xfrm rot="16200000">
            <a:off x="2766482" y="2905273"/>
            <a:ext cx="3611035" cy="1216867"/>
            <a:chOff x="7280704" y="865019"/>
            <a:chExt cx="2002458" cy="899889"/>
          </a:xfrm>
        </p:grpSpPr>
        <p:sp>
          <p:nvSpPr>
            <p:cNvPr id="31"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36"/>
          <p:cNvGrpSpPr/>
          <p:nvPr userDrawn="1"/>
        </p:nvGrpSpPr>
        <p:grpSpPr>
          <a:xfrm rot="16200000">
            <a:off x="4378418" y="2905274"/>
            <a:ext cx="3611035" cy="1216867"/>
            <a:chOff x="7280704" y="865019"/>
            <a:chExt cx="2002458" cy="899889"/>
          </a:xfrm>
        </p:grpSpPr>
        <p:sp>
          <p:nvSpPr>
            <p:cNvPr id="3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43"/>
          <p:cNvGrpSpPr/>
          <p:nvPr userDrawn="1"/>
        </p:nvGrpSpPr>
        <p:grpSpPr>
          <a:xfrm rot="16200000">
            <a:off x="5990355" y="2905274"/>
            <a:ext cx="3611035" cy="1216867"/>
            <a:chOff x="7280704" y="865019"/>
            <a:chExt cx="2002458" cy="899889"/>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49"/>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userDrawn="1"/>
        </p:nvSpPr>
        <p:spPr>
          <a:xfrm>
            <a:off x="-21099" y="-28136"/>
            <a:ext cx="9185439" cy="3732627"/>
          </a:xfrm>
          <a:custGeom>
            <a:avLst/>
            <a:gdLst>
              <a:gd name="connsiteX0" fmla="*/ 0 w 18360000"/>
              <a:gd name="connsiteY0" fmla="*/ 0 h 4431323"/>
              <a:gd name="connsiteX1" fmla="*/ 18360000 w 18360000"/>
              <a:gd name="connsiteY1" fmla="*/ 0 h 4431323"/>
              <a:gd name="connsiteX2" fmla="*/ 18360000 w 18360000"/>
              <a:gd name="connsiteY2" fmla="*/ 4431323 h 4431323"/>
              <a:gd name="connsiteX3" fmla="*/ 0 w 18360000"/>
              <a:gd name="connsiteY3" fmla="*/ 4431323 h 4431323"/>
              <a:gd name="connsiteX4" fmla="*/ 0 w 18360000"/>
              <a:gd name="connsiteY4" fmla="*/ 0 h 4431323"/>
              <a:gd name="connsiteX0" fmla="*/ 14067 w 18374067"/>
              <a:gd name="connsiteY0" fmla="*/ 0 h 5598941"/>
              <a:gd name="connsiteX1" fmla="*/ 18374067 w 18374067"/>
              <a:gd name="connsiteY1" fmla="*/ 0 h 5598941"/>
              <a:gd name="connsiteX2" fmla="*/ 18374067 w 18374067"/>
              <a:gd name="connsiteY2" fmla="*/ 4431323 h 5598941"/>
              <a:gd name="connsiteX3" fmla="*/ 0 w 18374067"/>
              <a:gd name="connsiteY3" fmla="*/ 5598941 h 5598941"/>
              <a:gd name="connsiteX4" fmla="*/ 14067 w 18374067"/>
              <a:gd name="connsiteY4" fmla="*/ 0 h 559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4067" h="5598941">
                <a:moveTo>
                  <a:pt x="14067" y="0"/>
                </a:moveTo>
                <a:lnTo>
                  <a:pt x="18374067" y="0"/>
                </a:lnTo>
                <a:lnTo>
                  <a:pt x="18374067" y="4431323"/>
                </a:lnTo>
                <a:lnTo>
                  <a:pt x="0" y="5598941"/>
                </a:lnTo>
                <a:lnTo>
                  <a:pt x="14067" y="0"/>
                </a:lnTo>
                <a:close/>
              </a:path>
            </a:pathLst>
          </a:custGeom>
          <a:blipFill dpi="0" rotWithShape="0">
            <a:blip r:embed="rId4" cstate="print"/>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197" tIns="25599" rIns="51197" bIns="25599" numCol="1" spcCol="0" rtlCol="0" fromWordArt="0" anchor="ctr" anchorCtr="0" forceAA="0" compatLnSpc="1">
            <a:prstTxWarp prst="textNoShape">
              <a:avLst/>
            </a:prstTxWarp>
            <a:noAutofit/>
          </a:bodyPr>
          <a:lstStyle/>
          <a:p>
            <a:pPr algn="ctr"/>
            <a:endParaRPr kumimoji="1" lang="ja-JP" altLang="en-US"/>
          </a:p>
        </p:txBody>
      </p:sp>
      <p:cxnSp>
        <p:nvCxnSpPr>
          <p:cNvPr id="52" name="直線コネクタ 51"/>
          <p:cNvCxnSpPr/>
          <p:nvPr userDrawn="1"/>
        </p:nvCxnSpPr>
        <p:spPr>
          <a:xfrm flipV="1">
            <a:off x="0" y="2838975"/>
            <a:ext cx="9144000" cy="76235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プレースホルダー 5"/>
          <p:cNvSpPr>
            <a:spLocks noGrp="1"/>
          </p:cNvSpPr>
          <p:nvPr>
            <p:ph type="body" sz="quarter" idx="16" hasCustomPrompt="1"/>
          </p:nvPr>
        </p:nvSpPr>
        <p:spPr>
          <a:xfrm>
            <a:off x="379761" y="383726"/>
            <a:ext cx="3675064" cy="2648929"/>
          </a:xfrm>
          <a:prstGeom prst="rect">
            <a:avLst/>
          </a:prstGeom>
        </p:spPr>
        <p:txBody>
          <a:bodyPr anchor="ctr">
            <a:noAutofit/>
          </a:bodyPr>
          <a:lstStyle>
            <a:lvl1pPr algn="r">
              <a:lnSpc>
                <a:spcPts val="4479"/>
              </a:lnSpc>
              <a:spcBef>
                <a:spcPts val="0"/>
              </a:spcBef>
              <a:defRPr sz="54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56" name="図プレースホルダー 28"/>
          <p:cNvSpPr>
            <a:spLocks noGrp="1"/>
          </p:cNvSpPr>
          <p:nvPr>
            <p:ph type="pic" sz="quarter" idx="22" hasCustomPrompt="1"/>
          </p:nvPr>
        </p:nvSpPr>
        <p:spPr>
          <a:xfrm>
            <a:off x="1136632" y="3774251"/>
            <a:ext cx="425784" cy="567810"/>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57" name="図プレースホルダー 28"/>
          <p:cNvSpPr>
            <a:spLocks noGrp="1"/>
          </p:cNvSpPr>
          <p:nvPr>
            <p:ph type="pic" sz="quarter" idx="23" hasCustomPrompt="1"/>
          </p:nvPr>
        </p:nvSpPr>
        <p:spPr>
          <a:xfrm>
            <a:off x="2748568" y="3774251"/>
            <a:ext cx="425784" cy="567810"/>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58" name="図プレースホルダー 28"/>
          <p:cNvSpPr>
            <a:spLocks noGrp="1"/>
          </p:cNvSpPr>
          <p:nvPr>
            <p:ph type="pic" sz="quarter" idx="24" hasCustomPrompt="1"/>
          </p:nvPr>
        </p:nvSpPr>
        <p:spPr>
          <a:xfrm>
            <a:off x="4360504" y="3774251"/>
            <a:ext cx="425784" cy="567810"/>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59" name="図プレースホルダー 28"/>
          <p:cNvSpPr>
            <a:spLocks noGrp="1"/>
          </p:cNvSpPr>
          <p:nvPr>
            <p:ph type="pic" sz="quarter" idx="25" hasCustomPrompt="1"/>
          </p:nvPr>
        </p:nvSpPr>
        <p:spPr>
          <a:xfrm>
            <a:off x="5972441" y="3774251"/>
            <a:ext cx="425784" cy="567810"/>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60" name="図プレースホルダー 28"/>
          <p:cNvSpPr>
            <a:spLocks noGrp="1"/>
          </p:cNvSpPr>
          <p:nvPr>
            <p:ph type="pic" sz="quarter" idx="26" hasCustomPrompt="1"/>
          </p:nvPr>
        </p:nvSpPr>
        <p:spPr>
          <a:xfrm>
            <a:off x="7584377" y="3774251"/>
            <a:ext cx="425784" cy="567810"/>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61" name="テキスト プレースホルダー 5"/>
          <p:cNvSpPr>
            <a:spLocks noGrp="1"/>
          </p:cNvSpPr>
          <p:nvPr>
            <p:ph type="body" sz="quarter" idx="13" hasCustomPrompt="1"/>
          </p:nvPr>
        </p:nvSpPr>
        <p:spPr>
          <a:xfrm>
            <a:off x="540216" y="5355676"/>
            <a:ext cx="1605382" cy="554355"/>
          </a:xfrm>
          <a:prstGeom prst="rect">
            <a:avLst/>
          </a:prstGeom>
        </p:spPr>
        <p:txBody>
          <a:bodyPr anchor="t">
            <a:noAutofit/>
          </a:bodyPr>
          <a:lstStyle>
            <a:lvl1pPr algn="ctr">
              <a:lnSpc>
                <a:spcPct val="100000"/>
              </a:lnSpc>
              <a:spcBef>
                <a:spcPts val="0"/>
              </a:spcBef>
              <a:defRPr sz="20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2" name="テキスト プレースホルダー 5"/>
          <p:cNvSpPr>
            <a:spLocks noGrp="1"/>
          </p:cNvSpPr>
          <p:nvPr>
            <p:ph type="body" sz="quarter" idx="27" hasCustomPrompt="1"/>
          </p:nvPr>
        </p:nvSpPr>
        <p:spPr>
          <a:xfrm>
            <a:off x="2153458" y="5355676"/>
            <a:ext cx="1605382" cy="554355"/>
          </a:xfrm>
          <a:prstGeom prst="rect">
            <a:avLst/>
          </a:prstGeom>
        </p:spPr>
        <p:txBody>
          <a:bodyPr anchor="t">
            <a:noAutofit/>
          </a:bodyPr>
          <a:lstStyle>
            <a:lvl1pPr algn="ctr">
              <a:lnSpc>
                <a:spcPct val="100000"/>
              </a:lnSpc>
              <a:spcBef>
                <a:spcPts val="0"/>
              </a:spcBef>
              <a:defRPr sz="20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3" name="テキスト プレースホルダー 5"/>
          <p:cNvSpPr>
            <a:spLocks noGrp="1"/>
          </p:cNvSpPr>
          <p:nvPr>
            <p:ph type="body" sz="quarter" idx="28" hasCustomPrompt="1"/>
          </p:nvPr>
        </p:nvSpPr>
        <p:spPr>
          <a:xfrm>
            <a:off x="3766699" y="5355676"/>
            <a:ext cx="1605382" cy="554355"/>
          </a:xfrm>
          <a:prstGeom prst="rect">
            <a:avLst/>
          </a:prstGeom>
        </p:spPr>
        <p:txBody>
          <a:bodyPr anchor="t">
            <a:noAutofit/>
          </a:bodyPr>
          <a:lstStyle>
            <a:lvl1pPr algn="ctr">
              <a:lnSpc>
                <a:spcPct val="100000"/>
              </a:lnSpc>
              <a:spcBef>
                <a:spcPts val="0"/>
              </a:spcBef>
              <a:defRPr sz="20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4" name="テキスト プレースホルダー 5"/>
          <p:cNvSpPr>
            <a:spLocks noGrp="1"/>
          </p:cNvSpPr>
          <p:nvPr>
            <p:ph type="body" sz="quarter" idx="29" hasCustomPrompt="1"/>
          </p:nvPr>
        </p:nvSpPr>
        <p:spPr>
          <a:xfrm>
            <a:off x="5379941" y="5355676"/>
            <a:ext cx="1605382" cy="554355"/>
          </a:xfrm>
          <a:prstGeom prst="rect">
            <a:avLst/>
          </a:prstGeom>
        </p:spPr>
        <p:txBody>
          <a:bodyPr anchor="t">
            <a:noAutofit/>
          </a:bodyPr>
          <a:lstStyle>
            <a:lvl1pPr algn="ctr">
              <a:lnSpc>
                <a:spcPct val="100000"/>
              </a:lnSpc>
              <a:spcBef>
                <a:spcPts val="0"/>
              </a:spcBef>
              <a:defRPr sz="20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5" name="テキスト プレースホルダー 5"/>
          <p:cNvSpPr>
            <a:spLocks noGrp="1"/>
          </p:cNvSpPr>
          <p:nvPr>
            <p:ph type="body" sz="quarter" idx="30" hasCustomPrompt="1"/>
          </p:nvPr>
        </p:nvSpPr>
        <p:spPr>
          <a:xfrm>
            <a:off x="6993182" y="5355676"/>
            <a:ext cx="1605382" cy="554355"/>
          </a:xfrm>
          <a:prstGeom prst="rect">
            <a:avLst/>
          </a:prstGeom>
        </p:spPr>
        <p:txBody>
          <a:bodyPr anchor="t">
            <a:noAutofit/>
          </a:bodyPr>
          <a:lstStyle>
            <a:lvl1pPr algn="ctr">
              <a:lnSpc>
                <a:spcPct val="100000"/>
              </a:lnSpc>
              <a:spcBef>
                <a:spcPts val="0"/>
              </a:spcBef>
              <a:defRPr sz="20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6" name="正方形/長方形 65"/>
          <p:cNvSpPr/>
          <p:nvPr userDrawn="1"/>
        </p:nvSpPr>
        <p:spPr>
          <a:xfrm>
            <a:off x="0" y="6261315"/>
            <a:ext cx="9144000" cy="596685"/>
          </a:xfrm>
          <a:prstGeom prst="rect">
            <a:avLst/>
          </a:prstGeom>
          <a:blipFill dpi="0" rotWithShape="1">
            <a:blip r:embed="rId2" cstate="print"/>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solidFill>
                <a:schemeClr val="bg1"/>
              </a:solidFill>
            </a:endParaRPr>
          </a:p>
        </p:txBody>
      </p:sp>
      <p:sp>
        <p:nvSpPr>
          <p:cNvPr id="67" name="フッター プレースホルダー 4"/>
          <p:cNvSpPr>
            <a:spLocks noGrp="1"/>
          </p:cNvSpPr>
          <p:nvPr>
            <p:ph type="ftr" sz="quarter" idx="3"/>
          </p:nvPr>
        </p:nvSpPr>
        <p:spPr>
          <a:xfrm>
            <a:off x="1686129" y="6356351"/>
            <a:ext cx="5771741" cy="365125"/>
          </a:xfrm>
          <a:prstGeom prst="rect">
            <a:avLst/>
          </a:prstGeom>
        </p:spPr>
        <p:txBody>
          <a:bodyPr vert="horz" lIns="91433" tIns="45716" rIns="91433" bIns="45716" rtlCol="0" anchor="ctr"/>
          <a:lstStyle>
            <a:lvl1pPr algn="ctr">
              <a:defRPr sz="1200">
                <a:solidFill>
                  <a:schemeClr val="bg1"/>
                </a:solidFill>
              </a:defRPr>
            </a:lvl1pPr>
          </a:lstStyle>
          <a:p>
            <a:r>
              <a:rPr lang="en-US" altLang="ja-JP"/>
              <a:t>The Power of PowerPoint - thepopp.com</a:t>
            </a:r>
            <a:endParaRPr lang="ja-JP" altLang="en-US" dirty="0"/>
          </a:p>
        </p:txBody>
      </p:sp>
      <p:cxnSp>
        <p:nvCxnSpPr>
          <p:cNvPr id="68" name="直線コネクタ 67"/>
          <p:cNvCxnSpPr/>
          <p:nvPr userDrawn="1"/>
        </p:nvCxnSpPr>
        <p:spPr>
          <a:xfrm>
            <a:off x="36283" y="6332273"/>
            <a:ext cx="903543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プレースホルダー 5"/>
          <p:cNvSpPr>
            <a:spLocks noGrp="1"/>
          </p:cNvSpPr>
          <p:nvPr>
            <p:ph type="body" sz="quarter" idx="31" hasCustomPrompt="1"/>
          </p:nvPr>
        </p:nvSpPr>
        <p:spPr>
          <a:xfrm>
            <a:off x="4205510" y="856540"/>
            <a:ext cx="4325065" cy="1457327"/>
          </a:xfrm>
          <a:prstGeom prst="rect">
            <a:avLst/>
          </a:prstGeom>
        </p:spPr>
        <p:txBody>
          <a:bodyPr anchor="ctr">
            <a:normAutofit/>
          </a:bodyPr>
          <a:lstStyle>
            <a:lvl1pPr algn="l">
              <a:lnSpc>
                <a:spcPct val="130000"/>
              </a:lnSpc>
              <a:spcBef>
                <a:spcPts val="0"/>
              </a:spcBef>
              <a:defRPr sz="1100" baseline="0">
                <a:solidFill>
                  <a:schemeClr val="tx2"/>
                </a:solidFill>
              </a:defRPr>
            </a:lvl1pPr>
          </a:lstStyle>
          <a:p>
            <a:pPr lvl="0"/>
            <a:r>
              <a:rPr kumimoji="1" lang="en-US" altLang="ja-JP" dirty="0"/>
              <a:t>Text Here</a:t>
            </a:r>
            <a:endParaRPr kumimoji="1" lang="ja-JP" altLang="en-US" dirty="0"/>
          </a:p>
        </p:txBody>
      </p:sp>
      <p:grpSp>
        <p:nvGrpSpPr>
          <p:cNvPr id="13" name="グループ化 69"/>
          <p:cNvGrpSpPr/>
          <p:nvPr userDrawn="1"/>
        </p:nvGrpSpPr>
        <p:grpSpPr>
          <a:xfrm>
            <a:off x="8387761" y="226114"/>
            <a:ext cx="575232" cy="767109"/>
            <a:chOff x="7418859" y="2569953"/>
            <a:chExt cx="934639" cy="934639"/>
          </a:xfrm>
        </p:grpSpPr>
        <p:sp>
          <p:nvSpPr>
            <p:cNvPr id="71" name="涙形 70"/>
            <p:cNvSpPr/>
            <p:nvPr/>
          </p:nvSpPr>
          <p:spPr>
            <a:xfrm>
              <a:off x="7418859" y="2569953"/>
              <a:ext cx="934639" cy="934639"/>
            </a:xfrm>
            <a:prstGeom prst="teardrop">
              <a:avLst/>
            </a:prstGeom>
            <a:blipFill>
              <a:blip r:embed="rId5"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スライド番号プレースホルダー 5"/>
          <p:cNvSpPr>
            <a:spLocks noGrp="1"/>
          </p:cNvSpPr>
          <p:nvPr>
            <p:ph type="sldNum" sz="quarter" idx="4"/>
          </p:nvPr>
        </p:nvSpPr>
        <p:spPr>
          <a:xfrm>
            <a:off x="8492340" y="430098"/>
            <a:ext cx="379721" cy="365125"/>
          </a:xfrm>
          <a:prstGeom prst="rect">
            <a:avLst/>
          </a:prstGeom>
        </p:spPr>
        <p:txBody>
          <a:bodyPr vert="horz" lIns="91433" tIns="45716" rIns="91433" bIns="45716" rtlCol="0" anchor="ctr"/>
          <a:lstStyle>
            <a:lvl1pPr algn="ctr">
              <a:defRPr sz="22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 xmlns:p14="http://schemas.microsoft.com/office/powerpoint/2010/main" val="34640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500"/>
                                        <p:tgtEl>
                                          <p:spTgt spid="6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Vertical)">
                                      <p:cBhvr>
                                        <p:cTn id="18" dur="500"/>
                                        <p:tgtEl>
                                          <p:spTgt spid="67"/>
                                        </p:tgtEl>
                                      </p:cBhvr>
                                    </p:animEffect>
                                  </p:childTnLst>
                                </p:cTn>
                              </p:par>
                              <p:par>
                                <p:cTn id="19" presetID="16" presetClass="entr" presetSubtype="37"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outVertical)">
                                      <p:cBhvr>
                                        <p:cTn id="21" dur="500"/>
                                        <p:tgtEl>
                                          <p:spTgt spid="6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1500"/>
                            </p:stCondLst>
                            <p:childTnLst>
                              <p:par>
                                <p:cTn id="31" presetID="2" presetClass="entr" presetSubtype="9" decel="100000" fill="hold" grpId="0" nodeType="afterEffect">
                                  <p:stCondLst>
                                    <p:cond delay="0"/>
                                  </p:stCondLst>
                                  <p:iterate type="wd">
                                    <p:tmPct val="10000"/>
                                  </p:iterate>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1000" fill="hold"/>
                                        <p:tgtEl>
                                          <p:spTgt spid="55"/>
                                        </p:tgtEl>
                                        <p:attrNameLst>
                                          <p:attrName>ppt_x</p:attrName>
                                        </p:attrNameLst>
                                      </p:cBhvr>
                                      <p:tavLst>
                                        <p:tav tm="0">
                                          <p:val>
                                            <p:strVal val="0-#ppt_w/2"/>
                                          </p:val>
                                        </p:tav>
                                        <p:tav tm="100000">
                                          <p:val>
                                            <p:strVal val="#ppt_x"/>
                                          </p:val>
                                        </p:tav>
                                      </p:tavLst>
                                    </p:anim>
                                    <p:anim calcmode="lin" valueType="num">
                                      <p:cBhvr additive="base">
                                        <p:cTn id="34" dur="1000" fill="hold"/>
                                        <p:tgtEl>
                                          <p:spTgt spid="55"/>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69">
                                            <p:txEl>
                                              <p:pRg st="0" end="0"/>
                                            </p:txEl>
                                          </p:spTgt>
                                        </p:tgtEl>
                                        <p:attrNameLst>
                                          <p:attrName>style.visibility</p:attrName>
                                        </p:attrNameLst>
                                      </p:cBhvr>
                                      <p:to>
                                        <p:strVal val="visible"/>
                                      </p:to>
                                    </p:set>
                                    <p:anim calcmode="lin" valueType="num">
                                      <p:cBhvr additive="base">
                                        <p:cTn id="37" dur="75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6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1" decel="100000" fill="hold" nodeType="withEffect">
                                  <p:stCondLst>
                                    <p:cond delay="25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ppt_x"/>
                                          </p:val>
                                        </p:tav>
                                        <p:tav tm="100000">
                                          <p:val>
                                            <p:strVal val="#ppt_x"/>
                                          </p:val>
                                        </p:tav>
                                      </p:tavLst>
                                    </p:anim>
                                    <p:anim calcmode="lin" valueType="num">
                                      <p:cBhvr additive="base">
                                        <p:cTn id="42" dur="1000" fill="hold"/>
                                        <p:tgtEl>
                                          <p:spTgt spid="2"/>
                                        </p:tgtEl>
                                        <p:attrNameLst>
                                          <p:attrName>ppt_y</p:attrName>
                                        </p:attrNameLst>
                                      </p:cBhvr>
                                      <p:tavLst>
                                        <p:tav tm="0">
                                          <p:val>
                                            <p:strVal val="0-#ppt_h/2"/>
                                          </p:val>
                                        </p:tav>
                                        <p:tav tm="100000">
                                          <p:val>
                                            <p:strVal val="#ppt_y"/>
                                          </p:val>
                                        </p:tav>
                                      </p:tavLst>
                                    </p:anim>
                                  </p:childTnLst>
                                </p:cTn>
                              </p:par>
                              <p:par>
                                <p:cTn id="43" presetID="2" presetClass="entr" presetSubtype="1" decel="100000" fill="hold" nodeType="withEffect">
                                  <p:stCondLst>
                                    <p:cond delay="35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1000" fill="hold"/>
                                        <p:tgtEl>
                                          <p:spTgt spid="3"/>
                                        </p:tgtEl>
                                        <p:attrNameLst>
                                          <p:attrName>ppt_x</p:attrName>
                                        </p:attrNameLst>
                                      </p:cBhvr>
                                      <p:tavLst>
                                        <p:tav tm="0">
                                          <p:val>
                                            <p:strVal val="#ppt_x"/>
                                          </p:val>
                                        </p:tav>
                                        <p:tav tm="100000">
                                          <p:val>
                                            <p:strVal val="#ppt_x"/>
                                          </p:val>
                                        </p:tav>
                                      </p:tavLst>
                                    </p:anim>
                                    <p:anim calcmode="lin" valueType="num">
                                      <p:cBhvr additive="base">
                                        <p:cTn id="46" dur="1000" fill="hold"/>
                                        <p:tgtEl>
                                          <p:spTgt spid="3"/>
                                        </p:tgtEl>
                                        <p:attrNameLst>
                                          <p:attrName>ppt_y</p:attrName>
                                        </p:attrNameLst>
                                      </p:cBhvr>
                                      <p:tavLst>
                                        <p:tav tm="0">
                                          <p:val>
                                            <p:strVal val="0-#ppt_h/2"/>
                                          </p:val>
                                        </p:tav>
                                        <p:tav tm="100000">
                                          <p:val>
                                            <p:strVal val="#ppt_y"/>
                                          </p:val>
                                        </p:tav>
                                      </p:tavLst>
                                    </p:anim>
                                  </p:childTnLst>
                                </p:cTn>
                              </p:par>
                              <p:par>
                                <p:cTn id="47" presetID="2" presetClass="entr" presetSubtype="1" decel="100000" fill="hold" nodeType="withEffect">
                                  <p:stCondLst>
                                    <p:cond delay="45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000" fill="hold"/>
                                        <p:tgtEl>
                                          <p:spTgt spid="4"/>
                                        </p:tgtEl>
                                        <p:attrNameLst>
                                          <p:attrName>ppt_x</p:attrName>
                                        </p:attrNameLst>
                                      </p:cBhvr>
                                      <p:tavLst>
                                        <p:tav tm="0">
                                          <p:val>
                                            <p:strVal val="#ppt_x"/>
                                          </p:val>
                                        </p:tav>
                                        <p:tav tm="100000">
                                          <p:val>
                                            <p:strVal val="#ppt_x"/>
                                          </p:val>
                                        </p:tav>
                                      </p:tavLst>
                                    </p:anim>
                                    <p:anim calcmode="lin" valueType="num">
                                      <p:cBhvr additive="base">
                                        <p:cTn id="50" dur="1000" fill="hold"/>
                                        <p:tgtEl>
                                          <p:spTgt spid="4"/>
                                        </p:tgtEl>
                                        <p:attrNameLst>
                                          <p:attrName>ppt_y</p:attrName>
                                        </p:attrNameLst>
                                      </p:cBhvr>
                                      <p:tavLst>
                                        <p:tav tm="0">
                                          <p:val>
                                            <p:strVal val="0-#ppt_h/2"/>
                                          </p:val>
                                        </p:tav>
                                        <p:tav tm="100000">
                                          <p:val>
                                            <p:strVal val="#ppt_y"/>
                                          </p:val>
                                        </p:tav>
                                      </p:tavLst>
                                    </p:anim>
                                  </p:childTnLst>
                                </p:cTn>
                              </p:par>
                              <p:par>
                                <p:cTn id="51" presetID="2" presetClass="entr" presetSubtype="1" decel="100000" fill="hold" nodeType="withEffect">
                                  <p:stCondLst>
                                    <p:cond delay="55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1000" fill="hold"/>
                                        <p:tgtEl>
                                          <p:spTgt spid="5"/>
                                        </p:tgtEl>
                                        <p:attrNameLst>
                                          <p:attrName>ppt_x</p:attrName>
                                        </p:attrNameLst>
                                      </p:cBhvr>
                                      <p:tavLst>
                                        <p:tav tm="0">
                                          <p:val>
                                            <p:strVal val="#ppt_x"/>
                                          </p:val>
                                        </p:tav>
                                        <p:tav tm="100000">
                                          <p:val>
                                            <p:strVal val="#ppt_x"/>
                                          </p:val>
                                        </p:tav>
                                      </p:tavLst>
                                    </p:anim>
                                    <p:anim calcmode="lin" valueType="num">
                                      <p:cBhvr additive="base">
                                        <p:cTn id="54" dur="1000" fill="hold"/>
                                        <p:tgtEl>
                                          <p:spTgt spid="5"/>
                                        </p:tgtEl>
                                        <p:attrNameLst>
                                          <p:attrName>ppt_y</p:attrName>
                                        </p:attrNameLst>
                                      </p:cBhvr>
                                      <p:tavLst>
                                        <p:tav tm="0">
                                          <p:val>
                                            <p:strVal val="0-#ppt_h/2"/>
                                          </p:val>
                                        </p:tav>
                                        <p:tav tm="100000">
                                          <p:val>
                                            <p:strVal val="#ppt_y"/>
                                          </p:val>
                                        </p:tav>
                                      </p:tavLst>
                                    </p:anim>
                                  </p:childTnLst>
                                </p:cTn>
                              </p:par>
                              <p:par>
                                <p:cTn id="55" presetID="2" presetClass="entr" presetSubtype="1" decel="100000" fill="hold" nodeType="withEffect">
                                  <p:stCondLst>
                                    <p:cond delay="65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ppt_x"/>
                                          </p:val>
                                        </p:tav>
                                        <p:tav tm="100000">
                                          <p:val>
                                            <p:strVal val="#ppt_x"/>
                                          </p:val>
                                        </p:tav>
                                      </p:tavLst>
                                    </p:anim>
                                    <p:anim calcmode="lin" valueType="num">
                                      <p:cBhvr additive="base">
                                        <p:cTn id="58" dur="10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3150"/>
                            </p:stCondLst>
                            <p:childTnLst>
                              <p:par>
                                <p:cTn id="60" presetID="49" presetClass="entr" presetSubtype="0" decel="10000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 calcmode="lin" valueType="num">
                                      <p:cBhvr>
                                        <p:cTn id="64" dur="500" fill="hold"/>
                                        <p:tgtEl>
                                          <p:spTgt spid="56"/>
                                        </p:tgtEl>
                                        <p:attrNameLst>
                                          <p:attrName>style.rotation</p:attrName>
                                        </p:attrNameLst>
                                      </p:cBhvr>
                                      <p:tavLst>
                                        <p:tav tm="0">
                                          <p:val>
                                            <p:fltVal val="360"/>
                                          </p:val>
                                        </p:tav>
                                        <p:tav tm="100000">
                                          <p:val>
                                            <p:fltVal val="0"/>
                                          </p:val>
                                        </p:tav>
                                      </p:tavLst>
                                    </p:anim>
                                    <p:animEffect transition="in" filter="fade">
                                      <p:cBhvr>
                                        <p:cTn id="65" dur="5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xEl>
                                              <p:pRg st="0" end="0"/>
                                            </p:txEl>
                                          </p:spTgt>
                                        </p:tgtEl>
                                        <p:attrNameLst>
                                          <p:attrName>style.visibility</p:attrName>
                                        </p:attrNameLst>
                                      </p:cBhvr>
                                      <p:to>
                                        <p:strVal val="visible"/>
                                      </p:to>
                                    </p:set>
                                    <p:animEffect transition="in" filter="fade">
                                      <p:cBhvr>
                                        <p:cTn id="68" dur="500"/>
                                        <p:tgtEl>
                                          <p:spTgt spid="61">
                                            <p:txEl>
                                              <p:pRg st="0" end="0"/>
                                            </p:txEl>
                                          </p:spTgt>
                                        </p:tgtEl>
                                      </p:cBhvr>
                                    </p:animEffect>
                                  </p:childTnLst>
                                </p:cTn>
                              </p:par>
                            </p:childTnLst>
                          </p:cTn>
                        </p:par>
                        <p:par>
                          <p:cTn id="69" fill="hold">
                            <p:stCondLst>
                              <p:cond delay="3650"/>
                            </p:stCondLst>
                            <p:childTnLst>
                              <p:par>
                                <p:cTn id="70" presetID="49" presetClass="entr" presetSubtype="0"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 calcmode="lin" valueType="num">
                                      <p:cBhvr>
                                        <p:cTn id="74" dur="500" fill="hold"/>
                                        <p:tgtEl>
                                          <p:spTgt spid="57"/>
                                        </p:tgtEl>
                                        <p:attrNameLst>
                                          <p:attrName>style.rotation</p:attrName>
                                        </p:attrNameLst>
                                      </p:cBhvr>
                                      <p:tavLst>
                                        <p:tav tm="0">
                                          <p:val>
                                            <p:fltVal val="360"/>
                                          </p:val>
                                        </p:tav>
                                        <p:tav tm="100000">
                                          <p:val>
                                            <p:fltVal val="0"/>
                                          </p:val>
                                        </p:tav>
                                      </p:tavLst>
                                    </p:anim>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2">
                                            <p:txEl>
                                              <p:pRg st="0" end="0"/>
                                            </p:txEl>
                                          </p:spTgt>
                                        </p:tgtEl>
                                        <p:attrNameLst>
                                          <p:attrName>style.visibility</p:attrName>
                                        </p:attrNameLst>
                                      </p:cBhvr>
                                      <p:to>
                                        <p:strVal val="visible"/>
                                      </p:to>
                                    </p:set>
                                    <p:animEffect transition="in" filter="fade">
                                      <p:cBhvr>
                                        <p:cTn id="78" dur="500"/>
                                        <p:tgtEl>
                                          <p:spTgt spid="62">
                                            <p:txEl>
                                              <p:pRg st="0" end="0"/>
                                            </p:txEl>
                                          </p:spTgt>
                                        </p:tgtEl>
                                      </p:cBhvr>
                                    </p:animEffect>
                                  </p:childTnLst>
                                </p:cTn>
                              </p:par>
                            </p:childTnLst>
                          </p:cTn>
                        </p:par>
                        <p:par>
                          <p:cTn id="79" fill="hold">
                            <p:stCondLst>
                              <p:cond delay="4150"/>
                            </p:stCondLst>
                            <p:childTnLst>
                              <p:par>
                                <p:cTn id="80" presetID="49" presetClass="entr" presetSubtype="0" decel="10000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ppt_w</p:attrName>
                                        </p:attrNameLst>
                                      </p:cBhvr>
                                      <p:tavLst>
                                        <p:tav tm="0">
                                          <p:val>
                                            <p:fltVal val="0"/>
                                          </p:val>
                                        </p:tav>
                                        <p:tav tm="100000">
                                          <p:val>
                                            <p:strVal val="#ppt_w"/>
                                          </p:val>
                                        </p:tav>
                                      </p:tavLst>
                                    </p:anim>
                                    <p:anim calcmode="lin" valueType="num">
                                      <p:cBhvr>
                                        <p:cTn id="83" dur="500" fill="hold"/>
                                        <p:tgtEl>
                                          <p:spTgt spid="58"/>
                                        </p:tgtEl>
                                        <p:attrNameLst>
                                          <p:attrName>ppt_h</p:attrName>
                                        </p:attrNameLst>
                                      </p:cBhvr>
                                      <p:tavLst>
                                        <p:tav tm="0">
                                          <p:val>
                                            <p:fltVal val="0"/>
                                          </p:val>
                                        </p:tav>
                                        <p:tav tm="100000">
                                          <p:val>
                                            <p:strVal val="#ppt_h"/>
                                          </p:val>
                                        </p:tav>
                                      </p:tavLst>
                                    </p:anim>
                                    <p:anim calcmode="lin" valueType="num">
                                      <p:cBhvr>
                                        <p:cTn id="84" dur="500" fill="hold"/>
                                        <p:tgtEl>
                                          <p:spTgt spid="58"/>
                                        </p:tgtEl>
                                        <p:attrNameLst>
                                          <p:attrName>style.rotation</p:attrName>
                                        </p:attrNameLst>
                                      </p:cBhvr>
                                      <p:tavLst>
                                        <p:tav tm="0">
                                          <p:val>
                                            <p:fltVal val="360"/>
                                          </p:val>
                                        </p:tav>
                                        <p:tav tm="100000">
                                          <p:val>
                                            <p:fltVal val="0"/>
                                          </p:val>
                                        </p:tav>
                                      </p:tavLst>
                                    </p:anim>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xEl>
                                              <p:pRg st="0" end="0"/>
                                            </p:txEl>
                                          </p:spTgt>
                                        </p:tgtEl>
                                        <p:attrNameLst>
                                          <p:attrName>style.visibility</p:attrName>
                                        </p:attrNameLst>
                                      </p:cBhvr>
                                      <p:to>
                                        <p:strVal val="visible"/>
                                      </p:to>
                                    </p:set>
                                    <p:animEffect transition="in" filter="fade">
                                      <p:cBhvr>
                                        <p:cTn id="88" dur="500"/>
                                        <p:tgtEl>
                                          <p:spTgt spid="63">
                                            <p:txEl>
                                              <p:pRg st="0" end="0"/>
                                            </p:txEl>
                                          </p:spTgt>
                                        </p:tgtEl>
                                      </p:cBhvr>
                                    </p:animEffect>
                                  </p:childTnLst>
                                </p:cTn>
                              </p:par>
                            </p:childTnLst>
                          </p:cTn>
                        </p:par>
                        <p:par>
                          <p:cTn id="89" fill="hold">
                            <p:stCondLst>
                              <p:cond delay="4650"/>
                            </p:stCondLst>
                            <p:childTnLst>
                              <p:par>
                                <p:cTn id="90" presetID="49" presetClass="entr" presetSubtype="0" decel="100000"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fltVal val="0"/>
                                          </p:val>
                                        </p:tav>
                                        <p:tav tm="100000">
                                          <p:val>
                                            <p:strVal val="#ppt_h"/>
                                          </p:val>
                                        </p:tav>
                                      </p:tavLst>
                                    </p:anim>
                                    <p:anim calcmode="lin" valueType="num">
                                      <p:cBhvr>
                                        <p:cTn id="94" dur="500" fill="hold"/>
                                        <p:tgtEl>
                                          <p:spTgt spid="59"/>
                                        </p:tgtEl>
                                        <p:attrNameLst>
                                          <p:attrName>style.rotation</p:attrName>
                                        </p:attrNameLst>
                                      </p:cBhvr>
                                      <p:tavLst>
                                        <p:tav tm="0">
                                          <p:val>
                                            <p:fltVal val="360"/>
                                          </p:val>
                                        </p:tav>
                                        <p:tav tm="100000">
                                          <p:val>
                                            <p:fltVal val="0"/>
                                          </p:val>
                                        </p:tav>
                                      </p:tavLst>
                                    </p:anim>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4">
                                            <p:txEl>
                                              <p:pRg st="0" end="0"/>
                                            </p:txEl>
                                          </p:spTgt>
                                        </p:tgtEl>
                                        <p:attrNameLst>
                                          <p:attrName>style.visibility</p:attrName>
                                        </p:attrNameLst>
                                      </p:cBhvr>
                                      <p:to>
                                        <p:strVal val="visible"/>
                                      </p:to>
                                    </p:set>
                                    <p:animEffect transition="in" filter="fade">
                                      <p:cBhvr>
                                        <p:cTn id="98" dur="500"/>
                                        <p:tgtEl>
                                          <p:spTgt spid="64">
                                            <p:txEl>
                                              <p:pRg st="0" end="0"/>
                                            </p:txEl>
                                          </p:spTgt>
                                        </p:tgtEl>
                                      </p:cBhvr>
                                    </p:animEffect>
                                  </p:childTnLst>
                                </p:cTn>
                              </p:par>
                            </p:childTnLst>
                          </p:cTn>
                        </p:par>
                        <p:par>
                          <p:cTn id="99" fill="hold">
                            <p:stCondLst>
                              <p:cond delay="5150"/>
                            </p:stCondLst>
                            <p:childTnLst>
                              <p:par>
                                <p:cTn id="100" presetID="49" presetClass="entr" presetSubtype="0" decel="10000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 calcmode="lin" valueType="num">
                                      <p:cBhvr>
                                        <p:cTn id="104" dur="500" fill="hold"/>
                                        <p:tgtEl>
                                          <p:spTgt spid="60"/>
                                        </p:tgtEl>
                                        <p:attrNameLst>
                                          <p:attrName>style.rotation</p:attrName>
                                        </p:attrNameLst>
                                      </p:cBhvr>
                                      <p:tavLst>
                                        <p:tav tm="0">
                                          <p:val>
                                            <p:fltVal val="360"/>
                                          </p:val>
                                        </p:tav>
                                        <p:tav tm="100000">
                                          <p:val>
                                            <p:fltVal val="0"/>
                                          </p:val>
                                        </p:tav>
                                      </p:tavLst>
                                    </p:anim>
                                    <p:animEffect transition="in" filter="fade">
                                      <p:cBhvr>
                                        <p:cTn id="105" dur="500"/>
                                        <p:tgtEl>
                                          <p:spTgt spid="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5">
                                            <p:txEl>
                                              <p:pRg st="0" end="0"/>
                                            </p:txEl>
                                          </p:spTgt>
                                        </p:tgtEl>
                                        <p:attrNameLst>
                                          <p:attrName>style.visibility</p:attrName>
                                        </p:attrNameLst>
                                      </p:cBhvr>
                                      <p:to>
                                        <p:strVal val="visible"/>
                                      </p:to>
                                    </p:set>
                                    <p:animEffect transition="in" filter="fade">
                                      <p:cBhvr>
                                        <p:cTn id="108"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0-#ppt_h/2"/>
                          </p:val>
                        </p:tav>
                        <p:tav tm="100000">
                          <p:val>
                            <p:strVal val="#ppt_y"/>
                          </p:val>
                        </p:tav>
                      </p:tavLst>
                    </p:anim>
                  </p:childTnLst>
                </p:cTn>
              </p:par>
            </p:tnLst>
          </p:tmpl>
        </p:tmplLst>
      </p:bldP>
      <p:bldP spid="56" grpId="0"/>
      <p:bldP spid="57" grpId="0"/>
      <p:bldP spid="58" grpId="0"/>
      <p:bldP spid="59" grpId="0"/>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6" grpId="1" animBg="1"/>
      <p:bldP spid="67" grpId="0"/>
      <p:bldP spid="69" grpId="0" build="p">
        <p:tmplLst>
          <p:tmpl lvl="1">
            <p:tnLst>
              <p:par>
                <p:cTn presetID="2" presetClass="entr" presetSubtype="2" decel="100000" fill="hold" nodeType="with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750" fill="hold"/>
                        <p:tgtEl>
                          <p:spTgt spid="69"/>
                        </p:tgtEl>
                        <p:attrNameLst>
                          <p:attrName>ppt_x</p:attrName>
                        </p:attrNameLst>
                      </p:cBhvr>
                      <p:tavLst>
                        <p:tav tm="0">
                          <p:val>
                            <p:strVal val="1+#ppt_w/2"/>
                          </p:val>
                        </p:tav>
                        <p:tav tm="100000">
                          <p:val>
                            <p:strVal val="#ppt_x"/>
                          </p:val>
                        </p:tav>
                      </p:tavLst>
                    </p:anim>
                    <p:anim calcmode="lin" valueType="num">
                      <p:cBhvr additive="base">
                        <p:cTn dur="750" fill="hold"/>
                        <p:tgtEl>
                          <p:spTgt spid="69"/>
                        </p:tgtEl>
                        <p:attrNameLst>
                          <p:attrName>ppt_y</p:attrName>
                        </p:attrNameLst>
                      </p:cBhvr>
                      <p:tavLst>
                        <p:tav tm="0">
                          <p:val>
                            <p:strVal val="#ppt_y"/>
                          </p:val>
                        </p:tav>
                        <p:tav tm="100000">
                          <p:val>
                            <p:strVal val="#ppt_y"/>
                          </p:val>
                        </p:tav>
                      </p:tavLst>
                    </p:anim>
                  </p:childTnLst>
                </p:cTn>
              </p:par>
            </p:tnLst>
          </p:tmpl>
        </p:tmplLst>
      </p:bldP>
      <p:bldP spid="7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‹Nº›</a:t>
            </a:fld>
            <a:endParaRPr lang="ja-JP" altLang="en-US"/>
          </a:p>
        </p:txBody>
      </p:sp>
      <p:sp>
        <p:nvSpPr>
          <p:cNvPr id="5" name="テキスト プレースホルダー 5"/>
          <p:cNvSpPr>
            <a:spLocks noGrp="1"/>
          </p:cNvSpPr>
          <p:nvPr>
            <p:ph type="body" sz="quarter" idx="13" hasCustomPrompt="1"/>
          </p:nvPr>
        </p:nvSpPr>
        <p:spPr>
          <a:xfrm>
            <a:off x="447200" y="1073153"/>
            <a:ext cx="8249599" cy="431795"/>
          </a:xfrm>
        </p:spPr>
        <p:txBody>
          <a:bodyPr anchor="t">
            <a:noAutofit/>
          </a:bodyPr>
          <a:lstStyle>
            <a:lvl1pPr algn="ctr">
              <a:defRPr sz="16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1" name="円/楕円 30"/>
          <p:cNvSpPr/>
          <p:nvPr userDrawn="1"/>
        </p:nvSpPr>
        <p:spPr>
          <a:xfrm>
            <a:off x="4236699" y="3797482"/>
            <a:ext cx="670602" cy="2456407"/>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blipFill dpi="0" rotWithShape="0">
            <a:blip r:embed="rId2"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197" tIns="25599" rIns="51197" bIns="25599" numCol="1" spcCol="0" rtlCol="0" fromWordArt="0" anchor="ctr" anchorCtr="0" forceAA="0" compatLnSpc="1">
            <a:prstTxWarp prst="textNoShape">
              <a:avLst/>
            </a:prstTxWarp>
            <a:noAutofit/>
          </a:bodyPr>
          <a:lstStyle/>
          <a:p>
            <a:pPr algn="ctr"/>
            <a:endParaRPr kumimoji="1" lang="ja-JP" altLang="en-US"/>
          </a:p>
        </p:txBody>
      </p:sp>
      <p:sp>
        <p:nvSpPr>
          <p:cNvPr id="57" name="円/楕円 56"/>
          <p:cNvSpPr/>
          <p:nvPr userDrawn="1"/>
        </p:nvSpPr>
        <p:spPr>
          <a:xfrm>
            <a:off x="4224175" y="2589910"/>
            <a:ext cx="686369" cy="915317"/>
          </a:xfrm>
          <a:prstGeom prst="ellipse">
            <a:avLst/>
          </a:prstGeom>
          <a:blipFill dpi="0" rotWithShape="1">
            <a:blip r:embed="rId3"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58" name="円/楕円 57"/>
          <p:cNvSpPr/>
          <p:nvPr userDrawn="1"/>
        </p:nvSpPr>
        <p:spPr>
          <a:xfrm>
            <a:off x="4306405" y="2699568"/>
            <a:ext cx="521909" cy="69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59" name="図プレースホルダー 7"/>
          <p:cNvSpPr>
            <a:spLocks noGrp="1"/>
          </p:cNvSpPr>
          <p:nvPr>
            <p:ph type="pic" sz="quarter" idx="12" hasCustomPrompt="1"/>
          </p:nvPr>
        </p:nvSpPr>
        <p:spPr>
          <a:xfrm>
            <a:off x="4415017" y="2844409"/>
            <a:ext cx="304687" cy="406319"/>
          </a:xfrm>
          <a:effectLst>
            <a:innerShdw blurRad="63500" dist="25400" dir="18900000">
              <a:prstClr val="black">
                <a:alpha val="50000"/>
              </a:prstClr>
            </a:innerShdw>
          </a:effectLst>
        </p:spPr>
        <p:txBody>
          <a:bodyPr>
            <a:normAutofit/>
          </a:bodyPr>
          <a:lstStyle>
            <a:lvl1pPr>
              <a:defRPr sz="400">
                <a:solidFill>
                  <a:schemeClr val="bg2"/>
                </a:solidFill>
              </a:defRPr>
            </a:lvl1pPr>
          </a:lstStyle>
          <a:p>
            <a:r>
              <a:rPr kumimoji="1" lang="en-US" altLang="ja-JP" dirty="0"/>
              <a:t>ICON</a:t>
            </a:r>
            <a:endParaRPr kumimoji="1" lang="ja-JP" altLang="en-US" dirty="0"/>
          </a:p>
        </p:txBody>
      </p:sp>
      <p:sp>
        <p:nvSpPr>
          <p:cNvPr id="60" name="円/楕円 59"/>
          <p:cNvSpPr/>
          <p:nvPr userDrawn="1"/>
        </p:nvSpPr>
        <p:spPr>
          <a:xfrm>
            <a:off x="5217717" y="3387433"/>
            <a:ext cx="686369" cy="915317"/>
          </a:xfrm>
          <a:prstGeom prst="ellipse">
            <a:avLst/>
          </a:prstGeom>
          <a:blipFill dpi="0" rotWithShape="0">
            <a:blip r:embed="rId4"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1" name="円/楕円 60"/>
          <p:cNvSpPr/>
          <p:nvPr userDrawn="1"/>
        </p:nvSpPr>
        <p:spPr>
          <a:xfrm>
            <a:off x="5299947" y="3497091"/>
            <a:ext cx="521909" cy="69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2" name="図プレースホルダー 7"/>
          <p:cNvSpPr>
            <a:spLocks noGrp="1"/>
          </p:cNvSpPr>
          <p:nvPr>
            <p:ph type="pic" sz="quarter" idx="14" hasCustomPrompt="1"/>
          </p:nvPr>
        </p:nvSpPr>
        <p:spPr>
          <a:xfrm>
            <a:off x="5408559" y="3641933"/>
            <a:ext cx="304687" cy="406319"/>
          </a:xfrm>
          <a:effectLst>
            <a:innerShdw blurRad="63500" dist="25400" dir="18900000">
              <a:prstClr val="black">
                <a:alpha val="50000"/>
              </a:prstClr>
            </a:innerShdw>
          </a:effectLst>
        </p:spPr>
        <p:txBody>
          <a:bodyPr>
            <a:normAutofit/>
          </a:bodyPr>
          <a:lstStyle>
            <a:lvl1pPr>
              <a:defRPr sz="400">
                <a:solidFill>
                  <a:schemeClr val="bg2"/>
                </a:solidFill>
              </a:defRPr>
            </a:lvl1pPr>
          </a:lstStyle>
          <a:p>
            <a:r>
              <a:rPr kumimoji="1" lang="en-US" altLang="ja-JP" dirty="0"/>
              <a:t>ICON</a:t>
            </a:r>
            <a:endParaRPr kumimoji="1" lang="ja-JP" altLang="en-US" dirty="0"/>
          </a:p>
        </p:txBody>
      </p:sp>
      <p:sp>
        <p:nvSpPr>
          <p:cNvPr id="63" name="円/楕円 62"/>
          <p:cNvSpPr/>
          <p:nvPr userDrawn="1"/>
        </p:nvSpPr>
        <p:spPr>
          <a:xfrm>
            <a:off x="2690572" y="4675976"/>
            <a:ext cx="686369" cy="915317"/>
          </a:xfrm>
          <a:prstGeom prst="ellipse">
            <a:avLst/>
          </a:prstGeom>
          <a:blipFill dpi="0" rotWithShape="1">
            <a:blip r:embed="rId3"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4" name="円/楕円 63"/>
          <p:cNvSpPr/>
          <p:nvPr userDrawn="1"/>
        </p:nvSpPr>
        <p:spPr>
          <a:xfrm>
            <a:off x="2772802" y="4785634"/>
            <a:ext cx="521909" cy="69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5" name="図プレースホルダー 7"/>
          <p:cNvSpPr>
            <a:spLocks noGrp="1"/>
          </p:cNvSpPr>
          <p:nvPr>
            <p:ph type="pic" sz="quarter" idx="15" hasCustomPrompt="1"/>
          </p:nvPr>
        </p:nvSpPr>
        <p:spPr>
          <a:xfrm>
            <a:off x="2881413" y="4949525"/>
            <a:ext cx="304687" cy="406319"/>
          </a:xfrm>
          <a:effectLst>
            <a:innerShdw blurRad="63500" dist="25400" dir="18900000">
              <a:prstClr val="black">
                <a:alpha val="50000"/>
              </a:prstClr>
            </a:innerShdw>
          </a:effectLst>
        </p:spPr>
        <p:txBody>
          <a:bodyPr>
            <a:normAutofit/>
          </a:bodyPr>
          <a:lstStyle>
            <a:lvl1pPr>
              <a:defRPr sz="400">
                <a:solidFill>
                  <a:schemeClr val="bg2"/>
                </a:solidFill>
              </a:defRPr>
            </a:lvl1pPr>
          </a:lstStyle>
          <a:p>
            <a:r>
              <a:rPr kumimoji="1" lang="en-US" altLang="ja-JP" dirty="0"/>
              <a:t>ICON</a:t>
            </a:r>
            <a:endParaRPr kumimoji="1" lang="ja-JP" altLang="en-US" dirty="0"/>
          </a:p>
        </p:txBody>
      </p:sp>
      <p:sp>
        <p:nvSpPr>
          <p:cNvPr id="66" name="円/楕円 65"/>
          <p:cNvSpPr/>
          <p:nvPr userDrawn="1"/>
        </p:nvSpPr>
        <p:spPr>
          <a:xfrm>
            <a:off x="3186100" y="3387433"/>
            <a:ext cx="686369" cy="915317"/>
          </a:xfrm>
          <a:prstGeom prst="ellipse">
            <a:avLst/>
          </a:prstGeom>
          <a:blipFill dpi="0" rotWithShape="0">
            <a:blip r:embed="rId4"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7" name="円/楕円 66"/>
          <p:cNvSpPr/>
          <p:nvPr userDrawn="1"/>
        </p:nvSpPr>
        <p:spPr>
          <a:xfrm>
            <a:off x="3268330" y="3497091"/>
            <a:ext cx="521909" cy="69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68" name="図プレースホルダー 7"/>
          <p:cNvSpPr>
            <a:spLocks noGrp="1"/>
          </p:cNvSpPr>
          <p:nvPr>
            <p:ph type="pic" sz="quarter" idx="16" hasCustomPrompt="1"/>
          </p:nvPr>
        </p:nvSpPr>
        <p:spPr>
          <a:xfrm>
            <a:off x="3376941" y="3641933"/>
            <a:ext cx="304687" cy="406319"/>
          </a:xfrm>
          <a:effectLst>
            <a:innerShdw blurRad="63500" dist="25400" dir="18900000">
              <a:prstClr val="black">
                <a:alpha val="50000"/>
              </a:prstClr>
            </a:innerShdw>
          </a:effectLst>
        </p:spPr>
        <p:txBody>
          <a:bodyPr>
            <a:normAutofit/>
          </a:bodyPr>
          <a:lstStyle>
            <a:lvl1pPr>
              <a:defRPr sz="400">
                <a:solidFill>
                  <a:schemeClr val="bg2"/>
                </a:solidFill>
              </a:defRPr>
            </a:lvl1pPr>
          </a:lstStyle>
          <a:p>
            <a:r>
              <a:rPr kumimoji="1" lang="en-US" altLang="ja-JP" dirty="0"/>
              <a:t>ICON</a:t>
            </a:r>
            <a:endParaRPr kumimoji="1" lang="ja-JP" altLang="en-US" dirty="0"/>
          </a:p>
        </p:txBody>
      </p:sp>
      <p:sp>
        <p:nvSpPr>
          <p:cNvPr id="69" name="円/楕円 68"/>
          <p:cNvSpPr/>
          <p:nvPr userDrawn="1"/>
        </p:nvSpPr>
        <p:spPr>
          <a:xfrm>
            <a:off x="5724982" y="4672980"/>
            <a:ext cx="686369" cy="915317"/>
          </a:xfrm>
          <a:prstGeom prst="ellipse">
            <a:avLst/>
          </a:prstGeom>
          <a:blipFill dpi="0" rotWithShape="1">
            <a:blip r:embed="rId3" cstate="print"/>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70" name="円/楕円 69"/>
          <p:cNvSpPr/>
          <p:nvPr userDrawn="1"/>
        </p:nvSpPr>
        <p:spPr>
          <a:xfrm>
            <a:off x="5807212" y="4782639"/>
            <a:ext cx="521909" cy="69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71" name="図プレースホルダー 7"/>
          <p:cNvSpPr>
            <a:spLocks noGrp="1"/>
          </p:cNvSpPr>
          <p:nvPr>
            <p:ph type="pic" sz="quarter" idx="17" hasCustomPrompt="1"/>
          </p:nvPr>
        </p:nvSpPr>
        <p:spPr>
          <a:xfrm>
            <a:off x="5915824" y="4927480"/>
            <a:ext cx="304687" cy="406319"/>
          </a:xfrm>
          <a:effectLst>
            <a:innerShdw blurRad="63500" dist="25400" dir="18900000">
              <a:prstClr val="black">
                <a:alpha val="50000"/>
              </a:prstClr>
            </a:innerShdw>
          </a:effectLst>
        </p:spPr>
        <p:txBody>
          <a:bodyPr>
            <a:normAutofit/>
          </a:bodyPr>
          <a:lstStyle>
            <a:lvl1pPr>
              <a:defRPr sz="400">
                <a:solidFill>
                  <a:schemeClr val="bg2"/>
                </a:solidFill>
              </a:defRPr>
            </a:lvl1pPr>
          </a:lstStyle>
          <a:p>
            <a:r>
              <a:rPr kumimoji="1" lang="en-US" altLang="ja-JP" dirty="0"/>
              <a:t>ICON</a:t>
            </a:r>
            <a:endParaRPr kumimoji="1" lang="ja-JP" altLang="en-US" dirty="0"/>
          </a:p>
        </p:txBody>
      </p:sp>
      <p:sp>
        <p:nvSpPr>
          <p:cNvPr id="74" name="テキスト プレースホルダー 5"/>
          <p:cNvSpPr>
            <a:spLocks noGrp="1"/>
          </p:cNvSpPr>
          <p:nvPr>
            <p:ph type="body" sz="quarter" idx="18" hasCustomPrompt="1"/>
          </p:nvPr>
        </p:nvSpPr>
        <p:spPr>
          <a:xfrm>
            <a:off x="3229268" y="1722726"/>
            <a:ext cx="2674818" cy="431795"/>
          </a:xfrm>
        </p:spPr>
        <p:txBody>
          <a:bodyPr anchor="ctr">
            <a:noAutofit/>
          </a:bodyPr>
          <a:lstStyle>
            <a:lvl1pPr algn="ctr">
              <a:defRPr sz="2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5" name="テキスト プレースホルダー 5"/>
          <p:cNvSpPr>
            <a:spLocks noGrp="1"/>
          </p:cNvSpPr>
          <p:nvPr>
            <p:ph type="body" sz="quarter" idx="19" hasCustomPrompt="1"/>
          </p:nvPr>
        </p:nvSpPr>
        <p:spPr>
          <a:xfrm>
            <a:off x="3229268" y="2068289"/>
            <a:ext cx="2674818" cy="445267"/>
          </a:xfrm>
        </p:spPr>
        <p:txBody>
          <a:bodyPr anchor="t">
            <a:normAutofit/>
          </a:bodyPr>
          <a:lstStyle>
            <a:lvl1pPr algn="ctr">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76" name="テキスト プレースホルダー 5"/>
          <p:cNvSpPr>
            <a:spLocks noGrp="1"/>
          </p:cNvSpPr>
          <p:nvPr>
            <p:ph type="body" sz="quarter" idx="20" hasCustomPrompt="1"/>
          </p:nvPr>
        </p:nvSpPr>
        <p:spPr>
          <a:xfrm>
            <a:off x="5984789" y="3237445"/>
            <a:ext cx="2347611" cy="431795"/>
          </a:xfrm>
        </p:spPr>
        <p:txBody>
          <a:bodyPr anchor="ctr">
            <a:noAutofit/>
          </a:bodyPr>
          <a:lstStyle>
            <a:lvl1pPr algn="l">
              <a:defRPr sz="2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7" name="テキスト プレースホルダー 5"/>
          <p:cNvSpPr>
            <a:spLocks noGrp="1"/>
          </p:cNvSpPr>
          <p:nvPr>
            <p:ph type="body" sz="quarter" idx="21" hasCustomPrompt="1"/>
          </p:nvPr>
        </p:nvSpPr>
        <p:spPr>
          <a:xfrm>
            <a:off x="5984789" y="3583007"/>
            <a:ext cx="2347611" cy="753988"/>
          </a:xfrm>
        </p:spPr>
        <p:txBody>
          <a:bodyPr anchor="t">
            <a:normAutofit/>
          </a:bodyPr>
          <a:lstStyle>
            <a:lvl1pPr algn="l">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78" name="テキスト プレースホルダー 5"/>
          <p:cNvSpPr>
            <a:spLocks noGrp="1"/>
          </p:cNvSpPr>
          <p:nvPr>
            <p:ph type="body" sz="quarter" idx="22" hasCustomPrompt="1"/>
          </p:nvPr>
        </p:nvSpPr>
        <p:spPr>
          <a:xfrm>
            <a:off x="6469182" y="4558391"/>
            <a:ext cx="2347611" cy="431795"/>
          </a:xfrm>
        </p:spPr>
        <p:txBody>
          <a:bodyPr anchor="ctr">
            <a:noAutofit/>
          </a:bodyPr>
          <a:lstStyle>
            <a:lvl1pPr algn="l">
              <a:defRPr sz="2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9" name="テキスト プレースホルダー 5"/>
          <p:cNvSpPr>
            <a:spLocks noGrp="1"/>
          </p:cNvSpPr>
          <p:nvPr>
            <p:ph type="body" sz="quarter" idx="23" hasCustomPrompt="1"/>
          </p:nvPr>
        </p:nvSpPr>
        <p:spPr>
          <a:xfrm>
            <a:off x="6469182" y="4903953"/>
            <a:ext cx="2347611" cy="753988"/>
          </a:xfrm>
        </p:spPr>
        <p:txBody>
          <a:bodyPr anchor="t">
            <a:normAutofit/>
          </a:bodyPr>
          <a:lstStyle>
            <a:lvl1pPr algn="l">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80" name="テキスト プレースホルダー 5"/>
          <p:cNvSpPr>
            <a:spLocks noGrp="1"/>
          </p:cNvSpPr>
          <p:nvPr>
            <p:ph type="body" sz="quarter" idx="24" hasCustomPrompt="1"/>
          </p:nvPr>
        </p:nvSpPr>
        <p:spPr>
          <a:xfrm>
            <a:off x="748765" y="3243363"/>
            <a:ext cx="2347611" cy="431795"/>
          </a:xfrm>
        </p:spPr>
        <p:txBody>
          <a:bodyPr anchor="ctr">
            <a:noAutofit/>
          </a:bodyPr>
          <a:lstStyle>
            <a:lvl1pPr algn="r">
              <a:defRPr sz="2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1" name="テキスト プレースホルダー 5"/>
          <p:cNvSpPr>
            <a:spLocks noGrp="1"/>
          </p:cNvSpPr>
          <p:nvPr>
            <p:ph type="body" sz="quarter" idx="25" hasCustomPrompt="1"/>
          </p:nvPr>
        </p:nvSpPr>
        <p:spPr>
          <a:xfrm>
            <a:off x="748765" y="3588925"/>
            <a:ext cx="2347611" cy="753988"/>
          </a:xfrm>
        </p:spPr>
        <p:txBody>
          <a:bodyPr anchor="t">
            <a:normAutofit/>
          </a:bodyPr>
          <a:lstStyle>
            <a:lvl1pPr algn="r">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82" name="テキスト プレースホルダー 5"/>
          <p:cNvSpPr>
            <a:spLocks noGrp="1"/>
          </p:cNvSpPr>
          <p:nvPr>
            <p:ph type="body" sz="quarter" idx="26" hasCustomPrompt="1"/>
          </p:nvPr>
        </p:nvSpPr>
        <p:spPr>
          <a:xfrm>
            <a:off x="269802" y="4564309"/>
            <a:ext cx="2347611" cy="431795"/>
          </a:xfrm>
        </p:spPr>
        <p:txBody>
          <a:bodyPr anchor="ctr">
            <a:noAutofit/>
          </a:bodyPr>
          <a:lstStyle>
            <a:lvl1pPr algn="r">
              <a:defRPr sz="20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3" name="テキスト プレースホルダー 5"/>
          <p:cNvSpPr>
            <a:spLocks noGrp="1"/>
          </p:cNvSpPr>
          <p:nvPr>
            <p:ph type="body" sz="quarter" idx="27" hasCustomPrompt="1"/>
          </p:nvPr>
        </p:nvSpPr>
        <p:spPr>
          <a:xfrm>
            <a:off x="269802" y="4909871"/>
            <a:ext cx="2347611" cy="753988"/>
          </a:xfrm>
        </p:spPr>
        <p:txBody>
          <a:bodyPr anchor="t">
            <a:normAutofit/>
          </a:bodyPr>
          <a:lstStyle>
            <a:lvl1pPr algn="r">
              <a:lnSpc>
                <a:spcPct val="130000"/>
              </a:lnSpc>
              <a:defRPr sz="11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 xmlns:p14="http://schemas.microsoft.com/office/powerpoint/2010/main" val="18028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10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childTnLst>
                                </p:cTn>
                              </p:par>
                            </p:childTnLst>
                          </p:cTn>
                        </p:par>
                        <p:par>
                          <p:cTn id="26" fill="hold">
                            <p:stCondLst>
                              <p:cond delay="3000"/>
                            </p:stCondLst>
                            <p:childTnLst>
                              <p:par>
                                <p:cTn id="27" presetID="2" presetClass="entr" presetSubtype="1" decel="100000" fill="hold" grpId="0" nodeType="afterEffect">
                                  <p:stCondLst>
                                    <p:cond delay="0"/>
                                  </p:stCondLst>
                                  <p:childTnLst>
                                    <p:set>
                                      <p:cBhvr>
                                        <p:cTn id="28" dur="1" fill="hold">
                                          <p:stCondLst>
                                            <p:cond delay="0"/>
                                          </p:stCondLst>
                                        </p:cTn>
                                        <p:tgtEl>
                                          <p:spTgt spid="74">
                                            <p:txEl>
                                              <p:pRg st="0" end="0"/>
                                            </p:txEl>
                                          </p:spTgt>
                                        </p:tgtEl>
                                        <p:attrNameLst>
                                          <p:attrName>style.visibility</p:attrName>
                                        </p:attrNameLst>
                                      </p:cBhvr>
                                      <p:to>
                                        <p:strVal val="visible"/>
                                      </p:to>
                                    </p:set>
                                    <p:anim calcmode="lin" valueType="num">
                                      <p:cBhvr additive="base">
                                        <p:cTn id="29"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wipe(left)">
                                      <p:cBhvr>
                                        <p:cTn id="34" dur="500"/>
                                        <p:tgtEl>
                                          <p:spTgt spid="75">
                                            <p:txEl>
                                              <p:pRg st="0" end="0"/>
                                            </p:txEl>
                                          </p:spTgt>
                                        </p:tgtEl>
                                      </p:cBhvr>
                                    </p:animEffect>
                                  </p:childTnLst>
                                </p:cTn>
                              </p:par>
                            </p:childTnLst>
                          </p:cTn>
                        </p:par>
                        <p:par>
                          <p:cTn id="35" fill="hold">
                            <p:stCondLst>
                              <p:cond delay="4000"/>
                            </p:stCondLst>
                            <p:childTnLst>
                              <p:par>
                                <p:cTn id="36" presetID="2" presetClass="entr" presetSubtype="4" decel="10000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heel(1)">
                                      <p:cBhvr>
                                        <p:cTn id="43" dur="10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1000"/>
                                        <p:tgtEl>
                                          <p:spTgt spid="62"/>
                                        </p:tgtEl>
                                      </p:cBhvr>
                                    </p:animEffect>
                                  </p:childTnLst>
                                </p:cTn>
                              </p:par>
                            </p:childTnLst>
                          </p:cTn>
                        </p:par>
                        <p:par>
                          <p:cTn id="47" fill="hold">
                            <p:stCondLst>
                              <p:cond delay="5500"/>
                            </p:stCondLst>
                            <p:childTnLst>
                              <p:par>
                                <p:cTn id="48" presetID="2" presetClass="entr" presetSubtype="2" decel="100000" fill="hold" grpId="0" nodeType="afterEffect">
                                  <p:stCondLst>
                                    <p:cond delay="0"/>
                                  </p:stCondLst>
                                  <p:childTnLst>
                                    <p:set>
                                      <p:cBhvr>
                                        <p:cTn id="49" dur="1" fill="hold">
                                          <p:stCondLst>
                                            <p:cond delay="0"/>
                                          </p:stCondLst>
                                        </p:cTn>
                                        <p:tgtEl>
                                          <p:spTgt spid="76">
                                            <p:txEl>
                                              <p:pRg st="0" end="0"/>
                                            </p:txEl>
                                          </p:spTgt>
                                        </p:tgtEl>
                                        <p:attrNameLst>
                                          <p:attrName>style.visibility</p:attrName>
                                        </p:attrNameLst>
                                      </p:cBhvr>
                                      <p:to>
                                        <p:strVal val="visible"/>
                                      </p:to>
                                    </p:set>
                                    <p:anim calcmode="lin" valueType="num">
                                      <p:cBhvr additive="base">
                                        <p:cTn id="50" dur="5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xEl>
                                              <p:pRg st="0" end="0"/>
                                            </p:txEl>
                                          </p:spTgt>
                                        </p:tgtEl>
                                        <p:attrNameLst>
                                          <p:attrName>style.visibility</p:attrName>
                                        </p:attrNameLst>
                                      </p:cBhvr>
                                      <p:to>
                                        <p:strVal val="visible"/>
                                      </p:to>
                                    </p:set>
                                    <p:animEffect transition="in" filter="wipe(left)">
                                      <p:cBhvr>
                                        <p:cTn id="55" dur="500"/>
                                        <p:tgtEl>
                                          <p:spTgt spid="77">
                                            <p:txEl>
                                              <p:pRg st="0" end="0"/>
                                            </p:txEl>
                                          </p:spTgt>
                                        </p:tgtEl>
                                      </p:cBhvr>
                                    </p:animEffect>
                                  </p:childTnLst>
                                </p:cTn>
                              </p:par>
                            </p:childTnLst>
                          </p:cTn>
                        </p:par>
                        <p:par>
                          <p:cTn id="56" fill="hold">
                            <p:stCondLst>
                              <p:cond delay="6500"/>
                            </p:stCondLst>
                            <p:childTnLst>
                              <p:par>
                                <p:cTn id="57" presetID="2" presetClass="entr" presetSubtype="4" decel="10000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1" presetClass="entr" presetSubtype="1"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heel(1)">
                                      <p:cBhvr>
                                        <p:cTn id="64" dur="1000"/>
                                        <p:tgtEl>
                                          <p:spTgt spid="6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childTnLst>
                                </p:cTn>
                              </p:par>
                            </p:childTnLst>
                          </p:cTn>
                        </p:par>
                        <p:par>
                          <p:cTn id="68" fill="hold">
                            <p:stCondLst>
                              <p:cond delay="8000"/>
                            </p:stCondLst>
                            <p:childTnLst>
                              <p:par>
                                <p:cTn id="69" presetID="2" presetClass="entr" presetSubtype="8" decel="100000" fill="hold" grpId="0" nodeType="afterEffect">
                                  <p:stCondLst>
                                    <p:cond delay="0"/>
                                  </p:stCondLst>
                                  <p:childTnLst>
                                    <p:set>
                                      <p:cBhvr>
                                        <p:cTn id="70" dur="1" fill="hold">
                                          <p:stCondLst>
                                            <p:cond delay="0"/>
                                          </p:stCondLst>
                                        </p:cTn>
                                        <p:tgtEl>
                                          <p:spTgt spid="80">
                                            <p:txEl>
                                              <p:pRg st="0" end="0"/>
                                            </p:txEl>
                                          </p:spTgt>
                                        </p:tgtEl>
                                        <p:attrNameLst>
                                          <p:attrName>style.visibility</p:attrName>
                                        </p:attrNameLst>
                                      </p:cBhvr>
                                      <p:to>
                                        <p:strVal val="visible"/>
                                      </p:to>
                                    </p:set>
                                    <p:anim calcmode="lin" valueType="num">
                                      <p:cBhvr additive="base">
                                        <p:cTn id="71" dur="500" fill="hold"/>
                                        <p:tgtEl>
                                          <p:spTgt spid="80">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80">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2" fill="hold" grpId="0" nodeType="afterEffect">
                                  <p:stCondLst>
                                    <p:cond delay="0"/>
                                  </p:stCondLst>
                                  <p:childTnLst>
                                    <p:set>
                                      <p:cBhvr>
                                        <p:cTn id="75" dur="1" fill="hold">
                                          <p:stCondLst>
                                            <p:cond delay="0"/>
                                          </p:stCondLst>
                                        </p:cTn>
                                        <p:tgtEl>
                                          <p:spTgt spid="81">
                                            <p:txEl>
                                              <p:pRg st="0" end="0"/>
                                            </p:txEl>
                                          </p:spTgt>
                                        </p:tgtEl>
                                        <p:attrNameLst>
                                          <p:attrName>style.visibility</p:attrName>
                                        </p:attrNameLst>
                                      </p:cBhvr>
                                      <p:to>
                                        <p:strVal val="visible"/>
                                      </p:to>
                                    </p:set>
                                    <p:animEffect transition="in" filter="wipe(right)">
                                      <p:cBhvr>
                                        <p:cTn id="76" dur="500"/>
                                        <p:tgtEl>
                                          <p:spTgt spid="81">
                                            <p:txEl>
                                              <p:pRg st="0" end="0"/>
                                            </p:txEl>
                                          </p:spTgt>
                                        </p:tgtEl>
                                      </p:cBhvr>
                                    </p:animEffect>
                                  </p:childTnLst>
                                </p:cTn>
                              </p:par>
                            </p:childTnLst>
                          </p:cTn>
                        </p:par>
                        <p:par>
                          <p:cTn id="77" fill="hold">
                            <p:stCondLst>
                              <p:cond delay="9000"/>
                            </p:stCondLst>
                            <p:childTnLst>
                              <p:par>
                                <p:cTn id="78" presetID="2" presetClass="entr" presetSubtype="4" decel="100000" fill="hold" grpId="0"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additive="base">
                                        <p:cTn id="80" dur="500" fill="hold"/>
                                        <p:tgtEl>
                                          <p:spTgt spid="69"/>
                                        </p:tgtEl>
                                        <p:attrNameLst>
                                          <p:attrName>ppt_x</p:attrName>
                                        </p:attrNameLst>
                                      </p:cBhvr>
                                      <p:tavLst>
                                        <p:tav tm="0">
                                          <p:val>
                                            <p:strVal val="#ppt_x"/>
                                          </p:val>
                                        </p:tav>
                                        <p:tav tm="100000">
                                          <p:val>
                                            <p:strVal val="#ppt_x"/>
                                          </p:val>
                                        </p:tav>
                                      </p:tavLst>
                                    </p:anim>
                                    <p:anim calcmode="lin" valueType="num">
                                      <p:cBhvr additive="base">
                                        <p:cTn id="81" dur="500" fill="hold"/>
                                        <p:tgtEl>
                                          <p:spTgt spid="69"/>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21" presetClass="entr" presetSubtype="1"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heel(1)">
                                      <p:cBhvr>
                                        <p:cTn id="85" dur="1000"/>
                                        <p:tgtEl>
                                          <p:spTgt spid="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childTnLst>
                                </p:cTn>
                              </p:par>
                            </p:childTnLst>
                          </p:cTn>
                        </p:par>
                        <p:par>
                          <p:cTn id="89" fill="hold">
                            <p:stCondLst>
                              <p:cond delay="10500"/>
                            </p:stCondLst>
                            <p:childTnLst>
                              <p:par>
                                <p:cTn id="90" presetID="2" presetClass="entr" presetSubtype="2" decel="100000" fill="hold" grpId="0" nodeType="afterEffect">
                                  <p:stCondLst>
                                    <p:cond delay="0"/>
                                  </p:stCondLst>
                                  <p:childTnLst>
                                    <p:set>
                                      <p:cBhvr>
                                        <p:cTn id="91" dur="1" fill="hold">
                                          <p:stCondLst>
                                            <p:cond delay="0"/>
                                          </p:stCondLst>
                                        </p:cTn>
                                        <p:tgtEl>
                                          <p:spTgt spid="78">
                                            <p:txEl>
                                              <p:pRg st="0" end="0"/>
                                            </p:txEl>
                                          </p:spTgt>
                                        </p:tgtEl>
                                        <p:attrNameLst>
                                          <p:attrName>style.visibility</p:attrName>
                                        </p:attrNameLst>
                                      </p:cBhvr>
                                      <p:to>
                                        <p:strVal val="visible"/>
                                      </p:to>
                                    </p:set>
                                    <p:anim calcmode="lin" valueType="num">
                                      <p:cBhvr additive="base">
                                        <p:cTn id="92" dur="500" fill="hold"/>
                                        <p:tgtEl>
                                          <p:spTgt spid="78">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11000"/>
                            </p:stCondLst>
                            <p:childTnLst>
                              <p:par>
                                <p:cTn id="95" presetID="22" presetClass="entr" presetSubtype="8" fill="hold" grpId="0" nodeType="after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wipe(left)">
                                      <p:cBhvr>
                                        <p:cTn id="97" dur="500"/>
                                        <p:tgtEl>
                                          <p:spTgt spid="79">
                                            <p:txEl>
                                              <p:pRg st="0" end="0"/>
                                            </p:txEl>
                                          </p:spTgt>
                                        </p:tgtEl>
                                      </p:cBhvr>
                                    </p:animEffect>
                                  </p:childTnLst>
                                </p:cTn>
                              </p:par>
                            </p:childTnLst>
                          </p:cTn>
                        </p:par>
                        <p:par>
                          <p:cTn id="98" fill="hold">
                            <p:stCondLst>
                              <p:cond delay="11500"/>
                            </p:stCondLst>
                            <p:childTnLst>
                              <p:par>
                                <p:cTn id="99" presetID="2" presetClass="entr" presetSubtype="4" decel="10000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childTnLst>
                          </p:cTn>
                        </p:par>
                        <p:par>
                          <p:cTn id="103" fill="hold">
                            <p:stCondLst>
                              <p:cond delay="12000"/>
                            </p:stCondLst>
                            <p:childTnLst>
                              <p:par>
                                <p:cTn id="104" presetID="21" presetClass="entr" presetSubtype="1"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heel(1)">
                                      <p:cBhvr>
                                        <p:cTn id="106" dur="1000"/>
                                        <p:tgtEl>
                                          <p:spTgt spid="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000"/>
                                        <p:tgtEl>
                                          <p:spTgt spid="65"/>
                                        </p:tgtEl>
                                      </p:cBhvr>
                                    </p:animEffect>
                                  </p:childTnLst>
                                </p:cTn>
                              </p:par>
                            </p:childTnLst>
                          </p:cTn>
                        </p:par>
                        <p:par>
                          <p:cTn id="110" fill="hold">
                            <p:stCondLst>
                              <p:cond delay="13000"/>
                            </p:stCondLst>
                            <p:childTnLst>
                              <p:par>
                                <p:cTn id="111" presetID="2" presetClass="entr" presetSubtype="8" decel="100000" fill="hold" grpId="0" nodeType="afterEffect">
                                  <p:stCondLst>
                                    <p:cond delay="0"/>
                                  </p:stCondLst>
                                  <p:childTnLst>
                                    <p:set>
                                      <p:cBhvr>
                                        <p:cTn id="112" dur="1" fill="hold">
                                          <p:stCondLst>
                                            <p:cond delay="0"/>
                                          </p:stCondLst>
                                        </p:cTn>
                                        <p:tgtEl>
                                          <p:spTgt spid="82">
                                            <p:txEl>
                                              <p:pRg st="0" end="0"/>
                                            </p:txEl>
                                          </p:spTgt>
                                        </p:tgtEl>
                                        <p:attrNameLst>
                                          <p:attrName>style.visibility</p:attrName>
                                        </p:attrNameLst>
                                      </p:cBhvr>
                                      <p:to>
                                        <p:strVal val="visible"/>
                                      </p:to>
                                    </p:set>
                                    <p:anim calcmode="lin" valueType="num">
                                      <p:cBhvr additive="base">
                                        <p:cTn id="113"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13500"/>
                            </p:stCondLst>
                            <p:childTnLst>
                              <p:par>
                                <p:cTn id="116" presetID="22" presetClass="entr" presetSubtype="2" fill="hold" grpId="0" nodeType="afterEffect">
                                  <p:stCondLst>
                                    <p:cond delay="0"/>
                                  </p:stCondLst>
                                  <p:childTnLst>
                                    <p:set>
                                      <p:cBhvr>
                                        <p:cTn id="117" dur="1" fill="hold">
                                          <p:stCondLst>
                                            <p:cond delay="0"/>
                                          </p:stCondLst>
                                        </p:cTn>
                                        <p:tgtEl>
                                          <p:spTgt spid="83">
                                            <p:txEl>
                                              <p:pRg st="0" end="0"/>
                                            </p:txEl>
                                          </p:spTgt>
                                        </p:tgtEl>
                                        <p:attrNameLst>
                                          <p:attrName>style.visibility</p:attrName>
                                        </p:attrNameLst>
                                      </p:cBhvr>
                                      <p:to>
                                        <p:strVal val="visible"/>
                                      </p:to>
                                    </p:set>
                                    <p:animEffect transition="in" filter="wipe(right)">
                                      <p:cBhvr>
                                        <p:cTn id="118"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1" grpId="0" animBg="1"/>
      <p:bldP spid="57" grpId="0" animBg="1"/>
      <p:bldP spid="58" grpId="0" animBg="1"/>
      <p:bldP spid="59" grpId="0"/>
      <p:bldP spid="60" grpId="0" animBg="1"/>
      <p:bldP spid="61" grpId="0" animBg="1"/>
      <p:bldP spid="62" grpId="0"/>
      <p:bldP spid="63" grpId="0" animBg="1"/>
      <p:bldP spid="64" grpId="0" animBg="1"/>
      <p:bldP spid="65" grpId="0"/>
      <p:bldP spid="66" grpId="0" animBg="1"/>
      <p:bldP spid="67" grpId="0" animBg="1"/>
      <p:bldP spid="68" grpId="0"/>
      <p:bldP spid="69" grpId="0" animBg="1"/>
      <p:bldP spid="70" grpId="0" animBg="1"/>
      <p:bldP spid="71" grpId="0"/>
      <p:bldP spid="74" grpId="0" build="p">
        <p:tmplLst>
          <p:tmpl lvl="1">
            <p:tnLst>
              <p:par>
                <p:cTn presetID="2" presetClass="entr" presetSubtype="1"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0-#ppt_h/2"/>
                          </p:val>
                        </p:tav>
                        <p:tav tm="100000">
                          <p:val>
                            <p:strVal val="#ppt_y"/>
                          </p:val>
                        </p:tav>
                      </p:tavLst>
                    </p:anim>
                  </p:childTnLst>
                </p:cTn>
              </p:par>
            </p:tnLst>
          </p:tmpl>
        </p:tmplLst>
      </p:bldP>
      <p:bldP spid="75" grpId="0" build="p">
        <p:tmplLst>
          <p:tmpl lvl="1">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2"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1+#ppt_w/2"/>
                          </p:val>
                        </p:tav>
                        <p:tav tm="100000">
                          <p:val>
                            <p:strVal val="#ppt_x"/>
                          </p:val>
                        </p:tav>
                      </p:tavLst>
                    </p:anim>
                    <p:anim calcmode="lin" valueType="num">
                      <p:cBhvr additive="base">
                        <p:cTn dur="5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2" presetClass="entr" presetSubtype="8"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8" grpId="0" build="p">
        <p:tmplLst>
          <p:tmpl lvl="1">
            <p:tnLst>
              <p:par>
                <p:cTn presetID="2" presetClass="entr" presetSubtype="2"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1+#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79" grpId="0" build="p">
        <p:tmplLst>
          <p:tmpl lvl="1">
            <p:tnLst>
              <p:par>
                <p:cTn presetID="22" presetClass="entr" presetSubtype="8"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80" grpId="0" build="p">
        <p:tmplLst>
          <p:tmpl lvl="1">
            <p:tnLst>
              <p:par>
                <p:cTn presetID="2" presetClass="entr" presetSubtype="8" decel="10000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0-#ppt_w/2"/>
                          </p:val>
                        </p:tav>
                        <p:tav tm="100000">
                          <p:val>
                            <p:strVal val="#ppt_x"/>
                          </p:val>
                        </p:tav>
                      </p:tavLst>
                    </p:anim>
                    <p:anim calcmode="lin" valueType="num">
                      <p:cBhvr additive="base">
                        <p:cTn dur="500" fill="hold"/>
                        <p:tgtEl>
                          <p:spTgt spid="80"/>
                        </p:tgtEl>
                        <p:attrNameLst>
                          <p:attrName>ppt_y</p:attrName>
                        </p:attrNameLst>
                      </p:cBhvr>
                      <p:tavLst>
                        <p:tav tm="0">
                          <p:val>
                            <p:strVal val="#ppt_y"/>
                          </p:val>
                        </p:tav>
                        <p:tav tm="100000">
                          <p:val>
                            <p:strVal val="#ppt_y"/>
                          </p:val>
                        </p:tav>
                      </p:tavLst>
                    </p:anim>
                  </p:childTnLst>
                </p:cTn>
              </p:par>
            </p:tnLst>
          </p:tmpl>
        </p:tmplLst>
      </p:bldP>
      <p:bldP spid="81" grpId="0" build="p">
        <p:tmplLst>
          <p:tmpl lvl="1">
            <p:tnLst>
              <p:par>
                <p:cTn presetID="22" presetClass="entr" presetSubtype="2"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wipe(right)">
                      <p:cBhvr>
                        <p:cTn dur="500"/>
                        <p:tgtEl>
                          <p:spTgt spid="81"/>
                        </p:tgtEl>
                      </p:cBhvr>
                    </p:animEffect>
                  </p:childTnLst>
                </p:cTn>
              </p:par>
            </p:tnLst>
          </p:tmpl>
        </p:tmplLst>
      </p:bldP>
      <p:bldP spid="82" grpId="0" build="p">
        <p:tmplLst>
          <p:tmpl lvl="1">
            <p:tnLst>
              <p:par>
                <p:cTn presetID="2" presetClass="entr" presetSubtype="8"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0-#ppt_w/2"/>
                          </p:val>
                        </p:tav>
                        <p:tav tm="100000">
                          <p:val>
                            <p:strVal val="#ppt_x"/>
                          </p:val>
                        </p:tav>
                      </p:tavLst>
                    </p:anim>
                    <p:anim calcmode="lin" valueType="num">
                      <p:cBhvr additive="base">
                        <p:cTn dur="500" fill="hold"/>
                        <p:tgtEl>
                          <p:spTgt spid="82"/>
                        </p:tgtEl>
                        <p:attrNameLst>
                          <p:attrName>ppt_y</p:attrName>
                        </p:attrNameLst>
                      </p:cBhvr>
                      <p:tavLst>
                        <p:tav tm="0">
                          <p:val>
                            <p:strVal val="#ppt_y"/>
                          </p:val>
                        </p:tav>
                        <p:tav tm="100000">
                          <p:val>
                            <p:strVal val="#ppt_y"/>
                          </p:val>
                        </p:tav>
                      </p:tavLst>
                    </p:anim>
                  </p:childTnLst>
                </p:cTn>
              </p:par>
            </p:tnLst>
          </p:tmpl>
        </p:tmplLst>
      </p:bldP>
      <p:bldP spid="83" grpId="0" build="p">
        <p:tmplLst>
          <p:tmpl lvl="1">
            <p:tnLst>
              <p:par>
                <p:cTn presetID="22" presetClass="entr" presetSubtype="2"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right)">
                      <p:cBhvr>
                        <p:cTn dur="500"/>
                        <p:tgtEl>
                          <p:spTgt spid="8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ofile 1">
    <p:spTree>
      <p:nvGrpSpPr>
        <p:cNvPr id="1" name=""/>
        <p:cNvGrpSpPr/>
        <p:nvPr/>
      </p:nvGrpSpPr>
      <p:grpSpPr>
        <a:xfrm>
          <a:off x="0" y="0"/>
          <a:ext cx="0" cy="0"/>
          <a:chOff x="0" y="0"/>
          <a:chExt cx="0" cy="0"/>
        </a:xfrm>
      </p:grpSpPr>
      <p:sp>
        <p:nvSpPr>
          <p:cNvPr id="38" name="正方形/長方形 37"/>
          <p:cNvSpPr/>
          <p:nvPr userDrawn="1"/>
        </p:nvSpPr>
        <p:spPr>
          <a:xfrm>
            <a:off x="-14512" y="5861632"/>
            <a:ext cx="9178407" cy="1015125"/>
          </a:xfrm>
          <a:prstGeom prst="rect">
            <a:avLst/>
          </a:prstGeom>
          <a:blipFill dpi="0" rotWithShape="1">
            <a:blip r:embed="rId2" cstate="print"/>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22" name="正方形/長方形 21"/>
          <p:cNvSpPr/>
          <p:nvPr userDrawn="1"/>
        </p:nvSpPr>
        <p:spPr>
          <a:xfrm>
            <a:off x="-14512" y="1602468"/>
            <a:ext cx="9178407" cy="1732038"/>
          </a:xfrm>
          <a:prstGeom prst="rect">
            <a:avLst/>
          </a:prstGeom>
          <a:blipFill dpi="0" rotWithShape="0">
            <a:blip r:embed="rId3" cstate="print"/>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cxnSp>
        <p:nvCxnSpPr>
          <p:cNvPr id="9" name="直線コネクタ 8"/>
          <p:cNvCxnSpPr/>
          <p:nvPr userDrawn="1"/>
        </p:nvCxnSpPr>
        <p:spPr>
          <a:xfrm>
            <a:off x="0" y="3247420"/>
            <a:ext cx="914400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1" hasCustomPrompt="1"/>
          </p:nvPr>
        </p:nvSpPr>
        <p:spPr>
          <a:xfrm>
            <a:off x="4129392" y="1799773"/>
            <a:ext cx="4744554" cy="935647"/>
          </a:xfrm>
          <a:prstGeom prst="rect">
            <a:avLst/>
          </a:prstGeom>
          <a:noFill/>
        </p:spPr>
        <p:txBody>
          <a:bodyPr anchor="b">
            <a:noAutofit/>
          </a:bodyPr>
          <a:lstStyle>
            <a:lvl1pPr algn="l">
              <a:lnSpc>
                <a:spcPct val="100000"/>
              </a:lnSpc>
              <a:spcBef>
                <a:spcPts val="0"/>
              </a:spcBef>
              <a:defRPr sz="4500" i="0" baseline="0">
                <a:blipFill dpi="0" rotWithShape="1">
                  <a:blip r:embed="rId4"/>
                  <a:srcRect/>
                  <a:tile tx="0" ty="0" sx="100000" sy="100000" flip="none" algn="tl"/>
                </a:blipFill>
                <a:effectLst>
                  <a:innerShdw blurRad="114300">
                    <a:prstClr val="black"/>
                  </a:innerShdw>
                </a:effectLst>
                <a:latin typeface="+mj-lt"/>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13" hasCustomPrompt="1"/>
          </p:nvPr>
        </p:nvSpPr>
        <p:spPr>
          <a:xfrm>
            <a:off x="4135852" y="2580603"/>
            <a:ext cx="4738093" cy="618437"/>
          </a:xfrm>
          <a:prstGeom prst="rect">
            <a:avLst/>
          </a:prstGeom>
        </p:spPr>
        <p:txBody>
          <a:bodyPr anchor="t">
            <a:noAutofit/>
          </a:bodyPr>
          <a:lstStyle>
            <a:lvl1pPr algn="l">
              <a:lnSpc>
                <a:spcPct val="100000"/>
              </a:lnSpc>
              <a:spcBef>
                <a:spcPts val="0"/>
              </a:spcBef>
              <a:defRPr sz="22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cxnSp>
        <p:nvCxnSpPr>
          <p:cNvPr id="25" name="直線コネクタ 24"/>
          <p:cNvCxnSpPr/>
          <p:nvPr userDrawn="1"/>
        </p:nvCxnSpPr>
        <p:spPr>
          <a:xfrm>
            <a:off x="0" y="1713744"/>
            <a:ext cx="914400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円/楕円 17"/>
          <p:cNvSpPr/>
          <p:nvPr userDrawn="1"/>
        </p:nvSpPr>
        <p:spPr>
          <a:xfrm>
            <a:off x="819456" y="845850"/>
            <a:ext cx="3035263" cy="4047719"/>
          </a:xfrm>
          <a:prstGeom prst="ellipse">
            <a:avLst/>
          </a:prstGeom>
          <a:blipFill dpi="0" rotWithShape="1">
            <a:blip r:embed="rId4" cstate="print"/>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19" name="円/楕円 18"/>
          <p:cNvSpPr/>
          <p:nvPr userDrawn="1"/>
        </p:nvSpPr>
        <p:spPr>
          <a:xfrm>
            <a:off x="909901" y="966463"/>
            <a:ext cx="2854372" cy="3806491"/>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kumimoji="1" lang="ja-JP" altLang="en-US"/>
          </a:p>
        </p:txBody>
      </p:sp>
      <p:sp>
        <p:nvSpPr>
          <p:cNvPr id="21" name="図プレースホルダー 5"/>
          <p:cNvSpPr>
            <a:spLocks noGrp="1"/>
          </p:cNvSpPr>
          <p:nvPr>
            <p:ph type="pic" sz="quarter" idx="14" hasCustomPrompt="1"/>
          </p:nvPr>
        </p:nvSpPr>
        <p:spPr>
          <a:xfrm>
            <a:off x="964574" y="1039373"/>
            <a:ext cx="2745028" cy="3660673"/>
          </a:xfrm>
          <a:prstGeom prst="ellipse">
            <a:avLst/>
          </a:prstGeom>
          <a:effectLst>
            <a:innerShdw blurRad="114300">
              <a:prstClr val="black"/>
            </a:innerShdw>
          </a:effectLst>
        </p:spPr>
        <p:txBody>
          <a:bodyPr>
            <a:normAutofit/>
          </a:bodyPr>
          <a:lstStyle>
            <a:lvl1pPr>
              <a:defRPr sz="1100" baseline="0">
                <a:solidFill>
                  <a:schemeClr val="bg2"/>
                </a:solidFill>
              </a:defRPr>
            </a:lvl1pPr>
          </a:lstStyle>
          <a:p>
            <a:r>
              <a:rPr kumimoji="1" lang="en-US" altLang="ja-JP" dirty="0"/>
              <a:t>Add an image</a:t>
            </a:r>
            <a:endParaRPr kumimoji="1" lang="ja-JP" altLang="en-US" dirty="0"/>
          </a:p>
        </p:txBody>
      </p:sp>
      <p:sp>
        <p:nvSpPr>
          <p:cNvPr id="26" name="テキスト プレースホルダー 5"/>
          <p:cNvSpPr>
            <a:spLocks noGrp="1"/>
          </p:cNvSpPr>
          <p:nvPr>
            <p:ph type="body" sz="quarter" idx="12" hasCustomPrompt="1"/>
          </p:nvPr>
        </p:nvSpPr>
        <p:spPr>
          <a:xfrm>
            <a:off x="4135852" y="3483684"/>
            <a:ext cx="4469625" cy="1615669"/>
          </a:xfrm>
          <a:prstGeom prst="rect">
            <a:avLst/>
          </a:prstGeom>
        </p:spPr>
        <p:txBody>
          <a:bodyPr anchor="t">
            <a:normAutofit/>
          </a:bodyPr>
          <a:lstStyle>
            <a:lvl1pPr algn="l">
              <a:lnSpc>
                <a:spcPct val="130000"/>
              </a:lnSpc>
              <a:defRPr sz="1100" baseline="0">
                <a:solidFill>
                  <a:schemeClr val="tx2"/>
                </a:solidFill>
              </a:defRPr>
            </a:lvl1pPr>
          </a:lstStyle>
          <a:p>
            <a:pPr lvl="0"/>
            <a:r>
              <a:rPr kumimoji="1" lang="en-US" altLang="ja-JP" dirty="0"/>
              <a:t>Text Here</a:t>
            </a:r>
            <a:endParaRPr kumimoji="1" lang="ja-JP" altLang="en-US" dirty="0"/>
          </a:p>
        </p:txBody>
      </p:sp>
      <p:sp>
        <p:nvSpPr>
          <p:cNvPr id="29" name="図プレースホルダー 28"/>
          <p:cNvSpPr>
            <a:spLocks noGrp="1"/>
          </p:cNvSpPr>
          <p:nvPr>
            <p:ph type="pic" sz="quarter" idx="22" hasCustomPrompt="1"/>
          </p:nvPr>
        </p:nvSpPr>
        <p:spPr>
          <a:xfrm>
            <a:off x="1058647" y="6176442"/>
            <a:ext cx="304747" cy="4064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30" name="テキスト プレースホルダー 5"/>
          <p:cNvSpPr>
            <a:spLocks noGrp="1"/>
          </p:cNvSpPr>
          <p:nvPr>
            <p:ph type="body" sz="quarter" idx="23" hasCustomPrompt="1"/>
          </p:nvPr>
        </p:nvSpPr>
        <p:spPr>
          <a:xfrm>
            <a:off x="1378797" y="6156028"/>
            <a:ext cx="1811873" cy="447229"/>
          </a:xfrm>
          <a:prstGeom prst="rect">
            <a:avLst/>
          </a:prstGeom>
        </p:spPr>
        <p:txBody>
          <a:bodyPr anchor="ctr">
            <a:normAutofit/>
          </a:bodyPr>
          <a:lstStyle>
            <a:lvl1pPr algn="l">
              <a:lnSpc>
                <a:spcPct val="130000"/>
              </a:lnSpc>
              <a:defRPr sz="1000" baseline="0">
                <a:solidFill>
                  <a:schemeClr val="bg1"/>
                </a:solidFill>
              </a:defRPr>
            </a:lvl1pPr>
          </a:lstStyle>
          <a:p>
            <a:pPr lvl="0"/>
            <a:r>
              <a:rPr kumimoji="1" lang="en-US" altLang="ja-JP" dirty="0"/>
              <a:t>Text Here</a:t>
            </a:r>
            <a:endParaRPr kumimoji="1" lang="ja-JP" altLang="en-US" dirty="0"/>
          </a:p>
        </p:txBody>
      </p:sp>
      <p:sp>
        <p:nvSpPr>
          <p:cNvPr id="32" name="図プレースホルダー 28"/>
          <p:cNvSpPr>
            <a:spLocks noGrp="1"/>
          </p:cNvSpPr>
          <p:nvPr>
            <p:ph type="pic" sz="quarter" idx="24" hasCustomPrompt="1"/>
          </p:nvPr>
        </p:nvSpPr>
        <p:spPr>
          <a:xfrm>
            <a:off x="3690719" y="6176442"/>
            <a:ext cx="304747" cy="4064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33" name="テキスト プレースホルダー 5"/>
          <p:cNvSpPr>
            <a:spLocks noGrp="1"/>
          </p:cNvSpPr>
          <p:nvPr>
            <p:ph type="body" sz="quarter" idx="25" hasCustomPrompt="1"/>
          </p:nvPr>
        </p:nvSpPr>
        <p:spPr>
          <a:xfrm>
            <a:off x="4010869" y="6156028"/>
            <a:ext cx="1811873" cy="447229"/>
          </a:xfrm>
          <a:prstGeom prst="rect">
            <a:avLst/>
          </a:prstGeom>
        </p:spPr>
        <p:txBody>
          <a:bodyPr anchor="ctr">
            <a:normAutofit/>
          </a:bodyPr>
          <a:lstStyle>
            <a:lvl1pPr algn="l">
              <a:lnSpc>
                <a:spcPct val="130000"/>
              </a:lnSpc>
              <a:defRPr sz="1000" baseline="0">
                <a:solidFill>
                  <a:schemeClr val="bg1"/>
                </a:solidFill>
              </a:defRPr>
            </a:lvl1pPr>
          </a:lstStyle>
          <a:p>
            <a:pPr lvl="0"/>
            <a:r>
              <a:rPr kumimoji="1" lang="en-US" altLang="ja-JP" dirty="0"/>
              <a:t>Text Here</a:t>
            </a:r>
            <a:endParaRPr kumimoji="1" lang="ja-JP" altLang="en-US" dirty="0"/>
          </a:p>
        </p:txBody>
      </p:sp>
      <p:sp>
        <p:nvSpPr>
          <p:cNvPr id="35" name="図プレースホルダー 28"/>
          <p:cNvSpPr>
            <a:spLocks noGrp="1"/>
          </p:cNvSpPr>
          <p:nvPr>
            <p:ph type="pic" sz="quarter" idx="26" hasCustomPrompt="1"/>
          </p:nvPr>
        </p:nvSpPr>
        <p:spPr>
          <a:xfrm>
            <a:off x="6322790" y="6176442"/>
            <a:ext cx="304747" cy="406400"/>
          </a:xfrm>
          <a:prstGeom prst="rect">
            <a:avLst/>
          </a:prstGeom>
          <a:effectLst>
            <a:innerShdw blurRad="63500" dist="508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36" name="テキスト プレースホルダー 5"/>
          <p:cNvSpPr>
            <a:spLocks noGrp="1"/>
          </p:cNvSpPr>
          <p:nvPr>
            <p:ph type="body" sz="quarter" idx="27" hasCustomPrompt="1"/>
          </p:nvPr>
        </p:nvSpPr>
        <p:spPr>
          <a:xfrm>
            <a:off x="6642940" y="6156028"/>
            <a:ext cx="1811873" cy="447229"/>
          </a:xfrm>
          <a:prstGeom prst="rect">
            <a:avLst/>
          </a:prstGeom>
        </p:spPr>
        <p:txBody>
          <a:bodyPr anchor="ctr">
            <a:normAutofit/>
          </a:bodyPr>
          <a:lstStyle>
            <a:lvl1pPr algn="l">
              <a:lnSpc>
                <a:spcPct val="130000"/>
              </a:lnSpc>
              <a:defRPr sz="1000" baseline="0">
                <a:solidFill>
                  <a:schemeClr val="bg1"/>
                </a:solidFill>
              </a:defRPr>
            </a:lvl1pPr>
          </a:lstStyle>
          <a:p>
            <a:pPr lvl="0"/>
            <a:r>
              <a:rPr kumimoji="1" lang="en-US" altLang="ja-JP" dirty="0"/>
              <a:t>Text Here</a:t>
            </a:r>
            <a:endParaRPr kumimoji="1" lang="ja-JP" altLang="en-US" dirty="0"/>
          </a:p>
        </p:txBody>
      </p:sp>
      <p:cxnSp>
        <p:nvCxnSpPr>
          <p:cNvPr id="39" name="直線コネクタ 38"/>
          <p:cNvCxnSpPr/>
          <p:nvPr userDrawn="1"/>
        </p:nvCxnSpPr>
        <p:spPr>
          <a:xfrm>
            <a:off x="19895" y="5968070"/>
            <a:ext cx="914400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28" hasCustomPrompt="1"/>
          </p:nvPr>
        </p:nvSpPr>
        <p:spPr>
          <a:xfrm>
            <a:off x="4127885" y="774095"/>
            <a:ext cx="4738093" cy="828372"/>
          </a:xfrm>
          <a:prstGeom prst="rect">
            <a:avLst/>
          </a:prstGeom>
        </p:spPr>
        <p:txBody>
          <a:bodyPr anchor="b">
            <a:noAutofit/>
          </a:bodyPr>
          <a:lstStyle>
            <a:lvl1pPr algn="l">
              <a:lnSpc>
                <a:spcPct val="100000"/>
              </a:lnSpc>
              <a:spcBef>
                <a:spcPts val="0"/>
              </a:spcBef>
              <a:defRPr sz="37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grpSp>
        <p:nvGrpSpPr>
          <p:cNvPr id="2" name="グループ化 23"/>
          <p:cNvGrpSpPr/>
          <p:nvPr userDrawn="1"/>
        </p:nvGrpSpPr>
        <p:grpSpPr>
          <a:xfrm>
            <a:off x="8387761" y="226114"/>
            <a:ext cx="575232" cy="767109"/>
            <a:chOff x="7418859" y="2569953"/>
            <a:chExt cx="934639" cy="934639"/>
          </a:xfrm>
        </p:grpSpPr>
        <p:sp>
          <p:nvSpPr>
            <p:cNvPr id="28" name="涙形 27"/>
            <p:cNvSpPr/>
            <p:nvPr/>
          </p:nvSpPr>
          <p:spPr>
            <a:xfrm>
              <a:off x="7418859" y="2569953"/>
              <a:ext cx="934639" cy="934639"/>
            </a:xfrm>
            <a:prstGeom prst="teardrop">
              <a:avLst/>
            </a:prstGeom>
            <a:blipFill>
              <a:blip r:embed="rId5" cstate="prin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涙形 36"/>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スライド番号プレースホルダー 5"/>
          <p:cNvSpPr>
            <a:spLocks noGrp="1"/>
          </p:cNvSpPr>
          <p:nvPr>
            <p:ph type="sldNum" sz="quarter" idx="4"/>
          </p:nvPr>
        </p:nvSpPr>
        <p:spPr>
          <a:xfrm>
            <a:off x="8492340" y="430098"/>
            <a:ext cx="379721" cy="365125"/>
          </a:xfrm>
          <a:prstGeom prst="rect">
            <a:avLst/>
          </a:prstGeom>
        </p:spPr>
        <p:txBody>
          <a:bodyPr vert="horz" lIns="91433" tIns="45716" rIns="91433" bIns="45716" rtlCol="0" anchor="ctr"/>
          <a:lstStyle>
            <a:lvl1pPr algn="ctr">
              <a:defRPr sz="22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‹Nº›</a:t>
            </a:fld>
            <a:endParaRPr lang="ja-JP" altLang="en-US" dirty="0"/>
          </a:p>
        </p:txBody>
      </p:sp>
    </p:spTree>
    <p:extLst>
      <p:ext uri="{BB962C8B-B14F-4D97-AF65-F5344CB8AC3E}">
        <p14:creationId xmlns="" xmlns:p14="http://schemas.microsoft.com/office/powerpoint/2010/main" val="23715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3100"/>
                            </p:stCondLst>
                            <p:childTnLst>
                              <p:par>
                                <p:cTn id="31" presetID="16" presetClass="entr" presetSubtype="37"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outVertical)">
                                      <p:cBhvr>
                                        <p:cTn id="33" dur="500"/>
                                        <p:tgtEl>
                                          <p:spTgt spid="22"/>
                                        </p:tgtEl>
                                      </p:cBhvr>
                                    </p:animEffect>
                                  </p:childTnLst>
                                </p:cTn>
                              </p:par>
                              <p:par>
                                <p:cTn id="34" presetID="2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2" fill="hold" nodeType="withEffect">
                                  <p:stCondLst>
                                    <p:cond delay="25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3850"/>
                            </p:stCondLst>
                            <p:childTnLst>
                              <p:par>
                                <p:cTn id="41" presetID="2" presetClass="entr" presetSubtype="2" decel="100000" fill="hold" grpId="0" nodeType="afterEffect">
                                  <p:stCondLst>
                                    <p:cond delay="0"/>
                                  </p:stCondLst>
                                  <p:iterate type="wd">
                                    <p:tmPct val="10000"/>
                                  </p:iterate>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675"/>
                            </p:stCondLst>
                            <p:childTnLst>
                              <p:par>
                                <p:cTn id="46" presetID="22" presetClass="entr" presetSubtype="8"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wipe(left)">
                                      <p:cBhvr>
                                        <p:cTn id="48" dur="500"/>
                                        <p:tgtEl>
                                          <p:spTgt spid="20">
                                            <p:txEl>
                                              <p:pRg st="0" end="0"/>
                                            </p:txEl>
                                          </p:spTgt>
                                        </p:tgtEl>
                                      </p:cBhvr>
                                    </p:animEffect>
                                  </p:childTnLst>
                                </p:cTn>
                              </p:par>
                            </p:childTnLst>
                          </p:cTn>
                        </p:par>
                        <p:par>
                          <p:cTn id="49" fill="hold">
                            <p:stCondLst>
                              <p:cond delay="5175"/>
                            </p:stCondLst>
                            <p:childTnLst>
                              <p:par>
                                <p:cTn id="50" presetID="10" presetClass="entr" presetSubtype="0" fill="hold" grpId="0" nodeType="afterEffect">
                                  <p:stCondLst>
                                    <p:cond delay="25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5925"/>
                            </p:stCondLst>
                            <p:childTnLst>
                              <p:par>
                                <p:cTn id="54" presetID="16" presetClass="entr" presetSubtype="37" fill="hold" grpId="0" nodeType="afterEffect">
                                  <p:stCondLst>
                                    <p:cond delay="250"/>
                                  </p:stCondLst>
                                  <p:childTnLst>
                                    <p:set>
                                      <p:cBhvr>
                                        <p:cTn id="55" dur="1" fill="hold">
                                          <p:stCondLst>
                                            <p:cond delay="0"/>
                                          </p:stCondLst>
                                        </p:cTn>
                                        <p:tgtEl>
                                          <p:spTgt spid="38"/>
                                        </p:tgtEl>
                                        <p:attrNameLst>
                                          <p:attrName>style.visibility</p:attrName>
                                        </p:attrNameLst>
                                      </p:cBhvr>
                                      <p:to>
                                        <p:strVal val="visible"/>
                                      </p:to>
                                    </p:set>
                                    <p:animEffect transition="in" filter="barn(outVertical)">
                                      <p:cBhvr>
                                        <p:cTn id="56" dur="500"/>
                                        <p:tgtEl>
                                          <p:spTgt spid="38"/>
                                        </p:tgtEl>
                                      </p:cBhvr>
                                    </p:animEffect>
                                  </p:childTnLst>
                                </p:cTn>
                              </p:par>
                              <p:par>
                                <p:cTn id="57" presetID="22" presetClass="entr" presetSubtype="8" fill="hold" nodeType="withEffect">
                                  <p:stCondLst>
                                    <p:cond delay="50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6925"/>
                            </p:stCondLst>
                            <p:childTnLst>
                              <p:par>
                                <p:cTn id="61" presetID="49" presetClass="entr" presetSubtype="0" decel="10000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 calcmode="lin" valueType="num">
                                      <p:cBhvr>
                                        <p:cTn id="65" dur="500" fill="hold"/>
                                        <p:tgtEl>
                                          <p:spTgt spid="29"/>
                                        </p:tgtEl>
                                        <p:attrNameLst>
                                          <p:attrName>style.rotation</p:attrName>
                                        </p:attrNameLst>
                                      </p:cBhvr>
                                      <p:tavLst>
                                        <p:tav tm="0">
                                          <p:val>
                                            <p:fltVal val="360"/>
                                          </p:val>
                                        </p:tav>
                                        <p:tav tm="100000">
                                          <p:val>
                                            <p:fltVal val="0"/>
                                          </p:val>
                                        </p:tav>
                                      </p:tavLst>
                                    </p:anim>
                                    <p:animEffect transition="in" filter="fade">
                                      <p:cBhvr>
                                        <p:cTn id="66" dur="500"/>
                                        <p:tgtEl>
                                          <p:spTgt spid="29"/>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wipe(left)">
                                      <p:cBhvr>
                                        <p:cTn id="69" dur="500"/>
                                        <p:tgtEl>
                                          <p:spTgt spid="30">
                                            <p:txEl>
                                              <p:pRg st="0" end="0"/>
                                            </p:txEl>
                                          </p:spTgt>
                                        </p:tgtEl>
                                      </p:cBhvr>
                                    </p:animEffect>
                                  </p:childTnLst>
                                </p:cTn>
                              </p:par>
                            </p:childTnLst>
                          </p:cTn>
                        </p:par>
                        <p:par>
                          <p:cTn id="70" fill="hold">
                            <p:stCondLst>
                              <p:cond delay="7675"/>
                            </p:stCondLst>
                            <p:childTnLst>
                              <p:par>
                                <p:cTn id="71" presetID="49" presetClass="entr" presetSubtype="0" decel="10000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360"/>
                                          </p:val>
                                        </p:tav>
                                        <p:tav tm="100000">
                                          <p:val>
                                            <p:fltVal val="0"/>
                                          </p:val>
                                        </p:tav>
                                      </p:tavLst>
                                    </p:anim>
                                    <p:animEffect transition="in" filter="fade">
                                      <p:cBhvr>
                                        <p:cTn id="76" dur="500"/>
                                        <p:tgtEl>
                                          <p:spTgt spid="32"/>
                                        </p:tgtEl>
                                      </p:cBhvr>
                                    </p:animEffect>
                                  </p:childTnLst>
                                </p:cTn>
                              </p:par>
                              <p:par>
                                <p:cTn id="77" presetID="22" presetClass="entr" presetSubtype="8" fill="hold" grpId="0" nodeType="withEffect">
                                  <p:stCondLst>
                                    <p:cond delay="250"/>
                                  </p:st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left)">
                                      <p:cBhvr>
                                        <p:cTn id="79" dur="500"/>
                                        <p:tgtEl>
                                          <p:spTgt spid="33">
                                            <p:txEl>
                                              <p:pRg st="0" end="0"/>
                                            </p:txEl>
                                          </p:spTgt>
                                        </p:tgtEl>
                                      </p:cBhvr>
                                    </p:animEffect>
                                  </p:childTnLst>
                                </p:cTn>
                              </p:par>
                            </p:childTnLst>
                          </p:cTn>
                        </p:par>
                        <p:par>
                          <p:cTn id="80" fill="hold">
                            <p:stCondLst>
                              <p:cond delay="8425"/>
                            </p:stCondLst>
                            <p:childTnLst>
                              <p:par>
                                <p:cTn id="81" presetID="49" presetClass="entr" presetSubtype="0" decel="10000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 calcmode="lin" valueType="num">
                                      <p:cBhvr>
                                        <p:cTn id="85" dur="500" fill="hold"/>
                                        <p:tgtEl>
                                          <p:spTgt spid="35"/>
                                        </p:tgtEl>
                                        <p:attrNameLst>
                                          <p:attrName>style.rotation</p:attrName>
                                        </p:attrNameLst>
                                      </p:cBhvr>
                                      <p:tavLst>
                                        <p:tav tm="0">
                                          <p:val>
                                            <p:fltVal val="360"/>
                                          </p:val>
                                        </p:tav>
                                        <p:tav tm="100000">
                                          <p:val>
                                            <p:fltVal val="0"/>
                                          </p:val>
                                        </p:tav>
                                      </p:tavLst>
                                    </p:anim>
                                    <p:animEffect transition="in" filter="fade">
                                      <p:cBhvr>
                                        <p:cTn id="86" dur="500"/>
                                        <p:tgtEl>
                                          <p:spTgt spid="35"/>
                                        </p:tgtEl>
                                      </p:cBhvr>
                                    </p:animEffect>
                                  </p:childTnLst>
                                </p:cTn>
                              </p:par>
                              <p:par>
                                <p:cTn id="87" presetID="22" presetClass="entr" presetSubtype="8" fill="hold" grpId="0" nodeType="withEffect">
                                  <p:stCondLst>
                                    <p:cond delay="25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ipe(left)">
                                      <p:cBhvr>
                                        <p:cTn id="8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22" grpId="0" animBg="1"/>
      <p:bldP spid="22" grpId="1" animBg="1"/>
      <p:bldP spid="1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18" grpId="0" animBg="1"/>
      <p:bldP spid="18" grpId="1" animBg="1"/>
      <p:bldP spid="19" grpId="0" animBg="1"/>
      <p:bldP spid="19" grpId="1" animBg="1"/>
      <p:bldP spid="21" grpId="0"/>
      <p:bldP spid="26" grpId="0" build="p">
        <p:tmplLst>
          <p:tmpl lvl="1">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9" grpId="0"/>
      <p:bldP spid="30" grpId="0" build="p">
        <p:tmplLst>
          <p:tmpl lvl="1">
            <p:tnLst>
              <p:par>
                <p:cTn presetID="22" presetClass="entr" presetSubtype="8"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2" grpId="0"/>
      <p:bldP spid="33" grpId="0" build="p">
        <p:tmplLst>
          <p:tmpl lvl="1">
            <p:tnLst>
              <p:par>
                <p:cTn presetID="22" presetClass="entr" presetSubtype="8"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5" grpId="0"/>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2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4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Text and Image">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0" y="2587588"/>
            <a:ext cx="9144000" cy="4270411"/>
          </a:xfrm>
          <a:prstGeom prst="rect">
            <a:avLst/>
          </a:prstGeom>
        </p:spPr>
        <p:txBody>
          <a:bodyPr/>
          <a:lstStyle>
            <a:lvl1pPr>
              <a:defRPr sz="1100"/>
            </a:lvl1pPr>
          </a:lstStyle>
          <a:p>
            <a:r>
              <a:rPr kumimoji="1" lang="en-US" altLang="ja-JP" dirty="0"/>
              <a:t>Add an image</a:t>
            </a:r>
            <a:endParaRPr kumimoji="1" lang="ja-JP" altLang="en-US" dirty="0"/>
          </a:p>
        </p:txBody>
      </p:sp>
      <p:sp>
        <p:nvSpPr>
          <p:cNvPr id="15" name="テキスト プレースホルダー 14"/>
          <p:cNvSpPr>
            <a:spLocks noGrp="1"/>
          </p:cNvSpPr>
          <p:nvPr>
            <p:ph type="body" sz="quarter" idx="11" hasCustomPrompt="1"/>
          </p:nvPr>
        </p:nvSpPr>
        <p:spPr>
          <a:xfrm>
            <a:off x="0" y="-1"/>
            <a:ext cx="9144000" cy="2612572"/>
          </a:xfrm>
          <a:prstGeom prst="rect">
            <a:avLst/>
          </a:prstGeom>
          <a:blipFill>
            <a:blip r:embed="rId2" cstate="print"/>
            <a:tile tx="0" ty="0" sx="100000" sy="100000" flip="none" algn="tl"/>
          </a:blipFill>
          <a:effectLst>
            <a:outerShdw blurRad="50800" dist="63500" dir="5400000" algn="t"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18" name="テキスト プレースホルダー 5"/>
          <p:cNvSpPr>
            <a:spLocks noGrp="1"/>
          </p:cNvSpPr>
          <p:nvPr>
            <p:ph type="body" sz="quarter" idx="16" hasCustomPrompt="1"/>
          </p:nvPr>
        </p:nvSpPr>
        <p:spPr>
          <a:xfrm>
            <a:off x="657001" y="439812"/>
            <a:ext cx="7829998" cy="1282549"/>
          </a:xfrm>
          <a:prstGeom prst="rect">
            <a:avLst/>
          </a:prstGeom>
        </p:spPr>
        <p:txBody>
          <a:bodyPr anchor="ctr">
            <a:noAutofit/>
          </a:bodyPr>
          <a:lstStyle>
            <a:lvl1pPr algn="ctr">
              <a:defRPr sz="7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SLIDE TITLE</a:t>
            </a:r>
            <a:endParaRPr kumimoji="1" lang="ja-JP" altLang="en-US" dirty="0"/>
          </a:p>
        </p:txBody>
      </p:sp>
      <p:sp>
        <p:nvSpPr>
          <p:cNvPr id="19" name="テキスト プレースホルダー 5"/>
          <p:cNvSpPr>
            <a:spLocks noGrp="1"/>
          </p:cNvSpPr>
          <p:nvPr>
            <p:ph type="body" sz="quarter" idx="17" hasCustomPrompt="1"/>
          </p:nvPr>
        </p:nvSpPr>
        <p:spPr>
          <a:xfrm>
            <a:off x="650195" y="1577221"/>
            <a:ext cx="7843610" cy="739771"/>
          </a:xfrm>
          <a:prstGeom prst="rect">
            <a:avLst/>
          </a:prstGeom>
        </p:spPr>
        <p:txBody>
          <a:bodyPr anchor="ctr">
            <a:noAutofit/>
          </a:bodyPr>
          <a:lstStyle>
            <a:lvl1pPr algn="ctr">
              <a:lnSpc>
                <a:spcPct val="130000"/>
              </a:lnSpc>
              <a:spcBef>
                <a:spcPts val="0"/>
              </a:spcBef>
              <a:defRPr sz="1100" i="0" baseline="0">
                <a:solidFill>
                  <a:schemeClr val="bg1"/>
                </a:solidFill>
                <a:effectLst/>
                <a:latin typeface="+mn-lt"/>
              </a:defRPr>
            </a:lvl1pPr>
          </a:lstStyle>
          <a:p>
            <a:pPr lvl="0"/>
            <a:r>
              <a:rPr kumimoji="1" lang="en-US" altLang="ja-JP" dirty="0"/>
              <a:t>Text Here</a:t>
            </a:r>
            <a:endParaRPr kumimoji="1" lang="ja-JP" altLang="en-US" dirty="0"/>
          </a:p>
        </p:txBody>
      </p:sp>
      <p:sp>
        <p:nvSpPr>
          <p:cNvPr id="25" name="テキスト プレースホルダー 24"/>
          <p:cNvSpPr>
            <a:spLocks noGrp="1"/>
          </p:cNvSpPr>
          <p:nvPr>
            <p:ph type="body" sz="quarter" idx="18" hasCustomPrompt="1"/>
          </p:nvPr>
        </p:nvSpPr>
        <p:spPr>
          <a:xfrm flipV="1">
            <a:off x="0" y="2506133"/>
            <a:ext cx="9144000" cy="24000"/>
          </a:xfrm>
          <a:prstGeom prst="rect">
            <a:avLst/>
          </a:prstGeom>
          <a:blipFill>
            <a:blip r:embed="rId4" cstate="print"/>
            <a:stretch>
              <a:fillRect/>
            </a:stretch>
          </a:blipFill>
        </p:spPr>
        <p:txBody>
          <a:bodyPr/>
          <a:lstStyle/>
          <a:p>
            <a:pPr lvl="0"/>
            <a:r>
              <a:rPr kumimoji="1" lang="en-US" altLang="ja-JP" dirty="0"/>
              <a:t> </a:t>
            </a:r>
            <a:endParaRPr kumimoji="1" lang="ja-JP" altLang="en-US" dirty="0"/>
          </a:p>
        </p:txBody>
      </p:sp>
    </p:spTree>
    <p:extLst>
      <p:ext uri="{BB962C8B-B14F-4D97-AF65-F5344CB8AC3E}">
        <p14:creationId xmlns="" xmlns:p14="http://schemas.microsoft.com/office/powerpoint/2010/main" val="21404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2" presetClass="entr" presetSubtype="6"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950"/>
                            </p:stCondLst>
                            <p:childTnLst>
                              <p:par>
                                <p:cTn id="19" presetID="10" presetClass="entr" presetSubtype="0" fill="hold" grpId="0" nodeType="afterEffect">
                                  <p:stCondLst>
                                    <p:cond delay="25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4" presetClass="entr" presetSubtype="5"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tmplLst>
          <p:tmpl>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2" presetClass="entr" presetSubtype="6"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sp>
        <p:nvSpPr>
          <p:cNvPr id="37" name="Google Shape;37;p7"/>
          <p:cNvSpPr txBox="1">
            <a:spLocks noGrp="1"/>
          </p:cNvSpPr>
          <p:nvPr>
            <p:ph type="title"/>
          </p:nvPr>
        </p:nvSpPr>
        <p:spPr>
          <a:xfrm>
            <a:off x="2902775" y="403167"/>
            <a:ext cx="5718600" cy="67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8" name="Google Shape;38;p7"/>
          <p:cNvSpPr txBox="1">
            <a:spLocks noGrp="1"/>
          </p:cNvSpPr>
          <p:nvPr>
            <p:ph type="body" idx="1"/>
          </p:nvPr>
        </p:nvSpPr>
        <p:spPr>
          <a:xfrm>
            <a:off x="2902950" y="2012633"/>
            <a:ext cx="2780700" cy="4166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39" name="Google Shape;39;p7"/>
          <p:cNvSpPr txBox="1">
            <a:spLocks noGrp="1"/>
          </p:cNvSpPr>
          <p:nvPr>
            <p:ph type="body" idx="2"/>
          </p:nvPr>
        </p:nvSpPr>
        <p:spPr>
          <a:xfrm>
            <a:off x="5840729" y="2012633"/>
            <a:ext cx="2780700" cy="4166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40" name="Google Shape;40;p7"/>
          <p:cNvSpPr txBox="1">
            <a:spLocks noGrp="1"/>
          </p:cNvSpPr>
          <p:nvPr>
            <p:ph type="sldNum" idx="12"/>
          </p:nvPr>
        </p:nvSpPr>
        <p:spPr>
          <a:xfrm>
            <a:off x="8529670"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6" name="Google Shape;26;p5"/>
          <p:cNvSpPr txBox="1">
            <a:spLocks noGrp="1"/>
          </p:cNvSpPr>
          <p:nvPr>
            <p:ph type="title"/>
          </p:nvPr>
        </p:nvSpPr>
        <p:spPr>
          <a:xfrm>
            <a:off x="2902775" y="403167"/>
            <a:ext cx="5718600" cy="67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27" name="Google Shape;27;p5"/>
          <p:cNvSpPr txBox="1">
            <a:spLocks noGrp="1"/>
          </p:cNvSpPr>
          <p:nvPr>
            <p:ph type="body" idx="1"/>
          </p:nvPr>
        </p:nvSpPr>
        <p:spPr>
          <a:xfrm>
            <a:off x="2902950" y="2012633"/>
            <a:ext cx="5718600" cy="41668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28" name="Google Shape;28;p5"/>
          <p:cNvSpPr txBox="1">
            <a:spLocks noGrp="1"/>
          </p:cNvSpPr>
          <p:nvPr>
            <p:ph type="sldNum" idx="12"/>
          </p:nvPr>
        </p:nvSpPr>
        <p:spPr>
          <a:xfrm>
            <a:off x="8529670"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BA1456-C916-4374-9FB3-42FF7F37C2E1}" type="datetimeFigureOut">
              <a:rPr lang="es-ES" smtClean="0"/>
              <a:pPr/>
              <a:t>04/11/2019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1A5AF14-3619-4F47-8DD3-0786D469E0E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A1456-C916-4374-9FB3-42FF7F37C2E1}" type="datetimeFigureOut">
              <a:rPr lang="es-ES" smtClean="0"/>
              <a:pPr/>
              <a:t>04/11/2019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AF14-3619-4F47-8DD3-0786D469E0E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tiff"/></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9.tiff"/></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AutoShape 4"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827584" y="2348880"/>
            <a:ext cx="7489551" cy="769441"/>
          </a:xfrm>
          <a:prstGeom prst="rect">
            <a:avLst/>
          </a:prstGeom>
          <a:noFill/>
        </p:spPr>
        <p:txBody>
          <a:bodyPr wrap="none" lIns="91440" tIns="45720" rIns="91440" bIns="45720">
            <a:spAutoFit/>
          </a:bodyPr>
          <a:lstStyle/>
          <a:p>
            <a:pPr algn="ctr"/>
            <a:r>
              <a:rPr lang="es-E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Evidencia científica</a:t>
            </a:r>
          </a:p>
        </p:txBody>
      </p:sp>
      <p:sp>
        <p:nvSpPr>
          <p:cNvPr id="13" name="12 CuadroTexto"/>
          <p:cNvSpPr txBox="1"/>
          <p:nvPr/>
        </p:nvSpPr>
        <p:spPr>
          <a:xfrm>
            <a:off x="1619672" y="5157192"/>
            <a:ext cx="5832648" cy="1107996"/>
          </a:xfrm>
          <a:prstGeom prst="rect">
            <a:avLst/>
          </a:prstGeom>
          <a:noFill/>
        </p:spPr>
        <p:txBody>
          <a:bodyPr wrap="square" rtlCol="0">
            <a:spAutoFit/>
          </a:bodyPr>
          <a:lstStyle/>
          <a:p>
            <a:pPr algn="ctr"/>
            <a:r>
              <a:rPr lang="es-ES" sz="2400" dirty="0" smtClean="0">
                <a:latin typeface="Arial Black" pitchFamily="34" charset="0"/>
              </a:rPr>
              <a:t>Grupo D de pasantía</a:t>
            </a:r>
          </a:p>
          <a:p>
            <a:pPr algn="ctr"/>
            <a:r>
              <a:rPr lang="es-ES" sz="2400" dirty="0" smtClean="0">
                <a:latin typeface="Arial Black" pitchFamily="34" charset="0"/>
              </a:rPr>
              <a:t>Dr. Héctor  Monasterios (Ponente) </a:t>
            </a:r>
          </a:p>
          <a:p>
            <a:endParaRPr lang="es-ES" dirty="0" smtClean="0">
              <a:latin typeface="Arial Black" pitchFamily="34" charset="0"/>
            </a:endParaRPr>
          </a:p>
        </p:txBody>
      </p:sp>
      <p:sp>
        <p:nvSpPr>
          <p:cNvPr id="14" name="13 CuadroTexto"/>
          <p:cNvSpPr txBox="1"/>
          <p:nvPr/>
        </p:nvSpPr>
        <p:spPr>
          <a:xfrm>
            <a:off x="1835696" y="6309320"/>
            <a:ext cx="5112568" cy="369332"/>
          </a:xfrm>
          <a:prstGeom prst="rect">
            <a:avLst/>
          </a:prstGeom>
          <a:noFill/>
        </p:spPr>
        <p:txBody>
          <a:bodyPr wrap="square" rtlCol="0">
            <a:spAutoFit/>
          </a:bodyPr>
          <a:lstStyle/>
          <a:p>
            <a:pPr algn="ctr"/>
            <a:r>
              <a:rPr lang="es-ES" dirty="0" smtClean="0">
                <a:latin typeface="Arial Black" pitchFamily="34" charset="0"/>
              </a:rPr>
              <a:t>9 de Septiembre de 2019</a:t>
            </a:r>
          </a:p>
        </p:txBody>
      </p:sp>
      <p:sp>
        <p:nvSpPr>
          <p:cNvPr id="15" name="14 Rectángulo"/>
          <p:cNvSpPr/>
          <p:nvPr/>
        </p:nvSpPr>
        <p:spPr>
          <a:xfrm>
            <a:off x="1187624" y="404664"/>
            <a:ext cx="7347845" cy="892552"/>
          </a:xfrm>
          <a:prstGeom prst="rect">
            <a:avLst/>
          </a:prstGeom>
          <a:noFill/>
        </p:spPr>
        <p:txBody>
          <a:bodyPr wrap="none" lIns="91440" tIns="45720" rIns="91440" bIns="45720">
            <a:spAutoFit/>
          </a:bodyPr>
          <a:lstStyle/>
          <a:p>
            <a:pPr algn="ctr"/>
            <a:r>
              <a:rPr lang="es-ES" sz="2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Centro cardiovascular regional</a:t>
            </a:r>
          </a:p>
          <a:p>
            <a:pPr algn="ctr"/>
            <a:r>
              <a:rPr lang="es-ES" sz="26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ascardio</a:t>
            </a:r>
            <a:endParaRPr lang="es-ES" sz="26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p:txBody>
      </p:sp>
      <p:sp>
        <p:nvSpPr>
          <p:cNvPr id="17" name="16 CuadroTexto"/>
          <p:cNvSpPr txBox="1"/>
          <p:nvPr/>
        </p:nvSpPr>
        <p:spPr>
          <a:xfrm>
            <a:off x="1259632" y="3501008"/>
            <a:ext cx="6408712" cy="1323439"/>
          </a:xfrm>
          <a:prstGeom prst="rect">
            <a:avLst/>
          </a:prstGeom>
          <a:noFill/>
        </p:spPr>
        <p:txBody>
          <a:bodyPr wrap="square" rtlCol="0">
            <a:spAutoFit/>
          </a:bodyPr>
          <a:lstStyle/>
          <a:p>
            <a:pPr algn="ctr"/>
            <a:r>
              <a:rPr lang="es-ES" sz="4000" dirty="0" smtClean="0">
                <a:latin typeface="Arial Black" pitchFamily="34" charset="0"/>
              </a:rPr>
              <a:t>Cierre de Ciclo de Revisión de Literatura </a:t>
            </a:r>
            <a:endParaRPr lang="es-ES" sz="40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474" t="28572" r="41995" b="10606"/>
          <a:stretch/>
        </p:blipFill>
        <p:spPr bwMode="auto">
          <a:xfrm>
            <a:off x="611560" y="764704"/>
            <a:ext cx="7857740" cy="5317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652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1810944296"/>
              </p:ext>
            </p:extLst>
          </p:nvPr>
        </p:nvGraphicFramePr>
        <p:xfrm>
          <a:off x="367703" y="1988840"/>
          <a:ext cx="822960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96521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0000" t="30754" r="7523" b="18254"/>
          <a:stretch/>
        </p:blipFill>
        <p:spPr bwMode="auto">
          <a:xfrm>
            <a:off x="82294" y="548681"/>
            <a:ext cx="9026210" cy="6092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652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44824"/>
            <a:ext cx="8352928" cy="1631216"/>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El riesgo de E</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TE </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es bajo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 </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pesar de una puntuación de riesgo de CHADS2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 </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2,2. Los datos de TRENDS sugieren que la carga de AT / AF ≥ 5,5 horas en cualquier día en los últimos 30 días se asocia con una duplicación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del </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riesgo de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ETE </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en comparación con una carga AT / AF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cero</a:t>
            </a:r>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5" name="4 Rectángulo"/>
          <p:cNvSpPr/>
          <p:nvPr/>
        </p:nvSpPr>
        <p:spPr>
          <a:xfrm>
            <a:off x="463552" y="4077072"/>
            <a:ext cx="8342212" cy="1938992"/>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rPr>
              <a:t>La carga AT / AF cuantitativa detectada por los dispositivos implantados puede ser un factor de riesgo de TE que es independiente de los factores de riesgo de accidente cerebrovascular clínicos estándar. Se necesita más investigación para identificar con precisión la cantidad de carga de TA / FA, junto con otros factores de riesgo de accidente cerebrovascular que podrían merecer una intervención </a:t>
            </a:r>
            <a:r>
              <a:rPr lang="es-VE"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médica.</a:t>
            </a:r>
            <a:endParaRPr lang="es-VE"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3 Título"/>
          <p:cNvSpPr txBox="1">
            <a:spLocks/>
          </p:cNvSpPr>
          <p:nvPr/>
        </p:nvSpPr>
        <p:spPr>
          <a:xfrm>
            <a:off x="0" y="188640"/>
            <a:ext cx="91440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VE" sz="4000" dirty="0" smtClean="0">
                <a:latin typeface="Arial Black" pitchFamily="34" charset="0"/>
              </a:rPr>
              <a:t>CONCLUSIONES DEL ARTÍCULO</a:t>
            </a:r>
            <a:endParaRPr lang="es-VE" sz="4000" dirty="0">
              <a:latin typeface="Arial Black" pitchFamily="34" charset="0"/>
            </a:endParaRPr>
          </a:p>
        </p:txBody>
      </p:sp>
    </p:spTree>
    <p:extLst>
      <p:ext uri="{BB962C8B-B14F-4D97-AF65-F5344CB8AC3E}">
        <p14:creationId xmlns="" xmlns:p14="http://schemas.microsoft.com/office/powerpoint/2010/main" val="3782736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VE" dirty="0" smtClean="0">
                <a:latin typeface="Arial Black" pitchFamily="34" charset="0"/>
              </a:rPr>
              <a:t>APORTES DE GRUPO</a:t>
            </a:r>
            <a:endParaRPr lang="es-VE" dirty="0">
              <a:latin typeface="Arial Black" pitchFamily="34" charset="0"/>
            </a:endParaRPr>
          </a:p>
        </p:txBody>
      </p:sp>
      <p:graphicFrame>
        <p:nvGraphicFramePr>
          <p:cNvPr id="6" name="5 Diagrama"/>
          <p:cNvGraphicFramePr/>
          <p:nvPr>
            <p:extLst>
              <p:ext uri="{D42A27DB-BD31-4B8C-83A1-F6EECF244321}">
                <p14:modId xmlns="" xmlns:p14="http://schemas.microsoft.com/office/powerpoint/2010/main" val="3766750711"/>
              </p:ext>
            </p:extLst>
          </p:nvPr>
        </p:nvGraphicFramePr>
        <p:xfrm>
          <a:off x="323528" y="1397000"/>
          <a:ext cx="8424936"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49814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600200"/>
            <a:ext cx="8229600" cy="4781128"/>
          </a:xfrm>
        </p:spPr>
        <p:txBody>
          <a:bodyPr>
            <a:normAutofit fontScale="62500" lnSpcReduction="20000"/>
          </a:bodyPr>
          <a:lstStyle/>
          <a:p>
            <a:pPr lvl="0" algn="just"/>
            <a:r>
              <a:rPr lang="es-VE" sz="3500" dirty="0" smtClean="0">
                <a:latin typeface="Arial" pitchFamily="34" charset="0"/>
                <a:cs typeface="Arial" pitchFamily="34" charset="0"/>
              </a:rPr>
              <a:t>Uno de los hallazgos que llama la atención del estudio es como dentro de la programación de los dispositivos se pudo realizar el registro de episodios tan largos de </a:t>
            </a:r>
            <a:r>
              <a:rPr lang="es-VE" sz="3500" dirty="0" err="1" smtClean="0">
                <a:latin typeface="Arial" pitchFamily="34" charset="0"/>
                <a:cs typeface="Arial" pitchFamily="34" charset="0"/>
              </a:rPr>
              <a:t>taquiarritmias</a:t>
            </a:r>
            <a:r>
              <a:rPr lang="es-VE" sz="3500" dirty="0" smtClean="0">
                <a:latin typeface="Arial" pitchFamily="34" charset="0"/>
                <a:cs typeface="Arial" pitchFamily="34" charset="0"/>
              </a:rPr>
              <a:t> auriculares, ya que según lo mencionado por los </a:t>
            </a:r>
            <a:r>
              <a:rPr lang="es-VE" sz="3500" dirty="0" err="1" smtClean="0">
                <a:latin typeface="Arial" pitchFamily="34" charset="0"/>
                <a:cs typeface="Arial" pitchFamily="34" charset="0"/>
              </a:rPr>
              <a:t>fellow</a:t>
            </a:r>
            <a:r>
              <a:rPr lang="es-VE" sz="3500" dirty="0" smtClean="0">
                <a:latin typeface="Arial" pitchFamily="34" charset="0"/>
                <a:cs typeface="Arial" pitchFamily="34" charset="0"/>
              </a:rPr>
              <a:t> de electrofisiología, los equipos al detectar los episodios de </a:t>
            </a:r>
            <a:r>
              <a:rPr lang="es-VE" sz="3500" dirty="0" err="1" smtClean="0">
                <a:latin typeface="Arial" pitchFamily="34" charset="0"/>
                <a:cs typeface="Arial" pitchFamily="34" charset="0"/>
              </a:rPr>
              <a:t>taquiarritmias</a:t>
            </a:r>
            <a:r>
              <a:rPr lang="es-VE" sz="3500" dirty="0" smtClean="0">
                <a:latin typeface="Arial" pitchFamily="34" charset="0"/>
                <a:cs typeface="Arial" pitchFamily="34" charset="0"/>
              </a:rPr>
              <a:t> auriculares se inhiben.</a:t>
            </a:r>
            <a:endParaRPr lang="es-ES" sz="3500" dirty="0" smtClean="0">
              <a:latin typeface="Arial" pitchFamily="34" charset="0"/>
              <a:cs typeface="Arial" pitchFamily="34" charset="0"/>
            </a:endParaRPr>
          </a:p>
          <a:p>
            <a:pPr lvl="0" algn="just"/>
            <a:endParaRPr lang="es-VE" sz="3500" dirty="0" smtClean="0">
              <a:latin typeface="Arial" pitchFamily="34" charset="0"/>
              <a:cs typeface="Arial" pitchFamily="34" charset="0"/>
            </a:endParaRPr>
          </a:p>
          <a:p>
            <a:pPr lvl="0" algn="just"/>
            <a:r>
              <a:rPr lang="es-VE" sz="3500" dirty="0" smtClean="0">
                <a:latin typeface="Arial" pitchFamily="34" charset="0"/>
                <a:cs typeface="Arial" pitchFamily="34" charset="0"/>
              </a:rPr>
              <a:t>Se planteó que el 20% de los pacientes del estudio estaba siendo tratado con </a:t>
            </a:r>
            <a:r>
              <a:rPr lang="es-VE" sz="3500" dirty="0" err="1" smtClean="0">
                <a:latin typeface="Arial" pitchFamily="34" charset="0"/>
                <a:cs typeface="Arial" pitchFamily="34" charset="0"/>
              </a:rPr>
              <a:t>warfarina</a:t>
            </a:r>
            <a:r>
              <a:rPr lang="es-VE" sz="3500" dirty="0" smtClean="0">
                <a:latin typeface="Arial" pitchFamily="34" charset="0"/>
                <a:cs typeface="Arial" pitchFamily="34" charset="0"/>
              </a:rPr>
              <a:t> y otro porcentaje importante estaba siendo tratado con </a:t>
            </a:r>
            <a:r>
              <a:rPr lang="es-VE" sz="3500" dirty="0" err="1" smtClean="0">
                <a:latin typeface="Arial" pitchFamily="34" charset="0"/>
                <a:cs typeface="Arial" pitchFamily="34" charset="0"/>
              </a:rPr>
              <a:t>antiagregantes</a:t>
            </a:r>
            <a:r>
              <a:rPr lang="es-VE" sz="3500" dirty="0" smtClean="0">
                <a:latin typeface="Arial" pitchFamily="34" charset="0"/>
                <a:cs typeface="Arial" pitchFamily="34" charset="0"/>
              </a:rPr>
              <a:t> y </a:t>
            </a:r>
            <a:r>
              <a:rPr lang="es-VE" sz="3500" dirty="0" err="1" smtClean="0">
                <a:latin typeface="Arial" pitchFamily="34" charset="0"/>
                <a:cs typeface="Arial" pitchFamily="34" charset="0"/>
              </a:rPr>
              <a:t>antiarritmicos</a:t>
            </a:r>
            <a:r>
              <a:rPr lang="es-VE" sz="3500" dirty="0" smtClean="0">
                <a:latin typeface="Arial" pitchFamily="34" charset="0"/>
                <a:cs typeface="Arial" pitchFamily="34" charset="0"/>
              </a:rPr>
              <a:t>, lo que pudo haber interferido en la tasa anualizada de eventos.</a:t>
            </a:r>
            <a:endParaRPr lang="es-ES" sz="3500" dirty="0" smtClean="0">
              <a:latin typeface="Arial" pitchFamily="34" charset="0"/>
              <a:cs typeface="Arial" pitchFamily="34" charset="0"/>
            </a:endParaRPr>
          </a:p>
          <a:p>
            <a:pPr lvl="0" algn="just"/>
            <a:endParaRPr lang="es-VE" sz="3500" dirty="0" smtClean="0">
              <a:latin typeface="Arial" pitchFamily="34" charset="0"/>
              <a:cs typeface="Arial" pitchFamily="34" charset="0"/>
            </a:endParaRPr>
          </a:p>
          <a:p>
            <a:pPr lvl="0" algn="just"/>
            <a:r>
              <a:rPr lang="es-VE" sz="3500" dirty="0" smtClean="0">
                <a:latin typeface="Arial" pitchFamily="34" charset="0"/>
                <a:cs typeface="Arial" pitchFamily="34" charset="0"/>
              </a:rPr>
              <a:t>A pesar del esfuerzo de los autores por modificar la metodología del estudio para tratar de emitir conclusiones del mismo, la baja tasa de eventos no permite concluir resultados del mismo.</a:t>
            </a:r>
            <a:endParaRPr lang="es-ES" sz="3500" dirty="0" smtClean="0">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040560"/>
          </a:xfrm>
        </p:spPr>
        <p:txBody>
          <a:bodyPr>
            <a:normAutofit fontScale="70000" lnSpcReduction="20000"/>
          </a:bodyPr>
          <a:lstStyle/>
          <a:p>
            <a:pPr lvl="0" algn="just"/>
            <a:r>
              <a:rPr lang="es-VE" dirty="0" smtClean="0">
                <a:latin typeface="Arial" pitchFamily="34" charset="0"/>
                <a:cs typeface="Arial" pitchFamily="34" charset="0"/>
              </a:rPr>
              <a:t>La carga de 5,5 horas como punto de corte para establecer riesgo de eventos </a:t>
            </a:r>
            <a:r>
              <a:rPr lang="es-VE" dirty="0" err="1" smtClean="0">
                <a:latin typeface="Arial" pitchFamily="34" charset="0"/>
                <a:cs typeface="Arial" pitchFamily="34" charset="0"/>
              </a:rPr>
              <a:t>tromboembolicos</a:t>
            </a:r>
            <a:r>
              <a:rPr lang="es-VE" dirty="0" smtClean="0">
                <a:latin typeface="Arial" pitchFamily="34" charset="0"/>
                <a:cs typeface="Arial" pitchFamily="34" charset="0"/>
              </a:rPr>
              <a:t>, basado en el modelo de la ventana móvil utilizada por los autores, fue arbitraria y no se considera la adecuada para establecer un riesgo. Adicionalmente se refiere a duración de episodios de </a:t>
            </a:r>
            <a:r>
              <a:rPr lang="es-VE" dirty="0" err="1" smtClean="0">
                <a:latin typeface="Arial" pitchFamily="34" charset="0"/>
                <a:cs typeface="Arial" pitchFamily="34" charset="0"/>
              </a:rPr>
              <a:t>taquiarritmias</a:t>
            </a:r>
            <a:r>
              <a:rPr lang="es-VE" dirty="0" smtClean="0">
                <a:latin typeface="Arial" pitchFamily="34" charset="0"/>
                <a:cs typeface="Arial" pitchFamily="34" charset="0"/>
              </a:rPr>
              <a:t> más que una carga real.</a:t>
            </a:r>
            <a:endParaRPr lang="es-ES" dirty="0" smtClean="0">
              <a:latin typeface="Arial" pitchFamily="34" charset="0"/>
              <a:cs typeface="Arial" pitchFamily="34" charset="0"/>
            </a:endParaRPr>
          </a:p>
          <a:p>
            <a:pPr lvl="0" algn="just"/>
            <a:endParaRPr lang="es-VE" dirty="0" smtClean="0">
              <a:latin typeface="Arial" pitchFamily="34" charset="0"/>
              <a:cs typeface="Arial" pitchFamily="34" charset="0"/>
            </a:endParaRPr>
          </a:p>
          <a:p>
            <a:pPr lvl="0" algn="just"/>
            <a:r>
              <a:rPr lang="es-VE" dirty="0" smtClean="0">
                <a:latin typeface="Arial" pitchFamily="34" charset="0"/>
                <a:cs typeface="Arial" pitchFamily="34" charset="0"/>
              </a:rPr>
              <a:t>Estudios importantes de eventos </a:t>
            </a:r>
            <a:r>
              <a:rPr lang="es-VE" dirty="0" err="1" smtClean="0">
                <a:latin typeface="Arial" pitchFamily="34" charset="0"/>
                <a:cs typeface="Arial" pitchFamily="34" charset="0"/>
              </a:rPr>
              <a:t>tromboembolicos</a:t>
            </a:r>
            <a:r>
              <a:rPr lang="es-VE" dirty="0" smtClean="0">
                <a:latin typeface="Arial" pitchFamily="34" charset="0"/>
                <a:cs typeface="Arial" pitchFamily="34" charset="0"/>
              </a:rPr>
              <a:t> como el CHADS, hacen seguimientos más largos de los pacientes, por lo que se pudiera considerar que el seguimiento de un año por paciente representa un seguimiento muy corto para que se presenten los eventos.</a:t>
            </a:r>
            <a:endParaRPr lang="es-ES" dirty="0" smtClean="0">
              <a:latin typeface="Arial" pitchFamily="34" charset="0"/>
              <a:cs typeface="Arial" pitchFamily="34" charset="0"/>
            </a:endParaRPr>
          </a:p>
          <a:p>
            <a:pPr lvl="0" algn="just"/>
            <a:endParaRPr lang="es-VE" dirty="0" smtClean="0">
              <a:latin typeface="Arial" pitchFamily="34" charset="0"/>
              <a:cs typeface="Arial" pitchFamily="34" charset="0"/>
            </a:endParaRPr>
          </a:p>
          <a:p>
            <a:pPr lvl="0" algn="just"/>
            <a:r>
              <a:rPr lang="es-VE" dirty="0" smtClean="0">
                <a:latin typeface="Arial" pitchFamily="34" charset="0"/>
                <a:cs typeface="Arial" pitchFamily="34" charset="0"/>
              </a:rPr>
              <a:t>El artículo no permite concluir causalidad entre episodios de </a:t>
            </a:r>
            <a:r>
              <a:rPr lang="es-ES" dirty="0" err="1" smtClean="0">
                <a:latin typeface="Arial" pitchFamily="34" charset="0"/>
                <a:cs typeface="Arial" pitchFamily="34" charset="0"/>
              </a:rPr>
              <a:t>extrasistolia</a:t>
            </a:r>
            <a:r>
              <a:rPr lang="es-ES" dirty="0" smtClean="0">
                <a:latin typeface="Arial" pitchFamily="34" charset="0"/>
                <a:cs typeface="Arial" pitchFamily="34" charset="0"/>
              </a:rPr>
              <a:t> auricular y/o taquicardia auricular con riesgo de eventos </a:t>
            </a:r>
            <a:r>
              <a:rPr lang="es-ES" dirty="0" err="1" smtClean="0">
                <a:latin typeface="Arial" pitchFamily="34" charset="0"/>
                <a:cs typeface="Arial" pitchFamily="34" charset="0"/>
              </a:rPr>
              <a:t>cerebrovasculares</a:t>
            </a:r>
            <a:r>
              <a:rPr lang="es-ES" dirty="0" smtClean="0">
                <a:latin typeface="Arial" pitchFamily="34" charset="0"/>
                <a:cs typeface="Arial" pitchFamily="34" charset="0"/>
              </a:rPr>
              <a:t>, debido a que no hace </a:t>
            </a:r>
            <a:r>
              <a:rPr lang="es-ES" dirty="0" err="1" smtClean="0">
                <a:latin typeface="Arial" pitchFamily="34" charset="0"/>
                <a:cs typeface="Arial" pitchFamily="34" charset="0"/>
              </a:rPr>
              <a:t>distición</a:t>
            </a:r>
            <a:r>
              <a:rPr lang="es-ES" dirty="0" smtClean="0">
                <a:latin typeface="Arial" pitchFamily="34" charset="0"/>
                <a:cs typeface="Arial" pitchFamily="34" charset="0"/>
              </a:rPr>
              <a:t> entre otras arritmias auriculares (Fibrilación auricular/</a:t>
            </a:r>
            <a:r>
              <a:rPr lang="es-ES" dirty="0" err="1" smtClean="0">
                <a:latin typeface="Arial" pitchFamily="34" charset="0"/>
                <a:cs typeface="Arial" pitchFamily="34" charset="0"/>
              </a:rPr>
              <a:t>Flutter</a:t>
            </a:r>
            <a:r>
              <a:rPr lang="es-ES" dirty="0" smtClean="0">
                <a:latin typeface="Arial" pitchFamily="34" charset="0"/>
                <a:cs typeface="Arial" pitchFamily="34" charset="0"/>
              </a:rPr>
              <a:t>).</a:t>
            </a:r>
          </a:p>
          <a:p>
            <a:pPr algn="just"/>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5805264"/>
            <a:ext cx="9144000" cy="369332"/>
          </a:xfrm>
          <a:prstGeom prst="rect">
            <a:avLst/>
          </a:prstGeom>
          <a:noFill/>
        </p:spPr>
        <p:txBody>
          <a:bodyPr wrap="square" rtlCol="0">
            <a:spAutoFit/>
          </a:bodyPr>
          <a:lstStyle/>
          <a:p>
            <a:pPr algn="ctr"/>
            <a:r>
              <a:rPr lang="es-ES" dirty="0" smtClean="0">
                <a:latin typeface="Arial Black" pitchFamily="34" charset="0"/>
              </a:rPr>
              <a:t>Presentado por: Dr. Juan Cárdenas. Lunes 05/Agosto/2019</a:t>
            </a:r>
            <a:endParaRPr lang="es-ES" dirty="0">
              <a:latin typeface="Arial Black" pitchFamily="34" charset="0"/>
            </a:endParaRPr>
          </a:p>
        </p:txBody>
      </p:sp>
      <p:pic>
        <p:nvPicPr>
          <p:cNvPr id="5" name="Picture 3">
            <a:extLst>
              <a:ext uri="{FF2B5EF4-FFF2-40B4-BE49-F238E27FC236}"/>
            </a:extLst>
          </p:cNvPr>
          <p:cNvPicPr>
            <a:picLocks noChangeAspect="1" noChangeArrowheads="1"/>
          </p:cNvPicPr>
          <p:nvPr/>
        </p:nvPicPr>
        <p:blipFill>
          <a:blip r:embed="rId3" cstate="print"/>
          <a:srcRect/>
          <a:stretch>
            <a:fillRect/>
          </a:stretch>
        </p:blipFill>
        <p:spPr bwMode="auto">
          <a:xfrm>
            <a:off x="1" y="188640"/>
            <a:ext cx="9144000"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8151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dondear rectángulo de esquina diagonal">
            <a:extLst>
              <a:ext uri="{FF2B5EF4-FFF2-40B4-BE49-F238E27FC236}"/>
            </a:extLst>
          </p:cNvPr>
          <p:cNvSpPr/>
          <p:nvPr/>
        </p:nvSpPr>
        <p:spPr bwMode="auto">
          <a:xfrm>
            <a:off x="900545" y="1340768"/>
            <a:ext cx="7481455" cy="4777644"/>
          </a:xfrm>
          <a:prstGeom prst="round2DiagRect">
            <a:avLst/>
          </a:prstGeom>
          <a:solidFill>
            <a:schemeClr val="bg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82058" tIns="41029" rIns="82058" bIns="41029"/>
          <a:lstStyle/>
          <a:p>
            <a:pPr marL="307718" indent="-307718" algn="just">
              <a:buFontTx/>
              <a:buAutoNum type="arabicPeriod"/>
              <a:defRPr/>
            </a:pPr>
            <a:r>
              <a:rPr lang="es-ES" sz="2400" dirty="0" smtClean="0">
                <a:solidFill>
                  <a:schemeClr val="tx1"/>
                </a:solidFill>
                <a:latin typeface="Arial" pitchFamily="34" charset="0"/>
                <a:cs typeface="Arial" pitchFamily="34" charset="0"/>
              </a:rPr>
              <a:t>Evaluar </a:t>
            </a:r>
            <a:r>
              <a:rPr lang="es-ES" sz="2400" dirty="0">
                <a:solidFill>
                  <a:schemeClr val="tx1"/>
                </a:solidFill>
                <a:latin typeface="Arial" pitchFamily="34" charset="0"/>
                <a:cs typeface="Arial" pitchFamily="34" charset="0"/>
              </a:rPr>
              <a:t>prospectivamente si los episodios </a:t>
            </a:r>
            <a:r>
              <a:rPr lang="es-ES" sz="2400" dirty="0" err="1">
                <a:solidFill>
                  <a:schemeClr val="tx1"/>
                </a:solidFill>
                <a:latin typeface="Arial" pitchFamily="34" charset="0"/>
                <a:cs typeface="Arial" pitchFamily="34" charset="0"/>
              </a:rPr>
              <a:t>subclínicos</a:t>
            </a:r>
            <a:r>
              <a:rPr lang="es-ES" sz="2400" dirty="0">
                <a:solidFill>
                  <a:schemeClr val="tx1"/>
                </a:solidFill>
                <a:latin typeface="Arial" pitchFamily="34" charset="0"/>
                <a:cs typeface="Arial" pitchFamily="34" charset="0"/>
              </a:rPr>
              <a:t> de frecuencia auricular rápida detectados por los dispositivos implantados se asocian con un mayor riesgo de accidente cerebrovascular isquémico en pacientes que no tienen otra evidencia de fibrilación auricular.</a:t>
            </a:r>
          </a:p>
          <a:p>
            <a:pPr marL="307718" indent="-307718" algn="just">
              <a:buFontTx/>
              <a:buAutoNum type="arabicPeriod"/>
              <a:defRPr/>
            </a:pPr>
            <a:endParaRPr lang="es-ES" sz="2400" dirty="0" smtClean="0">
              <a:solidFill>
                <a:schemeClr val="tx1"/>
              </a:solidFill>
              <a:latin typeface="Arial" pitchFamily="34" charset="0"/>
              <a:cs typeface="Arial" pitchFamily="34" charset="0"/>
            </a:endParaRPr>
          </a:p>
          <a:p>
            <a:pPr marL="307718" indent="-307718" algn="just">
              <a:buFontTx/>
              <a:buAutoNum type="arabicPeriod"/>
              <a:defRPr/>
            </a:pPr>
            <a:r>
              <a:rPr lang="es-ES" sz="2400" dirty="0" smtClean="0">
                <a:solidFill>
                  <a:schemeClr val="tx1"/>
                </a:solidFill>
                <a:latin typeface="Arial" pitchFamily="34" charset="0"/>
                <a:cs typeface="Arial" pitchFamily="34" charset="0"/>
              </a:rPr>
              <a:t>Estudiar</a:t>
            </a:r>
            <a:r>
              <a:rPr lang="es-ES" sz="2400" dirty="0">
                <a:solidFill>
                  <a:schemeClr val="tx1"/>
                </a:solidFill>
                <a:latin typeface="Arial" pitchFamily="34" charset="0"/>
                <a:cs typeface="Arial" pitchFamily="34" charset="0"/>
              </a:rPr>
              <a:t>, en un ensayo aleatorizado, la eficacia de la </a:t>
            </a:r>
            <a:r>
              <a:rPr lang="es-ES" sz="2400" dirty="0" err="1">
                <a:solidFill>
                  <a:schemeClr val="tx1"/>
                </a:solidFill>
                <a:latin typeface="Arial" pitchFamily="34" charset="0"/>
                <a:cs typeface="Arial" pitchFamily="34" charset="0"/>
              </a:rPr>
              <a:t>sobreestimulación</a:t>
            </a:r>
            <a:r>
              <a:rPr lang="es-ES" sz="2400" dirty="0">
                <a:solidFill>
                  <a:schemeClr val="tx1"/>
                </a:solidFill>
                <a:latin typeface="Arial" pitchFamily="34" charset="0"/>
                <a:cs typeface="Arial" pitchFamily="34" charset="0"/>
              </a:rPr>
              <a:t> auricular continua para prevenir la fibrilación auricular clínica.</a:t>
            </a:r>
            <a:endParaRPr lang="es-VE" sz="2400" b="1" dirty="0">
              <a:ln w="18415" cmpd="sng">
                <a:solidFill>
                  <a:srgbClr val="FFFFFF"/>
                </a:solidFill>
                <a:prstDash val="solid"/>
              </a:ln>
              <a:solidFill>
                <a:schemeClr val="tx1"/>
              </a:solidFill>
              <a:effectLst>
                <a:glow rad="101600">
                  <a:schemeClr val="tx1">
                    <a:alpha val="60000"/>
                  </a:schemeClr>
                </a:glow>
              </a:effectLst>
              <a:latin typeface="Arial" pitchFamily="34" charset="0"/>
              <a:cs typeface="Arial" pitchFamily="34" charset="0"/>
            </a:endParaRPr>
          </a:p>
        </p:txBody>
      </p:sp>
      <p:sp>
        <p:nvSpPr>
          <p:cNvPr id="11" name="1 Título">
            <a:extLst>
              <a:ext uri="{FF2B5EF4-FFF2-40B4-BE49-F238E27FC236}"/>
            </a:extLst>
          </p:cNvPr>
          <p:cNvSpPr txBox="1">
            <a:spLocks/>
          </p:cNvSpPr>
          <p:nvPr/>
        </p:nvSpPr>
        <p:spPr bwMode="auto">
          <a:xfrm>
            <a:off x="762000" y="134471"/>
            <a:ext cx="7481455" cy="100852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5400" kern="0" dirty="0" smtClean="0">
                <a:ln w="0"/>
                <a:solidFill>
                  <a:schemeClr val="tx1"/>
                </a:solidFill>
                <a:effectLst>
                  <a:outerShdw blurRad="38100" dist="19050" dir="2700000" algn="tl" rotWithShape="0">
                    <a:schemeClr val="dk1">
                      <a:alpha val="40000"/>
                    </a:schemeClr>
                  </a:outerShdw>
                </a:effectLst>
                <a:latin typeface="Arial Black" pitchFamily="34" charset="0"/>
                <a:cs typeface="Times New Roman" pitchFamily="18" charset="0"/>
              </a:rPr>
              <a:t>Metas</a:t>
            </a:r>
            <a:endParaRPr lang="es-VE" sz="5400" kern="0" dirty="0">
              <a:ln w="0"/>
              <a:solidFill>
                <a:schemeClr val="tx1"/>
              </a:solidFill>
              <a:effectLst>
                <a:outerShdw blurRad="38100" dist="19050" dir="2700000" algn="tl" rotWithShape="0">
                  <a:schemeClr val="dk1">
                    <a:alpha val="40000"/>
                  </a:schemeClr>
                </a:outerShdw>
              </a:effectLst>
              <a:latin typeface="Arial Black" pitchFamily="34" charset="0"/>
              <a:cs typeface="Times New Roman" pitchFamily="18" charset="0"/>
            </a:endParaRPr>
          </a:p>
        </p:txBody>
      </p:sp>
      <p:sp>
        <p:nvSpPr>
          <p:cNvPr id="8197" name="7 Rectángulo"/>
          <p:cNvSpPr>
            <a:spLocks noChangeArrowheads="1"/>
          </p:cNvSpPr>
          <p:nvPr/>
        </p:nvSpPr>
        <p:spPr bwMode="auto">
          <a:xfrm>
            <a:off x="1177636"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2 Marcador de contenido"/>
          <p:cNvSpPr>
            <a:spLocks noGrp="1" noChangeArrowheads="1"/>
          </p:cNvSpPr>
          <p:nvPr>
            <p:ph idx="1"/>
          </p:nvPr>
        </p:nvSpPr>
        <p:spPr>
          <a:xfrm>
            <a:off x="277091" y="1075765"/>
            <a:ext cx="8589818" cy="537882"/>
          </a:xfrm>
        </p:spPr>
        <p:txBody>
          <a:bodyPr>
            <a:normAutofit lnSpcReduction="10000"/>
          </a:bodyPr>
          <a:lstStyle/>
          <a:p>
            <a:r>
              <a:rPr lang="es-VE" altLang="es-ES" dirty="0" smtClean="0">
                <a:latin typeface="Arial" pitchFamily="34" charset="0"/>
                <a:cs typeface="Arial" pitchFamily="34" charset="0"/>
              </a:rPr>
              <a:t>Población de estudio: Criterios de Inclusión</a:t>
            </a:r>
          </a:p>
        </p:txBody>
      </p:sp>
      <p:sp>
        <p:nvSpPr>
          <p:cNvPr id="10" name="1 Título">
            <a:extLst>
              <a:ext uri="{FF2B5EF4-FFF2-40B4-BE49-F238E27FC236}"/>
            </a:extLst>
          </p:cNvPr>
          <p:cNvSpPr txBox="1">
            <a:spLocks/>
          </p:cNvSpPr>
          <p:nvPr/>
        </p:nvSpPr>
        <p:spPr bwMode="auto">
          <a:xfrm>
            <a:off x="2286000" y="134471"/>
            <a:ext cx="4710545" cy="87405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4300" kern="0" dirty="0">
                <a:ln w="0"/>
                <a:solidFill>
                  <a:schemeClr val="tx1"/>
                </a:solidFill>
                <a:effectLst>
                  <a:outerShdw blurRad="38100" dist="19050" dir="2700000" algn="tl" rotWithShape="0">
                    <a:schemeClr val="dk1">
                      <a:alpha val="40000"/>
                    </a:schemeClr>
                  </a:outerShdw>
                </a:effectLst>
                <a:latin typeface="+mj-lt"/>
                <a:cs typeface="Times New Roman" pitchFamily="18" charset="0"/>
              </a:rPr>
              <a:t>Métodos </a:t>
            </a:r>
          </a:p>
        </p:txBody>
      </p:sp>
      <p:sp>
        <p:nvSpPr>
          <p:cNvPr id="9220"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
        <p:nvSpPr>
          <p:cNvPr id="11" name="10 CuadroTexto">
            <a:extLst>
              <a:ext uri="{FF2B5EF4-FFF2-40B4-BE49-F238E27FC236}"/>
            </a:extLst>
          </p:cNvPr>
          <p:cNvSpPr txBox="1"/>
          <p:nvPr/>
        </p:nvSpPr>
        <p:spPr>
          <a:xfrm>
            <a:off x="323528" y="2132856"/>
            <a:ext cx="4364182" cy="2945181"/>
          </a:xfrm>
          <a:prstGeom prst="rect">
            <a:avLst/>
          </a:prstGeom>
          <a:solidFill>
            <a:schemeClr val="bg1"/>
          </a:solidFill>
        </p:spPr>
        <p:txBody>
          <a:bodyPr lIns="82058" tIns="41029" rIns="82058" bIns="41029">
            <a:spAutoFit/>
          </a:bodyPr>
          <a:lstStyle/>
          <a:p>
            <a:pPr>
              <a:buFont typeface="Wingdings" panose="05000000000000000000" pitchFamily="2" charset="2"/>
              <a:buChar char="ü"/>
              <a:defRPr/>
            </a:pPr>
            <a:r>
              <a:rPr lang="es-VE" altLang="es-ES" sz="2400" dirty="0">
                <a:effectLst>
                  <a:glow rad="101600">
                    <a:schemeClr val="tx1">
                      <a:alpha val="60000"/>
                    </a:schemeClr>
                  </a:glow>
                </a:effectLst>
                <a:latin typeface="Arial" pitchFamily="34" charset="0"/>
                <a:cs typeface="Arial" pitchFamily="34" charset="0"/>
              </a:rPr>
              <a:t>Pacientes con 65 años ó mas</a:t>
            </a:r>
          </a:p>
          <a:p>
            <a:pPr>
              <a:buFont typeface="Wingdings" panose="05000000000000000000" pitchFamily="2" charset="2"/>
              <a:buChar char="ü"/>
              <a:defRPr/>
            </a:pPr>
            <a:endParaRPr lang="es-VE" altLang="es-ES" sz="2400" b="1" dirty="0">
              <a:effectLst>
                <a:glow rad="101600">
                  <a:schemeClr val="tx1">
                    <a:alpha val="60000"/>
                  </a:schemeClr>
                </a:glow>
              </a:effectLst>
              <a:latin typeface="Arial" pitchFamily="34" charset="0"/>
              <a:cs typeface="Arial" pitchFamily="34" charset="0"/>
            </a:endParaRPr>
          </a:p>
          <a:p>
            <a:pPr algn="just">
              <a:buFont typeface="Wingdings" panose="05000000000000000000" pitchFamily="2" charset="2"/>
              <a:buChar char="ü"/>
              <a:defRPr/>
            </a:pPr>
            <a:r>
              <a:rPr lang="es-VE" altLang="es-ES" sz="2400" dirty="0">
                <a:effectLst>
                  <a:glow rad="101600">
                    <a:schemeClr val="tx1">
                      <a:alpha val="60000"/>
                    </a:schemeClr>
                  </a:glow>
                </a:effectLst>
                <a:latin typeface="Arial" pitchFamily="34" charset="0"/>
                <a:cs typeface="Arial" pitchFamily="34" charset="0"/>
              </a:rPr>
              <a:t>Con historial de Hipertensión arterial y que estuvieran bajo tratamiento</a:t>
            </a:r>
          </a:p>
          <a:p>
            <a:pPr>
              <a:defRPr/>
            </a:pPr>
            <a:endParaRPr lang="es-ES" sz="2400" dirty="0">
              <a:effectLst>
                <a:glow rad="101600">
                  <a:schemeClr val="tx1">
                    <a:alpha val="60000"/>
                  </a:schemeClr>
                </a:glow>
              </a:effectLst>
              <a:latin typeface="Arial" pitchFamily="34" charset="0"/>
              <a:cs typeface="Arial" pitchFamily="34" charset="0"/>
            </a:endParaRPr>
          </a:p>
          <a:p>
            <a:pPr>
              <a:defRPr/>
            </a:pPr>
            <a:endParaRPr lang="es-VE" dirty="0"/>
          </a:p>
        </p:txBody>
      </p:sp>
      <p:sp>
        <p:nvSpPr>
          <p:cNvPr id="12" name="11 CuadroTexto">
            <a:extLst>
              <a:ext uri="{FF2B5EF4-FFF2-40B4-BE49-F238E27FC236}"/>
            </a:extLst>
          </p:cNvPr>
          <p:cNvSpPr txBox="1"/>
          <p:nvPr/>
        </p:nvSpPr>
        <p:spPr>
          <a:xfrm>
            <a:off x="5292080" y="2060848"/>
            <a:ext cx="3671455" cy="3314513"/>
          </a:xfrm>
          <a:prstGeom prst="rect">
            <a:avLst/>
          </a:prstGeom>
          <a:solidFill>
            <a:schemeClr val="bg1"/>
          </a:solidFill>
        </p:spPr>
        <p:txBody>
          <a:bodyPr lIns="82058" tIns="41029" rIns="82058" bIns="41029">
            <a:spAutoFit/>
          </a:bodyPr>
          <a:lstStyle/>
          <a:p>
            <a:pPr>
              <a:buFont typeface="Wingdings" panose="05000000000000000000" pitchFamily="2" charset="2"/>
              <a:buChar char="ü"/>
              <a:defRPr/>
            </a:pPr>
            <a:r>
              <a:rPr lang="es-VE" altLang="es-ES" sz="2400" dirty="0">
                <a:effectLst>
                  <a:glow rad="101600">
                    <a:schemeClr val="tx1">
                      <a:alpha val="60000"/>
                    </a:schemeClr>
                  </a:glow>
                </a:effectLst>
                <a:latin typeface="Arial" pitchFamily="34" charset="0"/>
                <a:cs typeface="Arial" pitchFamily="34" charset="0"/>
              </a:rPr>
              <a:t>Pacientes con NSE ó Nodo AV enfermo que tenían su 1er MCPD. </a:t>
            </a:r>
          </a:p>
          <a:p>
            <a:pPr>
              <a:buFont typeface="Wingdings" panose="05000000000000000000" pitchFamily="2" charset="2"/>
              <a:buChar char="ü"/>
              <a:defRPr/>
            </a:pPr>
            <a:endParaRPr lang="es-VE" altLang="es-ES" sz="2400" dirty="0">
              <a:effectLst>
                <a:glow rad="101600">
                  <a:schemeClr val="tx1">
                    <a:alpha val="60000"/>
                  </a:schemeClr>
                </a:glow>
              </a:effectLst>
              <a:latin typeface="Arial" pitchFamily="34" charset="0"/>
              <a:cs typeface="Arial" pitchFamily="34" charset="0"/>
            </a:endParaRPr>
          </a:p>
          <a:p>
            <a:pPr>
              <a:buFont typeface="Wingdings" panose="05000000000000000000" pitchFamily="2" charset="2"/>
              <a:buChar char="ü"/>
              <a:defRPr/>
            </a:pPr>
            <a:r>
              <a:rPr lang="es-VE" altLang="es-ES" sz="2400" dirty="0">
                <a:effectLst>
                  <a:glow rad="101600">
                    <a:schemeClr val="tx1">
                      <a:alpha val="60000"/>
                    </a:schemeClr>
                  </a:glow>
                </a:effectLst>
                <a:latin typeface="Arial" pitchFamily="34" charset="0"/>
                <a:cs typeface="Arial" pitchFamily="34" charset="0"/>
              </a:rPr>
              <a:t>Ó tuvieran DAI por cualquier indicación en las ultimas 8 semanas. </a:t>
            </a:r>
          </a:p>
          <a:p>
            <a:pPr>
              <a:buFont typeface="Wingdings" panose="05000000000000000000" pitchFamily="2" charset="2"/>
              <a:buChar char="ü"/>
              <a:defRPr/>
            </a:pPr>
            <a:endParaRPr lang="es-ES" sz="2400" dirty="0">
              <a:effectLst>
                <a:glow rad="101600">
                  <a:schemeClr val="tx1">
                    <a:alpha val="60000"/>
                  </a:schemeClr>
                </a:glow>
              </a:effectLst>
              <a:latin typeface="Arial" pitchFamily="34" charset="0"/>
              <a:cs typeface="Arial" pitchFamily="34" charset="0"/>
            </a:endParaRPr>
          </a:p>
          <a:p>
            <a:pPr>
              <a:defRPr/>
            </a:pPr>
            <a:endParaRPr lang="es-V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8.alamy.com/compes/ehnhmp/la-ablacion-por-radiofrecuencias-utilizado-en-el-tratamiento-de-los-trastornos-del-ritmo-cardiaco-el-hopital-de-limoges-francia-ehnhm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1 Título"/>
          <p:cNvSpPr>
            <a:spLocks noGrp="1"/>
          </p:cNvSpPr>
          <p:nvPr>
            <p:ph type="title"/>
          </p:nvPr>
        </p:nvSpPr>
        <p:spPr/>
        <p:txBody>
          <a:bodyPr/>
          <a:lstStyle/>
          <a:p>
            <a:r>
              <a:rPr lang="es-ES" dirty="0" smtClean="0">
                <a:latin typeface="Arial Black" pitchFamily="34" charset="0"/>
              </a:rPr>
              <a:t>Interrogante del ciclo</a:t>
            </a:r>
            <a:endParaRPr lang="es-ES" dirty="0">
              <a:latin typeface="Arial Black" pitchFamily="34" charset="0"/>
            </a:endParaRPr>
          </a:p>
        </p:txBody>
      </p:sp>
      <p:sp>
        <p:nvSpPr>
          <p:cNvPr id="7" name="2 Marcador de contenido"/>
          <p:cNvSpPr>
            <a:spLocks noGrp="1"/>
          </p:cNvSpPr>
          <p:nvPr>
            <p:ph idx="1"/>
          </p:nvPr>
        </p:nvSpPr>
        <p:spPr/>
        <p:txBody>
          <a:bodyPr/>
          <a:lstStyle/>
          <a:p>
            <a:pPr algn="just">
              <a:buNone/>
            </a:pPr>
            <a:endParaRPr lang="es-ES" dirty="0" smtClean="0">
              <a:latin typeface="Arial" pitchFamily="34" charset="0"/>
              <a:cs typeface="Arial" pitchFamily="34" charset="0"/>
            </a:endParaRPr>
          </a:p>
          <a:p>
            <a:pPr algn="just">
              <a:buNone/>
            </a:pPr>
            <a:r>
              <a:rPr lang="es-ES" dirty="0" smtClean="0">
                <a:latin typeface="Arial Black" pitchFamily="34" charset="0"/>
                <a:cs typeface="Arial" pitchFamily="34" charset="0"/>
              </a:rPr>
              <a:t>¿Existe alguna relación entre alta carga de extrasistolia auricular y/o taquicardia auricular con un incremento del riesgo de presentar Enfermedad Vascular Cerebral?</a:t>
            </a:r>
            <a:endParaRPr lang="es-ES" dirty="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Título"/>
          <p:cNvSpPr>
            <a:spLocks noGrp="1" noChangeArrowheads="1"/>
          </p:cNvSpPr>
          <p:nvPr>
            <p:ph type="title"/>
          </p:nvPr>
        </p:nvSpPr>
        <p:spPr>
          <a:xfrm>
            <a:off x="207818" y="1008530"/>
            <a:ext cx="3463636" cy="739588"/>
          </a:xfrm>
        </p:spPr>
        <p:txBody>
          <a:bodyPr/>
          <a:lstStyle/>
          <a:p>
            <a:r>
              <a:rPr lang="es-VE" altLang="es-ES" sz="2500" dirty="0" smtClean="0">
                <a:latin typeface="Arial" pitchFamily="34" charset="0"/>
                <a:cs typeface="Arial" pitchFamily="34" charset="0"/>
              </a:rPr>
              <a:t>Fueron excluidos:</a:t>
            </a:r>
          </a:p>
        </p:txBody>
      </p:sp>
      <p:sp>
        <p:nvSpPr>
          <p:cNvPr id="6" name="1 Título">
            <a:extLst>
              <a:ext uri="{FF2B5EF4-FFF2-40B4-BE49-F238E27FC236}"/>
            </a:extLst>
          </p:cNvPr>
          <p:cNvSpPr txBox="1">
            <a:spLocks/>
          </p:cNvSpPr>
          <p:nvPr/>
        </p:nvSpPr>
        <p:spPr bwMode="auto">
          <a:xfrm>
            <a:off x="2286000" y="134471"/>
            <a:ext cx="4710545" cy="87405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4300" kern="0" dirty="0">
                <a:ln w="0"/>
                <a:solidFill>
                  <a:schemeClr val="tx1"/>
                </a:solidFill>
                <a:effectLst>
                  <a:outerShdw blurRad="38100" dist="19050" dir="2700000" algn="tl" rotWithShape="0">
                    <a:schemeClr val="dk1">
                      <a:alpha val="40000"/>
                    </a:schemeClr>
                  </a:outerShdw>
                </a:effectLst>
                <a:latin typeface="+mj-lt"/>
                <a:cs typeface="Times New Roman" pitchFamily="18" charset="0"/>
              </a:rPr>
              <a:t>Métodos </a:t>
            </a:r>
          </a:p>
        </p:txBody>
      </p:sp>
      <p:sp>
        <p:nvSpPr>
          <p:cNvPr id="10244"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graphicFrame>
        <p:nvGraphicFramePr>
          <p:cNvPr id="10" name="9 Diagrama">
            <a:extLst>
              <a:ext uri="{FF2B5EF4-FFF2-40B4-BE49-F238E27FC236}"/>
            </a:extLst>
          </p:cNvPr>
          <p:cNvGraphicFramePr/>
          <p:nvPr/>
        </p:nvGraphicFramePr>
        <p:xfrm>
          <a:off x="755576" y="2348880"/>
          <a:ext cx="7481455" cy="318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extLst>
          </p:cNvPr>
          <p:cNvSpPr>
            <a:spLocks noGrp="1"/>
          </p:cNvSpPr>
          <p:nvPr>
            <p:ph idx="1"/>
          </p:nvPr>
        </p:nvSpPr>
        <p:spPr>
          <a:xfrm>
            <a:off x="207818" y="1546412"/>
            <a:ext cx="8589818" cy="4908176"/>
          </a:xfrm>
        </p:spPr>
        <p:txBody>
          <a:bodyPr>
            <a:normAutofit fontScale="92500"/>
          </a:bodyPr>
          <a:lstStyle/>
          <a:p>
            <a:pPr algn="just">
              <a:defRPr/>
            </a:pPr>
            <a:r>
              <a:rPr lang="es-VE" altLang="es-ES" b="1" dirty="0" smtClean="0">
                <a:effectLst>
                  <a:outerShdw blurRad="38100" dist="38100" dir="2700000" algn="tl">
                    <a:srgbClr val="000000">
                      <a:alpha val="43137"/>
                    </a:srgbClr>
                  </a:outerShdw>
                </a:effectLst>
                <a:latin typeface="Arial" pitchFamily="34" charset="0"/>
                <a:cs typeface="Arial" pitchFamily="34" charset="0"/>
              </a:rPr>
              <a:t>A </a:t>
            </a:r>
            <a:r>
              <a:rPr lang="es-VE" altLang="es-ES" b="1" dirty="0">
                <a:effectLst>
                  <a:outerShdw blurRad="38100" dist="38100" dir="2700000" algn="tl">
                    <a:srgbClr val="000000">
                      <a:alpha val="43137"/>
                    </a:srgbClr>
                  </a:outerShdw>
                </a:effectLst>
                <a:latin typeface="Arial" pitchFamily="34" charset="0"/>
                <a:cs typeface="Arial" pitchFamily="34" charset="0"/>
              </a:rPr>
              <a:t>los 3 meses se analizó a los dispositivos, para saber si habían presentado ó no </a:t>
            </a:r>
            <a:r>
              <a:rPr lang="es-VE" altLang="es-ES" b="1" dirty="0" err="1">
                <a:effectLst>
                  <a:outerShdw blurRad="38100" dist="38100" dir="2700000" algn="tl">
                    <a:srgbClr val="000000">
                      <a:alpha val="43137"/>
                    </a:srgbClr>
                  </a:outerShdw>
                </a:effectLst>
                <a:latin typeface="Arial" pitchFamily="34" charset="0"/>
                <a:cs typeface="Arial" pitchFamily="34" charset="0"/>
              </a:rPr>
              <a:t>taquiarritmias</a:t>
            </a:r>
            <a:r>
              <a:rPr lang="es-VE" altLang="es-ES" b="1" dirty="0">
                <a:effectLst>
                  <a:outerShdw blurRad="38100" dist="38100" dir="2700000" algn="tl">
                    <a:srgbClr val="000000">
                      <a:alpha val="43137"/>
                    </a:srgbClr>
                  </a:outerShdw>
                </a:effectLst>
                <a:latin typeface="Arial" pitchFamily="34" charset="0"/>
                <a:cs typeface="Arial" pitchFamily="34" charset="0"/>
              </a:rPr>
              <a:t> auriculares </a:t>
            </a:r>
            <a:r>
              <a:rPr lang="es-VE" altLang="es-ES" b="1" dirty="0" err="1">
                <a:effectLst>
                  <a:outerShdw blurRad="38100" dist="38100" dir="2700000" algn="tl">
                    <a:srgbClr val="000000">
                      <a:alpha val="43137"/>
                    </a:srgbClr>
                  </a:outerShdw>
                </a:effectLst>
                <a:latin typeface="Arial" pitchFamily="34" charset="0"/>
                <a:cs typeface="Arial" pitchFamily="34" charset="0"/>
              </a:rPr>
              <a:t>subclínicas</a:t>
            </a:r>
            <a:r>
              <a:rPr lang="es-VE" altLang="es-ES" b="1" dirty="0">
                <a:effectLst>
                  <a:outerShdw blurRad="38100" dist="38100" dir="2700000" algn="tl">
                    <a:srgbClr val="000000">
                      <a:alpha val="43137"/>
                    </a:srgbClr>
                  </a:outerShdw>
                </a:effectLst>
                <a:latin typeface="Arial" pitchFamily="34" charset="0"/>
                <a:cs typeface="Arial" pitchFamily="34" charset="0"/>
              </a:rPr>
              <a:t> desde el momento de la inscripción. </a:t>
            </a:r>
          </a:p>
          <a:p>
            <a:pPr algn="just">
              <a:defRPr/>
            </a:pPr>
            <a:endParaRPr lang="es-VE" altLang="es-ES" b="1" dirty="0" smtClean="0">
              <a:effectLst>
                <a:outerShdw blurRad="38100" dist="38100" dir="2700000" algn="tl">
                  <a:srgbClr val="000000">
                    <a:alpha val="43137"/>
                  </a:srgbClr>
                </a:outerShdw>
              </a:effectLst>
              <a:latin typeface="Arial" pitchFamily="34" charset="0"/>
              <a:cs typeface="Arial" pitchFamily="34" charset="0"/>
            </a:endParaRPr>
          </a:p>
          <a:p>
            <a:pPr algn="just">
              <a:defRPr/>
            </a:pPr>
            <a:r>
              <a:rPr lang="es-VE" altLang="es-ES" b="1" dirty="0" smtClean="0">
                <a:effectLst>
                  <a:outerShdw blurRad="38100" dist="38100" dir="2700000" algn="tl">
                    <a:srgbClr val="000000">
                      <a:alpha val="43137"/>
                    </a:srgbClr>
                  </a:outerShdw>
                </a:effectLst>
                <a:latin typeface="Arial" pitchFamily="34" charset="0"/>
                <a:cs typeface="Arial" pitchFamily="34" charset="0"/>
              </a:rPr>
              <a:t>Una </a:t>
            </a:r>
            <a:r>
              <a:rPr lang="es-VE" altLang="es-ES" b="1" dirty="0" err="1">
                <a:effectLst>
                  <a:outerShdw blurRad="38100" dist="38100" dir="2700000" algn="tl">
                    <a:srgbClr val="000000">
                      <a:alpha val="43137"/>
                    </a:srgbClr>
                  </a:outerShdw>
                </a:effectLst>
                <a:latin typeface="Arial" pitchFamily="34" charset="0"/>
                <a:cs typeface="Arial" pitchFamily="34" charset="0"/>
              </a:rPr>
              <a:t>taquiarritmia</a:t>
            </a:r>
            <a:r>
              <a:rPr lang="es-VE" altLang="es-ES" b="1" dirty="0">
                <a:effectLst>
                  <a:outerShdw blurRad="38100" dist="38100" dir="2700000" algn="tl">
                    <a:srgbClr val="000000">
                      <a:alpha val="43137"/>
                    </a:srgbClr>
                  </a:outerShdw>
                </a:effectLst>
                <a:latin typeface="Arial" pitchFamily="34" charset="0"/>
                <a:cs typeface="Arial" pitchFamily="34" charset="0"/>
              </a:rPr>
              <a:t> auricular subclínica se definió como: episodio de frecuencia auricular rápida ≥190 lpm con duración &gt;6 minutos; que haya sido detectado por MCP o DAI.</a:t>
            </a:r>
          </a:p>
        </p:txBody>
      </p:sp>
      <p:sp>
        <p:nvSpPr>
          <p:cNvPr id="13316" name="AutoShape 6" descr="Resultado de imagen para universidad de paris"/>
          <p:cNvSpPr>
            <a:spLocks noChangeAspect="1" noChangeArrowheads="1"/>
          </p:cNvSpPr>
          <p:nvPr/>
        </p:nvSpPr>
        <p:spPr bwMode="auto">
          <a:xfrm>
            <a:off x="141432" y="-127467"/>
            <a:ext cx="277091" cy="268942"/>
          </a:xfrm>
          <a:prstGeom prst="rect">
            <a:avLst/>
          </a:prstGeom>
          <a:noFill/>
          <a:ln w="9525">
            <a:noFill/>
            <a:miter lim="800000"/>
            <a:headEnd/>
            <a:tailEnd/>
          </a:ln>
        </p:spPr>
        <p:txBody>
          <a:bodyPr lIns="82058" tIns="41029" rIns="82058" bIns="41029"/>
          <a:lstStyle/>
          <a:p>
            <a:endParaRPr lang="es-VE" altLang="es-ES"/>
          </a:p>
        </p:txBody>
      </p:sp>
      <p:sp>
        <p:nvSpPr>
          <p:cNvPr id="9" name="1 Título">
            <a:extLst>
              <a:ext uri="{FF2B5EF4-FFF2-40B4-BE49-F238E27FC236}"/>
            </a:extLst>
          </p:cNvPr>
          <p:cNvSpPr txBox="1">
            <a:spLocks/>
          </p:cNvSpPr>
          <p:nvPr/>
        </p:nvSpPr>
        <p:spPr bwMode="auto">
          <a:xfrm>
            <a:off x="0" y="141475"/>
            <a:ext cx="9144000" cy="87405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4300" kern="0" dirty="0">
                <a:ln w="0"/>
                <a:solidFill>
                  <a:schemeClr val="tx1"/>
                </a:solidFill>
                <a:latin typeface="Arial Black" pitchFamily="34" charset="0"/>
                <a:cs typeface="Times New Roman" pitchFamily="18" charset="0"/>
              </a:rPr>
              <a:t>Métodos </a:t>
            </a:r>
          </a:p>
        </p:txBody>
      </p:sp>
      <p:sp>
        <p:nvSpPr>
          <p:cNvPr id="13318"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
        <p:nvSpPr>
          <p:cNvPr id="13319" name="AutoShape 2" descr="Imagen relacionada"/>
          <p:cNvSpPr>
            <a:spLocks noChangeAspect="1" noChangeArrowheads="1"/>
          </p:cNvSpPr>
          <p:nvPr/>
        </p:nvSpPr>
        <p:spPr bwMode="auto">
          <a:xfrm>
            <a:off x="141432" y="-127467"/>
            <a:ext cx="277091" cy="268942"/>
          </a:xfrm>
          <a:prstGeom prst="rect">
            <a:avLst/>
          </a:prstGeom>
          <a:noFill/>
          <a:ln w="9525">
            <a:noFill/>
            <a:miter lim="800000"/>
            <a:headEnd/>
            <a:tailEnd/>
          </a:ln>
        </p:spPr>
        <p:txBody>
          <a:bodyPr lIns="82058" tIns="41029" rIns="82058" bIns="41029"/>
          <a:lstStyle/>
          <a:p>
            <a:endParaRPr lang="es-VE" altLang="es-V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extLst>
          </p:cNvPr>
          <p:cNvSpPr>
            <a:spLocks noGrp="1"/>
          </p:cNvSpPr>
          <p:nvPr>
            <p:ph type="title"/>
          </p:nvPr>
        </p:nvSpPr>
        <p:spPr>
          <a:xfrm>
            <a:off x="623454" y="242328"/>
            <a:ext cx="7481455" cy="1008529"/>
          </a:xfrm>
        </p:spPr>
        <p:txBody>
          <a:bodyPr/>
          <a:lstStyle/>
          <a:p>
            <a:pPr>
              <a:defRPr/>
            </a:pPr>
            <a:r>
              <a:rPr lang="es-VE" b="1" dirty="0">
                <a:effectLst>
                  <a:outerShdw blurRad="38100" dist="38100" dir="2700000" algn="tl">
                    <a:srgbClr val="000000">
                      <a:alpha val="43137"/>
                    </a:srgbClr>
                  </a:outerShdw>
                </a:effectLst>
              </a:rPr>
              <a:t>     </a:t>
            </a:r>
            <a:r>
              <a:rPr lang="es-VE" b="1" dirty="0" smtClean="0">
                <a:effectLst>
                  <a:outerShdw blurRad="38100" dist="38100" dir="2700000" algn="tl">
                    <a:srgbClr val="000000">
                      <a:alpha val="43137"/>
                    </a:srgbClr>
                  </a:outerShdw>
                </a:effectLst>
                <a:latin typeface="Arial Black" pitchFamily="34" charset="0"/>
              </a:rPr>
              <a:t>Métodos </a:t>
            </a:r>
            <a:endParaRPr lang="es-VE" b="1" dirty="0">
              <a:effectLst>
                <a:outerShdw blurRad="38100" dist="38100" dir="2700000" algn="tl">
                  <a:srgbClr val="000000">
                    <a:alpha val="43137"/>
                  </a:srgbClr>
                </a:outerShdw>
              </a:effectLst>
              <a:latin typeface="Arial Black" pitchFamily="34" charset="0"/>
            </a:endParaRPr>
          </a:p>
        </p:txBody>
      </p:sp>
      <p:sp>
        <p:nvSpPr>
          <p:cNvPr id="14339"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
        <p:nvSpPr>
          <p:cNvPr id="8" name="Conector recto 3">
            <a:extLst>
              <a:ext uri="{FF2B5EF4-FFF2-40B4-BE49-F238E27FC236}"/>
            </a:extLst>
          </p:cNvPr>
          <p:cNvSpPr/>
          <p:nvPr/>
        </p:nvSpPr>
        <p:spPr>
          <a:xfrm>
            <a:off x="4572000" y="3354762"/>
            <a:ext cx="1727489" cy="798419"/>
          </a:xfrm>
          <a:custGeom>
            <a:avLst/>
            <a:gdLst/>
            <a:ahLst/>
            <a:cxnLst/>
            <a:rect l="0" t="0" r="0" b="0"/>
            <a:pathLst>
              <a:path>
                <a:moveTo>
                  <a:pt x="0" y="0"/>
                </a:moveTo>
                <a:lnTo>
                  <a:pt x="0" y="616028"/>
                </a:lnTo>
                <a:lnTo>
                  <a:pt x="1899456" y="616028"/>
                </a:lnTo>
                <a:lnTo>
                  <a:pt x="1899456" y="903968"/>
                </a:lnTo>
              </a:path>
            </a:pathLst>
          </a:custGeom>
          <a:noFill/>
        </p:spPr>
        <p:style>
          <a:lnRef idx="1">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9" name="Conector recto 4">
            <a:extLst>
              <a:ext uri="{FF2B5EF4-FFF2-40B4-BE49-F238E27FC236}"/>
            </a:extLst>
          </p:cNvPr>
          <p:cNvSpPr/>
          <p:nvPr/>
        </p:nvSpPr>
        <p:spPr>
          <a:xfrm>
            <a:off x="2844512" y="3354762"/>
            <a:ext cx="1727488" cy="798419"/>
          </a:xfrm>
          <a:custGeom>
            <a:avLst/>
            <a:gdLst/>
            <a:ahLst/>
            <a:cxnLst/>
            <a:rect l="0" t="0" r="0" b="0"/>
            <a:pathLst>
              <a:path>
                <a:moveTo>
                  <a:pt x="1899456" y="0"/>
                </a:moveTo>
                <a:lnTo>
                  <a:pt x="1899456" y="616028"/>
                </a:lnTo>
                <a:lnTo>
                  <a:pt x="0" y="616028"/>
                </a:lnTo>
                <a:lnTo>
                  <a:pt x="0" y="903968"/>
                </a:lnTo>
              </a:path>
            </a:pathLst>
          </a:custGeom>
          <a:noFill/>
        </p:spPr>
        <p:style>
          <a:lnRef idx="1">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9 Rectángulo redondeado">
            <a:extLst>
              <a:ext uri="{FF2B5EF4-FFF2-40B4-BE49-F238E27FC236}"/>
            </a:extLst>
          </p:cNvPr>
          <p:cNvSpPr/>
          <p:nvPr/>
        </p:nvSpPr>
        <p:spPr>
          <a:xfrm>
            <a:off x="3159126" y="1613648"/>
            <a:ext cx="2825750" cy="1741114"/>
          </a:xfrm>
          <a:prstGeom prst="roundRect">
            <a:avLst>
              <a:gd name="adj" fmla="val 10000"/>
            </a:avLst>
          </a:pr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3" name="10 Grupo"/>
          <p:cNvGrpSpPr>
            <a:grpSpLocks/>
          </p:cNvGrpSpPr>
          <p:nvPr/>
        </p:nvGrpSpPr>
        <p:grpSpPr bwMode="auto">
          <a:xfrm>
            <a:off x="3473740" y="1903599"/>
            <a:ext cx="2825750" cy="1741114"/>
            <a:chOff x="3152477" y="329152"/>
            <a:chExt cx="3108200" cy="1973707"/>
          </a:xfrm>
          <a:noFill/>
        </p:grpSpPr>
        <p:sp>
          <p:nvSpPr>
            <p:cNvPr id="12" name="11 Rectángulo redondeado">
              <a:extLst>
                <a:ext uri="{FF2B5EF4-FFF2-40B4-BE49-F238E27FC236}"/>
              </a:extLst>
            </p:cNvPr>
            <p:cNvSpPr/>
            <p:nvPr/>
          </p:nvSpPr>
          <p:spPr>
            <a:xfrm>
              <a:off x="3152477" y="329152"/>
              <a:ext cx="3108200" cy="1973707"/>
            </a:xfrm>
            <a:prstGeom prst="roundRect">
              <a:avLst>
                <a:gd name="adj" fmla="val 10000"/>
              </a:avLst>
            </a:prstGeom>
            <a:grpFill/>
          </p:spPr>
          <p:style>
            <a:lnRef idx="1">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3" name="12 Rectángulo">
              <a:extLst>
                <a:ext uri="{FF2B5EF4-FFF2-40B4-BE49-F238E27FC236}"/>
              </a:extLst>
            </p:cNvPr>
            <p:cNvSpPr/>
            <p:nvPr/>
          </p:nvSpPr>
          <p:spPr>
            <a:xfrm>
              <a:off x="3209625" y="386315"/>
              <a:ext cx="2993905" cy="18593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037125">
                <a:lnSpc>
                  <a:spcPct val="90000"/>
                </a:lnSpc>
                <a:spcAft>
                  <a:spcPct val="35000"/>
                </a:spcAft>
                <a:defRPr/>
              </a:pPr>
              <a:r>
                <a:rPr lang="es-VE" sz="2300" dirty="0"/>
                <a:t>Pacientes con MCP (se excluyeron </a:t>
              </a:r>
              <a:r>
                <a:rPr lang="es-VE" sz="2300" dirty="0" err="1"/>
                <a:t>ptes</a:t>
              </a:r>
              <a:r>
                <a:rPr lang="es-VE" sz="2300" dirty="0"/>
                <a:t> con DAI)</a:t>
              </a:r>
            </a:p>
          </p:txBody>
        </p:sp>
      </p:grpSp>
      <p:sp>
        <p:nvSpPr>
          <p:cNvPr id="14" name="13 Rectángulo redondeado">
            <a:extLst>
              <a:ext uri="{FF2B5EF4-FFF2-40B4-BE49-F238E27FC236}"/>
            </a:extLst>
          </p:cNvPr>
          <p:cNvSpPr/>
          <p:nvPr/>
        </p:nvSpPr>
        <p:spPr>
          <a:xfrm>
            <a:off x="1275773" y="4087346"/>
            <a:ext cx="2825750" cy="1741114"/>
          </a:xfrm>
          <a:prstGeom prst="roundRect">
            <a:avLst>
              <a:gd name="adj" fmla="val 10000"/>
            </a:avLst>
          </a:pr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4" name="14 Grupo"/>
          <p:cNvGrpSpPr>
            <a:grpSpLocks/>
          </p:cNvGrpSpPr>
          <p:nvPr/>
        </p:nvGrpSpPr>
        <p:grpSpPr bwMode="auto">
          <a:xfrm>
            <a:off x="1588944" y="4377298"/>
            <a:ext cx="2825750" cy="1741114"/>
            <a:chOff x="1253021" y="3206828"/>
            <a:chExt cx="3108200" cy="1973707"/>
          </a:xfrm>
          <a:noFill/>
        </p:grpSpPr>
        <p:sp>
          <p:nvSpPr>
            <p:cNvPr id="20" name="19 Rectángulo redondeado">
              <a:extLst>
                <a:ext uri="{FF2B5EF4-FFF2-40B4-BE49-F238E27FC236}"/>
              </a:extLst>
            </p:cNvPr>
            <p:cNvSpPr/>
            <p:nvPr/>
          </p:nvSpPr>
          <p:spPr>
            <a:xfrm>
              <a:off x="1253021" y="3206828"/>
              <a:ext cx="3108200" cy="1973707"/>
            </a:xfrm>
            <a:prstGeom prst="roundRect">
              <a:avLst>
                <a:gd name="adj" fmla="val 10000"/>
              </a:avLst>
            </a:prstGeom>
            <a:grpFill/>
          </p:spPr>
          <p:style>
            <a:lnRef idx="1">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1" name="20 Rectángulo">
              <a:extLst>
                <a:ext uri="{FF2B5EF4-FFF2-40B4-BE49-F238E27FC236}"/>
              </a:extLst>
            </p:cNvPr>
            <p:cNvSpPr/>
            <p:nvPr/>
          </p:nvSpPr>
          <p:spPr>
            <a:xfrm>
              <a:off x="1310169" y="3263991"/>
              <a:ext cx="2993905" cy="18593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037125">
                <a:lnSpc>
                  <a:spcPct val="90000"/>
                </a:lnSpc>
                <a:spcAft>
                  <a:spcPct val="35000"/>
                </a:spcAft>
                <a:defRPr/>
              </a:pPr>
              <a:r>
                <a:rPr lang="es-VE" sz="2300" dirty="0"/>
                <a:t>Sobreestimulacion atrial continua</a:t>
              </a:r>
            </a:p>
            <a:p>
              <a:pPr algn="ctr" defTabSz="1037125">
                <a:lnSpc>
                  <a:spcPct val="90000"/>
                </a:lnSpc>
                <a:spcAft>
                  <a:spcPct val="35000"/>
                </a:spcAft>
                <a:defRPr/>
              </a:pPr>
              <a:r>
                <a:rPr lang="es-VE" sz="2300" b="1" dirty="0"/>
                <a:t>ON</a:t>
              </a:r>
            </a:p>
          </p:txBody>
        </p:sp>
      </p:grpSp>
      <p:sp>
        <p:nvSpPr>
          <p:cNvPr id="16" name="15 Rectángulo redondeado">
            <a:extLst>
              <a:ext uri="{FF2B5EF4-FFF2-40B4-BE49-F238E27FC236}"/>
            </a:extLst>
          </p:cNvPr>
          <p:cNvSpPr/>
          <p:nvPr/>
        </p:nvSpPr>
        <p:spPr>
          <a:xfrm>
            <a:off x="4729308" y="4087346"/>
            <a:ext cx="2825750" cy="1741114"/>
          </a:xfrm>
          <a:prstGeom prst="roundRect">
            <a:avLst>
              <a:gd name="adj" fmla="val 10000"/>
            </a:avLst>
          </a:pr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5" name="16 Grupo"/>
          <p:cNvGrpSpPr>
            <a:grpSpLocks/>
          </p:cNvGrpSpPr>
          <p:nvPr/>
        </p:nvGrpSpPr>
        <p:grpSpPr bwMode="auto">
          <a:xfrm>
            <a:off x="5042478" y="4377298"/>
            <a:ext cx="2825750" cy="1741114"/>
            <a:chOff x="5051933" y="3206828"/>
            <a:chExt cx="3108200" cy="1973707"/>
          </a:xfrm>
          <a:noFill/>
        </p:grpSpPr>
        <p:sp>
          <p:nvSpPr>
            <p:cNvPr id="18" name="17 Rectángulo redondeado">
              <a:extLst>
                <a:ext uri="{FF2B5EF4-FFF2-40B4-BE49-F238E27FC236}"/>
              </a:extLst>
            </p:cNvPr>
            <p:cNvSpPr/>
            <p:nvPr/>
          </p:nvSpPr>
          <p:spPr>
            <a:xfrm>
              <a:off x="5051933" y="3206828"/>
              <a:ext cx="3108200" cy="1973707"/>
            </a:xfrm>
            <a:prstGeom prst="roundRect">
              <a:avLst>
                <a:gd name="adj" fmla="val 10000"/>
              </a:avLst>
            </a:prstGeom>
            <a:grpFill/>
          </p:spPr>
          <p:style>
            <a:lnRef idx="1">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9" name="18 Rectángulo">
              <a:extLst>
                <a:ext uri="{FF2B5EF4-FFF2-40B4-BE49-F238E27FC236}"/>
              </a:extLst>
            </p:cNvPr>
            <p:cNvSpPr/>
            <p:nvPr/>
          </p:nvSpPr>
          <p:spPr>
            <a:xfrm>
              <a:off x="5109081" y="3263991"/>
              <a:ext cx="2993905" cy="185938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037125">
                <a:lnSpc>
                  <a:spcPct val="90000"/>
                </a:lnSpc>
                <a:spcAft>
                  <a:spcPct val="35000"/>
                </a:spcAft>
                <a:defRPr/>
              </a:pPr>
              <a:r>
                <a:rPr lang="es-VE" sz="2300" dirty="0"/>
                <a:t>Sobreestimulacion atrial continua</a:t>
              </a:r>
            </a:p>
            <a:p>
              <a:pPr algn="ctr" defTabSz="1037125">
                <a:lnSpc>
                  <a:spcPct val="90000"/>
                </a:lnSpc>
                <a:spcAft>
                  <a:spcPct val="35000"/>
                </a:spcAft>
                <a:defRPr/>
              </a:pPr>
              <a:r>
                <a:rPr lang="es-VE" sz="2300" b="1" dirty="0"/>
                <a:t>OFF</a:t>
              </a:r>
            </a:p>
          </p:txBody>
        </p:sp>
      </p:grpSp>
      <p:sp>
        <p:nvSpPr>
          <p:cNvPr id="6" name="5 Rectángulo">
            <a:extLst>
              <a:ext uri="{FF2B5EF4-FFF2-40B4-BE49-F238E27FC236}"/>
            </a:extLst>
          </p:cNvPr>
          <p:cNvSpPr/>
          <p:nvPr/>
        </p:nvSpPr>
        <p:spPr bwMode="auto">
          <a:xfrm>
            <a:off x="3203848" y="3356992"/>
            <a:ext cx="2978727" cy="1277471"/>
          </a:xfrm>
          <a:prstGeom prst="rect">
            <a:avLst/>
          </a:prstGeom>
          <a:no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82058" tIns="41029" rIns="82058" bIns="41029"/>
          <a:lstStyle/>
          <a:p>
            <a:pPr algn="ctr">
              <a:defRPr/>
            </a:pPr>
            <a:r>
              <a:rPr lang="es-VE" b="1" dirty="0">
                <a:solidFill>
                  <a:schemeClr val="tx1"/>
                </a:solidFill>
                <a:effectLst>
                  <a:outerShdw blurRad="38100" dist="38100" dir="2700000" algn="tl">
                    <a:srgbClr val="000000">
                      <a:alpha val="43137"/>
                    </a:srgbClr>
                  </a:outerShdw>
                </a:effectLst>
              </a:rPr>
              <a:t>Estos pacientes tuvieron un seguimiento cada 6 meses hasta terminar el estudio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noChangeArrowheads="1"/>
          </p:cNvSpPr>
          <p:nvPr>
            <p:ph type="title"/>
          </p:nvPr>
        </p:nvSpPr>
        <p:spPr>
          <a:xfrm>
            <a:off x="762000" y="134471"/>
            <a:ext cx="7481455" cy="1008529"/>
          </a:xfrm>
        </p:spPr>
        <p:txBody>
          <a:bodyPr/>
          <a:lstStyle/>
          <a:p>
            <a:r>
              <a:rPr lang="es-VE" altLang="es-VE" dirty="0" smtClean="0"/>
              <a:t>Estudio: Desenlaces</a:t>
            </a:r>
          </a:p>
        </p:txBody>
      </p:sp>
      <p:sp>
        <p:nvSpPr>
          <p:cNvPr id="15363" name="7 Rectángulo"/>
          <p:cNvSpPr>
            <a:spLocks noChangeArrowheads="1"/>
          </p:cNvSpPr>
          <p:nvPr/>
        </p:nvSpPr>
        <p:spPr bwMode="auto">
          <a:xfrm>
            <a:off x="1177636" y="6656295"/>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
        <p:nvSpPr>
          <p:cNvPr id="18" name="17 Rectángulo">
            <a:extLst>
              <a:ext uri="{FF2B5EF4-FFF2-40B4-BE49-F238E27FC236}"/>
            </a:extLst>
          </p:cNvPr>
          <p:cNvSpPr/>
          <p:nvPr/>
        </p:nvSpPr>
        <p:spPr bwMode="auto">
          <a:xfrm>
            <a:off x="317500" y="1052736"/>
            <a:ext cx="8826500" cy="987519"/>
          </a:xfrm>
          <a:prstGeom prst="rect">
            <a:avLst/>
          </a:prstGeom>
        </p:spPr>
        <p:style>
          <a:lnRef idx="0">
            <a:scrgbClr r="0" g="0" b="0"/>
          </a:lnRef>
          <a:fillRef idx="0">
            <a:scrgbClr r="0" g="0" b="0"/>
          </a:fillRef>
          <a:effectRef idx="0">
            <a:scrgbClr r="0" g="0" b="0"/>
          </a:effectRef>
          <a:fontRef idx="minor">
            <a:schemeClr val="lt1"/>
          </a:fontRef>
        </p:style>
        <p:txBody>
          <a:bodyPr lIns="201930" tIns="201930" rIns="201930" bIns="201930" spcCol="1270" anchor="ctr"/>
          <a:lstStyle/>
          <a:p>
            <a:pPr defTabSz="2114140">
              <a:lnSpc>
                <a:spcPct val="90000"/>
              </a:lnSpc>
              <a:spcAft>
                <a:spcPct val="35000"/>
              </a:spcAft>
              <a:defRPr/>
            </a:pPr>
            <a:r>
              <a:rPr lang="es-VE" sz="4800" dirty="0">
                <a:solidFill>
                  <a:schemeClr val="tx1"/>
                </a:solidFill>
              </a:rPr>
              <a:t>Punto final primario</a:t>
            </a:r>
          </a:p>
        </p:txBody>
      </p:sp>
      <p:grpSp>
        <p:nvGrpSpPr>
          <p:cNvPr id="3" name="7 Grupo"/>
          <p:cNvGrpSpPr>
            <a:grpSpLocks/>
          </p:cNvGrpSpPr>
          <p:nvPr/>
        </p:nvGrpSpPr>
        <p:grpSpPr bwMode="auto">
          <a:xfrm>
            <a:off x="103909" y="2236975"/>
            <a:ext cx="8936182" cy="1089772"/>
            <a:chOff x="0" y="1240826"/>
            <a:chExt cx="9829800" cy="1234237"/>
          </a:xfrm>
        </p:grpSpPr>
        <p:sp>
          <p:nvSpPr>
            <p:cNvPr id="15" name="14 Rectángulo">
              <a:extLst>
                <a:ext uri="{FF2B5EF4-FFF2-40B4-BE49-F238E27FC236}"/>
              </a:extLst>
            </p:cNvPr>
            <p:cNvSpPr/>
            <p:nvPr/>
          </p:nvSpPr>
          <p:spPr>
            <a:xfrm>
              <a:off x="0" y="1240826"/>
              <a:ext cx="9829800" cy="12342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15 Rectángulo">
              <a:extLst>
                <a:ext uri="{FF2B5EF4-FFF2-40B4-BE49-F238E27FC236}"/>
              </a:extLst>
            </p:cNvPr>
            <p:cNvSpPr/>
            <p:nvPr/>
          </p:nvSpPr>
          <p:spPr>
            <a:xfrm>
              <a:off x="0" y="1240826"/>
              <a:ext cx="9829800" cy="12342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12096" tIns="67310" rIns="376936" bIns="67310" spcCol="1270"/>
            <a:lstStyle/>
            <a:p>
              <a:pPr marL="256432" lvl="1" indent="-256432" algn="just" defTabSz="1635467">
                <a:lnSpc>
                  <a:spcPct val="90000"/>
                </a:lnSpc>
                <a:spcAft>
                  <a:spcPct val="20000"/>
                </a:spcAft>
                <a:buFontTx/>
                <a:buChar char="••"/>
                <a:defRPr/>
              </a:pPr>
              <a:r>
                <a:rPr lang="es-VE" sz="3700" dirty="0"/>
                <a:t>ACV Isquémico (Stroke) o embolismo sistémico.</a:t>
              </a:r>
            </a:p>
          </p:txBody>
        </p:sp>
      </p:grpSp>
      <p:grpSp>
        <p:nvGrpSpPr>
          <p:cNvPr id="4" name="8 Grupo"/>
          <p:cNvGrpSpPr>
            <a:grpSpLocks/>
          </p:cNvGrpSpPr>
          <p:nvPr/>
        </p:nvGrpSpPr>
        <p:grpSpPr bwMode="auto">
          <a:xfrm>
            <a:off x="103909" y="3326747"/>
            <a:ext cx="8936182" cy="1093974"/>
            <a:chOff x="0" y="2475063"/>
            <a:chExt cx="9829800" cy="1240200"/>
          </a:xfrm>
        </p:grpSpPr>
        <p:sp>
          <p:nvSpPr>
            <p:cNvPr id="13" name="12 Rectángulo redondeado">
              <a:extLst>
                <a:ext uri="{FF2B5EF4-FFF2-40B4-BE49-F238E27FC236}"/>
              </a:extLst>
            </p:cNvPr>
            <p:cNvSpPr/>
            <p:nvPr/>
          </p:nvSpPr>
          <p:spPr>
            <a:xfrm>
              <a:off x="0" y="2475063"/>
              <a:ext cx="9829800" cy="1240200"/>
            </a:xfrm>
            <a:prstGeom prst="roundRect">
              <a:avLst/>
            </a:prstGeom>
            <a:no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13 Rectángulo">
              <a:extLst>
                <a:ext uri="{FF2B5EF4-FFF2-40B4-BE49-F238E27FC236}"/>
              </a:extLst>
            </p:cNvPr>
            <p:cNvSpPr/>
            <p:nvPr/>
          </p:nvSpPr>
          <p:spPr>
            <a:xfrm>
              <a:off x="60325" y="2535406"/>
              <a:ext cx="9709150" cy="1119515"/>
            </a:xfrm>
            <a:prstGeom prst="rect">
              <a:avLst/>
            </a:prstGeom>
          </p:spPr>
          <p:style>
            <a:lnRef idx="0">
              <a:scrgbClr r="0" g="0" b="0"/>
            </a:lnRef>
            <a:fillRef idx="0">
              <a:scrgbClr r="0" g="0" b="0"/>
            </a:fillRef>
            <a:effectRef idx="0">
              <a:scrgbClr r="0" g="0" b="0"/>
            </a:effectRef>
            <a:fontRef idx="minor">
              <a:schemeClr val="lt1"/>
            </a:fontRef>
          </p:style>
          <p:txBody>
            <a:bodyPr lIns="201930" tIns="201930" rIns="201930" bIns="201930" spcCol="1270" anchor="ctr"/>
            <a:lstStyle/>
            <a:p>
              <a:pPr defTabSz="2114140">
                <a:lnSpc>
                  <a:spcPct val="90000"/>
                </a:lnSpc>
                <a:spcAft>
                  <a:spcPct val="35000"/>
                </a:spcAft>
                <a:defRPr/>
              </a:pPr>
              <a:r>
                <a:rPr lang="es-VE" sz="4800" dirty="0">
                  <a:solidFill>
                    <a:schemeClr val="tx1"/>
                  </a:solidFill>
                </a:rPr>
                <a:t>Punto final secundario</a:t>
              </a:r>
            </a:p>
          </p:txBody>
        </p:sp>
      </p:grpSp>
      <p:grpSp>
        <p:nvGrpSpPr>
          <p:cNvPr id="5" name="9 Grupo"/>
          <p:cNvGrpSpPr>
            <a:grpSpLocks/>
          </p:cNvGrpSpPr>
          <p:nvPr/>
        </p:nvGrpSpPr>
        <p:grpSpPr bwMode="auto">
          <a:xfrm>
            <a:off x="103909" y="4420721"/>
            <a:ext cx="8936182" cy="2032467"/>
            <a:chOff x="0" y="3715263"/>
            <a:chExt cx="9829800" cy="2303910"/>
          </a:xfrm>
        </p:grpSpPr>
        <p:sp>
          <p:nvSpPr>
            <p:cNvPr id="11" name="10 Rectángulo">
              <a:extLst>
                <a:ext uri="{FF2B5EF4-FFF2-40B4-BE49-F238E27FC236}"/>
              </a:extLst>
            </p:cNvPr>
            <p:cNvSpPr/>
            <p:nvPr/>
          </p:nvSpPr>
          <p:spPr>
            <a:xfrm>
              <a:off x="0" y="3715263"/>
              <a:ext cx="9829800" cy="230391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11 Rectángulo">
              <a:extLst>
                <a:ext uri="{FF2B5EF4-FFF2-40B4-BE49-F238E27FC236}"/>
              </a:extLst>
            </p:cNvPr>
            <p:cNvSpPr/>
            <p:nvPr/>
          </p:nvSpPr>
          <p:spPr>
            <a:xfrm>
              <a:off x="0" y="3715263"/>
              <a:ext cx="9829800" cy="23039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12096" tIns="67310" rIns="376936" bIns="67310" spcCol="1270"/>
            <a:lstStyle/>
            <a:p>
              <a:pPr marL="256432" lvl="1" indent="-256432" algn="just" defTabSz="1635467">
                <a:lnSpc>
                  <a:spcPct val="90000"/>
                </a:lnSpc>
                <a:spcAft>
                  <a:spcPct val="20000"/>
                </a:spcAft>
                <a:buFontTx/>
                <a:buChar char="••"/>
                <a:defRPr/>
              </a:pPr>
              <a:r>
                <a:rPr lang="es-VE" sz="3700" dirty="0"/>
                <a:t>Muerte vascular, IM, Stroke por cualquier causa y </a:t>
              </a:r>
              <a:r>
                <a:rPr lang="es-VE" sz="3700" dirty="0" err="1"/>
                <a:t>taquiarritmias</a:t>
              </a:r>
              <a:r>
                <a:rPr lang="es-VE" sz="3700" dirty="0"/>
                <a:t> auriculares documentadas en EKG de superficie </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a:extLst>
              <a:ext uri="{FF2B5EF4-FFF2-40B4-BE49-F238E27FC236}"/>
            </a:extLst>
          </p:cNvPr>
          <p:cNvPicPr>
            <a:picLocks noChangeAspect="1" noChangeArrowheads="1"/>
          </p:cNvPicPr>
          <p:nvPr/>
        </p:nvPicPr>
        <p:blipFill>
          <a:blip r:embed="rId3" cstate="print"/>
          <a:srcRect b="4173"/>
          <a:stretch>
            <a:fillRect/>
          </a:stretch>
        </p:blipFill>
        <p:spPr bwMode="auto">
          <a:xfrm>
            <a:off x="317500" y="537883"/>
            <a:ext cx="8618682" cy="5782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27"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
        <p:nvSpPr>
          <p:cNvPr id="4" name="3 Marco">
            <a:extLst>
              <a:ext uri="{FF2B5EF4-FFF2-40B4-BE49-F238E27FC236}"/>
            </a:extLst>
          </p:cNvPr>
          <p:cNvSpPr/>
          <p:nvPr/>
        </p:nvSpPr>
        <p:spPr bwMode="auto">
          <a:xfrm>
            <a:off x="346364" y="2823882"/>
            <a:ext cx="8589818" cy="403412"/>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lIns="82058" tIns="41029" rIns="82058" bIns="41029"/>
          <a:lstStyle/>
          <a:p>
            <a:pPr>
              <a:defRPr/>
            </a:pPr>
            <a:endParaRPr lang="es-VE"/>
          </a:p>
        </p:txBody>
      </p:sp>
      <p:sp>
        <p:nvSpPr>
          <p:cNvPr id="5" name="4 Marco">
            <a:extLst>
              <a:ext uri="{FF2B5EF4-FFF2-40B4-BE49-F238E27FC236}"/>
            </a:extLst>
          </p:cNvPr>
          <p:cNvSpPr/>
          <p:nvPr/>
        </p:nvSpPr>
        <p:spPr bwMode="auto">
          <a:xfrm>
            <a:off x="346364" y="3160059"/>
            <a:ext cx="8589818" cy="403412"/>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lIns="82058" tIns="41029" rIns="82058" bIns="41029"/>
          <a:lstStyle/>
          <a:p>
            <a:pPr>
              <a:defRPr/>
            </a:pPr>
            <a:endParaRPr lang="es-VE"/>
          </a:p>
        </p:txBody>
      </p:sp>
      <p:sp>
        <p:nvSpPr>
          <p:cNvPr id="6" name="5 Marco">
            <a:extLst>
              <a:ext uri="{FF2B5EF4-FFF2-40B4-BE49-F238E27FC236}"/>
            </a:extLst>
          </p:cNvPr>
          <p:cNvSpPr/>
          <p:nvPr/>
        </p:nvSpPr>
        <p:spPr bwMode="auto">
          <a:xfrm>
            <a:off x="277091" y="5042647"/>
            <a:ext cx="8659091" cy="605118"/>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lIns="82058" tIns="41029" rIns="82058" bIns="41029"/>
          <a:lstStyle/>
          <a:p>
            <a:pPr>
              <a:defRPr/>
            </a:pPr>
            <a:endParaRPr lang="es-VE"/>
          </a:p>
        </p:txBody>
      </p:sp>
      <p:sp>
        <p:nvSpPr>
          <p:cNvPr id="7" name="6 Marco">
            <a:extLst>
              <a:ext uri="{FF2B5EF4-FFF2-40B4-BE49-F238E27FC236}"/>
            </a:extLst>
          </p:cNvPr>
          <p:cNvSpPr/>
          <p:nvPr/>
        </p:nvSpPr>
        <p:spPr bwMode="auto">
          <a:xfrm>
            <a:off x="346364" y="3496235"/>
            <a:ext cx="8589818" cy="403412"/>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lIns="82058" tIns="41029" rIns="82058" bIns="41029"/>
          <a:lstStyle/>
          <a:p>
            <a:pPr>
              <a:defRPr/>
            </a:pPr>
            <a:endParaRPr lang="es-V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a:extLst>
              <a:ext uri="{FF2B5EF4-FFF2-40B4-BE49-F238E27FC236}"/>
            </a:extLst>
          </p:cNvPr>
          <p:cNvPicPr>
            <a:picLocks noChangeAspect="1" noChangeArrowheads="1"/>
          </p:cNvPicPr>
          <p:nvPr/>
        </p:nvPicPr>
        <p:blipFill>
          <a:blip r:embed="rId3" cstate="print"/>
          <a:srcRect/>
          <a:stretch>
            <a:fillRect/>
          </a:stretch>
        </p:blipFill>
        <p:spPr bwMode="auto">
          <a:xfrm>
            <a:off x="103909" y="874059"/>
            <a:ext cx="8901545" cy="4908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24" name="Picture 4">
            <a:extLst>
              <a:ext uri="{FF2B5EF4-FFF2-40B4-BE49-F238E27FC236}"/>
            </a:extLst>
          </p:cNvPr>
          <p:cNvPicPr>
            <a:picLocks noChangeAspect="1" noChangeArrowheads="1"/>
          </p:cNvPicPr>
          <p:nvPr/>
        </p:nvPicPr>
        <p:blipFill>
          <a:blip r:embed="rId4" cstate="print"/>
          <a:srcRect/>
          <a:stretch>
            <a:fillRect/>
          </a:stretch>
        </p:blipFill>
        <p:spPr bwMode="auto">
          <a:xfrm>
            <a:off x="0" y="858651"/>
            <a:ext cx="9005455" cy="4923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6" fill="hold" nodeType="clickEffect">
                                  <p:stCondLst>
                                    <p:cond delay="0"/>
                                  </p:stCondLst>
                                  <p:childTnLst>
                                    <p:animEffect transition="out" filter="barn(inHorizontal)">
                                      <p:cBhvr>
                                        <p:cTn id="6" dur="500"/>
                                        <p:tgtEl>
                                          <p:spTgt spid="81923"/>
                                        </p:tgtEl>
                                      </p:cBhvr>
                                    </p:animEffect>
                                    <p:set>
                                      <p:cBhvr>
                                        <p:cTn id="7" dur="1" fill="hold">
                                          <p:stCondLst>
                                            <p:cond delay="499"/>
                                          </p:stCondLst>
                                        </p:cTn>
                                        <p:tgtEl>
                                          <p:spTgt spid="8192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81924"/>
                                        </p:tgtEl>
                                        <p:attrNameLst>
                                          <p:attrName>style.visibility</p:attrName>
                                        </p:attrNameLst>
                                      </p:cBhvr>
                                      <p:to>
                                        <p:strVal val="visible"/>
                                      </p:to>
                                    </p:set>
                                    <p:animEffect transition="in" filter="barn(inHorizontal)">
                                      <p:cBhvr>
                                        <p:cTn id="12"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extLst>
          </p:cNvPr>
          <p:cNvSpPr/>
          <p:nvPr/>
        </p:nvSpPr>
        <p:spPr>
          <a:xfrm>
            <a:off x="415636" y="2756647"/>
            <a:ext cx="8243455" cy="1794268"/>
          </a:xfrm>
          <a:prstGeom prst="round2DiagRect">
            <a:avLst/>
          </a:prstGeom>
          <a:noFill/>
        </p:spPr>
        <p:style>
          <a:lnRef idx="0">
            <a:schemeClr val="accent4"/>
          </a:lnRef>
          <a:fillRef idx="3">
            <a:schemeClr val="accent4"/>
          </a:fillRef>
          <a:effectRef idx="3">
            <a:schemeClr val="accent4"/>
          </a:effectRef>
          <a:fontRef idx="minor">
            <a:schemeClr val="lt1"/>
          </a:fontRef>
        </p:style>
        <p:txBody>
          <a:bodyPr lIns="82058" tIns="41029" rIns="82058" bIns="41029">
            <a:spAutoFit/>
          </a:bodyPr>
          <a:lstStyle/>
          <a:p>
            <a:pPr algn="just">
              <a:defRPr/>
            </a:pPr>
            <a:r>
              <a:rPr lang="es-VE" sz="2500" b="1" dirty="0">
                <a:solidFill>
                  <a:schemeClr val="tx1"/>
                </a:solidFill>
                <a:effectLst>
                  <a:glow rad="101600">
                    <a:schemeClr val="tx1">
                      <a:alpha val="60000"/>
                    </a:schemeClr>
                  </a:glow>
                </a:effectLst>
                <a:latin typeface="Arial" pitchFamily="34" charset="0"/>
                <a:cs typeface="Arial" pitchFamily="34" charset="0"/>
              </a:rPr>
              <a:t>Taquicardias auriculares </a:t>
            </a:r>
            <a:r>
              <a:rPr lang="es-VE" sz="2500" b="1" dirty="0" err="1">
                <a:solidFill>
                  <a:schemeClr val="tx1"/>
                </a:solidFill>
                <a:effectLst>
                  <a:glow rad="101600">
                    <a:schemeClr val="tx1">
                      <a:alpha val="60000"/>
                    </a:schemeClr>
                  </a:glow>
                </a:effectLst>
                <a:latin typeface="Arial" pitchFamily="34" charset="0"/>
                <a:cs typeface="Arial" pitchFamily="34" charset="0"/>
              </a:rPr>
              <a:t>subclínicas</a:t>
            </a:r>
            <a:r>
              <a:rPr lang="es-VE" sz="2500" dirty="0">
                <a:solidFill>
                  <a:schemeClr val="tx1"/>
                </a:solidFill>
                <a:effectLst>
                  <a:glow rad="101600">
                    <a:schemeClr val="tx1">
                      <a:alpha val="60000"/>
                    </a:schemeClr>
                  </a:glow>
                </a:effectLst>
                <a:latin typeface="Arial" pitchFamily="34" charset="0"/>
                <a:cs typeface="Arial" pitchFamily="34" charset="0"/>
              </a:rPr>
              <a:t>, sin FA clínica, ocurrieron frecuentemente en pacientes con MCP y fueron asociadas con un incremento significativo del riesgo de Stroke ó embolismo sistémico.</a:t>
            </a:r>
            <a:endParaRPr lang="es-VE" sz="2500" b="1" dirty="0">
              <a:solidFill>
                <a:schemeClr val="tx1"/>
              </a:solidFill>
              <a:effectLst>
                <a:glow rad="101600">
                  <a:schemeClr val="tx1">
                    <a:alpha val="60000"/>
                  </a:schemeClr>
                </a:glow>
              </a:effectLst>
              <a:latin typeface="Arial" pitchFamily="34" charset="0"/>
              <a:cs typeface="Arial" pitchFamily="34" charset="0"/>
            </a:endParaRPr>
          </a:p>
        </p:txBody>
      </p:sp>
      <p:sp>
        <p:nvSpPr>
          <p:cNvPr id="6" name="1 Título">
            <a:extLst>
              <a:ext uri="{FF2B5EF4-FFF2-40B4-BE49-F238E27FC236}"/>
            </a:extLst>
          </p:cNvPr>
          <p:cNvSpPr txBox="1">
            <a:spLocks/>
          </p:cNvSpPr>
          <p:nvPr/>
        </p:nvSpPr>
        <p:spPr bwMode="auto">
          <a:xfrm>
            <a:off x="1870364" y="201706"/>
            <a:ext cx="5264727" cy="874059"/>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lIns="82058" tIns="41029" rIns="82058" bIns="41029" anchor="ctr"/>
          <a:lstStyle/>
          <a:p>
            <a:pPr algn="ctr">
              <a:defRPr/>
            </a:pPr>
            <a:r>
              <a:rPr lang="es-VE" sz="4300" kern="0" dirty="0">
                <a:ln w="0"/>
                <a:solidFill>
                  <a:schemeClr val="tx1"/>
                </a:solidFill>
                <a:effectLst>
                  <a:outerShdw blurRad="38100" dist="19050" dir="2700000" algn="tl" rotWithShape="0">
                    <a:schemeClr val="dk1">
                      <a:alpha val="40000"/>
                    </a:schemeClr>
                  </a:outerShdw>
                </a:effectLst>
                <a:latin typeface="+mj-lt"/>
                <a:cs typeface="Times New Roman" pitchFamily="18" charset="0"/>
              </a:rPr>
              <a:t>Conclusión</a:t>
            </a:r>
          </a:p>
        </p:txBody>
      </p:sp>
      <p:sp>
        <p:nvSpPr>
          <p:cNvPr id="32774" name="7 Rectángulo"/>
          <p:cNvSpPr>
            <a:spLocks noChangeArrowheads="1"/>
          </p:cNvSpPr>
          <p:nvPr/>
        </p:nvSpPr>
        <p:spPr bwMode="auto">
          <a:xfrm>
            <a:off x="1108364" y="6614272"/>
            <a:ext cx="9213273" cy="252136"/>
          </a:xfrm>
          <a:prstGeom prst="rect">
            <a:avLst/>
          </a:prstGeom>
          <a:noFill/>
          <a:ln w="9525">
            <a:noFill/>
            <a:miter lim="800000"/>
            <a:headEnd/>
            <a:tailEnd/>
          </a:ln>
        </p:spPr>
        <p:txBody>
          <a:bodyPr lIns="82058" tIns="41029" rIns="82058" bIns="41029">
            <a:spAutoFit/>
          </a:bodyPr>
          <a:lstStyle/>
          <a:p>
            <a:r>
              <a:rPr lang="es-VE" altLang="es-VE" sz="1100" dirty="0" err="1"/>
              <a:t>Healey</a:t>
            </a:r>
            <a:r>
              <a:rPr lang="es-VE" altLang="es-VE" sz="1100" dirty="0"/>
              <a:t> JS et al. </a:t>
            </a:r>
            <a:r>
              <a:rPr lang="es-VE" altLang="es-VE" sz="1100" dirty="0" err="1"/>
              <a:t>Subclinical</a:t>
            </a:r>
            <a:r>
              <a:rPr lang="es-VE" altLang="es-VE" sz="1100" dirty="0"/>
              <a:t> atrial </a:t>
            </a:r>
            <a:r>
              <a:rPr lang="es-VE" altLang="es-VE" sz="1100" dirty="0" err="1"/>
              <a:t>fibrillation</a:t>
            </a:r>
            <a:r>
              <a:rPr lang="es-VE" altLang="es-VE" sz="1100" dirty="0"/>
              <a:t> and </a:t>
            </a:r>
            <a:r>
              <a:rPr lang="es-VE" altLang="es-VE" sz="1100" dirty="0" err="1"/>
              <a:t>the</a:t>
            </a:r>
            <a:r>
              <a:rPr lang="es-VE" altLang="es-VE" sz="1100" dirty="0"/>
              <a:t> </a:t>
            </a:r>
            <a:r>
              <a:rPr lang="es-VE" altLang="es-VE" sz="1100" dirty="0" err="1"/>
              <a:t>risk</a:t>
            </a:r>
            <a:r>
              <a:rPr lang="es-VE" altLang="es-VE" sz="1100" dirty="0"/>
              <a:t> of </a:t>
            </a:r>
            <a:r>
              <a:rPr lang="es-VE" altLang="es-VE" sz="1100" dirty="0" err="1"/>
              <a:t>Stroke</a:t>
            </a:r>
            <a:r>
              <a:rPr lang="es-VE" altLang="es-VE" sz="1100" dirty="0"/>
              <a:t>. </a:t>
            </a:r>
            <a:r>
              <a:rPr lang="es-VE" altLang="es-VE" sz="1100" dirty="0" err="1"/>
              <a:t>The</a:t>
            </a:r>
            <a:r>
              <a:rPr lang="es-VE" altLang="es-VE" sz="1100" dirty="0"/>
              <a:t> ASSERT </a:t>
            </a:r>
            <a:r>
              <a:rPr lang="es-VE" altLang="es-VE" sz="1100" dirty="0" err="1"/>
              <a:t>Study</a:t>
            </a:r>
            <a:r>
              <a:rPr lang="es-VE" altLang="es-VE" sz="1100" dirty="0"/>
              <a:t> N </a:t>
            </a:r>
            <a:r>
              <a:rPr lang="es-VE" altLang="es-VE" sz="1100" dirty="0" err="1"/>
              <a:t>Engl</a:t>
            </a:r>
            <a:r>
              <a:rPr lang="es-VE" altLang="es-VE" sz="1100" dirty="0"/>
              <a:t> J </a:t>
            </a:r>
            <a:r>
              <a:rPr lang="es-VE" altLang="es-VE" sz="1100" dirty="0" err="1"/>
              <a:t>Med</a:t>
            </a:r>
            <a:r>
              <a:rPr lang="es-VE" altLang="es-VE" sz="1100" dirty="0"/>
              <a:t> 2012 </a:t>
            </a:r>
            <a:r>
              <a:rPr lang="es-VE" altLang="es-VE" sz="1100" dirty="0" err="1"/>
              <a:t>Jan</a:t>
            </a:r>
            <a:r>
              <a:rPr lang="es-VE" altLang="es-VE" sz="1100" dirty="0"/>
              <a:t> 12;366(2):120-9</a:t>
            </a:r>
            <a:r>
              <a:rPr lang="es-VE" altLang="es-VE" sz="1000" dirty="0"/>
              <a:t>. </a:t>
            </a:r>
            <a:endParaRPr lang="es-VE" altLang="es-ES" sz="1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extLst>
          </p:cNvPr>
          <p:cNvSpPr txBox="1">
            <a:spLocks/>
          </p:cNvSpPr>
          <p:nvPr/>
        </p:nvSpPr>
        <p:spPr bwMode="auto">
          <a:xfrm>
            <a:off x="0" y="86846"/>
            <a:ext cx="9144000" cy="87405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4300" kern="0" dirty="0">
                <a:ln w="0"/>
                <a:solidFill>
                  <a:schemeClr val="tx1"/>
                </a:solidFill>
                <a:effectLst>
                  <a:outerShdw blurRad="38100" dist="19050" dir="2700000" algn="tl" rotWithShape="0">
                    <a:schemeClr val="dk1">
                      <a:alpha val="40000"/>
                    </a:schemeClr>
                  </a:outerShdw>
                </a:effectLst>
                <a:latin typeface="Arial Black" pitchFamily="34" charset="0"/>
                <a:cs typeface="Times New Roman" pitchFamily="18" charset="0"/>
              </a:rPr>
              <a:t>Aportes del Grupo</a:t>
            </a:r>
          </a:p>
        </p:txBody>
      </p:sp>
      <p:grpSp>
        <p:nvGrpSpPr>
          <p:cNvPr id="2" name="8 Grupo">
            <a:extLst>
              <a:ext uri="{FF2B5EF4-FFF2-40B4-BE49-F238E27FC236}"/>
            </a:extLst>
          </p:cNvPr>
          <p:cNvGrpSpPr/>
          <p:nvPr/>
        </p:nvGrpSpPr>
        <p:grpSpPr>
          <a:xfrm>
            <a:off x="277091" y="3227294"/>
            <a:ext cx="8430145" cy="1433310"/>
            <a:chOff x="3026856" y="42625"/>
            <a:chExt cx="9273159" cy="1624418"/>
          </a:xfrm>
          <a:solidFill>
            <a:schemeClr val="bg1"/>
          </a:solidFill>
          <a:scene3d>
            <a:camera prst="orthographicFront"/>
            <a:lightRig rig="flat" dir="t"/>
          </a:scene3d>
        </p:grpSpPr>
        <p:sp>
          <p:nvSpPr>
            <p:cNvPr id="10" name="9 Pentágono">
              <a:extLst>
                <a:ext uri="{FF2B5EF4-FFF2-40B4-BE49-F238E27FC236}"/>
              </a:extLst>
            </p:cNvPr>
            <p:cNvSpPr/>
            <p:nvPr/>
          </p:nvSpPr>
          <p:spPr>
            <a:xfrm rot="10800000">
              <a:off x="3026856" y="42625"/>
              <a:ext cx="9273159" cy="1624418"/>
            </a:xfrm>
            <a:prstGeom prst="homePlat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defRPr/>
              </a:pPr>
              <a:endParaRPr lang="es-VE" dirty="0"/>
            </a:p>
          </p:txBody>
        </p:sp>
        <p:sp>
          <p:nvSpPr>
            <p:cNvPr id="11" name="Pentágono 4">
              <a:extLst>
                <a:ext uri="{FF2B5EF4-FFF2-40B4-BE49-F238E27FC236}"/>
              </a:extLst>
            </p:cNvPr>
            <p:cNvSpPr/>
            <p:nvPr/>
          </p:nvSpPr>
          <p:spPr>
            <a:xfrm rot="21600000">
              <a:off x="3432965" y="42625"/>
              <a:ext cx="8867050" cy="1624418"/>
            </a:xfrm>
            <a:prstGeom prst="rect">
              <a:avLst/>
            </a:prstGeom>
            <a:grpFill/>
            <a:sp3d/>
          </p:spPr>
          <p:style>
            <a:lnRef idx="0">
              <a:scrgbClr r="0" g="0" b="0"/>
            </a:lnRef>
            <a:fillRef idx="0">
              <a:scrgbClr r="0" g="0" b="0"/>
            </a:fillRef>
            <a:effectRef idx="0">
              <a:scrgbClr r="0" g="0" b="0"/>
            </a:effectRef>
            <a:fontRef idx="minor">
              <a:schemeClr val="lt1"/>
            </a:fontRef>
          </p:style>
          <p:txBody>
            <a:bodyPr lIns="1219087" tIns="106680" rIns="199136" bIns="106680" spcCol="1270" anchor="ctr"/>
            <a:lstStyle/>
            <a:p>
              <a:pPr algn="ctr" defTabSz="1116904">
                <a:lnSpc>
                  <a:spcPct val="90000"/>
                </a:lnSpc>
                <a:spcAft>
                  <a:spcPct val="35000"/>
                </a:spcAft>
                <a:defRPr/>
              </a:pPr>
              <a:endParaRPr lang="es-ES" sz="2500" dirty="0"/>
            </a:p>
          </p:txBody>
        </p:sp>
      </p:grpSp>
      <p:sp>
        <p:nvSpPr>
          <p:cNvPr id="35844" name="11 CuadroTexto"/>
          <p:cNvSpPr txBox="1">
            <a:spLocks noChangeArrowheads="1"/>
          </p:cNvSpPr>
          <p:nvPr/>
        </p:nvSpPr>
        <p:spPr bwMode="auto">
          <a:xfrm>
            <a:off x="1043608" y="2780928"/>
            <a:ext cx="7412182" cy="1929519"/>
          </a:xfrm>
          <a:prstGeom prst="rect">
            <a:avLst/>
          </a:prstGeom>
          <a:noFill/>
          <a:ln w="9525">
            <a:noFill/>
            <a:miter lim="800000"/>
            <a:headEnd/>
            <a:tailEnd/>
          </a:ln>
        </p:spPr>
        <p:txBody>
          <a:bodyPr lIns="82058" tIns="41029" rIns="82058" bIns="41029">
            <a:spAutoFit/>
          </a:bodyPr>
          <a:lstStyle/>
          <a:p>
            <a:r>
              <a:rPr lang="es-VE" altLang="es-VE" sz="2400" dirty="0">
                <a:latin typeface="Arial" pitchFamily="34" charset="0"/>
                <a:cs typeface="Arial" pitchFamily="34" charset="0"/>
              </a:rPr>
              <a:t>El estudio ASSERT demostró que en pacientes con FA </a:t>
            </a:r>
            <a:r>
              <a:rPr lang="es-VE" altLang="es-VE" sz="2400" dirty="0" err="1">
                <a:latin typeface="Arial" pitchFamily="34" charset="0"/>
                <a:cs typeface="Arial" pitchFamily="34" charset="0"/>
              </a:rPr>
              <a:t>subclínica</a:t>
            </a:r>
            <a:r>
              <a:rPr lang="es-VE" altLang="es-VE" sz="2400" dirty="0">
                <a:latin typeface="Arial" pitchFamily="34" charset="0"/>
                <a:cs typeface="Arial" pitchFamily="34" charset="0"/>
              </a:rPr>
              <a:t> tenían alto riesgo de desarrollar </a:t>
            </a:r>
            <a:r>
              <a:rPr lang="es-VE" altLang="es-VE" sz="2400" dirty="0" err="1">
                <a:latin typeface="Arial" pitchFamily="34" charset="0"/>
                <a:cs typeface="Arial" pitchFamily="34" charset="0"/>
              </a:rPr>
              <a:t>Stroke</a:t>
            </a:r>
            <a:r>
              <a:rPr lang="es-VE" altLang="es-VE" sz="2400" dirty="0">
                <a:latin typeface="Arial" pitchFamily="34" charset="0"/>
                <a:cs typeface="Arial" pitchFamily="34" charset="0"/>
              </a:rPr>
              <a:t> isquémico . Siendo pacientes de edad avanzada con antecedentes de Hipertensión arterial y otras </a:t>
            </a:r>
            <a:r>
              <a:rPr lang="es-VE" altLang="es-VE" sz="2400" dirty="0" err="1">
                <a:latin typeface="Arial" pitchFamily="34" charset="0"/>
                <a:cs typeface="Arial" pitchFamily="34" charset="0"/>
              </a:rPr>
              <a:t>comorbilidades</a:t>
            </a:r>
            <a:r>
              <a:rPr lang="es-VE" altLang="es-VE" sz="2400" dirty="0">
                <a:latin typeface="Arial" pitchFamily="34" charset="0"/>
                <a:cs typeface="Arial" pitchFamily="34" charset="0"/>
              </a:rPr>
              <a:t>.</a:t>
            </a:r>
          </a:p>
        </p:txBody>
      </p:sp>
      <p:sp>
        <p:nvSpPr>
          <p:cNvPr id="35846" name="15 CuadroTexto"/>
          <p:cNvSpPr txBox="1">
            <a:spLocks noChangeArrowheads="1"/>
          </p:cNvSpPr>
          <p:nvPr/>
        </p:nvSpPr>
        <p:spPr bwMode="auto">
          <a:xfrm>
            <a:off x="1043608" y="4725144"/>
            <a:ext cx="7412182" cy="1929519"/>
          </a:xfrm>
          <a:prstGeom prst="rect">
            <a:avLst/>
          </a:prstGeom>
          <a:solidFill>
            <a:schemeClr val="bg1"/>
          </a:solidFill>
          <a:ln w="9525">
            <a:noFill/>
            <a:miter lim="800000"/>
            <a:headEnd/>
            <a:tailEnd/>
          </a:ln>
        </p:spPr>
        <p:txBody>
          <a:bodyPr lIns="82058" tIns="41029" rIns="82058" bIns="41029">
            <a:spAutoFit/>
          </a:bodyPr>
          <a:lstStyle/>
          <a:p>
            <a:pPr algn="just"/>
            <a:r>
              <a:rPr lang="es-VE" altLang="es-VE" sz="2400" dirty="0">
                <a:latin typeface="Arial" pitchFamily="34" charset="0"/>
                <a:cs typeface="Arial" pitchFamily="34" charset="0"/>
              </a:rPr>
              <a:t>El estudio ASSERT usaron el CHADS2  ya que al usar esta escala estratificaron al 33% de la población estudiada como alto riesgo de </a:t>
            </a:r>
            <a:r>
              <a:rPr lang="es-VE" altLang="es-VE" sz="2400" dirty="0" err="1">
                <a:latin typeface="Arial" pitchFamily="34" charset="0"/>
                <a:cs typeface="Arial" pitchFamily="34" charset="0"/>
              </a:rPr>
              <a:t>Stroke</a:t>
            </a:r>
            <a:r>
              <a:rPr lang="es-VE" altLang="es-VE" sz="2400" dirty="0">
                <a:latin typeface="Arial" pitchFamily="34" charset="0"/>
                <a:cs typeface="Arial" pitchFamily="34" charset="0"/>
              </a:rPr>
              <a:t> (&gt; 2 </a:t>
            </a:r>
            <a:r>
              <a:rPr lang="es-VE" altLang="es-VE" sz="2400" dirty="0" err="1">
                <a:latin typeface="Arial" pitchFamily="34" charset="0"/>
                <a:cs typeface="Arial" pitchFamily="34" charset="0"/>
              </a:rPr>
              <a:t>pts</a:t>
            </a:r>
            <a:r>
              <a:rPr lang="es-VE" altLang="es-VE" sz="2400" dirty="0">
                <a:latin typeface="Arial" pitchFamily="34" charset="0"/>
                <a:cs typeface="Arial" pitchFamily="34" charset="0"/>
              </a:rPr>
              <a:t>) en comparación del CHA2DS2-VASc la mayoría de la población seria de alto riesgo para </a:t>
            </a:r>
            <a:r>
              <a:rPr lang="es-VE" altLang="es-VE" sz="2400" dirty="0" err="1">
                <a:latin typeface="Arial" pitchFamily="34" charset="0"/>
                <a:cs typeface="Arial" pitchFamily="34" charset="0"/>
              </a:rPr>
              <a:t>Stroke</a:t>
            </a:r>
            <a:r>
              <a:rPr lang="es-VE" altLang="es-VE" sz="2400" dirty="0">
                <a:latin typeface="Arial" pitchFamily="34" charset="0"/>
                <a:cs typeface="Arial" pitchFamily="34" charset="0"/>
              </a:rPr>
              <a:t>.</a:t>
            </a:r>
          </a:p>
        </p:txBody>
      </p:sp>
      <p:grpSp>
        <p:nvGrpSpPr>
          <p:cNvPr id="4" name="16 Grupo">
            <a:extLst>
              <a:ext uri="{FF2B5EF4-FFF2-40B4-BE49-F238E27FC236}"/>
            </a:extLst>
          </p:cNvPr>
          <p:cNvGrpSpPr/>
          <p:nvPr/>
        </p:nvGrpSpPr>
        <p:grpSpPr>
          <a:xfrm>
            <a:off x="292485" y="1323337"/>
            <a:ext cx="8430145" cy="1433310"/>
            <a:chOff x="3026856" y="42625"/>
            <a:chExt cx="9273159" cy="1624418"/>
          </a:xfrm>
          <a:solidFill>
            <a:schemeClr val="bg1"/>
          </a:solidFill>
          <a:scene3d>
            <a:camera prst="orthographicFront"/>
            <a:lightRig rig="flat" dir="t"/>
          </a:scene3d>
        </p:grpSpPr>
        <p:sp>
          <p:nvSpPr>
            <p:cNvPr id="17" name="17 Pentágono">
              <a:extLst>
                <a:ext uri="{FF2B5EF4-FFF2-40B4-BE49-F238E27FC236}"/>
              </a:extLst>
            </p:cNvPr>
            <p:cNvSpPr/>
            <p:nvPr/>
          </p:nvSpPr>
          <p:spPr>
            <a:xfrm rot="10800000">
              <a:off x="3026856" y="42625"/>
              <a:ext cx="9273159" cy="1624418"/>
            </a:xfrm>
            <a:prstGeom prst="homePlat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defRPr/>
              </a:pPr>
              <a:endParaRPr lang="es-VE" dirty="0"/>
            </a:p>
          </p:txBody>
        </p:sp>
        <p:sp>
          <p:nvSpPr>
            <p:cNvPr id="20" name="Pentágono 4">
              <a:extLst>
                <a:ext uri="{FF2B5EF4-FFF2-40B4-BE49-F238E27FC236}"/>
              </a:extLst>
            </p:cNvPr>
            <p:cNvSpPr/>
            <p:nvPr/>
          </p:nvSpPr>
          <p:spPr>
            <a:xfrm rot="21600000">
              <a:off x="3432965" y="42625"/>
              <a:ext cx="8867050" cy="1624418"/>
            </a:xfrm>
            <a:prstGeom prst="rect">
              <a:avLst/>
            </a:prstGeom>
            <a:grpFill/>
            <a:sp3d/>
          </p:spPr>
          <p:style>
            <a:lnRef idx="0">
              <a:scrgbClr r="0" g="0" b="0"/>
            </a:lnRef>
            <a:fillRef idx="0">
              <a:scrgbClr r="0" g="0" b="0"/>
            </a:fillRef>
            <a:effectRef idx="0">
              <a:scrgbClr r="0" g="0" b="0"/>
            </a:effectRef>
            <a:fontRef idx="minor">
              <a:schemeClr val="lt1"/>
            </a:fontRef>
          </p:style>
          <p:txBody>
            <a:bodyPr lIns="1219087" tIns="106680" rIns="199136" bIns="106680" spcCol="1270" anchor="ctr"/>
            <a:lstStyle/>
            <a:p>
              <a:pPr algn="ctr" defTabSz="1116904">
                <a:lnSpc>
                  <a:spcPct val="90000"/>
                </a:lnSpc>
                <a:spcAft>
                  <a:spcPct val="35000"/>
                </a:spcAft>
                <a:defRPr/>
              </a:pPr>
              <a:endParaRPr lang="es-ES" sz="2500" dirty="0"/>
            </a:p>
          </p:txBody>
        </p:sp>
      </p:grpSp>
      <p:sp>
        <p:nvSpPr>
          <p:cNvPr id="35848" name="11 CuadroTexto"/>
          <p:cNvSpPr txBox="1">
            <a:spLocks noChangeArrowheads="1"/>
          </p:cNvSpPr>
          <p:nvPr/>
        </p:nvSpPr>
        <p:spPr bwMode="auto">
          <a:xfrm>
            <a:off x="1115616" y="1124744"/>
            <a:ext cx="7412182" cy="1560187"/>
          </a:xfrm>
          <a:prstGeom prst="rect">
            <a:avLst/>
          </a:prstGeom>
          <a:noFill/>
          <a:ln w="9525">
            <a:noFill/>
            <a:miter lim="800000"/>
            <a:headEnd/>
            <a:tailEnd/>
          </a:ln>
        </p:spPr>
        <p:txBody>
          <a:bodyPr lIns="82058" tIns="41029" rIns="82058" bIns="41029">
            <a:spAutoFit/>
          </a:bodyPr>
          <a:lstStyle/>
          <a:p>
            <a:r>
              <a:rPr lang="es-VE" altLang="es-VE" sz="2400" dirty="0">
                <a:latin typeface="Arial" pitchFamily="34" charset="0"/>
                <a:cs typeface="Arial" pitchFamily="34" charset="0"/>
              </a:rPr>
              <a:t>El estudio ASSERT  no responde la pregunta de investigación ya que la frecuencia auricular mediana fue 480 x´, lo cual es frecuencia de FA. Y en la pregunta se excluye la FA.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extLst>
          </p:cNvPr>
          <p:cNvSpPr txBox="1">
            <a:spLocks/>
          </p:cNvSpPr>
          <p:nvPr/>
        </p:nvSpPr>
        <p:spPr bwMode="auto">
          <a:xfrm>
            <a:off x="0" y="86846"/>
            <a:ext cx="9144000" cy="874059"/>
          </a:xfrm>
          <a:prstGeom prst="rect">
            <a:avLst/>
          </a:prstGeom>
          <a:noFill/>
          <a:ln w="9525" cap="flat" cmpd="sng" algn="ctr">
            <a:noFill/>
            <a:prstDash val="solid"/>
            <a:miter lim="800000"/>
            <a:headEnd/>
            <a:tailEnd/>
          </a:ln>
        </p:spPr>
        <p:style>
          <a:lnRef idx="1">
            <a:schemeClr val="accent1"/>
          </a:lnRef>
          <a:fillRef idx="2">
            <a:schemeClr val="accent1"/>
          </a:fillRef>
          <a:effectRef idx="1">
            <a:schemeClr val="accent1"/>
          </a:effectRef>
          <a:fontRef idx="minor">
            <a:schemeClr val="dk1"/>
          </a:fontRef>
        </p:style>
        <p:txBody>
          <a:bodyPr lIns="82058" tIns="41029" rIns="82058" bIns="41029" anchor="ctr"/>
          <a:lstStyle/>
          <a:p>
            <a:pPr algn="ctr">
              <a:defRPr/>
            </a:pPr>
            <a:r>
              <a:rPr lang="es-VE" sz="4300" kern="0" dirty="0">
                <a:ln w="0"/>
                <a:solidFill>
                  <a:schemeClr val="tx1"/>
                </a:solidFill>
                <a:effectLst>
                  <a:outerShdw blurRad="38100" dist="19050" dir="2700000" algn="tl" rotWithShape="0">
                    <a:schemeClr val="dk1">
                      <a:alpha val="40000"/>
                    </a:schemeClr>
                  </a:outerShdw>
                </a:effectLst>
                <a:latin typeface="Arial Black" pitchFamily="34" charset="0"/>
                <a:cs typeface="Times New Roman" pitchFamily="18" charset="0"/>
              </a:rPr>
              <a:t>Aportes del Grupo</a:t>
            </a:r>
          </a:p>
        </p:txBody>
      </p:sp>
      <p:sp>
        <p:nvSpPr>
          <p:cNvPr id="6" name="5 CuadroTexto">
            <a:extLst>
              <a:ext uri="{FF2B5EF4-FFF2-40B4-BE49-F238E27FC236}"/>
            </a:extLst>
          </p:cNvPr>
          <p:cNvSpPr txBox="1"/>
          <p:nvPr/>
        </p:nvSpPr>
        <p:spPr>
          <a:xfrm>
            <a:off x="1088159" y="3810000"/>
            <a:ext cx="7342909" cy="2237295"/>
          </a:xfrm>
          <a:prstGeom prst="rect">
            <a:avLst/>
          </a:prstGeom>
          <a:noFill/>
        </p:spPr>
        <p:txBody>
          <a:bodyPr lIns="82058" tIns="41029" rIns="82058" bIns="41029">
            <a:spAutoFit/>
          </a:bodyPr>
          <a:lstStyle/>
          <a:p>
            <a:pPr>
              <a:defRPr/>
            </a:pPr>
            <a:r>
              <a:rPr lang="es-VE" sz="2800" dirty="0">
                <a:effectLst>
                  <a:outerShdw blurRad="38100" dist="38100" dir="2700000" algn="tl">
                    <a:srgbClr val="000000">
                      <a:alpha val="43137"/>
                    </a:srgbClr>
                  </a:outerShdw>
                </a:effectLst>
                <a:latin typeface="Arial" pitchFamily="34" charset="0"/>
                <a:cs typeface="Arial" pitchFamily="34" charset="0"/>
              </a:rPr>
              <a:t>No demuestran en tablas el 34% de los pacientes que presentaron al final del seguimiento </a:t>
            </a:r>
            <a:r>
              <a:rPr lang="es-VE" sz="2800" dirty="0" err="1">
                <a:effectLst>
                  <a:outerShdw blurRad="38100" dist="38100" dir="2700000" algn="tl">
                    <a:srgbClr val="000000">
                      <a:alpha val="43137"/>
                    </a:srgbClr>
                  </a:outerShdw>
                </a:effectLst>
                <a:latin typeface="Arial" pitchFamily="34" charset="0"/>
                <a:cs typeface="Arial" pitchFamily="34" charset="0"/>
              </a:rPr>
              <a:t>taquiarritmias</a:t>
            </a:r>
            <a:r>
              <a:rPr lang="es-VE" sz="2800" dirty="0">
                <a:effectLst>
                  <a:outerShdw blurRad="38100" dist="38100" dir="2700000" algn="tl">
                    <a:srgbClr val="000000">
                      <a:alpha val="43137"/>
                    </a:srgbClr>
                  </a:outerShdw>
                </a:effectLst>
                <a:latin typeface="Arial" pitchFamily="34" charset="0"/>
                <a:cs typeface="Arial" pitchFamily="34" charset="0"/>
              </a:rPr>
              <a:t> auriculares subclínica, por lo que no se sustenta esta afirmación. </a:t>
            </a:r>
          </a:p>
        </p:txBody>
      </p:sp>
      <p:grpSp>
        <p:nvGrpSpPr>
          <p:cNvPr id="7" name="2 Grupo">
            <a:extLst>
              <a:ext uri="{FF2B5EF4-FFF2-40B4-BE49-F238E27FC236}"/>
            </a:extLst>
          </p:cNvPr>
          <p:cNvGrpSpPr/>
          <p:nvPr/>
        </p:nvGrpSpPr>
        <p:grpSpPr>
          <a:xfrm>
            <a:off x="344268" y="1768588"/>
            <a:ext cx="8430145" cy="1433310"/>
            <a:chOff x="3026856" y="42625"/>
            <a:chExt cx="9273159" cy="1624418"/>
          </a:xfrm>
          <a:solidFill>
            <a:schemeClr val="bg1"/>
          </a:solidFill>
          <a:scene3d>
            <a:camera prst="orthographicFront"/>
            <a:lightRig rig="flat" dir="t"/>
          </a:scene3d>
        </p:grpSpPr>
        <p:sp>
          <p:nvSpPr>
            <p:cNvPr id="11" name="3 Pentágono">
              <a:extLst>
                <a:ext uri="{FF2B5EF4-FFF2-40B4-BE49-F238E27FC236}"/>
              </a:extLst>
            </p:cNvPr>
            <p:cNvSpPr/>
            <p:nvPr/>
          </p:nvSpPr>
          <p:spPr>
            <a:xfrm rot="10800000">
              <a:off x="3026856" y="42625"/>
              <a:ext cx="9273159" cy="1624418"/>
            </a:xfrm>
            <a:prstGeom prst="homePlat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defRPr/>
              </a:pPr>
              <a:endParaRPr lang="es-VE" dirty="0"/>
            </a:p>
          </p:txBody>
        </p:sp>
        <p:sp>
          <p:nvSpPr>
            <p:cNvPr id="12" name="Pentágono 4">
              <a:extLst>
                <a:ext uri="{FF2B5EF4-FFF2-40B4-BE49-F238E27FC236}"/>
              </a:extLst>
            </p:cNvPr>
            <p:cNvSpPr/>
            <p:nvPr/>
          </p:nvSpPr>
          <p:spPr>
            <a:xfrm>
              <a:off x="3432965" y="42625"/>
              <a:ext cx="8867050" cy="1624418"/>
            </a:xfrm>
            <a:prstGeom prst="rect">
              <a:avLst/>
            </a:prstGeom>
            <a:grpFill/>
            <a:sp3d/>
          </p:spPr>
          <p:style>
            <a:lnRef idx="0">
              <a:scrgbClr r="0" g="0" b="0"/>
            </a:lnRef>
            <a:fillRef idx="0">
              <a:scrgbClr r="0" g="0" b="0"/>
            </a:fillRef>
            <a:effectRef idx="0">
              <a:scrgbClr r="0" g="0" b="0"/>
            </a:effectRef>
            <a:fontRef idx="minor">
              <a:schemeClr val="lt1"/>
            </a:fontRef>
          </p:style>
          <p:txBody>
            <a:bodyPr lIns="1219087" tIns="106680" rIns="199136" bIns="106680" spcCol="1270" anchor="ctr"/>
            <a:lstStyle/>
            <a:p>
              <a:pPr algn="ctr" defTabSz="1116904">
                <a:lnSpc>
                  <a:spcPct val="90000"/>
                </a:lnSpc>
                <a:spcAft>
                  <a:spcPct val="35000"/>
                </a:spcAft>
                <a:defRPr/>
              </a:pPr>
              <a:endParaRPr lang="es-ES" sz="2500" dirty="0"/>
            </a:p>
          </p:txBody>
        </p:sp>
      </p:grpSp>
      <p:sp>
        <p:nvSpPr>
          <p:cNvPr id="36870" name="19 CuadroTexto"/>
          <p:cNvSpPr txBox="1">
            <a:spLocks noChangeArrowheads="1"/>
          </p:cNvSpPr>
          <p:nvPr/>
        </p:nvSpPr>
        <p:spPr bwMode="auto">
          <a:xfrm>
            <a:off x="1115616" y="1124744"/>
            <a:ext cx="7412182" cy="1806408"/>
          </a:xfrm>
          <a:prstGeom prst="rect">
            <a:avLst/>
          </a:prstGeom>
          <a:noFill/>
          <a:ln w="9525">
            <a:noFill/>
            <a:miter lim="800000"/>
            <a:headEnd/>
            <a:tailEnd/>
          </a:ln>
        </p:spPr>
        <p:txBody>
          <a:bodyPr lIns="82058" tIns="41029" rIns="82058" bIns="41029">
            <a:spAutoFit/>
          </a:bodyPr>
          <a:lstStyle/>
          <a:p>
            <a:r>
              <a:rPr lang="es-VE" altLang="es-VE" sz="2800" dirty="0">
                <a:latin typeface="Arial" pitchFamily="34" charset="0"/>
                <a:cs typeface="Arial" pitchFamily="34" charset="0"/>
              </a:rPr>
              <a:t>No usaron </a:t>
            </a:r>
            <a:r>
              <a:rPr lang="es-VE" altLang="es-VE" sz="2800" dirty="0" err="1">
                <a:latin typeface="Arial" pitchFamily="34" charset="0"/>
                <a:cs typeface="Arial" pitchFamily="34" charset="0"/>
              </a:rPr>
              <a:t>Hazard</a:t>
            </a:r>
            <a:r>
              <a:rPr lang="es-VE" altLang="es-VE" sz="2800" dirty="0">
                <a:latin typeface="Arial" pitchFamily="34" charset="0"/>
                <a:cs typeface="Arial" pitchFamily="34" charset="0"/>
              </a:rPr>
              <a:t> ratios ajustados en las tablas según variables clínicas para riesgo de </a:t>
            </a:r>
            <a:r>
              <a:rPr lang="es-VE" altLang="es-VE" sz="2800" dirty="0" err="1">
                <a:latin typeface="Arial" pitchFamily="34" charset="0"/>
                <a:cs typeface="Arial" pitchFamily="34" charset="0"/>
              </a:rPr>
              <a:t>Stroke</a:t>
            </a:r>
            <a:r>
              <a:rPr lang="es-VE" altLang="es-VE" sz="2800" dirty="0">
                <a:latin typeface="Arial" pitchFamily="34" charset="0"/>
                <a:cs typeface="Arial" pitchFamily="34" charset="0"/>
              </a:rPr>
              <a:t>, por ejemplo: la edad, para tener mejor una estimación individualizada.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r>
              <a:rPr lang="es-VE" sz="2000" dirty="0" smtClean="0">
                <a:latin typeface="Arial" pitchFamily="34" charset="0"/>
                <a:cs typeface="Arial" pitchFamily="34" charset="0"/>
              </a:rPr>
              <a:t>En el análisis estadístico no especifican la tasa control de 8% año en el grupo que fue </a:t>
            </a:r>
            <a:r>
              <a:rPr lang="es-VE" sz="2000" dirty="0" err="1" smtClean="0">
                <a:latin typeface="Arial" pitchFamily="34" charset="0"/>
                <a:cs typeface="Arial" pitchFamily="34" charset="0"/>
              </a:rPr>
              <a:t>aleatorizado</a:t>
            </a:r>
            <a:r>
              <a:rPr lang="es-VE" sz="2000" dirty="0" smtClean="0">
                <a:latin typeface="Arial" pitchFamily="34" charset="0"/>
                <a:cs typeface="Arial" pitchFamily="34" charset="0"/>
              </a:rPr>
              <a:t> para tener </a:t>
            </a:r>
            <a:r>
              <a:rPr lang="es-VE" sz="2000" dirty="0" err="1" smtClean="0">
                <a:latin typeface="Arial" pitchFamily="34" charset="0"/>
                <a:cs typeface="Arial" pitchFamily="34" charset="0"/>
              </a:rPr>
              <a:t>sobreestimulación</a:t>
            </a:r>
            <a:r>
              <a:rPr lang="es-VE" sz="2000" dirty="0" smtClean="0">
                <a:latin typeface="Arial" pitchFamily="34" charset="0"/>
                <a:cs typeface="Arial" pitchFamily="34" charset="0"/>
              </a:rPr>
              <a:t> atrial ó no. </a:t>
            </a:r>
            <a:endParaRPr lang="es-ES" sz="2000" dirty="0" smtClean="0">
              <a:latin typeface="Arial" pitchFamily="34" charset="0"/>
              <a:cs typeface="Arial" pitchFamily="34" charset="0"/>
            </a:endParaRPr>
          </a:p>
          <a:p>
            <a:pPr lvl="0" algn="just"/>
            <a:endParaRPr lang="es-VE" sz="2000" dirty="0" smtClean="0">
              <a:latin typeface="Arial" pitchFamily="34" charset="0"/>
              <a:cs typeface="Arial" pitchFamily="34" charset="0"/>
            </a:endParaRPr>
          </a:p>
          <a:p>
            <a:pPr lvl="0" algn="just"/>
            <a:r>
              <a:rPr lang="es-VE" sz="2000" dirty="0" smtClean="0">
                <a:latin typeface="Arial" pitchFamily="34" charset="0"/>
                <a:cs typeface="Arial" pitchFamily="34" charset="0"/>
              </a:rPr>
              <a:t>En la tabla numero 1 se hace mención que en el grupo que fue </a:t>
            </a:r>
            <a:r>
              <a:rPr lang="es-VE" sz="2000" dirty="0" err="1" smtClean="0">
                <a:latin typeface="Arial" pitchFamily="34" charset="0"/>
                <a:cs typeface="Arial" pitchFamily="34" charset="0"/>
              </a:rPr>
              <a:t>aleatorizado</a:t>
            </a:r>
            <a:r>
              <a:rPr lang="es-VE" sz="2000" dirty="0" smtClean="0">
                <a:latin typeface="Arial" pitchFamily="34" charset="0"/>
                <a:cs typeface="Arial" pitchFamily="34" charset="0"/>
              </a:rPr>
              <a:t> para tener encendido ó apagado la </a:t>
            </a:r>
            <a:r>
              <a:rPr lang="es-VE" sz="2000" dirty="0" err="1" smtClean="0">
                <a:latin typeface="Arial" pitchFamily="34" charset="0"/>
                <a:cs typeface="Arial" pitchFamily="34" charset="0"/>
              </a:rPr>
              <a:t>sobreestimulación</a:t>
            </a:r>
            <a:r>
              <a:rPr lang="es-VE" sz="2000" dirty="0" smtClean="0">
                <a:latin typeface="Arial" pitchFamily="34" charset="0"/>
                <a:cs typeface="Arial" pitchFamily="34" charset="0"/>
              </a:rPr>
              <a:t> atrial en todos los grupos no </a:t>
            </a:r>
            <a:r>
              <a:rPr lang="es-VE" sz="2000" dirty="0" err="1" smtClean="0">
                <a:latin typeface="Arial" pitchFamily="34" charset="0"/>
                <a:cs typeface="Arial" pitchFamily="34" charset="0"/>
              </a:rPr>
              <a:t>tenian</a:t>
            </a:r>
            <a:r>
              <a:rPr lang="es-VE" sz="2000" dirty="0" smtClean="0">
                <a:latin typeface="Arial" pitchFamily="34" charset="0"/>
                <a:cs typeface="Arial" pitchFamily="34" charset="0"/>
              </a:rPr>
              <a:t> diferencias estadísticamente significativas (valor p &gt;0.05)</a:t>
            </a:r>
            <a:endParaRPr lang="es-ES" sz="2000" dirty="0" smtClean="0">
              <a:latin typeface="Arial" pitchFamily="34" charset="0"/>
              <a:cs typeface="Arial" pitchFamily="34" charset="0"/>
            </a:endParaRPr>
          </a:p>
          <a:p>
            <a:pPr lvl="0" algn="just"/>
            <a:endParaRPr lang="es-VE" sz="2000" dirty="0" smtClean="0">
              <a:latin typeface="Arial" pitchFamily="34" charset="0"/>
              <a:cs typeface="Arial" pitchFamily="34" charset="0"/>
            </a:endParaRPr>
          </a:p>
          <a:p>
            <a:pPr lvl="0" algn="just"/>
            <a:r>
              <a:rPr lang="es-VE" sz="2000" dirty="0" smtClean="0">
                <a:latin typeface="Arial" pitchFamily="34" charset="0"/>
                <a:cs typeface="Arial" pitchFamily="34" charset="0"/>
              </a:rPr>
              <a:t>En la figura 1 las curvas de </a:t>
            </a:r>
            <a:r>
              <a:rPr lang="es-VE" sz="2000" dirty="0" err="1" smtClean="0">
                <a:latin typeface="Arial" pitchFamily="34" charset="0"/>
                <a:cs typeface="Arial" pitchFamily="34" charset="0"/>
              </a:rPr>
              <a:t>Kaplan</a:t>
            </a:r>
            <a:r>
              <a:rPr lang="es-VE" sz="2000" dirty="0" smtClean="0">
                <a:latin typeface="Arial" pitchFamily="34" charset="0"/>
                <a:cs typeface="Arial" pitchFamily="34" charset="0"/>
              </a:rPr>
              <a:t> </a:t>
            </a:r>
            <a:r>
              <a:rPr lang="es-VE" sz="2000" dirty="0" err="1" smtClean="0">
                <a:latin typeface="Arial" pitchFamily="34" charset="0"/>
                <a:cs typeface="Arial" pitchFamily="34" charset="0"/>
              </a:rPr>
              <a:t>Meier</a:t>
            </a:r>
            <a:r>
              <a:rPr lang="es-VE" sz="2000" dirty="0" smtClean="0">
                <a:latin typeface="Arial" pitchFamily="34" charset="0"/>
                <a:cs typeface="Arial" pitchFamily="34" charset="0"/>
              </a:rPr>
              <a:t> iniciaban por encima de cero, lo que sugiere que algunos pacientes ya habían presentado el evento en el inicio del seguimiento.  </a:t>
            </a:r>
            <a:endParaRPr lang="es-ES" sz="2000" dirty="0" smtClean="0">
              <a:latin typeface="Arial" pitchFamily="34" charset="0"/>
              <a:cs typeface="Arial" pitchFamily="34" charset="0"/>
            </a:endParaRPr>
          </a:p>
          <a:p>
            <a:pPr lvl="0" algn="just"/>
            <a:endParaRPr lang="es-VE" sz="2000" dirty="0" smtClean="0">
              <a:latin typeface="Arial" pitchFamily="34" charset="0"/>
              <a:cs typeface="Arial" pitchFamily="34" charset="0"/>
            </a:endParaRPr>
          </a:p>
          <a:p>
            <a:pPr lvl="0" algn="just"/>
            <a:r>
              <a:rPr lang="es-VE" sz="2000" dirty="0" smtClean="0">
                <a:latin typeface="Arial" pitchFamily="34" charset="0"/>
                <a:cs typeface="Arial" pitchFamily="34" charset="0"/>
              </a:rPr>
              <a:t>En la lista de cotejo en cuanto a la validez del estudio: el seguimiento no fue completo.    </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8.alamy.com/compes/ehnhmp/la-ablacion-por-radiofrecuencias-utilizado-en-el-tratamiento-de-los-trastornos-del-ritmo-cardiaco-el-hopital-de-limoges-francia-ehnhm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1 Título"/>
          <p:cNvSpPr>
            <a:spLocks noGrp="1"/>
          </p:cNvSpPr>
          <p:nvPr>
            <p:ph type="title"/>
          </p:nvPr>
        </p:nvSpPr>
        <p:spPr/>
        <p:txBody>
          <a:bodyPr/>
          <a:lstStyle/>
          <a:p>
            <a:r>
              <a:rPr lang="es-ES" dirty="0" smtClean="0">
                <a:latin typeface="Arial Black" pitchFamily="34" charset="0"/>
                <a:cs typeface="Arial" pitchFamily="34" charset="0"/>
              </a:rPr>
              <a:t>Atrial </a:t>
            </a:r>
            <a:r>
              <a:rPr lang="es-ES" dirty="0" err="1" smtClean="0">
                <a:latin typeface="Arial Black" pitchFamily="34" charset="0"/>
                <a:cs typeface="Arial" pitchFamily="34" charset="0"/>
              </a:rPr>
              <a:t>high-rate</a:t>
            </a:r>
            <a:r>
              <a:rPr lang="es-ES" dirty="0" smtClean="0">
                <a:latin typeface="Arial Black" pitchFamily="34" charset="0"/>
                <a:cs typeface="Arial" pitchFamily="34" charset="0"/>
              </a:rPr>
              <a:t> </a:t>
            </a:r>
            <a:r>
              <a:rPr lang="es-ES" dirty="0" err="1" smtClean="0">
                <a:latin typeface="Arial Black" pitchFamily="34" charset="0"/>
                <a:cs typeface="Arial" pitchFamily="34" charset="0"/>
              </a:rPr>
              <a:t>episodes</a:t>
            </a:r>
            <a:endParaRPr lang="es-ES" dirty="0">
              <a:latin typeface="Arial Black" pitchFamily="34" charset="0"/>
            </a:endParaRPr>
          </a:p>
        </p:txBody>
      </p:sp>
      <p:sp>
        <p:nvSpPr>
          <p:cNvPr id="7" name="2 Marcador de contenido"/>
          <p:cNvSpPr>
            <a:spLocks noGrp="1"/>
          </p:cNvSpPr>
          <p:nvPr>
            <p:ph idx="1"/>
          </p:nvPr>
        </p:nvSpPr>
        <p:spPr/>
        <p:txBody>
          <a:bodyPr>
            <a:normAutofit/>
          </a:bodyPr>
          <a:lstStyle/>
          <a:p>
            <a:pPr algn="just"/>
            <a:r>
              <a:rPr lang="es-ES" dirty="0" smtClean="0">
                <a:latin typeface="Arial Black" pitchFamily="34" charset="0"/>
                <a:cs typeface="Arial" pitchFamily="34" charset="0"/>
              </a:rPr>
              <a:t>AHRE = FA </a:t>
            </a:r>
            <a:r>
              <a:rPr lang="es-ES" dirty="0" err="1" smtClean="0">
                <a:latin typeface="Arial Black" pitchFamily="34" charset="0"/>
                <a:cs typeface="Arial" pitchFamily="34" charset="0"/>
              </a:rPr>
              <a:t>subclínica</a:t>
            </a:r>
            <a:r>
              <a:rPr lang="es-ES" dirty="0" smtClean="0">
                <a:latin typeface="Arial Black" pitchFamily="34" charset="0"/>
                <a:cs typeface="Arial" pitchFamily="34" charset="0"/>
              </a:rPr>
              <a:t>.</a:t>
            </a:r>
          </a:p>
          <a:p>
            <a:pPr algn="just"/>
            <a:r>
              <a:rPr lang="es-ES" dirty="0" smtClean="0">
                <a:latin typeface="Arial Black" pitchFamily="34" charset="0"/>
                <a:cs typeface="Arial" pitchFamily="34" charset="0"/>
              </a:rPr>
              <a:t>Las definiciones de </a:t>
            </a:r>
            <a:r>
              <a:rPr lang="es-ES" dirty="0" err="1" smtClean="0">
                <a:latin typeface="Arial Black" pitchFamily="34" charset="0"/>
                <a:cs typeface="Arial" pitchFamily="34" charset="0"/>
              </a:rPr>
              <a:t>AHREs</a:t>
            </a:r>
            <a:r>
              <a:rPr lang="es-ES" dirty="0" smtClean="0">
                <a:latin typeface="Arial Black" pitchFamily="34" charset="0"/>
                <a:cs typeface="Arial" pitchFamily="34" charset="0"/>
              </a:rPr>
              <a:t> varían ligeramente de estudio a estudio.</a:t>
            </a:r>
          </a:p>
          <a:p>
            <a:pPr algn="just"/>
            <a:r>
              <a:rPr lang="es-ES" dirty="0" err="1" smtClean="0">
                <a:latin typeface="Arial Black" pitchFamily="34" charset="0"/>
                <a:cs typeface="Arial" pitchFamily="34" charset="0"/>
              </a:rPr>
              <a:t>AHREs</a:t>
            </a:r>
            <a:r>
              <a:rPr lang="es-ES" dirty="0" smtClean="0">
                <a:latin typeface="Arial Black" pitchFamily="34" charset="0"/>
                <a:cs typeface="Arial" pitchFamily="34" charset="0"/>
              </a:rPr>
              <a:t> solo pueden ser diagnosticados en pacientes con dispositivos cardíacos electrónicos </a:t>
            </a:r>
            <a:r>
              <a:rPr lang="es-ES" dirty="0" err="1" smtClean="0">
                <a:latin typeface="Arial Black" pitchFamily="34" charset="0"/>
                <a:cs typeface="Arial" pitchFamily="34" charset="0"/>
              </a:rPr>
              <a:t>implantables</a:t>
            </a:r>
            <a:r>
              <a:rPr lang="es-ES" dirty="0" smtClean="0">
                <a:latin typeface="Arial Black" pitchFamily="34" charset="0"/>
                <a:cs typeface="Arial" pitchFamily="34" charset="0"/>
              </a:rPr>
              <a:t> (</a:t>
            </a:r>
            <a:r>
              <a:rPr lang="es-ES" dirty="0" err="1" smtClean="0">
                <a:latin typeface="Arial Black" pitchFamily="34" charset="0"/>
                <a:cs typeface="Arial" pitchFamily="34" charset="0"/>
              </a:rPr>
              <a:t>CIEDs</a:t>
            </a:r>
            <a:r>
              <a:rPr lang="es-ES" dirty="0" smtClean="0">
                <a:latin typeface="Arial Black" pitchFamily="34" charset="0"/>
                <a:cs typeface="Arial" pitchFamily="34" charset="0"/>
              </a:rPr>
              <a:t>).</a:t>
            </a:r>
          </a:p>
          <a:p>
            <a:pPr algn="just">
              <a:buNone/>
            </a:pPr>
            <a:endParaRPr lang="es-ES" dirty="0">
              <a:latin typeface="Arial Black" pitchFamily="34" charset="0"/>
              <a:cs typeface="Arial" pitchFamily="34" charset="0"/>
            </a:endParaRPr>
          </a:p>
        </p:txBody>
      </p:sp>
      <p:sp>
        <p:nvSpPr>
          <p:cNvPr id="8" name="7 CuadroTexto"/>
          <p:cNvSpPr txBox="1"/>
          <p:nvPr/>
        </p:nvSpPr>
        <p:spPr>
          <a:xfrm>
            <a:off x="0" y="6488668"/>
            <a:ext cx="9144000" cy="338554"/>
          </a:xfrm>
          <a:prstGeom prst="rect">
            <a:avLst/>
          </a:prstGeom>
          <a:noFill/>
        </p:spPr>
        <p:txBody>
          <a:bodyPr wrap="square" rtlCol="0">
            <a:spAutoFit/>
          </a:bodyPr>
          <a:lstStyle/>
          <a:p>
            <a:pPr algn="ctr"/>
            <a:r>
              <a:rPr lang="es-ES" sz="1600" dirty="0" smtClean="0">
                <a:latin typeface="Arial" pitchFamily="34" charset="0"/>
                <a:cs typeface="Arial" pitchFamily="34" charset="0"/>
              </a:rPr>
              <a:t>Management of </a:t>
            </a:r>
            <a:r>
              <a:rPr lang="es-ES" sz="1600" dirty="0" err="1" smtClean="0">
                <a:latin typeface="Arial" pitchFamily="34" charset="0"/>
                <a:cs typeface="Arial" pitchFamily="34" charset="0"/>
              </a:rPr>
              <a:t>Asymptomatic</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Arrythmias</a:t>
            </a:r>
            <a:r>
              <a:rPr lang="es-ES" sz="1600" dirty="0" smtClean="0">
                <a:latin typeface="Arial" pitchFamily="34" charset="0"/>
                <a:cs typeface="Arial" pitchFamily="34" charset="0"/>
              </a:rPr>
              <a:t>. EHRA position </a:t>
            </a:r>
            <a:r>
              <a:rPr lang="es-ES" sz="1600" dirty="0" err="1" smtClean="0">
                <a:latin typeface="Arial" pitchFamily="34" charset="0"/>
                <a:cs typeface="Arial" pitchFamily="34" charset="0"/>
              </a:rPr>
              <a:t>statement</a:t>
            </a:r>
            <a:r>
              <a:rPr lang="es-ES" sz="1600" dirty="0" smtClean="0">
                <a:latin typeface="Arial" pitchFamily="34" charset="0"/>
                <a:cs typeface="Arial" pitchFamily="34" charset="0"/>
              </a:rPr>
              <a:t>. </a:t>
            </a:r>
            <a:r>
              <a:rPr lang="es-ES" sz="1600" dirty="0" err="1">
                <a:latin typeface="Arial" pitchFamily="34" charset="0"/>
                <a:cs typeface="Arial" pitchFamily="34" charset="0"/>
              </a:rPr>
              <a:t>Europace</a:t>
            </a:r>
            <a:r>
              <a:rPr lang="es-ES" sz="1600" dirty="0">
                <a:latin typeface="Arial" pitchFamily="34" charset="0"/>
                <a:cs typeface="Arial" pitchFamily="34" charset="0"/>
              </a:rPr>
              <a:t> (2019) 0, 1–32</a:t>
            </a:r>
            <a:r>
              <a:rPr lang="es-ES" sz="1600" dirty="0" smtClean="0">
                <a:latin typeface="Arial" pitchFamily="34" charset="0"/>
                <a:cs typeface="Arial" pitchFamily="34" charset="0"/>
              </a:rPr>
              <a:t> </a:t>
            </a:r>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5805264"/>
            <a:ext cx="9144000" cy="369332"/>
          </a:xfrm>
          <a:prstGeom prst="rect">
            <a:avLst/>
          </a:prstGeom>
          <a:noFill/>
        </p:spPr>
        <p:txBody>
          <a:bodyPr wrap="square" rtlCol="0">
            <a:spAutoFit/>
          </a:bodyPr>
          <a:lstStyle/>
          <a:p>
            <a:pPr algn="ctr"/>
            <a:r>
              <a:rPr lang="es-ES" dirty="0" smtClean="0">
                <a:latin typeface="Arial Black" pitchFamily="34" charset="0"/>
              </a:rPr>
              <a:t>Presentado por: Dr. José Nava. Lunes 12/Agosto/2019</a:t>
            </a:r>
            <a:endParaRPr lang="es-ES" dirty="0">
              <a:latin typeface="Arial Black" pitchFamily="34" charset="0"/>
            </a:endParaRPr>
          </a:p>
        </p:txBody>
      </p:sp>
      <p:pic>
        <p:nvPicPr>
          <p:cNvPr id="6" name="Picture Placeholder 11">
            <a:extLst>
              <a:ext uri="{FF2B5EF4-FFF2-40B4-BE49-F238E27FC236}">
                <a16:creationId xmlns="" xmlns:a16="http://schemas.microsoft.com/office/drawing/2014/main" id="{6700F9A1-0AB0-4227-98BE-D74C45A4B2CE}"/>
              </a:ext>
            </a:extLst>
          </p:cNvPr>
          <p:cNvPicPr>
            <a:picLocks noChangeAspect="1"/>
          </p:cNvPicPr>
          <p:nvPr/>
        </p:nvPicPr>
        <p:blipFill>
          <a:blip r:embed="rId3" cstate="print">
            <a:extLst>
              <a:ext uri="{28A0092B-C50C-407E-A947-70E740481C1C}">
                <a14:useLocalDpi xmlns="" xmlns:a14="http://schemas.microsoft.com/office/drawing/2010/main" val="0"/>
              </a:ext>
            </a:extLst>
          </a:blip>
          <a:srcRect l="20863" t="29029" b="20911"/>
          <a:stretch>
            <a:fillRect/>
          </a:stretch>
        </p:blipFill>
        <p:spPr>
          <a:xfrm>
            <a:off x="0" y="1052736"/>
            <a:ext cx="9144001" cy="3744416"/>
          </a:xfrm>
          <a:prstGeom prst="rect">
            <a:avLst/>
          </a:prstGeom>
        </p:spPr>
      </p:pic>
    </p:spTree>
    <p:extLst>
      <p:ext uri="{BB962C8B-B14F-4D97-AF65-F5344CB8AC3E}">
        <p14:creationId xmlns:p14="http://schemas.microsoft.com/office/powerpoint/2010/main" xmlns="" val="2681515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es-VE" altLang="ja-JP" b="1" dirty="0"/>
              <a:t>OBJETIVO </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31</a:t>
            </a:fld>
            <a:endParaRPr lang="ja-JP" altLang="en-US"/>
          </a:p>
        </p:txBody>
      </p:sp>
      <p:sp>
        <p:nvSpPr>
          <p:cNvPr id="2" name="テキスト プレースホルダー 1"/>
          <p:cNvSpPr>
            <a:spLocks noGrp="1"/>
          </p:cNvSpPr>
          <p:nvPr>
            <p:ph type="body" sz="quarter" idx="12"/>
          </p:nvPr>
        </p:nvSpPr>
        <p:spPr>
          <a:xfrm>
            <a:off x="0" y="2873032"/>
            <a:ext cx="9144000" cy="506526"/>
          </a:xfrm>
        </p:spPr>
        <p:txBody>
          <a:bodyPr>
            <a:noAutofit/>
          </a:bodyPr>
          <a:lstStyle/>
          <a:p>
            <a:r>
              <a:rPr lang="es-VE" sz="2400" b="1" dirty="0">
                <a:solidFill>
                  <a:schemeClr val="tx1"/>
                </a:solidFill>
              </a:rPr>
              <a:t>INVESTIGAR SI EL AUMENTO DE LA ACTIVIDAD ECTÓPICA AURICULAR ESTÁ ASOCIADO CON UN MAYOR RIESGO DE MUERTE, ACCIDENTE CEREBROVASCULAR RECURRENTE Y FA EN PACIENTES CON ACCIDENTE CEREBROVASCULAR ISQUÉMICO Y RITMO SINUSAL (SR), Y COMPARAR LOS PRONÓSTICOS EN PACIENTES CON ALTAS CARGAS DE PAC Y PACIENTES CON FA.</a:t>
            </a:r>
          </a:p>
        </p:txBody>
      </p:sp>
    </p:spTree>
    <p:extLst>
      <p:ext uri="{BB962C8B-B14F-4D97-AF65-F5344CB8AC3E}">
        <p14:creationId xmlns="" xmlns:p14="http://schemas.microsoft.com/office/powerpoint/2010/main" val="3392125120"/>
      </p:ext>
    </p:extLst>
  </p:cSld>
  <p:clrMapOvr>
    <a:masterClrMapping/>
  </p:clrMapOvr>
  <p:transition spd="slow" advClick="0">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テキスト プレースホルダー 13"/>
          <p:cNvSpPr>
            <a:spLocks noGrp="1"/>
          </p:cNvSpPr>
          <p:nvPr>
            <p:ph type="body" sz="quarter" idx="16"/>
          </p:nvPr>
        </p:nvSpPr>
        <p:spPr>
          <a:xfrm>
            <a:off x="1513543" y="285737"/>
            <a:ext cx="5283661" cy="1324465"/>
          </a:xfrm>
        </p:spPr>
        <p:txBody>
          <a:bodyPr/>
          <a:lstStyle/>
          <a:p>
            <a:r>
              <a:rPr lang="en-US" altLang="ja-JP" dirty="0"/>
              <a:t>PUNTOS FINALES</a:t>
            </a:r>
            <a:endParaRPr kumimoji="1" lang="en-US" altLang="ja-JP" dirty="0"/>
          </a:p>
        </p:txBody>
      </p:sp>
      <p:sp>
        <p:nvSpPr>
          <p:cNvPr id="16" name="テキスト プレースホルダー 12"/>
          <p:cNvSpPr>
            <a:spLocks noGrp="1"/>
          </p:cNvSpPr>
          <p:nvPr>
            <p:ph type="body" sz="quarter" idx="13"/>
          </p:nvPr>
        </p:nvSpPr>
        <p:spPr>
          <a:xfrm>
            <a:off x="451808" y="5535069"/>
            <a:ext cx="1605382" cy="554355"/>
          </a:xfrm>
        </p:spPr>
        <p:txBody>
          <a:bodyPr/>
          <a:lstStyle/>
          <a:p>
            <a:r>
              <a:rPr lang="es-VE" altLang="ja-JP" sz="1800" dirty="0"/>
              <a:t>MUERTE</a:t>
            </a:r>
            <a:endParaRPr kumimoji="1" lang="ja-JP" altLang="en-US" sz="1800" dirty="0"/>
          </a:p>
        </p:txBody>
      </p:sp>
      <p:sp>
        <p:nvSpPr>
          <p:cNvPr id="17" name="テキスト プレースホルダー 19"/>
          <p:cNvSpPr>
            <a:spLocks noGrp="1"/>
          </p:cNvSpPr>
          <p:nvPr>
            <p:ph type="body" sz="quarter" idx="27"/>
          </p:nvPr>
        </p:nvSpPr>
        <p:spPr>
          <a:xfrm>
            <a:off x="1829502" y="5224601"/>
            <a:ext cx="2382458" cy="554355"/>
          </a:xfrm>
        </p:spPr>
        <p:txBody>
          <a:bodyPr/>
          <a:lstStyle/>
          <a:p>
            <a:r>
              <a:rPr kumimoji="1" lang="es-VE" altLang="ja-JP" sz="1800" dirty="0"/>
              <a:t>ENFERMEDAD CEREB</a:t>
            </a:r>
            <a:r>
              <a:rPr lang="es-VE" altLang="ja-JP" sz="1800" dirty="0"/>
              <a:t>ROVASCULAR RECURRENTE</a:t>
            </a:r>
            <a:endParaRPr kumimoji="1" lang="es-VE" altLang="ja-JP" sz="1800" dirty="0"/>
          </a:p>
        </p:txBody>
      </p:sp>
      <p:sp>
        <p:nvSpPr>
          <p:cNvPr id="18" name="テキスト プレースホルダー 20"/>
          <p:cNvSpPr>
            <a:spLocks noGrp="1"/>
          </p:cNvSpPr>
          <p:nvPr>
            <p:ph type="body" sz="quarter" idx="28"/>
          </p:nvPr>
        </p:nvSpPr>
        <p:spPr>
          <a:xfrm>
            <a:off x="3766699" y="5355676"/>
            <a:ext cx="1605382" cy="554355"/>
          </a:xfrm>
        </p:spPr>
        <p:txBody>
          <a:bodyPr/>
          <a:lstStyle/>
          <a:p>
            <a:r>
              <a:rPr kumimoji="1" lang="es-VE" altLang="ja-JP" sz="1800" dirty="0"/>
              <a:t>MUERTE</a:t>
            </a:r>
          </a:p>
        </p:txBody>
      </p:sp>
      <p:sp>
        <p:nvSpPr>
          <p:cNvPr id="19" name="テキスト プレースホルダー 21"/>
          <p:cNvSpPr>
            <a:spLocks noGrp="1"/>
          </p:cNvSpPr>
          <p:nvPr>
            <p:ph type="body" sz="quarter" idx="29"/>
          </p:nvPr>
        </p:nvSpPr>
        <p:spPr>
          <a:xfrm>
            <a:off x="5148064" y="5229200"/>
            <a:ext cx="2391868" cy="554355"/>
          </a:xfrm>
        </p:spPr>
        <p:txBody>
          <a:bodyPr/>
          <a:lstStyle/>
          <a:p>
            <a:r>
              <a:rPr lang="es-VE" altLang="ja-JP" sz="1800" dirty="0"/>
              <a:t>ENFERMEDAD CEREBROVASCULAR RECURRENTE</a:t>
            </a:r>
          </a:p>
        </p:txBody>
      </p:sp>
      <p:sp>
        <p:nvSpPr>
          <p:cNvPr id="20" name="テキスト プレースホルダー 22"/>
          <p:cNvSpPr>
            <a:spLocks noGrp="1"/>
          </p:cNvSpPr>
          <p:nvPr>
            <p:ph type="body" sz="quarter" idx="30"/>
          </p:nvPr>
        </p:nvSpPr>
        <p:spPr>
          <a:xfrm>
            <a:off x="7134669" y="5373216"/>
            <a:ext cx="2009331" cy="554355"/>
          </a:xfrm>
        </p:spPr>
        <p:txBody>
          <a:bodyPr/>
          <a:lstStyle/>
          <a:p>
            <a:r>
              <a:rPr kumimoji="1" lang="es-VE" altLang="ja-JP" sz="1800" dirty="0"/>
              <a:t>FIBRILACIÓN</a:t>
            </a:r>
          </a:p>
          <a:p>
            <a:r>
              <a:rPr kumimoji="1" lang="es-VE" altLang="ja-JP" sz="1800" dirty="0"/>
              <a:t>AURICULAR</a:t>
            </a:r>
          </a:p>
        </p:txBody>
      </p:sp>
      <p:sp>
        <p:nvSpPr>
          <p:cNvPr id="21" name="スライド番号プレースホルダー 30"/>
          <p:cNvSpPr>
            <a:spLocks noGrp="1"/>
          </p:cNvSpPr>
          <p:nvPr>
            <p:ph type="sldNum" sz="quarter" idx="4"/>
          </p:nvPr>
        </p:nvSpPr>
        <p:spPr>
          <a:xfrm>
            <a:off x="8492340" y="430098"/>
            <a:ext cx="379721" cy="365125"/>
          </a:xfrm>
        </p:spPr>
        <p:txBody>
          <a:bodyPr/>
          <a:lstStyle/>
          <a:p>
            <a:fld id="{FADD65F2-3061-4838-8922-F719F7BAC906}" type="slidenum">
              <a:rPr lang="ja-JP" altLang="en-US" smtClean="0"/>
              <a:pPr/>
              <a:t>32</a:t>
            </a:fld>
            <a:endParaRPr lang="ja-JP" altLang="en-US" dirty="0"/>
          </a:p>
        </p:txBody>
      </p:sp>
      <p:sp>
        <p:nvSpPr>
          <p:cNvPr id="22" name="テキスト プレースホルダー 12">
            <a:extLst>
              <a:ext uri="{FF2B5EF4-FFF2-40B4-BE49-F238E27FC236}">
                <a16:creationId xmlns="" xmlns:a16="http://schemas.microsoft.com/office/drawing/2014/main" id="{E39EF1B9-A101-44A1-9EC8-DC37768E099E}"/>
              </a:ext>
            </a:extLst>
          </p:cNvPr>
          <p:cNvSpPr txBox="1">
            <a:spLocks/>
          </p:cNvSpPr>
          <p:nvPr/>
        </p:nvSpPr>
        <p:spPr>
          <a:xfrm>
            <a:off x="1081718" y="2303831"/>
            <a:ext cx="2112801" cy="554355"/>
          </a:xfrm>
          <a:prstGeom prst="rect">
            <a:avLst/>
          </a:prstGeom>
          <a:ln w="38100">
            <a:noFill/>
            <a:prstDash val="dash"/>
          </a:ln>
        </p:spPr>
        <p:txBody>
          <a:bodyPr lIns="51197" tIns="25599" rIns="51197" bIns="25599" anchor="t">
            <a:noAutofit/>
          </a:bodyPr>
          <a:lstStyle>
            <a:lvl1pPr marL="0" indent="0" algn="ctr" defTabSz="1633027" rtl="0" eaLnBrk="1" latinLnBrk="0" hangingPunct="1">
              <a:lnSpc>
                <a:spcPct val="100000"/>
              </a:lnSpc>
              <a:spcBef>
                <a:spcPts val="0"/>
              </a:spcBef>
              <a:buFontTx/>
              <a:buNone/>
              <a:defRPr kumimoji="1" sz="3600" i="0" kern="1200" baseline="0">
                <a:solidFill>
                  <a:schemeClr val="accent2">
                    <a:lumMod val="75000"/>
                  </a:schemeClr>
                </a:solidFill>
                <a:effectLst>
                  <a:innerShdw blurRad="114300">
                    <a:prstClr val="black"/>
                  </a:innerShdw>
                </a:effectLst>
                <a:latin typeface="+mj-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200" dirty="0"/>
              <a:t>PRIMARIOS</a:t>
            </a:r>
            <a:endParaRPr lang="ja-JP" altLang="en-US" sz="2200" dirty="0"/>
          </a:p>
        </p:txBody>
      </p:sp>
      <p:sp>
        <p:nvSpPr>
          <p:cNvPr id="23" name="テキスト プレースホルダー 12">
            <a:extLst>
              <a:ext uri="{FF2B5EF4-FFF2-40B4-BE49-F238E27FC236}">
                <a16:creationId xmlns="" xmlns:a16="http://schemas.microsoft.com/office/drawing/2014/main" id="{124CBA96-EF43-4B54-8EB1-A39F2A841FE6}"/>
              </a:ext>
            </a:extLst>
          </p:cNvPr>
          <p:cNvSpPr txBox="1">
            <a:spLocks/>
          </p:cNvSpPr>
          <p:nvPr/>
        </p:nvSpPr>
        <p:spPr>
          <a:xfrm>
            <a:off x="4603860" y="2280996"/>
            <a:ext cx="3308349" cy="554355"/>
          </a:xfrm>
          <a:prstGeom prst="rect">
            <a:avLst/>
          </a:prstGeom>
          <a:ln w="38100">
            <a:noFill/>
            <a:prstDash val="dash"/>
          </a:ln>
        </p:spPr>
        <p:txBody>
          <a:bodyPr lIns="51197" tIns="25599" rIns="51197" bIns="25599" anchor="t">
            <a:noAutofit/>
          </a:bodyPr>
          <a:lstStyle>
            <a:lvl1pPr marL="0" indent="0" algn="ctr" defTabSz="1633027" rtl="0" eaLnBrk="1" latinLnBrk="0" hangingPunct="1">
              <a:lnSpc>
                <a:spcPct val="100000"/>
              </a:lnSpc>
              <a:spcBef>
                <a:spcPts val="0"/>
              </a:spcBef>
              <a:buFontTx/>
              <a:buNone/>
              <a:defRPr kumimoji="1" sz="3600" i="0" kern="1200" baseline="0">
                <a:solidFill>
                  <a:schemeClr val="accent2">
                    <a:lumMod val="75000"/>
                  </a:schemeClr>
                </a:solidFill>
                <a:effectLst>
                  <a:innerShdw blurRad="114300">
                    <a:prstClr val="black"/>
                  </a:innerShdw>
                </a:effectLst>
                <a:latin typeface="+mj-lt"/>
                <a:ea typeface="+mn-ea"/>
                <a:cs typeface="+mn-cs"/>
              </a:defRPr>
            </a:lvl1pPr>
            <a:lvl2pPr marL="816513" indent="0" algn="l" defTabSz="1633027" rtl="0" eaLnBrk="1" latinLnBrk="0" hangingPunct="1">
              <a:spcBef>
                <a:spcPct val="20000"/>
              </a:spcBef>
              <a:buFontTx/>
              <a:buNone/>
              <a:defRPr kumimoji="1" sz="2800" kern="1200">
                <a:solidFill>
                  <a:schemeClr val="tx1"/>
                </a:solidFill>
                <a:latin typeface="+mn-lt"/>
                <a:ea typeface="+mn-ea"/>
                <a:cs typeface="+mn-cs"/>
              </a:defRPr>
            </a:lvl2pPr>
            <a:lvl3pPr marL="1633027" indent="0" algn="l" defTabSz="1633027" rtl="0" eaLnBrk="1" latinLnBrk="0" hangingPunct="1">
              <a:spcBef>
                <a:spcPct val="20000"/>
              </a:spcBef>
              <a:buFontTx/>
              <a:buNone/>
              <a:defRPr kumimoji="1" sz="2800" kern="1200">
                <a:solidFill>
                  <a:schemeClr val="tx1"/>
                </a:solidFill>
                <a:latin typeface="+mn-lt"/>
                <a:ea typeface="+mn-ea"/>
                <a:cs typeface="+mn-cs"/>
              </a:defRPr>
            </a:lvl3pPr>
            <a:lvl4pPr marL="2449540" indent="0" algn="l" defTabSz="1633027" rtl="0" eaLnBrk="1" latinLnBrk="0" hangingPunct="1">
              <a:spcBef>
                <a:spcPct val="20000"/>
              </a:spcBef>
              <a:buFontTx/>
              <a:buNone/>
              <a:defRPr kumimoji="1" sz="2800" kern="1200">
                <a:solidFill>
                  <a:schemeClr val="tx1"/>
                </a:solidFill>
                <a:latin typeface="+mn-lt"/>
                <a:ea typeface="+mn-ea"/>
                <a:cs typeface="+mn-cs"/>
              </a:defRPr>
            </a:lvl4pPr>
            <a:lvl5pPr marL="3266054" indent="0" algn="l" defTabSz="1633027" rtl="0" eaLnBrk="1" latinLnBrk="0" hangingPunct="1">
              <a:spcBef>
                <a:spcPct val="20000"/>
              </a:spcBef>
              <a:buFontTx/>
              <a:buNone/>
              <a:defRPr kumimoji="1" sz="2800" kern="1200">
                <a:solidFill>
                  <a:schemeClr val="tx1"/>
                </a:solidFill>
                <a:latin typeface="+mn-lt"/>
                <a:ea typeface="+mn-ea"/>
                <a:cs typeface="+mn-cs"/>
              </a:defRPr>
            </a:lvl5pPr>
            <a:lvl6pPr marL="4490824"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7338"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851"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40365" indent="-408257" algn="l" defTabSz="1633027"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US" altLang="ja-JP" sz="2200" dirty="0"/>
              <a:t>SECUNDARIOS</a:t>
            </a:r>
            <a:endParaRPr lang="ja-JP" alt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Criterios de inclusión</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endParaRPr lang="es-ES" sz="2800" dirty="0" smtClean="0">
              <a:latin typeface="Arial" pitchFamily="34" charset="0"/>
              <a:cs typeface="Arial" pitchFamily="34" charset="0"/>
            </a:endParaRPr>
          </a:p>
          <a:p>
            <a:pPr lvl="0" algn="just"/>
            <a:endParaRPr lang="es-ES"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Pacientes mayores de 18 años.</a:t>
            </a:r>
          </a:p>
          <a:p>
            <a:pPr lvl="0" algn="just"/>
            <a:endParaRPr lang="es-ES"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Antecedente personal de Accidente Cerebro Vascular agudo según </a:t>
            </a:r>
            <a:r>
              <a:rPr lang="es-ES" sz="2800" dirty="0" err="1" smtClean="0">
                <a:latin typeface="Arial" pitchFamily="34" charset="0"/>
                <a:cs typeface="Arial" pitchFamily="34" charset="0"/>
              </a:rPr>
              <a:t>definicón</a:t>
            </a:r>
            <a:r>
              <a:rPr lang="es-ES" sz="2800" dirty="0" smtClean="0">
                <a:latin typeface="Arial" pitchFamily="34" charset="0"/>
                <a:cs typeface="Arial" pitchFamily="34" charset="0"/>
              </a:rPr>
              <a:t> de la OMS.</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タイトル 27"/>
          <p:cNvSpPr>
            <a:spLocks noGrp="1"/>
          </p:cNvSpPr>
          <p:nvPr>
            <p:ph type="title"/>
          </p:nvPr>
        </p:nvSpPr>
        <p:spPr/>
        <p:txBody>
          <a:bodyPr/>
          <a:lstStyle/>
          <a:p>
            <a:r>
              <a:rPr lang="es-VE" altLang="ja-JP" b="1" dirty="0"/>
              <a:t>CRITERIOS DE EXCLUSIÓN</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34</a:t>
            </a:fld>
            <a:endParaRPr lang="ja-JP" altLang="en-US"/>
          </a:p>
        </p:txBody>
      </p:sp>
      <p:sp>
        <p:nvSpPr>
          <p:cNvPr id="36" name="テキスト プレースホルダー 35"/>
          <p:cNvSpPr>
            <a:spLocks noGrp="1"/>
          </p:cNvSpPr>
          <p:nvPr>
            <p:ph type="body" sz="quarter" idx="13"/>
          </p:nvPr>
        </p:nvSpPr>
        <p:spPr>
          <a:xfrm>
            <a:off x="3090004" y="1306657"/>
            <a:ext cx="3267751" cy="1186239"/>
          </a:xfrm>
        </p:spPr>
        <p:txBody>
          <a:bodyPr>
            <a:noAutofit/>
          </a:bodyPr>
          <a:lstStyle/>
          <a:p>
            <a:pPr marL="255986" indent="-255986" algn="l">
              <a:lnSpc>
                <a:spcPct val="100000"/>
              </a:lnSpc>
              <a:spcBef>
                <a:spcPts val="0"/>
              </a:spcBef>
            </a:pPr>
            <a:r>
              <a:rPr lang="es-VE" altLang="ja-JP" sz="2000" dirty="0"/>
              <a:t>ACV Hemorrágicos.</a:t>
            </a:r>
          </a:p>
          <a:p>
            <a:pPr marL="255986" indent="-255986" algn="l">
              <a:lnSpc>
                <a:spcPct val="100000"/>
              </a:lnSpc>
              <a:spcBef>
                <a:spcPts val="0"/>
              </a:spcBef>
            </a:pPr>
            <a:r>
              <a:rPr lang="es-VE" altLang="ja-JP" sz="2000" dirty="0"/>
              <a:t>Extranjeros.</a:t>
            </a:r>
          </a:p>
          <a:p>
            <a:pPr marL="255986" indent="-255986" algn="l">
              <a:lnSpc>
                <a:spcPct val="100000"/>
              </a:lnSpc>
              <a:spcBef>
                <a:spcPts val="0"/>
              </a:spcBef>
            </a:pPr>
            <a:r>
              <a:rPr lang="es-VE" altLang="ja-JP" sz="2000" dirty="0"/>
              <a:t>Enfermedad terminal con una esperanza. de vida de 6 meses.</a:t>
            </a:r>
          </a:p>
        </p:txBody>
      </p:sp>
      <p:sp>
        <p:nvSpPr>
          <p:cNvPr id="38" name="テキスト プレースホルダー 37"/>
          <p:cNvSpPr>
            <a:spLocks noGrp="1"/>
          </p:cNvSpPr>
          <p:nvPr>
            <p:ph type="body" sz="quarter" idx="18"/>
          </p:nvPr>
        </p:nvSpPr>
        <p:spPr>
          <a:xfrm>
            <a:off x="5607010" y="2585714"/>
            <a:ext cx="3467042" cy="1457665"/>
          </a:xfrm>
        </p:spPr>
        <p:txBody>
          <a:bodyPr>
            <a:noAutofit/>
          </a:bodyPr>
          <a:lstStyle/>
          <a:p>
            <a:pPr marL="255986" indent="-255986" algn="ctr">
              <a:lnSpc>
                <a:spcPct val="100000"/>
              </a:lnSpc>
              <a:spcBef>
                <a:spcPts val="0"/>
              </a:spcBef>
            </a:pPr>
            <a:r>
              <a:rPr lang="es-VE" altLang="ja-JP" sz="1600" dirty="0"/>
              <a:t>Invitaciones rechazadas para participar</a:t>
            </a:r>
          </a:p>
          <a:p>
            <a:pPr marL="255986" indent="-255986" algn="ctr">
              <a:lnSpc>
                <a:spcPct val="100000"/>
              </a:lnSpc>
              <a:spcBef>
                <a:spcPts val="0"/>
              </a:spcBef>
            </a:pPr>
            <a:endParaRPr lang="es-VE" altLang="ja-JP" sz="1600" dirty="0"/>
          </a:p>
          <a:p>
            <a:pPr marL="255986" indent="-255986" algn="ctr">
              <a:lnSpc>
                <a:spcPct val="100000"/>
              </a:lnSpc>
              <a:spcBef>
                <a:spcPts val="0"/>
              </a:spcBef>
            </a:pPr>
            <a:r>
              <a:rPr lang="es-VE" altLang="ja-JP" sz="1600" dirty="0"/>
              <a:t>Los que no obtuvieron el  consentimiento informado.</a:t>
            </a:r>
          </a:p>
        </p:txBody>
      </p:sp>
      <p:sp>
        <p:nvSpPr>
          <p:cNvPr id="40" name="テキスト プレースホルダー 39"/>
          <p:cNvSpPr>
            <a:spLocks noGrp="1"/>
          </p:cNvSpPr>
          <p:nvPr>
            <p:ph type="body" sz="quarter" idx="19"/>
          </p:nvPr>
        </p:nvSpPr>
        <p:spPr>
          <a:xfrm>
            <a:off x="6136500" y="4331576"/>
            <a:ext cx="3157562" cy="886591"/>
          </a:xfrm>
        </p:spPr>
        <p:txBody>
          <a:bodyPr>
            <a:noAutofit/>
          </a:bodyPr>
          <a:lstStyle/>
          <a:p>
            <a:pPr marL="255986" indent="-255986" algn="ctr">
              <a:spcBef>
                <a:spcPts val="0"/>
              </a:spcBef>
            </a:pPr>
            <a:r>
              <a:rPr lang="es-VE" altLang="ja-JP" sz="1600" dirty="0"/>
              <a:t>Tratamiento anticoagulante oral por otros motivos que no sean FA</a:t>
            </a:r>
          </a:p>
          <a:p>
            <a:pPr marL="255986" indent="-255986" algn="ctr">
              <a:spcBef>
                <a:spcPts val="0"/>
              </a:spcBef>
            </a:pPr>
            <a:endParaRPr lang="es-VE" altLang="ja-JP" sz="1600" dirty="0"/>
          </a:p>
          <a:p>
            <a:pPr marL="255986" indent="-255986" algn="ctr">
              <a:spcBef>
                <a:spcPts val="0"/>
              </a:spcBef>
            </a:pPr>
            <a:r>
              <a:rPr lang="es-VE" altLang="ja-JP" sz="1600" dirty="0"/>
              <a:t>Marcapasos.</a:t>
            </a:r>
          </a:p>
        </p:txBody>
      </p:sp>
      <p:sp>
        <p:nvSpPr>
          <p:cNvPr id="42" name="テキスト プレースホルダー 41"/>
          <p:cNvSpPr>
            <a:spLocks noGrp="1"/>
          </p:cNvSpPr>
          <p:nvPr>
            <p:ph type="body" sz="quarter" idx="20"/>
          </p:nvPr>
        </p:nvSpPr>
        <p:spPr>
          <a:xfrm>
            <a:off x="457123" y="2480062"/>
            <a:ext cx="2918216" cy="1369445"/>
          </a:xfrm>
        </p:spPr>
        <p:txBody>
          <a:bodyPr>
            <a:noAutofit/>
          </a:bodyPr>
          <a:lstStyle/>
          <a:p>
            <a:pPr marL="255986" indent="-255986" algn="ctr">
              <a:spcBef>
                <a:spcPts val="0"/>
              </a:spcBef>
            </a:pPr>
            <a:r>
              <a:rPr lang="es-VE" altLang="ja-JP" sz="1600" dirty="0"/>
              <a:t>Alta temprana.</a:t>
            </a:r>
          </a:p>
          <a:p>
            <a:pPr algn="ctr">
              <a:spcBef>
                <a:spcPts val="0"/>
              </a:spcBef>
            </a:pPr>
            <a:endParaRPr lang="es-VE" altLang="ja-JP" sz="1600" dirty="0"/>
          </a:p>
          <a:p>
            <a:pPr marL="255986" indent="-255986" algn="ctr">
              <a:spcBef>
                <a:spcPts val="0"/>
              </a:spcBef>
            </a:pPr>
            <a:r>
              <a:rPr lang="es-VE" altLang="ja-JP" sz="1600" dirty="0"/>
              <a:t>Incapaz de cooperar con los métodos de estudio.</a:t>
            </a:r>
          </a:p>
        </p:txBody>
      </p:sp>
      <p:sp>
        <p:nvSpPr>
          <p:cNvPr id="44" name="テキスト プレースホルダー 43"/>
          <p:cNvSpPr>
            <a:spLocks noGrp="1"/>
          </p:cNvSpPr>
          <p:nvPr>
            <p:ph type="body" sz="quarter" idx="21"/>
          </p:nvPr>
        </p:nvSpPr>
        <p:spPr>
          <a:xfrm>
            <a:off x="212876" y="4139862"/>
            <a:ext cx="2607630" cy="1457665"/>
          </a:xfrm>
        </p:spPr>
        <p:txBody>
          <a:bodyPr>
            <a:noAutofit/>
          </a:bodyPr>
          <a:lstStyle/>
          <a:p>
            <a:pPr marL="255986" indent="-255986" algn="ctr">
              <a:spcBef>
                <a:spcPts val="0"/>
              </a:spcBef>
            </a:pPr>
            <a:r>
              <a:rPr lang="es-VE" altLang="ja-JP" sz="1600" dirty="0"/>
              <a:t>Límite de tiempo excedido.</a:t>
            </a:r>
          </a:p>
          <a:p>
            <a:pPr marL="255986" indent="-255986" algn="ctr">
              <a:spcBef>
                <a:spcPts val="0"/>
              </a:spcBef>
            </a:pPr>
            <a:endParaRPr lang="es-VE" altLang="ja-JP" sz="1600" dirty="0"/>
          </a:p>
          <a:p>
            <a:pPr marL="255986" indent="-255986" algn="ctr">
              <a:spcBef>
                <a:spcPts val="0"/>
              </a:spcBef>
            </a:pPr>
            <a:r>
              <a:rPr lang="es-VE" altLang="ja-JP" sz="1600" dirty="0"/>
              <a:t>Diagnóstico de accidente cerebrovascular incierto.</a:t>
            </a:r>
            <a:endParaRPr lang="ja-JP" altLang="en-US" sz="1600" dirty="0"/>
          </a:p>
        </p:txBody>
      </p:sp>
    </p:spTree>
    <p:extLst>
      <p:ext uri="{BB962C8B-B14F-4D97-AF65-F5344CB8AC3E}">
        <p14:creationId xmlns="" xmlns:p14="http://schemas.microsoft.com/office/powerpoint/2010/main" val="2183671335"/>
      </p:ext>
    </p:extLst>
  </p:cSld>
  <p:clrMapOvr>
    <a:masterClrMapping/>
  </p:clrMapOvr>
  <p:transition spd="slow" advClick="0">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1E3FE0F1-9190-489E-B8E9-EA628A488BD0}"/>
              </a:ext>
            </a:extLst>
          </p:cNvPr>
          <p:cNvSpPr>
            <a:spLocks noGrp="1"/>
          </p:cNvSpPr>
          <p:nvPr>
            <p:ph type="body" sz="quarter" idx="21"/>
          </p:nvPr>
        </p:nvSpPr>
        <p:spPr>
          <a:xfrm>
            <a:off x="2339752" y="0"/>
            <a:ext cx="3641233" cy="828372"/>
          </a:xfrm>
        </p:spPr>
        <p:txBody>
          <a:bodyPr/>
          <a:lstStyle/>
          <a:p>
            <a:pPr algn="ctr"/>
            <a:r>
              <a:rPr lang="es-VE" altLang="ja-JP" sz="4000" b="1" dirty="0">
                <a:solidFill>
                  <a:schemeClr val="tx1"/>
                </a:solidFill>
                <a:latin typeface="Arial Black" pitchFamily="34" charset="0"/>
              </a:rPr>
              <a:t>HOLTER</a:t>
            </a:r>
          </a:p>
        </p:txBody>
      </p:sp>
      <p:sp>
        <p:nvSpPr>
          <p:cNvPr id="2" name="テキスト プレースホルダー 1"/>
          <p:cNvSpPr>
            <a:spLocks noGrp="1"/>
          </p:cNvSpPr>
          <p:nvPr>
            <p:ph type="body" sz="quarter" idx="13"/>
          </p:nvPr>
        </p:nvSpPr>
        <p:spPr>
          <a:xfrm>
            <a:off x="1858416" y="1052736"/>
            <a:ext cx="5486213" cy="2094209"/>
          </a:xfrm>
        </p:spPr>
        <p:txBody>
          <a:bodyPr/>
          <a:lstStyle/>
          <a:p>
            <a:r>
              <a:rPr lang="es-VE" sz="1800" dirty="0">
                <a:solidFill>
                  <a:schemeClr val="tx1"/>
                </a:solidFill>
                <a:effectLst/>
                <a:latin typeface="Arial" pitchFamily="34" charset="0"/>
                <a:cs typeface="Arial" pitchFamily="34" charset="0"/>
              </a:rPr>
              <a:t>Se estudiaron dos categorías de actividad ectópica auricular:</a:t>
            </a:r>
          </a:p>
          <a:p>
            <a:endParaRPr lang="es-VE" sz="1600" dirty="0">
              <a:solidFill>
                <a:schemeClr val="tx1"/>
              </a:solidFill>
              <a:effectLst/>
              <a:latin typeface="Arial" pitchFamily="34" charset="0"/>
              <a:cs typeface="Arial" pitchFamily="34" charset="0"/>
            </a:endParaRPr>
          </a:p>
          <a:p>
            <a:pPr marL="255986" indent="-255986">
              <a:buClr>
                <a:srgbClr val="FFC000"/>
              </a:buClr>
              <a:buFont typeface="Wingdings" panose="05000000000000000000" pitchFamily="2" charset="2"/>
              <a:buChar char="v"/>
            </a:pPr>
            <a:r>
              <a:rPr lang="es-VE" sz="1600" b="1" u="sng" dirty="0">
                <a:solidFill>
                  <a:schemeClr val="tx1"/>
                </a:solidFill>
                <a:effectLst/>
                <a:latin typeface="Arial" pitchFamily="34" charset="0"/>
                <a:cs typeface="Arial" pitchFamily="34" charset="0"/>
              </a:rPr>
              <a:t> SERIES PAC: </a:t>
            </a:r>
            <a:r>
              <a:rPr lang="es-VE" sz="1600" dirty="0">
                <a:solidFill>
                  <a:schemeClr val="tx1"/>
                </a:solidFill>
                <a:effectLst/>
                <a:latin typeface="Arial" pitchFamily="34" charset="0"/>
                <a:cs typeface="Arial" pitchFamily="34" charset="0"/>
              </a:rPr>
              <a:t>definidas como 3 o más PAC consecutivos, con una duración del ciclo acelerado  &lt;30 segundos.</a:t>
            </a:r>
          </a:p>
          <a:p>
            <a:pPr marL="255986" indent="-255986">
              <a:buClr>
                <a:srgbClr val="FFC000"/>
              </a:buClr>
              <a:buFont typeface="Wingdings" panose="05000000000000000000" pitchFamily="2" charset="2"/>
              <a:buChar char="v"/>
            </a:pPr>
            <a:r>
              <a:rPr lang="es-VE" sz="1600" b="1" u="sng" dirty="0">
                <a:solidFill>
                  <a:schemeClr val="tx1"/>
                </a:solidFill>
                <a:effectLst/>
                <a:latin typeface="Arial" pitchFamily="34" charset="0"/>
                <a:cs typeface="Arial" pitchFamily="34" charset="0"/>
              </a:rPr>
              <a:t>PAC AISLADOS: </a:t>
            </a:r>
            <a:r>
              <a:rPr lang="es-VE" sz="1600" dirty="0">
                <a:solidFill>
                  <a:schemeClr val="tx1"/>
                </a:solidFill>
                <a:effectLst/>
                <a:latin typeface="Arial" pitchFamily="34" charset="0"/>
                <a:cs typeface="Arial" pitchFamily="34" charset="0"/>
              </a:rPr>
              <a:t>se definió como un complejo con una onda P prematura y con un complejo QRS similar al de base (el intervalo de acoplamiento al complejo QRS anterior ≤75% del intervalo RR anterior del ritmo de base).</a:t>
            </a:r>
          </a:p>
          <a:p>
            <a:endParaRPr kumimoji="1" lang="es-VE" altLang="ja-JP" sz="1600" dirty="0">
              <a:solidFill>
                <a:schemeClr val="tx1"/>
              </a:solidFill>
              <a:latin typeface="+mn-lt"/>
            </a:endParaRPr>
          </a:p>
        </p:txBody>
      </p:sp>
      <p:sp>
        <p:nvSpPr>
          <p:cNvPr id="3" name="テキスト プレースホルダー 2"/>
          <p:cNvSpPr>
            <a:spLocks noGrp="1"/>
          </p:cNvSpPr>
          <p:nvPr>
            <p:ph type="body" sz="quarter" idx="12"/>
          </p:nvPr>
        </p:nvSpPr>
        <p:spPr>
          <a:xfrm>
            <a:off x="2051720" y="4005064"/>
            <a:ext cx="5292909" cy="2016224"/>
          </a:xfrm>
        </p:spPr>
        <p:txBody>
          <a:bodyPr>
            <a:normAutofit fontScale="85000" lnSpcReduction="10000"/>
          </a:bodyPr>
          <a:lstStyle/>
          <a:p>
            <a:pPr marL="255986" indent="-255986">
              <a:buClr>
                <a:srgbClr val="FFC000"/>
              </a:buClr>
              <a:buFont typeface="Wingdings" panose="05000000000000000000" pitchFamily="2" charset="2"/>
              <a:buChar char="v"/>
            </a:pPr>
            <a:r>
              <a:rPr lang="es-VE" sz="1900" b="1" u="sng" dirty="0">
                <a:solidFill>
                  <a:schemeClr val="tx1"/>
                </a:solidFill>
                <a:latin typeface="Arial" pitchFamily="34" charset="0"/>
                <a:cs typeface="Arial" pitchFamily="34" charset="0"/>
              </a:rPr>
              <a:t>PAC EXCESIVOS : </a:t>
            </a:r>
            <a:r>
              <a:rPr lang="es-VE" sz="1900" dirty="0">
                <a:solidFill>
                  <a:schemeClr val="tx1"/>
                </a:solidFill>
                <a:latin typeface="Arial" pitchFamily="34" charset="0"/>
                <a:cs typeface="Arial" pitchFamily="34" charset="0"/>
              </a:rPr>
              <a:t>Con un punto de corte &gt; 14 PAC por hora y 3 o más series de PAC por 24 horas.</a:t>
            </a:r>
          </a:p>
          <a:p>
            <a:pPr marL="255986" indent="-255986">
              <a:buClr>
                <a:srgbClr val="FFC000"/>
              </a:buClr>
              <a:buFont typeface="Wingdings" panose="05000000000000000000" pitchFamily="2" charset="2"/>
              <a:buChar char="v"/>
            </a:pPr>
            <a:endParaRPr lang="es-VE" sz="1900" b="1" u="sng" dirty="0">
              <a:solidFill>
                <a:schemeClr val="tx1"/>
              </a:solidFill>
              <a:latin typeface="Arial" pitchFamily="34" charset="0"/>
              <a:cs typeface="Arial" pitchFamily="34" charset="0"/>
            </a:endParaRPr>
          </a:p>
          <a:p>
            <a:pPr marL="255986" indent="-255986">
              <a:buClr>
                <a:srgbClr val="FFC000"/>
              </a:buClr>
              <a:buFont typeface="Wingdings" panose="05000000000000000000" pitchFamily="2" charset="2"/>
              <a:buChar char="v"/>
            </a:pPr>
            <a:r>
              <a:rPr lang="es-VE" sz="1900" b="1" u="sng" dirty="0">
                <a:solidFill>
                  <a:schemeClr val="tx1"/>
                </a:solidFill>
                <a:latin typeface="Arial" pitchFamily="34" charset="0"/>
                <a:cs typeface="Arial" pitchFamily="34" charset="0"/>
              </a:rPr>
              <a:t>LA FA </a:t>
            </a:r>
            <a:r>
              <a:rPr lang="es-VE" sz="1900" b="1" dirty="0">
                <a:solidFill>
                  <a:schemeClr val="tx1"/>
                </a:solidFill>
                <a:latin typeface="Arial" pitchFamily="34" charset="0"/>
                <a:cs typeface="Arial" pitchFamily="34" charset="0"/>
              </a:rPr>
              <a:t>: </a:t>
            </a:r>
            <a:r>
              <a:rPr lang="es-VE" sz="1900" dirty="0">
                <a:solidFill>
                  <a:schemeClr val="tx1"/>
                </a:solidFill>
                <a:latin typeface="Arial" pitchFamily="34" charset="0"/>
                <a:cs typeface="Arial" pitchFamily="34" charset="0"/>
              </a:rPr>
              <a:t>Se definió de acuerdo con las pautas American College of Cardiology/American Heart </a:t>
            </a:r>
            <a:r>
              <a:rPr lang="es-VE" sz="1900" dirty="0" err="1">
                <a:solidFill>
                  <a:schemeClr val="tx1"/>
                </a:solidFill>
                <a:latin typeface="Arial" pitchFamily="34" charset="0"/>
                <a:cs typeface="Arial" pitchFamily="34" charset="0"/>
              </a:rPr>
              <a:t>Association</a:t>
            </a:r>
            <a:r>
              <a:rPr lang="es-VE" sz="1900" dirty="0">
                <a:solidFill>
                  <a:schemeClr val="tx1"/>
                </a:solidFill>
                <a:latin typeface="Arial" pitchFamily="34" charset="0"/>
                <a:cs typeface="Arial" pitchFamily="34" charset="0"/>
              </a:rPr>
              <a:t>, con una duración de ≥30 segundos.</a:t>
            </a:r>
          </a:p>
          <a:p>
            <a:endParaRPr lang="es-VE" sz="1600" dirty="0">
              <a:latin typeface="+mn-lt"/>
            </a:endParaRPr>
          </a:p>
        </p:txBody>
      </p:sp>
    </p:spTree>
    <p:extLst>
      <p:ext uri="{BB962C8B-B14F-4D97-AF65-F5344CB8AC3E}">
        <p14:creationId xmlns="" xmlns:p14="http://schemas.microsoft.com/office/powerpoint/2010/main" val="2081876743"/>
      </p:ext>
    </p:extLst>
  </p:cSld>
  <p:clrMapOvr>
    <a:masterClrMapping/>
  </p:clrMapOvr>
  <p:transition spd="slow" advClick="0">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 xmlns:a16="http://schemas.microsoft.com/office/drawing/2014/main" id="{DCA56260-8342-49ED-AE8E-5B4112E27C25}"/>
              </a:ext>
            </a:extLst>
          </p:cNvPr>
          <p:cNvPicPr>
            <a:picLocks noChangeAspect="1"/>
          </p:cNvPicPr>
          <p:nvPr/>
        </p:nvPicPr>
        <p:blipFill rotWithShape="1">
          <a:blip r:embed="rId2" cstate="print"/>
          <a:srcRect l="38849" t="26116" r="14918" b="13833"/>
          <a:stretch/>
        </p:blipFill>
        <p:spPr>
          <a:xfrm>
            <a:off x="0" y="0"/>
            <a:ext cx="9144000" cy="5157192"/>
          </a:xfrm>
          <a:prstGeom prst="rect">
            <a:avLst/>
          </a:prstGeom>
        </p:spPr>
      </p:pic>
      <p:pic>
        <p:nvPicPr>
          <p:cNvPr id="10" name="Picture 4">
            <a:extLst>
              <a:ext uri="{FF2B5EF4-FFF2-40B4-BE49-F238E27FC236}">
                <a16:creationId xmlns="" xmlns:a16="http://schemas.microsoft.com/office/drawing/2014/main" id="{7B0D5A63-6795-40C2-A44C-3CAAD0510B49}"/>
              </a:ext>
            </a:extLst>
          </p:cNvPr>
          <p:cNvPicPr>
            <a:picLocks noChangeAspect="1"/>
          </p:cNvPicPr>
          <p:nvPr/>
        </p:nvPicPr>
        <p:blipFill rotWithShape="1">
          <a:blip r:embed="rId2" cstate="print"/>
          <a:srcRect l="8491" t="49289" r="62884" b="35631"/>
          <a:stretch/>
        </p:blipFill>
        <p:spPr>
          <a:xfrm>
            <a:off x="1475656" y="5229200"/>
            <a:ext cx="6547075" cy="1628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 xmlns:a16="http://schemas.microsoft.com/office/drawing/2014/main" id="{4326C00D-6EB6-4103-89E4-036C34C85B9F}"/>
              </a:ext>
            </a:extLst>
          </p:cNvPr>
          <p:cNvPicPr>
            <a:picLocks noChangeAspect="1"/>
          </p:cNvPicPr>
          <p:nvPr/>
        </p:nvPicPr>
        <p:blipFill rotWithShape="1">
          <a:blip r:embed="rId2" cstate="print"/>
          <a:srcRect l="8824" t="18675" r="14036" b="6027"/>
          <a:stretch/>
        </p:blipFill>
        <p:spPr>
          <a:xfrm>
            <a:off x="0" y="0"/>
            <a:ext cx="9144000" cy="6858000"/>
          </a:xfrm>
          <a:prstGeom prst="rect">
            <a:avLst/>
          </a:prstGeom>
        </p:spPr>
      </p:pic>
      <p:sp>
        <p:nvSpPr>
          <p:cNvPr id="14" name="13 Rectángulo"/>
          <p:cNvSpPr/>
          <p:nvPr/>
        </p:nvSpPr>
        <p:spPr>
          <a:xfrm>
            <a:off x="2699792" y="1844824"/>
            <a:ext cx="62646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699792" y="2132856"/>
            <a:ext cx="62646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6228184" y="2420888"/>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699792" y="4077072"/>
            <a:ext cx="62646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699792" y="4365104"/>
            <a:ext cx="62646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6228184" y="4653136"/>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83568" y="2708920"/>
            <a:ext cx="7560840" cy="3785652"/>
          </a:xfrm>
          <a:prstGeom prst="rect">
            <a:avLst/>
          </a:prstGeom>
        </p:spPr>
        <p:txBody>
          <a:bodyPr wrap="square">
            <a:spAutoFit/>
          </a:bodyPr>
          <a:lstStyle/>
          <a:p>
            <a:pPr algn="just"/>
            <a:r>
              <a:rPr lang="es-VE" sz="4000" dirty="0" smtClean="0">
                <a:solidFill>
                  <a:srgbClr val="002060"/>
                </a:solidFill>
              </a:rPr>
              <a:t>En una población de pacientes con accidente </a:t>
            </a:r>
            <a:r>
              <a:rPr lang="es-VE" sz="4000" dirty="0" err="1" smtClean="0">
                <a:solidFill>
                  <a:srgbClr val="002060"/>
                </a:solidFill>
              </a:rPr>
              <a:t>cerebrovascular</a:t>
            </a:r>
            <a:r>
              <a:rPr lang="es-VE" sz="4000" dirty="0" smtClean="0">
                <a:solidFill>
                  <a:srgbClr val="002060"/>
                </a:solidFill>
              </a:rPr>
              <a:t> isquémico y los </a:t>
            </a:r>
            <a:r>
              <a:rPr lang="es-VE" sz="4000" dirty="0" err="1" smtClean="0">
                <a:solidFill>
                  <a:srgbClr val="002060"/>
                </a:solidFill>
              </a:rPr>
              <a:t>ePAC</a:t>
            </a:r>
            <a:r>
              <a:rPr lang="es-VE" sz="4000" dirty="0" smtClean="0">
                <a:solidFill>
                  <a:srgbClr val="002060"/>
                </a:solidFill>
              </a:rPr>
              <a:t> se asociaron con un mayor riesgo de accidente </a:t>
            </a:r>
            <a:r>
              <a:rPr lang="es-VE" sz="4000" dirty="0" err="1" smtClean="0">
                <a:solidFill>
                  <a:srgbClr val="002060"/>
                </a:solidFill>
              </a:rPr>
              <a:t>cerebrovascular</a:t>
            </a:r>
            <a:r>
              <a:rPr lang="es-VE" sz="4000" dirty="0" smtClean="0">
                <a:solidFill>
                  <a:srgbClr val="002060"/>
                </a:solidFill>
              </a:rPr>
              <a:t> recurrente o muerte entre los pacientes en RS. </a:t>
            </a:r>
            <a:endParaRPr lang="es-VE" sz="4000" dirty="0">
              <a:solidFill>
                <a:srgbClr val="002060"/>
              </a:solidFill>
            </a:endParaRPr>
          </a:p>
        </p:txBody>
      </p:sp>
      <p:sp>
        <p:nvSpPr>
          <p:cNvPr id="8" name="7 Rectángulo"/>
          <p:cNvSpPr/>
          <p:nvPr/>
        </p:nvSpPr>
        <p:spPr>
          <a:xfrm>
            <a:off x="899592" y="692696"/>
            <a:ext cx="7560840" cy="923330"/>
          </a:xfrm>
          <a:prstGeom prst="rect">
            <a:avLst/>
          </a:prstGeom>
        </p:spPr>
        <p:txBody>
          <a:bodyPr wrap="square">
            <a:spAutoFit/>
          </a:bodyPr>
          <a:lstStyle/>
          <a:p>
            <a:pPr algn="ctr"/>
            <a:r>
              <a:rPr lang="es-VE" sz="5400" dirty="0" smtClean="0">
                <a:solidFill>
                  <a:srgbClr val="002060"/>
                </a:solidFill>
              </a:rPr>
              <a:t>C</a:t>
            </a:r>
            <a:r>
              <a:rPr lang="es-VE" sz="5400" dirty="0" smtClean="0">
                <a:solidFill>
                  <a:srgbClr val="002060"/>
                </a:solidFill>
              </a:rPr>
              <a:t>ONCLUSIÓN</a:t>
            </a:r>
            <a:endParaRPr lang="es-VE" sz="5400"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Aportes del grupo</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buClr>
                <a:srgbClr val="FFC000"/>
              </a:buClr>
              <a:buFont typeface="Wingdings" panose="05000000000000000000" pitchFamily="2" charset="2"/>
              <a:buChar char="v"/>
            </a:pPr>
            <a:r>
              <a:rPr lang="es-VE" altLang="ja-JP" sz="2400" dirty="0" smtClean="0">
                <a:latin typeface="Arial" pitchFamily="34" charset="0"/>
                <a:cs typeface="Arial" pitchFamily="34" charset="0"/>
              </a:rPr>
              <a:t>El estudio si responde a la interrogante del ciclo, ya que según los resultados del mismo demuestran que </a:t>
            </a:r>
            <a:r>
              <a:rPr lang="es-VE" altLang="ja-JP" sz="2400" b="1" dirty="0" smtClean="0">
                <a:latin typeface="Arial" pitchFamily="34" charset="0"/>
                <a:cs typeface="Arial" pitchFamily="34" charset="0"/>
              </a:rPr>
              <a:t>si existe relación entre la alta carga de complejos auriculares prematuros excesivos y el aumento del riesgo de presentar enfermedad </a:t>
            </a:r>
            <a:r>
              <a:rPr lang="es-VE" altLang="ja-JP" sz="2400" b="1" dirty="0" err="1" smtClean="0">
                <a:latin typeface="Arial" pitchFamily="34" charset="0"/>
                <a:cs typeface="Arial" pitchFamily="34" charset="0"/>
              </a:rPr>
              <a:t>cerebrovascular</a:t>
            </a:r>
            <a:r>
              <a:rPr lang="es-VE" altLang="ja-JP" sz="2400" b="1" dirty="0" smtClean="0">
                <a:latin typeface="Arial" pitchFamily="34" charset="0"/>
                <a:cs typeface="Arial" pitchFamily="34" charset="0"/>
              </a:rPr>
              <a:t> recurrente</a:t>
            </a:r>
            <a:r>
              <a:rPr lang="es-VE" altLang="ja-JP" sz="2400" dirty="0" smtClean="0">
                <a:latin typeface="Arial" pitchFamily="34" charset="0"/>
                <a:cs typeface="Arial" pitchFamily="34" charset="0"/>
              </a:rPr>
              <a:t> en un perdido de seguimiento de 36 meses.</a:t>
            </a:r>
          </a:p>
          <a:p>
            <a:pPr algn="just">
              <a:buClr>
                <a:srgbClr val="FFC000"/>
              </a:buClr>
              <a:buFont typeface="Wingdings" panose="05000000000000000000" pitchFamily="2" charset="2"/>
              <a:buChar char="v"/>
            </a:pPr>
            <a:r>
              <a:rPr lang="es-VE" altLang="ja-JP" sz="2400" dirty="0" smtClean="0">
                <a:latin typeface="Arial" pitchFamily="34" charset="0"/>
                <a:cs typeface="Arial" pitchFamily="34" charset="0"/>
              </a:rPr>
              <a:t>     Sin embargo en el estudio se evidenció tal relación en paciente mayormente masculinos con eventos vasculares cerebrales previos, por lo tanto no se puede afirmar tal relación en pacientes sanos.</a:t>
            </a:r>
          </a:p>
          <a:p>
            <a:pPr algn="just">
              <a:buClr>
                <a:srgbClr val="FFC000"/>
              </a:buClr>
              <a:buFont typeface="Wingdings" panose="05000000000000000000" pitchFamily="2" charset="2"/>
              <a:buChar char="v"/>
            </a:pPr>
            <a:r>
              <a:rPr lang="es-VE" altLang="ja-JP" sz="2400" dirty="0" smtClean="0">
                <a:latin typeface="Arial" pitchFamily="34" charset="0"/>
                <a:cs typeface="Arial" pitchFamily="34" charset="0"/>
              </a:rPr>
              <a:t>   Asimismo no se establecido la relación entre la presencia de </a:t>
            </a:r>
            <a:r>
              <a:rPr lang="es-VE" altLang="ja-JP" sz="2400" dirty="0" err="1" smtClean="0">
                <a:latin typeface="Arial" pitchFamily="34" charset="0"/>
                <a:cs typeface="Arial" pitchFamily="34" charset="0"/>
              </a:rPr>
              <a:t>ePAC</a:t>
            </a:r>
            <a:r>
              <a:rPr lang="es-VE" altLang="ja-JP" sz="2400" dirty="0" smtClean="0">
                <a:latin typeface="Arial" pitchFamily="34" charset="0"/>
                <a:cs typeface="Arial" pitchFamily="34" charset="0"/>
              </a:rPr>
              <a:t> y la FA en pacientes con ECV isquémico previo.</a:t>
            </a:r>
            <a:endParaRPr lang="es-VE" altLang="ja-JP"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8.alamy.com/compes/ehnhmp/la-ablacion-por-radiofrecuencias-utilizado-en-el-tratamiento-de-los-trastornos-del-ritmo-cardiaco-el-hopital-de-limoges-francia-ehnhm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1 Título"/>
          <p:cNvSpPr>
            <a:spLocks noGrp="1"/>
          </p:cNvSpPr>
          <p:nvPr>
            <p:ph type="title"/>
          </p:nvPr>
        </p:nvSpPr>
        <p:spPr/>
        <p:txBody>
          <a:bodyPr/>
          <a:lstStyle/>
          <a:p>
            <a:r>
              <a:rPr lang="es-ES" dirty="0" smtClean="0">
                <a:latin typeface="Arial Black" pitchFamily="34" charset="0"/>
                <a:cs typeface="Arial" pitchFamily="34" charset="0"/>
              </a:rPr>
              <a:t>Revisión</a:t>
            </a:r>
            <a:endParaRPr lang="es-ES" dirty="0">
              <a:latin typeface="Arial Black" pitchFamily="34" charset="0"/>
            </a:endParaRPr>
          </a:p>
        </p:txBody>
      </p:sp>
      <p:sp>
        <p:nvSpPr>
          <p:cNvPr id="7" name="2 Marcador de contenido"/>
          <p:cNvSpPr>
            <a:spLocks noGrp="1"/>
          </p:cNvSpPr>
          <p:nvPr>
            <p:ph idx="1"/>
          </p:nvPr>
        </p:nvSpPr>
        <p:spPr/>
        <p:txBody>
          <a:bodyPr>
            <a:normAutofit/>
          </a:bodyPr>
          <a:lstStyle/>
          <a:p>
            <a:pPr algn="just"/>
            <a:r>
              <a:rPr lang="es-ES" dirty="0" smtClean="0">
                <a:latin typeface="Arial Black" pitchFamily="34" charset="0"/>
                <a:cs typeface="Arial" pitchFamily="34" charset="0"/>
              </a:rPr>
              <a:t>Tres estudios observacionales de cohorte prospectiva.</a:t>
            </a:r>
          </a:p>
          <a:p>
            <a:pPr algn="just"/>
            <a:endParaRPr lang="es-ES" dirty="0" smtClean="0">
              <a:latin typeface="Arial Black" pitchFamily="34" charset="0"/>
              <a:cs typeface="Arial" pitchFamily="34" charset="0"/>
            </a:endParaRPr>
          </a:p>
          <a:p>
            <a:pPr algn="just"/>
            <a:r>
              <a:rPr lang="es-ES" dirty="0" smtClean="0">
                <a:latin typeface="Arial Black" pitchFamily="34" charset="0"/>
                <a:cs typeface="Arial" pitchFamily="34" charset="0"/>
              </a:rPr>
              <a:t>Un estudio observacional de cohorte retrospectiva.</a:t>
            </a:r>
          </a:p>
          <a:p>
            <a:pPr algn="just"/>
            <a:endParaRPr lang="es-ES" dirty="0" smtClean="0">
              <a:latin typeface="Arial Black" pitchFamily="34" charset="0"/>
              <a:cs typeface="Arial" pitchFamily="34" charset="0"/>
            </a:endParaRPr>
          </a:p>
          <a:p>
            <a:pPr algn="just"/>
            <a:r>
              <a:rPr lang="es-ES" dirty="0" smtClean="0">
                <a:latin typeface="Arial Black" pitchFamily="34" charset="0"/>
                <a:cs typeface="Arial" pitchFamily="34" charset="0"/>
              </a:rPr>
              <a:t>Un </a:t>
            </a:r>
            <a:r>
              <a:rPr lang="es-ES" dirty="0" err="1" smtClean="0">
                <a:latin typeface="Arial Black" pitchFamily="34" charset="0"/>
                <a:cs typeface="Arial" pitchFamily="34" charset="0"/>
              </a:rPr>
              <a:t>metanálisis</a:t>
            </a:r>
            <a:r>
              <a:rPr lang="es-ES" dirty="0" smtClean="0">
                <a:latin typeface="Arial Black" pitchFamily="34" charset="0"/>
                <a:cs typeface="Arial" pitchFamily="34" charset="0"/>
              </a:rPr>
              <a:t>.</a:t>
            </a:r>
          </a:p>
          <a:p>
            <a:pPr algn="just">
              <a:buNone/>
            </a:pPr>
            <a:endParaRPr lang="es-ES" dirty="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r>
              <a:rPr lang="es-ES" sz="2800" b="1" dirty="0" smtClean="0">
                <a:latin typeface="Arial" pitchFamily="34" charset="0"/>
                <a:cs typeface="Arial" pitchFamily="34" charset="0"/>
              </a:rPr>
              <a:t>EN LA TABLA DE SUPERVIVENCIA SERIA CONVENIENTE USAR OTRO ESTADISTICO TIPO HR CON IC PARA DAR MAYOR PESO ESTADISTICO A LOS RESULTADOS REPRESENTADOS. </a:t>
            </a:r>
            <a:endParaRPr lang="es-ES" sz="2800" dirty="0" smtClean="0">
              <a:latin typeface="Arial" pitchFamily="34" charset="0"/>
              <a:cs typeface="Arial" pitchFamily="34" charset="0"/>
            </a:endParaRPr>
          </a:p>
          <a:p>
            <a:pPr algn="just"/>
            <a:r>
              <a:rPr lang="es-ES" sz="2800" b="1" dirty="0" smtClean="0">
                <a:latin typeface="Arial" pitchFamily="34" charset="0"/>
                <a:cs typeface="Arial" pitchFamily="34" charset="0"/>
              </a:rPr>
              <a:t> </a:t>
            </a:r>
            <a:endParaRPr lang="es-ES" sz="2800" dirty="0" smtClean="0">
              <a:latin typeface="Arial" pitchFamily="34" charset="0"/>
              <a:cs typeface="Arial" pitchFamily="34" charset="0"/>
            </a:endParaRPr>
          </a:p>
          <a:p>
            <a:pPr lvl="0" algn="just"/>
            <a:r>
              <a:rPr lang="es-ES" sz="2800" b="1" dirty="0" smtClean="0">
                <a:latin typeface="Arial" pitchFamily="34" charset="0"/>
                <a:cs typeface="Arial" pitchFamily="34" charset="0"/>
              </a:rPr>
              <a:t>EN LA TABLA 2 LLAMA LA ATENCION QUE EN EL ANALISIS DEL MODELO 2 AJUSTADO QUITAN LA COVARIABLE DE SEVERIDAD DEL STROKE PARA DAR SIGNIFICANCIA ESTADISTICA. </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5805264"/>
            <a:ext cx="9144000" cy="369332"/>
          </a:xfrm>
          <a:prstGeom prst="rect">
            <a:avLst/>
          </a:prstGeom>
          <a:noFill/>
        </p:spPr>
        <p:txBody>
          <a:bodyPr wrap="square" rtlCol="0">
            <a:spAutoFit/>
          </a:bodyPr>
          <a:lstStyle/>
          <a:p>
            <a:pPr algn="ctr"/>
            <a:r>
              <a:rPr lang="es-ES" dirty="0" smtClean="0">
                <a:latin typeface="Arial Black" pitchFamily="34" charset="0"/>
              </a:rPr>
              <a:t>Presentado por: Dra. </a:t>
            </a:r>
            <a:r>
              <a:rPr lang="es-ES" dirty="0" err="1" smtClean="0">
                <a:latin typeface="Arial Black" pitchFamily="34" charset="0"/>
              </a:rPr>
              <a:t>Nathalia</a:t>
            </a:r>
            <a:r>
              <a:rPr lang="es-ES" dirty="0" smtClean="0">
                <a:latin typeface="Arial Black" pitchFamily="34" charset="0"/>
              </a:rPr>
              <a:t> </a:t>
            </a:r>
            <a:r>
              <a:rPr lang="es-ES" dirty="0" err="1" smtClean="0">
                <a:latin typeface="Arial Black" pitchFamily="34" charset="0"/>
              </a:rPr>
              <a:t>Landaeta</a:t>
            </a:r>
            <a:r>
              <a:rPr lang="es-ES" dirty="0" smtClean="0">
                <a:latin typeface="Arial Black" pitchFamily="34" charset="0"/>
              </a:rPr>
              <a:t>. Lunes 19/08/2019</a:t>
            </a:r>
            <a:endParaRPr lang="es-ES" dirty="0">
              <a:latin typeface="Arial Black" pitchFamily="34" charset="0"/>
            </a:endParaRPr>
          </a:p>
        </p:txBody>
      </p:sp>
      <p:pic>
        <p:nvPicPr>
          <p:cNvPr id="5" name="Imagen 1" descr="Recorte de pantall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1325712"/>
            <a:ext cx="8208912" cy="3975496"/>
          </a:xfrm>
          <a:prstGeom prst="rect">
            <a:avLst/>
          </a:prstGeom>
        </p:spPr>
      </p:pic>
    </p:spTree>
    <p:extLst>
      <p:ext uri="{BB962C8B-B14F-4D97-AF65-F5344CB8AC3E}">
        <p14:creationId xmlns:p14="http://schemas.microsoft.com/office/powerpoint/2010/main" xmlns="" val="2681515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Objetivo</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marL="0" indent="0">
              <a:buNone/>
            </a:pPr>
            <a:endParaRPr lang="es-ES" sz="28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a:p>
            <a:pPr marL="0" indent="0" algn="ctr">
              <a:buNone/>
            </a:pPr>
            <a:r>
              <a:rPr lang="es-ES" sz="2800" dirty="0" smtClean="0">
                <a:latin typeface="Arial" pitchFamily="34" charset="0"/>
                <a:cs typeface="Arial" pitchFamily="34" charset="0"/>
              </a:rPr>
              <a:t>La asociación entre la prevalencia de CAP y el riesgo de isquemia recurrente / ataques isquémicos transitorios (AIT) o muerte.</a:t>
            </a:r>
          </a:p>
          <a:p>
            <a:pPr marL="0" lvl="0" indent="0" algn="ctr">
              <a:spcBef>
                <a:spcPts val="0"/>
              </a:spcBef>
              <a:buNone/>
            </a:pPr>
            <a:endParaRPr lang="es-ES" sz="2800" dirty="0" smtClean="0"/>
          </a:p>
          <a:p>
            <a:pPr lvl="0" algn="just"/>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Puntos finales</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marL="0" indent="0">
              <a:buNone/>
            </a:pPr>
            <a:endParaRPr lang="es-ES" sz="28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a:p>
            <a:pPr lvl="0" algn="just"/>
            <a:endParaRPr lang="es-ES" sz="2800" dirty="0">
              <a:latin typeface="Arial" pitchFamily="34" charset="0"/>
              <a:cs typeface="Arial" pitchFamily="34" charset="0"/>
            </a:endParaRPr>
          </a:p>
        </p:txBody>
      </p:sp>
      <p:graphicFrame>
        <p:nvGraphicFramePr>
          <p:cNvPr id="5" name="5 Marcador de contenido"/>
          <p:cNvGraphicFramePr>
            <a:graphicFrameLocks/>
          </p:cNvGraphicFramePr>
          <p:nvPr>
            <p:extLst>
              <p:ext uri="{D42A27DB-BD31-4B8C-83A1-F6EECF244321}">
                <p14:modId xmlns="" xmlns:p14="http://schemas.microsoft.com/office/powerpoint/2010/main" val="2166514914"/>
              </p:ext>
            </p:extLst>
          </p:nvPr>
        </p:nvGraphicFramePr>
        <p:xfrm>
          <a:off x="179512" y="1772816"/>
          <a:ext cx="872114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Metodología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marL="0" indent="0">
              <a:buNone/>
            </a:pPr>
            <a:endParaRPr lang="es-ES" sz="28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sp>
        <p:nvSpPr>
          <p:cNvPr id="5" name="2 Marcador de número de diapositiva"/>
          <p:cNvSpPr>
            <a:spLocks noGrp="1"/>
          </p:cNvSpPr>
          <p:nvPr>
            <p:ph type="sldNum" sz="quarter" idx="12"/>
          </p:nvPr>
        </p:nvSpPr>
        <p:spPr>
          <a:xfrm>
            <a:off x="4297635" y="5670973"/>
            <a:ext cx="548700" cy="393600"/>
          </a:xfrm>
        </p:spPr>
        <p:txBody>
          <a:bodyPr/>
          <a:lstStyle/>
          <a:p>
            <a:pPr marL="0" lvl="0" indent="0" algn="ctr" rtl="0">
              <a:spcBef>
                <a:spcPts val="0"/>
              </a:spcBef>
              <a:spcAft>
                <a:spcPts val="0"/>
              </a:spcAft>
              <a:buNone/>
            </a:pPr>
            <a:fld id="{00000000-1234-1234-1234-123412341234}" type="slidenum">
              <a:rPr lang="es-VE" smtClean="0"/>
              <a:pPr marL="0" lvl="0" indent="0" algn="ctr" rtl="0">
                <a:spcBef>
                  <a:spcPts val="0"/>
                </a:spcBef>
                <a:spcAft>
                  <a:spcPts val="0"/>
                </a:spcAft>
                <a:buNone/>
              </a:pPr>
              <a:t>44</a:t>
            </a:fld>
            <a:endParaRPr lang="es-VE"/>
          </a:p>
        </p:txBody>
      </p:sp>
      <p:graphicFrame>
        <p:nvGraphicFramePr>
          <p:cNvPr id="6" name="5 Diagrama"/>
          <p:cNvGraphicFramePr/>
          <p:nvPr>
            <p:extLst>
              <p:ext uri="{D42A27DB-BD31-4B8C-83A1-F6EECF244321}">
                <p14:modId xmlns="" xmlns:p14="http://schemas.microsoft.com/office/powerpoint/2010/main" val="3331373916"/>
              </p:ext>
            </p:extLst>
          </p:nvPr>
        </p:nvGraphicFramePr>
        <p:xfrm>
          <a:off x="207701" y="1988840"/>
          <a:ext cx="8936299" cy="407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Metodología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marL="0" indent="0">
              <a:buNone/>
            </a:pPr>
            <a:endParaRPr lang="es-ES" sz="28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sp>
        <p:nvSpPr>
          <p:cNvPr id="5" name="2 Marcador de número de diapositiva"/>
          <p:cNvSpPr>
            <a:spLocks noGrp="1"/>
          </p:cNvSpPr>
          <p:nvPr>
            <p:ph type="sldNum" sz="quarter" idx="12"/>
          </p:nvPr>
        </p:nvSpPr>
        <p:spPr>
          <a:xfrm>
            <a:off x="4297635" y="5670973"/>
            <a:ext cx="548700" cy="393600"/>
          </a:xfrm>
        </p:spPr>
        <p:txBody>
          <a:bodyPr/>
          <a:lstStyle/>
          <a:p>
            <a:pPr marL="0" lvl="0" indent="0" algn="ctr" rtl="0">
              <a:spcBef>
                <a:spcPts val="0"/>
              </a:spcBef>
              <a:spcAft>
                <a:spcPts val="0"/>
              </a:spcAft>
              <a:buNone/>
            </a:pPr>
            <a:fld id="{00000000-1234-1234-1234-123412341234}" type="slidenum">
              <a:rPr lang="es-VE" smtClean="0"/>
              <a:pPr marL="0" lvl="0" indent="0" algn="ctr" rtl="0">
                <a:spcBef>
                  <a:spcPts val="0"/>
                </a:spcBef>
                <a:spcAft>
                  <a:spcPts val="0"/>
                </a:spcAft>
                <a:buNone/>
              </a:pPr>
              <a:t>45</a:t>
            </a:fld>
            <a:endParaRPr lang="es-VE"/>
          </a:p>
        </p:txBody>
      </p:sp>
      <p:graphicFrame>
        <p:nvGraphicFramePr>
          <p:cNvPr id="7" name="Diagrama 7"/>
          <p:cNvGraphicFramePr/>
          <p:nvPr>
            <p:extLst>
              <p:ext uri="{D42A27DB-BD31-4B8C-83A1-F6EECF244321}">
                <p14:modId xmlns="" xmlns:p14="http://schemas.microsoft.com/office/powerpoint/2010/main" val="2156084488"/>
              </p:ext>
            </p:extLst>
          </p:nvPr>
        </p:nvGraphicFramePr>
        <p:xfrm>
          <a:off x="827584" y="1844824"/>
          <a:ext cx="7776864"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pPr marL="0" lvl="0" indent="0" algn="r" rtl="0">
                <a:spcBef>
                  <a:spcPts val="0"/>
                </a:spcBef>
                <a:spcAft>
                  <a:spcPts val="0"/>
                </a:spcAft>
                <a:buNone/>
              </a:pPr>
              <a:t>46</a:t>
            </a:fld>
            <a:endParaRPr lang="es-VE"/>
          </a:p>
        </p:txBody>
      </p:sp>
      <p:graphicFrame>
        <p:nvGraphicFramePr>
          <p:cNvPr id="6" name="Diagrama 5"/>
          <p:cNvGraphicFramePr/>
          <p:nvPr>
            <p:extLst>
              <p:ext uri="{D42A27DB-BD31-4B8C-83A1-F6EECF244321}">
                <p14:modId xmlns="" xmlns:p14="http://schemas.microsoft.com/office/powerpoint/2010/main" val="1243089165"/>
              </p:ext>
            </p:extLst>
          </p:nvPr>
        </p:nvGraphicFramePr>
        <p:xfrm>
          <a:off x="0" y="280736"/>
          <a:ext cx="8686800" cy="657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394284" y="2582779"/>
            <a:ext cx="6684086" cy="1569660"/>
          </a:xfrm>
          <a:prstGeom prst="rect">
            <a:avLst/>
          </a:prstGeom>
          <a:noFill/>
        </p:spPr>
        <p:txBody>
          <a:bodyPr wrap="square" rtlCol="0">
            <a:spAutoFit/>
          </a:bodyPr>
          <a:lstStyle/>
          <a:p>
            <a:pPr algn="just"/>
            <a:r>
              <a:rPr lang="es-VE" sz="2400" u="sng" dirty="0" smtClean="0">
                <a:latin typeface="Georgia" pitchFamily="18" charset="0"/>
              </a:rPr>
              <a:t>ECV</a:t>
            </a:r>
            <a:r>
              <a:rPr lang="es-VE" sz="2400" dirty="0" smtClean="0">
                <a:latin typeface="Georgia" pitchFamily="18" charset="0"/>
              </a:rPr>
              <a:t> definieron según los criterios de OMS </a:t>
            </a:r>
            <a:r>
              <a:rPr lang="es-VE" sz="2400" dirty="0">
                <a:latin typeface="Georgia" pitchFamily="18" charset="0"/>
              </a:rPr>
              <a:t> </a:t>
            </a:r>
            <a:r>
              <a:rPr lang="es-VE" sz="2400" dirty="0" smtClean="0">
                <a:latin typeface="Georgia" pitchFamily="18" charset="0"/>
              </a:rPr>
              <a:t>la </a:t>
            </a:r>
            <a:r>
              <a:rPr lang="es-VE" sz="2400" dirty="0">
                <a:latin typeface="Georgia" pitchFamily="18" charset="0"/>
              </a:rPr>
              <a:t>aparición de signos y síntomas rápidamente progresivos, debidos a una pérdida de una función focal y que dura más de 24 </a:t>
            </a:r>
            <a:r>
              <a:rPr lang="es-VE" sz="2400" dirty="0" err="1">
                <a:latin typeface="Georgia" pitchFamily="18" charset="0"/>
              </a:rPr>
              <a:t>hs</a:t>
            </a:r>
            <a:r>
              <a:rPr lang="es-VE" sz="1800" dirty="0">
                <a:latin typeface="Georgia" pitchFamily="18" charset="0"/>
              </a:rPr>
              <a:t>.</a:t>
            </a:r>
            <a:r>
              <a:rPr lang="es-VE" sz="1800" dirty="0"/>
              <a:t> </a:t>
            </a:r>
          </a:p>
        </p:txBody>
      </p:sp>
    </p:spTree>
    <p:extLst>
      <p:ext uri="{BB962C8B-B14F-4D97-AF65-F5344CB8AC3E}">
        <p14:creationId xmlns="" xmlns:p14="http://schemas.microsoft.com/office/powerpoint/2010/main" val="3323862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4" name="Google Shape;314;p37"/>
          <p:cNvSpPr txBox="1">
            <a:spLocks noGrp="1"/>
          </p:cNvSpPr>
          <p:nvPr>
            <p:ph type="sldNum" sz="quarter" idx="12"/>
          </p:nvPr>
        </p:nvSpPr>
        <p:spPr>
          <a:xfrm>
            <a:off x="4297659" y="6333135"/>
            <a:ext cx="548700" cy="5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47</a:t>
            </a:fld>
            <a:endParaRPr/>
          </a:p>
        </p:txBody>
      </p:sp>
      <p:pic>
        <p:nvPicPr>
          <p:cNvPr id="4" name="Imagen 3" descr="Recorte de pantall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52074" y="403168"/>
            <a:ext cx="6039853" cy="5880921"/>
          </a:xfrm>
          <a:prstGeom prst="rect">
            <a:avLst/>
          </a:prstGeom>
        </p:spPr>
      </p:pic>
      <p:sp>
        <p:nvSpPr>
          <p:cNvPr id="2" name="CuadroTexto 1"/>
          <p:cNvSpPr txBox="1"/>
          <p:nvPr/>
        </p:nvSpPr>
        <p:spPr>
          <a:xfrm>
            <a:off x="5461440" y="3268658"/>
            <a:ext cx="2130487" cy="369332"/>
          </a:xfrm>
          <a:prstGeom prst="rect">
            <a:avLst/>
          </a:prstGeom>
          <a:noFill/>
        </p:spPr>
        <p:txBody>
          <a:bodyPr wrap="square" rtlCol="0">
            <a:spAutoFit/>
          </a:bodyPr>
          <a:lstStyle/>
          <a:p>
            <a:r>
              <a:rPr lang="es-VE" dirty="0" smtClean="0"/>
              <a:t>HR 1.63 ( 1.23- 2,15)</a:t>
            </a:r>
            <a:endParaRPr lang="es-V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1" name="Google Shape;321;p38"/>
          <p:cNvSpPr/>
          <p:nvPr/>
        </p:nvSpPr>
        <p:spPr>
          <a:xfrm>
            <a:off x="1837675" y="2869308"/>
            <a:ext cx="702000" cy="270000"/>
          </a:xfrm>
          <a:prstGeom prst="wedgeRectCallout">
            <a:avLst>
              <a:gd name="adj1" fmla="val -21428"/>
              <a:gd name="adj2" fmla="val 84287"/>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rgbClr val="FFFFFF"/>
                </a:solidFill>
                <a:latin typeface="Muli"/>
                <a:ea typeface="Muli"/>
                <a:cs typeface="Muli"/>
                <a:sym typeface="Muli"/>
              </a:rPr>
              <a:t>our office</a:t>
            </a:r>
            <a:endParaRPr sz="800" b="1">
              <a:solidFill>
                <a:srgbClr val="FFFFFF"/>
              </a:solidFill>
              <a:latin typeface="Muli"/>
              <a:ea typeface="Muli"/>
              <a:cs typeface="Muli"/>
              <a:sym typeface="Muli"/>
            </a:endParaRPr>
          </a:p>
        </p:txBody>
      </p:sp>
      <p:sp>
        <p:nvSpPr>
          <p:cNvPr id="322" name="Google Shape;322;p38"/>
          <p:cNvSpPr/>
          <p:nvPr/>
        </p:nvSpPr>
        <p:spPr>
          <a:xfrm>
            <a:off x="1252550" y="3139300"/>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23" name="Google Shape;323;p38"/>
          <p:cNvSpPr/>
          <p:nvPr/>
        </p:nvSpPr>
        <p:spPr>
          <a:xfrm>
            <a:off x="2908075" y="4923533"/>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24" name="Google Shape;324;p38"/>
          <p:cNvSpPr/>
          <p:nvPr/>
        </p:nvSpPr>
        <p:spPr>
          <a:xfrm>
            <a:off x="3828725" y="2766300"/>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25" name="Google Shape;325;p38"/>
          <p:cNvSpPr/>
          <p:nvPr/>
        </p:nvSpPr>
        <p:spPr>
          <a:xfrm>
            <a:off x="4470750" y="5485833"/>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26" name="Google Shape;326;p38"/>
          <p:cNvSpPr/>
          <p:nvPr/>
        </p:nvSpPr>
        <p:spPr>
          <a:xfrm>
            <a:off x="7281725" y="5588833"/>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27" name="Google Shape;327;p38"/>
          <p:cNvSpPr/>
          <p:nvPr/>
        </p:nvSpPr>
        <p:spPr>
          <a:xfrm>
            <a:off x="6699275" y="3409300"/>
            <a:ext cx="202500" cy="270000"/>
          </a:xfrm>
          <a:prstGeom prst="donut">
            <a:avLst>
              <a:gd name="adj" fmla="val 33123"/>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rgbClr val="00B2FF"/>
              </a:solidFill>
              <a:latin typeface="Muli"/>
              <a:ea typeface="Muli"/>
              <a:cs typeface="Muli"/>
              <a:sym typeface="Muli"/>
            </a:endParaRPr>
          </a:p>
        </p:txBody>
      </p:sp>
      <p:sp>
        <p:nvSpPr>
          <p:cNvPr id="3" name="Título 2"/>
          <p:cNvSpPr>
            <a:spLocks noGrp="1"/>
          </p:cNvSpPr>
          <p:nvPr>
            <p:ph type="title"/>
          </p:nvPr>
        </p:nvSpPr>
        <p:spPr/>
        <p:txBody>
          <a:bodyPr/>
          <a:lstStyle/>
          <a:p>
            <a:r>
              <a:rPr lang="es-VE" dirty="0" smtClean="0"/>
              <a:t> </a:t>
            </a:r>
            <a:endParaRPr lang="es-VE" dirty="0"/>
          </a:p>
        </p:txBody>
      </p:sp>
      <p:sp>
        <p:nvSpPr>
          <p:cNvPr id="328" name="Google Shape;328;p38"/>
          <p:cNvSpPr txBox="1">
            <a:spLocks noGrp="1"/>
          </p:cNvSpPr>
          <p:nvPr>
            <p:ph type="sldNum" sz="quarter" idx="12"/>
          </p:nvPr>
        </p:nvSpPr>
        <p:spPr>
          <a:xfrm>
            <a:off x="4297659" y="6333135"/>
            <a:ext cx="548700" cy="52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48</a:t>
            </a:fld>
            <a:endParaRPr/>
          </a:p>
        </p:txBody>
      </p:sp>
      <p:pic>
        <p:nvPicPr>
          <p:cNvPr id="2" name="Imagen 1" descr="Recorte de pantalla"/>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7437" y="1073967"/>
            <a:ext cx="8049126" cy="5579156"/>
          </a:xfrm>
          <a:prstGeom prst="rect">
            <a:avLst/>
          </a:prstGeom>
        </p:spPr>
      </p:pic>
      <p:cxnSp>
        <p:nvCxnSpPr>
          <p:cNvPr id="5" name="Conector recto 4"/>
          <p:cNvCxnSpPr/>
          <p:nvPr/>
        </p:nvCxnSpPr>
        <p:spPr>
          <a:xfrm flipH="1">
            <a:off x="962527" y="3036300"/>
            <a:ext cx="7303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965551" y="3678295"/>
            <a:ext cx="73031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1021666" y="4747457"/>
            <a:ext cx="7303168"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Conclusiones</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endParaRPr lang="es-VE" sz="2800" dirty="0" smtClean="0">
              <a:latin typeface="Arial" pitchFamily="34" charset="0"/>
              <a:cs typeface="Arial" pitchFamily="34" charset="0"/>
            </a:endParaRPr>
          </a:p>
          <a:p>
            <a:pPr algn="just"/>
            <a:r>
              <a:rPr lang="es-VE" sz="2800" dirty="0" smtClean="0">
                <a:latin typeface="Arial" pitchFamily="34" charset="0"/>
                <a:cs typeface="Arial" pitchFamily="34" charset="0"/>
              </a:rPr>
              <a:t>En pacientes con ECV isquémico, las CAP se asociaron independientemente con un mayor riesgo de un accidente </a:t>
            </a:r>
            <a:r>
              <a:rPr lang="es-VE" sz="2800" dirty="0" err="1" smtClean="0">
                <a:latin typeface="Arial" pitchFamily="34" charset="0"/>
                <a:cs typeface="Arial" pitchFamily="34" charset="0"/>
              </a:rPr>
              <a:t>cerebrovascular</a:t>
            </a:r>
            <a:r>
              <a:rPr lang="es-VE" sz="2800" dirty="0" smtClean="0">
                <a:latin typeface="Arial" pitchFamily="34" charset="0"/>
                <a:cs typeface="Arial" pitchFamily="34" charset="0"/>
              </a:rPr>
              <a:t> isquémico recurrente / AIT o muerte. </a:t>
            </a:r>
          </a:p>
          <a:p>
            <a:pPr algn="just"/>
            <a:endParaRPr lang="es-VE" sz="2800" dirty="0" smtClean="0">
              <a:latin typeface="Arial" pitchFamily="34" charset="0"/>
              <a:cs typeface="Arial" pitchFamily="34" charset="0"/>
            </a:endParaRPr>
          </a:p>
          <a:p>
            <a:pPr algn="just"/>
            <a:r>
              <a:rPr lang="es-VE" sz="2800" dirty="0" smtClean="0">
                <a:latin typeface="Arial" pitchFamily="34" charset="0"/>
                <a:cs typeface="Arial" pitchFamily="34" charset="0"/>
              </a:rPr>
              <a:t>Estos pacientes son candidatos para monitorización cardíaca prolongada para determinar la presencia de FA  </a:t>
            </a:r>
          </a:p>
          <a:p>
            <a:pPr marL="0" indent="0">
              <a:buNone/>
            </a:pPr>
            <a:endParaRPr lang="es-ES" sz="2800" dirty="0" smtClean="0">
              <a:latin typeface="Arial" pitchFamily="34" charset="0"/>
              <a:cs typeface="Arial" pitchFamily="34" charset="0"/>
            </a:endParaRPr>
          </a:p>
          <a:p>
            <a:pPr marL="0" indent="0">
              <a:buNone/>
            </a:pPr>
            <a:endParaRPr lang="es-E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15" t="23116" r="10930" b="34093"/>
          <a:stretch/>
        </p:blipFill>
        <p:spPr bwMode="auto">
          <a:xfrm>
            <a:off x="467544" y="548680"/>
            <a:ext cx="8027592" cy="2997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37" t="52479" r="11209" b="25864"/>
          <a:stretch/>
        </p:blipFill>
        <p:spPr bwMode="auto">
          <a:xfrm>
            <a:off x="251521" y="3818958"/>
            <a:ext cx="8712968" cy="16464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0" y="5805264"/>
            <a:ext cx="9144000" cy="369332"/>
          </a:xfrm>
          <a:prstGeom prst="rect">
            <a:avLst/>
          </a:prstGeom>
          <a:noFill/>
        </p:spPr>
        <p:txBody>
          <a:bodyPr wrap="square" rtlCol="0">
            <a:spAutoFit/>
          </a:bodyPr>
          <a:lstStyle/>
          <a:p>
            <a:pPr algn="ctr"/>
            <a:r>
              <a:rPr lang="es-ES" dirty="0" smtClean="0">
                <a:latin typeface="Arial Black" pitchFamily="34" charset="0"/>
              </a:rPr>
              <a:t>Presentado por: Dr. Joel Juárez. Lunes 29/07/2019</a:t>
            </a:r>
            <a:endParaRPr lang="es-ES" dirty="0">
              <a:latin typeface="Arial Black" pitchFamily="34" charset="0"/>
            </a:endParaRPr>
          </a:p>
        </p:txBody>
      </p:sp>
    </p:spTree>
    <p:extLst>
      <p:ext uri="{BB962C8B-B14F-4D97-AF65-F5344CB8AC3E}">
        <p14:creationId xmlns:p14="http://schemas.microsoft.com/office/powerpoint/2010/main" xmlns="" val="2681515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pPr marL="0" lvl="0" indent="0" algn="r" rtl="0">
                <a:spcBef>
                  <a:spcPts val="0"/>
                </a:spcBef>
                <a:spcAft>
                  <a:spcPts val="0"/>
                </a:spcAft>
                <a:buNone/>
              </a:pPr>
              <a:t>50</a:t>
            </a:fld>
            <a:endParaRPr lang="es-VE"/>
          </a:p>
        </p:txBody>
      </p:sp>
      <p:sp>
        <p:nvSpPr>
          <p:cNvPr id="5" name="Google Shape;472;p49"/>
          <p:cNvSpPr txBox="1">
            <a:spLocks/>
          </p:cNvSpPr>
          <p:nvPr/>
        </p:nvSpPr>
        <p:spPr>
          <a:xfrm>
            <a:off x="1747656" y="512691"/>
            <a:ext cx="5718600" cy="67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1pPr>
            <a:lvl2pPr marR="0" lvl="1"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2pPr>
            <a:lvl3pPr marR="0" lvl="2"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3pPr>
            <a:lvl4pPr marR="0" lvl="3"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4pPr>
            <a:lvl5pPr marR="0" lvl="4"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5pPr>
            <a:lvl6pPr marR="0" lvl="5"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6pPr>
            <a:lvl7pPr marR="0" lvl="6"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7pPr>
            <a:lvl8pPr marR="0" lvl="7"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8pPr>
            <a:lvl9pPr marR="0" lvl="8"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9pPr>
          </a:lstStyle>
          <a:p>
            <a:pPr algn="ctr"/>
            <a:r>
              <a:rPr lang="es-VE" sz="3600" dirty="0" smtClean="0">
                <a:solidFill>
                  <a:schemeClr val="tx1"/>
                </a:solidFill>
                <a:latin typeface="Arial Black" pitchFamily="34" charset="0"/>
                <a:cs typeface="Arabic Typesetting" pitchFamily="66" charset="-78"/>
              </a:rPr>
              <a:t>APORTES DEL GRUPO </a:t>
            </a:r>
            <a:endParaRPr lang="es-VE" sz="3600" dirty="0">
              <a:solidFill>
                <a:schemeClr val="tx1"/>
              </a:solidFill>
              <a:latin typeface="Arial Black" pitchFamily="34" charset="0"/>
              <a:cs typeface="Arabic Typesetting" pitchFamily="66" charset="-78"/>
            </a:endParaRPr>
          </a:p>
        </p:txBody>
      </p:sp>
      <p:graphicFrame>
        <p:nvGraphicFramePr>
          <p:cNvPr id="3" name="Diagrama 2"/>
          <p:cNvGraphicFramePr/>
          <p:nvPr>
            <p:extLst>
              <p:ext uri="{D42A27DB-BD31-4B8C-83A1-F6EECF244321}">
                <p14:modId xmlns="" xmlns:p14="http://schemas.microsoft.com/office/powerpoint/2010/main" val="2981131487"/>
              </p:ext>
            </p:extLst>
          </p:nvPr>
        </p:nvGraphicFramePr>
        <p:xfrm>
          <a:off x="315310" y="1341120"/>
          <a:ext cx="8214360" cy="52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65684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r>
              <a:rPr lang="es-VE" sz="2800" dirty="0" smtClean="0">
                <a:latin typeface="Arial" pitchFamily="34" charset="0"/>
                <a:cs typeface="Arial" pitchFamily="34" charset="0"/>
              </a:rPr>
              <a:t>EL ANÁLISIS DEL SIGUIENTE ESTUDIO ES PRONOSTICO, DONDE SE CONTABA CON LOS DATOS, Y NO SE HABÍA PRESENTADO  EL EVENTO.</a:t>
            </a:r>
            <a:endParaRPr lang="es-ES" sz="2800" dirty="0" smtClean="0">
              <a:latin typeface="Arial" pitchFamily="34" charset="0"/>
              <a:cs typeface="Arial" pitchFamily="34" charset="0"/>
            </a:endParaRPr>
          </a:p>
          <a:p>
            <a:pPr lvl="0" algn="just"/>
            <a:endParaRPr lang="es-VE" sz="2800" dirty="0" smtClean="0">
              <a:latin typeface="Arial" pitchFamily="34" charset="0"/>
              <a:cs typeface="Arial" pitchFamily="34" charset="0"/>
            </a:endParaRPr>
          </a:p>
          <a:p>
            <a:pPr lvl="0" algn="just"/>
            <a:r>
              <a:rPr lang="es-VE" sz="2800" dirty="0" smtClean="0">
                <a:latin typeface="Arial" pitchFamily="34" charset="0"/>
                <a:cs typeface="Arial" pitchFamily="34" charset="0"/>
              </a:rPr>
              <a:t>NO PRECISAN LA CARGA NI SI ESTABAN RECIBIENDO ALGUN BETABLOQUEANTE O ANTIARRITMICO  </a:t>
            </a:r>
            <a:endParaRPr lang="es-ES" sz="2800" dirty="0" smtClean="0">
              <a:latin typeface="Arial" pitchFamily="34" charset="0"/>
              <a:cs typeface="Arial" pitchFamily="34" charset="0"/>
            </a:endParaRPr>
          </a:p>
          <a:p>
            <a:pPr lvl="0" algn="just"/>
            <a:endParaRPr lang="es-VE" sz="2800" dirty="0" smtClean="0">
              <a:latin typeface="Arial" pitchFamily="34" charset="0"/>
              <a:cs typeface="Arial" pitchFamily="34" charset="0"/>
            </a:endParaRPr>
          </a:p>
          <a:p>
            <a:pPr lvl="0" algn="just"/>
            <a:r>
              <a:rPr lang="es-VE" sz="2800" dirty="0" smtClean="0">
                <a:latin typeface="Arial" pitchFamily="34" charset="0"/>
                <a:cs typeface="Arial" pitchFamily="34" charset="0"/>
              </a:rPr>
              <a:t>REPORTAN CONCLUSIONES QUE NO ESTABLECEN EN SUS OBJETIVOS. </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r>
              <a:rPr lang="es-VE" sz="2800" dirty="0" smtClean="0">
                <a:latin typeface="Arial" pitchFamily="34" charset="0"/>
                <a:cs typeface="Arial" pitchFamily="34" charset="0"/>
              </a:rPr>
              <a:t>EL ESTUDIO NO PERMITE RESPONDER LA INTERROGANTE QUE TENGA QUE VER CON CARGA SINO SOLO CON LA PRESENCIA DE COMPLEJOS PREMATUROS.   </a:t>
            </a:r>
            <a:endParaRPr lang="es-ES" sz="2800" dirty="0" smtClean="0">
              <a:latin typeface="Arial" pitchFamily="34" charset="0"/>
              <a:cs typeface="Arial" pitchFamily="34" charset="0"/>
            </a:endParaRPr>
          </a:p>
          <a:p>
            <a:pPr algn="just"/>
            <a:endParaRPr lang="es-VE" sz="2800" dirty="0" smtClean="0">
              <a:latin typeface="Arial" pitchFamily="34" charset="0"/>
              <a:cs typeface="Arial" pitchFamily="34" charset="0"/>
            </a:endParaRPr>
          </a:p>
          <a:p>
            <a:pPr algn="just"/>
            <a:r>
              <a:rPr lang="es-VE" sz="2800" dirty="0" smtClean="0">
                <a:latin typeface="Arial" pitchFamily="34" charset="0"/>
                <a:cs typeface="Arial" pitchFamily="34" charset="0"/>
              </a:rPr>
              <a:t>ESCRIBIRLE A LOS INVESTIGADORES DEL ESTUDIO,  PARA ACLARAR CIERTAS DUDAS EN CUANTO A INFORMACION RELACIONADA CON EL TRATAMIENTO QUE RECIBIAN LOS PACIENTES, Y DATOS QUE NO SE ENCUENTRAN PLASMADOS EN EL ARTICULO. </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5805264"/>
            <a:ext cx="9144000" cy="369332"/>
          </a:xfrm>
          <a:prstGeom prst="rect">
            <a:avLst/>
          </a:prstGeom>
          <a:noFill/>
        </p:spPr>
        <p:txBody>
          <a:bodyPr wrap="square" rtlCol="0">
            <a:spAutoFit/>
          </a:bodyPr>
          <a:lstStyle/>
          <a:p>
            <a:pPr algn="ctr"/>
            <a:r>
              <a:rPr lang="es-ES" dirty="0" smtClean="0">
                <a:latin typeface="Arial Black" pitchFamily="34" charset="0"/>
              </a:rPr>
              <a:t>Presentado por: Dra. Ana García. Lunes 02/Septiembre/2019</a:t>
            </a:r>
            <a:endParaRPr lang="es-ES" dirty="0">
              <a:latin typeface="Arial Black" pitchFamily="34" charset="0"/>
            </a:endParaRPr>
          </a:p>
        </p:txBody>
      </p:sp>
      <p:pic>
        <p:nvPicPr>
          <p:cNvPr id="6" name="Picture 4">
            <a:extLst>
              <a:ext uri="{FF2B5EF4-FFF2-40B4-BE49-F238E27FC236}">
                <a16:creationId xmlns="" xmlns:a16="http://schemas.microsoft.com/office/drawing/2014/main" id="{75ED1CEC-9586-6B4F-A748-44690CA5E8F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980728"/>
            <a:ext cx="8485112" cy="4333480"/>
          </a:xfrm>
          <a:prstGeom prst="rect">
            <a:avLst/>
          </a:prstGeom>
        </p:spPr>
      </p:pic>
    </p:spTree>
    <p:extLst>
      <p:ext uri="{BB962C8B-B14F-4D97-AF65-F5344CB8AC3E}">
        <p14:creationId xmlns:p14="http://schemas.microsoft.com/office/powerpoint/2010/main" xmlns="" val="2681515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Objetivo</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ctr"/>
            <a:endParaRPr lang="es-ES" b="1" dirty="0" smtClean="0">
              <a:ln w="76200"/>
              <a:effectLst>
                <a:glow rad="63500">
                  <a:schemeClr val="bg1">
                    <a:alpha val="40000"/>
                  </a:schemeClr>
                </a:glow>
              </a:effectLst>
              <a:latin typeface="Arial" pitchFamily="34" charset="0"/>
              <a:cs typeface="Arial" pitchFamily="34" charset="0"/>
            </a:endParaRPr>
          </a:p>
          <a:p>
            <a:pPr lvl="0" algn="ctr"/>
            <a:endParaRPr lang="es-ES" b="1" dirty="0" smtClean="0">
              <a:ln w="76200"/>
              <a:effectLst>
                <a:glow rad="63500">
                  <a:schemeClr val="bg1">
                    <a:alpha val="40000"/>
                  </a:schemeClr>
                </a:glow>
              </a:effectLst>
              <a:latin typeface="Arial" pitchFamily="34" charset="0"/>
              <a:cs typeface="Arial" pitchFamily="34" charset="0"/>
            </a:endParaRPr>
          </a:p>
          <a:p>
            <a:pPr lvl="0" algn="ctr">
              <a:buNone/>
            </a:pPr>
            <a:r>
              <a:rPr lang="es-ES" b="1" dirty="0" smtClean="0">
                <a:ln w="76200"/>
                <a:effectLst>
                  <a:glow rad="63500">
                    <a:schemeClr val="bg1">
                      <a:alpha val="40000"/>
                    </a:schemeClr>
                  </a:glow>
                </a:effectLst>
                <a:latin typeface="Arial" pitchFamily="34" charset="0"/>
                <a:cs typeface="Arial" pitchFamily="34" charset="0"/>
              </a:rPr>
              <a:t>Determinar si la presencia de los complejos auriculares prematuros frecuentes están asociados con un mayor riesgo de presentar enfermedad </a:t>
            </a:r>
            <a:r>
              <a:rPr lang="es-ES" b="1" dirty="0" err="1" smtClean="0">
                <a:ln w="76200"/>
                <a:effectLst>
                  <a:glow rad="63500">
                    <a:schemeClr val="bg1">
                      <a:alpha val="40000"/>
                    </a:schemeClr>
                  </a:glow>
                </a:effectLst>
                <a:latin typeface="Arial" pitchFamily="34" charset="0"/>
                <a:cs typeface="Arial" pitchFamily="34" charset="0"/>
              </a:rPr>
              <a:t>cerebrovascular</a:t>
            </a:r>
            <a:r>
              <a:rPr lang="es-ES" b="1" dirty="0" smtClean="0">
                <a:ln w="76200"/>
                <a:effectLst>
                  <a:glow rad="63500">
                    <a:schemeClr val="bg1">
                      <a:alpha val="40000"/>
                    </a:schemeClr>
                  </a:glow>
                </a:effectLst>
                <a:latin typeface="Arial" pitchFamily="34" charset="0"/>
                <a:cs typeface="Arial" pitchFamily="34" charset="0"/>
              </a:rPr>
              <a:t> y muerte.</a:t>
            </a:r>
            <a:endParaRPr lang="es-ES" dirty="0">
              <a:ln w="76200"/>
              <a:effectLst>
                <a:glow rad="63500">
                  <a:schemeClr val="bg1">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668852" cy="1251062"/>
          </a:xfrm>
        </p:spPr>
        <p:txBody>
          <a:bodyPr vert="horz" lIns="91440" rIns="45720" rtlCol="0" anchor="t">
            <a:noAutofit/>
          </a:bodyPr>
          <a:lstStyle/>
          <a:p>
            <a:r>
              <a:rPr lang="es-ES" sz="4400" dirty="0">
                <a:latin typeface="Arial Black" pitchFamily="34" charset="0"/>
              </a:rPr>
              <a:t>METODOLOGÍA</a:t>
            </a:r>
            <a:endParaRPr lang="en-US" sz="4400" dirty="0">
              <a:latin typeface="Arial Black" pitchFamily="34" charset="0"/>
            </a:endParaRPr>
          </a:p>
        </p:txBody>
      </p:sp>
      <p:graphicFrame>
        <p:nvGraphicFramePr>
          <p:cNvPr id="3" name="2 Tabla"/>
          <p:cNvGraphicFramePr>
            <a:graphicFrameLocks noGrp="1"/>
          </p:cNvGraphicFramePr>
          <p:nvPr>
            <p:extLst>
              <p:ext uri="{D42A27DB-BD31-4B8C-83A1-F6EECF244321}">
                <p14:modId xmlns="" xmlns:p14="http://schemas.microsoft.com/office/powerpoint/2010/main" val="2841013930"/>
              </p:ext>
            </p:extLst>
          </p:nvPr>
        </p:nvGraphicFramePr>
        <p:xfrm>
          <a:off x="971600" y="1628800"/>
          <a:ext cx="7388951" cy="4657359"/>
        </p:xfrm>
        <a:graphic>
          <a:graphicData uri="http://schemas.openxmlformats.org/drawingml/2006/table">
            <a:tbl>
              <a:tblPr firstRow="1" bandRow="1">
                <a:tableStyleId>{793D81CF-94F2-401A-BA57-92F5A7B2D0C5}</a:tableStyleId>
              </a:tblPr>
              <a:tblGrid>
                <a:gridCol w="7388951">
                  <a:extLst>
                    <a:ext uri="{9D8B030D-6E8A-4147-A177-3AD203B41FA5}">
                      <a16:colId xmlns="" xmlns:a16="http://schemas.microsoft.com/office/drawing/2014/main" val="20000"/>
                    </a:ext>
                  </a:extLst>
                </a:gridCol>
              </a:tblGrid>
              <a:tr h="729203">
                <a:tc>
                  <a:txBody>
                    <a:bodyPr/>
                    <a:lstStyle/>
                    <a:p>
                      <a:pPr algn="ctr"/>
                      <a:r>
                        <a:rPr lang="es-ES" sz="3700" dirty="0">
                          <a:solidFill>
                            <a:schemeClr val="tx1"/>
                          </a:solidFill>
                        </a:rPr>
                        <a:t>CRITERIOS</a:t>
                      </a:r>
                      <a:r>
                        <a:rPr lang="es-ES" sz="3700" baseline="0" dirty="0">
                          <a:solidFill>
                            <a:schemeClr val="tx1"/>
                          </a:solidFill>
                        </a:rPr>
                        <a:t> DE INCLUSIÓN DE LOS ESTUDIOS</a:t>
                      </a:r>
                      <a:endParaRPr lang="en-US" sz="3700" dirty="0">
                        <a:solidFill>
                          <a:schemeClr val="tx1"/>
                        </a:solidFill>
                      </a:endParaRPr>
                    </a:p>
                  </a:txBody>
                  <a:tcPr marL="90221" marR="90221" marT="60147" marB="60147">
                    <a:noFill/>
                  </a:tcPr>
                </a:tc>
                <a:extLst>
                  <a:ext uri="{0D108BD9-81ED-4DB2-BD59-A6C34878D82A}">
                    <a16:rowId xmlns="" xmlns:a16="http://schemas.microsoft.com/office/drawing/2014/main" val="10000"/>
                  </a:ext>
                </a:extLst>
              </a:tr>
              <a:tr h="1136435">
                <a:tc>
                  <a:txBody>
                    <a:bodyPr/>
                    <a:lstStyle/>
                    <a:p>
                      <a:pPr algn="l"/>
                      <a:r>
                        <a:rPr lang="es-ES" sz="3200" baseline="0" dirty="0"/>
                        <a:t>1) Edad mayor a 18 años.</a:t>
                      </a:r>
                    </a:p>
                  </a:txBody>
                  <a:tcPr marL="90221" marR="90221" marT="60147" marB="60147">
                    <a:noFill/>
                  </a:tcPr>
                </a:tc>
                <a:extLst>
                  <a:ext uri="{0D108BD9-81ED-4DB2-BD59-A6C34878D82A}">
                    <a16:rowId xmlns="" xmlns:a16="http://schemas.microsoft.com/office/drawing/2014/main" val="10001"/>
                  </a:ext>
                </a:extLst>
              </a:tr>
              <a:tr h="1136435">
                <a:tc>
                  <a:txBody>
                    <a:bodyPr/>
                    <a:lstStyle/>
                    <a:p>
                      <a:pPr algn="l"/>
                      <a:r>
                        <a:rPr lang="en-US" sz="3200" dirty="0"/>
                        <a:t>2)</a:t>
                      </a:r>
                      <a:r>
                        <a:rPr lang="en-US" sz="3200" baseline="0" dirty="0"/>
                        <a:t> </a:t>
                      </a:r>
                      <a:r>
                        <a:rPr lang="en-US" sz="3200" baseline="0" dirty="0" err="1"/>
                        <a:t>Período</a:t>
                      </a:r>
                      <a:r>
                        <a:rPr lang="en-US" sz="3200" baseline="0" dirty="0"/>
                        <a:t> de </a:t>
                      </a:r>
                      <a:r>
                        <a:rPr lang="en-US" sz="3200" baseline="0" dirty="0" err="1"/>
                        <a:t>seguimiento</a:t>
                      </a:r>
                      <a:r>
                        <a:rPr lang="en-US" sz="3200" baseline="0" dirty="0"/>
                        <a:t> ≥ a 1 </a:t>
                      </a:r>
                      <a:r>
                        <a:rPr lang="en-US" sz="3200" baseline="0" dirty="0" err="1"/>
                        <a:t>año</a:t>
                      </a:r>
                      <a:r>
                        <a:rPr lang="en-US" sz="3200" baseline="0" dirty="0"/>
                        <a:t>.</a:t>
                      </a:r>
                      <a:endParaRPr lang="en-US" sz="3200" dirty="0"/>
                    </a:p>
                  </a:txBody>
                  <a:tcPr marL="90221" marR="90221" marT="60147" marB="60147">
                    <a:noFill/>
                  </a:tcPr>
                </a:tc>
                <a:extLst>
                  <a:ext uri="{0D108BD9-81ED-4DB2-BD59-A6C34878D82A}">
                    <a16:rowId xmlns="" xmlns:a16="http://schemas.microsoft.com/office/drawing/2014/main" val="10002"/>
                  </a:ext>
                </a:extLst>
              </a:tr>
              <a:tr h="1136435">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arenR" startAt="3"/>
                        <a:tabLst/>
                        <a:defRPr/>
                      </a:pPr>
                      <a:r>
                        <a:rPr lang="en-US" sz="3200" dirty="0" smtClean="0"/>
                        <a:t>Los </a:t>
                      </a:r>
                      <a:r>
                        <a:rPr lang="en-US" sz="3200" dirty="0" err="1" smtClean="0"/>
                        <a:t>estudios</a:t>
                      </a:r>
                      <a:r>
                        <a:rPr lang="en-US" sz="3200" dirty="0" smtClean="0"/>
                        <a:t> que </a:t>
                      </a:r>
                      <a:r>
                        <a:rPr lang="en-US" sz="3200" dirty="0" err="1" smtClean="0"/>
                        <a:t>evaluaron</a:t>
                      </a:r>
                      <a:r>
                        <a:rPr lang="en-US" sz="3200" dirty="0" smtClean="0"/>
                        <a:t> </a:t>
                      </a:r>
                      <a:r>
                        <a:rPr lang="en-US" sz="3200" dirty="0" err="1" smtClean="0"/>
                        <a:t>número</a:t>
                      </a:r>
                      <a:r>
                        <a:rPr lang="en-US" sz="3200" dirty="0" smtClean="0"/>
                        <a:t> </a:t>
                      </a:r>
                      <a:r>
                        <a:rPr lang="en-US" sz="3200" dirty="0"/>
                        <a:t>de </a:t>
                      </a:r>
                      <a:r>
                        <a:rPr lang="en-US" sz="3200" dirty="0" err="1" smtClean="0"/>
                        <a:t>eventos</a:t>
                      </a:r>
                      <a:r>
                        <a:rPr lang="en-US" sz="3200" dirty="0" smtClean="0"/>
                        <a:t> o  </a:t>
                      </a:r>
                      <a:r>
                        <a:rPr lang="en-US" sz="3200" dirty="0"/>
                        <a:t>(RR)</a:t>
                      </a:r>
                    </a:p>
                  </a:txBody>
                  <a:tcPr marL="90221" marR="90221" marT="60147" marB="60147">
                    <a:noFill/>
                  </a:tcPr>
                </a:tc>
                <a:extLst>
                  <a:ext uri="{0D108BD9-81ED-4DB2-BD59-A6C34878D82A}">
                    <a16:rowId xmlns="" xmlns:a16="http://schemas.microsoft.com/office/drawing/2014/main" val="1101728472"/>
                  </a:ext>
                </a:extLst>
              </a:tr>
            </a:tbl>
          </a:graphicData>
        </a:graphic>
      </p:graphicFrame>
    </p:spTree>
    <p:extLst>
      <p:ext uri="{BB962C8B-B14F-4D97-AF65-F5344CB8AC3E}">
        <p14:creationId xmlns="" xmlns:p14="http://schemas.microsoft.com/office/powerpoint/2010/main" val="10610545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668852" cy="1251062"/>
          </a:xfrm>
        </p:spPr>
        <p:txBody>
          <a:bodyPr vert="horz" lIns="91440" rIns="45720" rtlCol="0" anchor="t">
            <a:noAutofit/>
          </a:bodyPr>
          <a:lstStyle/>
          <a:p>
            <a:r>
              <a:rPr lang="es-ES" sz="4400" dirty="0">
                <a:latin typeface="Arial Black" pitchFamily="34" charset="0"/>
              </a:rPr>
              <a:t>METODOLOGÍA</a:t>
            </a:r>
            <a:endParaRPr lang="en-US" sz="4400" dirty="0">
              <a:latin typeface="Arial Black" pitchFamily="34" charset="0"/>
            </a:endParaRPr>
          </a:p>
        </p:txBody>
      </p:sp>
      <p:graphicFrame>
        <p:nvGraphicFramePr>
          <p:cNvPr id="3" name="2 Tabla"/>
          <p:cNvGraphicFramePr>
            <a:graphicFrameLocks noGrp="1"/>
          </p:cNvGraphicFramePr>
          <p:nvPr>
            <p:extLst>
              <p:ext uri="{D42A27DB-BD31-4B8C-83A1-F6EECF244321}">
                <p14:modId xmlns="" xmlns:p14="http://schemas.microsoft.com/office/powerpoint/2010/main" val="1450806068"/>
              </p:ext>
            </p:extLst>
          </p:nvPr>
        </p:nvGraphicFramePr>
        <p:xfrm>
          <a:off x="1463713" y="1844824"/>
          <a:ext cx="6432599" cy="4397940"/>
        </p:xfrm>
        <a:graphic>
          <a:graphicData uri="http://schemas.openxmlformats.org/drawingml/2006/table">
            <a:tbl>
              <a:tblPr firstRow="1" bandRow="1">
                <a:tableStyleId>{793D81CF-94F2-401A-BA57-92F5A7B2D0C5}</a:tableStyleId>
              </a:tblPr>
              <a:tblGrid>
                <a:gridCol w="6432599">
                  <a:extLst>
                    <a:ext uri="{9D8B030D-6E8A-4147-A177-3AD203B41FA5}">
                      <a16:colId xmlns="" xmlns:a16="http://schemas.microsoft.com/office/drawing/2014/main" val="20000"/>
                    </a:ext>
                  </a:extLst>
                </a:gridCol>
              </a:tblGrid>
              <a:tr h="634822">
                <a:tc>
                  <a:txBody>
                    <a:bodyPr/>
                    <a:lstStyle/>
                    <a:p>
                      <a:pPr algn="ctr"/>
                      <a:r>
                        <a:rPr lang="es-ES" sz="3200" dirty="0">
                          <a:solidFill>
                            <a:schemeClr val="tx1"/>
                          </a:solidFill>
                        </a:rPr>
                        <a:t>CRITERIOS</a:t>
                      </a:r>
                      <a:r>
                        <a:rPr lang="es-ES" sz="3200" baseline="0" dirty="0">
                          <a:solidFill>
                            <a:schemeClr val="tx1"/>
                          </a:solidFill>
                        </a:rPr>
                        <a:t> DE EXCLUSIÓN DE LOS ESTUDIOS</a:t>
                      </a:r>
                      <a:endParaRPr lang="en-US" sz="3200" dirty="0">
                        <a:solidFill>
                          <a:schemeClr val="tx1"/>
                        </a:solidFill>
                      </a:endParaRPr>
                    </a:p>
                  </a:txBody>
                  <a:tcPr marL="78543" marR="78543" marT="52362" marB="52362">
                    <a:noFill/>
                  </a:tcPr>
                </a:tc>
                <a:extLst>
                  <a:ext uri="{0D108BD9-81ED-4DB2-BD59-A6C34878D82A}">
                    <a16:rowId xmlns="" xmlns:a16="http://schemas.microsoft.com/office/drawing/2014/main" val="10000"/>
                  </a:ext>
                </a:extLst>
              </a:tr>
              <a:tr h="989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700" baseline="0" dirty="0">
                          <a:solidFill>
                            <a:schemeClr val="tx1"/>
                          </a:solidFill>
                        </a:rPr>
                        <a:t>1) </a:t>
                      </a:r>
                      <a:r>
                        <a:rPr lang="en-US" sz="2800" dirty="0" err="1">
                          <a:solidFill>
                            <a:schemeClr val="tx1"/>
                          </a:solidFill>
                        </a:rPr>
                        <a:t>Accidente</a:t>
                      </a:r>
                      <a:r>
                        <a:rPr lang="en-US" sz="2800" dirty="0">
                          <a:solidFill>
                            <a:schemeClr val="tx1"/>
                          </a:solidFill>
                        </a:rPr>
                        <a:t> Cerebrovascular </a:t>
                      </a:r>
                      <a:r>
                        <a:rPr lang="en-US" sz="2800" dirty="0" err="1">
                          <a:solidFill>
                            <a:schemeClr val="tx1"/>
                          </a:solidFill>
                        </a:rPr>
                        <a:t>Agudo</a:t>
                      </a:r>
                      <a:endParaRPr lang="en-US" sz="2800" dirty="0">
                        <a:solidFill>
                          <a:schemeClr val="tx1"/>
                        </a:solidFill>
                      </a:endParaRPr>
                    </a:p>
                  </a:txBody>
                  <a:tcPr marL="78543" marR="78543" marT="52362" marB="52362">
                    <a:noFill/>
                  </a:tcPr>
                </a:tc>
                <a:extLst>
                  <a:ext uri="{0D108BD9-81ED-4DB2-BD59-A6C34878D82A}">
                    <a16:rowId xmlns="" xmlns:a16="http://schemas.microsoft.com/office/drawing/2014/main" val="10001"/>
                  </a:ext>
                </a:extLst>
              </a:tr>
              <a:tr h="989346">
                <a:tc>
                  <a:txBody>
                    <a:bodyPr/>
                    <a:lstStyle/>
                    <a:p>
                      <a:pPr algn="l"/>
                      <a:r>
                        <a:rPr lang="en-US" sz="2700" dirty="0"/>
                        <a:t>2) </a:t>
                      </a:r>
                      <a:r>
                        <a:rPr lang="en-US" sz="2700" baseline="0" dirty="0" err="1"/>
                        <a:t>Enfermedad</a:t>
                      </a:r>
                      <a:r>
                        <a:rPr lang="en-US" sz="2700" baseline="0" dirty="0"/>
                        <a:t> Renal </a:t>
                      </a:r>
                      <a:r>
                        <a:rPr lang="en-US" sz="2700" baseline="0" dirty="0" err="1"/>
                        <a:t>Crónica</a:t>
                      </a:r>
                      <a:r>
                        <a:rPr lang="en-US" sz="2700" dirty="0"/>
                        <a:t>.</a:t>
                      </a:r>
                    </a:p>
                  </a:txBody>
                  <a:tcPr marL="78543" marR="78543" marT="52362" marB="52362">
                    <a:noFill/>
                  </a:tcPr>
                </a:tc>
                <a:extLst>
                  <a:ext uri="{0D108BD9-81ED-4DB2-BD59-A6C34878D82A}">
                    <a16:rowId xmlns="" xmlns:a16="http://schemas.microsoft.com/office/drawing/2014/main" val="10002"/>
                  </a:ext>
                </a:extLst>
              </a:tr>
              <a:tr h="989346">
                <a:tc>
                  <a:txBody>
                    <a:bodyPr/>
                    <a:lstStyle/>
                    <a:p>
                      <a:pPr algn="l"/>
                      <a:r>
                        <a:rPr lang="en-US" sz="2700" dirty="0"/>
                        <a:t>3) </a:t>
                      </a:r>
                      <a:r>
                        <a:rPr lang="en-US" sz="2700" dirty="0" err="1"/>
                        <a:t>Estudios</a:t>
                      </a:r>
                      <a:r>
                        <a:rPr lang="en-US" sz="2700" dirty="0"/>
                        <a:t> con un </a:t>
                      </a:r>
                      <a:r>
                        <a:rPr lang="en-US" sz="2700" dirty="0" err="1"/>
                        <a:t>diseño</a:t>
                      </a:r>
                      <a:r>
                        <a:rPr lang="en-US" sz="2700" dirty="0"/>
                        <a:t> de </a:t>
                      </a:r>
                      <a:r>
                        <a:rPr lang="en-US" sz="2700" dirty="0" err="1"/>
                        <a:t>sección</a:t>
                      </a:r>
                      <a:r>
                        <a:rPr lang="en-US" sz="2700" dirty="0"/>
                        <a:t> transversal, </a:t>
                      </a:r>
                      <a:r>
                        <a:rPr lang="en-US" sz="2700" dirty="0" err="1"/>
                        <a:t>cohortes</a:t>
                      </a:r>
                      <a:r>
                        <a:rPr lang="en-US" sz="2700" dirty="0"/>
                        <a:t> </a:t>
                      </a:r>
                      <a:r>
                        <a:rPr lang="en-US" sz="2700" dirty="0" err="1"/>
                        <a:t>duplicados</a:t>
                      </a:r>
                      <a:r>
                        <a:rPr lang="en-US" sz="2700" dirty="0"/>
                        <a:t>, sin un </a:t>
                      </a:r>
                      <a:r>
                        <a:rPr lang="en-US" sz="2700" dirty="0" err="1"/>
                        <a:t>grupo</a:t>
                      </a:r>
                      <a:r>
                        <a:rPr lang="en-US" sz="2700" dirty="0"/>
                        <a:t> control, o en un </a:t>
                      </a:r>
                      <a:r>
                        <a:rPr lang="en-US" sz="2700" dirty="0" err="1"/>
                        <a:t>formato</a:t>
                      </a:r>
                      <a:r>
                        <a:rPr lang="en-US" sz="2700" dirty="0"/>
                        <a:t> </a:t>
                      </a:r>
                      <a:r>
                        <a:rPr lang="en-US" sz="2700" dirty="0" err="1" smtClean="0"/>
                        <a:t>abstracto</a:t>
                      </a:r>
                      <a:r>
                        <a:rPr lang="en-US" sz="2700" dirty="0" smtClean="0"/>
                        <a:t>.</a:t>
                      </a:r>
                      <a:endParaRPr lang="en-US" sz="2700" dirty="0"/>
                    </a:p>
                  </a:txBody>
                  <a:tcPr marL="78543" marR="78543" marT="52362" marB="52362">
                    <a:noFill/>
                  </a:tcP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69622" y="260648"/>
            <a:ext cx="6858000" cy="1080120"/>
          </a:xfrm>
        </p:spPr>
        <p:txBody>
          <a:bodyPr>
            <a:noAutofit/>
          </a:bodyPr>
          <a:lstStyle/>
          <a:p>
            <a:pPr algn="ctr"/>
            <a:r>
              <a:rPr lang="es-ES" sz="4000" dirty="0">
                <a:latin typeface="Arial Black" pitchFamily="34" charset="0"/>
              </a:rPr>
              <a:t>METODOLOGÍA</a:t>
            </a:r>
            <a:r>
              <a:rPr lang="es-ES" sz="3600" dirty="0">
                <a:latin typeface="Arial Black" pitchFamily="34" charset="0"/>
              </a:rPr>
              <a:t/>
            </a:r>
            <a:br>
              <a:rPr lang="es-ES" sz="3600" dirty="0">
                <a:latin typeface="Arial Black" pitchFamily="34" charset="0"/>
              </a:rPr>
            </a:br>
            <a:r>
              <a:rPr lang="es-ES" sz="2400" dirty="0">
                <a:latin typeface="Arial Black" pitchFamily="34" charset="0"/>
              </a:rPr>
              <a:t>(Puntos Finales Primarios y de Seguridad)</a:t>
            </a:r>
            <a:endParaRPr lang="en-US" sz="3200" dirty="0">
              <a:latin typeface="Arial Black" pitchFamily="34" charset="0"/>
            </a:endParaRPr>
          </a:p>
        </p:txBody>
      </p:sp>
      <p:graphicFrame>
        <p:nvGraphicFramePr>
          <p:cNvPr id="6" name="4 Marcador de contenido"/>
          <p:cNvGraphicFramePr>
            <a:graphicFrameLocks/>
          </p:cNvGraphicFramePr>
          <p:nvPr>
            <p:extLst>
              <p:ext uri="{D42A27DB-BD31-4B8C-83A1-F6EECF244321}">
                <p14:modId xmlns="" xmlns:p14="http://schemas.microsoft.com/office/powerpoint/2010/main" val="3468220763"/>
              </p:ext>
            </p:extLst>
          </p:nvPr>
        </p:nvGraphicFramePr>
        <p:xfrm>
          <a:off x="2087724" y="1772816"/>
          <a:ext cx="60486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rIns="45720" rtlCol="0" anchor="t">
            <a:noAutofit/>
          </a:bodyPr>
          <a:lstStyle/>
          <a:p>
            <a:r>
              <a:rPr lang="es-ES" sz="4400" dirty="0">
                <a:latin typeface="Arial Black" pitchFamily="34" charset="0"/>
              </a:rPr>
              <a:t>METODOLOGÍA</a:t>
            </a:r>
            <a:br>
              <a:rPr lang="es-ES" sz="4400" dirty="0">
                <a:latin typeface="Arial Black" pitchFamily="34" charset="0"/>
              </a:rPr>
            </a:br>
            <a:r>
              <a:rPr lang="es-ES" sz="2800" dirty="0">
                <a:latin typeface="Arial Black" pitchFamily="34" charset="0"/>
              </a:rPr>
              <a:t>(Análisis estadísticos)</a:t>
            </a:r>
            <a:endParaRPr lang="en-US" sz="4400" dirty="0">
              <a:latin typeface="Arial Black" pitchFamily="34" charset="0"/>
            </a:endParaRPr>
          </a:p>
        </p:txBody>
      </p:sp>
      <p:graphicFrame>
        <p:nvGraphicFramePr>
          <p:cNvPr id="3" name="4 Marcador de contenido"/>
          <p:cNvGraphicFramePr>
            <a:graphicFrameLocks/>
          </p:cNvGraphicFramePr>
          <p:nvPr>
            <p:extLst>
              <p:ext uri="{D42A27DB-BD31-4B8C-83A1-F6EECF244321}">
                <p14:modId xmlns="" xmlns:p14="http://schemas.microsoft.com/office/powerpoint/2010/main" val="3103839102"/>
              </p:ext>
            </p:extLst>
          </p:nvPr>
        </p:nvGraphicFramePr>
        <p:xfrm>
          <a:off x="474654" y="1700808"/>
          <a:ext cx="8309814"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dirty="0"/>
          </a:p>
        </p:txBody>
      </p:sp>
      <p:pic>
        <p:nvPicPr>
          <p:cNvPr id="5" name="Picture 4">
            <a:extLst>
              <a:ext uri="{FF2B5EF4-FFF2-40B4-BE49-F238E27FC236}">
                <a16:creationId xmlns="" xmlns:a16="http://schemas.microsoft.com/office/drawing/2014/main" id="{6F7DAFC5-1339-834A-93DA-F75CF45B6E9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1550" y="116632"/>
            <a:ext cx="8100900" cy="6624736"/>
          </a:xfrm>
          <a:prstGeom prst="rect">
            <a:avLst/>
          </a:prstGeom>
        </p:spPr>
      </p:pic>
    </p:spTree>
    <p:extLst>
      <p:ext uri="{BB962C8B-B14F-4D97-AF65-F5344CB8AC3E}">
        <p14:creationId xmlns="" xmlns:p14="http://schemas.microsoft.com/office/powerpoint/2010/main" val="1192615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25446" y="232323"/>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effectLst>
                  <a:outerShdw blurRad="50800" dist="39000" dir="5460000" algn="tl">
                    <a:srgbClr val="000000">
                      <a:alpha val="38000"/>
                    </a:srgbClr>
                  </a:outerShdw>
                </a:effectLst>
                <a:latin typeface="Berlin Sans FB Demi" pitchFamily="34" charset="0"/>
              </a:rPr>
              <a:t>OBJETIVO DEL ESTUDIO</a:t>
            </a:r>
            <a:endParaRPr lang="es-ES" sz="4400" b="1" dirty="0">
              <a:ln w="11430"/>
              <a:effectLst>
                <a:outerShdw blurRad="50800" dist="39000" dir="5460000" algn="tl">
                  <a:srgbClr val="000000">
                    <a:alpha val="38000"/>
                  </a:srgbClr>
                </a:outerShdw>
              </a:effectLst>
              <a:latin typeface="Berlin Sans FB Demi" pitchFamily="34" charset="0"/>
            </a:endParaRPr>
          </a:p>
        </p:txBody>
      </p:sp>
      <p:sp>
        <p:nvSpPr>
          <p:cNvPr id="5" name="4 Rectángulo"/>
          <p:cNvSpPr/>
          <p:nvPr/>
        </p:nvSpPr>
        <p:spPr>
          <a:xfrm>
            <a:off x="395536" y="1273984"/>
            <a:ext cx="8280920" cy="2308324"/>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dirty="0" smtClean="0">
                <a:solidFill>
                  <a:schemeClr val="tx1"/>
                </a:solidFill>
                <a:latin typeface="Arial" pitchFamily="34" charset="0"/>
                <a:cs typeface="Arial" pitchFamily="34" charset="0"/>
              </a:rPr>
              <a:t>Evaluar </a:t>
            </a:r>
            <a:r>
              <a:rPr lang="es-VE" sz="2400" dirty="0">
                <a:solidFill>
                  <a:schemeClr val="tx1"/>
                </a:solidFill>
                <a:latin typeface="Arial" pitchFamily="34" charset="0"/>
                <a:cs typeface="Arial" pitchFamily="34" charset="0"/>
              </a:rPr>
              <a:t>la relación entre la carga de </a:t>
            </a:r>
            <a:r>
              <a:rPr lang="es-VE" sz="2400" dirty="0" err="1" smtClean="0">
                <a:solidFill>
                  <a:schemeClr val="tx1"/>
                </a:solidFill>
                <a:latin typeface="Arial" pitchFamily="34" charset="0"/>
                <a:cs typeface="Arial" pitchFamily="34" charset="0"/>
              </a:rPr>
              <a:t>taquiarritmias</a:t>
            </a:r>
            <a:r>
              <a:rPr lang="es-VE" sz="2400" dirty="0" smtClean="0">
                <a:solidFill>
                  <a:schemeClr val="tx1"/>
                </a:solidFill>
                <a:latin typeface="Arial" pitchFamily="34" charset="0"/>
                <a:cs typeface="Arial" pitchFamily="34" charset="0"/>
              </a:rPr>
              <a:t> auriculares (AT) y/o FA </a:t>
            </a:r>
            <a:r>
              <a:rPr lang="es-VE" sz="2400" dirty="0">
                <a:solidFill>
                  <a:schemeClr val="tx1"/>
                </a:solidFill>
                <a:latin typeface="Arial" pitchFamily="34" charset="0"/>
                <a:cs typeface="Arial" pitchFamily="34" charset="0"/>
              </a:rPr>
              <a:t>a largo plazo y los eventos </a:t>
            </a:r>
            <a:r>
              <a:rPr lang="es-VE" sz="2400" dirty="0" err="1" smtClean="0">
                <a:solidFill>
                  <a:schemeClr val="tx1"/>
                </a:solidFill>
                <a:latin typeface="Arial" pitchFamily="34" charset="0"/>
                <a:cs typeface="Arial" pitchFamily="34" charset="0"/>
              </a:rPr>
              <a:t>tromboembólicos</a:t>
            </a:r>
            <a:r>
              <a:rPr lang="es-VE" sz="2400" dirty="0" smtClean="0">
                <a:solidFill>
                  <a:schemeClr val="tx1"/>
                </a:solidFill>
                <a:latin typeface="Arial" pitchFamily="34" charset="0"/>
                <a:cs typeface="Arial" pitchFamily="34" charset="0"/>
              </a:rPr>
              <a:t> </a:t>
            </a:r>
            <a:r>
              <a:rPr lang="es-VE" sz="2400" dirty="0">
                <a:solidFill>
                  <a:schemeClr val="tx1"/>
                </a:solidFill>
                <a:latin typeface="Arial" pitchFamily="34" charset="0"/>
                <a:cs typeface="Arial" pitchFamily="34" charset="0"/>
              </a:rPr>
              <a:t>entre pacientes con factores de riesgo de accidente cerebrovascular que ya habían sido programados para marcapasos, DAI o terapia de </a:t>
            </a:r>
            <a:r>
              <a:rPr lang="es-VE" sz="2400" dirty="0" err="1">
                <a:solidFill>
                  <a:schemeClr val="tx1"/>
                </a:solidFill>
                <a:latin typeface="Arial" pitchFamily="34" charset="0"/>
                <a:cs typeface="Arial" pitchFamily="34" charset="0"/>
              </a:rPr>
              <a:t>resincronización</a:t>
            </a:r>
            <a:r>
              <a:rPr lang="es-VE" sz="2400" dirty="0">
                <a:solidFill>
                  <a:schemeClr val="tx1"/>
                </a:solidFill>
                <a:latin typeface="Arial" pitchFamily="34" charset="0"/>
                <a:cs typeface="Arial" pitchFamily="34" charset="0"/>
              </a:rPr>
              <a:t> </a:t>
            </a:r>
            <a:r>
              <a:rPr lang="es-VE" sz="2400" dirty="0" smtClean="0">
                <a:solidFill>
                  <a:schemeClr val="tx1"/>
                </a:solidFill>
                <a:latin typeface="Arial" pitchFamily="34" charset="0"/>
                <a:cs typeface="Arial" pitchFamily="34" charset="0"/>
              </a:rPr>
              <a:t>cardíaca.</a:t>
            </a:r>
          </a:p>
        </p:txBody>
      </p:sp>
      <p:sp>
        <p:nvSpPr>
          <p:cNvPr id="6" name="5 Rectángulo"/>
          <p:cNvSpPr/>
          <p:nvPr/>
        </p:nvSpPr>
        <p:spPr>
          <a:xfrm>
            <a:off x="467544" y="3933056"/>
            <a:ext cx="8208912" cy="156966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s-VE" sz="2400" dirty="0" smtClean="0">
                <a:solidFill>
                  <a:schemeClr val="tx1"/>
                </a:solidFill>
                <a:latin typeface="Arial" pitchFamily="34" charset="0"/>
                <a:cs typeface="Arial" pitchFamily="34" charset="0"/>
              </a:rPr>
              <a:t>La hipótesis es que </a:t>
            </a:r>
            <a:r>
              <a:rPr lang="es-VE" sz="2400" dirty="0">
                <a:solidFill>
                  <a:schemeClr val="tx1"/>
                </a:solidFill>
                <a:latin typeface="Arial" pitchFamily="34" charset="0"/>
                <a:cs typeface="Arial" pitchFamily="34" charset="0"/>
              </a:rPr>
              <a:t>una mayor carga de TA / FA se </a:t>
            </a:r>
            <a:r>
              <a:rPr lang="es-VE" sz="2400" dirty="0" smtClean="0">
                <a:solidFill>
                  <a:schemeClr val="tx1"/>
                </a:solidFill>
                <a:latin typeface="Arial" pitchFamily="34" charset="0"/>
                <a:cs typeface="Arial" pitchFamily="34" charset="0"/>
              </a:rPr>
              <a:t>asociarían </a:t>
            </a:r>
            <a:r>
              <a:rPr lang="es-VE" sz="2400" dirty="0">
                <a:solidFill>
                  <a:schemeClr val="tx1"/>
                </a:solidFill>
                <a:latin typeface="Arial" pitchFamily="34" charset="0"/>
                <a:cs typeface="Arial" pitchFamily="34" charset="0"/>
              </a:rPr>
              <a:t>independientemente con un aumento del riesgo de </a:t>
            </a:r>
            <a:r>
              <a:rPr lang="es-VE" sz="2400" dirty="0" smtClean="0">
                <a:solidFill>
                  <a:schemeClr val="tx1"/>
                </a:solidFill>
                <a:latin typeface="Arial" pitchFamily="34" charset="0"/>
                <a:cs typeface="Arial" pitchFamily="34" charset="0"/>
              </a:rPr>
              <a:t>ACV; </a:t>
            </a:r>
            <a:r>
              <a:rPr lang="es-VE" sz="2400" dirty="0">
                <a:solidFill>
                  <a:schemeClr val="tx1"/>
                </a:solidFill>
                <a:latin typeface="Arial" pitchFamily="34" charset="0"/>
                <a:cs typeface="Arial" pitchFamily="34" charset="0"/>
              </a:rPr>
              <a:t>después de ajustarlo a tratamiento anticoagulante y factores de riesgo</a:t>
            </a:r>
            <a:r>
              <a:rPr lang="es-VE" sz="2400" dirty="0" smtClean="0">
                <a:solidFill>
                  <a:schemeClr val="tx1"/>
                </a:solidFill>
                <a:latin typeface="Arial" pitchFamily="34" charset="0"/>
                <a:cs typeface="Arial" pitchFamily="34" charset="0"/>
              </a:rPr>
              <a:t>.</a:t>
            </a:r>
            <a:endParaRPr lang="es-VE"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016425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US"/>
          </a:p>
        </p:txBody>
      </p:sp>
      <p:pic>
        <p:nvPicPr>
          <p:cNvPr id="4" name="Imagen 3"/>
          <p:cNvPicPr>
            <a:picLocks noChangeAspect="1"/>
          </p:cNvPicPr>
          <p:nvPr/>
        </p:nvPicPr>
        <p:blipFill rotWithShape="1">
          <a:blip r:embed="rId3" cstate="print"/>
          <a:srcRect l="30630" t="28344" r="30630" b="60064"/>
          <a:stretch/>
        </p:blipFill>
        <p:spPr>
          <a:xfrm>
            <a:off x="521550" y="8508"/>
            <a:ext cx="8100900" cy="1260252"/>
          </a:xfrm>
          <a:prstGeom prst="rect">
            <a:avLst/>
          </a:prstGeom>
        </p:spPr>
      </p:pic>
      <p:pic>
        <p:nvPicPr>
          <p:cNvPr id="5" name="图片 8" descr="Fig 5. All-cause death (adjusted).eps.tif"/>
          <p:cNvPicPr/>
          <p:nvPr/>
        </p:nvPicPr>
        <p:blipFill>
          <a:blip r:embed="rId4" cstate="print"/>
          <a:stretch>
            <a:fillRect/>
          </a:stretch>
        </p:blipFill>
        <p:spPr>
          <a:xfrm>
            <a:off x="690482" y="1268760"/>
            <a:ext cx="7931968" cy="4752528"/>
          </a:xfrm>
          <a:prstGeom prst="rect">
            <a:avLst/>
          </a:prstGeom>
        </p:spPr>
      </p:pic>
    </p:spTree>
    <p:extLst>
      <p:ext uri="{BB962C8B-B14F-4D97-AF65-F5344CB8AC3E}">
        <p14:creationId xmlns="" xmlns:p14="http://schemas.microsoft.com/office/powerpoint/2010/main" val="178210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srcRect l="26203" t="30313" r="33950" b="63781"/>
          <a:stretch/>
        </p:blipFill>
        <p:spPr>
          <a:xfrm>
            <a:off x="1871700" y="1548705"/>
            <a:ext cx="5238582" cy="432048"/>
          </a:xfrm>
          <a:prstGeom prst="rect">
            <a:avLst/>
          </a:prstGeom>
        </p:spPr>
      </p:pic>
      <p:pic>
        <p:nvPicPr>
          <p:cNvPr id="5" name="图片 5" descr="Fig 10. Funnel plot for stroke and stroke death (unadjusted).eps.tif"/>
          <p:cNvPicPr/>
          <p:nvPr/>
        </p:nvPicPr>
        <p:blipFill>
          <a:blip r:embed="rId4" cstate="print"/>
          <a:stretch>
            <a:fillRect/>
          </a:stretch>
        </p:blipFill>
        <p:spPr>
          <a:xfrm>
            <a:off x="1895545" y="2204864"/>
            <a:ext cx="5214737" cy="4464496"/>
          </a:xfrm>
          <a:prstGeom prst="rect">
            <a:avLst/>
          </a:prstGeom>
        </p:spPr>
      </p:pic>
    </p:spTree>
    <p:extLst>
      <p:ext uri="{BB962C8B-B14F-4D97-AF65-F5344CB8AC3E}">
        <p14:creationId xmlns="" xmlns:p14="http://schemas.microsoft.com/office/powerpoint/2010/main" val="1699867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srcRect l="23988" t="27194" r="29524" b="67165"/>
          <a:stretch/>
        </p:blipFill>
        <p:spPr>
          <a:xfrm>
            <a:off x="1601670" y="1628800"/>
            <a:ext cx="6048672" cy="559910"/>
          </a:xfrm>
          <a:prstGeom prst="rect">
            <a:avLst/>
          </a:prstGeom>
        </p:spPr>
      </p:pic>
      <p:pic>
        <p:nvPicPr>
          <p:cNvPr id="5" name="图片 6" descr="Fig 11. Funnel plot for all-cause death (unadjusted).eps.tif"/>
          <p:cNvPicPr/>
          <p:nvPr/>
        </p:nvPicPr>
        <p:blipFill>
          <a:blip r:embed="rId4" cstate="print"/>
          <a:stretch>
            <a:fillRect/>
          </a:stretch>
        </p:blipFill>
        <p:spPr>
          <a:xfrm>
            <a:off x="1576300" y="2420888"/>
            <a:ext cx="6074042" cy="4032448"/>
          </a:xfrm>
          <a:prstGeom prst="rect">
            <a:avLst/>
          </a:prstGeom>
        </p:spPr>
      </p:pic>
    </p:spTree>
    <p:extLst>
      <p:ext uri="{BB962C8B-B14F-4D97-AF65-F5344CB8AC3E}">
        <p14:creationId xmlns="" xmlns:p14="http://schemas.microsoft.com/office/powerpoint/2010/main" val="28601822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668852" cy="1251062"/>
          </a:xfrm>
        </p:spPr>
        <p:txBody>
          <a:bodyPr vert="horz" lIns="91440" rIns="45720" rtlCol="0" anchor="t">
            <a:noAutofit/>
          </a:bodyPr>
          <a:lstStyle/>
          <a:p>
            <a:r>
              <a:rPr lang="es-ES" sz="4400" dirty="0">
                <a:latin typeface="Arial Black" pitchFamily="34" charset="0"/>
              </a:rPr>
              <a:t>CONCLUSIÓN</a:t>
            </a:r>
            <a:endParaRPr lang="en-US" sz="4400" dirty="0">
              <a:latin typeface="Arial Black" pitchFamily="34" charset="0"/>
            </a:endParaRPr>
          </a:p>
        </p:txBody>
      </p:sp>
      <p:graphicFrame>
        <p:nvGraphicFramePr>
          <p:cNvPr id="4" name="4 Marcador de contenido"/>
          <p:cNvGraphicFramePr>
            <a:graphicFrameLocks/>
          </p:cNvGraphicFramePr>
          <p:nvPr>
            <p:extLst>
              <p:ext uri="{D42A27DB-BD31-4B8C-83A1-F6EECF244321}">
                <p14:modId xmlns="" xmlns:p14="http://schemas.microsoft.com/office/powerpoint/2010/main" val="4245185676"/>
              </p:ext>
            </p:extLst>
          </p:nvPr>
        </p:nvGraphicFramePr>
        <p:xfrm>
          <a:off x="521550" y="1499236"/>
          <a:ext cx="8100900" cy="457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31577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77738"/>
            <a:ext cx="7668852" cy="1251062"/>
          </a:xfrm>
        </p:spPr>
        <p:txBody>
          <a:bodyPr vert="horz" lIns="91440" rIns="45720" rtlCol="0" anchor="t">
            <a:noAutofit/>
          </a:bodyPr>
          <a:lstStyle/>
          <a:p>
            <a:r>
              <a:rPr lang="es-ES" sz="4400" dirty="0">
                <a:latin typeface="Arial Black" pitchFamily="34" charset="0"/>
              </a:rPr>
              <a:t>APORTE DEL GRUPO</a:t>
            </a:r>
            <a:endParaRPr lang="en-US" sz="4400" dirty="0">
              <a:latin typeface="Arial Black" pitchFamily="34" charset="0"/>
            </a:endParaRPr>
          </a:p>
        </p:txBody>
      </p:sp>
      <p:graphicFrame>
        <p:nvGraphicFramePr>
          <p:cNvPr id="3" name="4 Marcador de contenido"/>
          <p:cNvGraphicFramePr>
            <a:graphicFrameLocks/>
          </p:cNvGraphicFramePr>
          <p:nvPr>
            <p:extLst>
              <p:ext uri="{D42A27DB-BD31-4B8C-83A1-F6EECF244321}">
                <p14:modId xmlns="" xmlns:p14="http://schemas.microsoft.com/office/powerpoint/2010/main" val="2543336654"/>
              </p:ext>
            </p:extLst>
          </p:nvPr>
        </p:nvGraphicFramePr>
        <p:xfrm>
          <a:off x="1493658" y="1628800"/>
          <a:ext cx="6210690"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 xmlns:p14="http://schemas.microsoft.com/office/powerpoint/2010/main" val="3767108244"/>
              </p:ext>
            </p:extLst>
          </p:nvPr>
        </p:nvGraphicFramePr>
        <p:xfrm>
          <a:off x="1277634" y="1412776"/>
          <a:ext cx="6534726" cy="48965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77738"/>
            <a:ext cx="7668852" cy="1251062"/>
          </a:xfrm>
        </p:spPr>
        <p:txBody>
          <a:bodyPr vert="horz" lIns="91440" rIns="45720" rtlCol="0" anchor="t">
            <a:noAutofit/>
          </a:bodyPr>
          <a:lstStyle/>
          <a:p>
            <a:r>
              <a:rPr lang="es-ES" sz="4400" dirty="0" smtClean="0">
                <a:latin typeface="Arial Black" pitchFamily="34" charset="0"/>
              </a:rPr>
              <a:t>APORTES </a:t>
            </a:r>
            <a:r>
              <a:rPr lang="es-ES" sz="4400" dirty="0">
                <a:latin typeface="Arial Black" pitchFamily="34" charset="0"/>
              </a:rPr>
              <a:t>DEL GRUPO</a:t>
            </a:r>
            <a:endParaRPr lang="en-US" sz="4400" dirty="0">
              <a:latin typeface="Arial Black" pitchFamily="34" charset="0"/>
            </a:endParaRPr>
          </a:p>
        </p:txBody>
      </p:sp>
      <p:graphicFrame>
        <p:nvGraphicFramePr>
          <p:cNvPr id="3" name="4 Marcador de contenido"/>
          <p:cNvGraphicFramePr>
            <a:graphicFrameLocks/>
          </p:cNvGraphicFramePr>
          <p:nvPr>
            <p:extLst>
              <p:ext uri="{D42A27DB-BD31-4B8C-83A1-F6EECF244321}">
                <p14:modId xmlns="" xmlns:p14="http://schemas.microsoft.com/office/powerpoint/2010/main" val="2543336654"/>
              </p:ext>
            </p:extLst>
          </p:nvPr>
        </p:nvGraphicFramePr>
        <p:xfrm>
          <a:off x="1493658" y="1628800"/>
          <a:ext cx="6210690"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 xmlns:p14="http://schemas.microsoft.com/office/powerpoint/2010/main" val="1251175397"/>
              </p:ext>
            </p:extLst>
          </p:nvPr>
        </p:nvGraphicFramePr>
        <p:xfrm>
          <a:off x="1277634" y="1628801"/>
          <a:ext cx="6906090" cy="4797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3696521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0"/>
            <a:ext cx="7884876" cy="1438570"/>
          </a:xfrm>
        </p:spPr>
        <p:txBody>
          <a:bodyPr/>
          <a:lstStyle/>
          <a:p>
            <a:r>
              <a:rPr lang="es-US" sz="2000" dirty="0" smtClean="0">
                <a:latin typeface="Arial Black" pitchFamily="34" charset="0"/>
              </a:rPr>
              <a:t>INTERROGANTES PLANTEADAS EN EL METAANÁLISIS RELACIONADAS A ASPECTOS QUE SIGUEN SIN ABORDARSE.</a:t>
            </a:r>
            <a:endParaRPr lang="es-US" sz="2000" dirty="0">
              <a:latin typeface="Arial Black" pitchFamily="34" charset="0"/>
            </a:endParaRPr>
          </a:p>
        </p:txBody>
      </p:sp>
      <p:sp>
        <p:nvSpPr>
          <p:cNvPr id="4" name="Rectángulo redondeado 3"/>
          <p:cNvSpPr/>
          <p:nvPr/>
        </p:nvSpPr>
        <p:spPr>
          <a:xfrm>
            <a:off x="845586" y="1375182"/>
            <a:ext cx="7344816"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2400" b="1" dirty="0">
                <a:solidFill>
                  <a:schemeClr val="tx1"/>
                </a:solidFill>
              </a:rPr>
              <a:t>¿Cuál es </a:t>
            </a:r>
            <a:r>
              <a:rPr lang="es-US" sz="2400" b="1" dirty="0" smtClean="0">
                <a:solidFill>
                  <a:schemeClr val="tx1"/>
                </a:solidFill>
              </a:rPr>
              <a:t>el valor </a:t>
            </a:r>
            <a:r>
              <a:rPr lang="es-US" sz="2400" b="1" dirty="0">
                <a:solidFill>
                  <a:schemeClr val="tx1"/>
                </a:solidFill>
              </a:rPr>
              <a:t>umbral de </a:t>
            </a:r>
            <a:r>
              <a:rPr lang="es-US" sz="2400" b="1" dirty="0" smtClean="0">
                <a:solidFill>
                  <a:schemeClr val="tx1"/>
                </a:solidFill>
              </a:rPr>
              <a:t>los CAPs </a:t>
            </a:r>
            <a:r>
              <a:rPr lang="es-US" sz="2400" b="1" dirty="0">
                <a:solidFill>
                  <a:schemeClr val="tx1"/>
                </a:solidFill>
              </a:rPr>
              <a:t>en la predicción de resultados adversos </a:t>
            </a:r>
            <a:r>
              <a:rPr lang="es-US" sz="2400" b="1" dirty="0" smtClean="0">
                <a:solidFill>
                  <a:schemeClr val="tx1"/>
                </a:solidFill>
              </a:rPr>
              <a:t>y cuáles </a:t>
            </a:r>
            <a:r>
              <a:rPr lang="es-US" sz="2400" b="1" dirty="0">
                <a:solidFill>
                  <a:schemeClr val="tx1"/>
                </a:solidFill>
              </a:rPr>
              <a:t>son los factores de </a:t>
            </a:r>
            <a:r>
              <a:rPr lang="es-US" sz="2400" b="1" dirty="0" smtClean="0">
                <a:solidFill>
                  <a:schemeClr val="tx1"/>
                </a:solidFill>
              </a:rPr>
              <a:t>riesgo CV que tienen relación </a:t>
            </a:r>
            <a:r>
              <a:rPr lang="es-US" sz="2400" b="1" dirty="0">
                <a:solidFill>
                  <a:schemeClr val="tx1"/>
                </a:solidFill>
              </a:rPr>
              <a:t>con los </a:t>
            </a:r>
            <a:r>
              <a:rPr lang="es-US" sz="2400" b="1" dirty="0" smtClean="0">
                <a:solidFill>
                  <a:schemeClr val="tx1"/>
                </a:solidFill>
              </a:rPr>
              <a:t>CAP?; </a:t>
            </a:r>
            <a:r>
              <a:rPr lang="es-US" sz="2400" b="1" dirty="0">
                <a:solidFill>
                  <a:schemeClr val="tx1"/>
                </a:solidFill>
              </a:rPr>
              <a:t>en otras palabras, </a:t>
            </a:r>
            <a:r>
              <a:rPr lang="es-US" sz="2400" b="1" dirty="0" smtClean="0">
                <a:solidFill>
                  <a:schemeClr val="tx1"/>
                </a:solidFill>
              </a:rPr>
              <a:t>¿Qué tipos </a:t>
            </a:r>
            <a:r>
              <a:rPr lang="es-US" sz="2400" b="1" dirty="0">
                <a:solidFill>
                  <a:schemeClr val="tx1"/>
                </a:solidFill>
              </a:rPr>
              <a:t>de pacientes con </a:t>
            </a:r>
            <a:r>
              <a:rPr lang="es-US" sz="2400" b="1" dirty="0" smtClean="0">
                <a:solidFill>
                  <a:schemeClr val="tx1"/>
                </a:solidFill>
              </a:rPr>
              <a:t>CAP frecuentes </a:t>
            </a:r>
            <a:r>
              <a:rPr lang="es-US" sz="2400" b="1" dirty="0">
                <a:solidFill>
                  <a:schemeClr val="tx1"/>
                </a:solidFill>
              </a:rPr>
              <a:t>son más propensos a los malos resultados?</a:t>
            </a:r>
            <a:r>
              <a:rPr lang="es-US" sz="2400" b="1" dirty="0" smtClean="0">
                <a:solidFill>
                  <a:schemeClr val="tx1"/>
                </a:solidFill>
              </a:rPr>
              <a:t> </a:t>
            </a:r>
            <a:endParaRPr lang="es-US" sz="2400" b="1" dirty="0">
              <a:solidFill>
                <a:schemeClr val="tx1"/>
              </a:solidFill>
            </a:endParaRPr>
          </a:p>
        </p:txBody>
      </p:sp>
      <p:sp>
        <p:nvSpPr>
          <p:cNvPr id="5" name="Rectángulo redondeado 4"/>
          <p:cNvSpPr/>
          <p:nvPr/>
        </p:nvSpPr>
        <p:spPr>
          <a:xfrm>
            <a:off x="827584" y="3212976"/>
            <a:ext cx="7344816"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2400" b="1" dirty="0" smtClean="0">
                <a:solidFill>
                  <a:schemeClr val="tx1"/>
                </a:solidFill>
              </a:rPr>
              <a:t>¿ Cuál es el tratamiento ideal </a:t>
            </a:r>
            <a:r>
              <a:rPr lang="es-US" sz="2400" b="1" dirty="0">
                <a:solidFill>
                  <a:schemeClr val="tx1"/>
                </a:solidFill>
              </a:rPr>
              <a:t>de los </a:t>
            </a:r>
            <a:r>
              <a:rPr lang="es-US" sz="2400" b="1" dirty="0" smtClean="0">
                <a:solidFill>
                  <a:schemeClr val="tx1"/>
                </a:solidFill>
              </a:rPr>
              <a:t>CAPs </a:t>
            </a:r>
            <a:r>
              <a:rPr lang="es-US" sz="2400" b="1" dirty="0">
                <a:solidFill>
                  <a:schemeClr val="tx1"/>
                </a:solidFill>
              </a:rPr>
              <a:t>per </a:t>
            </a:r>
            <a:r>
              <a:rPr lang="es-US" sz="2400" b="1" dirty="0" smtClean="0">
                <a:solidFill>
                  <a:schemeClr val="tx1"/>
                </a:solidFill>
              </a:rPr>
              <a:t>se?</a:t>
            </a:r>
            <a:endParaRPr lang="es-US" sz="2400" b="1" dirty="0">
              <a:solidFill>
                <a:schemeClr val="tx1"/>
              </a:solidFill>
            </a:endParaRPr>
          </a:p>
          <a:p>
            <a:r>
              <a:rPr lang="es-US" sz="2400" b="1" dirty="0" smtClean="0">
                <a:solidFill>
                  <a:schemeClr val="tx1"/>
                </a:solidFill>
              </a:rPr>
              <a:t>¿Ablación </a:t>
            </a:r>
            <a:r>
              <a:rPr lang="es-US" sz="2400" b="1" dirty="0">
                <a:solidFill>
                  <a:schemeClr val="tx1"/>
                </a:solidFill>
              </a:rPr>
              <a:t>por radiofrecuencia y / o terapia de anticoagulación en ausencia de aparente </a:t>
            </a:r>
            <a:r>
              <a:rPr lang="es-US" sz="2400" b="1" dirty="0" smtClean="0">
                <a:solidFill>
                  <a:schemeClr val="tx1"/>
                </a:solidFill>
              </a:rPr>
              <a:t>FA? </a:t>
            </a:r>
            <a:endParaRPr lang="es-US" sz="2400" b="1" dirty="0">
              <a:solidFill>
                <a:schemeClr val="tx1"/>
              </a:solidFill>
            </a:endParaRPr>
          </a:p>
        </p:txBody>
      </p:sp>
      <p:sp>
        <p:nvSpPr>
          <p:cNvPr id="7" name="Rectángulo redondeado 6"/>
          <p:cNvSpPr/>
          <p:nvPr/>
        </p:nvSpPr>
        <p:spPr>
          <a:xfrm>
            <a:off x="827584" y="4941168"/>
            <a:ext cx="7344816"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2400" b="1" dirty="0" smtClean="0">
                <a:solidFill>
                  <a:schemeClr val="tx1"/>
                </a:solidFill>
              </a:rPr>
              <a:t>¿</a:t>
            </a:r>
            <a:r>
              <a:rPr lang="es-US" sz="2400" b="1" dirty="0">
                <a:solidFill>
                  <a:schemeClr val="tx1"/>
                </a:solidFill>
              </a:rPr>
              <a:t>Qué podemos hacer cuando los sujetos con </a:t>
            </a:r>
            <a:r>
              <a:rPr lang="es-US" sz="2400" b="1" dirty="0" smtClean="0">
                <a:solidFill>
                  <a:schemeClr val="tx1"/>
                </a:solidFill>
              </a:rPr>
              <a:t>CAP </a:t>
            </a:r>
            <a:r>
              <a:rPr lang="es-US" sz="2400" b="1" dirty="0">
                <a:solidFill>
                  <a:schemeClr val="tx1"/>
                </a:solidFill>
              </a:rPr>
              <a:t>frecuentes</a:t>
            </a:r>
          </a:p>
          <a:p>
            <a:r>
              <a:rPr lang="es-US" sz="2400" b="1" dirty="0" smtClean="0">
                <a:solidFill>
                  <a:schemeClr val="tx1"/>
                </a:solidFill>
              </a:rPr>
              <a:t>Son detectados, </a:t>
            </a:r>
            <a:r>
              <a:rPr lang="es-US" sz="2400" b="1" dirty="0">
                <a:solidFill>
                  <a:schemeClr val="tx1"/>
                </a:solidFill>
              </a:rPr>
              <a:t>a pesar de que sabemos que tienen un mayor riesgo </a:t>
            </a:r>
            <a:r>
              <a:rPr lang="es-US" sz="2400" b="1" dirty="0" smtClean="0">
                <a:solidFill>
                  <a:schemeClr val="tx1"/>
                </a:solidFill>
              </a:rPr>
              <a:t>de presentar </a:t>
            </a:r>
            <a:r>
              <a:rPr lang="es-US" sz="2400" b="1" dirty="0">
                <a:solidFill>
                  <a:schemeClr val="tx1"/>
                </a:solidFill>
              </a:rPr>
              <a:t>mal pronóstico a </a:t>
            </a:r>
            <a:r>
              <a:rPr lang="es-US" sz="2400" b="1" dirty="0" smtClean="0">
                <a:solidFill>
                  <a:schemeClr val="tx1"/>
                </a:solidFill>
              </a:rPr>
              <a:t>largo plazo</a:t>
            </a:r>
            <a:r>
              <a:rPr lang="es-US" dirty="0"/>
              <a:t>?</a:t>
            </a:r>
            <a:r>
              <a:rPr lang="es-US" sz="2400" b="1" dirty="0" smtClean="0">
                <a:solidFill>
                  <a:schemeClr val="tx1"/>
                </a:solidFill>
              </a:rPr>
              <a:t>? </a:t>
            </a:r>
            <a:endParaRPr lang="es-US" sz="2400" b="1" dirty="0">
              <a:solidFill>
                <a:schemeClr val="tx1"/>
              </a:solidFill>
            </a:endParaRPr>
          </a:p>
        </p:txBody>
      </p:sp>
    </p:spTree>
    <p:extLst>
      <p:ext uri="{BB962C8B-B14F-4D97-AF65-F5344CB8AC3E}">
        <p14:creationId xmlns="" xmlns:p14="http://schemas.microsoft.com/office/powerpoint/2010/main" val="142416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endParaRPr lang="es-VE" sz="2800" dirty="0" smtClean="0"/>
          </a:p>
          <a:p>
            <a:pPr lvl="0" algn="just"/>
            <a:r>
              <a:rPr lang="es-ES" sz="2800" dirty="0" smtClean="0"/>
              <a:t>E</a:t>
            </a:r>
            <a:r>
              <a:rPr lang="es-US" sz="2800" dirty="0" err="1" smtClean="0"/>
              <a:t>xiste</a:t>
            </a:r>
            <a:r>
              <a:rPr lang="es-US" sz="2800" dirty="0" smtClean="0"/>
              <a:t> relación entre la presencia de complejos auriculares prematuros y un incremento de riesgo de presentar enfermedad vascular cerebral, con una diferencia estadísticamente significativa y un RR de 1,4; sin embargo se debe tener en cuenta que no especifican la alta carga </a:t>
            </a:r>
            <a:r>
              <a:rPr lang="es-US" sz="2800" dirty="0" err="1" smtClean="0"/>
              <a:t>extrasistólica</a:t>
            </a:r>
            <a:r>
              <a:rPr lang="es-US" sz="2800" dirty="0" smtClean="0"/>
              <a:t> ni los episodios de taquicardia auricular y además tener presente la alta heterogeneidad reflejada en el </a:t>
            </a:r>
            <a:r>
              <a:rPr lang="es-US" sz="2800" dirty="0" err="1" smtClean="0"/>
              <a:t>metaanálisis</a:t>
            </a:r>
            <a:r>
              <a:rPr lang="es-US" sz="2800" dirty="0" smtClean="0"/>
              <a:t>. </a:t>
            </a:r>
            <a:endParaRPr lang="es-E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r>
              <a:rPr lang="es-ES" sz="2800" dirty="0" smtClean="0">
                <a:latin typeface="Arial" pitchFamily="34" charset="0"/>
                <a:cs typeface="Arial" pitchFamily="34" charset="0"/>
              </a:rPr>
              <a:t>Un aspecto a tomar en cuenta es el método de evaluación de la presencia de CAP, en donde 3 estudios utilizaron ECG estándar, 2 utilizaron monitoreo ECG de 2 min y solo 6 estudios determinaron con </a:t>
            </a:r>
            <a:r>
              <a:rPr lang="es-ES" sz="2800" dirty="0" err="1" smtClean="0">
                <a:latin typeface="Arial" pitchFamily="34" charset="0"/>
                <a:cs typeface="Arial" pitchFamily="34" charset="0"/>
              </a:rPr>
              <a:t>holter</a:t>
            </a:r>
            <a:r>
              <a:rPr lang="es-ES" sz="2800" dirty="0" smtClean="0">
                <a:latin typeface="Arial" pitchFamily="34" charset="0"/>
                <a:cs typeface="Arial" pitchFamily="34" charset="0"/>
              </a:rPr>
              <a:t> la carga </a:t>
            </a:r>
            <a:r>
              <a:rPr lang="es-ES" sz="2800" dirty="0" err="1" smtClean="0">
                <a:latin typeface="Arial" pitchFamily="34" charset="0"/>
                <a:cs typeface="Arial" pitchFamily="34" charset="0"/>
              </a:rPr>
              <a:t>extrasistólica</a:t>
            </a:r>
            <a:r>
              <a:rPr lang="es-ES" sz="2800" dirty="0" smtClean="0">
                <a:latin typeface="Arial" pitchFamily="34" charset="0"/>
                <a:cs typeface="Arial" pitchFamily="34" charset="0"/>
              </a:rPr>
              <a:t>. </a:t>
            </a:r>
          </a:p>
          <a:p>
            <a:pPr algn="just"/>
            <a:r>
              <a:rPr lang="es-ES" sz="2800" dirty="0" smtClean="0">
                <a:latin typeface="Arial" pitchFamily="34" charset="0"/>
                <a:cs typeface="Arial" pitchFamily="34" charset="0"/>
              </a:rPr>
              <a:t>Evidentemente en los estudios donde solamente se utilizó ECG de 12 derivaciones, la sola presencia de CPA fue considerada para evaluar la relación del objetivo del estudio. </a:t>
            </a:r>
          </a:p>
          <a:p>
            <a:pPr algn="just"/>
            <a:r>
              <a:rPr lang="es-ES" sz="2800" dirty="0" smtClean="0">
                <a:latin typeface="Arial" pitchFamily="34" charset="0"/>
                <a:cs typeface="Arial" pitchFamily="34" charset="0"/>
              </a:rPr>
              <a:t>La carga </a:t>
            </a:r>
            <a:r>
              <a:rPr lang="es-ES" sz="2800" dirty="0" err="1" smtClean="0">
                <a:latin typeface="Arial" pitchFamily="34" charset="0"/>
                <a:cs typeface="Arial" pitchFamily="34" charset="0"/>
              </a:rPr>
              <a:t>extrasistólica</a:t>
            </a:r>
            <a:r>
              <a:rPr lang="es-ES" sz="2800" dirty="0" smtClean="0">
                <a:latin typeface="Arial" pitchFamily="34" charset="0"/>
                <a:cs typeface="Arial" pitchFamily="34" charset="0"/>
              </a:rPr>
              <a:t> en el estudio donde utilizaron </a:t>
            </a:r>
            <a:r>
              <a:rPr lang="es-ES" sz="2800" dirty="0" err="1" smtClean="0">
                <a:latin typeface="Arial" pitchFamily="34" charset="0"/>
                <a:cs typeface="Arial" pitchFamily="34" charset="0"/>
              </a:rPr>
              <a:t>holter</a:t>
            </a:r>
            <a:r>
              <a:rPr lang="es-ES" sz="2800" dirty="0" smtClean="0">
                <a:latin typeface="Arial" pitchFamily="34" charset="0"/>
                <a:cs typeface="Arial" pitchFamily="34" charset="0"/>
              </a:rPr>
              <a:t> fue variable en cada uno de ello.</a:t>
            </a:r>
          </a:p>
          <a:p>
            <a:pPr lvl="0" algn="just"/>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Relatoría</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lvl="0" algn="just"/>
            <a:r>
              <a:rPr lang="es-ES" sz="2800" dirty="0" smtClean="0">
                <a:latin typeface="Arial" pitchFamily="34" charset="0"/>
                <a:cs typeface="Arial" pitchFamily="34" charset="0"/>
              </a:rPr>
              <a:t>Solo 5 estudios excluyeron pacientes con antecedentes de FA y sólo 1 estudio consideró la influencia potencial de incluir pacientes con FA de nueva aparición durante el periodo de seguimiento. </a:t>
            </a:r>
          </a:p>
          <a:p>
            <a:pPr algn="just">
              <a:buNone/>
            </a:pPr>
            <a:endParaRPr lang="es-ES" sz="2800" dirty="0" smtClean="0">
              <a:latin typeface="Arial" pitchFamily="34" charset="0"/>
              <a:cs typeface="Arial" pitchFamily="34" charset="0"/>
            </a:endParaRPr>
          </a:p>
          <a:p>
            <a:pPr lvl="0" algn="just"/>
            <a:r>
              <a:rPr lang="es-ES" sz="2800" dirty="0" smtClean="0">
                <a:latin typeface="Arial" pitchFamily="34" charset="0"/>
                <a:cs typeface="Arial" pitchFamily="34" charset="0"/>
              </a:rPr>
              <a:t>Y por último en este </a:t>
            </a:r>
            <a:r>
              <a:rPr lang="es-ES" sz="2800" dirty="0" err="1" smtClean="0">
                <a:latin typeface="Arial" pitchFamily="34" charset="0"/>
                <a:cs typeface="Arial" pitchFamily="34" charset="0"/>
              </a:rPr>
              <a:t>metaanálisis</a:t>
            </a:r>
            <a:r>
              <a:rPr lang="es-ES" sz="2800" dirty="0" smtClean="0">
                <a:latin typeface="Arial" pitchFamily="34" charset="0"/>
                <a:cs typeface="Arial" pitchFamily="34" charset="0"/>
              </a:rPr>
              <a:t> a pesar del resultado obtenido se debe tomar en cuenta la alta heterogeneidad y que al evaluar el sesgo no fueron incluidos todos los estudios.</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25446" y="44624"/>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latin typeface="Arial" pitchFamily="34" charset="0"/>
                <a:cs typeface="Arial" pitchFamily="34" charset="0"/>
              </a:rPr>
              <a:t>MÉTODOS</a:t>
            </a:r>
            <a:endParaRPr lang="es-ES" sz="4400" b="1" dirty="0">
              <a:ln w="11430"/>
              <a:latin typeface="Arial" pitchFamily="34" charset="0"/>
              <a:cs typeface="Arial" pitchFamily="34" charset="0"/>
            </a:endParaRPr>
          </a:p>
        </p:txBody>
      </p:sp>
      <p:sp>
        <p:nvSpPr>
          <p:cNvPr id="7" name="6 Rectángulo"/>
          <p:cNvSpPr/>
          <p:nvPr/>
        </p:nvSpPr>
        <p:spPr>
          <a:xfrm>
            <a:off x="163670" y="980728"/>
            <a:ext cx="2968170" cy="923330"/>
          </a:xfrm>
          <a:prstGeom prst="rect">
            <a:avLst/>
          </a:prstGeom>
        </p:spPr>
        <p:txBody>
          <a:bodyPr wrap="square">
            <a:spAutoFit/>
          </a:bodyPr>
          <a:lstStyle/>
          <a:p>
            <a:pPr algn="just"/>
            <a:r>
              <a:rPr lang="es-VE" b="1" dirty="0">
                <a:latin typeface="Arial" pitchFamily="34" charset="0"/>
                <a:cs typeface="Arial" pitchFamily="34" charset="0"/>
              </a:rPr>
              <a:t>E</a:t>
            </a:r>
            <a:r>
              <a:rPr lang="es-VE" b="1" dirty="0" smtClean="0">
                <a:latin typeface="Arial" pitchFamily="34" charset="0"/>
                <a:cs typeface="Arial" pitchFamily="34" charset="0"/>
              </a:rPr>
              <a:t>studio </a:t>
            </a:r>
            <a:r>
              <a:rPr lang="es-VE" b="1" dirty="0" err="1" smtClean="0">
                <a:latin typeface="Arial" pitchFamily="34" charset="0"/>
                <a:cs typeface="Arial" pitchFamily="34" charset="0"/>
              </a:rPr>
              <a:t>multicéntrico</a:t>
            </a:r>
            <a:r>
              <a:rPr lang="es-VE" b="1" dirty="0" smtClean="0">
                <a:latin typeface="Arial" pitchFamily="34" charset="0"/>
                <a:cs typeface="Arial" pitchFamily="34" charset="0"/>
              </a:rPr>
              <a:t> observacional de cohorte prospectivo</a:t>
            </a:r>
            <a:endParaRPr lang="es-VE" b="1" dirty="0">
              <a:latin typeface="Arial" pitchFamily="34" charset="0"/>
              <a:cs typeface="Arial" pitchFamily="34" charset="0"/>
            </a:endParaRPr>
          </a:p>
        </p:txBody>
      </p:sp>
      <p:sp>
        <p:nvSpPr>
          <p:cNvPr id="9" name="8 Rectángulo"/>
          <p:cNvSpPr/>
          <p:nvPr/>
        </p:nvSpPr>
        <p:spPr>
          <a:xfrm>
            <a:off x="323528" y="4005064"/>
            <a:ext cx="2680138" cy="1400383"/>
          </a:xfrm>
          <a:prstGeom prst="rect">
            <a:avLst/>
          </a:prstGeom>
        </p:spPr>
        <p:txBody>
          <a:bodyPr wrap="square">
            <a:spAutoFit/>
          </a:bodyPr>
          <a:lstStyle/>
          <a:p>
            <a:r>
              <a:rPr lang="es-VE" sz="1700" b="1" dirty="0" smtClean="0">
                <a:latin typeface="Arial" pitchFamily="34" charset="0"/>
                <a:cs typeface="Arial" pitchFamily="34" charset="0"/>
              </a:rPr>
              <a:t>Pautado: 3100 pacientes</a:t>
            </a:r>
          </a:p>
          <a:p>
            <a:r>
              <a:rPr lang="es-VE" sz="1700" b="1" dirty="0" smtClean="0">
                <a:latin typeface="Arial" pitchFamily="34" charset="0"/>
                <a:cs typeface="Arial" pitchFamily="34" charset="0"/>
              </a:rPr>
              <a:t>Inscritos: 3045 </a:t>
            </a:r>
            <a:r>
              <a:rPr lang="es-VE" sz="1700" b="1" dirty="0">
                <a:latin typeface="Arial" pitchFamily="34" charset="0"/>
                <a:cs typeface="Arial" pitchFamily="34" charset="0"/>
              </a:rPr>
              <a:t>pacientes </a:t>
            </a:r>
            <a:endParaRPr lang="es-VE" sz="1700" b="1" dirty="0" smtClean="0">
              <a:latin typeface="Arial" pitchFamily="34" charset="0"/>
              <a:cs typeface="Arial" pitchFamily="34" charset="0"/>
            </a:endParaRPr>
          </a:p>
          <a:p>
            <a:r>
              <a:rPr lang="es-VE" sz="1700" b="1" dirty="0" smtClean="0">
                <a:latin typeface="Arial" pitchFamily="34" charset="0"/>
                <a:cs typeface="Arial" pitchFamily="34" charset="0"/>
              </a:rPr>
              <a:t>116 </a:t>
            </a:r>
            <a:r>
              <a:rPr lang="es-VE" sz="1700" b="1" dirty="0">
                <a:latin typeface="Arial" pitchFamily="34" charset="0"/>
                <a:cs typeface="Arial" pitchFamily="34" charset="0"/>
              </a:rPr>
              <a:t>centros </a:t>
            </a:r>
            <a:r>
              <a:rPr lang="es-VE" sz="1700" b="1" dirty="0" smtClean="0">
                <a:latin typeface="Arial" pitchFamily="34" charset="0"/>
                <a:cs typeface="Arial" pitchFamily="34" charset="0"/>
              </a:rPr>
              <a:t>clínicos.</a:t>
            </a:r>
            <a:endParaRPr lang="es-VE" sz="1700" b="1" dirty="0">
              <a:latin typeface="Arial" pitchFamily="34" charset="0"/>
              <a:cs typeface="Arial" pitchFamily="34" charset="0"/>
            </a:endParaRPr>
          </a:p>
        </p:txBody>
      </p:sp>
      <p:sp>
        <p:nvSpPr>
          <p:cNvPr id="10" name="AutoShape 4" descr="Resultado de imagen para estados uni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1" name="AutoShape 6" descr="Resultado de imagen para estados uni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2" name="AutoShape 10" descr="Resultado de imagen para can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13" name="AutoShape 14" descr="Resultado de imagen para austral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14" name="AutoShape 18" descr="Imagen relacionad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15" name="14 Rectángulo"/>
          <p:cNvSpPr/>
          <p:nvPr/>
        </p:nvSpPr>
        <p:spPr>
          <a:xfrm>
            <a:off x="3417222" y="3068960"/>
            <a:ext cx="2306906" cy="923330"/>
          </a:xfrm>
          <a:prstGeom prst="rect">
            <a:avLst/>
          </a:prstGeom>
        </p:spPr>
        <p:txBody>
          <a:bodyPr wrap="square">
            <a:spAutoFit/>
          </a:bodyPr>
          <a:lstStyle/>
          <a:p>
            <a:r>
              <a:rPr lang="es-VE" b="1" dirty="0" smtClean="0">
                <a:latin typeface="Arial" pitchFamily="34" charset="0"/>
                <a:cs typeface="Arial" pitchFamily="34" charset="0"/>
              </a:rPr>
              <a:t>Indicación clase </a:t>
            </a:r>
            <a:r>
              <a:rPr lang="es-VE" b="1" dirty="0">
                <a:latin typeface="Arial" pitchFamily="34" charset="0"/>
                <a:cs typeface="Arial" pitchFamily="34" charset="0"/>
              </a:rPr>
              <a:t>I / II establecida para </a:t>
            </a:r>
            <a:r>
              <a:rPr lang="es-VE" b="1" dirty="0" smtClean="0">
                <a:latin typeface="Arial" pitchFamily="34" charset="0"/>
                <a:cs typeface="Arial" pitchFamily="34" charset="0"/>
              </a:rPr>
              <a:t>un </a:t>
            </a:r>
            <a:r>
              <a:rPr lang="es-VE" b="1" dirty="0">
                <a:latin typeface="Arial" pitchFamily="34" charset="0"/>
                <a:cs typeface="Arial" pitchFamily="34" charset="0"/>
              </a:rPr>
              <a:t>dispositivo </a:t>
            </a:r>
          </a:p>
        </p:txBody>
      </p:sp>
      <p:sp>
        <p:nvSpPr>
          <p:cNvPr id="16" name="AutoShape 22" descr="Imagen relacionad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17" name="AutoShape 24" descr="Imagen relacionad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18" name="AutoShape 26" descr="Imagen relacionad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21" name="20 Rectángulo"/>
          <p:cNvSpPr/>
          <p:nvPr/>
        </p:nvSpPr>
        <p:spPr>
          <a:xfrm>
            <a:off x="6228184" y="5027692"/>
            <a:ext cx="2232248" cy="1815882"/>
          </a:xfrm>
          <a:prstGeom prst="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a:spAutoFit/>
          </a:bodyPr>
          <a:lstStyle/>
          <a:p>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Antecedentes de:</a:t>
            </a:r>
          </a:p>
          <a:p>
            <a:pPr marL="285750" indent="-285750">
              <a:buFont typeface="Arial" panose="020B0604020202020204" pitchFamily="34" charset="0"/>
              <a:buChar char="•"/>
            </a:pP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IC</a:t>
            </a:r>
          </a:p>
          <a:p>
            <a:pPr marL="285750" indent="-285750">
              <a:buFont typeface="Arial" panose="020B0604020202020204" pitchFamily="34" charset="0"/>
              <a:buChar char="•"/>
            </a:pP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HTA</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285750" indent="-285750">
              <a:buFont typeface="Arial" panose="020B0604020202020204" pitchFamily="34" charset="0"/>
              <a:buChar char="•"/>
            </a:pP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Mayores </a:t>
            </a:r>
            <a:r>
              <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rPr>
              <a:t>de 65 </a:t>
            </a: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años</a:t>
            </a:r>
          </a:p>
          <a:p>
            <a:pPr marL="285750" indent="-285750">
              <a:buFont typeface="Arial" panose="020B0604020202020204" pitchFamily="34" charset="0"/>
              <a:buChar char="•"/>
            </a:pP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DM2</a:t>
            </a:r>
          </a:p>
          <a:p>
            <a:pPr marL="285750" indent="-285750">
              <a:buFont typeface="Arial" panose="020B0604020202020204" pitchFamily="34" charset="0"/>
              <a:buChar char="•"/>
            </a:pP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ECV previo </a:t>
            </a:r>
            <a:r>
              <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s-VE"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AIT </a:t>
            </a:r>
            <a:endParaRPr lang="es-VE"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29 Rectángulo"/>
          <p:cNvSpPr/>
          <p:nvPr/>
        </p:nvSpPr>
        <p:spPr>
          <a:xfrm>
            <a:off x="6516216" y="2276872"/>
            <a:ext cx="1514818" cy="646331"/>
          </a:xfrm>
          <a:prstGeom prst="rect">
            <a:avLst/>
          </a:prstGeom>
        </p:spPr>
        <p:txBody>
          <a:bodyPr wrap="square">
            <a:spAutoFit/>
          </a:bodyPr>
          <a:lstStyle/>
          <a:p>
            <a:r>
              <a:rPr lang="es-VE" b="1" dirty="0" smtClean="0">
                <a:latin typeface="Arial" pitchFamily="34" charset="0"/>
                <a:cs typeface="Arial" pitchFamily="34" charset="0"/>
              </a:rPr>
              <a:t>Con o sin FA</a:t>
            </a:r>
            <a:endParaRPr lang="es-VE" b="1" dirty="0">
              <a:latin typeface="Arial" pitchFamily="34" charset="0"/>
              <a:cs typeface="Arial" pitchFamily="34" charset="0"/>
            </a:endParaRPr>
          </a:p>
        </p:txBody>
      </p:sp>
      <p:sp>
        <p:nvSpPr>
          <p:cNvPr id="33" name="32 Rectángulo"/>
          <p:cNvSpPr/>
          <p:nvPr/>
        </p:nvSpPr>
        <p:spPr>
          <a:xfrm>
            <a:off x="5904883" y="908720"/>
            <a:ext cx="3113033" cy="830997"/>
          </a:xfrm>
          <a:prstGeom prst="rect">
            <a:avLst/>
          </a:prstGeom>
        </p:spPr>
        <p:txBody>
          <a:bodyPr wrap="square">
            <a:spAutoFit/>
          </a:bodyPr>
          <a:lstStyle/>
          <a:p>
            <a:r>
              <a:rPr lang="es-VE" sz="1600" b="1" dirty="0" smtClean="0">
                <a:latin typeface="Arial" pitchFamily="34" charset="0"/>
                <a:cs typeface="Arial" pitchFamily="34" charset="0"/>
              </a:rPr>
              <a:t>Sin antecedente de FA ni episodios nuevos de TA/FA en 1 año</a:t>
            </a:r>
            <a:endParaRPr lang="es-VE" sz="1600" b="1" dirty="0">
              <a:latin typeface="Arial" pitchFamily="34" charset="0"/>
              <a:cs typeface="Arial" pitchFamily="34" charset="0"/>
            </a:endParaRPr>
          </a:p>
        </p:txBody>
      </p:sp>
      <p:sp>
        <p:nvSpPr>
          <p:cNvPr id="2" name="AutoShape 2" descr="Resultado de imagen para dolar"/>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latin typeface="Arial" pitchFamily="34" charset="0"/>
              <a:cs typeface="Arial" pitchFamily="34" charset="0"/>
            </a:endParaRPr>
          </a:p>
        </p:txBody>
      </p:sp>
      <p:sp>
        <p:nvSpPr>
          <p:cNvPr id="31" name="30 Rectángulo"/>
          <p:cNvSpPr/>
          <p:nvPr/>
        </p:nvSpPr>
        <p:spPr>
          <a:xfrm>
            <a:off x="251520" y="2204864"/>
            <a:ext cx="3113033" cy="830997"/>
          </a:xfrm>
          <a:prstGeom prst="rect">
            <a:avLst/>
          </a:prstGeom>
        </p:spPr>
        <p:txBody>
          <a:bodyPr wrap="square">
            <a:spAutoFit/>
          </a:bodyPr>
          <a:lstStyle/>
          <a:p>
            <a:r>
              <a:rPr lang="es-VE" sz="1600" b="1" dirty="0" smtClean="0">
                <a:latin typeface="Arial" pitchFamily="34" charset="0"/>
                <a:cs typeface="Arial" pitchFamily="34" charset="0"/>
              </a:rPr>
              <a:t>Los auto </a:t>
            </a:r>
            <a:r>
              <a:rPr lang="es-VE" sz="1600" b="1" dirty="0" err="1" smtClean="0">
                <a:latin typeface="Arial" pitchFamily="34" charset="0"/>
                <a:cs typeface="Arial" pitchFamily="34" charset="0"/>
              </a:rPr>
              <a:t>multicéntrico</a:t>
            </a:r>
            <a:r>
              <a:rPr lang="es-VE" sz="1600" b="1" dirty="0" smtClean="0">
                <a:latin typeface="Arial" pitchFamily="34" charset="0"/>
                <a:cs typeface="Arial" pitchFamily="34" charset="0"/>
              </a:rPr>
              <a:t>, res declararon conflicto de interés.</a:t>
            </a:r>
            <a:endParaRPr lang="es-VE" sz="1600" b="1" dirty="0">
              <a:latin typeface="Arial" pitchFamily="34" charset="0"/>
              <a:cs typeface="Arial" pitchFamily="34" charset="0"/>
            </a:endParaRPr>
          </a:p>
        </p:txBody>
      </p:sp>
    </p:spTree>
    <p:extLst>
      <p:ext uri="{BB962C8B-B14F-4D97-AF65-F5344CB8AC3E}">
        <p14:creationId xmlns:p14="http://schemas.microsoft.com/office/powerpoint/2010/main" xmlns="" val="1811430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Discusión final</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r>
              <a:rPr lang="es-ES" sz="2400" dirty="0" smtClean="0">
                <a:latin typeface="Arial" pitchFamily="34" charset="0"/>
                <a:cs typeface="Arial" pitchFamily="34" charset="0"/>
              </a:rPr>
              <a:t>Los dos primeros artículos revisados, si bien son propuestos por la guía de Manejo de Arritmias Asintomáticas como lectura de referencia para generar sus conclusiones, al analizarlos desde el punto de vista clínico y estadístico, no generan información sustentada para concluir en mayor riesgo de ictus en pacientes con Taquicardia auricular/</a:t>
            </a:r>
            <a:r>
              <a:rPr lang="es-ES" sz="2400" dirty="0" err="1" smtClean="0">
                <a:latin typeface="Arial" pitchFamily="34" charset="0"/>
                <a:cs typeface="Arial" pitchFamily="34" charset="0"/>
              </a:rPr>
              <a:t>Extrasistolia</a:t>
            </a:r>
            <a:r>
              <a:rPr lang="es-ES" sz="2400" dirty="0" smtClean="0">
                <a:latin typeface="Arial" pitchFamily="34" charset="0"/>
                <a:cs typeface="Arial" pitchFamily="34" charset="0"/>
              </a:rPr>
              <a:t> auricular.</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Los tres últimos estudios revisados muestran  a la taquicardia auricular y la presencia de </a:t>
            </a:r>
            <a:r>
              <a:rPr lang="es-ES" sz="2400" dirty="0" err="1" smtClean="0">
                <a:latin typeface="Arial" pitchFamily="34" charset="0"/>
                <a:cs typeface="Arial" pitchFamily="34" charset="0"/>
              </a:rPr>
              <a:t>extrasistolia</a:t>
            </a:r>
            <a:r>
              <a:rPr lang="es-ES" sz="2400" dirty="0" smtClean="0">
                <a:latin typeface="Arial" pitchFamily="34" charset="0"/>
                <a:cs typeface="Arial" pitchFamily="34" charset="0"/>
              </a:rPr>
              <a:t> auricular como factores de riesgo para desarrollar fibrilación auricular/Enfermedad Vascular Cerebral.</a:t>
            </a:r>
          </a:p>
          <a:p>
            <a:pPr lvl="0" algn="just"/>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Discusión final</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r>
              <a:rPr lang="es-ES" sz="2400" dirty="0" smtClean="0">
                <a:latin typeface="Arial" pitchFamily="34" charset="0"/>
                <a:cs typeface="Arial" pitchFamily="34" charset="0"/>
              </a:rPr>
              <a:t>Sin embargo estos últimos estudios no dejan en claro si esta asociación es producto de un continuum patológico </a:t>
            </a:r>
            <a:r>
              <a:rPr lang="es-ES" sz="2400" dirty="0" err="1" smtClean="0">
                <a:latin typeface="Arial" pitchFamily="34" charset="0"/>
                <a:cs typeface="Arial" pitchFamily="34" charset="0"/>
              </a:rPr>
              <a:t>EsAs</a:t>
            </a:r>
            <a:r>
              <a:rPr lang="es-ES" sz="2400" dirty="0" smtClean="0">
                <a:latin typeface="Arial" pitchFamily="34" charset="0"/>
                <a:cs typeface="Arial" pitchFamily="34" charset="0"/>
              </a:rPr>
              <a:t>/TA ---- FA ---- Enfermedad Vascular Cerebral o si  existe riesgo en pacientes con </a:t>
            </a:r>
            <a:r>
              <a:rPr lang="es-ES" sz="2400" dirty="0" err="1" smtClean="0">
                <a:latin typeface="Arial" pitchFamily="34" charset="0"/>
                <a:cs typeface="Arial" pitchFamily="34" charset="0"/>
              </a:rPr>
              <a:t>EsAs</a:t>
            </a:r>
            <a:r>
              <a:rPr lang="es-ES" sz="2400" dirty="0" smtClean="0">
                <a:latin typeface="Arial" pitchFamily="34" charset="0"/>
                <a:cs typeface="Arial" pitchFamily="34" charset="0"/>
              </a:rPr>
              <a:t>/TA de desarrollar Ictus sin la presencia de FA.</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El </a:t>
            </a:r>
            <a:r>
              <a:rPr lang="es-ES" sz="2400" dirty="0" err="1" smtClean="0">
                <a:latin typeface="Arial" pitchFamily="34" charset="0"/>
                <a:cs typeface="Arial" pitchFamily="34" charset="0"/>
              </a:rPr>
              <a:t>metanálisis</a:t>
            </a:r>
            <a:r>
              <a:rPr lang="es-ES" sz="2400" dirty="0" smtClean="0">
                <a:latin typeface="Arial" pitchFamily="34" charset="0"/>
                <a:cs typeface="Arial" pitchFamily="34" charset="0"/>
              </a:rPr>
              <a:t> presentado es el que ofrece resultados más sólidos sobre esta asociación. Sin embargo, estos resultados se ponen en duda debido a la alta heterogeneidad de los estudios incluidos, especialmente al momento de definir alta carga </a:t>
            </a:r>
            <a:r>
              <a:rPr lang="es-ES" sz="2400" dirty="0" err="1" smtClean="0">
                <a:latin typeface="Arial" pitchFamily="34" charset="0"/>
                <a:cs typeface="Arial" pitchFamily="34" charset="0"/>
              </a:rPr>
              <a:t>extrasistólica</a:t>
            </a:r>
            <a:r>
              <a:rPr lang="es-ES" sz="2400" dirty="0" smtClean="0">
                <a:latin typeface="Arial" pitchFamily="34" charset="0"/>
                <a:cs typeface="Arial" pitchFamily="34" charset="0"/>
              </a:rPr>
              <a:t> y por la diversidad de métodos utilizados en la evaluación de tales arritmias.</a:t>
            </a:r>
          </a:p>
          <a:p>
            <a:pPr lvl="0" algn="just"/>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Arial Black" pitchFamily="34" charset="0"/>
              </a:rPr>
              <a:t>Discusión final</a:t>
            </a:r>
            <a:endParaRPr lang="es-ES" dirty="0">
              <a:latin typeface="Arial Black" pitchFamily="34" charset="0"/>
            </a:endParaRPr>
          </a:p>
        </p:txBody>
      </p:sp>
      <p:sp>
        <p:nvSpPr>
          <p:cNvPr id="3" name="2 Marcador de contenido"/>
          <p:cNvSpPr>
            <a:spLocks noGrp="1"/>
          </p:cNvSpPr>
          <p:nvPr>
            <p:ph idx="1"/>
          </p:nvPr>
        </p:nvSpPr>
        <p:spPr>
          <a:xfrm>
            <a:off x="457200" y="1268760"/>
            <a:ext cx="8229600" cy="5328592"/>
          </a:xfrm>
        </p:spPr>
        <p:txBody>
          <a:bodyPr>
            <a:noAutofit/>
          </a:bodyPr>
          <a:lstStyle/>
          <a:p>
            <a:pPr algn="just"/>
            <a:r>
              <a:rPr lang="es-ES" sz="2400" dirty="0" smtClean="0">
                <a:latin typeface="Arial" pitchFamily="34" charset="0"/>
                <a:cs typeface="Arial" pitchFamily="34" charset="0"/>
              </a:rPr>
              <a:t>Luego de la revisión de la literatura científica y de análisis clínico y estadístico, no se ha demostrado la existencia de asociación entre Taquicardia Auricular y/o alta carga </a:t>
            </a:r>
            <a:r>
              <a:rPr lang="es-ES" sz="2400" dirty="0" err="1" smtClean="0">
                <a:latin typeface="Arial" pitchFamily="34" charset="0"/>
                <a:cs typeface="Arial" pitchFamily="34" charset="0"/>
              </a:rPr>
              <a:t>extrasistólica</a:t>
            </a:r>
            <a:r>
              <a:rPr lang="es-ES" sz="2400" dirty="0" smtClean="0">
                <a:latin typeface="Arial" pitchFamily="34" charset="0"/>
                <a:cs typeface="Arial" pitchFamily="34" charset="0"/>
              </a:rPr>
              <a:t> con un incremento del riesgo de presentar Enfermedad Vascular Cerebral.</a:t>
            </a:r>
          </a:p>
          <a:p>
            <a:pPr algn="just"/>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Con base en lo antes expuesto, cabe replantearse si ¿es necesario o no desarrollar un ciclo de revisión de Evidencia Científica sobre la pertinencia de tratamiento anticoagulante en pacientes con alta carga </a:t>
            </a:r>
            <a:r>
              <a:rPr lang="es-ES" sz="2400" dirty="0" err="1" smtClean="0">
                <a:latin typeface="Arial" pitchFamily="34" charset="0"/>
                <a:cs typeface="Arial" pitchFamily="34" charset="0"/>
              </a:rPr>
              <a:t>extrasistólica</a:t>
            </a:r>
            <a:r>
              <a:rPr lang="es-ES" sz="2400" dirty="0" smtClean="0">
                <a:latin typeface="Arial" pitchFamily="34" charset="0"/>
                <a:cs typeface="Arial" pitchFamily="34" charset="0"/>
              </a:rPr>
              <a:t> y/o taquicardia auricular?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 xmlns:p14="http://schemas.microsoft.com/office/powerpoint/2010/main" val="1673730091"/>
              </p:ext>
            </p:extLst>
          </p:nvPr>
        </p:nvGraphicFramePr>
        <p:xfrm>
          <a:off x="467544" y="1628800"/>
          <a:ext cx="8229600" cy="3960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051720" y="6404128"/>
            <a:ext cx="5292080" cy="369332"/>
          </a:xfrm>
          <a:prstGeom prst="rect">
            <a:avLst/>
          </a:prstGeom>
        </p:spPr>
        <p:txBody>
          <a:bodyPr wrap="square">
            <a:spAutoFit/>
          </a:bodyPr>
          <a:lstStyle/>
          <a:p>
            <a:pPr lvl="0"/>
            <a:r>
              <a:rPr lang="es-VE" dirty="0" smtClean="0"/>
              <a:t>*Vigentes </a:t>
            </a:r>
            <a:r>
              <a:rPr lang="es-VE" dirty="0"/>
              <a:t>en el momento en que comenzó el estudio</a:t>
            </a:r>
          </a:p>
        </p:txBody>
      </p:sp>
      <p:sp>
        <p:nvSpPr>
          <p:cNvPr id="7" name="6 Rectángulo"/>
          <p:cNvSpPr/>
          <p:nvPr/>
        </p:nvSpPr>
        <p:spPr>
          <a:xfrm>
            <a:off x="1125446" y="139279"/>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effectLst>
                  <a:outerShdw blurRad="50800" dist="39000" dir="5460000" algn="tl">
                    <a:srgbClr val="000000">
                      <a:alpha val="38000"/>
                    </a:srgbClr>
                  </a:outerShdw>
                </a:effectLst>
                <a:latin typeface="Arial Black" pitchFamily="34" charset="0"/>
              </a:rPr>
              <a:t>Criterios de inclusión</a:t>
            </a:r>
            <a:endParaRPr lang="es-ES" sz="4400" b="1" dirty="0">
              <a:ln w="11430"/>
              <a:effectLst>
                <a:outerShdw blurRad="50800" dist="39000" dir="5460000" algn="tl">
                  <a:srgbClr val="000000">
                    <a:alpha val="38000"/>
                  </a:srgbClr>
                </a:outerShdw>
              </a:effectLst>
              <a:latin typeface="Arial Black" pitchFamily="34" charset="0"/>
            </a:endParaRPr>
          </a:p>
        </p:txBody>
      </p:sp>
    </p:spTree>
    <p:extLst>
      <p:ext uri="{BB962C8B-B14F-4D97-AF65-F5344CB8AC3E}">
        <p14:creationId xmlns="" xmlns:p14="http://schemas.microsoft.com/office/powerpoint/2010/main" val="3596521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971600" y="404664"/>
            <a:ext cx="719097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effectLst>
                  <a:outerShdw blurRad="50800" dist="39000" dir="5460000" algn="tl">
                    <a:srgbClr val="000000">
                      <a:alpha val="38000"/>
                    </a:srgbClr>
                  </a:outerShdw>
                </a:effectLst>
                <a:latin typeface="Arial Black" pitchFamily="34" charset="0"/>
              </a:rPr>
              <a:t>Criterios de exclusión</a:t>
            </a:r>
            <a:endParaRPr lang="es-ES" sz="4400" b="1" dirty="0">
              <a:ln w="11430"/>
              <a:effectLst>
                <a:outerShdw blurRad="50800" dist="39000" dir="5460000" algn="tl">
                  <a:srgbClr val="000000">
                    <a:alpha val="38000"/>
                  </a:srgbClr>
                </a:outerShdw>
              </a:effectLst>
              <a:latin typeface="Arial Black" pitchFamily="34" charset="0"/>
            </a:endParaRPr>
          </a:p>
        </p:txBody>
      </p:sp>
      <p:graphicFrame>
        <p:nvGraphicFramePr>
          <p:cNvPr id="9" name="3 Marcador de contenido"/>
          <p:cNvGraphicFramePr>
            <a:graphicFrameLocks/>
          </p:cNvGraphicFramePr>
          <p:nvPr>
            <p:extLst>
              <p:ext uri="{D42A27DB-BD31-4B8C-83A1-F6EECF244321}">
                <p14:modId xmlns="" xmlns:p14="http://schemas.microsoft.com/office/powerpoint/2010/main" val="2613544198"/>
              </p:ext>
            </p:extLst>
          </p:nvPr>
        </p:nvGraphicFramePr>
        <p:xfrm>
          <a:off x="827584" y="1700808"/>
          <a:ext cx="756084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96521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4402</Words>
  <Application>Microsoft Office PowerPoint</Application>
  <PresentationFormat>Presentación en pantalla (4:3)</PresentationFormat>
  <Paragraphs>394</Paragraphs>
  <Slides>72</Slides>
  <Notes>31</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Diapositiva 1</vt:lpstr>
      <vt:lpstr>Interrogante del ciclo</vt:lpstr>
      <vt:lpstr>Atrial high-rate episodes</vt:lpstr>
      <vt:lpstr>Revisión</vt:lpstr>
      <vt:lpstr>Diapositiva 5</vt:lpstr>
      <vt:lpstr>Diapositiva 6</vt:lpstr>
      <vt:lpstr>Diapositiva 7</vt:lpstr>
      <vt:lpstr>Diapositiva 8</vt:lpstr>
      <vt:lpstr>Diapositiva 9</vt:lpstr>
      <vt:lpstr>Diapositiva 10</vt:lpstr>
      <vt:lpstr>Diapositiva 11</vt:lpstr>
      <vt:lpstr>Diapositiva 12</vt:lpstr>
      <vt:lpstr>Diapositiva 13</vt:lpstr>
      <vt:lpstr>APORTES DE GRUPO</vt:lpstr>
      <vt:lpstr>Relatoría</vt:lpstr>
      <vt:lpstr>Relatoría</vt:lpstr>
      <vt:lpstr>Diapositiva 17</vt:lpstr>
      <vt:lpstr>Diapositiva 18</vt:lpstr>
      <vt:lpstr>Diapositiva 19</vt:lpstr>
      <vt:lpstr>Fueron excluidos:</vt:lpstr>
      <vt:lpstr>Diapositiva 21</vt:lpstr>
      <vt:lpstr>     Métodos </vt:lpstr>
      <vt:lpstr>Estudio: Desenlaces</vt:lpstr>
      <vt:lpstr>Diapositiva 24</vt:lpstr>
      <vt:lpstr>Diapositiva 25</vt:lpstr>
      <vt:lpstr>Diapositiva 26</vt:lpstr>
      <vt:lpstr>Diapositiva 27</vt:lpstr>
      <vt:lpstr>Diapositiva 28</vt:lpstr>
      <vt:lpstr>Relatoría</vt:lpstr>
      <vt:lpstr>Diapositiva 30</vt:lpstr>
      <vt:lpstr>OBJETIVO </vt:lpstr>
      <vt:lpstr>Diapositiva 32</vt:lpstr>
      <vt:lpstr>Criterios de inclusión</vt:lpstr>
      <vt:lpstr>CRITERIOS DE EXCLUSIÓN</vt:lpstr>
      <vt:lpstr>Diapositiva 35</vt:lpstr>
      <vt:lpstr>Diapositiva 36</vt:lpstr>
      <vt:lpstr>Diapositiva 37</vt:lpstr>
      <vt:lpstr>Diapositiva 38</vt:lpstr>
      <vt:lpstr>Aportes del grupo</vt:lpstr>
      <vt:lpstr>Relatoría</vt:lpstr>
      <vt:lpstr>Diapositiva 41</vt:lpstr>
      <vt:lpstr>Objetivo</vt:lpstr>
      <vt:lpstr>Puntos finales</vt:lpstr>
      <vt:lpstr>Metodología</vt:lpstr>
      <vt:lpstr>Metodología</vt:lpstr>
      <vt:lpstr>Diapositiva 46</vt:lpstr>
      <vt:lpstr>Diapositiva 47</vt:lpstr>
      <vt:lpstr> </vt:lpstr>
      <vt:lpstr>Conclusiones</vt:lpstr>
      <vt:lpstr>Diapositiva 50</vt:lpstr>
      <vt:lpstr>Relatoría</vt:lpstr>
      <vt:lpstr>Relatoría</vt:lpstr>
      <vt:lpstr>Diapositiva 53</vt:lpstr>
      <vt:lpstr>Objetivo</vt:lpstr>
      <vt:lpstr>METODOLOGÍA</vt:lpstr>
      <vt:lpstr>METODOLOGÍA</vt:lpstr>
      <vt:lpstr>METODOLOGÍA (Puntos Finales Primarios y de Seguridad)</vt:lpstr>
      <vt:lpstr>METODOLOGÍA (Análisis estadísticos)</vt:lpstr>
      <vt:lpstr>Diapositiva 59</vt:lpstr>
      <vt:lpstr>Diapositiva 60</vt:lpstr>
      <vt:lpstr>Diapositiva 61</vt:lpstr>
      <vt:lpstr>Diapositiva 62</vt:lpstr>
      <vt:lpstr>CONCLUSIÓN</vt:lpstr>
      <vt:lpstr>APORTE DEL GRUPO</vt:lpstr>
      <vt:lpstr>APORTES DEL GRUPO</vt:lpstr>
      <vt:lpstr>INTERROGANTES PLANTEADAS EN EL METAANÁLISIS RELACIONADAS A ASPECTOS QUE SIGUEN SIN ABORDARSE.</vt:lpstr>
      <vt:lpstr>Relatoría</vt:lpstr>
      <vt:lpstr>Relatoría</vt:lpstr>
      <vt:lpstr>Relatoría</vt:lpstr>
      <vt:lpstr>Discusión final</vt:lpstr>
      <vt:lpstr>Discusión final</vt:lpstr>
      <vt:lpstr>Discusión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Carmen</dc:creator>
  <cp:lastModifiedBy>Carmen</cp:lastModifiedBy>
  <cp:revision>92</cp:revision>
  <dcterms:created xsi:type="dcterms:W3CDTF">2019-09-09T02:08:51Z</dcterms:created>
  <dcterms:modified xsi:type="dcterms:W3CDTF">2019-11-05T00:50:08Z</dcterms:modified>
</cp:coreProperties>
</file>