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58" r:id="rId3"/>
    <p:sldId id="259" r:id="rId4"/>
    <p:sldId id="260" r:id="rId5"/>
    <p:sldId id="261" r:id="rId6"/>
    <p:sldId id="263" r:id="rId7"/>
    <p:sldId id="264" r:id="rId8"/>
    <p:sldId id="265" r:id="rId9"/>
    <p:sldId id="266" r:id="rId10"/>
    <p:sldId id="267" r:id="rId11"/>
    <p:sldId id="269" r:id="rId12"/>
    <p:sldId id="270" r:id="rId13"/>
    <p:sldId id="271" r:id="rId14"/>
    <p:sldId id="272" r:id="rId15"/>
    <p:sldId id="273" r:id="rId16"/>
    <p:sldId id="274" r:id="rId17"/>
    <p:sldId id="275" r:id="rId18"/>
    <p:sldId id="280" r:id="rId19"/>
    <p:sldId id="276" r:id="rId20"/>
    <p:sldId id="277" r:id="rId21"/>
    <p:sldId id="278" r:id="rId22"/>
    <p:sldId id="281" r:id="rId23"/>
    <p:sldId id="279" r:id="rId24"/>
    <p:sldId id="282" r:id="rId25"/>
    <p:sldId id="283" r:id="rId26"/>
    <p:sldId id="284" r:id="rId27"/>
    <p:sldId id="285" r:id="rId28"/>
    <p:sldId id="290" r:id="rId29"/>
    <p:sldId id="287" r:id="rId30"/>
    <p:sldId id="291" r:id="rId31"/>
    <p:sldId id="288" r:id="rId32"/>
    <p:sldId id="293" r:id="rId33"/>
    <p:sldId id="292" r:id="rId3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69" autoAdjust="0"/>
    <p:restoredTop sz="94660"/>
  </p:normalViewPr>
  <p:slideViewPr>
    <p:cSldViewPr>
      <p:cViewPr varScale="1">
        <p:scale>
          <a:sx n="75" d="100"/>
          <a:sy n="75" d="100"/>
        </p:scale>
        <p:origin x="912"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003784-7D3E-44CC-9CE8-E09E7F298D2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548D00A5-70FF-418A-B548-3A28AC01F831}">
      <dgm:prSet phldrT="[Texto]" custT="1">
        <dgm:style>
          <a:lnRef idx="1">
            <a:schemeClr val="dk1"/>
          </a:lnRef>
          <a:fillRef idx="2">
            <a:schemeClr val="dk1"/>
          </a:fillRef>
          <a:effectRef idx="1">
            <a:schemeClr val="dk1"/>
          </a:effectRef>
          <a:fontRef idx="minor">
            <a:schemeClr val="dk1"/>
          </a:fontRef>
        </dgm:style>
      </dgm:prSet>
      <dgm:spPr/>
      <dgm:t>
        <a:bodyPr/>
        <a:lstStyle/>
        <a:p>
          <a:r>
            <a:rPr lang="es-ES" sz="2000" dirty="0" smtClean="0"/>
            <a:t>La  enfermedad arterial coronaria es la principal causa de muerte en los Estados Unidos.  En los pacientes sintomáticos, el diagnóstico de la presencia y la gravedad de la enfermedad de la arteria coronaria es fundamental para determinar el manejo clínico adecuado</a:t>
          </a:r>
          <a:endParaRPr lang="es-ES" sz="2000" dirty="0"/>
        </a:p>
      </dgm:t>
    </dgm:pt>
    <dgm:pt modelId="{8C75C6F1-F530-4C70-8E7C-AA689761E89E}" type="parTrans" cxnId="{5402591A-17AA-4574-A133-5CF48ACD9479}">
      <dgm:prSet/>
      <dgm:spPr/>
      <dgm:t>
        <a:bodyPr/>
        <a:lstStyle/>
        <a:p>
          <a:endParaRPr lang="es-ES"/>
        </a:p>
      </dgm:t>
    </dgm:pt>
    <dgm:pt modelId="{B36AAE9A-4877-4869-8819-9BBD36F94FBF}" type="sibTrans" cxnId="{5402591A-17AA-4574-A133-5CF48ACD9479}">
      <dgm:prSet/>
      <dgm:spPr/>
      <dgm:t>
        <a:bodyPr/>
        <a:lstStyle/>
        <a:p>
          <a:endParaRPr lang="es-ES"/>
        </a:p>
      </dgm:t>
    </dgm:pt>
    <dgm:pt modelId="{415FA168-9DC3-4FFD-B45E-C364F41CCAAD}">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ES" sz="2000" dirty="0" smtClean="0"/>
            <a:t>La angiografía coronaria convencional revela la extensión, la ubicación y la gravedad de las lesiones obstructivas coronarias, que son potentes </a:t>
          </a:r>
          <a:r>
            <a:rPr lang="es-ES" sz="2000" dirty="0" err="1" smtClean="0"/>
            <a:t>predictores</a:t>
          </a:r>
          <a:r>
            <a:rPr lang="es-ES" sz="2000" dirty="0" smtClean="0"/>
            <a:t> del resultados, identifica a los pacientes de alto riesgo que pueden beneficiarse de la revascularización</a:t>
          </a:r>
          <a:endParaRPr lang="es-ES" sz="2000" dirty="0"/>
        </a:p>
      </dgm:t>
    </dgm:pt>
    <dgm:pt modelId="{B8FD4CBA-E723-4780-B4A2-C0FD3ECCCF67}" type="sibTrans" cxnId="{3E20EE93-E875-4F09-9A79-5F53066A40C5}">
      <dgm:prSet/>
      <dgm:spPr/>
      <dgm:t>
        <a:bodyPr/>
        <a:lstStyle/>
        <a:p>
          <a:endParaRPr lang="es-ES"/>
        </a:p>
      </dgm:t>
    </dgm:pt>
    <dgm:pt modelId="{6480E68C-E808-469F-BDD4-5055BE1265D5}" type="parTrans" cxnId="{3E20EE93-E875-4F09-9A79-5F53066A40C5}">
      <dgm:prSet/>
      <dgm:spPr/>
      <dgm:t>
        <a:bodyPr/>
        <a:lstStyle/>
        <a:p>
          <a:endParaRPr lang="es-ES"/>
        </a:p>
      </dgm:t>
    </dgm:pt>
    <dgm:pt modelId="{34E34FFD-905E-4E02-A2B0-A234F91EEB5E}">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ES" sz="2000" dirty="0" smtClean="0"/>
            <a:t>La evaluación indirecta de la estenosis coronaria, como la prueba de esfuerzo, tiene una capacidad diagnóstica limitada en comparación con la angiografía coronaria convencional directa.  </a:t>
          </a:r>
          <a:endParaRPr lang="es-ES" sz="2000" dirty="0"/>
        </a:p>
      </dgm:t>
    </dgm:pt>
    <dgm:pt modelId="{F0136F91-EEAF-4DFE-9CA6-C3EFBE6BDB42}" type="sibTrans" cxnId="{08F6A0EA-F710-41AA-9585-D22CF926A7F8}">
      <dgm:prSet/>
      <dgm:spPr/>
      <dgm:t>
        <a:bodyPr/>
        <a:lstStyle/>
        <a:p>
          <a:endParaRPr lang="es-ES"/>
        </a:p>
      </dgm:t>
    </dgm:pt>
    <dgm:pt modelId="{EA3F4654-A834-44A7-BE4F-F4CAABDAEF9B}" type="parTrans" cxnId="{08F6A0EA-F710-41AA-9585-D22CF926A7F8}">
      <dgm:prSet/>
      <dgm:spPr/>
      <dgm:t>
        <a:bodyPr/>
        <a:lstStyle/>
        <a:p>
          <a:endParaRPr lang="es-ES"/>
        </a:p>
      </dgm:t>
    </dgm:pt>
    <dgm:pt modelId="{769DAB9D-A964-4CF3-9E70-A57294AE0B74}" type="pres">
      <dgm:prSet presAssocID="{62003784-7D3E-44CC-9CE8-E09E7F298D27}" presName="linear" presStyleCnt="0">
        <dgm:presLayoutVars>
          <dgm:dir/>
          <dgm:animLvl val="lvl"/>
          <dgm:resizeHandles val="exact"/>
        </dgm:presLayoutVars>
      </dgm:prSet>
      <dgm:spPr/>
      <dgm:t>
        <a:bodyPr/>
        <a:lstStyle/>
        <a:p>
          <a:endParaRPr lang="es-ES"/>
        </a:p>
      </dgm:t>
    </dgm:pt>
    <dgm:pt modelId="{41E97525-11B5-4600-95E8-15AC42AF0A38}" type="pres">
      <dgm:prSet presAssocID="{548D00A5-70FF-418A-B548-3A28AC01F831}" presName="parentLin" presStyleCnt="0"/>
      <dgm:spPr/>
    </dgm:pt>
    <dgm:pt modelId="{2B0A0DAC-2AA0-4CC7-BD4B-6C3C8259B0AB}" type="pres">
      <dgm:prSet presAssocID="{548D00A5-70FF-418A-B548-3A28AC01F831}" presName="parentLeftMargin" presStyleLbl="node1" presStyleIdx="0" presStyleCnt="3"/>
      <dgm:spPr/>
      <dgm:t>
        <a:bodyPr/>
        <a:lstStyle/>
        <a:p>
          <a:endParaRPr lang="es-ES"/>
        </a:p>
      </dgm:t>
    </dgm:pt>
    <dgm:pt modelId="{3F609EAD-2829-438B-90FF-1D6A952BE70A}" type="pres">
      <dgm:prSet presAssocID="{548D00A5-70FF-418A-B548-3A28AC01F831}" presName="parentText" presStyleLbl="node1" presStyleIdx="0" presStyleCnt="3" custScaleX="150037" custScaleY="403045">
        <dgm:presLayoutVars>
          <dgm:chMax val="0"/>
          <dgm:bulletEnabled val="1"/>
        </dgm:presLayoutVars>
      </dgm:prSet>
      <dgm:spPr/>
      <dgm:t>
        <a:bodyPr/>
        <a:lstStyle/>
        <a:p>
          <a:endParaRPr lang="es-ES"/>
        </a:p>
      </dgm:t>
    </dgm:pt>
    <dgm:pt modelId="{E8D163EB-8FB6-4BF5-B773-949802DC2C9B}" type="pres">
      <dgm:prSet presAssocID="{548D00A5-70FF-418A-B548-3A28AC01F831}" presName="negativeSpace" presStyleCnt="0"/>
      <dgm:spPr/>
    </dgm:pt>
    <dgm:pt modelId="{CA3BE377-8B41-40D1-B27E-064FC3F934FD}" type="pres">
      <dgm:prSet presAssocID="{548D00A5-70FF-418A-B548-3A28AC01F831}" presName="childText" presStyleLbl="conFgAcc1" presStyleIdx="0" presStyleCnt="3">
        <dgm:presLayoutVars>
          <dgm:bulletEnabled val="1"/>
        </dgm:presLayoutVars>
      </dgm:prSet>
      <dgm:spPr/>
    </dgm:pt>
    <dgm:pt modelId="{39B75FB9-5999-4054-B3B1-2EFC0411C8C2}" type="pres">
      <dgm:prSet presAssocID="{B36AAE9A-4877-4869-8819-9BBD36F94FBF}" presName="spaceBetweenRectangles" presStyleCnt="0"/>
      <dgm:spPr/>
    </dgm:pt>
    <dgm:pt modelId="{5D19A0FD-3855-4A56-842E-D000F791E2A5}" type="pres">
      <dgm:prSet presAssocID="{34E34FFD-905E-4E02-A2B0-A234F91EEB5E}" presName="parentLin" presStyleCnt="0"/>
      <dgm:spPr/>
    </dgm:pt>
    <dgm:pt modelId="{D13F65F9-61F9-44CC-A027-3A21B8A9D64B}" type="pres">
      <dgm:prSet presAssocID="{34E34FFD-905E-4E02-A2B0-A234F91EEB5E}" presName="parentLeftMargin" presStyleLbl="node1" presStyleIdx="0" presStyleCnt="3"/>
      <dgm:spPr/>
      <dgm:t>
        <a:bodyPr/>
        <a:lstStyle/>
        <a:p>
          <a:endParaRPr lang="es-ES"/>
        </a:p>
      </dgm:t>
    </dgm:pt>
    <dgm:pt modelId="{E6CD27D1-057D-47A7-BC4B-3161956EE448}" type="pres">
      <dgm:prSet presAssocID="{34E34FFD-905E-4E02-A2B0-A234F91EEB5E}" presName="parentText" presStyleLbl="node1" presStyleIdx="1" presStyleCnt="3" custScaleX="142857" custScaleY="301902">
        <dgm:presLayoutVars>
          <dgm:chMax val="0"/>
          <dgm:bulletEnabled val="1"/>
        </dgm:presLayoutVars>
      </dgm:prSet>
      <dgm:spPr/>
      <dgm:t>
        <a:bodyPr/>
        <a:lstStyle/>
        <a:p>
          <a:endParaRPr lang="es-ES"/>
        </a:p>
      </dgm:t>
    </dgm:pt>
    <dgm:pt modelId="{F8C39E7D-4982-4360-8A7A-ACFDA20657CD}" type="pres">
      <dgm:prSet presAssocID="{34E34FFD-905E-4E02-A2B0-A234F91EEB5E}" presName="negativeSpace" presStyleCnt="0"/>
      <dgm:spPr/>
    </dgm:pt>
    <dgm:pt modelId="{5E31ADDE-62DF-45A1-ACD7-7C43A3D4E235}" type="pres">
      <dgm:prSet presAssocID="{34E34FFD-905E-4E02-A2B0-A234F91EEB5E}" presName="childText" presStyleLbl="conFgAcc1" presStyleIdx="1" presStyleCnt="3">
        <dgm:presLayoutVars>
          <dgm:bulletEnabled val="1"/>
        </dgm:presLayoutVars>
      </dgm:prSet>
      <dgm:spPr/>
    </dgm:pt>
    <dgm:pt modelId="{CDDF7B1F-4021-4D29-A343-31538D169401}" type="pres">
      <dgm:prSet presAssocID="{F0136F91-EEAF-4DFE-9CA6-C3EFBE6BDB42}" presName="spaceBetweenRectangles" presStyleCnt="0"/>
      <dgm:spPr/>
    </dgm:pt>
    <dgm:pt modelId="{D57D95D5-ADA4-420A-A21C-360AB049A093}" type="pres">
      <dgm:prSet presAssocID="{415FA168-9DC3-4FFD-B45E-C364F41CCAAD}" presName="parentLin" presStyleCnt="0"/>
      <dgm:spPr/>
    </dgm:pt>
    <dgm:pt modelId="{B34AEB96-A09C-48DC-8318-CD5A2AE9E88E}" type="pres">
      <dgm:prSet presAssocID="{415FA168-9DC3-4FFD-B45E-C364F41CCAAD}" presName="parentLeftMargin" presStyleLbl="node1" presStyleIdx="1" presStyleCnt="3"/>
      <dgm:spPr/>
      <dgm:t>
        <a:bodyPr/>
        <a:lstStyle/>
        <a:p>
          <a:endParaRPr lang="es-ES"/>
        </a:p>
      </dgm:t>
    </dgm:pt>
    <dgm:pt modelId="{A2B6BC6F-17E5-46E4-BC3F-00FB5E3859BD}" type="pres">
      <dgm:prSet presAssocID="{415FA168-9DC3-4FFD-B45E-C364F41CCAAD}" presName="parentText" presStyleLbl="node1" presStyleIdx="2" presStyleCnt="3" custScaleX="142997" custScaleY="325167">
        <dgm:presLayoutVars>
          <dgm:chMax val="0"/>
          <dgm:bulletEnabled val="1"/>
        </dgm:presLayoutVars>
      </dgm:prSet>
      <dgm:spPr/>
      <dgm:t>
        <a:bodyPr/>
        <a:lstStyle/>
        <a:p>
          <a:endParaRPr lang="es-ES"/>
        </a:p>
      </dgm:t>
    </dgm:pt>
    <dgm:pt modelId="{7300867D-8E6A-42E4-AFE4-68FC9382649C}" type="pres">
      <dgm:prSet presAssocID="{415FA168-9DC3-4FFD-B45E-C364F41CCAAD}" presName="negativeSpace" presStyleCnt="0"/>
      <dgm:spPr/>
    </dgm:pt>
    <dgm:pt modelId="{E9069C9D-6B1C-42A3-980D-696D3689B54C}" type="pres">
      <dgm:prSet presAssocID="{415FA168-9DC3-4FFD-B45E-C364F41CCAAD}" presName="childText" presStyleLbl="conFgAcc1" presStyleIdx="2" presStyleCnt="3">
        <dgm:presLayoutVars>
          <dgm:bulletEnabled val="1"/>
        </dgm:presLayoutVars>
      </dgm:prSet>
      <dgm:spPr/>
    </dgm:pt>
  </dgm:ptLst>
  <dgm:cxnLst>
    <dgm:cxn modelId="{92B239E3-45AA-47C8-AE2C-CE5FFE0C6BEB}" type="presOf" srcId="{548D00A5-70FF-418A-B548-3A28AC01F831}" destId="{2B0A0DAC-2AA0-4CC7-BD4B-6C3C8259B0AB}" srcOrd="0" destOrd="0" presId="urn:microsoft.com/office/officeart/2005/8/layout/list1"/>
    <dgm:cxn modelId="{5402591A-17AA-4574-A133-5CF48ACD9479}" srcId="{62003784-7D3E-44CC-9CE8-E09E7F298D27}" destId="{548D00A5-70FF-418A-B548-3A28AC01F831}" srcOrd="0" destOrd="0" parTransId="{8C75C6F1-F530-4C70-8E7C-AA689761E89E}" sibTransId="{B36AAE9A-4877-4869-8819-9BBD36F94FBF}"/>
    <dgm:cxn modelId="{078D6A34-706C-4CC0-96EE-CF3F933926AA}" type="presOf" srcId="{62003784-7D3E-44CC-9CE8-E09E7F298D27}" destId="{769DAB9D-A964-4CF3-9E70-A57294AE0B74}" srcOrd="0" destOrd="0" presId="urn:microsoft.com/office/officeart/2005/8/layout/list1"/>
    <dgm:cxn modelId="{08F6A0EA-F710-41AA-9585-D22CF926A7F8}" srcId="{62003784-7D3E-44CC-9CE8-E09E7F298D27}" destId="{34E34FFD-905E-4E02-A2B0-A234F91EEB5E}" srcOrd="1" destOrd="0" parTransId="{EA3F4654-A834-44A7-BE4F-F4CAABDAEF9B}" sibTransId="{F0136F91-EEAF-4DFE-9CA6-C3EFBE6BDB42}"/>
    <dgm:cxn modelId="{D9BA43F2-7980-4B12-89D5-16BE15D061CF}" type="presOf" srcId="{415FA168-9DC3-4FFD-B45E-C364F41CCAAD}" destId="{A2B6BC6F-17E5-46E4-BC3F-00FB5E3859BD}" srcOrd="1" destOrd="0" presId="urn:microsoft.com/office/officeart/2005/8/layout/list1"/>
    <dgm:cxn modelId="{2D0D3AE6-6192-451E-9920-28E326278937}" type="presOf" srcId="{415FA168-9DC3-4FFD-B45E-C364F41CCAAD}" destId="{B34AEB96-A09C-48DC-8318-CD5A2AE9E88E}" srcOrd="0" destOrd="0" presId="urn:microsoft.com/office/officeart/2005/8/layout/list1"/>
    <dgm:cxn modelId="{C6151DCC-4D65-4960-832E-033A1159A75D}" type="presOf" srcId="{34E34FFD-905E-4E02-A2B0-A234F91EEB5E}" destId="{D13F65F9-61F9-44CC-A027-3A21B8A9D64B}" srcOrd="0" destOrd="0" presId="urn:microsoft.com/office/officeart/2005/8/layout/list1"/>
    <dgm:cxn modelId="{E2492C4E-0F8F-4E5F-A6C2-BAF3805B56B6}" type="presOf" srcId="{34E34FFD-905E-4E02-A2B0-A234F91EEB5E}" destId="{E6CD27D1-057D-47A7-BC4B-3161956EE448}" srcOrd="1" destOrd="0" presId="urn:microsoft.com/office/officeart/2005/8/layout/list1"/>
    <dgm:cxn modelId="{E8B149F6-6E92-4AB5-A25A-1963E000506F}" type="presOf" srcId="{548D00A5-70FF-418A-B548-3A28AC01F831}" destId="{3F609EAD-2829-438B-90FF-1D6A952BE70A}" srcOrd="1" destOrd="0" presId="urn:microsoft.com/office/officeart/2005/8/layout/list1"/>
    <dgm:cxn modelId="{3E20EE93-E875-4F09-9A79-5F53066A40C5}" srcId="{62003784-7D3E-44CC-9CE8-E09E7F298D27}" destId="{415FA168-9DC3-4FFD-B45E-C364F41CCAAD}" srcOrd="2" destOrd="0" parTransId="{6480E68C-E808-469F-BDD4-5055BE1265D5}" sibTransId="{B8FD4CBA-E723-4780-B4A2-C0FD3ECCCF67}"/>
    <dgm:cxn modelId="{F944CECA-5758-479D-864E-3CEB16593E0F}" type="presParOf" srcId="{769DAB9D-A964-4CF3-9E70-A57294AE0B74}" destId="{41E97525-11B5-4600-95E8-15AC42AF0A38}" srcOrd="0" destOrd="0" presId="urn:microsoft.com/office/officeart/2005/8/layout/list1"/>
    <dgm:cxn modelId="{7C4DF700-656B-41CA-A7AF-4797EE3D4985}" type="presParOf" srcId="{41E97525-11B5-4600-95E8-15AC42AF0A38}" destId="{2B0A0DAC-2AA0-4CC7-BD4B-6C3C8259B0AB}" srcOrd="0" destOrd="0" presId="urn:microsoft.com/office/officeart/2005/8/layout/list1"/>
    <dgm:cxn modelId="{BA9445A5-5C5D-47B1-9744-B6602ECCDBA7}" type="presParOf" srcId="{41E97525-11B5-4600-95E8-15AC42AF0A38}" destId="{3F609EAD-2829-438B-90FF-1D6A952BE70A}" srcOrd="1" destOrd="0" presId="urn:microsoft.com/office/officeart/2005/8/layout/list1"/>
    <dgm:cxn modelId="{59A8BEB6-90F7-4DB6-B723-D0A8323B7948}" type="presParOf" srcId="{769DAB9D-A964-4CF3-9E70-A57294AE0B74}" destId="{E8D163EB-8FB6-4BF5-B773-949802DC2C9B}" srcOrd="1" destOrd="0" presId="urn:microsoft.com/office/officeart/2005/8/layout/list1"/>
    <dgm:cxn modelId="{109C644A-8CA8-4F8E-AF51-45A202E2D7DB}" type="presParOf" srcId="{769DAB9D-A964-4CF3-9E70-A57294AE0B74}" destId="{CA3BE377-8B41-40D1-B27E-064FC3F934FD}" srcOrd="2" destOrd="0" presId="urn:microsoft.com/office/officeart/2005/8/layout/list1"/>
    <dgm:cxn modelId="{E8AAEB91-AF88-429B-A8B6-8A0971EEF410}" type="presParOf" srcId="{769DAB9D-A964-4CF3-9E70-A57294AE0B74}" destId="{39B75FB9-5999-4054-B3B1-2EFC0411C8C2}" srcOrd="3" destOrd="0" presId="urn:microsoft.com/office/officeart/2005/8/layout/list1"/>
    <dgm:cxn modelId="{23BA7350-0D7D-4F20-8794-01D9ACACA9F9}" type="presParOf" srcId="{769DAB9D-A964-4CF3-9E70-A57294AE0B74}" destId="{5D19A0FD-3855-4A56-842E-D000F791E2A5}" srcOrd="4" destOrd="0" presId="urn:microsoft.com/office/officeart/2005/8/layout/list1"/>
    <dgm:cxn modelId="{4C02C5DD-5187-4943-85F0-7FCB2F67B56B}" type="presParOf" srcId="{5D19A0FD-3855-4A56-842E-D000F791E2A5}" destId="{D13F65F9-61F9-44CC-A027-3A21B8A9D64B}" srcOrd="0" destOrd="0" presId="urn:microsoft.com/office/officeart/2005/8/layout/list1"/>
    <dgm:cxn modelId="{E790B42B-3789-40D6-B60C-7BEF33E0EB45}" type="presParOf" srcId="{5D19A0FD-3855-4A56-842E-D000F791E2A5}" destId="{E6CD27D1-057D-47A7-BC4B-3161956EE448}" srcOrd="1" destOrd="0" presId="urn:microsoft.com/office/officeart/2005/8/layout/list1"/>
    <dgm:cxn modelId="{B814CF48-2F6A-4A9E-AE91-29B2D9DA4DD3}" type="presParOf" srcId="{769DAB9D-A964-4CF3-9E70-A57294AE0B74}" destId="{F8C39E7D-4982-4360-8A7A-ACFDA20657CD}" srcOrd="5" destOrd="0" presId="urn:microsoft.com/office/officeart/2005/8/layout/list1"/>
    <dgm:cxn modelId="{F9C1D30F-6A84-46D3-9566-CA2882B2C277}" type="presParOf" srcId="{769DAB9D-A964-4CF3-9E70-A57294AE0B74}" destId="{5E31ADDE-62DF-45A1-ACD7-7C43A3D4E235}" srcOrd="6" destOrd="0" presId="urn:microsoft.com/office/officeart/2005/8/layout/list1"/>
    <dgm:cxn modelId="{9ED9A0C2-1256-4B4C-A342-7E3C51C121EB}" type="presParOf" srcId="{769DAB9D-A964-4CF3-9E70-A57294AE0B74}" destId="{CDDF7B1F-4021-4D29-A343-31538D169401}" srcOrd="7" destOrd="0" presId="urn:microsoft.com/office/officeart/2005/8/layout/list1"/>
    <dgm:cxn modelId="{CE6E0157-5F36-42E6-8CB3-1FCAFA5DA3C9}" type="presParOf" srcId="{769DAB9D-A964-4CF3-9E70-A57294AE0B74}" destId="{D57D95D5-ADA4-420A-A21C-360AB049A093}" srcOrd="8" destOrd="0" presId="urn:microsoft.com/office/officeart/2005/8/layout/list1"/>
    <dgm:cxn modelId="{02405C05-4BDA-45DA-A238-BC1CE6A9B679}" type="presParOf" srcId="{D57D95D5-ADA4-420A-A21C-360AB049A093}" destId="{B34AEB96-A09C-48DC-8318-CD5A2AE9E88E}" srcOrd="0" destOrd="0" presId="urn:microsoft.com/office/officeart/2005/8/layout/list1"/>
    <dgm:cxn modelId="{43B8C108-9A79-4541-9FF3-E7D28F11ECEF}" type="presParOf" srcId="{D57D95D5-ADA4-420A-A21C-360AB049A093}" destId="{A2B6BC6F-17E5-46E4-BC3F-00FB5E3859BD}" srcOrd="1" destOrd="0" presId="urn:microsoft.com/office/officeart/2005/8/layout/list1"/>
    <dgm:cxn modelId="{035EDC6E-B670-4103-ADFC-1E0F94ED3EB6}" type="presParOf" srcId="{769DAB9D-A964-4CF3-9E70-A57294AE0B74}" destId="{7300867D-8E6A-42E4-AFE4-68FC9382649C}" srcOrd="9" destOrd="0" presId="urn:microsoft.com/office/officeart/2005/8/layout/list1"/>
    <dgm:cxn modelId="{4466B238-D1E3-490A-90E4-A77DBAD4037F}" type="presParOf" srcId="{769DAB9D-A964-4CF3-9E70-A57294AE0B74}" destId="{E9069C9D-6B1C-42A3-980D-696D3689B54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F4E3F6-747B-4370-B936-4C952674DC7E}" type="doc">
      <dgm:prSet loTypeId="urn:microsoft.com/office/officeart/2005/8/layout/list1" loCatId="list" qsTypeId="urn:microsoft.com/office/officeart/2005/8/quickstyle/3d1" qsCatId="3D" csTypeId="urn:microsoft.com/office/officeart/2005/8/colors/colorful5" csCatId="colorful" phldr="1"/>
      <dgm:spPr/>
      <dgm:t>
        <a:bodyPr/>
        <a:lstStyle/>
        <a:p>
          <a:endParaRPr lang="es-ES"/>
        </a:p>
      </dgm:t>
    </dgm:pt>
    <dgm:pt modelId="{A15D5921-1EF3-4EBC-B30E-3E7EB1FD6984}">
      <dgm:prSet phldrT="[Texto]" custT="1"/>
      <dgm:spPr/>
      <dgm:t>
        <a:bodyPr/>
        <a:lstStyle/>
        <a:p>
          <a:pPr rtl="0"/>
          <a:r>
            <a:rPr lang="es-ES" sz="2400" dirty="0" smtClean="0">
              <a:solidFill>
                <a:schemeClr val="tx1"/>
              </a:solidFill>
            </a:rPr>
            <a:t>&gt; ó igual 40 años de edad</a:t>
          </a:r>
          <a:endParaRPr lang="es-ES" sz="2400" dirty="0">
            <a:solidFill>
              <a:schemeClr val="tx1"/>
            </a:solidFill>
          </a:endParaRPr>
        </a:p>
      </dgm:t>
    </dgm:pt>
    <dgm:pt modelId="{C81E1FBB-4CE0-4549-89BC-C22676F8BCE6}" type="parTrans" cxnId="{D65519A3-FFCB-4230-934F-0A7B3C0F13CE}">
      <dgm:prSet/>
      <dgm:spPr/>
      <dgm:t>
        <a:bodyPr/>
        <a:lstStyle/>
        <a:p>
          <a:endParaRPr lang="es-ES"/>
        </a:p>
      </dgm:t>
    </dgm:pt>
    <dgm:pt modelId="{29B25BF4-821D-4B43-A6C8-6AF71FCD12EA}" type="sibTrans" cxnId="{D65519A3-FFCB-4230-934F-0A7B3C0F13CE}">
      <dgm:prSet/>
      <dgm:spPr/>
      <dgm:t>
        <a:bodyPr/>
        <a:lstStyle/>
        <a:p>
          <a:endParaRPr lang="es-ES"/>
        </a:p>
      </dgm:t>
    </dgm:pt>
    <dgm:pt modelId="{757F6ED8-631C-4E31-A299-789391BA5E48}">
      <dgm:prSet phldrT="[Texto]" custT="1"/>
      <dgm:spPr/>
      <dgm:t>
        <a:bodyPr/>
        <a:lstStyle/>
        <a:p>
          <a:pPr rtl="0"/>
          <a:r>
            <a:rPr lang="es-ES" sz="2400" dirty="0" smtClean="0">
              <a:solidFill>
                <a:schemeClr val="tx1"/>
              </a:solidFill>
            </a:rPr>
            <a:t>Sospecha de enfermedad coronaria sintomática </a:t>
          </a:r>
          <a:endParaRPr lang="es-ES" sz="2400" dirty="0">
            <a:solidFill>
              <a:schemeClr val="tx1"/>
            </a:solidFill>
          </a:endParaRPr>
        </a:p>
      </dgm:t>
    </dgm:pt>
    <dgm:pt modelId="{50DB5B2A-6627-42AC-9DF3-7320AEE59DC9}" type="parTrans" cxnId="{A1D7A18F-6114-4DD6-9476-C528C0C567D8}">
      <dgm:prSet/>
      <dgm:spPr/>
      <dgm:t>
        <a:bodyPr/>
        <a:lstStyle/>
        <a:p>
          <a:endParaRPr lang="es-ES"/>
        </a:p>
      </dgm:t>
    </dgm:pt>
    <dgm:pt modelId="{F2EF293C-35BA-4277-BF5B-F672F4F852D6}" type="sibTrans" cxnId="{A1D7A18F-6114-4DD6-9476-C528C0C567D8}">
      <dgm:prSet/>
      <dgm:spPr/>
      <dgm:t>
        <a:bodyPr/>
        <a:lstStyle/>
        <a:p>
          <a:endParaRPr lang="es-ES"/>
        </a:p>
      </dgm:t>
    </dgm:pt>
    <dgm:pt modelId="{98C22A39-B735-4394-9E3F-11FC77FABCCC}">
      <dgm:prSet phldrT="[Texto]" custT="1"/>
      <dgm:spPr/>
      <dgm:t>
        <a:bodyPr/>
        <a:lstStyle/>
        <a:p>
          <a:r>
            <a:rPr lang="es-ES" sz="2400" dirty="0" smtClean="0">
              <a:solidFill>
                <a:schemeClr val="tx1"/>
              </a:solidFill>
            </a:rPr>
            <a:t>Angiografía coronaria convencional</a:t>
          </a:r>
          <a:r>
            <a:rPr lang="es-ES" sz="2400" dirty="0" smtClean="0"/>
            <a:t>. </a:t>
          </a:r>
          <a:endParaRPr lang="es-ES" sz="2400" dirty="0"/>
        </a:p>
      </dgm:t>
    </dgm:pt>
    <dgm:pt modelId="{0F579147-9B49-4ECA-9BAE-8648760BDE50}" type="parTrans" cxnId="{86A4E749-9A28-418B-B23A-21733B90B052}">
      <dgm:prSet/>
      <dgm:spPr/>
      <dgm:t>
        <a:bodyPr/>
        <a:lstStyle/>
        <a:p>
          <a:endParaRPr lang="es-ES"/>
        </a:p>
      </dgm:t>
    </dgm:pt>
    <dgm:pt modelId="{EB411846-A4E2-448C-9949-0BCF482CD8A0}" type="sibTrans" cxnId="{86A4E749-9A28-418B-B23A-21733B90B052}">
      <dgm:prSet/>
      <dgm:spPr/>
      <dgm:t>
        <a:bodyPr/>
        <a:lstStyle/>
        <a:p>
          <a:endParaRPr lang="es-ES"/>
        </a:p>
      </dgm:t>
    </dgm:pt>
    <dgm:pt modelId="{6F5FCB2C-9121-4F21-A748-5C336BBC0663}" type="pres">
      <dgm:prSet presAssocID="{6AF4E3F6-747B-4370-B936-4C952674DC7E}" presName="linear" presStyleCnt="0">
        <dgm:presLayoutVars>
          <dgm:dir/>
          <dgm:animLvl val="lvl"/>
          <dgm:resizeHandles val="exact"/>
        </dgm:presLayoutVars>
      </dgm:prSet>
      <dgm:spPr/>
      <dgm:t>
        <a:bodyPr/>
        <a:lstStyle/>
        <a:p>
          <a:endParaRPr lang="es-ES"/>
        </a:p>
      </dgm:t>
    </dgm:pt>
    <dgm:pt modelId="{F784488D-DFCF-48CC-A1E3-93CB615DBCC5}" type="pres">
      <dgm:prSet presAssocID="{A15D5921-1EF3-4EBC-B30E-3E7EB1FD6984}" presName="parentLin" presStyleCnt="0"/>
      <dgm:spPr/>
    </dgm:pt>
    <dgm:pt modelId="{1075CC75-C3BC-4D8A-B4BF-F858459FE2E8}" type="pres">
      <dgm:prSet presAssocID="{A15D5921-1EF3-4EBC-B30E-3E7EB1FD6984}" presName="parentLeftMargin" presStyleLbl="node1" presStyleIdx="0" presStyleCnt="3"/>
      <dgm:spPr/>
      <dgm:t>
        <a:bodyPr/>
        <a:lstStyle/>
        <a:p>
          <a:endParaRPr lang="es-ES"/>
        </a:p>
      </dgm:t>
    </dgm:pt>
    <dgm:pt modelId="{7BA34F0F-F2A9-414E-A2ED-9ECFF40E11B5}" type="pres">
      <dgm:prSet presAssocID="{A15D5921-1EF3-4EBC-B30E-3E7EB1FD6984}" presName="parentText" presStyleLbl="node1" presStyleIdx="0" presStyleCnt="3">
        <dgm:presLayoutVars>
          <dgm:chMax val="0"/>
          <dgm:bulletEnabled val="1"/>
        </dgm:presLayoutVars>
      </dgm:prSet>
      <dgm:spPr/>
      <dgm:t>
        <a:bodyPr/>
        <a:lstStyle/>
        <a:p>
          <a:endParaRPr lang="es-ES"/>
        </a:p>
      </dgm:t>
    </dgm:pt>
    <dgm:pt modelId="{BC7FAAF9-E796-4E4F-9F32-53BEC2051379}" type="pres">
      <dgm:prSet presAssocID="{A15D5921-1EF3-4EBC-B30E-3E7EB1FD6984}" presName="negativeSpace" presStyleCnt="0"/>
      <dgm:spPr/>
    </dgm:pt>
    <dgm:pt modelId="{EDB57453-AC6E-4727-B321-E6BFF529C2D1}" type="pres">
      <dgm:prSet presAssocID="{A15D5921-1EF3-4EBC-B30E-3E7EB1FD6984}" presName="childText" presStyleLbl="conFgAcc1" presStyleIdx="0" presStyleCnt="3">
        <dgm:presLayoutVars>
          <dgm:bulletEnabled val="1"/>
        </dgm:presLayoutVars>
      </dgm:prSet>
      <dgm:spPr/>
    </dgm:pt>
    <dgm:pt modelId="{6C25A978-4740-4768-B615-FA881BE65BAC}" type="pres">
      <dgm:prSet presAssocID="{29B25BF4-821D-4B43-A6C8-6AF71FCD12EA}" presName="spaceBetweenRectangles" presStyleCnt="0"/>
      <dgm:spPr/>
    </dgm:pt>
    <dgm:pt modelId="{229BC0C8-FEDC-4E06-A957-03F2A6E13903}" type="pres">
      <dgm:prSet presAssocID="{757F6ED8-631C-4E31-A299-789391BA5E48}" presName="parentLin" presStyleCnt="0"/>
      <dgm:spPr/>
    </dgm:pt>
    <dgm:pt modelId="{B04DD26C-E53A-4FF4-B85D-D298B43B13CE}" type="pres">
      <dgm:prSet presAssocID="{757F6ED8-631C-4E31-A299-789391BA5E48}" presName="parentLeftMargin" presStyleLbl="node1" presStyleIdx="0" presStyleCnt="3"/>
      <dgm:spPr/>
      <dgm:t>
        <a:bodyPr/>
        <a:lstStyle/>
        <a:p>
          <a:endParaRPr lang="es-ES"/>
        </a:p>
      </dgm:t>
    </dgm:pt>
    <dgm:pt modelId="{D2996AA9-1AA1-41E2-A875-613251B6275C}" type="pres">
      <dgm:prSet presAssocID="{757F6ED8-631C-4E31-A299-789391BA5E48}" presName="parentText" presStyleLbl="node1" presStyleIdx="1" presStyleCnt="3">
        <dgm:presLayoutVars>
          <dgm:chMax val="0"/>
          <dgm:bulletEnabled val="1"/>
        </dgm:presLayoutVars>
      </dgm:prSet>
      <dgm:spPr/>
      <dgm:t>
        <a:bodyPr/>
        <a:lstStyle/>
        <a:p>
          <a:endParaRPr lang="es-ES"/>
        </a:p>
      </dgm:t>
    </dgm:pt>
    <dgm:pt modelId="{FC9C1F2A-1489-4248-8A25-2B8D2A45AED5}" type="pres">
      <dgm:prSet presAssocID="{757F6ED8-631C-4E31-A299-789391BA5E48}" presName="negativeSpace" presStyleCnt="0"/>
      <dgm:spPr/>
    </dgm:pt>
    <dgm:pt modelId="{7ABD550B-5DBD-4432-92F6-0C3B162807DB}" type="pres">
      <dgm:prSet presAssocID="{757F6ED8-631C-4E31-A299-789391BA5E48}" presName="childText" presStyleLbl="conFgAcc1" presStyleIdx="1" presStyleCnt="3">
        <dgm:presLayoutVars>
          <dgm:bulletEnabled val="1"/>
        </dgm:presLayoutVars>
      </dgm:prSet>
      <dgm:spPr/>
    </dgm:pt>
    <dgm:pt modelId="{76ABE8AD-8FC7-4ED1-B074-CC6CCB294320}" type="pres">
      <dgm:prSet presAssocID="{F2EF293C-35BA-4277-BF5B-F672F4F852D6}" presName="spaceBetweenRectangles" presStyleCnt="0"/>
      <dgm:spPr/>
    </dgm:pt>
    <dgm:pt modelId="{2A540DC7-212D-4AF1-B34B-A805294A7018}" type="pres">
      <dgm:prSet presAssocID="{98C22A39-B735-4394-9E3F-11FC77FABCCC}" presName="parentLin" presStyleCnt="0"/>
      <dgm:spPr/>
    </dgm:pt>
    <dgm:pt modelId="{2C0BB85A-CC46-4562-B17C-CB3A86AD5BD4}" type="pres">
      <dgm:prSet presAssocID="{98C22A39-B735-4394-9E3F-11FC77FABCCC}" presName="parentLeftMargin" presStyleLbl="node1" presStyleIdx="1" presStyleCnt="3"/>
      <dgm:spPr/>
      <dgm:t>
        <a:bodyPr/>
        <a:lstStyle/>
        <a:p>
          <a:endParaRPr lang="es-ES"/>
        </a:p>
      </dgm:t>
    </dgm:pt>
    <dgm:pt modelId="{9E492465-2A72-43FF-ACDF-74E3690F2474}" type="pres">
      <dgm:prSet presAssocID="{98C22A39-B735-4394-9E3F-11FC77FABCCC}" presName="parentText" presStyleLbl="node1" presStyleIdx="2" presStyleCnt="3">
        <dgm:presLayoutVars>
          <dgm:chMax val="0"/>
          <dgm:bulletEnabled val="1"/>
        </dgm:presLayoutVars>
      </dgm:prSet>
      <dgm:spPr/>
      <dgm:t>
        <a:bodyPr/>
        <a:lstStyle/>
        <a:p>
          <a:endParaRPr lang="es-ES"/>
        </a:p>
      </dgm:t>
    </dgm:pt>
    <dgm:pt modelId="{BF6DAD20-869D-465E-9DBD-8D7273BBF89C}" type="pres">
      <dgm:prSet presAssocID="{98C22A39-B735-4394-9E3F-11FC77FABCCC}" presName="negativeSpace" presStyleCnt="0"/>
      <dgm:spPr/>
    </dgm:pt>
    <dgm:pt modelId="{4444FFBD-6CA8-4DD2-A9C1-41CBFC2051D1}" type="pres">
      <dgm:prSet presAssocID="{98C22A39-B735-4394-9E3F-11FC77FABCCC}" presName="childText" presStyleLbl="conFgAcc1" presStyleIdx="2" presStyleCnt="3">
        <dgm:presLayoutVars>
          <dgm:bulletEnabled val="1"/>
        </dgm:presLayoutVars>
      </dgm:prSet>
      <dgm:spPr/>
    </dgm:pt>
  </dgm:ptLst>
  <dgm:cxnLst>
    <dgm:cxn modelId="{A40622EB-A953-4EE7-9F1E-92FE4CC04DD0}" type="presOf" srcId="{6AF4E3F6-747B-4370-B936-4C952674DC7E}" destId="{6F5FCB2C-9121-4F21-A748-5C336BBC0663}" srcOrd="0" destOrd="0" presId="urn:microsoft.com/office/officeart/2005/8/layout/list1"/>
    <dgm:cxn modelId="{D65519A3-FFCB-4230-934F-0A7B3C0F13CE}" srcId="{6AF4E3F6-747B-4370-B936-4C952674DC7E}" destId="{A15D5921-1EF3-4EBC-B30E-3E7EB1FD6984}" srcOrd="0" destOrd="0" parTransId="{C81E1FBB-4CE0-4549-89BC-C22676F8BCE6}" sibTransId="{29B25BF4-821D-4B43-A6C8-6AF71FCD12EA}"/>
    <dgm:cxn modelId="{A1D7A18F-6114-4DD6-9476-C528C0C567D8}" srcId="{6AF4E3F6-747B-4370-B936-4C952674DC7E}" destId="{757F6ED8-631C-4E31-A299-789391BA5E48}" srcOrd="1" destOrd="0" parTransId="{50DB5B2A-6627-42AC-9DF3-7320AEE59DC9}" sibTransId="{F2EF293C-35BA-4277-BF5B-F672F4F852D6}"/>
    <dgm:cxn modelId="{2D585518-CE7C-4F7C-90C3-DE68D2B7B142}" type="presOf" srcId="{A15D5921-1EF3-4EBC-B30E-3E7EB1FD6984}" destId="{1075CC75-C3BC-4D8A-B4BF-F858459FE2E8}" srcOrd="0" destOrd="0" presId="urn:microsoft.com/office/officeart/2005/8/layout/list1"/>
    <dgm:cxn modelId="{0A9B1F1D-8528-41D0-B325-2C0EED179E79}" type="presOf" srcId="{98C22A39-B735-4394-9E3F-11FC77FABCCC}" destId="{2C0BB85A-CC46-4562-B17C-CB3A86AD5BD4}" srcOrd="0" destOrd="0" presId="urn:microsoft.com/office/officeart/2005/8/layout/list1"/>
    <dgm:cxn modelId="{86A4E749-9A28-418B-B23A-21733B90B052}" srcId="{6AF4E3F6-747B-4370-B936-4C952674DC7E}" destId="{98C22A39-B735-4394-9E3F-11FC77FABCCC}" srcOrd="2" destOrd="0" parTransId="{0F579147-9B49-4ECA-9BAE-8648760BDE50}" sibTransId="{EB411846-A4E2-448C-9949-0BCF482CD8A0}"/>
    <dgm:cxn modelId="{E2799CCA-6104-444A-BC0B-D0D17CB44C42}" type="presOf" srcId="{757F6ED8-631C-4E31-A299-789391BA5E48}" destId="{D2996AA9-1AA1-41E2-A875-613251B6275C}" srcOrd="1" destOrd="0" presId="urn:microsoft.com/office/officeart/2005/8/layout/list1"/>
    <dgm:cxn modelId="{3E465745-04E3-4971-B4FC-795858C6B09D}" type="presOf" srcId="{98C22A39-B735-4394-9E3F-11FC77FABCCC}" destId="{9E492465-2A72-43FF-ACDF-74E3690F2474}" srcOrd="1" destOrd="0" presId="urn:microsoft.com/office/officeart/2005/8/layout/list1"/>
    <dgm:cxn modelId="{ECA8AE92-3FD4-4785-9E0E-6D3CD72646C2}" type="presOf" srcId="{A15D5921-1EF3-4EBC-B30E-3E7EB1FD6984}" destId="{7BA34F0F-F2A9-414E-A2ED-9ECFF40E11B5}" srcOrd="1" destOrd="0" presId="urn:microsoft.com/office/officeart/2005/8/layout/list1"/>
    <dgm:cxn modelId="{5710F6CE-767A-430D-8724-5C4ED026481F}" type="presOf" srcId="{757F6ED8-631C-4E31-A299-789391BA5E48}" destId="{B04DD26C-E53A-4FF4-B85D-D298B43B13CE}" srcOrd="0" destOrd="0" presId="urn:microsoft.com/office/officeart/2005/8/layout/list1"/>
    <dgm:cxn modelId="{7B84AF29-74A1-42FE-A7B2-E9278DAF5DBF}" type="presParOf" srcId="{6F5FCB2C-9121-4F21-A748-5C336BBC0663}" destId="{F784488D-DFCF-48CC-A1E3-93CB615DBCC5}" srcOrd="0" destOrd="0" presId="urn:microsoft.com/office/officeart/2005/8/layout/list1"/>
    <dgm:cxn modelId="{F0846ECC-8D08-49A4-ACFE-877AD8B6A77E}" type="presParOf" srcId="{F784488D-DFCF-48CC-A1E3-93CB615DBCC5}" destId="{1075CC75-C3BC-4D8A-B4BF-F858459FE2E8}" srcOrd="0" destOrd="0" presId="urn:microsoft.com/office/officeart/2005/8/layout/list1"/>
    <dgm:cxn modelId="{0A120509-3262-4E9A-A69C-FF84AB37CA13}" type="presParOf" srcId="{F784488D-DFCF-48CC-A1E3-93CB615DBCC5}" destId="{7BA34F0F-F2A9-414E-A2ED-9ECFF40E11B5}" srcOrd="1" destOrd="0" presId="urn:microsoft.com/office/officeart/2005/8/layout/list1"/>
    <dgm:cxn modelId="{B087C0CE-134F-4689-B893-A92654A0D78B}" type="presParOf" srcId="{6F5FCB2C-9121-4F21-A748-5C336BBC0663}" destId="{BC7FAAF9-E796-4E4F-9F32-53BEC2051379}" srcOrd="1" destOrd="0" presId="urn:microsoft.com/office/officeart/2005/8/layout/list1"/>
    <dgm:cxn modelId="{7087CAB9-575D-41CF-B051-9976E6BD3A45}" type="presParOf" srcId="{6F5FCB2C-9121-4F21-A748-5C336BBC0663}" destId="{EDB57453-AC6E-4727-B321-E6BFF529C2D1}" srcOrd="2" destOrd="0" presId="urn:microsoft.com/office/officeart/2005/8/layout/list1"/>
    <dgm:cxn modelId="{5FAB3B16-52CA-45DC-B2D5-053A79BDC187}" type="presParOf" srcId="{6F5FCB2C-9121-4F21-A748-5C336BBC0663}" destId="{6C25A978-4740-4768-B615-FA881BE65BAC}" srcOrd="3" destOrd="0" presId="urn:microsoft.com/office/officeart/2005/8/layout/list1"/>
    <dgm:cxn modelId="{3204961D-AA7B-49C9-BE9B-29B29FE859DA}" type="presParOf" srcId="{6F5FCB2C-9121-4F21-A748-5C336BBC0663}" destId="{229BC0C8-FEDC-4E06-A957-03F2A6E13903}" srcOrd="4" destOrd="0" presId="urn:microsoft.com/office/officeart/2005/8/layout/list1"/>
    <dgm:cxn modelId="{A6BCDC0D-C55C-4EFB-8B13-C59F264D573E}" type="presParOf" srcId="{229BC0C8-FEDC-4E06-A957-03F2A6E13903}" destId="{B04DD26C-E53A-4FF4-B85D-D298B43B13CE}" srcOrd="0" destOrd="0" presId="urn:microsoft.com/office/officeart/2005/8/layout/list1"/>
    <dgm:cxn modelId="{CDF59475-C35A-40CD-82D7-0855D72A96F4}" type="presParOf" srcId="{229BC0C8-FEDC-4E06-A957-03F2A6E13903}" destId="{D2996AA9-1AA1-41E2-A875-613251B6275C}" srcOrd="1" destOrd="0" presId="urn:microsoft.com/office/officeart/2005/8/layout/list1"/>
    <dgm:cxn modelId="{A0CE62B9-A260-4F31-9D2D-4C059FAD2070}" type="presParOf" srcId="{6F5FCB2C-9121-4F21-A748-5C336BBC0663}" destId="{FC9C1F2A-1489-4248-8A25-2B8D2A45AED5}" srcOrd="5" destOrd="0" presId="urn:microsoft.com/office/officeart/2005/8/layout/list1"/>
    <dgm:cxn modelId="{79D5CBAB-2FEC-48D9-9302-968242EE11F8}" type="presParOf" srcId="{6F5FCB2C-9121-4F21-A748-5C336BBC0663}" destId="{7ABD550B-5DBD-4432-92F6-0C3B162807DB}" srcOrd="6" destOrd="0" presId="urn:microsoft.com/office/officeart/2005/8/layout/list1"/>
    <dgm:cxn modelId="{66656E37-91EB-4C1F-9CF2-D9EC6FBA9F9A}" type="presParOf" srcId="{6F5FCB2C-9121-4F21-A748-5C336BBC0663}" destId="{76ABE8AD-8FC7-4ED1-B074-CC6CCB294320}" srcOrd="7" destOrd="0" presId="urn:microsoft.com/office/officeart/2005/8/layout/list1"/>
    <dgm:cxn modelId="{023723BB-D744-4DCF-B6BD-5ECC471BE821}" type="presParOf" srcId="{6F5FCB2C-9121-4F21-A748-5C336BBC0663}" destId="{2A540DC7-212D-4AF1-B34B-A805294A7018}" srcOrd="8" destOrd="0" presId="urn:microsoft.com/office/officeart/2005/8/layout/list1"/>
    <dgm:cxn modelId="{BF766EAB-6FEF-4894-9A97-4A4AE72E7CBD}" type="presParOf" srcId="{2A540DC7-212D-4AF1-B34B-A805294A7018}" destId="{2C0BB85A-CC46-4562-B17C-CB3A86AD5BD4}" srcOrd="0" destOrd="0" presId="urn:microsoft.com/office/officeart/2005/8/layout/list1"/>
    <dgm:cxn modelId="{98BCD536-D095-4C96-8514-C88B064C6DD4}" type="presParOf" srcId="{2A540DC7-212D-4AF1-B34B-A805294A7018}" destId="{9E492465-2A72-43FF-ACDF-74E3690F2474}" srcOrd="1" destOrd="0" presId="urn:microsoft.com/office/officeart/2005/8/layout/list1"/>
    <dgm:cxn modelId="{CCB1FA46-65C4-48D8-8400-D82ACDE13263}" type="presParOf" srcId="{6F5FCB2C-9121-4F21-A748-5C336BBC0663}" destId="{BF6DAD20-869D-465E-9DBD-8D7273BBF89C}" srcOrd="9" destOrd="0" presId="urn:microsoft.com/office/officeart/2005/8/layout/list1"/>
    <dgm:cxn modelId="{4BD29C85-31C2-4F7A-8B09-95136030860D}" type="presParOf" srcId="{6F5FCB2C-9121-4F21-A748-5C336BBC0663}" destId="{4444FFBD-6CA8-4DD2-A9C1-41CBFC2051D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4784BF-87B1-4446-9CF5-D84AB1DFDA3B}"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en-US"/>
        </a:p>
      </dgm:t>
    </dgm:pt>
    <dgm:pt modelId="{3104D8C4-2C9E-42EE-90FD-DD0880C3EAFA}">
      <dgm:prSet/>
      <dgm:spPr/>
      <dgm:t>
        <a:bodyPr/>
        <a:lstStyle/>
        <a:p>
          <a:pPr rtl="0"/>
          <a:r>
            <a:rPr lang="es-ES" dirty="0" smtClean="0"/>
            <a:t>Antecedentes de cirugía cardíaca</a:t>
          </a:r>
          <a:endParaRPr lang="en-US" dirty="0"/>
        </a:p>
      </dgm:t>
    </dgm:pt>
    <dgm:pt modelId="{DD28BE17-6109-407F-9C79-279DCE270FCF}" type="parTrans" cxnId="{7F257D7A-F73A-4AE2-AE66-C54D18D748D1}">
      <dgm:prSet/>
      <dgm:spPr/>
      <dgm:t>
        <a:bodyPr/>
        <a:lstStyle/>
        <a:p>
          <a:endParaRPr lang="en-US"/>
        </a:p>
      </dgm:t>
    </dgm:pt>
    <dgm:pt modelId="{A3E4A6BB-E94A-40A2-8855-2356AA415E17}" type="sibTrans" cxnId="{7F257D7A-F73A-4AE2-AE66-C54D18D748D1}">
      <dgm:prSet/>
      <dgm:spPr/>
      <dgm:t>
        <a:bodyPr/>
        <a:lstStyle/>
        <a:p>
          <a:endParaRPr lang="en-US"/>
        </a:p>
      </dgm:t>
    </dgm:pt>
    <dgm:pt modelId="{70504A9F-7257-462B-9CBC-43CB607D2A87}">
      <dgm:prSet/>
      <dgm:spPr/>
      <dgm:t>
        <a:bodyPr/>
        <a:lstStyle/>
        <a:p>
          <a:pPr rtl="0"/>
          <a:r>
            <a:rPr lang="es-ES" dirty="0" smtClean="0"/>
            <a:t>Alergia al medio de contraste yodado o nefropatía inducida por medio de contraste, mieloma múltiple, trasplante de órganos</a:t>
          </a:r>
          <a:endParaRPr lang="en-US" dirty="0"/>
        </a:p>
      </dgm:t>
    </dgm:pt>
    <dgm:pt modelId="{C0E9C020-4A6C-4C81-9B29-DDA74139313E}" type="parTrans" cxnId="{555AAC6F-8A9F-4F79-8DE7-D1DA747FCC4D}">
      <dgm:prSet/>
      <dgm:spPr/>
      <dgm:t>
        <a:bodyPr/>
        <a:lstStyle/>
        <a:p>
          <a:endParaRPr lang="en-US"/>
        </a:p>
      </dgm:t>
    </dgm:pt>
    <dgm:pt modelId="{2D109C57-62C7-4A45-B34E-5F4F8F14311B}" type="sibTrans" cxnId="{555AAC6F-8A9F-4F79-8DE7-D1DA747FCC4D}">
      <dgm:prSet/>
      <dgm:spPr/>
      <dgm:t>
        <a:bodyPr/>
        <a:lstStyle/>
        <a:p>
          <a:endParaRPr lang="en-US"/>
        </a:p>
      </dgm:t>
    </dgm:pt>
    <dgm:pt modelId="{7DA21403-EEF8-4A95-9A03-E8F6C3B2D57D}">
      <dgm:prSet/>
      <dgm:spPr/>
      <dgm:t>
        <a:bodyPr/>
        <a:lstStyle/>
        <a:p>
          <a:pPr rtl="0"/>
          <a:r>
            <a:rPr lang="es-ES" dirty="0" err="1" smtClean="0"/>
            <a:t>Creatinina</a:t>
          </a:r>
          <a:r>
            <a:rPr lang="es-ES" dirty="0" smtClean="0"/>
            <a:t> sérica (&gt; 1.5 mg/dl)  ó TFG &lt; 60 </a:t>
          </a:r>
          <a:r>
            <a:rPr lang="es-ES" dirty="0" err="1" smtClean="0"/>
            <a:t>mL</a:t>
          </a:r>
          <a:r>
            <a:rPr lang="es-ES" dirty="0" smtClean="0"/>
            <a:t>/min</a:t>
          </a:r>
          <a:endParaRPr lang="en-US" dirty="0"/>
        </a:p>
      </dgm:t>
    </dgm:pt>
    <dgm:pt modelId="{63EE3215-F30F-4E8E-8B91-485C567DAC75}" type="parTrans" cxnId="{41B2B237-FA9C-4C93-8B9D-5661B52112D7}">
      <dgm:prSet/>
      <dgm:spPr/>
      <dgm:t>
        <a:bodyPr/>
        <a:lstStyle/>
        <a:p>
          <a:endParaRPr lang="en-US"/>
        </a:p>
      </dgm:t>
    </dgm:pt>
    <dgm:pt modelId="{71B7D351-4936-483B-8C1C-9EC558AAD63E}" type="sibTrans" cxnId="{41B2B237-FA9C-4C93-8B9D-5661B52112D7}">
      <dgm:prSet/>
      <dgm:spPr/>
      <dgm:t>
        <a:bodyPr/>
        <a:lstStyle/>
        <a:p>
          <a:endParaRPr lang="en-US"/>
        </a:p>
      </dgm:t>
    </dgm:pt>
    <dgm:pt modelId="{53AF6212-747F-4551-963D-75DCB58C0725}">
      <dgm:prSet custT="1"/>
      <dgm:spPr/>
      <dgm:t>
        <a:bodyPr/>
        <a:lstStyle/>
        <a:p>
          <a:pPr rtl="0"/>
          <a:r>
            <a:rPr lang="es-ES" sz="2400" dirty="0" smtClean="0"/>
            <a:t>FA, IC NYHA III ó IV  .Estenosis aórtica, ICP en los últimos 6 meses, intolerancia a los BB e IMC &gt; 40 (Kg/m2)</a:t>
          </a:r>
          <a:endParaRPr lang="en-US" sz="2400" dirty="0"/>
        </a:p>
      </dgm:t>
    </dgm:pt>
    <dgm:pt modelId="{077A0B27-1AEB-4460-99FA-6047D90EDCB2}" type="parTrans" cxnId="{81B83930-6668-4975-8457-0D5FD0B48B72}">
      <dgm:prSet/>
      <dgm:spPr/>
      <dgm:t>
        <a:bodyPr/>
        <a:lstStyle/>
        <a:p>
          <a:endParaRPr lang="en-US"/>
        </a:p>
      </dgm:t>
    </dgm:pt>
    <dgm:pt modelId="{3F132704-1A40-4C7E-BA65-A119EEFCCA69}" type="sibTrans" cxnId="{81B83930-6668-4975-8457-0D5FD0B48B72}">
      <dgm:prSet/>
      <dgm:spPr/>
      <dgm:t>
        <a:bodyPr/>
        <a:lstStyle/>
        <a:p>
          <a:endParaRPr lang="en-US"/>
        </a:p>
      </dgm:t>
    </dgm:pt>
    <dgm:pt modelId="{09352D2F-4DBD-47E7-8259-1D4FF9CAD8CD}">
      <dgm:prSet/>
      <dgm:spPr/>
      <dgm:t>
        <a:bodyPr/>
        <a:lstStyle/>
        <a:p>
          <a:pPr rtl="0"/>
          <a:endParaRPr lang="en-US" dirty="0"/>
        </a:p>
      </dgm:t>
    </dgm:pt>
    <dgm:pt modelId="{F0650668-E3A1-4039-887C-B835D0CED88E}" type="parTrans" cxnId="{C74ED604-09F8-4CE8-B85E-10C0EB331459}">
      <dgm:prSet/>
      <dgm:spPr/>
      <dgm:t>
        <a:bodyPr/>
        <a:lstStyle/>
        <a:p>
          <a:endParaRPr lang="en-US"/>
        </a:p>
      </dgm:t>
    </dgm:pt>
    <dgm:pt modelId="{DDA3956D-20D8-47C9-836D-F98403233EF3}" type="sibTrans" cxnId="{C74ED604-09F8-4CE8-B85E-10C0EB331459}">
      <dgm:prSet/>
      <dgm:spPr/>
      <dgm:t>
        <a:bodyPr/>
        <a:lstStyle/>
        <a:p>
          <a:endParaRPr lang="en-US"/>
        </a:p>
      </dgm:t>
    </dgm:pt>
    <dgm:pt modelId="{2E5FD094-A32F-4AC1-BBD9-3873B8BCA5E7}" type="pres">
      <dgm:prSet presAssocID="{CE4784BF-87B1-4446-9CF5-D84AB1DFDA3B}" presName="vert0" presStyleCnt="0">
        <dgm:presLayoutVars>
          <dgm:dir/>
          <dgm:animOne val="branch"/>
          <dgm:animLvl val="lvl"/>
        </dgm:presLayoutVars>
      </dgm:prSet>
      <dgm:spPr/>
      <dgm:t>
        <a:bodyPr/>
        <a:lstStyle/>
        <a:p>
          <a:endParaRPr lang="es-ES"/>
        </a:p>
      </dgm:t>
    </dgm:pt>
    <dgm:pt modelId="{28131FA6-1BC1-44A2-8E54-1C78170ABDD8}" type="pres">
      <dgm:prSet presAssocID="{3104D8C4-2C9E-42EE-90FD-DD0880C3EAFA}" presName="thickLine" presStyleLbl="alignNode1" presStyleIdx="0" presStyleCnt="5"/>
      <dgm:spPr/>
    </dgm:pt>
    <dgm:pt modelId="{07299FE4-425E-4CAF-90B7-4EC7112AC424}" type="pres">
      <dgm:prSet presAssocID="{3104D8C4-2C9E-42EE-90FD-DD0880C3EAFA}" presName="horz1" presStyleCnt="0"/>
      <dgm:spPr/>
    </dgm:pt>
    <dgm:pt modelId="{62053BAB-C720-41FB-B7EC-9812580B1C2C}" type="pres">
      <dgm:prSet presAssocID="{3104D8C4-2C9E-42EE-90FD-DD0880C3EAFA}" presName="tx1" presStyleLbl="revTx" presStyleIdx="0" presStyleCnt="5"/>
      <dgm:spPr/>
      <dgm:t>
        <a:bodyPr/>
        <a:lstStyle/>
        <a:p>
          <a:endParaRPr lang="es-ES"/>
        </a:p>
      </dgm:t>
    </dgm:pt>
    <dgm:pt modelId="{C0E58F64-4078-4469-A2EA-39483372A4DE}" type="pres">
      <dgm:prSet presAssocID="{3104D8C4-2C9E-42EE-90FD-DD0880C3EAFA}" presName="vert1" presStyleCnt="0"/>
      <dgm:spPr/>
    </dgm:pt>
    <dgm:pt modelId="{AD642245-BE3B-4119-9528-E1D19024BBBD}" type="pres">
      <dgm:prSet presAssocID="{70504A9F-7257-462B-9CBC-43CB607D2A87}" presName="thickLine" presStyleLbl="alignNode1" presStyleIdx="1" presStyleCnt="5"/>
      <dgm:spPr/>
    </dgm:pt>
    <dgm:pt modelId="{D51E35B0-4F5D-41F0-8601-0F7A3021E972}" type="pres">
      <dgm:prSet presAssocID="{70504A9F-7257-462B-9CBC-43CB607D2A87}" presName="horz1" presStyleCnt="0"/>
      <dgm:spPr/>
    </dgm:pt>
    <dgm:pt modelId="{7278AE0B-6DAF-44B0-993E-70337BA6DD59}" type="pres">
      <dgm:prSet presAssocID="{70504A9F-7257-462B-9CBC-43CB607D2A87}" presName="tx1" presStyleLbl="revTx" presStyleIdx="1" presStyleCnt="5"/>
      <dgm:spPr/>
      <dgm:t>
        <a:bodyPr/>
        <a:lstStyle/>
        <a:p>
          <a:endParaRPr lang="es-ES"/>
        </a:p>
      </dgm:t>
    </dgm:pt>
    <dgm:pt modelId="{B2489428-2DA2-4523-8BF5-FDB9B78F208A}" type="pres">
      <dgm:prSet presAssocID="{70504A9F-7257-462B-9CBC-43CB607D2A87}" presName="vert1" presStyleCnt="0"/>
      <dgm:spPr/>
    </dgm:pt>
    <dgm:pt modelId="{75EF4C7D-F4D9-43C9-A9C1-DC68E0C1A0FE}" type="pres">
      <dgm:prSet presAssocID="{7DA21403-EEF8-4A95-9A03-E8F6C3B2D57D}" presName="thickLine" presStyleLbl="alignNode1" presStyleIdx="2" presStyleCnt="5"/>
      <dgm:spPr/>
    </dgm:pt>
    <dgm:pt modelId="{B702FA3B-6D82-48AC-ADCD-AD474F106770}" type="pres">
      <dgm:prSet presAssocID="{7DA21403-EEF8-4A95-9A03-E8F6C3B2D57D}" presName="horz1" presStyleCnt="0"/>
      <dgm:spPr/>
    </dgm:pt>
    <dgm:pt modelId="{AE24865A-D99A-4F37-AA62-7D711E5FDCD2}" type="pres">
      <dgm:prSet presAssocID="{7DA21403-EEF8-4A95-9A03-E8F6C3B2D57D}" presName="tx1" presStyleLbl="revTx" presStyleIdx="2" presStyleCnt="5"/>
      <dgm:spPr/>
      <dgm:t>
        <a:bodyPr/>
        <a:lstStyle/>
        <a:p>
          <a:endParaRPr lang="es-ES"/>
        </a:p>
      </dgm:t>
    </dgm:pt>
    <dgm:pt modelId="{C01E7180-55AA-4D37-BA63-8EA1463E102D}" type="pres">
      <dgm:prSet presAssocID="{7DA21403-EEF8-4A95-9A03-E8F6C3B2D57D}" presName="vert1" presStyleCnt="0"/>
      <dgm:spPr/>
    </dgm:pt>
    <dgm:pt modelId="{684C2EB5-3274-4FA0-A584-0EB44D5D1340}" type="pres">
      <dgm:prSet presAssocID="{53AF6212-747F-4551-963D-75DCB58C0725}" presName="thickLine" presStyleLbl="alignNode1" presStyleIdx="3" presStyleCnt="5"/>
      <dgm:spPr/>
    </dgm:pt>
    <dgm:pt modelId="{9EF411DB-A1C8-4D30-9C1C-3A6BAA9D2383}" type="pres">
      <dgm:prSet presAssocID="{53AF6212-747F-4551-963D-75DCB58C0725}" presName="horz1" presStyleCnt="0"/>
      <dgm:spPr/>
    </dgm:pt>
    <dgm:pt modelId="{19E6E1A0-9498-4C0E-8174-D44F9CA79D61}" type="pres">
      <dgm:prSet presAssocID="{53AF6212-747F-4551-963D-75DCB58C0725}" presName="tx1" presStyleLbl="revTx" presStyleIdx="3" presStyleCnt="5"/>
      <dgm:spPr/>
      <dgm:t>
        <a:bodyPr/>
        <a:lstStyle/>
        <a:p>
          <a:endParaRPr lang="es-ES"/>
        </a:p>
      </dgm:t>
    </dgm:pt>
    <dgm:pt modelId="{C5DA3231-DDF5-446A-855E-70D4785EBE6D}" type="pres">
      <dgm:prSet presAssocID="{53AF6212-747F-4551-963D-75DCB58C0725}" presName="vert1" presStyleCnt="0"/>
      <dgm:spPr/>
    </dgm:pt>
    <dgm:pt modelId="{1018FCFF-5737-4C2B-9C69-9A02D9888FE3}" type="pres">
      <dgm:prSet presAssocID="{09352D2F-4DBD-47E7-8259-1D4FF9CAD8CD}" presName="thickLine" presStyleLbl="alignNode1" presStyleIdx="4" presStyleCnt="5"/>
      <dgm:spPr/>
    </dgm:pt>
    <dgm:pt modelId="{9684B991-76AC-4A8F-8A0D-CBDAE20FF37E}" type="pres">
      <dgm:prSet presAssocID="{09352D2F-4DBD-47E7-8259-1D4FF9CAD8CD}" presName="horz1" presStyleCnt="0"/>
      <dgm:spPr/>
    </dgm:pt>
    <dgm:pt modelId="{72DB0622-3FCF-4760-8B81-7E3E3812748C}" type="pres">
      <dgm:prSet presAssocID="{09352D2F-4DBD-47E7-8259-1D4FF9CAD8CD}" presName="tx1" presStyleLbl="revTx" presStyleIdx="4" presStyleCnt="5"/>
      <dgm:spPr/>
      <dgm:t>
        <a:bodyPr/>
        <a:lstStyle/>
        <a:p>
          <a:endParaRPr lang="es-ES"/>
        </a:p>
      </dgm:t>
    </dgm:pt>
    <dgm:pt modelId="{2B74ADB8-6F79-4C4B-A9A6-2962794FACA1}" type="pres">
      <dgm:prSet presAssocID="{09352D2F-4DBD-47E7-8259-1D4FF9CAD8CD}" presName="vert1" presStyleCnt="0"/>
      <dgm:spPr/>
    </dgm:pt>
  </dgm:ptLst>
  <dgm:cxnLst>
    <dgm:cxn modelId="{555AAC6F-8A9F-4F79-8DE7-D1DA747FCC4D}" srcId="{CE4784BF-87B1-4446-9CF5-D84AB1DFDA3B}" destId="{70504A9F-7257-462B-9CBC-43CB607D2A87}" srcOrd="1" destOrd="0" parTransId="{C0E9C020-4A6C-4C81-9B29-DDA74139313E}" sibTransId="{2D109C57-62C7-4A45-B34E-5F4F8F14311B}"/>
    <dgm:cxn modelId="{0C26B91A-A3F5-4FBE-A414-E88D555F79F7}" type="presOf" srcId="{CE4784BF-87B1-4446-9CF5-D84AB1DFDA3B}" destId="{2E5FD094-A32F-4AC1-BBD9-3873B8BCA5E7}" srcOrd="0" destOrd="0" presId="urn:microsoft.com/office/officeart/2008/layout/LinedList"/>
    <dgm:cxn modelId="{C74ED604-09F8-4CE8-B85E-10C0EB331459}" srcId="{CE4784BF-87B1-4446-9CF5-D84AB1DFDA3B}" destId="{09352D2F-4DBD-47E7-8259-1D4FF9CAD8CD}" srcOrd="4" destOrd="0" parTransId="{F0650668-E3A1-4039-887C-B835D0CED88E}" sibTransId="{DDA3956D-20D8-47C9-836D-F98403233EF3}"/>
    <dgm:cxn modelId="{FEFBDD9B-8578-499E-8198-A51EC32424CB}" type="presOf" srcId="{09352D2F-4DBD-47E7-8259-1D4FF9CAD8CD}" destId="{72DB0622-3FCF-4760-8B81-7E3E3812748C}" srcOrd="0" destOrd="0" presId="urn:microsoft.com/office/officeart/2008/layout/LinedList"/>
    <dgm:cxn modelId="{41B2B237-FA9C-4C93-8B9D-5661B52112D7}" srcId="{CE4784BF-87B1-4446-9CF5-D84AB1DFDA3B}" destId="{7DA21403-EEF8-4A95-9A03-E8F6C3B2D57D}" srcOrd="2" destOrd="0" parTransId="{63EE3215-F30F-4E8E-8B91-485C567DAC75}" sibTransId="{71B7D351-4936-483B-8C1C-9EC558AAD63E}"/>
    <dgm:cxn modelId="{416FA222-DAD5-4CDB-BFAD-C35787B67F6A}" type="presOf" srcId="{53AF6212-747F-4551-963D-75DCB58C0725}" destId="{19E6E1A0-9498-4C0E-8174-D44F9CA79D61}" srcOrd="0" destOrd="0" presId="urn:microsoft.com/office/officeart/2008/layout/LinedList"/>
    <dgm:cxn modelId="{B3746118-14E1-4A2B-A7D5-C739F1642EE9}" type="presOf" srcId="{7DA21403-EEF8-4A95-9A03-E8F6C3B2D57D}" destId="{AE24865A-D99A-4F37-AA62-7D711E5FDCD2}" srcOrd="0" destOrd="0" presId="urn:microsoft.com/office/officeart/2008/layout/LinedList"/>
    <dgm:cxn modelId="{81B83930-6668-4975-8457-0D5FD0B48B72}" srcId="{CE4784BF-87B1-4446-9CF5-D84AB1DFDA3B}" destId="{53AF6212-747F-4551-963D-75DCB58C0725}" srcOrd="3" destOrd="0" parTransId="{077A0B27-1AEB-4460-99FA-6047D90EDCB2}" sibTransId="{3F132704-1A40-4C7E-BA65-A119EEFCCA69}"/>
    <dgm:cxn modelId="{25F110CF-1C87-468F-A377-0200682615D7}" type="presOf" srcId="{3104D8C4-2C9E-42EE-90FD-DD0880C3EAFA}" destId="{62053BAB-C720-41FB-B7EC-9812580B1C2C}" srcOrd="0" destOrd="0" presId="urn:microsoft.com/office/officeart/2008/layout/LinedList"/>
    <dgm:cxn modelId="{7F257D7A-F73A-4AE2-AE66-C54D18D748D1}" srcId="{CE4784BF-87B1-4446-9CF5-D84AB1DFDA3B}" destId="{3104D8C4-2C9E-42EE-90FD-DD0880C3EAFA}" srcOrd="0" destOrd="0" parTransId="{DD28BE17-6109-407F-9C79-279DCE270FCF}" sibTransId="{A3E4A6BB-E94A-40A2-8855-2356AA415E17}"/>
    <dgm:cxn modelId="{E8A57F70-AA04-487B-AF35-A97EC35EDCF7}" type="presOf" srcId="{70504A9F-7257-462B-9CBC-43CB607D2A87}" destId="{7278AE0B-6DAF-44B0-993E-70337BA6DD59}" srcOrd="0" destOrd="0" presId="urn:microsoft.com/office/officeart/2008/layout/LinedList"/>
    <dgm:cxn modelId="{7A39BB58-3BBA-40FE-98EA-C119A3D93E5F}" type="presParOf" srcId="{2E5FD094-A32F-4AC1-BBD9-3873B8BCA5E7}" destId="{28131FA6-1BC1-44A2-8E54-1C78170ABDD8}" srcOrd="0" destOrd="0" presId="urn:microsoft.com/office/officeart/2008/layout/LinedList"/>
    <dgm:cxn modelId="{847CC52C-3A89-40B0-A7F8-E3F08BE44EE1}" type="presParOf" srcId="{2E5FD094-A32F-4AC1-BBD9-3873B8BCA5E7}" destId="{07299FE4-425E-4CAF-90B7-4EC7112AC424}" srcOrd="1" destOrd="0" presId="urn:microsoft.com/office/officeart/2008/layout/LinedList"/>
    <dgm:cxn modelId="{5F7ADE66-A86F-4444-95D3-C78C86DF75A3}" type="presParOf" srcId="{07299FE4-425E-4CAF-90B7-4EC7112AC424}" destId="{62053BAB-C720-41FB-B7EC-9812580B1C2C}" srcOrd="0" destOrd="0" presId="urn:microsoft.com/office/officeart/2008/layout/LinedList"/>
    <dgm:cxn modelId="{A0B67128-37EE-45E9-A3BF-25B5DC01C695}" type="presParOf" srcId="{07299FE4-425E-4CAF-90B7-4EC7112AC424}" destId="{C0E58F64-4078-4469-A2EA-39483372A4DE}" srcOrd="1" destOrd="0" presId="urn:microsoft.com/office/officeart/2008/layout/LinedList"/>
    <dgm:cxn modelId="{1FD4B721-6157-4B06-B84A-1D099B48E380}" type="presParOf" srcId="{2E5FD094-A32F-4AC1-BBD9-3873B8BCA5E7}" destId="{AD642245-BE3B-4119-9528-E1D19024BBBD}" srcOrd="2" destOrd="0" presId="urn:microsoft.com/office/officeart/2008/layout/LinedList"/>
    <dgm:cxn modelId="{4D228A8C-34C4-4EB9-B0CC-5752043F5BD1}" type="presParOf" srcId="{2E5FD094-A32F-4AC1-BBD9-3873B8BCA5E7}" destId="{D51E35B0-4F5D-41F0-8601-0F7A3021E972}" srcOrd="3" destOrd="0" presId="urn:microsoft.com/office/officeart/2008/layout/LinedList"/>
    <dgm:cxn modelId="{412AB5F1-C441-4B33-9F43-A390121A4F9F}" type="presParOf" srcId="{D51E35B0-4F5D-41F0-8601-0F7A3021E972}" destId="{7278AE0B-6DAF-44B0-993E-70337BA6DD59}" srcOrd="0" destOrd="0" presId="urn:microsoft.com/office/officeart/2008/layout/LinedList"/>
    <dgm:cxn modelId="{AA892D71-14EF-4D25-80BD-95660DBD96C5}" type="presParOf" srcId="{D51E35B0-4F5D-41F0-8601-0F7A3021E972}" destId="{B2489428-2DA2-4523-8BF5-FDB9B78F208A}" srcOrd="1" destOrd="0" presId="urn:microsoft.com/office/officeart/2008/layout/LinedList"/>
    <dgm:cxn modelId="{68615413-66B3-4C3C-9C71-84028002C8D7}" type="presParOf" srcId="{2E5FD094-A32F-4AC1-BBD9-3873B8BCA5E7}" destId="{75EF4C7D-F4D9-43C9-A9C1-DC68E0C1A0FE}" srcOrd="4" destOrd="0" presId="urn:microsoft.com/office/officeart/2008/layout/LinedList"/>
    <dgm:cxn modelId="{D0E7DD48-D076-47C8-AEA2-D4811F787CA8}" type="presParOf" srcId="{2E5FD094-A32F-4AC1-BBD9-3873B8BCA5E7}" destId="{B702FA3B-6D82-48AC-ADCD-AD474F106770}" srcOrd="5" destOrd="0" presId="urn:microsoft.com/office/officeart/2008/layout/LinedList"/>
    <dgm:cxn modelId="{9689E32C-10A0-4E4D-8F2D-1F68353C00FC}" type="presParOf" srcId="{B702FA3B-6D82-48AC-ADCD-AD474F106770}" destId="{AE24865A-D99A-4F37-AA62-7D711E5FDCD2}" srcOrd="0" destOrd="0" presId="urn:microsoft.com/office/officeart/2008/layout/LinedList"/>
    <dgm:cxn modelId="{0C07D276-7E6A-444D-9461-AFD2473ECDA2}" type="presParOf" srcId="{B702FA3B-6D82-48AC-ADCD-AD474F106770}" destId="{C01E7180-55AA-4D37-BA63-8EA1463E102D}" srcOrd="1" destOrd="0" presId="urn:microsoft.com/office/officeart/2008/layout/LinedList"/>
    <dgm:cxn modelId="{295BEBF6-D761-4285-88F7-B5A3CF5B5420}" type="presParOf" srcId="{2E5FD094-A32F-4AC1-BBD9-3873B8BCA5E7}" destId="{684C2EB5-3274-4FA0-A584-0EB44D5D1340}" srcOrd="6" destOrd="0" presId="urn:microsoft.com/office/officeart/2008/layout/LinedList"/>
    <dgm:cxn modelId="{23C5D559-5796-4371-90E3-BD7AF2DAAEC8}" type="presParOf" srcId="{2E5FD094-A32F-4AC1-BBD9-3873B8BCA5E7}" destId="{9EF411DB-A1C8-4D30-9C1C-3A6BAA9D2383}" srcOrd="7" destOrd="0" presId="urn:microsoft.com/office/officeart/2008/layout/LinedList"/>
    <dgm:cxn modelId="{9C2D4EDD-44BA-41EB-9C23-5EB69273B242}" type="presParOf" srcId="{9EF411DB-A1C8-4D30-9C1C-3A6BAA9D2383}" destId="{19E6E1A0-9498-4C0E-8174-D44F9CA79D61}" srcOrd="0" destOrd="0" presId="urn:microsoft.com/office/officeart/2008/layout/LinedList"/>
    <dgm:cxn modelId="{9D30610B-B944-4AF1-9A10-7CBD21BB72C7}" type="presParOf" srcId="{9EF411DB-A1C8-4D30-9C1C-3A6BAA9D2383}" destId="{C5DA3231-DDF5-446A-855E-70D4785EBE6D}" srcOrd="1" destOrd="0" presId="urn:microsoft.com/office/officeart/2008/layout/LinedList"/>
    <dgm:cxn modelId="{F901EB66-8376-4E1D-BB54-73AE2FB292DD}" type="presParOf" srcId="{2E5FD094-A32F-4AC1-BBD9-3873B8BCA5E7}" destId="{1018FCFF-5737-4C2B-9C69-9A02D9888FE3}" srcOrd="8" destOrd="0" presId="urn:microsoft.com/office/officeart/2008/layout/LinedList"/>
    <dgm:cxn modelId="{345ECFE2-EE9E-4515-90EF-2EB56A940D01}" type="presParOf" srcId="{2E5FD094-A32F-4AC1-BBD9-3873B8BCA5E7}" destId="{9684B991-76AC-4A8F-8A0D-CBDAE20FF37E}" srcOrd="9" destOrd="0" presId="urn:microsoft.com/office/officeart/2008/layout/LinedList"/>
    <dgm:cxn modelId="{586ECDED-52C7-4084-8C6C-5621ABDA1C08}" type="presParOf" srcId="{9684B991-76AC-4A8F-8A0D-CBDAE20FF37E}" destId="{72DB0622-3FCF-4760-8B81-7E3E3812748C}" srcOrd="0" destOrd="0" presId="urn:microsoft.com/office/officeart/2008/layout/LinedList"/>
    <dgm:cxn modelId="{60F7B2D6-E65E-4939-B634-3299002E136F}" type="presParOf" srcId="{9684B991-76AC-4A8F-8A0D-CBDAE20FF37E}" destId="{2B74ADB8-6F79-4C4B-A9A6-2962794FACA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18D682-1549-4722-A521-B8F9A5D05F7C}"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ES"/>
        </a:p>
      </dgm:t>
    </dgm:pt>
    <dgm:pt modelId="{AAB3E7FE-D51A-49D8-B2CC-DC5F5E0AFED6}">
      <dgm:prSet custT="1"/>
      <dgm:spPr/>
      <dgm:t>
        <a:bodyPr/>
        <a:lstStyle/>
        <a:p>
          <a:r>
            <a:rPr lang="es-ES" sz="2800" dirty="0" smtClean="0"/>
            <a:t>Pacientes con puntuaciones de calcio de </a:t>
          </a:r>
          <a:r>
            <a:rPr lang="es-ES" sz="2800" dirty="0" err="1" smtClean="0"/>
            <a:t>Agatston</a:t>
          </a:r>
          <a:r>
            <a:rPr lang="es-ES" sz="2800" dirty="0" smtClean="0"/>
            <a:t> superiores a 600 </a:t>
          </a:r>
          <a:endParaRPr lang="es-ES" sz="2800" dirty="0"/>
        </a:p>
      </dgm:t>
    </dgm:pt>
    <dgm:pt modelId="{F5E7758E-34B4-4674-B394-E2F1A19624EF}" type="parTrans" cxnId="{89D72CE3-17FF-4357-92DC-49C761000589}">
      <dgm:prSet/>
      <dgm:spPr/>
      <dgm:t>
        <a:bodyPr/>
        <a:lstStyle/>
        <a:p>
          <a:endParaRPr lang="es-ES"/>
        </a:p>
      </dgm:t>
    </dgm:pt>
    <dgm:pt modelId="{52DD42AC-9BB2-4392-89FF-C5545CC90C5F}" type="sibTrans" cxnId="{89D72CE3-17FF-4357-92DC-49C761000589}">
      <dgm:prSet/>
      <dgm:spPr/>
      <dgm:t>
        <a:bodyPr/>
        <a:lstStyle/>
        <a:p>
          <a:endParaRPr lang="es-ES"/>
        </a:p>
      </dgm:t>
    </dgm:pt>
    <dgm:pt modelId="{18A2C76B-44EA-422D-A28D-CA7AFC1AEC54}">
      <dgm:prSet custT="1"/>
      <dgm:spPr/>
      <dgm:t>
        <a:bodyPr/>
        <a:lstStyle/>
        <a:p>
          <a:r>
            <a:rPr lang="es-ES" sz="2800" dirty="0" smtClean="0"/>
            <a:t>Mujeres embarazadas</a:t>
          </a:r>
          <a:endParaRPr lang="es-ES" sz="2800" dirty="0"/>
        </a:p>
      </dgm:t>
    </dgm:pt>
    <dgm:pt modelId="{B8B767B9-3A73-49A1-9253-7B23B2863414}" type="parTrans" cxnId="{5B808E7D-1EFC-43C7-8178-BE347F9504DB}">
      <dgm:prSet/>
      <dgm:spPr/>
      <dgm:t>
        <a:bodyPr/>
        <a:lstStyle/>
        <a:p>
          <a:endParaRPr lang="es-ES"/>
        </a:p>
      </dgm:t>
    </dgm:pt>
    <dgm:pt modelId="{6D217860-43CB-4E80-970E-EE6901764048}" type="sibTrans" cxnId="{5B808E7D-1EFC-43C7-8178-BE347F9504DB}">
      <dgm:prSet/>
      <dgm:spPr/>
      <dgm:t>
        <a:bodyPr/>
        <a:lstStyle/>
        <a:p>
          <a:endParaRPr lang="es-ES"/>
        </a:p>
      </dgm:t>
    </dgm:pt>
    <dgm:pt modelId="{7FCB8A5E-762A-48B3-924E-52ABEDEAFF96}" type="pres">
      <dgm:prSet presAssocID="{7318D682-1549-4722-A521-B8F9A5D05F7C}" presName="linear" presStyleCnt="0">
        <dgm:presLayoutVars>
          <dgm:animLvl val="lvl"/>
          <dgm:resizeHandles val="exact"/>
        </dgm:presLayoutVars>
      </dgm:prSet>
      <dgm:spPr/>
      <dgm:t>
        <a:bodyPr/>
        <a:lstStyle/>
        <a:p>
          <a:endParaRPr lang="es-ES"/>
        </a:p>
      </dgm:t>
    </dgm:pt>
    <dgm:pt modelId="{71B25E55-C0C6-4204-9CE2-6E4808F6A7AB}" type="pres">
      <dgm:prSet presAssocID="{18A2C76B-44EA-422D-A28D-CA7AFC1AEC54}" presName="parentText" presStyleLbl="node1" presStyleIdx="0" presStyleCnt="2">
        <dgm:presLayoutVars>
          <dgm:chMax val="0"/>
          <dgm:bulletEnabled val="1"/>
        </dgm:presLayoutVars>
      </dgm:prSet>
      <dgm:spPr/>
      <dgm:t>
        <a:bodyPr/>
        <a:lstStyle/>
        <a:p>
          <a:endParaRPr lang="es-ES"/>
        </a:p>
      </dgm:t>
    </dgm:pt>
    <dgm:pt modelId="{ED8CDC0C-C3A9-4D6B-81D6-CEBD28625B4F}" type="pres">
      <dgm:prSet presAssocID="{6D217860-43CB-4E80-970E-EE6901764048}" presName="spacer" presStyleCnt="0"/>
      <dgm:spPr/>
    </dgm:pt>
    <dgm:pt modelId="{6A6DE036-C3F3-41B8-B00B-F2EAF36A2808}" type="pres">
      <dgm:prSet presAssocID="{AAB3E7FE-D51A-49D8-B2CC-DC5F5E0AFED6}" presName="parentText" presStyleLbl="node1" presStyleIdx="1" presStyleCnt="2">
        <dgm:presLayoutVars>
          <dgm:chMax val="0"/>
          <dgm:bulletEnabled val="1"/>
        </dgm:presLayoutVars>
      </dgm:prSet>
      <dgm:spPr/>
      <dgm:t>
        <a:bodyPr/>
        <a:lstStyle/>
        <a:p>
          <a:endParaRPr lang="es-ES"/>
        </a:p>
      </dgm:t>
    </dgm:pt>
  </dgm:ptLst>
  <dgm:cxnLst>
    <dgm:cxn modelId="{A01F234A-756D-4028-97A9-27C6291D1D26}" type="presOf" srcId="{7318D682-1549-4722-A521-B8F9A5D05F7C}" destId="{7FCB8A5E-762A-48B3-924E-52ABEDEAFF96}" srcOrd="0" destOrd="0" presId="urn:microsoft.com/office/officeart/2005/8/layout/vList2"/>
    <dgm:cxn modelId="{B4CCB32B-D6D8-4024-8C47-B0FF1086E86B}" type="presOf" srcId="{AAB3E7FE-D51A-49D8-B2CC-DC5F5E0AFED6}" destId="{6A6DE036-C3F3-41B8-B00B-F2EAF36A2808}" srcOrd="0" destOrd="0" presId="urn:microsoft.com/office/officeart/2005/8/layout/vList2"/>
    <dgm:cxn modelId="{89D72CE3-17FF-4357-92DC-49C761000589}" srcId="{7318D682-1549-4722-A521-B8F9A5D05F7C}" destId="{AAB3E7FE-D51A-49D8-B2CC-DC5F5E0AFED6}" srcOrd="1" destOrd="0" parTransId="{F5E7758E-34B4-4674-B394-E2F1A19624EF}" sibTransId="{52DD42AC-9BB2-4392-89FF-C5545CC90C5F}"/>
    <dgm:cxn modelId="{5B808E7D-1EFC-43C7-8178-BE347F9504DB}" srcId="{7318D682-1549-4722-A521-B8F9A5D05F7C}" destId="{18A2C76B-44EA-422D-A28D-CA7AFC1AEC54}" srcOrd="0" destOrd="0" parTransId="{B8B767B9-3A73-49A1-9253-7B23B2863414}" sibTransId="{6D217860-43CB-4E80-970E-EE6901764048}"/>
    <dgm:cxn modelId="{ACCBCD86-D4AE-4239-A8FC-3434511E3882}" type="presOf" srcId="{18A2C76B-44EA-422D-A28D-CA7AFC1AEC54}" destId="{71B25E55-C0C6-4204-9CE2-6E4808F6A7AB}" srcOrd="0" destOrd="0" presId="urn:microsoft.com/office/officeart/2005/8/layout/vList2"/>
    <dgm:cxn modelId="{8A8309E4-1992-4184-AE0E-1CB16D9CC8E6}" type="presParOf" srcId="{7FCB8A5E-762A-48B3-924E-52ABEDEAFF96}" destId="{71B25E55-C0C6-4204-9CE2-6E4808F6A7AB}" srcOrd="0" destOrd="0" presId="urn:microsoft.com/office/officeart/2005/8/layout/vList2"/>
    <dgm:cxn modelId="{9F25B105-DC49-4DE1-93D7-D9581019A8C5}" type="presParOf" srcId="{7FCB8A5E-762A-48B3-924E-52ABEDEAFF96}" destId="{ED8CDC0C-C3A9-4D6B-81D6-CEBD28625B4F}" srcOrd="1" destOrd="0" presId="urn:microsoft.com/office/officeart/2005/8/layout/vList2"/>
    <dgm:cxn modelId="{A2568BEA-535F-48DC-82D7-DE223DBF1B4C}" type="presParOf" srcId="{7FCB8A5E-762A-48B3-924E-52ABEDEAFF96}" destId="{6A6DE036-C3F3-41B8-B00B-F2EAF36A2808}"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A03AA7-E691-4798-9550-F867B5BAEE70}" type="doc">
      <dgm:prSet loTypeId="urn:microsoft.com/office/officeart/2008/layout/VerticalCurvedList" loCatId="list" qsTypeId="urn:microsoft.com/office/officeart/2005/8/quickstyle/3d1" qsCatId="3D" csTypeId="urn:microsoft.com/office/officeart/2005/8/colors/accent0_1" csCatId="mainScheme" phldr="1"/>
      <dgm:spPr/>
      <dgm:t>
        <a:bodyPr/>
        <a:lstStyle/>
        <a:p>
          <a:endParaRPr lang="en-US"/>
        </a:p>
      </dgm:t>
    </dgm:pt>
    <dgm:pt modelId="{7986F1F1-B792-461B-9390-4C8777FAB34D}">
      <dgm:prSet custT="1"/>
      <dgm:spPr/>
      <dgm:t>
        <a:bodyPr/>
        <a:lstStyle/>
        <a:p>
          <a:pPr rtl="0"/>
          <a:r>
            <a:rPr lang="es-ES" sz="1800" dirty="0" smtClean="0"/>
            <a:t>Estudio prospectivo y </a:t>
          </a:r>
          <a:r>
            <a:rPr lang="es-ES" sz="1800" dirty="0" err="1" smtClean="0"/>
            <a:t>multicéntrico</a:t>
          </a:r>
          <a:r>
            <a:rPr lang="es-ES" sz="1800" dirty="0" smtClean="0"/>
            <a:t> de diagnóstico</a:t>
          </a:r>
          <a:endParaRPr lang="en-US" sz="1800" dirty="0"/>
        </a:p>
      </dgm:t>
    </dgm:pt>
    <dgm:pt modelId="{81CF09FC-94D3-4D68-9525-89D828443BCB}" type="parTrans" cxnId="{1EB53289-2169-4B47-A965-31A6E28F9768}">
      <dgm:prSet/>
      <dgm:spPr/>
      <dgm:t>
        <a:bodyPr/>
        <a:lstStyle/>
        <a:p>
          <a:endParaRPr lang="en-US"/>
        </a:p>
      </dgm:t>
    </dgm:pt>
    <dgm:pt modelId="{2D7DB8DD-3071-442D-813C-2A84023BA250}" type="sibTrans" cxnId="{1EB53289-2169-4B47-A965-31A6E28F9768}">
      <dgm:prSet/>
      <dgm:spPr/>
      <dgm:t>
        <a:bodyPr/>
        <a:lstStyle/>
        <a:p>
          <a:endParaRPr lang="en-US"/>
        </a:p>
      </dgm:t>
    </dgm:pt>
    <dgm:pt modelId="{AF4CA5AD-D77C-4920-AFC2-A86FAB498D47}">
      <dgm:prSet custT="1"/>
      <dgm:spPr/>
      <dgm:t>
        <a:bodyPr/>
        <a:lstStyle/>
        <a:p>
          <a:pPr rtl="0"/>
          <a:r>
            <a:rPr lang="es-ES" sz="1800" dirty="0" smtClean="0"/>
            <a:t>09  hospitales de siete países (03 en los Estados Unidos y  01 en Alemania, Japón, Brasil, Canadá, Singapur  y los Países Bajos)</a:t>
          </a:r>
          <a:endParaRPr lang="en-US" sz="1800" dirty="0"/>
        </a:p>
      </dgm:t>
    </dgm:pt>
    <dgm:pt modelId="{E97E706C-D1B4-40B1-B06C-A71784F5C385}" type="parTrans" cxnId="{29EA1A37-5219-4BDA-98C2-F0DC78FE9761}">
      <dgm:prSet/>
      <dgm:spPr/>
      <dgm:t>
        <a:bodyPr/>
        <a:lstStyle/>
        <a:p>
          <a:endParaRPr lang="en-US"/>
        </a:p>
      </dgm:t>
    </dgm:pt>
    <dgm:pt modelId="{C7C4C520-FE0E-4CAC-930D-EABE61F1F84F}" type="sibTrans" cxnId="{29EA1A37-5219-4BDA-98C2-F0DC78FE9761}">
      <dgm:prSet/>
      <dgm:spPr/>
      <dgm:t>
        <a:bodyPr/>
        <a:lstStyle/>
        <a:p>
          <a:endParaRPr lang="en-US"/>
        </a:p>
      </dgm:t>
    </dgm:pt>
    <dgm:pt modelId="{0BB82F7A-40C4-4E54-904A-44468F64C326}">
      <dgm:prSet custT="1"/>
      <dgm:spPr/>
      <dgm:t>
        <a:bodyPr/>
        <a:lstStyle/>
        <a:p>
          <a:r>
            <a:rPr lang="es-ES" sz="1800" dirty="0" smtClean="0"/>
            <a:t>El estudio fue diseñado por el Comité Directivo CORE 64; los patrocinadores no tuvieron ningún papel en el diseño del estudio, la acumulación de datos, el análisis de datos o la preparación de manuscritos</a:t>
          </a:r>
          <a:endParaRPr lang="es-ES" sz="1800" dirty="0"/>
        </a:p>
      </dgm:t>
    </dgm:pt>
    <dgm:pt modelId="{CA0B4682-8BC7-4D0B-9964-22CE968C22D1}" type="parTrans" cxnId="{6C65554C-5315-4631-9206-6534D9A645E3}">
      <dgm:prSet/>
      <dgm:spPr/>
      <dgm:t>
        <a:bodyPr/>
        <a:lstStyle/>
        <a:p>
          <a:endParaRPr lang="es-ES"/>
        </a:p>
      </dgm:t>
    </dgm:pt>
    <dgm:pt modelId="{F77FB353-2B33-4363-91BC-D9AAE2914EC6}" type="sibTrans" cxnId="{6C65554C-5315-4631-9206-6534D9A645E3}">
      <dgm:prSet/>
      <dgm:spPr/>
      <dgm:t>
        <a:bodyPr/>
        <a:lstStyle/>
        <a:p>
          <a:endParaRPr lang="es-ES"/>
        </a:p>
      </dgm:t>
    </dgm:pt>
    <dgm:pt modelId="{C657248F-AE33-447A-B007-EF92914D4A1B}">
      <dgm:prSet custT="1"/>
      <dgm:spPr/>
      <dgm:t>
        <a:bodyPr/>
        <a:lstStyle/>
        <a:p>
          <a:r>
            <a:rPr lang="es-ES" sz="1800" dirty="0" smtClean="0"/>
            <a:t>Los investigadores, los médicos y los pacientes desconocían los resultados de la angiografía coronaria por TC con detección múltiple</a:t>
          </a:r>
          <a:endParaRPr lang="es-ES" sz="1800" dirty="0"/>
        </a:p>
      </dgm:t>
    </dgm:pt>
    <dgm:pt modelId="{6CD33048-EF9F-46AB-A33F-832B27032563}" type="parTrans" cxnId="{AC3F08EE-ACDD-4D50-8B23-8DD887EBA815}">
      <dgm:prSet/>
      <dgm:spPr/>
      <dgm:t>
        <a:bodyPr/>
        <a:lstStyle/>
        <a:p>
          <a:endParaRPr lang="es-ES"/>
        </a:p>
      </dgm:t>
    </dgm:pt>
    <dgm:pt modelId="{2D75A9E7-7AB0-4004-95AC-1E7DDB6C2D53}" type="sibTrans" cxnId="{AC3F08EE-ACDD-4D50-8B23-8DD887EBA815}">
      <dgm:prSet/>
      <dgm:spPr/>
      <dgm:t>
        <a:bodyPr/>
        <a:lstStyle/>
        <a:p>
          <a:endParaRPr lang="es-ES"/>
        </a:p>
      </dgm:t>
    </dgm:pt>
    <dgm:pt modelId="{68B8ED93-5AB0-4AB2-99D8-E27E1008203E}">
      <dgm:prSet custT="1"/>
      <dgm:spPr/>
      <dgm:t>
        <a:bodyPr/>
        <a:lstStyle/>
        <a:p>
          <a:r>
            <a:rPr lang="es-ES" sz="1800" dirty="0" smtClean="0"/>
            <a:t>Los pacientes se sometieron a 2 pruebas de T (puntuación de calcio coronaria y angiografía por TC), antes de realizar la angiografía coronaria convencional, utilizando escáneres de 64 filas con un grosor de corte de 0,5 mm </a:t>
          </a:r>
          <a:endParaRPr lang="es-ES" sz="1800" dirty="0"/>
        </a:p>
      </dgm:t>
    </dgm:pt>
    <dgm:pt modelId="{31BD0715-DDB2-4304-876B-5C1D14467A51}" type="parTrans" cxnId="{AEBB8ECF-9959-4219-8685-F5FA250DB69A}">
      <dgm:prSet/>
      <dgm:spPr/>
      <dgm:t>
        <a:bodyPr/>
        <a:lstStyle/>
        <a:p>
          <a:endParaRPr lang="es-ES"/>
        </a:p>
      </dgm:t>
    </dgm:pt>
    <dgm:pt modelId="{AE30DEAB-CD3C-469C-AC23-3686A032F1BD}" type="sibTrans" cxnId="{AEBB8ECF-9959-4219-8685-F5FA250DB69A}">
      <dgm:prSet/>
      <dgm:spPr/>
      <dgm:t>
        <a:bodyPr/>
        <a:lstStyle/>
        <a:p>
          <a:endParaRPr lang="es-ES"/>
        </a:p>
      </dgm:t>
    </dgm:pt>
    <dgm:pt modelId="{B6F96F78-0F53-4FD4-B901-1A674F04AF0C}" type="pres">
      <dgm:prSet presAssocID="{CFA03AA7-E691-4798-9550-F867B5BAEE70}" presName="Name0" presStyleCnt="0">
        <dgm:presLayoutVars>
          <dgm:chMax val="7"/>
          <dgm:chPref val="7"/>
          <dgm:dir/>
        </dgm:presLayoutVars>
      </dgm:prSet>
      <dgm:spPr/>
      <dgm:t>
        <a:bodyPr/>
        <a:lstStyle/>
        <a:p>
          <a:endParaRPr lang="es-ES"/>
        </a:p>
      </dgm:t>
    </dgm:pt>
    <dgm:pt modelId="{E83B18D9-7305-4C10-BD9D-76393D90104F}" type="pres">
      <dgm:prSet presAssocID="{CFA03AA7-E691-4798-9550-F867B5BAEE70}" presName="Name1" presStyleCnt="0"/>
      <dgm:spPr/>
    </dgm:pt>
    <dgm:pt modelId="{8097934B-C99C-4D07-9796-43E0C9A6E952}" type="pres">
      <dgm:prSet presAssocID="{CFA03AA7-E691-4798-9550-F867B5BAEE70}" presName="cycle" presStyleCnt="0"/>
      <dgm:spPr/>
    </dgm:pt>
    <dgm:pt modelId="{405139D5-0D54-43F5-8926-159B513A1D0D}" type="pres">
      <dgm:prSet presAssocID="{CFA03AA7-E691-4798-9550-F867B5BAEE70}" presName="srcNode" presStyleLbl="node1" presStyleIdx="0" presStyleCnt="5"/>
      <dgm:spPr/>
    </dgm:pt>
    <dgm:pt modelId="{F81B00E0-93D0-4853-90F3-8888ABFFA276}" type="pres">
      <dgm:prSet presAssocID="{CFA03AA7-E691-4798-9550-F867B5BAEE70}" presName="conn" presStyleLbl="parChTrans1D2" presStyleIdx="0" presStyleCnt="1"/>
      <dgm:spPr/>
      <dgm:t>
        <a:bodyPr/>
        <a:lstStyle/>
        <a:p>
          <a:endParaRPr lang="es-ES"/>
        </a:p>
      </dgm:t>
    </dgm:pt>
    <dgm:pt modelId="{9B6B874D-278E-4AEA-AAB5-A1A5B37628A6}" type="pres">
      <dgm:prSet presAssocID="{CFA03AA7-E691-4798-9550-F867B5BAEE70}" presName="extraNode" presStyleLbl="node1" presStyleIdx="0" presStyleCnt="5"/>
      <dgm:spPr/>
    </dgm:pt>
    <dgm:pt modelId="{3456400C-4BCF-4FC8-81FC-9A282C6D617B}" type="pres">
      <dgm:prSet presAssocID="{CFA03AA7-E691-4798-9550-F867B5BAEE70}" presName="dstNode" presStyleLbl="node1" presStyleIdx="0" presStyleCnt="5"/>
      <dgm:spPr/>
    </dgm:pt>
    <dgm:pt modelId="{668D373A-1AB7-484F-A80D-F52D694BF758}" type="pres">
      <dgm:prSet presAssocID="{7986F1F1-B792-461B-9390-4C8777FAB34D}" presName="text_1" presStyleLbl="node1" presStyleIdx="0" presStyleCnt="5">
        <dgm:presLayoutVars>
          <dgm:bulletEnabled val="1"/>
        </dgm:presLayoutVars>
      </dgm:prSet>
      <dgm:spPr/>
      <dgm:t>
        <a:bodyPr/>
        <a:lstStyle/>
        <a:p>
          <a:endParaRPr lang="es-ES"/>
        </a:p>
      </dgm:t>
    </dgm:pt>
    <dgm:pt modelId="{C1826B9E-6F49-4ABC-9D28-BE643CB727B7}" type="pres">
      <dgm:prSet presAssocID="{7986F1F1-B792-461B-9390-4C8777FAB34D}" presName="accent_1" presStyleCnt="0"/>
      <dgm:spPr/>
    </dgm:pt>
    <dgm:pt modelId="{CB50B943-EFA3-4B9E-9012-49491D06C4EF}" type="pres">
      <dgm:prSet presAssocID="{7986F1F1-B792-461B-9390-4C8777FAB34D}" presName="accentRepeatNode" presStyleLbl="solidFgAcc1" presStyleIdx="0" presStyleCnt="5"/>
      <dgm:spPr/>
    </dgm:pt>
    <dgm:pt modelId="{1C9B66E0-FE24-4283-806B-002B8DCB64D6}" type="pres">
      <dgm:prSet presAssocID="{AF4CA5AD-D77C-4920-AFC2-A86FAB498D47}" presName="text_2" presStyleLbl="node1" presStyleIdx="1" presStyleCnt="5">
        <dgm:presLayoutVars>
          <dgm:bulletEnabled val="1"/>
        </dgm:presLayoutVars>
      </dgm:prSet>
      <dgm:spPr/>
      <dgm:t>
        <a:bodyPr/>
        <a:lstStyle/>
        <a:p>
          <a:endParaRPr lang="en-US"/>
        </a:p>
      </dgm:t>
    </dgm:pt>
    <dgm:pt modelId="{259BADD3-BFB2-43A2-9745-81B2844D0A71}" type="pres">
      <dgm:prSet presAssocID="{AF4CA5AD-D77C-4920-AFC2-A86FAB498D47}" presName="accent_2" presStyleCnt="0"/>
      <dgm:spPr/>
    </dgm:pt>
    <dgm:pt modelId="{D61B3259-F2EC-443A-AFEB-D31C5BE44EA7}" type="pres">
      <dgm:prSet presAssocID="{AF4CA5AD-D77C-4920-AFC2-A86FAB498D47}" presName="accentRepeatNode" presStyleLbl="solidFgAcc1" presStyleIdx="1" presStyleCnt="5"/>
      <dgm:spPr/>
    </dgm:pt>
    <dgm:pt modelId="{AC0C630B-44FD-4C77-A2E9-88AA097E7E23}" type="pres">
      <dgm:prSet presAssocID="{0BB82F7A-40C4-4E54-904A-44468F64C326}" presName="text_3" presStyleLbl="node1" presStyleIdx="2" presStyleCnt="5">
        <dgm:presLayoutVars>
          <dgm:bulletEnabled val="1"/>
        </dgm:presLayoutVars>
      </dgm:prSet>
      <dgm:spPr/>
      <dgm:t>
        <a:bodyPr/>
        <a:lstStyle/>
        <a:p>
          <a:endParaRPr lang="es-ES"/>
        </a:p>
      </dgm:t>
    </dgm:pt>
    <dgm:pt modelId="{8C30DB6E-2ED8-49F0-B4F7-48AC052DEFD6}" type="pres">
      <dgm:prSet presAssocID="{0BB82F7A-40C4-4E54-904A-44468F64C326}" presName="accent_3" presStyleCnt="0"/>
      <dgm:spPr/>
    </dgm:pt>
    <dgm:pt modelId="{0A242579-47C8-44C2-954B-1136EE884BB8}" type="pres">
      <dgm:prSet presAssocID="{0BB82F7A-40C4-4E54-904A-44468F64C326}" presName="accentRepeatNode" presStyleLbl="solidFgAcc1" presStyleIdx="2" presStyleCnt="5"/>
      <dgm:spPr/>
    </dgm:pt>
    <dgm:pt modelId="{5DFDBBE9-F349-47EA-80F7-30938EF0F6AE}" type="pres">
      <dgm:prSet presAssocID="{C657248F-AE33-447A-B007-EF92914D4A1B}" presName="text_4" presStyleLbl="node1" presStyleIdx="3" presStyleCnt="5">
        <dgm:presLayoutVars>
          <dgm:bulletEnabled val="1"/>
        </dgm:presLayoutVars>
      </dgm:prSet>
      <dgm:spPr/>
      <dgm:t>
        <a:bodyPr/>
        <a:lstStyle/>
        <a:p>
          <a:endParaRPr lang="es-ES"/>
        </a:p>
      </dgm:t>
    </dgm:pt>
    <dgm:pt modelId="{0C9CF431-18A7-4A20-8D96-ED7197099F5A}" type="pres">
      <dgm:prSet presAssocID="{C657248F-AE33-447A-B007-EF92914D4A1B}" presName="accent_4" presStyleCnt="0"/>
      <dgm:spPr/>
    </dgm:pt>
    <dgm:pt modelId="{60BAE8C7-F0BD-4432-9A86-9576323FCCC3}" type="pres">
      <dgm:prSet presAssocID="{C657248F-AE33-447A-B007-EF92914D4A1B}" presName="accentRepeatNode" presStyleLbl="solidFgAcc1" presStyleIdx="3" presStyleCnt="5"/>
      <dgm:spPr/>
    </dgm:pt>
    <dgm:pt modelId="{0BCAD5D9-9646-4F0B-8894-735ACD886703}" type="pres">
      <dgm:prSet presAssocID="{68B8ED93-5AB0-4AB2-99D8-E27E1008203E}" presName="text_5" presStyleLbl="node1" presStyleIdx="4" presStyleCnt="5" custScaleY="177444">
        <dgm:presLayoutVars>
          <dgm:bulletEnabled val="1"/>
        </dgm:presLayoutVars>
      </dgm:prSet>
      <dgm:spPr/>
      <dgm:t>
        <a:bodyPr/>
        <a:lstStyle/>
        <a:p>
          <a:endParaRPr lang="es-ES"/>
        </a:p>
      </dgm:t>
    </dgm:pt>
    <dgm:pt modelId="{BF21EB3F-7FF9-412C-B7CA-D3293824C278}" type="pres">
      <dgm:prSet presAssocID="{68B8ED93-5AB0-4AB2-99D8-E27E1008203E}" presName="accent_5" presStyleCnt="0"/>
      <dgm:spPr/>
    </dgm:pt>
    <dgm:pt modelId="{F17473C5-8B7A-49A6-9574-4DCBF1B6E6E2}" type="pres">
      <dgm:prSet presAssocID="{68B8ED93-5AB0-4AB2-99D8-E27E1008203E}" presName="accentRepeatNode" presStyleLbl="solidFgAcc1" presStyleIdx="4" presStyleCnt="5"/>
      <dgm:spPr/>
    </dgm:pt>
  </dgm:ptLst>
  <dgm:cxnLst>
    <dgm:cxn modelId="{A389EFF5-B151-4F82-B9FE-B4EA6E99469B}" type="presOf" srcId="{AF4CA5AD-D77C-4920-AFC2-A86FAB498D47}" destId="{1C9B66E0-FE24-4283-806B-002B8DCB64D6}" srcOrd="0" destOrd="0" presId="urn:microsoft.com/office/officeart/2008/layout/VerticalCurvedList"/>
    <dgm:cxn modelId="{AC3F08EE-ACDD-4D50-8B23-8DD887EBA815}" srcId="{CFA03AA7-E691-4798-9550-F867B5BAEE70}" destId="{C657248F-AE33-447A-B007-EF92914D4A1B}" srcOrd="3" destOrd="0" parTransId="{6CD33048-EF9F-46AB-A33F-832B27032563}" sibTransId="{2D75A9E7-7AB0-4004-95AC-1E7DDB6C2D53}"/>
    <dgm:cxn modelId="{4D51E871-30DA-44B5-BC6F-DE547633A775}" type="presOf" srcId="{68B8ED93-5AB0-4AB2-99D8-E27E1008203E}" destId="{0BCAD5D9-9646-4F0B-8894-735ACD886703}" srcOrd="0" destOrd="0" presId="urn:microsoft.com/office/officeart/2008/layout/VerticalCurvedList"/>
    <dgm:cxn modelId="{ACF6AE8D-B4D0-41D4-B691-F46AC577118A}" type="presOf" srcId="{7986F1F1-B792-461B-9390-4C8777FAB34D}" destId="{668D373A-1AB7-484F-A80D-F52D694BF758}" srcOrd="0" destOrd="0" presId="urn:microsoft.com/office/officeart/2008/layout/VerticalCurvedList"/>
    <dgm:cxn modelId="{6C65554C-5315-4631-9206-6534D9A645E3}" srcId="{CFA03AA7-E691-4798-9550-F867B5BAEE70}" destId="{0BB82F7A-40C4-4E54-904A-44468F64C326}" srcOrd="2" destOrd="0" parTransId="{CA0B4682-8BC7-4D0B-9964-22CE968C22D1}" sibTransId="{F77FB353-2B33-4363-91BC-D9AAE2914EC6}"/>
    <dgm:cxn modelId="{1EB53289-2169-4B47-A965-31A6E28F9768}" srcId="{CFA03AA7-E691-4798-9550-F867B5BAEE70}" destId="{7986F1F1-B792-461B-9390-4C8777FAB34D}" srcOrd="0" destOrd="0" parTransId="{81CF09FC-94D3-4D68-9525-89D828443BCB}" sibTransId="{2D7DB8DD-3071-442D-813C-2A84023BA250}"/>
    <dgm:cxn modelId="{29EA1A37-5219-4BDA-98C2-F0DC78FE9761}" srcId="{CFA03AA7-E691-4798-9550-F867B5BAEE70}" destId="{AF4CA5AD-D77C-4920-AFC2-A86FAB498D47}" srcOrd="1" destOrd="0" parTransId="{E97E706C-D1B4-40B1-B06C-A71784F5C385}" sibTransId="{C7C4C520-FE0E-4CAC-930D-EABE61F1F84F}"/>
    <dgm:cxn modelId="{AEBB8ECF-9959-4219-8685-F5FA250DB69A}" srcId="{CFA03AA7-E691-4798-9550-F867B5BAEE70}" destId="{68B8ED93-5AB0-4AB2-99D8-E27E1008203E}" srcOrd="4" destOrd="0" parTransId="{31BD0715-DDB2-4304-876B-5C1D14467A51}" sibTransId="{AE30DEAB-CD3C-469C-AC23-3686A032F1BD}"/>
    <dgm:cxn modelId="{2A571C90-9384-41F3-A8E8-B608BF57F69E}" type="presOf" srcId="{CFA03AA7-E691-4798-9550-F867B5BAEE70}" destId="{B6F96F78-0F53-4FD4-B901-1A674F04AF0C}" srcOrd="0" destOrd="0" presId="urn:microsoft.com/office/officeart/2008/layout/VerticalCurvedList"/>
    <dgm:cxn modelId="{8C035965-535B-45CB-9893-5B99B3BD4540}" type="presOf" srcId="{2D7DB8DD-3071-442D-813C-2A84023BA250}" destId="{F81B00E0-93D0-4853-90F3-8888ABFFA276}" srcOrd="0" destOrd="0" presId="urn:microsoft.com/office/officeart/2008/layout/VerticalCurvedList"/>
    <dgm:cxn modelId="{14C9CB7F-0DB5-4919-94AE-8A5099F56A8D}" type="presOf" srcId="{0BB82F7A-40C4-4E54-904A-44468F64C326}" destId="{AC0C630B-44FD-4C77-A2E9-88AA097E7E23}" srcOrd="0" destOrd="0" presId="urn:microsoft.com/office/officeart/2008/layout/VerticalCurvedList"/>
    <dgm:cxn modelId="{43118DE6-D969-44FB-AB19-4A7CFFCF84F8}" type="presOf" srcId="{C657248F-AE33-447A-B007-EF92914D4A1B}" destId="{5DFDBBE9-F349-47EA-80F7-30938EF0F6AE}" srcOrd="0" destOrd="0" presId="urn:microsoft.com/office/officeart/2008/layout/VerticalCurvedList"/>
    <dgm:cxn modelId="{90AC55F9-6ED6-406A-A9BB-23ABF3F62E15}" type="presParOf" srcId="{B6F96F78-0F53-4FD4-B901-1A674F04AF0C}" destId="{E83B18D9-7305-4C10-BD9D-76393D90104F}" srcOrd="0" destOrd="0" presId="urn:microsoft.com/office/officeart/2008/layout/VerticalCurvedList"/>
    <dgm:cxn modelId="{B3C10CF0-7559-4CF6-B16E-D62C00E2806A}" type="presParOf" srcId="{E83B18D9-7305-4C10-BD9D-76393D90104F}" destId="{8097934B-C99C-4D07-9796-43E0C9A6E952}" srcOrd="0" destOrd="0" presId="urn:microsoft.com/office/officeart/2008/layout/VerticalCurvedList"/>
    <dgm:cxn modelId="{697FD34A-E9F1-4B6B-A39F-0F39C3879803}" type="presParOf" srcId="{8097934B-C99C-4D07-9796-43E0C9A6E952}" destId="{405139D5-0D54-43F5-8926-159B513A1D0D}" srcOrd="0" destOrd="0" presId="urn:microsoft.com/office/officeart/2008/layout/VerticalCurvedList"/>
    <dgm:cxn modelId="{A09CC9AB-6DDF-4B23-8547-8F8B8FA50F95}" type="presParOf" srcId="{8097934B-C99C-4D07-9796-43E0C9A6E952}" destId="{F81B00E0-93D0-4853-90F3-8888ABFFA276}" srcOrd="1" destOrd="0" presId="urn:microsoft.com/office/officeart/2008/layout/VerticalCurvedList"/>
    <dgm:cxn modelId="{5BEB0A1A-6E24-40DD-8483-2CD4B3EE017B}" type="presParOf" srcId="{8097934B-C99C-4D07-9796-43E0C9A6E952}" destId="{9B6B874D-278E-4AEA-AAB5-A1A5B37628A6}" srcOrd="2" destOrd="0" presId="urn:microsoft.com/office/officeart/2008/layout/VerticalCurvedList"/>
    <dgm:cxn modelId="{2AEEDF1E-A87B-4CB4-94F6-48BE0B6BC511}" type="presParOf" srcId="{8097934B-C99C-4D07-9796-43E0C9A6E952}" destId="{3456400C-4BCF-4FC8-81FC-9A282C6D617B}" srcOrd="3" destOrd="0" presId="urn:microsoft.com/office/officeart/2008/layout/VerticalCurvedList"/>
    <dgm:cxn modelId="{71F12A43-C5E6-4717-9764-91547F4A73CD}" type="presParOf" srcId="{E83B18D9-7305-4C10-BD9D-76393D90104F}" destId="{668D373A-1AB7-484F-A80D-F52D694BF758}" srcOrd="1" destOrd="0" presId="urn:microsoft.com/office/officeart/2008/layout/VerticalCurvedList"/>
    <dgm:cxn modelId="{3294629C-A8D1-4FAE-9149-26FBDDB2F6F3}" type="presParOf" srcId="{E83B18D9-7305-4C10-BD9D-76393D90104F}" destId="{C1826B9E-6F49-4ABC-9D28-BE643CB727B7}" srcOrd="2" destOrd="0" presId="urn:microsoft.com/office/officeart/2008/layout/VerticalCurvedList"/>
    <dgm:cxn modelId="{C2A10648-59A3-426A-B9DA-7C5F6F0E0E23}" type="presParOf" srcId="{C1826B9E-6F49-4ABC-9D28-BE643CB727B7}" destId="{CB50B943-EFA3-4B9E-9012-49491D06C4EF}" srcOrd="0" destOrd="0" presId="urn:microsoft.com/office/officeart/2008/layout/VerticalCurvedList"/>
    <dgm:cxn modelId="{694C4030-D022-43FC-87CC-FDDCD17E4AEC}" type="presParOf" srcId="{E83B18D9-7305-4C10-BD9D-76393D90104F}" destId="{1C9B66E0-FE24-4283-806B-002B8DCB64D6}" srcOrd="3" destOrd="0" presId="urn:microsoft.com/office/officeart/2008/layout/VerticalCurvedList"/>
    <dgm:cxn modelId="{97608A51-9AEB-4BAB-BDF4-B39DB37E1A27}" type="presParOf" srcId="{E83B18D9-7305-4C10-BD9D-76393D90104F}" destId="{259BADD3-BFB2-43A2-9745-81B2844D0A71}" srcOrd="4" destOrd="0" presId="urn:microsoft.com/office/officeart/2008/layout/VerticalCurvedList"/>
    <dgm:cxn modelId="{D7D2A47A-56C7-4508-B160-D9BF160BF771}" type="presParOf" srcId="{259BADD3-BFB2-43A2-9745-81B2844D0A71}" destId="{D61B3259-F2EC-443A-AFEB-D31C5BE44EA7}" srcOrd="0" destOrd="0" presId="urn:microsoft.com/office/officeart/2008/layout/VerticalCurvedList"/>
    <dgm:cxn modelId="{47E1F5AA-0C9F-4FFC-8FCA-3FD29BBD0FFB}" type="presParOf" srcId="{E83B18D9-7305-4C10-BD9D-76393D90104F}" destId="{AC0C630B-44FD-4C77-A2E9-88AA097E7E23}" srcOrd="5" destOrd="0" presId="urn:microsoft.com/office/officeart/2008/layout/VerticalCurvedList"/>
    <dgm:cxn modelId="{3CB47BD2-D29B-42C6-90F7-9934A6A8FA25}" type="presParOf" srcId="{E83B18D9-7305-4C10-BD9D-76393D90104F}" destId="{8C30DB6E-2ED8-49F0-B4F7-48AC052DEFD6}" srcOrd="6" destOrd="0" presId="urn:microsoft.com/office/officeart/2008/layout/VerticalCurvedList"/>
    <dgm:cxn modelId="{D197C32A-66F9-4203-B311-B742D7273A54}" type="presParOf" srcId="{8C30DB6E-2ED8-49F0-B4F7-48AC052DEFD6}" destId="{0A242579-47C8-44C2-954B-1136EE884BB8}" srcOrd="0" destOrd="0" presId="urn:microsoft.com/office/officeart/2008/layout/VerticalCurvedList"/>
    <dgm:cxn modelId="{04024B51-E8FB-4595-A01C-9FAEA10D0059}" type="presParOf" srcId="{E83B18D9-7305-4C10-BD9D-76393D90104F}" destId="{5DFDBBE9-F349-47EA-80F7-30938EF0F6AE}" srcOrd="7" destOrd="0" presId="urn:microsoft.com/office/officeart/2008/layout/VerticalCurvedList"/>
    <dgm:cxn modelId="{7471C948-0BE5-427A-AA31-3FF49EC29958}" type="presParOf" srcId="{E83B18D9-7305-4C10-BD9D-76393D90104F}" destId="{0C9CF431-18A7-4A20-8D96-ED7197099F5A}" srcOrd="8" destOrd="0" presId="urn:microsoft.com/office/officeart/2008/layout/VerticalCurvedList"/>
    <dgm:cxn modelId="{70074BE4-8DBB-4BD7-A19C-6E25BD6E586A}" type="presParOf" srcId="{0C9CF431-18A7-4A20-8D96-ED7197099F5A}" destId="{60BAE8C7-F0BD-4432-9A86-9576323FCCC3}" srcOrd="0" destOrd="0" presId="urn:microsoft.com/office/officeart/2008/layout/VerticalCurvedList"/>
    <dgm:cxn modelId="{064102EA-0D61-4C5E-9D20-46D502E750D9}" type="presParOf" srcId="{E83B18D9-7305-4C10-BD9D-76393D90104F}" destId="{0BCAD5D9-9646-4F0B-8894-735ACD886703}" srcOrd="9" destOrd="0" presId="urn:microsoft.com/office/officeart/2008/layout/VerticalCurvedList"/>
    <dgm:cxn modelId="{5BF68BE0-37FC-4909-B895-A10306595090}" type="presParOf" srcId="{E83B18D9-7305-4C10-BD9D-76393D90104F}" destId="{BF21EB3F-7FF9-412C-B7CA-D3293824C278}" srcOrd="10" destOrd="0" presId="urn:microsoft.com/office/officeart/2008/layout/VerticalCurvedList"/>
    <dgm:cxn modelId="{90181077-7CCE-4410-B425-7A0F60C513B9}" type="presParOf" srcId="{BF21EB3F-7FF9-412C-B7CA-D3293824C278}" destId="{F17473C5-8B7A-49A6-9574-4DCBF1B6E6E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1CC27C7-4C49-46D6-BBD0-A955DDDB7CDD}" type="doc">
      <dgm:prSet loTypeId="urn:microsoft.com/office/officeart/2005/8/layout/hProcess9" loCatId="process" qsTypeId="urn:microsoft.com/office/officeart/2005/8/quickstyle/simple3" qsCatId="simple" csTypeId="urn:microsoft.com/office/officeart/2005/8/colors/colorful5" csCatId="colorful" phldr="1"/>
      <dgm:spPr/>
    </dgm:pt>
    <dgm:pt modelId="{0995E840-54F2-4E5A-BC84-70A1176A0540}">
      <dgm:prSet phldrT="[Texto]"/>
      <dgm:spPr/>
      <dgm:t>
        <a:bodyPr/>
        <a:lstStyle/>
        <a:p>
          <a:r>
            <a:rPr lang="es-ES" dirty="0" smtClean="0"/>
            <a:t>En 291 pacientes con puntuaciones de calcio de 600 o menos, se analizaron segmentos de 1,5 mm o más de diámetro mediante TC y angiografía convencional en laboratorios independientes</a:t>
          </a:r>
          <a:endParaRPr lang="es-ES" dirty="0"/>
        </a:p>
      </dgm:t>
    </dgm:pt>
    <dgm:pt modelId="{1E562D94-AE91-4DAA-BFFD-B5C3D47D41DE}" type="parTrans" cxnId="{59FE60BD-D3C6-4D11-B78C-015867C24E42}">
      <dgm:prSet/>
      <dgm:spPr/>
      <dgm:t>
        <a:bodyPr/>
        <a:lstStyle/>
        <a:p>
          <a:endParaRPr lang="es-ES"/>
        </a:p>
      </dgm:t>
    </dgm:pt>
    <dgm:pt modelId="{EFB51CA7-7BF5-40E0-BBC2-A3DC8C959EE2}" type="sibTrans" cxnId="{59FE60BD-D3C6-4D11-B78C-015867C24E42}">
      <dgm:prSet/>
      <dgm:spPr/>
      <dgm:t>
        <a:bodyPr/>
        <a:lstStyle/>
        <a:p>
          <a:endParaRPr lang="es-ES"/>
        </a:p>
      </dgm:t>
    </dgm:pt>
    <dgm:pt modelId="{E05DEC25-FB07-469F-9A22-4835E49A3266}">
      <dgm:prSet phldrT="[Texto]"/>
      <dgm:spPr/>
      <dgm:t>
        <a:bodyPr/>
        <a:lstStyle/>
        <a:p>
          <a:r>
            <a:rPr lang="es-ES" dirty="0" smtClean="0"/>
            <a:t>La angiografía coronaria convencional se realizó dentro de los 30 días posteriores a la angiografía por tomografía computarizada </a:t>
          </a:r>
          <a:r>
            <a:rPr lang="es-ES" dirty="0" err="1" smtClean="0"/>
            <a:t>multidetector</a:t>
          </a:r>
          <a:r>
            <a:rPr lang="es-ES" dirty="0" smtClean="0"/>
            <a:t> utilizando técnicas estándar uniformes</a:t>
          </a:r>
          <a:endParaRPr lang="es-ES" dirty="0"/>
        </a:p>
      </dgm:t>
    </dgm:pt>
    <dgm:pt modelId="{5B230F39-EB11-447C-A91E-9753E1A35DCA}" type="parTrans" cxnId="{C768AC29-BD17-4F54-96E4-353100999255}">
      <dgm:prSet/>
      <dgm:spPr/>
      <dgm:t>
        <a:bodyPr/>
        <a:lstStyle/>
        <a:p>
          <a:endParaRPr lang="es-ES"/>
        </a:p>
      </dgm:t>
    </dgm:pt>
    <dgm:pt modelId="{A5081E7D-0D20-4C73-A907-06E04D4A8686}" type="sibTrans" cxnId="{C768AC29-BD17-4F54-96E4-353100999255}">
      <dgm:prSet/>
      <dgm:spPr/>
      <dgm:t>
        <a:bodyPr/>
        <a:lstStyle/>
        <a:p>
          <a:endParaRPr lang="es-ES"/>
        </a:p>
      </dgm:t>
    </dgm:pt>
    <dgm:pt modelId="{10E9E91C-1230-4ADB-82E2-7B0E211F8B24}">
      <dgm:prSet/>
      <dgm:spPr/>
      <dgm:t>
        <a:bodyPr/>
        <a:lstStyle/>
        <a:p>
          <a:r>
            <a:rPr lang="es-ES" smtClean="0"/>
            <a:t>Las estenosis del 50% o más se consideraron obstructivas</a:t>
          </a:r>
          <a:endParaRPr lang="es-ES"/>
        </a:p>
      </dgm:t>
    </dgm:pt>
    <dgm:pt modelId="{805879AB-31AC-4DC2-8BB9-FAFD399A8EF6}" type="parTrans" cxnId="{6E941CCA-2F02-4781-9CAD-ED87B41405C1}">
      <dgm:prSet/>
      <dgm:spPr/>
      <dgm:t>
        <a:bodyPr/>
        <a:lstStyle/>
        <a:p>
          <a:endParaRPr lang="es-ES"/>
        </a:p>
      </dgm:t>
    </dgm:pt>
    <dgm:pt modelId="{F8F0C17E-4C09-42EA-B7EB-5C7CE0865D97}" type="sibTrans" cxnId="{6E941CCA-2F02-4781-9CAD-ED87B41405C1}">
      <dgm:prSet/>
      <dgm:spPr/>
      <dgm:t>
        <a:bodyPr/>
        <a:lstStyle/>
        <a:p>
          <a:endParaRPr lang="es-ES"/>
        </a:p>
      </dgm:t>
    </dgm:pt>
    <dgm:pt modelId="{85852C08-3286-4CA5-A0F9-371862A86126}" type="pres">
      <dgm:prSet presAssocID="{D1CC27C7-4C49-46D6-BBD0-A955DDDB7CDD}" presName="CompostProcess" presStyleCnt="0">
        <dgm:presLayoutVars>
          <dgm:dir/>
          <dgm:resizeHandles val="exact"/>
        </dgm:presLayoutVars>
      </dgm:prSet>
      <dgm:spPr/>
    </dgm:pt>
    <dgm:pt modelId="{CD65A04F-3606-4EDB-9890-9ABBE5A2844B}" type="pres">
      <dgm:prSet presAssocID="{D1CC27C7-4C49-46D6-BBD0-A955DDDB7CDD}" presName="arrow" presStyleLbl="bgShp" presStyleIdx="0" presStyleCnt="1"/>
      <dgm:spPr/>
    </dgm:pt>
    <dgm:pt modelId="{E8EE56B2-2541-4450-80BD-D5184F5AF2DF}" type="pres">
      <dgm:prSet presAssocID="{D1CC27C7-4C49-46D6-BBD0-A955DDDB7CDD}" presName="linearProcess" presStyleCnt="0"/>
      <dgm:spPr/>
    </dgm:pt>
    <dgm:pt modelId="{690AE2F1-6EE6-45A7-9DB2-FC390DF964BC}" type="pres">
      <dgm:prSet presAssocID="{0995E840-54F2-4E5A-BC84-70A1176A0540}" presName="textNode" presStyleLbl="node1" presStyleIdx="0" presStyleCnt="3">
        <dgm:presLayoutVars>
          <dgm:bulletEnabled val="1"/>
        </dgm:presLayoutVars>
      </dgm:prSet>
      <dgm:spPr/>
      <dgm:t>
        <a:bodyPr/>
        <a:lstStyle/>
        <a:p>
          <a:endParaRPr lang="es-ES"/>
        </a:p>
      </dgm:t>
    </dgm:pt>
    <dgm:pt modelId="{956B0237-D0A4-455E-B399-33D64DA30A9C}" type="pres">
      <dgm:prSet presAssocID="{EFB51CA7-7BF5-40E0-BBC2-A3DC8C959EE2}" presName="sibTrans" presStyleCnt="0"/>
      <dgm:spPr/>
    </dgm:pt>
    <dgm:pt modelId="{99C2B808-E7F6-4781-BFBD-6856A86E2C4E}" type="pres">
      <dgm:prSet presAssocID="{10E9E91C-1230-4ADB-82E2-7B0E211F8B24}" presName="textNode" presStyleLbl="node1" presStyleIdx="1" presStyleCnt="3">
        <dgm:presLayoutVars>
          <dgm:bulletEnabled val="1"/>
        </dgm:presLayoutVars>
      </dgm:prSet>
      <dgm:spPr/>
      <dgm:t>
        <a:bodyPr/>
        <a:lstStyle/>
        <a:p>
          <a:endParaRPr lang="es-ES"/>
        </a:p>
      </dgm:t>
    </dgm:pt>
    <dgm:pt modelId="{739B19A1-ED0C-492E-BC80-130624505334}" type="pres">
      <dgm:prSet presAssocID="{F8F0C17E-4C09-42EA-B7EB-5C7CE0865D97}" presName="sibTrans" presStyleCnt="0"/>
      <dgm:spPr/>
    </dgm:pt>
    <dgm:pt modelId="{F8BBEA00-A8A7-4B7E-876A-945ABAB77CFB}" type="pres">
      <dgm:prSet presAssocID="{E05DEC25-FB07-469F-9A22-4835E49A3266}" presName="textNode" presStyleLbl="node1" presStyleIdx="2" presStyleCnt="3">
        <dgm:presLayoutVars>
          <dgm:bulletEnabled val="1"/>
        </dgm:presLayoutVars>
      </dgm:prSet>
      <dgm:spPr/>
      <dgm:t>
        <a:bodyPr/>
        <a:lstStyle/>
        <a:p>
          <a:endParaRPr lang="es-ES"/>
        </a:p>
      </dgm:t>
    </dgm:pt>
  </dgm:ptLst>
  <dgm:cxnLst>
    <dgm:cxn modelId="{3FC628E8-028F-45F3-93B7-DB6DD37B9449}" type="presOf" srcId="{0995E840-54F2-4E5A-BC84-70A1176A0540}" destId="{690AE2F1-6EE6-45A7-9DB2-FC390DF964BC}" srcOrd="0" destOrd="0" presId="urn:microsoft.com/office/officeart/2005/8/layout/hProcess9"/>
    <dgm:cxn modelId="{59FE60BD-D3C6-4D11-B78C-015867C24E42}" srcId="{D1CC27C7-4C49-46D6-BBD0-A955DDDB7CDD}" destId="{0995E840-54F2-4E5A-BC84-70A1176A0540}" srcOrd="0" destOrd="0" parTransId="{1E562D94-AE91-4DAA-BFFD-B5C3D47D41DE}" sibTransId="{EFB51CA7-7BF5-40E0-BBC2-A3DC8C959EE2}"/>
    <dgm:cxn modelId="{EEF4CE9B-602A-4535-B752-E7D28B7F7898}" type="presOf" srcId="{D1CC27C7-4C49-46D6-BBD0-A955DDDB7CDD}" destId="{85852C08-3286-4CA5-A0F9-371862A86126}" srcOrd="0" destOrd="0" presId="urn:microsoft.com/office/officeart/2005/8/layout/hProcess9"/>
    <dgm:cxn modelId="{D02E8A7B-D75C-432F-9A4B-0CF95AD7B27F}" type="presOf" srcId="{10E9E91C-1230-4ADB-82E2-7B0E211F8B24}" destId="{99C2B808-E7F6-4781-BFBD-6856A86E2C4E}" srcOrd="0" destOrd="0" presId="urn:microsoft.com/office/officeart/2005/8/layout/hProcess9"/>
    <dgm:cxn modelId="{6E941CCA-2F02-4781-9CAD-ED87B41405C1}" srcId="{D1CC27C7-4C49-46D6-BBD0-A955DDDB7CDD}" destId="{10E9E91C-1230-4ADB-82E2-7B0E211F8B24}" srcOrd="1" destOrd="0" parTransId="{805879AB-31AC-4DC2-8BB9-FAFD399A8EF6}" sibTransId="{F8F0C17E-4C09-42EA-B7EB-5C7CE0865D97}"/>
    <dgm:cxn modelId="{C768AC29-BD17-4F54-96E4-353100999255}" srcId="{D1CC27C7-4C49-46D6-BBD0-A955DDDB7CDD}" destId="{E05DEC25-FB07-469F-9A22-4835E49A3266}" srcOrd="2" destOrd="0" parTransId="{5B230F39-EB11-447C-A91E-9753E1A35DCA}" sibTransId="{A5081E7D-0D20-4C73-A907-06E04D4A8686}"/>
    <dgm:cxn modelId="{EEEAE0DC-783F-42D9-96E0-883A0325ED51}" type="presOf" srcId="{E05DEC25-FB07-469F-9A22-4835E49A3266}" destId="{F8BBEA00-A8A7-4B7E-876A-945ABAB77CFB}" srcOrd="0" destOrd="0" presId="urn:microsoft.com/office/officeart/2005/8/layout/hProcess9"/>
    <dgm:cxn modelId="{D514EB1A-B287-42C0-BFD5-24DFFC053D28}" type="presParOf" srcId="{85852C08-3286-4CA5-A0F9-371862A86126}" destId="{CD65A04F-3606-4EDB-9890-9ABBE5A2844B}" srcOrd="0" destOrd="0" presId="urn:microsoft.com/office/officeart/2005/8/layout/hProcess9"/>
    <dgm:cxn modelId="{CC90C618-2372-48F5-844D-B4F5631BE57C}" type="presParOf" srcId="{85852C08-3286-4CA5-A0F9-371862A86126}" destId="{E8EE56B2-2541-4450-80BD-D5184F5AF2DF}" srcOrd="1" destOrd="0" presId="urn:microsoft.com/office/officeart/2005/8/layout/hProcess9"/>
    <dgm:cxn modelId="{68FEE67B-7B2C-4830-9575-F8FE87DF89C4}" type="presParOf" srcId="{E8EE56B2-2541-4450-80BD-D5184F5AF2DF}" destId="{690AE2F1-6EE6-45A7-9DB2-FC390DF964BC}" srcOrd="0" destOrd="0" presId="urn:microsoft.com/office/officeart/2005/8/layout/hProcess9"/>
    <dgm:cxn modelId="{8F3187E9-6D97-4FB7-8E87-23E68480F4E4}" type="presParOf" srcId="{E8EE56B2-2541-4450-80BD-D5184F5AF2DF}" destId="{956B0237-D0A4-455E-B399-33D64DA30A9C}" srcOrd="1" destOrd="0" presId="urn:microsoft.com/office/officeart/2005/8/layout/hProcess9"/>
    <dgm:cxn modelId="{E4776AA3-9D25-4A60-8976-652B3C1481FC}" type="presParOf" srcId="{E8EE56B2-2541-4450-80BD-D5184F5AF2DF}" destId="{99C2B808-E7F6-4781-BFBD-6856A86E2C4E}" srcOrd="2" destOrd="0" presId="urn:microsoft.com/office/officeart/2005/8/layout/hProcess9"/>
    <dgm:cxn modelId="{7142B56F-BB01-4E54-AE81-E14A7B94740A}" type="presParOf" srcId="{E8EE56B2-2541-4450-80BD-D5184F5AF2DF}" destId="{739B19A1-ED0C-492E-BC80-130624505334}" srcOrd="3" destOrd="0" presId="urn:microsoft.com/office/officeart/2005/8/layout/hProcess9"/>
    <dgm:cxn modelId="{34AD9D03-F5EF-48AB-B087-6B530B45B424}" type="presParOf" srcId="{E8EE56B2-2541-4450-80BD-D5184F5AF2DF}" destId="{F8BBEA00-A8A7-4B7E-876A-945ABAB77CF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221B89E-9321-44D6-B513-5F6DC168933D}" type="doc">
      <dgm:prSet loTypeId="urn:microsoft.com/office/officeart/2005/8/layout/process1" loCatId="process" qsTypeId="urn:microsoft.com/office/officeart/2005/8/quickstyle/simple1" qsCatId="simple" csTypeId="urn:microsoft.com/office/officeart/2005/8/colors/accent1_2" csCatId="accent1" phldr="1"/>
      <dgm:spPr/>
    </dgm:pt>
    <dgm:pt modelId="{30E80A4F-4524-4FFA-938C-5B5D44E707A7}" type="pres">
      <dgm:prSet presAssocID="{4221B89E-9321-44D6-B513-5F6DC168933D}" presName="Name0" presStyleCnt="0">
        <dgm:presLayoutVars>
          <dgm:dir/>
          <dgm:resizeHandles val="exact"/>
        </dgm:presLayoutVars>
      </dgm:prSet>
      <dgm:spPr/>
    </dgm:pt>
  </dgm:ptLst>
  <dgm:cxnLst>
    <dgm:cxn modelId="{610A529A-AA20-4404-9689-20A5C7ACFA6D}" type="presOf" srcId="{4221B89E-9321-44D6-B513-5F6DC168933D}" destId="{30E80A4F-4524-4FFA-938C-5B5D44E707A7}"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2C6C1DD-9E51-47E1-BCBC-5F8893EC6D71}" type="doc">
      <dgm:prSet loTypeId="urn:microsoft.com/office/officeart/2005/8/layout/list1" loCatId="list" qsTypeId="urn:microsoft.com/office/officeart/2005/8/quickstyle/simple5" qsCatId="simple" csTypeId="urn:microsoft.com/office/officeart/2005/8/colors/colorful5" csCatId="colorful" phldr="1"/>
      <dgm:spPr/>
      <dgm:t>
        <a:bodyPr/>
        <a:lstStyle/>
        <a:p>
          <a:endParaRPr lang="es-ES"/>
        </a:p>
      </dgm:t>
    </dgm:pt>
    <dgm:pt modelId="{F279153D-4B57-4E92-9523-C39E59A025FA}">
      <dgm:prSet phldrT="[Texto]" custT="1"/>
      <dgm:spPr>
        <a:solidFill>
          <a:schemeClr val="accent4">
            <a:lumMod val="40000"/>
            <a:lumOff val="60000"/>
          </a:schemeClr>
        </a:solidFill>
      </dgm:spPr>
      <dgm:t>
        <a:bodyPr/>
        <a:lstStyle/>
        <a:p>
          <a:r>
            <a:rPr lang="es-ES" sz="2000" dirty="0" smtClean="0">
              <a:solidFill>
                <a:schemeClr val="tx1"/>
              </a:solidFill>
            </a:rPr>
            <a:t>Uso del software SAS versión 9.1, el software </a:t>
          </a:r>
          <a:r>
            <a:rPr lang="es-ES" sz="2000" dirty="0" err="1" smtClean="0">
              <a:solidFill>
                <a:schemeClr val="tx1"/>
              </a:solidFill>
            </a:rPr>
            <a:t>Stata</a:t>
          </a:r>
          <a:r>
            <a:rPr lang="es-ES" sz="2000" dirty="0" smtClean="0">
              <a:solidFill>
                <a:schemeClr val="tx1"/>
              </a:solidFill>
            </a:rPr>
            <a:t> versión 9 y el software S-PLUS versión 8.0.</a:t>
          </a:r>
          <a:endParaRPr lang="es-ES" sz="2000" dirty="0">
            <a:solidFill>
              <a:schemeClr val="tx1"/>
            </a:solidFill>
          </a:endParaRPr>
        </a:p>
      </dgm:t>
    </dgm:pt>
    <dgm:pt modelId="{50819862-2484-444D-831A-7EE61BA83A88}" type="parTrans" cxnId="{BD83CEAE-88FC-432C-B8F2-497663AA7FB4}">
      <dgm:prSet/>
      <dgm:spPr/>
      <dgm:t>
        <a:bodyPr/>
        <a:lstStyle/>
        <a:p>
          <a:endParaRPr lang="es-ES"/>
        </a:p>
      </dgm:t>
    </dgm:pt>
    <dgm:pt modelId="{251E9729-C353-4E93-8713-305EFC9C266F}" type="sibTrans" cxnId="{BD83CEAE-88FC-432C-B8F2-497663AA7FB4}">
      <dgm:prSet/>
      <dgm:spPr/>
      <dgm:t>
        <a:bodyPr/>
        <a:lstStyle/>
        <a:p>
          <a:endParaRPr lang="es-ES"/>
        </a:p>
      </dgm:t>
    </dgm:pt>
    <dgm:pt modelId="{01AE6D6F-B79A-4713-B9CE-10637E764F3D}">
      <dgm:prSet phldrT="[Texto]" custT="1"/>
      <dgm:spPr/>
      <dgm:t>
        <a:bodyPr/>
        <a:lstStyle/>
        <a:p>
          <a:endParaRPr lang="es-ES" sz="2000" dirty="0" smtClean="0">
            <a:solidFill>
              <a:schemeClr val="tx1"/>
            </a:solidFill>
          </a:endParaRPr>
        </a:p>
        <a:p>
          <a:r>
            <a:rPr lang="es-ES" sz="2000" dirty="0" smtClean="0">
              <a:solidFill>
                <a:schemeClr val="tx1"/>
              </a:solidFill>
            </a:rPr>
            <a:t>Curvas de ROC  , sensibilidad, especificidad, VPP, VPN </a:t>
          </a:r>
        </a:p>
        <a:p>
          <a:endParaRPr lang="es-ES" sz="2000" dirty="0">
            <a:solidFill>
              <a:schemeClr val="tx1"/>
            </a:solidFill>
          </a:endParaRPr>
        </a:p>
      </dgm:t>
    </dgm:pt>
    <dgm:pt modelId="{9393C469-36AD-49F4-9C0C-550A8110A412}" type="parTrans" cxnId="{06D4DD0F-0D90-4615-BD0C-8C3DD92AF381}">
      <dgm:prSet/>
      <dgm:spPr/>
      <dgm:t>
        <a:bodyPr/>
        <a:lstStyle/>
        <a:p>
          <a:endParaRPr lang="es-ES"/>
        </a:p>
      </dgm:t>
    </dgm:pt>
    <dgm:pt modelId="{CD65B811-F5DB-4118-8210-70E1A05FB372}" type="sibTrans" cxnId="{06D4DD0F-0D90-4615-BD0C-8C3DD92AF381}">
      <dgm:prSet/>
      <dgm:spPr/>
      <dgm:t>
        <a:bodyPr/>
        <a:lstStyle/>
        <a:p>
          <a:endParaRPr lang="es-ES"/>
        </a:p>
      </dgm:t>
    </dgm:pt>
    <dgm:pt modelId="{22D6DC7C-CC0F-4A84-A0B9-D3D605F15AF0}">
      <dgm:prSet phldrT="[Texto]" custT="1"/>
      <dgm:spPr/>
      <dgm:t>
        <a:bodyPr/>
        <a:lstStyle/>
        <a:p>
          <a:r>
            <a:rPr lang="es-ES" sz="2000" dirty="0" smtClean="0">
              <a:solidFill>
                <a:schemeClr val="tx1"/>
              </a:solidFill>
            </a:rPr>
            <a:t>El área bajo la curva de características operativas del receptor (AUC) se usó para evaluar la precisión diagnóstica </a:t>
          </a:r>
          <a:endParaRPr lang="es-ES" sz="2000" dirty="0">
            <a:solidFill>
              <a:schemeClr val="tx1"/>
            </a:solidFill>
          </a:endParaRPr>
        </a:p>
      </dgm:t>
    </dgm:pt>
    <dgm:pt modelId="{16CC247D-F8F6-4BE8-8F43-627B1A9ED106}" type="parTrans" cxnId="{02304DFF-25AA-4A4B-B85B-E48D1F1B4357}">
      <dgm:prSet/>
      <dgm:spPr/>
      <dgm:t>
        <a:bodyPr/>
        <a:lstStyle/>
        <a:p>
          <a:endParaRPr lang="es-ES"/>
        </a:p>
      </dgm:t>
    </dgm:pt>
    <dgm:pt modelId="{4A17B9BC-2D32-4ED4-9262-377413851F34}" type="sibTrans" cxnId="{02304DFF-25AA-4A4B-B85B-E48D1F1B4357}">
      <dgm:prSet/>
      <dgm:spPr/>
      <dgm:t>
        <a:bodyPr/>
        <a:lstStyle/>
        <a:p>
          <a:endParaRPr lang="es-ES"/>
        </a:p>
      </dgm:t>
    </dgm:pt>
    <dgm:pt modelId="{CFC38863-5D2E-45BD-8D2F-4DF73A576F57}">
      <dgm:prSet custT="1"/>
      <dgm:spPr/>
      <dgm:t>
        <a:bodyPr/>
        <a:lstStyle/>
        <a:p>
          <a:r>
            <a:rPr lang="es-ES" sz="2000" dirty="0" smtClean="0">
              <a:solidFill>
                <a:schemeClr val="tx1"/>
              </a:solidFill>
            </a:rPr>
            <a:t>intervalo de confianza 95% , valores de p &lt; 0.05  indicaban significancia estadística  </a:t>
          </a:r>
          <a:endParaRPr lang="es-ES" sz="2000" dirty="0">
            <a:solidFill>
              <a:schemeClr val="tx1"/>
            </a:solidFill>
          </a:endParaRPr>
        </a:p>
      </dgm:t>
    </dgm:pt>
    <dgm:pt modelId="{D7FF87CA-C3B1-468A-BA66-C804CFFBFB2B}" type="parTrans" cxnId="{DF28A802-F8C1-4E93-804F-CB6AD774ADA9}">
      <dgm:prSet/>
      <dgm:spPr/>
      <dgm:t>
        <a:bodyPr/>
        <a:lstStyle/>
        <a:p>
          <a:endParaRPr lang="es-ES"/>
        </a:p>
      </dgm:t>
    </dgm:pt>
    <dgm:pt modelId="{DB908072-265E-4685-AA2A-4C282113392F}" type="sibTrans" cxnId="{DF28A802-F8C1-4E93-804F-CB6AD774ADA9}">
      <dgm:prSet/>
      <dgm:spPr/>
      <dgm:t>
        <a:bodyPr/>
        <a:lstStyle/>
        <a:p>
          <a:endParaRPr lang="es-ES"/>
        </a:p>
      </dgm:t>
    </dgm:pt>
    <dgm:pt modelId="{8C5A6CEC-AE23-4046-813B-F80D52E1A641}" type="pres">
      <dgm:prSet presAssocID="{E2C6C1DD-9E51-47E1-BCBC-5F8893EC6D71}" presName="linear" presStyleCnt="0">
        <dgm:presLayoutVars>
          <dgm:dir/>
          <dgm:animLvl val="lvl"/>
          <dgm:resizeHandles val="exact"/>
        </dgm:presLayoutVars>
      </dgm:prSet>
      <dgm:spPr/>
      <dgm:t>
        <a:bodyPr/>
        <a:lstStyle/>
        <a:p>
          <a:endParaRPr lang="es-ES"/>
        </a:p>
      </dgm:t>
    </dgm:pt>
    <dgm:pt modelId="{61B2A80D-B684-4C09-A411-D898ED683D22}" type="pres">
      <dgm:prSet presAssocID="{F279153D-4B57-4E92-9523-C39E59A025FA}" presName="parentLin" presStyleCnt="0"/>
      <dgm:spPr/>
    </dgm:pt>
    <dgm:pt modelId="{2F458B2B-0D75-41DD-B4B6-E602D2464815}" type="pres">
      <dgm:prSet presAssocID="{F279153D-4B57-4E92-9523-C39E59A025FA}" presName="parentLeftMargin" presStyleLbl="node1" presStyleIdx="0" presStyleCnt="4"/>
      <dgm:spPr/>
      <dgm:t>
        <a:bodyPr/>
        <a:lstStyle/>
        <a:p>
          <a:endParaRPr lang="es-ES"/>
        </a:p>
      </dgm:t>
    </dgm:pt>
    <dgm:pt modelId="{7E61D78F-4334-4485-A128-26421FB3FD8F}" type="pres">
      <dgm:prSet presAssocID="{F279153D-4B57-4E92-9523-C39E59A025FA}" presName="parentText" presStyleLbl="node1" presStyleIdx="0" presStyleCnt="4" custScaleX="135109">
        <dgm:presLayoutVars>
          <dgm:chMax val="0"/>
          <dgm:bulletEnabled val="1"/>
        </dgm:presLayoutVars>
      </dgm:prSet>
      <dgm:spPr/>
      <dgm:t>
        <a:bodyPr/>
        <a:lstStyle/>
        <a:p>
          <a:endParaRPr lang="es-ES"/>
        </a:p>
      </dgm:t>
    </dgm:pt>
    <dgm:pt modelId="{DD226D9F-914A-41F6-9B3C-2532B4C7EC25}" type="pres">
      <dgm:prSet presAssocID="{F279153D-4B57-4E92-9523-C39E59A025FA}" presName="negativeSpace" presStyleCnt="0"/>
      <dgm:spPr/>
    </dgm:pt>
    <dgm:pt modelId="{4F7E8B1E-C4BE-4066-A214-FCF321866A9D}" type="pres">
      <dgm:prSet presAssocID="{F279153D-4B57-4E92-9523-C39E59A025FA}" presName="childText" presStyleLbl="conFgAcc1" presStyleIdx="0" presStyleCnt="4">
        <dgm:presLayoutVars>
          <dgm:bulletEnabled val="1"/>
        </dgm:presLayoutVars>
      </dgm:prSet>
      <dgm:spPr/>
    </dgm:pt>
    <dgm:pt modelId="{9C920B00-352E-4086-AF90-4F7F91EF3188}" type="pres">
      <dgm:prSet presAssocID="{251E9729-C353-4E93-8713-305EFC9C266F}" presName="spaceBetweenRectangles" presStyleCnt="0"/>
      <dgm:spPr/>
    </dgm:pt>
    <dgm:pt modelId="{9A3937B8-66AA-444A-AB62-9FAC35296854}" type="pres">
      <dgm:prSet presAssocID="{01AE6D6F-B79A-4713-B9CE-10637E764F3D}" presName="parentLin" presStyleCnt="0"/>
      <dgm:spPr/>
    </dgm:pt>
    <dgm:pt modelId="{98FE4AAA-668E-46CB-83EB-BAB558AA84DD}" type="pres">
      <dgm:prSet presAssocID="{01AE6D6F-B79A-4713-B9CE-10637E764F3D}" presName="parentLeftMargin" presStyleLbl="node1" presStyleIdx="0" presStyleCnt="4"/>
      <dgm:spPr/>
      <dgm:t>
        <a:bodyPr/>
        <a:lstStyle/>
        <a:p>
          <a:endParaRPr lang="es-ES"/>
        </a:p>
      </dgm:t>
    </dgm:pt>
    <dgm:pt modelId="{1C05C56B-B8D9-437C-B912-6E42C45A1DDD}" type="pres">
      <dgm:prSet presAssocID="{01AE6D6F-B79A-4713-B9CE-10637E764F3D}" presName="parentText" presStyleLbl="node1" presStyleIdx="1" presStyleCnt="4" custScaleX="135109" custLinFactNeighborX="-32203" custLinFactNeighborY="3056">
        <dgm:presLayoutVars>
          <dgm:chMax val="0"/>
          <dgm:bulletEnabled val="1"/>
        </dgm:presLayoutVars>
      </dgm:prSet>
      <dgm:spPr/>
      <dgm:t>
        <a:bodyPr/>
        <a:lstStyle/>
        <a:p>
          <a:endParaRPr lang="es-ES"/>
        </a:p>
      </dgm:t>
    </dgm:pt>
    <dgm:pt modelId="{45FF9530-8454-4821-8885-DFE64B05294E}" type="pres">
      <dgm:prSet presAssocID="{01AE6D6F-B79A-4713-B9CE-10637E764F3D}" presName="negativeSpace" presStyleCnt="0"/>
      <dgm:spPr/>
    </dgm:pt>
    <dgm:pt modelId="{D8A20FD8-58F7-479D-B139-2FEFC4E55208}" type="pres">
      <dgm:prSet presAssocID="{01AE6D6F-B79A-4713-B9CE-10637E764F3D}" presName="childText" presStyleLbl="conFgAcc1" presStyleIdx="1" presStyleCnt="4">
        <dgm:presLayoutVars>
          <dgm:bulletEnabled val="1"/>
        </dgm:presLayoutVars>
      </dgm:prSet>
      <dgm:spPr/>
    </dgm:pt>
    <dgm:pt modelId="{623D5554-D947-4948-B3D8-024DCE4EADFA}" type="pres">
      <dgm:prSet presAssocID="{CD65B811-F5DB-4118-8210-70E1A05FB372}" presName="spaceBetweenRectangles" presStyleCnt="0"/>
      <dgm:spPr/>
    </dgm:pt>
    <dgm:pt modelId="{1F350639-1D28-4F7D-8DFC-A26414971F29}" type="pres">
      <dgm:prSet presAssocID="{22D6DC7C-CC0F-4A84-A0B9-D3D605F15AF0}" presName="parentLin" presStyleCnt="0"/>
      <dgm:spPr/>
    </dgm:pt>
    <dgm:pt modelId="{DEE9C5B8-53A9-4F37-8C01-14B96A25A037}" type="pres">
      <dgm:prSet presAssocID="{22D6DC7C-CC0F-4A84-A0B9-D3D605F15AF0}" presName="parentLeftMargin" presStyleLbl="node1" presStyleIdx="1" presStyleCnt="4"/>
      <dgm:spPr/>
      <dgm:t>
        <a:bodyPr/>
        <a:lstStyle/>
        <a:p>
          <a:endParaRPr lang="es-ES"/>
        </a:p>
      </dgm:t>
    </dgm:pt>
    <dgm:pt modelId="{39BC6774-EEA2-4694-B8E8-9867E82CC662}" type="pres">
      <dgm:prSet presAssocID="{22D6DC7C-CC0F-4A84-A0B9-D3D605F15AF0}" presName="parentText" presStyleLbl="node1" presStyleIdx="2" presStyleCnt="4" custScaleX="135109" custScaleY="127641">
        <dgm:presLayoutVars>
          <dgm:chMax val="0"/>
          <dgm:bulletEnabled val="1"/>
        </dgm:presLayoutVars>
      </dgm:prSet>
      <dgm:spPr/>
      <dgm:t>
        <a:bodyPr/>
        <a:lstStyle/>
        <a:p>
          <a:endParaRPr lang="es-ES"/>
        </a:p>
      </dgm:t>
    </dgm:pt>
    <dgm:pt modelId="{4FFE32E3-460B-40F3-9C4B-40F2D20F0431}" type="pres">
      <dgm:prSet presAssocID="{22D6DC7C-CC0F-4A84-A0B9-D3D605F15AF0}" presName="negativeSpace" presStyleCnt="0"/>
      <dgm:spPr/>
    </dgm:pt>
    <dgm:pt modelId="{4BAF0FD7-96F2-4BB3-AD0E-A08A35EA7607}" type="pres">
      <dgm:prSet presAssocID="{22D6DC7C-CC0F-4A84-A0B9-D3D605F15AF0}" presName="childText" presStyleLbl="conFgAcc1" presStyleIdx="2" presStyleCnt="4">
        <dgm:presLayoutVars>
          <dgm:bulletEnabled val="1"/>
        </dgm:presLayoutVars>
      </dgm:prSet>
      <dgm:spPr/>
    </dgm:pt>
    <dgm:pt modelId="{F7F82EF5-BBF4-4160-8668-9CA0D2EEC98F}" type="pres">
      <dgm:prSet presAssocID="{4A17B9BC-2D32-4ED4-9262-377413851F34}" presName="spaceBetweenRectangles" presStyleCnt="0"/>
      <dgm:spPr/>
    </dgm:pt>
    <dgm:pt modelId="{94590479-89E9-4EB9-8A62-9325FF8C22E8}" type="pres">
      <dgm:prSet presAssocID="{CFC38863-5D2E-45BD-8D2F-4DF73A576F57}" presName="parentLin" presStyleCnt="0"/>
      <dgm:spPr/>
    </dgm:pt>
    <dgm:pt modelId="{2E410E10-8206-42FD-8F73-6C3A4F20383D}" type="pres">
      <dgm:prSet presAssocID="{CFC38863-5D2E-45BD-8D2F-4DF73A576F57}" presName="parentLeftMargin" presStyleLbl="node1" presStyleIdx="2" presStyleCnt="4"/>
      <dgm:spPr/>
      <dgm:t>
        <a:bodyPr/>
        <a:lstStyle/>
        <a:p>
          <a:endParaRPr lang="es-ES"/>
        </a:p>
      </dgm:t>
    </dgm:pt>
    <dgm:pt modelId="{305949A7-799A-4A45-9E1F-09EB88E97B69}" type="pres">
      <dgm:prSet presAssocID="{CFC38863-5D2E-45BD-8D2F-4DF73A576F57}" presName="parentText" presStyleLbl="node1" presStyleIdx="3" presStyleCnt="4" custScaleX="135109">
        <dgm:presLayoutVars>
          <dgm:chMax val="0"/>
          <dgm:bulletEnabled val="1"/>
        </dgm:presLayoutVars>
      </dgm:prSet>
      <dgm:spPr/>
      <dgm:t>
        <a:bodyPr/>
        <a:lstStyle/>
        <a:p>
          <a:endParaRPr lang="es-ES"/>
        </a:p>
      </dgm:t>
    </dgm:pt>
    <dgm:pt modelId="{C614AD36-7817-4307-9CC7-3E7A6EF07F3B}" type="pres">
      <dgm:prSet presAssocID="{CFC38863-5D2E-45BD-8D2F-4DF73A576F57}" presName="negativeSpace" presStyleCnt="0"/>
      <dgm:spPr/>
    </dgm:pt>
    <dgm:pt modelId="{91C4F20D-7D7E-448A-8308-F103DFACCA50}" type="pres">
      <dgm:prSet presAssocID="{CFC38863-5D2E-45BD-8D2F-4DF73A576F57}" presName="childText" presStyleLbl="conFgAcc1" presStyleIdx="3" presStyleCnt="4">
        <dgm:presLayoutVars>
          <dgm:bulletEnabled val="1"/>
        </dgm:presLayoutVars>
      </dgm:prSet>
      <dgm:spPr/>
    </dgm:pt>
  </dgm:ptLst>
  <dgm:cxnLst>
    <dgm:cxn modelId="{E5CB475C-5C05-46E8-B77A-70461DC8D9BA}" type="presOf" srcId="{01AE6D6F-B79A-4713-B9CE-10637E764F3D}" destId="{1C05C56B-B8D9-437C-B912-6E42C45A1DDD}" srcOrd="1" destOrd="0" presId="urn:microsoft.com/office/officeart/2005/8/layout/list1"/>
    <dgm:cxn modelId="{0355E939-966B-4307-8BA7-B4943DB21796}" type="presOf" srcId="{F279153D-4B57-4E92-9523-C39E59A025FA}" destId="{7E61D78F-4334-4485-A128-26421FB3FD8F}" srcOrd="1" destOrd="0" presId="urn:microsoft.com/office/officeart/2005/8/layout/list1"/>
    <dgm:cxn modelId="{06D4DD0F-0D90-4615-BD0C-8C3DD92AF381}" srcId="{E2C6C1DD-9E51-47E1-BCBC-5F8893EC6D71}" destId="{01AE6D6F-B79A-4713-B9CE-10637E764F3D}" srcOrd="1" destOrd="0" parTransId="{9393C469-36AD-49F4-9C0C-550A8110A412}" sibTransId="{CD65B811-F5DB-4118-8210-70E1A05FB372}"/>
    <dgm:cxn modelId="{9D6427BC-3A92-4600-9361-C77DDA978E90}" type="presOf" srcId="{CFC38863-5D2E-45BD-8D2F-4DF73A576F57}" destId="{305949A7-799A-4A45-9E1F-09EB88E97B69}" srcOrd="1" destOrd="0" presId="urn:microsoft.com/office/officeart/2005/8/layout/list1"/>
    <dgm:cxn modelId="{DF28A802-F8C1-4E93-804F-CB6AD774ADA9}" srcId="{E2C6C1DD-9E51-47E1-BCBC-5F8893EC6D71}" destId="{CFC38863-5D2E-45BD-8D2F-4DF73A576F57}" srcOrd="3" destOrd="0" parTransId="{D7FF87CA-C3B1-468A-BA66-C804CFFBFB2B}" sibTransId="{DB908072-265E-4685-AA2A-4C282113392F}"/>
    <dgm:cxn modelId="{8CE94F48-2433-4B10-A397-2560F06BDDA3}" type="presOf" srcId="{F279153D-4B57-4E92-9523-C39E59A025FA}" destId="{2F458B2B-0D75-41DD-B4B6-E602D2464815}" srcOrd="0" destOrd="0" presId="urn:microsoft.com/office/officeart/2005/8/layout/list1"/>
    <dgm:cxn modelId="{B0292880-C48F-4053-B054-6D387B868AB1}" type="presOf" srcId="{22D6DC7C-CC0F-4A84-A0B9-D3D605F15AF0}" destId="{DEE9C5B8-53A9-4F37-8C01-14B96A25A037}" srcOrd="0" destOrd="0" presId="urn:microsoft.com/office/officeart/2005/8/layout/list1"/>
    <dgm:cxn modelId="{DBE5D354-B764-4C3E-BAE3-A571F4FC87C8}" type="presOf" srcId="{22D6DC7C-CC0F-4A84-A0B9-D3D605F15AF0}" destId="{39BC6774-EEA2-4694-B8E8-9867E82CC662}" srcOrd="1" destOrd="0" presId="urn:microsoft.com/office/officeart/2005/8/layout/list1"/>
    <dgm:cxn modelId="{02304DFF-25AA-4A4B-B85B-E48D1F1B4357}" srcId="{E2C6C1DD-9E51-47E1-BCBC-5F8893EC6D71}" destId="{22D6DC7C-CC0F-4A84-A0B9-D3D605F15AF0}" srcOrd="2" destOrd="0" parTransId="{16CC247D-F8F6-4BE8-8F43-627B1A9ED106}" sibTransId="{4A17B9BC-2D32-4ED4-9262-377413851F34}"/>
    <dgm:cxn modelId="{72597B50-E6DC-4EDC-AE31-388DDD4AF648}" type="presOf" srcId="{CFC38863-5D2E-45BD-8D2F-4DF73A576F57}" destId="{2E410E10-8206-42FD-8F73-6C3A4F20383D}" srcOrd="0" destOrd="0" presId="urn:microsoft.com/office/officeart/2005/8/layout/list1"/>
    <dgm:cxn modelId="{6A0F6F29-D5BA-4445-9B68-36F0BBC21F4E}" type="presOf" srcId="{01AE6D6F-B79A-4713-B9CE-10637E764F3D}" destId="{98FE4AAA-668E-46CB-83EB-BAB558AA84DD}" srcOrd="0" destOrd="0" presId="urn:microsoft.com/office/officeart/2005/8/layout/list1"/>
    <dgm:cxn modelId="{BD83CEAE-88FC-432C-B8F2-497663AA7FB4}" srcId="{E2C6C1DD-9E51-47E1-BCBC-5F8893EC6D71}" destId="{F279153D-4B57-4E92-9523-C39E59A025FA}" srcOrd="0" destOrd="0" parTransId="{50819862-2484-444D-831A-7EE61BA83A88}" sibTransId="{251E9729-C353-4E93-8713-305EFC9C266F}"/>
    <dgm:cxn modelId="{66090C0C-9207-41EF-867E-409FC75ED692}" type="presOf" srcId="{E2C6C1DD-9E51-47E1-BCBC-5F8893EC6D71}" destId="{8C5A6CEC-AE23-4046-813B-F80D52E1A641}" srcOrd="0" destOrd="0" presId="urn:microsoft.com/office/officeart/2005/8/layout/list1"/>
    <dgm:cxn modelId="{9401A26A-DF50-427E-9D24-AD550C368C31}" type="presParOf" srcId="{8C5A6CEC-AE23-4046-813B-F80D52E1A641}" destId="{61B2A80D-B684-4C09-A411-D898ED683D22}" srcOrd="0" destOrd="0" presId="urn:microsoft.com/office/officeart/2005/8/layout/list1"/>
    <dgm:cxn modelId="{F3645304-A8D7-4D95-96ED-5857BC7EF1CC}" type="presParOf" srcId="{61B2A80D-B684-4C09-A411-D898ED683D22}" destId="{2F458B2B-0D75-41DD-B4B6-E602D2464815}" srcOrd="0" destOrd="0" presId="urn:microsoft.com/office/officeart/2005/8/layout/list1"/>
    <dgm:cxn modelId="{33657BDC-8776-4225-95CA-9297A61376B1}" type="presParOf" srcId="{61B2A80D-B684-4C09-A411-D898ED683D22}" destId="{7E61D78F-4334-4485-A128-26421FB3FD8F}" srcOrd="1" destOrd="0" presId="urn:microsoft.com/office/officeart/2005/8/layout/list1"/>
    <dgm:cxn modelId="{3FB1F5AE-1C5D-4A46-AB28-BEA0574916D4}" type="presParOf" srcId="{8C5A6CEC-AE23-4046-813B-F80D52E1A641}" destId="{DD226D9F-914A-41F6-9B3C-2532B4C7EC25}" srcOrd="1" destOrd="0" presId="urn:microsoft.com/office/officeart/2005/8/layout/list1"/>
    <dgm:cxn modelId="{D0130872-DA5B-4C07-A6B7-89338C8AC9E7}" type="presParOf" srcId="{8C5A6CEC-AE23-4046-813B-F80D52E1A641}" destId="{4F7E8B1E-C4BE-4066-A214-FCF321866A9D}" srcOrd="2" destOrd="0" presId="urn:microsoft.com/office/officeart/2005/8/layout/list1"/>
    <dgm:cxn modelId="{5C22F1D5-8430-4FD8-B0A8-D554BDEA590D}" type="presParOf" srcId="{8C5A6CEC-AE23-4046-813B-F80D52E1A641}" destId="{9C920B00-352E-4086-AF90-4F7F91EF3188}" srcOrd="3" destOrd="0" presId="urn:microsoft.com/office/officeart/2005/8/layout/list1"/>
    <dgm:cxn modelId="{FFE57D2B-D776-4058-9BB3-FC218EF3A757}" type="presParOf" srcId="{8C5A6CEC-AE23-4046-813B-F80D52E1A641}" destId="{9A3937B8-66AA-444A-AB62-9FAC35296854}" srcOrd="4" destOrd="0" presId="urn:microsoft.com/office/officeart/2005/8/layout/list1"/>
    <dgm:cxn modelId="{29819D37-8D0A-492F-820B-20A685C5BA14}" type="presParOf" srcId="{9A3937B8-66AA-444A-AB62-9FAC35296854}" destId="{98FE4AAA-668E-46CB-83EB-BAB558AA84DD}" srcOrd="0" destOrd="0" presId="urn:microsoft.com/office/officeart/2005/8/layout/list1"/>
    <dgm:cxn modelId="{01AD649C-382D-4B3A-AEC8-D0040BE2190D}" type="presParOf" srcId="{9A3937B8-66AA-444A-AB62-9FAC35296854}" destId="{1C05C56B-B8D9-437C-B912-6E42C45A1DDD}" srcOrd="1" destOrd="0" presId="urn:microsoft.com/office/officeart/2005/8/layout/list1"/>
    <dgm:cxn modelId="{0C19D5FE-030C-47D5-8CE0-31E31D28B24E}" type="presParOf" srcId="{8C5A6CEC-AE23-4046-813B-F80D52E1A641}" destId="{45FF9530-8454-4821-8885-DFE64B05294E}" srcOrd="5" destOrd="0" presId="urn:microsoft.com/office/officeart/2005/8/layout/list1"/>
    <dgm:cxn modelId="{7B9A172E-FC31-44D4-8D0D-C8A71C159A10}" type="presParOf" srcId="{8C5A6CEC-AE23-4046-813B-F80D52E1A641}" destId="{D8A20FD8-58F7-479D-B139-2FEFC4E55208}" srcOrd="6" destOrd="0" presId="urn:microsoft.com/office/officeart/2005/8/layout/list1"/>
    <dgm:cxn modelId="{07E2C09E-2293-418C-BC66-5734AA2C99B0}" type="presParOf" srcId="{8C5A6CEC-AE23-4046-813B-F80D52E1A641}" destId="{623D5554-D947-4948-B3D8-024DCE4EADFA}" srcOrd="7" destOrd="0" presId="urn:microsoft.com/office/officeart/2005/8/layout/list1"/>
    <dgm:cxn modelId="{1C6E90B8-942D-4940-84FB-8FDC4DB960BE}" type="presParOf" srcId="{8C5A6CEC-AE23-4046-813B-F80D52E1A641}" destId="{1F350639-1D28-4F7D-8DFC-A26414971F29}" srcOrd="8" destOrd="0" presId="urn:microsoft.com/office/officeart/2005/8/layout/list1"/>
    <dgm:cxn modelId="{43CECB08-D790-4539-8452-B834A36B8F70}" type="presParOf" srcId="{1F350639-1D28-4F7D-8DFC-A26414971F29}" destId="{DEE9C5B8-53A9-4F37-8C01-14B96A25A037}" srcOrd="0" destOrd="0" presId="urn:microsoft.com/office/officeart/2005/8/layout/list1"/>
    <dgm:cxn modelId="{4733C810-275A-4D75-BFBF-09E3B6199352}" type="presParOf" srcId="{1F350639-1D28-4F7D-8DFC-A26414971F29}" destId="{39BC6774-EEA2-4694-B8E8-9867E82CC662}" srcOrd="1" destOrd="0" presId="urn:microsoft.com/office/officeart/2005/8/layout/list1"/>
    <dgm:cxn modelId="{E566BB1B-ED4E-4F0C-AD2D-606C1FC48D88}" type="presParOf" srcId="{8C5A6CEC-AE23-4046-813B-F80D52E1A641}" destId="{4FFE32E3-460B-40F3-9C4B-40F2D20F0431}" srcOrd="9" destOrd="0" presId="urn:microsoft.com/office/officeart/2005/8/layout/list1"/>
    <dgm:cxn modelId="{F701D918-B70F-4F6E-B431-B4804D5E1078}" type="presParOf" srcId="{8C5A6CEC-AE23-4046-813B-F80D52E1A641}" destId="{4BAF0FD7-96F2-4BB3-AD0E-A08A35EA7607}" srcOrd="10" destOrd="0" presId="urn:microsoft.com/office/officeart/2005/8/layout/list1"/>
    <dgm:cxn modelId="{7E3703A8-2841-4D64-97D7-22C02E7697B1}" type="presParOf" srcId="{8C5A6CEC-AE23-4046-813B-F80D52E1A641}" destId="{F7F82EF5-BBF4-4160-8668-9CA0D2EEC98F}" srcOrd="11" destOrd="0" presId="urn:microsoft.com/office/officeart/2005/8/layout/list1"/>
    <dgm:cxn modelId="{C6D97833-3C34-4D89-A419-F779C37B91AE}" type="presParOf" srcId="{8C5A6CEC-AE23-4046-813B-F80D52E1A641}" destId="{94590479-89E9-4EB9-8A62-9325FF8C22E8}" srcOrd="12" destOrd="0" presId="urn:microsoft.com/office/officeart/2005/8/layout/list1"/>
    <dgm:cxn modelId="{5014C051-920A-45B9-B03D-5B4A0C8EC5E5}" type="presParOf" srcId="{94590479-89E9-4EB9-8A62-9325FF8C22E8}" destId="{2E410E10-8206-42FD-8F73-6C3A4F20383D}" srcOrd="0" destOrd="0" presId="urn:microsoft.com/office/officeart/2005/8/layout/list1"/>
    <dgm:cxn modelId="{365F2FF9-636B-48E8-9F95-5DE3E3B173E0}" type="presParOf" srcId="{94590479-89E9-4EB9-8A62-9325FF8C22E8}" destId="{305949A7-799A-4A45-9E1F-09EB88E97B69}" srcOrd="1" destOrd="0" presId="urn:microsoft.com/office/officeart/2005/8/layout/list1"/>
    <dgm:cxn modelId="{058B5EB7-CB92-4E66-A256-1C0DFA8D78DD}" type="presParOf" srcId="{8C5A6CEC-AE23-4046-813B-F80D52E1A641}" destId="{C614AD36-7817-4307-9CC7-3E7A6EF07F3B}" srcOrd="13" destOrd="0" presId="urn:microsoft.com/office/officeart/2005/8/layout/list1"/>
    <dgm:cxn modelId="{3C4DC446-88F1-4D96-9A01-580ABA020B85}" type="presParOf" srcId="{8C5A6CEC-AE23-4046-813B-F80D52E1A641}" destId="{91C4F20D-7D7E-448A-8308-F103DFACCA50}" srcOrd="14"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1C25D8C-EA97-4195-8FCE-802FBD70F2B8}" type="doc">
      <dgm:prSet loTypeId="urn:microsoft.com/office/officeart/2005/8/layout/arrow5" loCatId="relationship" qsTypeId="urn:microsoft.com/office/officeart/2005/8/quickstyle/simple3" qsCatId="simple" csTypeId="urn:microsoft.com/office/officeart/2005/8/colors/colorful5" csCatId="colorful" phldr="1"/>
      <dgm:spPr/>
      <dgm:t>
        <a:bodyPr/>
        <a:lstStyle/>
        <a:p>
          <a:endParaRPr lang="es-ES"/>
        </a:p>
      </dgm:t>
    </dgm:pt>
    <dgm:pt modelId="{BB8F0B59-0F08-4219-8BD2-D72C7F4E86FB}">
      <dgm:prSet phldrT="[Texto]" custT="1"/>
      <dgm:spPr/>
      <dgm:t>
        <a:bodyPr/>
        <a:lstStyle/>
        <a:p>
          <a:r>
            <a:rPr lang="es-ES" sz="1800" dirty="0" smtClean="0"/>
            <a:t>La tecnología TC en nuestra población de estudio tuvo un valor predictivo positivo del 91% (IC del 95%, 86 a 95) y un valor predictivo negativo del 83% (IC del 95%, 75 a 89).</a:t>
          </a:r>
          <a:endParaRPr lang="es-ES" sz="1800" dirty="0"/>
        </a:p>
      </dgm:t>
    </dgm:pt>
    <dgm:pt modelId="{CDEEF4E6-F5B3-45F1-AB1E-1C783EC05FD2}" type="parTrans" cxnId="{D04421FE-0794-47E6-A1FF-B5F3720219C1}">
      <dgm:prSet/>
      <dgm:spPr/>
      <dgm:t>
        <a:bodyPr/>
        <a:lstStyle/>
        <a:p>
          <a:endParaRPr lang="es-ES"/>
        </a:p>
      </dgm:t>
    </dgm:pt>
    <dgm:pt modelId="{5AE65691-9F0B-46B2-AA7C-D5B54D0EFB24}" type="sibTrans" cxnId="{D04421FE-0794-47E6-A1FF-B5F3720219C1}">
      <dgm:prSet/>
      <dgm:spPr/>
      <dgm:t>
        <a:bodyPr/>
        <a:lstStyle/>
        <a:p>
          <a:endParaRPr lang="es-ES"/>
        </a:p>
      </dgm:t>
    </dgm:pt>
    <dgm:pt modelId="{7891E04E-AC58-40B1-A8FD-939976B69C12}">
      <dgm:prSet phldrT="[Texto]" custT="1"/>
      <dgm:spPr/>
      <dgm:t>
        <a:bodyPr/>
        <a:lstStyle/>
        <a:p>
          <a:r>
            <a:rPr lang="es-ES" sz="1800" dirty="0" smtClean="0"/>
            <a:t>Estos valores predictivos no fueron inesperados, dada la alta prevalencia de la enfermedad</a:t>
          </a:r>
          <a:endParaRPr lang="es-ES" sz="1800" dirty="0"/>
        </a:p>
      </dgm:t>
    </dgm:pt>
    <dgm:pt modelId="{42CE28B7-9F4F-4DBC-A308-C94C76B563C9}" type="parTrans" cxnId="{C1972D4E-095A-45F0-A2AD-DCDE35D3048D}">
      <dgm:prSet/>
      <dgm:spPr/>
      <dgm:t>
        <a:bodyPr/>
        <a:lstStyle/>
        <a:p>
          <a:endParaRPr lang="es-ES"/>
        </a:p>
      </dgm:t>
    </dgm:pt>
    <dgm:pt modelId="{24D5F46E-1B34-4642-9A6C-ECFBF7496990}" type="sibTrans" cxnId="{C1972D4E-095A-45F0-A2AD-DCDE35D3048D}">
      <dgm:prSet/>
      <dgm:spPr/>
      <dgm:t>
        <a:bodyPr/>
        <a:lstStyle/>
        <a:p>
          <a:endParaRPr lang="es-ES"/>
        </a:p>
      </dgm:t>
    </dgm:pt>
    <dgm:pt modelId="{CEF9EB6C-9AAC-4D5C-850D-BD9347C623A7}" type="pres">
      <dgm:prSet presAssocID="{81C25D8C-EA97-4195-8FCE-802FBD70F2B8}" presName="diagram" presStyleCnt="0">
        <dgm:presLayoutVars>
          <dgm:dir/>
          <dgm:resizeHandles val="exact"/>
        </dgm:presLayoutVars>
      </dgm:prSet>
      <dgm:spPr/>
      <dgm:t>
        <a:bodyPr/>
        <a:lstStyle/>
        <a:p>
          <a:endParaRPr lang="es-ES"/>
        </a:p>
      </dgm:t>
    </dgm:pt>
    <dgm:pt modelId="{4BE5B16A-AEC0-43D6-866E-62E1FF1956C9}" type="pres">
      <dgm:prSet presAssocID="{BB8F0B59-0F08-4219-8BD2-D72C7F4E86FB}" presName="arrow" presStyleLbl="node1" presStyleIdx="0" presStyleCnt="2" custScaleX="87283" custRadScaleRad="100918" custRadScaleInc="1152">
        <dgm:presLayoutVars>
          <dgm:bulletEnabled val="1"/>
        </dgm:presLayoutVars>
      </dgm:prSet>
      <dgm:spPr/>
      <dgm:t>
        <a:bodyPr/>
        <a:lstStyle/>
        <a:p>
          <a:endParaRPr lang="es-ES"/>
        </a:p>
      </dgm:t>
    </dgm:pt>
    <dgm:pt modelId="{F018E6FE-6430-44BC-AAD4-9F944E0DEA57}" type="pres">
      <dgm:prSet presAssocID="{7891E04E-AC58-40B1-A8FD-939976B69C12}" presName="arrow" presStyleLbl="node1" presStyleIdx="1" presStyleCnt="2" custScaleX="88984">
        <dgm:presLayoutVars>
          <dgm:bulletEnabled val="1"/>
        </dgm:presLayoutVars>
      </dgm:prSet>
      <dgm:spPr/>
      <dgm:t>
        <a:bodyPr/>
        <a:lstStyle/>
        <a:p>
          <a:endParaRPr lang="es-ES"/>
        </a:p>
      </dgm:t>
    </dgm:pt>
  </dgm:ptLst>
  <dgm:cxnLst>
    <dgm:cxn modelId="{A8B09664-A38B-4495-9EEF-F9CCBC1CC80F}" type="presOf" srcId="{7891E04E-AC58-40B1-A8FD-939976B69C12}" destId="{F018E6FE-6430-44BC-AAD4-9F944E0DEA57}" srcOrd="0" destOrd="0" presId="urn:microsoft.com/office/officeart/2005/8/layout/arrow5"/>
    <dgm:cxn modelId="{D04421FE-0794-47E6-A1FF-B5F3720219C1}" srcId="{81C25D8C-EA97-4195-8FCE-802FBD70F2B8}" destId="{BB8F0B59-0F08-4219-8BD2-D72C7F4E86FB}" srcOrd="0" destOrd="0" parTransId="{CDEEF4E6-F5B3-45F1-AB1E-1C783EC05FD2}" sibTransId="{5AE65691-9F0B-46B2-AA7C-D5B54D0EFB24}"/>
    <dgm:cxn modelId="{58FF8DF8-5D3D-4A1E-A5DB-F2A46A9391B6}" type="presOf" srcId="{81C25D8C-EA97-4195-8FCE-802FBD70F2B8}" destId="{CEF9EB6C-9AAC-4D5C-850D-BD9347C623A7}" srcOrd="0" destOrd="0" presId="urn:microsoft.com/office/officeart/2005/8/layout/arrow5"/>
    <dgm:cxn modelId="{C1972D4E-095A-45F0-A2AD-DCDE35D3048D}" srcId="{81C25D8C-EA97-4195-8FCE-802FBD70F2B8}" destId="{7891E04E-AC58-40B1-A8FD-939976B69C12}" srcOrd="1" destOrd="0" parTransId="{42CE28B7-9F4F-4DBC-A308-C94C76B563C9}" sibTransId="{24D5F46E-1B34-4642-9A6C-ECFBF7496990}"/>
    <dgm:cxn modelId="{98C67D8D-4991-4457-93B1-923F05FF1DDE}" type="presOf" srcId="{BB8F0B59-0F08-4219-8BD2-D72C7F4E86FB}" destId="{4BE5B16A-AEC0-43D6-866E-62E1FF1956C9}" srcOrd="0" destOrd="0" presId="urn:microsoft.com/office/officeart/2005/8/layout/arrow5"/>
    <dgm:cxn modelId="{75569D80-5485-4F03-B1DF-F233E9FF2D0C}" type="presParOf" srcId="{CEF9EB6C-9AAC-4D5C-850D-BD9347C623A7}" destId="{4BE5B16A-AEC0-43D6-866E-62E1FF1956C9}" srcOrd="0" destOrd="0" presId="urn:microsoft.com/office/officeart/2005/8/layout/arrow5"/>
    <dgm:cxn modelId="{DA223EFC-1AF1-4790-A240-33D39F7F06FF}" type="presParOf" srcId="{CEF9EB6C-9AAC-4D5C-850D-BD9347C623A7}" destId="{F018E6FE-6430-44BC-AAD4-9F944E0DEA57}"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A59AA6-C62E-43E2-9B3B-F65086C2796E}" type="datetimeFigureOut">
              <a:rPr lang="es-ES" smtClean="0"/>
              <a:pPr/>
              <a:t>03/11/2018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CC1730-6EC0-49DD-B556-19DB7F179718}" type="slidenum">
              <a:rPr lang="es-ES" smtClean="0"/>
              <a:pPr/>
              <a:t>‹Nº›</a:t>
            </a:fld>
            <a:endParaRPr lang="es-ES"/>
          </a:p>
        </p:txBody>
      </p:sp>
    </p:spTree>
    <p:extLst>
      <p:ext uri="{BB962C8B-B14F-4D97-AF65-F5344CB8AC3E}">
        <p14:creationId xmlns:p14="http://schemas.microsoft.com/office/powerpoint/2010/main" val="138968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smtClean="0"/>
              <a:t>Rendi</a:t>
            </a:r>
            <a:r>
              <a:rPr lang="es-ES" sz="1200" dirty="0" err="1" smtClean="0"/>
              <a:t>mi</a:t>
            </a:r>
            <a:r>
              <a:rPr lang="es-ES" dirty="0" err="1" smtClean="0"/>
              <a:t>niento</a:t>
            </a:r>
            <a:r>
              <a:rPr lang="es-ES" dirty="0" smtClean="0"/>
              <a:t> </a:t>
            </a:r>
            <a:r>
              <a:rPr lang="es-ES" dirty="0" err="1" smtClean="0"/>
              <a:t>Dx</a:t>
            </a:r>
            <a:r>
              <a:rPr lang="es-ES" dirty="0" smtClean="0"/>
              <a:t> de la</a:t>
            </a:r>
            <a:r>
              <a:rPr lang="es-ES" baseline="0" dirty="0" smtClean="0"/>
              <a:t> angiografía coronaria por TC de 64 cortes </a:t>
            </a:r>
            <a:endParaRPr lang="es-ES" dirty="0"/>
          </a:p>
        </p:txBody>
      </p:sp>
      <p:sp>
        <p:nvSpPr>
          <p:cNvPr id="4" name="3 Marcador de número de diapositiva"/>
          <p:cNvSpPr>
            <a:spLocks noGrp="1"/>
          </p:cNvSpPr>
          <p:nvPr>
            <p:ph type="sldNum" sz="quarter" idx="10"/>
          </p:nvPr>
        </p:nvSpPr>
        <p:spPr/>
        <p:txBody>
          <a:bodyPr/>
          <a:lstStyle/>
          <a:p>
            <a:fld id="{ABCC1730-6EC0-49DD-B556-19DB7F179718}" type="slidenum">
              <a:rPr lang="es-ES" smtClean="0"/>
              <a:pPr/>
              <a:t>3</a:t>
            </a:fld>
            <a:endParaRPr lang="es-ES"/>
          </a:p>
        </p:txBody>
      </p:sp>
    </p:spTree>
    <p:extLst>
      <p:ext uri="{BB962C8B-B14F-4D97-AF65-F5344CB8AC3E}">
        <p14:creationId xmlns:p14="http://schemas.microsoft.com/office/powerpoint/2010/main" val="1648801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ABCC1730-6EC0-49DD-B556-19DB7F179718}" type="slidenum">
              <a:rPr lang="es-ES" smtClean="0"/>
              <a:pPr/>
              <a:t>5</a:t>
            </a:fld>
            <a:endParaRPr lang="es-ES"/>
          </a:p>
        </p:txBody>
      </p:sp>
    </p:spTree>
    <p:extLst>
      <p:ext uri="{BB962C8B-B14F-4D97-AF65-F5344CB8AC3E}">
        <p14:creationId xmlns:p14="http://schemas.microsoft.com/office/powerpoint/2010/main" val="1630640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2.Todos los centros recibieron la aprobación del estudio de sus juntas de revisión institucional local, y todos los pacientes dieron su consentimiento informado por escrito</a:t>
            </a:r>
            <a:endParaRPr lang="es-ES" dirty="0"/>
          </a:p>
        </p:txBody>
      </p:sp>
      <p:sp>
        <p:nvSpPr>
          <p:cNvPr id="4" name="3 Marcador de número de diapositiva"/>
          <p:cNvSpPr>
            <a:spLocks noGrp="1"/>
          </p:cNvSpPr>
          <p:nvPr>
            <p:ph type="sldNum" sz="quarter" idx="10"/>
          </p:nvPr>
        </p:nvSpPr>
        <p:spPr/>
        <p:txBody>
          <a:bodyPr/>
          <a:lstStyle/>
          <a:p>
            <a:fld id="{ABCC1730-6EC0-49DD-B556-19DB7F179718}" type="slidenum">
              <a:rPr lang="es-ES" smtClean="0"/>
              <a:pPr/>
              <a:t>8</a:t>
            </a:fld>
            <a:endParaRPr lang="es-ES"/>
          </a:p>
        </p:txBody>
      </p:sp>
    </p:spTree>
    <p:extLst>
      <p:ext uri="{BB962C8B-B14F-4D97-AF65-F5344CB8AC3E}">
        <p14:creationId xmlns:p14="http://schemas.microsoft.com/office/powerpoint/2010/main" val="4092806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ABCC1730-6EC0-49DD-B556-19DB7F179718}" type="slidenum">
              <a:rPr lang="es-ES" smtClean="0"/>
              <a:pPr/>
              <a:t>12</a:t>
            </a:fld>
            <a:endParaRPr lang="es-ES"/>
          </a:p>
        </p:txBody>
      </p:sp>
    </p:spTree>
    <p:extLst>
      <p:ext uri="{BB962C8B-B14F-4D97-AF65-F5344CB8AC3E}">
        <p14:creationId xmlns:p14="http://schemas.microsoft.com/office/powerpoint/2010/main" val="1584990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ABCC1730-6EC0-49DD-B556-19DB7F179718}" type="slidenum">
              <a:rPr lang="es-ES" smtClean="0"/>
              <a:pPr/>
              <a:t>20</a:t>
            </a:fld>
            <a:endParaRPr lang="es-ES"/>
          </a:p>
        </p:txBody>
      </p:sp>
    </p:spTree>
    <p:extLst>
      <p:ext uri="{BB962C8B-B14F-4D97-AF65-F5344CB8AC3E}">
        <p14:creationId xmlns:p14="http://schemas.microsoft.com/office/powerpoint/2010/main" val="3191757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ABCC1730-6EC0-49DD-B556-19DB7F179718}" type="slidenum">
              <a:rPr lang="es-ES" smtClean="0"/>
              <a:pPr/>
              <a:t>22</a:t>
            </a:fld>
            <a:endParaRPr lang="es-ES"/>
          </a:p>
        </p:txBody>
      </p:sp>
    </p:spTree>
    <p:extLst>
      <p:ext uri="{BB962C8B-B14F-4D97-AF65-F5344CB8AC3E}">
        <p14:creationId xmlns:p14="http://schemas.microsoft.com/office/powerpoint/2010/main" val="835331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152A900-AF5C-4EAC-92A9-C73DC71AEB01}" type="datetimeFigureOut">
              <a:rPr lang="es-ES" smtClean="0"/>
              <a:pPr/>
              <a:t>03/11/2018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A5BBD91-9D8B-4D78-8253-6762658BA372}"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152A900-AF5C-4EAC-92A9-C73DC71AEB01}" type="datetimeFigureOut">
              <a:rPr lang="es-ES" smtClean="0"/>
              <a:pPr/>
              <a:t>03/11/2018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A5BBD91-9D8B-4D78-8253-6762658BA372}"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152A900-AF5C-4EAC-92A9-C73DC71AEB01}" type="datetimeFigureOut">
              <a:rPr lang="es-ES" smtClean="0"/>
              <a:pPr/>
              <a:t>03/11/2018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A5BBD91-9D8B-4D78-8253-6762658BA372}"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152A900-AF5C-4EAC-92A9-C73DC71AEB01}" type="datetimeFigureOut">
              <a:rPr lang="es-ES" smtClean="0"/>
              <a:pPr/>
              <a:t>03/11/2018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A5BBD91-9D8B-4D78-8253-6762658BA372}"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152A900-AF5C-4EAC-92A9-C73DC71AEB01}" type="datetimeFigureOut">
              <a:rPr lang="es-ES" smtClean="0"/>
              <a:pPr/>
              <a:t>03/11/2018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A5BBD91-9D8B-4D78-8253-6762658BA372}"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152A900-AF5C-4EAC-92A9-C73DC71AEB01}" type="datetimeFigureOut">
              <a:rPr lang="es-ES" smtClean="0"/>
              <a:pPr/>
              <a:t>03/11/2018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A5BBD91-9D8B-4D78-8253-6762658BA372}"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152A900-AF5C-4EAC-92A9-C73DC71AEB01}" type="datetimeFigureOut">
              <a:rPr lang="es-ES" smtClean="0"/>
              <a:pPr/>
              <a:t>03/11/2018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AA5BBD91-9D8B-4D78-8253-6762658BA372}"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152A900-AF5C-4EAC-92A9-C73DC71AEB01}" type="datetimeFigureOut">
              <a:rPr lang="es-ES" smtClean="0"/>
              <a:pPr/>
              <a:t>03/11/2018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AA5BBD91-9D8B-4D78-8253-6762658BA372}"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152A900-AF5C-4EAC-92A9-C73DC71AEB01}" type="datetimeFigureOut">
              <a:rPr lang="es-ES" smtClean="0"/>
              <a:pPr/>
              <a:t>03/11/2018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AA5BBD91-9D8B-4D78-8253-6762658BA372}"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152A900-AF5C-4EAC-92A9-C73DC71AEB01}" type="datetimeFigureOut">
              <a:rPr lang="es-ES" smtClean="0"/>
              <a:pPr/>
              <a:t>03/11/2018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A5BBD91-9D8B-4D78-8253-6762658BA372}"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152A900-AF5C-4EAC-92A9-C73DC71AEB01}" type="datetimeFigureOut">
              <a:rPr lang="es-ES" smtClean="0"/>
              <a:pPr/>
              <a:t>03/11/2018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A5BBD91-9D8B-4D78-8253-6762658BA372}"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52A900-AF5C-4EAC-92A9-C73DC71AEB01}" type="datetimeFigureOut">
              <a:rPr lang="es-ES" smtClean="0"/>
              <a:pPr/>
              <a:t>03/11/2018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BBD91-9D8B-4D78-8253-6762658BA372}"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4.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4664"/>
            <a:ext cx="144016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ángulo 3"/>
          <p:cNvSpPr/>
          <p:nvPr/>
        </p:nvSpPr>
        <p:spPr>
          <a:xfrm>
            <a:off x="1809130" y="404664"/>
            <a:ext cx="6203032" cy="923330"/>
          </a:xfrm>
          <a:prstGeom prst="rect">
            <a:avLst/>
          </a:prstGeom>
        </p:spPr>
        <p:txBody>
          <a:bodyPr wrap="square">
            <a:spAutoFit/>
          </a:bodyPr>
          <a:lstStyle/>
          <a:p>
            <a:pPr algn="ctr"/>
            <a:r>
              <a:rPr lang="pt-BR" b="1" dirty="0"/>
              <a:t>Universidad Centroccidental Lisandro Alvarado</a:t>
            </a:r>
          </a:p>
          <a:p>
            <a:pPr algn="ctr"/>
            <a:r>
              <a:rPr lang="pt-BR" b="1" dirty="0"/>
              <a:t>CCR- ASCARDIO</a:t>
            </a:r>
          </a:p>
          <a:p>
            <a:pPr algn="ctr"/>
            <a:r>
              <a:rPr lang="pt-BR" b="1" dirty="0"/>
              <a:t>Postgrado de Cardiologia</a:t>
            </a:r>
          </a:p>
        </p:txBody>
      </p:sp>
      <p:sp>
        <p:nvSpPr>
          <p:cNvPr id="6" name="Rectángulo 5"/>
          <p:cNvSpPr/>
          <p:nvPr/>
        </p:nvSpPr>
        <p:spPr>
          <a:xfrm>
            <a:off x="1285852" y="2928934"/>
            <a:ext cx="7582596" cy="707886"/>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s-E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howcard Gothic" pitchFamily="82" charset="0"/>
              </a:rPr>
              <a:t>Evidencia </a:t>
            </a:r>
            <a:r>
              <a:rPr lang="es-E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howcard Gothic" pitchFamily="82" charset="0"/>
              </a:rPr>
              <a:t>Científica</a:t>
            </a:r>
          </a:p>
        </p:txBody>
      </p:sp>
      <p:sp>
        <p:nvSpPr>
          <p:cNvPr id="7" name="Rectángulo 6"/>
          <p:cNvSpPr/>
          <p:nvPr/>
        </p:nvSpPr>
        <p:spPr>
          <a:xfrm>
            <a:off x="4357686" y="4786322"/>
            <a:ext cx="4572000" cy="1754326"/>
          </a:xfrm>
          <a:prstGeom prst="rect">
            <a:avLst/>
          </a:prstGeom>
        </p:spPr>
        <p:txBody>
          <a:bodyPr wrap="square">
            <a:spAutoFit/>
          </a:bodyPr>
          <a:lstStyle/>
          <a:p>
            <a:pPr algn="r"/>
            <a:r>
              <a:rPr lang="es-ES" b="1" dirty="0"/>
              <a:t>Grupo </a:t>
            </a:r>
            <a:r>
              <a:rPr lang="es-ES" b="1" dirty="0" smtClean="0"/>
              <a:t>Nº8</a:t>
            </a:r>
            <a:endParaRPr lang="es-ES" b="1" dirty="0"/>
          </a:p>
          <a:p>
            <a:pPr algn="r"/>
            <a:r>
              <a:rPr lang="es-ES" b="1" dirty="0" smtClean="0"/>
              <a:t>R2. Sara </a:t>
            </a:r>
            <a:r>
              <a:rPr lang="es-ES" b="1" smtClean="0"/>
              <a:t>Lehmann</a:t>
            </a:r>
            <a:r>
              <a:rPr lang="es-ES" b="1" dirty="0" smtClean="0"/>
              <a:t> </a:t>
            </a:r>
            <a:r>
              <a:rPr lang="es-ES" b="1" dirty="0"/>
              <a:t>(Relator)</a:t>
            </a:r>
          </a:p>
          <a:p>
            <a:pPr algn="r"/>
            <a:r>
              <a:rPr lang="es-ES" b="1" dirty="0" smtClean="0"/>
              <a:t>R1. Mary Carmen Suárez(Expositora)</a:t>
            </a:r>
          </a:p>
          <a:p>
            <a:pPr algn="r"/>
            <a:r>
              <a:rPr lang="es-ES" dirty="0" smtClean="0"/>
              <a:t>R1. Ana </a:t>
            </a:r>
            <a:r>
              <a:rPr lang="es-ES" dirty="0" err="1" smtClean="0"/>
              <a:t>Garcia</a:t>
            </a:r>
            <a:endParaRPr lang="es-ES" dirty="0" smtClean="0"/>
          </a:p>
          <a:p>
            <a:pPr algn="r"/>
            <a:r>
              <a:rPr lang="es-ES" dirty="0" smtClean="0"/>
              <a:t>R3. Fabiola Viloria</a:t>
            </a:r>
            <a:endParaRPr lang="es-ES" dirty="0"/>
          </a:p>
          <a:p>
            <a:pPr algn="r"/>
            <a:r>
              <a:rPr lang="es-ES" dirty="0" smtClean="0"/>
              <a:t> </a:t>
            </a:r>
          </a:p>
        </p:txBody>
      </p:sp>
      <p:sp>
        <p:nvSpPr>
          <p:cNvPr id="8" name="7 CuadroTexto"/>
          <p:cNvSpPr txBox="1"/>
          <p:nvPr/>
        </p:nvSpPr>
        <p:spPr>
          <a:xfrm>
            <a:off x="2915816" y="6469196"/>
            <a:ext cx="3240360" cy="369332"/>
          </a:xfrm>
          <a:prstGeom prst="rect">
            <a:avLst/>
          </a:prstGeom>
          <a:noFill/>
        </p:spPr>
        <p:txBody>
          <a:bodyPr wrap="square" rtlCol="0">
            <a:spAutoFit/>
          </a:bodyPr>
          <a:lstStyle/>
          <a:p>
            <a:pPr algn="ctr"/>
            <a:r>
              <a:rPr lang="es-ES" dirty="0" smtClean="0"/>
              <a:t>Octubre 2018</a:t>
            </a:r>
            <a:endParaRPr lang="en-US" dirty="0"/>
          </a:p>
        </p:txBody>
      </p:sp>
      <p:pic>
        <p:nvPicPr>
          <p:cNvPr id="10242" name="Picture 2" descr="http://www.socialbiblio.com/sites/default/files/wp-content/uploads/2014/01/busquedaEvidencia.jpg"/>
          <p:cNvPicPr>
            <a:picLocks noChangeAspect="1" noChangeArrowheads="1"/>
          </p:cNvPicPr>
          <p:nvPr/>
        </p:nvPicPr>
        <p:blipFill>
          <a:blip r:embed="rId3"/>
          <a:srcRect l="9375" t="8759" r="7812" b="7299"/>
          <a:stretch>
            <a:fillRect/>
          </a:stretch>
        </p:blipFill>
        <p:spPr bwMode="auto">
          <a:xfrm>
            <a:off x="928662" y="3714752"/>
            <a:ext cx="3714776" cy="2428892"/>
          </a:xfrm>
          <a:prstGeom prst="rect">
            <a:avLst/>
          </a:prstGeom>
          <a:noFill/>
        </p:spPr>
      </p:pic>
    </p:spTree>
    <p:extLst>
      <p:ext uri="{BB962C8B-B14F-4D97-AF65-F5344CB8AC3E}">
        <p14:creationId xmlns:p14="http://schemas.microsoft.com/office/powerpoint/2010/main" val="3379527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Análisis Estadístico</a:t>
            </a:r>
            <a:endParaRPr lang="es-E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4" name="3 Marcador de contenido"/>
          <p:cNvGraphicFramePr>
            <a:graphicFrameLocks noGrp="1"/>
          </p:cNvGraphicFramePr>
          <p:nvPr>
            <p:ph idx="1"/>
          </p:nvPr>
        </p:nvGraphicFramePr>
        <p:xfrm>
          <a:off x="1928794" y="3286125"/>
          <a:ext cx="5286412" cy="2428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agrama"/>
          <p:cNvGraphicFramePr/>
          <p:nvPr/>
        </p:nvGraphicFramePr>
        <p:xfrm>
          <a:off x="500034" y="1928802"/>
          <a:ext cx="8429684"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395536" y="1556792"/>
            <a:ext cx="7848600" cy="1927225"/>
          </a:xfrm>
        </p:spPr>
        <p:txBody>
          <a:bodyPr>
            <a:normAutofit/>
          </a:bodyPr>
          <a:lstStyle/>
          <a:p>
            <a:r>
              <a:rPr lang="es-ES" sz="7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howcard Gothic" pitchFamily="82" charset="0"/>
              </a:rPr>
              <a:t>Resultados</a:t>
            </a:r>
            <a:endParaRPr lang="en-US"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howcard Gothic" pitchFamily="82" charset="0"/>
            </a:endParaRPr>
          </a:p>
        </p:txBody>
      </p:sp>
      <p:pic>
        <p:nvPicPr>
          <p:cNvPr id="25602" name="Picture 2" descr="Resultado de imagen para resulta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2315" y="3717032"/>
            <a:ext cx="4762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2" name="11 Menos"/>
          <p:cNvSpPr/>
          <p:nvPr/>
        </p:nvSpPr>
        <p:spPr>
          <a:xfrm>
            <a:off x="785786" y="3000372"/>
            <a:ext cx="7429552" cy="285752"/>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217593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lum bright="-10000" contrast="21000"/>
          </a:blip>
          <a:srcRect l="35156" t="15000" r="30420" b="6250"/>
          <a:stretch>
            <a:fillRect/>
          </a:stretch>
        </p:blipFill>
        <p:spPr bwMode="auto">
          <a:xfrm>
            <a:off x="214282" y="214290"/>
            <a:ext cx="7715304" cy="642942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l="38281" t="15000" r="15576" b="6250"/>
          <a:stretch>
            <a:fillRect/>
          </a:stretch>
        </p:blipFill>
        <p:spPr bwMode="auto">
          <a:xfrm>
            <a:off x="0" y="357166"/>
            <a:ext cx="9144000" cy="6500834"/>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l="19238" t="16250" r="11181" b="8750"/>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ox(in)">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box(in)">
                                      <p:cBhvr>
                                        <p:cTn id="17"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37354" t="15000" r="31884" b="9999"/>
          <a:stretch>
            <a:fillRect/>
          </a:stretch>
        </p:blipFill>
        <p:spPr bwMode="auto">
          <a:xfrm>
            <a:off x="285720" y="285728"/>
            <a:ext cx="4214842" cy="6357982"/>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l="34619" t="16250" r="34619" b="6250"/>
          <a:stretch>
            <a:fillRect/>
          </a:stretch>
        </p:blipFill>
        <p:spPr bwMode="auto">
          <a:xfrm>
            <a:off x="4786314" y="357166"/>
            <a:ext cx="4143404" cy="4786346"/>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l="29638" t="53750" r="23633" b="16250"/>
          <a:stretch>
            <a:fillRect/>
          </a:stretch>
        </p:blipFill>
        <p:spPr bwMode="auto">
          <a:xfrm>
            <a:off x="4714876" y="5143512"/>
            <a:ext cx="4214842" cy="1714488"/>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a:srcRect l="30029" t="15000" r="23828" b="20000"/>
          <a:stretch>
            <a:fillRect/>
          </a:stretch>
        </p:blipFill>
        <p:spPr bwMode="auto">
          <a:xfrm>
            <a:off x="214282" y="214290"/>
            <a:ext cx="8929718" cy="63579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9521" t="13750" r="12109" b="8750"/>
          <a:stretch>
            <a:fillRect/>
          </a:stretch>
        </p:blipFill>
        <p:spPr bwMode="auto">
          <a:xfrm>
            <a:off x="214282" y="428604"/>
            <a:ext cx="8929718" cy="60722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17578" t="21250" r="20898" b="11250"/>
          <a:stretch>
            <a:fillRect/>
          </a:stretch>
        </p:blipFill>
        <p:spPr bwMode="auto">
          <a:xfrm>
            <a:off x="214282" y="500042"/>
            <a:ext cx="8643998" cy="60007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25635" t="15000" r="26757" b="16250"/>
          <a:stretch>
            <a:fillRect/>
          </a:stretch>
        </p:blipFill>
        <p:spPr bwMode="auto">
          <a:xfrm>
            <a:off x="285720" y="357166"/>
            <a:ext cx="8501122" cy="6286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l="19775" t="32500" r="10644" b="17500"/>
          <a:stretch>
            <a:fillRect/>
          </a:stretch>
        </p:blipFill>
        <p:spPr bwMode="auto">
          <a:xfrm>
            <a:off x="428596" y="714356"/>
            <a:ext cx="8001056" cy="56436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l="13184" t="22500" r="46533" b="12499"/>
          <a:stretch>
            <a:fillRect/>
          </a:stretch>
        </p:blipFill>
        <p:spPr bwMode="auto">
          <a:xfrm>
            <a:off x="571472" y="785794"/>
            <a:ext cx="8072494" cy="54292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l="32227" t="16250" r="31884" b="6250"/>
          <a:stretch>
            <a:fillRect/>
          </a:stretch>
        </p:blipFill>
        <p:spPr bwMode="auto">
          <a:xfrm>
            <a:off x="642910" y="285728"/>
            <a:ext cx="7786742" cy="6286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a:xfrm>
            <a:off x="457200" y="2214555"/>
            <a:ext cx="8229600" cy="2714644"/>
          </a:xfrm>
        </p:spPr>
        <p:txBody>
          <a:bodyPr>
            <a:normAutofit/>
          </a:bodyPr>
          <a:lstStyle/>
          <a:p>
            <a:pPr algn="just">
              <a:buNone/>
            </a:pPr>
            <a:r>
              <a:rPr lang="es-E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es-E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Cuál es el método de imagen (</a:t>
            </a:r>
            <a:r>
              <a:rPr lang="es-E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AngioTC</a:t>
            </a:r>
            <a:r>
              <a:rPr lang="es-E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 coronaria Vs </a:t>
            </a:r>
            <a:r>
              <a:rPr lang="es-E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Coronariografía</a:t>
            </a:r>
            <a:r>
              <a:rPr lang="es-E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 que tiene mayor VPP (valor predictivo positivo) para determinar el </a:t>
            </a:r>
            <a:r>
              <a:rPr lang="es-E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diagnóstico </a:t>
            </a:r>
            <a:r>
              <a:rPr lang="es-E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de EAC?</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srcRect l="7324" t="22500" r="3320" b="8750"/>
          <a:stretch>
            <a:fillRect/>
          </a:stretch>
        </p:blipFill>
        <p:spPr bwMode="auto">
          <a:xfrm>
            <a:off x="285720" y="785794"/>
            <a:ext cx="8643998" cy="5429288"/>
          </a:xfrm>
          <a:prstGeom prst="rect">
            <a:avLst/>
          </a:prstGeom>
          <a:noFill/>
          <a:ln w="9525">
            <a:noFill/>
            <a:miter lim="800000"/>
            <a:headEnd/>
            <a:tailEnd/>
          </a:ln>
          <a:effectLst/>
        </p:spPr>
      </p:pic>
      <p:sp>
        <p:nvSpPr>
          <p:cNvPr id="3" name="2 CuadroTexto"/>
          <p:cNvSpPr txBox="1"/>
          <p:nvPr/>
        </p:nvSpPr>
        <p:spPr>
          <a:xfrm>
            <a:off x="857224" y="214290"/>
            <a:ext cx="3071834" cy="646331"/>
          </a:xfrm>
          <a:prstGeom prst="rect">
            <a:avLst/>
          </a:prstGeom>
          <a:noFill/>
        </p:spPr>
        <p:txBody>
          <a:bodyPr wrap="square" rtlCol="0">
            <a:spAutoFit/>
          </a:bodyPr>
          <a:lstStyle/>
          <a:p>
            <a:r>
              <a:rPr lang="es-ES" dirty="0" smtClean="0"/>
              <a:t>(</a:t>
            </a:r>
            <a:r>
              <a:rPr lang="es-ES" dirty="0" smtClean="0">
                <a:solidFill>
                  <a:srgbClr val="FF0000"/>
                </a:solidFill>
              </a:rPr>
              <a:t>AUC) : 0,93 (IC del 95%, 0,90 a 0,96).</a:t>
            </a:r>
            <a:endParaRPr lang="es-E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l="6592" t="17500" r="4052" b="10000"/>
          <a:stretch>
            <a:fillRect/>
          </a:stretch>
        </p:blipFill>
        <p:spPr bwMode="auto">
          <a:xfrm>
            <a:off x="214282" y="1142984"/>
            <a:ext cx="8715436" cy="5143536"/>
          </a:xfrm>
          <a:prstGeom prst="rect">
            <a:avLst/>
          </a:prstGeom>
          <a:noFill/>
          <a:ln w="9525">
            <a:noFill/>
            <a:miter lim="800000"/>
            <a:headEnd/>
            <a:tailEnd/>
          </a:ln>
          <a:effectLst/>
        </p:spPr>
      </p:pic>
      <p:sp>
        <p:nvSpPr>
          <p:cNvPr id="4" name="3 Rectángulo"/>
          <p:cNvSpPr/>
          <p:nvPr/>
        </p:nvSpPr>
        <p:spPr>
          <a:xfrm>
            <a:off x="428596" y="285729"/>
            <a:ext cx="4000528" cy="923330"/>
          </a:xfrm>
          <a:prstGeom prst="rect">
            <a:avLst/>
          </a:prstGeom>
        </p:spPr>
        <p:txBody>
          <a:bodyPr wrap="square">
            <a:spAutoFit/>
          </a:bodyPr>
          <a:lstStyle/>
          <a:p>
            <a:r>
              <a:rPr lang="es-ES" dirty="0" smtClean="0">
                <a:solidFill>
                  <a:srgbClr val="FF0000"/>
                </a:solidFill>
              </a:rPr>
              <a:t>MDCTA (AUC, 0,84; IC del 95%, 0,79 a 0,88) y QCA (AUC, 0,82; IC del 95%, 0,77 a  0,86)</a:t>
            </a:r>
            <a:endParaRPr lang="es-ES" dirty="0">
              <a:solidFill>
                <a:srgbClr val="FF0000"/>
              </a:solidFill>
            </a:endParaRPr>
          </a:p>
        </p:txBody>
      </p:sp>
      <p:sp>
        <p:nvSpPr>
          <p:cNvPr id="6" name="5 Rectángulo"/>
          <p:cNvSpPr/>
          <p:nvPr/>
        </p:nvSpPr>
        <p:spPr>
          <a:xfrm>
            <a:off x="285720" y="285728"/>
            <a:ext cx="4214842" cy="5715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El AUC para los tres vasos fue de 0,91 (IC del 95%, 0,88 a 0,93); (LAD) (incluida tronco de coronaria izquierda, 0,88 (IC del 95%, 0,84 a 0,92); para la (LCX)</a:t>
            </a:r>
          </a:p>
          <a:p>
            <a:pPr algn="ctr"/>
            <a:r>
              <a:rPr lang="es-ES" dirty="0" smtClean="0">
                <a:solidFill>
                  <a:schemeClr val="tx1"/>
                </a:solidFill>
              </a:rPr>
              <a:t> (incluida la rama intermedia), 0,92 (IC del 95%, 0,88 a 0,95); y para la  (ACR), 0,93 </a:t>
            </a:r>
          </a:p>
          <a:p>
            <a:pPr algn="ctr"/>
            <a:r>
              <a:rPr lang="es-ES" dirty="0" smtClean="0">
                <a:solidFill>
                  <a:schemeClr val="tx1"/>
                </a:solidFill>
              </a:rPr>
              <a:t>(IC 95%,   0,89 a 0,95).</a:t>
            </a:r>
            <a:endParaRPr lang="es-E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srcRect l="25635" t="13750" r="20005" b="7500"/>
          <a:stretch>
            <a:fillRect/>
          </a:stretch>
        </p:blipFill>
        <p:spPr bwMode="auto">
          <a:xfrm>
            <a:off x="0" y="0"/>
            <a:ext cx="9144000" cy="6429420"/>
          </a:xfrm>
          <a:prstGeom prst="rect">
            <a:avLst/>
          </a:prstGeom>
          <a:noFill/>
          <a:ln w="9525">
            <a:noFill/>
            <a:miter lim="800000"/>
            <a:headEnd/>
            <a:tailEnd/>
          </a:ln>
          <a:effectLst/>
        </p:spPr>
      </p:pic>
      <p:sp>
        <p:nvSpPr>
          <p:cNvPr id="3" name="2 Rectángulo"/>
          <p:cNvSpPr/>
          <p:nvPr/>
        </p:nvSpPr>
        <p:spPr>
          <a:xfrm>
            <a:off x="214282" y="4429132"/>
            <a:ext cx="8715436" cy="12858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Rectángulo"/>
          <p:cNvSpPr/>
          <p:nvPr/>
        </p:nvSpPr>
        <p:spPr>
          <a:xfrm>
            <a:off x="152400" y="1938326"/>
            <a:ext cx="5562608" cy="11334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4 Rectángulo"/>
          <p:cNvSpPr/>
          <p:nvPr/>
        </p:nvSpPr>
        <p:spPr>
          <a:xfrm>
            <a:off x="0" y="1071546"/>
            <a:ext cx="5715008"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 Rectángulo"/>
          <p:cNvSpPr/>
          <p:nvPr/>
        </p:nvSpPr>
        <p:spPr>
          <a:xfrm>
            <a:off x="214282" y="3786190"/>
            <a:ext cx="8929718" cy="214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ox(i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lum bright="-14000" contrast="19000"/>
          </a:blip>
          <a:srcRect l="49072" t="20000" r="20166" b="11817"/>
          <a:stretch>
            <a:fillRect/>
          </a:stretch>
        </p:blipFill>
        <p:spPr bwMode="auto">
          <a:xfrm>
            <a:off x="928662" y="857232"/>
            <a:ext cx="7215238" cy="5357850"/>
          </a:xfrm>
          <a:prstGeom prst="rect">
            <a:avLst/>
          </a:prstGeom>
          <a:noFill/>
          <a:ln w="9525">
            <a:noFill/>
            <a:miter lim="800000"/>
            <a:headEnd/>
            <a:tailEnd/>
          </a:ln>
          <a:effectLst/>
        </p:spPr>
      </p:pic>
      <p:sp>
        <p:nvSpPr>
          <p:cNvPr id="3" name="2 Rectángulo"/>
          <p:cNvSpPr/>
          <p:nvPr/>
        </p:nvSpPr>
        <p:spPr>
          <a:xfrm>
            <a:off x="1357290" y="5143512"/>
            <a:ext cx="6286512"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howcard Gothic" pitchFamily="82" charset="0"/>
              </a:rPr>
              <a:t>Discusión</a:t>
            </a:r>
            <a:endParaRPr lang="es-E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howcard Gothic" pitchFamily="82" charset="0"/>
            </a:endParaRPr>
          </a:p>
        </p:txBody>
      </p:sp>
      <p:sp>
        <p:nvSpPr>
          <p:cNvPr id="3" name="2 Marcador de contenido"/>
          <p:cNvSpPr>
            <a:spLocks noGrp="1"/>
          </p:cNvSpPr>
          <p:nvPr>
            <p:ph idx="1"/>
          </p:nvPr>
        </p:nvSpPr>
        <p:spPr>
          <a:xfrm>
            <a:off x="457200" y="1600200"/>
            <a:ext cx="4543428" cy="4525963"/>
          </a:xfrm>
        </p:spPr>
        <p:txBody>
          <a:bodyPr>
            <a:normAutofit fontScale="92500" lnSpcReduction="10000"/>
          </a:bodyPr>
          <a:lstStyle/>
          <a:p>
            <a:pPr algn="just"/>
            <a:r>
              <a:rPr lang="es-ES" sz="2400" dirty="0" smtClean="0"/>
              <a:t>La angiografía por TC </a:t>
            </a:r>
            <a:r>
              <a:rPr lang="es-ES" sz="2400" dirty="0" err="1" smtClean="0"/>
              <a:t>multidetector</a:t>
            </a:r>
            <a:r>
              <a:rPr lang="es-ES" sz="2400" dirty="0" smtClean="0"/>
              <a:t> tiene una precisión confiable para el </a:t>
            </a:r>
            <a:r>
              <a:rPr lang="es-ES" sz="2400" dirty="0" err="1" smtClean="0"/>
              <a:t>Dx</a:t>
            </a:r>
            <a:r>
              <a:rPr lang="es-ES" sz="2400" dirty="0" smtClean="0"/>
              <a:t> de la enfermedad coronaria obstructiva. </a:t>
            </a:r>
          </a:p>
          <a:p>
            <a:pPr algn="just"/>
            <a:endParaRPr lang="es-ES" sz="2400" dirty="0" smtClean="0"/>
          </a:p>
          <a:p>
            <a:pPr algn="just"/>
            <a:r>
              <a:rPr lang="es-ES" sz="2400" dirty="0" smtClean="0"/>
              <a:t>El área bajo la curva ROC de 0.93 es consistente con un rendimiento </a:t>
            </a:r>
            <a:r>
              <a:rPr lang="es-ES" sz="2400" dirty="0" err="1" smtClean="0"/>
              <a:t>Dx</a:t>
            </a:r>
            <a:r>
              <a:rPr lang="es-ES" sz="2400" dirty="0" smtClean="0"/>
              <a:t> fuerte, e indica que la angiografía por TC </a:t>
            </a:r>
            <a:r>
              <a:rPr lang="es-ES" sz="2400" dirty="0" err="1" smtClean="0"/>
              <a:t>multidetector</a:t>
            </a:r>
            <a:r>
              <a:rPr lang="es-ES" sz="2400" dirty="0" smtClean="0"/>
              <a:t> de 64 filas tiene una poderosa capacidad discriminativa para identificar, entre los pacientes sintomáticos, aquellos con y sin obstrucción coronaria.</a:t>
            </a:r>
            <a:endParaRPr lang="es-ES" sz="2400" dirty="0"/>
          </a:p>
        </p:txBody>
      </p:sp>
      <p:pic>
        <p:nvPicPr>
          <p:cNvPr id="14338" name="Picture 2" descr="Resultado de imagen para discusion"/>
          <p:cNvPicPr>
            <a:picLocks noChangeAspect="1" noChangeArrowheads="1"/>
          </p:cNvPicPr>
          <p:nvPr/>
        </p:nvPicPr>
        <p:blipFill>
          <a:blip r:embed="rId2"/>
          <a:srcRect/>
          <a:stretch>
            <a:fillRect/>
          </a:stretch>
        </p:blipFill>
        <p:spPr bwMode="auto">
          <a:xfrm>
            <a:off x="5357818" y="1643050"/>
            <a:ext cx="3429024" cy="464347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nodeType="clickEffect">
                                  <p:stCondLst>
                                    <p:cond delay="0"/>
                                  </p:stCondLst>
                                  <p:childTnLst>
                                    <p:animEffect transition="out" filter="checkerboard(across)">
                                      <p:cBhvr>
                                        <p:cTn id="11" dur="500"/>
                                        <p:tgtEl>
                                          <p:spTgt spid="3">
                                            <p:txEl>
                                              <p:pRg st="0" end="0"/>
                                            </p:txEl>
                                          </p:spTgt>
                                        </p:tgtEl>
                                      </p:cBhvr>
                                    </p:animEffect>
                                    <p:set>
                                      <p:cBhvr>
                                        <p:cTn id="1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howcard Gothic" pitchFamily="82" charset="0"/>
              </a:rPr>
              <a:t>Discusión</a:t>
            </a:r>
            <a:endParaRPr lang="es-ES" dirty="0">
              <a:latin typeface="Showcard Gothic" pitchFamily="82" charset="0"/>
            </a:endParaRPr>
          </a:p>
        </p:txBody>
      </p:sp>
      <p:sp>
        <p:nvSpPr>
          <p:cNvPr id="3" name="2 Marcador de contenido"/>
          <p:cNvSpPr>
            <a:spLocks noGrp="1"/>
          </p:cNvSpPr>
          <p:nvPr>
            <p:ph idx="1"/>
          </p:nvPr>
        </p:nvSpPr>
        <p:spPr>
          <a:xfrm>
            <a:off x="457200" y="1600200"/>
            <a:ext cx="4400552" cy="4525963"/>
          </a:xfrm>
        </p:spPr>
        <p:txBody>
          <a:bodyPr>
            <a:normAutofit fontScale="77500" lnSpcReduction="20000"/>
          </a:bodyPr>
          <a:lstStyle/>
          <a:p>
            <a:pPr algn="just"/>
            <a:r>
              <a:rPr lang="es-ES" sz="2400" dirty="0" smtClean="0"/>
              <a:t>El VPP del 91% y el VPN del 83%, la angiografía por TC </a:t>
            </a:r>
            <a:r>
              <a:rPr lang="es-ES" sz="2400" dirty="0" err="1" smtClean="0"/>
              <a:t>multidetector</a:t>
            </a:r>
            <a:r>
              <a:rPr lang="es-ES" sz="2400" dirty="0" smtClean="0"/>
              <a:t> no puede reemplazar la angiografía coronaria convencional en esta población de pacientes en la actualidad.</a:t>
            </a:r>
          </a:p>
          <a:p>
            <a:pPr algn="just"/>
            <a:r>
              <a:rPr lang="es-ES" sz="2400" dirty="0" smtClean="0"/>
              <a:t>Sensibilidad global: 75% Especificidad : 93%</a:t>
            </a:r>
          </a:p>
          <a:p>
            <a:pPr algn="just"/>
            <a:endParaRPr lang="es-ES" sz="2400" dirty="0" smtClean="0"/>
          </a:p>
          <a:p>
            <a:pPr algn="just"/>
            <a:r>
              <a:rPr lang="es-ES" sz="2600" dirty="0" smtClean="0"/>
              <a:t>Los resultados de CORE 64 indican que la prueba se realiza bien en pacientes sintomáticos con una puntuación de calcio de 600 o menos y una alta prevalencia de enfermedad coronaria obstructiva (56% para ≥50% de estenosis en la angiografía coronaria convencional)</a:t>
            </a:r>
            <a:endParaRPr lang="es-ES" sz="2600" dirty="0"/>
          </a:p>
        </p:txBody>
      </p:sp>
      <p:pic>
        <p:nvPicPr>
          <p:cNvPr id="13314" name="Picture 2" descr="Resultado de imagen para discusion"/>
          <p:cNvPicPr>
            <a:picLocks noChangeAspect="1" noChangeArrowheads="1"/>
          </p:cNvPicPr>
          <p:nvPr/>
        </p:nvPicPr>
        <p:blipFill>
          <a:blip r:embed="rId2"/>
          <a:srcRect/>
          <a:stretch>
            <a:fillRect/>
          </a:stretch>
        </p:blipFill>
        <p:spPr bwMode="auto">
          <a:xfrm>
            <a:off x="5072066" y="1714488"/>
            <a:ext cx="3714776" cy="45720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howcard Gothic" pitchFamily="82" charset="0"/>
              </a:rPr>
              <a:t>Discusión</a:t>
            </a:r>
            <a:endParaRPr lang="es-ES" dirty="0">
              <a:latin typeface="Showcard Gothic" pitchFamily="82" charset="0"/>
            </a:endParaRPr>
          </a:p>
        </p:txBody>
      </p:sp>
      <p:graphicFrame>
        <p:nvGraphicFramePr>
          <p:cNvPr id="4" name="3 Diagrama"/>
          <p:cNvGraphicFramePr/>
          <p:nvPr/>
        </p:nvGraphicFramePr>
        <p:xfrm>
          <a:off x="714348" y="1285860"/>
          <a:ext cx="7643866" cy="3746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4034" name="Picture 2" descr="Resultado de imagen para discusion"/>
          <p:cNvPicPr>
            <a:picLocks noChangeAspect="1" noChangeArrowheads="1"/>
          </p:cNvPicPr>
          <p:nvPr/>
        </p:nvPicPr>
        <p:blipFill>
          <a:blip r:embed="rId7"/>
          <a:srcRect/>
          <a:stretch>
            <a:fillRect/>
          </a:stretch>
        </p:blipFill>
        <p:spPr bwMode="auto">
          <a:xfrm>
            <a:off x="2285984" y="4929198"/>
            <a:ext cx="4143404" cy="163830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howcard Gothic" panose="04020904020102020604" pitchFamily="82" charset="0"/>
              </a:rPr>
              <a:t>Conclusión del Estudio</a:t>
            </a:r>
            <a:endParaRPr lang="es-E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2 Marcador de contenido"/>
          <p:cNvSpPr>
            <a:spLocks noGrp="1"/>
          </p:cNvSpPr>
          <p:nvPr>
            <p:ph idx="1"/>
          </p:nvPr>
        </p:nvSpPr>
        <p:spPr>
          <a:xfrm>
            <a:off x="457200" y="1928801"/>
            <a:ext cx="8229600" cy="2500331"/>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algn="just"/>
            <a:r>
              <a:rPr lang="es-ES" sz="2400" dirty="0" smtClean="0"/>
              <a:t>La angiografía TC </a:t>
            </a:r>
            <a:r>
              <a:rPr lang="es-ES" sz="2400" dirty="0" err="1" smtClean="0"/>
              <a:t>multidetector</a:t>
            </a:r>
            <a:r>
              <a:rPr lang="es-ES" sz="2400" dirty="0" smtClean="0"/>
              <a:t> identifica con precisión la presencia y la gravedad de la enfermedad coronaria obstructiva y la revascularización posterior en pacientes sintomáticos. Los valores predictivos negativos y positivos indican que la angiografía por TC </a:t>
            </a:r>
            <a:r>
              <a:rPr lang="es-ES" sz="2400" dirty="0" err="1" smtClean="0"/>
              <a:t>multidetector</a:t>
            </a:r>
            <a:r>
              <a:rPr lang="es-ES" sz="2400" dirty="0" smtClean="0"/>
              <a:t> no puede reemplazar la angiografía coronaria convencional en la actualidad</a:t>
            </a:r>
            <a:endParaRPr lang="es-E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1026" name="Picture 2"/>
          <p:cNvPicPr>
            <a:picLocks noChangeAspect="1" noChangeArrowheads="1"/>
          </p:cNvPicPr>
          <p:nvPr/>
        </p:nvPicPr>
        <p:blipFill>
          <a:blip r:embed="rId2"/>
          <a:srcRect l="11719" t="18750" r="12109" b="22500"/>
          <a:stretch>
            <a:fillRect/>
          </a:stretch>
        </p:blipFill>
        <p:spPr bwMode="auto">
          <a:xfrm>
            <a:off x="0" y="1071546"/>
            <a:ext cx="9144000" cy="5500726"/>
          </a:xfrm>
          <a:prstGeom prst="rect">
            <a:avLst/>
          </a:prstGeom>
          <a:noFill/>
          <a:ln w="9525">
            <a:noFill/>
            <a:miter lim="800000"/>
            <a:headEnd/>
            <a:tailEnd/>
          </a:ln>
          <a:effectLst/>
        </p:spPr>
      </p:pic>
      <p:sp>
        <p:nvSpPr>
          <p:cNvPr id="5" name="4 Rectángulo"/>
          <p:cNvSpPr/>
          <p:nvPr/>
        </p:nvSpPr>
        <p:spPr>
          <a:xfrm flipH="1">
            <a:off x="5572132" y="3786190"/>
            <a:ext cx="214314" cy="892552"/>
          </a:xfrm>
          <a:prstGeom prst="rect">
            <a:avLst/>
          </a:prstGeom>
        </p:spPr>
        <p:txBody>
          <a:bodyPr wrap="square">
            <a:spAutoFit/>
          </a:bodyPr>
          <a:lstStyle/>
          <a:p>
            <a:r>
              <a:rPr lang="es-ES" sz="2400" b="1" dirty="0" smtClean="0">
                <a:solidFill>
                  <a:srgbClr val="FF0000"/>
                </a:solidFill>
              </a:rPr>
              <a:t>X</a:t>
            </a:r>
            <a:r>
              <a:rPr lang="es-ES" sz="2800" b="1" dirty="0" smtClean="0">
                <a:solidFill>
                  <a:srgbClr val="FF0000"/>
                </a:solidFill>
              </a:rPr>
              <a:t>  </a:t>
            </a:r>
            <a:endParaRPr lang="en-US" sz="2800" b="1" dirty="0">
              <a:solidFill>
                <a:srgbClr val="FF0000"/>
              </a:solidFill>
            </a:endParaRPr>
          </a:p>
        </p:txBody>
      </p:sp>
      <p:sp>
        <p:nvSpPr>
          <p:cNvPr id="6" name="5 Rectángulo"/>
          <p:cNvSpPr/>
          <p:nvPr/>
        </p:nvSpPr>
        <p:spPr>
          <a:xfrm flipH="1">
            <a:off x="5572132" y="5857892"/>
            <a:ext cx="214314" cy="523220"/>
          </a:xfrm>
          <a:prstGeom prst="rect">
            <a:avLst/>
          </a:prstGeom>
        </p:spPr>
        <p:txBody>
          <a:bodyPr wrap="square">
            <a:spAutoFit/>
          </a:bodyPr>
          <a:lstStyle/>
          <a:p>
            <a:r>
              <a:rPr lang="es-ES" sz="2800" b="1" dirty="0" smtClean="0">
                <a:solidFill>
                  <a:srgbClr val="FF0000"/>
                </a:solidFill>
              </a:rPr>
              <a:t>x</a:t>
            </a:r>
            <a:endParaRPr lang="en-US" sz="2800" b="1" dirty="0">
              <a:solidFill>
                <a:srgbClr val="FF0000"/>
              </a:solidFill>
            </a:endParaRPr>
          </a:p>
        </p:txBody>
      </p:sp>
      <p:sp>
        <p:nvSpPr>
          <p:cNvPr id="7" name="6 Rectángulo"/>
          <p:cNvSpPr/>
          <p:nvPr/>
        </p:nvSpPr>
        <p:spPr>
          <a:xfrm flipH="1">
            <a:off x="5643570" y="4286256"/>
            <a:ext cx="214314" cy="523220"/>
          </a:xfrm>
          <a:prstGeom prst="rect">
            <a:avLst/>
          </a:prstGeom>
        </p:spPr>
        <p:txBody>
          <a:bodyPr wrap="square">
            <a:spAutoFit/>
          </a:bodyPr>
          <a:lstStyle/>
          <a:p>
            <a:r>
              <a:rPr lang="es-ES" sz="2800" b="1" dirty="0" smtClean="0">
                <a:solidFill>
                  <a:srgbClr val="FF0000"/>
                </a:solidFill>
              </a:rPr>
              <a:t>x</a:t>
            </a:r>
            <a:endParaRPr lang="en-US" sz="2800" b="1" dirty="0">
              <a:solidFill>
                <a:srgbClr val="FF0000"/>
              </a:solidFill>
            </a:endParaRPr>
          </a:p>
        </p:txBody>
      </p:sp>
      <p:sp>
        <p:nvSpPr>
          <p:cNvPr id="8" name="7 Rectángulo"/>
          <p:cNvSpPr/>
          <p:nvPr/>
        </p:nvSpPr>
        <p:spPr>
          <a:xfrm flipH="1">
            <a:off x="5572132" y="4857760"/>
            <a:ext cx="214314" cy="523220"/>
          </a:xfrm>
          <a:prstGeom prst="rect">
            <a:avLst/>
          </a:prstGeom>
        </p:spPr>
        <p:txBody>
          <a:bodyPr wrap="square">
            <a:spAutoFit/>
          </a:bodyPr>
          <a:lstStyle/>
          <a:p>
            <a:r>
              <a:rPr lang="es-ES" sz="2800" b="1" dirty="0" smtClean="0">
                <a:solidFill>
                  <a:srgbClr val="FF0000"/>
                </a:solidFill>
              </a:rPr>
              <a:t>x</a:t>
            </a:r>
            <a:endParaRPr lang="en-US" sz="2800" b="1" dirty="0">
              <a:solidFill>
                <a:srgbClr val="FF0000"/>
              </a:solidFill>
            </a:endParaRPr>
          </a:p>
        </p:txBody>
      </p:sp>
      <p:sp>
        <p:nvSpPr>
          <p:cNvPr id="9" name="8 Rectángulo"/>
          <p:cNvSpPr/>
          <p:nvPr/>
        </p:nvSpPr>
        <p:spPr>
          <a:xfrm flipH="1">
            <a:off x="5643570" y="5357826"/>
            <a:ext cx="214314" cy="523220"/>
          </a:xfrm>
          <a:prstGeom prst="rect">
            <a:avLst/>
          </a:prstGeom>
        </p:spPr>
        <p:txBody>
          <a:bodyPr wrap="square">
            <a:spAutoFit/>
          </a:bodyPr>
          <a:lstStyle/>
          <a:p>
            <a:r>
              <a:rPr lang="es-ES" sz="2800" b="1" dirty="0" smtClean="0">
                <a:solidFill>
                  <a:srgbClr val="FF0000"/>
                </a:solidFill>
              </a:rPr>
              <a:t>x</a:t>
            </a:r>
            <a:endParaRPr lang="en-US" sz="2800" b="1" dirty="0">
              <a:solidFill>
                <a:srgbClr val="FF0000"/>
              </a:solidFill>
            </a:endParaRPr>
          </a:p>
        </p:txBody>
      </p:sp>
      <p:sp>
        <p:nvSpPr>
          <p:cNvPr id="10" name="9 Rectángulo"/>
          <p:cNvSpPr/>
          <p:nvPr/>
        </p:nvSpPr>
        <p:spPr>
          <a:xfrm flipH="1">
            <a:off x="5572132" y="3214686"/>
            <a:ext cx="428628" cy="523220"/>
          </a:xfrm>
          <a:prstGeom prst="rect">
            <a:avLst/>
          </a:prstGeom>
        </p:spPr>
        <p:txBody>
          <a:bodyPr wrap="square">
            <a:spAutoFit/>
          </a:bodyPr>
          <a:lstStyle/>
          <a:p>
            <a:r>
              <a:rPr lang="es-ES" sz="2800" b="1" dirty="0" smtClean="0">
                <a:solidFill>
                  <a:srgbClr val="FF0000"/>
                </a:solidFill>
              </a:rPr>
              <a:t>x</a:t>
            </a:r>
            <a:endParaRPr lang="en-US" sz="2800" b="1"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2050" name="Picture 2"/>
          <p:cNvPicPr>
            <a:picLocks noChangeAspect="1" noChangeArrowheads="1"/>
          </p:cNvPicPr>
          <p:nvPr/>
        </p:nvPicPr>
        <p:blipFill>
          <a:blip r:embed="rId2"/>
          <a:srcRect l="21240" t="11250" r="23828" b="12500"/>
          <a:stretch>
            <a:fillRect/>
          </a:stretch>
        </p:blipFill>
        <p:spPr bwMode="auto">
          <a:xfrm>
            <a:off x="0" y="0"/>
            <a:ext cx="9144000" cy="6500834"/>
          </a:xfrm>
          <a:prstGeom prst="rect">
            <a:avLst/>
          </a:prstGeom>
          <a:noFill/>
          <a:ln w="9525">
            <a:noFill/>
            <a:miter lim="800000"/>
            <a:headEnd/>
            <a:tailEnd/>
          </a:ln>
          <a:effectLst/>
        </p:spPr>
      </p:pic>
      <p:sp>
        <p:nvSpPr>
          <p:cNvPr id="5" name="4 CuadroTexto"/>
          <p:cNvSpPr txBox="1"/>
          <p:nvPr/>
        </p:nvSpPr>
        <p:spPr>
          <a:xfrm>
            <a:off x="7572396" y="2643182"/>
            <a:ext cx="928694" cy="307777"/>
          </a:xfrm>
          <a:prstGeom prst="rect">
            <a:avLst/>
          </a:prstGeom>
          <a:noFill/>
        </p:spPr>
        <p:txBody>
          <a:bodyPr wrap="square" rtlCol="0">
            <a:spAutoFit/>
          </a:bodyPr>
          <a:lstStyle/>
          <a:p>
            <a:r>
              <a:rPr lang="es-ES" sz="1400" dirty="0" smtClean="0"/>
              <a:t>91%</a:t>
            </a:r>
            <a:endParaRPr lang="es-ES" sz="1400" dirty="0"/>
          </a:p>
        </p:txBody>
      </p:sp>
      <p:sp>
        <p:nvSpPr>
          <p:cNvPr id="6" name="5 CuadroTexto"/>
          <p:cNvSpPr txBox="1"/>
          <p:nvPr/>
        </p:nvSpPr>
        <p:spPr>
          <a:xfrm>
            <a:off x="7572396" y="2786058"/>
            <a:ext cx="928694" cy="369332"/>
          </a:xfrm>
          <a:prstGeom prst="rect">
            <a:avLst/>
          </a:prstGeom>
          <a:noFill/>
        </p:spPr>
        <p:txBody>
          <a:bodyPr wrap="square" rtlCol="0">
            <a:spAutoFit/>
          </a:bodyPr>
          <a:lstStyle/>
          <a:p>
            <a:r>
              <a:rPr lang="es-ES" sz="1400" dirty="0" smtClean="0"/>
              <a:t>83</a:t>
            </a:r>
            <a:r>
              <a:rPr lang="es-ES" dirty="0" smtClean="0"/>
              <a:t>%</a:t>
            </a:r>
            <a:endParaRPr lang="es-ES" dirty="0"/>
          </a:p>
        </p:txBody>
      </p:sp>
      <p:sp>
        <p:nvSpPr>
          <p:cNvPr id="7" name="6 CuadroTexto"/>
          <p:cNvSpPr txBox="1"/>
          <p:nvPr/>
        </p:nvSpPr>
        <p:spPr>
          <a:xfrm>
            <a:off x="7429520" y="2285992"/>
            <a:ext cx="1123950" cy="533408"/>
          </a:xfrm>
          <a:prstGeom prst="rect">
            <a:avLst/>
          </a:prstGeom>
          <a:noFill/>
        </p:spPr>
        <p:txBody>
          <a:bodyPr wrap="square" rtlCol="0">
            <a:spAutoFit/>
          </a:bodyPr>
          <a:lstStyle/>
          <a:p>
            <a:r>
              <a:rPr lang="es-ES" sz="1400" dirty="0" smtClean="0"/>
              <a:t>75% </a:t>
            </a:r>
          </a:p>
          <a:p>
            <a:r>
              <a:rPr lang="es-ES" sz="1400" dirty="0" smtClean="0"/>
              <a:t> 93%</a:t>
            </a:r>
            <a:endParaRPr lang="es-ES" sz="1400" dirty="0"/>
          </a:p>
        </p:txBody>
      </p:sp>
      <p:sp>
        <p:nvSpPr>
          <p:cNvPr id="8" name="7 Rectángulo"/>
          <p:cNvSpPr/>
          <p:nvPr/>
        </p:nvSpPr>
        <p:spPr>
          <a:xfrm flipH="1">
            <a:off x="8215338" y="4286256"/>
            <a:ext cx="428628" cy="523220"/>
          </a:xfrm>
          <a:prstGeom prst="rect">
            <a:avLst/>
          </a:prstGeom>
        </p:spPr>
        <p:txBody>
          <a:bodyPr wrap="square">
            <a:spAutoFit/>
          </a:bodyPr>
          <a:lstStyle/>
          <a:p>
            <a:r>
              <a:rPr lang="es-ES" sz="2800" b="1" dirty="0" smtClean="0">
                <a:solidFill>
                  <a:srgbClr val="FF0000"/>
                </a:solidFill>
              </a:rPr>
              <a:t>x</a:t>
            </a:r>
            <a:endParaRPr lang="en-US" sz="2800" b="1" dirty="0">
              <a:solidFill>
                <a:srgbClr val="FF0000"/>
              </a:solidFill>
            </a:endParaRPr>
          </a:p>
        </p:txBody>
      </p:sp>
      <p:sp>
        <p:nvSpPr>
          <p:cNvPr id="9" name="8 Rectángulo"/>
          <p:cNvSpPr/>
          <p:nvPr/>
        </p:nvSpPr>
        <p:spPr>
          <a:xfrm flipH="1">
            <a:off x="8215338" y="4572008"/>
            <a:ext cx="428628" cy="523220"/>
          </a:xfrm>
          <a:prstGeom prst="rect">
            <a:avLst/>
          </a:prstGeom>
        </p:spPr>
        <p:txBody>
          <a:bodyPr wrap="square">
            <a:spAutoFit/>
          </a:bodyPr>
          <a:lstStyle/>
          <a:p>
            <a:r>
              <a:rPr lang="es-ES" sz="2800" b="1" dirty="0" smtClean="0">
                <a:solidFill>
                  <a:srgbClr val="FF0000"/>
                </a:solidFill>
              </a:rPr>
              <a:t>x</a:t>
            </a:r>
            <a:endParaRPr lang="en-US" sz="2800" b="1" dirty="0">
              <a:solidFill>
                <a:srgbClr val="FF0000"/>
              </a:solidFill>
            </a:endParaRPr>
          </a:p>
        </p:txBody>
      </p:sp>
      <p:sp>
        <p:nvSpPr>
          <p:cNvPr id="10" name="9 Rectángulo"/>
          <p:cNvSpPr/>
          <p:nvPr/>
        </p:nvSpPr>
        <p:spPr>
          <a:xfrm flipH="1">
            <a:off x="8215338" y="5000636"/>
            <a:ext cx="428628" cy="523220"/>
          </a:xfrm>
          <a:prstGeom prst="rect">
            <a:avLst/>
          </a:prstGeom>
        </p:spPr>
        <p:txBody>
          <a:bodyPr wrap="square">
            <a:spAutoFit/>
          </a:bodyPr>
          <a:lstStyle/>
          <a:p>
            <a:r>
              <a:rPr lang="es-ES" sz="2800" b="1" dirty="0" smtClean="0">
                <a:solidFill>
                  <a:srgbClr val="FF0000"/>
                </a:solidFill>
              </a:rPr>
              <a:t>x</a:t>
            </a:r>
            <a:endParaRPr lang="en-US" sz="2800" b="1" dirty="0">
              <a:solidFill>
                <a:srgbClr val="FF0000"/>
              </a:solidFill>
            </a:endParaRPr>
          </a:p>
        </p:txBody>
      </p:sp>
      <p:sp>
        <p:nvSpPr>
          <p:cNvPr id="11" name="10 CuadroTexto"/>
          <p:cNvSpPr txBox="1"/>
          <p:nvPr/>
        </p:nvSpPr>
        <p:spPr>
          <a:xfrm>
            <a:off x="6929454" y="3000372"/>
            <a:ext cx="928694" cy="800219"/>
          </a:xfrm>
          <a:prstGeom prst="rect">
            <a:avLst/>
          </a:prstGeom>
          <a:noFill/>
        </p:spPr>
        <p:txBody>
          <a:bodyPr wrap="square" rtlCol="0">
            <a:spAutoFit/>
          </a:bodyPr>
          <a:lstStyle/>
          <a:p>
            <a:r>
              <a:rPr lang="es-ES" sz="1400" dirty="0" smtClean="0"/>
              <a:t>0,82</a:t>
            </a:r>
          </a:p>
          <a:p>
            <a:r>
              <a:rPr lang="es-ES" sz="1400" dirty="0" smtClean="0"/>
              <a:t>0,79</a:t>
            </a:r>
          </a:p>
          <a:p>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a:xfrm>
            <a:off x="457200" y="1285860"/>
            <a:ext cx="8229600" cy="5214974"/>
          </a:xfrm>
        </p:spPr>
        <p:txBody>
          <a:bodyPr/>
          <a:lstStyle/>
          <a:p>
            <a:endParaRPr lang="es-ES" dirty="0"/>
          </a:p>
        </p:txBody>
      </p:sp>
      <p:pic>
        <p:nvPicPr>
          <p:cNvPr id="15362" name="Picture 2"/>
          <p:cNvPicPr>
            <a:picLocks noChangeAspect="1" noChangeArrowheads="1"/>
          </p:cNvPicPr>
          <p:nvPr/>
        </p:nvPicPr>
        <p:blipFill>
          <a:blip r:embed="rId3">
            <a:lum bright="-21000" contrast="44000"/>
          </a:blip>
          <a:srcRect l="21240" t="21250" r="9912" b="8750"/>
          <a:stretch>
            <a:fillRect/>
          </a:stretch>
        </p:blipFill>
        <p:spPr bwMode="auto">
          <a:xfrm>
            <a:off x="0" y="357166"/>
            <a:ext cx="9144000" cy="65008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pic>
        <p:nvPicPr>
          <p:cNvPr id="3074" name="Picture 2"/>
          <p:cNvPicPr>
            <a:picLocks noChangeAspect="1" noChangeArrowheads="1"/>
          </p:cNvPicPr>
          <p:nvPr/>
        </p:nvPicPr>
        <p:blipFill>
          <a:blip r:embed="rId2"/>
          <a:srcRect l="12451" t="35000" r="17236" b="16250"/>
          <a:stretch>
            <a:fillRect/>
          </a:stretch>
        </p:blipFill>
        <p:spPr bwMode="auto">
          <a:xfrm>
            <a:off x="214282" y="285728"/>
            <a:ext cx="8929718" cy="6143668"/>
          </a:xfrm>
          <a:prstGeom prst="rect">
            <a:avLst/>
          </a:prstGeom>
          <a:noFill/>
          <a:ln w="9525">
            <a:noFill/>
            <a:miter lim="800000"/>
            <a:headEnd/>
            <a:tailEnd/>
          </a:ln>
          <a:effectLst/>
        </p:spPr>
      </p:pic>
      <p:sp>
        <p:nvSpPr>
          <p:cNvPr id="12" name="11 Rectángulo"/>
          <p:cNvSpPr/>
          <p:nvPr/>
        </p:nvSpPr>
        <p:spPr>
          <a:xfrm flipH="1">
            <a:off x="5929322" y="1285860"/>
            <a:ext cx="428628" cy="523220"/>
          </a:xfrm>
          <a:prstGeom prst="rect">
            <a:avLst/>
          </a:prstGeom>
        </p:spPr>
        <p:txBody>
          <a:bodyPr wrap="square">
            <a:spAutoFit/>
          </a:bodyPr>
          <a:lstStyle/>
          <a:p>
            <a:r>
              <a:rPr lang="es-ES" sz="2800" b="1" dirty="0" smtClean="0">
                <a:solidFill>
                  <a:srgbClr val="FF0000"/>
                </a:solidFill>
              </a:rPr>
              <a:t>x</a:t>
            </a:r>
            <a:endParaRPr lang="en-US" sz="2800" b="1" dirty="0">
              <a:solidFill>
                <a:srgbClr val="FF0000"/>
              </a:solidFill>
            </a:endParaRPr>
          </a:p>
        </p:txBody>
      </p:sp>
      <p:sp>
        <p:nvSpPr>
          <p:cNvPr id="14" name="13 Rectángulo"/>
          <p:cNvSpPr/>
          <p:nvPr/>
        </p:nvSpPr>
        <p:spPr>
          <a:xfrm flipH="1">
            <a:off x="5857884" y="1928802"/>
            <a:ext cx="428628" cy="523220"/>
          </a:xfrm>
          <a:prstGeom prst="rect">
            <a:avLst/>
          </a:prstGeom>
        </p:spPr>
        <p:txBody>
          <a:bodyPr wrap="square">
            <a:spAutoFit/>
          </a:bodyPr>
          <a:lstStyle/>
          <a:p>
            <a:r>
              <a:rPr lang="es-ES" sz="2800" b="1" dirty="0" smtClean="0">
                <a:solidFill>
                  <a:srgbClr val="FF0000"/>
                </a:solidFill>
              </a:rPr>
              <a:t>x</a:t>
            </a:r>
            <a:endParaRPr lang="en-US" sz="2800" b="1" dirty="0">
              <a:solidFill>
                <a:srgbClr val="FF0000"/>
              </a:solidFill>
            </a:endParaRPr>
          </a:p>
        </p:txBody>
      </p:sp>
      <p:sp>
        <p:nvSpPr>
          <p:cNvPr id="15" name="14 Rectángulo"/>
          <p:cNvSpPr/>
          <p:nvPr/>
        </p:nvSpPr>
        <p:spPr>
          <a:xfrm flipH="1">
            <a:off x="5857884" y="2643182"/>
            <a:ext cx="428628" cy="523220"/>
          </a:xfrm>
          <a:prstGeom prst="rect">
            <a:avLst/>
          </a:prstGeom>
        </p:spPr>
        <p:txBody>
          <a:bodyPr wrap="square">
            <a:spAutoFit/>
          </a:bodyPr>
          <a:lstStyle/>
          <a:p>
            <a:r>
              <a:rPr lang="es-ES" sz="2800" b="1" dirty="0" smtClean="0">
                <a:solidFill>
                  <a:srgbClr val="FF0000"/>
                </a:solidFill>
              </a:rPr>
              <a:t>x</a:t>
            </a:r>
            <a:endParaRPr lang="en-US" sz="2800" b="1" dirty="0">
              <a:solidFill>
                <a:srgbClr val="FF0000"/>
              </a:solidFill>
            </a:endParaRPr>
          </a:p>
        </p:txBody>
      </p:sp>
      <p:sp>
        <p:nvSpPr>
          <p:cNvPr id="16" name="15 Rectángulo"/>
          <p:cNvSpPr/>
          <p:nvPr/>
        </p:nvSpPr>
        <p:spPr>
          <a:xfrm flipH="1">
            <a:off x="5857884" y="3143248"/>
            <a:ext cx="428628" cy="523220"/>
          </a:xfrm>
          <a:prstGeom prst="rect">
            <a:avLst/>
          </a:prstGeom>
        </p:spPr>
        <p:txBody>
          <a:bodyPr wrap="square">
            <a:spAutoFit/>
          </a:bodyPr>
          <a:lstStyle/>
          <a:p>
            <a:r>
              <a:rPr lang="es-ES" sz="2800" b="1" dirty="0" smtClean="0">
                <a:solidFill>
                  <a:srgbClr val="FF0000"/>
                </a:solidFill>
              </a:rPr>
              <a:t>x</a:t>
            </a:r>
            <a:endParaRPr lang="en-US" sz="2800" b="1" dirty="0">
              <a:solidFill>
                <a:srgbClr val="FF0000"/>
              </a:solidFill>
            </a:endParaRPr>
          </a:p>
        </p:txBody>
      </p:sp>
      <p:sp>
        <p:nvSpPr>
          <p:cNvPr id="17" name="16 Rectángulo"/>
          <p:cNvSpPr/>
          <p:nvPr/>
        </p:nvSpPr>
        <p:spPr>
          <a:xfrm flipH="1">
            <a:off x="5857884" y="3714752"/>
            <a:ext cx="428628" cy="523220"/>
          </a:xfrm>
          <a:prstGeom prst="rect">
            <a:avLst/>
          </a:prstGeom>
        </p:spPr>
        <p:txBody>
          <a:bodyPr wrap="square">
            <a:spAutoFit/>
          </a:bodyPr>
          <a:lstStyle/>
          <a:p>
            <a:r>
              <a:rPr lang="es-ES" sz="2800" b="1" dirty="0" smtClean="0">
                <a:solidFill>
                  <a:srgbClr val="FF0000"/>
                </a:solidFill>
              </a:rPr>
              <a:t>x</a:t>
            </a:r>
            <a:endParaRPr lang="en-US" sz="2800" b="1" dirty="0">
              <a:solidFill>
                <a:srgbClr val="FF0000"/>
              </a:solidFill>
            </a:endParaRPr>
          </a:p>
        </p:txBody>
      </p:sp>
      <p:sp>
        <p:nvSpPr>
          <p:cNvPr id="18" name="17 Rectángulo"/>
          <p:cNvSpPr/>
          <p:nvPr/>
        </p:nvSpPr>
        <p:spPr>
          <a:xfrm flipH="1">
            <a:off x="5786446" y="4429132"/>
            <a:ext cx="428628" cy="523220"/>
          </a:xfrm>
          <a:prstGeom prst="rect">
            <a:avLst/>
          </a:prstGeom>
        </p:spPr>
        <p:txBody>
          <a:bodyPr wrap="square">
            <a:spAutoFit/>
          </a:bodyPr>
          <a:lstStyle/>
          <a:p>
            <a:r>
              <a:rPr lang="es-ES" sz="2800" b="1" dirty="0" smtClean="0">
                <a:solidFill>
                  <a:srgbClr val="FF0000"/>
                </a:solidFill>
              </a:rPr>
              <a:t>x</a:t>
            </a:r>
            <a:endParaRPr lang="en-US" sz="2800" b="1" dirty="0">
              <a:solidFill>
                <a:srgbClr val="FF0000"/>
              </a:solidFill>
            </a:endParaRPr>
          </a:p>
        </p:txBody>
      </p:sp>
      <p:sp>
        <p:nvSpPr>
          <p:cNvPr id="19" name="18 Rectángulo"/>
          <p:cNvSpPr/>
          <p:nvPr/>
        </p:nvSpPr>
        <p:spPr>
          <a:xfrm flipH="1">
            <a:off x="5857884" y="5857892"/>
            <a:ext cx="428628" cy="523220"/>
          </a:xfrm>
          <a:prstGeom prst="rect">
            <a:avLst/>
          </a:prstGeom>
        </p:spPr>
        <p:txBody>
          <a:bodyPr wrap="square">
            <a:spAutoFit/>
          </a:bodyPr>
          <a:lstStyle/>
          <a:p>
            <a:r>
              <a:rPr lang="es-ES" sz="2800" b="1" dirty="0" smtClean="0">
                <a:solidFill>
                  <a:srgbClr val="FF0000"/>
                </a:solidFill>
              </a:rPr>
              <a:t>x</a:t>
            </a:r>
            <a:endParaRPr lang="en-US" sz="2800" b="1"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howcard Gothic" panose="04020904020102020604" pitchFamily="82" charset="0"/>
              </a:rPr>
              <a:t>Aportes del Grupo</a:t>
            </a:r>
            <a:endParaRPr lang="es-E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2 Marcador de contenido"/>
          <p:cNvSpPr>
            <a:spLocks noGrp="1"/>
          </p:cNvSpPr>
          <p:nvPr>
            <p:ph idx="1"/>
          </p:nvPr>
        </p:nvSpPr>
        <p:spPr/>
        <p:txBody>
          <a:bodyPr>
            <a:normAutofit/>
          </a:bodyPr>
          <a:lstStyle/>
          <a:p>
            <a:pPr algn="just"/>
            <a:r>
              <a:rPr lang="es-ES" dirty="0" smtClean="0"/>
              <a:t> La información que fue analizada del articulo en relación a la pregunta del ciclo, el VPP de la angiografía por TCVMC es de 91%, lo que la hace una prueba confiable, comparable con la  Angiografía convencional, en este sentido según el contexto  de cada paciente el médico debe  tomar la decisión correcta en cuanto al beneficio de estos medios diagnósticos. </a:t>
            </a:r>
          </a:p>
          <a:p>
            <a:pPr>
              <a:buNone/>
            </a:pPr>
            <a:endParaRPr lang="es-E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howcard Gothic" panose="04020904020102020604" pitchFamily="82" charset="0"/>
              </a:rPr>
              <a:t>Aportes del Grupo</a:t>
            </a:r>
            <a:endParaRPr lang="es-ES" dirty="0"/>
          </a:p>
        </p:txBody>
      </p:sp>
      <p:sp>
        <p:nvSpPr>
          <p:cNvPr id="3" name="2 Marcador de contenido"/>
          <p:cNvSpPr>
            <a:spLocks noGrp="1"/>
          </p:cNvSpPr>
          <p:nvPr>
            <p:ph idx="1"/>
          </p:nvPr>
        </p:nvSpPr>
        <p:spPr/>
        <p:txBody>
          <a:bodyPr/>
          <a:lstStyle/>
          <a:p>
            <a:pPr algn="just"/>
            <a:r>
              <a:rPr lang="es-ES" dirty="0" smtClean="0"/>
              <a:t>Es importante  señalar que la  angiografía por TCVMC  en este estudio limita a los pacientes con puntuación de calcio &gt; 600 y a los pacientes con </a:t>
            </a:r>
            <a:r>
              <a:rPr lang="es-ES" smtClean="0"/>
              <a:t>Obesidad mórbida; </a:t>
            </a:r>
            <a:r>
              <a:rPr lang="es-ES" dirty="0" smtClean="0"/>
              <a:t>por lo que falta evaluar otras investigaciones para llegar </a:t>
            </a:r>
            <a:r>
              <a:rPr lang="es-ES" smtClean="0"/>
              <a:t>a una </a:t>
            </a:r>
            <a:r>
              <a:rPr lang="es-ES" dirty="0" smtClean="0"/>
              <a:t>conclusión definitiva.</a:t>
            </a:r>
            <a:endParaRPr lang="es-E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857496"/>
            <a:ext cx="8229600" cy="3268667"/>
          </a:xfrm>
        </p:spPr>
        <p:txBody>
          <a:bodyPr>
            <a:normAutofit/>
          </a:bodyPr>
          <a:lstStyle/>
          <a:p>
            <a:pPr>
              <a:buNone/>
            </a:pPr>
            <a:r>
              <a:rPr lang="es-ES" sz="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oudy Stout" pitchFamily="18" charset="0"/>
              </a:rPr>
              <a:t>GRACIAS</a:t>
            </a:r>
            <a:endParaRPr lang="es-ES"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oudy Stout"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howcard Gothic" pitchFamily="82" charset="0"/>
              </a:rPr>
              <a:t>Introducción</a:t>
            </a:r>
          </a:p>
        </p:txBody>
      </p:sp>
      <p:graphicFrame>
        <p:nvGraphicFramePr>
          <p:cNvPr id="4" name="3 Marcador de contenido"/>
          <p:cNvGraphicFramePr>
            <a:graphicFrameLocks noGrp="1"/>
          </p:cNvGraphicFramePr>
          <p:nvPr>
            <p:ph idx="1"/>
          </p:nvPr>
        </p:nvGraphicFramePr>
        <p:xfrm>
          <a:off x="428596" y="1571612"/>
          <a:ext cx="8229600"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1142976" y="1714488"/>
            <a:ext cx="7072362" cy="207170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sz="2400" dirty="0" smtClean="0"/>
              <a:t>La </a:t>
            </a:r>
            <a:r>
              <a:rPr lang="es-ES" sz="2400" dirty="0"/>
              <a:t>angiografía coronaria invasiva, a pesar de los riesgos asociados, sigue siendo el estándar para el diagnóstico de la enfermedad arterial coronaria obstructiva.</a:t>
            </a:r>
          </a:p>
        </p:txBody>
      </p:sp>
      <p:sp>
        <p:nvSpPr>
          <p:cNvPr id="6" name="5 Rectángulo"/>
          <p:cNvSpPr/>
          <p:nvPr/>
        </p:nvSpPr>
        <p:spPr>
          <a:xfrm>
            <a:off x="1142976" y="4000504"/>
            <a:ext cx="7143800" cy="21431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lnSpc>
                <a:spcPct val="115000"/>
              </a:lnSpc>
              <a:spcAft>
                <a:spcPts val="1000"/>
              </a:spcAft>
            </a:pPr>
            <a:r>
              <a:rPr lang="es-ES" sz="2400" dirty="0" smtClean="0">
                <a:solidFill>
                  <a:schemeClr val="tx1"/>
                </a:solidFill>
                <a:ea typeface="Calibri"/>
                <a:cs typeface="Times New Roman"/>
              </a:rPr>
              <a:t>La precisión de la angiografía por tomografía computarizada (TC) </a:t>
            </a:r>
            <a:r>
              <a:rPr lang="es-ES" sz="2400" dirty="0" err="1" smtClean="0">
                <a:solidFill>
                  <a:schemeClr val="tx1"/>
                </a:solidFill>
                <a:ea typeface="Calibri"/>
                <a:cs typeface="Times New Roman"/>
              </a:rPr>
              <a:t>multidetector</a:t>
            </a:r>
            <a:r>
              <a:rPr lang="es-ES" sz="2400" dirty="0" smtClean="0">
                <a:solidFill>
                  <a:schemeClr val="tx1"/>
                </a:solidFill>
                <a:ea typeface="Calibri"/>
                <a:cs typeface="Times New Roman"/>
              </a:rPr>
              <a:t> que involucra a 64 detectores no ha sido bien establecida.</a:t>
            </a:r>
            <a:endParaRPr lang="es-ES" sz="2400" dirty="0">
              <a:solidFill>
                <a:schemeClr val="tx1"/>
              </a:solidFill>
              <a:ea typeface="Calibri"/>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4"/>
                                        </p:tgtEl>
                                        <p:attrNameLst>
                                          <p:attrName>ppt_x</p:attrName>
                                        </p:attrNameLst>
                                      </p:cBhvr>
                                      <p:tavLst>
                                        <p:tav tm="0">
                                          <p:val>
                                            <p:strVal val="ppt_x"/>
                                          </p:val>
                                        </p:tav>
                                        <p:tav tm="100000">
                                          <p:val>
                                            <p:strVal val="ppt_x"/>
                                          </p:val>
                                        </p:tav>
                                      </p:tavLst>
                                    </p:anim>
                                    <p:anim calcmode="lin" valueType="num">
                                      <p:cBhvr additive="base">
                                        <p:cTn id="12" dur="500"/>
                                        <p:tgtEl>
                                          <p:spTgt spid="4"/>
                                        </p:tgtEl>
                                        <p:attrNameLst>
                                          <p:attrName>ppt_y</p:attrName>
                                        </p:attrNameLst>
                                      </p:cBhvr>
                                      <p:tavLst>
                                        <p:tav tm="0">
                                          <p:val>
                                            <p:strVal val="ppt_y"/>
                                          </p:val>
                                        </p:tav>
                                        <p:tav tm="100000">
                                          <p:val>
                                            <p:strVal val="1+ppt_h/2"/>
                                          </p:val>
                                        </p:tav>
                                      </p:tavLst>
                                    </p:anim>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amond(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929066"/>
            <a:ext cx="8229600" cy="2197097"/>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algn="just">
              <a:buNone/>
            </a:pPr>
            <a:r>
              <a:rPr lang="es-ES" sz="2400" dirty="0" smtClean="0"/>
              <a:t>        Determinar la precisión diagnóstica de la angiografía por tomografía computarizada </a:t>
            </a:r>
            <a:r>
              <a:rPr lang="es-ES" sz="2400" dirty="0" err="1" smtClean="0"/>
              <a:t>multidetector</a:t>
            </a:r>
            <a:r>
              <a:rPr lang="es-ES" sz="2400" dirty="0" smtClean="0"/>
              <a:t> con 64 cortes y un grosor de corte de 0,5 mm con el fin de identificar a los pacientes sintomáticos con sospecha de enfermedad coronaria en comparación con la angiografía coronaria convencional .</a:t>
            </a:r>
            <a:endParaRPr lang="es-ES" sz="2400" dirty="0"/>
          </a:p>
        </p:txBody>
      </p:sp>
      <p:sp>
        <p:nvSpPr>
          <p:cNvPr id="4" name="Título 1"/>
          <p:cNvSpPr>
            <a:spLocks noGrp="1"/>
          </p:cNvSpPr>
          <p:nvPr>
            <p:ph type="title"/>
          </p:nvPr>
        </p:nvSpPr>
        <p:spPr>
          <a:xfrm>
            <a:off x="457200" y="274638"/>
            <a:ext cx="3757610" cy="1143000"/>
          </a:xfrm>
        </p:spPr>
        <p:txBody>
          <a:bodyPr>
            <a:normAutofit fontScale="90000"/>
          </a:bodyPr>
          <a:lstStyle/>
          <a:p>
            <a:r>
              <a:rPr lang="es-ES"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howcard Gothic" pitchFamily="82" charset="0"/>
              </a:rPr>
              <a:t>Objetivo</a:t>
            </a:r>
            <a:endParaRPr lang="es-ES"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howcard Gothic" pitchFamily="82" charset="0"/>
            </a:endParaRPr>
          </a:p>
        </p:txBody>
      </p:sp>
      <p:pic>
        <p:nvPicPr>
          <p:cNvPr id="5" name="Picture 2"/>
          <p:cNvPicPr>
            <a:picLocks noChangeAspect="1" noChangeArrowheads="1"/>
          </p:cNvPicPr>
          <p:nvPr/>
        </p:nvPicPr>
        <p:blipFill>
          <a:blip r:embed="rId3">
            <a:lum bright="-21000" contrast="44000"/>
          </a:blip>
          <a:srcRect l="21240" t="21250" r="9912" b="8750"/>
          <a:stretch>
            <a:fillRect/>
          </a:stretch>
        </p:blipFill>
        <p:spPr bwMode="auto">
          <a:xfrm>
            <a:off x="4143372" y="0"/>
            <a:ext cx="5000628" cy="30718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8186766" cy="1143000"/>
          </a:xfrm>
        </p:spPr>
        <p:txBody>
          <a:bodyPr>
            <a:normAutofit/>
          </a:bodyPr>
          <a:lstStyle/>
          <a:p>
            <a:r>
              <a:rPr lang="es-E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howcard Gothic" pitchFamily="82" charset="0"/>
              </a:rPr>
              <a:t>Criterios de Inclusión</a:t>
            </a:r>
            <a:endPar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howcard Gothic" pitchFamily="82" charset="0"/>
            </a:endParaRPr>
          </a:p>
        </p:txBody>
      </p:sp>
      <p:graphicFrame>
        <p:nvGraphicFramePr>
          <p:cNvPr id="7" name="6 Diagrama"/>
          <p:cNvGraphicFramePr/>
          <p:nvPr/>
        </p:nvGraphicFramePr>
        <p:xfrm>
          <a:off x="1928794" y="171448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howcard Gothic" pitchFamily="82" charset="0"/>
              </a:rPr>
              <a:t>Criterios de Exclusión</a:t>
            </a:r>
            <a:endParaRPr lang="es-ES" dirty="0">
              <a:latin typeface="Showcard Gothic" pitchFamily="82" charset="0"/>
            </a:endParaRPr>
          </a:p>
        </p:txBody>
      </p:sp>
      <p:graphicFrame>
        <p:nvGraphicFramePr>
          <p:cNvPr id="4" name="3 Marcador de contenido"/>
          <p:cNvGraphicFramePr>
            <a:graphicFrameLocks/>
          </p:cNvGraphicFramePr>
          <p:nvPr>
            <p:extLst>
              <p:ext uri="{D42A27DB-BD31-4B8C-83A1-F6EECF244321}">
                <p14:modId xmlns:p14="http://schemas.microsoft.com/office/powerpoint/2010/main" val="3508667115"/>
              </p:ext>
            </p:extLst>
          </p:nvPr>
        </p:nvGraphicFramePr>
        <p:xfrm>
          <a:off x="357158" y="1500174"/>
          <a:ext cx="8229600" cy="5357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1" nodeType="clickEffect">
                                  <p:stCondLst>
                                    <p:cond delay="0"/>
                                  </p:stCondLst>
                                  <p:childTnLst>
                                    <p:animEffect transition="out" filter="wipe(down)">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14356"/>
            <a:ext cx="8229600" cy="703282"/>
          </a:xfrm>
        </p:spPr>
        <p:txBody>
          <a:bodyPr>
            <a:normAutofit fontScale="90000"/>
          </a:bodyPr>
          <a:lstStyle/>
          <a:p>
            <a:r>
              <a:rPr lang="es-ES" sz="67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howcard Gothic" pitchFamily="82" charset="0"/>
              </a:rPr>
              <a:t>Metodología</a:t>
            </a:r>
            <a:r>
              <a:rPr lang="en-US" dirty="0" smtClean="0">
                <a:effectLst>
                  <a:outerShdw blurRad="50800" dist="38100" dir="2700000" algn="tl" rotWithShape="0">
                    <a:prstClr val="black">
                      <a:alpha val="40000"/>
                    </a:prstClr>
                  </a:outerShdw>
                </a:effectLst>
                <a:latin typeface="Showcard Gothic" pitchFamily="82" charset="0"/>
              </a:rPr>
              <a:t/>
            </a:r>
            <a:br>
              <a:rPr lang="en-US" dirty="0" smtClean="0">
                <a:effectLst>
                  <a:outerShdw blurRad="50800" dist="38100" dir="2700000" algn="tl" rotWithShape="0">
                    <a:prstClr val="black">
                      <a:alpha val="40000"/>
                    </a:prstClr>
                  </a:outerShdw>
                </a:effectLst>
                <a:latin typeface="Showcard Gothic" pitchFamily="82" charset="0"/>
              </a:rPr>
            </a:br>
            <a:endParaRPr lang="es-ES" dirty="0">
              <a:latin typeface="Showcard Gothic" pitchFamily="82" charset="0"/>
            </a:endParaRPr>
          </a:p>
        </p:txBody>
      </p:sp>
      <p:sp>
        <p:nvSpPr>
          <p:cNvPr id="3" name="2 Marcador de contenido"/>
          <p:cNvSpPr>
            <a:spLocks noGrp="1"/>
          </p:cNvSpPr>
          <p:nvPr>
            <p:ph idx="1"/>
          </p:nvPr>
        </p:nvSpPr>
        <p:spPr/>
        <p:txBody>
          <a:bodyPr/>
          <a:lstStyle/>
          <a:p>
            <a:endParaRPr lang="es-ES" dirty="0"/>
          </a:p>
        </p:txBody>
      </p:sp>
      <p:graphicFrame>
        <p:nvGraphicFramePr>
          <p:cNvPr id="4" name="3 Marcador de contenido"/>
          <p:cNvGraphicFramePr>
            <a:graphicFrameLocks/>
          </p:cNvGraphicFramePr>
          <p:nvPr>
            <p:extLst>
              <p:ext uri="{D42A27DB-BD31-4B8C-83A1-F6EECF244321}">
                <p14:modId xmlns:p14="http://schemas.microsoft.com/office/powerpoint/2010/main" val="2549447744"/>
              </p:ext>
            </p:extLst>
          </p:nvPr>
        </p:nvGraphicFramePr>
        <p:xfrm>
          <a:off x="35495" y="1988840"/>
          <a:ext cx="9043987"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F81B00E0-93D0-4853-90F3-8888ABFFA276}"/>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CB50B943-EFA3-4B9E-9012-49491D06C4EF}"/>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graphicEl>
                                              <a:dgm id="{668D373A-1AB7-484F-A80D-F52D694BF75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D61B3259-F2EC-443A-AFEB-D31C5BE44EA7}"/>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1C9B66E0-FE24-4283-806B-002B8DCB64D6}"/>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0A242579-47C8-44C2-954B-1136EE884BB8}"/>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AC0C630B-44FD-4C77-A2E9-88AA097E7E23}"/>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60BAE8C7-F0BD-4432-9A86-9576323FCCC3}"/>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graphicEl>
                                              <a:dgm id="{5DFDBBE9-F349-47EA-80F7-30938EF0F6AE}"/>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graphicEl>
                                              <a:dgm id="{F17473C5-8B7A-49A6-9574-4DCBF1B6E6E2}"/>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graphicEl>
                                              <a:dgm id="{0BCAD5D9-9646-4F0B-8894-735ACD88670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428596" y="121442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1 Título"/>
          <p:cNvSpPr>
            <a:spLocks noGrp="1"/>
          </p:cNvSpPr>
          <p:nvPr>
            <p:ph type="title"/>
          </p:nvPr>
        </p:nvSpPr>
        <p:spPr/>
        <p:txBody>
          <a:bodyPr>
            <a:normAutofit fontScale="90000"/>
          </a:bodyPr>
          <a:lstStyle/>
          <a:p>
            <a:r>
              <a:rPr lang="es-ES" sz="67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howcard Gothic" pitchFamily="82" charset="0"/>
              </a:rPr>
              <a:t>Metodología</a:t>
            </a:r>
            <a:r>
              <a:rPr lang="en-US" dirty="0" smtClean="0">
                <a:effectLst>
                  <a:outerShdw blurRad="50800" dist="38100" dir="2700000" algn="tl" rotWithShape="0">
                    <a:prstClr val="black">
                      <a:alpha val="40000"/>
                    </a:prstClr>
                  </a:outerShdw>
                </a:effectLst>
                <a:latin typeface="Showcard Gothic" pitchFamily="82" charset="0"/>
              </a:rPr>
              <a:t/>
            </a:r>
            <a:br>
              <a:rPr lang="en-US" dirty="0" smtClean="0">
                <a:effectLst>
                  <a:outerShdw blurRad="50800" dist="38100" dir="2700000" algn="tl" rotWithShape="0">
                    <a:prstClr val="black">
                      <a:alpha val="40000"/>
                    </a:prstClr>
                  </a:outerShdw>
                </a:effectLst>
                <a:latin typeface="Showcard Gothic" pitchFamily="82" charset="0"/>
              </a:rPr>
            </a:br>
            <a:endParaRPr lang="es-ES" dirty="0">
              <a:latin typeface="Showcard Gothic" pitchFamily="82" charset="0"/>
            </a:endParaRPr>
          </a:p>
        </p:txBody>
      </p:sp>
      <p:grpSp>
        <p:nvGrpSpPr>
          <p:cNvPr id="6" name="5 Grupo"/>
          <p:cNvGrpSpPr/>
          <p:nvPr/>
        </p:nvGrpSpPr>
        <p:grpSpPr>
          <a:xfrm>
            <a:off x="1857356" y="4714884"/>
            <a:ext cx="3643338" cy="1928802"/>
            <a:chOff x="0" y="0"/>
            <a:chExt cx="5281249" cy="2428892"/>
          </a:xfrm>
        </p:grpSpPr>
        <p:sp>
          <p:nvSpPr>
            <p:cNvPr id="7" name="6 Rectángulo redondeado"/>
            <p:cNvSpPr/>
            <p:nvPr/>
          </p:nvSpPr>
          <p:spPr>
            <a:xfrm>
              <a:off x="0" y="0"/>
              <a:ext cx="5281249" cy="242889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7 Rectángulo"/>
            <p:cNvSpPr/>
            <p:nvPr/>
          </p:nvSpPr>
          <p:spPr>
            <a:xfrm>
              <a:off x="71140" y="71140"/>
              <a:ext cx="5138970" cy="2286611"/>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000" dirty="0" smtClean="0"/>
                <a:t>L</a:t>
              </a:r>
              <a:r>
                <a:rPr lang="es-ES" sz="2000" kern="1200" dirty="0" smtClean="0"/>
                <a:t>a gravedad de la enfermedad y Nº de vasos afectados se evaluó mediante el uso del Índice de enfermedad de la arteria coronaria </a:t>
              </a:r>
              <a:r>
                <a:rPr lang="es-ES" sz="2000" kern="1200" dirty="0" err="1" smtClean="0"/>
                <a:t>duke</a:t>
              </a:r>
              <a:r>
                <a:rPr lang="es-ES" sz="2000" kern="1200" dirty="0" smtClean="0"/>
                <a:t> modificado</a:t>
              </a:r>
              <a:endParaRPr lang="es-ES" sz="2000" kern="1200" dirty="0"/>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2059</TotalTime>
  <Words>1087</Words>
  <Application>Microsoft Office PowerPoint</Application>
  <PresentationFormat>Presentación en pantalla (4:3)</PresentationFormat>
  <Paragraphs>103</Paragraphs>
  <Slides>33</Slides>
  <Notes>6</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33</vt:i4>
      </vt:variant>
    </vt:vector>
  </HeadingPairs>
  <TitlesOfParts>
    <vt:vector size="39" baseType="lpstr">
      <vt:lpstr>Arial</vt:lpstr>
      <vt:lpstr>Calibri</vt:lpstr>
      <vt:lpstr>Goudy Stout</vt:lpstr>
      <vt:lpstr>Showcard Gothic</vt:lpstr>
      <vt:lpstr>Times New Roman</vt:lpstr>
      <vt:lpstr>Tema de Office</vt:lpstr>
      <vt:lpstr>Presentación de PowerPoint</vt:lpstr>
      <vt:lpstr>Presentación de PowerPoint</vt:lpstr>
      <vt:lpstr>Presentación de PowerPoint</vt:lpstr>
      <vt:lpstr>Introducción</vt:lpstr>
      <vt:lpstr>Objetivo</vt:lpstr>
      <vt:lpstr>Criterios de Inclusión</vt:lpstr>
      <vt:lpstr>Criterios de Exclusión</vt:lpstr>
      <vt:lpstr>Metodología </vt:lpstr>
      <vt:lpstr>Metodología </vt:lpstr>
      <vt:lpstr>Análisis Estadístico</vt:lpstr>
      <vt:lpstr>Resultados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Discusión</vt:lpstr>
      <vt:lpstr>Discusión</vt:lpstr>
      <vt:lpstr>Discusión</vt:lpstr>
      <vt:lpstr>Conclusión del Estudio</vt:lpstr>
      <vt:lpstr>Presentación de PowerPoint</vt:lpstr>
      <vt:lpstr>Presentación de PowerPoint</vt:lpstr>
      <vt:lpstr>Presentación de PowerPoint</vt:lpstr>
      <vt:lpstr>Aportes del Grupo</vt:lpstr>
      <vt:lpstr>Aportes del Grupo</vt:lpstr>
      <vt:lpstr>Presentación de PowerPoint</vt:lpstr>
    </vt:vector>
  </TitlesOfParts>
  <Company>Acer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Valued Acer Customer</dc:creator>
  <cp:lastModifiedBy>RAFAEL</cp:lastModifiedBy>
  <cp:revision>30</cp:revision>
  <dcterms:created xsi:type="dcterms:W3CDTF">2018-10-27T23:32:47Z</dcterms:created>
  <dcterms:modified xsi:type="dcterms:W3CDTF">2018-11-03T17:32:47Z</dcterms:modified>
</cp:coreProperties>
</file>