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58"/>
  </p:notesMasterIdLst>
  <p:sldIdLst>
    <p:sldId id="296" r:id="rId2"/>
    <p:sldId id="297" r:id="rId3"/>
    <p:sldId id="353" r:id="rId4"/>
    <p:sldId id="354" r:id="rId5"/>
    <p:sldId id="298" r:id="rId6"/>
    <p:sldId id="345" r:id="rId7"/>
    <p:sldId id="355" r:id="rId8"/>
    <p:sldId id="356" r:id="rId9"/>
    <p:sldId id="357" r:id="rId10"/>
    <p:sldId id="359" r:id="rId11"/>
    <p:sldId id="358" r:id="rId12"/>
    <p:sldId id="363" r:id="rId13"/>
    <p:sldId id="360" r:id="rId14"/>
    <p:sldId id="361" r:id="rId15"/>
    <p:sldId id="364" r:id="rId16"/>
    <p:sldId id="362" r:id="rId17"/>
    <p:sldId id="401" r:id="rId18"/>
    <p:sldId id="367" r:id="rId19"/>
    <p:sldId id="366" r:id="rId20"/>
    <p:sldId id="368" r:id="rId21"/>
    <p:sldId id="377" r:id="rId22"/>
    <p:sldId id="410" r:id="rId23"/>
    <p:sldId id="370" r:id="rId24"/>
    <p:sldId id="402" r:id="rId25"/>
    <p:sldId id="403" r:id="rId26"/>
    <p:sldId id="372" r:id="rId27"/>
    <p:sldId id="373" r:id="rId28"/>
    <p:sldId id="375" r:id="rId29"/>
    <p:sldId id="376" r:id="rId30"/>
    <p:sldId id="380" r:id="rId31"/>
    <p:sldId id="381" r:id="rId32"/>
    <p:sldId id="384" r:id="rId33"/>
    <p:sldId id="385" r:id="rId34"/>
    <p:sldId id="406" r:id="rId35"/>
    <p:sldId id="404" r:id="rId36"/>
    <p:sldId id="407" r:id="rId37"/>
    <p:sldId id="386" r:id="rId38"/>
    <p:sldId id="387" r:id="rId39"/>
    <p:sldId id="389" r:id="rId40"/>
    <p:sldId id="390" r:id="rId41"/>
    <p:sldId id="391" r:id="rId42"/>
    <p:sldId id="392" r:id="rId43"/>
    <p:sldId id="393" r:id="rId44"/>
    <p:sldId id="394" r:id="rId45"/>
    <p:sldId id="395" r:id="rId46"/>
    <p:sldId id="396" r:id="rId47"/>
    <p:sldId id="397" r:id="rId48"/>
    <p:sldId id="399" r:id="rId49"/>
    <p:sldId id="400" r:id="rId50"/>
    <p:sldId id="408" r:id="rId51"/>
    <p:sldId id="409" r:id="rId52"/>
    <p:sldId id="411" r:id="rId53"/>
    <p:sldId id="412" r:id="rId54"/>
    <p:sldId id="413" r:id="rId55"/>
    <p:sldId id="414" r:id="rId56"/>
    <p:sldId id="415" r:id="rId57"/>
  </p:sldIdLst>
  <p:sldSz cx="9144000" cy="5143500" type="screen16x9"/>
  <p:notesSz cx="6858000" cy="9144000"/>
  <p:embeddedFontLst>
    <p:embeddedFont>
      <p:font typeface="Calibri" panose="020F0502020204030204" pitchFamily="34" charset="0"/>
      <p:regular r:id="rId59"/>
      <p:bold r:id="rId60"/>
      <p:italic r:id="rId61"/>
      <p:boldItalic r:id="rId62"/>
    </p:embeddedFont>
    <p:embeddedFont>
      <p:font typeface="Cambria Math" panose="02040503050406030204" pitchFamily="18" charset="0"/>
      <p:regular r:id="rId63"/>
    </p:embeddedFont>
    <p:embeddedFont>
      <p:font typeface="Helvetica" panose="020B0604020202020204" pitchFamily="34" charset="0"/>
      <p:regular r:id="rId64"/>
      <p:bold r:id="rId65"/>
      <p:italic r:id="rId66"/>
      <p:boldItalic r:id="rId67"/>
    </p:embeddedFont>
    <p:embeddedFont>
      <p:font typeface="Catamaran" panose="020B0604020202020204" charset="0"/>
      <p:regular r:id="rId68"/>
      <p:bold r:id="rId69"/>
    </p:embeddedFont>
    <p:embeddedFont>
      <p:font typeface="Franklin Gothic Medium" panose="020B0603020102020204" pitchFamily="34" charset="0"/>
      <p:regular r:id="rId70"/>
      <p:italic r:id="rId71"/>
    </p:embeddedFont>
    <p:embeddedFont>
      <p:font typeface="Franklin Gothic Book" panose="020B0503020102020204" pitchFamily="34" charset="0"/>
      <p:regular r:id="rId72"/>
      <p:italic r:id="rId73"/>
    </p:embeddedFont>
    <p:embeddedFont>
      <p:font typeface="Catamaran Thin" panose="020B0604020202020204" charset="0"/>
      <p:regular r:id="rId74"/>
      <p:bold r:id="rId7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EC2C83-4F27-46E9-AB52-EA9CB43B9D6F}">
  <a:tblStyle styleId="{93EC2C83-4F27-46E9-AB52-EA9CB43B9D6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77553AC-1573-4A18-AE2D-678138A4FA22}"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689" autoAdjust="0"/>
  </p:normalViewPr>
  <p:slideViewPr>
    <p:cSldViewPr snapToGrid="0">
      <p:cViewPr varScale="1">
        <p:scale>
          <a:sx n="76" d="100"/>
          <a:sy n="76" d="100"/>
        </p:scale>
        <p:origin x="112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5.fntdata"/><Relationship Id="rId68" Type="http://schemas.openxmlformats.org/officeDocument/2006/relationships/font" Target="fonts/font10.fntdata"/><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openxmlformats.org/officeDocument/2006/relationships/font" Target="fonts/font8.fntdata"/><Relationship Id="rId74" Type="http://schemas.openxmlformats.org/officeDocument/2006/relationships/font" Target="fonts/font16.fntdata"/><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2.fntdata"/><Relationship Id="rId65" Type="http://schemas.openxmlformats.org/officeDocument/2006/relationships/font" Target="fonts/font7.fntdata"/><Relationship Id="rId73" Type="http://schemas.openxmlformats.org/officeDocument/2006/relationships/font" Target="fonts/font15.fntdata"/><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6.fntdata"/><Relationship Id="rId69" Type="http://schemas.openxmlformats.org/officeDocument/2006/relationships/font" Target="fonts/font11.fntdata"/><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4.fntdata"/><Relationship Id="rId70" Type="http://schemas.openxmlformats.org/officeDocument/2006/relationships/font" Target="fonts/font12.fntdata"/><Relationship Id="rId75"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543A0E-A626-4E90-A582-31DD4011F4E3}"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s-VE"/>
        </a:p>
      </dgm:t>
    </dgm:pt>
    <dgm:pt modelId="{B3212993-2DDB-4F27-B3F8-2C084943631E}">
      <dgm:prSet phldrT="[Texto]"/>
      <dgm:spPr/>
      <dgm:t>
        <a:bodyPr/>
        <a:lstStyle/>
        <a:p>
          <a:r>
            <a:rPr lang="es-VE" dirty="0" smtClean="0"/>
            <a:t>Participantes </a:t>
          </a:r>
          <a:r>
            <a:rPr lang="en-US" dirty="0" smtClean="0"/>
            <a:t>&gt;</a:t>
          </a:r>
          <a:r>
            <a:rPr lang="es-VE" dirty="0" smtClean="0"/>
            <a:t> 30 centros</a:t>
          </a:r>
          <a:endParaRPr lang="es-VE" dirty="0"/>
        </a:p>
      </dgm:t>
    </dgm:pt>
    <dgm:pt modelId="{04EF1BB5-5C54-44D8-AA6D-63993CD88C8E}" type="parTrans" cxnId="{00F97E5A-C6C1-4ED1-B3A5-EB6027A366E4}">
      <dgm:prSet/>
      <dgm:spPr/>
      <dgm:t>
        <a:bodyPr/>
        <a:lstStyle/>
        <a:p>
          <a:endParaRPr lang="es-VE"/>
        </a:p>
      </dgm:t>
    </dgm:pt>
    <dgm:pt modelId="{BB36CCD2-B36F-4096-8A7D-43EF2C5CB91C}" type="sibTrans" cxnId="{00F97E5A-C6C1-4ED1-B3A5-EB6027A366E4}">
      <dgm:prSet/>
      <dgm:spPr/>
      <dgm:t>
        <a:bodyPr/>
        <a:lstStyle/>
        <a:p>
          <a:endParaRPr lang="es-VE"/>
        </a:p>
      </dgm:t>
    </dgm:pt>
    <dgm:pt modelId="{E9770674-CD5F-4E12-9A4F-168A59C3DD21}">
      <dgm:prSet phldrT="[Texto]"/>
      <dgm:spPr/>
      <dgm:t>
        <a:bodyPr/>
        <a:lstStyle/>
        <a:p>
          <a:r>
            <a:rPr lang="es-VE" dirty="0" err="1" smtClean="0"/>
            <a:t>Northwestern</a:t>
          </a:r>
          <a:r>
            <a:rPr lang="es-VE" dirty="0" smtClean="0"/>
            <a:t> </a:t>
          </a:r>
          <a:r>
            <a:rPr lang="es-VE" dirty="0" err="1" smtClean="0"/>
            <a:t>University</a:t>
          </a:r>
          <a:r>
            <a:rPr lang="es-VE" dirty="0" smtClean="0"/>
            <a:t>, Evanston y Chicago, Illinois, EEUU.</a:t>
          </a:r>
          <a:endParaRPr lang="es-VE" dirty="0"/>
        </a:p>
      </dgm:t>
    </dgm:pt>
    <dgm:pt modelId="{B5563EAA-5FC1-4225-A947-95CAB38361F1}" type="parTrans" cxnId="{C294C562-7A28-456A-82A3-81565BE5180C}">
      <dgm:prSet/>
      <dgm:spPr/>
      <dgm:t>
        <a:bodyPr/>
        <a:lstStyle/>
        <a:p>
          <a:endParaRPr lang="es-VE"/>
        </a:p>
      </dgm:t>
    </dgm:pt>
    <dgm:pt modelId="{B7E78F4C-24FE-482C-A11C-5F04EDC5A87B}" type="sibTrans" cxnId="{C294C562-7A28-456A-82A3-81565BE5180C}">
      <dgm:prSet/>
      <dgm:spPr/>
      <dgm:t>
        <a:bodyPr/>
        <a:lstStyle/>
        <a:p>
          <a:endParaRPr lang="es-VE"/>
        </a:p>
      </dgm:t>
    </dgm:pt>
    <dgm:pt modelId="{BF1115C8-CB9E-4D43-8706-2418B9FB8C95}">
      <dgm:prSet phldrT="[Texto]"/>
      <dgm:spPr/>
      <dgm:t>
        <a:bodyPr/>
        <a:lstStyle/>
        <a:p>
          <a:r>
            <a:rPr lang="es-VE" dirty="0" smtClean="0"/>
            <a:t>Aprobación</a:t>
          </a:r>
          <a:endParaRPr lang="es-VE" dirty="0"/>
        </a:p>
      </dgm:t>
    </dgm:pt>
    <dgm:pt modelId="{FE40E657-D2A2-469B-994A-B3D745CF0078}" type="parTrans" cxnId="{1366D4F2-36BC-408A-B9DD-77B09686F76A}">
      <dgm:prSet/>
      <dgm:spPr/>
      <dgm:t>
        <a:bodyPr/>
        <a:lstStyle/>
        <a:p>
          <a:endParaRPr lang="es-VE"/>
        </a:p>
      </dgm:t>
    </dgm:pt>
    <dgm:pt modelId="{89A8048B-5E8E-4E9B-84B3-D8B68B15352D}" type="sibTrans" cxnId="{1366D4F2-36BC-408A-B9DD-77B09686F76A}">
      <dgm:prSet/>
      <dgm:spPr/>
      <dgm:t>
        <a:bodyPr/>
        <a:lstStyle/>
        <a:p>
          <a:endParaRPr lang="es-VE"/>
        </a:p>
      </dgm:t>
    </dgm:pt>
    <dgm:pt modelId="{ED973411-9035-46C9-9057-BCF7B993F942}">
      <dgm:prSet phldrT="[Texto]"/>
      <dgm:spPr/>
      <dgm:t>
        <a:bodyPr/>
        <a:lstStyle/>
        <a:p>
          <a:r>
            <a:rPr lang="es-VE" dirty="0" smtClean="0"/>
            <a:t>Junta de revisión médica y ética de cada uno de los centros. </a:t>
          </a:r>
          <a:endParaRPr lang="es-VE" dirty="0"/>
        </a:p>
      </dgm:t>
    </dgm:pt>
    <dgm:pt modelId="{1ADA5888-358F-4399-93B2-6E9E26B6B8D2}" type="parTrans" cxnId="{4ACE6AFE-7E74-40F3-BCB5-39E997133DB0}">
      <dgm:prSet/>
      <dgm:spPr/>
      <dgm:t>
        <a:bodyPr/>
        <a:lstStyle/>
        <a:p>
          <a:endParaRPr lang="es-VE"/>
        </a:p>
      </dgm:t>
    </dgm:pt>
    <dgm:pt modelId="{60EC43DD-22A9-423C-A518-4692DDE7E4A5}" type="sibTrans" cxnId="{4ACE6AFE-7E74-40F3-BCB5-39E997133DB0}">
      <dgm:prSet/>
      <dgm:spPr/>
      <dgm:t>
        <a:bodyPr/>
        <a:lstStyle/>
        <a:p>
          <a:endParaRPr lang="es-VE"/>
        </a:p>
      </dgm:t>
    </dgm:pt>
    <dgm:pt modelId="{BD63EF4D-8018-4D6C-B976-BCD44BE48C06}">
      <dgm:prSet phldrT="[Texto]"/>
      <dgm:spPr/>
      <dgm:t>
        <a:bodyPr/>
        <a:lstStyle/>
        <a:p>
          <a:r>
            <a:rPr lang="es-VE" dirty="0" smtClean="0"/>
            <a:t>Patrocinio:</a:t>
          </a:r>
          <a:endParaRPr lang="es-VE" dirty="0"/>
        </a:p>
      </dgm:t>
    </dgm:pt>
    <dgm:pt modelId="{0C96B854-4C8B-45F2-8590-0C87D3938205}" type="parTrans" cxnId="{9130095F-8DDD-4B0E-B5DE-2F0972AA23EF}">
      <dgm:prSet/>
      <dgm:spPr/>
      <dgm:t>
        <a:bodyPr/>
        <a:lstStyle/>
        <a:p>
          <a:endParaRPr lang="es-VE"/>
        </a:p>
      </dgm:t>
    </dgm:pt>
    <dgm:pt modelId="{380A10BA-D003-4EE4-BDF2-6E48356382EE}" type="sibTrans" cxnId="{9130095F-8DDD-4B0E-B5DE-2F0972AA23EF}">
      <dgm:prSet/>
      <dgm:spPr/>
      <dgm:t>
        <a:bodyPr/>
        <a:lstStyle/>
        <a:p>
          <a:endParaRPr lang="es-VE"/>
        </a:p>
      </dgm:t>
    </dgm:pt>
    <dgm:pt modelId="{E0BB6CF2-D6C6-417E-9085-62D345EF4B18}">
      <dgm:prSet phldrT="[Texto]"/>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VE" dirty="0" smtClean="0"/>
            <a:t>St. </a:t>
          </a:r>
          <a:r>
            <a:rPr lang="es-VE" dirty="0" err="1" smtClean="0"/>
            <a:t>Jude</a:t>
          </a:r>
          <a:r>
            <a:rPr lang="es-VE" dirty="0" smtClean="0"/>
            <a:t> Medical. </a:t>
          </a:r>
        </a:p>
      </dgm:t>
    </dgm:pt>
    <dgm:pt modelId="{467FA5DE-B1C6-4909-BDCD-85F4A954D63F}" type="parTrans" cxnId="{3A80EE59-367F-4599-975A-ABC0FA7CB372}">
      <dgm:prSet/>
      <dgm:spPr/>
      <dgm:t>
        <a:bodyPr/>
        <a:lstStyle/>
        <a:p>
          <a:endParaRPr lang="es-VE"/>
        </a:p>
      </dgm:t>
    </dgm:pt>
    <dgm:pt modelId="{693842B1-ECB5-4904-BA2B-DE7A9C58902E}" type="sibTrans" cxnId="{3A80EE59-367F-4599-975A-ABC0FA7CB372}">
      <dgm:prSet/>
      <dgm:spPr/>
      <dgm:t>
        <a:bodyPr/>
        <a:lstStyle/>
        <a:p>
          <a:endParaRPr lang="es-VE"/>
        </a:p>
      </dgm:t>
    </dgm:pt>
    <dgm:pt modelId="{DEDB7B69-D673-4138-BFE8-DB38325878B4}">
      <dgm:prSet phldrT="[Texto]"/>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VE" dirty="0" smtClean="0"/>
            <a:t>9 de Julio de 1998 hasta 6 de Junio de 2002. </a:t>
          </a:r>
        </a:p>
      </dgm:t>
    </dgm:pt>
    <dgm:pt modelId="{BB19954B-AAE2-478E-A90F-2E2632DE7496}" type="parTrans" cxnId="{5D2BF334-F892-4DEC-B4AE-288CAA612824}">
      <dgm:prSet/>
      <dgm:spPr/>
      <dgm:t>
        <a:bodyPr/>
        <a:lstStyle/>
        <a:p>
          <a:endParaRPr lang="es-VE"/>
        </a:p>
      </dgm:t>
    </dgm:pt>
    <dgm:pt modelId="{2037228B-A20D-4F18-B878-20FC05E090F1}" type="sibTrans" cxnId="{5D2BF334-F892-4DEC-B4AE-288CAA612824}">
      <dgm:prSet/>
      <dgm:spPr/>
      <dgm:t>
        <a:bodyPr/>
        <a:lstStyle/>
        <a:p>
          <a:endParaRPr lang="es-VE"/>
        </a:p>
      </dgm:t>
    </dgm:pt>
    <dgm:pt modelId="{00D14E4B-4CEA-435E-B6F0-A53684ED8AB4}">
      <dgm:prSet phldrT="[Texto]"/>
      <dgm:spPr/>
      <dgm:t>
        <a:bodyPr/>
        <a:lstStyle/>
        <a:p>
          <a:r>
            <a:rPr lang="es-VE" dirty="0" smtClean="0"/>
            <a:t>Tiempo:</a:t>
          </a:r>
          <a:endParaRPr lang="es-VE" dirty="0"/>
        </a:p>
      </dgm:t>
    </dgm:pt>
    <dgm:pt modelId="{2A2F301A-9585-4819-80D1-FCF222C4BA32}" type="parTrans" cxnId="{9C18EE3A-BBBC-42AC-ADD7-B77909E50A54}">
      <dgm:prSet/>
      <dgm:spPr/>
      <dgm:t>
        <a:bodyPr/>
        <a:lstStyle/>
        <a:p>
          <a:endParaRPr lang="es-VE"/>
        </a:p>
      </dgm:t>
    </dgm:pt>
    <dgm:pt modelId="{429C914A-84FB-4442-A88F-8A50BC8CD0A6}" type="sibTrans" cxnId="{9C18EE3A-BBBC-42AC-ADD7-B77909E50A54}">
      <dgm:prSet/>
      <dgm:spPr/>
      <dgm:t>
        <a:bodyPr/>
        <a:lstStyle/>
        <a:p>
          <a:endParaRPr lang="es-VE"/>
        </a:p>
      </dgm:t>
    </dgm:pt>
    <dgm:pt modelId="{7C51ED45-6787-4A2A-A108-4FD0A9AC3BFA}" type="pres">
      <dgm:prSet presAssocID="{6C543A0E-A626-4E90-A582-31DD4011F4E3}" presName="Name0" presStyleCnt="0">
        <dgm:presLayoutVars>
          <dgm:dir/>
          <dgm:animLvl val="lvl"/>
          <dgm:resizeHandles val="exact"/>
        </dgm:presLayoutVars>
      </dgm:prSet>
      <dgm:spPr/>
      <dgm:t>
        <a:bodyPr/>
        <a:lstStyle/>
        <a:p>
          <a:endParaRPr lang="es-VE"/>
        </a:p>
      </dgm:t>
    </dgm:pt>
    <dgm:pt modelId="{F99F6C69-5581-490B-9DB1-79FF076A444E}" type="pres">
      <dgm:prSet presAssocID="{B3212993-2DDB-4F27-B3F8-2C084943631E}" presName="linNode" presStyleCnt="0"/>
      <dgm:spPr/>
    </dgm:pt>
    <dgm:pt modelId="{5A1D136C-E4FC-421A-B3D2-71FE4681B570}" type="pres">
      <dgm:prSet presAssocID="{B3212993-2DDB-4F27-B3F8-2C084943631E}" presName="parentText" presStyleLbl="node1" presStyleIdx="0" presStyleCnt="4">
        <dgm:presLayoutVars>
          <dgm:chMax val="1"/>
          <dgm:bulletEnabled val="1"/>
        </dgm:presLayoutVars>
      </dgm:prSet>
      <dgm:spPr/>
      <dgm:t>
        <a:bodyPr/>
        <a:lstStyle/>
        <a:p>
          <a:endParaRPr lang="es-VE"/>
        </a:p>
      </dgm:t>
    </dgm:pt>
    <dgm:pt modelId="{E12DF455-03CB-4EBD-99B9-DA454036A7F5}" type="pres">
      <dgm:prSet presAssocID="{B3212993-2DDB-4F27-B3F8-2C084943631E}" presName="descendantText" presStyleLbl="alignAccFollowNode1" presStyleIdx="0" presStyleCnt="4">
        <dgm:presLayoutVars>
          <dgm:bulletEnabled val="1"/>
        </dgm:presLayoutVars>
      </dgm:prSet>
      <dgm:spPr/>
      <dgm:t>
        <a:bodyPr/>
        <a:lstStyle/>
        <a:p>
          <a:endParaRPr lang="es-VE"/>
        </a:p>
      </dgm:t>
    </dgm:pt>
    <dgm:pt modelId="{00CFCCF3-C6F9-4FD9-9360-E5F34564F762}" type="pres">
      <dgm:prSet presAssocID="{BB36CCD2-B36F-4096-8A7D-43EF2C5CB91C}" presName="sp" presStyleCnt="0"/>
      <dgm:spPr/>
    </dgm:pt>
    <dgm:pt modelId="{3AD14235-F93E-41A3-A414-EA556CABA147}" type="pres">
      <dgm:prSet presAssocID="{BF1115C8-CB9E-4D43-8706-2418B9FB8C95}" presName="linNode" presStyleCnt="0"/>
      <dgm:spPr/>
    </dgm:pt>
    <dgm:pt modelId="{E585A705-5EB9-44C5-B914-7DD58C12616D}" type="pres">
      <dgm:prSet presAssocID="{BF1115C8-CB9E-4D43-8706-2418B9FB8C95}" presName="parentText" presStyleLbl="node1" presStyleIdx="1" presStyleCnt="4">
        <dgm:presLayoutVars>
          <dgm:chMax val="1"/>
          <dgm:bulletEnabled val="1"/>
        </dgm:presLayoutVars>
      </dgm:prSet>
      <dgm:spPr/>
      <dgm:t>
        <a:bodyPr/>
        <a:lstStyle/>
        <a:p>
          <a:endParaRPr lang="es-VE"/>
        </a:p>
      </dgm:t>
    </dgm:pt>
    <dgm:pt modelId="{2B6DD7E5-FD8B-410F-9E25-01A64676B584}" type="pres">
      <dgm:prSet presAssocID="{BF1115C8-CB9E-4D43-8706-2418B9FB8C95}" presName="descendantText" presStyleLbl="alignAccFollowNode1" presStyleIdx="1" presStyleCnt="4">
        <dgm:presLayoutVars>
          <dgm:bulletEnabled val="1"/>
        </dgm:presLayoutVars>
      </dgm:prSet>
      <dgm:spPr/>
      <dgm:t>
        <a:bodyPr/>
        <a:lstStyle/>
        <a:p>
          <a:endParaRPr lang="es-VE"/>
        </a:p>
      </dgm:t>
    </dgm:pt>
    <dgm:pt modelId="{C2BA58D9-C130-48B1-9CD0-FAB8695BDADB}" type="pres">
      <dgm:prSet presAssocID="{89A8048B-5E8E-4E9B-84B3-D8B68B15352D}" presName="sp" presStyleCnt="0"/>
      <dgm:spPr/>
    </dgm:pt>
    <dgm:pt modelId="{4625977C-4EF7-48F4-BD3A-DBF298E3BA6F}" type="pres">
      <dgm:prSet presAssocID="{BD63EF4D-8018-4D6C-B976-BCD44BE48C06}" presName="linNode" presStyleCnt="0"/>
      <dgm:spPr/>
    </dgm:pt>
    <dgm:pt modelId="{FD7C755F-3443-418D-AC38-7A63790B504A}" type="pres">
      <dgm:prSet presAssocID="{BD63EF4D-8018-4D6C-B976-BCD44BE48C06}" presName="parentText" presStyleLbl="node1" presStyleIdx="2" presStyleCnt="4">
        <dgm:presLayoutVars>
          <dgm:chMax val="1"/>
          <dgm:bulletEnabled val="1"/>
        </dgm:presLayoutVars>
      </dgm:prSet>
      <dgm:spPr/>
      <dgm:t>
        <a:bodyPr/>
        <a:lstStyle/>
        <a:p>
          <a:endParaRPr lang="es-VE"/>
        </a:p>
      </dgm:t>
    </dgm:pt>
    <dgm:pt modelId="{3371F757-E66A-4BC9-877C-52A6A704E818}" type="pres">
      <dgm:prSet presAssocID="{BD63EF4D-8018-4D6C-B976-BCD44BE48C06}" presName="descendantText" presStyleLbl="alignAccFollowNode1" presStyleIdx="2" presStyleCnt="4">
        <dgm:presLayoutVars>
          <dgm:bulletEnabled val="1"/>
        </dgm:presLayoutVars>
      </dgm:prSet>
      <dgm:spPr/>
      <dgm:t>
        <a:bodyPr/>
        <a:lstStyle/>
        <a:p>
          <a:endParaRPr lang="es-VE"/>
        </a:p>
      </dgm:t>
    </dgm:pt>
    <dgm:pt modelId="{B162F5E3-6427-406B-AEB4-49CD0FECFE6A}" type="pres">
      <dgm:prSet presAssocID="{380A10BA-D003-4EE4-BDF2-6E48356382EE}" presName="sp" presStyleCnt="0"/>
      <dgm:spPr/>
    </dgm:pt>
    <dgm:pt modelId="{B83F995C-48FD-4D4E-BDA3-A5A69C52DA47}" type="pres">
      <dgm:prSet presAssocID="{00D14E4B-4CEA-435E-B6F0-A53684ED8AB4}" presName="linNode" presStyleCnt="0"/>
      <dgm:spPr/>
    </dgm:pt>
    <dgm:pt modelId="{E61D5530-0998-474E-BACE-0859732C6DF8}" type="pres">
      <dgm:prSet presAssocID="{00D14E4B-4CEA-435E-B6F0-A53684ED8AB4}" presName="parentText" presStyleLbl="node1" presStyleIdx="3" presStyleCnt="4">
        <dgm:presLayoutVars>
          <dgm:chMax val="1"/>
          <dgm:bulletEnabled val="1"/>
        </dgm:presLayoutVars>
      </dgm:prSet>
      <dgm:spPr/>
      <dgm:t>
        <a:bodyPr/>
        <a:lstStyle/>
        <a:p>
          <a:endParaRPr lang="es-VE"/>
        </a:p>
      </dgm:t>
    </dgm:pt>
    <dgm:pt modelId="{5B6760A4-46B0-4ED5-9F26-2599F1F6E10F}" type="pres">
      <dgm:prSet presAssocID="{00D14E4B-4CEA-435E-B6F0-A53684ED8AB4}" presName="descendantText" presStyleLbl="alignAccFollowNode1" presStyleIdx="3" presStyleCnt="4">
        <dgm:presLayoutVars>
          <dgm:bulletEnabled val="1"/>
        </dgm:presLayoutVars>
      </dgm:prSet>
      <dgm:spPr/>
      <dgm:t>
        <a:bodyPr/>
        <a:lstStyle/>
        <a:p>
          <a:endParaRPr lang="es-VE"/>
        </a:p>
      </dgm:t>
    </dgm:pt>
  </dgm:ptLst>
  <dgm:cxnLst>
    <dgm:cxn modelId="{8F25D32A-6F93-4685-B595-0E0A5E60F07B}" type="presOf" srcId="{B3212993-2DDB-4F27-B3F8-2C084943631E}" destId="{5A1D136C-E4FC-421A-B3D2-71FE4681B570}" srcOrd="0" destOrd="0" presId="urn:microsoft.com/office/officeart/2005/8/layout/vList5"/>
    <dgm:cxn modelId="{A7D814D4-9679-4558-B77F-5FD9A4E686DD}" type="presOf" srcId="{E0BB6CF2-D6C6-417E-9085-62D345EF4B18}" destId="{3371F757-E66A-4BC9-877C-52A6A704E818}" srcOrd="0" destOrd="0" presId="urn:microsoft.com/office/officeart/2005/8/layout/vList5"/>
    <dgm:cxn modelId="{3A80EE59-367F-4599-975A-ABC0FA7CB372}" srcId="{BD63EF4D-8018-4D6C-B976-BCD44BE48C06}" destId="{E0BB6CF2-D6C6-417E-9085-62D345EF4B18}" srcOrd="0" destOrd="0" parTransId="{467FA5DE-B1C6-4909-BDCD-85F4A954D63F}" sibTransId="{693842B1-ECB5-4904-BA2B-DE7A9C58902E}"/>
    <dgm:cxn modelId="{B05B1613-5D4E-4470-8498-5B157A27F444}" type="presOf" srcId="{BD63EF4D-8018-4D6C-B976-BCD44BE48C06}" destId="{FD7C755F-3443-418D-AC38-7A63790B504A}" srcOrd="0" destOrd="0" presId="urn:microsoft.com/office/officeart/2005/8/layout/vList5"/>
    <dgm:cxn modelId="{9130095F-8DDD-4B0E-B5DE-2F0972AA23EF}" srcId="{6C543A0E-A626-4E90-A582-31DD4011F4E3}" destId="{BD63EF4D-8018-4D6C-B976-BCD44BE48C06}" srcOrd="2" destOrd="0" parTransId="{0C96B854-4C8B-45F2-8590-0C87D3938205}" sibTransId="{380A10BA-D003-4EE4-BDF2-6E48356382EE}"/>
    <dgm:cxn modelId="{A9556820-7BBF-42D1-AF97-F59A63A0D368}" type="presOf" srcId="{00D14E4B-4CEA-435E-B6F0-A53684ED8AB4}" destId="{E61D5530-0998-474E-BACE-0859732C6DF8}" srcOrd="0" destOrd="0" presId="urn:microsoft.com/office/officeart/2005/8/layout/vList5"/>
    <dgm:cxn modelId="{5301355E-3B45-4F3F-B5A7-155C676A293F}" type="presOf" srcId="{DEDB7B69-D673-4138-BFE8-DB38325878B4}" destId="{5B6760A4-46B0-4ED5-9F26-2599F1F6E10F}" srcOrd="0" destOrd="0" presId="urn:microsoft.com/office/officeart/2005/8/layout/vList5"/>
    <dgm:cxn modelId="{4ACE6AFE-7E74-40F3-BCB5-39E997133DB0}" srcId="{BF1115C8-CB9E-4D43-8706-2418B9FB8C95}" destId="{ED973411-9035-46C9-9057-BCF7B993F942}" srcOrd="0" destOrd="0" parTransId="{1ADA5888-358F-4399-93B2-6E9E26B6B8D2}" sibTransId="{60EC43DD-22A9-423C-A518-4692DDE7E4A5}"/>
    <dgm:cxn modelId="{00F97E5A-C6C1-4ED1-B3A5-EB6027A366E4}" srcId="{6C543A0E-A626-4E90-A582-31DD4011F4E3}" destId="{B3212993-2DDB-4F27-B3F8-2C084943631E}" srcOrd="0" destOrd="0" parTransId="{04EF1BB5-5C54-44D8-AA6D-63993CD88C8E}" sibTransId="{BB36CCD2-B36F-4096-8A7D-43EF2C5CB91C}"/>
    <dgm:cxn modelId="{6184190E-BA8D-4E77-B62C-03CCEC4CA193}" type="presOf" srcId="{6C543A0E-A626-4E90-A582-31DD4011F4E3}" destId="{7C51ED45-6787-4A2A-A108-4FD0A9AC3BFA}" srcOrd="0" destOrd="0" presId="urn:microsoft.com/office/officeart/2005/8/layout/vList5"/>
    <dgm:cxn modelId="{9C18EE3A-BBBC-42AC-ADD7-B77909E50A54}" srcId="{6C543A0E-A626-4E90-A582-31DD4011F4E3}" destId="{00D14E4B-4CEA-435E-B6F0-A53684ED8AB4}" srcOrd="3" destOrd="0" parTransId="{2A2F301A-9585-4819-80D1-FCF222C4BA32}" sibTransId="{429C914A-84FB-4442-A88F-8A50BC8CD0A6}"/>
    <dgm:cxn modelId="{5D2BF334-F892-4DEC-B4AE-288CAA612824}" srcId="{00D14E4B-4CEA-435E-B6F0-A53684ED8AB4}" destId="{DEDB7B69-D673-4138-BFE8-DB38325878B4}" srcOrd="0" destOrd="0" parTransId="{BB19954B-AAE2-478E-A90F-2E2632DE7496}" sibTransId="{2037228B-A20D-4F18-B878-20FC05E090F1}"/>
    <dgm:cxn modelId="{1366D4F2-36BC-408A-B9DD-77B09686F76A}" srcId="{6C543A0E-A626-4E90-A582-31DD4011F4E3}" destId="{BF1115C8-CB9E-4D43-8706-2418B9FB8C95}" srcOrd="1" destOrd="0" parTransId="{FE40E657-D2A2-469B-994A-B3D745CF0078}" sibTransId="{89A8048B-5E8E-4E9B-84B3-D8B68B15352D}"/>
    <dgm:cxn modelId="{A6C2D89B-41B1-4C32-AA03-9D6395D0A36E}" type="presOf" srcId="{ED973411-9035-46C9-9057-BCF7B993F942}" destId="{2B6DD7E5-FD8B-410F-9E25-01A64676B584}" srcOrd="0" destOrd="0" presId="urn:microsoft.com/office/officeart/2005/8/layout/vList5"/>
    <dgm:cxn modelId="{341D5A27-151F-4F8E-8A99-0BB40A5B3A43}" type="presOf" srcId="{BF1115C8-CB9E-4D43-8706-2418B9FB8C95}" destId="{E585A705-5EB9-44C5-B914-7DD58C12616D}" srcOrd="0" destOrd="0" presId="urn:microsoft.com/office/officeart/2005/8/layout/vList5"/>
    <dgm:cxn modelId="{C294C562-7A28-456A-82A3-81565BE5180C}" srcId="{B3212993-2DDB-4F27-B3F8-2C084943631E}" destId="{E9770674-CD5F-4E12-9A4F-168A59C3DD21}" srcOrd="0" destOrd="0" parTransId="{B5563EAA-5FC1-4225-A947-95CAB38361F1}" sibTransId="{B7E78F4C-24FE-482C-A11C-5F04EDC5A87B}"/>
    <dgm:cxn modelId="{F326D845-AD89-4E38-9319-22037DBD1B35}" type="presOf" srcId="{E9770674-CD5F-4E12-9A4F-168A59C3DD21}" destId="{E12DF455-03CB-4EBD-99B9-DA454036A7F5}" srcOrd="0" destOrd="0" presId="urn:microsoft.com/office/officeart/2005/8/layout/vList5"/>
    <dgm:cxn modelId="{69E91EE6-645B-4C72-BBD1-62F896564684}" type="presParOf" srcId="{7C51ED45-6787-4A2A-A108-4FD0A9AC3BFA}" destId="{F99F6C69-5581-490B-9DB1-79FF076A444E}" srcOrd="0" destOrd="0" presId="urn:microsoft.com/office/officeart/2005/8/layout/vList5"/>
    <dgm:cxn modelId="{71F8481C-C93A-4739-AF62-C9FDFC3607B7}" type="presParOf" srcId="{F99F6C69-5581-490B-9DB1-79FF076A444E}" destId="{5A1D136C-E4FC-421A-B3D2-71FE4681B570}" srcOrd="0" destOrd="0" presId="urn:microsoft.com/office/officeart/2005/8/layout/vList5"/>
    <dgm:cxn modelId="{7AA3EF08-376C-465F-9581-C5CFDB87990D}" type="presParOf" srcId="{F99F6C69-5581-490B-9DB1-79FF076A444E}" destId="{E12DF455-03CB-4EBD-99B9-DA454036A7F5}" srcOrd="1" destOrd="0" presId="urn:microsoft.com/office/officeart/2005/8/layout/vList5"/>
    <dgm:cxn modelId="{F57947DF-7AD9-4B6B-AA00-994DA5B617AD}" type="presParOf" srcId="{7C51ED45-6787-4A2A-A108-4FD0A9AC3BFA}" destId="{00CFCCF3-C6F9-4FD9-9360-E5F34564F762}" srcOrd="1" destOrd="0" presId="urn:microsoft.com/office/officeart/2005/8/layout/vList5"/>
    <dgm:cxn modelId="{3DCD7643-489A-463E-9C88-47FE09BDF32D}" type="presParOf" srcId="{7C51ED45-6787-4A2A-A108-4FD0A9AC3BFA}" destId="{3AD14235-F93E-41A3-A414-EA556CABA147}" srcOrd="2" destOrd="0" presId="urn:microsoft.com/office/officeart/2005/8/layout/vList5"/>
    <dgm:cxn modelId="{E91C6AD8-8A12-4ACB-8EBF-9C9BF2C70D86}" type="presParOf" srcId="{3AD14235-F93E-41A3-A414-EA556CABA147}" destId="{E585A705-5EB9-44C5-B914-7DD58C12616D}" srcOrd="0" destOrd="0" presId="urn:microsoft.com/office/officeart/2005/8/layout/vList5"/>
    <dgm:cxn modelId="{2ED34652-9964-4FDD-B2A6-CEDCEA13F808}" type="presParOf" srcId="{3AD14235-F93E-41A3-A414-EA556CABA147}" destId="{2B6DD7E5-FD8B-410F-9E25-01A64676B584}" srcOrd="1" destOrd="0" presId="urn:microsoft.com/office/officeart/2005/8/layout/vList5"/>
    <dgm:cxn modelId="{041063C8-B2E0-4DE3-B702-55D14AF7C105}" type="presParOf" srcId="{7C51ED45-6787-4A2A-A108-4FD0A9AC3BFA}" destId="{C2BA58D9-C130-48B1-9CD0-FAB8695BDADB}" srcOrd="3" destOrd="0" presId="urn:microsoft.com/office/officeart/2005/8/layout/vList5"/>
    <dgm:cxn modelId="{90900CC4-6753-48C8-85B1-D98F167315D1}" type="presParOf" srcId="{7C51ED45-6787-4A2A-A108-4FD0A9AC3BFA}" destId="{4625977C-4EF7-48F4-BD3A-DBF298E3BA6F}" srcOrd="4" destOrd="0" presId="urn:microsoft.com/office/officeart/2005/8/layout/vList5"/>
    <dgm:cxn modelId="{ED10246E-EE15-42BC-A56E-5C5EAF9768E5}" type="presParOf" srcId="{4625977C-4EF7-48F4-BD3A-DBF298E3BA6F}" destId="{FD7C755F-3443-418D-AC38-7A63790B504A}" srcOrd="0" destOrd="0" presId="urn:microsoft.com/office/officeart/2005/8/layout/vList5"/>
    <dgm:cxn modelId="{9A979360-D1A4-4AF8-A4D6-A9FCCC1FF41C}" type="presParOf" srcId="{4625977C-4EF7-48F4-BD3A-DBF298E3BA6F}" destId="{3371F757-E66A-4BC9-877C-52A6A704E818}" srcOrd="1" destOrd="0" presId="urn:microsoft.com/office/officeart/2005/8/layout/vList5"/>
    <dgm:cxn modelId="{6A7A40F2-A7EC-4BB5-9279-6A1044C038CA}" type="presParOf" srcId="{7C51ED45-6787-4A2A-A108-4FD0A9AC3BFA}" destId="{B162F5E3-6427-406B-AEB4-49CD0FECFE6A}" srcOrd="5" destOrd="0" presId="urn:microsoft.com/office/officeart/2005/8/layout/vList5"/>
    <dgm:cxn modelId="{EFCF8999-63FE-4BC6-904E-164D7B464B05}" type="presParOf" srcId="{7C51ED45-6787-4A2A-A108-4FD0A9AC3BFA}" destId="{B83F995C-48FD-4D4E-BDA3-A5A69C52DA47}" srcOrd="6" destOrd="0" presId="urn:microsoft.com/office/officeart/2005/8/layout/vList5"/>
    <dgm:cxn modelId="{1202532A-B055-48BA-8428-D7153D05C2EF}" type="presParOf" srcId="{B83F995C-48FD-4D4E-BDA3-A5A69C52DA47}" destId="{E61D5530-0998-474E-BACE-0859732C6DF8}" srcOrd="0" destOrd="0" presId="urn:microsoft.com/office/officeart/2005/8/layout/vList5"/>
    <dgm:cxn modelId="{EBC40396-79B7-4409-A820-A70928E6CFBF}" type="presParOf" srcId="{B83F995C-48FD-4D4E-BDA3-A5A69C52DA47}" destId="{5B6760A4-46B0-4ED5-9F26-2599F1F6E10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7CB841-FFC4-4293-B78E-8E174C3FD9DD}" type="doc">
      <dgm:prSet loTypeId="urn:microsoft.com/office/officeart/2005/8/layout/vList2" loCatId="list" qsTypeId="urn:microsoft.com/office/officeart/2005/8/quickstyle/3d4" qsCatId="3D" csTypeId="urn:microsoft.com/office/officeart/2005/8/colors/colorful3" csCatId="colorful" phldr="1"/>
      <dgm:spPr/>
      <dgm:t>
        <a:bodyPr/>
        <a:lstStyle/>
        <a:p>
          <a:endParaRPr lang="es-VE"/>
        </a:p>
      </dgm:t>
    </dgm:pt>
    <dgm:pt modelId="{FF6FD45E-6459-4393-88CF-F7336178A174}">
      <dgm:prSet phldrT="[Texto]" custT="1"/>
      <dgm:spPr/>
      <dgm:t>
        <a:bodyPr/>
        <a:lstStyle/>
        <a:p>
          <a:r>
            <a:rPr lang="es-VE" sz="2500" b="1" dirty="0" smtClean="0">
              <a:solidFill>
                <a:schemeClr val="tx1">
                  <a:lumMod val="95000"/>
                  <a:lumOff val="5000"/>
                </a:schemeClr>
              </a:solidFill>
            </a:rPr>
            <a:t>Muestra esperada:</a:t>
          </a:r>
          <a:endParaRPr lang="es-VE" sz="2500" b="1" dirty="0">
            <a:solidFill>
              <a:schemeClr val="tx1">
                <a:lumMod val="95000"/>
                <a:lumOff val="5000"/>
              </a:schemeClr>
            </a:solidFill>
          </a:endParaRPr>
        </a:p>
      </dgm:t>
    </dgm:pt>
    <dgm:pt modelId="{01FAD5C5-938A-49F8-B2C7-8CD6512BD6D4}" type="parTrans" cxnId="{6638FF8F-5B1E-4C0D-ABF4-FDC468000B27}">
      <dgm:prSet/>
      <dgm:spPr/>
      <dgm:t>
        <a:bodyPr/>
        <a:lstStyle/>
        <a:p>
          <a:endParaRPr lang="es-VE"/>
        </a:p>
      </dgm:t>
    </dgm:pt>
    <dgm:pt modelId="{2FDF9996-9575-4184-952C-CF37790ACD3A}" type="sibTrans" cxnId="{6638FF8F-5B1E-4C0D-ABF4-FDC468000B27}">
      <dgm:prSet/>
      <dgm:spPr/>
      <dgm:t>
        <a:bodyPr/>
        <a:lstStyle/>
        <a:p>
          <a:endParaRPr lang="es-VE"/>
        </a:p>
      </dgm:t>
    </dgm:pt>
    <dgm:pt modelId="{7ED00899-3DC9-4C2B-9EDF-0BAF8897D7C5}">
      <dgm:prSet phldrT="[Texto]" custT="1"/>
      <dgm:spPr/>
      <dgm:t>
        <a:bodyPr/>
        <a:lstStyle/>
        <a:p>
          <a:r>
            <a:rPr lang="es-VE" sz="2200" b="1" dirty="0" smtClean="0">
              <a:solidFill>
                <a:srgbClr val="FF0000"/>
              </a:solidFill>
            </a:rPr>
            <a:t>458 pacientes </a:t>
          </a:r>
          <a:r>
            <a:rPr lang="es-VE" sz="2200" dirty="0" smtClean="0"/>
            <a:t>(229 en cada grupo).</a:t>
          </a:r>
          <a:endParaRPr lang="es-VE" sz="2200" dirty="0"/>
        </a:p>
      </dgm:t>
    </dgm:pt>
    <dgm:pt modelId="{463265A3-46ED-4434-BF4D-DFCE05E79A05}" type="parTrans" cxnId="{3F528F40-329D-425A-BE4F-455749D0C0D0}">
      <dgm:prSet/>
      <dgm:spPr/>
      <dgm:t>
        <a:bodyPr/>
        <a:lstStyle/>
        <a:p>
          <a:endParaRPr lang="es-VE"/>
        </a:p>
      </dgm:t>
    </dgm:pt>
    <dgm:pt modelId="{48A4B8F7-CF9E-4061-943D-8594B8069D9D}" type="sibTrans" cxnId="{3F528F40-329D-425A-BE4F-455749D0C0D0}">
      <dgm:prSet/>
      <dgm:spPr/>
      <dgm:t>
        <a:bodyPr/>
        <a:lstStyle/>
        <a:p>
          <a:endParaRPr lang="es-VE"/>
        </a:p>
      </dgm:t>
    </dgm:pt>
    <dgm:pt modelId="{4A0BECEA-8F1B-4C97-918E-B8D6FD4ABF60}">
      <dgm:prSet phldrT="[Texto]" custT="1"/>
      <dgm:spPr/>
      <dgm:t>
        <a:bodyPr/>
        <a:lstStyle/>
        <a:p>
          <a:r>
            <a:rPr lang="es-VE" sz="2500" b="1" dirty="0" smtClean="0">
              <a:solidFill>
                <a:schemeClr val="tx1">
                  <a:lumMod val="95000"/>
                  <a:lumOff val="5000"/>
                </a:schemeClr>
              </a:solidFill>
            </a:rPr>
            <a:t>Tasa de mortalidad asumida a los 2 años: </a:t>
          </a:r>
          <a:r>
            <a:rPr lang="es-VE" sz="2500" b="1" u="sng" dirty="0" smtClean="0">
              <a:solidFill>
                <a:schemeClr val="tx1">
                  <a:lumMod val="95000"/>
                  <a:lumOff val="5000"/>
                </a:schemeClr>
              </a:solidFill>
            </a:rPr>
            <a:t>68 muertes</a:t>
          </a:r>
          <a:r>
            <a:rPr lang="es-VE" sz="2500" b="1" dirty="0" smtClean="0">
              <a:solidFill>
                <a:schemeClr val="tx1">
                  <a:lumMod val="95000"/>
                  <a:lumOff val="5000"/>
                </a:schemeClr>
              </a:solidFill>
            </a:rPr>
            <a:t>.</a:t>
          </a:r>
          <a:endParaRPr lang="es-VE" sz="2500" b="1" dirty="0">
            <a:solidFill>
              <a:schemeClr val="tx1">
                <a:lumMod val="95000"/>
                <a:lumOff val="5000"/>
              </a:schemeClr>
            </a:solidFill>
          </a:endParaRPr>
        </a:p>
      </dgm:t>
    </dgm:pt>
    <dgm:pt modelId="{7EB138B0-44FC-4117-8B09-F9C36329BB83}" type="parTrans" cxnId="{FBC30FDD-F704-457C-AD93-680A2678B6E0}">
      <dgm:prSet/>
      <dgm:spPr/>
      <dgm:t>
        <a:bodyPr/>
        <a:lstStyle/>
        <a:p>
          <a:endParaRPr lang="es-VE"/>
        </a:p>
      </dgm:t>
    </dgm:pt>
    <dgm:pt modelId="{519FB73C-A5D5-4C0F-9175-3D35D3CCAE1E}" type="sibTrans" cxnId="{FBC30FDD-F704-457C-AD93-680A2678B6E0}">
      <dgm:prSet/>
      <dgm:spPr/>
      <dgm:t>
        <a:bodyPr/>
        <a:lstStyle/>
        <a:p>
          <a:endParaRPr lang="es-VE"/>
        </a:p>
      </dgm:t>
    </dgm:pt>
    <dgm:pt modelId="{03E2D432-03E9-472D-9885-4E5135A3F1FA}">
      <dgm:prSet phldrT="[Texto]" custT="1"/>
      <dgm:spPr/>
      <dgm:t>
        <a:bodyPr/>
        <a:lstStyle/>
        <a:p>
          <a:r>
            <a:rPr lang="es-VE" sz="2500" b="1" dirty="0" smtClean="0">
              <a:solidFill>
                <a:schemeClr val="tx1">
                  <a:lumMod val="95000"/>
                  <a:lumOff val="5000"/>
                </a:schemeClr>
              </a:solidFill>
            </a:rPr>
            <a:t>Nivel de significancia: 0,041. </a:t>
          </a:r>
          <a:endParaRPr lang="es-VE" sz="2500" b="1" dirty="0">
            <a:solidFill>
              <a:schemeClr val="tx1">
                <a:lumMod val="95000"/>
                <a:lumOff val="5000"/>
              </a:schemeClr>
            </a:solidFill>
          </a:endParaRPr>
        </a:p>
      </dgm:t>
    </dgm:pt>
    <dgm:pt modelId="{B56EB90F-CDD0-4A1F-83FE-AC0886914B56}" type="parTrans" cxnId="{D63A43EE-4008-47D8-A030-D5F3A3003034}">
      <dgm:prSet/>
      <dgm:spPr/>
      <dgm:t>
        <a:bodyPr/>
        <a:lstStyle/>
        <a:p>
          <a:endParaRPr lang="es-VE"/>
        </a:p>
      </dgm:t>
    </dgm:pt>
    <dgm:pt modelId="{57F3E9DD-65FB-428A-8E61-03F5A0A397EA}" type="sibTrans" cxnId="{D63A43EE-4008-47D8-A030-D5F3A3003034}">
      <dgm:prSet/>
      <dgm:spPr/>
      <dgm:t>
        <a:bodyPr/>
        <a:lstStyle/>
        <a:p>
          <a:endParaRPr lang="es-VE"/>
        </a:p>
      </dgm:t>
    </dgm:pt>
    <dgm:pt modelId="{E36A9A33-49CE-451C-9CBD-C265BA0AEE2E}">
      <dgm:prSet phldrT="[Texto]" custT="1"/>
      <dgm:spPr/>
      <dgm:t>
        <a:bodyPr/>
        <a:lstStyle/>
        <a:p>
          <a:r>
            <a:rPr lang="es-VE" sz="2500" b="1" dirty="0" smtClean="0">
              <a:solidFill>
                <a:schemeClr val="tx1">
                  <a:lumMod val="95000"/>
                  <a:lumOff val="5000"/>
                </a:schemeClr>
              </a:solidFill>
            </a:rPr>
            <a:t>Poder estadístico: 85%. </a:t>
          </a:r>
          <a:endParaRPr lang="es-VE" sz="2500" b="1" dirty="0">
            <a:solidFill>
              <a:schemeClr val="tx1">
                <a:lumMod val="95000"/>
                <a:lumOff val="5000"/>
              </a:schemeClr>
            </a:solidFill>
          </a:endParaRPr>
        </a:p>
      </dgm:t>
    </dgm:pt>
    <dgm:pt modelId="{6B637AA2-5C64-454D-8047-C21BFA77DE2A}" type="parTrans" cxnId="{51E405A6-61CC-4C08-940E-ECF01BB63918}">
      <dgm:prSet/>
      <dgm:spPr/>
      <dgm:t>
        <a:bodyPr/>
        <a:lstStyle/>
        <a:p>
          <a:endParaRPr lang="es-VE"/>
        </a:p>
      </dgm:t>
    </dgm:pt>
    <dgm:pt modelId="{7EE6E889-9E53-4D02-BC99-157469B481C6}" type="sibTrans" cxnId="{51E405A6-61CC-4C08-940E-ECF01BB63918}">
      <dgm:prSet/>
      <dgm:spPr/>
      <dgm:t>
        <a:bodyPr/>
        <a:lstStyle/>
        <a:p>
          <a:endParaRPr lang="es-VE"/>
        </a:p>
      </dgm:t>
    </dgm:pt>
    <dgm:pt modelId="{5D4538FF-0292-4F2B-ABDD-CFCDB6D0B137}">
      <dgm:prSet phldrT="[Texto]" custT="1"/>
      <dgm:spPr/>
      <dgm:t>
        <a:bodyPr/>
        <a:lstStyle/>
        <a:p>
          <a:r>
            <a:rPr lang="es-VE" sz="2200" b="1" dirty="0" smtClean="0">
              <a:solidFill>
                <a:srgbClr val="FF0000"/>
              </a:solidFill>
            </a:rPr>
            <a:t>15% </a:t>
          </a:r>
          <a:r>
            <a:rPr lang="es-VE" sz="2200" dirty="0" smtClean="0"/>
            <a:t>en pacientes tratados con terapia médica. </a:t>
          </a:r>
          <a:endParaRPr lang="es-VE" sz="2200" dirty="0"/>
        </a:p>
      </dgm:t>
    </dgm:pt>
    <dgm:pt modelId="{F10623D1-19F4-44A2-B6B6-EA78C755EC1F}" type="parTrans" cxnId="{848C4A65-5354-45F5-8CE3-F07054029C91}">
      <dgm:prSet/>
      <dgm:spPr/>
      <dgm:t>
        <a:bodyPr/>
        <a:lstStyle/>
        <a:p>
          <a:endParaRPr lang="es-VE"/>
        </a:p>
      </dgm:t>
    </dgm:pt>
    <dgm:pt modelId="{31BA53F6-7825-41ED-B7DC-29D8AF2C9334}" type="sibTrans" cxnId="{848C4A65-5354-45F5-8CE3-F07054029C91}">
      <dgm:prSet/>
      <dgm:spPr/>
      <dgm:t>
        <a:bodyPr/>
        <a:lstStyle/>
        <a:p>
          <a:endParaRPr lang="es-VE"/>
        </a:p>
      </dgm:t>
    </dgm:pt>
    <dgm:pt modelId="{8ED44A7A-6D09-492E-BF09-B5B3FE09BE11}">
      <dgm:prSet custT="1"/>
      <dgm:spPr/>
      <dgm:t>
        <a:bodyPr/>
        <a:lstStyle/>
        <a:p>
          <a:r>
            <a:rPr lang="es-VE" sz="2200" b="1" dirty="0" smtClean="0">
              <a:solidFill>
                <a:srgbClr val="FF0000"/>
              </a:solidFill>
            </a:rPr>
            <a:t>7,5% </a:t>
          </a:r>
          <a:r>
            <a:rPr lang="es-VE" sz="2200" dirty="0" smtClean="0"/>
            <a:t>en los pacientes tratados con DAI.</a:t>
          </a:r>
          <a:endParaRPr lang="es-VE" sz="2200" dirty="0"/>
        </a:p>
      </dgm:t>
    </dgm:pt>
    <dgm:pt modelId="{989E8DE1-4D37-4CF9-A969-AAAE06CD1158}" type="parTrans" cxnId="{92C6E3D1-D706-4E11-8D2A-747B77C4E11F}">
      <dgm:prSet/>
      <dgm:spPr/>
      <dgm:t>
        <a:bodyPr/>
        <a:lstStyle/>
        <a:p>
          <a:endParaRPr lang="es-VE"/>
        </a:p>
      </dgm:t>
    </dgm:pt>
    <dgm:pt modelId="{295870AB-7120-4DEE-A003-E9356397865B}" type="sibTrans" cxnId="{92C6E3D1-D706-4E11-8D2A-747B77C4E11F}">
      <dgm:prSet/>
      <dgm:spPr/>
      <dgm:t>
        <a:bodyPr/>
        <a:lstStyle/>
        <a:p>
          <a:endParaRPr lang="es-VE"/>
        </a:p>
      </dgm:t>
    </dgm:pt>
    <dgm:pt modelId="{E6A21970-37A7-442E-905A-290F8CEEB789}" type="pres">
      <dgm:prSet presAssocID="{A97CB841-FFC4-4293-B78E-8E174C3FD9DD}" presName="linear" presStyleCnt="0">
        <dgm:presLayoutVars>
          <dgm:animLvl val="lvl"/>
          <dgm:resizeHandles val="exact"/>
        </dgm:presLayoutVars>
      </dgm:prSet>
      <dgm:spPr/>
      <dgm:t>
        <a:bodyPr/>
        <a:lstStyle/>
        <a:p>
          <a:endParaRPr lang="es-VE"/>
        </a:p>
      </dgm:t>
    </dgm:pt>
    <dgm:pt modelId="{44294150-F532-4BE5-B388-A39DE059CED9}" type="pres">
      <dgm:prSet presAssocID="{FF6FD45E-6459-4393-88CF-F7336178A174}" presName="parentText" presStyleLbl="node1" presStyleIdx="0" presStyleCnt="4">
        <dgm:presLayoutVars>
          <dgm:chMax val="0"/>
          <dgm:bulletEnabled val="1"/>
        </dgm:presLayoutVars>
      </dgm:prSet>
      <dgm:spPr/>
      <dgm:t>
        <a:bodyPr/>
        <a:lstStyle/>
        <a:p>
          <a:endParaRPr lang="es-VE"/>
        </a:p>
      </dgm:t>
    </dgm:pt>
    <dgm:pt modelId="{26CB8002-8675-4DC4-AB6B-0DF63BC9387C}" type="pres">
      <dgm:prSet presAssocID="{FF6FD45E-6459-4393-88CF-F7336178A174}" presName="childText" presStyleLbl="revTx" presStyleIdx="0" presStyleCnt="2">
        <dgm:presLayoutVars>
          <dgm:bulletEnabled val="1"/>
        </dgm:presLayoutVars>
      </dgm:prSet>
      <dgm:spPr/>
      <dgm:t>
        <a:bodyPr/>
        <a:lstStyle/>
        <a:p>
          <a:endParaRPr lang="es-VE"/>
        </a:p>
      </dgm:t>
    </dgm:pt>
    <dgm:pt modelId="{2C86280F-7B68-4407-A7A5-5B8B0B0D8FB4}" type="pres">
      <dgm:prSet presAssocID="{4A0BECEA-8F1B-4C97-918E-B8D6FD4ABF60}" presName="parentText" presStyleLbl="node1" presStyleIdx="1" presStyleCnt="4">
        <dgm:presLayoutVars>
          <dgm:chMax val="0"/>
          <dgm:bulletEnabled val="1"/>
        </dgm:presLayoutVars>
      </dgm:prSet>
      <dgm:spPr/>
      <dgm:t>
        <a:bodyPr/>
        <a:lstStyle/>
        <a:p>
          <a:endParaRPr lang="es-VE"/>
        </a:p>
      </dgm:t>
    </dgm:pt>
    <dgm:pt modelId="{EB331B83-D58C-4B19-BE71-447EC28586A6}" type="pres">
      <dgm:prSet presAssocID="{4A0BECEA-8F1B-4C97-918E-B8D6FD4ABF60}" presName="childText" presStyleLbl="revTx" presStyleIdx="1" presStyleCnt="2">
        <dgm:presLayoutVars>
          <dgm:bulletEnabled val="1"/>
        </dgm:presLayoutVars>
      </dgm:prSet>
      <dgm:spPr/>
      <dgm:t>
        <a:bodyPr/>
        <a:lstStyle/>
        <a:p>
          <a:endParaRPr lang="es-VE"/>
        </a:p>
      </dgm:t>
    </dgm:pt>
    <dgm:pt modelId="{17385ECB-97FF-46A1-99A7-9F22C083D4AA}" type="pres">
      <dgm:prSet presAssocID="{E36A9A33-49CE-451C-9CBD-C265BA0AEE2E}" presName="parentText" presStyleLbl="node1" presStyleIdx="2" presStyleCnt="4">
        <dgm:presLayoutVars>
          <dgm:chMax val="0"/>
          <dgm:bulletEnabled val="1"/>
        </dgm:presLayoutVars>
      </dgm:prSet>
      <dgm:spPr/>
      <dgm:t>
        <a:bodyPr/>
        <a:lstStyle/>
        <a:p>
          <a:endParaRPr lang="es-VE"/>
        </a:p>
      </dgm:t>
    </dgm:pt>
    <dgm:pt modelId="{0AE45947-2F40-495E-9183-6A0691E85015}" type="pres">
      <dgm:prSet presAssocID="{7EE6E889-9E53-4D02-BC99-157469B481C6}" presName="spacer" presStyleCnt="0"/>
      <dgm:spPr/>
    </dgm:pt>
    <dgm:pt modelId="{D300F566-0219-46A1-B655-E9E474026940}" type="pres">
      <dgm:prSet presAssocID="{03E2D432-03E9-472D-9885-4E5135A3F1FA}" presName="parentText" presStyleLbl="node1" presStyleIdx="3" presStyleCnt="4">
        <dgm:presLayoutVars>
          <dgm:chMax val="0"/>
          <dgm:bulletEnabled val="1"/>
        </dgm:presLayoutVars>
      </dgm:prSet>
      <dgm:spPr/>
      <dgm:t>
        <a:bodyPr/>
        <a:lstStyle/>
        <a:p>
          <a:endParaRPr lang="es-VE"/>
        </a:p>
      </dgm:t>
    </dgm:pt>
  </dgm:ptLst>
  <dgm:cxnLst>
    <dgm:cxn modelId="{6638FF8F-5B1E-4C0D-ABF4-FDC468000B27}" srcId="{A97CB841-FFC4-4293-B78E-8E174C3FD9DD}" destId="{FF6FD45E-6459-4393-88CF-F7336178A174}" srcOrd="0" destOrd="0" parTransId="{01FAD5C5-938A-49F8-B2C7-8CD6512BD6D4}" sibTransId="{2FDF9996-9575-4184-952C-CF37790ACD3A}"/>
    <dgm:cxn modelId="{AB76B3A8-554B-47BC-B62E-3E8AD8A7C7AE}" type="presOf" srcId="{E36A9A33-49CE-451C-9CBD-C265BA0AEE2E}" destId="{17385ECB-97FF-46A1-99A7-9F22C083D4AA}" srcOrd="0" destOrd="0" presId="urn:microsoft.com/office/officeart/2005/8/layout/vList2"/>
    <dgm:cxn modelId="{D0C5685A-0809-41FC-A466-D4275D672BEF}" type="presOf" srcId="{03E2D432-03E9-472D-9885-4E5135A3F1FA}" destId="{D300F566-0219-46A1-B655-E9E474026940}" srcOrd="0" destOrd="0" presId="urn:microsoft.com/office/officeart/2005/8/layout/vList2"/>
    <dgm:cxn modelId="{5A23E585-C029-4FF3-89B2-901D0EB718E3}" type="presOf" srcId="{4A0BECEA-8F1B-4C97-918E-B8D6FD4ABF60}" destId="{2C86280F-7B68-4407-A7A5-5B8B0B0D8FB4}" srcOrd="0" destOrd="0" presId="urn:microsoft.com/office/officeart/2005/8/layout/vList2"/>
    <dgm:cxn modelId="{FBC30FDD-F704-457C-AD93-680A2678B6E0}" srcId="{A97CB841-FFC4-4293-B78E-8E174C3FD9DD}" destId="{4A0BECEA-8F1B-4C97-918E-B8D6FD4ABF60}" srcOrd="1" destOrd="0" parTransId="{7EB138B0-44FC-4117-8B09-F9C36329BB83}" sibTransId="{519FB73C-A5D5-4C0F-9175-3D35D3CCAE1E}"/>
    <dgm:cxn modelId="{D63A43EE-4008-47D8-A030-D5F3A3003034}" srcId="{A97CB841-FFC4-4293-B78E-8E174C3FD9DD}" destId="{03E2D432-03E9-472D-9885-4E5135A3F1FA}" srcOrd="3" destOrd="0" parTransId="{B56EB90F-CDD0-4A1F-83FE-AC0886914B56}" sibTransId="{57F3E9DD-65FB-428A-8E61-03F5A0A397EA}"/>
    <dgm:cxn modelId="{44A6D9D2-BC73-4DA7-B23B-83684FBF9A86}" type="presOf" srcId="{FF6FD45E-6459-4393-88CF-F7336178A174}" destId="{44294150-F532-4BE5-B388-A39DE059CED9}" srcOrd="0" destOrd="0" presId="urn:microsoft.com/office/officeart/2005/8/layout/vList2"/>
    <dgm:cxn modelId="{1AC6C326-BA8A-4D24-A017-9E7E85BF33B6}" type="presOf" srcId="{7ED00899-3DC9-4C2B-9EDF-0BAF8897D7C5}" destId="{26CB8002-8675-4DC4-AB6B-0DF63BC9387C}" srcOrd="0" destOrd="0" presId="urn:microsoft.com/office/officeart/2005/8/layout/vList2"/>
    <dgm:cxn modelId="{51E405A6-61CC-4C08-940E-ECF01BB63918}" srcId="{A97CB841-FFC4-4293-B78E-8E174C3FD9DD}" destId="{E36A9A33-49CE-451C-9CBD-C265BA0AEE2E}" srcOrd="2" destOrd="0" parTransId="{6B637AA2-5C64-454D-8047-C21BFA77DE2A}" sibTransId="{7EE6E889-9E53-4D02-BC99-157469B481C6}"/>
    <dgm:cxn modelId="{7F9E28C9-1B45-4EBC-8934-A0F4FA4798E8}" type="presOf" srcId="{5D4538FF-0292-4F2B-ABDD-CFCDB6D0B137}" destId="{EB331B83-D58C-4B19-BE71-447EC28586A6}" srcOrd="0" destOrd="0" presId="urn:microsoft.com/office/officeart/2005/8/layout/vList2"/>
    <dgm:cxn modelId="{848C4A65-5354-45F5-8CE3-F07054029C91}" srcId="{4A0BECEA-8F1B-4C97-918E-B8D6FD4ABF60}" destId="{5D4538FF-0292-4F2B-ABDD-CFCDB6D0B137}" srcOrd="0" destOrd="0" parTransId="{F10623D1-19F4-44A2-B6B6-EA78C755EC1F}" sibTransId="{31BA53F6-7825-41ED-B7DC-29D8AF2C9334}"/>
    <dgm:cxn modelId="{3F528F40-329D-425A-BE4F-455749D0C0D0}" srcId="{FF6FD45E-6459-4393-88CF-F7336178A174}" destId="{7ED00899-3DC9-4C2B-9EDF-0BAF8897D7C5}" srcOrd="0" destOrd="0" parTransId="{463265A3-46ED-4434-BF4D-DFCE05E79A05}" sibTransId="{48A4B8F7-CF9E-4061-943D-8594B8069D9D}"/>
    <dgm:cxn modelId="{92C6E3D1-D706-4E11-8D2A-747B77C4E11F}" srcId="{4A0BECEA-8F1B-4C97-918E-B8D6FD4ABF60}" destId="{8ED44A7A-6D09-492E-BF09-B5B3FE09BE11}" srcOrd="1" destOrd="0" parTransId="{989E8DE1-4D37-4CF9-A969-AAAE06CD1158}" sibTransId="{295870AB-7120-4DEE-A003-E9356397865B}"/>
    <dgm:cxn modelId="{1D228F05-4981-4C39-BC8E-D2AA3EF2F6B0}" type="presOf" srcId="{A97CB841-FFC4-4293-B78E-8E174C3FD9DD}" destId="{E6A21970-37A7-442E-905A-290F8CEEB789}" srcOrd="0" destOrd="0" presId="urn:microsoft.com/office/officeart/2005/8/layout/vList2"/>
    <dgm:cxn modelId="{7D92CAEA-2042-4B96-8956-D0A1053EA07F}" type="presOf" srcId="{8ED44A7A-6D09-492E-BF09-B5B3FE09BE11}" destId="{EB331B83-D58C-4B19-BE71-447EC28586A6}" srcOrd="0" destOrd="1" presId="urn:microsoft.com/office/officeart/2005/8/layout/vList2"/>
    <dgm:cxn modelId="{F7E31332-AA67-4500-8709-2C6CDE8C6B0F}" type="presParOf" srcId="{E6A21970-37A7-442E-905A-290F8CEEB789}" destId="{44294150-F532-4BE5-B388-A39DE059CED9}" srcOrd="0" destOrd="0" presId="urn:microsoft.com/office/officeart/2005/8/layout/vList2"/>
    <dgm:cxn modelId="{38BB7D0E-BBE2-491E-87D7-0F3D3CA0682F}" type="presParOf" srcId="{E6A21970-37A7-442E-905A-290F8CEEB789}" destId="{26CB8002-8675-4DC4-AB6B-0DF63BC9387C}" srcOrd="1" destOrd="0" presId="urn:microsoft.com/office/officeart/2005/8/layout/vList2"/>
    <dgm:cxn modelId="{55D23331-2693-4D02-BB9C-90B3077E80D8}" type="presParOf" srcId="{E6A21970-37A7-442E-905A-290F8CEEB789}" destId="{2C86280F-7B68-4407-A7A5-5B8B0B0D8FB4}" srcOrd="2" destOrd="0" presId="urn:microsoft.com/office/officeart/2005/8/layout/vList2"/>
    <dgm:cxn modelId="{94DF6ABC-C7BA-4100-976F-1E9577697AB3}" type="presParOf" srcId="{E6A21970-37A7-442E-905A-290F8CEEB789}" destId="{EB331B83-D58C-4B19-BE71-447EC28586A6}" srcOrd="3" destOrd="0" presId="urn:microsoft.com/office/officeart/2005/8/layout/vList2"/>
    <dgm:cxn modelId="{E7C29102-9039-4452-BE7B-9A3784330887}" type="presParOf" srcId="{E6A21970-37A7-442E-905A-290F8CEEB789}" destId="{17385ECB-97FF-46A1-99A7-9F22C083D4AA}" srcOrd="4" destOrd="0" presId="urn:microsoft.com/office/officeart/2005/8/layout/vList2"/>
    <dgm:cxn modelId="{5C4423EE-CB10-4CF9-9D89-F2194EA5BC3C}" type="presParOf" srcId="{E6A21970-37A7-442E-905A-290F8CEEB789}" destId="{0AE45947-2F40-495E-9183-6A0691E85015}" srcOrd="5" destOrd="0" presId="urn:microsoft.com/office/officeart/2005/8/layout/vList2"/>
    <dgm:cxn modelId="{6C72B067-6C15-4419-9670-9416886AA85A}" type="presParOf" srcId="{E6A21970-37A7-442E-905A-290F8CEEB789}" destId="{D300F566-0219-46A1-B655-E9E474026940}"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E77CDC-598C-4F87-AF7F-9EC8264659DA}" type="doc">
      <dgm:prSet loTypeId="urn:microsoft.com/office/officeart/2005/8/layout/vList5" loCatId="list" qsTypeId="urn:microsoft.com/office/officeart/2005/8/quickstyle/simple5" qsCatId="simple" csTypeId="urn:microsoft.com/office/officeart/2005/8/colors/accent0_1" csCatId="mainScheme" phldr="1"/>
      <dgm:spPr/>
      <dgm:t>
        <a:bodyPr/>
        <a:lstStyle/>
        <a:p>
          <a:endParaRPr lang="es-VE"/>
        </a:p>
      </dgm:t>
    </dgm:pt>
    <dgm:pt modelId="{DC0BF191-3020-4325-BCE3-5A7DAF689C02}">
      <dgm:prSet phldrT="[Texto]" custT="1"/>
      <dgm:spPr/>
      <dgm:t>
        <a:bodyPr/>
        <a:lstStyle/>
        <a:p>
          <a:r>
            <a:rPr lang="es-VE" sz="2500" b="1" dirty="0" smtClean="0">
              <a:solidFill>
                <a:srgbClr val="C00000"/>
              </a:solidFill>
            </a:rPr>
            <a:t>PODER ESTADÍSTICO</a:t>
          </a:r>
          <a:endParaRPr lang="es-VE" sz="2500" b="1" dirty="0">
            <a:solidFill>
              <a:srgbClr val="C00000"/>
            </a:solidFill>
          </a:endParaRPr>
        </a:p>
      </dgm:t>
    </dgm:pt>
    <dgm:pt modelId="{1A394198-932E-42B2-881A-82A26DD5AA10}" type="parTrans" cxnId="{45D8CC9C-4891-41FA-90CA-699656BF059A}">
      <dgm:prSet/>
      <dgm:spPr/>
      <dgm:t>
        <a:bodyPr/>
        <a:lstStyle/>
        <a:p>
          <a:endParaRPr lang="es-VE"/>
        </a:p>
      </dgm:t>
    </dgm:pt>
    <dgm:pt modelId="{A20A64FD-7718-4C42-ADB9-CA9D77E79895}" type="sibTrans" cxnId="{45D8CC9C-4891-41FA-90CA-699656BF059A}">
      <dgm:prSet/>
      <dgm:spPr/>
      <dgm:t>
        <a:bodyPr/>
        <a:lstStyle/>
        <a:p>
          <a:endParaRPr lang="es-VE"/>
        </a:p>
      </dgm:t>
    </dgm:pt>
    <dgm:pt modelId="{5018ED17-89D9-4F24-B19E-500936AEE2D2}">
      <dgm:prSet phldrT="[Texto]" custT="1"/>
      <dgm:spPr/>
      <dgm:t>
        <a:bodyPr/>
        <a:lstStyle/>
        <a:p>
          <a:r>
            <a:rPr lang="es-VE" sz="2200" dirty="0" smtClean="0"/>
            <a:t>Tamaño </a:t>
          </a:r>
          <a:r>
            <a:rPr lang="es-VE" sz="2200" dirty="0" err="1" smtClean="0"/>
            <a:t>muestral</a:t>
          </a:r>
          <a:r>
            <a:rPr lang="es-VE" sz="2200" dirty="0" smtClean="0"/>
            <a:t> requerido para evitar el </a:t>
          </a:r>
          <a:r>
            <a:rPr lang="es-VE" sz="2200" b="1" dirty="0" smtClean="0"/>
            <a:t>error tipo 1 o tipo 2.</a:t>
          </a:r>
          <a:endParaRPr lang="es-VE" sz="2200" b="1" dirty="0"/>
        </a:p>
      </dgm:t>
    </dgm:pt>
    <dgm:pt modelId="{0CC317C3-A1F3-4722-A2A8-57E517836B87}" type="parTrans" cxnId="{F2292775-3480-4271-8931-0DF3630A0118}">
      <dgm:prSet/>
      <dgm:spPr/>
      <dgm:t>
        <a:bodyPr/>
        <a:lstStyle/>
        <a:p>
          <a:endParaRPr lang="es-VE"/>
        </a:p>
      </dgm:t>
    </dgm:pt>
    <dgm:pt modelId="{549736AC-5C9E-473F-A8D1-BE063E4BA1A8}" type="sibTrans" cxnId="{F2292775-3480-4271-8931-0DF3630A0118}">
      <dgm:prSet/>
      <dgm:spPr/>
      <dgm:t>
        <a:bodyPr/>
        <a:lstStyle/>
        <a:p>
          <a:endParaRPr lang="es-VE"/>
        </a:p>
      </dgm:t>
    </dgm:pt>
    <dgm:pt modelId="{9DEC1501-5806-42F4-B2CF-C3D44D3FC4FD}" type="pres">
      <dgm:prSet presAssocID="{25E77CDC-598C-4F87-AF7F-9EC8264659DA}" presName="Name0" presStyleCnt="0">
        <dgm:presLayoutVars>
          <dgm:dir/>
          <dgm:animLvl val="lvl"/>
          <dgm:resizeHandles val="exact"/>
        </dgm:presLayoutVars>
      </dgm:prSet>
      <dgm:spPr/>
      <dgm:t>
        <a:bodyPr/>
        <a:lstStyle/>
        <a:p>
          <a:endParaRPr lang="es-VE"/>
        </a:p>
      </dgm:t>
    </dgm:pt>
    <dgm:pt modelId="{28B2347F-6440-43BE-995D-676AEA848BB8}" type="pres">
      <dgm:prSet presAssocID="{DC0BF191-3020-4325-BCE3-5A7DAF689C02}" presName="linNode" presStyleCnt="0"/>
      <dgm:spPr/>
    </dgm:pt>
    <dgm:pt modelId="{C9CCC9D9-1D3C-4A8A-BC4D-AB2F30FA2599}" type="pres">
      <dgm:prSet presAssocID="{DC0BF191-3020-4325-BCE3-5A7DAF689C02}" presName="parentText" presStyleLbl="node1" presStyleIdx="0" presStyleCnt="1">
        <dgm:presLayoutVars>
          <dgm:chMax val="1"/>
          <dgm:bulletEnabled val="1"/>
        </dgm:presLayoutVars>
      </dgm:prSet>
      <dgm:spPr/>
      <dgm:t>
        <a:bodyPr/>
        <a:lstStyle/>
        <a:p>
          <a:endParaRPr lang="es-VE"/>
        </a:p>
      </dgm:t>
    </dgm:pt>
    <dgm:pt modelId="{9A2D0361-0B50-41CE-AA89-D17A93F20AB8}" type="pres">
      <dgm:prSet presAssocID="{DC0BF191-3020-4325-BCE3-5A7DAF689C02}" presName="descendantText" presStyleLbl="alignAccFollowNode1" presStyleIdx="0" presStyleCnt="1">
        <dgm:presLayoutVars>
          <dgm:bulletEnabled val="1"/>
        </dgm:presLayoutVars>
      </dgm:prSet>
      <dgm:spPr/>
      <dgm:t>
        <a:bodyPr/>
        <a:lstStyle/>
        <a:p>
          <a:endParaRPr lang="es-VE"/>
        </a:p>
      </dgm:t>
    </dgm:pt>
  </dgm:ptLst>
  <dgm:cxnLst>
    <dgm:cxn modelId="{F2292775-3480-4271-8931-0DF3630A0118}" srcId="{DC0BF191-3020-4325-BCE3-5A7DAF689C02}" destId="{5018ED17-89D9-4F24-B19E-500936AEE2D2}" srcOrd="0" destOrd="0" parTransId="{0CC317C3-A1F3-4722-A2A8-57E517836B87}" sibTransId="{549736AC-5C9E-473F-A8D1-BE063E4BA1A8}"/>
    <dgm:cxn modelId="{80A4EFF2-3E32-41BD-95A1-9FA99A675C33}" type="presOf" srcId="{DC0BF191-3020-4325-BCE3-5A7DAF689C02}" destId="{C9CCC9D9-1D3C-4A8A-BC4D-AB2F30FA2599}" srcOrd="0" destOrd="0" presId="urn:microsoft.com/office/officeart/2005/8/layout/vList5"/>
    <dgm:cxn modelId="{45D8CC9C-4891-41FA-90CA-699656BF059A}" srcId="{25E77CDC-598C-4F87-AF7F-9EC8264659DA}" destId="{DC0BF191-3020-4325-BCE3-5A7DAF689C02}" srcOrd="0" destOrd="0" parTransId="{1A394198-932E-42B2-881A-82A26DD5AA10}" sibTransId="{A20A64FD-7718-4C42-ADB9-CA9D77E79895}"/>
    <dgm:cxn modelId="{F3FC8559-BE46-4A4B-96C5-71C8D1617859}" type="presOf" srcId="{5018ED17-89D9-4F24-B19E-500936AEE2D2}" destId="{9A2D0361-0B50-41CE-AA89-D17A93F20AB8}" srcOrd="0" destOrd="0" presId="urn:microsoft.com/office/officeart/2005/8/layout/vList5"/>
    <dgm:cxn modelId="{30B78089-7E0B-4FC7-A09F-73E46FB87545}" type="presOf" srcId="{25E77CDC-598C-4F87-AF7F-9EC8264659DA}" destId="{9DEC1501-5806-42F4-B2CF-C3D44D3FC4FD}" srcOrd="0" destOrd="0" presId="urn:microsoft.com/office/officeart/2005/8/layout/vList5"/>
    <dgm:cxn modelId="{DBF00D6D-8B77-4DB1-B0F3-A25AA70849DD}" type="presParOf" srcId="{9DEC1501-5806-42F4-B2CF-C3D44D3FC4FD}" destId="{28B2347F-6440-43BE-995D-676AEA848BB8}" srcOrd="0" destOrd="0" presId="urn:microsoft.com/office/officeart/2005/8/layout/vList5"/>
    <dgm:cxn modelId="{3D8B59B8-9D7D-4788-853D-05A91933684C}" type="presParOf" srcId="{28B2347F-6440-43BE-995D-676AEA848BB8}" destId="{C9CCC9D9-1D3C-4A8A-BC4D-AB2F30FA2599}" srcOrd="0" destOrd="0" presId="urn:microsoft.com/office/officeart/2005/8/layout/vList5"/>
    <dgm:cxn modelId="{53250925-B130-450A-AAC8-46AECEAB48B5}" type="presParOf" srcId="{28B2347F-6440-43BE-995D-676AEA848BB8}" destId="{9A2D0361-0B50-41CE-AA89-D17A93F20AB8}"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8F9104-EB83-4CA1-BBB1-5CFC36772A83}" type="doc">
      <dgm:prSet loTypeId="urn:microsoft.com/office/officeart/2005/8/layout/vList3" loCatId="picture" qsTypeId="urn:microsoft.com/office/officeart/2005/8/quickstyle/3d1" qsCatId="3D" csTypeId="urn:microsoft.com/office/officeart/2005/8/colors/accent0_1" csCatId="mainScheme" phldr="1"/>
      <dgm:spPr/>
    </dgm:pt>
    <dgm:pt modelId="{7D4219B5-851C-4DA1-A0A5-33BC5EBEA4C8}">
      <dgm:prSet phldrT="[Texto]" custT="1"/>
      <dgm:spPr/>
      <dgm:t>
        <a:bodyPr/>
        <a:lstStyle/>
        <a:p>
          <a:pPr algn="just"/>
          <a:r>
            <a:rPr lang="es-VE" sz="2200" dirty="0" smtClean="0"/>
            <a:t>El primer paciente fue aleatorizado el</a:t>
          </a:r>
          <a:r>
            <a:rPr lang="es-VE" sz="2200" b="1" dirty="0" smtClean="0">
              <a:solidFill>
                <a:srgbClr val="C00000"/>
              </a:solidFill>
            </a:rPr>
            <a:t> 9/07/1998</a:t>
          </a:r>
          <a:r>
            <a:rPr lang="es-VE" sz="2200" dirty="0" smtClean="0"/>
            <a:t>.</a:t>
          </a:r>
          <a:endParaRPr lang="es-VE" sz="2200" dirty="0"/>
        </a:p>
      </dgm:t>
    </dgm:pt>
    <dgm:pt modelId="{2E85B7BD-F256-4EDB-9A28-0260BB8C45B4}" type="parTrans" cxnId="{9028C49B-835B-40E7-9AF9-BD1DDCECC2AF}">
      <dgm:prSet/>
      <dgm:spPr/>
      <dgm:t>
        <a:bodyPr/>
        <a:lstStyle/>
        <a:p>
          <a:pPr algn="just"/>
          <a:endParaRPr lang="es-VE" sz="2200"/>
        </a:p>
      </dgm:t>
    </dgm:pt>
    <dgm:pt modelId="{83F852C9-0413-4D14-8725-DF405F3F01A4}" type="sibTrans" cxnId="{9028C49B-835B-40E7-9AF9-BD1DDCECC2AF}">
      <dgm:prSet/>
      <dgm:spPr/>
      <dgm:t>
        <a:bodyPr/>
        <a:lstStyle/>
        <a:p>
          <a:pPr algn="just"/>
          <a:endParaRPr lang="es-VE" sz="2200"/>
        </a:p>
      </dgm:t>
    </dgm:pt>
    <dgm:pt modelId="{13B4A114-D210-493A-A190-484C08BF4B8E}">
      <dgm:prSet phldrT="[Texto]" custT="1"/>
      <dgm:spPr/>
      <dgm:t>
        <a:bodyPr/>
        <a:lstStyle/>
        <a:p>
          <a:pPr algn="just"/>
          <a:r>
            <a:rPr lang="es-VE" sz="2200" b="0" dirty="0" smtClean="0">
              <a:solidFill>
                <a:schemeClr val="tx1"/>
              </a:solidFill>
            </a:rPr>
            <a:t>El paciente 458 fue aleatorizado el </a:t>
          </a:r>
          <a:r>
            <a:rPr lang="es-VE" sz="2200" b="1" dirty="0" smtClean="0">
              <a:solidFill>
                <a:srgbClr val="C00000"/>
              </a:solidFill>
            </a:rPr>
            <a:t>6/06/2002</a:t>
          </a:r>
          <a:r>
            <a:rPr lang="es-VE" sz="2200" b="1" dirty="0" smtClean="0">
              <a:solidFill>
                <a:schemeClr val="tx1"/>
              </a:solidFill>
            </a:rPr>
            <a:t>.</a:t>
          </a:r>
          <a:endParaRPr lang="es-VE" sz="2200" b="1" dirty="0">
            <a:solidFill>
              <a:schemeClr val="tx1"/>
            </a:solidFill>
          </a:endParaRPr>
        </a:p>
      </dgm:t>
    </dgm:pt>
    <dgm:pt modelId="{802AA6DE-DE05-4DA9-BD6B-B8DEB6E66512}" type="parTrans" cxnId="{89DFD58E-D8F7-48FB-AE62-954FD60E1918}">
      <dgm:prSet/>
      <dgm:spPr/>
      <dgm:t>
        <a:bodyPr/>
        <a:lstStyle/>
        <a:p>
          <a:pPr algn="just"/>
          <a:endParaRPr lang="es-VE" sz="2200"/>
        </a:p>
      </dgm:t>
    </dgm:pt>
    <dgm:pt modelId="{CD5280E5-3DD2-4D8E-9F92-28E61A9698C2}" type="sibTrans" cxnId="{89DFD58E-D8F7-48FB-AE62-954FD60E1918}">
      <dgm:prSet/>
      <dgm:spPr/>
      <dgm:t>
        <a:bodyPr/>
        <a:lstStyle/>
        <a:p>
          <a:pPr algn="just"/>
          <a:endParaRPr lang="es-VE" sz="2200"/>
        </a:p>
      </dgm:t>
    </dgm:pt>
    <dgm:pt modelId="{5AA7C75B-A1A8-4F82-9772-D0120C431AD3}">
      <dgm:prSet phldrT="[Texto]" custT="1"/>
      <dgm:spPr/>
      <dgm:t>
        <a:bodyPr/>
        <a:lstStyle/>
        <a:p>
          <a:pPr algn="just"/>
          <a:r>
            <a:rPr lang="es-VE" sz="2200" b="0" dirty="0" smtClean="0">
              <a:solidFill>
                <a:schemeClr val="tx1"/>
              </a:solidFill>
            </a:rPr>
            <a:t>Los datos de pacientes que ameritaron trasplante cardíaco fueron </a:t>
          </a:r>
          <a:r>
            <a:rPr lang="es-VE" sz="2200" b="1" dirty="0" smtClean="0">
              <a:solidFill>
                <a:srgbClr val="C00000"/>
              </a:solidFill>
            </a:rPr>
            <a:t>censurados</a:t>
          </a:r>
          <a:r>
            <a:rPr lang="es-VE" sz="2200" b="1" dirty="0" smtClean="0">
              <a:solidFill>
                <a:schemeClr val="tx1"/>
              </a:solidFill>
            </a:rPr>
            <a:t>.</a:t>
          </a:r>
          <a:endParaRPr lang="es-VE" sz="2200" b="1" dirty="0">
            <a:solidFill>
              <a:schemeClr val="tx1"/>
            </a:solidFill>
          </a:endParaRPr>
        </a:p>
      </dgm:t>
    </dgm:pt>
    <dgm:pt modelId="{2FCDC8E8-A3ED-4582-8872-E0E5CFF7CDB9}" type="parTrans" cxnId="{8F12337F-9963-44AA-8105-5C083A53A485}">
      <dgm:prSet/>
      <dgm:spPr/>
      <dgm:t>
        <a:bodyPr/>
        <a:lstStyle/>
        <a:p>
          <a:endParaRPr lang="es-VE"/>
        </a:p>
      </dgm:t>
    </dgm:pt>
    <dgm:pt modelId="{5AC49879-3369-457F-976F-B7A0DEF31CE4}" type="sibTrans" cxnId="{8F12337F-9963-44AA-8105-5C083A53A485}">
      <dgm:prSet/>
      <dgm:spPr/>
      <dgm:t>
        <a:bodyPr/>
        <a:lstStyle/>
        <a:p>
          <a:endParaRPr lang="es-VE"/>
        </a:p>
      </dgm:t>
    </dgm:pt>
    <dgm:pt modelId="{E6FA1DEF-64D2-4C52-816E-BC85EFA6F2E7}">
      <dgm:prSet phldrT="[Texto]" custT="1"/>
      <dgm:spPr/>
      <dgm:t>
        <a:bodyPr/>
        <a:lstStyle/>
        <a:p>
          <a:pPr algn="just"/>
          <a:r>
            <a:rPr lang="es-VE" sz="2200" b="0" dirty="0" smtClean="0">
              <a:solidFill>
                <a:schemeClr val="tx1"/>
              </a:solidFill>
            </a:rPr>
            <a:t>Todos los pacientes fueron evaluados cada </a:t>
          </a:r>
          <a:r>
            <a:rPr lang="es-VE" sz="2200" b="1" dirty="0" smtClean="0">
              <a:solidFill>
                <a:srgbClr val="C00000"/>
              </a:solidFill>
            </a:rPr>
            <a:t>3 meses.</a:t>
          </a:r>
          <a:endParaRPr lang="es-VE" sz="2200" b="1" dirty="0">
            <a:solidFill>
              <a:srgbClr val="C00000"/>
            </a:solidFill>
          </a:endParaRPr>
        </a:p>
      </dgm:t>
    </dgm:pt>
    <dgm:pt modelId="{F4A5283C-0801-4B77-8388-1BBE82B3D8A8}" type="parTrans" cxnId="{A396CFBF-F37E-44A8-B5CB-B2A16FFE3FF1}">
      <dgm:prSet/>
      <dgm:spPr/>
      <dgm:t>
        <a:bodyPr/>
        <a:lstStyle/>
        <a:p>
          <a:endParaRPr lang="es-VE"/>
        </a:p>
      </dgm:t>
    </dgm:pt>
    <dgm:pt modelId="{65704C22-1DA2-4AB9-B50D-332A77C67595}" type="sibTrans" cxnId="{A396CFBF-F37E-44A8-B5CB-B2A16FFE3FF1}">
      <dgm:prSet/>
      <dgm:spPr/>
      <dgm:t>
        <a:bodyPr/>
        <a:lstStyle/>
        <a:p>
          <a:endParaRPr lang="es-VE"/>
        </a:p>
      </dgm:t>
    </dgm:pt>
    <dgm:pt modelId="{27AA2479-1F85-4822-B8A9-C5EA22A1CBF2}">
      <dgm:prSet phldrT="[Texto]" custT="1"/>
      <dgm:spPr/>
      <dgm:t>
        <a:bodyPr/>
        <a:lstStyle/>
        <a:p>
          <a:pPr algn="just"/>
          <a:r>
            <a:rPr lang="es-VE" sz="2200" b="0" dirty="0" smtClean="0">
              <a:solidFill>
                <a:schemeClr val="tx1"/>
              </a:solidFill>
            </a:rPr>
            <a:t>Duración del seguimiento: hasta muerte o muerte 68 (</a:t>
          </a:r>
          <a:r>
            <a:rPr lang="es-VE" sz="2200" b="1" dirty="0" smtClean="0">
              <a:solidFill>
                <a:srgbClr val="C00000"/>
              </a:solidFill>
            </a:rPr>
            <a:t>29,0 ± 14,4 meses</a:t>
          </a:r>
          <a:r>
            <a:rPr lang="es-VE" sz="2200" b="0" dirty="0" smtClean="0">
              <a:solidFill>
                <a:schemeClr val="tx1"/>
              </a:solidFill>
            </a:rPr>
            <a:t>).</a:t>
          </a:r>
          <a:endParaRPr lang="es-VE" sz="2200" b="0" dirty="0">
            <a:solidFill>
              <a:schemeClr val="tx1"/>
            </a:solidFill>
          </a:endParaRPr>
        </a:p>
      </dgm:t>
    </dgm:pt>
    <dgm:pt modelId="{42AB4F98-D3C1-427F-9B0E-3B0AAF31251E}" type="parTrans" cxnId="{0E398BDE-1374-485E-8FB1-DF674345A935}">
      <dgm:prSet/>
      <dgm:spPr/>
      <dgm:t>
        <a:bodyPr/>
        <a:lstStyle/>
        <a:p>
          <a:endParaRPr lang="es-VE"/>
        </a:p>
      </dgm:t>
    </dgm:pt>
    <dgm:pt modelId="{4BE09E54-AA71-4E76-875D-093D8CE07EFE}" type="sibTrans" cxnId="{0E398BDE-1374-485E-8FB1-DF674345A935}">
      <dgm:prSet/>
      <dgm:spPr/>
      <dgm:t>
        <a:bodyPr/>
        <a:lstStyle/>
        <a:p>
          <a:endParaRPr lang="es-VE"/>
        </a:p>
      </dgm:t>
    </dgm:pt>
    <dgm:pt modelId="{74BA0F2A-7056-4DCF-9142-915E02B8B6A9}" type="pres">
      <dgm:prSet presAssocID="{468F9104-EB83-4CA1-BBB1-5CFC36772A83}" presName="linearFlow" presStyleCnt="0">
        <dgm:presLayoutVars>
          <dgm:dir/>
          <dgm:resizeHandles val="exact"/>
        </dgm:presLayoutVars>
      </dgm:prSet>
      <dgm:spPr/>
    </dgm:pt>
    <dgm:pt modelId="{0997EF85-333E-47B1-9555-8B5834257277}" type="pres">
      <dgm:prSet presAssocID="{7D4219B5-851C-4DA1-A0A5-33BC5EBEA4C8}" presName="composite" presStyleCnt="0"/>
      <dgm:spPr/>
    </dgm:pt>
    <dgm:pt modelId="{C3ED353D-F26A-42E3-A016-702D3CB8B351}" type="pres">
      <dgm:prSet presAssocID="{7D4219B5-851C-4DA1-A0A5-33BC5EBEA4C8}" presName="imgShp" presStyleLbl="fgImgPlace1" presStyleIdx="0" presStyleCnt="5"/>
      <dgm:spPr/>
    </dgm:pt>
    <dgm:pt modelId="{4398D157-84CE-4BA6-AFA3-1D1CC09B5F18}" type="pres">
      <dgm:prSet presAssocID="{7D4219B5-851C-4DA1-A0A5-33BC5EBEA4C8}" presName="txShp" presStyleLbl="node1" presStyleIdx="0" presStyleCnt="5">
        <dgm:presLayoutVars>
          <dgm:bulletEnabled val="1"/>
        </dgm:presLayoutVars>
      </dgm:prSet>
      <dgm:spPr/>
      <dgm:t>
        <a:bodyPr/>
        <a:lstStyle/>
        <a:p>
          <a:endParaRPr lang="es-VE"/>
        </a:p>
      </dgm:t>
    </dgm:pt>
    <dgm:pt modelId="{7D11C1F0-87A6-429F-8529-09F4B2EBB59C}" type="pres">
      <dgm:prSet presAssocID="{83F852C9-0413-4D14-8725-DF405F3F01A4}" presName="spacing" presStyleCnt="0"/>
      <dgm:spPr/>
    </dgm:pt>
    <dgm:pt modelId="{E0A26368-10BF-4598-9817-F76BE0F129EE}" type="pres">
      <dgm:prSet presAssocID="{13B4A114-D210-493A-A190-484C08BF4B8E}" presName="composite" presStyleCnt="0"/>
      <dgm:spPr/>
    </dgm:pt>
    <dgm:pt modelId="{9A1E0104-6EF3-4220-88A0-466A2E406274}" type="pres">
      <dgm:prSet presAssocID="{13B4A114-D210-493A-A190-484C08BF4B8E}" presName="imgShp" presStyleLbl="fgImgPlace1" presStyleIdx="1" presStyleCnt="5"/>
      <dgm:spPr/>
    </dgm:pt>
    <dgm:pt modelId="{33B84FF4-70BD-43C9-9E59-56E2A3C488AD}" type="pres">
      <dgm:prSet presAssocID="{13B4A114-D210-493A-A190-484C08BF4B8E}" presName="txShp" presStyleLbl="node1" presStyleIdx="1" presStyleCnt="5">
        <dgm:presLayoutVars>
          <dgm:bulletEnabled val="1"/>
        </dgm:presLayoutVars>
      </dgm:prSet>
      <dgm:spPr/>
      <dgm:t>
        <a:bodyPr/>
        <a:lstStyle/>
        <a:p>
          <a:endParaRPr lang="es-VE"/>
        </a:p>
      </dgm:t>
    </dgm:pt>
    <dgm:pt modelId="{8BEFACB2-98D1-4D30-ADD1-D4201365872C}" type="pres">
      <dgm:prSet presAssocID="{CD5280E5-3DD2-4D8E-9F92-28E61A9698C2}" presName="spacing" presStyleCnt="0"/>
      <dgm:spPr/>
    </dgm:pt>
    <dgm:pt modelId="{11899530-5C1A-466E-AF66-A226E7030F96}" type="pres">
      <dgm:prSet presAssocID="{E6FA1DEF-64D2-4C52-816E-BC85EFA6F2E7}" presName="composite" presStyleCnt="0"/>
      <dgm:spPr/>
    </dgm:pt>
    <dgm:pt modelId="{B401A8B4-C2CA-4249-ADA7-9DD35728D9A3}" type="pres">
      <dgm:prSet presAssocID="{E6FA1DEF-64D2-4C52-816E-BC85EFA6F2E7}" presName="imgShp" presStyleLbl="fgImgPlace1" presStyleIdx="2" presStyleCnt="5"/>
      <dgm:spPr/>
    </dgm:pt>
    <dgm:pt modelId="{0F6BD835-09EB-4691-880E-F637C86481D0}" type="pres">
      <dgm:prSet presAssocID="{E6FA1DEF-64D2-4C52-816E-BC85EFA6F2E7}" presName="txShp" presStyleLbl="node1" presStyleIdx="2" presStyleCnt="5">
        <dgm:presLayoutVars>
          <dgm:bulletEnabled val="1"/>
        </dgm:presLayoutVars>
      </dgm:prSet>
      <dgm:spPr/>
      <dgm:t>
        <a:bodyPr/>
        <a:lstStyle/>
        <a:p>
          <a:endParaRPr lang="es-VE"/>
        </a:p>
      </dgm:t>
    </dgm:pt>
    <dgm:pt modelId="{ABF885F1-DBDD-4E88-8406-1C3299AD5F2C}" type="pres">
      <dgm:prSet presAssocID="{65704C22-1DA2-4AB9-B50D-332A77C67595}" presName="spacing" presStyleCnt="0"/>
      <dgm:spPr/>
    </dgm:pt>
    <dgm:pt modelId="{89821A1C-9896-4731-BDD0-A143C8E7BB21}" type="pres">
      <dgm:prSet presAssocID="{5AA7C75B-A1A8-4F82-9772-D0120C431AD3}" presName="composite" presStyleCnt="0"/>
      <dgm:spPr/>
    </dgm:pt>
    <dgm:pt modelId="{D859698D-2375-4BF3-881D-6BC6F3D8AB2D}" type="pres">
      <dgm:prSet presAssocID="{5AA7C75B-A1A8-4F82-9772-D0120C431AD3}" presName="imgShp" presStyleLbl="fgImgPlace1" presStyleIdx="3" presStyleCnt="5"/>
      <dgm:spPr/>
    </dgm:pt>
    <dgm:pt modelId="{C5356C63-64AA-4C2B-94F0-742A14571C11}" type="pres">
      <dgm:prSet presAssocID="{5AA7C75B-A1A8-4F82-9772-D0120C431AD3}" presName="txShp" presStyleLbl="node1" presStyleIdx="3" presStyleCnt="5">
        <dgm:presLayoutVars>
          <dgm:bulletEnabled val="1"/>
        </dgm:presLayoutVars>
      </dgm:prSet>
      <dgm:spPr/>
      <dgm:t>
        <a:bodyPr/>
        <a:lstStyle/>
        <a:p>
          <a:endParaRPr lang="es-VE"/>
        </a:p>
      </dgm:t>
    </dgm:pt>
    <dgm:pt modelId="{E67AAA2C-4D87-4815-A686-5A427C6160AF}" type="pres">
      <dgm:prSet presAssocID="{5AC49879-3369-457F-976F-B7A0DEF31CE4}" presName="spacing" presStyleCnt="0"/>
      <dgm:spPr/>
    </dgm:pt>
    <dgm:pt modelId="{C84FA04F-E61C-44A8-96BE-46414A9B3F9B}" type="pres">
      <dgm:prSet presAssocID="{27AA2479-1F85-4822-B8A9-C5EA22A1CBF2}" presName="composite" presStyleCnt="0"/>
      <dgm:spPr/>
    </dgm:pt>
    <dgm:pt modelId="{EFAAEE2C-BFC2-4F96-870B-749074026D63}" type="pres">
      <dgm:prSet presAssocID="{27AA2479-1F85-4822-B8A9-C5EA22A1CBF2}" presName="imgShp" presStyleLbl="fgImgPlace1" presStyleIdx="4" presStyleCnt="5"/>
      <dgm:spPr/>
    </dgm:pt>
    <dgm:pt modelId="{DC21E812-8E82-4E27-BE1E-0EF75D663FCA}" type="pres">
      <dgm:prSet presAssocID="{27AA2479-1F85-4822-B8A9-C5EA22A1CBF2}" presName="txShp" presStyleLbl="node1" presStyleIdx="4" presStyleCnt="5">
        <dgm:presLayoutVars>
          <dgm:bulletEnabled val="1"/>
        </dgm:presLayoutVars>
      </dgm:prSet>
      <dgm:spPr/>
      <dgm:t>
        <a:bodyPr/>
        <a:lstStyle/>
        <a:p>
          <a:endParaRPr lang="es-VE"/>
        </a:p>
      </dgm:t>
    </dgm:pt>
  </dgm:ptLst>
  <dgm:cxnLst>
    <dgm:cxn modelId="{BB9039FF-A44F-4EF6-A3FA-0AFA7D2569C7}" type="presOf" srcId="{468F9104-EB83-4CA1-BBB1-5CFC36772A83}" destId="{74BA0F2A-7056-4DCF-9142-915E02B8B6A9}" srcOrd="0" destOrd="0" presId="urn:microsoft.com/office/officeart/2005/8/layout/vList3"/>
    <dgm:cxn modelId="{9028C49B-835B-40E7-9AF9-BD1DDCECC2AF}" srcId="{468F9104-EB83-4CA1-BBB1-5CFC36772A83}" destId="{7D4219B5-851C-4DA1-A0A5-33BC5EBEA4C8}" srcOrd="0" destOrd="0" parTransId="{2E85B7BD-F256-4EDB-9A28-0260BB8C45B4}" sibTransId="{83F852C9-0413-4D14-8725-DF405F3F01A4}"/>
    <dgm:cxn modelId="{0E398BDE-1374-485E-8FB1-DF674345A935}" srcId="{468F9104-EB83-4CA1-BBB1-5CFC36772A83}" destId="{27AA2479-1F85-4822-B8A9-C5EA22A1CBF2}" srcOrd="4" destOrd="0" parTransId="{42AB4F98-D3C1-427F-9B0E-3B0AAF31251E}" sibTransId="{4BE09E54-AA71-4E76-875D-093D8CE07EFE}"/>
    <dgm:cxn modelId="{8F12337F-9963-44AA-8105-5C083A53A485}" srcId="{468F9104-EB83-4CA1-BBB1-5CFC36772A83}" destId="{5AA7C75B-A1A8-4F82-9772-D0120C431AD3}" srcOrd="3" destOrd="0" parTransId="{2FCDC8E8-A3ED-4582-8872-E0E5CFF7CDB9}" sibTransId="{5AC49879-3369-457F-976F-B7A0DEF31CE4}"/>
    <dgm:cxn modelId="{CAABD5C0-45F0-4ACB-A8B6-1BBB89545AAA}" type="presOf" srcId="{27AA2479-1F85-4822-B8A9-C5EA22A1CBF2}" destId="{DC21E812-8E82-4E27-BE1E-0EF75D663FCA}" srcOrd="0" destOrd="0" presId="urn:microsoft.com/office/officeart/2005/8/layout/vList3"/>
    <dgm:cxn modelId="{A396CFBF-F37E-44A8-B5CB-B2A16FFE3FF1}" srcId="{468F9104-EB83-4CA1-BBB1-5CFC36772A83}" destId="{E6FA1DEF-64D2-4C52-816E-BC85EFA6F2E7}" srcOrd="2" destOrd="0" parTransId="{F4A5283C-0801-4B77-8388-1BBE82B3D8A8}" sibTransId="{65704C22-1DA2-4AB9-B50D-332A77C67595}"/>
    <dgm:cxn modelId="{FF92DCEC-69E4-4A45-8DDD-E359BE1EF5C0}" type="presOf" srcId="{5AA7C75B-A1A8-4F82-9772-D0120C431AD3}" destId="{C5356C63-64AA-4C2B-94F0-742A14571C11}" srcOrd="0" destOrd="0" presId="urn:microsoft.com/office/officeart/2005/8/layout/vList3"/>
    <dgm:cxn modelId="{DD7F6A50-5FB8-44C8-B3AE-5412BBB70EB7}" type="presOf" srcId="{E6FA1DEF-64D2-4C52-816E-BC85EFA6F2E7}" destId="{0F6BD835-09EB-4691-880E-F637C86481D0}" srcOrd="0" destOrd="0" presId="urn:microsoft.com/office/officeart/2005/8/layout/vList3"/>
    <dgm:cxn modelId="{FC6D0FD4-78E1-4DF9-A304-8234B452F983}" type="presOf" srcId="{13B4A114-D210-493A-A190-484C08BF4B8E}" destId="{33B84FF4-70BD-43C9-9E59-56E2A3C488AD}" srcOrd="0" destOrd="0" presId="urn:microsoft.com/office/officeart/2005/8/layout/vList3"/>
    <dgm:cxn modelId="{6121EEDA-2626-4FB8-8714-86252A0E191D}" type="presOf" srcId="{7D4219B5-851C-4DA1-A0A5-33BC5EBEA4C8}" destId="{4398D157-84CE-4BA6-AFA3-1D1CC09B5F18}" srcOrd="0" destOrd="0" presId="urn:microsoft.com/office/officeart/2005/8/layout/vList3"/>
    <dgm:cxn modelId="{89DFD58E-D8F7-48FB-AE62-954FD60E1918}" srcId="{468F9104-EB83-4CA1-BBB1-5CFC36772A83}" destId="{13B4A114-D210-493A-A190-484C08BF4B8E}" srcOrd="1" destOrd="0" parTransId="{802AA6DE-DE05-4DA9-BD6B-B8DEB6E66512}" sibTransId="{CD5280E5-3DD2-4D8E-9F92-28E61A9698C2}"/>
    <dgm:cxn modelId="{CF0C2AFE-9245-4B1B-B42D-F574AEFA2FB1}" type="presParOf" srcId="{74BA0F2A-7056-4DCF-9142-915E02B8B6A9}" destId="{0997EF85-333E-47B1-9555-8B5834257277}" srcOrd="0" destOrd="0" presId="urn:microsoft.com/office/officeart/2005/8/layout/vList3"/>
    <dgm:cxn modelId="{CDF09108-CF96-4532-B3DE-46D86C7F8C33}" type="presParOf" srcId="{0997EF85-333E-47B1-9555-8B5834257277}" destId="{C3ED353D-F26A-42E3-A016-702D3CB8B351}" srcOrd="0" destOrd="0" presId="urn:microsoft.com/office/officeart/2005/8/layout/vList3"/>
    <dgm:cxn modelId="{DD2A0C48-6B9D-4AD3-81EE-F6A7142706B5}" type="presParOf" srcId="{0997EF85-333E-47B1-9555-8B5834257277}" destId="{4398D157-84CE-4BA6-AFA3-1D1CC09B5F18}" srcOrd="1" destOrd="0" presId="urn:microsoft.com/office/officeart/2005/8/layout/vList3"/>
    <dgm:cxn modelId="{1C47FE66-4D61-4ADF-B82D-C228509B7E4B}" type="presParOf" srcId="{74BA0F2A-7056-4DCF-9142-915E02B8B6A9}" destId="{7D11C1F0-87A6-429F-8529-09F4B2EBB59C}" srcOrd="1" destOrd="0" presId="urn:microsoft.com/office/officeart/2005/8/layout/vList3"/>
    <dgm:cxn modelId="{001C91C2-0195-4E00-9327-F5012822AE54}" type="presParOf" srcId="{74BA0F2A-7056-4DCF-9142-915E02B8B6A9}" destId="{E0A26368-10BF-4598-9817-F76BE0F129EE}" srcOrd="2" destOrd="0" presId="urn:microsoft.com/office/officeart/2005/8/layout/vList3"/>
    <dgm:cxn modelId="{DAB55087-D4BE-4E95-8F77-129B07EED7C5}" type="presParOf" srcId="{E0A26368-10BF-4598-9817-F76BE0F129EE}" destId="{9A1E0104-6EF3-4220-88A0-466A2E406274}" srcOrd="0" destOrd="0" presId="urn:microsoft.com/office/officeart/2005/8/layout/vList3"/>
    <dgm:cxn modelId="{16FB64A2-84AC-4D67-A0C9-18AE45585008}" type="presParOf" srcId="{E0A26368-10BF-4598-9817-F76BE0F129EE}" destId="{33B84FF4-70BD-43C9-9E59-56E2A3C488AD}" srcOrd="1" destOrd="0" presId="urn:microsoft.com/office/officeart/2005/8/layout/vList3"/>
    <dgm:cxn modelId="{3F98573C-CB04-4942-8C3F-2F9D7EA4B317}" type="presParOf" srcId="{74BA0F2A-7056-4DCF-9142-915E02B8B6A9}" destId="{8BEFACB2-98D1-4D30-ADD1-D4201365872C}" srcOrd="3" destOrd="0" presId="urn:microsoft.com/office/officeart/2005/8/layout/vList3"/>
    <dgm:cxn modelId="{F955246A-210E-48B4-A7F2-4879FFB4501F}" type="presParOf" srcId="{74BA0F2A-7056-4DCF-9142-915E02B8B6A9}" destId="{11899530-5C1A-466E-AF66-A226E7030F96}" srcOrd="4" destOrd="0" presId="urn:microsoft.com/office/officeart/2005/8/layout/vList3"/>
    <dgm:cxn modelId="{F47C0F7B-B825-4754-AC23-236382114346}" type="presParOf" srcId="{11899530-5C1A-466E-AF66-A226E7030F96}" destId="{B401A8B4-C2CA-4249-ADA7-9DD35728D9A3}" srcOrd="0" destOrd="0" presId="urn:microsoft.com/office/officeart/2005/8/layout/vList3"/>
    <dgm:cxn modelId="{EED8CDC3-D65C-4A5B-8CE2-7DB1F5213D10}" type="presParOf" srcId="{11899530-5C1A-466E-AF66-A226E7030F96}" destId="{0F6BD835-09EB-4691-880E-F637C86481D0}" srcOrd="1" destOrd="0" presId="urn:microsoft.com/office/officeart/2005/8/layout/vList3"/>
    <dgm:cxn modelId="{326F371F-4841-415F-9024-ED4C43556BE9}" type="presParOf" srcId="{74BA0F2A-7056-4DCF-9142-915E02B8B6A9}" destId="{ABF885F1-DBDD-4E88-8406-1C3299AD5F2C}" srcOrd="5" destOrd="0" presId="urn:microsoft.com/office/officeart/2005/8/layout/vList3"/>
    <dgm:cxn modelId="{F3416B37-9D05-484A-8B08-58A3CD60D75B}" type="presParOf" srcId="{74BA0F2A-7056-4DCF-9142-915E02B8B6A9}" destId="{89821A1C-9896-4731-BDD0-A143C8E7BB21}" srcOrd="6" destOrd="0" presId="urn:microsoft.com/office/officeart/2005/8/layout/vList3"/>
    <dgm:cxn modelId="{D87FBFA5-E171-447C-9915-501A67299EF2}" type="presParOf" srcId="{89821A1C-9896-4731-BDD0-A143C8E7BB21}" destId="{D859698D-2375-4BF3-881D-6BC6F3D8AB2D}" srcOrd="0" destOrd="0" presId="urn:microsoft.com/office/officeart/2005/8/layout/vList3"/>
    <dgm:cxn modelId="{B0EBF9BD-C7EA-44CA-9F1C-75C2C4545CA5}" type="presParOf" srcId="{89821A1C-9896-4731-BDD0-A143C8E7BB21}" destId="{C5356C63-64AA-4C2B-94F0-742A14571C11}" srcOrd="1" destOrd="0" presId="urn:microsoft.com/office/officeart/2005/8/layout/vList3"/>
    <dgm:cxn modelId="{641D904E-8E15-411E-9F6C-0B5A7C0F6C34}" type="presParOf" srcId="{74BA0F2A-7056-4DCF-9142-915E02B8B6A9}" destId="{E67AAA2C-4D87-4815-A686-5A427C6160AF}" srcOrd="7" destOrd="0" presId="urn:microsoft.com/office/officeart/2005/8/layout/vList3"/>
    <dgm:cxn modelId="{39BA7A54-2D2B-4022-B96C-1BA2331377A6}" type="presParOf" srcId="{74BA0F2A-7056-4DCF-9142-915E02B8B6A9}" destId="{C84FA04F-E61C-44A8-96BE-46414A9B3F9B}" srcOrd="8" destOrd="0" presId="urn:microsoft.com/office/officeart/2005/8/layout/vList3"/>
    <dgm:cxn modelId="{83F384CD-B0D4-42D7-854D-50ED1DD1A32E}" type="presParOf" srcId="{C84FA04F-E61C-44A8-96BE-46414A9B3F9B}" destId="{EFAAEE2C-BFC2-4F96-870B-749074026D63}" srcOrd="0" destOrd="0" presId="urn:microsoft.com/office/officeart/2005/8/layout/vList3"/>
    <dgm:cxn modelId="{8E2E7F22-07DD-46B7-AFDB-B7BE1FA9AEE0}" type="presParOf" srcId="{C84FA04F-E61C-44A8-96BE-46414A9B3F9B}" destId="{DC21E812-8E82-4E27-BE1E-0EF75D663FCA}"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8F9104-EB83-4CA1-BBB1-5CFC36772A83}" type="doc">
      <dgm:prSet loTypeId="urn:microsoft.com/office/officeart/2005/8/layout/vList3" loCatId="picture" qsTypeId="urn:microsoft.com/office/officeart/2005/8/quickstyle/3d1" qsCatId="3D" csTypeId="urn:microsoft.com/office/officeart/2005/8/colors/accent0_1" csCatId="mainScheme" phldr="1"/>
      <dgm:spPr/>
    </dgm:pt>
    <dgm:pt modelId="{82B85E68-F59A-48D0-ACFD-F5BB64E73664}">
      <dgm:prSet phldrT="[Texto]" custT="1"/>
      <dgm:spPr/>
      <dgm:t>
        <a:bodyPr/>
        <a:lstStyle/>
        <a:p>
          <a:pPr algn="just"/>
          <a:r>
            <a:rPr lang="es-VE" sz="2300" b="0" dirty="0" smtClean="0">
              <a:solidFill>
                <a:schemeClr val="tx1"/>
              </a:solidFill>
            </a:rPr>
            <a:t>Se aseguró una revisión </a:t>
          </a:r>
          <a:r>
            <a:rPr lang="es-VE" sz="2300" b="1" dirty="0" smtClean="0">
              <a:solidFill>
                <a:srgbClr val="C00000"/>
              </a:solidFill>
            </a:rPr>
            <a:t>ciega.</a:t>
          </a:r>
          <a:endParaRPr lang="es-VE" sz="2300" b="1" dirty="0">
            <a:solidFill>
              <a:srgbClr val="C00000"/>
            </a:solidFill>
          </a:endParaRPr>
        </a:p>
      </dgm:t>
    </dgm:pt>
    <dgm:pt modelId="{D54C691F-6BCC-4E85-82F7-92E96FC61C07}" type="parTrans" cxnId="{A604EEBF-8859-4C9B-AA3A-341C08A1265C}">
      <dgm:prSet/>
      <dgm:spPr/>
      <dgm:t>
        <a:bodyPr/>
        <a:lstStyle/>
        <a:p>
          <a:endParaRPr lang="es-VE"/>
        </a:p>
      </dgm:t>
    </dgm:pt>
    <dgm:pt modelId="{CF32FF7F-7E38-470A-9960-A34F88448BD6}" type="sibTrans" cxnId="{A604EEBF-8859-4C9B-AA3A-341C08A1265C}">
      <dgm:prSet/>
      <dgm:spPr/>
      <dgm:t>
        <a:bodyPr/>
        <a:lstStyle/>
        <a:p>
          <a:endParaRPr lang="es-VE"/>
        </a:p>
      </dgm:t>
    </dgm:pt>
    <dgm:pt modelId="{E621734D-AFBF-4AD4-B1CB-B51B6A4D236E}">
      <dgm:prSet phldrT="[Texto]" custT="1"/>
      <dgm:spPr/>
      <dgm:t>
        <a:bodyPr/>
        <a:lstStyle/>
        <a:p>
          <a:pPr algn="just"/>
          <a:r>
            <a:rPr lang="es-VE" sz="2300" b="1" dirty="0" smtClean="0">
              <a:solidFill>
                <a:srgbClr val="C00000"/>
              </a:solidFill>
            </a:rPr>
            <a:t>Límite de muertes: 68 muertes.</a:t>
          </a:r>
          <a:endParaRPr lang="es-VE" sz="2300" b="1" dirty="0">
            <a:solidFill>
              <a:srgbClr val="C00000"/>
            </a:solidFill>
          </a:endParaRPr>
        </a:p>
      </dgm:t>
    </dgm:pt>
    <dgm:pt modelId="{2E8E9DEB-7883-402C-9A0D-73E53668B1EA}" type="parTrans" cxnId="{EC0DD7B8-FFA9-4179-94D6-1B8F344C8BFC}">
      <dgm:prSet/>
      <dgm:spPr/>
      <dgm:t>
        <a:bodyPr/>
        <a:lstStyle/>
        <a:p>
          <a:endParaRPr lang="es-VE"/>
        </a:p>
      </dgm:t>
    </dgm:pt>
    <dgm:pt modelId="{59BC505D-C03C-4F57-9453-8131F83FEAD8}" type="sibTrans" cxnId="{EC0DD7B8-FFA9-4179-94D6-1B8F344C8BFC}">
      <dgm:prSet/>
      <dgm:spPr/>
      <dgm:t>
        <a:bodyPr/>
        <a:lstStyle/>
        <a:p>
          <a:endParaRPr lang="es-VE"/>
        </a:p>
      </dgm:t>
    </dgm:pt>
    <dgm:pt modelId="{63D8995E-F8B2-40AA-98E1-858A13DEDCF9}">
      <dgm:prSet phldrT="[Texto]" custT="1"/>
      <dgm:spPr/>
      <dgm:t>
        <a:bodyPr/>
        <a:lstStyle/>
        <a:p>
          <a:pPr algn="just"/>
          <a:r>
            <a:rPr lang="es-VE" sz="2300" dirty="0" smtClean="0"/>
            <a:t>Los análisis se realizaron después de </a:t>
          </a:r>
          <a:r>
            <a:rPr lang="es-VE" sz="2300" b="1" dirty="0" smtClean="0">
              <a:solidFill>
                <a:srgbClr val="C00000"/>
              </a:solidFill>
            </a:rPr>
            <a:t>22, 34, 45, 50 y 56 muertes.</a:t>
          </a:r>
          <a:endParaRPr lang="es-VE" sz="2300" b="1" dirty="0">
            <a:solidFill>
              <a:srgbClr val="C00000"/>
            </a:solidFill>
          </a:endParaRPr>
        </a:p>
      </dgm:t>
    </dgm:pt>
    <dgm:pt modelId="{8932D99A-2095-46C9-838E-CBDA486619A7}" type="parTrans" cxnId="{C5C85416-EC3A-45A1-BC0F-DBEC01CFADC9}">
      <dgm:prSet/>
      <dgm:spPr/>
      <dgm:t>
        <a:bodyPr/>
        <a:lstStyle/>
        <a:p>
          <a:endParaRPr lang="es-VE"/>
        </a:p>
      </dgm:t>
    </dgm:pt>
    <dgm:pt modelId="{9791F591-233D-4F28-9344-62FAAA64A96E}" type="sibTrans" cxnId="{C5C85416-EC3A-45A1-BC0F-DBEC01CFADC9}">
      <dgm:prSet/>
      <dgm:spPr/>
      <dgm:t>
        <a:bodyPr/>
        <a:lstStyle/>
        <a:p>
          <a:endParaRPr lang="es-VE"/>
        </a:p>
      </dgm:t>
    </dgm:pt>
    <dgm:pt modelId="{13B4A114-D210-493A-A190-484C08BF4B8E}">
      <dgm:prSet phldrT="[Texto]" custT="1"/>
      <dgm:spPr/>
      <dgm:t>
        <a:bodyPr/>
        <a:lstStyle/>
        <a:p>
          <a:pPr algn="just"/>
          <a:r>
            <a:rPr lang="es-VE" sz="2300" dirty="0" smtClean="0"/>
            <a:t>Causa de muerte: </a:t>
          </a:r>
          <a:r>
            <a:rPr lang="es-VE" sz="2300" b="1" dirty="0" smtClean="0">
              <a:solidFill>
                <a:srgbClr val="C00000"/>
              </a:solidFill>
            </a:rPr>
            <a:t>comité de eventos</a:t>
          </a:r>
          <a:r>
            <a:rPr lang="es-VE" sz="2300" dirty="0" smtClean="0"/>
            <a:t>. </a:t>
          </a:r>
          <a:endParaRPr lang="es-VE" sz="2500" b="1" dirty="0">
            <a:solidFill>
              <a:srgbClr val="C00000"/>
            </a:solidFill>
          </a:endParaRPr>
        </a:p>
      </dgm:t>
    </dgm:pt>
    <dgm:pt modelId="{CD5280E5-3DD2-4D8E-9F92-28E61A9698C2}" type="sibTrans" cxnId="{89DFD58E-D8F7-48FB-AE62-954FD60E1918}">
      <dgm:prSet/>
      <dgm:spPr/>
      <dgm:t>
        <a:bodyPr/>
        <a:lstStyle/>
        <a:p>
          <a:pPr algn="just"/>
          <a:endParaRPr lang="es-VE" sz="2500"/>
        </a:p>
      </dgm:t>
    </dgm:pt>
    <dgm:pt modelId="{802AA6DE-DE05-4DA9-BD6B-B8DEB6E66512}" type="parTrans" cxnId="{89DFD58E-D8F7-48FB-AE62-954FD60E1918}">
      <dgm:prSet/>
      <dgm:spPr/>
      <dgm:t>
        <a:bodyPr/>
        <a:lstStyle/>
        <a:p>
          <a:pPr algn="just"/>
          <a:endParaRPr lang="es-VE" sz="2500"/>
        </a:p>
      </dgm:t>
    </dgm:pt>
    <dgm:pt modelId="{8E7F6941-11CC-4BFD-B775-842166947C72}">
      <dgm:prSet phldrT="[Texto]" custT="1"/>
      <dgm:spPr/>
      <dgm:t>
        <a:bodyPr/>
        <a:lstStyle/>
        <a:p>
          <a:pPr algn="just"/>
          <a:r>
            <a:rPr lang="es-VE" sz="2300" b="0" dirty="0" smtClean="0">
              <a:solidFill>
                <a:schemeClr val="tx1">
                  <a:lumMod val="95000"/>
                  <a:lumOff val="5000"/>
                </a:schemeClr>
              </a:solidFill>
            </a:rPr>
            <a:t>La muerte número 68 ocurrió el </a:t>
          </a:r>
          <a:r>
            <a:rPr lang="es-VE" sz="2300" b="1" dirty="0" smtClean="0">
              <a:solidFill>
                <a:srgbClr val="C00000"/>
              </a:solidFill>
            </a:rPr>
            <a:t>25/07/2003. </a:t>
          </a:r>
          <a:endParaRPr lang="es-VE" sz="2300" b="1" dirty="0">
            <a:solidFill>
              <a:srgbClr val="C00000"/>
            </a:solidFill>
          </a:endParaRPr>
        </a:p>
      </dgm:t>
    </dgm:pt>
    <dgm:pt modelId="{4290EEB8-EA54-4CB2-8C8D-DCBC00ED638F}" type="parTrans" cxnId="{673513FA-4EF1-4391-A330-237CBE3147F3}">
      <dgm:prSet/>
      <dgm:spPr/>
      <dgm:t>
        <a:bodyPr/>
        <a:lstStyle/>
        <a:p>
          <a:endParaRPr lang="es-VE"/>
        </a:p>
      </dgm:t>
    </dgm:pt>
    <dgm:pt modelId="{687A2628-4286-4589-81D7-2374D53E4C57}" type="sibTrans" cxnId="{673513FA-4EF1-4391-A330-237CBE3147F3}">
      <dgm:prSet/>
      <dgm:spPr/>
      <dgm:t>
        <a:bodyPr/>
        <a:lstStyle/>
        <a:p>
          <a:endParaRPr lang="es-VE"/>
        </a:p>
      </dgm:t>
    </dgm:pt>
    <dgm:pt modelId="{74BA0F2A-7056-4DCF-9142-915E02B8B6A9}" type="pres">
      <dgm:prSet presAssocID="{468F9104-EB83-4CA1-BBB1-5CFC36772A83}" presName="linearFlow" presStyleCnt="0">
        <dgm:presLayoutVars>
          <dgm:dir/>
          <dgm:resizeHandles val="exact"/>
        </dgm:presLayoutVars>
      </dgm:prSet>
      <dgm:spPr/>
    </dgm:pt>
    <dgm:pt modelId="{E0A26368-10BF-4598-9817-F76BE0F129EE}" type="pres">
      <dgm:prSet presAssocID="{13B4A114-D210-493A-A190-484C08BF4B8E}" presName="composite" presStyleCnt="0"/>
      <dgm:spPr/>
    </dgm:pt>
    <dgm:pt modelId="{9A1E0104-6EF3-4220-88A0-466A2E406274}" type="pres">
      <dgm:prSet presAssocID="{13B4A114-D210-493A-A190-484C08BF4B8E}" presName="imgShp" presStyleLbl="fgImgPlace1" presStyleIdx="0" presStyleCnt="5"/>
      <dgm:spPr/>
    </dgm:pt>
    <dgm:pt modelId="{33B84FF4-70BD-43C9-9E59-56E2A3C488AD}" type="pres">
      <dgm:prSet presAssocID="{13B4A114-D210-493A-A190-484C08BF4B8E}" presName="txShp" presStyleLbl="node1" presStyleIdx="0" presStyleCnt="5">
        <dgm:presLayoutVars>
          <dgm:bulletEnabled val="1"/>
        </dgm:presLayoutVars>
      </dgm:prSet>
      <dgm:spPr/>
      <dgm:t>
        <a:bodyPr/>
        <a:lstStyle/>
        <a:p>
          <a:endParaRPr lang="es-VE"/>
        </a:p>
      </dgm:t>
    </dgm:pt>
    <dgm:pt modelId="{5D5B50A9-7BEC-4A4B-8A7F-B118368A727A}" type="pres">
      <dgm:prSet presAssocID="{CD5280E5-3DD2-4D8E-9F92-28E61A9698C2}" presName="spacing" presStyleCnt="0"/>
      <dgm:spPr/>
    </dgm:pt>
    <dgm:pt modelId="{EA3337B4-04AF-4E29-B8B4-398255B18705}" type="pres">
      <dgm:prSet presAssocID="{82B85E68-F59A-48D0-ACFD-F5BB64E73664}" presName="composite" presStyleCnt="0"/>
      <dgm:spPr/>
    </dgm:pt>
    <dgm:pt modelId="{85F2AC15-4703-4F79-86C8-AEE8CF3C80A2}" type="pres">
      <dgm:prSet presAssocID="{82B85E68-F59A-48D0-ACFD-F5BB64E73664}" presName="imgShp" presStyleLbl="fgImgPlace1" presStyleIdx="1" presStyleCnt="5"/>
      <dgm:spPr/>
    </dgm:pt>
    <dgm:pt modelId="{C7EB0C62-BE83-4FAA-92A2-974096285752}" type="pres">
      <dgm:prSet presAssocID="{82B85E68-F59A-48D0-ACFD-F5BB64E73664}" presName="txShp" presStyleLbl="node1" presStyleIdx="1" presStyleCnt="5">
        <dgm:presLayoutVars>
          <dgm:bulletEnabled val="1"/>
        </dgm:presLayoutVars>
      </dgm:prSet>
      <dgm:spPr/>
      <dgm:t>
        <a:bodyPr/>
        <a:lstStyle/>
        <a:p>
          <a:endParaRPr lang="es-VE"/>
        </a:p>
      </dgm:t>
    </dgm:pt>
    <dgm:pt modelId="{AEC49AF6-141D-4CD1-888F-A67AD2374394}" type="pres">
      <dgm:prSet presAssocID="{CF32FF7F-7E38-470A-9960-A34F88448BD6}" presName="spacing" presStyleCnt="0"/>
      <dgm:spPr/>
    </dgm:pt>
    <dgm:pt modelId="{00AFDB8E-626D-4A72-910A-10036C6C8555}" type="pres">
      <dgm:prSet presAssocID="{63D8995E-F8B2-40AA-98E1-858A13DEDCF9}" presName="composite" presStyleCnt="0"/>
      <dgm:spPr/>
    </dgm:pt>
    <dgm:pt modelId="{5D9BDE18-1EB0-44E1-BCA6-66C838DF2102}" type="pres">
      <dgm:prSet presAssocID="{63D8995E-F8B2-40AA-98E1-858A13DEDCF9}" presName="imgShp" presStyleLbl="fgImgPlace1" presStyleIdx="2" presStyleCnt="5"/>
      <dgm:spPr/>
    </dgm:pt>
    <dgm:pt modelId="{28067C81-916E-461E-BAC8-EC442D2650A7}" type="pres">
      <dgm:prSet presAssocID="{63D8995E-F8B2-40AA-98E1-858A13DEDCF9}" presName="txShp" presStyleLbl="node1" presStyleIdx="2" presStyleCnt="5">
        <dgm:presLayoutVars>
          <dgm:bulletEnabled val="1"/>
        </dgm:presLayoutVars>
      </dgm:prSet>
      <dgm:spPr/>
      <dgm:t>
        <a:bodyPr/>
        <a:lstStyle/>
        <a:p>
          <a:endParaRPr lang="es-VE"/>
        </a:p>
      </dgm:t>
    </dgm:pt>
    <dgm:pt modelId="{D80FA584-AB99-4BBB-8281-E491D216B195}" type="pres">
      <dgm:prSet presAssocID="{9791F591-233D-4F28-9344-62FAAA64A96E}" presName="spacing" presStyleCnt="0"/>
      <dgm:spPr/>
    </dgm:pt>
    <dgm:pt modelId="{E80413CB-6507-4B0C-9E2E-9F06424A45CC}" type="pres">
      <dgm:prSet presAssocID="{E621734D-AFBF-4AD4-B1CB-B51B6A4D236E}" presName="composite" presStyleCnt="0"/>
      <dgm:spPr/>
    </dgm:pt>
    <dgm:pt modelId="{288FC3AA-92B7-45A6-9DD8-77468F7658FD}" type="pres">
      <dgm:prSet presAssocID="{E621734D-AFBF-4AD4-B1CB-B51B6A4D236E}" presName="imgShp" presStyleLbl="fgImgPlace1" presStyleIdx="3" presStyleCnt="5"/>
      <dgm:spPr/>
    </dgm:pt>
    <dgm:pt modelId="{2195742A-E2C8-4F9E-A4C9-BFA930578E41}" type="pres">
      <dgm:prSet presAssocID="{E621734D-AFBF-4AD4-B1CB-B51B6A4D236E}" presName="txShp" presStyleLbl="node1" presStyleIdx="3" presStyleCnt="5">
        <dgm:presLayoutVars>
          <dgm:bulletEnabled val="1"/>
        </dgm:presLayoutVars>
      </dgm:prSet>
      <dgm:spPr/>
      <dgm:t>
        <a:bodyPr/>
        <a:lstStyle/>
        <a:p>
          <a:endParaRPr lang="es-VE"/>
        </a:p>
      </dgm:t>
    </dgm:pt>
    <dgm:pt modelId="{FF667F09-BCC4-42F4-B39B-7D4762BBB5C5}" type="pres">
      <dgm:prSet presAssocID="{59BC505D-C03C-4F57-9453-8131F83FEAD8}" presName="spacing" presStyleCnt="0"/>
      <dgm:spPr/>
    </dgm:pt>
    <dgm:pt modelId="{AEE3EF14-1AD5-4283-81CE-B69F9EB53CA1}" type="pres">
      <dgm:prSet presAssocID="{8E7F6941-11CC-4BFD-B775-842166947C72}" presName="composite" presStyleCnt="0"/>
      <dgm:spPr/>
    </dgm:pt>
    <dgm:pt modelId="{5FD96F66-6C06-40FD-BE3B-77DC668A5260}" type="pres">
      <dgm:prSet presAssocID="{8E7F6941-11CC-4BFD-B775-842166947C72}" presName="imgShp" presStyleLbl="fgImgPlace1" presStyleIdx="4" presStyleCnt="5"/>
      <dgm:spPr/>
    </dgm:pt>
    <dgm:pt modelId="{4356BCF7-DF44-4926-9B59-6448802496BC}" type="pres">
      <dgm:prSet presAssocID="{8E7F6941-11CC-4BFD-B775-842166947C72}" presName="txShp" presStyleLbl="node1" presStyleIdx="4" presStyleCnt="5">
        <dgm:presLayoutVars>
          <dgm:bulletEnabled val="1"/>
        </dgm:presLayoutVars>
      </dgm:prSet>
      <dgm:spPr/>
      <dgm:t>
        <a:bodyPr/>
        <a:lstStyle/>
        <a:p>
          <a:endParaRPr lang="es-VE"/>
        </a:p>
      </dgm:t>
    </dgm:pt>
  </dgm:ptLst>
  <dgm:cxnLst>
    <dgm:cxn modelId="{EC34E4CB-8370-42F5-99EB-49FD3531C759}" type="presOf" srcId="{63D8995E-F8B2-40AA-98E1-858A13DEDCF9}" destId="{28067C81-916E-461E-BAC8-EC442D2650A7}" srcOrd="0" destOrd="0" presId="urn:microsoft.com/office/officeart/2005/8/layout/vList3"/>
    <dgm:cxn modelId="{DD722F54-65C4-4122-9F85-B241FDCA8EBC}" type="presOf" srcId="{8E7F6941-11CC-4BFD-B775-842166947C72}" destId="{4356BCF7-DF44-4926-9B59-6448802496BC}" srcOrd="0" destOrd="0" presId="urn:microsoft.com/office/officeart/2005/8/layout/vList3"/>
    <dgm:cxn modelId="{E82F412E-C6BE-4C18-821B-614D7A6C26D8}" type="presOf" srcId="{13B4A114-D210-493A-A190-484C08BF4B8E}" destId="{33B84FF4-70BD-43C9-9E59-56E2A3C488AD}" srcOrd="0" destOrd="0" presId="urn:microsoft.com/office/officeart/2005/8/layout/vList3"/>
    <dgm:cxn modelId="{C5C85416-EC3A-45A1-BC0F-DBEC01CFADC9}" srcId="{468F9104-EB83-4CA1-BBB1-5CFC36772A83}" destId="{63D8995E-F8B2-40AA-98E1-858A13DEDCF9}" srcOrd="2" destOrd="0" parTransId="{8932D99A-2095-46C9-838E-CBDA486619A7}" sibTransId="{9791F591-233D-4F28-9344-62FAAA64A96E}"/>
    <dgm:cxn modelId="{CC5DF083-E72D-4C12-9A46-1C8F0F67DC11}" type="presOf" srcId="{468F9104-EB83-4CA1-BBB1-5CFC36772A83}" destId="{74BA0F2A-7056-4DCF-9142-915E02B8B6A9}" srcOrd="0" destOrd="0" presId="urn:microsoft.com/office/officeart/2005/8/layout/vList3"/>
    <dgm:cxn modelId="{EC0DD7B8-FFA9-4179-94D6-1B8F344C8BFC}" srcId="{468F9104-EB83-4CA1-BBB1-5CFC36772A83}" destId="{E621734D-AFBF-4AD4-B1CB-B51B6A4D236E}" srcOrd="3" destOrd="0" parTransId="{2E8E9DEB-7883-402C-9A0D-73E53668B1EA}" sibTransId="{59BC505D-C03C-4F57-9453-8131F83FEAD8}"/>
    <dgm:cxn modelId="{89DFD58E-D8F7-48FB-AE62-954FD60E1918}" srcId="{468F9104-EB83-4CA1-BBB1-5CFC36772A83}" destId="{13B4A114-D210-493A-A190-484C08BF4B8E}" srcOrd="0" destOrd="0" parTransId="{802AA6DE-DE05-4DA9-BD6B-B8DEB6E66512}" sibTransId="{CD5280E5-3DD2-4D8E-9F92-28E61A9698C2}"/>
    <dgm:cxn modelId="{673513FA-4EF1-4391-A330-237CBE3147F3}" srcId="{468F9104-EB83-4CA1-BBB1-5CFC36772A83}" destId="{8E7F6941-11CC-4BFD-B775-842166947C72}" srcOrd="4" destOrd="0" parTransId="{4290EEB8-EA54-4CB2-8C8D-DCBC00ED638F}" sibTransId="{687A2628-4286-4589-81D7-2374D53E4C57}"/>
    <dgm:cxn modelId="{A604EEBF-8859-4C9B-AA3A-341C08A1265C}" srcId="{468F9104-EB83-4CA1-BBB1-5CFC36772A83}" destId="{82B85E68-F59A-48D0-ACFD-F5BB64E73664}" srcOrd="1" destOrd="0" parTransId="{D54C691F-6BCC-4E85-82F7-92E96FC61C07}" sibTransId="{CF32FF7F-7E38-470A-9960-A34F88448BD6}"/>
    <dgm:cxn modelId="{CBCFAE3F-0AE6-486E-BA80-26BED24EFB0C}" type="presOf" srcId="{82B85E68-F59A-48D0-ACFD-F5BB64E73664}" destId="{C7EB0C62-BE83-4FAA-92A2-974096285752}" srcOrd="0" destOrd="0" presId="urn:microsoft.com/office/officeart/2005/8/layout/vList3"/>
    <dgm:cxn modelId="{586025B1-355F-402E-83BC-7F27D363F567}" type="presOf" srcId="{E621734D-AFBF-4AD4-B1CB-B51B6A4D236E}" destId="{2195742A-E2C8-4F9E-A4C9-BFA930578E41}" srcOrd="0" destOrd="0" presId="urn:microsoft.com/office/officeart/2005/8/layout/vList3"/>
    <dgm:cxn modelId="{C8311866-FB4D-4F08-BAF6-216560B8CFAA}" type="presParOf" srcId="{74BA0F2A-7056-4DCF-9142-915E02B8B6A9}" destId="{E0A26368-10BF-4598-9817-F76BE0F129EE}" srcOrd="0" destOrd="0" presId="urn:microsoft.com/office/officeart/2005/8/layout/vList3"/>
    <dgm:cxn modelId="{49658A42-9DB4-40BD-B1D5-D2AE04D0917A}" type="presParOf" srcId="{E0A26368-10BF-4598-9817-F76BE0F129EE}" destId="{9A1E0104-6EF3-4220-88A0-466A2E406274}" srcOrd="0" destOrd="0" presId="urn:microsoft.com/office/officeart/2005/8/layout/vList3"/>
    <dgm:cxn modelId="{71548C2A-D04E-474B-8158-5C9E3C0136CC}" type="presParOf" srcId="{E0A26368-10BF-4598-9817-F76BE0F129EE}" destId="{33B84FF4-70BD-43C9-9E59-56E2A3C488AD}" srcOrd="1" destOrd="0" presId="urn:microsoft.com/office/officeart/2005/8/layout/vList3"/>
    <dgm:cxn modelId="{8E23CE55-792E-4C87-B75A-FBED4E4A7E54}" type="presParOf" srcId="{74BA0F2A-7056-4DCF-9142-915E02B8B6A9}" destId="{5D5B50A9-7BEC-4A4B-8A7F-B118368A727A}" srcOrd="1" destOrd="0" presId="urn:microsoft.com/office/officeart/2005/8/layout/vList3"/>
    <dgm:cxn modelId="{40F8F6E2-DA0B-4520-ACEE-EB39FD8AD4C3}" type="presParOf" srcId="{74BA0F2A-7056-4DCF-9142-915E02B8B6A9}" destId="{EA3337B4-04AF-4E29-B8B4-398255B18705}" srcOrd="2" destOrd="0" presId="urn:microsoft.com/office/officeart/2005/8/layout/vList3"/>
    <dgm:cxn modelId="{36FCA18D-0964-4A97-A12F-81944BF7ECAE}" type="presParOf" srcId="{EA3337B4-04AF-4E29-B8B4-398255B18705}" destId="{85F2AC15-4703-4F79-86C8-AEE8CF3C80A2}" srcOrd="0" destOrd="0" presId="urn:microsoft.com/office/officeart/2005/8/layout/vList3"/>
    <dgm:cxn modelId="{5C63C3B7-5B97-4B33-9C8B-BD122F12071C}" type="presParOf" srcId="{EA3337B4-04AF-4E29-B8B4-398255B18705}" destId="{C7EB0C62-BE83-4FAA-92A2-974096285752}" srcOrd="1" destOrd="0" presId="urn:microsoft.com/office/officeart/2005/8/layout/vList3"/>
    <dgm:cxn modelId="{E3A90678-1EEE-408E-AEFE-9DFF42CAC0BF}" type="presParOf" srcId="{74BA0F2A-7056-4DCF-9142-915E02B8B6A9}" destId="{AEC49AF6-141D-4CD1-888F-A67AD2374394}" srcOrd="3" destOrd="0" presId="urn:microsoft.com/office/officeart/2005/8/layout/vList3"/>
    <dgm:cxn modelId="{18A740D7-30B4-4FE1-AA2D-FE1309CB8865}" type="presParOf" srcId="{74BA0F2A-7056-4DCF-9142-915E02B8B6A9}" destId="{00AFDB8E-626D-4A72-910A-10036C6C8555}" srcOrd="4" destOrd="0" presId="urn:microsoft.com/office/officeart/2005/8/layout/vList3"/>
    <dgm:cxn modelId="{F4A48822-3217-4C6A-9BA4-3BFF778D6B95}" type="presParOf" srcId="{00AFDB8E-626D-4A72-910A-10036C6C8555}" destId="{5D9BDE18-1EB0-44E1-BCA6-66C838DF2102}" srcOrd="0" destOrd="0" presId="urn:microsoft.com/office/officeart/2005/8/layout/vList3"/>
    <dgm:cxn modelId="{696D7BB7-B7FD-4109-BD9B-4A1FE79F7AB2}" type="presParOf" srcId="{00AFDB8E-626D-4A72-910A-10036C6C8555}" destId="{28067C81-916E-461E-BAC8-EC442D2650A7}" srcOrd="1" destOrd="0" presId="urn:microsoft.com/office/officeart/2005/8/layout/vList3"/>
    <dgm:cxn modelId="{6E71F12C-384A-4807-BC55-3118763FE257}" type="presParOf" srcId="{74BA0F2A-7056-4DCF-9142-915E02B8B6A9}" destId="{D80FA584-AB99-4BBB-8281-E491D216B195}" srcOrd="5" destOrd="0" presId="urn:microsoft.com/office/officeart/2005/8/layout/vList3"/>
    <dgm:cxn modelId="{64B1D411-71D1-4DB4-8EB9-EBE331D82673}" type="presParOf" srcId="{74BA0F2A-7056-4DCF-9142-915E02B8B6A9}" destId="{E80413CB-6507-4B0C-9E2E-9F06424A45CC}" srcOrd="6" destOrd="0" presId="urn:microsoft.com/office/officeart/2005/8/layout/vList3"/>
    <dgm:cxn modelId="{847E7769-90D3-4BCD-95F9-5509A8D42534}" type="presParOf" srcId="{E80413CB-6507-4B0C-9E2E-9F06424A45CC}" destId="{288FC3AA-92B7-45A6-9DD8-77468F7658FD}" srcOrd="0" destOrd="0" presId="urn:microsoft.com/office/officeart/2005/8/layout/vList3"/>
    <dgm:cxn modelId="{4E517B9B-BA86-41E9-A965-D5F88660ABBF}" type="presParOf" srcId="{E80413CB-6507-4B0C-9E2E-9F06424A45CC}" destId="{2195742A-E2C8-4F9E-A4C9-BFA930578E41}" srcOrd="1" destOrd="0" presId="urn:microsoft.com/office/officeart/2005/8/layout/vList3"/>
    <dgm:cxn modelId="{B799FFE1-CA5A-47E7-B790-A374D90FA408}" type="presParOf" srcId="{74BA0F2A-7056-4DCF-9142-915E02B8B6A9}" destId="{FF667F09-BCC4-42F4-B39B-7D4762BBB5C5}" srcOrd="7" destOrd="0" presId="urn:microsoft.com/office/officeart/2005/8/layout/vList3"/>
    <dgm:cxn modelId="{B9AB9D70-9169-42C5-9F78-B66E102D9017}" type="presParOf" srcId="{74BA0F2A-7056-4DCF-9142-915E02B8B6A9}" destId="{AEE3EF14-1AD5-4283-81CE-B69F9EB53CA1}" srcOrd="8" destOrd="0" presId="urn:microsoft.com/office/officeart/2005/8/layout/vList3"/>
    <dgm:cxn modelId="{AC6D9860-2776-4A20-82A3-6A084603CB86}" type="presParOf" srcId="{AEE3EF14-1AD5-4283-81CE-B69F9EB53CA1}" destId="{5FD96F66-6C06-40FD-BE3B-77DC668A5260}" srcOrd="0" destOrd="0" presId="urn:microsoft.com/office/officeart/2005/8/layout/vList3"/>
    <dgm:cxn modelId="{FE9CE72D-B6C3-4555-BEBE-B743DAD1F978}" type="presParOf" srcId="{AEE3EF14-1AD5-4283-81CE-B69F9EB53CA1}" destId="{4356BCF7-DF44-4926-9B59-6448802496BC}"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3086D44-F032-4B50-82C2-D5BCDFA225FE}" type="doc">
      <dgm:prSet loTypeId="urn:microsoft.com/office/officeart/2005/8/layout/vList5" loCatId="list" qsTypeId="urn:microsoft.com/office/officeart/2005/8/quickstyle/3d4" qsCatId="3D" csTypeId="urn:microsoft.com/office/officeart/2005/8/colors/colorful1" csCatId="colorful" phldr="1"/>
      <dgm:spPr/>
      <dgm:t>
        <a:bodyPr/>
        <a:lstStyle/>
        <a:p>
          <a:endParaRPr lang="es-VE"/>
        </a:p>
      </dgm:t>
    </dgm:pt>
    <dgm:pt modelId="{1F8C1571-3C0D-4764-BE34-DF58ED5300B3}">
      <dgm:prSet phldrT="[Texto]" custT="1"/>
      <dgm:spPr/>
      <dgm:t>
        <a:bodyPr/>
        <a:lstStyle/>
        <a:p>
          <a:r>
            <a:rPr lang="es-VE" sz="2300" dirty="0" smtClean="0"/>
            <a:t>T de </a:t>
          </a:r>
          <a:r>
            <a:rPr lang="es-VE" sz="2300" dirty="0" err="1" smtClean="0"/>
            <a:t>Student</a:t>
          </a:r>
          <a:endParaRPr lang="es-VE" sz="2300" dirty="0"/>
        </a:p>
      </dgm:t>
    </dgm:pt>
    <dgm:pt modelId="{A6ABBA4E-7A1F-477B-A4F8-7CAF42138DDB}" type="parTrans" cxnId="{670EDC30-68AB-480E-A67D-91BAFD7152B3}">
      <dgm:prSet/>
      <dgm:spPr/>
      <dgm:t>
        <a:bodyPr/>
        <a:lstStyle/>
        <a:p>
          <a:endParaRPr lang="es-VE" sz="2300"/>
        </a:p>
      </dgm:t>
    </dgm:pt>
    <dgm:pt modelId="{6A2235F5-969A-4C18-B0B4-7F26D101799E}" type="sibTrans" cxnId="{670EDC30-68AB-480E-A67D-91BAFD7152B3}">
      <dgm:prSet/>
      <dgm:spPr/>
      <dgm:t>
        <a:bodyPr/>
        <a:lstStyle/>
        <a:p>
          <a:endParaRPr lang="es-VE" sz="2300"/>
        </a:p>
      </dgm:t>
    </dgm:pt>
    <dgm:pt modelId="{A32849B1-DAD3-48C5-A751-BB1A37E508DC}">
      <dgm:prSet phldrT="[Texto]" custT="1"/>
      <dgm:spPr/>
      <dgm:t>
        <a:bodyPr/>
        <a:lstStyle/>
        <a:p>
          <a:r>
            <a:rPr lang="es-VE" sz="2300" dirty="0" smtClean="0"/>
            <a:t>Variables cuantitativas.</a:t>
          </a:r>
          <a:endParaRPr lang="es-VE" sz="2300" dirty="0"/>
        </a:p>
      </dgm:t>
    </dgm:pt>
    <dgm:pt modelId="{91258A83-8377-45BC-ACD9-E96D40F15769}" type="parTrans" cxnId="{E309AB7E-28A1-4C5B-966D-DEF358E2BE16}">
      <dgm:prSet/>
      <dgm:spPr/>
      <dgm:t>
        <a:bodyPr/>
        <a:lstStyle/>
        <a:p>
          <a:endParaRPr lang="es-VE" sz="2300"/>
        </a:p>
      </dgm:t>
    </dgm:pt>
    <dgm:pt modelId="{E3C9E223-4ECD-48E2-A3FE-16E49654B2C3}" type="sibTrans" cxnId="{E309AB7E-28A1-4C5B-966D-DEF358E2BE16}">
      <dgm:prSet/>
      <dgm:spPr/>
      <dgm:t>
        <a:bodyPr/>
        <a:lstStyle/>
        <a:p>
          <a:endParaRPr lang="es-VE" sz="2300"/>
        </a:p>
      </dgm:t>
    </dgm:pt>
    <dgm:pt modelId="{9ABF2A4A-110E-4BAE-BA2D-90906803C3A3}">
      <dgm:prSet phldrT="[Texto]" custT="1"/>
      <dgm:spPr/>
      <dgm:t>
        <a:bodyPr/>
        <a:lstStyle/>
        <a:p>
          <a:r>
            <a:rPr lang="es-VE" sz="2300" dirty="0" smtClean="0"/>
            <a:t>Chi-cuadrado</a:t>
          </a:r>
          <a:endParaRPr lang="es-VE" sz="2300" dirty="0"/>
        </a:p>
      </dgm:t>
    </dgm:pt>
    <dgm:pt modelId="{68F3BD12-6432-432F-A35B-A693D07BCB56}" type="parTrans" cxnId="{137D74F8-2C35-4118-B957-5D3ACAF3658A}">
      <dgm:prSet/>
      <dgm:spPr/>
      <dgm:t>
        <a:bodyPr/>
        <a:lstStyle/>
        <a:p>
          <a:endParaRPr lang="es-VE" sz="2300"/>
        </a:p>
      </dgm:t>
    </dgm:pt>
    <dgm:pt modelId="{31F6E6ED-495E-4876-8F35-90E045B40A66}" type="sibTrans" cxnId="{137D74F8-2C35-4118-B957-5D3ACAF3658A}">
      <dgm:prSet/>
      <dgm:spPr/>
      <dgm:t>
        <a:bodyPr/>
        <a:lstStyle/>
        <a:p>
          <a:endParaRPr lang="es-VE" sz="2300"/>
        </a:p>
      </dgm:t>
    </dgm:pt>
    <dgm:pt modelId="{F15DD8AF-5266-4EA6-8A4A-8C0B7C6AC93A}">
      <dgm:prSet phldrT="[Texto]" custT="1"/>
      <dgm:spPr/>
      <dgm:t>
        <a:bodyPr/>
        <a:lstStyle/>
        <a:p>
          <a:r>
            <a:rPr lang="es-VE" sz="2300" dirty="0" smtClean="0"/>
            <a:t>Variables cualitativas.</a:t>
          </a:r>
          <a:endParaRPr lang="es-VE" sz="2300" dirty="0"/>
        </a:p>
      </dgm:t>
    </dgm:pt>
    <dgm:pt modelId="{7AB097A1-4F9F-47FF-B6D7-EEC37B9B2DC6}" type="parTrans" cxnId="{28A820BE-938B-48D9-9275-51FFC3E47935}">
      <dgm:prSet/>
      <dgm:spPr/>
      <dgm:t>
        <a:bodyPr/>
        <a:lstStyle/>
        <a:p>
          <a:endParaRPr lang="es-VE" sz="2300"/>
        </a:p>
      </dgm:t>
    </dgm:pt>
    <dgm:pt modelId="{035E227F-5EC6-4850-A460-4CFD78D17886}" type="sibTrans" cxnId="{28A820BE-938B-48D9-9275-51FFC3E47935}">
      <dgm:prSet/>
      <dgm:spPr/>
      <dgm:t>
        <a:bodyPr/>
        <a:lstStyle/>
        <a:p>
          <a:endParaRPr lang="es-VE" sz="2300"/>
        </a:p>
      </dgm:t>
    </dgm:pt>
    <dgm:pt modelId="{469E25BF-5DE8-48A8-B327-95FC0C4C0B3B}">
      <dgm:prSet phldrT="[Texto]" custT="1"/>
      <dgm:spPr/>
      <dgm:t>
        <a:bodyPr/>
        <a:lstStyle/>
        <a:p>
          <a:r>
            <a:rPr lang="es-VE" sz="2300" dirty="0" smtClean="0"/>
            <a:t>Análisis de supervivencia (curvas de Kaplan-</a:t>
          </a:r>
          <a:r>
            <a:rPr lang="es-VE" sz="2300" dirty="0" err="1" smtClean="0"/>
            <a:t>Meier</a:t>
          </a:r>
          <a:r>
            <a:rPr lang="es-VE" sz="2300" dirty="0" smtClean="0"/>
            <a:t>).</a:t>
          </a:r>
          <a:endParaRPr lang="es-VE" sz="2300" dirty="0"/>
        </a:p>
      </dgm:t>
    </dgm:pt>
    <dgm:pt modelId="{890F3B88-8549-4373-A854-B3B83A484EAF}" type="parTrans" cxnId="{0E126B14-2F20-41A4-B3B2-5C266AC0C35B}">
      <dgm:prSet/>
      <dgm:spPr/>
      <dgm:t>
        <a:bodyPr/>
        <a:lstStyle/>
        <a:p>
          <a:endParaRPr lang="es-VE" sz="2300"/>
        </a:p>
      </dgm:t>
    </dgm:pt>
    <dgm:pt modelId="{888EDCCE-3F53-4892-9394-8F22D99AD0DC}" type="sibTrans" cxnId="{0E126B14-2F20-41A4-B3B2-5C266AC0C35B}">
      <dgm:prSet/>
      <dgm:spPr/>
      <dgm:t>
        <a:bodyPr/>
        <a:lstStyle/>
        <a:p>
          <a:endParaRPr lang="es-VE" sz="2300"/>
        </a:p>
      </dgm:t>
    </dgm:pt>
    <dgm:pt modelId="{1A1CE2F3-6CCE-4405-949C-7E3ABC886255}">
      <dgm:prSet phldrT="[Texto]" custT="1"/>
      <dgm:spPr/>
      <dgm:t>
        <a:bodyPr/>
        <a:lstStyle/>
        <a:p>
          <a:r>
            <a:rPr lang="es-VE" sz="2300" dirty="0" smtClean="0"/>
            <a:t>Regresión de Cox</a:t>
          </a:r>
          <a:endParaRPr lang="es-VE" sz="2300" dirty="0"/>
        </a:p>
      </dgm:t>
    </dgm:pt>
    <dgm:pt modelId="{2C9C3C50-A0CB-4241-8B7F-FC9782AF67C2}" type="parTrans" cxnId="{6FD754B8-C254-4D2C-BBFE-4850478FE5F8}">
      <dgm:prSet/>
      <dgm:spPr/>
      <dgm:t>
        <a:bodyPr/>
        <a:lstStyle/>
        <a:p>
          <a:endParaRPr lang="es-VE" sz="2300"/>
        </a:p>
      </dgm:t>
    </dgm:pt>
    <dgm:pt modelId="{698EED0A-B616-4081-8AC4-64664D12ED4A}" type="sibTrans" cxnId="{6FD754B8-C254-4D2C-BBFE-4850478FE5F8}">
      <dgm:prSet/>
      <dgm:spPr/>
      <dgm:t>
        <a:bodyPr/>
        <a:lstStyle/>
        <a:p>
          <a:endParaRPr lang="es-VE" sz="2300"/>
        </a:p>
      </dgm:t>
    </dgm:pt>
    <dgm:pt modelId="{9E6AA060-9B77-4A91-BEB2-C30631DA2F84}">
      <dgm:prSet phldrT="[Texto]" custT="1"/>
      <dgm:spPr/>
      <dgm:t>
        <a:bodyPr/>
        <a:lstStyle/>
        <a:p>
          <a:r>
            <a:rPr lang="es-VE" sz="2300" dirty="0" smtClean="0"/>
            <a:t>Log-Rank test</a:t>
          </a:r>
          <a:endParaRPr lang="es-VE" sz="2300" dirty="0"/>
        </a:p>
      </dgm:t>
    </dgm:pt>
    <dgm:pt modelId="{9E9937A7-BC80-4A14-8E59-B7DF2987670B}" type="sibTrans" cxnId="{E89C1902-6186-4CA4-8A23-130A9B11136F}">
      <dgm:prSet/>
      <dgm:spPr/>
      <dgm:t>
        <a:bodyPr/>
        <a:lstStyle/>
        <a:p>
          <a:endParaRPr lang="es-VE" sz="2300"/>
        </a:p>
      </dgm:t>
    </dgm:pt>
    <dgm:pt modelId="{300171BA-3785-4D2B-8425-C472B9E99415}" type="parTrans" cxnId="{E89C1902-6186-4CA4-8A23-130A9B11136F}">
      <dgm:prSet/>
      <dgm:spPr/>
      <dgm:t>
        <a:bodyPr/>
        <a:lstStyle/>
        <a:p>
          <a:endParaRPr lang="es-VE" sz="2300"/>
        </a:p>
      </dgm:t>
    </dgm:pt>
    <dgm:pt modelId="{3238F82E-B6D2-41A0-84E4-04907330DBCF}">
      <dgm:prSet phldrT="[Texto]" custT="1"/>
      <dgm:spPr/>
      <dgm:t>
        <a:bodyPr/>
        <a:lstStyle/>
        <a:p>
          <a:r>
            <a:rPr lang="es-VE" sz="2300" dirty="0" err="1" smtClean="0"/>
            <a:t>Hazard</a:t>
          </a:r>
          <a:r>
            <a:rPr lang="es-VE" sz="2300" dirty="0" smtClean="0"/>
            <a:t> Ratio IC 95%. </a:t>
          </a:r>
          <a:endParaRPr lang="es-VE" sz="2300" dirty="0"/>
        </a:p>
      </dgm:t>
    </dgm:pt>
    <dgm:pt modelId="{3D07AC38-4171-4976-94B0-B6C149FBF7C5}" type="parTrans" cxnId="{329CFFB2-8D3C-4D34-9C8D-B83563D30CB8}">
      <dgm:prSet/>
      <dgm:spPr/>
      <dgm:t>
        <a:bodyPr/>
        <a:lstStyle/>
        <a:p>
          <a:endParaRPr lang="es-VE" sz="2300"/>
        </a:p>
      </dgm:t>
    </dgm:pt>
    <dgm:pt modelId="{5CB325DF-D8D7-4AA6-99DA-6A50ED41D072}" type="sibTrans" cxnId="{329CFFB2-8D3C-4D34-9C8D-B83563D30CB8}">
      <dgm:prSet/>
      <dgm:spPr/>
      <dgm:t>
        <a:bodyPr/>
        <a:lstStyle/>
        <a:p>
          <a:endParaRPr lang="es-VE" sz="2300"/>
        </a:p>
      </dgm:t>
    </dgm:pt>
    <dgm:pt modelId="{A0788E5B-3809-4EF2-A3BD-F62F515B5D67}">
      <dgm:prSet phldrT="[Texto]" custT="1"/>
      <dgm:spPr/>
      <dgm:t>
        <a:bodyPr/>
        <a:lstStyle/>
        <a:p>
          <a:r>
            <a:rPr lang="es-VE" sz="2300" dirty="0" smtClean="0"/>
            <a:t>0,041. </a:t>
          </a:r>
          <a:endParaRPr lang="es-VE" sz="2300" dirty="0"/>
        </a:p>
      </dgm:t>
    </dgm:pt>
    <dgm:pt modelId="{3DCFC6DF-A5DB-423E-8DF8-B9F4431BD269}" type="parTrans" cxnId="{D9FF86D6-229E-4316-9A84-38FB281EBEB7}">
      <dgm:prSet/>
      <dgm:spPr/>
      <dgm:t>
        <a:bodyPr/>
        <a:lstStyle/>
        <a:p>
          <a:endParaRPr lang="es-VE"/>
        </a:p>
      </dgm:t>
    </dgm:pt>
    <dgm:pt modelId="{9E9B581A-92D3-4B78-B031-4F9A0C2A9F27}" type="sibTrans" cxnId="{D9FF86D6-229E-4316-9A84-38FB281EBEB7}">
      <dgm:prSet/>
      <dgm:spPr/>
      <dgm:t>
        <a:bodyPr/>
        <a:lstStyle/>
        <a:p>
          <a:endParaRPr lang="es-VE"/>
        </a:p>
      </dgm:t>
    </dgm:pt>
    <dgm:pt modelId="{88EFC227-8B08-4350-84E0-0A3134828519}">
      <dgm:prSet phldrT="[Texto]" custT="1"/>
      <dgm:spPr/>
      <dgm:t>
        <a:bodyPr/>
        <a:lstStyle/>
        <a:p>
          <a:r>
            <a:rPr lang="es-VE" sz="2300" dirty="0" smtClean="0"/>
            <a:t>Valor de P</a:t>
          </a:r>
          <a:endParaRPr lang="es-VE" sz="2300" dirty="0"/>
        </a:p>
      </dgm:t>
    </dgm:pt>
    <dgm:pt modelId="{64241826-FDE5-4F87-96AA-FC8FCE54F349}" type="parTrans" cxnId="{B8873285-45CF-4EF1-8FA9-B6803024270B}">
      <dgm:prSet/>
      <dgm:spPr/>
      <dgm:t>
        <a:bodyPr/>
        <a:lstStyle/>
        <a:p>
          <a:endParaRPr lang="es-VE"/>
        </a:p>
      </dgm:t>
    </dgm:pt>
    <dgm:pt modelId="{AC11EC02-7645-494E-8DF5-B797BF620969}" type="sibTrans" cxnId="{B8873285-45CF-4EF1-8FA9-B6803024270B}">
      <dgm:prSet/>
      <dgm:spPr/>
      <dgm:t>
        <a:bodyPr/>
        <a:lstStyle/>
        <a:p>
          <a:endParaRPr lang="es-VE"/>
        </a:p>
      </dgm:t>
    </dgm:pt>
    <dgm:pt modelId="{42BB081C-CB4F-462B-8814-EACC1BEC77FB}" type="pres">
      <dgm:prSet presAssocID="{63086D44-F032-4B50-82C2-D5BCDFA225FE}" presName="Name0" presStyleCnt="0">
        <dgm:presLayoutVars>
          <dgm:dir/>
          <dgm:animLvl val="lvl"/>
          <dgm:resizeHandles val="exact"/>
        </dgm:presLayoutVars>
      </dgm:prSet>
      <dgm:spPr/>
      <dgm:t>
        <a:bodyPr/>
        <a:lstStyle/>
        <a:p>
          <a:endParaRPr lang="es-VE"/>
        </a:p>
      </dgm:t>
    </dgm:pt>
    <dgm:pt modelId="{35504660-742B-4B28-9B3D-0C891419C9B9}" type="pres">
      <dgm:prSet presAssocID="{1F8C1571-3C0D-4764-BE34-DF58ED5300B3}" presName="linNode" presStyleCnt="0"/>
      <dgm:spPr/>
    </dgm:pt>
    <dgm:pt modelId="{8467AE1E-5F4C-47E7-9721-BC8C7CD9F01D}" type="pres">
      <dgm:prSet presAssocID="{1F8C1571-3C0D-4764-BE34-DF58ED5300B3}" presName="parentText" presStyleLbl="node1" presStyleIdx="0" presStyleCnt="5">
        <dgm:presLayoutVars>
          <dgm:chMax val="1"/>
          <dgm:bulletEnabled val="1"/>
        </dgm:presLayoutVars>
      </dgm:prSet>
      <dgm:spPr/>
      <dgm:t>
        <a:bodyPr/>
        <a:lstStyle/>
        <a:p>
          <a:endParaRPr lang="es-VE"/>
        </a:p>
      </dgm:t>
    </dgm:pt>
    <dgm:pt modelId="{0B7581D8-4512-44BB-8DBD-6D3E7C30185C}" type="pres">
      <dgm:prSet presAssocID="{1F8C1571-3C0D-4764-BE34-DF58ED5300B3}" presName="descendantText" presStyleLbl="alignAccFollowNode1" presStyleIdx="0" presStyleCnt="5">
        <dgm:presLayoutVars>
          <dgm:bulletEnabled val="1"/>
        </dgm:presLayoutVars>
      </dgm:prSet>
      <dgm:spPr/>
      <dgm:t>
        <a:bodyPr/>
        <a:lstStyle/>
        <a:p>
          <a:endParaRPr lang="es-VE"/>
        </a:p>
      </dgm:t>
    </dgm:pt>
    <dgm:pt modelId="{FFF782F0-253B-4784-84C4-58806EB9BC2E}" type="pres">
      <dgm:prSet presAssocID="{6A2235F5-969A-4C18-B0B4-7F26D101799E}" presName="sp" presStyleCnt="0"/>
      <dgm:spPr/>
    </dgm:pt>
    <dgm:pt modelId="{E968079A-9E7F-4977-ADA3-C182829BF2D0}" type="pres">
      <dgm:prSet presAssocID="{9ABF2A4A-110E-4BAE-BA2D-90906803C3A3}" presName="linNode" presStyleCnt="0"/>
      <dgm:spPr/>
    </dgm:pt>
    <dgm:pt modelId="{60332F7A-284A-4CD8-8182-A49AA4F32A5D}" type="pres">
      <dgm:prSet presAssocID="{9ABF2A4A-110E-4BAE-BA2D-90906803C3A3}" presName="parentText" presStyleLbl="node1" presStyleIdx="1" presStyleCnt="5">
        <dgm:presLayoutVars>
          <dgm:chMax val="1"/>
          <dgm:bulletEnabled val="1"/>
        </dgm:presLayoutVars>
      </dgm:prSet>
      <dgm:spPr/>
      <dgm:t>
        <a:bodyPr/>
        <a:lstStyle/>
        <a:p>
          <a:endParaRPr lang="es-VE"/>
        </a:p>
      </dgm:t>
    </dgm:pt>
    <dgm:pt modelId="{24F9DADD-E0C8-432D-906C-38B2EB2999B9}" type="pres">
      <dgm:prSet presAssocID="{9ABF2A4A-110E-4BAE-BA2D-90906803C3A3}" presName="descendantText" presStyleLbl="alignAccFollowNode1" presStyleIdx="1" presStyleCnt="5">
        <dgm:presLayoutVars>
          <dgm:bulletEnabled val="1"/>
        </dgm:presLayoutVars>
      </dgm:prSet>
      <dgm:spPr/>
      <dgm:t>
        <a:bodyPr/>
        <a:lstStyle/>
        <a:p>
          <a:endParaRPr lang="es-VE"/>
        </a:p>
      </dgm:t>
    </dgm:pt>
    <dgm:pt modelId="{0EA3EE61-8598-4F62-B149-4F0D33389C9F}" type="pres">
      <dgm:prSet presAssocID="{31F6E6ED-495E-4876-8F35-90E045B40A66}" presName="sp" presStyleCnt="0"/>
      <dgm:spPr/>
    </dgm:pt>
    <dgm:pt modelId="{DEB87F17-8BD5-4AC0-91A3-5EED998C3659}" type="pres">
      <dgm:prSet presAssocID="{9E6AA060-9B77-4A91-BEB2-C30631DA2F84}" presName="linNode" presStyleCnt="0"/>
      <dgm:spPr/>
    </dgm:pt>
    <dgm:pt modelId="{C254F299-AB17-41DB-B17D-3E6DBF904D7D}" type="pres">
      <dgm:prSet presAssocID="{9E6AA060-9B77-4A91-BEB2-C30631DA2F84}" presName="parentText" presStyleLbl="node1" presStyleIdx="2" presStyleCnt="5">
        <dgm:presLayoutVars>
          <dgm:chMax val="1"/>
          <dgm:bulletEnabled val="1"/>
        </dgm:presLayoutVars>
      </dgm:prSet>
      <dgm:spPr/>
      <dgm:t>
        <a:bodyPr/>
        <a:lstStyle/>
        <a:p>
          <a:endParaRPr lang="es-VE"/>
        </a:p>
      </dgm:t>
    </dgm:pt>
    <dgm:pt modelId="{B6596E55-45F5-47D9-9647-5EB8189AF7D4}" type="pres">
      <dgm:prSet presAssocID="{9E6AA060-9B77-4A91-BEB2-C30631DA2F84}" presName="descendantText" presStyleLbl="alignAccFollowNode1" presStyleIdx="2" presStyleCnt="5">
        <dgm:presLayoutVars>
          <dgm:bulletEnabled val="1"/>
        </dgm:presLayoutVars>
      </dgm:prSet>
      <dgm:spPr/>
      <dgm:t>
        <a:bodyPr/>
        <a:lstStyle/>
        <a:p>
          <a:endParaRPr lang="es-VE"/>
        </a:p>
      </dgm:t>
    </dgm:pt>
    <dgm:pt modelId="{0E2AAEA0-8141-4821-A956-F1D91031F764}" type="pres">
      <dgm:prSet presAssocID="{9E9937A7-BC80-4A14-8E59-B7DF2987670B}" presName="sp" presStyleCnt="0"/>
      <dgm:spPr/>
    </dgm:pt>
    <dgm:pt modelId="{CF47F4B3-FFE8-493B-B336-C48C9253AEE5}" type="pres">
      <dgm:prSet presAssocID="{1A1CE2F3-6CCE-4405-949C-7E3ABC886255}" presName="linNode" presStyleCnt="0"/>
      <dgm:spPr/>
    </dgm:pt>
    <dgm:pt modelId="{7F866D56-3786-450C-BE66-27F2D06AFB38}" type="pres">
      <dgm:prSet presAssocID="{1A1CE2F3-6CCE-4405-949C-7E3ABC886255}" presName="parentText" presStyleLbl="node1" presStyleIdx="3" presStyleCnt="5">
        <dgm:presLayoutVars>
          <dgm:chMax val="1"/>
          <dgm:bulletEnabled val="1"/>
        </dgm:presLayoutVars>
      </dgm:prSet>
      <dgm:spPr/>
      <dgm:t>
        <a:bodyPr/>
        <a:lstStyle/>
        <a:p>
          <a:endParaRPr lang="es-VE"/>
        </a:p>
      </dgm:t>
    </dgm:pt>
    <dgm:pt modelId="{698786E8-5300-465F-861E-B7371FD5AC09}" type="pres">
      <dgm:prSet presAssocID="{1A1CE2F3-6CCE-4405-949C-7E3ABC886255}" presName="descendantText" presStyleLbl="alignAccFollowNode1" presStyleIdx="3" presStyleCnt="5">
        <dgm:presLayoutVars>
          <dgm:bulletEnabled val="1"/>
        </dgm:presLayoutVars>
      </dgm:prSet>
      <dgm:spPr/>
      <dgm:t>
        <a:bodyPr/>
        <a:lstStyle/>
        <a:p>
          <a:endParaRPr lang="es-VE"/>
        </a:p>
      </dgm:t>
    </dgm:pt>
    <dgm:pt modelId="{6D0EE3CF-2BA3-4908-8192-D7F3AEF65375}" type="pres">
      <dgm:prSet presAssocID="{698EED0A-B616-4081-8AC4-64664D12ED4A}" presName="sp" presStyleCnt="0"/>
      <dgm:spPr/>
    </dgm:pt>
    <dgm:pt modelId="{9AD7CE8A-513B-48E8-8A39-BF5FCA37704D}" type="pres">
      <dgm:prSet presAssocID="{88EFC227-8B08-4350-84E0-0A3134828519}" presName="linNode" presStyleCnt="0"/>
      <dgm:spPr/>
    </dgm:pt>
    <dgm:pt modelId="{B7F5E535-B7FA-439E-B5A3-89FAF16F3586}" type="pres">
      <dgm:prSet presAssocID="{88EFC227-8B08-4350-84E0-0A3134828519}" presName="parentText" presStyleLbl="node1" presStyleIdx="4" presStyleCnt="5">
        <dgm:presLayoutVars>
          <dgm:chMax val="1"/>
          <dgm:bulletEnabled val="1"/>
        </dgm:presLayoutVars>
      </dgm:prSet>
      <dgm:spPr/>
      <dgm:t>
        <a:bodyPr/>
        <a:lstStyle/>
        <a:p>
          <a:endParaRPr lang="es-VE"/>
        </a:p>
      </dgm:t>
    </dgm:pt>
    <dgm:pt modelId="{F1BF9FD5-BDA8-4165-BECF-D25D0F23FED9}" type="pres">
      <dgm:prSet presAssocID="{88EFC227-8B08-4350-84E0-0A3134828519}" presName="descendantText" presStyleLbl="alignAccFollowNode1" presStyleIdx="4" presStyleCnt="5">
        <dgm:presLayoutVars>
          <dgm:bulletEnabled val="1"/>
        </dgm:presLayoutVars>
      </dgm:prSet>
      <dgm:spPr/>
      <dgm:t>
        <a:bodyPr/>
        <a:lstStyle/>
        <a:p>
          <a:endParaRPr lang="es-VE"/>
        </a:p>
      </dgm:t>
    </dgm:pt>
  </dgm:ptLst>
  <dgm:cxnLst>
    <dgm:cxn modelId="{670EDC30-68AB-480E-A67D-91BAFD7152B3}" srcId="{63086D44-F032-4B50-82C2-D5BCDFA225FE}" destId="{1F8C1571-3C0D-4764-BE34-DF58ED5300B3}" srcOrd="0" destOrd="0" parTransId="{A6ABBA4E-7A1F-477B-A4F8-7CAF42138DDB}" sibTransId="{6A2235F5-969A-4C18-B0B4-7F26D101799E}"/>
    <dgm:cxn modelId="{B8873285-45CF-4EF1-8FA9-B6803024270B}" srcId="{63086D44-F032-4B50-82C2-D5BCDFA225FE}" destId="{88EFC227-8B08-4350-84E0-0A3134828519}" srcOrd="4" destOrd="0" parTransId="{64241826-FDE5-4F87-96AA-FC8FCE54F349}" sibTransId="{AC11EC02-7645-494E-8DF5-B797BF620969}"/>
    <dgm:cxn modelId="{D9FF86D6-229E-4316-9A84-38FB281EBEB7}" srcId="{88EFC227-8B08-4350-84E0-0A3134828519}" destId="{A0788E5B-3809-4EF2-A3BD-F62F515B5D67}" srcOrd="0" destOrd="0" parTransId="{3DCFC6DF-A5DB-423E-8DF8-B9F4431BD269}" sibTransId="{9E9B581A-92D3-4B78-B031-4F9A0C2A9F27}"/>
    <dgm:cxn modelId="{28A820BE-938B-48D9-9275-51FFC3E47935}" srcId="{9ABF2A4A-110E-4BAE-BA2D-90906803C3A3}" destId="{F15DD8AF-5266-4EA6-8A4A-8C0B7C6AC93A}" srcOrd="0" destOrd="0" parTransId="{7AB097A1-4F9F-47FF-B6D7-EEC37B9B2DC6}" sibTransId="{035E227F-5EC6-4850-A460-4CFD78D17886}"/>
    <dgm:cxn modelId="{C7AA4FD8-6FEC-4499-8C8B-95E7954ABC88}" type="presOf" srcId="{1F8C1571-3C0D-4764-BE34-DF58ED5300B3}" destId="{8467AE1E-5F4C-47E7-9721-BC8C7CD9F01D}" srcOrd="0" destOrd="0" presId="urn:microsoft.com/office/officeart/2005/8/layout/vList5"/>
    <dgm:cxn modelId="{920FF132-5E61-4010-A443-92D49A499234}" type="presOf" srcId="{469E25BF-5DE8-48A8-B327-95FC0C4C0B3B}" destId="{B6596E55-45F5-47D9-9647-5EB8189AF7D4}" srcOrd="0" destOrd="0" presId="urn:microsoft.com/office/officeart/2005/8/layout/vList5"/>
    <dgm:cxn modelId="{E89C1902-6186-4CA4-8A23-130A9B11136F}" srcId="{63086D44-F032-4B50-82C2-D5BCDFA225FE}" destId="{9E6AA060-9B77-4A91-BEB2-C30631DA2F84}" srcOrd="2" destOrd="0" parTransId="{300171BA-3785-4D2B-8425-C472B9E99415}" sibTransId="{9E9937A7-BC80-4A14-8E59-B7DF2987670B}"/>
    <dgm:cxn modelId="{880272C9-EEE3-4214-BF23-95D00B359C5A}" type="presOf" srcId="{9E6AA060-9B77-4A91-BEB2-C30631DA2F84}" destId="{C254F299-AB17-41DB-B17D-3E6DBF904D7D}" srcOrd="0" destOrd="0" presId="urn:microsoft.com/office/officeart/2005/8/layout/vList5"/>
    <dgm:cxn modelId="{CF88CE4B-494B-4A68-BD5E-960FDFE470FF}" type="presOf" srcId="{A32849B1-DAD3-48C5-A751-BB1A37E508DC}" destId="{0B7581D8-4512-44BB-8DBD-6D3E7C30185C}" srcOrd="0" destOrd="0" presId="urn:microsoft.com/office/officeart/2005/8/layout/vList5"/>
    <dgm:cxn modelId="{A3E60D51-28A7-4893-ACF7-7B13C59F2652}" type="presOf" srcId="{63086D44-F032-4B50-82C2-D5BCDFA225FE}" destId="{42BB081C-CB4F-462B-8814-EACC1BEC77FB}" srcOrd="0" destOrd="0" presId="urn:microsoft.com/office/officeart/2005/8/layout/vList5"/>
    <dgm:cxn modelId="{AC8A58C8-4E05-4458-979C-35D49C310D34}" type="presOf" srcId="{88EFC227-8B08-4350-84E0-0A3134828519}" destId="{B7F5E535-B7FA-439E-B5A3-89FAF16F3586}" srcOrd="0" destOrd="0" presId="urn:microsoft.com/office/officeart/2005/8/layout/vList5"/>
    <dgm:cxn modelId="{F4F83387-790A-4460-9814-F2B892B560A0}" type="presOf" srcId="{F15DD8AF-5266-4EA6-8A4A-8C0B7C6AC93A}" destId="{24F9DADD-E0C8-432D-906C-38B2EB2999B9}" srcOrd="0" destOrd="0" presId="urn:microsoft.com/office/officeart/2005/8/layout/vList5"/>
    <dgm:cxn modelId="{137D74F8-2C35-4118-B957-5D3ACAF3658A}" srcId="{63086D44-F032-4B50-82C2-D5BCDFA225FE}" destId="{9ABF2A4A-110E-4BAE-BA2D-90906803C3A3}" srcOrd="1" destOrd="0" parTransId="{68F3BD12-6432-432F-A35B-A693D07BCB56}" sibTransId="{31F6E6ED-495E-4876-8F35-90E045B40A66}"/>
    <dgm:cxn modelId="{329CFFB2-8D3C-4D34-9C8D-B83563D30CB8}" srcId="{1A1CE2F3-6CCE-4405-949C-7E3ABC886255}" destId="{3238F82E-B6D2-41A0-84E4-04907330DBCF}" srcOrd="0" destOrd="0" parTransId="{3D07AC38-4171-4976-94B0-B6C149FBF7C5}" sibTransId="{5CB325DF-D8D7-4AA6-99DA-6A50ED41D072}"/>
    <dgm:cxn modelId="{0E126B14-2F20-41A4-B3B2-5C266AC0C35B}" srcId="{9E6AA060-9B77-4A91-BEB2-C30631DA2F84}" destId="{469E25BF-5DE8-48A8-B327-95FC0C4C0B3B}" srcOrd="0" destOrd="0" parTransId="{890F3B88-8549-4373-A854-B3B83A484EAF}" sibTransId="{888EDCCE-3F53-4892-9394-8F22D99AD0DC}"/>
    <dgm:cxn modelId="{E309AB7E-28A1-4C5B-966D-DEF358E2BE16}" srcId="{1F8C1571-3C0D-4764-BE34-DF58ED5300B3}" destId="{A32849B1-DAD3-48C5-A751-BB1A37E508DC}" srcOrd="0" destOrd="0" parTransId="{91258A83-8377-45BC-ACD9-E96D40F15769}" sibTransId="{E3C9E223-4ECD-48E2-A3FE-16E49654B2C3}"/>
    <dgm:cxn modelId="{BE672201-9AA7-491A-B46C-4D287D7B4560}" type="presOf" srcId="{1A1CE2F3-6CCE-4405-949C-7E3ABC886255}" destId="{7F866D56-3786-450C-BE66-27F2D06AFB38}" srcOrd="0" destOrd="0" presId="urn:microsoft.com/office/officeart/2005/8/layout/vList5"/>
    <dgm:cxn modelId="{2FDBB1E5-D12C-42CE-8E09-784B5AFA8748}" type="presOf" srcId="{A0788E5B-3809-4EF2-A3BD-F62F515B5D67}" destId="{F1BF9FD5-BDA8-4165-BECF-D25D0F23FED9}" srcOrd="0" destOrd="0" presId="urn:microsoft.com/office/officeart/2005/8/layout/vList5"/>
    <dgm:cxn modelId="{6FD754B8-C254-4D2C-BBFE-4850478FE5F8}" srcId="{63086D44-F032-4B50-82C2-D5BCDFA225FE}" destId="{1A1CE2F3-6CCE-4405-949C-7E3ABC886255}" srcOrd="3" destOrd="0" parTransId="{2C9C3C50-A0CB-4241-8B7F-FC9782AF67C2}" sibTransId="{698EED0A-B616-4081-8AC4-64664D12ED4A}"/>
    <dgm:cxn modelId="{AC90C99F-4116-4E31-ADF3-01F01B454E5F}" type="presOf" srcId="{9ABF2A4A-110E-4BAE-BA2D-90906803C3A3}" destId="{60332F7A-284A-4CD8-8182-A49AA4F32A5D}" srcOrd="0" destOrd="0" presId="urn:microsoft.com/office/officeart/2005/8/layout/vList5"/>
    <dgm:cxn modelId="{8626FA25-8172-49D3-83A0-891E581C6A98}" type="presOf" srcId="{3238F82E-B6D2-41A0-84E4-04907330DBCF}" destId="{698786E8-5300-465F-861E-B7371FD5AC09}" srcOrd="0" destOrd="0" presId="urn:microsoft.com/office/officeart/2005/8/layout/vList5"/>
    <dgm:cxn modelId="{08887EF0-8EDF-4615-ADD5-C36E9BB743C4}" type="presParOf" srcId="{42BB081C-CB4F-462B-8814-EACC1BEC77FB}" destId="{35504660-742B-4B28-9B3D-0C891419C9B9}" srcOrd="0" destOrd="0" presId="urn:microsoft.com/office/officeart/2005/8/layout/vList5"/>
    <dgm:cxn modelId="{DDDAB491-F4FF-4E0E-B461-97EEC9F9F9B8}" type="presParOf" srcId="{35504660-742B-4B28-9B3D-0C891419C9B9}" destId="{8467AE1E-5F4C-47E7-9721-BC8C7CD9F01D}" srcOrd="0" destOrd="0" presId="urn:microsoft.com/office/officeart/2005/8/layout/vList5"/>
    <dgm:cxn modelId="{6B132608-682B-4F5F-9A3A-EFBC9D3699D6}" type="presParOf" srcId="{35504660-742B-4B28-9B3D-0C891419C9B9}" destId="{0B7581D8-4512-44BB-8DBD-6D3E7C30185C}" srcOrd="1" destOrd="0" presId="urn:microsoft.com/office/officeart/2005/8/layout/vList5"/>
    <dgm:cxn modelId="{3E16FDE0-66A0-4BA1-AB02-1CF93B56756D}" type="presParOf" srcId="{42BB081C-CB4F-462B-8814-EACC1BEC77FB}" destId="{FFF782F0-253B-4784-84C4-58806EB9BC2E}" srcOrd="1" destOrd="0" presId="urn:microsoft.com/office/officeart/2005/8/layout/vList5"/>
    <dgm:cxn modelId="{78ED193E-6706-4A46-9EA5-104FE1923337}" type="presParOf" srcId="{42BB081C-CB4F-462B-8814-EACC1BEC77FB}" destId="{E968079A-9E7F-4977-ADA3-C182829BF2D0}" srcOrd="2" destOrd="0" presId="urn:microsoft.com/office/officeart/2005/8/layout/vList5"/>
    <dgm:cxn modelId="{33F003E6-8946-4DB7-B1AA-77AB0B4351C7}" type="presParOf" srcId="{E968079A-9E7F-4977-ADA3-C182829BF2D0}" destId="{60332F7A-284A-4CD8-8182-A49AA4F32A5D}" srcOrd="0" destOrd="0" presId="urn:microsoft.com/office/officeart/2005/8/layout/vList5"/>
    <dgm:cxn modelId="{BBF6AD43-0978-4154-B340-3C5B968D413D}" type="presParOf" srcId="{E968079A-9E7F-4977-ADA3-C182829BF2D0}" destId="{24F9DADD-E0C8-432D-906C-38B2EB2999B9}" srcOrd="1" destOrd="0" presId="urn:microsoft.com/office/officeart/2005/8/layout/vList5"/>
    <dgm:cxn modelId="{87793008-9BE8-4A2A-A66E-62A1C309D642}" type="presParOf" srcId="{42BB081C-CB4F-462B-8814-EACC1BEC77FB}" destId="{0EA3EE61-8598-4F62-B149-4F0D33389C9F}" srcOrd="3" destOrd="0" presId="urn:microsoft.com/office/officeart/2005/8/layout/vList5"/>
    <dgm:cxn modelId="{3677E7A9-9542-45C4-826E-E5C5ADA475A6}" type="presParOf" srcId="{42BB081C-CB4F-462B-8814-EACC1BEC77FB}" destId="{DEB87F17-8BD5-4AC0-91A3-5EED998C3659}" srcOrd="4" destOrd="0" presId="urn:microsoft.com/office/officeart/2005/8/layout/vList5"/>
    <dgm:cxn modelId="{26D17B75-94AD-4177-B5FD-372F048B0715}" type="presParOf" srcId="{DEB87F17-8BD5-4AC0-91A3-5EED998C3659}" destId="{C254F299-AB17-41DB-B17D-3E6DBF904D7D}" srcOrd="0" destOrd="0" presId="urn:microsoft.com/office/officeart/2005/8/layout/vList5"/>
    <dgm:cxn modelId="{9C464040-6EFC-4825-8765-88921CB36D6A}" type="presParOf" srcId="{DEB87F17-8BD5-4AC0-91A3-5EED998C3659}" destId="{B6596E55-45F5-47D9-9647-5EB8189AF7D4}" srcOrd="1" destOrd="0" presId="urn:microsoft.com/office/officeart/2005/8/layout/vList5"/>
    <dgm:cxn modelId="{F0E9BEC3-8EBD-41EB-AB48-EA2863E99B0B}" type="presParOf" srcId="{42BB081C-CB4F-462B-8814-EACC1BEC77FB}" destId="{0E2AAEA0-8141-4821-A956-F1D91031F764}" srcOrd="5" destOrd="0" presId="urn:microsoft.com/office/officeart/2005/8/layout/vList5"/>
    <dgm:cxn modelId="{62449339-FD3A-4926-9843-6A9951DD3ABE}" type="presParOf" srcId="{42BB081C-CB4F-462B-8814-EACC1BEC77FB}" destId="{CF47F4B3-FFE8-493B-B336-C48C9253AEE5}" srcOrd="6" destOrd="0" presId="urn:microsoft.com/office/officeart/2005/8/layout/vList5"/>
    <dgm:cxn modelId="{8877E796-7A77-463F-AC00-FCA9EF34D86F}" type="presParOf" srcId="{CF47F4B3-FFE8-493B-B336-C48C9253AEE5}" destId="{7F866D56-3786-450C-BE66-27F2D06AFB38}" srcOrd="0" destOrd="0" presId="urn:microsoft.com/office/officeart/2005/8/layout/vList5"/>
    <dgm:cxn modelId="{7C40C821-E295-479C-8000-82F3BEC396FB}" type="presParOf" srcId="{CF47F4B3-FFE8-493B-B336-C48C9253AEE5}" destId="{698786E8-5300-465F-861E-B7371FD5AC09}" srcOrd="1" destOrd="0" presId="urn:microsoft.com/office/officeart/2005/8/layout/vList5"/>
    <dgm:cxn modelId="{4C329846-FA78-49B9-9167-309902C3075E}" type="presParOf" srcId="{42BB081C-CB4F-462B-8814-EACC1BEC77FB}" destId="{6D0EE3CF-2BA3-4908-8192-D7F3AEF65375}" srcOrd="7" destOrd="0" presId="urn:microsoft.com/office/officeart/2005/8/layout/vList5"/>
    <dgm:cxn modelId="{C9A2A50B-CDE8-429E-99E0-3A63BDE201AA}" type="presParOf" srcId="{42BB081C-CB4F-462B-8814-EACC1BEC77FB}" destId="{9AD7CE8A-513B-48E8-8A39-BF5FCA37704D}" srcOrd="8" destOrd="0" presId="urn:microsoft.com/office/officeart/2005/8/layout/vList5"/>
    <dgm:cxn modelId="{E889DFC1-7C3F-4A42-B96D-E9D2E84F322B}" type="presParOf" srcId="{9AD7CE8A-513B-48E8-8A39-BF5FCA37704D}" destId="{B7F5E535-B7FA-439E-B5A3-89FAF16F3586}" srcOrd="0" destOrd="0" presId="urn:microsoft.com/office/officeart/2005/8/layout/vList5"/>
    <dgm:cxn modelId="{E4C58F70-48D0-4F2A-81A2-8137465CF455}" type="presParOf" srcId="{9AD7CE8A-513B-48E8-8A39-BF5FCA37704D}" destId="{F1BF9FD5-BDA8-4165-BECF-D25D0F23FED9}"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2DF455-03CB-4EBD-99B9-DA454036A7F5}">
      <dsp:nvSpPr>
        <dsp:cNvPr id="0" name=""/>
        <dsp:cNvSpPr/>
      </dsp:nvSpPr>
      <dsp:spPr>
        <a:xfrm rot="5400000">
          <a:off x="3753961" y="-1459537"/>
          <a:ext cx="782637" cy="3901440"/>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s-VE" sz="1900" kern="1200" dirty="0" err="1" smtClean="0"/>
            <a:t>Northwestern</a:t>
          </a:r>
          <a:r>
            <a:rPr lang="es-VE" sz="1900" kern="1200" dirty="0" smtClean="0"/>
            <a:t> </a:t>
          </a:r>
          <a:r>
            <a:rPr lang="es-VE" sz="1900" kern="1200" dirty="0" err="1" smtClean="0"/>
            <a:t>University</a:t>
          </a:r>
          <a:r>
            <a:rPr lang="es-VE" sz="1900" kern="1200" dirty="0" smtClean="0"/>
            <a:t>, Evanston y Chicago, Illinois, EEUU.</a:t>
          </a:r>
          <a:endParaRPr lang="es-VE" sz="1900" kern="1200" dirty="0"/>
        </a:p>
      </dsp:txBody>
      <dsp:txXfrm rot="-5400000">
        <a:off x="2194560" y="138069"/>
        <a:ext cx="3863235" cy="706227"/>
      </dsp:txXfrm>
    </dsp:sp>
    <dsp:sp modelId="{5A1D136C-E4FC-421A-B3D2-71FE4681B570}">
      <dsp:nvSpPr>
        <dsp:cNvPr id="0" name=""/>
        <dsp:cNvSpPr/>
      </dsp:nvSpPr>
      <dsp:spPr>
        <a:xfrm>
          <a:off x="0" y="2033"/>
          <a:ext cx="2194560" cy="97829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s-VE" sz="2500" kern="1200" dirty="0" smtClean="0"/>
            <a:t>Participantes </a:t>
          </a:r>
          <a:r>
            <a:rPr lang="en-US" sz="2500" kern="1200" dirty="0" smtClean="0"/>
            <a:t>&gt;</a:t>
          </a:r>
          <a:r>
            <a:rPr lang="es-VE" sz="2500" kern="1200" dirty="0" smtClean="0"/>
            <a:t> 30 centros</a:t>
          </a:r>
          <a:endParaRPr lang="es-VE" sz="2500" kern="1200" dirty="0"/>
        </a:p>
      </dsp:txBody>
      <dsp:txXfrm>
        <a:off x="47756" y="49789"/>
        <a:ext cx="2099048" cy="882784"/>
      </dsp:txXfrm>
    </dsp:sp>
    <dsp:sp modelId="{2B6DD7E5-FD8B-410F-9E25-01A64676B584}">
      <dsp:nvSpPr>
        <dsp:cNvPr id="0" name=""/>
        <dsp:cNvSpPr/>
      </dsp:nvSpPr>
      <dsp:spPr>
        <a:xfrm rot="5400000">
          <a:off x="3753961" y="-432325"/>
          <a:ext cx="782637" cy="3901440"/>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s-VE" sz="1900" kern="1200" dirty="0" smtClean="0"/>
            <a:t>Junta de revisión médica y ética de cada uno de los centros. </a:t>
          </a:r>
          <a:endParaRPr lang="es-VE" sz="1900" kern="1200" dirty="0"/>
        </a:p>
      </dsp:txBody>
      <dsp:txXfrm rot="-5400000">
        <a:off x="2194560" y="1165281"/>
        <a:ext cx="3863235" cy="706227"/>
      </dsp:txXfrm>
    </dsp:sp>
    <dsp:sp modelId="{E585A705-5EB9-44C5-B914-7DD58C12616D}">
      <dsp:nvSpPr>
        <dsp:cNvPr id="0" name=""/>
        <dsp:cNvSpPr/>
      </dsp:nvSpPr>
      <dsp:spPr>
        <a:xfrm>
          <a:off x="0" y="1029245"/>
          <a:ext cx="2194560" cy="97829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s-VE" sz="2500" kern="1200" dirty="0" smtClean="0"/>
            <a:t>Aprobación</a:t>
          </a:r>
          <a:endParaRPr lang="es-VE" sz="2500" kern="1200" dirty="0"/>
        </a:p>
      </dsp:txBody>
      <dsp:txXfrm>
        <a:off x="47756" y="1077001"/>
        <a:ext cx="2099048" cy="882784"/>
      </dsp:txXfrm>
    </dsp:sp>
    <dsp:sp modelId="{3371F757-E66A-4BC9-877C-52A6A704E818}">
      <dsp:nvSpPr>
        <dsp:cNvPr id="0" name=""/>
        <dsp:cNvSpPr/>
      </dsp:nvSpPr>
      <dsp:spPr>
        <a:xfrm rot="5400000">
          <a:off x="3753961" y="594885"/>
          <a:ext cx="782637" cy="3901440"/>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es-VE" sz="1900" kern="1200" dirty="0" smtClean="0"/>
            <a:t>St. </a:t>
          </a:r>
          <a:r>
            <a:rPr lang="es-VE" sz="1900" kern="1200" dirty="0" err="1" smtClean="0"/>
            <a:t>Jude</a:t>
          </a:r>
          <a:r>
            <a:rPr lang="es-VE" sz="1900" kern="1200" dirty="0" smtClean="0"/>
            <a:t> Medical. </a:t>
          </a:r>
        </a:p>
      </dsp:txBody>
      <dsp:txXfrm rot="-5400000">
        <a:off x="2194560" y="2192492"/>
        <a:ext cx="3863235" cy="706227"/>
      </dsp:txXfrm>
    </dsp:sp>
    <dsp:sp modelId="{FD7C755F-3443-418D-AC38-7A63790B504A}">
      <dsp:nvSpPr>
        <dsp:cNvPr id="0" name=""/>
        <dsp:cNvSpPr/>
      </dsp:nvSpPr>
      <dsp:spPr>
        <a:xfrm>
          <a:off x="0" y="2056457"/>
          <a:ext cx="2194560" cy="97829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s-VE" sz="2500" kern="1200" dirty="0" smtClean="0"/>
            <a:t>Patrocinio:</a:t>
          </a:r>
          <a:endParaRPr lang="es-VE" sz="2500" kern="1200" dirty="0"/>
        </a:p>
      </dsp:txBody>
      <dsp:txXfrm>
        <a:off x="47756" y="2104213"/>
        <a:ext cx="2099048" cy="882784"/>
      </dsp:txXfrm>
    </dsp:sp>
    <dsp:sp modelId="{5B6760A4-46B0-4ED5-9F26-2599F1F6E10F}">
      <dsp:nvSpPr>
        <dsp:cNvPr id="0" name=""/>
        <dsp:cNvSpPr/>
      </dsp:nvSpPr>
      <dsp:spPr>
        <a:xfrm rot="5400000">
          <a:off x="3753961" y="1622097"/>
          <a:ext cx="782637" cy="3901440"/>
        </a:xfrm>
        <a:prstGeom prst="round2Same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es-VE" sz="1900" kern="1200" dirty="0" smtClean="0"/>
            <a:t>9 de Julio de 1998 hasta 6 de Junio de 2002. </a:t>
          </a:r>
        </a:p>
      </dsp:txBody>
      <dsp:txXfrm rot="-5400000">
        <a:off x="2194560" y="3219704"/>
        <a:ext cx="3863235" cy="706227"/>
      </dsp:txXfrm>
    </dsp:sp>
    <dsp:sp modelId="{E61D5530-0998-474E-BACE-0859732C6DF8}">
      <dsp:nvSpPr>
        <dsp:cNvPr id="0" name=""/>
        <dsp:cNvSpPr/>
      </dsp:nvSpPr>
      <dsp:spPr>
        <a:xfrm>
          <a:off x="0" y="3083669"/>
          <a:ext cx="2194560" cy="978296"/>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s-VE" sz="2500" kern="1200" dirty="0" smtClean="0"/>
            <a:t>Tiempo:</a:t>
          </a:r>
          <a:endParaRPr lang="es-VE" sz="2500" kern="1200" dirty="0"/>
        </a:p>
      </dsp:txBody>
      <dsp:txXfrm>
        <a:off x="47756" y="3131425"/>
        <a:ext cx="2099048" cy="8827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294150-F532-4BE5-B388-A39DE059CED9}">
      <dsp:nvSpPr>
        <dsp:cNvPr id="0" name=""/>
        <dsp:cNvSpPr/>
      </dsp:nvSpPr>
      <dsp:spPr>
        <a:xfrm>
          <a:off x="0" y="6307"/>
          <a:ext cx="7779739" cy="580320"/>
        </a:xfrm>
        <a:prstGeom prst="round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s-VE" sz="2500" b="1" kern="1200" dirty="0" smtClean="0">
              <a:solidFill>
                <a:schemeClr val="tx1">
                  <a:lumMod val="95000"/>
                  <a:lumOff val="5000"/>
                </a:schemeClr>
              </a:solidFill>
            </a:rPr>
            <a:t>Muestra esperada:</a:t>
          </a:r>
          <a:endParaRPr lang="es-VE" sz="2500" b="1" kern="1200" dirty="0">
            <a:solidFill>
              <a:schemeClr val="tx1">
                <a:lumMod val="95000"/>
                <a:lumOff val="5000"/>
              </a:schemeClr>
            </a:solidFill>
          </a:endParaRPr>
        </a:p>
      </dsp:txBody>
      <dsp:txXfrm>
        <a:off x="28329" y="34636"/>
        <a:ext cx="7723081" cy="523662"/>
      </dsp:txXfrm>
    </dsp:sp>
    <dsp:sp modelId="{26CB8002-8675-4DC4-AB6B-0DF63BC9387C}">
      <dsp:nvSpPr>
        <dsp:cNvPr id="0" name=""/>
        <dsp:cNvSpPr/>
      </dsp:nvSpPr>
      <dsp:spPr>
        <a:xfrm>
          <a:off x="0" y="586627"/>
          <a:ext cx="7779739"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007"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s-VE" sz="2200" b="1" kern="1200" dirty="0" smtClean="0">
              <a:solidFill>
                <a:srgbClr val="FF0000"/>
              </a:solidFill>
            </a:rPr>
            <a:t>458 pacientes </a:t>
          </a:r>
          <a:r>
            <a:rPr lang="es-VE" sz="2200" kern="1200" dirty="0" smtClean="0"/>
            <a:t>(229 en cada grupo).</a:t>
          </a:r>
          <a:endParaRPr lang="es-VE" sz="2200" kern="1200" dirty="0"/>
        </a:p>
      </dsp:txBody>
      <dsp:txXfrm>
        <a:off x="0" y="586627"/>
        <a:ext cx="7779739" cy="513360"/>
      </dsp:txXfrm>
    </dsp:sp>
    <dsp:sp modelId="{2C86280F-7B68-4407-A7A5-5B8B0B0D8FB4}">
      <dsp:nvSpPr>
        <dsp:cNvPr id="0" name=""/>
        <dsp:cNvSpPr/>
      </dsp:nvSpPr>
      <dsp:spPr>
        <a:xfrm>
          <a:off x="0" y="1099987"/>
          <a:ext cx="7779739" cy="580320"/>
        </a:xfrm>
        <a:prstGeom prst="roundRect">
          <a:avLst/>
        </a:prstGeom>
        <a:solidFill>
          <a:schemeClr val="accent3">
            <a:hueOff val="142856"/>
            <a:satOff val="-16031"/>
            <a:lumOff val="274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s-VE" sz="2500" b="1" kern="1200" dirty="0" smtClean="0">
              <a:solidFill>
                <a:schemeClr val="tx1">
                  <a:lumMod val="95000"/>
                  <a:lumOff val="5000"/>
                </a:schemeClr>
              </a:solidFill>
            </a:rPr>
            <a:t>Tasa de mortalidad asumida a los 2 años: </a:t>
          </a:r>
          <a:r>
            <a:rPr lang="es-VE" sz="2500" b="1" u="sng" kern="1200" dirty="0" smtClean="0">
              <a:solidFill>
                <a:schemeClr val="tx1">
                  <a:lumMod val="95000"/>
                  <a:lumOff val="5000"/>
                </a:schemeClr>
              </a:solidFill>
            </a:rPr>
            <a:t>68 muertes</a:t>
          </a:r>
          <a:r>
            <a:rPr lang="es-VE" sz="2500" b="1" kern="1200" dirty="0" smtClean="0">
              <a:solidFill>
                <a:schemeClr val="tx1">
                  <a:lumMod val="95000"/>
                  <a:lumOff val="5000"/>
                </a:schemeClr>
              </a:solidFill>
            </a:rPr>
            <a:t>.</a:t>
          </a:r>
          <a:endParaRPr lang="es-VE" sz="2500" b="1" kern="1200" dirty="0">
            <a:solidFill>
              <a:schemeClr val="tx1">
                <a:lumMod val="95000"/>
                <a:lumOff val="5000"/>
              </a:schemeClr>
            </a:solidFill>
          </a:endParaRPr>
        </a:p>
      </dsp:txBody>
      <dsp:txXfrm>
        <a:off x="28329" y="1128316"/>
        <a:ext cx="7723081" cy="523662"/>
      </dsp:txXfrm>
    </dsp:sp>
    <dsp:sp modelId="{EB331B83-D58C-4B19-BE71-447EC28586A6}">
      <dsp:nvSpPr>
        <dsp:cNvPr id="0" name=""/>
        <dsp:cNvSpPr/>
      </dsp:nvSpPr>
      <dsp:spPr>
        <a:xfrm>
          <a:off x="0" y="1680307"/>
          <a:ext cx="7779739" cy="689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007"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s-VE" sz="2200" b="1" kern="1200" dirty="0" smtClean="0">
              <a:solidFill>
                <a:srgbClr val="FF0000"/>
              </a:solidFill>
            </a:rPr>
            <a:t>15% </a:t>
          </a:r>
          <a:r>
            <a:rPr lang="es-VE" sz="2200" kern="1200" dirty="0" smtClean="0"/>
            <a:t>en pacientes tratados con terapia médica. </a:t>
          </a:r>
          <a:endParaRPr lang="es-VE" sz="2200" kern="1200" dirty="0"/>
        </a:p>
        <a:p>
          <a:pPr marL="228600" lvl="1" indent="-228600" algn="l" defTabSz="977900">
            <a:lnSpc>
              <a:spcPct val="90000"/>
            </a:lnSpc>
            <a:spcBef>
              <a:spcPct val="0"/>
            </a:spcBef>
            <a:spcAft>
              <a:spcPct val="20000"/>
            </a:spcAft>
            <a:buChar char="••"/>
          </a:pPr>
          <a:r>
            <a:rPr lang="es-VE" sz="2200" b="1" kern="1200" dirty="0" smtClean="0">
              <a:solidFill>
                <a:srgbClr val="FF0000"/>
              </a:solidFill>
            </a:rPr>
            <a:t>7,5% </a:t>
          </a:r>
          <a:r>
            <a:rPr lang="es-VE" sz="2200" kern="1200" dirty="0" smtClean="0"/>
            <a:t>en los pacientes tratados con DAI.</a:t>
          </a:r>
          <a:endParaRPr lang="es-VE" sz="2200" kern="1200" dirty="0"/>
        </a:p>
      </dsp:txBody>
      <dsp:txXfrm>
        <a:off x="0" y="1680307"/>
        <a:ext cx="7779739" cy="689827"/>
      </dsp:txXfrm>
    </dsp:sp>
    <dsp:sp modelId="{17385ECB-97FF-46A1-99A7-9F22C083D4AA}">
      <dsp:nvSpPr>
        <dsp:cNvPr id="0" name=""/>
        <dsp:cNvSpPr/>
      </dsp:nvSpPr>
      <dsp:spPr>
        <a:xfrm>
          <a:off x="0" y="2370135"/>
          <a:ext cx="7779739" cy="580320"/>
        </a:xfrm>
        <a:prstGeom prst="roundRect">
          <a:avLst/>
        </a:prstGeom>
        <a:solidFill>
          <a:schemeClr val="accent3">
            <a:hueOff val="285712"/>
            <a:satOff val="-32061"/>
            <a:lumOff val="549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s-VE" sz="2500" b="1" kern="1200" dirty="0" smtClean="0">
              <a:solidFill>
                <a:schemeClr val="tx1">
                  <a:lumMod val="95000"/>
                  <a:lumOff val="5000"/>
                </a:schemeClr>
              </a:solidFill>
            </a:rPr>
            <a:t>Poder estadístico: 85%. </a:t>
          </a:r>
          <a:endParaRPr lang="es-VE" sz="2500" b="1" kern="1200" dirty="0">
            <a:solidFill>
              <a:schemeClr val="tx1">
                <a:lumMod val="95000"/>
                <a:lumOff val="5000"/>
              </a:schemeClr>
            </a:solidFill>
          </a:endParaRPr>
        </a:p>
      </dsp:txBody>
      <dsp:txXfrm>
        <a:off x="28329" y="2398464"/>
        <a:ext cx="7723081" cy="523662"/>
      </dsp:txXfrm>
    </dsp:sp>
    <dsp:sp modelId="{D300F566-0219-46A1-B655-E9E474026940}">
      <dsp:nvSpPr>
        <dsp:cNvPr id="0" name=""/>
        <dsp:cNvSpPr/>
      </dsp:nvSpPr>
      <dsp:spPr>
        <a:xfrm>
          <a:off x="0" y="3039735"/>
          <a:ext cx="7779739" cy="580320"/>
        </a:xfrm>
        <a:prstGeom prst="roundRect">
          <a:avLst/>
        </a:prstGeom>
        <a:solidFill>
          <a:schemeClr val="accent3">
            <a:hueOff val="428568"/>
            <a:satOff val="-48092"/>
            <a:lumOff val="823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s-VE" sz="2500" b="1" kern="1200" dirty="0" smtClean="0">
              <a:solidFill>
                <a:schemeClr val="tx1">
                  <a:lumMod val="95000"/>
                  <a:lumOff val="5000"/>
                </a:schemeClr>
              </a:solidFill>
            </a:rPr>
            <a:t>Nivel de significancia: 0,041. </a:t>
          </a:r>
          <a:endParaRPr lang="es-VE" sz="2500" b="1" kern="1200" dirty="0">
            <a:solidFill>
              <a:schemeClr val="tx1">
                <a:lumMod val="95000"/>
                <a:lumOff val="5000"/>
              </a:schemeClr>
            </a:solidFill>
          </a:endParaRPr>
        </a:p>
      </dsp:txBody>
      <dsp:txXfrm>
        <a:off x="28329" y="3068064"/>
        <a:ext cx="7723081" cy="5236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D0361-0B50-41CE-AA89-D17A93F20AB8}">
      <dsp:nvSpPr>
        <dsp:cNvPr id="0" name=""/>
        <dsp:cNvSpPr/>
      </dsp:nvSpPr>
      <dsp:spPr>
        <a:xfrm rot="5400000">
          <a:off x="4747517" y="-1979471"/>
          <a:ext cx="652430" cy="4775277"/>
        </a:xfrm>
        <a:prstGeom prst="round2SameRect">
          <a:avLst/>
        </a:prstGeom>
        <a:solidFill>
          <a:schemeClr val="lt1">
            <a:alpha val="90000"/>
            <a:tint val="40000"/>
            <a:hueOff val="0"/>
            <a:satOff val="0"/>
            <a:lumOff val="0"/>
            <a:alphaOff val="0"/>
          </a:schemeClr>
        </a:solidFill>
        <a:ln w="9525" cap="flat" cmpd="sng" algn="ctr">
          <a:solidFill>
            <a:schemeClr val="dk1">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s-VE" sz="2200" kern="1200" dirty="0" smtClean="0"/>
            <a:t>Tamaño </a:t>
          </a:r>
          <a:r>
            <a:rPr lang="es-VE" sz="2200" kern="1200" dirty="0" err="1" smtClean="0"/>
            <a:t>muestral</a:t>
          </a:r>
          <a:r>
            <a:rPr lang="es-VE" sz="2200" kern="1200" dirty="0" smtClean="0"/>
            <a:t> requerido para evitar el </a:t>
          </a:r>
          <a:r>
            <a:rPr lang="es-VE" sz="2200" b="1" kern="1200" dirty="0" smtClean="0"/>
            <a:t>error tipo 1 o tipo 2.</a:t>
          </a:r>
          <a:endParaRPr lang="es-VE" sz="2200" b="1" kern="1200" dirty="0"/>
        </a:p>
      </dsp:txBody>
      <dsp:txXfrm rot="-5400000">
        <a:off x="2686094" y="113801"/>
        <a:ext cx="4743428" cy="588732"/>
      </dsp:txXfrm>
    </dsp:sp>
    <dsp:sp modelId="{C9CCC9D9-1D3C-4A8A-BC4D-AB2F30FA2599}">
      <dsp:nvSpPr>
        <dsp:cNvPr id="0" name=""/>
        <dsp:cNvSpPr/>
      </dsp:nvSpPr>
      <dsp:spPr>
        <a:xfrm>
          <a:off x="0" y="398"/>
          <a:ext cx="2686093" cy="815537"/>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s-VE" sz="2500" b="1" kern="1200" dirty="0" smtClean="0">
              <a:solidFill>
                <a:srgbClr val="C00000"/>
              </a:solidFill>
            </a:rPr>
            <a:t>PODER ESTADÍSTICO</a:t>
          </a:r>
          <a:endParaRPr lang="es-VE" sz="2500" b="1" kern="1200" dirty="0">
            <a:solidFill>
              <a:srgbClr val="C00000"/>
            </a:solidFill>
          </a:endParaRPr>
        </a:p>
      </dsp:txBody>
      <dsp:txXfrm>
        <a:off x="39811" y="40209"/>
        <a:ext cx="2606471" cy="7359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98D157-84CE-4BA6-AFA3-1D1CC09B5F18}">
      <dsp:nvSpPr>
        <dsp:cNvPr id="0" name=""/>
        <dsp:cNvSpPr/>
      </dsp:nvSpPr>
      <dsp:spPr>
        <a:xfrm rot="10800000">
          <a:off x="1880574" y="460"/>
          <a:ext cx="6816313" cy="654732"/>
        </a:xfrm>
        <a:prstGeom prst="homePlat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88719" tIns="83820" rIns="156464" bIns="83820" numCol="1" spcCol="1270" anchor="ctr" anchorCtr="0">
          <a:noAutofit/>
        </a:bodyPr>
        <a:lstStyle/>
        <a:p>
          <a:pPr lvl="0" algn="just" defTabSz="977900">
            <a:lnSpc>
              <a:spcPct val="90000"/>
            </a:lnSpc>
            <a:spcBef>
              <a:spcPct val="0"/>
            </a:spcBef>
            <a:spcAft>
              <a:spcPct val="35000"/>
            </a:spcAft>
          </a:pPr>
          <a:r>
            <a:rPr lang="es-VE" sz="2200" kern="1200" dirty="0" smtClean="0"/>
            <a:t>El primer paciente fue aleatorizado el</a:t>
          </a:r>
          <a:r>
            <a:rPr lang="es-VE" sz="2200" b="1" kern="1200" dirty="0" smtClean="0">
              <a:solidFill>
                <a:srgbClr val="C00000"/>
              </a:solidFill>
            </a:rPr>
            <a:t> 9/07/1998</a:t>
          </a:r>
          <a:r>
            <a:rPr lang="es-VE" sz="2200" kern="1200" dirty="0" smtClean="0"/>
            <a:t>.</a:t>
          </a:r>
          <a:endParaRPr lang="es-VE" sz="2200" kern="1200" dirty="0"/>
        </a:p>
      </dsp:txBody>
      <dsp:txXfrm rot="10800000">
        <a:off x="2044257" y="460"/>
        <a:ext cx="6652630" cy="654732"/>
      </dsp:txXfrm>
    </dsp:sp>
    <dsp:sp modelId="{C3ED353D-F26A-42E3-A016-702D3CB8B351}">
      <dsp:nvSpPr>
        <dsp:cNvPr id="0" name=""/>
        <dsp:cNvSpPr/>
      </dsp:nvSpPr>
      <dsp:spPr>
        <a:xfrm>
          <a:off x="1553207" y="460"/>
          <a:ext cx="654732" cy="654732"/>
        </a:xfrm>
        <a:prstGeom prst="ellipse">
          <a:avLst/>
        </a:prstGeom>
        <a:gradFill rotWithShape="0">
          <a:gsLst>
            <a:gs pos="0">
              <a:schemeClr val="dk1">
                <a:tint val="40000"/>
                <a:hueOff val="0"/>
                <a:satOff val="0"/>
                <a:lumOff val="0"/>
                <a:alphaOff val="0"/>
                <a:tint val="100000"/>
                <a:shade val="100000"/>
                <a:satMod val="130000"/>
              </a:schemeClr>
            </a:gs>
            <a:gs pos="100000">
              <a:schemeClr val="dk1">
                <a:tint val="4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3B84FF4-70BD-43C9-9E59-56E2A3C488AD}">
      <dsp:nvSpPr>
        <dsp:cNvPr id="0" name=""/>
        <dsp:cNvSpPr/>
      </dsp:nvSpPr>
      <dsp:spPr>
        <a:xfrm rot="10800000">
          <a:off x="1880574" y="848062"/>
          <a:ext cx="6816313" cy="654732"/>
        </a:xfrm>
        <a:prstGeom prst="homePlat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88719" tIns="83820" rIns="156464" bIns="83820" numCol="1" spcCol="1270" anchor="ctr" anchorCtr="0">
          <a:noAutofit/>
        </a:bodyPr>
        <a:lstStyle/>
        <a:p>
          <a:pPr lvl="0" algn="just" defTabSz="977900">
            <a:lnSpc>
              <a:spcPct val="90000"/>
            </a:lnSpc>
            <a:spcBef>
              <a:spcPct val="0"/>
            </a:spcBef>
            <a:spcAft>
              <a:spcPct val="35000"/>
            </a:spcAft>
          </a:pPr>
          <a:r>
            <a:rPr lang="es-VE" sz="2200" b="0" kern="1200" dirty="0" smtClean="0">
              <a:solidFill>
                <a:schemeClr val="tx1"/>
              </a:solidFill>
            </a:rPr>
            <a:t>El paciente 458 fue aleatorizado el </a:t>
          </a:r>
          <a:r>
            <a:rPr lang="es-VE" sz="2200" b="1" kern="1200" dirty="0" smtClean="0">
              <a:solidFill>
                <a:srgbClr val="C00000"/>
              </a:solidFill>
            </a:rPr>
            <a:t>6/06/2002</a:t>
          </a:r>
          <a:r>
            <a:rPr lang="es-VE" sz="2200" b="1" kern="1200" dirty="0" smtClean="0">
              <a:solidFill>
                <a:schemeClr val="tx1"/>
              </a:solidFill>
            </a:rPr>
            <a:t>.</a:t>
          </a:r>
          <a:endParaRPr lang="es-VE" sz="2200" b="1" kern="1200" dirty="0">
            <a:solidFill>
              <a:schemeClr val="tx1"/>
            </a:solidFill>
          </a:endParaRPr>
        </a:p>
      </dsp:txBody>
      <dsp:txXfrm rot="10800000">
        <a:off x="2044257" y="848062"/>
        <a:ext cx="6652630" cy="654732"/>
      </dsp:txXfrm>
    </dsp:sp>
    <dsp:sp modelId="{9A1E0104-6EF3-4220-88A0-466A2E406274}">
      <dsp:nvSpPr>
        <dsp:cNvPr id="0" name=""/>
        <dsp:cNvSpPr/>
      </dsp:nvSpPr>
      <dsp:spPr>
        <a:xfrm>
          <a:off x="1553207" y="848062"/>
          <a:ext cx="654732" cy="654732"/>
        </a:xfrm>
        <a:prstGeom prst="ellipse">
          <a:avLst/>
        </a:prstGeom>
        <a:gradFill rotWithShape="0">
          <a:gsLst>
            <a:gs pos="0">
              <a:schemeClr val="dk1">
                <a:tint val="40000"/>
                <a:hueOff val="0"/>
                <a:satOff val="0"/>
                <a:lumOff val="0"/>
                <a:alphaOff val="0"/>
                <a:tint val="100000"/>
                <a:shade val="100000"/>
                <a:satMod val="130000"/>
              </a:schemeClr>
            </a:gs>
            <a:gs pos="100000">
              <a:schemeClr val="dk1">
                <a:tint val="4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0F6BD835-09EB-4691-880E-F637C86481D0}">
      <dsp:nvSpPr>
        <dsp:cNvPr id="0" name=""/>
        <dsp:cNvSpPr/>
      </dsp:nvSpPr>
      <dsp:spPr>
        <a:xfrm rot="10800000">
          <a:off x="1880574" y="1695664"/>
          <a:ext cx="6816313" cy="654732"/>
        </a:xfrm>
        <a:prstGeom prst="homePlat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88719" tIns="83820" rIns="156464" bIns="83820" numCol="1" spcCol="1270" anchor="ctr" anchorCtr="0">
          <a:noAutofit/>
        </a:bodyPr>
        <a:lstStyle/>
        <a:p>
          <a:pPr lvl="0" algn="just" defTabSz="977900">
            <a:lnSpc>
              <a:spcPct val="90000"/>
            </a:lnSpc>
            <a:spcBef>
              <a:spcPct val="0"/>
            </a:spcBef>
            <a:spcAft>
              <a:spcPct val="35000"/>
            </a:spcAft>
          </a:pPr>
          <a:r>
            <a:rPr lang="es-VE" sz="2200" b="0" kern="1200" dirty="0" smtClean="0">
              <a:solidFill>
                <a:schemeClr val="tx1"/>
              </a:solidFill>
            </a:rPr>
            <a:t>Todos los pacientes fueron evaluados cada </a:t>
          </a:r>
          <a:r>
            <a:rPr lang="es-VE" sz="2200" b="1" kern="1200" dirty="0" smtClean="0">
              <a:solidFill>
                <a:srgbClr val="C00000"/>
              </a:solidFill>
            </a:rPr>
            <a:t>3 meses.</a:t>
          </a:r>
          <a:endParaRPr lang="es-VE" sz="2200" b="1" kern="1200" dirty="0">
            <a:solidFill>
              <a:srgbClr val="C00000"/>
            </a:solidFill>
          </a:endParaRPr>
        </a:p>
      </dsp:txBody>
      <dsp:txXfrm rot="10800000">
        <a:off x="2044257" y="1695664"/>
        <a:ext cx="6652630" cy="654732"/>
      </dsp:txXfrm>
    </dsp:sp>
    <dsp:sp modelId="{B401A8B4-C2CA-4249-ADA7-9DD35728D9A3}">
      <dsp:nvSpPr>
        <dsp:cNvPr id="0" name=""/>
        <dsp:cNvSpPr/>
      </dsp:nvSpPr>
      <dsp:spPr>
        <a:xfrm>
          <a:off x="1553207" y="1695664"/>
          <a:ext cx="654732" cy="654732"/>
        </a:xfrm>
        <a:prstGeom prst="ellipse">
          <a:avLst/>
        </a:prstGeom>
        <a:gradFill rotWithShape="0">
          <a:gsLst>
            <a:gs pos="0">
              <a:schemeClr val="dk1">
                <a:tint val="40000"/>
                <a:hueOff val="0"/>
                <a:satOff val="0"/>
                <a:lumOff val="0"/>
                <a:alphaOff val="0"/>
                <a:tint val="100000"/>
                <a:shade val="100000"/>
                <a:satMod val="130000"/>
              </a:schemeClr>
            </a:gs>
            <a:gs pos="100000">
              <a:schemeClr val="dk1">
                <a:tint val="4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5356C63-64AA-4C2B-94F0-742A14571C11}">
      <dsp:nvSpPr>
        <dsp:cNvPr id="0" name=""/>
        <dsp:cNvSpPr/>
      </dsp:nvSpPr>
      <dsp:spPr>
        <a:xfrm rot="10800000">
          <a:off x="1880574" y="2543266"/>
          <a:ext cx="6816313" cy="654732"/>
        </a:xfrm>
        <a:prstGeom prst="homePlat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88719" tIns="83820" rIns="156464" bIns="83820" numCol="1" spcCol="1270" anchor="ctr" anchorCtr="0">
          <a:noAutofit/>
        </a:bodyPr>
        <a:lstStyle/>
        <a:p>
          <a:pPr lvl="0" algn="just" defTabSz="977900">
            <a:lnSpc>
              <a:spcPct val="90000"/>
            </a:lnSpc>
            <a:spcBef>
              <a:spcPct val="0"/>
            </a:spcBef>
            <a:spcAft>
              <a:spcPct val="35000"/>
            </a:spcAft>
          </a:pPr>
          <a:r>
            <a:rPr lang="es-VE" sz="2200" b="0" kern="1200" dirty="0" smtClean="0">
              <a:solidFill>
                <a:schemeClr val="tx1"/>
              </a:solidFill>
            </a:rPr>
            <a:t>Los datos de pacientes que ameritaron trasplante cardíaco fueron </a:t>
          </a:r>
          <a:r>
            <a:rPr lang="es-VE" sz="2200" b="1" kern="1200" dirty="0" smtClean="0">
              <a:solidFill>
                <a:srgbClr val="C00000"/>
              </a:solidFill>
            </a:rPr>
            <a:t>censurados</a:t>
          </a:r>
          <a:r>
            <a:rPr lang="es-VE" sz="2200" b="1" kern="1200" dirty="0" smtClean="0">
              <a:solidFill>
                <a:schemeClr val="tx1"/>
              </a:solidFill>
            </a:rPr>
            <a:t>.</a:t>
          </a:r>
          <a:endParaRPr lang="es-VE" sz="2200" b="1" kern="1200" dirty="0">
            <a:solidFill>
              <a:schemeClr val="tx1"/>
            </a:solidFill>
          </a:endParaRPr>
        </a:p>
      </dsp:txBody>
      <dsp:txXfrm rot="10800000">
        <a:off x="2044257" y="2543266"/>
        <a:ext cx="6652630" cy="654732"/>
      </dsp:txXfrm>
    </dsp:sp>
    <dsp:sp modelId="{D859698D-2375-4BF3-881D-6BC6F3D8AB2D}">
      <dsp:nvSpPr>
        <dsp:cNvPr id="0" name=""/>
        <dsp:cNvSpPr/>
      </dsp:nvSpPr>
      <dsp:spPr>
        <a:xfrm>
          <a:off x="1553207" y="2543266"/>
          <a:ext cx="654732" cy="654732"/>
        </a:xfrm>
        <a:prstGeom prst="ellipse">
          <a:avLst/>
        </a:prstGeom>
        <a:gradFill rotWithShape="0">
          <a:gsLst>
            <a:gs pos="0">
              <a:schemeClr val="dk1">
                <a:tint val="40000"/>
                <a:hueOff val="0"/>
                <a:satOff val="0"/>
                <a:lumOff val="0"/>
                <a:alphaOff val="0"/>
                <a:tint val="100000"/>
                <a:shade val="100000"/>
                <a:satMod val="130000"/>
              </a:schemeClr>
            </a:gs>
            <a:gs pos="100000">
              <a:schemeClr val="dk1">
                <a:tint val="4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DC21E812-8E82-4E27-BE1E-0EF75D663FCA}">
      <dsp:nvSpPr>
        <dsp:cNvPr id="0" name=""/>
        <dsp:cNvSpPr/>
      </dsp:nvSpPr>
      <dsp:spPr>
        <a:xfrm rot="10800000">
          <a:off x="1880574" y="3390868"/>
          <a:ext cx="6816313" cy="654732"/>
        </a:xfrm>
        <a:prstGeom prst="homePlat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88719" tIns="83820" rIns="156464" bIns="83820" numCol="1" spcCol="1270" anchor="ctr" anchorCtr="0">
          <a:noAutofit/>
        </a:bodyPr>
        <a:lstStyle/>
        <a:p>
          <a:pPr lvl="0" algn="just" defTabSz="977900">
            <a:lnSpc>
              <a:spcPct val="90000"/>
            </a:lnSpc>
            <a:spcBef>
              <a:spcPct val="0"/>
            </a:spcBef>
            <a:spcAft>
              <a:spcPct val="35000"/>
            </a:spcAft>
          </a:pPr>
          <a:r>
            <a:rPr lang="es-VE" sz="2200" b="0" kern="1200" dirty="0" smtClean="0">
              <a:solidFill>
                <a:schemeClr val="tx1"/>
              </a:solidFill>
            </a:rPr>
            <a:t>Duración del seguimiento: hasta muerte o muerte 68 (</a:t>
          </a:r>
          <a:r>
            <a:rPr lang="es-VE" sz="2200" b="1" kern="1200" dirty="0" smtClean="0">
              <a:solidFill>
                <a:srgbClr val="C00000"/>
              </a:solidFill>
            </a:rPr>
            <a:t>29,0 ± 14,4 meses</a:t>
          </a:r>
          <a:r>
            <a:rPr lang="es-VE" sz="2200" b="0" kern="1200" dirty="0" smtClean="0">
              <a:solidFill>
                <a:schemeClr val="tx1"/>
              </a:solidFill>
            </a:rPr>
            <a:t>).</a:t>
          </a:r>
          <a:endParaRPr lang="es-VE" sz="2200" b="0" kern="1200" dirty="0">
            <a:solidFill>
              <a:schemeClr val="tx1"/>
            </a:solidFill>
          </a:endParaRPr>
        </a:p>
      </dsp:txBody>
      <dsp:txXfrm rot="10800000">
        <a:off x="2044257" y="3390868"/>
        <a:ext cx="6652630" cy="654732"/>
      </dsp:txXfrm>
    </dsp:sp>
    <dsp:sp modelId="{EFAAEE2C-BFC2-4F96-870B-749074026D63}">
      <dsp:nvSpPr>
        <dsp:cNvPr id="0" name=""/>
        <dsp:cNvSpPr/>
      </dsp:nvSpPr>
      <dsp:spPr>
        <a:xfrm>
          <a:off x="1553207" y="3390868"/>
          <a:ext cx="654732" cy="654732"/>
        </a:xfrm>
        <a:prstGeom prst="ellipse">
          <a:avLst/>
        </a:prstGeom>
        <a:gradFill rotWithShape="0">
          <a:gsLst>
            <a:gs pos="0">
              <a:schemeClr val="dk1">
                <a:tint val="40000"/>
                <a:hueOff val="0"/>
                <a:satOff val="0"/>
                <a:lumOff val="0"/>
                <a:alphaOff val="0"/>
                <a:tint val="100000"/>
                <a:shade val="100000"/>
                <a:satMod val="130000"/>
              </a:schemeClr>
            </a:gs>
            <a:gs pos="100000">
              <a:schemeClr val="dk1">
                <a:tint val="4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B84FF4-70BD-43C9-9E59-56E2A3C488AD}">
      <dsp:nvSpPr>
        <dsp:cNvPr id="0" name=""/>
        <dsp:cNvSpPr/>
      </dsp:nvSpPr>
      <dsp:spPr>
        <a:xfrm rot="10800000">
          <a:off x="2019992" y="1555"/>
          <a:ext cx="7493321" cy="530308"/>
        </a:xfrm>
        <a:prstGeom prst="homePlat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3851" tIns="87630" rIns="163576" bIns="87630" numCol="1" spcCol="1270" anchor="ctr" anchorCtr="0">
          <a:noAutofit/>
        </a:bodyPr>
        <a:lstStyle/>
        <a:p>
          <a:pPr lvl="0" algn="just" defTabSz="1022350">
            <a:lnSpc>
              <a:spcPct val="90000"/>
            </a:lnSpc>
            <a:spcBef>
              <a:spcPct val="0"/>
            </a:spcBef>
            <a:spcAft>
              <a:spcPct val="35000"/>
            </a:spcAft>
          </a:pPr>
          <a:r>
            <a:rPr lang="es-VE" sz="2300" kern="1200" dirty="0" smtClean="0"/>
            <a:t>Causa de muerte: </a:t>
          </a:r>
          <a:r>
            <a:rPr lang="es-VE" sz="2300" b="1" kern="1200" dirty="0" smtClean="0">
              <a:solidFill>
                <a:srgbClr val="C00000"/>
              </a:solidFill>
            </a:rPr>
            <a:t>comité de eventos</a:t>
          </a:r>
          <a:r>
            <a:rPr lang="es-VE" sz="2300" kern="1200" dirty="0" smtClean="0"/>
            <a:t>. </a:t>
          </a:r>
          <a:endParaRPr lang="es-VE" sz="2500" b="1" kern="1200" dirty="0">
            <a:solidFill>
              <a:srgbClr val="C00000"/>
            </a:solidFill>
          </a:endParaRPr>
        </a:p>
      </dsp:txBody>
      <dsp:txXfrm rot="10800000">
        <a:off x="2152569" y="1555"/>
        <a:ext cx="7360744" cy="530308"/>
      </dsp:txXfrm>
    </dsp:sp>
    <dsp:sp modelId="{9A1E0104-6EF3-4220-88A0-466A2E406274}">
      <dsp:nvSpPr>
        <dsp:cNvPr id="0" name=""/>
        <dsp:cNvSpPr/>
      </dsp:nvSpPr>
      <dsp:spPr>
        <a:xfrm>
          <a:off x="1754838" y="1555"/>
          <a:ext cx="530308" cy="530308"/>
        </a:xfrm>
        <a:prstGeom prst="ellipse">
          <a:avLst/>
        </a:prstGeom>
        <a:gradFill rotWithShape="0">
          <a:gsLst>
            <a:gs pos="0">
              <a:schemeClr val="dk1">
                <a:tint val="40000"/>
                <a:hueOff val="0"/>
                <a:satOff val="0"/>
                <a:lumOff val="0"/>
                <a:alphaOff val="0"/>
                <a:tint val="100000"/>
                <a:shade val="100000"/>
                <a:satMod val="130000"/>
              </a:schemeClr>
            </a:gs>
            <a:gs pos="100000">
              <a:schemeClr val="dk1">
                <a:tint val="4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7EB0C62-BE83-4FAA-92A2-974096285752}">
      <dsp:nvSpPr>
        <dsp:cNvPr id="0" name=""/>
        <dsp:cNvSpPr/>
      </dsp:nvSpPr>
      <dsp:spPr>
        <a:xfrm rot="10800000">
          <a:off x="2019992" y="664440"/>
          <a:ext cx="7493321" cy="530308"/>
        </a:xfrm>
        <a:prstGeom prst="homePlat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3851" tIns="87630" rIns="163576" bIns="87630" numCol="1" spcCol="1270" anchor="ctr" anchorCtr="0">
          <a:noAutofit/>
        </a:bodyPr>
        <a:lstStyle/>
        <a:p>
          <a:pPr lvl="0" algn="just" defTabSz="1022350">
            <a:lnSpc>
              <a:spcPct val="90000"/>
            </a:lnSpc>
            <a:spcBef>
              <a:spcPct val="0"/>
            </a:spcBef>
            <a:spcAft>
              <a:spcPct val="35000"/>
            </a:spcAft>
          </a:pPr>
          <a:r>
            <a:rPr lang="es-VE" sz="2300" b="0" kern="1200" dirty="0" smtClean="0">
              <a:solidFill>
                <a:schemeClr val="tx1"/>
              </a:solidFill>
            </a:rPr>
            <a:t>Se aseguró una revisión </a:t>
          </a:r>
          <a:r>
            <a:rPr lang="es-VE" sz="2300" b="1" kern="1200" dirty="0" smtClean="0">
              <a:solidFill>
                <a:srgbClr val="C00000"/>
              </a:solidFill>
            </a:rPr>
            <a:t>ciega.</a:t>
          </a:r>
          <a:endParaRPr lang="es-VE" sz="2300" b="1" kern="1200" dirty="0">
            <a:solidFill>
              <a:srgbClr val="C00000"/>
            </a:solidFill>
          </a:endParaRPr>
        </a:p>
      </dsp:txBody>
      <dsp:txXfrm rot="10800000">
        <a:off x="2152569" y="664440"/>
        <a:ext cx="7360744" cy="530308"/>
      </dsp:txXfrm>
    </dsp:sp>
    <dsp:sp modelId="{85F2AC15-4703-4F79-86C8-AEE8CF3C80A2}">
      <dsp:nvSpPr>
        <dsp:cNvPr id="0" name=""/>
        <dsp:cNvSpPr/>
      </dsp:nvSpPr>
      <dsp:spPr>
        <a:xfrm>
          <a:off x="1754838" y="664440"/>
          <a:ext cx="530308" cy="530308"/>
        </a:xfrm>
        <a:prstGeom prst="ellipse">
          <a:avLst/>
        </a:prstGeom>
        <a:gradFill rotWithShape="0">
          <a:gsLst>
            <a:gs pos="0">
              <a:schemeClr val="dk1">
                <a:tint val="40000"/>
                <a:hueOff val="0"/>
                <a:satOff val="0"/>
                <a:lumOff val="0"/>
                <a:alphaOff val="0"/>
                <a:tint val="100000"/>
                <a:shade val="100000"/>
                <a:satMod val="130000"/>
              </a:schemeClr>
            </a:gs>
            <a:gs pos="100000">
              <a:schemeClr val="dk1">
                <a:tint val="4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8067C81-916E-461E-BAC8-EC442D2650A7}">
      <dsp:nvSpPr>
        <dsp:cNvPr id="0" name=""/>
        <dsp:cNvSpPr/>
      </dsp:nvSpPr>
      <dsp:spPr>
        <a:xfrm rot="10800000">
          <a:off x="2019992" y="1327326"/>
          <a:ext cx="7493321" cy="530308"/>
        </a:xfrm>
        <a:prstGeom prst="homePlat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3851" tIns="87630" rIns="163576" bIns="87630" numCol="1" spcCol="1270" anchor="ctr" anchorCtr="0">
          <a:noAutofit/>
        </a:bodyPr>
        <a:lstStyle/>
        <a:p>
          <a:pPr lvl="0" algn="just" defTabSz="1022350">
            <a:lnSpc>
              <a:spcPct val="90000"/>
            </a:lnSpc>
            <a:spcBef>
              <a:spcPct val="0"/>
            </a:spcBef>
            <a:spcAft>
              <a:spcPct val="35000"/>
            </a:spcAft>
          </a:pPr>
          <a:r>
            <a:rPr lang="es-VE" sz="2300" kern="1200" dirty="0" smtClean="0"/>
            <a:t>Los análisis se realizaron después de </a:t>
          </a:r>
          <a:r>
            <a:rPr lang="es-VE" sz="2300" b="1" kern="1200" dirty="0" smtClean="0">
              <a:solidFill>
                <a:srgbClr val="C00000"/>
              </a:solidFill>
            </a:rPr>
            <a:t>22, 34, 45, 50 y 56 muertes.</a:t>
          </a:r>
          <a:endParaRPr lang="es-VE" sz="2300" b="1" kern="1200" dirty="0">
            <a:solidFill>
              <a:srgbClr val="C00000"/>
            </a:solidFill>
          </a:endParaRPr>
        </a:p>
      </dsp:txBody>
      <dsp:txXfrm rot="10800000">
        <a:off x="2152569" y="1327326"/>
        <a:ext cx="7360744" cy="530308"/>
      </dsp:txXfrm>
    </dsp:sp>
    <dsp:sp modelId="{5D9BDE18-1EB0-44E1-BCA6-66C838DF2102}">
      <dsp:nvSpPr>
        <dsp:cNvPr id="0" name=""/>
        <dsp:cNvSpPr/>
      </dsp:nvSpPr>
      <dsp:spPr>
        <a:xfrm>
          <a:off x="1754838" y="1327326"/>
          <a:ext cx="530308" cy="530308"/>
        </a:xfrm>
        <a:prstGeom prst="ellipse">
          <a:avLst/>
        </a:prstGeom>
        <a:gradFill rotWithShape="0">
          <a:gsLst>
            <a:gs pos="0">
              <a:schemeClr val="dk1">
                <a:tint val="40000"/>
                <a:hueOff val="0"/>
                <a:satOff val="0"/>
                <a:lumOff val="0"/>
                <a:alphaOff val="0"/>
                <a:tint val="100000"/>
                <a:shade val="100000"/>
                <a:satMod val="130000"/>
              </a:schemeClr>
            </a:gs>
            <a:gs pos="100000">
              <a:schemeClr val="dk1">
                <a:tint val="4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195742A-E2C8-4F9E-A4C9-BFA930578E41}">
      <dsp:nvSpPr>
        <dsp:cNvPr id="0" name=""/>
        <dsp:cNvSpPr/>
      </dsp:nvSpPr>
      <dsp:spPr>
        <a:xfrm rot="10800000">
          <a:off x="2019992" y="1990211"/>
          <a:ext cx="7493321" cy="530308"/>
        </a:xfrm>
        <a:prstGeom prst="homePlat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3851" tIns="87630" rIns="163576" bIns="87630" numCol="1" spcCol="1270" anchor="ctr" anchorCtr="0">
          <a:noAutofit/>
        </a:bodyPr>
        <a:lstStyle/>
        <a:p>
          <a:pPr lvl="0" algn="just" defTabSz="1022350">
            <a:lnSpc>
              <a:spcPct val="90000"/>
            </a:lnSpc>
            <a:spcBef>
              <a:spcPct val="0"/>
            </a:spcBef>
            <a:spcAft>
              <a:spcPct val="35000"/>
            </a:spcAft>
          </a:pPr>
          <a:r>
            <a:rPr lang="es-VE" sz="2300" b="1" kern="1200" dirty="0" smtClean="0">
              <a:solidFill>
                <a:srgbClr val="C00000"/>
              </a:solidFill>
            </a:rPr>
            <a:t>Límite de muertes: 68 muertes.</a:t>
          </a:r>
          <a:endParaRPr lang="es-VE" sz="2300" b="1" kern="1200" dirty="0">
            <a:solidFill>
              <a:srgbClr val="C00000"/>
            </a:solidFill>
          </a:endParaRPr>
        </a:p>
      </dsp:txBody>
      <dsp:txXfrm rot="10800000">
        <a:off x="2152569" y="1990211"/>
        <a:ext cx="7360744" cy="530308"/>
      </dsp:txXfrm>
    </dsp:sp>
    <dsp:sp modelId="{288FC3AA-92B7-45A6-9DD8-77468F7658FD}">
      <dsp:nvSpPr>
        <dsp:cNvPr id="0" name=""/>
        <dsp:cNvSpPr/>
      </dsp:nvSpPr>
      <dsp:spPr>
        <a:xfrm>
          <a:off x="1754838" y="1990211"/>
          <a:ext cx="530308" cy="530308"/>
        </a:xfrm>
        <a:prstGeom prst="ellipse">
          <a:avLst/>
        </a:prstGeom>
        <a:gradFill rotWithShape="0">
          <a:gsLst>
            <a:gs pos="0">
              <a:schemeClr val="dk1">
                <a:tint val="40000"/>
                <a:hueOff val="0"/>
                <a:satOff val="0"/>
                <a:lumOff val="0"/>
                <a:alphaOff val="0"/>
                <a:tint val="100000"/>
                <a:shade val="100000"/>
                <a:satMod val="130000"/>
              </a:schemeClr>
            </a:gs>
            <a:gs pos="100000">
              <a:schemeClr val="dk1">
                <a:tint val="4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356BCF7-DF44-4926-9B59-6448802496BC}">
      <dsp:nvSpPr>
        <dsp:cNvPr id="0" name=""/>
        <dsp:cNvSpPr/>
      </dsp:nvSpPr>
      <dsp:spPr>
        <a:xfrm rot="10800000">
          <a:off x="2019992" y="2653097"/>
          <a:ext cx="7493321" cy="530308"/>
        </a:xfrm>
        <a:prstGeom prst="homePlat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33851" tIns="87630" rIns="163576" bIns="87630" numCol="1" spcCol="1270" anchor="ctr" anchorCtr="0">
          <a:noAutofit/>
        </a:bodyPr>
        <a:lstStyle/>
        <a:p>
          <a:pPr lvl="0" algn="just" defTabSz="1022350">
            <a:lnSpc>
              <a:spcPct val="90000"/>
            </a:lnSpc>
            <a:spcBef>
              <a:spcPct val="0"/>
            </a:spcBef>
            <a:spcAft>
              <a:spcPct val="35000"/>
            </a:spcAft>
          </a:pPr>
          <a:r>
            <a:rPr lang="es-VE" sz="2300" b="0" kern="1200" dirty="0" smtClean="0">
              <a:solidFill>
                <a:schemeClr val="tx1">
                  <a:lumMod val="95000"/>
                  <a:lumOff val="5000"/>
                </a:schemeClr>
              </a:solidFill>
            </a:rPr>
            <a:t>La muerte número 68 ocurrió el </a:t>
          </a:r>
          <a:r>
            <a:rPr lang="es-VE" sz="2300" b="1" kern="1200" dirty="0" smtClean="0">
              <a:solidFill>
                <a:srgbClr val="C00000"/>
              </a:solidFill>
            </a:rPr>
            <a:t>25/07/2003. </a:t>
          </a:r>
          <a:endParaRPr lang="es-VE" sz="2300" b="1" kern="1200" dirty="0">
            <a:solidFill>
              <a:srgbClr val="C00000"/>
            </a:solidFill>
          </a:endParaRPr>
        </a:p>
      </dsp:txBody>
      <dsp:txXfrm rot="10800000">
        <a:off x="2152569" y="2653097"/>
        <a:ext cx="7360744" cy="530308"/>
      </dsp:txXfrm>
    </dsp:sp>
    <dsp:sp modelId="{5FD96F66-6C06-40FD-BE3B-77DC668A5260}">
      <dsp:nvSpPr>
        <dsp:cNvPr id="0" name=""/>
        <dsp:cNvSpPr/>
      </dsp:nvSpPr>
      <dsp:spPr>
        <a:xfrm>
          <a:off x="1754838" y="2653097"/>
          <a:ext cx="530308" cy="530308"/>
        </a:xfrm>
        <a:prstGeom prst="ellipse">
          <a:avLst/>
        </a:prstGeom>
        <a:gradFill rotWithShape="0">
          <a:gsLst>
            <a:gs pos="0">
              <a:schemeClr val="dk1">
                <a:tint val="40000"/>
                <a:hueOff val="0"/>
                <a:satOff val="0"/>
                <a:lumOff val="0"/>
                <a:alphaOff val="0"/>
                <a:tint val="100000"/>
                <a:shade val="100000"/>
                <a:satMod val="130000"/>
              </a:schemeClr>
            </a:gs>
            <a:gs pos="100000">
              <a:schemeClr val="dk1">
                <a:tint val="4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7581D8-4512-44BB-8DBD-6D3E7C30185C}">
      <dsp:nvSpPr>
        <dsp:cNvPr id="0" name=""/>
        <dsp:cNvSpPr/>
      </dsp:nvSpPr>
      <dsp:spPr>
        <a:xfrm rot="5400000">
          <a:off x="5064142" y="-2176037"/>
          <a:ext cx="527525" cy="5014498"/>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22350">
            <a:lnSpc>
              <a:spcPct val="90000"/>
            </a:lnSpc>
            <a:spcBef>
              <a:spcPct val="0"/>
            </a:spcBef>
            <a:spcAft>
              <a:spcPct val="15000"/>
            </a:spcAft>
            <a:buChar char="••"/>
          </a:pPr>
          <a:r>
            <a:rPr lang="es-VE" sz="2300" kern="1200" dirty="0" smtClean="0"/>
            <a:t>Variables cuantitativas.</a:t>
          </a:r>
          <a:endParaRPr lang="es-VE" sz="2300" kern="1200" dirty="0"/>
        </a:p>
      </dsp:txBody>
      <dsp:txXfrm rot="-5400000">
        <a:off x="2820656" y="93201"/>
        <a:ext cx="4988746" cy="476021"/>
      </dsp:txXfrm>
    </dsp:sp>
    <dsp:sp modelId="{8467AE1E-5F4C-47E7-9721-BC8C7CD9F01D}">
      <dsp:nvSpPr>
        <dsp:cNvPr id="0" name=""/>
        <dsp:cNvSpPr/>
      </dsp:nvSpPr>
      <dsp:spPr>
        <a:xfrm>
          <a:off x="0" y="1508"/>
          <a:ext cx="2820655" cy="659406"/>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s-VE" sz="2300" kern="1200" dirty="0" smtClean="0"/>
            <a:t>T de </a:t>
          </a:r>
          <a:r>
            <a:rPr lang="es-VE" sz="2300" kern="1200" dirty="0" err="1" smtClean="0"/>
            <a:t>Student</a:t>
          </a:r>
          <a:endParaRPr lang="es-VE" sz="2300" kern="1200" dirty="0"/>
        </a:p>
      </dsp:txBody>
      <dsp:txXfrm>
        <a:off x="32190" y="33698"/>
        <a:ext cx="2756275" cy="595026"/>
      </dsp:txXfrm>
    </dsp:sp>
    <dsp:sp modelId="{24F9DADD-E0C8-432D-906C-38B2EB2999B9}">
      <dsp:nvSpPr>
        <dsp:cNvPr id="0" name=""/>
        <dsp:cNvSpPr/>
      </dsp:nvSpPr>
      <dsp:spPr>
        <a:xfrm rot="5400000">
          <a:off x="5064142" y="-1483660"/>
          <a:ext cx="527525" cy="5014498"/>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22350">
            <a:lnSpc>
              <a:spcPct val="90000"/>
            </a:lnSpc>
            <a:spcBef>
              <a:spcPct val="0"/>
            </a:spcBef>
            <a:spcAft>
              <a:spcPct val="15000"/>
            </a:spcAft>
            <a:buChar char="••"/>
          </a:pPr>
          <a:r>
            <a:rPr lang="es-VE" sz="2300" kern="1200" dirty="0" smtClean="0"/>
            <a:t>Variables cualitativas.</a:t>
          </a:r>
          <a:endParaRPr lang="es-VE" sz="2300" kern="1200" dirty="0"/>
        </a:p>
      </dsp:txBody>
      <dsp:txXfrm rot="-5400000">
        <a:off x="2820656" y="785578"/>
        <a:ext cx="4988746" cy="476021"/>
      </dsp:txXfrm>
    </dsp:sp>
    <dsp:sp modelId="{60332F7A-284A-4CD8-8182-A49AA4F32A5D}">
      <dsp:nvSpPr>
        <dsp:cNvPr id="0" name=""/>
        <dsp:cNvSpPr/>
      </dsp:nvSpPr>
      <dsp:spPr>
        <a:xfrm>
          <a:off x="0" y="693885"/>
          <a:ext cx="2820655" cy="659406"/>
        </a:xfrm>
        <a:prstGeom prst="roundRect">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s-VE" sz="2300" kern="1200" dirty="0" smtClean="0"/>
            <a:t>Chi-cuadrado</a:t>
          </a:r>
          <a:endParaRPr lang="es-VE" sz="2300" kern="1200" dirty="0"/>
        </a:p>
      </dsp:txBody>
      <dsp:txXfrm>
        <a:off x="32190" y="726075"/>
        <a:ext cx="2756275" cy="595026"/>
      </dsp:txXfrm>
    </dsp:sp>
    <dsp:sp modelId="{B6596E55-45F5-47D9-9647-5EB8189AF7D4}">
      <dsp:nvSpPr>
        <dsp:cNvPr id="0" name=""/>
        <dsp:cNvSpPr/>
      </dsp:nvSpPr>
      <dsp:spPr>
        <a:xfrm rot="5400000">
          <a:off x="5064142" y="-791283"/>
          <a:ext cx="527525" cy="5014498"/>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22350">
            <a:lnSpc>
              <a:spcPct val="90000"/>
            </a:lnSpc>
            <a:spcBef>
              <a:spcPct val="0"/>
            </a:spcBef>
            <a:spcAft>
              <a:spcPct val="15000"/>
            </a:spcAft>
            <a:buChar char="••"/>
          </a:pPr>
          <a:r>
            <a:rPr lang="es-VE" sz="2300" kern="1200" dirty="0" smtClean="0"/>
            <a:t>Análisis de supervivencia (curvas de Kaplan-</a:t>
          </a:r>
          <a:r>
            <a:rPr lang="es-VE" sz="2300" kern="1200" dirty="0" err="1" smtClean="0"/>
            <a:t>Meier</a:t>
          </a:r>
          <a:r>
            <a:rPr lang="es-VE" sz="2300" kern="1200" dirty="0" smtClean="0"/>
            <a:t>).</a:t>
          </a:r>
          <a:endParaRPr lang="es-VE" sz="2300" kern="1200" dirty="0"/>
        </a:p>
      </dsp:txBody>
      <dsp:txXfrm rot="-5400000">
        <a:off x="2820656" y="1477955"/>
        <a:ext cx="4988746" cy="476021"/>
      </dsp:txXfrm>
    </dsp:sp>
    <dsp:sp modelId="{C254F299-AB17-41DB-B17D-3E6DBF904D7D}">
      <dsp:nvSpPr>
        <dsp:cNvPr id="0" name=""/>
        <dsp:cNvSpPr/>
      </dsp:nvSpPr>
      <dsp:spPr>
        <a:xfrm>
          <a:off x="0" y="1386262"/>
          <a:ext cx="2820655" cy="659406"/>
        </a:xfrm>
        <a:prstGeom prst="round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s-VE" sz="2300" kern="1200" dirty="0" smtClean="0"/>
            <a:t>Log-Rank test</a:t>
          </a:r>
          <a:endParaRPr lang="es-VE" sz="2300" kern="1200" dirty="0"/>
        </a:p>
      </dsp:txBody>
      <dsp:txXfrm>
        <a:off x="32190" y="1418452"/>
        <a:ext cx="2756275" cy="595026"/>
      </dsp:txXfrm>
    </dsp:sp>
    <dsp:sp modelId="{698786E8-5300-465F-861E-B7371FD5AC09}">
      <dsp:nvSpPr>
        <dsp:cNvPr id="0" name=""/>
        <dsp:cNvSpPr/>
      </dsp:nvSpPr>
      <dsp:spPr>
        <a:xfrm rot="5400000">
          <a:off x="5064142" y="-98906"/>
          <a:ext cx="527525" cy="5014498"/>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22350">
            <a:lnSpc>
              <a:spcPct val="90000"/>
            </a:lnSpc>
            <a:spcBef>
              <a:spcPct val="0"/>
            </a:spcBef>
            <a:spcAft>
              <a:spcPct val="15000"/>
            </a:spcAft>
            <a:buChar char="••"/>
          </a:pPr>
          <a:r>
            <a:rPr lang="es-VE" sz="2300" kern="1200" dirty="0" err="1" smtClean="0"/>
            <a:t>Hazard</a:t>
          </a:r>
          <a:r>
            <a:rPr lang="es-VE" sz="2300" kern="1200" dirty="0" smtClean="0"/>
            <a:t> Ratio IC 95%. </a:t>
          </a:r>
          <a:endParaRPr lang="es-VE" sz="2300" kern="1200" dirty="0"/>
        </a:p>
      </dsp:txBody>
      <dsp:txXfrm rot="-5400000">
        <a:off x="2820656" y="2170332"/>
        <a:ext cx="4988746" cy="476021"/>
      </dsp:txXfrm>
    </dsp:sp>
    <dsp:sp modelId="{7F866D56-3786-450C-BE66-27F2D06AFB38}">
      <dsp:nvSpPr>
        <dsp:cNvPr id="0" name=""/>
        <dsp:cNvSpPr/>
      </dsp:nvSpPr>
      <dsp:spPr>
        <a:xfrm>
          <a:off x="0" y="2078639"/>
          <a:ext cx="2820655" cy="659406"/>
        </a:xfrm>
        <a:prstGeom prst="roundRect">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s-VE" sz="2300" kern="1200" dirty="0" smtClean="0"/>
            <a:t>Regresión de Cox</a:t>
          </a:r>
          <a:endParaRPr lang="es-VE" sz="2300" kern="1200" dirty="0"/>
        </a:p>
      </dsp:txBody>
      <dsp:txXfrm>
        <a:off x="32190" y="2110829"/>
        <a:ext cx="2756275" cy="595026"/>
      </dsp:txXfrm>
    </dsp:sp>
    <dsp:sp modelId="{F1BF9FD5-BDA8-4165-BECF-D25D0F23FED9}">
      <dsp:nvSpPr>
        <dsp:cNvPr id="0" name=""/>
        <dsp:cNvSpPr/>
      </dsp:nvSpPr>
      <dsp:spPr>
        <a:xfrm rot="5400000">
          <a:off x="5064142" y="593470"/>
          <a:ext cx="527525" cy="5014498"/>
        </a:xfrm>
        <a:prstGeom prst="round2SameRect">
          <a:avLst/>
        </a:prstGeom>
        <a:solidFill>
          <a:schemeClr val="accent6">
            <a:tint val="40000"/>
            <a:alpha val="90000"/>
            <a:hueOff val="0"/>
            <a:satOff val="0"/>
            <a:lumOff val="0"/>
            <a:alphaOff val="0"/>
          </a:schemeClr>
        </a:solidFill>
        <a:ln w="9525" cap="flat" cmpd="sng" algn="ctr">
          <a:solidFill>
            <a:schemeClr val="accent6">
              <a:tint val="40000"/>
              <a:alpha val="9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22350">
            <a:lnSpc>
              <a:spcPct val="90000"/>
            </a:lnSpc>
            <a:spcBef>
              <a:spcPct val="0"/>
            </a:spcBef>
            <a:spcAft>
              <a:spcPct val="15000"/>
            </a:spcAft>
            <a:buChar char="••"/>
          </a:pPr>
          <a:r>
            <a:rPr lang="es-VE" sz="2300" kern="1200" dirty="0" smtClean="0"/>
            <a:t>0,041. </a:t>
          </a:r>
          <a:endParaRPr lang="es-VE" sz="2300" kern="1200" dirty="0"/>
        </a:p>
      </dsp:txBody>
      <dsp:txXfrm rot="-5400000">
        <a:off x="2820656" y="2862708"/>
        <a:ext cx="4988746" cy="476021"/>
      </dsp:txXfrm>
    </dsp:sp>
    <dsp:sp modelId="{B7F5E535-B7FA-439E-B5A3-89FAF16F3586}">
      <dsp:nvSpPr>
        <dsp:cNvPr id="0" name=""/>
        <dsp:cNvSpPr/>
      </dsp:nvSpPr>
      <dsp:spPr>
        <a:xfrm>
          <a:off x="0" y="2771016"/>
          <a:ext cx="2820655" cy="659406"/>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s-VE" sz="2300" kern="1200" dirty="0" smtClean="0"/>
            <a:t>Valor de P</a:t>
          </a:r>
          <a:endParaRPr lang="es-VE" sz="2300" kern="1200" dirty="0"/>
        </a:p>
      </dsp:txBody>
      <dsp:txXfrm>
        <a:off x="32190" y="2803206"/>
        <a:ext cx="2756275" cy="59502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82742740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3E992BB7-8EB6-4357-8D78-6FD53A4C2C92}" type="slidenum">
              <a:rPr lang="es-VE" smtClean="0"/>
              <a:t>1</a:t>
            </a:fld>
            <a:endParaRPr lang="es-VE"/>
          </a:p>
        </p:txBody>
      </p:sp>
    </p:spTree>
    <p:extLst>
      <p:ext uri="{BB962C8B-B14F-4D97-AF65-F5344CB8AC3E}">
        <p14:creationId xmlns:p14="http://schemas.microsoft.com/office/powerpoint/2010/main" val="3690401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39700" indent="0">
              <a:buNone/>
            </a:pPr>
            <a:r>
              <a:rPr lang="es-VE" dirty="0" smtClean="0"/>
              <a:t>Estudio de 1996. </a:t>
            </a:r>
            <a:endParaRPr lang="es-VE" dirty="0"/>
          </a:p>
        </p:txBody>
      </p:sp>
    </p:spTree>
    <p:extLst>
      <p:ext uri="{BB962C8B-B14F-4D97-AF65-F5344CB8AC3E}">
        <p14:creationId xmlns:p14="http://schemas.microsoft.com/office/powerpoint/2010/main" val="568249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39700" indent="0">
              <a:buNone/>
            </a:pPr>
            <a:r>
              <a:rPr lang="es-VE" dirty="0" smtClean="0"/>
              <a:t>Estudio de 1996. </a:t>
            </a:r>
            <a:endParaRPr lang="es-VE" dirty="0"/>
          </a:p>
        </p:txBody>
      </p:sp>
    </p:spTree>
    <p:extLst>
      <p:ext uri="{BB962C8B-B14F-4D97-AF65-F5344CB8AC3E}">
        <p14:creationId xmlns:p14="http://schemas.microsoft.com/office/powerpoint/2010/main" val="1497312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39700" indent="0">
              <a:buNone/>
            </a:pPr>
            <a:r>
              <a:rPr lang="es-VE" dirty="0" smtClean="0"/>
              <a:t>Estudio de 1996. </a:t>
            </a:r>
            <a:endParaRPr lang="es-VE" dirty="0"/>
          </a:p>
        </p:txBody>
      </p:sp>
    </p:spTree>
    <p:extLst>
      <p:ext uri="{BB962C8B-B14F-4D97-AF65-F5344CB8AC3E}">
        <p14:creationId xmlns:p14="http://schemas.microsoft.com/office/powerpoint/2010/main" val="462565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39700" indent="0">
              <a:buNone/>
            </a:pPr>
            <a:endParaRPr lang="es-VE" dirty="0"/>
          </a:p>
        </p:txBody>
      </p:sp>
    </p:spTree>
    <p:extLst>
      <p:ext uri="{BB962C8B-B14F-4D97-AF65-F5344CB8AC3E}">
        <p14:creationId xmlns:p14="http://schemas.microsoft.com/office/powerpoint/2010/main" val="1126870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39700" indent="0">
              <a:buNone/>
            </a:pPr>
            <a:r>
              <a:rPr lang="es-VE" dirty="0" smtClean="0"/>
              <a:t>Estudio de 1996. </a:t>
            </a:r>
            <a:endParaRPr lang="es-VE" dirty="0"/>
          </a:p>
        </p:txBody>
      </p:sp>
    </p:spTree>
    <p:extLst>
      <p:ext uri="{BB962C8B-B14F-4D97-AF65-F5344CB8AC3E}">
        <p14:creationId xmlns:p14="http://schemas.microsoft.com/office/powerpoint/2010/main" val="3349586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39700" indent="0">
              <a:buNone/>
            </a:pPr>
            <a:r>
              <a:rPr lang="es-VE" dirty="0" smtClean="0"/>
              <a:t>Estudio de 1996. </a:t>
            </a:r>
            <a:endParaRPr lang="es-VE" dirty="0"/>
          </a:p>
        </p:txBody>
      </p:sp>
    </p:spTree>
    <p:extLst>
      <p:ext uri="{BB962C8B-B14F-4D97-AF65-F5344CB8AC3E}">
        <p14:creationId xmlns:p14="http://schemas.microsoft.com/office/powerpoint/2010/main" val="294458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39700" indent="0">
              <a:buNone/>
            </a:pPr>
            <a:r>
              <a:rPr lang="es-VE" dirty="0" smtClean="0"/>
              <a:t>Estudio de 1996. </a:t>
            </a:r>
            <a:endParaRPr lang="es-VE" dirty="0"/>
          </a:p>
        </p:txBody>
      </p:sp>
    </p:spTree>
    <p:extLst>
      <p:ext uri="{BB962C8B-B14F-4D97-AF65-F5344CB8AC3E}">
        <p14:creationId xmlns:p14="http://schemas.microsoft.com/office/powerpoint/2010/main" val="41719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39700" indent="0">
              <a:buNone/>
            </a:pPr>
            <a:r>
              <a:rPr lang="es-VE" dirty="0" smtClean="0"/>
              <a:t>Estudio de 1996. </a:t>
            </a:r>
            <a:endParaRPr lang="es-VE" dirty="0"/>
          </a:p>
        </p:txBody>
      </p:sp>
    </p:spTree>
    <p:extLst>
      <p:ext uri="{BB962C8B-B14F-4D97-AF65-F5344CB8AC3E}">
        <p14:creationId xmlns:p14="http://schemas.microsoft.com/office/powerpoint/2010/main" val="2514581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39700" indent="0">
              <a:buNone/>
            </a:pPr>
            <a:r>
              <a:rPr lang="es-VE" dirty="0" smtClean="0"/>
              <a:t>Estudio de 1996. </a:t>
            </a:r>
            <a:endParaRPr lang="es-VE" dirty="0"/>
          </a:p>
        </p:txBody>
      </p:sp>
    </p:spTree>
    <p:extLst>
      <p:ext uri="{BB962C8B-B14F-4D97-AF65-F5344CB8AC3E}">
        <p14:creationId xmlns:p14="http://schemas.microsoft.com/office/powerpoint/2010/main" val="559879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39700" indent="0">
              <a:buNone/>
            </a:pPr>
            <a:r>
              <a:rPr lang="es-VE" dirty="0" smtClean="0"/>
              <a:t>INTENCCION</a:t>
            </a:r>
            <a:r>
              <a:rPr lang="es-VE" baseline="0" dirty="0" smtClean="0"/>
              <a:t> A TRATAR: AL ANALIZAR LOS DATOS, LOS PACIENTES FUERON ANALIZADOS DE ACUERDO AL GRUPO EN EL QUE HABIAN SIDO ASIGNADOS INICIALMENTE. </a:t>
            </a:r>
            <a:endParaRPr lang="es-VE" dirty="0"/>
          </a:p>
        </p:txBody>
      </p:sp>
    </p:spTree>
    <p:extLst>
      <p:ext uri="{BB962C8B-B14F-4D97-AF65-F5344CB8AC3E}">
        <p14:creationId xmlns:p14="http://schemas.microsoft.com/office/powerpoint/2010/main" val="920887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VE" dirty="0" smtClean="0"/>
              <a:t>PUBLICADA EN EL MES DE MAYO 2004.</a:t>
            </a:r>
            <a:r>
              <a:rPr lang="es-VE" baseline="0" dirty="0" smtClean="0"/>
              <a:t> ACRONIMO DEFINITE.</a:t>
            </a:r>
            <a:endParaRPr lang="es-VE" dirty="0"/>
          </a:p>
        </p:txBody>
      </p:sp>
    </p:spTree>
    <p:extLst>
      <p:ext uri="{BB962C8B-B14F-4D97-AF65-F5344CB8AC3E}">
        <p14:creationId xmlns:p14="http://schemas.microsoft.com/office/powerpoint/2010/main" val="35841898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39700" indent="0">
              <a:buNone/>
            </a:pPr>
            <a:endParaRPr lang="es-VE" dirty="0"/>
          </a:p>
        </p:txBody>
      </p:sp>
    </p:spTree>
    <p:extLst>
      <p:ext uri="{BB962C8B-B14F-4D97-AF65-F5344CB8AC3E}">
        <p14:creationId xmlns:p14="http://schemas.microsoft.com/office/powerpoint/2010/main" val="4265609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39700" indent="0">
              <a:buNone/>
            </a:pPr>
            <a:r>
              <a:rPr lang="es-VE" dirty="0" smtClean="0"/>
              <a:t>Estudio de 1996. </a:t>
            </a:r>
            <a:endParaRPr lang="es-VE" dirty="0"/>
          </a:p>
        </p:txBody>
      </p:sp>
    </p:spTree>
    <p:extLst>
      <p:ext uri="{BB962C8B-B14F-4D97-AF65-F5344CB8AC3E}">
        <p14:creationId xmlns:p14="http://schemas.microsoft.com/office/powerpoint/2010/main" val="7782728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39700" indent="0">
              <a:buNone/>
            </a:pPr>
            <a:r>
              <a:rPr lang="es-VE" dirty="0" smtClean="0"/>
              <a:t>Estudio de 1996. </a:t>
            </a:r>
            <a:endParaRPr lang="es-VE" dirty="0"/>
          </a:p>
        </p:txBody>
      </p:sp>
    </p:spTree>
    <p:extLst>
      <p:ext uri="{BB962C8B-B14F-4D97-AF65-F5344CB8AC3E}">
        <p14:creationId xmlns:p14="http://schemas.microsoft.com/office/powerpoint/2010/main" val="2683856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39700" marR="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VE" sz="1100" b="0" i="0" u="none" strike="noStrike" cap="none" dirty="0" smtClean="0">
                <a:solidFill>
                  <a:schemeClr val="tx1"/>
                </a:solidFill>
                <a:latin typeface="Arial"/>
                <a:ea typeface="Arial"/>
                <a:cs typeface="Arial"/>
                <a:sym typeface="Arial"/>
              </a:rPr>
              <a:t>LOS PACIENTES CON FALLO DE BOMBA Y DETERIORO PROGRESIVO SINTOMÁTICO QUIENES MURIERON POR </a:t>
            </a:r>
            <a:r>
              <a:rPr lang="es-VE" sz="1100" b="1" i="0" u="none" strike="noStrike" cap="none" dirty="0" smtClean="0">
                <a:solidFill>
                  <a:srgbClr val="C00000"/>
                </a:solidFill>
                <a:latin typeface="Arial"/>
                <a:ea typeface="Arial"/>
                <a:cs typeface="Arial"/>
                <a:sym typeface="Arial"/>
              </a:rPr>
              <a:t>FIBRILACIÓN VENTRICULAR NO FUERON CONSIDERADOS COMO MUERTE SÚBITA POR ARRITMIAS.</a:t>
            </a:r>
          </a:p>
          <a:p>
            <a:pPr marL="139700" indent="0">
              <a:buNone/>
            </a:pPr>
            <a:endParaRPr lang="es-VE" dirty="0"/>
          </a:p>
        </p:txBody>
      </p:sp>
    </p:spTree>
    <p:extLst>
      <p:ext uri="{BB962C8B-B14F-4D97-AF65-F5344CB8AC3E}">
        <p14:creationId xmlns:p14="http://schemas.microsoft.com/office/powerpoint/2010/main" val="31041337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39700" indent="0">
              <a:buNone/>
            </a:pPr>
            <a:r>
              <a:rPr lang="es-VE" dirty="0" smtClean="0"/>
              <a:t>Estudio de 1996. </a:t>
            </a:r>
            <a:endParaRPr lang="es-VE" dirty="0"/>
          </a:p>
        </p:txBody>
      </p:sp>
    </p:spTree>
    <p:extLst>
      <p:ext uri="{BB962C8B-B14F-4D97-AF65-F5344CB8AC3E}">
        <p14:creationId xmlns:p14="http://schemas.microsoft.com/office/powerpoint/2010/main" val="34086005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03618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39700" indent="0">
              <a:buNone/>
            </a:pPr>
            <a:r>
              <a:rPr lang="es-VE" dirty="0" smtClean="0"/>
              <a:t>LA</a:t>
            </a:r>
            <a:r>
              <a:rPr lang="es-VE" baseline="0" dirty="0" smtClean="0"/>
              <a:t> MAYORIA DE LOS PACIENTES TENIA FEVI 21%. </a:t>
            </a:r>
          </a:p>
          <a:p>
            <a:pPr marL="139700" indent="0">
              <a:buNone/>
            </a:pPr>
            <a:r>
              <a:rPr lang="es-VE" baseline="0" dirty="0" smtClean="0"/>
              <a:t>CASI 20% DE LA POBLACION BRIHH. </a:t>
            </a:r>
            <a:endParaRPr lang="es-VE" dirty="0"/>
          </a:p>
        </p:txBody>
      </p:sp>
    </p:spTree>
    <p:extLst>
      <p:ext uri="{BB962C8B-B14F-4D97-AF65-F5344CB8AC3E}">
        <p14:creationId xmlns:p14="http://schemas.microsoft.com/office/powerpoint/2010/main" val="30606485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VE" dirty="0" smtClean="0"/>
              <a:t>85% DE LOS PACIENTES</a:t>
            </a:r>
            <a:r>
              <a:rPr lang="es-VE" baseline="0" dirty="0" smtClean="0"/>
              <a:t> RECIBIERON IECA, BB, DIURETICOS. </a:t>
            </a:r>
          </a:p>
          <a:p>
            <a:r>
              <a:rPr lang="es-VE" baseline="0" dirty="0" smtClean="0"/>
              <a:t>ANTIARRITMICOS: 5,2% RECIBIO AMIODARONA, MÁS DEL 40% RECIBIO DIGOXINA. </a:t>
            </a:r>
            <a:endParaRPr lang="es-VE" dirty="0"/>
          </a:p>
        </p:txBody>
      </p:sp>
    </p:spTree>
    <p:extLst>
      <p:ext uri="{BB962C8B-B14F-4D97-AF65-F5344CB8AC3E}">
        <p14:creationId xmlns:p14="http://schemas.microsoft.com/office/powerpoint/2010/main" val="38466167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39700" indent="0">
              <a:buNone/>
            </a:pPr>
            <a:r>
              <a:rPr lang="es-VE" baseline="0" dirty="0" smtClean="0"/>
              <a:t>CURVA DE SUPERVIVENCIA DE KAPLAN-MEIER: PFP MUERTE POR CUALQUIER CAUSA. </a:t>
            </a:r>
          </a:p>
          <a:p>
            <a:pPr marL="139700" indent="0">
              <a:buNone/>
            </a:pPr>
            <a:r>
              <a:rPr lang="es-VE" baseline="0" dirty="0" smtClean="0"/>
              <a:t>ORDENADAS PROBABILIDAD DE SUPERVIVENCIA EN TASAS, ABSCISAS SUPERVIVENCIA EN AÑOS. </a:t>
            </a:r>
          </a:p>
          <a:p>
            <a:pPr marL="139700" indent="0">
              <a:buNone/>
            </a:pPr>
            <a:r>
              <a:rPr lang="es-VE" dirty="0" smtClean="0"/>
              <a:t>4TO</a:t>
            </a:r>
            <a:r>
              <a:rPr lang="es-VE" baseline="0" dirty="0" smtClean="0"/>
              <a:t> AÑO LAS CURVAS SE SUPERPONEN. </a:t>
            </a:r>
          </a:p>
          <a:p>
            <a:pPr marL="139700" indent="0">
              <a:buNone/>
            </a:pPr>
            <a:r>
              <a:rPr lang="es-VE" baseline="0" dirty="0" smtClean="0"/>
              <a:t>REDUCCION DEL RIESGO DE MUERTE POR CUALQUIER CAUSA DE 35% EN EL GRUPO DAI AL COMPARARLO CON EL GRUPO MEDICO, CON UN IC QUE INCLUYE LA UNIDAD DURANTE UN PERIODO DE SEGUIMIENTO DE 6 AÑOS. </a:t>
            </a:r>
          </a:p>
          <a:p>
            <a:pPr marL="139700" indent="0">
              <a:buNone/>
            </a:pPr>
            <a:r>
              <a:rPr lang="es-VE" baseline="0" dirty="0" smtClean="0"/>
              <a:t>NRO DE PACIENTES EN RIESGO: NO SE MENCIONA EN LA PROSA QUE PASO CON ESTOS PACIENTES. </a:t>
            </a:r>
            <a:endParaRPr lang="es-VE" dirty="0"/>
          </a:p>
        </p:txBody>
      </p:sp>
    </p:spTree>
    <p:extLst>
      <p:ext uri="{BB962C8B-B14F-4D97-AF65-F5344CB8AC3E}">
        <p14:creationId xmlns:p14="http://schemas.microsoft.com/office/powerpoint/2010/main" val="16308068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39700" indent="0">
              <a:buNone/>
            </a:pPr>
            <a:r>
              <a:rPr lang="es-VE" dirty="0" smtClean="0"/>
              <a:t>CURVA</a:t>
            </a:r>
            <a:r>
              <a:rPr lang="es-VE" baseline="0" dirty="0" smtClean="0"/>
              <a:t> DE SUPERVIVENCIA DE KAPLAN MEIER: MUERTE SUBITA POR ARRITMIAS. </a:t>
            </a:r>
          </a:p>
          <a:p>
            <a:pPr marL="139700" indent="0">
              <a:buNone/>
            </a:pPr>
            <a:r>
              <a:rPr lang="es-VE" baseline="0" dirty="0" smtClean="0"/>
              <a:t>REDUCCION DE RIESGO DEL 80% DE MUERTE SUBITA POR ARRITMIAS EN EL GRUPO DAI AL COMPARAR CON GRUPO MEDICO, CON IC QUE NO INCLUYE LA UNIDAD DURANTE UN SEGUIMIENTO DE 6 AÑOS. </a:t>
            </a:r>
            <a:r>
              <a:rPr lang="es-VE" baseline="0" dirty="0"/>
              <a:t> </a:t>
            </a:r>
            <a:r>
              <a:rPr lang="es-VE" baseline="0" dirty="0" smtClean="0"/>
              <a:t>OJO IC ES MUY AMPLIO RESTA SIGNIFICANCIA ESTADISTICA AL RESULTADO. </a:t>
            </a:r>
          </a:p>
          <a:p>
            <a:pPr marL="139700" indent="0">
              <a:buNone/>
            </a:pPr>
            <a:r>
              <a:rPr lang="en-US" baseline="0" dirty="0" smtClean="0"/>
              <a:t>ARTIFICIO MATEMATICO PARA MAGNIFICAR LA GRAFICA. </a:t>
            </a:r>
            <a:endParaRPr lang="es-VE" baseline="0" dirty="0" smtClean="0"/>
          </a:p>
        </p:txBody>
      </p:sp>
    </p:spTree>
    <p:extLst>
      <p:ext uri="{BB962C8B-B14F-4D97-AF65-F5344CB8AC3E}">
        <p14:creationId xmlns:p14="http://schemas.microsoft.com/office/powerpoint/2010/main" val="3306450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96032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39700" indent="0">
              <a:buNone/>
            </a:pPr>
            <a:r>
              <a:rPr lang="es-VE" baseline="0" dirty="0" smtClean="0"/>
              <a:t>SE </a:t>
            </a:r>
            <a:r>
              <a:rPr lang="es-VE" baseline="0" dirty="0" smtClean="0"/>
              <a:t>OBSERVO BENEFICIO EN EL USO DE DAI COMPARADO CON TTO CONVENCIONAL EN CUANTO A REDUCCION DE MORTALIDAD POR TODAS LAS CAUSAS EN PACIENTES MASCULINOS, CON FEVI </a:t>
            </a:r>
            <a:r>
              <a:rPr lang="en-US" baseline="0" dirty="0" smtClean="0"/>
              <a:t>&gt;</a:t>
            </a:r>
            <a:r>
              <a:rPr lang="es-VE" baseline="0" dirty="0" smtClean="0"/>
              <a:t> 20% Y CF NYHA III. SIN EMBARGO AL COMPARAR LOS SUBGRUPOS CON SU CONTRAPARTE CORRESPONDIENTE POR EJEMPLO PAC FEM VERSUS MASC, SE OBSERVA QUE NO EVISTE DIFERENCIA YA QUE LOS IC SE SUPERPONEN. </a:t>
            </a:r>
            <a:endParaRPr lang="es-VE" dirty="0"/>
          </a:p>
        </p:txBody>
      </p:sp>
    </p:spTree>
    <p:extLst>
      <p:ext uri="{BB962C8B-B14F-4D97-AF65-F5344CB8AC3E}">
        <p14:creationId xmlns:p14="http://schemas.microsoft.com/office/powerpoint/2010/main" val="18728819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39700" indent="0">
              <a:buNone/>
            </a:pPr>
            <a:r>
              <a:rPr lang="es-VE" dirty="0" smtClean="0"/>
              <a:t>BENEFICIO</a:t>
            </a:r>
            <a:r>
              <a:rPr lang="es-VE" baseline="0" dirty="0" smtClean="0"/>
              <a:t> EN EL USO DE DAI COMPARADO CON TERAPIA ESTANDAR EN CUANTO A LA REDUCCION DE RIESGO DE MORTALIDAD POR CUALQUIER CAUSA EN PACIENTES CON CF NYHA III. SIN EMBARGO AL COMPARARLO CON SU CONTRAPARTE CORRESPONDIENTE LOS IC DE SUPERPONEN. ADEMAS EL RANGO DE IC ES AMPLIO POR LO QUE LE RESTA SIGNIFICANCIA ESTADISTICA. </a:t>
            </a:r>
            <a:endParaRPr lang="es-VE" dirty="0"/>
          </a:p>
        </p:txBody>
      </p:sp>
    </p:spTree>
    <p:extLst>
      <p:ext uri="{BB962C8B-B14F-4D97-AF65-F5344CB8AC3E}">
        <p14:creationId xmlns:p14="http://schemas.microsoft.com/office/powerpoint/2010/main" val="27899335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39700" indent="0">
              <a:buNone/>
            </a:pPr>
            <a:r>
              <a:rPr lang="es-VE" baseline="0" smtClean="0"/>
              <a:t>CON DATOS OBTENIDOS A PARTIR DE LA PROSA SE CALCULO EL NNT: </a:t>
            </a:r>
            <a:r>
              <a:rPr lang="es-VE" baseline="0" dirty="0" smtClean="0"/>
              <a:t>ES NECESARIO TRATAR 19 PACIENTES CON MCPDNI Y FEVI SEVERAMENTE DEPRIMIDA CON UN DAI PARA EVITAR UNA MUERTE POR CUALQUIER CAUSA. </a:t>
            </a:r>
            <a:endParaRPr lang="es-VE" dirty="0"/>
          </a:p>
        </p:txBody>
      </p:sp>
    </p:spTree>
    <p:extLst>
      <p:ext uri="{BB962C8B-B14F-4D97-AF65-F5344CB8AC3E}">
        <p14:creationId xmlns:p14="http://schemas.microsoft.com/office/powerpoint/2010/main" val="39262301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39700" indent="0">
              <a:buNone/>
            </a:pPr>
            <a:r>
              <a:rPr lang="es-VE" dirty="0" smtClean="0"/>
              <a:t>Estudio de 1996. </a:t>
            </a:r>
            <a:endParaRPr lang="es-VE" dirty="0"/>
          </a:p>
        </p:txBody>
      </p:sp>
    </p:spTree>
    <p:extLst>
      <p:ext uri="{BB962C8B-B14F-4D97-AF65-F5344CB8AC3E}">
        <p14:creationId xmlns:p14="http://schemas.microsoft.com/office/powerpoint/2010/main" val="20212054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39700" indent="0">
              <a:buNone/>
            </a:pPr>
            <a:r>
              <a:rPr lang="en-US" dirty="0" smtClean="0"/>
              <a:t>17,9%</a:t>
            </a:r>
            <a:r>
              <a:rPr lang="en-US" baseline="0" dirty="0" smtClean="0"/>
              <a:t> DE LOS PACIENTES CON DAI RECIBIERON CHOQUES APROPIADOS. </a:t>
            </a:r>
            <a:endParaRPr lang="es-VE" dirty="0"/>
          </a:p>
        </p:txBody>
      </p:sp>
    </p:spTree>
    <p:extLst>
      <p:ext uri="{BB962C8B-B14F-4D97-AF65-F5344CB8AC3E}">
        <p14:creationId xmlns:p14="http://schemas.microsoft.com/office/powerpoint/2010/main" val="37961611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3186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39700" indent="0">
              <a:buNone/>
            </a:pPr>
            <a:r>
              <a:rPr lang="es-VE" dirty="0" smtClean="0"/>
              <a:t>Estudio de 1996. </a:t>
            </a:r>
            <a:endParaRPr lang="es-VE" dirty="0"/>
          </a:p>
        </p:txBody>
      </p:sp>
    </p:spTree>
    <p:extLst>
      <p:ext uri="{BB962C8B-B14F-4D97-AF65-F5344CB8AC3E}">
        <p14:creationId xmlns:p14="http://schemas.microsoft.com/office/powerpoint/2010/main" val="31153445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39700" indent="0">
              <a:buNone/>
            </a:pPr>
            <a:r>
              <a:rPr lang="es-VE" dirty="0" smtClean="0"/>
              <a:t>IC</a:t>
            </a:r>
            <a:r>
              <a:rPr lang="es-VE" baseline="0" dirty="0" smtClean="0"/>
              <a:t> CON RANGO AMPLIO QUE PUEDE RESTAR SIGNIFICANCIA ESTADISTICA. </a:t>
            </a:r>
            <a:endParaRPr lang="es-VE" baseline="0" dirty="0" smtClean="0"/>
          </a:p>
          <a:p>
            <a:pPr marL="139700" indent="0">
              <a:buNone/>
            </a:pPr>
            <a:r>
              <a:rPr lang="es-VE" baseline="0" dirty="0" smtClean="0"/>
              <a:t>ARTIFICIO ESTADISTICO, CURVAS SE SUPERPONEN, NO SE EXPLICA QUE PASO CON LOS PACIENTES. </a:t>
            </a:r>
            <a:endParaRPr lang="es-VE" dirty="0"/>
          </a:p>
        </p:txBody>
      </p:sp>
    </p:spTree>
    <p:extLst>
      <p:ext uri="{BB962C8B-B14F-4D97-AF65-F5344CB8AC3E}">
        <p14:creationId xmlns:p14="http://schemas.microsoft.com/office/powerpoint/2010/main" val="15370199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39700" indent="0">
              <a:buNone/>
            </a:pPr>
            <a:r>
              <a:rPr lang="es-VE" dirty="0" smtClean="0"/>
              <a:t>NO</a:t>
            </a:r>
            <a:r>
              <a:rPr lang="es-VE" baseline="0" dirty="0" smtClean="0"/>
              <a:t> EXISTE DIFERENCIA YA QUE LOS INTERVALOS DE CONFIANZA SE SUPERPONEN. </a:t>
            </a:r>
            <a:endParaRPr lang="es-VE" dirty="0"/>
          </a:p>
        </p:txBody>
      </p:sp>
    </p:spTree>
    <p:extLst>
      <p:ext uri="{BB962C8B-B14F-4D97-AF65-F5344CB8AC3E}">
        <p14:creationId xmlns:p14="http://schemas.microsoft.com/office/powerpoint/2010/main" val="22147795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1004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39700" indent="0">
              <a:buNone/>
            </a:pPr>
            <a:r>
              <a:rPr lang="es-VE" sz="1100" b="0" i="0" u="none" strike="noStrike" cap="none" dirty="0" smtClean="0">
                <a:solidFill>
                  <a:srgbClr val="000000"/>
                </a:solidFill>
                <a:effectLst/>
                <a:latin typeface="Arial"/>
                <a:ea typeface="Arial"/>
                <a:cs typeface="Arial"/>
                <a:sym typeface="Arial"/>
              </a:rPr>
              <a:t>LOS PACIENTES CON MIOCARDIOPATÍA DILATADA NO ISQUÉMICA A MENUDO MUEREN REPENTINAMENTE.</a:t>
            </a:r>
            <a:endParaRPr lang="es-VE" dirty="0"/>
          </a:p>
        </p:txBody>
      </p:sp>
    </p:spTree>
    <p:extLst>
      <p:ext uri="{BB962C8B-B14F-4D97-AF65-F5344CB8AC3E}">
        <p14:creationId xmlns:p14="http://schemas.microsoft.com/office/powerpoint/2010/main" val="22465653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39700" indent="0">
              <a:buNone/>
            </a:pPr>
            <a:r>
              <a:rPr lang="en-US" dirty="0" smtClean="0"/>
              <a:t>IC</a:t>
            </a:r>
            <a:r>
              <a:rPr lang="en-US" baseline="0" dirty="0" smtClean="0"/>
              <a:t> CON RANGO AMPLIO. </a:t>
            </a:r>
          </a:p>
          <a:p>
            <a:pPr marL="139700" indent="0">
              <a:buNone/>
            </a:pPr>
            <a:r>
              <a:rPr lang="en-US" baseline="0" dirty="0" smtClean="0"/>
              <a:t>IC SE SUPERPONEN. </a:t>
            </a:r>
            <a:endParaRPr lang="es-VE" dirty="0"/>
          </a:p>
        </p:txBody>
      </p:sp>
    </p:spTree>
    <p:extLst>
      <p:ext uri="{BB962C8B-B14F-4D97-AF65-F5344CB8AC3E}">
        <p14:creationId xmlns:p14="http://schemas.microsoft.com/office/powerpoint/2010/main" val="10354290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00968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39700" indent="0">
              <a:buNone/>
            </a:pPr>
            <a:r>
              <a:rPr lang="es-VE" dirty="0" smtClean="0"/>
              <a:t>Estudio de 1996. </a:t>
            </a:r>
            <a:endParaRPr lang="es-VE" dirty="0"/>
          </a:p>
        </p:txBody>
      </p:sp>
    </p:spTree>
    <p:extLst>
      <p:ext uri="{BB962C8B-B14F-4D97-AF65-F5344CB8AC3E}">
        <p14:creationId xmlns:p14="http://schemas.microsoft.com/office/powerpoint/2010/main" val="28532965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39700" indent="0">
              <a:buNone/>
            </a:pPr>
            <a:r>
              <a:rPr lang="es-VE" dirty="0" smtClean="0"/>
              <a:t>Estudio de 1996. </a:t>
            </a:r>
            <a:endParaRPr lang="es-VE" dirty="0"/>
          </a:p>
        </p:txBody>
      </p:sp>
    </p:spTree>
    <p:extLst>
      <p:ext uri="{BB962C8B-B14F-4D97-AF65-F5344CB8AC3E}">
        <p14:creationId xmlns:p14="http://schemas.microsoft.com/office/powerpoint/2010/main" val="15751220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39700" indent="0">
              <a:buNone/>
            </a:pPr>
            <a:r>
              <a:rPr lang="es-VE" dirty="0" smtClean="0"/>
              <a:t>Estudio de 1996. </a:t>
            </a:r>
            <a:endParaRPr lang="es-VE" dirty="0"/>
          </a:p>
        </p:txBody>
      </p:sp>
    </p:spTree>
    <p:extLst>
      <p:ext uri="{BB962C8B-B14F-4D97-AF65-F5344CB8AC3E}">
        <p14:creationId xmlns:p14="http://schemas.microsoft.com/office/powerpoint/2010/main" val="9211142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39700" indent="0">
              <a:buNone/>
            </a:pPr>
            <a:r>
              <a:rPr lang="en-US" dirty="0" smtClean="0"/>
              <a:t>EL</a:t>
            </a:r>
            <a:r>
              <a:rPr lang="en-US" baseline="0" dirty="0" smtClean="0"/>
              <a:t> IMPLANTE DE DAI ES FACTIBLE, AL EVALUAR COSTOS VVI 7500 $ DDD 8500 $ VERSUS TTO MEDICO. </a:t>
            </a:r>
            <a:endParaRPr lang="es-VE" dirty="0"/>
          </a:p>
        </p:txBody>
      </p:sp>
    </p:spTree>
    <p:extLst>
      <p:ext uri="{BB962C8B-B14F-4D97-AF65-F5344CB8AC3E}">
        <p14:creationId xmlns:p14="http://schemas.microsoft.com/office/powerpoint/2010/main" val="34121219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39700" indent="0">
              <a:buNone/>
            </a:pPr>
            <a:r>
              <a:rPr lang="es-VE" dirty="0" smtClean="0"/>
              <a:t>Estudio de 1996. </a:t>
            </a:r>
            <a:endParaRPr lang="es-VE" dirty="0"/>
          </a:p>
        </p:txBody>
      </p:sp>
    </p:spTree>
    <p:extLst>
      <p:ext uri="{BB962C8B-B14F-4D97-AF65-F5344CB8AC3E}">
        <p14:creationId xmlns:p14="http://schemas.microsoft.com/office/powerpoint/2010/main" val="38552906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54695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39700" indent="0">
              <a:buNone/>
            </a:pPr>
            <a:r>
              <a:rPr lang="en-US" dirty="0" smtClean="0"/>
              <a:t>NO SE RESPONDE A LA PREGUNTA.</a:t>
            </a:r>
            <a:endParaRPr lang="es-VE" dirty="0"/>
          </a:p>
        </p:txBody>
      </p:sp>
    </p:spTree>
    <p:extLst>
      <p:ext uri="{BB962C8B-B14F-4D97-AF65-F5344CB8AC3E}">
        <p14:creationId xmlns:p14="http://schemas.microsoft.com/office/powerpoint/2010/main" val="10873023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39700" indent="0">
              <a:buNone/>
            </a:pPr>
            <a:r>
              <a:rPr lang="es-VE" dirty="0" smtClean="0"/>
              <a:t>IC</a:t>
            </a:r>
            <a:r>
              <a:rPr lang="es-VE" baseline="0" dirty="0" smtClean="0"/>
              <a:t> CON RANGO AMPLIO QUE PUEDE RESTAR SIGNIFICANCIA ESTADISTICA. </a:t>
            </a:r>
            <a:endParaRPr lang="es-VE" dirty="0"/>
          </a:p>
        </p:txBody>
      </p:sp>
    </p:spTree>
    <p:extLst>
      <p:ext uri="{BB962C8B-B14F-4D97-AF65-F5344CB8AC3E}">
        <p14:creationId xmlns:p14="http://schemas.microsoft.com/office/powerpoint/2010/main" val="2988287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52201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39700" indent="0">
              <a:buNone/>
            </a:pPr>
            <a:r>
              <a:rPr lang="es-VE" dirty="0" smtClean="0"/>
              <a:t>IC</a:t>
            </a:r>
            <a:r>
              <a:rPr lang="es-VE" baseline="0" dirty="0" smtClean="0"/>
              <a:t> CON RANGO AMPLIO QUE PUEDE RESTAR SIGNIFICANCIA ESTADISTICA. </a:t>
            </a:r>
            <a:endParaRPr lang="es-VE" dirty="0"/>
          </a:p>
        </p:txBody>
      </p:sp>
    </p:spTree>
    <p:extLst>
      <p:ext uri="{BB962C8B-B14F-4D97-AF65-F5344CB8AC3E}">
        <p14:creationId xmlns:p14="http://schemas.microsoft.com/office/powerpoint/2010/main" val="31300774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39700" indent="0">
              <a:buNone/>
            </a:pPr>
            <a:r>
              <a:rPr lang="es-VE" dirty="0" smtClean="0"/>
              <a:t>IC</a:t>
            </a:r>
            <a:r>
              <a:rPr lang="es-VE" baseline="0" dirty="0" smtClean="0"/>
              <a:t> CON RANGO AMPLIO QUE PUEDE RESTAR SIGNIFICANCIA ESTADISTICA. </a:t>
            </a:r>
            <a:endParaRPr lang="es-VE" dirty="0"/>
          </a:p>
        </p:txBody>
      </p:sp>
    </p:spTree>
    <p:extLst>
      <p:ext uri="{BB962C8B-B14F-4D97-AF65-F5344CB8AC3E}">
        <p14:creationId xmlns:p14="http://schemas.microsoft.com/office/powerpoint/2010/main" val="21476586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39700" indent="0">
              <a:buNone/>
            </a:pPr>
            <a:r>
              <a:rPr lang="es-VE" dirty="0" smtClean="0"/>
              <a:t>IC</a:t>
            </a:r>
            <a:r>
              <a:rPr lang="es-VE" baseline="0" dirty="0" smtClean="0"/>
              <a:t> CON RANGO AMPLIO QUE PUEDE RESTAR SIGNIFICANCIA ESTADISTICA. </a:t>
            </a:r>
            <a:endParaRPr lang="es-VE" dirty="0"/>
          </a:p>
        </p:txBody>
      </p:sp>
    </p:spTree>
    <p:extLst>
      <p:ext uri="{BB962C8B-B14F-4D97-AF65-F5344CB8AC3E}">
        <p14:creationId xmlns:p14="http://schemas.microsoft.com/office/powerpoint/2010/main" val="3445628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1947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39700" indent="0">
              <a:buNone/>
            </a:pPr>
            <a:r>
              <a:rPr lang="es-VE" dirty="0" smtClean="0"/>
              <a:t>Estudio de 1996. </a:t>
            </a:r>
            <a:endParaRPr lang="es-VE" dirty="0"/>
          </a:p>
        </p:txBody>
      </p:sp>
    </p:spTree>
    <p:extLst>
      <p:ext uri="{BB962C8B-B14F-4D97-AF65-F5344CB8AC3E}">
        <p14:creationId xmlns:p14="http://schemas.microsoft.com/office/powerpoint/2010/main" val="800920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39700" indent="0">
              <a:buNone/>
            </a:pPr>
            <a:r>
              <a:rPr lang="es-VE" dirty="0" smtClean="0"/>
              <a:t>9</a:t>
            </a:r>
            <a:r>
              <a:rPr lang="es-VE" baseline="0" dirty="0" smtClean="0"/>
              <a:t> DE JULIO DE 1998 – 6 DE JUNIO DE 2002.</a:t>
            </a:r>
            <a:endParaRPr lang="es-VE" dirty="0"/>
          </a:p>
        </p:txBody>
      </p:sp>
    </p:spTree>
    <p:extLst>
      <p:ext uri="{BB962C8B-B14F-4D97-AF65-F5344CB8AC3E}">
        <p14:creationId xmlns:p14="http://schemas.microsoft.com/office/powerpoint/2010/main" val="2705044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39700" indent="0">
              <a:buNone/>
            </a:pPr>
            <a:r>
              <a:rPr lang="es-VE" dirty="0" smtClean="0"/>
              <a:t>Estudio de 1996. </a:t>
            </a:r>
            <a:endParaRPr lang="es-VE" dirty="0"/>
          </a:p>
        </p:txBody>
      </p:sp>
    </p:spTree>
    <p:extLst>
      <p:ext uri="{BB962C8B-B14F-4D97-AF65-F5344CB8AC3E}">
        <p14:creationId xmlns:p14="http://schemas.microsoft.com/office/powerpoint/2010/main" val="3639942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39700" indent="0">
              <a:buNone/>
            </a:pPr>
            <a:r>
              <a:rPr lang="es-VE" dirty="0" smtClean="0"/>
              <a:t>Estudio de 1996. </a:t>
            </a:r>
            <a:endParaRPr lang="es-VE" dirty="0"/>
          </a:p>
        </p:txBody>
      </p:sp>
    </p:spTree>
    <p:extLst>
      <p:ext uri="{BB962C8B-B14F-4D97-AF65-F5344CB8AC3E}">
        <p14:creationId xmlns:p14="http://schemas.microsoft.com/office/powerpoint/2010/main" val="2713220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981075" y="-78100"/>
            <a:ext cx="11516344" cy="5221552"/>
            <a:chOff x="-981075" y="-78100"/>
            <a:chExt cx="11516344" cy="5221552"/>
          </a:xfrm>
        </p:grpSpPr>
        <p:sp>
          <p:nvSpPr>
            <p:cNvPr id="11" name="Google Shape;11;p2"/>
            <p:cNvSpPr/>
            <p:nvPr/>
          </p:nvSpPr>
          <p:spPr>
            <a:xfrm rot="10800000">
              <a:off x="4304464" y="-3"/>
              <a:ext cx="2002536" cy="734878"/>
            </a:xfrm>
            <a:custGeom>
              <a:avLst/>
              <a:gdLst/>
              <a:ahLst/>
              <a:cxnLst/>
              <a:rect l="l" t="t" r="r" b="b"/>
              <a:pathLst>
                <a:path w="21600" h="21175" extrusionOk="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rgbClr val="4F008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2" name="Google Shape;12;p2"/>
            <p:cNvSpPr/>
            <p:nvPr/>
          </p:nvSpPr>
          <p:spPr>
            <a:xfrm rot="10800000">
              <a:off x="6419277" y="-3"/>
              <a:ext cx="2002536" cy="734878"/>
            </a:xfrm>
            <a:custGeom>
              <a:avLst/>
              <a:gdLst/>
              <a:ahLst/>
              <a:cxnLst/>
              <a:rect l="l" t="t" r="r" b="b"/>
              <a:pathLst>
                <a:path w="21600" h="21175" extrusionOk="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3" name="Google Shape;13;p2"/>
            <p:cNvSpPr/>
            <p:nvPr/>
          </p:nvSpPr>
          <p:spPr>
            <a:xfrm rot="10800000">
              <a:off x="2189989" y="-3"/>
              <a:ext cx="2002536" cy="734878"/>
            </a:xfrm>
            <a:custGeom>
              <a:avLst/>
              <a:gdLst/>
              <a:ahLst/>
              <a:cxnLst/>
              <a:rect l="l" t="t" r="r" b="b"/>
              <a:pathLst>
                <a:path w="21600" h="21175" extrusionOk="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4" name="Google Shape;14;p2"/>
            <p:cNvSpPr/>
            <p:nvPr/>
          </p:nvSpPr>
          <p:spPr>
            <a:xfrm>
              <a:off x="1133400" y="4039228"/>
              <a:ext cx="2001186" cy="1104224"/>
            </a:xfrm>
            <a:custGeom>
              <a:avLst/>
              <a:gdLst/>
              <a:ahLst/>
              <a:cxnLst/>
              <a:rect l="l" t="t" r="r" b="b"/>
              <a:pathLst>
                <a:path w="21600" h="21315" extrusionOk="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rgbClr val="4F008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5" name="Google Shape;15;p2"/>
            <p:cNvSpPr/>
            <p:nvPr/>
          </p:nvSpPr>
          <p:spPr>
            <a:xfrm>
              <a:off x="3247913" y="4039228"/>
              <a:ext cx="2001186" cy="1104224"/>
            </a:xfrm>
            <a:custGeom>
              <a:avLst/>
              <a:gdLst/>
              <a:ahLst/>
              <a:cxnLst/>
              <a:rect l="l" t="t" r="r" b="b"/>
              <a:pathLst>
                <a:path w="21600" h="21315" extrusionOk="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6" name="Google Shape;16;p2"/>
            <p:cNvSpPr/>
            <p:nvPr/>
          </p:nvSpPr>
          <p:spPr>
            <a:xfrm>
              <a:off x="7476888" y="4039228"/>
              <a:ext cx="2001186" cy="1104224"/>
            </a:xfrm>
            <a:custGeom>
              <a:avLst/>
              <a:gdLst/>
              <a:ahLst/>
              <a:cxnLst/>
              <a:rect l="l" t="t" r="r" b="b"/>
              <a:pathLst>
                <a:path w="21600" h="21315" extrusionOk="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7" name="Google Shape;17;p2"/>
            <p:cNvSpPr/>
            <p:nvPr/>
          </p:nvSpPr>
          <p:spPr>
            <a:xfrm>
              <a:off x="76200" y="22008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8" name="Google Shape;18;p2"/>
            <p:cNvSpPr/>
            <p:nvPr/>
          </p:nvSpPr>
          <p:spPr>
            <a:xfrm>
              <a:off x="2190677" y="22008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9" name="Google Shape;19;p2"/>
            <p:cNvSpPr/>
            <p:nvPr/>
          </p:nvSpPr>
          <p:spPr>
            <a:xfrm>
              <a:off x="6419630" y="22008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20" name="Google Shape;20;p2"/>
            <p:cNvSpPr/>
            <p:nvPr/>
          </p:nvSpPr>
          <p:spPr>
            <a:xfrm>
              <a:off x="8534106" y="22008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21" name="Google Shape;21;p2"/>
            <p:cNvSpPr/>
            <p:nvPr/>
          </p:nvSpPr>
          <p:spPr>
            <a:xfrm>
              <a:off x="-981075" y="3720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22" name="Google Shape;22;p2"/>
            <p:cNvSpPr/>
            <p:nvPr/>
          </p:nvSpPr>
          <p:spPr>
            <a:xfrm>
              <a:off x="3247878" y="3720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23" name="Google Shape;23;p2"/>
            <p:cNvSpPr/>
            <p:nvPr/>
          </p:nvSpPr>
          <p:spPr>
            <a:xfrm>
              <a:off x="5362355" y="3720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24" name="Google Shape;24;p2"/>
            <p:cNvSpPr/>
            <p:nvPr/>
          </p:nvSpPr>
          <p:spPr>
            <a:xfrm>
              <a:off x="7848601" y="1826900"/>
              <a:ext cx="1371581" cy="1514058"/>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4F008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25" name="Google Shape;25;p2"/>
            <p:cNvSpPr/>
            <p:nvPr/>
          </p:nvSpPr>
          <p:spPr>
            <a:xfrm>
              <a:off x="1448201" y="-78100"/>
              <a:ext cx="1371581" cy="1514058"/>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4F008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26" name="Google Shape;26;p2"/>
            <p:cNvSpPr/>
            <p:nvPr/>
          </p:nvSpPr>
          <p:spPr>
            <a:xfrm>
              <a:off x="-581024" y="3340950"/>
              <a:ext cx="1371581" cy="1514058"/>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4F008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27" name="Google Shape;27;p2"/>
            <p:cNvSpPr/>
            <p:nvPr/>
          </p:nvSpPr>
          <p:spPr>
            <a:xfrm>
              <a:off x="1152450" y="1313601"/>
              <a:ext cx="723479" cy="79862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4F008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28" name="Google Shape;28;p2"/>
            <p:cNvSpPr/>
            <p:nvPr/>
          </p:nvSpPr>
          <p:spPr>
            <a:xfrm>
              <a:off x="7496375" y="3161451"/>
              <a:ext cx="723479" cy="79862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4F008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29" name="Google Shape;29;p2"/>
            <p:cNvSpPr/>
            <p:nvPr/>
          </p:nvSpPr>
          <p:spPr>
            <a:xfrm rot="10800000">
              <a:off x="7744475" y="-9"/>
              <a:ext cx="1027674" cy="752485"/>
            </a:xfrm>
            <a:custGeom>
              <a:avLst/>
              <a:gdLst/>
              <a:ahLst/>
              <a:cxnLst/>
              <a:rect l="l" t="t" r="r" b="b"/>
              <a:pathLst>
                <a:path w="21600" h="21385" extrusionOk="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rgbClr val="4F008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grpSp>
      <p:sp>
        <p:nvSpPr>
          <p:cNvPr id="30" name="Google Shape;30;p2"/>
          <p:cNvSpPr txBox="1">
            <a:spLocks noGrp="1"/>
          </p:cNvSpPr>
          <p:nvPr>
            <p:ph type="ctrTitle"/>
          </p:nvPr>
        </p:nvSpPr>
        <p:spPr>
          <a:xfrm>
            <a:off x="702900" y="3250075"/>
            <a:ext cx="4955100" cy="11598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31"/>
        <p:cNvGrpSpPr/>
        <p:nvPr/>
      </p:nvGrpSpPr>
      <p:grpSpPr>
        <a:xfrm>
          <a:off x="0" y="0"/>
          <a:ext cx="0" cy="0"/>
          <a:chOff x="0" y="0"/>
          <a:chExt cx="0" cy="0"/>
        </a:xfrm>
      </p:grpSpPr>
      <p:grpSp>
        <p:nvGrpSpPr>
          <p:cNvPr id="32" name="Google Shape;32;p3"/>
          <p:cNvGrpSpPr/>
          <p:nvPr/>
        </p:nvGrpSpPr>
        <p:grpSpPr>
          <a:xfrm>
            <a:off x="-981075" y="-78100"/>
            <a:ext cx="11516344" cy="5221552"/>
            <a:chOff x="-981075" y="-78100"/>
            <a:chExt cx="11516344" cy="5221552"/>
          </a:xfrm>
        </p:grpSpPr>
        <p:sp>
          <p:nvSpPr>
            <p:cNvPr id="33" name="Google Shape;33;p3"/>
            <p:cNvSpPr/>
            <p:nvPr/>
          </p:nvSpPr>
          <p:spPr>
            <a:xfrm rot="10800000">
              <a:off x="4304464" y="-3"/>
              <a:ext cx="2002536" cy="734878"/>
            </a:xfrm>
            <a:custGeom>
              <a:avLst/>
              <a:gdLst/>
              <a:ahLst/>
              <a:cxnLst/>
              <a:rect l="l" t="t" r="r" b="b"/>
              <a:pathLst>
                <a:path w="21600" h="21175" extrusionOk="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rgbClr val="5322C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34" name="Google Shape;34;p3"/>
            <p:cNvSpPr/>
            <p:nvPr/>
          </p:nvSpPr>
          <p:spPr>
            <a:xfrm rot="10800000">
              <a:off x="6419277" y="-3"/>
              <a:ext cx="2002536" cy="734878"/>
            </a:xfrm>
            <a:custGeom>
              <a:avLst/>
              <a:gdLst/>
              <a:ahLst/>
              <a:cxnLst/>
              <a:rect l="l" t="t" r="r" b="b"/>
              <a:pathLst>
                <a:path w="21600" h="21175" extrusionOk="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35" name="Google Shape;35;p3"/>
            <p:cNvSpPr/>
            <p:nvPr/>
          </p:nvSpPr>
          <p:spPr>
            <a:xfrm rot="10800000">
              <a:off x="2189989" y="-3"/>
              <a:ext cx="2002536" cy="734878"/>
            </a:xfrm>
            <a:custGeom>
              <a:avLst/>
              <a:gdLst/>
              <a:ahLst/>
              <a:cxnLst/>
              <a:rect l="l" t="t" r="r" b="b"/>
              <a:pathLst>
                <a:path w="21600" h="21175" extrusionOk="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36" name="Google Shape;36;p3"/>
            <p:cNvSpPr/>
            <p:nvPr/>
          </p:nvSpPr>
          <p:spPr>
            <a:xfrm>
              <a:off x="1133400" y="4039228"/>
              <a:ext cx="2001186" cy="1104224"/>
            </a:xfrm>
            <a:custGeom>
              <a:avLst/>
              <a:gdLst/>
              <a:ahLst/>
              <a:cxnLst/>
              <a:rect l="l" t="t" r="r" b="b"/>
              <a:pathLst>
                <a:path w="21600" h="21315" extrusionOk="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rgbClr val="5322C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37" name="Google Shape;37;p3"/>
            <p:cNvSpPr/>
            <p:nvPr/>
          </p:nvSpPr>
          <p:spPr>
            <a:xfrm>
              <a:off x="3247913" y="4039228"/>
              <a:ext cx="2001186" cy="1104224"/>
            </a:xfrm>
            <a:custGeom>
              <a:avLst/>
              <a:gdLst/>
              <a:ahLst/>
              <a:cxnLst/>
              <a:rect l="l" t="t" r="r" b="b"/>
              <a:pathLst>
                <a:path w="21600" h="21315" extrusionOk="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38" name="Google Shape;38;p3"/>
            <p:cNvSpPr/>
            <p:nvPr/>
          </p:nvSpPr>
          <p:spPr>
            <a:xfrm>
              <a:off x="7476888" y="4039228"/>
              <a:ext cx="2001186" cy="1104224"/>
            </a:xfrm>
            <a:custGeom>
              <a:avLst/>
              <a:gdLst/>
              <a:ahLst/>
              <a:cxnLst/>
              <a:rect l="l" t="t" r="r" b="b"/>
              <a:pathLst>
                <a:path w="21600" h="21315" extrusionOk="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39" name="Google Shape;39;p3"/>
            <p:cNvSpPr/>
            <p:nvPr/>
          </p:nvSpPr>
          <p:spPr>
            <a:xfrm>
              <a:off x="76200" y="22008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40" name="Google Shape;40;p3"/>
            <p:cNvSpPr/>
            <p:nvPr/>
          </p:nvSpPr>
          <p:spPr>
            <a:xfrm>
              <a:off x="2190677" y="22008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41" name="Google Shape;41;p3"/>
            <p:cNvSpPr/>
            <p:nvPr/>
          </p:nvSpPr>
          <p:spPr>
            <a:xfrm>
              <a:off x="6419630" y="22008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42" name="Google Shape;42;p3"/>
            <p:cNvSpPr/>
            <p:nvPr/>
          </p:nvSpPr>
          <p:spPr>
            <a:xfrm>
              <a:off x="8534106" y="22008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43" name="Google Shape;43;p3"/>
            <p:cNvSpPr/>
            <p:nvPr/>
          </p:nvSpPr>
          <p:spPr>
            <a:xfrm>
              <a:off x="-981075" y="3720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44" name="Google Shape;44;p3"/>
            <p:cNvSpPr/>
            <p:nvPr/>
          </p:nvSpPr>
          <p:spPr>
            <a:xfrm>
              <a:off x="3247878" y="3720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45" name="Google Shape;45;p3"/>
            <p:cNvSpPr/>
            <p:nvPr/>
          </p:nvSpPr>
          <p:spPr>
            <a:xfrm>
              <a:off x="5362355" y="3720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46" name="Google Shape;46;p3"/>
            <p:cNvSpPr/>
            <p:nvPr/>
          </p:nvSpPr>
          <p:spPr>
            <a:xfrm>
              <a:off x="7848601" y="1826900"/>
              <a:ext cx="1371581" cy="1514058"/>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47" name="Google Shape;47;p3"/>
            <p:cNvSpPr/>
            <p:nvPr/>
          </p:nvSpPr>
          <p:spPr>
            <a:xfrm>
              <a:off x="1448201" y="-78100"/>
              <a:ext cx="1371581" cy="1514058"/>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48" name="Google Shape;48;p3"/>
            <p:cNvSpPr/>
            <p:nvPr/>
          </p:nvSpPr>
          <p:spPr>
            <a:xfrm>
              <a:off x="-581024" y="3340950"/>
              <a:ext cx="1371581" cy="1514058"/>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49" name="Google Shape;49;p3"/>
            <p:cNvSpPr/>
            <p:nvPr/>
          </p:nvSpPr>
          <p:spPr>
            <a:xfrm>
              <a:off x="1152450" y="1313601"/>
              <a:ext cx="723479" cy="79862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50" name="Google Shape;50;p3"/>
            <p:cNvSpPr/>
            <p:nvPr/>
          </p:nvSpPr>
          <p:spPr>
            <a:xfrm>
              <a:off x="7496375" y="3161451"/>
              <a:ext cx="723479" cy="79862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51" name="Google Shape;51;p3"/>
            <p:cNvSpPr/>
            <p:nvPr/>
          </p:nvSpPr>
          <p:spPr>
            <a:xfrm rot="10800000">
              <a:off x="7744475" y="-9"/>
              <a:ext cx="1027674" cy="752485"/>
            </a:xfrm>
            <a:custGeom>
              <a:avLst/>
              <a:gdLst/>
              <a:ahLst/>
              <a:cxnLst/>
              <a:rect l="l" t="t" r="r" b="b"/>
              <a:pathLst>
                <a:path w="21600" h="21385" extrusionOk="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rgbClr val="5322C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grpSp>
      <p:sp>
        <p:nvSpPr>
          <p:cNvPr id="52" name="Google Shape;52;p3"/>
          <p:cNvSpPr txBox="1">
            <a:spLocks noGrp="1"/>
          </p:cNvSpPr>
          <p:nvPr>
            <p:ph type="ctrTitle"/>
          </p:nvPr>
        </p:nvSpPr>
        <p:spPr>
          <a:xfrm>
            <a:off x="2305150" y="2884378"/>
            <a:ext cx="5811000" cy="4758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53" name="Google Shape;53;p3"/>
          <p:cNvSpPr txBox="1">
            <a:spLocks noGrp="1"/>
          </p:cNvSpPr>
          <p:nvPr>
            <p:ph type="subTitle" idx="1"/>
          </p:nvPr>
        </p:nvSpPr>
        <p:spPr>
          <a:xfrm>
            <a:off x="2305150" y="3385436"/>
            <a:ext cx="5811000" cy="4107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600"/>
              <a:buNone/>
              <a:defRPr/>
            </a:lvl1pPr>
            <a:lvl2pPr lvl="1" rtl="0">
              <a:spcBef>
                <a:spcPts val="800"/>
              </a:spcBef>
              <a:spcAft>
                <a:spcPts val="0"/>
              </a:spcAft>
              <a:buClr>
                <a:schemeClr val="dk1"/>
              </a:buClr>
              <a:buSzPts val="3000"/>
              <a:buNone/>
              <a:defRPr sz="3000"/>
            </a:lvl2pPr>
            <a:lvl3pPr lvl="2" rtl="0">
              <a:spcBef>
                <a:spcPts val="800"/>
              </a:spcBef>
              <a:spcAft>
                <a:spcPts val="0"/>
              </a:spcAft>
              <a:buClr>
                <a:schemeClr val="dk1"/>
              </a:buClr>
              <a:buSzPts val="3000"/>
              <a:buNone/>
              <a:defRPr sz="3000"/>
            </a:lvl3pPr>
            <a:lvl4pPr lvl="3" rtl="0">
              <a:spcBef>
                <a:spcPts val="800"/>
              </a:spcBef>
              <a:spcAft>
                <a:spcPts val="0"/>
              </a:spcAft>
              <a:buSzPts val="3000"/>
              <a:buNone/>
              <a:defRPr sz="3000"/>
            </a:lvl4pPr>
            <a:lvl5pPr lvl="4" rtl="0">
              <a:spcBef>
                <a:spcPts val="800"/>
              </a:spcBef>
              <a:spcAft>
                <a:spcPts val="0"/>
              </a:spcAft>
              <a:buSzPts val="3000"/>
              <a:buNone/>
              <a:defRPr sz="3000"/>
            </a:lvl5pPr>
            <a:lvl6pPr lvl="5" rtl="0">
              <a:spcBef>
                <a:spcPts val="800"/>
              </a:spcBef>
              <a:spcAft>
                <a:spcPts val="0"/>
              </a:spcAft>
              <a:buSzPts val="3000"/>
              <a:buNone/>
              <a:defRPr sz="3000"/>
            </a:lvl6pPr>
            <a:lvl7pPr lvl="6" rtl="0">
              <a:spcBef>
                <a:spcPts val="800"/>
              </a:spcBef>
              <a:spcAft>
                <a:spcPts val="0"/>
              </a:spcAft>
              <a:buSzPts val="3000"/>
              <a:buNone/>
              <a:defRPr sz="3000"/>
            </a:lvl7pPr>
            <a:lvl8pPr lvl="7" rtl="0">
              <a:spcBef>
                <a:spcPts val="800"/>
              </a:spcBef>
              <a:spcAft>
                <a:spcPts val="0"/>
              </a:spcAft>
              <a:buSzPts val="3000"/>
              <a:buNone/>
              <a:defRPr sz="3000"/>
            </a:lvl8pPr>
            <a:lvl9pPr lvl="8" rtl="0">
              <a:spcBef>
                <a:spcPts val="800"/>
              </a:spcBef>
              <a:spcAft>
                <a:spcPts val="800"/>
              </a:spcAft>
              <a:buSzPts val="3000"/>
              <a:buNone/>
              <a:defRPr sz="3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accent1"/>
        </a:solidFill>
        <a:effectLst/>
      </p:bgPr>
    </p:bg>
    <p:spTree>
      <p:nvGrpSpPr>
        <p:cNvPr id="1" name="Shape 54"/>
        <p:cNvGrpSpPr/>
        <p:nvPr/>
      </p:nvGrpSpPr>
      <p:grpSpPr>
        <a:xfrm>
          <a:off x="0" y="0"/>
          <a:ext cx="0" cy="0"/>
          <a:chOff x="0" y="0"/>
          <a:chExt cx="0" cy="0"/>
        </a:xfrm>
      </p:grpSpPr>
      <p:sp>
        <p:nvSpPr>
          <p:cNvPr id="55" name="Google Shape;55;p4"/>
          <p:cNvSpPr/>
          <p:nvPr/>
        </p:nvSpPr>
        <p:spPr>
          <a:xfrm>
            <a:off x="2500800" y="285475"/>
            <a:ext cx="4142388" cy="4572547"/>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4F008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56" name="Google Shape;56;p4"/>
          <p:cNvSpPr/>
          <p:nvPr/>
        </p:nvSpPr>
        <p:spPr>
          <a:xfrm>
            <a:off x="4239143" y="104898"/>
            <a:ext cx="665704" cy="734888"/>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57" name="Google Shape;57;p4"/>
          <p:cNvSpPr txBox="1">
            <a:spLocks noGrp="1"/>
          </p:cNvSpPr>
          <p:nvPr>
            <p:ph type="body" idx="1"/>
          </p:nvPr>
        </p:nvSpPr>
        <p:spPr>
          <a:xfrm>
            <a:off x="2753950" y="839775"/>
            <a:ext cx="3636000" cy="3636300"/>
          </a:xfrm>
          <a:prstGeom prst="rect">
            <a:avLst/>
          </a:prstGeom>
        </p:spPr>
        <p:txBody>
          <a:bodyPr spcFirstLastPara="1" wrap="square" lIns="0" tIns="0" rIns="0" bIns="0" anchor="ctr" anchorCtr="0">
            <a:noAutofit/>
          </a:bodyPr>
          <a:lstStyle>
            <a:lvl1pPr marL="457200" lvl="0" indent="-330200" algn="ctr" rtl="0">
              <a:spcBef>
                <a:spcPts val="0"/>
              </a:spcBef>
              <a:spcAft>
                <a:spcPts val="0"/>
              </a:spcAft>
              <a:buClr>
                <a:schemeClr val="lt1"/>
              </a:buClr>
              <a:buSzPts val="1600"/>
              <a:buChar char="⬢"/>
              <a:defRPr i="1">
                <a:solidFill>
                  <a:schemeClr val="lt1"/>
                </a:solidFill>
              </a:defRPr>
            </a:lvl1pPr>
            <a:lvl2pPr marL="914400" lvl="1" indent="-330200" algn="ctr" rtl="0">
              <a:spcBef>
                <a:spcPts val="800"/>
              </a:spcBef>
              <a:spcAft>
                <a:spcPts val="0"/>
              </a:spcAft>
              <a:buClr>
                <a:schemeClr val="lt1"/>
              </a:buClr>
              <a:buSzPts val="1600"/>
              <a:buChar char="⬡"/>
              <a:defRPr i="1">
                <a:solidFill>
                  <a:schemeClr val="lt1"/>
                </a:solidFill>
              </a:defRPr>
            </a:lvl2pPr>
            <a:lvl3pPr marL="1371600" lvl="2" indent="-330200" algn="ctr" rtl="0">
              <a:spcBef>
                <a:spcPts val="800"/>
              </a:spcBef>
              <a:spcAft>
                <a:spcPts val="0"/>
              </a:spcAft>
              <a:buClr>
                <a:schemeClr val="lt1"/>
              </a:buClr>
              <a:buSzPts val="1600"/>
              <a:buChar char="⬡"/>
              <a:defRPr i="1">
                <a:solidFill>
                  <a:schemeClr val="lt1"/>
                </a:solidFill>
              </a:defRPr>
            </a:lvl3pPr>
            <a:lvl4pPr marL="1828800" lvl="3" indent="-381000" algn="ctr" rtl="0">
              <a:spcBef>
                <a:spcPts val="800"/>
              </a:spcBef>
              <a:spcAft>
                <a:spcPts val="0"/>
              </a:spcAft>
              <a:buClr>
                <a:schemeClr val="lt1"/>
              </a:buClr>
              <a:buSzPts val="2400"/>
              <a:buChar char="●"/>
              <a:defRPr i="1">
                <a:solidFill>
                  <a:schemeClr val="lt1"/>
                </a:solidFill>
              </a:defRPr>
            </a:lvl4pPr>
            <a:lvl5pPr marL="2286000" lvl="4" indent="-381000" algn="ctr" rtl="0">
              <a:spcBef>
                <a:spcPts val="800"/>
              </a:spcBef>
              <a:spcAft>
                <a:spcPts val="0"/>
              </a:spcAft>
              <a:buClr>
                <a:schemeClr val="lt1"/>
              </a:buClr>
              <a:buSzPts val="2400"/>
              <a:buChar char="○"/>
              <a:defRPr i="1">
                <a:solidFill>
                  <a:schemeClr val="lt1"/>
                </a:solidFill>
              </a:defRPr>
            </a:lvl5pPr>
            <a:lvl6pPr marL="2743200" lvl="5" indent="-381000" algn="ctr" rtl="0">
              <a:spcBef>
                <a:spcPts val="800"/>
              </a:spcBef>
              <a:spcAft>
                <a:spcPts val="0"/>
              </a:spcAft>
              <a:buClr>
                <a:schemeClr val="lt1"/>
              </a:buClr>
              <a:buSzPts val="2400"/>
              <a:buChar char="■"/>
              <a:defRPr i="1">
                <a:solidFill>
                  <a:schemeClr val="lt1"/>
                </a:solidFill>
              </a:defRPr>
            </a:lvl6pPr>
            <a:lvl7pPr marL="3200400" lvl="6" indent="-381000" algn="ctr" rtl="0">
              <a:spcBef>
                <a:spcPts val="800"/>
              </a:spcBef>
              <a:spcAft>
                <a:spcPts val="0"/>
              </a:spcAft>
              <a:buClr>
                <a:schemeClr val="lt1"/>
              </a:buClr>
              <a:buSzPts val="2400"/>
              <a:buChar char="●"/>
              <a:defRPr i="1">
                <a:solidFill>
                  <a:schemeClr val="lt1"/>
                </a:solidFill>
              </a:defRPr>
            </a:lvl7pPr>
            <a:lvl8pPr marL="3657600" lvl="7" indent="-381000" algn="ctr" rtl="0">
              <a:spcBef>
                <a:spcPts val="800"/>
              </a:spcBef>
              <a:spcAft>
                <a:spcPts val="0"/>
              </a:spcAft>
              <a:buClr>
                <a:schemeClr val="lt1"/>
              </a:buClr>
              <a:buSzPts val="2400"/>
              <a:buChar char="○"/>
              <a:defRPr i="1">
                <a:solidFill>
                  <a:schemeClr val="lt1"/>
                </a:solidFill>
              </a:defRPr>
            </a:lvl8pPr>
            <a:lvl9pPr marL="4114800" lvl="8" indent="-381000" algn="ctr" rtl="0">
              <a:spcBef>
                <a:spcPts val="800"/>
              </a:spcBef>
              <a:spcAft>
                <a:spcPts val="800"/>
              </a:spcAft>
              <a:buClr>
                <a:schemeClr val="lt1"/>
              </a:buClr>
              <a:buSzPts val="2400"/>
              <a:buChar char="■"/>
              <a:defRPr i="1">
                <a:solidFill>
                  <a:schemeClr val="lt1"/>
                </a:solidFill>
              </a:defRPr>
            </a:lvl9pPr>
          </a:lstStyle>
          <a:p>
            <a:endParaRPr/>
          </a:p>
        </p:txBody>
      </p:sp>
      <p:sp>
        <p:nvSpPr>
          <p:cNvPr id="58" name="Google Shape;58;p4"/>
          <p:cNvSpPr txBox="1"/>
          <p:nvPr/>
        </p:nvSpPr>
        <p:spPr>
          <a:xfrm>
            <a:off x="3593400" y="38419"/>
            <a:ext cx="19572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9600">
                <a:solidFill>
                  <a:schemeClr val="accent1"/>
                </a:solidFill>
                <a:latin typeface="Catamaran"/>
                <a:ea typeface="Catamaran"/>
                <a:cs typeface="Catamaran"/>
                <a:sym typeface="Catamaran"/>
              </a:rPr>
              <a:t>“</a:t>
            </a:r>
            <a:endParaRPr sz="9600">
              <a:solidFill>
                <a:schemeClr val="accent1"/>
              </a:solidFill>
              <a:latin typeface="Catamaran"/>
              <a:ea typeface="Catamaran"/>
              <a:cs typeface="Catamaran"/>
              <a:sym typeface="Catamaran"/>
            </a:endParaRPr>
          </a:p>
        </p:txBody>
      </p:sp>
      <p:sp>
        <p:nvSpPr>
          <p:cNvPr id="59" name="Google Shape;59;p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
        <p:nvSpPr>
          <p:cNvPr id="60" name="Google Shape;60;p4"/>
          <p:cNvSpPr/>
          <p:nvPr/>
        </p:nvSpPr>
        <p:spPr>
          <a:xfrm rot="10800000">
            <a:off x="6914577" y="-3"/>
            <a:ext cx="2002536" cy="734878"/>
          </a:xfrm>
          <a:custGeom>
            <a:avLst/>
            <a:gdLst/>
            <a:ahLst/>
            <a:cxnLst/>
            <a:rect l="l" t="t" r="r" b="b"/>
            <a:pathLst>
              <a:path w="21600" h="21175" extrusionOk="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61" name="Google Shape;61;p4"/>
          <p:cNvSpPr/>
          <p:nvPr/>
        </p:nvSpPr>
        <p:spPr>
          <a:xfrm rot="10800000">
            <a:off x="2189989" y="-3"/>
            <a:ext cx="2002536" cy="734878"/>
          </a:xfrm>
          <a:custGeom>
            <a:avLst/>
            <a:gdLst/>
            <a:ahLst/>
            <a:cxnLst/>
            <a:rect l="l" t="t" r="r" b="b"/>
            <a:pathLst>
              <a:path w="21600" h="21175" extrusionOk="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62" name="Google Shape;62;p4"/>
          <p:cNvSpPr/>
          <p:nvPr/>
        </p:nvSpPr>
        <p:spPr>
          <a:xfrm>
            <a:off x="1609650" y="4039228"/>
            <a:ext cx="2001186" cy="1104224"/>
          </a:xfrm>
          <a:custGeom>
            <a:avLst/>
            <a:gdLst/>
            <a:ahLst/>
            <a:cxnLst/>
            <a:rect l="l" t="t" r="r" b="b"/>
            <a:pathLst>
              <a:path w="21600" h="21315" extrusionOk="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63" name="Google Shape;63;p4"/>
          <p:cNvSpPr/>
          <p:nvPr/>
        </p:nvSpPr>
        <p:spPr>
          <a:xfrm>
            <a:off x="7591188" y="4039228"/>
            <a:ext cx="2001186" cy="1104224"/>
          </a:xfrm>
          <a:custGeom>
            <a:avLst/>
            <a:gdLst/>
            <a:ahLst/>
            <a:cxnLst/>
            <a:rect l="l" t="t" r="r" b="b"/>
            <a:pathLst>
              <a:path w="21600" h="21315" extrusionOk="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64" name="Google Shape;64;p4"/>
          <p:cNvSpPr/>
          <p:nvPr/>
        </p:nvSpPr>
        <p:spPr>
          <a:xfrm>
            <a:off x="875251" y="3108746"/>
            <a:ext cx="1238537" cy="1367251"/>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65" name="Google Shape;65;p4"/>
          <p:cNvSpPr/>
          <p:nvPr/>
        </p:nvSpPr>
        <p:spPr>
          <a:xfrm>
            <a:off x="6750099" y="2565690"/>
            <a:ext cx="1670713" cy="1844174"/>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66" name="Google Shape;66;p4"/>
          <p:cNvSpPr/>
          <p:nvPr/>
        </p:nvSpPr>
        <p:spPr>
          <a:xfrm>
            <a:off x="8078502" y="1646297"/>
            <a:ext cx="1238537" cy="1367197"/>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67" name="Google Shape;67;p4"/>
          <p:cNvSpPr/>
          <p:nvPr/>
        </p:nvSpPr>
        <p:spPr>
          <a:xfrm>
            <a:off x="-276225" y="3720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68" name="Google Shape;68;p4"/>
          <p:cNvSpPr/>
          <p:nvPr/>
        </p:nvSpPr>
        <p:spPr>
          <a:xfrm>
            <a:off x="6750100" y="993931"/>
            <a:ext cx="874503" cy="965303"/>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69" name="Google Shape;69;p4"/>
          <p:cNvSpPr/>
          <p:nvPr/>
        </p:nvSpPr>
        <p:spPr>
          <a:xfrm>
            <a:off x="-211075" y="4039231"/>
            <a:ext cx="874503" cy="965303"/>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FFFFFF">
              <a:alpha val="1006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8"/>
          <p:cNvSpPr/>
          <p:nvPr/>
        </p:nvSpPr>
        <p:spPr>
          <a:xfrm>
            <a:off x="-45517" y="689752"/>
            <a:ext cx="624020" cy="688794"/>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grpSp>
        <p:nvGrpSpPr>
          <p:cNvPr id="126" name="Google Shape;126;p8"/>
          <p:cNvGrpSpPr/>
          <p:nvPr/>
        </p:nvGrpSpPr>
        <p:grpSpPr>
          <a:xfrm>
            <a:off x="6320991" y="-7"/>
            <a:ext cx="3630818" cy="5143498"/>
            <a:chOff x="6320991" y="-7"/>
            <a:chExt cx="3630818" cy="5143498"/>
          </a:xfrm>
        </p:grpSpPr>
        <p:sp>
          <p:nvSpPr>
            <p:cNvPr id="127" name="Google Shape;127;p8"/>
            <p:cNvSpPr/>
            <p:nvPr/>
          </p:nvSpPr>
          <p:spPr>
            <a:xfrm>
              <a:off x="6320991" y="4115782"/>
              <a:ext cx="1403568" cy="1027710"/>
            </a:xfrm>
            <a:custGeom>
              <a:avLst/>
              <a:gdLst/>
              <a:ahLst/>
              <a:cxnLst/>
              <a:rect l="l" t="t" r="r" b="b"/>
              <a:pathLst>
                <a:path w="21600" h="21385" extrusionOk="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28" name="Google Shape;128;p8"/>
            <p:cNvSpPr/>
            <p:nvPr/>
          </p:nvSpPr>
          <p:spPr>
            <a:xfrm>
              <a:off x="7806636" y="4115782"/>
              <a:ext cx="1403568" cy="1027710"/>
            </a:xfrm>
            <a:custGeom>
              <a:avLst/>
              <a:gdLst/>
              <a:ahLst/>
              <a:cxnLst/>
              <a:rect l="l" t="t" r="r" b="b"/>
              <a:pathLst>
                <a:path w="21600" h="21385" extrusionOk="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29" name="Google Shape;129;p8"/>
            <p:cNvSpPr/>
            <p:nvPr/>
          </p:nvSpPr>
          <p:spPr>
            <a:xfrm>
              <a:off x="8548210" y="260974"/>
              <a:ext cx="1403600" cy="1549387"/>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30" name="Google Shape;130;p8"/>
            <p:cNvSpPr/>
            <p:nvPr/>
          </p:nvSpPr>
          <p:spPr>
            <a:xfrm rot="10800000">
              <a:off x="7806422" y="30"/>
              <a:ext cx="1404540" cy="515400"/>
            </a:xfrm>
            <a:custGeom>
              <a:avLst/>
              <a:gdLst/>
              <a:ahLst/>
              <a:cxnLst/>
              <a:rect l="l" t="t" r="r" b="b"/>
              <a:pathLst>
                <a:path w="21600" h="21175" extrusionOk="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31" name="Google Shape;131;p8"/>
            <p:cNvSpPr/>
            <p:nvPr/>
          </p:nvSpPr>
          <p:spPr>
            <a:xfrm>
              <a:off x="7806643" y="1543679"/>
              <a:ext cx="1403600" cy="1549387"/>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32" name="Google Shape;132;p8"/>
            <p:cNvSpPr/>
            <p:nvPr/>
          </p:nvSpPr>
          <p:spPr>
            <a:xfrm>
              <a:off x="7065077" y="260974"/>
              <a:ext cx="1403600" cy="1549387"/>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33" name="Google Shape;133;p8"/>
            <p:cNvSpPr/>
            <p:nvPr/>
          </p:nvSpPr>
          <p:spPr>
            <a:xfrm>
              <a:off x="8745616" y="1335143"/>
              <a:ext cx="835681" cy="92246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34" name="Google Shape;134;p8"/>
            <p:cNvSpPr/>
            <p:nvPr/>
          </p:nvSpPr>
          <p:spPr>
            <a:xfrm>
              <a:off x="7133773" y="3941724"/>
              <a:ext cx="507445" cy="560158"/>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35" name="Google Shape;135;p8"/>
            <p:cNvSpPr/>
            <p:nvPr/>
          </p:nvSpPr>
          <p:spPr>
            <a:xfrm rot="10800000">
              <a:off x="7406482" y="-7"/>
              <a:ext cx="720792" cy="527782"/>
            </a:xfrm>
            <a:custGeom>
              <a:avLst/>
              <a:gdLst/>
              <a:ahLst/>
              <a:cxnLst/>
              <a:rect l="l" t="t" r="r" b="b"/>
              <a:pathLst>
                <a:path w="21600" h="21385" extrusionOk="0">
                  <a:moveTo>
                    <a:pt x="21600" y="21385"/>
                  </a:moveTo>
                  <a:lnTo>
                    <a:pt x="21600" y="10472"/>
                  </a:lnTo>
                  <a:cubicBezTo>
                    <a:pt x="21600" y="8748"/>
                    <a:pt x="20920" y="7155"/>
                    <a:pt x="19816" y="6292"/>
                  </a:cubicBezTo>
                  <a:lnTo>
                    <a:pt x="12585" y="647"/>
                  </a:lnTo>
                  <a:cubicBezTo>
                    <a:pt x="11480" y="-215"/>
                    <a:pt x="10120" y="-215"/>
                    <a:pt x="9015" y="647"/>
                  </a:cubicBezTo>
                  <a:lnTo>
                    <a:pt x="1785" y="6292"/>
                  </a:lnTo>
                  <a:cubicBezTo>
                    <a:pt x="680" y="7154"/>
                    <a:pt x="0" y="8748"/>
                    <a:pt x="0" y="10472"/>
                  </a:cubicBezTo>
                  <a:lnTo>
                    <a:pt x="0" y="21385"/>
                  </a:lnTo>
                  <a:close/>
                </a:path>
              </a:pathLst>
            </a:custGeom>
            <a:solidFill>
              <a:srgbClr val="5322C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36" name="Google Shape;136;p8"/>
            <p:cNvSpPr/>
            <p:nvPr/>
          </p:nvSpPr>
          <p:spPr>
            <a:xfrm>
              <a:off x="7331887" y="2181982"/>
              <a:ext cx="962029" cy="1061967"/>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rgbClr val="5322C9">
                <a:alpha val="15080"/>
              </a:srgbClr>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37" name="Google Shape;137;p8"/>
            <p:cNvSpPr/>
            <p:nvPr/>
          </p:nvSpPr>
          <p:spPr>
            <a:xfrm>
              <a:off x="8548210" y="2833077"/>
              <a:ext cx="1403600" cy="1549387"/>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grpSp>
      <p:sp>
        <p:nvSpPr>
          <p:cNvPr id="138" name="Google Shape;138;p8"/>
          <p:cNvSpPr txBox="1">
            <a:spLocks noGrp="1"/>
          </p:cNvSpPr>
          <p:nvPr>
            <p:ph type="title"/>
          </p:nvPr>
        </p:nvSpPr>
        <p:spPr>
          <a:xfrm>
            <a:off x="779100" y="836000"/>
            <a:ext cx="6010500" cy="396300"/>
          </a:xfrm>
          <a:prstGeom prst="rect">
            <a:avLst/>
          </a:prstGeom>
        </p:spPr>
        <p:txBody>
          <a:bodyPr spcFirstLastPara="1" wrap="square" lIns="0" tIns="0" rIns="0" bIns="0" anchor="ctr"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39" name="Google Shape;139;p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57"/>
        <p:cNvGrpSpPr/>
        <p:nvPr/>
      </p:nvGrpSpPr>
      <p:grpSpPr>
        <a:xfrm>
          <a:off x="0" y="0"/>
          <a:ext cx="0" cy="0"/>
          <a:chOff x="0" y="0"/>
          <a:chExt cx="0" cy="0"/>
        </a:xfrm>
      </p:grpSpPr>
      <p:grpSp>
        <p:nvGrpSpPr>
          <p:cNvPr id="158" name="Google Shape;158;p10"/>
          <p:cNvGrpSpPr/>
          <p:nvPr/>
        </p:nvGrpSpPr>
        <p:grpSpPr>
          <a:xfrm>
            <a:off x="-981075" y="-3"/>
            <a:ext cx="11516344" cy="5143455"/>
            <a:chOff x="-981075" y="-3"/>
            <a:chExt cx="11516344" cy="5143455"/>
          </a:xfrm>
        </p:grpSpPr>
        <p:sp>
          <p:nvSpPr>
            <p:cNvPr id="159" name="Google Shape;159;p10"/>
            <p:cNvSpPr/>
            <p:nvPr/>
          </p:nvSpPr>
          <p:spPr>
            <a:xfrm>
              <a:off x="7476888" y="4039228"/>
              <a:ext cx="2001186" cy="1104224"/>
            </a:xfrm>
            <a:custGeom>
              <a:avLst/>
              <a:gdLst/>
              <a:ahLst/>
              <a:cxnLst/>
              <a:rect l="l" t="t" r="r" b="b"/>
              <a:pathLst>
                <a:path w="21600" h="21315" extrusionOk="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60" name="Google Shape;160;p10"/>
            <p:cNvSpPr/>
            <p:nvPr/>
          </p:nvSpPr>
          <p:spPr>
            <a:xfrm rot="10800000">
              <a:off x="4304464" y="-3"/>
              <a:ext cx="2002536" cy="734878"/>
            </a:xfrm>
            <a:custGeom>
              <a:avLst/>
              <a:gdLst/>
              <a:ahLst/>
              <a:cxnLst/>
              <a:rect l="l" t="t" r="r" b="b"/>
              <a:pathLst>
                <a:path w="21600" h="21175" extrusionOk="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61" name="Google Shape;161;p10"/>
            <p:cNvSpPr/>
            <p:nvPr/>
          </p:nvSpPr>
          <p:spPr>
            <a:xfrm rot="10800000">
              <a:off x="6419277" y="-3"/>
              <a:ext cx="2002536" cy="734878"/>
            </a:xfrm>
            <a:custGeom>
              <a:avLst/>
              <a:gdLst/>
              <a:ahLst/>
              <a:cxnLst/>
              <a:rect l="l" t="t" r="r" b="b"/>
              <a:pathLst>
                <a:path w="21600" h="21175" extrusionOk="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62" name="Google Shape;162;p10"/>
            <p:cNvSpPr/>
            <p:nvPr/>
          </p:nvSpPr>
          <p:spPr>
            <a:xfrm rot="10800000">
              <a:off x="2189989" y="-3"/>
              <a:ext cx="2002536" cy="734878"/>
            </a:xfrm>
            <a:custGeom>
              <a:avLst/>
              <a:gdLst/>
              <a:ahLst/>
              <a:cxnLst/>
              <a:rect l="l" t="t" r="r" b="b"/>
              <a:pathLst>
                <a:path w="21600" h="21175" extrusionOk="0">
                  <a:moveTo>
                    <a:pt x="21600" y="21175"/>
                  </a:moveTo>
                  <a:lnTo>
                    <a:pt x="21600" y="20652"/>
                  </a:lnTo>
                  <a:cubicBezTo>
                    <a:pt x="21600" y="17251"/>
                    <a:pt x="20920" y="14109"/>
                    <a:pt x="19815" y="12409"/>
                  </a:cubicBezTo>
                  <a:lnTo>
                    <a:pt x="12585" y="1274"/>
                  </a:lnTo>
                  <a:cubicBezTo>
                    <a:pt x="11480" y="-425"/>
                    <a:pt x="10120" y="-425"/>
                    <a:pt x="9015" y="1274"/>
                  </a:cubicBezTo>
                  <a:lnTo>
                    <a:pt x="1785" y="12409"/>
                  </a:lnTo>
                  <a:cubicBezTo>
                    <a:pt x="680" y="14108"/>
                    <a:pt x="0" y="17251"/>
                    <a:pt x="0" y="20652"/>
                  </a:cubicBezTo>
                  <a:lnTo>
                    <a:pt x="0" y="21175"/>
                  </a:ln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63" name="Google Shape;163;p10"/>
            <p:cNvSpPr/>
            <p:nvPr/>
          </p:nvSpPr>
          <p:spPr>
            <a:xfrm>
              <a:off x="3247913" y="4039228"/>
              <a:ext cx="2001186" cy="1104224"/>
            </a:xfrm>
            <a:custGeom>
              <a:avLst/>
              <a:gdLst/>
              <a:ahLst/>
              <a:cxnLst/>
              <a:rect l="l" t="t" r="r" b="b"/>
              <a:pathLst>
                <a:path w="21600" h="21315" extrusionOk="0">
                  <a:moveTo>
                    <a:pt x="21600" y="21315"/>
                  </a:moveTo>
                  <a:lnTo>
                    <a:pt x="21600" y="13849"/>
                  </a:lnTo>
                  <a:cubicBezTo>
                    <a:pt x="21600" y="11569"/>
                    <a:pt x="20920" y="9461"/>
                    <a:pt x="19816" y="8321"/>
                  </a:cubicBezTo>
                  <a:lnTo>
                    <a:pt x="12585" y="855"/>
                  </a:lnTo>
                  <a:cubicBezTo>
                    <a:pt x="11480" y="-285"/>
                    <a:pt x="10120" y="-285"/>
                    <a:pt x="9015" y="855"/>
                  </a:cubicBezTo>
                  <a:lnTo>
                    <a:pt x="1785" y="8321"/>
                  </a:lnTo>
                  <a:cubicBezTo>
                    <a:pt x="680" y="9461"/>
                    <a:pt x="0" y="11569"/>
                    <a:pt x="0" y="13849"/>
                  </a:cubicBezTo>
                  <a:lnTo>
                    <a:pt x="0" y="21315"/>
                  </a:ln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64" name="Google Shape;164;p10"/>
            <p:cNvSpPr/>
            <p:nvPr/>
          </p:nvSpPr>
          <p:spPr>
            <a:xfrm>
              <a:off x="76200" y="22008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65" name="Google Shape;165;p10"/>
            <p:cNvSpPr/>
            <p:nvPr/>
          </p:nvSpPr>
          <p:spPr>
            <a:xfrm>
              <a:off x="2190677" y="22008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66" name="Google Shape;166;p10"/>
            <p:cNvSpPr/>
            <p:nvPr/>
          </p:nvSpPr>
          <p:spPr>
            <a:xfrm>
              <a:off x="6419630" y="22008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67" name="Google Shape;167;p10"/>
            <p:cNvSpPr/>
            <p:nvPr/>
          </p:nvSpPr>
          <p:spPr>
            <a:xfrm>
              <a:off x="8534106" y="22008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68" name="Google Shape;168;p10"/>
            <p:cNvSpPr/>
            <p:nvPr/>
          </p:nvSpPr>
          <p:spPr>
            <a:xfrm>
              <a:off x="-981075" y="3720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69" name="Google Shape;169;p10"/>
            <p:cNvSpPr/>
            <p:nvPr/>
          </p:nvSpPr>
          <p:spPr>
            <a:xfrm>
              <a:off x="3247878" y="3720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sp>
          <p:nvSpPr>
            <p:cNvPr id="170" name="Google Shape;170;p10"/>
            <p:cNvSpPr/>
            <p:nvPr/>
          </p:nvSpPr>
          <p:spPr>
            <a:xfrm>
              <a:off x="5362355" y="372088"/>
              <a:ext cx="2001163" cy="2208980"/>
            </a:xfrm>
            <a:custGeom>
              <a:avLst/>
              <a:gdLst/>
              <a:ahLst/>
              <a:cxnLst/>
              <a:rect l="l" t="t" r="r" b="b"/>
              <a:pathLst>
                <a:path w="21598" h="21315" extrusionOk="0">
                  <a:moveTo>
                    <a:pt x="21599" y="14389"/>
                  </a:moveTo>
                  <a:lnTo>
                    <a:pt x="21599" y="6924"/>
                  </a:lnTo>
                  <a:cubicBezTo>
                    <a:pt x="21599" y="5784"/>
                    <a:pt x="20918" y="4730"/>
                    <a:pt x="19814" y="4161"/>
                  </a:cubicBezTo>
                  <a:lnTo>
                    <a:pt x="12583" y="428"/>
                  </a:lnTo>
                  <a:cubicBezTo>
                    <a:pt x="11478" y="-142"/>
                    <a:pt x="10118" y="-142"/>
                    <a:pt x="9013" y="428"/>
                  </a:cubicBezTo>
                  <a:lnTo>
                    <a:pt x="1783" y="4161"/>
                  </a:lnTo>
                  <a:cubicBezTo>
                    <a:pt x="679" y="4731"/>
                    <a:pt x="0" y="5784"/>
                    <a:pt x="0" y="6924"/>
                  </a:cubicBezTo>
                  <a:lnTo>
                    <a:pt x="0" y="14392"/>
                  </a:lnTo>
                  <a:cubicBezTo>
                    <a:pt x="1" y="15532"/>
                    <a:pt x="681" y="16585"/>
                    <a:pt x="1785" y="17155"/>
                  </a:cubicBezTo>
                  <a:lnTo>
                    <a:pt x="9016" y="20888"/>
                  </a:lnTo>
                  <a:cubicBezTo>
                    <a:pt x="10120" y="21458"/>
                    <a:pt x="11481" y="21458"/>
                    <a:pt x="12585" y="20888"/>
                  </a:cubicBezTo>
                  <a:lnTo>
                    <a:pt x="19816" y="17155"/>
                  </a:lnTo>
                  <a:cubicBezTo>
                    <a:pt x="20920" y="16584"/>
                    <a:pt x="21600" y="15530"/>
                    <a:pt x="21599" y="14389"/>
                  </a:cubicBezTo>
                  <a:close/>
                </a:path>
              </a:pathLst>
            </a:custGeom>
            <a:solidFill>
              <a:schemeClr val="l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i="0" u="none" strike="noStrike" cap="none">
                <a:solidFill>
                  <a:srgbClr val="000000"/>
                </a:solidFill>
              </a:endParaRPr>
            </a:p>
          </p:txBody>
        </p:sp>
      </p:grpSp>
      <p:sp>
        <p:nvSpPr>
          <p:cNvPr id="171" name="Google Shape;171;p1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597820"/>
            <a:ext cx="7772400" cy="1102519"/>
          </a:xfrm>
        </p:spPr>
        <p:txBody>
          <a:bodyPr/>
          <a:lstStyle/>
          <a:p>
            <a:r>
              <a:rPr lang="es-ES"/>
              <a:t>Haga clic para modificar el estilo de título del patrón</a:t>
            </a:r>
            <a:endParaRPr lang="es-VE"/>
          </a:p>
        </p:txBody>
      </p:sp>
      <p:sp>
        <p:nvSpPr>
          <p:cNvPr id="3" name="2 Subtítulo"/>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s-ES"/>
              <a:t>Haga clic para modificar el estilo de subtítulo del patrón</a:t>
            </a:r>
            <a:endParaRPr lang="es-VE"/>
          </a:p>
        </p:txBody>
      </p:sp>
      <p:sp>
        <p:nvSpPr>
          <p:cNvPr id="4" name="3 Marcador de fecha"/>
          <p:cNvSpPr>
            <a:spLocks noGrp="1"/>
          </p:cNvSpPr>
          <p:nvPr>
            <p:ph type="dt" sz="half" idx="10"/>
          </p:nvPr>
        </p:nvSpPr>
        <p:spPr/>
        <p:txBody>
          <a:bodyPr/>
          <a:lstStyle/>
          <a:p>
            <a:fld id="{79C710E3-DCBC-414F-853D-86D142F55801}" type="datetimeFigureOut">
              <a:rPr lang="es-VE" smtClean="0"/>
              <a:t>28/6/2021</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D20DE6B9-5C38-47C6-90C7-E768F19CDDC1}" type="slidenum">
              <a:rPr lang="es-VE" smtClean="0"/>
              <a:t>‹Nº›</a:t>
            </a:fld>
            <a:endParaRPr lang="es-VE"/>
          </a:p>
        </p:txBody>
      </p:sp>
    </p:spTree>
    <p:extLst>
      <p:ext uri="{BB962C8B-B14F-4D97-AF65-F5344CB8AC3E}">
        <p14:creationId xmlns:p14="http://schemas.microsoft.com/office/powerpoint/2010/main" val="32339699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79100" y="836000"/>
            <a:ext cx="6010500" cy="3963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accent1"/>
              </a:buClr>
              <a:buSzPts val="3200"/>
              <a:buFont typeface="Catamaran"/>
              <a:buNone/>
              <a:defRPr sz="3200" b="1">
                <a:solidFill>
                  <a:schemeClr val="accent1"/>
                </a:solidFill>
                <a:latin typeface="Catamaran"/>
                <a:ea typeface="Catamaran"/>
                <a:cs typeface="Catamaran"/>
                <a:sym typeface="Catamaran"/>
              </a:defRPr>
            </a:lvl1pPr>
            <a:lvl2pPr lvl="1" rtl="0">
              <a:lnSpc>
                <a:spcPct val="90000"/>
              </a:lnSpc>
              <a:spcBef>
                <a:spcPts val="0"/>
              </a:spcBef>
              <a:spcAft>
                <a:spcPts val="0"/>
              </a:spcAft>
              <a:buClr>
                <a:schemeClr val="accent1"/>
              </a:buClr>
              <a:buSzPts val="3200"/>
              <a:buFont typeface="Catamaran"/>
              <a:buNone/>
              <a:defRPr sz="3200" b="1">
                <a:solidFill>
                  <a:schemeClr val="accent1"/>
                </a:solidFill>
                <a:latin typeface="Catamaran"/>
                <a:ea typeface="Catamaran"/>
                <a:cs typeface="Catamaran"/>
                <a:sym typeface="Catamaran"/>
              </a:defRPr>
            </a:lvl2pPr>
            <a:lvl3pPr lvl="2" rtl="0">
              <a:lnSpc>
                <a:spcPct val="90000"/>
              </a:lnSpc>
              <a:spcBef>
                <a:spcPts val="0"/>
              </a:spcBef>
              <a:spcAft>
                <a:spcPts val="0"/>
              </a:spcAft>
              <a:buClr>
                <a:schemeClr val="accent1"/>
              </a:buClr>
              <a:buSzPts val="3200"/>
              <a:buFont typeface="Catamaran"/>
              <a:buNone/>
              <a:defRPr sz="3200" b="1">
                <a:solidFill>
                  <a:schemeClr val="accent1"/>
                </a:solidFill>
                <a:latin typeface="Catamaran"/>
                <a:ea typeface="Catamaran"/>
                <a:cs typeface="Catamaran"/>
                <a:sym typeface="Catamaran"/>
              </a:defRPr>
            </a:lvl3pPr>
            <a:lvl4pPr lvl="3" rtl="0">
              <a:lnSpc>
                <a:spcPct val="90000"/>
              </a:lnSpc>
              <a:spcBef>
                <a:spcPts val="0"/>
              </a:spcBef>
              <a:spcAft>
                <a:spcPts val="0"/>
              </a:spcAft>
              <a:buClr>
                <a:schemeClr val="accent1"/>
              </a:buClr>
              <a:buSzPts val="3200"/>
              <a:buFont typeface="Catamaran"/>
              <a:buNone/>
              <a:defRPr sz="3200" b="1">
                <a:solidFill>
                  <a:schemeClr val="accent1"/>
                </a:solidFill>
                <a:latin typeface="Catamaran"/>
                <a:ea typeface="Catamaran"/>
                <a:cs typeface="Catamaran"/>
                <a:sym typeface="Catamaran"/>
              </a:defRPr>
            </a:lvl4pPr>
            <a:lvl5pPr lvl="4" rtl="0">
              <a:lnSpc>
                <a:spcPct val="90000"/>
              </a:lnSpc>
              <a:spcBef>
                <a:spcPts val="0"/>
              </a:spcBef>
              <a:spcAft>
                <a:spcPts val="0"/>
              </a:spcAft>
              <a:buClr>
                <a:schemeClr val="accent1"/>
              </a:buClr>
              <a:buSzPts val="3200"/>
              <a:buFont typeface="Catamaran"/>
              <a:buNone/>
              <a:defRPr sz="3200" b="1">
                <a:solidFill>
                  <a:schemeClr val="accent1"/>
                </a:solidFill>
                <a:latin typeface="Catamaran"/>
                <a:ea typeface="Catamaran"/>
                <a:cs typeface="Catamaran"/>
                <a:sym typeface="Catamaran"/>
              </a:defRPr>
            </a:lvl5pPr>
            <a:lvl6pPr lvl="5" rtl="0">
              <a:lnSpc>
                <a:spcPct val="90000"/>
              </a:lnSpc>
              <a:spcBef>
                <a:spcPts val="0"/>
              </a:spcBef>
              <a:spcAft>
                <a:spcPts val="0"/>
              </a:spcAft>
              <a:buClr>
                <a:schemeClr val="accent1"/>
              </a:buClr>
              <a:buSzPts val="3200"/>
              <a:buFont typeface="Catamaran"/>
              <a:buNone/>
              <a:defRPr sz="3200" b="1">
                <a:solidFill>
                  <a:schemeClr val="accent1"/>
                </a:solidFill>
                <a:latin typeface="Catamaran"/>
                <a:ea typeface="Catamaran"/>
                <a:cs typeface="Catamaran"/>
                <a:sym typeface="Catamaran"/>
              </a:defRPr>
            </a:lvl6pPr>
            <a:lvl7pPr lvl="6" rtl="0">
              <a:lnSpc>
                <a:spcPct val="90000"/>
              </a:lnSpc>
              <a:spcBef>
                <a:spcPts val="0"/>
              </a:spcBef>
              <a:spcAft>
                <a:spcPts val="0"/>
              </a:spcAft>
              <a:buClr>
                <a:schemeClr val="accent1"/>
              </a:buClr>
              <a:buSzPts val="3200"/>
              <a:buFont typeface="Catamaran"/>
              <a:buNone/>
              <a:defRPr sz="3200" b="1">
                <a:solidFill>
                  <a:schemeClr val="accent1"/>
                </a:solidFill>
                <a:latin typeface="Catamaran"/>
                <a:ea typeface="Catamaran"/>
                <a:cs typeface="Catamaran"/>
                <a:sym typeface="Catamaran"/>
              </a:defRPr>
            </a:lvl7pPr>
            <a:lvl8pPr lvl="7" rtl="0">
              <a:lnSpc>
                <a:spcPct val="90000"/>
              </a:lnSpc>
              <a:spcBef>
                <a:spcPts val="0"/>
              </a:spcBef>
              <a:spcAft>
                <a:spcPts val="0"/>
              </a:spcAft>
              <a:buClr>
                <a:schemeClr val="accent1"/>
              </a:buClr>
              <a:buSzPts val="3200"/>
              <a:buFont typeface="Catamaran"/>
              <a:buNone/>
              <a:defRPr sz="3200" b="1">
                <a:solidFill>
                  <a:schemeClr val="accent1"/>
                </a:solidFill>
                <a:latin typeface="Catamaran"/>
                <a:ea typeface="Catamaran"/>
                <a:cs typeface="Catamaran"/>
                <a:sym typeface="Catamaran"/>
              </a:defRPr>
            </a:lvl8pPr>
            <a:lvl9pPr lvl="8" rtl="0">
              <a:lnSpc>
                <a:spcPct val="90000"/>
              </a:lnSpc>
              <a:spcBef>
                <a:spcPts val="0"/>
              </a:spcBef>
              <a:spcAft>
                <a:spcPts val="0"/>
              </a:spcAft>
              <a:buClr>
                <a:schemeClr val="accent1"/>
              </a:buClr>
              <a:buSzPts val="3200"/>
              <a:buFont typeface="Catamaran"/>
              <a:buNone/>
              <a:defRPr sz="3200" b="1">
                <a:solidFill>
                  <a:schemeClr val="accent1"/>
                </a:solidFill>
                <a:latin typeface="Catamaran"/>
                <a:ea typeface="Catamaran"/>
                <a:cs typeface="Catamaran"/>
                <a:sym typeface="Catamaran"/>
              </a:defRPr>
            </a:lvl9pPr>
          </a:lstStyle>
          <a:p>
            <a:endParaRPr/>
          </a:p>
        </p:txBody>
      </p:sp>
      <p:sp>
        <p:nvSpPr>
          <p:cNvPr id="7" name="Google Shape;7;p1"/>
          <p:cNvSpPr txBox="1">
            <a:spLocks noGrp="1"/>
          </p:cNvSpPr>
          <p:nvPr>
            <p:ph type="body" idx="1"/>
          </p:nvPr>
        </p:nvSpPr>
        <p:spPr>
          <a:xfrm>
            <a:off x="779100" y="1503550"/>
            <a:ext cx="6010500" cy="2884200"/>
          </a:xfrm>
          <a:prstGeom prst="rect">
            <a:avLst/>
          </a:prstGeom>
          <a:noFill/>
          <a:ln>
            <a:noFill/>
          </a:ln>
        </p:spPr>
        <p:txBody>
          <a:bodyPr spcFirstLastPara="1" wrap="square" lIns="0" tIns="0" rIns="0" bIns="0" anchor="t" anchorCtr="0">
            <a:noAutofit/>
          </a:bodyPr>
          <a:lstStyle>
            <a:lvl1pPr marL="457200" lvl="0" indent="-330200" rtl="0">
              <a:lnSpc>
                <a:spcPct val="115000"/>
              </a:lnSpc>
              <a:spcBef>
                <a:spcPts val="0"/>
              </a:spcBef>
              <a:spcAft>
                <a:spcPts val="0"/>
              </a:spcAft>
              <a:buClr>
                <a:schemeClr val="accent5"/>
              </a:buClr>
              <a:buSzPts val="1600"/>
              <a:buFont typeface="Catamaran Thin"/>
              <a:buChar char="⬢"/>
              <a:defRPr sz="2400">
                <a:solidFill>
                  <a:schemeClr val="dk1"/>
                </a:solidFill>
                <a:latin typeface="Catamaran Thin"/>
                <a:ea typeface="Catamaran Thin"/>
                <a:cs typeface="Catamaran Thin"/>
                <a:sym typeface="Catamaran Thin"/>
              </a:defRPr>
            </a:lvl1pPr>
            <a:lvl2pPr marL="914400" lvl="1" indent="-330200" rtl="0">
              <a:lnSpc>
                <a:spcPct val="115000"/>
              </a:lnSpc>
              <a:spcBef>
                <a:spcPts val="800"/>
              </a:spcBef>
              <a:spcAft>
                <a:spcPts val="0"/>
              </a:spcAft>
              <a:buClr>
                <a:schemeClr val="accent5"/>
              </a:buClr>
              <a:buSzPts val="1600"/>
              <a:buFont typeface="Catamaran Thin"/>
              <a:buChar char="⬡"/>
              <a:defRPr sz="2400">
                <a:solidFill>
                  <a:schemeClr val="dk1"/>
                </a:solidFill>
                <a:latin typeface="Catamaran Thin"/>
                <a:ea typeface="Catamaran Thin"/>
                <a:cs typeface="Catamaran Thin"/>
                <a:sym typeface="Catamaran Thin"/>
              </a:defRPr>
            </a:lvl2pPr>
            <a:lvl3pPr marL="1371600" lvl="2" indent="-330200" rtl="0">
              <a:lnSpc>
                <a:spcPct val="115000"/>
              </a:lnSpc>
              <a:spcBef>
                <a:spcPts val="800"/>
              </a:spcBef>
              <a:spcAft>
                <a:spcPts val="0"/>
              </a:spcAft>
              <a:buClr>
                <a:schemeClr val="dk2"/>
              </a:buClr>
              <a:buSzPts val="1600"/>
              <a:buFont typeface="Catamaran Thin"/>
              <a:buChar char="⬡"/>
              <a:defRPr sz="2400">
                <a:solidFill>
                  <a:schemeClr val="dk1"/>
                </a:solidFill>
                <a:latin typeface="Catamaran Thin"/>
                <a:ea typeface="Catamaran Thin"/>
                <a:cs typeface="Catamaran Thin"/>
                <a:sym typeface="Catamaran Thin"/>
              </a:defRPr>
            </a:lvl3pPr>
            <a:lvl4pPr marL="1828800" lvl="3" indent="-381000" rtl="0">
              <a:lnSpc>
                <a:spcPct val="115000"/>
              </a:lnSpc>
              <a:spcBef>
                <a:spcPts val="800"/>
              </a:spcBef>
              <a:spcAft>
                <a:spcPts val="0"/>
              </a:spcAft>
              <a:buClr>
                <a:schemeClr val="dk1"/>
              </a:buClr>
              <a:buSzPts val="2400"/>
              <a:buFont typeface="Catamaran Thin"/>
              <a:buChar char="●"/>
              <a:defRPr sz="2400">
                <a:solidFill>
                  <a:schemeClr val="dk1"/>
                </a:solidFill>
                <a:latin typeface="Catamaran Thin"/>
                <a:ea typeface="Catamaran Thin"/>
                <a:cs typeface="Catamaran Thin"/>
                <a:sym typeface="Catamaran Thin"/>
              </a:defRPr>
            </a:lvl4pPr>
            <a:lvl5pPr marL="2286000" lvl="4" indent="-381000" rtl="0">
              <a:lnSpc>
                <a:spcPct val="115000"/>
              </a:lnSpc>
              <a:spcBef>
                <a:spcPts val="800"/>
              </a:spcBef>
              <a:spcAft>
                <a:spcPts val="0"/>
              </a:spcAft>
              <a:buClr>
                <a:schemeClr val="dk1"/>
              </a:buClr>
              <a:buSzPts val="2400"/>
              <a:buFont typeface="Catamaran Thin"/>
              <a:buChar char="○"/>
              <a:defRPr sz="2400">
                <a:solidFill>
                  <a:schemeClr val="dk1"/>
                </a:solidFill>
                <a:latin typeface="Catamaran Thin"/>
                <a:ea typeface="Catamaran Thin"/>
                <a:cs typeface="Catamaran Thin"/>
                <a:sym typeface="Catamaran Thin"/>
              </a:defRPr>
            </a:lvl5pPr>
            <a:lvl6pPr marL="2743200" lvl="5" indent="-381000" rtl="0">
              <a:lnSpc>
                <a:spcPct val="115000"/>
              </a:lnSpc>
              <a:spcBef>
                <a:spcPts val="800"/>
              </a:spcBef>
              <a:spcAft>
                <a:spcPts val="0"/>
              </a:spcAft>
              <a:buClr>
                <a:schemeClr val="dk1"/>
              </a:buClr>
              <a:buSzPts val="2400"/>
              <a:buFont typeface="Catamaran Thin"/>
              <a:buChar char="■"/>
              <a:defRPr sz="2400">
                <a:solidFill>
                  <a:schemeClr val="dk1"/>
                </a:solidFill>
                <a:latin typeface="Catamaran Thin"/>
                <a:ea typeface="Catamaran Thin"/>
                <a:cs typeface="Catamaran Thin"/>
                <a:sym typeface="Catamaran Thin"/>
              </a:defRPr>
            </a:lvl6pPr>
            <a:lvl7pPr marL="3200400" lvl="6" indent="-381000" rtl="0">
              <a:lnSpc>
                <a:spcPct val="115000"/>
              </a:lnSpc>
              <a:spcBef>
                <a:spcPts val="800"/>
              </a:spcBef>
              <a:spcAft>
                <a:spcPts val="0"/>
              </a:spcAft>
              <a:buClr>
                <a:schemeClr val="dk1"/>
              </a:buClr>
              <a:buSzPts val="2400"/>
              <a:buFont typeface="Catamaran Thin"/>
              <a:buChar char="●"/>
              <a:defRPr sz="2400">
                <a:solidFill>
                  <a:schemeClr val="dk1"/>
                </a:solidFill>
                <a:latin typeface="Catamaran Thin"/>
                <a:ea typeface="Catamaran Thin"/>
                <a:cs typeface="Catamaran Thin"/>
                <a:sym typeface="Catamaran Thin"/>
              </a:defRPr>
            </a:lvl7pPr>
            <a:lvl8pPr marL="3657600" lvl="7" indent="-381000" rtl="0">
              <a:lnSpc>
                <a:spcPct val="115000"/>
              </a:lnSpc>
              <a:spcBef>
                <a:spcPts val="800"/>
              </a:spcBef>
              <a:spcAft>
                <a:spcPts val="0"/>
              </a:spcAft>
              <a:buClr>
                <a:schemeClr val="dk1"/>
              </a:buClr>
              <a:buSzPts val="2400"/>
              <a:buFont typeface="Catamaran Thin"/>
              <a:buChar char="○"/>
              <a:defRPr sz="2400">
                <a:solidFill>
                  <a:schemeClr val="dk1"/>
                </a:solidFill>
                <a:latin typeface="Catamaran Thin"/>
                <a:ea typeface="Catamaran Thin"/>
                <a:cs typeface="Catamaran Thin"/>
                <a:sym typeface="Catamaran Thin"/>
              </a:defRPr>
            </a:lvl8pPr>
            <a:lvl9pPr marL="4114800" lvl="8" indent="-381000" rtl="0">
              <a:lnSpc>
                <a:spcPct val="115000"/>
              </a:lnSpc>
              <a:spcBef>
                <a:spcPts val="800"/>
              </a:spcBef>
              <a:spcAft>
                <a:spcPts val="800"/>
              </a:spcAft>
              <a:buClr>
                <a:schemeClr val="dk1"/>
              </a:buClr>
              <a:buSzPts val="2400"/>
              <a:buFont typeface="Catamaran Thin"/>
              <a:buChar char="■"/>
              <a:defRPr sz="2400">
                <a:solidFill>
                  <a:schemeClr val="dk1"/>
                </a:solidFill>
                <a:latin typeface="Catamaran Thin"/>
                <a:ea typeface="Catamaran Thin"/>
                <a:cs typeface="Catamaran Thin"/>
                <a:sym typeface="Catamaran Thin"/>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accent1"/>
                </a:solidFill>
                <a:latin typeface="Catamaran"/>
                <a:ea typeface="Catamaran"/>
                <a:cs typeface="Catamaran"/>
                <a:sym typeface="Catamaran"/>
              </a:defRPr>
            </a:lvl1pPr>
            <a:lvl2pPr lvl="1" algn="r" rtl="0">
              <a:buNone/>
              <a:defRPr sz="1300">
                <a:solidFill>
                  <a:schemeClr val="accent1"/>
                </a:solidFill>
                <a:latin typeface="Catamaran"/>
                <a:ea typeface="Catamaran"/>
                <a:cs typeface="Catamaran"/>
                <a:sym typeface="Catamaran"/>
              </a:defRPr>
            </a:lvl2pPr>
            <a:lvl3pPr lvl="2" algn="r" rtl="0">
              <a:buNone/>
              <a:defRPr sz="1300">
                <a:solidFill>
                  <a:schemeClr val="accent1"/>
                </a:solidFill>
                <a:latin typeface="Catamaran"/>
                <a:ea typeface="Catamaran"/>
                <a:cs typeface="Catamaran"/>
                <a:sym typeface="Catamaran"/>
              </a:defRPr>
            </a:lvl3pPr>
            <a:lvl4pPr lvl="3" algn="r" rtl="0">
              <a:buNone/>
              <a:defRPr sz="1300">
                <a:solidFill>
                  <a:schemeClr val="accent1"/>
                </a:solidFill>
                <a:latin typeface="Catamaran"/>
                <a:ea typeface="Catamaran"/>
                <a:cs typeface="Catamaran"/>
                <a:sym typeface="Catamaran"/>
              </a:defRPr>
            </a:lvl4pPr>
            <a:lvl5pPr lvl="4" algn="r" rtl="0">
              <a:buNone/>
              <a:defRPr sz="1300">
                <a:solidFill>
                  <a:schemeClr val="accent1"/>
                </a:solidFill>
                <a:latin typeface="Catamaran"/>
                <a:ea typeface="Catamaran"/>
                <a:cs typeface="Catamaran"/>
                <a:sym typeface="Catamaran"/>
              </a:defRPr>
            </a:lvl5pPr>
            <a:lvl6pPr lvl="5" algn="r" rtl="0">
              <a:buNone/>
              <a:defRPr sz="1300">
                <a:solidFill>
                  <a:schemeClr val="accent1"/>
                </a:solidFill>
                <a:latin typeface="Catamaran"/>
                <a:ea typeface="Catamaran"/>
                <a:cs typeface="Catamaran"/>
                <a:sym typeface="Catamaran"/>
              </a:defRPr>
            </a:lvl6pPr>
            <a:lvl7pPr lvl="6" algn="r" rtl="0">
              <a:buNone/>
              <a:defRPr sz="1300">
                <a:solidFill>
                  <a:schemeClr val="accent1"/>
                </a:solidFill>
                <a:latin typeface="Catamaran"/>
                <a:ea typeface="Catamaran"/>
                <a:cs typeface="Catamaran"/>
                <a:sym typeface="Catamaran"/>
              </a:defRPr>
            </a:lvl7pPr>
            <a:lvl8pPr lvl="7" algn="r" rtl="0">
              <a:buNone/>
              <a:defRPr sz="1300">
                <a:solidFill>
                  <a:schemeClr val="accent1"/>
                </a:solidFill>
                <a:latin typeface="Catamaran"/>
                <a:ea typeface="Catamaran"/>
                <a:cs typeface="Catamaran"/>
                <a:sym typeface="Catamaran"/>
              </a:defRPr>
            </a:lvl8pPr>
            <a:lvl9pPr lvl="8" algn="r" rtl="0">
              <a:buNone/>
              <a:defRPr sz="1300">
                <a:solidFill>
                  <a:schemeClr val="accent1"/>
                </a:solidFill>
                <a:latin typeface="Catamaran"/>
                <a:ea typeface="Catamaran"/>
                <a:cs typeface="Catamaran"/>
                <a:sym typeface="Catamaran"/>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4" r:id="rId4"/>
    <p:sldLayoutId id="2147483656" r:id="rId5"/>
    <p:sldLayoutId id="2147483659"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1.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1.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Layout" Target="../diagrams/layout2.xml"/><Relationship Id="rId5" Type="http://schemas.openxmlformats.org/officeDocument/2006/relationships/diagramData" Target="../diagrams/data2.xml"/><Relationship Id="rId4" Type="http://schemas.microsoft.com/office/2007/relationships/hdphoto" Target="../media/hdphoto2.wdp"/><Relationship Id="rId9" Type="http://schemas.microsoft.com/office/2007/relationships/diagramDrawing" Target="../diagrams/drawing2.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png"/><Relationship Id="rId7" Type="http://schemas.openxmlformats.org/officeDocument/2006/relationships/diagramQuickStyle" Target="../diagrams/quickStyle3.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Layout" Target="../diagrams/layout3.xml"/><Relationship Id="rId5" Type="http://schemas.openxmlformats.org/officeDocument/2006/relationships/diagramData" Target="../diagrams/data3.xml"/><Relationship Id="rId4" Type="http://schemas.microsoft.com/office/2007/relationships/hdphoto" Target="../media/hdphoto2.wdp"/><Relationship Id="rId9" Type="http://schemas.microsoft.com/office/2007/relationships/diagramDrawing" Target="../diagrams/drawing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4.jpe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3.png"/><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6.jpe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png"/><Relationship Id="rId7" Type="http://schemas.openxmlformats.org/officeDocument/2006/relationships/diagramQuickStyle" Target="../diagrams/quickStyle4.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Layout" Target="../diagrams/layout4.xml"/><Relationship Id="rId5" Type="http://schemas.openxmlformats.org/officeDocument/2006/relationships/diagramData" Target="../diagrams/data4.xml"/><Relationship Id="rId4" Type="http://schemas.microsoft.com/office/2007/relationships/hdphoto" Target="../media/hdphoto2.wdp"/><Relationship Id="rId9" Type="http://schemas.microsoft.com/office/2007/relationships/diagramDrawing" Target="../diagrams/drawing4.xml"/></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2.png"/><Relationship Id="rId7" Type="http://schemas.openxmlformats.org/officeDocument/2006/relationships/diagramQuickStyle" Target="../diagrams/quickStyle5.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Layout" Target="../diagrams/layout5.xml"/><Relationship Id="rId5" Type="http://schemas.openxmlformats.org/officeDocument/2006/relationships/diagramData" Target="../diagrams/data5.xml"/><Relationship Id="rId4" Type="http://schemas.microsoft.com/office/2007/relationships/hdphoto" Target="../media/hdphoto2.wdp"/><Relationship Id="rId9" Type="http://schemas.microsoft.com/office/2007/relationships/diagramDrawing" Target="../diagrams/drawing5.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2.png"/><Relationship Id="rId7" Type="http://schemas.openxmlformats.org/officeDocument/2006/relationships/diagramQuickStyle" Target="../diagrams/quickStyle6.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Layout" Target="../diagrams/layout6.xml"/><Relationship Id="rId5" Type="http://schemas.openxmlformats.org/officeDocument/2006/relationships/diagramData" Target="../diagrams/data6.xml"/><Relationship Id="rId4" Type="http://schemas.microsoft.com/office/2007/relationships/hdphoto" Target="../media/hdphoto2.wdp"/><Relationship Id="rId9" Type="http://schemas.microsoft.com/office/2007/relationships/diagramDrawing" Target="../diagrams/drawing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microsoft.com/office/2007/relationships/hdphoto" Target="../media/hdphoto2.wdp"/><Relationship Id="rId9"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microsoft.com/office/2007/relationships/hdphoto" Target="../media/hdphoto2.wdp"/><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31.png"/><Relationship Id="rId4" Type="http://schemas.microsoft.com/office/2007/relationships/hdphoto" Target="../media/hdphoto2.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32.png"/><Relationship Id="rId4" Type="http://schemas.microsoft.com/office/2007/relationships/hdphoto" Target="../media/hdphoto2.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33.png"/><Relationship Id="rId4" Type="http://schemas.microsoft.com/office/2007/relationships/hdphoto" Target="../media/hdphoto2.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34.jpeg"/><Relationship Id="rId5" Type="http://schemas.openxmlformats.org/officeDocument/2006/relationships/image" Target="../media/image33.jpeg"/><Relationship Id="rId4" Type="http://schemas.microsoft.com/office/2007/relationships/hdphoto" Target="../media/hdphoto2.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jpeg"/><Relationship Id="rId4" Type="http://schemas.microsoft.com/office/2007/relationships/hdphoto" Target="../media/hdphoto2.wdp"/></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microsoft.com/office/2007/relationships/hdphoto" Target="../media/hdphoto2.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microsoft.com/office/2007/relationships/hdphoto" Target="../media/hdphoto2.wdp"/></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microsoft.com/office/2007/relationships/hdphoto" Target="../media/hdphoto2.wdp"/></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4.xml"/><Relationship Id="rId5" Type="http://schemas.openxmlformats.org/officeDocument/2006/relationships/image" Target="../media/image38.png"/><Relationship Id="rId4" Type="http://schemas.microsoft.com/office/2007/relationships/hdphoto" Target="../media/hdphoto2.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4.xml"/><Relationship Id="rId5" Type="http://schemas.openxmlformats.org/officeDocument/2006/relationships/image" Target="../media/image38.png"/><Relationship Id="rId4" Type="http://schemas.microsoft.com/office/2007/relationships/hdphoto" Target="../media/hdphoto2.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png"/><Relationship Id="rId4" Type="http://schemas.microsoft.com/office/2007/relationships/hdphoto" Target="../media/hdphoto2.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png"/><Relationship Id="rId4" Type="http://schemas.microsoft.com/office/2007/relationships/hdphoto" Target="../media/hdphoto2.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39.png"/><Relationship Id="rId4" Type="http://schemas.microsoft.com/office/2007/relationships/hdphoto" Target="../media/hdphoto2.wdp"/></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3.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microsoft.com/office/2007/relationships/hdphoto" Target="../media/hdphoto2.wdp"/></Relationships>
</file>

<file path=ppt/slides/_rels/slide5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microsoft.com/office/2007/relationships/hdphoto" Target="../media/hdphoto2.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microsoft.com/office/2007/relationships/hdphoto" Target="../media/hdphoto2.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4.xml"/><Relationship Id="rId4" Type="http://schemas.microsoft.com/office/2007/relationships/hdphoto" Target="../media/hdphoto2.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4.xml"/><Relationship Id="rId4" Type="http://schemas.microsoft.com/office/2007/relationships/hdphoto" Target="../media/hdphoto2.wdp"/></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2.wdp"/><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image" Target="../media/image10.jpeg"/><Relationship Id="rId5" Type="http://schemas.openxmlformats.org/officeDocument/2006/relationships/diagramQuickStyle" Target="../diagrams/quickStyle1.xml"/><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9 Conector recto"/>
          <p:cNvCxnSpPr/>
          <p:nvPr/>
        </p:nvCxnSpPr>
        <p:spPr>
          <a:xfrm flipH="1">
            <a:off x="1115412" y="2999250"/>
            <a:ext cx="6999178" cy="0"/>
          </a:xfrm>
          <a:prstGeom prst="line">
            <a:avLst/>
          </a:prstGeom>
          <a:ln>
            <a:solidFill>
              <a:schemeClr val="bg1"/>
            </a:solidFill>
          </a:ln>
        </p:spPr>
        <p:style>
          <a:lnRef idx="3">
            <a:schemeClr val="accent3"/>
          </a:lnRef>
          <a:fillRef idx="0">
            <a:schemeClr val="accent3"/>
          </a:fillRef>
          <a:effectRef idx="2">
            <a:schemeClr val="accent3"/>
          </a:effectRef>
          <a:fontRef idx="minor">
            <a:schemeClr val="tx1"/>
          </a:fontRef>
        </p:style>
      </p:cxnSp>
      <p:cxnSp>
        <p:nvCxnSpPr>
          <p:cNvPr id="18" name="17 Conector recto"/>
          <p:cNvCxnSpPr/>
          <p:nvPr/>
        </p:nvCxnSpPr>
        <p:spPr>
          <a:xfrm>
            <a:off x="1699090" y="2865618"/>
            <a:ext cx="5831823"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1" name="6 Conector recto"/>
          <p:cNvCxnSpPr/>
          <p:nvPr/>
        </p:nvCxnSpPr>
        <p:spPr>
          <a:xfrm flipV="1">
            <a:off x="0" y="1011846"/>
            <a:ext cx="9144000" cy="9983"/>
          </a:xfrm>
          <a:prstGeom prst="line">
            <a:avLst/>
          </a:prstGeom>
          <a:ln w="38100">
            <a:solidFill>
              <a:schemeClr val="bg1"/>
            </a:solidFill>
          </a:ln>
        </p:spPr>
        <p:style>
          <a:lnRef idx="3">
            <a:schemeClr val="accent3"/>
          </a:lnRef>
          <a:fillRef idx="0">
            <a:schemeClr val="accent3"/>
          </a:fillRef>
          <a:effectRef idx="2">
            <a:schemeClr val="accent3"/>
          </a:effectRef>
          <a:fontRef idx="minor">
            <a:schemeClr val="tx1"/>
          </a:fontRef>
        </p:style>
      </p:cxnSp>
      <p:sp>
        <p:nvSpPr>
          <p:cNvPr id="13" name="4 CuadroTexto"/>
          <p:cNvSpPr txBox="1"/>
          <p:nvPr/>
        </p:nvSpPr>
        <p:spPr>
          <a:xfrm>
            <a:off x="510545" y="47608"/>
            <a:ext cx="8208912" cy="923330"/>
          </a:xfrm>
          <a:prstGeom prst="rect">
            <a:avLst/>
          </a:prstGeom>
          <a:noFill/>
        </p:spPr>
        <p:txBody>
          <a:bodyPr wrap="square" rtlCol="0">
            <a:spAutoFit/>
          </a:bodyPr>
          <a:lstStyle/>
          <a:p>
            <a:pPr algn="ctr"/>
            <a:r>
              <a:rPr lang="es-US" sz="1800" b="1" i="1" dirty="0" smtClean="0">
                <a:latin typeface="Calibri" panose="020F0502020204030204" pitchFamily="34" charset="0"/>
                <a:cs typeface="Calibri" panose="020F0502020204030204" pitchFamily="34" charset="0"/>
              </a:rPr>
              <a:t>Universidad Centro Occidental Lisandro Alvarado.</a:t>
            </a:r>
          </a:p>
          <a:p>
            <a:pPr algn="ctr"/>
            <a:r>
              <a:rPr lang="es-US" sz="1800" b="1" i="1" dirty="0" smtClean="0">
                <a:latin typeface="Calibri" panose="020F0502020204030204" pitchFamily="34" charset="0"/>
                <a:cs typeface="Calibri" panose="020F0502020204030204" pitchFamily="34" charset="0"/>
              </a:rPr>
              <a:t>Centro Cardiovascular Regional Centro Occidental - ASCARDIO.</a:t>
            </a:r>
          </a:p>
          <a:p>
            <a:pPr algn="ctr"/>
            <a:r>
              <a:rPr lang="es-US" sz="1800" b="1" i="1" dirty="0" smtClean="0">
                <a:latin typeface="Calibri" panose="020F0502020204030204" pitchFamily="34" charset="0"/>
                <a:cs typeface="Calibri" panose="020F0502020204030204" pitchFamily="34" charset="0"/>
              </a:rPr>
              <a:t>Postgrado de Cardiología Clínica.</a:t>
            </a:r>
            <a:endParaRPr lang="es-US" sz="1800" i="1" dirty="0" smtClean="0">
              <a:latin typeface="Calibri" panose="020F0502020204030204" pitchFamily="34" charset="0"/>
              <a:cs typeface="Calibri" panose="020F0502020204030204" pitchFamily="34" charset="0"/>
            </a:endParaRPr>
          </a:p>
        </p:txBody>
      </p:sp>
      <p:pic>
        <p:nvPicPr>
          <p:cNvPr id="16" name="Picture 14" descr="Resultado de imagen para ucla"/>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1" b="99349" l="5363" r="99054">
                        <a14:foregroundMark x1="5363" y1="91276" x2="98580" y2="99479"/>
                        <a14:foregroundMark x1="8675" y1="86198" x2="84858" y2="40755"/>
                        <a14:foregroundMark x1="39905" y1="30078" x2="69558" y2="43490"/>
                        <a14:foregroundMark x1="14196" y1="17578" x2="18297" y2="80859"/>
                        <a14:foregroundMark x1="22713" y1="75260" x2="67666" y2="86979"/>
                        <a14:foregroundMark x1="23186" y1="84245" x2="65931" y2="57552"/>
                        <a14:foregroundMark x1="33912" y1="60417" x2="69558" y2="71875"/>
                        <a14:foregroundMark x1="58044" y1="72917" x2="41009" y2="65495"/>
                        <a14:foregroundMark x1="37855" y1="70052" x2="67350" y2="67318"/>
                        <a14:foregroundMark x1="46530" y1="24870" x2="67666" y2="38932"/>
                        <a14:foregroundMark x1="64196" y1="27083" x2="38801" y2="38932"/>
                        <a14:foregroundMark x1="53155" y1="23047" x2="58675" y2="35547"/>
                        <a14:foregroundMark x1="43849" y1="60417" x2="48896" y2="72526"/>
                        <a14:foregroundMark x1="64038" y1="62630" x2="55836" y2="73828"/>
                        <a14:foregroundMark x1="61199" y1="61198" x2="61830" y2="73047"/>
                        <a14:foregroundMark x1="53943" y1="64714" x2="63091" y2="65755"/>
                        <a14:foregroundMark x1="89905" y1="18359" x2="92902" y2="41146"/>
                        <a14:foregroundMark x1="65931" y1="88802" x2="88801" y2="68359"/>
                        <a14:foregroundMark x1="85962" y1="69661" x2="93375" y2="47656"/>
                        <a14:foregroundMark x1="96057" y1="47526" x2="97634" y2="55469"/>
                        <a14:foregroundMark x1="95268" y1="37109" x2="99054" y2="42318"/>
                        <a14:foregroundMark x1="5836" y1="651" x2="98580" y2="7161"/>
                        <a14:backgroundMark x1="20978" y1="38411" x2="21136" y2="49609"/>
                        <a14:backgroundMark x1="90063" y1="21224" x2="90063" y2="23307"/>
                        <a14:backgroundMark x1="95741" y1="37500" x2="96215" y2="38542"/>
                      </a14:backgroundRemoval>
                    </a14:imgEffect>
                  </a14:imgLayer>
                </a14:imgProps>
              </a:ext>
              <a:ext uri="{28A0092B-C50C-407E-A947-70E740481C1C}">
                <a14:useLocalDpi xmlns:a14="http://schemas.microsoft.com/office/drawing/2010/main" val="0"/>
              </a:ext>
            </a:extLst>
          </a:blip>
          <a:srcRect/>
          <a:stretch>
            <a:fillRect/>
          </a:stretch>
        </p:blipFill>
        <p:spPr bwMode="auto">
          <a:xfrm>
            <a:off x="177433" y="163036"/>
            <a:ext cx="666223" cy="74177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descr="Resultado de imagen para ascardio"/>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8287206" y="158218"/>
            <a:ext cx="670390" cy="743018"/>
          </a:xfrm>
          <a:prstGeom prst="rect">
            <a:avLst/>
          </a:prstGeom>
          <a:noFill/>
          <a:extLst>
            <a:ext uri="{909E8E84-426E-40DD-AFC4-6F175D3DCCD1}">
              <a14:hiddenFill xmlns:a14="http://schemas.microsoft.com/office/drawing/2010/main">
                <a:solidFill>
                  <a:srgbClr val="FFFFFF"/>
                </a:solidFill>
              </a14:hiddenFill>
            </a:ext>
          </a:extLst>
        </p:spPr>
      </p:pic>
      <p:sp>
        <p:nvSpPr>
          <p:cNvPr id="22" name="Google Shape;199;p12"/>
          <p:cNvSpPr txBox="1">
            <a:spLocks noGrp="1"/>
          </p:cNvSpPr>
          <p:nvPr>
            <p:ph type="ctrTitle"/>
          </p:nvPr>
        </p:nvSpPr>
        <p:spPr>
          <a:xfrm>
            <a:off x="1454789" y="2101923"/>
            <a:ext cx="6659801" cy="870662"/>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s-VE" dirty="0" smtClean="0"/>
              <a:t>EVIDENCIA CIENTÍFICA</a:t>
            </a:r>
            <a:endParaRPr dirty="0"/>
          </a:p>
        </p:txBody>
      </p:sp>
      <p:graphicFrame>
        <p:nvGraphicFramePr>
          <p:cNvPr id="23" name="Tabla 22"/>
          <p:cNvGraphicFramePr>
            <a:graphicFrameLocks noGrp="1"/>
          </p:cNvGraphicFramePr>
          <p:nvPr>
            <p:extLst>
              <p:ext uri="{D42A27DB-BD31-4B8C-83A1-F6EECF244321}">
                <p14:modId xmlns:p14="http://schemas.microsoft.com/office/powerpoint/2010/main" val="755867975"/>
              </p:ext>
            </p:extLst>
          </p:nvPr>
        </p:nvGraphicFramePr>
        <p:xfrm>
          <a:off x="88716" y="3736280"/>
          <a:ext cx="8966568" cy="975360"/>
        </p:xfrm>
        <a:graphic>
          <a:graphicData uri="http://schemas.openxmlformats.org/drawingml/2006/table">
            <a:tbl>
              <a:tblPr firstRow="1" bandRow="1">
                <a:tableStyleId>{8EC20E35-A176-4012-BC5E-935CFFF8708E}</a:tableStyleId>
              </a:tblPr>
              <a:tblGrid>
                <a:gridCol w="1876008"/>
                <a:gridCol w="2261287"/>
                <a:gridCol w="2587631"/>
                <a:gridCol w="2241642"/>
              </a:tblGrid>
              <a:tr h="277947">
                <a:tc gridSpan="4">
                  <a:txBody>
                    <a:bodyPr/>
                    <a:lstStyle>
                      <a:lvl1pPr marL="0" algn="l" defTabSz="1219170" rtl="0" eaLnBrk="1" latinLnBrk="1" hangingPunct="1">
                        <a:defRPr sz="2400" kern="1200">
                          <a:solidFill>
                            <a:schemeClr val="tx1"/>
                          </a:solidFill>
                          <a:latin typeface="Calibri" panose="020F0502020204030204"/>
                          <a:ea typeface=""/>
                          <a:cs typeface=""/>
                        </a:defRPr>
                      </a:lvl1pPr>
                      <a:lvl2pPr marL="609585" algn="l" defTabSz="1219170" rtl="0" eaLnBrk="1" latinLnBrk="1" hangingPunct="1">
                        <a:defRPr sz="2400" kern="1200">
                          <a:solidFill>
                            <a:schemeClr val="tx1"/>
                          </a:solidFill>
                          <a:latin typeface="Calibri" panose="020F0502020204030204"/>
                          <a:ea typeface=""/>
                          <a:cs typeface=""/>
                        </a:defRPr>
                      </a:lvl2pPr>
                      <a:lvl3pPr marL="1219170" algn="l" defTabSz="1219170" rtl="0" eaLnBrk="1" latinLnBrk="1" hangingPunct="1">
                        <a:defRPr sz="2400" kern="1200">
                          <a:solidFill>
                            <a:schemeClr val="tx1"/>
                          </a:solidFill>
                          <a:latin typeface="Calibri" panose="020F0502020204030204"/>
                          <a:ea typeface=""/>
                          <a:cs typeface=""/>
                        </a:defRPr>
                      </a:lvl3pPr>
                      <a:lvl4pPr marL="1828754" algn="l" defTabSz="1219170" rtl="0" eaLnBrk="1" latinLnBrk="1" hangingPunct="1">
                        <a:defRPr sz="2400" kern="1200">
                          <a:solidFill>
                            <a:schemeClr val="tx1"/>
                          </a:solidFill>
                          <a:latin typeface="Calibri" panose="020F0502020204030204"/>
                          <a:ea typeface=""/>
                          <a:cs typeface=""/>
                        </a:defRPr>
                      </a:lvl4pPr>
                      <a:lvl5pPr marL="2438339" algn="l" defTabSz="1219170" rtl="0" eaLnBrk="1" latinLnBrk="1" hangingPunct="1">
                        <a:defRPr sz="2400" kern="1200">
                          <a:solidFill>
                            <a:schemeClr val="tx1"/>
                          </a:solidFill>
                          <a:latin typeface="Calibri" panose="020F0502020204030204"/>
                          <a:ea typeface=""/>
                          <a:cs typeface=""/>
                        </a:defRPr>
                      </a:lvl5pPr>
                      <a:lvl6pPr marL="3047924" algn="l" defTabSz="1219170" rtl="0" eaLnBrk="1" latinLnBrk="1" hangingPunct="1">
                        <a:defRPr sz="2400" kern="1200">
                          <a:solidFill>
                            <a:schemeClr val="tx1"/>
                          </a:solidFill>
                          <a:latin typeface="Calibri" panose="020F0502020204030204"/>
                          <a:ea typeface=""/>
                          <a:cs typeface=""/>
                        </a:defRPr>
                      </a:lvl6pPr>
                      <a:lvl7pPr marL="3657509" algn="l" defTabSz="1219170" rtl="0" eaLnBrk="1" latinLnBrk="1" hangingPunct="1">
                        <a:defRPr sz="2400" kern="1200">
                          <a:solidFill>
                            <a:schemeClr val="tx1"/>
                          </a:solidFill>
                          <a:latin typeface="Calibri" panose="020F0502020204030204"/>
                          <a:ea typeface=""/>
                          <a:cs typeface=""/>
                        </a:defRPr>
                      </a:lvl7pPr>
                      <a:lvl8pPr marL="4267093" algn="l" defTabSz="1219170" rtl="0" eaLnBrk="1" latinLnBrk="1" hangingPunct="1">
                        <a:defRPr sz="2400" kern="1200">
                          <a:solidFill>
                            <a:schemeClr val="tx1"/>
                          </a:solidFill>
                          <a:latin typeface="Calibri" panose="020F0502020204030204"/>
                          <a:ea typeface=""/>
                          <a:cs typeface=""/>
                        </a:defRPr>
                      </a:lvl8pPr>
                      <a:lvl9pPr marL="4876678" algn="l" defTabSz="1219170" rtl="0" eaLnBrk="1" latinLnBrk="1" hangingPunct="1">
                        <a:defRPr sz="2400" kern="1200">
                          <a:solidFill>
                            <a:schemeClr val="tx1"/>
                          </a:solidFill>
                          <a:latin typeface="Calibri" panose="020F0502020204030204"/>
                          <a:ea typeface=""/>
                          <a:cs typeface=""/>
                        </a:defRPr>
                      </a:lvl9pPr>
                    </a:lstStyle>
                    <a:p>
                      <a:pPr algn="ctr"/>
                      <a:r>
                        <a:rPr lang="es-VE" sz="1800" u="sng" dirty="0" smtClean="0">
                          <a:solidFill>
                            <a:schemeClr val="bg1"/>
                          </a:solidFill>
                        </a:rPr>
                        <a:t>GRUPO</a:t>
                      </a:r>
                      <a:r>
                        <a:rPr lang="es-VE" sz="1800" u="sng" baseline="0" dirty="0" smtClean="0">
                          <a:solidFill>
                            <a:schemeClr val="bg1"/>
                          </a:solidFill>
                        </a:rPr>
                        <a:t> 7</a:t>
                      </a:r>
                      <a:endParaRPr lang="es-VE" sz="1800" b="1" u="sng" dirty="0">
                        <a:solidFill>
                          <a:schemeClr val="bg1"/>
                        </a:solidFill>
                      </a:endParaRPr>
                    </a:p>
                  </a:txBody>
                  <a:tcPr>
                    <a:noFill/>
                  </a:tcPr>
                </a:tc>
                <a:tc hMerge="1">
                  <a:txBody>
                    <a:bodyPr/>
                    <a:lstStyle/>
                    <a:p>
                      <a:endParaRPr lang="es-VE" dirty="0"/>
                    </a:p>
                  </a:txBody>
                  <a:tcPr/>
                </a:tc>
                <a:tc hMerge="1">
                  <a:txBody>
                    <a:bodyPr/>
                    <a:lstStyle/>
                    <a:p>
                      <a:endParaRPr lang="es-VE" dirty="0"/>
                    </a:p>
                  </a:txBody>
                  <a:tcPr/>
                </a:tc>
                <a:tc hMerge="1">
                  <a:txBody>
                    <a:bodyPr/>
                    <a:lstStyle/>
                    <a:p>
                      <a:pPr algn="ctr"/>
                      <a:endParaRPr lang="es-VE" sz="1800" b="1" u="sng" dirty="0"/>
                    </a:p>
                  </a:txBody>
                  <a:tcPr>
                    <a:noFill/>
                  </a:tcPr>
                </a:tc>
              </a:tr>
              <a:tr h="370840">
                <a:tc>
                  <a:txBody>
                    <a:bodyPr/>
                    <a:lstStyle>
                      <a:lvl1pPr marL="0" algn="l" defTabSz="1219170" rtl="0" eaLnBrk="1" latinLnBrk="1" hangingPunct="1">
                        <a:defRPr sz="2400" kern="1200">
                          <a:solidFill>
                            <a:schemeClr val="tx1"/>
                          </a:solidFill>
                          <a:latin typeface="Calibri" panose="020F0502020204030204"/>
                          <a:ea typeface=""/>
                          <a:cs typeface=""/>
                        </a:defRPr>
                      </a:lvl1pPr>
                      <a:lvl2pPr marL="609585" algn="l" defTabSz="1219170" rtl="0" eaLnBrk="1" latinLnBrk="1" hangingPunct="1">
                        <a:defRPr sz="2400" kern="1200">
                          <a:solidFill>
                            <a:schemeClr val="tx1"/>
                          </a:solidFill>
                          <a:latin typeface="Calibri" panose="020F0502020204030204"/>
                          <a:ea typeface=""/>
                          <a:cs typeface=""/>
                        </a:defRPr>
                      </a:lvl2pPr>
                      <a:lvl3pPr marL="1219170" algn="l" defTabSz="1219170" rtl="0" eaLnBrk="1" latinLnBrk="1" hangingPunct="1">
                        <a:defRPr sz="2400" kern="1200">
                          <a:solidFill>
                            <a:schemeClr val="tx1"/>
                          </a:solidFill>
                          <a:latin typeface="Calibri" panose="020F0502020204030204"/>
                          <a:ea typeface=""/>
                          <a:cs typeface=""/>
                        </a:defRPr>
                      </a:lvl3pPr>
                      <a:lvl4pPr marL="1828754" algn="l" defTabSz="1219170" rtl="0" eaLnBrk="1" latinLnBrk="1" hangingPunct="1">
                        <a:defRPr sz="2400" kern="1200">
                          <a:solidFill>
                            <a:schemeClr val="tx1"/>
                          </a:solidFill>
                          <a:latin typeface="Calibri" panose="020F0502020204030204"/>
                          <a:ea typeface=""/>
                          <a:cs typeface=""/>
                        </a:defRPr>
                      </a:lvl4pPr>
                      <a:lvl5pPr marL="2438339" algn="l" defTabSz="1219170" rtl="0" eaLnBrk="1" latinLnBrk="1" hangingPunct="1">
                        <a:defRPr sz="2400" kern="1200">
                          <a:solidFill>
                            <a:schemeClr val="tx1"/>
                          </a:solidFill>
                          <a:latin typeface="Calibri" panose="020F0502020204030204"/>
                          <a:ea typeface=""/>
                          <a:cs typeface=""/>
                        </a:defRPr>
                      </a:lvl5pPr>
                      <a:lvl6pPr marL="3047924" algn="l" defTabSz="1219170" rtl="0" eaLnBrk="1" latinLnBrk="1" hangingPunct="1">
                        <a:defRPr sz="2400" kern="1200">
                          <a:solidFill>
                            <a:schemeClr val="tx1"/>
                          </a:solidFill>
                          <a:latin typeface="Calibri" panose="020F0502020204030204"/>
                          <a:ea typeface=""/>
                          <a:cs typeface=""/>
                        </a:defRPr>
                      </a:lvl6pPr>
                      <a:lvl7pPr marL="3657509" algn="l" defTabSz="1219170" rtl="0" eaLnBrk="1" latinLnBrk="1" hangingPunct="1">
                        <a:defRPr sz="2400" kern="1200">
                          <a:solidFill>
                            <a:schemeClr val="tx1"/>
                          </a:solidFill>
                          <a:latin typeface="Calibri" panose="020F0502020204030204"/>
                          <a:ea typeface=""/>
                          <a:cs typeface=""/>
                        </a:defRPr>
                      </a:lvl7pPr>
                      <a:lvl8pPr marL="4267093" algn="l" defTabSz="1219170" rtl="0" eaLnBrk="1" latinLnBrk="1" hangingPunct="1">
                        <a:defRPr sz="2400" kern="1200">
                          <a:solidFill>
                            <a:schemeClr val="tx1"/>
                          </a:solidFill>
                          <a:latin typeface="Calibri" panose="020F0502020204030204"/>
                          <a:ea typeface=""/>
                          <a:cs typeface=""/>
                        </a:defRPr>
                      </a:lvl8pPr>
                      <a:lvl9pPr marL="4876678" algn="l" defTabSz="1219170" rtl="0" eaLnBrk="1" latinLnBrk="1" hangingPunct="1">
                        <a:defRPr sz="2400" kern="1200">
                          <a:solidFill>
                            <a:schemeClr val="tx1"/>
                          </a:solidFill>
                          <a:latin typeface="Calibri" panose="020F0502020204030204"/>
                          <a:ea typeface=""/>
                          <a:cs typeface=""/>
                        </a:defRPr>
                      </a:lvl9pPr>
                    </a:lstStyle>
                    <a:p>
                      <a:pPr marL="0" marR="0" indent="0" algn="ctr" defTabSz="1219170" rtl="0" eaLnBrk="1" fontAlgn="auto" latinLnBrk="1" hangingPunct="1">
                        <a:lnSpc>
                          <a:spcPct val="100000"/>
                        </a:lnSpc>
                        <a:spcBef>
                          <a:spcPts val="0"/>
                        </a:spcBef>
                        <a:spcAft>
                          <a:spcPts val="0"/>
                        </a:spcAft>
                        <a:buClr>
                          <a:srgbClr val="000000"/>
                        </a:buClr>
                        <a:buSzTx/>
                        <a:buFont typeface="Arial"/>
                        <a:buNone/>
                        <a:tabLst/>
                        <a:defRPr/>
                      </a:pPr>
                      <a:r>
                        <a:rPr lang="es-VE" sz="1700" dirty="0" smtClean="0"/>
                        <a:t>Dr. José</a:t>
                      </a:r>
                      <a:r>
                        <a:rPr lang="es-VE" sz="1700" baseline="0" dirty="0" smtClean="0"/>
                        <a:t> Luis Nava.</a:t>
                      </a:r>
                      <a:endParaRPr lang="es-VE" sz="1700" dirty="0" smtClean="0"/>
                    </a:p>
                    <a:p>
                      <a:pPr algn="ctr"/>
                      <a:endParaRPr lang="es-VE" sz="1700" b="1" dirty="0"/>
                    </a:p>
                  </a:txBody>
                  <a:tcPr>
                    <a:noFill/>
                  </a:tcPr>
                </a:tc>
                <a:tc>
                  <a:txBody>
                    <a:bodyPr/>
                    <a:lstStyle>
                      <a:lvl1pPr marL="0" algn="l" defTabSz="1219170" rtl="0" eaLnBrk="1" latinLnBrk="1" hangingPunct="1">
                        <a:defRPr sz="2400" kern="1200">
                          <a:solidFill>
                            <a:schemeClr val="tx1"/>
                          </a:solidFill>
                          <a:latin typeface="Calibri" panose="020F0502020204030204"/>
                          <a:ea typeface=""/>
                          <a:cs typeface=""/>
                        </a:defRPr>
                      </a:lvl1pPr>
                      <a:lvl2pPr marL="609585" algn="l" defTabSz="1219170" rtl="0" eaLnBrk="1" latinLnBrk="1" hangingPunct="1">
                        <a:defRPr sz="2400" kern="1200">
                          <a:solidFill>
                            <a:schemeClr val="tx1"/>
                          </a:solidFill>
                          <a:latin typeface="Calibri" panose="020F0502020204030204"/>
                          <a:ea typeface=""/>
                          <a:cs typeface=""/>
                        </a:defRPr>
                      </a:lvl2pPr>
                      <a:lvl3pPr marL="1219170" algn="l" defTabSz="1219170" rtl="0" eaLnBrk="1" latinLnBrk="1" hangingPunct="1">
                        <a:defRPr sz="2400" kern="1200">
                          <a:solidFill>
                            <a:schemeClr val="tx1"/>
                          </a:solidFill>
                          <a:latin typeface="Calibri" panose="020F0502020204030204"/>
                          <a:ea typeface=""/>
                          <a:cs typeface=""/>
                        </a:defRPr>
                      </a:lvl3pPr>
                      <a:lvl4pPr marL="1828754" algn="l" defTabSz="1219170" rtl="0" eaLnBrk="1" latinLnBrk="1" hangingPunct="1">
                        <a:defRPr sz="2400" kern="1200">
                          <a:solidFill>
                            <a:schemeClr val="tx1"/>
                          </a:solidFill>
                          <a:latin typeface="Calibri" panose="020F0502020204030204"/>
                          <a:ea typeface=""/>
                          <a:cs typeface=""/>
                        </a:defRPr>
                      </a:lvl4pPr>
                      <a:lvl5pPr marL="2438339" algn="l" defTabSz="1219170" rtl="0" eaLnBrk="1" latinLnBrk="1" hangingPunct="1">
                        <a:defRPr sz="2400" kern="1200">
                          <a:solidFill>
                            <a:schemeClr val="tx1"/>
                          </a:solidFill>
                          <a:latin typeface="Calibri" panose="020F0502020204030204"/>
                          <a:ea typeface=""/>
                          <a:cs typeface=""/>
                        </a:defRPr>
                      </a:lvl5pPr>
                      <a:lvl6pPr marL="3047924" algn="l" defTabSz="1219170" rtl="0" eaLnBrk="1" latinLnBrk="1" hangingPunct="1">
                        <a:defRPr sz="2400" kern="1200">
                          <a:solidFill>
                            <a:schemeClr val="tx1"/>
                          </a:solidFill>
                          <a:latin typeface="Calibri" panose="020F0502020204030204"/>
                          <a:ea typeface=""/>
                          <a:cs typeface=""/>
                        </a:defRPr>
                      </a:lvl6pPr>
                      <a:lvl7pPr marL="3657509" algn="l" defTabSz="1219170" rtl="0" eaLnBrk="1" latinLnBrk="1" hangingPunct="1">
                        <a:defRPr sz="2400" kern="1200">
                          <a:solidFill>
                            <a:schemeClr val="tx1"/>
                          </a:solidFill>
                          <a:latin typeface="Calibri" panose="020F0502020204030204"/>
                          <a:ea typeface=""/>
                          <a:cs typeface=""/>
                        </a:defRPr>
                      </a:lvl7pPr>
                      <a:lvl8pPr marL="4267093" algn="l" defTabSz="1219170" rtl="0" eaLnBrk="1" latinLnBrk="1" hangingPunct="1">
                        <a:defRPr sz="2400" kern="1200">
                          <a:solidFill>
                            <a:schemeClr val="tx1"/>
                          </a:solidFill>
                          <a:latin typeface="Calibri" panose="020F0502020204030204"/>
                          <a:ea typeface=""/>
                          <a:cs typeface=""/>
                        </a:defRPr>
                      </a:lvl8pPr>
                      <a:lvl9pPr marL="4876678" algn="l" defTabSz="1219170" rtl="0" eaLnBrk="1" latinLnBrk="1" hangingPunct="1">
                        <a:defRPr sz="2400" kern="1200">
                          <a:solidFill>
                            <a:schemeClr val="tx1"/>
                          </a:solidFill>
                          <a:latin typeface="Calibri" panose="020F0502020204030204"/>
                          <a:ea typeface=""/>
                          <a:cs typeface=""/>
                        </a:defRPr>
                      </a:lvl9pPr>
                    </a:lstStyle>
                    <a:p>
                      <a:pPr marL="0" marR="0" indent="0" algn="ctr" defTabSz="1219170" rtl="0" eaLnBrk="1" fontAlgn="auto" latinLnBrk="1" hangingPunct="1">
                        <a:lnSpc>
                          <a:spcPct val="100000"/>
                        </a:lnSpc>
                        <a:spcBef>
                          <a:spcPts val="0"/>
                        </a:spcBef>
                        <a:spcAft>
                          <a:spcPts val="0"/>
                        </a:spcAft>
                        <a:buClr>
                          <a:srgbClr val="000000"/>
                        </a:buClr>
                        <a:buSzTx/>
                        <a:buFont typeface="Arial"/>
                        <a:buNone/>
                        <a:tabLst/>
                        <a:defRPr/>
                      </a:pPr>
                      <a:r>
                        <a:rPr lang="es-VE" sz="1700" dirty="0" smtClean="0"/>
                        <a:t>Dra.</a:t>
                      </a:r>
                      <a:r>
                        <a:rPr lang="es-VE" sz="1700" baseline="0" dirty="0" smtClean="0"/>
                        <a:t> Aiza </a:t>
                      </a:r>
                      <a:r>
                        <a:rPr lang="es-VE" sz="1700" baseline="0" dirty="0" err="1" smtClean="0"/>
                        <a:t>Gauna</a:t>
                      </a:r>
                      <a:r>
                        <a:rPr lang="es-VE" sz="1700" baseline="0" dirty="0" smtClean="0"/>
                        <a:t>.</a:t>
                      </a:r>
                      <a:endParaRPr lang="es-VE" sz="1700" b="1" dirty="0" smtClean="0"/>
                    </a:p>
                    <a:p>
                      <a:pPr algn="ctr"/>
                      <a:endParaRPr lang="es-VE" sz="1700" b="1" dirty="0"/>
                    </a:p>
                  </a:txBody>
                  <a:tcPr>
                    <a:noFill/>
                  </a:tcPr>
                </a:tc>
                <a:tc>
                  <a:txBody>
                    <a:bodyPr/>
                    <a:lstStyle>
                      <a:lvl1pPr marL="0" algn="l" defTabSz="1219170" rtl="0" eaLnBrk="1" latinLnBrk="1" hangingPunct="1">
                        <a:defRPr sz="2400" kern="1200">
                          <a:solidFill>
                            <a:schemeClr val="tx1"/>
                          </a:solidFill>
                          <a:latin typeface="Calibri" panose="020F0502020204030204"/>
                          <a:ea typeface=""/>
                          <a:cs typeface=""/>
                        </a:defRPr>
                      </a:lvl1pPr>
                      <a:lvl2pPr marL="609585" algn="l" defTabSz="1219170" rtl="0" eaLnBrk="1" latinLnBrk="1" hangingPunct="1">
                        <a:defRPr sz="2400" kern="1200">
                          <a:solidFill>
                            <a:schemeClr val="tx1"/>
                          </a:solidFill>
                          <a:latin typeface="Calibri" panose="020F0502020204030204"/>
                          <a:ea typeface=""/>
                          <a:cs typeface=""/>
                        </a:defRPr>
                      </a:lvl2pPr>
                      <a:lvl3pPr marL="1219170" algn="l" defTabSz="1219170" rtl="0" eaLnBrk="1" latinLnBrk="1" hangingPunct="1">
                        <a:defRPr sz="2400" kern="1200">
                          <a:solidFill>
                            <a:schemeClr val="tx1"/>
                          </a:solidFill>
                          <a:latin typeface="Calibri" panose="020F0502020204030204"/>
                          <a:ea typeface=""/>
                          <a:cs typeface=""/>
                        </a:defRPr>
                      </a:lvl3pPr>
                      <a:lvl4pPr marL="1828754" algn="l" defTabSz="1219170" rtl="0" eaLnBrk="1" latinLnBrk="1" hangingPunct="1">
                        <a:defRPr sz="2400" kern="1200">
                          <a:solidFill>
                            <a:schemeClr val="tx1"/>
                          </a:solidFill>
                          <a:latin typeface="Calibri" panose="020F0502020204030204"/>
                          <a:ea typeface=""/>
                          <a:cs typeface=""/>
                        </a:defRPr>
                      </a:lvl4pPr>
                      <a:lvl5pPr marL="2438339" algn="l" defTabSz="1219170" rtl="0" eaLnBrk="1" latinLnBrk="1" hangingPunct="1">
                        <a:defRPr sz="2400" kern="1200">
                          <a:solidFill>
                            <a:schemeClr val="tx1"/>
                          </a:solidFill>
                          <a:latin typeface="Calibri" panose="020F0502020204030204"/>
                          <a:ea typeface=""/>
                          <a:cs typeface=""/>
                        </a:defRPr>
                      </a:lvl5pPr>
                      <a:lvl6pPr marL="3047924" algn="l" defTabSz="1219170" rtl="0" eaLnBrk="1" latinLnBrk="1" hangingPunct="1">
                        <a:defRPr sz="2400" kern="1200">
                          <a:solidFill>
                            <a:schemeClr val="tx1"/>
                          </a:solidFill>
                          <a:latin typeface="Calibri" panose="020F0502020204030204"/>
                          <a:ea typeface=""/>
                          <a:cs typeface=""/>
                        </a:defRPr>
                      </a:lvl6pPr>
                      <a:lvl7pPr marL="3657509" algn="l" defTabSz="1219170" rtl="0" eaLnBrk="1" latinLnBrk="1" hangingPunct="1">
                        <a:defRPr sz="2400" kern="1200">
                          <a:solidFill>
                            <a:schemeClr val="tx1"/>
                          </a:solidFill>
                          <a:latin typeface="Calibri" panose="020F0502020204030204"/>
                          <a:ea typeface=""/>
                          <a:cs typeface=""/>
                        </a:defRPr>
                      </a:lvl7pPr>
                      <a:lvl8pPr marL="4267093" algn="l" defTabSz="1219170" rtl="0" eaLnBrk="1" latinLnBrk="1" hangingPunct="1">
                        <a:defRPr sz="2400" kern="1200">
                          <a:solidFill>
                            <a:schemeClr val="tx1"/>
                          </a:solidFill>
                          <a:latin typeface="Calibri" panose="020F0502020204030204"/>
                          <a:ea typeface=""/>
                          <a:cs typeface=""/>
                        </a:defRPr>
                      </a:lvl8pPr>
                      <a:lvl9pPr marL="4876678" algn="l" defTabSz="1219170" rtl="0" eaLnBrk="1" latinLnBrk="1" hangingPunct="1">
                        <a:defRPr sz="2400" kern="1200">
                          <a:solidFill>
                            <a:schemeClr val="tx1"/>
                          </a:solidFill>
                          <a:latin typeface="Calibri" panose="020F0502020204030204"/>
                          <a:ea typeface=""/>
                          <a:cs typeface=""/>
                        </a:defRPr>
                      </a:lvl9pPr>
                    </a:lstStyle>
                    <a:p>
                      <a:pPr marL="0" marR="0" indent="0" algn="ctr" defTabSz="1219170" rtl="0" eaLnBrk="1" fontAlgn="auto" latinLnBrk="1" hangingPunct="1">
                        <a:lnSpc>
                          <a:spcPct val="100000"/>
                        </a:lnSpc>
                        <a:spcBef>
                          <a:spcPts val="0"/>
                        </a:spcBef>
                        <a:spcAft>
                          <a:spcPts val="0"/>
                        </a:spcAft>
                        <a:buClr>
                          <a:srgbClr val="000000"/>
                        </a:buClr>
                        <a:buSzTx/>
                        <a:buFont typeface="Arial"/>
                        <a:buNone/>
                        <a:tabLst/>
                        <a:defRPr/>
                      </a:pPr>
                      <a:r>
                        <a:rPr lang="es-VE" sz="1700" b="1" i="0" dirty="0" smtClean="0">
                          <a:solidFill>
                            <a:schemeClr val="bg1"/>
                          </a:solidFill>
                        </a:rPr>
                        <a:t>Dr. José Martín</a:t>
                      </a:r>
                      <a:r>
                        <a:rPr lang="es-VE" sz="1700" b="1" i="0" baseline="0" dirty="0" smtClean="0">
                          <a:solidFill>
                            <a:schemeClr val="bg1"/>
                          </a:solidFill>
                        </a:rPr>
                        <a:t> Meléndez.</a:t>
                      </a:r>
                      <a:br>
                        <a:rPr lang="es-VE" sz="1700" b="1" i="0" baseline="0" dirty="0" smtClean="0">
                          <a:solidFill>
                            <a:schemeClr val="bg1"/>
                          </a:solidFill>
                        </a:rPr>
                      </a:br>
                      <a:r>
                        <a:rPr lang="es-VE" sz="1700" b="1" i="0" baseline="0" dirty="0" smtClean="0">
                          <a:solidFill>
                            <a:schemeClr val="bg1"/>
                          </a:solidFill>
                        </a:rPr>
                        <a:t>(Expositor)</a:t>
                      </a:r>
                      <a:endParaRPr lang="es-VE" sz="1700" b="1" i="0" dirty="0" smtClean="0">
                        <a:solidFill>
                          <a:schemeClr val="bg1"/>
                        </a:solidFill>
                      </a:endParaRPr>
                    </a:p>
                  </a:txBody>
                  <a:tcPr>
                    <a:noFill/>
                  </a:tcPr>
                </a:tc>
                <a:tc>
                  <a:txBody>
                    <a:bodyPr/>
                    <a:lstStyle/>
                    <a:p>
                      <a:pPr marL="0" marR="0" indent="0" algn="ctr" defTabSz="1219170" rtl="0" eaLnBrk="1" fontAlgn="auto" latinLnBrk="1" hangingPunct="1">
                        <a:lnSpc>
                          <a:spcPct val="100000"/>
                        </a:lnSpc>
                        <a:spcBef>
                          <a:spcPts val="0"/>
                        </a:spcBef>
                        <a:spcAft>
                          <a:spcPts val="0"/>
                        </a:spcAft>
                        <a:buClr>
                          <a:srgbClr val="000000"/>
                        </a:buClr>
                        <a:buSzTx/>
                        <a:buFont typeface="Arial"/>
                        <a:buNone/>
                        <a:tabLst/>
                        <a:defRPr/>
                      </a:pPr>
                      <a:r>
                        <a:rPr lang="es-VE" sz="1700" dirty="0" smtClean="0"/>
                        <a:t>Dra. Adriana Mogollón</a:t>
                      </a:r>
                    </a:p>
                  </a:txBody>
                  <a:tcPr>
                    <a:noFill/>
                  </a:tcPr>
                </a:tc>
              </a:tr>
            </a:tbl>
          </a:graphicData>
        </a:graphic>
      </p:graphicFrame>
      <p:sp>
        <p:nvSpPr>
          <p:cNvPr id="12" name="Rectángulo 11"/>
          <p:cNvSpPr/>
          <p:nvPr/>
        </p:nvSpPr>
        <p:spPr>
          <a:xfrm>
            <a:off x="177433" y="4843040"/>
            <a:ext cx="8621256" cy="323165"/>
          </a:xfrm>
          <a:prstGeom prst="rect">
            <a:avLst/>
          </a:prstGeom>
        </p:spPr>
        <p:txBody>
          <a:bodyPr wrap="square">
            <a:spAutoFit/>
          </a:bodyPr>
          <a:lstStyle/>
          <a:p>
            <a:pPr algn="ctr"/>
            <a:r>
              <a:rPr lang="es-VE" sz="1500" dirty="0" smtClean="0">
                <a:solidFill>
                  <a:schemeClr val="bg1"/>
                </a:solidFill>
              </a:rPr>
              <a:t>JUNIO, 2021. </a:t>
            </a:r>
            <a:endParaRPr lang="es-VE" sz="1500" dirty="0">
              <a:solidFill>
                <a:schemeClr val="bg1"/>
              </a:solidFill>
            </a:endParaRPr>
          </a:p>
        </p:txBody>
      </p:sp>
    </p:spTree>
    <p:extLst>
      <p:ext uri="{BB962C8B-B14F-4D97-AF65-F5344CB8AC3E}">
        <p14:creationId xmlns:p14="http://schemas.microsoft.com/office/powerpoint/2010/main" val="25661020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878" y="-144021"/>
            <a:ext cx="7406640" cy="562727"/>
          </a:xfrm>
        </p:spPr>
        <p:txBody>
          <a:bodyPr>
            <a:normAutofit/>
          </a:bodyPr>
          <a:lstStyle/>
          <a:p>
            <a:pPr algn="r"/>
            <a:r>
              <a:rPr lang="es-VE" sz="1200" b="0" i="1" dirty="0" smtClean="0">
                <a:ln w="1905"/>
                <a:solidFill>
                  <a:schemeClr val="tx2">
                    <a:lumMod val="50000"/>
                  </a:schemeClr>
                </a:solidFill>
                <a:effectLst>
                  <a:innerShdw blurRad="69850" dist="43180" dir="5400000">
                    <a:srgbClr val="000000">
                      <a:alpha val="65000"/>
                    </a:srgbClr>
                  </a:innerShdw>
                </a:effectLst>
                <a:latin typeface="+mj-lt"/>
              </a:rPr>
              <a:t>DEFINITE TRIAL.</a:t>
            </a:r>
            <a:endParaRPr lang="es-VE" sz="1200" b="0" i="1" dirty="0">
              <a:ln w="1905"/>
              <a:solidFill>
                <a:schemeClr val="tx2">
                  <a:lumMod val="50000"/>
                </a:schemeClr>
              </a:solidFill>
              <a:effectLst>
                <a:innerShdw blurRad="69850" dist="43180" dir="5400000">
                  <a:srgbClr val="000000">
                    <a:alpha val="65000"/>
                  </a:srgbClr>
                </a:innerShdw>
              </a:effectLst>
              <a:latin typeface="+mj-lt"/>
            </a:endParaRPr>
          </a:p>
        </p:txBody>
      </p:sp>
      <p:cxnSp>
        <p:nvCxnSpPr>
          <p:cNvPr id="3" name="2 Conector recto"/>
          <p:cNvCxnSpPr/>
          <p:nvPr/>
        </p:nvCxnSpPr>
        <p:spPr>
          <a:xfrm flipH="1" flipV="1">
            <a:off x="718802" y="481739"/>
            <a:ext cx="8395625" cy="8414"/>
          </a:xfrm>
          <a:prstGeom prst="line">
            <a:avLst/>
          </a:prstGeom>
          <a:ln/>
        </p:spPr>
        <p:style>
          <a:lnRef idx="2">
            <a:schemeClr val="accent1"/>
          </a:lnRef>
          <a:fillRef idx="0">
            <a:schemeClr val="accent1"/>
          </a:fillRef>
          <a:effectRef idx="1">
            <a:schemeClr val="accent1"/>
          </a:effectRef>
          <a:fontRef idx="minor">
            <a:schemeClr val="tx1"/>
          </a:fontRef>
        </p:style>
      </p:cxnSp>
      <p:sp>
        <p:nvSpPr>
          <p:cNvPr id="6" name="5 CuadroTexto"/>
          <p:cNvSpPr txBox="1"/>
          <p:nvPr/>
        </p:nvSpPr>
        <p:spPr>
          <a:xfrm>
            <a:off x="748374" y="-33067"/>
            <a:ext cx="4631147" cy="523220"/>
          </a:xfrm>
          <a:prstGeom prst="rect">
            <a:avLst/>
          </a:prstGeom>
          <a:noFill/>
        </p:spPr>
        <p:txBody>
          <a:bodyPr wrap="square" rtlCol="0">
            <a:spAutoFit/>
          </a:bodyPr>
          <a:lstStyle/>
          <a:p>
            <a:pPr algn="ctr"/>
            <a:r>
              <a:rPr lang="es-VE" sz="2800" b="1" dirty="0" smtClean="0">
                <a:solidFill>
                  <a:schemeClr val="tx2">
                    <a:lumMod val="50000"/>
                  </a:schemeClr>
                </a:solidFill>
                <a:latin typeface="+mj-lt"/>
              </a:rPr>
              <a:t>CRITERIOS DE INCLUSIÓN</a:t>
            </a:r>
            <a:endParaRPr lang="es-VE" sz="2800" b="1" dirty="0">
              <a:solidFill>
                <a:schemeClr val="tx2">
                  <a:lumMod val="50000"/>
                </a:schemeClr>
              </a:solidFill>
              <a:latin typeface="+mj-lt"/>
            </a:endParaRPr>
          </a:p>
        </p:txBody>
      </p:sp>
      <p:sp>
        <p:nvSpPr>
          <p:cNvPr id="14" name="Rectángulo 13"/>
          <p:cNvSpPr/>
          <p:nvPr/>
        </p:nvSpPr>
        <p:spPr>
          <a:xfrm>
            <a:off x="332739" y="4897279"/>
            <a:ext cx="8621256" cy="246221"/>
          </a:xfrm>
          <a:prstGeom prst="rect">
            <a:avLst/>
          </a:prstGeom>
        </p:spPr>
        <p:txBody>
          <a:bodyPr wrap="square">
            <a:spAutoFit/>
          </a:bodyPr>
          <a:lstStyle/>
          <a:p>
            <a:r>
              <a:rPr lang="es-VE" sz="1000" dirty="0" err="1"/>
              <a:t>Kadish</a:t>
            </a:r>
            <a:r>
              <a:rPr lang="es-VE" sz="1000" dirty="0"/>
              <a:t> A, et al. </a:t>
            </a:r>
            <a:r>
              <a:rPr lang="es-VE" sz="1000" dirty="0" err="1"/>
              <a:t>Prophylactic</a:t>
            </a:r>
            <a:r>
              <a:rPr lang="es-VE" sz="1000" dirty="0"/>
              <a:t> </a:t>
            </a:r>
            <a:r>
              <a:rPr lang="es-VE" sz="1000" dirty="0" err="1"/>
              <a:t>Defibrillator</a:t>
            </a:r>
            <a:r>
              <a:rPr lang="es-VE" sz="1000" dirty="0"/>
              <a:t> </a:t>
            </a:r>
            <a:r>
              <a:rPr lang="es-VE" sz="1000" dirty="0" err="1"/>
              <a:t>Implantation</a:t>
            </a:r>
            <a:r>
              <a:rPr lang="es-VE" sz="1000" dirty="0"/>
              <a:t> in </a:t>
            </a:r>
            <a:r>
              <a:rPr lang="es-VE" sz="1000" dirty="0" err="1"/>
              <a:t>Patients</a:t>
            </a:r>
            <a:r>
              <a:rPr lang="es-VE" sz="1000" dirty="0"/>
              <a:t> </a:t>
            </a:r>
            <a:r>
              <a:rPr lang="es-VE" sz="1000" dirty="0" err="1"/>
              <a:t>with</a:t>
            </a:r>
            <a:r>
              <a:rPr lang="es-VE" sz="1000" dirty="0"/>
              <a:t> </a:t>
            </a:r>
            <a:r>
              <a:rPr lang="es-VE" sz="1000" dirty="0" err="1"/>
              <a:t>Nonischemic</a:t>
            </a:r>
            <a:r>
              <a:rPr lang="es-VE" sz="1000" dirty="0"/>
              <a:t> </a:t>
            </a:r>
            <a:r>
              <a:rPr lang="es-VE" sz="1000" dirty="0" err="1"/>
              <a:t>Dilated</a:t>
            </a:r>
            <a:r>
              <a:rPr lang="es-VE" sz="1000" dirty="0"/>
              <a:t> </a:t>
            </a:r>
            <a:r>
              <a:rPr lang="es-VE" sz="1000" dirty="0" err="1"/>
              <a:t>Cardiomyopathy</a:t>
            </a:r>
            <a:r>
              <a:rPr lang="es-VE" sz="1000" dirty="0"/>
              <a:t>. N </a:t>
            </a:r>
            <a:r>
              <a:rPr lang="es-VE" sz="1000" dirty="0" err="1"/>
              <a:t>Engl</a:t>
            </a:r>
            <a:r>
              <a:rPr lang="es-VE" sz="1000" dirty="0"/>
              <a:t> J </a:t>
            </a:r>
            <a:r>
              <a:rPr lang="es-VE" sz="1000" dirty="0" err="1"/>
              <a:t>Med</a:t>
            </a:r>
            <a:r>
              <a:rPr lang="es-VE" sz="1000" dirty="0"/>
              <a:t> 2004; 350:2151-2158.</a:t>
            </a:r>
          </a:p>
        </p:txBody>
      </p:sp>
      <p:sp>
        <p:nvSpPr>
          <p:cNvPr id="26" name="Oval 6">
            <a:extLst>
              <a:ext uri="{FF2B5EF4-FFF2-40B4-BE49-F238E27FC236}">
                <a16:creationId xmlns="" xmlns:a16="http://schemas.microsoft.com/office/drawing/2014/main" id="{443504E1-2841-480E-9B5B-8285AA86AA78}"/>
              </a:ext>
            </a:extLst>
          </p:cNvPr>
          <p:cNvSpPr/>
          <p:nvPr/>
        </p:nvSpPr>
        <p:spPr>
          <a:xfrm>
            <a:off x="1005041" y="1118408"/>
            <a:ext cx="558800" cy="558800"/>
          </a:xfrm>
          <a:prstGeom prst="ellipse">
            <a:avLst/>
          </a:prstGeom>
          <a:solidFill>
            <a:schemeClr val="accent5"/>
          </a:solidFill>
          <a:ln>
            <a:noFill/>
          </a:ln>
          <a:effectLst>
            <a:innerShdw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1</a:t>
            </a:r>
          </a:p>
        </p:txBody>
      </p:sp>
      <p:sp>
        <p:nvSpPr>
          <p:cNvPr id="27" name="Oval 60">
            <a:extLst>
              <a:ext uri="{FF2B5EF4-FFF2-40B4-BE49-F238E27FC236}">
                <a16:creationId xmlns="" xmlns:a16="http://schemas.microsoft.com/office/drawing/2014/main" id="{F6F83667-428A-42D5-AE1A-F0FF08449630}"/>
              </a:ext>
            </a:extLst>
          </p:cNvPr>
          <p:cNvSpPr/>
          <p:nvPr/>
        </p:nvSpPr>
        <p:spPr>
          <a:xfrm>
            <a:off x="1005041" y="1932375"/>
            <a:ext cx="558800" cy="558800"/>
          </a:xfrm>
          <a:prstGeom prst="ellipse">
            <a:avLst/>
          </a:prstGeom>
          <a:solidFill>
            <a:schemeClr val="accent4"/>
          </a:solidFill>
          <a:ln>
            <a:noFill/>
          </a:ln>
          <a:effectLst>
            <a:innerShdw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2</a:t>
            </a:r>
          </a:p>
        </p:txBody>
      </p:sp>
      <p:sp>
        <p:nvSpPr>
          <p:cNvPr id="28" name="Oval 61">
            <a:extLst>
              <a:ext uri="{FF2B5EF4-FFF2-40B4-BE49-F238E27FC236}">
                <a16:creationId xmlns="" xmlns:a16="http://schemas.microsoft.com/office/drawing/2014/main" id="{28425AAC-40BA-4782-8126-DA36F237E4AE}"/>
              </a:ext>
            </a:extLst>
          </p:cNvPr>
          <p:cNvSpPr/>
          <p:nvPr/>
        </p:nvSpPr>
        <p:spPr>
          <a:xfrm>
            <a:off x="1005041" y="2746342"/>
            <a:ext cx="558800" cy="558800"/>
          </a:xfrm>
          <a:prstGeom prst="ellipse">
            <a:avLst/>
          </a:prstGeom>
          <a:solidFill>
            <a:schemeClr val="accent6"/>
          </a:solidFill>
          <a:ln>
            <a:noFill/>
          </a:ln>
          <a:effectLst>
            <a:innerShdw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3</a:t>
            </a:r>
          </a:p>
        </p:txBody>
      </p:sp>
      <p:sp>
        <p:nvSpPr>
          <p:cNvPr id="29" name="Marcador de texto 1">
            <a:extLst>
              <a:ext uri="{FF2B5EF4-FFF2-40B4-BE49-F238E27FC236}">
                <a16:creationId xmlns="" xmlns:a16="http://schemas.microsoft.com/office/drawing/2014/main" id="{F526F23D-CAE7-4E16-978F-C13F5E52267F}"/>
              </a:ext>
            </a:extLst>
          </p:cNvPr>
          <p:cNvSpPr txBox="1">
            <a:spLocks/>
          </p:cNvSpPr>
          <p:nvPr/>
        </p:nvSpPr>
        <p:spPr>
          <a:xfrm>
            <a:off x="1563841" y="1143065"/>
            <a:ext cx="5725032" cy="5341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0"/>
            <a:r>
              <a:rPr lang="es-VE" sz="2500" dirty="0" smtClean="0">
                <a:solidFill>
                  <a:schemeClr val="tx1"/>
                </a:solidFill>
                <a:latin typeface="+mj-lt"/>
              </a:rPr>
              <a:t>Miocardiopatía dilatada no isquémica</a:t>
            </a:r>
            <a:r>
              <a:rPr lang="es-VE" sz="2500" dirty="0" smtClean="0">
                <a:solidFill>
                  <a:srgbClr val="C00000"/>
                </a:solidFill>
                <a:latin typeface="+mj-lt"/>
              </a:rPr>
              <a:t>*</a:t>
            </a:r>
            <a:r>
              <a:rPr lang="es-VE" sz="2500" dirty="0" smtClean="0">
                <a:solidFill>
                  <a:schemeClr val="tx1"/>
                </a:solidFill>
                <a:latin typeface="+mj-lt"/>
              </a:rPr>
              <a:t>.</a:t>
            </a:r>
            <a:endParaRPr lang="es-VE" sz="2500" dirty="0">
              <a:solidFill>
                <a:schemeClr val="tx1"/>
              </a:solidFill>
              <a:latin typeface="+mj-lt"/>
            </a:endParaRPr>
          </a:p>
        </p:txBody>
      </p:sp>
      <p:sp>
        <p:nvSpPr>
          <p:cNvPr id="30" name="Marcador de texto 1">
            <a:extLst>
              <a:ext uri="{FF2B5EF4-FFF2-40B4-BE49-F238E27FC236}">
                <a16:creationId xmlns="" xmlns:a16="http://schemas.microsoft.com/office/drawing/2014/main" id="{F526F23D-CAE7-4E16-978F-C13F5E52267F}"/>
              </a:ext>
            </a:extLst>
          </p:cNvPr>
          <p:cNvSpPr txBox="1">
            <a:spLocks/>
          </p:cNvSpPr>
          <p:nvPr/>
        </p:nvSpPr>
        <p:spPr>
          <a:xfrm>
            <a:off x="1563841" y="1953483"/>
            <a:ext cx="6705546" cy="5341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0"/>
            <a:r>
              <a:rPr lang="es-VE" sz="2500" dirty="0" smtClean="0">
                <a:solidFill>
                  <a:schemeClr val="tx1"/>
                </a:solidFill>
                <a:latin typeface="+mj-lt"/>
              </a:rPr>
              <a:t>Historia de insuficiencia cardíaca sintomática.</a:t>
            </a:r>
            <a:endParaRPr lang="es-VE" sz="2500" dirty="0">
              <a:solidFill>
                <a:schemeClr val="tx1"/>
              </a:solidFill>
              <a:latin typeface="+mj-lt"/>
            </a:endParaRPr>
          </a:p>
        </p:txBody>
      </p:sp>
      <p:sp>
        <p:nvSpPr>
          <p:cNvPr id="31" name="Marcador de texto 1">
            <a:extLst>
              <a:ext uri="{FF2B5EF4-FFF2-40B4-BE49-F238E27FC236}">
                <a16:creationId xmlns="" xmlns:a16="http://schemas.microsoft.com/office/drawing/2014/main" id="{F526F23D-CAE7-4E16-978F-C13F5E52267F}"/>
              </a:ext>
            </a:extLst>
          </p:cNvPr>
          <p:cNvSpPr txBox="1">
            <a:spLocks/>
          </p:cNvSpPr>
          <p:nvPr/>
        </p:nvSpPr>
        <p:spPr>
          <a:xfrm>
            <a:off x="1563841" y="2746342"/>
            <a:ext cx="6705546" cy="5341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0"/>
            <a:r>
              <a:rPr lang="es-VE" sz="2500" dirty="0" smtClean="0">
                <a:solidFill>
                  <a:schemeClr val="tx1"/>
                </a:solidFill>
                <a:latin typeface="+mj-lt"/>
              </a:rPr>
              <a:t>FEVI menor de 36%.</a:t>
            </a:r>
            <a:endParaRPr lang="es-VE" sz="2500" dirty="0">
              <a:solidFill>
                <a:schemeClr val="tx1"/>
              </a:solidFill>
              <a:latin typeface="+mj-lt"/>
            </a:endParaRPr>
          </a:p>
        </p:txBody>
      </p:sp>
      <p:sp>
        <p:nvSpPr>
          <p:cNvPr id="32" name="Oval 61">
            <a:extLst>
              <a:ext uri="{FF2B5EF4-FFF2-40B4-BE49-F238E27FC236}">
                <a16:creationId xmlns="" xmlns:a16="http://schemas.microsoft.com/office/drawing/2014/main" id="{28425AAC-40BA-4782-8126-DA36F237E4AE}"/>
              </a:ext>
            </a:extLst>
          </p:cNvPr>
          <p:cNvSpPr/>
          <p:nvPr/>
        </p:nvSpPr>
        <p:spPr>
          <a:xfrm>
            <a:off x="1009403" y="3554739"/>
            <a:ext cx="550736" cy="558800"/>
          </a:xfrm>
          <a:prstGeom prst="ellipse">
            <a:avLst/>
          </a:prstGeom>
          <a:solidFill>
            <a:schemeClr val="tx2">
              <a:lumMod val="75000"/>
            </a:schemeClr>
          </a:solidFill>
          <a:ln>
            <a:noFill/>
          </a:ln>
          <a:effectLst>
            <a:innerShdw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kern="1200" noProof="1">
                <a:solidFill>
                  <a:prstClr val="white"/>
                </a:solidFill>
                <a:effectLst>
                  <a:outerShdw blurRad="38100" dist="38100" dir="2700000" algn="tl">
                    <a:srgbClr val="000000">
                      <a:alpha val="43137"/>
                    </a:srgbClr>
                  </a:outerShdw>
                </a:effectLst>
                <a:latin typeface="Calibri" panose="020F0502020204030204"/>
              </a:rPr>
              <a:t>4</a:t>
            </a:r>
            <a:endParaRPr kumimoji="0" lang="en-US" sz="2800" b="1" i="0" u="none" strike="noStrike" kern="1200" cap="none" spc="0" normalizeH="0" baseline="0" noProof="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33" name="Marcador de texto 1">
            <a:extLst>
              <a:ext uri="{FF2B5EF4-FFF2-40B4-BE49-F238E27FC236}">
                <a16:creationId xmlns="" xmlns:a16="http://schemas.microsoft.com/office/drawing/2014/main" id="{F526F23D-CAE7-4E16-978F-C13F5E52267F}"/>
              </a:ext>
            </a:extLst>
          </p:cNvPr>
          <p:cNvSpPr txBox="1">
            <a:spLocks/>
          </p:cNvSpPr>
          <p:nvPr/>
        </p:nvSpPr>
        <p:spPr>
          <a:xfrm>
            <a:off x="1560139" y="3530082"/>
            <a:ext cx="6705546" cy="5341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0"/>
            <a:r>
              <a:rPr lang="es-VE" sz="2500" dirty="0" smtClean="0">
                <a:solidFill>
                  <a:schemeClr val="tx1"/>
                </a:solidFill>
                <a:latin typeface="+mj-lt"/>
              </a:rPr>
              <a:t>Presencia de arritmias</a:t>
            </a:r>
            <a:r>
              <a:rPr lang="es-VE" sz="2500" dirty="0" smtClean="0">
                <a:solidFill>
                  <a:srgbClr val="C00000"/>
                </a:solidFill>
                <a:latin typeface="+mj-lt"/>
              </a:rPr>
              <a:t>*</a:t>
            </a:r>
            <a:r>
              <a:rPr lang="es-VE" sz="2500" dirty="0" smtClean="0">
                <a:solidFill>
                  <a:schemeClr val="tx1"/>
                </a:solidFill>
                <a:latin typeface="+mj-lt"/>
              </a:rPr>
              <a:t>. </a:t>
            </a:r>
            <a:endParaRPr lang="es-VE" sz="2500" dirty="0">
              <a:solidFill>
                <a:schemeClr val="tx1"/>
              </a:solidFill>
              <a:latin typeface="+mj-lt"/>
            </a:endParaRPr>
          </a:p>
        </p:txBody>
      </p:sp>
      <p:pic>
        <p:nvPicPr>
          <p:cNvPr id="15" name="Picture 10" descr="Resultado de imagen para ascardio"/>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149843" y="118753"/>
            <a:ext cx="371546" cy="411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6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878" y="-144021"/>
            <a:ext cx="7406640" cy="562727"/>
          </a:xfrm>
        </p:spPr>
        <p:txBody>
          <a:bodyPr>
            <a:normAutofit/>
          </a:bodyPr>
          <a:lstStyle/>
          <a:p>
            <a:pPr algn="r"/>
            <a:r>
              <a:rPr lang="es-VE" sz="1200" b="0" i="1" dirty="0" smtClean="0">
                <a:ln w="1905"/>
                <a:solidFill>
                  <a:schemeClr val="tx2">
                    <a:lumMod val="50000"/>
                  </a:schemeClr>
                </a:solidFill>
                <a:effectLst>
                  <a:innerShdw blurRad="69850" dist="43180" dir="5400000">
                    <a:srgbClr val="000000">
                      <a:alpha val="65000"/>
                    </a:srgbClr>
                  </a:innerShdw>
                </a:effectLst>
                <a:latin typeface="+mj-lt"/>
              </a:rPr>
              <a:t>DEFINITE TRIAL.</a:t>
            </a:r>
            <a:endParaRPr lang="es-VE" sz="1200" b="0" i="1" dirty="0">
              <a:ln w="1905"/>
              <a:solidFill>
                <a:schemeClr val="tx2">
                  <a:lumMod val="50000"/>
                </a:schemeClr>
              </a:solidFill>
              <a:effectLst>
                <a:innerShdw blurRad="69850" dist="43180" dir="5400000">
                  <a:srgbClr val="000000">
                    <a:alpha val="65000"/>
                  </a:srgbClr>
                </a:innerShdw>
              </a:effectLst>
              <a:latin typeface="+mj-lt"/>
            </a:endParaRPr>
          </a:p>
        </p:txBody>
      </p:sp>
      <p:cxnSp>
        <p:nvCxnSpPr>
          <p:cNvPr id="3" name="2 Conector recto"/>
          <p:cNvCxnSpPr/>
          <p:nvPr/>
        </p:nvCxnSpPr>
        <p:spPr>
          <a:xfrm flipH="1" flipV="1">
            <a:off x="718802" y="481739"/>
            <a:ext cx="8395625" cy="8414"/>
          </a:xfrm>
          <a:prstGeom prst="line">
            <a:avLst/>
          </a:prstGeom>
          <a:ln/>
        </p:spPr>
        <p:style>
          <a:lnRef idx="2">
            <a:schemeClr val="accent1"/>
          </a:lnRef>
          <a:fillRef idx="0">
            <a:schemeClr val="accent1"/>
          </a:fillRef>
          <a:effectRef idx="1">
            <a:schemeClr val="accent1"/>
          </a:effectRef>
          <a:fontRef idx="minor">
            <a:schemeClr val="tx1"/>
          </a:fontRef>
        </p:style>
      </p:cxnSp>
      <p:sp>
        <p:nvSpPr>
          <p:cNvPr id="6" name="5 CuadroTexto"/>
          <p:cNvSpPr txBox="1"/>
          <p:nvPr/>
        </p:nvSpPr>
        <p:spPr>
          <a:xfrm>
            <a:off x="748374" y="-33067"/>
            <a:ext cx="4631147" cy="523220"/>
          </a:xfrm>
          <a:prstGeom prst="rect">
            <a:avLst/>
          </a:prstGeom>
          <a:noFill/>
        </p:spPr>
        <p:txBody>
          <a:bodyPr wrap="square" rtlCol="0">
            <a:spAutoFit/>
          </a:bodyPr>
          <a:lstStyle/>
          <a:p>
            <a:pPr algn="ctr"/>
            <a:r>
              <a:rPr lang="es-VE" sz="2800" b="1" dirty="0" smtClean="0">
                <a:solidFill>
                  <a:schemeClr val="tx2">
                    <a:lumMod val="50000"/>
                  </a:schemeClr>
                </a:solidFill>
                <a:latin typeface="+mj-lt"/>
              </a:rPr>
              <a:t>CRITERIOS DE INCLUSIÓN</a:t>
            </a:r>
            <a:endParaRPr lang="es-VE" sz="2800" b="1" dirty="0">
              <a:solidFill>
                <a:schemeClr val="tx2">
                  <a:lumMod val="50000"/>
                </a:schemeClr>
              </a:solidFill>
              <a:latin typeface="+mj-lt"/>
            </a:endParaRPr>
          </a:p>
        </p:txBody>
      </p:sp>
      <p:sp>
        <p:nvSpPr>
          <p:cNvPr id="14" name="Rectángulo 13"/>
          <p:cNvSpPr/>
          <p:nvPr/>
        </p:nvSpPr>
        <p:spPr>
          <a:xfrm>
            <a:off x="332739" y="4897279"/>
            <a:ext cx="8621256" cy="246221"/>
          </a:xfrm>
          <a:prstGeom prst="rect">
            <a:avLst/>
          </a:prstGeom>
        </p:spPr>
        <p:txBody>
          <a:bodyPr wrap="square">
            <a:spAutoFit/>
          </a:bodyPr>
          <a:lstStyle/>
          <a:p>
            <a:r>
              <a:rPr lang="es-VE" sz="1000" dirty="0" err="1"/>
              <a:t>Kadish</a:t>
            </a:r>
            <a:r>
              <a:rPr lang="es-VE" sz="1000" dirty="0"/>
              <a:t> A, et al. </a:t>
            </a:r>
            <a:r>
              <a:rPr lang="es-VE" sz="1000" dirty="0" err="1"/>
              <a:t>Prophylactic</a:t>
            </a:r>
            <a:r>
              <a:rPr lang="es-VE" sz="1000" dirty="0"/>
              <a:t> </a:t>
            </a:r>
            <a:r>
              <a:rPr lang="es-VE" sz="1000" dirty="0" err="1"/>
              <a:t>Defibrillator</a:t>
            </a:r>
            <a:r>
              <a:rPr lang="es-VE" sz="1000" dirty="0"/>
              <a:t> </a:t>
            </a:r>
            <a:r>
              <a:rPr lang="es-VE" sz="1000" dirty="0" err="1"/>
              <a:t>Implantation</a:t>
            </a:r>
            <a:r>
              <a:rPr lang="es-VE" sz="1000" dirty="0"/>
              <a:t> in </a:t>
            </a:r>
            <a:r>
              <a:rPr lang="es-VE" sz="1000" dirty="0" err="1"/>
              <a:t>Patients</a:t>
            </a:r>
            <a:r>
              <a:rPr lang="es-VE" sz="1000" dirty="0"/>
              <a:t> </a:t>
            </a:r>
            <a:r>
              <a:rPr lang="es-VE" sz="1000" dirty="0" err="1"/>
              <a:t>with</a:t>
            </a:r>
            <a:r>
              <a:rPr lang="es-VE" sz="1000" dirty="0"/>
              <a:t> </a:t>
            </a:r>
            <a:r>
              <a:rPr lang="es-VE" sz="1000" dirty="0" err="1"/>
              <a:t>Nonischemic</a:t>
            </a:r>
            <a:r>
              <a:rPr lang="es-VE" sz="1000" dirty="0"/>
              <a:t> </a:t>
            </a:r>
            <a:r>
              <a:rPr lang="es-VE" sz="1000" dirty="0" err="1"/>
              <a:t>Dilated</a:t>
            </a:r>
            <a:r>
              <a:rPr lang="es-VE" sz="1000" dirty="0"/>
              <a:t> </a:t>
            </a:r>
            <a:r>
              <a:rPr lang="es-VE" sz="1000" dirty="0" err="1"/>
              <a:t>Cardiomyopathy</a:t>
            </a:r>
            <a:r>
              <a:rPr lang="es-VE" sz="1000" dirty="0"/>
              <a:t>. N </a:t>
            </a:r>
            <a:r>
              <a:rPr lang="es-VE" sz="1000" dirty="0" err="1"/>
              <a:t>Engl</a:t>
            </a:r>
            <a:r>
              <a:rPr lang="es-VE" sz="1000" dirty="0"/>
              <a:t> J </a:t>
            </a:r>
            <a:r>
              <a:rPr lang="es-VE" sz="1000" dirty="0" err="1"/>
              <a:t>Med</a:t>
            </a:r>
            <a:r>
              <a:rPr lang="es-VE" sz="1000" dirty="0"/>
              <a:t> 2004; 350:2151-2158.</a:t>
            </a:r>
          </a:p>
        </p:txBody>
      </p:sp>
      <p:sp>
        <p:nvSpPr>
          <p:cNvPr id="29" name="Marcador de texto 1">
            <a:extLst>
              <a:ext uri="{FF2B5EF4-FFF2-40B4-BE49-F238E27FC236}">
                <a16:creationId xmlns="" xmlns:a16="http://schemas.microsoft.com/office/drawing/2014/main" id="{F526F23D-CAE7-4E16-978F-C13F5E52267F}"/>
              </a:ext>
            </a:extLst>
          </p:cNvPr>
          <p:cNvSpPr txBox="1">
            <a:spLocks/>
          </p:cNvSpPr>
          <p:nvPr/>
        </p:nvSpPr>
        <p:spPr>
          <a:xfrm>
            <a:off x="521389" y="1518912"/>
            <a:ext cx="5725032" cy="5341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0" algn="just"/>
            <a:r>
              <a:rPr lang="es-VE" sz="2500" dirty="0" smtClean="0">
                <a:solidFill>
                  <a:schemeClr val="tx1"/>
                </a:solidFill>
                <a:latin typeface="+mj-lt"/>
              </a:rPr>
              <a:t>La ausencia de enfermedad arterial coronaria clínicamente significativa  como causa de la miocardiopatía se confirmó mediante angiografía coronaria o una prueba de imagen de estrés negativa.</a:t>
            </a:r>
            <a:endParaRPr lang="es-VE" sz="2500" dirty="0">
              <a:solidFill>
                <a:schemeClr val="tx1"/>
              </a:solidFill>
              <a:latin typeface="+mj-lt"/>
            </a:endParaRPr>
          </a:p>
        </p:txBody>
      </p:sp>
      <p:sp>
        <p:nvSpPr>
          <p:cNvPr id="34" name="Marcador de texto 1">
            <a:extLst>
              <a:ext uri="{FF2B5EF4-FFF2-40B4-BE49-F238E27FC236}">
                <a16:creationId xmlns="" xmlns:a16="http://schemas.microsoft.com/office/drawing/2014/main" id="{F526F23D-CAE7-4E16-978F-C13F5E52267F}"/>
              </a:ext>
            </a:extLst>
          </p:cNvPr>
          <p:cNvSpPr txBox="1">
            <a:spLocks/>
          </p:cNvSpPr>
          <p:nvPr/>
        </p:nvSpPr>
        <p:spPr>
          <a:xfrm>
            <a:off x="908395" y="757660"/>
            <a:ext cx="5721005" cy="534143"/>
          </a:xfrm>
          <a:prstGeom prst="rect">
            <a:avLst/>
          </a:prstGeom>
        </p:spPr>
        <p:style>
          <a:lnRef idx="2">
            <a:schemeClr val="dk1"/>
          </a:lnRef>
          <a:fillRef idx="1">
            <a:schemeClr val="lt1"/>
          </a:fillRef>
          <a:effectRef idx="0">
            <a:schemeClr val="dk1"/>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0"/>
            <a:r>
              <a:rPr lang="es-VE" sz="2500" dirty="0" err="1" smtClean="0">
                <a:solidFill>
                  <a:srgbClr val="C00000"/>
                </a:solidFill>
                <a:latin typeface="+mj-lt"/>
              </a:rPr>
              <a:t>Miocardiopatia</a:t>
            </a:r>
            <a:r>
              <a:rPr lang="es-VE" sz="2500" dirty="0" smtClean="0">
                <a:solidFill>
                  <a:srgbClr val="C00000"/>
                </a:solidFill>
                <a:latin typeface="+mj-lt"/>
              </a:rPr>
              <a:t> dilatada no isquémica: </a:t>
            </a:r>
            <a:endParaRPr lang="es-VE" sz="2500" dirty="0">
              <a:solidFill>
                <a:srgbClr val="C00000"/>
              </a:solidFill>
              <a:latin typeface="+mj-lt"/>
            </a:endParaRPr>
          </a:p>
        </p:txBody>
      </p:sp>
      <p:pic>
        <p:nvPicPr>
          <p:cNvPr id="35" name="Picture 10" descr="Resultado de imagen para ascardio"/>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149843" y="118753"/>
            <a:ext cx="371546" cy="411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12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878" y="-144021"/>
            <a:ext cx="7406640" cy="562727"/>
          </a:xfrm>
        </p:spPr>
        <p:txBody>
          <a:bodyPr>
            <a:normAutofit/>
          </a:bodyPr>
          <a:lstStyle/>
          <a:p>
            <a:pPr algn="r"/>
            <a:r>
              <a:rPr lang="es-VE" sz="1200" b="0" i="1" dirty="0" smtClean="0">
                <a:ln w="1905"/>
                <a:solidFill>
                  <a:schemeClr val="tx2">
                    <a:lumMod val="50000"/>
                  </a:schemeClr>
                </a:solidFill>
                <a:effectLst>
                  <a:innerShdw blurRad="69850" dist="43180" dir="5400000">
                    <a:srgbClr val="000000">
                      <a:alpha val="65000"/>
                    </a:srgbClr>
                  </a:innerShdw>
                </a:effectLst>
                <a:latin typeface="+mj-lt"/>
              </a:rPr>
              <a:t>DEFINITE TRIAL.</a:t>
            </a:r>
            <a:endParaRPr lang="es-VE" sz="1200" b="0" i="1" dirty="0">
              <a:ln w="1905"/>
              <a:solidFill>
                <a:schemeClr val="tx2">
                  <a:lumMod val="50000"/>
                </a:schemeClr>
              </a:solidFill>
              <a:effectLst>
                <a:innerShdw blurRad="69850" dist="43180" dir="5400000">
                  <a:srgbClr val="000000">
                    <a:alpha val="65000"/>
                  </a:srgbClr>
                </a:innerShdw>
              </a:effectLst>
              <a:latin typeface="+mj-lt"/>
            </a:endParaRPr>
          </a:p>
        </p:txBody>
      </p:sp>
      <p:cxnSp>
        <p:nvCxnSpPr>
          <p:cNvPr id="3" name="2 Conector recto"/>
          <p:cNvCxnSpPr/>
          <p:nvPr/>
        </p:nvCxnSpPr>
        <p:spPr>
          <a:xfrm flipH="1" flipV="1">
            <a:off x="718802" y="481739"/>
            <a:ext cx="8395625" cy="8414"/>
          </a:xfrm>
          <a:prstGeom prst="line">
            <a:avLst/>
          </a:prstGeom>
          <a:ln/>
        </p:spPr>
        <p:style>
          <a:lnRef idx="2">
            <a:schemeClr val="accent1"/>
          </a:lnRef>
          <a:fillRef idx="0">
            <a:schemeClr val="accent1"/>
          </a:fillRef>
          <a:effectRef idx="1">
            <a:schemeClr val="accent1"/>
          </a:effectRef>
          <a:fontRef idx="minor">
            <a:schemeClr val="tx1"/>
          </a:fontRef>
        </p:style>
      </p:cxnSp>
      <p:sp>
        <p:nvSpPr>
          <p:cNvPr id="6" name="5 CuadroTexto"/>
          <p:cNvSpPr txBox="1"/>
          <p:nvPr/>
        </p:nvSpPr>
        <p:spPr>
          <a:xfrm>
            <a:off x="748374" y="-33067"/>
            <a:ext cx="4631147" cy="523220"/>
          </a:xfrm>
          <a:prstGeom prst="rect">
            <a:avLst/>
          </a:prstGeom>
          <a:noFill/>
        </p:spPr>
        <p:txBody>
          <a:bodyPr wrap="square" rtlCol="0">
            <a:spAutoFit/>
          </a:bodyPr>
          <a:lstStyle/>
          <a:p>
            <a:pPr algn="ctr"/>
            <a:r>
              <a:rPr lang="es-VE" sz="2800" b="1" dirty="0" smtClean="0">
                <a:solidFill>
                  <a:schemeClr val="tx2">
                    <a:lumMod val="50000"/>
                  </a:schemeClr>
                </a:solidFill>
                <a:latin typeface="+mj-lt"/>
              </a:rPr>
              <a:t>CRITERIOS DE INCLUSIÓN</a:t>
            </a:r>
            <a:endParaRPr lang="es-VE" sz="2800" b="1" dirty="0">
              <a:solidFill>
                <a:schemeClr val="tx2">
                  <a:lumMod val="50000"/>
                </a:schemeClr>
              </a:solidFill>
              <a:latin typeface="+mj-lt"/>
            </a:endParaRPr>
          </a:p>
        </p:txBody>
      </p:sp>
      <p:sp>
        <p:nvSpPr>
          <p:cNvPr id="14" name="Rectángulo 13"/>
          <p:cNvSpPr/>
          <p:nvPr/>
        </p:nvSpPr>
        <p:spPr>
          <a:xfrm>
            <a:off x="332739" y="4897279"/>
            <a:ext cx="8621256" cy="246221"/>
          </a:xfrm>
          <a:prstGeom prst="rect">
            <a:avLst/>
          </a:prstGeom>
        </p:spPr>
        <p:txBody>
          <a:bodyPr wrap="square">
            <a:spAutoFit/>
          </a:bodyPr>
          <a:lstStyle/>
          <a:p>
            <a:r>
              <a:rPr lang="es-VE" sz="1000" dirty="0" err="1"/>
              <a:t>Kadish</a:t>
            </a:r>
            <a:r>
              <a:rPr lang="es-VE" sz="1000" dirty="0"/>
              <a:t> A, et al. </a:t>
            </a:r>
            <a:r>
              <a:rPr lang="es-VE" sz="1000" dirty="0" err="1"/>
              <a:t>Prophylactic</a:t>
            </a:r>
            <a:r>
              <a:rPr lang="es-VE" sz="1000" dirty="0"/>
              <a:t> </a:t>
            </a:r>
            <a:r>
              <a:rPr lang="es-VE" sz="1000" dirty="0" err="1"/>
              <a:t>Defibrillator</a:t>
            </a:r>
            <a:r>
              <a:rPr lang="es-VE" sz="1000" dirty="0"/>
              <a:t> </a:t>
            </a:r>
            <a:r>
              <a:rPr lang="es-VE" sz="1000" dirty="0" err="1"/>
              <a:t>Implantation</a:t>
            </a:r>
            <a:r>
              <a:rPr lang="es-VE" sz="1000" dirty="0"/>
              <a:t> in </a:t>
            </a:r>
            <a:r>
              <a:rPr lang="es-VE" sz="1000" dirty="0" err="1"/>
              <a:t>Patients</a:t>
            </a:r>
            <a:r>
              <a:rPr lang="es-VE" sz="1000" dirty="0"/>
              <a:t> </a:t>
            </a:r>
            <a:r>
              <a:rPr lang="es-VE" sz="1000" dirty="0" err="1"/>
              <a:t>with</a:t>
            </a:r>
            <a:r>
              <a:rPr lang="es-VE" sz="1000" dirty="0"/>
              <a:t> </a:t>
            </a:r>
            <a:r>
              <a:rPr lang="es-VE" sz="1000" dirty="0" err="1"/>
              <a:t>Nonischemic</a:t>
            </a:r>
            <a:r>
              <a:rPr lang="es-VE" sz="1000" dirty="0"/>
              <a:t> </a:t>
            </a:r>
            <a:r>
              <a:rPr lang="es-VE" sz="1000" dirty="0" err="1"/>
              <a:t>Dilated</a:t>
            </a:r>
            <a:r>
              <a:rPr lang="es-VE" sz="1000" dirty="0"/>
              <a:t> </a:t>
            </a:r>
            <a:r>
              <a:rPr lang="es-VE" sz="1000" dirty="0" err="1"/>
              <a:t>Cardiomyopathy</a:t>
            </a:r>
            <a:r>
              <a:rPr lang="es-VE" sz="1000" dirty="0"/>
              <a:t>. N </a:t>
            </a:r>
            <a:r>
              <a:rPr lang="es-VE" sz="1000" dirty="0" err="1"/>
              <a:t>Engl</a:t>
            </a:r>
            <a:r>
              <a:rPr lang="es-VE" sz="1000" dirty="0"/>
              <a:t> J </a:t>
            </a:r>
            <a:r>
              <a:rPr lang="es-VE" sz="1000" dirty="0" err="1"/>
              <a:t>Med</a:t>
            </a:r>
            <a:r>
              <a:rPr lang="es-VE" sz="1000" dirty="0"/>
              <a:t> 2004; 350:2151-2158.</a:t>
            </a:r>
          </a:p>
        </p:txBody>
      </p:sp>
      <p:sp>
        <p:nvSpPr>
          <p:cNvPr id="26" name="Oval 6">
            <a:extLst>
              <a:ext uri="{FF2B5EF4-FFF2-40B4-BE49-F238E27FC236}">
                <a16:creationId xmlns="" xmlns:a16="http://schemas.microsoft.com/office/drawing/2014/main" id="{443504E1-2841-480E-9B5B-8285AA86AA78}"/>
              </a:ext>
            </a:extLst>
          </p:cNvPr>
          <p:cNvSpPr/>
          <p:nvPr/>
        </p:nvSpPr>
        <p:spPr>
          <a:xfrm>
            <a:off x="1015930" y="1415291"/>
            <a:ext cx="558800" cy="558800"/>
          </a:xfrm>
          <a:prstGeom prst="ellipse">
            <a:avLst/>
          </a:prstGeom>
          <a:solidFill>
            <a:schemeClr val="accent5"/>
          </a:solidFill>
          <a:ln>
            <a:noFill/>
          </a:ln>
          <a:effectLst>
            <a:innerShdw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1</a:t>
            </a:r>
          </a:p>
        </p:txBody>
      </p:sp>
      <p:sp>
        <p:nvSpPr>
          <p:cNvPr id="28" name="Oval 61">
            <a:extLst>
              <a:ext uri="{FF2B5EF4-FFF2-40B4-BE49-F238E27FC236}">
                <a16:creationId xmlns="" xmlns:a16="http://schemas.microsoft.com/office/drawing/2014/main" id="{28425AAC-40BA-4782-8126-DA36F237E4AE}"/>
              </a:ext>
            </a:extLst>
          </p:cNvPr>
          <p:cNvSpPr/>
          <p:nvPr/>
        </p:nvSpPr>
        <p:spPr>
          <a:xfrm>
            <a:off x="1012228" y="2770762"/>
            <a:ext cx="558800" cy="558800"/>
          </a:xfrm>
          <a:prstGeom prst="ellipse">
            <a:avLst/>
          </a:prstGeom>
          <a:solidFill>
            <a:schemeClr val="accent6"/>
          </a:solidFill>
          <a:ln>
            <a:noFill/>
          </a:ln>
          <a:effectLst>
            <a:innerShdw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kern="1200" noProof="1">
                <a:solidFill>
                  <a:prstClr val="white"/>
                </a:solidFill>
                <a:effectLst>
                  <a:outerShdw blurRad="38100" dist="38100" dir="2700000" algn="tl">
                    <a:srgbClr val="000000">
                      <a:alpha val="43137"/>
                    </a:srgbClr>
                  </a:outerShdw>
                </a:effectLst>
                <a:latin typeface="Calibri" panose="020F0502020204030204"/>
              </a:rPr>
              <a:t>2</a:t>
            </a:r>
            <a:endParaRPr kumimoji="0" lang="en-US" sz="2800" b="1" i="0" u="none" strike="noStrike" kern="1200" cap="none" spc="0" normalizeH="0" baseline="0" noProof="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9" name="Marcador de texto 1">
            <a:extLst>
              <a:ext uri="{FF2B5EF4-FFF2-40B4-BE49-F238E27FC236}">
                <a16:creationId xmlns="" xmlns:a16="http://schemas.microsoft.com/office/drawing/2014/main" id="{F526F23D-CAE7-4E16-978F-C13F5E52267F}"/>
              </a:ext>
            </a:extLst>
          </p:cNvPr>
          <p:cNvSpPr txBox="1">
            <a:spLocks/>
          </p:cNvSpPr>
          <p:nvPr/>
        </p:nvSpPr>
        <p:spPr>
          <a:xfrm>
            <a:off x="1571028" y="1345016"/>
            <a:ext cx="5725032" cy="5341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0"/>
            <a:r>
              <a:rPr lang="es-VE" sz="2500" dirty="0" smtClean="0">
                <a:solidFill>
                  <a:schemeClr val="tx1"/>
                </a:solidFill>
                <a:latin typeface="+mj-lt"/>
              </a:rPr>
              <a:t>Taquicardia ventricular no sostenida en </a:t>
            </a:r>
            <a:r>
              <a:rPr lang="es-VE" sz="2500" dirty="0" err="1" smtClean="0">
                <a:solidFill>
                  <a:schemeClr val="tx1"/>
                </a:solidFill>
                <a:latin typeface="+mj-lt"/>
              </a:rPr>
              <a:t>holter</a:t>
            </a:r>
            <a:r>
              <a:rPr lang="es-VE" sz="2500" dirty="0" smtClean="0">
                <a:solidFill>
                  <a:schemeClr val="tx1"/>
                </a:solidFill>
                <a:latin typeface="+mj-lt"/>
              </a:rPr>
              <a:t> o monitoreo por telemetría:</a:t>
            </a:r>
            <a:endParaRPr lang="es-VE" sz="2500" dirty="0">
              <a:solidFill>
                <a:schemeClr val="tx1"/>
              </a:solidFill>
              <a:latin typeface="+mj-lt"/>
            </a:endParaRPr>
          </a:p>
        </p:txBody>
      </p:sp>
      <p:sp>
        <p:nvSpPr>
          <p:cNvPr id="30" name="Marcador de texto 1">
            <a:extLst>
              <a:ext uri="{FF2B5EF4-FFF2-40B4-BE49-F238E27FC236}">
                <a16:creationId xmlns="" xmlns:a16="http://schemas.microsoft.com/office/drawing/2014/main" id="{F526F23D-CAE7-4E16-978F-C13F5E52267F}"/>
              </a:ext>
            </a:extLst>
          </p:cNvPr>
          <p:cNvSpPr txBox="1">
            <a:spLocks/>
          </p:cNvSpPr>
          <p:nvPr/>
        </p:nvSpPr>
        <p:spPr>
          <a:xfrm>
            <a:off x="2026748" y="2116198"/>
            <a:ext cx="6705546" cy="5341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0"/>
            <a:r>
              <a:rPr lang="es-VE" sz="2200" dirty="0" smtClean="0">
                <a:solidFill>
                  <a:schemeClr val="tx1"/>
                </a:solidFill>
                <a:latin typeface="+mj-lt"/>
              </a:rPr>
              <a:t>(3-15 latidos a una frecuencia </a:t>
            </a:r>
            <a:r>
              <a:rPr lang="en-US" sz="2200" dirty="0" smtClean="0">
                <a:solidFill>
                  <a:schemeClr val="tx1"/>
                </a:solidFill>
                <a:latin typeface="+mj-lt"/>
              </a:rPr>
              <a:t>&gt; 120 </a:t>
            </a:r>
            <a:r>
              <a:rPr lang="en-US" sz="2200" dirty="0" err="1" smtClean="0">
                <a:solidFill>
                  <a:schemeClr val="tx1"/>
                </a:solidFill>
                <a:latin typeface="+mj-lt"/>
              </a:rPr>
              <a:t>lpm</a:t>
            </a:r>
            <a:r>
              <a:rPr lang="en-US" sz="2200" dirty="0" smtClean="0">
                <a:solidFill>
                  <a:schemeClr val="tx1"/>
                </a:solidFill>
                <a:latin typeface="+mj-lt"/>
              </a:rPr>
              <a:t>).</a:t>
            </a:r>
            <a:endParaRPr lang="es-VE" sz="2200" dirty="0">
              <a:solidFill>
                <a:schemeClr val="tx1"/>
              </a:solidFill>
              <a:latin typeface="+mj-lt"/>
            </a:endParaRPr>
          </a:p>
        </p:txBody>
      </p:sp>
      <p:sp>
        <p:nvSpPr>
          <p:cNvPr id="31" name="Marcador de texto 1">
            <a:extLst>
              <a:ext uri="{FF2B5EF4-FFF2-40B4-BE49-F238E27FC236}">
                <a16:creationId xmlns="" xmlns:a16="http://schemas.microsoft.com/office/drawing/2014/main" id="{F526F23D-CAE7-4E16-978F-C13F5E52267F}"/>
              </a:ext>
            </a:extLst>
          </p:cNvPr>
          <p:cNvSpPr txBox="1">
            <a:spLocks/>
          </p:cNvSpPr>
          <p:nvPr/>
        </p:nvSpPr>
        <p:spPr>
          <a:xfrm>
            <a:off x="1571028" y="2792716"/>
            <a:ext cx="5725032" cy="5341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0" algn="just"/>
            <a:r>
              <a:rPr lang="es-VE" sz="2500" dirty="0" smtClean="0">
                <a:solidFill>
                  <a:schemeClr val="tx1"/>
                </a:solidFill>
                <a:latin typeface="+mj-lt"/>
              </a:rPr>
              <a:t>Promedio de al menos 10 complejos ventriculares prematuros por hora en un monitoreo por </a:t>
            </a:r>
            <a:r>
              <a:rPr lang="es-VE" sz="2500" dirty="0" err="1" smtClean="0">
                <a:solidFill>
                  <a:schemeClr val="tx1"/>
                </a:solidFill>
                <a:latin typeface="+mj-lt"/>
              </a:rPr>
              <a:t>Holter</a:t>
            </a:r>
            <a:r>
              <a:rPr lang="es-VE" sz="2500" dirty="0" smtClean="0">
                <a:solidFill>
                  <a:schemeClr val="tx1"/>
                </a:solidFill>
                <a:latin typeface="+mj-lt"/>
              </a:rPr>
              <a:t> de 24 horas. </a:t>
            </a:r>
            <a:endParaRPr lang="es-VE" sz="2500" dirty="0">
              <a:solidFill>
                <a:schemeClr val="tx1"/>
              </a:solidFill>
              <a:latin typeface="+mj-lt"/>
            </a:endParaRPr>
          </a:p>
        </p:txBody>
      </p:sp>
      <p:sp>
        <p:nvSpPr>
          <p:cNvPr id="34" name="Marcador de texto 1">
            <a:extLst>
              <a:ext uri="{FF2B5EF4-FFF2-40B4-BE49-F238E27FC236}">
                <a16:creationId xmlns="" xmlns:a16="http://schemas.microsoft.com/office/drawing/2014/main" id="{F526F23D-CAE7-4E16-978F-C13F5E52267F}"/>
              </a:ext>
            </a:extLst>
          </p:cNvPr>
          <p:cNvSpPr txBox="1">
            <a:spLocks/>
          </p:cNvSpPr>
          <p:nvPr/>
        </p:nvSpPr>
        <p:spPr>
          <a:xfrm>
            <a:off x="1012228" y="688153"/>
            <a:ext cx="3718440" cy="534143"/>
          </a:xfrm>
          <a:prstGeom prst="rect">
            <a:avLst/>
          </a:prstGeom>
        </p:spPr>
        <p:style>
          <a:lnRef idx="2">
            <a:schemeClr val="dk1"/>
          </a:lnRef>
          <a:fillRef idx="1">
            <a:schemeClr val="lt1"/>
          </a:fillRef>
          <a:effectRef idx="0">
            <a:schemeClr val="dk1"/>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0"/>
            <a:r>
              <a:rPr lang="es-VE" sz="2500" dirty="0" smtClean="0">
                <a:solidFill>
                  <a:srgbClr val="C00000"/>
                </a:solidFill>
                <a:latin typeface="+mj-lt"/>
              </a:rPr>
              <a:t>Presencia de arritmias</a:t>
            </a:r>
            <a:r>
              <a:rPr lang="es-VE" sz="2500" dirty="0">
                <a:solidFill>
                  <a:srgbClr val="C00000"/>
                </a:solidFill>
                <a:latin typeface="+mj-lt"/>
              </a:rPr>
              <a:t>:</a:t>
            </a:r>
            <a:r>
              <a:rPr lang="es-VE" sz="2500" dirty="0" smtClean="0">
                <a:solidFill>
                  <a:srgbClr val="C00000"/>
                </a:solidFill>
                <a:latin typeface="+mj-lt"/>
              </a:rPr>
              <a:t> </a:t>
            </a:r>
            <a:endParaRPr lang="es-VE" sz="2500" dirty="0">
              <a:solidFill>
                <a:srgbClr val="C00000"/>
              </a:solidFill>
              <a:latin typeface="+mj-lt"/>
            </a:endParaRPr>
          </a:p>
        </p:txBody>
      </p:sp>
      <p:pic>
        <p:nvPicPr>
          <p:cNvPr id="35" name="Picture 10" descr="Resultado de imagen para ascardio"/>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149843" y="118753"/>
            <a:ext cx="371546" cy="411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877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878" y="-144021"/>
            <a:ext cx="7406640" cy="562727"/>
          </a:xfrm>
        </p:spPr>
        <p:txBody>
          <a:bodyPr>
            <a:normAutofit/>
          </a:bodyPr>
          <a:lstStyle/>
          <a:p>
            <a:pPr algn="r"/>
            <a:r>
              <a:rPr lang="es-VE" sz="1200" b="0" i="1" dirty="0" smtClean="0">
                <a:ln w="1905"/>
                <a:solidFill>
                  <a:schemeClr val="tx2">
                    <a:lumMod val="50000"/>
                  </a:schemeClr>
                </a:solidFill>
                <a:effectLst>
                  <a:innerShdw blurRad="69850" dist="43180" dir="5400000">
                    <a:srgbClr val="000000">
                      <a:alpha val="65000"/>
                    </a:srgbClr>
                  </a:innerShdw>
                </a:effectLst>
                <a:latin typeface="+mj-lt"/>
              </a:rPr>
              <a:t>DEFINITE TRIAL.</a:t>
            </a:r>
            <a:endParaRPr lang="es-VE" sz="1200" b="0" i="1" dirty="0">
              <a:ln w="1905"/>
              <a:solidFill>
                <a:schemeClr val="tx2">
                  <a:lumMod val="50000"/>
                </a:schemeClr>
              </a:solidFill>
              <a:effectLst>
                <a:innerShdw blurRad="69850" dist="43180" dir="5400000">
                  <a:srgbClr val="000000">
                    <a:alpha val="65000"/>
                  </a:srgbClr>
                </a:innerShdw>
              </a:effectLst>
              <a:latin typeface="+mj-lt"/>
            </a:endParaRPr>
          </a:p>
        </p:txBody>
      </p:sp>
      <p:cxnSp>
        <p:nvCxnSpPr>
          <p:cNvPr id="3" name="2 Conector recto"/>
          <p:cNvCxnSpPr/>
          <p:nvPr/>
        </p:nvCxnSpPr>
        <p:spPr>
          <a:xfrm flipH="1" flipV="1">
            <a:off x="718802" y="481739"/>
            <a:ext cx="8395625" cy="8414"/>
          </a:xfrm>
          <a:prstGeom prst="line">
            <a:avLst/>
          </a:prstGeom>
          <a:ln/>
        </p:spPr>
        <p:style>
          <a:lnRef idx="2">
            <a:schemeClr val="accent1"/>
          </a:lnRef>
          <a:fillRef idx="0">
            <a:schemeClr val="accent1"/>
          </a:fillRef>
          <a:effectRef idx="1">
            <a:schemeClr val="accent1"/>
          </a:effectRef>
          <a:fontRef idx="minor">
            <a:schemeClr val="tx1"/>
          </a:fontRef>
        </p:style>
      </p:cxnSp>
      <p:sp>
        <p:nvSpPr>
          <p:cNvPr id="6" name="5 CuadroTexto"/>
          <p:cNvSpPr txBox="1"/>
          <p:nvPr/>
        </p:nvSpPr>
        <p:spPr>
          <a:xfrm>
            <a:off x="748374" y="-33067"/>
            <a:ext cx="4631147" cy="523220"/>
          </a:xfrm>
          <a:prstGeom prst="rect">
            <a:avLst/>
          </a:prstGeom>
          <a:noFill/>
        </p:spPr>
        <p:txBody>
          <a:bodyPr wrap="square" rtlCol="0">
            <a:spAutoFit/>
          </a:bodyPr>
          <a:lstStyle/>
          <a:p>
            <a:pPr algn="ctr"/>
            <a:r>
              <a:rPr lang="es-VE" sz="2800" b="1" dirty="0" smtClean="0">
                <a:solidFill>
                  <a:schemeClr val="tx2">
                    <a:lumMod val="50000"/>
                  </a:schemeClr>
                </a:solidFill>
                <a:latin typeface="+mj-lt"/>
              </a:rPr>
              <a:t>CRITERIOS DE EXCLUSIÓN</a:t>
            </a:r>
            <a:endParaRPr lang="es-VE" sz="2800" b="1" dirty="0">
              <a:solidFill>
                <a:schemeClr val="tx2">
                  <a:lumMod val="50000"/>
                </a:schemeClr>
              </a:solidFill>
              <a:latin typeface="+mj-lt"/>
            </a:endParaRPr>
          </a:p>
        </p:txBody>
      </p:sp>
      <p:sp>
        <p:nvSpPr>
          <p:cNvPr id="14" name="Rectángulo 13"/>
          <p:cNvSpPr/>
          <p:nvPr/>
        </p:nvSpPr>
        <p:spPr>
          <a:xfrm>
            <a:off x="332739" y="4897279"/>
            <a:ext cx="8621256" cy="246221"/>
          </a:xfrm>
          <a:prstGeom prst="rect">
            <a:avLst/>
          </a:prstGeom>
        </p:spPr>
        <p:txBody>
          <a:bodyPr wrap="square">
            <a:spAutoFit/>
          </a:bodyPr>
          <a:lstStyle/>
          <a:p>
            <a:r>
              <a:rPr lang="es-VE" sz="1000" dirty="0" err="1"/>
              <a:t>Kadish</a:t>
            </a:r>
            <a:r>
              <a:rPr lang="es-VE" sz="1000" dirty="0"/>
              <a:t> A, et al. </a:t>
            </a:r>
            <a:r>
              <a:rPr lang="es-VE" sz="1000" dirty="0" err="1"/>
              <a:t>Prophylactic</a:t>
            </a:r>
            <a:r>
              <a:rPr lang="es-VE" sz="1000" dirty="0"/>
              <a:t> </a:t>
            </a:r>
            <a:r>
              <a:rPr lang="es-VE" sz="1000" dirty="0" err="1"/>
              <a:t>Defibrillator</a:t>
            </a:r>
            <a:r>
              <a:rPr lang="es-VE" sz="1000" dirty="0"/>
              <a:t> </a:t>
            </a:r>
            <a:r>
              <a:rPr lang="es-VE" sz="1000" dirty="0" err="1"/>
              <a:t>Implantation</a:t>
            </a:r>
            <a:r>
              <a:rPr lang="es-VE" sz="1000" dirty="0"/>
              <a:t> in </a:t>
            </a:r>
            <a:r>
              <a:rPr lang="es-VE" sz="1000" dirty="0" err="1"/>
              <a:t>Patients</a:t>
            </a:r>
            <a:r>
              <a:rPr lang="es-VE" sz="1000" dirty="0"/>
              <a:t> </a:t>
            </a:r>
            <a:r>
              <a:rPr lang="es-VE" sz="1000" dirty="0" err="1"/>
              <a:t>with</a:t>
            </a:r>
            <a:r>
              <a:rPr lang="es-VE" sz="1000" dirty="0"/>
              <a:t> </a:t>
            </a:r>
            <a:r>
              <a:rPr lang="es-VE" sz="1000" dirty="0" err="1"/>
              <a:t>Nonischemic</a:t>
            </a:r>
            <a:r>
              <a:rPr lang="es-VE" sz="1000" dirty="0"/>
              <a:t> </a:t>
            </a:r>
            <a:r>
              <a:rPr lang="es-VE" sz="1000" dirty="0" err="1"/>
              <a:t>Dilated</a:t>
            </a:r>
            <a:r>
              <a:rPr lang="es-VE" sz="1000" dirty="0"/>
              <a:t> </a:t>
            </a:r>
            <a:r>
              <a:rPr lang="es-VE" sz="1000" dirty="0" err="1"/>
              <a:t>Cardiomyopathy</a:t>
            </a:r>
            <a:r>
              <a:rPr lang="es-VE" sz="1000" dirty="0"/>
              <a:t>. N </a:t>
            </a:r>
            <a:r>
              <a:rPr lang="es-VE" sz="1000" dirty="0" err="1"/>
              <a:t>Engl</a:t>
            </a:r>
            <a:r>
              <a:rPr lang="es-VE" sz="1000" dirty="0"/>
              <a:t> J </a:t>
            </a:r>
            <a:r>
              <a:rPr lang="es-VE" sz="1000" dirty="0" err="1"/>
              <a:t>Med</a:t>
            </a:r>
            <a:r>
              <a:rPr lang="es-VE" sz="1000" dirty="0"/>
              <a:t> 2004; 350:2151-2158.</a:t>
            </a:r>
          </a:p>
        </p:txBody>
      </p:sp>
      <p:sp>
        <p:nvSpPr>
          <p:cNvPr id="26" name="Oval 6">
            <a:extLst>
              <a:ext uri="{FF2B5EF4-FFF2-40B4-BE49-F238E27FC236}">
                <a16:creationId xmlns="" xmlns:a16="http://schemas.microsoft.com/office/drawing/2014/main" id="{443504E1-2841-480E-9B5B-8285AA86AA78}"/>
              </a:ext>
            </a:extLst>
          </p:cNvPr>
          <p:cNvSpPr/>
          <p:nvPr/>
        </p:nvSpPr>
        <p:spPr>
          <a:xfrm>
            <a:off x="1015930" y="637350"/>
            <a:ext cx="558800" cy="558800"/>
          </a:xfrm>
          <a:prstGeom prst="ellipse">
            <a:avLst/>
          </a:prstGeom>
          <a:solidFill>
            <a:schemeClr val="accent5"/>
          </a:solidFill>
          <a:ln>
            <a:noFill/>
          </a:ln>
          <a:effectLst>
            <a:innerShdw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1</a:t>
            </a:r>
          </a:p>
        </p:txBody>
      </p:sp>
      <p:sp>
        <p:nvSpPr>
          <p:cNvPr id="27" name="Oval 60">
            <a:extLst>
              <a:ext uri="{FF2B5EF4-FFF2-40B4-BE49-F238E27FC236}">
                <a16:creationId xmlns="" xmlns:a16="http://schemas.microsoft.com/office/drawing/2014/main" id="{F6F83667-428A-42D5-AE1A-F0FF08449630}"/>
              </a:ext>
            </a:extLst>
          </p:cNvPr>
          <p:cNvSpPr/>
          <p:nvPr/>
        </p:nvSpPr>
        <p:spPr>
          <a:xfrm>
            <a:off x="1015930" y="1451317"/>
            <a:ext cx="558800" cy="558800"/>
          </a:xfrm>
          <a:prstGeom prst="ellipse">
            <a:avLst/>
          </a:prstGeom>
          <a:solidFill>
            <a:schemeClr val="accent4"/>
          </a:solidFill>
          <a:ln>
            <a:noFill/>
          </a:ln>
          <a:effectLst>
            <a:innerShdw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2</a:t>
            </a:r>
          </a:p>
        </p:txBody>
      </p:sp>
      <p:sp>
        <p:nvSpPr>
          <p:cNvPr id="28" name="Oval 61">
            <a:extLst>
              <a:ext uri="{FF2B5EF4-FFF2-40B4-BE49-F238E27FC236}">
                <a16:creationId xmlns="" xmlns:a16="http://schemas.microsoft.com/office/drawing/2014/main" id="{28425AAC-40BA-4782-8126-DA36F237E4AE}"/>
              </a:ext>
            </a:extLst>
          </p:cNvPr>
          <p:cNvSpPr/>
          <p:nvPr/>
        </p:nvSpPr>
        <p:spPr>
          <a:xfrm>
            <a:off x="1015930" y="2265284"/>
            <a:ext cx="558800" cy="558800"/>
          </a:xfrm>
          <a:prstGeom prst="ellipse">
            <a:avLst/>
          </a:prstGeom>
          <a:solidFill>
            <a:schemeClr val="accent6"/>
          </a:solidFill>
          <a:ln>
            <a:noFill/>
          </a:ln>
          <a:effectLst>
            <a:innerShdw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3</a:t>
            </a:r>
          </a:p>
        </p:txBody>
      </p:sp>
      <p:sp>
        <p:nvSpPr>
          <p:cNvPr id="29" name="Marcador de texto 1">
            <a:extLst>
              <a:ext uri="{FF2B5EF4-FFF2-40B4-BE49-F238E27FC236}">
                <a16:creationId xmlns="" xmlns:a16="http://schemas.microsoft.com/office/drawing/2014/main" id="{F526F23D-CAE7-4E16-978F-C13F5E52267F}"/>
              </a:ext>
            </a:extLst>
          </p:cNvPr>
          <p:cNvSpPr txBox="1">
            <a:spLocks/>
          </p:cNvSpPr>
          <p:nvPr/>
        </p:nvSpPr>
        <p:spPr>
          <a:xfrm>
            <a:off x="1574730" y="662007"/>
            <a:ext cx="5725032" cy="5341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0"/>
            <a:r>
              <a:rPr lang="es-VE" sz="2300" dirty="0" smtClean="0">
                <a:solidFill>
                  <a:schemeClr val="tx1"/>
                </a:solidFill>
                <a:latin typeface="+mj-lt"/>
              </a:rPr>
              <a:t>Clase funcional NYHA IV. </a:t>
            </a:r>
            <a:endParaRPr lang="es-VE" sz="2300" dirty="0">
              <a:solidFill>
                <a:schemeClr val="tx1"/>
              </a:solidFill>
              <a:latin typeface="+mj-lt"/>
            </a:endParaRPr>
          </a:p>
        </p:txBody>
      </p:sp>
      <p:sp>
        <p:nvSpPr>
          <p:cNvPr id="30" name="Marcador de texto 1">
            <a:extLst>
              <a:ext uri="{FF2B5EF4-FFF2-40B4-BE49-F238E27FC236}">
                <a16:creationId xmlns="" xmlns:a16="http://schemas.microsoft.com/office/drawing/2014/main" id="{F526F23D-CAE7-4E16-978F-C13F5E52267F}"/>
              </a:ext>
            </a:extLst>
          </p:cNvPr>
          <p:cNvSpPr txBox="1">
            <a:spLocks/>
          </p:cNvSpPr>
          <p:nvPr/>
        </p:nvSpPr>
        <p:spPr>
          <a:xfrm>
            <a:off x="1574730" y="1472425"/>
            <a:ext cx="6705546" cy="5341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0"/>
            <a:r>
              <a:rPr lang="es-VE" sz="2300" dirty="0" smtClean="0">
                <a:solidFill>
                  <a:schemeClr val="tx1"/>
                </a:solidFill>
                <a:latin typeface="+mj-lt"/>
              </a:rPr>
              <a:t>Pacientes no candidatos al implante de DAI. </a:t>
            </a:r>
            <a:endParaRPr lang="es-VE" sz="2300" dirty="0">
              <a:solidFill>
                <a:schemeClr val="tx1"/>
              </a:solidFill>
              <a:latin typeface="+mj-lt"/>
            </a:endParaRPr>
          </a:p>
        </p:txBody>
      </p:sp>
      <p:sp>
        <p:nvSpPr>
          <p:cNvPr id="31" name="Marcador de texto 1">
            <a:extLst>
              <a:ext uri="{FF2B5EF4-FFF2-40B4-BE49-F238E27FC236}">
                <a16:creationId xmlns="" xmlns:a16="http://schemas.microsoft.com/office/drawing/2014/main" id="{F526F23D-CAE7-4E16-978F-C13F5E52267F}"/>
              </a:ext>
            </a:extLst>
          </p:cNvPr>
          <p:cNvSpPr txBox="1">
            <a:spLocks/>
          </p:cNvSpPr>
          <p:nvPr/>
        </p:nvSpPr>
        <p:spPr>
          <a:xfrm>
            <a:off x="1574729" y="2265284"/>
            <a:ext cx="7081395" cy="5341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0"/>
            <a:r>
              <a:rPr lang="es-VE" sz="2300" dirty="0" smtClean="0">
                <a:solidFill>
                  <a:schemeClr val="tx1"/>
                </a:solidFill>
                <a:latin typeface="+mj-lt"/>
              </a:rPr>
              <a:t>Estudio electrofisiológico en los últimos 3 meses.</a:t>
            </a:r>
            <a:endParaRPr lang="es-VE" sz="2300" dirty="0">
              <a:solidFill>
                <a:schemeClr val="tx1"/>
              </a:solidFill>
              <a:latin typeface="+mj-lt"/>
            </a:endParaRPr>
          </a:p>
        </p:txBody>
      </p:sp>
      <p:sp>
        <p:nvSpPr>
          <p:cNvPr id="32" name="Oval 61">
            <a:extLst>
              <a:ext uri="{FF2B5EF4-FFF2-40B4-BE49-F238E27FC236}">
                <a16:creationId xmlns="" xmlns:a16="http://schemas.microsoft.com/office/drawing/2014/main" id="{28425AAC-40BA-4782-8126-DA36F237E4AE}"/>
              </a:ext>
            </a:extLst>
          </p:cNvPr>
          <p:cNvSpPr/>
          <p:nvPr/>
        </p:nvSpPr>
        <p:spPr>
          <a:xfrm>
            <a:off x="1020292" y="3073681"/>
            <a:ext cx="550736" cy="558800"/>
          </a:xfrm>
          <a:prstGeom prst="ellipse">
            <a:avLst/>
          </a:prstGeom>
          <a:solidFill>
            <a:schemeClr val="tx2">
              <a:lumMod val="75000"/>
            </a:schemeClr>
          </a:solidFill>
          <a:ln>
            <a:noFill/>
          </a:ln>
          <a:effectLst>
            <a:innerShdw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kern="1200" noProof="1">
                <a:solidFill>
                  <a:prstClr val="white"/>
                </a:solidFill>
                <a:effectLst>
                  <a:outerShdw blurRad="38100" dist="38100" dir="2700000" algn="tl">
                    <a:srgbClr val="000000">
                      <a:alpha val="43137"/>
                    </a:srgbClr>
                  </a:outerShdw>
                </a:effectLst>
                <a:latin typeface="Calibri" panose="020F0502020204030204"/>
              </a:rPr>
              <a:t>4</a:t>
            </a:r>
            <a:endParaRPr kumimoji="0" lang="en-US" sz="2800" b="1" i="0" u="none" strike="noStrike" kern="1200" cap="none" spc="0" normalizeH="0" baseline="0" noProof="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33" name="Marcador de texto 1">
            <a:extLst>
              <a:ext uri="{FF2B5EF4-FFF2-40B4-BE49-F238E27FC236}">
                <a16:creationId xmlns="" xmlns:a16="http://schemas.microsoft.com/office/drawing/2014/main" id="{F526F23D-CAE7-4E16-978F-C13F5E52267F}"/>
              </a:ext>
            </a:extLst>
          </p:cNvPr>
          <p:cNvSpPr txBox="1">
            <a:spLocks/>
          </p:cNvSpPr>
          <p:nvPr/>
        </p:nvSpPr>
        <p:spPr>
          <a:xfrm>
            <a:off x="1571028" y="3096452"/>
            <a:ext cx="6705546" cy="5341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0"/>
            <a:r>
              <a:rPr lang="es-VE" sz="2300" dirty="0" smtClean="0">
                <a:solidFill>
                  <a:schemeClr val="tx1"/>
                </a:solidFill>
                <a:latin typeface="+mj-lt"/>
              </a:rPr>
              <a:t>Portadores de Marcapasos definitivo. </a:t>
            </a:r>
            <a:endParaRPr lang="es-VE" sz="2300" dirty="0">
              <a:solidFill>
                <a:schemeClr val="tx1"/>
              </a:solidFill>
              <a:latin typeface="+mj-lt"/>
            </a:endParaRPr>
          </a:p>
        </p:txBody>
      </p:sp>
      <p:sp>
        <p:nvSpPr>
          <p:cNvPr id="15" name="Oval 61">
            <a:extLst>
              <a:ext uri="{FF2B5EF4-FFF2-40B4-BE49-F238E27FC236}">
                <a16:creationId xmlns="" xmlns:a16="http://schemas.microsoft.com/office/drawing/2014/main" id="{28425AAC-40BA-4782-8126-DA36F237E4AE}"/>
              </a:ext>
            </a:extLst>
          </p:cNvPr>
          <p:cNvSpPr/>
          <p:nvPr/>
        </p:nvSpPr>
        <p:spPr>
          <a:xfrm>
            <a:off x="1020292" y="3857421"/>
            <a:ext cx="550736" cy="558800"/>
          </a:xfrm>
          <a:prstGeom prst="ellipse">
            <a:avLst/>
          </a:prstGeom>
          <a:solidFill>
            <a:schemeClr val="accent1">
              <a:lumMod val="60000"/>
              <a:lumOff val="40000"/>
            </a:schemeClr>
          </a:solidFill>
          <a:ln>
            <a:noFill/>
          </a:ln>
          <a:effectLst>
            <a:innerShdw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kern="1200" noProof="1">
                <a:solidFill>
                  <a:prstClr val="white"/>
                </a:solidFill>
                <a:effectLst>
                  <a:outerShdw blurRad="38100" dist="38100" dir="2700000" algn="tl">
                    <a:srgbClr val="000000">
                      <a:alpha val="43137"/>
                    </a:srgbClr>
                  </a:outerShdw>
                </a:effectLst>
                <a:latin typeface="Calibri" panose="020F0502020204030204"/>
              </a:rPr>
              <a:t>5</a:t>
            </a:r>
            <a:endParaRPr kumimoji="0" lang="en-US" sz="2800" b="1" i="0" u="none" strike="noStrike" kern="1200" cap="none" spc="0" normalizeH="0" baseline="0" noProof="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6" name="Marcador de texto 1">
            <a:extLst>
              <a:ext uri="{FF2B5EF4-FFF2-40B4-BE49-F238E27FC236}">
                <a16:creationId xmlns="" xmlns:a16="http://schemas.microsoft.com/office/drawing/2014/main" id="{F526F23D-CAE7-4E16-978F-C13F5E52267F}"/>
              </a:ext>
            </a:extLst>
          </p:cNvPr>
          <p:cNvSpPr txBox="1">
            <a:spLocks/>
          </p:cNvSpPr>
          <p:nvPr/>
        </p:nvSpPr>
        <p:spPr>
          <a:xfrm>
            <a:off x="1563841" y="3660548"/>
            <a:ext cx="6705546" cy="5341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0"/>
            <a:r>
              <a:rPr lang="es-VE" sz="2300" dirty="0" smtClean="0">
                <a:solidFill>
                  <a:schemeClr val="tx1"/>
                </a:solidFill>
                <a:latin typeface="+mj-lt"/>
              </a:rPr>
              <a:t>Trasplante cardíaco inminente, miocardiopatías familiares asociadas a MSC, miocarditis aguda, cardiopatías congénitas. </a:t>
            </a:r>
            <a:endParaRPr lang="es-VE" sz="2300" dirty="0">
              <a:solidFill>
                <a:schemeClr val="tx1"/>
              </a:solidFill>
              <a:latin typeface="+mj-lt"/>
            </a:endParaRPr>
          </a:p>
        </p:txBody>
      </p:sp>
      <p:pic>
        <p:nvPicPr>
          <p:cNvPr id="17" name="Picture 10" descr="Resultado de imagen para ascardio"/>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149843" y="118753"/>
            <a:ext cx="371546" cy="411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52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878" y="-144021"/>
            <a:ext cx="7406640" cy="562727"/>
          </a:xfrm>
        </p:spPr>
        <p:txBody>
          <a:bodyPr>
            <a:normAutofit/>
          </a:bodyPr>
          <a:lstStyle/>
          <a:p>
            <a:pPr algn="r"/>
            <a:r>
              <a:rPr lang="es-VE" sz="1200" b="0" i="1" dirty="0" smtClean="0">
                <a:ln w="1905"/>
                <a:solidFill>
                  <a:schemeClr val="tx2">
                    <a:lumMod val="50000"/>
                  </a:schemeClr>
                </a:solidFill>
                <a:effectLst>
                  <a:innerShdw blurRad="69850" dist="43180" dir="5400000">
                    <a:srgbClr val="000000">
                      <a:alpha val="65000"/>
                    </a:srgbClr>
                  </a:innerShdw>
                </a:effectLst>
                <a:latin typeface="+mj-lt"/>
              </a:rPr>
              <a:t>DEFINITE TRIAL.</a:t>
            </a:r>
            <a:endParaRPr lang="es-VE" sz="1200" b="0" i="1" dirty="0">
              <a:ln w="1905"/>
              <a:solidFill>
                <a:schemeClr val="tx2">
                  <a:lumMod val="50000"/>
                </a:schemeClr>
              </a:solidFill>
              <a:effectLst>
                <a:innerShdw blurRad="69850" dist="43180" dir="5400000">
                  <a:srgbClr val="000000">
                    <a:alpha val="65000"/>
                  </a:srgbClr>
                </a:innerShdw>
              </a:effectLst>
              <a:latin typeface="+mj-lt"/>
            </a:endParaRPr>
          </a:p>
        </p:txBody>
      </p:sp>
      <p:cxnSp>
        <p:nvCxnSpPr>
          <p:cNvPr id="3" name="2 Conector recto"/>
          <p:cNvCxnSpPr/>
          <p:nvPr/>
        </p:nvCxnSpPr>
        <p:spPr>
          <a:xfrm flipH="1" flipV="1">
            <a:off x="718802" y="481739"/>
            <a:ext cx="8395625" cy="8414"/>
          </a:xfrm>
          <a:prstGeom prst="line">
            <a:avLst/>
          </a:prstGeom>
          <a:ln/>
        </p:spPr>
        <p:style>
          <a:lnRef idx="2">
            <a:schemeClr val="accent1"/>
          </a:lnRef>
          <a:fillRef idx="0">
            <a:schemeClr val="accent1"/>
          </a:fillRef>
          <a:effectRef idx="1">
            <a:schemeClr val="accent1"/>
          </a:effectRef>
          <a:fontRef idx="minor">
            <a:schemeClr val="tx1"/>
          </a:fontRef>
        </p:style>
      </p:cxnSp>
      <p:sp>
        <p:nvSpPr>
          <p:cNvPr id="6" name="5 CuadroTexto"/>
          <p:cNvSpPr txBox="1"/>
          <p:nvPr/>
        </p:nvSpPr>
        <p:spPr>
          <a:xfrm>
            <a:off x="-193901" y="-33067"/>
            <a:ext cx="4631147" cy="523220"/>
          </a:xfrm>
          <a:prstGeom prst="rect">
            <a:avLst/>
          </a:prstGeom>
          <a:noFill/>
        </p:spPr>
        <p:txBody>
          <a:bodyPr wrap="square" rtlCol="0">
            <a:spAutoFit/>
          </a:bodyPr>
          <a:lstStyle/>
          <a:p>
            <a:pPr algn="ctr"/>
            <a:r>
              <a:rPr lang="es-VE" sz="2800" b="1" dirty="0" smtClean="0">
                <a:solidFill>
                  <a:schemeClr val="tx2">
                    <a:lumMod val="50000"/>
                  </a:schemeClr>
                </a:solidFill>
                <a:latin typeface="+mj-lt"/>
              </a:rPr>
              <a:t>PUNTOS FINALES</a:t>
            </a:r>
            <a:endParaRPr lang="es-VE" sz="2800" b="1" dirty="0">
              <a:solidFill>
                <a:schemeClr val="tx2">
                  <a:lumMod val="50000"/>
                </a:schemeClr>
              </a:solidFill>
              <a:latin typeface="+mj-lt"/>
            </a:endParaRPr>
          </a:p>
        </p:txBody>
      </p:sp>
      <p:sp>
        <p:nvSpPr>
          <p:cNvPr id="14" name="Rectángulo 13"/>
          <p:cNvSpPr/>
          <p:nvPr/>
        </p:nvSpPr>
        <p:spPr>
          <a:xfrm>
            <a:off x="332739" y="4897279"/>
            <a:ext cx="8621256" cy="246221"/>
          </a:xfrm>
          <a:prstGeom prst="rect">
            <a:avLst/>
          </a:prstGeom>
        </p:spPr>
        <p:txBody>
          <a:bodyPr wrap="square">
            <a:spAutoFit/>
          </a:bodyPr>
          <a:lstStyle/>
          <a:p>
            <a:r>
              <a:rPr lang="es-VE" sz="1000" dirty="0" err="1"/>
              <a:t>Kadish</a:t>
            </a:r>
            <a:r>
              <a:rPr lang="es-VE" sz="1000" dirty="0"/>
              <a:t> A, et al. </a:t>
            </a:r>
            <a:r>
              <a:rPr lang="es-VE" sz="1000" dirty="0" err="1"/>
              <a:t>Prophylactic</a:t>
            </a:r>
            <a:r>
              <a:rPr lang="es-VE" sz="1000" dirty="0"/>
              <a:t> </a:t>
            </a:r>
            <a:r>
              <a:rPr lang="es-VE" sz="1000" dirty="0" err="1"/>
              <a:t>Defibrillator</a:t>
            </a:r>
            <a:r>
              <a:rPr lang="es-VE" sz="1000" dirty="0"/>
              <a:t> </a:t>
            </a:r>
            <a:r>
              <a:rPr lang="es-VE" sz="1000" dirty="0" err="1"/>
              <a:t>Implantation</a:t>
            </a:r>
            <a:r>
              <a:rPr lang="es-VE" sz="1000" dirty="0"/>
              <a:t> in </a:t>
            </a:r>
            <a:r>
              <a:rPr lang="es-VE" sz="1000" dirty="0" err="1"/>
              <a:t>Patients</a:t>
            </a:r>
            <a:r>
              <a:rPr lang="es-VE" sz="1000" dirty="0"/>
              <a:t> </a:t>
            </a:r>
            <a:r>
              <a:rPr lang="es-VE" sz="1000" dirty="0" err="1"/>
              <a:t>with</a:t>
            </a:r>
            <a:r>
              <a:rPr lang="es-VE" sz="1000" dirty="0"/>
              <a:t> </a:t>
            </a:r>
            <a:r>
              <a:rPr lang="es-VE" sz="1000" dirty="0" err="1"/>
              <a:t>Nonischemic</a:t>
            </a:r>
            <a:r>
              <a:rPr lang="es-VE" sz="1000" dirty="0"/>
              <a:t> </a:t>
            </a:r>
            <a:r>
              <a:rPr lang="es-VE" sz="1000" dirty="0" err="1"/>
              <a:t>Dilated</a:t>
            </a:r>
            <a:r>
              <a:rPr lang="es-VE" sz="1000" dirty="0"/>
              <a:t> </a:t>
            </a:r>
            <a:r>
              <a:rPr lang="es-VE" sz="1000" dirty="0" err="1"/>
              <a:t>Cardiomyopathy</a:t>
            </a:r>
            <a:r>
              <a:rPr lang="es-VE" sz="1000" dirty="0"/>
              <a:t>. N </a:t>
            </a:r>
            <a:r>
              <a:rPr lang="es-VE" sz="1000" dirty="0" err="1"/>
              <a:t>Engl</a:t>
            </a:r>
            <a:r>
              <a:rPr lang="es-VE" sz="1000" dirty="0"/>
              <a:t> J </a:t>
            </a:r>
            <a:r>
              <a:rPr lang="es-VE" sz="1000" dirty="0" err="1"/>
              <a:t>Med</a:t>
            </a:r>
            <a:r>
              <a:rPr lang="es-VE" sz="1000" dirty="0"/>
              <a:t> 2004; 350:2151-2158.</a:t>
            </a:r>
          </a:p>
        </p:txBody>
      </p:sp>
      <p:pic>
        <p:nvPicPr>
          <p:cNvPr id="17" name="Picture 10" descr="Resultado de imagen para ascardio"/>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149843" y="118753"/>
            <a:ext cx="371546" cy="411798"/>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5"/>
          <a:stretch>
            <a:fillRect/>
          </a:stretch>
        </p:blipFill>
        <p:spPr>
          <a:xfrm>
            <a:off x="0" y="2486405"/>
            <a:ext cx="701807" cy="883309"/>
          </a:xfrm>
          <a:prstGeom prst="rect">
            <a:avLst/>
          </a:prstGeom>
        </p:spPr>
      </p:pic>
      <p:sp>
        <p:nvSpPr>
          <p:cNvPr id="18" name="Marcador de texto 1">
            <a:extLst>
              <a:ext uri="{FF2B5EF4-FFF2-40B4-BE49-F238E27FC236}">
                <a16:creationId xmlns="" xmlns:a16="http://schemas.microsoft.com/office/drawing/2014/main" id="{F526F23D-CAE7-4E16-978F-C13F5E52267F}"/>
              </a:ext>
            </a:extLst>
          </p:cNvPr>
          <p:cNvSpPr txBox="1">
            <a:spLocks/>
          </p:cNvSpPr>
          <p:nvPr/>
        </p:nvSpPr>
        <p:spPr>
          <a:xfrm>
            <a:off x="718802" y="768693"/>
            <a:ext cx="3364811" cy="478386"/>
          </a:xfrm>
          <a:prstGeom prst="rect">
            <a:avLst/>
          </a:prstGeom>
        </p:spPr>
        <p:style>
          <a:lnRef idx="2">
            <a:schemeClr val="dk1"/>
          </a:lnRef>
          <a:fillRef idx="1">
            <a:schemeClr val="lt1"/>
          </a:fillRef>
          <a:effectRef idx="0">
            <a:schemeClr val="dk1"/>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0"/>
            <a:r>
              <a:rPr lang="es-VE" sz="2500" dirty="0" smtClean="0">
                <a:solidFill>
                  <a:schemeClr val="tx1"/>
                </a:solidFill>
                <a:latin typeface="+mj-lt"/>
              </a:rPr>
              <a:t>Punto final primario:</a:t>
            </a:r>
            <a:endParaRPr lang="es-VE" sz="2500" dirty="0">
              <a:solidFill>
                <a:schemeClr val="tx1"/>
              </a:solidFill>
              <a:latin typeface="+mj-lt"/>
            </a:endParaRPr>
          </a:p>
        </p:txBody>
      </p:sp>
      <p:sp>
        <p:nvSpPr>
          <p:cNvPr id="19" name="Marcador de texto 1">
            <a:extLst>
              <a:ext uri="{FF2B5EF4-FFF2-40B4-BE49-F238E27FC236}">
                <a16:creationId xmlns="" xmlns:a16="http://schemas.microsoft.com/office/drawing/2014/main" id="{F526F23D-CAE7-4E16-978F-C13F5E52267F}"/>
              </a:ext>
            </a:extLst>
          </p:cNvPr>
          <p:cNvSpPr txBox="1">
            <a:spLocks/>
          </p:cNvSpPr>
          <p:nvPr/>
        </p:nvSpPr>
        <p:spPr>
          <a:xfrm>
            <a:off x="718802" y="2688866"/>
            <a:ext cx="3534017" cy="478386"/>
          </a:xfrm>
          <a:prstGeom prst="rect">
            <a:avLst/>
          </a:prstGeom>
        </p:spPr>
        <p:style>
          <a:lnRef idx="2">
            <a:schemeClr val="dk1"/>
          </a:lnRef>
          <a:fillRef idx="1">
            <a:schemeClr val="lt1"/>
          </a:fillRef>
          <a:effectRef idx="0">
            <a:schemeClr val="dk1"/>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0"/>
            <a:r>
              <a:rPr lang="es-VE" sz="2500" dirty="0" smtClean="0">
                <a:solidFill>
                  <a:schemeClr val="tx1"/>
                </a:solidFill>
                <a:latin typeface="+mj-lt"/>
              </a:rPr>
              <a:t>Punto final secundario:</a:t>
            </a:r>
            <a:endParaRPr lang="es-VE" sz="2500" dirty="0">
              <a:solidFill>
                <a:schemeClr val="tx1"/>
              </a:solidFill>
              <a:latin typeface="+mj-lt"/>
            </a:endParaRPr>
          </a:p>
        </p:txBody>
      </p:sp>
      <p:sp>
        <p:nvSpPr>
          <p:cNvPr id="20" name="テキスト プレースホルダー 6"/>
          <p:cNvSpPr txBox="1">
            <a:spLocks/>
          </p:cNvSpPr>
          <p:nvPr/>
        </p:nvSpPr>
        <p:spPr>
          <a:xfrm>
            <a:off x="0" y="1056256"/>
            <a:ext cx="7967022" cy="864046"/>
          </a:xfrm>
          <a:prstGeom prst="rect">
            <a:avLst/>
          </a:prstGeom>
        </p:spPr>
        <p:txBody>
          <a:bodyPr vert="horz" lIns="163275" tIns="81638" rIns="163275" bIns="81638" rtlCol="0" anchor="b">
            <a:noAutofit/>
          </a:bodyPr>
          <a:lstStyle>
            <a:lvl1pPr marL="0" indent="0" algn="ctr" defTabSz="1632753" rtl="0" eaLnBrk="1" latinLnBrk="0" hangingPunct="1">
              <a:lnSpc>
                <a:spcPct val="120000"/>
              </a:lnSpc>
              <a:spcBef>
                <a:spcPts val="1200"/>
              </a:spcBef>
              <a:buFont typeface="Arial" panose="020B0604020202020204" pitchFamily="34" charset="0"/>
              <a:buNone/>
              <a:defRPr kumimoji="1" sz="4000" kern="1200" baseline="0">
                <a:solidFill>
                  <a:schemeClr val="tx2"/>
                </a:solidFill>
                <a:latin typeface="Route 159 UltraLight" pitchFamily="50" charset="0"/>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r>
              <a:rPr lang="es-ES" altLang="ja-JP" sz="2500" dirty="0" smtClean="0">
                <a:solidFill>
                  <a:schemeClr val="tx2">
                    <a:lumMod val="50000"/>
                  </a:schemeClr>
                </a:solidFill>
                <a:latin typeface="+mj-lt"/>
              </a:rPr>
              <a:t>Muerte por cualquier causa.</a:t>
            </a:r>
            <a:endParaRPr lang="ja-JP" altLang="en-US" sz="2500" dirty="0">
              <a:solidFill>
                <a:schemeClr val="tx2">
                  <a:lumMod val="50000"/>
                </a:schemeClr>
              </a:solidFill>
              <a:latin typeface="+mj-lt"/>
            </a:endParaRPr>
          </a:p>
        </p:txBody>
      </p:sp>
      <p:sp>
        <p:nvSpPr>
          <p:cNvPr id="21" name="テキスト プレースホルダー 6"/>
          <p:cNvSpPr txBox="1">
            <a:spLocks/>
          </p:cNvSpPr>
          <p:nvPr/>
        </p:nvSpPr>
        <p:spPr>
          <a:xfrm>
            <a:off x="0" y="2997767"/>
            <a:ext cx="7967022" cy="864046"/>
          </a:xfrm>
          <a:prstGeom prst="rect">
            <a:avLst/>
          </a:prstGeom>
        </p:spPr>
        <p:txBody>
          <a:bodyPr vert="horz" lIns="163275" tIns="81638" rIns="163275" bIns="81638" rtlCol="0" anchor="b">
            <a:noAutofit/>
          </a:bodyPr>
          <a:lstStyle>
            <a:lvl1pPr marL="0" indent="0" algn="ctr" defTabSz="1632753" rtl="0" eaLnBrk="1" latinLnBrk="0" hangingPunct="1">
              <a:lnSpc>
                <a:spcPct val="120000"/>
              </a:lnSpc>
              <a:spcBef>
                <a:spcPts val="1200"/>
              </a:spcBef>
              <a:buFont typeface="Arial" panose="020B0604020202020204" pitchFamily="34" charset="0"/>
              <a:buNone/>
              <a:defRPr kumimoji="1" sz="4000" kern="1200" baseline="0">
                <a:solidFill>
                  <a:schemeClr val="tx2"/>
                </a:solidFill>
                <a:latin typeface="Route 159 UltraLight" pitchFamily="50" charset="0"/>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r>
              <a:rPr lang="es-ES" altLang="ja-JP" sz="2500" dirty="0" smtClean="0">
                <a:solidFill>
                  <a:schemeClr val="tx2">
                    <a:lumMod val="50000"/>
                  </a:schemeClr>
                </a:solidFill>
                <a:latin typeface="+mj-lt"/>
              </a:rPr>
              <a:t>Muerte súbita por arritmias.</a:t>
            </a:r>
            <a:endParaRPr lang="ja-JP" altLang="en-US" sz="2500" dirty="0">
              <a:solidFill>
                <a:schemeClr val="tx2">
                  <a:lumMod val="50000"/>
                </a:schemeClr>
              </a:solidFill>
              <a:latin typeface="+mj-lt"/>
            </a:endParaRPr>
          </a:p>
        </p:txBody>
      </p:sp>
    </p:spTree>
    <p:extLst>
      <p:ext uri="{BB962C8B-B14F-4D97-AF65-F5344CB8AC3E}">
        <p14:creationId xmlns:p14="http://schemas.microsoft.com/office/powerpoint/2010/main" val="1079786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878" y="-144021"/>
            <a:ext cx="7406640" cy="562727"/>
          </a:xfrm>
        </p:spPr>
        <p:txBody>
          <a:bodyPr>
            <a:normAutofit/>
          </a:bodyPr>
          <a:lstStyle/>
          <a:p>
            <a:pPr algn="r"/>
            <a:r>
              <a:rPr lang="es-VE" sz="1200" b="0" i="1" dirty="0" smtClean="0">
                <a:ln w="1905"/>
                <a:solidFill>
                  <a:schemeClr val="tx2">
                    <a:lumMod val="50000"/>
                  </a:schemeClr>
                </a:solidFill>
                <a:effectLst>
                  <a:innerShdw blurRad="69850" dist="43180" dir="5400000">
                    <a:srgbClr val="000000">
                      <a:alpha val="65000"/>
                    </a:srgbClr>
                  </a:innerShdw>
                </a:effectLst>
                <a:latin typeface="+mj-lt"/>
              </a:rPr>
              <a:t>DEFINITE TRIAL.</a:t>
            </a:r>
            <a:endParaRPr lang="es-VE" sz="1200" b="0" i="1" dirty="0">
              <a:ln w="1905"/>
              <a:solidFill>
                <a:schemeClr val="tx2">
                  <a:lumMod val="50000"/>
                </a:schemeClr>
              </a:solidFill>
              <a:effectLst>
                <a:innerShdw blurRad="69850" dist="43180" dir="5400000">
                  <a:srgbClr val="000000">
                    <a:alpha val="65000"/>
                  </a:srgbClr>
                </a:innerShdw>
              </a:effectLst>
              <a:latin typeface="+mj-lt"/>
            </a:endParaRPr>
          </a:p>
        </p:txBody>
      </p:sp>
      <p:cxnSp>
        <p:nvCxnSpPr>
          <p:cNvPr id="3" name="2 Conector recto"/>
          <p:cNvCxnSpPr/>
          <p:nvPr/>
        </p:nvCxnSpPr>
        <p:spPr>
          <a:xfrm flipH="1" flipV="1">
            <a:off x="718802" y="481739"/>
            <a:ext cx="8395625" cy="8414"/>
          </a:xfrm>
          <a:prstGeom prst="line">
            <a:avLst/>
          </a:prstGeom>
          <a:ln/>
        </p:spPr>
        <p:style>
          <a:lnRef idx="2">
            <a:schemeClr val="accent1"/>
          </a:lnRef>
          <a:fillRef idx="0">
            <a:schemeClr val="accent1"/>
          </a:fillRef>
          <a:effectRef idx="1">
            <a:schemeClr val="accent1"/>
          </a:effectRef>
          <a:fontRef idx="minor">
            <a:schemeClr val="tx1"/>
          </a:fontRef>
        </p:style>
      </p:cxnSp>
      <p:sp>
        <p:nvSpPr>
          <p:cNvPr id="6" name="5 CuadroTexto"/>
          <p:cNvSpPr txBox="1"/>
          <p:nvPr/>
        </p:nvSpPr>
        <p:spPr>
          <a:xfrm>
            <a:off x="521389" y="7331"/>
            <a:ext cx="5557423" cy="523220"/>
          </a:xfrm>
          <a:prstGeom prst="rect">
            <a:avLst/>
          </a:prstGeom>
          <a:noFill/>
        </p:spPr>
        <p:txBody>
          <a:bodyPr wrap="square" rtlCol="0">
            <a:spAutoFit/>
          </a:bodyPr>
          <a:lstStyle/>
          <a:p>
            <a:pPr algn="ctr"/>
            <a:r>
              <a:rPr lang="es-VE" sz="2800" b="1" dirty="0" smtClean="0">
                <a:solidFill>
                  <a:schemeClr val="tx2">
                    <a:lumMod val="50000"/>
                  </a:schemeClr>
                </a:solidFill>
                <a:latin typeface="+mj-lt"/>
              </a:rPr>
              <a:t>HIPÓTESIS DE LA INVESTIGACIÓN</a:t>
            </a:r>
            <a:endParaRPr lang="es-VE" sz="2800" b="1" dirty="0">
              <a:solidFill>
                <a:schemeClr val="tx2">
                  <a:lumMod val="50000"/>
                </a:schemeClr>
              </a:solidFill>
              <a:latin typeface="+mj-lt"/>
            </a:endParaRPr>
          </a:p>
        </p:txBody>
      </p:sp>
      <p:sp>
        <p:nvSpPr>
          <p:cNvPr id="14" name="Rectángulo 13"/>
          <p:cNvSpPr/>
          <p:nvPr/>
        </p:nvSpPr>
        <p:spPr>
          <a:xfrm>
            <a:off x="332739" y="4897279"/>
            <a:ext cx="8621256" cy="246221"/>
          </a:xfrm>
          <a:prstGeom prst="rect">
            <a:avLst/>
          </a:prstGeom>
        </p:spPr>
        <p:txBody>
          <a:bodyPr wrap="square">
            <a:spAutoFit/>
          </a:bodyPr>
          <a:lstStyle/>
          <a:p>
            <a:r>
              <a:rPr lang="es-VE" sz="1000" dirty="0" err="1"/>
              <a:t>Kadish</a:t>
            </a:r>
            <a:r>
              <a:rPr lang="es-VE" sz="1000" dirty="0"/>
              <a:t> A, et al. </a:t>
            </a:r>
            <a:r>
              <a:rPr lang="es-VE" sz="1000" dirty="0" err="1"/>
              <a:t>Prophylactic</a:t>
            </a:r>
            <a:r>
              <a:rPr lang="es-VE" sz="1000" dirty="0"/>
              <a:t> </a:t>
            </a:r>
            <a:r>
              <a:rPr lang="es-VE" sz="1000" dirty="0" err="1"/>
              <a:t>Defibrillator</a:t>
            </a:r>
            <a:r>
              <a:rPr lang="es-VE" sz="1000" dirty="0"/>
              <a:t> </a:t>
            </a:r>
            <a:r>
              <a:rPr lang="es-VE" sz="1000" dirty="0" err="1"/>
              <a:t>Implantation</a:t>
            </a:r>
            <a:r>
              <a:rPr lang="es-VE" sz="1000" dirty="0"/>
              <a:t> in </a:t>
            </a:r>
            <a:r>
              <a:rPr lang="es-VE" sz="1000" dirty="0" err="1"/>
              <a:t>Patients</a:t>
            </a:r>
            <a:r>
              <a:rPr lang="es-VE" sz="1000" dirty="0"/>
              <a:t> </a:t>
            </a:r>
            <a:r>
              <a:rPr lang="es-VE" sz="1000" dirty="0" err="1"/>
              <a:t>with</a:t>
            </a:r>
            <a:r>
              <a:rPr lang="es-VE" sz="1000" dirty="0"/>
              <a:t> </a:t>
            </a:r>
            <a:r>
              <a:rPr lang="es-VE" sz="1000" dirty="0" err="1"/>
              <a:t>Nonischemic</a:t>
            </a:r>
            <a:r>
              <a:rPr lang="es-VE" sz="1000" dirty="0"/>
              <a:t> </a:t>
            </a:r>
            <a:r>
              <a:rPr lang="es-VE" sz="1000" dirty="0" err="1"/>
              <a:t>Dilated</a:t>
            </a:r>
            <a:r>
              <a:rPr lang="es-VE" sz="1000" dirty="0"/>
              <a:t> </a:t>
            </a:r>
            <a:r>
              <a:rPr lang="es-VE" sz="1000" dirty="0" err="1"/>
              <a:t>Cardiomyopathy</a:t>
            </a:r>
            <a:r>
              <a:rPr lang="es-VE" sz="1000" dirty="0"/>
              <a:t>. N </a:t>
            </a:r>
            <a:r>
              <a:rPr lang="es-VE" sz="1000" dirty="0" err="1"/>
              <a:t>Engl</a:t>
            </a:r>
            <a:r>
              <a:rPr lang="es-VE" sz="1000" dirty="0"/>
              <a:t> J </a:t>
            </a:r>
            <a:r>
              <a:rPr lang="es-VE" sz="1000" dirty="0" err="1"/>
              <a:t>Med</a:t>
            </a:r>
            <a:r>
              <a:rPr lang="es-VE" sz="1000" dirty="0"/>
              <a:t> 2004; 350:2151-2158.</a:t>
            </a:r>
          </a:p>
        </p:txBody>
      </p:sp>
      <p:pic>
        <p:nvPicPr>
          <p:cNvPr id="17" name="Picture 10" descr="Resultado de imagen para ascardio"/>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149843" y="118753"/>
            <a:ext cx="371546" cy="411798"/>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n 17"/>
          <p:cNvPicPr>
            <a:picLocks noChangeAspect="1"/>
          </p:cNvPicPr>
          <p:nvPr/>
        </p:nvPicPr>
        <p:blipFill>
          <a:blip r:embed="rId5"/>
          <a:stretch>
            <a:fillRect/>
          </a:stretch>
        </p:blipFill>
        <p:spPr>
          <a:xfrm>
            <a:off x="0" y="2599434"/>
            <a:ext cx="701807" cy="883309"/>
          </a:xfrm>
          <a:prstGeom prst="rect">
            <a:avLst/>
          </a:prstGeom>
        </p:spPr>
      </p:pic>
      <p:sp>
        <p:nvSpPr>
          <p:cNvPr id="19" name="Marcador de texto 1">
            <a:extLst>
              <a:ext uri="{FF2B5EF4-FFF2-40B4-BE49-F238E27FC236}">
                <a16:creationId xmlns="" xmlns:a16="http://schemas.microsoft.com/office/drawing/2014/main" id="{F526F23D-CAE7-4E16-978F-C13F5E52267F}"/>
              </a:ext>
            </a:extLst>
          </p:cNvPr>
          <p:cNvSpPr txBox="1">
            <a:spLocks/>
          </p:cNvSpPr>
          <p:nvPr/>
        </p:nvSpPr>
        <p:spPr>
          <a:xfrm>
            <a:off x="701807" y="782210"/>
            <a:ext cx="3337917" cy="478386"/>
          </a:xfrm>
          <a:prstGeom prst="rect">
            <a:avLst/>
          </a:prstGeom>
        </p:spPr>
        <p:style>
          <a:lnRef idx="2">
            <a:schemeClr val="dk1"/>
          </a:lnRef>
          <a:fillRef idx="1">
            <a:schemeClr val="lt1"/>
          </a:fillRef>
          <a:effectRef idx="0">
            <a:schemeClr val="dk1"/>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0"/>
            <a:r>
              <a:rPr lang="es-VE" sz="2500" dirty="0" smtClean="0">
                <a:solidFill>
                  <a:schemeClr val="tx1"/>
                </a:solidFill>
                <a:latin typeface="+mj-lt"/>
              </a:rPr>
              <a:t>Hipótesis Alternativa: </a:t>
            </a:r>
            <a:endParaRPr lang="es-VE" sz="2500" dirty="0">
              <a:solidFill>
                <a:schemeClr val="tx1"/>
              </a:solidFill>
              <a:latin typeface="+mj-lt"/>
            </a:endParaRPr>
          </a:p>
        </p:txBody>
      </p:sp>
      <p:sp>
        <p:nvSpPr>
          <p:cNvPr id="20" name="Marcador de texto 1">
            <a:extLst>
              <a:ext uri="{FF2B5EF4-FFF2-40B4-BE49-F238E27FC236}">
                <a16:creationId xmlns="" xmlns:a16="http://schemas.microsoft.com/office/drawing/2014/main" id="{F526F23D-CAE7-4E16-978F-C13F5E52267F}"/>
              </a:ext>
            </a:extLst>
          </p:cNvPr>
          <p:cNvSpPr txBox="1">
            <a:spLocks/>
          </p:cNvSpPr>
          <p:nvPr/>
        </p:nvSpPr>
        <p:spPr>
          <a:xfrm>
            <a:off x="718802" y="2801895"/>
            <a:ext cx="3320922" cy="478386"/>
          </a:xfrm>
          <a:prstGeom prst="rect">
            <a:avLst/>
          </a:prstGeom>
        </p:spPr>
        <p:style>
          <a:lnRef idx="2">
            <a:schemeClr val="dk1"/>
          </a:lnRef>
          <a:fillRef idx="1">
            <a:schemeClr val="lt1"/>
          </a:fillRef>
          <a:effectRef idx="0">
            <a:schemeClr val="dk1"/>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0"/>
            <a:r>
              <a:rPr lang="es-VE" sz="2500" dirty="0" smtClean="0">
                <a:solidFill>
                  <a:schemeClr val="tx1"/>
                </a:solidFill>
                <a:latin typeface="+mj-lt"/>
              </a:rPr>
              <a:t>Hipótesis Nula:</a:t>
            </a:r>
            <a:endParaRPr lang="es-VE" sz="2500" dirty="0">
              <a:solidFill>
                <a:schemeClr val="tx1"/>
              </a:solidFill>
              <a:latin typeface="+mj-lt"/>
            </a:endParaRPr>
          </a:p>
        </p:txBody>
      </p:sp>
      <p:sp>
        <p:nvSpPr>
          <p:cNvPr id="21" name="テキスト プレースホルダー 6"/>
          <p:cNvSpPr txBox="1">
            <a:spLocks/>
          </p:cNvSpPr>
          <p:nvPr/>
        </p:nvSpPr>
        <p:spPr>
          <a:xfrm>
            <a:off x="-90186" y="1837510"/>
            <a:ext cx="9234186" cy="864046"/>
          </a:xfrm>
          <a:prstGeom prst="rect">
            <a:avLst/>
          </a:prstGeom>
        </p:spPr>
        <p:txBody>
          <a:bodyPr vert="horz" lIns="163275" tIns="81638" rIns="163275" bIns="81638" rtlCol="0" anchor="b">
            <a:noAutofit/>
          </a:bodyPr>
          <a:lstStyle>
            <a:lvl1pPr marL="0" indent="0" algn="ctr" defTabSz="1632753" rtl="0" eaLnBrk="1" latinLnBrk="0" hangingPunct="1">
              <a:lnSpc>
                <a:spcPct val="120000"/>
              </a:lnSpc>
              <a:spcBef>
                <a:spcPts val="1200"/>
              </a:spcBef>
              <a:buFont typeface="Arial" panose="020B0604020202020204" pitchFamily="34" charset="0"/>
              <a:buNone/>
              <a:defRPr kumimoji="1" sz="4000" kern="1200" baseline="0">
                <a:solidFill>
                  <a:schemeClr val="tx2"/>
                </a:solidFill>
                <a:latin typeface="Route 159 UltraLight" pitchFamily="50" charset="0"/>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r>
              <a:rPr lang="es-ES" altLang="ja-JP" sz="2300" dirty="0" smtClean="0">
                <a:solidFill>
                  <a:schemeClr val="tx2">
                    <a:lumMod val="25000"/>
                  </a:schemeClr>
                </a:solidFill>
                <a:latin typeface="+mj-lt"/>
              </a:rPr>
              <a:t>El desfibrilador automático </a:t>
            </a:r>
            <a:r>
              <a:rPr lang="es-ES" altLang="ja-JP" sz="2300" dirty="0" err="1" smtClean="0">
                <a:solidFill>
                  <a:schemeClr val="tx2">
                    <a:lumMod val="25000"/>
                  </a:schemeClr>
                </a:solidFill>
                <a:latin typeface="+mj-lt"/>
              </a:rPr>
              <a:t>implantable</a:t>
            </a:r>
            <a:r>
              <a:rPr lang="es-ES" altLang="ja-JP" sz="2300" dirty="0" smtClean="0">
                <a:solidFill>
                  <a:schemeClr val="tx2">
                    <a:lumMod val="25000"/>
                  </a:schemeClr>
                </a:solidFill>
                <a:latin typeface="+mj-lt"/>
              </a:rPr>
              <a:t> reducirá el riesgo de muerte en pacientes con miocardiopatía dilatada no isquémica y disfunción del VI de moderada a severa.</a:t>
            </a:r>
            <a:endParaRPr lang="ja-JP" altLang="en-US" sz="2300" dirty="0">
              <a:solidFill>
                <a:schemeClr val="tx2">
                  <a:lumMod val="25000"/>
                </a:schemeClr>
              </a:solidFill>
              <a:latin typeface="+mj-lt"/>
            </a:endParaRPr>
          </a:p>
        </p:txBody>
      </p:sp>
      <p:sp>
        <p:nvSpPr>
          <p:cNvPr id="22" name="テキスト プレースホルダー 6"/>
          <p:cNvSpPr txBox="1">
            <a:spLocks/>
          </p:cNvSpPr>
          <p:nvPr/>
        </p:nvSpPr>
        <p:spPr>
          <a:xfrm>
            <a:off x="-47501" y="3771133"/>
            <a:ext cx="9001496" cy="864046"/>
          </a:xfrm>
          <a:prstGeom prst="rect">
            <a:avLst/>
          </a:prstGeom>
        </p:spPr>
        <p:txBody>
          <a:bodyPr vert="horz" lIns="163275" tIns="81638" rIns="163275" bIns="81638" rtlCol="0" anchor="b">
            <a:noAutofit/>
          </a:bodyPr>
          <a:lstStyle>
            <a:lvl1pPr marL="0" indent="0" algn="ctr" defTabSz="1632753" rtl="0" eaLnBrk="1" latinLnBrk="0" hangingPunct="1">
              <a:lnSpc>
                <a:spcPct val="120000"/>
              </a:lnSpc>
              <a:spcBef>
                <a:spcPts val="1200"/>
              </a:spcBef>
              <a:buFont typeface="Arial" panose="020B0604020202020204" pitchFamily="34" charset="0"/>
              <a:buNone/>
              <a:defRPr kumimoji="1" sz="4000" kern="1200" baseline="0">
                <a:solidFill>
                  <a:schemeClr val="tx2"/>
                </a:solidFill>
                <a:latin typeface="Route 159 UltraLight" pitchFamily="50" charset="0"/>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r>
              <a:rPr lang="es-ES" altLang="ja-JP" sz="2300" dirty="0" smtClean="0">
                <a:solidFill>
                  <a:schemeClr val="tx2">
                    <a:lumMod val="50000"/>
                  </a:schemeClr>
                </a:solidFill>
                <a:latin typeface="+mj-lt"/>
              </a:rPr>
              <a:t>El desfibrilador automático </a:t>
            </a:r>
            <a:r>
              <a:rPr lang="es-ES" altLang="ja-JP" sz="2300" dirty="0" err="1" smtClean="0">
                <a:solidFill>
                  <a:schemeClr val="tx2">
                    <a:lumMod val="50000"/>
                  </a:schemeClr>
                </a:solidFill>
                <a:latin typeface="+mj-lt"/>
              </a:rPr>
              <a:t>implantable</a:t>
            </a:r>
            <a:r>
              <a:rPr lang="es-ES" altLang="ja-JP" sz="2300" dirty="0" smtClean="0">
                <a:solidFill>
                  <a:schemeClr val="tx2">
                    <a:lumMod val="50000"/>
                  </a:schemeClr>
                </a:solidFill>
                <a:latin typeface="+mj-lt"/>
              </a:rPr>
              <a:t> no tiene efectos sobre la mortalidad en los pacientes con miocardiopatía dilatada no isquémica y disfunción ventricular izquierda.</a:t>
            </a:r>
            <a:endParaRPr lang="ja-JP" altLang="en-US" sz="2300" dirty="0">
              <a:solidFill>
                <a:schemeClr val="tx2">
                  <a:lumMod val="50000"/>
                </a:schemeClr>
              </a:solidFill>
              <a:latin typeface="+mj-lt"/>
            </a:endParaRPr>
          </a:p>
        </p:txBody>
      </p:sp>
    </p:spTree>
    <p:extLst>
      <p:ext uri="{BB962C8B-B14F-4D97-AF65-F5344CB8AC3E}">
        <p14:creationId xmlns:p14="http://schemas.microsoft.com/office/powerpoint/2010/main" val="1964895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878" y="-144021"/>
            <a:ext cx="7406640" cy="562727"/>
          </a:xfrm>
        </p:spPr>
        <p:txBody>
          <a:bodyPr>
            <a:normAutofit/>
          </a:bodyPr>
          <a:lstStyle/>
          <a:p>
            <a:pPr algn="r"/>
            <a:r>
              <a:rPr lang="es-VE" sz="1200" b="0" i="1" dirty="0" smtClean="0">
                <a:ln w="1905"/>
                <a:solidFill>
                  <a:schemeClr val="tx2">
                    <a:lumMod val="50000"/>
                  </a:schemeClr>
                </a:solidFill>
                <a:effectLst>
                  <a:innerShdw blurRad="69850" dist="43180" dir="5400000">
                    <a:srgbClr val="000000">
                      <a:alpha val="65000"/>
                    </a:srgbClr>
                  </a:innerShdw>
                </a:effectLst>
                <a:latin typeface="+mj-lt"/>
              </a:rPr>
              <a:t>DEFINITE TRIAL.</a:t>
            </a:r>
            <a:endParaRPr lang="es-VE" sz="1200" b="0" i="1" dirty="0">
              <a:ln w="1905"/>
              <a:solidFill>
                <a:schemeClr val="tx2">
                  <a:lumMod val="50000"/>
                </a:schemeClr>
              </a:solidFill>
              <a:effectLst>
                <a:innerShdw blurRad="69850" dist="43180" dir="5400000">
                  <a:srgbClr val="000000">
                    <a:alpha val="65000"/>
                  </a:srgbClr>
                </a:innerShdw>
              </a:effectLst>
              <a:latin typeface="+mj-lt"/>
            </a:endParaRPr>
          </a:p>
        </p:txBody>
      </p:sp>
      <p:cxnSp>
        <p:nvCxnSpPr>
          <p:cNvPr id="3" name="2 Conector recto"/>
          <p:cNvCxnSpPr/>
          <p:nvPr/>
        </p:nvCxnSpPr>
        <p:spPr>
          <a:xfrm flipH="1" flipV="1">
            <a:off x="718802" y="481739"/>
            <a:ext cx="8395625" cy="8414"/>
          </a:xfrm>
          <a:prstGeom prst="line">
            <a:avLst/>
          </a:prstGeom>
          <a:ln/>
        </p:spPr>
        <p:style>
          <a:lnRef idx="2">
            <a:schemeClr val="accent1"/>
          </a:lnRef>
          <a:fillRef idx="0">
            <a:schemeClr val="accent1"/>
          </a:fillRef>
          <a:effectRef idx="1">
            <a:schemeClr val="accent1"/>
          </a:effectRef>
          <a:fontRef idx="minor">
            <a:schemeClr val="tx1"/>
          </a:fontRef>
        </p:style>
      </p:cxnSp>
      <p:sp>
        <p:nvSpPr>
          <p:cNvPr id="6" name="5 CuadroTexto"/>
          <p:cNvSpPr txBox="1"/>
          <p:nvPr/>
        </p:nvSpPr>
        <p:spPr>
          <a:xfrm>
            <a:off x="350903" y="-11625"/>
            <a:ext cx="6095937" cy="523220"/>
          </a:xfrm>
          <a:prstGeom prst="rect">
            <a:avLst/>
          </a:prstGeom>
          <a:noFill/>
        </p:spPr>
        <p:txBody>
          <a:bodyPr wrap="square" rtlCol="0">
            <a:spAutoFit/>
          </a:bodyPr>
          <a:lstStyle/>
          <a:p>
            <a:pPr algn="ctr"/>
            <a:r>
              <a:rPr lang="es-VE" sz="2800" b="1" dirty="0" smtClean="0">
                <a:solidFill>
                  <a:schemeClr val="tx2">
                    <a:lumMod val="50000"/>
                  </a:schemeClr>
                </a:solidFill>
                <a:latin typeface="+mj-lt"/>
              </a:rPr>
              <a:t>CÁLCULO DEL TAMAÑO MUESTRAL</a:t>
            </a:r>
            <a:endParaRPr lang="es-VE" sz="2800" b="1" dirty="0">
              <a:solidFill>
                <a:schemeClr val="tx2">
                  <a:lumMod val="50000"/>
                </a:schemeClr>
              </a:solidFill>
              <a:latin typeface="+mj-lt"/>
            </a:endParaRPr>
          </a:p>
        </p:txBody>
      </p:sp>
      <p:sp>
        <p:nvSpPr>
          <p:cNvPr id="14" name="Rectángulo 13"/>
          <p:cNvSpPr/>
          <p:nvPr/>
        </p:nvSpPr>
        <p:spPr>
          <a:xfrm>
            <a:off x="332739" y="4897279"/>
            <a:ext cx="8621256" cy="246221"/>
          </a:xfrm>
          <a:prstGeom prst="rect">
            <a:avLst/>
          </a:prstGeom>
        </p:spPr>
        <p:txBody>
          <a:bodyPr wrap="square">
            <a:spAutoFit/>
          </a:bodyPr>
          <a:lstStyle/>
          <a:p>
            <a:r>
              <a:rPr lang="es-VE" sz="1000" dirty="0" err="1"/>
              <a:t>Kadish</a:t>
            </a:r>
            <a:r>
              <a:rPr lang="es-VE" sz="1000" dirty="0"/>
              <a:t> A, et al. </a:t>
            </a:r>
            <a:r>
              <a:rPr lang="es-VE" sz="1000" dirty="0" err="1"/>
              <a:t>Prophylactic</a:t>
            </a:r>
            <a:r>
              <a:rPr lang="es-VE" sz="1000" dirty="0"/>
              <a:t> </a:t>
            </a:r>
            <a:r>
              <a:rPr lang="es-VE" sz="1000" dirty="0" err="1"/>
              <a:t>Defibrillator</a:t>
            </a:r>
            <a:r>
              <a:rPr lang="es-VE" sz="1000" dirty="0"/>
              <a:t> </a:t>
            </a:r>
            <a:r>
              <a:rPr lang="es-VE" sz="1000" dirty="0" err="1"/>
              <a:t>Implantation</a:t>
            </a:r>
            <a:r>
              <a:rPr lang="es-VE" sz="1000" dirty="0"/>
              <a:t> in </a:t>
            </a:r>
            <a:r>
              <a:rPr lang="es-VE" sz="1000" dirty="0" err="1"/>
              <a:t>Patients</a:t>
            </a:r>
            <a:r>
              <a:rPr lang="es-VE" sz="1000" dirty="0"/>
              <a:t> </a:t>
            </a:r>
            <a:r>
              <a:rPr lang="es-VE" sz="1000" dirty="0" err="1"/>
              <a:t>with</a:t>
            </a:r>
            <a:r>
              <a:rPr lang="es-VE" sz="1000" dirty="0"/>
              <a:t> </a:t>
            </a:r>
            <a:r>
              <a:rPr lang="es-VE" sz="1000" dirty="0" err="1"/>
              <a:t>Nonischemic</a:t>
            </a:r>
            <a:r>
              <a:rPr lang="es-VE" sz="1000" dirty="0"/>
              <a:t> </a:t>
            </a:r>
            <a:r>
              <a:rPr lang="es-VE" sz="1000" dirty="0" err="1"/>
              <a:t>Dilated</a:t>
            </a:r>
            <a:r>
              <a:rPr lang="es-VE" sz="1000" dirty="0"/>
              <a:t> </a:t>
            </a:r>
            <a:r>
              <a:rPr lang="es-VE" sz="1000" dirty="0" err="1"/>
              <a:t>Cardiomyopathy</a:t>
            </a:r>
            <a:r>
              <a:rPr lang="es-VE" sz="1000" dirty="0"/>
              <a:t>. N </a:t>
            </a:r>
            <a:r>
              <a:rPr lang="es-VE" sz="1000" dirty="0" err="1"/>
              <a:t>Engl</a:t>
            </a:r>
            <a:r>
              <a:rPr lang="es-VE" sz="1000" dirty="0"/>
              <a:t> J </a:t>
            </a:r>
            <a:r>
              <a:rPr lang="es-VE" sz="1000" dirty="0" err="1"/>
              <a:t>Med</a:t>
            </a:r>
            <a:r>
              <a:rPr lang="es-VE" sz="1000" dirty="0"/>
              <a:t> 2004; 350:2151-2158.</a:t>
            </a:r>
          </a:p>
        </p:txBody>
      </p:sp>
      <p:pic>
        <p:nvPicPr>
          <p:cNvPr id="17" name="Picture 10" descr="Resultado de imagen para ascardio"/>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149843" y="118753"/>
            <a:ext cx="371546" cy="41179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a 3"/>
          <p:cNvGraphicFramePr/>
          <p:nvPr>
            <p:extLst>
              <p:ext uri="{D42A27DB-BD31-4B8C-83A1-F6EECF244321}">
                <p14:modId xmlns:p14="http://schemas.microsoft.com/office/powerpoint/2010/main" val="545122658"/>
              </p:ext>
            </p:extLst>
          </p:nvPr>
        </p:nvGraphicFramePr>
        <p:xfrm>
          <a:off x="718802" y="753034"/>
          <a:ext cx="7779739" cy="36263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407868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878" y="-144021"/>
            <a:ext cx="7406640" cy="562727"/>
          </a:xfrm>
        </p:spPr>
        <p:txBody>
          <a:bodyPr>
            <a:normAutofit/>
          </a:bodyPr>
          <a:lstStyle/>
          <a:p>
            <a:pPr algn="r"/>
            <a:r>
              <a:rPr lang="es-VE" sz="1200" b="0" i="1" dirty="0" smtClean="0">
                <a:ln w="1905"/>
                <a:solidFill>
                  <a:schemeClr val="tx2">
                    <a:lumMod val="50000"/>
                  </a:schemeClr>
                </a:solidFill>
                <a:effectLst>
                  <a:innerShdw blurRad="69850" dist="43180" dir="5400000">
                    <a:srgbClr val="000000">
                      <a:alpha val="65000"/>
                    </a:srgbClr>
                  </a:innerShdw>
                </a:effectLst>
                <a:latin typeface="+mj-lt"/>
              </a:rPr>
              <a:t>DEFINITE TRIAL.</a:t>
            </a:r>
            <a:endParaRPr lang="es-VE" sz="1200" b="0" i="1" dirty="0">
              <a:ln w="1905"/>
              <a:solidFill>
                <a:schemeClr val="tx2">
                  <a:lumMod val="50000"/>
                </a:schemeClr>
              </a:solidFill>
              <a:effectLst>
                <a:innerShdw blurRad="69850" dist="43180" dir="5400000">
                  <a:srgbClr val="000000">
                    <a:alpha val="65000"/>
                  </a:srgbClr>
                </a:innerShdw>
              </a:effectLst>
              <a:latin typeface="+mj-lt"/>
            </a:endParaRPr>
          </a:p>
        </p:txBody>
      </p:sp>
      <p:cxnSp>
        <p:nvCxnSpPr>
          <p:cNvPr id="3" name="2 Conector recto"/>
          <p:cNvCxnSpPr/>
          <p:nvPr/>
        </p:nvCxnSpPr>
        <p:spPr>
          <a:xfrm flipH="1" flipV="1">
            <a:off x="718802" y="481739"/>
            <a:ext cx="8395625" cy="8414"/>
          </a:xfrm>
          <a:prstGeom prst="line">
            <a:avLst/>
          </a:prstGeom>
          <a:ln/>
        </p:spPr>
        <p:style>
          <a:lnRef idx="2">
            <a:schemeClr val="accent1"/>
          </a:lnRef>
          <a:fillRef idx="0">
            <a:schemeClr val="accent1"/>
          </a:fillRef>
          <a:effectRef idx="1">
            <a:schemeClr val="accent1"/>
          </a:effectRef>
          <a:fontRef idx="minor">
            <a:schemeClr val="tx1"/>
          </a:fontRef>
        </p:style>
      </p:cxnSp>
      <p:sp>
        <p:nvSpPr>
          <p:cNvPr id="6" name="5 CuadroTexto"/>
          <p:cNvSpPr txBox="1"/>
          <p:nvPr/>
        </p:nvSpPr>
        <p:spPr>
          <a:xfrm>
            <a:off x="350903" y="-11625"/>
            <a:ext cx="6095937" cy="523220"/>
          </a:xfrm>
          <a:prstGeom prst="rect">
            <a:avLst/>
          </a:prstGeom>
          <a:noFill/>
        </p:spPr>
        <p:txBody>
          <a:bodyPr wrap="square" rtlCol="0">
            <a:spAutoFit/>
          </a:bodyPr>
          <a:lstStyle/>
          <a:p>
            <a:pPr algn="ctr"/>
            <a:r>
              <a:rPr lang="es-VE" sz="2800" b="1" dirty="0" smtClean="0">
                <a:solidFill>
                  <a:schemeClr val="tx2">
                    <a:lumMod val="50000"/>
                  </a:schemeClr>
                </a:solidFill>
                <a:latin typeface="+mj-lt"/>
              </a:rPr>
              <a:t>CÁLCULO DEL TAMAÑO MUESTRAL</a:t>
            </a:r>
            <a:endParaRPr lang="es-VE" sz="2800" b="1" dirty="0">
              <a:solidFill>
                <a:schemeClr val="tx2">
                  <a:lumMod val="50000"/>
                </a:schemeClr>
              </a:solidFill>
              <a:latin typeface="+mj-lt"/>
            </a:endParaRPr>
          </a:p>
        </p:txBody>
      </p:sp>
      <p:pic>
        <p:nvPicPr>
          <p:cNvPr id="17" name="Picture 10" descr="Resultado de imagen para ascardio"/>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149843" y="118753"/>
            <a:ext cx="371546" cy="41179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a 4"/>
          <p:cNvGraphicFramePr/>
          <p:nvPr>
            <p:extLst>
              <p:ext uri="{D42A27DB-BD31-4B8C-83A1-F6EECF244321}">
                <p14:modId xmlns:p14="http://schemas.microsoft.com/office/powerpoint/2010/main" val="3731636714"/>
              </p:ext>
            </p:extLst>
          </p:nvPr>
        </p:nvGraphicFramePr>
        <p:xfrm>
          <a:off x="1027721" y="629406"/>
          <a:ext cx="7461371" cy="81633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Marcador de texto 1">
            <a:extLst>
              <a:ext uri="{FF2B5EF4-FFF2-40B4-BE49-F238E27FC236}">
                <a16:creationId xmlns="" xmlns:a16="http://schemas.microsoft.com/office/drawing/2014/main" id="{F526F23D-CAE7-4E16-978F-C13F5E52267F}"/>
              </a:ext>
            </a:extLst>
          </p:cNvPr>
          <p:cNvSpPr txBox="1">
            <a:spLocks/>
          </p:cNvSpPr>
          <p:nvPr/>
        </p:nvSpPr>
        <p:spPr>
          <a:xfrm>
            <a:off x="2038865" y="1721563"/>
            <a:ext cx="6902773" cy="5341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0" algn="just"/>
            <a:r>
              <a:rPr lang="es-VE" sz="2200" dirty="0" smtClean="0">
                <a:solidFill>
                  <a:schemeClr val="tx1"/>
                </a:solidFill>
                <a:latin typeface="+mj-lt"/>
              </a:rPr>
              <a:t>• </a:t>
            </a:r>
            <a:r>
              <a:rPr lang="es-VE" sz="2200" dirty="0" smtClean="0">
                <a:solidFill>
                  <a:srgbClr val="C00000"/>
                </a:solidFill>
                <a:latin typeface="+mj-lt"/>
              </a:rPr>
              <a:t>85% </a:t>
            </a:r>
            <a:r>
              <a:rPr lang="es-VE" sz="2200" dirty="0" smtClean="0">
                <a:solidFill>
                  <a:schemeClr val="tx1"/>
                </a:solidFill>
                <a:latin typeface="+mj-lt"/>
              </a:rPr>
              <a:t>de probabilidad de </a:t>
            </a:r>
            <a:r>
              <a:rPr lang="es-VE" sz="2200" dirty="0" smtClean="0">
                <a:solidFill>
                  <a:srgbClr val="C00000"/>
                </a:solidFill>
                <a:latin typeface="+mj-lt"/>
              </a:rPr>
              <a:t>NO</a:t>
            </a:r>
            <a:r>
              <a:rPr lang="es-VE" sz="2200" dirty="0" smtClean="0">
                <a:solidFill>
                  <a:schemeClr val="tx1"/>
                </a:solidFill>
                <a:latin typeface="+mj-lt"/>
              </a:rPr>
              <a:t> cometer errores. </a:t>
            </a:r>
          </a:p>
          <a:p>
            <a:pPr marL="127000" algn="just"/>
            <a:r>
              <a:rPr lang="es-VE" sz="2200" dirty="0" smtClean="0">
                <a:solidFill>
                  <a:schemeClr val="tx1"/>
                </a:solidFill>
                <a:latin typeface="+mj-lt"/>
              </a:rPr>
              <a:t>• </a:t>
            </a:r>
            <a:r>
              <a:rPr lang="es-VE" sz="2200" dirty="0" smtClean="0">
                <a:solidFill>
                  <a:srgbClr val="C00000"/>
                </a:solidFill>
                <a:latin typeface="+mj-lt"/>
              </a:rPr>
              <a:t>15% </a:t>
            </a:r>
            <a:r>
              <a:rPr lang="es-VE" sz="2200" dirty="0" smtClean="0">
                <a:solidFill>
                  <a:schemeClr val="tx1"/>
                </a:solidFill>
                <a:latin typeface="+mj-lt"/>
              </a:rPr>
              <a:t>de probabilidad de </a:t>
            </a:r>
            <a:r>
              <a:rPr lang="es-VE" sz="2200" dirty="0" smtClean="0">
                <a:solidFill>
                  <a:srgbClr val="C00000"/>
                </a:solidFill>
                <a:latin typeface="+mj-lt"/>
              </a:rPr>
              <a:t>error.</a:t>
            </a:r>
          </a:p>
        </p:txBody>
      </p:sp>
      <p:sp>
        <p:nvSpPr>
          <p:cNvPr id="7" name="Rectángulo 6"/>
          <p:cNvSpPr/>
          <p:nvPr/>
        </p:nvSpPr>
        <p:spPr>
          <a:xfrm>
            <a:off x="1320400" y="1871930"/>
            <a:ext cx="718465" cy="477054"/>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s-ES" sz="2500" b="0" cap="none" spc="0" dirty="0" smtClean="0">
                <a:ln w="0"/>
                <a:solidFill>
                  <a:schemeClr val="tx1"/>
                </a:solidFill>
                <a:effectLst>
                  <a:outerShdw blurRad="38100" dist="19050" dir="2700000" algn="tl" rotWithShape="0">
                    <a:schemeClr val="dk1">
                      <a:alpha val="40000"/>
                    </a:schemeClr>
                  </a:outerShdw>
                </a:effectLst>
              </a:rPr>
              <a:t>458</a:t>
            </a:r>
            <a:endParaRPr lang="es-ES" sz="25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8" name="Tabla 7"/>
          <p:cNvGraphicFramePr>
            <a:graphicFrameLocks noGrp="1"/>
          </p:cNvGraphicFramePr>
          <p:nvPr>
            <p:extLst>
              <p:ext uri="{D42A27DB-BD31-4B8C-83A1-F6EECF244321}">
                <p14:modId xmlns:p14="http://schemas.microsoft.com/office/powerpoint/2010/main" val="1717582589"/>
              </p:ext>
            </p:extLst>
          </p:nvPr>
        </p:nvGraphicFramePr>
        <p:xfrm>
          <a:off x="1868614" y="2712101"/>
          <a:ext cx="6096000" cy="1107440"/>
        </p:xfrm>
        <a:graphic>
          <a:graphicData uri="http://schemas.openxmlformats.org/drawingml/2006/table">
            <a:tbl>
              <a:tblPr firstRow="1" bandRow="1">
                <a:tableStyleId>{93EC2C83-4F27-46E9-AB52-EA9CB43B9D6F}</a:tableStyleId>
              </a:tblPr>
              <a:tblGrid>
                <a:gridCol w="2032000"/>
                <a:gridCol w="2032000"/>
                <a:gridCol w="2032000"/>
              </a:tblGrid>
              <a:tr h="370840">
                <a:tc>
                  <a:txBody>
                    <a:bodyPr/>
                    <a:lstStyle/>
                    <a:p>
                      <a:pPr algn="ctr"/>
                      <a:r>
                        <a:rPr lang="es-VE" sz="1800" dirty="0" smtClean="0">
                          <a:solidFill>
                            <a:schemeClr val="accent3">
                              <a:lumMod val="50000"/>
                            </a:schemeClr>
                          </a:solidFill>
                          <a:latin typeface="+mj-lt"/>
                        </a:rPr>
                        <a:t>Hipótesis Nula</a:t>
                      </a:r>
                      <a:endParaRPr lang="es-VE" sz="1800" dirty="0">
                        <a:solidFill>
                          <a:schemeClr val="accent3">
                            <a:lumMod val="50000"/>
                          </a:schemeClr>
                        </a:solidFill>
                        <a:latin typeface="+mj-lt"/>
                      </a:endParaRPr>
                    </a:p>
                  </a:txBody>
                  <a:tcPr/>
                </a:tc>
                <a:tc>
                  <a:txBody>
                    <a:bodyPr/>
                    <a:lstStyle/>
                    <a:p>
                      <a:pPr algn="ctr"/>
                      <a:r>
                        <a:rPr lang="es-VE" sz="1800" dirty="0" smtClean="0">
                          <a:latin typeface="+mj-lt"/>
                        </a:rPr>
                        <a:t>Aceptamos </a:t>
                      </a:r>
                      <a:endParaRPr lang="es-VE" sz="1800" dirty="0">
                        <a:latin typeface="+mj-lt"/>
                      </a:endParaRPr>
                    </a:p>
                  </a:txBody>
                  <a:tcPr/>
                </a:tc>
                <a:tc>
                  <a:txBody>
                    <a:bodyPr/>
                    <a:lstStyle/>
                    <a:p>
                      <a:pPr algn="ctr"/>
                      <a:r>
                        <a:rPr lang="es-VE" sz="1800" dirty="0" smtClean="0">
                          <a:latin typeface="+mj-lt"/>
                        </a:rPr>
                        <a:t>Rechazamos</a:t>
                      </a:r>
                      <a:endParaRPr lang="es-VE" sz="1800" dirty="0">
                        <a:latin typeface="+mj-lt"/>
                      </a:endParaRPr>
                    </a:p>
                  </a:txBody>
                  <a:tcPr/>
                </a:tc>
              </a:tr>
              <a:tr h="370840">
                <a:tc>
                  <a:txBody>
                    <a:bodyPr/>
                    <a:lstStyle/>
                    <a:p>
                      <a:pPr algn="ctr"/>
                      <a:r>
                        <a:rPr lang="es-VE" sz="1800" dirty="0" smtClean="0">
                          <a:latin typeface="+mj-lt"/>
                        </a:rPr>
                        <a:t>Verdadera</a:t>
                      </a:r>
                      <a:endParaRPr lang="es-VE" sz="1800" dirty="0">
                        <a:latin typeface="+mj-lt"/>
                      </a:endParaRPr>
                    </a:p>
                  </a:txBody>
                  <a:tcPr/>
                </a:tc>
                <a:tc>
                  <a:txBody>
                    <a:bodyPr/>
                    <a:lstStyle/>
                    <a:p>
                      <a:pPr algn="ctr"/>
                      <a:r>
                        <a:rPr lang="es-VE" sz="1800" dirty="0" smtClean="0">
                          <a:solidFill>
                            <a:srgbClr val="00B050"/>
                          </a:solidFill>
                          <a:latin typeface="+mj-lt"/>
                        </a:rPr>
                        <a:t>Decisión Correcta.</a:t>
                      </a:r>
                      <a:endParaRPr lang="es-VE" sz="1800" dirty="0">
                        <a:solidFill>
                          <a:srgbClr val="00B050"/>
                        </a:solidFill>
                        <a:latin typeface="+mj-lt"/>
                      </a:endParaRPr>
                    </a:p>
                  </a:txBody>
                  <a:tcPr/>
                </a:tc>
                <a:tc>
                  <a:txBody>
                    <a:bodyPr/>
                    <a:lstStyle/>
                    <a:p>
                      <a:pPr algn="ctr"/>
                      <a:r>
                        <a:rPr lang="es-VE" sz="1800" dirty="0" smtClean="0">
                          <a:solidFill>
                            <a:srgbClr val="C00000"/>
                          </a:solidFill>
                          <a:latin typeface="+mj-lt"/>
                        </a:rPr>
                        <a:t>ERROR TIPO 1</a:t>
                      </a:r>
                      <a:endParaRPr lang="es-VE" sz="1800" dirty="0">
                        <a:solidFill>
                          <a:srgbClr val="C00000"/>
                        </a:solidFill>
                        <a:latin typeface="+mj-lt"/>
                      </a:endParaRPr>
                    </a:p>
                  </a:txBody>
                  <a:tcPr/>
                </a:tc>
              </a:tr>
              <a:tr h="300235">
                <a:tc>
                  <a:txBody>
                    <a:bodyPr/>
                    <a:lstStyle/>
                    <a:p>
                      <a:pPr algn="ctr"/>
                      <a:r>
                        <a:rPr lang="es-VE" sz="1800" dirty="0" smtClean="0">
                          <a:latin typeface="+mj-lt"/>
                        </a:rPr>
                        <a:t>Falsa</a:t>
                      </a:r>
                      <a:endParaRPr lang="es-VE" sz="1800" dirty="0">
                        <a:latin typeface="+mj-lt"/>
                      </a:endParaRPr>
                    </a:p>
                  </a:txBody>
                  <a:tcPr/>
                </a:tc>
                <a:tc>
                  <a:txBody>
                    <a:bodyPr/>
                    <a:lstStyle/>
                    <a:p>
                      <a:pPr algn="ctr"/>
                      <a:r>
                        <a:rPr lang="es-VE" sz="1800" dirty="0" smtClean="0">
                          <a:solidFill>
                            <a:srgbClr val="C00000"/>
                          </a:solidFill>
                          <a:latin typeface="+mj-lt"/>
                        </a:rPr>
                        <a:t>ERROR TIPO 2.</a:t>
                      </a:r>
                      <a:endParaRPr lang="es-VE" sz="1800" dirty="0">
                        <a:solidFill>
                          <a:srgbClr val="C00000"/>
                        </a:solidFill>
                        <a:latin typeface="+mj-lt"/>
                      </a:endParaRPr>
                    </a:p>
                  </a:txBody>
                  <a:tcPr/>
                </a:tc>
                <a:tc>
                  <a:txBody>
                    <a:bodyPr/>
                    <a:lstStyle/>
                    <a:p>
                      <a:pPr algn="ctr"/>
                      <a:r>
                        <a:rPr lang="es-VE" sz="1800" dirty="0" smtClean="0">
                          <a:solidFill>
                            <a:srgbClr val="00B050"/>
                          </a:solidFill>
                          <a:latin typeface="+mj-lt"/>
                        </a:rPr>
                        <a:t>Decisión Correcta.</a:t>
                      </a:r>
                      <a:endParaRPr lang="es-VE" sz="1800" dirty="0">
                        <a:solidFill>
                          <a:srgbClr val="00B050"/>
                        </a:solidFill>
                        <a:latin typeface="+mj-lt"/>
                      </a:endParaRPr>
                    </a:p>
                  </a:txBody>
                  <a:tcPr/>
                </a:tc>
              </a:tr>
            </a:tbl>
          </a:graphicData>
        </a:graphic>
      </p:graphicFrame>
      <p:sp>
        <p:nvSpPr>
          <p:cNvPr id="12" name="Marcador de texto 1">
            <a:extLst>
              <a:ext uri="{FF2B5EF4-FFF2-40B4-BE49-F238E27FC236}">
                <a16:creationId xmlns="" xmlns:a16="http://schemas.microsoft.com/office/drawing/2014/main" id="{F526F23D-CAE7-4E16-978F-C13F5E52267F}"/>
              </a:ext>
            </a:extLst>
          </p:cNvPr>
          <p:cNvSpPr txBox="1">
            <a:spLocks/>
          </p:cNvSpPr>
          <p:nvPr/>
        </p:nvSpPr>
        <p:spPr>
          <a:xfrm>
            <a:off x="149843" y="4074139"/>
            <a:ext cx="6902773" cy="44843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0" algn="just"/>
            <a:r>
              <a:rPr lang="es-VE" sz="2200" dirty="0" smtClean="0">
                <a:solidFill>
                  <a:schemeClr val="tx1"/>
                </a:solidFill>
                <a:latin typeface="+mj-lt"/>
              </a:rPr>
              <a:t>• </a:t>
            </a:r>
            <a:r>
              <a:rPr lang="es-VE" sz="2200" dirty="0" smtClean="0">
                <a:solidFill>
                  <a:srgbClr val="C00000"/>
                </a:solidFill>
                <a:latin typeface="+mj-lt"/>
              </a:rPr>
              <a:t>Nivel de significancia: 4% de error. </a:t>
            </a:r>
          </a:p>
        </p:txBody>
      </p:sp>
      <p:sp>
        <p:nvSpPr>
          <p:cNvPr id="13" name="Rectángulo 12"/>
          <p:cNvSpPr/>
          <p:nvPr/>
        </p:nvSpPr>
        <p:spPr>
          <a:xfrm>
            <a:off x="332739" y="4897279"/>
            <a:ext cx="8621256" cy="246221"/>
          </a:xfrm>
          <a:prstGeom prst="rect">
            <a:avLst/>
          </a:prstGeom>
        </p:spPr>
        <p:txBody>
          <a:bodyPr wrap="square">
            <a:spAutoFit/>
          </a:bodyPr>
          <a:lstStyle/>
          <a:p>
            <a:r>
              <a:rPr lang="es-VE" sz="1000" dirty="0" err="1"/>
              <a:t>Kadish</a:t>
            </a:r>
            <a:r>
              <a:rPr lang="es-VE" sz="1000" dirty="0"/>
              <a:t> A, et al. </a:t>
            </a:r>
            <a:r>
              <a:rPr lang="es-VE" sz="1000" dirty="0" err="1"/>
              <a:t>Prophylactic</a:t>
            </a:r>
            <a:r>
              <a:rPr lang="es-VE" sz="1000" dirty="0"/>
              <a:t> </a:t>
            </a:r>
            <a:r>
              <a:rPr lang="es-VE" sz="1000" dirty="0" err="1"/>
              <a:t>Defibrillator</a:t>
            </a:r>
            <a:r>
              <a:rPr lang="es-VE" sz="1000" dirty="0"/>
              <a:t> </a:t>
            </a:r>
            <a:r>
              <a:rPr lang="es-VE" sz="1000" dirty="0" err="1"/>
              <a:t>Implantation</a:t>
            </a:r>
            <a:r>
              <a:rPr lang="es-VE" sz="1000" dirty="0"/>
              <a:t> in </a:t>
            </a:r>
            <a:r>
              <a:rPr lang="es-VE" sz="1000" dirty="0" err="1"/>
              <a:t>Patients</a:t>
            </a:r>
            <a:r>
              <a:rPr lang="es-VE" sz="1000" dirty="0"/>
              <a:t> </a:t>
            </a:r>
            <a:r>
              <a:rPr lang="es-VE" sz="1000" dirty="0" err="1"/>
              <a:t>with</a:t>
            </a:r>
            <a:r>
              <a:rPr lang="es-VE" sz="1000" dirty="0"/>
              <a:t> </a:t>
            </a:r>
            <a:r>
              <a:rPr lang="es-VE" sz="1000" dirty="0" err="1"/>
              <a:t>Nonischemic</a:t>
            </a:r>
            <a:r>
              <a:rPr lang="es-VE" sz="1000" dirty="0"/>
              <a:t> </a:t>
            </a:r>
            <a:r>
              <a:rPr lang="es-VE" sz="1000" dirty="0" err="1"/>
              <a:t>Dilated</a:t>
            </a:r>
            <a:r>
              <a:rPr lang="es-VE" sz="1000" dirty="0"/>
              <a:t> </a:t>
            </a:r>
            <a:r>
              <a:rPr lang="es-VE" sz="1000" dirty="0" err="1"/>
              <a:t>Cardiomyopathy</a:t>
            </a:r>
            <a:r>
              <a:rPr lang="es-VE" sz="1000" dirty="0"/>
              <a:t>. N </a:t>
            </a:r>
            <a:r>
              <a:rPr lang="es-VE" sz="1000" dirty="0" err="1"/>
              <a:t>Engl</a:t>
            </a:r>
            <a:r>
              <a:rPr lang="es-VE" sz="1000" dirty="0"/>
              <a:t> J </a:t>
            </a:r>
            <a:r>
              <a:rPr lang="es-VE" sz="1000" dirty="0" err="1"/>
              <a:t>Med</a:t>
            </a:r>
            <a:r>
              <a:rPr lang="es-VE" sz="1000" dirty="0"/>
              <a:t> 2004; 350:2151-2158.</a:t>
            </a:r>
          </a:p>
        </p:txBody>
      </p:sp>
    </p:spTree>
    <p:extLst>
      <p:ext uri="{BB962C8B-B14F-4D97-AF65-F5344CB8AC3E}">
        <p14:creationId xmlns:p14="http://schemas.microsoft.com/office/powerpoint/2010/main" val="227171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animBg="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878" y="-144021"/>
            <a:ext cx="7406640" cy="562727"/>
          </a:xfrm>
        </p:spPr>
        <p:txBody>
          <a:bodyPr>
            <a:normAutofit/>
          </a:bodyPr>
          <a:lstStyle/>
          <a:p>
            <a:pPr algn="r"/>
            <a:r>
              <a:rPr lang="es-VE" sz="1200" b="0" i="1" dirty="0" smtClean="0">
                <a:ln w="1905"/>
                <a:solidFill>
                  <a:schemeClr val="tx2">
                    <a:lumMod val="50000"/>
                  </a:schemeClr>
                </a:solidFill>
                <a:effectLst>
                  <a:innerShdw blurRad="69850" dist="43180" dir="5400000">
                    <a:srgbClr val="000000">
                      <a:alpha val="65000"/>
                    </a:srgbClr>
                  </a:innerShdw>
                </a:effectLst>
                <a:latin typeface="+mj-lt"/>
              </a:rPr>
              <a:t>DEFINITE TRIAL.</a:t>
            </a:r>
            <a:endParaRPr lang="es-VE" sz="1200" b="0" i="1" dirty="0">
              <a:ln w="1905"/>
              <a:solidFill>
                <a:schemeClr val="tx2">
                  <a:lumMod val="50000"/>
                </a:schemeClr>
              </a:solidFill>
              <a:effectLst>
                <a:innerShdw blurRad="69850" dist="43180" dir="5400000">
                  <a:srgbClr val="000000">
                    <a:alpha val="65000"/>
                  </a:srgbClr>
                </a:innerShdw>
              </a:effectLst>
              <a:latin typeface="+mj-lt"/>
            </a:endParaRPr>
          </a:p>
        </p:txBody>
      </p:sp>
      <p:cxnSp>
        <p:nvCxnSpPr>
          <p:cNvPr id="3" name="2 Conector recto"/>
          <p:cNvCxnSpPr/>
          <p:nvPr/>
        </p:nvCxnSpPr>
        <p:spPr>
          <a:xfrm flipH="1" flipV="1">
            <a:off x="718802" y="481739"/>
            <a:ext cx="8395625" cy="8414"/>
          </a:xfrm>
          <a:prstGeom prst="line">
            <a:avLst/>
          </a:prstGeom>
          <a:ln/>
        </p:spPr>
        <p:style>
          <a:lnRef idx="2">
            <a:schemeClr val="accent1"/>
          </a:lnRef>
          <a:fillRef idx="0">
            <a:schemeClr val="accent1"/>
          </a:fillRef>
          <a:effectRef idx="1">
            <a:schemeClr val="accent1"/>
          </a:effectRef>
          <a:fontRef idx="minor">
            <a:schemeClr val="tx1"/>
          </a:fontRef>
        </p:style>
      </p:cxnSp>
      <p:sp>
        <p:nvSpPr>
          <p:cNvPr id="14" name="Rectángulo 13"/>
          <p:cNvSpPr/>
          <p:nvPr/>
        </p:nvSpPr>
        <p:spPr>
          <a:xfrm>
            <a:off x="332739" y="4897279"/>
            <a:ext cx="8621256" cy="246221"/>
          </a:xfrm>
          <a:prstGeom prst="rect">
            <a:avLst/>
          </a:prstGeom>
        </p:spPr>
        <p:txBody>
          <a:bodyPr wrap="square">
            <a:spAutoFit/>
          </a:bodyPr>
          <a:lstStyle/>
          <a:p>
            <a:r>
              <a:rPr lang="es-VE" sz="1000" dirty="0" err="1"/>
              <a:t>Kadish</a:t>
            </a:r>
            <a:r>
              <a:rPr lang="es-VE" sz="1000" dirty="0"/>
              <a:t> A, et al. </a:t>
            </a:r>
            <a:r>
              <a:rPr lang="es-VE" sz="1000" dirty="0" err="1"/>
              <a:t>Prophylactic</a:t>
            </a:r>
            <a:r>
              <a:rPr lang="es-VE" sz="1000" dirty="0"/>
              <a:t> </a:t>
            </a:r>
            <a:r>
              <a:rPr lang="es-VE" sz="1000" dirty="0" err="1"/>
              <a:t>Defibrillator</a:t>
            </a:r>
            <a:r>
              <a:rPr lang="es-VE" sz="1000" dirty="0"/>
              <a:t> </a:t>
            </a:r>
            <a:r>
              <a:rPr lang="es-VE" sz="1000" dirty="0" err="1"/>
              <a:t>Implantation</a:t>
            </a:r>
            <a:r>
              <a:rPr lang="es-VE" sz="1000" dirty="0"/>
              <a:t> in </a:t>
            </a:r>
            <a:r>
              <a:rPr lang="es-VE" sz="1000" dirty="0" err="1"/>
              <a:t>Patients</a:t>
            </a:r>
            <a:r>
              <a:rPr lang="es-VE" sz="1000" dirty="0"/>
              <a:t> </a:t>
            </a:r>
            <a:r>
              <a:rPr lang="es-VE" sz="1000" dirty="0" err="1"/>
              <a:t>with</a:t>
            </a:r>
            <a:r>
              <a:rPr lang="es-VE" sz="1000" dirty="0"/>
              <a:t> </a:t>
            </a:r>
            <a:r>
              <a:rPr lang="es-VE" sz="1000" dirty="0" err="1"/>
              <a:t>Nonischemic</a:t>
            </a:r>
            <a:r>
              <a:rPr lang="es-VE" sz="1000" dirty="0"/>
              <a:t> </a:t>
            </a:r>
            <a:r>
              <a:rPr lang="es-VE" sz="1000" dirty="0" err="1"/>
              <a:t>Dilated</a:t>
            </a:r>
            <a:r>
              <a:rPr lang="es-VE" sz="1000" dirty="0"/>
              <a:t> </a:t>
            </a:r>
            <a:r>
              <a:rPr lang="es-VE" sz="1000" dirty="0" err="1"/>
              <a:t>Cardiomyopathy</a:t>
            </a:r>
            <a:r>
              <a:rPr lang="es-VE" sz="1000" dirty="0"/>
              <a:t>. N </a:t>
            </a:r>
            <a:r>
              <a:rPr lang="es-VE" sz="1000" dirty="0" err="1"/>
              <a:t>Engl</a:t>
            </a:r>
            <a:r>
              <a:rPr lang="es-VE" sz="1000" dirty="0"/>
              <a:t> J </a:t>
            </a:r>
            <a:r>
              <a:rPr lang="es-VE" sz="1000" dirty="0" err="1"/>
              <a:t>Med</a:t>
            </a:r>
            <a:r>
              <a:rPr lang="es-VE" sz="1000" dirty="0"/>
              <a:t> 2004; 350:2151-2158.</a:t>
            </a:r>
          </a:p>
        </p:txBody>
      </p:sp>
      <p:pic>
        <p:nvPicPr>
          <p:cNvPr id="17" name="Picture 10" descr="Resultado de imagen para ascardio"/>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149843" y="118753"/>
            <a:ext cx="371546" cy="411798"/>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p:cNvPicPr>
            <a:picLocks noChangeAspect="1"/>
          </p:cNvPicPr>
          <p:nvPr/>
        </p:nvPicPr>
        <p:blipFill>
          <a:blip r:embed="rId5"/>
          <a:stretch>
            <a:fillRect/>
          </a:stretch>
        </p:blipFill>
        <p:spPr>
          <a:xfrm>
            <a:off x="664110" y="1623134"/>
            <a:ext cx="8505007" cy="3162300"/>
          </a:xfrm>
          <a:prstGeom prst="rect">
            <a:avLst/>
          </a:prstGeom>
        </p:spPr>
      </p:pic>
      <p:pic>
        <p:nvPicPr>
          <p:cNvPr id="5" name="Imagen 4"/>
          <p:cNvPicPr>
            <a:picLocks noChangeAspect="1"/>
          </p:cNvPicPr>
          <p:nvPr/>
        </p:nvPicPr>
        <p:blipFill>
          <a:blip r:embed="rId6"/>
          <a:stretch>
            <a:fillRect/>
          </a:stretch>
        </p:blipFill>
        <p:spPr>
          <a:xfrm>
            <a:off x="1045029" y="1989426"/>
            <a:ext cx="1816924" cy="2273816"/>
          </a:xfrm>
          <a:prstGeom prst="rect">
            <a:avLst/>
          </a:prstGeom>
        </p:spPr>
      </p:pic>
      <p:pic>
        <p:nvPicPr>
          <p:cNvPr id="7" name="Imagen 6"/>
          <p:cNvPicPr>
            <a:picLocks noChangeAspect="1"/>
          </p:cNvPicPr>
          <p:nvPr/>
        </p:nvPicPr>
        <p:blipFill>
          <a:blip r:embed="rId6"/>
          <a:stretch>
            <a:fillRect/>
          </a:stretch>
        </p:blipFill>
        <p:spPr>
          <a:xfrm>
            <a:off x="6828311" y="2084428"/>
            <a:ext cx="1876301" cy="2178814"/>
          </a:xfrm>
          <a:prstGeom prst="rect">
            <a:avLst/>
          </a:prstGeom>
        </p:spPr>
      </p:pic>
      <p:pic>
        <p:nvPicPr>
          <p:cNvPr id="8" name="Imagen 7"/>
          <p:cNvPicPr>
            <a:picLocks noChangeAspect="1"/>
          </p:cNvPicPr>
          <p:nvPr/>
        </p:nvPicPr>
        <p:blipFill>
          <a:blip r:embed="rId6"/>
          <a:stretch>
            <a:fillRect/>
          </a:stretch>
        </p:blipFill>
        <p:spPr>
          <a:xfrm>
            <a:off x="3995667" y="1551687"/>
            <a:ext cx="647700" cy="333375"/>
          </a:xfrm>
          <a:prstGeom prst="rect">
            <a:avLst/>
          </a:prstGeom>
        </p:spPr>
      </p:pic>
      <p:pic>
        <p:nvPicPr>
          <p:cNvPr id="9" name="Imagen 8"/>
          <p:cNvPicPr>
            <a:picLocks noChangeAspect="1"/>
          </p:cNvPicPr>
          <p:nvPr/>
        </p:nvPicPr>
        <p:blipFill>
          <a:blip r:embed="rId6"/>
          <a:stretch>
            <a:fillRect/>
          </a:stretch>
        </p:blipFill>
        <p:spPr>
          <a:xfrm>
            <a:off x="718801" y="808321"/>
            <a:ext cx="8450316" cy="860705"/>
          </a:xfrm>
          <a:prstGeom prst="rect">
            <a:avLst/>
          </a:prstGeom>
        </p:spPr>
      </p:pic>
      <p:sp>
        <p:nvSpPr>
          <p:cNvPr id="22" name="Marcador de texto 1">
            <a:extLst>
              <a:ext uri="{FF2B5EF4-FFF2-40B4-BE49-F238E27FC236}">
                <a16:creationId xmlns="" xmlns:a16="http://schemas.microsoft.com/office/drawing/2014/main" id="{F526F23D-CAE7-4E16-978F-C13F5E52267F}"/>
              </a:ext>
            </a:extLst>
          </p:cNvPr>
          <p:cNvSpPr txBox="1">
            <a:spLocks/>
          </p:cNvSpPr>
          <p:nvPr/>
        </p:nvSpPr>
        <p:spPr>
          <a:xfrm>
            <a:off x="664111" y="881420"/>
            <a:ext cx="8450316" cy="47838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0" algn="ctr"/>
            <a:r>
              <a:rPr lang="es-VE" sz="2300" dirty="0" smtClean="0">
                <a:solidFill>
                  <a:schemeClr val="tx1"/>
                </a:solidFill>
                <a:latin typeface="+mj-lt"/>
              </a:rPr>
              <a:t>Pacientes que pasaron el período de elegibilidad + consentimiento informado:</a:t>
            </a:r>
            <a:endParaRPr lang="es-VE" sz="2300" dirty="0">
              <a:solidFill>
                <a:schemeClr val="tx1"/>
              </a:solidFill>
              <a:latin typeface="+mj-lt"/>
            </a:endParaRPr>
          </a:p>
        </p:txBody>
      </p:sp>
      <p:sp>
        <p:nvSpPr>
          <p:cNvPr id="23" name="Marcador de texto 1">
            <a:extLst>
              <a:ext uri="{FF2B5EF4-FFF2-40B4-BE49-F238E27FC236}">
                <a16:creationId xmlns="" xmlns:a16="http://schemas.microsoft.com/office/drawing/2014/main" id="{F526F23D-CAE7-4E16-978F-C13F5E52267F}"/>
              </a:ext>
            </a:extLst>
          </p:cNvPr>
          <p:cNvSpPr txBox="1">
            <a:spLocks/>
          </p:cNvSpPr>
          <p:nvPr/>
        </p:nvSpPr>
        <p:spPr>
          <a:xfrm>
            <a:off x="3596442" y="2617669"/>
            <a:ext cx="2365144" cy="47838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0"/>
            <a:r>
              <a:rPr lang="es-VE" sz="2500" dirty="0" smtClean="0">
                <a:solidFill>
                  <a:srgbClr val="C00000"/>
                </a:solidFill>
                <a:latin typeface="+mj-lt"/>
              </a:rPr>
              <a:t>Aleatorización</a:t>
            </a:r>
          </a:p>
          <a:p>
            <a:pPr marL="127000"/>
            <a:endParaRPr lang="es-VE" sz="2500" dirty="0">
              <a:solidFill>
                <a:srgbClr val="C00000"/>
              </a:solidFill>
              <a:latin typeface="+mj-lt"/>
            </a:endParaRPr>
          </a:p>
          <a:p>
            <a:pPr marL="127000" algn="ctr"/>
            <a:r>
              <a:rPr lang="es-VE" sz="2200" dirty="0" smtClean="0">
                <a:solidFill>
                  <a:schemeClr val="tx1"/>
                </a:solidFill>
                <a:latin typeface="+mj-lt"/>
              </a:rPr>
              <a:t>Centros.</a:t>
            </a:r>
          </a:p>
        </p:txBody>
      </p:sp>
      <p:sp>
        <p:nvSpPr>
          <p:cNvPr id="24" name="Marcador de texto 1">
            <a:extLst>
              <a:ext uri="{FF2B5EF4-FFF2-40B4-BE49-F238E27FC236}">
                <a16:creationId xmlns="" xmlns:a16="http://schemas.microsoft.com/office/drawing/2014/main" id="{F526F23D-CAE7-4E16-978F-C13F5E52267F}"/>
              </a:ext>
            </a:extLst>
          </p:cNvPr>
          <p:cNvSpPr txBox="1">
            <a:spLocks/>
          </p:cNvSpPr>
          <p:nvPr/>
        </p:nvSpPr>
        <p:spPr>
          <a:xfrm>
            <a:off x="942384" y="2323621"/>
            <a:ext cx="1919569" cy="47838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0" algn="ctr"/>
            <a:r>
              <a:rPr lang="es-VE" sz="2200" dirty="0" smtClean="0">
                <a:solidFill>
                  <a:schemeClr val="tx1"/>
                </a:solidFill>
                <a:latin typeface="+mj-lt"/>
              </a:rPr>
              <a:t>Grupo de terapia médica estándar para IC:</a:t>
            </a:r>
          </a:p>
          <a:p>
            <a:pPr marL="127000" algn="ctr"/>
            <a:r>
              <a:rPr lang="es-VE" sz="2200" b="1" dirty="0" smtClean="0">
                <a:solidFill>
                  <a:srgbClr val="FF0000"/>
                </a:solidFill>
                <a:latin typeface="+mj-lt"/>
              </a:rPr>
              <a:t>229</a:t>
            </a:r>
            <a:r>
              <a:rPr lang="es-VE" sz="2200" dirty="0" smtClean="0">
                <a:solidFill>
                  <a:schemeClr val="tx1"/>
                </a:solidFill>
                <a:latin typeface="+mj-lt"/>
              </a:rPr>
              <a:t>.</a:t>
            </a:r>
            <a:endParaRPr lang="es-VE" sz="2200" dirty="0">
              <a:solidFill>
                <a:schemeClr val="tx1"/>
              </a:solidFill>
              <a:latin typeface="+mj-lt"/>
            </a:endParaRPr>
          </a:p>
        </p:txBody>
      </p:sp>
      <p:sp>
        <p:nvSpPr>
          <p:cNvPr id="25" name="Marcador de texto 1">
            <a:extLst>
              <a:ext uri="{FF2B5EF4-FFF2-40B4-BE49-F238E27FC236}">
                <a16:creationId xmlns="" xmlns:a16="http://schemas.microsoft.com/office/drawing/2014/main" id="{F526F23D-CAE7-4E16-978F-C13F5E52267F}"/>
              </a:ext>
            </a:extLst>
          </p:cNvPr>
          <p:cNvSpPr txBox="1">
            <a:spLocks/>
          </p:cNvSpPr>
          <p:nvPr/>
        </p:nvSpPr>
        <p:spPr>
          <a:xfrm>
            <a:off x="6785043" y="2084428"/>
            <a:ext cx="1919569" cy="47838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0" algn="ctr"/>
            <a:r>
              <a:rPr lang="es-VE" sz="2200" dirty="0" smtClean="0">
                <a:solidFill>
                  <a:schemeClr val="tx1"/>
                </a:solidFill>
                <a:latin typeface="+mj-lt"/>
              </a:rPr>
              <a:t>Grupo de terapia médica estándar para IC + </a:t>
            </a:r>
            <a:r>
              <a:rPr lang="es-VE" sz="2200" dirty="0" smtClean="0">
                <a:solidFill>
                  <a:srgbClr val="C00000"/>
                </a:solidFill>
                <a:latin typeface="+mj-lt"/>
              </a:rPr>
              <a:t>DAI</a:t>
            </a:r>
            <a:r>
              <a:rPr lang="es-VE" sz="2200" dirty="0" smtClean="0">
                <a:solidFill>
                  <a:schemeClr val="tx1"/>
                </a:solidFill>
                <a:latin typeface="+mj-lt"/>
              </a:rPr>
              <a:t>.</a:t>
            </a:r>
          </a:p>
          <a:p>
            <a:pPr marL="127000" algn="ctr"/>
            <a:r>
              <a:rPr lang="es-VE" sz="2200" b="1" dirty="0" smtClean="0">
                <a:solidFill>
                  <a:schemeClr val="tx1"/>
                </a:solidFill>
                <a:latin typeface="+mj-lt"/>
              </a:rPr>
              <a:t>229.</a:t>
            </a:r>
            <a:endParaRPr lang="es-VE" sz="2200" b="1" dirty="0">
              <a:solidFill>
                <a:schemeClr val="tx1"/>
              </a:solidFill>
              <a:latin typeface="+mj-lt"/>
            </a:endParaRPr>
          </a:p>
        </p:txBody>
      </p:sp>
      <p:sp>
        <p:nvSpPr>
          <p:cNvPr id="16" name="5 CuadroTexto"/>
          <p:cNvSpPr txBox="1"/>
          <p:nvPr/>
        </p:nvSpPr>
        <p:spPr>
          <a:xfrm>
            <a:off x="-361791" y="0"/>
            <a:ext cx="6095937" cy="523220"/>
          </a:xfrm>
          <a:prstGeom prst="rect">
            <a:avLst/>
          </a:prstGeom>
          <a:noFill/>
        </p:spPr>
        <p:txBody>
          <a:bodyPr wrap="square" rtlCol="0">
            <a:spAutoFit/>
          </a:bodyPr>
          <a:lstStyle/>
          <a:p>
            <a:pPr algn="ctr"/>
            <a:r>
              <a:rPr lang="es-VE" sz="2800" b="1" dirty="0" smtClean="0">
                <a:solidFill>
                  <a:schemeClr val="tx2">
                    <a:lumMod val="50000"/>
                  </a:schemeClr>
                </a:solidFill>
                <a:latin typeface="+mj-lt"/>
              </a:rPr>
              <a:t>TERAPIA Y SEGUIMIENTO:</a:t>
            </a:r>
            <a:endParaRPr lang="es-VE" sz="2800" b="1" dirty="0">
              <a:solidFill>
                <a:schemeClr val="tx2">
                  <a:lumMod val="50000"/>
                </a:schemeClr>
              </a:solidFill>
              <a:latin typeface="+mj-lt"/>
            </a:endParaRPr>
          </a:p>
        </p:txBody>
      </p:sp>
    </p:spTree>
    <p:extLst>
      <p:ext uri="{BB962C8B-B14F-4D97-AF65-F5344CB8AC3E}">
        <p14:creationId xmlns:p14="http://schemas.microsoft.com/office/powerpoint/2010/main" val="227135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878" y="-144021"/>
            <a:ext cx="7406640" cy="562727"/>
          </a:xfrm>
        </p:spPr>
        <p:txBody>
          <a:bodyPr>
            <a:normAutofit/>
          </a:bodyPr>
          <a:lstStyle/>
          <a:p>
            <a:pPr algn="r"/>
            <a:r>
              <a:rPr lang="es-VE" sz="1200" b="0" i="1" dirty="0" smtClean="0">
                <a:ln w="1905"/>
                <a:solidFill>
                  <a:schemeClr val="tx2">
                    <a:lumMod val="50000"/>
                  </a:schemeClr>
                </a:solidFill>
                <a:effectLst>
                  <a:innerShdw blurRad="69850" dist="43180" dir="5400000">
                    <a:srgbClr val="000000">
                      <a:alpha val="65000"/>
                    </a:srgbClr>
                  </a:innerShdw>
                </a:effectLst>
                <a:latin typeface="+mj-lt"/>
              </a:rPr>
              <a:t>DEFINITE TRIAL.</a:t>
            </a:r>
            <a:endParaRPr lang="es-VE" sz="1200" b="0" i="1" dirty="0">
              <a:ln w="1905"/>
              <a:solidFill>
                <a:schemeClr val="tx2">
                  <a:lumMod val="50000"/>
                </a:schemeClr>
              </a:solidFill>
              <a:effectLst>
                <a:innerShdw blurRad="69850" dist="43180" dir="5400000">
                  <a:srgbClr val="000000">
                    <a:alpha val="65000"/>
                  </a:srgbClr>
                </a:innerShdw>
              </a:effectLst>
              <a:latin typeface="+mj-lt"/>
            </a:endParaRPr>
          </a:p>
        </p:txBody>
      </p:sp>
      <p:cxnSp>
        <p:nvCxnSpPr>
          <p:cNvPr id="3" name="2 Conector recto"/>
          <p:cNvCxnSpPr/>
          <p:nvPr/>
        </p:nvCxnSpPr>
        <p:spPr>
          <a:xfrm flipH="1" flipV="1">
            <a:off x="718802" y="481739"/>
            <a:ext cx="8395625" cy="8414"/>
          </a:xfrm>
          <a:prstGeom prst="line">
            <a:avLst/>
          </a:prstGeom>
          <a:ln/>
        </p:spPr>
        <p:style>
          <a:lnRef idx="2">
            <a:schemeClr val="accent1"/>
          </a:lnRef>
          <a:fillRef idx="0">
            <a:schemeClr val="accent1"/>
          </a:fillRef>
          <a:effectRef idx="1">
            <a:schemeClr val="accent1"/>
          </a:effectRef>
          <a:fontRef idx="minor">
            <a:schemeClr val="tx1"/>
          </a:fontRef>
        </p:style>
      </p:cxnSp>
      <p:sp>
        <p:nvSpPr>
          <p:cNvPr id="6" name="5 CuadroTexto"/>
          <p:cNvSpPr txBox="1"/>
          <p:nvPr/>
        </p:nvSpPr>
        <p:spPr>
          <a:xfrm>
            <a:off x="-361791" y="0"/>
            <a:ext cx="6095937" cy="523220"/>
          </a:xfrm>
          <a:prstGeom prst="rect">
            <a:avLst/>
          </a:prstGeom>
          <a:noFill/>
        </p:spPr>
        <p:txBody>
          <a:bodyPr wrap="square" rtlCol="0">
            <a:spAutoFit/>
          </a:bodyPr>
          <a:lstStyle/>
          <a:p>
            <a:pPr algn="ctr"/>
            <a:r>
              <a:rPr lang="es-VE" sz="2800" b="1" dirty="0" smtClean="0">
                <a:solidFill>
                  <a:schemeClr val="tx2">
                    <a:lumMod val="50000"/>
                  </a:schemeClr>
                </a:solidFill>
                <a:latin typeface="+mj-lt"/>
              </a:rPr>
              <a:t>TERAPIA Y SEGUIMIENTO:</a:t>
            </a:r>
            <a:endParaRPr lang="es-VE" sz="2800" b="1" dirty="0">
              <a:solidFill>
                <a:schemeClr val="tx2">
                  <a:lumMod val="50000"/>
                </a:schemeClr>
              </a:solidFill>
              <a:latin typeface="+mj-lt"/>
            </a:endParaRPr>
          </a:p>
        </p:txBody>
      </p:sp>
      <p:sp>
        <p:nvSpPr>
          <p:cNvPr id="14" name="Rectángulo 13"/>
          <p:cNvSpPr/>
          <p:nvPr/>
        </p:nvSpPr>
        <p:spPr>
          <a:xfrm>
            <a:off x="332739" y="4897279"/>
            <a:ext cx="8621256" cy="246221"/>
          </a:xfrm>
          <a:prstGeom prst="rect">
            <a:avLst/>
          </a:prstGeom>
        </p:spPr>
        <p:txBody>
          <a:bodyPr wrap="square">
            <a:spAutoFit/>
          </a:bodyPr>
          <a:lstStyle/>
          <a:p>
            <a:r>
              <a:rPr lang="es-VE" sz="1000" dirty="0" err="1"/>
              <a:t>Kadish</a:t>
            </a:r>
            <a:r>
              <a:rPr lang="es-VE" sz="1000" dirty="0"/>
              <a:t> A, et al. </a:t>
            </a:r>
            <a:r>
              <a:rPr lang="es-VE" sz="1000" dirty="0" err="1"/>
              <a:t>Prophylactic</a:t>
            </a:r>
            <a:r>
              <a:rPr lang="es-VE" sz="1000" dirty="0"/>
              <a:t> </a:t>
            </a:r>
            <a:r>
              <a:rPr lang="es-VE" sz="1000" dirty="0" err="1"/>
              <a:t>Defibrillator</a:t>
            </a:r>
            <a:r>
              <a:rPr lang="es-VE" sz="1000" dirty="0"/>
              <a:t> </a:t>
            </a:r>
            <a:r>
              <a:rPr lang="es-VE" sz="1000" dirty="0" err="1"/>
              <a:t>Implantation</a:t>
            </a:r>
            <a:r>
              <a:rPr lang="es-VE" sz="1000" dirty="0"/>
              <a:t> in </a:t>
            </a:r>
            <a:r>
              <a:rPr lang="es-VE" sz="1000" dirty="0" err="1"/>
              <a:t>Patients</a:t>
            </a:r>
            <a:r>
              <a:rPr lang="es-VE" sz="1000" dirty="0"/>
              <a:t> </a:t>
            </a:r>
            <a:r>
              <a:rPr lang="es-VE" sz="1000" dirty="0" err="1"/>
              <a:t>with</a:t>
            </a:r>
            <a:r>
              <a:rPr lang="es-VE" sz="1000" dirty="0"/>
              <a:t> </a:t>
            </a:r>
            <a:r>
              <a:rPr lang="es-VE" sz="1000" dirty="0" err="1"/>
              <a:t>Nonischemic</a:t>
            </a:r>
            <a:r>
              <a:rPr lang="es-VE" sz="1000" dirty="0"/>
              <a:t> </a:t>
            </a:r>
            <a:r>
              <a:rPr lang="es-VE" sz="1000" dirty="0" err="1"/>
              <a:t>Dilated</a:t>
            </a:r>
            <a:r>
              <a:rPr lang="es-VE" sz="1000" dirty="0"/>
              <a:t> </a:t>
            </a:r>
            <a:r>
              <a:rPr lang="es-VE" sz="1000" dirty="0" err="1"/>
              <a:t>Cardiomyopathy</a:t>
            </a:r>
            <a:r>
              <a:rPr lang="es-VE" sz="1000" dirty="0"/>
              <a:t>. N </a:t>
            </a:r>
            <a:r>
              <a:rPr lang="es-VE" sz="1000" dirty="0" err="1"/>
              <a:t>Engl</a:t>
            </a:r>
            <a:r>
              <a:rPr lang="es-VE" sz="1000" dirty="0"/>
              <a:t> J </a:t>
            </a:r>
            <a:r>
              <a:rPr lang="es-VE" sz="1000" dirty="0" err="1"/>
              <a:t>Med</a:t>
            </a:r>
            <a:r>
              <a:rPr lang="es-VE" sz="1000" dirty="0"/>
              <a:t> 2004; 350:2151-2158.</a:t>
            </a:r>
          </a:p>
        </p:txBody>
      </p:sp>
      <p:pic>
        <p:nvPicPr>
          <p:cNvPr id="17" name="Picture 10" descr="Resultado de imagen para ascardio"/>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149843" y="118753"/>
            <a:ext cx="371546" cy="411798"/>
          </a:xfrm>
          <a:prstGeom prst="rect">
            <a:avLst/>
          </a:prstGeom>
          <a:noFill/>
          <a:extLst>
            <a:ext uri="{909E8E84-426E-40DD-AFC4-6F175D3DCCD1}">
              <a14:hiddenFill xmlns:a14="http://schemas.microsoft.com/office/drawing/2010/main">
                <a:solidFill>
                  <a:srgbClr val="FFFFFF"/>
                </a:solidFill>
              </a14:hiddenFill>
            </a:ext>
          </a:extLst>
        </p:spPr>
      </p:pic>
      <p:sp>
        <p:nvSpPr>
          <p:cNvPr id="8" name="Marcador de texto 1">
            <a:extLst>
              <a:ext uri="{FF2B5EF4-FFF2-40B4-BE49-F238E27FC236}">
                <a16:creationId xmlns="" xmlns:a16="http://schemas.microsoft.com/office/drawing/2014/main" id="{F526F23D-CAE7-4E16-978F-C13F5E52267F}"/>
              </a:ext>
            </a:extLst>
          </p:cNvPr>
          <p:cNvSpPr txBox="1">
            <a:spLocks/>
          </p:cNvSpPr>
          <p:nvPr/>
        </p:nvSpPr>
        <p:spPr>
          <a:xfrm>
            <a:off x="951070" y="762981"/>
            <a:ext cx="2645372" cy="534143"/>
          </a:xfrm>
          <a:prstGeom prst="rect">
            <a:avLst/>
          </a:prstGeom>
        </p:spPr>
        <p:style>
          <a:lnRef idx="2">
            <a:schemeClr val="dk1"/>
          </a:lnRef>
          <a:fillRef idx="1">
            <a:schemeClr val="lt1"/>
          </a:fillRef>
          <a:effectRef idx="0">
            <a:schemeClr val="dk1"/>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0"/>
            <a:r>
              <a:rPr lang="es-VE" sz="2500" dirty="0" smtClean="0">
                <a:solidFill>
                  <a:srgbClr val="C00000"/>
                </a:solidFill>
                <a:latin typeface="+mj-lt"/>
              </a:rPr>
              <a:t>Terapia Médica: </a:t>
            </a:r>
            <a:endParaRPr lang="es-VE" sz="2500" dirty="0">
              <a:solidFill>
                <a:srgbClr val="C00000"/>
              </a:solidFill>
              <a:latin typeface="+mj-lt"/>
            </a:endParaRPr>
          </a:p>
        </p:txBody>
      </p:sp>
      <p:sp>
        <p:nvSpPr>
          <p:cNvPr id="9" name="Marcador de texto 1">
            <a:extLst>
              <a:ext uri="{FF2B5EF4-FFF2-40B4-BE49-F238E27FC236}">
                <a16:creationId xmlns="" xmlns:a16="http://schemas.microsoft.com/office/drawing/2014/main" id="{F526F23D-CAE7-4E16-978F-C13F5E52267F}"/>
              </a:ext>
            </a:extLst>
          </p:cNvPr>
          <p:cNvSpPr txBox="1">
            <a:spLocks/>
          </p:cNvSpPr>
          <p:nvPr/>
        </p:nvSpPr>
        <p:spPr>
          <a:xfrm>
            <a:off x="0" y="1536885"/>
            <a:ext cx="8964584" cy="5341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0" algn="just"/>
            <a:r>
              <a:rPr lang="es-VE" sz="2200" dirty="0" smtClean="0">
                <a:solidFill>
                  <a:schemeClr val="tx1"/>
                </a:solidFill>
                <a:latin typeface="+mj-lt"/>
              </a:rPr>
              <a:t>• Todos los pacientes recibieron </a:t>
            </a:r>
            <a:r>
              <a:rPr lang="es-VE" sz="2200" dirty="0" err="1" smtClean="0">
                <a:solidFill>
                  <a:srgbClr val="FF0000"/>
                </a:solidFill>
                <a:latin typeface="+mj-lt"/>
              </a:rPr>
              <a:t>IECAs</a:t>
            </a:r>
            <a:r>
              <a:rPr lang="es-VE" sz="2200" dirty="0" smtClean="0">
                <a:solidFill>
                  <a:schemeClr val="tx1"/>
                </a:solidFill>
                <a:latin typeface="+mj-lt"/>
              </a:rPr>
              <a:t>:</a:t>
            </a:r>
          </a:p>
          <a:p>
            <a:pPr marL="127000" algn="just"/>
            <a:r>
              <a:rPr lang="es-VE" sz="2200" dirty="0">
                <a:solidFill>
                  <a:schemeClr val="tx1"/>
                </a:solidFill>
                <a:latin typeface="+mj-lt"/>
              </a:rPr>
              <a:t>	</a:t>
            </a:r>
            <a:r>
              <a:rPr lang="es-VE" sz="2200" dirty="0" smtClean="0">
                <a:solidFill>
                  <a:schemeClr val="tx1"/>
                </a:solidFill>
                <a:latin typeface="+mj-lt"/>
              </a:rPr>
              <a:t>• </a:t>
            </a:r>
            <a:r>
              <a:rPr lang="es-VE" sz="2200" dirty="0" err="1" smtClean="0">
                <a:solidFill>
                  <a:schemeClr val="tx1"/>
                </a:solidFill>
                <a:latin typeface="+mj-lt"/>
              </a:rPr>
              <a:t>Hidralazina</a:t>
            </a:r>
            <a:r>
              <a:rPr lang="es-VE" sz="2200" dirty="0" smtClean="0">
                <a:solidFill>
                  <a:schemeClr val="tx1"/>
                </a:solidFill>
                <a:latin typeface="+mj-lt"/>
              </a:rPr>
              <a:t>, nitratos, o ARA II.</a:t>
            </a:r>
          </a:p>
          <a:p>
            <a:pPr marL="127000" algn="just"/>
            <a:r>
              <a:rPr lang="es-VE" sz="2200" dirty="0" smtClean="0">
                <a:solidFill>
                  <a:schemeClr val="tx1"/>
                </a:solidFill>
                <a:latin typeface="+mj-lt"/>
              </a:rPr>
              <a:t>• Todos los pacientes recibieron </a:t>
            </a:r>
            <a:r>
              <a:rPr lang="es-VE" sz="2200" dirty="0" smtClean="0">
                <a:solidFill>
                  <a:srgbClr val="FF0000"/>
                </a:solidFill>
                <a:latin typeface="+mj-lt"/>
              </a:rPr>
              <a:t>Betabloqueantes</a:t>
            </a:r>
            <a:r>
              <a:rPr lang="es-VE" sz="2200" dirty="0" smtClean="0">
                <a:solidFill>
                  <a:schemeClr val="tx1"/>
                </a:solidFill>
                <a:latin typeface="+mj-lt"/>
              </a:rPr>
              <a:t>:</a:t>
            </a:r>
          </a:p>
          <a:p>
            <a:pPr marL="127000" algn="just"/>
            <a:r>
              <a:rPr lang="es-VE" sz="2200" dirty="0">
                <a:solidFill>
                  <a:schemeClr val="tx1"/>
                </a:solidFill>
                <a:latin typeface="+mj-lt"/>
              </a:rPr>
              <a:t>	</a:t>
            </a:r>
            <a:r>
              <a:rPr lang="es-VE" sz="2200" dirty="0" smtClean="0">
                <a:solidFill>
                  <a:schemeClr val="tx1"/>
                </a:solidFill>
                <a:latin typeface="+mj-lt"/>
              </a:rPr>
              <a:t>• </a:t>
            </a:r>
            <a:r>
              <a:rPr lang="es-VE" sz="2200" dirty="0" err="1" smtClean="0">
                <a:solidFill>
                  <a:schemeClr val="tx1"/>
                </a:solidFill>
                <a:latin typeface="+mj-lt"/>
              </a:rPr>
              <a:t>Carvedilol</a:t>
            </a:r>
            <a:r>
              <a:rPr lang="es-VE" sz="2200" dirty="0">
                <a:solidFill>
                  <a:schemeClr val="tx1"/>
                </a:solidFill>
                <a:latin typeface="+mj-lt"/>
              </a:rPr>
              <a:t> </a:t>
            </a:r>
            <a:r>
              <a:rPr lang="es-VE" sz="2200" dirty="0" smtClean="0">
                <a:solidFill>
                  <a:schemeClr val="tx1"/>
                </a:solidFill>
                <a:latin typeface="+mj-lt"/>
              </a:rPr>
              <a:t>(mayor dosis tolerada).</a:t>
            </a:r>
          </a:p>
          <a:p>
            <a:pPr marL="127000" algn="just"/>
            <a:r>
              <a:rPr lang="es-VE" sz="2200" dirty="0" smtClean="0">
                <a:solidFill>
                  <a:schemeClr val="tx1"/>
                </a:solidFill>
                <a:latin typeface="+mj-lt"/>
              </a:rPr>
              <a:t>• La </a:t>
            </a:r>
            <a:r>
              <a:rPr lang="es-VE" sz="2200" dirty="0" err="1" smtClean="0">
                <a:solidFill>
                  <a:srgbClr val="FF0000"/>
                </a:solidFill>
                <a:latin typeface="+mj-lt"/>
              </a:rPr>
              <a:t>Digoxina</a:t>
            </a:r>
            <a:r>
              <a:rPr lang="es-VE" sz="2200" dirty="0" smtClean="0">
                <a:solidFill>
                  <a:schemeClr val="tx1"/>
                </a:solidFill>
                <a:latin typeface="+mj-lt"/>
              </a:rPr>
              <a:t> y los </a:t>
            </a:r>
            <a:r>
              <a:rPr lang="es-VE" sz="2200" dirty="0" smtClean="0">
                <a:solidFill>
                  <a:srgbClr val="FF0000"/>
                </a:solidFill>
                <a:latin typeface="+mj-lt"/>
              </a:rPr>
              <a:t>Diuréticos</a:t>
            </a:r>
            <a:r>
              <a:rPr lang="es-VE" sz="2200" dirty="0" smtClean="0">
                <a:solidFill>
                  <a:schemeClr val="tx1"/>
                </a:solidFill>
                <a:latin typeface="+mj-lt"/>
              </a:rPr>
              <a:t> eran indicados cuando era necesario para el manejo de los síntomas. </a:t>
            </a:r>
          </a:p>
          <a:p>
            <a:pPr marL="127000" algn="just"/>
            <a:r>
              <a:rPr lang="es-VE" sz="2200" dirty="0" smtClean="0">
                <a:solidFill>
                  <a:schemeClr val="tx1"/>
                </a:solidFill>
                <a:latin typeface="+mj-lt"/>
              </a:rPr>
              <a:t>• Se desaconsejó el uso de drogas </a:t>
            </a:r>
            <a:r>
              <a:rPr lang="es-VE" sz="2200" dirty="0" err="1" smtClean="0">
                <a:solidFill>
                  <a:schemeClr val="tx1"/>
                </a:solidFill>
                <a:latin typeface="+mj-lt"/>
              </a:rPr>
              <a:t>antiaritmicas</a:t>
            </a:r>
            <a:r>
              <a:rPr lang="es-VE" sz="2200" dirty="0" smtClean="0">
                <a:solidFill>
                  <a:schemeClr val="tx1"/>
                </a:solidFill>
                <a:latin typeface="+mj-lt"/>
              </a:rPr>
              <a:t>:</a:t>
            </a:r>
          </a:p>
          <a:p>
            <a:pPr marL="127000" algn="just"/>
            <a:r>
              <a:rPr lang="es-VE" sz="2200" dirty="0">
                <a:solidFill>
                  <a:schemeClr val="tx1"/>
                </a:solidFill>
                <a:latin typeface="+mj-lt"/>
              </a:rPr>
              <a:t>	</a:t>
            </a:r>
            <a:r>
              <a:rPr lang="es-VE" sz="2200" dirty="0" smtClean="0">
                <a:solidFill>
                  <a:schemeClr val="tx1"/>
                </a:solidFill>
                <a:latin typeface="+mj-lt"/>
              </a:rPr>
              <a:t>• FA </a:t>
            </a:r>
            <a:r>
              <a:rPr lang="es-VE" sz="2200" smtClean="0">
                <a:solidFill>
                  <a:schemeClr val="tx1"/>
                </a:solidFill>
                <a:latin typeface="+mj-lt"/>
              </a:rPr>
              <a:t>y TSV </a:t>
            </a:r>
            <a:r>
              <a:rPr lang="es-VE" sz="2200" dirty="0" smtClean="0">
                <a:solidFill>
                  <a:schemeClr val="tx1"/>
                </a:solidFill>
                <a:latin typeface="+mj-lt"/>
              </a:rPr>
              <a:t>sintomáticas: </a:t>
            </a:r>
            <a:r>
              <a:rPr lang="es-VE" sz="2200" dirty="0" err="1" smtClean="0">
                <a:solidFill>
                  <a:srgbClr val="FF0000"/>
                </a:solidFill>
                <a:latin typeface="+mj-lt"/>
              </a:rPr>
              <a:t>Amiodarona</a:t>
            </a:r>
            <a:r>
              <a:rPr lang="es-VE" sz="2200" dirty="0" smtClean="0">
                <a:solidFill>
                  <a:schemeClr val="tx1"/>
                </a:solidFill>
                <a:latin typeface="+mj-lt"/>
              </a:rPr>
              <a:t>.</a:t>
            </a:r>
            <a:endParaRPr lang="es-VE" sz="2200" dirty="0">
              <a:solidFill>
                <a:schemeClr val="tx1"/>
              </a:solidFill>
              <a:latin typeface="+mj-lt"/>
            </a:endParaRPr>
          </a:p>
        </p:txBody>
      </p:sp>
    </p:spTree>
    <p:extLst>
      <p:ext uri="{BB962C8B-B14F-4D97-AF65-F5344CB8AC3E}">
        <p14:creationId xmlns:p14="http://schemas.microsoft.com/office/powerpoint/2010/main" val="1665631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1">
            <a:extLst>
              <a:ext uri="{FF2B5EF4-FFF2-40B4-BE49-F238E27FC236}">
                <a16:creationId xmlns="" xmlns:a16="http://schemas.microsoft.com/office/drawing/2014/main" id="{F526F23D-CAE7-4E16-978F-C13F5E52267F}"/>
              </a:ext>
            </a:extLst>
          </p:cNvPr>
          <p:cNvSpPr txBox="1">
            <a:spLocks/>
          </p:cNvSpPr>
          <p:nvPr/>
        </p:nvSpPr>
        <p:spPr>
          <a:xfrm>
            <a:off x="521389" y="685396"/>
            <a:ext cx="5725032" cy="72776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0"/>
            <a:r>
              <a:rPr lang="es-VE" sz="4000" dirty="0" smtClean="0">
                <a:solidFill>
                  <a:schemeClr val="tx1"/>
                </a:solidFill>
                <a:latin typeface="+mj-lt"/>
              </a:rPr>
              <a:t>Pregunta del Ciclo:</a:t>
            </a:r>
            <a:endParaRPr lang="es-VE" sz="4000" dirty="0">
              <a:solidFill>
                <a:schemeClr val="tx1"/>
              </a:solidFill>
              <a:latin typeface="+mj-lt"/>
            </a:endParaRPr>
          </a:p>
        </p:txBody>
      </p:sp>
      <p:pic>
        <p:nvPicPr>
          <p:cNvPr id="7" name="Picture 10" descr="Resultado de imagen para ascardio"/>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149843" y="118753"/>
            <a:ext cx="371546" cy="411798"/>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プレースホルダー 6"/>
          <p:cNvSpPr txBox="1">
            <a:spLocks/>
          </p:cNvSpPr>
          <p:nvPr/>
        </p:nvSpPr>
        <p:spPr>
          <a:xfrm>
            <a:off x="-141183" y="3557857"/>
            <a:ext cx="7967022" cy="864046"/>
          </a:xfrm>
          <a:prstGeom prst="rect">
            <a:avLst/>
          </a:prstGeom>
        </p:spPr>
        <p:txBody>
          <a:bodyPr vert="horz" lIns="163275" tIns="81638" rIns="163275" bIns="81638" rtlCol="0" anchor="b">
            <a:noAutofit/>
          </a:bodyPr>
          <a:lstStyle>
            <a:lvl1pPr marL="0" indent="0" algn="ctr" defTabSz="1632753" rtl="0" eaLnBrk="1" latinLnBrk="0" hangingPunct="1">
              <a:lnSpc>
                <a:spcPct val="120000"/>
              </a:lnSpc>
              <a:spcBef>
                <a:spcPts val="1200"/>
              </a:spcBef>
              <a:buFont typeface="Arial" panose="020B0604020202020204" pitchFamily="34" charset="0"/>
              <a:buNone/>
              <a:defRPr kumimoji="1" sz="4000" kern="1200" baseline="0">
                <a:solidFill>
                  <a:schemeClr val="tx2"/>
                </a:solidFill>
                <a:latin typeface="Route 159 UltraLight" pitchFamily="50" charset="0"/>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r>
              <a:rPr lang="es-ES" altLang="ja-JP" sz="2500" dirty="0" smtClean="0">
                <a:solidFill>
                  <a:schemeClr val="tx2">
                    <a:lumMod val="50000"/>
                  </a:schemeClr>
                </a:solidFill>
                <a:latin typeface="+mj-lt"/>
              </a:rPr>
              <a:t>En el paciente con Miocardiopatía dilatada no isquémica con FEVI severamente deprimida:</a:t>
            </a:r>
            <a:br>
              <a:rPr lang="es-ES" altLang="ja-JP" sz="2500" dirty="0" smtClean="0">
                <a:solidFill>
                  <a:schemeClr val="tx2">
                    <a:lumMod val="50000"/>
                  </a:schemeClr>
                </a:solidFill>
                <a:latin typeface="+mj-lt"/>
              </a:rPr>
            </a:br>
            <a:r>
              <a:rPr lang="es-ES" altLang="ja-JP" sz="2500" dirty="0" smtClean="0">
                <a:solidFill>
                  <a:schemeClr val="tx2">
                    <a:lumMod val="50000"/>
                  </a:schemeClr>
                </a:solidFill>
                <a:latin typeface="+mj-lt"/>
              </a:rPr>
              <a:t> ¿Qué efecto tiene sobre la mortalidad, el uso de Desfibriladores Automáticos </a:t>
            </a:r>
            <a:r>
              <a:rPr lang="es-ES" altLang="ja-JP" sz="2500" dirty="0" err="1" smtClean="0">
                <a:solidFill>
                  <a:schemeClr val="tx2">
                    <a:lumMod val="50000"/>
                  </a:schemeClr>
                </a:solidFill>
                <a:latin typeface="+mj-lt"/>
              </a:rPr>
              <a:t>Implantables</a:t>
            </a:r>
            <a:r>
              <a:rPr lang="es-ES" altLang="ja-JP" sz="2500" dirty="0" smtClean="0">
                <a:solidFill>
                  <a:schemeClr val="tx2">
                    <a:lumMod val="50000"/>
                  </a:schemeClr>
                </a:solidFill>
                <a:latin typeface="+mj-lt"/>
              </a:rPr>
              <a:t> para la prevención primaria de Muerte Súbita en comparación al tratamiento médico antiarrítmico?</a:t>
            </a:r>
            <a:endParaRPr lang="ja-JP" altLang="en-US" sz="2500" dirty="0">
              <a:solidFill>
                <a:schemeClr val="tx2">
                  <a:lumMod val="50000"/>
                </a:schemeClr>
              </a:solidFill>
              <a:latin typeface="+mj-lt"/>
            </a:endParaRPr>
          </a:p>
        </p:txBody>
      </p:sp>
    </p:spTree>
    <p:extLst>
      <p:ext uri="{BB962C8B-B14F-4D97-AF65-F5344CB8AC3E}">
        <p14:creationId xmlns:p14="http://schemas.microsoft.com/office/powerpoint/2010/main" val="108001506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878" y="-144021"/>
            <a:ext cx="7406640" cy="562727"/>
          </a:xfrm>
        </p:spPr>
        <p:txBody>
          <a:bodyPr>
            <a:normAutofit/>
          </a:bodyPr>
          <a:lstStyle/>
          <a:p>
            <a:pPr algn="r"/>
            <a:r>
              <a:rPr lang="es-VE" sz="1200" b="0" i="1" dirty="0" smtClean="0">
                <a:ln w="1905"/>
                <a:solidFill>
                  <a:schemeClr val="tx2">
                    <a:lumMod val="50000"/>
                  </a:schemeClr>
                </a:solidFill>
                <a:effectLst>
                  <a:innerShdw blurRad="69850" dist="43180" dir="5400000">
                    <a:srgbClr val="000000">
                      <a:alpha val="65000"/>
                    </a:srgbClr>
                  </a:innerShdw>
                </a:effectLst>
                <a:latin typeface="+mj-lt"/>
              </a:rPr>
              <a:t>DEFINITE TRIAL.</a:t>
            </a:r>
            <a:endParaRPr lang="es-VE" sz="1200" b="0" i="1" dirty="0">
              <a:ln w="1905"/>
              <a:solidFill>
                <a:schemeClr val="tx2">
                  <a:lumMod val="50000"/>
                </a:schemeClr>
              </a:solidFill>
              <a:effectLst>
                <a:innerShdw blurRad="69850" dist="43180" dir="5400000">
                  <a:srgbClr val="000000">
                    <a:alpha val="65000"/>
                  </a:srgbClr>
                </a:innerShdw>
              </a:effectLst>
              <a:latin typeface="+mj-lt"/>
            </a:endParaRPr>
          </a:p>
        </p:txBody>
      </p:sp>
      <p:cxnSp>
        <p:nvCxnSpPr>
          <p:cNvPr id="3" name="2 Conector recto"/>
          <p:cNvCxnSpPr/>
          <p:nvPr/>
        </p:nvCxnSpPr>
        <p:spPr>
          <a:xfrm flipH="1" flipV="1">
            <a:off x="718802" y="481739"/>
            <a:ext cx="8395625" cy="8414"/>
          </a:xfrm>
          <a:prstGeom prst="line">
            <a:avLst/>
          </a:prstGeom>
          <a:ln/>
        </p:spPr>
        <p:style>
          <a:lnRef idx="2">
            <a:schemeClr val="accent1"/>
          </a:lnRef>
          <a:fillRef idx="0">
            <a:schemeClr val="accent1"/>
          </a:fillRef>
          <a:effectRef idx="1">
            <a:schemeClr val="accent1"/>
          </a:effectRef>
          <a:fontRef idx="minor">
            <a:schemeClr val="tx1"/>
          </a:fontRef>
        </p:style>
      </p:cxnSp>
      <p:sp>
        <p:nvSpPr>
          <p:cNvPr id="6" name="5 CuadroTexto"/>
          <p:cNvSpPr txBox="1"/>
          <p:nvPr/>
        </p:nvSpPr>
        <p:spPr>
          <a:xfrm>
            <a:off x="-361791" y="0"/>
            <a:ext cx="6095937" cy="523220"/>
          </a:xfrm>
          <a:prstGeom prst="rect">
            <a:avLst/>
          </a:prstGeom>
          <a:noFill/>
        </p:spPr>
        <p:txBody>
          <a:bodyPr wrap="square" rtlCol="0">
            <a:spAutoFit/>
          </a:bodyPr>
          <a:lstStyle/>
          <a:p>
            <a:pPr algn="ctr"/>
            <a:r>
              <a:rPr lang="es-VE" sz="2800" b="1" dirty="0" smtClean="0">
                <a:solidFill>
                  <a:schemeClr val="tx2">
                    <a:lumMod val="50000"/>
                  </a:schemeClr>
                </a:solidFill>
                <a:latin typeface="+mj-lt"/>
              </a:rPr>
              <a:t>TERAPIA Y SEGUIMIENTO:</a:t>
            </a:r>
            <a:endParaRPr lang="es-VE" sz="2800" b="1" dirty="0">
              <a:solidFill>
                <a:schemeClr val="tx2">
                  <a:lumMod val="50000"/>
                </a:schemeClr>
              </a:solidFill>
              <a:latin typeface="+mj-lt"/>
            </a:endParaRPr>
          </a:p>
        </p:txBody>
      </p:sp>
      <p:sp>
        <p:nvSpPr>
          <p:cNvPr id="14" name="Rectángulo 13"/>
          <p:cNvSpPr/>
          <p:nvPr/>
        </p:nvSpPr>
        <p:spPr>
          <a:xfrm>
            <a:off x="332739" y="4897279"/>
            <a:ext cx="8621256" cy="246221"/>
          </a:xfrm>
          <a:prstGeom prst="rect">
            <a:avLst/>
          </a:prstGeom>
        </p:spPr>
        <p:txBody>
          <a:bodyPr wrap="square">
            <a:spAutoFit/>
          </a:bodyPr>
          <a:lstStyle/>
          <a:p>
            <a:r>
              <a:rPr lang="es-VE" sz="1000" dirty="0" err="1"/>
              <a:t>Kadish</a:t>
            </a:r>
            <a:r>
              <a:rPr lang="es-VE" sz="1000" dirty="0"/>
              <a:t> A, et al. </a:t>
            </a:r>
            <a:r>
              <a:rPr lang="es-VE" sz="1000" dirty="0" err="1"/>
              <a:t>Prophylactic</a:t>
            </a:r>
            <a:r>
              <a:rPr lang="es-VE" sz="1000" dirty="0"/>
              <a:t> </a:t>
            </a:r>
            <a:r>
              <a:rPr lang="es-VE" sz="1000" dirty="0" err="1"/>
              <a:t>Defibrillator</a:t>
            </a:r>
            <a:r>
              <a:rPr lang="es-VE" sz="1000" dirty="0"/>
              <a:t> </a:t>
            </a:r>
            <a:r>
              <a:rPr lang="es-VE" sz="1000" dirty="0" err="1"/>
              <a:t>Implantation</a:t>
            </a:r>
            <a:r>
              <a:rPr lang="es-VE" sz="1000" dirty="0"/>
              <a:t> in </a:t>
            </a:r>
            <a:r>
              <a:rPr lang="es-VE" sz="1000" dirty="0" err="1"/>
              <a:t>Patients</a:t>
            </a:r>
            <a:r>
              <a:rPr lang="es-VE" sz="1000" dirty="0"/>
              <a:t> </a:t>
            </a:r>
            <a:r>
              <a:rPr lang="es-VE" sz="1000" dirty="0" err="1"/>
              <a:t>with</a:t>
            </a:r>
            <a:r>
              <a:rPr lang="es-VE" sz="1000" dirty="0"/>
              <a:t> </a:t>
            </a:r>
            <a:r>
              <a:rPr lang="es-VE" sz="1000" dirty="0" err="1"/>
              <a:t>Nonischemic</a:t>
            </a:r>
            <a:r>
              <a:rPr lang="es-VE" sz="1000" dirty="0"/>
              <a:t> </a:t>
            </a:r>
            <a:r>
              <a:rPr lang="es-VE" sz="1000" dirty="0" err="1"/>
              <a:t>Dilated</a:t>
            </a:r>
            <a:r>
              <a:rPr lang="es-VE" sz="1000" dirty="0"/>
              <a:t> </a:t>
            </a:r>
            <a:r>
              <a:rPr lang="es-VE" sz="1000" dirty="0" err="1"/>
              <a:t>Cardiomyopathy</a:t>
            </a:r>
            <a:r>
              <a:rPr lang="es-VE" sz="1000" dirty="0"/>
              <a:t>. N </a:t>
            </a:r>
            <a:r>
              <a:rPr lang="es-VE" sz="1000" dirty="0" err="1"/>
              <a:t>Engl</a:t>
            </a:r>
            <a:r>
              <a:rPr lang="es-VE" sz="1000" dirty="0"/>
              <a:t> J </a:t>
            </a:r>
            <a:r>
              <a:rPr lang="es-VE" sz="1000" dirty="0" err="1"/>
              <a:t>Med</a:t>
            </a:r>
            <a:r>
              <a:rPr lang="es-VE" sz="1000" dirty="0"/>
              <a:t> 2004; 350:2151-2158.</a:t>
            </a:r>
          </a:p>
        </p:txBody>
      </p:sp>
      <p:pic>
        <p:nvPicPr>
          <p:cNvPr id="17" name="Picture 10" descr="Resultado de imagen para ascardio"/>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149843" y="118753"/>
            <a:ext cx="371546" cy="411798"/>
          </a:xfrm>
          <a:prstGeom prst="rect">
            <a:avLst/>
          </a:prstGeom>
          <a:noFill/>
          <a:extLst>
            <a:ext uri="{909E8E84-426E-40DD-AFC4-6F175D3DCCD1}">
              <a14:hiddenFill xmlns:a14="http://schemas.microsoft.com/office/drawing/2010/main">
                <a:solidFill>
                  <a:srgbClr val="FFFFFF"/>
                </a:solidFill>
              </a14:hiddenFill>
            </a:ext>
          </a:extLst>
        </p:spPr>
      </p:pic>
      <p:sp>
        <p:nvSpPr>
          <p:cNvPr id="8" name="Marcador de texto 1">
            <a:extLst>
              <a:ext uri="{FF2B5EF4-FFF2-40B4-BE49-F238E27FC236}">
                <a16:creationId xmlns="" xmlns:a16="http://schemas.microsoft.com/office/drawing/2014/main" id="{F526F23D-CAE7-4E16-978F-C13F5E52267F}"/>
              </a:ext>
            </a:extLst>
          </p:cNvPr>
          <p:cNvSpPr txBox="1">
            <a:spLocks/>
          </p:cNvSpPr>
          <p:nvPr/>
        </p:nvSpPr>
        <p:spPr>
          <a:xfrm>
            <a:off x="951070" y="788382"/>
            <a:ext cx="2645372" cy="534143"/>
          </a:xfrm>
          <a:prstGeom prst="rect">
            <a:avLst/>
          </a:prstGeom>
        </p:spPr>
        <p:style>
          <a:lnRef idx="2">
            <a:schemeClr val="dk1"/>
          </a:lnRef>
          <a:fillRef idx="1">
            <a:schemeClr val="lt1"/>
          </a:fillRef>
          <a:effectRef idx="0">
            <a:schemeClr val="dk1"/>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0"/>
            <a:r>
              <a:rPr lang="es-VE" sz="2500" dirty="0" smtClean="0">
                <a:solidFill>
                  <a:srgbClr val="C00000"/>
                </a:solidFill>
                <a:latin typeface="+mj-lt"/>
              </a:rPr>
              <a:t>Terapia con DAI:</a:t>
            </a:r>
            <a:endParaRPr lang="es-VE" sz="2500" dirty="0">
              <a:solidFill>
                <a:srgbClr val="C00000"/>
              </a:solidFill>
              <a:latin typeface="+mj-lt"/>
            </a:endParaRPr>
          </a:p>
        </p:txBody>
      </p:sp>
      <p:sp>
        <p:nvSpPr>
          <p:cNvPr id="9" name="Marcador de texto 1">
            <a:extLst>
              <a:ext uri="{FF2B5EF4-FFF2-40B4-BE49-F238E27FC236}">
                <a16:creationId xmlns="" xmlns:a16="http://schemas.microsoft.com/office/drawing/2014/main" id="{F526F23D-CAE7-4E16-978F-C13F5E52267F}"/>
              </a:ext>
            </a:extLst>
          </p:cNvPr>
          <p:cNvSpPr txBox="1">
            <a:spLocks/>
          </p:cNvSpPr>
          <p:nvPr/>
        </p:nvSpPr>
        <p:spPr>
          <a:xfrm>
            <a:off x="-106878" y="1355592"/>
            <a:ext cx="8964584" cy="5341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0" algn="just"/>
            <a:r>
              <a:rPr lang="es-VE" sz="2200" dirty="0" smtClean="0">
                <a:solidFill>
                  <a:schemeClr val="tx1"/>
                </a:solidFill>
                <a:latin typeface="+mj-lt"/>
              </a:rPr>
              <a:t>• Dispositivos unicamerales aprobados por la FDA (St. </a:t>
            </a:r>
            <a:r>
              <a:rPr lang="es-VE" sz="2200" dirty="0" err="1" smtClean="0">
                <a:solidFill>
                  <a:schemeClr val="tx1"/>
                </a:solidFill>
                <a:latin typeface="+mj-lt"/>
              </a:rPr>
              <a:t>Jude</a:t>
            </a:r>
            <a:r>
              <a:rPr lang="es-VE" sz="2200" dirty="0" smtClean="0">
                <a:solidFill>
                  <a:schemeClr val="tx1"/>
                </a:solidFill>
                <a:latin typeface="+mj-lt"/>
              </a:rPr>
              <a:t> Medical):</a:t>
            </a:r>
          </a:p>
          <a:p>
            <a:pPr marL="127000" algn="just"/>
            <a:endParaRPr lang="es-VE" sz="2200" dirty="0">
              <a:solidFill>
                <a:schemeClr val="tx1"/>
              </a:solidFill>
              <a:latin typeface="+mj-lt"/>
            </a:endParaRPr>
          </a:p>
          <a:p>
            <a:pPr marL="127000" algn="just"/>
            <a:endParaRPr lang="es-VE" sz="2200" dirty="0" smtClean="0">
              <a:solidFill>
                <a:schemeClr val="tx1"/>
              </a:solidFill>
              <a:latin typeface="+mj-lt"/>
            </a:endParaRPr>
          </a:p>
          <a:p>
            <a:pPr marL="127000" algn="just"/>
            <a:endParaRPr lang="es-VE" sz="2200" dirty="0">
              <a:solidFill>
                <a:schemeClr val="tx1"/>
              </a:solidFill>
              <a:latin typeface="+mj-lt"/>
            </a:endParaRPr>
          </a:p>
          <a:p>
            <a:pPr marL="127000" algn="just"/>
            <a:endParaRPr lang="es-VE" sz="2200" dirty="0" smtClean="0">
              <a:solidFill>
                <a:schemeClr val="tx1"/>
              </a:solidFill>
              <a:latin typeface="+mj-lt"/>
            </a:endParaRPr>
          </a:p>
          <a:p>
            <a:pPr marL="127000" algn="just"/>
            <a:endParaRPr lang="es-VE" sz="2200" dirty="0">
              <a:solidFill>
                <a:schemeClr val="tx1"/>
              </a:solidFill>
              <a:latin typeface="+mj-lt"/>
            </a:endParaRPr>
          </a:p>
          <a:p>
            <a:pPr marL="127000" algn="just"/>
            <a:endParaRPr lang="es-VE" sz="2200" dirty="0" smtClean="0">
              <a:solidFill>
                <a:schemeClr val="tx1"/>
              </a:solidFill>
              <a:latin typeface="+mj-lt"/>
            </a:endParaRPr>
          </a:p>
          <a:p>
            <a:pPr marL="127000" algn="just"/>
            <a:endParaRPr lang="es-VE" sz="2200" dirty="0">
              <a:solidFill>
                <a:schemeClr val="tx1"/>
              </a:solidFill>
              <a:latin typeface="+mj-lt"/>
            </a:endParaRPr>
          </a:p>
          <a:p>
            <a:pPr marL="127000" algn="just"/>
            <a:endParaRPr lang="es-VE" sz="2200" dirty="0" smtClean="0">
              <a:solidFill>
                <a:schemeClr val="tx1"/>
              </a:solidFill>
              <a:latin typeface="+mj-lt"/>
            </a:endParaRPr>
          </a:p>
          <a:p>
            <a:pPr marL="127000" algn="just"/>
            <a:endParaRPr lang="es-VE" sz="2200" dirty="0" smtClean="0">
              <a:solidFill>
                <a:schemeClr val="tx1"/>
              </a:solidFill>
              <a:latin typeface="+mj-lt"/>
            </a:endParaRPr>
          </a:p>
          <a:p>
            <a:pPr marL="127000" algn="just"/>
            <a:endParaRPr lang="es-VE" sz="2200" dirty="0">
              <a:solidFill>
                <a:schemeClr val="tx1"/>
              </a:solidFill>
              <a:latin typeface="+mj-lt"/>
            </a:endParaRPr>
          </a:p>
          <a:p>
            <a:pPr marL="127000" algn="just"/>
            <a:endParaRPr lang="es-VE" sz="2200" dirty="0" smtClean="0">
              <a:solidFill>
                <a:schemeClr val="tx1"/>
              </a:solidFill>
              <a:latin typeface="+mj-lt"/>
            </a:endParaRPr>
          </a:p>
          <a:p>
            <a:pPr marL="127000" algn="just"/>
            <a:endParaRPr lang="es-VE" sz="2200" dirty="0">
              <a:solidFill>
                <a:schemeClr val="tx1"/>
              </a:solidFill>
              <a:latin typeface="+mj-lt"/>
            </a:endParaRPr>
          </a:p>
          <a:p>
            <a:pPr marL="127000" algn="just"/>
            <a:endParaRPr lang="es-VE" sz="2200" dirty="0" smtClean="0">
              <a:solidFill>
                <a:schemeClr val="tx1"/>
              </a:solidFill>
              <a:latin typeface="+mj-lt"/>
            </a:endParaRPr>
          </a:p>
          <a:p>
            <a:pPr marL="127000" algn="just"/>
            <a:endParaRPr lang="es-VE" sz="2200" dirty="0">
              <a:solidFill>
                <a:schemeClr val="tx1"/>
              </a:solidFill>
              <a:latin typeface="+mj-lt"/>
            </a:endParaRPr>
          </a:p>
          <a:p>
            <a:pPr marL="127000" algn="just"/>
            <a:endParaRPr lang="es-VE" sz="2200" dirty="0" smtClean="0">
              <a:solidFill>
                <a:schemeClr val="tx1"/>
              </a:solidFill>
              <a:latin typeface="+mj-lt"/>
            </a:endParaRPr>
          </a:p>
          <a:p>
            <a:pPr marL="127000" algn="just"/>
            <a:endParaRPr lang="es-VE" sz="2200" dirty="0">
              <a:solidFill>
                <a:schemeClr val="tx1"/>
              </a:solidFill>
              <a:latin typeface="+mj-lt"/>
            </a:endParaRPr>
          </a:p>
          <a:p>
            <a:pPr marL="127000" algn="just"/>
            <a:endParaRPr lang="es-VE" sz="2200" dirty="0" smtClean="0">
              <a:solidFill>
                <a:schemeClr val="tx1"/>
              </a:solidFill>
              <a:latin typeface="+mj-lt"/>
            </a:endParaRPr>
          </a:p>
          <a:p>
            <a:pPr marL="127000" algn="just"/>
            <a:endParaRPr lang="es-VE" sz="2200" dirty="0">
              <a:solidFill>
                <a:schemeClr val="tx1"/>
              </a:solidFill>
              <a:latin typeface="+mj-lt"/>
            </a:endParaRPr>
          </a:p>
          <a:p>
            <a:pPr marL="127000" algn="just"/>
            <a:endParaRPr lang="es-VE" sz="2200" dirty="0" smtClean="0">
              <a:solidFill>
                <a:schemeClr val="tx1"/>
              </a:solidFill>
              <a:latin typeface="+mj-lt"/>
            </a:endParaRPr>
          </a:p>
          <a:p>
            <a:pPr marL="127000" algn="just"/>
            <a:endParaRPr lang="es-VE" sz="2200" dirty="0">
              <a:solidFill>
                <a:schemeClr val="tx1"/>
              </a:solidFill>
              <a:latin typeface="+mj-lt"/>
            </a:endParaRPr>
          </a:p>
          <a:p>
            <a:pPr marL="127000" algn="just"/>
            <a:endParaRPr lang="es-VE" sz="2200" dirty="0" smtClean="0">
              <a:solidFill>
                <a:schemeClr val="tx1"/>
              </a:solidFill>
              <a:latin typeface="+mj-lt"/>
            </a:endParaRPr>
          </a:p>
          <a:p>
            <a:pPr marL="127000" algn="just"/>
            <a:endParaRPr lang="es-VE" sz="2200" dirty="0">
              <a:solidFill>
                <a:schemeClr val="tx1"/>
              </a:solidFill>
              <a:latin typeface="+mj-lt"/>
            </a:endParaRPr>
          </a:p>
          <a:p>
            <a:pPr marL="127000" algn="just"/>
            <a:endParaRPr lang="es-VE" sz="2200" dirty="0">
              <a:solidFill>
                <a:schemeClr val="tx1"/>
              </a:solidFill>
              <a:latin typeface="+mj-lt"/>
            </a:endParaRPr>
          </a:p>
        </p:txBody>
      </p:sp>
      <p:pic>
        <p:nvPicPr>
          <p:cNvPr id="1026" name="Picture 2" descr="El marcapaso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805" y="2154897"/>
            <a:ext cx="2193372" cy="2048567"/>
          </a:xfrm>
          <a:prstGeom prst="rect">
            <a:avLst/>
          </a:prstGeom>
          <a:noFill/>
          <a:extLst>
            <a:ext uri="{909E8E84-426E-40DD-AFC4-6F175D3DCCD1}">
              <a14:hiddenFill xmlns:a14="http://schemas.microsoft.com/office/drawing/2010/main">
                <a:solidFill>
                  <a:srgbClr val="FFFFFF"/>
                </a:solidFill>
              </a14:hiddenFill>
            </a:ext>
          </a:extLst>
        </p:spPr>
      </p:pic>
      <p:sp>
        <p:nvSpPr>
          <p:cNvPr id="10" name="Marcador de texto 1">
            <a:extLst>
              <a:ext uri="{FF2B5EF4-FFF2-40B4-BE49-F238E27FC236}">
                <a16:creationId xmlns="" xmlns:a16="http://schemas.microsoft.com/office/drawing/2014/main" id="{F526F23D-CAE7-4E16-978F-C13F5E52267F}"/>
              </a:ext>
            </a:extLst>
          </p:cNvPr>
          <p:cNvSpPr txBox="1">
            <a:spLocks/>
          </p:cNvSpPr>
          <p:nvPr/>
        </p:nvSpPr>
        <p:spPr>
          <a:xfrm>
            <a:off x="2891315" y="2567925"/>
            <a:ext cx="4930511" cy="1092772"/>
          </a:xfrm>
          <a:prstGeom prst="rect">
            <a:avLst/>
          </a:prstGeom>
        </p:spPr>
        <p:style>
          <a:lnRef idx="2">
            <a:schemeClr val="dk1"/>
          </a:lnRef>
          <a:fillRef idx="1">
            <a:schemeClr val="lt1"/>
          </a:fillRef>
          <a:effectRef idx="0">
            <a:schemeClr val="dk1"/>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0"/>
            <a:r>
              <a:rPr lang="es-VE" sz="2200" dirty="0" smtClean="0">
                <a:solidFill>
                  <a:schemeClr val="tx1"/>
                </a:solidFill>
                <a:latin typeface="+mj-lt"/>
              </a:rPr>
              <a:t>• Modo: </a:t>
            </a:r>
            <a:r>
              <a:rPr lang="es-VE" sz="2200" b="1" dirty="0" smtClean="0">
                <a:solidFill>
                  <a:srgbClr val="C00000"/>
                </a:solidFill>
                <a:latin typeface="+mj-lt"/>
              </a:rPr>
              <a:t>VVI. </a:t>
            </a:r>
          </a:p>
          <a:p>
            <a:pPr marL="127000"/>
            <a:r>
              <a:rPr lang="es-VE" sz="2200" dirty="0" smtClean="0">
                <a:solidFill>
                  <a:schemeClr val="tx1"/>
                </a:solidFill>
                <a:latin typeface="+mj-lt"/>
              </a:rPr>
              <a:t>• Frecuencia: </a:t>
            </a:r>
            <a:r>
              <a:rPr lang="es-VE" sz="2200" b="1" dirty="0" smtClean="0">
                <a:solidFill>
                  <a:srgbClr val="C00000"/>
                </a:solidFill>
                <a:latin typeface="+mj-lt"/>
              </a:rPr>
              <a:t>40 </a:t>
            </a:r>
            <a:r>
              <a:rPr lang="es-VE" sz="2200" b="1" dirty="0" err="1" smtClean="0">
                <a:solidFill>
                  <a:srgbClr val="C00000"/>
                </a:solidFill>
                <a:latin typeface="+mj-lt"/>
              </a:rPr>
              <a:t>lpm</a:t>
            </a:r>
            <a:r>
              <a:rPr lang="es-VE" sz="2200" b="1" dirty="0" smtClean="0">
                <a:solidFill>
                  <a:srgbClr val="C00000"/>
                </a:solidFill>
                <a:latin typeface="+mj-lt"/>
              </a:rPr>
              <a:t>. </a:t>
            </a:r>
          </a:p>
          <a:p>
            <a:pPr marL="127000"/>
            <a:r>
              <a:rPr lang="es-VE" sz="2200" dirty="0" smtClean="0">
                <a:solidFill>
                  <a:schemeClr val="tx1"/>
                </a:solidFill>
                <a:latin typeface="+mj-lt"/>
              </a:rPr>
              <a:t>• Taquicardia Ventricular: </a:t>
            </a:r>
            <a:r>
              <a:rPr lang="es-VE" sz="2200" b="1" dirty="0" smtClean="0">
                <a:solidFill>
                  <a:srgbClr val="C00000"/>
                </a:solidFill>
                <a:latin typeface="+mj-lt"/>
              </a:rPr>
              <a:t>180 </a:t>
            </a:r>
            <a:r>
              <a:rPr lang="es-VE" sz="2200" b="1" dirty="0" err="1" smtClean="0">
                <a:solidFill>
                  <a:srgbClr val="C00000"/>
                </a:solidFill>
                <a:latin typeface="+mj-lt"/>
              </a:rPr>
              <a:t>lpm</a:t>
            </a:r>
            <a:r>
              <a:rPr lang="es-VE" sz="2200" b="1" dirty="0" smtClean="0">
                <a:solidFill>
                  <a:srgbClr val="C00000"/>
                </a:solidFill>
                <a:latin typeface="+mj-lt"/>
              </a:rPr>
              <a:t>. </a:t>
            </a:r>
            <a:endParaRPr lang="es-VE" sz="2200" dirty="0" smtClean="0">
              <a:solidFill>
                <a:schemeClr val="tx1"/>
              </a:solidFill>
              <a:latin typeface="+mj-lt"/>
            </a:endParaRPr>
          </a:p>
        </p:txBody>
      </p:sp>
    </p:spTree>
    <p:extLst>
      <p:ext uri="{BB962C8B-B14F-4D97-AF65-F5344CB8AC3E}">
        <p14:creationId xmlns:p14="http://schemas.microsoft.com/office/powerpoint/2010/main" val="3396428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878" y="-144021"/>
            <a:ext cx="7406640" cy="562727"/>
          </a:xfrm>
        </p:spPr>
        <p:txBody>
          <a:bodyPr>
            <a:normAutofit/>
          </a:bodyPr>
          <a:lstStyle/>
          <a:p>
            <a:pPr algn="r"/>
            <a:r>
              <a:rPr lang="es-VE" sz="1200" b="0" i="1" dirty="0" smtClean="0">
                <a:ln w="1905"/>
                <a:solidFill>
                  <a:schemeClr val="tx2">
                    <a:lumMod val="50000"/>
                  </a:schemeClr>
                </a:solidFill>
                <a:effectLst>
                  <a:innerShdw blurRad="69850" dist="43180" dir="5400000">
                    <a:srgbClr val="000000">
                      <a:alpha val="65000"/>
                    </a:srgbClr>
                  </a:innerShdw>
                </a:effectLst>
                <a:latin typeface="+mj-lt"/>
              </a:rPr>
              <a:t>DEFINITE TRIAL.</a:t>
            </a:r>
            <a:endParaRPr lang="es-VE" sz="1200" b="0" i="1" dirty="0">
              <a:ln w="1905"/>
              <a:solidFill>
                <a:schemeClr val="tx2">
                  <a:lumMod val="50000"/>
                </a:schemeClr>
              </a:solidFill>
              <a:effectLst>
                <a:innerShdw blurRad="69850" dist="43180" dir="5400000">
                  <a:srgbClr val="000000">
                    <a:alpha val="65000"/>
                  </a:srgbClr>
                </a:innerShdw>
              </a:effectLst>
              <a:latin typeface="+mj-lt"/>
            </a:endParaRPr>
          </a:p>
        </p:txBody>
      </p:sp>
      <p:cxnSp>
        <p:nvCxnSpPr>
          <p:cNvPr id="3" name="2 Conector recto"/>
          <p:cNvCxnSpPr/>
          <p:nvPr/>
        </p:nvCxnSpPr>
        <p:spPr>
          <a:xfrm flipH="1" flipV="1">
            <a:off x="718802" y="481739"/>
            <a:ext cx="8395625" cy="8414"/>
          </a:xfrm>
          <a:prstGeom prst="line">
            <a:avLst/>
          </a:prstGeom>
          <a:ln/>
        </p:spPr>
        <p:style>
          <a:lnRef idx="2">
            <a:schemeClr val="accent1"/>
          </a:lnRef>
          <a:fillRef idx="0">
            <a:schemeClr val="accent1"/>
          </a:fillRef>
          <a:effectRef idx="1">
            <a:schemeClr val="accent1"/>
          </a:effectRef>
          <a:fontRef idx="minor">
            <a:schemeClr val="tx1"/>
          </a:fontRef>
        </p:style>
      </p:cxnSp>
      <p:sp>
        <p:nvSpPr>
          <p:cNvPr id="14" name="Rectángulo 13"/>
          <p:cNvSpPr/>
          <p:nvPr/>
        </p:nvSpPr>
        <p:spPr>
          <a:xfrm>
            <a:off x="332739" y="4897279"/>
            <a:ext cx="8621256" cy="246221"/>
          </a:xfrm>
          <a:prstGeom prst="rect">
            <a:avLst/>
          </a:prstGeom>
        </p:spPr>
        <p:txBody>
          <a:bodyPr wrap="square">
            <a:spAutoFit/>
          </a:bodyPr>
          <a:lstStyle/>
          <a:p>
            <a:r>
              <a:rPr lang="es-VE" sz="1000" dirty="0" err="1"/>
              <a:t>Kadish</a:t>
            </a:r>
            <a:r>
              <a:rPr lang="es-VE" sz="1000" dirty="0"/>
              <a:t> A, et al. </a:t>
            </a:r>
            <a:r>
              <a:rPr lang="es-VE" sz="1000" dirty="0" err="1"/>
              <a:t>Prophylactic</a:t>
            </a:r>
            <a:r>
              <a:rPr lang="es-VE" sz="1000" dirty="0"/>
              <a:t> </a:t>
            </a:r>
            <a:r>
              <a:rPr lang="es-VE" sz="1000" dirty="0" err="1"/>
              <a:t>Defibrillator</a:t>
            </a:r>
            <a:r>
              <a:rPr lang="es-VE" sz="1000" dirty="0"/>
              <a:t> </a:t>
            </a:r>
            <a:r>
              <a:rPr lang="es-VE" sz="1000" dirty="0" err="1"/>
              <a:t>Implantation</a:t>
            </a:r>
            <a:r>
              <a:rPr lang="es-VE" sz="1000" dirty="0"/>
              <a:t> in </a:t>
            </a:r>
            <a:r>
              <a:rPr lang="es-VE" sz="1000" dirty="0" err="1"/>
              <a:t>Patients</a:t>
            </a:r>
            <a:r>
              <a:rPr lang="es-VE" sz="1000" dirty="0"/>
              <a:t> </a:t>
            </a:r>
            <a:r>
              <a:rPr lang="es-VE" sz="1000" dirty="0" err="1"/>
              <a:t>with</a:t>
            </a:r>
            <a:r>
              <a:rPr lang="es-VE" sz="1000" dirty="0"/>
              <a:t> </a:t>
            </a:r>
            <a:r>
              <a:rPr lang="es-VE" sz="1000" dirty="0" err="1"/>
              <a:t>Nonischemic</a:t>
            </a:r>
            <a:r>
              <a:rPr lang="es-VE" sz="1000" dirty="0"/>
              <a:t> </a:t>
            </a:r>
            <a:r>
              <a:rPr lang="es-VE" sz="1000" dirty="0" err="1"/>
              <a:t>Dilated</a:t>
            </a:r>
            <a:r>
              <a:rPr lang="es-VE" sz="1000" dirty="0"/>
              <a:t> </a:t>
            </a:r>
            <a:r>
              <a:rPr lang="es-VE" sz="1000" dirty="0" err="1"/>
              <a:t>Cardiomyopathy</a:t>
            </a:r>
            <a:r>
              <a:rPr lang="es-VE" sz="1000" dirty="0"/>
              <a:t>. N </a:t>
            </a:r>
            <a:r>
              <a:rPr lang="es-VE" sz="1000" dirty="0" err="1"/>
              <a:t>Engl</a:t>
            </a:r>
            <a:r>
              <a:rPr lang="es-VE" sz="1000" dirty="0"/>
              <a:t> J </a:t>
            </a:r>
            <a:r>
              <a:rPr lang="es-VE" sz="1000" dirty="0" err="1"/>
              <a:t>Med</a:t>
            </a:r>
            <a:r>
              <a:rPr lang="es-VE" sz="1000" dirty="0"/>
              <a:t> 2004; 350:2151-2158.</a:t>
            </a:r>
          </a:p>
        </p:txBody>
      </p:sp>
      <p:pic>
        <p:nvPicPr>
          <p:cNvPr id="17" name="Picture 10" descr="Resultado de imagen para ascardio"/>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149843" y="118753"/>
            <a:ext cx="371546" cy="41179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a:blip r:embed="rId5"/>
          <a:stretch>
            <a:fillRect/>
          </a:stretch>
        </p:blipFill>
        <p:spPr>
          <a:xfrm>
            <a:off x="718802" y="586253"/>
            <a:ext cx="8450316" cy="860705"/>
          </a:xfrm>
          <a:prstGeom prst="rect">
            <a:avLst/>
          </a:prstGeom>
        </p:spPr>
      </p:pic>
      <p:sp>
        <p:nvSpPr>
          <p:cNvPr id="22" name="Marcador de texto 1">
            <a:extLst>
              <a:ext uri="{FF2B5EF4-FFF2-40B4-BE49-F238E27FC236}">
                <a16:creationId xmlns="" xmlns:a16="http://schemas.microsoft.com/office/drawing/2014/main" id="{F526F23D-CAE7-4E16-978F-C13F5E52267F}"/>
              </a:ext>
            </a:extLst>
          </p:cNvPr>
          <p:cNvSpPr txBox="1">
            <a:spLocks/>
          </p:cNvSpPr>
          <p:nvPr/>
        </p:nvSpPr>
        <p:spPr>
          <a:xfrm>
            <a:off x="664112" y="659352"/>
            <a:ext cx="8450316" cy="47838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0" algn="ctr"/>
            <a:r>
              <a:rPr lang="es-VE" sz="2300" dirty="0" smtClean="0">
                <a:solidFill>
                  <a:schemeClr val="tx1"/>
                </a:solidFill>
                <a:latin typeface="+mj-lt"/>
              </a:rPr>
              <a:t>Pacientes que pasaron el período de elegibilidad + consentimiento informado:</a:t>
            </a:r>
            <a:endParaRPr lang="es-VE" sz="2300" dirty="0">
              <a:solidFill>
                <a:schemeClr val="tx1"/>
              </a:solidFill>
              <a:latin typeface="+mj-lt"/>
            </a:endParaRPr>
          </a:p>
        </p:txBody>
      </p:sp>
      <p:sp>
        <p:nvSpPr>
          <p:cNvPr id="16" name="5 CuadroTexto"/>
          <p:cNvSpPr txBox="1"/>
          <p:nvPr/>
        </p:nvSpPr>
        <p:spPr>
          <a:xfrm>
            <a:off x="-361791" y="0"/>
            <a:ext cx="6095937" cy="523220"/>
          </a:xfrm>
          <a:prstGeom prst="rect">
            <a:avLst/>
          </a:prstGeom>
          <a:noFill/>
        </p:spPr>
        <p:txBody>
          <a:bodyPr wrap="square" rtlCol="0">
            <a:spAutoFit/>
          </a:bodyPr>
          <a:lstStyle/>
          <a:p>
            <a:pPr algn="ctr"/>
            <a:r>
              <a:rPr lang="es-VE" sz="2800" b="1" dirty="0" smtClean="0">
                <a:solidFill>
                  <a:schemeClr val="tx2">
                    <a:lumMod val="50000"/>
                  </a:schemeClr>
                </a:solidFill>
                <a:latin typeface="+mj-lt"/>
              </a:rPr>
              <a:t>TERAPIA Y SEGUIMIENTO:</a:t>
            </a:r>
            <a:endParaRPr lang="es-VE" sz="2800" b="1" dirty="0">
              <a:solidFill>
                <a:schemeClr val="tx2">
                  <a:lumMod val="50000"/>
                </a:schemeClr>
              </a:solidFill>
              <a:latin typeface="+mj-lt"/>
            </a:endParaRPr>
          </a:p>
        </p:txBody>
      </p:sp>
      <p:sp>
        <p:nvSpPr>
          <p:cNvPr id="4" name="Rectángulo 3"/>
          <p:cNvSpPr/>
          <p:nvPr/>
        </p:nvSpPr>
        <p:spPr>
          <a:xfrm>
            <a:off x="995082" y="1446958"/>
            <a:ext cx="8174036" cy="3340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6" name="Rectángulo 5"/>
          <p:cNvSpPr/>
          <p:nvPr/>
        </p:nvSpPr>
        <p:spPr>
          <a:xfrm>
            <a:off x="995082" y="1732685"/>
            <a:ext cx="2729753" cy="1443675"/>
          </a:xfrm>
          <a:prstGeom prst="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s-VE"/>
          </a:p>
        </p:txBody>
      </p:sp>
      <p:sp>
        <p:nvSpPr>
          <p:cNvPr id="19" name="Marcador de texto 1">
            <a:extLst>
              <a:ext uri="{FF2B5EF4-FFF2-40B4-BE49-F238E27FC236}">
                <a16:creationId xmlns="" xmlns:a16="http://schemas.microsoft.com/office/drawing/2014/main" id="{F526F23D-CAE7-4E16-978F-C13F5E52267F}"/>
              </a:ext>
            </a:extLst>
          </p:cNvPr>
          <p:cNvSpPr txBox="1">
            <a:spLocks/>
          </p:cNvSpPr>
          <p:nvPr/>
        </p:nvSpPr>
        <p:spPr>
          <a:xfrm>
            <a:off x="995082" y="1732686"/>
            <a:ext cx="2526957" cy="47838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0" algn="ctr"/>
            <a:r>
              <a:rPr lang="es-VE" sz="2200" dirty="0" smtClean="0">
                <a:solidFill>
                  <a:schemeClr val="tx1"/>
                </a:solidFill>
                <a:latin typeface="+mj-lt"/>
              </a:rPr>
              <a:t>Grupo de terapia médica estándar para IC:</a:t>
            </a:r>
          </a:p>
          <a:p>
            <a:pPr marL="127000" algn="ctr"/>
            <a:r>
              <a:rPr lang="es-VE" sz="2200" b="1" dirty="0" smtClean="0">
                <a:solidFill>
                  <a:srgbClr val="C00000"/>
                </a:solidFill>
                <a:latin typeface="+mj-lt"/>
              </a:rPr>
              <a:t>229</a:t>
            </a:r>
            <a:r>
              <a:rPr lang="es-VE" sz="2200" dirty="0" smtClean="0">
                <a:solidFill>
                  <a:schemeClr val="tx1"/>
                </a:solidFill>
                <a:latin typeface="+mj-lt"/>
              </a:rPr>
              <a:t>.</a:t>
            </a:r>
            <a:endParaRPr lang="es-VE" sz="2200" dirty="0">
              <a:solidFill>
                <a:schemeClr val="tx1"/>
              </a:solidFill>
              <a:latin typeface="+mj-lt"/>
            </a:endParaRPr>
          </a:p>
        </p:txBody>
      </p:sp>
      <p:sp>
        <p:nvSpPr>
          <p:cNvPr id="20" name="Rectángulo 19"/>
          <p:cNvSpPr/>
          <p:nvPr/>
        </p:nvSpPr>
        <p:spPr>
          <a:xfrm>
            <a:off x="5934885" y="1734688"/>
            <a:ext cx="3019110" cy="1443675"/>
          </a:xfrm>
          <a:prstGeom prst="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s-VE"/>
          </a:p>
        </p:txBody>
      </p:sp>
      <p:sp>
        <p:nvSpPr>
          <p:cNvPr id="26" name="Marcador de texto 1">
            <a:extLst>
              <a:ext uri="{FF2B5EF4-FFF2-40B4-BE49-F238E27FC236}">
                <a16:creationId xmlns="" xmlns:a16="http://schemas.microsoft.com/office/drawing/2014/main" id="{F526F23D-CAE7-4E16-978F-C13F5E52267F}"/>
              </a:ext>
            </a:extLst>
          </p:cNvPr>
          <p:cNvSpPr txBox="1">
            <a:spLocks/>
          </p:cNvSpPr>
          <p:nvPr/>
        </p:nvSpPr>
        <p:spPr>
          <a:xfrm>
            <a:off x="5857845" y="1748485"/>
            <a:ext cx="3083741" cy="478386"/>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0" algn="ctr"/>
            <a:r>
              <a:rPr lang="es-VE" sz="2200" dirty="0" smtClean="0">
                <a:solidFill>
                  <a:schemeClr val="tx1"/>
                </a:solidFill>
                <a:latin typeface="+mj-lt"/>
              </a:rPr>
              <a:t>Grupo de terapia médica estándar para IC + </a:t>
            </a:r>
            <a:r>
              <a:rPr lang="es-VE" sz="2200" dirty="0" smtClean="0">
                <a:solidFill>
                  <a:srgbClr val="C00000"/>
                </a:solidFill>
                <a:latin typeface="+mj-lt"/>
              </a:rPr>
              <a:t>DAI</a:t>
            </a:r>
            <a:r>
              <a:rPr lang="es-VE" sz="2200" dirty="0" smtClean="0">
                <a:solidFill>
                  <a:schemeClr val="tx1"/>
                </a:solidFill>
                <a:latin typeface="+mj-lt"/>
              </a:rPr>
              <a:t>.</a:t>
            </a:r>
          </a:p>
          <a:p>
            <a:pPr marL="127000" algn="ctr"/>
            <a:r>
              <a:rPr lang="es-VE" sz="2200" b="1" dirty="0" smtClean="0">
                <a:solidFill>
                  <a:schemeClr val="tx1"/>
                </a:solidFill>
                <a:latin typeface="+mj-lt"/>
              </a:rPr>
              <a:t>229.</a:t>
            </a:r>
            <a:endParaRPr lang="es-VE" sz="2200" b="1" dirty="0">
              <a:solidFill>
                <a:schemeClr val="tx1"/>
              </a:solidFill>
              <a:latin typeface="+mj-lt"/>
            </a:endParaRPr>
          </a:p>
        </p:txBody>
      </p:sp>
      <p:pic>
        <p:nvPicPr>
          <p:cNvPr id="10" name="Imagen 9"/>
          <p:cNvPicPr>
            <a:picLocks noChangeAspect="1"/>
          </p:cNvPicPr>
          <p:nvPr/>
        </p:nvPicPr>
        <p:blipFill>
          <a:blip r:embed="rId6"/>
          <a:stretch>
            <a:fillRect/>
          </a:stretch>
        </p:blipFill>
        <p:spPr>
          <a:xfrm>
            <a:off x="3905934" y="2307663"/>
            <a:ext cx="1951911" cy="533400"/>
          </a:xfrm>
          <a:prstGeom prst="rect">
            <a:avLst/>
          </a:prstGeom>
        </p:spPr>
      </p:pic>
      <p:sp>
        <p:nvSpPr>
          <p:cNvPr id="11" name="Rectángulo 10"/>
          <p:cNvSpPr/>
          <p:nvPr/>
        </p:nvSpPr>
        <p:spPr>
          <a:xfrm>
            <a:off x="0" y="3297272"/>
            <a:ext cx="4746113" cy="1631216"/>
          </a:xfrm>
          <a:prstGeom prst="rect">
            <a:avLst/>
          </a:prstGeom>
        </p:spPr>
        <p:txBody>
          <a:bodyPr wrap="square">
            <a:spAutoFit/>
          </a:bodyPr>
          <a:lstStyle/>
          <a:p>
            <a:pPr marL="127000" algn="just"/>
            <a:r>
              <a:rPr lang="es-VE" sz="2000" dirty="0">
                <a:solidFill>
                  <a:schemeClr val="tx1"/>
                </a:solidFill>
              </a:rPr>
              <a:t>• </a:t>
            </a:r>
            <a:r>
              <a:rPr lang="es-VE" sz="2000" dirty="0">
                <a:solidFill>
                  <a:srgbClr val="C00000"/>
                </a:solidFill>
              </a:rPr>
              <a:t>IMPORTANTE: </a:t>
            </a:r>
            <a:r>
              <a:rPr lang="es-VE" sz="2000" dirty="0" smtClean="0">
                <a:solidFill>
                  <a:schemeClr val="tx1"/>
                </a:solidFill>
              </a:rPr>
              <a:t>23 </a:t>
            </a:r>
            <a:r>
              <a:rPr lang="es-VE" sz="2000" dirty="0">
                <a:solidFill>
                  <a:schemeClr val="tx1"/>
                </a:solidFill>
              </a:rPr>
              <a:t>pacientes </a:t>
            </a:r>
            <a:r>
              <a:rPr lang="es-VE" sz="2000" dirty="0" smtClean="0">
                <a:solidFill>
                  <a:schemeClr val="tx1"/>
                </a:solidFill>
              </a:rPr>
              <a:t>(10%) presentaron </a:t>
            </a:r>
            <a:r>
              <a:rPr lang="es-VE" sz="2000" dirty="0">
                <a:solidFill>
                  <a:srgbClr val="C00000"/>
                </a:solidFill>
              </a:rPr>
              <a:t>parada cardíaca o un episodio sincopal asociado a evento arrítmico </a:t>
            </a:r>
            <a:r>
              <a:rPr lang="es-VE" sz="2000" dirty="0" smtClean="0">
                <a:solidFill>
                  <a:schemeClr val="tx1"/>
                </a:solidFill>
              </a:rPr>
              <a:t>por lo que se </a:t>
            </a:r>
            <a:r>
              <a:rPr lang="es-VE" sz="2000" dirty="0">
                <a:solidFill>
                  <a:schemeClr val="tx1"/>
                </a:solidFill>
              </a:rPr>
              <a:t>les implantó un DAI. </a:t>
            </a:r>
          </a:p>
        </p:txBody>
      </p:sp>
      <p:sp>
        <p:nvSpPr>
          <p:cNvPr id="27" name="Rectángulo 26"/>
          <p:cNvSpPr/>
          <p:nvPr/>
        </p:nvSpPr>
        <p:spPr>
          <a:xfrm>
            <a:off x="5069937" y="3297272"/>
            <a:ext cx="4044490" cy="1015663"/>
          </a:xfrm>
          <a:prstGeom prst="rect">
            <a:avLst/>
          </a:prstGeom>
        </p:spPr>
        <p:txBody>
          <a:bodyPr wrap="square">
            <a:spAutoFit/>
          </a:bodyPr>
          <a:lstStyle/>
          <a:p>
            <a:pPr marL="127000" algn="just"/>
            <a:r>
              <a:rPr lang="es-VE" sz="2000" dirty="0" smtClean="0">
                <a:solidFill>
                  <a:schemeClr val="tx1"/>
                </a:solidFill>
              </a:rPr>
              <a:t>• 2 pacientes se negaron. </a:t>
            </a:r>
          </a:p>
          <a:p>
            <a:pPr marL="127000" algn="just"/>
            <a:r>
              <a:rPr lang="es-VE" sz="2000" dirty="0" smtClean="0">
                <a:solidFill>
                  <a:schemeClr val="tx1"/>
                </a:solidFill>
              </a:rPr>
              <a:t>• 1 paciente solicitó </a:t>
            </a:r>
            <a:r>
              <a:rPr lang="es-VE" sz="2000" dirty="0" err="1" smtClean="0">
                <a:solidFill>
                  <a:schemeClr val="tx1"/>
                </a:solidFill>
              </a:rPr>
              <a:t>explante</a:t>
            </a:r>
            <a:r>
              <a:rPr lang="es-VE" sz="2000" dirty="0" smtClean="0">
                <a:solidFill>
                  <a:schemeClr val="tx1"/>
                </a:solidFill>
              </a:rPr>
              <a:t>. </a:t>
            </a:r>
          </a:p>
          <a:p>
            <a:pPr marL="127000" algn="just"/>
            <a:r>
              <a:rPr lang="es-VE" sz="2000" dirty="0" smtClean="0">
                <a:solidFill>
                  <a:schemeClr val="tx1"/>
                </a:solidFill>
              </a:rPr>
              <a:t>• 1 paciente solicitó inactivación. </a:t>
            </a:r>
            <a:endParaRPr lang="es-VE" sz="2000" dirty="0">
              <a:solidFill>
                <a:schemeClr val="tx1"/>
              </a:solidFill>
            </a:endParaRPr>
          </a:p>
        </p:txBody>
      </p:sp>
    </p:spTree>
    <p:extLst>
      <p:ext uri="{BB962C8B-B14F-4D97-AF65-F5344CB8AC3E}">
        <p14:creationId xmlns:p14="http://schemas.microsoft.com/office/powerpoint/2010/main" val="1256558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878" y="-144021"/>
            <a:ext cx="7406640" cy="562727"/>
          </a:xfrm>
        </p:spPr>
        <p:txBody>
          <a:bodyPr>
            <a:normAutofit/>
          </a:bodyPr>
          <a:lstStyle/>
          <a:p>
            <a:pPr algn="r"/>
            <a:r>
              <a:rPr lang="es-VE" sz="1200" b="0" i="1" dirty="0" smtClean="0">
                <a:ln w="1905"/>
                <a:solidFill>
                  <a:schemeClr val="tx2">
                    <a:lumMod val="50000"/>
                  </a:schemeClr>
                </a:solidFill>
                <a:effectLst>
                  <a:innerShdw blurRad="69850" dist="43180" dir="5400000">
                    <a:srgbClr val="000000">
                      <a:alpha val="65000"/>
                    </a:srgbClr>
                  </a:innerShdw>
                </a:effectLst>
                <a:latin typeface="+mj-lt"/>
              </a:rPr>
              <a:t>DEFINITE TRIAL.</a:t>
            </a:r>
            <a:endParaRPr lang="es-VE" sz="1200" b="0" i="1" dirty="0">
              <a:ln w="1905"/>
              <a:solidFill>
                <a:schemeClr val="tx2">
                  <a:lumMod val="50000"/>
                </a:schemeClr>
              </a:solidFill>
              <a:effectLst>
                <a:innerShdw blurRad="69850" dist="43180" dir="5400000">
                  <a:srgbClr val="000000">
                    <a:alpha val="65000"/>
                  </a:srgbClr>
                </a:innerShdw>
              </a:effectLst>
              <a:latin typeface="+mj-lt"/>
            </a:endParaRPr>
          </a:p>
        </p:txBody>
      </p:sp>
      <p:cxnSp>
        <p:nvCxnSpPr>
          <p:cNvPr id="3" name="2 Conector recto"/>
          <p:cNvCxnSpPr/>
          <p:nvPr/>
        </p:nvCxnSpPr>
        <p:spPr>
          <a:xfrm flipH="1" flipV="1">
            <a:off x="718802" y="481739"/>
            <a:ext cx="8395625" cy="8414"/>
          </a:xfrm>
          <a:prstGeom prst="line">
            <a:avLst/>
          </a:prstGeom>
          <a:ln/>
        </p:spPr>
        <p:style>
          <a:lnRef idx="2">
            <a:schemeClr val="accent1"/>
          </a:lnRef>
          <a:fillRef idx="0">
            <a:schemeClr val="accent1"/>
          </a:fillRef>
          <a:effectRef idx="1">
            <a:schemeClr val="accent1"/>
          </a:effectRef>
          <a:fontRef idx="minor">
            <a:schemeClr val="tx1"/>
          </a:fontRef>
        </p:style>
      </p:cxnSp>
      <p:sp>
        <p:nvSpPr>
          <p:cNvPr id="6" name="5 CuadroTexto"/>
          <p:cNvSpPr txBox="1"/>
          <p:nvPr/>
        </p:nvSpPr>
        <p:spPr>
          <a:xfrm>
            <a:off x="-360616" y="501"/>
            <a:ext cx="6095937" cy="523220"/>
          </a:xfrm>
          <a:prstGeom prst="rect">
            <a:avLst/>
          </a:prstGeom>
          <a:noFill/>
        </p:spPr>
        <p:txBody>
          <a:bodyPr wrap="square" rtlCol="0">
            <a:spAutoFit/>
          </a:bodyPr>
          <a:lstStyle/>
          <a:p>
            <a:pPr algn="ctr"/>
            <a:r>
              <a:rPr lang="es-VE" sz="2800" b="1" dirty="0" smtClean="0">
                <a:solidFill>
                  <a:srgbClr val="ACCBF9">
                    <a:lumMod val="50000"/>
                  </a:srgbClr>
                </a:solidFill>
                <a:latin typeface="Franklin Gothic Medium" panose="020B0603020102020204"/>
              </a:rPr>
              <a:t>TERAPIA Y SEGUIMIENTO:</a:t>
            </a:r>
            <a:endParaRPr lang="es-VE" sz="2800" b="1" dirty="0">
              <a:solidFill>
                <a:srgbClr val="ACCBF9">
                  <a:lumMod val="50000"/>
                </a:srgbClr>
              </a:solidFill>
              <a:latin typeface="Franklin Gothic Medium" panose="020B0603020102020204"/>
            </a:endParaRPr>
          </a:p>
        </p:txBody>
      </p:sp>
      <p:pic>
        <p:nvPicPr>
          <p:cNvPr id="17" name="Picture 10" descr="Resultado de imagen para ascardio"/>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149843" y="118753"/>
            <a:ext cx="371546" cy="411798"/>
          </a:xfrm>
          <a:prstGeom prst="rect">
            <a:avLst/>
          </a:prstGeom>
          <a:noFill/>
          <a:extLst>
            <a:ext uri="{909E8E84-426E-40DD-AFC4-6F175D3DCCD1}">
              <a14:hiddenFill xmlns:a14="http://schemas.microsoft.com/office/drawing/2010/main">
                <a:solidFill>
                  <a:srgbClr val="FFFFFF"/>
                </a:solidFill>
              </a14:hiddenFill>
            </a:ext>
          </a:extLst>
        </p:spPr>
      </p:pic>
      <p:sp>
        <p:nvSpPr>
          <p:cNvPr id="29" name="Marcador de número de diapositiva 2"/>
          <p:cNvSpPr>
            <a:spLocks noGrp="1"/>
          </p:cNvSpPr>
          <p:nvPr>
            <p:ph type="sldNum" idx="12"/>
          </p:nvPr>
        </p:nvSpPr>
        <p:spPr>
          <a:xfrm>
            <a:off x="9865630" y="4828695"/>
            <a:ext cx="526440" cy="314805"/>
          </a:xfrm>
        </p:spPr>
        <p:txBody>
          <a:bodyPr/>
          <a:lstStyle/>
          <a:p>
            <a:fld id="{00000000-1234-1234-1234-123412341234}" type="slidenum">
              <a:rPr lang="en-US" smtClean="0">
                <a:solidFill>
                  <a:srgbClr val="4A66AC"/>
                </a:solidFill>
              </a:rPr>
              <a:pPr/>
              <a:t>22</a:t>
            </a:fld>
            <a:endParaRPr lang="en-US">
              <a:solidFill>
                <a:srgbClr val="4A66AC"/>
              </a:solidFill>
            </a:endParaRPr>
          </a:p>
        </p:txBody>
      </p:sp>
      <p:sp>
        <p:nvSpPr>
          <p:cNvPr id="38" name="Rectángulo 37"/>
          <p:cNvSpPr/>
          <p:nvPr/>
        </p:nvSpPr>
        <p:spPr>
          <a:xfrm>
            <a:off x="332739" y="4897279"/>
            <a:ext cx="8621256" cy="246221"/>
          </a:xfrm>
          <a:prstGeom prst="rect">
            <a:avLst/>
          </a:prstGeom>
        </p:spPr>
        <p:txBody>
          <a:bodyPr wrap="square">
            <a:spAutoFit/>
          </a:bodyPr>
          <a:lstStyle/>
          <a:p>
            <a:r>
              <a:rPr lang="es-VE" sz="1000" dirty="0" err="1"/>
              <a:t>Kadish</a:t>
            </a:r>
            <a:r>
              <a:rPr lang="es-VE" sz="1000" dirty="0"/>
              <a:t> A, et al. </a:t>
            </a:r>
            <a:r>
              <a:rPr lang="es-VE" sz="1000" dirty="0" err="1"/>
              <a:t>Prophylactic</a:t>
            </a:r>
            <a:r>
              <a:rPr lang="es-VE" sz="1000" dirty="0"/>
              <a:t> </a:t>
            </a:r>
            <a:r>
              <a:rPr lang="es-VE" sz="1000" dirty="0" err="1"/>
              <a:t>Defibrillator</a:t>
            </a:r>
            <a:r>
              <a:rPr lang="es-VE" sz="1000" dirty="0"/>
              <a:t> </a:t>
            </a:r>
            <a:r>
              <a:rPr lang="es-VE" sz="1000" dirty="0" err="1"/>
              <a:t>Implantation</a:t>
            </a:r>
            <a:r>
              <a:rPr lang="es-VE" sz="1000" dirty="0"/>
              <a:t> in </a:t>
            </a:r>
            <a:r>
              <a:rPr lang="es-VE" sz="1000" dirty="0" err="1"/>
              <a:t>Patients</a:t>
            </a:r>
            <a:r>
              <a:rPr lang="es-VE" sz="1000" dirty="0"/>
              <a:t> </a:t>
            </a:r>
            <a:r>
              <a:rPr lang="es-VE" sz="1000" dirty="0" err="1"/>
              <a:t>with</a:t>
            </a:r>
            <a:r>
              <a:rPr lang="es-VE" sz="1000" dirty="0"/>
              <a:t> </a:t>
            </a:r>
            <a:r>
              <a:rPr lang="es-VE" sz="1000" dirty="0" err="1"/>
              <a:t>Nonischemic</a:t>
            </a:r>
            <a:r>
              <a:rPr lang="es-VE" sz="1000" dirty="0"/>
              <a:t> </a:t>
            </a:r>
            <a:r>
              <a:rPr lang="es-VE" sz="1000" dirty="0" err="1"/>
              <a:t>Dilated</a:t>
            </a:r>
            <a:r>
              <a:rPr lang="es-VE" sz="1000" dirty="0"/>
              <a:t> </a:t>
            </a:r>
            <a:r>
              <a:rPr lang="es-VE" sz="1000" dirty="0" err="1"/>
              <a:t>Cardiomyopathy</a:t>
            </a:r>
            <a:r>
              <a:rPr lang="es-VE" sz="1000" dirty="0"/>
              <a:t>. N </a:t>
            </a:r>
            <a:r>
              <a:rPr lang="es-VE" sz="1000" dirty="0" err="1"/>
              <a:t>Engl</a:t>
            </a:r>
            <a:r>
              <a:rPr lang="es-VE" sz="1000" dirty="0"/>
              <a:t> J </a:t>
            </a:r>
            <a:r>
              <a:rPr lang="es-VE" sz="1000" dirty="0" err="1"/>
              <a:t>Med</a:t>
            </a:r>
            <a:r>
              <a:rPr lang="es-VE" sz="1000" dirty="0"/>
              <a:t> 2004; 350:2151-2158.</a:t>
            </a:r>
          </a:p>
        </p:txBody>
      </p:sp>
      <p:pic>
        <p:nvPicPr>
          <p:cNvPr id="10242" name="Picture 2" descr="▷ DAI: desfibrilador automático implantable - Cirugía Cardiovascular  Sevilla - Dr. Gómez Vid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0675" y="1304398"/>
            <a:ext cx="4693320" cy="3126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5" name="Rectángulo 14"/>
          <p:cNvSpPr/>
          <p:nvPr/>
        </p:nvSpPr>
        <p:spPr>
          <a:xfrm>
            <a:off x="332739" y="1456841"/>
            <a:ext cx="3746908" cy="2554545"/>
          </a:xfrm>
          <a:prstGeom prst="rect">
            <a:avLst/>
          </a:prstGeom>
          <a:noFill/>
        </p:spPr>
        <p:txBody>
          <a:bodyPr wrap="square" lIns="91440" tIns="45720" rIns="91440" bIns="45720">
            <a:spAutoFit/>
          </a:bodyPr>
          <a:lstStyle/>
          <a:p>
            <a:pPr algn="just"/>
            <a:r>
              <a:rPr lang="es-ES" sz="2000" b="1" dirty="0" smtClean="0">
                <a:ln w="0"/>
                <a:solidFill>
                  <a:srgbClr val="C00000"/>
                </a:solidFill>
                <a:effectLst>
                  <a:outerShdw blurRad="38100" dist="19050" dir="2700000" algn="tl" rotWithShape="0">
                    <a:prstClr val="black">
                      <a:alpha val="40000"/>
                    </a:prstClr>
                  </a:outerShdw>
                </a:effectLst>
              </a:rPr>
              <a:t>• 13 pacientes con cambios durante el seguimiento:</a:t>
            </a:r>
          </a:p>
          <a:p>
            <a:pPr algn="just"/>
            <a:r>
              <a:rPr lang="es-ES" sz="2000" b="1" dirty="0" smtClean="0">
                <a:ln w="0"/>
                <a:solidFill>
                  <a:srgbClr val="C00000"/>
                </a:solidFill>
                <a:effectLst>
                  <a:outerShdw blurRad="38100" dist="19050" dir="2700000" algn="tl" rotWithShape="0">
                    <a:prstClr val="black">
                      <a:alpha val="40000"/>
                    </a:prstClr>
                  </a:outerShdw>
                </a:effectLst>
              </a:rPr>
              <a:t>+ 2 dispositivos bicamerales por disfunción del nodo </a:t>
            </a:r>
            <a:r>
              <a:rPr lang="es-ES" sz="2000" b="1" dirty="0" err="1" smtClean="0">
                <a:ln w="0"/>
                <a:solidFill>
                  <a:srgbClr val="C00000"/>
                </a:solidFill>
                <a:effectLst>
                  <a:outerShdw blurRad="38100" dist="19050" dir="2700000" algn="tl" rotWithShape="0">
                    <a:prstClr val="black">
                      <a:alpha val="40000"/>
                    </a:prstClr>
                  </a:outerShdw>
                </a:effectLst>
              </a:rPr>
              <a:t>sinusal</a:t>
            </a:r>
            <a:r>
              <a:rPr lang="es-ES" sz="2000" b="1" dirty="0" smtClean="0">
                <a:ln w="0"/>
                <a:solidFill>
                  <a:srgbClr val="C00000"/>
                </a:solidFill>
                <a:effectLst>
                  <a:outerShdw blurRad="38100" dist="19050" dir="2700000" algn="tl" rotWithShape="0">
                    <a:prstClr val="black">
                      <a:alpha val="40000"/>
                    </a:prstClr>
                  </a:outerShdw>
                </a:effectLst>
              </a:rPr>
              <a:t>. </a:t>
            </a:r>
          </a:p>
          <a:p>
            <a:pPr algn="just"/>
            <a:r>
              <a:rPr lang="es-ES" sz="2000" b="1" dirty="0">
                <a:ln w="0"/>
                <a:solidFill>
                  <a:srgbClr val="C00000"/>
                </a:solidFill>
                <a:effectLst>
                  <a:outerShdw blurRad="38100" dist="19050" dir="2700000" algn="tl" rotWithShape="0">
                    <a:prstClr val="black">
                      <a:alpha val="40000"/>
                    </a:prstClr>
                  </a:outerShdw>
                </a:effectLst>
              </a:rPr>
              <a:t>+</a:t>
            </a:r>
            <a:r>
              <a:rPr lang="es-ES" sz="2000" b="1" dirty="0" smtClean="0">
                <a:ln w="0"/>
                <a:solidFill>
                  <a:srgbClr val="C00000"/>
                </a:solidFill>
                <a:effectLst>
                  <a:outerShdw blurRad="38100" dist="19050" dir="2700000" algn="tl" rotWithShape="0">
                    <a:prstClr val="black">
                      <a:alpha val="40000"/>
                    </a:prstClr>
                  </a:outerShdw>
                </a:effectLst>
              </a:rPr>
              <a:t> 11 dispositivos </a:t>
            </a:r>
            <a:r>
              <a:rPr lang="es-ES" sz="2000" b="1" dirty="0" err="1" smtClean="0">
                <a:ln w="0"/>
                <a:solidFill>
                  <a:srgbClr val="C00000"/>
                </a:solidFill>
                <a:effectLst>
                  <a:outerShdw blurRad="38100" dist="19050" dir="2700000" algn="tl" rotWithShape="0">
                    <a:prstClr val="black">
                      <a:alpha val="40000"/>
                    </a:prstClr>
                  </a:outerShdw>
                </a:effectLst>
              </a:rPr>
              <a:t>biventriculares</a:t>
            </a:r>
            <a:r>
              <a:rPr lang="es-ES" sz="2000" b="1" dirty="0" smtClean="0">
                <a:ln w="0"/>
                <a:solidFill>
                  <a:srgbClr val="C00000"/>
                </a:solidFill>
                <a:effectLst>
                  <a:outerShdw blurRad="38100" dist="19050" dir="2700000" algn="tl" rotWithShape="0">
                    <a:prstClr val="black">
                      <a:alpha val="40000"/>
                    </a:prstClr>
                  </a:outerShdw>
                </a:effectLst>
              </a:rPr>
              <a:t> por NYHA III – IV + QRS prolongado. </a:t>
            </a:r>
            <a:endParaRPr lang="es-ES" sz="2000" b="1" dirty="0">
              <a:ln w="0"/>
              <a:solidFill>
                <a:srgbClr val="C00000"/>
              </a:solidFill>
              <a:effectLst>
                <a:outerShdw blurRad="38100" dist="19050" dir="2700000" algn="tl" rotWithShape="0">
                  <a:prstClr val="black">
                    <a:alpha val="40000"/>
                  </a:prstClr>
                </a:outerShdw>
              </a:effectLst>
            </a:endParaRPr>
          </a:p>
        </p:txBody>
      </p:sp>
    </p:spTree>
    <p:extLst>
      <p:ext uri="{BB962C8B-B14F-4D97-AF65-F5344CB8AC3E}">
        <p14:creationId xmlns:p14="http://schemas.microsoft.com/office/powerpoint/2010/main" val="744145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878" y="-144021"/>
            <a:ext cx="7406640" cy="562727"/>
          </a:xfrm>
        </p:spPr>
        <p:txBody>
          <a:bodyPr>
            <a:normAutofit/>
          </a:bodyPr>
          <a:lstStyle/>
          <a:p>
            <a:pPr algn="r"/>
            <a:r>
              <a:rPr lang="es-VE" sz="1200" b="0" i="1" dirty="0" smtClean="0">
                <a:ln w="1905"/>
                <a:solidFill>
                  <a:schemeClr val="tx2">
                    <a:lumMod val="50000"/>
                  </a:schemeClr>
                </a:solidFill>
                <a:effectLst>
                  <a:innerShdw blurRad="69850" dist="43180" dir="5400000">
                    <a:srgbClr val="000000">
                      <a:alpha val="65000"/>
                    </a:srgbClr>
                  </a:innerShdw>
                </a:effectLst>
                <a:latin typeface="+mj-lt"/>
              </a:rPr>
              <a:t>DEFINITE TRIAL.</a:t>
            </a:r>
            <a:endParaRPr lang="es-VE" sz="1200" b="0" i="1" dirty="0">
              <a:ln w="1905"/>
              <a:solidFill>
                <a:schemeClr val="tx2">
                  <a:lumMod val="50000"/>
                </a:schemeClr>
              </a:solidFill>
              <a:effectLst>
                <a:innerShdw blurRad="69850" dist="43180" dir="5400000">
                  <a:srgbClr val="000000">
                    <a:alpha val="65000"/>
                  </a:srgbClr>
                </a:innerShdw>
              </a:effectLst>
              <a:latin typeface="+mj-lt"/>
            </a:endParaRPr>
          </a:p>
        </p:txBody>
      </p:sp>
      <p:cxnSp>
        <p:nvCxnSpPr>
          <p:cNvPr id="3" name="2 Conector recto"/>
          <p:cNvCxnSpPr/>
          <p:nvPr/>
        </p:nvCxnSpPr>
        <p:spPr>
          <a:xfrm flipH="1" flipV="1">
            <a:off x="718802" y="481739"/>
            <a:ext cx="8395625" cy="8414"/>
          </a:xfrm>
          <a:prstGeom prst="line">
            <a:avLst/>
          </a:prstGeom>
          <a:ln/>
        </p:spPr>
        <p:style>
          <a:lnRef idx="2">
            <a:schemeClr val="accent1"/>
          </a:lnRef>
          <a:fillRef idx="0">
            <a:schemeClr val="accent1"/>
          </a:fillRef>
          <a:effectRef idx="1">
            <a:schemeClr val="accent1"/>
          </a:effectRef>
          <a:fontRef idx="minor">
            <a:schemeClr val="tx1"/>
          </a:fontRef>
        </p:style>
      </p:cxnSp>
      <p:sp>
        <p:nvSpPr>
          <p:cNvPr id="6" name="5 CuadroTexto"/>
          <p:cNvSpPr txBox="1"/>
          <p:nvPr/>
        </p:nvSpPr>
        <p:spPr>
          <a:xfrm>
            <a:off x="-361791" y="0"/>
            <a:ext cx="6095937" cy="523220"/>
          </a:xfrm>
          <a:prstGeom prst="rect">
            <a:avLst/>
          </a:prstGeom>
          <a:noFill/>
        </p:spPr>
        <p:txBody>
          <a:bodyPr wrap="square" rtlCol="0">
            <a:spAutoFit/>
          </a:bodyPr>
          <a:lstStyle/>
          <a:p>
            <a:pPr algn="ctr"/>
            <a:r>
              <a:rPr lang="es-VE" sz="2800" b="1" dirty="0" smtClean="0">
                <a:solidFill>
                  <a:schemeClr val="tx2">
                    <a:lumMod val="50000"/>
                  </a:schemeClr>
                </a:solidFill>
                <a:latin typeface="+mj-lt"/>
              </a:rPr>
              <a:t>TERAPIA Y SEGUIMIENTO:</a:t>
            </a:r>
            <a:endParaRPr lang="es-VE" sz="2800" b="1" dirty="0">
              <a:solidFill>
                <a:schemeClr val="tx2">
                  <a:lumMod val="50000"/>
                </a:schemeClr>
              </a:solidFill>
              <a:latin typeface="+mj-lt"/>
            </a:endParaRPr>
          </a:p>
        </p:txBody>
      </p:sp>
      <p:sp>
        <p:nvSpPr>
          <p:cNvPr id="14" name="Rectángulo 13"/>
          <p:cNvSpPr/>
          <p:nvPr/>
        </p:nvSpPr>
        <p:spPr>
          <a:xfrm>
            <a:off x="332739" y="4897279"/>
            <a:ext cx="8621256" cy="246221"/>
          </a:xfrm>
          <a:prstGeom prst="rect">
            <a:avLst/>
          </a:prstGeom>
        </p:spPr>
        <p:txBody>
          <a:bodyPr wrap="square">
            <a:spAutoFit/>
          </a:bodyPr>
          <a:lstStyle/>
          <a:p>
            <a:r>
              <a:rPr lang="es-VE" sz="1000" dirty="0" err="1"/>
              <a:t>Kadish</a:t>
            </a:r>
            <a:r>
              <a:rPr lang="es-VE" sz="1000" dirty="0"/>
              <a:t> A, et al. </a:t>
            </a:r>
            <a:r>
              <a:rPr lang="es-VE" sz="1000" dirty="0" err="1"/>
              <a:t>Prophylactic</a:t>
            </a:r>
            <a:r>
              <a:rPr lang="es-VE" sz="1000" dirty="0"/>
              <a:t> </a:t>
            </a:r>
            <a:r>
              <a:rPr lang="es-VE" sz="1000" dirty="0" err="1"/>
              <a:t>Defibrillator</a:t>
            </a:r>
            <a:r>
              <a:rPr lang="es-VE" sz="1000" dirty="0"/>
              <a:t> </a:t>
            </a:r>
            <a:r>
              <a:rPr lang="es-VE" sz="1000" dirty="0" err="1"/>
              <a:t>Implantation</a:t>
            </a:r>
            <a:r>
              <a:rPr lang="es-VE" sz="1000" dirty="0"/>
              <a:t> in </a:t>
            </a:r>
            <a:r>
              <a:rPr lang="es-VE" sz="1000" dirty="0" err="1"/>
              <a:t>Patients</a:t>
            </a:r>
            <a:r>
              <a:rPr lang="es-VE" sz="1000" dirty="0"/>
              <a:t> </a:t>
            </a:r>
            <a:r>
              <a:rPr lang="es-VE" sz="1000" dirty="0" err="1"/>
              <a:t>with</a:t>
            </a:r>
            <a:r>
              <a:rPr lang="es-VE" sz="1000" dirty="0"/>
              <a:t> </a:t>
            </a:r>
            <a:r>
              <a:rPr lang="es-VE" sz="1000" dirty="0" err="1"/>
              <a:t>Nonischemic</a:t>
            </a:r>
            <a:r>
              <a:rPr lang="es-VE" sz="1000" dirty="0"/>
              <a:t> </a:t>
            </a:r>
            <a:r>
              <a:rPr lang="es-VE" sz="1000" dirty="0" err="1"/>
              <a:t>Dilated</a:t>
            </a:r>
            <a:r>
              <a:rPr lang="es-VE" sz="1000" dirty="0"/>
              <a:t> </a:t>
            </a:r>
            <a:r>
              <a:rPr lang="es-VE" sz="1000" dirty="0" err="1"/>
              <a:t>Cardiomyopathy</a:t>
            </a:r>
            <a:r>
              <a:rPr lang="es-VE" sz="1000" dirty="0"/>
              <a:t>. N </a:t>
            </a:r>
            <a:r>
              <a:rPr lang="es-VE" sz="1000" dirty="0" err="1"/>
              <a:t>Engl</a:t>
            </a:r>
            <a:r>
              <a:rPr lang="es-VE" sz="1000" dirty="0"/>
              <a:t> J </a:t>
            </a:r>
            <a:r>
              <a:rPr lang="es-VE" sz="1000" dirty="0" err="1"/>
              <a:t>Med</a:t>
            </a:r>
            <a:r>
              <a:rPr lang="es-VE" sz="1000" dirty="0"/>
              <a:t> 2004; 350:2151-2158.</a:t>
            </a:r>
          </a:p>
        </p:txBody>
      </p:sp>
      <p:pic>
        <p:nvPicPr>
          <p:cNvPr id="17" name="Picture 10" descr="Resultado de imagen para ascardio"/>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149843" y="118753"/>
            <a:ext cx="371546" cy="41179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a 4"/>
          <p:cNvGraphicFramePr/>
          <p:nvPr>
            <p:extLst>
              <p:ext uri="{D42A27DB-BD31-4B8C-83A1-F6EECF244321}">
                <p14:modId xmlns:p14="http://schemas.microsoft.com/office/powerpoint/2010/main" val="3582083719"/>
              </p:ext>
            </p:extLst>
          </p:nvPr>
        </p:nvGraphicFramePr>
        <p:xfrm>
          <a:off x="-722673" y="736004"/>
          <a:ext cx="10250096" cy="404606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62971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C3ED353D-F26A-42E3-A016-702D3CB8B351}"/>
                                            </p:graphicEl>
                                          </p:spTgt>
                                        </p:tgtEl>
                                        <p:attrNameLst>
                                          <p:attrName>style.visibility</p:attrName>
                                        </p:attrNameLst>
                                      </p:cBhvr>
                                      <p:to>
                                        <p:strVal val="visible"/>
                                      </p:to>
                                    </p:set>
                                    <p:animEffect transition="in" filter="fade">
                                      <p:cBhvr>
                                        <p:cTn id="7" dur="500"/>
                                        <p:tgtEl>
                                          <p:spTgt spid="5">
                                            <p:graphicEl>
                                              <a:dgm id="{C3ED353D-F26A-42E3-A016-702D3CB8B351}"/>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4398D157-84CE-4BA6-AFA3-1D1CC09B5F18}"/>
                                            </p:graphicEl>
                                          </p:spTgt>
                                        </p:tgtEl>
                                        <p:attrNameLst>
                                          <p:attrName>style.visibility</p:attrName>
                                        </p:attrNameLst>
                                      </p:cBhvr>
                                      <p:to>
                                        <p:strVal val="visible"/>
                                      </p:to>
                                    </p:set>
                                    <p:animEffect transition="in" filter="fade">
                                      <p:cBhvr>
                                        <p:cTn id="10" dur="500"/>
                                        <p:tgtEl>
                                          <p:spTgt spid="5">
                                            <p:graphicEl>
                                              <a:dgm id="{4398D157-84CE-4BA6-AFA3-1D1CC09B5F18}"/>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graphicEl>
                                              <a:dgm id="{9A1E0104-6EF3-4220-88A0-466A2E406274}"/>
                                            </p:graphicEl>
                                          </p:spTgt>
                                        </p:tgtEl>
                                        <p:attrNameLst>
                                          <p:attrName>style.visibility</p:attrName>
                                        </p:attrNameLst>
                                      </p:cBhvr>
                                      <p:to>
                                        <p:strVal val="visible"/>
                                      </p:to>
                                    </p:set>
                                    <p:animEffect transition="in" filter="fade">
                                      <p:cBhvr>
                                        <p:cTn id="15" dur="500"/>
                                        <p:tgtEl>
                                          <p:spTgt spid="5">
                                            <p:graphicEl>
                                              <a:dgm id="{9A1E0104-6EF3-4220-88A0-466A2E406274}"/>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graphicEl>
                                              <a:dgm id="{33B84FF4-70BD-43C9-9E59-56E2A3C488AD}"/>
                                            </p:graphicEl>
                                          </p:spTgt>
                                        </p:tgtEl>
                                        <p:attrNameLst>
                                          <p:attrName>style.visibility</p:attrName>
                                        </p:attrNameLst>
                                      </p:cBhvr>
                                      <p:to>
                                        <p:strVal val="visible"/>
                                      </p:to>
                                    </p:set>
                                    <p:animEffect transition="in" filter="fade">
                                      <p:cBhvr>
                                        <p:cTn id="18" dur="500"/>
                                        <p:tgtEl>
                                          <p:spTgt spid="5">
                                            <p:graphicEl>
                                              <a:dgm id="{33B84FF4-70BD-43C9-9E59-56E2A3C488AD}"/>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graphicEl>
                                              <a:dgm id="{B401A8B4-C2CA-4249-ADA7-9DD35728D9A3}"/>
                                            </p:graphicEl>
                                          </p:spTgt>
                                        </p:tgtEl>
                                        <p:attrNameLst>
                                          <p:attrName>style.visibility</p:attrName>
                                        </p:attrNameLst>
                                      </p:cBhvr>
                                      <p:to>
                                        <p:strVal val="visible"/>
                                      </p:to>
                                    </p:set>
                                    <p:animEffect transition="in" filter="fade">
                                      <p:cBhvr>
                                        <p:cTn id="23" dur="500"/>
                                        <p:tgtEl>
                                          <p:spTgt spid="5">
                                            <p:graphicEl>
                                              <a:dgm id="{B401A8B4-C2CA-4249-ADA7-9DD35728D9A3}"/>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graphicEl>
                                              <a:dgm id="{0F6BD835-09EB-4691-880E-F637C86481D0}"/>
                                            </p:graphicEl>
                                          </p:spTgt>
                                        </p:tgtEl>
                                        <p:attrNameLst>
                                          <p:attrName>style.visibility</p:attrName>
                                        </p:attrNameLst>
                                      </p:cBhvr>
                                      <p:to>
                                        <p:strVal val="visible"/>
                                      </p:to>
                                    </p:set>
                                    <p:animEffect transition="in" filter="fade">
                                      <p:cBhvr>
                                        <p:cTn id="26" dur="500"/>
                                        <p:tgtEl>
                                          <p:spTgt spid="5">
                                            <p:graphicEl>
                                              <a:dgm id="{0F6BD835-09EB-4691-880E-F637C86481D0}"/>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graphicEl>
                                              <a:dgm id="{D859698D-2375-4BF3-881D-6BC6F3D8AB2D}"/>
                                            </p:graphicEl>
                                          </p:spTgt>
                                        </p:tgtEl>
                                        <p:attrNameLst>
                                          <p:attrName>style.visibility</p:attrName>
                                        </p:attrNameLst>
                                      </p:cBhvr>
                                      <p:to>
                                        <p:strVal val="visible"/>
                                      </p:to>
                                    </p:set>
                                    <p:animEffect transition="in" filter="fade">
                                      <p:cBhvr>
                                        <p:cTn id="31" dur="500"/>
                                        <p:tgtEl>
                                          <p:spTgt spid="5">
                                            <p:graphicEl>
                                              <a:dgm id="{D859698D-2375-4BF3-881D-6BC6F3D8AB2D}"/>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graphicEl>
                                              <a:dgm id="{C5356C63-64AA-4C2B-94F0-742A14571C11}"/>
                                            </p:graphicEl>
                                          </p:spTgt>
                                        </p:tgtEl>
                                        <p:attrNameLst>
                                          <p:attrName>style.visibility</p:attrName>
                                        </p:attrNameLst>
                                      </p:cBhvr>
                                      <p:to>
                                        <p:strVal val="visible"/>
                                      </p:to>
                                    </p:set>
                                    <p:animEffect transition="in" filter="fade">
                                      <p:cBhvr>
                                        <p:cTn id="34" dur="500"/>
                                        <p:tgtEl>
                                          <p:spTgt spid="5">
                                            <p:graphicEl>
                                              <a:dgm id="{C5356C63-64AA-4C2B-94F0-742A14571C11}"/>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
                                            <p:graphicEl>
                                              <a:dgm id="{EFAAEE2C-BFC2-4F96-870B-749074026D63}"/>
                                            </p:graphicEl>
                                          </p:spTgt>
                                        </p:tgtEl>
                                        <p:attrNameLst>
                                          <p:attrName>style.visibility</p:attrName>
                                        </p:attrNameLst>
                                      </p:cBhvr>
                                      <p:to>
                                        <p:strVal val="visible"/>
                                      </p:to>
                                    </p:set>
                                    <p:animEffect transition="in" filter="fade">
                                      <p:cBhvr>
                                        <p:cTn id="39" dur="500"/>
                                        <p:tgtEl>
                                          <p:spTgt spid="5">
                                            <p:graphicEl>
                                              <a:dgm id="{EFAAEE2C-BFC2-4F96-870B-749074026D63}"/>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
                                            <p:graphicEl>
                                              <a:dgm id="{DC21E812-8E82-4E27-BE1E-0EF75D663FCA}"/>
                                            </p:graphicEl>
                                          </p:spTgt>
                                        </p:tgtEl>
                                        <p:attrNameLst>
                                          <p:attrName>style.visibility</p:attrName>
                                        </p:attrNameLst>
                                      </p:cBhvr>
                                      <p:to>
                                        <p:strVal val="visible"/>
                                      </p:to>
                                    </p:set>
                                    <p:animEffect transition="in" filter="fade">
                                      <p:cBhvr>
                                        <p:cTn id="42" dur="500"/>
                                        <p:tgtEl>
                                          <p:spTgt spid="5">
                                            <p:graphicEl>
                                              <a:dgm id="{DC21E812-8E82-4E27-BE1E-0EF75D663FC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21389" y="-118348"/>
            <a:ext cx="7406640" cy="562727"/>
          </a:xfrm>
        </p:spPr>
        <p:txBody>
          <a:bodyPr>
            <a:normAutofit/>
          </a:bodyPr>
          <a:lstStyle/>
          <a:p>
            <a:pPr algn="r"/>
            <a:r>
              <a:rPr lang="es-VE" sz="1200" b="0" i="1" dirty="0" smtClean="0">
                <a:ln w="1905"/>
                <a:solidFill>
                  <a:schemeClr val="tx2">
                    <a:lumMod val="50000"/>
                  </a:schemeClr>
                </a:solidFill>
                <a:effectLst>
                  <a:innerShdw blurRad="69850" dist="43180" dir="5400000">
                    <a:srgbClr val="000000">
                      <a:alpha val="65000"/>
                    </a:srgbClr>
                  </a:innerShdw>
                </a:effectLst>
                <a:latin typeface="+mj-lt"/>
              </a:rPr>
              <a:t>DEFINITE TRIAL.</a:t>
            </a:r>
            <a:endParaRPr lang="es-VE" sz="1200" b="0" i="1" dirty="0">
              <a:ln w="1905"/>
              <a:solidFill>
                <a:schemeClr val="tx2">
                  <a:lumMod val="50000"/>
                </a:schemeClr>
              </a:solidFill>
              <a:effectLst>
                <a:innerShdw blurRad="69850" dist="43180" dir="5400000">
                  <a:srgbClr val="000000">
                    <a:alpha val="65000"/>
                  </a:srgbClr>
                </a:innerShdw>
              </a:effectLst>
              <a:latin typeface="+mj-lt"/>
            </a:endParaRPr>
          </a:p>
        </p:txBody>
      </p:sp>
      <p:cxnSp>
        <p:nvCxnSpPr>
          <p:cNvPr id="3" name="2 Conector recto"/>
          <p:cNvCxnSpPr/>
          <p:nvPr/>
        </p:nvCxnSpPr>
        <p:spPr>
          <a:xfrm flipH="1" flipV="1">
            <a:off x="718802" y="481739"/>
            <a:ext cx="8395625" cy="8414"/>
          </a:xfrm>
          <a:prstGeom prst="line">
            <a:avLst/>
          </a:prstGeom>
          <a:ln/>
        </p:spPr>
        <p:style>
          <a:lnRef idx="2">
            <a:schemeClr val="accent1"/>
          </a:lnRef>
          <a:fillRef idx="0">
            <a:schemeClr val="accent1"/>
          </a:fillRef>
          <a:effectRef idx="1">
            <a:schemeClr val="accent1"/>
          </a:effectRef>
          <a:fontRef idx="minor">
            <a:schemeClr val="tx1"/>
          </a:fontRef>
        </p:style>
      </p:cxnSp>
      <p:sp>
        <p:nvSpPr>
          <p:cNvPr id="6" name="5 CuadroTexto"/>
          <p:cNvSpPr txBox="1"/>
          <p:nvPr/>
        </p:nvSpPr>
        <p:spPr>
          <a:xfrm>
            <a:off x="718802" y="0"/>
            <a:ext cx="6095937" cy="523220"/>
          </a:xfrm>
          <a:prstGeom prst="rect">
            <a:avLst/>
          </a:prstGeom>
          <a:noFill/>
        </p:spPr>
        <p:txBody>
          <a:bodyPr wrap="square" rtlCol="0">
            <a:spAutoFit/>
          </a:bodyPr>
          <a:lstStyle/>
          <a:p>
            <a:pPr algn="ctr"/>
            <a:r>
              <a:rPr lang="en-US" sz="2800" b="1" dirty="0" smtClean="0">
                <a:solidFill>
                  <a:schemeClr val="tx2">
                    <a:lumMod val="50000"/>
                  </a:schemeClr>
                </a:solidFill>
                <a:latin typeface="+mj-lt"/>
              </a:rPr>
              <a:t>CLASIFICACIÓN DE LOS RESULTADOS:</a:t>
            </a:r>
            <a:endParaRPr lang="es-VE" sz="2800" b="1" dirty="0">
              <a:solidFill>
                <a:schemeClr val="tx2">
                  <a:lumMod val="50000"/>
                </a:schemeClr>
              </a:solidFill>
              <a:latin typeface="+mj-lt"/>
            </a:endParaRPr>
          </a:p>
        </p:txBody>
      </p:sp>
      <p:sp>
        <p:nvSpPr>
          <p:cNvPr id="14" name="Rectángulo 13"/>
          <p:cNvSpPr/>
          <p:nvPr/>
        </p:nvSpPr>
        <p:spPr>
          <a:xfrm>
            <a:off x="332739" y="4897279"/>
            <a:ext cx="8621256" cy="246221"/>
          </a:xfrm>
          <a:prstGeom prst="rect">
            <a:avLst/>
          </a:prstGeom>
        </p:spPr>
        <p:txBody>
          <a:bodyPr wrap="square">
            <a:spAutoFit/>
          </a:bodyPr>
          <a:lstStyle/>
          <a:p>
            <a:r>
              <a:rPr lang="es-VE" sz="1000" dirty="0" err="1"/>
              <a:t>Kadish</a:t>
            </a:r>
            <a:r>
              <a:rPr lang="es-VE" sz="1000" dirty="0"/>
              <a:t> A, et al. </a:t>
            </a:r>
            <a:r>
              <a:rPr lang="es-VE" sz="1000" dirty="0" err="1"/>
              <a:t>Prophylactic</a:t>
            </a:r>
            <a:r>
              <a:rPr lang="es-VE" sz="1000" dirty="0"/>
              <a:t> </a:t>
            </a:r>
            <a:r>
              <a:rPr lang="es-VE" sz="1000" dirty="0" err="1"/>
              <a:t>Defibrillator</a:t>
            </a:r>
            <a:r>
              <a:rPr lang="es-VE" sz="1000" dirty="0"/>
              <a:t> </a:t>
            </a:r>
            <a:r>
              <a:rPr lang="es-VE" sz="1000" dirty="0" err="1"/>
              <a:t>Implantation</a:t>
            </a:r>
            <a:r>
              <a:rPr lang="es-VE" sz="1000" dirty="0"/>
              <a:t> in </a:t>
            </a:r>
            <a:r>
              <a:rPr lang="es-VE" sz="1000" dirty="0" err="1"/>
              <a:t>Patients</a:t>
            </a:r>
            <a:r>
              <a:rPr lang="es-VE" sz="1000" dirty="0"/>
              <a:t> </a:t>
            </a:r>
            <a:r>
              <a:rPr lang="es-VE" sz="1000" dirty="0" err="1"/>
              <a:t>with</a:t>
            </a:r>
            <a:r>
              <a:rPr lang="es-VE" sz="1000" dirty="0"/>
              <a:t> </a:t>
            </a:r>
            <a:r>
              <a:rPr lang="es-VE" sz="1000" dirty="0" err="1"/>
              <a:t>Nonischemic</a:t>
            </a:r>
            <a:r>
              <a:rPr lang="es-VE" sz="1000" dirty="0"/>
              <a:t> </a:t>
            </a:r>
            <a:r>
              <a:rPr lang="es-VE" sz="1000" dirty="0" err="1"/>
              <a:t>Dilated</a:t>
            </a:r>
            <a:r>
              <a:rPr lang="es-VE" sz="1000" dirty="0"/>
              <a:t> </a:t>
            </a:r>
            <a:r>
              <a:rPr lang="es-VE" sz="1000" dirty="0" err="1"/>
              <a:t>Cardiomyopathy</a:t>
            </a:r>
            <a:r>
              <a:rPr lang="es-VE" sz="1000" dirty="0"/>
              <a:t>. N </a:t>
            </a:r>
            <a:r>
              <a:rPr lang="es-VE" sz="1000" dirty="0" err="1"/>
              <a:t>Engl</a:t>
            </a:r>
            <a:r>
              <a:rPr lang="es-VE" sz="1000" dirty="0"/>
              <a:t> J </a:t>
            </a:r>
            <a:r>
              <a:rPr lang="es-VE" sz="1000" dirty="0" err="1"/>
              <a:t>Med</a:t>
            </a:r>
            <a:r>
              <a:rPr lang="es-VE" sz="1000" dirty="0"/>
              <a:t> 2004; 350:2151-2158.</a:t>
            </a:r>
          </a:p>
        </p:txBody>
      </p:sp>
      <p:pic>
        <p:nvPicPr>
          <p:cNvPr id="17" name="Picture 10" descr="Resultado de imagen para ascardio"/>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149843" y="118753"/>
            <a:ext cx="371546" cy="41179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a 4"/>
          <p:cNvGraphicFramePr/>
          <p:nvPr>
            <p:extLst>
              <p:ext uri="{D42A27DB-BD31-4B8C-83A1-F6EECF244321}">
                <p14:modId xmlns:p14="http://schemas.microsoft.com/office/powerpoint/2010/main" val="3937749853"/>
              </p:ext>
            </p:extLst>
          </p:nvPr>
        </p:nvGraphicFramePr>
        <p:xfrm>
          <a:off x="-1276396" y="1362324"/>
          <a:ext cx="11268152" cy="318496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Rectángulo 3"/>
          <p:cNvSpPr/>
          <p:nvPr/>
        </p:nvSpPr>
        <p:spPr>
          <a:xfrm>
            <a:off x="875896" y="728249"/>
            <a:ext cx="1770036" cy="477054"/>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s-ES" sz="2500" b="0" cap="none" spc="0" dirty="0" smtClean="0">
                <a:ln w="0"/>
                <a:solidFill>
                  <a:schemeClr val="tx1"/>
                </a:solidFill>
                <a:effectLst>
                  <a:outerShdw blurRad="38100" dist="19050" dir="2700000" algn="tl" rotWithShape="0">
                    <a:schemeClr val="dk1">
                      <a:alpha val="40000"/>
                    </a:schemeClr>
                  </a:outerShdw>
                </a:effectLst>
              </a:rPr>
              <a:t>Mortalidad:</a:t>
            </a:r>
            <a:endParaRPr lang="es-ES" sz="25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119314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9A1E0104-6EF3-4220-88A0-466A2E406274}"/>
                                            </p:graphicEl>
                                          </p:spTgt>
                                        </p:tgtEl>
                                        <p:attrNameLst>
                                          <p:attrName>style.visibility</p:attrName>
                                        </p:attrNameLst>
                                      </p:cBhvr>
                                      <p:to>
                                        <p:strVal val="visible"/>
                                      </p:to>
                                    </p:set>
                                    <p:animEffect transition="in" filter="fade">
                                      <p:cBhvr>
                                        <p:cTn id="7" dur="500"/>
                                        <p:tgtEl>
                                          <p:spTgt spid="5">
                                            <p:graphicEl>
                                              <a:dgm id="{9A1E0104-6EF3-4220-88A0-466A2E406274}"/>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33B84FF4-70BD-43C9-9E59-56E2A3C488AD}"/>
                                            </p:graphicEl>
                                          </p:spTgt>
                                        </p:tgtEl>
                                        <p:attrNameLst>
                                          <p:attrName>style.visibility</p:attrName>
                                        </p:attrNameLst>
                                      </p:cBhvr>
                                      <p:to>
                                        <p:strVal val="visible"/>
                                      </p:to>
                                    </p:set>
                                    <p:animEffect transition="in" filter="fade">
                                      <p:cBhvr>
                                        <p:cTn id="10" dur="500"/>
                                        <p:tgtEl>
                                          <p:spTgt spid="5">
                                            <p:graphicEl>
                                              <a:dgm id="{33B84FF4-70BD-43C9-9E59-56E2A3C488AD}"/>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graphicEl>
                                              <a:dgm id="{85F2AC15-4703-4F79-86C8-AEE8CF3C80A2}"/>
                                            </p:graphicEl>
                                          </p:spTgt>
                                        </p:tgtEl>
                                        <p:attrNameLst>
                                          <p:attrName>style.visibility</p:attrName>
                                        </p:attrNameLst>
                                      </p:cBhvr>
                                      <p:to>
                                        <p:strVal val="visible"/>
                                      </p:to>
                                    </p:set>
                                    <p:animEffect transition="in" filter="fade">
                                      <p:cBhvr>
                                        <p:cTn id="15" dur="500"/>
                                        <p:tgtEl>
                                          <p:spTgt spid="5">
                                            <p:graphicEl>
                                              <a:dgm id="{85F2AC15-4703-4F79-86C8-AEE8CF3C80A2}"/>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graphicEl>
                                              <a:dgm id="{C7EB0C62-BE83-4FAA-92A2-974096285752}"/>
                                            </p:graphicEl>
                                          </p:spTgt>
                                        </p:tgtEl>
                                        <p:attrNameLst>
                                          <p:attrName>style.visibility</p:attrName>
                                        </p:attrNameLst>
                                      </p:cBhvr>
                                      <p:to>
                                        <p:strVal val="visible"/>
                                      </p:to>
                                    </p:set>
                                    <p:animEffect transition="in" filter="fade">
                                      <p:cBhvr>
                                        <p:cTn id="18" dur="500"/>
                                        <p:tgtEl>
                                          <p:spTgt spid="5">
                                            <p:graphicEl>
                                              <a:dgm id="{C7EB0C62-BE83-4FAA-92A2-974096285752}"/>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graphicEl>
                                              <a:dgm id="{5D9BDE18-1EB0-44E1-BCA6-66C838DF2102}"/>
                                            </p:graphicEl>
                                          </p:spTgt>
                                        </p:tgtEl>
                                        <p:attrNameLst>
                                          <p:attrName>style.visibility</p:attrName>
                                        </p:attrNameLst>
                                      </p:cBhvr>
                                      <p:to>
                                        <p:strVal val="visible"/>
                                      </p:to>
                                    </p:set>
                                    <p:animEffect transition="in" filter="fade">
                                      <p:cBhvr>
                                        <p:cTn id="23" dur="500"/>
                                        <p:tgtEl>
                                          <p:spTgt spid="5">
                                            <p:graphicEl>
                                              <a:dgm id="{5D9BDE18-1EB0-44E1-BCA6-66C838DF2102}"/>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graphicEl>
                                              <a:dgm id="{28067C81-916E-461E-BAC8-EC442D2650A7}"/>
                                            </p:graphicEl>
                                          </p:spTgt>
                                        </p:tgtEl>
                                        <p:attrNameLst>
                                          <p:attrName>style.visibility</p:attrName>
                                        </p:attrNameLst>
                                      </p:cBhvr>
                                      <p:to>
                                        <p:strVal val="visible"/>
                                      </p:to>
                                    </p:set>
                                    <p:animEffect transition="in" filter="fade">
                                      <p:cBhvr>
                                        <p:cTn id="26" dur="500"/>
                                        <p:tgtEl>
                                          <p:spTgt spid="5">
                                            <p:graphicEl>
                                              <a:dgm id="{28067C81-916E-461E-BAC8-EC442D2650A7}"/>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graphicEl>
                                              <a:dgm id="{288FC3AA-92B7-45A6-9DD8-77468F7658FD}"/>
                                            </p:graphicEl>
                                          </p:spTgt>
                                        </p:tgtEl>
                                        <p:attrNameLst>
                                          <p:attrName>style.visibility</p:attrName>
                                        </p:attrNameLst>
                                      </p:cBhvr>
                                      <p:to>
                                        <p:strVal val="visible"/>
                                      </p:to>
                                    </p:set>
                                    <p:animEffect transition="in" filter="fade">
                                      <p:cBhvr>
                                        <p:cTn id="31" dur="500"/>
                                        <p:tgtEl>
                                          <p:spTgt spid="5">
                                            <p:graphicEl>
                                              <a:dgm id="{288FC3AA-92B7-45A6-9DD8-77468F7658FD}"/>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graphicEl>
                                              <a:dgm id="{2195742A-E2C8-4F9E-A4C9-BFA930578E41}"/>
                                            </p:graphicEl>
                                          </p:spTgt>
                                        </p:tgtEl>
                                        <p:attrNameLst>
                                          <p:attrName>style.visibility</p:attrName>
                                        </p:attrNameLst>
                                      </p:cBhvr>
                                      <p:to>
                                        <p:strVal val="visible"/>
                                      </p:to>
                                    </p:set>
                                    <p:animEffect transition="in" filter="fade">
                                      <p:cBhvr>
                                        <p:cTn id="34" dur="500"/>
                                        <p:tgtEl>
                                          <p:spTgt spid="5">
                                            <p:graphicEl>
                                              <a:dgm id="{2195742A-E2C8-4F9E-A4C9-BFA930578E41}"/>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
                                            <p:graphicEl>
                                              <a:dgm id="{5FD96F66-6C06-40FD-BE3B-77DC668A5260}"/>
                                            </p:graphicEl>
                                          </p:spTgt>
                                        </p:tgtEl>
                                        <p:attrNameLst>
                                          <p:attrName>style.visibility</p:attrName>
                                        </p:attrNameLst>
                                      </p:cBhvr>
                                      <p:to>
                                        <p:strVal val="visible"/>
                                      </p:to>
                                    </p:set>
                                    <p:animEffect transition="in" filter="fade">
                                      <p:cBhvr>
                                        <p:cTn id="39" dur="500"/>
                                        <p:tgtEl>
                                          <p:spTgt spid="5">
                                            <p:graphicEl>
                                              <a:dgm id="{5FD96F66-6C06-40FD-BE3B-77DC668A5260}"/>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
                                            <p:graphicEl>
                                              <a:dgm id="{4356BCF7-DF44-4926-9B59-6448802496BC}"/>
                                            </p:graphicEl>
                                          </p:spTgt>
                                        </p:tgtEl>
                                        <p:attrNameLst>
                                          <p:attrName>style.visibility</p:attrName>
                                        </p:attrNameLst>
                                      </p:cBhvr>
                                      <p:to>
                                        <p:strVal val="visible"/>
                                      </p:to>
                                    </p:set>
                                    <p:animEffect transition="in" filter="fade">
                                      <p:cBhvr>
                                        <p:cTn id="42" dur="500"/>
                                        <p:tgtEl>
                                          <p:spTgt spid="5">
                                            <p:graphicEl>
                                              <a:dgm id="{4356BCF7-DF44-4926-9B59-6448802496B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21389" y="-118348"/>
            <a:ext cx="7406640" cy="562727"/>
          </a:xfrm>
        </p:spPr>
        <p:txBody>
          <a:bodyPr>
            <a:normAutofit/>
          </a:bodyPr>
          <a:lstStyle/>
          <a:p>
            <a:pPr algn="r"/>
            <a:r>
              <a:rPr lang="es-VE" sz="1200" b="0" i="1" dirty="0" smtClean="0">
                <a:ln w="1905"/>
                <a:solidFill>
                  <a:schemeClr val="tx2">
                    <a:lumMod val="50000"/>
                  </a:schemeClr>
                </a:solidFill>
                <a:effectLst>
                  <a:innerShdw blurRad="69850" dist="43180" dir="5400000">
                    <a:srgbClr val="000000">
                      <a:alpha val="65000"/>
                    </a:srgbClr>
                  </a:innerShdw>
                </a:effectLst>
                <a:latin typeface="+mj-lt"/>
              </a:rPr>
              <a:t>DEFINITE TRIAL.</a:t>
            </a:r>
            <a:endParaRPr lang="es-VE" sz="1200" b="0" i="1" dirty="0">
              <a:ln w="1905"/>
              <a:solidFill>
                <a:schemeClr val="tx2">
                  <a:lumMod val="50000"/>
                </a:schemeClr>
              </a:solidFill>
              <a:effectLst>
                <a:innerShdw blurRad="69850" dist="43180" dir="5400000">
                  <a:srgbClr val="000000">
                    <a:alpha val="65000"/>
                  </a:srgbClr>
                </a:innerShdw>
              </a:effectLst>
              <a:latin typeface="+mj-lt"/>
            </a:endParaRPr>
          </a:p>
        </p:txBody>
      </p:sp>
      <p:cxnSp>
        <p:nvCxnSpPr>
          <p:cNvPr id="3" name="2 Conector recto"/>
          <p:cNvCxnSpPr/>
          <p:nvPr/>
        </p:nvCxnSpPr>
        <p:spPr>
          <a:xfrm flipH="1" flipV="1">
            <a:off x="718802" y="481739"/>
            <a:ext cx="8395625" cy="8414"/>
          </a:xfrm>
          <a:prstGeom prst="line">
            <a:avLst/>
          </a:prstGeom>
          <a:ln/>
        </p:spPr>
        <p:style>
          <a:lnRef idx="2">
            <a:schemeClr val="accent1"/>
          </a:lnRef>
          <a:fillRef idx="0">
            <a:schemeClr val="accent1"/>
          </a:fillRef>
          <a:effectRef idx="1">
            <a:schemeClr val="accent1"/>
          </a:effectRef>
          <a:fontRef idx="minor">
            <a:schemeClr val="tx1"/>
          </a:fontRef>
        </p:style>
      </p:cxnSp>
      <p:sp>
        <p:nvSpPr>
          <p:cNvPr id="6" name="5 CuadroTexto"/>
          <p:cNvSpPr txBox="1"/>
          <p:nvPr/>
        </p:nvSpPr>
        <p:spPr>
          <a:xfrm>
            <a:off x="718802" y="0"/>
            <a:ext cx="6095937" cy="523220"/>
          </a:xfrm>
          <a:prstGeom prst="rect">
            <a:avLst/>
          </a:prstGeom>
          <a:noFill/>
        </p:spPr>
        <p:txBody>
          <a:bodyPr wrap="square" rtlCol="0">
            <a:spAutoFit/>
          </a:bodyPr>
          <a:lstStyle/>
          <a:p>
            <a:pPr algn="ctr"/>
            <a:r>
              <a:rPr lang="en-US" sz="2800" b="1" dirty="0" smtClean="0">
                <a:solidFill>
                  <a:schemeClr val="tx2">
                    <a:lumMod val="50000"/>
                  </a:schemeClr>
                </a:solidFill>
                <a:latin typeface="+mj-lt"/>
              </a:rPr>
              <a:t>CLASIFICACIÓN DE LOS RESULTADOS:</a:t>
            </a:r>
            <a:endParaRPr lang="es-VE" sz="2800" b="1" dirty="0">
              <a:solidFill>
                <a:schemeClr val="tx2">
                  <a:lumMod val="50000"/>
                </a:schemeClr>
              </a:solidFill>
              <a:latin typeface="+mj-lt"/>
            </a:endParaRPr>
          </a:p>
        </p:txBody>
      </p:sp>
      <p:sp>
        <p:nvSpPr>
          <p:cNvPr id="14" name="Rectángulo 13"/>
          <p:cNvSpPr/>
          <p:nvPr/>
        </p:nvSpPr>
        <p:spPr>
          <a:xfrm>
            <a:off x="332739" y="4897279"/>
            <a:ext cx="8621256" cy="246221"/>
          </a:xfrm>
          <a:prstGeom prst="rect">
            <a:avLst/>
          </a:prstGeom>
        </p:spPr>
        <p:txBody>
          <a:bodyPr wrap="square">
            <a:spAutoFit/>
          </a:bodyPr>
          <a:lstStyle/>
          <a:p>
            <a:r>
              <a:rPr lang="es-VE" sz="1000" dirty="0" err="1"/>
              <a:t>Kadish</a:t>
            </a:r>
            <a:r>
              <a:rPr lang="es-VE" sz="1000" dirty="0"/>
              <a:t> A, et al. </a:t>
            </a:r>
            <a:r>
              <a:rPr lang="es-VE" sz="1000" dirty="0" err="1"/>
              <a:t>Prophylactic</a:t>
            </a:r>
            <a:r>
              <a:rPr lang="es-VE" sz="1000" dirty="0"/>
              <a:t> </a:t>
            </a:r>
            <a:r>
              <a:rPr lang="es-VE" sz="1000" dirty="0" err="1"/>
              <a:t>Defibrillator</a:t>
            </a:r>
            <a:r>
              <a:rPr lang="es-VE" sz="1000" dirty="0"/>
              <a:t> </a:t>
            </a:r>
            <a:r>
              <a:rPr lang="es-VE" sz="1000" dirty="0" err="1"/>
              <a:t>Implantation</a:t>
            </a:r>
            <a:r>
              <a:rPr lang="es-VE" sz="1000" dirty="0"/>
              <a:t> in </a:t>
            </a:r>
            <a:r>
              <a:rPr lang="es-VE" sz="1000" dirty="0" err="1"/>
              <a:t>Patients</a:t>
            </a:r>
            <a:r>
              <a:rPr lang="es-VE" sz="1000" dirty="0"/>
              <a:t> </a:t>
            </a:r>
            <a:r>
              <a:rPr lang="es-VE" sz="1000" dirty="0" err="1"/>
              <a:t>with</a:t>
            </a:r>
            <a:r>
              <a:rPr lang="es-VE" sz="1000" dirty="0"/>
              <a:t> </a:t>
            </a:r>
            <a:r>
              <a:rPr lang="es-VE" sz="1000" dirty="0" err="1"/>
              <a:t>Nonischemic</a:t>
            </a:r>
            <a:r>
              <a:rPr lang="es-VE" sz="1000" dirty="0"/>
              <a:t> </a:t>
            </a:r>
            <a:r>
              <a:rPr lang="es-VE" sz="1000" dirty="0" err="1"/>
              <a:t>Dilated</a:t>
            </a:r>
            <a:r>
              <a:rPr lang="es-VE" sz="1000" dirty="0"/>
              <a:t> </a:t>
            </a:r>
            <a:r>
              <a:rPr lang="es-VE" sz="1000" dirty="0" err="1"/>
              <a:t>Cardiomyopathy</a:t>
            </a:r>
            <a:r>
              <a:rPr lang="es-VE" sz="1000" dirty="0"/>
              <a:t>. N </a:t>
            </a:r>
            <a:r>
              <a:rPr lang="es-VE" sz="1000" dirty="0" err="1"/>
              <a:t>Engl</a:t>
            </a:r>
            <a:r>
              <a:rPr lang="es-VE" sz="1000" dirty="0"/>
              <a:t> J </a:t>
            </a:r>
            <a:r>
              <a:rPr lang="es-VE" sz="1000" dirty="0" err="1"/>
              <a:t>Med</a:t>
            </a:r>
            <a:r>
              <a:rPr lang="es-VE" sz="1000" dirty="0"/>
              <a:t> 2004; 350:2151-2158.</a:t>
            </a:r>
          </a:p>
        </p:txBody>
      </p:sp>
      <p:pic>
        <p:nvPicPr>
          <p:cNvPr id="17" name="Picture 10" descr="Resultado de imagen para ascardio"/>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149843" y="118753"/>
            <a:ext cx="371546" cy="411798"/>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p:cNvPicPr>
            <a:picLocks noChangeAspect="1"/>
          </p:cNvPicPr>
          <p:nvPr/>
        </p:nvPicPr>
        <p:blipFill>
          <a:blip r:embed="rId5"/>
          <a:stretch>
            <a:fillRect/>
          </a:stretch>
        </p:blipFill>
        <p:spPr>
          <a:xfrm>
            <a:off x="326548" y="1451173"/>
            <a:ext cx="8131425" cy="2873692"/>
          </a:xfrm>
          <a:prstGeom prst="rect">
            <a:avLst/>
          </a:prstGeom>
        </p:spPr>
      </p:pic>
      <p:sp>
        <p:nvSpPr>
          <p:cNvPr id="15" name="Rectángulo 14"/>
          <p:cNvSpPr/>
          <p:nvPr/>
        </p:nvSpPr>
        <p:spPr>
          <a:xfrm>
            <a:off x="875896" y="728249"/>
            <a:ext cx="2954699" cy="477054"/>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es-ES" sz="2500" dirty="0" smtClean="0">
                <a:ln w="0"/>
                <a:solidFill>
                  <a:schemeClr val="tx1"/>
                </a:solidFill>
                <a:effectLst>
                  <a:outerShdw blurRad="38100" dist="19050" dir="2700000" algn="tl" rotWithShape="0">
                    <a:schemeClr val="dk1">
                      <a:alpha val="40000"/>
                    </a:schemeClr>
                  </a:outerShdw>
                </a:effectLst>
              </a:rPr>
              <a:t>Causa de Muerte:</a:t>
            </a:r>
            <a:endParaRPr lang="es-ES" sz="2500" b="0" cap="none" spc="0" dirty="0">
              <a:ln w="0"/>
              <a:solidFill>
                <a:schemeClr val="tx1"/>
              </a:solidFill>
              <a:effectLst>
                <a:outerShdw blurRad="38100" dist="19050" dir="2700000" algn="tl" rotWithShape="0">
                  <a:schemeClr val="dk1">
                    <a:alpha val="40000"/>
                  </a:schemeClr>
                </a:outerShdw>
              </a:effectLst>
            </a:endParaRPr>
          </a:p>
        </p:txBody>
      </p:sp>
      <p:pic>
        <p:nvPicPr>
          <p:cNvPr id="16" name="Imagen 15"/>
          <p:cNvPicPr>
            <a:picLocks noChangeAspect="1"/>
          </p:cNvPicPr>
          <p:nvPr/>
        </p:nvPicPr>
        <p:blipFill rotWithShape="1">
          <a:blip r:embed="rId6"/>
          <a:srcRect r="41730"/>
          <a:stretch/>
        </p:blipFill>
        <p:spPr>
          <a:xfrm>
            <a:off x="732098" y="506254"/>
            <a:ext cx="3507757" cy="4391025"/>
          </a:xfrm>
          <a:prstGeom prst="rect">
            <a:avLst/>
          </a:prstGeom>
        </p:spPr>
      </p:pic>
      <p:pic>
        <p:nvPicPr>
          <p:cNvPr id="18" name="Imagen 17"/>
          <p:cNvPicPr>
            <a:picLocks noChangeAspect="1"/>
          </p:cNvPicPr>
          <p:nvPr/>
        </p:nvPicPr>
        <p:blipFill>
          <a:blip r:embed="rId7"/>
          <a:stretch>
            <a:fillRect/>
          </a:stretch>
        </p:blipFill>
        <p:spPr>
          <a:xfrm>
            <a:off x="4503028" y="560580"/>
            <a:ext cx="3595281" cy="4390897"/>
          </a:xfrm>
          <a:prstGeom prst="rect">
            <a:avLst/>
          </a:prstGeom>
        </p:spPr>
      </p:pic>
    </p:spTree>
    <p:extLst>
      <p:ext uri="{BB962C8B-B14F-4D97-AF65-F5344CB8AC3E}">
        <p14:creationId xmlns:p14="http://schemas.microsoft.com/office/powerpoint/2010/main" val="4080625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878" y="-144021"/>
            <a:ext cx="7406640" cy="562727"/>
          </a:xfrm>
        </p:spPr>
        <p:txBody>
          <a:bodyPr>
            <a:normAutofit/>
          </a:bodyPr>
          <a:lstStyle/>
          <a:p>
            <a:pPr algn="r"/>
            <a:r>
              <a:rPr lang="es-VE" sz="1200" b="0" i="1" dirty="0" smtClean="0">
                <a:ln w="1905"/>
                <a:solidFill>
                  <a:schemeClr val="tx2">
                    <a:lumMod val="50000"/>
                  </a:schemeClr>
                </a:solidFill>
                <a:effectLst>
                  <a:innerShdw blurRad="69850" dist="43180" dir="5400000">
                    <a:srgbClr val="000000">
                      <a:alpha val="65000"/>
                    </a:srgbClr>
                  </a:innerShdw>
                </a:effectLst>
                <a:latin typeface="+mj-lt"/>
              </a:rPr>
              <a:t>DEFINITE TRIAL.</a:t>
            </a:r>
            <a:endParaRPr lang="es-VE" sz="1200" b="0" i="1" dirty="0">
              <a:ln w="1905"/>
              <a:solidFill>
                <a:schemeClr val="tx2">
                  <a:lumMod val="50000"/>
                </a:schemeClr>
              </a:solidFill>
              <a:effectLst>
                <a:innerShdw blurRad="69850" dist="43180" dir="5400000">
                  <a:srgbClr val="000000">
                    <a:alpha val="65000"/>
                  </a:srgbClr>
                </a:innerShdw>
              </a:effectLst>
              <a:latin typeface="+mj-lt"/>
            </a:endParaRPr>
          </a:p>
        </p:txBody>
      </p:sp>
      <p:cxnSp>
        <p:nvCxnSpPr>
          <p:cNvPr id="3" name="2 Conector recto"/>
          <p:cNvCxnSpPr/>
          <p:nvPr/>
        </p:nvCxnSpPr>
        <p:spPr>
          <a:xfrm flipH="1" flipV="1">
            <a:off x="718802" y="481739"/>
            <a:ext cx="8395625" cy="8414"/>
          </a:xfrm>
          <a:prstGeom prst="line">
            <a:avLst/>
          </a:prstGeom>
          <a:ln/>
        </p:spPr>
        <p:style>
          <a:lnRef idx="2">
            <a:schemeClr val="accent1"/>
          </a:lnRef>
          <a:fillRef idx="0">
            <a:schemeClr val="accent1"/>
          </a:fillRef>
          <a:effectRef idx="1">
            <a:schemeClr val="accent1"/>
          </a:effectRef>
          <a:fontRef idx="minor">
            <a:schemeClr val="tx1"/>
          </a:fontRef>
        </p:style>
      </p:cxnSp>
      <p:sp>
        <p:nvSpPr>
          <p:cNvPr id="6" name="5 CuadroTexto"/>
          <p:cNvSpPr txBox="1"/>
          <p:nvPr/>
        </p:nvSpPr>
        <p:spPr>
          <a:xfrm>
            <a:off x="-536603" y="7331"/>
            <a:ext cx="6095937" cy="523220"/>
          </a:xfrm>
          <a:prstGeom prst="rect">
            <a:avLst/>
          </a:prstGeom>
          <a:noFill/>
        </p:spPr>
        <p:txBody>
          <a:bodyPr wrap="square" rtlCol="0">
            <a:spAutoFit/>
          </a:bodyPr>
          <a:lstStyle/>
          <a:p>
            <a:pPr algn="ctr"/>
            <a:r>
              <a:rPr lang="es-VE" sz="2800" b="1" dirty="0" smtClean="0">
                <a:solidFill>
                  <a:schemeClr val="tx2">
                    <a:lumMod val="50000"/>
                  </a:schemeClr>
                </a:solidFill>
                <a:latin typeface="+mj-lt"/>
              </a:rPr>
              <a:t>ANÁLISIS ESTADÍSTICO:</a:t>
            </a:r>
            <a:endParaRPr lang="es-VE" sz="2800" b="1" dirty="0">
              <a:solidFill>
                <a:schemeClr val="tx2">
                  <a:lumMod val="50000"/>
                </a:schemeClr>
              </a:solidFill>
              <a:latin typeface="+mj-lt"/>
            </a:endParaRPr>
          </a:p>
        </p:txBody>
      </p:sp>
      <p:sp>
        <p:nvSpPr>
          <p:cNvPr id="14" name="Rectángulo 13"/>
          <p:cNvSpPr/>
          <p:nvPr/>
        </p:nvSpPr>
        <p:spPr>
          <a:xfrm>
            <a:off x="332739" y="4897279"/>
            <a:ext cx="8621256" cy="246221"/>
          </a:xfrm>
          <a:prstGeom prst="rect">
            <a:avLst/>
          </a:prstGeom>
        </p:spPr>
        <p:txBody>
          <a:bodyPr wrap="square">
            <a:spAutoFit/>
          </a:bodyPr>
          <a:lstStyle/>
          <a:p>
            <a:r>
              <a:rPr lang="es-VE" sz="1000" dirty="0" err="1"/>
              <a:t>Kadish</a:t>
            </a:r>
            <a:r>
              <a:rPr lang="es-VE" sz="1000" dirty="0"/>
              <a:t> A, et al. </a:t>
            </a:r>
            <a:r>
              <a:rPr lang="es-VE" sz="1000" dirty="0" err="1"/>
              <a:t>Prophylactic</a:t>
            </a:r>
            <a:r>
              <a:rPr lang="es-VE" sz="1000" dirty="0"/>
              <a:t> </a:t>
            </a:r>
            <a:r>
              <a:rPr lang="es-VE" sz="1000" dirty="0" err="1"/>
              <a:t>Defibrillator</a:t>
            </a:r>
            <a:r>
              <a:rPr lang="es-VE" sz="1000" dirty="0"/>
              <a:t> </a:t>
            </a:r>
            <a:r>
              <a:rPr lang="es-VE" sz="1000" dirty="0" err="1"/>
              <a:t>Implantation</a:t>
            </a:r>
            <a:r>
              <a:rPr lang="es-VE" sz="1000" dirty="0"/>
              <a:t> in </a:t>
            </a:r>
            <a:r>
              <a:rPr lang="es-VE" sz="1000" dirty="0" err="1"/>
              <a:t>Patients</a:t>
            </a:r>
            <a:r>
              <a:rPr lang="es-VE" sz="1000" dirty="0"/>
              <a:t> </a:t>
            </a:r>
            <a:r>
              <a:rPr lang="es-VE" sz="1000" dirty="0" err="1"/>
              <a:t>with</a:t>
            </a:r>
            <a:r>
              <a:rPr lang="es-VE" sz="1000" dirty="0"/>
              <a:t> </a:t>
            </a:r>
            <a:r>
              <a:rPr lang="es-VE" sz="1000" dirty="0" err="1"/>
              <a:t>Nonischemic</a:t>
            </a:r>
            <a:r>
              <a:rPr lang="es-VE" sz="1000" dirty="0"/>
              <a:t> </a:t>
            </a:r>
            <a:r>
              <a:rPr lang="es-VE" sz="1000" dirty="0" err="1"/>
              <a:t>Dilated</a:t>
            </a:r>
            <a:r>
              <a:rPr lang="es-VE" sz="1000" dirty="0"/>
              <a:t> </a:t>
            </a:r>
            <a:r>
              <a:rPr lang="es-VE" sz="1000" dirty="0" err="1"/>
              <a:t>Cardiomyopathy</a:t>
            </a:r>
            <a:r>
              <a:rPr lang="es-VE" sz="1000" dirty="0"/>
              <a:t>. N </a:t>
            </a:r>
            <a:r>
              <a:rPr lang="es-VE" sz="1000" dirty="0" err="1"/>
              <a:t>Engl</a:t>
            </a:r>
            <a:r>
              <a:rPr lang="es-VE" sz="1000" dirty="0"/>
              <a:t> J </a:t>
            </a:r>
            <a:r>
              <a:rPr lang="es-VE" sz="1000" dirty="0" err="1"/>
              <a:t>Med</a:t>
            </a:r>
            <a:r>
              <a:rPr lang="es-VE" sz="1000" dirty="0"/>
              <a:t> 2004; 350:2151-2158.</a:t>
            </a:r>
          </a:p>
        </p:txBody>
      </p:sp>
      <p:pic>
        <p:nvPicPr>
          <p:cNvPr id="17" name="Picture 10" descr="Resultado de imagen para ascardio"/>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149843" y="118753"/>
            <a:ext cx="371546" cy="41179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Diagrama 4"/>
          <p:cNvGraphicFramePr/>
          <p:nvPr>
            <p:extLst>
              <p:ext uri="{D42A27DB-BD31-4B8C-83A1-F6EECF244321}">
                <p14:modId xmlns:p14="http://schemas.microsoft.com/office/powerpoint/2010/main" val="687074639"/>
              </p:ext>
            </p:extLst>
          </p:nvPr>
        </p:nvGraphicFramePr>
        <p:xfrm>
          <a:off x="851646" y="1351958"/>
          <a:ext cx="7835154" cy="343193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Marcador de texto 1">
            <a:extLst>
              <a:ext uri="{FF2B5EF4-FFF2-40B4-BE49-F238E27FC236}">
                <a16:creationId xmlns="" xmlns:a16="http://schemas.microsoft.com/office/drawing/2014/main" id="{F526F23D-CAE7-4E16-978F-C13F5E52267F}"/>
              </a:ext>
            </a:extLst>
          </p:cNvPr>
          <p:cNvSpPr txBox="1">
            <a:spLocks/>
          </p:cNvSpPr>
          <p:nvPr/>
        </p:nvSpPr>
        <p:spPr>
          <a:xfrm>
            <a:off x="514538" y="817815"/>
            <a:ext cx="8804152" cy="5341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0" algn="just"/>
            <a:r>
              <a:rPr lang="es-VE" sz="2200" dirty="0" smtClean="0">
                <a:solidFill>
                  <a:schemeClr val="tx1"/>
                </a:solidFill>
                <a:latin typeface="+mj-lt"/>
              </a:rPr>
              <a:t>• Todos los análisis se basaron en la </a:t>
            </a:r>
            <a:r>
              <a:rPr lang="es-VE" sz="2200" b="1" dirty="0" smtClean="0">
                <a:solidFill>
                  <a:srgbClr val="C00000"/>
                </a:solidFill>
                <a:latin typeface="+mj-lt"/>
              </a:rPr>
              <a:t>intención a tratar</a:t>
            </a:r>
            <a:r>
              <a:rPr lang="es-VE" sz="2200" dirty="0" smtClean="0">
                <a:solidFill>
                  <a:schemeClr val="tx1"/>
                </a:solidFill>
                <a:latin typeface="+mj-lt"/>
              </a:rPr>
              <a:t>.</a:t>
            </a:r>
            <a:endParaRPr lang="es-VE" sz="2200" b="1" dirty="0" smtClean="0">
              <a:solidFill>
                <a:schemeClr val="tx1"/>
              </a:solidFill>
              <a:latin typeface="+mj-lt"/>
            </a:endParaRPr>
          </a:p>
        </p:txBody>
      </p:sp>
    </p:spTree>
    <p:extLst>
      <p:ext uri="{BB962C8B-B14F-4D97-AF65-F5344CB8AC3E}">
        <p14:creationId xmlns:p14="http://schemas.microsoft.com/office/powerpoint/2010/main" val="1719011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5"/>
          <p:cNvSpPr txBox="1">
            <a:spLocks noGrp="1"/>
          </p:cNvSpPr>
          <p:nvPr>
            <p:ph type="ctrTitle"/>
          </p:nvPr>
        </p:nvSpPr>
        <p:spPr>
          <a:xfrm>
            <a:off x="2305150" y="2884378"/>
            <a:ext cx="5811000" cy="475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smtClean="0"/>
              <a:t>RESULTADOS.</a:t>
            </a:r>
            <a:endParaRPr dirty="0"/>
          </a:p>
        </p:txBody>
      </p:sp>
      <p:sp>
        <p:nvSpPr>
          <p:cNvPr id="227" name="Google Shape;227;p15"/>
          <p:cNvSpPr txBox="1">
            <a:spLocks noGrp="1"/>
          </p:cNvSpPr>
          <p:nvPr>
            <p:ph type="subTitle" idx="1"/>
          </p:nvPr>
        </p:nvSpPr>
        <p:spPr>
          <a:xfrm>
            <a:off x="2305150" y="3385436"/>
            <a:ext cx="5811000" cy="4107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 dirty="0" smtClean="0"/>
              <a:t>DEFINITE trial. </a:t>
            </a:r>
            <a:endParaRPr dirty="0"/>
          </a:p>
        </p:txBody>
      </p:sp>
      <p:sp>
        <p:nvSpPr>
          <p:cNvPr id="228" name="Google Shape;228;p15"/>
          <p:cNvSpPr txBox="1"/>
          <p:nvPr/>
        </p:nvSpPr>
        <p:spPr>
          <a:xfrm>
            <a:off x="77600" y="2201325"/>
            <a:ext cx="2004000" cy="22014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pPr>
            <a:r>
              <a:rPr lang="en" sz="9600" b="1" dirty="0">
                <a:solidFill>
                  <a:schemeClr val="lt1"/>
                </a:solidFill>
                <a:latin typeface="Catamaran"/>
                <a:ea typeface="Catamaran"/>
                <a:cs typeface="Catamaran"/>
                <a:sym typeface="Catamaran"/>
              </a:rPr>
              <a:t>3</a:t>
            </a:r>
            <a:endParaRPr sz="9600" b="1" dirty="0">
              <a:solidFill>
                <a:schemeClr val="lt1"/>
              </a:solidFill>
              <a:latin typeface="Catamaran"/>
              <a:ea typeface="Catamaran"/>
              <a:cs typeface="Catamaran"/>
              <a:sym typeface="Catamaran"/>
            </a:endParaRPr>
          </a:p>
        </p:txBody>
      </p:sp>
    </p:spTree>
    <p:extLst>
      <p:ext uri="{BB962C8B-B14F-4D97-AF65-F5344CB8AC3E}">
        <p14:creationId xmlns:p14="http://schemas.microsoft.com/office/powerpoint/2010/main" val="4084131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878" y="-144021"/>
            <a:ext cx="7406640" cy="562727"/>
          </a:xfrm>
        </p:spPr>
        <p:txBody>
          <a:bodyPr>
            <a:normAutofit/>
          </a:bodyPr>
          <a:lstStyle/>
          <a:p>
            <a:pPr algn="r"/>
            <a:r>
              <a:rPr lang="es-VE" sz="1200" b="0" i="1" dirty="0" smtClean="0">
                <a:ln w="1905"/>
                <a:solidFill>
                  <a:schemeClr val="tx2">
                    <a:lumMod val="50000"/>
                  </a:schemeClr>
                </a:solidFill>
                <a:effectLst>
                  <a:innerShdw blurRad="69850" dist="43180" dir="5400000">
                    <a:srgbClr val="000000">
                      <a:alpha val="65000"/>
                    </a:srgbClr>
                  </a:innerShdw>
                </a:effectLst>
                <a:latin typeface="+mj-lt"/>
              </a:rPr>
              <a:t>DEFINITE TRIAL.</a:t>
            </a:r>
            <a:endParaRPr lang="es-VE" sz="1200" b="0" i="1" dirty="0">
              <a:ln w="1905"/>
              <a:solidFill>
                <a:schemeClr val="tx2">
                  <a:lumMod val="50000"/>
                </a:schemeClr>
              </a:solidFill>
              <a:effectLst>
                <a:innerShdw blurRad="69850" dist="43180" dir="5400000">
                  <a:srgbClr val="000000">
                    <a:alpha val="65000"/>
                  </a:srgbClr>
                </a:innerShdw>
              </a:effectLst>
              <a:latin typeface="+mj-lt"/>
            </a:endParaRPr>
          </a:p>
        </p:txBody>
      </p:sp>
      <p:cxnSp>
        <p:nvCxnSpPr>
          <p:cNvPr id="3" name="2 Conector recto"/>
          <p:cNvCxnSpPr/>
          <p:nvPr/>
        </p:nvCxnSpPr>
        <p:spPr>
          <a:xfrm flipH="1" flipV="1">
            <a:off x="718802" y="481739"/>
            <a:ext cx="8395625" cy="8414"/>
          </a:xfrm>
          <a:prstGeom prst="line">
            <a:avLst/>
          </a:prstGeom>
          <a:ln/>
        </p:spPr>
        <p:style>
          <a:lnRef idx="2">
            <a:schemeClr val="accent1"/>
          </a:lnRef>
          <a:fillRef idx="0">
            <a:schemeClr val="accent1"/>
          </a:fillRef>
          <a:effectRef idx="1">
            <a:schemeClr val="accent1"/>
          </a:effectRef>
          <a:fontRef idx="minor">
            <a:schemeClr val="tx1"/>
          </a:fontRef>
        </p:style>
      </p:cxnSp>
      <p:sp>
        <p:nvSpPr>
          <p:cNvPr id="6" name="5 CuadroTexto"/>
          <p:cNvSpPr txBox="1"/>
          <p:nvPr/>
        </p:nvSpPr>
        <p:spPr>
          <a:xfrm>
            <a:off x="0" y="7331"/>
            <a:ext cx="6095937" cy="523220"/>
          </a:xfrm>
          <a:prstGeom prst="rect">
            <a:avLst/>
          </a:prstGeom>
          <a:noFill/>
        </p:spPr>
        <p:txBody>
          <a:bodyPr wrap="square" rtlCol="0">
            <a:spAutoFit/>
          </a:bodyPr>
          <a:lstStyle/>
          <a:p>
            <a:pPr algn="ctr"/>
            <a:r>
              <a:rPr lang="es-VE" sz="2800" b="1" dirty="0" smtClean="0">
                <a:solidFill>
                  <a:schemeClr val="tx2">
                    <a:lumMod val="50000"/>
                  </a:schemeClr>
                </a:solidFill>
                <a:latin typeface="+mj-lt"/>
              </a:rPr>
              <a:t>CARACTERÍSTICAS BASALES:</a:t>
            </a:r>
            <a:endParaRPr lang="es-VE" sz="2800" b="1" dirty="0">
              <a:solidFill>
                <a:schemeClr val="tx2">
                  <a:lumMod val="50000"/>
                </a:schemeClr>
              </a:solidFill>
              <a:latin typeface="+mj-lt"/>
            </a:endParaRPr>
          </a:p>
        </p:txBody>
      </p:sp>
      <p:pic>
        <p:nvPicPr>
          <p:cNvPr id="17" name="Picture 10" descr="Resultado de imagen para ascardio"/>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149843" y="118753"/>
            <a:ext cx="371546" cy="411798"/>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5"/>
          <a:stretch>
            <a:fillRect/>
          </a:stretch>
        </p:blipFill>
        <p:spPr>
          <a:xfrm>
            <a:off x="89033" y="601441"/>
            <a:ext cx="2321099" cy="4282281"/>
          </a:xfrm>
          <a:prstGeom prst="rect">
            <a:avLst/>
          </a:prstGeom>
        </p:spPr>
      </p:pic>
      <p:pic>
        <p:nvPicPr>
          <p:cNvPr id="12" name="Imagen 11"/>
          <p:cNvPicPr>
            <a:picLocks noChangeAspect="1"/>
          </p:cNvPicPr>
          <p:nvPr/>
        </p:nvPicPr>
        <p:blipFill>
          <a:blip r:embed="rId6"/>
          <a:stretch>
            <a:fillRect/>
          </a:stretch>
        </p:blipFill>
        <p:spPr>
          <a:xfrm>
            <a:off x="3047968" y="7331"/>
            <a:ext cx="5248161" cy="5121111"/>
          </a:xfrm>
          <a:prstGeom prst="rect">
            <a:avLst/>
          </a:prstGeom>
        </p:spPr>
      </p:pic>
      <p:sp>
        <p:nvSpPr>
          <p:cNvPr id="13" name="Rectángulo 12"/>
          <p:cNvSpPr/>
          <p:nvPr/>
        </p:nvSpPr>
        <p:spPr>
          <a:xfrm>
            <a:off x="3047968" y="914400"/>
            <a:ext cx="5248161" cy="591671"/>
          </a:xfrm>
          <a:prstGeom prst="rect">
            <a:avLst/>
          </a:prstGeom>
          <a:noFill/>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VE"/>
          </a:p>
        </p:txBody>
      </p:sp>
      <p:pic>
        <p:nvPicPr>
          <p:cNvPr id="15" name="Picture 4" descr="58 Simoncelli Motorcycle Decal - TenSticker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49515" y="914401"/>
            <a:ext cx="711525" cy="591670"/>
          </a:xfrm>
          <a:prstGeom prst="rect">
            <a:avLst/>
          </a:prstGeom>
          <a:noFill/>
          <a:extLst>
            <a:ext uri="{909E8E84-426E-40DD-AFC4-6F175D3DCCD1}">
              <a14:hiddenFill xmlns:a14="http://schemas.microsoft.com/office/drawing/2010/main">
                <a:solidFill>
                  <a:srgbClr val="FFFFFF"/>
                </a:solidFill>
              </a14:hiddenFill>
            </a:ext>
          </a:extLst>
        </p:spPr>
      </p:pic>
      <p:sp>
        <p:nvSpPr>
          <p:cNvPr id="16" name="Rectángulo 15"/>
          <p:cNvSpPr/>
          <p:nvPr/>
        </p:nvSpPr>
        <p:spPr>
          <a:xfrm>
            <a:off x="3034217" y="1509506"/>
            <a:ext cx="5248161" cy="278953"/>
          </a:xfrm>
          <a:prstGeom prst="rect">
            <a:avLst/>
          </a:prstGeom>
          <a:noFill/>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VE"/>
          </a:p>
        </p:txBody>
      </p:sp>
      <p:sp>
        <p:nvSpPr>
          <p:cNvPr id="18" name="Round Same Side Corner Rectangle 8">
            <a:extLst>
              <a:ext uri="{FF2B5EF4-FFF2-40B4-BE49-F238E27FC236}">
                <a16:creationId xmlns:a16="http://schemas.microsoft.com/office/drawing/2014/main" xmlns="" id="{79B9BCBB-9C89-4016-A211-9D5344180BF0}"/>
              </a:ext>
            </a:extLst>
          </p:cNvPr>
          <p:cNvSpPr/>
          <p:nvPr/>
        </p:nvSpPr>
        <p:spPr>
          <a:xfrm>
            <a:off x="8559242" y="1618107"/>
            <a:ext cx="264569" cy="79412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pic>
        <p:nvPicPr>
          <p:cNvPr id="2054" name="Picture 6" descr="Ilustración de Novio De Raza Blanca Con Un Traje Negro En El Estilo De  Dibujos Animados Vector Illustration y más Vectores Libres de Derechos de  Acontecimiento - iStock"/>
          <p:cNvPicPr>
            <a:picLocks noChangeAspect="1" noChangeArrowheads="1"/>
          </p:cNvPicPr>
          <p:nvPr/>
        </p:nvPicPr>
        <p:blipFill rotWithShape="1">
          <a:blip r:embed="rId8">
            <a:extLst>
              <a:ext uri="{28A0092B-C50C-407E-A947-70E740481C1C}">
                <a14:useLocalDpi xmlns:a14="http://schemas.microsoft.com/office/drawing/2010/main" val="0"/>
              </a:ext>
            </a:extLst>
          </a:blip>
          <a:srcRect l="27489" t="9371" r="24378" b="47847"/>
          <a:stretch/>
        </p:blipFill>
        <p:spPr bwMode="auto">
          <a:xfrm>
            <a:off x="8282098" y="2485026"/>
            <a:ext cx="1083426" cy="962978"/>
          </a:xfrm>
          <a:prstGeom prst="rect">
            <a:avLst/>
          </a:prstGeom>
          <a:noFill/>
          <a:extLst>
            <a:ext uri="{909E8E84-426E-40DD-AFC4-6F175D3DCCD1}">
              <a14:hiddenFill xmlns:a14="http://schemas.microsoft.com/office/drawing/2010/main">
                <a:solidFill>
                  <a:srgbClr val="FFFFFF"/>
                </a:solidFill>
              </a14:hiddenFill>
            </a:ext>
          </a:extLst>
        </p:spPr>
      </p:pic>
      <p:sp>
        <p:nvSpPr>
          <p:cNvPr id="20" name="Rectángulo 19"/>
          <p:cNvSpPr/>
          <p:nvPr/>
        </p:nvSpPr>
        <p:spPr>
          <a:xfrm>
            <a:off x="2994582" y="1804245"/>
            <a:ext cx="5248161" cy="423929"/>
          </a:xfrm>
          <a:prstGeom prst="rect">
            <a:avLst/>
          </a:prstGeom>
          <a:noFill/>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VE"/>
          </a:p>
        </p:txBody>
      </p:sp>
      <p:sp>
        <p:nvSpPr>
          <p:cNvPr id="21" name="Rectángulo 20"/>
          <p:cNvSpPr/>
          <p:nvPr/>
        </p:nvSpPr>
        <p:spPr>
          <a:xfrm>
            <a:off x="3040953" y="3102551"/>
            <a:ext cx="5248161" cy="278953"/>
          </a:xfrm>
          <a:prstGeom prst="rect">
            <a:avLst/>
          </a:prstGeom>
          <a:noFill/>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VE"/>
          </a:p>
        </p:txBody>
      </p:sp>
      <p:sp>
        <p:nvSpPr>
          <p:cNvPr id="22" name="Rectángulo 21"/>
          <p:cNvSpPr/>
          <p:nvPr/>
        </p:nvSpPr>
        <p:spPr>
          <a:xfrm>
            <a:off x="3040952" y="3381504"/>
            <a:ext cx="5248161" cy="278953"/>
          </a:xfrm>
          <a:prstGeom prst="rect">
            <a:avLst/>
          </a:prstGeom>
          <a:noFill/>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VE"/>
          </a:p>
        </p:txBody>
      </p:sp>
      <p:sp>
        <p:nvSpPr>
          <p:cNvPr id="23" name="Rectángulo 22"/>
          <p:cNvSpPr/>
          <p:nvPr/>
        </p:nvSpPr>
        <p:spPr>
          <a:xfrm>
            <a:off x="3040951" y="3663892"/>
            <a:ext cx="5248161" cy="591989"/>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VE"/>
          </a:p>
        </p:txBody>
      </p:sp>
      <p:sp>
        <p:nvSpPr>
          <p:cNvPr id="24" name="Rectángulo 23"/>
          <p:cNvSpPr/>
          <p:nvPr/>
        </p:nvSpPr>
        <p:spPr>
          <a:xfrm>
            <a:off x="3040950" y="4695596"/>
            <a:ext cx="5248161" cy="188126"/>
          </a:xfrm>
          <a:prstGeom prst="rect">
            <a:avLst/>
          </a:prstGeom>
          <a:noFill/>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VE"/>
          </a:p>
        </p:txBody>
      </p:sp>
      <p:sp>
        <p:nvSpPr>
          <p:cNvPr id="10" name="Rectángulo 9"/>
          <p:cNvSpPr/>
          <p:nvPr/>
        </p:nvSpPr>
        <p:spPr>
          <a:xfrm>
            <a:off x="4114184" y="3821219"/>
            <a:ext cx="915636" cy="369332"/>
          </a:xfrm>
          <a:prstGeom prst="rect">
            <a:avLst/>
          </a:prstGeom>
          <a:noFill/>
        </p:spPr>
        <p:txBody>
          <a:bodyPr wrap="none" lIns="91440" tIns="45720" rIns="91440" bIns="45720">
            <a:spAutoFit/>
          </a:bodyPr>
          <a:lstStyle/>
          <a:p>
            <a:pPr algn="ctr"/>
            <a:r>
              <a:rPr lang="es-ES" sz="1800" b="1" dirty="0">
                <a:ln w="0"/>
                <a:solidFill>
                  <a:srgbClr val="C00000"/>
                </a:solidFill>
                <a:effectLst>
                  <a:outerShdw blurRad="38100" dist="19050" dir="2700000" algn="tl" rotWithShape="0">
                    <a:schemeClr val="dk1">
                      <a:alpha val="40000"/>
                    </a:schemeClr>
                  </a:outerShdw>
                </a:effectLst>
              </a:rPr>
              <a:t>p</a:t>
            </a:r>
            <a:r>
              <a:rPr lang="es-ES" sz="1800" b="1" cap="none" spc="0" dirty="0" smtClean="0">
                <a:ln w="0"/>
                <a:solidFill>
                  <a:srgbClr val="C00000"/>
                </a:solidFill>
                <a:effectLst>
                  <a:outerShdw blurRad="38100" dist="19050" dir="2700000" algn="tl" rotWithShape="0">
                    <a:schemeClr val="dk1">
                      <a:alpha val="40000"/>
                    </a:schemeClr>
                  </a:outerShdw>
                </a:effectLst>
              </a:rPr>
              <a:t>: 0,04</a:t>
            </a:r>
            <a:endParaRPr lang="es-ES" sz="1800" b="1" cap="none" spc="0" dirty="0">
              <a:ln w="0"/>
              <a:solidFill>
                <a:srgbClr val="C00000"/>
              </a:solidFill>
              <a:effectLst>
                <a:outerShdw blurRad="38100" dist="19050" dir="2700000" algn="tl" rotWithShape="0">
                  <a:schemeClr val="dk1">
                    <a:alpha val="40000"/>
                  </a:schemeClr>
                </a:outerShdw>
              </a:effectLst>
            </a:endParaRPr>
          </a:p>
        </p:txBody>
      </p:sp>
      <p:sp>
        <p:nvSpPr>
          <p:cNvPr id="29" name="Marcador de número de diapositiva 2"/>
          <p:cNvSpPr>
            <a:spLocks noGrp="1"/>
          </p:cNvSpPr>
          <p:nvPr>
            <p:ph type="sldNum" idx="12"/>
          </p:nvPr>
        </p:nvSpPr>
        <p:spPr>
          <a:xfrm>
            <a:off x="9865630" y="4828695"/>
            <a:ext cx="526440" cy="314805"/>
          </a:xfrm>
        </p:spPr>
        <p:txBody>
          <a:bodyPr/>
          <a:lstStyle/>
          <a:p>
            <a:pPr marL="0" lvl="0" indent="0" algn="r" rtl="0">
              <a:spcBef>
                <a:spcPts val="0"/>
              </a:spcBef>
              <a:spcAft>
                <a:spcPts val="0"/>
              </a:spcAft>
              <a:buNone/>
            </a:pPr>
            <a:fld id="{00000000-1234-1234-1234-123412341234}" type="slidenum">
              <a:rPr lang="en-US" smtClean="0"/>
              <a:t>28</a:t>
            </a:fld>
            <a:endParaRPr lang="en-US"/>
          </a:p>
        </p:txBody>
      </p:sp>
      <p:pic>
        <p:nvPicPr>
          <p:cNvPr id="30" name="Imagen 29"/>
          <p:cNvPicPr>
            <a:picLocks noChangeAspect="1"/>
          </p:cNvPicPr>
          <p:nvPr/>
        </p:nvPicPr>
        <p:blipFill>
          <a:blip r:embed="rId9"/>
          <a:stretch>
            <a:fillRect/>
          </a:stretch>
        </p:blipFill>
        <p:spPr>
          <a:xfrm>
            <a:off x="2622746" y="895399"/>
            <a:ext cx="6413677" cy="4059594"/>
          </a:xfrm>
          <a:prstGeom prst="rect">
            <a:avLst/>
          </a:prstGeom>
        </p:spPr>
      </p:pic>
      <p:pic>
        <p:nvPicPr>
          <p:cNvPr id="31" name="Imagen 30"/>
          <p:cNvPicPr>
            <a:picLocks noChangeAspect="1"/>
          </p:cNvPicPr>
          <p:nvPr/>
        </p:nvPicPr>
        <p:blipFill>
          <a:blip r:embed="rId10"/>
          <a:stretch>
            <a:fillRect/>
          </a:stretch>
        </p:blipFill>
        <p:spPr>
          <a:xfrm>
            <a:off x="2622746" y="36372"/>
            <a:ext cx="6413677" cy="859027"/>
          </a:xfrm>
          <a:prstGeom prst="rect">
            <a:avLst/>
          </a:prstGeom>
        </p:spPr>
      </p:pic>
      <p:sp>
        <p:nvSpPr>
          <p:cNvPr id="32" name="Rectángulo 31"/>
          <p:cNvSpPr/>
          <p:nvPr/>
        </p:nvSpPr>
        <p:spPr>
          <a:xfrm>
            <a:off x="2622746" y="895399"/>
            <a:ext cx="6413677" cy="758589"/>
          </a:xfrm>
          <a:prstGeom prst="rect">
            <a:avLst/>
          </a:prstGeom>
          <a:noFill/>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VE"/>
          </a:p>
        </p:txBody>
      </p:sp>
      <p:sp>
        <p:nvSpPr>
          <p:cNvPr id="33" name="Rectángulo 32"/>
          <p:cNvSpPr/>
          <p:nvPr/>
        </p:nvSpPr>
        <p:spPr>
          <a:xfrm>
            <a:off x="2622746" y="1653988"/>
            <a:ext cx="6413677" cy="758589"/>
          </a:xfrm>
          <a:prstGeom prst="rect">
            <a:avLst/>
          </a:prstGeom>
          <a:noFill/>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VE"/>
          </a:p>
        </p:txBody>
      </p:sp>
      <p:sp>
        <p:nvSpPr>
          <p:cNvPr id="34" name="Rectángulo 33"/>
          <p:cNvSpPr/>
          <p:nvPr/>
        </p:nvSpPr>
        <p:spPr>
          <a:xfrm>
            <a:off x="2622746" y="2412577"/>
            <a:ext cx="6413677" cy="1002976"/>
          </a:xfrm>
          <a:prstGeom prst="rect">
            <a:avLst/>
          </a:prstGeom>
          <a:noFill/>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VE"/>
          </a:p>
        </p:txBody>
      </p:sp>
      <p:sp>
        <p:nvSpPr>
          <p:cNvPr id="35" name="Rectángulo 34"/>
          <p:cNvSpPr/>
          <p:nvPr/>
        </p:nvSpPr>
        <p:spPr>
          <a:xfrm>
            <a:off x="2622745" y="3415553"/>
            <a:ext cx="6413677" cy="758589"/>
          </a:xfrm>
          <a:prstGeom prst="rect">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VE"/>
          </a:p>
        </p:txBody>
      </p:sp>
      <p:sp>
        <p:nvSpPr>
          <p:cNvPr id="36" name="Rectángulo 35"/>
          <p:cNvSpPr/>
          <p:nvPr/>
        </p:nvSpPr>
        <p:spPr>
          <a:xfrm>
            <a:off x="2622744" y="4185273"/>
            <a:ext cx="6413677" cy="758589"/>
          </a:xfrm>
          <a:prstGeom prst="rect">
            <a:avLst/>
          </a:prstGeom>
          <a:noFill/>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VE"/>
          </a:p>
        </p:txBody>
      </p:sp>
    </p:spTree>
    <p:extLst>
      <p:ext uri="{BB962C8B-B14F-4D97-AF65-F5344CB8AC3E}">
        <p14:creationId xmlns:p14="http://schemas.microsoft.com/office/powerpoint/2010/main" val="241297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17"/>
                                        </p:tgtEl>
                                      </p:cBhvr>
                                    </p:animEffect>
                                    <p:set>
                                      <p:cBhvr>
                                        <p:cTn id="16" dur="1" fill="hold">
                                          <p:stCondLst>
                                            <p:cond delay="499"/>
                                          </p:stCondLst>
                                        </p:cTn>
                                        <p:tgtEl>
                                          <p:spTgt spid="1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par>
                                <p:cTn id="43" presetID="10" presetClass="entr" presetSubtype="0" fill="hold" nodeType="withEffect">
                                  <p:stCondLst>
                                    <p:cond delay="0"/>
                                  </p:stCondLst>
                                  <p:childTnLst>
                                    <p:set>
                                      <p:cBhvr>
                                        <p:cTn id="44" dur="1" fill="hold">
                                          <p:stCondLst>
                                            <p:cond delay="0"/>
                                          </p:stCondLst>
                                        </p:cTn>
                                        <p:tgtEl>
                                          <p:spTgt spid="2054"/>
                                        </p:tgtEl>
                                        <p:attrNameLst>
                                          <p:attrName>style.visibility</p:attrName>
                                        </p:attrNameLst>
                                      </p:cBhvr>
                                      <p:to>
                                        <p:strVal val="visible"/>
                                      </p:to>
                                    </p:set>
                                    <p:animEffect transition="in" filter="fade">
                                      <p:cBhvr>
                                        <p:cTn id="45" dur="500"/>
                                        <p:tgtEl>
                                          <p:spTgt spid="205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500"/>
                                        <p:tgtEl>
                                          <p:spTgt spid="1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fade">
                                      <p:cBhvr>
                                        <p:cTn id="70" dur="500"/>
                                        <p:tgtEl>
                                          <p:spTgt spid="24"/>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nodeType="clickEffect">
                                  <p:stCondLst>
                                    <p:cond delay="0"/>
                                  </p:stCondLst>
                                  <p:childTnLst>
                                    <p:animEffect transition="out" filter="fade">
                                      <p:cBhvr>
                                        <p:cTn id="74" dur="500"/>
                                        <p:tgtEl>
                                          <p:spTgt spid="12"/>
                                        </p:tgtEl>
                                      </p:cBhvr>
                                    </p:animEffect>
                                    <p:set>
                                      <p:cBhvr>
                                        <p:cTn id="75" dur="1" fill="hold">
                                          <p:stCondLst>
                                            <p:cond delay="499"/>
                                          </p:stCondLst>
                                        </p:cTn>
                                        <p:tgtEl>
                                          <p:spTgt spid="12"/>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13"/>
                                        </p:tgtEl>
                                      </p:cBhvr>
                                    </p:animEffect>
                                    <p:set>
                                      <p:cBhvr>
                                        <p:cTn id="78" dur="1" fill="hold">
                                          <p:stCondLst>
                                            <p:cond delay="499"/>
                                          </p:stCondLst>
                                        </p:cTn>
                                        <p:tgtEl>
                                          <p:spTgt spid="13"/>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15"/>
                                        </p:tgtEl>
                                      </p:cBhvr>
                                    </p:animEffect>
                                    <p:set>
                                      <p:cBhvr>
                                        <p:cTn id="81" dur="1" fill="hold">
                                          <p:stCondLst>
                                            <p:cond delay="499"/>
                                          </p:stCondLst>
                                        </p:cTn>
                                        <p:tgtEl>
                                          <p:spTgt spid="15"/>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16"/>
                                        </p:tgtEl>
                                      </p:cBhvr>
                                    </p:animEffect>
                                    <p:set>
                                      <p:cBhvr>
                                        <p:cTn id="84" dur="1" fill="hold">
                                          <p:stCondLst>
                                            <p:cond delay="499"/>
                                          </p:stCondLst>
                                        </p:cTn>
                                        <p:tgtEl>
                                          <p:spTgt spid="16"/>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18"/>
                                        </p:tgtEl>
                                      </p:cBhvr>
                                    </p:animEffect>
                                    <p:set>
                                      <p:cBhvr>
                                        <p:cTn id="87" dur="1" fill="hold">
                                          <p:stCondLst>
                                            <p:cond delay="499"/>
                                          </p:stCondLst>
                                        </p:cTn>
                                        <p:tgtEl>
                                          <p:spTgt spid="18"/>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500"/>
                                        <p:tgtEl>
                                          <p:spTgt spid="20"/>
                                        </p:tgtEl>
                                      </p:cBhvr>
                                    </p:animEffect>
                                    <p:set>
                                      <p:cBhvr>
                                        <p:cTn id="90" dur="1" fill="hold">
                                          <p:stCondLst>
                                            <p:cond delay="499"/>
                                          </p:stCondLst>
                                        </p:cTn>
                                        <p:tgtEl>
                                          <p:spTgt spid="20"/>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
                                        <p:tgtEl>
                                          <p:spTgt spid="2054"/>
                                        </p:tgtEl>
                                      </p:cBhvr>
                                    </p:animEffect>
                                    <p:set>
                                      <p:cBhvr>
                                        <p:cTn id="93" dur="1" fill="hold">
                                          <p:stCondLst>
                                            <p:cond delay="499"/>
                                          </p:stCondLst>
                                        </p:cTn>
                                        <p:tgtEl>
                                          <p:spTgt spid="2054"/>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500"/>
                                        <p:tgtEl>
                                          <p:spTgt spid="21"/>
                                        </p:tgtEl>
                                      </p:cBhvr>
                                    </p:animEffect>
                                    <p:set>
                                      <p:cBhvr>
                                        <p:cTn id="96" dur="1" fill="hold">
                                          <p:stCondLst>
                                            <p:cond delay="499"/>
                                          </p:stCondLst>
                                        </p:cTn>
                                        <p:tgtEl>
                                          <p:spTgt spid="21"/>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500"/>
                                        <p:tgtEl>
                                          <p:spTgt spid="22"/>
                                        </p:tgtEl>
                                      </p:cBhvr>
                                    </p:animEffect>
                                    <p:set>
                                      <p:cBhvr>
                                        <p:cTn id="99" dur="1" fill="hold">
                                          <p:stCondLst>
                                            <p:cond delay="499"/>
                                          </p:stCondLst>
                                        </p:cTn>
                                        <p:tgtEl>
                                          <p:spTgt spid="22"/>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23"/>
                                        </p:tgtEl>
                                      </p:cBhvr>
                                    </p:animEffect>
                                    <p:set>
                                      <p:cBhvr>
                                        <p:cTn id="102" dur="1" fill="hold">
                                          <p:stCondLst>
                                            <p:cond delay="499"/>
                                          </p:stCondLst>
                                        </p:cTn>
                                        <p:tgtEl>
                                          <p:spTgt spid="23"/>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grpId="1" nodeType="clickEffect">
                                  <p:stCondLst>
                                    <p:cond delay="0"/>
                                  </p:stCondLst>
                                  <p:childTnLst>
                                    <p:animEffect transition="out" filter="fade">
                                      <p:cBhvr>
                                        <p:cTn id="106" dur="500"/>
                                        <p:tgtEl>
                                          <p:spTgt spid="10"/>
                                        </p:tgtEl>
                                      </p:cBhvr>
                                    </p:animEffect>
                                    <p:set>
                                      <p:cBhvr>
                                        <p:cTn id="107" dur="1" fill="hold">
                                          <p:stCondLst>
                                            <p:cond delay="499"/>
                                          </p:stCondLst>
                                        </p:cTn>
                                        <p:tgtEl>
                                          <p:spTgt spid="10"/>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500"/>
                                        <p:tgtEl>
                                          <p:spTgt spid="24"/>
                                        </p:tgtEl>
                                      </p:cBhvr>
                                    </p:animEffect>
                                    <p:set>
                                      <p:cBhvr>
                                        <p:cTn id="110" dur="1" fill="hold">
                                          <p:stCondLst>
                                            <p:cond delay="499"/>
                                          </p:stCondLst>
                                        </p:cTn>
                                        <p:tgtEl>
                                          <p:spTgt spid="24"/>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29"/>
                                        </p:tgtEl>
                                        <p:attrNameLst>
                                          <p:attrName>style.visibility</p:attrName>
                                        </p:attrNameLst>
                                      </p:cBhvr>
                                      <p:to>
                                        <p:strVal val="visible"/>
                                      </p:to>
                                    </p:set>
                                    <p:animEffect transition="in" filter="fade">
                                      <p:cBhvr>
                                        <p:cTn id="115" dur="500"/>
                                        <p:tgtEl>
                                          <p:spTgt spid="29"/>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nodeType="clickEffect">
                                  <p:stCondLst>
                                    <p:cond delay="0"/>
                                  </p:stCondLst>
                                  <p:childTnLst>
                                    <p:set>
                                      <p:cBhvr>
                                        <p:cTn id="119" dur="1" fill="hold">
                                          <p:stCondLst>
                                            <p:cond delay="0"/>
                                          </p:stCondLst>
                                        </p:cTn>
                                        <p:tgtEl>
                                          <p:spTgt spid="31"/>
                                        </p:tgtEl>
                                        <p:attrNameLst>
                                          <p:attrName>style.visibility</p:attrName>
                                        </p:attrNameLst>
                                      </p:cBhvr>
                                      <p:to>
                                        <p:strVal val="visible"/>
                                      </p:to>
                                    </p:set>
                                    <p:animEffect transition="in" filter="fade">
                                      <p:cBhvr>
                                        <p:cTn id="120" dur="500"/>
                                        <p:tgtEl>
                                          <p:spTgt spid="31"/>
                                        </p:tgtEl>
                                      </p:cBhvr>
                                    </p:animEffect>
                                  </p:childTnLst>
                                </p:cTn>
                              </p:par>
                              <p:par>
                                <p:cTn id="121" presetID="10" presetClass="entr" presetSubtype="0" fill="hold" nodeType="withEffect">
                                  <p:stCondLst>
                                    <p:cond delay="0"/>
                                  </p:stCondLst>
                                  <p:childTnLst>
                                    <p:set>
                                      <p:cBhvr>
                                        <p:cTn id="122" dur="1" fill="hold">
                                          <p:stCondLst>
                                            <p:cond delay="0"/>
                                          </p:stCondLst>
                                        </p:cTn>
                                        <p:tgtEl>
                                          <p:spTgt spid="30"/>
                                        </p:tgtEl>
                                        <p:attrNameLst>
                                          <p:attrName>style.visibility</p:attrName>
                                        </p:attrNameLst>
                                      </p:cBhvr>
                                      <p:to>
                                        <p:strVal val="visible"/>
                                      </p:to>
                                    </p:set>
                                    <p:animEffect transition="in" filter="fade">
                                      <p:cBhvr>
                                        <p:cTn id="123" dur="500"/>
                                        <p:tgtEl>
                                          <p:spTgt spid="30"/>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fade">
                                      <p:cBhvr>
                                        <p:cTn id="128" dur="500"/>
                                        <p:tgtEl>
                                          <p:spTgt spid="32"/>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33"/>
                                        </p:tgtEl>
                                        <p:attrNameLst>
                                          <p:attrName>style.visibility</p:attrName>
                                        </p:attrNameLst>
                                      </p:cBhvr>
                                      <p:to>
                                        <p:strVal val="visible"/>
                                      </p:to>
                                    </p:set>
                                    <p:animEffect transition="in" filter="fade">
                                      <p:cBhvr>
                                        <p:cTn id="133" dur="500"/>
                                        <p:tgtEl>
                                          <p:spTgt spid="33"/>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34"/>
                                        </p:tgtEl>
                                        <p:attrNameLst>
                                          <p:attrName>style.visibility</p:attrName>
                                        </p:attrNameLst>
                                      </p:cBhvr>
                                      <p:to>
                                        <p:strVal val="visible"/>
                                      </p:to>
                                    </p:set>
                                    <p:animEffect transition="in" filter="fade">
                                      <p:cBhvr>
                                        <p:cTn id="138" dur="500"/>
                                        <p:tgtEl>
                                          <p:spTgt spid="34"/>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35"/>
                                        </p:tgtEl>
                                        <p:attrNameLst>
                                          <p:attrName>style.visibility</p:attrName>
                                        </p:attrNameLst>
                                      </p:cBhvr>
                                      <p:to>
                                        <p:strVal val="visible"/>
                                      </p:to>
                                    </p:set>
                                    <p:animEffect transition="in" filter="fade">
                                      <p:cBhvr>
                                        <p:cTn id="143" dur="500"/>
                                        <p:tgtEl>
                                          <p:spTgt spid="35"/>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36"/>
                                        </p:tgtEl>
                                        <p:attrNameLst>
                                          <p:attrName>style.visibility</p:attrName>
                                        </p:attrNameLst>
                                      </p:cBhvr>
                                      <p:to>
                                        <p:strVal val="visible"/>
                                      </p:to>
                                    </p:set>
                                    <p:animEffect transition="in" filter="fade">
                                      <p:cBhvr>
                                        <p:cTn id="14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3" grpId="0" animBg="1"/>
      <p:bldP spid="13" grpId="1" animBg="1"/>
      <p:bldP spid="16" grpId="0" animBg="1"/>
      <p:bldP spid="16" grpId="1" animBg="1"/>
      <p:bldP spid="18" grpId="0" animBg="1"/>
      <p:bldP spid="18"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10" grpId="0"/>
      <p:bldP spid="10" grpId="1"/>
      <p:bldP spid="29" grpId="0"/>
      <p:bldP spid="32" grpId="0" animBg="1"/>
      <p:bldP spid="33" grpId="0" animBg="1"/>
      <p:bldP spid="34" grpId="0" animBg="1"/>
      <p:bldP spid="35" grpId="0" animBg="1"/>
      <p:bldP spid="3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p:cNvPicPr>
            <a:picLocks noChangeAspect="1"/>
          </p:cNvPicPr>
          <p:nvPr/>
        </p:nvPicPr>
        <p:blipFill>
          <a:blip r:embed="rId3"/>
          <a:stretch>
            <a:fillRect/>
          </a:stretch>
        </p:blipFill>
        <p:spPr>
          <a:xfrm>
            <a:off x="1801907" y="-95250"/>
            <a:ext cx="6019800" cy="5238750"/>
          </a:xfrm>
          <a:prstGeom prst="rect">
            <a:avLst/>
          </a:prstGeom>
        </p:spPr>
      </p:pic>
      <p:sp>
        <p:nvSpPr>
          <p:cNvPr id="18" name="Rectángulo 17"/>
          <p:cNvSpPr/>
          <p:nvPr/>
        </p:nvSpPr>
        <p:spPr>
          <a:xfrm>
            <a:off x="1949824" y="1661882"/>
            <a:ext cx="5755341" cy="1550875"/>
          </a:xfrm>
          <a:prstGeom prst="rect">
            <a:avLst/>
          </a:prstGeom>
          <a:noFill/>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VE"/>
          </a:p>
        </p:txBody>
      </p:sp>
      <p:sp>
        <p:nvSpPr>
          <p:cNvPr id="4" name="Rectángulo 3"/>
          <p:cNvSpPr/>
          <p:nvPr/>
        </p:nvSpPr>
        <p:spPr>
          <a:xfrm>
            <a:off x="1868021" y="3561906"/>
            <a:ext cx="5887571" cy="563527"/>
          </a:xfrm>
          <a:prstGeom prst="rect">
            <a:avLst/>
          </a:prstGeom>
          <a:noFill/>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VE"/>
          </a:p>
        </p:txBody>
      </p:sp>
    </p:spTree>
    <p:extLst>
      <p:ext uri="{BB962C8B-B14F-4D97-AF65-F5344CB8AC3E}">
        <p14:creationId xmlns:p14="http://schemas.microsoft.com/office/powerpoint/2010/main" val="1424531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pic>
        <p:nvPicPr>
          <p:cNvPr id="3" name="Imagen 2"/>
          <p:cNvPicPr>
            <a:picLocks noChangeAspect="1"/>
          </p:cNvPicPr>
          <p:nvPr/>
        </p:nvPicPr>
        <p:blipFill>
          <a:blip r:embed="rId3"/>
          <a:stretch>
            <a:fillRect/>
          </a:stretch>
        </p:blipFill>
        <p:spPr>
          <a:xfrm>
            <a:off x="642937" y="85725"/>
            <a:ext cx="7858125" cy="4972050"/>
          </a:xfrm>
          <a:prstGeom prst="rect">
            <a:avLst/>
          </a:prstGeom>
        </p:spPr>
      </p:pic>
      <p:sp>
        <p:nvSpPr>
          <p:cNvPr id="4" name="CuadroTexto 3"/>
          <p:cNvSpPr txBox="1"/>
          <p:nvPr/>
        </p:nvSpPr>
        <p:spPr>
          <a:xfrm>
            <a:off x="1151905" y="1749959"/>
            <a:ext cx="6840187" cy="1384995"/>
          </a:xfrm>
          <a:prstGeom prst="rect">
            <a:avLst/>
          </a:prstGeom>
          <a:solidFill>
            <a:schemeClr val="bg1"/>
          </a:solidFill>
        </p:spPr>
        <p:txBody>
          <a:bodyPr wrap="square" rtlCol="0">
            <a:spAutoFit/>
          </a:bodyPr>
          <a:lstStyle/>
          <a:p>
            <a:pPr algn="ctr"/>
            <a:r>
              <a:rPr lang="es-VE" sz="2800" dirty="0" smtClean="0">
                <a:latin typeface="Times New Roman" panose="02020603050405020304" pitchFamily="18" charset="0"/>
                <a:cs typeface="Times New Roman" panose="02020603050405020304" pitchFamily="18" charset="0"/>
              </a:rPr>
              <a:t>Implantación profiláctica de desfibrilador en pacientes con Miocardiopatía dilatada no isquémica.</a:t>
            </a:r>
            <a:endParaRPr lang="es-VE" sz="2800" dirty="0">
              <a:latin typeface="Times New Roman" panose="02020603050405020304" pitchFamily="18" charset="0"/>
              <a:cs typeface="Times New Roman" panose="02020603050405020304" pitchFamily="18" charset="0"/>
            </a:endParaRPr>
          </a:p>
        </p:txBody>
      </p:sp>
      <p:pic>
        <p:nvPicPr>
          <p:cNvPr id="5" name="Picture 10" descr="Resultado de imagen para ascardio"/>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149843" y="118753"/>
            <a:ext cx="371546" cy="411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73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669998" y="0"/>
            <a:ext cx="6188729" cy="1070658"/>
          </a:xfrm>
          <a:prstGeom prst="rect">
            <a:avLst/>
          </a:prstGeom>
        </p:spPr>
      </p:pic>
      <p:pic>
        <p:nvPicPr>
          <p:cNvPr id="3" name="Imagen 2"/>
          <p:cNvPicPr>
            <a:picLocks noChangeAspect="1"/>
          </p:cNvPicPr>
          <p:nvPr/>
        </p:nvPicPr>
        <p:blipFill>
          <a:blip r:embed="rId4"/>
          <a:stretch>
            <a:fillRect/>
          </a:stretch>
        </p:blipFill>
        <p:spPr>
          <a:xfrm>
            <a:off x="669997" y="1070659"/>
            <a:ext cx="6188729" cy="3222688"/>
          </a:xfrm>
          <a:prstGeom prst="rect">
            <a:avLst/>
          </a:prstGeom>
        </p:spPr>
      </p:pic>
      <p:pic>
        <p:nvPicPr>
          <p:cNvPr id="4" name="Imagen 3"/>
          <p:cNvPicPr>
            <a:picLocks noChangeAspect="1"/>
          </p:cNvPicPr>
          <p:nvPr/>
        </p:nvPicPr>
        <p:blipFill>
          <a:blip r:embed="rId5"/>
          <a:stretch>
            <a:fillRect/>
          </a:stretch>
        </p:blipFill>
        <p:spPr>
          <a:xfrm>
            <a:off x="1468698" y="4293347"/>
            <a:ext cx="5618629" cy="850153"/>
          </a:xfrm>
          <a:prstGeom prst="rect">
            <a:avLst/>
          </a:prstGeom>
        </p:spPr>
      </p:pic>
      <p:sp>
        <p:nvSpPr>
          <p:cNvPr id="5" name="Rectángulo 4"/>
          <p:cNvSpPr/>
          <p:nvPr/>
        </p:nvSpPr>
        <p:spPr>
          <a:xfrm>
            <a:off x="4096431" y="1095624"/>
            <a:ext cx="2762295" cy="707886"/>
          </a:xfrm>
          <a:prstGeom prst="rect">
            <a:avLst/>
          </a:prstGeom>
          <a:noFill/>
        </p:spPr>
        <p:txBody>
          <a:bodyPr wrap="none" lIns="91440" tIns="45720" rIns="91440" bIns="45720">
            <a:spAutoFit/>
          </a:bodyPr>
          <a:lstStyle/>
          <a:p>
            <a:pPr algn="ctr"/>
            <a:r>
              <a:rPr lang="es-ES" sz="2000" b="0" cap="none" spc="0" dirty="0" err="1" smtClean="0">
                <a:ln w="0"/>
                <a:solidFill>
                  <a:schemeClr val="tx1"/>
                </a:solidFill>
                <a:effectLst>
                  <a:outerShdw blurRad="38100" dist="19050" dir="2700000" algn="tl" rotWithShape="0">
                    <a:schemeClr val="dk1">
                      <a:alpha val="40000"/>
                    </a:schemeClr>
                  </a:outerShdw>
                </a:effectLst>
              </a:rPr>
              <a:t>Hazard</a:t>
            </a:r>
            <a:r>
              <a:rPr lang="es-ES" sz="2000" b="0" cap="none" spc="0" dirty="0" smtClean="0">
                <a:ln w="0"/>
                <a:solidFill>
                  <a:schemeClr val="tx1"/>
                </a:solidFill>
                <a:effectLst>
                  <a:outerShdw blurRad="38100" dist="19050" dir="2700000" algn="tl" rotWithShape="0">
                    <a:schemeClr val="dk1">
                      <a:alpha val="40000"/>
                    </a:schemeClr>
                  </a:outerShdw>
                </a:effectLst>
              </a:rPr>
              <a:t> Ratio (95% IC)</a:t>
            </a:r>
          </a:p>
          <a:p>
            <a:pPr algn="ctr"/>
            <a:r>
              <a:rPr lang="es-ES" sz="2000" dirty="0" smtClean="0">
                <a:ln w="0"/>
                <a:solidFill>
                  <a:schemeClr val="tx1"/>
                </a:solidFill>
                <a:effectLst>
                  <a:outerShdw blurRad="38100" dist="19050" dir="2700000" algn="tl" rotWithShape="0">
                    <a:schemeClr val="dk1">
                      <a:alpha val="40000"/>
                    </a:schemeClr>
                  </a:outerShdw>
                </a:effectLst>
              </a:rPr>
              <a:t>0,65 (0,40-1,06).</a:t>
            </a:r>
            <a:endParaRPr lang="es-ES" sz="2000" b="0" cap="none" spc="0" dirty="0">
              <a:ln w="0"/>
              <a:solidFill>
                <a:schemeClr val="tx1"/>
              </a:solidFill>
              <a:effectLst>
                <a:outerShdw blurRad="38100" dist="19050" dir="2700000" algn="tl" rotWithShape="0">
                  <a:schemeClr val="dk1">
                    <a:alpha val="40000"/>
                  </a:schemeClr>
                </a:outerShdw>
              </a:effectLst>
            </a:endParaRPr>
          </a:p>
        </p:txBody>
      </p:sp>
      <p:sp>
        <p:nvSpPr>
          <p:cNvPr id="7" name="Rectángulo 6"/>
          <p:cNvSpPr/>
          <p:nvPr/>
        </p:nvSpPr>
        <p:spPr>
          <a:xfrm>
            <a:off x="1550423" y="4260830"/>
            <a:ext cx="5422604" cy="85015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96914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1646183" y="0"/>
            <a:ext cx="5990294" cy="1036329"/>
          </a:xfrm>
          <a:prstGeom prst="rect">
            <a:avLst/>
          </a:prstGeom>
        </p:spPr>
      </p:pic>
      <p:pic>
        <p:nvPicPr>
          <p:cNvPr id="4" name="Imagen 3"/>
          <p:cNvPicPr>
            <a:picLocks noChangeAspect="1"/>
          </p:cNvPicPr>
          <p:nvPr/>
        </p:nvPicPr>
        <p:blipFill>
          <a:blip r:embed="rId4"/>
          <a:stretch>
            <a:fillRect/>
          </a:stretch>
        </p:blipFill>
        <p:spPr>
          <a:xfrm>
            <a:off x="1882527" y="1036328"/>
            <a:ext cx="5580954" cy="3263799"/>
          </a:xfrm>
          <a:prstGeom prst="rect">
            <a:avLst/>
          </a:prstGeom>
        </p:spPr>
      </p:pic>
      <p:pic>
        <p:nvPicPr>
          <p:cNvPr id="5" name="Imagen 4"/>
          <p:cNvPicPr>
            <a:picLocks noChangeAspect="1"/>
          </p:cNvPicPr>
          <p:nvPr/>
        </p:nvPicPr>
        <p:blipFill>
          <a:blip r:embed="rId5"/>
          <a:stretch>
            <a:fillRect/>
          </a:stretch>
        </p:blipFill>
        <p:spPr>
          <a:xfrm>
            <a:off x="2086536" y="4293347"/>
            <a:ext cx="5618629" cy="850153"/>
          </a:xfrm>
          <a:prstGeom prst="rect">
            <a:avLst/>
          </a:prstGeom>
        </p:spPr>
      </p:pic>
      <p:sp>
        <p:nvSpPr>
          <p:cNvPr id="6" name="Rectángulo 5"/>
          <p:cNvSpPr/>
          <p:nvPr/>
        </p:nvSpPr>
        <p:spPr>
          <a:xfrm>
            <a:off x="4641330" y="2986208"/>
            <a:ext cx="2762295" cy="707886"/>
          </a:xfrm>
          <a:prstGeom prst="rect">
            <a:avLst/>
          </a:prstGeom>
          <a:noFill/>
        </p:spPr>
        <p:txBody>
          <a:bodyPr wrap="none" lIns="91440" tIns="45720" rIns="91440" bIns="45720">
            <a:spAutoFit/>
          </a:bodyPr>
          <a:lstStyle/>
          <a:p>
            <a:pPr algn="ctr"/>
            <a:r>
              <a:rPr lang="es-ES" sz="2000" b="0" cap="none" spc="0" dirty="0" err="1" smtClean="0">
                <a:ln w="0"/>
                <a:solidFill>
                  <a:schemeClr val="tx1"/>
                </a:solidFill>
                <a:effectLst>
                  <a:outerShdw blurRad="38100" dist="19050" dir="2700000" algn="tl" rotWithShape="0">
                    <a:schemeClr val="dk1">
                      <a:alpha val="40000"/>
                    </a:schemeClr>
                  </a:outerShdw>
                </a:effectLst>
              </a:rPr>
              <a:t>Hazard</a:t>
            </a:r>
            <a:r>
              <a:rPr lang="es-ES" sz="2000" b="0" cap="none" spc="0" dirty="0" smtClean="0">
                <a:ln w="0"/>
                <a:solidFill>
                  <a:schemeClr val="tx1"/>
                </a:solidFill>
                <a:effectLst>
                  <a:outerShdw blurRad="38100" dist="19050" dir="2700000" algn="tl" rotWithShape="0">
                    <a:schemeClr val="dk1">
                      <a:alpha val="40000"/>
                    </a:schemeClr>
                  </a:outerShdw>
                </a:effectLst>
              </a:rPr>
              <a:t> Ratio (95% IC)</a:t>
            </a:r>
          </a:p>
          <a:p>
            <a:pPr algn="ctr"/>
            <a:r>
              <a:rPr lang="es-ES" sz="2000" dirty="0" smtClean="0">
                <a:ln w="0"/>
                <a:solidFill>
                  <a:schemeClr val="tx1"/>
                </a:solidFill>
                <a:effectLst>
                  <a:outerShdw blurRad="38100" dist="19050" dir="2700000" algn="tl" rotWithShape="0">
                    <a:schemeClr val="dk1">
                      <a:alpha val="40000"/>
                    </a:schemeClr>
                  </a:outerShdw>
                </a:effectLst>
              </a:rPr>
              <a:t>0,20 (0,06-0,71).</a:t>
            </a:r>
            <a:endParaRPr lang="es-ES" sz="2000" b="0" cap="none" spc="0" dirty="0">
              <a:ln w="0"/>
              <a:solidFill>
                <a:schemeClr val="tx1"/>
              </a:solidFill>
              <a:effectLst>
                <a:outerShdw blurRad="38100" dist="19050" dir="2700000" algn="tl" rotWithShape="0">
                  <a:schemeClr val="dk1">
                    <a:alpha val="40000"/>
                  </a:schemeClr>
                </a:outerShdw>
              </a:effectLst>
            </a:endParaRPr>
          </a:p>
        </p:txBody>
      </p:sp>
      <p:sp>
        <p:nvSpPr>
          <p:cNvPr id="9" name="Rectángulo 8"/>
          <p:cNvSpPr/>
          <p:nvPr/>
        </p:nvSpPr>
        <p:spPr>
          <a:xfrm>
            <a:off x="2086536" y="4300127"/>
            <a:ext cx="5422604" cy="78629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241919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0" descr="Resultado de imagen para ascardio"/>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149843" y="118753"/>
            <a:ext cx="371546" cy="411798"/>
          </a:xfrm>
          <a:prstGeom prst="rect">
            <a:avLst/>
          </a:prstGeom>
          <a:noFill/>
          <a:extLst>
            <a:ext uri="{909E8E84-426E-40DD-AFC4-6F175D3DCCD1}">
              <a14:hiddenFill xmlns:a14="http://schemas.microsoft.com/office/drawing/2010/main">
                <a:solidFill>
                  <a:srgbClr val="FFFFFF"/>
                </a:solidFill>
              </a14:hiddenFill>
            </a:ext>
          </a:extLst>
        </p:spPr>
      </p:pic>
      <p:sp>
        <p:nvSpPr>
          <p:cNvPr id="29" name="Marcador de número de diapositiva 2"/>
          <p:cNvSpPr>
            <a:spLocks noGrp="1"/>
          </p:cNvSpPr>
          <p:nvPr>
            <p:ph type="sldNum" idx="12"/>
          </p:nvPr>
        </p:nvSpPr>
        <p:spPr>
          <a:xfrm>
            <a:off x="9865630" y="4828695"/>
            <a:ext cx="526440" cy="314805"/>
          </a:xfrm>
        </p:spPr>
        <p:txBody>
          <a:bodyPr/>
          <a:lstStyle/>
          <a:p>
            <a:pPr marL="0" lvl="0" indent="0" algn="r" rtl="0">
              <a:spcBef>
                <a:spcPts val="0"/>
              </a:spcBef>
              <a:spcAft>
                <a:spcPts val="0"/>
              </a:spcAft>
              <a:buNone/>
            </a:pPr>
            <a:fld id="{00000000-1234-1234-1234-123412341234}" type="slidenum">
              <a:rPr lang="en-US" smtClean="0"/>
              <a:t>32</a:t>
            </a:fld>
            <a:endParaRPr lang="en-US"/>
          </a:p>
        </p:txBody>
      </p:sp>
      <p:pic>
        <p:nvPicPr>
          <p:cNvPr id="7" name="Imagen 6"/>
          <p:cNvPicPr>
            <a:picLocks noChangeAspect="1"/>
          </p:cNvPicPr>
          <p:nvPr/>
        </p:nvPicPr>
        <p:blipFill>
          <a:blip r:embed="rId5"/>
          <a:stretch>
            <a:fillRect/>
          </a:stretch>
        </p:blipFill>
        <p:spPr>
          <a:xfrm>
            <a:off x="2219038" y="56120"/>
            <a:ext cx="6924962" cy="5087380"/>
          </a:xfrm>
          <a:prstGeom prst="rect">
            <a:avLst/>
          </a:prstGeom>
        </p:spPr>
      </p:pic>
      <p:sp>
        <p:nvSpPr>
          <p:cNvPr id="15" name="Rectángulo 14"/>
          <p:cNvSpPr/>
          <p:nvPr/>
        </p:nvSpPr>
        <p:spPr>
          <a:xfrm>
            <a:off x="120373" y="1570195"/>
            <a:ext cx="2098665" cy="2554545"/>
          </a:xfrm>
          <a:prstGeom prst="rect">
            <a:avLst/>
          </a:prstGeom>
          <a:noFill/>
        </p:spPr>
        <p:txBody>
          <a:bodyPr wrap="square" lIns="91440" tIns="45720" rIns="91440" bIns="45720">
            <a:spAutoFit/>
          </a:bodyPr>
          <a:lstStyle/>
          <a:p>
            <a:pPr algn="just"/>
            <a:r>
              <a:rPr lang="es-ES" sz="2000" dirty="0" smtClean="0">
                <a:ln w="0"/>
                <a:solidFill>
                  <a:schemeClr val="tx1"/>
                </a:solidFill>
                <a:effectLst>
                  <a:outerShdw blurRad="38100" dist="19050" dir="2700000" algn="tl" rotWithShape="0">
                    <a:schemeClr val="dk1">
                      <a:alpha val="40000"/>
                    </a:schemeClr>
                  </a:outerShdw>
                </a:effectLst>
              </a:rPr>
              <a:t>Figura 2 –</a:t>
            </a:r>
          </a:p>
          <a:p>
            <a:pPr algn="just"/>
            <a:r>
              <a:rPr lang="es-ES" sz="2000" dirty="0" smtClean="0">
                <a:ln w="0"/>
                <a:solidFill>
                  <a:schemeClr val="tx1"/>
                </a:solidFill>
                <a:effectLst>
                  <a:outerShdw blurRad="38100" dist="19050" dir="2700000" algn="tl" rotWithShape="0">
                    <a:schemeClr val="dk1">
                      <a:alpha val="40000"/>
                    </a:schemeClr>
                  </a:outerShdw>
                </a:effectLst>
              </a:rPr>
              <a:t>Análisis de subgrupos del riesgo relativo de mortalidad por cualquier causa en ambos grupos.</a:t>
            </a:r>
          </a:p>
        </p:txBody>
      </p:sp>
      <p:sp>
        <p:nvSpPr>
          <p:cNvPr id="8" name="Rectángulo 7"/>
          <p:cNvSpPr/>
          <p:nvPr/>
        </p:nvSpPr>
        <p:spPr>
          <a:xfrm>
            <a:off x="2310714" y="679623"/>
            <a:ext cx="4497859" cy="29656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9" name="Rectángulo 18"/>
          <p:cNvSpPr/>
          <p:nvPr/>
        </p:nvSpPr>
        <p:spPr>
          <a:xfrm>
            <a:off x="6469995" y="976184"/>
            <a:ext cx="2898895" cy="338554"/>
          </a:xfrm>
          <a:prstGeom prst="rect">
            <a:avLst/>
          </a:prstGeom>
          <a:noFill/>
        </p:spPr>
        <p:txBody>
          <a:bodyPr wrap="square" lIns="91440" tIns="45720" rIns="91440" bIns="45720">
            <a:spAutoFit/>
          </a:bodyPr>
          <a:lstStyle/>
          <a:p>
            <a:pPr algn="just"/>
            <a:r>
              <a:rPr lang="es-ES" sz="1600" dirty="0" smtClean="0">
                <a:ln w="0"/>
                <a:solidFill>
                  <a:schemeClr val="tx1"/>
                </a:solidFill>
                <a:effectLst>
                  <a:outerShdw blurRad="38100" dist="19050" dir="2700000" algn="tl" rotWithShape="0">
                    <a:schemeClr val="dk1">
                      <a:alpha val="40000"/>
                    </a:schemeClr>
                  </a:outerShdw>
                </a:effectLst>
              </a:rPr>
              <a:t>0,49 (0,27 – 0,90). p: 0,018.</a:t>
            </a:r>
          </a:p>
        </p:txBody>
      </p:sp>
      <p:sp>
        <p:nvSpPr>
          <p:cNvPr id="22" name="Rectángulo 21"/>
          <p:cNvSpPr/>
          <p:nvPr/>
        </p:nvSpPr>
        <p:spPr>
          <a:xfrm>
            <a:off x="2219038" y="3595816"/>
            <a:ext cx="4497859" cy="20272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3" name="Rectángulo 22"/>
          <p:cNvSpPr/>
          <p:nvPr/>
        </p:nvSpPr>
        <p:spPr>
          <a:xfrm>
            <a:off x="6605920" y="3785027"/>
            <a:ext cx="2898895" cy="338554"/>
          </a:xfrm>
          <a:prstGeom prst="rect">
            <a:avLst/>
          </a:prstGeom>
          <a:noFill/>
        </p:spPr>
        <p:txBody>
          <a:bodyPr wrap="square" lIns="91440" tIns="45720" rIns="91440" bIns="45720">
            <a:spAutoFit/>
          </a:bodyPr>
          <a:lstStyle/>
          <a:p>
            <a:pPr algn="just"/>
            <a:r>
              <a:rPr lang="es-ES" sz="1600" dirty="0" smtClean="0">
                <a:ln w="0"/>
                <a:solidFill>
                  <a:schemeClr val="tx1"/>
                </a:solidFill>
                <a:effectLst>
                  <a:outerShdw blurRad="38100" dist="19050" dir="2700000" algn="tl" rotWithShape="0">
                    <a:schemeClr val="dk1">
                      <a:alpha val="40000"/>
                    </a:schemeClr>
                  </a:outerShdw>
                </a:effectLst>
              </a:rPr>
              <a:t>0,37 (0,15 – 0,90). p: 0,02.</a:t>
            </a:r>
          </a:p>
        </p:txBody>
      </p:sp>
      <p:sp>
        <p:nvSpPr>
          <p:cNvPr id="10" name="Rectángulo 9"/>
          <p:cNvSpPr/>
          <p:nvPr/>
        </p:nvSpPr>
        <p:spPr>
          <a:xfrm>
            <a:off x="2219038" y="2028185"/>
            <a:ext cx="4589535" cy="23096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Tree>
    <p:extLst>
      <p:ext uri="{BB962C8B-B14F-4D97-AF65-F5344CB8AC3E}">
        <p14:creationId xmlns:p14="http://schemas.microsoft.com/office/powerpoint/2010/main" val="1335550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8" grpId="0" animBg="1"/>
      <p:bldP spid="19" grpId="0"/>
      <p:bldP spid="22" grpId="0" animBg="1"/>
      <p:bldP spid="23" grpId="0"/>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0" descr="Resultado de imagen para ascardio"/>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149843" y="118753"/>
            <a:ext cx="371546" cy="411798"/>
          </a:xfrm>
          <a:prstGeom prst="rect">
            <a:avLst/>
          </a:prstGeom>
          <a:noFill/>
          <a:extLst>
            <a:ext uri="{909E8E84-426E-40DD-AFC4-6F175D3DCCD1}">
              <a14:hiddenFill xmlns:a14="http://schemas.microsoft.com/office/drawing/2010/main">
                <a:solidFill>
                  <a:srgbClr val="FFFFFF"/>
                </a:solidFill>
              </a14:hiddenFill>
            </a:ext>
          </a:extLst>
        </p:spPr>
      </p:pic>
      <p:sp>
        <p:nvSpPr>
          <p:cNvPr id="15" name="Rectángulo 14"/>
          <p:cNvSpPr/>
          <p:nvPr/>
        </p:nvSpPr>
        <p:spPr>
          <a:xfrm>
            <a:off x="120373" y="1570195"/>
            <a:ext cx="2098665" cy="1938992"/>
          </a:xfrm>
          <a:prstGeom prst="rect">
            <a:avLst/>
          </a:prstGeom>
          <a:noFill/>
        </p:spPr>
        <p:txBody>
          <a:bodyPr wrap="square" lIns="91440" tIns="45720" rIns="91440" bIns="45720">
            <a:spAutoFit/>
          </a:bodyPr>
          <a:lstStyle/>
          <a:p>
            <a:pPr algn="just"/>
            <a:r>
              <a:rPr lang="es-ES" sz="2000" dirty="0" smtClean="0">
                <a:ln w="0"/>
                <a:solidFill>
                  <a:schemeClr val="tx1"/>
                </a:solidFill>
                <a:effectLst>
                  <a:outerShdw blurRad="38100" dist="19050" dir="2700000" algn="tl" rotWithShape="0">
                    <a:schemeClr val="dk1">
                      <a:alpha val="40000"/>
                    </a:schemeClr>
                  </a:outerShdw>
                </a:effectLst>
              </a:rPr>
              <a:t>Figura 3 –</a:t>
            </a:r>
          </a:p>
          <a:p>
            <a:pPr algn="just"/>
            <a:r>
              <a:rPr lang="es-ES" sz="2000" dirty="0" smtClean="0">
                <a:ln w="0"/>
                <a:solidFill>
                  <a:schemeClr val="tx1"/>
                </a:solidFill>
                <a:effectLst>
                  <a:outerShdw blurRad="38100" dist="19050" dir="2700000" algn="tl" rotWithShape="0">
                    <a:schemeClr val="dk1">
                      <a:alpha val="40000"/>
                    </a:schemeClr>
                  </a:outerShdw>
                </a:effectLst>
              </a:rPr>
              <a:t>Curva de supervivencia de Kaplan-</a:t>
            </a:r>
            <a:r>
              <a:rPr lang="es-ES" sz="2000" dirty="0" err="1" smtClean="0">
                <a:ln w="0"/>
                <a:solidFill>
                  <a:schemeClr val="tx1"/>
                </a:solidFill>
                <a:effectLst>
                  <a:outerShdw blurRad="38100" dist="19050" dir="2700000" algn="tl" rotWithShape="0">
                    <a:schemeClr val="dk1">
                      <a:alpha val="40000"/>
                    </a:schemeClr>
                  </a:outerShdw>
                </a:effectLst>
              </a:rPr>
              <a:t>Meier</a:t>
            </a:r>
            <a:r>
              <a:rPr lang="es-ES" sz="2000" dirty="0" smtClean="0">
                <a:ln w="0"/>
                <a:solidFill>
                  <a:schemeClr val="tx1"/>
                </a:solidFill>
                <a:effectLst>
                  <a:outerShdw blurRad="38100" dist="19050" dir="2700000" algn="tl" rotWithShape="0">
                    <a:schemeClr val="dk1">
                      <a:alpha val="40000"/>
                    </a:schemeClr>
                  </a:outerShdw>
                </a:effectLst>
              </a:rPr>
              <a:t> en pacientes con IC CF NYHA III/IV. </a:t>
            </a:r>
          </a:p>
        </p:txBody>
      </p:sp>
      <p:pic>
        <p:nvPicPr>
          <p:cNvPr id="2" name="Imagen 1"/>
          <p:cNvPicPr>
            <a:picLocks noChangeAspect="1"/>
          </p:cNvPicPr>
          <p:nvPr/>
        </p:nvPicPr>
        <p:blipFill>
          <a:blip r:embed="rId5"/>
          <a:stretch>
            <a:fillRect/>
          </a:stretch>
        </p:blipFill>
        <p:spPr>
          <a:xfrm>
            <a:off x="2285607" y="118753"/>
            <a:ext cx="6660685" cy="4910447"/>
          </a:xfrm>
          <a:prstGeom prst="rect">
            <a:avLst/>
          </a:prstGeom>
        </p:spPr>
      </p:pic>
      <p:sp>
        <p:nvSpPr>
          <p:cNvPr id="11" name="Rectángulo 10"/>
          <p:cNvSpPr/>
          <p:nvPr/>
        </p:nvSpPr>
        <p:spPr>
          <a:xfrm>
            <a:off x="6418100" y="361274"/>
            <a:ext cx="2392268" cy="338554"/>
          </a:xfrm>
          <a:prstGeom prst="rect">
            <a:avLst/>
          </a:prstGeom>
          <a:noFill/>
        </p:spPr>
        <p:txBody>
          <a:bodyPr wrap="square" lIns="91440" tIns="45720" rIns="91440" bIns="45720">
            <a:spAutoFit/>
          </a:bodyPr>
          <a:lstStyle/>
          <a:p>
            <a:pPr algn="just"/>
            <a:r>
              <a:rPr lang="es-ES" sz="1600" dirty="0" smtClean="0">
                <a:ln w="0"/>
                <a:solidFill>
                  <a:schemeClr val="tx1"/>
                </a:solidFill>
                <a:effectLst>
                  <a:outerShdw blurRad="38100" dist="19050" dir="2700000" algn="tl" rotWithShape="0">
                    <a:schemeClr val="dk1">
                      <a:alpha val="40000"/>
                    </a:schemeClr>
                  </a:outerShdw>
                </a:effectLst>
              </a:rPr>
              <a:t>RR 0,37 (0,15 – 0,90).</a:t>
            </a:r>
          </a:p>
        </p:txBody>
      </p:sp>
    </p:spTree>
    <p:extLst>
      <p:ext uri="{BB962C8B-B14F-4D97-AF65-F5344CB8AC3E}">
        <p14:creationId xmlns:p14="http://schemas.microsoft.com/office/powerpoint/2010/main" val="349255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878" y="-144021"/>
            <a:ext cx="7406640" cy="562727"/>
          </a:xfrm>
        </p:spPr>
        <p:txBody>
          <a:bodyPr>
            <a:normAutofit/>
          </a:bodyPr>
          <a:lstStyle/>
          <a:p>
            <a:pPr algn="r"/>
            <a:r>
              <a:rPr lang="es-VE" sz="1200" b="0" i="1" dirty="0" smtClean="0">
                <a:ln w="1905"/>
                <a:solidFill>
                  <a:schemeClr val="tx2">
                    <a:lumMod val="50000"/>
                  </a:schemeClr>
                </a:solidFill>
                <a:effectLst>
                  <a:innerShdw blurRad="69850" dist="43180" dir="5400000">
                    <a:srgbClr val="000000">
                      <a:alpha val="65000"/>
                    </a:srgbClr>
                  </a:innerShdw>
                </a:effectLst>
                <a:latin typeface="+mj-lt"/>
              </a:rPr>
              <a:t>DEFINITE TRIAL.</a:t>
            </a:r>
            <a:endParaRPr lang="es-VE" sz="1200" b="0" i="1" dirty="0">
              <a:ln w="1905"/>
              <a:solidFill>
                <a:schemeClr val="tx2">
                  <a:lumMod val="50000"/>
                </a:schemeClr>
              </a:solidFill>
              <a:effectLst>
                <a:innerShdw blurRad="69850" dist="43180" dir="5400000">
                  <a:srgbClr val="000000">
                    <a:alpha val="65000"/>
                  </a:srgbClr>
                </a:innerShdw>
              </a:effectLst>
              <a:latin typeface="+mj-lt"/>
            </a:endParaRPr>
          </a:p>
        </p:txBody>
      </p:sp>
      <p:cxnSp>
        <p:nvCxnSpPr>
          <p:cNvPr id="3" name="2 Conector recto"/>
          <p:cNvCxnSpPr/>
          <p:nvPr/>
        </p:nvCxnSpPr>
        <p:spPr>
          <a:xfrm flipH="1" flipV="1">
            <a:off x="718802" y="481739"/>
            <a:ext cx="8395625" cy="8414"/>
          </a:xfrm>
          <a:prstGeom prst="line">
            <a:avLst/>
          </a:prstGeom>
          <a:ln/>
        </p:spPr>
        <p:style>
          <a:lnRef idx="2">
            <a:schemeClr val="accent1"/>
          </a:lnRef>
          <a:fillRef idx="0">
            <a:schemeClr val="accent1"/>
          </a:fillRef>
          <a:effectRef idx="1">
            <a:schemeClr val="accent1"/>
          </a:effectRef>
          <a:fontRef idx="minor">
            <a:schemeClr val="tx1"/>
          </a:fontRef>
        </p:style>
      </p:cxnSp>
      <p:sp>
        <p:nvSpPr>
          <p:cNvPr id="6" name="5 CuadroTexto"/>
          <p:cNvSpPr txBox="1"/>
          <p:nvPr/>
        </p:nvSpPr>
        <p:spPr>
          <a:xfrm>
            <a:off x="-1179323" y="-19563"/>
            <a:ext cx="6095937" cy="523220"/>
          </a:xfrm>
          <a:prstGeom prst="rect">
            <a:avLst/>
          </a:prstGeom>
          <a:noFill/>
        </p:spPr>
        <p:txBody>
          <a:bodyPr wrap="square" rtlCol="0">
            <a:spAutoFit/>
          </a:bodyPr>
          <a:lstStyle/>
          <a:p>
            <a:pPr algn="ctr"/>
            <a:r>
              <a:rPr lang="es-VE" sz="2800" b="1" dirty="0" smtClean="0">
                <a:solidFill>
                  <a:srgbClr val="ACCBF9">
                    <a:lumMod val="50000"/>
                  </a:srgbClr>
                </a:solidFill>
                <a:latin typeface="Franklin Gothic Medium" panose="020B0603020102020204"/>
              </a:rPr>
              <a:t>RESULTADOS:</a:t>
            </a:r>
            <a:endParaRPr lang="es-VE" sz="2800" b="1" dirty="0">
              <a:solidFill>
                <a:srgbClr val="ACCBF9">
                  <a:lumMod val="50000"/>
                </a:srgbClr>
              </a:solidFill>
              <a:latin typeface="Franklin Gothic Medium" panose="020B0603020102020204"/>
            </a:endParaRPr>
          </a:p>
        </p:txBody>
      </p:sp>
      <p:pic>
        <p:nvPicPr>
          <p:cNvPr id="17" name="Picture 10" descr="Resultado de imagen para ascardio"/>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149843" y="118753"/>
            <a:ext cx="371546" cy="411798"/>
          </a:xfrm>
          <a:prstGeom prst="rect">
            <a:avLst/>
          </a:prstGeom>
          <a:noFill/>
          <a:extLst>
            <a:ext uri="{909E8E84-426E-40DD-AFC4-6F175D3DCCD1}">
              <a14:hiddenFill xmlns:a14="http://schemas.microsoft.com/office/drawing/2010/main">
                <a:solidFill>
                  <a:srgbClr val="FFFFFF"/>
                </a:solidFill>
              </a14:hiddenFill>
            </a:ext>
          </a:extLst>
        </p:spPr>
      </p:pic>
      <p:sp>
        <p:nvSpPr>
          <p:cNvPr id="38" name="Rectángulo 37"/>
          <p:cNvSpPr/>
          <p:nvPr/>
        </p:nvSpPr>
        <p:spPr>
          <a:xfrm>
            <a:off x="332739" y="4897279"/>
            <a:ext cx="8621256" cy="246221"/>
          </a:xfrm>
          <a:prstGeom prst="rect">
            <a:avLst/>
          </a:prstGeom>
        </p:spPr>
        <p:txBody>
          <a:bodyPr wrap="square">
            <a:spAutoFit/>
          </a:bodyPr>
          <a:lstStyle/>
          <a:p>
            <a:r>
              <a:rPr lang="es-VE" sz="1000" dirty="0" err="1"/>
              <a:t>Kadish</a:t>
            </a:r>
            <a:r>
              <a:rPr lang="es-VE" sz="1000" dirty="0"/>
              <a:t> A, et al. </a:t>
            </a:r>
            <a:r>
              <a:rPr lang="es-VE" sz="1000" dirty="0" err="1"/>
              <a:t>Prophylactic</a:t>
            </a:r>
            <a:r>
              <a:rPr lang="es-VE" sz="1000" dirty="0"/>
              <a:t> </a:t>
            </a:r>
            <a:r>
              <a:rPr lang="es-VE" sz="1000" dirty="0" err="1"/>
              <a:t>Defibrillator</a:t>
            </a:r>
            <a:r>
              <a:rPr lang="es-VE" sz="1000" dirty="0"/>
              <a:t> </a:t>
            </a:r>
            <a:r>
              <a:rPr lang="es-VE" sz="1000" dirty="0" err="1"/>
              <a:t>Implantation</a:t>
            </a:r>
            <a:r>
              <a:rPr lang="es-VE" sz="1000" dirty="0"/>
              <a:t> in </a:t>
            </a:r>
            <a:r>
              <a:rPr lang="es-VE" sz="1000" dirty="0" err="1"/>
              <a:t>Patients</a:t>
            </a:r>
            <a:r>
              <a:rPr lang="es-VE" sz="1000" dirty="0"/>
              <a:t> </a:t>
            </a:r>
            <a:r>
              <a:rPr lang="es-VE" sz="1000" dirty="0" err="1"/>
              <a:t>with</a:t>
            </a:r>
            <a:r>
              <a:rPr lang="es-VE" sz="1000" dirty="0"/>
              <a:t> </a:t>
            </a:r>
            <a:r>
              <a:rPr lang="es-VE" sz="1000" dirty="0" err="1"/>
              <a:t>Nonischemic</a:t>
            </a:r>
            <a:r>
              <a:rPr lang="es-VE" sz="1000" dirty="0"/>
              <a:t> </a:t>
            </a:r>
            <a:r>
              <a:rPr lang="es-VE" sz="1000" dirty="0" err="1"/>
              <a:t>Dilated</a:t>
            </a:r>
            <a:r>
              <a:rPr lang="es-VE" sz="1000" dirty="0"/>
              <a:t> </a:t>
            </a:r>
            <a:r>
              <a:rPr lang="es-VE" sz="1000" dirty="0" err="1"/>
              <a:t>Cardiomyopathy</a:t>
            </a:r>
            <a:r>
              <a:rPr lang="es-VE" sz="1000" dirty="0"/>
              <a:t>. N </a:t>
            </a:r>
            <a:r>
              <a:rPr lang="es-VE" sz="1000" dirty="0" err="1"/>
              <a:t>Engl</a:t>
            </a:r>
            <a:r>
              <a:rPr lang="es-VE" sz="1000" dirty="0"/>
              <a:t> J </a:t>
            </a:r>
            <a:r>
              <a:rPr lang="es-VE" sz="1000" dirty="0" err="1"/>
              <a:t>Med</a:t>
            </a:r>
            <a:r>
              <a:rPr lang="es-VE" sz="1000" dirty="0"/>
              <a:t> 2004; 350:2151-2158.</a:t>
            </a:r>
          </a:p>
        </p:txBody>
      </p:sp>
      <p:graphicFrame>
        <p:nvGraphicFramePr>
          <p:cNvPr id="8" name="Tabla 7"/>
          <p:cNvGraphicFramePr>
            <a:graphicFrameLocks noGrp="1"/>
          </p:cNvGraphicFramePr>
          <p:nvPr>
            <p:extLst/>
          </p:nvPr>
        </p:nvGraphicFramePr>
        <p:xfrm>
          <a:off x="854726" y="984594"/>
          <a:ext cx="7755928" cy="3596640"/>
        </p:xfrm>
        <a:graphic>
          <a:graphicData uri="http://schemas.openxmlformats.org/drawingml/2006/table">
            <a:tbl>
              <a:tblPr firstRow="1" bandRow="1">
                <a:tableStyleId>{69012ECD-51FC-41F1-AA8D-1B2483CD663E}</a:tableStyleId>
              </a:tblPr>
              <a:tblGrid>
                <a:gridCol w="1938982"/>
                <a:gridCol w="1938982"/>
                <a:gridCol w="969491"/>
                <a:gridCol w="969491"/>
                <a:gridCol w="1938982"/>
              </a:tblGrid>
              <a:tr h="370840">
                <a:tc>
                  <a:txBody>
                    <a:bodyPr/>
                    <a:lstStyle/>
                    <a:p>
                      <a:pPr algn="ctr"/>
                      <a:r>
                        <a:rPr lang="es-VE" sz="2000" dirty="0" smtClean="0"/>
                        <a:t>MORTALIDAD</a:t>
                      </a:r>
                      <a:endParaRPr lang="es-VE" sz="2000" dirty="0"/>
                    </a:p>
                  </a:txBody>
                  <a:tcPr/>
                </a:tc>
                <a:tc>
                  <a:txBody>
                    <a:bodyPr/>
                    <a:lstStyle/>
                    <a:p>
                      <a:pPr algn="ctr"/>
                      <a:r>
                        <a:rPr lang="es-VE" sz="2000" dirty="0" smtClean="0"/>
                        <a:t>CUALQUIER CAUSA</a:t>
                      </a:r>
                      <a:endParaRPr lang="es-VE" sz="2000" dirty="0"/>
                    </a:p>
                  </a:txBody>
                  <a:tcPr/>
                </a:tc>
                <a:tc gridSpan="2">
                  <a:txBody>
                    <a:bodyPr/>
                    <a:lstStyle/>
                    <a:p>
                      <a:pPr algn="ctr"/>
                      <a:r>
                        <a:rPr lang="es-VE" sz="2000" dirty="0" smtClean="0"/>
                        <a:t>CAUSAS CARDÍACAS</a:t>
                      </a:r>
                      <a:endParaRPr lang="es-VE" sz="2000" dirty="0"/>
                    </a:p>
                  </a:txBody>
                  <a:tcPr/>
                </a:tc>
                <a:tc hMerge="1">
                  <a:txBody>
                    <a:bodyPr/>
                    <a:lstStyle/>
                    <a:p>
                      <a:endParaRPr lang="es-VE"/>
                    </a:p>
                  </a:txBody>
                  <a:tcPr/>
                </a:tc>
                <a:tc>
                  <a:txBody>
                    <a:bodyPr/>
                    <a:lstStyle/>
                    <a:p>
                      <a:pPr algn="ctr"/>
                      <a:r>
                        <a:rPr lang="es-VE" sz="2000" dirty="0" smtClean="0"/>
                        <a:t>CAUSAS NO CARDÍACAS</a:t>
                      </a:r>
                      <a:endParaRPr lang="es-VE" sz="2000" dirty="0"/>
                    </a:p>
                  </a:txBody>
                  <a:tcPr/>
                </a:tc>
              </a:tr>
              <a:tr h="370840">
                <a:tc>
                  <a:txBody>
                    <a:bodyPr/>
                    <a:lstStyle/>
                    <a:p>
                      <a:r>
                        <a:rPr lang="es-VE" sz="2000" dirty="0" smtClean="0"/>
                        <a:t/>
                      </a:r>
                      <a:br>
                        <a:rPr lang="es-VE" sz="2000" dirty="0" smtClean="0"/>
                      </a:br>
                      <a:r>
                        <a:rPr lang="es-VE" sz="2000" dirty="0" smtClean="0"/>
                        <a:t>GRUPO</a:t>
                      </a:r>
                      <a:r>
                        <a:rPr lang="es-VE" sz="2000" baseline="0" dirty="0" smtClean="0"/>
                        <a:t> DAI</a:t>
                      </a:r>
                      <a:endParaRPr lang="es-VE" sz="2000" dirty="0"/>
                    </a:p>
                  </a:txBody>
                  <a:tcPr/>
                </a:tc>
                <a:tc>
                  <a:txBody>
                    <a:bodyPr/>
                    <a:lstStyle/>
                    <a:p>
                      <a:pPr algn="ctr"/>
                      <a:r>
                        <a:rPr lang="es-VE" sz="2000" dirty="0" smtClean="0"/>
                        <a:t/>
                      </a:r>
                      <a:br>
                        <a:rPr lang="es-VE" sz="2000" dirty="0" smtClean="0"/>
                      </a:br>
                      <a:r>
                        <a:rPr lang="es-VE" sz="2000" dirty="0" smtClean="0"/>
                        <a:t>28</a:t>
                      </a:r>
                      <a:endParaRPr lang="es-VE" sz="2000" dirty="0"/>
                    </a:p>
                  </a:txBody>
                  <a:tcPr/>
                </a:tc>
                <a:tc>
                  <a:txBody>
                    <a:bodyPr/>
                    <a:lstStyle/>
                    <a:p>
                      <a:pPr algn="ctr"/>
                      <a:r>
                        <a:rPr lang="es-VE" sz="2000" b="1" dirty="0" smtClean="0"/>
                        <a:t>MSC</a:t>
                      </a:r>
                      <a:r>
                        <a:rPr lang="es-VE" sz="2000" dirty="0" smtClean="0"/>
                        <a:t/>
                      </a:r>
                      <a:br>
                        <a:rPr lang="es-VE" sz="2000" dirty="0" smtClean="0"/>
                      </a:br>
                      <a:r>
                        <a:rPr lang="es-VE" sz="2000" dirty="0" smtClean="0"/>
                        <a:t>3</a:t>
                      </a:r>
                      <a:endParaRPr lang="es-VE" sz="2000" dirty="0"/>
                    </a:p>
                  </a:txBody>
                  <a:tcPr>
                    <a:lnR w="12700" cap="flat" cmpd="sng" algn="ctr">
                      <a:solidFill>
                        <a:schemeClr val="tx1"/>
                      </a:solidFill>
                      <a:prstDash val="solid"/>
                      <a:round/>
                      <a:headEnd type="none" w="med" len="med"/>
                      <a:tailEnd type="none" w="med" len="med"/>
                    </a:lnR>
                  </a:tcPr>
                </a:tc>
                <a:tc>
                  <a:txBody>
                    <a:bodyPr/>
                    <a:lstStyle/>
                    <a:p>
                      <a:pPr algn="ctr"/>
                      <a:r>
                        <a:rPr lang="es-VE" sz="2000" b="1" dirty="0" smtClean="0"/>
                        <a:t>IC</a:t>
                      </a:r>
                      <a:br>
                        <a:rPr lang="es-VE" sz="2000" b="1" dirty="0" smtClean="0"/>
                      </a:br>
                      <a:r>
                        <a:rPr lang="es-VE" sz="2000" b="1" dirty="0" smtClean="0"/>
                        <a:t>9</a:t>
                      </a:r>
                      <a:endParaRPr lang="es-VE" sz="2000" b="1" dirty="0"/>
                    </a:p>
                  </a:txBody>
                  <a:tcPr>
                    <a:lnL w="12700" cap="flat" cmpd="sng" algn="ctr">
                      <a:solidFill>
                        <a:schemeClr val="tx1"/>
                      </a:solidFill>
                      <a:prstDash val="solid"/>
                      <a:round/>
                      <a:headEnd type="none" w="med" len="med"/>
                      <a:tailEnd type="none" w="med" len="med"/>
                    </a:lnL>
                  </a:tcPr>
                </a:tc>
                <a:tc rowSpan="2">
                  <a:txBody>
                    <a:bodyPr/>
                    <a:lstStyle/>
                    <a:p>
                      <a:pPr algn="ctr"/>
                      <a:r>
                        <a:rPr lang="es-VE" sz="2000" dirty="0" smtClean="0"/>
                        <a:t>Cáncer 10</a:t>
                      </a:r>
                    </a:p>
                    <a:p>
                      <a:pPr algn="ctr"/>
                      <a:r>
                        <a:rPr lang="es-VE" sz="2000" dirty="0" smtClean="0"/>
                        <a:t>Neumonía 7</a:t>
                      </a:r>
                    </a:p>
                    <a:p>
                      <a:pPr algn="ctr"/>
                      <a:r>
                        <a:rPr lang="es-VE" sz="2000" dirty="0" err="1" smtClean="0"/>
                        <a:t>Stroke</a:t>
                      </a:r>
                      <a:r>
                        <a:rPr lang="es-VE" sz="2000" dirty="0" smtClean="0"/>
                        <a:t> 5</a:t>
                      </a:r>
                    </a:p>
                    <a:p>
                      <a:pPr algn="ctr"/>
                      <a:r>
                        <a:rPr lang="es-VE" sz="2000" dirty="0" smtClean="0"/>
                        <a:t>Sobredosis 1</a:t>
                      </a:r>
                    </a:p>
                    <a:p>
                      <a:pPr algn="ctr"/>
                      <a:r>
                        <a:rPr lang="es-VE" sz="2000" dirty="0" smtClean="0"/>
                        <a:t>Suicidio 1</a:t>
                      </a:r>
                    </a:p>
                    <a:p>
                      <a:pPr algn="ctr"/>
                      <a:r>
                        <a:rPr lang="es-VE" sz="2000" dirty="0" smtClean="0"/>
                        <a:t>Falla hepática 1</a:t>
                      </a:r>
                    </a:p>
                    <a:p>
                      <a:pPr algn="ctr"/>
                      <a:r>
                        <a:rPr lang="es-VE" sz="2000" dirty="0" smtClean="0"/>
                        <a:t>Falla renal 1</a:t>
                      </a:r>
                    </a:p>
                    <a:p>
                      <a:pPr algn="ctr"/>
                      <a:r>
                        <a:rPr lang="es-VE" sz="1800" dirty="0" smtClean="0"/>
                        <a:t>No clasificables 5</a:t>
                      </a:r>
                    </a:p>
                  </a:txBody>
                  <a:tcPr>
                    <a:lnB w="12700" cap="flat" cmpd="sng" algn="ctr">
                      <a:solidFill>
                        <a:schemeClr val="tx1"/>
                      </a:solidFill>
                      <a:prstDash val="solid"/>
                      <a:round/>
                      <a:headEnd type="none" w="med" len="med"/>
                      <a:tailEnd type="none" w="med" len="med"/>
                    </a:lnB>
                  </a:tcPr>
                </a:tc>
              </a:tr>
              <a:tr h="370840">
                <a:tc>
                  <a:txBody>
                    <a:bodyPr/>
                    <a:lstStyle/>
                    <a:p>
                      <a:r>
                        <a:rPr lang="es-VE" sz="2000" dirty="0" smtClean="0"/>
                        <a:t>GRUPO MÉDICO</a:t>
                      </a:r>
                      <a:endParaRPr lang="es-VE" sz="2000" dirty="0"/>
                    </a:p>
                  </a:txBody>
                  <a:tcPr/>
                </a:tc>
                <a:tc>
                  <a:txBody>
                    <a:bodyPr/>
                    <a:lstStyle/>
                    <a:p>
                      <a:pPr algn="ctr"/>
                      <a:r>
                        <a:rPr lang="es-VE" sz="2000" dirty="0" smtClean="0"/>
                        <a:t>40</a:t>
                      </a:r>
                      <a:endParaRPr lang="es-VE" sz="2000" dirty="0"/>
                    </a:p>
                  </a:txBody>
                  <a:tcPr/>
                </a:tc>
                <a:tc>
                  <a:txBody>
                    <a:bodyPr/>
                    <a:lstStyle/>
                    <a:p>
                      <a:pPr algn="ctr"/>
                      <a:r>
                        <a:rPr lang="es-VE" sz="2000" dirty="0" smtClean="0"/>
                        <a:t>14</a:t>
                      </a:r>
                      <a:endParaRPr lang="es-VE" sz="2000" dirty="0"/>
                    </a:p>
                  </a:txBody>
                  <a:tcPr>
                    <a:lnR w="12700" cap="flat" cmpd="sng" algn="ctr">
                      <a:solidFill>
                        <a:schemeClr val="tx1"/>
                      </a:solidFill>
                      <a:prstDash val="solid"/>
                      <a:round/>
                      <a:headEnd type="none" w="med" len="med"/>
                      <a:tailEnd type="none" w="med" len="med"/>
                    </a:lnR>
                  </a:tcPr>
                </a:tc>
                <a:tc>
                  <a:txBody>
                    <a:bodyPr/>
                    <a:lstStyle/>
                    <a:p>
                      <a:pPr algn="ctr"/>
                      <a:r>
                        <a:rPr lang="es-VE" sz="2000" dirty="0" smtClean="0"/>
                        <a:t>11</a:t>
                      </a:r>
                      <a:endParaRPr lang="es-VE" sz="2000" dirty="0"/>
                    </a:p>
                  </a:txBody>
                  <a:tcPr>
                    <a:lnL w="12700" cap="flat" cmpd="sng" algn="ctr">
                      <a:solidFill>
                        <a:schemeClr val="tx1"/>
                      </a:solidFill>
                      <a:prstDash val="solid"/>
                      <a:round/>
                      <a:headEnd type="none" w="med" len="med"/>
                      <a:tailEnd type="none" w="med" len="med"/>
                    </a:lnL>
                  </a:tcPr>
                </a:tc>
                <a:tc vMerge="1">
                  <a:txBody>
                    <a:bodyPr/>
                    <a:lstStyle/>
                    <a:p>
                      <a:pPr algn="ctr"/>
                      <a:endParaRPr lang="es-VE" sz="2000" dirty="0"/>
                    </a:p>
                  </a:txBody>
                  <a:tcPr/>
                </a:tc>
              </a:tr>
              <a:tr h="370840">
                <a:tc>
                  <a:txBody>
                    <a:bodyPr/>
                    <a:lstStyle/>
                    <a:p>
                      <a:r>
                        <a:rPr lang="es-VE" sz="2000" b="1" dirty="0" smtClean="0"/>
                        <a:t>TOTAL:</a:t>
                      </a:r>
                      <a:endParaRPr lang="es-VE" sz="2000" b="1" dirty="0"/>
                    </a:p>
                  </a:txBody>
                  <a:tcPr/>
                </a:tc>
                <a:tc>
                  <a:txBody>
                    <a:bodyPr/>
                    <a:lstStyle/>
                    <a:p>
                      <a:pPr algn="ctr"/>
                      <a:r>
                        <a:rPr lang="es-VE" sz="2000" b="1" dirty="0" smtClean="0"/>
                        <a:t>68</a:t>
                      </a:r>
                      <a:endParaRPr lang="es-VE" sz="2000" b="1" dirty="0"/>
                    </a:p>
                  </a:txBody>
                  <a:tcPr/>
                </a:tc>
                <a:tc gridSpan="3">
                  <a:txBody>
                    <a:bodyPr/>
                    <a:lstStyle/>
                    <a:p>
                      <a:pPr algn="ctr"/>
                      <a:r>
                        <a:rPr lang="es-VE" sz="2000" b="1" dirty="0" smtClean="0"/>
                        <a:t>68</a:t>
                      </a:r>
                      <a:endParaRPr lang="es-VE" sz="2000" b="1" dirty="0"/>
                    </a:p>
                  </a:txBody>
                  <a:tcPr/>
                </a:tc>
                <a:tc hMerge="1">
                  <a:txBody>
                    <a:bodyPr/>
                    <a:lstStyle/>
                    <a:p>
                      <a:endParaRPr lang="es-VE" sz="2000" dirty="0"/>
                    </a:p>
                  </a:txBody>
                  <a:tcPr>
                    <a:lnL w="12700" cap="flat" cmpd="sng" algn="ctr">
                      <a:solidFill>
                        <a:schemeClr val="tx1"/>
                      </a:solidFill>
                      <a:prstDash val="solid"/>
                      <a:round/>
                      <a:headEnd type="none" w="med" len="med"/>
                      <a:tailEnd type="none" w="med" len="med"/>
                    </a:lnL>
                  </a:tcPr>
                </a:tc>
                <a:tc hMerge="1">
                  <a:txBody>
                    <a:bodyPr/>
                    <a:lstStyle/>
                    <a:p>
                      <a:pPr algn="ctr"/>
                      <a:endParaRPr lang="es-VE" sz="2000" dirty="0"/>
                    </a:p>
                  </a:txBody>
                  <a:tcPr>
                    <a:lnT w="12700" cap="flat" cmpd="sng" algn="ctr">
                      <a:solidFill>
                        <a:schemeClr val="tx1"/>
                      </a:solidFill>
                      <a:prstDash val="solid"/>
                      <a:round/>
                      <a:headEnd type="none" w="med" len="med"/>
                      <a:tailEnd type="none" w="med" len="med"/>
                    </a:lnT>
                  </a:tcPr>
                </a:tc>
              </a:tr>
            </a:tbl>
          </a:graphicData>
        </a:graphic>
      </p:graphicFrame>
      <mc:AlternateContent xmlns:mc="http://schemas.openxmlformats.org/markup-compatibility/2006" xmlns:a14="http://schemas.microsoft.com/office/drawing/2010/main">
        <mc:Choice Requires="a14">
          <p:sp>
            <p:nvSpPr>
              <p:cNvPr id="4" name="CuadroTexto 3"/>
              <p:cNvSpPr txBox="1"/>
              <p:nvPr/>
            </p:nvSpPr>
            <p:spPr>
              <a:xfrm>
                <a:off x="1966586" y="3125244"/>
                <a:ext cx="1736245" cy="6107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VE" sz="2000" i="1" smtClean="0">
                              <a:latin typeface="Cambria Math" panose="02040503050406030204" pitchFamily="18" charset="0"/>
                            </a:rPr>
                          </m:ctrlPr>
                        </m:fPr>
                        <m:num>
                          <m:r>
                            <a:rPr lang="es-VE" sz="2000" b="0" i="1" smtClean="0">
                              <a:latin typeface="Cambria Math" panose="02040503050406030204" pitchFamily="18" charset="0"/>
                            </a:rPr>
                            <m:t>1</m:t>
                          </m:r>
                        </m:num>
                        <m:den>
                          <m:r>
                            <a:rPr lang="es-VE" sz="2000" b="0" i="1" smtClean="0">
                              <a:latin typeface="Cambria Math" panose="02040503050406030204" pitchFamily="18" charset="0"/>
                            </a:rPr>
                            <m:t>0,174 −0,122 </m:t>
                          </m:r>
                        </m:den>
                      </m:f>
                    </m:oMath>
                  </m:oMathPara>
                </a14:m>
                <a:endParaRPr lang="es-VE" sz="2000" dirty="0"/>
              </a:p>
            </p:txBody>
          </p:sp>
        </mc:Choice>
        <mc:Fallback xmlns="">
          <p:sp>
            <p:nvSpPr>
              <p:cNvPr id="4" name="CuadroTexto 3"/>
              <p:cNvSpPr txBox="1">
                <a:spLocks noRot="1" noChangeAspect="1" noMove="1" noResize="1" noEditPoints="1" noAdjustHandles="1" noChangeArrowheads="1" noChangeShapeType="1" noTextEdit="1"/>
              </p:cNvSpPr>
              <p:nvPr/>
            </p:nvSpPr>
            <p:spPr>
              <a:xfrm>
                <a:off x="1966586" y="3125244"/>
                <a:ext cx="1736245" cy="610745"/>
              </a:xfrm>
              <a:prstGeom prst="rect">
                <a:avLst/>
              </a:prstGeom>
              <a:blipFill rotWithShape="0">
                <a:blip r:embed="rId5"/>
                <a:stretch>
                  <a:fillRect/>
                </a:stretch>
              </a:blipFill>
            </p:spPr>
            <p:txBody>
              <a:bodyPr/>
              <a:lstStyle/>
              <a:p>
                <a:r>
                  <a:rPr lang="es-VE">
                    <a:noFill/>
                  </a:rPr>
                  <a:t> </a:t>
                </a:r>
              </a:p>
            </p:txBody>
          </p:sp>
        </mc:Fallback>
      </mc:AlternateContent>
      <p:sp>
        <p:nvSpPr>
          <p:cNvPr id="5" name="Rectángulo 4"/>
          <p:cNvSpPr/>
          <p:nvPr/>
        </p:nvSpPr>
        <p:spPr>
          <a:xfrm>
            <a:off x="1172942" y="3230561"/>
            <a:ext cx="3114956" cy="400110"/>
          </a:xfrm>
          <a:prstGeom prst="rect">
            <a:avLst/>
          </a:prstGeom>
          <a:noFill/>
        </p:spPr>
        <p:txBody>
          <a:bodyPr wrap="none" lIns="91440" tIns="45720" rIns="91440" bIns="45720">
            <a:spAutoFit/>
          </a:bodyPr>
          <a:lstStyle/>
          <a:p>
            <a:pPr algn="ctr"/>
            <a:r>
              <a:rPr lang="es-ES" sz="2000" dirty="0" smtClean="0">
                <a:ln w="0"/>
                <a:solidFill>
                  <a:schemeClr val="tx1"/>
                </a:solidFill>
                <a:effectLst>
                  <a:outerShdw blurRad="38100" dist="19050" dir="2700000" algn="tl" rotWithShape="0">
                    <a:schemeClr val="dk1">
                      <a:alpha val="40000"/>
                    </a:schemeClr>
                  </a:outerShdw>
                </a:effectLst>
              </a:rPr>
              <a:t>NNT:                             19</a:t>
            </a:r>
            <a:endParaRPr lang="es-ES" sz="2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58864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878" y="-144021"/>
            <a:ext cx="7406640" cy="562727"/>
          </a:xfrm>
        </p:spPr>
        <p:txBody>
          <a:bodyPr>
            <a:normAutofit/>
          </a:bodyPr>
          <a:lstStyle/>
          <a:p>
            <a:pPr algn="r"/>
            <a:r>
              <a:rPr lang="es-VE" sz="1200" b="0" i="1" dirty="0" smtClean="0">
                <a:ln w="1905"/>
                <a:solidFill>
                  <a:schemeClr val="tx2">
                    <a:lumMod val="50000"/>
                  </a:schemeClr>
                </a:solidFill>
                <a:effectLst>
                  <a:innerShdw blurRad="69850" dist="43180" dir="5400000">
                    <a:srgbClr val="000000">
                      <a:alpha val="65000"/>
                    </a:srgbClr>
                  </a:innerShdw>
                </a:effectLst>
                <a:latin typeface="+mj-lt"/>
              </a:rPr>
              <a:t>DEFINITE TRIAL.</a:t>
            </a:r>
            <a:endParaRPr lang="es-VE" sz="1200" b="0" i="1" dirty="0">
              <a:ln w="1905"/>
              <a:solidFill>
                <a:schemeClr val="tx2">
                  <a:lumMod val="50000"/>
                </a:schemeClr>
              </a:solidFill>
              <a:effectLst>
                <a:innerShdw blurRad="69850" dist="43180" dir="5400000">
                  <a:srgbClr val="000000">
                    <a:alpha val="65000"/>
                  </a:srgbClr>
                </a:innerShdw>
              </a:effectLst>
              <a:latin typeface="+mj-lt"/>
            </a:endParaRPr>
          </a:p>
        </p:txBody>
      </p:sp>
      <p:cxnSp>
        <p:nvCxnSpPr>
          <p:cNvPr id="3" name="2 Conector recto"/>
          <p:cNvCxnSpPr/>
          <p:nvPr/>
        </p:nvCxnSpPr>
        <p:spPr>
          <a:xfrm flipH="1" flipV="1">
            <a:off x="718802" y="481739"/>
            <a:ext cx="8395625" cy="8414"/>
          </a:xfrm>
          <a:prstGeom prst="line">
            <a:avLst/>
          </a:prstGeom>
          <a:ln/>
        </p:spPr>
        <p:style>
          <a:lnRef idx="2">
            <a:schemeClr val="accent1"/>
          </a:lnRef>
          <a:fillRef idx="0">
            <a:schemeClr val="accent1"/>
          </a:fillRef>
          <a:effectRef idx="1">
            <a:schemeClr val="accent1"/>
          </a:effectRef>
          <a:fontRef idx="minor">
            <a:schemeClr val="tx1"/>
          </a:fontRef>
        </p:style>
      </p:cxnSp>
      <p:sp>
        <p:nvSpPr>
          <p:cNvPr id="6" name="5 CuadroTexto"/>
          <p:cNvSpPr txBox="1"/>
          <p:nvPr/>
        </p:nvSpPr>
        <p:spPr>
          <a:xfrm>
            <a:off x="-1179323" y="-19563"/>
            <a:ext cx="6095937" cy="523220"/>
          </a:xfrm>
          <a:prstGeom prst="rect">
            <a:avLst/>
          </a:prstGeom>
          <a:noFill/>
        </p:spPr>
        <p:txBody>
          <a:bodyPr wrap="square" rtlCol="0">
            <a:spAutoFit/>
          </a:bodyPr>
          <a:lstStyle/>
          <a:p>
            <a:pPr algn="ctr"/>
            <a:r>
              <a:rPr lang="es-VE" sz="2800" b="1" dirty="0" smtClean="0">
                <a:solidFill>
                  <a:srgbClr val="ACCBF9">
                    <a:lumMod val="50000"/>
                  </a:srgbClr>
                </a:solidFill>
                <a:latin typeface="Franklin Gothic Medium" panose="020B0603020102020204"/>
              </a:rPr>
              <a:t>RESULTADOS:</a:t>
            </a:r>
            <a:endParaRPr lang="es-VE" sz="2800" b="1" dirty="0">
              <a:solidFill>
                <a:srgbClr val="ACCBF9">
                  <a:lumMod val="50000"/>
                </a:srgbClr>
              </a:solidFill>
              <a:latin typeface="Franklin Gothic Medium" panose="020B0603020102020204"/>
            </a:endParaRPr>
          </a:p>
        </p:txBody>
      </p:sp>
      <p:pic>
        <p:nvPicPr>
          <p:cNvPr id="17" name="Picture 10" descr="Resultado de imagen para ascardio"/>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149843" y="118753"/>
            <a:ext cx="371546" cy="411798"/>
          </a:xfrm>
          <a:prstGeom prst="rect">
            <a:avLst/>
          </a:prstGeom>
          <a:noFill/>
          <a:extLst>
            <a:ext uri="{909E8E84-426E-40DD-AFC4-6F175D3DCCD1}">
              <a14:hiddenFill xmlns:a14="http://schemas.microsoft.com/office/drawing/2010/main">
                <a:solidFill>
                  <a:srgbClr val="FFFFFF"/>
                </a:solidFill>
              </a14:hiddenFill>
            </a:ext>
          </a:extLst>
        </p:spPr>
      </p:pic>
      <p:sp>
        <p:nvSpPr>
          <p:cNvPr id="29" name="Marcador de número de diapositiva 2"/>
          <p:cNvSpPr>
            <a:spLocks noGrp="1"/>
          </p:cNvSpPr>
          <p:nvPr>
            <p:ph type="sldNum" idx="12"/>
          </p:nvPr>
        </p:nvSpPr>
        <p:spPr>
          <a:xfrm>
            <a:off x="9865630" y="4828695"/>
            <a:ext cx="526440" cy="314805"/>
          </a:xfrm>
        </p:spPr>
        <p:txBody>
          <a:bodyPr/>
          <a:lstStyle/>
          <a:p>
            <a:fld id="{00000000-1234-1234-1234-123412341234}" type="slidenum">
              <a:rPr lang="en-US" smtClean="0">
                <a:solidFill>
                  <a:srgbClr val="4A66AC"/>
                </a:solidFill>
              </a:rPr>
              <a:pPr/>
              <a:t>35</a:t>
            </a:fld>
            <a:endParaRPr lang="en-US">
              <a:solidFill>
                <a:srgbClr val="4A66AC"/>
              </a:solidFill>
            </a:endParaRPr>
          </a:p>
        </p:txBody>
      </p:sp>
      <p:sp>
        <p:nvSpPr>
          <p:cNvPr id="27" name="Marcador de texto 1">
            <a:extLst>
              <a:ext uri="{FF2B5EF4-FFF2-40B4-BE49-F238E27FC236}">
                <a16:creationId xmlns="" xmlns:a16="http://schemas.microsoft.com/office/drawing/2014/main" id="{F526F23D-CAE7-4E16-978F-C13F5E52267F}"/>
              </a:ext>
            </a:extLst>
          </p:cNvPr>
          <p:cNvSpPr txBox="1">
            <a:spLocks/>
          </p:cNvSpPr>
          <p:nvPr/>
        </p:nvSpPr>
        <p:spPr>
          <a:xfrm>
            <a:off x="718802" y="566691"/>
            <a:ext cx="7825464" cy="1417100"/>
          </a:xfrm>
          <a:prstGeom prst="rect">
            <a:avLst/>
          </a:prstGeom>
          <a:ln>
            <a:solidFill>
              <a:schemeClr val="tx1"/>
            </a:solidFill>
          </a:ln>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0" algn="just"/>
            <a:r>
              <a:rPr lang="es-VE" sz="2100" dirty="0" smtClean="0">
                <a:solidFill>
                  <a:srgbClr val="C00000"/>
                </a:solidFill>
                <a:latin typeface="Franklin Gothic Medium" panose="020B0603020102020204"/>
              </a:rPr>
              <a:t>• </a:t>
            </a:r>
            <a:r>
              <a:rPr lang="es-VE" sz="2100" b="1" dirty="0" smtClean="0">
                <a:solidFill>
                  <a:srgbClr val="C00000"/>
                </a:solidFill>
                <a:latin typeface="Franklin Gothic Medium" panose="020B0603020102020204"/>
              </a:rPr>
              <a:t>10 complicaciones </a:t>
            </a:r>
            <a:r>
              <a:rPr lang="es-VE" sz="2100" dirty="0" smtClean="0">
                <a:solidFill>
                  <a:prstClr val="black"/>
                </a:solidFill>
                <a:latin typeface="Franklin Gothic Medium" panose="020B0603020102020204"/>
              </a:rPr>
              <a:t>durante el seguimiento (4,4%):</a:t>
            </a:r>
          </a:p>
          <a:p>
            <a:pPr marL="127000" algn="just"/>
            <a:r>
              <a:rPr lang="es-VE" sz="2100" dirty="0">
                <a:solidFill>
                  <a:prstClr val="black"/>
                </a:solidFill>
                <a:latin typeface="Franklin Gothic Medium" panose="020B0603020102020204"/>
              </a:rPr>
              <a:t>	</a:t>
            </a:r>
            <a:r>
              <a:rPr lang="es-VE" sz="2100" dirty="0" smtClean="0">
                <a:solidFill>
                  <a:prstClr val="black"/>
                </a:solidFill>
                <a:latin typeface="Franklin Gothic Medium" panose="020B0603020102020204"/>
              </a:rPr>
              <a:t>• 6 desplazamientos o fracturas de electrodo. </a:t>
            </a:r>
            <a:endParaRPr lang="es-VE" sz="2100" dirty="0">
              <a:solidFill>
                <a:prstClr val="black"/>
              </a:solidFill>
              <a:latin typeface="Franklin Gothic Medium" panose="020B0603020102020204"/>
            </a:endParaRPr>
          </a:p>
          <a:p>
            <a:pPr marL="127000" algn="just"/>
            <a:r>
              <a:rPr lang="es-VE" sz="2100" dirty="0" smtClean="0">
                <a:solidFill>
                  <a:prstClr val="black"/>
                </a:solidFill>
                <a:latin typeface="Franklin Gothic Medium" panose="020B0603020102020204"/>
              </a:rPr>
              <a:t>	• 3 casos de trombosis venosa. </a:t>
            </a:r>
          </a:p>
          <a:p>
            <a:pPr marL="127000" algn="just"/>
            <a:r>
              <a:rPr lang="es-VE" sz="2100" dirty="0">
                <a:solidFill>
                  <a:prstClr val="black"/>
                </a:solidFill>
                <a:latin typeface="Franklin Gothic Medium" panose="020B0603020102020204"/>
              </a:rPr>
              <a:t>	</a:t>
            </a:r>
            <a:r>
              <a:rPr lang="es-VE" sz="2100" dirty="0" smtClean="0">
                <a:solidFill>
                  <a:prstClr val="black"/>
                </a:solidFill>
                <a:latin typeface="Franklin Gothic Medium" panose="020B0603020102020204"/>
              </a:rPr>
              <a:t>• 1 infección. </a:t>
            </a:r>
          </a:p>
          <a:p>
            <a:pPr marL="127000" algn="just"/>
            <a:endParaRPr lang="es-VE" sz="2200" dirty="0" smtClean="0">
              <a:solidFill>
                <a:prstClr val="black"/>
              </a:solidFill>
              <a:latin typeface="Franklin Gothic Medium" panose="020B0603020102020204"/>
            </a:endParaRPr>
          </a:p>
        </p:txBody>
      </p:sp>
      <p:sp>
        <p:nvSpPr>
          <p:cNvPr id="37" name="Marcador de texto 1">
            <a:extLst>
              <a:ext uri="{FF2B5EF4-FFF2-40B4-BE49-F238E27FC236}">
                <a16:creationId xmlns="" xmlns:a16="http://schemas.microsoft.com/office/drawing/2014/main" id="{F526F23D-CAE7-4E16-978F-C13F5E52267F}"/>
              </a:ext>
            </a:extLst>
          </p:cNvPr>
          <p:cNvSpPr txBox="1">
            <a:spLocks/>
          </p:cNvSpPr>
          <p:nvPr/>
        </p:nvSpPr>
        <p:spPr>
          <a:xfrm>
            <a:off x="718802" y="2089494"/>
            <a:ext cx="7825464" cy="441862"/>
          </a:xfrm>
          <a:prstGeom prst="rect">
            <a:avLst/>
          </a:prstGeom>
          <a:ln>
            <a:solidFill>
              <a:schemeClr val="tx1"/>
            </a:solidFill>
          </a:ln>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0" algn="just"/>
            <a:r>
              <a:rPr lang="es-VE" sz="2100" dirty="0" smtClean="0">
                <a:solidFill>
                  <a:prstClr val="black"/>
                </a:solidFill>
                <a:latin typeface="Franklin Gothic Medium" panose="020B0603020102020204"/>
              </a:rPr>
              <a:t>• </a:t>
            </a:r>
            <a:r>
              <a:rPr lang="es-VE" sz="2100" dirty="0">
                <a:solidFill>
                  <a:prstClr val="black"/>
                </a:solidFill>
                <a:latin typeface="Franklin Gothic Medium" panose="020B0603020102020204"/>
              </a:rPr>
              <a:t>Hubo </a:t>
            </a:r>
            <a:r>
              <a:rPr lang="es-VE" sz="2100" b="1" dirty="0">
                <a:solidFill>
                  <a:srgbClr val="C00000"/>
                </a:solidFill>
                <a:latin typeface="Franklin Gothic Medium" panose="020B0603020102020204"/>
              </a:rPr>
              <a:t>3 complicaciones </a:t>
            </a:r>
            <a:r>
              <a:rPr lang="es-VE" sz="2100" dirty="0">
                <a:solidFill>
                  <a:prstClr val="black"/>
                </a:solidFill>
                <a:latin typeface="Franklin Gothic Medium" panose="020B0603020102020204"/>
              </a:rPr>
              <a:t>(1,3%) durante el implante del DAI: </a:t>
            </a:r>
          </a:p>
          <a:p>
            <a:pPr marL="127000" algn="just"/>
            <a:endParaRPr lang="es-VE" sz="2200" dirty="0" smtClean="0">
              <a:solidFill>
                <a:prstClr val="black"/>
              </a:solidFill>
              <a:latin typeface="Franklin Gothic Medium" panose="020B0603020102020204"/>
            </a:endParaRPr>
          </a:p>
        </p:txBody>
      </p:sp>
      <p:sp>
        <p:nvSpPr>
          <p:cNvPr id="38" name="Rectángulo 37"/>
          <p:cNvSpPr/>
          <p:nvPr/>
        </p:nvSpPr>
        <p:spPr>
          <a:xfrm>
            <a:off x="332739" y="4897279"/>
            <a:ext cx="8621256" cy="246221"/>
          </a:xfrm>
          <a:prstGeom prst="rect">
            <a:avLst/>
          </a:prstGeom>
        </p:spPr>
        <p:txBody>
          <a:bodyPr wrap="square">
            <a:spAutoFit/>
          </a:bodyPr>
          <a:lstStyle/>
          <a:p>
            <a:r>
              <a:rPr lang="es-VE" sz="1000" dirty="0" err="1"/>
              <a:t>Kadish</a:t>
            </a:r>
            <a:r>
              <a:rPr lang="es-VE" sz="1000" dirty="0"/>
              <a:t> A, et al. </a:t>
            </a:r>
            <a:r>
              <a:rPr lang="es-VE" sz="1000" dirty="0" err="1"/>
              <a:t>Prophylactic</a:t>
            </a:r>
            <a:r>
              <a:rPr lang="es-VE" sz="1000" dirty="0"/>
              <a:t> </a:t>
            </a:r>
            <a:r>
              <a:rPr lang="es-VE" sz="1000" dirty="0" err="1"/>
              <a:t>Defibrillator</a:t>
            </a:r>
            <a:r>
              <a:rPr lang="es-VE" sz="1000" dirty="0"/>
              <a:t> </a:t>
            </a:r>
            <a:r>
              <a:rPr lang="es-VE" sz="1000" dirty="0" err="1"/>
              <a:t>Implantation</a:t>
            </a:r>
            <a:r>
              <a:rPr lang="es-VE" sz="1000" dirty="0"/>
              <a:t> in </a:t>
            </a:r>
            <a:r>
              <a:rPr lang="es-VE" sz="1000" dirty="0" err="1"/>
              <a:t>Patients</a:t>
            </a:r>
            <a:r>
              <a:rPr lang="es-VE" sz="1000" dirty="0"/>
              <a:t> </a:t>
            </a:r>
            <a:r>
              <a:rPr lang="es-VE" sz="1000" dirty="0" err="1"/>
              <a:t>with</a:t>
            </a:r>
            <a:r>
              <a:rPr lang="es-VE" sz="1000" dirty="0"/>
              <a:t> </a:t>
            </a:r>
            <a:r>
              <a:rPr lang="es-VE" sz="1000" dirty="0" err="1"/>
              <a:t>Nonischemic</a:t>
            </a:r>
            <a:r>
              <a:rPr lang="es-VE" sz="1000" dirty="0"/>
              <a:t> </a:t>
            </a:r>
            <a:r>
              <a:rPr lang="es-VE" sz="1000" dirty="0" err="1"/>
              <a:t>Dilated</a:t>
            </a:r>
            <a:r>
              <a:rPr lang="es-VE" sz="1000" dirty="0"/>
              <a:t> </a:t>
            </a:r>
            <a:r>
              <a:rPr lang="es-VE" sz="1000" dirty="0" err="1"/>
              <a:t>Cardiomyopathy</a:t>
            </a:r>
            <a:r>
              <a:rPr lang="es-VE" sz="1000" dirty="0"/>
              <a:t>. N </a:t>
            </a:r>
            <a:r>
              <a:rPr lang="es-VE" sz="1000" dirty="0" err="1"/>
              <a:t>Engl</a:t>
            </a:r>
            <a:r>
              <a:rPr lang="es-VE" sz="1000" dirty="0"/>
              <a:t> J </a:t>
            </a:r>
            <a:r>
              <a:rPr lang="es-VE" sz="1000" dirty="0" err="1"/>
              <a:t>Med</a:t>
            </a:r>
            <a:r>
              <a:rPr lang="es-VE" sz="1000" dirty="0"/>
              <a:t> 2004; 350:2151-2158.</a:t>
            </a:r>
          </a:p>
        </p:txBody>
      </p:sp>
      <p:pic>
        <p:nvPicPr>
          <p:cNvPr id="8196" name="Picture 4" descr="Inserción de una sonda torácica - Serie—Indicaciones: MedlinePlus  enciclopedia médica"/>
          <p:cNvPicPr>
            <a:picLocks noChangeAspect="1" noChangeArrowheads="1"/>
          </p:cNvPicPr>
          <p:nvPr/>
        </p:nvPicPr>
        <p:blipFill rotWithShape="1">
          <a:blip r:embed="rId5">
            <a:extLst>
              <a:ext uri="{28A0092B-C50C-407E-A947-70E740481C1C}">
                <a14:useLocalDpi xmlns:a14="http://schemas.microsoft.com/office/drawing/2010/main" val="0"/>
              </a:ext>
            </a:extLst>
          </a:blip>
          <a:srcRect l="4499" t="8263" r="32084" b="14090"/>
          <a:stretch/>
        </p:blipFill>
        <p:spPr bwMode="auto">
          <a:xfrm>
            <a:off x="1102657" y="2582346"/>
            <a:ext cx="1938531" cy="1898784"/>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Neumotóra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73224" y="2698021"/>
            <a:ext cx="2316998" cy="1667435"/>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Taponamiento Cardiaco - Western New York Urology Associates, LL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76755" y="2582346"/>
            <a:ext cx="1446013" cy="19474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 name="Rectángulo 6"/>
          <p:cNvSpPr/>
          <p:nvPr/>
        </p:nvSpPr>
        <p:spPr>
          <a:xfrm>
            <a:off x="1813107" y="4543094"/>
            <a:ext cx="6037230" cy="400110"/>
          </a:xfrm>
          <a:prstGeom prst="rect">
            <a:avLst/>
          </a:prstGeom>
          <a:noFill/>
        </p:spPr>
        <p:txBody>
          <a:bodyPr wrap="none" lIns="91440" tIns="45720" rIns="91440" bIns="45720">
            <a:spAutoFit/>
          </a:bodyPr>
          <a:lstStyle/>
          <a:p>
            <a:pPr algn="ctr"/>
            <a:r>
              <a:rPr lang="es-ES" sz="2000" b="1" dirty="0" smtClean="0">
                <a:ln w="0"/>
                <a:solidFill>
                  <a:srgbClr val="C00000"/>
                </a:solidFill>
                <a:effectLst>
                  <a:outerShdw blurRad="38100" dist="19050" dir="2700000" algn="tl" rotWithShape="0">
                    <a:prstClr val="black">
                      <a:alpha val="40000"/>
                    </a:prstClr>
                  </a:outerShdw>
                </a:effectLst>
              </a:rPr>
              <a:t>No hubo muertes asociadas al implante del DAI.</a:t>
            </a:r>
            <a:endParaRPr lang="es-ES" sz="2000" b="1" dirty="0">
              <a:ln w="0"/>
              <a:solidFill>
                <a:srgbClr val="C00000"/>
              </a:solidFill>
              <a:effectLst>
                <a:outerShdw blurRad="38100" dist="19050" dir="2700000" algn="tl" rotWithShape="0">
                  <a:prstClr val="black">
                    <a:alpha val="40000"/>
                  </a:prstClr>
                </a:outerShdw>
              </a:effectLst>
            </a:endParaRPr>
          </a:p>
        </p:txBody>
      </p:sp>
    </p:spTree>
    <p:extLst>
      <p:ext uri="{BB962C8B-B14F-4D97-AF65-F5344CB8AC3E}">
        <p14:creationId xmlns:p14="http://schemas.microsoft.com/office/powerpoint/2010/main" val="602214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par>
                                <p:cTn id="13" presetID="10" presetClass="entr" presetSubtype="0" fill="hold" nodeType="withEffect">
                                  <p:stCondLst>
                                    <p:cond delay="0"/>
                                  </p:stCondLst>
                                  <p:childTnLst>
                                    <p:set>
                                      <p:cBhvr>
                                        <p:cTn id="14" dur="1" fill="hold">
                                          <p:stCondLst>
                                            <p:cond delay="0"/>
                                          </p:stCondLst>
                                        </p:cTn>
                                        <p:tgtEl>
                                          <p:spTgt spid="8196"/>
                                        </p:tgtEl>
                                        <p:attrNameLst>
                                          <p:attrName>style.visibility</p:attrName>
                                        </p:attrNameLst>
                                      </p:cBhvr>
                                      <p:to>
                                        <p:strVal val="visible"/>
                                      </p:to>
                                    </p:set>
                                    <p:animEffect transition="in" filter="fade">
                                      <p:cBhvr>
                                        <p:cTn id="15" dur="500"/>
                                        <p:tgtEl>
                                          <p:spTgt spid="8196"/>
                                        </p:tgtEl>
                                      </p:cBhvr>
                                    </p:animEffect>
                                  </p:childTnLst>
                                </p:cTn>
                              </p:par>
                              <p:par>
                                <p:cTn id="16" presetID="10" presetClass="entr" presetSubtype="0" fill="hold" nodeType="withEffect">
                                  <p:stCondLst>
                                    <p:cond delay="0"/>
                                  </p:stCondLst>
                                  <p:childTnLst>
                                    <p:set>
                                      <p:cBhvr>
                                        <p:cTn id="17" dur="1" fill="hold">
                                          <p:stCondLst>
                                            <p:cond delay="0"/>
                                          </p:stCondLst>
                                        </p:cTn>
                                        <p:tgtEl>
                                          <p:spTgt spid="8198"/>
                                        </p:tgtEl>
                                        <p:attrNameLst>
                                          <p:attrName>style.visibility</p:attrName>
                                        </p:attrNameLst>
                                      </p:cBhvr>
                                      <p:to>
                                        <p:strVal val="visible"/>
                                      </p:to>
                                    </p:set>
                                    <p:animEffect transition="in" filter="fade">
                                      <p:cBhvr>
                                        <p:cTn id="18" dur="500"/>
                                        <p:tgtEl>
                                          <p:spTgt spid="8198"/>
                                        </p:tgtEl>
                                      </p:cBhvr>
                                    </p:animEffect>
                                  </p:childTnLst>
                                </p:cTn>
                              </p:par>
                              <p:par>
                                <p:cTn id="19" presetID="10" presetClass="entr" presetSubtype="0" fill="hold" nodeType="withEffect">
                                  <p:stCondLst>
                                    <p:cond delay="0"/>
                                  </p:stCondLst>
                                  <p:childTnLst>
                                    <p:set>
                                      <p:cBhvr>
                                        <p:cTn id="20" dur="1" fill="hold">
                                          <p:stCondLst>
                                            <p:cond delay="0"/>
                                          </p:stCondLst>
                                        </p:cTn>
                                        <p:tgtEl>
                                          <p:spTgt spid="8200"/>
                                        </p:tgtEl>
                                        <p:attrNameLst>
                                          <p:attrName>style.visibility</p:attrName>
                                        </p:attrNameLst>
                                      </p:cBhvr>
                                      <p:to>
                                        <p:strVal val="visible"/>
                                      </p:to>
                                    </p:set>
                                    <p:animEffect transition="in" filter="fade">
                                      <p:cBhvr>
                                        <p:cTn id="21" dur="500"/>
                                        <p:tgtEl>
                                          <p:spTgt spid="820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7" grpId="0" animBg="1"/>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878" y="-144021"/>
            <a:ext cx="7406640" cy="562727"/>
          </a:xfrm>
        </p:spPr>
        <p:txBody>
          <a:bodyPr>
            <a:normAutofit/>
          </a:bodyPr>
          <a:lstStyle/>
          <a:p>
            <a:pPr algn="r"/>
            <a:r>
              <a:rPr lang="es-VE" sz="1200" b="0" i="1" dirty="0" smtClean="0">
                <a:ln w="1905"/>
                <a:solidFill>
                  <a:schemeClr val="tx2">
                    <a:lumMod val="50000"/>
                  </a:schemeClr>
                </a:solidFill>
                <a:effectLst>
                  <a:innerShdw blurRad="69850" dist="43180" dir="5400000">
                    <a:srgbClr val="000000">
                      <a:alpha val="65000"/>
                    </a:srgbClr>
                  </a:innerShdw>
                </a:effectLst>
                <a:latin typeface="+mj-lt"/>
              </a:rPr>
              <a:t>DEFINITE TRIAL.</a:t>
            </a:r>
            <a:endParaRPr lang="es-VE" sz="1200" b="0" i="1" dirty="0">
              <a:ln w="1905"/>
              <a:solidFill>
                <a:schemeClr val="tx2">
                  <a:lumMod val="50000"/>
                </a:schemeClr>
              </a:solidFill>
              <a:effectLst>
                <a:innerShdw blurRad="69850" dist="43180" dir="5400000">
                  <a:srgbClr val="000000">
                    <a:alpha val="65000"/>
                  </a:srgbClr>
                </a:innerShdw>
              </a:effectLst>
              <a:latin typeface="+mj-lt"/>
            </a:endParaRPr>
          </a:p>
        </p:txBody>
      </p:sp>
      <p:cxnSp>
        <p:nvCxnSpPr>
          <p:cNvPr id="3" name="2 Conector recto"/>
          <p:cNvCxnSpPr/>
          <p:nvPr/>
        </p:nvCxnSpPr>
        <p:spPr>
          <a:xfrm flipH="1" flipV="1">
            <a:off x="718802" y="481739"/>
            <a:ext cx="8395625" cy="8414"/>
          </a:xfrm>
          <a:prstGeom prst="line">
            <a:avLst/>
          </a:prstGeom>
          <a:ln/>
        </p:spPr>
        <p:style>
          <a:lnRef idx="2">
            <a:schemeClr val="accent1"/>
          </a:lnRef>
          <a:fillRef idx="0">
            <a:schemeClr val="accent1"/>
          </a:fillRef>
          <a:effectRef idx="1">
            <a:schemeClr val="accent1"/>
          </a:effectRef>
          <a:fontRef idx="minor">
            <a:schemeClr val="tx1"/>
          </a:fontRef>
        </p:style>
      </p:cxnSp>
      <p:sp>
        <p:nvSpPr>
          <p:cNvPr id="6" name="5 CuadroTexto"/>
          <p:cNvSpPr txBox="1"/>
          <p:nvPr/>
        </p:nvSpPr>
        <p:spPr>
          <a:xfrm>
            <a:off x="-1179323" y="-19563"/>
            <a:ext cx="6095937" cy="523220"/>
          </a:xfrm>
          <a:prstGeom prst="rect">
            <a:avLst/>
          </a:prstGeom>
          <a:noFill/>
        </p:spPr>
        <p:txBody>
          <a:bodyPr wrap="square" rtlCol="0">
            <a:spAutoFit/>
          </a:bodyPr>
          <a:lstStyle/>
          <a:p>
            <a:pPr algn="ctr"/>
            <a:r>
              <a:rPr lang="es-VE" sz="2800" b="1" dirty="0" smtClean="0">
                <a:solidFill>
                  <a:srgbClr val="ACCBF9">
                    <a:lumMod val="50000"/>
                  </a:srgbClr>
                </a:solidFill>
                <a:latin typeface="Franklin Gothic Medium" panose="020B0603020102020204"/>
              </a:rPr>
              <a:t>RESULTADOS:</a:t>
            </a:r>
            <a:endParaRPr lang="es-VE" sz="2800" b="1" dirty="0">
              <a:solidFill>
                <a:srgbClr val="ACCBF9">
                  <a:lumMod val="50000"/>
                </a:srgbClr>
              </a:solidFill>
              <a:latin typeface="Franklin Gothic Medium" panose="020B0603020102020204"/>
            </a:endParaRPr>
          </a:p>
        </p:txBody>
      </p:sp>
      <p:pic>
        <p:nvPicPr>
          <p:cNvPr id="17" name="Picture 10" descr="Resultado de imagen para ascardio"/>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149843" y="118753"/>
            <a:ext cx="371546" cy="411798"/>
          </a:xfrm>
          <a:prstGeom prst="rect">
            <a:avLst/>
          </a:prstGeom>
          <a:noFill/>
          <a:extLst>
            <a:ext uri="{909E8E84-426E-40DD-AFC4-6F175D3DCCD1}">
              <a14:hiddenFill xmlns:a14="http://schemas.microsoft.com/office/drawing/2010/main">
                <a:solidFill>
                  <a:srgbClr val="FFFFFF"/>
                </a:solidFill>
              </a14:hiddenFill>
            </a:ext>
          </a:extLst>
        </p:spPr>
      </p:pic>
      <p:sp>
        <p:nvSpPr>
          <p:cNvPr id="29" name="Marcador de número de diapositiva 2"/>
          <p:cNvSpPr>
            <a:spLocks noGrp="1"/>
          </p:cNvSpPr>
          <p:nvPr>
            <p:ph type="sldNum" idx="12"/>
          </p:nvPr>
        </p:nvSpPr>
        <p:spPr>
          <a:xfrm>
            <a:off x="9865630" y="4828695"/>
            <a:ext cx="526440" cy="314805"/>
          </a:xfrm>
        </p:spPr>
        <p:txBody>
          <a:bodyPr/>
          <a:lstStyle/>
          <a:p>
            <a:fld id="{00000000-1234-1234-1234-123412341234}" type="slidenum">
              <a:rPr lang="en-US" smtClean="0">
                <a:solidFill>
                  <a:srgbClr val="4A66AC"/>
                </a:solidFill>
              </a:rPr>
              <a:pPr/>
              <a:t>36</a:t>
            </a:fld>
            <a:endParaRPr lang="en-US">
              <a:solidFill>
                <a:srgbClr val="4A66AC"/>
              </a:solidFill>
            </a:endParaRPr>
          </a:p>
        </p:txBody>
      </p:sp>
      <p:sp>
        <p:nvSpPr>
          <p:cNvPr id="38" name="Rectángulo 37"/>
          <p:cNvSpPr/>
          <p:nvPr/>
        </p:nvSpPr>
        <p:spPr>
          <a:xfrm>
            <a:off x="332739" y="4897279"/>
            <a:ext cx="8621256" cy="246221"/>
          </a:xfrm>
          <a:prstGeom prst="rect">
            <a:avLst/>
          </a:prstGeom>
        </p:spPr>
        <p:txBody>
          <a:bodyPr wrap="square">
            <a:spAutoFit/>
          </a:bodyPr>
          <a:lstStyle/>
          <a:p>
            <a:r>
              <a:rPr lang="es-VE" sz="1000" dirty="0" err="1"/>
              <a:t>Kadish</a:t>
            </a:r>
            <a:r>
              <a:rPr lang="es-VE" sz="1000" dirty="0"/>
              <a:t> A, et al. </a:t>
            </a:r>
            <a:r>
              <a:rPr lang="es-VE" sz="1000" dirty="0" err="1"/>
              <a:t>Prophylactic</a:t>
            </a:r>
            <a:r>
              <a:rPr lang="es-VE" sz="1000" dirty="0"/>
              <a:t> </a:t>
            </a:r>
            <a:r>
              <a:rPr lang="es-VE" sz="1000" dirty="0" err="1"/>
              <a:t>Defibrillator</a:t>
            </a:r>
            <a:r>
              <a:rPr lang="es-VE" sz="1000" dirty="0"/>
              <a:t> </a:t>
            </a:r>
            <a:r>
              <a:rPr lang="es-VE" sz="1000" dirty="0" err="1"/>
              <a:t>Implantation</a:t>
            </a:r>
            <a:r>
              <a:rPr lang="es-VE" sz="1000" dirty="0"/>
              <a:t> in </a:t>
            </a:r>
            <a:r>
              <a:rPr lang="es-VE" sz="1000" dirty="0" err="1"/>
              <a:t>Patients</a:t>
            </a:r>
            <a:r>
              <a:rPr lang="es-VE" sz="1000" dirty="0"/>
              <a:t> </a:t>
            </a:r>
            <a:r>
              <a:rPr lang="es-VE" sz="1000" dirty="0" err="1"/>
              <a:t>with</a:t>
            </a:r>
            <a:r>
              <a:rPr lang="es-VE" sz="1000" dirty="0"/>
              <a:t> </a:t>
            </a:r>
            <a:r>
              <a:rPr lang="es-VE" sz="1000" dirty="0" err="1"/>
              <a:t>Nonischemic</a:t>
            </a:r>
            <a:r>
              <a:rPr lang="es-VE" sz="1000" dirty="0"/>
              <a:t> </a:t>
            </a:r>
            <a:r>
              <a:rPr lang="es-VE" sz="1000" dirty="0" err="1"/>
              <a:t>Dilated</a:t>
            </a:r>
            <a:r>
              <a:rPr lang="es-VE" sz="1000" dirty="0"/>
              <a:t> </a:t>
            </a:r>
            <a:r>
              <a:rPr lang="es-VE" sz="1000" dirty="0" err="1"/>
              <a:t>Cardiomyopathy</a:t>
            </a:r>
            <a:r>
              <a:rPr lang="es-VE" sz="1000" dirty="0"/>
              <a:t>. N </a:t>
            </a:r>
            <a:r>
              <a:rPr lang="es-VE" sz="1000" dirty="0" err="1"/>
              <a:t>Engl</a:t>
            </a:r>
            <a:r>
              <a:rPr lang="es-VE" sz="1000" dirty="0"/>
              <a:t> J </a:t>
            </a:r>
            <a:r>
              <a:rPr lang="es-VE" sz="1000" dirty="0" err="1"/>
              <a:t>Med</a:t>
            </a:r>
            <a:r>
              <a:rPr lang="es-VE" sz="1000" dirty="0"/>
              <a:t> 2004; 350:2151-2158.</a:t>
            </a:r>
          </a:p>
        </p:txBody>
      </p:sp>
      <p:pic>
        <p:nvPicPr>
          <p:cNvPr id="11266" name="Picture 2" descr="▷ DAI: desfibrilador automático implantable - Cirugía Cardiovascular  Sevilla - Dr. Gómez Vid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739" y="728549"/>
            <a:ext cx="4237384" cy="40837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4" name="Rectángulo 13"/>
          <p:cNvSpPr/>
          <p:nvPr/>
        </p:nvSpPr>
        <p:spPr>
          <a:xfrm>
            <a:off x="4643367" y="940000"/>
            <a:ext cx="4365623" cy="1938992"/>
          </a:xfrm>
          <a:prstGeom prst="rect">
            <a:avLst/>
          </a:prstGeom>
          <a:noFill/>
        </p:spPr>
        <p:txBody>
          <a:bodyPr wrap="square" lIns="91440" tIns="45720" rIns="91440" bIns="45720">
            <a:spAutoFit/>
          </a:bodyPr>
          <a:lstStyle/>
          <a:p>
            <a:pPr algn="just"/>
            <a:r>
              <a:rPr lang="es-ES" sz="2000" dirty="0" smtClean="0">
                <a:ln w="0"/>
                <a:solidFill>
                  <a:prstClr val="black"/>
                </a:solidFill>
                <a:effectLst>
                  <a:outerShdw blurRad="38100" dist="19050" dir="2700000" algn="tl" rotWithShape="0">
                    <a:prstClr val="black">
                      <a:alpha val="40000"/>
                    </a:prstClr>
                  </a:outerShdw>
                </a:effectLst>
              </a:rPr>
              <a:t>• </a:t>
            </a:r>
            <a:r>
              <a:rPr lang="es-ES" sz="2000" dirty="0" smtClean="0">
                <a:ln w="0"/>
                <a:solidFill>
                  <a:srgbClr val="C00000"/>
                </a:solidFill>
                <a:effectLst>
                  <a:outerShdw blurRad="38100" dist="19050" dir="2700000" algn="tl" rotWithShape="0">
                    <a:prstClr val="black">
                      <a:alpha val="40000"/>
                    </a:prstClr>
                  </a:outerShdw>
                </a:effectLst>
              </a:rPr>
              <a:t>41 pacientes recibieron 91 choques de DAI apropiados.</a:t>
            </a:r>
          </a:p>
          <a:p>
            <a:pPr algn="just"/>
            <a:r>
              <a:rPr lang="es-ES" sz="2000" dirty="0" smtClean="0">
                <a:ln w="0"/>
                <a:solidFill>
                  <a:prstClr val="black"/>
                </a:solidFill>
                <a:effectLst>
                  <a:outerShdw blurRad="38100" dist="19050" dir="2700000" algn="tl" rotWithShape="0">
                    <a:prstClr val="black">
                      <a:alpha val="40000"/>
                    </a:prstClr>
                  </a:outerShdw>
                </a:effectLst>
              </a:rPr>
              <a:t>• 49 pacientes recibieron choques inapropiados:</a:t>
            </a:r>
          </a:p>
          <a:p>
            <a:pPr algn="just"/>
            <a:r>
              <a:rPr lang="es-ES" sz="2000" dirty="0">
                <a:ln w="0"/>
                <a:solidFill>
                  <a:prstClr val="black"/>
                </a:solidFill>
                <a:effectLst>
                  <a:outerShdw blurRad="38100" dist="19050" dir="2700000" algn="tl" rotWithShape="0">
                    <a:prstClr val="black">
                      <a:alpha val="40000"/>
                    </a:prstClr>
                  </a:outerShdw>
                </a:effectLst>
              </a:rPr>
              <a:t>	</a:t>
            </a:r>
            <a:r>
              <a:rPr lang="es-ES" sz="2000" dirty="0" smtClean="0">
                <a:ln w="0"/>
                <a:solidFill>
                  <a:prstClr val="black"/>
                </a:solidFill>
                <a:effectLst>
                  <a:outerShdw blurRad="38100" dist="19050" dir="2700000" algn="tl" rotWithShape="0">
                    <a:prstClr val="black">
                      <a:alpha val="40000"/>
                    </a:prstClr>
                  </a:outerShdw>
                </a:effectLst>
              </a:rPr>
              <a:t>• FA. </a:t>
            </a:r>
          </a:p>
          <a:p>
            <a:pPr algn="just"/>
            <a:r>
              <a:rPr lang="es-ES" sz="2000" dirty="0">
                <a:ln w="0"/>
                <a:solidFill>
                  <a:prstClr val="black"/>
                </a:solidFill>
                <a:effectLst>
                  <a:outerShdw blurRad="38100" dist="19050" dir="2700000" algn="tl" rotWithShape="0">
                    <a:prstClr val="black">
                      <a:alpha val="40000"/>
                    </a:prstClr>
                  </a:outerShdw>
                </a:effectLst>
              </a:rPr>
              <a:t>	</a:t>
            </a:r>
            <a:r>
              <a:rPr lang="es-ES" sz="2000" dirty="0" smtClean="0">
                <a:ln w="0"/>
                <a:solidFill>
                  <a:prstClr val="black"/>
                </a:solidFill>
                <a:effectLst>
                  <a:outerShdw blurRad="38100" dist="19050" dir="2700000" algn="tl" rotWithShape="0">
                    <a:prstClr val="black">
                      <a:alpha val="40000"/>
                    </a:prstClr>
                  </a:outerShdw>
                </a:effectLst>
              </a:rPr>
              <a:t>• Taquicardia </a:t>
            </a:r>
            <a:r>
              <a:rPr lang="es-ES" sz="2000" dirty="0" err="1" smtClean="0">
                <a:ln w="0"/>
                <a:solidFill>
                  <a:prstClr val="black"/>
                </a:solidFill>
                <a:effectLst>
                  <a:outerShdw blurRad="38100" dist="19050" dir="2700000" algn="tl" rotWithShape="0">
                    <a:prstClr val="black">
                      <a:alpha val="40000"/>
                    </a:prstClr>
                  </a:outerShdw>
                </a:effectLst>
              </a:rPr>
              <a:t>sinusal</a:t>
            </a:r>
            <a:r>
              <a:rPr lang="es-ES" sz="2000" dirty="0" smtClean="0">
                <a:ln w="0"/>
                <a:solidFill>
                  <a:prstClr val="black"/>
                </a:solidFill>
                <a:effectLst>
                  <a:outerShdw blurRad="38100" dist="19050" dir="2700000" algn="tl" rotWithShape="0">
                    <a:prstClr val="black">
                      <a:alpha val="40000"/>
                    </a:prstClr>
                  </a:outerShdw>
                </a:effectLst>
              </a:rPr>
              <a:t>.</a:t>
            </a:r>
          </a:p>
        </p:txBody>
      </p:sp>
      <p:pic>
        <p:nvPicPr>
          <p:cNvPr id="11270" name="Picture 6" descr="Tensión (electricidad) - Wikipedia, la enciclopedia lib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37171" y="2963943"/>
            <a:ext cx="1778014" cy="149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133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5"/>
          <p:cNvSpPr txBox="1">
            <a:spLocks noGrp="1"/>
          </p:cNvSpPr>
          <p:nvPr>
            <p:ph type="ctrTitle"/>
          </p:nvPr>
        </p:nvSpPr>
        <p:spPr>
          <a:xfrm>
            <a:off x="2305150" y="2884378"/>
            <a:ext cx="5811000" cy="475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smtClean="0"/>
              <a:t>DISCUSIÓN.</a:t>
            </a:r>
            <a:endParaRPr dirty="0"/>
          </a:p>
        </p:txBody>
      </p:sp>
      <p:sp>
        <p:nvSpPr>
          <p:cNvPr id="227" name="Google Shape;227;p15"/>
          <p:cNvSpPr txBox="1">
            <a:spLocks noGrp="1"/>
          </p:cNvSpPr>
          <p:nvPr>
            <p:ph type="subTitle" idx="1"/>
          </p:nvPr>
        </p:nvSpPr>
        <p:spPr>
          <a:xfrm>
            <a:off x="2305150" y="3385436"/>
            <a:ext cx="5811000" cy="4107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 dirty="0" smtClean="0"/>
              <a:t>DEFINITE trial. </a:t>
            </a:r>
            <a:endParaRPr dirty="0"/>
          </a:p>
        </p:txBody>
      </p:sp>
      <p:sp>
        <p:nvSpPr>
          <p:cNvPr id="228" name="Google Shape;228;p15"/>
          <p:cNvSpPr txBox="1"/>
          <p:nvPr/>
        </p:nvSpPr>
        <p:spPr>
          <a:xfrm>
            <a:off x="77600" y="2201325"/>
            <a:ext cx="2004000" cy="22014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pPr>
            <a:r>
              <a:rPr lang="en" sz="9600" b="1" dirty="0">
                <a:solidFill>
                  <a:schemeClr val="lt1"/>
                </a:solidFill>
                <a:latin typeface="Catamaran"/>
                <a:ea typeface="Catamaran"/>
                <a:cs typeface="Catamaran"/>
                <a:sym typeface="Catamaran"/>
              </a:rPr>
              <a:t>4</a:t>
            </a:r>
            <a:endParaRPr sz="9600" b="1" dirty="0">
              <a:solidFill>
                <a:schemeClr val="lt1"/>
              </a:solidFill>
              <a:latin typeface="Catamaran"/>
              <a:ea typeface="Catamaran"/>
              <a:cs typeface="Catamaran"/>
              <a:sym typeface="Catamaran"/>
            </a:endParaRPr>
          </a:p>
        </p:txBody>
      </p:sp>
    </p:spTree>
    <p:extLst>
      <p:ext uri="{BB962C8B-B14F-4D97-AF65-F5344CB8AC3E}">
        <p14:creationId xmlns:p14="http://schemas.microsoft.com/office/powerpoint/2010/main" val="36980250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878" y="-144021"/>
            <a:ext cx="7406640" cy="562727"/>
          </a:xfrm>
        </p:spPr>
        <p:txBody>
          <a:bodyPr>
            <a:normAutofit/>
          </a:bodyPr>
          <a:lstStyle/>
          <a:p>
            <a:pPr algn="r"/>
            <a:r>
              <a:rPr lang="es-VE" sz="1200" b="0" i="1" dirty="0" smtClean="0">
                <a:ln w="1905"/>
                <a:solidFill>
                  <a:schemeClr val="tx2">
                    <a:lumMod val="50000"/>
                  </a:schemeClr>
                </a:solidFill>
                <a:effectLst>
                  <a:innerShdw blurRad="69850" dist="43180" dir="5400000">
                    <a:srgbClr val="000000">
                      <a:alpha val="65000"/>
                    </a:srgbClr>
                  </a:innerShdw>
                </a:effectLst>
                <a:latin typeface="+mj-lt"/>
              </a:rPr>
              <a:t>DEFINITE TRIAL.</a:t>
            </a:r>
            <a:endParaRPr lang="es-VE" sz="1200" b="0" i="1" dirty="0">
              <a:ln w="1905"/>
              <a:solidFill>
                <a:schemeClr val="tx2">
                  <a:lumMod val="50000"/>
                </a:schemeClr>
              </a:solidFill>
              <a:effectLst>
                <a:innerShdw blurRad="69850" dist="43180" dir="5400000">
                  <a:srgbClr val="000000">
                    <a:alpha val="65000"/>
                  </a:srgbClr>
                </a:innerShdw>
              </a:effectLst>
              <a:latin typeface="+mj-lt"/>
            </a:endParaRPr>
          </a:p>
        </p:txBody>
      </p:sp>
      <p:cxnSp>
        <p:nvCxnSpPr>
          <p:cNvPr id="3" name="2 Conector recto"/>
          <p:cNvCxnSpPr/>
          <p:nvPr/>
        </p:nvCxnSpPr>
        <p:spPr>
          <a:xfrm flipH="1" flipV="1">
            <a:off x="718802" y="481739"/>
            <a:ext cx="8395625" cy="8414"/>
          </a:xfrm>
          <a:prstGeom prst="line">
            <a:avLst/>
          </a:prstGeom>
          <a:ln/>
        </p:spPr>
        <p:style>
          <a:lnRef idx="2">
            <a:schemeClr val="accent1"/>
          </a:lnRef>
          <a:fillRef idx="0">
            <a:schemeClr val="accent1"/>
          </a:fillRef>
          <a:effectRef idx="1">
            <a:schemeClr val="accent1"/>
          </a:effectRef>
          <a:fontRef idx="minor">
            <a:schemeClr val="tx1"/>
          </a:fontRef>
        </p:style>
      </p:cxnSp>
      <p:sp>
        <p:nvSpPr>
          <p:cNvPr id="6" name="5 CuadroTexto"/>
          <p:cNvSpPr txBox="1"/>
          <p:nvPr/>
        </p:nvSpPr>
        <p:spPr>
          <a:xfrm>
            <a:off x="-1452570" y="7331"/>
            <a:ext cx="6095937" cy="523220"/>
          </a:xfrm>
          <a:prstGeom prst="rect">
            <a:avLst/>
          </a:prstGeom>
          <a:noFill/>
        </p:spPr>
        <p:txBody>
          <a:bodyPr wrap="square" rtlCol="0">
            <a:spAutoFit/>
          </a:bodyPr>
          <a:lstStyle/>
          <a:p>
            <a:pPr algn="ctr"/>
            <a:r>
              <a:rPr lang="es-VE" sz="2800" b="1" dirty="0" smtClean="0">
                <a:solidFill>
                  <a:schemeClr val="tx2">
                    <a:lumMod val="50000"/>
                  </a:schemeClr>
                </a:solidFill>
                <a:latin typeface="+mj-lt"/>
              </a:rPr>
              <a:t>DISCUSIÓN</a:t>
            </a:r>
            <a:endParaRPr lang="es-VE" sz="2800" b="1" dirty="0">
              <a:solidFill>
                <a:schemeClr val="tx2">
                  <a:lumMod val="50000"/>
                </a:schemeClr>
              </a:solidFill>
              <a:latin typeface="+mj-lt"/>
            </a:endParaRPr>
          </a:p>
        </p:txBody>
      </p:sp>
      <p:sp>
        <p:nvSpPr>
          <p:cNvPr id="14" name="Rectángulo 13"/>
          <p:cNvSpPr/>
          <p:nvPr/>
        </p:nvSpPr>
        <p:spPr>
          <a:xfrm>
            <a:off x="332739" y="4897279"/>
            <a:ext cx="8621256" cy="246221"/>
          </a:xfrm>
          <a:prstGeom prst="rect">
            <a:avLst/>
          </a:prstGeom>
        </p:spPr>
        <p:txBody>
          <a:bodyPr wrap="square">
            <a:spAutoFit/>
          </a:bodyPr>
          <a:lstStyle/>
          <a:p>
            <a:r>
              <a:rPr lang="es-VE" sz="1000" dirty="0" err="1"/>
              <a:t>Kadish</a:t>
            </a:r>
            <a:r>
              <a:rPr lang="es-VE" sz="1000" dirty="0"/>
              <a:t> A, et al. </a:t>
            </a:r>
            <a:r>
              <a:rPr lang="es-VE" sz="1000" dirty="0" err="1"/>
              <a:t>Prophylactic</a:t>
            </a:r>
            <a:r>
              <a:rPr lang="es-VE" sz="1000" dirty="0"/>
              <a:t> </a:t>
            </a:r>
            <a:r>
              <a:rPr lang="es-VE" sz="1000" dirty="0" err="1"/>
              <a:t>Defibrillator</a:t>
            </a:r>
            <a:r>
              <a:rPr lang="es-VE" sz="1000" dirty="0"/>
              <a:t> </a:t>
            </a:r>
            <a:r>
              <a:rPr lang="es-VE" sz="1000" dirty="0" err="1"/>
              <a:t>Implantation</a:t>
            </a:r>
            <a:r>
              <a:rPr lang="es-VE" sz="1000" dirty="0"/>
              <a:t> in </a:t>
            </a:r>
            <a:r>
              <a:rPr lang="es-VE" sz="1000" dirty="0" err="1"/>
              <a:t>Patients</a:t>
            </a:r>
            <a:r>
              <a:rPr lang="es-VE" sz="1000" dirty="0"/>
              <a:t> </a:t>
            </a:r>
            <a:r>
              <a:rPr lang="es-VE" sz="1000" dirty="0" err="1"/>
              <a:t>with</a:t>
            </a:r>
            <a:r>
              <a:rPr lang="es-VE" sz="1000" dirty="0"/>
              <a:t> </a:t>
            </a:r>
            <a:r>
              <a:rPr lang="es-VE" sz="1000" dirty="0" err="1"/>
              <a:t>Nonischemic</a:t>
            </a:r>
            <a:r>
              <a:rPr lang="es-VE" sz="1000" dirty="0"/>
              <a:t> </a:t>
            </a:r>
            <a:r>
              <a:rPr lang="es-VE" sz="1000" dirty="0" err="1"/>
              <a:t>Dilated</a:t>
            </a:r>
            <a:r>
              <a:rPr lang="es-VE" sz="1000" dirty="0"/>
              <a:t> </a:t>
            </a:r>
            <a:r>
              <a:rPr lang="es-VE" sz="1000" dirty="0" err="1"/>
              <a:t>Cardiomyopathy</a:t>
            </a:r>
            <a:r>
              <a:rPr lang="es-VE" sz="1000" dirty="0"/>
              <a:t>. N </a:t>
            </a:r>
            <a:r>
              <a:rPr lang="es-VE" sz="1000" dirty="0" err="1"/>
              <a:t>Engl</a:t>
            </a:r>
            <a:r>
              <a:rPr lang="es-VE" sz="1000" dirty="0"/>
              <a:t> J </a:t>
            </a:r>
            <a:r>
              <a:rPr lang="es-VE" sz="1000" dirty="0" err="1"/>
              <a:t>Med</a:t>
            </a:r>
            <a:r>
              <a:rPr lang="es-VE" sz="1000" dirty="0"/>
              <a:t> 2004; 350:2151-2158.</a:t>
            </a:r>
          </a:p>
        </p:txBody>
      </p:sp>
      <p:pic>
        <p:nvPicPr>
          <p:cNvPr id="17" name="Picture 10" descr="Resultado de imagen para ascardio"/>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149843" y="118753"/>
            <a:ext cx="371546" cy="411798"/>
          </a:xfrm>
          <a:prstGeom prst="rect">
            <a:avLst/>
          </a:prstGeom>
          <a:noFill/>
          <a:extLst>
            <a:ext uri="{909E8E84-426E-40DD-AFC4-6F175D3DCCD1}">
              <a14:hiddenFill xmlns:a14="http://schemas.microsoft.com/office/drawing/2010/main">
                <a:solidFill>
                  <a:srgbClr val="FFFFFF"/>
                </a:solidFill>
              </a14:hiddenFill>
            </a:ext>
          </a:extLst>
        </p:spPr>
      </p:pic>
      <p:sp>
        <p:nvSpPr>
          <p:cNvPr id="9" name="Marcador de texto 1">
            <a:extLst>
              <a:ext uri="{FF2B5EF4-FFF2-40B4-BE49-F238E27FC236}">
                <a16:creationId xmlns="" xmlns:a16="http://schemas.microsoft.com/office/drawing/2014/main" id="{F526F23D-CAE7-4E16-978F-C13F5E52267F}"/>
              </a:ext>
            </a:extLst>
          </p:cNvPr>
          <p:cNvSpPr txBox="1">
            <a:spLocks/>
          </p:cNvSpPr>
          <p:nvPr/>
        </p:nvSpPr>
        <p:spPr>
          <a:xfrm>
            <a:off x="951069" y="788382"/>
            <a:ext cx="7167319" cy="534143"/>
          </a:xfrm>
          <a:prstGeom prst="rect">
            <a:avLst/>
          </a:prstGeom>
        </p:spPr>
        <p:style>
          <a:lnRef idx="2">
            <a:schemeClr val="dk1"/>
          </a:lnRef>
          <a:fillRef idx="1">
            <a:schemeClr val="lt1"/>
          </a:fillRef>
          <a:effectRef idx="0">
            <a:schemeClr val="dk1"/>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0"/>
            <a:r>
              <a:rPr lang="es-VE" sz="2500" dirty="0" smtClean="0">
                <a:solidFill>
                  <a:schemeClr val="tx1"/>
                </a:solidFill>
                <a:latin typeface="+mj-lt"/>
              </a:rPr>
              <a:t>Punto final primario: </a:t>
            </a:r>
            <a:r>
              <a:rPr lang="es-VE" sz="2500" dirty="0" smtClean="0">
                <a:solidFill>
                  <a:srgbClr val="C00000"/>
                </a:solidFill>
                <a:latin typeface="+mj-lt"/>
              </a:rPr>
              <a:t>muerte por cualquier causa.</a:t>
            </a:r>
            <a:endParaRPr lang="es-VE" sz="2500" dirty="0">
              <a:solidFill>
                <a:srgbClr val="C00000"/>
              </a:solidFill>
              <a:latin typeface="+mj-lt"/>
            </a:endParaRPr>
          </a:p>
        </p:txBody>
      </p:sp>
      <p:sp>
        <p:nvSpPr>
          <p:cNvPr id="12" name="Oval 6">
            <a:extLst>
              <a:ext uri="{FF2B5EF4-FFF2-40B4-BE49-F238E27FC236}">
                <a16:creationId xmlns="" xmlns:a16="http://schemas.microsoft.com/office/drawing/2014/main" id="{443504E1-2841-480E-9B5B-8285AA86AA78}"/>
              </a:ext>
            </a:extLst>
          </p:cNvPr>
          <p:cNvSpPr/>
          <p:nvPr/>
        </p:nvSpPr>
        <p:spPr>
          <a:xfrm>
            <a:off x="149843" y="1880254"/>
            <a:ext cx="558800" cy="558800"/>
          </a:xfrm>
          <a:prstGeom prst="ellipse">
            <a:avLst/>
          </a:prstGeom>
          <a:solidFill>
            <a:schemeClr val="accent5"/>
          </a:solidFill>
          <a:ln>
            <a:noFill/>
          </a:ln>
          <a:effectLst>
            <a:innerShdw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1</a:t>
            </a:r>
          </a:p>
        </p:txBody>
      </p:sp>
      <p:sp>
        <p:nvSpPr>
          <p:cNvPr id="13" name="Oval 60">
            <a:extLst>
              <a:ext uri="{FF2B5EF4-FFF2-40B4-BE49-F238E27FC236}">
                <a16:creationId xmlns="" xmlns:a16="http://schemas.microsoft.com/office/drawing/2014/main" id="{F6F83667-428A-42D5-AE1A-F0FF08449630}"/>
              </a:ext>
            </a:extLst>
          </p:cNvPr>
          <p:cNvSpPr/>
          <p:nvPr/>
        </p:nvSpPr>
        <p:spPr>
          <a:xfrm>
            <a:off x="149843" y="3228311"/>
            <a:ext cx="558800" cy="558800"/>
          </a:xfrm>
          <a:prstGeom prst="ellipse">
            <a:avLst/>
          </a:prstGeom>
          <a:solidFill>
            <a:schemeClr val="accent4"/>
          </a:solidFill>
          <a:ln>
            <a:noFill/>
          </a:ln>
          <a:effectLst>
            <a:innerShdw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2</a:t>
            </a:r>
          </a:p>
        </p:txBody>
      </p:sp>
      <p:sp>
        <p:nvSpPr>
          <p:cNvPr id="16" name="Marcador de texto 1">
            <a:extLst>
              <a:ext uri="{FF2B5EF4-FFF2-40B4-BE49-F238E27FC236}">
                <a16:creationId xmlns="" xmlns:a16="http://schemas.microsoft.com/office/drawing/2014/main" id="{F526F23D-CAE7-4E16-978F-C13F5E52267F}"/>
              </a:ext>
            </a:extLst>
          </p:cNvPr>
          <p:cNvSpPr txBox="1">
            <a:spLocks/>
          </p:cNvSpPr>
          <p:nvPr/>
        </p:nvSpPr>
        <p:spPr>
          <a:xfrm>
            <a:off x="704942" y="1703337"/>
            <a:ext cx="8249054" cy="5341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0" algn="just"/>
            <a:r>
              <a:rPr lang="es-VE" sz="2200" dirty="0" smtClean="0">
                <a:solidFill>
                  <a:schemeClr val="tx1"/>
                </a:solidFill>
                <a:latin typeface="+mj-lt"/>
              </a:rPr>
              <a:t>No hubo diferencias estadísticamente significativas en la reducción de mortalidad por cualquier causa  al comparar ambos grupos.</a:t>
            </a:r>
            <a:endParaRPr lang="es-VE" sz="2200" dirty="0">
              <a:solidFill>
                <a:schemeClr val="tx1"/>
              </a:solidFill>
              <a:latin typeface="+mj-lt"/>
            </a:endParaRPr>
          </a:p>
        </p:txBody>
      </p:sp>
      <p:sp>
        <p:nvSpPr>
          <p:cNvPr id="22" name="Marcador de texto 1">
            <a:extLst>
              <a:ext uri="{FF2B5EF4-FFF2-40B4-BE49-F238E27FC236}">
                <a16:creationId xmlns="" xmlns:a16="http://schemas.microsoft.com/office/drawing/2014/main" id="{F526F23D-CAE7-4E16-978F-C13F5E52267F}"/>
              </a:ext>
            </a:extLst>
          </p:cNvPr>
          <p:cNvSpPr txBox="1">
            <a:spLocks/>
          </p:cNvSpPr>
          <p:nvPr/>
        </p:nvSpPr>
        <p:spPr>
          <a:xfrm>
            <a:off x="704942" y="3202345"/>
            <a:ext cx="8249054" cy="5341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0" algn="just"/>
            <a:r>
              <a:rPr lang="es-ES" sz="2200" dirty="0" smtClean="0">
                <a:solidFill>
                  <a:schemeClr val="tx1"/>
                </a:solidFill>
                <a:latin typeface="+mj-lt"/>
              </a:rPr>
              <a:t>Los </a:t>
            </a:r>
            <a:r>
              <a:rPr lang="es-ES" sz="2200" dirty="0">
                <a:solidFill>
                  <a:schemeClr val="tx1"/>
                </a:solidFill>
                <a:latin typeface="+mj-lt"/>
              </a:rPr>
              <a:t>pacientes con MCDNI tratados con terapia médica estándar para IC  tienen una tasa de mortalidad anual del 7</a:t>
            </a:r>
            <a:r>
              <a:rPr lang="es-ES" sz="2200" dirty="0" smtClean="0">
                <a:solidFill>
                  <a:schemeClr val="tx1"/>
                </a:solidFill>
                <a:latin typeface="+mj-lt"/>
              </a:rPr>
              <a:t>%. </a:t>
            </a:r>
            <a:endParaRPr lang="es-ES" sz="2200" dirty="0">
              <a:solidFill>
                <a:schemeClr val="tx1"/>
              </a:solidFill>
              <a:latin typeface="+mj-lt"/>
            </a:endParaRPr>
          </a:p>
        </p:txBody>
      </p:sp>
    </p:spTree>
    <p:extLst>
      <p:ext uri="{BB962C8B-B14F-4D97-AF65-F5344CB8AC3E}">
        <p14:creationId xmlns:p14="http://schemas.microsoft.com/office/powerpoint/2010/main" val="1581583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878" y="-144021"/>
            <a:ext cx="7406640" cy="562727"/>
          </a:xfrm>
        </p:spPr>
        <p:txBody>
          <a:bodyPr>
            <a:normAutofit/>
          </a:bodyPr>
          <a:lstStyle/>
          <a:p>
            <a:pPr algn="r"/>
            <a:r>
              <a:rPr lang="es-VE" sz="1200" b="0" i="1" dirty="0" smtClean="0">
                <a:ln w="1905"/>
                <a:solidFill>
                  <a:schemeClr val="tx2">
                    <a:lumMod val="50000"/>
                  </a:schemeClr>
                </a:solidFill>
                <a:effectLst>
                  <a:innerShdw blurRad="69850" dist="43180" dir="5400000">
                    <a:srgbClr val="000000">
                      <a:alpha val="65000"/>
                    </a:srgbClr>
                  </a:innerShdw>
                </a:effectLst>
                <a:latin typeface="+mj-lt"/>
              </a:rPr>
              <a:t>DEFINITE TRIAL.</a:t>
            </a:r>
            <a:endParaRPr lang="es-VE" sz="1200" b="0" i="1" dirty="0">
              <a:ln w="1905"/>
              <a:solidFill>
                <a:schemeClr val="tx2">
                  <a:lumMod val="50000"/>
                </a:schemeClr>
              </a:solidFill>
              <a:effectLst>
                <a:innerShdw blurRad="69850" dist="43180" dir="5400000">
                  <a:srgbClr val="000000">
                    <a:alpha val="65000"/>
                  </a:srgbClr>
                </a:innerShdw>
              </a:effectLst>
              <a:latin typeface="+mj-lt"/>
            </a:endParaRPr>
          </a:p>
        </p:txBody>
      </p:sp>
      <p:cxnSp>
        <p:nvCxnSpPr>
          <p:cNvPr id="3" name="2 Conector recto"/>
          <p:cNvCxnSpPr/>
          <p:nvPr/>
        </p:nvCxnSpPr>
        <p:spPr>
          <a:xfrm flipH="1" flipV="1">
            <a:off x="718802" y="481739"/>
            <a:ext cx="8395625" cy="8414"/>
          </a:xfrm>
          <a:prstGeom prst="line">
            <a:avLst/>
          </a:prstGeom>
          <a:ln/>
        </p:spPr>
        <p:style>
          <a:lnRef idx="2">
            <a:schemeClr val="accent1"/>
          </a:lnRef>
          <a:fillRef idx="0">
            <a:schemeClr val="accent1"/>
          </a:fillRef>
          <a:effectRef idx="1">
            <a:schemeClr val="accent1"/>
          </a:effectRef>
          <a:fontRef idx="minor">
            <a:schemeClr val="tx1"/>
          </a:fontRef>
        </p:style>
      </p:cxnSp>
      <p:sp>
        <p:nvSpPr>
          <p:cNvPr id="6" name="5 CuadroTexto"/>
          <p:cNvSpPr txBox="1"/>
          <p:nvPr/>
        </p:nvSpPr>
        <p:spPr>
          <a:xfrm>
            <a:off x="-1452570" y="7331"/>
            <a:ext cx="6095937" cy="523220"/>
          </a:xfrm>
          <a:prstGeom prst="rect">
            <a:avLst/>
          </a:prstGeom>
          <a:noFill/>
        </p:spPr>
        <p:txBody>
          <a:bodyPr wrap="square" rtlCol="0">
            <a:spAutoFit/>
          </a:bodyPr>
          <a:lstStyle/>
          <a:p>
            <a:pPr algn="ctr"/>
            <a:r>
              <a:rPr lang="es-VE" sz="2800" b="1" dirty="0" smtClean="0">
                <a:solidFill>
                  <a:schemeClr val="tx2">
                    <a:lumMod val="50000"/>
                  </a:schemeClr>
                </a:solidFill>
                <a:latin typeface="+mj-lt"/>
              </a:rPr>
              <a:t>DISCUSIÓN</a:t>
            </a:r>
            <a:endParaRPr lang="es-VE" sz="2800" b="1" dirty="0">
              <a:solidFill>
                <a:schemeClr val="tx2">
                  <a:lumMod val="50000"/>
                </a:schemeClr>
              </a:solidFill>
              <a:latin typeface="+mj-lt"/>
            </a:endParaRPr>
          </a:p>
        </p:txBody>
      </p:sp>
      <p:sp>
        <p:nvSpPr>
          <p:cNvPr id="14" name="Rectángulo 13"/>
          <p:cNvSpPr/>
          <p:nvPr/>
        </p:nvSpPr>
        <p:spPr>
          <a:xfrm>
            <a:off x="332739" y="4897279"/>
            <a:ext cx="8621256" cy="246221"/>
          </a:xfrm>
          <a:prstGeom prst="rect">
            <a:avLst/>
          </a:prstGeom>
        </p:spPr>
        <p:txBody>
          <a:bodyPr wrap="square">
            <a:spAutoFit/>
          </a:bodyPr>
          <a:lstStyle/>
          <a:p>
            <a:r>
              <a:rPr lang="es-VE" sz="1000" dirty="0" err="1"/>
              <a:t>Kadish</a:t>
            </a:r>
            <a:r>
              <a:rPr lang="es-VE" sz="1000" dirty="0"/>
              <a:t> A, et al. </a:t>
            </a:r>
            <a:r>
              <a:rPr lang="es-VE" sz="1000" dirty="0" err="1"/>
              <a:t>Prophylactic</a:t>
            </a:r>
            <a:r>
              <a:rPr lang="es-VE" sz="1000" dirty="0"/>
              <a:t> </a:t>
            </a:r>
            <a:r>
              <a:rPr lang="es-VE" sz="1000" dirty="0" err="1"/>
              <a:t>Defibrillator</a:t>
            </a:r>
            <a:r>
              <a:rPr lang="es-VE" sz="1000" dirty="0"/>
              <a:t> </a:t>
            </a:r>
            <a:r>
              <a:rPr lang="es-VE" sz="1000" dirty="0" err="1"/>
              <a:t>Implantation</a:t>
            </a:r>
            <a:r>
              <a:rPr lang="es-VE" sz="1000" dirty="0"/>
              <a:t> in </a:t>
            </a:r>
            <a:r>
              <a:rPr lang="es-VE" sz="1000" dirty="0" err="1"/>
              <a:t>Patients</a:t>
            </a:r>
            <a:r>
              <a:rPr lang="es-VE" sz="1000" dirty="0"/>
              <a:t> </a:t>
            </a:r>
            <a:r>
              <a:rPr lang="es-VE" sz="1000" dirty="0" err="1"/>
              <a:t>with</a:t>
            </a:r>
            <a:r>
              <a:rPr lang="es-VE" sz="1000" dirty="0"/>
              <a:t> </a:t>
            </a:r>
            <a:r>
              <a:rPr lang="es-VE" sz="1000" dirty="0" err="1"/>
              <a:t>Nonischemic</a:t>
            </a:r>
            <a:r>
              <a:rPr lang="es-VE" sz="1000" dirty="0"/>
              <a:t> </a:t>
            </a:r>
            <a:r>
              <a:rPr lang="es-VE" sz="1000" dirty="0" err="1"/>
              <a:t>Dilated</a:t>
            </a:r>
            <a:r>
              <a:rPr lang="es-VE" sz="1000" dirty="0"/>
              <a:t> </a:t>
            </a:r>
            <a:r>
              <a:rPr lang="es-VE" sz="1000" dirty="0" err="1"/>
              <a:t>Cardiomyopathy</a:t>
            </a:r>
            <a:r>
              <a:rPr lang="es-VE" sz="1000" dirty="0"/>
              <a:t>. N </a:t>
            </a:r>
            <a:r>
              <a:rPr lang="es-VE" sz="1000" dirty="0" err="1"/>
              <a:t>Engl</a:t>
            </a:r>
            <a:r>
              <a:rPr lang="es-VE" sz="1000" dirty="0"/>
              <a:t> J </a:t>
            </a:r>
            <a:r>
              <a:rPr lang="es-VE" sz="1000" dirty="0" err="1"/>
              <a:t>Med</a:t>
            </a:r>
            <a:r>
              <a:rPr lang="es-VE" sz="1000" dirty="0"/>
              <a:t> 2004; 350:2151-2158.</a:t>
            </a:r>
          </a:p>
        </p:txBody>
      </p:sp>
      <p:pic>
        <p:nvPicPr>
          <p:cNvPr id="17" name="Picture 10" descr="Resultado de imagen para ascardio"/>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149843" y="118753"/>
            <a:ext cx="371546" cy="411798"/>
          </a:xfrm>
          <a:prstGeom prst="rect">
            <a:avLst/>
          </a:prstGeom>
          <a:noFill/>
          <a:extLst>
            <a:ext uri="{909E8E84-426E-40DD-AFC4-6F175D3DCCD1}">
              <a14:hiddenFill xmlns:a14="http://schemas.microsoft.com/office/drawing/2010/main">
                <a:solidFill>
                  <a:srgbClr val="FFFFFF"/>
                </a:solidFill>
              </a14:hiddenFill>
            </a:ext>
          </a:extLst>
        </p:spPr>
      </p:pic>
      <p:sp>
        <p:nvSpPr>
          <p:cNvPr id="9" name="Marcador de texto 1">
            <a:extLst>
              <a:ext uri="{FF2B5EF4-FFF2-40B4-BE49-F238E27FC236}">
                <a16:creationId xmlns="" xmlns:a16="http://schemas.microsoft.com/office/drawing/2014/main" id="{F526F23D-CAE7-4E16-978F-C13F5E52267F}"/>
              </a:ext>
            </a:extLst>
          </p:cNvPr>
          <p:cNvSpPr txBox="1">
            <a:spLocks/>
          </p:cNvSpPr>
          <p:nvPr/>
        </p:nvSpPr>
        <p:spPr>
          <a:xfrm>
            <a:off x="951069" y="788382"/>
            <a:ext cx="7513309" cy="534143"/>
          </a:xfrm>
          <a:prstGeom prst="rect">
            <a:avLst/>
          </a:prstGeom>
        </p:spPr>
        <p:style>
          <a:lnRef idx="2">
            <a:schemeClr val="dk1"/>
          </a:lnRef>
          <a:fillRef idx="1">
            <a:schemeClr val="lt1"/>
          </a:fillRef>
          <a:effectRef idx="0">
            <a:schemeClr val="dk1"/>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0"/>
            <a:r>
              <a:rPr lang="es-VE" sz="2500" dirty="0" smtClean="0">
                <a:solidFill>
                  <a:schemeClr val="tx1"/>
                </a:solidFill>
                <a:latin typeface="+mj-lt"/>
              </a:rPr>
              <a:t>Punto final secundario: </a:t>
            </a:r>
            <a:r>
              <a:rPr lang="es-VE" sz="2500" dirty="0" smtClean="0">
                <a:solidFill>
                  <a:srgbClr val="C00000"/>
                </a:solidFill>
                <a:latin typeface="+mj-lt"/>
              </a:rPr>
              <a:t>muerte súbita por arritmias.</a:t>
            </a:r>
            <a:endParaRPr lang="es-VE" sz="2500" dirty="0">
              <a:solidFill>
                <a:srgbClr val="C00000"/>
              </a:solidFill>
              <a:latin typeface="+mj-lt"/>
            </a:endParaRPr>
          </a:p>
        </p:txBody>
      </p:sp>
      <p:sp>
        <p:nvSpPr>
          <p:cNvPr id="12" name="Oval 6">
            <a:extLst>
              <a:ext uri="{FF2B5EF4-FFF2-40B4-BE49-F238E27FC236}">
                <a16:creationId xmlns="" xmlns:a16="http://schemas.microsoft.com/office/drawing/2014/main" id="{443504E1-2841-480E-9B5B-8285AA86AA78}"/>
              </a:ext>
            </a:extLst>
          </p:cNvPr>
          <p:cNvSpPr/>
          <p:nvPr/>
        </p:nvSpPr>
        <p:spPr>
          <a:xfrm>
            <a:off x="149843" y="1880254"/>
            <a:ext cx="558800" cy="558800"/>
          </a:xfrm>
          <a:prstGeom prst="ellipse">
            <a:avLst/>
          </a:prstGeom>
          <a:solidFill>
            <a:schemeClr val="accent5"/>
          </a:solidFill>
          <a:ln>
            <a:noFill/>
          </a:ln>
          <a:effectLst>
            <a:innerShdw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1</a:t>
            </a:r>
          </a:p>
        </p:txBody>
      </p:sp>
      <p:sp>
        <p:nvSpPr>
          <p:cNvPr id="13" name="Oval 60">
            <a:extLst>
              <a:ext uri="{FF2B5EF4-FFF2-40B4-BE49-F238E27FC236}">
                <a16:creationId xmlns="" xmlns:a16="http://schemas.microsoft.com/office/drawing/2014/main" id="{F6F83667-428A-42D5-AE1A-F0FF08449630}"/>
              </a:ext>
            </a:extLst>
          </p:cNvPr>
          <p:cNvSpPr/>
          <p:nvPr/>
        </p:nvSpPr>
        <p:spPr>
          <a:xfrm>
            <a:off x="149843" y="3228311"/>
            <a:ext cx="558800" cy="558800"/>
          </a:xfrm>
          <a:prstGeom prst="ellipse">
            <a:avLst/>
          </a:prstGeom>
          <a:solidFill>
            <a:schemeClr val="accent4"/>
          </a:solidFill>
          <a:ln>
            <a:noFill/>
          </a:ln>
          <a:effectLst>
            <a:innerShdw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2</a:t>
            </a:r>
          </a:p>
        </p:txBody>
      </p:sp>
      <p:sp>
        <p:nvSpPr>
          <p:cNvPr id="16" name="Marcador de texto 1">
            <a:extLst>
              <a:ext uri="{FF2B5EF4-FFF2-40B4-BE49-F238E27FC236}">
                <a16:creationId xmlns="" xmlns:a16="http://schemas.microsoft.com/office/drawing/2014/main" id="{F526F23D-CAE7-4E16-978F-C13F5E52267F}"/>
              </a:ext>
            </a:extLst>
          </p:cNvPr>
          <p:cNvSpPr txBox="1">
            <a:spLocks/>
          </p:cNvSpPr>
          <p:nvPr/>
        </p:nvSpPr>
        <p:spPr>
          <a:xfrm>
            <a:off x="704942" y="1703337"/>
            <a:ext cx="8249054" cy="5341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0" algn="just"/>
            <a:r>
              <a:rPr lang="es-VE" sz="2200" dirty="0" smtClean="0">
                <a:solidFill>
                  <a:schemeClr val="tx1"/>
                </a:solidFill>
                <a:latin typeface="+mj-lt"/>
              </a:rPr>
              <a:t>Estudios previos: 50% eran secundarias a arritmias.</a:t>
            </a:r>
          </a:p>
          <a:p>
            <a:pPr marL="127000" algn="just"/>
            <a:r>
              <a:rPr lang="es-VE" sz="2200" dirty="0">
                <a:solidFill>
                  <a:schemeClr val="tx1"/>
                </a:solidFill>
                <a:latin typeface="+mj-lt"/>
              </a:rPr>
              <a:t>	</a:t>
            </a:r>
            <a:r>
              <a:rPr lang="es-VE" sz="2200" dirty="0" smtClean="0">
                <a:solidFill>
                  <a:schemeClr val="tx1"/>
                </a:solidFill>
                <a:latin typeface="+mj-lt"/>
              </a:rPr>
              <a:t>• 1/3 de las muertes fueron por arritmias. </a:t>
            </a:r>
          </a:p>
          <a:p>
            <a:pPr marL="127000" algn="just"/>
            <a:r>
              <a:rPr lang="es-VE" sz="2200" dirty="0" smtClean="0">
                <a:solidFill>
                  <a:srgbClr val="C00000"/>
                </a:solidFill>
                <a:latin typeface="+mj-lt"/>
              </a:rPr>
              <a:t>	• 85% de los pacientes fueron tratados con IECA-BB.</a:t>
            </a:r>
            <a:endParaRPr lang="es-VE" sz="2200" dirty="0">
              <a:solidFill>
                <a:srgbClr val="C00000"/>
              </a:solidFill>
              <a:latin typeface="+mj-lt"/>
            </a:endParaRPr>
          </a:p>
        </p:txBody>
      </p:sp>
      <p:sp>
        <p:nvSpPr>
          <p:cNvPr id="22" name="Marcador de texto 1">
            <a:extLst>
              <a:ext uri="{FF2B5EF4-FFF2-40B4-BE49-F238E27FC236}">
                <a16:creationId xmlns="" xmlns:a16="http://schemas.microsoft.com/office/drawing/2014/main" id="{F526F23D-CAE7-4E16-978F-C13F5E52267F}"/>
              </a:ext>
            </a:extLst>
          </p:cNvPr>
          <p:cNvSpPr txBox="1">
            <a:spLocks/>
          </p:cNvSpPr>
          <p:nvPr/>
        </p:nvSpPr>
        <p:spPr>
          <a:xfrm>
            <a:off x="704942" y="3202345"/>
            <a:ext cx="8249054" cy="5341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0" algn="just"/>
            <a:r>
              <a:rPr lang="es-ES" sz="2200" dirty="0" smtClean="0">
                <a:solidFill>
                  <a:schemeClr val="tx1"/>
                </a:solidFill>
                <a:latin typeface="+mj-lt"/>
              </a:rPr>
              <a:t>El implante de un DAI redujo significativamente el riesgo de muerte súbita por arritmias (</a:t>
            </a:r>
            <a:r>
              <a:rPr lang="es-ES" sz="2200" dirty="0" smtClean="0">
                <a:solidFill>
                  <a:srgbClr val="C00000"/>
                </a:solidFill>
                <a:latin typeface="+mj-lt"/>
              </a:rPr>
              <a:t>HR 0,20 (IC </a:t>
            </a:r>
            <a:r>
              <a:rPr lang="es-ES" sz="2200" u="sng" dirty="0" smtClean="0">
                <a:solidFill>
                  <a:srgbClr val="C00000"/>
                </a:solidFill>
                <a:latin typeface="+mj-lt"/>
              </a:rPr>
              <a:t>0,06 – 0,71</a:t>
            </a:r>
            <a:r>
              <a:rPr lang="es-ES" sz="2200" dirty="0" smtClean="0">
                <a:solidFill>
                  <a:srgbClr val="C00000"/>
                </a:solidFill>
                <a:latin typeface="+mj-lt"/>
              </a:rPr>
              <a:t>)– p: 0,006</a:t>
            </a:r>
            <a:r>
              <a:rPr lang="es-ES" sz="2200" dirty="0" smtClean="0">
                <a:solidFill>
                  <a:schemeClr val="tx1"/>
                </a:solidFill>
                <a:latin typeface="+mj-lt"/>
              </a:rPr>
              <a:t>).</a:t>
            </a:r>
            <a:endParaRPr lang="es-ES" sz="2200" dirty="0">
              <a:solidFill>
                <a:schemeClr val="tx1"/>
              </a:solidFill>
              <a:latin typeface="+mj-lt"/>
            </a:endParaRPr>
          </a:p>
        </p:txBody>
      </p:sp>
    </p:spTree>
    <p:extLst>
      <p:ext uri="{BB962C8B-B14F-4D97-AF65-F5344CB8AC3E}">
        <p14:creationId xmlns:p14="http://schemas.microsoft.com/office/powerpoint/2010/main" val="3434641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5"/>
          <p:cNvSpPr txBox="1">
            <a:spLocks noGrp="1"/>
          </p:cNvSpPr>
          <p:nvPr>
            <p:ph type="ctrTitle"/>
          </p:nvPr>
        </p:nvSpPr>
        <p:spPr>
          <a:xfrm>
            <a:off x="2305150" y="2884378"/>
            <a:ext cx="5811000" cy="475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smtClean="0"/>
              <a:t>INTRODUCCIÓN.</a:t>
            </a:r>
            <a:endParaRPr dirty="0"/>
          </a:p>
        </p:txBody>
      </p:sp>
      <p:sp>
        <p:nvSpPr>
          <p:cNvPr id="227" name="Google Shape;227;p15"/>
          <p:cNvSpPr txBox="1">
            <a:spLocks noGrp="1"/>
          </p:cNvSpPr>
          <p:nvPr>
            <p:ph type="subTitle" idx="1"/>
          </p:nvPr>
        </p:nvSpPr>
        <p:spPr>
          <a:xfrm>
            <a:off x="2305150" y="3385436"/>
            <a:ext cx="5811000" cy="4107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 dirty="0" smtClean="0"/>
              <a:t>DEFINITE trial. </a:t>
            </a:r>
            <a:endParaRPr dirty="0"/>
          </a:p>
        </p:txBody>
      </p:sp>
      <p:sp>
        <p:nvSpPr>
          <p:cNvPr id="228" name="Google Shape;228;p15"/>
          <p:cNvSpPr txBox="1"/>
          <p:nvPr/>
        </p:nvSpPr>
        <p:spPr>
          <a:xfrm>
            <a:off x="77600" y="2201325"/>
            <a:ext cx="2004000" cy="22014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pPr>
            <a:r>
              <a:rPr lang="en" sz="9600" b="1">
                <a:solidFill>
                  <a:schemeClr val="lt1"/>
                </a:solidFill>
                <a:latin typeface="Catamaran"/>
                <a:ea typeface="Catamaran"/>
                <a:cs typeface="Catamaran"/>
                <a:sym typeface="Catamaran"/>
              </a:rPr>
              <a:t>1</a:t>
            </a:r>
            <a:endParaRPr sz="9600" b="1">
              <a:solidFill>
                <a:schemeClr val="lt1"/>
              </a:solidFill>
              <a:latin typeface="Catamaran"/>
              <a:ea typeface="Catamaran"/>
              <a:cs typeface="Catamaran"/>
              <a:sym typeface="Catamaran"/>
            </a:endParaRPr>
          </a:p>
        </p:txBody>
      </p:sp>
    </p:spTree>
    <p:extLst>
      <p:ext uri="{BB962C8B-B14F-4D97-AF65-F5344CB8AC3E}">
        <p14:creationId xmlns:p14="http://schemas.microsoft.com/office/powerpoint/2010/main" val="17409458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878" y="-144021"/>
            <a:ext cx="7406640" cy="562727"/>
          </a:xfrm>
        </p:spPr>
        <p:txBody>
          <a:bodyPr>
            <a:normAutofit/>
          </a:bodyPr>
          <a:lstStyle/>
          <a:p>
            <a:pPr algn="r"/>
            <a:r>
              <a:rPr lang="es-VE" sz="1200" b="0" i="1" dirty="0" smtClean="0">
                <a:ln w="1905"/>
                <a:solidFill>
                  <a:schemeClr val="tx2">
                    <a:lumMod val="50000"/>
                  </a:schemeClr>
                </a:solidFill>
                <a:effectLst>
                  <a:innerShdw blurRad="69850" dist="43180" dir="5400000">
                    <a:srgbClr val="000000">
                      <a:alpha val="65000"/>
                    </a:srgbClr>
                  </a:innerShdw>
                </a:effectLst>
                <a:latin typeface="+mj-lt"/>
              </a:rPr>
              <a:t>DEFINITE TRIAL.</a:t>
            </a:r>
            <a:endParaRPr lang="es-VE" sz="1200" b="0" i="1" dirty="0">
              <a:ln w="1905"/>
              <a:solidFill>
                <a:schemeClr val="tx2">
                  <a:lumMod val="50000"/>
                </a:schemeClr>
              </a:solidFill>
              <a:effectLst>
                <a:innerShdw blurRad="69850" dist="43180" dir="5400000">
                  <a:srgbClr val="000000">
                    <a:alpha val="65000"/>
                  </a:srgbClr>
                </a:innerShdw>
              </a:effectLst>
              <a:latin typeface="+mj-lt"/>
            </a:endParaRPr>
          </a:p>
        </p:txBody>
      </p:sp>
      <p:cxnSp>
        <p:nvCxnSpPr>
          <p:cNvPr id="3" name="2 Conector recto"/>
          <p:cNvCxnSpPr/>
          <p:nvPr/>
        </p:nvCxnSpPr>
        <p:spPr>
          <a:xfrm flipH="1" flipV="1">
            <a:off x="718802" y="481739"/>
            <a:ext cx="8395625" cy="8414"/>
          </a:xfrm>
          <a:prstGeom prst="line">
            <a:avLst/>
          </a:prstGeom>
          <a:ln/>
        </p:spPr>
        <p:style>
          <a:lnRef idx="2">
            <a:schemeClr val="accent1"/>
          </a:lnRef>
          <a:fillRef idx="0">
            <a:schemeClr val="accent1"/>
          </a:fillRef>
          <a:effectRef idx="1">
            <a:schemeClr val="accent1"/>
          </a:effectRef>
          <a:fontRef idx="minor">
            <a:schemeClr val="tx1"/>
          </a:fontRef>
        </p:style>
      </p:cxnSp>
      <p:sp>
        <p:nvSpPr>
          <p:cNvPr id="6" name="5 CuadroTexto"/>
          <p:cNvSpPr txBox="1"/>
          <p:nvPr/>
        </p:nvSpPr>
        <p:spPr>
          <a:xfrm>
            <a:off x="-1452570" y="7331"/>
            <a:ext cx="6095937" cy="523220"/>
          </a:xfrm>
          <a:prstGeom prst="rect">
            <a:avLst/>
          </a:prstGeom>
          <a:noFill/>
        </p:spPr>
        <p:txBody>
          <a:bodyPr wrap="square" rtlCol="0">
            <a:spAutoFit/>
          </a:bodyPr>
          <a:lstStyle/>
          <a:p>
            <a:pPr algn="ctr"/>
            <a:r>
              <a:rPr lang="es-VE" sz="2800" b="1" dirty="0" smtClean="0">
                <a:solidFill>
                  <a:schemeClr val="tx2">
                    <a:lumMod val="50000"/>
                  </a:schemeClr>
                </a:solidFill>
                <a:latin typeface="+mj-lt"/>
              </a:rPr>
              <a:t>DISCUSIÓN</a:t>
            </a:r>
            <a:endParaRPr lang="es-VE" sz="2800" b="1" dirty="0">
              <a:solidFill>
                <a:schemeClr val="tx2">
                  <a:lumMod val="50000"/>
                </a:schemeClr>
              </a:solidFill>
              <a:latin typeface="+mj-lt"/>
            </a:endParaRPr>
          </a:p>
        </p:txBody>
      </p:sp>
      <p:sp>
        <p:nvSpPr>
          <p:cNvPr id="14" name="Rectángulo 13"/>
          <p:cNvSpPr/>
          <p:nvPr/>
        </p:nvSpPr>
        <p:spPr>
          <a:xfrm>
            <a:off x="332739" y="4897279"/>
            <a:ext cx="8621256" cy="246221"/>
          </a:xfrm>
          <a:prstGeom prst="rect">
            <a:avLst/>
          </a:prstGeom>
        </p:spPr>
        <p:txBody>
          <a:bodyPr wrap="square">
            <a:spAutoFit/>
          </a:bodyPr>
          <a:lstStyle/>
          <a:p>
            <a:r>
              <a:rPr lang="es-VE" sz="1000" dirty="0" err="1"/>
              <a:t>Kadish</a:t>
            </a:r>
            <a:r>
              <a:rPr lang="es-VE" sz="1000" dirty="0"/>
              <a:t> A, et al. </a:t>
            </a:r>
            <a:r>
              <a:rPr lang="es-VE" sz="1000" dirty="0" err="1"/>
              <a:t>Prophylactic</a:t>
            </a:r>
            <a:r>
              <a:rPr lang="es-VE" sz="1000" dirty="0"/>
              <a:t> </a:t>
            </a:r>
            <a:r>
              <a:rPr lang="es-VE" sz="1000" dirty="0" err="1"/>
              <a:t>Defibrillator</a:t>
            </a:r>
            <a:r>
              <a:rPr lang="es-VE" sz="1000" dirty="0"/>
              <a:t> </a:t>
            </a:r>
            <a:r>
              <a:rPr lang="es-VE" sz="1000" dirty="0" err="1"/>
              <a:t>Implantation</a:t>
            </a:r>
            <a:r>
              <a:rPr lang="es-VE" sz="1000" dirty="0"/>
              <a:t> in </a:t>
            </a:r>
            <a:r>
              <a:rPr lang="es-VE" sz="1000" dirty="0" err="1"/>
              <a:t>Patients</a:t>
            </a:r>
            <a:r>
              <a:rPr lang="es-VE" sz="1000" dirty="0"/>
              <a:t> </a:t>
            </a:r>
            <a:r>
              <a:rPr lang="es-VE" sz="1000" dirty="0" err="1"/>
              <a:t>with</a:t>
            </a:r>
            <a:r>
              <a:rPr lang="es-VE" sz="1000" dirty="0"/>
              <a:t> </a:t>
            </a:r>
            <a:r>
              <a:rPr lang="es-VE" sz="1000" dirty="0" err="1"/>
              <a:t>Nonischemic</a:t>
            </a:r>
            <a:r>
              <a:rPr lang="es-VE" sz="1000" dirty="0"/>
              <a:t> </a:t>
            </a:r>
            <a:r>
              <a:rPr lang="es-VE" sz="1000" dirty="0" err="1"/>
              <a:t>Dilated</a:t>
            </a:r>
            <a:r>
              <a:rPr lang="es-VE" sz="1000" dirty="0"/>
              <a:t> </a:t>
            </a:r>
            <a:r>
              <a:rPr lang="es-VE" sz="1000" dirty="0" err="1"/>
              <a:t>Cardiomyopathy</a:t>
            </a:r>
            <a:r>
              <a:rPr lang="es-VE" sz="1000" dirty="0"/>
              <a:t>. N </a:t>
            </a:r>
            <a:r>
              <a:rPr lang="es-VE" sz="1000" dirty="0" err="1"/>
              <a:t>Engl</a:t>
            </a:r>
            <a:r>
              <a:rPr lang="es-VE" sz="1000" dirty="0"/>
              <a:t> J </a:t>
            </a:r>
            <a:r>
              <a:rPr lang="es-VE" sz="1000" dirty="0" err="1"/>
              <a:t>Med</a:t>
            </a:r>
            <a:r>
              <a:rPr lang="es-VE" sz="1000" dirty="0"/>
              <a:t> 2004; 350:2151-2158.</a:t>
            </a:r>
          </a:p>
        </p:txBody>
      </p:sp>
      <p:pic>
        <p:nvPicPr>
          <p:cNvPr id="17" name="Picture 10" descr="Resultado de imagen para ascardio"/>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149843" y="118753"/>
            <a:ext cx="371546" cy="411798"/>
          </a:xfrm>
          <a:prstGeom prst="rect">
            <a:avLst/>
          </a:prstGeom>
          <a:noFill/>
          <a:extLst>
            <a:ext uri="{909E8E84-426E-40DD-AFC4-6F175D3DCCD1}">
              <a14:hiddenFill xmlns:a14="http://schemas.microsoft.com/office/drawing/2010/main">
                <a:solidFill>
                  <a:srgbClr val="FFFFFF"/>
                </a:solidFill>
              </a14:hiddenFill>
            </a:ext>
          </a:extLst>
        </p:spPr>
      </p:pic>
      <p:sp>
        <p:nvSpPr>
          <p:cNvPr id="9" name="Marcador de texto 1">
            <a:extLst>
              <a:ext uri="{FF2B5EF4-FFF2-40B4-BE49-F238E27FC236}">
                <a16:creationId xmlns="" xmlns:a16="http://schemas.microsoft.com/office/drawing/2014/main" id="{F526F23D-CAE7-4E16-978F-C13F5E52267F}"/>
              </a:ext>
            </a:extLst>
          </p:cNvPr>
          <p:cNvSpPr txBox="1">
            <a:spLocks/>
          </p:cNvSpPr>
          <p:nvPr/>
        </p:nvSpPr>
        <p:spPr>
          <a:xfrm>
            <a:off x="951069" y="640423"/>
            <a:ext cx="5511515" cy="534143"/>
          </a:xfrm>
          <a:prstGeom prst="rect">
            <a:avLst/>
          </a:prstGeom>
        </p:spPr>
        <p:style>
          <a:lnRef idx="2">
            <a:schemeClr val="dk1"/>
          </a:lnRef>
          <a:fillRef idx="1">
            <a:schemeClr val="lt1"/>
          </a:fillRef>
          <a:effectRef idx="0">
            <a:schemeClr val="dk1"/>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0"/>
            <a:r>
              <a:rPr lang="es-VE" sz="2500" dirty="0" smtClean="0">
                <a:solidFill>
                  <a:schemeClr val="tx1"/>
                </a:solidFill>
                <a:latin typeface="+mj-lt"/>
              </a:rPr>
              <a:t>Análisis por subgrupos:</a:t>
            </a:r>
            <a:endParaRPr lang="es-VE" sz="2500" dirty="0">
              <a:solidFill>
                <a:srgbClr val="C00000"/>
              </a:solidFill>
              <a:latin typeface="+mj-lt"/>
            </a:endParaRPr>
          </a:p>
        </p:txBody>
      </p:sp>
      <p:sp>
        <p:nvSpPr>
          <p:cNvPr id="12" name="Oval 6">
            <a:extLst>
              <a:ext uri="{FF2B5EF4-FFF2-40B4-BE49-F238E27FC236}">
                <a16:creationId xmlns="" xmlns:a16="http://schemas.microsoft.com/office/drawing/2014/main" id="{443504E1-2841-480E-9B5B-8285AA86AA78}"/>
              </a:ext>
            </a:extLst>
          </p:cNvPr>
          <p:cNvSpPr/>
          <p:nvPr/>
        </p:nvSpPr>
        <p:spPr>
          <a:xfrm>
            <a:off x="149843" y="1378472"/>
            <a:ext cx="558800" cy="558800"/>
          </a:xfrm>
          <a:prstGeom prst="ellipse">
            <a:avLst/>
          </a:prstGeom>
          <a:solidFill>
            <a:schemeClr val="accent5"/>
          </a:solidFill>
          <a:ln>
            <a:noFill/>
          </a:ln>
          <a:effectLst>
            <a:innerShdw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1</a:t>
            </a:r>
          </a:p>
        </p:txBody>
      </p:sp>
      <p:sp>
        <p:nvSpPr>
          <p:cNvPr id="13" name="Oval 60">
            <a:extLst>
              <a:ext uri="{FF2B5EF4-FFF2-40B4-BE49-F238E27FC236}">
                <a16:creationId xmlns="" xmlns:a16="http://schemas.microsoft.com/office/drawing/2014/main" id="{F6F83667-428A-42D5-AE1A-F0FF08449630}"/>
              </a:ext>
            </a:extLst>
          </p:cNvPr>
          <p:cNvSpPr/>
          <p:nvPr/>
        </p:nvSpPr>
        <p:spPr>
          <a:xfrm>
            <a:off x="149843" y="2726529"/>
            <a:ext cx="558800" cy="558800"/>
          </a:xfrm>
          <a:prstGeom prst="ellipse">
            <a:avLst/>
          </a:prstGeom>
          <a:solidFill>
            <a:schemeClr val="accent4"/>
          </a:solidFill>
          <a:ln>
            <a:noFill/>
          </a:ln>
          <a:effectLst>
            <a:innerShdw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2</a:t>
            </a:r>
          </a:p>
        </p:txBody>
      </p:sp>
      <p:sp>
        <p:nvSpPr>
          <p:cNvPr id="22" name="Marcador de texto 1">
            <a:extLst>
              <a:ext uri="{FF2B5EF4-FFF2-40B4-BE49-F238E27FC236}">
                <a16:creationId xmlns="" xmlns:a16="http://schemas.microsoft.com/office/drawing/2014/main" id="{F526F23D-CAE7-4E16-978F-C13F5E52267F}"/>
              </a:ext>
            </a:extLst>
          </p:cNvPr>
          <p:cNvSpPr txBox="1">
            <a:spLocks/>
          </p:cNvSpPr>
          <p:nvPr/>
        </p:nvSpPr>
        <p:spPr>
          <a:xfrm>
            <a:off x="704942" y="2700563"/>
            <a:ext cx="8249054" cy="5341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0" algn="just"/>
            <a:r>
              <a:rPr lang="es-ES" sz="2200" dirty="0" smtClean="0">
                <a:solidFill>
                  <a:schemeClr val="tx1"/>
                </a:solidFill>
                <a:latin typeface="+mj-lt"/>
              </a:rPr>
              <a:t>El implante de un DAI redujo significativamente el riesgo de muerte en hombres.</a:t>
            </a:r>
            <a:endParaRPr lang="es-ES" sz="2200" dirty="0">
              <a:solidFill>
                <a:schemeClr val="tx1"/>
              </a:solidFill>
              <a:latin typeface="+mj-lt"/>
            </a:endParaRPr>
          </a:p>
        </p:txBody>
      </p:sp>
      <p:sp>
        <p:nvSpPr>
          <p:cNvPr id="15" name="Marcador de texto 1">
            <a:extLst>
              <a:ext uri="{FF2B5EF4-FFF2-40B4-BE49-F238E27FC236}">
                <a16:creationId xmlns="" xmlns:a16="http://schemas.microsoft.com/office/drawing/2014/main" id="{F526F23D-CAE7-4E16-978F-C13F5E52267F}"/>
              </a:ext>
            </a:extLst>
          </p:cNvPr>
          <p:cNvSpPr txBox="1">
            <a:spLocks/>
          </p:cNvSpPr>
          <p:nvPr/>
        </p:nvSpPr>
        <p:spPr>
          <a:xfrm>
            <a:off x="704941" y="1286931"/>
            <a:ext cx="8249054" cy="5341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0" algn="just"/>
            <a:r>
              <a:rPr lang="es-ES" sz="2200" dirty="0" smtClean="0">
                <a:solidFill>
                  <a:schemeClr val="tx1"/>
                </a:solidFill>
                <a:latin typeface="+mj-lt"/>
              </a:rPr>
              <a:t>El implante de un DAI redujo significativamente el riesgo de muerte en los pacientes con IC CF III/IV </a:t>
            </a:r>
            <a:r>
              <a:rPr lang="es-ES" sz="2200" dirty="0" smtClean="0">
                <a:solidFill>
                  <a:srgbClr val="C00000"/>
                </a:solidFill>
                <a:latin typeface="+mj-lt"/>
              </a:rPr>
              <a:t>(RR </a:t>
            </a:r>
            <a:r>
              <a:rPr lang="es-ES" sz="2200" dirty="0" smtClean="0">
                <a:ln w="0"/>
                <a:solidFill>
                  <a:srgbClr val="C00000"/>
                </a:solidFill>
                <a:effectLst>
                  <a:outerShdw blurRad="38100" dist="19050" dir="2700000" algn="tl" rotWithShape="0">
                    <a:schemeClr val="dk1">
                      <a:alpha val="40000"/>
                    </a:schemeClr>
                  </a:outerShdw>
                </a:effectLst>
                <a:latin typeface="+mj-lt"/>
              </a:rPr>
              <a:t>0,37 </a:t>
            </a:r>
            <a:r>
              <a:rPr lang="es-ES" sz="2200" dirty="0">
                <a:ln w="0"/>
                <a:solidFill>
                  <a:srgbClr val="C00000"/>
                </a:solidFill>
                <a:effectLst>
                  <a:outerShdw blurRad="38100" dist="19050" dir="2700000" algn="tl" rotWithShape="0">
                    <a:schemeClr val="dk1">
                      <a:alpha val="40000"/>
                    </a:schemeClr>
                  </a:outerShdw>
                </a:effectLst>
                <a:latin typeface="+mj-lt"/>
              </a:rPr>
              <a:t>(0,15 – 0,90). p: </a:t>
            </a:r>
            <a:r>
              <a:rPr lang="es-ES" sz="2200" dirty="0" smtClean="0">
                <a:ln w="0"/>
                <a:solidFill>
                  <a:srgbClr val="C00000"/>
                </a:solidFill>
                <a:effectLst>
                  <a:outerShdw blurRad="38100" dist="19050" dir="2700000" algn="tl" rotWithShape="0">
                    <a:schemeClr val="dk1">
                      <a:alpha val="40000"/>
                    </a:schemeClr>
                  </a:outerShdw>
                </a:effectLst>
                <a:latin typeface="+mj-lt"/>
              </a:rPr>
              <a:t>0,02).</a:t>
            </a:r>
            <a:endParaRPr lang="es-ES" sz="2200" dirty="0">
              <a:ln w="0"/>
              <a:solidFill>
                <a:srgbClr val="C00000"/>
              </a:solidFill>
              <a:effectLst>
                <a:outerShdw blurRad="38100" dist="19050" dir="2700000" algn="tl" rotWithShape="0">
                  <a:schemeClr val="dk1">
                    <a:alpha val="40000"/>
                  </a:schemeClr>
                </a:outerShdw>
              </a:effectLst>
              <a:latin typeface="+mj-lt"/>
            </a:endParaRPr>
          </a:p>
          <a:p>
            <a:pPr marL="127000" algn="just"/>
            <a:r>
              <a:rPr lang="es-ES" sz="2200" dirty="0" smtClean="0">
                <a:solidFill>
                  <a:schemeClr val="tx1"/>
                </a:solidFill>
                <a:latin typeface="+mj-lt"/>
              </a:rPr>
              <a:t> </a:t>
            </a:r>
            <a:endParaRPr lang="es-ES" sz="2200" dirty="0">
              <a:solidFill>
                <a:schemeClr val="tx1"/>
              </a:solidFill>
              <a:latin typeface="+mj-lt"/>
            </a:endParaRPr>
          </a:p>
        </p:txBody>
      </p:sp>
      <p:sp>
        <p:nvSpPr>
          <p:cNvPr id="20" name="Rectángulo 19"/>
          <p:cNvSpPr/>
          <p:nvPr/>
        </p:nvSpPr>
        <p:spPr>
          <a:xfrm>
            <a:off x="3374020" y="3019262"/>
            <a:ext cx="4732012" cy="430887"/>
          </a:xfrm>
          <a:prstGeom prst="rect">
            <a:avLst/>
          </a:prstGeom>
          <a:noFill/>
        </p:spPr>
        <p:txBody>
          <a:bodyPr wrap="square" lIns="91440" tIns="45720" rIns="91440" bIns="45720">
            <a:spAutoFit/>
          </a:bodyPr>
          <a:lstStyle/>
          <a:p>
            <a:pPr algn="just"/>
            <a:r>
              <a:rPr lang="es-ES" sz="2200" dirty="0" smtClean="0">
                <a:ln w="0"/>
                <a:solidFill>
                  <a:srgbClr val="C00000"/>
                </a:solidFill>
                <a:effectLst>
                  <a:outerShdw blurRad="38100" dist="19050" dir="2700000" algn="tl" rotWithShape="0">
                    <a:schemeClr val="dk1">
                      <a:alpha val="40000"/>
                    </a:schemeClr>
                  </a:outerShdw>
                </a:effectLst>
                <a:latin typeface="+mj-lt"/>
              </a:rPr>
              <a:t>(RR 0,49 (0,27 – 0,90). p: 0,018.)</a:t>
            </a:r>
          </a:p>
        </p:txBody>
      </p:sp>
      <p:sp>
        <p:nvSpPr>
          <p:cNvPr id="16" name="Oval 61">
            <a:extLst>
              <a:ext uri="{FF2B5EF4-FFF2-40B4-BE49-F238E27FC236}">
                <a16:creationId xmlns="" xmlns:a16="http://schemas.microsoft.com/office/drawing/2014/main" id="{28425AAC-40BA-4782-8126-DA36F237E4AE}"/>
              </a:ext>
            </a:extLst>
          </p:cNvPr>
          <p:cNvSpPr/>
          <p:nvPr/>
        </p:nvSpPr>
        <p:spPr>
          <a:xfrm>
            <a:off x="149843" y="3894314"/>
            <a:ext cx="558800" cy="558800"/>
          </a:xfrm>
          <a:prstGeom prst="ellipse">
            <a:avLst/>
          </a:prstGeom>
          <a:solidFill>
            <a:schemeClr val="accent6"/>
          </a:solidFill>
          <a:ln>
            <a:noFill/>
          </a:ln>
          <a:effectLst>
            <a:innerShdw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3</a:t>
            </a:r>
          </a:p>
        </p:txBody>
      </p:sp>
      <p:sp>
        <p:nvSpPr>
          <p:cNvPr id="19" name="Marcador de texto 1">
            <a:extLst>
              <a:ext uri="{FF2B5EF4-FFF2-40B4-BE49-F238E27FC236}">
                <a16:creationId xmlns="" xmlns:a16="http://schemas.microsoft.com/office/drawing/2014/main" id="{F526F23D-CAE7-4E16-978F-C13F5E52267F}"/>
              </a:ext>
            </a:extLst>
          </p:cNvPr>
          <p:cNvSpPr txBox="1">
            <a:spLocks/>
          </p:cNvSpPr>
          <p:nvPr/>
        </p:nvSpPr>
        <p:spPr>
          <a:xfrm>
            <a:off x="704941" y="3843691"/>
            <a:ext cx="8249054" cy="5341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0" algn="just"/>
            <a:r>
              <a:rPr lang="es-ES" sz="2200" dirty="0" smtClean="0">
                <a:solidFill>
                  <a:schemeClr val="tx1"/>
                </a:solidFill>
                <a:latin typeface="+mj-lt"/>
              </a:rPr>
              <a:t>El implante de un DAI redujo significativamente el riesgo de muerte en pacientes con FEVI mayor a 20%. </a:t>
            </a:r>
            <a:endParaRPr lang="es-ES" sz="2200" dirty="0">
              <a:solidFill>
                <a:schemeClr val="tx1"/>
              </a:solidFill>
              <a:latin typeface="+mj-lt"/>
            </a:endParaRPr>
          </a:p>
        </p:txBody>
      </p:sp>
      <p:sp>
        <p:nvSpPr>
          <p:cNvPr id="4" name="Rectángulo 3"/>
          <p:cNvSpPr/>
          <p:nvPr/>
        </p:nvSpPr>
        <p:spPr>
          <a:xfrm>
            <a:off x="5067277" y="452601"/>
            <a:ext cx="540533" cy="861774"/>
          </a:xfrm>
          <a:prstGeom prst="rect">
            <a:avLst/>
          </a:prstGeom>
          <a:noFill/>
        </p:spPr>
        <p:txBody>
          <a:bodyPr wrap="none" lIns="91440" tIns="45720" rIns="91440" bIns="45720">
            <a:spAutoFit/>
          </a:bodyPr>
          <a:lstStyle/>
          <a:p>
            <a:pPr algn="ctr"/>
            <a:r>
              <a:rPr lang="es-ES" sz="5000" b="0" cap="none" spc="0" dirty="0" smtClean="0">
                <a:ln w="0"/>
                <a:solidFill>
                  <a:srgbClr val="FF0000"/>
                </a:solidFill>
                <a:effectLst>
                  <a:outerShdw blurRad="38100" dist="19050" dir="2700000" algn="tl" rotWithShape="0">
                    <a:schemeClr val="dk1">
                      <a:alpha val="40000"/>
                    </a:schemeClr>
                  </a:outerShdw>
                </a:effectLst>
              </a:rPr>
              <a:t>?</a:t>
            </a:r>
            <a:endParaRPr lang="es-ES" sz="5000" b="0"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115423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5"/>
          <p:cNvSpPr txBox="1">
            <a:spLocks noGrp="1"/>
          </p:cNvSpPr>
          <p:nvPr>
            <p:ph type="ctrTitle"/>
          </p:nvPr>
        </p:nvSpPr>
        <p:spPr>
          <a:xfrm>
            <a:off x="2305150" y="2884378"/>
            <a:ext cx="5811000" cy="475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smtClean="0"/>
              <a:t>CONCLUSIONES.</a:t>
            </a:r>
            <a:endParaRPr dirty="0"/>
          </a:p>
        </p:txBody>
      </p:sp>
      <p:sp>
        <p:nvSpPr>
          <p:cNvPr id="227" name="Google Shape;227;p15"/>
          <p:cNvSpPr txBox="1">
            <a:spLocks noGrp="1"/>
          </p:cNvSpPr>
          <p:nvPr>
            <p:ph type="subTitle" idx="1"/>
          </p:nvPr>
        </p:nvSpPr>
        <p:spPr>
          <a:xfrm>
            <a:off x="2305150" y="3385436"/>
            <a:ext cx="5811000" cy="4107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 dirty="0" smtClean="0"/>
              <a:t>DEFINITE trial. </a:t>
            </a:r>
            <a:endParaRPr dirty="0"/>
          </a:p>
        </p:txBody>
      </p:sp>
      <p:sp>
        <p:nvSpPr>
          <p:cNvPr id="228" name="Google Shape;228;p15"/>
          <p:cNvSpPr txBox="1"/>
          <p:nvPr/>
        </p:nvSpPr>
        <p:spPr>
          <a:xfrm>
            <a:off x="77600" y="2201325"/>
            <a:ext cx="2004000" cy="22014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pPr>
            <a:r>
              <a:rPr lang="en" sz="9600" b="1" dirty="0">
                <a:solidFill>
                  <a:schemeClr val="lt1"/>
                </a:solidFill>
                <a:latin typeface="Catamaran"/>
                <a:ea typeface="Catamaran"/>
                <a:cs typeface="Catamaran"/>
                <a:sym typeface="Catamaran"/>
              </a:rPr>
              <a:t>5</a:t>
            </a:r>
            <a:endParaRPr sz="9600" b="1" dirty="0">
              <a:solidFill>
                <a:schemeClr val="lt1"/>
              </a:solidFill>
              <a:latin typeface="Catamaran"/>
              <a:ea typeface="Catamaran"/>
              <a:cs typeface="Catamaran"/>
              <a:sym typeface="Catamaran"/>
            </a:endParaRPr>
          </a:p>
        </p:txBody>
      </p:sp>
    </p:spTree>
    <p:extLst>
      <p:ext uri="{BB962C8B-B14F-4D97-AF65-F5344CB8AC3E}">
        <p14:creationId xmlns:p14="http://schemas.microsoft.com/office/powerpoint/2010/main" val="38976084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878" y="-144021"/>
            <a:ext cx="7406640" cy="562727"/>
          </a:xfrm>
        </p:spPr>
        <p:txBody>
          <a:bodyPr>
            <a:normAutofit/>
          </a:bodyPr>
          <a:lstStyle/>
          <a:p>
            <a:pPr algn="r"/>
            <a:r>
              <a:rPr lang="es-VE" sz="1200" b="0" i="1" dirty="0" smtClean="0">
                <a:ln w="1905"/>
                <a:solidFill>
                  <a:schemeClr val="tx2">
                    <a:lumMod val="50000"/>
                  </a:schemeClr>
                </a:solidFill>
                <a:effectLst>
                  <a:innerShdw blurRad="69850" dist="43180" dir="5400000">
                    <a:srgbClr val="000000">
                      <a:alpha val="65000"/>
                    </a:srgbClr>
                  </a:innerShdw>
                </a:effectLst>
                <a:latin typeface="+mj-lt"/>
              </a:rPr>
              <a:t>DEFINITE TRIAL.</a:t>
            </a:r>
            <a:endParaRPr lang="es-VE" sz="1200" b="0" i="1" dirty="0">
              <a:ln w="1905"/>
              <a:solidFill>
                <a:schemeClr val="tx2">
                  <a:lumMod val="50000"/>
                </a:schemeClr>
              </a:solidFill>
              <a:effectLst>
                <a:innerShdw blurRad="69850" dist="43180" dir="5400000">
                  <a:srgbClr val="000000">
                    <a:alpha val="65000"/>
                  </a:srgbClr>
                </a:innerShdw>
              </a:effectLst>
              <a:latin typeface="+mj-lt"/>
            </a:endParaRPr>
          </a:p>
        </p:txBody>
      </p:sp>
      <p:cxnSp>
        <p:nvCxnSpPr>
          <p:cNvPr id="3" name="2 Conector recto"/>
          <p:cNvCxnSpPr/>
          <p:nvPr/>
        </p:nvCxnSpPr>
        <p:spPr>
          <a:xfrm flipH="1" flipV="1">
            <a:off x="718802" y="481739"/>
            <a:ext cx="8395625" cy="8414"/>
          </a:xfrm>
          <a:prstGeom prst="line">
            <a:avLst/>
          </a:prstGeom>
          <a:ln/>
        </p:spPr>
        <p:style>
          <a:lnRef idx="2">
            <a:schemeClr val="accent1"/>
          </a:lnRef>
          <a:fillRef idx="0">
            <a:schemeClr val="accent1"/>
          </a:fillRef>
          <a:effectRef idx="1">
            <a:schemeClr val="accent1"/>
          </a:effectRef>
          <a:fontRef idx="minor">
            <a:schemeClr val="tx1"/>
          </a:fontRef>
        </p:style>
      </p:cxnSp>
      <p:sp>
        <p:nvSpPr>
          <p:cNvPr id="6" name="5 CuadroTexto"/>
          <p:cNvSpPr txBox="1"/>
          <p:nvPr/>
        </p:nvSpPr>
        <p:spPr>
          <a:xfrm>
            <a:off x="-1044797" y="28504"/>
            <a:ext cx="6095937" cy="523220"/>
          </a:xfrm>
          <a:prstGeom prst="rect">
            <a:avLst/>
          </a:prstGeom>
          <a:noFill/>
        </p:spPr>
        <p:txBody>
          <a:bodyPr wrap="square" rtlCol="0">
            <a:spAutoFit/>
          </a:bodyPr>
          <a:lstStyle/>
          <a:p>
            <a:pPr algn="ctr"/>
            <a:r>
              <a:rPr lang="es-VE" sz="2800" b="1" dirty="0" smtClean="0">
                <a:solidFill>
                  <a:schemeClr val="tx2">
                    <a:lumMod val="50000"/>
                  </a:schemeClr>
                </a:solidFill>
                <a:latin typeface="+mj-lt"/>
              </a:rPr>
              <a:t>CONCLUSIONES</a:t>
            </a:r>
            <a:endParaRPr lang="es-VE" sz="2800" b="1" dirty="0">
              <a:solidFill>
                <a:schemeClr val="tx2">
                  <a:lumMod val="50000"/>
                </a:schemeClr>
              </a:solidFill>
              <a:latin typeface="+mj-lt"/>
            </a:endParaRPr>
          </a:p>
        </p:txBody>
      </p:sp>
      <p:sp>
        <p:nvSpPr>
          <p:cNvPr id="14" name="Rectángulo 13"/>
          <p:cNvSpPr/>
          <p:nvPr/>
        </p:nvSpPr>
        <p:spPr>
          <a:xfrm>
            <a:off x="332739" y="4897279"/>
            <a:ext cx="8621256" cy="246221"/>
          </a:xfrm>
          <a:prstGeom prst="rect">
            <a:avLst/>
          </a:prstGeom>
        </p:spPr>
        <p:txBody>
          <a:bodyPr wrap="square">
            <a:spAutoFit/>
          </a:bodyPr>
          <a:lstStyle/>
          <a:p>
            <a:r>
              <a:rPr lang="es-VE" sz="1000" dirty="0" err="1"/>
              <a:t>Kadish</a:t>
            </a:r>
            <a:r>
              <a:rPr lang="es-VE" sz="1000" dirty="0"/>
              <a:t> A, et al. </a:t>
            </a:r>
            <a:r>
              <a:rPr lang="es-VE" sz="1000" dirty="0" err="1"/>
              <a:t>Prophylactic</a:t>
            </a:r>
            <a:r>
              <a:rPr lang="es-VE" sz="1000" dirty="0"/>
              <a:t> </a:t>
            </a:r>
            <a:r>
              <a:rPr lang="es-VE" sz="1000" dirty="0" err="1"/>
              <a:t>Defibrillator</a:t>
            </a:r>
            <a:r>
              <a:rPr lang="es-VE" sz="1000" dirty="0"/>
              <a:t> </a:t>
            </a:r>
            <a:r>
              <a:rPr lang="es-VE" sz="1000" dirty="0" err="1"/>
              <a:t>Implantation</a:t>
            </a:r>
            <a:r>
              <a:rPr lang="es-VE" sz="1000" dirty="0"/>
              <a:t> in </a:t>
            </a:r>
            <a:r>
              <a:rPr lang="es-VE" sz="1000" dirty="0" err="1"/>
              <a:t>Patients</a:t>
            </a:r>
            <a:r>
              <a:rPr lang="es-VE" sz="1000" dirty="0"/>
              <a:t> </a:t>
            </a:r>
            <a:r>
              <a:rPr lang="es-VE" sz="1000" dirty="0" err="1"/>
              <a:t>with</a:t>
            </a:r>
            <a:r>
              <a:rPr lang="es-VE" sz="1000" dirty="0"/>
              <a:t> </a:t>
            </a:r>
            <a:r>
              <a:rPr lang="es-VE" sz="1000" dirty="0" err="1"/>
              <a:t>Nonischemic</a:t>
            </a:r>
            <a:r>
              <a:rPr lang="es-VE" sz="1000" dirty="0"/>
              <a:t> </a:t>
            </a:r>
            <a:r>
              <a:rPr lang="es-VE" sz="1000" dirty="0" err="1"/>
              <a:t>Dilated</a:t>
            </a:r>
            <a:r>
              <a:rPr lang="es-VE" sz="1000" dirty="0"/>
              <a:t> </a:t>
            </a:r>
            <a:r>
              <a:rPr lang="es-VE" sz="1000" dirty="0" err="1"/>
              <a:t>Cardiomyopathy</a:t>
            </a:r>
            <a:r>
              <a:rPr lang="es-VE" sz="1000" dirty="0"/>
              <a:t>. N </a:t>
            </a:r>
            <a:r>
              <a:rPr lang="es-VE" sz="1000" dirty="0" err="1"/>
              <a:t>Engl</a:t>
            </a:r>
            <a:r>
              <a:rPr lang="es-VE" sz="1000" dirty="0"/>
              <a:t> J </a:t>
            </a:r>
            <a:r>
              <a:rPr lang="es-VE" sz="1000" dirty="0" err="1"/>
              <a:t>Med</a:t>
            </a:r>
            <a:r>
              <a:rPr lang="es-VE" sz="1000" dirty="0"/>
              <a:t> 2004; 350:2151-2158.</a:t>
            </a:r>
          </a:p>
        </p:txBody>
      </p:sp>
      <p:pic>
        <p:nvPicPr>
          <p:cNvPr id="17" name="Picture 10" descr="Resultado de imagen para ascardio"/>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149843" y="118753"/>
            <a:ext cx="371546" cy="411798"/>
          </a:xfrm>
          <a:prstGeom prst="rect">
            <a:avLst/>
          </a:prstGeom>
          <a:noFill/>
          <a:extLst>
            <a:ext uri="{909E8E84-426E-40DD-AFC4-6F175D3DCCD1}">
              <a14:hiddenFill xmlns:a14="http://schemas.microsoft.com/office/drawing/2010/main">
                <a:solidFill>
                  <a:srgbClr val="FFFFFF"/>
                </a:solidFill>
              </a14:hiddenFill>
            </a:ext>
          </a:extLst>
        </p:spPr>
      </p:pic>
      <p:sp>
        <p:nvSpPr>
          <p:cNvPr id="10" name="Oval 6">
            <a:extLst>
              <a:ext uri="{FF2B5EF4-FFF2-40B4-BE49-F238E27FC236}">
                <a16:creationId xmlns="" xmlns:a16="http://schemas.microsoft.com/office/drawing/2014/main" id="{443504E1-2841-480E-9B5B-8285AA86AA78}"/>
              </a:ext>
            </a:extLst>
          </p:cNvPr>
          <p:cNvSpPr/>
          <p:nvPr/>
        </p:nvSpPr>
        <p:spPr>
          <a:xfrm>
            <a:off x="196188" y="1642175"/>
            <a:ext cx="558800" cy="558800"/>
          </a:xfrm>
          <a:prstGeom prst="ellipse">
            <a:avLst/>
          </a:prstGeom>
          <a:solidFill>
            <a:schemeClr val="accent5"/>
          </a:solidFill>
          <a:ln>
            <a:noFill/>
          </a:ln>
          <a:effectLst>
            <a:innerShdw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1</a:t>
            </a:r>
          </a:p>
        </p:txBody>
      </p:sp>
      <p:sp>
        <p:nvSpPr>
          <p:cNvPr id="12" name="Oval 60">
            <a:extLst>
              <a:ext uri="{FF2B5EF4-FFF2-40B4-BE49-F238E27FC236}">
                <a16:creationId xmlns="" xmlns:a16="http://schemas.microsoft.com/office/drawing/2014/main" id="{F6F83667-428A-42D5-AE1A-F0FF08449630}"/>
              </a:ext>
            </a:extLst>
          </p:cNvPr>
          <p:cNvSpPr/>
          <p:nvPr/>
        </p:nvSpPr>
        <p:spPr>
          <a:xfrm>
            <a:off x="196188" y="2990232"/>
            <a:ext cx="558800" cy="558800"/>
          </a:xfrm>
          <a:prstGeom prst="ellipse">
            <a:avLst/>
          </a:prstGeom>
          <a:solidFill>
            <a:schemeClr val="accent4"/>
          </a:solidFill>
          <a:ln>
            <a:noFill/>
          </a:ln>
          <a:effectLst>
            <a:innerShdw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2</a:t>
            </a:r>
          </a:p>
        </p:txBody>
      </p:sp>
      <p:sp>
        <p:nvSpPr>
          <p:cNvPr id="13" name="Marcador de texto 1">
            <a:extLst>
              <a:ext uri="{FF2B5EF4-FFF2-40B4-BE49-F238E27FC236}">
                <a16:creationId xmlns="" xmlns:a16="http://schemas.microsoft.com/office/drawing/2014/main" id="{F526F23D-CAE7-4E16-978F-C13F5E52267F}"/>
              </a:ext>
            </a:extLst>
          </p:cNvPr>
          <p:cNvSpPr txBox="1">
            <a:spLocks/>
          </p:cNvSpPr>
          <p:nvPr/>
        </p:nvSpPr>
        <p:spPr>
          <a:xfrm>
            <a:off x="751287" y="2964266"/>
            <a:ext cx="8249054" cy="5341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0" algn="just"/>
            <a:r>
              <a:rPr lang="es-ES" sz="2200" dirty="0" smtClean="0">
                <a:solidFill>
                  <a:schemeClr val="tx1"/>
                </a:solidFill>
                <a:latin typeface="+mj-lt"/>
              </a:rPr>
              <a:t>El uso del DAI debe ser considerado en </a:t>
            </a:r>
            <a:r>
              <a:rPr lang="es-ES" sz="2200" dirty="0" smtClean="0">
                <a:solidFill>
                  <a:srgbClr val="FF0000"/>
                </a:solidFill>
                <a:latin typeface="+mj-lt"/>
              </a:rPr>
              <a:t>casos individualizados</a:t>
            </a:r>
            <a:r>
              <a:rPr lang="es-ES" sz="2200" dirty="0" smtClean="0">
                <a:solidFill>
                  <a:schemeClr val="tx1"/>
                </a:solidFill>
                <a:latin typeface="+mj-lt"/>
              </a:rPr>
              <a:t>. </a:t>
            </a:r>
          </a:p>
          <a:p>
            <a:pPr marL="127000" algn="just"/>
            <a:r>
              <a:rPr lang="es-ES" sz="2200" dirty="0">
                <a:solidFill>
                  <a:schemeClr val="tx1"/>
                </a:solidFill>
                <a:latin typeface="+mj-lt"/>
              </a:rPr>
              <a:t>	</a:t>
            </a:r>
            <a:r>
              <a:rPr lang="es-ES" sz="2200" dirty="0" smtClean="0">
                <a:solidFill>
                  <a:schemeClr val="tx1"/>
                </a:solidFill>
                <a:latin typeface="+mj-lt"/>
              </a:rPr>
              <a:t>• Reducción de muerte por arritmias. </a:t>
            </a:r>
          </a:p>
          <a:p>
            <a:pPr marL="127000" algn="just"/>
            <a:r>
              <a:rPr lang="es-ES" sz="2200" dirty="0">
                <a:solidFill>
                  <a:schemeClr val="tx1"/>
                </a:solidFill>
                <a:latin typeface="+mj-lt"/>
              </a:rPr>
              <a:t>	</a:t>
            </a:r>
            <a:r>
              <a:rPr lang="es-ES" sz="2200" dirty="0" smtClean="0">
                <a:solidFill>
                  <a:schemeClr val="tx1"/>
                </a:solidFill>
                <a:latin typeface="+mj-lt"/>
              </a:rPr>
              <a:t>• Reducción de muerte en CF NYHA III/IV. </a:t>
            </a:r>
          </a:p>
          <a:p>
            <a:pPr marL="127000" algn="just"/>
            <a:r>
              <a:rPr lang="es-ES" sz="2200" dirty="0">
                <a:solidFill>
                  <a:schemeClr val="tx1"/>
                </a:solidFill>
                <a:latin typeface="+mj-lt"/>
              </a:rPr>
              <a:t>	</a:t>
            </a:r>
            <a:r>
              <a:rPr lang="es-ES" sz="2200" dirty="0" smtClean="0">
                <a:solidFill>
                  <a:schemeClr val="tx1"/>
                </a:solidFill>
                <a:latin typeface="+mj-lt"/>
              </a:rPr>
              <a:t>• Reducción de muerte en hombres.  </a:t>
            </a:r>
          </a:p>
          <a:p>
            <a:pPr marL="127000" algn="just"/>
            <a:r>
              <a:rPr lang="es-ES" sz="2200" dirty="0">
                <a:solidFill>
                  <a:schemeClr val="tx1"/>
                </a:solidFill>
                <a:latin typeface="+mj-lt"/>
              </a:rPr>
              <a:t>	</a:t>
            </a:r>
            <a:r>
              <a:rPr lang="es-ES" sz="2200" dirty="0" smtClean="0">
                <a:solidFill>
                  <a:schemeClr val="tx1"/>
                </a:solidFill>
                <a:latin typeface="+mj-lt"/>
              </a:rPr>
              <a:t>• Reducción de muertes en FEVI &gt; 20%.</a:t>
            </a:r>
            <a:endParaRPr lang="es-ES" sz="2200" dirty="0">
              <a:solidFill>
                <a:schemeClr val="tx1"/>
              </a:solidFill>
              <a:latin typeface="+mj-lt"/>
            </a:endParaRPr>
          </a:p>
        </p:txBody>
      </p:sp>
      <p:sp>
        <p:nvSpPr>
          <p:cNvPr id="15" name="Marcador de texto 1">
            <a:extLst>
              <a:ext uri="{FF2B5EF4-FFF2-40B4-BE49-F238E27FC236}">
                <a16:creationId xmlns="" xmlns:a16="http://schemas.microsoft.com/office/drawing/2014/main" id="{F526F23D-CAE7-4E16-978F-C13F5E52267F}"/>
              </a:ext>
            </a:extLst>
          </p:cNvPr>
          <p:cNvSpPr txBox="1">
            <a:spLocks/>
          </p:cNvSpPr>
          <p:nvPr/>
        </p:nvSpPr>
        <p:spPr>
          <a:xfrm>
            <a:off x="751286" y="1633934"/>
            <a:ext cx="8249054" cy="5341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0" algn="just"/>
            <a:r>
              <a:rPr lang="es-ES" sz="2200" dirty="0" smtClean="0">
                <a:solidFill>
                  <a:schemeClr val="tx1"/>
                </a:solidFill>
                <a:latin typeface="+mj-lt"/>
              </a:rPr>
              <a:t>El </a:t>
            </a:r>
            <a:r>
              <a:rPr lang="es-ES" sz="2200" dirty="0" smtClean="0">
                <a:solidFill>
                  <a:srgbClr val="FF0000"/>
                </a:solidFill>
                <a:latin typeface="+mj-lt"/>
              </a:rPr>
              <a:t>implante rutinario </a:t>
            </a:r>
            <a:r>
              <a:rPr lang="es-ES" sz="2200" dirty="0" smtClean="0">
                <a:solidFill>
                  <a:schemeClr val="tx1"/>
                </a:solidFill>
                <a:latin typeface="+mj-lt"/>
              </a:rPr>
              <a:t>de DAI no se recomienda en todos los pacientes con MCDNI y disfunción severa del VI. </a:t>
            </a:r>
            <a:endParaRPr lang="es-ES" sz="2200" dirty="0">
              <a:solidFill>
                <a:schemeClr val="tx1"/>
              </a:solidFill>
              <a:latin typeface="+mj-lt"/>
            </a:endParaRPr>
          </a:p>
        </p:txBody>
      </p:sp>
      <p:sp>
        <p:nvSpPr>
          <p:cNvPr id="11" name="Rectángulo 10"/>
          <p:cNvSpPr/>
          <p:nvPr/>
        </p:nvSpPr>
        <p:spPr>
          <a:xfrm>
            <a:off x="6912537" y="3683998"/>
            <a:ext cx="540533" cy="861774"/>
          </a:xfrm>
          <a:prstGeom prst="rect">
            <a:avLst/>
          </a:prstGeom>
          <a:noFill/>
        </p:spPr>
        <p:txBody>
          <a:bodyPr wrap="none" lIns="91440" tIns="45720" rIns="91440" bIns="45720">
            <a:spAutoFit/>
          </a:bodyPr>
          <a:lstStyle/>
          <a:p>
            <a:pPr algn="ctr"/>
            <a:r>
              <a:rPr lang="es-ES" sz="5000" b="0" cap="none" spc="0" dirty="0" smtClean="0">
                <a:ln w="0"/>
                <a:solidFill>
                  <a:srgbClr val="FF0000"/>
                </a:solidFill>
                <a:effectLst>
                  <a:outerShdw blurRad="38100" dist="19050" dir="2700000" algn="tl" rotWithShape="0">
                    <a:schemeClr val="dk1">
                      <a:alpha val="40000"/>
                    </a:schemeClr>
                  </a:outerShdw>
                </a:effectLst>
              </a:rPr>
              <a:t>?</a:t>
            </a:r>
            <a:endParaRPr lang="es-ES" sz="5000" b="0"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40453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5"/>
          <p:cNvSpPr txBox="1">
            <a:spLocks noGrp="1"/>
          </p:cNvSpPr>
          <p:nvPr>
            <p:ph type="ctrTitle"/>
          </p:nvPr>
        </p:nvSpPr>
        <p:spPr>
          <a:xfrm>
            <a:off x="2305150" y="2884378"/>
            <a:ext cx="5811000" cy="475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smtClean="0"/>
              <a:t>LISTA DE COTEJO.</a:t>
            </a:r>
            <a:endParaRPr dirty="0"/>
          </a:p>
        </p:txBody>
      </p:sp>
      <p:sp>
        <p:nvSpPr>
          <p:cNvPr id="227" name="Google Shape;227;p15"/>
          <p:cNvSpPr txBox="1">
            <a:spLocks noGrp="1"/>
          </p:cNvSpPr>
          <p:nvPr>
            <p:ph type="subTitle" idx="1"/>
          </p:nvPr>
        </p:nvSpPr>
        <p:spPr>
          <a:xfrm>
            <a:off x="2305150" y="3385436"/>
            <a:ext cx="5811000" cy="4107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 dirty="0" smtClean="0"/>
              <a:t>DEFINITE trial. </a:t>
            </a:r>
            <a:endParaRPr dirty="0"/>
          </a:p>
        </p:txBody>
      </p:sp>
      <p:sp>
        <p:nvSpPr>
          <p:cNvPr id="228" name="Google Shape;228;p15"/>
          <p:cNvSpPr txBox="1"/>
          <p:nvPr/>
        </p:nvSpPr>
        <p:spPr>
          <a:xfrm>
            <a:off x="77600" y="2201325"/>
            <a:ext cx="2004000" cy="22014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pPr>
            <a:r>
              <a:rPr lang="en" sz="9600" b="1" dirty="0">
                <a:solidFill>
                  <a:schemeClr val="lt1"/>
                </a:solidFill>
                <a:latin typeface="Catamaran"/>
                <a:ea typeface="Catamaran"/>
                <a:cs typeface="Catamaran"/>
                <a:sym typeface="Catamaran"/>
              </a:rPr>
              <a:t>6</a:t>
            </a:r>
            <a:endParaRPr sz="9600" b="1" dirty="0">
              <a:solidFill>
                <a:schemeClr val="lt1"/>
              </a:solidFill>
              <a:latin typeface="Catamaran"/>
              <a:ea typeface="Catamaran"/>
              <a:cs typeface="Catamaran"/>
              <a:sym typeface="Catamaran"/>
            </a:endParaRPr>
          </a:p>
        </p:txBody>
      </p:sp>
    </p:spTree>
    <p:extLst>
      <p:ext uri="{BB962C8B-B14F-4D97-AF65-F5344CB8AC3E}">
        <p14:creationId xmlns:p14="http://schemas.microsoft.com/office/powerpoint/2010/main" val="10485504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0" descr="Resultado de imagen para ascardio"/>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149843" y="118753"/>
            <a:ext cx="371546" cy="411798"/>
          </a:xfrm>
          <a:prstGeom prst="rect">
            <a:avLst/>
          </a:prstGeom>
          <a:noFill/>
          <a:extLst>
            <a:ext uri="{909E8E84-426E-40DD-AFC4-6F175D3DCCD1}">
              <a14:hiddenFill xmlns:a14="http://schemas.microsoft.com/office/drawing/2010/main">
                <a:solidFill>
                  <a:srgbClr val="FFFFFF"/>
                </a:solidFill>
              </a14:hiddenFill>
            </a:ext>
          </a:extLst>
        </p:spPr>
      </p:pic>
      <p:sp>
        <p:nvSpPr>
          <p:cNvPr id="29" name="Marcador de número de diapositiva 2"/>
          <p:cNvSpPr>
            <a:spLocks noGrp="1"/>
          </p:cNvSpPr>
          <p:nvPr>
            <p:ph type="sldNum" idx="12"/>
          </p:nvPr>
        </p:nvSpPr>
        <p:spPr>
          <a:xfrm>
            <a:off x="9865630" y="4828695"/>
            <a:ext cx="526440" cy="314805"/>
          </a:xfrm>
        </p:spPr>
        <p:txBody>
          <a:bodyPr/>
          <a:lstStyle/>
          <a:p>
            <a:pPr marL="0" lvl="0" indent="0" algn="r" rtl="0">
              <a:spcBef>
                <a:spcPts val="0"/>
              </a:spcBef>
              <a:spcAft>
                <a:spcPts val="0"/>
              </a:spcAft>
              <a:buNone/>
            </a:pPr>
            <a:fld id="{00000000-1234-1234-1234-123412341234}" type="slidenum">
              <a:rPr lang="en-US" smtClean="0"/>
              <a:t>44</a:t>
            </a:fld>
            <a:endParaRPr lang="en-US"/>
          </a:p>
        </p:txBody>
      </p:sp>
      <p:pic>
        <p:nvPicPr>
          <p:cNvPr id="10" name="Picture 2"/>
          <p:cNvPicPr>
            <a:picLocks noChangeAspect="1"/>
          </p:cNvPicPr>
          <p:nvPr/>
        </p:nvPicPr>
        <p:blipFill>
          <a:blip r:embed="rId5"/>
          <a:stretch>
            <a:fillRect/>
          </a:stretch>
        </p:blipFill>
        <p:spPr>
          <a:xfrm>
            <a:off x="1954773" y="0"/>
            <a:ext cx="4663793" cy="50797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09779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0" descr="Resultado de imagen para ascardio"/>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149843" y="118753"/>
            <a:ext cx="371546" cy="411798"/>
          </a:xfrm>
          <a:prstGeom prst="rect">
            <a:avLst/>
          </a:prstGeom>
          <a:noFill/>
          <a:extLst>
            <a:ext uri="{909E8E84-426E-40DD-AFC4-6F175D3DCCD1}">
              <a14:hiddenFill xmlns:a14="http://schemas.microsoft.com/office/drawing/2010/main">
                <a:solidFill>
                  <a:srgbClr val="FFFFFF"/>
                </a:solidFill>
              </a14:hiddenFill>
            </a:ext>
          </a:extLst>
        </p:spPr>
      </p:pic>
      <p:sp>
        <p:nvSpPr>
          <p:cNvPr id="29" name="Marcador de número de diapositiva 2"/>
          <p:cNvSpPr>
            <a:spLocks noGrp="1"/>
          </p:cNvSpPr>
          <p:nvPr>
            <p:ph type="sldNum" idx="12"/>
          </p:nvPr>
        </p:nvSpPr>
        <p:spPr>
          <a:xfrm>
            <a:off x="9865630" y="4828695"/>
            <a:ext cx="526440" cy="314805"/>
          </a:xfrm>
        </p:spPr>
        <p:txBody>
          <a:bodyPr/>
          <a:lstStyle/>
          <a:p>
            <a:pPr marL="0" lvl="0" indent="0" algn="r" rtl="0">
              <a:spcBef>
                <a:spcPts val="0"/>
              </a:spcBef>
              <a:spcAft>
                <a:spcPts val="0"/>
              </a:spcAft>
              <a:buNone/>
            </a:pPr>
            <a:fld id="{00000000-1234-1234-1234-123412341234}" type="slidenum">
              <a:rPr lang="en-US" smtClean="0"/>
              <a:t>45</a:t>
            </a:fld>
            <a:endParaRPr lang="en-US"/>
          </a:p>
        </p:txBody>
      </p:sp>
      <p:pic>
        <p:nvPicPr>
          <p:cNvPr id="5" name="Picture 3"/>
          <p:cNvPicPr>
            <a:picLocks noChangeAspect="1"/>
          </p:cNvPicPr>
          <p:nvPr/>
        </p:nvPicPr>
        <p:blipFill rotWithShape="1">
          <a:blip r:embed="rId5"/>
          <a:srcRect b="57279"/>
          <a:stretch/>
        </p:blipFill>
        <p:spPr>
          <a:xfrm>
            <a:off x="-100349" y="573156"/>
            <a:ext cx="9145495" cy="4255539"/>
          </a:xfrm>
          <a:prstGeom prst="rect">
            <a:avLst/>
          </a:prstGeom>
          <a:ln>
            <a:noFill/>
          </a:ln>
          <a:effectLst>
            <a:outerShdw blurRad="292100" dist="139700" dir="2700000" algn="tl" rotWithShape="0">
              <a:srgbClr val="333333">
                <a:alpha val="65000"/>
              </a:srgbClr>
            </a:outerShdw>
          </a:effectLst>
        </p:spPr>
      </p:pic>
      <p:grpSp>
        <p:nvGrpSpPr>
          <p:cNvPr id="6" name="Group 6"/>
          <p:cNvGrpSpPr/>
          <p:nvPr/>
        </p:nvGrpSpPr>
        <p:grpSpPr>
          <a:xfrm flipH="1">
            <a:off x="6443376" y="2435368"/>
            <a:ext cx="488765" cy="147194"/>
            <a:chOff x="6895963" y="4096815"/>
            <a:chExt cx="520237" cy="520010"/>
          </a:xfrm>
        </p:grpSpPr>
        <p:sp>
          <p:nvSpPr>
            <p:cNvPr id="7" name="Flowchart: Process 4"/>
            <p:cNvSpPr/>
            <p:nvPr/>
          </p:nvSpPr>
          <p:spPr>
            <a:xfrm rot="18594494">
              <a:off x="7087429" y="4288451"/>
              <a:ext cx="520010" cy="136738"/>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8" name="Flowchart: Process 5"/>
            <p:cNvSpPr/>
            <p:nvPr/>
          </p:nvSpPr>
          <p:spPr>
            <a:xfrm rot="2620699">
              <a:off x="6895963" y="4100035"/>
              <a:ext cx="520237" cy="258673"/>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9" name="Group 6"/>
          <p:cNvGrpSpPr/>
          <p:nvPr/>
        </p:nvGrpSpPr>
        <p:grpSpPr>
          <a:xfrm flipH="1">
            <a:off x="6411493" y="3082038"/>
            <a:ext cx="488765" cy="147194"/>
            <a:chOff x="6895963" y="4096815"/>
            <a:chExt cx="520237" cy="520010"/>
          </a:xfrm>
        </p:grpSpPr>
        <p:sp>
          <p:nvSpPr>
            <p:cNvPr id="11" name="Flowchart: Process 4"/>
            <p:cNvSpPr/>
            <p:nvPr/>
          </p:nvSpPr>
          <p:spPr>
            <a:xfrm rot="18594494">
              <a:off x="7087429" y="4288451"/>
              <a:ext cx="520010" cy="136738"/>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2" name="Flowchart: Process 5"/>
            <p:cNvSpPr/>
            <p:nvPr/>
          </p:nvSpPr>
          <p:spPr>
            <a:xfrm rot="2620699">
              <a:off x="6895963" y="4100035"/>
              <a:ext cx="520237" cy="258673"/>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13" name="Group 6"/>
          <p:cNvGrpSpPr/>
          <p:nvPr/>
        </p:nvGrpSpPr>
        <p:grpSpPr>
          <a:xfrm flipH="1">
            <a:off x="6385669" y="3820206"/>
            <a:ext cx="488765" cy="147194"/>
            <a:chOff x="6895963" y="4096815"/>
            <a:chExt cx="520237" cy="520010"/>
          </a:xfrm>
        </p:grpSpPr>
        <p:sp>
          <p:nvSpPr>
            <p:cNvPr id="14" name="Flowchart: Process 4"/>
            <p:cNvSpPr/>
            <p:nvPr/>
          </p:nvSpPr>
          <p:spPr>
            <a:xfrm rot="18594494">
              <a:off x="7087429" y="4288451"/>
              <a:ext cx="520010" cy="136738"/>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5" name="Flowchart: Process 5"/>
            <p:cNvSpPr/>
            <p:nvPr/>
          </p:nvSpPr>
          <p:spPr>
            <a:xfrm rot="2620699">
              <a:off x="6895963" y="4100035"/>
              <a:ext cx="520237" cy="258673"/>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16" name="Group 6"/>
          <p:cNvGrpSpPr/>
          <p:nvPr/>
        </p:nvGrpSpPr>
        <p:grpSpPr>
          <a:xfrm flipH="1">
            <a:off x="8144449" y="4405093"/>
            <a:ext cx="488765" cy="147194"/>
            <a:chOff x="6895960" y="4096815"/>
            <a:chExt cx="520237" cy="520010"/>
          </a:xfrm>
          <a:solidFill>
            <a:srgbClr val="C00000"/>
          </a:solidFill>
        </p:grpSpPr>
        <p:sp>
          <p:nvSpPr>
            <p:cNvPr id="18" name="Flowchart: Process 4"/>
            <p:cNvSpPr/>
            <p:nvPr/>
          </p:nvSpPr>
          <p:spPr>
            <a:xfrm rot="18594494">
              <a:off x="7087429" y="4288451"/>
              <a:ext cx="520010" cy="136738"/>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9" name="Flowchart: Process 5"/>
            <p:cNvSpPr/>
            <p:nvPr/>
          </p:nvSpPr>
          <p:spPr>
            <a:xfrm rot="2620699">
              <a:off x="6895960" y="4100033"/>
              <a:ext cx="520237" cy="258673"/>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spTree>
    <p:extLst>
      <p:ext uri="{BB962C8B-B14F-4D97-AF65-F5344CB8AC3E}">
        <p14:creationId xmlns:p14="http://schemas.microsoft.com/office/powerpoint/2010/main" val="2246906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0" descr="Resultado de imagen para ascardio"/>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149843" y="118753"/>
            <a:ext cx="371546" cy="41179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p:cNvPicPr>
            <a:picLocks noChangeAspect="1"/>
          </p:cNvPicPr>
          <p:nvPr/>
        </p:nvPicPr>
        <p:blipFill rotWithShape="1">
          <a:blip r:embed="rId5"/>
          <a:srcRect l="-305" t="42141" r="-315" b="31816"/>
          <a:stretch/>
        </p:blipFill>
        <p:spPr>
          <a:xfrm>
            <a:off x="-148151" y="1674946"/>
            <a:ext cx="9707075" cy="2736416"/>
          </a:xfrm>
          <a:prstGeom prst="rect">
            <a:avLst/>
          </a:prstGeom>
          <a:ln>
            <a:noFill/>
          </a:ln>
          <a:effectLst>
            <a:outerShdw blurRad="292100" dist="139700" dir="2700000" algn="tl" rotWithShape="0">
              <a:srgbClr val="333333">
                <a:alpha val="65000"/>
              </a:srgbClr>
            </a:outerShdw>
          </a:effectLst>
        </p:spPr>
      </p:pic>
      <p:pic>
        <p:nvPicPr>
          <p:cNvPr id="2" name="Imagen 1"/>
          <p:cNvPicPr>
            <a:picLocks noChangeAspect="1"/>
          </p:cNvPicPr>
          <p:nvPr/>
        </p:nvPicPr>
        <p:blipFill>
          <a:blip r:embed="rId6"/>
          <a:stretch>
            <a:fillRect/>
          </a:stretch>
        </p:blipFill>
        <p:spPr>
          <a:xfrm>
            <a:off x="0" y="374079"/>
            <a:ext cx="9558924" cy="1300867"/>
          </a:xfrm>
          <a:prstGeom prst="rect">
            <a:avLst/>
          </a:prstGeom>
        </p:spPr>
      </p:pic>
      <p:grpSp>
        <p:nvGrpSpPr>
          <p:cNvPr id="21" name="Group 6"/>
          <p:cNvGrpSpPr/>
          <p:nvPr/>
        </p:nvGrpSpPr>
        <p:grpSpPr>
          <a:xfrm flipH="1">
            <a:off x="6727581" y="2077022"/>
            <a:ext cx="488765" cy="147194"/>
            <a:chOff x="6895963" y="4096815"/>
            <a:chExt cx="520237" cy="520010"/>
          </a:xfrm>
        </p:grpSpPr>
        <p:sp>
          <p:nvSpPr>
            <p:cNvPr id="22" name="Flowchart: Process 4"/>
            <p:cNvSpPr/>
            <p:nvPr/>
          </p:nvSpPr>
          <p:spPr>
            <a:xfrm rot="18594494">
              <a:off x="7087429" y="4288451"/>
              <a:ext cx="520010" cy="136738"/>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3" name="Flowchart: Process 5"/>
            <p:cNvSpPr/>
            <p:nvPr/>
          </p:nvSpPr>
          <p:spPr>
            <a:xfrm rot="2620699">
              <a:off x="6895963" y="4100035"/>
              <a:ext cx="520237" cy="258673"/>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34" name="Group 6"/>
          <p:cNvGrpSpPr/>
          <p:nvPr/>
        </p:nvGrpSpPr>
        <p:grpSpPr>
          <a:xfrm flipH="1">
            <a:off x="7477184" y="2819341"/>
            <a:ext cx="488765" cy="147194"/>
            <a:chOff x="6895960" y="4096815"/>
            <a:chExt cx="520237" cy="520010"/>
          </a:xfrm>
          <a:solidFill>
            <a:srgbClr val="C00000"/>
          </a:solidFill>
        </p:grpSpPr>
        <p:sp>
          <p:nvSpPr>
            <p:cNvPr id="35" name="Flowchart: Process 4"/>
            <p:cNvSpPr/>
            <p:nvPr/>
          </p:nvSpPr>
          <p:spPr>
            <a:xfrm rot="18594494">
              <a:off x="7087429" y="4288451"/>
              <a:ext cx="520010" cy="136738"/>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6" name="Flowchart: Process 5"/>
            <p:cNvSpPr/>
            <p:nvPr/>
          </p:nvSpPr>
          <p:spPr>
            <a:xfrm rot="2620699">
              <a:off x="6895960" y="4100033"/>
              <a:ext cx="520237" cy="258673"/>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37" name="Group 6"/>
          <p:cNvGrpSpPr/>
          <p:nvPr/>
        </p:nvGrpSpPr>
        <p:grpSpPr>
          <a:xfrm flipH="1">
            <a:off x="6644293" y="3610661"/>
            <a:ext cx="488765" cy="147194"/>
            <a:chOff x="6895963" y="4096815"/>
            <a:chExt cx="520237" cy="520010"/>
          </a:xfrm>
        </p:grpSpPr>
        <p:sp>
          <p:nvSpPr>
            <p:cNvPr id="38" name="Flowchart: Process 4"/>
            <p:cNvSpPr/>
            <p:nvPr/>
          </p:nvSpPr>
          <p:spPr>
            <a:xfrm rot="18594494">
              <a:off x="7087429" y="4288451"/>
              <a:ext cx="520010" cy="136738"/>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9" name="Flowchart: Process 5"/>
            <p:cNvSpPr/>
            <p:nvPr/>
          </p:nvSpPr>
          <p:spPr>
            <a:xfrm rot="2620699">
              <a:off x="6895963" y="4100035"/>
              <a:ext cx="520237" cy="258673"/>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19" name="Group 6"/>
          <p:cNvGrpSpPr/>
          <p:nvPr/>
        </p:nvGrpSpPr>
        <p:grpSpPr>
          <a:xfrm flipH="1">
            <a:off x="7477183" y="4122911"/>
            <a:ext cx="488765" cy="147194"/>
            <a:chOff x="6895960" y="4096815"/>
            <a:chExt cx="520237" cy="520010"/>
          </a:xfrm>
          <a:solidFill>
            <a:srgbClr val="C00000"/>
          </a:solidFill>
        </p:grpSpPr>
        <p:sp>
          <p:nvSpPr>
            <p:cNvPr id="24" name="Flowchart: Process 4"/>
            <p:cNvSpPr/>
            <p:nvPr/>
          </p:nvSpPr>
          <p:spPr>
            <a:xfrm rot="18594494">
              <a:off x="7087429" y="4288451"/>
              <a:ext cx="520010" cy="136738"/>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25" name="Flowchart: Process 5"/>
            <p:cNvSpPr/>
            <p:nvPr/>
          </p:nvSpPr>
          <p:spPr>
            <a:xfrm rot="2620699">
              <a:off x="6895960" y="4100033"/>
              <a:ext cx="520237" cy="258673"/>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spTree>
    <p:extLst>
      <p:ext uri="{BB962C8B-B14F-4D97-AF65-F5344CB8AC3E}">
        <p14:creationId xmlns:p14="http://schemas.microsoft.com/office/powerpoint/2010/main" val="7672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0" descr="Resultado de imagen para ascardio"/>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149843" y="118753"/>
            <a:ext cx="371546" cy="41179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p:cNvPicPr>
          <p:nvPr/>
        </p:nvPicPr>
        <p:blipFill rotWithShape="1">
          <a:blip r:embed="rId5"/>
          <a:srcRect t="68069" r="-271" b="-1"/>
          <a:stretch/>
        </p:blipFill>
        <p:spPr>
          <a:xfrm>
            <a:off x="86497" y="1930272"/>
            <a:ext cx="9057503" cy="3141662"/>
          </a:xfrm>
          <a:prstGeom prst="rect">
            <a:avLst/>
          </a:prstGeom>
          <a:ln>
            <a:noFill/>
          </a:ln>
          <a:effectLst>
            <a:outerShdw blurRad="190500" algn="tl" rotWithShape="0">
              <a:srgbClr val="000000">
                <a:alpha val="70000"/>
              </a:srgbClr>
            </a:outerShdw>
          </a:effectLst>
        </p:spPr>
      </p:pic>
      <p:grpSp>
        <p:nvGrpSpPr>
          <p:cNvPr id="29" name="Group 6"/>
          <p:cNvGrpSpPr/>
          <p:nvPr/>
        </p:nvGrpSpPr>
        <p:grpSpPr>
          <a:xfrm flipH="1">
            <a:off x="8277773" y="3108072"/>
            <a:ext cx="488765" cy="147194"/>
            <a:chOff x="6895960" y="4096815"/>
            <a:chExt cx="520237" cy="520010"/>
          </a:xfrm>
          <a:solidFill>
            <a:srgbClr val="C00000"/>
          </a:solidFill>
        </p:grpSpPr>
        <p:sp>
          <p:nvSpPr>
            <p:cNvPr id="30" name="Flowchart: Process 4"/>
            <p:cNvSpPr/>
            <p:nvPr/>
          </p:nvSpPr>
          <p:spPr>
            <a:xfrm rot="18594494">
              <a:off x="7087429" y="4288451"/>
              <a:ext cx="520010" cy="136738"/>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1" name="Flowchart: Process 5"/>
            <p:cNvSpPr/>
            <p:nvPr/>
          </p:nvSpPr>
          <p:spPr>
            <a:xfrm rot="2620699">
              <a:off x="6895960" y="4100033"/>
              <a:ext cx="520237" cy="258673"/>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32" name="Group 6"/>
          <p:cNvGrpSpPr/>
          <p:nvPr/>
        </p:nvGrpSpPr>
        <p:grpSpPr>
          <a:xfrm flipH="1">
            <a:off x="7470011" y="3550462"/>
            <a:ext cx="488765" cy="147194"/>
            <a:chOff x="6895960" y="4096815"/>
            <a:chExt cx="520237" cy="520010"/>
          </a:xfrm>
          <a:solidFill>
            <a:srgbClr val="C00000"/>
          </a:solidFill>
        </p:grpSpPr>
        <p:sp>
          <p:nvSpPr>
            <p:cNvPr id="33" name="Flowchart: Process 4"/>
            <p:cNvSpPr/>
            <p:nvPr/>
          </p:nvSpPr>
          <p:spPr>
            <a:xfrm rot="18594494">
              <a:off x="7087429" y="4288451"/>
              <a:ext cx="520010" cy="136738"/>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43" name="Flowchart: Process 5"/>
            <p:cNvSpPr/>
            <p:nvPr/>
          </p:nvSpPr>
          <p:spPr>
            <a:xfrm rot="2620699">
              <a:off x="6895960" y="4100033"/>
              <a:ext cx="520237" cy="258673"/>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pic>
        <p:nvPicPr>
          <p:cNvPr id="44" name="Imagen 43"/>
          <p:cNvPicPr>
            <a:picLocks noChangeAspect="1"/>
          </p:cNvPicPr>
          <p:nvPr/>
        </p:nvPicPr>
        <p:blipFill>
          <a:blip r:embed="rId6"/>
          <a:stretch>
            <a:fillRect/>
          </a:stretch>
        </p:blipFill>
        <p:spPr>
          <a:xfrm>
            <a:off x="0" y="636876"/>
            <a:ext cx="9274718" cy="1300867"/>
          </a:xfrm>
          <a:prstGeom prst="rect">
            <a:avLst/>
          </a:prstGeom>
        </p:spPr>
      </p:pic>
      <p:grpSp>
        <p:nvGrpSpPr>
          <p:cNvPr id="45" name="Group 6"/>
          <p:cNvGrpSpPr/>
          <p:nvPr/>
        </p:nvGrpSpPr>
        <p:grpSpPr>
          <a:xfrm flipH="1">
            <a:off x="6443375" y="4251811"/>
            <a:ext cx="488765" cy="147194"/>
            <a:chOff x="6895963" y="4096815"/>
            <a:chExt cx="520237" cy="520010"/>
          </a:xfrm>
        </p:grpSpPr>
        <p:sp>
          <p:nvSpPr>
            <p:cNvPr id="46" name="Flowchart: Process 4"/>
            <p:cNvSpPr/>
            <p:nvPr/>
          </p:nvSpPr>
          <p:spPr>
            <a:xfrm rot="18594494">
              <a:off x="7087429" y="4288451"/>
              <a:ext cx="520010" cy="136738"/>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47" name="Flowchart: Process 5"/>
            <p:cNvSpPr/>
            <p:nvPr/>
          </p:nvSpPr>
          <p:spPr>
            <a:xfrm rot="2620699">
              <a:off x="6895963" y="4100035"/>
              <a:ext cx="520237" cy="258673"/>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48" name="Group 6"/>
          <p:cNvGrpSpPr/>
          <p:nvPr/>
        </p:nvGrpSpPr>
        <p:grpSpPr>
          <a:xfrm flipH="1">
            <a:off x="6485729" y="4704661"/>
            <a:ext cx="488765" cy="147194"/>
            <a:chOff x="6895963" y="4096815"/>
            <a:chExt cx="520237" cy="520010"/>
          </a:xfrm>
        </p:grpSpPr>
        <p:sp>
          <p:nvSpPr>
            <p:cNvPr id="49" name="Flowchart: Process 4"/>
            <p:cNvSpPr/>
            <p:nvPr/>
          </p:nvSpPr>
          <p:spPr>
            <a:xfrm rot="18594494">
              <a:off x="7087429" y="4288451"/>
              <a:ext cx="520010" cy="136738"/>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50" name="Flowchart: Process 5"/>
            <p:cNvSpPr/>
            <p:nvPr/>
          </p:nvSpPr>
          <p:spPr>
            <a:xfrm rot="2620699">
              <a:off x="6895963" y="4100035"/>
              <a:ext cx="520237" cy="258673"/>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sp>
        <p:nvSpPr>
          <p:cNvPr id="3" name="Rectángulo 2"/>
          <p:cNvSpPr/>
          <p:nvPr/>
        </p:nvSpPr>
        <p:spPr>
          <a:xfrm>
            <a:off x="-370703" y="1643449"/>
            <a:ext cx="6782195" cy="286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6" name="Rectángulo 35"/>
          <p:cNvSpPr/>
          <p:nvPr/>
        </p:nvSpPr>
        <p:spPr>
          <a:xfrm>
            <a:off x="6812594" y="2726006"/>
            <a:ext cx="2207657" cy="323165"/>
          </a:xfrm>
          <a:prstGeom prst="rect">
            <a:avLst/>
          </a:prstGeom>
          <a:noFill/>
        </p:spPr>
        <p:txBody>
          <a:bodyPr wrap="none" lIns="91440" tIns="45720" rIns="91440" bIns="45720">
            <a:spAutoFit/>
          </a:bodyPr>
          <a:lstStyle/>
          <a:p>
            <a:pPr algn="ctr"/>
            <a:r>
              <a:rPr lang="es-ES" sz="1500" dirty="0" smtClean="0">
                <a:ln w="0"/>
                <a:solidFill>
                  <a:schemeClr val="tx1"/>
                </a:solidFill>
                <a:effectLst>
                  <a:outerShdw blurRad="38100" dist="19050" dir="2700000" algn="tl" rotWithShape="0">
                    <a:schemeClr val="dk1">
                      <a:alpha val="40000"/>
                    </a:schemeClr>
                  </a:outerShdw>
                </a:effectLst>
              </a:rPr>
              <a:t>0,06 – 0,071</a:t>
            </a:r>
            <a:r>
              <a:rPr lang="es-ES" sz="1500" b="0" cap="none" spc="0" dirty="0" smtClean="0">
                <a:ln w="0"/>
                <a:solidFill>
                  <a:schemeClr val="tx1"/>
                </a:solidFill>
                <a:effectLst>
                  <a:outerShdw blurRad="38100" dist="19050" dir="2700000" algn="tl" rotWithShape="0">
                    <a:schemeClr val="dk1">
                      <a:alpha val="40000"/>
                    </a:schemeClr>
                  </a:outerShdw>
                </a:effectLst>
              </a:rPr>
              <a:t>                  </a:t>
            </a:r>
            <a:endParaRPr lang="es-ES" sz="1500" b="0" cap="none" spc="0" dirty="0">
              <a:ln w="0"/>
              <a:solidFill>
                <a:schemeClr val="tx1"/>
              </a:solidFill>
              <a:effectLst>
                <a:outerShdw blurRad="38100" dist="19050" dir="2700000" algn="tl" rotWithShape="0">
                  <a:schemeClr val="dk1">
                    <a:alpha val="40000"/>
                  </a:schemeClr>
                </a:outerShdw>
              </a:effectLst>
            </a:endParaRPr>
          </a:p>
        </p:txBody>
      </p:sp>
      <mc:AlternateContent xmlns:mc="http://schemas.openxmlformats.org/markup-compatibility/2006">
        <mc:Choice xmlns:a14="http://schemas.microsoft.com/office/drawing/2010/main" Requires="a14">
          <p:sp>
            <p:nvSpPr>
              <p:cNvPr id="22" name="CuadroTexto 21"/>
              <p:cNvSpPr txBox="1"/>
              <p:nvPr/>
            </p:nvSpPr>
            <p:spPr>
              <a:xfrm>
                <a:off x="6509642" y="2150471"/>
                <a:ext cx="1564531" cy="5497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VE" sz="1800" i="1" smtClean="0">
                              <a:latin typeface="Cambria Math" panose="02040503050406030204" pitchFamily="18" charset="0"/>
                            </a:rPr>
                          </m:ctrlPr>
                        </m:fPr>
                        <m:num>
                          <m:r>
                            <a:rPr lang="es-VE" sz="1800" b="0" i="1" smtClean="0">
                              <a:latin typeface="Cambria Math" panose="02040503050406030204" pitchFamily="18" charset="0"/>
                            </a:rPr>
                            <m:t>1</m:t>
                          </m:r>
                        </m:num>
                        <m:den>
                          <m:r>
                            <a:rPr lang="es-VE" sz="1800" b="0" i="1" smtClean="0">
                              <a:latin typeface="Cambria Math" panose="02040503050406030204" pitchFamily="18" charset="0"/>
                            </a:rPr>
                            <m:t>0,174 −0,122 </m:t>
                          </m:r>
                        </m:den>
                      </m:f>
                    </m:oMath>
                  </m:oMathPara>
                </a14:m>
                <a:endParaRPr lang="es-VE" sz="1800" dirty="0"/>
              </a:p>
            </p:txBody>
          </p:sp>
        </mc:Choice>
        <mc:Fallback>
          <p:sp>
            <p:nvSpPr>
              <p:cNvPr id="22" name="CuadroTexto 21"/>
              <p:cNvSpPr txBox="1">
                <a:spLocks noRot="1" noChangeAspect="1" noMove="1" noResize="1" noEditPoints="1" noAdjustHandles="1" noChangeArrowheads="1" noChangeShapeType="1" noTextEdit="1"/>
              </p:cNvSpPr>
              <p:nvPr/>
            </p:nvSpPr>
            <p:spPr>
              <a:xfrm>
                <a:off x="6509642" y="2150471"/>
                <a:ext cx="1564531" cy="549702"/>
              </a:xfrm>
              <a:prstGeom prst="rect">
                <a:avLst/>
              </a:prstGeom>
              <a:blipFill rotWithShape="0">
                <a:blip r:embed="rId7"/>
                <a:stretch>
                  <a:fillRect/>
                </a:stretch>
              </a:blipFill>
            </p:spPr>
            <p:txBody>
              <a:bodyPr/>
              <a:lstStyle/>
              <a:p>
                <a:r>
                  <a:rPr lang="es-VE">
                    <a:noFill/>
                  </a:rPr>
                  <a:t> </a:t>
                </a:r>
              </a:p>
            </p:txBody>
          </p:sp>
        </mc:Fallback>
      </mc:AlternateContent>
      <p:sp>
        <p:nvSpPr>
          <p:cNvPr id="23" name="Rectángulo 22"/>
          <p:cNvSpPr/>
          <p:nvPr/>
        </p:nvSpPr>
        <p:spPr>
          <a:xfrm>
            <a:off x="5853856" y="2255788"/>
            <a:ext cx="2839239" cy="369332"/>
          </a:xfrm>
          <a:prstGeom prst="rect">
            <a:avLst/>
          </a:prstGeom>
          <a:noFill/>
        </p:spPr>
        <p:txBody>
          <a:bodyPr wrap="none" lIns="91440" tIns="45720" rIns="91440" bIns="45720">
            <a:spAutoFit/>
          </a:bodyPr>
          <a:lstStyle/>
          <a:p>
            <a:pPr algn="ctr"/>
            <a:r>
              <a:rPr lang="es-ES" sz="1800" dirty="0" smtClean="0">
                <a:ln w="0"/>
                <a:solidFill>
                  <a:schemeClr val="tx1"/>
                </a:solidFill>
                <a:effectLst>
                  <a:outerShdw blurRad="38100" dist="19050" dir="2700000" algn="tl" rotWithShape="0">
                    <a:schemeClr val="dk1">
                      <a:alpha val="40000"/>
                    </a:schemeClr>
                  </a:outerShdw>
                </a:effectLst>
              </a:rPr>
              <a:t>NNT:                             19</a:t>
            </a:r>
            <a:endParaRPr lang="es-ES" sz="1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237545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0" descr="Resultado de imagen para ascardio"/>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149843" y="118753"/>
            <a:ext cx="371546" cy="411798"/>
          </a:xfrm>
          <a:prstGeom prst="rect">
            <a:avLst/>
          </a:prstGeom>
          <a:noFill/>
          <a:extLst>
            <a:ext uri="{909E8E84-426E-40DD-AFC4-6F175D3DCCD1}">
              <a14:hiddenFill xmlns:a14="http://schemas.microsoft.com/office/drawing/2010/main">
                <a:solidFill>
                  <a:srgbClr val="FFFFFF"/>
                </a:solidFill>
              </a14:hiddenFill>
            </a:ext>
          </a:extLst>
        </p:spPr>
      </p:pic>
      <p:pic>
        <p:nvPicPr>
          <p:cNvPr id="44" name="Imagen 43"/>
          <p:cNvPicPr>
            <a:picLocks noChangeAspect="1"/>
          </p:cNvPicPr>
          <p:nvPr/>
        </p:nvPicPr>
        <p:blipFill>
          <a:blip r:embed="rId5"/>
          <a:stretch>
            <a:fillRect/>
          </a:stretch>
        </p:blipFill>
        <p:spPr>
          <a:xfrm>
            <a:off x="0" y="636876"/>
            <a:ext cx="9274718" cy="1300867"/>
          </a:xfrm>
          <a:prstGeom prst="rect">
            <a:avLst/>
          </a:prstGeom>
        </p:spPr>
      </p:pic>
      <p:pic>
        <p:nvPicPr>
          <p:cNvPr id="34" name="Picture 2"/>
          <p:cNvPicPr>
            <a:picLocks noChangeAspect="1"/>
          </p:cNvPicPr>
          <p:nvPr/>
        </p:nvPicPr>
        <p:blipFill>
          <a:blip r:embed="rId6"/>
          <a:stretch>
            <a:fillRect/>
          </a:stretch>
        </p:blipFill>
        <p:spPr>
          <a:xfrm>
            <a:off x="0" y="1937743"/>
            <a:ext cx="9274718" cy="3191882"/>
          </a:xfrm>
          <a:prstGeom prst="rect">
            <a:avLst/>
          </a:prstGeom>
          <a:noFill/>
          <a:ln>
            <a:noFill/>
          </a:ln>
        </p:spPr>
      </p:pic>
      <p:grpSp>
        <p:nvGrpSpPr>
          <p:cNvPr id="35" name="Group 6"/>
          <p:cNvGrpSpPr/>
          <p:nvPr/>
        </p:nvGrpSpPr>
        <p:grpSpPr>
          <a:xfrm flipH="1">
            <a:off x="7316547" y="2720487"/>
            <a:ext cx="488765" cy="147194"/>
            <a:chOff x="6895960" y="4096815"/>
            <a:chExt cx="520237" cy="520010"/>
          </a:xfrm>
          <a:solidFill>
            <a:srgbClr val="C00000"/>
          </a:solidFill>
        </p:grpSpPr>
        <p:sp>
          <p:nvSpPr>
            <p:cNvPr id="36" name="Flowchart: Process 4"/>
            <p:cNvSpPr/>
            <p:nvPr/>
          </p:nvSpPr>
          <p:spPr>
            <a:xfrm rot="18594494">
              <a:off x="7087429" y="4288451"/>
              <a:ext cx="520010" cy="136738"/>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37" name="Flowchart: Process 5"/>
            <p:cNvSpPr/>
            <p:nvPr/>
          </p:nvSpPr>
          <p:spPr>
            <a:xfrm rot="2620699">
              <a:off x="6895960" y="4100033"/>
              <a:ext cx="520237" cy="258673"/>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38" name="Group 6"/>
          <p:cNvGrpSpPr/>
          <p:nvPr/>
        </p:nvGrpSpPr>
        <p:grpSpPr>
          <a:xfrm flipH="1">
            <a:off x="7316546" y="3238610"/>
            <a:ext cx="488765" cy="147194"/>
            <a:chOff x="6895960" y="4096815"/>
            <a:chExt cx="520237" cy="520010"/>
          </a:xfrm>
          <a:solidFill>
            <a:srgbClr val="C00000"/>
          </a:solidFill>
        </p:grpSpPr>
        <p:sp>
          <p:nvSpPr>
            <p:cNvPr id="39" name="Flowchart: Process 4"/>
            <p:cNvSpPr/>
            <p:nvPr/>
          </p:nvSpPr>
          <p:spPr>
            <a:xfrm rot="18594494">
              <a:off x="7087429" y="4288451"/>
              <a:ext cx="520010" cy="136738"/>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40" name="Flowchart: Process 5"/>
            <p:cNvSpPr/>
            <p:nvPr/>
          </p:nvSpPr>
          <p:spPr>
            <a:xfrm rot="2620699">
              <a:off x="6895960" y="4100033"/>
              <a:ext cx="520237" cy="258673"/>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41" name="Group 6"/>
          <p:cNvGrpSpPr/>
          <p:nvPr/>
        </p:nvGrpSpPr>
        <p:grpSpPr>
          <a:xfrm flipH="1">
            <a:off x="7316545" y="3732666"/>
            <a:ext cx="488765" cy="147194"/>
            <a:chOff x="6895960" y="4096815"/>
            <a:chExt cx="520237" cy="520010"/>
          </a:xfrm>
          <a:solidFill>
            <a:srgbClr val="C00000"/>
          </a:solidFill>
        </p:grpSpPr>
        <p:sp>
          <p:nvSpPr>
            <p:cNvPr id="42" name="Flowchart: Process 4"/>
            <p:cNvSpPr/>
            <p:nvPr/>
          </p:nvSpPr>
          <p:spPr>
            <a:xfrm rot="18594494">
              <a:off x="7087429" y="4288451"/>
              <a:ext cx="520010" cy="136738"/>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51" name="Flowchart: Process 5"/>
            <p:cNvSpPr/>
            <p:nvPr/>
          </p:nvSpPr>
          <p:spPr>
            <a:xfrm rot="2620699">
              <a:off x="6895960" y="4100033"/>
              <a:ext cx="520237" cy="258673"/>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grpSp>
        <p:nvGrpSpPr>
          <p:cNvPr id="52" name="Group 6"/>
          <p:cNvGrpSpPr/>
          <p:nvPr/>
        </p:nvGrpSpPr>
        <p:grpSpPr>
          <a:xfrm flipH="1">
            <a:off x="6443375" y="4746081"/>
            <a:ext cx="488765" cy="147194"/>
            <a:chOff x="6895963" y="4096815"/>
            <a:chExt cx="520237" cy="520010"/>
          </a:xfrm>
        </p:grpSpPr>
        <p:sp>
          <p:nvSpPr>
            <p:cNvPr id="53" name="Flowchart: Process 4"/>
            <p:cNvSpPr/>
            <p:nvPr/>
          </p:nvSpPr>
          <p:spPr>
            <a:xfrm rot="18594494">
              <a:off x="7087429" y="4288451"/>
              <a:ext cx="520010" cy="136738"/>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54" name="Flowchart: Process 5"/>
            <p:cNvSpPr/>
            <p:nvPr/>
          </p:nvSpPr>
          <p:spPr>
            <a:xfrm rot="2620699">
              <a:off x="6895963" y="4100035"/>
              <a:ext cx="520237" cy="258673"/>
            </a:xfrm>
            <a:prstGeom prst="flowChartProces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spTree>
    <p:extLst>
      <p:ext uri="{BB962C8B-B14F-4D97-AF65-F5344CB8AC3E}">
        <p14:creationId xmlns:p14="http://schemas.microsoft.com/office/powerpoint/2010/main" val="235609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5"/>
          <p:cNvSpPr txBox="1">
            <a:spLocks noGrp="1"/>
          </p:cNvSpPr>
          <p:nvPr>
            <p:ph type="ctrTitle"/>
          </p:nvPr>
        </p:nvSpPr>
        <p:spPr>
          <a:xfrm>
            <a:off x="2305150" y="2884378"/>
            <a:ext cx="5811000" cy="475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smtClean="0"/>
              <a:t>APORTES DEL GRUPO.</a:t>
            </a:r>
            <a:endParaRPr dirty="0"/>
          </a:p>
        </p:txBody>
      </p:sp>
      <p:sp>
        <p:nvSpPr>
          <p:cNvPr id="227" name="Google Shape;227;p15"/>
          <p:cNvSpPr txBox="1">
            <a:spLocks noGrp="1"/>
          </p:cNvSpPr>
          <p:nvPr>
            <p:ph type="subTitle" idx="1"/>
          </p:nvPr>
        </p:nvSpPr>
        <p:spPr>
          <a:xfrm>
            <a:off x="2305150" y="3385436"/>
            <a:ext cx="5811000" cy="4107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 dirty="0" smtClean="0"/>
              <a:t>DEFINITE trial. </a:t>
            </a:r>
            <a:endParaRPr dirty="0"/>
          </a:p>
        </p:txBody>
      </p:sp>
      <p:sp>
        <p:nvSpPr>
          <p:cNvPr id="228" name="Google Shape;228;p15"/>
          <p:cNvSpPr txBox="1"/>
          <p:nvPr/>
        </p:nvSpPr>
        <p:spPr>
          <a:xfrm>
            <a:off x="77600" y="2201325"/>
            <a:ext cx="2004000" cy="22014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pPr>
            <a:r>
              <a:rPr lang="en" sz="9600" b="1" dirty="0">
                <a:solidFill>
                  <a:schemeClr val="lt1"/>
                </a:solidFill>
                <a:latin typeface="Catamaran"/>
                <a:ea typeface="Catamaran"/>
                <a:cs typeface="Catamaran"/>
                <a:sym typeface="Catamaran"/>
              </a:rPr>
              <a:t>7</a:t>
            </a:r>
            <a:endParaRPr sz="9600" b="1" dirty="0">
              <a:solidFill>
                <a:schemeClr val="lt1"/>
              </a:solidFill>
              <a:latin typeface="Catamaran"/>
              <a:ea typeface="Catamaran"/>
              <a:cs typeface="Catamaran"/>
              <a:sym typeface="Catamaran"/>
            </a:endParaRPr>
          </a:p>
        </p:txBody>
      </p:sp>
    </p:spTree>
    <p:extLst>
      <p:ext uri="{BB962C8B-B14F-4D97-AF65-F5344CB8AC3E}">
        <p14:creationId xmlns:p14="http://schemas.microsoft.com/office/powerpoint/2010/main" val="18156015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878" y="-144021"/>
            <a:ext cx="7406640" cy="562727"/>
          </a:xfrm>
        </p:spPr>
        <p:txBody>
          <a:bodyPr>
            <a:normAutofit/>
          </a:bodyPr>
          <a:lstStyle/>
          <a:p>
            <a:pPr algn="r"/>
            <a:r>
              <a:rPr lang="es-VE" sz="1200" b="0" i="1" dirty="0" smtClean="0">
                <a:ln w="1905"/>
                <a:solidFill>
                  <a:schemeClr val="tx2">
                    <a:lumMod val="50000"/>
                  </a:schemeClr>
                </a:solidFill>
                <a:effectLst>
                  <a:innerShdw blurRad="69850" dist="43180" dir="5400000">
                    <a:srgbClr val="000000">
                      <a:alpha val="65000"/>
                    </a:srgbClr>
                  </a:innerShdw>
                </a:effectLst>
                <a:latin typeface="+mj-lt"/>
              </a:rPr>
              <a:t>DEFINITE TRIAL.</a:t>
            </a:r>
            <a:endParaRPr lang="es-VE" sz="1200" b="0" i="1" dirty="0">
              <a:ln w="1905"/>
              <a:solidFill>
                <a:schemeClr val="tx2">
                  <a:lumMod val="50000"/>
                </a:schemeClr>
              </a:solidFill>
              <a:effectLst>
                <a:innerShdw blurRad="69850" dist="43180" dir="5400000">
                  <a:srgbClr val="000000">
                    <a:alpha val="65000"/>
                  </a:srgbClr>
                </a:innerShdw>
              </a:effectLst>
              <a:latin typeface="+mj-lt"/>
            </a:endParaRPr>
          </a:p>
        </p:txBody>
      </p:sp>
      <p:cxnSp>
        <p:nvCxnSpPr>
          <p:cNvPr id="3" name="2 Conector recto"/>
          <p:cNvCxnSpPr/>
          <p:nvPr/>
        </p:nvCxnSpPr>
        <p:spPr>
          <a:xfrm flipH="1" flipV="1">
            <a:off x="718802" y="481739"/>
            <a:ext cx="8395625" cy="8414"/>
          </a:xfrm>
          <a:prstGeom prst="line">
            <a:avLst/>
          </a:prstGeom>
          <a:ln/>
        </p:spPr>
        <p:style>
          <a:lnRef idx="2">
            <a:schemeClr val="accent1"/>
          </a:lnRef>
          <a:fillRef idx="0">
            <a:schemeClr val="accent1"/>
          </a:fillRef>
          <a:effectRef idx="1">
            <a:schemeClr val="accent1"/>
          </a:effectRef>
          <a:fontRef idx="minor">
            <a:schemeClr val="tx1"/>
          </a:fontRef>
        </p:style>
      </p:cxnSp>
      <p:sp>
        <p:nvSpPr>
          <p:cNvPr id="6" name="5 CuadroTexto"/>
          <p:cNvSpPr txBox="1"/>
          <p:nvPr/>
        </p:nvSpPr>
        <p:spPr>
          <a:xfrm>
            <a:off x="748375" y="-33067"/>
            <a:ext cx="2721902" cy="523220"/>
          </a:xfrm>
          <a:prstGeom prst="rect">
            <a:avLst/>
          </a:prstGeom>
          <a:noFill/>
        </p:spPr>
        <p:txBody>
          <a:bodyPr wrap="square" rtlCol="0">
            <a:spAutoFit/>
          </a:bodyPr>
          <a:lstStyle/>
          <a:p>
            <a:pPr algn="ctr"/>
            <a:r>
              <a:rPr lang="es-VE" sz="2800" b="1" dirty="0" smtClean="0">
                <a:solidFill>
                  <a:schemeClr val="tx2">
                    <a:lumMod val="50000"/>
                  </a:schemeClr>
                </a:solidFill>
                <a:latin typeface="+mj-lt"/>
              </a:rPr>
              <a:t>INTRODUCCIÓN</a:t>
            </a:r>
            <a:endParaRPr lang="es-VE" sz="2800" b="1" dirty="0">
              <a:solidFill>
                <a:schemeClr val="tx2">
                  <a:lumMod val="50000"/>
                </a:schemeClr>
              </a:solidFill>
              <a:latin typeface="+mj-lt"/>
            </a:endParaRPr>
          </a:p>
        </p:txBody>
      </p:sp>
      <p:sp>
        <p:nvSpPr>
          <p:cNvPr id="12" name="Rectángulo 11"/>
          <p:cNvSpPr/>
          <p:nvPr/>
        </p:nvSpPr>
        <p:spPr>
          <a:xfrm>
            <a:off x="748375" y="601107"/>
            <a:ext cx="8205620" cy="1061829"/>
          </a:xfrm>
          <a:prstGeom prst="rect">
            <a:avLst/>
          </a:prstGeom>
          <a:ln>
            <a:solidFill>
              <a:schemeClr val="tx2">
                <a:lumMod val="25000"/>
              </a:schemeClr>
            </a:solidFill>
          </a:ln>
        </p:spPr>
        <p:txBody>
          <a:bodyPr wrap="square">
            <a:spAutoFit/>
          </a:bodyPr>
          <a:lstStyle/>
          <a:p>
            <a:pPr algn="just"/>
            <a:r>
              <a:rPr lang="es-ES" sz="2100" dirty="0">
                <a:latin typeface="Calibri" panose="020F0502020204030204" pitchFamily="34" charset="0"/>
                <a:cs typeface="Calibri" panose="020F0502020204030204" pitchFamily="34" charset="0"/>
              </a:rPr>
              <a:t>La terapia con IECA y BB ha aumentado la supervivencia de los pacientes con disfunción del VI secundaria a miocardiopatía dilatada </a:t>
            </a:r>
            <a:r>
              <a:rPr lang="es-ES" sz="2100" dirty="0" smtClean="0">
                <a:latin typeface="Calibri" panose="020F0502020204030204" pitchFamily="34" charset="0"/>
                <a:cs typeface="Calibri" panose="020F0502020204030204" pitchFamily="34" charset="0"/>
              </a:rPr>
              <a:t>isquémica </a:t>
            </a:r>
            <a:r>
              <a:rPr lang="es-ES" sz="2100" dirty="0">
                <a:latin typeface="Calibri" panose="020F0502020204030204" pitchFamily="34" charset="0"/>
                <a:cs typeface="Calibri" panose="020F0502020204030204" pitchFamily="34" charset="0"/>
              </a:rPr>
              <a:t>y no isquémica</a:t>
            </a:r>
            <a:r>
              <a:rPr lang="es-ES" sz="2100" dirty="0" smtClean="0">
                <a:latin typeface="Calibri" panose="020F0502020204030204" pitchFamily="34" charset="0"/>
                <a:cs typeface="Calibri" panose="020F0502020204030204" pitchFamily="34" charset="0"/>
              </a:rPr>
              <a:t>. </a:t>
            </a:r>
            <a:r>
              <a:rPr lang="es-ES" sz="2100" b="1" dirty="0" smtClean="0">
                <a:solidFill>
                  <a:srgbClr val="FF0000"/>
                </a:solidFill>
                <a:latin typeface="Calibri" panose="020F0502020204030204" pitchFamily="34" charset="0"/>
                <a:cs typeface="Calibri" panose="020F0502020204030204" pitchFamily="34" charset="0"/>
              </a:rPr>
              <a:t>Riesgo de MSC. </a:t>
            </a:r>
            <a:endParaRPr lang="es-ES" sz="2100" b="1" dirty="0">
              <a:solidFill>
                <a:srgbClr val="FF0000"/>
              </a:solidFill>
              <a:latin typeface="Calibri" panose="020F0502020204030204" pitchFamily="34" charset="0"/>
              <a:cs typeface="Calibri" panose="020F0502020204030204" pitchFamily="34" charset="0"/>
            </a:endParaRPr>
          </a:p>
        </p:txBody>
      </p:sp>
      <p:sp>
        <p:nvSpPr>
          <p:cNvPr id="13" name="Rectángulo 12"/>
          <p:cNvSpPr/>
          <p:nvPr/>
        </p:nvSpPr>
        <p:spPr>
          <a:xfrm>
            <a:off x="748375" y="1934492"/>
            <a:ext cx="8293676" cy="1061829"/>
          </a:xfrm>
          <a:prstGeom prst="rect">
            <a:avLst/>
          </a:prstGeom>
          <a:ln>
            <a:solidFill>
              <a:schemeClr val="tx2">
                <a:lumMod val="25000"/>
              </a:schemeClr>
            </a:solidFill>
          </a:ln>
        </p:spPr>
        <p:txBody>
          <a:bodyPr wrap="square">
            <a:spAutoFit/>
          </a:bodyPr>
          <a:lstStyle/>
          <a:p>
            <a:pPr algn="just"/>
            <a:r>
              <a:rPr lang="es-ES" sz="2100" dirty="0" smtClean="0">
                <a:latin typeface="Calibri" panose="020F0502020204030204" pitchFamily="34" charset="0"/>
                <a:cs typeface="Calibri" panose="020F0502020204030204" pitchFamily="34" charset="0"/>
              </a:rPr>
              <a:t>El </a:t>
            </a:r>
            <a:r>
              <a:rPr lang="es-ES" sz="2100" u="sng" dirty="0" smtClean="0">
                <a:latin typeface="Calibri" panose="020F0502020204030204" pitchFamily="34" charset="0"/>
                <a:cs typeface="Calibri" panose="020F0502020204030204" pitchFamily="34" charset="0"/>
              </a:rPr>
              <a:t>desfibrilador automático implantado</a:t>
            </a:r>
            <a:r>
              <a:rPr lang="es-ES" sz="2100" dirty="0" smtClean="0">
                <a:latin typeface="Calibri" panose="020F0502020204030204" pitchFamily="34" charset="0"/>
                <a:cs typeface="Calibri" panose="020F0502020204030204" pitchFamily="34" charset="0"/>
              </a:rPr>
              <a:t> previene la </a:t>
            </a:r>
            <a:r>
              <a:rPr lang="es-ES" sz="2100" b="1" dirty="0" smtClean="0">
                <a:solidFill>
                  <a:srgbClr val="FF0000"/>
                </a:solidFill>
                <a:latin typeface="Calibri" panose="020F0502020204030204" pitchFamily="34" charset="0"/>
                <a:cs typeface="Calibri" panose="020F0502020204030204" pitchFamily="34" charset="0"/>
              </a:rPr>
              <a:t>MSC</a:t>
            </a:r>
            <a:r>
              <a:rPr lang="es-ES" sz="2100" dirty="0" smtClean="0">
                <a:latin typeface="Calibri" panose="020F0502020204030204" pitchFamily="34" charset="0"/>
                <a:cs typeface="Calibri" panose="020F0502020204030204" pitchFamily="34" charset="0"/>
              </a:rPr>
              <a:t> en pacientes que han presentado taquicardia ventricular y parada cardíaca, así como en pacientes con EAC y disfunción del VI.</a:t>
            </a:r>
            <a:endParaRPr lang="es-ES" sz="2100" dirty="0">
              <a:latin typeface="Calibri" panose="020F0502020204030204" pitchFamily="34" charset="0"/>
              <a:cs typeface="Calibri" panose="020F0502020204030204" pitchFamily="34" charset="0"/>
            </a:endParaRPr>
          </a:p>
        </p:txBody>
      </p:sp>
      <p:pic>
        <p:nvPicPr>
          <p:cNvPr id="1028" name="Picture 4" descr="CRT-D - Claria MRI™ - Medtronic - automático / compatible con IRM"/>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634203" y="2873964"/>
            <a:ext cx="2146425" cy="21464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ángulo 15"/>
          <p:cNvSpPr/>
          <p:nvPr/>
        </p:nvSpPr>
        <p:spPr>
          <a:xfrm>
            <a:off x="149843" y="3327505"/>
            <a:ext cx="6484360" cy="1061829"/>
          </a:xfrm>
          <a:prstGeom prst="rect">
            <a:avLst/>
          </a:prstGeom>
          <a:ln>
            <a:solidFill>
              <a:schemeClr val="tx2">
                <a:lumMod val="25000"/>
              </a:schemeClr>
            </a:solidFill>
          </a:ln>
        </p:spPr>
        <p:txBody>
          <a:bodyPr wrap="square">
            <a:spAutoFit/>
          </a:bodyPr>
          <a:lstStyle/>
          <a:p>
            <a:pPr algn="ctr"/>
            <a:r>
              <a:rPr lang="es-ES" sz="2100" dirty="0" smtClean="0">
                <a:latin typeface="Calibri" panose="020F0502020204030204" pitchFamily="34" charset="0"/>
                <a:cs typeface="Calibri" panose="020F0502020204030204" pitchFamily="34" charset="0"/>
              </a:rPr>
              <a:t>Ningún estudio a gran escala ha examinado el </a:t>
            </a:r>
            <a:r>
              <a:rPr lang="es-ES" sz="2100" b="1" dirty="0" smtClean="0">
                <a:solidFill>
                  <a:srgbClr val="FF0000"/>
                </a:solidFill>
                <a:latin typeface="Calibri" panose="020F0502020204030204" pitchFamily="34" charset="0"/>
                <a:cs typeface="Calibri" panose="020F0502020204030204" pitchFamily="34" charset="0"/>
              </a:rPr>
              <a:t>rol del DAI en la prevención primaria de MSC en pacientes con miocardiopatía no isquémica y disfunción del VI</a:t>
            </a:r>
            <a:r>
              <a:rPr lang="es-ES" sz="2100" b="1" dirty="0" smtClean="0">
                <a:latin typeface="Calibri" panose="020F0502020204030204" pitchFamily="34" charset="0"/>
                <a:cs typeface="Calibri" panose="020F0502020204030204" pitchFamily="34" charset="0"/>
              </a:rPr>
              <a:t>.</a:t>
            </a:r>
            <a:endParaRPr lang="es-ES" sz="2100" b="1" dirty="0">
              <a:latin typeface="Calibri" panose="020F0502020204030204" pitchFamily="34" charset="0"/>
              <a:cs typeface="Calibri" panose="020F0502020204030204" pitchFamily="34" charset="0"/>
            </a:endParaRPr>
          </a:p>
        </p:txBody>
      </p:sp>
      <p:sp>
        <p:nvSpPr>
          <p:cNvPr id="14" name="Rectángulo 13"/>
          <p:cNvSpPr/>
          <p:nvPr/>
        </p:nvSpPr>
        <p:spPr>
          <a:xfrm>
            <a:off x="332739" y="4897279"/>
            <a:ext cx="8621256" cy="246221"/>
          </a:xfrm>
          <a:prstGeom prst="rect">
            <a:avLst/>
          </a:prstGeom>
        </p:spPr>
        <p:txBody>
          <a:bodyPr wrap="square">
            <a:spAutoFit/>
          </a:bodyPr>
          <a:lstStyle/>
          <a:p>
            <a:r>
              <a:rPr lang="es-VE" sz="1000" dirty="0" err="1"/>
              <a:t>Kadish</a:t>
            </a:r>
            <a:r>
              <a:rPr lang="es-VE" sz="1000" dirty="0"/>
              <a:t> A, et al. </a:t>
            </a:r>
            <a:r>
              <a:rPr lang="es-VE" sz="1000" dirty="0" err="1"/>
              <a:t>Prophylactic</a:t>
            </a:r>
            <a:r>
              <a:rPr lang="es-VE" sz="1000" dirty="0"/>
              <a:t> </a:t>
            </a:r>
            <a:r>
              <a:rPr lang="es-VE" sz="1000" dirty="0" err="1"/>
              <a:t>Defibrillator</a:t>
            </a:r>
            <a:r>
              <a:rPr lang="es-VE" sz="1000" dirty="0"/>
              <a:t> </a:t>
            </a:r>
            <a:r>
              <a:rPr lang="es-VE" sz="1000" dirty="0" err="1"/>
              <a:t>Implantation</a:t>
            </a:r>
            <a:r>
              <a:rPr lang="es-VE" sz="1000" dirty="0"/>
              <a:t> in </a:t>
            </a:r>
            <a:r>
              <a:rPr lang="es-VE" sz="1000" dirty="0" err="1"/>
              <a:t>Patients</a:t>
            </a:r>
            <a:r>
              <a:rPr lang="es-VE" sz="1000" dirty="0"/>
              <a:t> </a:t>
            </a:r>
            <a:r>
              <a:rPr lang="es-VE" sz="1000" dirty="0" err="1"/>
              <a:t>with</a:t>
            </a:r>
            <a:r>
              <a:rPr lang="es-VE" sz="1000" dirty="0"/>
              <a:t> </a:t>
            </a:r>
            <a:r>
              <a:rPr lang="es-VE" sz="1000" dirty="0" err="1"/>
              <a:t>Nonischemic</a:t>
            </a:r>
            <a:r>
              <a:rPr lang="es-VE" sz="1000" dirty="0"/>
              <a:t> </a:t>
            </a:r>
            <a:r>
              <a:rPr lang="es-VE" sz="1000" dirty="0" err="1"/>
              <a:t>Dilated</a:t>
            </a:r>
            <a:r>
              <a:rPr lang="es-VE" sz="1000" dirty="0"/>
              <a:t> </a:t>
            </a:r>
            <a:r>
              <a:rPr lang="es-VE" sz="1000" dirty="0" err="1"/>
              <a:t>Cardiomyopathy</a:t>
            </a:r>
            <a:r>
              <a:rPr lang="es-VE" sz="1000" dirty="0"/>
              <a:t>. N </a:t>
            </a:r>
            <a:r>
              <a:rPr lang="es-VE" sz="1000" dirty="0" err="1"/>
              <a:t>Engl</a:t>
            </a:r>
            <a:r>
              <a:rPr lang="es-VE" sz="1000" dirty="0"/>
              <a:t> J </a:t>
            </a:r>
            <a:r>
              <a:rPr lang="es-VE" sz="1000" dirty="0" err="1"/>
              <a:t>Med</a:t>
            </a:r>
            <a:r>
              <a:rPr lang="es-VE" sz="1000" dirty="0"/>
              <a:t> 2004; 350:2151-2158.</a:t>
            </a:r>
          </a:p>
        </p:txBody>
      </p:sp>
      <p:pic>
        <p:nvPicPr>
          <p:cNvPr id="18" name="Picture 10" descr="Resultado de imagen para ascardio"/>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149843" y="118753"/>
            <a:ext cx="371546" cy="411798"/>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7"/>
          <a:stretch>
            <a:fillRect/>
          </a:stretch>
        </p:blipFill>
        <p:spPr>
          <a:xfrm>
            <a:off x="-42901" y="2083275"/>
            <a:ext cx="590565" cy="764261"/>
          </a:xfrm>
          <a:prstGeom prst="rect">
            <a:avLst/>
          </a:prstGeom>
        </p:spPr>
      </p:pic>
    </p:spTree>
    <p:extLst>
      <p:ext uri="{BB962C8B-B14F-4D97-AF65-F5344CB8AC3E}">
        <p14:creationId xmlns:p14="http://schemas.microsoft.com/office/powerpoint/2010/main" val="2850252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1">
            <a:extLst>
              <a:ext uri="{FF2B5EF4-FFF2-40B4-BE49-F238E27FC236}">
                <a16:creationId xmlns="" xmlns:a16="http://schemas.microsoft.com/office/drawing/2014/main" id="{F526F23D-CAE7-4E16-978F-C13F5E52267F}"/>
              </a:ext>
            </a:extLst>
          </p:cNvPr>
          <p:cNvSpPr txBox="1">
            <a:spLocks/>
          </p:cNvSpPr>
          <p:nvPr/>
        </p:nvSpPr>
        <p:spPr>
          <a:xfrm>
            <a:off x="521389" y="685396"/>
            <a:ext cx="5725032" cy="72776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0"/>
            <a:r>
              <a:rPr lang="es-VE" sz="4000" dirty="0" smtClean="0">
                <a:solidFill>
                  <a:prstClr val="black"/>
                </a:solidFill>
                <a:latin typeface="Franklin Gothic Medium" panose="020B0603020102020204"/>
              </a:rPr>
              <a:t>Pregunta del Ciclo:</a:t>
            </a:r>
            <a:endParaRPr lang="es-VE" sz="4000" dirty="0">
              <a:solidFill>
                <a:prstClr val="black"/>
              </a:solidFill>
              <a:latin typeface="Franklin Gothic Medium" panose="020B0603020102020204"/>
            </a:endParaRPr>
          </a:p>
        </p:txBody>
      </p:sp>
      <p:pic>
        <p:nvPicPr>
          <p:cNvPr id="7" name="Picture 10" descr="Resultado de imagen para ascardio"/>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149843" y="118753"/>
            <a:ext cx="371546" cy="411798"/>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プレースホルダー 6"/>
          <p:cNvSpPr txBox="1">
            <a:spLocks/>
          </p:cNvSpPr>
          <p:nvPr/>
        </p:nvSpPr>
        <p:spPr>
          <a:xfrm>
            <a:off x="-141183" y="3557857"/>
            <a:ext cx="7967022" cy="864046"/>
          </a:xfrm>
          <a:prstGeom prst="rect">
            <a:avLst/>
          </a:prstGeom>
        </p:spPr>
        <p:txBody>
          <a:bodyPr vert="horz" lIns="163275" tIns="81638" rIns="163275" bIns="81638" rtlCol="0" anchor="b">
            <a:noAutofit/>
          </a:bodyPr>
          <a:lstStyle>
            <a:lvl1pPr marL="0" indent="0" algn="ctr" defTabSz="1632753" rtl="0" eaLnBrk="1" latinLnBrk="0" hangingPunct="1">
              <a:lnSpc>
                <a:spcPct val="120000"/>
              </a:lnSpc>
              <a:spcBef>
                <a:spcPts val="1200"/>
              </a:spcBef>
              <a:buFont typeface="Arial" panose="020B0604020202020204" pitchFamily="34" charset="0"/>
              <a:buNone/>
              <a:defRPr kumimoji="1" sz="4000" kern="1200" baseline="0">
                <a:solidFill>
                  <a:schemeClr val="tx2"/>
                </a:solidFill>
                <a:latin typeface="Route 159 UltraLight" pitchFamily="50" charset="0"/>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r>
              <a:rPr lang="es-ES" altLang="ja-JP" sz="2500" dirty="0" smtClean="0">
                <a:solidFill>
                  <a:srgbClr val="ACCBF9">
                    <a:lumMod val="50000"/>
                  </a:srgbClr>
                </a:solidFill>
                <a:latin typeface="Franklin Gothic Medium" panose="020B0603020102020204"/>
              </a:rPr>
              <a:t>En el paciente con Miocardiopatía dilatada no isquémica con FEVI severamente deprimida:</a:t>
            </a:r>
            <a:br>
              <a:rPr lang="es-ES" altLang="ja-JP" sz="2500" dirty="0" smtClean="0">
                <a:solidFill>
                  <a:srgbClr val="ACCBF9">
                    <a:lumMod val="50000"/>
                  </a:srgbClr>
                </a:solidFill>
                <a:latin typeface="Franklin Gothic Medium" panose="020B0603020102020204"/>
              </a:rPr>
            </a:br>
            <a:r>
              <a:rPr lang="es-ES" altLang="ja-JP" sz="2500" dirty="0" smtClean="0">
                <a:solidFill>
                  <a:srgbClr val="ACCBF9">
                    <a:lumMod val="50000"/>
                  </a:srgbClr>
                </a:solidFill>
                <a:latin typeface="Franklin Gothic Medium" panose="020B0603020102020204"/>
              </a:rPr>
              <a:t> ¿Qué efecto tiene sobre la mortalidad, el uso de Desfibriladores Automáticos </a:t>
            </a:r>
            <a:r>
              <a:rPr lang="es-ES" altLang="ja-JP" sz="2500" dirty="0" err="1" smtClean="0">
                <a:solidFill>
                  <a:srgbClr val="ACCBF9">
                    <a:lumMod val="50000"/>
                  </a:srgbClr>
                </a:solidFill>
                <a:latin typeface="Franklin Gothic Medium" panose="020B0603020102020204"/>
              </a:rPr>
              <a:t>Implantables</a:t>
            </a:r>
            <a:r>
              <a:rPr lang="es-ES" altLang="ja-JP" sz="2500" dirty="0" smtClean="0">
                <a:solidFill>
                  <a:srgbClr val="ACCBF9">
                    <a:lumMod val="50000"/>
                  </a:srgbClr>
                </a:solidFill>
                <a:latin typeface="Franklin Gothic Medium" panose="020B0603020102020204"/>
              </a:rPr>
              <a:t> para la prevención primaria de Muerte Súbita en comparación al tratamiento médico antiarrítmico?</a:t>
            </a:r>
            <a:endParaRPr lang="ja-JP" altLang="en-US" sz="2500" dirty="0">
              <a:solidFill>
                <a:srgbClr val="ACCBF9">
                  <a:lumMod val="50000"/>
                </a:srgbClr>
              </a:solidFill>
              <a:latin typeface="Franklin Gothic Medium" panose="020B0603020102020204"/>
            </a:endParaRPr>
          </a:p>
        </p:txBody>
      </p:sp>
    </p:spTree>
    <p:extLst>
      <p:ext uri="{BB962C8B-B14F-4D97-AF65-F5344CB8AC3E}">
        <p14:creationId xmlns:p14="http://schemas.microsoft.com/office/powerpoint/2010/main" val="32427538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descr="Resultado de imagen para ascardio"/>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149843" y="118753"/>
            <a:ext cx="371546" cy="411798"/>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プレースホルダー 6"/>
          <p:cNvSpPr txBox="1">
            <a:spLocks/>
          </p:cNvSpPr>
          <p:nvPr/>
        </p:nvSpPr>
        <p:spPr>
          <a:xfrm>
            <a:off x="335616" y="2713953"/>
            <a:ext cx="7967022" cy="864046"/>
          </a:xfrm>
          <a:prstGeom prst="rect">
            <a:avLst/>
          </a:prstGeom>
        </p:spPr>
        <p:txBody>
          <a:bodyPr vert="horz" lIns="163275" tIns="81638" rIns="163275" bIns="81638" rtlCol="0" anchor="b">
            <a:noAutofit/>
          </a:bodyPr>
          <a:lstStyle>
            <a:lvl1pPr marL="0" indent="0" algn="ctr" defTabSz="1632753" rtl="0" eaLnBrk="1" latinLnBrk="0" hangingPunct="1">
              <a:lnSpc>
                <a:spcPct val="120000"/>
              </a:lnSpc>
              <a:spcBef>
                <a:spcPts val="1200"/>
              </a:spcBef>
              <a:buFont typeface="Arial" panose="020B0604020202020204" pitchFamily="34" charset="0"/>
              <a:buNone/>
              <a:defRPr kumimoji="1" sz="4000" kern="1200" baseline="0">
                <a:solidFill>
                  <a:schemeClr val="tx2"/>
                </a:solidFill>
                <a:latin typeface="Route 159 UltraLight" pitchFamily="50" charset="0"/>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r>
              <a:rPr lang="es-ES" altLang="ja-JP" dirty="0" smtClean="0">
                <a:solidFill>
                  <a:srgbClr val="ACCBF9">
                    <a:lumMod val="50000"/>
                  </a:srgbClr>
                </a:solidFill>
                <a:latin typeface="Franklin Gothic Medium" panose="020B0603020102020204"/>
              </a:rPr>
              <a:t>NO RESPONDE </a:t>
            </a:r>
            <a:endParaRPr lang="es-ES" altLang="ja-JP" dirty="0" smtClean="0">
              <a:solidFill>
                <a:srgbClr val="ACCBF9">
                  <a:lumMod val="50000"/>
                </a:srgbClr>
              </a:solidFill>
              <a:latin typeface="Franklin Gothic Medium" panose="020B0603020102020204"/>
            </a:endParaRPr>
          </a:p>
          <a:p>
            <a:r>
              <a:rPr lang="es-ES" altLang="ja-JP" dirty="0" smtClean="0">
                <a:solidFill>
                  <a:srgbClr val="ACCBF9">
                    <a:lumMod val="50000"/>
                  </a:srgbClr>
                </a:solidFill>
                <a:latin typeface="Franklin Gothic Medium" panose="020B0603020102020204"/>
              </a:rPr>
              <a:t>A </a:t>
            </a:r>
            <a:r>
              <a:rPr lang="es-ES" altLang="ja-JP" dirty="0" smtClean="0">
                <a:solidFill>
                  <a:srgbClr val="ACCBF9">
                    <a:lumMod val="50000"/>
                  </a:srgbClr>
                </a:solidFill>
                <a:latin typeface="Franklin Gothic Medium" panose="020B0603020102020204"/>
              </a:rPr>
              <a:t>LA PREGUNTA</a:t>
            </a:r>
            <a:endParaRPr lang="ja-JP" altLang="en-US" dirty="0">
              <a:solidFill>
                <a:srgbClr val="ACCBF9">
                  <a:lumMod val="50000"/>
                </a:srgbClr>
              </a:solidFill>
              <a:latin typeface="Franklin Gothic Medium" panose="020B0603020102020204"/>
            </a:endParaRPr>
          </a:p>
        </p:txBody>
      </p:sp>
    </p:spTree>
    <p:extLst>
      <p:ext uri="{BB962C8B-B14F-4D97-AF65-F5344CB8AC3E}">
        <p14:creationId xmlns:p14="http://schemas.microsoft.com/office/powerpoint/2010/main" val="5987878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878" y="-144021"/>
            <a:ext cx="7406640" cy="562727"/>
          </a:xfrm>
        </p:spPr>
        <p:txBody>
          <a:bodyPr>
            <a:normAutofit/>
          </a:bodyPr>
          <a:lstStyle/>
          <a:p>
            <a:pPr algn="r"/>
            <a:r>
              <a:rPr lang="es-VE" sz="1200" b="0" i="1" dirty="0" smtClean="0">
                <a:ln w="1905"/>
                <a:solidFill>
                  <a:schemeClr val="tx2">
                    <a:lumMod val="50000"/>
                  </a:schemeClr>
                </a:solidFill>
                <a:effectLst>
                  <a:innerShdw blurRad="69850" dist="43180" dir="5400000">
                    <a:srgbClr val="000000">
                      <a:alpha val="65000"/>
                    </a:srgbClr>
                  </a:innerShdw>
                </a:effectLst>
                <a:latin typeface="+mj-lt"/>
              </a:rPr>
              <a:t>DEFINITE TRIAL.</a:t>
            </a:r>
            <a:endParaRPr lang="es-VE" sz="1200" b="0" i="1" dirty="0">
              <a:ln w="1905"/>
              <a:solidFill>
                <a:schemeClr val="tx2">
                  <a:lumMod val="50000"/>
                </a:schemeClr>
              </a:solidFill>
              <a:effectLst>
                <a:innerShdw blurRad="69850" dist="43180" dir="5400000">
                  <a:srgbClr val="000000">
                    <a:alpha val="65000"/>
                  </a:srgbClr>
                </a:innerShdw>
              </a:effectLst>
              <a:latin typeface="+mj-lt"/>
            </a:endParaRPr>
          </a:p>
        </p:txBody>
      </p:sp>
      <p:cxnSp>
        <p:nvCxnSpPr>
          <p:cNvPr id="3" name="2 Conector recto"/>
          <p:cNvCxnSpPr/>
          <p:nvPr/>
        </p:nvCxnSpPr>
        <p:spPr>
          <a:xfrm flipH="1" flipV="1">
            <a:off x="718802" y="481739"/>
            <a:ext cx="8395625" cy="8414"/>
          </a:xfrm>
          <a:prstGeom prst="line">
            <a:avLst/>
          </a:prstGeom>
          <a:ln/>
        </p:spPr>
        <p:style>
          <a:lnRef idx="2">
            <a:schemeClr val="accent1"/>
          </a:lnRef>
          <a:fillRef idx="0">
            <a:schemeClr val="accent1"/>
          </a:fillRef>
          <a:effectRef idx="1">
            <a:schemeClr val="accent1"/>
          </a:effectRef>
          <a:fontRef idx="minor">
            <a:schemeClr val="tx1"/>
          </a:fontRef>
        </p:style>
      </p:cxnSp>
      <p:sp>
        <p:nvSpPr>
          <p:cNvPr id="6" name="5 CuadroTexto"/>
          <p:cNvSpPr txBox="1"/>
          <p:nvPr/>
        </p:nvSpPr>
        <p:spPr>
          <a:xfrm>
            <a:off x="-106878" y="16786"/>
            <a:ext cx="6095937" cy="523220"/>
          </a:xfrm>
          <a:prstGeom prst="rect">
            <a:avLst/>
          </a:prstGeom>
          <a:noFill/>
        </p:spPr>
        <p:txBody>
          <a:bodyPr wrap="square" rtlCol="0">
            <a:spAutoFit/>
          </a:bodyPr>
          <a:lstStyle/>
          <a:p>
            <a:pPr algn="ctr"/>
            <a:r>
              <a:rPr lang="en-US" sz="2800" b="1" dirty="0" smtClean="0">
                <a:solidFill>
                  <a:schemeClr val="tx2">
                    <a:lumMod val="50000"/>
                  </a:schemeClr>
                </a:solidFill>
                <a:latin typeface="+mj-lt"/>
              </a:rPr>
              <a:t>APORTES METODOLÓGICOS: </a:t>
            </a:r>
            <a:endParaRPr lang="es-VE" sz="2800" b="1" dirty="0">
              <a:solidFill>
                <a:schemeClr val="tx2">
                  <a:lumMod val="50000"/>
                </a:schemeClr>
              </a:solidFill>
              <a:latin typeface="+mj-lt"/>
            </a:endParaRPr>
          </a:p>
        </p:txBody>
      </p:sp>
      <p:sp>
        <p:nvSpPr>
          <p:cNvPr id="14" name="Rectángulo 13"/>
          <p:cNvSpPr/>
          <p:nvPr/>
        </p:nvSpPr>
        <p:spPr>
          <a:xfrm>
            <a:off x="332739" y="4897279"/>
            <a:ext cx="8621256" cy="246221"/>
          </a:xfrm>
          <a:prstGeom prst="rect">
            <a:avLst/>
          </a:prstGeom>
        </p:spPr>
        <p:txBody>
          <a:bodyPr wrap="square">
            <a:spAutoFit/>
          </a:bodyPr>
          <a:lstStyle/>
          <a:p>
            <a:r>
              <a:rPr lang="es-VE" sz="1000" dirty="0" err="1"/>
              <a:t>Kadish</a:t>
            </a:r>
            <a:r>
              <a:rPr lang="es-VE" sz="1000" dirty="0"/>
              <a:t> A, et al. </a:t>
            </a:r>
            <a:r>
              <a:rPr lang="es-VE" sz="1000" dirty="0" err="1"/>
              <a:t>Prophylactic</a:t>
            </a:r>
            <a:r>
              <a:rPr lang="es-VE" sz="1000" dirty="0"/>
              <a:t> </a:t>
            </a:r>
            <a:r>
              <a:rPr lang="es-VE" sz="1000" dirty="0" err="1"/>
              <a:t>Defibrillator</a:t>
            </a:r>
            <a:r>
              <a:rPr lang="es-VE" sz="1000" dirty="0"/>
              <a:t> </a:t>
            </a:r>
            <a:r>
              <a:rPr lang="es-VE" sz="1000" dirty="0" err="1"/>
              <a:t>Implantation</a:t>
            </a:r>
            <a:r>
              <a:rPr lang="es-VE" sz="1000" dirty="0"/>
              <a:t> in </a:t>
            </a:r>
            <a:r>
              <a:rPr lang="es-VE" sz="1000" dirty="0" err="1"/>
              <a:t>Patients</a:t>
            </a:r>
            <a:r>
              <a:rPr lang="es-VE" sz="1000" dirty="0"/>
              <a:t> </a:t>
            </a:r>
            <a:r>
              <a:rPr lang="es-VE" sz="1000" dirty="0" err="1"/>
              <a:t>with</a:t>
            </a:r>
            <a:r>
              <a:rPr lang="es-VE" sz="1000" dirty="0"/>
              <a:t> </a:t>
            </a:r>
            <a:r>
              <a:rPr lang="es-VE" sz="1000" dirty="0" err="1"/>
              <a:t>Nonischemic</a:t>
            </a:r>
            <a:r>
              <a:rPr lang="es-VE" sz="1000" dirty="0"/>
              <a:t> </a:t>
            </a:r>
            <a:r>
              <a:rPr lang="es-VE" sz="1000" dirty="0" err="1"/>
              <a:t>Dilated</a:t>
            </a:r>
            <a:r>
              <a:rPr lang="es-VE" sz="1000" dirty="0"/>
              <a:t> </a:t>
            </a:r>
            <a:r>
              <a:rPr lang="es-VE" sz="1000" dirty="0" err="1"/>
              <a:t>Cardiomyopathy</a:t>
            </a:r>
            <a:r>
              <a:rPr lang="es-VE" sz="1000" dirty="0"/>
              <a:t>. N </a:t>
            </a:r>
            <a:r>
              <a:rPr lang="es-VE" sz="1000" dirty="0" err="1"/>
              <a:t>Engl</a:t>
            </a:r>
            <a:r>
              <a:rPr lang="es-VE" sz="1000" dirty="0"/>
              <a:t> J </a:t>
            </a:r>
            <a:r>
              <a:rPr lang="es-VE" sz="1000" dirty="0" err="1"/>
              <a:t>Med</a:t>
            </a:r>
            <a:r>
              <a:rPr lang="es-VE" sz="1000" dirty="0"/>
              <a:t> 2004; 350:2151-2158.</a:t>
            </a:r>
          </a:p>
        </p:txBody>
      </p:sp>
      <p:pic>
        <p:nvPicPr>
          <p:cNvPr id="17" name="Picture 10" descr="Resultado de imagen para ascardio"/>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149843" y="118753"/>
            <a:ext cx="371546" cy="411798"/>
          </a:xfrm>
          <a:prstGeom prst="rect">
            <a:avLst/>
          </a:prstGeom>
          <a:noFill/>
          <a:extLst>
            <a:ext uri="{909E8E84-426E-40DD-AFC4-6F175D3DCCD1}">
              <a14:hiddenFill xmlns:a14="http://schemas.microsoft.com/office/drawing/2010/main">
                <a:solidFill>
                  <a:srgbClr val="FFFFFF"/>
                </a:solidFill>
              </a14:hiddenFill>
            </a:ext>
          </a:extLst>
        </p:spPr>
      </p:pic>
      <p:sp>
        <p:nvSpPr>
          <p:cNvPr id="15" name="Oval 6">
            <a:extLst>
              <a:ext uri="{FF2B5EF4-FFF2-40B4-BE49-F238E27FC236}">
                <a16:creationId xmlns="" xmlns:a16="http://schemas.microsoft.com/office/drawing/2014/main" id="{443504E1-2841-480E-9B5B-8285AA86AA78}"/>
              </a:ext>
            </a:extLst>
          </p:cNvPr>
          <p:cNvSpPr/>
          <p:nvPr/>
        </p:nvSpPr>
        <p:spPr>
          <a:xfrm>
            <a:off x="163704" y="1568839"/>
            <a:ext cx="558800" cy="558800"/>
          </a:xfrm>
          <a:prstGeom prst="ellipse">
            <a:avLst/>
          </a:prstGeom>
          <a:solidFill>
            <a:schemeClr val="accent5"/>
          </a:solidFill>
          <a:ln>
            <a:noFill/>
          </a:ln>
          <a:effectLst>
            <a:innerShdw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1</a:t>
            </a:r>
          </a:p>
        </p:txBody>
      </p:sp>
      <p:sp>
        <p:nvSpPr>
          <p:cNvPr id="18" name="Oval 60">
            <a:extLst>
              <a:ext uri="{FF2B5EF4-FFF2-40B4-BE49-F238E27FC236}">
                <a16:creationId xmlns="" xmlns:a16="http://schemas.microsoft.com/office/drawing/2014/main" id="{F6F83667-428A-42D5-AE1A-F0FF08449630}"/>
              </a:ext>
            </a:extLst>
          </p:cNvPr>
          <p:cNvSpPr/>
          <p:nvPr/>
        </p:nvSpPr>
        <p:spPr>
          <a:xfrm>
            <a:off x="163704" y="2916896"/>
            <a:ext cx="558800" cy="558800"/>
          </a:xfrm>
          <a:prstGeom prst="ellipse">
            <a:avLst/>
          </a:prstGeom>
          <a:solidFill>
            <a:schemeClr val="accent4"/>
          </a:solidFill>
          <a:ln>
            <a:noFill/>
          </a:ln>
          <a:effectLst>
            <a:innerShdw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2</a:t>
            </a:r>
          </a:p>
        </p:txBody>
      </p:sp>
      <p:sp>
        <p:nvSpPr>
          <p:cNvPr id="19" name="Marcador de texto 1">
            <a:extLst>
              <a:ext uri="{FF2B5EF4-FFF2-40B4-BE49-F238E27FC236}">
                <a16:creationId xmlns="" xmlns:a16="http://schemas.microsoft.com/office/drawing/2014/main" id="{F526F23D-CAE7-4E16-978F-C13F5E52267F}"/>
              </a:ext>
            </a:extLst>
          </p:cNvPr>
          <p:cNvSpPr txBox="1">
            <a:spLocks/>
          </p:cNvSpPr>
          <p:nvPr/>
        </p:nvSpPr>
        <p:spPr>
          <a:xfrm>
            <a:off x="718803" y="2890930"/>
            <a:ext cx="8249054" cy="5341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0" algn="just"/>
            <a:r>
              <a:rPr lang="es-ES" sz="2300" dirty="0" smtClean="0">
                <a:solidFill>
                  <a:schemeClr val="tx1"/>
                </a:solidFill>
                <a:latin typeface="+mj-lt"/>
              </a:rPr>
              <a:t>Aunque en primer lugar no se planteó un análisis de subgrupos, posteriormente se realizaron análisis de variables en subgrupos que pudiesen afectar la supervivencia. </a:t>
            </a:r>
            <a:endParaRPr lang="es-ES" sz="2300" dirty="0">
              <a:solidFill>
                <a:schemeClr val="tx1"/>
              </a:solidFill>
              <a:latin typeface="+mj-lt"/>
            </a:endParaRPr>
          </a:p>
        </p:txBody>
      </p:sp>
      <p:sp>
        <p:nvSpPr>
          <p:cNvPr id="20" name="Marcador de texto 1">
            <a:extLst>
              <a:ext uri="{FF2B5EF4-FFF2-40B4-BE49-F238E27FC236}">
                <a16:creationId xmlns="" xmlns:a16="http://schemas.microsoft.com/office/drawing/2014/main" id="{F526F23D-CAE7-4E16-978F-C13F5E52267F}"/>
              </a:ext>
            </a:extLst>
          </p:cNvPr>
          <p:cNvSpPr txBox="1">
            <a:spLocks/>
          </p:cNvSpPr>
          <p:nvPr/>
        </p:nvSpPr>
        <p:spPr>
          <a:xfrm>
            <a:off x="718802" y="1477298"/>
            <a:ext cx="8249054" cy="5341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0" algn="just"/>
            <a:r>
              <a:rPr lang="es-ES" sz="2300" dirty="0" smtClean="0">
                <a:solidFill>
                  <a:schemeClr val="tx1"/>
                </a:solidFill>
                <a:latin typeface="+mj-lt"/>
              </a:rPr>
              <a:t>Inicialmente se planteó un período de seguimiento de 4 años, sin embargo al momento de reportar los resultados, </a:t>
            </a:r>
            <a:r>
              <a:rPr lang="es-ES" sz="2300" dirty="0" smtClean="0">
                <a:solidFill>
                  <a:srgbClr val="C00000"/>
                </a:solidFill>
                <a:latin typeface="+mj-lt"/>
              </a:rPr>
              <a:t>éste se extendió hasta 6 años.</a:t>
            </a:r>
            <a:endParaRPr lang="es-ES" sz="2300" dirty="0">
              <a:ln w="0"/>
              <a:solidFill>
                <a:srgbClr val="C00000"/>
              </a:solidFill>
              <a:effectLst>
                <a:outerShdw blurRad="38100" dist="19050" dir="2700000" algn="tl" rotWithShape="0">
                  <a:schemeClr val="dk1">
                    <a:alpha val="40000"/>
                  </a:schemeClr>
                </a:outerShdw>
              </a:effectLst>
              <a:latin typeface="+mj-lt"/>
            </a:endParaRPr>
          </a:p>
          <a:p>
            <a:pPr marL="127000" algn="just"/>
            <a:r>
              <a:rPr lang="es-ES" sz="2300" dirty="0" smtClean="0">
                <a:solidFill>
                  <a:schemeClr val="tx1"/>
                </a:solidFill>
                <a:latin typeface="+mj-lt"/>
              </a:rPr>
              <a:t> </a:t>
            </a:r>
            <a:endParaRPr lang="es-ES" sz="2300" dirty="0">
              <a:solidFill>
                <a:schemeClr val="tx1"/>
              </a:solidFill>
              <a:latin typeface="+mj-lt"/>
            </a:endParaRPr>
          </a:p>
        </p:txBody>
      </p:sp>
    </p:spTree>
    <p:extLst>
      <p:ext uri="{BB962C8B-B14F-4D97-AF65-F5344CB8AC3E}">
        <p14:creationId xmlns:p14="http://schemas.microsoft.com/office/powerpoint/2010/main" val="2437469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878" y="-144021"/>
            <a:ext cx="7406640" cy="562727"/>
          </a:xfrm>
        </p:spPr>
        <p:txBody>
          <a:bodyPr>
            <a:normAutofit/>
          </a:bodyPr>
          <a:lstStyle/>
          <a:p>
            <a:pPr algn="r"/>
            <a:r>
              <a:rPr lang="es-VE" sz="1200" b="0" i="1" dirty="0" smtClean="0">
                <a:ln w="1905"/>
                <a:solidFill>
                  <a:schemeClr val="tx2">
                    <a:lumMod val="50000"/>
                  </a:schemeClr>
                </a:solidFill>
                <a:effectLst>
                  <a:innerShdw blurRad="69850" dist="43180" dir="5400000">
                    <a:srgbClr val="000000">
                      <a:alpha val="65000"/>
                    </a:srgbClr>
                  </a:innerShdw>
                </a:effectLst>
                <a:latin typeface="+mj-lt"/>
              </a:rPr>
              <a:t>DEFINITE TRIAL.</a:t>
            </a:r>
            <a:endParaRPr lang="es-VE" sz="1200" b="0" i="1" dirty="0">
              <a:ln w="1905"/>
              <a:solidFill>
                <a:schemeClr val="tx2">
                  <a:lumMod val="50000"/>
                </a:schemeClr>
              </a:solidFill>
              <a:effectLst>
                <a:innerShdw blurRad="69850" dist="43180" dir="5400000">
                  <a:srgbClr val="000000">
                    <a:alpha val="65000"/>
                  </a:srgbClr>
                </a:innerShdw>
              </a:effectLst>
              <a:latin typeface="+mj-lt"/>
            </a:endParaRPr>
          </a:p>
        </p:txBody>
      </p:sp>
      <p:cxnSp>
        <p:nvCxnSpPr>
          <p:cNvPr id="3" name="2 Conector recto"/>
          <p:cNvCxnSpPr/>
          <p:nvPr/>
        </p:nvCxnSpPr>
        <p:spPr>
          <a:xfrm flipH="1" flipV="1">
            <a:off x="718802" y="481739"/>
            <a:ext cx="8395625" cy="8414"/>
          </a:xfrm>
          <a:prstGeom prst="line">
            <a:avLst/>
          </a:prstGeom>
          <a:ln/>
        </p:spPr>
        <p:style>
          <a:lnRef idx="2">
            <a:schemeClr val="accent1"/>
          </a:lnRef>
          <a:fillRef idx="0">
            <a:schemeClr val="accent1"/>
          </a:fillRef>
          <a:effectRef idx="1">
            <a:schemeClr val="accent1"/>
          </a:effectRef>
          <a:fontRef idx="minor">
            <a:schemeClr val="tx1"/>
          </a:fontRef>
        </p:style>
      </p:cxnSp>
      <p:sp>
        <p:nvSpPr>
          <p:cNvPr id="6" name="5 CuadroTexto"/>
          <p:cNvSpPr txBox="1"/>
          <p:nvPr/>
        </p:nvSpPr>
        <p:spPr>
          <a:xfrm>
            <a:off x="-351427" y="15521"/>
            <a:ext cx="6095937" cy="523220"/>
          </a:xfrm>
          <a:prstGeom prst="rect">
            <a:avLst/>
          </a:prstGeom>
          <a:noFill/>
        </p:spPr>
        <p:txBody>
          <a:bodyPr wrap="square" rtlCol="0">
            <a:spAutoFit/>
          </a:bodyPr>
          <a:lstStyle/>
          <a:p>
            <a:pPr algn="ctr"/>
            <a:r>
              <a:rPr lang="en-US" sz="2800" b="1" dirty="0" smtClean="0">
                <a:solidFill>
                  <a:schemeClr val="tx2">
                    <a:lumMod val="50000"/>
                  </a:schemeClr>
                </a:solidFill>
                <a:latin typeface="+mj-lt"/>
              </a:rPr>
              <a:t>APORTES ESTADÍSTICOS: </a:t>
            </a:r>
            <a:endParaRPr lang="es-VE" sz="2800" b="1" dirty="0">
              <a:solidFill>
                <a:schemeClr val="tx2">
                  <a:lumMod val="50000"/>
                </a:schemeClr>
              </a:solidFill>
              <a:latin typeface="+mj-lt"/>
            </a:endParaRPr>
          </a:p>
        </p:txBody>
      </p:sp>
      <p:sp>
        <p:nvSpPr>
          <p:cNvPr id="14" name="Rectángulo 13"/>
          <p:cNvSpPr/>
          <p:nvPr/>
        </p:nvSpPr>
        <p:spPr>
          <a:xfrm>
            <a:off x="332739" y="4897279"/>
            <a:ext cx="8621256" cy="246221"/>
          </a:xfrm>
          <a:prstGeom prst="rect">
            <a:avLst/>
          </a:prstGeom>
        </p:spPr>
        <p:txBody>
          <a:bodyPr wrap="square">
            <a:spAutoFit/>
          </a:bodyPr>
          <a:lstStyle/>
          <a:p>
            <a:r>
              <a:rPr lang="es-VE" sz="1000" dirty="0" err="1"/>
              <a:t>Kadish</a:t>
            </a:r>
            <a:r>
              <a:rPr lang="es-VE" sz="1000" dirty="0"/>
              <a:t> A, et al. </a:t>
            </a:r>
            <a:r>
              <a:rPr lang="es-VE" sz="1000" dirty="0" err="1"/>
              <a:t>Prophylactic</a:t>
            </a:r>
            <a:r>
              <a:rPr lang="es-VE" sz="1000" dirty="0"/>
              <a:t> </a:t>
            </a:r>
            <a:r>
              <a:rPr lang="es-VE" sz="1000" dirty="0" err="1"/>
              <a:t>Defibrillator</a:t>
            </a:r>
            <a:r>
              <a:rPr lang="es-VE" sz="1000" dirty="0"/>
              <a:t> </a:t>
            </a:r>
            <a:r>
              <a:rPr lang="es-VE" sz="1000" dirty="0" err="1"/>
              <a:t>Implantation</a:t>
            </a:r>
            <a:r>
              <a:rPr lang="es-VE" sz="1000" dirty="0"/>
              <a:t> in </a:t>
            </a:r>
            <a:r>
              <a:rPr lang="es-VE" sz="1000" dirty="0" err="1"/>
              <a:t>Patients</a:t>
            </a:r>
            <a:r>
              <a:rPr lang="es-VE" sz="1000" dirty="0"/>
              <a:t> </a:t>
            </a:r>
            <a:r>
              <a:rPr lang="es-VE" sz="1000" dirty="0" err="1"/>
              <a:t>with</a:t>
            </a:r>
            <a:r>
              <a:rPr lang="es-VE" sz="1000" dirty="0"/>
              <a:t> </a:t>
            </a:r>
            <a:r>
              <a:rPr lang="es-VE" sz="1000" dirty="0" err="1"/>
              <a:t>Nonischemic</a:t>
            </a:r>
            <a:r>
              <a:rPr lang="es-VE" sz="1000" dirty="0"/>
              <a:t> </a:t>
            </a:r>
            <a:r>
              <a:rPr lang="es-VE" sz="1000" dirty="0" err="1"/>
              <a:t>Dilated</a:t>
            </a:r>
            <a:r>
              <a:rPr lang="es-VE" sz="1000" dirty="0"/>
              <a:t> </a:t>
            </a:r>
            <a:r>
              <a:rPr lang="es-VE" sz="1000" dirty="0" err="1"/>
              <a:t>Cardiomyopathy</a:t>
            </a:r>
            <a:r>
              <a:rPr lang="es-VE" sz="1000" dirty="0"/>
              <a:t>. N </a:t>
            </a:r>
            <a:r>
              <a:rPr lang="es-VE" sz="1000" dirty="0" err="1"/>
              <a:t>Engl</a:t>
            </a:r>
            <a:r>
              <a:rPr lang="es-VE" sz="1000" dirty="0"/>
              <a:t> J </a:t>
            </a:r>
            <a:r>
              <a:rPr lang="es-VE" sz="1000" dirty="0" err="1"/>
              <a:t>Med</a:t>
            </a:r>
            <a:r>
              <a:rPr lang="es-VE" sz="1000" dirty="0"/>
              <a:t> 2004; 350:2151-2158.</a:t>
            </a:r>
          </a:p>
        </p:txBody>
      </p:sp>
      <p:pic>
        <p:nvPicPr>
          <p:cNvPr id="17" name="Picture 10" descr="Resultado de imagen para ascardio"/>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149843" y="118753"/>
            <a:ext cx="371546" cy="411798"/>
          </a:xfrm>
          <a:prstGeom prst="rect">
            <a:avLst/>
          </a:prstGeom>
          <a:noFill/>
          <a:extLst>
            <a:ext uri="{909E8E84-426E-40DD-AFC4-6F175D3DCCD1}">
              <a14:hiddenFill xmlns:a14="http://schemas.microsoft.com/office/drawing/2010/main">
                <a:solidFill>
                  <a:srgbClr val="FFFFFF"/>
                </a:solidFill>
              </a14:hiddenFill>
            </a:ext>
          </a:extLst>
        </p:spPr>
      </p:pic>
      <p:sp>
        <p:nvSpPr>
          <p:cNvPr id="12" name="Oval 6">
            <a:extLst>
              <a:ext uri="{FF2B5EF4-FFF2-40B4-BE49-F238E27FC236}">
                <a16:creationId xmlns="" xmlns:a16="http://schemas.microsoft.com/office/drawing/2014/main" id="{443504E1-2841-480E-9B5B-8285AA86AA78}"/>
              </a:ext>
            </a:extLst>
          </p:cNvPr>
          <p:cNvSpPr/>
          <p:nvPr/>
        </p:nvSpPr>
        <p:spPr>
          <a:xfrm>
            <a:off x="0" y="1513490"/>
            <a:ext cx="558800" cy="558800"/>
          </a:xfrm>
          <a:prstGeom prst="ellipse">
            <a:avLst/>
          </a:prstGeom>
          <a:solidFill>
            <a:schemeClr val="accent5"/>
          </a:solidFill>
          <a:ln>
            <a:noFill/>
          </a:ln>
          <a:effectLst>
            <a:innerShdw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1</a:t>
            </a:r>
          </a:p>
        </p:txBody>
      </p:sp>
      <p:sp>
        <p:nvSpPr>
          <p:cNvPr id="21" name="Marcador de texto 1">
            <a:extLst>
              <a:ext uri="{FF2B5EF4-FFF2-40B4-BE49-F238E27FC236}">
                <a16:creationId xmlns="" xmlns:a16="http://schemas.microsoft.com/office/drawing/2014/main" id="{F526F23D-CAE7-4E16-978F-C13F5E52267F}"/>
              </a:ext>
            </a:extLst>
          </p:cNvPr>
          <p:cNvSpPr txBox="1">
            <a:spLocks/>
          </p:cNvSpPr>
          <p:nvPr/>
        </p:nvSpPr>
        <p:spPr>
          <a:xfrm>
            <a:off x="555098" y="1421949"/>
            <a:ext cx="8249054" cy="5341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0" algn="just"/>
            <a:r>
              <a:rPr lang="es-ES" sz="2300" dirty="0" smtClean="0">
                <a:solidFill>
                  <a:schemeClr val="tx1"/>
                </a:solidFill>
                <a:latin typeface="+mj-lt"/>
              </a:rPr>
              <a:t>Se observó una reducción del riesgo del punto final secundario en el grupo DAI al compararlo con el grupo de terapia médica, sin embargo, al analizar las curvas de supervivencia se observa que </a:t>
            </a:r>
            <a:r>
              <a:rPr lang="es-ES" sz="2300" dirty="0" smtClean="0">
                <a:solidFill>
                  <a:srgbClr val="C00000"/>
                </a:solidFill>
                <a:latin typeface="+mj-lt"/>
              </a:rPr>
              <a:t>se utilizó un artificio estadístico para magnificar visualmente las gráficas</a:t>
            </a:r>
            <a:r>
              <a:rPr lang="es-ES" sz="2300" dirty="0" smtClean="0">
                <a:solidFill>
                  <a:schemeClr val="tx1"/>
                </a:solidFill>
                <a:latin typeface="+mj-lt"/>
              </a:rPr>
              <a:t>, además los </a:t>
            </a:r>
            <a:r>
              <a:rPr lang="es-ES" sz="2300" dirty="0" smtClean="0">
                <a:solidFill>
                  <a:srgbClr val="C00000"/>
                </a:solidFill>
                <a:latin typeface="+mj-lt"/>
              </a:rPr>
              <a:t>rangos de los intervalos de confianza eran amplios </a:t>
            </a:r>
            <a:r>
              <a:rPr lang="es-ES" sz="2300" dirty="0" smtClean="0">
                <a:solidFill>
                  <a:schemeClr val="tx1"/>
                </a:solidFill>
                <a:latin typeface="+mj-lt"/>
              </a:rPr>
              <a:t>lo que le resta significancia estadística a este resultado y finalmente </a:t>
            </a:r>
            <a:r>
              <a:rPr lang="es-ES" sz="2300" dirty="0" smtClean="0">
                <a:solidFill>
                  <a:srgbClr val="C00000"/>
                </a:solidFill>
                <a:latin typeface="+mj-lt"/>
              </a:rPr>
              <a:t>no se describe la pérdida o exclusión de un número importante de pacientes durante el seguimiento</a:t>
            </a:r>
            <a:r>
              <a:rPr lang="es-ES" sz="2300" dirty="0" smtClean="0">
                <a:solidFill>
                  <a:schemeClr val="tx1"/>
                </a:solidFill>
                <a:latin typeface="+mj-lt"/>
              </a:rPr>
              <a:t>. </a:t>
            </a:r>
            <a:endParaRPr lang="es-ES" sz="2300" dirty="0">
              <a:ln w="0"/>
              <a:solidFill>
                <a:srgbClr val="C00000"/>
              </a:solidFill>
              <a:effectLst>
                <a:outerShdw blurRad="38100" dist="19050" dir="2700000" algn="tl" rotWithShape="0">
                  <a:schemeClr val="dk1">
                    <a:alpha val="40000"/>
                  </a:schemeClr>
                </a:outerShdw>
              </a:effectLst>
              <a:latin typeface="+mj-lt"/>
            </a:endParaRPr>
          </a:p>
          <a:p>
            <a:pPr marL="127000" algn="just"/>
            <a:r>
              <a:rPr lang="es-ES" sz="2200" dirty="0" smtClean="0">
                <a:solidFill>
                  <a:schemeClr val="tx1"/>
                </a:solidFill>
                <a:latin typeface="+mj-lt"/>
              </a:rPr>
              <a:t> </a:t>
            </a:r>
            <a:endParaRPr lang="es-ES" sz="2200" dirty="0">
              <a:solidFill>
                <a:schemeClr val="tx1"/>
              </a:solidFill>
              <a:latin typeface="+mj-lt"/>
            </a:endParaRPr>
          </a:p>
        </p:txBody>
      </p:sp>
      <p:sp>
        <p:nvSpPr>
          <p:cNvPr id="5" name="Rectángulo 4"/>
          <p:cNvSpPr/>
          <p:nvPr/>
        </p:nvSpPr>
        <p:spPr>
          <a:xfrm>
            <a:off x="718802" y="787588"/>
            <a:ext cx="5973110" cy="477054"/>
          </a:xfrm>
          <a:prstGeom prst="rect">
            <a:avLst/>
          </a:prstGeom>
          <a:noFill/>
        </p:spPr>
        <p:txBody>
          <a:bodyPr wrap="none" lIns="91440" tIns="45720" rIns="91440" bIns="45720">
            <a:spAutoFit/>
          </a:bodyPr>
          <a:lstStyle/>
          <a:p>
            <a:pPr algn="ctr"/>
            <a:r>
              <a:rPr lang="es-ES" sz="2500" b="0" cap="none" spc="0" dirty="0" smtClean="0">
                <a:ln w="0"/>
                <a:solidFill>
                  <a:schemeClr val="tx1"/>
                </a:solidFill>
                <a:effectLst>
                  <a:outerShdw blurRad="38100" dist="19050" dir="2700000" algn="tl" rotWithShape="0">
                    <a:schemeClr val="dk1">
                      <a:alpha val="40000"/>
                    </a:schemeClr>
                  </a:outerShdw>
                </a:effectLst>
              </a:rPr>
              <a:t>Figura 1 - Panel </a:t>
            </a:r>
            <a:r>
              <a:rPr lang="es-ES" sz="2500" b="0" cap="none" spc="0" dirty="0" smtClean="0">
                <a:ln w="0"/>
                <a:solidFill>
                  <a:schemeClr val="tx1"/>
                </a:solidFill>
                <a:effectLst>
                  <a:outerShdw blurRad="38100" dist="19050" dir="2700000" algn="tl" rotWithShape="0">
                    <a:schemeClr val="dk1">
                      <a:alpha val="40000"/>
                    </a:schemeClr>
                  </a:outerShdw>
                </a:effectLst>
              </a:rPr>
              <a:t>B MC POR ARRITMIAS</a:t>
            </a:r>
            <a:endParaRPr lang="es-ES" sz="25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606581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878" y="-144021"/>
            <a:ext cx="7406640" cy="562727"/>
          </a:xfrm>
        </p:spPr>
        <p:txBody>
          <a:bodyPr>
            <a:normAutofit/>
          </a:bodyPr>
          <a:lstStyle/>
          <a:p>
            <a:pPr algn="r"/>
            <a:r>
              <a:rPr lang="es-VE" sz="1200" b="0" i="1" dirty="0" smtClean="0">
                <a:ln w="1905"/>
                <a:solidFill>
                  <a:schemeClr val="tx2">
                    <a:lumMod val="50000"/>
                  </a:schemeClr>
                </a:solidFill>
                <a:effectLst>
                  <a:innerShdw blurRad="69850" dist="43180" dir="5400000">
                    <a:srgbClr val="000000">
                      <a:alpha val="65000"/>
                    </a:srgbClr>
                  </a:innerShdw>
                </a:effectLst>
                <a:latin typeface="+mj-lt"/>
              </a:rPr>
              <a:t>DEFINITE TRIAL.</a:t>
            </a:r>
            <a:endParaRPr lang="es-VE" sz="1200" b="0" i="1" dirty="0">
              <a:ln w="1905"/>
              <a:solidFill>
                <a:schemeClr val="tx2">
                  <a:lumMod val="50000"/>
                </a:schemeClr>
              </a:solidFill>
              <a:effectLst>
                <a:innerShdw blurRad="69850" dist="43180" dir="5400000">
                  <a:srgbClr val="000000">
                    <a:alpha val="65000"/>
                  </a:srgbClr>
                </a:innerShdw>
              </a:effectLst>
              <a:latin typeface="+mj-lt"/>
            </a:endParaRPr>
          </a:p>
        </p:txBody>
      </p:sp>
      <p:cxnSp>
        <p:nvCxnSpPr>
          <p:cNvPr id="3" name="2 Conector recto"/>
          <p:cNvCxnSpPr/>
          <p:nvPr/>
        </p:nvCxnSpPr>
        <p:spPr>
          <a:xfrm flipH="1" flipV="1">
            <a:off x="718802" y="481739"/>
            <a:ext cx="8395625" cy="8414"/>
          </a:xfrm>
          <a:prstGeom prst="line">
            <a:avLst/>
          </a:prstGeom>
          <a:ln/>
        </p:spPr>
        <p:style>
          <a:lnRef idx="2">
            <a:schemeClr val="accent1"/>
          </a:lnRef>
          <a:fillRef idx="0">
            <a:schemeClr val="accent1"/>
          </a:fillRef>
          <a:effectRef idx="1">
            <a:schemeClr val="accent1"/>
          </a:effectRef>
          <a:fontRef idx="minor">
            <a:schemeClr val="tx1"/>
          </a:fontRef>
        </p:style>
      </p:cxnSp>
      <p:sp>
        <p:nvSpPr>
          <p:cNvPr id="6" name="5 CuadroTexto"/>
          <p:cNvSpPr txBox="1"/>
          <p:nvPr/>
        </p:nvSpPr>
        <p:spPr>
          <a:xfrm>
            <a:off x="-351427" y="15521"/>
            <a:ext cx="6095937" cy="523220"/>
          </a:xfrm>
          <a:prstGeom prst="rect">
            <a:avLst/>
          </a:prstGeom>
          <a:noFill/>
        </p:spPr>
        <p:txBody>
          <a:bodyPr wrap="square" rtlCol="0">
            <a:spAutoFit/>
          </a:bodyPr>
          <a:lstStyle/>
          <a:p>
            <a:pPr algn="ctr"/>
            <a:r>
              <a:rPr lang="en-US" sz="2800" b="1" dirty="0" smtClean="0">
                <a:solidFill>
                  <a:schemeClr val="tx2">
                    <a:lumMod val="50000"/>
                  </a:schemeClr>
                </a:solidFill>
                <a:latin typeface="+mj-lt"/>
              </a:rPr>
              <a:t>APORTES ESTADÍSTICOS: </a:t>
            </a:r>
            <a:endParaRPr lang="es-VE" sz="2800" b="1" dirty="0">
              <a:solidFill>
                <a:schemeClr val="tx2">
                  <a:lumMod val="50000"/>
                </a:schemeClr>
              </a:solidFill>
              <a:latin typeface="+mj-lt"/>
            </a:endParaRPr>
          </a:p>
        </p:txBody>
      </p:sp>
      <p:sp>
        <p:nvSpPr>
          <p:cNvPr id="14" name="Rectángulo 13"/>
          <p:cNvSpPr/>
          <p:nvPr/>
        </p:nvSpPr>
        <p:spPr>
          <a:xfrm>
            <a:off x="332739" y="4897279"/>
            <a:ext cx="8621256" cy="246221"/>
          </a:xfrm>
          <a:prstGeom prst="rect">
            <a:avLst/>
          </a:prstGeom>
        </p:spPr>
        <p:txBody>
          <a:bodyPr wrap="square">
            <a:spAutoFit/>
          </a:bodyPr>
          <a:lstStyle/>
          <a:p>
            <a:r>
              <a:rPr lang="es-VE" sz="1000" dirty="0" err="1"/>
              <a:t>Kadish</a:t>
            </a:r>
            <a:r>
              <a:rPr lang="es-VE" sz="1000" dirty="0"/>
              <a:t> A, et al. </a:t>
            </a:r>
            <a:r>
              <a:rPr lang="es-VE" sz="1000" dirty="0" err="1"/>
              <a:t>Prophylactic</a:t>
            </a:r>
            <a:r>
              <a:rPr lang="es-VE" sz="1000" dirty="0"/>
              <a:t> </a:t>
            </a:r>
            <a:r>
              <a:rPr lang="es-VE" sz="1000" dirty="0" err="1"/>
              <a:t>Defibrillator</a:t>
            </a:r>
            <a:r>
              <a:rPr lang="es-VE" sz="1000" dirty="0"/>
              <a:t> </a:t>
            </a:r>
            <a:r>
              <a:rPr lang="es-VE" sz="1000" dirty="0" err="1"/>
              <a:t>Implantation</a:t>
            </a:r>
            <a:r>
              <a:rPr lang="es-VE" sz="1000" dirty="0"/>
              <a:t> in </a:t>
            </a:r>
            <a:r>
              <a:rPr lang="es-VE" sz="1000" dirty="0" err="1"/>
              <a:t>Patients</a:t>
            </a:r>
            <a:r>
              <a:rPr lang="es-VE" sz="1000" dirty="0"/>
              <a:t> </a:t>
            </a:r>
            <a:r>
              <a:rPr lang="es-VE" sz="1000" dirty="0" err="1"/>
              <a:t>with</a:t>
            </a:r>
            <a:r>
              <a:rPr lang="es-VE" sz="1000" dirty="0"/>
              <a:t> </a:t>
            </a:r>
            <a:r>
              <a:rPr lang="es-VE" sz="1000" dirty="0" err="1"/>
              <a:t>Nonischemic</a:t>
            </a:r>
            <a:r>
              <a:rPr lang="es-VE" sz="1000" dirty="0"/>
              <a:t> </a:t>
            </a:r>
            <a:r>
              <a:rPr lang="es-VE" sz="1000" dirty="0" err="1"/>
              <a:t>Dilated</a:t>
            </a:r>
            <a:r>
              <a:rPr lang="es-VE" sz="1000" dirty="0"/>
              <a:t> </a:t>
            </a:r>
            <a:r>
              <a:rPr lang="es-VE" sz="1000" dirty="0" err="1"/>
              <a:t>Cardiomyopathy</a:t>
            </a:r>
            <a:r>
              <a:rPr lang="es-VE" sz="1000" dirty="0"/>
              <a:t>. N </a:t>
            </a:r>
            <a:r>
              <a:rPr lang="es-VE" sz="1000" dirty="0" err="1"/>
              <a:t>Engl</a:t>
            </a:r>
            <a:r>
              <a:rPr lang="es-VE" sz="1000" dirty="0"/>
              <a:t> J </a:t>
            </a:r>
            <a:r>
              <a:rPr lang="es-VE" sz="1000" dirty="0" err="1"/>
              <a:t>Med</a:t>
            </a:r>
            <a:r>
              <a:rPr lang="es-VE" sz="1000" dirty="0"/>
              <a:t> 2004; 350:2151-2158.</a:t>
            </a:r>
          </a:p>
        </p:txBody>
      </p:sp>
      <p:pic>
        <p:nvPicPr>
          <p:cNvPr id="17" name="Picture 10" descr="Resultado de imagen para ascardio"/>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149843" y="118753"/>
            <a:ext cx="371546" cy="411798"/>
          </a:xfrm>
          <a:prstGeom prst="rect">
            <a:avLst/>
          </a:prstGeom>
          <a:noFill/>
          <a:extLst>
            <a:ext uri="{909E8E84-426E-40DD-AFC4-6F175D3DCCD1}">
              <a14:hiddenFill xmlns:a14="http://schemas.microsoft.com/office/drawing/2010/main">
                <a:solidFill>
                  <a:srgbClr val="FFFFFF"/>
                </a:solidFill>
              </a14:hiddenFill>
            </a:ext>
          </a:extLst>
        </p:spPr>
      </p:pic>
      <p:sp>
        <p:nvSpPr>
          <p:cNvPr id="12" name="Oval 6">
            <a:extLst>
              <a:ext uri="{FF2B5EF4-FFF2-40B4-BE49-F238E27FC236}">
                <a16:creationId xmlns="" xmlns:a16="http://schemas.microsoft.com/office/drawing/2014/main" id="{443504E1-2841-480E-9B5B-8285AA86AA78}"/>
              </a:ext>
            </a:extLst>
          </p:cNvPr>
          <p:cNvSpPr/>
          <p:nvPr/>
        </p:nvSpPr>
        <p:spPr>
          <a:xfrm>
            <a:off x="0" y="1513490"/>
            <a:ext cx="558800" cy="558800"/>
          </a:xfrm>
          <a:prstGeom prst="ellipse">
            <a:avLst/>
          </a:prstGeom>
          <a:solidFill>
            <a:schemeClr val="accent5"/>
          </a:solidFill>
          <a:ln>
            <a:noFill/>
          </a:ln>
          <a:effectLst>
            <a:innerShdw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1</a:t>
            </a:r>
          </a:p>
        </p:txBody>
      </p:sp>
      <p:sp>
        <p:nvSpPr>
          <p:cNvPr id="21" name="Marcador de texto 1">
            <a:extLst>
              <a:ext uri="{FF2B5EF4-FFF2-40B4-BE49-F238E27FC236}">
                <a16:creationId xmlns="" xmlns:a16="http://schemas.microsoft.com/office/drawing/2014/main" id="{F526F23D-CAE7-4E16-978F-C13F5E52267F}"/>
              </a:ext>
            </a:extLst>
          </p:cNvPr>
          <p:cNvSpPr txBox="1">
            <a:spLocks/>
          </p:cNvSpPr>
          <p:nvPr/>
        </p:nvSpPr>
        <p:spPr>
          <a:xfrm>
            <a:off x="555098" y="1421949"/>
            <a:ext cx="8249054" cy="5341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0" algn="just"/>
            <a:r>
              <a:rPr lang="es-VE" sz="2400" dirty="0" smtClean="0">
                <a:latin typeface="+mj-lt"/>
              </a:rPr>
              <a:t>Se observó beneficio en el uso de DAI comparado con tratamiento convencional en cuanto a reducción de mortalidad por todas las causas en </a:t>
            </a:r>
            <a:r>
              <a:rPr lang="es-VE" sz="2400" dirty="0" smtClean="0">
                <a:solidFill>
                  <a:srgbClr val="C00000"/>
                </a:solidFill>
                <a:latin typeface="+mj-lt"/>
              </a:rPr>
              <a:t>pacientes masculinos, con FEVI </a:t>
            </a:r>
            <a:r>
              <a:rPr lang="en-US" sz="2400" dirty="0" smtClean="0">
                <a:solidFill>
                  <a:srgbClr val="C00000"/>
                </a:solidFill>
                <a:latin typeface="+mj-lt"/>
              </a:rPr>
              <a:t>&gt;</a:t>
            </a:r>
            <a:r>
              <a:rPr lang="es-VE" sz="2400" dirty="0" smtClean="0">
                <a:solidFill>
                  <a:srgbClr val="C00000"/>
                </a:solidFill>
                <a:latin typeface="+mj-lt"/>
              </a:rPr>
              <a:t> 20% y CF NYHA III. </a:t>
            </a:r>
            <a:r>
              <a:rPr lang="es-VE" sz="2400" dirty="0" smtClean="0">
                <a:latin typeface="+mj-lt"/>
              </a:rPr>
              <a:t>Sin embargo al comparar los subgrupos con su contraparte correspondiente, </a:t>
            </a:r>
            <a:r>
              <a:rPr lang="es-VE" sz="2400" dirty="0" smtClean="0">
                <a:solidFill>
                  <a:srgbClr val="C00000"/>
                </a:solidFill>
                <a:latin typeface="+mj-lt"/>
              </a:rPr>
              <a:t>se observa que no existe diferencia ya que los intervalos de confianza se superponen. </a:t>
            </a:r>
          </a:p>
          <a:p>
            <a:pPr marL="127000" algn="just"/>
            <a:endParaRPr lang="es-ES" sz="2200" dirty="0">
              <a:solidFill>
                <a:schemeClr val="tx1"/>
              </a:solidFill>
              <a:latin typeface="+mj-lt"/>
            </a:endParaRPr>
          </a:p>
        </p:txBody>
      </p:sp>
      <p:sp>
        <p:nvSpPr>
          <p:cNvPr id="5" name="Rectángulo 4"/>
          <p:cNvSpPr/>
          <p:nvPr/>
        </p:nvSpPr>
        <p:spPr>
          <a:xfrm>
            <a:off x="718802" y="741818"/>
            <a:ext cx="3494867" cy="477054"/>
          </a:xfrm>
          <a:prstGeom prst="rect">
            <a:avLst/>
          </a:prstGeom>
          <a:noFill/>
        </p:spPr>
        <p:txBody>
          <a:bodyPr wrap="none" lIns="91440" tIns="45720" rIns="91440" bIns="45720">
            <a:spAutoFit/>
          </a:bodyPr>
          <a:lstStyle/>
          <a:p>
            <a:pPr algn="ctr"/>
            <a:r>
              <a:rPr lang="es-ES" sz="2500" b="0" cap="none" spc="0" dirty="0" smtClean="0">
                <a:ln w="0"/>
                <a:solidFill>
                  <a:schemeClr val="tx1"/>
                </a:solidFill>
                <a:effectLst>
                  <a:outerShdw blurRad="38100" dist="19050" dir="2700000" algn="tl" rotWithShape="0">
                    <a:schemeClr val="dk1">
                      <a:alpha val="40000"/>
                    </a:schemeClr>
                  </a:outerShdw>
                </a:effectLst>
              </a:rPr>
              <a:t>Figura </a:t>
            </a:r>
            <a:r>
              <a:rPr lang="es-ES" sz="2500" b="0" cap="none" spc="0" dirty="0" smtClean="0">
                <a:ln w="0"/>
                <a:solidFill>
                  <a:schemeClr val="tx1"/>
                </a:solidFill>
                <a:effectLst>
                  <a:outerShdw blurRad="38100" dist="19050" dir="2700000" algn="tl" rotWithShape="0">
                    <a:schemeClr val="dk1">
                      <a:alpha val="40000"/>
                    </a:schemeClr>
                  </a:outerShdw>
                </a:effectLst>
              </a:rPr>
              <a:t>2 SUBGRUPOS</a:t>
            </a:r>
            <a:endParaRPr lang="es-ES" sz="25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5173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878" y="-144021"/>
            <a:ext cx="7406640" cy="562727"/>
          </a:xfrm>
        </p:spPr>
        <p:txBody>
          <a:bodyPr>
            <a:normAutofit/>
          </a:bodyPr>
          <a:lstStyle/>
          <a:p>
            <a:pPr algn="r"/>
            <a:r>
              <a:rPr lang="es-VE" sz="1200" b="0" i="1" dirty="0" smtClean="0">
                <a:ln w="1905"/>
                <a:solidFill>
                  <a:schemeClr val="tx2">
                    <a:lumMod val="50000"/>
                  </a:schemeClr>
                </a:solidFill>
                <a:effectLst>
                  <a:innerShdw blurRad="69850" dist="43180" dir="5400000">
                    <a:srgbClr val="000000">
                      <a:alpha val="65000"/>
                    </a:srgbClr>
                  </a:innerShdw>
                </a:effectLst>
                <a:latin typeface="+mj-lt"/>
              </a:rPr>
              <a:t>DEFINITE TRIAL.</a:t>
            </a:r>
            <a:endParaRPr lang="es-VE" sz="1200" b="0" i="1" dirty="0">
              <a:ln w="1905"/>
              <a:solidFill>
                <a:schemeClr val="tx2">
                  <a:lumMod val="50000"/>
                </a:schemeClr>
              </a:solidFill>
              <a:effectLst>
                <a:innerShdw blurRad="69850" dist="43180" dir="5400000">
                  <a:srgbClr val="000000">
                    <a:alpha val="65000"/>
                  </a:srgbClr>
                </a:innerShdw>
              </a:effectLst>
              <a:latin typeface="+mj-lt"/>
            </a:endParaRPr>
          </a:p>
        </p:txBody>
      </p:sp>
      <p:cxnSp>
        <p:nvCxnSpPr>
          <p:cNvPr id="3" name="2 Conector recto"/>
          <p:cNvCxnSpPr/>
          <p:nvPr/>
        </p:nvCxnSpPr>
        <p:spPr>
          <a:xfrm flipH="1" flipV="1">
            <a:off x="718802" y="481739"/>
            <a:ext cx="8395625" cy="8414"/>
          </a:xfrm>
          <a:prstGeom prst="line">
            <a:avLst/>
          </a:prstGeom>
          <a:ln/>
        </p:spPr>
        <p:style>
          <a:lnRef idx="2">
            <a:schemeClr val="accent1"/>
          </a:lnRef>
          <a:fillRef idx="0">
            <a:schemeClr val="accent1"/>
          </a:fillRef>
          <a:effectRef idx="1">
            <a:schemeClr val="accent1"/>
          </a:effectRef>
          <a:fontRef idx="minor">
            <a:schemeClr val="tx1"/>
          </a:fontRef>
        </p:style>
      </p:cxnSp>
      <p:sp>
        <p:nvSpPr>
          <p:cNvPr id="6" name="5 CuadroTexto"/>
          <p:cNvSpPr txBox="1"/>
          <p:nvPr/>
        </p:nvSpPr>
        <p:spPr>
          <a:xfrm>
            <a:off x="-744832" y="13033"/>
            <a:ext cx="6095937" cy="523220"/>
          </a:xfrm>
          <a:prstGeom prst="rect">
            <a:avLst/>
          </a:prstGeom>
          <a:noFill/>
        </p:spPr>
        <p:txBody>
          <a:bodyPr wrap="square" rtlCol="0">
            <a:spAutoFit/>
          </a:bodyPr>
          <a:lstStyle/>
          <a:p>
            <a:pPr algn="ctr"/>
            <a:r>
              <a:rPr lang="en-US" sz="2800" b="1" dirty="0" smtClean="0">
                <a:solidFill>
                  <a:schemeClr val="tx2">
                    <a:lumMod val="50000"/>
                  </a:schemeClr>
                </a:solidFill>
                <a:latin typeface="+mj-lt"/>
              </a:rPr>
              <a:t>APORTES CLÍNICOS: </a:t>
            </a:r>
            <a:endParaRPr lang="es-VE" sz="2800" b="1" dirty="0">
              <a:solidFill>
                <a:schemeClr val="tx2">
                  <a:lumMod val="50000"/>
                </a:schemeClr>
              </a:solidFill>
              <a:latin typeface="+mj-lt"/>
            </a:endParaRPr>
          </a:p>
        </p:txBody>
      </p:sp>
      <p:sp>
        <p:nvSpPr>
          <p:cNvPr id="14" name="Rectángulo 13"/>
          <p:cNvSpPr/>
          <p:nvPr/>
        </p:nvSpPr>
        <p:spPr>
          <a:xfrm>
            <a:off x="332739" y="4897279"/>
            <a:ext cx="8621256" cy="246221"/>
          </a:xfrm>
          <a:prstGeom prst="rect">
            <a:avLst/>
          </a:prstGeom>
        </p:spPr>
        <p:txBody>
          <a:bodyPr wrap="square">
            <a:spAutoFit/>
          </a:bodyPr>
          <a:lstStyle/>
          <a:p>
            <a:r>
              <a:rPr lang="es-VE" sz="1000" dirty="0" err="1"/>
              <a:t>Kadish</a:t>
            </a:r>
            <a:r>
              <a:rPr lang="es-VE" sz="1000" dirty="0"/>
              <a:t> A, et al. </a:t>
            </a:r>
            <a:r>
              <a:rPr lang="es-VE" sz="1000" dirty="0" err="1"/>
              <a:t>Prophylactic</a:t>
            </a:r>
            <a:r>
              <a:rPr lang="es-VE" sz="1000" dirty="0"/>
              <a:t> </a:t>
            </a:r>
            <a:r>
              <a:rPr lang="es-VE" sz="1000" dirty="0" err="1"/>
              <a:t>Defibrillator</a:t>
            </a:r>
            <a:r>
              <a:rPr lang="es-VE" sz="1000" dirty="0"/>
              <a:t> </a:t>
            </a:r>
            <a:r>
              <a:rPr lang="es-VE" sz="1000" dirty="0" err="1"/>
              <a:t>Implantation</a:t>
            </a:r>
            <a:r>
              <a:rPr lang="es-VE" sz="1000" dirty="0"/>
              <a:t> in </a:t>
            </a:r>
            <a:r>
              <a:rPr lang="es-VE" sz="1000" dirty="0" err="1"/>
              <a:t>Patients</a:t>
            </a:r>
            <a:r>
              <a:rPr lang="es-VE" sz="1000" dirty="0"/>
              <a:t> </a:t>
            </a:r>
            <a:r>
              <a:rPr lang="es-VE" sz="1000" dirty="0" err="1"/>
              <a:t>with</a:t>
            </a:r>
            <a:r>
              <a:rPr lang="es-VE" sz="1000" dirty="0"/>
              <a:t> </a:t>
            </a:r>
            <a:r>
              <a:rPr lang="es-VE" sz="1000" dirty="0" err="1"/>
              <a:t>Nonischemic</a:t>
            </a:r>
            <a:r>
              <a:rPr lang="es-VE" sz="1000" dirty="0"/>
              <a:t> </a:t>
            </a:r>
            <a:r>
              <a:rPr lang="es-VE" sz="1000" dirty="0" err="1"/>
              <a:t>Dilated</a:t>
            </a:r>
            <a:r>
              <a:rPr lang="es-VE" sz="1000" dirty="0"/>
              <a:t> </a:t>
            </a:r>
            <a:r>
              <a:rPr lang="es-VE" sz="1000" dirty="0" err="1"/>
              <a:t>Cardiomyopathy</a:t>
            </a:r>
            <a:r>
              <a:rPr lang="es-VE" sz="1000" dirty="0"/>
              <a:t>. N </a:t>
            </a:r>
            <a:r>
              <a:rPr lang="es-VE" sz="1000" dirty="0" err="1"/>
              <a:t>Engl</a:t>
            </a:r>
            <a:r>
              <a:rPr lang="es-VE" sz="1000" dirty="0"/>
              <a:t> J </a:t>
            </a:r>
            <a:r>
              <a:rPr lang="es-VE" sz="1000" dirty="0" err="1"/>
              <a:t>Med</a:t>
            </a:r>
            <a:r>
              <a:rPr lang="es-VE" sz="1000" dirty="0"/>
              <a:t> 2004; 350:2151-2158.</a:t>
            </a:r>
          </a:p>
        </p:txBody>
      </p:sp>
      <p:pic>
        <p:nvPicPr>
          <p:cNvPr id="17" name="Picture 10" descr="Resultado de imagen para ascardio"/>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149843" y="118753"/>
            <a:ext cx="371546" cy="411798"/>
          </a:xfrm>
          <a:prstGeom prst="rect">
            <a:avLst/>
          </a:prstGeom>
          <a:noFill/>
          <a:extLst>
            <a:ext uri="{909E8E84-426E-40DD-AFC4-6F175D3DCCD1}">
              <a14:hiddenFill xmlns:a14="http://schemas.microsoft.com/office/drawing/2010/main">
                <a:solidFill>
                  <a:srgbClr val="FFFFFF"/>
                </a:solidFill>
              </a14:hiddenFill>
            </a:ext>
          </a:extLst>
        </p:spPr>
      </p:pic>
      <p:sp>
        <p:nvSpPr>
          <p:cNvPr id="10" name="Oval 6">
            <a:extLst>
              <a:ext uri="{FF2B5EF4-FFF2-40B4-BE49-F238E27FC236}">
                <a16:creationId xmlns="" xmlns:a16="http://schemas.microsoft.com/office/drawing/2014/main" id="{443504E1-2841-480E-9B5B-8285AA86AA78}"/>
              </a:ext>
            </a:extLst>
          </p:cNvPr>
          <p:cNvSpPr/>
          <p:nvPr/>
        </p:nvSpPr>
        <p:spPr>
          <a:xfrm>
            <a:off x="149842" y="955399"/>
            <a:ext cx="558800" cy="558800"/>
          </a:xfrm>
          <a:prstGeom prst="ellipse">
            <a:avLst/>
          </a:prstGeom>
          <a:solidFill>
            <a:schemeClr val="accent5"/>
          </a:solidFill>
          <a:ln>
            <a:noFill/>
          </a:ln>
          <a:effectLst>
            <a:innerShdw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1</a:t>
            </a:r>
          </a:p>
        </p:txBody>
      </p:sp>
      <p:sp>
        <p:nvSpPr>
          <p:cNvPr id="11" name="Oval 60">
            <a:extLst>
              <a:ext uri="{FF2B5EF4-FFF2-40B4-BE49-F238E27FC236}">
                <a16:creationId xmlns="" xmlns:a16="http://schemas.microsoft.com/office/drawing/2014/main" id="{F6F83667-428A-42D5-AE1A-F0FF08449630}"/>
              </a:ext>
            </a:extLst>
          </p:cNvPr>
          <p:cNvSpPr/>
          <p:nvPr/>
        </p:nvSpPr>
        <p:spPr>
          <a:xfrm>
            <a:off x="149842" y="2303456"/>
            <a:ext cx="558800" cy="558800"/>
          </a:xfrm>
          <a:prstGeom prst="ellipse">
            <a:avLst/>
          </a:prstGeom>
          <a:solidFill>
            <a:schemeClr val="accent4"/>
          </a:solidFill>
          <a:ln>
            <a:noFill/>
          </a:ln>
          <a:effectLst>
            <a:innerShdw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300" b="1" i="0" u="none" strike="noStrike" kern="1200" cap="none" spc="0" normalizeH="0" baseline="0" noProof="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2</a:t>
            </a:r>
          </a:p>
        </p:txBody>
      </p:sp>
      <p:sp>
        <p:nvSpPr>
          <p:cNvPr id="13" name="Marcador de texto 1">
            <a:extLst>
              <a:ext uri="{FF2B5EF4-FFF2-40B4-BE49-F238E27FC236}">
                <a16:creationId xmlns="" xmlns:a16="http://schemas.microsoft.com/office/drawing/2014/main" id="{F526F23D-CAE7-4E16-978F-C13F5E52267F}"/>
              </a:ext>
            </a:extLst>
          </p:cNvPr>
          <p:cNvSpPr txBox="1">
            <a:spLocks/>
          </p:cNvSpPr>
          <p:nvPr/>
        </p:nvSpPr>
        <p:spPr>
          <a:xfrm>
            <a:off x="704941" y="2277490"/>
            <a:ext cx="8249054" cy="5341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0" algn="just"/>
            <a:r>
              <a:rPr lang="es-ES" sz="2300" dirty="0" smtClean="0">
                <a:solidFill>
                  <a:srgbClr val="C00000"/>
                </a:solidFill>
                <a:latin typeface="+mj-lt"/>
              </a:rPr>
              <a:t>Características basales: </a:t>
            </a:r>
            <a:r>
              <a:rPr lang="es-ES" sz="2300" dirty="0" smtClean="0">
                <a:solidFill>
                  <a:schemeClr val="tx1"/>
                </a:solidFill>
                <a:latin typeface="+mj-lt"/>
              </a:rPr>
              <a:t>19% de los pacientes tenían bloqueo de rama izquierda del haz de </a:t>
            </a:r>
            <a:r>
              <a:rPr lang="es-ES" sz="2300" dirty="0" err="1" smtClean="0">
                <a:solidFill>
                  <a:schemeClr val="tx1"/>
                </a:solidFill>
                <a:latin typeface="+mj-lt"/>
              </a:rPr>
              <a:t>His</a:t>
            </a:r>
            <a:r>
              <a:rPr lang="es-ES" sz="2300" dirty="0" smtClean="0">
                <a:solidFill>
                  <a:schemeClr val="tx1"/>
                </a:solidFill>
                <a:latin typeface="+mj-lt"/>
              </a:rPr>
              <a:t>, no se sabe si algunos de ellos requerían </a:t>
            </a:r>
            <a:r>
              <a:rPr lang="es-ES" sz="2300" dirty="0" err="1" smtClean="0">
                <a:solidFill>
                  <a:schemeClr val="tx1"/>
                </a:solidFill>
                <a:latin typeface="+mj-lt"/>
              </a:rPr>
              <a:t>resincronizador</a:t>
            </a:r>
            <a:r>
              <a:rPr lang="es-ES" sz="2300" dirty="0" smtClean="0">
                <a:solidFill>
                  <a:schemeClr val="tx1"/>
                </a:solidFill>
                <a:latin typeface="+mj-lt"/>
              </a:rPr>
              <a:t> en vez de DAI. </a:t>
            </a:r>
            <a:endParaRPr lang="es-ES" sz="2300" dirty="0">
              <a:solidFill>
                <a:schemeClr val="tx1"/>
              </a:solidFill>
              <a:latin typeface="+mj-lt"/>
            </a:endParaRPr>
          </a:p>
        </p:txBody>
      </p:sp>
      <p:sp>
        <p:nvSpPr>
          <p:cNvPr id="15" name="Marcador de texto 1">
            <a:extLst>
              <a:ext uri="{FF2B5EF4-FFF2-40B4-BE49-F238E27FC236}">
                <a16:creationId xmlns="" xmlns:a16="http://schemas.microsoft.com/office/drawing/2014/main" id="{F526F23D-CAE7-4E16-978F-C13F5E52267F}"/>
              </a:ext>
            </a:extLst>
          </p:cNvPr>
          <p:cNvSpPr txBox="1">
            <a:spLocks/>
          </p:cNvSpPr>
          <p:nvPr/>
        </p:nvSpPr>
        <p:spPr>
          <a:xfrm>
            <a:off x="704940" y="863858"/>
            <a:ext cx="8249054" cy="5341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0" algn="just"/>
            <a:r>
              <a:rPr lang="es-ES" sz="2300" dirty="0" smtClean="0">
                <a:solidFill>
                  <a:srgbClr val="C00000"/>
                </a:solidFill>
                <a:latin typeface="+mj-lt"/>
              </a:rPr>
              <a:t>Uso de drogas </a:t>
            </a:r>
            <a:r>
              <a:rPr lang="es-ES" sz="2300" dirty="0" err="1" smtClean="0">
                <a:solidFill>
                  <a:srgbClr val="C00000"/>
                </a:solidFill>
                <a:latin typeface="+mj-lt"/>
              </a:rPr>
              <a:t>antiarrítmicas</a:t>
            </a:r>
            <a:r>
              <a:rPr lang="es-ES" sz="2300" dirty="0" smtClean="0">
                <a:solidFill>
                  <a:schemeClr val="tx1"/>
                </a:solidFill>
                <a:latin typeface="+mj-lt"/>
              </a:rPr>
              <a:t>: 5,2% recibió </a:t>
            </a:r>
            <a:r>
              <a:rPr lang="es-ES" sz="2300" dirty="0" err="1" smtClean="0">
                <a:solidFill>
                  <a:schemeClr val="tx1"/>
                </a:solidFill>
                <a:latin typeface="+mj-lt"/>
              </a:rPr>
              <a:t>Amiodarona</a:t>
            </a:r>
            <a:r>
              <a:rPr lang="es-ES" sz="2300" dirty="0" smtClean="0">
                <a:solidFill>
                  <a:schemeClr val="tx1"/>
                </a:solidFill>
                <a:latin typeface="+mj-lt"/>
              </a:rPr>
              <a:t> y 41% recibió </a:t>
            </a:r>
            <a:r>
              <a:rPr lang="es-ES" sz="2300" dirty="0" err="1" smtClean="0">
                <a:solidFill>
                  <a:schemeClr val="tx1"/>
                </a:solidFill>
                <a:latin typeface="+mj-lt"/>
              </a:rPr>
              <a:t>Digoxina</a:t>
            </a:r>
            <a:r>
              <a:rPr lang="es-ES" sz="2300" dirty="0" smtClean="0">
                <a:solidFill>
                  <a:schemeClr val="tx1"/>
                </a:solidFill>
                <a:latin typeface="+mj-lt"/>
              </a:rPr>
              <a:t>, lo que pudo modificar los puntos finales.</a:t>
            </a:r>
            <a:endParaRPr lang="es-ES" sz="2300" dirty="0">
              <a:ln w="0"/>
              <a:solidFill>
                <a:srgbClr val="C00000"/>
              </a:solidFill>
              <a:effectLst>
                <a:outerShdw blurRad="38100" dist="19050" dir="2700000" algn="tl" rotWithShape="0">
                  <a:schemeClr val="dk1">
                    <a:alpha val="40000"/>
                  </a:schemeClr>
                </a:outerShdw>
              </a:effectLst>
              <a:latin typeface="+mj-lt"/>
            </a:endParaRPr>
          </a:p>
          <a:p>
            <a:pPr marL="127000" algn="just"/>
            <a:r>
              <a:rPr lang="es-ES" sz="2300" dirty="0" smtClean="0">
                <a:solidFill>
                  <a:schemeClr val="tx1"/>
                </a:solidFill>
                <a:latin typeface="+mj-lt"/>
              </a:rPr>
              <a:t> </a:t>
            </a:r>
            <a:endParaRPr lang="es-ES" sz="2300" dirty="0">
              <a:solidFill>
                <a:schemeClr val="tx1"/>
              </a:solidFill>
              <a:latin typeface="+mj-lt"/>
            </a:endParaRPr>
          </a:p>
        </p:txBody>
      </p:sp>
      <p:sp>
        <p:nvSpPr>
          <p:cNvPr id="16" name="Oval 61">
            <a:extLst>
              <a:ext uri="{FF2B5EF4-FFF2-40B4-BE49-F238E27FC236}">
                <a16:creationId xmlns="" xmlns:a16="http://schemas.microsoft.com/office/drawing/2014/main" id="{28425AAC-40BA-4782-8126-DA36F237E4AE}"/>
              </a:ext>
            </a:extLst>
          </p:cNvPr>
          <p:cNvSpPr/>
          <p:nvPr/>
        </p:nvSpPr>
        <p:spPr>
          <a:xfrm>
            <a:off x="149843" y="3894314"/>
            <a:ext cx="558800" cy="558800"/>
          </a:xfrm>
          <a:prstGeom prst="ellipse">
            <a:avLst/>
          </a:prstGeom>
          <a:solidFill>
            <a:schemeClr val="accent6"/>
          </a:solidFill>
          <a:ln>
            <a:noFill/>
          </a:ln>
          <a:effectLst>
            <a:innerShdw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3</a:t>
            </a:r>
          </a:p>
        </p:txBody>
      </p:sp>
      <p:sp>
        <p:nvSpPr>
          <p:cNvPr id="18" name="Marcador de texto 1">
            <a:extLst>
              <a:ext uri="{FF2B5EF4-FFF2-40B4-BE49-F238E27FC236}">
                <a16:creationId xmlns="" xmlns:a16="http://schemas.microsoft.com/office/drawing/2014/main" id="{F526F23D-CAE7-4E16-978F-C13F5E52267F}"/>
              </a:ext>
            </a:extLst>
          </p:cNvPr>
          <p:cNvSpPr txBox="1">
            <a:spLocks/>
          </p:cNvSpPr>
          <p:nvPr/>
        </p:nvSpPr>
        <p:spPr>
          <a:xfrm>
            <a:off x="704941" y="3843691"/>
            <a:ext cx="8249054" cy="5341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0" algn="just"/>
            <a:r>
              <a:rPr lang="es-ES" sz="2300" dirty="0" smtClean="0">
                <a:solidFill>
                  <a:srgbClr val="C00000"/>
                </a:solidFill>
                <a:latin typeface="+mj-lt"/>
              </a:rPr>
              <a:t>Grupo DAI: </a:t>
            </a:r>
            <a:r>
              <a:rPr lang="es-ES" sz="2300" dirty="0" smtClean="0">
                <a:solidFill>
                  <a:schemeClr val="tx1"/>
                </a:solidFill>
                <a:latin typeface="+mj-lt"/>
              </a:rPr>
              <a:t>41 pacientes (17,9%) recibieron descargas apropiadas, lo que se considera clínicamente relevante. </a:t>
            </a:r>
            <a:endParaRPr lang="es-ES" sz="2300" dirty="0">
              <a:solidFill>
                <a:schemeClr val="tx1"/>
              </a:solidFill>
              <a:latin typeface="+mj-lt"/>
            </a:endParaRPr>
          </a:p>
        </p:txBody>
      </p:sp>
    </p:spTree>
    <p:extLst>
      <p:ext uri="{BB962C8B-B14F-4D97-AF65-F5344CB8AC3E}">
        <p14:creationId xmlns:p14="http://schemas.microsoft.com/office/powerpoint/2010/main" val="351504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5"/>
          <p:cNvSpPr txBox="1">
            <a:spLocks noGrp="1"/>
          </p:cNvSpPr>
          <p:nvPr>
            <p:ph type="ctrTitle"/>
          </p:nvPr>
        </p:nvSpPr>
        <p:spPr>
          <a:xfrm>
            <a:off x="2305149" y="2884378"/>
            <a:ext cx="6052041" cy="475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smtClean="0"/>
              <a:t>GRACIAS POR TU ATENCIÓN.</a:t>
            </a:r>
            <a:endParaRPr dirty="0"/>
          </a:p>
        </p:txBody>
      </p:sp>
      <p:sp>
        <p:nvSpPr>
          <p:cNvPr id="227" name="Google Shape;227;p15"/>
          <p:cNvSpPr txBox="1">
            <a:spLocks noGrp="1"/>
          </p:cNvSpPr>
          <p:nvPr>
            <p:ph type="subTitle" idx="1"/>
          </p:nvPr>
        </p:nvSpPr>
        <p:spPr>
          <a:xfrm>
            <a:off x="2305150" y="3385436"/>
            <a:ext cx="5811000" cy="4107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 dirty="0" smtClean="0"/>
              <a:t>DEFINITE trial. </a:t>
            </a:r>
            <a:endParaRPr dirty="0"/>
          </a:p>
        </p:txBody>
      </p:sp>
      <p:sp>
        <p:nvSpPr>
          <p:cNvPr id="228" name="Google Shape;228;p15"/>
          <p:cNvSpPr txBox="1"/>
          <p:nvPr/>
        </p:nvSpPr>
        <p:spPr>
          <a:xfrm>
            <a:off x="77600" y="2201325"/>
            <a:ext cx="2004000" cy="22014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pPr>
            <a:endParaRPr sz="9600" b="1" dirty="0">
              <a:solidFill>
                <a:schemeClr val="lt1"/>
              </a:solidFill>
              <a:latin typeface="Catamaran"/>
              <a:ea typeface="Catamaran"/>
              <a:cs typeface="Catamaran"/>
              <a:sym typeface="Catamaran"/>
            </a:endParaRPr>
          </a:p>
        </p:txBody>
      </p:sp>
    </p:spTree>
    <p:extLst>
      <p:ext uri="{BB962C8B-B14F-4D97-AF65-F5344CB8AC3E}">
        <p14:creationId xmlns:p14="http://schemas.microsoft.com/office/powerpoint/2010/main" val="30446553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 xmlns:a16="http://schemas.microsoft.com/office/drawing/2014/main" id="{F526F23D-CAE7-4E16-978F-C13F5E52267F}"/>
              </a:ext>
            </a:extLst>
          </p:cNvPr>
          <p:cNvSpPr>
            <a:spLocks noGrp="1"/>
          </p:cNvSpPr>
          <p:nvPr>
            <p:ph type="body" idx="1"/>
          </p:nvPr>
        </p:nvSpPr>
        <p:spPr/>
        <p:txBody>
          <a:bodyPr/>
          <a:lstStyle/>
          <a:p>
            <a:pPr marL="127000" indent="0">
              <a:buNone/>
            </a:pPr>
            <a:r>
              <a:rPr lang="es-VE" sz="3000" dirty="0" smtClean="0">
                <a:solidFill>
                  <a:srgbClr val="FFFF00"/>
                </a:solidFill>
                <a:latin typeface="+mj-lt"/>
              </a:rPr>
              <a:t>Comparar la mortalidad en pacientes con MCDNI, asignados al azar a la terapia anti IC o a un DAI.</a:t>
            </a:r>
            <a:endParaRPr lang="es-VE" sz="3000" dirty="0">
              <a:solidFill>
                <a:srgbClr val="FFFF00"/>
              </a:solidFill>
              <a:latin typeface="+mj-lt"/>
            </a:endParaRPr>
          </a:p>
        </p:txBody>
      </p:sp>
      <p:sp>
        <p:nvSpPr>
          <p:cNvPr id="3" name="Marcador de número de diapositiva 2">
            <a:extLst>
              <a:ext uri="{FF2B5EF4-FFF2-40B4-BE49-F238E27FC236}">
                <a16:creationId xmlns="" xmlns:a16="http://schemas.microsoft.com/office/drawing/2014/main" id="{6095D8A8-AAA5-48E6-98A4-D7C8F4E9E6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VE" smtClean="0"/>
              <a:t>6</a:t>
            </a:fld>
            <a:endParaRPr lang="es-VE"/>
          </a:p>
        </p:txBody>
      </p:sp>
      <p:sp>
        <p:nvSpPr>
          <p:cNvPr id="4" name="5 CuadroTexto"/>
          <p:cNvSpPr txBox="1"/>
          <p:nvPr/>
        </p:nvSpPr>
        <p:spPr>
          <a:xfrm>
            <a:off x="-308529" y="0"/>
            <a:ext cx="2721902" cy="523220"/>
          </a:xfrm>
          <a:prstGeom prst="rect">
            <a:avLst/>
          </a:prstGeom>
          <a:noFill/>
        </p:spPr>
        <p:txBody>
          <a:bodyPr wrap="square" rtlCol="0">
            <a:spAutoFit/>
          </a:bodyPr>
          <a:lstStyle/>
          <a:p>
            <a:pPr algn="ctr"/>
            <a:r>
              <a:rPr lang="es-VE" sz="2800" b="1" dirty="0" smtClean="0">
                <a:solidFill>
                  <a:schemeClr val="bg1"/>
                </a:solidFill>
                <a:latin typeface="+mj-lt"/>
              </a:rPr>
              <a:t>OBJETIVO</a:t>
            </a:r>
            <a:endParaRPr lang="es-VE" sz="2800" b="1" dirty="0">
              <a:solidFill>
                <a:schemeClr val="bg1"/>
              </a:solidFill>
              <a:latin typeface="+mj-lt"/>
            </a:endParaRPr>
          </a:p>
        </p:txBody>
      </p:sp>
    </p:spTree>
    <p:extLst>
      <p:ext uri="{BB962C8B-B14F-4D97-AF65-F5344CB8AC3E}">
        <p14:creationId xmlns:p14="http://schemas.microsoft.com/office/powerpoint/2010/main" val="9408623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5"/>
          <p:cNvSpPr txBox="1">
            <a:spLocks noGrp="1"/>
          </p:cNvSpPr>
          <p:nvPr>
            <p:ph type="ctrTitle"/>
          </p:nvPr>
        </p:nvSpPr>
        <p:spPr>
          <a:xfrm>
            <a:off x="2305150" y="2884378"/>
            <a:ext cx="5811000" cy="475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smtClean="0"/>
              <a:t>METODOLOGÍA.</a:t>
            </a:r>
            <a:endParaRPr dirty="0"/>
          </a:p>
        </p:txBody>
      </p:sp>
      <p:sp>
        <p:nvSpPr>
          <p:cNvPr id="227" name="Google Shape;227;p15"/>
          <p:cNvSpPr txBox="1">
            <a:spLocks noGrp="1"/>
          </p:cNvSpPr>
          <p:nvPr>
            <p:ph type="subTitle" idx="1"/>
          </p:nvPr>
        </p:nvSpPr>
        <p:spPr>
          <a:xfrm>
            <a:off x="2305150" y="3385436"/>
            <a:ext cx="5811000" cy="4107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n" dirty="0" smtClean="0"/>
              <a:t>DEFINITE trial. </a:t>
            </a:r>
            <a:endParaRPr dirty="0"/>
          </a:p>
        </p:txBody>
      </p:sp>
      <p:sp>
        <p:nvSpPr>
          <p:cNvPr id="228" name="Google Shape;228;p15"/>
          <p:cNvSpPr txBox="1"/>
          <p:nvPr/>
        </p:nvSpPr>
        <p:spPr>
          <a:xfrm>
            <a:off x="77600" y="2201325"/>
            <a:ext cx="2004000" cy="22014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pPr>
            <a:r>
              <a:rPr lang="en" sz="9600" b="1" dirty="0">
                <a:solidFill>
                  <a:schemeClr val="lt1"/>
                </a:solidFill>
                <a:latin typeface="Catamaran"/>
                <a:ea typeface="Catamaran"/>
                <a:cs typeface="Catamaran"/>
                <a:sym typeface="Catamaran"/>
              </a:rPr>
              <a:t>2</a:t>
            </a:r>
            <a:endParaRPr sz="9600" b="1" dirty="0">
              <a:solidFill>
                <a:schemeClr val="lt1"/>
              </a:solidFill>
              <a:latin typeface="Catamaran"/>
              <a:ea typeface="Catamaran"/>
              <a:cs typeface="Catamaran"/>
              <a:sym typeface="Catamaran"/>
            </a:endParaRPr>
          </a:p>
        </p:txBody>
      </p:sp>
    </p:spTree>
    <p:extLst>
      <p:ext uri="{BB962C8B-B14F-4D97-AF65-F5344CB8AC3E}">
        <p14:creationId xmlns:p14="http://schemas.microsoft.com/office/powerpoint/2010/main" val="8623287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878" y="-144021"/>
            <a:ext cx="7406640" cy="562727"/>
          </a:xfrm>
        </p:spPr>
        <p:txBody>
          <a:bodyPr>
            <a:normAutofit/>
          </a:bodyPr>
          <a:lstStyle/>
          <a:p>
            <a:pPr algn="r"/>
            <a:r>
              <a:rPr lang="es-VE" sz="1200" b="0" i="1" dirty="0" smtClean="0">
                <a:ln w="1905"/>
                <a:solidFill>
                  <a:schemeClr val="tx2">
                    <a:lumMod val="50000"/>
                  </a:schemeClr>
                </a:solidFill>
                <a:effectLst>
                  <a:innerShdw blurRad="69850" dist="43180" dir="5400000">
                    <a:srgbClr val="000000">
                      <a:alpha val="65000"/>
                    </a:srgbClr>
                  </a:innerShdw>
                </a:effectLst>
                <a:latin typeface="+mj-lt"/>
              </a:rPr>
              <a:t>DEFINITE TRIAL.</a:t>
            </a:r>
            <a:endParaRPr lang="es-VE" sz="1200" b="0" i="1" dirty="0">
              <a:ln w="1905"/>
              <a:solidFill>
                <a:schemeClr val="tx2">
                  <a:lumMod val="50000"/>
                </a:schemeClr>
              </a:solidFill>
              <a:effectLst>
                <a:innerShdw blurRad="69850" dist="43180" dir="5400000">
                  <a:srgbClr val="000000">
                    <a:alpha val="65000"/>
                  </a:srgbClr>
                </a:innerShdw>
              </a:effectLst>
              <a:latin typeface="+mj-lt"/>
            </a:endParaRPr>
          </a:p>
        </p:txBody>
      </p:sp>
      <p:cxnSp>
        <p:nvCxnSpPr>
          <p:cNvPr id="3" name="2 Conector recto"/>
          <p:cNvCxnSpPr/>
          <p:nvPr/>
        </p:nvCxnSpPr>
        <p:spPr>
          <a:xfrm flipH="1" flipV="1">
            <a:off x="718802" y="481739"/>
            <a:ext cx="8395625" cy="8414"/>
          </a:xfrm>
          <a:prstGeom prst="line">
            <a:avLst/>
          </a:prstGeom>
          <a:ln/>
        </p:spPr>
        <p:style>
          <a:lnRef idx="2">
            <a:schemeClr val="accent1"/>
          </a:lnRef>
          <a:fillRef idx="0">
            <a:schemeClr val="accent1"/>
          </a:fillRef>
          <a:effectRef idx="1">
            <a:schemeClr val="accent1"/>
          </a:effectRef>
          <a:fontRef idx="minor">
            <a:schemeClr val="tx1"/>
          </a:fontRef>
        </p:style>
      </p:cxnSp>
      <p:sp>
        <p:nvSpPr>
          <p:cNvPr id="6" name="5 CuadroTexto"/>
          <p:cNvSpPr txBox="1"/>
          <p:nvPr/>
        </p:nvSpPr>
        <p:spPr>
          <a:xfrm>
            <a:off x="748375" y="-33067"/>
            <a:ext cx="3704872" cy="523220"/>
          </a:xfrm>
          <a:prstGeom prst="rect">
            <a:avLst/>
          </a:prstGeom>
          <a:noFill/>
        </p:spPr>
        <p:txBody>
          <a:bodyPr wrap="square" rtlCol="0">
            <a:spAutoFit/>
          </a:bodyPr>
          <a:lstStyle/>
          <a:p>
            <a:pPr algn="ctr"/>
            <a:r>
              <a:rPr lang="es-VE" sz="2800" b="1" dirty="0" smtClean="0">
                <a:solidFill>
                  <a:schemeClr val="tx2">
                    <a:lumMod val="50000"/>
                  </a:schemeClr>
                </a:solidFill>
                <a:latin typeface="+mj-lt"/>
              </a:rPr>
              <a:t>DISEÑO DEL ESTUDIO</a:t>
            </a:r>
            <a:endParaRPr lang="es-VE" sz="2800" b="1" dirty="0">
              <a:solidFill>
                <a:schemeClr val="tx2">
                  <a:lumMod val="50000"/>
                </a:schemeClr>
              </a:solidFill>
              <a:latin typeface="+mj-lt"/>
            </a:endParaRPr>
          </a:p>
        </p:txBody>
      </p:sp>
      <p:sp>
        <p:nvSpPr>
          <p:cNvPr id="14" name="Rectángulo 13"/>
          <p:cNvSpPr/>
          <p:nvPr/>
        </p:nvSpPr>
        <p:spPr>
          <a:xfrm>
            <a:off x="332739" y="4897279"/>
            <a:ext cx="8621256" cy="246221"/>
          </a:xfrm>
          <a:prstGeom prst="rect">
            <a:avLst/>
          </a:prstGeom>
        </p:spPr>
        <p:txBody>
          <a:bodyPr wrap="square">
            <a:spAutoFit/>
          </a:bodyPr>
          <a:lstStyle/>
          <a:p>
            <a:r>
              <a:rPr lang="es-VE" sz="1000" dirty="0" err="1"/>
              <a:t>Kadish</a:t>
            </a:r>
            <a:r>
              <a:rPr lang="es-VE" sz="1000" dirty="0"/>
              <a:t> A, et al. </a:t>
            </a:r>
            <a:r>
              <a:rPr lang="es-VE" sz="1000" dirty="0" err="1"/>
              <a:t>Prophylactic</a:t>
            </a:r>
            <a:r>
              <a:rPr lang="es-VE" sz="1000" dirty="0"/>
              <a:t> </a:t>
            </a:r>
            <a:r>
              <a:rPr lang="es-VE" sz="1000" dirty="0" err="1"/>
              <a:t>Defibrillator</a:t>
            </a:r>
            <a:r>
              <a:rPr lang="es-VE" sz="1000" dirty="0"/>
              <a:t> </a:t>
            </a:r>
            <a:r>
              <a:rPr lang="es-VE" sz="1000" dirty="0" err="1"/>
              <a:t>Implantation</a:t>
            </a:r>
            <a:r>
              <a:rPr lang="es-VE" sz="1000" dirty="0"/>
              <a:t> in </a:t>
            </a:r>
            <a:r>
              <a:rPr lang="es-VE" sz="1000" dirty="0" err="1"/>
              <a:t>Patients</a:t>
            </a:r>
            <a:r>
              <a:rPr lang="es-VE" sz="1000" dirty="0"/>
              <a:t> </a:t>
            </a:r>
            <a:r>
              <a:rPr lang="es-VE" sz="1000" dirty="0" err="1"/>
              <a:t>with</a:t>
            </a:r>
            <a:r>
              <a:rPr lang="es-VE" sz="1000" dirty="0"/>
              <a:t> </a:t>
            </a:r>
            <a:r>
              <a:rPr lang="es-VE" sz="1000" dirty="0" err="1"/>
              <a:t>Nonischemic</a:t>
            </a:r>
            <a:r>
              <a:rPr lang="es-VE" sz="1000" dirty="0"/>
              <a:t> </a:t>
            </a:r>
            <a:r>
              <a:rPr lang="es-VE" sz="1000" dirty="0" err="1"/>
              <a:t>Dilated</a:t>
            </a:r>
            <a:r>
              <a:rPr lang="es-VE" sz="1000" dirty="0"/>
              <a:t> </a:t>
            </a:r>
            <a:r>
              <a:rPr lang="es-VE" sz="1000" dirty="0" err="1"/>
              <a:t>Cardiomyopathy</a:t>
            </a:r>
            <a:r>
              <a:rPr lang="es-VE" sz="1000" dirty="0"/>
              <a:t>. N </a:t>
            </a:r>
            <a:r>
              <a:rPr lang="es-VE" sz="1000" dirty="0" err="1"/>
              <a:t>Engl</a:t>
            </a:r>
            <a:r>
              <a:rPr lang="es-VE" sz="1000" dirty="0"/>
              <a:t> J </a:t>
            </a:r>
            <a:r>
              <a:rPr lang="es-VE" sz="1000" dirty="0" err="1"/>
              <a:t>Med</a:t>
            </a:r>
            <a:r>
              <a:rPr lang="es-VE" sz="1000" dirty="0"/>
              <a:t> 2004; 350:2151-2158.</a:t>
            </a:r>
          </a:p>
        </p:txBody>
      </p:sp>
      <p:sp>
        <p:nvSpPr>
          <p:cNvPr id="35" name="Shape 608">
            <a:extLst>
              <a:ext uri="{FF2B5EF4-FFF2-40B4-BE49-F238E27FC236}">
                <a16:creationId xmlns="" xmlns:a16="http://schemas.microsoft.com/office/drawing/2014/main" id="{0DE5E020-3D24-4486-8EED-5D355F4DA68A}"/>
              </a:ext>
            </a:extLst>
          </p:cNvPr>
          <p:cNvSpPr/>
          <p:nvPr/>
        </p:nvSpPr>
        <p:spPr>
          <a:xfrm>
            <a:off x="2046598" y="804482"/>
            <a:ext cx="182072" cy="3022787"/>
          </a:xfrm>
          <a:prstGeom prst="rect">
            <a:avLst/>
          </a:prstGeom>
          <a:solidFill>
            <a:schemeClr val="bg1">
              <a:lumMod val="75000"/>
            </a:schemeClr>
          </a:solidFill>
          <a:ln w="12700" cap="flat">
            <a:noFill/>
            <a:miter lim="4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1371600">
              <a:defRPr sz="2700">
                <a:solidFill>
                  <a:srgbClr val="FFFFFF"/>
                </a:solidFill>
              </a:defRPr>
            </a:pPr>
            <a:endParaRPr/>
          </a:p>
        </p:txBody>
      </p:sp>
      <p:sp>
        <p:nvSpPr>
          <p:cNvPr id="36" name="Shape 609">
            <a:extLst>
              <a:ext uri="{FF2B5EF4-FFF2-40B4-BE49-F238E27FC236}">
                <a16:creationId xmlns="" xmlns:a16="http://schemas.microsoft.com/office/drawing/2014/main" id="{D3BD6D83-CA3A-4B50-9208-F3E9832803DC}"/>
              </a:ext>
            </a:extLst>
          </p:cNvPr>
          <p:cNvSpPr/>
          <p:nvPr/>
        </p:nvSpPr>
        <p:spPr>
          <a:xfrm>
            <a:off x="2002725" y="709967"/>
            <a:ext cx="225945" cy="94516"/>
          </a:xfrm>
          <a:prstGeom prst="rect">
            <a:avLst/>
          </a:prstGeom>
          <a:solidFill>
            <a:schemeClr val="bg1">
              <a:lumMod val="50000"/>
            </a:schemeClr>
          </a:solidFill>
          <a:ln w="12700" cap="flat">
            <a:noFill/>
            <a:miter lim="4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a:defRPr>
                <a:solidFill>
                  <a:srgbClr val="FFFFFF"/>
                </a:solidFill>
              </a:defRPr>
            </a:pPr>
            <a:endParaRPr/>
          </a:p>
        </p:txBody>
      </p:sp>
      <p:sp>
        <p:nvSpPr>
          <p:cNvPr id="37" name="Freeform: Shape 100">
            <a:extLst>
              <a:ext uri="{FF2B5EF4-FFF2-40B4-BE49-F238E27FC236}">
                <a16:creationId xmlns="" xmlns:a16="http://schemas.microsoft.com/office/drawing/2014/main" id="{D6047E2D-68F4-44DF-A96F-A8B13844F656}"/>
              </a:ext>
            </a:extLst>
          </p:cNvPr>
          <p:cNvSpPr/>
          <p:nvPr/>
        </p:nvSpPr>
        <p:spPr>
          <a:xfrm>
            <a:off x="2046599" y="1129205"/>
            <a:ext cx="138198" cy="748345"/>
          </a:xfrm>
          <a:custGeom>
            <a:avLst/>
            <a:gdLst>
              <a:gd name="connsiteX0" fmla="*/ 138198 w 138198"/>
              <a:gd name="connsiteY0" fmla="*/ 0 h 748345"/>
              <a:gd name="connsiteX1" fmla="*/ 138198 w 138198"/>
              <a:gd name="connsiteY1" fmla="*/ 734949 h 748345"/>
              <a:gd name="connsiteX2" fmla="*/ 0 w 138198"/>
              <a:gd name="connsiteY2" fmla="*/ 748345 h 748345"/>
              <a:gd name="connsiteX3" fmla="*/ 0 w 138198"/>
              <a:gd name="connsiteY3" fmla="*/ 13396 h 748345"/>
              <a:gd name="connsiteX4" fmla="*/ 138198 w 138198"/>
              <a:gd name="connsiteY4" fmla="*/ 0 h 748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98" h="748345">
                <a:moveTo>
                  <a:pt x="138198" y="0"/>
                </a:moveTo>
                <a:lnTo>
                  <a:pt x="138198" y="734949"/>
                </a:lnTo>
                <a:lnTo>
                  <a:pt x="0" y="748345"/>
                </a:lnTo>
                <a:lnTo>
                  <a:pt x="0" y="13396"/>
                </a:lnTo>
                <a:lnTo>
                  <a:pt x="138198" y="0"/>
                </a:lnTo>
                <a:close/>
              </a:path>
            </a:pathLst>
          </a:custGeom>
          <a:solidFill>
            <a:schemeClr val="tx1">
              <a:alpha val="40000"/>
            </a:schemeClr>
          </a:solidFill>
          <a:ln w="12700" cap="flat">
            <a:noFill/>
            <a:miter lim="4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1371600">
              <a:defRPr sz="2700">
                <a:solidFill>
                  <a:srgbClr val="FFFFFF"/>
                </a:solidFill>
              </a:defRPr>
            </a:pPr>
            <a:endParaRPr/>
          </a:p>
        </p:txBody>
      </p:sp>
      <p:sp>
        <p:nvSpPr>
          <p:cNvPr id="38" name="Freeform: Shape 99">
            <a:extLst>
              <a:ext uri="{FF2B5EF4-FFF2-40B4-BE49-F238E27FC236}">
                <a16:creationId xmlns="" xmlns:a16="http://schemas.microsoft.com/office/drawing/2014/main" id="{9EC06359-DEEE-4163-A865-C391E4C43EAD}"/>
              </a:ext>
            </a:extLst>
          </p:cNvPr>
          <p:cNvSpPr/>
          <p:nvPr/>
        </p:nvSpPr>
        <p:spPr>
          <a:xfrm>
            <a:off x="2046599" y="2105184"/>
            <a:ext cx="138198" cy="731520"/>
          </a:xfrm>
          <a:custGeom>
            <a:avLst/>
            <a:gdLst>
              <a:gd name="connsiteX0" fmla="*/ 0 w 138198"/>
              <a:gd name="connsiteY0" fmla="*/ 0 h 731520"/>
              <a:gd name="connsiteX1" fmla="*/ 138198 w 138198"/>
              <a:gd name="connsiteY1" fmla="*/ 0 h 731520"/>
              <a:gd name="connsiteX2" fmla="*/ 138198 w 138198"/>
              <a:gd name="connsiteY2" fmla="*/ 731520 h 731520"/>
              <a:gd name="connsiteX3" fmla="*/ 0 w 138198"/>
              <a:gd name="connsiteY3" fmla="*/ 731520 h 731520"/>
              <a:gd name="connsiteX4" fmla="*/ 0 w 138198"/>
              <a:gd name="connsiteY4" fmla="*/ 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98" h="731520">
                <a:moveTo>
                  <a:pt x="0" y="0"/>
                </a:moveTo>
                <a:lnTo>
                  <a:pt x="138198" y="0"/>
                </a:lnTo>
                <a:lnTo>
                  <a:pt x="138198" y="731520"/>
                </a:lnTo>
                <a:lnTo>
                  <a:pt x="0" y="731520"/>
                </a:lnTo>
                <a:lnTo>
                  <a:pt x="0" y="0"/>
                </a:lnTo>
                <a:close/>
              </a:path>
            </a:pathLst>
          </a:custGeom>
          <a:solidFill>
            <a:schemeClr val="tx1">
              <a:alpha val="40000"/>
            </a:schemeClr>
          </a:solidFill>
          <a:ln w="12700" cap="flat">
            <a:noFill/>
            <a:miter lim="4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1371600">
              <a:defRPr sz="2700">
                <a:solidFill>
                  <a:srgbClr val="FFFFFF"/>
                </a:solidFill>
              </a:defRPr>
            </a:pPr>
            <a:endParaRPr/>
          </a:p>
        </p:txBody>
      </p:sp>
      <p:sp>
        <p:nvSpPr>
          <p:cNvPr id="39" name="Freeform: Shape 98">
            <a:extLst>
              <a:ext uri="{FF2B5EF4-FFF2-40B4-BE49-F238E27FC236}">
                <a16:creationId xmlns="" xmlns:a16="http://schemas.microsoft.com/office/drawing/2014/main" id="{9C9DE30F-AE41-419E-8FA0-18A3DFD23BD8}"/>
              </a:ext>
            </a:extLst>
          </p:cNvPr>
          <p:cNvSpPr/>
          <p:nvPr/>
        </p:nvSpPr>
        <p:spPr>
          <a:xfrm>
            <a:off x="2046599" y="3065863"/>
            <a:ext cx="138198" cy="946688"/>
          </a:xfrm>
          <a:custGeom>
            <a:avLst/>
            <a:gdLst>
              <a:gd name="connsiteX0" fmla="*/ 138198 w 138198"/>
              <a:gd name="connsiteY0" fmla="*/ 0 h 745301"/>
              <a:gd name="connsiteX1" fmla="*/ 138198 w 138198"/>
              <a:gd name="connsiteY1" fmla="*/ 733973 h 745301"/>
              <a:gd name="connsiteX2" fmla="*/ 0 w 138198"/>
              <a:gd name="connsiteY2" fmla="*/ 745301 h 745301"/>
              <a:gd name="connsiteX3" fmla="*/ 0 w 138198"/>
              <a:gd name="connsiteY3" fmla="*/ 11327 h 745301"/>
              <a:gd name="connsiteX4" fmla="*/ 138198 w 138198"/>
              <a:gd name="connsiteY4" fmla="*/ 0 h 745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98" h="745301">
                <a:moveTo>
                  <a:pt x="138198" y="0"/>
                </a:moveTo>
                <a:lnTo>
                  <a:pt x="138198" y="733973"/>
                </a:lnTo>
                <a:lnTo>
                  <a:pt x="0" y="745301"/>
                </a:lnTo>
                <a:lnTo>
                  <a:pt x="0" y="11327"/>
                </a:lnTo>
                <a:lnTo>
                  <a:pt x="138198" y="0"/>
                </a:lnTo>
                <a:close/>
              </a:path>
            </a:pathLst>
          </a:custGeom>
          <a:solidFill>
            <a:schemeClr val="tx1">
              <a:alpha val="40000"/>
            </a:schemeClr>
          </a:solidFill>
          <a:ln w="12700" cap="flat">
            <a:noFill/>
            <a:miter lim="400000"/>
          </a:ln>
          <a:effectLst/>
        </p:spPr>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defTabSz="1371600">
              <a:defRPr sz="2700">
                <a:solidFill>
                  <a:srgbClr val="FFFFFF"/>
                </a:solidFill>
              </a:defRPr>
            </a:pPr>
            <a:endParaRPr/>
          </a:p>
        </p:txBody>
      </p:sp>
      <p:sp>
        <p:nvSpPr>
          <p:cNvPr id="41" name="Shape 611">
            <a:extLst>
              <a:ext uri="{FF2B5EF4-FFF2-40B4-BE49-F238E27FC236}">
                <a16:creationId xmlns="" xmlns:a16="http://schemas.microsoft.com/office/drawing/2014/main" id="{99D82432-44E2-45A2-ADD3-0C7D66D2A503}"/>
              </a:ext>
            </a:extLst>
          </p:cNvPr>
          <p:cNvSpPr/>
          <p:nvPr/>
        </p:nvSpPr>
        <p:spPr>
          <a:xfrm rot="21267794">
            <a:off x="744097" y="1011575"/>
            <a:ext cx="2743200" cy="731520"/>
          </a:xfrm>
          <a:prstGeom prst="notchedRightArrow">
            <a:avLst>
              <a:gd name="adj1" fmla="val 100000"/>
              <a:gd name="adj2" fmla="val 50000"/>
            </a:avLst>
          </a:prstGeom>
          <a:ln>
            <a:noFill/>
          </a:ln>
        </p:spPr>
        <p:style>
          <a:lnRef idx="1">
            <a:schemeClr val="accent3"/>
          </a:lnRef>
          <a:fillRef idx="3">
            <a:schemeClr val="accent3"/>
          </a:fillRef>
          <a:effectRef idx="2">
            <a:schemeClr val="accent3"/>
          </a:effectRef>
          <a:fontRef idx="minor">
            <a:schemeClr val="lt1"/>
          </a:fontRef>
        </p:style>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a:defRPr sz="2800" b="1">
                <a:solidFill>
                  <a:srgbClr val="FFFFFF"/>
                </a:solidFill>
                <a:latin typeface="Helvetica"/>
                <a:ea typeface="Helvetica"/>
                <a:cs typeface="Helvetica"/>
                <a:sym typeface="Helvetica"/>
              </a:defRPr>
            </a:pPr>
            <a:r>
              <a:rPr lang="en-US" sz="2600" dirty="0" err="1" smtClean="0">
                <a:effectLst>
                  <a:outerShdw blurRad="38100" dist="38100" dir="2700000" algn="tl">
                    <a:srgbClr val="000000">
                      <a:alpha val="43137"/>
                    </a:srgbClr>
                  </a:outerShdw>
                </a:effectLst>
              </a:rPr>
              <a:t>Ensayo</a:t>
            </a:r>
            <a:r>
              <a:rPr lang="en-US" sz="2600" dirty="0" smtClean="0">
                <a:effectLst>
                  <a:outerShdw blurRad="38100" dist="38100" dir="2700000" algn="tl">
                    <a:srgbClr val="000000">
                      <a:alpha val="43137"/>
                    </a:srgbClr>
                  </a:outerShdw>
                </a:effectLst>
              </a:rPr>
              <a:t> </a:t>
            </a:r>
            <a:r>
              <a:rPr lang="en-US" sz="2600" dirty="0" err="1" smtClean="0">
                <a:effectLst>
                  <a:outerShdw blurRad="38100" dist="38100" dir="2700000" algn="tl">
                    <a:srgbClr val="000000">
                      <a:alpha val="43137"/>
                    </a:srgbClr>
                  </a:outerShdw>
                </a:effectLst>
              </a:rPr>
              <a:t>Clínico</a:t>
            </a:r>
            <a:endParaRPr sz="2600" dirty="0">
              <a:effectLst>
                <a:outerShdw blurRad="38100" dist="38100" dir="2700000" algn="tl">
                  <a:srgbClr val="000000">
                    <a:alpha val="43137"/>
                  </a:srgbClr>
                </a:outerShdw>
              </a:effectLst>
            </a:endParaRPr>
          </a:p>
        </p:txBody>
      </p:sp>
      <p:sp>
        <p:nvSpPr>
          <p:cNvPr id="42" name="Shape 614">
            <a:extLst>
              <a:ext uri="{FF2B5EF4-FFF2-40B4-BE49-F238E27FC236}">
                <a16:creationId xmlns="" xmlns:a16="http://schemas.microsoft.com/office/drawing/2014/main" id="{24BE9EA5-9685-4EC3-AE9F-C28FA3F03F40}"/>
              </a:ext>
            </a:extLst>
          </p:cNvPr>
          <p:cNvSpPr/>
          <p:nvPr/>
        </p:nvSpPr>
        <p:spPr>
          <a:xfrm flipH="1">
            <a:off x="744097" y="1979143"/>
            <a:ext cx="2743200" cy="731520"/>
          </a:xfrm>
          <a:prstGeom prst="notchedRightArrow">
            <a:avLst>
              <a:gd name="adj1" fmla="val 100000"/>
              <a:gd name="adj2" fmla="val 50000"/>
            </a:avLst>
          </a:prstGeom>
          <a:ln>
            <a:noFill/>
          </a:ln>
        </p:spPr>
        <p:style>
          <a:lnRef idx="1">
            <a:schemeClr val="accent2"/>
          </a:lnRef>
          <a:fillRef idx="3">
            <a:schemeClr val="accent2"/>
          </a:fillRef>
          <a:effectRef idx="2">
            <a:schemeClr val="accent2"/>
          </a:effectRef>
          <a:fontRef idx="minor">
            <a:schemeClr val="lt1"/>
          </a:fontRef>
        </p:style>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a:defRPr sz="2800" b="1">
                <a:solidFill>
                  <a:srgbClr val="FFFFFF"/>
                </a:solidFill>
                <a:latin typeface="Helvetica"/>
                <a:ea typeface="Helvetica"/>
                <a:cs typeface="Helvetica"/>
                <a:sym typeface="Helvetica"/>
              </a:defRPr>
            </a:pPr>
            <a:r>
              <a:rPr lang="en-US" sz="2500" dirty="0" err="1" smtClean="0">
                <a:effectLst>
                  <a:outerShdw blurRad="38100" dist="38100" dir="2700000" algn="tl">
                    <a:srgbClr val="000000">
                      <a:alpha val="43137"/>
                    </a:srgbClr>
                  </a:outerShdw>
                </a:effectLst>
              </a:rPr>
              <a:t>Prospectivo</a:t>
            </a:r>
            <a:endParaRPr sz="2500" dirty="0">
              <a:effectLst>
                <a:outerShdw blurRad="38100" dist="38100" dir="2700000" algn="tl">
                  <a:srgbClr val="000000">
                    <a:alpha val="43137"/>
                  </a:srgbClr>
                </a:outerShdw>
              </a:effectLst>
            </a:endParaRPr>
          </a:p>
        </p:txBody>
      </p:sp>
      <p:sp>
        <p:nvSpPr>
          <p:cNvPr id="43" name="Shape 617">
            <a:extLst>
              <a:ext uri="{FF2B5EF4-FFF2-40B4-BE49-F238E27FC236}">
                <a16:creationId xmlns="" xmlns:a16="http://schemas.microsoft.com/office/drawing/2014/main" id="{61EEF72D-AE5E-44C8-A951-E19FF7759269}"/>
              </a:ext>
            </a:extLst>
          </p:cNvPr>
          <p:cNvSpPr/>
          <p:nvPr/>
        </p:nvSpPr>
        <p:spPr>
          <a:xfrm rot="21318851">
            <a:off x="744097" y="2946711"/>
            <a:ext cx="2743200" cy="731520"/>
          </a:xfrm>
          <a:prstGeom prst="notchedRightArrow">
            <a:avLst>
              <a:gd name="adj1" fmla="val 100000"/>
              <a:gd name="adj2" fmla="val 50000"/>
            </a:avLst>
          </a:prstGeom>
          <a:ln>
            <a:noFill/>
          </a:ln>
        </p:spPr>
        <p:style>
          <a:lnRef idx="1">
            <a:schemeClr val="accent6"/>
          </a:lnRef>
          <a:fillRef idx="3">
            <a:schemeClr val="accent6"/>
          </a:fillRef>
          <a:effectRef idx="2">
            <a:schemeClr val="accent6"/>
          </a:effectRef>
          <a:fontRef idx="minor">
            <a:schemeClr val="lt1"/>
          </a:fontRef>
        </p:style>
        <p:txBody>
          <a:bodyPr wrap="square" lIns="45719" tIns="45719" rIns="45719" bIns="45719" numCol="1" anchor="ctr">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a:lstStyle>
          <a:p>
            <a:pPr algn="ctr">
              <a:defRPr sz="2800" b="1">
                <a:solidFill>
                  <a:srgbClr val="FFFFFF"/>
                </a:solidFill>
                <a:latin typeface="Helvetica"/>
                <a:ea typeface="Helvetica"/>
                <a:cs typeface="Helvetica"/>
                <a:sym typeface="Helvetica"/>
              </a:defRPr>
            </a:pPr>
            <a:r>
              <a:rPr lang="en-US" sz="2500" dirty="0" err="1" smtClean="0">
                <a:effectLst>
                  <a:outerShdw blurRad="38100" dist="38100" dir="2700000" algn="tl">
                    <a:srgbClr val="000000">
                      <a:alpha val="43137"/>
                    </a:srgbClr>
                  </a:outerShdw>
                </a:effectLst>
              </a:rPr>
              <a:t>Aleatorizado</a:t>
            </a:r>
            <a:endParaRPr sz="2500" dirty="0">
              <a:effectLst>
                <a:outerShdw blurRad="38100" dist="38100" dir="2700000" algn="tl">
                  <a:srgbClr val="000000">
                    <a:alpha val="43137"/>
                  </a:srgbClr>
                </a:outerShdw>
              </a:effectLst>
            </a:endParaRPr>
          </a:p>
        </p:txBody>
      </p:sp>
      <p:sp>
        <p:nvSpPr>
          <p:cNvPr id="47" name="Rectángulo 46"/>
          <p:cNvSpPr/>
          <p:nvPr/>
        </p:nvSpPr>
        <p:spPr>
          <a:xfrm>
            <a:off x="813666" y="4012551"/>
            <a:ext cx="5565552" cy="738664"/>
          </a:xfrm>
          <a:prstGeom prst="rect">
            <a:avLst/>
          </a:prstGeom>
          <a:ln>
            <a:solidFill>
              <a:schemeClr val="tx2">
                <a:lumMod val="25000"/>
              </a:schemeClr>
            </a:solidFill>
          </a:ln>
        </p:spPr>
        <p:txBody>
          <a:bodyPr wrap="square">
            <a:spAutoFit/>
          </a:bodyPr>
          <a:lstStyle/>
          <a:p>
            <a:pPr algn="ctr"/>
            <a:r>
              <a:rPr lang="es-ES" sz="2100" dirty="0" smtClean="0">
                <a:latin typeface="Calibri" panose="020F0502020204030204" pitchFamily="34" charset="0"/>
                <a:cs typeface="Calibri" panose="020F0502020204030204" pitchFamily="34" charset="0"/>
              </a:rPr>
              <a:t>Iniciativa de sus propios investigadores basado en estudios observacionales previos.</a:t>
            </a:r>
            <a:endParaRPr lang="es-ES" sz="2100" dirty="0">
              <a:latin typeface="Calibri" panose="020F0502020204030204" pitchFamily="34" charset="0"/>
              <a:cs typeface="Calibri" panose="020F0502020204030204" pitchFamily="34" charset="0"/>
            </a:endParaRPr>
          </a:p>
        </p:txBody>
      </p:sp>
      <p:pic>
        <p:nvPicPr>
          <p:cNvPr id="4" name="Imagen 3"/>
          <p:cNvPicPr>
            <a:picLocks noChangeAspect="1"/>
          </p:cNvPicPr>
          <p:nvPr/>
        </p:nvPicPr>
        <p:blipFill>
          <a:blip r:embed="rId3"/>
          <a:stretch>
            <a:fillRect/>
          </a:stretch>
        </p:blipFill>
        <p:spPr>
          <a:xfrm>
            <a:off x="3465360" y="1798359"/>
            <a:ext cx="5678640" cy="1457325"/>
          </a:xfrm>
          <a:prstGeom prst="rect">
            <a:avLst/>
          </a:prstGeom>
        </p:spPr>
      </p:pic>
      <p:sp>
        <p:nvSpPr>
          <p:cNvPr id="48" name="CuadroTexto 47"/>
          <p:cNvSpPr txBox="1"/>
          <p:nvPr/>
        </p:nvSpPr>
        <p:spPr>
          <a:xfrm>
            <a:off x="3556467" y="1873727"/>
            <a:ext cx="5466698" cy="769441"/>
          </a:xfrm>
          <a:prstGeom prst="rect">
            <a:avLst/>
          </a:prstGeom>
          <a:solidFill>
            <a:schemeClr val="bg1"/>
          </a:solidFill>
        </p:spPr>
        <p:txBody>
          <a:bodyPr wrap="square" rtlCol="0">
            <a:spAutoFit/>
          </a:bodyPr>
          <a:lstStyle/>
          <a:p>
            <a:pPr algn="ctr"/>
            <a:r>
              <a:rPr lang="es-VE" sz="2200" b="1" dirty="0" smtClean="0">
                <a:latin typeface="Times New Roman" panose="02020603050405020304" pitchFamily="18" charset="0"/>
                <a:cs typeface="Times New Roman" panose="02020603050405020304" pitchFamily="18" charset="0"/>
              </a:rPr>
              <a:t>Desfibrilador automático </a:t>
            </a:r>
            <a:r>
              <a:rPr lang="es-VE" sz="2200" b="1" dirty="0" err="1" smtClean="0">
                <a:latin typeface="Times New Roman" panose="02020603050405020304" pitchFamily="18" charset="0"/>
                <a:cs typeface="Times New Roman" panose="02020603050405020304" pitchFamily="18" charset="0"/>
              </a:rPr>
              <a:t>implantable</a:t>
            </a:r>
            <a:r>
              <a:rPr lang="es-VE" sz="2200" b="1" dirty="0" smtClean="0">
                <a:latin typeface="Times New Roman" panose="02020603050405020304" pitchFamily="18" charset="0"/>
                <a:cs typeface="Times New Roman" panose="02020603050405020304" pitchFamily="18" charset="0"/>
              </a:rPr>
              <a:t>: uso en pacientes sin síntomas y con alto riesgo.</a:t>
            </a:r>
            <a:endParaRPr lang="es-VE" sz="2200" b="1" dirty="0">
              <a:latin typeface="Times New Roman" panose="02020603050405020304" pitchFamily="18" charset="0"/>
              <a:cs typeface="Times New Roman" panose="02020603050405020304" pitchFamily="18" charset="0"/>
            </a:endParaRPr>
          </a:p>
        </p:txBody>
      </p:sp>
      <p:pic>
        <p:nvPicPr>
          <p:cNvPr id="49" name="Picture 10" descr="Resultado de imagen para ascardio"/>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149843" y="118753"/>
            <a:ext cx="371546" cy="411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918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878" y="-144021"/>
            <a:ext cx="7406640" cy="562727"/>
          </a:xfrm>
        </p:spPr>
        <p:txBody>
          <a:bodyPr>
            <a:normAutofit/>
          </a:bodyPr>
          <a:lstStyle/>
          <a:p>
            <a:pPr algn="r"/>
            <a:r>
              <a:rPr lang="es-VE" sz="1200" b="0" i="1" dirty="0" smtClean="0">
                <a:ln w="1905"/>
                <a:solidFill>
                  <a:schemeClr val="tx2">
                    <a:lumMod val="50000"/>
                  </a:schemeClr>
                </a:solidFill>
                <a:effectLst>
                  <a:innerShdw blurRad="69850" dist="43180" dir="5400000">
                    <a:srgbClr val="000000">
                      <a:alpha val="65000"/>
                    </a:srgbClr>
                  </a:innerShdw>
                </a:effectLst>
                <a:latin typeface="+mj-lt"/>
              </a:rPr>
              <a:t>DEFINITE TRIAL.</a:t>
            </a:r>
            <a:endParaRPr lang="es-VE" sz="1200" b="0" i="1" dirty="0">
              <a:ln w="1905"/>
              <a:solidFill>
                <a:schemeClr val="tx2">
                  <a:lumMod val="50000"/>
                </a:schemeClr>
              </a:solidFill>
              <a:effectLst>
                <a:innerShdw blurRad="69850" dist="43180" dir="5400000">
                  <a:srgbClr val="000000">
                    <a:alpha val="65000"/>
                  </a:srgbClr>
                </a:innerShdw>
              </a:effectLst>
              <a:latin typeface="+mj-lt"/>
            </a:endParaRPr>
          </a:p>
        </p:txBody>
      </p:sp>
      <p:cxnSp>
        <p:nvCxnSpPr>
          <p:cNvPr id="3" name="2 Conector recto"/>
          <p:cNvCxnSpPr/>
          <p:nvPr/>
        </p:nvCxnSpPr>
        <p:spPr>
          <a:xfrm flipH="1" flipV="1">
            <a:off x="718802" y="481739"/>
            <a:ext cx="8395625" cy="8414"/>
          </a:xfrm>
          <a:prstGeom prst="line">
            <a:avLst/>
          </a:prstGeom>
          <a:ln/>
        </p:spPr>
        <p:style>
          <a:lnRef idx="2">
            <a:schemeClr val="accent1"/>
          </a:lnRef>
          <a:fillRef idx="0">
            <a:schemeClr val="accent1"/>
          </a:fillRef>
          <a:effectRef idx="1">
            <a:schemeClr val="accent1"/>
          </a:effectRef>
          <a:fontRef idx="minor">
            <a:schemeClr val="tx1"/>
          </a:fontRef>
        </p:style>
      </p:cxnSp>
      <p:sp>
        <p:nvSpPr>
          <p:cNvPr id="6" name="5 CuadroTexto"/>
          <p:cNvSpPr txBox="1"/>
          <p:nvPr/>
        </p:nvSpPr>
        <p:spPr>
          <a:xfrm>
            <a:off x="748375" y="-33067"/>
            <a:ext cx="3704872" cy="523220"/>
          </a:xfrm>
          <a:prstGeom prst="rect">
            <a:avLst/>
          </a:prstGeom>
          <a:noFill/>
        </p:spPr>
        <p:txBody>
          <a:bodyPr wrap="square" rtlCol="0">
            <a:spAutoFit/>
          </a:bodyPr>
          <a:lstStyle/>
          <a:p>
            <a:pPr algn="ctr"/>
            <a:r>
              <a:rPr lang="es-VE" sz="2800" b="1" dirty="0" smtClean="0">
                <a:solidFill>
                  <a:schemeClr val="tx2">
                    <a:lumMod val="50000"/>
                  </a:schemeClr>
                </a:solidFill>
                <a:latin typeface="+mj-lt"/>
              </a:rPr>
              <a:t>DISEÑO DEL ESTUDIO</a:t>
            </a:r>
            <a:endParaRPr lang="es-VE" sz="2800" b="1" dirty="0">
              <a:solidFill>
                <a:schemeClr val="tx2">
                  <a:lumMod val="50000"/>
                </a:schemeClr>
              </a:solidFill>
              <a:latin typeface="+mj-lt"/>
            </a:endParaRPr>
          </a:p>
        </p:txBody>
      </p:sp>
      <p:sp>
        <p:nvSpPr>
          <p:cNvPr id="14" name="Rectángulo 13"/>
          <p:cNvSpPr/>
          <p:nvPr/>
        </p:nvSpPr>
        <p:spPr>
          <a:xfrm>
            <a:off x="332739" y="4897279"/>
            <a:ext cx="8621256" cy="246221"/>
          </a:xfrm>
          <a:prstGeom prst="rect">
            <a:avLst/>
          </a:prstGeom>
        </p:spPr>
        <p:txBody>
          <a:bodyPr wrap="square">
            <a:spAutoFit/>
          </a:bodyPr>
          <a:lstStyle/>
          <a:p>
            <a:r>
              <a:rPr lang="es-VE" sz="1000" dirty="0" err="1"/>
              <a:t>Kadish</a:t>
            </a:r>
            <a:r>
              <a:rPr lang="es-VE" sz="1000" dirty="0"/>
              <a:t> A, et al. </a:t>
            </a:r>
            <a:r>
              <a:rPr lang="es-VE" sz="1000" dirty="0" err="1"/>
              <a:t>Prophylactic</a:t>
            </a:r>
            <a:r>
              <a:rPr lang="es-VE" sz="1000" dirty="0"/>
              <a:t> </a:t>
            </a:r>
            <a:r>
              <a:rPr lang="es-VE" sz="1000" dirty="0" err="1"/>
              <a:t>Defibrillator</a:t>
            </a:r>
            <a:r>
              <a:rPr lang="es-VE" sz="1000" dirty="0"/>
              <a:t> </a:t>
            </a:r>
            <a:r>
              <a:rPr lang="es-VE" sz="1000" dirty="0" err="1"/>
              <a:t>Implantation</a:t>
            </a:r>
            <a:r>
              <a:rPr lang="es-VE" sz="1000" dirty="0"/>
              <a:t> in </a:t>
            </a:r>
            <a:r>
              <a:rPr lang="es-VE" sz="1000" dirty="0" err="1"/>
              <a:t>Patients</a:t>
            </a:r>
            <a:r>
              <a:rPr lang="es-VE" sz="1000" dirty="0"/>
              <a:t> </a:t>
            </a:r>
            <a:r>
              <a:rPr lang="es-VE" sz="1000" dirty="0" err="1"/>
              <a:t>with</a:t>
            </a:r>
            <a:r>
              <a:rPr lang="es-VE" sz="1000" dirty="0"/>
              <a:t> </a:t>
            </a:r>
            <a:r>
              <a:rPr lang="es-VE" sz="1000" dirty="0" err="1"/>
              <a:t>Nonischemic</a:t>
            </a:r>
            <a:r>
              <a:rPr lang="es-VE" sz="1000" dirty="0"/>
              <a:t> </a:t>
            </a:r>
            <a:r>
              <a:rPr lang="es-VE" sz="1000" dirty="0" err="1"/>
              <a:t>Dilated</a:t>
            </a:r>
            <a:r>
              <a:rPr lang="es-VE" sz="1000" dirty="0"/>
              <a:t> </a:t>
            </a:r>
            <a:r>
              <a:rPr lang="es-VE" sz="1000" dirty="0" err="1"/>
              <a:t>Cardiomyopathy</a:t>
            </a:r>
            <a:r>
              <a:rPr lang="es-VE" sz="1000" dirty="0"/>
              <a:t>. N </a:t>
            </a:r>
            <a:r>
              <a:rPr lang="es-VE" sz="1000" dirty="0" err="1"/>
              <a:t>Engl</a:t>
            </a:r>
            <a:r>
              <a:rPr lang="es-VE" sz="1000" dirty="0"/>
              <a:t> J </a:t>
            </a:r>
            <a:r>
              <a:rPr lang="es-VE" sz="1000" dirty="0" err="1"/>
              <a:t>Med</a:t>
            </a:r>
            <a:r>
              <a:rPr lang="es-VE" sz="1000" dirty="0"/>
              <a:t> 2004; 350:2151-2158.</a:t>
            </a:r>
          </a:p>
        </p:txBody>
      </p:sp>
      <p:graphicFrame>
        <p:nvGraphicFramePr>
          <p:cNvPr id="5" name="Diagrama 4"/>
          <p:cNvGraphicFramePr/>
          <p:nvPr>
            <p:extLst>
              <p:ext uri="{D42A27DB-BD31-4B8C-83A1-F6EECF244321}">
                <p14:modId xmlns:p14="http://schemas.microsoft.com/office/powerpoint/2010/main" val="98571497"/>
              </p:ext>
            </p:extLst>
          </p:nvPr>
        </p:nvGraphicFramePr>
        <p:xfrm>
          <a:off x="626060" y="70600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Estados Unidos - Wikipedia, la enciclopedia libr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75389" y="912114"/>
            <a:ext cx="1846235" cy="9723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rchivo:Flag of Israel.svg - Wikipedia, la enciclopedia libre"/>
          <p:cNvPicPr>
            <a:picLocks noChangeAspect="1" noChangeArrowheads="1"/>
          </p:cNvPicPr>
          <p:nvPr/>
        </p:nvPicPr>
        <p:blipFill rotWithShape="1">
          <a:blip r:embed="rId9">
            <a:extLst>
              <a:ext uri="{28A0092B-C50C-407E-A947-70E740481C1C}">
                <a14:useLocalDpi xmlns:a14="http://schemas.microsoft.com/office/drawing/2010/main" val="0"/>
              </a:ext>
            </a:extLst>
          </a:blip>
          <a:srcRect t="11511" b="10791"/>
          <a:stretch/>
        </p:blipFill>
        <p:spPr bwMode="auto">
          <a:xfrm>
            <a:off x="6975389" y="1884465"/>
            <a:ext cx="1028005" cy="57470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ino Unido - Wikipedia, la enciclopedia libr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83625" y="1884465"/>
            <a:ext cx="838000" cy="57470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Advierten sobre fallas de baterías en marcapasos en EEUU - Chicago Tribun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43020" y="2760837"/>
            <a:ext cx="2110975" cy="14055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3" name="Picture 10" descr="Resultado de imagen para ascardio"/>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0" b="100000" l="0" r="100000">
                        <a14:foregroundMark x1="25833" y1="2256" x2="10000" y2="61278"/>
                        <a14:foregroundMark x1="47917" y1="2256" x2="28333" y2="25564"/>
                        <a14:foregroundMark x1="50000" y1="15414" x2="71667" y2="20677"/>
                        <a14:foregroundMark x1="66250" y1="1504" x2="79583" y2="16165"/>
                        <a14:foregroundMark x1="52500" y1="7519" x2="56250" y2="1128"/>
                        <a14:foregroundMark x1="88750" y1="61654" x2="86250" y2="39474"/>
                        <a14:backgroundMark x1="49474" y1="3791" x2="48421" y2="948"/>
                      </a14:backgroundRemoval>
                    </a14:imgEffect>
                  </a14:imgLayer>
                </a14:imgProps>
              </a:ext>
              <a:ext uri="{28A0092B-C50C-407E-A947-70E740481C1C}">
                <a14:useLocalDpi xmlns:a14="http://schemas.microsoft.com/office/drawing/2010/main" val="0"/>
              </a:ext>
            </a:extLst>
          </a:blip>
          <a:srcRect/>
          <a:stretch>
            <a:fillRect/>
          </a:stretch>
        </p:blipFill>
        <p:spPr bwMode="auto">
          <a:xfrm>
            <a:off x="149843" y="118753"/>
            <a:ext cx="371546" cy="411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044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Dauphin template">
  <a:themeElements>
    <a:clrScheme name="Azul cáli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1738</TotalTime>
  <Words>3294</Words>
  <Application>Microsoft Office PowerPoint</Application>
  <PresentationFormat>Presentación en pantalla (16:9)</PresentationFormat>
  <Paragraphs>448</Paragraphs>
  <Slides>56</Slides>
  <Notes>53</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56</vt:i4>
      </vt:variant>
    </vt:vector>
  </HeadingPairs>
  <TitlesOfParts>
    <vt:vector size="68" baseType="lpstr">
      <vt:lpstr>Calibri</vt:lpstr>
      <vt:lpstr>Cambria Math</vt:lpstr>
      <vt:lpstr>HGｺﾞｼｯｸE</vt:lpstr>
      <vt:lpstr>Helvetica</vt:lpstr>
      <vt:lpstr>Times New Roman</vt:lpstr>
      <vt:lpstr>Catamaran</vt:lpstr>
      <vt:lpstr>돋움</vt:lpstr>
      <vt:lpstr>Arial</vt:lpstr>
      <vt:lpstr>Franklin Gothic Medium</vt:lpstr>
      <vt:lpstr>Franklin Gothic Book</vt:lpstr>
      <vt:lpstr>Catamaran Thin</vt:lpstr>
      <vt:lpstr>Dauphin template</vt:lpstr>
      <vt:lpstr>EVIDENCIA CIENTÍFICA</vt:lpstr>
      <vt:lpstr>Presentación de PowerPoint</vt:lpstr>
      <vt:lpstr>Presentación de PowerPoint</vt:lpstr>
      <vt:lpstr>INTRODUCCIÓN.</vt:lpstr>
      <vt:lpstr>DEFINITE TRIAL.</vt:lpstr>
      <vt:lpstr>Presentación de PowerPoint</vt:lpstr>
      <vt:lpstr>METODOLOGÍA.</vt:lpstr>
      <vt:lpstr>DEFINITE TRIAL.</vt:lpstr>
      <vt:lpstr>DEFINITE TRIAL.</vt:lpstr>
      <vt:lpstr>DEFINITE TRIAL.</vt:lpstr>
      <vt:lpstr>DEFINITE TRIAL.</vt:lpstr>
      <vt:lpstr>DEFINITE TRIAL.</vt:lpstr>
      <vt:lpstr>DEFINITE TRIAL.</vt:lpstr>
      <vt:lpstr>DEFINITE TRIAL.</vt:lpstr>
      <vt:lpstr>DEFINITE TRIAL.</vt:lpstr>
      <vt:lpstr>DEFINITE TRIAL.</vt:lpstr>
      <vt:lpstr>DEFINITE TRIAL.</vt:lpstr>
      <vt:lpstr>DEFINITE TRIAL.</vt:lpstr>
      <vt:lpstr>DEFINITE TRIAL.</vt:lpstr>
      <vt:lpstr>DEFINITE TRIAL.</vt:lpstr>
      <vt:lpstr>DEFINITE TRIAL.</vt:lpstr>
      <vt:lpstr>DEFINITE TRIAL.</vt:lpstr>
      <vt:lpstr>DEFINITE TRIAL.</vt:lpstr>
      <vt:lpstr>DEFINITE TRIAL.</vt:lpstr>
      <vt:lpstr>DEFINITE TRIAL.</vt:lpstr>
      <vt:lpstr>DEFINITE TRIAL.</vt:lpstr>
      <vt:lpstr>RESULTADOS.</vt:lpstr>
      <vt:lpstr>DEFINITE TRIAL.</vt:lpstr>
      <vt:lpstr>Presentación de PowerPoint</vt:lpstr>
      <vt:lpstr>Presentación de PowerPoint</vt:lpstr>
      <vt:lpstr>Presentación de PowerPoint</vt:lpstr>
      <vt:lpstr>Presentación de PowerPoint</vt:lpstr>
      <vt:lpstr>Presentación de PowerPoint</vt:lpstr>
      <vt:lpstr>DEFINITE TRIAL.</vt:lpstr>
      <vt:lpstr>DEFINITE TRIAL.</vt:lpstr>
      <vt:lpstr>DEFINITE TRIAL.</vt:lpstr>
      <vt:lpstr>DISCUSIÓN.</vt:lpstr>
      <vt:lpstr>DEFINITE TRIAL.</vt:lpstr>
      <vt:lpstr>DEFINITE TRIAL.</vt:lpstr>
      <vt:lpstr>DEFINITE TRIAL.</vt:lpstr>
      <vt:lpstr>CONCLUSIONES.</vt:lpstr>
      <vt:lpstr>DEFINITE TRIAL.</vt:lpstr>
      <vt:lpstr>LISTA DE COTEJO.</vt:lpstr>
      <vt:lpstr>Presentación de PowerPoint</vt:lpstr>
      <vt:lpstr>Presentación de PowerPoint</vt:lpstr>
      <vt:lpstr>Presentación de PowerPoint</vt:lpstr>
      <vt:lpstr>Presentación de PowerPoint</vt:lpstr>
      <vt:lpstr>Presentación de PowerPoint</vt:lpstr>
      <vt:lpstr>APORTES DEL GRUPO.</vt:lpstr>
      <vt:lpstr>Presentación de PowerPoint</vt:lpstr>
      <vt:lpstr>Presentación de PowerPoint</vt:lpstr>
      <vt:lpstr>DEFINITE TRIAL.</vt:lpstr>
      <vt:lpstr>DEFINITE TRIAL.</vt:lpstr>
      <vt:lpstr>DEFINITE TRIAL.</vt:lpstr>
      <vt:lpstr>DEFINITE TRIAL.</vt:lpstr>
      <vt:lpstr>GRACIAS POR TU ATENCIÓN.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Maria Herrera</dc:creator>
  <cp:lastModifiedBy>Jose Martin</cp:lastModifiedBy>
  <cp:revision>142</cp:revision>
  <dcterms:modified xsi:type="dcterms:W3CDTF">2021-06-28T16:27:23Z</dcterms:modified>
</cp:coreProperties>
</file>