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90" r:id="rId2"/>
    <p:sldId id="303" r:id="rId3"/>
    <p:sldId id="257" r:id="rId4"/>
    <p:sldId id="292" r:id="rId5"/>
    <p:sldId id="293" r:id="rId6"/>
    <p:sldId id="271" r:id="rId7"/>
    <p:sldId id="277" r:id="rId8"/>
    <p:sldId id="273" r:id="rId9"/>
    <p:sldId id="274" r:id="rId10"/>
    <p:sldId id="278" r:id="rId11"/>
    <p:sldId id="309" r:id="rId12"/>
    <p:sldId id="310" r:id="rId13"/>
    <p:sldId id="272" r:id="rId14"/>
    <p:sldId id="279" r:id="rId15"/>
    <p:sldId id="281" r:id="rId16"/>
    <p:sldId id="294" r:id="rId17"/>
    <p:sldId id="295" r:id="rId18"/>
    <p:sldId id="296" r:id="rId19"/>
    <p:sldId id="261" r:id="rId20"/>
    <p:sldId id="282" r:id="rId21"/>
    <p:sldId id="283" r:id="rId22"/>
    <p:sldId id="284" r:id="rId23"/>
    <p:sldId id="301" r:id="rId24"/>
    <p:sldId id="300" r:id="rId25"/>
    <p:sldId id="287" r:id="rId26"/>
    <p:sldId id="31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11" autoAdjust="0"/>
  </p:normalViewPr>
  <p:slideViewPr>
    <p:cSldViewPr>
      <p:cViewPr>
        <p:scale>
          <a:sx n="70" d="100"/>
          <a:sy n="70" d="100"/>
        </p:scale>
        <p:origin x="-1810" y="-18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2E444-CC49-42E2-9204-A7913D3EBE1E}"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n-US"/>
        </a:p>
      </dgm:t>
    </dgm:pt>
    <dgm:pt modelId="{D858528A-E2CB-4756-BFAE-081A24249C3C}">
      <dgm:prSet/>
      <dgm:spPr/>
      <dgm:t>
        <a:bodyPr/>
        <a:lstStyle/>
        <a:p>
          <a:pPr rtl="0"/>
          <a:r>
            <a:rPr lang="es-VE" smtClean="0"/>
            <a:t>El presente análisis no se especificó previamente en el plan analítico primario y debe considerarse exploratorio.</a:t>
          </a:r>
          <a:endParaRPr lang="en-US"/>
        </a:p>
      </dgm:t>
    </dgm:pt>
    <dgm:pt modelId="{B6025B97-70E1-4A94-B84E-F0046FF1EECB}" type="parTrans" cxnId="{0DC47760-3598-49A0-B599-2089DA1A3FEE}">
      <dgm:prSet/>
      <dgm:spPr/>
      <dgm:t>
        <a:bodyPr/>
        <a:lstStyle/>
        <a:p>
          <a:endParaRPr lang="en-US"/>
        </a:p>
      </dgm:t>
    </dgm:pt>
    <dgm:pt modelId="{2D67C757-B7B9-4C64-AAE2-E1C676D9C820}" type="sibTrans" cxnId="{0DC47760-3598-49A0-B599-2089DA1A3FEE}">
      <dgm:prSet/>
      <dgm:spPr/>
      <dgm:t>
        <a:bodyPr/>
        <a:lstStyle/>
        <a:p>
          <a:endParaRPr lang="en-US"/>
        </a:p>
      </dgm:t>
    </dgm:pt>
    <dgm:pt modelId="{3BFC380F-36D8-4409-B7CF-EB4B13FD2837}">
      <dgm:prSet/>
      <dgm:spPr/>
      <dgm:t>
        <a:bodyPr/>
        <a:lstStyle/>
        <a:p>
          <a:pPr rtl="0"/>
          <a:r>
            <a:rPr lang="es-VE" smtClean="0"/>
            <a:t>PROVE IT ensayo internacional, multicéntrico, aleatorizado y doble ciego</a:t>
          </a:r>
          <a:endParaRPr lang="en-US"/>
        </a:p>
      </dgm:t>
    </dgm:pt>
    <dgm:pt modelId="{D533FA96-A87F-43BC-BF31-FFA7E8A687F1}" type="parTrans" cxnId="{28944DA9-DA6D-4EF7-B8BD-3FF1B873D612}">
      <dgm:prSet/>
      <dgm:spPr/>
      <dgm:t>
        <a:bodyPr/>
        <a:lstStyle/>
        <a:p>
          <a:endParaRPr lang="en-US"/>
        </a:p>
      </dgm:t>
    </dgm:pt>
    <dgm:pt modelId="{E613FE16-F122-459E-92BC-2696E09B7FFD}" type="sibTrans" cxnId="{28944DA9-DA6D-4EF7-B8BD-3FF1B873D612}">
      <dgm:prSet/>
      <dgm:spPr/>
      <dgm:t>
        <a:bodyPr/>
        <a:lstStyle/>
        <a:p>
          <a:endParaRPr lang="en-US"/>
        </a:p>
      </dgm:t>
    </dgm:pt>
    <dgm:pt modelId="{9631E371-9E5B-47A8-B9F7-EAA943E08072}">
      <dgm:prSet/>
      <dgm:spPr/>
      <dgm:t>
        <a:bodyPr/>
        <a:lstStyle/>
        <a:p>
          <a:pPr rtl="0"/>
          <a:r>
            <a:rPr lang="es-VE" dirty="0" smtClean="0"/>
            <a:t>Incluyo </a:t>
          </a:r>
          <a:r>
            <a:rPr lang="es-VE" dirty="0" smtClean="0"/>
            <a:t>4162 pacientes. Entre el 15 de noviembre de 2000  y el 22 de diciembre de 2001</a:t>
          </a:r>
          <a:endParaRPr lang="en-US" dirty="0"/>
        </a:p>
      </dgm:t>
    </dgm:pt>
    <dgm:pt modelId="{CC53E430-F8C5-48AF-8AF7-F2354A89E22E}" type="parTrans" cxnId="{79D81F81-31FF-4AC5-A822-F004C8808047}">
      <dgm:prSet/>
      <dgm:spPr/>
      <dgm:t>
        <a:bodyPr/>
        <a:lstStyle/>
        <a:p>
          <a:endParaRPr lang="en-US"/>
        </a:p>
      </dgm:t>
    </dgm:pt>
    <dgm:pt modelId="{B86C30C4-D176-4C12-8842-23B35DEAB52C}" type="sibTrans" cxnId="{79D81F81-31FF-4AC5-A822-F004C8808047}">
      <dgm:prSet/>
      <dgm:spPr/>
      <dgm:t>
        <a:bodyPr/>
        <a:lstStyle/>
        <a:p>
          <a:endParaRPr lang="en-US"/>
        </a:p>
      </dgm:t>
    </dgm:pt>
    <dgm:pt modelId="{D8B9EE73-AACB-40F7-AFAA-D06ED4C3A35B}" type="pres">
      <dgm:prSet presAssocID="{9F02E444-CC49-42E2-9204-A7913D3EBE1E}" presName="Name0" presStyleCnt="0">
        <dgm:presLayoutVars>
          <dgm:chMax val="7"/>
          <dgm:chPref val="7"/>
          <dgm:dir/>
        </dgm:presLayoutVars>
      </dgm:prSet>
      <dgm:spPr/>
      <dgm:t>
        <a:bodyPr/>
        <a:lstStyle/>
        <a:p>
          <a:endParaRPr lang="en-US"/>
        </a:p>
      </dgm:t>
    </dgm:pt>
    <dgm:pt modelId="{CF78018B-EBAC-4412-B1DF-66F6A5FD0381}" type="pres">
      <dgm:prSet presAssocID="{9F02E444-CC49-42E2-9204-A7913D3EBE1E}" presName="Name1" presStyleCnt="0"/>
      <dgm:spPr/>
    </dgm:pt>
    <dgm:pt modelId="{55ADE953-0402-4A14-9ED5-832E24A0A248}" type="pres">
      <dgm:prSet presAssocID="{9F02E444-CC49-42E2-9204-A7913D3EBE1E}" presName="cycle" presStyleCnt="0"/>
      <dgm:spPr/>
    </dgm:pt>
    <dgm:pt modelId="{117F4332-11FF-4FB0-8173-D4A684EC179E}" type="pres">
      <dgm:prSet presAssocID="{9F02E444-CC49-42E2-9204-A7913D3EBE1E}" presName="srcNode" presStyleLbl="node1" presStyleIdx="0" presStyleCnt="3"/>
      <dgm:spPr/>
    </dgm:pt>
    <dgm:pt modelId="{63D70461-F544-452A-B93D-233870C09C15}" type="pres">
      <dgm:prSet presAssocID="{9F02E444-CC49-42E2-9204-A7913D3EBE1E}" presName="conn" presStyleLbl="parChTrans1D2" presStyleIdx="0" presStyleCnt="1"/>
      <dgm:spPr/>
      <dgm:t>
        <a:bodyPr/>
        <a:lstStyle/>
        <a:p>
          <a:endParaRPr lang="en-US"/>
        </a:p>
      </dgm:t>
    </dgm:pt>
    <dgm:pt modelId="{DDC46DA5-5C61-4293-ACBA-78AE204D0D89}" type="pres">
      <dgm:prSet presAssocID="{9F02E444-CC49-42E2-9204-A7913D3EBE1E}" presName="extraNode" presStyleLbl="node1" presStyleIdx="0" presStyleCnt="3"/>
      <dgm:spPr/>
    </dgm:pt>
    <dgm:pt modelId="{2BFB5340-208C-44D2-8D45-6C94FD2C3BE3}" type="pres">
      <dgm:prSet presAssocID="{9F02E444-CC49-42E2-9204-A7913D3EBE1E}" presName="dstNode" presStyleLbl="node1" presStyleIdx="0" presStyleCnt="3"/>
      <dgm:spPr/>
    </dgm:pt>
    <dgm:pt modelId="{373CEE44-D957-4BE9-8485-DB2CA040EBB6}" type="pres">
      <dgm:prSet presAssocID="{D858528A-E2CB-4756-BFAE-081A24249C3C}" presName="text_1" presStyleLbl="node1" presStyleIdx="0" presStyleCnt="3">
        <dgm:presLayoutVars>
          <dgm:bulletEnabled val="1"/>
        </dgm:presLayoutVars>
      </dgm:prSet>
      <dgm:spPr/>
      <dgm:t>
        <a:bodyPr/>
        <a:lstStyle/>
        <a:p>
          <a:endParaRPr lang="en-US"/>
        </a:p>
      </dgm:t>
    </dgm:pt>
    <dgm:pt modelId="{F4945B8D-D119-46F0-9D3F-331A1C7B1E9C}" type="pres">
      <dgm:prSet presAssocID="{D858528A-E2CB-4756-BFAE-081A24249C3C}" presName="accent_1" presStyleCnt="0"/>
      <dgm:spPr/>
    </dgm:pt>
    <dgm:pt modelId="{0838B9D5-3BCD-4BFA-AD59-34687A49FF15}" type="pres">
      <dgm:prSet presAssocID="{D858528A-E2CB-4756-BFAE-081A24249C3C}" presName="accentRepeatNode" presStyleLbl="solidFgAcc1" presStyleIdx="0" presStyleCnt="3"/>
      <dgm:spPr>
        <a:blipFill rotWithShape="0">
          <a:blip xmlns:r="http://schemas.openxmlformats.org/officeDocument/2006/relationships" r:embed="rId1"/>
          <a:stretch>
            <a:fillRect/>
          </a:stretch>
        </a:blipFill>
      </dgm:spPr>
    </dgm:pt>
    <dgm:pt modelId="{CF868881-4BCF-4018-9B5C-97E3F620A76A}" type="pres">
      <dgm:prSet presAssocID="{3BFC380F-36D8-4409-B7CF-EB4B13FD2837}" presName="text_2" presStyleLbl="node1" presStyleIdx="1" presStyleCnt="3">
        <dgm:presLayoutVars>
          <dgm:bulletEnabled val="1"/>
        </dgm:presLayoutVars>
      </dgm:prSet>
      <dgm:spPr/>
      <dgm:t>
        <a:bodyPr/>
        <a:lstStyle/>
        <a:p>
          <a:endParaRPr lang="en-US"/>
        </a:p>
      </dgm:t>
    </dgm:pt>
    <dgm:pt modelId="{23AA1B46-92A7-4C15-9104-B26235F23FEE}" type="pres">
      <dgm:prSet presAssocID="{3BFC380F-36D8-4409-B7CF-EB4B13FD2837}" presName="accent_2" presStyleCnt="0"/>
      <dgm:spPr/>
    </dgm:pt>
    <dgm:pt modelId="{CC59867E-1DE9-49B7-8260-BB190E5B09D9}" type="pres">
      <dgm:prSet presAssocID="{3BFC380F-36D8-4409-B7CF-EB4B13FD2837}" presName="accentRepeatNode" presStyleLbl="solidFgAcc1" presStyleIdx="1" presStyleCnt="3"/>
      <dgm:spPr>
        <a:blipFill rotWithShape="0">
          <a:blip xmlns:r="http://schemas.openxmlformats.org/officeDocument/2006/relationships" r:embed="rId1"/>
          <a:stretch>
            <a:fillRect/>
          </a:stretch>
        </a:blipFill>
      </dgm:spPr>
    </dgm:pt>
    <dgm:pt modelId="{7C91497C-3D11-4E26-BF44-07BEEFA8F1A5}" type="pres">
      <dgm:prSet presAssocID="{9631E371-9E5B-47A8-B9F7-EAA943E08072}" presName="text_3" presStyleLbl="node1" presStyleIdx="2" presStyleCnt="3">
        <dgm:presLayoutVars>
          <dgm:bulletEnabled val="1"/>
        </dgm:presLayoutVars>
      </dgm:prSet>
      <dgm:spPr/>
      <dgm:t>
        <a:bodyPr/>
        <a:lstStyle/>
        <a:p>
          <a:endParaRPr lang="en-US"/>
        </a:p>
      </dgm:t>
    </dgm:pt>
    <dgm:pt modelId="{EBCD3442-5C21-4829-A256-D9227C82E542}" type="pres">
      <dgm:prSet presAssocID="{9631E371-9E5B-47A8-B9F7-EAA943E08072}" presName="accent_3" presStyleCnt="0"/>
      <dgm:spPr/>
    </dgm:pt>
    <dgm:pt modelId="{A73063C7-497B-4018-9005-3A983584B2BD}" type="pres">
      <dgm:prSet presAssocID="{9631E371-9E5B-47A8-B9F7-EAA943E08072}" presName="accentRepeatNode" presStyleLbl="solidFgAcc1" presStyleIdx="2" presStyleCnt="3"/>
      <dgm:spPr>
        <a:blipFill rotWithShape="0">
          <a:blip xmlns:r="http://schemas.openxmlformats.org/officeDocument/2006/relationships" r:embed="rId1"/>
          <a:stretch>
            <a:fillRect/>
          </a:stretch>
        </a:blipFill>
      </dgm:spPr>
    </dgm:pt>
  </dgm:ptLst>
  <dgm:cxnLst>
    <dgm:cxn modelId="{D6AE2133-FA2E-499C-8797-2BE0FE440279}" type="presOf" srcId="{9F02E444-CC49-42E2-9204-A7913D3EBE1E}" destId="{D8B9EE73-AACB-40F7-AFAA-D06ED4C3A35B}" srcOrd="0" destOrd="0" presId="urn:microsoft.com/office/officeart/2008/layout/VerticalCurvedList"/>
    <dgm:cxn modelId="{F37C4324-2F74-48AF-B349-33827BE25542}" type="presOf" srcId="{9631E371-9E5B-47A8-B9F7-EAA943E08072}" destId="{7C91497C-3D11-4E26-BF44-07BEEFA8F1A5}" srcOrd="0" destOrd="0" presId="urn:microsoft.com/office/officeart/2008/layout/VerticalCurvedList"/>
    <dgm:cxn modelId="{79D81F81-31FF-4AC5-A822-F004C8808047}" srcId="{9F02E444-CC49-42E2-9204-A7913D3EBE1E}" destId="{9631E371-9E5B-47A8-B9F7-EAA943E08072}" srcOrd="2" destOrd="0" parTransId="{CC53E430-F8C5-48AF-8AF7-F2354A89E22E}" sibTransId="{B86C30C4-D176-4C12-8842-23B35DEAB52C}"/>
    <dgm:cxn modelId="{C093D433-0A69-4D86-9840-F74C66704214}" type="presOf" srcId="{3BFC380F-36D8-4409-B7CF-EB4B13FD2837}" destId="{CF868881-4BCF-4018-9B5C-97E3F620A76A}" srcOrd="0" destOrd="0" presId="urn:microsoft.com/office/officeart/2008/layout/VerticalCurvedList"/>
    <dgm:cxn modelId="{0DC47760-3598-49A0-B599-2089DA1A3FEE}" srcId="{9F02E444-CC49-42E2-9204-A7913D3EBE1E}" destId="{D858528A-E2CB-4756-BFAE-081A24249C3C}" srcOrd="0" destOrd="0" parTransId="{B6025B97-70E1-4A94-B84E-F0046FF1EECB}" sibTransId="{2D67C757-B7B9-4C64-AAE2-E1C676D9C820}"/>
    <dgm:cxn modelId="{9C5687FD-B602-4AAE-9521-E13505828A61}" type="presOf" srcId="{2D67C757-B7B9-4C64-AAE2-E1C676D9C820}" destId="{63D70461-F544-452A-B93D-233870C09C15}" srcOrd="0" destOrd="0" presId="urn:microsoft.com/office/officeart/2008/layout/VerticalCurvedList"/>
    <dgm:cxn modelId="{28944DA9-DA6D-4EF7-B8BD-3FF1B873D612}" srcId="{9F02E444-CC49-42E2-9204-A7913D3EBE1E}" destId="{3BFC380F-36D8-4409-B7CF-EB4B13FD2837}" srcOrd="1" destOrd="0" parTransId="{D533FA96-A87F-43BC-BF31-FFA7E8A687F1}" sibTransId="{E613FE16-F122-459E-92BC-2696E09B7FFD}"/>
    <dgm:cxn modelId="{2FA660C3-67BB-4C9D-ADA6-CCF65CA702E2}" type="presOf" srcId="{D858528A-E2CB-4756-BFAE-081A24249C3C}" destId="{373CEE44-D957-4BE9-8485-DB2CA040EBB6}" srcOrd="0" destOrd="0" presId="urn:microsoft.com/office/officeart/2008/layout/VerticalCurvedList"/>
    <dgm:cxn modelId="{F450F248-A579-4D2F-B10E-FBF36165F678}" type="presParOf" srcId="{D8B9EE73-AACB-40F7-AFAA-D06ED4C3A35B}" destId="{CF78018B-EBAC-4412-B1DF-66F6A5FD0381}" srcOrd="0" destOrd="0" presId="urn:microsoft.com/office/officeart/2008/layout/VerticalCurvedList"/>
    <dgm:cxn modelId="{85515798-7450-4D92-B8A5-39253E6E81CC}" type="presParOf" srcId="{CF78018B-EBAC-4412-B1DF-66F6A5FD0381}" destId="{55ADE953-0402-4A14-9ED5-832E24A0A248}" srcOrd="0" destOrd="0" presId="urn:microsoft.com/office/officeart/2008/layout/VerticalCurvedList"/>
    <dgm:cxn modelId="{19DDB0F4-360C-4DF8-8B16-31A5F9C845AC}" type="presParOf" srcId="{55ADE953-0402-4A14-9ED5-832E24A0A248}" destId="{117F4332-11FF-4FB0-8173-D4A684EC179E}" srcOrd="0" destOrd="0" presId="urn:microsoft.com/office/officeart/2008/layout/VerticalCurvedList"/>
    <dgm:cxn modelId="{18C0D892-AF17-48AD-9115-2BD9B0E27687}" type="presParOf" srcId="{55ADE953-0402-4A14-9ED5-832E24A0A248}" destId="{63D70461-F544-452A-B93D-233870C09C15}" srcOrd="1" destOrd="0" presId="urn:microsoft.com/office/officeart/2008/layout/VerticalCurvedList"/>
    <dgm:cxn modelId="{DA42D084-B270-4744-BE73-876FC05BEEC9}" type="presParOf" srcId="{55ADE953-0402-4A14-9ED5-832E24A0A248}" destId="{DDC46DA5-5C61-4293-ACBA-78AE204D0D89}" srcOrd="2" destOrd="0" presId="urn:microsoft.com/office/officeart/2008/layout/VerticalCurvedList"/>
    <dgm:cxn modelId="{49B8AEEC-9BEC-4971-A0A9-D8B48F183F9E}" type="presParOf" srcId="{55ADE953-0402-4A14-9ED5-832E24A0A248}" destId="{2BFB5340-208C-44D2-8D45-6C94FD2C3BE3}" srcOrd="3" destOrd="0" presId="urn:microsoft.com/office/officeart/2008/layout/VerticalCurvedList"/>
    <dgm:cxn modelId="{3B6549AF-ED3E-46D1-BD97-D935596F6E93}" type="presParOf" srcId="{CF78018B-EBAC-4412-B1DF-66F6A5FD0381}" destId="{373CEE44-D957-4BE9-8485-DB2CA040EBB6}" srcOrd="1" destOrd="0" presId="urn:microsoft.com/office/officeart/2008/layout/VerticalCurvedList"/>
    <dgm:cxn modelId="{04615103-70DA-4D0F-8B83-25D874CF0128}" type="presParOf" srcId="{CF78018B-EBAC-4412-B1DF-66F6A5FD0381}" destId="{F4945B8D-D119-46F0-9D3F-331A1C7B1E9C}" srcOrd="2" destOrd="0" presId="urn:microsoft.com/office/officeart/2008/layout/VerticalCurvedList"/>
    <dgm:cxn modelId="{D8C34055-8F91-4F0F-BA49-7CC7141AD0EF}" type="presParOf" srcId="{F4945B8D-D119-46F0-9D3F-331A1C7B1E9C}" destId="{0838B9D5-3BCD-4BFA-AD59-34687A49FF15}" srcOrd="0" destOrd="0" presId="urn:microsoft.com/office/officeart/2008/layout/VerticalCurvedList"/>
    <dgm:cxn modelId="{61CBA20F-A6C9-46D1-A841-6295658F5C00}" type="presParOf" srcId="{CF78018B-EBAC-4412-B1DF-66F6A5FD0381}" destId="{CF868881-4BCF-4018-9B5C-97E3F620A76A}" srcOrd="3" destOrd="0" presId="urn:microsoft.com/office/officeart/2008/layout/VerticalCurvedList"/>
    <dgm:cxn modelId="{7EC4CEE1-43B6-49D8-BD94-B0544F5C84F8}" type="presParOf" srcId="{CF78018B-EBAC-4412-B1DF-66F6A5FD0381}" destId="{23AA1B46-92A7-4C15-9104-B26235F23FEE}" srcOrd="4" destOrd="0" presId="urn:microsoft.com/office/officeart/2008/layout/VerticalCurvedList"/>
    <dgm:cxn modelId="{3382D660-700A-43AD-83B6-A9D20F0917AE}" type="presParOf" srcId="{23AA1B46-92A7-4C15-9104-B26235F23FEE}" destId="{CC59867E-1DE9-49B7-8260-BB190E5B09D9}" srcOrd="0" destOrd="0" presId="urn:microsoft.com/office/officeart/2008/layout/VerticalCurvedList"/>
    <dgm:cxn modelId="{ECBBD894-DE18-4F6E-8239-F6AC52D149DD}" type="presParOf" srcId="{CF78018B-EBAC-4412-B1DF-66F6A5FD0381}" destId="{7C91497C-3D11-4E26-BF44-07BEEFA8F1A5}" srcOrd="5" destOrd="0" presId="urn:microsoft.com/office/officeart/2008/layout/VerticalCurvedList"/>
    <dgm:cxn modelId="{BD5EB1F8-1A5C-4CA3-94AC-AC1DB69AA035}" type="presParOf" srcId="{CF78018B-EBAC-4412-B1DF-66F6A5FD0381}" destId="{EBCD3442-5C21-4829-A256-D9227C82E542}" srcOrd="6" destOrd="0" presId="urn:microsoft.com/office/officeart/2008/layout/VerticalCurvedList"/>
    <dgm:cxn modelId="{3D191B01-260E-4F55-9BC7-58E424C88873}" type="presParOf" srcId="{EBCD3442-5C21-4829-A256-D9227C82E542}" destId="{A73063C7-497B-4018-9005-3A983584B2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DF2F0-25FC-43A0-ADCD-64EC64E78030}"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971B94E4-09B1-4227-8BD1-1976F21F8054}">
      <dgm:prSet/>
      <dgm:spPr/>
      <dgm:t>
        <a:bodyPr/>
        <a:lstStyle/>
        <a:p>
          <a:pPr rtl="0"/>
          <a:r>
            <a:rPr lang="es-VE" smtClean="0"/>
            <a:t>Las comparaciones entre las características basales para los pacientes sin eventos, un evento único o múltiples eventos se realizan utilizando la prueba de chi cuadrado para las variables categoricas y Kruskal-Wallis para las variables continuas. </a:t>
          </a:r>
          <a:endParaRPr lang="en-US"/>
        </a:p>
      </dgm:t>
    </dgm:pt>
    <dgm:pt modelId="{0ED75C8C-2EBB-48E5-AD8F-D4F349C4074A}" type="parTrans" cxnId="{5212D2D3-56D0-4BB3-ACC0-EEBFEAD8C212}">
      <dgm:prSet/>
      <dgm:spPr/>
      <dgm:t>
        <a:bodyPr/>
        <a:lstStyle/>
        <a:p>
          <a:endParaRPr lang="en-US"/>
        </a:p>
      </dgm:t>
    </dgm:pt>
    <dgm:pt modelId="{862BDE06-C2AE-4E79-B56F-35ECD4E4BD5E}" type="sibTrans" cxnId="{5212D2D3-56D0-4BB3-ACC0-EEBFEAD8C212}">
      <dgm:prSet/>
      <dgm:spPr/>
      <dgm:t>
        <a:bodyPr/>
        <a:lstStyle/>
        <a:p>
          <a:endParaRPr lang="en-US"/>
        </a:p>
      </dgm:t>
    </dgm:pt>
    <dgm:pt modelId="{9C3D9888-10C0-44A0-A8DD-0F5ED42FEDE9}">
      <dgm:prSet/>
      <dgm:spPr/>
      <dgm:t>
        <a:bodyPr/>
        <a:lstStyle/>
        <a:p>
          <a:pPr rtl="0"/>
          <a:r>
            <a:rPr lang="es-VE" smtClean="0"/>
            <a:t>Se realizó un análisis de regresión de Poisson para comparar el número total de ocurrencias del punto final primario entre todos los pacientes en los grupos de atorvastatina y pravastatina. </a:t>
          </a:r>
          <a:endParaRPr lang="en-US"/>
        </a:p>
      </dgm:t>
    </dgm:pt>
    <dgm:pt modelId="{F27F8F66-E63D-4A44-8A93-AEABCC5D901A}" type="parTrans" cxnId="{80E73CBA-0165-473E-A496-2EC4B2BAD93B}">
      <dgm:prSet/>
      <dgm:spPr/>
      <dgm:t>
        <a:bodyPr/>
        <a:lstStyle/>
        <a:p>
          <a:endParaRPr lang="en-US"/>
        </a:p>
      </dgm:t>
    </dgm:pt>
    <dgm:pt modelId="{03021569-E3A3-4DD7-8141-6DCD015574AD}" type="sibTrans" cxnId="{80E73CBA-0165-473E-A496-2EC4B2BAD93B}">
      <dgm:prSet/>
      <dgm:spPr/>
      <dgm:t>
        <a:bodyPr/>
        <a:lstStyle/>
        <a:p>
          <a:endParaRPr lang="en-US"/>
        </a:p>
      </dgm:t>
    </dgm:pt>
    <dgm:pt modelId="{2444CE52-D765-4FCC-817F-EA3447EE1C33}">
      <dgm:prSet/>
      <dgm:spPr/>
      <dgm:t>
        <a:bodyPr/>
        <a:lstStyle/>
        <a:p>
          <a:pPr rtl="0"/>
          <a:r>
            <a:rPr lang="es-VE" dirty="0" smtClean="0"/>
            <a:t>Los análisis se realizaron utilizando </a:t>
          </a:r>
          <a:r>
            <a:rPr lang="es-VE" dirty="0" err="1" smtClean="0"/>
            <a:t>Stata</a:t>
          </a:r>
          <a:r>
            <a:rPr lang="es-VE" dirty="0" smtClean="0"/>
            <a:t> / SE </a:t>
          </a:r>
          <a:r>
            <a:rPr lang="es-VE" dirty="0" err="1" smtClean="0"/>
            <a:t>version</a:t>
          </a:r>
          <a:r>
            <a:rPr lang="es-VE" dirty="0" smtClean="0"/>
            <a:t> 9.2 (</a:t>
          </a:r>
          <a:r>
            <a:rPr lang="es-VE" dirty="0" err="1" smtClean="0"/>
            <a:t>Stata</a:t>
          </a:r>
          <a:r>
            <a:rPr lang="es-VE" dirty="0" smtClean="0"/>
            <a:t> Corp., </a:t>
          </a:r>
          <a:r>
            <a:rPr lang="es-VE" dirty="0" err="1" smtClean="0"/>
            <a:t>College</a:t>
          </a:r>
          <a:r>
            <a:rPr lang="es-VE" dirty="0" smtClean="0"/>
            <a:t> </a:t>
          </a:r>
          <a:r>
            <a:rPr lang="es-VE" dirty="0" err="1" smtClean="0"/>
            <a:t>Station</a:t>
          </a:r>
          <a:r>
            <a:rPr lang="es-VE" dirty="0" smtClean="0"/>
            <a:t>, Texas).</a:t>
          </a:r>
          <a:endParaRPr lang="en-US" dirty="0"/>
        </a:p>
      </dgm:t>
    </dgm:pt>
    <dgm:pt modelId="{17C013A0-0113-42E4-ABD9-3104A1DF88B3}" type="parTrans" cxnId="{65C37D9A-7BC0-46FE-AF37-DDAE05B799DE}">
      <dgm:prSet/>
      <dgm:spPr/>
      <dgm:t>
        <a:bodyPr/>
        <a:lstStyle/>
        <a:p>
          <a:endParaRPr lang="en-US"/>
        </a:p>
      </dgm:t>
    </dgm:pt>
    <dgm:pt modelId="{5C599877-A267-45DD-B736-70E2E2C9C2F7}" type="sibTrans" cxnId="{65C37D9A-7BC0-46FE-AF37-DDAE05B799DE}">
      <dgm:prSet/>
      <dgm:spPr/>
      <dgm:t>
        <a:bodyPr/>
        <a:lstStyle/>
        <a:p>
          <a:endParaRPr lang="en-US"/>
        </a:p>
      </dgm:t>
    </dgm:pt>
    <dgm:pt modelId="{03DB9626-0083-4909-AC7F-657F4C5BE17E}">
      <dgm:prSet/>
      <dgm:spPr/>
      <dgm:t>
        <a:bodyPr/>
        <a:lstStyle/>
        <a:p>
          <a:r>
            <a:rPr lang="es-ES" dirty="0" smtClean="0"/>
            <a:t>Nivel </a:t>
          </a:r>
          <a:r>
            <a:rPr lang="es-ES" smtClean="0"/>
            <a:t>de significancia: P &lt; 0,05</a:t>
          </a:r>
          <a:endParaRPr lang="en-US" dirty="0"/>
        </a:p>
      </dgm:t>
    </dgm:pt>
    <dgm:pt modelId="{415453EA-6D91-4A77-830E-92B5DF77022E}" type="parTrans" cxnId="{0F10DF4A-B8A5-43E6-8190-F4CF2AFD0D82}">
      <dgm:prSet/>
      <dgm:spPr/>
    </dgm:pt>
    <dgm:pt modelId="{B3F210F3-2082-4F1A-BCC4-DCB39B8AAE7C}" type="sibTrans" cxnId="{0F10DF4A-B8A5-43E6-8190-F4CF2AFD0D82}">
      <dgm:prSet/>
      <dgm:spPr/>
    </dgm:pt>
    <dgm:pt modelId="{B376B53B-AB9C-458E-AD99-F5FBCC571329}" type="pres">
      <dgm:prSet presAssocID="{4F5DF2F0-25FC-43A0-ADCD-64EC64E78030}" presName="linear" presStyleCnt="0">
        <dgm:presLayoutVars>
          <dgm:animLvl val="lvl"/>
          <dgm:resizeHandles val="exact"/>
        </dgm:presLayoutVars>
      </dgm:prSet>
      <dgm:spPr/>
      <dgm:t>
        <a:bodyPr/>
        <a:lstStyle/>
        <a:p>
          <a:endParaRPr lang="en-US"/>
        </a:p>
      </dgm:t>
    </dgm:pt>
    <dgm:pt modelId="{5DEAAED7-4336-4EE9-81AD-4D414A367F91}" type="pres">
      <dgm:prSet presAssocID="{971B94E4-09B1-4227-8BD1-1976F21F8054}" presName="parentText" presStyleLbl="node1" presStyleIdx="0" presStyleCnt="4">
        <dgm:presLayoutVars>
          <dgm:chMax val="0"/>
          <dgm:bulletEnabled val="1"/>
        </dgm:presLayoutVars>
      </dgm:prSet>
      <dgm:spPr/>
      <dgm:t>
        <a:bodyPr/>
        <a:lstStyle/>
        <a:p>
          <a:endParaRPr lang="en-US"/>
        </a:p>
      </dgm:t>
    </dgm:pt>
    <dgm:pt modelId="{E4CAC401-418A-484A-B9F3-F34B11FBE40E}" type="pres">
      <dgm:prSet presAssocID="{862BDE06-C2AE-4E79-B56F-35ECD4E4BD5E}" presName="spacer" presStyleCnt="0"/>
      <dgm:spPr/>
    </dgm:pt>
    <dgm:pt modelId="{751A954C-82A7-44F3-9F08-ECFBF657916E}" type="pres">
      <dgm:prSet presAssocID="{9C3D9888-10C0-44A0-A8DD-0F5ED42FEDE9}" presName="parentText" presStyleLbl="node1" presStyleIdx="1" presStyleCnt="4">
        <dgm:presLayoutVars>
          <dgm:chMax val="0"/>
          <dgm:bulletEnabled val="1"/>
        </dgm:presLayoutVars>
      </dgm:prSet>
      <dgm:spPr/>
      <dgm:t>
        <a:bodyPr/>
        <a:lstStyle/>
        <a:p>
          <a:endParaRPr lang="en-US"/>
        </a:p>
      </dgm:t>
    </dgm:pt>
    <dgm:pt modelId="{DBC5A67F-2255-428A-9386-28937B037681}" type="pres">
      <dgm:prSet presAssocID="{03021569-E3A3-4DD7-8141-6DCD015574AD}" presName="spacer" presStyleCnt="0"/>
      <dgm:spPr/>
    </dgm:pt>
    <dgm:pt modelId="{BBB3E506-DA14-4FBF-8ECF-015CA0192B18}" type="pres">
      <dgm:prSet presAssocID="{2444CE52-D765-4FCC-817F-EA3447EE1C33}" presName="parentText" presStyleLbl="node1" presStyleIdx="2" presStyleCnt="4">
        <dgm:presLayoutVars>
          <dgm:chMax val="0"/>
          <dgm:bulletEnabled val="1"/>
        </dgm:presLayoutVars>
      </dgm:prSet>
      <dgm:spPr/>
      <dgm:t>
        <a:bodyPr/>
        <a:lstStyle/>
        <a:p>
          <a:endParaRPr lang="en-US"/>
        </a:p>
      </dgm:t>
    </dgm:pt>
    <dgm:pt modelId="{111CEA72-657E-4E11-B77B-807BF88DF193}" type="pres">
      <dgm:prSet presAssocID="{5C599877-A267-45DD-B736-70E2E2C9C2F7}" presName="spacer" presStyleCnt="0"/>
      <dgm:spPr/>
    </dgm:pt>
    <dgm:pt modelId="{DF10023B-0C04-4EC2-914A-ED5BA699CADC}" type="pres">
      <dgm:prSet presAssocID="{03DB9626-0083-4909-AC7F-657F4C5BE17E}" presName="parentText" presStyleLbl="node1" presStyleIdx="3" presStyleCnt="4">
        <dgm:presLayoutVars>
          <dgm:chMax val="0"/>
          <dgm:bulletEnabled val="1"/>
        </dgm:presLayoutVars>
      </dgm:prSet>
      <dgm:spPr/>
      <dgm:t>
        <a:bodyPr/>
        <a:lstStyle/>
        <a:p>
          <a:endParaRPr lang="en-US"/>
        </a:p>
      </dgm:t>
    </dgm:pt>
  </dgm:ptLst>
  <dgm:cxnLst>
    <dgm:cxn modelId="{C3E659BF-1423-4BDD-8E47-5B9BE46FE910}" type="presOf" srcId="{9C3D9888-10C0-44A0-A8DD-0F5ED42FEDE9}" destId="{751A954C-82A7-44F3-9F08-ECFBF657916E}" srcOrd="0" destOrd="0" presId="urn:microsoft.com/office/officeart/2005/8/layout/vList2"/>
    <dgm:cxn modelId="{7E8DDDFC-5BF2-48BF-9CF9-474983EFA7B4}" type="presOf" srcId="{4F5DF2F0-25FC-43A0-ADCD-64EC64E78030}" destId="{B376B53B-AB9C-458E-AD99-F5FBCC571329}" srcOrd="0" destOrd="0" presId="urn:microsoft.com/office/officeart/2005/8/layout/vList2"/>
    <dgm:cxn modelId="{5212D2D3-56D0-4BB3-ACC0-EEBFEAD8C212}" srcId="{4F5DF2F0-25FC-43A0-ADCD-64EC64E78030}" destId="{971B94E4-09B1-4227-8BD1-1976F21F8054}" srcOrd="0" destOrd="0" parTransId="{0ED75C8C-2EBB-48E5-AD8F-D4F349C4074A}" sibTransId="{862BDE06-C2AE-4E79-B56F-35ECD4E4BD5E}"/>
    <dgm:cxn modelId="{0F10DF4A-B8A5-43E6-8190-F4CF2AFD0D82}" srcId="{4F5DF2F0-25FC-43A0-ADCD-64EC64E78030}" destId="{03DB9626-0083-4909-AC7F-657F4C5BE17E}" srcOrd="3" destOrd="0" parTransId="{415453EA-6D91-4A77-830E-92B5DF77022E}" sibTransId="{B3F210F3-2082-4F1A-BCC4-DCB39B8AAE7C}"/>
    <dgm:cxn modelId="{092F87AB-0F7F-479A-B047-F76D79DE35B7}" type="presOf" srcId="{971B94E4-09B1-4227-8BD1-1976F21F8054}" destId="{5DEAAED7-4336-4EE9-81AD-4D414A367F91}" srcOrd="0" destOrd="0" presId="urn:microsoft.com/office/officeart/2005/8/layout/vList2"/>
    <dgm:cxn modelId="{308E521D-6D46-4913-82D2-C2D06E3F8DFF}" type="presOf" srcId="{2444CE52-D765-4FCC-817F-EA3447EE1C33}" destId="{BBB3E506-DA14-4FBF-8ECF-015CA0192B18}" srcOrd="0" destOrd="0" presId="urn:microsoft.com/office/officeart/2005/8/layout/vList2"/>
    <dgm:cxn modelId="{80E73CBA-0165-473E-A496-2EC4B2BAD93B}" srcId="{4F5DF2F0-25FC-43A0-ADCD-64EC64E78030}" destId="{9C3D9888-10C0-44A0-A8DD-0F5ED42FEDE9}" srcOrd="1" destOrd="0" parTransId="{F27F8F66-E63D-4A44-8A93-AEABCC5D901A}" sibTransId="{03021569-E3A3-4DD7-8141-6DCD015574AD}"/>
    <dgm:cxn modelId="{65C37D9A-7BC0-46FE-AF37-DDAE05B799DE}" srcId="{4F5DF2F0-25FC-43A0-ADCD-64EC64E78030}" destId="{2444CE52-D765-4FCC-817F-EA3447EE1C33}" srcOrd="2" destOrd="0" parTransId="{17C013A0-0113-42E4-ABD9-3104A1DF88B3}" sibTransId="{5C599877-A267-45DD-B736-70E2E2C9C2F7}"/>
    <dgm:cxn modelId="{35D12CA9-A20A-4BEC-8DC8-DC8D9F92886F}" type="presOf" srcId="{03DB9626-0083-4909-AC7F-657F4C5BE17E}" destId="{DF10023B-0C04-4EC2-914A-ED5BA699CADC}" srcOrd="0" destOrd="0" presId="urn:microsoft.com/office/officeart/2005/8/layout/vList2"/>
    <dgm:cxn modelId="{69FD1310-F029-44F8-A46D-9B5A1525BDBE}" type="presParOf" srcId="{B376B53B-AB9C-458E-AD99-F5FBCC571329}" destId="{5DEAAED7-4336-4EE9-81AD-4D414A367F91}" srcOrd="0" destOrd="0" presId="urn:microsoft.com/office/officeart/2005/8/layout/vList2"/>
    <dgm:cxn modelId="{FA59C716-A487-4460-AB0B-63DE36790FB4}" type="presParOf" srcId="{B376B53B-AB9C-458E-AD99-F5FBCC571329}" destId="{E4CAC401-418A-484A-B9F3-F34B11FBE40E}" srcOrd="1" destOrd="0" presId="urn:microsoft.com/office/officeart/2005/8/layout/vList2"/>
    <dgm:cxn modelId="{A89B3AD8-FA08-4A57-AA19-9D4B0CE7F4CE}" type="presParOf" srcId="{B376B53B-AB9C-458E-AD99-F5FBCC571329}" destId="{751A954C-82A7-44F3-9F08-ECFBF657916E}" srcOrd="2" destOrd="0" presId="urn:microsoft.com/office/officeart/2005/8/layout/vList2"/>
    <dgm:cxn modelId="{1239D16D-6C53-42E3-9945-434BC1CF24E3}" type="presParOf" srcId="{B376B53B-AB9C-458E-AD99-F5FBCC571329}" destId="{DBC5A67F-2255-428A-9386-28937B037681}" srcOrd="3" destOrd="0" presId="urn:microsoft.com/office/officeart/2005/8/layout/vList2"/>
    <dgm:cxn modelId="{741D1BE7-C319-46BE-AE9E-0B6AB946F73F}" type="presParOf" srcId="{B376B53B-AB9C-458E-AD99-F5FBCC571329}" destId="{BBB3E506-DA14-4FBF-8ECF-015CA0192B18}" srcOrd="4" destOrd="0" presId="urn:microsoft.com/office/officeart/2005/8/layout/vList2"/>
    <dgm:cxn modelId="{6ADA9470-978B-4BC7-9EF6-EBB417282ED8}" type="presParOf" srcId="{B376B53B-AB9C-458E-AD99-F5FBCC571329}" destId="{111CEA72-657E-4E11-B77B-807BF88DF193}" srcOrd="5" destOrd="0" presId="urn:microsoft.com/office/officeart/2005/8/layout/vList2"/>
    <dgm:cxn modelId="{2DBC54EE-C4DD-4F3C-B98A-A1256FCA1A7B}" type="presParOf" srcId="{B376B53B-AB9C-458E-AD99-F5FBCC571329}" destId="{DF10023B-0C04-4EC2-914A-ED5BA699CA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090E7-03AA-4B64-8E71-1EAF2CF16FE3}" type="doc">
      <dgm:prSet loTypeId="urn:microsoft.com/office/officeart/2008/layout/VerticalCurvedList" loCatId="list" qsTypeId="urn:microsoft.com/office/officeart/2005/8/quickstyle/3d2" qsCatId="3D" csTypeId="urn:microsoft.com/office/officeart/2005/8/colors/colorful4" csCatId="colorful"/>
      <dgm:spPr/>
      <dgm:t>
        <a:bodyPr/>
        <a:lstStyle/>
        <a:p>
          <a:endParaRPr lang="en-US"/>
        </a:p>
      </dgm:t>
    </dgm:pt>
    <dgm:pt modelId="{2445A557-5BBA-4266-8EF9-05ABC3D8BFC0}">
      <dgm:prSet/>
      <dgm:spPr/>
      <dgm:t>
        <a:bodyPr/>
        <a:lstStyle/>
        <a:p>
          <a:pPr algn="just" rtl="0"/>
          <a:r>
            <a:rPr lang="es-ES" dirty="0" smtClean="0"/>
            <a:t>Los hallazgos presentados en este estudio sugieren que la terapia continua con un régimen que mantiene un nivel bajo de LDL-C es fundamental para prevenir el desarrollo aterosclerótico adicional y los eventos cardiovasculares, incluidos los eventos recurrentes.</a:t>
          </a:r>
          <a:endParaRPr lang="en-US" dirty="0"/>
        </a:p>
      </dgm:t>
    </dgm:pt>
    <dgm:pt modelId="{F75CC071-B417-4B3A-8CA0-F79D4BEC4187}" type="parTrans" cxnId="{AA5AA146-F915-4FA7-A723-43A4C25C8FB2}">
      <dgm:prSet/>
      <dgm:spPr/>
      <dgm:t>
        <a:bodyPr/>
        <a:lstStyle/>
        <a:p>
          <a:endParaRPr lang="en-US"/>
        </a:p>
      </dgm:t>
    </dgm:pt>
    <dgm:pt modelId="{3028E330-5A98-4973-9EC1-0C036AD1E82D}" type="sibTrans" cxnId="{AA5AA146-F915-4FA7-A723-43A4C25C8FB2}">
      <dgm:prSet/>
      <dgm:spPr/>
      <dgm:t>
        <a:bodyPr/>
        <a:lstStyle/>
        <a:p>
          <a:endParaRPr lang="en-US"/>
        </a:p>
      </dgm:t>
    </dgm:pt>
    <dgm:pt modelId="{C162630B-95A0-44C8-9271-82CA2697B020}">
      <dgm:prSet/>
      <dgm:spPr/>
      <dgm:t>
        <a:bodyPr/>
        <a:lstStyle/>
        <a:p>
          <a:pPr algn="just" rtl="0"/>
          <a:r>
            <a:rPr lang="es-ES" dirty="0" smtClean="0"/>
            <a:t>Varios estudios han demostrado que, en comparación con el placebo, el riesgo de muerte y eventos cardiovasculares se reduce al reducir los niveles de LDL-C con </a:t>
          </a:r>
          <a:r>
            <a:rPr lang="es-ES" dirty="0" err="1" smtClean="0"/>
            <a:t>estatinas</a:t>
          </a:r>
          <a:r>
            <a:rPr lang="es-ES" dirty="0" smtClean="0"/>
            <a:t>, tanto en prevención primaria como en prevención secundaria. </a:t>
          </a:r>
          <a:endParaRPr lang="en-US" dirty="0"/>
        </a:p>
      </dgm:t>
    </dgm:pt>
    <dgm:pt modelId="{6183197C-CF2A-4BFE-876D-079BDB6EAF6C}" type="parTrans" cxnId="{37F65EDE-E428-4384-869E-E88D0F5281DE}">
      <dgm:prSet/>
      <dgm:spPr/>
      <dgm:t>
        <a:bodyPr/>
        <a:lstStyle/>
        <a:p>
          <a:endParaRPr lang="en-US"/>
        </a:p>
      </dgm:t>
    </dgm:pt>
    <dgm:pt modelId="{5DD56FEE-6DC7-4CA5-87AA-A87403D0DD4F}" type="sibTrans" cxnId="{37F65EDE-E428-4384-869E-E88D0F5281DE}">
      <dgm:prSet/>
      <dgm:spPr/>
      <dgm:t>
        <a:bodyPr/>
        <a:lstStyle/>
        <a:p>
          <a:endParaRPr lang="en-US"/>
        </a:p>
      </dgm:t>
    </dgm:pt>
    <dgm:pt modelId="{725F1A98-4B79-46DA-9AC1-5066AA2E68F2}" type="pres">
      <dgm:prSet presAssocID="{7A4090E7-03AA-4B64-8E71-1EAF2CF16FE3}" presName="Name0" presStyleCnt="0">
        <dgm:presLayoutVars>
          <dgm:chMax val="7"/>
          <dgm:chPref val="7"/>
          <dgm:dir/>
        </dgm:presLayoutVars>
      </dgm:prSet>
      <dgm:spPr/>
      <dgm:t>
        <a:bodyPr/>
        <a:lstStyle/>
        <a:p>
          <a:endParaRPr lang="en-US"/>
        </a:p>
      </dgm:t>
    </dgm:pt>
    <dgm:pt modelId="{5DEADE05-D63C-4213-8056-37103529F479}" type="pres">
      <dgm:prSet presAssocID="{7A4090E7-03AA-4B64-8E71-1EAF2CF16FE3}" presName="Name1" presStyleCnt="0"/>
      <dgm:spPr/>
    </dgm:pt>
    <dgm:pt modelId="{0586996A-A818-4A38-97A9-10B6D493B73B}" type="pres">
      <dgm:prSet presAssocID="{7A4090E7-03AA-4B64-8E71-1EAF2CF16FE3}" presName="cycle" presStyleCnt="0"/>
      <dgm:spPr/>
    </dgm:pt>
    <dgm:pt modelId="{E9A35A32-9F1B-49C4-854E-42258179D2A7}" type="pres">
      <dgm:prSet presAssocID="{7A4090E7-03AA-4B64-8E71-1EAF2CF16FE3}" presName="srcNode" presStyleLbl="node1" presStyleIdx="0" presStyleCnt="2"/>
      <dgm:spPr/>
    </dgm:pt>
    <dgm:pt modelId="{8F012BBC-4979-4EF1-9B77-737FEA6DFFDD}" type="pres">
      <dgm:prSet presAssocID="{7A4090E7-03AA-4B64-8E71-1EAF2CF16FE3}" presName="conn" presStyleLbl="parChTrans1D2" presStyleIdx="0" presStyleCnt="1"/>
      <dgm:spPr/>
      <dgm:t>
        <a:bodyPr/>
        <a:lstStyle/>
        <a:p>
          <a:endParaRPr lang="en-US"/>
        </a:p>
      </dgm:t>
    </dgm:pt>
    <dgm:pt modelId="{03DA49EB-9FB4-4DF3-BA2E-51B2A0F5152D}" type="pres">
      <dgm:prSet presAssocID="{7A4090E7-03AA-4B64-8E71-1EAF2CF16FE3}" presName="extraNode" presStyleLbl="node1" presStyleIdx="0" presStyleCnt="2"/>
      <dgm:spPr/>
    </dgm:pt>
    <dgm:pt modelId="{F1FF005B-BDA7-430C-9C2D-743DF5F01B2E}" type="pres">
      <dgm:prSet presAssocID="{7A4090E7-03AA-4B64-8E71-1EAF2CF16FE3}" presName="dstNode" presStyleLbl="node1" presStyleIdx="0" presStyleCnt="2"/>
      <dgm:spPr/>
    </dgm:pt>
    <dgm:pt modelId="{4F2E5FA6-EBA9-4771-B3C8-FDF81610BB80}" type="pres">
      <dgm:prSet presAssocID="{2445A557-5BBA-4266-8EF9-05ABC3D8BFC0}" presName="text_1" presStyleLbl="node1" presStyleIdx="0" presStyleCnt="2">
        <dgm:presLayoutVars>
          <dgm:bulletEnabled val="1"/>
        </dgm:presLayoutVars>
      </dgm:prSet>
      <dgm:spPr/>
      <dgm:t>
        <a:bodyPr/>
        <a:lstStyle/>
        <a:p>
          <a:endParaRPr lang="en-US"/>
        </a:p>
      </dgm:t>
    </dgm:pt>
    <dgm:pt modelId="{DE96B6EE-21D3-4C2B-BD94-1F4EE3565C2A}" type="pres">
      <dgm:prSet presAssocID="{2445A557-5BBA-4266-8EF9-05ABC3D8BFC0}" presName="accent_1" presStyleCnt="0"/>
      <dgm:spPr/>
    </dgm:pt>
    <dgm:pt modelId="{25DB0591-25F3-4AF6-8010-4F4CC567AE8C}" type="pres">
      <dgm:prSet presAssocID="{2445A557-5BBA-4266-8EF9-05ABC3D8BFC0}" presName="accentRepeatNode" presStyleLbl="solidFgAcc1" presStyleIdx="0" presStyleCnt="2"/>
      <dgm:spPr/>
    </dgm:pt>
    <dgm:pt modelId="{FEE1FC1B-C363-494E-AA9B-159FC4BA6D1C}" type="pres">
      <dgm:prSet presAssocID="{C162630B-95A0-44C8-9271-82CA2697B020}" presName="text_2" presStyleLbl="node1" presStyleIdx="1" presStyleCnt="2">
        <dgm:presLayoutVars>
          <dgm:bulletEnabled val="1"/>
        </dgm:presLayoutVars>
      </dgm:prSet>
      <dgm:spPr/>
      <dgm:t>
        <a:bodyPr/>
        <a:lstStyle/>
        <a:p>
          <a:endParaRPr lang="en-US"/>
        </a:p>
      </dgm:t>
    </dgm:pt>
    <dgm:pt modelId="{431598CB-AE17-4ED5-B0AD-4F8B2D43271D}" type="pres">
      <dgm:prSet presAssocID="{C162630B-95A0-44C8-9271-82CA2697B020}" presName="accent_2" presStyleCnt="0"/>
      <dgm:spPr/>
    </dgm:pt>
    <dgm:pt modelId="{CBA879E6-89A1-4976-81B2-0EC7793ECE2C}" type="pres">
      <dgm:prSet presAssocID="{C162630B-95A0-44C8-9271-82CA2697B020}" presName="accentRepeatNode" presStyleLbl="solidFgAcc1" presStyleIdx="1" presStyleCnt="2"/>
      <dgm:spPr/>
    </dgm:pt>
  </dgm:ptLst>
  <dgm:cxnLst>
    <dgm:cxn modelId="{1E56C49B-2044-452F-9B1A-F44C9AC166FB}" type="presOf" srcId="{2445A557-5BBA-4266-8EF9-05ABC3D8BFC0}" destId="{4F2E5FA6-EBA9-4771-B3C8-FDF81610BB80}" srcOrd="0" destOrd="0" presId="urn:microsoft.com/office/officeart/2008/layout/VerticalCurvedList"/>
    <dgm:cxn modelId="{57E834B8-A494-443A-8461-1BBC3B3ADFC9}" type="presOf" srcId="{3028E330-5A98-4973-9EC1-0C036AD1E82D}" destId="{8F012BBC-4979-4EF1-9B77-737FEA6DFFDD}" srcOrd="0" destOrd="0" presId="urn:microsoft.com/office/officeart/2008/layout/VerticalCurvedList"/>
    <dgm:cxn modelId="{37F65EDE-E428-4384-869E-E88D0F5281DE}" srcId="{7A4090E7-03AA-4B64-8E71-1EAF2CF16FE3}" destId="{C162630B-95A0-44C8-9271-82CA2697B020}" srcOrd="1" destOrd="0" parTransId="{6183197C-CF2A-4BFE-876D-079BDB6EAF6C}" sibTransId="{5DD56FEE-6DC7-4CA5-87AA-A87403D0DD4F}"/>
    <dgm:cxn modelId="{AA5AA146-F915-4FA7-A723-43A4C25C8FB2}" srcId="{7A4090E7-03AA-4B64-8E71-1EAF2CF16FE3}" destId="{2445A557-5BBA-4266-8EF9-05ABC3D8BFC0}" srcOrd="0" destOrd="0" parTransId="{F75CC071-B417-4B3A-8CA0-F79D4BEC4187}" sibTransId="{3028E330-5A98-4973-9EC1-0C036AD1E82D}"/>
    <dgm:cxn modelId="{DB2FFCBA-F503-4C1F-957F-25A176E6CC13}" type="presOf" srcId="{7A4090E7-03AA-4B64-8E71-1EAF2CF16FE3}" destId="{725F1A98-4B79-46DA-9AC1-5066AA2E68F2}" srcOrd="0" destOrd="0" presId="urn:microsoft.com/office/officeart/2008/layout/VerticalCurvedList"/>
    <dgm:cxn modelId="{97B5097B-D6D1-4F8E-A237-FDCB0744F31F}" type="presOf" srcId="{C162630B-95A0-44C8-9271-82CA2697B020}" destId="{FEE1FC1B-C363-494E-AA9B-159FC4BA6D1C}" srcOrd="0" destOrd="0" presId="urn:microsoft.com/office/officeart/2008/layout/VerticalCurvedList"/>
    <dgm:cxn modelId="{CDBD2EF0-9987-4E7D-9001-AE3CE0D42BC0}" type="presParOf" srcId="{725F1A98-4B79-46DA-9AC1-5066AA2E68F2}" destId="{5DEADE05-D63C-4213-8056-37103529F479}" srcOrd="0" destOrd="0" presId="urn:microsoft.com/office/officeart/2008/layout/VerticalCurvedList"/>
    <dgm:cxn modelId="{44CB40AE-306D-4E6E-9070-A3762792BD1C}" type="presParOf" srcId="{5DEADE05-D63C-4213-8056-37103529F479}" destId="{0586996A-A818-4A38-97A9-10B6D493B73B}" srcOrd="0" destOrd="0" presId="urn:microsoft.com/office/officeart/2008/layout/VerticalCurvedList"/>
    <dgm:cxn modelId="{78A8DC52-F828-4B43-BBCD-B688ED006A0A}" type="presParOf" srcId="{0586996A-A818-4A38-97A9-10B6D493B73B}" destId="{E9A35A32-9F1B-49C4-854E-42258179D2A7}" srcOrd="0" destOrd="0" presId="urn:microsoft.com/office/officeart/2008/layout/VerticalCurvedList"/>
    <dgm:cxn modelId="{2F66E59A-A3B5-4EDB-B60C-3529DBF89A51}" type="presParOf" srcId="{0586996A-A818-4A38-97A9-10B6D493B73B}" destId="{8F012BBC-4979-4EF1-9B77-737FEA6DFFDD}" srcOrd="1" destOrd="0" presId="urn:microsoft.com/office/officeart/2008/layout/VerticalCurvedList"/>
    <dgm:cxn modelId="{25E0F2D5-F4E9-4316-834F-B885D0601A1B}" type="presParOf" srcId="{0586996A-A818-4A38-97A9-10B6D493B73B}" destId="{03DA49EB-9FB4-4DF3-BA2E-51B2A0F5152D}" srcOrd="2" destOrd="0" presId="urn:microsoft.com/office/officeart/2008/layout/VerticalCurvedList"/>
    <dgm:cxn modelId="{D4BB0FEB-505A-4D61-99C6-EF4627B5B61C}" type="presParOf" srcId="{0586996A-A818-4A38-97A9-10B6D493B73B}" destId="{F1FF005B-BDA7-430C-9C2D-743DF5F01B2E}" srcOrd="3" destOrd="0" presId="urn:microsoft.com/office/officeart/2008/layout/VerticalCurvedList"/>
    <dgm:cxn modelId="{3ABD9E0D-1164-4ADF-9EA8-6C8EB0149408}" type="presParOf" srcId="{5DEADE05-D63C-4213-8056-37103529F479}" destId="{4F2E5FA6-EBA9-4771-B3C8-FDF81610BB80}" srcOrd="1" destOrd="0" presId="urn:microsoft.com/office/officeart/2008/layout/VerticalCurvedList"/>
    <dgm:cxn modelId="{768325E8-A4EE-4459-8A22-36D16A8889F6}" type="presParOf" srcId="{5DEADE05-D63C-4213-8056-37103529F479}" destId="{DE96B6EE-21D3-4C2B-BD94-1F4EE3565C2A}" srcOrd="2" destOrd="0" presId="urn:microsoft.com/office/officeart/2008/layout/VerticalCurvedList"/>
    <dgm:cxn modelId="{C34A9BD0-6DF1-41C0-94F7-95F3C742F937}" type="presParOf" srcId="{DE96B6EE-21D3-4C2B-BD94-1F4EE3565C2A}" destId="{25DB0591-25F3-4AF6-8010-4F4CC567AE8C}" srcOrd="0" destOrd="0" presId="urn:microsoft.com/office/officeart/2008/layout/VerticalCurvedList"/>
    <dgm:cxn modelId="{D7AE6A92-0982-49E6-A5E9-01A6AB4DF895}" type="presParOf" srcId="{5DEADE05-D63C-4213-8056-37103529F479}" destId="{FEE1FC1B-C363-494E-AA9B-159FC4BA6D1C}" srcOrd="3" destOrd="0" presId="urn:microsoft.com/office/officeart/2008/layout/VerticalCurvedList"/>
    <dgm:cxn modelId="{9CEE7AB3-7798-4514-B34E-B8A95345431D}" type="presParOf" srcId="{5DEADE05-D63C-4213-8056-37103529F479}" destId="{431598CB-AE17-4ED5-B0AD-4F8B2D43271D}" srcOrd="4" destOrd="0" presId="urn:microsoft.com/office/officeart/2008/layout/VerticalCurvedList"/>
    <dgm:cxn modelId="{32C81639-6939-42EF-A5EE-CB403FAE3223}" type="presParOf" srcId="{431598CB-AE17-4ED5-B0AD-4F8B2D43271D}" destId="{CBA879E6-89A1-4976-81B2-0EC7793ECE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63B865-455F-451F-9B34-7DEFA28C9DA9}" type="doc">
      <dgm:prSet loTypeId="urn:microsoft.com/office/officeart/2005/8/layout/pList2" loCatId="picture" qsTypeId="urn:microsoft.com/office/officeart/2005/8/quickstyle/3d3" qsCatId="3D" csTypeId="urn:microsoft.com/office/officeart/2005/8/colors/colorful4" csCatId="colorful" phldr="1"/>
      <dgm:spPr/>
      <dgm:t>
        <a:bodyPr/>
        <a:lstStyle/>
        <a:p>
          <a:endParaRPr lang="en-US"/>
        </a:p>
      </dgm:t>
    </dgm:pt>
    <dgm:pt modelId="{6BD41250-E90B-4A97-A511-6E7689C07373}">
      <dgm:prSet/>
      <dgm:spPr/>
      <dgm:t>
        <a:bodyPr/>
        <a:lstStyle/>
        <a:p>
          <a:pPr rtl="0"/>
          <a:r>
            <a:rPr lang="es-VE" dirty="0" smtClean="0"/>
            <a:t>Ensayos más recientes, como el estudio TNT (</a:t>
          </a:r>
          <a:r>
            <a:rPr lang="es-VE" dirty="0" err="1" smtClean="0"/>
            <a:t>Treating</a:t>
          </a:r>
          <a:r>
            <a:rPr lang="es-VE" dirty="0" smtClean="0"/>
            <a:t> </a:t>
          </a:r>
          <a:r>
            <a:rPr lang="es-VE" dirty="0" err="1" smtClean="0"/>
            <a:t>to</a:t>
          </a:r>
          <a:r>
            <a:rPr lang="es-VE" dirty="0" smtClean="0"/>
            <a:t> New Targets), demostró que reducciones adicionales en los niveles de LDL-C con un tratamiento más intensivo con estatinas confirieron beneficios clínicos adicionales.</a:t>
          </a:r>
          <a:endParaRPr lang="en-US" dirty="0"/>
        </a:p>
      </dgm:t>
    </dgm:pt>
    <dgm:pt modelId="{0B746371-C82F-45EF-BEE8-E2A2ECD93CC7}" type="parTrans" cxnId="{206B173A-D6EF-4DC6-98BE-A71E25780CF1}">
      <dgm:prSet/>
      <dgm:spPr/>
      <dgm:t>
        <a:bodyPr/>
        <a:lstStyle/>
        <a:p>
          <a:endParaRPr lang="en-US"/>
        </a:p>
      </dgm:t>
    </dgm:pt>
    <dgm:pt modelId="{16692E7D-FD5E-472E-B63D-B6EEC6AA6D41}" type="sibTrans" cxnId="{206B173A-D6EF-4DC6-98BE-A71E25780CF1}">
      <dgm:prSet/>
      <dgm:spPr/>
      <dgm:t>
        <a:bodyPr/>
        <a:lstStyle/>
        <a:p>
          <a:endParaRPr lang="en-US"/>
        </a:p>
      </dgm:t>
    </dgm:pt>
    <dgm:pt modelId="{FF8A1DF0-0039-44FD-BF8F-B290555B2191}">
      <dgm:prSet/>
      <dgm:spPr/>
      <dgm:t>
        <a:bodyPr/>
        <a:lstStyle/>
        <a:p>
          <a:pPr rtl="0"/>
          <a:r>
            <a:rPr lang="es-ES" smtClean="0"/>
            <a:t>El ensayo JUPITER (Justificación para el uso de estatinas en la prevención primaria: un ensayo de intervención que evalúa a la rosuvastatina) extendió estos hallazgos, demostrando mejoras en los resultados para pacientes con niveles de lípidos considerados óptimos según las pautas actuales pero con niveles elevados de PCR de alta sensibilidad</a:t>
          </a:r>
          <a:endParaRPr lang="en-US"/>
        </a:p>
      </dgm:t>
    </dgm:pt>
    <dgm:pt modelId="{1255169A-F28D-41E9-8BC8-C76E6E6E325C}" type="parTrans" cxnId="{E76C0FDD-CCD3-486D-9D6C-C1B9F52ABD73}">
      <dgm:prSet/>
      <dgm:spPr/>
      <dgm:t>
        <a:bodyPr/>
        <a:lstStyle/>
        <a:p>
          <a:endParaRPr lang="en-US"/>
        </a:p>
      </dgm:t>
    </dgm:pt>
    <dgm:pt modelId="{1A43FB9C-51D8-4F27-BCF3-7BDE6A57D1FB}" type="sibTrans" cxnId="{E76C0FDD-CCD3-486D-9D6C-C1B9F52ABD73}">
      <dgm:prSet/>
      <dgm:spPr/>
      <dgm:t>
        <a:bodyPr/>
        <a:lstStyle/>
        <a:p>
          <a:endParaRPr lang="en-US"/>
        </a:p>
      </dgm:t>
    </dgm:pt>
    <dgm:pt modelId="{304B7F4B-69B1-4F8D-9D42-9474E24017EB}" type="pres">
      <dgm:prSet presAssocID="{DD63B865-455F-451F-9B34-7DEFA28C9DA9}" presName="Name0" presStyleCnt="0">
        <dgm:presLayoutVars>
          <dgm:dir/>
          <dgm:resizeHandles val="exact"/>
        </dgm:presLayoutVars>
      </dgm:prSet>
      <dgm:spPr/>
      <dgm:t>
        <a:bodyPr/>
        <a:lstStyle/>
        <a:p>
          <a:endParaRPr lang="en-US"/>
        </a:p>
      </dgm:t>
    </dgm:pt>
    <dgm:pt modelId="{24E79E61-85E5-4578-BB59-6DD2C2C307B4}" type="pres">
      <dgm:prSet presAssocID="{DD63B865-455F-451F-9B34-7DEFA28C9DA9}" presName="bkgdShp" presStyleLbl="alignAccFollowNode1" presStyleIdx="0" presStyleCnt="1"/>
      <dgm:spPr/>
    </dgm:pt>
    <dgm:pt modelId="{00B761D2-8992-4B86-ACA8-F8F59094CE77}" type="pres">
      <dgm:prSet presAssocID="{DD63B865-455F-451F-9B34-7DEFA28C9DA9}" presName="linComp" presStyleCnt="0"/>
      <dgm:spPr/>
    </dgm:pt>
    <dgm:pt modelId="{67E09CC0-9DFF-420B-860C-4C650D07F7BB}" type="pres">
      <dgm:prSet presAssocID="{6BD41250-E90B-4A97-A511-6E7689C07373}" presName="compNode" presStyleCnt="0"/>
      <dgm:spPr/>
    </dgm:pt>
    <dgm:pt modelId="{17E175C6-ADA0-4328-A6C8-39B51CBA995B}" type="pres">
      <dgm:prSet presAssocID="{6BD41250-E90B-4A97-A511-6E7689C07373}" presName="node" presStyleLbl="node1" presStyleIdx="0" presStyleCnt="2">
        <dgm:presLayoutVars>
          <dgm:bulletEnabled val="1"/>
        </dgm:presLayoutVars>
      </dgm:prSet>
      <dgm:spPr/>
      <dgm:t>
        <a:bodyPr/>
        <a:lstStyle/>
        <a:p>
          <a:endParaRPr lang="en-US"/>
        </a:p>
      </dgm:t>
    </dgm:pt>
    <dgm:pt modelId="{D6B00423-2005-48B4-9A3C-C1EE7D936D8E}" type="pres">
      <dgm:prSet presAssocID="{6BD41250-E90B-4A97-A511-6E7689C07373}" presName="invisiNode" presStyleLbl="node1" presStyleIdx="0" presStyleCnt="2"/>
      <dgm:spPr/>
    </dgm:pt>
    <dgm:pt modelId="{202230BF-43E9-4A96-96F8-6AD9BF812897}" type="pres">
      <dgm:prSet presAssocID="{6BD41250-E90B-4A97-A511-6E7689C07373}" presName="imagNode" presStyleLbl="fgImgPlace1" presStyleIdx="0" presStyleCnt="2"/>
      <dgm:spPr>
        <a:blipFill rotWithShape="1">
          <a:blip xmlns:r="http://schemas.openxmlformats.org/officeDocument/2006/relationships" r:embed="rId1"/>
          <a:stretch>
            <a:fillRect/>
          </a:stretch>
        </a:blipFill>
      </dgm:spPr>
    </dgm:pt>
    <dgm:pt modelId="{D876326A-3B76-49B9-8669-493697BEDAEA}" type="pres">
      <dgm:prSet presAssocID="{16692E7D-FD5E-472E-B63D-B6EEC6AA6D41}" presName="sibTrans" presStyleLbl="sibTrans2D1" presStyleIdx="0" presStyleCnt="0"/>
      <dgm:spPr/>
      <dgm:t>
        <a:bodyPr/>
        <a:lstStyle/>
        <a:p>
          <a:endParaRPr lang="en-US"/>
        </a:p>
      </dgm:t>
    </dgm:pt>
    <dgm:pt modelId="{8594D2E1-DE96-476F-B892-4E8A8D73A55F}" type="pres">
      <dgm:prSet presAssocID="{FF8A1DF0-0039-44FD-BF8F-B290555B2191}" presName="compNode" presStyleCnt="0"/>
      <dgm:spPr/>
    </dgm:pt>
    <dgm:pt modelId="{ED9B2878-3001-478C-9992-E24AAFD2FE03}" type="pres">
      <dgm:prSet presAssocID="{FF8A1DF0-0039-44FD-BF8F-B290555B2191}" presName="node" presStyleLbl="node1" presStyleIdx="1" presStyleCnt="2">
        <dgm:presLayoutVars>
          <dgm:bulletEnabled val="1"/>
        </dgm:presLayoutVars>
      </dgm:prSet>
      <dgm:spPr/>
      <dgm:t>
        <a:bodyPr/>
        <a:lstStyle/>
        <a:p>
          <a:endParaRPr lang="en-US"/>
        </a:p>
      </dgm:t>
    </dgm:pt>
    <dgm:pt modelId="{6EE11C60-429F-43ED-BB0F-6A9D2ED98A50}" type="pres">
      <dgm:prSet presAssocID="{FF8A1DF0-0039-44FD-BF8F-B290555B2191}" presName="invisiNode" presStyleLbl="node1" presStyleIdx="1" presStyleCnt="2"/>
      <dgm:spPr/>
    </dgm:pt>
    <dgm:pt modelId="{0614AB99-DF72-4322-B0E1-626FE681E1DE}" type="pres">
      <dgm:prSet presAssocID="{FF8A1DF0-0039-44FD-BF8F-B290555B2191}" presName="imagNode" presStyleLbl="fgImgPlace1" presStyleIdx="1" presStyleCnt="2"/>
      <dgm:spPr>
        <a:blipFill rotWithShape="1">
          <a:blip xmlns:r="http://schemas.openxmlformats.org/officeDocument/2006/relationships" r:embed="rId2"/>
          <a:stretch>
            <a:fillRect/>
          </a:stretch>
        </a:blipFill>
      </dgm:spPr>
    </dgm:pt>
  </dgm:ptLst>
  <dgm:cxnLst>
    <dgm:cxn modelId="{206B173A-D6EF-4DC6-98BE-A71E25780CF1}" srcId="{DD63B865-455F-451F-9B34-7DEFA28C9DA9}" destId="{6BD41250-E90B-4A97-A511-6E7689C07373}" srcOrd="0" destOrd="0" parTransId="{0B746371-C82F-45EF-BEE8-E2A2ECD93CC7}" sibTransId="{16692E7D-FD5E-472E-B63D-B6EEC6AA6D41}"/>
    <dgm:cxn modelId="{F2F7026E-064F-4388-89E4-7DCAA14B80B3}" type="presOf" srcId="{6BD41250-E90B-4A97-A511-6E7689C07373}" destId="{17E175C6-ADA0-4328-A6C8-39B51CBA995B}" srcOrd="0" destOrd="0" presId="urn:microsoft.com/office/officeart/2005/8/layout/pList2"/>
    <dgm:cxn modelId="{E76C0FDD-CCD3-486D-9D6C-C1B9F52ABD73}" srcId="{DD63B865-455F-451F-9B34-7DEFA28C9DA9}" destId="{FF8A1DF0-0039-44FD-BF8F-B290555B2191}" srcOrd="1" destOrd="0" parTransId="{1255169A-F28D-41E9-8BC8-C76E6E6E325C}" sibTransId="{1A43FB9C-51D8-4F27-BCF3-7BDE6A57D1FB}"/>
    <dgm:cxn modelId="{155F2CC9-CEC3-456D-B1BC-AF18AE0023D3}" type="presOf" srcId="{DD63B865-455F-451F-9B34-7DEFA28C9DA9}" destId="{304B7F4B-69B1-4F8D-9D42-9474E24017EB}" srcOrd="0" destOrd="0" presId="urn:microsoft.com/office/officeart/2005/8/layout/pList2"/>
    <dgm:cxn modelId="{B92AAAD9-433A-44FE-B4F1-9C5059A469F2}" type="presOf" srcId="{16692E7D-FD5E-472E-B63D-B6EEC6AA6D41}" destId="{D876326A-3B76-49B9-8669-493697BEDAEA}" srcOrd="0" destOrd="0" presId="urn:microsoft.com/office/officeart/2005/8/layout/pList2"/>
    <dgm:cxn modelId="{CCB57B4E-8090-4B33-BB64-927BEBF37AF4}" type="presOf" srcId="{FF8A1DF0-0039-44FD-BF8F-B290555B2191}" destId="{ED9B2878-3001-478C-9992-E24AAFD2FE03}" srcOrd="0" destOrd="0" presId="urn:microsoft.com/office/officeart/2005/8/layout/pList2"/>
    <dgm:cxn modelId="{0D8BA47C-AF80-439D-ACB3-DF1298CB28EF}" type="presParOf" srcId="{304B7F4B-69B1-4F8D-9D42-9474E24017EB}" destId="{24E79E61-85E5-4578-BB59-6DD2C2C307B4}" srcOrd="0" destOrd="0" presId="urn:microsoft.com/office/officeart/2005/8/layout/pList2"/>
    <dgm:cxn modelId="{E24ABE2B-4284-44D3-B402-B0D7048F598D}" type="presParOf" srcId="{304B7F4B-69B1-4F8D-9D42-9474E24017EB}" destId="{00B761D2-8992-4B86-ACA8-F8F59094CE77}" srcOrd="1" destOrd="0" presId="urn:microsoft.com/office/officeart/2005/8/layout/pList2"/>
    <dgm:cxn modelId="{2EE8BB43-E14B-4CB8-A644-A5A6A2ED756D}" type="presParOf" srcId="{00B761D2-8992-4B86-ACA8-F8F59094CE77}" destId="{67E09CC0-9DFF-420B-860C-4C650D07F7BB}" srcOrd="0" destOrd="0" presId="urn:microsoft.com/office/officeart/2005/8/layout/pList2"/>
    <dgm:cxn modelId="{A1A08536-84ED-45E7-A016-A78EDD7CE298}" type="presParOf" srcId="{67E09CC0-9DFF-420B-860C-4C650D07F7BB}" destId="{17E175C6-ADA0-4328-A6C8-39B51CBA995B}" srcOrd="0" destOrd="0" presId="urn:microsoft.com/office/officeart/2005/8/layout/pList2"/>
    <dgm:cxn modelId="{39D4EB94-BF3D-461D-BF62-F19872F42B4C}" type="presParOf" srcId="{67E09CC0-9DFF-420B-860C-4C650D07F7BB}" destId="{D6B00423-2005-48B4-9A3C-C1EE7D936D8E}" srcOrd="1" destOrd="0" presId="urn:microsoft.com/office/officeart/2005/8/layout/pList2"/>
    <dgm:cxn modelId="{F57583A3-C1A6-46D8-96AB-2E8867E6D562}" type="presParOf" srcId="{67E09CC0-9DFF-420B-860C-4C650D07F7BB}" destId="{202230BF-43E9-4A96-96F8-6AD9BF812897}" srcOrd="2" destOrd="0" presId="urn:microsoft.com/office/officeart/2005/8/layout/pList2"/>
    <dgm:cxn modelId="{6CF9511A-7D09-4AD5-8AE2-F0B4C4C9ACF5}" type="presParOf" srcId="{00B761D2-8992-4B86-ACA8-F8F59094CE77}" destId="{D876326A-3B76-49B9-8669-493697BEDAEA}" srcOrd="1" destOrd="0" presId="urn:microsoft.com/office/officeart/2005/8/layout/pList2"/>
    <dgm:cxn modelId="{E6461C33-B2AD-46EA-8A5D-1032A6ED27D4}" type="presParOf" srcId="{00B761D2-8992-4B86-ACA8-F8F59094CE77}" destId="{8594D2E1-DE96-476F-B892-4E8A8D73A55F}" srcOrd="2" destOrd="0" presId="urn:microsoft.com/office/officeart/2005/8/layout/pList2"/>
    <dgm:cxn modelId="{8DA00D81-5A9A-4FFD-AD8A-515CB8627706}" type="presParOf" srcId="{8594D2E1-DE96-476F-B892-4E8A8D73A55F}" destId="{ED9B2878-3001-478C-9992-E24AAFD2FE03}" srcOrd="0" destOrd="0" presId="urn:microsoft.com/office/officeart/2005/8/layout/pList2"/>
    <dgm:cxn modelId="{48AEA12E-28AA-4132-BA95-4A4937CB9474}" type="presParOf" srcId="{8594D2E1-DE96-476F-B892-4E8A8D73A55F}" destId="{6EE11C60-429F-43ED-BB0F-6A9D2ED98A50}" srcOrd="1" destOrd="0" presId="urn:microsoft.com/office/officeart/2005/8/layout/pList2"/>
    <dgm:cxn modelId="{FE1B1FC4-3374-4B30-9D95-3D622D9834E7}" type="presParOf" srcId="{8594D2E1-DE96-476F-B892-4E8A8D73A55F}" destId="{0614AB99-DF72-4322-B0E1-626FE681E1D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D1DDF4-AAB1-45A1-97AE-85D531829F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D0B9A1-C330-454F-BF6E-6314E058D2DE}">
      <dgm:prSet/>
      <dgm:spPr/>
      <dgm:t>
        <a:bodyPr/>
        <a:lstStyle/>
        <a:p>
          <a:pPr algn="just" rtl="0"/>
          <a:r>
            <a:rPr lang="es-ES" dirty="0" smtClean="0"/>
            <a:t>El análisis actual, sugiere que la terapia </a:t>
          </a:r>
          <a:r>
            <a:rPr lang="es-ES" dirty="0" smtClean="0"/>
            <a:t>continua </a:t>
          </a:r>
          <a:r>
            <a:rPr lang="es-ES" dirty="0" err="1" smtClean="0"/>
            <a:t>hipolipemiante</a:t>
          </a:r>
          <a:r>
            <a:rPr lang="es-ES" dirty="0" smtClean="0"/>
            <a:t> intensiva, otorga beneficios adicionales más allá del primer evento, reduciendo no solo estos, sino también los eventos cardiovasculares recurrentes y por ende el numero total de eventos. </a:t>
          </a:r>
          <a:endParaRPr lang="en-US" dirty="0"/>
        </a:p>
      </dgm:t>
    </dgm:pt>
    <dgm:pt modelId="{99716BAF-176A-48B0-9494-F6EB10454D1A}" type="parTrans" cxnId="{B39BE305-1E35-46FA-8087-D82EB615C10E}">
      <dgm:prSet/>
      <dgm:spPr/>
      <dgm:t>
        <a:bodyPr/>
        <a:lstStyle/>
        <a:p>
          <a:endParaRPr lang="en-US"/>
        </a:p>
      </dgm:t>
    </dgm:pt>
    <dgm:pt modelId="{AF1225CF-FD02-47EC-AFF9-DA88AA81B024}" type="sibTrans" cxnId="{B39BE305-1E35-46FA-8087-D82EB615C10E}">
      <dgm:prSet/>
      <dgm:spPr/>
      <dgm:t>
        <a:bodyPr/>
        <a:lstStyle/>
        <a:p>
          <a:endParaRPr lang="en-US"/>
        </a:p>
      </dgm:t>
    </dgm:pt>
    <dgm:pt modelId="{6B5D72B4-565D-4BC7-BD21-876DE3FD61EB}" type="pres">
      <dgm:prSet presAssocID="{EFD1DDF4-AAB1-45A1-97AE-85D531829F60}" presName="vert0" presStyleCnt="0">
        <dgm:presLayoutVars>
          <dgm:dir/>
          <dgm:animOne val="branch"/>
          <dgm:animLvl val="lvl"/>
        </dgm:presLayoutVars>
      </dgm:prSet>
      <dgm:spPr/>
      <dgm:t>
        <a:bodyPr/>
        <a:lstStyle/>
        <a:p>
          <a:endParaRPr lang="en-US"/>
        </a:p>
      </dgm:t>
    </dgm:pt>
    <dgm:pt modelId="{A7DC4581-D426-4D43-970A-50579CDF1959}" type="pres">
      <dgm:prSet presAssocID="{67D0B9A1-C330-454F-BF6E-6314E058D2DE}" presName="thickLine" presStyleLbl="alignNode1" presStyleIdx="0" presStyleCnt="1"/>
      <dgm:spPr/>
    </dgm:pt>
    <dgm:pt modelId="{562BEB78-93C1-4060-B936-4C47A800B852}" type="pres">
      <dgm:prSet presAssocID="{67D0B9A1-C330-454F-BF6E-6314E058D2DE}" presName="horz1" presStyleCnt="0"/>
      <dgm:spPr/>
    </dgm:pt>
    <dgm:pt modelId="{ADCD909E-5B9F-403E-A5AF-1EC722EC87A1}" type="pres">
      <dgm:prSet presAssocID="{67D0B9A1-C330-454F-BF6E-6314E058D2DE}" presName="tx1" presStyleLbl="revTx" presStyleIdx="0" presStyleCnt="1"/>
      <dgm:spPr/>
      <dgm:t>
        <a:bodyPr/>
        <a:lstStyle/>
        <a:p>
          <a:endParaRPr lang="en-US"/>
        </a:p>
      </dgm:t>
    </dgm:pt>
    <dgm:pt modelId="{449A7A2B-BC25-4470-B15B-65B7BAE9CD54}" type="pres">
      <dgm:prSet presAssocID="{67D0B9A1-C330-454F-BF6E-6314E058D2DE}" presName="vert1" presStyleCnt="0"/>
      <dgm:spPr/>
    </dgm:pt>
  </dgm:ptLst>
  <dgm:cxnLst>
    <dgm:cxn modelId="{599715D4-8FBF-4731-9447-62F96FB6DD44}" type="presOf" srcId="{67D0B9A1-C330-454F-BF6E-6314E058D2DE}" destId="{ADCD909E-5B9F-403E-A5AF-1EC722EC87A1}" srcOrd="0" destOrd="0" presId="urn:microsoft.com/office/officeart/2008/layout/LinedList"/>
    <dgm:cxn modelId="{B39BE305-1E35-46FA-8087-D82EB615C10E}" srcId="{EFD1DDF4-AAB1-45A1-97AE-85D531829F60}" destId="{67D0B9A1-C330-454F-BF6E-6314E058D2DE}" srcOrd="0" destOrd="0" parTransId="{99716BAF-176A-48B0-9494-F6EB10454D1A}" sibTransId="{AF1225CF-FD02-47EC-AFF9-DA88AA81B024}"/>
    <dgm:cxn modelId="{65B168EF-3773-4004-BE1C-860BB78A6EF8}" type="presOf" srcId="{EFD1DDF4-AAB1-45A1-97AE-85D531829F60}" destId="{6B5D72B4-565D-4BC7-BD21-876DE3FD61EB}" srcOrd="0" destOrd="0" presId="urn:microsoft.com/office/officeart/2008/layout/LinedList"/>
    <dgm:cxn modelId="{E77AED5E-E464-41FC-8D55-B41C48FF5E8E}" type="presParOf" srcId="{6B5D72B4-565D-4BC7-BD21-876DE3FD61EB}" destId="{A7DC4581-D426-4D43-970A-50579CDF1959}" srcOrd="0" destOrd="0" presId="urn:microsoft.com/office/officeart/2008/layout/LinedList"/>
    <dgm:cxn modelId="{15B960DC-B2F0-4C54-BED1-459165ECB157}" type="presParOf" srcId="{6B5D72B4-565D-4BC7-BD21-876DE3FD61EB}" destId="{562BEB78-93C1-4060-B936-4C47A800B852}" srcOrd="1" destOrd="0" presId="urn:microsoft.com/office/officeart/2008/layout/LinedList"/>
    <dgm:cxn modelId="{8726CFE3-CAF6-4A61-A57E-8F587F48405A}" type="presParOf" srcId="{562BEB78-93C1-4060-B936-4C47A800B852}" destId="{ADCD909E-5B9F-403E-A5AF-1EC722EC87A1}" srcOrd="0" destOrd="0" presId="urn:microsoft.com/office/officeart/2008/layout/LinedList"/>
    <dgm:cxn modelId="{0BA6C6E5-E4CD-4CA0-9512-FF279E577536}" type="presParOf" srcId="{562BEB78-93C1-4060-B936-4C47A800B852}" destId="{449A7A2B-BC25-4470-B15B-65B7BAE9CD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70461-F544-452A-B93D-233870C09C15}">
      <dsp:nvSpPr>
        <dsp:cNvPr id="0" name=""/>
        <dsp:cNvSpPr/>
      </dsp:nvSpPr>
      <dsp:spPr>
        <a:xfrm>
          <a:off x="-2751500" y="-424248"/>
          <a:ext cx="3283660" cy="3283660"/>
        </a:xfrm>
        <a:prstGeom prst="blockArc">
          <a:avLst>
            <a:gd name="adj1" fmla="val 18900000"/>
            <a:gd name="adj2" fmla="val 2700000"/>
            <a:gd name="adj3" fmla="val 658"/>
          </a:avLst>
        </a:prstGeom>
        <a:noFill/>
        <a:ln w="264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73CEE44-D957-4BE9-8485-DB2CA040EBB6}">
      <dsp:nvSpPr>
        <dsp:cNvPr id="0" name=""/>
        <dsp:cNvSpPr/>
      </dsp:nvSpPr>
      <dsp:spPr>
        <a:xfrm>
          <a:off x="342145" y="243516"/>
          <a:ext cx="8341360" cy="487032"/>
        </a:xfrm>
        <a:prstGeom prst="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582" tIns="38100" rIns="38100" bIns="38100" numCol="1" spcCol="1270" anchor="ctr" anchorCtr="0">
          <a:noAutofit/>
        </a:bodyPr>
        <a:lstStyle/>
        <a:p>
          <a:pPr lvl="0" algn="l" defTabSz="666750" rtl="0">
            <a:lnSpc>
              <a:spcPct val="90000"/>
            </a:lnSpc>
            <a:spcBef>
              <a:spcPct val="0"/>
            </a:spcBef>
            <a:spcAft>
              <a:spcPct val="35000"/>
            </a:spcAft>
          </a:pPr>
          <a:r>
            <a:rPr lang="es-VE" sz="1500" kern="1200" smtClean="0"/>
            <a:t>El presente análisis no se especificó previamente en el plan analítico primario y debe considerarse exploratorio.</a:t>
          </a:r>
          <a:endParaRPr lang="en-US" sz="1500" kern="1200"/>
        </a:p>
      </dsp:txBody>
      <dsp:txXfrm>
        <a:off x="342145" y="243516"/>
        <a:ext cx="8341360" cy="487032"/>
      </dsp:txXfrm>
    </dsp:sp>
    <dsp:sp modelId="{0838B9D5-3BCD-4BFA-AD59-34687A49FF15}">
      <dsp:nvSpPr>
        <dsp:cNvPr id="0" name=""/>
        <dsp:cNvSpPr/>
      </dsp:nvSpPr>
      <dsp:spPr>
        <a:xfrm>
          <a:off x="37749" y="182637"/>
          <a:ext cx="608791" cy="60879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F868881-4BCF-4018-9B5C-97E3F620A76A}">
      <dsp:nvSpPr>
        <dsp:cNvPr id="0" name=""/>
        <dsp:cNvSpPr/>
      </dsp:nvSpPr>
      <dsp:spPr>
        <a:xfrm>
          <a:off x="519181" y="974065"/>
          <a:ext cx="8164324" cy="487032"/>
        </a:xfrm>
        <a:prstGeom prst="rect">
          <a:avLst/>
        </a:prstGeom>
        <a:solidFill>
          <a:schemeClr val="accent4">
            <a:hueOff val="108644"/>
            <a:satOff val="-1035"/>
            <a:lumOff val="10392"/>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582" tIns="38100" rIns="38100" bIns="38100" numCol="1" spcCol="1270" anchor="ctr" anchorCtr="0">
          <a:noAutofit/>
        </a:bodyPr>
        <a:lstStyle/>
        <a:p>
          <a:pPr lvl="0" algn="l" defTabSz="666750" rtl="0">
            <a:lnSpc>
              <a:spcPct val="90000"/>
            </a:lnSpc>
            <a:spcBef>
              <a:spcPct val="0"/>
            </a:spcBef>
            <a:spcAft>
              <a:spcPct val="35000"/>
            </a:spcAft>
          </a:pPr>
          <a:r>
            <a:rPr lang="es-VE" sz="1500" kern="1200" smtClean="0"/>
            <a:t>PROVE IT ensayo internacional, multicéntrico, aleatorizado y doble ciego</a:t>
          </a:r>
          <a:endParaRPr lang="en-US" sz="1500" kern="1200"/>
        </a:p>
      </dsp:txBody>
      <dsp:txXfrm>
        <a:off x="519181" y="974065"/>
        <a:ext cx="8164324" cy="487032"/>
      </dsp:txXfrm>
    </dsp:sp>
    <dsp:sp modelId="{CC59867E-1DE9-49B7-8260-BB190E5B09D9}">
      <dsp:nvSpPr>
        <dsp:cNvPr id="0" name=""/>
        <dsp:cNvSpPr/>
      </dsp:nvSpPr>
      <dsp:spPr>
        <a:xfrm>
          <a:off x="214786" y="913186"/>
          <a:ext cx="608791" cy="60879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C91497C-3D11-4E26-BF44-07BEEFA8F1A5}">
      <dsp:nvSpPr>
        <dsp:cNvPr id="0" name=""/>
        <dsp:cNvSpPr/>
      </dsp:nvSpPr>
      <dsp:spPr>
        <a:xfrm>
          <a:off x="342145" y="1704614"/>
          <a:ext cx="8341360" cy="487032"/>
        </a:xfrm>
        <a:prstGeom prst="rect">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6582" tIns="38100" rIns="38100" bIns="38100" numCol="1" spcCol="1270" anchor="ctr" anchorCtr="0">
          <a:noAutofit/>
        </a:bodyPr>
        <a:lstStyle/>
        <a:p>
          <a:pPr lvl="0" algn="l" defTabSz="666750" rtl="0">
            <a:lnSpc>
              <a:spcPct val="90000"/>
            </a:lnSpc>
            <a:spcBef>
              <a:spcPct val="0"/>
            </a:spcBef>
            <a:spcAft>
              <a:spcPct val="35000"/>
            </a:spcAft>
          </a:pPr>
          <a:r>
            <a:rPr lang="es-VE" sz="1500" kern="1200" dirty="0" smtClean="0"/>
            <a:t>Incluyo </a:t>
          </a:r>
          <a:r>
            <a:rPr lang="es-VE" sz="1500" kern="1200" dirty="0" smtClean="0"/>
            <a:t>4162 pacientes. Entre el 15 de noviembre de 2000  y el 22 de diciembre de 2001</a:t>
          </a:r>
          <a:endParaRPr lang="en-US" sz="1500" kern="1200" dirty="0"/>
        </a:p>
      </dsp:txBody>
      <dsp:txXfrm>
        <a:off x="342145" y="1704614"/>
        <a:ext cx="8341360" cy="487032"/>
      </dsp:txXfrm>
    </dsp:sp>
    <dsp:sp modelId="{A73063C7-497B-4018-9005-3A983584B2BD}">
      <dsp:nvSpPr>
        <dsp:cNvPr id="0" name=""/>
        <dsp:cNvSpPr/>
      </dsp:nvSpPr>
      <dsp:spPr>
        <a:xfrm>
          <a:off x="37749" y="1643735"/>
          <a:ext cx="608791" cy="608791"/>
        </a:xfrm>
        <a:prstGeom prst="ellipse">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AAED7-4336-4EE9-81AD-4D414A367F91}">
      <dsp:nvSpPr>
        <dsp:cNvPr id="0" name=""/>
        <dsp:cNvSpPr/>
      </dsp:nvSpPr>
      <dsp:spPr>
        <a:xfrm>
          <a:off x="0" y="370315"/>
          <a:ext cx="7973252" cy="842400"/>
        </a:xfrm>
        <a:prstGeom prst="roundRect">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VE" sz="1600" kern="1200" smtClean="0"/>
            <a:t>Las comparaciones entre las características basales para los pacientes sin eventos, un evento único o múltiples eventos se realizan utilizando la prueba de chi cuadrado para las variables categoricas y Kruskal-Wallis para las variables continuas. </a:t>
          </a:r>
          <a:endParaRPr lang="en-US" sz="1600" kern="1200"/>
        </a:p>
      </dsp:txBody>
      <dsp:txXfrm>
        <a:off x="41123" y="411438"/>
        <a:ext cx="7891006" cy="760154"/>
      </dsp:txXfrm>
    </dsp:sp>
    <dsp:sp modelId="{751A954C-82A7-44F3-9F08-ECFBF657916E}">
      <dsp:nvSpPr>
        <dsp:cNvPr id="0" name=""/>
        <dsp:cNvSpPr/>
      </dsp:nvSpPr>
      <dsp:spPr>
        <a:xfrm>
          <a:off x="0" y="1258796"/>
          <a:ext cx="7973252" cy="842400"/>
        </a:xfrm>
        <a:prstGeom prst="roundRect">
          <a:avLst/>
        </a:prstGeom>
        <a:solidFill>
          <a:schemeClr val="accent4">
            <a:hueOff val="72430"/>
            <a:satOff val="-690"/>
            <a:lumOff val="692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VE" sz="1600" kern="1200" smtClean="0"/>
            <a:t>Se realizó un análisis de regresión de Poisson para comparar el número total de ocurrencias del punto final primario entre todos los pacientes en los grupos de atorvastatina y pravastatina. </a:t>
          </a:r>
          <a:endParaRPr lang="en-US" sz="1600" kern="1200"/>
        </a:p>
      </dsp:txBody>
      <dsp:txXfrm>
        <a:off x="41123" y="1299919"/>
        <a:ext cx="7891006" cy="760154"/>
      </dsp:txXfrm>
    </dsp:sp>
    <dsp:sp modelId="{BBB3E506-DA14-4FBF-8ECF-015CA0192B18}">
      <dsp:nvSpPr>
        <dsp:cNvPr id="0" name=""/>
        <dsp:cNvSpPr/>
      </dsp:nvSpPr>
      <dsp:spPr>
        <a:xfrm>
          <a:off x="0" y="2147276"/>
          <a:ext cx="7973252" cy="842400"/>
        </a:xfrm>
        <a:prstGeom prst="roundRect">
          <a:avLst/>
        </a:prstGeom>
        <a:solidFill>
          <a:schemeClr val="accent4">
            <a:hueOff val="144859"/>
            <a:satOff val="-1380"/>
            <a:lumOff val="13856"/>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VE" sz="1600" kern="1200" dirty="0" smtClean="0"/>
            <a:t>Los análisis se realizaron utilizando </a:t>
          </a:r>
          <a:r>
            <a:rPr lang="es-VE" sz="1600" kern="1200" dirty="0" err="1" smtClean="0"/>
            <a:t>Stata</a:t>
          </a:r>
          <a:r>
            <a:rPr lang="es-VE" sz="1600" kern="1200" dirty="0" smtClean="0"/>
            <a:t> / SE </a:t>
          </a:r>
          <a:r>
            <a:rPr lang="es-VE" sz="1600" kern="1200" dirty="0" err="1" smtClean="0"/>
            <a:t>version</a:t>
          </a:r>
          <a:r>
            <a:rPr lang="es-VE" sz="1600" kern="1200" dirty="0" smtClean="0"/>
            <a:t> 9.2 (</a:t>
          </a:r>
          <a:r>
            <a:rPr lang="es-VE" sz="1600" kern="1200" dirty="0" err="1" smtClean="0"/>
            <a:t>Stata</a:t>
          </a:r>
          <a:r>
            <a:rPr lang="es-VE" sz="1600" kern="1200" dirty="0" smtClean="0"/>
            <a:t> Corp., </a:t>
          </a:r>
          <a:r>
            <a:rPr lang="es-VE" sz="1600" kern="1200" dirty="0" err="1" smtClean="0"/>
            <a:t>College</a:t>
          </a:r>
          <a:r>
            <a:rPr lang="es-VE" sz="1600" kern="1200" dirty="0" smtClean="0"/>
            <a:t> </a:t>
          </a:r>
          <a:r>
            <a:rPr lang="es-VE" sz="1600" kern="1200" dirty="0" err="1" smtClean="0"/>
            <a:t>Station</a:t>
          </a:r>
          <a:r>
            <a:rPr lang="es-VE" sz="1600" kern="1200" dirty="0" smtClean="0"/>
            <a:t>, Texas).</a:t>
          </a:r>
          <a:endParaRPr lang="en-US" sz="1600" kern="1200" dirty="0"/>
        </a:p>
      </dsp:txBody>
      <dsp:txXfrm>
        <a:off x="41123" y="2188399"/>
        <a:ext cx="7891006" cy="760154"/>
      </dsp:txXfrm>
    </dsp:sp>
    <dsp:sp modelId="{DF10023B-0C04-4EC2-914A-ED5BA699CADC}">
      <dsp:nvSpPr>
        <dsp:cNvPr id="0" name=""/>
        <dsp:cNvSpPr/>
      </dsp:nvSpPr>
      <dsp:spPr>
        <a:xfrm>
          <a:off x="0" y="3035756"/>
          <a:ext cx="7973252" cy="842400"/>
        </a:xfrm>
        <a:prstGeom prst="roundRect">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Nivel </a:t>
          </a:r>
          <a:r>
            <a:rPr lang="es-ES" sz="1600" kern="1200" smtClean="0"/>
            <a:t>de significancia: P &lt; 0,05</a:t>
          </a:r>
          <a:endParaRPr lang="en-US" sz="1600" kern="1200" dirty="0"/>
        </a:p>
      </dsp:txBody>
      <dsp:txXfrm>
        <a:off x="41123" y="3076879"/>
        <a:ext cx="7891006"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12BBC-4979-4EF1-9B77-737FEA6DFFDD}">
      <dsp:nvSpPr>
        <dsp:cNvPr id="0" name=""/>
        <dsp:cNvSpPr/>
      </dsp:nvSpPr>
      <dsp:spPr>
        <a:xfrm>
          <a:off x="-5471624" y="-844209"/>
          <a:ext cx="6565219" cy="6565219"/>
        </a:xfrm>
        <a:prstGeom prst="blockArc">
          <a:avLst>
            <a:gd name="adj1" fmla="val 18900000"/>
            <a:gd name="adj2" fmla="val 2700000"/>
            <a:gd name="adj3" fmla="val 329"/>
          </a:avLst>
        </a:prstGeom>
        <a:noFill/>
        <a:ln w="264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2E5FA6-EBA9-4771-B3C8-FDF81610BB80}">
      <dsp:nvSpPr>
        <dsp:cNvPr id="0" name=""/>
        <dsp:cNvSpPr/>
      </dsp:nvSpPr>
      <dsp:spPr>
        <a:xfrm>
          <a:off x="896477" y="696699"/>
          <a:ext cx="7307397" cy="1393204"/>
        </a:xfrm>
        <a:prstGeom prst="rect">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5856" tIns="48260" rIns="48260" bIns="48260" numCol="1" spcCol="1270" anchor="ctr" anchorCtr="0">
          <a:noAutofit/>
        </a:bodyPr>
        <a:lstStyle/>
        <a:p>
          <a:pPr lvl="0" algn="just" defTabSz="844550" rtl="0">
            <a:lnSpc>
              <a:spcPct val="90000"/>
            </a:lnSpc>
            <a:spcBef>
              <a:spcPct val="0"/>
            </a:spcBef>
            <a:spcAft>
              <a:spcPct val="35000"/>
            </a:spcAft>
          </a:pPr>
          <a:r>
            <a:rPr lang="es-ES" sz="1900" kern="1200" dirty="0" smtClean="0"/>
            <a:t>Los hallazgos presentados en este estudio sugieren que la terapia continua con un régimen que mantiene un nivel bajo de LDL-C es fundamental para prevenir el desarrollo aterosclerótico adicional y los eventos cardiovasculares, incluidos los eventos recurrentes.</a:t>
          </a:r>
          <a:endParaRPr lang="en-US" sz="1900" kern="1200" dirty="0"/>
        </a:p>
      </dsp:txBody>
      <dsp:txXfrm>
        <a:off x="896477" y="696699"/>
        <a:ext cx="7307397" cy="1393204"/>
      </dsp:txXfrm>
    </dsp:sp>
    <dsp:sp modelId="{25DB0591-25F3-4AF6-8010-4F4CC567AE8C}">
      <dsp:nvSpPr>
        <dsp:cNvPr id="0" name=""/>
        <dsp:cNvSpPr/>
      </dsp:nvSpPr>
      <dsp:spPr>
        <a:xfrm>
          <a:off x="25725" y="522549"/>
          <a:ext cx="1741505" cy="174150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EE1FC1B-C363-494E-AA9B-159FC4BA6D1C}">
      <dsp:nvSpPr>
        <dsp:cNvPr id="0" name=""/>
        <dsp:cNvSpPr/>
      </dsp:nvSpPr>
      <dsp:spPr>
        <a:xfrm>
          <a:off x="896477" y="2786896"/>
          <a:ext cx="7307397" cy="1393204"/>
        </a:xfrm>
        <a:prstGeom prst="rect">
          <a:avLst/>
        </a:prstGeom>
        <a:gradFill rotWithShape="0">
          <a:gsLst>
            <a:gs pos="0">
              <a:schemeClr val="accent4">
                <a:hueOff val="217289"/>
                <a:satOff val="-2070"/>
                <a:lumOff val="20784"/>
                <a:alphaOff val="0"/>
                <a:shade val="70000"/>
                <a:satMod val="150000"/>
              </a:schemeClr>
            </a:gs>
            <a:gs pos="34000">
              <a:schemeClr val="accent4">
                <a:hueOff val="217289"/>
                <a:satOff val="-2070"/>
                <a:lumOff val="20784"/>
                <a:alphaOff val="0"/>
                <a:shade val="70000"/>
                <a:satMod val="140000"/>
              </a:schemeClr>
            </a:gs>
            <a:gs pos="70000">
              <a:schemeClr val="accent4">
                <a:hueOff val="217289"/>
                <a:satOff val="-2070"/>
                <a:lumOff val="20784"/>
                <a:alphaOff val="0"/>
                <a:tint val="100000"/>
                <a:shade val="90000"/>
                <a:satMod val="140000"/>
              </a:schemeClr>
            </a:gs>
            <a:gs pos="100000">
              <a:schemeClr val="accent4">
                <a:hueOff val="217289"/>
                <a:satOff val="-2070"/>
                <a:lumOff val="207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5856" tIns="48260" rIns="48260" bIns="48260" numCol="1" spcCol="1270" anchor="ctr" anchorCtr="0">
          <a:noAutofit/>
        </a:bodyPr>
        <a:lstStyle/>
        <a:p>
          <a:pPr lvl="0" algn="just" defTabSz="844550" rtl="0">
            <a:lnSpc>
              <a:spcPct val="90000"/>
            </a:lnSpc>
            <a:spcBef>
              <a:spcPct val="0"/>
            </a:spcBef>
            <a:spcAft>
              <a:spcPct val="35000"/>
            </a:spcAft>
          </a:pPr>
          <a:r>
            <a:rPr lang="es-ES" sz="1900" kern="1200" dirty="0" smtClean="0"/>
            <a:t>Varios estudios han demostrado que, en comparación con el placebo, el riesgo de muerte y eventos cardiovasculares se reduce al reducir los niveles de LDL-C con </a:t>
          </a:r>
          <a:r>
            <a:rPr lang="es-ES" sz="1900" kern="1200" dirty="0" err="1" smtClean="0"/>
            <a:t>estatinas</a:t>
          </a:r>
          <a:r>
            <a:rPr lang="es-ES" sz="1900" kern="1200" dirty="0" smtClean="0"/>
            <a:t>, tanto en prevención primaria como en prevención secundaria. </a:t>
          </a:r>
          <a:endParaRPr lang="en-US" sz="1900" kern="1200" dirty="0"/>
        </a:p>
      </dsp:txBody>
      <dsp:txXfrm>
        <a:off x="896477" y="2786896"/>
        <a:ext cx="7307397" cy="1393204"/>
      </dsp:txXfrm>
    </dsp:sp>
    <dsp:sp modelId="{CBA879E6-89A1-4976-81B2-0EC7793ECE2C}">
      <dsp:nvSpPr>
        <dsp:cNvPr id="0" name=""/>
        <dsp:cNvSpPr/>
      </dsp:nvSpPr>
      <dsp:spPr>
        <a:xfrm>
          <a:off x="25725" y="2612745"/>
          <a:ext cx="1741505" cy="1741505"/>
        </a:xfrm>
        <a:prstGeom prst="ellipse">
          <a:avLst/>
        </a:prstGeom>
        <a:solidFill>
          <a:schemeClr val="lt1">
            <a:hueOff val="0"/>
            <a:satOff val="0"/>
            <a:lumOff val="0"/>
            <a:alphaOff val="0"/>
          </a:schemeClr>
        </a:solidFill>
        <a:ln w="9525" cap="flat" cmpd="sng" algn="ctr">
          <a:solidFill>
            <a:schemeClr val="accent4">
              <a:hueOff val="217289"/>
              <a:satOff val="-2070"/>
              <a:lumOff val="20784"/>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79E61-85E5-4578-BB59-6DD2C2C307B4}">
      <dsp:nvSpPr>
        <dsp:cNvPr id="0" name=""/>
        <dsp:cNvSpPr/>
      </dsp:nvSpPr>
      <dsp:spPr>
        <a:xfrm>
          <a:off x="0" y="0"/>
          <a:ext cx="8229600" cy="2194560"/>
        </a:xfrm>
        <a:prstGeom prst="roundRect">
          <a:avLst>
            <a:gd name="adj" fmla="val 10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02230BF-43E9-4A96-96F8-6AD9BF812897}">
      <dsp:nvSpPr>
        <dsp:cNvPr id="0" name=""/>
        <dsp:cNvSpPr/>
      </dsp:nvSpPr>
      <dsp:spPr>
        <a:xfrm>
          <a:off x="247832" y="292608"/>
          <a:ext cx="3682826" cy="1609344"/>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7E175C6-ADA0-4328-A6C8-39B51CBA995B}">
      <dsp:nvSpPr>
        <dsp:cNvPr id="0" name=""/>
        <dsp:cNvSpPr/>
      </dsp:nvSpPr>
      <dsp:spPr>
        <a:xfrm rot="10800000">
          <a:off x="247832" y="2194559"/>
          <a:ext cx="3682826" cy="2682240"/>
        </a:xfrm>
        <a:prstGeom prst="round2SameRect">
          <a:avLst>
            <a:gd name="adj1" fmla="val 10500"/>
            <a:gd name="adj2" fmla="val 0"/>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s-VE" sz="1600" kern="1200" dirty="0" smtClean="0"/>
            <a:t>Ensayos más recientes, como el estudio TNT (</a:t>
          </a:r>
          <a:r>
            <a:rPr lang="es-VE" sz="1600" kern="1200" dirty="0" err="1" smtClean="0"/>
            <a:t>Treating</a:t>
          </a:r>
          <a:r>
            <a:rPr lang="es-VE" sz="1600" kern="1200" dirty="0" smtClean="0"/>
            <a:t> </a:t>
          </a:r>
          <a:r>
            <a:rPr lang="es-VE" sz="1600" kern="1200" dirty="0" err="1" smtClean="0"/>
            <a:t>to</a:t>
          </a:r>
          <a:r>
            <a:rPr lang="es-VE" sz="1600" kern="1200" dirty="0" smtClean="0"/>
            <a:t> New Targets), demostró que reducciones adicionales en los niveles de LDL-C con un tratamiento más intensivo con estatinas confirieron beneficios clínicos adicionales.</a:t>
          </a:r>
          <a:endParaRPr lang="en-US" sz="1600" kern="1200" dirty="0"/>
        </a:p>
      </dsp:txBody>
      <dsp:txXfrm rot="10800000">
        <a:off x="330320" y="2194559"/>
        <a:ext cx="3517850" cy="2599752"/>
      </dsp:txXfrm>
    </dsp:sp>
    <dsp:sp modelId="{0614AB99-DF72-4322-B0E1-626FE681E1DE}">
      <dsp:nvSpPr>
        <dsp:cNvPr id="0" name=""/>
        <dsp:cNvSpPr/>
      </dsp:nvSpPr>
      <dsp:spPr>
        <a:xfrm>
          <a:off x="4298941" y="292608"/>
          <a:ext cx="3682826" cy="160934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D9B2878-3001-478C-9992-E24AAFD2FE03}">
      <dsp:nvSpPr>
        <dsp:cNvPr id="0" name=""/>
        <dsp:cNvSpPr/>
      </dsp:nvSpPr>
      <dsp:spPr>
        <a:xfrm rot="10800000">
          <a:off x="4298941" y="2194559"/>
          <a:ext cx="3682826" cy="2682240"/>
        </a:xfrm>
        <a:prstGeom prst="round2SameRect">
          <a:avLst>
            <a:gd name="adj1" fmla="val 10500"/>
            <a:gd name="adj2" fmla="val 0"/>
          </a:avLst>
        </a:prstGeom>
        <a:solidFill>
          <a:schemeClr val="accent4">
            <a:hueOff val="217289"/>
            <a:satOff val="-2070"/>
            <a:lumOff val="207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es-ES" sz="1600" kern="1200" smtClean="0"/>
            <a:t>El ensayo JUPITER (Justificación para el uso de estatinas en la prevención primaria: un ensayo de intervención que evalúa a la rosuvastatina) extendió estos hallazgos, demostrando mejoras en los resultados para pacientes con niveles de lípidos considerados óptimos según las pautas actuales pero con niveles elevados de PCR de alta sensibilidad</a:t>
          </a:r>
          <a:endParaRPr lang="en-US" sz="1600" kern="1200"/>
        </a:p>
      </dsp:txBody>
      <dsp:txXfrm rot="10800000">
        <a:off x="4381429" y="2194559"/>
        <a:ext cx="3517850" cy="2599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C4581-D426-4D43-970A-50579CDF1959}">
      <dsp:nvSpPr>
        <dsp:cNvPr id="0" name=""/>
        <dsp:cNvSpPr/>
      </dsp:nvSpPr>
      <dsp:spPr>
        <a:xfrm>
          <a:off x="0" y="0"/>
          <a:ext cx="8147248" cy="0"/>
        </a:xfrm>
        <a:prstGeom prst="line">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D909E-5B9F-403E-A5AF-1EC722EC87A1}">
      <dsp:nvSpPr>
        <dsp:cNvPr id="0" name=""/>
        <dsp:cNvSpPr/>
      </dsp:nvSpPr>
      <dsp:spPr>
        <a:xfrm>
          <a:off x="0" y="0"/>
          <a:ext cx="8147248" cy="1756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rtl="0">
            <a:lnSpc>
              <a:spcPct val="90000"/>
            </a:lnSpc>
            <a:spcBef>
              <a:spcPct val="0"/>
            </a:spcBef>
            <a:spcAft>
              <a:spcPct val="35000"/>
            </a:spcAft>
          </a:pPr>
          <a:r>
            <a:rPr lang="es-ES" sz="2300" kern="1200" dirty="0" smtClean="0"/>
            <a:t>El análisis actual, sugiere que la terapia </a:t>
          </a:r>
          <a:r>
            <a:rPr lang="es-ES" sz="2300" kern="1200" dirty="0" smtClean="0"/>
            <a:t>continua </a:t>
          </a:r>
          <a:r>
            <a:rPr lang="es-ES" sz="2300" kern="1200" dirty="0" err="1" smtClean="0"/>
            <a:t>hipolipemiante</a:t>
          </a:r>
          <a:r>
            <a:rPr lang="es-ES" sz="2300" kern="1200" dirty="0" smtClean="0"/>
            <a:t> intensiva, otorga beneficios adicionales más allá del primer evento, reduciendo no solo estos, sino también los eventos cardiovasculares recurrentes y por ende el numero total de eventos. </a:t>
          </a:r>
          <a:endParaRPr lang="en-US" sz="2300" kern="1200" dirty="0"/>
        </a:p>
      </dsp:txBody>
      <dsp:txXfrm>
        <a:off x="0" y="0"/>
        <a:ext cx="8147248" cy="17567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C8452-6592-49BD-95D2-81302FF55602}" type="datetimeFigureOut">
              <a:rPr lang="en-US" smtClean="0"/>
              <a:t>2/11/2019</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15904-4B7C-42A4-9E7C-D74B164387BF}" type="slidenum">
              <a:rPr lang="en-US" smtClean="0"/>
              <a:t>‹Nº›</a:t>
            </a:fld>
            <a:endParaRPr lang="en-US"/>
          </a:p>
        </p:txBody>
      </p:sp>
    </p:spTree>
    <p:extLst>
      <p:ext uri="{BB962C8B-B14F-4D97-AF65-F5344CB8AC3E}">
        <p14:creationId xmlns:p14="http://schemas.microsoft.com/office/powerpoint/2010/main" val="1897881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Reducción de los eventos cardiovasculares recurrentes con </a:t>
            </a:r>
            <a:r>
              <a:rPr lang="es-ES" sz="1200" b="1" kern="1200" dirty="0" smtClean="0">
                <a:solidFill>
                  <a:schemeClr val="tx1"/>
                </a:solidFill>
                <a:effectLst/>
                <a:latin typeface="+mn-lt"/>
                <a:ea typeface="+mn-ea"/>
                <a:cs typeface="+mn-cs"/>
              </a:rPr>
              <a:t>terapia </a:t>
            </a:r>
            <a:r>
              <a:rPr lang="es-ES" sz="1200" b="1" kern="1200" dirty="0" err="1" smtClean="0">
                <a:solidFill>
                  <a:schemeClr val="tx1"/>
                </a:solidFill>
                <a:effectLst/>
                <a:latin typeface="+mn-lt"/>
                <a:ea typeface="+mn-ea"/>
                <a:cs typeface="+mn-cs"/>
              </a:rPr>
              <a:t>hipolipemiante</a:t>
            </a:r>
            <a:r>
              <a:rPr lang="es-ES" sz="1200" b="1" kern="1200" dirty="0" smtClean="0">
                <a:solidFill>
                  <a:schemeClr val="tx1"/>
                </a:solidFill>
                <a:effectLst/>
                <a:latin typeface="+mn-lt"/>
                <a:ea typeface="+mn-ea"/>
                <a:cs typeface="+mn-cs"/>
              </a:rPr>
              <a:t> intensiva </a:t>
            </a:r>
            <a:r>
              <a:rPr lang="es-ES" sz="1200" b="1" kern="1200" dirty="0" smtClean="0">
                <a:solidFill>
                  <a:schemeClr val="tx1"/>
                </a:solidFill>
                <a:effectLst/>
                <a:latin typeface="+mn-lt"/>
                <a:ea typeface="+mn-ea"/>
                <a:cs typeface="+mn-cs"/>
              </a:rPr>
              <a:t>con </a:t>
            </a:r>
            <a:r>
              <a:rPr lang="es-ES" sz="1200" b="1" kern="1200" dirty="0" smtClean="0">
                <a:solidFill>
                  <a:schemeClr val="tx1"/>
                </a:solidFill>
                <a:effectLst/>
                <a:latin typeface="+mn-lt"/>
                <a:ea typeface="+mn-ea"/>
                <a:cs typeface="+mn-cs"/>
              </a:rPr>
              <a:t>estatinas </a:t>
            </a:r>
            <a:r>
              <a:rPr lang="es-ES" sz="1200" b="1" kern="1200" dirty="0" smtClean="0">
                <a:solidFill>
                  <a:schemeClr val="tx1"/>
                </a:solidFill>
                <a:effectLst/>
                <a:latin typeface="+mn-lt"/>
                <a:ea typeface="+mn-ea"/>
                <a:cs typeface="+mn-cs"/>
              </a:rPr>
              <a:t>en comparación con </a:t>
            </a:r>
            <a:r>
              <a:rPr lang="es-ES" sz="1200" b="1" kern="1200" dirty="0" smtClean="0">
                <a:solidFill>
                  <a:schemeClr val="tx1"/>
                </a:solidFill>
                <a:effectLst/>
                <a:latin typeface="+mn-lt"/>
                <a:ea typeface="+mn-ea"/>
                <a:cs typeface="+mn-cs"/>
              </a:rPr>
              <a:t>terapia </a:t>
            </a:r>
            <a:r>
              <a:rPr lang="es-ES" sz="1200" b="1" kern="1200" dirty="0" err="1" smtClean="0">
                <a:solidFill>
                  <a:schemeClr val="tx1"/>
                </a:solidFill>
                <a:effectLst/>
                <a:latin typeface="+mn-lt"/>
                <a:ea typeface="+mn-ea"/>
                <a:cs typeface="+mn-cs"/>
              </a:rPr>
              <a:t>hipolipemiante</a:t>
            </a:r>
            <a:r>
              <a:rPr lang="es-ES" sz="1200" b="1" kern="1200" dirty="0" smtClean="0">
                <a:solidFill>
                  <a:schemeClr val="tx1"/>
                </a:solidFill>
                <a:effectLst/>
                <a:latin typeface="+mn-lt"/>
                <a:ea typeface="+mn-ea"/>
                <a:cs typeface="+mn-cs"/>
              </a:rPr>
              <a:t> moderada </a:t>
            </a:r>
            <a:r>
              <a:rPr lang="es-ES" sz="1200" b="1" kern="1200" dirty="0" smtClean="0">
                <a:solidFill>
                  <a:schemeClr val="tx1"/>
                </a:solidFill>
                <a:effectLst/>
                <a:latin typeface="+mn-lt"/>
                <a:ea typeface="+mn-ea"/>
                <a:cs typeface="+mn-cs"/>
              </a:rPr>
              <a:t>con estatinas </a:t>
            </a:r>
            <a:r>
              <a:rPr lang="es-ES" sz="1200" b="1" kern="1200" dirty="0" smtClean="0">
                <a:solidFill>
                  <a:schemeClr val="tx1"/>
                </a:solidFill>
                <a:effectLst/>
                <a:latin typeface="+mn-lt"/>
                <a:ea typeface="+mn-ea"/>
                <a:cs typeface="+mn-cs"/>
              </a:rPr>
              <a:t>después </a:t>
            </a:r>
            <a:r>
              <a:rPr lang="es-ES" sz="1200" b="1" kern="1200" dirty="0" smtClean="0">
                <a:solidFill>
                  <a:schemeClr val="tx1"/>
                </a:solidFill>
                <a:effectLst/>
                <a:latin typeface="+mn-lt"/>
                <a:ea typeface="+mn-ea"/>
                <a:cs typeface="+mn-cs"/>
              </a:rPr>
              <a:t>de </a:t>
            </a:r>
            <a:r>
              <a:rPr lang="es-ES" sz="1200" b="1" kern="1200" dirty="0" smtClean="0">
                <a:solidFill>
                  <a:schemeClr val="tx1"/>
                </a:solidFill>
                <a:effectLst/>
                <a:latin typeface="+mn-lt"/>
                <a:ea typeface="+mn-ea"/>
                <a:cs typeface="+mn-cs"/>
              </a:rPr>
              <a:t>un síndrome coronario agudo.</a:t>
            </a:r>
            <a:r>
              <a:rPr lang="es-ES" sz="1200" b="1"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3</a:t>
            </a:fld>
            <a:endParaRPr lang="en-US"/>
          </a:p>
        </p:txBody>
      </p:sp>
    </p:spTree>
    <p:extLst>
      <p:ext uri="{BB962C8B-B14F-4D97-AF65-F5344CB8AC3E}">
        <p14:creationId xmlns:p14="http://schemas.microsoft.com/office/powerpoint/2010/main" val="4031222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All end points used in the analyses were adjudicated by members of an independent clinical events committee who were blinded to the treatment assignment (5). Fatal events were counted as a single event, not as 2 separate events. For example, if a patient experienced an MI and then had cardiovascular death with the cause of death adjudicated as being due to the MI, the event was considered 1 fatal MI event and was both an MI and cardiovascular death. Patients were to remain on the study drug even if the subject experienced 1 of the nonfatal efﬁcacy end points of the study. </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13</a:t>
            </a:fld>
            <a:endParaRPr lang="en-US"/>
          </a:p>
        </p:txBody>
      </p:sp>
    </p:spTree>
    <p:extLst>
      <p:ext uri="{BB962C8B-B14F-4D97-AF65-F5344CB8AC3E}">
        <p14:creationId xmlns:p14="http://schemas.microsoft.com/office/powerpoint/2010/main" val="2876951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valor P representa la probabilidad de que ocurra un acontecimiento. </a:t>
            </a:r>
          </a:p>
          <a:p>
            <a:r>
              <a:rPr lang="es-ES" dirty="0" smtClean="0"/>
              <a:t>Nivel de significancia: Es el valor de P a partir del cual estaremos dispuestos a rechazar la Ho aun siendo esta cierta. El nivel de </a:t>
            </a:r>
            <a:r>
              <a:rPr lang="es-ES" dirty="0" err="1" smtClean="0"/>
              <a:t>significacion</a:t>
            </a:r>
            <a:r>
              <a:rPr lang="es-ES" dirty="0" smtClean="0"/>
              <a:t> alfa</a:t>
            </a:r>
            <a:r>
              <a:rPr lang="es-ES" baseline="0" dirty="0" smtClean="0"/>
              <a:t> es 0,05 esto significa que la probabilidad de observar los resultados obtenidos sin existir realmente </a:t>
            </a:r>
            <a:r>
              <a:rPr lang="es-ES" baseline="0" dirty="0" err="1" smtClean="0"/>
              <a:t>ningun</a:t>
            </a:r>
            <a:r>
              <a:rPr lang="es-ES" baseline="0" dirty="0" smtClean="0"/>
              <a:t> efecto del tratamiento es menor del 5%.  </a:t>
            </a:r>
          </a:p>
          <a:p>
            <a:r>
              <a:rPr lang="es-ES" baseline="0" dirty="0" smtClean="0"/>
              <a:t>Error tipo 2: Aceptar Ho cuando realmente es falsa y Ha verdadera. </a:t>
            </a:r>
            <a:r>
              <a:rPr lang="es-ES" baseline="0" dirty="0" err="1" smtClean="0"/>
              <a:t>Podria</a:t>
            </a:r>
            <a:r>
              <a:rPr lang="es-ES" baseline="0" dirty="0" smtClean="0"/>
              <a:t> producirse cuando el tamaño </a:t>
            </a:r>
            <a:r>
              <a:rPr lang="es-ES" baseline="0" dirty="0" err="1" smtClean="0"/>
              <a:t>muestral</a:t>
            </a:r>
            <a:r>
              <a:rPr lang="es-ES" baseline="0" dirty="0" smtClean="0"/>
              <a:t> es demasiado pequeño para descubrir una diferencia significativa aun cuando exista. Los </a:t>
            </a:r>
            <a:r>
              <a:rPr lang="es-ES" baseline="0" dirty="0" err="1" smtClean="0"/>
              <a:t>calculos</a:t>
            </a:r>
            <a:r>
              <a:rPr lang="es-ES" baseline="0" dirty="0" smtClean="0"/>
              <a:t> de potencia se diseñan para minimizar la probabilidad de que esto ocurra. </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14</a:t>
            </a:fld>
            <a:endParaRPr lang="en-US"/>
          </a:p>
        </p:txBody>
      </p:sp>
    </p:spTree>
    <p:extLst>
      <p:ext uri="{BB962C8B-B14F-4D97-AF65-F5344CB8AC3E}">
        <p14:creationId xmlns:p14="http://schemas.microsoft.com/office/powerpoint/2010/main" val="227428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la tabla numero 1 vemos las </a:t>
            </a:r>
            <a:r>
              <a:rPr lang="es-ES" sz="1200" kern="1200" dirty="0" err="1" smtClean="0">
                <a:solidFill>
                  <a:schemeClr val="tx1"/>
                </a:solidFill>
                <a:effectLst/>
                <a:latin typeface="+mn-lt"/>
                <a:ea typeface="+mn-ea"/>
                <a:cs typeface="+mn-cs"/>
              </a:rPr>
              <a:t>caracteristicas</a:t>
            </a:r>
            <a:r>
              <a:rPr lang="es-ES" sz="1200" kern="1200" dirty="0" smtClean="0">
                <a:solidFill>
                  <a:schemeClr val="tx1"/>
                </a:solidFill>
                <a:effectLst/>
                <a:latin typeface="+mn-lt"/>
                <a:ea typeface="+mn-ea"/>
                <a:cs typeface="+mn-cs"/>
              </a:rPr>
              <a:t> basales de los pacientes con </a:t>
            </a:r>
            <a:r>
              <a:rPr lang="es-ES" sz="1200" kern="1200" dirty="0" err="1" smtClean="0">
                <a:solidFill>
                  <a:schemeClr val="tx1"/>
                </a:solidFill>
                <a:effectLst/>
                <a:latin typeface="+mn-lt"/>
                <a:ea typeface="+mn-ea"/>
                <a:cs typeface="+mn-cs"/>
              </a:rPr>
              <a:t>ningun</a:t>
            </a:r>
            <a:r>
              <a:rPr lang="es-ES" sz="1200" kern="1200" dirty="0" smtClean="0">
                <a:solidFill>
                  <a:schemeClr val="tx1"/>
                </a:solidFill>
                <a:effectLst/>
                <a:latin typeface="+mn-lt"/>
                <a:ea typeface="+mn-ea"/>
                <a:cs typeface="+mn-cs"/>
              </a:rPr>
              <a:t> evento, 1 solo evento o eventos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en la primera columna nos presentan las características basales, en la segunda columna el grupo de pacientes sin eventos, en la tercera columna el grupo de pacientes con 1 solo evento, en la cuarta aquellos que tuvieron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eventos y en la quinta nos presentan el estadístico que es el valor de P. Vemos que los pacientes que tenían un solo evento </a:t>
            </a:r>
            <a:r>
              <a:rPr lang="es-ES" sz="1200" kern="1200" dirty="0" err="1" smtClean="0">
                <a:solidFill>
                  <a:schemeClr val="tx1"/>
                </a:solidFill>
                <a:effectLst/>
                <a:latin typeface="+mn-lt"/>
                <a:ea typeface="+mn-ea"/>
                <a:cs typeface="+mn-cs"/>
              </a:rPr>
              <a:t>tenian</a:t>
            </a:r>
            <a:r>
              <a:rPr lang="es-ES" sz="1200" kern="1200" dirty="0" smtClean="0">
                <a:solidFill>
                  <a:schemeClr val="tx1"/>
                </a:solidFill>
                <a:effectLst/>
                <a:latin typeface="+mn-lt"/>
                <a:ea typeface="+mn-ea"/>
                <a:cs typeface="+mn-cs"/>
              </a:rPr>
              <a:t> mayor porcentaje de </a:t>
            </a:r>
            <a:r>
              <a:rPr lang="es-ES" sz="1200" kern="1200" dirty="0" err="1" smtClean="0">
                <a:solidFill>
                  <a:schemeClr val="tx1"/>
                </a:solidFill>
                <a:effectLst/>
                <a:latin typeface="+mn-lt"/>
                <a:ea typeface="+mn-ea"/>
                <a:cs typeface="+mn-cs"/>
              </a:rPr>
              <a:t>px</a:t>
            </a:r>
            <a:r>
              <a:rPr lang="es-ES" sz="1200" kern="1200" dirty="0" smtClean="0">
                <a:solidFill>
                  <a:schemeClr val="tx1"/>
                </a:solidFill>
                <a:effectLst/>
                <a:latin typeface="+mn-lt"/>
                <a:ea typeface="+mn-ea"/>
                <a:cs typeface="+mn-cs"/>
              </a:rPr>
              <a:t> mayores de 65 años, la mayoría eran pacientes de sexo masculino, raza blanca. </a:t>
            </a:r>
            <a:r>
              <a:rPr lang="es-ES" sz="1200" kern="1200" dirty="0" err="1" smtClean="0">
                <a:solidFill>
                  <a:schemeClr val="tx1"/>
                </a:solidFill>
                <a:effectLst/>
                <a:latin typeface="+mn-lt"/>
                <a:ea typeface="+mn-ea"/>
                <a:cs typeface="+mn-cs"/>
              </a:rPr>
              <a:t>Habia</a:t>
            </a:r>
            <a:r>
              <a:rPr lang="es-ES" sz="1200" kern="1200" dirty="0" smtClean="0">
                <a:solidFill>
                  <a:schemeClr val="tx1"/>
                </a:solidFill>
                <a:effectLst/>
                <a:latin typeface="+mn-lt"/>
                <a:ea typeface="+mn-ea"/>
                <a:cs typeface="+mn-cs"/>
              </a:rPr>
              <a:t> mayor porcentaje de pacientes diabéticos, hipertensos, con hipercolesterolemia, con IM, ICP, CCV previa, IC, EAP, o enfermedad renal en el grupo de pacientes con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eventos. En relación a la escala TIMI vemos que había mayor porcentaje de pacientes de alto riesgo con un TIMI de 5 a 6 puntos en el grupo que tuvo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eventos. Y mayor </a:t>
            </a:r>
            <a:r>
              <a:rPr lang="es-ES" sz="1200" kern="1200" dirty="0" err="1" smtClean="0">
                <a:solidFill>
                  <a:schemeClr val="tx1"/>
                </a:solidFill>
                <a:effectLst/>
                <a:latin typeface="+mn-lt"/>
                <a:ea typeface="+mn-ea"/>
                <a:cs typeface="+mn-cs"/>
              </a:rPr>
              <a:t>trigliceridemia</a:t>
            </a:r>
            <a:r>
              <a:rPr lang="es-ES" sz="1200" kern="1200" dirty="0" smtClean="0">
                <a:solidFill>
                  <a:schemeClr val="tx1"/>
                </a:solidFill>
                <a:effectLst/>
                <a:latin typeface="+mn-lt"/>
                <a:ea typeface="+mn-ea"/>
                <a:cs typeface="+mn-cs"/>
              </a:rPr>
              <a:t> en el grupo de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eventos. </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16</a:t>
            </a:fld>
            <a:endParaRPr lang="en-US"/>
          </a:p>
        </p:txBody>
      </p:sp>
    </p:spTree>
    <p:extLst>
      <p:ext uri="{BB962C8B-B14F-4D97-AF65-F5344CB8AC3E}">
        <p14:creationId xmlns:p14="http://schemas.microsoft.com/office/powerpoint/2010/main" val="282921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b="1" kern="1200" dirty="0" smtClean="0">
                <a:solidFill>
                  <a:schemeClr val="tx1"/>
                </a:solidFill>
                <a:effectLst/>
                <a:latin typeface="+mn-lt"/>
                <a:ea typeface="+mn-ea"/>
                <a:cs typeface="+mn-cs"/>
              </a:rPr>
              <a:t>El tratamiento  con </a:t>
            </a:r>
            <a:r>
              <a:rPr lang="es-VE" sz="1200" b="1" kern="1200" dirty="0" err="1" smtClean="0">
                <a:solidFill>
                  <a:schemeClr val="tx1"/>
                </a:solidFill>
                <a:effectLst/>
                <a:latin typeface="+mn-lt"/>
                <a:ea typeface="+mn-ea"/>
                <a:cs typeface="+mn-cs"/>
              </a:rPr>
              <a:t>atorvastatina</a:t>
            </a:r>
            <a:r>
              <a:rPr lang="es-VE" sz="1200" b="1" kern="1200" dirty="0" smtClean="0">
                <a:solidFill>
                  <a:schemeClr val="tx1"/>
                </a:solidFill>
                <a:effectLst/>
                <a:latin typeface="+mn-lt"/>
                <a:ea typeface="+mn-ea"/>
                <a:cs typeface="+mn-cs"/>
              </a:rPr>
              <a:t> en pacientes con SCA a dosis de 80 mg OD disminuye el riesgo relativo de presentar eventos cardiovasculares</a:t>
            </a:r>
            <a:r>
              <a:rPr lang="es-VE" sz="1200" b="1" kern="1200" baseline="0" dirty="0" smtClean="0">
                <a:solidFill>
                  <a:schemeClr val="tx1"/>
                </a:solidFill>
                <a:effectLst/>
                <a:latin typeface="+mn-lt"/>
                <a:ea typeface="+mn-ea"/>
                <a:cs typeface="+mn-cs"/>
              </a:rPr>
              <a:t> totales</a:t>
            </a:r>
            <a:r>
              <a:rPr lang="es-VE" sz="1200" b="1" kern="1200" dirty="0" smtClean="0">
                <a:solidFill>
                  <a:schemeClr val="tx1"/>
                </a:solidFill>
                <a:effectLst/>
                <a:latin typeface="+mn-lt"/>
                <a:ea typeface="+mn-ea"/>
                <a:cs typeface="+mn-cs"/>
              </a:rPr>
              <a:t> en un 18%  comparado con </a:t>
            </a:r>
            <a:r>
              <a:rPr lang="es-VE" sz="1200" b="1" kern="1200" dirty="0" err="1" smtClean="0">
                <a:solidFill>
                  <a:schemeClr val="tx1"/>
                </a:solidFill>
                <a:effectLst/>
                <a:latin typeface="+mn-lt"/>
                <a:ea typeface="+mn-ea"/>
                <a:cs typeface="+mn-cs"/>
              </a:rPr>
              <a:t>pravastatina</a:t>
            </a:r>
            <a:r>
              <a:rPr lang="es-VE" sz="1200" b="1" kern="1200" dirty="0" smtClean="0">
                <a:solidFill>
                  <a:schemeClr val="tx1"/>
                </a:solidFill>
                <a:effectLst/>
                <a:latin typeface="+mn-lt"/>
                <a:ea typeface="+mn-ea"/>
                <a:cs typeface="+mn-cs"/>
              </a:rPr>
              <a:t> de 40mg en cualquier momento del periodo de seguimiento  de 24 </a:t>
            </a:r>
            <a:r>
              <a:rPr lang="es-VE" sz="1200" b="1" kern="1200" dirty="0" smtClean="0">
                <a:solidFill>
                  <a:schemeClr val="tx1"/>
                </a:solidFill>
                <a:effectLst/>
                <a:latin typeface="+mn-lt"/>
                <a:ea typeface="+mn-ea"/>
                <a:cs typeface="+mn-cs"/>
              </a:rPr>
              <a:t>meses.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la figura numero 1 vemos el total de eventos del punto final primario según la terapia aleatorizada. En el eje de la Y vemos el numero de eventos y en el eje de las X observamos 2 bloques que representan los 2 grupos según la terapia aleatorizada. En la primera columna nos muestran el grupo aleatorizado a la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de 40mg, en la parte de abajo pintado en azul mas oscuro están los primeros eventos que fueron 537 y en la parte de arriba con un azul mas claro están los eventos adicionales que fueron 340, dando un total de 877 eventos en el grupo de la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En la segunda columna se encuentra representado el grupo aleatorizado a la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de 80mg, en la parte de abajo pintado en amarillo se encuentran los primeros eventos que fueron 464 y en la parte de arriba pintado en anaranjado están los eventos adicionales que fueron 275, dando un total de 739 eventos en el grupo de la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Se observa que hay una diferencia estadísticamente significativa a favor del grupo de la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con una recurrencia menor de eventos adicionales en relación al grupo de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con una P estadísticamente significativa. Igual es el caso en relación a los eventos totales a favor del grupo de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en relación con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con una P estadísticamente significativa un HR de 0.82 IC 0.77-094 </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17</a:t>
            </a:fld>
            <a:endParaRPr lang="en-US"/>
          </a:p>
        </p:txBody>
      </p:sp>
    </p:spTree>
    <p:extLst>
      <p:ext uri="{BB962C8B-B14F-4D97-AF65-F5344CB8AC3E}">
        <p14:creationId xmlns:p14="http://schemas.microsoft.com/office/powerpoint/2010/main" val="2630855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la tabla numero 2 nos muestran los eventos del punto final primario según la terapia aleatorizada. En la primera columna están los puntos finales primarios, en la segunda columna los eventos iniciales subdivididos por grupo de tratamiento: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o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en la tercera columna están los eventos adicionales igualmente subdivididos por grupo de tratamiento y con su estadístico que es el valor de P y en la cuarta columna nos muestran los eventos totales, de la misma manera subdivididos por grupo de tratamiento y con su estadístico el valor de P. En la primera fila el cual es el compuesto del punto final primario nos muestran que hay menos riesgo de presentar un evento cardiovascular adicional en el grupo de la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80mg en </a:t>
            </a:r>
            <a:r>
              <a:rPr lang="es-ES" sz="1200" kern="1200" dirty="0" err="1" smtClean="0">
                <a:solidFill>
                  <a:schemeClr val="tx1"/>
                </a:solidFill>
                <a:effectLst/>
                <a:latin typeface="+mn-lt"/>
                <a:ea typeface="+mn-ea"/>
                <a:cs typeface="+mn-cs"/>
              </a:rPr>
              <a:t>relacion</a:t>
            </a:r>
            <a:r>
              <a:rPr lang="es-ES" sz="1200" kern="1200" dirty="0" smtClean="0">
                <a:solidFill>
                  <a:schemeClr val="tx1"/>
                </a:solidFill>
                <a:effectLst/>
                <a:latin typeface="+mn-lt"/>
                <a:ea typeface="+mn-ea"/>
                <a:cs typeface="+mn-cs"/>
              </a:rPr>
              <a:t> al grupo de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de 40mg con una P estadísticamente significativa. Lo cual se repite en el caso de eventos totales, hay menor riesgo de presentar un evento cardiovascular en el grupo de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80mg en relación al grupo de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de 40mg y esta es una diferencia estadísticamente significativa con una P menor de 0.05. Ahora al desglosar individualmente los puntos finales primarios, observamos que es en la angina inestable que requirió hospitalización donde se encuentra una diferencia estadísticamente significativa tanto en los eventos adicionales como en los eventos totales siendo estos menores en el grupo de </a:t>
            </a:r>
            <a:r>
              <a:rPr lang="es-ES" sz="1200" kern="1200" dirty="0" err="1" smtClean="0">
                <a:solidFill>
                  <a:schemeClr val="tx1"/>
                </a:solidFill>
                <a:effectLst/>
                <a:latin typeface="+mn-lt"/>
                <a:ea typeface="+mn-ea"/>
                <a:cs typeface="+mn-cs"/>
              </a:rPr>
              <a:t>atorvastatina</a:t>
            </a:r>
            <a:r>
              <a:rPr lang="es-ES" sz="1200" kern="1200" dirty="0" smtClean="0">
                <a:solidFill>
                  <a:schemeClr val="tx1"/>
                </a:solidFill>
                <a:effectLst/>
                <a:latin typeface="+mn-lt"/>
                <a:ea typeface="+mn-ea"/>
                <a:cs typeface="+mn-cs"/>
              </a:rPr>
              <a:t> de 80mg en relación al grupo de </a:t>
            </a:r>
            <a:r>
              <a:rPr lang="es-ES" sz="1200" kern="1200" dirty="0" err="1" smtClean="0">
                <a:solidFill>
                  <a:schemeClr val="tx1"/>
                </a:solidFill>
                <a:effectLst/>
                <a:latin typeface="+mn-lt"/>
                <a:ea typeface="+mn-ea"/>
                <a:cs typeface="+mn-cs"/>
              </a:rPr>
              <a:t>pravastatina</a:t>
            </a:r>
            <a:r>
              <a:rPr lang="es-ES" sz="1200" kern="1200" dirty="0" smtClean="0">
                <a:solidFill>
                  <a:schemeClr val="tx1"/>
                </a:solidFill>
                <a:effectLst/>
                <a:latin typeface="+mn-lt"/>
                <a:ea typeface="+mn-ea"/>
                <a:cs typeface="+mn-cs"/>
              </a:rPr>
              <a:t> de 40mg. </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18</a:t>
            </a:fld>
            <a:endParaRPr lang="en-US"/>
          </a:p>
        </p:txBody>
      </p:sp>
    </p:spTree>
    <p:extLst>
      <p:ext uri="{BB962C8B-B14F-4D97-AF65-F5344CB8AC3E}">
        <p14:creationId xmlns:p14="http://schemas.microsoft.com/office/powerpoint/2010/main" val="290214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1. titulo 2. el pie de pagina 3. fila de </a:t>
            </a:r>
            <a:r>
              <a:rPr lang="es-ES" dirty="0" err="1" smtClean="0"/>
              <a:t>titulos</a:t>
            </a:r>
            <a:r>
              <a:rPr lang="es-ES" dirty="0" smtClean="0"/>
              <a:t> 4. </a:t>
            </a:r>
            <a:r>
              <a:rPr lang="es-ES" dirty="0" err="1" smtClean="0"/>
              <a:t>Caracteristicas</a:t>
            </a:r>
            <a:r>
              <a:rPr lang="es-ES" dirty="0" smtClean="0"/>
              <a:t> de las variables 5. El </a:t>
            </a:r>
            <a:r>
              <a:rPr lang="es-ES" dirty="0" err="1" smtClean="0"/>
              <a:t>estadistico</a:t>
            </a:r>
            <a:r>
              <a:rPr lang="es-ES" baseline="0" dirty="0" smtClean="0"/>
              <a:t>. </a:t>
            </a:r>
            <a:r>
              <a:rPr lang="es-ES" sz="1200" kern="1200" dirty="0" smtClean="0">
                <a:solidFill>
                  <a:schemeClr val="tx1"/>
                </a:solidFill>
                <a:effectLst/>
                <a:latin typeface="+mn-lt"/>
                <a:ea typeface="+mn-ea"/>
                <a:cs typeface="+mn-cs"/>
              </a:rPr>
              <a:t>La tabla numero 3 nos muestra los valores de colesterol y proteína C reactiva entre los pacientes sin eventos, con un solo evento o con múltiples eventos. Vemos que en la primera columna están los </a:t>
            </a:r>
            <a:r>
              <a:rPr lang="es-ES" sz="1200" kern="1200" dirty="0" err="1" smtClean="0">
                <a:solidFill>
                  <a:schemeClr val="tx1"/>
                </a:solidFill>
                <a:effectLst/>
                <a:latin typeface="+mn-lt"/>
                <a:ea typeface="+mn-ea"/>
                <a:cs typeface="+mn-cs"/>
              </a:rPr>
              <a:t>parametros</a:t>
            </a:r>
            <a:r>
              <a:rPr lang="es-ES" sz="1200" kern="1200" dirty="0" smtClean="0">
                <a:solidFill>
                  <a:schemeClr val="tx1"/>
                </a:solidFill>
                <a:effectLst/>
                <a:latin typeface="+mn-lt"/>
                <a:ea typeface="+mn-ea"/>
                <a:cs typeface="+mn-cs"/>
              </a:rPr>
              <a:t> que se están midiendo, en la segunda columna el grupo sin eventos, en la tercera columna el grupo con un solo evento, en la cuarta columna el grupo de eventos múltiples y en la quinta columna el estadístico que es el valor de P. En relación al colesterol total, LDL y HDL vemos que sus valores son mayores en el grupo sin eventos en relación al grupo con 1 solo evento y con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eventos con una P estadísticamente significativa. Y la proteína C reactiva es mayor en el grupo de </a:t>
            </a:r>
            <a:r>
              <a:rPr lang="es-ES" sz="1200" kern="1200" dirty="0" err="1" smtClean="0">
                <a:solidFill>
                  <a:schemeClr val="tx1"/>
                </a:solidFill>
                <a:effectLst/>
                <a:latin typeface="+mn-lt"/>
                <a:ea typeface="+mn-ea"/>
                <a:cs typeface="+mn-cs"/>
              </a:rPr>
              <a:t>multiples</a:t>
            </a:r>
            <a:r>
              <a:rPr lang="es-ES" sz="1200" kern="1200" dirty="0" smtClean="0">
                <a:solidFill>
                  <a:schemeClr val="tx1"/>
                </a:solidFill>
                <a:effectLst/>
                <a:latin typeface="+mn-lt"/>
                <a:ea typeface="+mn-ea"/>
                <a:cs typeface="+mn-cs"/>
              </a:rPr>
              <a:t> eventos en relación a los otros 2 grupos y con una P estadísticamente significativa. </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19</a:t>
            </a:fld>
            <a:endParaRPr lang="en-US"/>
          </a:p>
        </p:txBody>
      </p:sp>
    </p:spTree>
    <p:extLst>
      <p:ext uri="{BB962C8B-B14F-4D97-AF65-F5344CB8AC3E}">
        <p14:creationId xmlns:p14="http://schemas.microsoft.com/office/powerpoint/2010/main" val="124713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smtClean="0">
                <a:solidFill>
                  <a:schemeClr val="tx1"/>
                </a:solidFill>
                <a:effectLst/>
                <a:latin typeface="+mn-lt"/>
                <a:ea typeface="+mn-ea"/>
                <a:cs typeface="+mn-cs"/>
              </a:rPr>
              <a:t>Se deben tratar  14 pacientes que presenten un SCA con </a:t>
            </a:r>
            <a:r>
              <a:rPr lang="es-VE" sz="1200" kern="1200" dirty="0" err="1" smtClean="0">
                <a:solidFill>
                  <a:schemeClr val="tx1"/>
                </a:solidFill>
                <a:effectLst/>
                <a:latin typeface="+mn-lt"/>
                <a:ea typeface="+mn-ea"/>
                <a:cs typeface="+mn-cs"/>
              </a:rPr>
              <a:t>atorvastatina</a:t>
            </a:r>
            <a:r>
              <a:rPr lang="es-VE" sz="1200" kern="1200" baseline="0" dirty="0" smtClean="0">
                <a:solidFill>
                  <a:schemeClr val="tx1"/>
                </a:solidFill>
                <a:effectLst/>
                <a:latin typeface="+mn-lt"/>
                <a:ea typeface="+mn-ea"/>
                <a:cs typeface="+mn-cs"/>
              </a:rPr>
              <a:t> 80mg </a:t>
            </a:r>
            <a:r>
              <a:rPr lang="es-VE" sz="1200" kern="1200" dirty="0" smtClean="0">
                <a:solidFill>
                  <a:schemeClr val="tx1"/>
                </a:solidFill>
                <a:effectLst/>
                <a:latin typeface="+mn-lt"/>
                <a:ea typeface="+mn-ea"/>
                <a:cs typeface="+mn-cs"/>
              </a:rPr>
              <a:t>para reducir los eventos cardiovasculares totales en comparación con el grupo de </a:t>
            </a:r>
            <a:r>
              <a:rPr lang="es-VE" sz="1200" kern="1200" dirty="0" err="1" smtClean="0">
                <a:solidFill>
                  <a:schemeClr val="tx1"/>
                </a:solidFill>
                <a:effectLst/>
                <a:latin typeface="+mn-lt"/>
                <a:ea typeface="+mn-ea"/>
                <a:cs typeface="+mn-cs"/>
              </a:rPr>
              <a:t>pravastatina</a:t>
            </a:r>
            <a:r>
              <a:rPr lang="es-VE" sz="1200" kern="1200" dirty="0" smtClean="0">
                <a:solidFill>
                  <a:schemeClr val="tx1"/>
                </a:solidFill>
                <a:effectLst/>
                <a:latin typeface="+mn-lt"/>
                <a:ea typeface="+mn-ea"/>
                <a:cs typeface="+mn-cs"/>
              </a:rPr>
              <a:t> de 40mg durante un seguimiento de 24 meses</a:t>
            </a:r>
            <a:r>
              <a:rPr lang="es-VE"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VE" sz="1200" kern="1200" dirty="0" err="1" smtClean="0">
                <a:solidFill>
                  <a:schemeClr val="tx1"/>
                </a:solidFill>
                <a:effectLst/>
                <a:latin typeface="+mn-lt"/>
                <a:ea typeface="+mn-ea"/>
                <a:cs typeface="+mn-cs"/>
              </a:rPr>
              <a:t>Atorvastatina</a:t>
            </a:r>
            <a:r>
              <a:rPr lang="es-VE" sz="1200" kern="1200" baseline="0" dirty="0" smtClean="0">
                <a:solidFill>
                  <a:schemeClr val="tx1"/>
                </a:solidFill>
                <a:effectLst/>
                <a:latin typeface="+mn-lt"/>
                <a:ea typeface="+mn-ea"/>
                <a:cs typeface="+mn-cs"/>
              </a:rPr>
              <a:t> 2099 – eventos 739  35%.  </a:t>
            </a:r>
            <a:r>
              <a:rPr lang="es-VE" sz="1200" kern="1200" baseline="0" dirty="0" err="1" smtClean="0">
                <a:solidFill>
                  <a:schemeClr val="tx1"/>
                </a:solidFill>
                <a:effectLst/>
                <a:latin typeface="+mn-lt"/>
                <a:ea typeface="+mn-ea"/>
                <a:cs typeface="+mn-cs"/>
              </a:rPr>
              <a:t>Pravastatina</a:t>
            </a:r>
            <a:r>
              <a:rPr lang="es-VE" sz="1200" kern="1200" baseline="0" dirty="0" smtClean="0">
                <a:solidFill>
                  <a:schemeClr val="tx1"/>
                </a:solidFill>
                <a:effectLst/>
                <a:latin typeface="+mn-lt"/>
                <a:ea typeface="+mn-ea"/>
                <a:cs typeface="+mn-cs"/>
              </a:rPr>
              <a:t> 2063 – eventos 877  42%. 42-35=7   7/100=0,07    1/0,07=14</a:t>
            </a:r>
            <a:endParaRPr lang="en-US" sz="1200" kern="1200" dirty="0" smtClean="0">
              <a:solidFill>
                <a:schemeClr val="tx1"/>
              </a:solidFill>
              <a:effectLst/>
              <a:latin typeface="+mn-lt"/>
              <a:ea typeface="+mn-ea"/>
              <a:cs typeface="+mn-cs"/>
            </a:endParaRP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23</a:t>
            </a:fld>
            <a:endParaRPr lang="en-US"/>
          </a:p>
        </p:txBody>
      </p:sp>
    </p:spTree>
    <p:extLst>
      <p:ext uri="{BB962C8B-B14F-4D97-AF65-F5344CB8AC3E}">
        <p14:creationId xmlns:p14="http://schemas.microsoft.com/office/powerpoint/2010/main" val="230110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A pesar de permanecer en riesgo de eventos adicionales durante el curso del seguimiento del ensayo.</a:t>
            </a: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4</a:t>
            </a:fld>
            <a:endParaRPr lang="en-US"/>
          </a:p>
        </p:txBody>
      </p:sp>
    </p:spTree>
    <p:extLst>
      <p:ext uri="{BB962C8B-B14F-4D97-AF65-F5344CB8AC3E}">
        <p14:creationId xmlns:p14="http://schemas.microsoft.com/office/powerpoint/2010/main" val="423744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5</a:t>
            </a:fld>
            <a:endParaRPr lang="en-US"/>
          </a:p>
        </p:txBody>
      </p:sp>
    </p:spTree>
    <p:extLst>
      <p:ext uri="{BB962C8B-B14F-4D97-AF65-F5344CB8AC3E}">
        <p14:creationId xmlns:p14="http://schemas.microsoft.com/office/powerpoint/2010/main" val="2133899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6</a:t>
            </a:fld>
            <a:endParaRPr lang="en-US"/>
          </a:p>
        </p:txBody>
      </p:sp>
    </p:spTree>
    <p:extLst>
      <p:ext uri="{BB962C8B-B14F-4D97-AF65-F5344CB8AC3E}">
        <p14:creationId xmlns:p14="http://schemas.microsoft.com/office/powerpoint/2010/main" val="336783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349 sitios en 8 </a:t>
            </a:r>
            <a:r>
              <a:rPr lang="es-ES" dirty="0" err="1" smtClean="0"/>
              <a:t>paises</a:t>
            </a:r>
            <a:r>
              <a:rPr lang="es-ES" dirty="0" smtClean="0"/>
              <a:t>. </a:t>
            </a:r>
            <a:r>
              <a:rPr lang="en-US" dirty="0" smtClean="0"/>
              <a:t>Australia, Canada, France, Germany, Italy, Spain, the United Kingdom, and the United States. </a:t>
            </a:r>
            <a:r>
              <a:rPr lang="es-ES" dirty="0" smtClean="0"/>
              <a:t>Todos </a:t>
            </a:r>
            <a:r>
              <a:rPr lang="es-ES" dirty="0" smtClean="0"/>
              <a:t>los</a:t>
            </a:r>
            <a:r>
              <a:rPr lang="es-ES" baseline="0" dirty="0" smtClean="0"/>
              <a:t> pacientes proporcionaron consentimiento informado por escrito. </a:t>
            </a:r>
          </a:p>
          <a:p>
            <a:r>
              <a:rPr lang="es-VE" dirty="0" smtClean="0"/>
              <a:t>Los investigadores diseñaron el ensayo y tuvieron acceso libre y completo a los datos. La coordinación de los datos fue realizada por el Grupo de Investigación Clínica de </a:t>
            </a:r>
            <a:r>
              <a:rPr lang="es-VE" dirty="0" err="1" smtClean="0"/>
              <a:t>Nottingham</a:t>
            </a:r>
            <a:r>
              <a:rPr lang="es-VE" dirty="0" smtClean="0"/>
              <a:t> (ver el Apéndice). Los investigadores de TIMI, el patrocinador y los miembros del Grupo de Investigación Clínica de </a:t>
            </a:r>
            <a:r>
              <a:rPr lang="es-VE" dirty="0" err="1" smtClean="0"/>
              <a:t>Nottingham</a:t>
            </a:r>
            <a:r>
              <a:rPr lang="es-VE" dirty="0" smtClean="0"/>
              <a:t> realizaron un análisis de datos conjuntamente.</a:t>
            </a:r>
          </a:p>
          <a:p>
            <a:r>
              <a:rPr lang="en-US" dirty="0" smtClean="0"/>
              <a:t>Sponsor: Bristol-Myers Squibb, Princeton, </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7</a:t>
            </a:fld>
            <a:endParaRPr lang="en-US"/>
          </a:p>
        </p:txBody>
      </p:sp>
    </p:spTree>
    <p:extLst>
      <p:ext uri="{BB962C8B-B14F-4D97-AF65-F5344CB8AC3E}">
        <p14:creationId xmlns:p14="http://schemas.microsoft.com/office/powerpoint/2010/main" val="386384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8</a:t>
            </a:fld>
            <a:endParaRPr lang="en-US"/>
          </a:p>
        </p:txBody>
      </p:sp>
    </p:spTree>
    <p:extLst>
      <p:ext uri="{BB962C8B-B14F-4D97-AF65-F5344CB8AC3E}">
        <p14:creationId xmlns:p14="http://schemas.microsoft.com/office/powerpoint/2010/main" val="44260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Eligible patients were randomly assigned in a 1:1 ratio to receive 40 mg of pravastatin or 80 mg of atorvastatin daily in a double-blind, double-dummy fashion.</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10</a:t>
            </a:fld>
            <a:endParaRPr lang="en-US"/>
          </a:p>
        </p:txBody>
      </p:sp>
    </p:spTree>
    <p:extLst>
      <p:ext uri="{BB962C8B-B14F-4D97-AF65-F5344CB8AC3E}">
        <p14:creationId xmlns:p14="http://schemas.microsoft.com/office/powerpoint/2010/main" val="226988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protocol specified that patients were to receive standard medical and interventional treatment for acute coronary syndromes, including aspirin at a dose of 75 to 325 mg daily, with or without </a:t>
            </a:r>
            <a:r>
              <a:rPr lang="en-US" dirty="0" err="1" smtClean="0"/>
              <a:t>clopidogrel</a:t>
            </a:r>
            <a:r>
              <a:rPr lang="en-US" dirty="0" smtClean="0"/>
              <a:t> or warfarin. Patients were not permitted to be treated with any lipid-modifying therapy other than the study drug.</a:t>
            </a:r>
          </a:p>
          <a:p>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11</a:t>
            </a:fld>
            <a:endParaRPr lang="en-US"/>
          </a:p>
        </p:txBody>
      </p:sp>
    </p:spTree>
    <p:extLst>
      <p:ext uri="{BB962C8B-B14F-4D97-AF65-F5344CB8AC3E}">
        <p14:creationId xmlns:p14="http://schemas.microsoft.com/office/powerpoint/2010/main" val="219676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Patients were seen for follow-up visits and received dietary counseling at 30 days, at 4 months, and every 4 months thereafter until their final visit in August or September 2003. Patients who discontinued the study drug during the trial were followed by means of telephone calls. Blood samples were obtained at randomization, at 30 days, at 4, 8, 12, and 16 months, and at the final visit for the measurement of lipids and other components that were part of the safety assessment. Measurements were made at the core laboratories listed in the Appendix. LDL cholesterol levels were monitored, and the protocol specified that the dose of pravastatin was to increase to 80 mg in a blinded fashion if the LDL cholesterol level exceeded 125 mg per deciliter (3.23 </a:t>
            </a:r>
            <a:r>
              <a:rPr lang="en-US" dirty="0" err="1" smtClean="0"/>
              <a:t>mmol</a:t>
            </a:r>
            <a:r>
              <a:rPr lang="en-US" dirty="0" smtClean="0"/>
              <a:t> per liter) on two consecutive visits and the patient had been taking study medication and had returned for the required study visits. The dose of either study drug could be halved in the event of abnormal </a:t>
            </a:r>
            <a:r>
              <a:rPr lang="en-US" dirty="0" err="1" smtClean="0"/>
              <a:t>liverfunction</a:t>
            </a:r>
            <a:r>
              <a:rPr lang="en-US" dirty="0" smtClean="0"/>
              <a:t> results, elevations in </a:t>
            </a:r>
            <a:r>
              <a:rPr lang="en-US" dirty="0" err="1" smtClean="0"/>
              <a:t>creatine</a:t>
            </a:r>
            <a:r>
              <a:rPr lang="en-US" dirty="0" smtClean="0"/>
              <a:t> kinase levels, or </a:t>
            </a:r>
            <a:r>
              <a:rPr lang="en-US" dirty="0" err="1" smtClean="0"/>
              <a:t>myalgias</a:t>
            </a:r>
            <a:r>
              <a:rPr lang="en-US" dirty="0" smtClean="0"/>
              <a:t>. </a:t>
            </a:r>
          </a:p>
          <a:p>
            <a:r>
              <a:rPr lang="en-US" dirty="0" smtClean="0"/>
              <a:t>Patients were followed for 18 to 36 months, with an average follow-up of 24 months. The trial continued until 925 events had been reported to the coordinating center, after which time all patients were requested to return for a final study visit. Eight patients (0.2 percent) were lost to follow-up.</a:t>
            </a:r>
          </a:p>
          <a:p>
            <a:r>
              <a:rPr lang="en-US" dirty="0" smtClean="0"/>
              <a:t> </a:t>
            </a:r>
            <a:endParaRPr lang="en-US" dirty="0"/>
          </a:p>
        </p:txBody>
      </p:sp>
      <p:sp>
        <p:nvSpPr>
          <p:cNvPr id="4" name="3 Marcador de número de diapositiva"/>
          <p:cNvSpPr>
            <a:spLocks noGrp="1"/>
          </p:cNvSpPr>
          <p:nvPr>
            <p:ph type="sldNum" sz="quarter" idx="10"/>
          </p:nvPr>
        </p:nvSpPr>
        <p:spPr/>
        <p:txBody>
          <a:bodyPr/>
          <a:lstStyle/>
          <a:p>
            <a:fld id="{37415904-4B7C-42A4-9E7C-D74B164387BF}" type="slidenum">
              <a:rPr lang="en-US" smtClean="0"/>
              <a:t>12</a:t>
            </a:fld>
            <a:endParaRPr lang="en-US"/>
          </a:p>
        </p:txBody>
      </p:sp>
    </p:spTree>
    <p:extLst>
      <p:ext uri="{BB962C8B-B14F-4D97-AF65-F5344CB8AC3E}">
        <p14:creationId xmlns:p14="http://schemas.microsoft.com/office/powerpoint/2010/main" val="277588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54F4A0-4962-42CE-BF23-4BDE79622F03}"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54F4A0-4962-42CE-BF23-4BDE79622F03}"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254F4A0-4962-42CE-BF23-4BDE79622F03}"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254F4A0-4962-42CE-BF23-4BDE79622F03}"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254F4A0-4962-42CE-BF23-4BDE79622F03}"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DB585F-5C51-4E0E-9B08-6955E546A0AC}" type="slidenum">
              <a:rPr lang="en-US" smtClean="0"/>
              <a:t>‹Nº›</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254F4A0-4962-42CE-BF23-4BDE79622F03}"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254F4A0-4962-42CE-BF23-4BDE79622F03}"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DB585F-5C51-4E0E-9B08-6955E546A0AC}" type="slidenum">
              <a:rPr lang="en-US" smtClean="0"/>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254F4A0-4962-42CE-BF23-4BDE79622F03}"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F4A0-4962-42CE-BF23-4BDE79622F03}"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54F4A0-4962-42CE-BF23-4BDE79622F03}"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254F4A0-4962-42CE-BF23-4BDE79622F03}"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DB585F-5C51-4E0E-9B08-6955E546A0AC}"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254F4A0-4962-42CE-BF23-4BDE79622F03}" type="datetimeFigureOut">
              <a:rPr lang="en-US" smtClean="0"/>
              <a:t>2/11/2019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1DB585F-5C51-4E0E-9B08-6955E546A0AC}"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metod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130" y="3212976"/>
            <a:ext cx="5676428" cy="34967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144016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1809130" y="404664"/>
            <a:ext cx="6203032" cy="923330"/>
          </a:xfrm>
          <a:prstGeom prst="rect">
            <a:avLst/>
          </a:prstGeom>
        </p:spPr>
        <p:txBody>
          <a:bodyPr wrap="square">
            <a:spAutoFit/>
          </a:bodyPr>
          <a:lstStyle/>
          <a:p>
            <a:pPr algn="ctr"/>
            <a:r>
              <a:rPr lang="pt-BR" b="1" dirty="0"/>
              <a:t>Universidad Centroccidental Lisandro Alvarado</a:t>
            </a:r>
          </a:p>
          <a:p>
            <a:pPr algn="ctr"/>
            <a:r>
              <a:rPr lang="pt-BR" b="1" dirty="0"/>
              <a:t>CCR- ASCARDIO</a:t>
            </a:r>
          </a:p>
          <a:p>
            <a:pPr algn="ctr"/>
            <a:r>
              <a:rPr lang="pt-BR" b="1" dirty="0"/>
              <a:t>Postgrado de Cardiologia</a:t>
            </a:r>
          </a:p>
        </p:txBody>
      </p:sp>
      <p:sp>
        <p:nvSpPr>
          <p:cNvPr id="6" name="Rectángulo 5"/>
          <p:cNvSpPr/>
          <p:nvPr/>
        </p:nvSpPr>
        <p:spPr>
          <a:xfrm>
            <a:off x="1331640" y="2636912"/>
            <a:ext cx="7582596" cy="830997"/>
          </a:xfrm>
          <a:prstGeom prst="rect">
            <a:avLst/>
          </a:prstGeom>
        </p:spPr>
        <p:txBody>
          <a:bodyPr wrap="square">
            <a:spAutoFit/>
            <a:scene3d>
              <a:camera prst="orthographicFront"/>
              <a:lightRig rig="threePt" dir="t"/>
            </a:scene3d>
            <a:sp3d extrusionH="57150">
              <a:bevelT w="38100" h="38100"/>
            </a:sp3d>
          </a:bodyPr>
          <a:lstStyle/>
          <a:p>
            <a:r>
              <a:rPr lang="es-ES" sz="4800" dirty="0">
                <a:solidFill>
                  <a:schemeClr val="tx2">
                    <a:lumMod val="75000"/>
                  </a:schemeClr>
                </a:solidFill>
                <a:effectLst>
                  <a:outerShdw blurRad="50800" dist="38100" dir="5400000" algn="t" rotWithShape="0">
                    <a:prstClr val="black">
                      <a:alpha val="40000"/>
                    </a:prstClr>
                  </a:outerShdw>
                </a:effectLst>
                <a:latin typeface="Showcard Gothic" panose="04020904020102020604" pitchFamily="82" charset="0"/>
              </a:rPr>
              <a:t>Evidencia Científica</a:t>
            </a:r>
          </a:p>
        </p:txBody>
      </p:sp>
      <p:sp>
        <p:nvSpPr>
          <p:cNvPr id="7" name="Rectángulo 6"/>
          <p:cNvSpPr/>
          <p:nvPr/>
        </p:nvSpPr>
        <p:spPr>
          <a:xfrm>
            <a:off x="4342236" y="5232421"/>
            <a:ext cx="4572000" cy="1477328"/>
          </a:xfrm>
          <a:prstGeom prst="rect">
            <a:avLst/>
          </a:prstGeom>
        </p:spPr>
        <p:txBody>
          <a:bodyPr>
            <a:spAutoFit/>
          </a:bodyPr>
          <a:lstStyle/>
          <a:p>
            <a:pPr algn="r"/>
            <a:r>
              <a:rPr lang="es-ES" b="1" dirty="0"/>
              <a:t>Grupo Nº4</a:t>
            </a:r>
          </a:p>
          <a:p>
            <a:pPr algn="r"/>
            <a:r>
              <a:rPr lang="es-ES" dirty="0" smtClean="0"/>
              <a:t>Marta Guevara(Expositora</a:t>
            </a:r>
            <a:r>
              <a:rPr lang="es-ES" dirty="0"/>
              <a:t>)</a:t>
            </a:r>
          </a:p>
          <a:p>
            <a:pPr algn="r"/>
            <a:r>
              <a:rPr lang="es-ES" dirty="0" smtClean="0"/>
              <a:t>Ivette D </a:t>
            </a:r>
            <a:r>
              <a:rPr lang="es-ES" dirty="0" err="1" smtClean="0"/>
              <a:t>Amelio</a:t>
            </a:r>
            <a:r>
              <a:rPr lang="es-ES" dirty="0" smtClean="0"/>
              <a:t> (Relatora) </a:t>
            </a:r>
          </a:p>
          <a:p>
            <a:pPr algn="r"/>
            <a:r>
              <a:rPr lang="es-ES" dirty="0" smtClean="0"/>
              <a:t>Mauro Barrios</a:t>
            </a:r>
          </a:p>
          <a:p>
            <a:pPr algn="r"/>
            <a:r>
              <a:rPr lang="es-ES" dirty="0" smtClean="0"/>
              <a:t>Harold Reyes</a:t>
            </a:r>
            <a:endParaRPr lang="en-US" dirty="0"/>
          </a:p>
        </p:txBody>
      </p:sp>
      <p:sp>
        <p:nvSpPr>
          <p:cNvPr id="8" name="7 CuadroTexto"/>
          <p:cNvSpPr txBox="1"/>
          <p:nvPr/>
        </p:nvSpPr>
        <p:spPr>
          <a:xfrm>
            <a:off x="2915816" y="6469196"/>
            <a:ext cx="3240360" cy="369332"/>
          </a:xfrm>
          <a:prstGeom prst="rect">
            <a:avLst/>
          </a:prstGeom>
          <a:noFill/>
        </p:spPr>
        <p:txBody>
          <a:bodyPr wrap="square" rtlCol="0">
            <a:spAutoFit/>
          </a:bodyPr>
          <a:lstStyle/>
          <a:p>
            <a:pPr algn="ctr"/>
            <a:r>
              <a:rPr lang="es-ES" dirty="0" smtClean="0"/>
              <a:t>Febrero 2019</a:t>
            </a:r>
            <a:endParaRPr lang="en-US" dirty="0"/>
          </a:p>
        </p:txBody>
      </p:sp>
    </p:spTree>
    <p:extLst>
      <p:ext uri="{BB962C8B-B14F-4D97-AF65-F5344CB8AC3E}">
        <p14:creationId xmlns:p14="http://schemas.microsoft.com/office/powerpoint/2010/main" val="337952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70145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68438"/>
            <a:ext cx="8066087"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881" y="3861048"/>
            <a:ext cx="41402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41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79512" y="70145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487066" y="1852513"/>
            <a:ext cx="3816424" cy="461665"/>
          </a:xfrm>
          <a:prstGeom prst="rect">
            <a:avLst/>
          </a:prstGeom>
          <a:noFill/>
        </p:spPr>
        <p:txBody>
          <a:bodyPr wrap="square" rtlCol="0">
            <a:spAutoFit/>
          </a:bodyPr>
          <a:lstStyle/>
          <a:p>
            <a:r>
              <a:rPr lang="es-ES" sz="2400" b="1" dirty="0" smtClean="0"/>
              <a:t>Protocolo de Estudio</a:t>
            </a:r>
            <a:endParaRPr lang="en-US" sz="2400" b="1" dirty="0"/>
          </a:p>
        </p:txBody>
      </p:sp>
      <p:sp>
        <p:nvSpPr>
          <p:cNvPr id="4" name="3 CuadroTexto"/>
          <p:cNvSpPr txBox="1"/>
          <p:nvPr/>
        </p:nvSpPr>
        <p:spPr>
          <a:xfrm>
            <a:off x="395535" y="2564904"/>
            <a:ext cx="8003827" cy="646331"/>
          </a:xfrm>
          <a:prstGeom prst="rect">
            <a:avLst/>
          </a:prstGeom>
          <a:noFill/>
        </p:spPr>
        <p:txBody>
          <a:bodyPr wrap="square" rtlCol="0">
            <a:spAutoFit/>
          </a:bodyPr>
          <a:lstStyle/>
          <a:p>
            <a:r>
              <a:rPr lang="es-ES" dirty="0" smtClean="0"/>
              <a:t>Los pacientes debían recibir tratamiento medico estándar e intervencionista para los síndromes coronarios agudos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53606"/>
            <a:ext cx="16398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35" r="4963"/>
          <a:stretch/>
        </p:blipFill>
        <p:spPr bwMode="auto">
          <a:xfrm>
            <a:off x="4627640" y="3505596"/>
            <a:ext cx="1771651"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5049" r="5247"/>
          <a:stretch/>
        </p:blipFill>
        <p:spPr bwMode="auto">
          <a:xfrm>
            <a:off x="6660232" y="3484562"/>
            <a:ext cx="1271042" cy="105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Más"/>
          <p:cNvSpPr/>
          <p:nvPr/>
        </p:nvSpPr>
        <p:spPr>
          <a:xfrm>
            <a:off x="3303501" y="3638872"/>
            <a:ext cx="648072" cy="720080"/>
          </a:xfrm>
          <a:prstGeom prst="mathPlu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CuadroTexto"/>
          <p:cNvSpPr txBox="1"/>
          <p:nvPr/>
        </p:nvSpPr>
        <p:spPr>
          <a:xfrm>
            <a:off x="397098" y="4725144"/>
            <a:ext cx="2376264" cy="369332"/>
          </a:xfrm>
          <a:prstGeom prst="rect">
            <a:avLst/>
          </a:prstGeom>
          <a:noFill/>
        </p:spPr>
        <p:txBody>
          <a:bodyPr wrap="square" rtlCol="0">
            <a:spAutoFit/>
          </a:bodyPr>
          <a:lstStyle/>
          <a:p>
            <a:pPr algn="ctr"/>
            <a:r>
              <a:rPr lang="es-ES" dirty="0" smtClean="0"/>
              <a:t>75 a 325mg al día</a:t>
            </a:r>
            <a:endParaRPr lang="en-US" dirty="0"/>
          </a:p>
        </p:txBody>
      </p:sp>
      <p:sp>
        <p:nvSpPr>
          <p:cNvPr id="15" name="14 CuadroTexto"/>
          <p:cNvSpPr txBox="1"/>
          <p:nvPr/>
        </p:nvSpPr>
        <p:spPr>
          <a:xfrm>
            <a:off x="768761" y="5517232"/>
            <a:ext cx="7403639" cy="646331"/>
          </a:xfrm>
          <a:prstGeom prst="rect">
            <a:avLst/>
          </a:prstGeom>
          <a:noFill/>
        </p:spPr>
        <p:txBody>
          <a:bodyPr wrap="square" rtlCol="0">
            <a:spAutoFit/>
          </a:bodyPr>
          <a:lstStyle/>
          <a:p>
            <a:pPr algn="ctr"/>
            <a:r>
              <a:rPr lang="es-ES" dirty="0" smtClean="0"/>
              <a:t>No se permitió que los pacientes fueran tratados con ninguna terapia modificadora de lípidos que no fuera el fármaco del estudio </a:t>
            </a:r>
            <a:endParaRPr lang="en-US" dirty="0"/>
          </a:p>
        </p:txBody>
      </p:sp>
    </p:spTree>
    <p:extLst>
      <p:ext uri="{BB962C8B-B14F-4D97-AF65-F5344CB8AC3E}">
        <p14:creationId xmlns:p14="http://schemas.microsoft.com/office/powerpoint/2010/main" val="881107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69763" y="476672"/>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7" name="Rectángulo redondeado 6"/>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9" name="Rectángulo redondeado 8"/>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156320" y="1467272"/>
            <a:ext cx="3096344" cy="461665"/>
          </a:xfrm>
          <a:prstGeom prst="rect">
            <a:avLst/>
          </a:prstGeom>
          <a:noFill/>
        </p:spPr>
        <p:txBody>
          <a:bodyPr wrap="square" rtlCol="0">
            <a:spAutoFit/>
          </a:bodyPr>
          <a:lstStyle/>
          <a:p>
            <a:r>
              <a:rPr lang="es-ES" sz="2400" b="1" dirty="0" smtClean="0"/>
              <a:t>Seguimiento</a:t>
            </a:r>
            <a:endParaRPr lang="en-US" sz="24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28937"/>
            <a:ext cx="6768752"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87624" y="5733256"/>
            <a:ext cx="6643599" cy="646331"/>
          </a:xfrm>
          <a:prstGeom prst="rect">
            <a:avLst/>
          </a:prstGeom>
          <a:noFill/>
        </p:spPr>
        <p:txBody>
          <a:bodyPr wrap="square" rtlCol="0">
            <a:spAutoFit/>
          </a:bodyPr>
          <a:lstStyle/>
          <a:p>
            <a:pPr algn="just"/>
            <a:r>
              <a:rPr lang="es-ES" dirty="0" smtClean="0"/>
              <a:t>Los pacientes fueron seguidos durante 18 a 36 meses con un seguimiento promedio de 24 meses. </a:t>
            </a:r>
            <a:endParaRPr lang="en-US" dirty="0"/>
          </a:p>
        </p:txBody>
      </p:sp>
    </p:spTree>
    <p:extLst>
      <p:ext uri="{BB962C8B-B14F-4D97-AF65-F5344CB8AC3E}">
        <p14:creationId xmlns:p14="http://schemas.microsoft.com/office/powerpoint/2010/main" val="848904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9188" y="476672"/>
            <a:ext cx="5266928" cy="1023392"/>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Puntos Finales</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4" name="Rectángulo redondeado 3"/>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5" name="Rectángulo redondeado 4"/>
          <p:cNvSpPr/>
          <p:nvPr/>
        </p:nvSpPr>
        <p:spPr>
          <a:xfrm>
            <a:off x="305772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Objetivos </a:t>
            </a:r>
            <a:endParaRPr lang="es-ES" sz="1400" b="1" dirty="0"/>
          </a:p>
        </p:txBody>
      </p:sp>
      <p:sp>
        <p:nvSpPr>
          <p:cNvPr id="6" name="Rectángulo redondeado 5"/>
          <p:cNvSpPr/>
          <p:nvPr/>
        </p:nvSpPr>
        <p:spPr>
          <a:xfrm>
            <a:off x="4483373"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99619" y="1460470"/>
            <a:ext cx="5420568" cy="584775"/>
          </a:xfrm>
          <a:prstGeom prst="rect">
            <a:avLst/>
          </a:prstGeom>
          <a:noFill/>
        </p:spPr>
        <p:txBody>
          <a:bodyPr wrap="square" rtlCol="0">
            <a:spAutoFit/>
          </a:bodyPr>
          <a:lstStyle/>
          <a:p>
            <a:r>
              <a:rPr lang="es-ES" sz="3200" b="1" dirty="0" smtClean="0"/>
              <a:t>Punto Final Primario</a:t>
            </a:r>
            <a:endParaRPr lang="es-ES" sz="3200" b="1" dirty="0"/>
          </a:p>
        </p:txBody>
      </p:sp>
      <p:pic>
        <p:nvPicPr>
          <p:cNvPr id="4098" name="Picture 2" descr="Resultado de imagen para objetiv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383" y="4044886"/>
            <a:ext cx="2575770" cy="180683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42988" y="2564904"/>
            <a:ext cx="7441380" cy="1477328"/>
          </a:xfrm>
          <a:prstGeom prst="rect">
            <a:avLst/>
          </a:prstGeom>
          <a:noFill/>
        </p:spPr>
        <p:txBody>
          <a:bodyPr wrap="square" rtlCol="0">
            <a:spAutoFit/>
          </a:bodyPr>
          <a:lstStyle/>
          <a:p>
            <a:r>
              <a:rPr lang="es-ES" dirty="0" smtClean="0"/>
              <a:t>IM no fatal</a:t>
            </a:r>
          </a:p>
          <a:p>
            <a:r>
              <a:rPr lang="es-ES" dirty="0" smtClean="0"/>
              <a:t>Angina Inestable que requiere hospitalización </a:t>
            </a:r>
          </a:p>
          <a:p>
            <a:r>
              <a:rPr lang="es-ES" dirty="0" smtClean="0"/>
              <a:t>ECV no fatal</a:t>
            </a:r>
          </a:p>
          <a:p>
            <a:r>
              <a:rPr lang="es-ES" dirty="0" smtClean="0"/>
              <a:t>Revascularización ocurrida &gt;30 días después del evento índice</a:t>
            </a:r>
          </a:p>
          <a:p>
            <a:r>
              <a:rPr lang="es-ES" dirty="0" smtClean="0"/>
              <a:t>Primera aparición de Muerte </a:t>
            </a:r>
            <a:endParaRPr lang="en-US" dirty="0"/>
          </a:p>
        </p:txBody>
      </p:sp>
      <p:sp>
        <p:nvSpPr>
          <p:cNvPr id="11" name="10 CuadroTexto"/>
          <p:cNvSpPr txBox="1"/>
          <p:nvPr/>
        </p:nvSpPr>
        <p:spPr>
          <a:xfrm>
            <a:off x="323528" y="2045245"/>
            <a:ext cx="2952328" cy="369332"/>
          </a:xfrm>
          <a:prstGeom prst="rect">
            <a:avLst/>
          </a:prstGeom>
          <a:noFill/>
        </p:spPr>
        <p:txBody>
          <a:bodyPr wrap="square" rtlCol="0">
            <a:spAutoFit/>
          </a:bodyPr>
          <a:lstStyle/>
          <a:p>
            <a:r>
              <a:rPr lang="es-ES" dirty="0" smtClean="0"/>
              <a:t>Eventos recurrentes de: </a:t>
            </a:r>
            <a:endParaRPr lang="en-US" dirty="0"/>
          </a:p>
        </p:txBody>
      </p:sp>
    </p:spTree>
    <p:extLst>
      <p:ext uri="{BB962C8B-B14F-4D97-AF65-F5344CB8AC3E}">
        <p14:creationId xmlns:p14="http://schemas.microsoft.com/office/powerpoint/2010/main" val="1345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scene3d>
              <a:camera prst="orthographicFront"/>
              <a:lightRig rig="threePt" dir="t"/>
            </a:scene3d>
            <a:sp3d extrusionH="57150">
              <a:bevelT w="38100" h="38100"/>
            </a:sp3d>
          </a:bodyPr>
          <a:lstStyle/>
          <a:p>
            <a:r>
              <a:rPr lang="es-ES" dirty="0" smtClean="0">
                <a:effectLst>
                  <a:outerShdw blurRad="50800" dist="38100" dir="2700000" algn="tl" rotWithShape="0">
                    <a:prstClr val="black">
                      <a:alpha val="40000"/>
                    </a:prstClr>
                  </a:outerShdw>
                </a:effectLst>
                <a:latin typeface="Showcard Gothic" panose="04020904020102020604" pitchFamily="82" charset="0"/>
              </a:rPr>
              <a:t>Estadísticos</a:t>
            </a:r>
            <a:endParaRPr lang="en-US" dirty="0">
              <a:effectLst>
                <a:outerShdw blurRad="50800" dist="38100" dir="2700000" algn="tl" rotWithShape="0">
                  <a:prstClr val="black">
                    <a:alpha val="40000"/>
                  </a:prstClr>
                </a:outerShdw>
              </a:effectLst>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Diagrama"/>
          <p:cNvGraphicFramePr/>
          <p:nvPr>
            <p:extLst>
              <p:ext uri="{D42A27DB-BD31-4B8C-83A1-F6EECF244321}">
                <p14:modId xmlns:p14="http://schemas.microsoft.com/office/powerpoint/2010/main" val="1596258176"/>
              </p:ext>
            </p:extLst>
          </p:nvPr>
        </p:nvGraphicFramePr>
        <p:xfrm>
          <a:off x="641014" y="1772816"/>
          <a:ext cx="7973252"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7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DEAAED7-4336-4EE9-81AD-4D414A367F9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51A954C-82A7-44F3-9F08-ECFBF65791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BB3E506-DA14-4FBF-8ECF-015CA0192B1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F10023B-0C04-4EC2-914A-ED5BA699CAD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95536" y="1556792"/>
            <a:ext cx="7848600" cy="1927225"/>
          </a:xfrm>
        </p:spPr>
        <p:txBody>
          <a:bodyPr>
            <a:scene3d>
              <a:camera prst="orthographicFront"/>
              <a:lightRig rig="threePt" dir="t"/>
            </a:scene3d>
            <a:sp3d extrusionH="57150">
              <a:bevelT w="38100" h="38100"/>
            </a:sp3d>
          </a:bodyPr>
          <a:lstStyle/>
          <a:p>
            <a:r>
              <a:rPr lang="es-ES" sz="6600" dirty="0" smtClean="0">
                <a:effectLst>
                  <a:outerShdw blurRad="50800" dist="38100" dir="2700000" algn="tl" rotWithShape="0">
                    <a:prstClr val="black">
                      <a:alpha val="40000"/>
                    </a:prstClr>
                  </a:outerShdw>
                </a:effectLst>
                <a:latin typeface="Showcard Gothic" panose="04020904020102020604" pitchFamily="82" charset="0"/>
              </a:rPr>
              <a:t>Resultados</a:t>
            </a:r>
            <a:endParaRPr lang="en-US" sz="66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6" name="Rectángulo redondeado 5"/>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7" name="Rectángulo redondeado 6"/>
          <p:cNvSpPr/>
          <p:nvPr/>
        </p:nvSpPr>
        <p:spPr>
          <a:xfrm>
            <a:off x="7709921" y="26616"/>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Resultados</a:t>
            </a:r>
            <a:endParaRPr lang="es-ES" sz="1600" b="1" dirty="0"/>
          </a:p>
        </p:txBody>
      </p:sp>
      <p:sp>
        <p:nvSpPr>
          <p:cNvPr id="8" name="Rectángulo redondeado 7"/>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6196161" y="2199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5602" name="Picture 2"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315" y="3717032"/>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9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5" y="27870"/>
            <a:ext cx="150044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29718"/>
            <a:ext cx="1597099" cy="57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734" t="17499" r="22891" b="7245"/>
          <a:stretch/>
        </p:blipFill>
        <p:spPr bwMode="auto">
          <a:xfrm>
            <a:off x="251521" y="548729"/>
            <a:ext cx="8568952" cy="624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39879" y="1916831"/>
            <a:ext cx="8480593" cy="1753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Rectángulo"/>
          <p:cNvSpPr/>
          <p:nvPr/>
        </p:nvSpPr>
        <p:spPr>
          <a:xfrm>
            <a:off x="343164" y="4221088"/>
            <a:ext cx="848460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13 Rectángulo"/>
          <p:cNvSpPr/>
          <p:nvPr/>
        </p:nvSpPr>
        <p:spPr>
          <a:xfrm>
            <a:off x="339880" y="5085184"/>
            <a:ext cx="8480593"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4 Rectángulo"/>
          <p:cNvSpPr/>
          <p:nvPr/>
        </p:nvSpPr>
        <p:spPr>
          <a:xfrm>
            <a:off x="339880" y="5949280"/>
            <a:ext cx="848788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1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78776" y="16868"/>
            <a:ext cx="1448492"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153" y="-51766"/>
            <a:ext cx="1560513" cy="63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1250" t="17499" r="17187" b="25673"/>
          <a:stretch/>
        </p:blipFill>
        <p:spPr bwMode="auto">
          <a:xfrm>
            <a:off x="1755352" y="836712"/>
            <a:ext cx="5148042" cy="521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242224" y="1048197"/>
            <a:ext cx="2592288" cy="369332"/>
          </a:xfrm>
          <a:prstGeom prst="rect">
            <a:avLst/>
          </a:prstGeom>
          <a:noFill/>
          <a:ln w="19050">
            <a:solidFill>
              <a:schemeClr val="tx1"/>
            </a:solidFill>
          </a:ln>
        </p:spPr>
        <p:txBody>
          <a:bodyPr wrap="square" rtlCol="0">
            <a:spAutoFit/>
          </a:bodyPr>
          <a:lstStyle/>
          <a:p>
            <a:r>
              <a:rPr lang="es-ES" dirty="0" smtClean="0"/>
              <a:t>HR 0,82 IC 0,77 – 0,94</a:t>
            </a:r>
            <a:endParaRPr lang="en-US" dirty="0"/>
          </a:p>
        </p:txBody>
      </p:sp>
    </p:spTree>
    <p:extLst>
      <p:ext uri="{BB962C8B-B14F-4D97-AF65-F5344CB8AC3E}">
        <p14:creationId xmlns:p14="http://schemas.microsoft.com/office/powerpoint/2010/main" val="23430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solidFill>
                <a:srgbClr val="FFFFFF"/>
              </a:solidFill>
            </a:endParaRPr>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redondeado 5"/>
          <p:cNvSpPr/>
          <p:nvPr/>
        </p:nvSpPr>
        <p:spPr>
          <a:xfrm>
            <a:off x="6165134" y="12465"/>
            <a:ext cx="1462134"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487" y="-27384"/>
            <a:ext cx="15605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797" t="23889" r="16797" b="38055"/>
          <a:stretch/>
        </p:blipFill>
        <p:spPr bwMode="auto">
          <a:xfrm>
            <a:off x="187230" y="1196752"/>
            <a:ext cx="884926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2852936"/>
            <a:ext cx="856895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323528" y="4005064"/>
            <a:ext cx="856895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038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4" name="Rectángulo redondeado 3"/>
          <p:cNvSpPr/>
          <p:nvPr/>
        </p:nvSpPr>
        <p:spPr>
          <a:xfrm>
            <a:off x="7709921" y="26616"/>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Resultados</a:t>
            </a:r>
            <a:endParaRPr lang="es-ES" sz="1600" b="1" dirty="0"/>
          </a:p>
        </p:txBody>
      </p:sp>
      <p:sp>
        <p:nvSpPr>
          <p:cNvPr id="5" name="Rectángulo redondeado 4"/>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196161" y="2199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94" t="57500" r="25859" b="11573"/>
          <a:stretch/>
        </p:blipFill>
        <p:spPr bwMode="auto">
          <a:xfrm>
            <a:off x="359321" y="1364010"/>
            <a:ext cx="835275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75928" y="2852936"/>
            <a:ext cx="81285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475928" y="3149352"/>
            <a:ext cx="812852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Rectángulo"/>
          <p:cNvSpPr/>
          <p:nvPr/>
        </p:nvSpPr>
        <p:spPr>
          <a:xfrm>
            <a:off x="475928" y="3429000"/>
            <a:ext cx="81285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Rectángulo"/>
          <p:cNvSpPr/>
          <p:nvPr/>
        </p:nvSpPr>
        <p:spPr>
          <a:xfrm>
            <a:off x="475928" y="3789040"/>
            <a:ext cx="81285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96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3284984"/>
            <a:ext cx="8712968" cy="1200329"/>
          </a:xfrm>
          <a:prstGeom prst="rect">
            <a:avLst/>
          </a:prstGeom>
          <a:solidFill>
            <a:schemeClr val="bg1">
              <a:alpha val="88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a:r>
              <a:rPr lang="es-VE" sz="2800" dirty="0" smtClean="0">
                <a:latin typeface="Berlin Sans FB" pitchFamily="34" charset="0"/>
                <a:cs typeface="Arial" pitchFamily="34" charset="0"/>
              </a:rPr>
              <a:t>¿</a:t>
            </a:r>
            <a:r>
              <a:rPr lang="es-VE" sz="3600" dirty="0" smtClean="0">
                <a:latin typeface="Berlin Sans FB" pitchFamily="34" charset="0"/>
                <a:cs typeface="Arial" pitchFamily="34" charset="0"/>
              </a:rPr>
              <a:t>Cual </a:t>
            </a:r>
            <a:r>
              <a:rPr lang="es-VE" sz="3600" dirty="0">
                <a:latin typeface="Berlin Sans FB" pitchFamily="34" charset="0"/>
                <a:cs typeface="Arial" pitchFamily="34" charset="0"/>
              </a:rPr>
              <a:t>es la </a:t>
            </a:r>
            <a:r>
              <a:rPr lang="es-VE" sz="3600" dirty="0" smtClean="0">
                <a:latin typeface="Berlin Sans FB" pitchFamily="34" charset="0"/>
                <a:cs typeface="Arial" pitchFamily="34" charset="0"/>
              </a:rPr>
              <a:t>eficacia y seguridad del uso de estatinas a dosis altas en pacientes con SCA?</a:t>
            </a:r>
            <a:endParaRPr lang="es-VE" sz="3600" dirty="0">
              <a:latin typeface="Berlin Sans FB" pitchFamily="34" charset="0"/>
              <a:cs typeface="Arial" pitchFamily="34" charset="0"/>
            </a:endParaRPr>
          </a:p>
        </p:txBody>
      </p:sp>
    </p:spTree>
    <p:extLst>
      <p:ext uri="{BB962C8B-B14F-4D97-AF65-F5344CB8AC3E}">
        <p14:creationId xmlns:p14="http://schemas.microsoft.com/office/powerpoint/2010/main" val="36997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502749"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519" y="0"/>
            <a:ext cx="1480995"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Discusión</a:t>
            </a:r>
            <a:endParaRPr lang="es-ES" sz="1600" b="1" dirty="0"/>
          </a:p>
        </p:txBody>
      </p:sp>
      <p:sp>
        <p:nvSpPr>
          <p:cNvPr id="7" name="Rectángulo redondeado 6"/>
          <p:cNvSpPr/>
          <p:nvPr/>
        </p:nvSpPr>
        <p:spPr>
          <a:xfrm>
            <a:off x="4487144"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84639"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 Título"/>
          <p:cNvSpPr>
            <a:spLocks noGrp="1"/>
          </p:cNvSpPr>
          <p:nvPr>
            <p:ph type="title"/>
          </p:nvPr>
        </p:nvSpPr>
        <p:spPr>
          <a:xfrm>
            <a:off x="457200" y="533400"/>
            <a:ext cx="8229600" cy="990600"/>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Discusión</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4137591820"/>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86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F012BBC-4979-4EF1-9B77-737FEA6DFF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25DB0591-25F3-4AF6-8010-4F4CC567AE8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4F2E5FA6-EBA9-4771-B3C8-FDF81610BB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CBA879E6-89A1-4976-81B2-0EC7793ECE2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FEE1FC1B-C363-494E-AA9B-159FC4BA6D1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Discusión</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11" name="Rectángulo redondeado 10"/>
          <p:cNvSpPr/>
          <p:nvPr/>
        </p:nvSpPr>
        <p:spPr>
          <a:xfrm>
            <a:off x="1502749"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2" name="Rectángulo redondeado 11"/>
          <p:cNvSpPr/>
          <p:nvPr/>
        </p:nvSpPr>
        <p:spPr>
          <a:xfrm>
            <a:off x="15519" y="0"/>
            <a:ext cx="1480995"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Discusión</a:t>
            </a:r>
            <a:endParaRPr lang="es-ES" sz="1600" b="1" dirty="0"/>
          </a:p>
        </p:txBody>
      </p:sp>
      <p:sp>
        <p:nvSpPr>
          <p:cNvPr id="13" name="Rectángulo redondeado 12"/>
          <p:cNvSpPr/>
          <p:nvPr/>
        </p:nvSpPr>
        <p:spPr>
          <a:xfrm>
            <a:off x="4487144"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redondeado 15"/>
          <p:cNvSpPr/>
          <p:nvPr/>
        </p:nvSpPr>
        <p:spPr>
          <a:xfrm>
            <a:off x="2984639"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3318922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16 Grupo"/>
          <p:cNvGrpSpPr/>
          <p:nvPr/>
        </p:nvGrpSpPr>
        <p:grpSpPr>
          <a:xfrm>
            <a:off x="394408" y="2074469"/>
            <a:ext cx="8229600" cy="3229200"/>
            <a:chOff x="0" y="91887"/>
            <a:chExt cx="8229600" cy="3229200"/>
          </a:xfrm>
        </p:grpSpPr>
        <p:sp>
          <p:nvSpPr>
            <p:cNvPr id="18" name="17 Rectángulo redondeado"/>
            <p:cNvSpPr/>
            <p:nvPr/>
          </p:nvSpPr>
          <p:spPr>
            <a:xfrm>
              <a:off x="0" y="91887"/>
              <a:ext cx="8229600" cy="3229200"/>
            </a:xfrm>
            <a:prstGeom prst="round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9" name="18 Rectángulo"/>
            <p:cNvSpPr/>
            <p:nvPr/>
          </p:nvSpPr>
          <p:spPr>
            <a:xfrm>
              <a:off x="157637" y="249524"/>
              <a:ext cx="7914326" cy="291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es-ES" sz="2300" kern="1200" dirty="0" smtClean="0"/>
                <a:t>Si bien estos estudios han demostrado los resultados mejorados con el tratamiento con </a:t>
              </a:r>
              <a:r>
                <a:rPr lang="es-ES" sz="2300" kern="1200" dirty="0" err="1" smtClean="0"/>
                <a:t>estatinas</a:t>
              </a:r>
              <a:r>
                <a:rPr lang="es-ES" sz="2300" kern="1200" dirty="0" smtClean="0"/>
                <a:t> para disminuir los niveles de C-LDL, el punto final primario para cada ensayo fue el tiempo hasta que se produjo un primer evento cardiovascular mayor, cuyas definiciones exactas variaron, pero todas fueron puntos finales compuestos. La reducción en el primer evento ha sido consistente en todos los estudios, pero el número total de eventos prevenidos no se ha informado completamente.</a:t>
              </a:r>
              <a:endParaRPr lang="en-US" sz="2300" kern="1200" dirty="0"/>
            </a:p>
          </p:txBody>
        </p:sp>
      </p:grpSp>
    </p:spTree>
    <p:extLst>
      <p:ext uri="{BB962C8B-B14F-4D97-AF65-F5344CB8AC3E}">
        <p14:creationId xmlns:p14="http://schemas.microsoft.com/office/powerpoint/2010/main" val="37491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75" y="548680"/>
            <a:ext cx="8229600" cy="990600"/>
          </a:xfrm>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Conclusión del Estudio</a:t>
            </a:r>
            <a:endParaRPr lang="en-US" sz="4400" dirty="0">
              <a:latin typeface="Showcard Gothic" panose="04020904020102020604" pitchFamily="82" charset="0"/>
            </a:endParaRPr>
          </a:p>
        </p:txBody>
      </p:sp>
      <p:sp>
        <p:nvSpPr>
          <p:cNvPr id="5" name="Rectángulo redondeado 4"/>
          <p:cNvSpPr/>
          <p:nvPr/>
        </p:nvSpPr>
        <p:spPr>
          <a:xfrm>
            <a:off x="4474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1520399"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Conclusión</a:t>
            </a:r>
            <a:endParaRPr lang="es-ES" sz="1600" b="1" dirty="0"/>
          </a:p>
        </p:txBody>
      </p:sp>
      <p:sp>
        <p:nvSpPr>
          <p:cNvPr id="7" name="Rectángulo redondeado 6"/>
          <p:cNvSpPr/>
          <p:nvPr/>
        </p:nvSpPr>
        <p:spPr>
          <a:xfrm>
            <a:off x="4489675" y="-3448"/>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63205" y="-3448"/>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595304" y="-3448"/>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2958201" y="-3448"/>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68915294"/>
              </p:ext>
            </p:extLst>
          </p:nvPr>
        </p:nvGraphicFramePr>
        <p:xfrm>
          <a:off x="467544" y="2348880"/>
          <a:ext cx="8147248" cy="175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526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376" t="10585" r="26933" b="5704"/>
          <a:stretch/>
        </p:blipFill>
        <p:spPr bwMode="auto">
          <a:xfrm>
            <a:off x="0" y="358992"/>
            <a:ext cx="9144000" cy="647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300192" y="1412776"/>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5" name="4 CuadroTexto"/>
          <p:cNvSpPr txBox="1"/>
          <p:nvPr/>
        </p:nvSpPr>
        <p:spPr>
          <a:xfrm>
            <a:off x="7058322" y="3068960"/>
            <a:ext cx="432048"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6" name="5 CuadroTexto"/>
          <p:cNvSpPr txBox="1"/>
          <p:nvPr/>
        </p:nvSpPr>
        <p:spPr>
          <a:xfrm>
            <a:off x="7094326" y="3594216"/>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7" name="6 CuadroTexto"/>
          <p:cNvSpPr txBox="1"/>
          <p:nvPr/>
        </p:nvSpPr>
        <p:spPr>
          <a:xfrm>
            <a:off x="6404063" y="4005064"/>
            <a:ext cx="344666"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8" name="7 CuadroTexto"/>
          <p:cNvSpPr txBox="1"/>
          <p:nvPr/>
        </p:nvSpPr>
        <p:spPr>
          <a:xfrm>
            <a:off x="7058322" y="4374396"/>
            <a:ext cx="344666"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9" name="8 CuadroTexto"/>
          <p:cNvSpPr txBox="1"/>
          <p:nvPr/>
        </p:nvSpPr>
        <p:spPr>
          <a:xfrm>
            <a:off x="6329724" y="1812886"/>
            <a:ext cx="259715"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11" name="10 CuadroTexto"/>
          <p:cNvSpPr txBox="1"/>
          <p:nvPr/>
        </p:nvSpPr>
        <p:spPr>
          <a:xfrm>
            <a:off x="6329724" y="2185583"/>
            <a:ext cx="259715"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10" name="9 CuadroTexto"/>
          <p:cNvSpPr txBox="1"/>
          <p:nvPr/>
        </p:nvSpPr>
        <p:spPr>
          <a:xfrm>
            <a:off x="6369571" y="2699628"/>
            <a:ext cx="18002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12" name="11 CuadroTexto"/>
          <p:cNvSpPr txBox="1"/>
          <p:nvPr/>
        </p:nvSpPr>
        <p:spPr>
          <a:xfrm>
            <a:off x="5455314" y="4869160"/>
            <a:ext cx="134893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400" dirty="0" smtClean="0"/>
              <a:t>1/0,07 =14</a:t>
            </a:r>
            <a:endParaRPr lang="en-US" sz="1400" dirty="0"/>
          </a:p>
        </p:txBody>
      </p:sp>
      <p:sp>
        <p:nvSpPr>
          <p:cNvPr id="13" name="12 CuadroTexto"/>
          <p:cNvSpPr txBox="1"/>
          <p:nvPr/>
        </p:nvSpPr>
        <p:spPr>
          <a:xfrm>
            <a:off x="5459109" y="5176937"/>
            <a:ext cx="134893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1400" dirty="0" smtClean="0"/>
              <a:t>IC 0,77 – 0,94</a:t>
            </a:r>
            <a:endParaRPr lang="en-US" sz="1400" dirty="0"/>
          </a:p>
        </p:txBody>
      </p:sp>
      <p:sp>
        <p:nvSpPr>
          <p:cNvPr id="15" name="14 CuadroTexto"/>
          <p:cNvSpPr txBox="1"/>
          <p:nvPr/>
        </p:nvSpPr>
        <p:spPr>
          <a:xfrm>
            <a:off x="6329724" y="5981218"/>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
        <p:nvSpPr>
          <p:cNvPr id="16" name="15 CuadroTexto"/>
          <p:cNvSpPr txBox="1"/>
          <p:nvPr/>
        </p:nvSpPr>
        <p:spPr>
          <a:xfrm>
            <a:off x="6329723" y="6309320"/>
            <a:ext cx="318781" cy="400110"/>
          </a:xfrm>
          <a:prstGeom prst="rect">
            <a:avLst/>
          </a:prstGeom>
          <a:noFill/>
        </p:spPr>
        <p:txBody>
          <a:bodyPr wrap="square" rtlCol="0">
            <a:spAutoFit/>
          </a:bodyPr>
          <a:lstStyle/>
          <a:p>
            <a:r>
              <a:rPr lang="es-ES" sz="2000" b="1" dirty="0" smtClean="0">
                <a:solidFill>
                  <a:srgbClr val="FF0000"/>
                </a:solidFill>
              </a:rPr>
              <a:t>x</a:t>
            </a:r>
            <a:endParaRPr lang="en-US" sz="2000" b="1" dirty="0">
              <a:solidFill>
                <a:srgbClr val="FF0000"/>
              </a:solidFill>
            </a:endParaRPr>
          </a:p>
        </p:txBody>
      </p:sp>
    </p:spTree>
    <p:extLst>
      <p:ext uri="{BB962C8B-B14F-4D97-AF65-F5344CB8AC3E}">
        <p14:creationId xmlns:p14="http://schemas.microsoft.com/office/powerpoint/2010/main" val="33907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3" grpId="0" animBg="1"/>
      <p:bldP spid="1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26" t="9622" r="27552" b="61787"/>
          <a:stretch/>
        </p:blipFill>
        <p:spPr bwMode="auto">
          <a:xfrm>
            <a:off x="395536" y="738064"/>
            <a:ext cx="8189522" cy="2931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364088" y="1340768"/>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4" name="3 CuadroTexto"/>
          <p:cNvSpPr txBox="1"/>
          <p:nvPr/>
        </p:nvSpPr>
        <p:spPr>
          <a:xfrm>
            <a:off x="6012160" y="1789303"/>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5" name="4 CuadroTexto"/>
          <p:cNvSpPr txBox="1"/>
          <p:nvPr/>
        </p:nvSpPr>
        <p:spPr>
          <a:xfrm>
            <a:off x="5361756" y="2204003"/>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
        <p:nvSpPr>
          <p:cNvPr id="6" name="5 CuadroTexto"/>
          <p:cNvSpPr txBox="1"/>
          <p:nvPr/>
        </p:nvSpPr>
        <p:spPr>
          <a:xfrm>
            <a:off x="5364088" y="2996952"/>
            <a:ext cx="360040" cy="369332"/>
          </a:xfrm>
          <a:prstGeom prst="rect">
            <a:avLst/>
          </a:prstGeom>
          <a:noFill/>
        </p:spPr>
        <p:txBody>
          <a:bodyPr wrap="square" rtlCol="0">
            <a:spAutoFit/>
          </a:bodyPr>
          <a:lstStyle/>
          <a:p>
            <a:r>
              <a:rPr lang="es-ES" b="1" dirty="0" smtClean="0">
                <a:solidFill>
                  <a:srgbClr val="FF0000"/>
                </a:solidFill>
              </a:rPr>
              <a:t>x</a:t>
            </a:r>
            <a:endParaRPr lang="en-US" b="1" dirty="0">
              <a:solidFill>
                <a:srgbClr val="FF0000"/>
              </a:solidFill>
            </a:endParaRPr>
          </a:p>
        </p:txBody>
      </p:sp>
    </p:spTree>
    <p:extLst>
      <p:ext uri="{BB962C8B-B14F-4D97-AF65-F5344CB8AC3E}">
        <p14:creationId xmlns:p14="http://schemas.microsoft.com/office/powerpoint/2010/main" val="19196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846" y="692696"/>
            <a:ext cx="8229600" cy="990600"/>
          </a:xfrm>
        </p:spPr>
        <p:txBody>
          <a:bodyPr>
            <a:scene3d>
              <a:camera prst="orthographicFront"/>
              <a:lightRig rig="threePt" dir="t"/>
            </a:scene3d>
            <a:sp3d extrusionH="57150">
              <a:bevelT w="38100" h="38100"/>
            </a:sp3d>
          </a:bodyPr>
          <a:lstStyle/>
          <a:p>
            <a:r>
              <a:rPr lang="es-ES" b="1" dirty="0" smtClean="0">
                <a:effectLst>
                  <a:outerShdw blurRad="50800" dist="38100" dir="2700000" algn="tl" rotWithShape="0">
                    <a:prstClr val="black">
                      <a:alpha val="40000"/>
                    </a:prstClr>
                  </a:outerShdw>
                </a:effectLst>
                <a:latin typeface="Showcard Gothic" panose="04020904020102020604" pitchFamily="82" charset="0"/>
              </a:rPr>
              <a:t>Aportes del Grupo</a:t>
            </a:r>
            <a:endParaRPr lang="en-US" b="1" dirty="0">
              <a:effectLst>
                <a:outerShdw blurRad="50800" dist="38100" dir="2700000" algn="tl" rotWithShape="0">
                  <a:prstClr val="black">
                    <a:alpha val="40000"/>
                  </a:prstClr>
                </a:outerShdw>
              </a:effectLst>
              <a:latin typeface="Showcard Gothic" panose="04020904020102020604" pitchFamily="82" charset="0"/>
            </a:endParaRPr>
          </a:p>
        </p:txBody>
      </p:sp>
      <p:sp>
        <p:nvSpPr>
          <p:cNvPr id="4" name="Rectángulo redondeado 3"/>
          <p:cNvSpPr/>
          <p:nvPr/>
        </p:nvSpPr>
        <p:spPr>
          <a:xfrm>
            <a:off x="7121"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5" name="Rectángulo redondeado 4"/>
          <p:cNvSpPr/>
          <p:nvPr/>
        </p:nvSpPr>
        <p:spPr>
          <a:xfrm>
            <a:off x="3019086" y="0"/>
            <a:ext cx="1690696"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Aportes del Grupo</a:t>
            </a:r>
            <a:endParaRPr lang="es-ES" sz="1200" b="1" dirty="0"/>
          </a:p>
        </p:txBody>
      </p:sp>
      <p:sp>
        <p:nvSpPr>
          <p:cNvPr id="6" name="Rectángulo redondeado 5"/>
          <p:cNvSpPr/>
          <p:nvPr/>
        </p:nvSpPr>
        <p:spPr>
          <a:xfrm>
            <a:off x="4716016" y="0"/>
            <a:ext cx="1330848"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486923"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395536" y="1988840"/>
            <a:ext cx="8352928" cy="3693319"/>
          </a:xfrm>
          <a:prstGeom prst="rect">
            <a:avLst/>
          </a:prstGeom>
          <a:noFill/>
        </p:spPr>
        <p:txBody>
          <a:bodyPr wrap="square" rtlCol="0">
            <a:spAutoFit/>
          </a:bodyPr>
          <a:lstStyle/>
          <a:p>
            <a:pPr algn="just"/>
            <a:r>
              <a:rPr lang="es-ES" dirty="0" smtClean="0"/>
              <a:t>Según los resultados presentados en este estudio, las dosis altas de estatinas confieren mayor eficacia en la reducción de eventos cardiovasculares recurrentes y eventos cardiovasculares totales en comparación con terapia </a:t>
            </a:r>
            <a:r>
              <a:rPr lang="es-ES" dirty="0" err="1" smtClean="0"/>
              <a:t>hipolipemiante</a:t>
            </a:r>
            <a:r>
              <a:rPr lang="es-ES" dirty="0" smtClean="0"/>
              <a:t> estándar, sin embargo al ser este un análisis exploratorio, no contemplado en el protocolo inicial, tiene vacíos metodológicos importantes y además solo nos muestra como estadístico el valor de P, el cual puede ser manipulado por el investigador. </a:t>
            </a:r>
          </a:p>
          <a:p>
            <a:pPr algn="just"/>
            <a:endParaRPr lang="es-ES" dirty="0" smtClean="0"/>
          </a:p>
          <a:p>
            <a:pPr algn="just"/>
            <a:r>
              <a:rPr lang="es-ES" dirty="0" smtClean="0"/>
              <a:t>Además el presente análisis parte de la premisa que los resultados presentados en el PROVE-IT se concluyeron a favor de la terapia con dosis altas de estatinas, lo cual difiere de la conclusión de sesiones anteriores donde los resultados no tenían significancia estadística por </a:t>
            </a:r>
            <a:r>
              <a:rPr lang="es-ES" dirty="0" smtClean="0"/>
              <a:t>superposición </a:t>
            </a:r>
            <a:r>
              <a:rPr lang="es-ES" dirty="0" smtClean="0"/>
              <a:t>de los intervalos de confianza</a:t>
            </a:r>
          </a:p>
        </p:txBody>
      </p:sp>
    </p:spTree>
    <p:extLst>
      <p:ext uri="{BB962C8B-B14F-4D97-AF65-F5344CB8AC3E}">
        <p14:creationId xmlns:p14="http://schemas.microsoft.com/office/powerpoint/2010/main" val="2141412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846" y="692696"/>
            <a:ext cx="8229600" cy="990600"/>
          </a:xfrm>
        </p:spPr>
        <p:txBody>
          <a:bodyPr>
            <a:scene3d>
              <a:camera prst="orthographicFront"/>
              <a:lightRig rig="threePt" dir="t"/>
            </a:scene3d>
            <a:sp3d extrusionH="57150">
              <a:bevelT w="38100" h="38100"/>
            </a:sp3d>
          </a:bodyPr>
          <a:lstStyle/>
          <a:p>
            <a:r>
              <a:rPr lang="es-ES" b="1" dirty="0" smtClean="0">
                <a:effectLst>
                  <a:outerShdw blurRad="50800" dist="38100" dir="2700000" algn="tl" rotWithShape="0">
                    <a:prstClr val="black">
                      <a:alpha val="40000"/>
                    </a:prstClr>
                  </a:outerShdw>
                </a:effectLst>
                <a:latin typeface="Showcard Gothic" panose="04020904020102020604" pitchFamily="82" charset="0"/>
              </a:rPr>
              <a:t>Aportes del Grupo</a:t>
            </a:r>
            <a:endParaRPr lang="en-US" b="1" dirty="0">
              <a:effectLst>
                <a:outerShdw blurRad="50800" dist="38100" dir="2700000" algn="tl" rotWithShape="0">
                  <a:prstClr val="black">
                    <a:alpha val="40000"/>
                  </a:prstClr>
                </a:outerShdw>
              </a:effectLst>
              <a:latin typeface="Showcard Gothic" panose="04020904020102020604" pitchFamily="82" charset="0"/>
            </a:endParaRPr>
          </a:p>
        </p:txBody>
      </p:sp>
      <p:sp>
        <p:nvSpPr>
          <p:cNvPr id="4" name="Rectángulo redondeado 3"/>
          <p:cNvSpPr/>
          <p:nvPr/>
        </p:nvSpPr>
        <p:spPr>
          <a:xfrm>
            <a:off x="7121"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5" name="Rectángulo redondeado 4"/>
          <p:cNvSpPr/>
          <p:nvPr/>
        </p:nvSpPr>
        <p:spPr>
          <a:xfrm>
            <a:off x="3019086" y="0"/>
            <a:ext cx="1690696"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Aportes del Grupo</a:t>
            </a:r>
            <a:endParaRPr lang="es-ES" sz="1200" b="1" dirty="0"/>
          </a:p>
        </p:txBody>
      </p:sp>
      <p:sp>
        <p:nvSpPr>
          <p:cNvPr id="6" name="Rectángulo redondeado 5"/>
          <p:cNvSpPr/>
          <p:nvPr/>
        </p:nvSpPr>
        <p:spPr>
          <a:xfrm>
            <a:off x="4716016" y="0"/>
            <a:ext cx="1330848"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6049981"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7607351"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1486923"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395536" y="1988840"/>
            <a:ext cx="8352928" cy="2031325"/>
          </a:xfrm>
          <a:prstGeom prst="rect">
            <a:avLst/>
          </a:prstGeom>
          <a:noFill/>
        </p:spPr>
        <p:txBody>
          <a:bodyPr wrap="square" rtlCol="0">
            <a:spAutoFit/>
          </a:bodyPr>
          <a:lstStyle/>
          <a:p>
            <a:pPr algn="just"/>
            <a:r>
              <a:rPr lang="es-ES" dirty="0"/>
              <a:t>En relación a la seguridad </a:t>
            </a:r>
            <a:r>
              <a:rPr lang="es-VE" dirty="0"/>
              <a:t>del uso de estatinas a dosis altas en pacientes con SCA</a:t>
            </a:r>
            <a:r>
              <a:rPr lang="es-ES" dirty="0"/>
              <a:t>, esta pregunta no puede ser respondida dado que en este análisis no fueron evaluados puntos finales de seguridad. </a:t>
            </a:r>
            <a:endParaRPr lang="es-ES" dirty="0" smtClean="0"/>
          </a:p>
          <a:p>
            <a:pPr algn="just"/>
            <a:endParaRPr lang="es-ES" dirty="0"/>
          </a:p>
          <a:p>
            <a:pPr algn="just"/>
            <a:r>
              <a:rPr lang="es-ES" dirty="0"/>
              <a:t>Una debilidad del estudio es que el </a:t>
            </a:r>
            <a:r>
              <a:rPr lang="es-ES" dirty="0" smtClean="0"/>
              <a:t>número </a:t>
            </a:r>
            <a:r>
              <a:rPr lang="es-ES" dirty="0"/>
              <a:t>de pacientes presentados en la tabla 1 no se equipara con el numero de pacientes presentados en la tabla 3, no </a:t>
            </a:r>
            <a:r>
              <a:rPr lang="es-ES" dirty="0" smtClean="0"/>
              <a:t>explicándose </a:t>
            </a:r>
            <a:r>
              <a:rPr lang="es-ES" dirty="0"/>
              <a:t>lo que paso con los pacientes faltantes. </a:t>
            </a:r>
            <a:endParaRPr lang="en-US" dirty="0"/>
          </a:p>
        </p:txBody>
      </p:sp>
    </p:spTree>
    <p:extLst>
      <p:ext uri="{BB962C8B-B14F-4D97-AF65-F5344CB8AC3E}">
        <p14:creationId xmlns:p14="http://schemas.microsoft.com/office/powerpoint/2010/main" val="385814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0" y="0"/>
            <a:ext cx="1475656" cy="332656"/>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Articulo</a:t>
            </a:r>
            <a:endParaRPr lang="es-ES" b="1" dirty="0"/>
          </a:p>
        </p:txBody>
      </p:sp>
      <p:sp>
        <p:nvSpPr>
          <p:cNvPr id="4" name="Rectángulo redondeado 3"/>
          <p:cNvSpPr/>
          <p:nvPr/>
        </p:nvSpPr>
        <p:spPr>
          <a:xfrm>
            <a:off x="1475656" y="0"/>
            <a:ext cx="144016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redondeado 4"/>
          <p:cNvSpPr/>
          <p:nvPr/>
        </p:nvSpPr>
        <p:spPr>
          <a:xfrm>
            <a:off x="4452440" y="0"/>
            <a:ext cx="1559720"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6045199" y="0"/>
            <a:ext cx="1551136"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7596335" y="0"/>
            <a:ext cx="1544191"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2927870" y="0"/>
            <a:ext cx="1524569" cy="332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44" t="12084" r="22500" b="31239"/>
          <a:stretch/>
        </p:blipFill>
        <p:spPr bwMode="auto">
          <a:xfrm>
            <a:off x="323529" y="860463"/>
            <a:ext cx="8502288" cy="49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306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246322" y="3789040"/>
            <a:ext cx="8435280" cy="1296144"/>
          </a:xfrm>
          <a:prstGeom prst="roundRect">
            <a:avLst/>
          </a:prstGeom>
          <a:solidFill>
            <a:schemeClr val="tx1">
              <a:lumMod val="25000"/>
              <a:lumOff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232493" y="2503934"/>
            <a:ext cx="8403877" cy="1224136"/>
          </a:xfrm>
          <a:prstGeom prst="roundRect">
            <a:avLst/>
          </a:prstGeom>
          <a:solidFill>
            <a:schemeClr val="tx1">
              <a:lumMod val="10000"/>
              <a:lumOff val="9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11560" y="1149833"/>
            <a:ext cx="4186808" cy="990600"/>
          </a:xfrm>
        </p:spPr>
        <p:txBody>
          <a:bodyPr>
            <a:normAutofit/>
            <a:scene3d>
              <a:camera prst="orthographicFront"/>
              <a:lightRig rig="threePt" dir="t"/>
            </a:scene3d>
            <a:sp3d extrusionH="57150">
              <a:bevelT w="38100" h="38100"/>
            </a:sp3d>
          </a:bodyPr>
          <a:lstStyle/>
          <a:p>
            <a:r>
              <a:rPr lang="es-ES" sz="4400" dirty="0">
                <a:latin typeface="Showcard Gothic" panose="04020904020102020604" pitchFamily="82" charset="0"/>
              </a:rPr>
              <a:t>Introducción</a:t>
            </a:r>
          </a:p>
        </p:txBody>
      </p:sp>
      <p:sp>
        <p:nvSpPr>
          <p:cNvPr id="4" name="Rectángulo 3"/>
          <p:cNvSpPr/>
          <p:nvPr/>
        </p:nvSpPr>
        <p:spPr>
          <a:xfrm>
            <a:off x="319632" y="2492896"/>
            <a:ext cx="8229600" cy="1200329"/>
          </a:xfrm>
          <a:prstGeom prst="rect">
            <a:avLst/>
          </a:prstGeom>
        </p:spPr>
        <p:txBody>
          <a:bodyPr wrap="square">
            <a:spAutoFit/>
          </a:bodyPr>
          <a:lstStyle/>
          <a:p>
            <a:pPr algn="just"/>
            <a:r>
              <a:rPr lang="es-ES" dirty="0"/>
              <a:t>Con el análisis estadístico habitual de los resultados de los ensayos clínicos utilizando la metodología de supervivencia, los pacientes que experimentan un componente de un punto final </a:t>
            </a:r>
            <a:r>
              <a:rPr lang="es-ES" dirty="0" smtClean="0"/>
              <a:t>primario compuesto son </a:t>
            </a:r>
            <a:r>
              <a:rPr lang="es-ES" dirty="0"/>
              <a:t>censurados del análisis después del evento inicial</a:t>
            </a:r>
            <a:endParaRPr lang="es-ES" b="1" dirty="0"/>
          </a:p>
        </p:txBody>
      </p:sp>
      <p:sp>
        <p:nvSpPr>
          <p:cNvPr id="5" name="Rectángulo 4"/>
          <p:cNvSpPr/>
          <p:nvPr/>
        </p:nvSpPr>
        <p:spPr>
          <a:xfrm>
            <a:off x="286729" y="3975447"/>
            <a:ext cx="8383860" cy="923330"/>
          </a:xfrm>
          <a:prstGeom prst="rect">
            <a:avLst/>
          </a:prstGeom>
        </p:spPr>
        <p:txBody>
          <a:bodyPr wrap="square">
            <a:spAutoFit/>
          </a:bodyPr>
          <a:lstStyle/>
          <a:p>
            <a:pPr lvl="0" algn="just"/>
            <a:r>
              <a:rPr lang="es-ES" dirty="0"/>
              <a:t>Desde una perspectiva clínica, los pacientes y los médicos están preocupados no solo por el evento inicial que un paciente puede experimentar, sino también por los eventos subsiguientes</a:t>
            </a:r>
            <a:endParaRPr lang="en-US" b="1" dirty="0"/>
          </a:p>
        </p:txBody>
      </p:sp>
      <p:sp>
        <p:nvSpPr>
          <p:cNvPr id="9" name="Rectángulo redondeado 8"/>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0" name="Rectángulo redondeado 9"/>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1" name="Rectángulo redondeado 10"/>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6"/>
          <p:cNvSpPr/>
          <p:nvPr/>
        </p:nvSpPr>
        <p:spPr>
          <a:xfrm>
            <a:off x="261019" y="5157192"/>
            <a:ext cx="8435280" cy="1296144"/>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VE" dirty="0">
                <a:solidFill>
                  <a:schemeClr val="tx1"/>
                </a:solidFill>
              </a:rPr>
              <a:t>Aunque a menudo se recopilan datos sobre todos los eventos que ocurren durante el estudio, el informe de dichos eventos generalmente se examina por puntos finales individuales en lugar de por el número total de eventos cardiovasculares que ocurrieron</a:t>
            </a:r>
            <a:endParaRPr lang="es-ES" dirty="0">
              <a:solidFill>
                <a:schemeClr val="tx1"/>
              </a:solidFill>
            </a:endParaRPr>
          </a:p>
        </p:txBody>
      </p:sp>
    </p:spTree>
    <p:extLst>
      <p:ext uri="{BB962C8B-B14F-4D97-AF65-F5344CB8AC3E}">
        <p14:creationId xmlns:p14="http://schemas.microsoft.com/office/powerpoint/2010/main" val="2531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711038" y="3284984"/>
            <a:ext cx="7722604"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es-ES" dirty="0"/>
              <a:t>En comparación con la </a:t>
            </a:r>
            <a:r>
              <a:rPr lang="es-ES" dirty="0" smtClean="0"/>
              <a:t>terapia </a:t>
            </a:r>
            <a:r>
              <a:rPr lang="es-ES" dirty="0" err="1" smtClean="0"/>
              <a:t>hipolipemiante</a:t>
            </a:r>
            <a:r>
              <a:rPr lang="es-ES" dirty="0" smtClean="0"/>
              <a:t> moderada mediante </a:t>
            </a:r>
            <a:r>
              <a:rPr lang="es-ES" dirty="0"/>
              <a:t>el tratamiento con </a:t>
            </a:r>
            <a:r>
              <a:rPr lang="es-ES" dirty="0" err="1"/>
              <a:t>P</a:t>
            </a:r>
            <a:r>
              <a:rPr lang="es-ES" dirty="0" err="1" smtClean="0"/>
              <a:t>ravastatina</a:t>
            </a:r>
            <a:r>
              <a:rPr lang="es-ES" dirty="0" smtClean="0"/>
              <a:t> a </a:t>
            </a:r>
            <a:r>
              <a:rPr lang="es-ES" dirty="0"/>
              <a:t>dosis estándar, la </a:t>
            </a:r>
            <a:r>
              <a:rPr lang="es-ES" dirty="0" smtClean="0"/>
              <a:t>terapia </a:t>
            </a:r>
            <a:r>
              <a:rPr lang="es-ES" dirty="0" err="1" smtClean="0"/>
              <a:t>hipolipemiante</a:t>
            </a:r>
            <a:r>
              <a:rPr lang="es-ES" dirty="0" smtClean="0"/>
              <a:t> intensiva con </a:t>
            </a:r>
            <a:r>
              <a:rPr lang="es-ES" dirty="0" err="1" smtClean="0"/>
              <a:t>Atorvastatina</a:t>
            </a:r>
            <a:r>
              <a:rPr lang="es-ES" dirty="0" smtClean="0"/>
              <a:t> 80mg </a:t>
            </a:r>
            <a:r>
              <a:rPr lang="es-ES" dirty="0"/>
              <a:t>después </a:t>
            </a:r>
            <a:r>
              <a:rPr lang="es-ES" dirty="0" smtClean="0"/>
              <a:t>de un SCA </a:t>
            </a:r>
            <a:r>
              <a:rPr lang="es-ES" dirty="0"/>
              <a:t>redujo significativamente la primera aparición del punto final primario </a:t>
            </a:r>
            <a:r>
              <a:rPr lang="es-ES" dirty="0" smtClean="0"/>
              <a:t>de: </a:t>
            </a:r>
            <a:r>
              <a:rPr lang="es-ES" dirty="0"/>
              <a:t>muerte, infarto de </a:t>
            </a:r>
            <a:r>
              <a:rPr lang="es-ES" dirty="0" smtClean="0"/>
              <a:t>miocardio, </a:t>
            </a:r>
            <a:r>
              <a:rPr lang="es-ES" dirty="0"/>
              <a:t>ACV, angina </a:t>
            </a:r>
            <a:r>
              <a:rPr lang="es-ES" dirty="0" smtClean="0"/>
              <a:t>inestable </a:t>
            </a:r>
            <a:r>
              <a:rPr lang="es-ES" dirty="0" smtClean="0"/>
              <a:t>que </a:t>
            </a:r>
            <a:r>
              <a:rPr lang="es-ES" dirty="0"/>
              <a:t>requiere </a:t>
            </a:r>
            <a:r>
              <a:rPr lang="es-ES" dirty="0" err="1"/>
              <a:t>rehospitalización</a:t>
            </a:r>
            <a:r>
              <a:rPr lang="es-ES" dirty="0"/>
              <a:t> o revascularización 30 días después del evento índice SCA en el ensayo PROVE IT TIMI 22 (</a:t>
            </a:r>
            <a:r>
              <a:rPr lang="es-ES" dirty="0" err="1"/>
              <a:t>Pravastatin</a:t>
            </a:r>
            <a:r>
              <a:rPr lang="es-ES" dirty="0"/>
              <a:t> </a:t>
            </a:r>
            <a:r>
              <a:rPr lang="es-ES" dirty="0" err="1"/>
              <a:t>or</a:t>
            </a:r>
            <a:r>
              <a:rPr lang="es-ES" dirty="0"/>
              <a:t> </a:t>
            </a:r>
            <a:r>
              <a:rPr lang="es-ES" dirty="0" err="1"/>
              <a:t>Atorvastatin</a:t>
            </a:r>
            <a:r>
              <a:rPr lang="es-ES" dirty="0"/>
              <a:t> </a:t>
            </a:r>
            <a:r>
              <a:rPr lang="es-ES" dirty="0" err="1"/>
              <a:t>Evaluation</a:t>
            </a:r>
            <a:r>
              <a:rPr lang="es-ES" dirty="0"/>
              <a:t> and </a:t>
            </a:r>
            <a:r>
              <a:rPr lang="es-ES" dirty="0" err="1"/>
              <a:t>Infection</a:t>
            </a:r>
            <a:r>
              <a:rPr lang="es-ES" dirty="0"/>
              <a:t> </a:t>
            </a:r>
            <a:r>
              <a:rPr lang="es-ES" dirty="0" err="1"/>
              <a:t>Therapy</a:t>
            </a:r>
            <a:r>
              <a:rPr lang="es-ES" dirty="0"/>
              <a:t> </a:t>
            </a:r>
            <a:r>
              <a:rPr lang="es-ES" dirty="0" err="1"/>
              <a:t>Thrombolysis</a:t>
            </a:r>
            <a:r>
              <a:rPr lang="es-ES" dirty="0"/>
              <a:t> In </a:t>
            </a:r>
            <a:r>
              <a:rPr lang="es-ES" dirty="0" err="1"/>
              <a:t>Myocardial</a:t>
            </a:r>
            <a:r>
              <a:rPr lang="es-ES" dirty="0"/>
              <a:t> </a:t>
            </a:r>
            <a:r>
              <a:rPr lang="es-ES" dirty="0" err="1"/>
              <a:t>Infarction</a:t>
            </a:r>
            <a:r>
              <a:rPr lang="es-ES" dirty="0"/>
              <a:t> 22) </a:t>
            </a:r>
            <a:endParaRPr lang="en-US" dirty="0"/>
          </a:p>
        </p:txBody>
      </p:sp>
      <p:sp>
        <p:nvSpPr>
          <p:cNvPr id="10" name="Rectángulo redondeado 9"/>
          <p:cNvSpPr/>
          <p:nvPr/>
        </p:nvSpPr>
        <p:spPr>
          <a:xfrm>
            <a:off x="0" y="0"/>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11" name="Rectángulo redondeado 10"/>
          <p:cNvSpPr/>
          <p:nvPr/>
        </p:nvSpPr>
        <p:spPr>
          <a:xfrm>
            <a:off x="1475656" y="0"/>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Introducción</a:t>
            </a:r>
            <a:endParaRPr lang="es-ES" sz="1400" b="1" dirty="0"/>
          </a:p>
        </p:txBody>
      </p:sp>
      <p:sp>
        <p:nvSpPr>
          <p:cNvPr id="12" name="Rectángulo redondeado 11"/>
          <p:cNvSpPr/>
          <p:nvPr/>
        </p:nvSpPr>
        <p:spPr>
          <a:xfrm>
            <a:off x="4452440" y="0"/>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12"/>
          <p:cNvSpPr/>
          <p:nvPr/>
        </p:nvSpPr>
        <p:spPr>
          <a:xfrm>
            <a:off x="6045199" y="0"/>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redondeado 13"/>
          <p:cNvSpPr/>
          <p:nvPr/>
        </p:nvSpPr>
        <p:spPr>
          <a:xfrm>
            <a:off x="7596335" y="0"/>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redondeado 14"/>
          <p:cNvSpPr/>
          <p:nvPr/>
        </p:nvSpPr>
        <p:spPr>
          <a:xfrm>
            <a:off x="2927870" y="0"/>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172" t="15833" r="28125" b="47723"/>
          <a:stretch/>
        </p:blipFill>
        <p:spPr bwMode="auto">
          <a:xfrm>
            <a:off x="269775" y="476672"/>
            <a:ext cx="4962525" cy="249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67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722313" y="2362201"/>
            <a:ext cx="7772400" cy="2074912"/>
          </a:xfrm>
        </p:spPr>
        <p:txBody>
          <a:bodyPr>
            <a:normAutofit/>
            <a:scene3d>
              <a:camera prst="orthographicFront"/>
              <a:lightRig rig="threePt" dir="t"/>
            </a:scene3d>
            <a:sp3d extrusionH="57150">
              <a:bevelT w="38100" h="38100"/>
            </a:sp3d>
          </a:bodyPr>
          <a:lstStyle/>
          <a:p>
            <a:r>
              <a:rPr lang="es-ES" sz="4400" dirty="0" smtClean="0">
                <a:latin typeface="Showcard Gothic" panose="04020904020102020604" pitchFamily="82" charset="0"/>
              </a:rPr>
              <a:t>Objetivo</a:t>
            </a:r>
            <a:endParaRPr lang="es-ES" sz="4400" dirty="0">
              <a:latin typeface="Showcard Gothic" panose="04020904020102020604" pitchFamily="82" charset="0"/>
            </a:endParaRPr>
          </a:p>
        </p:txBody>
      </p:sp>
      <p:sp>
        <p:nvSpPr>
          <p:cNvPr id="3" name="2 Marcador de contenido"/>
          <p:cNvSpPr>
            <a:spLocks noGrp="1"/>
          </p:cNvSpPr>
          <p:nvPr>
            <p:ph type="body" idx="1"/>
          </p:nvPr>
        </p:nvSpPr>
        <p:spPr/>
        <p:txBody>
          <a:bodyPr>
            <a:normAutofit fontScale="92500" lnSpcReduction="20000"/>
          </a:bodyPr>
          <a:lstStyle/>
          <a:p>
            <a:pPr marL="0" indent="0" algn="ctr">
              <a:buNone/>
            </a:pPr>
            <a:r>
              <a:rPr lang="es-ES" dirty="0" smtClean="0"/>
              <a:t>Evaluar si </a:t>
            </a:r>
            <a:r>
              <a:rPr lang="es-ES" dirty="0"/>
              <a:t>l</a:t>
            </a:r>
            <a:r>
              <a:rPr lang="es-ES" dirty="0" smtClean="0"/>
              <a:t>a </a:t>
            </a:r>
            <a:r>
              <a:rPr lang="es-ES" dirty="0"/>
              <a:t>dosis de </a:t>
            </a:r>
            <a:r>
              <a:rPr lang="es-ES" dirty="0" err="1"/>
              <a:t>A</a:t>
            </a:r>
            <a:r>
              <a:rPr lang="es-ES" dirty="0" err="1" smtClean="0"/>
              <a:t>torvastatina</a:t>
            </a:r>
            <a:r>
              <a:rPr lang="es-ES" dirty="0" smtClean="0"/>
              <a:t> </a:t>
            </a:r>
            <a:r>
              <a:rPr lang="es-ES" dirty="0"/>
              <a:t>80 mg también </a:t>
            </a:r>
            <a:r>
              <a:rPr lang="es-ES" dirty="0" smtClean="0"/>
              <a:t>reduce </a:t>
            </a:r>
            <a:r>
              <a:rPr lang="es-ES" dirty="0"/>
              <a:t>los eventos cardiovasculares recurrentes y, por lo tanto, los eventos </a:t>
            </a:r>
            <a:r>
              <a:rPr lang="es-ES" dirty="0" smtClean="0"/>
              <a:t>cardiovasculares totales </a:t>
            </a:r>
            <a:r>
              <a:rPr lang="es-ES" dirty="0"/>
              <a:t>en comparación con la dosis de </a:t>
            </a:r>
            <a:r>
              <a:rPr lang="es-ES" dirty="0" err="1"/>
              <a:t>pravastatina</a:t>
            </a:r>
            <a:r>
              <a:rPr lang="es-ES" dirty="0"/>
              <a:t> 40 mg durante los 2 años de seguimiento.</a:t>
            </a:r>
            <a:endParaRPr lang="en-US" b="1" dirty="0"/>
          </a:p>
        </p:txBody>
      </p:sp>
      <p:sp>
        <p:nvSpPr>
          <p:cNvPr id="7" name="Rectángulo redondeado 6"/>
          <p:cNvSpPr/>
          <p:nvPr/>
        </p:nvSpPr>
        <p:spPr>
          <a:xfrm>
            <a:off x="39986"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8" name="Rectángulo redondeado 7"/>
          <p:cNvSpPr/>
          <p:nvPr/>
        </p:nvSpPr>
        <p:spPr>
          <a:xfrm>
            <a:off x="3066778" y="27112"/>
            <a:ext cx="1440160" cy="332656"/>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Objetivo </a:t>
            </a:r>
            <a:endParaRPr lang="es-ES" sz="1400" b="1" dirty="0"/>
          </a:p>
        </p:txBody>
      </p:sp>
      <p:sp>
        <p:nvSpPr>
          <p:cNvPr id="9" name="Rectángulo redondeado 8"/>
          <p:cNvSpPr/>
          <p:nvPr/>
        </p:nvSpPr>
        <p:spPr>
          <a:xfrm>
            <a:off x="4492426"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6085185"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redondeado 10"/>
          <p:cNvSpPr/>
          <p:nvPr/>
        </p:nvSpPr>
        <p:spPr>
          <a:xfrm>
            <a:off x="7636321"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redondeado 11"/>
          <p:cNvSpPr/>
          <p:nvPr/>
        </p:nvSpPr>
        <p:spPr>
          <a:xfrm>
            <a:off x="1525453"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46" name="Picture 2" descr="Resultado de imagen para objetiv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16371"/>
            <a:ext cx="2209002" cy="19621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836712"/>
            <a:ext cx="4710474" cy="272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9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701452"/>
            <a:ext cx="8229600" cy="990600"/>
          </a:xfrm>
        </p:spPr>
        <p:txBody>
          <a:bodyPr>
            <a:normAutofit/>
            <a:scene3d>
              <a:camera prst="orthographicFront"/>
              <a:lightRig rig="threePt" dir="t"/>
            </a:scene3d>
            <a:sp3d extrusionH="57150">
              <a:bevelT w="38100" h="38100"/>
            </a:sp3d>
          </a:bodyPr>
          <a:lstStyle/>
          <a:p>
            <a:r>
              <a:rPr lang="es-ES" sz="4800" dirty="0" smtClean="0">
                <a:effectLst>
                  <a:outerShdw blurRad="50800" dist="38100" dir="2700000" algn="tl" rotWithShape="0">
                    <a:prstClr val="black">
                      <a:alpha val="40000"/>
                    </a:prstClr>
                  </a:outerShdw>
                </a:effectLst>
                <a:latin typeface="Showcard Gothic" panose="04020904020102020604" pitchFamily="82" charset="0"/>
              </a:rPr>
              <a:t>Metodología</a:t>
            </a:r>
            <a:endParaRPr lang="en-US" sz="4800" dirty="0">
              <a:effectLst>
                <a:outerShdw blurRad="50800" dist="38100" dir="2700000" algn="tl" rotWithShape="0">
                  <a:prstClr val="black">
                    <a:alpha val="40000"/>
                  </a:prstClr>
                </a:outerShdw>
              </a:effectLst>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6187360"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Metodología</a:t>
            </a:r>
            <a:endParaRPr lang="es-ES" sz="16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4627640"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4859391"/>
              </p:ext>
            </p:extLst>
          </p:nvPr>
        </p:nvGraphicFramePr>
        <p:xfrm>
          <a:off x="179512" y="1556793"/>
          <a:ext cx="8712967" cy="2435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798" y="4859143"/>
            <a:ext cx="18351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334" y="4855969"/>
            <a:ext cx="1804987"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8293" y="4858226"/>
            <a:ext cx="1811337"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7440" y="4832157"/>
            <a:ext cx="1762125"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615" y="4144615"/>
            <a:ext cx="82359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6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3D70461-F544-452A-B93D-233870C09C1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838B9D5-3BCD-4BFA-AD59-34687A49FF1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373CEE44-D957-4BE9-8485-DB2CA040EB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C59867E-1DE9-49B7-8260-BB190E5B09D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CF868881-4BCF-4018-9B5C-97E3F620A76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A73063C7-497B-4018-9005-3A983584B2B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7C91497C-3D11-4E26-BF44-07BEEFA8F1A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threePt" dir="t"/>
            </a:scene3d>
            <a:sp3d extrusionH="57150">
              <a:bevelT w="38100" h="38100"/>
            </a:sp3d>
          </a:bodyPr>
          <a:lstStyle/>
          <a:p>
            <a:r>
              <a:rPr lang="es-ES" sz="4400" b="1" dirty="0" smtClean="0">
                <a:latin typeface="Showcard Gothic" panose="04020904020102020604" pitchFamily="82" charset="0"/>
              </a:rPr>
              <a:t>Criterios de Inclusión</a:t>
            </a:r>
            <a:endParaRPr lang="en-US" sz="4400" b="1" dirty="0">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464201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Criterios de Inclusión </a:t>
            </a:r>
            <a:endParaRPr lang="es-ES" sz="12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13" t="45000" r="21171" b="17706"/>
          <a:stretch/>
        </p:blipFill>
        <p:spPr bwMode="auto">
          <a:xfrm>
            <a:off x="42097" y="2060848"/>
            <a:ext cx="903699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73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p3d extrusionH="57150">
              <a:bevelT w="38100" h="38100"/>
            </a:sp3d>
          </a:bodyPr>
          <a:lstStyle/>
          <a:p>
            <a:r>
              <a:rPr lang="es-ES" sz="4400" dirty="0" smtClean="0">
                <a:latin typeface="Showcard Gothic" panose="04020904020102020604" pitchFamily="82" charset="0"/>
              </a:rPr>
              <a:t>Criterios de Exclusión</a:t>
            </a:r>
            <a:endParaRPr lang="en-US" sz="4400" dirty="0">
              <a:latin typeface="Showcard Gothic" panose="04020904020102020604" pitchFamily="82" charset="0"/>
            </a:endParaRPr>
          </a:p>
        </p:txBody>
      </p:sp>
      <p:sp>
        <p:nvSpPr>
          <p:cNvPr id="5" name="Rectángulo redondeado 4"/>
          <p:cNvSpPr/>
          <p:nvPr/>
        </p:nvSpPr>
        <p:spPr>
          <a:xfrm>
            <a:off x="30933" y="27112"/>
            <a:ext cx="147565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6" name="Rectángulo redondeado 5"/>
          <p:cNvSpPr/>
          <p:nvPr/>
        </p:nvSpPr>
        <p:spPr>
          <a:xfrm>
            <a:off x="4642015" y="27112"/>
            <a:ext cx="1440160" cy="332656"/>
          </a:xfrm>
          <a:prstGeom prst="roundRect">
            <a:avLst/>
          </a:prstGeom>
          <a:solidFill>
            <a:schemeClr val="tx1">
              <a:lumMod val="75000"/>
              <a:lumOff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t>Criterios de Exclusión </a:t>
            </a:r>
            <a:endParaRPr lang="es-ES" sz="1200" b="1" dirty="0"/>
          </a:p>
        </p:txBody>
      </p:sp>
      <p:sp>
        <p:nvSpPr>
          <p:cNvPr id="7" name="Rectángulo redondeado 6"/>
          <p:cNvSpPr/>
          <p:nvPr/>
        </p:nvSpPr>
        <p:spPr>
          <a:xfrm>
            <a:off x="3067920" y="27112"/>
            <a:ext cx="1559720"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redondeado 7"/>
          <p:cNvSpPr/>
          <p:nvPr/>
        </p:nvSpPr>
        <p:spPr>
          <a:xfrm>
            <a:off x="6076132" y="27112"/>
            <a:ext cx="1551136"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redondeado 8"/>
          <p:cNvSpPr/>
          <p:nvPr/>
        </p:nvSpPr>
        <p:spPr>
          <a:xfrm>
            <a:off x="7627268" y="27112"/>
            <a:ext cx="1544191"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redondeado 9"/>
          <p:cNvSpPr/>
          <p:nvPr/>
        </p:nvSpPr>
        <p:spPr>
          <a:xfrm>
            <a:off x="1516400" y="27112"/>
            <a:ext cx="1524569" cy="3326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66" t="38750" r="27265" b="14183"/>
          <a:stretch/>
        </p:blipFill>
        <p:spPr bwMode="auto">
          <a:xfrm>
            <a:off x="251133" y="1988840"/>
            <a:ext cx="8753014" cy="399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1268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6975</TotalTime>
  <Words>2741</Words>
  <Application>Microsoft Office PowerPoint</Application>
  <PresentationFormat>Presentación en pantalla (4:3)</PresentationFormat>
  <Paragraphs>137</Paragraphs>
  <Slides>26</Slides>
  <Notes>16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Claridad</vt:lpstr>
      <vt:lpstr>Presentación de PowerPoint</vt:lpstr>
      <vt:lpstr>Presentación de PowerPoint</vt:lpstr>
      <vt:lpstr>Presentación de PowerPoint</vt:lpstr>
      <vt:lpstr>Introducción</vt:lpstr>
      <vt:lpstr>Presentación de PowerPoint</vt:lpstr>
      <vt:lpstr>Objetivo</vt:lpstr>
      <vt:lpstr>Metodología</vt:lpstr>
      <vt:lpstr>Criterios de Inclusión</vt:lpstr>
      <vt:lpstr>Criterios de Exclusión</vt:lpstr>
      <vt:lpstr>Presentación de PowerPoint</vt:lpstr>
      <vt:lpstr>Presentación de PowerPoint</vt:lpstr>
      <vt:lpstr>Presentación de PowerPoint</vt:lpstr>
      <vt:lpstr>Puntos Finales</vt:lpstr>
      <vt:lpstr>Estadísticos</vt:lpstr>
      <vt:lpstr>Resultados</vt:lpstr>
      <vt:lpstr>Presentación de PowerPoint</vt:lpstr>
      <vt:lpstr>Presentación de PowerPoint</vt:lpstr>
      <vt:lpstr>Presentación de PowerPoint</vt:lpstr>
      <vt:lpstr>Presentación de PowerPoint</vt:lpstr>
      <vt:lpstr>Discusión</vt:lpstr>
      <vt:lpstr>Discusión</vt:lpstr>
      <vt:lpstr>Conclusión del Estudio</vt:lpstr>
      <vt:lpstr>Presentación de PowerPoint</vt:lpstr>
      <vt:lpstr>Presentación de PowerPoint</vt:lpstr>
      <vt:lpstr>Aportes del Grupo</vt:lpstr>
      <vt:lpstr>Aportes del Grupo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dc:creator>
  <cp:lastModifiedBy>marta</cp:lastModifiedBy>
  <cp:revision>243</cp:revision>
  <dcterms:created xsi:type="dcterms:W3CDTF">2018-05-09T05:33:16Z</dcterms:created>
  <dcterms:modified xsi:type="dcterms:W3CDTF">2019-02-11T15:22:37Z</dcterms:modified>
</cp:coreProperties>
</file>