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4" r:id="rId3"/>
    <p:sldId id="259" r:id="rId4"/>
    <p:sldId id="282" r:id="rId5"/>
    <p:sldId id="266" r:id="rId6"/>
    <p:sldId id="265" r:id="rId7"/>
    <p:sldId id="267" r:id="rId8"/>
    <p:sldId id="268" r:id="rId9"/>
    <p:sldId id="279" r:id="rId10"/>
    <p:sldId id="269" r:id="rId11"/>
    <p:sldId id="270" r:id="rId12"/>
    <p:sldId id="271" r:id="rId13"/>
    <p:sldId id="272" r:id="rId14"/>
    <p:sldId id="273" r:id="rId15"/>
    <p:sldId id="294" r:id="rId16"/>
    <p:sldId id="281" r:id="rId17"/>
    <p:sldId id="280" r:id="rId18"/>
    <p:sldId id="278" r:id="rId19"/>
    <p:sldId id="260" r:id="rId20"/>
    <p:sldId id="261" r:id="rId21"/>
    <p:sldId id="262" r:id="rId22"/>
    <p:sldId id="263" r:id="rId23"/>
    <p:sldId id="283" r:id="rId24"/>
    <p:sldId id="258" r:id="rId25"/>
    <p:sldId id="286" r:id="rId26"/>
    <p:sldId id="287" r:id="rId27"/>
    <p:sldId id="288" r:id="rId28"/>
    <p:sldId id="289" r:id="rId29"/>
    <p:sldId id="274" r:id="rId30"/>
    <p:sldId id="275" r:id="rId31"/>
    <p:sldId id="276" r:id="rId32"/>
    <p:sldId id="277" r:id="rId33"/>
    <p:sldId id="291" r:id="rId34"/>
    <p:sldId id="290" r:id="rId35"/>
    <p:sldId id="293" r:id="rId36"/>
    <p:sldId id="292" r:id="rId37"/>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E39"/>
    <a:srgbClr val="00D232"/>
    <a:srgbClr val="21FF56"/>
    <a:srgbClr val="FF7F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1711" autoAdjust="0"/>
  </p:normalViewPr>
  <p:slideViewPr>
    <p:cSldViewPr snapToGrid="0">
      <p:cViewPr varScale="1">
        <p:scale>
          <a:sx n="50" d="100"/>
          <a:sy n="50" d="100"/>
        </p:scale>
        <p:origin x="62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9BF2A-4972-4AB4-BB4F-18CE91EEF4E0}" type="datetimeFigureOut">
              <a:rPr lang="es-VE" smtClean="0"/>
              <a:t>29/10/2019</a:t>
            </a:fld>
            <a:endParaRPr lang="es-V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4853D-BD6E-4F7F-89E3-FBF9BC3E2414}" type="slidenum">
              <a:rPr lang="es-VE" smtClean="0"/>
              <a:t>‹#›</a:t>
            </a:fld>
            <a:endParaRPr lang="es-VE"/>
          </a:p>
        </p:txBody>
      </p:sp>
    </p:spTree>
    <p:extLst>
      <p:ext uri="{BB962C8B-B14F-4D97-AF65-F5344CB8AC3E}">
        <p14:creationId xmlns:p14="http://schemas.microsoft.com/office/powerpoint/2010/main" val="398796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dirty="0"/>
              <a:t>Se usaron tres temas de búsqueda que se combinaron con el operador Booleano “and”: el primer termino, para identificar estudios que provean información sobre riesgo, se creo usando varios términos MeSH y palabras textuales combinados con el operador Booleano “or”. </a:t>
            </a:r>
          </a:p>
          <a:p>
            <a:endParaRPr lang="es-VE" dirty="0"/>
          </a:p>
          <a:p>
            <a:r>
              <a:rPr lang="es-VE" dirty="0"/>
              <a:t>El segundo tema, tromboembolismo, se creo combinando términos MeSH y palabras textuales combinadas con el operador Booleano “or”. </a:t>
            </a:r>
          </a:p>
          <a:p>
            <a:endParaRPr lang="es-VE" dirty="0"/>
          </a:p>
          <a:p>
            <a:r>
              <a:rPr lang="es-VE" dirty="0"/>
              <a:t>El tercer tema, Flutter auricular se creo con el termino MeSH Flutter auricular</a:t>
            </a:r>
          </a:p>
        </p:txBody>
      </p:sp>
      <p:sp>
        <p:nvSpPr>
          <p:cNvPr id="4" name="Slide Number Placeholder 3"/>
          <p:cNvSpPr>
            <a:spLocks noGrp="1"/>
          </p:cNvSpPr>
          <p:nvPr>
            <p:ph type="sldNum" sz="quarter" idx="5"/>
          </p:nvPr>
        </p:nvSpPr>
        <p:spPr/>
        <p:txBody>
          <a:bodyPr/>
          <a:lstStyle/>
          <a:p>
            <a:fld id="{48E4853D-BD6E-4F7F-89E3-FBF9BC3E2414}" type="slidenum">
              <a:rPr lang="es-VE" smtClean="0"/>
              <a:t>11</a:t>
            </a:fld>
            <a:endParaRPr lang="es-VE"/>
          </a:p>
        </p:txBody>
      </p:sp>
    </p:spTree>
    <p:extLst>
      <p:ext uri="{BB962C8B-B14F-4D97-AF65-F5344CB8AC3E}">
        <p14:creationId xmlns:p14="http://schemas.microsoft.com/office/powerpoint/2010/main" val="81326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sz="1200" b="0" i="0" kern="1200" dirty="0">
                <a:solidFill>
                  <a:schemeClr val="tx1"/>
                </a:solidFill>
                <a:effectLst/>
                <a:latin typeface="+mn-lt"/>
                <a:ea typeface="+mn-ea"/>
                <a:cs typeface="+mn-cs"/>
              </a:rPr>
              <a:t>Una revisión sistemática tiene como objetivo reunir toda la evidencia empírica que cumple unos criterios de elegibilidad previamente establecidos, con el fin de responder una pregunta específica de investigación. Utiliza métodos sistemáticos y explícitos, que se eligen con el fin de minimizar sesgos, aportando así resultados más fiables a partir de los cuales se puedan extraer conclusiones y tomar decisiones</a:t>
            </a:r>
            <a:r>
              <a:rPr lang="es-VE" dirty="0"/>
              <a:t> </a:t>
            </a:r>
            <a:br>
              <a:rPr lang="es-VE" dirty="0"/>
            </a:br>
            <a:endParaRPr lang="es-VE" dirty="0"/>
          </a:p>
        </p:txBody>
      </p:sp>
      <p:sp>
        <p:nvSpPr>
          <p:cNvPr id="4" name="Slide Number Placeholder 3"/>
          <p:cNvSpPr>
            <a:spLocks noGrp="1"/>
          </p:cNvSpPr>
          <p:nvPr>
            <p:ph type="sldNum" sz="quarter" idx="5"/>
          </p:nvPr>
        </p:nvSpPr>
        <p:spPr/>
        <p:txBody>
          <a:bodyPr/>
          <a:lstStyle/>
          <a:p>
            <a:fld id="{48E4853D-BD6E-4F7F-89E3-FBF9BC3E2414}" type="slidenum">
              <a:rPr lang="es-VE" smtClean="0"/>
              <a:t>35</a:t>
            </a:fld>
            <a:endParaRPr lang="es-VE"/>
          </a:p>
        </p:txBody>
      </p:sp>
    </p:spTree>
    <p:extLst>
      <p:ext uri="{BB962C8B-B14F-4D97-AF65-F5344CB8AC3E}">
        <p14:creationId xmlns:p14="http://schemas.microsoft.com/office/powerpoint/2010/main" val="2284598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dirty="0"/>
              <a:t>1 y 2 son los criterios de elegibilidad</a:t>
            </a:r>
          </a:p>
        </p:txBody>
      </p:sp>
      <p:sp>
        <p:nvSpPr>
          <p:cNvPr id="4" name="Slide Number Placeholder 3"/>
          <p:cNvSpPr>
            <a:spLocks noGrp="1"/>
          </p:cNvSpPr>
          <p:nvPr>
            <p:ph type="sldNum" sz="quarter" idx="5"/>
          </p:nvPr>
        </p:nvSpPr>
        <p:spPr/>
        <p:txBody>
          <a:bodyPr/>
          <a:lstStyle/>
          <a:p>
            <a:fld id="{48E4853D-BD6E-4F7F-89E3-FBF9BC3E2414}" type="slidenum">
              <a:rPr lang="es-VE" smtClean="0"/>
              <a:t>13</a:t>
            </a:fld>
            <a:endParaRPr lang="es-VE"/>
          </a:p>
        </p:txBody>
      </p:sp>
    </p:spTree>
    <p:extLst>
      <p:ext uri="{BB962C8B-B14F-4D97-AF65-F5344CB8AC3E}">
        <p14:creationId xmlns:p14="http://schemas.microsoft.com/office/powerpoint/2010/main" val="63808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publication dates of the 13 studies that reported the risk of thromboembolism around the time of therapeutic</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cardioversion ranged from 1992 to 2001 (Table 1), and the number of patients per study ranged from 5 to 615. The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follow-up time for ascertaining events around the time of planned cardioversion was typically 28 to 30 days, although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three studies 13,10,19 had shorter follow-up times and one 11 had a follow-up of 42 days.</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Reported thromboembolism event rates varied, ranging from 0% in seven studies to 7.3% (95% confidence interval [CI]: 1.5% to 19.9%) in another study</a:t>
            </a:r>
            <a:r>
              <a:rPr lang="en-US" dirty="0"/>
              <a:t> </a:t>
            </a:r>
            <a:br>
              <a:rPr lang="en-US" dirty="0"/>
            </a:br>
            <a:endParaRPr lang="en-US" dirty="0"/>
          </a:p>
          <a:p>
            <a:endParaRPr lang="en-US" dirty="0"/>
          </a:p>
          <a:p>
            <a:r>
              <a:rPr lang="en-US" sz="1200" b="0" i="0" kern="1200" dirty="0">
                <a:solidFill>
                  <a:schemeClr val="tx1"/>
                </a:solidFill>
                <a:effectLst/>
                <a:latin typeface="+mn-lt"/>
                <a:ea typeface="+mn-ea"/>
                <a:cs typeface="+mn-cs"/>
              </a:rPr>
              <a:t>Collectively, these 13 studies reported a total of 19 thromboembolic events among 1546 patients being considered for therapeutic cardioversion.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However, a chi-squared test comparing event rates revealed that results were heterogeneous (chi-squared 40.8, </a:t>
            </a:r>
            <a:r>
              <a:rPr lang="en-US" sz="1200" b="0" i="1" kern="1200" dirty="0">
                <a:solidFill>
                  <a:schemeClr val="tx1"/>
                </a:solidFill>
                <a:effectLst/>
                <a:latin typeface="+mn-lt"/>
                <a:ea typeface="+mn-ea"/>
                <a:cs typeface="+mn-cs"/>
              </a:rPr>
              <a:t>P</a:t>
            </a:r>
            <a:br>
              <a:rPr lang="en-US" sz="1200" b="0" i="1"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0.0001) and thus were not amenable to being combined for the reporting of a pooled event rate</a:t>
            </a:r>
            <a:r>
              <a:rPr lang="en-US" dirty="0"/>
              <a:t> </a:t>
            </a:r>
            <a:br>
              <a:rPr lang="en-US" dirty="0"/>
            </a:br>
            <a:endParaRPr lang="es-VE" dirty="0"/>
          </a:p>
        </p:txBody>
      </p:sp>
      <p:sp>
        <p:nvSpPr>
          <p:cNvPr id="4" name="Slide Number Placeholder 3"/>
          <p:cNvSpPr>
            <a:spLocks noGrp="1"/>
          </p:cNvSpPr>
          <p:nvPr>
            <p:ph type="sldNum" sz="quarter" idx="5"/>
          </p:nvPr>
        </p:nvSpPr>
        <p:spPr/>
        <p:txBody>
          <a:bodyPr/>
          <a:lstStyle/>
          <a:p>
            <a:fld id="{48E4853D-BD6E-4F7F-89E3-FBF9BC3E2414}" type="slidenum">
              <a:rPr lang="es-VE" smtClean="0"/>
              <a:t>19</a:t>
            </a:fld>
            <a:endParaRPr lang="es-VE"/>
          </a:p>
        </p:txBody>
      </p:sp>
    </p:spTree>
    <p:extLst>
      <p:ext uri="{BB962C8B-B14F-4D97-AF65-F5344CB8AC3E}">
        <p14:creationId xmlns:p14="http://schemas.microsoft.com/office/powerpoint/2010/main" val="361929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dirty="0"/>
              <a:t>En aquellos estudios que incluyeron pacientes con tromboembolismo previo, la ocurrencia de eventos tromboembólicos fue 3 veces mayor que en los estudios que no incluyeron pacientes con tromboembolismo previo</a:t>
            </a:r>
          </a:p>
          <a:p>
            <a:endParaRPr lang="es-VE" dirty="0"/>
          </a:p>
          <a:p>
            <a:r>
              <a:rPr lang="en-US" sz="1200" b="0" i="0" kern="1200" dirty="0">
                <a:solidFill>
                  <a:schemeClr val="tx1"/>
                </a:solidFill>
                <a:effectLst/>
                <a:latin typeface="+mn-lt"/>
                <a:ea typeface="+mn-ea"/>
                <a:cs typeface="+mn-cs"/>
              </a:rPr>
              <a:t>In primary studies we use regression, or multiple regression, to assess the relationship between one or more covariates (moderators) and a dependent variable.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Essentially the same approach can be used with meta-analysis, except that the covariates are at the level of the study rather than the level of the subject, </a:t>
            </a:r>
            <a:r>
              <a:rPr lang="en-US" sz="1200" b="0" i="0" kern="1200" dirty="0" err="1">
                <a:solidFill>
                  <a:schemeClr val="tx1"/>
                </a:solidFill>
                <a:effectLst/>
                <a:latin typeface="+mn-lt"/>
                <a:ea typeface="+mn-ea"/>
                <a:cs typeface="+mn-cs"/>
              </a:rPr>
              <a:t>andthe</a:t>
            </a:r>
            <a:r>
              <a:rPr lang="en-US" sz="1200" b="0" i="0" kern="1200" dirty="0">
                <a:solidFill>
                  <a:schemeClr val="tx1"/>
                </a:solidFill>
                <a:effectLst/>
                <a:latin typeface="+mn-lt"/>
                <a:ea typeface="+mn-ea"/>
                <a:cs typeface="+mn-cs"/>
              </a:rPr>
              <a:t> dependent variable is the effect size in the studies rather than subject scores. We use the term meta-regression to refer to these procedures when they are used in a meta-analysis.</a:t>
            </a:r>
            <a:r>
              <a:rPr lang="en-US" dirty="0"/>
              <a:t> </a:t>
            </a:r>
            <a:br>
              <a:rPr lang="en-US" dirty="0"/>
            </a:br>
            <a:endParaRPr lang="es-VE" dirty="0"/>
          </a:p>
          <a:p>
            <a:endParaRPr lang="es-VE" dirty="0"/>
          </a:p>
          <a:p>
            <a:r>
              <a:rPr lang="en-US" sz="1200" b="0" i="0" kern="1200" dirty="0">
                <a:solidFill>
                  <a:schemeClr val="tx1"/>
                </a:solidFill>
                <a:effectLst/>
                <a:latin typeface="+mn-lt"/>
                <a:ea typeface="+mn-ea"/>
                <a:cs typeface="+mn-cs"/>
              </a:rPr>
              <a:t>Among the clinical factors assessed in the fixed-effects analysis (Table 2), the inclusion of patients with a prior history of thromboembolism was associated with a higher risk of thromboembolism (event rate, 2.0% vs. 0.7% when no such patients were included; odds ratio [OR] 3.0; 95% CI: 1.1 to 8.0)</a:t>
            </a:r>
            <a:r>
              <a:rPr lang="en-US" dirty="0"/>
              <a:t> </a:t>
            </a:r>
            <a:br>
              <a:rPr lang="en-US" dirty="0"/>
            </a:br>
            <a:endParaRPr lang="es-VE" dirty="0"/>
          </a:p>
          <a:p>
            <a:endParaRPr lang="es-VE" dirty="0"/>
          </a:p>
          <a:p>
            <a:r>
              <a:rPr lang="en-US" sz="1200" b="0" i="0" kern="1200" dirty="0">
                <a:solidFill>
                  <a:schemeClr val="tx1"/>
                </a:solidFill>
                <a:effectLst/>
                <a:latin typeface="+mn-lt"/>
                <a:ea typeface="+mn-ea"/>
                <a:cs typeface="+mn-cs"/>
              </a:rPr>
              <a:t>Under the fixed effect model we assume that there is one true effect size which is  shared by all the included studies. It follows that the combined effect is our estimate of this common effect size.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contrast, under the random effects model we allow that the true effect could vary from study to study. For example, the effect size might be a little higher if the subjects are older, or more educated, or healthier; or if the study used  slightly more intensive or longer variant of the intervention; or if the effect was measured more reliably; and so on</a:t>
            </a:r>
            <a:r>
              <a:rPr lang="en-US" dirty="0"/>
              <a:t> </a:t>
            </a:r>
            <a:br>
              <a:rPr lang="en-US" dirty="0"/>
            </a:br>
            <a:endParaRPr lang="es-VE" dirty="0"/>
          </a:p>
        </p:txBody>
      </p:sp>
      <p:sp>
        <p:nvSpPr>
          <p:cNvPr id="4" name="Slide Number Placeholder 3"/>
          <p:cNvSpPr>
            <a:spLocks noGrp="1"/>
          </p:cNvSpPr>
          <p:nvPr>
            <p:ph type="sldNum" sz="quarter" idx="5"/>
          </p:nvPr>
        </p:nvSpPr>
        <p:spPr/>
        <p:txBody>
          <a:bodyPr/>
          <a:lstStyle/>
          <a:p>
            <a:fld id="{48E4853D-BD6E-4F7F-89E3-FBF9BC3E2414}" type="slidenum">
              <a:rPr lang="es-VE" smtClean="0"/>
              <a:t>21</a:t>
            </a:fld>
            <a:endParaRPr lang="es-VE"/>
          </a:p>
        </p:txBody>
      </p:sp>
    </p:spTree>
    <p:extLst>
      <p:ext uri="{BB962C8B-B14F-4D97-AF65-F5344CB8AC3E}">
        <p14:creationId xmlns:p14="http://schemas.microsoft.com/office/powerpoint/2010/main" val="394054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Four studies reported the longer-term risk of thromboembolism (Table 3). Shively et al 23 focused on echocardiographic findings in patients with atrial fibrillation or atrial flutter. Among 28 patients with atrial flutter, only 1 (3.6%) had a stroke</a:t>
            </a:r>
            <a:r>
              <a:rPr lang="en-US" dirty="0"/>
              <a:t> </a:t>
            </a:r>
            <a:br>
              <a:rPr lang="en-US" dirty="0"/>
            </a:br>
            <a:endParaRPr lang="es-VE" dirty="0"/>
          </a:p>
        </p:txBody>
      </p:sp>
      <p:sp>
        <p:nvSpPr>
          <p:cNvPr id="4" name="Slide Number Placeholder 3"/>
          <p:cNvSpPr>
            <a:spLocks noGrp="1"/>
          </p:cNvSpPr>
          <p:nvPr>
            <p:ph type="sldNum" sz="quarter" idx="5"/>
          </p:nvPr>
        </p:nvSpPr>
        <p:spPr/>
        <p:txBody>
          <a:bodyPr/>
          <a:lstStyle/>
          <a:p>
            <a:fld id="{48E4853D-BD6E-4F7F-89E3-FBF9BC3E2414}" type="slidenum">
              <a:rPr lang="es-VE" smtClean="0"/>
              <a:t>22</a:t>
            </a:fld>
            <a:endParaRPr lang="es-VE"/>
          </a:p>
        </p:txBody>
      </p:sp>
    </p:spTree>
    <p:extLst>
      <p:ext uri="{BB962C8B-B14F-4D97-AF65-F5344CB8AC3E}">
        <p14:creationId xmlns:p14="http://schemas.microsoft.com/office/powerpoint/2010/main" val="152713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r>
              <a:rPr lang="es-ES_tradnl" baseline="0" dirty="0"/>
              <a:t>. Si  </a:t>
            </a:r>
            <a:endParaRPr lang="es-ES_tradnl"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 baseline="0"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30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31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D13C0FDF-2532-4539-A0FE-9CB11787D84E}"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F15F-A089-4A30-BC7D-B022747A75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VE"/>
          </a:p>
        </p:txBody>
      </p:sp>
      <p:sp>
        <p:nvSpPr>
          <p:cNvPr id="3" name="Subtitle 2">
            <a:extLst>
              <a:ext uri="{FF2B5EF4-FFF2-40B4-BE49-F238E27FC236}">
                <a16:creationId xmlns:a16="http://schemas.microsoft.com/office/drawing/2014/main" id="{23060C6A-A69C-4138-B16C-1C027C84CA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VE"/>
          </a:p>
        </p:txBody>
      </p:sp>
      <p:sp>
        <p:nvSpPr>
          <p:cNvPr id="4" name="Date Placeholder 3">
            <a:extLst>
              <a:ext uri="{FF2B5EF4-FFF2-40B4-BE49-F238E27FC236}">
                <a16:creationId xmlns:a16="http://schemas.microsoft.com/office/drawing/2014/main" id="{2B5BBDAA-03E2-4269-8FE1-C4652BA1020A}"/>
              </a:ext>
            </a:extLst>
          </p:cNvPr>
          <p:cNvSpPr>
            <a:spLocks noGrp="1"/>
          </p:cNvSpPr>
          <p:nvPr>
            <p:ph type="dt" sz="half" idx="10"/>
          </p:nvPr>
        </p:nvSpPr>
        <p:spPr/>
        <p:txBody>
          <a:bodyPr/>
          <a:lstStyle/>
          <a:p>
            <a:fld id="{277598BB-C5AA-42BE-88C4-07128357EAE4}" type="datetimeFigureOut">
              <a:rPr lang="es-VE" smtClean="0"/>
              <a:t>29/10/2019</a:t>
            </a:fld>
            <a:endParaRPr lang="es-VE" dirty="0"/>
          </a:p>
        </p:txBody>
      </p:sp>
      <p:sp>
        <p:nvSpPr>
          <p:cNvPr id="5" name="Footer Placeholder 4">
            <a:extLst>
              <a:ext uri="{FF2B5EF4-FFF2-40B4-BE49-F238E27FC236}">
                <a16:creationId xmlns:a16="http://schemas.microsoft.com/office/drawing/2014/main" id="{BCE44770-FFD0-4127-84DF-7172F56DA238}"/>
              </a:ext>
            </a:extLst>
          </p:cNvPr>
          <p:cNvSpPr>
            <a:spLocks noGrp="1"/>
          </p:cNvSpPr>
          <p:nvPr>
            <p:ph type="ftr" sz="quarter" idx="11"/>
          </p:nvPr>
        </p:nvSpPr>
        <p:spPr/>
        <p:txBody>
          <a:bodyPr/>
          <a:lstStyle/>
          <a:p>
            <a:endParaRPr lang="es-VE" dirty="0"/>
          </a:p>
        </p:txBody>
      </p:sp>
      <p:sp>
        <p:nvSpPr>
          <p:cNvPr id="6" name="Slide Number Placeholder 5">
            <a:extLst>
              <a:ext uri="{FF2B5EF4-FFF2-40B4-BE49-F238E27FC236}">
                <a16:creationId xmlns:a16="http://schemas.microsoft.com/office/drawing/2014/main" id="{16969290-A507-4975-B101-3DD9D3716CAE}"/>
              </a:ext>
            </a:extLst>
          </p:cNvPr>
          <p:cNvSpPr>
            <a:spLocks noGrp="1"/>
          </p:cNvSpPr>
          <p:nvPr>
            <p:ph type="sldNum" sz="quarter" idx="12"/>
          </p:nvPr>
        </p:nvSpPr>
        <p:spPr/>
        <p:txBody>
          <a:bodyPr/>
          <a:lstStyle/>
          <a:p>
            <a:fld id="{2399C600-271A-4B19-A470-B4BD410E4470}" type="slidenum">
              <a:rPr lang="es-VE" smtClean="0"/>
              <a:t>‹#›</a:t>
            </a:fld>
            <a:endParaRPr lang="es-VE" dirty="0"/>
          </a:p>
        </p:txBody>
      </p:sp>
    </p:spTree>
    <p:extLst>
      <p:ext uri="{BB962C8B-B14F-4D97-AF65-F5344CB8AC3E}">
        <p14:creationId xmlns:p14="http://schemas.microsoft.com/office/powerpoint/2010/main" val="409429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F1ED-21FD-4A9C-8060-C6E680116558}"/>
              </a:ext>
            </a:extLst>
          </p:cNvPr>
          <p:cNvSpPr>
            <a:spLocks noGrp="1"/>
          </p:cNvSpPr>
          <p:nvPr>
            <p:ph type="title"/>
          </p:nvPr>
        </p:nvSpPr>
        <p:spPr/>
        <p:txBody>
          <a:bodyPr/>
          <a:lstStyle/>
          <a:p>
            <a:r>
              <a:rPr lang="en-US"/>
              <a:t>Click to edit Master title style</a:t>
            </a:r>
            <a:endParaRPr lang="es-VE"/>
          </a:p>
        </p:txBody>
      </p:sp>
      <p:sp>
        <p:nvSpPr>
          <p:cNvPr id="3" name="Vertical Text Placeholder 2">
            <a:extLst>
              <a:ext uri="{FF2B5EF4-FFF2-40B4-BE49-F238E27FC236}">
                <a16:creationId xmlns:a16="http://schemas.microsoft.com/office/drawing/2014/main" id="{BB6AEBB2-F255-4ACF-B389-A7382C163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id="{4C4F368C-E20F-4B40-93FC-8EFFF8FB30BB}"/>
              </a:ext>
            </a:extLst>
          </p:cNvPr>
          <p:cNvSpPr>
            <a:spLocks noGrp="1"/>
          </p:cNvSpPr>
          <p:nvPr>
            <p:ph type="dt" sz="half" idx="10"/>
          </p:nvPr>
        </p:nvSpPr>
        <p:spPr/>
        <p:txBody>
          <a:bodyPr/>
          <a:lstStyle/>
          <a:p>
            <a:fld id="{277598BB-C5AA-42BE-88C4-07128357EAE4}" type="datetimeFigureOut">
              <a:rPr lang="es-VE" smtClean="0"/>
              <a:t>29/10/2019</a:t>
            </a:fld>
            <a:endParaRPr lang="es-VE" dirty="0"/>
          </a:p>
        </p:txBody>
      </p:sp>
      <p:sp>
        <p:nvSpPr>
          <p:cNvPr id="5" name="Footer Placeholder 4">
            <a:extLst>
              <a:ext uri="{FF2B5EF4-FFF2-40B4-BE49-F238E27FC236}">
                <a16:creationId xmlns:a16="http://schemas.microsoft.com/office/drawing/2014/main" id="{C3C13F05-367C-448D-8EFC-C94D9A5BB74E}"/>
              </a:ext>
            </a:extLst>
          </p:cNvPr>
          <p:cNvSpPr>
            <a:spLocks noGrp="1"/>
          </p:cNvSpPr>
          <p:nvPr>
            <p:ph type="ftr" sz="quarter" idx="11"/>
          </p:nvPr>
        </p:nvSpPr>
        <p:spPr/>
        <p:txBody>
          <a:bodyPr/>
          <a:lstStyle/>
          <a:p>
            <a:endParaRPr lang="es-VE" dirty="0"/>
          </a:p>
        </p:txBody>
      </p:sp>
      <p:sp>
        <p:nvSpPr>
          <p:cNvPr id="6" name="Slide Number Placeholder 5">
            <a:extLst>
              <a:ext uri="{FF2B5EF4-FFF2-40B4-BE49-F238E27FC236}">
                <a16:creationId xmlns:a16="http://schemas.microsoft.com/office/drawing/2014/main" id="{7246E96B-DEE5-4D16-A543-EF369448018C}"/>
              </a:ext>
            </a:extLst>
          </p:cNvPr>
          <p:cNvSpPr>
            <a:spLocks noGrp="1"/>
          </p:cNvSpPr>
          <p:nvPr>
            <p:ph type="sldNum" sz="quarter" idx="12"/>
          </p:nvPr>
        </p:nvSpPr>
        <p:spPr/>
        <p:txBody>
          <a:bodyPr/>
          <a:lstStyle/>
          <a:p>
            <a:fld id="{2399C600-271A-4B19-A470-B4BD410E4470}" type="slidenum">
              <a:rPr lang="es-VE" smtClean="0"/>
              <a:t>‹#›</a:t>
            </a:fld>
            <a:endParaRPr lang="es-VE" dirty="0"/>
          </a:p>
        </p:txBody>
      </p:sp>
    </p:spTree>
    <p:extLst>
      <p:ext uri="{BB962C8B-B14F-4D97-AF65-F5344CB8AC3E}">
        <p14:creationId xmlns:p14="http://schemas.microsoft.com/office/powerpoint/2010/main" val="388995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448AA1-A502-4614-90C0-F9974DA7AD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VE"/>
          </a:p>
        </p:txBody>
      </p:sp>
      <p:sp>
        <p:nvSpPr>
          <p:cNvPr id="3" name="Vertical Text Placeholder 2">
            <a:extLst>
              <a:ext uri="{FF2B5EF4-FFF2-40B4-BE49-F238E27FC236}">
                <a16:creationId xmlns:a16="http://schemas.microsoft.com/office/drawing/2014/main" id="{1799494A-73CA-497F-AFA1-B0D303CBBE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id="{90F28CF8-B260-42B9-9AC5-87E7BEB32365}"/>
              </a:ext>
            </a:extLst>
          </p:cNvPr>
          <p:cNvSpPr>
            <a:spLocks noGrp="1"/>
          </p:cNvSpPr>
          <p:nvPr>
            <p:ph type="dt" sz="half" idx="10"/>
          </p:nvPr>
        </p:nvSpPr>
        <p:spPr/>
        <p:txBody>
          <a:bodyPr/>
          <a:lstStyle/>
          <a:p>
            <a:fld id="{277598BB-C5AA-42BE-88C4-07128357EAE4}" type="datetimeFigureOut">
              <a:rPr lang="es-VE" smtClean="0"/>
              <a:t>29/10/2019</a:t>
            </a:fld>
            <a:endParaRPr lang="es-VE" dirty="0"/>
          </a:p>
        </p:txBody>
      </p:sp>
      <p:sp>
        <p:nvSpPr>
          <p:cNvPr id="5" name="Footer Placeholder 4">
            <a:extLst>
              <a:ext uri="{FF2B5EF4-FFF2-40B4-BE49-F238E27FC236}">
                <a16:creationId xmlns:a16="http://schemas.microsoft.com/office/drawing/2014/main" id="{5E21B7B2-8EEA-47DF-8789-403344F780FF}"/>
              </a:ext>
            </a:extLst>
          </p:cNvPr>
          <p:cNvSpPr>
            <a:spLocks noGrp="1"/>
          </p:cNvSpPr>
          <p:nvPr>
            <p:ph type="ftr" sz="quarter" idx="11"/>
          </p:nvPr>
        </p:nvSpPr>
        <p:spPr/>
        <p:txBody>
          <a:bodyPr/>
          <a:lstStyle/>
          <a:p>
            <a:endParaRPr lang="es-VE" dirty="0"/>
          </a:p>
        </p:txBody>
      </p:sp>
      <p:sp>
        <p:nvSpPr>
          <p:cNvPr id="6" name="Slide Number Placeholder 5">
            <a:extLst>
              <a:ext uri="{FF2B5EF4-FFF2-40B4-BE49-F238E27FC236}">
                <a16:creationId xmlns:a16="http://schemas.microsoft.com/office/drawing/2014/main" id="{4A9283DD-56AF-4116-A1BB-70FFDFB5ED19}"/>
              </a:ext>
            </a:extLst>
          </p:cNvPr>
          <p:cNvSpPr>
            <a:spLocks noGrp="1"/>
          </p:cNvSpPr>
          <p:nvPr>
            <p:ph type="sldNum" sz="quarter" idx="12"/>
          </p:nvPr>
        </p:nvSpPr>
        <p:spPr/>
        <p:txBody>
          <a:bodyPr/>
          <a:lstStyle/>
          <a:p>
            <a:fld id="{2399C600-271A-4B19-A470-B4BD410E4470}" type="slidenum">
              <a:rPr lang="es-VE" smtClean="0"/>
              <a:t>‹#›</a:t>
            </a:fld>
            <a:endParaRPr lang="es-VE" dirty="0"/>
          </a:p>
        </p:txBody>
      </p:sp>
    </p:spTree>
    <p:extLst>
      <p:ext uri="{BB962C8B-B14F-4D97-AF65-F5344CB8AC3E}">
        <p14:creationId xmlns:p14="http://schemas.microsoft.com/office/powerpoint/2010/main" val="198506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5EB4-88F4-460A-9B3B-16FACC8A7932}"/>
              </a:ext>
            </a:extLst>
          </p:cNvPr>
          <p:cNvSpPr>
            <a:spLocks noGrp="1"/>
          </p:cNvSpPr>
          <p:nvPr>
            <p:ph type="title"/>
          </p:nvPr>
        </p:nvSpPr>
        <p:spPr/>
        <p:txBody>
          <a:bodyPr/>
          <a:lstStyle/>
          <a:p>
            <a:r>
              <a:rPr lang="en-US"/>
              <a:t>Click to edit Master title style</a:t>
            </a:r>
            <a:endParaRPr lang="es-VE"/>
          </a:p>
        </p:txBody>
      </p:sp>
      <p:sp>
        <p:nvSpPr>
          <p:cNvPr id="3" name="Content Placeholder 2">
            <a:extLst>
              <a:ext uri="{FF2B5EF4-FFF2-40B4-BE49-F238E27FC236}">
                <a16:creationId xmlns:a16="http://schemas.microsoft.com/office/drawing/2014/main" id="{6F208A84-1A7C-4F38-BE5A-7AC37BF60C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id="{495A0664-C104-4A45-A79A-D5DECA9314A0}"/>
              </a:ext>
            </a:extLst>
          </p:cNvPr>
          <p:cNvSpPr>
            <a:spLocks noGrp="1"/>
          </p:cNvSpPr>
          <p:nvPr>
            <p:ph type="dt" sz="half" idx="10"/>
          </p:nvPr>
        </p:nvSpPr>
        <p:spPr/>
        <p:txBody>
          <a:bodyPr/>
          <a:lstStyle/>
          <a:p>
            <a:fld id="{277598BB-C5AA-42BE-88C4-07128357EAE4}" type="datetimeFigureOut">
              <a:rPr lang="es-VE" smtClean="0"/>
              <a:t>29/10/2019</a:t>
            </a:fld>
            <a:endParaRPr lang="es-VE" dirty="0"/>
          </a:p>
        </p:txBody>
      </p:sp>
      <p:sp>
        <p:nvSpPr>
          <p:cNvPr id="5" name="Footer Placeholder 4">
            <a:extLst>
              <a:ext uri="{FF2B5EF4-FFF2-40B4-BE49-F238E27FC236}">
                <a16:creationId xmlns:a16="http://schemas.microsoft.com/office/drawing/2014/main" id="{466F5A2E-9550-4D3F-B7BC-FEC0608EF70D}"/>
              </a:ext>
            </a:extLst>
          </p:cNvPr>
          <p:cNvSpPr>
            <a:spLocks noGrp="1"/>
          </p:cNvSpPr>
          <p:nvPr>
            <p:ph type="ftr" sz="quarter" idx="11"/>
          </p:nvPr>
        </p:nvSpPr>
        <p:spPr/>
        <p:txBody>
          <a:bodyPr/>
          <a:lstStyle/>
          <a:p>
            <a:endParaRPr lang="es-VE" dirty="0"/>
          </a:p>
        </p:txBody>
      </p:sp>
      <p:sp>
        <p:nvSpPr>
          <p:cNvPr id="6" name="Slide Number Placeholder 5">
            <a:extLst>
              <a:ext uri="{FF2B5EF4-FFF2-40B4-BE49-F238E27FC236}">
                <a16:creationId xmlns:a16="http://schemas.microsoft.com/office/drawing/2014/main" id="{E5227EDC-B972-4D3F-8CD8-ED18C24FBFC0}"/>
              </a:ext>
            </a:extLst>
          </p:cNvPr>
          <p:cNvSpPr>
            <a:spLocks noGrp="1"/>
          </p:cNvSpPr>
          <p:nvPr>
            <p:ph type="sldNum" sz="quarter" idx="12"/>
          </p:nvPr>
        </p:nvSpPr>
        <p:spPr/>
        <p:txBody>
          <a:bodyPr/>
          <a:lstStyle/>
          <a:p>
            <a:fld id="{2399C600-271A-4B19-A470-B4BD410E4470}" type="slidenum">
              <a:rPr lang="es-VE" smtClean="0"/>
              <a:t>‹#›</a:t>
            </a:fld>
            <a:endParaRPr lang="es-VE" dirty="0"/>
          </a:p>
        </p:txBody>
      </p:sp>
    </p:spTree>
    <p:extLst>
      <p:ext uri="{BB962C8B-B14F-4D97-AF65-F5344CB8AC3E}">
        <p14:creationId xmlns:p14="http://schemas.microsoft.com/office/powerpoint/2010/main" val="16780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A4BD-F85A-4403-9459-2841B7031E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VE"/>
          </a:p>
        </p:txBody>
      </p:sp>
      <p:sp>
        <p:nvSpPr>
          <p:cNvPr id="3" name="Text Placeholder 2">
            <a:extLst>
              <a:ext uri="{FF2B5EF4-FFF2-40B4-BE49-F238E27FC236}">
                <a16:creationId xmlns:a16="http://schemas.microsoft.com/office/drawing/2014/main" id="{1B8B0AE9-5616-4FC3-B1E8-831170F7C7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B38711-F3B6-4617-933A-110B7F6CA3EF}"/>
              </a:ext>
            </a:extLst>
          </p:cNvPr>
          <p:cNvSpPr>
            <a:spLocks noGrp="1"/>
          </p:cNvSpPr>
          <p:nvPr>
            <p:ph type="dt" sz="half" idx="10"/>
          </p:nvPr>
        </p:nvSpPr>
        <p:spPr/>
        <p:txBody>
          <a:bodyPr/>
          <a:lstStyle/>
          <a:p>
            <a:fld id="{277598BB-C5AA-42BE-88C4-07128357EAE4}" type="datetimeFigureOut">
              <a:rPr lang="es-VE" smtClean="0"/>
              <a:t>29/10/2019</a:t>
            </a:fld>
            <a:endParaRPr lang="es-VE" dirty="0"/>
          </a:p>
        </p:txBody>
      </p:sp>
      <p:sp>
        <p:nvSpPr>
          <p:cNvPr id="5" name="Footer Placeholder 4">
            <a:extLst>
              <a:ext uri="{FF2B5EF4-FFF2-40B4-BE49-F238E27FC236}">
                <a16:creationId xmlns:a16="http://schemas.microsoft.com/office/drawing/2014/main" id="{C0474772-8D55-4DB4-A70B-B71D6DB52370}"/>
              </a:ext>
            </a:extLst>
          </p:cNvPr>
          <p:cNvSpPr>
            <a:spLocks noGrp="1"/>
          </p:cNvSpPr>
          <p:nvPr>
            <p:ph type="ftr" sz="quarter" idx="11"/>
          </p:nvPr>
        </p:nvSpPr>
        <p:spPr/>
        <p:txBody>
          <a:bodyPr/>
          <a:lstStyle/>
          <a:p>
            <a:endParaRPr lang="es-VE" dirty="0"/>
          </a:p>
        </p:txBody>
      </p:sp>
      <p:sp>
        <p:nvSpPr>
          <p:cNvPr id="6" name="Slide Number Placeholder 5">
            <a:extLst>
              <a:ext uri="{FF2B5EF4-FFF2-40B4-BE49-F238E27FC236}">
                <a16:creationId xmlns:a16="http://schemas.microsoft.com/office/drawing/2014/main" id="{850E09EA-E808-4A05-B0A4-B0749B074D3D}"/>
              </a:ext>
            </a:extLst>
          </p:cNvPr>
          <p:cNvSpPr>
            <a:spLocks noGrp="1"/>
          </p:cNvSpPr>
          <p:nvPr>
            <p:ph type="sldNum" sz="quarter" idx="12"/>
          </p:nvPr>
        </p:nvSpPr>
        <p:spPr/>
        <p:txBody>
          <a:bodyPr/>
          <a:lstStyle/>
          <a:p>
            <a:fld id="{2399C600-271A-4B19-A470-B4BD410E4470}" type="slidenum">
              <a:rPr lang="es-VE" smtClean="0"/>
              <a:t>‹#›</a:t>
            </a:fld>
            <a:endParaRPr lang="es-VE" dirty="0"/>
          </a:p>
        </p:txBody>
      </p:sp>
    </p:spTree>
    <p:extLst>
      <p:ext uri="{BB962C8B-B14F-4D97-AF65-F5344CB8AC3E}">
        <p14:creationId xmlns:p14="http://schemas.microsoft.com/office/powerpoint/2010/main" val="251902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4D99-54C8-4151-AC0C-C114B3DD2AC3}"/>
              </a:ext>
            </a:extLst>
          </p:cNvPr>
          <p:cNvSpPr>
            <a:spLocks noGrp="1"/>
          </p:cNvSpPr>
          <p:nvPr>
            <p:ph type="title"/>
          </p:nvPr>
        </p:nvSpPr>
        <p:spPr/>
        <p:txBody>
          <a:bodyPr/>
          <a:lstStyle/>
          <a:p>
            <a:r>
              <a:rPr lang="en-US"/>
              <a:t>Click to edit Master title style</a:t>
            </a:r>
            <a:endParaRPr lang="es-VE"/>
          </a:p>
        </p:txBody>
      </p:sp>
      <p:sp>
        <p:nvSpPr>
          <p:cNvPr id="3" name="Content Placeholder 2">
            <a:extLst>
              <a:ext uri="{FF2B5EF4-FFF2-40B4-BE49-F238E27FC236}">
                <a16:creationId xmlns:a16="http://schemas.microsoft.com/office/drawing/2014/main" id="{C3208C41-7AE7-4558-A98A-F9218CF2CA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Content Placeholder 3">
            <a:extLst>
              <a:ext uri="{FF2B5EF4-FFF2-40B4-BE49-F238E27FC236}">
                <a16:creationId xmlns:a16="http://schemas.microsoft.com/office/drawing/2014/main" id="{F496FA90-6FF2-4F0D-9436-5398C97544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5" name="Date Placeholder 4">
            <a:extLst>
              <a:ext uri="{FF2B5EF4-FFF2-40B4-BE49-F238E27FC236}">
                <a16:creationId xmlns:a16="http://schemas.microsoft.com/office/drawing/2014/main" id="{7AB1BDD7-A87E-42F4-B03F-48E32656E020}"/>
              </a:ext>
            </a:extLst>
          </p:cNvPr>
          <p:cNvSpPr>
            <a:spLocks noGrp="1"/>
          </p:cNvSpPr>
          <p:nvPr>
            <p:ph type="dt" sz="half" idx="10"/>
          </p:nvPr>
        </p:nvSpPr>
        <p:spPr/>
        <p:txBody>
          <a:bodyPr/>
          <a:lstStyle/>
          <a:p>
            <a:fld id="{277598BB-C5AA-42BE-88C4-07128357EAE4}" type="datetimeFigureOut">
              <a:rPr lang="es-VE" smtClean="0"/>
              <a:t>29/10/2019</a:t>
            </a:fld>
            <a:endParaRPr lang="es-VE" dirty="0"/>
          </a:p>
        </p:txBody>
      </p:sp>
      <p:sp>
        <p:nvSpPr>
          <p:cNvPr id="6" name="Footer Placeholder 5">
            <a:extLst>
              <a:ext uri="{FF2B5EF4-FFF2-40B4-BE49-F238E27FC236}">
                <a16:creationId xmlns:a16="http://schemas.microsoft.com/office/drawing/2014/main" id="{4ED715CE-3132-4D58-A8A7-3E82F887C2EE}"/>
              </a:ext>
            </a:extLst>
          </p:cNvPr>
          <p:cNvSpPr>
            <a:spLocks noGrp="1"/>
          </p:cNvSpPr>
          <p:nvPr>
            <p:ph type="ftr" sz="quarter" idx="11"/>
          </p:nvPr>
        </p:nvSpPr>
        <p:spPr/>
        <p:txBody>
          <a:bodyPr/>
          <a:lstStyle/>
          <a:p>
            <a:endParaRPr lang="es-VE" dirty="0"/>
          </a:p>
        </p:txBody>
      </p:sp>
      <p:sp>
        <p:nvSpPr>
          <p:cNvPr id="7" name="Slide Number Placeholder 6">
            <a:extLst>
              <a:ext uri="{FF2B5EF4-FFF2-40B4-BE49-F238E27FC236}">
                <a16:creationId xmlns:a16="http://schemas.microsoft.com/office/drawing/2014/main" id="{B082FD8E-3FF5-4CE4-A2B3-3723AD0CD204}"/>
              </a:ext>
            </a:extLst>
          </p:cNvPr>
          <p:cNvSpPr>
            <a:spLocks noGrp="1"/>
          </p:cNvSpPr>
          <p:nvPr>
            <p:ph type="sldNum" sz="quarter" idx="12"/>
          </p:nvPr>
        </p:nvSpPr>
        <p:spPr/>
        <p:txBody>
          <a:bodyPr/>
          <a:lstStyle/>
          <a:p>
            <a:fld id="{2399C600-271A-4B19-A470-B4BD410E4470}" type="slidenum">
              <a:rPr lang="es-VE" smtClean="0"/>
              <a:t>‹#›</a:t>
            </a:fld>
            <a:endParaRPr lang="es-VE" dirty="0"/>
          </a:p>
        </p:txBody>
      </p:sp>
    </p:spTree>
    <p:extLst>
      <p:ext uri="{BB962C8B-B14F-4D97-AF65-F5344CB8AC3E}">
        <p14:creationId xmlns:p14="http://schemas.microsoft.com/office/powerpoint/2010/main" val="165592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49DE-1867-41BB-A1D7-7B30A5AD82F9}"/>
              </a:ext>
            </a:extLst>
          </p:cNvPr>
          <p:cNvSpPr>
            <a:spLocks noGrp="1"/>
          </p:cNvSpPr>
          <p:nvPr>
            <p:ph type="title"/>
          </p:nvPr>
        </p:nvSpPr>
        <p:spPr>
          <a:xfrm>
            <a:off x="839788" y="365125"/>
            <a:ext cx="10515600" cy="1325563"/>
          </a:xfrm>
        </p:spPr>
        <p:txBody>
          <a:bodyPr/>
          <a:lstStyle/>
          <a:p>
            <a:r>
              <a:rPr lang="en-US"/>
              <a:t>Click to edit Master title style</a:t>
            </a:r>
            <a:endParaRPr lang="es-VE"/>
          </a:p>
        </p:txBody>
      </p:sp>
      <p:sp>
        <p:nvSpPr>
          <p:cNvPr id="3" name="Text Placeholder 2">
            <a:extLst>
              <a:ext uri="{FF2B5EF4-FFF2-40B4-BE49-F238E27FC236}">
                <a16:creationId xmlns:a16="http://schemas.microsoft.com/office/drawing/2014/main" id="{C8983284-B0F9-4E02-8434-E2F3324232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F68F24-B8CA-4BF8-BE77-0C732C7981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5" name="Text Placeholder 4">
            <a:extLst>
              <a:ext uri="{FF2B5EF4-FFF2-40B4-BE49-F238E27FC236}">
                <a16:creationId xmlns:a16="http://schemas.microsoft.com/office/drawing/2014/main" id="{9FEBD8E6-3378-487C-A0B0-C6B6C99D5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230426-7020-4A82-9BD8-95671C8594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7" name="Date Placeholder 6">
            <a:extLst>
              <a:ext uri="{FF2B5EF4-FFF2-40B4-BE49-F238E27FC236}">
                <a16:creationId xmlns:a16="http://schemas.microsoft.com/office/drawing/2014/main" id="{552A75EA-E843-4322-B477-66D7858FC5D5}"/>
              </a:ext>
            </a:extLst>
          </p:cNvPr>
          <p:cNvSpPr>
            <a:spLocks noGrp="1"/>
          </p:cNvSpPr>
          <p:nvPr>
            <p:ph type="dt" sz="half" idx="10"/>
          </p:nvPr>
        </p:nvSpPr>
        <p:spPr/>
        <p:txBody>
          <a:bodyPr/>
          <a:lstStyle/>
          <a:p>
            <a:fld id="{277598BB-C5AA-42BE-88C4-07128357EAE4}" type="datetimeFigureOut">
              <a:rPr lang="es-VE" smtClean="0"/>
              <a:t>29/10/2019</a:t>
            </a:fld>
            <a:endParaRPr lang="es-VE" dirty="0"/>
          </a:p>
        </p:txBody>
      </p:sp>
      <p:sp>
        <p:nvSpPr>
          <p:cNvPr id="8" name="Footer Placeholder 7">
            <a:extLst>
              <a:ext uri="{FF2B5EF4-FFF2-40B4-BE49-F238E27FC236}">
                <a16:creationId xmlns:a16="http://schemas.microsoft.com/office/drawing/2014/main" id="{4FAE219C-863F-4FA4-AE16-F65D12CEEA93}"/>
              </a:ext>
            </a:extLst>
          </p:cNvPr>
          <p:cNvSpPr>
            <a:spLocks noGrp="1"/>
          </p:cNvSpPr>
          <p:nvPr>
            <p:ph type="ftr" sz="quarter" idx="11"/>
          </p:nvPr>
        </p:nvSpPr>
        <p:spPr/>
        <p:txBody>
          <a:bodyPr/>
          <a:lstStyle/>
          <a:p>
            <a:endParaRPr lang="es-VE" dirty="0"/>
          </a:p>
        </p:txBody>
      </p:sp>
      <p:sp>
        <p:nvSpPr>
          <p:cNvPr id="9" name="Slide Number Placeholder 8">
            <a:extLst>
              <a:ext uri="{FF2B5EF4-FFF2-40B4-BE49-F238E27FC236}">
                <a16:creationId xmlns:a16="http://schemas.microsoft.com/office/drawing/2014/main" id="{44A208F0-3699-4DEC-98B6-B9F4B59DBFE5}"/>
              </a:ext>
            </a:extLst>
          </p:cNvPr>
          <p:cNvSpPr>
            <a:spLocks noGrp="1"/>
          </p:cNvSpPr>
          <p:nvPr>
            <p:ph type="sldNum" sz="quarter" idx="12"/>
          </p:nvPr>
        </p:nvSpPr>
        <p:spPr/>
        <p:txBody>
          <a:bodyPr/>
          <a:lstStyle/>
          <a:p>
            <a:fld id="{2399C600-271A-4B19-A470-B4BD410E4470}" type="slidenum">
              <a:rPr lang="es-VE" smtClean="0"/>
              <a:t>‹#›</a:t>
            </a:fld>
            <a:endParaRPr lang="es-VE" dirty="0"/>
          </a:p>
        </p:txBody>
      </p:sp>
    </p:spTree>
    <p:extLst>
      <p:ext uri="{BB962C8B-B14F-4D97-AF65-F5344CB8AC3E}">
        <p14:creationId xmlns:p14="http://schemas.microsoft.com/office/powerpoint/2010/main" val="203504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26D2-C29E-4FAE-BD00-F4A5DB2681A2}"/>
              </a:ext>
            </a:extLst>
          </p:cNvPr>
          <p:cNvSpPr>
            <a:spLocks noGrp="1"/>
          </p:cNvSpPr>
          <p:nvPr>
            <p:ph type="title"/>
          </p:nvPr>
        </p:nvSpPr>
        <p:spPr/>
        <p:txBody>
          <a:bodyPr/>
          <a:lstStyle/>
          <a:p>
            <a:r>
              <a:rPr lang="en-US"/>
              <a:t>Click to edit Master title style</a:t>
            </a:r>
            <a:endParaRPr lang="es-VE"/>
          </a:p>
        </p:txBody>
      </p:sp>
      <p:sp>
        <p:nvSpPr>
          <p:cNvPr id="3" name="Date Placeholder 2">
            <a:extLst>
              <a:ext uri="{FF2B5EF4-FFF2-40B4-BE49-F238E27FC236}">
                <a16:creationId xmlns:a16="http://schemas.microsoft.com/office/drawing/2014/main" id="{0CB629F8-6CC4-4732-91FE-2322BF1A146D}"/>
              </a:ext>
            </a:extLst>
          </p:cNvPr>
          <p:cNvSpPr>
            <a:spLocks noGrp="1"/>
          </p:cNvSpPr>
          <p:nvPr>
            <p:ph type="dt" sz="half" idx="10"/>
          </p:nvPr>
        </p:nvSpPr>
        <p:spPr/>
        <p:txBody>
          <a:bodyPr/>
          <a:lstStyle/>
          <a:p>
            <a:fld id="{277598BB-C5AA-42BE-88C4-07128357EAE4}" type="datetimeFigureOut">
              <a:rPr lang="es-VE" smtClean="0"/>
              <a:t>29/10/2019</a:t>
            </a:fld>
            <a:endParaRPr lang="es-VE" dirty="0"/>
          </a:p>
        </p:txBody>
      </p:sp>
      <p:sp>
        <p:nvSpPr>
          <p:cNvPr id="4" name="Footer Placeholder 3">
            <a:extLst>
              <a:ext uri="{FF2B5EF4-FFF2-40B4-BE49-F238E27FC236}">
                <a16:creationId xmlns:a16="http://schemas.microsoft.com/office/drawing/2014/main" id="{7492582D-DEB8-44CF-9CBA-D6074F224E8A}"/>
              </a:ext>
            </a:extLst>
          </p:cNvPr>
          <p:cNvSpPr>
            <a:spLocks noGrp="1"/>
          </p:cNvSpPr>
          <p:nvPr>
            <p:ph type="ftr" sz="quarter" idx="11"/>
          </p:nvPr>
        </p:nvSpPr>
        <p:spPr/>
        <p:txBody>
          <a:bodyPr/>
          <a:lstStyle/>
          <a:p>
            <a:endParaRPr lang="es-VE" dirty="0"/>
          </a:p>
        </p:txBody>
      </p:sp>
      <p:sp>
        <p:nvSpPr>
          <p:cNvPr id="5" name="Slide Number Placeholder 4">
            <a:extLst>
              <a:ext uri="{FF2B5EF4-FFF2-40B4-BE49-F238E27FC236}">
                <a16:creationId xmlns:a16="http://schemas.microsoft.com/office/drawing/2014/main" id="{A5EA0E34-167D-40AC-AE48-6C6DE40BE3E1}"/>
              </a:ext>
            </a:extLst>
          </p:cNvPr>
          <p:cNvSpPr>
            <a:spLocks noGrp="1"/>
          </p:cNvSpPr>
          <p:nvPr>
            <p:ph type="sldNum" sz="quarter" idx="12"/>
          </p:nvPr>
        </p:nvSpPr>
        <p:spPr/>
        <p:txBody>
          <a:bodyPr/>
          <a:lstStyle/>
          <a:p>
            <a:fld id="{2399C600-271A-4B19-A470-B4BD410E4470}" type="slidenum">
              <a:rPr lang="es-VE" smtClean="0"/>
              <a:t>‹#›</a:t>
            </a:fld>
            <a:endParaRPr lang="es-VE" dirty="0"/>
          </a:p>
        </p:txBody>
      </p:sp>
    </p:spTree>
    <p:extLst>
      <p:ext uri="{BB962C8B-B14F-4D97-AF65-F5344CB8AC3E}">
        <p14:creationId xmlns:p14="http://schemas.microsoft.com/office/powerpoint/2010/main" val="267114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BCFDA-B02B-41C2-9F1F-967294EB2096}"/>
              </a:ext>
            </a:extLst>
          </p:cNvPr>
          <p:cNvSpPr>
            <a:spLocks noGrp="1"/>
          </p:cNvSpPr>
          <p:nvPr>
            <p:ph type="dt" sz="half" idx="10"/>
          </p:nvPr>
        </p:nvSpPr>
        <p:spPr/>
        <p:txBody>
          <a:bodyPr/>
          <a:lstStyle/>
          <a:p>
            <a:fld id="{277598BB-C5AA-42BE-88C4-07128357EAE4}" type="datetimeFigureOut">
              <a:rPr lang="es-VE" smtClean="0"/>
              <a:t>29/10/2019</a:t>
            </a:fld>
            <a:endParaRPr lang="es-VE" dirty="0"/>
          </a:p>
        </p:txBody>
      </p:sp>
      <p:sp>
        <p:nvSpPr>
          <p:cNvPr id="3" name="Footer Placeholder 2">
            <a:extLst>
              <a:ext uri="{FF2B5EF4-FFF2-40B4-BE49-F238E27FC236}">
                <a16:creationId xmlns:a16="http://schemas.microsoft.com/office/drawing/2014/main" id="{207B4FD1-BF49-4D82-B3CB-C85C98BFF443}"/>
              </a:ext>
            </a:extLst>
          </p:cNvPr>
          <p:cNvSpPr>
            <a:spLocks noGrp="1"/>
          </p:cNvSpPr>
          <p:nvPr>
            <p:ph type="ftr" sz="quarter" idx="11"/>
          </p:nvPr>
        </p:nvSpPr>
        <p:spPr/>
        <p:txBody>
          <a:bodyPr/>
          <a:lstStyle/>
          <a:p>
            <a:endParaRPr lang="es-VE" dirty="0"/>
          </a:p>
        </p:txBody>
      </p:sp>
      <p:sp>
        <p:nvSpPr>
          <p:cNvPr id="4" name="Slide Number Placeholder 3">
            <a:extLst>
              <a:ext uri="{FF2B5EF4-FFF2-40B4-BE49-F238E27FC236}">
                <a16:creationId xmlns:a16="http://schemas.microsoft.com/office/drawing/2014/main" id="{98C14909-D2F6-4C95-AF43-983676B7AA06}"/>
              </a:ext>
            </a:extLst>
          </p:cNvPr>
          <p:cNvSpPr>
            <a:spLocks noGrp="1"/>
          </p:cNvSpPr>
          <p:nvPr>
            <p:ph type="sldNum" sz="quarter" idx="12"/>
          </p:nvPr>
        </p:nvSpPr>
        <p:spPr/>
        <p:txBody>
          <a:bodyPr/>
          <a:lstStyle/>
          <a:p>
            <a:fld id="{2399C600-271A-4B19-A470-B4BD410E4470}" type="slidenum">
              <a:rPr lang="es-VE" smtClean="0"/>
              <a:t>‹#›</a:t>
            </a:fld>
            <a:endParaRPr lang="es-VE" dirty="0"/>
          </a:p>
        </p:txBody>
      </p:sp>
    </p:spTree>
    <p:extLst>
      <p:ext uri="{BB962C8B-B14F-4D97-AF65-F5344CB8AC3E}">
        <p14:creationId xmlns:p14="http://schemas.microsoft.com/office/powerpoint/2010/main" val="1816429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0DFE-CDA4-4060-BA06-ACDA8D2DB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VE"/>
          </a:p>
        </p:txBody>
      </p:sp>
      <p:sp>
        <p:nvSpPr>
          <p:cNvPr id="3" name="Content Placeholder 2">
            <a:extLst>
              <a:ext uri="{FF2B5EF4-FFF2-40B4-BE49-F238E27FC236}">
                <a16:creationId xmlns:a16="http://schemas.microsoft.com/office/drawing/2014/main" id="{70148100-46B0-4A30-ABD5-84877CA389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Text Placeholder 3">
            <a:extLst>
              <a:ext uri="{FF2B5EF4-FFF2-40B4-BE49-F238E27FC236}">
                <a16:creationId xmlns:a16="http://schemas.microsoft.com/office/drawing/2014/main" id="{9C8D2882-0A3F-4C83-B0DF-C5AF62CC0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AF2B3-4C15-4AE5-88EB-E08968148B5F}"/>
              </a:ext>
            </a:extLst>
          </p:cNvPr>
          <p:cNvSpPr>
            <a:spLocks noGrp="1"/>
          </p:cNvSpPr>
          <p:nvPr>
            <p:ph type="dt" sz="half" idx="10"/>
          </p:nvPr>
        </p:nvSpPr>
        <p:spPr/>
        <p:txBody>
          <a:bodyPr/>
          <a:lstStyle/>
          <a:p>
            <a:fld id="{277598BB-C5AA-42BE-88C4-07128357EAE4}" type="datetimeFigureOut">
              <a:rPr lang="es-VE" smtClean="0"/>
              <a:t>29/10/2019</a:t>
            </a:fld>
            <a:endParaRPr lang="es-VE" dirty="0"/>
          </a:p>
        </p:txBody>
      </p:sp>
      <p:sp>
        <p:nvSpPr>
          <p:cNvPr id="6" name="Footer Placeholder 5">
            <a:extLst>
              <a:ext uri="{FF2B5EF4-FFF2-40B4-BE49-F238E27FC236}">
                <a16:creationId xmlns:a16="http://schemas.microsoft.com/office/drawing/2014/main" id="{45990A08-4592-4A2C-BD0F-3C7B08687C99}"/>
              </a:ext>
            </a:extLst>
          </p:cNvPr>
          <p:cNvSpPr>
            <a:spLocks noGrp="1"/>
          </p:cNvSpPr>
          <p:nvPr>
            <p:ph type="ftr" sz="quarter" idx="11"/>
          </p:nvPr>
        </p:nvSpPr>
        <p:spPr/>
        <p:txBody>
          <a:bodyPr/>
          <a:lstStyle/>
          <a:p>
            <a:endParaRPr lang="es-VE" dirty="0"/>
          </a:p>
        </p:txBody>
      </p:sp>
      <p:sp>
        <p:nvSpPr>
          <p:cNvPr id="7" name="Slide Number Placeholder 6">
            <a:extLst>
              <a:ext uri="{FF2B5EF4-FFF2-40B4-BE49-F238E27FC236}">
                <a16:creationId xmlns:a16="http://schemas.microsoft.com/office/drawing/2014/main" id="{4A8C601C-F66E-483A-86D8-FCB9003710D0}"/>
              </a:ext>
            </a:extLst>
          </p:cNvPr>
          <p:cNvSpPr>
            <a:spLocks noGrp="1"/>
          </p:cNvSpPr>
          <p:nvPr>
            <p:ph type="sldNum" sz="quarter" idx="12"/>
          </p:nvPr>
        </p:nvSpPr>
        <p:spPr/>
        <p:txBody>
          <a:bodyPr/>
          <a:lstStyle/>
          <a:p>
            <a:fld id="{2399C600-271A-4B19-A470-B4BD410E4470}" type="slidenum">
              <a:rPr lang="es-VE" smtClean="0"/>
              <a:t>‹#›</a:t>
            </a:fld>
            <a:endParaRPr lang="es-VE" dirty="0"/>
          </a:p>
        </p:txBody>
      </p:sp>
    </p:spTree>
    <p:extLst>
      <p:ext uri="{BB962C8B-B14F-4D97-AF65-F5344CB8AC3E}">
        <p14:creationId xmlns:p14="http://schemas.microsoft.com/office/powerpoint/2010/main" val="341584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E9CF-3BAD-456E-A16F-BC2E3333B4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VE"/>
          </a:p>
        </p:txBody>
      </p:sp>
      <p:sp>
        <p:nvSpPr>
          <p:cNvPr id="3" name="Picture Placeholder 2">
            <a:extLst>
              <a:ext uri="{FF2B5EF4-FFF2-40B4-BE49-F238E27FC236}">
                <a16:creationId xmlns:a16="http://schemas.microsoft.com/office/drawing/2014/main" id="{919BBE76-B654-475B-9A92-143CCD3E7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dirty="0"/>
          </a:p>
        </p:txBody>
      </p:sp>
      <p:sp>
        <p:nvSpPr>
          <p:cNvPr id="4" name="Text Placeholder 3">
            <a:extLst>
              <a:ext uri="{FF2B5EF4-FFF2-40B4-BE49-F238E27FC236}">
                <a16:creationId xmlns:a16="http://schemas.microsoft.com/office/drawing/2014/main" id="{F0BDE971-9017-4488-A88C-52963D0E8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148BA9-F313-49B7-8CAC-0792240403C0}"/>
              </a:ext>
            </a:extLst>
          </p:cNvPr>
          <p:cNvSpPr>
            <a:spLocks noGrp="1"/>
          </p:cNvSpPr>
          <p:nvPr>
            <p:ph type="dt" sz="half" idx="10"/>
          </p:nvPr>
        </p:nvSpPr>
        <p:spPr/>
        <p:txBody>
          <a:bodyPr/>
          <a:lstStyle/>
          <a:p>
            <a:fld id="{277598BB-C5AA-42BE-88C4-07128357EAE4}" type="datetimeFigureOut">
              <a:rPr lang="es-VE" smtClean="0"/>
              <a:t>29/10/2019</a:t>
            </a:fld>
            <a:endParaRPr lang="es-VE" dirty="0"/>
          </a:p>
        </p:txBody>
      </p:sp>
      <p:sp>
        <p:nvSpPr>
          <p:cNvPr id="6" name="Footer Placeholder 5">
            <a:extLst>
              <a:ext uri="{FF2B5EF4-FFF2-40B4-BE49-F238E27FC236}">
                <a16:creationId xmlns:a16="http://schemas.microsoft.com/office/drawing/2014/main" id="{D321C1E3-5260-4FE8-BEC4-084A478EE1D2}"/>
              </a:ext>
            </a:extLst>
          </p:cNvPr>
          <p:cNvSpPr>
            <a:spLocks noGrp="1"/>
          </p:cNvSpPr>
          <p:nvPr>
            <p:ph type="ftr" sz="quarter" idx="11"/>
          </p:nvPr>
        </p:nvSpPr>
        <p:spPr/>
        <p:txBody>
          <a:bodyPr/>
          <a:lstStyle/>
          <a:p>
            <a:endParaRPr lang="es-VE" dirty="0"/>
          </a:p>
        </p:txBody>
      </p:sp>
      <p:sp>
        <p:nvSpPr>
          <p:cNvPr id="7" name="Slide Number Placeholder 6">
            <a:extLst>
              <a:ext uri="{FF2B5EF4-FFF2-40B4-BE49-F238E27FC236}">
                <a16:creationId xmlns:a16="http://schemas.microsoft.com/office/drawing/2014/main" id="{C0CE3ABC-C6D7-4F15-912E-42619497E441}"/>
              </a:ext>
            </a:extLst>
          </p:cNvPr>
          <p:cNvSpPr>
            <a:spLocks noGrp="1"/>
          </p:cNvSpPr>
          <p:nvPr>
            <p:ph type="sldNum" sz="quarter" idx="12"/>
          </p:nvPr>
        </p:nvSpPr>
        <p:spPr/>
        <p:txBody>
          <a:bodyPr/>
          <a:lstStyle/>
          <a:p>
            <a:fld id="{2399C600-271A-4B19-A470-B4BD410E4470}" type="slidenum">
              <a:rPr lang="es-VE" smtClean="0"/>
              <a:t>‹#›</a:t>
            </a:fld>
            <a:endParaRPr lang="es-VE" dirty="0"/>
          </a:p>
        </p:txBody>
      </p:sp>
    </p:spTree>
    <p:extLst>
      <p:ext uri="{BB962C8B-B14F-4D97-AF65-F5344CB8AC3E}">
        <p14:creationId xmlns:p14="http://schemas.microsoft.com/office/powerpoint/2010/main" val="424841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D115D-8B11-4DFE-BED5-682D6B92F2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VE"/>
          </a:p>
        </p:txBody>
      </p:sp>
      <p:sp>
        <p:nvSpPr>
          <p:cNvPr id="3" name="Text Placeholder 2">
            <a:extLst>
              <a:ext uri="{FF2B5EF4-FFF2-40B4-BE49-F238E27FC236}">
                <a16:creationId xmlns:a16="http://schemas.microsoft.com/office/drawing/2014/main" id="{E4EC2098-6EB8-431C-B0CE-FF044F815B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id="{FAE034A1-769A-4B6B-86ED-F78D05D6D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598BB-C5AA-42BE-88C4-07128357EAE4}" type="datetimeFigureOut">
              <a:rPr lang="es-VE" smtClean="0"/>
              <a:t>29/10/2019</a:t>
            </a:fld>
            <a:endParaRPr lang="es-VE" dirty="0"/>
          </a:p>
        </p:txBody>
      </p:sp>
      <p:sp>
        <p:nvSpPr>
          <p:cNvPr id="5" name="Footer Placeholder 4">
            <a:extLst>
              <a:ext uri="{FF2B5EF4-FFF2-40B4-BE49-F238E27FC236}">
                <a16:creationId xmlns:a16="http://schemas.microsoft.com/office/drawing/2014/main" id="{9012603B-7323-484E-ADFA-9499905F1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dirty="0"/>
          </a:p>
        </p:txBody>
      </p:sp>
      <p:sp>
        <p:nvSpPr>
          <p:cNvPr id="6" name="Slide Number Placeholder 5">
            <a:extLst>
              <a:ext uri="{FF2B5EF4-FFF2-40B4-BE49-F238E27FC236}">
                <a16:creationId xmlns:a16="http://schemas.microsoft.com/office/drawing/2014/main" id="{96F64E6C-2E8B-49B4-A311-FEA845B61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9C600-271A-4B19-A470-B4BD410E4470}" type="slidenum">
              <a:rPr lang="es-VE" smtClean="0"/>
              <a:t>‹#›</a:t>
            </a:fld>
            <a:endParaRPr lang="es-VE" dirty="0"/>
          </a:p>
        </p:txBody>
      </p:sp>
    </p:spTree>
    <p:extLst>
      <p:ext uri="{BB962C8B-B14F-4D97-AF65-F5344CB8AC3E}">
        <p14:creationId xmlns:p14="http://schemas.microsoft.com/office/powerpoint/2010/main" val="2496057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6.wdp"/><Relationship Id="rId4" Type="http://schemas.microsoft.com/office/2007/relationships/hdphoto" Target="../media/hdphoto1.wdp"/><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microsoft.com/office/2007/relationships/hdphoto" Target="../media/hdphoto8.wdp"/></Relationships>
</file>

<file path=ppt/slides/_rels/slide3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2B7C-B9EC-41DC-8752-8F1FF214DD03}"/>
              </a:ext>
            </a:extLst>
          </p:cNvPr>
          <p:cNvSpPr>
            <a:spLocks noGrp="1"/>
          </p:cNvSpPr>
          <p:nvPr>
            <p:ph type="ctrTitle"/>
          </p:nvPr>
        </p:nvSpPr>
        <p:spPr>
          <a:xfrm>
            <a:off x="1066837" y="3025838"/>
            <a:ext cx="10053051" cy="795256"/>
          </a:xfrm>
        </p:spPr>
        <p:txBody>
          <a:bodyPr>
            <a:normAutofit/>
          </a:bodyPr>
          <a:lstStyle/>
          <a:p>
            <a:r>
              <a:rPr lang="es-VE" sz="4800" dirty="0"/>
              <a:t>Evidencia Científica</a:t>
            </a:r>
            <a:endParaRPr lang="es-VE" sz="4400" dirty="0"/>
          </a:p>
        </p:txBody>
      </p:sp>
      <p:sp>
        <p:nvSpPr>
          <p:cNvPr id="3" name="Subtitle 2">
            <a:extLst>
              <a:ext uri="{FF2B5EF4-FFF2-40B4-BE49-F238E27FC236}">
                <a16:creationId xmlns:a16="http://schemas.microsoft.com/office/drawing/2014/main" id="{1A21802E-CF2E-49A8-80B9-B634B8548B2B}"/>
              </a:ext>
            </a:extLst>
          </p:cNvPr>
          <p:cNvSpPr>
            <a:spLocks noGrp="1"/>
          </p:cNvSpPr>
          <p:nvPr>
            <p:ph type="subTitle" idx="1"/>
          </p:nvPr>
        </p:nvSpPr>
        <p:spPr>
          <a:xfrm>
            <a:off x="7488057" y="4934184"/>
            <a:ext cx="4425438" cy="1923816"/>
          </a:xfrm>
        </p:spPr>
        <p:txBody>
          <a:bodyPr>
            <a:noAutofit/>
          </a:bodyPr>
          <a:lstStyle/>
          <a:p>
            <a:pPr algn="r"/>
            <a:r>
              <a:rPr lang="es-VE" sz="1500" u="sng" dirty="0"/>
              <a:t>GRUPO 3</a:t>
            </a:r>
          </a:p>
          <a:p>
            <a:pPr algn="r"/>
            <a:r>
              <a:rPr lang="es-VE" sz="1500" dirty="0"/>
              <a:t>Dr. Héctor Monasterios</a:t>
            </a:r>
          </a:p>
          <a:p>
            <a:pPr algn="r"/>
            <a:r>
              <a:rPr lang="es-VE" sz="1500" dirty="0"/>
              <a:t>Dra. Sandra Monsalve (Relator)</a:t>
            </a:r>
          </a:p>
          <a:p>
            <a:pPr algn="r"/>
            <a:r>
              <a:rPr lang="es-VE" sz="1500" dirty="0"/>
              <a:t>Dra. Dariana Chávez</a:t>
            </a:r>
          </a:p>
          <a:p>
            <a:pPr algn="r"/>
            <a:r>
              <a:rPr lang="es-VE" sz="1500" b="1" dirty="0"/>
              <a:t>Dr. Luis Gutiérrez Abarca (Expositor)</a:t>
            </a:r>
            <a:r>
              <a:rPr lang="es-VE" sz="1500" dirty="0"/>
              <a:t> </a:t>
            </a:r>
          </a:p>
          <a:p>
            <a:pPr algn="r"/>
            <a:endParaRPr lang="es-VE" sz="1500" dirty="0"/>
          </a:p>
        </p:txBody>
      </p:sp>
      <p:grpSp>
        <p:nvGrpSpPr>
          <p:cNvPr id="4" name="Group 3">
            <a:extLst>
              <a:ext uri="{FF2B5EF4-FFF2-40B4-BE49-F238E27FC236}">
                <a16:creationId xmlns:a16="http://schemas.microsoft.com/office/drawing/2014/main" id="{D7A93CC7-C26B-43B8-B673-1920E961D382}"/>
              </a:ext>
            </a:extLst>
          </p:cNvPr>
          <p:cNvGrpSpPr/>
          <p:nvPr/>
        </p:nvGrpSpPr>
        <p:grpSpPr>
          <a:xfrm>
            <a:off x="341638" y="573853"/>
            <a:ext cx="11571857" cy="879303"/>
            <a:chOff x="536253" y="666662"/>
            <a:chExt cx="10460993" cy="794893"/>
          </a:xfrm>
        </p:grpSpPr>
        <p:pic>
          <p:nvPicPr>
            <p:cNvPr id="5" name="Picture 4">
              <a:extLst>
                <a:ext uri="{FF2B5EF4-FFF2-40B4-BE49-F238E27FC236}">
                  <a16:creationId xmlns:a16="http://schemas.microsoft.com/office/drawing/2014/main" id="{01259E57-C248-48B6-B8AE-6CBE5EB1D0F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536253" y="666662"/>
              <a:ext cx="655582" cy="794893"/>
            </a:xfrm>
            <a:prstGeom prst="rect">
              <a:avLst/>
            </a:prstGeom>
          </p:spPr>
        </p:pic>
        <p:pic>
          <p:nvPicPr>
            <p:cNvPr id="6" name="Picture 5">
              <a:extLst>
                <a:ext uri="{FF2B5EF4-FFF2-40B4-BE49-F238E27FC236}">
                  <a16:creationId xmlns:a16="http://schemas.microsoft.com/office/drawing/2014/main" id="{3423CBC3-54DF-4EB1-B5AC-601CEB0DF56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10279823" y="666662"/>
              <a:ext cx="717423" cy="794893"/>
            </a:xfrm>
            <a:prstGeom prst="rect">
              <a:avLst/>
            </a:prstGeom>
          </p:spPr>
        </p:pic>
      </p:grpSp>
      <p:sp>
        <p:nvSpPr>
          <p:cNvPr id="7" name="TextBox 6">
            <a:extLst>
              <a:ext uri="{FF2B5EF4-FFF2-40B4-BE49-F238E27FC236}">
                <a16:creationId xmlns:a16="http://schemas.microsoft.com/office/drawing/2014/main" id="{4B8FEE96-3B87-4D6D-86A6-B64C3BC7A8A5}"/>
              </a:ext>
            </a:extLst>
          </p:cNvPr>
          <p:cNvSpPr txBox="1"/>
          <p:nvPr/>
        </p:nvSpPr>
        <p:spPr>
          <a:xfrm>
            <a:off x="2130962" y="509909"/>
            <a:ext cx="7924800" cy="969496"/>
          </a:xfrm>
          <a:prstGeom prst="rect">
            <a:avLst/>
          </a:prstGeom>
          <a:noFill/>
        </p:spPr>
        <p:txBody>
          <a:bodyPr wrap="square" rtlCol="0">
            <a:spAutoFit/>
          </a:bodyPr>
          <a:lstStyle/>
          <a:p>
            <a:pPr algn="ctr"/>
            <a:r>
              <a:rPr lang="es-VE" sz="1900" dirty="0"/>
              <a:t>Universidad Centroccidental Lisandro Alvarado</a:t>
            </a:r>
          </a:p>
          <a:p>
            <a:pPr algn="ctr"/>
            <a:r>
              <a:rPr lang="es-VE" sz="1900" dirty="0"/>
              <a:t>Centro Cardiovascular Regional Centro Occidental</a:t>
            </a:r>
          </a:p>
          <a:p>
            <a:pPr algn="ctr"/>
            <a:r>
              <a:rPr lang="es-VE" sz="1900" dirty="0"/>
              <a:t>Postgrado de Cardiología</a:t>
            </a:r>
          </a:p>
        </p:txBody>
      </p:sp>
      <p:sp>
        <p:nvSpPr>
          <p:cNvPr id="8" name="TextBox 7">
            <a:extLst>
              <a:ext uri="{FF2B5EF4-FFF2-40B4-BE49-F238E27FC236}">
                <a16:creationId xmlns:a16="http://schemas.microsoft.com/office/drawing/2014/main" id="{73F74AC4-B92C-4AF3-8534-1AB528C82C86}"/>
              </a:ext>
            </a:extLst>
          </p:cNvPr>
          <p:cNvSpPr txBox="1"/>
          <p:nvPr/>
        </p:nvSpPr>
        <p:spPr>
          <a:xfrm>
            <a:off x="4331237" y="6252512"/>
            <a:ext cx="3524250" cy="323165"/>
          </a:xfrm>
          <a:prstGeom prst="rect">
            <a:avLst/>
          </a:prstGeom>
          <a:noFill/>
        </p:spPr>
        <p:txBody>
          <a:bodyPr wrap="square" rtlCol="0">
            <a:spAutoFit/>
          </a:bodyPr>
          <a:lstStyle/>
          <a:p>
            <a:pPr algn="ctr"/>
            <a:r>
              <a:rPr lang="es-VE" sz="1500" dirty="0"/>
              <a:t>Octubre 2019</a:t>
            </a:r>
          </a:p>
        </p:txBody>
      </p:sp>
    </p:spTree>
    <p:extLst>
      <p:ext uri="{BB962C8B-B14F-4D97-AF65-F5344CB8AC3E}">
        <p14:creationId xmlns:p14="http://schemas.microsoft.com/office/powerpoint/2010/main" val="329444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Metodología</a:t>
            </a:r>
            <a:br>
              <a:rPr lang="es-VE" dirty="0"/>
            </a:br>
            <a:r>
              <a:rPr lang="es-VE" sz="3600" dirty="0"/>
              <a:t>Estrategias de búsqueda</a:t>
            </a:r>
            <a:endParaRPr lang="es-VE" dirty="0"/>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1563CF81-B233-4532-9D7B-5A9C65808004}"/>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grpSp>
        <p:nvGrpSpPr>
          <p:cNvPr id="10" name="Group 9">
            <a:extLst>
              <a:ext uri="{FF2B5EF4-FFF2-40B4-BE49-F238E27FC236}">
                <a16:creationId xmlns:a16="http://schemas.microsoft.com/office/drawing/2014/main" id="{76A383E5-3488-4EF4-B7CE-DD40AE194A3D}"/>
              </a:ext>
            </a:extLst>
          </p:cNvPr>
          <p:cNvGrpSpPr/>
          <p:nvPr/>
        </p:nvGrpSpPr>
        <p:grpSpPr>
          <a:xfrm>
            <a:off x="7347108" y="1778082"/>
            <a:ext cx="3693161" cy="957753"/>
            <a:chOff x="7599679" y="2574570"/>
            <a:chExt cx="3693161" cy="957753"/>
          </a:xfrm>
        </p:grpSpPr>
        <p:pic>
          <p:nvPicPr>
            <p:cNvPr id="1030" name="Picture 6">
              <a:extLst>
                <a:ext uri="{FF2B5EF4-FFF2-40B4-BE49-F238E27FC236}">
                  <a16:creationId xmlns:a16="http://schemas.microsoft.com/office/drawing/2014/main" id="{CE5E9264-1298-4919-A448-2EF3A01D929E}"/>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1362" t="4616" r="63590" b="52094"/>
            <a:stretch/>
          </p:blipFill>
          <p:spPr bwMode="auto">
            <a:xfrm>
              <a:off x="7599679" y="2743203"/>
              <a:ext cx="3154046" cy="7891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32C216-8223-48F1-8B0E-863F8E4C290F}"/>
                </a:ext>
              </a:extLst>
            </p:cNvPr>
            <p:cNvSpPr txBox="1"/>
            <p:nvPr/>
          </p:nvSpPr>
          <p:spPr>
            <a:xfrm>
              <a:off x="10554653" y="2574570"/>
              <a:ext cx="738187" cy="584775"/>
            </a:xfrm>
            <a:prstGeom prst="rect">
              <a:avLst/>
            </a:prstGeom>
            <a:noFill/>
          </p:spPr>
          <p:txBody>
            <a:bodyPr wrap="square" rtlCol="0">
              <a:spAutoFit/>
            </a:bodyPr>
            <a:lstStyle/>
            <a:p>
              <a:r>
                <a:rPr lang="es-VE" sz="3200" dirty="0">
                  <a:solidFill>
                    <a:srgbClr val="FF7F01"/>
                  </a:solidFill>
                </a:rPr>
                <a:t>®</a:t>
              </a:r>
            </a:p>
          </p:txBody>
        </p:sp>
      </p:grpSp>
      <p:pic>
        <p:nvPicPr>
          <p:cNvPr id="12" name="Picture 11">
            <a:extLst>
              <a:ext uri="{FF2B5EF4-FFF2-40B4-BE49-F238E27FC236}">
                <a16:creationId xmlns:a16="http://schemas.microsoft.com/office/drawing/2014/main" id="{AD7FAEA7-1D19-4CA9-BF92-E0EC01E6FE04}"/>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t="27573" b="28784"/>
          <a:stretch/>
        </p:blipFill>
        <p:spPr>
          <a:xfrm>
            <a:off x="1416309" y="2104306"/>
            <a:ext cx="4223286" cy="546250"/>
          </a:xfrm>
          <a:prstGeom prst="rect">
            <a:avLst/>
          </a:prstGeom>
        </p:spPr>
      </p:pic>
      <p:sp>
        <p:nvSpPr>
          <p:cNvPr id="13" name="TextBox 12">
            <a:extLst>
              <a:ext uri="{FF2B5EF4-FFF2-40B4-BE49-F238E27FC236}">
                <a16:creationId xmlns:a16="http://schemas.microsoft.com/office/drawing/2014/main" id="{A89D6775-202B-4AB7-9909-D31BE243CA80}"/>
              </a:ext>
            </a:extLst>
          </p:cNvPr>
          <p:cNvSpPr txBox="1"/>
          <p:nvPr/>
        </p:nvSpPr>
        <p:spPr>
          <a:xfrm>
            <a:off x="1022876" y="2839509"/>
            <a:ext cx="4464318" cy="400110"/>
          </a:xfrm>
          <a:prstGeom prst="rect">
            <a:avLst/>
          </a:prstGeom>
          <a:noFill/>
        </p:spPr>
        <p:txBody>
          <a:bodyPr wrap="square" rtlCol="0">
            <a:spAutoFit/>
          </a:bodyPr>
          <a:lstStyle/>
          <a:p>
            <a:pPr algn="ctr"/>
            <a:r>
              <a:rPr lang="es-VE" sz="2000" dirty="0"/>
              <a:t>Desde 1.966 hasta actualidad</a:t>
            </a:r>
          </a:p>
        </p:txBody>
      </p:sp>
      <p:sp>
        <p:nvSpPr>
          <p:cNvPr id="17" name="TextBox 16">
            <a:extLst>
              <a:ext uri="{FF2B5EF4-FFF2-40B4-BE49-F238E27FC236}">
                <a16:creationId xmlns:a16="http://schemas.microsoft.com/office/drawing/2014/main" id="{65D0D1E4-3687-4643-B40D-75D5FB01D0CD}"/>
              </a:ext>
            </a:extLst>
          </p:cNvPr>
          <p:cNvSpPr txBox="1"/>
          <p:nvPr/>
        </p:nvSpPr>
        <p:spPr>
          <a:xfrm>
            <a:off x="6780212" y="2820458"/>
            <a:ext cx="4287838" cy="400110"/>
          </a:xfrm>
          <a:prstGeom prst="rect">
            <a:avLst/>
          </a:prstGeom>
          <a:noFill/>
        </p:spPr>
        <p:txBody>
          <a:bodyPr wrap="square" rtlCol="0">
            <a:spAutoFit/>
          </a:bodyPr>
          <a:lstStyle/>
          <a:p>
            <a:pPr algn="ctr"/>
            <a:r>
              <a:rPr lang="es-VE" sz="2000" dirty="0"/>
              <a:t>Desde 1.980 hasta actualidad</a:t>
            </a:r>
          </a:p>
        </p:txBody>
      </p:sp>
      <p:sp>
        <p:nvSpPr>
          <p:cNvPr id="14" name="TextBox 13">
            <a:extLst>
              <a:ext uri="{FF2B5EF4-FFF2-40B4-BE49-F238E27FC236}">
                <a16:creationId xmlns:a16="http://schemas.microsoft.com/office/drawing/2014/main" id="{013056A0-001A-40D4-BD5E-356DA35445D8}"/>
              </a:ext>
            </a:extLst>
          </p:cNvPr>
          <p:cNvSpPr txBox="1"/>
          <p:nvPr/>
        </p:nvSpPr>
        <p:spPr>
          <a:xfrm>
            <a:off x="2989897" y="4441422"/>
            <a:ext cx="6720995" cy="1015663"/>
          </a:xfrm>
          <a:prstGeom prst="rect">
            <a:avLst/>
          </a:prstGeom>
          <a:noFill/>
        </p:spPr>
        <p:txBody>
          <a:bodyPr wrap="square" rtlCol="0">
            <a:spAutoFit/>
          </a:bodyPr>
          <a:lstStyle/>
          <a:p>
            <a:pPr algn="ctr"/>
            <a:r>
              <a:rPr lang="es-VE" sz="2000" dirty="0"/>
              <a:t>Primera búsqueda en 2.001</a:t>
            </a:r>
          </a:p>
          <a:p>
            <a:pPr algn="ctr"/>
            <a:endParaRPr lang="es-VE" sz="2000" dirty="0"/>
          </a:p>
          <a:p>
            <a:pPr algn="ctr"/>
            <a:r>
              <a:rPr lang="es-VE" sz="2000" dirty="0"/>
              <a:t>Actualización en 2.004</a:t>
            </a:r>
          </a:p>
        </p:txBody>
      </p:sp>
      <p:sp>
        <p:nvSpPr>
          <p:cNvPr id="29" name="TextBox 28">
            <a:extLst>
              <a:ext uri="{FF2B5EF4-FFF2-40B4-BE49-F238E27FC236}">
                <a16:creationId xmlns:a16="http://schemas.microsoft.com/office/drawing/2014/main" id="{0BBB3320-DF17-4F18-8916-C3A0CA79AD8D}"/>
              </a:ext>
            </a:extLst>
          </p:cNvPr>
          <p:cNvSpPr txBox="1"/>
          <p:nvPr/>
        </p:nvSpPr>
        <p:spPr>
          <a:xfrm>
            <a:off x="4631112" y="3258854"/>
            <a:ext cx="3421620" cy="877163"/>
          </a:xfrm>
          <a:prstGeom prst="rect">
            <a:avLst/>
          </a:prstGeom>
          <a:noFill/>
        </p:spPr>
        <p:txBody>
          <a:bodyPr wrap="square" rtlCol="0">
            <a:spAutoFit/>
          </a:bodyPr>
          <a:lstStyle/>
          <a:p>
            <a:pPr algn="ctr"/>
            <a:r>
              <a:rPr lang="es-VE" sz="1700" b="1" dirty="0"/>
              <a:t>artículos provenientes de búsquedas en literaturas y recomendados por expertos</a:t>
            </a:r>
          </a:p>
        </p:txBody>
      </p:sp>
      <p:grpSp>
        <p:nvGrpSpPr>
          <p:cNvPr id="50" name="Group 49">
            <a:extLst>
              <a:ext uri="{FF2B5EF4-FFF2-40B4-BE49-F238E27FC236}">
                <a16:creationId xmlns:a16="http://schemas.microsoft.com/office/drawing/2014/main" id="{C0B2F519-065D-494C-8679-5113A498A14C}"/>
              </a:ext>
            </a:extLst>
          </p:cNvPr>
          <p:cNvGrpSpPr/>
          <p:nvPr/>
        </p:nvGrpSpPr>
        <p:grpSpPr>
          <a:xfrm>
            <a:off x="1927952" y="3246138"/>
            <a:ext cx="8743223" cy="1263690"/>
            <a:chOff x="1927952" y="3246138"/>
            <a:chExt cx="8743223" cy="1263690"/>
          </a:xfrm>
        </p:grpSpPr>
        <p:grpSp>
          <p:nvGrpSpPr>
            <p:cNvPr id="49" name="Group 48">
              <a:extLst>
                <a:ext uri="{FF2B5EF4-FFF2-40B4-BE49-F238E27FC236}">
                  <a16:creationId xmlns:a16="http://schemas.microsoft.com/office/drawing/2014/main" id="{734F10CF-5818-4667-ABE1-88B5B81C2B68}"/>
                </a:ext>
              </a:extLst>
            </p:cNvPr>
            <p:cNvGrpSpPr/>
            <p:nvPr/>
          </p:nvGrpSpPr>
          <p:grpSpPr>
            <a:xfrm>
              <a:off x="1927952" y="3246138"/>
              <a:ext cx="8743223" cy="1263690"/>
              <a:chOff x="1927952" y="3246138"/>
              <a:chExt cx="8743223" cy="1263690"/>
            </a:xfrm>
          </p:grpSpPr>
          <p:cxnSp>
            <p:nvCxnSpPr>
              <p:cNvPr id="25" name="Straight Connector 24">
                <a:extLst>
                  <a:ext uri="{FF2B5EF4-FFF2-40B4-BE49-F238E27FC236}">
                    <a16:creationId xmlns:a16="http://schemas.microsoft.com/office/drawing/2014/main" id="{0D1F9C16-E83A-4E9C-ABAA-2EBD7266778D}"/>
                  </a:ext>
                </a:extLst>
              </p:cNvPr>
              <p:cNvCxnSpPr>
                <a:cxnSpLocks/>
              </p:cNvCxnSpPr>
              <p:nvPr/>
            </p:nvCxnSpPr>
            <p:spPr>
              <a:xfrm flipV="1">
                <a:off x="6350396" y="4172604"/>
                <a:ext cx="0" cy="337224"/>
              </a:xfrm>
              <a:prstGeom prst="line">
                <a:avLst/>
              </a:prstGeom>
              <a:ln w="38100">
                <a:solidFill>
                  <a:schemeClr val="tx2">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DEBEC12-954F-4576-8818-2A495B5F7EEE}"/>
                  </a:ext>
                </a:extLst>
              </p:cNvPr>
              <p:cNvCxnSpPr/>
              <p:nvPr/>
            </p:nvCxnSpPr>
            <p:spPr>
              <a:xfrm>
                <a:off x="1927952" y="3258854"/>
                <a:ext cx="2703160" cy="0"/>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32B4BB-F22B-40E4-AD3B-002AF7BCFE31}"/>
                  </a:ext>
                </a:extLst>
              </p:cNvPr>
              <p:cNvCxnSpPr/>
              <p:nvPr/>
            </p:nvCxnSpPr>
            <p:spPr>
              <a:xfrm>
                <a:off x="7968015" y="3258854"/>
                <a:ext cx="2703160" cy="0"/>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B69EFCA-A132-484E-8831-BC953C2189C0}"/>
                  </a:ext>
                </a:extLst>
              </p:cNvPr>
              <p:cNvCxnSpPr>
                <a:cxnSpLocks/>
              </p:cNvCxnSpPr>
              <p:nvPr/>
            </p:nvCxnSpPr>
            <p:spPr>
              <a:xfrm>
                <a:off x="4620095" y="3246138"/>
                <a:ext cx="11017" cy="926466"/>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E7EBC7C-C19E-438F-85C5-D3B39C46322F}"/>
                  </a:ext>
                </a:extLst>
              </p:cNvPr>
              <p:cNvCxnSpPr>
                <a:cxnSpLocks/>
              </p:cNvCxnSpPr>
              <p:nvPr/>
            </p:nvCxnSpPr>
            <p:spPr>
              <a:xfrm>
                <a:off x="7974698" y="3246138"/>
                <a:ext cx="0" cy="926466"/>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1349AF3E-B5EE-47BE-91CB-0E1E78D31792}"/>
                </a:ext>
              </a:extLst>
            </p:cNvPr>
            <p:cNvCxnSpPr>
              <a:cxnSpLocks/>
            </p:cNvCxnSpPr>
            <p:nvPr/>
          </p:nvCxnSpPr>
          <p:spPr>
            <a:xfrm>
              <a:off x="4620095" y="4158903"/>
              <a:ext cx="3369954" cy="0"/>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62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4"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a:stretch>
        </a:blip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C40FC88E-0149-49C3-8464-A61BAB190A2A}"/>
              </a:ext>
            </a:extLst>
          </p:cNvPr>
          <p:cNvCxnSpPr/>
          <p:nvPr/>
        </p:nvCxnSpPr>
        <p:spPr>
          <a:xfrm>
            <a:off x="6096000" y="2266950"/>
            <a:ext cx="0" cy="348615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Metodología</a:t>
            </a:r>
            <a:br>
              <a:rPr lang="es-VE" dirty="0"/>
            </a:br>
            <a:r>
              <a:rPr lang="es-VE" sz="3600" dirty="0"/>
              <a:t>Estrategias de búsqueda</a:t>
            </a:r>
            <a:endParaRPr lang="es-VE" dirty="0"/>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1563CF81-B233-4532-9D7B-5A9C65808004}"/>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sp>
        <p:nvSpPr>
          <p:cNvPr id="20" name="Content Placeholder 2">
            <a:extLst>
              <a:ext uri="{FF2B5EF4-FFF2-40B4-BE49-F238E27FC236}">
                <a16:creationId xmlns:a16="http://schemas.microsoft.com/office/drawing/2014/main" id="{01484366-8866-4E89-A62C-3E250549375A}"/>
              </a:ext>
            </a:extLst>
          </p:cNvPr>
          <p:cNvSpPr>
            <a:spLocks noGrp="1"/>
          </p:cNvSpPr>
          <p:nvPr>
            <p:ph idx="1"/>
          </p:nvPr>
        </p:nvSpPr>
        <p:spPr>
          <a:xfrm>
            <a:off x="838200" y="1940804"/>
            <a:ext cx="10515600" cy="4344151"/>
          </a:xfrm>
        </p:spPr>
        <p:txBody>
          <a:bodyPr>
            <a:noAutofit/>
          </a:bodyPr>
          <a:lstStyle/>
          <a:p>
            <a:pPr marL="0" indent="0" algn="ctr">
              <a:buNone/>
            </a:pPr>
            <a:r>
              <a:rPr lang="en-US" sz="1900" b="1" i="1" dirty="0">
                <a:solidFill>
                  <a:srgbClr val="C00000"/>
                </a:solidFill>
              </a:rPr>
              <a:t>Randomized controlled trial </a:t>
            </a:r>
            <a:r>
              <a:rPr lang="en-US" sz="1900" i="1" u="sng" dirty="0"/>
              <a:t>or</a:t>
            </a:r>
            <a:r>
              <a:rPr lang="en-US" sz="1900" i="1" dirty="0"/>
              <a:t> </a:t>
            </a:r>
            <a:r>
              <a:rPr lang="en-US" sz="1900" b="1" i="1" dirty="0">
                <a:solidFill>
                  <a:srgbClr val="C00000"/>
                </a:solidFill>
              </a:rPr>
              <a:t>clinical trials </a:t>
            </a:r>
            <a:r>
              <a:rPr lang="en-US" sz="1900" i="1" u="sng" dirty="0"/>
              <a:t>or</a:t>
            </a:r>
            <a:r>
              <a:rPr lang="en-US" sz="1900" b="1" i="1" dirty="0"/>
              <a:t> </a:t>
            </a:r>
            <a:r>
              <a:rPr lang="en-US" sz="1900" b="1" i="1" dirty="0">
                <a:solidFill>
                  <a:srgbClr val="C00000"/>
                </a:solidFill>
              </a:rPr>
              <a:t>cohort studies </a:t>
            </a:r>
            <a:r>
              <a:rPr lang="en-US" sz="1900" i="1" u="sng" dirty="0"/>
              <a:t>or</a:t>
            </a:r>
            <a:r>
              <a:rPr lang="en-US" sz="1900" i="1" dirty="0"/>
              <a:t> 	</a:t>
            </a:r>
            <a:r>
              <a:rPr lang="en-US" sz="1900" b="1" i="1" dirty="0">
                <a:solidFill>
                  <a:srgbClr val="C00000"/>
                </a:solidFill>
              </a:rPr>
              <a:t>follow-up studies </a:t>
            </a:r>
            <a:r>
              <a:rPr lang="en-US" sz="1900" i="1" u="sng" dirty="0"/>
              <a:t>or</a:t>
            </a:r>
            <a:r>
              <a:rPr lang="en-US" sz="1900" b="1" i="1" dirty="0"/>
              <a:t> </a:t>
            </a:r>
            <a:r>
              <a:rPr lang="en-US" sz="1900" b="1" i="1" dirty="0">
                <a:solidFill>
                  <a:srgbClr val="C00000"/>
                </a:solidFill>
              </a:rPr>
              <a:t>case</a:t>
            </a:r>
            <a:br>
              <a:rPr lang="en-US" sz="1900" b="1" i="1" dirty="0">
                <a:solidFill>
                  <a:srgbClr val="C00000"/>
                </a:solidFill>
              </a:rPr>
            </a:br>
            <a:r>
              <a:rPr lang="en-US" sz="1900" b="1" i="1" dirty="0">
                <a:solidFill>
                  <a:srgbClr val="C00000"/>
                </a:solidFill>
              </a:rPr>
              <a:t>control studies</a:t>
            </a:r>
            <a:r>
              <a:rPr lang="en-US" sz="1900" i="1" dirty="0"/>
              <a:t> </a:t>
            </a:r>
            <a:r>
              <a:rPr lang="en-US" sz="1900" i="1" u="sng" dirty="0"/>
              <a:t>or</a:t>
            </a:r>
            <a:r>
              <a:rPr lang="en-US" sz="1900" i="1" dirty="0"/>
              <a:t> </a:t>
            </a:r>
            <a:r>
              <a:rPr lang="en-US" sz="1900" b="1" i="1" dirty="0">
                <a:solidFill>
                  <a:srgbClr val="C00000"/>
                </a:solidFill>
              </a:rPr>
              <a:t>case reports </a:t>
            </a:r>
            <a:r>
              <a:rPr lang="en-US" sz="1900" i="1" u="sng" dirty="0"/>
              <a:t>or</a:t>
            </a:r>
            <a:r>
              <a:rPr lang="en-US" sz="1900" i="1" dirty="0"/>
              <a:t> </a:t>
            </a:r>
            <a:r>
              <a:rPr lang="en-US" sz="1900" b="1" i="1" dirty="0">
                <a:solidFill>
                  <a:srgbClr val="C00000"/>
                </a:solidFill>
              </a:rPr>
              <a:t>risk</a:t>
            </a:r>
            <a:r>
              <a:rPr lang="en-US" sz="1900" i="1" dirty="0"/>
              <a:t> or </a:t>
            </a:r>
            <a:r>
              <a:rPr lang="en-US" sz="1900" b="1" i="1" dirty="0">
                <a:solidFill>
                  <a:srgbClr val="C00000"/>
                </a:solidFill>
              </a:rPr>
              <a:t>prognosis</a:t>
            </a:r>
            <a:r>
              <a:rPr lang="en-US" sz="1900" i="1" dirty="0">
                <a:solidFill>
                  <a:srgbClr val="C00000"/>
                </a:solidFill>
              </a:rPr>
              <a:t> </a:t>
            </a:r>
            <a:r>
              <a:rPr lang="en-US" sz="1900" i="1" u="sng" dirty="0"/>
              <a:t>or</a:t>
            </a:r>
            <a:r>
              <a:rPr lang="en-US" sz="1900" i="1" dirty="0"/>
              <a:t> </a:t>
            </a:r>
            <a:r>
              <a:rPr lang="en-US" sz="1900" b="1" i="1" dirty="0">
                <a:solidFill>
                  <a:srgbClr val="C00000"/>
                </a:solidFill>
              </a:rPr>
              <a:t>course</a:t>
            </a:r>
            <a:r>
              <a:rPr lang="en-US" sz="1900" b="1" i="1" dirty="0"/>
              <a:t> </a:t>
            </a:r>
            <a:r>
              <a:rPr lang="en-US" sz="1900" i="1" u="sng" dirty="0"/>
              <a:t>or</a:t>
            </a:r>
            <a:r>
              <a:rPr lang="en-US" sz="1900" i="1" dirty="0"/>
              <a:t> </a:t>
            </a:r>
            <a:r>
              <a:rPr lang="en-US" sz="1900" b="1" i="1" dirty="0">
                <a:solidFill>
                  <a:srgbClr val="C00000"/>
                </a:solidFill>
              </a:rPr>
              <a:t>predict </a:t>
            </a:r>
          </a:p>
          <a:p>
            <a:pPr marL="0" indent="0" algn="ctr">
              <a:buNone/>
            </a:pPr>
            <a:endParaRPr lang="en-US" sz="1900" i="1" dirty="0"/>
          </a:p>
          <a:p>
            <a:pPr marL="0" indent="0" algn="ctr">
              <a:buNone/>
            </a:pPr>
            <a:r>
              <a:rPr lang="en-US" sz="1900" i="1" u="sng" dirty="0"/>
              <a:t>and</a:t>
            </a:r>
          </a:p>
          <a:p>
            <a:pPr marL="0" indent="0" algn="ctr">
              <a:buNone/>
            </a:pPr>
            <a:endParaRPr lang="en-US" sz="1900" i="1" dirty="0"/>
          </a:p>
          <a:p>
            <a:pPr marL="0" indent="0" algn="ctr">
              <a:buNone/>
            </a:pPr>
            <a:r>
              <a:rPr lang="en-US" sz="1900" b="1" i="1" dirty="0">
                <a:solidFill>
                  <a:srgbClr val="C00000"/>
                </a:solidFill>
              </a:rPr>
              <a:t>cerebrovascular accident </a:t>
            </a:r>
            <a:r>
              <a:rPr lang="en-US" sz="1900" i="1" u="sng" dirty="0"/>
              <a:t>or</a:t>
            </a:r>
            <a:r>
              <a:rPr lang="en-US" sz="1900" i="1" dirty="0"/>
              <a:t> </a:t>
            </a:r>
            <a:r>
              <a:rPr lang="en-US" sz="1900" b="1" i="1" dirty="0">
                <a:solidFill>
                  <a:srgbClr val="C00000"/>
                </a:solidFill>
              </a:rPr>
              <a:t>stroke</a:t>
            </a:r>
            <a:r>
              <a:rPr lang="en-US" sz="1900" i="1" dirty="0"/>
              <a:t> </a:t>
            </a:r>
            <a:r>
              <a:rPr lang="en-US" sz="1900" i="1" u="sng" dirty="0"/>
              <a:t>or</a:t>
            </a:r>
            <a:r>
              <a:rPr lang="en-US" sz="1900" i="1" dirty="0"/>
              <a:t> </a:t>
            </a:r>
            <a:r>
              <a:rPr lang="en-US" sz="1900" b="1" i="1" dirty="0">
                <a:solidFill>
                  <a:srgbClr val="C00000"/>
                </a:solidFill>
              </a:rPr>
              <a:t>transient ischemic attack </a:t>
            </a:r>
            <a:r>
              <a:rPr lang="en-US" sz="1900" i="1" u="sng" dirty="0"/>
              <a:t>or</a:t>
            </a:r>
            <a:r>
              <a:rPr lang="en-US" sz="1900" i="1" dirty="0"/>
              <a:t> </a:t>
            </a:r>
            <a:r>
              <a:rPr lang="en-US" sz="1900" b="1" i="1" dirty="0">
                <a:solidFill>
                  <a:srgbClr val="C00000"/>
                </a:solidFill>
              </a:rPr>
              <a:t>Amaurosis fugax </a:t>
            </a:r>
            <a:r>
              <a:rPr lang="en-US" sz="1900" i="1" u="sng" dirty="0"/>
              <a:t>or</a:t>
            </a:r>
            <a:br>
              <a:rPr lang="en-US" sz="1900" i="1" dirty="0"/>
            </a:br>
            <a:r>
              <a:rPr lang="en-US" sz="1900" b="1" i="1" dirty="0">
                <a:solidFill>
                  <a:srgbClr val="C00000"/>
                </a:solidFill>
              </a:rPr>
              <a:t>transitional blindness </a:t>
            </a:r>
            <a:r>
              <a:rPr lang="en-US" sz="1900" i="1" u="sng" dirty="0"/>
              <a:t>or</a:t>
            </a:r>
            <a:r>
              <a:rPr lang="en-US" sz="1900" i="1" dirty="0"/>
              <a:t> </a:t>
            </a:r>
            <a:r>
              <a:rPr lang="en-US" sz="1900" b="1" i="1" dirty="0">
                <a:solidFill>
                  <a:srgbClr val="C00000"/>
                </a:solidFill>
              </a:rPr>
              <a:t>retinal artery occlusion </a:t>
            </a:r>
            <a:r>
              <a:rPr lang="en-US" sz="1900" i="1" u="sng" dirty="0"/>
              <a:t>or</a:t>
            </a:r>
            <a:r>
              <a:rPr lang="en-US" sz="1900" i="1" dirty="0"/>
              <a:t> </a:t>
            </a:r>
            <a:r>
              <a:rPr lang="en-US" sz="1900" b="1" i="1" dirty="0">
                <a:solidFill>
                  <a:srgbClr val="C00000"/>
                </a:solidFill>
              </a:rPr>
              <a:t>thromboembolism</a:t>
            </a:r>
          </a:p>
          <a:p>
            <a:pPr marL="0" indent="0" algn="ctr">
              <a:buNone/>
            </a:pPr>
            <a:endParaRPr lang="en-US" sz="1900" i="1" dirty="0"/>
          </a:p>
          <a:p>
            <a:pPr marL="0" indent="0" algn="ctr">
              <a:buNone/>
            </a:pPr>
            <a:r>
              <a:rPr lang="en-US" sz="1900" i="1" u="sng" dirty="0"/>
              <a:t>and</a:t>
            </a:r>
          </a:p>
          <a:p>
            <a:pPr marL="0" indent="0" algn="ctr">
              <a:buNone/>
            </a:pPr>
            <a:endParaRPr lang="en-US" sz="1900" i="1" dirty="0"/>
          </a:p>
          <a:p>
            <a:pPr marL="0" indent="0" algn="ctr">
              <a:buNone/>
            </a:pPr>
            <a:r>
              <a:rPr lang="en-US" sz="1900" b="1" i="1" dirty="0">
                <a:solidFill>
                  <a:srgbClr val="C00000"/>
                </a:solidFill>
              </a:rPr>
              <a:t>Atrial Flutter</a:t>
            </a:r>
            <a:br>
              <a:rPr lang="en-US" sz="1900" b="1" i="1" dirty="0">
                <a:solidFill>
                  <a:srgbClr val="C00000"/>
                </a:solidFill>
              </a:rPr>
            </a:br>
            <a:endParaRPr lang="en-US" sz="1900" b="1" i="1" dirty="0">
              <a:solidFill>
                <a:srgbClr val="C00000"/>
              </a:solidFill>
            </a:endParaRPr>
          </a:p>
        </p:txBody>
      </p:sp>
      <p:sp>
        <p:nvSpPr>
          <p:cNvPr id="3" name="TextBox 2">
            <a:extLst>
              <a:ext uri="{FF2B5EF4-FFF2-40B4-BE49-F238E27FC236}">
                <a16:creationId xmlns:a16="http://schemas.microsoft.com/office/drawing/2014/main" id="{7F80F789-76C7-4787-8C2A-2AA178728D67}"/>
              </a:ext>
            </a:extLst>
          </p:cNvPr>
          <p:cNvSpPr txBox="1"/>
          <p:nvPr/>
        </p:nvSpPr>
        <p:spPr>
          <a:xfrm>
            <a:off x="481965" y="1854190"/>
            <a:ext cx="420361" cy="3970318"/>
          </a:xfrm>
          <a:prstGeom prst="rect">
            <a:avLst/>
          </a:prstGeom>
          <a:noFill/>
        </p:spPr>
        <p:txBody>
          <a:bodyPr wrap="square" rtlCol="0">
            <a:spAutoFit/>
          </a:bodyPr>
          <a:lstStyle/>
          <a:p>
            <a:r>
              <a:rPr lang="es-VE" sz="3600" b="1" dirty="0">
                <a:solidFill>
                  <a:schemeClr val="tx2">
                    <a:lumMod val="40000"/>
                    <a:lumOff val="60000"/>
                  </a:schemeClr>
                </a:solidFill>
              </a:rPr>
              <a:t>1</a:t>
            </a:r>
          </a:p>
          <a:p>
            <a:endParaRPr lang="es-VE" sz="3600" b="1" dirty="0">
              <a:solidFill>
                <a:schemeClr val="tx2">
                  <a:lumMod val="40000"/>
                  <a:lumOff val="60000"/>
                </a:schemeClr>
              </a:solidFill>
            </a:endParaRPr>
          </a:p>
          <a:p>
            <a:endParaRPr lang="es-VE" sz="3600" b="1" dirty="0">
              <a:solidFill>
                <a:schemeClr val="tx2">
                  <a:lumMod val="40000"/>
                  <a:lumOff val="60000"/>
                </a:schemeClr>
              </a:solidFill>
            </a:endParaRPr>
          </a:p>
          <a:p>
            <a:r>
              <a:rPr lang="es-VE" sz="3600" b="1" dirty="0">
                <a:solidFill>
                  <a:schemeClr val="tx2">
                    <a:lumMod val="40000"/>
                    <a:lumOff val="60000"/>
                  </a:schemeClr>
                </a:solidFill>
              </a:rPr>
              <a:t>2</a:t>
            </a:r>
          </a:p>
          <a:p>
            <a:endParaRPr lang="es-VE" sz="3600" b="1" dirty="0">
              <a:solidFill>
                <a:schemeClr val="tx2">
                  <a:lumMod val="40000"/>
                  <a:lumOff val="60000"/>
                </a:schemeClr>
              </a:solidFill>
            </a:endParaRPr>
          </a:p>
          <a:p>
            <a:endParaRPr lang="es-VE" sz="3600" b="1" dirty="0">
              <a:solidFill>
                <a:schemeClr val="tx2">
                  <a:lumMod val="40000"/>
                  <a:lumOff val="60000"/>
                </a:schemeClr>
              </a:solidFill>
            </a:endParaRPr>
          </a:p>
          <a:p>
            <a:r>
              <a:rPr lang="es-VE" sz="3600" b="1" dirty="0">
                <a:solidFill>
                  <a:schemeClr val="tx2">
                    <a:lumMod val="40000"/>
                    <a:lumOff val="60000"/>
                  </a:schemeClr>
                </a:solidFill>
              </a:rPr>
              <a:t>3</a:t>
            </a:r>
          </a:p>
        </p:txBody>
      </p:sp>
    </p:spTree>
    <p:extLst>
      <p:ext uri="{BB962C8B-B14F-4D97-AF65-F5344CB8AC3E}">
        <p14:creationId xmlns:p14="http://schemas.microsoft.com/office/powerpoint/2010/main" val="29512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5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4" end="4"/>
                                            </p:txEl>
                                          </p:spTgt>
                                        </p:tgtEl>
                                        <p:attrNameLst>
                                          <p:attrName>style.visibility</p:attrName>
                                        </p:attrNameLst>
                                      </p:cBhvr>
                                      <p:to>
                                        <p:strVal val="visible"/>
                                      </p:to>
                                    </p:set>
                                    <p:animEffect transition="in" filter="fade">
                                      <p:cBhvr>
                                        <p:cTn id="12" dur="500"/>
                                        <p:tgtEl>
                                          <p:spTgt spid="2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6" end="6"/>
                                            </p:txEl>
                                          </p:spTgt>
                                        </p:tgtEl>
                                        <p:attrNameLst>
                                          <p:attrName>style.visibility</p:attrName>
                                        </p:attrNameLst>
                                      </p:cBhvr>
                                      <p:to>
                                        <p:strVal val="visible"/>
                                      </p:to>
                                    </p:set>
                                    <p:animEffect transition="in" filter="fade">
                                      <p:cBhvr>
                                        <p:cTn id="17" dur="500"/>
                                        <p:tgtEl>
                                          <p:spTgt spid="2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8" end="8"/>
                                            </p:txEl>
                                          </p:spTgt>
                                        </p:tgtEl>
                                        <p:attrNameLst>
                                          <p:attrName>style.visibility</p:attrName>
                                        </p:attrNameLst>
                                      </p:cBhvr>
                                      <p:to>
                                        <p:strVal val="visible"/>
                                      </p:to>
                                    </p:set>
                                    <p:animEffect transition="in" filter="fade">
                                      <p:cBhvr>
                                        <p:cTn id="22" dur="500"/>
                                        <p:tgtEl>
                                          <p:spTgt spid="2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4E25409-2CCD-4ADF-BEAB-7D355AD6A571}"/>
              </a:ext>
            </a:extLst>
          </p:cNvPr>
          <p:cNvCxnSpPr>
            <a:cxnSpLocks/>
          </p:cNvCxnSpPr>
          <p:nvPr/>
        </p:nvCxnSpPr>
        <p:spPr>
          <a:xfrm>
            <a:off x="6096000" y="2114550"/>
            <a:ext cx="0" cy="314325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Metodología</a:t>
            </a:r>
            <a:br>
              <a:rPr lang="es-VE" dirty="0"/>
            </a:br>
            <a:r>
              <a:rPr lang="es-VE" sz="3600" dirty="0"/>
              <a:t>Revisión de los </a:t>
            </a:r>
            <a:r>
              <a:rPr lang="es-VE" sz="3600" i="1" dirty="0"/>
              <a:t>abstracts</a:t>
            </a:r>
            <a:endParaRPr lang="es-VE" dirty="0"/>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1563CF81-B233-4532-9D7B-5A9C65808004}"/>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sp>
        <p:nvSpPr>
          <p:cNvPr id="12" name="Content Placeholder 2">
            <a:extLst>
              <a:ext uri="{FF2B5EF4-FFF2-40B4-BE49-F238E27FC236}">
                <a16:creationId xmlns:a16="http://schemas.microsoft.com/office/drawing/2014/main" id="{847D9B5E-3881-403E-8406-92F429FB4569}"/>
              </a:ext>
            </a:extLst>
          </p:cNvPr>
          <p:cNvSpPr>
            <a:spLocks noGrp="1"/>
          </p:cNvSpPr>
          <p:nvPr>
            <p:ph idx="1"/>
          </p:nvPr>
        </p:nvSpPr>
        <p:spPr>
          <a:xfrm>
            <a:off x="1809750" y="1935062"/>
            <a:ext cx="8572500" cy="3741837"/>
          </a:xfrm>
        </p:spPr>
        <p:txBody>
          <a:bodyPr>
            <a:normAutofit lnSpcReduction="10000"/>
          </a:bodyPr>
          <a:lstStyle/>
          <a:p>
            <a:pPr marL="0" indent="0" algn="ctr">
              <a:buNone/>
            </a:pPr>
            <a:r>
              <a:rPr lang="es-VE" sz="2400" b="1" dirty="0"/>
              <a:t>Dos revisores: WG y BW</a:t>
            </a:r>
          </a:p>
          <a:p>
            <a:pPr marL="0" indent="0" algn="ctr">
              <a:buNone/>
            </a:pPr>
            <a:endParaRPr lang="es-VE" sz="2400" b="1" dirty="0"/>
          </a:p>
          <a:p>
            <a:pPr marL="0" indent="0" algn="ctr">
              <a:buNone/>
            </a:pPr>
            <a:r>
              <a:rPr lang="es-VE" sz="2400" b="1" dirty="0"/>
              <a:t>Elegibles para revisión completa si</a:t>
            </a:r>
            <a:r>
              <a:rPr lang="es-VE" sz="2400" dirty="0"/>
              <a:t>: datos originales de estudio original y/o trataban de riesgo de </a:t>
            </a:r>
            <a:r>
              <a:rPr lang="es-VE" sz="2400" i="1" dirty="0"/>
              <a:t>stroke </a:t>
            </a:r>
            <a:r>
              <a:rPr lang="es-VE" sz="2400" dirty="0"/>
              <a:t>o tromboembolismo en pacientes con FLA</a:t>
            </a:r>
          </a:p>
          <a:p>
            <a:pPr marL="0" indent="0" algn="ctr">
              <a:buNone/>
            </a:pPr>
            <a:endParaRPr lang="es-VE" sz="2400" dirty="0"/>
          </a:p>
          <a:p>
            <a:pPr marL="0" indent="0" algn="ctr">
              <a:buNone/>
            </a:pPr>
            <a:r>
              <a:rPr lang="es-VE" sz="2400" dirty="0"/>
              <a:t>Coincidencia en 88% de los artículos seleccionados</a:t>
            </a:r>
          </a:p>
          <a:p>
            <a:pPr marL="0" indent="0" algn="ctr">
              <a:buNone/>
            </a:pPr>
            <a:endParaRPr lang="es-VE" sz="2400" dirty="0"/>
          </a:p>
          <a:p>
            <a:pPr marL="0" indent="0" algn="ctr">
              <a:buNone/>
            </a:pPr>
            <a:r>
              <a:rPr lang="es-VE" sz="2400" dirty="0"/>
              <a:t>Los artículos no seleccionados se revisaron posteriormente</a:t>
            </a:r>
          </a:p>
        </p:txBody>
      </p:sp>
    </p:spTree>
    <p:extLst>
      <p:ext uri="{BB962C8B-B14F-4D97-AF65-F5344CB8AC3E}">
        <p14:creationId xmlns:p14="http://schemas.microsoft.com/office/powerpoint/2010/main" val="332906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a:stretch>
        </a:blip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4E25409-2CCD-4ADF-BEAB-7D355AD6A571}"/>
              </a:ext>
            </a:extLst>
          </p:cNvPr>
          <p:cNvCxnSpPr>
            <a:cxnSpLocks/>
          </p:cNvCxnSpPr>
          <p:nvPr/>
        </p:nvCxnSpPr>
        <p:spPr>
          <a:xfrm>
            <a:off x="6096000" y="2114550"/>
            <a:ext cx="0" cy="340995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Metodología</a:t>
            </a:r>
            <a:br>
              <a:rPr lang="es-VE" dirty="0"/>
            </a:br>
            <a:r>
              <a:rPr lang="es-VE" sz="3600" dirty="0"/>
              <a:t>Revisión del texto completo</a:t>
            </a:r>
            <a:endParaRPr lang="es-VE" dirty="0"/>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1563CF81-B233-4532-9D7B-5A9C65808004}"/>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sp>
        <p:nvSpPr>
          <p:cNvPr id="12" name="Content Placeholder 2">
            <a:extLst>
              <a:ext uri="{FF2B5EF4-FFF2-40B4-BE49-F238E27FC236}">
                <a16:creationId xmlns:a16="http://schemas.microsoft.com/office/drawing/2014/main" id="{847D9B5E-3881-403E-8406-92F429FB4569}"/>
              </a:ext>
            </a:extLst>
          </p:cNvPr>
          <p:cNvSpPr>
            <a:spLocks noGrp="1"/>
          </p:cNvSpPr>
          <p:nvPr>
            <p:ph idx="1"/>
          </p:nvPr>
        </p:nvSpPr>
        <p:spPr>
          <a:xfrm>
            <a:off x="1104900" y="1916112"/>
            <a:ext cx="9982200" cy="4576763"/>
          </a:xfrm>
        </p:spPr>
        <p:txBody>
          <a:bodyPr>
            <a:normAutofit/>
          </a:bodyPr>
          <a:lstStyle/>
          <a:p>
            <a:pPr marL="0" indent="0" algn="ctr">
              <a:buNone/>
            </a:pPr>
            <a:r>
              <a:rPr lang="es-VE" sz="2000" dirty="0"/>
              <a:t>Se categorizaron en cinco grupos</a:t>
            </a:r>
          </a:p>
          <a:p>
            <a:pPr marL="457200" indent="-457200" algn="just">
              <a:lnSpc>
                <a:spcPct val="170000"/>
              </a:lnSpc>
              <a:buFont typeface="+mj-lt"/>
              <a:buAutoNum type="arabicPeriod"/>
            </a:pPr>
            <a:r>
              <a:rPr lang="es-VE" sz="1800" b="1" dirty="0"/>
              <a:t>Estudios que estimaron riesgo de tromboembolismo relacionado a cardioversión de FLA</a:t>
            </a:r>
          </a:p>
          <a:p>
            <a:pPr marL="457200" indent="-457200" algn="just">
              <a:lnSpc>
                <a:spcPct val="170000"/>
              </a:lnSpc>
              <a:buFont typeface="+mj-lt"/>
              <a:buAutoNum type="arabicPeriod"/>
            </a:pPr>
            <a:r>
              <a:rPr lang="es-VE" sz="1800" b="1" dirty="0"/>
              <a:t>Estudios que estimaron riesgo de tromboembolismo a largo plazo en FLA</a:t>
            </a:r>
          </a:p>
          <a:p>
            <a:pPr marL="457200" indent="-457200" algn="just">
              <a:lnSpc>
                <a:spcPct val="170000"/>
              </a:lnSpc>
              <a:buFont typeface="+mj-lt"/>
              <a:buAutoNum type="arabicPeriod"/>
            </a:pPr>
            <a:r>
              <a:rPr lang="es-VE" sz="1800" dirty="0"/>
              <a:t>Estudios que se enfocaron en hallazgos ecocardiográficos en FLA</a:t>
            </a:r>
          </a:p>
          <a:p>
            <a:pPr marL="457200" indent="-457200" algn="just">
              <a:lnSpc>
                <a:spcPct val="170000"/>
              </a:lnSpc>
              <a:buFont typeface="+mj-lt"/>
              <a:buAutoNum type="arabicPeriod"/>
            </a:pPr>
            <a:r>
              <a:rPr lang="es-VE" sz="1800" dirty="0"/>
              <a:t>Reportes o series de casos de </a:t>
            </a:r>
            <a:r>
              <a:rPr lang="es-VE" sz="1800" i="1" dirty="0"/>
              <a:t>stroke/</a:t>
            </a:r>
            <a:r>
              <a:rPr lang="es-VE" sz="1800" dirty="0"/>
              <a:t>tromboembolismo en pacientes con FLA</a:t>
            </a:r>
          </a:p>
          <a:p>
            <a:pPr marL="457200" indent="-457200" algn="just">
              <a:lnSpc>
                <a:spcPct val="170000"/>
              </a:lnSpc>
              <a:buFont typeface="+mj-lt"/>
              <a:buAutoNum type="arabicPeriod"/>
            </a:pPr>
            <a:r>
              <a:rPr lang="es-VE" sz="1800" dirty="0"/>
              <a:t>Estudios sin datos originales, o que no estimaron riesgo de tromboembolismo, o no identificaban grupos de pacientes específicos con FLA</a:t>
            </a:r>
          </a:p>
        </p:txBody>
      </p:sp>
    </p:spTree>
    <p:extLst>
      <p:ext uri="{BB962C8B-B14F-4D97-AF65-F5344CB8AC3E}">
        <p14:creationId xmlns:p14="http://schemas.microsoft.com/office/powerpoint/2010/main" val="246957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Metodología</a:t>
            </a:r>
            <a:br>
              <a:rPr lang="es-VE" dirty="0"/>
            </a:br>
            <a:r>
              <a:rPr lang="es-VE" sz="3600" dirty="0"/>
              <a:t>Extracción de los datos</a:t>
            </a:r>
            <a:endParaRPr lang="es-VE" dirty="0"/>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1563CF81-B233-4532-9D7B-5A9C65808004}"/>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sp>
        <p:nvSpPr>
          <p:cNvPr id="12" name="Content Placeholder 2">
            <a:extLst>
              <a:ext uri="{FF2B5EF4-FFF2-40B4-BE49-F238E27FC236}">
                <a16:creationId xmlns:a16="http://schemas.microsoft.com/office/drawing/2014/main" id="{847D9B5E-3881-403E-8406-92F429FB4569}"/>
              </a:ext>
            </a:extLst>
          </p:cNvPr>
          <p:cNvSpPr>
            <a:spLocks noGrp="1"/>
          </p:cNvSpPr>
          <p:nvPr>
            <p:ph idx="1"/>
          </p:nvPr>
        </p:nvSpPr>
        <p:spPr>
          <a:xfrm>
            <a:off x="1104900" y="1690688"/>
            <a:ext cx="9982200" cy="4576763"/>
          </a:xfrm>
        </p:spPr>
        <p:txBody>
          <a:bodyPr>
            <a:normAutofit/>
          </a:bodyPr>
          <a:lstStyle/>
          <a:p>
            <a:pPr marL="0" indent="0" algn="ctr">
              <a:lnSpc>
                <a:spcPct val="250000"/>
              </a:lnSpc>
              <a:buNone/>
            </a:pPr>
            <a:r>
              <a:rPr lang="es-VE" sz="2000" dirty="0"/>
              <a:t>Los revisores (WG y BW) extrajeron la siguiente información:</a:t>
            </a:r>
          </a:p>
          <a:p>
            <a:pPr marL="457200" indent="-457200" algn="just">
              <a:lnSpc>
                <a:spcPct val="100000"/>
              </a:lnSpc>
              <a:buFont typeface="+mj-lt"/>
              <a:buAutoNum type="arabicPeriod"/>
            </a:pPr>
            <a:r>
              <a:rPr lang="es-VE" sz="1800" b="1" dirty="0"/>
              <a:t>Enfoque del estudio (sólo FLA o FLA vs FA)</a:t>
            </a:r>
          </a:p>
          <a:p>
            <a:pPr marL="457200" indent="-457200" algn="just">
              <a:lnSpc>
                <a:spcPct val="100000"/>
              </a:lnSpc>
              <a:buFont typeface="+mj-lt"/>
              <a:buAutoNum type="arabicPeriod"/>
            </a:pPr>
            <a:r>
              <a:rPr lang="es-VE" sz="1800" b="1" dirty="0"/>
              <a:t>Realización de ecocardiograma previo a cardioversión (si/no)</a:t>
            </a:r>
          </a:p>
          <a:p>
            <a:pPr marL="457200" indent="-457200" algn="just">
              <a:lnSpc>
                <a:spcPct val="100000"/>
              </a:lnSpc>
              <a:buFont typeface="+mj-lt"/>
              <a:buAutoNum type="arabicPeriod"/>
            </a:pPr>
            <a:r>
              <a:rPr lang="es-VE" sz="1800" b="1" dirty="0"/>
              <a:t>Proporción de pacientes anticoagulados con AVK</a:t>
            </a:r>
          </a:p>
          <a:p>
            <a:pPr marL="457200" indent="-457200" algn="just">
              <a:lnSpc>
                <a:spcPct val="100000"/>
              </a:lnSpc>
              <a:buFont typeface="+mj-lt"/>
              <a:buAutoNum type="arabicPeriod"/>
            </a:pPr>
            <a:r>
              <a:rPr lang="es-VE" sz="1800" b="1" dirty="0"/>
              <a:t>Proporción de pacientes antiagregados con AAS</a:t>
            </a:r>
          </a:p>
          <a:p>
            <a:pPr marL="457200" indent="-457200" algn="just">
              <a:lnSpc>
                <a:spcPct val="100000"/>
              </a:lnSpc>
              <a:buFont typeface="+mj-lt"/>
              <a:buAutoNum type="arabicPeriod"/>
            </a:pPr>
            <a:r>
              <a:rPr lang="es-VE" sz="1800" b="1" dirty="0"/>
              <a:t>Número de pacientes con FLA</a:t>
            </a:r>
          </a:p>
          <a:p>
            <a:pPr marL="457200" indent="-457200" algn="just">
              <a:lnSpc>
                <a:spcPct val="100000"/>
              </a:lnSpc>
              <a:buFont typeface="+mj-lt"/>
              <a:buAutoNum type="arabicPeriod"/>
            </a:pPr>
            <a:r>
              <a:rPr lang="es-VE" sz="1800" b="1" dirty="0"/>
              <a:t>Pacientes con antecedente de tromboembolismo (si/no)</a:t>
            </a:r>
          </a:p>
          <a:p>
            <a:pPr marL="457200" indent="-457200" algn="just">
              <a:lnSpc>
                <a:spcPct val="100000"/>
              </a:lnSpc>
              <a:buFont typeface="+mj-lt"/>
              <a:buAutoNum type="arabicPeriod"/>
            </a:pPr>
            <a:r>
              <a:rPr lang="es-VE" sz="1800" b="1" dirty="0"/>
              <a:t>Tiempo de seguimiento</a:t>
            </a:r>
          </a:p>
          <a:p>
            <a:pPr marL="457200" indent="-457200" algn="just">
              <a:lnSpc>
                <a:spcPct val="100000"/>
              </a:lnSpc>
              <a:buFont typeface="+mj-lt"/>
              <a:buAutoNum type="arabicPeriod"/>
            </a:pPr>
            <a:r>
              <a:rPr lang="es-VE" sz="1800" b="1" dirty="0"/>
              <a:t>Número de pacientes que presentaron eventos tromboembólicos</a:t>
            </a:r>
          </a:p>
          <a:p>
            <a:pPr marL="457200" indent="-457200" algn="just">
              <a:lnSpc>
                <a:spcPct val="170000"/>
              </a:lnSpc>
              <a:buFont typeface="+mj-lt"/>
              <a:buAutoNum type="arabicPeriod"/>
            </a:pPr>
            <a:endParaRPr lang="es-VE" sz="1800" dirty="0"/>
          </a:p>
        </p:txBody>
      </p:sp>
    </p:spTree>
    <p:extLst>
      <p:ext uri="{BB962C8B-B14F-4D97-AF65-F5344CB8AC3E}">
        <p14:creationId xmlns:p14="http://schemas.microsoft.com/office/powerpoint/2010/main" val="352748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fade">
                                      <p:cBhvr>
                                        <p:cTn id="18" dur="500"/>
                                        <p:tgtEl>
                                          <p:spTgt spid="1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500"/>
                                        <p:tgtEl>
                                          <p:spTgt spid="1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fade">
                                      <p:cBhvr>
                                        <p:cTn id="24" dur="500"/>
                                        <p:tgtEl>
                                          <p:spTgt spid="1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fade">
                                      <p:cBhvr>
                                        <p:cTn id="27" dur="500"/>
                                        <p:tgtEl>
                                          <p:spTgt spid="1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xEl>
                                              <p:pRg st="7" end="7"/>
                                            </p:txEl>
                                          </p:spTgt>
                                        </p:tgtEl>
                                        <p:attrNameLst>
                                          <p:attrName>style.visibility</p:attrName>
                                        </p:attrNameLst>
                                      </p:cBhvr>
                                      <p:to>
                                        <p:strVal val="visible"/>
                                      </p:to>
                                    </p:set>
                                    <p:animEffect transition="in" filter="fade">
                                      <p:cBhvr>
                                        <p:cTn id="30" dur="500"/>
                                        <p:tgtEl>
                                          <p:spTgt spid="1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xEl>
                                              <p:pRg st="8" end="8"/>
                                            </p:txEl>
                                          </p:spTgt>
                                        </p:tgtEl>
                                        <p:attrNameLst>
                                          <p:attrName>style.visibility</p:attrName>
                                        </p:attrNameLst>
                                      </p:cBhvr>
                                      <p:to>
                                        <p:strVal val="visible"/>
                                      </p:to>
                                    </p:set>
                                    <p:animEffect transition="in" filter="fade">
                                      <p:cBhvr>
                                        <p:cTn id="33"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Metodología</a:t>
            </a:r>
            <a:br>
              <a:rPr lang="es-VE" dirty="0"/>
            </a:br>
            <a:r>
              <a:rPr lang="es-VE" sz="3600" dirty="0"/>
              <a:t>Extracción de los datos</a:t>
            </a:r>
            <a:endParaRPr lang="es-VE" dirty="0"/>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1563CF81-B233-4532-9D7B-5A9C65808004}"/>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sp>
        <p:nvSpPr>
          <p:cNvPr id="12" name="Content Placeholder 2">
            <a:extLst>
              <a:ext uri="{FF2B5EF4-FFF2-40B4-BE49-F238E27FC236}">
                <a16:creationId xmlns:a16="http://schemas.microsoft.com/office/drawing/2014/main" id="{847D9B5E-3881-403E-8406-92F429FB4569}"/>
              </a:ext>
            </a:extLst>
          </p:cNvPr>
          <p:cNvSpPr>
            <a:spLocks noGrp="1"/>
          </p:cNvSpPr>
          <p:nvPr>
            <p:ph idx="1"/>
          </p:nvPr>
        </p:nvSpPr>
        <p:spPr>
          <a:xfrm>
            <a:off x="1104900" y="1505723"/>
            <a:ext cx="9982200" cy="4576763"/>
          </a:xfrm>
        </p:spPr>
        <p:txBody>
          <a:bodyPr>
            <a:normAutofit/>
          </a:bodyPr>
          <a:lstStyle/>
          <a:p>
            <a:pPr marL="0" indent="0" algn="ctr">
              <a:lnSpc>
                <a:spcPct val="300000"/>
              </a:lnSpc>
              <a:buNone/>
            </a:pPr>
            <a:r>
              <a:rPr lang="es-VE" sz="2000" dirty="0"/>
              <a:t>Se recopiló información sobre indicadores de calidad de los estudios:</a:t>
            </a:r>
          </a:p>
          <a:p>
            <a:pPr marL="342900" indent="-342900">
              <a:lnSpc>
                <a:spcPct val="300000"/>
              </a:lnSpc>
              <a:buFont typeface="+mj-lt"/>
              <a:buAutoNum type="arabicPeriod"/>
            </a:pPr>
            <a:r>
              <a:rPr lang="es-VE" sz="2000" b="1" dirty="0"/>
              <a:t>¿Se estudiaron pacientes consecutivos? (si/no)</a:t>
            </a:r>
          </a:p>
          <a:p>
            <a:pPr marL="342900" indent="-342900">
              <a:lnSpc>
                <a:spcPct val="150000"/>
              </a:lnSpc>
              <a:buFont typeface="+mj-lt"/>
              <a:buAutoNum type="arabicPeriod"/>
            </a:pPr>
            <a:r>
              <a:rPr lang="es-VE" sz="2000" b="1" dirty="0"/>
              <a:t>¿Se definieron criterios explícitos para eventos tromboembólicos? (si/no)</a:t>
            </a:r>
          </a:p>
          <a:p>
            <a:pPr marL="342900" indent="-342900">
              <a:lnSpc>
                <a:spcPct val="150000"/>
              </a:lnSpc>
              <a:buFont typeface="+mj-lt"/>
              <a:buAutoNum type="arabicPeriod"/>
            </a:pPr>
            <a:r>
              <a:rPr lang="es-VE" sz="2000" b="1" dirty="0"/>
              <a:t>¿Se perdieron pacientes en el seguimiento? (si/no)</a:t>
            </a:r>
          </a:p>
          <a:p>
            <a:pPr marL="342900" indent="-342900">
              <a:lnSpc>
                <a:spcPct val="150000"/>
              </a:lnSpc>
              <a:buFont typeface="+mj-lt"/>
              <a:buAutoNum type="arabicPeriod"/>
            </a:pPr>
            <a:r>
              <a:rPr lang="es-VE" sz="2000" b="1" dirty="0"/>
              <a:t>¿El estudio fue prospectivo?</a:t>
            </a:r>
            <a:r>
              <a:rPr lang="es-VE" sz="1800" b="1" dirty="0"/>
              <a:t> (si/no)</a:t>
            </a:r>
          </a:p>
          <a:p>
            <a:pPr marL="342900" indent="-342900">
              <a:lnSpc>
                <a:spcPct val="150000"/>
              </a:lnSpc>
              <a:buFont typeface="+mj-lt"/>
              <a:buAutoNum type="arabicPeriod"/>
            </a:pPr>
            <a:endParaRPr lang="es-VE" sz="1800" b="1" dirty="0"/>
          </a:p>
          <a:p>
            <a:pPr marL="457200" indent="-457200" algn="just">
              <a:lnSpc>
                <a:spcPct val="170000"/>
              </a:lnSpc>
              <a:buFont typeface="+mj-lt"/>
              <a:buAutoNum type="arabicPeriod"/>
            </a:pPr>
            <a:endParaRPr lang="es-VE" sz="1800" dirty="0"/>
          </a:p>
        </p:txBody>
      </p:sp>
    </p:spTree>
    <p:extLst>
      <p:ext uri="{BB962C8B-B14F-4D97-AF65-F5344CB8AC3E}">
        <p14:creationId xmlns:p14="http://schemas.microsoft.com/office/powerpoint/2010/main" val="213841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F37CD2-966C-40F9-B8BE-BFA4E254E4BC}"/>
              </a:ext>
            </a:extLst>
          </p:cNvPr>
          <p:cNvSpPr/>
          <p:nvPr/>
        </p:nvSpPr>
        <p:spPr>
          <a:xfrm>
            <a:off x="372748" y="2573991"/>
            <a:ext cx="11419202" cy="3288882"/>
          </a:xfrm>
          <a:prstGeom prst="rect">
            <a:avLst/>
          </a:prstGeom>
          <a:solidFill>
            <a:schemeClr val="bg2">
              <a:lumMod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cxnSp>
        <p:nvCxnSpPr>
          <p:cNvPr id="13" name="Straight Connector 12">
            <a:extLst>
              <a:ext uri="{FF2B5EF4-FFF2-40B4-BE49-F238E27FC236}">
                <a16:creationId xmlns:a16="http://schemas.microsoft.com/office/drawing/2014/main" id="{74E25409-2CCD-4ADF-BEAB-7D355AD6A571}"/>
              </a:ext>
            </a:extLst>
          </p:cNvPr>
          <p:cNvCxnSpPr>
            <a:cxnSpLocks/>
          </p:cNvCxnSpPr>
          <p:nvPr/>
        </p:nvCxnSpPr>
        <p:spPr>
          <a:xfrm>
            <a:off x="6096000" y="2737346"/>
            <a:ext cx="57150" cy="2962177"/>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Metodología</a:t>
            </a:r>
            <a:br>
              <a:rPr lang="es-VE" dirty="0"/>
            </a:br>
            <a:r>
              <a:rPr lang="es-VE" sz="3600" dirty="0"/>
              <a:t>Análisis de los datos</a:t>
            </a:r>
            <a:endParaRPr lang="es-VE" dirty="0"/>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1563CF81-B233-4532-9D7B-5A9C65808004}"/>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sp>
        <p:nvSpPr>
          <p:cNvPr id="12" name="Content Placeholder 2">
            <a:extLst>
              <a:ext uri="{FF2B5EF4-FFF2-40B4-BE49-F238E27FC236}">
                <a16:creationId xmlns:a16="http://schemas.microsoft.com/office/drawing/2014/main" id="{847D9B5E-3881-403E-8406-92F429FB4569}"/>
              </a:ext>
            </a:extLst>
          </p:cNvPr>
          <p:cNvSpPr>
            <a:spLocks noGrp="1"/>
          </p:cNvSpPr>
          <p:nvPr>
            <p:ph idx="1"/>
          </p:nvPr>
        </p:nvSpPr>
        <p:spPr>
          <a:xfrm>
            <a:off x="582929" y="2707521"/>
            <a:ext cx="4875856" cy="1071642"/>
          </a:xfrm>
        </p:spPr>
        <p:txBody>
          <a:bodyPr>
            <a:normAutofit/>
          </a:bodyPr>
          <a:lstStyle/>
          <a:p>
            <a:pPr marL="0" indent="0" algn="just">
              <a:lnSpc>
                <a:spcPct val="100000"/>
              </a:lnSpc>
              <a:buNone/>
            </a:pPr>
            <a:r>
              <a:rPr lang="es-VE" sz="1800" b="1" dirty="0"/>
              <a:t>Solo estos fueron lo suficientemente similares para realizar metanálisis</a:t>
            </a:r>
          </a:p>
          <a:p>
            <a:pPr marL="0" indent="0" algn="just">
              <a:lnSpc>
                <a:spcPct val="100000"/>
              </a:lnSpc>
              <a:buNone/>
            </a:pPr>
            <a:endParaRPr lang="es-VE" sz="1600" dirty="0"/>
          </a:p>
        </p:txBody>
      </p:sp>
      <p:sp>
        <p:nvSpPr>
          <p:cNvPr id="10" name="Content Placeholder 2">
            <a:extLst>
              <a:ext uri="{FF2B5EF4-FFF2-40B4-BE49-F238E27FC236}">
                <a16:creationId xmlns:a16="http://schemas.microsoft.com/office/drawing/2014/main" id="{5E3263C1-D025-4DEF-A841-80DAF91C58E9}"/>
              </a:ext>
            </a:extLst>
          </p:cNvPr>
          <p:cNvSpPr txBox="1">
            <a:spLocks/>
          </p:cNvSpPr>
          <p:nvPr/>
        </p:nvSpPr>
        <p:spPr>
          <a:xfrm>
            <a:off x="6761808" y="2713914"/>
            <a:ext cx="4875856" cy="1071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s-VE" sz="1800" b="1" dirty="0"/>
              <a:t>Dada su heterogeneidad, sólo fueron reportados descriptivamente</a:t>
            </a:r>
          </a:p>
          <a:p>
            <a:pPr marL="0" indent="0" algn="just">
              <a:lnSpc>
                <a:spcPct val="100000"/>
              </a:lnSpc>
              <a:buFont typeface="Arial" panose="020B0604020202020204" pitchFamily="34" charset="0"/>
              <a:buNone/>
            </a:pPr>
            <a:endParaRPr lang="es-VE" sz="1600" dirty="0"/>
          </a:p>
        </p:txBody>
      </p:sp>
      <p:sp>
        <p:nvSpPr>
          <p:cNvPr id="11" name="Content Placeholder 2">
            <a:extLst>
              <a:ext uri="{FF2B5EF4-FFF2-40B4-BE49-F238E27FC236}">
                <a16:creationId xmlns:a16="http://schemas.microsoft.com/office/drawing/2014/main" id="{5D266E03-FF44-4A34-A4B1-639D2AE9C9BA}"/>
              </a:ext>
            </a:extLst>
          </p:cNvPr>
          <p:cNvSpPr txBox="1">
            <a:spLocks/>
          </p:cNvSpPr>
          <p:nvPr/>
        </p:nvSpPr>
        <p:spPr>
          <a:xfrm>
            <a:off x="582929" y="3540771"/>
            <a:ext cx="4875844" cy="8673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s-VE" sz="1800" b="1" dirty="0"/>
              <a:t>La proporción</a:t>
            </a:r>
            <a:r>
              <a:rPr lang="es-VE" sz="1800" dirty="0"/>
              <a:t> de pacientes que presentaron eventos tromboembólicos se reportó junto a su IC 95%</a:t>
            </a:r>
          </a:p>
        </p:txBody>
      </p:sp>
      <p:sp>
        <p:nvSpPr>
          <p:cNvPr id="14" name="Content Placeholder 2">
            <a:extLst>
              <a:ext uri="{FF2B5EF4-FFF2-40B4-BE49-F238E27FC236}">
                <a16:creationId xmlns:a16="http://schemas.microsoft.com/office/drawing/2014/main" id="{D5F3981E-500D-4F55-B1D4-3422C595478D}"/>
              </a:ext>
            </a:extLst>
          </p:cNvPr>
          <p:cNvSpPr txBox="1">
            <a:spLocks/>
          </p:cNvSpPr>
          <p:nvPr/>
        </p:nvSpPr>
        <p:spPr>
          <a:xfrm>
            <a:off x="601979" y="4504153"/>
            <a:ext cx="4875844" cy="593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l-GR" sz="1800" dirty="0"/>
              <a:t>χ²</a:t>
            </a:r>
            <a:r>
              <a:rPr lang="es-VE" sz="1800" dirty="0"/>
              <a:t>= &lt;0,05: heterogeneidad</a:t>
            </a:r>
          </a:p>
          <a:p>
            <a:pPr marL="0" indent="0" algn="just">
              <a:lnSpc>
                <a:spcPct val="100000"/>
              </a:lnSpc>
              <a:buFont typeface="Arial" panose="020B0604020202020204" pitchFamily="34" charset="0"/>
              <a:buNone/>
            </a:pPr>
            <a:endParaRPr lang="es-VE" sz="1800" dirty="0"/>
          </a:p>
        </p:txBody>
      </p:sp>
      <p:sp>
        <p:nvSpPr>
          <p:cNvPr id="3" name="TextBox 2">
            <a:extLst>
              <a:ext uri="{FF2B5EF4-FFF2-40B4-BE49-F238E27FC236}">
                <a16:creationId xmlns:a16="http://schemas.microsoft.com/office/drawing/2014/main" id="{A7959B16-8234-43F2-81AA-D62D01E3D374}"/>
              </a:ext>
            </a:extLst>
          </p:cNvPr>
          <p:cNvSpPr txBox="1"/>
          <p:nvPr/>
        </p:nvSpPr>
        <p:spPr>
          <a:xfrm>
            <a:off x="582929" y="1866105"/>
            <a:ext cx="5430192" cy="707886"/>
          </a:xfrm>
          <a:prstGeom prst="rect">
            <a:avLst/>
          </a:prstGeom>
          <a:noFill/>
        </p:spPr>
        <p:txBody>
          <a:bodyPr wrap="square" rtlCol="0">
            <a:spAutoFit/>
          </a:bodyPr>
          <a:lstStyle/>
          <a:p>
            <a:r>
              <a:rPr lang="es-VE" sz="2000" b="1" dirty="0">
                <a:solidFill>
                  <a:srgbClr val="C00000"/>
                </a:solidFill>
              </a:rPr>
              <a:t>Riesgo de tromboembolismo relacionado a cardioversión</a:t>
            </a:r>
          </a:p>
        </p:txBody>
      </p:sp>
      <p:sp>
        <p:nvSpPr>
          <p:cNvPr id="15" name="TextBox 14">
            <a:extLst>
              <a:ext uri="{FF2B5EF4-FFF2-40B4-BE49-F238E27FC236}">
                <a16:creationId xmlns:a16="http://schemas.microsoft.com/office/drawing/2014/main" id="{BBE9C97F-C4F9-4AC0-B6A6-B5D1FDD4B23C}"/>
              </a:ext>
            </a:extLst>
          </p:cNvPr>
          <p:cNvSpPr txBox="1"/>
          <p:nvPr/>
        </p:nvSpPr>
        <p:spPr>
          <a:xfrm>
            <a:off x="6687351" y="1859796"/>
            <a:ext cx="5430192" cy="400110"/>
          </a:xfrm>
          <a:prstGeom prst="rect">
            <a:avLst/>
          </a:prstGeom>
          <a:noFill/>
        </p:spPr>
        <p:txBody>
          <a:bodyPr wrap="square" rtlCol="0">
            <a:spAutoFit/>
          </a:bodyPr>
          <a:lstStyle/>
          <a:p>
            <a:r>
              <a:rPr lang="es-VE" sz="2000" b="1" dirty="0">
                <a:solidFill>
                  <a:srgbClr val="C00000"/>
                </a:solidFill>
              </a:rPr>
              <a:t>Riesgo de tromboembolismo a largo plazo</a:t>
            </a:r>
          </a:p>
        </p:txBody>
      </p:sp>
      <p:sp>
        <p:nvSpPr>
          <p:cNvPr id="18" name="Content Placeholder 2">
            <a:extLst>
              <a:ext uri="{FF2B5EF4-FFF2-40B4-BE49-F238E27FC236}">
                <a16:creationId xmlns:a16="http://schemas.microsoft.com/office/drawing/2014/main" id="{985B02AA-6C1D-4CE6-AE7D-FDE8E8450326}"/>
              </a:ext>
            </a:extLst>
          </p:cNvPr>
          <p:cNvSpPr txBox="1">
            <a:spLocks/>
          </p:cNvSpPr>
          <p:nvPr/>
        </p:nvSpPr>
        <p:spPr>
          <a:xfrm>
            <a:off x="611486" y="5105321"/>
            <a:ext cx="4875856" cy="1071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s-VE" sz="1800" dirty="0"/>
              <a:t>Se realizó metaregresión para identificar factores asociados con la ocurrencia de tromboembolismo</a:t>
            </a:r>
          </a:p>
          <a:p>
            <a:pPr marL="0" indent="0" algn="just">
              <a:lnSpc>
                <a:spcPct val="100000"/>
              </a:lnSpc>
              <a:buFont typeface="Arial" panose="020B0604020202020204" pitchFamily="34" charset="0"/>
              <a:buNone/>
            </a:pPr>
            <a:endParaRPr lang="es-VE" sz="1800" dirty="0"/>
          </a:p>
        </p:txBody>
      </p:sp>
    </p:spTree>
    <p:extLst>
      <p:ext uri="{BB962C8B-B14F-4D97-AF65-F5344CB8AC3E}">
        <p14:creationId xmlns:p14="http://schemas.microsoft.com/office/powerpoint/2010/main" val="313049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2B7C-B9EC-41DC-8752-8F1FF214DD03}"/>
              </a:ext>
            </a:extLst>
          </p:cNvPr>
          <p:cNvSpPr>
            <a:spLocks noGrp="1"/>
          </p:cNvSpPr>
          <p:nvPr>
            <p:ph type="ctrTitle"/>
          </p:nvPr>
        </p:nvSpPr>
        <p:spPr>
          <a:xfrm>
            <a:off x="1066837" y="3025838"/>
            <a:ext cx="10053051" cy="795256"/>
          </a:xfrm>
        </p:spPr>
        <p:txBody>
          <a:bodyPr>
            <a:normAutofit/>
          </a:bodyPr>
          <a:lstStyle/>
          <a:p>
            <a:r>
              <a:rPr lang="es-VE" sz="4800" dirty="0"/>
              <a:t>Resultados</a:t>
            </a:r>
            <a:endParaRPr lang="es-VE" sz="4400" dirty="0"/>
          </a:p>
        </p:txBody>
      </p:sp>
      <p:grpSp>
        <p:nvGrpSpPr>
          <p:cNvPr id="4" name="Group 3">
            <a:extLst>
              <a:ext uri="{FF2B5EF4-FFF2-40B4-BE49-F238E27FC236}">
                <a16:creationId xmlns:a16="http://schemas.microsoft.com/office/drawing/2014/main" id="{D7A93CC7-C26B-43B8-B673-1920E961D382}"/>
              </a:ext>
            </a:extLst>
          </p:cNvPr>
          <p:cNvGrpSpPr/>
          <p:nvPr/>
        </p:nvGrpSpPr>
        <p:grpSpPr>
          <a:xfrm>
            <a:off x="341638" y="573853"/>
            <a:ext cx="11571857" cy="879303"/>
            <a:chOff x="536253" y="666662"/>
            <a:chExt cx="10460993" cy="794893"/>
          </a:xfrm>
        </p:grpSpPr>
        <p:pic>
          <p:nvPicPr>
            <p:cNvPr id="5" name="Picture 4">
              <a:extLst>
                <a:ext uri="{FF2B5EF4-FFF2-40B4-BE49-F238E27FC236}">
                  <a16:creationId xmlns:a16="http://schemas.microsoft.com/office/drawing/2014/main" id="{01259E57-C248-48B6-B8AE-6CBE5EB1D0F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536253" y="666662"/>
              <a:ext cx="655582" cy="794893"/>
            </a:xfrm>
            <a:prstGeom prst="rect">
              <a:avLst/>
            </a:prstGeom>
          </p:spPr>
        </p:pic>
        <p:pic>
          <p:nvPicPr>
            <p:cNvPr id="6" name="Picture 5">
              <a:extLst>
                <a:ext uri="{FF2B5EF4-FFF2-40B4-BE49-F238E27FC236}">
                  <a16:creationId xmlns:a16="http://schemas.microsoft.com/office/drawing/2014/main" id="{3423CBC3-54DF-4EB1-B5AC-601CEB0DF56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10279823" y="666662"/>
              <a:ext cx="717423" cy="794893"/>
            </a:xfrm>
            <a:prstGeom prst="rect">
              <a:avLst/>
            </a:prstGeom>
          </p:spPr>
        </p:pic>
      </p:grpSp>
    </p:spTree>
    <p:extLst>
      <p:ext uri="{BB962C8B-B14F-4D97-AF65-F5344CB8AC3E}">
        <p14:creationId xmlns:p14="http://schemas.microsoft.com/office/powerpoint/2010/main" val="180871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CCA0853E-2CB0-4000-9E84-41035D7F4066}"/>
              </a:ext>
            </a:extLst>
          </p:cNvPr>
          <p:cNvCxnSpPr>
            <a:cxnSpLocks/>
          </p:cNvCxnSpPr>
          <p:nvPr/>
        </p:nvCxnSpPr>
        <p:spPr>
          <a:xfrm>
            <a:off x="3121049" y="3394086"/>
            <a:ext cx="2708250" cy="1308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F5A1A1F-3F7E-496F-B480-D14D60DE52A9}"/>
              </a:ext>
            </a:extLst>
          </p:cNvPr>
          <p:cNvCxnSpPr>
            <a:cxnSpLocks/>
          </p:cNvCxnSpPr>
          <p:nvPr/>
        </p:nvCxnSpPr>
        <p:spPr>
          <a:xfrm>
            <a:off x="2099893" y="1348756"/>
            <a:ext cx="2308802" cy="654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1792DE9-50E2-4B62-BE55-860F40AFAB83}"/>
              </a:ext>
            </a:extLst>
          </p:cNvPr>
          <p:cNvGrpSpPr/>
          <p:nvPr/>
        </p:nvGrpSpPr>
        <p:grpSpPr>
          <a:xfrm>
            <a:off x="162567" y="224339"/>
            <a:ext cx="420363" cy="1053795"/>
            <a:chOff x="448317" y="357689"/>
            <a:chExt cx="655582" cy="1643459"/>
          </a:xfrm>
        </p:grpSpPr>
        <p:pic>
          <p:nvPicPr>
            <p:cNvPr id="6" name="Picture 5">
              <a:extLst>
                <a:ext uri="{FF2B5EF4-FFF2-40B4-BE49-F238E27FC236}">
                  <a16:creationId xmlns:a16="http://schemas.microsoft.com/office/drawing/2014/main" id="{F9EE4625-3179-4F22-B6A5-35338A11ABC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7" name="Picture 6">
              <a:extLst>
                <a:ext uri="{FF2B5EF4-FFF2-40B4-BE49-F238E27FC236}">
                  <a16:creationId xmlns:a16="http://schemas.microsoft.com/office/drawing/2014/main" id="{42594F43-9590-48E9-9F5F-3902F9EBC9C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grpSp>
        <p:nvGrpSpPr>
          <p:cNvPr id="38" name="Group 37">
            <a:extLst>
              <a:ext uri="{FF2B5EF4-FFF2-40B4-BE49-F238E27FC236}">
                <a16:creationId xmlns:a16="http://schemas.microsoft.com/office/drawing/2014/main" id="{C3D5036C-3BA3-4237-8227-242D0FA2238D}"/>
              </a:ext>
            </a:extLst>
          </p:cNvPr>
          <p:cNvGrpSpPr/>
          <p:nvPr/>
        </p:nvGrpSpPr>
        <p:grpSpPr>
          <a:xfrm>
            <a:off x="1779852" y="451771"/>
            <a:ext cx="7059348" cy="5665862"/>
            <a:chOff x="1760802" y="108138"/>
            <a:chExt cx="7059348" cy="5665862"/>
          </a:xfrm>
        </p:grpSpPr>
        <p:cxnSp>
          <p:nvCxnSpPr>
            <p:cNvPr id="26" name="Straight Connector 25">
              <a:extLst>
                <a:ext uri="{FF2B5EF4-FFF2-40B4-BE49-F238E27FC236}">
                  <a16:creationId xmlns:a16="http://schemas.microsoft.com/office/drawing/2014/main" id="{32F7CC6B-CCBD-42B2-87BF-932E9A9180DE}"/>
                </a:ext>
              </a:extLst>
            </p:cNvPr>
            <p:cNvCxnSpPr>
              <a:cxnSpLocks/>
            </p:cNvCxnSpPr>
            <p:nvPr/>
          </p:nvCxnSpPr>
          <p:spPr>
            <a:xfrm>
              <a:off x="5810250" y="2496634"/>
              <a:ext cx="0" cy="167990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FA76C1F-1381-498C-A3A8-CFA1448A08D3}"/>
                </a:ext>
              </a:extLst>
            </p:cNvPr>
            <p:cNvCxnSpPr>
              <a:cxnSpLocks/>
            </p:cNvCxnSpPr>
            <p:nvPr/>
          </p:nvCxnSpPr>
          <p:spPr>
            <a:xfrm>
              <a:off x="5810250" y="1992713"/>
              <a:ext cx="0" cy="74754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50929FB3-1EFA-47AF-B352-FC2092E1C3A5}"/>
                </a:ext>
              </a:extLst>
            </p:cNvPr>
            <p:cNvGrpSpPr/>
            <p:nvPr/>
          </p:nvGrpSpPr>
          <p:grpSpPr>
            <a:xfrm>
              <a:off x="1760802" y="108138"/>
              <a:ext cx="7059348" cy="5665862"/>
              <a:chOff x="1760802" y="108138"/>
              <a:chExt cx="7059348" cy="5665862"/>
            </a:xfrm>
          </p:grpSpPr>
          <p:cxnSp>
            <p:nvCxnSpPr>
              <p:cNvPr id="28" name="Straight Connector 27">
                <a:extLst>
                  <a:ext uri="{FF2B5EF4-FFF2-40B4-BE49-F238E27FC236}">
                    <a16:creationId xmlns:a16="http://schemas.microsoft.com/office/drawing/2014/main" id="{661218E9-27D5-494D-83A6-2E05BC042730}"/>
                  </a:ext>
                </a:extLst>
              </p:cNvPr>
              <p:cNvCxnSpPr>
                <a:cxnSpLocks/>
              </p:cNvCxnSpPr>
              <p:nvPr/>
            </p:nvCxnSpPr>
            <p:spPr>
              <a:xfrm>
                <a:off x="5810250" y="4118853"/>
                <a:ext cx="0" cy="74754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8FB991E-B577-4847-819C-006AA23B48A3}"/>
                  </a:ext>
                </a:extLst>
              </p:cNvPr>
              <p:cNvCxnSpPr>
                <a:cxnSpLocks/>
              </p:cNvCxnSpPr>
              <p:nvPr/>
            </p:nvCxnSpPr>
            <p:spPr>
              <a:xfrm>
                <a:off x="5810250" y="1190346"/>
                <a:ext cx="0" cy="74754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A7F08A-3E8A-40AB-A76A-81EFC993F1B2}"/>
                  </a:ext>
                </a:extLst>
              </p:cNvPr>
              <p:cNvCxnSpPr>
                <a:cxnSpLocks/>
              </p:cNvCxnSpPr>
              <p:nvPr/>
            </p:nvCxnSpPr>
            <p:spPr>
              <a:xfrm>
                <a:off x="4393318" y="1194500"/>
                <a:ext cx="2708250" cy="1308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C7D3A7F-078A-4659-87AC-FC0B72D084D7}"/>
                  </a:ext>
                </a:extLst>
              </p:cNvPr>
              <p:cNvCxnSpPr>
                <a:cxnSpLocks/>
              </p:cNvCxnSpPr>
              <p:nvPr/>
            </p:nvCxnSpPr>
            <p:spPr>
              <a:xfrm>
                <a:off x="7094220" y="207073"/>
                <a:ext cx="0" cy="100051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D5CFDE-FFEB-4222-B885-8CBCD55467B5}"/>
                  </a:ext>
                </a:extLst>
              </p:cNvPr>
              <p:cNvCxnSpPr>
                <a:cxnSpLocks/>
              </p:cNvCxnSpPr>
              <p:nvPr/>
            </p:nvCxnSpPr>
            <p:spPr>
              <a:xfrm>
                <a:off x="4393318" y="207073"/>
                <a:ext cx="0" cy="100051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4FB4BE6-F2AB-425C-96D9-268977042F60}"/>
                  </a:ext>
                </a:extLst>
              </p:cNvPr>
              <p:cNvSpPr/>
              <p:nvPr/>
            </p:nvSpPr>
            <p:spPr>
              <a:xfrm>
                <a:off x="5996941" y="108138"/>
                <a:ext cx="2194559" cy="6286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a:solidFill>
                      <a:schemeClr val="tx1"/>
                    </a:solidFill>
                  </a:rPr>
                  <a:t>Revisión bibliográfica y expertos:</a:t>
                </a:r>
              </a:p>
              <a:p>
                <a:pPr algn="ctr"/>
                <a:r>
                  <a:rPr lang="es-VE" sz="1200" dirty="0">
                    <a:solidFill>
                      <a:schemeClr val="tx1"/>
                    </a:solidFill>
                  </a:rPr>
                  <a:t>12 artículos</a:t>
                </a:r>
              </a:p>
            </p:txBody>
          </p:sp>
          <p:sp>
            <p:nvSpPr>
              <p:cNvPr id="8" name="Rectangle 7">
                <a:extLst>
                  <a:ext uri="{FF2B5EF4-FFF2-40B4-BE49-F238E27FC236}">
                    <a16:creationId xmlns:a16="http://schemas.microsoft.com/office/drawing/2014/main" id="{5271BB60-50AC-4F71-9BEF-43C05228DC54}"/>
                  </a:ext>
                </a:extLst>
              </p:cNvPr>
              <p:cNvSpPr/>
              <p:nvPr/>
            </p:nvSpPr>
            <p:spPr>
              <a:xfrm>
                <a:off x="3533775" y="108138"/>
                <a:ext cx="1924050" cy="6286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a:solidFill>
                      <a:schemeClr val="tx1"/>
                    </a:solidFill>
                  </a:rPr>
                  <a:t>MEDLINE: 69   EMBASE: 76</a:t>
                </a:r>
              </a:p>
              <a:p>
                <a:pPr algn="ctr"/>
                <a:r>
                  <a:rPr lang="es-VE" sz="1200" dirty="0">
                    <a:solidFill>
                      <a:schemeClr val="tx1"/>
                    </a:solidFill>
                  </a:rPr>
                  <a:t>115 artículos</a:t>
                </a:r>
              </a:p>
            </p:txBody>
          </p:sp>
          <p:sp>
            <p:nvSpPr>
              <p:cNvPr id="9" name="Rectangle 8">
                <a:extLst>
                  <a:ext uri="{FF2B5EF4-FFF2-40B4-BE49-F238E27FC236}">
                    <a16:creationId xmlns:a16="http://schemas.microsoft.com/office/drawing/2014/main" id="{D5467E6E-FB8B-4A55-A9AE-479F6D7A1BA1}"/>
                  </a:ext>
                </a:extLst>
              </p:cNvPr>
              <p:cNvSpPr/>
              <p:nvPr/>
            </p:nvSpPr>
            <p:spPr>
              <a:xfrm>
                <a:off x="1760802" y="757622"/>
                <a:ext cx="1670492" cy="6286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a:solidFill>
                      <a:schemeClr val="tx1"/>
                    </a:solidFill>
                  </a:rPr>
                  <a:t>76 artículos excluidos:</a:t>
                </a:r>
              </a:p>
              <a:p>
                <a:pPr algn="ctr"/>
                <a:r>
                  <a:rPr lang="es-VE" sz="1200" dirty="0">
                    <a:solidFill>
                      <a:schemeClr val="tx1"/>
                    </a:solidFill>
                  </a:rPr>
                  <a:t> (no cumplían con criterios de elegibilidad)</a:t>
                </a:r>
              </a:p>
            </p:txBody>
          </p:sp>
          <p:sp>
            <p:nvSpPr>
              <p:cNvPr id="10" name="Rectangle 9">
                <a:extLst>
                  <a:ext uri="{FF2B5EF4-FFF2-40B4-BE49-F238E27FC236}">
                    <a16:creationId xmlns:a16="http://schemas.microsoft.com/office/drawing/2014/main" id="{F728CBCE-612E-4CE0-978A-8C5190C93917}"/>
                  </a:ext>
                </a:extLst>
              </p:cNvPr>
              <p:cNvSpPr/>
              <p:nvPr/>
            </p:nvSpPr>
            <p:spPr>
              <a:xfrm>
                <a:off x="4848225" y="1678388"/>
                <a:ext cx="1924050" cy="6286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a:solidFill>
                      <a:schemeClr val="tx1"/>
                    </a:solidFill>
                  </a:rPr>
                  <a:t>51 artículos aprobados para revisión del texto completo</a:t>
                </a:r>
              </a:p>
            </p:txBody>
          </p:sp>
          <p:sp>
            <p:nvSpPr>
              <p:cNvPr id="11" name="Rectangle 10">
                <a:extLst>
                  <a:ext uri="{FF2B5EF4-FFF2-40B4-BE49-F238E27FC236}">
                    <a16:creationId xmlns:a16="http://schemas.microsoft.com/office/drawing/2014/main" id="{8DF827C4-90F9-447E-92BD-9C97DE8E3E98}"/>
                  </a:ext>
                </a:extLst>
              </p:cNvPr>
              <p:cNvSpPr/>
              <p:nvPr/>
            </p:nvSpPr>
            <p:spPr>
              <a:xfrm>
                <a:off x="2042358" y="2506640"/>
                <a:ext cx="2777872" cy="11367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200" dirty="0">
                  <a:solidFill>
                    <a:schemeClr val="tx1"/>
                  </a:solidFill>
                </a:endParaRPr>
              </a:p>
              <a:p>
                <a:pPr algn="ctr"/>
                <a:r>
                  <a:rPr lang="es-VE" sz="1200" dirty="0">
                    <a:solidFill>
                      <a:schemeClr val="tx1"/>
                    </a:solidFill>
                  </a:rPr>
                  <a:t>36 artículos excluidos:</a:t>
                </a:r>
              </a:p>
              <a:p>
                <a:pPr marL="171450" indent="-171450">
                  <a:buFont typeface="Arial" panose="020B0604020202020204" pitchFamily="34" charset="0"/>
                  <a:buChar char="•"/>
                </a:pPr>
                <a:r>
                  <a:rPr lang="es-VE" sz="1200" dirty="0">
                    <a:solidFill>
                      <a:schemeClr val="tx1"/>
                    </a:solidFill>
                  </a:rPr>
                  <a:t>12 sólo hallazgos ecocardiográficos</a:t>
                </a:r>
              </a:p>
              <a:p>
                <a:pPr marL="171450" indent="-171450">
                  <a:buFont typeface="Arial" panose="020B0604020202020204" pitchFamily="34" charset="0"/>
                  <a:buChar char="•"/>
                </a:pPr>
                <a:r>
                  <a:rPr lang="es-VE" sz="1200" dirty="0">
                    <a:solidFill>
                      <a:schemeClr val="tx1"/>
                    </a:solidFill>
                  </a:rPr>
                  <a:t>5 no reportaban riesgo de tromboembolismo</a:t>
                </a:r>
              </a:p>
              <a:p>
                <a:pPr marL="171450" indent="-171450">
                  <a:buFont typeface="Arial" panose="020B0604020202020204" pitchFamily="34" charset="0"/>
                  <a:buChar char="•"/>
                </a:pPr>
                <a:r>
                  <a:rPr lang="es-VE" sz="1200" dirty="0">
                    <a:solidFill>
                      <a:schemeClr val="tx1"/>
                    </a:solidFill>
                  </a:rPr>
                  <a:t>19 por otras razones</a:t>
                </a:r>
              </a:p>
              <a:p>
                <a:pPr algn="ctr"/>
                <a:endParaRPr lang="es-VE" sz="1200" dirty="0">
                  <a:solidFill>
                    <a:schemeClr val="tx1"/>
                  </a:solidFill>
                </a:endParaRPr>
              </a:p>
            </p:txBody>
          </p:sp>
          <p:sp>
            <p:nvSpPr>
              <p:cNvPr id="27" name="Rectangle 26">
                <a:extLst>
                  <a:ext uri="{FF2B5EF4-FFF2-40B4-BE49-F238E27FC236}">
                    <a16:creationId xmlns:a16="http://schemas.microsoft.com/office/drawing/2014/main" id="{578E4A8D-7A41-42D4-B4B7-E0771F4F985E}"/>
                  </a:ext>
                </a:extLst>
              </p:cNvPr>
              <p:cNvSpPr/>
              <p:nvPr/>
            </p:nvSpPr>
            <p:spPr>
              <a:xfrm>
                <a:off x="4217861" y="3860623"/>
                <a:ext cx="3259074" cy="8090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a:solidFill>
                      <a:schemeClr val="tx1"/>
                    </a:solidFill>
                  </a:rPr>
                  <a:t>15 estudios</a:t>
                </a:r>
              </a:p>
              <a:p>
                <a:pPr algn="ctr"/>
                <a:r>
                  <a:rPr lang="es-VE" sz="1200" dirty="0">
                    <a:solidFill>
                      <a:schemeClr val="tx1"/>
                    </a:solidFill>
                  </a:rPr>
                  <a:t>+</a:t>
                </a:r>
              </a:p>
              <a:p>
                <a:pPr algn="ctr"/>
                <a:r>
                  <a:rPr lang="es-VE" sz="1200" dirty="0">
                    <a:solidFill>
                      <a:schemeClr val="tx1"/>
                    </a:solidFill>
                  </a:rPr>
                  <a:t>1 estudio incluido en segunda búsqueda de 2004</a:t>
                </a:r>
              </a:p>
            </p:txBody>
          </p:sp>
          <p:cxnSp>
            <p:nvCxnSpPr>
              <p:cNvPr id="29" name="Straight Connector 28">
                <a:extLst>
                  <a:ext uri="{FF2B5EF4-FFF2-40B4-BE49-F238E27FC236}">
                    <a16:creationId xmlns:a16="http://schemas.microsoft.com/office/drawing/2014/main" id="{6AF29F5B-EEE1-4369-B5B3-75894B1E205C}"/>
                  </a:ext>
                </a:extLst>
              </p:cNvPr>
              <p:cNvCxnSpPr>
                <a:cxnSpLocks/>
              </p:cNvCxnSpPr>
              <p:nvPr/>
            </p:nvCxnSpPr>
            <p:spPr>
              <a:xfrm>
                <a:off x="4678199" y="4866395"/>
                <a:ext cx="226410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F423516-4B85-4DAD-ACC5-5AF7EB1566F2}"/>
                  </a:ext>
                </a:extLst>
              </p:cNvPr>
              <p:cNvCxnSpPr>
                <a:cxnSpLocks/>
              </p:cNvCxnSpPr>
              <p:nvPr/>
            </p:nvCxnSpPr>
            <p:spPr>
              <a:xfrm>
                <a:off x="4696487" y="4863097"/>
                <a:ext cx="0" cy="49198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7EE8B66-63C4-4655-95CC-ADB3581D1A3D}"/>
                  </a:ext>
                </a:extLst>
              </p:cNvPr>
              <p:cNvCxnSpPr>
                <a:cxnSpLocks/>
              </p:cNvCxnSpPr>
              <p:nvPr/>
            </p:nvCxnSpPr>
            <p:spPr>
              <a:xfrm>
                <a:off x="6949708" y="4863097"/>
                <a:ext cx="0" cy="49198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F03C001-143C-49D2-A55E-DD91093F01D2}"/>
                  </a:ext>
                </a:extLst>
              </p:cNvPr>
              <p:cNvSpPr/>
              <p:nvPr/>
            </p:nvSpPr>
            <p:spPr>
              <a:xfrm>
                <a:off x="2438401" y="5141275"/>
                <a:ext cx="2651958" cy="6327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a:solidFill>
                      <a:schemeClr val="tx1"/>
                    </a:solidFill>
                  </a:rPr>
                  <a:t>13 artículos sobre riesgo de tromboembolismo relacionado a cardioversión</a:t>
                </a:r>
              </a:p>
            </p:txBody>
          </p:sp>
          <p:sp>
            <p:nvSpPr>
              <p:cNvPr id="35" name="Rectangle 34">
                <a:extLst>
                  <a:ext uri="{FF2B5EF4-FFF2-40B4-BE49-F238E27FC236}">
                    <a16:creationId xmlns:a16="http://schemas.microsoft.com/office/drawing/2014/main" id="{F872553D-9206-4C62-A034-5D1DEBBD3598}"/>
                  </a:ext>
                </a:extLst>
              </p:cNvPr>
              <p:cNvSpPr/>
              <p:nvPr/>
            </p:nvSpPr>
            <p:spPr>
              <a:xfrm>
                <a:off x="6404114" y="5124075"/>
                <a:ext cx="2416036" cy="6327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200" dirty="0">
                    <a:solidFill>
                      <a:schemeClr val="tx1"/>
                    </a:solidFill>
                  </a:rPr>
                  <a:t>4 artículos sobre riesgo de tromboembolismo a largo plazo</a:t>
                </a:r>
              </a:p>
            </p:txBody>
          </p:sp>
        </p:grpSp>
      </p:grpSp>
    </p:spTree>
    <p:extLst>
      <p:ext uri="{BB962C8B-B14F-4D97-AF65-F5344CB8AC3E}">
        <p14:creationId xmlns:p14="http://schemas.microsoft.com/office/powerpoint/2010/main" val="1805187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6BAFD8-088B-4AD9-807D-544009141999}"/>
              </a:ext>
            </a:extLst>
          </p:cNvPr>
          <p:cNvPicPr>
            <a:picLocks noChangeAspect="1"/>
          </p:cNvPicPr>
          <p:nvPr/>
        </p:nvPicPr>
        <p:blipFill rotWithShape="1">
          <a:blip r:embed="rId3"/>
          <a:srcRect l="10351" t="19583" r="7227" b="15667"/>
          <a:stretch/>
        </p:blipFill>
        <p:spPr>
          <a:xfrm>
            <a:off x="582929" y="835371"/>
            <a:ext cx="11269100" cy="5187257"/>
          </a:xfrm>
          <a:prstGeom prst="rect">
            <a:avLst/>
          </a:prstGeom>
        </p:spPr>
      </p:pic>
      <p:grpSp>
        <p:nvGrpSpPr>
          <p:cNvPr id="6" name="Group 5">
            <a:extLst>
              <a:ext uri="{FF2B5EF4-FFF2-40B4-BE49-F238E27FC236}">
                <a16:creationId xmlns:a16="http://schemas.microsoft.com/office/drawing/2014/main" id="{CD9C346D-801C-47F4-A202-0FC8FA5A36FA}"/>
              </a:ext>
            </a:extLst>
          </p:cNvPr>
          <p:cNvGrpSpPr/>
          <p:nvPr/>
        </p:nvGrpSpPr>
        <p:grpSpPr>
          <a:xfrm>
            <a:off x="162567" y="224339"/>
            <a:ext cx="420363" cy="1053795"/>
            <a:chOff x="448317" y="357689"/>
            <a:chExt cx="655582" cy="1643459"/>
          </a:xfrm>
        </p:grpSpPr>
        <p:pic>
          <p:nvPicPr>
            <p:cNvPr id="7" name="Picture 6">
              <a:extLst>
                <a:ext uri="{FF2B5EF4-FFF2-40B4-BE49-F238E27FC236}">
                  <a16:creationId xmlns:a16="http://schemas.microsoft.com/office/drawing/2014/main" id="{132CB218-896B-47AD-B15C-269D119EC21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8" name="Picture 7">
              <a:extLst>
                <a:ext uri="{FF2B5EF4-FFF2-40B4-BE49-F238E27FC236}">
                  <a16:creationId xmlns:a16="http://schemas.microsoft.com/office/drawing/2014/main" id="{12351723-5296-4C95-9E07-C9A45FB876E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Tree>
    <p:extLst>
      <p:ext uri="{BB962C8B-B14F-4D97-AF65-F5344CB8AC3E}">
        <p14:creationId xmlns:p14="http://schemas.microsoft.com/office/powerpoint/2010/main" val="3815865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74DB8-4AF2-40FB-ABD1-20F7B415C4A3}"/>
              </a:ext>
            </a:extLst>
          </p:cNvPr>
          <p:cNvSpPr>
            <a:spLocks noGrp="1"/>
          </p:cNvSpPr>
          <p:nvPr>
            <p:ph idx="1"/>
          </p:nvPr>
        </p:nvSpPr>
        <p:spPr>
          <a:xfrm>
            <a:off x="744223" y="2779714"/>
            <a:ext cx="10703553" cy="1792283"/>
          </a:xfrm>
        </p:spPr>
        <p:txBody>
          <a:bodyPr>
            <a:normAutofit/>
          </a:bodyPr>
          <a:lstStyle/>
          <a:p>
            <a:pPr marL="0" indent="0" algn="just">
              <a:buNone/>
            </a:pPr>
            <a:r>
              <a:rPr lang="es-VE" sz="4000" dirty="0"/>
              <a:t>¿</a:t>
            </a:r>
            <a:r>
              <a:rPr lang="es-VE" dirty="0"/>
              <a:t>Existe alguna relación entre la presencia de </a:t>
            </a:r>
            <a:r>
              <a:rPr lang="es-VE" i="1" dirty="0"/>
              <a:t>Flutter</a:t>
            </a:r>
            <a:r>
              <a:rPr lang="es-VE" dirty="0"/>
              <a:t> Auricular Típico y el incremento de riesgo de presentar Enfermedad Vascular Cerebral</a:t>
            </a:r>
            <a:r>
              <a:rPr lang="es-VE" sz="4000" dirty="0"/>
              <a:t>?</a:t>
            </a:r>
            <a:endParaRPr lang="es-VE" dirty="0"/>
          </a:p>
        </p:txBody>
      </p: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Pregunta del ciclo</a:t>
            </a:r>
          </a:p>
        </p:txBody>
      </p:sp>
      <p:cxnSp>
        <p:nvCxnSpPr>
          <p:cNvPr id="12" name="Straight Connector 11">
            <a:extLst>
              <a:ext uri="{FF2B5EF4-FFF2-40B4-BE49-F238E27FC236}">
                <a16:creationId xmlns:a16="http://schemas.microsoft.com/office/drawing/2014/main" id="{B484B99D-978C-428F-848F-025730BC653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628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E44FDC-E329-4CEB-88DC-957E065C8067}"/>
              </a:ext>
            </a:extLst>
          </p:cNvPr>
          <p:cNvPicPr>
            <a:picLocks noChangeAspect="1"/>
          </p:cNvPicPr>
          <p:nvPr/>
        </p:nvPicPr>
        <p:blipFill rotWithShape="1">
          <a:blip r:embed="rId2"/>
          <a:srcRect l="10754" t="14141" r="33652" b="14281"/>
          <a:stretch/>
        </p:blipFill>
        <p:spPr>
          <a:xfrm rot="16200000">
            <a:off x="2735318" y="885733"/>
            <a:ext cx="6721365" cy="5070765"/>
          </a:xfrm>
          <a:prstGeom prst="rect">
            <a:avLst/>
          </a:prstGeom>
        </p:spPr>
      </p:pic>
      <p:grpSp>
        <p:nvGrpSpPr>
          <p:cNvPr id="6" name="Group 5">
            <a:extLst>
              <a:ext uri="{FF2B5EF4-FFF2-40B4-BE49-F238E27FC236}">
                <a16:creationId xmlns:a16="http://schemas.microsoft.com/office/drawing/2014/main" id="{D02AEDA4-3BA9-49C7-8179-C1B2B59DC72D}"/>
              </a:ext>
            </a:extLst>
          </p:cNvPr>
          <p:cNvGrpSpPr/>
          <p:nvPr/>
        </p:nvGrpSpPr>
        <p:grpSpPr>
          <a:xfrm>
            <a:off x="162567" y="224339"/>
            <a:ext cx="420363" cy="1053795"/>
            <a:chOff x="448317" y="357689"/>
            <a:chExt cx="655582" cy="1643459"/>
          </a:xfrm>
        </p:grpSpPr>
        <p:pic>
          <p:nvPicPr>
            <p:cNvPr id="7" name="Picture 6">
              <a:extLst>
                <a:ext uri="{FF2B5EF4-FFF2-40B4-BE49-F238E27FC236}">
                  <a16:creationId xmlns:a16="http://schemas.microsoft.com/office/drawing/2014/main" id="{769E01F0-03BA-4E00-AFBA-26313A19FC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8" name="Picture 7">
              <a:extLst>
                <a:ext uri="{FF2B5EF4-FFF2-40B4-BE49-F238E27FC236}">
                  <a16:creationId xmlns:a16="http://schemas.microsoft.com/office/drawing/2014/main" id="{B1FAB1C3-618C-43C0-97D5-F76F92539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Tree>
    <p:extLst>
      <p:ext uri="{BB962C8B-B14F-4D97-AF65-F5344CB8AC3E}">
        <p14:creationId xmlns:p14="http://schemas.microsoft.com/office/powerpoint/2010/main" val="549476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6DDBF9-B511-4D47-AAB4-FDF6ABDC15B3}"/>
              </a:ext>
            </a:extLst>
          </p:cNvPr>
          <p:cNvPicPr>
            <a:picLocks noChangeAspect="1"/>
          </p:cNvPicPr>
          <p:nvPr/>
        </p:nvPicPr>
        <p:blipFill rotWithShape="1">
          <a:blip r:embed="rId3"/>
          <a:srcRect l="10690" t="16667" r="32402" b="14561"/>
          <a:stretch/>
        </p:blipFill>
        <p:spPr>
          <a:xfrm rot="16200000">
            <a:off x="2670333" y="999978"/>
            <a:ext cx="6851334" cy="4851378"/>
          </a:xfrm>
          <a:prstGeom prst="rect">
            <a:avLst/>
          </a:prstGeom>
        </p:spPr>
      </p:pic>
      <p:grpSp>
        <p:nvGrpSpPr>
          <p:cNvPr id="5" name="Group 4">
            <a:extLst>
              <a:ext uri="{FF2B5EF4-FFF2-40B4-BE49-F238E27FC236}">
                <a16:creationId xmlns:a16="http://schemas.microsoft.com/office/drawing/2014/main" id="{120A023C-552B-4D48-8E7E-70636070E902}"/>
              </a:ext>
            </a:extLst>
          </p:cNvPr>
          <p:cNvGrpSpPr/>
          <p:nvPr/>
        </p:nvGrpSpPr>
        <p:grpSpPr>
          <a:xfrm>
            <a:off x="162567" y="224339"/>
            <a:ext cx="420363" cy="1053795"/>
            <a:chOff x="448317" y="357689"/>
            <a:chExt cx="655582" cy="1643459"/>
          </a:xfrm>
        </p:grpSpPr>
        <p:pic>
          <p:nvPicPr>
            <p:cNvPr id="6" name="Picture 5">
              <a:extLst>
                <a:ext uri="{FF2B5EF4-FFF2-40B4-BE49-F238E27FC236}">
                  <a16:creationId xmlns:a16="http://schemas.microsoft.com/office/drawing/2014/main" id="{9A6D10D5-5280-49A0-A68A-049C4CA991D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7" name="Picture 6">
              <a:extLst>
                <a:ext uri="{FF2B5EF4-FFF2-40B4-BE49-F238E27FC236}">
                  <a16:creationId xmlns:a16="http://schemas.microsoft.com/office/drawing/2014/main" id="{B9A9DF29-2362-4DF0-9C46-D0A46BF7956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2" name="Rectangle 1">
            <a:extLst>
              <a:ext uri="{FF2B5EF4-FFF2-40B4-BE49-F238E27FC236}">
                <a16:creationId xmlns:a16="http://schemas.microsoft.com/office/drawing/2014/main" id="{06C6C4B2-4F40-42EC-BBFE-21B656BB4F51}"/>
              </a:ext>
            </a:extLst>
          </p:cNvPr>
          <p:cNvSpPr/>
          <p:nvPr/>
        </p:nvSpPr>
        <p:spPr>
          <a:xfrm>
            <a:off x="6995886" y="2013988"/>
            <a:ext cx="1161140" cy="391886"/>
          </a:xfrm>
          <a:prstGeom prst="rect">
            <a:avLst/>
          </a:prstGeom>
          <a:noFill/>
          <a:ln w="38100">
            <a:solidFill>
              <a:srgbClr val="00E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9" name="Rectangle 8">
            <a:extLst>
              <a:ext uri="{FF2B5EF4-FFF2-40B4-BE49-F238E27FC236}">
                <a16:creationId xmlns:a16="http://schemas.microsoft.com/office/drawing/2014/main" id="{FA1C3BBC-6D2C-4D82-87C7-6BD1ECF679F0}"/>
              </a:ext>
            </a:extLst>
          </p:cNvPr>
          <p:cNvSpPr/>
          <p:nvPr/>
        </p:nvSpPr>
        <p:spPr>
          <a:xfrm>
            <a:off x="6995886" y="2438399"/>
            <a:ext cx="1161140" cy="435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0" name="Rectangle 9">
            <a:extLst>
              <a:ext uri="{FF2B5EF4-FFF2-40B4-BE49-F238E27FC236}">
                <a16:creationId xmlns:a16="http://schemas.microsoft.com/office/drawing/2014/main" id="{84572C38-6E8F-4C5A-BCA4-A9973B7E37F3}"/>
              </a:ext>
            </a:extLst>
          </p:cNvPr>
          <p:cNvSpPr/>
          <p:nvPr/>
        </p:nvSpPr>
        <p:spPr>
          <a:xfrm>
            <a:off x="6995883" y="2873827"/>
            <a:ext cx="1161140" cy="435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1" name="Rectangle 10">
            <a:extLst>
              <a:ext uri="{FF2B5EF4-FFF2-40B4-BE49-F238E27FC236}">
                <a16:creationId xmlns:a16="http://schemas.microsoft.com/office/drawing/2014/main" id="{76F41750-2222-4E1F-AEBC-B933491836E5}"/>
              </a:ext>
            </a:extLst>
          </p:cNvPr>
          <p:cNvSpPr/>
          <p:nvPr/>
        </p:nvSpPr>
        <p:spPr>
          <a:xfrm>
            <a:off x="6995878" y="3302004"/>
            <a:ext cx="1161140" cy="435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2" name="Rectangle 11">
            <a:extLst>
              <a:ext uri="{FF2B5EF4-FFF2-40B4-BE49-F238E27FC236}">
                <a16:creationId xmlns:a16="http://schemas.microsoft.com/office/drawing/2014/main" id="{83D721FE-DD9F-4D8D-A780-5FDB8AAA3DC8}"/>
              </a:ext>
            </a:extLst>
          </p:cNvPr>
          <p:cNvSpPr/>
          <p:nvPr/>
        </p:nvSpPr>
        <p:spPr>
          <a:xfrm>
            <a:off x="6991333" y="3831777"/>
            <a:ext cx="1161140" cy="435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3" name="Rectangle 12">
            <a:extLst>
              <a:ext uri="{FF2B5EF4-FFF2-40B4-BE49-F238E27FC236}">
                <a16:creationId xmlns:a16="http://schemas.microsoft.com/office/drawing/2014/main" id="{E4163F38-6A21-47D5-B8A5-589AA7F9121F}"/>
              </a:ext>
            </a:extLst>
          </p:cNvPr>
          <p:cNvSpPr/>
          <p:nvPr/>
        </p:nvSpPr>
        <p:spPr>
          <a:xfrm>
            <a:off x="6991333" y="4259954"/>
            <a:ext cx="1161140" cy="435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4" name="Rectangle 13">
            <a:extLst>
              <a:ext uri="{FF2B5EF4-FFF2-40B4-BE49-F238E27FC236}">
                <a16:creationId xmlns:a16="http://schemas.microsoft.com/office/drawing/2014/main" id="{C4D21708-10C6-4436-8A6F-1CAF60D56A4F}"/>
              </a:ext>
            </a:extLst>
          </p:cNvPr>
          <p:cNvSpPr/>
          <p:nvPr/>
        </p:nvSpPr>
        <p:spPr>
          <a:xfrm>
            <a:off x="6991333" y="4702633"/>
            <a:ext cx="1161140" cy="435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5" name="Rectangle 14">
            <a:extLst>
              <a:ext uri="{FF2B5EF4-FFF2-40B4-BE49-F238E27FC236}">
                <a16:creationId xmlns:a16="http://schemas.microsoft.com/office/drawing/2014/main" id="{4DBF80D5-144C-4527-8CE5-3EEDADF08928}"/>
              </a:ext>
            </a:extLst>
          </p:cNvPr>
          <p:cNvSpPr/>
          <p:nvPr/>
        </p:nvSpPr>
        <p:spPr>
          <a:xfrm>
            <a:off x="6991333" y="5138061"/>
            <a:ext cx="1281810" cy="3048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Tree>
    <p:extLst>
      <p:ext uri="{BB962C8B-B14F-4D97-AF65-F5344CB8AC3E}">
        <p14:creationId xmlns:p14="http://schemas.microsoft.com/office/powerpoint/2010/main" val="203068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1463AA-F632-4DDE-9A8B-04596BDD624A}"/>
              </a:ext>
            </a:extLst>
          </p:cNvPr>
          <p:cNvPicPr>
            <a:picLocks noChangeAspect="1"/>
          </p:cNvPicPr>
          <p:nvPr/>
        </p:nvPicPr>
        <p:blipFill rotWithShape="1">
          <a:blip r:embed="rId3"/>
          <a:srcRect l="8007" t="27917" r="4883" b="31027"/>
          <a:stretch/>
        </p:blipFill>
        <p:spPr>
          <a:xfrm>
            <a:off x="119383" y="1767985"/>
            <a:ext cx="12029433" cy="3322029"/>
          </a:xfrm>
          <a:prstGeom prst="rect">
            <a:avLst/>
          </a:prstGeom>
        </p:spPr>
      </p:pic>
      <p:grpSp>
        <p:nvGrpSpPr>
          <p:cNvPr id="5" name="Group 4">
            <a:extLst>
              <a:ext uri="{FF2B5EF4-FFF2-40B4-BE49-F238E27FC236}">
                <a16:creationId xmlns:a16="http://schemas.microsoft.com/office/drawing/2014/main" id="{659919B8-CC93-45FD-BEC8-724782558A0C}"/>
              </a:ext>
            </a:extLst>
          </p:cNvPr>
          <p:cNvGrpSpPr/>
          <p:nvPr/>
        </p:nvGrpSpPr>
        <p:grpSpPr>
          <a:xfrm>
            <a:off x="162567" y="224339"/>
            <a:ext cx="420363" cy="1053795"/>
            <a:chOff x="448317" y="357689"/>
            <a:chExt cx="655582" cy="1643459"/>
          </a:xfrm>
        </p:grpSpPr>
        <p:pic>
          <p:nvPicPr>
            <p:cNvPr id="6" name="Picture 5">
              <a:extLst>
                <a:ext uri="{FF2B5EF4-FFF2-40B4-BE49-F238E27FC236}">
                  <a16:creationId xmlns:a16="http://schemas.microsoft.com/office/drawing/2014/main" id="{206220E0-1685-4EE5-95CF-43EBA9ECA7D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7" name="Picture 6">
              <a:extLst>
                <a:ext uri="{FF2B5EF4-FFF2-40B4-BE49-F238E27FC236}">
                  <a16:creationId xmlns:a16="http://schemas.microsoft.com/office/drawing/2014/main" id="{2246EC12-44CB-4A70-B9D8-BD531F37729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Tree>
    <p:extLst>
      <p:ext uri="{BB962C8B-B14F-4D97-AF65-F5344CB8AC3E}">
        <p14:creationId xmlns:p14="http://schemas.microsoft.com/office/powerpoint/2010/main" val="2219428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2B7C-B9EC-41DC-8752-8F1FF214DD03}"/>
              </a:ext>
            </a:extLst>
          </p:cNvPr>
          <p:cNvSpPr>
            <a:spLocks noGrp="1"/>
          </p:cNvSpPr>
          <p:nvPr>
            <p:ph type="ctrTitle"/>
          </p:nvPr>
        </p:nvSpPr>
        <p:spPr>
          <a:xfrm>
            <a:off x="1066837" y="3025838"/>
            <a:ext cx="10053051" cy="795256"/>
          </a:xfrm>
        </p:spPr>
        <p:txBody>
          <a:bodyPr>
            <a:normAutofit/>
          </a:bodyPr>
          <a:lstStyle/>
          <a:p>
            <a:r>
              <a:rPr lang="es-VE" sz="4800" dirty="0"/>
              <a:t>Discusión</a:t>
            </a:r>
            <a:endParaRPr lang="es-VE" sz="4400" dirty="0"/>
          </a:p>
        </p:txBody>
      </p:sp>
      <p:grpSp>
        <p:nvGrpSpPr>
          <p:cNvPr id="4" name="Group 3">
            <a:extLst>
              <a:ext uri="{FF2B5EF4-FFF2-40B4-BE49-F238E27FC236}">
                <a16:creationId xmlns:a16="http://schemas.microsoft.com/office/drawing/2014/main" id="{D7A93CC7-C26B-43B8-B673-1920E961D382}"/>
              </a:ext>
            </a:extLst>
          </p:cNvPr>
          <p:cNvGrpSpPr/>
          <p:nvPr/>
        </p:nvGrpSpPr>
        <p:grpSpPr>
          <a:xfrm>
            <a:off x="341638" y="573853"/>
            <a:ext cx="11571857" cy="879303"/>
            <a:chOff x="536253" y="666662"/>
            <a:chExt cx="10460993" cy="794893"/>
          </a:xfrm>
        </p:grpSpPr>
        <p:pic>
          <p:nvPicPr>
            <p:cNvPr id="5" name="Picture 4">
              <a:extLst>
                <a:ext uri="{FF2B5EF4-FFF2-40B4-BE49-F238E27FC236}">
                  <a16:creationId xmlns:a16="http://schemas.microsoft.com/office/drawing/2014/main" id="{01259E57-C248-48B6-B8AE-6CBE5EB1D0F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536253" y="666662"/>
              <a:ext cx="655582" cy="794893"/>
            </a:xfrm>
            <a:prstGeom prst="rect">
              <a:avLst/>
            </a:prstGeom>
          </p:spPr>
        </p:pic>
        <p:pic>
          <p:nvPicPr>
            <p:cNvPr id="6" name="Picture 5">
              <a:extLst>
                <a:ext uri="{FF2B5EF4-FFF2-40B4-BE49-F238E27FC236}">
                  <a16:creationId xmlns:a16="http://schemas.microsoft.com/office/drawing/2014/main" id="{3423CBC3-54DF-4EB1-B5AC-601CEB0DF56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10279823" y="666662"/>
              <a:ext cx="717423" cy="794893"/>
            </a:xfrm>
            <a:prstGeom prst="rect">
              <a:avLst/>
            </a:prstGeom>
          </p:spPr>
        </p:pic>
      </p:grpSp>
    </p:spTree>
    <p:extLst>
      <p:ext uri="{BB962C8B-B14F-4D97-AF65-F5344CB8AC3E}">
        <p14:creationId xmlns:p14="http://schemas.microsoft.com/office/powerpoint/2010/main" val="1925407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74DB8-4AF2-40FB-ABD1-20F7B415C4A3}"/>
              </a:ext>
            </a:extLst>
          </p:cNvPr>
          <p:cNvSpPr>
            <a:spLocks noGrp="1"/>
          </p:cNvSpPr>
          <p:nvPr>
            <p:ph idx="1"/>
          </p:nvPr>
        </p:nvSpPr>
        <p:spPr>
          <a:xfrm>
            <a:off x="582929" y="2323856"/>
            <a:ext cx="8353253" cy="2841623"/>
          </a:xfrm>
        </p:spPr>
        <p:txBody>
          <a:bodyPr>
            <a:normAutofit/>
          </a:bodyPr>
          <a:lstStyle/>
          <a:p>
            <a:pPr marL="0" indent="0" algn="just">
              <a:buNone/>
            </a:pPr>
            <a:r>
              <a:rPr lang="es-VE" sz="2100" dirty="0"/>
              <a:t>Nuestra revisión sistemática demostró </a:t>
            </a:r>
            <a:r>
              <a:rPr lang="es-VE" sz="2100" b="1" dirty="0"/>
              <a:t>que el riesgo de tromboembolismo relacionado a cardioversión de FLA varió en cada estudio, y que algunos factores clínicos contribuyeron a dicha variabilidad</a:t>
            </a:r>
            <a:endParaRPr lang="es-VE" sz="2100" dirty="0"/>
          </a:p>
          <a:p>
            <a:pPr marL="0" indent="0" algn="just">
              <a:buNone/>
            </a:pPr>
            <a:endParaRPr lang="es-VE" sz="2100" dirty="0"/>
          </a:p>
          <a:p>
            <a:pPr marL="0" indent="0" algn="just">
              <a:buNone/>
            </a:pPr>
            <a:r>
              <a:rPr lang="es-VE" sz="2100" dirty="0"/>
              <a:t>De forma colectiva, los hallazgos de los 16 estudios revisados permiten concluir que </a:t>
            </a:r>
            <a:r>
              <a:rPr lang="es-VE" sz="2100" b="1" dirty="0"/>
              <a:t>el riesgo de tromboembolismo en pacientes con FLA no es despreciable</a:t>
            </a:r>
          </a:p>
        </p:txBody>
      </p: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Discusión</a:t>
            </a:r>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CBE5848-A23C-4ACD-9591-C8AA9E4981AC}"/>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pic>
        <p:nvPicPr>
          <p:cNvPr id="10" name="Picture 9">
            <a:extLst>
              <a:ext uri="{FF2B5EF4-FFF2-40B4-BE49-F238E27FC236}">
                <a16:creationId xmlns:a16="http://schemas.microsoft.com/office/drawing/2014/main" id="{2AAECEB2-CC04-4DE0-9B43-36FF21ED8653}"/>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9630542" y="2353095"/>
            <a:ext cx="2246366" cy="2151809"/>
          </a:xfrm>
          <a:prstGeom prst="rect">
            <a:avLst/>
          </a:prstGeom>
        </p:spPr>
      </p:pic>
    </p:spTree>
    <p:extLst>
      <p:ext uri="{BB962C8B-B14F-4D97-AF65-F5344CB8AC3E}">
        <p14:creationId xmlns:p14="http://schemas.microsoft.com/office/powerpoint/2010/main" val="1021548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74DB8-4AF2-40FB-ABD1-20F7B415C4A3}"/>
              </a:ext>
            </a:extLst>
          </p:cNvPr>
          <p:cNvSpPr>
            <a:spLocks noGrp="1"/>
          </p:cNvSpPr>
          <p:nvPr>
            <p:ph idx="1"/>
          </p:nvPr>
        </p:nvSpPr>
        <p:spPr>
          <a:xfrm>
            <a:off x="582929" y="2351263"/>
            <a:ext cx="8819518" cy="2679769"/>
          </a:xfrm>
        </p:spPr>
        <p:txBody>
          <a:bodyPr>
            <a:normAutofit/>
          </a:bodyPr>
          <a:lstStyle/>
          <a:p>
            <a:pPr marL="0" indent="0" algn="just">
              <a:buNone/>
            </a:pPr>
            <a:r>
              <a:rPr lang="es-VE" sz="2100" b="1" dirty="0"/>
              <a:t>7 de 13 estudios en contexto de cardioversión de FLA reportaron tasa de eventos de 0%</a:t>
            </a:r>
            <a:r>
              <a:rPr lang="es-VE" sz="2100" dirty="0"/>
              <a:t>. Anticipamos que tales hallazgos son la razón de que exista discrepancia de opiniones a la hora de anticoagular pacientes con FLA</a:t>
            </a:r>
          </a:p>
          <a:p>
            <a:pPr algn="just"/>
            <a:endParaRPr lang="es-VE" sz="2100" dirty="0"/>
          </a:p>
          <a:p>
            <a:pPr marL="0" indent="0" algn="just">
              <a:buNone/>
            </a:pPr>
            <a:r>
              <a:rPr lang="es-VE" sz="2100" dirty="0"/>
              <a:t>La perspectiva fisiopatológica también contribuye a estas opinión ya que en FLA la función auricular está parcialmente conservada y la velocidad de vaciado es mayor que en FA</a:t>
            </a:r>
          </a:p>
        </p:txBody>
      </p: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Discusión</a:t>
            </a:r>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5E195197-000A-4DFC-8EA4-F1278946A9DD}"/>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pic>
        <p:nvPicPr>
          <p:cNvPr id="10" name="Picture 9">
            <a:extLst>
              <a:ext uri="{FF2B5EF4-FFF2-40B4-BE49-F238E27FC236}">
                <a16:creationId xmlns:a16="http://schemas.microsoft.com/office/drawing/2014/main" id="{8778A6D2-17A2-4277-B3B8-0927829ADC4E}"/>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9630542" y="2353095"/>
            <a:ext cx="2246366" cy="2151809"/>
          </a:xfrm>
          <a:prstGeom prst="rect">
            <a:avLst/>
          </a:prstGeom>
        </p:spPr>
      </p:pic>
    </p:spTree>
    <p:extLst>
      <p:ext uri="{BB962C8B-B14F-4D97-AF65-F5344CB8AC3E}">
        <p14:creationId xmlns:p14="http://schemas.microsoft.com/office/powerpoint/2010/main" val="648730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74DB8-4AF2-40FB-ABD1-20F7B415C4A3}"/>
              </a:ext>
            </a:extLst>
          </p:cNvPr>
          <p:cNvSpPr>
            <a:spLocks noGrp="1"/>
          </p:cNvSpPr>
          <p:nvPr>
            <p:ph idx="1"/>
          </p:nvPr>
        </p:nvSpPr>
        <p:spPr>
          <a:xfrm>
            <a:off x="582929" y="1879641"/>
            <a:ext cx="8644198" cy="3592511"/>
          </a:xfrm>
        </p:spPr>
        <p:txBody>
          <a:bodyPr>
            <a:normAutofit/>
          </a:bodyPr>
          <a:lstStyle/>
          <a:p>
            <a:pPr marL="0" indent="0" algn="just">
              <a:buNone/>
            </a:pPr>
            <a:r>
              <a:rPr lang="es-VE" sz="2100" dirty="0"/>
              <a:t>Nuestro análisis de metaregresión si bien fue exploratorio, permite tener una percepción de la razón de las discrepancias entre estudios, ya que algunos factores clínicos aparentemente influyeron en los resultados:</a:t>
            </a:r>
          </a:p>
          <a:p>
            <a:pPr marL="0" indent="0" algn="just">
              <a:buNone/>
            </a:pPr>
            <a:endParaRPr lang="es-VE" sz="2100" dirty="0"/>
          </a:p>
          <a:p>
            <a:pPr marL="0" indent="0" algn="just">
              <a:buNone/>
            </a:pPr>
            <a:r>
              <a:rPr lang="es-VE" sz="2100" dirty="0"/>
              <a:t>Cuando los estudios incluyeron pacientes con antecedentes de eventos tromboembólicos la tasa de eventos fue mayor</a:t>
            </a:r>
          </a:p>
          <a:p>
            <a:pPr marL="0" indent="0" algn="just">
              <a:buNone/>
            </a:pPr>
            <a:endParaRPr lang="es-VE" sz="2100" dirty="0"/>
          </a:p>
          <a:p>
            <a:pPr marL="0" indent="0" algn="just">
              <a:buNone/>
            </a:pPr>
            <a:r>
              <a:rPr lang="es-VE" sz="2100" dirty="0"/>
              <a:t>Por otra parte, si incluyeron pacientes que recibían anticoagulantes o se realizaron ecocardiograma previo a la cardioversión, la tasa de eventos fue menor</a:t>
            </a:r>
          </a:p>
          <a:p>
            <a:pPr marL="0" indent="0" algn="just">
              <a:buNone/>
            </a:pPr>
            <a:endParaRPr lang="es-VE" sz="2100" dirty="0"/>
          </a:p>
        </p:txBody>
      </p: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Discusión</a:t>
            </a:r>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ECC377B-62DC-4FDF-B9F9-07AE1BFDBA10}"/>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pic>
        <p:nvPicPr>
          <p:cNvPr id="10" name="Picture 9">
            <a:extLst>
              <a:ext uri="{FF2B5EF4-FFF2-40B4-BE49-F238E27FC236}">
                <a16:creationId xmlns:a16="http://schemas.microsoft.com/office/drawing/2014/main" id="{1410AAF6-0FC2-4B5C-9009-A0548908068E}"/>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9630542" y="2353095"/>
            <a:ext cx="2246366" cy="2151809"/>
          </a:xfrm>
          <a:prstGeom prst="rect">
            <a:avLst/>
          </a:prstGeom>
        </p:spPr>
      </p:pic>
    </p:spTree>
    <p:extLst>
      <p:ext uri="{BB962C8B-B14F-4D97-AF65-F5344CB8AC3E}">
        <p14:creationId xmlns:p14="http://schemas.microsoft.com/office/powerpoint/2010/main" val="1192605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74DB8-4AF2-40FB-ABD1-20F7B415C4A3}"/>
              </a:ext>
            </a:extLst>
          </p:cNvPr>
          <p:cNvSpPr>
            <a:spLocks noGrp="1"/>
          </p:cNvSpPr>
          <p:nvPr>
            <p:ph idx="1"/>
          </p:nvPr>
        </p:nvSpPr>
        <p:spPr>
          <a:xfrm>
            <a:off x="582930" y="2008186"/>
            <a:ext cx="8819518" cy="3592511"/>
          </a:xfrm>
        </p:spPr>
        <p:txBody>
          <a:bodyPr>
            <a:normAutofit/>
          </a:bodyPr>
          <a:lstStyle/>
          <a:p>
            <a:pPr marL="0" indent="0" algn="just">
              <a:buNone/>
            </a:pPr>
            <a:r>
              <a:rPr lang="es-VE" sz="2100" b="1" dirty="0"/>
              <a:t>La literatura relacionada a riesgo tromboembólico a largo plazo en pacientes con FLA es relativamente escasa</a:t>
            </a:r>
            <a:r>
              <a:rPr lang="es-VE" sz="2100" dirty="0"/>
              <a:t>, quizás porque el FLA de forma crónica y aislada es poco frecuente, ya que los pacientes son llevados a cardioversión de forma temprana o evolucionan a FA</a:t>
            </a:r>
          </a:p>
          <a:p>
            <a:pPr marL="0" indent="0" algn="just">
              <a:buNone/>
            </a:pPr>
            <a:endParaRPr lang="es-VE" sz="2100" dirty="0"/>
          </a:p>
          <a:p>
            <a:pPr marL="0" indent="0" algn="just">
              <a:buNone/>
            </a:pPr>
            <a:r>
              <a:rPr lang="es-VE" sz="2100" dirty="0"/>
              <a:t>Los estudios sobre riesgo tromboembólico a largo plazo sugieren que el riesgo de eventos en pacientes con FLA es de aproximadamente 3% en términos absolutos y, en términos relativos, mayor que el de los pacientes en ritmo sinusal</a:t>
            </a:r>
          </a:p>
        </p:txBody>
      </p: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Discusión</a:t>
            </a:r>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B08543F-F75B-477A-924C-AECC31CF60F5}"/>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pic>
        <p:nvPicPr>
          <p:cNvPr id="10" name="Picture 9">
            <a:extLst>
              <a:ext uri="{FF2B5EF4-FFF2-40B4-BE49-F238E27FC236}">
                <a16:creationId xmlns:a16="http://schemas.microsoft.com/office/drawing/2014/main" id="{6BA96595-5D51-472B-99BF-6BBA747945A9}"/>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9630542" y="2353095"/>
            <a:ext cx="2246366" cy="2151809"/>
          </a:xfrm>
          <a:prstGeom prst="rect">
            <a:avLst/>
          </a:prstGeom>
        </p:spPr>
      </p:pic>
    </p:spTree>
    <p:extLst>
      <p:ext uri="{BB962C8B-B14F-4D97-AF65-F5344CB8AC3E}">
        <p14:creationId xmlns:p14="http://schemas.microsoft.com/office/powerpoint/2010/main" val="4032058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74DB8-4AF2-40FB-ABD1-20F7B415C4A3}"/>
              </a:ext>
            </a:extLst>
          </p:cNvPr>
          <p:cNvSpPr>
            <a:spLocks noGrp="1"/>
          </p:cNvSpPr>
          <p:nvPr>
            <p:ph idx="1"/>
          </p:nvPr>
        </p:nvSpPr>
        <p:spPr>
          <a:xfrm>
            <a:off x="582930" y="1832316"/>
            <a:ext cx="8819517" cy="3910009"/>
          </a:xfrm>
        </p:spPr>
        <p:txBody>
          <a:bodyPr>
            <a:normAutofit/>
          </a:bodyPr>
          <a:lstStyle/>
          <a:p>
            <a:pPr marL="0" indent="0" algn="just">
              <a:buNone/>
            </a:pPr>
            <a:r>
              <a:rPr lang="es-VE" sz="2100" dirty="0"/>
              <a:t>Colectivamente los hallazgos de esta revisión sistemática </a:t>
            </a:r>
            <a:r>
              <a:rPr lang="es-VE" sz="2100" b="1" dirty="0"/>
              <a:t>sugieren con firmeza que el </a:t>
            </a:r>
            <a:r>
              <a:rPr lang="es-VE" sz="2100" b="1" i="1" dirty="0"/>
              <a:t>Flutter</a:t>
            </a:r>
            <a:r>
              <a:rPr lang="es-VE" sz="2100" b="1" dirty="0"/>
              <a:t> auricular sí representa un factor de riesgo para presentar eventos tromboembólicos</a:t>
            </a:r>
          </a:p>
          <a:p>
            <a:pPr marL="0" indent="0" algn="just">
              <a:buNone/>
            </a:pPr>
            <a:endParaRPr lang="es-VE" sz="2100" dirty="0"/>
          </a:p>
          <a:p>
            <a:pPr marL="0" indent="0" algn="just">
              <a:buNone/>
            </a:pPr>
            <a:r>
              <a:rPr lang="es-VE" sz="2100" b="1" dirty="0"/>
              <a:t>Basados en esta información, parece razonable indicar anticoagulación previo, durante y después de la cardioversión en pacientes sin contraindicaciones</a:t>
            </a:r>
          </a:p>
          <a:p>
            <a:pPr marL="0" indent="0" algn="just">
              <a:buNone/>
            </a:pPr>
            <a:endParaRPr lang="es-VE" sz="2100" dirty="0"/>
          </a:p>
          <a:p>
            <a:pPr marL="0" indent="0" algn="just">
              <a:buNone/>
            </a:pPr>
            <a:r>
              <a:rPr lang="es-VE" sz="2100" dirty="0"/>
              <a:t>Dada la escasa evidencia</a:t>
            </a:r>
            <a:r>
              <a:rPr lang="es-VE" sz="2100" b="1" dirty="0"/>
              <a:t>, es difícil realizar recomendaciones contundentes sobre riesgo y beneficios de la anticoagulación a largo plazo</a:t>
            </a:r>
            <a:r>
              <a:rPr lang="es-VE" sz="2100" dirty="0"/>
              <a:t>, sin embargo, los estudios sugieren que el riesgo tromboembólico es mayor en comparación con los pacientes en ritmo sinusal</a:t>
            </a:r>
          </a:p>
        </p:txBody>
      </p: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Discusión</a:t>
            </a:r>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B08543F-F75B-477A-924C-AECC31CF60F5}"/>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pic>
        <p:nvPicPr>
          <p:cNvPr id="10" name="Picture 9">
            <a:extLst>
              <a:ext uri="{FF2B5EF4-FFF2-40B4-BE49-F238E27FC236}">
                <a16:creationId xmlns:a16="http://schemas.microsoft.com/office/drawing/2014/main" id="{73C3E23D-9C3F-45EC-B8EF-73FFE5216B7A}"/>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9630542" y="2353095"/>
            <a:ext cx="2246366" cy="2151809"/>
          </a:xfrm>
          <a:prstGeom prst="rect">
            <a:avLst/>
          </a:prstGeom>
        </p:spPr>
      </p:pic>
    </p:spTree>
    <p:extLst>
      <p:ext uri="{BB962C8B-B14F-4D97-AF65-F5344CB8AC3E}">
        <p14:creationId xmlns:p14="http://schemas.microsoft.com/office/powerpoint/2010/main" val="3038369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60A542-A502-457F-AE8C-65503FFEB0E5}"/>
              </a:ext>
            </a:extLst>
          </p:cNvPr>
          <p:cNvSpPr/>
          <p:nvPr/>
        </p:nvSpPr>
        <p:spPr>
          <a:xfrm>
            <a:off x="479376" y="1545180"/>
            <a:ext cx="11089232" cy="442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7" name="Rectangle 7"/>
          <p:cNvSpPr/>
          <p:nvPr/>
        </p:nvSpPr>
        <p:spPr>
          <a:xfrm>
            <a:off x="479376" y="1545180"/>
            <a:ext cx="11161240" cy="1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5"/>
          <p:cNvSpPr/>
          <p:nvPr/>
        </p:nvSpPr>
        <p:spPr>
          <a:xfrm>
            <a:off x="479376" y="2780929"/>
            <a:ext cx="1116124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6"/>
          <p:cNvSpPr/>
          <p:nvPr/>
        </p:nvSpPr>
        <p:spPr>
          <a:xfrm>
            <a:off x="479376" y="3909562"/>
            <a:ext cx="11161240" cy="205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6"/>
          <p:cNvSpPr txBox="1"/>
          <p:nvPr/>
        </p:nvSpPr>
        <p:spPr>
          <a:xfrm>
            <a:off x="479376" y="1628798"/>
            <a:ext cx="8784976" cy="4278094"/>
          </a:xfrm>
          <a:prstGeom prst="rect">
            <a:avLst/>
          </a:prstGeom>
          <a:noFill/>
        </p:spPr>
        <p:txBody>
          <a:bodyPr wrap="square" rtlCol="0">
            <a:spAutoFit/>
          </a:bodyPr>
          <a:lstStyle/>
          <a:p>
            <a:r>
              <a:rPr lang="es-VE" sz="1600" b="1" dirty="0"/>
              <a:t>1. ¿Fue proporcionado el diseño del estudio?</a:t>
            </a:r>
          </a:p>
          <a:p>
            <a:r>
              <a:rPr lang="es-VE" sz="1600" dirty="0"/>
              <a:t>La pregunta de investigación y los criterios de inclusión deben establecerse antes de la realización de la </a:t>
            </a:r>
            <a:r>
              <a:rPr lang="es-VE" sz="1600" dirty="0" err="1"/>
              <a:t>revision</a:t>
            </a:r>
            <a:r>
              <a:rPr lang="es-VE" sz="1600" dirty="0"/>
              <a:t>.</a:t>
            </a:r>
          </a:p>
          <a:p>
            <a:br>
              <a:rPr lang="es-VE" sz="1600" dirty="0"/>
            </a:br>
            <a:endParaRPr lang="es-VE" sz="1600" dirty="0"/>
          </a:p>
          <a:p>
            <a:r>
              <a:rPr lang="es-VE" sz="1600" b="1" dirty="0"/>
              <a:t>2. ¿Hubo selección de estudios y extracción de datos duplicada?</a:t>
            </a:r>
          </a:p>
          <a:p>
            <a:r>
              <a:rPr lang="es-VE" sz="1600" dirty="0"/>
              <a:t>Debe haber al menos dos extractores de datos independientes y debe existir un procedimiento de consenso para desacuerdos</a:t>
            </a:r>
          </a:p>
          <a:p>
            <a:br>
              <a:rPr lang="es-VE" sz="1600" dirty="0"/>
            </a:br>
            <a:endParaRPr lang="es-VE" sz="1600" dirty="0"/>
          </a:p>
          <a:p>
            <a:r>
              <a:rPr lang="es-VE" sz="1600" b="1" dirty="0"/>
              <a:t>3. ¿Se realizó una búsqueda exhaustiva de literatura?</a:t>
            </a:r>
          </a:p>
          <a:p>
            <a:r>
              <a:rPr lang="es-VE" sz="1600" dirty="0"/>
              <a:t>Al menos dos fuentes electrónicas deben ser buscadas.. El informe debe incluir los años y las bases de datos utilizadas ( EMBASE y MEDLINE) / Las palabras clave y / o los términos MESH deben establecerse y, cuando sea factible, debe proporcionarse la estrategia de búsqueda. Todas las búsquedas deben complementarse consultando los contenidos actuales, revisiones, libros de texto, registros especializados o expertos en el campo particular de estudio, y revisando las referencias en los estudios encontrados.</a:t>
            </a:r>
          </a:p>
        </p:txBody>
      </p:sp>
      <p:grpSp>
        <p:nvGrpSpPr>
          <p:cNvPr id="11" name="Group 14"/>
          <p:cNvGrpSpPr/>
          <p:nvPr/>
        </p:nvGrpSpPr>
        <p:grpSpPr>
          <a:xfrm>
            <a:off x="9273917" y="1628798"/>
            <a:ext cx="2294691" cy="1077218"/>
            <a:chOff x="9273917" y="1628798"/>
            <a:chExt cx="2241547" cy="1077218"/>
          </a:xfrm>
        </p:grpSpPr>
        <p:sp>
          <p:nvSpPr>
            <p:cNvPr id="12" name="TextBox 8"/>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13" name="Rectangle 9"/>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1"/>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2"/>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3"/>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7"/>
          <p:cNvGrpSpPr/>
          <p:nvPr/>
        </p:nvGrpSpPr>
        <p:grpSpPr>
          <a:xfrm>
            <a:off x="9273917" y="2784985"/>
            <a:ext cx="2294691" cy="1077218"/>
            <a:chOff x="9273917" y="1628798"/>
            <a:chExt cx="2241547" cy="1077218"/>
          </a:xfrm>
        </p:grpSpPr>
        <p:sp>
          <p:nvSpPr>
            <p:cNvPr id="18" name="TextBox 18"/>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19" name="Rectangle 19"/>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0"/>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1"/>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2"/>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3"/>
          <p:cNvGrpSpPr/>
          <p:nvPr/>
        </p:nvGrpSpPr>
        <p:grpSpPr>
          <a:xfrm>
            <a:off x="9273917" y="4432808"/>
            <a:ext cx="2294691" cy="1077218"/>
            <a:chOff x="9273917" y="1628798"/>
            <a:chExt cx="2241547" cy="1077218"/>
          </a:xfrm>
        </p:grpSpPr>
        <p:sp>
          <p:nvSpPr>
            <p:cNvPr id="24" name="TextBox 24"/>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25" name="Rectangle 25"/>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6"/>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7"/>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8"/>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ángulo 2"/>
          <p:cNvSpPr/>
          <p:nvPr/>
        </p:nvSpPr>
        <p:spPr>
          <a:xfrm>
            <a:off x="9125400" y="1943890"/>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4" name="Rectángulo 3"/>
          <p:cNvSpPr/>
          <p:nvPr/>
        </p:nvSpPr>
        <p:spPr>
          <a:xfrm>
            <a:off x="9155724" y="2813761"/>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5" name="Rectángulo 4"/>
          <p:cNvSpPr/>
          <p:nvPr/>
        </p:nvSpPr>
        <p:spPr>
          <a:xfrm>
            <a:off x="9120336" y="4437112"/>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grpSp>
        <p:nvGrpSpPr>
          <p:cNvPr id="29" name="Group 28">
            <a:extLst>
              <a:ext uri="{FF2B5EF4-FFF2-40B4-BE49-F238E27FC236}">
                <a16:creationId xmlns:a16="http://schemas.microsoft.com/office/drawing/2014/main" id="{1458BC68-0107-42D8-995F-6D1BD57B11A1}"/>
              </a:ext>
            </a:extLst>
          </p:cNvPr>
          <p:cNvGrpSpPr/>
          <p:nvPr/>
        </p:nvGrpSpPr>
        <p:grpSpPr>
          <a:xfrm>
            <a:off x="162567" y="224339"/>
            <a:ext cx="420363" cy="1053795"/>
            <a:chOff x="448317" y="357689"/>
            <a:chExt cx="655582" cy="1643459"/>
          </a:xfrm>
        </p:grpSpPr>
        <p:pic>
          <p:nvPicPr>
            <p:cNvPr id="30" name="Picture 29">
              <a:extLst>
                <a:ext uri="{FF2B5EF4-FFF2-40B4-BE49-F238E27FC236}">
                  <a16:creationId xmlns:a16="http://schemas.microsoft.com/office/drawing/2014/main" id="{F2052666-5D0F-4380-956F-E1B0EF3B263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31" name="Picture 30">
              <a:extLst>
                <a:ext uri="{FF2B5EF4-FFF2-40B4-BE49-F238E27FC236}">
                  <a16:creationId xmlns:a16="http://schemas.microsoft.com/office/drawing/2014/main" id="{27FAC806-A387-4C49-9ED9-8ADFB1628E0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33" name="1 Título">
            <a:extLst>
              <a:ext uri="{FF2B5EF4-FFF2-40B4-BE49-F238E27FC236}">
                <a16:creationId xmlns:a16="http://schemas.microsoft.com/office/drawing/2014/main" id="{882EE9FB-7E70-49AC-8744-FE3C1284E338}"/>
              </a:ext>
            </a:extLst>
          </p:cNvPr>
          <p:cNvSpPr txBox="1">
            <a:spLocks/>
          </p:cNvSpPr>
          <p:nvPr/>
        </p:nvSpPr>
        <p:spPr>
          <a:xfrm>
            <a:off x="911424" y="421818"/>
            <a:ext cx="10225136" cy="1251062"/>
          </a:xfrm>
          <a:prstGeom prst="rect">
            <a:avLst/>
          </a:prstGeom>
        </p:spPr>
        <p:txBody>
          <a:bodyPr vert="horz" lIns="91440" tIns="45720" rIns="4572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Lista de Cotejo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A76F1E-78C0-4794-8668-3314AB42442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3086" t="14333" r="10937" b="14695"/>
          <a:stretch/>
        </p:blipFill>
        <p:spPr>
          <a:xfrm>
            <a:off x="1816721" y="768444"/>
            <a:ext cx="8558557" cy="4684463"/>
          </a:xfrm>
          <a:prstGeom prst="rect">
            <a:avLst/>
          </a:prstGeom>
        </p:spPr>
      </p:pic>
      <p:grpSp>
        <p:nvGrpSpPr>
          <p:cNvPr id="5" name="Group 4">
            <a:extLst>
              <a:ext uri="{FF2B5EF4-FFF2-40B4-BE49-F238E27FC236}">
                <a16:creationId xmlns:a16="http://schemas.microsoft.com/office/drawing/2014/main" id="{17F752F6-169A-45A0-98A7-DCCD0E8E0616}"/>
              </a:ext>
            </a:extLst>
          </p:cNvPr>
          <p:cNvGrpSpPr/>
          <p:nvPr/>
        </p:nvGrpSpPr>
        <p:grpSpPr>
          <a:xfrm>
            <a:off x="162567" y="224339"/>
            <a:ext cx="420363" cy="1053795"/>
            <a:chOff x="448317" y="357689"/>
            <a:chExt cx="655582" cy="1643459"/>
          </a:xfrm>
        </p:grpSpPr>
        <p:pic>
          <p:nvPicPr>
            <p:cNvPr id="6" name="Picture 5">
              <a:extLst>
                <a:ext uri="{FF2B5EF4-FFF2-40B4-BE49-F238E27FC236}">
                  <a16:creationId xmlns:a16="http://schemas.microsoft.com/office/drawing/2014/main" id="{5F35BBEC-BF2F-4DA3-82F3-BBCEED43A2D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7" name="Picture 6">
              <a:extLst>
                <a:ext uri="{FF2B5EF4-FFF2-40B4-BE49-F238E27FC236}">
                  <a16:creationId xmlns:a16="http://schemas.microsoft.com/office/drawing/2014/main" id="{FF7AFAE2-C03B-475F-8F68-38B718E460D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Tree>
    <p:extLst>
      <p:ext uri="{BB962C8B-B14F-4D97-AF65-F5344CB8AC3E}">
        <p14:creationId xmlns:p14="http://schemas.microsoft.com/office/powerpoint/2010/main" val="2625465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a:stretch>
        </a:blip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11F43ECF-3972-46AB-AF01-809D4E792447}"/>
              </a:ext>
            </a:extLst>
          </p:cNvPr>
          <p:cNvSpPr/>
          <p:nvPr/>
        </p:nvSpPr>
        <p:spPr>
          <a:xfrm>
            <a:off x="479376" y="1849980"/>
            <a:ext cx="11089232" cy="442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27" name="Rectangle 8"/>
          <p:cNvSpPr/>
          <p:nvPr/>
        </p:nvSpPr>
        <p:spPr>
          <a:xfrm>
            <a:off x="479376" y="2097341"/>
            <a:ext cx="11161240" cy="1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9"/>
          <p:cNvSpPr/>
          <p:nvPr/>
        </p:nvSpPr>
        <p:spPr>
          <a:xfrm>
            <a:off x="479376" y="3333090"/>
            <a:ext cx="1116124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0"/>
          <p:cNvSpPr/>
          <p:nvPr/>
        </p:nvSpPr>
        <p:spPr>
          <a:xfrm>
            <a:off x="479376" y="4461723"/>
            <a:ext cx="11161240" cy="1571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11"/>
          <p:cNvSpPr txBox="1"/>
          <p:nvPr/>
        </p:nvSpPr>
        <p:spPr>
          <a:xfrm>
            <a:off x="479376" y="2132156"/>
            <a:ext cx="8784976" cy="3785652"/>
          </a:xfrm>
          <a:prstGeom prst="rect">
            <a:avLst/>
          </a:prstGeom>
          <a:noFill/>
        </p:spPr>
        <p:txBody>
          <a:bodyPr wrap="square" rtlCol="0">
            <a:spAutoFit/>
          </a:bodyPr>
          <a:lstStyle/>
          <a:p>
            <a:r>
              <a:rPr lang="es-VE" sz="1600" b="1" dirty="0"/>
              <a:t>4. ¿Se utilizó el estado de publicación  como criterio de inclusión?</a:t>
            </a:r>
          </a:p>
          <a:p>
            <a:r>
              <a:rPr lang="es-VE" sz="1600" dirty="0"/>
              <a:t>Los autores deben indicar que buscaron informes independientemente de su tipo de publicación. Los autores deben indicar si excluyeron o no algún informe (de la revisión sistemática), en función de su estado de publicación, idioma, etc.</a:t>
            </a:r>
          </a:p>
          <a:p>
            <a:br>
              <a:rPr lang="es-VE" sz="1600" b="1" dirty="0"/>
            </a:br>
            <a:r>
              <a:rPr lang="es-VE" sz="1600" b="1" dirty="0"/>
              <a:t>5. ¿Se proporcionó una lista de estudios (incluidos y excluidos)?</a:t>
            </a:r>
          </a:p>
          <a:p>
            <a:r>
              <a:rPr lang="es-VE" sz="1600" dirty="0"/>
              <a:t>Se debe proporcionar una lista de estudios incluidos y excluidos.</a:t>
            </a:r>
          </a:p>
          <a:p>
            <a:br>
              <a:rPr lang="es-VE" sz="1600" b="1" dirty="0"/>
            </a:br>
            <a:endParaRPr lang="es-VE" sz="1600" b="1" dirty="0"/>
          </a:p>
          <a:p>
            <a:endParaRPr lang="es-VE" sz="1600" b="1" dirty="0"/>
          </a:p>
          <a:p>
            <a:r>
              <a:rPr lang="es-VE" sz="1600" b="1" dirty="0"/>
              <a:t>6. ¿Se proporcionaron las características de los estudios incluidos?</a:t>
            </a:r>
          </a:p>
          <a:p>
            <a:r>
              <a:rPr lang="es-VE" sz="1600" dirty="0"/>
              <a:t>De forma agregada, como una tabla, los datos de los estudios originales deben proporcionarse a los participantes, las intervenciones y los resultados. Los rangos de características en todos los estudios analizados. Se debe informar la edad, raza, sexo, datos socioeconómicos relevantes, estado de la enfermedad, duración, gravedad u otras enfermedades.</a:t>
            </a:r>
          </a:p>
        </p:txBody>
      </p:sp>
      <p:grpSp>
        <p:nvGrpSpPr>
          <p:cNvPr id="31" name="Group 12"/>
          <p:cNvGrpSpPr/>
          <p:nvPr/>
        </p:nvGrpSpPr>
        <p:grpSpPr>
          <a:xfrm>
            <a:off x="9273917" y="2180959"/>
            <a:ext cx="2294691" cy="1077218"/>
            <a:chOff x="9273917" y="1628798"/>
            <a:chExt cx="2241547" cy="1077218"/>
          </a:xfrm>
        </p:grpSpPr>
        <p:sp>
          <p:nvSpPr>
            <p:cNvPr id="32" name="TextBox 13"/>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33" name="Rectangle 14"/>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5"/>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6"/>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7"/>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8"/>
          <p:cNvGrpSpPr/>
          <p:nvPr/>
        </p:nvGrpSpPr>
        <p:grpSpPr>
          <a:xfrm>
            <a:off x="9273917" y="3368846"/>
            <a:ext cx="2294691" cy="954107"/>
            <a:chOff x="9273917" y="1660498"/>
            <a:chExt cx="2241547" cy="954107"/>
          </a:xfrm>
        </p:grpSpPr>
        <p:sp>
          <p:nvSpPr>
            <p:cNvPr id="38" name="TextBox 19"/>
            <p:cNvSpPr txBox="1"/>
            <p:nvPr/>
          </p:nvSpPr>
          <p:spPr>
            <a:xfrm>
              <a:off x="9489808" y="1660498"/>
              <a:ext cx="2025656" cy="954107"/>
            </a:xfrm>
            <a:prstGeom prst="rect">
              <a:avLst/>
            </a:prstGeom>
            <a:noFill/>
          </p:spPr>
          <p:txBody>
            <a:bodyPr wrap="square" rtlCol="0">
              <a:spAutoFit/>
            </a:bodyPr>
            <a:lstStyle/>
            <a:p>
              <a:r>
                <a:rPr lang="en-US" sz="1400" b="1" dirty="0"/>
                <a:t>Si</a:t>
              </a:r>
            </a:p>
            <a:p>
              <a:r>
                <a:rPr lang="en-US" sz="1400" b="1" dirty="0"/>
                <a:t>No</a:t>
              </a:r>
            </a:p>
            <a:p>
              <a:r>
                <a:rPr lang="en-US" sz="1400" b="1" dirty="0"/>
                <a:t>No </a:t>
              </a:r>
              <a:r>
                <a:rPr lang="en-US" sz="1400" b="1" dirty="0" err="1"/>
                <a:t>puede</a:t>
              </a:r>
              <a:r>
                <a:rPr lang="en-US" sz="1400" b="1" dirty="0"/>
                <a:t> responder</a:t>
              </a:r>
            </a:p>
            <a:p>
              <a:r>
                <a:rPr lang="en-US" sz="1400" b="1" dirty="0"/>
                <a:t>No </a:t>
              </a:r>
              <a:r>
                <a:rPr lang="en-US" sz="1400" b="1" dirty="0" err="1"/>
                <a:t>aplica</a:t>
              </a:r>
              <a:endParaRPr lang="en-US" sz="1400" dirty="0"/>
            </a:p>
          </p:txBody>
        </p:sp>
        <p:sp>
          <p:nvSpPr>
            <p:cNvPr id="39" name="Rectangle 20"/>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1"/>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2"/>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3"/>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4"/>
          <p:cNvGrpSpPr/>
          <p:nvPr/>
        </p:nvGrpSpPr>
        <p:grpSpPr>
          <a:xfrm>
            <a:off x="9273917" y="4647514"/>
            <a:ext cx="2294691" cy="1077218"/>
            <a:chOff x="9273917" y="1628798"/>
            <a:chExt cx="2241547" cy="1077218"/>
          </a:xfrm>
        </p:grpSpPr>
        <p:sp>
          <p:nvSpPr>
            <p:cNvPr id="44" name="TextBox 25"/>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45" name="Rectangle 26"/>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7"/>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8"/>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9"/>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ángulo 24"/>
          <p:cNvSpPr/>
          <p:nvPr/>
        </p:nvSpPr>
        <p:spPr>
          <a:xfrm>
            <a:off x="9125400" y="2461449"/>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26" name="Rectángulo 25"/>
          <p:cNvSpPr/>
          <p:nvPr/>
        </p:nvSpPr>
        <p:spPr>
          <a:xfrm>
            <a:off x="9155724" y="3635732"/>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49" name="Rectángulo 48"/>
          <p:cNvSpPr/>
          <p:nvPr/>
        </p:nvSpPr>
        <p:spPr>
          <a:xfrm>
            <a:off x="9120336" y="4715852"/>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grpSp>
        <p:nvGrpSpPr>
          <p:cNvPr id="50" name="Group 49">
            <a:extLst>
              <a:ext uri="{FF2B5EF4-FFF2-40B4-BE49-F238E27FC236}">
                <a16:creationId xmlns:a16="http://schemas.microsoft.com/office/drawing/2014/main" id="{1B9EF703-E435-4761-9904-3E1261D7906A}"/>
              </a:ext>
            </a:extLst>
          </p:cNvPr>
          <p:cNvGrpSpPr/>
          <p:nvPr/>
        </p:nvGrpSpPr>
        <p:grpSpPr>
          <a:xfrm>
            <a:off x="162567" y="224339"/>
            <a:ext cx="420363" cy="1053795"/>
            <a:chOff x="448317" y="357689"/>
            <a:chExt cx="655582" cy="1643459"/>
          </a:xfrm>
        </p:grpSpPr>
        <p:pic>
          <p:nvPicPr>
            <p:cNvPr id="51" name="Picture 50">
              <a:extLst>
                <a:ext uri="{FF2B5EF4-FFF2-40B4-BE49-F238E27FC236}">
                  <a16:creationId xmlns:a16="http://schemas.microsoft.com/office/drawing/2014/main" id="{5181B46C-AFAC-4D2A-A35A-8A5EAD5751B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52" name="Picture 51">
              <a:extLst>
                <a:ext uri="{FF2B5EF4-FFF2-40B4-BE49-F238E27FC236}">
                  <a16:creationId xmlns:a16="http://schemas.microsoft.com/office/drawing/2014/main" id="{F4D55006-D292-45C0-9DAC-0645A77C5F6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53" name="1 Título">
            <a:extLst>
              <a:ext uri="{FF2B5EF4-FFF2-40B4-BE49-F238E27FC236}">
                <a16:creationId xmlns:a16="http://schemas.microsoft.com/office/drawing/2014/main" id="{018ED813-2999-45FD-B111-381C7527370F}"/>
              </a:ext>
            </a:extLst>
          </p:cNvPr>
          <p:cNvSpPr txBox="1">
            <a:spLocks/>
          </p:cNvSpPr>
          <p:nvPr/>
        </p:nvSpPr>
        <p:spPr>
          <a:xfrm>
            <a:off x="911424" y="421818"/>
            <a:ext cx="10225136" cy="1251062"/>
          </a:xfrm>
          <a:prstGeom prst="rect">
            <a:avLst/>
          </a:prstGeom>
        </p:spPr>
        <p:txBody>
          <a:bodyPr vert="horz" lIns="91440" tIns="45720" rIns="4572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t>Lista de Cotejo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a:stretch>
        </a:blip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EAC6E16-E77C-4587-9EBB-22C2B8E48895}"/>
              </a:ext>
            </a:extLst>
          </p:cNvPr>
          <p:cNvSpPr/>
          <p:nvPr/>
        </p:nvSpPr>
        <p:spPr>
          <a:xfrm>
            <a:off x="479376" y="1687420"/>
            <a:ext cx="11089232" cy="4421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6" name="5 CuadroTexto"/>
          <p:cNvSpPr txBox="1"/>
          <p:nvPr/>
        </p:nvSpPr>
        <p:spPr>
          <a:xfrm>
            <a:off x="8976320" y="1628801"/>
            <a:ext cx="648072" cy="461665"/>
          </a:xfrm>
          <a:prstGeom prst="rect">
            <a:avLst/>
          </a:prstGeom>
          <a:noFill/>
        </p:spPr>
        <p:txBody>
          <a:bodyPr wrap="square" rtlCol="0">
            <a:spAutoFit/>
          </a:bodyPr>
          <a:lstStyle/>
          <a:p>
            <a:pPr>
              <a:buClr>
                <a:srgbClr val="FF0000"/>
              </a:buClr>
              <a:buSzPct val="200000"/>
              <a:buFont typeface="Wingdings" pitchFamily="2" charset="2"/>
              <a:buChar char="ü"/>
            </a:pPr>
            <a:endParaRPr lang="en-US" sz="2400" b="1" dirty="0">
              <a:solidFill>
                <a:srgbClr val="FF0000"/>
              </a:solidFill>
            </a:endParaRPr>
          </a:p>
        </p:txBody>
      </p:sp>
      <p:sp>
        <p:nvSpPr>
          <p:cNvPr id="8" name="5 CuadroTexto"/>
          <p:cNvSpPr txBox="1"/>
          <p:nvPr/>
        </p:nvSpPr>
        <p:spPr>
          <a:xfrm>
            <a:off x="8976320" y="1628801"/>
            <a:ext cx="648072" cy="461665"/>
          </a:xfrm>
          <a:prstGeom prst="rect">
            <a:avLst/>
          </a:prstGeom>
          <a:noFill/>
        </p:spPr>
        <p:txBody>
          <a:bodyPr wrap="square" rtlCol="0">
            <a:spAutoFit/>
          </a:bodyPr>
          <a:lstStyle/>
          <a:p>
            <a:pPr>
              <a:buClr>
                <a:srgbClr val="FF0000"/>
              </a:buClr>
              <a:buSzPct val="200000"/>
              <a:buFont typeface="Wingdings" pitchFamily="2" charset="2"/>
              <a:buChar char="ü"/>
            </a:pPr>
            <a:endParaRPr lang="en-US" sz="2400" b="1" dirty="0">
              <a:solidFill>
                <a:srgbClr val="FF0000"/>
              </a:solidFill>
            </a:endParaRPr>
          </a:p>
        </p:txBody>
      </p:sp>
      <p:sp>
        <p:nvSpPr>
          <p:cNvPr id="9" name="Rectangle 7"/>
          <p:cNvSpPr/>
          <p:nvPr/>
        </p:nvSpPr>
        <p:spPr>
          <a:xfrm>
            <a:off x="479376" y="1697262"/>
            <a:ext cx="11161240" cy="1448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8"/>
          <p:cNvSpPr/>
          <p:nvPr/>
        </p:nvSpPr>
        <p:spPr>
          <a:xfrm>
            <a:off x="479376" y="3392666"/>
            <a:ext cx="11161240" cy="1151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p:cNvSpPr/>
          <p:nvPr/>
        </p:nvSpPr>
        <p:spPr>
          <a:xfrm>
            <a:off x="479376" y="4763566"/>
            <a:ext cx="11161240" cy="1584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0"/>
          <p:cNvSpPr txBox="1"/>
          <p:nvPr/>
        </p:nvSpPr>
        <p:spPr>
          <a:xfrm>
            <a:off x="479376" y="1744967"/>
            <a:ext cx="8784976" cy="4278094"/>
          </a:xfrm>
          <a:prstGeom prst="rect">
            <a:avLst/>
          </a:prstGeom>
          <a:noFill/>
        </p:spPr>
        <p:txBody>
          <a:bodyPr wrap="square" rtlCol="0">
            <a:spAutoFit/>
          </a:bodyPr>
          <a:lstStyle/>
          <a:p>
            <a:r>
              <a:rPr lang="es-VE" sz="1600" b="1" dirty="0"/>
              <a:t>7. ¿Se evaluó y documentó la calidad científica de los estudios incluidos?</a:t>
            </a:r>
          </a:p>
          <a:p>
            <a:r>
              <a:rPr lang="es-VE" sz="1600" dirty="0"/>
              <a:t>Se deben proporcionar métodos de evaluación "a priori" (p. Ej., Para los estudios de efectividad si el autor eligió incluir solo estudios aleatorizados, doble ciego, controlados con placebo o la ocultación de la asignación como criterios de inclusión); para otros tipos de estudios, los artículos alternativos serán relevantes.</a:t>
            </a:r>
          </a:p>
          <a:p>
            <a:endParaRPr lang="es-VE" sz="1600" b="1" dirty="0"/>
          </a:p>
          <a:p>
            <a:endParaRPr lang="es-VE" sz="1600" b="1" dirty="0"/>
          </a:p>
          <a:p>
            <a:r>
              <a:rPr lang="es-VE" sz="1600" b="1" dirty="0"/>
              <a:t>8. ¿La calidad científica de los estudios incluidos se utilizó adecuadamente al formular conclusiones?</a:t>
            </a:r>
          </a:p>
          <a:p>
            <a:r>
              <a:rPr lang="es-VE" sz="1600" dirty="0"/>
              <a:t>Los resultados del rigor metodológico y la calidad científica deben ser considerados en el análisis y las conclusiones de la revisión, y expresados ​​explícitamente en la formulación de recomendaciones.</a:t>
            </a:r>
          </a:p>
          <a:p>
            <a:endParaRPr lang="es-VE" sz="1600" b="1" dirty="0"/>
          </a:p>
          <a:p>
            <a:endParaRPr lang="es-VE" sz="1600" b="1" dirty="0"/>
          </a:p>
          <a:p>
            <a:r>
              <a:rPr lang="es-VE" sz="1600" b="1" dirty="0"/>
              <a:t>9. ¿Fueron apropiados los métodos utilizados para combinar los hallazgos de los estudios?</a:t>
            </a:r>
          </a:p>
          <a:p>
            <a:r>
              <a:rPr lang="es-VE" sz="1600" dirty="0"/>
              <a:t>Para los resultados combinados, se debe realizar una prueba para garantizar que los estudios sean combinables, para evaluar su homogeneidad (es decir, la prueba de Chi cuadrado para la homogeneidad, I2). si existe heterogeneidad, se debe usar un modelo de efectos aleatorios y / o se debe tener en cuenta la conveniencia clínica de combinar (es decir, ¿es sensato combinar?).</a:t>
            </a:r>
          </a:p>
        </p:txBody>
      </p:sp>
      <p:grpSp>
        <p:nvGrpSpPr>
          <p:cNvPr id="13" name="Group 11"/>
          <p:cNvGrpSpPr/>
          <p:nvPr/>
        </p:nvGrpSpPr>
        <p:grpSpPr>
          <a:xfrm>
            <a:off x="9273917" y="1780881"/>
            <a:ext cx="2294691" cy="1077218"/>
            <a:chOff x="9273917" y="1628798"/>
            <a:chExt cx="2241547" cy="1077218"/>
          </a:xfrm>
        </p:grpSpPr>
        <p:sp>
          <p:nvSpPr>
            <p:cNvPr id="14" name="TextBox 12"/>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15" name="Rectangle 13"/>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4"/>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5"/>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6"/>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7"/>
          <p:cNvGrpSpPr/>
          <p:nvPr/>
        </p:nvGrpSpPr>
        <p:grpSpPr>
          <a:xfrm>
            <a:off x="9273917" y="3419186"/>
            <a:ext cx="2294691" cy="954107"/>
            <a:chOff x="9273917" y="1660498"/>
            <a:chExt cx="2241547" cy="954107"/>
          </a:xfrm>
        </p:grpSpPr>
        <p:sp>
          <p:nvSpPr>
            <p:cNvPr id="20" name="TextBox 18"/>
            <p:cNvSpPr txBox="1"/>
            <p:nvPr/>
          </p:nvSpPr>
          <p:spPr>
            <a:xfrm>
              <a:off x="9489808" y="1660498"/>
              <a:ext cx="2025656" cy="954107"/>
            </a:xfrm>
            <a:prstGeom prst="rect">
              <a:avLst/>
            </a:prstGeom>
            <a:noFill/>
          </p:spPr>
          <p:txBody>
            <a:bodyPr wrap="square" rtlCol="0">
              <a:spAutoFit/>
            </a:bodyPr>
            <a:lstStyle/>
            <a:p>
              <a:r>
                <a:rPr lang="en-US" sz="1400" b="1" dirty="0"/>
                <a:t>Si</a:t>
              </a:r>
            </a:p>
            <a:p>
              <a:r>
                <a:rPr lang="en-US" sz="1400" b="1" dirty="0"/>
                <a:t>No</a:t>
              </a:r>
            </a:p>
            <a:p>
              <a:r>
                <a:rPr lang="en-US" sz="1400" b="1" dirty="0"/>
                <a:t>No </a:t>
              </a:r>
              <a:r>
                <a:rPr lang="en-US" sz="1400" b="1" dirty="0" err="1"/>
                <a:t>puede</a:t>
              </a:r>
              <a:r>
                <a:rPr lang="en-US" sz="1400" b="1" dirty="0"/>
                <a:t> responder</a:t>
              </a:r>
            </a:p>
            <a:p>
              <a:r>
                <a:rPr lang="en-US" sz="1400" b="1" dirty="0"/>
                <a:t>No </a:t>
              </a:r>
              <a:r>
                <a:rPr lang="en-US" sz="1400" b="1" dirty="0" err="1"/>
                <a:t>aplica</a:t>
              </a:r>
              <a:endParaRPr lang="en-US" sz="1400" dirty="0"/>
            </a:p>
          </p:txBody>
        </p:sp>
        <p:sp>
          <p:nvSpPr>
            <p:cNvPr id="21" name="Rectangle 19"/>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0"/>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1"/>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2"/>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3"/>
          <p:cNvGrpSpPr/>
          <p:nvPr/>
        </p:nvGrpSpPr>
        <p:grpSpPr>
          <a:xfrm>
            <a:off x="9273917" y="5010661"/>
            <a:ext cx="2294691" cy="1077218"/>
            <a:chOff x="9273917" y="1628798"/>
            <a:chExt cx="2241547" cy="1077218"/>
          </a:xfrm>
        </p:grpSpPr>
        <p:sp>
          <p:nvSpPr>
            <p:cNvPr id="26" name="TextBox 24"/>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27" name="Rectangle 25"/>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6"/>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7"/>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8"/>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ángulo 30"/>
          <p:cNvSpPr/>
          <p:nvPr/>
        </p:nvSpPr>
        <p:spPr>
          <a:xfrm>
            <a:off x="9120336" y="1772816"/>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32" name="Rectángulo 31"/>
          <p:cNvSpPr/>
          <p:nvPr/>
        </p:nvSpPr>
        <p:spPr>
          <a:xfrm>
            <a:off x="9155724" y="3661789"/>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33" name="Rectángulo 32"/>
          <p:cNvSpPr/>
          <p:nvPr/>
        </p:nvSpPr>
        <p:spPr>
          <a:xfrm>
            <a:off x="9120337" y="5058305"/>
            <a:ext cx="504056" cy="369332"/>
          </a:xfrm>
          <a:prstGeom prst="rect">
            <a:avLst/>
          </a:prstGeom>
        </p:spPr>
        <p:txBody>
          <a:bodyPr wrap="squar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grpSp>
        <p:nvGrpSpPr>
          <p:cNvPr id="34" name="Group 33">
            <a:extLst>
              <a:ext uri="{FF2B5EF4-FFF2-40B4-BE49-F238E27FC236}">
                <a16:creationId xmlns:a16="http://schemas.microsoft.com/office/drawing/2014/main" id="{E3DFD7FD-D4D0-4439-BF25-8D038315A21C}"/>
              </a:ext>
            </a:extLst>
          </p:cNvPr>
          <p:cNvGrpSpPr/>
          <p:nvPr/>
        </p:nvGrpSpPr>
        <p:grpSpPr>
          <a:xfrm>
            <a:off x="162567" y="224339"/>
            <a:ext cx="420363" cy="1053795"/>
            <a:chOff x="448317" y="357689"/>
            <a:chExt cx="655582" cy="1643459"/>
          </a:xfrm>
        </p:grpSpPr>
        <p:pic>
          <p:nvPicPr>
            <p:cNvPr id="35" name="Picture 34">
              <a:extLst>
                <a:ext uri="{FF2B5EF4-FFF2-40B4-BE49-F238E27FC236}">
                  <a16:creationId xmlns:a16="http://schemas.microsoft.com/office/drawing/2014/main" id="{1688F02A-B5BD-4174-96FF-369B6E8E260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36" name="Picture 35">
              <a:extLst>
                <a:ext uri="{FF2B5EF4-FFF2-40B4-BE49-F238E27FC236}">
                  <a16:creationId xmlns:a16="http://schemas.microsoft.com/office/drawing/2014/main" id="{CFD8D2FD-118B-4D70-9FB4-0448537E12F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37" name="1 Título">
            <a:extLst>
              <a:ext uri="{FF2B5EF4-FFF2-40B4-BE49-F238E27FC236}">
                <a16:creationId xmlns:a16="http://schemas.microsoft.com/office/drawing/2014/main" id="{108F2352-9936-46EB-B74C-C304A20C9410}"/>
              </a:ext>
            </a:extLst>
          </p:cNvPr>
          <p:cNvSpPr txBox="1">
            <a:spLocks/>
          </p:cNvSpPr>
          <p:nvPr/>
        </p:nvSpPr>
        <p:spPr>
          <a:xfrm>
            <a:off x="911424" y="421818"/>
            <a:ext cx="10225136" cy="1251062"/>
          </a:xfrm>
          <a:prstGeom prst="rect">
            <a:avLst/>
          </a:prstGeom>
        </p:spPr>
        <p:txBody>
          <a:bodyPr vert="horz" lIns="91440" tIns="45720" rIns="4572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t>Lista de Cotejo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2000"/>
            <a:lum/>
          </a:blip>
          <a:srcRect/>
          <a:stretch>
            <a:fillRect/>
          </a:stretch>
        </a:blip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D55442F-8F29-4BC2-BE03-4EF0BD6E5B9E}"/>
              </a:ext>
            </a:extLst>
          </p:cNvPr>
          <p:cNvSpPr/>
          <p:nvPr/>
        </p:nvSpPr>
        <p:spPr>
          <a:xfrm>
            <a:off x="479376" y="1545180"/>
            <a:ext cx="11089232" cy="3655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2" name="1 Título"/>
          <p:cNvSpPr>
            <a:spLocks noGrp="1"/>
          </p:cNvSpPr>
          <p:nvPr>
            <p:ph type="title"/>
          </p:nvPr>
        </p:nvSpPr>
        <p:spPr>
          <a:xfrm>
            <a:off x="911424" y="421818"/>
            <a:ext cx="10225136" cy="1251062"/>
          </a:xfrm>
        </p:spPr>
        <p:txBody>
          <a:bodyPr vert="horz" lIns="91440" rIns="45720" rtlCol="0" anchor="t">
            <a:noAutofit/>
          </a:bodyPr>
          <a:lstStyle/>
          <a:p>
            <a:r>
              <a:rPr lang="es-ES" dirty="0"/>
              <a:t>Lista de Cotejo</a:t>
            </a:r>
            <a:endParaRPr lang="en-US" dirty="0"/>
          </a:p>
        </p:txBody>
      </p:sp>
      <p:sp>
        <p:nvSpPr>
          <p:cNvPr id="6" name="Rectangle 5"/>
          <p:cNvSpPr/>
          <p:nvPr/>
        </p:nvSpPr>
        <p:spPr>
          <a:xfrm>
            <a:off x="479376" y="2420888"/>
            <a:ext cx="11161240" cy="132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79376" y="3884053"/>
            <a:ext cx="11161240" cy="1151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479376" y="2506791"/>
            <a:ext cx="8784976" cy="2308324"/>
          </a:xfrm>
          <a:prstGeom prst="rect">
            <a:avLst/>
          </a:prstGeom>
          <a:noFill/>
        </p:spPr>
        <p:txBody>
          <a:bodyPr wrap="square" rtlCol="0">
            <a:spAutoFit/>
          </a:bodyPr>
          <a:lstStyle/>
          <a:p>
            <a:r>
              <a:rPr lang="es-VE" sz="1600" b="1"/>
              <a:t>10. ¿Se evaluó la probabilidad de sesgo de publicación?</a:t>
            </a:r>
          </a:p>
          <a:p>
            <a:r>
              <a:rPr lang="es-VE" sz="1600"/>
              <a:t>Una evaluación del sesgo de publicación debería incluir una combinación de ayudas gráficas (por ejemplo, gráfico de embudo, otras pruebas disponibles) y / o pruebas estadísticas (por ejemplo, prueba de regresión de Egger).</a:t>
            </a:r>
          </a:p>
          <a:p>
            <a:br>
              <a:rPr lang="es-VE" sz="1600" b="1"/>
            </a:br>
            <a:endParaRPr lang="es-VE" sz="1600" b="1"/>
          </a:p>
          <a:p>
            <a:r>
              <a:rPr lang="es-VE" sz="1600" b="1"/>
              <a:t>11. ¿Se declaró el conflicto de interés?</a:t>
            </a:r>
          </a:p>
          <a:p>
            <a:r>
              <a:rPr lang="es-VE" sz="1600"/>
              <a:t>Las posibles fuentes de apoyo deben ser claramente reconocidas tanto en la revisión sistemática como en los estudios incluidos.</a:t>
            </a:r>
          </a:p>
        </p:txBody>
      </p:sp>
      <p:grpSp>
        <p:nvGrpSpPr>
          <p:cNvPr id="9" name="Group 9"/>
          <p:cNvGrpSpPr/>
          <p:nvPr/>
        </p:nvGrpSpPr>
        <p:grpSpPr>
          <a:xfrm>
            <a:off x="9273917" y="2551382"/>
            <a:ext cx="2294691" cy="1077218"/>
            <a:chOff x="9273917" y="1628798"/>
            <a:chExt cx="2241547" cy="1077218"/>
          </a:xfrm>
        </p:grpSpPr>
        <p:sp>
          <p:nvSpPr>
            <p:cNvPr id="10" name="TextBox 10"/>
            <p:cNvSpPr txBox="1"/>
            <p:nvPr/>
          </p:nvSpPr>
          <p:spPr>
            <a:xfrm>
              <a:off x="9489808" y="1628798"/>
              <a:ext cx="2025656" cy="1077218"/>
            </a:xfrm>
            <a:prstGeom prst="rect">
              <a:avLst/>
            </a:prstGeom>
            <a:noFill/>
          </p:spPr>
          <p:txBody>
            <a:bodyPr wrap="square" rtlCol="0">
              <a:spAutoFit/>
            </a:bodyPr>
            <a:lstStyle/>
            <a:p>
              <a:r>
                <a:rPr lang="en-US" sz="1600" b="1" dirty="0"/>
                <a:t>Si</a:t>
              </a:r>
            </a:p>
            <a:p>
              <a:r>
                <a:rPr lang="en-US" sz="1600" b="1" dirty="0"/>
                <a:t>No</a:t>
              </a:r>
            </a:p>
            <a:p>
              <a:r>
                <a:rPr lang="en-US" sz="1600" b="1" dirty="0"/>
                <a:t>No </a:t>
              </a:r>
              <a:r>
                <a:rPr lang="en-US" sz="1600" b="1" dirty="0" err="1"/>
                <a:t>puede</a:t>
              </a:r>
              <a:r>
                <a:rPr lang="en-US" sz="1600" b="1" dirty="0"/>
                <a:t> responder</a:t>
              </a:r>
            </a:p>
            <a:p>
              <a:r>
                <a:rPr lang="en-US" sz="1600" b="1" dirty="0"/>
                <a:t>No </a:t>
              </a:r>
              <a:r>
                <a:rPr lang="en-US" sz="1600" b="1" dirty="0" err="1"/>
                <a:t>aplica</a:t>
              </a:r>
              <a:endParaRPr lang="en-US" sz="1600" dirty="0"/>
            </a:p>
          </p:txBody>
        </p:sp>
        <p:sp>
          <p:nvSpPr>
            <p:cNvPr id="11" name="Rectangle 11"/>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3"/>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4"/>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5"/>
          <p:cNvGrpSpPr/>
          <p:nvPr/>
        </p:nvGrpSpPr>
        <p:grpSpPr>
          <a:xfrm>
            <a:off x="9273917" y="3988345"/>
            <a:ext cx="2294691" cy="954107"/>
            <a:chOff x="9273917" y="1660498"/>
            <a:chExt cx="2241547" cy="954107"/>
          </a:xfrm>
        </p:grpSpPr>
        <p:sp>
          <p:nvSpPr>
            <p:cNvPr id="16" name="TextBox 16"/>
            <p:cNvSpPr txBox="1"/>
            <p:nvPr/>
          </p:nvSpPr>
          <p:spPr>
            <a:xfrm>
              <a:off x="9489808" y="1660498"/>
              <a:ext cx="2025656" cy="954107"/>
            </a:xfrm>
            <a:prstGeom prst="rect">
              <a:avLst/>
            </a:prstGeom>
            <a:noFill/>
          </p:spPr>
          <p:txBody>
            <a:bodyPr wrap="square" rtlCol="0">
              <a:spAutoFit/>
            </a:bodyPr>
            <a:lstStyle/>
            <a:p>
              <a:r>
                <a:rPr lang="en-US" sz="1400" b="1" dirty="0"/>
                <a:t>Si</a:t>
              </a:r>
            </a:p>
            <a:p>
              <a:r>
                <a:rPr lang="en-US" sz="1400" b="1" dirty="0"/>
                <a:t>No</a:t>
              </a:r>
            </a:p>
            <a:p>
              <a:r>
                <a:rPr lang="en-US" sz="1400" b="1" dirty="0"/>
                <a:t>No </a:t>
              </a:r>
              <a:r>
                <a:rPr lang="en-US" sz="1400" b="1" dirty="0" err="1"/>
                <a:t>puede</a:t>
              </a:r>
              <a:r>
                <a:rPr lang="en-US" sz="1400" b="1" dirty="0"/>
                <a:t> responder</a:t>
              </a:r>
            </a:p>
            <a:p>
              <a:r>
                <a:rPr lang="en-US" sz="1400" b="1" dirty="0"/>
                <a:t>No </a:t>
              </a:r>
              <a:r>
                <a:rPr lang="en-US" sz="1400" b="1" dirty="0" err="1"/>
                <a:t>aplica</a:t>
              </a:r>
              <a:endParaRPr lang="en-US" sz="1400" dirty="0"/>
            </a:p>
          </p:txBody>
        </p:sp>
        <p:sp>
          <p:nvSpPr>
            <p:cNvPr id="17" name="Rectangle 17"/>
            <p:cNvSpPr/>
            <p:nvPr/>
          </p:nvSpPr>
          <p:spPr>
            <a:xfrm>
              <a:off x="9273917" y="17124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8"/>
            <p:cNvSpPr/>
            <p:nvPr/>
          </p:nvSpPr>
          <p:spPr>
            <a:xfrm>
              <a:off x="9273917" y="1950116"/>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9"/>
            <p:cNvSpPr/>
            <p:nvPr/>
          </p:nvSpPr>
          <p:spPr>
            <a:xfrm>
              <a:off x="9273917" y="21630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0"/>
            <p:cNvSpPr/>
            <p:nvPr/>
          </p:nvSpPr>
          <p:spPr>
            <a:xfrm>
              <a:off x="9273917" y="2400753"/>
              <a:ext cx="134452" cy="153581"/>
            </a:xfrm>
            <a:prstGeom prst="rect">
              <a:avLst/>
            </a:prstGeom>
            <a:noFill/>
            <a:ln w="190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ángulo 20"/>
          <p:cNvSpPr/>
          <p:nvPr/>
        </p:nvSpPr>
        <p:spPr>
          <a:xfrm>
            <a:off x="9120336" y="2831604"/>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sp>
        <p:nvSpPr>
          <p:cNvPr id="22" name="Rectángulo 21"/>
          <p:cNvSpPr/>
          <p:nvPr/>
        </p:nvSpPr>
        <p:spPr>
          <a:xfrm>
            <a:off x="9120336" y="4261172"/>
            <a:ext cx="595035" cy="369332"/>
          </a:xfrm>
          <a:prstGeom prst="rect">
            <a:avLst/>
          </a:prstGeom>
        </p:spPr>
        <p:txBody>
          <a:bodyPr wrap="none">
            <a:spAutoFit/>
          </a:bodyPr>
          <a:lstStyle/>
          <a:p>
            <a:pPr>
              <a:buClr>
                <a:srgbClr val="FF0000"/>
              </a:buClr>
              <a:buSzPct val="200000"/>
              <a:buFont typeface="Wingdings" pitchFamily="2" charset="2"/>
              <a:buChar char="ü"/>
            </a:pPr>
            <a:r>
              <a:rPr lang="es-ES" b="1" dirty="0">
                <a:solidFill>
                  <a:srgbClr val="FF0000"/>
                </a:solidFill>
              </a:rPr>
              <a:t> </a:t>
            </a:r>
            <a:endParaRPr lang="en-US" b="1" dirty="0">
              <a:solidFill>
                <a:srgbClr val="FF0000"/>
              </a:solidFill>
            </a:endParaRPr>
          </a:p>
        </p:txBody>
      </p:sp>
      <p:grpSp>
        <p:nvGrpSpPr>
          <p:cNvPr id="23" name="Group 22">
            <a:extLst>
              <a:ext uri="{FF2B5EF4-FFF2-40B4-BE49-F238E27FC236}">
                <a16:creationId xmlns:a16="http://schemas.microsoft.com/office/drawing/2014/main" id="{BA1BA99D-14DC-4C55-BD49-97B731C6AB0B}"/>
              </a:ext>
            </a:extLst>
          </p:cNvPr>
          <p:cNvGrpSpPr/>
          <p:nvPr/>
        </p:nvGrpSpPr>
        <p:grpSpPr>
          <a:xfrm>
            <a:off x="162567" y="224339"/>
            <a:ext cx="420363" cy="1053795"/>
            <a:chOff x="448317" y="357689"/>
            <a:chExt cx="655582" cy="1643459"/>
          </a:xfrm>
        </p:grpSpPr>
        <p:pic>
          <p:nvPicPr>
            <p:cNvPr id="24" name="Picture 23">
              <a:extLst>
                <a:ext uri="{FF2B5EF4-FFF2-40B4-BE49-F238E27FC236}">
                  <a16:creationId xmlns:a16="http://schemas.microsoft.com/office/drawing/2014/main" id="{1D19ECDF-C6D7-434F-8ED6-6BCE174B854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25" name="Picture 24">
              <a:extLst>
                <a:ext uri="{FF2B5EF4-FFF2-40B4-BE49-F238E27FC236}">
                  <a16:creationId xmlns:a16="http://schemas.microsoft.com/office/drawing/2014/main" id="{A48D7C4C-CE1B-403D-9C48-F9D11F618F4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74DB8-4AF2-40FB-ABD1-20F7B415C4A3}"/>
              </a:ext>
            </a:extLst>
          </p:cNvPr>
          <p:cNvSpPr>
            <a:spLocks noGrp="1"/>
          </p:cNvSpPr>
          <p:nvPr>
            <p:ph idx="1"/>
          </p:nvPr>
        </p:nvSpPr>
        <p:spPr>
          <a:xfrm>
            <a:off x="744223" y="2779714"/>
            <a:ext cx="10703553" cy="1792283"/>
          </a:xfrm>
        </p:spPr>
        <p:txBody>
          <a:bodyPr>
            <a:normAutofit/>
          </a:bodyPr>
          <a:lstStyle/>
          <a:p>
            <a:pPr marL="0" indent="0" algn="just">
              <a:buNone/>
            </a:pPr>
            <a:r>
              <a:rPr lang="es-VE" sz="4000" dirty="0"/>
              <a:t>¿</a:t>
            </a:r>
            <a:r>
              <a:rPr lang="es-VE" dirty="0"/>
              <a:t>Existe alguna relación entre la presencia de </a:t>
            </a:r>
            <a:r>
              <a:rPr lang="es-VE" i="1" dirty="0"/>
              <a:t>Flutter</a:t>
            </a:r>
            <a:r>
              <a:rPr lang="es-VE" dirty="0"/>
              <a:t> Auricular Típico y el incremento de riesgo de presentar Enfermedad Vascular Cerebral</a:t>
            </a:r>
            <a:r>
              <a:rPr lang="es-VE" sz="4000" dirty="0"/>
              <a:t>?</a:t>
            </a:r>
            <a:endParaRPr lang="es-VE" dirty="0"/>
          </a:p>
        </p:txBody>
      </p: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Pregunta del ciclo</a:t>
            </a:r>
          </a:p>
        </p:txBody>
      </p:sp>
      <p:cxnSp>
        <p:nvCxnSpPr>
          <p:cNvPr id="12" name="Straight Connector 11">
            <a:extLst>
              <a:ext uri="{FF2B5EF4-FFF2-40B4-BE49-F238E27FC236}">
                <a16:creationId xmlns:a16="http://schemas.microsoft.com/office/drawing/2014/main" id="{B484B99D-978C-428F-848F-025730BC653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3869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2B7C-B9EC-41DC-8752-8F1FF214DD03}"/>
              </a:ext>
            </a:extLst>
          </p:cNvPr>
          <p:cNvSpPr>
            <a:spLocks noGrp="1"/>
          </p:cNvSpPr>
          <p:nvPr>
            <p:ph type="ctrTitle"/>
          </p:nvPr>
        </p:nvSpPr>
        <p:spPr>
          <a:xfrm>
            <a:off x="1066837" y="3025838"/>
            <a:ext cx="10053051" cy="795256"/>
          </a:xfrm>
        </p:spPr>
        <p:txBody>
          <a:bodyPr>
            <a:normAutofit/>
          </a:bodyPr>
          <a:lstStyle/>
          <a:p>
            <a:r>
              <a:rPr lang="es-VE" sz="4800" dirty="0"/>
              <a:t>Aportes del grupo</a:t>
            </a:r>
            <a:endParaRPr lang="es-VE" sz="4400" dirty="0"/>
          </a:p>
        </p:txBody>
      </p:sp>
      <p:grpSp>
        <p:nvGrpSpPr>
          <p:cNvPr id="4" name="Group 3">
            <a:extLst>
              <a:ext uri="{FF2B5EF4-FFF2-40B4-BE49-F238E27FC236}">
                <a16:creationId xmlns:a16="http://schemas.microsoft.com/office/drawing/2014/main" id="{D7A93CC7-C26B-43B8-B673-1920E961D382}"/>
              </a:ext>
            </a:extLst>
          </p:cNvPr>
          <p:cNvGrpSpPr/>
          <p:nvPr/>
        </p:nvGrpSpPr>
        <p:grpSpPr>
          <a:xfrm>
            <a:off x="341638" y="573853"/>
            <a:ext cx="11571857" cy="879303"/>
            <a:chOff x="536253" y="666662"/>
            <a:chExt cx="10460993" cy="794893"/>
          </a:xfrm>
        </p:grpSpPr>
        <p:pic>
          <p:nvPicPr>
            <p:cNvPr id="5" name="Picture 4">
              <a:extLst>
                <a:ext uri="{FF2B5EF4-FFF2-40B4-BE49-F238E27FC236}">
                  <a16:creationId xmlns:a16="http://schemas.microsoft.com/office/drawing/2014/main" id="{01259E57-C248-48B6-B8AE-6CBE5EB1D0F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536253" y="666662"/>
              <a:ext cx="655582" cy="794893"/>
            </a:xfrm>
            <a:prstGeom prst="rect">
              <a:avLst/>
            </a:prstGeom>
          </p:spPr>
        </p:pic>
        <p:pic>
          <p:nvPicPr>
            <p:cNvPr id="6" name="Picture 5">
              <a:extLst>
                <a:ext uri="{FF2B5EF4-FFF2-40B4-BE49-F238E27FC236}">
                  <a16:creationId xmlns:a16="http://schemas.microsoft.com/office/drawing/2014/main" id="{3423CBC3-54DF-4EB1-B5AC-601CEB0DF56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10279823" y="666662"/>
              <a:ext cx="717423" cy="794893"/>
            </a:xfrm>
            <a:prstGeom prst="rect">
              <a:avLst/>
            </a:prstGeom>
          </p:spPr>
        </p:pic>
      </p:grpSp>
    </p:spTree>
    <p:extLst>
      <p:ext uri="{BB962C8B-B14F-4D97-AF65-F5344CB8AC3E}">
        <p14:creationId xmlns:p14="http://schemas.microsoft.com/office/powerpoint/2010/main" val="1139048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74DB8-4AF2-40FB-ABD1-20F7B415C4A3}"/>
              </a:ext>
            </a:extLst>
          </p:cNvPr>
          <p:cNvSpPr>
            <a:spLocks noGrp="1"/>
          </p:cNvSpPr>
          <p:nvPr>
            <p:ph idx="1"/>
          </p:nvPr>
        </p:nvSpPr>
        <p:spPr>
          <a:xfrm>
            <a:off x="582929" y="1778611"/>
            <a:ext cx="8675371" cy="3802375"/>
          </a:xfrm>
        </p:spPr>
        <p:txBody>
          <a:bodyPr>
            <a:noAutofit/>
          </a:bodyPr>
          <a:lstStyle/>
          <a:p>
            <a:pPr marL="457200" indent="-457200" algn="just">
              <a:buFont typeface="+mj-lt"/>
              <a:buAutoNum type="arabicPeriod"/>
            </a:pPr>
            <a:r>
              <a:rPr lang="es-VE" sz="2000" dirty="0"/>
              <a:t>Este </a:t>
            </a:r>
            <a:r>
              <a:rPr lang="es-VE" sz="2000" b="1" dirty="0">
                <a:solidFill>
                  <a:srgbClr val="C00000"/>
                </a:solidFill>
              </a:rPr>
              <a:t>metanálisis no permite responder la pregunta del ciclo</a:t>
            </a:r>
            <a:r>
              <a:rPr lang="es-VE" sz="2000" dirty="0"/>
              <a:t>, ya que incluyó estudios orientados a evaluar el riesgo tromboembólico en general (no solamente de </a:t>
            </a:r>
            <a:r>
              <a:rPr lang="es-VE" sz="2000" i="1" dirty="0"/>
              <a:t>stroke</a:t>
            </a:r>
            <a:r>
              <a:rPr lang="es-VE" sz="2000" dirty="0"/>
              <a:t>) relacionado a </a:t>
            </a:r>
            <a:r>
              <a:rPr lang="es-VE" sz="2000" i="1" dirty="0"/>
              <a:t>Flutter </a:t>
            </a:r>
            <a:r>
              <a:rPr lang="es-VE" sz="2000" dirty="0"/>
              <a:t>auricular y no especificó resultados en cuanto a stroke, además, incluyó pacientes que ya recibían tratamiento anticoagulante</a:t>
            </a:r>
          </a:p>
          <a:p>
            <a:pPr marL="457200" indent="-457200" algn="just">
              <a:buFont typeface="+mj-lt"/>
              <a:buAutoNum type="arabicPeriod"/>
            </a:pPr>
            <a:endParaRPr lang="es-VE" sz="2000" dirty="0"/>
          </a:p>
          <a:p>
            <a:pPr marL="457200" indent="-457200" algn="just">
              <a:buFont typeface="+mj-lt"/>
              <a:buAutoNum type="arabicPeriod"/>
            </a:pPr>
            <a:r>
              <a:rPr lang="es-VE" sz="2000" dirty="0"/>
              <a:t>Establecer conclusiones como resultado de la comparación de estudios que son heterogéneos entre sí, resta confiabilidad a tales enunciados tanto desde el punto de vista estadístico como clínico.</a:t>
            </a:r>
          </a:p>
          <a:p>
            <a:pPr marL="457200" indent="-457200" algn="just">
              <a:buFont typeface="+mj-lt"/>
              <a:buAutoNum type="arabicPeriod"/>
            </a:pPr>
            <a:endParaRPr lang="es-VE" sz="2000" dirty="0"/>
          </a:p>
          <a:p>
            <a:pPr marL="457200" indent="-457200" algn="just">
              <a:buFont typeface="+mj-lt"/>
              <a:buAutoNum type="arabicPeriod"/>
            </a:pPr>
            <a:r>
              <a:rPr lang="es-VE" sz="2000" dirty="0"/>
              <a:t>La heterogeneidad calculada a través de la prueba x</a:t>
            </a:r>
            <a:r>
              <a:rPr lang="es-VE" sz="2000" baseline="30000" dirty="0"/>
              <a:t>2</a:t>
            </a:r>
            <a:r>
              <a:rPr lang="es-VE" sz="2000" dirty="0"/>
              <a:t> no fue tomada en cuenta en las tablas que evaluaron comparabilidad de los estudios (tabla 2). </a:t>
            </a:r>
          </a:p>
        </p:txBody>
      </p: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Aportes del grupo</a:t>
            </a:r>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C0DA0AE6-FF63-4053-9D01-4E4D2E5F3A40}"/>
              </a:ext>
            </a:extLst>
          </p:cNvPr>
          <p:cNvPicPr>
            <a:picLocks noChangeAspect="1"/>
          </p:cNvPicPr>
          <p:nvPr/>
        </p:nvPicPr>
        <p:blipFill>
          <a:blip r:embed="rId8">
            <a:duotone>
              <a:schemeClr val="accent5">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9890055" y="2565330"/>
            <a:ext cx="1862348" cy="1862348"/>
          </a:xfrm>
          <a:prstGeom prst="rect">
            <a:avLst/>
          </a:prstGeom>
        </p:spPr>
      </p:pic>
    </p:spTree>
    <p:extLst>
      <p:ext uri="{BB962C8B-B14F-4D97-AF65-F5344CB8AC3E}">
        <p14:creationId xmlns:p14="http://schemas.microsoft.com/office/powerpoint/2010/main" val="1596585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813DC881-3C62-47D8-80CD-A1283721C673}"/>
              </a:ext>
            </a:extLst>
          </p:cNvPr>
          <p:cNvSpPr>
            <a:spLocks noGrp="1"/>
          </p:cNvSpPr>
          <p:nvPr>
            <p:ph idx="1"/>
          </p:nvPr>
        </p:nvSpPr>
        <p:spPr>
          <a:xfrm>
            <a:off x="582929" y="2198805"/>
            <a:ext cx="8713471" cy="3103516"/>
          </a:xfrm>
        </p:spPr>
        <p:txBody>
          <a:bodyPr>
            <a:normAutofit fontScale="92500" lnSpcReduction="10000"/>
          </a:bodyPr>
          <a:lstStyle/>
          <a:p>
            <a:pPr marL="457200" indent="-457200" algn="just">
              <a:buFont typeface="+mj-lt"/>
              <a:buAutoNum type="arabicPeriod" startAt="4"/>
            </a:pPr>
            <a:r>
              <a:rPr lang="es-VE" sz="2000" dirty="0"/>
              <a:t>Para ser una revisión sistemática orientada a evaluar riesgo de </a:t>
            </a:r>
            <a:r>
              <a:rPr lang="es-VE" sz="2000" i="1" dirty="0"/>
              <a:t>stroke</a:t>
            </a:r>
            <a:r>
              <a:rPr lang="es-VE" sz="2000" dirty="0"/>
              <a:t> relacionado a FLA en pacientes anticoagulados y no anticoagulados, </a:t>
            </a:r>
            <a:r>
              <a:rPr lang="es-VE" sz="2000" b="1" dirty="0"/>
              <a:t>muchos los estudios incluidos carecieron de información valiosa en cuanto a proporción de pacientes tratados y no tratados.</a:t>
            </a:r>
          </a:p>
          <a:p>
            <a:pPr marL="457200" indent="-457200" algn="just">
              <a:buFont typeface="+mj-lt"/>
              <a:buAutoNum type="arabicPeriod" startAt="4"/>
            </a:pPr>
            <a:endParaRPr lang="es-VE" sz="2000" dirty="0"/>
          </a:p>
          <a:p>
            <a:pPr marL="457200" indent="-457200" algn="just">
              <a:buFont typeface="+mj-lt"/>
              <a:buAutoNum type="arabicPeriod" startAt="4"/>
            </a:pPr>
            <a:r>
              <a:rPr lang="es-VE" sz="2000" dirty="0"/>
              <a:t>La conclusión planteada por los investigadores sobre la</a:t>
            </a:r>
            <a:r>
              <a:rPr lang="es-VE" sz="2000" b="1" dirty="0"/>
              <a:t> influencia de factores clínicos sobre la tasa de eventos en los diferentes estudios</a:t>
            </a:r>
            <a:r>
              <a:rPr lang="es-VE" sz="2000" dirty="0"/>
              <a:t> y por lo tanto, </a:t>
            </a:r>
            <a:r>
              <a:rPr lang="es-VE" sz="2000" b="1" dirty="0"/>
              <a:t>sobre la heterogeneidad, no tiene validez estadística ya que en el análisis de meta-regresión </a:t>
            </a:r>
            <a:r>
              <a:rPr lang="es-VE" sz="2000" b="1" dirty="0">
                <a:solidFill>
                  <a:srgbClr val="C00000"/>
                </a:solidFill>
              </a:rPr>
              <a:t>todos los intervalos de confianza (excepto uno) de las distintas variables incluyó la unidad y este único factor clínico que mostró significancia estadística, la perdió al establecer análisis en un modelo de efectos aleatorios</a:t>
            </a:r>
          </a:p>
        </p:txBody>
      </p: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Aportes del grupo</a:t>
            </a:r>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C3B5D7DC-F959-40B4-99B0-01537C1A5C55}"/>
              </a:ext>
            </a:extLst>
          </p:cNvPr>
          <p:cNvPicPr>
            <a:picLocks noChangeAspect="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9890055" y="2565330"/>
            <a:ext cx="1862348" cy="1862348"/>
          </a:xfrm>
          <a:prstGeom prst="rect">
            <a:avLst/>
          </a:prstGeom>
        </p:spPr>
      </p:pic>
    </p:spTree>
    <p:extLst>
      <p:ext uri="{BB962C8B-B14F-4D97-AF65-F5344CB8AC3E}">
        <p14:creationId xmlns:p14="http://schemas.microsoft.com/office/powerpoint/2010/main" val="77117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2B7C-B9EC-41DC-8752-8F1FF214DD03}"/>
              </a:ext>
            </a:extLst>
          </p:cNvPr>
          <p:cNvSpPr>
            <a:spLocks noGrp="1"/>
          </p:cNvSpPr>
          <p:nvPr>
            <p:ph type="ctrTitle"/>
          </p:nvPr>
        </p:nvSpPr>
        <p:spPr>
          <a:xfrm>
            <a:off x="1066837" y="3025838"/>
            <a:ext cx="10053051" cy="795256"/>
          </a:xfrm>
        </p:spPr>
        <p:txBody>
          <a:bodyPr>
            <a:normAutofit/>
          </a:bodyPr>
          <a:lstStyle/>
          <a:p>
            <a:r>
              <a:rPr lang="es-VE" sz="4800" dirty="0"/>
              <a:t>Introducción</a:t>
            </a:r>
            <a:endParaRPr lang="es-VE" sz="4400" dirty="0"/>
          </a:p>
        </p:txBody>
      </p:sp>
      <p:grpSp>
        <p:nvGrpSpPr>
          <p:cNvPr id="4" name="Group 3">
            <a:extLst>
              <a:ext uri="{FF2B5EF4-FFF2-40B4-BE49-F238E27FC236}">
                <a16:creationId xmlns:a16="http://schemas.microsoft.com/office/drawing/2014/main" id="{D7A93CC7-C26B-43B8-B673-1920E961D382}"/>
              </a:ext>
            </a:extLst>
          </p:cNvPr>
          <p:cNvGrpSpPr/>
          <p:nvPr/>
        </p:nvGrpSpPr>
        <p:grpSpPr>
          <a:xfrm>
            <a:off x="341638" y="573853"/>
            <a:ext cx="11571857" cy="879303"/>
            <a:chOff x="536253" y="666662"/>
            <a:chExt cx="10460993" cy="794893"/>
          </a:xfrm>
        </p:grpSpPr>
        <p:pic>
          <p:nvPicPr>
            <p:cNvPr id="5" name="Picture 4">
              <a:extLst>
                <a:ext uri="{FF2B5EF4-FFF2-40B4-BE49-F238E27FC236}">
                  <a16:creationId xmlns:a16="http://schemas.microsoft.com/office/drawing/2014/main" id="{01259E57-C248-48B6-B8AE-6CBE5EB1D0F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536253" y="666662"/>
              <a:ext cx="655582" cy="794893"/>
            </a:xfrm>
            <a:prstGeom prst="rect">
              <a:avLst/>
            </a:prstGeom>
          </p:spPr>
        </p:pic>
        <p:pic>
          <p:nvPicPr>
            <p:cNvPr id="6" name="Picture 5">
              <a:extLst>
                <a:ext uri="{FF2B5EF4-FFF2-40B4-BE49-F238E27FC236}">
                  <a16:creationId xmlns:a16="http://schemas.microsoft.com/office/drawing/2014/main" id="{3423CBC3-54DF-4EB1-B5AC-601CEB0DF56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10279823" y="666662"/>
              <a:ext cx="717423" cy="794893"/>
            </a:xfrm>
            <a:prstGeom prst="rect">
              <a:avLst/>
            </a:prstGeom>
          </p:spPr>
        </p:pic>
      </p:grpSp>
    </p:spTree>
    <p:extLst>
      <p:ext uri="{BB962C8B-B14F-4D97-AF65-F5344CB8AC3E}">
        <p14:creationId xmlns:p14="http://schemas.microsoft.com/office/powerpoint/2010/main" val="174726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74DB8-4AF2-40FB-ABD1-20F7B415C4A3}"/>
              </a:ext>
            </a:extLst>
          </p:cNvPr>
          <p:cNvSpPr>
            <a:spLocks noGrp="1"/>
          </p:cNvSpPr>
          <p:nvPr>
            <p:ph idx="1"/>
          </p:nvPr>
        </p:nvSpPr>
        <p:spPr>
          <a:xfrm>
            <a:off x="838200" y="2581257"/>
            <a:ext cx="8347364" cy="2174873"/>
          </a:xfrm>
        </p:spPr>
        <p:txBody>
          <a:bodyPr>
            <a:normAutofit/>
          </a:bodyPr>
          <a:lstStyle/>
          <a:p>
            <a:pPr marL="0" indent="0" algn="just">
              <a:buNone/>
            </a:pPr>
            <a:r>
              <a:rPr lang="es-VE" sz="2400" dirty="0"/>
              <a:t>El </a:t>
            </a:r>
            <a:r>
              <a:rPr lang="es-VE" sz="2400" b="1" dirty="0"/>
              <a:t>riesgo de</a:t>
            </a:r>
            <a:r>
              <a:rPr lang="es-VE" sz="2400" b="1" i="1" dirty="0"/>
              <a:t> stroke </a:t>
            </a:r>
            <a:r>
              <a:rPr lang="es-VE" sz="2400" b="1" dirty="0"/>
              <a:t>y tromboembolismo sistémico</a:t>
            </a:r>
            <a:r>
              <a:rPr lang="es-VE" sz="2400" dirty="0"/>
              <a:t> asociado a </a:t>
            </a:r>
            <a:r>
              <a:rPr lang="es-VE" sz="2400" b="1" dirty="0"/>
              <a:t>fibrilación auricular (FA) está bien establecido</a:t>
            </a:r>
          </a:p>
          <a:p>
            <a:pPr marL="0" indent="0" algn="just">
              <a:buNone/>
            </a:pPr>
            <a:endParaRPr lang="es-VE" sz="2400" dirty="0"/>
          </a:p>
          <a:p>
            <a:pPr marL="0" indent="0" algn="just">
              <a:buNone/>
            </a:pPr>
            <a:r>
              <a:rPr lang="es-VE" sz="2400" dirty="0"/>
              <a:t>Ensayos clínicos han demostrado </a:t>
            </a:r>
            <a:r>
              <a:rPr lang="es-VE" sz="2400" b="1" dirty="0"/>
              <a:t>reducción de </a:t>
            </a:r>
            <a:r>
              <a:rPr lang="es-VE" sz="2400" b="1" dirty="0">
                <a:solidFill>
                  <a:srgbClr val="C00000"/>
                </a:solidFill>
              </a:rPr>
              <a:t>65-70%</a:t>
            </a:r>
            <a:r>
              <a:rPr lang="es-VE" sz="2400" b="1" dirty="0"/>
              <a:t> de riesgo relativo con la anticoagulación</a:t>
            </a:r>
          </a:p>
          <a:p>
            <a:pPr marL="0" indent="0" algn="just">
              <a:buNone/>
            </a:pPr>
            <a:endParaRPr lang="es-VE" sz="2400" dirty="0"/>
          </a:p>
          <a:p>
            <a:pPr marL="0" indent="0" algn="just">
              <a:buNone/>
            </a:pPr>
            <a:endParaRPr lang="es-VE" sz="2400" dirty="0"/>
          </a:p>
        </p:txBody>
      </p: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Introducción</a:t>
            </a:r>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BB114AC7-271F-475B-8804-A90041AF19F8}"/>
              </a:ext>
            </a:extLst>
          </p:cNvPr>
          <p:cNvPicPr>
            <a:picLocks noChangeAspect="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backgroundRemoval t="30000" b="85167" l="17383" r="67969">
                        <a14:foregroundMark x1="51855" y1="70500" x2="48047" y2="58500"/>
                        <a14:foregroundMark x1="46094" y1="54500" x2="42480" y2="46167"/>
                        <a14:foregroundMark x1="57324" y1="57833" x2="47461" y2="45333"/>
                        <a14:foregroundMark x1="51270" y1="57167" x2="41992" y2="51500"/>
                        <a14:foregroundMark x1="57617" y1="54000" x2="48535" y2="42000"/>
                        <a14:foregroundMark x1="37402" y1="42667" x2="37012" y2="42167"/>
                        <a14:foregroundMark x1="38965" y1="38167" x2="38672" y2="37167"/>
                        <a14:foregroundMark x1="41992" y1="37667" x2="41992" y2="36667"/>
                        <a14:foregroundMark x1="58301" y1="39000" x2="58496" y2="38167"/>
                        <a14:foregroundMark x1="61621" y1="41333" x2="61621" y2="39667"/>
                        <a14:foregroundMark x1="62598" y1="46167" x2="63086" y2="45833"/>
                        <a14:foregroundMark x1="17383" y1="52500" x2="17383" y2="52500"/>
                      </a14:backgroundRemoval>
                    </a14:imgEffect>
                    <a14:imgEffect>
                      <a14:sharpenSoften amount="50000"/>
                    </a14:imgEffect>
                  </a14:imgLayer>
                </a14:imgProps>
              </a:ext>
            </a:extLst>
          </a:blip>
          <a:srcRect l="33036" t="29619" r="33929" b="15143"/>
          <a:stretch/>
        </p:blipFill>
        <p:spPr>
          <a:xfrm>
            <a:off x="9410700" y="2103418"/>
            <a:ext cx="2707596" cy="2652712"/>
          </a:xfrm>
          <a:prstGeom prst="rect">
            <a:avLst/>
          </a:prstGeom>
        </p:spPr>
      </p:pic>
      <p:sp>
        <p:nvSpPr>
          <p:cNvPr id="2" name="TextBox 1">
            <a:extLst>
              <a:ext uri="{FF2B5EF4-FFF2-40B4-BE49-F238E27FC236}">
                <a16:creationId xmlns:a16="http://schemas.microsoft.com/office/drawing/2014/main" id="{1563CF81-B233-4532-9D7B-5A9C65808004}"/>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spTree>
    <p:extLst>
      <p:ext uri="{BB962C8B-B14F-4D97-AF65-F5344CB8AC3E}">
        <p14:creationId xmlns:p14="http://schemas.microsoft.com/office/powerpoint/2010/main" val="53621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74DB8-4AF2-40FB-ABD1-20F7B415C4A3}"/>
              </a:ext>
            </a:extLst>
          </p:cNvPr>
          <p:cNvSpPr>
            <a:spLocks noGrp="1"/>
          </p:cNvSpPr>
          <p:nvPr>
            <p:ph idx="1"/>
          </p:nvPr>
        </p:nvSpPr>
        <p:spPr>
          <a:xfrm>
            <a:off x="838200" y="2163882"/>
            <a:ext cx="8285018" cy="3316287"/>
          </a:xfrm>
        </p:spPr>
        <p:txBody>
          <a:bodyPr>
            <a:normAutofit/>
          </a:bodyPr>
          <a:lstStyle/>
          <a:p>
            <a:pPr marL="0" indent="0" algn="just">
              <a:buNone/>
            </a:pPr>
            <a:r>
              <a:rPr lang="es-VE" sz="2400" dirty="0"/>
              <a:t>Los estudios sobre cardioversión electiva de FA </a:t>
            </a:r>
            <a:r>
              <a:rPr lang="es-VE" sz="2400" b="1" dirty="0"/>
              <a:t>reportan riesgo de 5% de presentar </a:t>
            </a:r>
            <a:r>
              <a:rPr lang="es-VE" sz="2400" b="1" i="1" dirty="0"/>
              <a:t>stroke/</a:t>
            </a:r>
            <a:r>
              <a:rPr lang="es-VE" sz="2400" b="1" dirty="0"/>
              <a:t>tromboembolismo al realizar cardioversión sin anticoagular</a:t>
            </a:r>
          </a:p>
          <a:p>
            <a:pPr marL="0" indent="0" algn="just">
              <a:buNone/>
            </a:pPr>
            <a:endParaRPr lang="es-VE" sz="2400" b="1" dirty="0"/>
          </a:p>
          <a:p>
            <a:pPr marL="0" indent="0" algn="just">
              <a:buNone/>
            </a:pPr>
            <a:r>
              <a:rPr lang="es-VE" sz="2400" dirty="0"/>
              <a:t>Por esta razón, las guías recomiendan el uso de anticoagulación al planificar cardioversión electiva así como la anticoagulación a largo plazo en pacientes con FA</a:t>
            </a:r>
          </a:p>
        </p:txBody>
      </p: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Introducción</a:t>
            </a:r>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1563CF81-B233-4532-9D7B-5A9C65808004}"/>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pic>
        <p:nvPicPr>
          <p:cNvPr id="11" name="Picture 10">
            <a:extLst>
              <a:ext uri="{FF2B5EF4-FFF2-40B4-BE49-F238E27FC236}">
                <a16:creationId xmlns:a16="http://schemas.microsoft.com/office/drawing/2014/main" id="{23A49992-CC4B-4082-BD25-55C4ABAF0274}"/>
              </a:ext>
            </a:extLst>
          </p:cNvPr>
          <p:cNvPicPr>
            <a:picLocks noChangeAspect="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backgroundRemoval t="30000" b="85167" l="17383" r="67969">
                        <a14:foregroundMark x1="51855" y1="70500" x2="48047" y2="58500"/>
                        <a14:foregroundMark x1="46094" y1="54500" x2="42480" y2="46167"/>
                        <a14:foregroundMark x1="57324" y1="57833" x2="47461" y2="45333"/>
                        <a14:foregroundMark x1="51270" y1="57167" x2="41992" y2="51500"/>
                        <a14:foregroundMark x1="57617" y1="54000" x2="48535" y2="42000"/>
                        <a14:foregroundMark x1="37402" y1="42667" x2="37012" y2="42167"/>
                        <a14:foregroundMark x1="38965" y1="38167" x2="38672" y2="37167"/>
                        <a14:foregroundMark x1="41992" y1="37667" x2="41992" y2="36667"/>
                        <a14:foregroundMark x1="58301" y1="39000" x2="58496" y2="38167"/>
                        <a14:foregroundMark x1="61621" y1="41333" x2="61621" y2="39667"/>
                        <a14:foregroundMark x1="62598" y1="46167" x2="63086" y2="45833"/>
                        <a14:foregroundMark x1="17383" y1="52500" x2="17383" y2="52500"/>
                      </a14:backgroundRemoval>
                    </a14:imgEffect>
                    <a14:imgEffect>
                      <a14:sharpenSoften amount="50000"/>
                    </a14:imgEffect>
                  </a14:imgLayer>
                </a14:imgProps>
              </a:ext>
            </a:extLst>
          </a:blip>
          <a:srcRect l="33036" t="29619" r="33929" b="15143"/>
          <a:stretch/>
        </p:blipFill>
        <p:spPr>
          <a:xfrm>
            <a:off x="9410700" y="2103418"/>
            <a:ext cx="2707596" cy="2652712"/>
          </a:xfrm>
          <a:prstGeom prst="rect">
            <a:avLst/>
          </a:prstGeom>
        </p:spPr>
      </p:pic>
    </p:spTree>
    <p:extLst>
      <p:ext uri="{BB962C8B-B14F-4D97-AF65-F5344CB8AC3E}">
        <p14:creationId xmlns:p14="http://schemas.microsoft.com/office/powerpoint/2010/main" val="250385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74DB8-4AF2-40FB-ABD1-20F7B415C4A3}"/>
              </a:ext>
            </a:extLst>
          </p:cNvPr>
          <p:cNvSpPr>
            <a:spLocks noGrp="1"/>
          </p:cNvSpPr>
          <p:nvPr>
            <p:ph idx="1"/>
          </p:nvPr>
        </p:nvSpPr>
        <p:spPr>
          <a:xfrm>
            <a:off x="838201" y="2163882"/>
            <a:ext cx="8264236" cy="3316287"/>
          </a:xfrm>
        </p:spPr>
        <p:txBody>
          <a:bodyPr>
            <a:normAutofit/>
          </a:bodyPr>
          <a:lstStyle/>
          <a:p>
            <a:pPr marL="0" indent="0" algn="just">
              <a:buNone/>
            </a:pPr>
            <a:r>
              <a:rPr lang="es-VE" sz="2400" dirty="0"/>
              <a:t>La </a:t>
            </a:r>
            <a:r>
              <a:rPr lang="es-VE" sz="2400" b="1" dirty="0"/>
              <a:t>evidencia con respecto al </a:t>
            </a:r>
            <a:r>
              <a:rPr lang="es-VE" sz="2400" b="1" i="1" dirty="0"/>
              <a:t>Flutter </a:t>
            </a:r>
            <a:r>
              <a:rPr lang="es-VE" sz="2400" b="1" dirty="0"/>
              <a:t>auricular (FLA) es menos convincente</a:t>
            </a:r>
            <a:r>
              <a:rPr lang="es-VE" sz="2400" dirty="0"/>
              <a:t>,</a:t>
            </a:r>
            <a:r>
              <a:rPr lang="es-VE" sz="2400" b="1" dirty="0"/>
              <a:t> </a:t>
            </a:r>
            <a:r>
              <a:rPr lang="es-VE" sz="2400" dirty="0"/>
              <a:t>por lo tanto, las recomendaciones sobre el manejo del FLA son menos claras</a:t>
            </a:r>
          </a:p>
          <a:p>
            <a:pPr marL="0" indent="0">
              <a:buNone/>
            </a:pPr>
            <a:endParaRPr lang="es-VE" sz="2400" dirty="0"/>
          </a:p>
          <a:p>
            <a:pPr marL="0" indent="0">
              <a:buNone/>
            </a:pPr>
            <a:r>
              <a:rPr lang="es-VE" sz="2400" dirty="0"/>
              <a:t>La evidencia sobre si el </a:t>
            </a:r>
            <a:r>
              <a:rPr lang="es-VE" sz="2400" b="1" dirty="0"/>
              <a:t>FLA es un factor de riesgo para </a:t>
            </a:r>
            <a:r>
              <a:rPr lang="es-VE" sz="2400" b="1" i="1" dirty="0"/>
              <a:t>stroke </a:t>
            </a:r>
            <a:r>
              <a:rPr lang="es-VE" sz="2400" b="1" dirty="0"/>
              <a:t>y si se requiere anticoagulación para realizar su cardioversión es discrepante</a:t>
            </a:r>
            <a:endParaRPr lang="es-VE" sz="2400" b="1" i="1" dirty="0"/>
          </a:p>
        </p:txBody>
      </p: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Introducción</a:t>
            </a:r>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1563CF81-B233-4532-9D7B-5A9C65808004}"/>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pic>
        <p:nvPicPr>
          <p:cNvPr id="11" name="Picture 10">
            <a:extLst>
              <a:ext uri="{FF2B5EF4-FFF2-40B4-BE49-F238E27FC236}">
                <a16:creationId xmlns:a16="http://schemas.microsoft.com/office/drawing/2014/main" id="{EC6810FF-2C04-45BE-92D7-D5958C72581B}"/>
              </a:ext>
            </a:extLst>
          </p:cNvPr>
          <p:cNvPicPr>
            <a:picLocks noChangeAspect="1"/>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backgroundRemoval t="30000" b="85167" l="17383" r="67969">
                        <a14:foregroundMark x1="51855" y1="70500" x2="48047" y2="58500"/>
                        <a14:foregroundMark x1="46094" y1="54500" x2="42480" y2="46167"/>
                        <a14:foregroundMark x1="57324" y1="57833" x2="47461" y2="45333"/>
                        <a14:foregroundMark x1="51270" y1="57167" x2="41992" y2="51500"/>
                        <a14:foregroundMark x1="57617" y1="54000" x2="48535" y2="42000"/>
                        <a14:foregroundMark x1="37402" y1="42667" x2="37012" y2="42167"/>
                        <a14:foregroundMark x1="38965" y1="38167" x2="38672" y2="37167"/>
                        <a14:foregroundMark x1="41992" y1="37667" x2="41992" y2="36667"/>
                        <a14:foregroundMark x1="58301" y1="39000" x2="58496" y2="38167"/>
                        <a14:foregroundMark x1="61621" y1="41333" x2="61621" y2="39667"/>
                        <a14:foregroundMark x1="62598" y1="46167" x2="63086" y2="45833"/>
                        <a14:foregroundMark x1="17383" y1="52500" x2="17383" y2="52500"/>
                      </a14:backgroundRemoval>
                    </a14:imgEffect>
                    <a14:imgEffect>
                      <a14:sharpenSoften amount="50000"/>
                    </a14:imgEffect>
                  </a14:imgLayer>
                </a14:imgProps>
              </a:ext>
            </a:extLst>
          </a:blip>
          <a:srcRect l="33036" t="29619" r="33929" b="15143"/>
          <a:stretch/>
        </p:blipFill>
        <p:spPr>
          <a:xfrm>
            <a:off x="9410700" y="2103418"/>
            <a:ext cx="2707596" cy="2652712"/>
          </a:xfrm>
          <a:prstGeom prst="rect">
            <a:avLst/>
          </a:prstGeom>
        </p:spPr>
      </p:pic>
    </p:spTree>
    <p:extLst>
      <p:ext uri="{BB962C8B-B14F-4D97-AF65-F5344CB8AC3E}">
        <p14:creationId xmlns:p14="http://schemas.microsoft.com/office/powerpoint/2010/main" val="25420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74DB8-4AF2-40FB-ABD1-20F7B415C4A3}"/>
              </a:ext>
            </a:extLst>
          </p:cNvPr>
          <p:cNvSpPr>
            <a:spLocks noGrp="1"/>
          </p:cNvSpPr>
          <p:nvPr>
            <p:ph idx="1"/>
          </p:nvPr>
        </p:nvSpPr>
        <p:spPr>
          <a:xfrm>
            <a:off x="582929" y="2860678"/>
            <a:ext cx="10770871" cy="1325564"/>
          </a:xfrm>
        </p:spPr>
        <p:txBody>
          <a:bodyPr>
            <a:normAutofit/>
          </a:bodyPr>
          <a:lstStyle/>
          <a:p>
            <a:pPr marL="0" indent="0" algn="just">
              <a:buNone/>
            </a:pPr>
            <a:r>
              <a:rPr lang="es-VE" sz="2900" b="1" dirty="0"/>
              <a:t>Realizar una revisión sistemática y metanálisis de estudios observacionales sobre el riesgo de Tromboembolismo asociado a </a:t>
            </a:r>
            <a:r>
              <a:rPr lang="es-VE" sz="2900" b="1" i="1" dirty="0"/>
              <a:t>Flutter </a:t>
            </a:r>
            <a:r>
              <a:rPr lang="es-VE" sz="2900" b="1" dirty="0"/>
              <a:t>auricular</a:t>
            </a:r>
          </a:p>
        </p:txBody>
      </p:sp>
      <p:grpSp>
        <p:nvGrpSpPr>
          <p:cNvPr id="4" name="Group 3">
            <a:extLst>
              <a:ext uri="{FF2B5EF4-FFF2-40B4-BE49-F238E27FC236}">
                <a16:creationId xmlns:a16="http://schemas.microsoft.com/office/drawing/2014/main" id="{5A7230CA-FCCC-435E-ABCA-813647F49329}"/>
              </a:ext>
            </a:extLst>
          </p:cNvPr>
          <p:cNvGrpSpPr/>
          <p:nvPr/>
        </p:nvGrpSpPr>
        <p:grpSpPr>
          <a:xfrm>
            <a:off x="162567" y="224339"/>
            <a:ext cx="420363" cy="1053795"/>
            <a:chOff x="448317" y="357689"/>
            <a:chExt cx="655582" cy="1643459"/>
          </a:xfrm>
        </p:grpSpPr>
        <p:pic>
          <p:nvPicPr>
            <p:cNvPr id="5" name="Picture 4">
              <a:extLst>
                <a:ext uri="{FF2B5EF4-FFF2-40B4-BE49-F238E27FC236}">
                  <a16:creationId xmlns:a16="http://schemas.microsoft.com/office/drawing/2014/main" id="{10CB9DCD-3251-4BDA-A9C3-E287C276560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6" name="Picture 5">
              <a:extLst>
                <a:ext uri="{FF2B5EF4-FFF2-40B4-BE49-F238E27FC236}">
                  <a16:creationId xmlns:a16="http://schemas.microsoft.com/office/drawing/2014/main" id="{E9716E9B-30A5-4C47-81D2-D12EF21188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9" name="Title 1">
            <a:extLst>
              <a:ext uri="{FF2B5EF4-FFF2-40B4-BE49-F238E27FC236}">
                <a16:creationId xmlns:a16="http://schemas.microsoft.com/office/drawing/2014/main" id="{C1F6A507-FEB8-427D-9F32-C6BF5D0D8379}"/>
              </a:ext>
            </a:extLst>
          </p:cNvPr>
          <p:cNvSpPr>
            <a:spLocks noGrp="1"/>
          </p:cNvSpPr>
          <p:nvPr>
            <p:ph type="title"/>
          </p:nvPr>
        </p:nvSpPr>
        <p:spPr>
          <a:xfrm>
            <a:off x="838200" y="365125"/>
            <a:ext cx="10515600" cy="1325563"/>
          </a:xfrm>
        </p:spPr>
        <p:txBody>
          <a:bodyPr/>
          <a:lstStyle/>
          <a:p>
            <a:r>
              <a:rPr lang="es-VE" dirty="0"/>
              <a:t>Objetivo</a:t>
            </a:r>
          </a:p>
        </p:txBody>
      </p:sp>
      <p:cxnSp>
        <p:nvCxnSpPr>
          <p:cNvPr id="7" name="Straight Connector 6">
            <a:extLst>
              <a:ext uri="{FF2B5EF4-FFF2-40B4-BE49-F238E27FC236}">
                <a16:creationId xmlns:a16="http://schemas.microsoft.com/office/drawing/2014/main" id="{49034220-833B-430E-9342-DF359AFE0E7D}"/>
              </a:ext>
            </a:extLst>
          </p:cNvPr>
          <p:cNvCxnSpPr/>
          <p:nvPr/>
        </p:nvCxnSpPr>
        <p:spPr>
          <a:xfrm>
            <a:off x="1438275" y="6176963"/>
            <a:ext cx="9315450"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1563CF81-B233-4532-9D7B-5A9C65808004}"/>
              </a:ext>
            </a:extLst>
          </p:cNvPr>
          <p:cNvSpPr txBox="1"/>
          <p:nvPr/>
        </p:nvSpPr>
        <p:spPr>
          <a:xfrm>
            <a:off x="372748" y="6365917"/>
            <a:ext cx="9029699" cy="253916"/>
          </a:xfrm>
          <a:prstGeom prst="rect">
            <a:avLst/>
          </a:prstGeom>
          <a:noFill/>
        </p:spPr>
        <p:txBody>
          <a:bodyPr wrap="square" rtlCol="0">
            <a:spAutoFit/>
          </a:bodyPr>
          <a:lstStyle/>
          <a:p>
            <a:r>
              <a:rPr lang="en-US" sz="1050" i="1" dirty="0" err="1">
                <a:solidFill>
                  <a:schemeClr val="bg1">
                    <a:lumMod val="50000"/>
                  </a:schemeClr>
                </a:solidFill>
              </a:rPr>
              <a:t>Ghali</a:t>
            </a:r>
            <a:r>
              <a:rPr lang="en-US" sz="1050" i="1" dirty="0">
                <a:solidFill>
                  <a:schemeClr val="bg1">
                    <a:lumMod val="50000"/>
                  </a:schemeClr>
                </a:solidFill>
              </a:rPr>
              <a:t>, W. Atrial flutter and the risk of thromboembolism: A systematic review and meta-analysis. The American Journal of Medicine, Vol 118, No 2, February 2005</a:t>
            </a:r>
            <a:endParaRPr lang="es-VE" i="1" dirty="0">
              <a:solidFill>
                <a:schemeClr val="bg1">
                  <a:lumMod val="50000"/>
                </a:schemeClr>
              </a:solidFill>
            </a:endParaRPr>
          </a:p>
        </p:txBody>
      </p:sp>
    </p:spTree>
    <p:extLst>
      <p:ext uri="{BB962C8B-B14F-4D97-AF65-F5344CB8AC3E}">
        <p14:creationId xmlns:p14="http://schemas.microsoft.com/office/powerpoint/2010/main" val="95273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2B7C-B9EC-41DC-8752-8F1FF214DD03}"/>
              </a:ext>
            </a:extLst>
          </p:cNvPr>
          <p:cNvSpPr>
            <a:spLocks noGrp="1"/>
          </p:cNvSpPr>
          <p:nvPr>
            <p:ph type="ctrTitle"/>
          </p:nvPr>
        </p:nvSpPr>
        <p:spPr>
          <a:xfrm>
            <a:off x="1066837" y="3025838"/>
            <a:ext cx="10053051" cy="795256"/>
          </a:xfrm>
        </p:spPr>
        <p:txBody>
          <a:bodyPr>
            <a:normAutofit/>
          </a:bodyPr>
          <a:lstStyle/>
          <a:p>
            <a:r>
              <a:rPr lang="es-VE" sz="4800" dirty="0"/>
              <a:t>Metodología</a:t>
            </a:r>
            <a:endParaRPr lang="es-VE" sz="4400" dirty="0"/>
          </a:p>
        </p:txBody>
      </p:sp>
      <p:grpSp>
        <p:nvGrpSpPr>
          <p:cNvPr id="4" name="Group 3">
            <a:extLst>
              <a:ext uri="{FF2B5EF4-FFF2-40B4-BE49-F238E27FC236}">
                <a16:creationId xmlns:a16="http://schemas.microsoft.com/office/drawing/2014/main" id="{D7A93CC7-C26B-43B8-B673-1920E961D382}"/>
              </a:ext>
            </a:extLst>
          </p:cNvPr>
          <p:cNvGrpSpPr/>
          <p:nvPr/>
        </p:nvGrpSpPr>
        <p:grpSpPr>
          <a:xfrm>
            <a:off x="341638" y="573853"/>
            <a:ext cx="11571857" cy="879303"/>
            <a:chOff x="536253" y="666662"/>
            <a:chExt cx="10460993" cy="794893"/>
          </a:xfrm>
        </p:grpSpPr>
        <p:pic>
          <p:nvPicPr>
            <p:cNvPr id="5" name="Picture 4">
              <a:extLst>
                <a:ext uri="{FF2B5EF4-FFF2-40B4-BE49-F238E27FC236}">
                  <a16:creationId xmlns:a16="http://schemas.microsoft.com/office/drawing/2014/main" id="{01259E57-C248-48B6-B8AE-6CBE5EB1D0F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536253" y="666662"/>
              <a:ext cx="655582" cy="794893"/>
            </a:xfrm>
            <a:prstGeom prst="rect">
              <a:avLst/>
            </a:prstGeom>
          </p:spPr>
        </p:pic>
        <p:pic>
          <p:nvPicPr>
            <p:cNvPr id="6" name="Picture 5">
              <a:extLst>
                <a:ext uri="{FF2B5EF4-FFF2-40B4-BE49-F238E27FC236}">
                  <a16:creationId xmlns:a16="http://schemas.microsoft.com/office/drawing/2014/main" id="{3423CBC3-54DF-4EB1-B5AC-601CEB0DF56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10279823" y="666662"/>
              <a:ext cx="717423" cy="794893"/>
            </a:xfrm>
            <a:prstGeom prst="rect">
              <a:avLst/>
            </a:prstGeom>
          </p:spPr>
        </p:pic>
      </p:grpSp>
    </p:spTree>
    <p:extLst>
      <p:ext uri="{BB962C8B-B14F-4D97-AF65-F5344CB8AC3E}">
        <p14:creationId xmlns:p14="http://schemas.microsoft.com/office/powerpoint/2010/main" val="2813275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4145</TotalTime>
  <Words>2598</Words>
  <Application>Microsoft Office PowerPoint</Application>
  <PresentationFormat>Widescreen</PresentationFormat>
  <Paragraphs>288</Paragraphs>
  <Slides>36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Office Theme</vt:lpstr>
      <vt:lpstr>Evidencia Científica</vt:lpstr>
      <vt:lpstr>Pregunta del ciclo</vt:lpstr>
      <vt:lpstr>PowerPoint Presentation</vt:lpstr>
      <vt:lpstr>Introducción</vt:lpstr>
      <vt:lpstr>Introducción</vt:lpstr>
      <vt:lpstr>Introducción</vt:lpstr>
      <vt:lpstr>Introducción</vt:lpstr>
      <vt:lpstr>Objetivo</vt:lpstr>
      <vt:lpstr>Metodología</vt:lpstr>
      <vt:lpstr>Metodología Estrategias de búsqueda</vt:lpstr>
      <vt:lpstr>Metodología Estrategias de búsqueda</vt:lpstr>
      <vt:lpstr>Metodología Revisión de los abstracts</vt:lpstr>
      <vt:lpstr>Metodología Revisión del texto completo</vt:lpstr>
      <vt:lpstr>Metodología Extracción de los datos</vt:lpstr>
      <vt:lpstr>Metodología Extracción de los datos</vt:lpstr>
      <vt:lpstr>Metodología Análisis de los datos</vt:lpstr>
      <vt:lpstr>Resultados</vt:lpstr>
      <vt:lpstr>PowerPoint Presentation</vt:lpstr>
      <vt:lpstr>PowerPoint Presentation</vt:lpstr>
      <vt:lpstr>PowerPoint Presentation</vt:lpstr>
      <vt:lpstr>PowerPoint Presentation</vt:lpstr>
      <vt:lpstr>PowerPoint Presentation</vt:lpstr>
      <vt:lpstr>Discusión</vt:lpstr>
      <vt:lpstr>Discusión</vt:lpstr>
      <vt:lpstr>Discusión</vt:lpstr>
      <vt:lpstr>Discusión</vt:lpstr>
      <vt:lpstr>Discusión</vt:lpstr>
      <vt:lpstr>Discusión</vt:lpstr>
      <vt:lpstr>PowerPoint Presentation</vt:lpstr>
      <vt:lpstr>PowerPoint Presentation</vt:lpstr>
      <vt:lpstr>PowerPoint Presentation</vt:lpstr>
      <vt:lpstr>Lista de Cotejo</vt:lpstr>
      <vt:lpstr>Pregunta del ciclo</vt:lpstr>
      <vt:lpstr>Aportes del grupo</vt:lpstr>
      <vt:lpstr>Aportes del grupo</vt:lpstr>
      <vt:lpstr>Aportes del grupo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Gutierrez</dc:creator>
  <cp:lastModifiedBy>Luis Gutierrez</cp:lastModifiedBy>
  <cp:revision>95</cp:revision>
  <dcterms:created xsi:type="dcterms:W3CDTF">2019-06-16T12:37:51Z</dcterms:created>
  <dcterms:modified xsi:type="dcterms:W3CDTF">2019-10-29T22:01:21Z</dcterms:modified>
</cp:coreProperties>
</file>