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Lst>
  <p:notesMasterIdLst>
    <p:notesMasterId r:id="rId57"/>
  </p:notesMasterIdLst>
  <p:sldIdLst>
    <p:sldId id="283"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3" r:id="rId23"/>
    <p:sldId id="284" r:id="rId24"/>
    <p:sldId id="278" r:id="rId25"/>
    <p:sldId id="280" r:id="rId26"/>
    <p:sldId id="315" r:id="rId27"/>
    <p:sldId id="282" r:id="rId28"/>
    <p:sldId id="281" r:id="rId29"/>
    <p:sldId id="288" r:id="rId30"/>
    <p:sldId id="287" r:id="rId31"/>
    <p:sldId id="289" r:id="rId32"/>
    <p:sldId id="332" r:id="rId33"/>
    <p:sldId id="335" r:id="rId34"/>
    <p:sldId id="336" r:id="rId35"/>
    <p:sldId id="337" r:id="rId36"/>
    <p:sldId id="338" r:id="rId37"/>
    <p:sldId id="339" r:id="rId38"/>
    <p:sldId id="334" r:id="rId39"/>
    <p:sldId id="298" r:id="rId40"/>
    <p:sldId id="302" r:id="rId41"/>
    <p:sldId id="299" r:id="rId42"/>
    <p:sldId id="300" r:id="rId43"/>
    <p:sldId id="301" r:id="rId44"/>
    <p:sldId id="304" r:id="rId45"/>
    <p:sldId id="303" r:id="rId46"/>
    <p:sldId id="305" r:id="rId47"/>
    <p:sldId id="306" r:id="rId48"/>
    <p:sldId id="307" r:id="rId49"/>
    <p:sldId id="308" r:id="rId50"/>
    <p:sldId id="309" r:id="rId51"/>
    <p:sldId id="312" r:id="rId52"/>
    <p:sldId id="311" r:id="rId53"/>
    <p:sldId id="313" r:id="rId54"/>
    <p:sldId id="340" r:id="rId55"/>
    <p:sldId id="31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93606" autoAdjust="0"/>
  </p:normalViewPr>
  <p:slideViewPr>
    <p:cSldViewPr snapToGrid="0">
      <p:cViewPr>
        <p:scale>
          <a:sx n="60" d="100"/>
          <a:sy n="60" d="100"/>
        </p:scale>
        <p:origin x="-966"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9393A-3FE3-429F-941C-46ACECEBB198}" type="datetimeFigureOut">
              <a:rPr lang="es-VE" smtClean="0"/>
              <a:t>10/03/2021</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AFEA9-625D-422F-BCCC-D5278FD51754}" type="slidenum">
              <a:rPr lang="es-VE" smtClean="0"/>
              <a:t>‹Nº›</a:t>
            </a:fld>
            <a:endParaRPr lang="es-VE"/>
          </a:p>
        </p:txBody>
      </p:sp>
    </p:spTree>
    <p:extLst>
      <p:ext uri="{BB962C8B-B14F-4D97-AF65-F5344CB8AC3E}">
        <p14:creationId xmlns:p14="http://schemas.microsoft.com/office/powerpoint/2010/main" val="417756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10</a:t>
            </a:fld>
            <a:endParaRPr lang="es-VE">
              <a:solidFill>
                <a:prstClr val="black"/>
              </a:solidFill>
            </a:endParaRPr>
          </a:p>
        </p:txBody>
      </p:sp>
    </p:spTree>
    <p:extLst>
      <p:ext uri="{BB962C8B-B14F-4D97-AF65-F5344CB8AC3E}">
        <p14:creationId xmlns:p14="http://schemas.microsoft.com/office/powerpoint/2010/main" val="131124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11</a:t>
            </a:fld>
            <a:endParaRPr lang="es-VE">
              <a:solidFill>
                <a:prstClr val="black"/>
              </a:solidFill>
            </a:endParaRPr>
          </a:p>
        </p:txBody>
      </p:sp>
    </p:spTree>
    <p:extLst>
      <p:ext uri="{BB962C8B-B14F-4D97-AF65-F5344CB8AC3E}">
        <p14:creationId xmlns:p14="http://schemas.microsoft.com/office/powerpoint/2010/main" val="67347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smtClean="0">
                <a:solidFill>
                  <a:schemeClr val="tx1"/>
                </a:solidFill>
                <a:effectLst/>
                <a:latin typeface="+mn-lt"/>
                <a:ea typeface="+mn-ea"/>
                <a:cs typeface="+mn-cs"/>
              </a:rPr>
              <a:t>. </a:t>
            </a:r>
            <a:r>
              <a:rPr lang="es-VE" sz="1200" kern="1200" dirty="0" err="1" smtClean="0">
                <a:solidFill>
                  <a:schemeClr val="tx1"/>
                </a:solidFill>
                <a:effectLst/>
                <a:latin typeface="+mn-lt"/>
                <a:ea typeface="+mn-ea"/>
                <a:cs typeface="+mn-cs"/>
              </a:rPr>
              <a:t>Intro</a:t>
            </a:r>
            <a:r>
              <a:rPr lang="es-VE" sz="1200" kern="1200" dirty="0" smtClean="0">
                <a:solidFill>
                  <a:schemeClr val="tx1"/>
                </a:solidFill>
                <a:effectLst/>
                <a:latin typeface="+mn-lt"/>
                <a:ea typeface="+mn-ea"/>
                <a:cs typeface="+mn-cs"/>
              </a:rPr>
              <a:t>… Se</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describen los resultados de un análisis intermedio planificado de 3 ensayos controlados aleatorizados, REMAP-CAP, ACTIV-4 y ATTACC </a:t>
            </a:r>
            <a:r>
              <a:rPr lang="es-VE" dirty="0" smtClean="0"/>
              <a:t>En estos ensayos</a:t>
            </a:r>
            <a:r>
              <a:rPr lang="es-VE" sz="1200" kern="1200" dirty="0" smtClean="0">
                <a:solidFill>
                  <a:schemeClr val="tx1"/>
                </a:solidFill>
                <a:effectLst/>
                <a:latin typeface="+mn-lt"/>
                <a:ea typeface="+mn-ea"/>
                <a:cs typeface="+mn-cs"/>
              </a:rPr>
              <a:t> </a:t>
            </a:r>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12</a:t>
            </a:fld>
            <a:endParaRPr lang="es-VE">
              <a:solidFill>
                <a:prstClr val="black"/>
              </a:solidFill>
            </a:endParaRPr>
          </a:p>
        </p:txBody>
      </p:sp>
    </p:spTree>
    <p:extLst>
      <p:ext uri="{BB962C8B-B14F-4D97-AF65-F5344CB8AC3E}">
        <p14:creationId xmlns:p14="http://schemas.microsoft.com/office/powerpoint/2010/main" val="170703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1. Se encuentran disponibles modelos de evaluación de riesgos para estimar el riesgo </a:t>
            </a:r>
            <a:r>
              <a:rPr lang="es-VE" dirty="0" err="1" smtClean="0"/>
              <a:t>trombótico</a:t>
            </a:r>
            <a:r>
              <a:rPr lang="es-VE" dirty="0" smtClean="0"/>
              <a:t> y hemorrágico en pacientes hospitalizados, pero no han sido validados para pacientes con COVID-19. El panel reconoce que la anticoagulación de mayor intensidad puede ser preferible para los pacientes que se considera que tienen un alto riesgo </a:t>
            </a:r>
            <a:r>
              <a:rPr lang="es-VE" dirty="0" err="1" smtClean="0"/>
              <a:t>trombótico</a:t>
            </a:r>
            <a:r>
              <a:rPr lang="es-VE" dirty="0" smtClean="0"/>
              <a:t> y un bajo riesgo de hemorragia</a:t>
            </a:r>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13</a:t>
            </a:fld>
            <a:endParaRPr lang="es-VE">
              <a:solidFill>
                <a:prstClr val="black"/>
              </a:solidFill>
            </a:endParaRPr>
          </a:p>
        </p:txBody>
      </p:sp>
    </p:spTree>
    <p:extLst>
      <p:ext uri="{BB962C8B-B14F-4D97-AF65-F5344CB8AC3E}">
        <p14:creationId xmlns:p14="http://schemas.microsoft.com/office/powerpoint/2010/main" val="148273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1. </a:t>
            </a:r>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14</a:t>
            </a:fld>
            <a:endParaRPr lang="es-VE">
              <a:solidFill>
                <a:prstClr val="black"/>
              </a:solidFill>
            </a:endParaRPr>
          </a:p>
        </p:txBody>
      </p:sp>
    </p:spTree>
    <p:extLst>
      <p:ext uri="{BB962C8B-B14F-4D97-AF65-F5344CB8AC3E}">
        <p14:creationId xmlns:p14="http://schemas.microsoft.com/office/powerpoint/2010/main" val="197008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VE" sz="1200" kern="1200" dirty="0" smtClean="0">
                <a:solidFill>
                  <a:schemeClr val="tx1"/>
                </a:solidFill>
                <a:effectLst/>
                <a:latin typeface="+mn-lt"/>
                <a:ea typeface="+mn-ea"/>
                <a:cs typeface="+mn-cs"/>
              </a:rPr>
              <a:t>Puede haber una variación regional en la aceptabilidad de la anticoagulación en dosis más altas, particularmente en regiones donde el riesgo de TEV inicial puede ser menor (p. Ej., Poblaciones asiáticas). </a:t>
            </a:r>
          </a:p>
          <a:p>
            <a:pPr marL="228600" indent="-228600">
              <a:buAutoNum type="arabicPeriod"/>
            </a:pPr>
            <a:r>
              <a:rPr lang="es-VE" sz="1200" kern="1200" dirty="0" smtClean="0">
                <a:solidFill>
                  <a:schemeClr val="tx1"/>
                </a:solidFill>
                <a:effectLst/>
                <a:latin typeface="+mn-lt"/>
                <a:ea typeface="+mn-ea"/>
                <a:cs typeface="+mn-cs"/>
              </a:rPr>
              <a:t>POSTERIOR</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Aunque la anticoagulación de mayor intensidad daría lugar a un mayor costo del fármaco, el panel consideró que esta diferencia era insignificante en relación con los costos totales de proporcionar atención médica aguda. </a:t>
            </a:r>
            <a:endParaRPr lang="es-V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15</a:t>
            </a:fld>
            <a:endParaRPr lang="es-VE">
              <a:solidFill>
                <a:prstClr val="black"/>
              </a:solidFill>
            </a:endParaRPr>
          </a:p>
        </p:txBody>
      </p:sp>
    </p:spTree>
    <p:extLst>
      <p:ext uri="{BB962C8B-B14F-4D97-AF65-F5344CB8AC3E}">
        <p14:creationId xmlns:p14="http://schemas.microsoft.com/office/powerpoint/2010/main" val="839699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VE" sz="1200" kern="1200" dirty="0" smtClean="0">
                <a:solidFill>
                  <a:schemeClr val="tx1"/>
                </a:solidFill>
                <a:effectLst/>
                <a:latin typeface="+mn-lt"/>
                <a:ea typeface="+mn-ea"/>
                <a:cs typeface="+mn-cs"/>
              </a:rPr>
              <a:t>Puede haber una variación regional en la aceptabilidad de la anticoagulación en dosis más altas, particularmente en regiones donde el riesgo de TEV inicial puede ser menor (p. Ej., Poblaciones asiáticas). </a:t>
            </a:r>
          </a:p>
          <a:p>
            <a:pPr marL="228600" indent="-228600">
              <a:buAutoNum type="arabicPeriod"/>
            </a:pPr>
            <a:r>
              <a:rPr lang="es-VE" sz="1200" kern="1200" smtClean="0">
                <a:solidFill>
                  <a:schemeClr val="tx1"/>
                </a:solidFill>
                <a:effectLst/>
                <a:latin typeface="+mn-lt"/>
                <a:ea typeface="+mn-ea"/>
                <a:cs typeface="+mn-cs"/>
              </a:rPr>
              <a:t>POSTERIOR</a:t>
            </a:r>
            <a:r>
              <a:rPr lang="es-VE" sz="1200" kern="1200" baseline="0" smtClean="0">
                <a:solidFill>
                  <a:schemeClr val="tx1"/>
                </a:solidFill>
                <a:effectLst/>
                <a:latin typeface="+mn-lt"/>
                <a:ea typeface="+mn-ea"/>
                <a:cs typeface="+mn-cs"/>
              </a:rPr>
              <a:t> </a:t>
            </a:r>
            <a:r>
              <a:rPr lang="es-VE" sz="1200" kern="1200" smtClean="0">
                <a:solidFill>
                  <a:schemeClr val="tx1"/>
                </a:solidFill>
                <a:effectLst/>
                <a:latin typeface="+mn-lt"/>
                <a:ea typeface="+mn-ea"/>
                <a:cs typeface="+mn-cs"/>
              </a:rPr>
              <a:t>Aunque la anticoagulación de mayor intensidad daría lugar a un mayor costo del fármaco, el panel consideró que esta diferencia era insignificante en relación con los costos totales de proporcionar atención médica aguda. </a:t>
            </a:r>
            <a:endParaRPr lang="es-VE"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16</a:t>
            </a:fld>
            <a:endParaRPr lang="es-VE">
              <a:solidFill>
                <a:prstClr val="black"/>
              </a:solidFill>
            </a:endParaRPr>
          </a:p>
        </p:txBody>
      </p:sp>
    </p:spTree>
    <p:extLst>
      <p:ext uri="{BB962C8B-B14F-4D97-AF65-F5344CB8AC3E}">
        <p14:creationId xmlns:p14="http://schemas.microsoft.com/office/powerpoint/2010/main" val="1690126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3 POSTERIOR</a:t>
            </a:r>
            <a:r>
              <a:rPr lang="es-VE" baseline="0" dirty="0" smtClean="0"/>
              <a:t> </a:t>
            </a:r>
            <a:r>
              <a:rPr lang="es-VE" sz="1200" kern="1200" dirty="0" smtClean="0">
                <a:solidFill>
                  <a:schemeClr val="tx1"/>
                </a:solidFill>
                <a:effectLst/>
                <a:latin typeface="+mn-lt"/>
                <a:ea typeface="+mn-ea"/>
                <a:cs typeface="+mn-cs"/>
              </a:rPr>
              <a:t>Dado que había una certeza muy baja del beneficio para compensar el riesgo moderado de complicaciones hemorrágicas importantes</a:t>
            </a:r>
            <a:endParaRPr lang="es-V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17</a:t>
            </a:fld>
            <a:endParaRPr lang="es-VE">
              <a:solidFill>
                <a:prstClr val="black"/>
              </a:solidFill>
            </a:endParaRPr>
          </a:p>
        </p:txBody>
      </p:sp>
    </p:spTree>
    <p:extLst>
      <p:ext uri="{BB962C8B-B14F-4D97-AF65-F5344CB8AC3E}">
        <p14:creationId xmlns:p14="http://schemas.microsoft.com/office/powerpoint/2010/main" val="44527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a:p>
            <a:endParaRPr lang="es-VE" dirty="0"/>
          </a:p>
          <a:p>
            <a:endParaRPr lang="es-VE" dirty="0"/>
          </a:p>
          <a:p>
            <a:endParaRPr lang="es-VE" dirty="0"/>
          </a:p>
        </p:txBody>
      </p:sp>
      <p:sp>
        <p:nvSpPr>
          <p:cNvPr id="4" name="Marcador de número de diapositiva 3"/>
          <p:cNvSpPr>
            <a:spLocks noGrp="1"/>
          </p:cNvSpPr>
          <p:nvPr>
            <p:ph type="sldNum" sz="quarter" idx="5"/>
          </p:nvPr>
        </p:nvSpPr>
        <p:spPr/>
        <p:txBody>
          <a:bodyPr/>
          <a:lstStyle/>
          <a:p>
            <a:fld id="{47881C8F-75F7-4B93-8C7F-1DA7B6A26945}" type="slidenum">
              <a:rPr lang="es-VE" smtClean="0">
                <a:solidFill>
                  <a:prstClr val="black"/>
                </a:solidFill>
              </a:rPr>
              <a:pPr/>
              <a:t>18</a:t>
            </a:fld>
            <a:endParaRPr lang="es-VE">
              <a:solidFill>
                <a:prstClr val="black"/>
              </a:solidFill>
            </a:endParaRPr>
          </a:p>
        </p:txBody>
      </p:sp>
    </p:spTree>
    <p:extLst>
      <p:ext uri="{BB962C8B-B14F-4D97-AF65-F5344CB8AC3E}">
        <p14:creationId xmlns:p14="http://schemas.microsoft.com/office/powerpoint/2010/main" val="1314726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19</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a:t>
            </a:fld>
            <a:endParaRPr lang="es-VE">
              <a:solidFill>
                <a:prstClr val="black"/>
              </a:solidFill>
            </a:endParaRPr>
          </a:p>
        </p:txBody>
      </p:sp>
    </p:spTree>
    <p:extLst>
      <p:ext uri="{BB962C8B-B14F-4D97-AF65-F5344CB8AC3E}">
        <p14:creationId xmlns:p14="http://schemas.microsoft.com/office/powerpoint/2010/main" val="401486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20</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21</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22</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23</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0"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24</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25</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26</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smtClean="0"/>
              <a:t>Tau2: </a:t>
            </a:r>
            <a:r>
              <a:rPr lang="es-US" dirty="0" smtClean="0"/>
              <a:t>Estimación</a:t>
            </a:r>
            <a:r>
              <a:rPr lang="es-US" baseline="0" dirty="0" smtClean="0"/>
              <a:t> de la varianza de la distribución de los efectos entre los estudios. Representa variabilidad entre los estudios.</a:t>
            </a:r>
          </a:p>
          <a:p>
            <a:r>
              <a:rPr lang="es-US" b="1" baseline="0" dirty="0" smtClean="0"/>
              <a:t>Chi 2: </a:t>
            </a:r>
            <a:r>
              <a:rPr lang="es-US" baseline="0" dirty="0" smtClean="0"/>
              <a:t>Evalúa si las diferencias observadas de los resultados son compatibles con resultados al azar.</a:t>
            </a:r>
          </a:p>
          <a:p>
            <a:r>
              <a:rPr lang="es-US" b="1" baseline="0" dirty="0" smtClean="0"/>
              <a:t>I2: </a:t>
            </a:r>
            <a:r>
              <a:rPr lang="es-US" baseline="0" dirty="0" smtClean="0"/>
              <a:t>Describe % de variabilidad en las estimaciones del efecto, que se debe a la heterogeneidad en lugar de el error de muestreo (azar)</a:t>
            </a:r>
          </a:p>
          <a:p>
            <a:r>
              <a:rPr lang="es-US" b="1" baseline="0" dirty="0" smtClean="0"/>
              <a:t>Valor/test Z: </a:t>
            </a:r>
            <a:r>
              <a:rPr lang="es-US" b="0" baseline="0" dirty="0" smtClean="0"/>
              <a:t>Describe la posición de una observación x relativa a la media en unidades de </a:t>
            </a:r>
            <a:r>
              <a:rPr lang="es-US" b="0" baseline="0" dirty="0" err="1" smtClean="0"/>
              <a:t>DE</a:t>
            </a:r>
            <a:r>
              <a:rPr lang="es-US" b="0" baseline="0" dirty="0" smtClean="0"/>
              <a:t>. Un valor Z (-) indica que la observación está por debajo de la media.</a:t>
            </a:r>
          </a:p>
          <a:p>
            <a:r>
              <a:rPr lang="es-US" b="0" baseline="0" dirty="0" smtClean="0"/>
              <a:t>Positivo indica que la observación se encuentra por encima de la media.</a:t>
            </a:r>
          </a:p>
          <a:p>
            <a:r>
              <a:rPr lang="es-VE" sz="1200" b="1" dirty="0" smtClean="0">
                <a:latin typeface="Fira Sans"/>
                <a:sym typeface="Fira Sans"/>
              </a:rPr>
              <a:t>MODELO</a:t>
            </a:r>
            <a:r>
              <a:rPr lang="es-VE" sz="1200" b="1" baseline="0" dirty="0" smtClean="0">
                <a:latin typeface="Fira Sans"/>
                <a:sym typeface="Fira Sans"/>
              </a:rPr>
              <a:t> DE EFECTOS ALEATORIOS: </a:t>
            </a:r>
            <a:r>
              <a:rPr lang="es-VE" sz="1200" b="0" u="sng" dirty="0" smtClean="0">
                <a:latin typeface="Fira Sans"/>
                <a:sym typeface="Fira Sans"/>
              </a:rPr>
              <a:t>resultados de cada estudio </a:t>
            </a:r>
            <a:r>
              <a:rPr lang="es-VE" sz="1200" b="0" u="sng" dirty="0" err="1" smtClean="0">
                <a:latin typeface="Fira Sans"/>
                <a:sym typeface="Fira Sans"/>
              </a:rPr>
              <a:t>varian</a:t>
            </a:r>
            <a:r>
              <a:rPr lang="es-VE" sz="1200" b="0" u="sng" dirty="0" smtClean="0">
                <a:latin typeface="Fira Sans"/>
                <a:sym typeface="Fira Sans"/>
              </a:rPr>
              <a:t> alrededor de un efecto de tratamiento promedio global</a:t>
            </a:r>
            <a:r>
              <a:rPr lang="es-VE" sz="1200" b="0" u="sng" baseline="0" dirty="0" smtClean="0">
                <a:latin typeface="Fira Sans"/>
                <a:sym typeface="Fira Sans"/>
              </a:rPr>
              <a:t> </a:t>
            </a:r>
            <a:r>
              <a:rPr lang="es-VE" sz="1200" b="0" u="sng" dirty="0" smtClean="0">
                <a:latin typeface="Fira Sans"/>
                <a:sym typeface="Fira Sans"/>
              </a:rPr>
              <a:t>en general las medidas de efecto que  siguen una </a:t>
            </a:r>
            <a:r>
              <a:rPr lang="es-VE" sz="1200" b="0" u="sng" dirty="0" err="1" smtClean="0">
                <a:latin typeface="Fira Sans"/>
                <a:sym typeface="Fira Sans"/>
              </a:rPr>
              <a:t>distribucion</a:t>
            </a:r>
            <a:r>
              <a:rPr lang="es-VE" sz="1200" b="0" u="sng" dirty="0" smtClean="0">
                <a:latin typeface="Fira Sans"/>
                <a:sym typeface="Fira Sans"/>
              </a:rPr>
              <a:t> normal con promedio y varianza  </a:t>
            </a:r>
            <a:endParaRPr lang="es-VE" sz="1200" b="0" u="sng" dirty="0" smtClean="0"/>
          </a:p>
          <a:p>
            <a:r>
              <a:rPr lang="es-VE" dirty="0" smtClean="0"/>
              <a:t>“Cada estudio tiene la libertad</a:t>
            </a:r>
            <a:r>
              <a:rPr lang="es-VE" baseline="0" dirty="0" smtClean="0"/>
              <a:t> </a:t>
            </a:r>
            <a:r>
              <a:rPr lang="es-VE" dirty="0" smtClean="0"/>
              <a:t>de tener su propio resultado.</a:t>
            </a:r>
            <a:r>
              <a:rPr lang="es-VE" baseline="0" dirty="0" smtClean="0"/>
              <a:t> </a:t>
            </a:r>
            <a:r>
              <a:rPr lang="es-VE" dirty="0" smtClean="0"/>
              <a:t>Los resultados están</a:t>
            </a:r>
            <a:r>
              <a:rPr lang="es-VE" baseline="0" dirty="0" smtClean="0"/>
              <a:t> </a:t>
            </a:r>
            <a:r>
              <a:rPr lang="es-VE" dirty="0" smtClean="0"/>
              <a:t>distribuidos al azar alrededor</a:t>
            </a:r>
            <a:r>
              <a:rPr lang="es-VE" baseline="0" dirty="0" smtClean="0"/>
              <a:t> </a:t>
            </a:r>
            <a:r>
              <a:rPr lang="es-VE" dirty="0" smtClean="0"/>
              <a:t>de un estimación puntual”</a:t>
            </a:r>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27</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1" dirty="0" smtClean="0"/>
          </a:p>
          <a:p>
            <a:endParaRPr lang="es-VE"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solidFill>
                  <a:prstClr val="black"/>
                </a:solidFill>
              </a:rPr>
              <a:pPr/>
              <a:t>29</a:t>
            </a:fld>
            <a:endParaRPr lang="es-VE">
              <a:solidFill>
                <a:prstClr val="black"/>
              </a:solidFill>
            </a:endParaRPr>
          </a:p>
        </p:txBody>
      </p:sp>
    </p:spTree>
    <p:extLst>
      <p:ext uri="{BB962C8B-B14F-4D97-AF65-F5344CB8AC3E}">
        <p14:creationId xmlns:p14="http://schemas.microsoft.com/office/powerpoint/2010/main" val="169116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0"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solidFill>
                  <a:prstClr val="black"/>
                </a:solidFill>
              </a:rPr>
              <a:pPr/>
              <a:t>30</a:t>
            </a:fld>
            <a:endParaRPr lang="es-VE">
              <a:solidFill>
                <a:prstClr val="black"/>
              </a:solidFill>
            </a:endParaRPr>
          </a:p>
        </p:txBody>
      </p:sp>
    </p:spTree>
    <p:extLst>
      <p:ext uri="{BB962C8B-B14F-4D97-AF65-F5344CB8AC3E}">
        <p14:creationId xmlns:p14="http://schemas.microsoft.com/office/powerpoint/2010/main" val="115141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3</a:t>
            </a:fld>
            <a:endParaRPr lang="es-VE">
              <a:solidFill>
                <a:prstClr val="black"/>
              </a:solidFill>
            </a:endParaRPr>
          </a:p>
        </p:txBody>
      </p:sp>
    </p:spTree>
    <p:extLst>
      <p:ext uri="{BB962C8B-B14F-4D97-AF65-F5344CB8AC3E}">
        <p14:creationId xmlns:p14="http://schemas.microsoft.com/office/powerpoint/2010/main" val="1773561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0"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solidFill>
                  <a:prstClr val="black"/>
                </a:solidFill>
              </a:rPr>
              <a:pPr/>
              <a:t>31</a:t>
            </a:fld>
            <a:endParaRPr lang="es-VE">
              <a:solidFill>
                <a:prstClr val="black"/>
              </a:solidFill>
            </a:endParaRPr>
          </a:p>
        </p:txBody>
      </p:sp>
    </p:spTree>
    <p:extLst>
      <p:ext uri="{BB962C8B-B14F-4D97-AF65-F5344CB8AC3E}">
        <p14:creationId xmlns:p14="http://schemas.microsoft.com/office/powerpoint/2010/main" val="115141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solidFill>
                  <a:prstClr val="black"/>
                </a:solidFill>
              </a:rPr>
              <a:pPr/>
              <a:t>32</a:t>
            </a:fld>
            <a:endParaRPr lang="es-VE">
              <a:solidFill>
                <a:prstClr val="black"/>
              </a:solidFill>
            </a:endParaRPr>
          </a:p>
        </p:txBody>
      </p:sp>
    </p:spTree>
    <p:extLst>
      <p:ext uri="{BB962C8B-B14F-4D97-AF65-F5344CB8AC3E}">
        <p14:creationId xmlns:p14="http://schemas.microsoft.com/office/powerpoint/2010/main" val="115141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solidFill>
                  <a:prstClr val="black"/>
                </a:solidFill>
              </a:rPr>
              <a:pPr/>
              <a:t>33</a:t>
            </a:fld>
            <a:endParaRPr lang="es-VE">
              <a:solidFill>
                <a:prstClr val="black"/>
              </a:solidFill>
            </a:endParaRPr>
          </a:p>
        </p:txBody>
      </p:sp>
    </p:spTree>
    <p:extLst>
      <p:ext uri="{BB962C8B-B14F-4D97-AF65-F5344CB8AC3E}">
        <p14:creationId xmlns:p14="http://schemas.microsoft.com/office/powerpoint/2010/main" val="1151411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80AFEA9-625D-422F-BCCC-D5278FD51754}" type="slidenum">
              <a:rPr lang="es-VE" smtClean="0">
                <a:solidFill>
                  <a:prstClr val="black"/>
                </a:solidFill>
              </a:rPr>
              <a:pPr/>
              <a:t>34</a:t>
            </a:fld>
            <a:endParaRPr lang="es-VE">
              <a:solidFill>
                <a:prstClr val="black"/>
              </a:solidFill>
            </a:endParaRPr>
          </a:p>
        </p:txBody>
      </p:sp>
    </p:spTree>
    <p:extLst>
      <p:ext uri="{BB962C8B-B14F-4D97-AF65-F5344CB8AC3E}">
        <p14:creationId xmlns:p14="http://schemas.microsoft.com/office/powerpoint/2010/main" val="118404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smtClean="0"/>
          </a:p>
        </p:txBody>
      </p:sp>
      <p:sp>
        <p:nvSpPr>
          <p:cNvPr id="4" name="3 Marcador de número de diapositiva"/>
          <p:cNvSpPr>
            <a:spLocks noGrp="1"/>
          </p:cNvSpPr>
          <p:nvPr>
            <p:ph type="sldNum" sz="quarter" idx="10"/>
          </p:nvPr>
        </p:nvSpPr>
        <p:spPr/>
        <p:txBody>
          <a:bodyPr/>
          <a:lstStyle/>
          <a:p>
            <a:fld id="{F80AFEA9-625D-422F-BCCC-D5278FD51754}" type="slidenum">
              <a:rPr lang="es-VE" smtClean="0"/>
              <a:t>35</a:t>
            </a:fld>
            <a:endParaRPr lang="es-VE"/>
          </a:p>
        </p:txBody>
      </p:sp>
    </p:spTree>
    <p:extLst>
      <p:ext uri="{BB962C8B-B14F-4D97-AF65-F5344CB8AC3E}">
        <p14:creationId xmlns:p14="http://schemas.microsoft.com/office/powerpoint/2010/main" val="216010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t>36</a:t>
            </a:fld>
            <a:endParaRPr lang="es-VE"/>
          </a:p>
        </p:txBody>
      </p:sp>
    </p:spTree>
    <p:extLst>
      <p:ext uri="{BB962C8B-B14F-4D97-AF65-F5344CB8AC3E}">
        <p14:creationId xmlns:p14="http://schemas.microsoft.com/office/powerpoint/2010/main" val="2477977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t>38</a:t>
            </a:fld>
            <a:endParaRPr lang="es-VE"/>
          </a:p>
        </p:txBody>
      </p:sp>
    </p:spTree>
    <p:extLst>
      <p:ext uri="{BB962C8B-B14F-4D97-AF65-F5344CB8AC3E}">
        <p14:creationId xmlns:p14="http://schemas.microsoft.com/office/powerpoint/2010/main" val="3690920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t>39</a:t>
            </a:fld>
            <a:endParaRPr lang="es-VE"/>
          </a:p>
        </p:txBody>
      </p:sp>
    </p:spTree>
    <p:extLst>
      <p:ext uri="{BB962C8B-B14F-4D97-AF65-F5344CB8AC3E}">
        <p14:creationId xmlns:p14="http://schemas.microsoft.com/office/powerpoint/2010/main" val="3690920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 baseline="0"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4</a:t>
            </a:fld>
            <a:endParaRPr lang="es-VE">
              <a:solidFill>
                <a:prstClr val="black"/>
              </a:solidFill>
            </a:endParaRPr>
          </a:p>
        </p:txBody>
      </p:sp>
    </p:spTree>
    <p:extLst>
      <p:ext uri="{BB962C8B-B14F-4D97-AF65-F5344CB8AC3E}">
        <p14:creationId xmlns:p14="http://schemas.microsoft.com/office/powerpoint/2010/main" val="3797289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AFEA9-625D-422F-BCCC-D5278FD51754}" type="slidenum">
              <a:rPr lang="es-VE" smtClean="0"/>
              <a:t>47</a:t>
            </a:fld>
            <a:endParaRPr lang="es-VE"/>
          </a:p>
        </p:txBody>
      </p:sp>
    </p:spTree>
    <p:extLst>
      <p:ext uri="{BB962C8B-B14F-4D97-AF65-F5344CB8AC3E}">
        <p14:creationId xmlns:p14="http://schemas.microsoft.com/office/powerpoint/2010/main" val="3393895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48</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49</a:t>
            </a:fld>
            <a:endParaRPr lang="es-VE">
              <a:solidFill>
                <a:prstClr val="black"/>
              </a:solidFill>
            </a:endParaRPr>
          </a:p>
        </p:txBody>
      </p:sp>
    </p:spTree>
    <p:extLst>
      <p:ext uri="{BB962C8B-B14F-4D97-AF65-F5344CB8AC3E}">
        <p14:creationId xmlns:p14="http://schemas.microsoft.com/office/powerpoint/2010/main" val="3518109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Una revisión sistemática tiene como objetivo reunir toda la evidencia empírica que cumple unos criterios de elegibilidad previamente establecidos, con el fin de responder una pregunta específica de investigación. Utiliza métodos sistemáticos y explícitos, que se eligen con el fin de minimizar sesgos, aportando así resultados más fiables a partir de los cuales se puedan extraer conclusiones y tomar decisiones</a:t>
            </a:r>
            <a:r>
              <a:rPr lang="es-VE" dirty="0" smtClean="0"/>
              <a:t> </a:t>
            </a:r>
            <a:br>
              <a:rPr lang="es-VE" dirty="0" smtClean="0"/>
            </a:br>
            <a:endParaRPr lang="es-VE" dirty="0" smtClean="0"/>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50</a:t>
            </a:fld>
            <a:endParaRPr lang="es-VE">
              <a:solidFill>
                <a:prstClr val="black"/>
              </a:solidFill>
            </a:endParaRPr>
          </a:p>
        </p:txBody>
      </p:sp>
    </p:spTree>
    <p:extLst>
      <p:ext uri="{BB962C8B-B14F-4D97-AF65-F5344CB8AC3E}">
        <p14:creationId xmlns:p14="http://schemas.microsoft.com/office/powerpoint/2010/main" val="18742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El panel de directrices de ASH planea actualizar esta recomendación cuando estén disponibles los resultados completos de REMAP-CAP, ACTIV-4 y ATTACC. Los médicos deben sopesar los posibles beneficios y daños basándose en la evidencia disponible más actualizada en el cuidado de sus pacientes.</a:t>
            </a:r>
          </a:p>
          <a:p>
            <a:endParaRPr lang="es-VE" dirty="0" smtClean="0"/>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5</a:t>
            </a:fld>
            <a:endParaRPr lang="es-VE">
              <a:solidFill>
                <a:prstClr val="black"/>
              </a:solidFill>
            </a:endParaRPr>
          </a:p>
        </p:txBody>
      </p:sp>
    </p:spTree>
    <p:extLst>
      <p:ext uri="{BB962C8B-B14F-4D97-AF65-F5344CB8AC3E}">
        <p14:creationId xmlns:p14="http://schemas.microsoft.com/office/powerpoint/2010/main" val="343963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Se encuentran disponibles modelos de evaluación de riesgos para estimar el riesgo </a:t>
            </a:r>
            <a:r>
              <a:rPr lang="es-VE" dirty="0" err="1" smtClean="0"/>
              <a:t>trombótico</a:t>
            </a:r>
            <a:r>
              <a:rPr lang="es-VE" dirty="0" smtClean="0"/>
              <a:t> y hemorrágico en pacientes hospitalizados, pero no han sido validados para pacientes con COVID-19 </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2. </a:t>
            </a:r>
            <a:r>
              <a:rPr lang="es-VE" sz="1200" kern="1200" dirty="0" smtClean="0">
                <a:solidFill>
                  <a:schemeClr val="tx1"/>
                </a:solidFill>
                <a:effectLst/>
                <a:latin typeface="+mn-lt"/>
                <a:ea typeface="+mn-ea"/>
                <a:cs typeface="+mn-cs"/>
              </a:rPr>
              <a:t>La selección de un agente específico Heparina de bajo peso molecular, heparina no fraccionada, etc.) puede basarse en la disponibilidad, los recursos necesarios, la familiaridad y el objetivo de minimizar el uso de EPP o la exposición del personal a pacientes infectados por COVID-19 como así como factores específicos del paciente (p. ej., función renal, antecedentes de trombocitopenia inducida por heparina, preocupaciones sobre la absorción del tracto gastrointestinal).</a:t>
            </a:r>
          </a:p>
          <a:p>
            <a:endParaRPr lang="es-VE" dirty="0" smtClean="0"/>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6</a:t>
            </a:fld>
            <a:endParaRPr lang="es-VE">
              <a:solidFill>
                <a:prstClr val="black"/>
              </a:solidFill>
            </a:endParaRPr>
          </a:p>
        </p:txBody>
      </p:sp>
    </p:spTree>
    <p:extLst>
      <p:ext uri="{BB962C8B-B14F-4D97-AF65-F5344CB8AC3E}">
        <p14:creationId xmlns:p14="http://schemas.microsoft.com/office/powerpoint/2010/main" val="371080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7</a:t>
            </a:fld>
            <a:endParaRPr lang="es-VE">
              <a:solidFill>
                <a:prstClr val="black"/>
              </a:solidFill>
            </a:endParaRPr>
          </a:p>
        </p:txBody>
      </p:sp>
    </p:spTree>
    <p:extLst>
      <p:ext uri="{BB962C8B-B14F-4D97-AF65-F5344CB8AC3E}">
        <p14:creationId xmlns:p14="http://schemas.microsoft.com/office/powerpoint/2010/main" val="28848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VE" sz="1200" kern="1200" dirty="0" smtClean="0">
                <a:solidFill>
                  <a:schemeClr val="tx1"/>
                </a:solidFill>
                <a:effectLst/>
                <a:latin typeface="+mn-lt"/>
                <a:ea typeface="+mn-ea"/>
                <a:cs typeface="+mn-cs"/>
              </a:rPr>
              <a:t>Sin embargo, dada la muy baja certeza en la evidencia, puede haber una variación regional en la aceptabilidad de la anticoagulación de mayor intensidad, particularmente en regiones donde el riesgo de TEV inicial puede ser menor (por ejemplo, poblaciones asiáticas) . </a:t>
            </a:r>
          </a:p>
          <a:p>
            <a:pPr marL="0" indent="0">
              <a:buNone/>
            </a:pPr>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2</a:t>
            </a:r>
            <a:r>
              <a:rPr lang="es-VE" sz="1200" kern="1200" baseline="0" dirty="0" smtClean="0">
                <a:solidFill>
                  <a:schemeClr val="tx1"/>
                </a:solidFill>
                <a:effectLst/>
                <a:latin typeface="+mn-lt"/>
                <a:ea typeface="+mn-ea"/>
                <a:cs typeface="+mn-cs"/>
              </a:rPr>
              <a:t> INTRO</a:t>
            </a:r>
            <a:r>
              <a:rPr lang="es-VE" sz="1200" kern="1200" dirty="0" smtClean="0">
                <a:solidFill>
                  <a:schemeClr val="tx1"/>
                </a:solidFill>
                <a:effectLst/>
                <a:latin typeface="+mn-lt"/>
                <a:ea typeface="+mn-ea"/>
                <a:cs typeface="+mn-cs"/>
              </a:rPr>
              <a:t> El panel reconoció que COVID- 19 afecta de manera desproporcionada a ciertos grupos raciales y étnicos, incluidos los negros e hispanos</a:t>
            </a: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3 POSTERIOR AL SEGUNDO</a:t>
            </a:r>
            <a:r>
              <a:rPr lang="es-VE" sz="1200" kern="1200" baseline="0" dirty="0" smtClean="0">
                <a:solidFill>
                  <a:schemeClr val="tx1"/>
                </a:solidFill>
                <a:effectLst/>
                <a:latin typeface="+mn-lt"/>
                <a:ea typeface="+mn-ea"/>
                <a:cs typeface="+mn-cs"/>
              </a:rPr>
              <a:t> PARRAFO </a:t>
            </a:r>
            <a:r>
              <a:rPr lang="es-VE" sz="1200" kern="1200" dirty="0" smtClean="0">
                <a:solidFill>
                  <a:schemeClr val="tx1"/>
                </a:solidFill>
                <a:effectLst/>
                <a:latin typeface="+mn-lt"/>
                <a:ea typeface="+mn-ea"/>
                <a:cs typeface="+mn-cs"/>
              </a:rPr>
              <a:t>Aunque la anticoagulación de mayor intensidad daría lugar a un mayor costo del fármaco, el panel consideró que esta diferencia era insignificante en relación con los costos totales de proporcionar cuidados críticos.</a:t>
            </a:r>
            <a:endParaRPr lang="es-VE" dirty="0" smtClean="0"/>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8</a:t>
            </a:fld>
            <a:endParaRPr lang="es-VE">
              <a:solidFill>
                <a:prstClr val="black"/>
              </a:solidFill>
            </a:endParaRPr>
          </a:p>
        </p:txBody>
      </p:sp>
    </p:spTree>
    <p:extLst>
      <p:ext uri="{BB962C8B-B14F-4D97-AF65-F5344CB8AC3E}">
        <p14:creationId xmlns:p14="http://schemas.microsoft.com/office/powerpoint/2010/main" val="132786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VE" sz="1200" kern="1200" dirty="0" smtClean="0">
                <a:solidFill>
                  <a:schemeClr val="tx1"/>
                </a:solidFill>
                <a:effectLst/>
                <a:latin typeface="+mn-lt"/>
                <a:ea typeface="+mn-ea"/>
                <a:cs typeface="+mn-cs"/>
              </a:rPr>
              <a:t>Hubo una sugerencia de beneficio en la mortalidad y reducción de la TEV con anticoagulación de intensidad intermedia o de intensidad terapéutica, pero esta evidencia fue de certeza muy baja.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VE" sz="1200" kern="1200" dirty="0" smtClean="0">
                <a:solidFill>
                  <a:schemeClr val="tx1"/>
                </a:solidFill>
                <a:effectLst/>
                <a:latin typeface="+mn-lt"/>
                <a:ea typeface="+mn-ea"/>
                <a:cs typeface="+mn-cs"/>
              </a:rPr>
              <a:t>Dado que había una certeza muy baja del beneficio para compensar el riesgo moderado de complicaciones hemorrágicas graves.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VE" dirty="0" smtClean="0"/>
              <a:t>Para los pacientes de alto riesgo </a:t>
            </a:r>
            <a:r>
              <a:rPr lang="es-VE" dirty="0" err="1" smtClean="0"/>
              <a:t>trombótico</a:t>
            </a:r>
            <a:r>
              <a:rPr lang="es-VE" dirty="0" smtClean="0"/>
              <a:t> y bajo riesgo </a:t>
            </a:r>
            <a:r>
              <a:rPr lang="es-VE" dirty="0" err="1" smtClean="0"/>
              <a:t>hemorragico</a:t>
            </a:r>
            <a:r>
              <a:rPr lang="es-VE" dirty="0" smtClean="0"/>
              <a:t>, se podría considerar la anticoagulación de mayor intensidad.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s-VE"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s-VE" sz="1200" kern="1200" dirty="0" smtClean="0">
              <a:solidFill>
                <a:schemeClr val="tx1"/>
              </a:solidFill>
              <a:effectLst/>
              <a:latin typeface="+mn-lt"/>
              <a:ea typeface="+mn-ea"/>
              <a:cs typeface="+mn-cs"/>
            </a:endParaRPr>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solidFill>
                  <a:prstClr val="black"/>
                </a:solidFill>
              </a:rPr>
              <a:pPr/>
              <a:t>9</a:t>
            </a:fld>
            <a:endParaRPr lang="es-VE">
              <a:solidFill>
                <a:prstClr val="black"/>
              </a:solidFill>
            </a:endParaRPr>
          </a:p>
        </p:txBody>
      </p:sp>
    </p:spTree>
    <p:extLst>
      <p:ext uri="{BB962C8B-B14F-4D97-AF65-F5344CB8AC3E}">
        <p14:creationId xmlns:p14="http://schemas.microsoft.com/office/powerpoint/2010/main" val="119519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10/03/2021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64782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10/03/2021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413690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10/03/2021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381969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0768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940511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54685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87341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V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4226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V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173064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V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955967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36091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10/03/2021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103834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94918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417939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958825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CA5A6A3-EB84-4683-82EC-A2416C65D90A}"/>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3208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353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5A5258E7-053B-4652-9B7B-A9260CFD24AB}"/>
              </a:ext>
            </a:extLst>
          </p:cNvPr>
          <p:cNvSpPr/>
          <p:nvPr userDrawn="1"/>
        </p:nvSpPr>
        <p:spPr>
          <a:xfrm>
            <a:off x="-23714" y="2208179"/>
            <a:ext cx="3325067" cy="4694928"/>
          </a:xfrm>
          <a:custGeom>
            <a:avLst/>
            <a:gdLst>
              <a:gd name="connsiteX0" fmla="*/ 1320224 w 1329191"/>
              <a:gd name="connsiteY0" fmla="*/ 970177 h 2018589"/>
              <a:gd name="connsiteX1" fmla="*/ 1311175 w 1329191"/>
              <a:gd name="connsiteY1" fmla="*/ 956842 h 2018589"/>
              <a:gd name="connsiteX2" fmla="*/ 1293554 w 1329191"/>
              <a:gd name="connsiteY2" fmla="*/ 888262 h 2018589"/>
              <a:gd name="connsiteX3" fmla="*/ 1259740 w 1329191"/>
              <a:gd name="connsiteY3" fmla="*/ 820159 h 2018589"/>
              <a:gd name="connsiteX4" fmla="*/ 1253072 w 1329191"/>
              <a:gd name="connsiteY4" fmla="*/ 787774 h 2018589"/>
              <a:gd name="connsiteX5" fmla="*/ 1251644 w 1329191"/>
              <a:gd name="connsiteY5" fmla="*/ 715384 h 2018589"/>
              <a:gd name="connsiteX6" fmla="*/ 1257835 w 1329191"/>
              <a:gd name="connsiteY6" fmla="*/ 659662 h 2018589"/>
              <a:gd name="connsiteX7" fmla="*/ 1246405 w 1329191"/>
              <a:gd name="connsiteY7" fmla="*/ 612990 h 2018589"/>
              <a:gd name="connsiteX8" fmla="*/ 1243547 w 1329191"/>
              <a:gd name="connsiteY8" fmla="*/ 563936 h 2018589"/>
              <a:gd name="connsiteX9" fmla="*/ 1259264 w 1329191"/>
              <a:gd name="connsiteY9" fmla="*/ 424871 h 2018589"/>
              <a:gd name="connsiteX10" fmla="*/ 1246881 w 1329191"/>
              <a:gd name="connsiteY10" fmla="*/ 342956 h 2018589"/>
              <a:gd name="connsiteX11" fmla="*/ 1242595 w 1329191"/>
              <a:gd name="connsiteY11" fmla="*/ 255326 h 2018589"/>
              <a:gd name="connsiteX12" fmla="*/ 1174968 w 1329191"/>
              <a:gd name="connsiteY12" fmla="*/ 191508 h 2018589"/>
              <a:gd name="connsiteX13" fmla="*/ 1139725 w 1329191"/>
              <a:gd name="connsiteY13" fmla="*/ 176268 h 2018589"/>
              <a:gd name="connsiteX14" fmla="*/ 1115436 w 1329191"/>
              <a:gd name="connsiteY14" fmla="*/ 161505 h 2018589"/>
              <a:gd name="connsiteX15" fmla="*/ 1073050 w 1329191"/>
              <a:gd name="connsiteY15" fmla="*/ 127215 h 2018589"/>
              <a:gd name="connsiteX16" fmla="*/ 1061620 w 1329191"/>
              <a:gd name="connsiteY16" fmla="*/ 111022 h 2018589"/>
              <a:gd name="connsiteX17" fmla="*/ 1009709 w 1329191"/>
              <a:gd name="connsiteY17" fmla="*/ 91020 h 2018589"/>
              <a:gd name="connsiteX18" fmla="*/ 898742 w 1329191"/>
              <a:gd name="connsiteY18" fmla="*/ 52920 h 2018589"/>
              <a:gd name="connsiteX19" fmla="*/ 835877 w 1329191"/>
              <a:gd name="connsiteY19" fmla="*/ 31965 h 2018589"/>
              <a:gd name="connsiteX20" fmla="*/ 774917 w 1329191"/>
              <a:gd name="connsiteY20" fmla="*/ 26726 h 2018589"/>
              <a:gd name="connsiteX21" fmla="*/ 700622 w 1329191"/>
              <a:gd name="connsiteY21" fmla="*/ 17677 h 2018589"/>
              <a:gd name="connsiteX22" fmla="*/ 595847 w 1329191"/>
              <a:gd name="connsiteY22" fmla="*/ 56 h 2018589"/>
              <a:gd name="connsiteX23" fmla="*/ 502502 w 1329191"/>
              <a:gd name="connsiteY23" fmla="*/ 11010 h 2018589"/>
              <a:gd name="connsiteX24" fmla="*/ 292476 w 1329191"/>
              <a:gd name="connsiteY24" fmla="*/ 83876 h 2018589"/>
              <a:gd name="connsiteX25" fmla="*/ 194368 w 1329191"/>
              <a:gd name="connsiteY25" fmla="*/ 158171 h 2018589"/>
              <a:gd name="connsiteX26" fmla="*/ 131980 w 1329191"/>
              <a:gd name="connsiteY26" fmla="*/ 228180 h 2018589"/>
              <a:gd name="connsiteX27" fmla="*/ 79116 w 1329191"/>
              <a:gd name="connsiteY27" fmla="*/ 292474 h 2018589"/>
              <a:gd name="connsiteX28" fmla="*/ 36730 w 1329191"/>
              <a:gd name="connsiteY28" fmla="*/ 380580 h 2018589"/>
              <a:gd name="connsiteX29" fmla="*/ 58 w 1329191"/>
              <a:gd name="connsiteY29" fmla="*/ 577271 h 2018589"/>
              <a:gd name="connsiteX30" fmla="*/ 9107 w 1329191"/>
              <a:gd name="connsiteY30" fmla="*/ 680617 h 2018589"/>
              <a:gd name="connsiteX31" fmla="*/ 65781 w 1329191"/>
              <a:gd name="connsiteY31" fmla="*/ 825874 h 2018589"/>
              <a:gd name="connsiteX32" fmla="*/ 108643 w 1329191"/>
              <a:gd name="connsiteY32" fmla="*/ 892072 h 2018589"/>
              <a:gd name="connsiteX33" fmla="*/ 131504 w 1329191"/>
              <a:gd name="connsiteY33" fmla="*/ 921600 h 2018589"/>
              <a:gd name="connsiteX34" fmla="*/ 182938 w 1329191"/>
              <a:gd name="connsiteY34" fmla="*/ 1016374 h 2018589"/>
              <a:gd name="connsiteX35" fmla="*/ 207227 w 1329191"/>
              <a:gd name="connsiteY35" fmla="*/ 1153058 h 2018589"/>
              <a:gd name="connsiteX36" fmla="*/ 199131 w 1329191"/>
              <a:gd name="connsiteY36" fmla="*/ 1322603 h 2018589"/>
              <a:gd name="connsiteX37" fmla="*/ 164841 w 1329191"/>
              <a:gd name="connsiteY37" fmla="*/ 1397850 h 2018589"/>
              <a:gd name="connsiteX38" fmla="*/ 135790 w 1329191"/>
              <a:gd name="connsiteY38" fmla="*/ 1431664 h 2018589"/>
              <a:gd name="connsiteX39" fmla="*/ 131504 w 1329191"/>
              <a:gd name="connsiteY39" fmla="*/ 1453571 h 2018589"/>
              <a:gd name="connsiteX40" fmla="*/ 177700 w 1329191"/>
              <a:gd name="connsiteY40" fmla="*/ 1465001 h 2018589"/>
              <a:gd name="connsiteX41" fmla="*/ 209132 w 1329191"/>
              <a:gd name="connsiteY41" fmla="*/ 1465954 h 2018589"/>
              <a:gd name="connsiteX42" fmla="*/ 213895 w 1329191"/>
              <a:gd name="connsiteY42" fmla="*/ 1462620 h 2018589"/>
              <a:gd name="connsiteX43" fmla="*/ 278189 w 1329191"/>
              <a:gd name="connsiteY43" fmla="*/ 1330699 h 2018589"/>
              <a:gd name="connsiteX44" fmla="*/ 301049 w 1329191"/>
              <a:gd name="connsiteY44" fmla="*/ 1234020 h 2018589"/>
              <a:gd name="connsiteX45" fmla="*/ 324385 w 1329191"/>
              <a:gd name="connsiteY45" fmla="*/ 1156391 h 2018589"/>
              <a:gd name="connsiteX46" fmla="*/ 368200 w 1329191"/>
              <a:gd name="connsiteY46" fmla="*/ 1052569 h 2018589"/>
              <a:gd name="connsiteX47" fmla="*/ 360104 w 1329191"/>
              <a:gd name="connsiteY47" fmla="*/ 962081 h 2018589"/>
              <a:gd name="connsiteX48" fmla="*/ 362961 w 1329191"/>
              <a:gd name="connsiteY48" fmla="*/ 770152 h 2018589"/>
              <a:gd name="connsiteX49" fmla="*/ 373439 w 1329191"/>
              <a:gd name="connsiteY49" fmla="*/ 738720 h 2018589"/>
              <a:gd name="connsiteX50" fmla="*/ 432494 w 1329191"/>
              <a:gd name="connsiteY50" fmla="*/ 699191 h 2018589"/>
              <a:gd name="connsiteX51" fmla="*/ 506312 w 1329191"/>
              <a:gd name="connsiteY51" fmla="*/ 681570 h 2018589"/>
              <a:gd name="connsiteX52" fmla="*/ 643949 w 1329191"/>
              <a:gd name="connsiteY52" fmla="*/ 742054 h 2018589"/>
              <a:gd name="connsiteX53" fmla="*/ 729674 w 1329191"/>
              <a:gd name="connsiteY53" fmla="*/ 908265 h 2018589"/>
              <a:gd name="connsiteX54" fmla="*/ 722530 w 1329191"/>
              <a:gd name="connsiteY54" fmla="*/ 918742 h 2018589"/>
              <a:gd name="connsiteX55" fmla="*/ 624899 w 1329191"/>
              <a:gd name="connsiteY55" fmla="*/ 921600 h 2018589"/>
              <a:gd name="connsiteX56" fmla="*/ 545841 w 1329191"/>
              <a:gd name="connsiteY56" fmla="*/ 932554 h 2018589"/>
              <a:gd name="connsiteX57" fmla="*/ 575369 w 1329191"/>
              <a:gd name="connsiteY57" fmla="*/ 946841 h 2018589"/>
              <a:gd name="connsiteX58" fmla="*/ 936842 w 1329191"/>
              <a:gd name="connsiteY58" fmla="*/ 946841 h 2018589"/>
              <a:gd name="connsiteX59" fmla="*/ 958750 w 1329191"/>
              <a:gd name="connsiteY59" fmla="*/ 949222 h 2018589"/>
              <a:gd name="connsiteX60" fmla="*/ 943510 w 1329191"/>
              <a:gd name="connsiteY60" fmla="*/ 1015421 h 2018589"/>
              <a:gd name="connsiteX61" fmla="*/ 930175 w 1329191"/>
              <a:gd name="connsiteY61" fmla="*/ 1156867 h 2018589"/>
              <a:gd name="connsiteX62" fmla="*/ 913983 w 1329191"/>
              <a:gd name="connsiteY62" fmla="*/ 1170679 h 2018589"/>
              <a:gd name="connsiteX63" fmla="*/ 869691 w 1329191"/>
              <a:gd name="connsiteY63" fmla="*/ 1173536 h 2018589"/>
              <a:gd name="connsiteX64" fmla="*/ 823971 w 1329191"/>
              <a:gd name="connsiteY64" fmla="*/ 1188776 h 2018589"/>
              <a:gd name="connsiteX65" fmla="*/ 680620 w 1329191"/>
              <a:gd name="connsiteY65" fmla="*/ 1164011 h 2018589"/>
              <a:gd name="connsiteX66" fmla="*/ 610611 w 1329191"/>
              <a:gd name="connsiteY66" fmla="*/ 1152105 h 2018589"/>
              <a:gd name="connsiteX67" fmla="*/ 552032 w 1329191"/>
              <a:gd name="connsiteY67" fmla="*/ 1140675 h 2018589"/>
              <a:gd name="connsiteX68" fmla="*/ 633947 w 1329191"/>
              <a:gd name="connsiteY68" fmla="*/ 1182109 h 2018589"/>
              <a:gd name="connsiteX69" fmla="*/ 818256 w 1329191"/>
              <a:gd name="connsiteY69" fmla="*/ 1240211 h 2018589"/>
              <a:gd name="connsiteX70" fmla="*/ 839211 w 1329191"/>
              <a:gd name="connsiteY70" fmla="*/ 1253070 h 2018589"/>
              <a:gd name="connsiteX71" fmla="*/ 876359 w 1329191"/>
              <a:gd name="connsiteY71" fmla="*/ 1286408 h 2018589"/>
              <a:gd name="connsiteX72" fmla="*/ 988754 w 1329191"/>
              <a:gd name="connsiteY72" fmla="*/ 1374990 h 2018589"/>
              <a:gd name="connsiteX73" fmla="*/ 870644 w 1329191"/>
              <a:gd name="connsiteY73" fmla="*/ 1376895 h 2018589"/>
              <a:gd name="connsiteX74" fmla="*/ 781585 w 1329191"/>
              <a:gd name="connsiteY74" fmla="*/ 1400708 h 2018589"/>
              <a:gd name="connsiteX75" fmla="*/ 753486 w 1329191"/>
              <a:gd name="connsiteY75" fmla="*/ 1481194 h 2018589"/>
              <a:gd name="connsiteX76" fmla="*/ 731102 w 1329191"/>
              <a:gd name="connsiteY76" fmla="*/ 1585969 h 2018589"/>
              <a:gd name="connsiteX77" fmla="*/ 724911 w 1329191"/>
              <a:gd name="connsiteY77" fmla="*/ 1707889 h 2018589"/>
              <a:gd name="connsiteX78" fmla="*/ 819209 w 1329191"/>
              <a:gd name="connsiteY78" fmla="*/ 1961730 h 2018589"/>
              <a:gd name="connsiteX79" fmla="*/ 850165 w 1329191"/>
              <a:gd name="connsiteY79" fmla="*/ 2007927 h 2018589"/>
              <a:gd name="connsiteX80" fmla="*/ 867786 w 1329191"/>
              <a:gd name="connsiteY80" fmla="*/ 2005545 h 2018589"/>
              <a:gd name="connsiteX81" fmla="*/ 837306 w 1329191"/>
              <a:gd name="connsiteY81" fmla="*/ 1863623 h 2018589"/>
              <a:gd name="connsiteX82" fmla="*/ 802540 w 1329191"/>
              <a:gd name="connsiteY82" fmla="*/ 1739321 h 2018589"/>
              <a:gd name="connsiteX83" fmla="*/ 805397 w 1329191"/>
              <a:gd name="connsiteY83" fmla="*/ 1626450 h 2018589"/>
              <a:gd name="connsiteX84" fmla="*/ 820161 w 1329191"/>
              <a:gd name="connsiteY84" fmla="*/ 1547869 h 2018589"/>
              <a:gd name="connsiteX85" fmla="*/ 827305 w 1329191"/>
              <a:gd name="connsiteY85" fmla="*/ 1509293 h 2018589"/>
              <a:gd name="connsiteX86" fmla="*/ 836354 w 1329191"/>
              <a:gd name="connsiteY86" fmla="*/ 1485956 h 2018589"/>
              <a:gd name="connsiteX87" fmla="*/ 860166 w 1329191"/>
              <a:gd name="connsiteY87" fmla="*/ 1463096 h 2018589"/>
              <a:gd name="connsiteX88" fmla="*/ 1000184 w 1329191"/>
              <a:gd name="connsiteY88" fmla="*/ 1449761 h 2018589"/>
              <a:gd name="connsiteX89" fmla="*/ 1131152 w 1329191"/>
              <a:gd name="connsiteY89" fmla="*/ 1462144 h 2018589"/>
              <a:gd name="connsiteX90" fmla="*/ 1189255 w 1329191"/>
              <a:gd name="connsiteY90" fmla="*/ 1442141 h 2018589"/>
              <a:gd name="connsiteX91" fmla="*/ 1208781 w 1329191"/>
              <a:gd name="connsiteY91" fmla="*/ 1404994 h 2018589"/>
              <a:gd name="connsiteX92" fmla="*/ 1301650 w 1329191"/>
              <a:gd name="connsiteY92" fmla="*/ 1216399 h 2018589"/>
              <a:gd name="connsiteX93" fmla="*/ 1325939 w 1329191"/>
              <a:gd name="connsiteY93" fmla="*/ 1015897 h 2018589"/>
              <a:gd name="connsiteX94" fmla="*/ 1317843 w 1329191"/>
              <a:gd name="connsiteY94" fmla="*/ 975416 h 2018589"/>
              <a:gd name="connsiteX95" fmla="*/ 1320224 w 1329191"/>
              <a:gd name="connsiteY95" fmla="*/ 970177 h 2018589"/>
              <a:gd name="connsiteX96" fmla="*/ 398680 w 1329191"/>
              <a:gd name="connsiteY96" fmla="*/ 447255 h 2018589"/>
              <a:gd name="connsiteX97" fmla="*/ 435827 w 1329191"/>
              <a:gd name="connsiteY97" fmla="*/ 449160 h 2018589"/>
              <a:gd name="connsiteX98" fmla="*/ 330100 w 1329191"/>
              <a:gd name="connsiteY98" fmla="*/ 509167 h 2018589"/>
              <a:gd name="connsiteX99" fmla="*/ 254376 w 1329191"/>
              <a:gd name="connsiteY99" fmla="*/ 512025 h 2018589"/>
              <a:gd name="connsiteX100" fmla="*/ 290571 w 1329191"/>
              <a:gd name="connsiteY100" fmla="*/ 423442 h 2018589"/>
              <a:gd name="connsiteX101" fmla="*/ 266759 w 1329191"/>
              <a:gd name="connsiteY101" fmla="*/ 436777 h 2018589"/>
              <a:gd name="connsiteX102" fmla="*/ 204846 w 1329191"/>
              <a:gd name="connsiteY102" fmla="*/ 490594 h 2018589"/>
              <a:gd name="connsiteX103" fmla="*/ 166270 w 1329191"/>
              <a:gd name="connsiteY103" fmla="*/ 516787 h 2018589"/>
              <a:gd name="connsiteX104" fmla="*/ 399632 w 1329191"/>
              <a:gd name="connsiteY104" fmla="*/ 316762 h 2018589"/>
              <a:gd name="connsiteX105" fmla="*/ 402490 w 1329191"/>
              <a:gd name="connsiteY105" fmla="*/ 319620 h 2018589"/>
              <a:gd name="connsiteX106" fmla="*/ 371534 w 1329191"/>
              <a:gd name="connsiteY106" fmla="*/ 363911 h 2018589"/>
              <a:gd name="connsiteX107" fmla="*/ 368200 w 1329191"/>
              <a:gd name="connsiteY107" fmla="*/ 372484 h 2018589"/>
              <a:gd name="connsiteX108" fmla="*/ 377249 w 1329191"/>
              <a:gd name="connsiteY108" fmla="*/ 373912 h 2018589"/>
              <a:gd name="connsiteX109" fmla="*/ 444400 w 1329191"/>
              <a:gd name="connsiteY109" fmla="*/ 362482 h 2018589"/>
              <a:gd name="connsiteX110" fmla="*/ 457259 w 1329191"/>
              <a:gd name="connsiteY110" fmla="*/ 362006 h 2018589"/>
              <a:gd name="connsiteX111" fmla="*/ 397727 w 1329191"/>
              <a:gd name="connsiteY111" fmla="*/ 416775 h 2018589"/>
              <a:gd name="connsiteX112" fmla="*/ 397727 w 1329191"/>
              <a:gd name="connsiteY112" fmla="*/ 416775 h 2018589"/>
              <a:gd name="connsiteX113" fmla="*/ 389631 w 1329191"/>
              <a:gd name="connsiteY113" fmla="*/ 432015 h 2018589"/>
              <a:gd name="connsiteX114" fmla="*/ 398680 w 1329191"/>
              <a:gd name="connsiteY114" fmla="*/ 447255 h 2018589"/>
              <a:gd name="connsiteX115" fmla="*/ 960655 w 1329191"/>
              <a:gd name="connsiteY115" fmla="*/ 859211 h 2018589"/>
              <a:gd name="connsiteX116" fmla="*/ 944939 w 1329191"/>
              <a:gd name="connsiteY116" fmla="*/ 861116 h 2018589"/>
              <a:gd name="connsiteX117" fmla="*/ 952083 w 1329191"/>
              <a:gd name="connsiteY117" fmla="*/ 879214 h 2018589"/>
              <a:gd name="connsiteX118" fmla="*/ 931604 w 1329191"/>
              <a:gd name="connsiteY118" fmla="*/ 906360 h 2018589"/>
              <a:gd name="connsiteX119" fmla="*/ 773965 w 1329191"/>
              <a:gd name="connsiteY119" fmla="*/ 907789 h 2018589"/>
              <a:gd name="connsiteX120" fmla="*/ 765869 w 1329191"/>
              <a:gd name="connsiteY120" fmla="*/ 895882 h 2018589"/>
              <a:gd name="connsiteX121" fmla="*/ 773489 w 1329191"/>
              <a:gd name="connsiteY121" fmla="*/ 835399 h 2018589"/>
              <a:gd name="connsiteX122" fmla="*/ 773489 w 1329191"/>
              <a:gd name="connsiteY122" fmla="*/ 835399 h 2018589"/>
              <a:gd name="connsiteX123" fmla="*/ 774917 w 1329191"/>
              <a:gd name="connsiteY123" fmla="*/ 827302 h 2018589"/>
              <a:gd name="connsiteX124" fmla="*/ 785871 w 1329191"/>
              <a:gd name="connsiteY124" fmla="*/ 730624 h 2018589"/>
              <a:gd name="connsiteX125" fmla="*/ 803016 w 1329191"/>
              <a:gd name="connsiteY125" fmla="*/ 665854 h 2018589"/>
              <a:gd name="connsiteX126" fmla="*/ 832544 w 1329191"/>
              <a:gd name="connsiteY126" fmla="*/ 645375 h 2018589"/>
              <a:gd name="connsiteX127" fmla="*/ 1023044 w 1329191"/>
              <a:gd name="connsiteY127" fmla="*/ 546315 h 2018589"/>
              <a:gd name="connsiteX128" fmla="*/ 1033997 w 1329191"/>
              <a:gd name="connsiteY128" fmla="*/ 545839 h 2018589"/>
              <a:gd name="connsiteX129" fmla="*/ 1030664 w 1329191"/>
              <a:gd name="connsiteY129" fmla="*/ 556792 h 2018589"/>
              <a:gd name="connsiteX130" fmla="*/ 902552 w 1329191"/>
              <a:gd name="connsiteY130" fmla="*/ 718241 h 2018589"/>
              <a:gd name="connsiteX131" fmla="*/ 907315 w 1329191"/>
              <a:gd name="connsiteY131" fmla="*/ 731100 h 2018589"/>
              <a:gd name="connsiteX132" fmla="*/ 907315 w 1329191"/>
              <a:gd name="connsiteY132" fmla="*/ 731100 h 2018589"/>
              <a:gd name="connsiteX133" fmla="*/ 983039 w 1329191"/>
              <a:gd name="connsiteY133" fmla="*/ 686809 h 2018589"/>
              <a:gd name="connsiteX134" fmla="*/ 1016852 w 1329191"/>
              <a:gd name="connsiteY134" fmla="*/ 666330 h 2018589"/>
              <a:gd name="connsiteX135" fmla="*/ 1022567 w 1329191"/>
              <a:gd name="connsiteY135" fmla="*/ 664425 h 2018589"/>
              <a:gd name="connsiteX136" fmla="*/ 1016852 w 1329191"/>
              <a:gd name="connsiteY136" fmla="*/ 666330 h 2018589"/>
              <a:gd name="connsiteX137" fmla="*/ 1051143 w 1329191"/>
              <a:gd name="connsiteY137" fmla="*/ 645851 h 2018589"/>
              <a:gd name="connsiteX138" fmla="*/ 1143535 w 1329191"/>
              <a:gd name="connsiteY138" fmla="*/ 589177 h 2018589"/>
              <a:gd name="connsiteX139" fmla="*/ 1158299 w 1329191"/>
              <a:gd name="connsiteY139" fmla="*/ 580129 h 2018589"/>
              <a:gd name="connsiteX140" fmla="*/ 1186397 w 1329191"/>
              <a:gd name="connsiteY140" fmla="*/ 590130 h 2018589"/>
              <a:gd name="connsiteX141" fmla="*/ 1197827 w 1329191"/>
              <a:gd name="connsiteY141" fmla="*/ 727766 h 2018589"/>
              <a:gd name="connsiteX142" fmla="*/ 1188779 w 1329191"/>
              <a:gd name="connsiteY142" fmla="*/ 768247 h 2018589"/>
              <a:gd name="connsiteX143" fmla="*/ 1188779 w 1329191"/>
              <a:gd name="connsiteY143" fmla="*/ 768247 h 2018589"/>
              <a:gd name="connsiteX144" fmla="*/ 1176872 w 1329191"/>
              <a:gd name="connsiteY144" fmla="*/ 850162 h 2018589"/>
              <a:gd name="connsiteX145" fmla="*/ 1163537 w 1329191"/>
              <a:gd name="connsiteY145" fmla="*/ 858735 h 2018589"/>
              <a:gd name="connsiteX146" fmla="*/ 1074479 w 1329191"/>
              <a:gd name="connsiteY146" fmla="*/ 858735 h 2018589"/>
              <a:gd name="connsiteX147" fmla="*/ 960655 w 1329191"/>
              <a:gd name="connsiteY147" fmla="*/ 859211 h 2018589"/>
              <a:gd name="connsiteX148" fmla="*/ 1281171 w 1329191"/>
              <a:gd name="connsiteY148" fmla="*/ 1123054 h 2018589"/>
              <a:gd name="connsiteX149" fmla="*/ 1278314 w 1329191"/>
              <a:gd name="connsiteY149" fmla="*/ 1141151 h 2018589"/>
              <a:gd name="connsiteX150" fmla="*/ 1278314 w 1329191"/>
              <a:gd name="connsiteY150" fmla="*/ 1141151 h 2018589"/>
              <a:gd name="connsiteX151" fmla="*/ 1277837 w 1329191"/>
              <a:gd name="connsiteY151" fmla="*/ 1151153 h 2018589"/>
              <a:gd name="connsiteX152" fmla="*/ 1230212 w 1329191"/>
              <a:gd name="connsiteY152" fmla="*/ 1181633 h 2018589"/>
              <a:gd name="connsiteX153" fmla="*/ 1142106 w 1329191"/>
              <a:gd name="connsiteY153" fmla="*/ 1157820 h 2018589"/>
              <a:gd name="connsiteX154" fmla="*/ 1082099 w 1329191"/>
              <a:gd name="connsiteY154" fmla="*/ 1147342 h 2018589"/>
              <a:gd name="connsiteX155" fmla="*/ 1067811 w 1329191"/>
              <a:gd name="connsiteY155" fmla="*/ 1150676 h 2018589"/>
              <a:gd name="connsiteX156" fmla="*/ 1084480 w 1329191"/>
              <a:gd name="connsiteY156" fmla="*/ 1163535 h 2018589"/>
              <a:gd name="connsiteX157" fmla="*/ 1084480 w 1329191"/>
              <a:gd name="connsiteY157" fmla="*/ 1163535 h 2018589"/>
              <a:gd name="connsiteX158" fmla="*/ 1156870 w 1329191"/>
              <a:gd name="connsiteY158" fmla="*/ 1190205 h 2018589"/>
              <a:gd name="connsiteX159" fmla="*/ 1156870 w 1329191"/>
              <a:gd name="connsiteY159" fmla="*/ 1190205 h 2018589"/>
              <a:gd name="connsiteX160" fmla="*/ 1176872 w 1329191"/>
              <a:gd name="connsiteY160" fmla="*/ 1197349 h 2018589"/>
              <a:gd name="connsiteX161" fmla="*/ 1176872 w 1329191"/>
              <a:gd name="connsiteY161" fmla="*/ 1197349 h 2018589"/>
              <a:gd name="connsiteX162" fmla="*/ 1250215 w 1329191"/>
              <a:gd name="connsiteY162" fmla="*/ 1223543 h 2018589"/>
              <a:gd name="connsiteX163" fmla="*/ 1255930 w 1329191"/>
              <a:gd name="connsiteY163" fmla="*/ 1237354 h 2018589"/>
              <a:gd name="connsiteX164" fmla="*/ 1232594 w 1329191"/>
              <a:gd name="connsiteY164" fmla="*/ 1279740 h 2018589"/>
              <a:gd name="connsiteX165" fmla="*/ 1232594 w 1329191"/>
              <a:gd name="connsiteY165" fmla="*/ 1279740 h 2018589"/>
              <a:gd name="connsiteX166" fmla="*/ 1221640 w 1329191"/>
              <a:gd name="connsiteY166" fmla="*/ 1300219 h 2018589"/>
              <a:gd name="connsiteX167" fmla="*/ 1221640 w 1329191"/>
              <a:gd name="connsiteY167" fmla="*/ 1300219 h 2018589"/>
              <a:gd name="connsiteX168" fmla="*/ 1178777 w 1329191"/>
              <a:gd name="connsiteY168" fmla="*/ 1381181 h 2018589"/>
              <a:gd name="connsiteX169" fmla="*/ 1124485 w 1329191"/>
              <a:gd name="connsiteY169" fmla="*/ 1392611 h 2018589"/>
              <a:gd name="connsiteX170" fmla="*/ 1024472 w 1329191"/>
              <a:gd name="connsiteY170" fmla="*/ 1327841 h 2018589"/>
              <a:gd name="connsiteX171" fmla="*/ 1024472 w 1329191"/>
              <a:gd name="connsiteY171" fmla="*/ 1327841 h 2018589"/>
              <a:gd name="connsiteX172" fmla="*/ 915411 w 1329191"/>
              <a:gd name="connsiteY172" fmla="*/ 1256404 h 2018589"/>
              <a:gd name="connsiteX173" fmla="*/ 899219 w 1329191"/>
              <a:gd name="connsiteY173" fmla="*/ 1224971 h 2018589"/>
              <a:gd name="connsiteX174" fmla="*/ 906362 w 1329191"/>
              <a:gd name="connsiteY174" fmla="*/ 1219733 h 2018589"/>
              <a:gd name="connsiteX175" fmla="*/ 949701 w 1329191"/>
              <a:gd name="connsiteY175" fmla="*/ 1222590 h 2018589"/>
              <a:gd name="connsiteX176" fmla="*/ 971609 w 1329191"/>
              <a:gd name="connsiteY176" fmla="*/ 1202588 h 2018589"/>
              <a:gd name="connsiteX177" fmla="*/ 974466 w 1329191"/>
              <a:gd name="connsiteY177" fmla="*/ 1186871 h 2018589"/>
              <a:gd name="connsiteX178" fmla="*/ 974466 w 1329191"/>
              <a:gd name="connsiteY178" fmla="*/ 1186871 h 2018589"/>
              <a:gd name="connsiteX179" fmla="*/ 975419 w 1329191"/>
              <a:gd name="connsiteY179" fmla="*/ 1173060 h 2018589"/>
              <a:gd name="connsiteX180" fmla="*/ 976847 w 1329191"/>
              <a:gd name="connsiteY180" fmla="*/ 1164964 h 2018589"/>
              <a:gd name="connsiteX181" fmla="*/ 976847 w 1329191"/>
              <a:gd name="connsiteY181" fmla="*/ 1164964 h 2018589"/>
              <a:gd name="connsiteX182" fmla="*/ 980181 w 1329191"/>
              <a:gd name="connsiteY182" fmla="*/ 1133531 h 2018589"/>
              <a:gd name="connsiteX183" fmla="*/ 980181 w 1329191"/>
              <a:gd name="connsiteY183" fmla="*/ 1133531 h 2018589"/>
              <a:gd name="connsiteX184" fmla="*/ 1000184 w 1329191"/>
              <a:gd name="connsiteY184" fmla="*/ 955890 h 2018589"/>
              <a:gd name="connsiteX185" fmla="*/ 1003517 w 1329191"/>
              <a:gd name="connsiteY185" fmla="*/ 937792 h 2018589"/>
              <a:gd name="connsiteX186" fmla="*/ 1034474 w 1329191"/>
              <a:gd name="connsiteY186" fmla="*/ 912075 h 2018589"/>
              <a:gd name="connsiteX187" fmla="*/ 1197827 w 1329191"/>
              <a:gd name="connsiteY187" fmla="*/ 902550 h 2018589"/>
              <a:gd name="connsiteX188" fmla="*/ 1230689 w 1329191"/>
              <a:gd name="connsiteY188" fmla="*/ 907789 h 2018589"/>
              <a:gd name="connsiteX189" fmla="*/ 1256883 w 1329191"/>
              <a:gd name="connsiteY189" fmla="*/ 938745 h 2018589"/>
              <a:gd name="connsiteX190" fmla="*/ 1277837 w 1329191"/>
              <a:gd name="connsiteY190" fmla="*/ 1045901 h 2018589"/>
              <a:gd name="connsiteX191" fmla="*/ 1266408 w 1329191"/>
              <a:gd name="connsiteY191" fmla="*/ 1059236 h 2018589"/>
              <a:gd name="connsiteX192" fmla="*/ 1195446 w 1329191"/>
              <a:gd name="connsiteY192" fmla="*/ 1058760 h 2018589"/>
              <a:gd name="connsiteX193" fmla="*/ 1195446 w 1329191"/>
              <a:gd name="connsiteY193" fmla="*/ 1058760 h 2018589"/>
              <a:gd name="connsiteX194" fmla="*/ 1175920 w 1329191"/>
              <a:gd name="connsiteY194" fmla="*/ 1058760 h 2018589"/>
              <a:gd name="connsiteX195" fmla="*/ 1175920 w 1329191"/>
              <a:gd name="connsiteY195" fmla="*/ 1058760 h 2018589"/>
              <a:gd name="connsiteX196" fmla="*/ 1088290 w 1329191"/>
              <a:gd name="connsiteY196" fmla="*/ 1059236 h 2018589"/>
              <a:gd name="connsiteX197" fmla="*/ 1075431 w 1329191"/>
              <a:gd name="connsiteY197" fmla="*/ 1066380 h 2018589"/>
              <a:gd name="connsiteX198" fmla="*/ 1086861 w 1329191"/>
              <a:gd name="connsiteY198" fmla="*/ 1074476 h 2018589"/>
              <a:gd name="connsiteX199" fmla="*/ 1117341 w 1329191"/>
              <a:gd name="connsiteY199" fmla="*/ 1077810 h 2018589"/>
              <a:gd name="connsiteX200" fmla="*/ 1121151 w 1329191"/>
              <a:gd name="connsiteY200" fmla="*/ 1078763 h 2018589"/>
              <a:gd name="connsiteX201" fmla="*/ 1193065 w 1329191"/>
              <a:gd name="connsiteY201" fmla="*/ 1084001 h 2018589"/>
              <a:gd name="connsiteX202" fmla="*/ 1248786 w 1329191"/>
              <a:gd name="connsiteY202" fmla="*/ 1086383 h 2018589"/>
              <a:gd name="connsiteX203" fmla="*/ 1281171 w 1329191"/>
              <a:gd name="connsiteY203" fmla="*/ 1123054 h 2018589"/>
              <a:gd name="connsiteX0" fmla="*/ 1426003 w 1434970"/>
              <a:gd name="connsiteY0" fmla="*/ 970177 h 2018589"/>
              <a:gd name="connsiteX1" fmla="*/ 1416954 w 1434970"/>
              <a:gd name="connsiteY1" fmla="*/ 956842 h 2018589"/>
              <a:gd name="connsiteX2" fmla="*/ 1399333 w 1434970"/>
              <a:gd name="connsiteY2" fmla="*/ 888262 h 2018589"/>
              <a:gd name="connsiteX3" fmla="*/ 1365519 w 1434970"/>
              <a:gd name="connsiteY3" fmla="*/ 820159 h 2018589"/>
              <a:gd name="connsiteX4" fmla="*/ 1358851 w 1434970"/>
              <a:gd name="connsiteY4" fmla="*/ 787774 h 2018589"/>
              <a:gd name="connsiteX5" fmla="*/ 1357423 w 1434970"/>
              <a:gd name="connsiteY5" fmla="*/ 715384 h 2018589"/>
              <a:gd name="connsiteX6" fmla="*/ 1363614 w 1434970"/>
              <a:gd name="connsiteY6" fmla="*/ 659662 h 2018589"/>
              <a:gd name="connsiteX7" fmla="*/ 1352184 w 1434970"/>
              <a:gd name="connsiteY7" fmla="*/ 612990 h 2018589"/>
              <a:gd name="connsiteX8" fmla="*/ 1349326 w 1434970"/>
              <a:gd name="connsiteY8" fmla="*/ 563936 h 2018589"/>
              <a:gd name="connsiteX9" fmla="*/ 1365043 w 1434970"/>
              <a:gd name="connsiteY9" fmla="*/ 424871 h 2018589"/>
              <a:gd name="connsiteX10" fmla="*/ 1352660 w 1434970"/>
              <a:gd name="connsiteY10" fmla="*/ 342956 h 2018589"/>
              <a:gd name="connsiteX11" fmla="*/ 1348374 w 1434970"/>
              <a:gd name="connsiteY11" fmla="*/ 255326 h 2018589"/>
              <a:gd name="connsiteX12" fmla="*/ 1280747 w 1434970"/>
              <a:gd name="connsiteY12" fmla="*/ 191508 h 2018589"/>
              <a:gd name="connsiteX13" fmla="*/ 1245504 w 1434970"/>
              <a:gd name="connsiteY13" fmla="*/ 176268 h 2018589"/>
              <a:gd name="connsiteX14" fmla="*/ 1221215 w 1434970"/>
              <a:gd name="connsiteY14" fmla="*/ 161505 h 2018589"/>
              <a:gd name="connsiteX15" fmla="*/ 1178829 w 1434970"/>
              <a:gd name="connsiteY15" fmla="*/ 127215 h 2018589"/>
              <a:gd name="connsiteX16" fmla="*/ 1167399 w 1434970"/>
              <a:gd name="connsiteY16" fmla="*/ 111022 h 2018589"/>
              <a:gd name="connsiteX17" fmla="*/ 1115488 w 1434970"/>
              <a:gd name="connsiteY17" fmla="*/ 91020 h 2018589"/>
              <a:gd name="connsiteX18" fmla="*/ 1004521 w 1434970"/>
              <a:gd name="connsiteY18" fmla="*/ 52920 h 2018589"/>
              <a:gd name="connsiteX19" fmla="*/ 941656 w 1434970"/>
              <a:gd name="connsiteY19" fmla="*/ 31965 h 2018589"/>
              <a:gd name="connsiteX20" fmla="*/ 880696 w 1434970"/>
              <a:gd name="connsiteY20" fmla="*/ 26726 h 2018589"/>
              <a:gd name="connsiteX21" fmla="*/ 806401 w 1434970"/>
              <a:gd name="connsiteY21" fmla="*/ 17677 h 2018589"/>
              <a:gd name="connsiteX22" fmla="*/ 701626 w 1434970"/>
              <a:gd name="connsiteY22" fmla="*/ 56 h 2018589"/>
              <a:gd name="connsiteX23" fmla="*/ 608281 w 1434970"/>
              <a:gd name="connsiteY23" fmla="*/ 11010 h 2018589"/>
              <a:gd name="connsiteX24" fmla="*/ 398255 w 1434970"/>
              <a:gd name="connsiteY24" fmla="*/ 83876 h 2018589"/>
              <a:gd name="connsiteX25" fmla="*/ 300147 w 1434970"/>
              <a:gd name="connsiteY25" fmla="*/ 158171 h 2018589"/>
              <a:gd name="connsiteX26" fmla="*/ 237759 w 1434970"/>
              <a:gd name="connsiteY26" fmla="*/ 228180 h 2018589"/>
              <a:gd name="connsiteX27" fmla="*/ 184895 w 1434970"/>
              <a:gd name="connsiteY27" fmla="*/ 292474 h 2018589"/>
              <a:gd name="connsiteX28" fmla="*/ 142509 w 1434970"/>
              <a:gd name="connsiteY28" fmla="*/ 380580 h 2018589"/>
              <a:gd name="connsiteX29" fmla="*/ 105837 w 1434970"/>
              <a:gd name="connsiteY29" fmla="*/ 577271 h 2018589"/>
              <a:gd name="connsiteX30" fmla="*/ 114886 w 1434970"/>
              <a:gd name="connsiteY30" fmla="*/ 680617 h 2018589"/>
              <a:gd name="connsiteX31" fmla="*/ 171560 w 1434970"/>
              <a:gd name="connsiteY31" fmla="*/ 825874 h 2018589"/>
              <a:gd name="connsiteX32" fmla="*/ 214422 w 1434970"/>
              <a:gd name="connsiteY32" fmla="*/ 892072 h 2018589"/>
              <a:gd name="connsiteX33" fmla="*/ 237283 w 1434970"/>
              <a:gd name="connsiteY33" fmla="*/ 921600 h 2018589"/>
              <a:gd name="connsiteX34" fmla="*/ 288717 w 1434970"/>
              <a:gd name="connsiteY34" fmla="*/ 1016374 h 2018589"/>
              <a:gd name="connsiteX35" fmla="*/ 313006 w 1434970"/>
              <a:gd name="connsiteY35" fmla="*/ 1153058 h 2018589"/>
              <a:gd name="connsiteX36" fmla="*/ 304910 w 1434970"/>
              <a:gd name="connsiteY36" fmla="*/ 1322603 h 2018589"/>
              <a:gd name="connsiteX37" fmla="*/ 270620 w 1434970"/>
              <a:gd name="connsiteY37" fmla="*/ 1397850 h 2018589"/>
              <a:gd name="connsiteX38" fmla="*/ 241569 w 1434970"/>
              <a:gd name="connsiteY38" fmla="*/ 1431664 h 2018589"/>
              <a:gd name="connsiteX39" fmla="*/ 985 w 1434970"/>
              <a:gd name="connsiteY39" fmla="*/ 1611103 h 2018589"/>
              <a:gd name="connsiteX40" fmla="*/ 283479 w 1434970"/>
              <a:gd name="connsiteY40" fmla="*/ 1465001 h 2018589"/>
              <a:gd name="connsiteX41" fmla="*/ 314911 w 1434970"/>
              <a:gd name="connsiteY41" fmla="*/ 1465954 h 2018589"/>
              <a:gd name="connsiteX42" fmla="*/ 319674 w 1434970"/>
              <a:gd name="connsiteY42" fmla="*/ 1462620 h 2018589"/>
              <a:gd name="connsiteX43" fmla="*/ 383968 w 1434970"/>
              <a:gd name="connsiteY43" fmla="*/ 1330699 h 2018589"/>
              <a:gd name="connsiteX44" fmla="*/ 406828 w 1434970"/>
              <a:gd name="connsiteY44" fmla="*/ 1234020 h 2018589"/>
              <a:gd name="connsiteX45" fmla="*/ 430164 w 1434970"/>
              <a:gd name="connsiteY45" fmla="*/ 1156391 h 2018589"/>
              <a:gd name="connsiteX46" fmla="*/ 473979 w 1434970"/>
              <a:gd name="connsiteY46" fmla="*/ 1052569 h 2018589"/>
              <a:gd name="connsiteX47" fmla="*/ 465883 w 1434970"/>
              <a:gd name="connsiteY47" fmla="*/ 962081 h 2018589"/>
              <a:gd name="connsiteX48" fmla="*/ 468740 w 1434970"/>
              <a:gd name="connsiteY48" fmla="*/ 770152 h 2018589"/>
              <a:gd name="connsiteX49" fmla="*/ 479218 w 1434970"/>
              <a:gd name="connsiteY49" fmla="*/ 738720 h 2018589"/>
              <a:gd name="connsiteX50" fmla="*/ 538273 w 1434970"/>
              <a:gd name="connsiteY50" fmla="*/ 699191 h 2018589"/>
              <a:gd name="connsiteX51" fmla="*/ 612091 w 1434970"/>
              <a:gd name="connsiteY51" fmla="*/ 681570 h 2018589"/>
              <a:gd name="connsiteX52" fmla="*/ 749728 w 1434970"/>
              <a:gd name="connsiteY52" fmla="*/ 742054 h 2018589"/>
              <a:gd name="connsiteX53" fmla="*/ 835453 w 1434970"/>
              <a:gd name="connsiteY53" fmla="*/ 908265 h 2018589"/>
              <a:gd name="connsiteX54" fmla="*/ 828309 w 1434970"/>
              <a:gd name="connsiteY54" fmla="*/ 918742 h 2018589"/>
              <a:gd name="connsiteX55" fmla="*/ 730678 w 1434970"/>
              <a:gd name="connsiteY55" fmla="*/ 921600 h 2018589"/>
              <a:gd name="connsiteX56" fmla="*/ 651620 w 1434970"/>
              <a:gd name="connsiteY56" fmla="*/ 932554 h 2018589"/>
              <a:gd name="connsiteX57" fmla="*/ 681148 w 1434970"/>
              <a:gd name="connsiteY57" fmla="*/ 946841 h 2018589"/>
              <a:gd name="connsiteX58" fmla="*/ 1042621 w 1434970"/>
              <a:gd name="connsiteY58" fmla="*/ 946841 h 2018589"/>
              <a:gd name="connsiteX59" fmla="*/ 1064529 w 1434970"/>
              <a:gd name="connsiteY59" fmla="*/ 949222 h 2018589"/>
              <a:gd name="connsiteX60" fmla="*/ 1049289 w 1434970"/>
              <a:gd name="connsiteY60" fmla="*/ 1015421 h 2018589"/>
              <a:gd name="connsiteX61" fmla="*/ 1035954 w 1434970"/>
              <a:gd name="connsiteY61" fmla="*/ 1156867 h 2018589"/>
              <a:gd name="connsiteX62" fmla="*/ 1019762 w 1434970"/>
              <a:gd name="connsiteY62" fmla="*/ 1170679 h 2018589"/>
              <a:gd name="connsiteX63" fmla="*/ 975470 w 1434970"/>
              <a:gd name="connsiteY63" fmla="*/ 1173536 h 2018589"/>
              <a:gd name="connsiteX64" fmla="*/ 929750 w 1434970"/>
              <a:gd name="connsiteY64" fmla="*/ 1188776 h 2018589"/>
              <a:gd name="connsiteX65" fmla="*/ 786399 w 1434970"/>
              <a:gd name="connsiteY65" fmla="*/ 1164011 h 2018589"/>
              <a:gd name="connsiteX66" fmla="*/ 716390 w 1434970"/>
              <a:gd name="connsiteY66" fmla="*/ 1152105 h 2018589"/>
              <a:gd name="connsiteX67" fmla="*/ 657811 w 1434970"/>
              <a:gd name="connsiteY67" fmla="*/ 1140675 h 2018589"/>
              <a:gd name="connsiteX68" fmla="*/ 739726 w 1434970"/>
              <a:gd name="connsiteY68" fmla="*/ 1182109 h 2018589"/>
              <a:gd name="connsiteX69" fmla="*/ 924035 w 1434970"/>
              <a:gd name="connsiteY69" fmla="*/ 1240211 h 2018589"/>
              <a:gd name="connsiteX70" fmla="*/ 944990 w 1434970"/>
              <a:gd name="connsiteY70" fmla="*/ 1253070 h 2018589"/>
              <a:gd name="connsiteX71" fmla="*/ 982138 w 1434970"/>
              <a:gd name="connsiteY71" fmla="*/ 1286408 h 2018589"/>
              <a:gd name="connsiteX72" fmla="*/ 1094533 w 1434970"/>
              <a:gd name="connsiteY72" fmla="*/ 1374990 h 2018589"/>
              <a:gd name="connsiteX73" fmla="*/ 976423 w 1434970"/>
              <a:gd name="connsiteY73" fmla="*/ 1376895 h 2018589"/>
              <a:gd name="connsiteX74" fmla="*/ 887364 w 1434970"/>
              <a:gd name="connsiteY74" fmla="*/ 1400708 h 2018589"/>
              <a:gd name="connsiteX75" fmla="*/ 859265 w 1434970"/>
              <a:gd name="connsiteY75" fmla="*/ 1481194 h 2018589"/>
              <a:gd name="connsiteX76" fmla="*/ 836881 w 1434970"/>
              <a:gd name="connsiteY76" fmla="*/ 1585969 h 2018589"/>
              <a:gd name="connsiteX77" fmla="*/ 830690 w 1434970"/>
              <a:gd name="connsiteY77" fmla="*/ 1707889 h 2018589"/>
              <a:gd name="connsiteX78" fmla="*/ 924988 w 1434970"/>
              <a:gd name="connsiteY78" fmla="*/ 1961730 h 2018589"/>
              <a:gd name="connsiteX79" fmla="*/ 955944 w 1434970"/>
              <a:gd name="connsiteY79" fmla="*/ 2007927 h 2018589"/>
              <a:gd name="connsiteX80" fmla="*/ 973565 w 1434970"/>
              <a:gd name="connsiteY80" fmla="*/ 2005545 h 2018589"/>
              <a:gd name="connsiteX81" fmla="*/ 943085 w 1434970"/>
              <a:gd name="connsiteY81" fmla="*/ 1863623 h 2018589"/>
              <a:gd name="connsiteX82" fmla="*/ 908319 w 1434970"/>
              <a:gd name="connsiteY82" fmla="*/ 1739321 h 2018589"/>
              <a:gd name="connsiteX83" fmla="*/ 911176 w 1434970"/>
              <a:gd name="connsiteY83" fmla="*/ 1626450 h 2018589"/>
              <a:gd name="connsiteX84" fmla="*/ 925940 w 1434970"/>
              <a:gd name="connsiteY84" fmla="*/ 1547869 h 2018589"/>
              <a:gd name="connsiteX85" fmla="*/ 933084 w 1434970"/>
              <a:gd name="connsiteY85" fmla="*/ 1509293 h 2018589"/>
              <a:gd name="connsiteX86" fmla="*/ 942133 w 1434970"/>
              <a:gd name="connsiteY86" fmla="*/ 1485956 h 2018589"/>
              <a:gd name="connsiteX87" fmla="*/ 965945 w 1434970"/>
              <a:gd name="connsiteY87" fmla="*/ 1463096 h 2018589"/>
              <a:gd name="connsiteX88" fmla="*/ 1105963 w 1434970"/>
              <a:gd name="connsiteY88" fmla="*/ 1449761 h 2018589"/>
              <a:gd name="connsiteX89" fmla="*/ 1236931 w 1434970"/>
              <a:gd name="connsiteY89" fmla="*/ 1462144 h 2018589"/>
              <a:gd name="connsiteX90" fmla="*/ 1295034 w 1434970"/>
              <a:gd name="connsiteY90" fmla="*/ 1442141 h 2018589"/>
              <a:gd name="connsiteX91" fmla="*/ 1314560 w 1434970"/>
              <a:gd name="connsiteY91" fmla="*/ 1404994 h 2018589"/>
              <a:gd name="connsiteX92" fmla="*/ 1407429 w 1434970"/>
              <a:gd name="connsiteY92" fmla="*/ 1216399 h 2018589"/>
              <a:gd name="connsiteX93" fmla="*/ 1431718 w 1434970"/>
              <a:gd name="connsiteY93" fmla="*/ 1015897 h 2018589"/>
              <a:gd name="connsiteX94" fmla="*/ 1423622 w 1434970"/>
              <a:gd name="connsiteY94" fmla="*/ 975416 h 2018589"/>
              <a:gd name="connsiteX95" fmla="*/ 1426003 w 1434970"/>
              <a:gd name="connsiteY95" fmla="*/ 970177 h 2018589"/>
              <a:gd name="connsiteX96" fmla="*/ 504459 w 1434970"/>
              <a:gd name="connsiteY96" fmla="*/ 447255 h 2018589"/>
              <a:gd name="connsiteX97" fmla="*/ 541606 w 1434970"/>
              <a:gd name="connsiteY97" fmla="*/ 449160 h 2018589"/>
              <a:gd name="connsiteX98" fmla="*/ 435879 w 1434970"/>
              <a:gd name="connsiteY98" fmla="*/ 509167 h 2018589"/>
              <a:gd name="connsiteX99" fmla="*/ 360155 w 1434970"/>
              <a:gd name="connsiteY99" fmla="*/ 512025 h 2018589"/>
              <a:gd name="connsiteX100" fmla="*/ 396350 w 1434970"/>
              <a:gd name="connsiteY100" fmla="*/ 423442 h 2018589"/>
              <a:gd name="connsiteX101" fmla="*/ 372538 w 1434970"/>
              <a:gd name="connsiteY101" fmla="*/ 436777 h 2018589"/>
              <a:gd name="connsiteX102" fmla="*/ 310625 w 1434970"/>
              <a:gd name="connsiteY102" fmla="*/ 490594 h 2018589"/>
              <a:gd name="connsiteX103" fmla="*/ 272049 w 1434970"/>
              <a:gd name="connsiteY103" fmla="*/ 516787 h 2018589"/>
              <a:gd name="connsiteX104" fmla="*/ 505411 w 1434970"/>
              <a:gd name="connsiteY104" fmla="*/ 316762 h 2018589"/>
              <a:gd name="connsiteX105" fmla="*/ 508269 w 1434970"/>
              <a:gd name="connsiteY105" fmla="*/ 319620 h 2018589"/>
              <a:gd name="connsiteX106" fmla="*/ 477313 w 1434970"/>
              <a:gd name="connsiteY106" fmla="*/ 363911 h 2018589"/>
              <a:gd name="connsiteX107" fmla="*/ 473979 w 1434970"/>
              <a:gd name="connsiteY107" fmla="*/ 372484 h 2018589"/>
              <a:gd name="connsiteX108" fmla="*/ 483028 w 1434970"/>
              <a:gd name="connsiteY108" fmla="*/ 373912 h 2018589"/>
              <a:gd name="connsiteX109" fmla="*/ 550179 w 1434970"/>
              <a:gd name="connsiteY109" fmla="*/ 362482 h 2018589"/>
              <a:gd name="connsiteX110" fmla="*/ 563038 w 1434970"/>
              <a:gd name="connsiteY110" fmla="*/ 362006 h 2018589"/>
              <a:gd name="connsiteX111" fmla="*/ 503506 w 1434970"/>
              <a:gd name="connsiteY111" fmla="*/ 416775 h 2018589"/>
              <a:gd name="connsiteX112" fmla="*/ 503506 w 1434970"/>
              <a:gd name="connsiteY112" fmla="*/ 416775 h 2018589"/>
              <a:gd name="connsiteX113" fmla="*/ 495410 w 1434970"/>
              <a:gd name="connsiteY113" fmla="*/ 432015 h 2018589"/>
              <a:gd name="connsiteX114" fmla="*/ 504459 w 1434970"/>
              <a:gd name="connsiteY114" fmla="*/ 447255 h 2018589"/>
              <a:gd name="connsiteX115" fmla="*/ 1066434 w 1434970"/>
              <a:gd name="connsiteY115" fmla="*/ 859211 h 2018589"/>
              <a:gd name="connsiteX116" fmla="*/ 1050718 w 1434970"/>
              <a:gd name="connsiteY116" fmla="*/ 861116 h 2018589"/>
              <a:gd name="connsiteX117" fmla="*/ 1057862 w 1434970"/>
              <a:gd name="connsiteY117" fmla="*/ 879214 h 2018589"/>
              <a:gd name="connsiteX118" fmla="*/ 1037383 w 1434970"/>
              <a:gd name="connsiteY118" fmla="*/ 906360 h 2018589"/>
              <a:gd name="connsiteX119" fmla="*/ 879744 w 1434970"/>
              <a:gd name="connsiteY119" fmla="*/ 907789 h 2018589"/>
              <a:gd name="connsiteX120" fmla="*/ 871648 w 1434970"/>
              <a:gd name="connsiteY120" fmla="*/ 895882 h 2018589"/>
              <a:gd name="connsiteX121" fmla="*/ 879268 w 1434970"/>
              <a:gd name="connsiteY121" fmla="*/ 835399 h 2018589"/>
              <a:gd name="connsiteX122" fmla="*/ 879268 w 1434970"/>
              <a:gd name="connsiteY122" fmla="*/ 835399 h 2018589"/>
              <a:gd name="connsiteX123" fmla="*/ 880696 w 1434970"/>
              <a:gd name="connsiteY123" fmla="*/ 827302 h 2018589"/>
              <a:gd name="connsiteX124" fmla="*/ 891650 w 1434970"/>
              <a:gd name="connsiteY124" fmla="*/ 730624 h 2018589"/>
              <a:gd name="connsiteX125" fmla="*/ 908795 w 1434970"/>
              <a:gd name="connsiteY125" fmla="*/ 665854 h 2018589"/>
              <a:gd name="connsiteX126" fmla="*/ 938323 w 1434970"/>
              <a:gd name="connsiteY126" fmla="*/ 645375 h 2018589"/>
              <a:gd name="connsiteX127" fmla="*/ 1128823 w 1434970"/>
              <a:gd name="connsiteY127" fmla="*/ 546315 h 2018589"/>
              <a:gd name="connsiteX128" fmla="*/ 1139776 w 1434970"/>
              <a:gd name="connsiteY128" fmla="*/ 545839 h 2018589"/>
              <a:gd name="connsiteX129" fmla="*/ 1136443 w 1434970"/>
              <a:gd name="connsiteY129" fmla="*/ 556792 h 2018589"/>
              <a:gd name="connsiteX130" fmla="*/ 1008331 w 1434970"/>
              <a:gd name="connsiteY130" fmla="*/ 718241 h 2018589"/>
              <a:gd name="connsiteX131" fmla="*/ 1013094 w 1434970"/>
              <a:gd name="connsiteY131" fmla="*/ 731100 h 2018589"/>
              <a:gd name="connsiteX132" fmla="*/ 1013094 w 1434970"/>
              <a:gd name="connsiteY132" fmla="*/ 731100 h 2018589"/>
              <a:gd name="connsiteX133" fmla="*/ 1088818 w 1434970"/>
              <a:gd name="connsiteY133" fmla="*/ 686809 h 2018589"/>
              <a:gd name="connsiteX134" fmla="*/ 1122631 w 1434970"/>
              <a:gd name="connsiteY134" fmla="*/ 666330 h 2018589"/>
              <a:gd name="connsiteX135" fmla="*/ 1128346 w 1434970"/>
              <a:gd name="connsiteY135" fmla="*/ 664425 h 2018589"/>
              <a:gd name="connsiteX136" fmla="*/ 1122631 w 1434970"/>
              <a:gd name="connsiteY136" fmla="*/ 666330 h 2018589"/>
              <a:gd name="connsiteX137" fmla="*/ 1156922 w 1434970"/>
              <a:gd name="connsiteY137" fmla="*/ 645851 h 2018589"/>
              <a:gd name="connsiteX138" fmla="*/ 1249314 w 1434970"/>
              <a:gd name="connsiteY138" fmla="*/ 589177 h 2018589"/>
              <a:gd name="connsiteX139" fmla="*/ 1264078 w 1434970"/>
              <a:gd name="connsiteY139" fmla="*/ 580129 h 2018589"/>
              <a:gd name="connsiteX140" fmla="*/ 1292176 w 1434970"/>
              <a:gd name="connsiteY140" fmla="*/ 590130 h 2018589"/>
              <a:gd name="connsiteX141" fmla="*/ 1303606 w 1434970"/>
              <a:gd name="connsiteY141" fmla="*/ 727766 h 2018589"/>
              <a:gd name="connsiteX142" fmla="*/ 1294558 w 1434970"/>
              <a:gd name="connsiteY142" fmla="*/ 768247 h 2018589"/>
              <a:gd name="connsiteX143" fmla="*/ 1294558 w 1434970"/>
              <a:gd name="connsiteY143" fmla="*/ 768247 h 2018589"/>
              <a:gd name="connsiteX144" fmla="*/ 1282651 w 1434970"/>
              <a:gd name="connsiteY144" fmla="*/ 850162 h 2018589"/>
              <a:gd name="connsiteX145" fmla="*/ 1269316 w 1434970"/>
              <a:gd name="connsiteY145" fmla="*/ 858735 h 2018589"/>
              <a:gd name="connsiteX146" fmla="*/ 1180258 w 1434970"/>
              <a:gd name="connsiteY146" fmla="*/ 858735 h 2018589"/>
              <a:gd name="connsiteX147" fmla="*/ 1066434 w 1434970"/>
              <a:gd name="connsiteY147" fmla="*/ 859211 h 2018589"/>
              <a:gd name="connsiteX148" fmla="*/ 1386950 w 1434970"/>
              <a:gd name="connsiteY148" fmla="*/ 1123054 h 2018589"/>
              <a:gd name="connsiteX149" fmla="*/ 1384093 w 1434970"/>
              <a:gd name="connsiteY149" fmla="*/ 1141151 h 2018589"/>
              <a:gd name="connsiteX150" fmla="*/ 1384093 w 1434970"/>
              <a:gd name="connsiteY150" fmla="*/ 1141151 h 2018589"/>
              <a:gd name="connsiteX151" fmla="*/ 1383616 w 1434970"/>
              <a:gd name="connsiteY151" fmla="*/ 1151153 h 2018589"/>
              <a:gd name="connsiteX152" fmla="*/ 1335991 w 1434970"/>
              <a:gd name="connsiteY152" fmla="*/ 1181633 h 2018589"/>
              <a:gd name="connsiteX153" fmla="*/ 1247885 w 1434970"/>
              <a:gd name="connsiteY153" fmla="*/ 1157820 h 2018589"/>
              <a:gd name="connsiteX154" fmla="*/ 1187878 w 1434970"/>
              <a:gd name="connsiteY154" fmla="*/ 1147342 h 2018589"/>
              <a:gd name="connsiteX155" fmla="*/ 1173590 w 1434970"/>
              <a:gd name="connsiteY155" fmla="*/ 1150676 h 2018589"/>
              <a:gd name="connsiteX156" fmla="*/ 1190259 w 1434970"/>
              <a:gd name="connsiteY156" fmla="*/ 1163535 h 2018589"/>
              <a:gd name="connsiteX157" fmla="*/ 1190259 w 1434970"/>
              <a:gd name="connsiteY157" fmla="*/ 1163535 h 2018589"/>
              <a:gd name="connsiteX158" fmla="*/ 1262649 w 1434970"/>
              <a:gd name="connsiteY158" fmla="*/ 1190205 h 2018589"/>
              <a:gd name="connsiteX159" fmla="*/ 1262649 w 1434970"/>
              <a:gd name="connsiteY159" fmla="*/ 1190205 h 2018589"/>
              <a:gd name="connsiteX160" fmla="*/ 1282651 w 1434970"/>
              <a:gd name="connsiteY160" fmla="*/ 1197349 h 2018589"/>
              <a:gd name="connsiteX161" fmla="*/ 1282651 w 1434970"/>
              <a:gd name="connsiteY161" fmla="*/ 1197349 h 2018589"/>
              <a:gd name="connsiteX162" fmla="*/ 1355994 w 1434970"/>
              <a:gd name="connsiteY162" fmla="*/ 1223543 h 2018589"/>
              <a:gd name="connsiteX163" fmla="*/ 1361709 w 1434970"/>
              <a:gd name="connsiteY163" fmla="*/ 1237354 h 2018589"/>
              <a:gd name="connsiteX164" fmla="*/ 1338373 w 1434970"/>
              <a:gd name="connsiteY164" fmla="*/ 1279740 h 2018589"/>
              <a:gd name="connsiteX165" fmla="*/ 1338373 w 1434970"/>
              <a:gd name="connsiteY165" fmla="*/ 1279740 h 2018589"/>
              <a:gd name="connsiteX166" fmla="*/ 1327419 w 1434970"/>
              <a:gd name="connsiteY166" fmla="*/ 1300219 h 2018589"/>
              <a:gd name="connsiteX167" fmla="*/ 1327419 w 1434970"/>
              <a:gd name="connsiteY167" fmla="*/ 1300219 h 2018589"/>
              <a:gd name="connsiteX168" fmla="*/ 1284556 w 1434970"/>
              <a:gd name="connsiteY168" fmla="*/ 1381181 h 2018589"/>
              <a:gd name="connsiteX169" fmla="*/ 1230264 w 1434970"/>
              <a:gd name="connsiteY169" fmla="*/ 1392611 h 2018589"/>
              <a:gd name="connsiteX170" fmla="*/ 1130251 w 1434970"/>
              <a:gd name="connsiteY170" fmla="*/ 1327841 h 2018589"/>
              <a:gd name="connsiteX171" fmla="*/ 1130251 w 1434970"/>
              <a:gd name="connsiteY171" fmla="*/ 1327841 h 2018589"/>
              <a:gd name="connsiteX172" fmla="*/ 1021190 w 1434970"/>
              <a:gd name="connsiteY172" fmla="*/ 1256404 h 2018589"/>
              <a:gd name="connsiteX173" fmla="*/ 1004998 w 1434970"/>
              <a:gd name="connsiteY173" fmla="*/ 1224971 h 2018589"/>
              <a:gd name="connsiteX174" fmla="*/ 1012141 w 1434970"/>
              <a:gd name="connsiteY174" fmla="*/ 1219733 h 2018589"/>
              <a:gd name="connsiteX175" fmla="*/ 1055480 w 1434970"/>
              <a:gd name="connsiteY175" fmla="*/ 1222590 h 2018589"/>
              <a:gd name="connsiteX176" fmla="*/ 1077388 w 1434970"/>
              <a:gd name="connsiteY176" fmla="*/ 1202588 h 2018589"/>
              <a:gd name="connsiteX177" fmla="*/ 1080245 w 1434970"/>
              <a:gd name="connsiteY177" fmla="*/ 1186871 h 2018589"/>
              <a:gd name="connsiteX178" fmla="*/ 1080245 w 1434970"/>
              <a:gd name="connsiteY178" fmla="*/ 1186871 h 2018589"/>
              <a:gd name="connsiteX179" fmla="*/ 1081198 w 1434970"/>
              <a:gd name="connsiteY179" fmla="*/ 1173060 h 2018589"/>
              <a:gd name="connsiteX180" fmla="*/ 1082626 w 1434970"/>
              <a:gd name="connsiteY180" fmla="*/ 1164964 h 2018589"/>
              <a:gd name="connsiteX181" fmla="*/ 1082626 w 1434970"/>
              <a:gd name="connsiteY181" fmla="*/ 1164964 h 2018589"/>
              <a:gd name="connsiteX182" fmla="*/ 1085960 w 1434970"/>
              <a:gd name="connsiteY182" fmla="*/ 1133531 h 2018589"/>
              <a:gd name="connsiteX183" fmla="*/ 1085960 w 1434970"/>
              <a:gd name="connsiteY183" fmla="*/ 1133531 h 2018589"/>
              <a:gd name="connsiteX184" fmla="*/ 1105963 w 1434970"/>
              <a:gd name="connsiteY184" fmla="*/ 955890 h 2018589"/>
              <a:gd name="connsiteX185" fmla="*/ 1109296 w 1434970"/>
              <a:gd name="connsiteY185" fmla="*/ 937792 h 2018589"/>
              <a:gd name="connsiteX186" fmla="*/ 1140253 w 1434970"/>
              <a:gd name="connsiteY186" fmla="*/ 912075 h 2018589"/>
              <a:gd name="connsiteX187" fmla="*/ 1303606 w 1434970"/>
              <a:gd name="connsiteY187" fmla="*/ 902550 h 2018589"/>
              <a:gd name="connsiteX188" fmla="*/ 1336468 w 1434970"/>
              <a:gd name="connsiteY188" fmla="*/ 907789 h 2018589"/>
              <a:gd name="connsiteX189" fmla="*/ 1362662 w 1434970"/>
              <a:gd name="connsiteY189" fmla="*/ 938745 h 2018589"/>
              <a:gd name="connsiteX190" fmla="*/ 1383616 w 1434970"/>
              <a:gd name="connsiteY190" fmla="*/ 1045901 h 2018589"/>
              <a:gd name="connsiteX191" fmla="*/ 1372187 w 1434970"/>
              <a:gd name="connsiteY191" fmla="*/ 1059236 h 2018589"/>
              <a:gd name="connsiteX192" fmla="*/ 1301225 w 1434970"/>
              <a:gd name="connsiteY192" fmla="*/ 1058760 h 2018589"/>
              <a:gd name="connsiteX193" fmla="*/ 1301225 w 1434970"/>
              <a:gd name="connsiteY193" fmla="*/ 1058760 h 2018589"/>
              <a:gd name="connsiteX194" fmla="*/ 1281699 w 1434970"/>
              <a:gd name="connsiteY194" fmla="*/ 1058760 h 2018589"/>
              <a:gd name="connsiteX195" fmla="*/ 1281699 w 1434970"/>
              <a:gd name="connsiteY195" fmla="*/ 1058760 h 2018589"/>
              <a:gd name="connsiteX196" fmla="*/ 1194069 w 1434970"/>
              <a:gd name="connsiteY196" fmla="*/ 1059236 h 2018589"/>
              <a:gd name="connsiteX197" fmla="*/ 1181210 w 1434970"/>
              <a:gd name="connsiteY197" fmla="*/ 1066380 h 2018589"/>
              <a:gd name="connsiteX198" fmla="*/ 1192640 w 1434970"/>
              <a:gd name="connsiteY198" fmla="*/ 1074476 h 2018589"/>
              <a:gd name="connsiteX199" fmla="*/ 1223120 w 1434970"/>
              <a:gd name="connsiteY199" fmla="*/ 1077810 h 2018589"/>
              <a:gd name="connsiteX200" fmla="*/ 1226930 w 1434970"/>
              <a:gd name="connsiteY200" fmla="*/ 1078763 h 2018589"/>
              <a:gd name="connsiteX201" fmla="*/ 1298844 w 1434970"/>
              <a:gd name="connsiteY201" fmla="*/ 1084001 h 2018589"/>
              <a:gd name="connsiteX202" fmla="*/ 1354565 w 1434970"/>
              <a:gd name="connsiteY202" fmla="*/ 1086383 h 2018589"/>
              <a:gd name="connsiteX203" fmla="*/ 1386950 w 143497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05050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40813 w 1449780"/>
              <a:gd name="connsiteY0" fmla="*/ 970177 h 2018589"/>
              <a:gd name="connsiteX1" fmla="*/ 1431764 w 1449780"/>
              <a:gd name="connsiteY1" fmla="*/ 956842 h 2018589"/>
              <a:gd name="connsiteX2" fmla="*/ 1414143 w 1449780"/>
              <a:gd name="connsiteY2" fmla="*/ 888262 h 2018589"/>
              <a:gd name="connsiteX3" fmla="*/ 1380329 w 1449780"/>
              <a:gd name="connsiteY3" fmla="*/ 820159 h 2018589"/>
              <a:gd name="connsiteX4" fmla="*/ 1373661 w 1449780"/>
              <a:gd name="connsiteY4" fmla="*/ 787774 h 2018589"/>
              <a:gd name="connsiteX5" fmla="*/ 1372233 w 1449780"/>
              <a:gd name="connsiteY5" fmla="*/ 715384 h 2018589"/>
              <a:gd name="connsiteX6" fmla="*/ 1378424 w 1449780"/>
              <a:gd name="connsiteY6" fmla="*/ 659662 h 2018589"/>
              <a:gd name="connsiteX7" fmla="*/ 1366994 w 1449780"/>
              <a:gd name="connsiteY7" fmla="*/ 612990 h 2018589"/>
              <a:gd name="connsiteX8" fmla="*/ 1364136 w 1449780"/>
              <a:gd name="connsiteY8" fmla="*/ 563936 h 2018589"/>
              <a:gd name="connsiteX9" fmla="*/ 1379853 w 1449780"/>
              <a:gd name="connsiteY9" fmla="*/ 424871 h 2018589"/>
              <a:gd name="connsiteX10" fmla="*/ 1367470 w 1449780"/>
              <a:gd name="connsiteY10" fmla="*/ 342956 h 2018589"/>
              <a:gd name="connsiteX11" fmla="*/ 1363184 w 1449780"/>
              <a:gd name="connsiteY11" fmla="*/ 255326 h 2018589"/>
              <a:gd name="connsiteX12" fmla="*/ 1295557 w 1449780"/>
              <a:gd name="connsiteY12" fmla="*/ 191508 h 2018589"/>
              <a:gd name="connsiteX13" fmla="*/ 1260314 w 1449780"/>
              <a:gd name="connsiteY13" fmla="*/ 176268 h 2018589"/>
              <a:gd name="connsiteX14" fmla="*/ 1236025 w 1449780"/>
              <a:gd name="connsiteY14" fmla="*/ 161505 h 2018589"/>
              <a:gd name="connsiteX15" fmla="*/ 1193639 w 1449780"/>
              <a:gd name="connsiteY15" fmla="*/ 127215 h 2018589"/>
              <a:gd name="connsiteX16" fmla="*/ 1182209 w 1449780"/>
              <a:gd name="connsiteY16" fmla="*/ 111022 h 2018589"/>
              <a:gd name="connsiteX17" fmla="*/ 1130298 w 1449780"/>
              <a:gd name="connsiteY17" fmla="*/ 91020 h 2018589"/>
              <a:gd name="connsiteX18" fmla="*/ 1019331 w 1449780"/>
              <a:gd name="connsiteY18" fmla="*/ 52920 h 2018589"/>
              <a:gd name="connsiteX19" fmla="*/ 956466 w 1449780"/>
              <a:gd name="connsiteY19" fmla="*/ 31965 h 2018589"/>
              <a:gd name="connsiteX20" fmla="*/ 895506 w 1449780"/>
              <a:gd name="connsiteY20" fmla="*/ 26726 h 2018589"/>
              <a:gd name="connsiteX21" fmla="*/ 821211 w 1449780"/>
              <a:gd name="connsiteY21" fmla="*/ 17677 h 2018589"/>
              <a:gd name="connsiteX22" fmla="*/ 716436 w 1449780"/>
              <a:gd name="connsiteY22" fmla="*/ 56 h 2018589"/>
              <a:gd name="connsiteX23" fmla="*/ 623091 w 1449780"/>
              <a:gd name="connsiteY23" fmla="*/ 11010 h 2018589"/>
              <a:gd name="connsiteX24" fmla="*/ 413065 w 1449780"/>
              <a:gd name="connsiteY24" fmla="*/ 83876 h 2018589"/>
              <a:gd name="connsiteX25" fmla="*/ 314957 w 1449780"/>
              <a:gd name="connsiteY25" fmla="*/ 158171 h 2018589"/>
              <a:gd name="connsiteX26" fmla="*/ 252569 w 1449780"/>
              <a:gd name="connsiteY26" fmla="*/ 228180 h 2018589"/>
              <a:gd name="connsiteX27" fmla="*/ 199705 w 1449780"/>
              <a:gd name="connsiteY27" fmla="*/ 292474 h 2018589"/>
              <a:gd name="connsiteX28" fmla="*/ 157319 w 1449780"/>
              <a:gd name="connsiteY28" fmla="*/ 380580 h 2018589"/>
              <a:gd name="connsiteX29" fmla="*/ 120647 w 1449780"/>
              <a:gd name="connsiteY29" fmla="*/ 577271 h 2018589"/>
              <a:gd name="connsiteX30" fmla="*/ 129696 w 1449780"/>
              <a:gd name="connsiteY30" fmla="*/ 680617 h 2018589"/>
              <a:gd name="connsiteX31" fmla="*/ 186370 w 1449780"/>
              <a:gd name="connsiteY31" fmla="*/ 825874 h 2018589"/>
              <a:gd name="connsiteX32" fmla="*/ 229232 w 1449780"/>
              <a:gd name="connsiteY32" fmla="*/ 892072 h 2018589"/>
              <a:gd name="connsiteX33" fmla="*/ 252093 w 1449780"/>
              <a:gd name="connsiteY33" fmla="*/ 921600 h 2018589"/>
              <a:gd name="connsiteX34" fmla="*/ 303527 w 1449780"/>
              <a:gd name="connsiteY34" fmla="*/ 1016374 h 2018589"/>
              <a:gd name="connsiteX35" fmla="*/ 327816 w 1449780"/>
              <a:gd name="connsiteY35" fmla="*/ 1153058 h 2018589"/>
              <a:gd name="connsiteX36" fmla="*/ 319720 w 1449780"/>
              <a:gd name="connsiteY36" fmla="*/ 1322603 h 2018589"/>
              <a:gd name="connsiteX37" fmla="*/ 285430 w 1449780"/>
              <a:gd name="connsiteY37" fmla="*/ 1397850 h 2018589"/>
              <a:gd name="connsiteX38" fmla="*/ 256379 w 1449780"/>
              <a:gd name="connsiteY38" fmla="*/ 1431664 h 2018589"/>
              <a:gd name="connsiteX39" fmla="*/ 15795 w 1449780"/>
              <a:gd name="connsiteY39" fmla="*/ 1611103 h 2018589"/>
              <a:gd name="connsiteX40" fmla="*/ 31985 w 1449780"/>
              <a:gd name="connsiteY40" fmla="*/ 1671293 h 2018589"/>
              <a:gd name="connsiteX41" fmla="*/ 329721 w 1449780"/>
              <a:gd name="connsiteY41" fmla="*/ 1465954 h 2018589"/>
              <a:gd name="connsiteX42" fmla="*/ 334484 w 1449780"/>
              <a:gd name="connsiteY42" fmla="*/ 1462620 h 2018589"/>
              <a:gd name="connsiteX43" fmla="*/ 398778 w 1449780"/>
              <a:gd name="connsiteY43" fmla="*/ 1330699 h 2018589"/>
              <a:gd name="connsiteX44" fmla="*/ 421638 w 1449780"/>
              <a:gd name="connsiteY44" fmla="*/ 1234020 h 2018589"/>
              <a:gd name="connsiteX45" fmla="*/ 444974 w 1449780"/>
              <a:gd name="connsiteY45" fmla="*/ 1156391 h 2018589"/>
              <a:gd name="connsiteX46" fmla="*/ 488789 w 1449780"/>
              <a:gd name="connsiteY46" fmla="*/ 1052569 h 2018589"/>
              <a:gd name="connsiteX47" fmla="*/ 480693 w 1449780"/>
              <a:gd name="connsiteY47" fmla="*/ 962081 h 2018589"/>
              <a:gd name="connsiteX48" fmla="*/ 483550 w 1449780"/>
              <a:gd name="connsiteY48" fmla="*/ 770152 h 2018589"/>
              <a:gd name="connsiteX49" fmla="*/ 494028 w 1449780"/>
              <a:gd name="connsiteY49" fmla="*/ 738720 h 2018589"/>
              <a:gd name="connsiteX50" fmla="*/ 553083 w 1449780"/>
              <a:gd name="connsiteY50" fmla="*/ 699191 h 2018589"/>
              <a:gd name="connsiteX51" fmla="*/ 626901 w 1449780"/>
              <a:gd name="connsiteY51" fmla="*/ 681570 h 2018589"/>
              <a:gd name="connsiteX52" fmla="*/ 764538 w 1449780"/>
              <a:gd name="connsiteY52" fmla="*/ 742054 h 2018589"/>
              <a:gd name="connsiteX53" fmla="*/ 850263 w 1449780"/>
              <a:gd name="connsiteY53" fmla="*/ 908265 h 2018589"/>
              <a:gd name="connsiteX54" fmla="*/ 843119 w 1449780"/>
              <a:gd name="connsiteY54" fmla="*/ 918742 h 2018589"/>
              <a:gd name="connsiteX55" fmla="*/ 745488 w 1449780"/>
              <a:gd name="connsiteY55" fmla="*/ 921600 h 2018589"/>
              <a:gd name="connsiteX56" fmla="*/ 666430 w 1449780"/>
              <a:gd name="connsiteY56" fmla="*/ 932554 h 2018589"/>
              <a:gd name="connsiteX57" fmla="*/ 695958 w 1449780"/>
              <a:gd name="connsiteY57" fmla="*/ 946841 h 2018589"/>
              <a:gd name="connsiteX58" fmla="*/ 1057431 w 1449780"/>
              <a:gd name="connsiteY58" fmla="*/ 946841 h 2018589"/>
              <a:gd name="connsiteX59" fmla="*/ 1079339 w 1449780"/>
              <a:gd name="connsiteY59" fmla="*/ 949222 h 2018589"/>
              <a:gd name="connsiteX60" fmla="*/ 1064099 w 1449780"/>
              <a:gd name="connsiteY60" fmla="*/ 1015421 h 2018589"/>
              <a:gd name="connsiteX61" fmla="*/ 1050764 w 1449780"/>
              <a:gd name="connsiteY61" fmla="*/ 1156867 h 2018589"/>
              <a:gd name="connsiteX62" fmla="*/ 1034572 w 1449780"/>
              <a:gd name="connsiteY62" fmla="*/ 1170679 h 2018589"/>
              <a:gd name="connsiteX63" fmla="*/ 990280 w 1449780"/>
              <a:gd name="connsiteY63" fmla="*/ 1173536 h 2018589"/>
              <a:gd name="connsiteX64" fmla="*/ 944560 w 1449780"/>
              <a:gd name="connsiteY64" fmla="*/ 1188776 h 2018589"/>
              <a:gd name="connsiteX65" fmla="*/ 801209 w 1449780"/>
              <a:gd name="connsiteY65" fmla="*/ 1164011 h 2018589"/>
              <a:gd name="connsiteX66" fmla="*/ 731200 w 1449780"/>
              <a:gd name="connsiteY66" fmla="*/ 1152105 h 2018589"/>
              <a:gd name="connsiteX67" fmla="*/ 672621 w 1449780"/>
              <a:gd name="connsiteY67" fmla="*/ 1140675 h 2018589"/>
              <a:gd name="connsiteX68" fmla="*/ 754536 w 1449780"/>
              <a:gd name="connsiteY68" fmla="*/ 1182109 h 2018589"/>
              <a:gd name="connsiteX69" fmla="*/ 938845 w 1449780"/>
              <a:gd name="connsiteY69" fmla="*/ 1240211 h 2018589"/>
              <a:gd name="connsiteX70" fmla="*/ 959800 w 1449780"/>
              <a:gd name="connsiteY70" fmla="*/ 1253070 h 2018589"/>
              <a:gd name="connsiteX71" fmla="*/ 996948 w 1449780"/>
              <a:gd name="connsiteY71" fmla="*/ 1286408 h 2018589"/>
              <a:gd name="connsiteX72" fmla="*/ 1109343 w 1449780"/>
              <a:gd name="connsiteY72" fmla="*/ 1374990 h 2018589"/>
              <a:gd name="connsiteX73" fmla="*/ 991233 w 1449780"/>
              <a:gd name="connsiteY73" fmla="*/ 1376895 h 2018589"/>
              <a:gd name="connsiteX74" fmla="*/ 902174 w 1449780"/>
              <a:gd name="connsiteY74" fmla="*/ 1400708 h 2018589"/>
              <a:gd name="connsiteX75" fmla="*/ 874075 w 1449780"/>
              <a:gd name="connsiteY75" fmla="*/ 1481194 h 2018589"/>
              <a:gd name="connsiteX76" fmla="*/ 851691 w 1449780"/>
              <a:gd name="connsiteY76" fmla="*/ 1585969 h 2018589"/>
              <a:gd name="connsiteX77" fmla="*/ 845500 w 1449780"/>
              <a:gd name="connsiteY77" fmla="*/ 1707889 h 2018589"/>
              <a:gd name="connsiteX78" fmla="*/ 939798 w 1449780"/>
              <a:gd name="connsiteY78" fmla="*/ 1961730 h 2018589"/>
              <a:gd name="connsiteX79" fmla="*/ 970754 w 1449780"/>
              <a:gd name="connsiteY79" fmla="*/ 2007927 h 2018589"/>
              <a:gd name="connsiteX80" fmla="*/ 988375 w 1449780"/>
              <a:gd name="connsiteY80" fmla="*/ 2005545 h 2018589"/>
              <a:gd name="connsiteX81" fmla="*/ 957895 w 1449780"/>
              <a:gd name="connsiteY81" fmla="*/ 1863623 h 2018589"/>
              <a:gd name="connsiteX82" fmla="*/ 923129 w 1449780"/>
              <a:gd name="connsiteY82" fmla="*/ 1739321 h 2018589"/>
              <a:gd name="connsiteX83" fmla="*/ 925986 w 1449780"/>
              <a:gd name="connsiteY83" fmla="*/ 1626450 h 2018589"/>
              <a:gd name="connsiteX84" fmla="*/ 940750 w 1449780"/>
              <a:gd name="connsiteY84" fmla="*/ 1547869 h 2018589"/>
              <a:gd name="connsiteX85" fmla="*/ 947894 w 1449780"/>
              <a:gd name="connsiteY85" fmla="*/ 1509293 h 2018589"/>
              <a:gd name="connsiteX86" fmla="*/ 956943 w 1449780"/>
              <a:gd name="connsiteY86" fmla="*/ 1485956 h 2018589"/>
              <a:gd name="connsiteX87" fmla="*/ 980755 w 1449780"/>
              <a:gd name="connsiteY87" fmla="*/ 1463096 h 2018589"/>
              <a:gd name="connsiteX88" fmla="*/ 1120773 w 1449780"/>
              <a:gd name="connsiteY88" fmla="*/ 1449761 h 2018589"/>
              <a:gd name="connsiteX89" fmla="*/ 1251741 w 1449780"/>
              <a:gd name="connsiteY89" fmla="*/ 1462144 h 2018589"/>
              <a:gd name="connsiteX90" fmla="*/ 1309844 w 1449780"/>
              <a:gd name="connsiteY90" fmla="*/ 1442141 h 2018589"/>
              <a:gd name="connsiteX91" fmla="*/ 1329370 w 1449780"/>
              <a:gd name="connsiteY91" fmla="*/ 1404994 h 2018589"/>
              <a:gd name="connsiteX92" fmla="*/ 1422239 w 1449780"/>
              <a:gd name="connsiteY92" fmla="*/ 1216399 h 2018589"/>
              <a:gd name="connsiteX93" fmla="*/ 1446528 w 1449780"/>
              <a:gd name="connsiteY93" fmla="*/ 1015897 h 2018589"/>
              <a:gd name="connsiteX94" fmla="*/ 1438432 w 1449780"/>
              <a:gd name="connsiteY94" fmla="*/ 975416 h 2018589"/>
              <a:gd name="connsiteX95" fmla="*/ 1440813 w 1449780"/>
              <a:gd name="connsiteY95" fmla="*/ 970177 h 2018589"/>
              <a:gd name="connsiteX96" fmla="*/ 519269 w 1449780"/>
              <a:gd name="connsiteY96" fmla="*/ 447255 h 2018589"/>
              <a:gd name="connsiteX97" fmla="*/ 556416 w 1449780"/>
              <a:gd name="connsiteY97" fmla="*/ 449160 h 2018589"/>
              <a:gd name="connsiteX98" fmla="*/ 450689 w 1449780"/>
              <a:gd name="connsiteY98" fmla="*/ 509167 h 2018589"/>
              <a:gd name="connsiteX99" fmla="*/ 374965 w 1449780"/>
              <a:gd name="connsiteY99" fmla="*/ 512025 h 2018589"/>
              <a:gd name="connsiteX100" fmla="*/ 411160 w 1449780"/>
              <a:gd name="connsiteY100" fmla="*/ 423442 h 2018589"/>
              <a:gd name="connsiteX101" fmla="*/ 387348 w 1449780"/>
              <a:gd name="connsiteY101" fmla="*/ 436777 h 2018589"/>
              <a:gd name="connsiteX102" fmla="*/ 325435 w 1449780"/>
              <a:gd name="connsiteY102" fmla="*/ 490594 h 2018589"/>
              <a:gd name="connsiteX103" fmla="*/ 286859 w 1449780"/>
              <a:gd name="connsiteY103" fmla="*/ 516787 h 2018589"/>
              <a:gd name="connsiteX104" fmla="*/ 520221 w 1449780"/>
              <a:gd name="connsiteY104" fmla="*/ 316762 h 2018589"/>
              <a:gd name="connsiteX105" fmla="*/ 523079 w 1449780"/>
              <a:gd name="connsiteY105" fmla="*/ 319620 h 2018589"/>
              <a:gd name="connsiteX106" fmla="*/ 492123 w 1449780"/>
              <a:gd name="connsiteY106" fmla="*/ 363911 h 2018589"/>
              <a:gd name="connsiteX107" fmla="*/ 488789 w 1449780"/>
              <a:gd name="connsiteY107" fmla="*/ 372484 h 2018589"/>
              <a:gd name="connsiteX108" fmla="*/ 497838 w 1449780"/>
              <a:gd name="connsiteY108" fmla="*/ 373912 h 2018589"/>
              <a:gd name="connsiteX109" fmla="*/ 564989 w 1449780"/>
              <a:gd name="connsiteY109" fmla="*/ 362482 h 2018589"/>
              <a:gd name="connsiteX110" fmla="*/ 577848 w 1449780"/>
              <a:gd name="connsiteY110" fmla="*/ 362006 h 2018589"/>
              <a:gd name="connsiteX111" fmla="*/ 518316 w 1449780"/>
              <a:gd name="connsiteY111" fmla="*/ 416775 h 2018589"/>
              <a:gd name="connsiteX112" fmla="*/ 518316 w 1449780"/>
              <a:gd name="connsiteY112" fmla="*/ 416775 h 2018589"/>
              <a:gd name="connsiteX113" fmla="*/ 510220 w 1449780"/>
              <a:gd name="connsiteY113" fmla="*/ 432015 h 2018589"/>
              <a:gd name="connsiteX114" fmla="*/ 519269 w 1449780"/>
              <a:gd name="connsiteY114" fmla="*/ 447255 h 2018589"/>
              <a:gd name="connsiteX115" fmla="*/ 1081244 w 1449780"/>
              <a:gd name="connsiteY115" fmla="*/ 859211 h 2018589"/>
              <a:gd name="connsiteX116" fmla="*/ 1065528 w 1449780"/>
              <a:gd name="connsiteY116" fmla="*/ 861116 h 2018589"/>
              <a:gd name="connsiteX117" fmla="*/ 1072672 w 1449780"/>
              <a:gd name="connsiteY117" fmla="*/ 879214 h 2018589"/>
              <a:gd name="connsiteX118" fmla="*/ 1052193 w 1449780"/>
              <a:gd name="connsiteY118" fmla="*/ 906360 h 2018589"/>
              <a:gd name="connsiteX119" fmla="*/ 894554 w 1449780"/>
              <a:gd name="connsiteY119" fmla="*/ 907789 h 2018589"/>
              <a:gd name="connsiteX120" fmla="*/ 886458 w 1449780"/>
              <a:gd name="connsiteY120" fmla="*/ 895882 h 2018589"/>
              <a:gd name="connsiteX121" fmla="*/ 894078 w 1449780"/>
              <a:gd name="connsiteY121" fmla="*/ 835399 h 2018589"/>
              <a:gd name="connsiteX122" fmla="*/ 894078 w 1449780"/>
              <a:gd name="connsiteY122" fmla="*/ 835399 h 2018589"/>
              <a:gd name="connsiteX123" fmla="*/ 895506 w 1449780"/>
              <a:gd name="connsiteY123" fmla="*/ 827302 h 2018589"/>
              <a:gd name="connsiteX124" fmla="*/ 906460 w 1449780"/>
              <a:gd name="connsiteY124" fmla="*/ 730624 h 2018589"/>
              <a:gd name="connsiteX125" fmla="*/ 923605 w 1449780"/>
              <a:gd name="connsiteY125" fmla="*/ 665854 h 2018589"/>
              <a:gd name="connsiteX126" fmla="*/ 953133 w 1449780"/>
              <a:gd name="connsiteY126" fmla="*/ 645375 h 2018589"/>
              <a:gd name="connsiteX127" fmla="*/ 1143633 w 1449780"/>
              <a:gd name="connsiteY127" fmla="*/ 546315 h 2018589"/>
              <a:gd name="connsiteX128" fmla="*/ 1154586 w 1449780"/>
              <a:gd name="connsiteY128" fmla="*/ 545839 h 2018589"/>
              <a:gd name="connsiteX129" fmla="*/ 1151253 w 1449780"/>
              <a:gd name="connsiteY129" fmla="*/ 556792 h 2018589"/>
              <a:gd name="connsiteX130" fmla="*/ 1023141 w 1449780"/>
              <a:gd name="connsiteY130" fmla="*/ 718241 h 2018589"/>
              <a:gd name="connsiteX131" fmla="*/ 1027904 w 1449780"/>
              <a:gd name="connsiteY131" fmla="*/ 731100 h 2018589"/>
              <a:gd name="connsiteX132" fmla="*/ 1027904 w 1449780"/>
              <a:gd name="connsiteY132" fmla="*/ 731100 h 2018589"/>
              <a:gd name="connsiteX133" fmla="*/ 1103628 w 1449780"/>
              <a:gd name="connsiteY133" fmla="*/ 686809 h 2018589"/>
              <a:gd name="connsiteX134" fmla="*/ 1137441 w 1449780"/>
              <a:gd name="connsiteY134" fmla="*/ 666330 h 2018589"/>
              <a:gd name="connsiteX135" fmla="*/ 1143156 w 1449780"/>
              <a:gd name="connsiteY135" fmla="*/ 664425 h 2018589"/>
              <a:gd name="connsiteX136" fmla="*/ 1137441 w 1449780"/>
              <a:gd name="connsiteY136" fmla="*/ 666330 h 2018589"/>
              <a:gd name="connsiteX137" fmla="*/ 1171732 w 1449780"/>
              <a:gd name="connsiteY137" fmla="*/ 645851 h 2018589"/>
              <a:gd name="connsiteX138" fmla="*/ 1264124 w 1449780"/>
              <a:gd name="connsiteY138" fmla="*/ 589177 h 2018589"/>
              <a:gd name="connsiteX139" fmla="*/ 1278888 w 1449780"/>
              <a:gd name="connsiteY139" fmla="*/ 580129 h 2018589"/>
              <a:gd name="connsiteX140" fmla="*/ 1306986 w 1449780"/>
              <a:gd name="connsiteY140" fmla="*/ 590130 h 2018589"/>
              <a:gd name="connsiteX141" fmla="*/ 1318416 w 1449780"/>
              <a:gd name="connsiteY141" fmla="*/ 727766 h 2018589"/>
              <a:gd name="connsiteX142" fmla="*/ 1309368 w 1449780"/>
              <a:gd name="connsiteY142" fmla="*/ 768247 h 2018589"/>
              <a:gd name="connsiteX143" fmla="*/ 1309368 w 1449780"/>
              <a:gd name="connsiteY143" fmla="*/ 768247 h 2018589"/>
              <a:gd name="connsiteX144" fmla="*/ 1297461 w 1449780"/>
              <a:gd name="connsiteY144" fmla="*/ 850162 h 2018589"/>
              <a:gd name="connsiteX145" fmla="*/ 1284126 w 1449780"/>
              <a:gd name="connsiteY145" fmla="*/ 858735 h 2018589"/>
              <a:gd name="connsiteX146" fmla="*/ 1195068 w 1449780"/>
              <a:gd name="connsiteY146" fmla="*/ 858735 h 2018589"/>
              <a:gd name="connsiteX147" fmla="*/ 1081244 w 1449780"/>
              <a:gd name="connsiteY147" fmla="*/ 859211 h 2018589"/>
              <a:gd name="connsiteX148" fmla="*/ 1401760 w 1449780"/>
              <a:gd name="connsiteY148" fmla="*/ 1123054 h 2018589"/>
              <a:gd name="connsiteX149" fmla="*/ 1398903 w 1449780"/>
              <a:gd name="connsiteY149" fmla="*/ 1141151 h 2018589"/>
              <a:gd name="connsiteX150" fmla="*/ 1398903 w 1449780"/>
              <a:gd name="connsiteY150" fmla="*/ 1141151 h 2018589"/>
              <a:gd name="connsiteX151" fmla="*/ 1398426 w 1449780"/>
              <a:gd name="connsiteY151" fmla="*/ 1151153 h 2018589"/>
              <a:gd name="connsiteX152" fmla="*/ 1350801 w 1449780"/>
              <a:gd name="connsiteY152" fmla="*/ 1181633 h 2018589"/>
              <a:gd name="connsiteX153" fmla="*/ 1262695 w 1449780"/>
              <a:gd name="connsiteY153" fmla="*/ 1157820 h 2018589"/>
              <a:gd name="connsiteX154" fmla="*/ 1202688 w 1449780"/>
              <a:gd name="connsiteY154" fmla="*/ 1147342 h 2018589"/>
              <a:gd name="connsiteX155" fmla="*/ 1188400 w 1449780"/>
              <a:gd name="connsiteY155" fmla="*/ 1150676 h 2018589"/>
              <a:gd name="connsiteX156" fmla="*/ 1205069 w 1449780"/>
              <a:gd name="connsiteY156" fmla="*/ 1163535 h 2018589"/>
              <a:gd name="connsiteX157" fmla="*/ 1205069 w 1449780"/>
              <a:gd name="connsiteY157" fmla="*/ 1163535 h 2018589"/>
              <a:gd name="connsiteX158" fmla="*/ 1277459 w 1449780"/>
              <a:gd name="connsiteY158" fmla="*/ 1190205 h 2018589"/>
              <a:gd name="connsiteX159" fmla="*/ 1277459 w 1449780"/>
              <a:gd name="connsiteY159" fmla="*/ 1190205 h 2018589"/>
              <a:gd name="connsiteX160" fmla="*/ 1297461 w 1449780"/>
              <a:gd name="connsiteY160" fmla="*/ 1197349 h 2018589"/>
              <a:gd name="connsiteX161" fmla="*/ 1297461 w 1449780"/>
              <a:gd name="connsiteY161" fmla="*/ 1197349 h 2018589"/>
              <a:gd name="connsiteX162" fmla="*/ 1370804 w 1449780"/>
              <a:gd name="connsiteY162" fmla="*/ 1223543 h 2018589"/>
              <a:gd name="connsiteX163" fmla="*/ 1376519 w 1449780"/>
              <a:gd name="connsiteY163" fmla="*/ 1237354 h 2018589"/>
              <a:gd name="connsiteX164" fmla="*/ 1353183 w 1449780"/>
              <a:gd name="connsiteY164" fmla="*/ 1279740 h 2018589"/>
              <a:gd name="connsiteX165" fmla="*/ 1353183 w 1449780"/>
              <a:gd name="connsiteY165" fmla="*/ 1279740 h 2018589"/>
              <a:gd name="connsiteX166" fmla="*/ 1342229 w 1449780"/>
              <a:gd name="connsiteY166" fmla="*/ 1300219 h 2018589"/>
              <a:gd name="connsiteX167" fmla="*/ 1342229 w 1449780"/>
              <a:gd name="connsiteY167" fmla="*/ 1300219 h 2018589"/>
              <a:gd name="connsiteX168" fmla="*/ 1299366 w 1449780"/>
              <a:gd name="connsiteY168" fmla="*/ 1381181 h 2018589"/>
              <a:gd name="connsiteX169" fmla="*/ 1245074 w 1449780"/>
              <a:gd name="connsiteY169" fmla="*/ 1392611 h 2018589"/>
              <a:gd name="connsiteX170" fmla="*/ 1145061 w 1449780"/>
              <a:gd name="connsiteY170" fmla="*/ 1327841 h 2018589"/>
              <a:gd name="connsiteX171" fmla="*/ 1145061 w 1449780"/>
              <a:gd name="connsiteY171" fmla="*/ 1327841 h 2018589"/>
              <a:gd name="connsiteX172" fmla="*/ 1036000 w 1449780"/>
              <a:gd name="connsiteY172" fmla="*/ 1256404 h 2018589"/>
              <a:gd name="connsiteX173" fmla="*/ 1019808 w 1449780"/>
              <a:gd name="connsiteY173" fmla="*/ 1224971 h 2018589"/>
              <a:gd name="connsiteX174" fmla="*/ 1026951 w 1449780"/>
              <a:gd name="connsiteY174" fmla="*/ 1219733 h 2018589"/>
              <a:gd name="connsiteX175" fmla="*/ 1070290 w 1449780"/>
              <a:gd name="connsiteY175" fmla="*/ 1222590 h 2018589"/>
              <a:gd name="connsiteX176" fmla="*/ 1092198 w 1449780"/>
              <a:gd name="connsiteY176" fmla="*/ 1202588 h 2018589"/>
              <a:gd name="connsiteX177" fmla="*/ 1095055 w 1449780"/>
              <a:gd name="connsiteY177" fmla="*/ 1186871 h 2018589"/>
              <a:gd name="connsiteX178" fmla="*/ 1095055 w 1449780"/>
              <a:gd name="connsiteY178" fmla="*/ 1186871 h 2018589"/>
              <a:gd name="connsiteX179" fmla="*/ 1096008 w 1449780"/>
              <a:gd name="connsiteY179" fmla="*/ 1173060 h 2018589"/>
              <a:gd name="connsiteX180" fmla="*/ 1097436 w 1449780"/>
              <a:gd name="connsiteY180" fmla="*/ 1164964 h 2018589"/>
              <a:gd name="connsiteX181" fmla="*/ 1097436 w 1449780"/>
              <a:gd name="connsiteY181" fmla="*/ 1164964 h 2018589"/>
              <a:gd name="connsiteX182" fmla="*/ 1100770 w 1449780"/>
              <a:gd name="connsiteY182" fmla="*/ 1133531 h 2018589"/>
              <a:gd name="connsiteX183" fmla="*/ 1100770 w 1449780"/>
              <a:gd name="connsiteY183" fmla="*/ 1133531 h 2018589"/>
              <a:gd name="connsiteX184" fmla="*/ 1120773 w 1449780"/>
              <a:gd name="connsiteY184" fmla="*/ 955890 h 2018589"/>
              <a:gd name="connsiteX185" fmla="*/ 1124106 w 1449780"/>
              <a:gd name="connsiteY185" fmla="*/ 937792 h 2018589"/>
              <a:gd name="connsiteX186" fmla="*/ 1155063 w 1449780"/>
              <a:gd name="connsiteY186" fmla="*/ 912075 h 2018589"/>
              <a:gd name="connsiteX187" fmla="*/ 1318416 w 1449780"/>
              <a:gd name="connsiteY187" fmla="*/ 902550 h 2018589"/>
              <a:gd name="connsiteX188" fmla="*/ 1351278 w 1449780"/>
              <a:gd name="connsiteY188" fmla="*/ 907789 h 2018589"/>
              <a:gd name="connsiteX189" fmla="*/ 1377472 w 1449780"/>
              <a:gd name="connsiteY189" fmla="*/ 938745 h 2018589"/>
              <a:gd name="connsiteX190" fmla="*/ 1398426 w 1449780"/>
              <a:gd name="connsiteY190" fmla="*/ 1045901 h 2018589"/>
              <a:gd name="connsiteX191" fmla="*/ 1386997 w 1449780"/>
              <a:gd name="connsiteY191" fmla="*/ 1059236 h 2018589"/>
              <a:gd name="connsiteX192" fmla="*/ 1316035 w 1449780"/>
              <a:gd name="connsiteY192" fmla="*/ 1058760 h 2018589"/>
              <a:gd name="connsiteX193" fmla="*/ 1316035 w 1449780"/>
              <a:gd name="connsiteY193" fmla="*/ 1058760 h 2018589"/>
              <a:gd name="connsiteX194" fmla="*/ 1296509 w 1449780"/>
              <a:gd name="connsiteY194" fmla="*/ 1058760 h 2018589"/>
              <a:gd name="connsiteX195" fmla="*/ 1296509 w 1449780"/>
              <a:gd name="connsiteY195" fmla="*/ 1058760 h 2018589"/>
              <a:gd name="connsiteX196" fmla="*/ 1208879 w 1449780"/>
              <a:gd name="connsiteY196" fmla="*/ 1059236 h 2018589"/>
              <a:gd name="connsiteX197" fmla="*/ 1196020 w 1449780"/>
              <a:gd name="connsiteY197" fmla="*/ 1066380 h 2018589"/>
              <a:gd name="connsiteX198" fmla="*/ 1207450 w 1449780"/>
              <a:gd name="connsiteY198" fmla="*/ 1074476 h 2018589"/>
              <a:gd name="connsiteX199" fmla="*/ 1237930 w 1449780"/>
              <a:gd name="connsiteY199" fmla="*/ 1077810 h 2018589"/>
              <a:gd name="connsiteX200" fmla="*/ 1241740 w 1449780"/>
              <a:gd name="connsiteY200" fmla="*/ 1078763 h 2018589"/>
              <a:gd name="connsiteX201" fmla="*/ 1313654 w 1449780"/>
              <a:gd name="connsiteY201" fmla="*/ 1084001 h 2018589"/>
              <a:gd name="connsiteX202" fmla="*/ 1369375 w 1449780"/>
              <a:gd name="connsiteY202" fmla="*/ 1086383 h 2018589"/>
              <a:gd name="connsiteX203" fmla="*/ 1401760 w 144978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16302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53409 w 1462376"/>
              <a:gd name="connsiteY0" fmla="*/ 970177 h 2018589"/>
              <a:gd name="connsiteX1" fmla="*/ 1444360 w 1462376"/>
              <a:gd name="connsiteY1" fmla="*/ 956842 h 2018589"/>
              <a:gd name="connsiteX2" fmla="*/ 1426739 w 1462376"/>
              <a:gd name="connsiteY2" fmla="*/ 888262 h 2018589"/>
              <a:gd name="connsiteX3" fmla="*/ 1392925 w 1462376"/>
              <a:gd name="connsiteY3" fmla="*/ 820159 h 2018589"/>
              <a:gd name="connsiteX4" fmla="*/ 1386257 w 1462376"/>
              <a:gd name="connsiteY4" fmla="*/ 787774 h 2018589"/>
              <a:gd name="connsiteX5" fmla="*/ 1384829 w 1462376"/>
              <a:gd name="connsiteY5" fmla="*/ 715384 h 2018589"/>
              <a:gd name="connsiteX6" fmla="*/ 1391020 w 1462376"/>
              <a:gd name="connsiteY6" fmla="*/ 659662 h 2018589"/>
              <a:gd name="connsiteX7" fmla="*/ 1379590 w 1462376"/>
              <a:gd name="connsiteY7" fmla="*/ 612990 h 2018589"/>
              <a:gd name="connsiteX8" fmla="*/ 1376732 w 1462376"/>
              <a:gd name="connsiteY8" fmla="*/ 563936 h 2018589"/>
              <a:gd name="connsiteX9" fmla="*/ 1392449 w 1462376"/>
              <a:gd name="connsiteY9" fmla="*/ 424871 h 2018589"/>
              <a:gd name="connsiteX10" fmla="*/ 1380066 w 1462376"/>
              <a:gd name="connsiteY10" fmla="*/ 342956 h 2018589"/>
              <a:gd name="connsiteX11" fmla="*/ 1375780 w 1462376"/>
              <a:gd name="connsiteY11" fmla="*/ 255326 h 2018589"/>
              <a:gd name="connsiteX12" fmla="*/ 1308153 w 1462376"/>
              <a:gd name="connsiteY12" fmla="*/ 191508 h 2018589"/>
              <a:gd name="connsiteX13" fmla="*/ 1272910 w 1462376"/>
              <a:gd name="connsiteY13" fmla="*/ 176268 h 2018589"/>
              <a:gd name="connsiteX14" fmla="*/ 1248621 w 1462376"/>
              <a:gd name="connsiteY14" fmla="*/ 161505 h 2018589"/>
              <a:gd name="connsiteX15" fmla="*/ 1206235 w 1462376"/>
              <a:gd name="connsiteY15" fmla="*/ 127215 h 2018589"/>
              <a:gd name="connsiteX16" fmla="*/ 1194805 w 1462376"/>
              <a:gd name="connsiteY16" fmla="*/ 111022 h 2018589"/>
              <a:gd name="connsiteX17" fmla="*/ 1142894 w 1462376"/>
              <a:gd name="connsiteY17" fmla="*/ 91020 h 2018589"/>
              <a:gd name="connsiteX18" fmla="*/ 1031927 w 1462376"/>
              <a:gd name="connsiteY18" fmla="*/ 52920 h 2018589"/>
              <a:gd name="connsiteX19" fmla="*/ 969062 w 1462376"/>
              <a:gd name="connsiteY19" fmla="*/ 31965 h 2018589"/>
              <a:gd name="connsiteX20" fmla="*/ 908102 w 1462376"/>
              <a:gd name="connsiteY20" fmla="*/ 26726 h 2018589"/>
              <a:gd name="connsiteX21" fmla="*/ 833807 w 1462376"/>
              <a:gd name="connsiteY21" fmla="*/ 17677 h 2018589"/>
              <a:gd name="connsiteX22" fmla="*/ 729032 w 1462376"/>
              <a:gd name="connsiteY22" fmla="*/ 56 h 2018589"/>
              <a:gd name="connsiteX23" fmla="*/ 635687 w 1462376"/>
              <a:gd name="connsiteY23" fmla="*/ 11010 h 2018589"/>
              <a:gd name="connsiteX24" fmla="*/ 425661 w 1462376"/>
              <a:gd name="connsiteY24" fmla="*/ 83876 h 2018589"/>
              <a:gd name="connsiteX25" fmla="*/ 327553 w 1462376"/>
              <a:gd name="connsiteY25" fmla="*/ 158171 h 2018589"/>
              <a:gd name="connsiteX26" fmla="*/ 265165 w 1462376"/>
              <a:gd name="connsiteY26" fmla="*/ 228180 h 2018589"/>
              <a:gd name="connsiteX27" fmla="*/ 212301 w 1462376"/>
              <a:gd name="connsiteY27" fmla="*/ 292474 h 2018589"/>
              <a:gd name="connsiteX28" fmla="*/ 169915 w 1462376"/>
              <a:gd name="connsiteY28" fmla="*/ 380580 h 2018589"/>
              <a:gd name="connsiteX29" fmla="*/ 133243 w 1462376"/>
              <a:gd name="connsiteY29" fmla="*/ 577271 h 2018589"/>
              <a:gd name="connsiteX30" fmla="*/ 142292 w 1462376"/>
              <a:gd name="connsiteY30" fmla="*/ 680617 h 2018589"/>
              <a:gd name="connsiteX31" fmla="*/ 198966 w 1462376"/>
              <a:gd name="connsiteY31" fmla="*/ 825874 h 2018589"/>
              <a:gd name="connsiteX32" fmla="*/ 241828 w 1462376"/>
              <a:gd name="connsiteY32" fmla="*/ 892072 h 2018589"/>
              <a:gd name="connsiteX33" fmla="*/ 264689 w 1462376"/>
              <a:gd name="connsiteY33" fmla="*/ 921600 h 2018589"/>
              <a:gd name="connsiteX34" fmla="*/ 316123 w 1462376"/>
              <a:gd name="connsiteY34" fmla="*/ 1016374 h 2018589"/>
              <a:gd name="connsiteX35" fmla="*/ 340412 w 1462376"/>
              <a:gd name="connsiteY35" fmla="*/ 1153058 h 2018589"/>
              <a:gd name="connsiteX36" fmla="*/ 332316 w 1462376"/>
              <a:gd name="connsiteY36" fmla="*/ 1322603 h 2018589"/>
              <a:gd name="connsiteX37" fmla="*/ 298026 w 1462376"/>
              <a:gd name="connsiteY37" fmla="*/ 1397850 h 2018589"/>
              <a:gd name="connsiteX38" fmla="*/ 268975 w 1462376"/>
              <a:gd name="connsiteY38" fmla="*/ 1431664 h 2018589"/>
              <a:gd name="connsiteX39" fmla="*/ 28391 w 1462376"/>
              <a:gd name="connsiteY39" fmla="*/ 1611103 h 2018589"/>
              <a:gd name="connsiteX40" fmla="*/ 25827 w 1462376"/>
              <a:gd name="connsiteY40" fmla="*/ 1716302 h 2018589"/>
              <a:gd name="connsiteX41" fmla="*/ 342317 w 1462376"/>
              <a:gd name="connsiteY41" fmla="*/ 1465954 h 2018589"/>
              <a:gd name="connsiteX42" fmla="*/ 347080 w 1462376"/>
              <a:gd name="connsiteY42" fmla="*/ 1462620 h 2018589"/>
              <a:gd name="connsiteX43" fmla="*/ 411374 w 1462376"/>
              <a:gd name="connsiteY43" fmla="*/ 1330699 h 2018589"/>
              <a:gd name="connsiteX44" fmla="*/ 434234 w 1462376"/>
              <a:gd name="connsiteY44" fmla="*/ 1234020 h 2018589"/>
              <a:gd name="connsiteX45" fmla="*/ 457570 w 1462376"/>
              <a:gd name="connsiteY45" fmla="*/ 1156391 h 2018589"/>
              <a:gd name="connsiteX46" fmla="*/ 501385 w 1462376"/>
              <a:gd name="connsiteY46" fmla="*/ 1052569 h 2018589"/>
              <a:gd name="connsiteX47" fmla="*/ 493289 w 1462376"/>
              <a:gd name="connsiteY47" fmla="*/ 962081 h 2018589"/>
              <a:gd name="connsiteX48" fmla="*/ 496146 w 1462376"/>
              <a:gd name="connsiteY48" fmla="*/ 770152 h 2018589"/>
              <a:gd name="connsiteX49" fmla="*/ 506624 w 1462376"/>
              <a:gd name="connsiteY49" fmla="*/ 738720 h 2018589"/>
              <a:gd name="connsiteX50" fmla="*/ 565679 w 1462376"/>
              <a:gd name="connsiteY50" fmla="*/ 699191 h 2018589"/>
              <a:gd name="connsiteX51" fmla="*/ 639497 w 1462376"/>
              <a:gd name="connsiteY51" fmla="*/ 681570 h 2018589"/>
              <a:gd name="connsiteX52" fmla="*/ 777134 w 1462376"/>
              <a:gd name="connsiteY52" fmla="*/ 742054 h 2018589"/>
              <a:gd name="connsiteX53" fmla="*/ 862859 w 1462376"/>
              <a:gd name="connsiteY53" fmla="*/ 908265 h 2018589"/>
              <a:gd name="connsiteX54" fmla="*/ 855715 w 1462376"/>
              <a:gd name="connsiteY54" fmla="*/ 918742 h 2018589"/>
              <a:gd name="connsiteX55" fmla="*/ 758084 w 1462376"/>
              <a:gd name="connsiteY55" fmla="*/ 921600 h 2018589"/>
              <a:gd name="connsiteX56" fmla="*/ 679026 w 1462376"/>
              <a:gd name="connsiteY56" fmla="*/ 932554 h 2018589"/>
              <a:gd name="connsiteX57" fmla="*/ 708554 w 1462376"/>
              <a:gd name="connsiteY57" fmla="*/ 946841 h 2018589"/>
              <a:gd name="connsiteX58" fmla="*/ 1070027 w 1462376"/>
              <a:gd name="connsiteY58" fmla="*/ 946841 h 2018589"/>
              <a:gd name="connsiteX59" fmla="*/ 1091935 w 1462376"/>
              <a:gd name="connsiteY59" fmla="*/ 949222 h 2018589"/>
              <a:gd name="connsiteX60" fmla="*/ 1076695 w 1462376"/>
              <a:gd name="connsiteY60" fmla="*/ 1015421 h 2018589"/>
              <a:gd name="connsiteX61" fmla="*/ 1063360 w 1462376"/>
              <a:gd name="connsiteY61" fmla="*/ 1156867 h 2018589"/>
              <a:gd name="connsiteX62" fmla="*/ 1047168 w 1462376"/>
              <a:gd name="connsiteY62" fmla="*/ 1170679 h 2018589"/>
              <a:gd name="connsiteX63" fmla="*/ 1002876 w 1462376"/>
              <a:gd name="connsiteY63" fmla="*/ 1173536 h 2018589"/>
              <a:gd name="connsiteX64" fmla="*/ 957156 w 1462376"/>
              <a:gd name="connsiteY64" fmla="*/ 1188776 h 2018589"/>
              <a:gd name="connsiteX65" fmla="*/ 813805 w 1462376"/>
              <a:gd name="connsiteY65" fmla="*/ 1164011 h 2018589"/>
              <a:gd name="connsiteX66" fmla="*/ 743796 w 1462376"/>
              <a:gd name="connsiteY66" fmla="*/ 1152105 h 2018589"/>
              <a:gd name="connsiteX67" fmla="*/ 685217 w 1462376"/>
              <a:gd name="connsiteY67" fmla="*/ 1140675 h 2018589"/>
              <a:gd name="connsiteX68" fmla="*/ 767132 w 1462376"/>
              <a:gd name="connsiteY68" fmla="*/ 1182109 h 2018589"/>
              <a:gd name="connsiteX69" fmla="*/ 951441 w 1462376"/>
              <a:gd name="connsiteY69" fmla="*/ 1240211 h 2018589"/>
              <a:gd name="connsiteX70" fmla="*/ 972396 w 1462376"/>
              <a:gd name="connsiteY70" fmla="*/ 1253070 h 2018589"/>
              <a:gd name="connsiteX71" fmla="*/ 1009544 w 1462376"/>
              <a:gd name="connsiteY71" fmla="*/ 1286408 h 2018589"/>
              <a:gd name="connsiteX72" fmla="*/ 1121939 w 1462376"/>
              <a:gd name="connsiteY72" fmla="*/ 1374990 h 2018589"/>
              <a:gd name="connsiteX73" fmla="*/ 1003829 w 1462376"/>
              <a:gd name="connsiteY73" fmla="*/ 1376895 h 2018589"/>
              <a:gd name="connsiteX74" fmla="*/ 914770 w 1462376"/>
              <a:gd name="connsiteY74" fmla="*/ 1400708 h 2018589"/>
              <a:gd name="connsiteX75" fmla="*/ 886671 w 1462376"/>
              <a:gd name="connsiteY75" fmla="*/ 1481194 h 2018589"/>
              <a:gd name="connsiteX76" fmla="*/ 864287 w 1462376"/>
              <a:gd name="connsiteY76" fmla="*/ 1585969 h 2018589"/>
              <a:gd name="connsiteX77" fmla="*/ 858096 w 1462376"/>
              <a:gd name="connsiteY77" fmla="*/ 1707889 h 2018589"/>
              <a:gd name="connsiteX78" fmla="*/ 952394 w 1462376"/>
              <a:gd name="connsiteY78" fmla="*/ 1961730 h 2018589"/>
              <a:gd name="connsiteX79" fmla="*/ 983350 w 1462376"/>
              <a:gd name="connsiteY79" fmla="*/ 2007927 h 2018589"/>
              <a:gd name="connsiteX80" fmla="*/ 1000971 w 1462376"/>
              <a:gd name="connsiteY80" fmla="*/ 2005545 h 2018589"/>
              <a:gd name="connsiteX81" fmla="*/ 970491 w 1462376"/>
              <a:gd name="connsiteY81" fmla="*/ 1863623 h 2018589"/>
              <a:gd name="connsiteX82" fmla="*/ 935725 w 1462376"/>
              <a:gd name="connsiteY82" fmla="*/ 1739321 h 2018589"/>
              <a:gd name="connsiteX83" fmla="*/ 938582 w 1462376"/>
              <a:gd name="connsiteY83" fmla="*/ 1626450 h 2018589"/>
              <a:gd name="connsiteX84" fmla="*/ 953346 w 1462376"/>
              <a:gd name="connsiteY84" fmla="*/ 1547869 h 2018589"/>
              <a:gd name="connsiteX85" fmla="*/ 960490 w 1462376"/>
              <a:gd name="connsiteY85" fmla="*/ 1509293 h 2018589"/>
              <a:gd name="connsiteX86" fmla="*/ 969539 w 1462376"/>
              <a:gd name="connsiteY86" fmla="*/ 1485956 h 2018589"/>
              <a:gd name="connsiteX87" fmla="*/ 993351 w 1462376"/>
              <a:gd name="connsiteY87" fmla="*/ 1463096 h 2018589"/>
              <a:gd name="connsiteX88" fmla="*/ 1133369 w 1462376"/>
              <a:gd name="connsiteY88" fmla="*/ 1449761 h 2018589"/>
              <a:gd name="connsiteX89" fmla="*/ 1264337 w 1462376"/>
              <a:gd name="connsiteY89" fmla="*/ 1462144 h 2018589"/>
              <a:gd name="connsiteX90" fmla="*/ 1322440 w 1462376"/>
              <a:gd name="connsiteY90" fmla="*/ 1442141 h 2018589"/>
              <a:gd name="connsiteX91" fmla="*/ 1341966 w 1462376"/>
              <a:gd name="connsiteY91" fmla="*/ 1404994 h 2018589"/>
              <a:gd name="connsiteX92" fmla="*/ 1434835 w 1462376"/>
              <a:gd name="connsiteY92" fmla="*/ 1216399 h 2018589"/>
              <a:gd name="connsiteX93" fmla="*/ 1459124 w 1462376"/>
              <a:gd name="connsiteY93" fmla="*/ 1015897 h 2018589"/>
              <a:gd name="connsiteX94" fmla="*/ 1451028 w 1462376"/>
              <a:gd name="connsiteY94" fmla="*/ 975416 h 2018589"/>
              <a:gd name="connsiteX95" fmla="*/ 1453409 w 1462376"/>
              <a:gd name="connsiteY95" fmla="*/ 970177 h 2018589"/>
              <a:gd name="connsiteX96" fmla="*/ 531865 w 1462376"/>
              <a:gd name="connsiteY96" fmla="*/ 447255 h 2018589"/>
              <a:gd name="connsiteX97" fmla="*/ 569012 w 1462376"/>
              <a:gd name="connsiteY97" fmla="*/ 449160 h 2018589"/>
              <a:gd name="connsiteX98" fmla="*/ 463285 w 1462376"/>
              <a:gd name="connsiteY98" fmla="*/ 509167 h 2018589"/>
              <a:gd name="connsiteX99" fmla="*/ 387561 w 1462376"/>
              <a:gd name="connsiteY99" fmla="*/ 512025 h 2018589"/>
              <a:gd name="connsiteX100" fmla="*/ 423756 w 1462376"/>
              <a:gd name="connsiteY100" fmla="*/ 423442 h 2018589"/>
              <a:gd name="connsiteX101" fmla="*/ 399944 w 1462376"/>
              <a:gd name="connsiteY101" fmla="*/ 436777 h 2018589"/>
              <a:gd name="connsiteX102" fmla="*/ 338031 w 1462376"/>
              <a:gd name="connsiteY102" fmla="*/ 490594 h 2018589"/>
              <a:gd name="connsiteX103" fmla="*/ 299455 w 1462376"/>
              <a:gd name="connsiteY103" fmla="*/ 516787 h 2018589"/>
              <a:gd name="connsiteX104" fmla="*/ 532817 w 1462376"/>
              <a:gd name="connsiteY104" fmla="*/ 316762 h 2018589"/>
              <a:gd name="connsiteX105" fmla="*/ 535675 w 1462376"/>
              <a:gd name="connsiteY105" fmla="*/ 319620 h 2018589"/>
              <a:gd name="connsiteX106" fmla="*/ 504719 w 1462376"/>
              <a:gd name="connsiteY106" fmla="*/ 363911 h 2018589"/>
              <a:gd name="connsiteX107" fmla="*/ 501385 w 1462376"/>
              <a:gd name="connsiteY107" fmla="*/ 372484 h 2018589"/>
              <a:gd name="connsiteX108" fmla="*/ 510434 w 1462376"/>
              <a:gd name="connsiteY108" fmla="*/ 373912 h 2018589"/>
              <a:gd name="connsiteX109" fmla="*/ 577585 w 1462376"/>
              <a:gd name="connsiteY109" fmla="*/ 362482 h 2018589"/>
              <a:gd name="connsiteX110" fmla="*/ 590444 w 1462376"/>
              <a:gd name="connsiteY110" fmla="*/ 362006 h 2018589"/>
              <a:gd name="connsiteX111" fmla="*/ 530912 w 1462376"/>
              <a:gd name="connsiteY111" fmla="*/ 416775 h 2018589"/>
              <a:gd name="connsiteX112" fmla="*/ 530912 w 1462376"/>
              <a:gd name="connsiteY112" fmla="*/ 416775 h 2018589"/>
              <a:gd name="connsiteX113" fmla="*/ 522816 w 1462376"/>
              <a:gd name="connsiteY113" fmla="*/ 432015 h 2018589"/>
              <a:gd name="connsiteX114" fmla="*/ 531865 w 1462376"/>
              <a:gd name="connsiteY114" fmla="*/ 447255 h 2018589"/>
              <a:gd name="connsiteX115" fmla="*/ 1093840 w 1462376"/>
              <a:gd name="connsiteY115" fmla="*/ 859211 h 2018589"/>
              <a:gd name="connsiteX116" fmla="*/ 1078124 w 1462376"/>
              <a:gd name="connsiteY116" fmla="*/ 861116 h 2018589"/>
              <a:gd name="connsiteX117" fmla="*/ 1085268 w 1462376"/>
              <a:gd name="connsiteY117" fmla="*/ 879214 h 2018589"/>
              <a:gd name="connsiteX118" fmla="*/ 1064789 w 1462376"/>
              <a:gd name="connsiteY118" fmla="*/ 906360 h 2018589"/>
              <a:gd name="connsiteX119" fmla="*/ 907150 w 1462376"/>
              <a:gd name="connsiteY119" fmla="*/ 907789 h 2018589"/>
              <a:gd name="connsiteX120" fmla="*/ 899054 w 1462376"/>
              <a:gd name="connsiteY120" fmla="*/ 895882 h 2018589"/>
              <a:gd name="connsiteX121" fmla="*/ 906674 w 1462376"/>
              <a:gd name="connsiteY121" fmla="*/ 835399 h 2018589"/>
              <a:gd name="connsiteX122" fmla="*/ 906674 w 1462376"/>
              <a:gd name="connsiteY122" fmla="*/ 835399 h 2018589"/>
              <a:gd name="connsiteX123" fmla="*/ 908102 w 1462376"/>
              <a:gd name="connsiteY123" fmla="*/ 827302 h 2018589"/>
              <a:gd name="connsiteX124" fmla="*/ 919056 w 1462376"/>
              <a:gd name="connsiteY124" fmla="*/ 730624 h 2018589"/>
              <a:gd name="connsiteX125" fmla="*/ 936201 w 1462376"/>
              <a:gd name="connsiteY125" fmla="*/ 665854 h 2018589"/>
              <a:gd name="connsiteX126" fmla="*/ 965729 w 1462376"/>
              <a:gd name="connsiteY126" fmla="*/ 645375 h 2018589"/>
              <a:gd name="connsiteX127" fmla="*/ 1156229 w 1462376"/>
              <a:gd name="connsiteY127" fmla="*/ 546315 h 2018589"/>
              <a:gd name="connsiteX128" fmla="*/ 1167182 w 1462376"/>
              <a:gd name="connsiteY128" fmla="*/ 545839 h 2018589"/>
              <a:gd name="connsiteX129" fmla="*/ 1163849 w 1462376"/>
              <a:gd name="connsiteY129" fmla="*/ 556792 h 2018589"/>
              <a:gd name="connsiteX130" fmla="*/ 1035737 w 1462376"/>
              <a:gd name="connsiteY130" fmla="*/ 718241 h 2018589"/>
              <a:gd name="connsiteX131" fmla="*/ 1040500 w 1462376"/>
              <a:gd name="connsiteY131" fmla="*/ 731100 h 2018589"/>
              <a:gd name="connsiteX132" fmla="*/ 1040500 w 1462376"/>
              <a:gd name="connsiteY132" fmla="*/ 731100 h 2018589"/>
              <a:gd name="connsiteX133" fmla="*/ 1116224 w 1462376"/>
              <a:gd name="connsiteY133" fmla="*/ 686809 h 2018589"/>
              <a:gd name="connsiteX134" fmla="*/ 1150037 w 1462376"/>
              <a:gd name="connsiteY134" fmla="*/ 666330 h 2018589"/>
              <a:gd name="connsiteX135" fmla="*/ 1155752 w 1462376"/>
              <a:gd name="connsiteY135" fmla="*/ 664425 h 2018589"/>
              <a:gd name="connsiteX136" fmla="*/ 1150037 w 1462376"/>
              <a:gd name="connsiteY136" fmla="*/ 666330 h 2018589"/>
              <a:gd name="connsiteX137" fmla="*/ 1184328 w 1462376"/>
              <a:gd name="connsiteY137" fmla="*/ 645851 h 2018589"/>
              <a:gd name="connsiteX138" fmla="*/ 1276720 w 1462376"/>
              <a:gd name="connsiteY138" fmla="*/ 589177 h 2018589"/>
              <a:gd name="connsiteX139" fmla="*/ 1291484 w 1462376"/>
              <a:gd name="connsiteY139" fmla="*/ 580129 h 2018589"/>
              <a:gd name="connsiteX140" fmla="*/ 1319582 w 1462376"/>
              <a:gd name="connsiteY140" fmla="*/ 590130 h 2018589"/>
              <a:gd name="connsiteX141" fmla="*/ 1331012 w 1462376"/>
              <a:gd name="connsiteY141" fmla="*/ 727766 h 2018589"/>
              <a:gd name="connsiteX142" fmla="*/ 1321964 w 1462376"/>
              <a:gd name="connsiteY142" fmla="*/ 768247 h 2018589"/>
              <a:gd name="connsiteX143" fmla="*/ 1321964 w 1462376"/>
              <a:gd name="connsiteY143" fmla="*/ 768247 h 2018589"/>
              <a:gd name="connsiteX144" fmla="*/ 1310057 w 1462376"/>
              <a:gd name="connsiteY144" fmla="*/ 850162 h 2018589"/>
              <a:gd name="connsiteX145" fmla="*/ 1296722 w 1462376"/>
              <a:gd name="connsiteY145" fmla="*/ 858735 h 2018589"/>
              <a:gd name="connsiteX146" fmla="*/ 1207664 w 1462376"/>
              <a:gd name="connsiteY146" fmla="*/ 858735 h 2018589"/>
              <a:gd name="connsiteX147" fmla="*/ 1093840 w 1462376"/>
              <a:gd name="connsiteY147" fmla="*/ 859211 h 2018589"/>
              <a:gd name="connsiteX148" fmla="*/ 1414356 w 1462376"/>
              <a:gd name="connsiteY148" fmla="*/ 1123054 h 2018589"/>
              <a:gd name="connsiteX149" fmla="*/ 1411499 w 1462376"/>
              <a:gd name="connsiteY149" fmla="*/ 1141151 h 2018589"/>
              <a:gd name="connsiteX150" fmla="*/ 1411499 w 1462376"/>
              <a:gd name="connsiteY150" fmla="*/ 1141151 h 2018589"/>
              <a:gd name="connsiteX151" fmla="*/ 1411022 w 1462376"/>
              <a:gd name="connsiteY151" fmla="*/ 1151153 h 2018589"/>
              <a:gd name="connsiteX152" fmla="*/ 1363397 w 1462376"/>
              <a:gd name="connsiteY152" fmla="*/ 1181633 h 2018589"/>
              <a:gd name="connsiteX153" fmla="*/ 1275291 w 1462376"/>
              <a:gd name="connsiteY153" fmla="*/ 1157820 h 2018589"/>
              <a:gd name="connsiteX154" fmla="*/ 1215284 w 1462376"/>
              <a:gd name="connsiteY154" fmla="*/ 1147342 h 2018589"/>
              <a:gd name="connsiteX155" fmla="*/ 1200996 w 1462376"/>
              <a:gd name="connsiteY155" fmla="*/ 1150676 h 2018589"/>
              <a:gd name="connsiteX156" fmla="*/ 1217665 w 1462376"/>
              <a:gd name="connsiteY156" fmla="*/ 1163535 h 2018589"/>
              <a:gd name="connsiteX157" fmla="*/ 1217665 w 1462376"/>
              <a:gd name="connsiteY157" fmla="*/ 1163535 h 2018589"/>
              <a:gd name="connsiteX158" fmla="*/ 1290055 w 1462376"/>
              <a:gd name="connsiteY158" fmla="*/ 1190205 h 2018589"/>
              <a:gd name="connsiteX159" fmla="*/ 1290055 w 1462376"/>
              <a:gd name="connsiteY159" fmla="*/ 1190205 h 2018589"/>
              <a:gd name="connsiteX160" fmla="*/ 1310057 w 1462376"/>
              <a:gd name="connsiteY160" fmla="*/ 1197349 h 2018589"/>
              <a:gd name="connsiteX161" fmla="*/ 1310057 w 1462376"/>
              <a:gd name="connsiteY161" fmla="*/ 1197349 h 2018589"/>
              <a:gd name="connsiteX162" fmla="*/ 1383400 w 1462376"/>
              <a:gd name="connsiteY162" fmla="*/ 1223543 h 2018589"/>
              <a:gd name="connsiteX163" fmla="*/ 1389115 w 1462376"/>
              <a:gd name="connsiteY163" fmla="*/ 1237354 h 2018589"/>
              <a:gd name="connsiteX164" fmla="*/ 1365779 w 1462376"/>
              <a:gd name="connsiteY164" fmla="*/ 1279740 h 2018589"/>
              <a:gd name="connsiteX165" fmla="*/ 1365779 w 1462376"/>
              <a:gd name="connsiteY165" fmla="*/ 1279740 h 2018589"/>
              <a:gd name="connsiteX166" fmla="*/ 1354825 w 1462376"/>
              <a:gd name="connsiteY166" fmla="*/ 1300219 h 2018589"/>
              <a:gd name="connsiteX167" fmla="*/ 1354825 w 1462376"/>
              <a:gd name="connsiteY167" fmla="*/ 1300219 h 2018589"/>
              <a:gd name="connsiteX168" fmla="*/ 1311962 w 1462376"/>
              <a:gd name="connsiteY168" fmla="*/ 1381181 h 2018589"/>
              <a:gd name="connsiteX169" fmla="*/ 1257670 w 1462376"/>
              <a:gd name="connsiteY169" fmla="*/ 1392611 h 2018589"/>
              <a:gd name="connsiteX170" fmla="*/ 1157657 w 1462376"/>
              <a:gd name="connsiteY170" fmla="*/ 1327841 h 2018589"/>
              <a:gd name="connsiteX171" fmla="*/ 1157657 w 1462376"/>
              <a:gd name="connsiteY171" fmla="*/ 1327841 h 2018589"/>
              <a:gd name="connsiteX172" fmla="*/ 1048596 w 1462376"/>
              <a:gd name="connsiteY172" fmla="*/ 1256404 h 2018589"/>
              <a:gd name="connsiteX173" fmla="*/ 1032404 w 1462376"/>
              <a:gd name="connsiteY173" fmla="*/ 1224971 h 2018589"/>
              <a:gd name="connsiteX174" fmla="*/ 1039547 w 1462376"/>
              <a:gd name="connsiteY174" fmla="*/ 1219733 h 2018589"/>
              <a:gd name="connsiteX175" fmla="*/ 1082886 w 1462376"/>
              <a:gd name="connsiteY175" fmla="*/ 1222590 h 2018589"/>
              <a:gd name="connsiteX176" fmla="*/ 1104794 w 1462376"/>
              <a:gd name="connsiteY176" fmla="*/ 1202588 h 2018589"/>
              <a:gd name="connsiteX177" fmla="*/ 1107651 w 1462376"/>
              <a:gd name="connsiteY177" fmla="*/ 1186871 h 2018589"/>
              <a:gd name="connsiteX178" fmla="*/ 1107651 w 1462376"/>
              <a:gd name="connsiteY178" fmla="*/ 1186871 h 2018589"/>
              <a:gd name="connsiteX179" fmla="*/ 1108604 w 1462376"/>
              <a:gd name="connsiteY179" fmla="*/ 1173060 h 2018589"/>
              <a:gd name="connsiteX180" fmla="*/ 1110032 w 1462376"/>
              <a:gd name="connsiteY180" fmla="*/ 1164964 h 2018589"/>
              <a:gd name="connsiteX181" fmla="*/ 1110032 w 1462376"/>
              <a:gd name="connsiteY181" fmla="*/ 1164964 h 2018589"/>
              <a:gd name="connsiteX182" fmla="*/ 1113366 w 1462376"/>
              <a:gd name="connsiteY182" fmla="*/ 1133531 h 2018589"/>
              <a:gd name="connsiteX183" fmla="*/ 1113366 w 1462376"/>
              <a:gd name="connsiteY183" fmla="*/ 1133531 h 2018589"/>
              <a:gd name="connsiteX184" fmla="*/ 1133369 w 1462376"/>
              <a:gd name="connsiteY184" fmla="*/ 955890 h 2018589"/>
              <a:gd name="connsiteX185" fmla="*/ 1136702 w 1462376"/>
              <a:gd name="connsiteY185" fmla="*/ 937792 h 2018589"/>
              <a:gd name="connsiteX186" fmla="*/ 1167659 w 1462376"/>
              <a:gd name="connsiteY186" fmla="*/ 912075 h 2018589"/>
              <a:gd name="connsiteX187" fmla="*/ 1331012 w 1462376"/>
              <a:gd name="connsiteY187" fmla="*/ 902550 h 2018589"/>
              <a:gd name="connsiteX188" fmla="*/ 1363874 w 1462376"/>
              <a:gd name="connsiteY188" fmla="*/ 907789 h 2018589"/>
              <a:gd name="connsiteX189" fmla="*/ 1390068 w 1462376"/>
              <a:gd name="connsiteY189" fmla="*/ 938745 h 2018589"/>
              <a:gd name="connsiteX190" fmla="*/ 1411022 w 1462376"/>
              <a:gd name="connsiteY190" fmla="*/ 1045901 h 2018589"/>
              <a:gd name="connsiteX191" fmla="*/ 1399593 w 1462376"/>
              <a:gd name="connsiteY191" fmla="*/ 1059236 h 2018589"/>
              <a:gd name="connsiteX192" fmla="*/ 1328631 w 1462376"/>
              <a:gd name="connsiteY192" fmla="*/ 1058760 h 2018589"/>
              <a:gd name="connsiteX193" fmla="*/ 1328631 w 1462376"/>
              <a:gd name="connsiteY193" fmla="*/ 1058760 h 2018589"/>
              <a:gd name="connsiteX194" fmla="*/ 1309105 w 1462376"/>
              <a:gd name="connsiteY194" fmla="*/ 1058760 h 2018589"/>
              <a:gd name="connsiteX195" fmla="*/ 1309105 w 1462376"/>
              <a:gd name="connsiteY195" fmla="*/ 1058760 h 2018589"/>
              <a:gd name="connsiteX196" fmla="*/ 1221475 w 1462376"/>
              <a:gd name="connsiteY196" fmla="*/ 1059236 h 2018589"/>
              <a:gd name="connsiteX197" fmla="*/ 1208616 w 1462376"/>
              <a:gd name="connsiteY197" fmla="*/ 1066380 h 2018589"/>
              <a:gd name="connsiteX198" fmla="*/ 1220046 w 1462376"/>
              <a:gd name="connsiteY198" fmla="*/ 1074476 h 2018589"/>
              <a:gd name="connsiteX199" fmla="*/ 1250526 w 1462376"/>
              <a:gd name="connsiteY199" fmla="*/ 1077810 h 2018589"/>
              <a:gd name="connsiteX200" fmla="*/ 1254336 w 1462376"/>
              <a:gd name="connsiteY200" fmla="*/ 1078763 h 2018589"/>
              <a:gd name="connsiteX201" fmla="*/ 1326250 w 1462376"/>
              <a:gd name="connsiteY201" fmla="*/ 1084001 h 2018589"/>
              <a:gd name="connsiteX202" fmla="*/ 1381971 w 1462376"/>
              <a:gd name="connsiteY202" fmla="*/ 1086383 h 2018589"/>
              <a:gd name="connsiteX203" fmla="*/ 1414356 w 1462376"/>
              <a:gd name="connsiteY203" fmla="*/ 1123054 h 2018589"/>
              <a:gd name="connsiteX0" fmla="*/ 1440789 w 1449756"/>
              <a:gd name="connsiteY0" fmla="*/ 970177 h 2018589"/>
              <a:gd name="connsiteX1" fmla="*/ 1431740 w 1449756"/>
              <a:gd name="connsiteY1" fmla="*/ 956842 h 2018589"/>
              <a:gd name="connsiteX2" fmla="*/ 1414119 w 1449756"/>
              <a:gd name="connsiteY2" fmla="*/ 888262 h 2018589"/>
              <a:gd name="connsiteX3" fmla="*/ 1380305 w 1449756"/>
              <a:gd name="connsiteY3" fmla="*/ 820159 h 2018589"/>
              <a:gd name="connsiteX4" fmla="*/ 1373637 w 1449756"/>
              <a:gd name="connsiteY4" fmla="*/ 787774 h 2018589"/>
              <a:gd name="connsiteX5" fmla="*/ 1372209 w 1449756"/>
              <a:gd name="connsiteY5" fmla="*/ 715384 h 2018589"/>
              <a:gd name="connsiteX6" fmla="*/ 1378400 w 1449756"/>
              <a:gd name="connsiteY6" fmla="*/ 659662 h 2018589"/>
              <a:gd name="connsiteX7" fmla="*/ 1366970 w 1449756"/>
              <a:gd name="connsiteY7" fmla="*/ 612990 h 2018589"/>
              <a:gd name="connsiteX8" fmla="*/ 1364112 w 1449756"/>
              <a:gd name="connsiteY8" fmla="*/ 563936 h 2018589"/>
              <a:gd name="connsiteX9" fmla="*/ 1379829 w 1449756"/>
              <a:gd name="connsiteY9" fmla="*/ 424871 h 2018589"/>
              <a:gd name="connsiteX10" fmla="*/ 1367446 w 1449756"/>
              <a:gd name="connsiteY10" fmla="*/ 342956 h 2018589"/>
              <a:gd name="connsiteX11" fmla="*/ 1363160 w 1449756"/>
              <a:gd name="connsiteY11" fmla="*/ 255326 h 2018589"/>
              <a:gd name="connsiteX12" fmla="*/ 1295533 w 1449756"/>
              <a:gd name="connsiteY12" fmla="*/ 191508 h 2018589"/>
              <a:gd name="connsiteX13" fmla="*/ 1260290 w 1449756"/>
              <a:gd name="connsiteY13" fmla="*/ 176268 h 2018589"/>
              <a:gd name="connsiteX14" fmla="*/ 1236001 w 1449756"/>
              <a:gd name="connsiteY14" fmla="*/ 161505 h 2018589"/>
              <a:gd name="connsiteX15" fmla="*/ 1193615 w 1449756"/>
              <a:gd name="connsiteY15" fmla="*/ 127215 h 2018589"/>
              <a:gd name="connsiteX16" fmla="*/ 1182185 w 1449756"/>
              <a:gd name="connsiteY16" fmla="*/ 111022 h 2018589"/>
              <a:gd name="connsiteX17" fmla="*/ 1130274 w 1449756"/>
              <a:gd name="connsiteY17" fmla="*/ 91020 h 2018589"/>
              <a:gd name="connsiteX18" fmla="*/ 1019307 w 1449756"/>
              <a:gd name="connsiteY18" fmla="*/ 52920 h 2018589"/>
              <a:gd name="connsiteX19" fmla="*/ 956442 w 1449756"/>
              <a:gd name="connsiteY19" fmla="*/ 31965 h 2018589"/>
              <a:gd name="connsiteX20" fmla="*/ 895482 w 1449756"/>
              <a:gd name="connsiteY20" fmla="*/ 26726 h 2018589"/>
              <a:gd name="connsiteX21" fmla="*/ 821187 w 1449756"/>
              <a:gd name="connsiteY21" fmla="*/ 17677 h 2018589"/>
              <a:gd name="connsiteX22" fmla="*/ 716412 w 1449756"/>
              <a:gd name="connsiteY22" fmla="*/ 56 h 2018589"/>
              <a:gd name="connsiteX23" fmla="*/ 623067 w 1449756"/>
              <a:gd name="connsiteY23" fmla="*/ 11010 h 2018589"/>
              <a:gd name="connsiteX24" fmla="*/ 413041 w 1449756"/>
              <a:gd name="connsiteY24" fmla="*/ 83876 h 2018589"/>
              <a:gd name="connsiteX25" fmla="*/ 314933 w 1449756"/>
              <a:gd name="connsiteY25" fmla="*/ 158171 h 2018589"/>
              <a:gd name="connsiteX26" fmla="*/ 252545 w 1449756"/>
              <a:gd name="connsiteY26" fmla="*/ 228180 h 2018589"/>
              <a:gd name="connsiteX27" fmla="*/ 199681 w 1449756"/>
              <a:gd name="connsiteY27" fmla="*/ 292474 h 2018589"/>
              <a:gd name="connsiteX28" fmla="*/ 157295 w 1449756"/>
              <a:gd name="connsiteY28" fmla="*/ 380580 h 2018589"/>
              <a:gd name="connsiteX29" fmla="*/ 120623 w 1449756"/>
              <a:gd name="connsiteY29" fmla="*/ 577271 h 2018589"/>
              <a:gd name="connsiteX30" fmla="*/ 129672 w 1449756"/>
              <a:gd name="connsiteY30" fmla="*/ 680617 h 2018589"/>
              <a:gd name="connsiteX31" fmla="*/ 186346 w 1449756"/>
              <a:gd name="connsiteY31" fmla="*/ 825874 h 2018589"/>
              <a:gd name="connsiteX32" fmla="*/ 229208 w 1449756"/>
              <a:gd name="connsiteY32" fmla="*/ 892072 h 2018589"/>
              <a:gd name="connsiteX33" fmla="*/ 252069 w 1449756"/>
              <a:gd name="connsiteY33" fmla="*/ 921600 h 2018589"/>
              <a:gd name="connsiteX34" fmla="*/ 303503 w 1449756"/>
              <a:gd name="connsiteY34" fmla="*/ 1016374 h 2018589"/>
              <a:gd name="connsiteX35" fmla="*/ 327792 w 1449756"/>
              <a:gd name="connsiteY35" fmla="*/ 1153058 h 2018589"/>
              <a:gd name="connsiteX36" fmla="*/ 319696 w 1449756"/>
              <a:gd name="connsiteY36" fmla="*/ 1322603 h 2018589"/>
              <a:gd name="connsiteX37" fmla="*/ 285406 w 1449756"/>
              <a:gd name="connsiteY37" fmla="*/ 1397850 h 2018589"/>
              <a:gd name="connsiteX38" fmla="*/ 256355 w 1449756"/>
              <a:gd name="connsiteY38" fmla="*/ 1431664 h 2018589"/>
              <a:gd name="connsiteX39" fmla="*/ 15771 w 1449756"/>
              <a:gd name="connsiteY39" fmla="*/ 1611103 h 2018589"/>
              <a:gd name="connsiteX40" fmla="*/ 13207 w 1449756"/>
              <a:gd name="connsiteY40" fmla="*/ 1716302 h 2018589"/>
              <a:gd name="connsiteX41" fmla="*/ 329697 w 1449756"/>
              <a:gd name="connsiteY41" fmla="*/ 1465954 h 2018589"/>
              <a:gd name="connsiteX42" fmla="*/ 334460 w 1449756"/>
              <a:gd name="connsiteY42" fmla="*/ 1462620 h 2018589"/>
              <a:gd name="connsiteX43" fmla="*/ 398754 w 1449756"/>
              <a:gd name="connsiteY43" fmla="*/ 1330699 h 2018589"/>
              <a:gd name="connsiteX44" fmla="*/ 421614 w 1449756"/>
              <a:gd name="connsiteY44" fmla="*/ 1234020 h 2018589"/>
              <a:gd name="connsiteX45" fmla="*/ 444950 w 1449756"/>
              <a:gd name="connsiteY45" fmla="*/ 1156391 h 2018589"/>
              <a:gd name="connsiteX46" fmla="*/ 488765 w 1449756"/>
              <a:gd name="connsiteY46" fmla="*/ 1052569 h 2018589"/>
              <a:gd name="connsiteX47" fmla="*/ 480669 w 1449756"/>
              <a:gd name="connsiteY47" fmla="*/ 962081 h 2018589"/>
              <a:gd name="connsiteX48" fmla="*/ 483526 w 1449756"/>
              <a:gd name="connsiteY48" fmla="*/ 770152 h 2018589"/>
              <a:gd name="connsiteX49" fmla="*/ 494004 w 1449756"/>
              <a:gd name="connsiteY49" fmla="*/ 738720 h 2018589"/>
              <a:gd name="connsiteX50" fmla="*/ 553059 w 1449756"/>
              <a:gd name="connsiteY50" fmla="*/ 699191 h 2018589"/>
              <a:gd name="connsiteX51" fmla="*/ 626877 w 1449756"/>
              <a:gd name="connsiteY51" fmla="*/ 681570 h 2018589"/>
              <a:gd name="connsiteX52" fmla="*/ 764514 w 1449756"/>
              <a:gd name="connsiteY52" fmla="*/ 742054 h 2018589"/>
              <a:gd name="connsiteX53" fmla="*/ 850239 w 1449756"/>
              <a:gd name="connsiteY53" fmla="*/ 908265 h 2018589"/>
              <a:gd name="connsiteX54" fmla="*/ 843095 w 1449756"/>
              <a:gd name="connsiteY54" fmla="*/ 918742 h 2018589"/>
              <a:gd name="connsiteX55" fmla="*/ 745464 w 1449756"/>
              <a:gd name="connsiteY55" fmla="*/ 921600 h 2018589"/>
              <a:gd name="connsiteX56" fmla="*/ 666406 w 1449756"/>
              <a:gd name="connsiteY56" fmla="*/ 932554 h 2018589"/>
              <a:gd name="connsiteX57" fmla="*/ 695934 w 1449756"/>
              <a:gd name="connsiteY57" fmla="*/ 946841 h 2018589"/>
              <a:gd name="connsiteX58" fmla="*/ 1057407 w 1449756"/>
              <a:gd name="connsiteY58" fmla="*/ 946841 h 2018589"/>
              <a:gd name="connsiteX59" fmla="*/ 1079315 w 1449756"/>
              <a:gd name="connsiteY59" fmla="*/ 949222 h 2018589"/>
              <a:gd name="connsiteX60" fmla="*/ 1064075 w 1449756"/>
              <a:gd name="connsiteY60" fmla="*/ 1015421 h 2018589"/>
              <a:gd name="connsiteX61" fmla="*/ 1050740 w 1449756"/>
              <a:gd name="connsiteY61" fmla="*/ 1156867 h 2018589"/>
              <a:gd name="connsiteX62" fmla="*/ 1034548 w 1449756"/>
              <a:gd name="connsiteY62" fmla="*/ 1170679 h 2018589"/>
              <a:gd name="connsiteX63" fmla="*/ 990256 w 1449756"/>
              <a:gd name="connsiteY63" fmla="*/ 1173536 h 2018589"/>
              <a:gd name="connsiteX64" fmla="*/ 944536 w 1449756"/>
              <a:gd name="connsiteY64" fmla="*/ 1188776 h 2018589"/>
              <a:gd name="connsiteX65" fmla="*/ 801185 w 1449756"/>
              <a:gd name="connsiteY65" fmla="*/ 1164011 h 2018589"/>
              <a:gd name="connsiteX66" fmla="*/ 731176 w 1449756"/>
              <a:gd name="connsiteY66" fmla="*/ 1152105 h 2018589"/>
              <a:gd name="connsiteX67" fmla="*/ 672597 w 1449756"/>
              <a:gd name="connsiteY67" fmla="*/ 1140675 h 2018589"/>
              <a:gd name="connsiteX68" fmla="*/ 754512 w 1449756"/>
              <a:gd name="connsiteY68" fmla="*/ 1182109 h 2018589"/>
              <a:gd name="connsiteX69" fmla="*/ 938821 w 1449756"/>
              <a:gd name="connsiteY69" fmla="*/ 1240211 h 2018589"/>
              <a:gd name="connsiteX70" fmla="*/ 959776 w 1449756"/>
              <a:gd name="connsiteY70" fmla="*/ 1253070 h 2018589"/>
              <a:gd name="connsiteX71" fmla="*/ 996924 w 1449756"/>
              <a:gd name="connsiteY71" fmla="*/ 1286408 h 2018589"/>
              <a:gd name="connsiteX72" fmla="*/ 1109319 w 1449756"/>
              <a:gd name="connsiteY72" fmla="*/ 1374990 h 2018589"/>
              <a:gd name="connsiteX73" fmla="*/ 991209 w 1449756"/>
              <a:gd name="connsiteY73" fmla="*/ 1376895 h 2018589"/>
              <a:gd name="connsiteX74" fmla="*/ 902150 w 1449756"/>
              <a:gd name="connsiteY74" fmla="*/ 1400708 h 2018589"/>
              <a:gd name="connsiteX75" fmla="*/ 874051 w 1449756"/>
              <a:gd name="connsiteY75" fmla="*/ 1481194 h 2018589"/>
              <a:gd name="connsiteX76" fmla="*/ 851667 w 1449756"/>
              <a:gd name="connsiteY76" fmla="*/ 1585969 h 2018589"/>
              <a:gd name="connsiteX77" fmla="*/ 845476 w 1449756"/>
              <a:gd name="connsiteY77" fmla="*/ 1707889 h 2018589"/>
              <a:gd name="connsiteX78" fmla="*/ 939774 w 1449756"/>
              <a:gd name="connsiteY78" fmla="*/ 1961730 h 2018589"/>
              <a:gd name="connsiteX79" fmla="*/ 970730 w 1449756"/>
              <a:gd name="connsiteY79" fmla="*/ 2007927 h 2018589"/>
              <a:gd name="connsiteX80" fmla="*/ 988351 w 1449756"/>
              <a:gd name="connsiteY80" fmla="*/ 2005545 h 2018589"/>
              <a:gd name="connsiteX81" fmla="*/ 957871 w 1449756"/>
              <a:gd name="connsiteY81" fmla="*/ 1863623 h 2018589"/>
              <a:gd name="connsiteX82" fmla="*/ 923105 w 1449756"/>
              <a:gd name="connsiteY82" fmla="*/ 1739321 h 2018589"/>
              <a:gd name="connsiteX83" fmla="*/ 925962 w 1449756"/>
              <a:gd name="connsiteY83" fmla="*/ 1626450 h 2018589"/>
              <a:gd name="connsiteX84" fmla="*/ 940726 w 1449756"/>
              <a:gd name="connsiteY84" fmla="*/ 1547869 h 2018589"/>
              <a:gd name="connsiteX85" fmla="*/ 947870 w 1449756"/>
              <a:gd name="connsiteY85" fmla="*/ 1509293 h 2018589"/>
              <a:gd name="connsiteX86" fmla="*/ 956919 w 1449756"/>
              <a:gd name="connsiteY86" fmla="*/ 1485956 h 2018589"/>
              <a:gd name="connsiteX87" fmla="*/ 980731 w 1449756"/>
              <a:gd name="connsiteY87" fmla="*/ 1463096 h 2018589"/>
              <a:gd name="connsiteX88" fmla="*/ 1120749 w 1449756"/>
              <a:gd name="connsiteY88" fmla="*/ 1449761 h 2018589"/>
              <a:gd name="connsiteX89" fmla="*/ 1251717 w 1449756"/>
              <a:gd name="connsiteY89" fmla="*/ 1462144 h 2018589"/>
              <a:gd name="connsiteX90" fmla="*/ 1309820 w 1449756"/>
              <a:gd name="connsiteY90" fmla="*/ 1442141 h 2018589"/>
              <a:gd name="connsiteX91" fmla="*/ 1329346 w 1449756"/>
              <a:gd name="connsiteY91" fmla="*/ 1404994 h 2018589"/>
              <a:gd name="connsiteX92" fmla="*/ 1422215 w 1449756"/>
              <a:gd name="connsiteY92" fmla="*/ 1216399 h 2018589"/>
              <a:gd name="connsiteX93" fmla="*/ 1446504 w 1449756"/>
              <a:gd name="connsiteY93" fmla="*/ 1015897 h 2018589"/>
              <a:gd name="connsiteX94" fmla="*/ 1438408 w 1449756"/>
              <a:gd name="connsiteY94" fmla="*/ 975416 h 2018589"/>
              <a:gd name="connsiteX95" fmla="*/ 1440789 w 1449756"/>
              <a:gd name="connsiteY95" fmla="*/ 970177 h 2018589"/>
              <a:gd name="connsiteX96" fmla="*/ 519245 w 1449756"/>
              <a:gd name="connsiteY96" fmla="*/ 447255 h 2018589"/>
              <a:gd name="connsiteX97" fmla="*/ 556392 w 1449756"/>
              <a:gd name="connsiteY97" fmla="*/ 449160 h 2018589"/>
              <a:gd name="connsiteX98" fmla="*/ 450665 w 1449756"/>
              <a:gd name="connsiteY98" fmla="*/ 509167 h 2018589"/>
              <a:gd name="connsiteX99" fmla="*/ 374941 w 1449756"/>
              <a:gd name="connsiteY99" fmla="*/ 512025 h 2018589"/>
              <a:gd name="connsiteX100" fmla="*/ 411136 w 1449756"/>
              <a:gd name="connsiteY100" fmla="*/ 423442 h 2018589"/>
              <a:gd name="connsiteX101" fmla="*/ 387324 w 1449756"/>
              <a:gd name="connsiteY101" fmla="*/ 436777 h 2018589"/>
              <a:gd name="connsiteX102" fmla="*/ 325411 w 1449756"/>
              <a:gd name="connsiteY102" fmla="*/ 490594 h 2018589"/>
              <a:gd name="connsiteX103" fmla="*/ 286835 w 1449756"/>
              <a:gd name="connsiteY103" fmla="*/ 516787 h 2018589"/>
              <a:gd name="connsiteX104" fmla="*/ 520197 w 1449756"/>
              <a:gd name="connsiteY104" fmla="*/ 316762 h 2018589"/>
              <a:gd name="connsiteX105" fmla="*/ 523055 w 1449756"/>
              <a:gd name="connsiteY105" fmla="*/ 319620 h 2018589"/>
              <a:gd name="connsiteX106" fmla="*/ 492099 w 1449756"/>
              <a:gd name="connsiteY106" fmla="*/ 363911 h 2018589"/>
              <a:gd name="connsiteX107" fmla="*/ 488765 w 1449756"/>
              <a:gd name="connsiteY107" fmla="*/ 372484 h 2018589"/>
              <a:gd name="connsiteX108" fmla="*/ 497814 w 1449756"/>
              <a:gd name="connsiteY108" fmla="*/ 373912 h 2018589"/>
              <a:gd name="connsiteX109" fmla="*/ 564965 w 1449756"/>
              <a:gd name="connsiteY109" fmla="*/ 362482 h 2018589"/>
              <a:gd name="connsiteX110" fmla="*/ 577824 w 1449756"/>
              <a:gd name="connsiteY110" fmla="*/ 362006 h 2018589"/>
              <a:gd name="connsiteX111" fmla="*/ 518292 w 1449756"/>
              <a:gd name="connsiteY111" fmla="*/ 416775 h 2018589"/>
              <a:gd name="connsiteX112" fmla="*/ 518292 w 1449756"/>
              <a:gd name="connsiteY112" fmla="*/ 416775 h 2018589"/>
              <a:gd name="connsiteX113" fmla="*/ 510196 w 1449756"/>
              <a:gd name="connsiteY113" fmla="*/ 432015 h 2018589"/>
              <a:gd name="connsiteX114" fmla="*/ 519245 w 1449756"/>
              <a:gd name="connsiteY114" fmla="*/ 447255 h 2018589"/>
              <a:gd name="connsiteX115" fmla="*/ 1081220 w 1449756"/>
              <a:gd name="connsiteY115" fmla="*/ 859211 h 2018589"/>
              <a:gd name="connsiteX116" fmla="*/ 1065504 w 1449756"/>
              <a:gd name="connsiteY116" fmla="*/ 861116 h 2018589"/>
              <a:gd name="connsiteX117" fmla="*/ 1072648 w 1449756"/>
              <a:gd name="connsiteY117" fmla="*/ 879214 h 2018589"/>
              <a:gd name="connsiteX118" fmla="*/ 1052169 w 1449756"/>
              <a:gd name="connsiteY118" fmla="*/ 906360 h 2018589"/>
              <a:gd name="connsiteX119" fmla="*/ 894530 w 1449756"/>
              <a:gd name="connsiteY119" fmla="*/ 907789 h 2018589"/>
              <a:gd name="connsiteX120" fmla="*/ 886434 w 1449756"/>
              <a:gd name="connsiteY120" fmla="*/ 895882 h 2018589"/>
              <a:gd name="connsiteX121" fmla="*/ 894054 w 1449756"/>
              <a:gd name="connsiteY121" fmla="*/ 835399 h 2018589"/>
              <a:gd name="connsiteX122" fmla="*/ 894054 w 1449756"/>
              <a:gd name="connsiteY122" fmla="*/ 835399 h 2018589"/>
              <a:gd name="connsiteX123" fmla="*/ 895482 w 1449756"/>
              <a:gd name="connsiteY123" fmla="*/ 827302 h 2018589"/>
              <a:gd name="connsiteX124" fmla="*/ 906436 w 1449756"/>
              <a:gd name="connsiteY124" fmla="*/ 730624 h 2018589"/>
              <a:gd name="connsiteX125" fmla="*/ 923581 w 1449756"/>
              <a:gd name="connsiteY125" fmla="*/ 665854 h 2018589"/>
              <a:gd name="connsiteX126" fmla="*/ 953109 w 1449756"/>
              <a:gd name="connsiteY126" fmla="*/ 645375 h 2018589"/>
              <a:gd name="connsiteX127" fmla="*/ 1143609 w 1449756"/>
              <a:gd name="connsiteY127" fmla="*/ 546315 h 2018589"/>
              <a:gd name="connsiteX128" fmla="*/ 1154562 w 1449756"/>
              <a:gd name="connsiteY128" fmla="*/ 545839 h 2018589"/>
              <a:gd name="connsiteX129" fmla="*/ 1151229 w 1449756"/>
              <a:gd name="connsiteY129" fmla="*/ 556792 h 2018589"/>
              <a:gd name="connsiteX130" fmla="*/ 1023117 w 1449756"/>
              <a:gd name="connsiteY130" fmla="*/ 718241 h 2018589"/>
              <a:gd name="connsiteX131" fmla="*/ 1027880 w 1449756"/>
              <a:gd name="connsiteY131" fmla="*/ 731100 h 2018589"/>
              <a:gd name="connsiteX132" fmla="*/ 1027880 w 1449756"/>
              <a:gd name="connsiteY132" fmla="*/ 731100 h 2018589"/>
              <a:gd name="connsiteX133" fmla="*/ 1103604 w 1449756"/>
              <a:gd name="connsiteY133" fmla="*/ 686809 h 2018589"/>
              <a:gd name="connsiteX134" fmla="*/ 1137417 w 1449756"/>
              <a:gd name="connsiteY134" fmla="*/ 666330 h 2018589"/>
              <a:gd name="connsiteX135" fmla="*/ 1143132 w 1449756"/>
              <a:gd name="connsiteY135" fmla="*/ 664425 h 2018589"/>
              <a:gd name="connsiteX136" fmla="*/ 1137417 w 1449756"/>
              <a:gd name="connsiteY136" fmla="*/ 666330 h 2018589"/>
              <a:gd name="connsiteX137" fmla="*/ 1171708 w 1449756"/>
              <a:gd name="connsiteY137" fmla="*/ 645851 h 2018589"/>
              <a:gd name="connsiteX138" fmla="*/ 1264100 w 1449756"/>
              <a:gd name="connsiteY138" fmla="*/ 589177 h 2018589"/>
              <a:gd name="connsiteX139" fmla="*/ 1278864 w 1449756"/>
              <a:gd name="connsiteY139" fmla="*/ 580129 h 2018589"/>
              <a:gd name="connsiteX140" fmla="*/ 1306962 w 1449756"/>
              <a:gd name="connsiteY140" fmla="*/ 590130 h 2018589"/>
              <a:gd name="connsiteX141" fmla="*/ 1318392 w 1449756"/>
              <a:gd name="connsiteY141" fmla="*/ 727766 h 2018589"/>
              <a:gd name="connsiteX142" fmla="*/ 1309344 w 1449756"/>
              <a:gd name="connsiteY142" fmla="*/ 768247 h 2018589"/>
              <a:gd name="connsiteX143" fmla="*/ 1309344 w 1449756"/>
              <a:gd name="connsiteY143" fmla="*/ 768247 h 2018589"/>
              <a:gd name="connsiteX144" fmla="*/ 1297437 w 1449756"/>
              <a:gd name="connsiteY144" fmla="*/ 850162 h 2018589"/>
              <a:gd name="connsiteX145" fmla="*/ 1284102 w 1449756"/>
              <a:gd name="connsiteY145" fmla="*/ 858735 h 2018589"/>
              <a:gd name="connsiteX146" fmla="*/ 1195044 w 1449756"/>
              <a:gd name="connsiteY146" fmla="*/ 858735 h 2018589"/>
              <a:gd name="connsiteX147" fmla="*/ 1081220 w 1449756"/>
              <a:gd name="connsiteY147" fmla="*/ 859211 h 2018589"/>
              <a:gd name="connsiteX148" fmla="*/ 1401736 w 1449756"/>
              <a:gd name="connsiteY148" fmla="*/ 1123054 h 2018589"/>
              <a:gd name="connsiteX149" fmla="*/ 1398879 w 1449756"/>
              <a:gd name="connsiteY149" fmla="*/ 1141151 h 2018589"/>
              <a:gd name="connsiteX150" fmla="*/ 1398879 w 1449756"/>
              <a:gd name="connsiteY150" fmla="*/ 1141151 h 2018589"/>
              <a:gd name="connsiteX151" fmla="*/ 1398402 w 1449756"/>
              <a:gd name="connsiteY151" fmla="*/ 1151153 h 2018589"/>
              <a:gd name="connsiteX152" fmla="*/ 1350777 w 1449756"/>
              <a:gd name="connsiteY152" fmla="*/ 1181633 h 2018589"/>
              <a:gd name="connsiteX153" fmla="*/ 1262671 w 1449756"/>
              <a:gd name="connsiteY153" fmla="*/ 1157820 h 2018589"/>
              <a:gd name="connsiteX154" fmla="*/ 1202664 w 1449756"/>
              <a:gd name="connsiteY154" fmla="*/ 1147342 h 2018589"/>
              <a:gd name="connsiteX155" fmla="*/ 1188376 w 1449756"/>
              <a:gd name="connsiteY155" fmla="*/ 1150676 h 2018589"/>
              <a:gd name="connsiteX156" fmla="*/ 1205045 w 1449756"/>
              <a:gd name="connsiteY156" fmla="*/ 1163535 h 2018589"/>
              <a:gd name="connsiteX157" fmla="*/ 1205045 w 1449756"/>
              <a:gd name="connsiteY157" fmla="*/ 1163535 h 2018589"/>
              <a:gd name="connsiteX158" fmla="*/ 1277435 w 1449756"/>
              <a:gd name="connsiteY158" fmla="*/ 1190205 h 2018589"/>
              <a:gd name="connsiteX159" fmla="*/ 1277435 w 1449756"/>
              <a:gd name="connsiteY159" fmla="*/ 1190205 h 2018589"/>
              <a:gd name="connsiteX160" fmla="*/ 1297437 w 1449756"/>
              <a:gd name="connsiteY160" fmla="*/ 1197349 h 2018589"/>
              <a:gd name="connsiteX161" fmla="*/ 1297437 w 1449756"/>
              <a:gd name="connsiteY161" fmla="*/ 1197349 h 2018589"/>
              <a:gd name="connsiteX162" fmla="*/ 1370780 w 1449756"/>
              <a:gd name="connsiteY162" fmla="*/ 1223543 h 2018589"/>
              <a:gd name="connsiteX163" fmla="*/ 1376495 w 1449756"/>
              <a:gd name="connsiteY163" fmla="*/ 1237354 h 2018589"/>
              <a:gd name="connsiteX164" fmla="*/ 1353159 w 1449756"/>
              <a:gd name="connsiteY164" fmla="*/ 1279740 h 2018589"/>
              <a:gd name="connsiteX165" fmla="*/ 1353159 w 1449756"/>
              <a:gd name="connsiteY165" fmla="*/ 1279740 h 2018589"/>
              <a:gd name="connsiteX166" fmla="*/ 1342205 w 1449756"/>
              <a:gd name="connsiteY166" fmla="*/ 1300219 h 2018589"/>
              <a:gd name="connsiteX167" fmla="*/ 1342205 w 1449756"/>
              <a:gd name="connsiteY167" fmla="*/ 1300219 h 2018589"/>
              <a:gd name="connsiteX168" fmla="*/ 1299342 w 1449756"/>
              <a:gd name="connsiteY168" fmla="*/ 1381181 h 2018589"/>
              <a:gd name="connsiteX169" fmla="*/ 1245050 w 1449756"/>
              <a:gd name="connsiteY169" fmla="*/ 1392611 h 2018589"/>
              <a:gd name="connsiteX170" fmla="*/ 1145037 w 1449756"/>
              <a:gd name="connsiteY170" fmla="*/ 1327841 h 2018589"/>
              <a:gd name="connsiteX171" fmla="*/ 1145037 w 1449756"/>
              <a:gd name="connsiteY171" fmla="*/ 1327841 h 2018589"/>
              <a:gd name="connsiteX172" fmla="*/ 1035976 w 1449756"/>
              <a:gd name="connsiteY172" fmla="*/ 1256404 h 2018589"/>
              <a:gd name="connsiteX173" fmla="*/ 1019784 w 1449756"/>
              <a:gd name="connsiteY173" fmla="*/ 1224971 h 2018589"/>
              <a:gd name="connsiteX174" fmla="*/ 1026927 w 1449756"/>
              <a:gd name="connsiteY174" fmla="*/ 1219733 h 2018589"/>
              <a:gd name="connsiteX175" fmla="*/ 1070266 w 1449756"/>
              <a:gd name="connsiteY175" fmla="*/ 1222590 h 2018589"/>
              <a:gd name="connsiteX176" fmla="*/ 1092174 w 1449756"/>
              <a:gd name="connsiteY176" fmla="*/ 1202588 h 2018589"/>
              <a:gd name="connsiteX177" fmla="*/ 1095031 w 1449756"/>
              <a:gd name="connsiteY177" fmla="*/ 1186871 h 2018589"/>
              <a:gd name="connsiteX178" fmla="*/ 1095031 w 1449756"/>
              <a:gd name="connsiteY178" fmla="*/ 1186871 h 2018589"/>
              <a:gd name="connsiteX179" fmla="*/ 1095984 w 1449756"/>
              <a:gd name="connsiteY179" fmla="*/ 1173060 h 2018589"/>
              <a:gd name="connsiteX180" fmla="*/ 1097412 w 1449756"/>
              <a:gd name="connsiteY180" fmla="*/ 1164964 h 2018589"/>
              <a:gd name="connsiteX181" fmla="*/ 1097412 w 1449756"/>
              <a:gd name="connsiteY181" fmla="*/ 1164964 h 2018589"/>
              <a:gd name="connsiteX182" fmla="*/ 1100746 w 1449756"/>
              <a:gd name="connsiteY182" fmla="*/ 1133531 h 2018589"/>
              <a:gd name="connsiteX183" fmla="*/ 1100746 w 1449756"/>
              <a:gd name="connsiteY183" fmla="*/ 1133531 h 2018589"/>
              <a:gd name="connsiteX184" fmla="*/ 1120749 w 1449756"/>
              <a:gd name="connsiteY184" fmla="*/ 955890 h 2018589"/>
              <a:gd name="connsiteX185" fmla="*/ 1124082 w 1449756"/>
              <a:gd name="connsiteY185" fmla="*/ 937792 h 2018589"/>
              <a:gd name="connsiteX186" fmla="*/ 1155039 w 1449756"/>
              <a:gd name="connsiteY186" fmla="*/ 912075 h 2018589"/>
              <a:gd name="connsiteX187" fmla="*/ 1318392 w 1449756"/>
              <a:gd name="connsiteY187" fmla="*/ 902550 h 2018589"/>
              <a:gd name="connsiteX188" fmla="*/ 1351254 w 1449756"/>
              <a:gd name="connsiteY188" fmla="*/ 907789 h 2018589"/>
              <a:gd name="connsiteX189" fmla="*/ 1377448 w 1449756"/>
              <a:gd name="connsiteY189" fmla="*/ 938745 h 2018589"/>
              <a:gd name="connsiteX190" fmla="*/ 1398402 w 1449756"/>
              <a:gd name="connsiteY190" fmla="*/ 1045901 h 2018589"/>
              <a:gd name="connsiteX191" fmla="*/ 1386973 w 1449756"/>
              <a:gd name="connsiteY191" fmla="*/ 1059236 h 2018589"/>
              <a:gd name="connsiteX192" fmla="*/ 1316011 w 1449756"/>
              <a:gd name="connsiteY192" fmla="*/ 1058760 h 2018589"/>
              <a:gd name="connsiteX193" fmla="*/ 1316011 w 1449756"/>
              <a:gd name="connsiteY193" fmla="*/ 1058760 h 2018589"/>
              <a:gd name="connsiteX194" fmla="*/ 1296485 w 1449756"/>
              <a:gd name="connsiteY194" fmla="*/ 1058760 h 2018589"/>
              <a:gd name="connsiteX195" fmla="*/ 1296485 w 1449756"/>
              <a:gd name="connsiteY195" fmla="*/ 1058760 h 2018589"/>
              <a:gd name="connsiteX196" fmla="*/ 1208855 w 1449756"/>
              <a:gd name="connsiteY196" fmla="*/ 1059236 h 2018589"/>
              <a:gd name="connsiteX197" fmla="*/ 1195996 w 1449756"/>
              <a:gd name="connsiteY197" fmla="*/ 1066380 h 2018589"/>
              <a:gd name="connsiteX198" fmla="*/ 1207426 w 1449756"/>
              <a:gd name="connsiteY198" fmla="*/ 1074476 h 2018589"/>
              <a:gd name="connsiteX199" fmla="*/ 1237906 w 1449756"/>
              <a:gd name="connsiteY199" fmla="*/ 1077810 h 2018589"/>
              <a:gd name="connsiteX200" fmla="*/ 1241716 w 1449756"/>
              <a:gd name="connsiteY200" fmla="*/ 1078763 h 2018589"/>
              <a:gd name="connsiteX201" fmla="*/ 1313630 w 1449756"/>
              <a:gd name="connsiteY201" fmla="*/ 1084001 h 2018589"/>
              <a:gd name="connsiteX202" fmla="*/ 1369351 w 1449756"/>
              <a:gd name="connsiteY202" fmla="*/ 1086383 h 2018589"/>
              <a:gd name="connsiteX203" fmla="*/ 1401736 w 1449756"/>
              <a:gd name="connsiteY203" fmla="*/ 1123054 h 2018589"/>
              <a:gd name="connsiteX0" fmla="*/ 1448087 w 1457054"/>
              <a:gd name="connsiteY0" fmla="*/ 970177 h 2018589"/>
              <a:gd name="connsiteX1" fmla="*/ 1439038 w 1457054"/>
              <a:gd name="connsiteY1" fmla="*/ 956842 h 2018589"/>
              <a:gd name="connsiteX2" fmla="*/ 1421417 w 1457054"/>
              <a:gd name="connsiteY2" fmla="*/ 888262 h 2018589"/>
              <a:gd name="connsiteX3" fmla="*/ 1387603 w 1457054"/>
              <a:gd name="connsiteY3" fmla="*/ 820159 h 2018589"/>
              <a:gd name="connsiteX4" fmla="*/ 1380935 w 1457054"/>
              <a:gd name="connsiteY4" fmla="*/ 787774 h 2018589"/>
              <a:gd name="connsiteX5" fmla="*/ 1379507 w 1457054"/>
              <a:gd name="connsiteY5" fmla="*/ 715384 h 2018589"/>
              <a:gd name="connsiteX6" fmla="*/ 1385698 w 1457054"/>
              <a:gd name="connsiteY6" fmla="*/ 659662 h 2018589"/>
              <a:gd name="connsiteX7" fmla="*/ 1374268 w 1457054"/>
              <a:gd name="connsiteY7" fmla="*/ 612990 h 2018589"/>
              <a:gd name="connsiteX8" fmla="*/ 1371410 w 1457054"/>
              <a:gd name="connsiteY8" fmla="*/ 563936 h 2018589"/>
              <a:gd name="connsiteX9" fmla="*/ 1387127 w 1457054"/>
              <a:gd name="connsiteY9" fmla="*/ 424871 h 2018589"/>
              <a:gd name="connsiteX10" fmla="*/ 1374744 w 1457054"/>
              <a:gd name="connsiteY10" fmla="*/ 342956 h 2018589"/>
              <a:gd name="connsiteX11" fmla="*/ 1370458 w 1457054"/>
              <a:gd name="connsiteY11" fmla="*/ 255326 h 2018589"/>
              <a:gd name="connsiteX12" fmla="*/ 1302831 w 1457054"/>
              <a:gd name="connsiteY12" fmla="*/ 191508 h 2018589"/>
              <a:gd name="connsiteX13" fmla="*/ 1267588 w 1457054"/>
              <a:gd name="connsiteY13" fmla="*/ 176268 h 2018589"/>
              <a:gd name="connsiteX14" fmla="*/ 1243299 w 1457054"/>
              <a:gd name="connsiteY14" fmla="*/ 161505 h 2018589"/>
              <a:gd name="connsiteX15" fmla="*/ 1200913 w 1457054"/>
              <a:gd name="connsiteY15" fmla="*/ 127215 h 2018589"/>
              <a:gd name="connsiteX16" fmla="*/ 1189483 w 1457054"/>
              <a:gd name="connsiteY16" fmla="*/ 111022 h 2018589"/>
              <a:gd name="connsiteX17" fmla="*/ 1137572 w 1457054"/>
              <a:gd name="connsiteY17" fmla="*/ 91020 h 2018589"/>
              <a:gd name="connsiteX18" fmla="*/ 1026605 w 1457054"/>
              <a:gd name="connsiteY18" fmla="*/ 52920 h 2018589"/>
              <a:gd name="connsiteX19" fmla="*/ 963740 w 1457054"/>
              <a:gd name="connsiteY19" fmla="*/ 31965 h 2018589"/>
              <a:gd name="connsiteX20" fmla="*/ 902780 w 1457054"/>
              <a:gd name="connsiteY20" fmla="*/ 26726 h 2018589"/>
              <a:gd name="connsiteX21" fmla="*/ 828485 w 1457054"/>
              <a:gd name="connsiteY21" fmla="*/ 17677 h 2018589"/>
              <a:gd name="connsiteX22" fmla="*/ 723710 w 1457054"/>
              <a:gd name="connsiteY22" fmla="*/ 56 h 2018589"/>
              <a:gd name="connsiteX23" fmla="*/ 630365 w 1457054"/>
              <a:gd name="connsiteY23" fmla="*/ 11010 h 2018589"/>
              <a:gd name="connsiteX24" fmla="*/ 420339 w 1457054"/>
              <a:gd name="connsiteY24" fmla="*/ 83876 h 2018589"/>
              <a:gd name="connsiteX25" fmla="*/ 322231 w 1457054"/>
              <a:gd name="connsiteY25" fmla="*/ 158171 h 2018589"/>
              <a:gd name="connsiteX26" fmla="*/ 259843 w 1457054"/>
              <a:gd name="connsiteY26" fmla="*/ 228180 h 2018589"/>
              <a:gd name="connsiteX27" fmla="*/ 206979 w 1457054"/>
              <a:gd name="connsiteY27" fmla="*/ 292474 h 2018589"/>
              <a:gd name="connsiteX28" fmla="*/ 164593 w 1457054"/>
              <a:gd name="connsiteY28" fmla="*/ 380580 h 2018589"/>
              <a:gd name="connsiteX29" fmla="*/ 127921 w 1457054"/>
              <a:gd name="connsiteY29" fmla="*/ 577271 h 2018589"/>
              <a:gd name="connsiteX30" fmla="*/ 136970 w 1457054"/>
              <a:gd name="connsiteY30" fmla="*/ 680617 h 2018589"/>
              <a:gd name="connsiteX31" fmla="*/ 193644 w 1457054"/>
              <a:gd name="connsiteY31" fmla="*/ 825874 h 2018589"/>
              <a:gd name="connsiteX32" fmla="*/ 236506 w 1457054"/>
              <a:gd name="connsiteY32" fmla="*/ 892072 h 2018589"/>
              <a:gd name="connsiteX33" fmla="*/ 259367 w 1457054"/>
              <a:gd name="connsiteY33" fmla="*/ 921600 h 2018589"/>
              <a:gd name="connsiteX34" fmla="*/ 310801 w 1457054"/>
              <a:gd name="connsiteY34" fmla="*/ 1016374 h 2018589"/>
              <a:gd name="connsiteX35" fmla="*/ 335090 w 1457054"/>
              <a:gd name="connsiteY35" fmla="*/ 1153058 h 2018589"/>
              <a:gd name="connsiteX36" fmla="*/ 326994 w 1457054"/>
              <a:gd name="connsiteY36" fmla="*/ 1322603 h 2018589"/>
              <a:gd name="connsiteX37" fmla="*/ 292704 w 1457054"/>
              <a:gd name="connsiteY37" fmla="*/ 1397850 h 2018589"/>
              <a:gd name="connsiteX38" fmla="*/ 263653 w 1457054"/>
              <a:gd name="connsiteY38" fmla="*/ 1431664 h 2018589"/>
              <a:gd name="connsiteX39" fmla="*/ 23069 w 1457054"/>
              <a:gd name="connsiteY39" fmla="*/ 1611103 h 2018589"/>
              <a:gd name="connsiteX40" fmla="*/ 20505 w 1457054"/>
              <a:gd name="connsiteY40" fmla="*/ 1716302 h 2018589"/>
              <a:gd name="connsiteX41" fmla="*/ 336995 w 1457054"/>
              <a:gd name="connsiteY41" fmla="*/ 1465954 h 2018589"/>
              <a:gd name="connsiteX42" fmla="*/ 341758 w 1457054"/>
              <a:gd name="connsiteY42" fmla="*/ 1462620 h 2018589"/>
              <a:gd name="connsiteX43" fmla="*/ 406052 w 1457054"/>
              <a:gd name="connsiteY43" fmla="*/ 1330699 h 2018589"/>
              <a:gd name="connsiteX44" fmla="*/ 428912 w 1457054"/>
              <a:gd name="connsiteY44" fmla="*/ 1234020 h 2018589"/>
              <a:gd name="connsiteX45" fmla="*/ 452248 w 1457054"/>
              <a:gd name="connsiteY45" fmla="*/ 1156391 h 2018589"/>
              <a:gd name="connsiteX46" fmla="*/ 496063 w 1457054"/>
              <a:gd name="connsiteY46" fmla="*/ 1052569 h 2018589"/>
              <a:gd name="connsiteX47" fmla="*/ 487967 w 1457054"/>
              <a:gd name="connsiteY47" fmla="*/ 962081 h 2018589"/>
              <a:gd name="connsiteX48" fmla="*/ 490824 w 1457054"/>
              <a:gd name="connsiteY48" fmla="*/ 770152 h 2018589"/>
              <a:gd name="connsiteX49" fmla="*/ 501302 w 1457054"/>
              <a:gd name="connsiteY49" fmla="*/ 738720 h 2018589"/>
              <a:gd name="connsiteX50" fmla="*/ 560357 w 1457054"/>
              <a:gd name="connsiteY50" fmla="*/ 699191 h 2018589"/>
              <a:gd name="connsiteX51" fmla="*/ 634175 w 1457054"/>
              <a:gd name="connsiteY51" fmla="*/ 681570 h 2018589"/>
              <a:gd name="connsiteX52" fmla="*/ 771812 w 1457054"/>
              <a:gd name="connsiteY52" fmla="*/ 742054 h 2018589"/>
              <a:gd name="connsiteX53" fmla="*/ 857537 w 1457054"/>
              <a:gd name="connsiteY53" fmla="*/ 908265 h 2018589"/>
              <a:gd name="connsiteX54" fmla="*/ 850393 w 1457054"/>
              <a:gd name="connsiteY54" fmla="*/ 918742 h 2018589"/>
              <a:gd name="connsiteX55" fmla="*/ 752762 w 1457054"/>
              <a:gd name="connsiteY55" fmla="*/ 921600 h 2018589"/>
              <a:gd name="connsiteX56" fmla="*/ 673704 w 1457054"/>
              <a:gd name="connsiteY56" fmla="*/ 932554 h 2018589"/>
              <a:gd name="connsiteX57" fmla="*/ 703232 w 1457054"/>
              <a:gd name="connsiteY57" fmla="*/ 946841 h 2018589"/>
              <a:gd name="connsiteX58" fmla="*/ 1064705 w 1457054"/>
              <a:gd name="connsiteY58" fmla="*/ 946841 h 2018589"/>
              <a:gd name="connsiteX59" fmla="*/ 1086613 w 1457054"/>
              <a:gd name="connsiteY59" fmla="*/ 949222 h 2018589"/>
              <a:gd name="connsiteX60" fmla="*/ 1071373 w 1457054"/>
              <a:gd name="connsiteY60" fmla="*/ 1015421 h 2018589"/>
              <a:gd name="connsiteX61" fmla="*/ 1058038 w 1457054"/>
              <a:gd name="connsiteY61" fmla="*/ 1156867 h 2018589"/>
              <a:gd name="connsiteX62" fmla="*/ 1041846 w 1457054"/>
              <a:gd name="connsiteY62" fmla="*/ 1170679 h 2018589"/>
              <a:gd name="connsiteX63" fmla="*/ 997554 w 1457054"/>
              <a:gd name="connsiteY63" fmla="*/ 1173536 h 2018589"/>
              <a:gd name="connsiteX64" fmla="*/ 951834 w 1457054"/>
              <a:gd name="connsiteY64" fmla="*/ 1188776 h 2018589"/>
              <a:gd name="connsiteX65" fmla="*/ 808483 w 1457054"/>
              <a:gd name="connsiteY65" fmla="*/ 1164011 h 2018589"/>
              <a:gd name="connsiteX66" fmla="*/ 738474 w 1457054"/>
              <a:gd name="connsiteY66" fmla="*/ 1152105 h 2018589"/>
              <a:gd name="connsiteX67" fmla="*/ 679895 w 1457054"/>
              <a:gd name="connsiteY67" fmla="*/ 1140675 h 2018589"/>
              <a:gd name="connsiteX68" fmla="*/ 761810 w 1457054"/>
              <a:gd name="connsiteY68" fmla="*/ 1182109 h 2018589"/>
              <a:gd name="connsiteX69" fmla="*/ 946119 w 1457054"/>
              <a:gd name="connsiteY69" fmla="*/ 1240211 h 2018589"/>
              <a:gd name="connsiteX70" fmla="*/ 967074 w 1457054"/>
              <a:gd name="connsiteY70" fmla="*/ 1253070 h 2018589"/>
              <a:gd name="connsiteX71" fmla="*/ 1004222 w 1457054"/>
              <a:gd name="connsiteY71" fmla="*/ 1286408 h 2018589"/>
              <a:gd name="connsiteX72" fmla="*/ 1116617 w 1457054"/>
              <a:gd name="connsiteY72" fmla="*/ 1374990 h 2018589"/>
              <a:gd name="connsiteX73" fmla="*/ 998507 w 1457054"/>
              <a:gd name="connsiteY73" fmla="*/ 1376895 h 2018589"/>
              <a:gd name="connsiteX74" fmla="*/ 909448 w 1457054"/>
              <a:gd name="connsiteY74" fmla="*/ 1400708 h 2018589"/>
              <a:gd name="connsiteX75" fmla="*/ 881349 w 1457054"/>
              <a:gd name="connsiteY75" fmla="*/ 1481194 h 2018589"/>
              <a:gd name="connsiteX76" fmla="*/ 858965 w 1457054"/>
              <a:gd name="connsiteY76" fmla="*/ 1585969 h 2018589"/>
              <a:gd name="connsiteX77" fmla="*/ 852774 w 1457054"/>
              <a:gd name="connsiteY77" fmla="*/ 1707889 h 2018589"/>
              <a:gd name="connsiteX78" fmla="*/ 947072 w 1457054"/>
              <a:gd name="connsiteY78" fmla="*/ 1961730 h 2018589"/>
              <a:gd name="connsiteX79" fmla="*/ 978028 w 1457054"/>
              <a:gd name="connsiteY79" fmla="*/ 2007927 h 2018589"/>
              <a:gd name="connsiteX80" fmla="*/ 995649 w 1457054"/>
              <a:gd name="connsiteY80" fmla="*/ 2005545 h 2018589"/>
              <a:gd name="connsiteX81" fmla="*/ 965169 w 1457054"/>
              <a:gd name="connsiteY81" fmla="*/ 1863623 h 2018589"/>
              <a:gd name="connsiteX82" fmla="*/ 930403 w 1457054"/>
              <a:gd name="connsiteY82" fmla="*/ 1739321 h 2018589"/>
              <a:gd name="connsiteX83" fmla="*/ 933260 w 1457054"/>
              <a:gd name="connsiteY83" fmla="*/ 1626450 h 2018589"/>
              <a:gd name="connsiteX84" fmla="*/ 948024 w 1457054"/>
              <a:gd name="connsiteY84" fmla="*/ 1547869 h 2018589"/>
              <a:gd name="connsiteX85" fmla="*/ 955168 w 1457054"/>
              <a:gd name="connsiteY85" fmla="*/ 1509293 h 2018589"/>
              <a:gd name="connsiteX86" fmla="*/ 964217 w 1457054"/>
              <a:gd name="connsiteY86" fmla="*/ 1485956 h 2018589"/>
              <a:gd name="connsiteX87" fmla="*/ 988029 w 1457054"/>
              <a:gd name="connsiteY87" fmla="*/ 1463096 h 2018589"/>
              <a:gd name="connsiteX88" fmla="*/ 1128047 w 1457054"/>
              <a:gd name="connsiteY88" fmla="*/ 1449761 h 2018589"/>
              <a:gd name="connsiteX89" fmla="*/ 1259015 w 1457054"/>
              <a:gd name="connsiteY89" fmla="*/ 1462144 h 2018589"/>
              <a:gd name="connsiteX90" fmla="*/ 1317118 w 1457054"/>
              <a:gd name="connsiteY90" fmla="*/ 1442141 h 2018589"/>
              <a:gd name="connsiteX91" fmla="*/ 1336644 w 1457054"/>
              <a:gd name="connsiteY91" fmla="*/ 1404994 h 2018589"/>
              <a:gd name="connsiteX92" fmla="*/ 1429513 w 1457054"/>
              <a:gd name="connsiteY92" fmla="*/ 1216399 h 2018589"/>
              <a:gd name="connsiteX93" fmla="*/ 1453802 w 1457054"/>
              <a:gd name="connsiteY93" fmla="*/ 1015897 h 2018589"/>
              <a:gd name="connsiteX94" fmla="*/ 1445706 w 1457054"/>
              <a:gd name="connsiteY94" fmla="*/ 975416 h 2018589"/>
              <a:gd name="connsiteX95" fmla="*/ 1448087 w 1457054"/>
              <a:gd name="connsiteY95" fmla="*/ 970177 h 2018589"/>
              <a:gd name="connsiteX96" fmla="*/ 526543 w 1457054"/>
              <a:gd name="connsiteY96" fmla="*/ 447255 h 2018589"/>
              <a:gd name="connsiteX97" fmla="*/ 563690 w 1457054"/>
              <a:gd name="connsiteY97" fmla="*/ 449160 h 2018589"/>
              <a:gd name="connsiteX98" fmla="*/ 457963 w 1457054"/>
              <a:gd name="connsiteY98" fmla="*/ 509167 h 2018589"/>
              <a:gd name="connsiteX99" fmla="*/ 382239 w 1457054"/>
              <a:gd name="connsiteY99" fmla="*/ 512025 h 2018589"/>
              <a:gd name="connsiteX100" fmla="*/ 418434 w 1457054"/>
              <a:gd name="connsiteY100" fmla="*/ 423442 h 2018589"/>
              <a:gd name="connsiteX101" fmla="*/ 394622 w 1457054"/>
              <a:gd name="connsiteY101" fmla="*/ 436777 h 2018589"/>
              <a:gd name="connsiteX102" fmla="*/ 332709 w 1457054"/>
              <a:gd name="connsiteY102" fmla="*/ 490594 h 2018589"/>
              <a:gd name="connsiteX103" fmla="*/ 294133 w 1457054"/>
              <a:gd name="connsiteY103" fmla="*/ 516787 h 2018589"/>
              <a:gd name="connsiteX104" fmla="*/ 527495 w 1457054"/>
              <a:gd name="connsiteY104" fmla="*/ 316762 h 2018589"/>
              <a:gd name="connsiteX105" fmla="*/ 530353 w 1457054"/>
              <a:gd name="connsiteY105" fmla="*/ 319620 h 2018589"/>
              <a:gd name="connsiteX106" fmla="*/ 499397 w 1457054"/>
              <a:gd name="connsiteY106" fmla="*/ 363911 h 2018589"/>
              <a:gd name="connsiteX107" fmla="*/ 496063 w 1457054"/>
              <a:gd name="connsiteY107" fmla="*/ 372484 h 2018589"/>
              <a:gd name="connsiteX108" fmla="*/ 505112 w 1457054"/>
              <a:gd name="connsiteY108" fmla="*/ 373912 h 2018589"/>
              <a:gd name="connsiteX109" fmla="*/ 572263 w 1457054"/>
              <a:gd name="connsiteY109" fmla="*/ 362482 h 2018589"/>
              <a:gd name="connsiteX110" fmla="*/ 585122 w 1457054"/>
              <a:gd name="connsiteY110" fmla="*/ 362006 h 2018589"/>
              <a:gd name="connsiteX111" fmla="*/ 525590 w 1457054"/>
              <a:gd name="connsiteY111" fmla="*/ 416775 h 2018589"/>
              <a:gd name="connsiteX112" fmla="*/ 525590 w 1457054"/>
              <a:gd name="connsiteY112" fmla="*/ 416775 h 2018589"/>
              <a:gd name="connsiteX113" fmla="*/ 517494 w 1457054"/>
              <a:gd name="connsiteY113" fmla="*/ 432015 h 2018589"/>
              <a:gd name="connsiteX114" fmla="*/ 526543 w 1457054"/>
              <a:gd name="connsiteY114" fmla="*/ 447255 h 2018589"/>
              <a:gd name="connsiteX115" fmla="*/ 1088518 w 1457054"/>
              <a:gd name="connsiteY115" fmla="*/ 859211 h 2018589"/>
              <a:gd name="connsiteX116" fmla="*/ 1072802 w 1457054"/>
              <a:gd name="connsiteY116" fmla="*/ 861116 h 2018589"/>
              <a:gd name="connsiteX117" fmla="*/ 1079946 w 1457054"/>
              <a:gd name="connsiteY117" fmla="*/ 879214 h 2018589"/>
              <a:gd name="connsiteX118" fmla="*/ 1059467 w 1457054"/>
              <a:gd name="connsiteY118" fmla="*/ 906360 h 2018589"/>
              <a:gd name="connsiteX119" fmla="*/ 901828 w 1457054"/>
              <a:gd name="connsiteY119" fmla="*/ 907789 h 2018589"/>
              <a:gd name="connsiteX120" fmla="*/ 893732 w 1457054"/>
              <a:gd name="connsiteY120" fmla="*/ 895882 h 2018589"/>
              <a:gd name="connsiteX121" fmla="*/ 901352 w 1457054"/>
              <a:gd name="connsiteY121" fmla="*/ 835399 h 2018589"/>
              <a:gd name="connsiteX122" fmla="*/ 901352 w 1457054"/>
              <a:gd name="connsiteY122" fmla="*/ 835399 h 2018589"/>
              <a:gd name="connsiteX123" fmla="*/ 902780 w 1457054"/>
              <a:gd name="connsiteY123" fmla="*/ 827302 h 2018589"/>
              <a:gd name="connsiteX124" fmla="*/ 913734 w 1457054"/>
              <a:gd name="connsiteY124" fmla="*/ 730624 h 2018589"/>
              <a:gd name="connsiteX125" fmla="*/ 930879 w 1457054"/>
              <a:gd name="connsiteY125" fmla="*/ 665854 h 2018589"/>
              <a:gd name="connsiteX126" fmla="*/ 960407 w 1457054"/>
              <a:gd name="connsiteY126" fmla="*/ 645375 h 2018589"/>
              <a:gd name="connsiteX127" fmla="*/ 1150907 w 1457054"/>
              <a:gd name="connsiteY127" fmla="*/ 546315 h 2018589"/>
              <a:gd name="connsiteX128" fmla="*/ 1161860 w 1457054"/>
              <a:gd name="connsiteY128" fmla="*/ 545839 h 2018589"/>
              <a:gd name="connsiteX129" fmla="*/ 1158527 w 1457054"/>
              <a:gd name="connsiteY129" fmla="*/ 556792 h 2018589"/>
              <a:gd name="connsiteX130" fmla="*/ 1030415 w 1457054"/>
              <a:gd name="connsiteY130" fmla="*/ 718241 h 2018589"/>
              <a:gd name="connsiteX131" fmla="*/ 1035178 w 1457054"/>
              <a:gd name="connsiteY131" fmla="*/ 731100 h 2018589"/>
              <a:gd name="connsiteX132" fmla="*/ 1035178 w 1457054"/>
              <a:gd name="connsiteY132" fmla="*/ 731100 h 2018589"/>
              <a:gd name="connsiteX133" fmla="*/ 1110902 w 1457054"/>
              <a:gd name="connsiteY133" fmla="*/ 686809 h 2018589"/>
              <a:gd name="connsiteX134" fmla="*/ 1144715 w 1457054"/>
              <a:gd name="connsiteY134" fmla="*/ 666330 h 2018589"/>
              <a:gd name="connsiteX135" fmla="*/ 1150430 w 1457054"/>
              <a:gd name="connsiteY135" fmla="*/ 664425 h 2018589"/>
              <a:gd name="connsiteX136" fmla="*/ 1144715 w 1457054"/>
              <a:gd name="connsiteY136" fmla="*/ 666330 h 2018589"/>
              <a:gd name="connsiteX137" fmla="*/ 1179006 w 1457054"/>
              <a:gd name="connsiteY137" fmla="*/ 645851 h 2018589"/>
              <a:gd name="connsiteX138" fmla="*/ 1271398 w 1457054"/>
              <a:gd name="connsiteY138" fmla="*/ 589177 h 2018589"/>
              <a:gd name="connsiteX139" fmla="*/ 1286162 w 1457054"/>
              <a:gd name="connsiteY139" fmla="*/ 580129 h 2018589"/>
              <a:gd name="connsiteX140" fmla="*/ 1314260 w 1457054"/>
              <a:gd name="connsiteY140" fmla="*/ 590130 h 2018589"/>
              <a:gd name="connsiteX141" fmla="*/ 1325690 w 1457054"/>
              <a:gd name="connsiteY141" fmla="*/ 727766 h 2018589"/>
              <a:gd name="connsiteX142" fmla="*/ 1316642 w 1457054"/>
              <a:gd name="connsiteY142" fmla="*/ 768247 h 2018589"/>
              <a:gd name="connsiteX143" fmla="*/ 1316642 w 1457054"/>
              <a:gd name="connsiteY143" fmla="*/ 768247 h 2018589"/>
              <a:gd name="connsiteX144" fmla="*/ 1304735 w 1457054"/>
              <a:gd name="connsiteY144" fmla="*/ 850162 h 2018589"/>
              <a:gd name="connsiteX145" fmla="*/ 1291400 w 1457054"/>
              <a:gd name="connsiteY145" fmla="*/ 858735 h 2018589"/>
              <a:gd name="connsiteX146" fmla="*/ 1202342 w 1457054"/>
              <a:gd name="connsiteY146" fmla="*/ 858735 h 2018589"/>
              <a:gd name="connsiteX147" fmla="*/ 1088518 w 1457054"/>
              <a:gd name="connsiteY147" fmla="*/ 859211 h 2018589"/>
              <a:gd name="connsiteX148" fmla="*/ 1409034 w 1457054"/>
              <a:gd name="connsiteY148" fmla="*/ 1123054 h 2018589"/>
              <a:gd name="connsiteX149" fmla="*/ 1406177 w 1457054"/>
              <a:gd name="connsiteY149" fmla="*/ 1141151 h 2018589"/>
              <a:gd name="connsiteX150" fmla="*/ 1406177 w 1457054"/>
              <a:gd name="connsiteY150" fmla="*/ 1141151 h 2018589"/>
              <a:gd name="connsiteX151" fmla="*/ 1405700 w 1457054"/>
              <a:gd name="connsiteY151" fmla="*/ 1151153 h 2018589"/>
              <a:gd name="connsiteX152" fmla="*/ 1358075 w 1457054"/>
              <a:gd name="connsiteY152" fmla="*/ 1181633 h 2018589"/>
              <a:gd name="connsiteX153" fmla="*/ 1269969 w 1457054"/>
              <a:gd name="connsiteY153" fmla="*/ 1157820 h 2018589"/>
              <a:gd name="connsiteX154" fmla="*/ 1209962 w 1457054"/>
              <a:gd name="connsiteY154" fmla="*/ 1147342 h 2018589"/>
              <a:gd name="connsiteX155" fmla="*/ 1195674 w 1457054"/>
              <a:gd name="connsiteY155" fmla="*/ 1150676 h 2018589"/>
              <a:gd name="connsiteX156" fmla="*/ 1212343 w 1457054"/>
              <a:gd name="connsiteY156" fmla="*/ 1163535 h 2018589"/>
              <a:gd name="connsiteX157" fmla="*/ 1212343 w 1457054"/>
              <a:gd name="connsiteY157" fmla="*/ 1163535 h 2018589"/>
              <a:gd name="connsiteX158" fmla="*/ 1284733 w 1457054"/>
              <a:gd name="connsiteY158" fmla="*/ 1190205 h 2018589"/>
              <a:gd name="connsiteX159" fmla="*/ 1284733 w 1457054"/>
              <a:gd name="connsiteY159" fmla="*/ 1190205 h 2018589"/>
              <a:gd name="connsiteX160" fmla="*/ 1304735 w 1457054"/>
              <a:gd name="connsiteY160" fmla="*/ 1197349 h 2018589"/>
              <a:gd name="connsiteX161" fmla="*/ 1304735 w 1457054"/>
              <a:gd name="connsiteY161" fmla="*/ 1197349 h 2018589"/>
              <a:gd name="connsiteX162" fmla="*/ 1378078 w 1457054"/>
              <a:gd name="connsiteY162" fmla="*/ 1223543 h 2018589"/>
              <a:gd name="connsiteX163" fmla="*/ 1383793 w 1457054"/>
              <a:gd name="connsiteY163" fmla="*/ 1237354 h 2018589"/>
              <a:gd name="connsiteX164" fmla="*/ 1360457 w 1457054"/>
              <a:gd name="connsiteY164" fmla="*/ 1279740 h 2018589"/>
              <a:gd name="connsiteX165" fmla="*/ 1360457 w 1457054"/>
              <a:gd name="connsiteY165" fmla="*/ 1279740 h 2018589"/>
              <a:gd name="connsiteX166" fmla="*/ 1349503 w 1457054"/>
              <a:gd name="connsiteY166" fmla="*/ 1300219 h 2018589"/>
              <a:gd name="connsiteX167" fmla="*/ 1349503 w 1457054"/>
              <a:gd name="connsiteY167" fmla="*/ 1300219 h 2018589"/>
              <a:gd name="connsiteX168" fmla="*/ 1306640 w 1457054"/>
              <a:gd name="connsiteY168" fmla="*/ 1381181 h 2018589"/>
              <a:gd name="connsiteX169" fmla="*/ 1252348 w 1457054"/>
              <a:gd name="connsiteY169" fmla="*/ 1392611 h 2018589"/>
              <a:gd name="connsiteX170" fmla="*/ 1152335 w 1457054"/>
              <a:gd name="connsiteY170" fmla="*/ 1327841 h 2018589"/>
              <a:gd name="connsiteX171" fmla="*/ 1152335 w 1457054"/>
              <a:gd name="connsiteY171" fmla="*/ 1327841 h 2018589"/>
              <a:gd name="connsiteX172" fmla="*/ 1043274 w 1457054"/>
              <a:gd name="connsiteY172" fmla="*/ 1256404 h 2018589"/>
              <a:gd name="connsiteX173" fmla="*/ 1027082 w 1457054"/>
              <a:gd name="connsiteY173" fmla="*/ 1224971 h 2018589"/>
              <a:gd name="connsiteX174" fmla="*/ 1034225 w 1457054"/>
              <a:gd name="connsiteY174" fmla="*/ 1219733 h 2018589"/>
              <a:gd name="connsiteX175" fmla="*/ 1077564 w 1457054"/>
              <a:gd name="connsiteY175" fmla="*/ 1222590 h 2018589"/>
              <a:gd name="connsiteX176" fmla="*/ 1099472 w 1457054"/>
              <a:gd name="connsiteY176" fmla="*/ 1202588 h 2018589"/>
              <a:gd name="connsiteX177" fmla="*/ 1102329 w 1457054"/>
              <a:gd name="connsiteY177" fmla="*/ 1186871 h 2018589"/>
              <a:gd name="connsiteX178" fmla="*/ 1102329 w 1457054"/>
              <a:gd name="connsiteY178" fmla="*/ 1186871 h 2018589"/>
              <a:gd name="connsiteX179" fmla="*/ 1103282 w 1457054"/>
              <a:gd name="connsiteY179" fmla="*/ 1173060 h 2018589"/>
              <a:gd name="connsiteX180" fmla="*/ 1104710 w 1457054"/>
              <a:gd name="connsiteY180" fmla="*/ 1164964 h 2018589"/>
              <a:gd name="connsiteX181" fmla="*/ 1104710 w 1457054"/>
              <a:gd name="connsiteY181" fmla="*/ 1164964 h 2018589"/>
              <a:gd name="connsiteX182" fmla="*/ 1108044 w 1457054"/>
              <a:gd name="connsiteY182" fmla="*/ 1133531 h 2018589"/>
              <a:gd name="connsiteX183" fmla="*/ 1108044 w 1457054"/>
              <a:gd name="connsiteY183" fmla="*/ 1133531 h 2018589"/>
              <a:gd name="connsiteX184" fmla="*/ 1128047 w 1457054"/>
              <a:gd name="connsiteY184" fmla="*/ 955890 h 2018589"/>
              <a:gd name="connsiteX185" fmla="*/ 1131380 w 1457054"/>
              <a:gd name="connsiteY185" fmla="*/ 937792 h 2018589"/>
              <a:gd name="connsiteX186" fmla="*/ 1162337 w 1457054"/>
              <a:gd name="connsiteY186" fmla="*/ 912075 h 2018589"/>
              <a:gd name="connsiteX187" fmla="*/ 1325690 w 1457054"/>
              <a:gd name="connsiteY187" fmla="*/ 902550 h 2018589"/>
              <a:gd name="connsiteX188" fmla="*/ 1358552 w 1457054"/>
              <a:gd name="connsiteY188" fmla="*/ 907789 h 2018589"/>
              <a:gd name="connsiteX189" fmla="*/ 1384746 w 1457054"/>
              <a:gd name="connsiteY189" fmla="*/ 938745 h 2018589"/>
              <a:gd name="connsiteX190" fmla="*/ 1405700 w 1457054"/>
              <a:gd name="connsiteY190" fmla="*/ 1045901 h 2018589"/>
              <a:gd name="connsiteX191" fmla="*/ 1394271 w 1457054"/>
              <a:gd name="connsiteY191" fmla="*/ 1059236 h 2018589"/>
              <a:gd name="connsiteX192" fmla="*/ 1323309 w 1457054"/>
              <a:gd name="connsiteY192" fmla="*/ 1058760 h 2018589"/>
              <a:gd name="connsiteX193" fmla="*/ 1323309 w 1457054"/>
              <a:gd name="connsiteY193" fmla="*/ 1058760 h 2018589"/>
              <a:gd name="connsiteX194" fmla="*/ 1303783 w 1457054"/>
              <a:gd name="connsiteY194" fmla="*/ 1058760 h 2018589"/>
              <a:gd name="connsiteX195" fmla="*/ 1303783 w 1457054"/>
              <a:gd name="connsiteY195" fmla="*/ 1058760 h 2018589"/>
              <a:gd name="connsiteX196" fmla="*/ 1216153 w 1457054"/>
              <a:gd name="connsiteY196" fmla="*/ 1059236 h 2018589"/>
              <a:gd name="connsiteX197" fmla="*/ 1203294 w 1457054"/>
              <a:gd name="connsiteY197" fmla="*/ 1066380 h 2018589"/>
              <a:gd name="connsiteX198" fmla="*/ 1214724 w 1457054"/>
              <a:gd name="connsiteY198" fmla="*/ 1074476 h 2018589"/>
              <a:gd name="connsiteX199" fmla="*/ 1245204 w 1457054"/>
              <a:gd name="connsiteY199" fmla="*/ 1077810 h 2018589"/>
              <a:gd name="connsiteX200" fmla="*/ 1249014 w 1457054"/>
              <a:gd name="connsiteY200" fmla="*/ 1078763 h 2018589"/>
              <a:gd name="connsiteX201" fmla="*/ 1320928 w 1457054"/>
              <a:gd name="connsiteY201" fmla="*/ 1084001 h 2018589"/>
              <a:gd name="connsiteX202" fmla="*/ 1376649 w 1457054"/>
              <a:gd name="connsiteY202" fmla="*/ 1086383 h 2018589"/>
              <a:gd name="connsiteX203" fmla="*/ 1409034 w 1457054"/>
              <a:gd name="connsiteY203" fmla="*/ 1123054 h 2018589"/>
              <a:gd name="connsiteX0" fmla="*/ 1435282 w 1444249"/>
              <a:gd name="connsiteY0" fmla="*/ 970177 h 2018589"/>
              <a:gd name="connsiteX1" fmla="*/ 1426233 w 1444249"/>
              <a:gd name="connsiteY1" fmla="*/ 956842 h 2018589"/>
              <a:gd name="connsiteX2" fmla="*/ 1408612 w 1444249"/>
              <a:gd name="connsiteY2" fmla="*/ 888262 h 2018589"/>
              <a:gd name="connsiteX3" fmla="*/ 1374798 w 1444249"/>
              <a:gd name="connsiteY3" fmla="*/ 820159 h 2018589"/>
              <a:gd name="connsiteX4" fmla="*/ 1368130 w 1444249"/>
              <a:gd name="connsiteY4" fmla="*/ 787774 h 2018589"/>
              <a:gd name="connsiteX5" fmla="*/ 1366702 w 1444249"/>
              <a:gd name="connsiteY5" fmla="*/ 715384 h 2018589"/>
              <a:gd name="connsiteX6" fmla="*/ 1372893 w 1444249"/>
              <a:gd name="connsiteY6" fmla="*/ 659662 h 2018589"/>
              <a:gd name="connsiteX7" fmla="*/ 1361463 w 1444249"/>
              <a:gd name="connsiteY7" fmla="*/ 612990 h 2018589"/>
              <a:gd name="connsiteX8" fmla="*/ 1358605 w 1444249"/>
              <a:gd name="connsiteY8" fmla="*/ 563936 h 2018589"/>
              <a:gd name="connsiteX9" fmla="*/ 1374322 w 1444249"/>
              <a:gd name="connsiteY9" fmla="*/ 424871 h 2018589"/>
              <a:gd name="connsiteX10" fmla="*/ 1361939 w 1444249"/>
              <a:gd name="connsiteY10" fmla="*/ 342956 h 2018589"/>
              <a:gd name="connsiteX11" fmla="*/ 1357653 w 1444249"/>
              <a:gd name="connsiteY11" fmla="*/ 255326 h 2018589"/>
              <a:gd name="connsiteX12" fmla="*/ 1290026 w 1444249"/>
              <a:gd name="connsiteY12" fmla="*/ 191508 h 2018589"/>
              <a:gd name="connsiteX13" fmla="*/ 1254783 w 1444249"/>
              <a:gd name="connsiteY13" fmla="*/ 176268 h 2018589"/>
              <a:gd name="connsiteX14" fmla="*/ 1230494 w 1444249"/>
              <a:gd name="connsiteY14" fmla="*/ 161505 h 2018589"/>
              <a:gd name="connsiteX15" fmla="*/ 1188108 w 1444249"/>
              <a:gd name="connsiteY15" fmla="*/ 127215 h 2018589"/>
              <a:gd name="connsiteX16" fmla="*/ 1176678 w 1444249"/>
              <a:gd name="connsiteY16" fmla="*/ 111022 h 2018589"/>
              <a:gd name="connsiteX17" fmla="*/ 1124767 w 1444249"/>
              <a:gd name="connsiteY17" fmla="*/ 91020 h 2018589"/>
              <a:gd name="connsiteX18" fmla="*/ 1013800 w 1444249"/>
              <a:gd name="connsiteY18" fmla="*/ 52920 h 2018589"/>
              <a:gd name="connsiteX19" fmla="*/ 950935 w 1444249"/>
              <a:gd name="connsiteY19" fmla="*/ 31965 h 2018589"/>
              <a:gd name="connsiteX20" fmla="*/ 889975 w 1444249"/>
              <a:gd name="connsiteY20" fmla="*/ 26726 h 2018589"/>
              <a:gd name="connsiteX21" fmla="*/ 815680 w 1444249"/>
              <a:gd name="connsiteY21" fmla="*/ 17677 h 2018589"/>
              <a:gd name="connsiteX22" fmla="*/ 710905 w 1444249"/>
              <a:gd name="connsiteY22" fmla="*/ 56 h 2018589"/>
              <a:gd name="connsiteX23" fmla="*/ 617560 w 1444249"/>
              <a:gd name="connsiteY23" fmla="*/ 11010 h 2018589"/>
              <a:gd name="connsiteX24" fmla="*/ 407534 w 1444249"/>
              <a:gd name="connsiteY24" fmla="*/ 83876 h 2018589"/>
              <a:gd name="connsiteX25" fmla="*/ 309426 w 1444249"/>
              <a:gd name="connsiteY25" fmla="*/ 158171 h 2018589"/>
              <a:gd name="connsiteX26" fmla="*/ 247038 w 1444249"/>
              <a:gd name="connsiteY26" fmla="*/ 228180 h 2018589"/>
              <a:gd name="connsiteX27" fmla="*/ 194174 w 1444249"/>
              <a:gd name="connsiteY27" fmla="*/ 292474 h 2018589"/>
              <a:gd name="connsiteX28" fmla="*/ 151788 w 1444249"/>
              <a:gd name="connsiteY28" fmla="*/ 380580 h 2018589"/>
              <a:gd name="connsiteX29" fmla="*/ 115116 w 1444249"/>
              <a:gd name="connsiteY29" fmla="*/ 577271 h 2018589"/>
              <a:gd name="connsiteX30" fmla="*/ 124165 w 1444249"/>
              <a:gd name="connsiteY30" fmla="*/ 680617 h 2018589"/>
              <a:gd name="connsiteX31" fmla="*/ 180839 w 1444249"/>
              <a:gd name="connsiteY31" fmla="*/ 825874 h 2018589"/>
              <a:gd name="connsiteX32" fmla="*/ 223701 w 1444249"/>
              <a:gd name="connsiteY32" fmla="*/ 892072 h 2018589"/>
              <a:gd name="connsiteX33" fmla="*/ 246562 w 1444249"/>
              <a:gd name="connsiteY33" fmla="*/ 921600 h 2018589"/>
              <a:gd name="connsiteX34" fmla="*/ 297996 w 1444249"/>
              <a:gd name="connsiteY34" fmla="*/ 1016374 h 2018589"/>
              <a:gd name="connsiteX35" fmla="*/ 322285 w 1444249"/>
              <a:gd name="connsiteY35" fmla="*/ 1153058 h 2018589"/>
              <a:gd name="connsiteX36" fmla="*/ 314189 w 1444249"/>
              <a:gd name="connsiteY36" fmla="*/ 1322603 h 2018589"/>
              <a:gd name="connsiteX37" fmla="*/ 279899 w 1444249"/>
              <a:gd name="connsiteY37" fmla="*/ 1397850 h 2018589"/>
              <a:gd name="connsiteX38" fmla="*/ 250848 w 1444249"/>
              <a:gd name="connsiteY38" fmla="*/ 1431664 h 2018589"/>
              <a:gd name="connsiteX39" fmla="*/ 10264 w 1444249"/>
              <a:gd name="connsiteY39" fmla="*/ 1611103 h 2018589"/>
              <a:gd name="connsiteX40" fmla="*/ 7700 w 1444249"/>
              <a:gd name="connsiteY40" fmla="*/ 1716302 h 2018589"/>
              <a:gd name="connsiteX41" fmla="*/ 324190 w 1444249"/>
              <a:gd name="connsiteY41" fmla="*/ 1465954 h 2018589"/>
              <a:gd name="connsiteX42" fmla="*/ 328953 w 1444249"/>
              <a:gd name="connsiteY42" fmla="*/ 1462620 h 2018589"/>
              <a:gd name="connsiteX43" fmla="*/ 393247 w 1444249"/>
              <a:gd name="connsiteY43" fmla="*/ 1330699 h 2018589"/>
              <a:gd name="connsiteX44" fmla="*/ 416107 w 1444249"/>
              <a:gd name="connsiteY44" fmla="*/ 1234020 h 2018589"/>
              <a:gd name="connsiteX45" fmla="*/ 439443 w 1444249"/>
              <a:gd name="connsiteY45" fmla="*/ 1156391 h 2018589"/>
              <a:gd name="connsiteX46" fmla="*/ 483258 w 1444249"/>
              <a:gd name="connsiteY46" fmla="*/ 1052569 h 2018589"/>
              <a:gd name="connsiteX47" fmla="*/ 475162 w 1444249"/>
              <a:gd name="connsiteY47" fmla="*/ 962081 h 2018589"/>
              <a:gd name="connsiteX48" fmla="*/ 478019 w 1444249"/>
              <a:gd name="connsiteY48" fmla="*/ 770152 h 2018589"/>
              <a:gd name="connsiteX49" fmla="*/ 488497 w 1444249"/>
              <a:gd name="connsiteY49" fmla="*/ 738720 h 2018589"/>
              <a:gd name="connsiteX50" fmla="*/ 547552 w 1444249"/>
              <a:gd name="connsiteY50" fmla="*/ 699191 h 2018589"/>
              <a:gd name="connsiteX51" fmla="*/ 621370 w 1444249"/>
              <a:gd name="connsiteY51" fmla="*/ 681570 h 2018589"/>
              <a:gd name="connsiteX52" fmla="*/ 759007 w 1444249"/>
              <a:gd name="connsiteY52" fmla="*/ 742054 h 2018589"/>
              <a:gd name="connsiteX53" fmla="*/ 844732 w 1444249"/>
              <a:gd name="connsiteY53" fmla="*/ 908265 h 2018589"/>
              <a:gd name="connsiteX54" fmla="*/ 837588 w 1444249"/>
              <a:gd name="connsiteY54" fmla="*/ 918742 h 2018589"/>
              <a:gd name="connsiteX55" fmla="*/ 739957 w 1444249"/>
              <a:gd name="connsiteY55" fmla="*/ 921600 h 2018589"/>
              <a:gd name="connsiteX56" fmla="*/ 660899 w 1444249"/>
              <a:gd name="connsiteY56" fmla="*/ 932554 h 2018589"/>
              <a:gd name="connsiteX57" fmla="*/ 690427 w 1444249"/>
              <a:gd name="connsiteY57" fmla="*/ 946841 h 2018589"/>
              <a:gd name="connsiteX58" fmla="*/ 1051900 w 1444249"/>
              <a:gd name="connsiteY58" fmla="*/ 946841 h 2018589"/>
              <a:gd name="connsiteX59" fmla="*/ 1073808 w 1444249"/>
              <a:gd name="connsiteY59" fmla="*/ 949222 h 2018589"/>
              <a:gd name="connsiteX60" fmla="*/ 1058568 w 1444249"/>
              <a:gd name="connsiteY60" fmla="*/ 1015421 h 2018589"/>
              <a:gd name="connsiteX61" fmla="*/ 1045233 w 1444249"/>
              <a:gd name="connsiteY61" fmla="*/ 1156867 h 2018589"/>
              <a:gd name="connsiteX62" fmla="*/ 1029041 w 1444249"/>
              <a:gd name="connsiteY62" fmla="*/ 1170679 h 2018589"/>
              <a:gd name="connsiteX63" fmla="*/ 984749 w 1444249"/>
              <a:gd name="connsiteY63" fmla="*/ 1173536 h 2018589"/>
              <a:gd name="connsiteX64" fmla="*/ 939029 w 1444249"/>
              <a:gd name="connsiteY64" fmla="*/ 1188776 h 2018589"/>
              <a:gd name="connsiteX65" fmla="*/ 795678 w 1444249"/>
              <a:gd name="connsiteY65" fmla="*/ 1164011 h 2018589"/>
              <a:gd name="connsiteX66" fmla="*/ 725669 w 1444249"/>
              <a:gd name="connsiteY66" fmla="*/ 1152105 h 2018589"/>
              <a:gd name="connsiteX67" fmla="*/ 667090 w 1444249"/>
              <a:gd name="connsiteY67" fmla="*/ 1140675 h 2018589"/>
              <a:gd name="connsiteX68" fmla="*/ 749005 w 1444249"/>
              <a:gd name="connsiteY68" fmla="*/ 1182109 h 2018589"/>
              <a:gd name="connsiteX69" fmla="*/ 933314 w 1444249"/>
              <a:gd name="connsiteY69" fmla="*/ 1240211 h 2018589"/>
              <a:gd name="connsiteX70" fmla="*/ 954269 w 1444249"/>
              <a:gd name="connsiteY70" fmla="*/ 1253070 h 2018589"/>
              <a:gd name="connsiteX71" fmla="*/ 991417 w 1444249"/>
              <a:gd name="connsiteY71" fmla="*/ 1286408 h 2018589"/>
              <a:gd name="connsiteX72" fmla="*/ 1103812 w 1444249"/>
              <a:gd name="connsiteY72" fmla="*/ 1374990 h 2018589"/>
              <a:gd name="connsiteX73" fmla="*/ 985702 w 1444249"/>
              <a:gd name="connsiteY73" fmla="*/ 1376895 h 2018589"/>
              <a:gd name="connsiteX74" fmla="*/ 896643 w 1444249"/>
              <a:gd name="connsiteY74" fmla="*/ 1400708 h 2018589"/>
              <a:gd name="connsiteX75" fmla="*/ 868544 w 1444249"/>
              <a:gd name="connsiteY75" fmla="*/ 1481194 h 2018589"/>
              <a:gd name="connsiteX76" fmla="*/ 846160 w 1444249"/>
              <a:gd name="connsiteY76" fmla="*/ 1585969 h 2018589"/>
              <a:gd name="connsiteX77" fmla="*/ 839969 w 1444249"/>
              <a:gd name="connsiteY77" fmla="*/ 1707889 h 2018589"/>
              <a:gd name="connsiteX78" fmla="*/ 934267 w 1444249"/>
              <a:gd name="connsiteY78" fmla="*/ 1961730 h 2018589"/>
              <a:gd name="connsiteX79" fmla="*/ 965223 w 1444249"/>
              <a:gd name="connsiteY79" fmla="*/ 2007927 h 2018589"/>
              <a:gd name="connsiteX80" fmla="*/ 982844 w 1444249"/>
              <a:gd name="connsiteY80" fmla="*/ 2005545 h 2018589"/>
              <a:gd name="connsiteX81" fmla="*/ 952364 w 1444249"/>
              <a:gd name="connsiteY81" fmla="*/ 1863623 h 2018589"/>
              <a:gd name="connsiteX82" fmla="*/ 917598 w 1444249"/>
              <a:gd name="connsiteY82" fmla="*/ 1739321 h 2018589"/>
              <a:gd name="connsiteX83" fmla="*/ 920455 w 1444249"/>
              <a:gd name="connsiteY83" fmla="*/ 1626450 h 2018589"/>
              <a:gd name="connsiteX84" fmla="*/ 935219 w 1444249"/>
              <a:gd name="connsiteY84" fmla="*/ 1547869 h 2018589"/>
              <a:gd name="connsiteX85" fmla="*/ 942363 w 1444249"/>
              <a:gd name="connsiteY85" fmla="*/ 1509293 h 2018589"/>
              <a:gd name="connsiteX86" fmla="*/ 951412 w 1444249"/>
              <a:gd name="connsiteY86" fmla="*/ 1485956 h 2018589"/>
              <a:gd name="connsiteX87" fmla="*/ 975224 w 1444249"/>
              <a:gd name="connsiteY87" fmla="*/ 1463096 h 2018589"/>
              <a:gd name="connsiteX88" fmla="*/ 1115242 w 1444249"/>
              <a:gd name="connsiteY88" fmla="*/ 1449761 h 2018589"/>
              <a:gd name="connsiteX89" fmla="*/ 1246210 w 1444249"/>
              <a:gd name="connsiteY89" fmla="*/ 1462144 h 2018589"/>
              <a:gd name="connsiteX90" fmla="*/ 1304313 w 1444249"/>
              <a:gd name="connsiteY90" fmla="*/ 1442141 h 2018589"/>
              <a:gd name="connsiteX91" fmla="*/ 1323839 w 1444249"/>
              <a:gd name="connsiteY91" fmla="*/ 1404994 h 2018589"/>
              <a:gd name="connsiteX92" fmla="*/ 1416708 w 1444249"/>
              <a:gd name="connsiteY92" fmla="*/ 1216399 h 2018589"/>
              <a:gd name="connsiteX93" fmla="*/ 1440997 w 1444249"/>
              <a:gd name="connsiteY93" fmla="*/ 1015897 h 2018589"/>
              <a:gd name="connsiteX94" fmla="*/ 1432901 w 1444249"/>
              <a:gd name="connsiteY94" fmla="*/ 975416 h 2018589"/>
              <a:gd name="connsiteX95" fmla="*/ 1435282 w 1444249"/>
              <a:gd name="connsiteY95" fmla="*/ 970177 h 2018589"/>
              <a:gd name="connsiteX96" fmla="*/ 513738 w 1444249"/>
              <a:gd name="connsiteY96" fmla="*/ 447255 h 2018589"/>
              <a:gd name="connsiteX97" fmla="*/ 550885 w 1444249"/>
              <a:gd name="connsiteY97" fmla="*/ 449160 h 2018589"/>
              <a:gd name="connsiteX98" fmla="*/ 445158 w 1444249"/>
              <a:gd name="connsiteY98" fmla="*/ 509167 h 2018589"/>
              <a:gd name="connsiteX99" fmla="*/ 369434 w 1444249"/>
              <a:gd name="connsiteY99" fmla="*/ 512025 h 2018589"/>
              <a:gd name="connsiteX100" fmla="*/ 405629 w 1444249"/>
              <a:gd name="connsiteY100" fmla="*/ 423442 h 2018589"/>
              <a:gd name="connsiteX101" fmla="*/ 381817 w 1444249"/>
              <a:gd name="connsiteY101" fmla="*/ 436777 h 2018589"/>
              <a:gd name="connsiteX102" fmla="*/ 319904 w 1444249"/>
              <a:gd name="connsiteY102" fmla="*/ 490594 h 2018589"/>
              <a:gd name="connsiteX103" fmla="*/ 281328 w 1444249"/>
              <a:gd name="connsiteY103" fmla="*/ 516787 h 2018589"/>
              <a:gd name="connsiteX104" fmla="*/ 514690 w 1444249"/>
              <a:gd name="connsiteY104" fmla="*/ 316762 h 2018589"/>
              <a:gd name="connsiteX105" fmla="*/ 517548 w 1444249"/>
              <a:gd name="connsiteY105" fmla="*/ 319620 h 2018589"/>
              <a:gd name="connsiteX106" fmla="*/ 486592 w 1444249"/>
              <a:gd name="connsiteY106" fmla="*/ 363911 h 2018589"/>
              <a:gd name="connsiteX107" fmla="*/ 483258 w 1444249"/>
              <a:gd name="connsiteY107" fmla="*/ 372484 h 2018589"/>
              <a:gd name="connsiteX108" fmla="*/ 492307 w 1444249"/>
              <a:gd name="connsiteY108" fmla="*/ 373912 h 2018589"/>
              <a:gd name="connsiteX109" fmla="*/ 559458 w 1444249"/>
              <a:gd name="connsiteY109" fmla="*/ 362482 h 2018589"/>
              <a:gd name="connsiteX110" fmla="*/ 572317 w 1444249"/>
              <a:gd name="connsiteY110" fmla="*/ 362006 h 2018589"/>
              <a:gd name="connsiteX111" fmla="*/ 512785 w 1444249"/>
              <a:gd name="connsiteY111" fmla="*/ 416775 h 2018589"/>
              <a:gd name="connsiteX112" fmla="*/ 512785 w 1444249"/>
              <a:gd name="connsiteY112" fmla="*/ 416775 h 2018589"/>
              <a:gd name="connsiteX113" fmla="*/ 504689 w 1444249"/>
              <a:gd name="connsiteY113" fmla="*/ 432015 h 2018589"/>
              <a:gd name="connsiteX114" fmla="*/ 513738 w 1444249"/>
              <a:gd name="connsiteY114" fmla="*/ 447255 h 2018589"/>
              <a:gd name="connsiteX115" fmla="*/ 1075713 w 1444249"/>
              <a:gd name="connsiteY115" fmla="*/ 859211 h 2018589"/>
              <a:gd name="connsiteX116" fmla="*/ 1059997 w 1444249"/>
              <a:gd name="connsiteY116" fmla="*/ 861116 h 2018589"/>
              <a:gd name="connsiteX117" fmla="*/ 1067141 w 1444249"/>
              <a:gd name="connsiteY117" fmla="*/ 879214 h 2018589"/>
              <a:gd name="connsiteX118" fmla="*/ 1046662 w 1444249"/>
              <a:gd name="connsiteY118" fmla="*/ 906360 h 2018589"/>
              <a:gd name="connsiteX119" fmla="*/ 889023 w 1444249"/>
              <a:gd name="connsiteY119" fmla="*/ 907789 h 2018589"/>
              <a:gd name="connsiteX120" fmla="*/ 880927 w 1444249"/>
              <a:gd name="connsiteY120" fmla="*/ 895882 h 2018589"/>
              <a:gd name="connsiteX121" fmla="*/ 888547 w 1444249"/>
              <a:gd name="connsiteY121" fmla="*/ 835399 h 2018589"/>
              <a:gd name="connsiteX122" fmla="*/ 888547 w 1444249"/>
              <a:gd name="connsiteY122" fmla="*/ 835399 h 2018589"/>
              <a:gd name="connsiteX123" fmla="*/ 889975 w 1444249"/>
              <a:gd name="connsiteY123" fmla="*/ 827302 h 2018589"/>
              <a:gd name="connsiteX124" fmla="*/ 900929 w 1444249"/>
              <a:gd name="connsiteY124" fmla="*/ 730624 h 2018589"/>
              <a:gd name="connsiteX125" fmla="*/ 918074 w 1444249"/>
              <a:gd name="connsiteY125" fmla="*/ 665854 h 2018589"/>
              <a:gd name="connsiteX126" fmla="*/ 947602 w 1444249"/>
              <a:gd name="connsiteY126" fmla="*/ 645375 h 2018589"/>
              <a:gd name="connsiteX127" fmla="*/ 1138102 w 1444249"/>
              <a:gd name="connsiteY127" fmla="*/ 546315 h 2018589"/>
              <a:gd name="connsiteX128" fmla="*/ 1149055 w 1444249"/>
              <a:gd name="connsiteY128" fmla="*/ 545839 h 2018589"/>
              <a:gd name="connsiteX129" fmla="*/ 1145722 w 1444249"/>
              <a:gd name="connsiteY129" fmla="*/ 556792 h 2018589"/>
              <a:gd name="connsiteX130" fmla="*/ 1017610 w 1444249"/>
              <a:gd name="connsiteY130" fmla="*/ 718241 h 2018589"/>
              <a:gd name="connsiteX131" fmla="*/ 1022373 w 1444249"/>
              <a:gd name="connsiteY131" fmla="*/ 731100 h 2018589"/>
              <a:gd name="connsiteX132" fmla="*/ 1022373 w 1444249"/>
              <a:gd name="connsiteY132" fmla="*/ 731100 h 2018589"/>
              <a:gd name="connsiteX133" fmla="*/ 1098097 w 1444249"/>
              <a:gd name="connsiteY133" fmla="*/ 686809 h 2018589"/>
              <a:gd name="connsiteX134" fmla="*/ 1131910 w 1444249"/>
              <a:gd name="connsiteY134" fmla="*/ 666330 h 2018589"/>
              <a:gd name="connsiteX135" fmla="*/ 1137625 w 1444249"/>
              <a:gd name="connsiteY135" fmla="*/ 664425 h 2018589"/>
              <a:gd name="connsiteX136" fmla="*/ 1131910 w 1444249"/>
              <a:gd name="connsiteY136" fmla="*/ 666330 h 2018589"/>
              <a:gd name="connsiteX137" fmla="*/ 1166201 w 1444249"/>
              <a:gd name="connsiteY137" fmla="*/ 645851 h 2018589"/>
              <a:gd name="connsiteX138" fmla="*/ 1258593 w 1444249"/>
              <a:gd name="connsiteY138" fmla="*/ 589177 h 2018589"/>
              <a:gd name="connsiteX139" fmla="*/ 1273357 w 1444249"/>
              <a:gd name="connsiteY139" fmla="*/ 580129 h 2018589"/>
              <a:gd name="connsiteX140" fmla="*/ 1301455 w 1444249"/>
              <a:gd name="connsiteY140" fmla="*/ 590130 h 2018589"/>
              <a:gd name="connsiteX141" fmla="*/ 1312885 w 1444249"/>
              <a:gd name="connsiteY141" fmla="*/ 727766 h 2018589"/>
              <a:gd name="connsiteX142" fmla="*/ 1303837 w 1444249"/>
              <a:gd name="connsiteY142" fmla="*/ 768247 h 2018589"/>
              <a:gd name="connsiteX143" fmla="*/ 1303837 w 1444249"/>
              <a:gd name="connsiteY143" fmla="*/ 768247 h 2018589"/>
              <a:gd name="connsiteX144" fmla="*/ 1291930 w 1444249"/>
              <a:gd name="connsiteY144" fmla="*/ 850162 h 2018589"/>
              <a:gd name="connsiteX145" fmla="*/ 1278595 w 1444249"/>
              <a:gd name="connsiteY145" fmla="*/ 858735 h 2018589"/>
              <a:gd name="connsiteX146" fmla="*/ 1189537 w 1444249"/>
              <a:gd name="connsiteY146" fmla="*/ 858735 h 2018589"/>
              <a:gd name="connsiteX147" fmla="*/ 1075713 w 1444249"/>
              <a:gd name="connsiteY147" fmla="*/ 859211 h 2018589"/>
              <a:gd name="connsiteX148" fmla="*/ 1396229 w 1444249"/>
              <a:gd name="connsiteY148" fmla="*/ 1123054 h 2018589"/>
              <a:gd name="connsiteX149" fmla="*/ 1393372 w 1444249"/>
              <a:gd name="connsiteY149" fmla="*/ 1141151 h 2018589"/>
              <a:gd name="connsiteX150" fmla="*/ 1393372 w 1444249"/>
              <a:gd name="connsiteY150" fmla="*/ 1141151 h 2018589"/>
              <a:gd name="connsiteX151" fmla="*/ 1392895 w 1444249"/>
              <a:gd name="connsiteY151" fmla="*/ 1151153 h 2018589"/>
              <a:gd name="connsiteX152" fmla="*/ 1345270 w 1444249"/>
              <a:gd name="connsiteY152" fmla="*/ 1181633 h 2018589"/>
              <a:gd name="connsiteX153" fmla="*/ 1257164 w 1444249"/>
              <a:gd name="connsiteY153" fmla="*/ 1157820 h 2018589"/>
              <a:gd name="connsiteX154" fmla="*/ 1197157 w 1444249"/>
              <a:gd name="connsiteY154" fmla="*/ 1147342 h 2018589"/>
              <a:gd name="connsiteX155" fmla="*/ 1182869 w 1444249"/>
              <a:gd name="connsiteY155" fmla="*/ 1150676 h 2018589"/>
              <a:gd name="connsiteX156" fmla="*/ 1199538 w 1444249"/>
              <a:gd name="connsiteY156" fmla="*/ 1163535 h 2018589"/>
              <a:gd name="connsiteX157" fmla="*/ 1199538 w 1444249"/>
              <a:gd name="connsiteY157" fmla="*/ 1163535 h 2018589"/>
              <a:gd name="connsiteX158" fmla="*/ 1271928 w 1444249"/>
              <a:gd name="connsiteY158" fmla="*/ 1190205 h 2018589"/>
              <a:gd name="connsiteX159" fmla="*/ 1271928 w 1444249"/>
              <a:gd name="connsiteY159" fmla="*/ 1190205 h 2018589"/>
              <a:gd name="connsiteX160" fmla="*/ 1291930 w 1444249"/>
              <a:gd name="connsiteY160" fmla="*/ 1197349 h 2018589"/>
              <a:gd name="connsiteX161" fmla="*/ 1291930 w 1444249"/>
              <a:gd name="connsiteY161" fmla="*/ 1197349 h 2018589"/>
              <a:gd name="connsiteX162" fmla="*/ 1365273 w 1444249"/>
              <a:gd name="connsiteY162" fmla="*/ 1223543 h 2018589"/>
              <a:gd name="connsiteX163" fmla="*/ 1370988 w 1444249"/>
              <a:gd name="connsiteY163" fmla="*/ 1237354 h 2018589"/>
              <a:gd name="connsiteX164" fmla="*/ 1347652 w 1444249"/>
              <a:gd name="connsiteY164" fmla="*/ 1279740 h 2018589"/>
              <a:gd name="connsiteX165" fmla="*/ 1347652 w 1444249"/>
              <a:gd name="connsiteY165" fmla="*/ 1279740 h 2018589"/>
              <a:gd name="connsiteX166" fmla="*/ 1336698 w 1444249"/>
              <a:gd name="connsiteY166" fmla="*/ 1300219 h 2018589"/>
              <a:gd name="connsiteX167" fmla="*/ 1336698 w 1444249"/>
              <a:gd name="connsiteY167" fmla="*/ 1300219 h 2018589"/>
              <a:gd name="connsiteX168" fmla="*/ 1293835 w 1444249"/>
              <a:gd name="connsiteY168" fmla="*/ 1381181 h 2018589"/>
              <a:gd name="connsiteX169" fmla="*/ 1239543 w 1444249"/>
              <a:gd name="connsiteY169" fmla="*/ 1392611 h 2018589"/>
              <a:gd name="connsiteX170" fmla="*/ 1139530 w 1444249"/>
              <a:gd name="connsiteY170" fmla="*/ 1327841 h 2018589"/>
              <a:gd name="connsiteX171" fmla="*/ 1139530 w 1444249"/>
              <a:gd name="connsiteY171" fmla="*/ 1327841 h 2018589"/>
              <a:gd name="connsiteX172" fmla="*/ 1030469 w 1444249"/>
              <a:gd name="connsiteY172" fmla="*/ 1256404 h 2018589"/>
              <a:gd name="connsiteX173" fmla="*/ 1014277 w 1444249"/>
              <a:gd name="connsiteY173" fmla="*/ 1224971 h 2018589"/>
              <a:gd name="connsiteX174" fmla="*/ 1021420 w 1444249"/>
              <a:gd name="connsiteY174" fmla="*/ 1219733 h 2018589"/>
              <a:gd name="connsiteX175" fmla="*/ 1064759 w 1444249"/>
              <a:gd name="connsiteY175" fmla="*/ 1222590 h 2018589"/>
              <a:gd name="connsiteX176" fmla="*/ 1086667 w 1444249"/>
              <a:gd name="connsiteY176" fmla="*/ 1202588 h 2018589"/>
              <a:gd name="connsiteX177" fmla="*/ 1089524 w 1444249"/>
              <a:gd name="connsiteY177" fmla="*/ 1186871 h 2018589"/>
              <a:gd name="connsiteX178" fmla="*/ 1089524 w 1444249"/>
              <a:gd name="connsiteY178" fmla="*/ 1186871 h 2018589"/>
              <a:gd name="connsiteX179" fmla="*/ 1090477 w 1444249"/>
              <a:gd name="connsiteY179" fmla="*/ 1173060 h 2018589"/>
              <a:gd name="connsiteX180" fmla="*/ 1091905 w 1444249"/>
              <a:gd name="connsiteY180" fmla="*/ 1164964 h 2018589"/>
              <a:gd name="connsiteX181" fmla="*/ 1091905 w 1444249"/>
              <a:gd name="connsiteY181" fmla="*/ 1164964 h 2018589"/>
              <a:gd name="connsiteX182" fmla="*/ 1095239 w 1444249"/>
              <a:gd name="connsiteY182" fmla="*/ 1133531 h 2018589"/>
              <a:gd name="connsiteX183" fmla="*/ 1095239 w 1444249"/>
              <a:gd name="connsiteY183" fmla="*/ 1133531 h 2018589"/>
              <a:gd name="connsiteX184" fmla="*/ 1115242 w 1444249"/>
              <a:gd name="connsiteY184" fmla="*/ 955890 h 2018589"/>
              <a:gd name="connsiteX185" fmla="*/ 1118575 w 1444249"/>
              <a:gd name="connsiteY185" fmla="*/ 937792 h 2018589"/>
              <a:gd name="connsiteX186" fmla="*/ 1149532 w 1444249"/>
              <a:gd name="connsiteY186" fmla="*/ 912075 h 2018589"/>
              <a:gd name="connsiteX187" fmla="*/ 1312885 w 1444249"/>
              <a:gd name="connsiteY187" fmla="*/ 902550 h 2018589"/>
              <a:gd name="connsiteX188" fmla="*/ 1345747 w 1444249"/>
              <a:gd name="connsiteY188" fmla="*/ 907789 h 2018589"/>
              <a:gd name="connsiteX189" fmla="*/ 1371941 w 1444249"/>
              <a:gd name="connsiteY189" fmla="*/ 938745 h 2018589"/>
              <a:gd name="connsiteX190" fmla="*/ 1392895 w 1444249"/>
              <a:gd name="connsiteY190" fmla="*/ 1045901 h 2018589"/>
              <a:gd name="connsiteX191" fmla="*/ 1381466 w 1444249"/>
              <a:gd name="connsiteY191" fmla="*/ 1059236 h 2018589"/>
              <a:gd name="connsiteX192" fmla="*/ 1310504 w 1444249"/>
              <a:gd name="connsiteY192" fmla="*/ 1058760 h 2018589"/>
              <a:gd name="connsiteX193" fmla="*/ 1310504 w 1444249"/>
              <a:gd name="connsiteY193" fmla="*/ 1058760 h 2018589"/>
              <a:gd name="connsiteX194" fmla="*/ 1290978 w 1444249"/>
              <a:gd name="connsiteY194" fmla="*/ 1058760 h 2018589"/>
              <a:gd name="connsiteX195" fmla="*/ 1290978 w 1444249"/>
              <a:gd name="connsiteY195" fmla="*/ 1058760 h 2018589"/>
              <a:gd name="connsiteX196" fmla="*/ 1203348 w 1444249"/>
              <a:gd name="connsiteY196" fmla="*/ 1059236 h 2018589"/>
              <a:gd name="connsiteX197" fmla="*/ 1190489 w 1444249"/>
              <a:gd name="connsiteY197" fmla="*/ 1066380 h 2018589"/>
              <a:gd name="connsiteX198" fmla="*/ 1201919 w 1444249"/>
              <a:gd name="connsiteY198" fmla="*/ 1074476 h 2018589"/>
              <a:gd name="connsiteX199" fmla="*/ 1232399 w 1444249"/>
              <a:gd name="connsiteY199" fmla="*/ 1077810 h 2018589"/>
              <a:gd name="connsiteX200" fmla="*/ 1236209 w 1444249"/>
              <a:gd name="connsiteY200" fmla="*/ 1078763 h 2018589"/>
              <a:gd name="connsiteX201" fmla="*/ 1308123 w 1444249"/>
              <a:gd name="connsiteY201" fmla="*/ 1084001 h 2018589"/>
              <a:gd name="connsiteX202" fmla="*/ 1363844 w 1444249"/>
              <a:gd name="connsiteY202" fmla="*/ 1086383 h 2018589"/>
              <a:gd name="connsiteX203" fmla="*/ 1396229 w 1444249"/>
              <a:gd name="connsiteY203" fmla="*/ 1123054 h 2018589"/>
              <a:gd name="connsiteX0" fmla="*/ 1426954 w 1435921"/>
              <a:gd name="connsiteY0" fmla="*/ 970177 h 2018589"/>
              <a:gd name="connsiteX1" fmla="*/ 1417905 w 1435921"/>
              <a:gd name="connsiteY1" fmla="*/ 956842 h 2018589"/>
              <a:gd name="connsiteX2" fmla="*/ 1400284 w 1435921"/>
              <a:gd name="connsiteY2" fmla="*/ 888262 h 2018589"/>
              <a:gd name="connsiteX3" fmla="*/ 1366470 w 1435921"/>
              <a:gd name="connsiteY3" fmla="*/ 820159 h 2018589"/>
              <a:gd name="connsiteX4" fmla="*/ 1359802 w 1435921"/>
              <a:gd name="connsiteY4" fmla="*/ 787774 h 2018589"/>
              <a:gd name="connsiteX5" fmla="*/ 1358374 w 1435921"/>
              <a:gd name="connsiteY5" fmla="*/ 715384 h 2018589"/>
              <a:gd name="connsiteX6" fmla="*/ 1364565 w 1435921"/>
              <a:gd name="connsiteY6" fmla="*/ 659662 h 2018589"/>
              <a:gd name="connsiteX7" fmla="*/ 1353135 w 1435921"/>
              <a:gd name="connsiteY7" fmla="*/ 612990 h 2018589"/>
              <a:gd name="connsiteX8" fmla="*/ 1350277 w 1435921"/>
              <a:gd name="connsiteY8" fmla="*/ 563936 h 2018589"/>
              <a:gd name="connsiteX9" fmla="*/ 1365994 w 1435921"/>
              <a:gd name="connsiteY9" fmla="*/ 424871 h 2018589"/>
              <a:gd name="connsiteX10" fmla="*/ 1353611 w 1435921"/>
              <a:gd name="connsiteY10" fmla="*/ 342956 h 2018589"/>
              <a:gd name="connsiteX11" fmla="*/ 1349325 w 1435921"/>
              <a:gd name="connsiteY11" fmla="*/ 255326 h 2018589"/>
              <a:gd name="connsiteX12" fmla="*/ 1281698 w 1435921"/>
              <a:gd name="connsiteY12" fmla="*/ 191508 h 2018589"/>
              <a:gd name="connsiteX13" fmla="*/ 1246455 w 1435921"/>
              <a:gd name="connsiteY13" fmla="*/ 176268 h 2018589"/>
              <a:gd name="connsiteX14" fmla="*/ 1222166 w 1435921"/>
              <a:gd name="connsiteY14" fmla="*/ 161505 h 2018589"/>
              <a:gd name="connsiteX15" fmla="*/ 1179780 w 1435921"/>
              <a:gd name="connsiteY15" fmla="*/ 127215 h 2018589"/>
              <a:gd name="connsiteX16" fmla="*/ 1168350 w 1435921"/>
              <a:gd name="connsiteY16" fmla="*/ 111022 h 2018589"/>
              <a:gd name="connsiteX17" fmla="*/ 1116439 w 1435921"/>
              <a:gd name="connsiteY17" fmla="*/ 91020 h 2018589"/>
              <a:gd name="connsiteX18" fmla="*/ 1005472 w 1435921"/>
              <a:gd name="connsiteY18" fmla="*/ 52920 h 2018589"/>
              <a:gd name="connsiteX19" fmla="*/ 942607 w 1435921"/>
              <a:gd name="connsiteY19" fmla="*/ 31965 h 2018589"/>
              <a:gd name="connsiteX20" fmla="*/ 881647 w 1435921"/>
              <a:gd name="connsiteY20" fmla="*/ 26726 h 2018589"/>
              <a:gd name="connsiteX21" fmla="*/ 807352 w 1435921"/>
              <a:gd name="connsiteY21" fmla="*/ 17677 h 2018589"/>
              <a:gd name="connsiteX22" fmla="*/ 702577 w 1435921"/>
              <a:gd name="connsiteY22" fmla="*/ 56 h 2018589"/>
              <a:gd name="connsiteX23" fmla="*/ 609232 w 1435921"/>
              <a:gd name="connsiteY23" fmla="*/ 11010 h 2018589"/>
              <a:gd name="connsiteX24" fmla="*/ 399206 w 1435921"/>
              <a:gd name="connsiteY24" fmla="*/ 83876 h 2018589"/>
              <a:gd name="connsiteX25" fmla="*/ 301098 w 1435921"/>
              <a:gd name="connsiteY25" fmla="*/ 158171 h 2018589"/>
              <a:gd name="connsiteX26" fmla="*/ 238710 w 1435921"/>
              <a:gd name="connsiteY26" fmla="*/ 228180 h 2018589"/>
              <a:gd name="connsiteX27" fmla="*/ 185846 w 1435921"/>
              <a:gd name="connsiteY27" fmla="*/ 292474 h 2018589"/>
              <a:gd name="connsiteX28" fmla="*/ 143460 w 1435921"/>
              <a:gd name="connsiteY28" fmla="*/ 380580 h 2018589"/>
              <a:gd name="connsiteX29" fmla="*/ 106788 w 1435921"/>
              <a:gd name="connsiteY29" fmla="*/ 577271 h 2018589"/>
              <a:gd name="connsiteX30" fmla="*/ 115837 w 1435921"/>
              <a:gd name="connsiteY30" fmla="*/ 680617 h 2018589"/>
              <a:gd name="connsiteX31" fmla="*/ 172511 w 1435921"/>
              <a:gd name="connsiteY31" fmla="*/ 825874 h 2018589"/>
              <a:gd name="connsiteX32" fmla="*/ 215373 w 1435921"/>
              <a:gd name="connsiteY32" fmla="*/ 892072 h 2018589"/>
              <a:gd name="connsiteX33" fmla="*/ 238234 w 1435921"/>
              <a:gd name="connsiteY33" fmla="*/ 921600 h 2018589"/>
              <a:gd name="connsiteX34" fmla="*/ 289668 w 1435921"/>
              <a:gd name="connsiteY34" fmla="*/ 1016374 h 2018589"/>
              <a:gd name="connsiteX35" fmla="*/ 313957 w 1435921"/>
              <a:gd name="connsiteY35" fmla="*/ 1153058 h 2018589"/>
              <a:gd name="connsiteX36" fmla="*/ 305861 w 1435921"/>
              <a:gd name="connsiteY36" fmla="*/ 1322603 h 2018589"/>
              <a:gd name="connsiteX37" fmla="*/ 271571 w 1435921"/>
              <a:gd name="connsiteY37" fmla="*/ 1397850 h 2018589"/>
              <a:gd name="connsiteX38" fmla="*/ 242520 w 1435921"/>
              <a:gd name="connsiteY38" fmla="*/ 1431664 h 2018589"/>
              <a:gd name="connsiteX39" fmla="*/ 1936 w 1435921"/>
              <a:gd name="connsiteY39" fmla="*/ 1611103 h 2018589"/>
              <a:gd name="connsiteX40" fmla="*/ 25627 w 1435921"/>
              <a:gd name="connsiteY40" fmla="*/ 1693798 h 2018589"/>
              <a:gd name="connsiteX41" fmla="*/ 315862 w 1435921"/>
              <a:gd name="connsiteY41" fmla="*/ 1465954 h 2018589"/>
              <a:gd name="connsiteX42" fmla="*/ 320625 w 1435921"/>
              <a:gd name="connsiteY42" fmla="*/ 1462620 h 2018589"/>
              <a:gd name="connsiteX43" fmla="*/ 384919 w 1435921"/>
              <a:gd name="connsiteY43" fmla="*/ 1330699 h 2018589"/>
              <a:gd name="connsiteX44" fmla="*/ 407779 w 1435921"/>
              <a:gd name="connsiteY44" fmla="*/ 1234020 h 2018589"/>
              <a:gd name="connsiteX45" fmla="*/ 431115 w 1435921"/>
              <a:gd name="connsiteY45" fmla="*/ 1156391 h 2018589"/>
              <a:gd name="connsiteX46" fmla="*/ 474930 w 1435921"/>
              <a:gd name="connsiteY46" fmla="*/ 1052569 h 2018589"/>
              <a:gd name="connsiteX47" fmla="*/ 466834 w 1435921"/>
              <a:gd name="connsiteY47" fmla="*/ 962081 h 2018589"/>
              <a:gd name="connsiteX48" fmla="*/ 469691 w 1435921"/>
              <a:gd name="connsiteY48" fmla="*/ 770152 h 2018589"/>
              <a:gd name="connsiteX49" fmla="*/ 480169 w 1435921"/>
              <a:gd name="connsiteY49" fmla="*/ 738720 h 2018589"/>
              <a:gd name="connsiteX50" fmla="*/ 539224 w 1435921"/>
              <a:gd name="connsiteY50" fmla="*/ 699191 h 2018589"/>
              <a:gd name="connsiteX51" fmla="*/ 613042 w 1435921"/>
              <a:gd name="connsiteY51" fmla="*/ 681570 h 2018589"/>
              <a:gd name="connsiteX52" fmla="*/ 750679 w 1435921"/>
              <a:gd name="connsiteY52" fmla="*/ 742054 h 2018589"/>
              <a:gd name="connsiteX53" fmla="*/ 836404 w 1435921"/>
              <a:gd name="connsiteY53" fmla="*/ 908265 h 2018589"/>
              <a:gd name="connsiteX54" fmla="*/ 829260 w 1435921"/>
              <a:gd name="connsiteY54" fmla="*/ 918742 h 2018589"/>
              <a:gd name="connsiteX55" fmla="*/ 731629 w 1435921"/>
              <a:gd name="connsiteY55" fmla="*/ 921600 h 2018589"/>
              <a:gd name="connsiteX56" fmla="*/ 652571 w 1435921"/>
              <a:gd name="connsiteY56" fmla="*/ 932554 h 2018589"/>
              <a:gd name="connsiteX57" fmla="*/ 682099 w 1435921"/>
              <a:gd name="connsiteY57" fmla="*/ 946841 h 2018589"/>
              <a:gd name="connsiteX58" fmla="*/ 1043572 w 1435921"/>
              <a:gd name="connsiteY58" fmla="*/ 946841 h 2018589"/>
              <a:gd name="connsiteX59" fmla="*/ 1065480 w 1435921"/>
              <a:gd name="connsiteY59" fmla="*/ 949222 h 2018589"/>
              <a:gd name="connsiteX60" fmla="*/ 1050240 w 1435921"/>
              <a:gd name="connsiteY60" fmla="*/ 1015421 h 2018589"/>
              <a:gd name="connsiteX61" fmla="*/ 1036905 w 1435921"/>
              <a:gd name="connsiteY61" fmla="*/ 1156867 h 2018589"/>
              <a:gd name="connsiteX62" fmla="*/ 1020713 w 1435921"/>
              <a:gd name="connsiteY62" fmla="*/ 1170679 h 2018589"/>
              <a:gd name="connsiteX63" fmla="*/ 976421 w 1435921"/>
              <a:gd name="connsiteY63" fmla="*/ 1173536 h 2018589"/>
              <a:gd name="connsiteX64" fmla="*/ 930701 w 1435921"/>
              <a:gd name="connsiteY64" fmla="*/ 1188776 h 2018589"/>
              <a:gd name="connsiteX65" fmla="*/ 787350 w 1435921"/>
              <a:gd name="connsiteY65" fmla="*/ 1164011 h 2018589"/>
              <a:gd name="connsiteX66" fmla="*/ 717341 w 1435921"/>
              <a:gd name="connsiteY66" fmla="*/ 1152105 h 2018589"/>
              <a:gd name="connsiteX67" fmla="*/ 658762 w 1435921"/>
              <a:gd name="connsiteY67" fmla="*/ 1140675 h 2018589"/>
              <a:gd name="connsiteX68" fmla="*/ 740677 w 1435921"/>
              <a:gd name="connsiteY68" fmla="*/ 1182109 h 2018589"/>
              <a:gd name="connsiteX69" fmla="*/ 924986 w 1435921"/>
              <a:gd name="connsiteY69" fmla="*/ 1240211 h 2018589"/>
              <a:gd name="connsiteX70" fmla="*/ 945941 w 1435921"/>
              <a:gd name="connsiteY70" fmla="*/ 1253070 h 2018589"/>
              <a:gd name="connsiteX71" fmla="*/ 983089 w 1435921"/>
              <a:gd name="connsiteY71" fmla="*/ 1286408 h 2018589"/>
              <a:gd name="connsiteX72" fmla="*/ 1095484 w 1435921"/>
              <a:gd name="connsiteY72" fmla="*/ 1374990 h 2018589"/>
              <a:gd name="connsiteX73" fmla="*/ 977374 w 1435921"/>
              <a:gd name="connsiteY73" fmla="*/ 1376895 h 2018589"/>
              <a:gd name="connsiteX74" fmla="*/ 888315 w 1435921"/>
              <a:gd name="connsiteY74" fmla="*/ 1400708 h 2018589"/>
              <a:gd name="connsiteX75" fmla="*/ 860216 w 1435921"/>
              <a:gd name="connsiteY75" fmla="*/ 1481194 h 2018589"/>
              <a:gd name="connsiteX76" fmla="*/ 837832 w 1435921"/>
              <a:gd name="connsiteY76" fmla="*/ 1585969 h 2018589"/>
              <a:gd name="connsiteX77" fmla="*/ 831641 w 1435921"/>
              <a:gd name="connsiteY77" fmla="*/ 1707889 h 2018589"/>
              <a:gd name="connsiteX78" fmla="*/ 925939 w 1435921"/>
              <a:gd name="connsiteY78" fmla="*/ 1961730 h 2018589"/>
              <a:gd name="connsiteX79" fmla="*/ 956895 w 1435921"/>
              <a:gd name="connsiteY79" fmla="*/ 2007927 h 2018589"/>
              <a:gd name="connsiteX80" fmla="*/ 974516 w 1435921"/>
              <a:gd name="connsiteY80" fmla="*/ 2005545 h 2018589"/>
              <a:gd name="connsiteX81" fmla="*/ 944036 w 1435921"/>
              <a:gd name="connsiteY81" fmla="*/ 1863623 h 2018589"/>
              <a:gd name="connsiteX82" fmla="*/ 909270 w 1435921"/>
              <a:gd name="connsiteY82" fmla="*/ 1739321 h 2018589"/>
              <a:gd name="connsiteX83" fmla="*/ 912127 w 1435921"/>
              <a:gd name="connsiteY83" fmla="*/ 1626450 h 2018589"/>
              <a:gd name="connsiteX84" fmla="*/ 926891 w 1435921"/>
              <a:gd name="connsiteY84" fmla="*/ 1547869 h 2018589"/>
              <a:gd name="connsiteX85" fmla="*/ 934035 w 1435921"/>
              <a:gd name="connsiteY85" fmla="*/ 1509293 h 2018589"/>
              <a:gd name="connsiteX86" fmla="*/ 943084 w 1435921"/>
              <a:gd name="connsiteY86" fmla="*/ 1485956 h 2018589"/>
              <a:gd name="connsiteX87" fmla="*/ 966896 w 1435921"/>
              <a:gd name="connsiteY87" fmla="*/ 1463096 h 2018589"/>
              <a:gd name="connsiteX88" fmla="*/ 1106914 w 1435921"/>
              <a:gd name="connsiteY88" fmla="*/ 1449761 h 2018589"/>
              <a:gd name="connsiteX89" fmla="*/ 1237882 w 1435921"/>
              <a:gd name="connsiteY89" fmla="*/ 1462144 h 2018589"/>
              <a:gd name="connsiteX90" fmla="*/ 1295985 w 1435921"/>
              <a:gd name="connsiteY90" fmla="*/ 1442141 h 2018589"/>
              <a:gd name="connsiteX91" fmla="*/ 1315511 w 1435921"/>
              <a:gd name="connsiteY91" fmla="*/ 1404994 h 2018589"/>
              <a:gd name="connsiteX92" fmla="*/ 1408380 w 1435921"/>
              <a:gd name="connsiteY92" fmla="*/ 1216399 h 2018589"/>
              <a:gd name="connsiteX93" fmla="*/ 1432669 w 1435921"/>
              <a:gd name="connsiteY93" fmla="*/ 1015897 h 2018589"/>
              <a:gd name="connsiteX94" fmla="*/ 1424573 w 1435921"/>
              <a:gd name="connsiteY94" fmla="*/ 975416 h 2018589"/>
              <a:gd name="connsiteX95" fmla="*/ 1426954 w 1435921"/>
              <a:gd name="connsiteY95" fmla="*/ 970177 h 2018589"/>
              <a:gd name="connsiteX96" fmla="*/ 505410 w 1435921"/>
              <a:gd name="connsiteY96" fmla="*/ 447255 h 2018589"/>
              <a:gd name="connsiteX97" fmla="*/ 542557 w 1435921"/>
              <a:gd name="connsiteY97" fmla="*/ 449160 h 2018589"/>
              <a:gd name="connsiteX98" fmla="*/ 436830 w 1435921"/>
              <a:gd name="connsiteY98" fmla="*/ 509167 h 2018589"/>
              <a:gd name="connsiteX99" fmla="*/ 361106 w 1435921"/>
              <a:gd name="connsiteY99" fmla="*/ 512025 h 2018589"/>
              <a:gd name="connsiteX100" fmla="*/ 397301 w 1435921"/>
              <a:gd name="connsiteY100" fmla="*/ 423442 h 2018589"/>
              <a:gd name="connsiteX101" fmla="*/ 373489 w 1435921"/>
              <a:gd name="connsiteY101" fmla="*/ 436777 h 2018589"/>
              <a:gd name="connsiteX102" fmla="*/ 311576 w 1435921"/>
              <a:gd name="connsiteY102" fmla="*/ 490594 h 2018589"/>
              <a:gd name="connsiteX103" fmla="*/ 273000 w 1435921"/>
              <a:gd name="connsiteY103" fmla="*/ 516787 h 2018589"/>
              <a:gd name="connsiteX104" fmla="*/ 506362 w 1435921"/>
              <a:gd name="connsiteY104" fmla="*/ 316762 h 2018589"/>
              <a:gd name="connsiteX105" fmla="*/ 509220 w 1435921"/>
              <a:gd name="connsiteY105" fmla="*/ 319620 h 2018589"/>
              <a:gd name="connsiteX106" fmla="*/ 478264 w 1435921"/>
              <a:gd name="connsiteY106" fmla="*/ 363911 h 2018589"/>
              <a:gd name="connsiteX107" fmla="*/ 474930 w 1435921"/>
              <a:gd name="connsiteY107" fmla="*/ 372484 h 2018589"/>
              <a:gd name="connsiteX108" fmla="*/ 483979 w 1435921"/>
              <a:gd name="connsiteY108" fmla="*/ 373912 h 2018589"/>
              <a:gd name="connsiteX109" fmla="*/ 551130 w 1435921"/>
              <a:gd name="connsiteY109" fmla="*/ 362482 h 2018589"/>
              <a:gd name="connsiteX110" fmla="*/ 563989 w 1435921"/>
              <a:gd name="connsiteY110" fmla="*/ 362006 h 2018589"/>
              <a:gd name="connsiteX111" fmla="*/ 504457 w 1435921"/>
              <a:gd name="connsiteY111" fmla="*/ 416775 h 2018589"/>
              <a:gd name="connsiteX112" fmla="*/ 504457 w 1435921"/>
              <a:gd name="connsiteY112" fmla="*/ 416775 h 2018589"/>
              <a:gd name="connsiteX113" fmla="*/ 496361 w 1435921"/>
              <a:gd name="connsiteY113" fmla="*/ 432015 h 2018589"/>
              <a:gd name="connsiteX114" fmla="*/ 505410 w 1435921"/>
              <a:gd name="connsiteY114" fmla="*/ 447255 h 2018589"/>
              <a:gd name="connsiteX115" fmla="*/ 1067385 w 1435921"/>
              <a:gd name="connsiteY115" fmla="*/ 859211 h 2018589"/>
              <a:gd name="connsiteX116" fmla="*/ 1051669 w 1435921"/>
              <a:gd name="connsiteY116" fmla="*/ 861116 h 2018589"/>
              <a:gd name="connsiteX117" fmla="*/ 1058813 w 1435921"/>
              <a:gd name="connsiteY117" fmla="*/ 879214 h 2018589"/>
              <a:gd name="connsiteX118" fmla="*/ 1038334 w 1435921"/>
              <a:gd name="connsiteY118" fmla="*/ 906360 h 2018589"/>
              <a:gd name="connsiteX119" fmla="*/ 880695 w 1435921"/>
              <a:gd name="connsiteY119" fmla="*/ 907789 h 2018589"/>
              <a:gd name="connsiteX120" fmla="*/ 872599 w 1435921"/>
              <a:gd name="connsiteY120" fmla="*/ 895882 h 2018589"/>
              <a:gd name="connsiteX121" fmla="*/ 880219 w 1435921"/>
              <a:gd name="connsiteY121" fmla="*/ 835399 h 2018589"/>
              <a:gd name="connsiteX122" fmla="*/ 880219 w 1435921"/>
              <a:gd name="connsiteY122" fmla="*/ 835399 h 2018589"/>
              <a:gd name="connsiteX123" fmla="*/ 881647 w 1435921"/>
              <a:gd name="connsiteY123" fmla="*/ 827302 h 2018589"/>
              <a:gd name="connsiteX124" fmla="*/ 892601 w 1435921"/>
              <a:gd name="connsiteY124" fmla="*/ 730624 h 2018589"/>
              <a:gd name="connsiteX125" fmla="*/ 909746 w 1435921"/>
              <a:gd name="connsiteY125" fmla="*/ 665854 h 2018589"/>
              <a:gd name="connsiteX126" fmla="*/ 939274 w 1435921"/>
              <a:gd name="connsiteY126" fmla="*/ 645375 h 2018589"/>
              <a:gd name="connsiteX127" fmla="*/ 1129774 w 1435921"/>
              <a:gd name="connsiteY127" fmla="*/ 546315 h 2018589"/>
              <a:gd name="connsiteX128" fmla="*/ 1140727 w 1435921"/>
              <a:gd name="connsiteY128" fmla="*/ 545839 h 2018589"/>
              <a:gd name="connsiteX129" fmla="*/ 1137394 w 1435921"/>
              <a:gd name="connsiteY129" fmla="*/ 556792 h 2018589"/>
              <a:gd name="connsiteX130" fmla="*/ 1009282 w 1435921"/>
              <a:gd name="connsiteY130" fmla="*/ 718241 h 2018589"/>
              <a:gd name="connsiteX131" fmla="*/ 1014045 w 1435921"/>
              <a:gd name="connsiteY131" fmla="*/ 731100 h 2018589"/>
              <a:gd name="connsiteX132" fmla="*/ 1014045 w 1435921"/>
              <a:gd name="connsiteY132" fmla="*/ 731100 h 2018589"/>
              <a:gd name="connsiteX133" fmla="*/ 1089769 w 1435921"/>
              <a:gd name="connsiteY133" fmla="*/ 686809 h 2018589"/>
              <a:gd name="connsiteX134" fmla="*/ 1123582 w 1435921"/>
              <a:gd name="connsiteY134" fmla="*/ 666330 h 2018589"/>
              <a:gd name="connsiteX135" fmla="*/ 1129297 w 1435921"/>
              <a:gd name="connsiteY135" fmla="*/ 664425 h 2018589"/>
              <a:gd name="connsiteX136" fmla="*/ 1123582 w 1435921"/>
              <a:gd name="connsiteY136" fmla="*/ 666330 h 2018589"/>
              <a:gd name="connsiteX137" fmla="*/ 1157873 w 1435921"/>
              <a:gd name="connsiteY137" fmla="*/ 645851 h 2018589"/>
              <a:gd name="connsiteX138" fmla="*/ 1250265 w 1435921"/>
              <a:gd name="connsiteY138" fmla="*/ 589177 h 2018589"/>
              <a:gd name="connsiteX139" fmla="*/ 1265029 w 1435921"/>
              <a:gd name="connsiteY139" fmla="*/ 580129 h 2018589"/>
              <a:gd name="connsiteX140" fmla="*/ 1293127 w 1435921"/>
              <a:gd name="connsiteY140" fmla="*/ 590130 h 2018589"/>
              <a:gd name="connsiteX141" fmla="*/ 1304557 w 1435921"/>
              <a:gd name="connsiteY141" fmla="*/ 727766 h 2018589"/>
              <a:gd name="connsiteX142" fmla="*/ 1295509 w 1435921"/>
              <a:gd name="connsiteY142" fmla="*/ 768247 h 2018589"/>
              <a:gd name="connsiteX143" fmla="*/ 1295509 w 1435921"/>
              <a:gd name="connsiteY143" fmla="*/ 768247 h 2018589"/>
              <a:gd name="connsiteX144" fmla="*/ 1283602 w 1435921"/>
              <a:gd name="connsiteY144" fmla="*/ 850162 h 2018589"/>
              <a:gd name="connsiteX145" fmla="*/ 1270267 w 1435921"/>
              <a:gd name="connsiteY145" fmla="*/ 858735 h 2018589"/>
              <a:gd name="connsiteX146" fmla="*/ 1181209 w 1435921"/>
              <a:gd name="connsiteY146" fmla="*/ 858735 h 2018589"/>
              <a:gd name="connsiteX147" fmla="*/ 1067385 w 1435921"/>
              <a:gd name="connsiteY147" fmla="*/ 859211 h 2018589"/>
              <a:gd name="connsiteX148" fmla="*/ 1387901 w 1435921"/>
              <a:gd name="connsiteY148" fmla="*/ 1123054 h 2018589"/>
              <a:gd name="connsiteX149" fmla="*/ 1385044 w 1435921"/>
              <a:gd name="connsiteY149" fmla="*/ 1141151 h 2018589"/>
              <a:gd name="connsiteX150" fmla="*/ 1385044 w 1435921"/>
              <a:gd name="connsiteY150" fmla="*/ 1141151 h 2018589"/>
              <a:gd name="connsiteX151" fmla="*/ 1384567 w 1435921"/>
              <a:gd name="connsiteY151" fmla="*/ 1151153 h 2018589"/>
              <a:gd name="connsiteX152" fmla="*/ 1336942 w 1435921"/>
              <a:gd name="connsiteY152" fmla="*/ 1181633 h 2018589"/>
              <a:gd name="connsiteX153" fmla="*/ 1248836 w 1435921"/>
              <a:gd name="connsiteY153" fmla="*/ 1157820 h 2018589"/>
              <a:gd name="connsiteX154" fmla="*/ 1188829 w 1435921"/>
              <a:gd name="connsiteY154" fmla="*/ 1147342 h 2018589"/>
              <a:gd name="connsiteX155" fmla="*/ 1174541 w 1435921"/>
              <a:gd name="connsiteY155" fmla="*/ 1150676 h 2018589"/>
              <a:gd name="connsiteX156" fmla="*/ 1191210 w 1435921"/>
              <a:gd name="connsiteY156" fmla="*/ 1163535 h 2018589"/>
              <a:gd name="connsiteX157" fmla="*/ 1191210 w 1435921"/>
              <a:gd name="connsiteY157" fmla="*/ 1163535 h 2018589"/>
              <a:gd name="connsiteX158" fmla="*/ 1263600 w 1435921"/>
              <a:gd name="connsiteY158" fmla="*/ 1190205 h 2018589"/>
              <a:gd name="connsiteX159" fmla="*/ 1263600 w 1435921"/>
              <a:gd name="connsiteY159" fmla="*/ 1190205 h 2018589"/>
              <a:gd name="connsiteX160" fmla="*/ 1283602 w 1435921"/>
              <a:gd name="connsiteY160" fmla="*/ 1197349 h 2018589"/>
              <a:gd name="connsiteX161" fmla="*/ 1283602 w 1435921"/>
              <a:gd name="connsiteY161" fmla="*/ 1197349 h 2018589"/>
              <a:gd name="connsiteX162" fmla="*/ 1356945 w 1435921"/>
              <a:gd name="connsiteY162" fmla="*/ 1223543 h 2018589"/>
              <a:gd name="connsiteX163" fmla="*/ 1362660 w 1435921"/>
              <a:gd name="connsiteY163" fmla="*/ 1237354 h 2018589"/>
              <a:gd name="connsiteX164" fmla="*/ 1339324 w 1435921"/>
              <a:gd name="connsiteY164" fmla="*/ 1279740 h 2018589"/>
              <a:gd name="connsiteX165" fmla="*/ 1339324 w 1435921"/>
              <a:gd name="connsiteY165" fmla="*/ 1279740 h 2018589"/>
              <a:gd name="connsiteX166" fmla="*/ 1328370 w 1435921"/>
              <a:gd name="connsiteY166" fmla="*/ 1300219 h 2018589"/>
              <a:gd name="connsiteX167" fmla="*/ 1328370 w 1435921"/>
              <a:gd name="connsiteY167" fmla="*/ 1300219 h 2018589"/>
              <a:gd name="connsiteX168" fmla="*/ 1285507 w 1435921"/>
              <a:gd name="connsiteY168" fmla="*/ 1381181 h 2018589"/>
              <a:gd name="connsiteX169" fmla="*/ 1231215 w 1435921"/>
              <a:gd name="connsiteY169" fmla="*/ 1392611 h 2018589"/>
              <a:gd name="connsiteX170" fmla="*/ 1131202 w 1435921"/>
              <a:gd name="connsiteY170" fmla="*/ 1327841 h 2018589"/>
              <a:gd name="connsiteX171" fmla="*/ 1131202 w 1435921"/>
              <a:gd name="connsiteY171" fmla="*/ 1327841 h 2018589"/>
              <a:gd name="connsiteX172" fmla="*/ 1022141 w 1435921"/>
              <a:gd name="connsiteY172" fmla="*/ 1256404 h 2018589"/>
              <a:gd name="connsiteX173" fmla="*/ 1005949 w 1435921"/>
              <a:gd name="connsiteY173" fmla="*/ 1224971 h 2018589"/>
              <a:gd name="connsiteX174" fmla="*/ 1013092 w 1435921"/>
              <a:gd name="connsiteY174" fmla="*/ 1219733 h 2018589"/>
              <a:gd name="connsiteX175" fmla="*/ 1056431 w 1435921"/>
              <a:gd name="connsiteY175" fmla="*/ 1222590 h 2018589"/>
              <a:gd name="connsiteX176" fmla="*/ 1078339 w 1435921"/>
              <a:gd name="connsiteY176" fmla="*/ 1202588 h 2018589"/>
              <a:gd name="connsiteX177" fmla="*/ 1081196 w 1435921"/>
              <a:gd name="connsiteY177" fmla="*/ 1186871 h 2018589"/>
              <a:gd name="connsiteX178" fmla="*/ 1081196 w 1435921"/>
              <a:gd name="connsiteY178" fmla="*/ 1186871 h 2018589"/>
              <a:gd name="connsiteX179" fmla="*/ 1082149 w 1435921"/>
              <a:gd name="connsiteY179" fmla="*/ 1173060 h 2018589"/>
              <a:gd name="connsiteX180" fmla="*/ 1083577 w 1435921"/>
              <a:gd name="connsiteY180" fmla="*/ 1164964 h 2018589"/>
              <a:gd name="connsiteX181" fmla="*/ 1083577 w 1435921"/>
              <a:gd name="connsiteY181" fmla="*/ 1164964 h 2018589"/>
              <a:gd name="connsiteX182" fmla="*/ 1086911 w 1435921"/>
              <a:gd name="connsiteY182" fmla="*/ 1133531 h 2018589"/>
              <a:gd name="connsiteX183" fmla="*/ 1086911 w 1435921"/>
              <a:gd name="connsiteY183" fmla="*/ 1133531 h 2018589"/>
              <a:gd name="connsiteX184" fmla="*/ 1106914 w 1435921"/>
              <a:gd name="connsiteY184" fmla="*/ 955890 h 2018589"/>
              <a:gd name="connsiteX185" fmla="*/ 1110247 w 1435921"/>
              <a:gd name="connsiteY185" fmla="*/ 937792 h 2018589"/>
              <a:gd name="connsiteX186" fmla="*/ 1141204 w 1435921"/>
              <a:gd name="connsiteY186" fmla="*/ 912075 h 2018589"/>
              <a:gd name="connsiteX187" fmla="*/ 1304557 w 1435921"/>
              <a:gd name="connsiteY187" fmla="*/ 902550 h 2018589"/>
              <a:gd name="connsiteX188" fmla="*/ 1337419 w 1435921"/>
              <a:gd name="connsiteY188" fmla="*/ 907789 h 2018589"/>
              <a:gd name="connsiteX189" fmla="*/ 1363613 w 1435921"/>
              <a:gd name="connsiteY189" fmla="*/ 938745 h 2018589"/>
              <a:gd name="connsiteX190" fmla="*/ 1384567 w 1435921"/>
              <a:gd name="connsiteY190" fmla="*/ 1045901 h 2018589"/>
              <a:gd name="connsiteX191" fmla="*/ 1373138 w 1435921"/>
              <a:gd name="connsiteY191" fmla="*/ 1059236 h 2018589"/>
              <a:gd name="connsiteX192" fmla="*/ 1302176 w 1435921"/>
              <a:gd name="connsiteY192" fmla="*/ 1058760 h 2018589"/>
              <a:gd name="connsiteX193" fmla="*/ 1302176 w 1435921"/>
              <a:gd name="connsiteY193" fmla="*/ 1058760 h 2018589"/>
              <a:gd name="connsiteX194" fmla="*/ 1282650 w 1435921"/>
              <a:gd name="connsiteY194" fmla="*/ 1058760 h 2018589"/>
              <a:gd name="connsiteX195" fmla="*/ 1282650 w 1435921"/>
              <a:gd name="connsiteY195" fmla="*/ 1058760 h 2018589"/>
              <a:gd name="connsiteX196" fmla="*/ 1195020 w 1435921"/>
              <a:gd name="connsiteY196" fmla="*/ 1059236 h 2018589"/>
              <a:gd name="connsiteX197" fmla="*/ 1182161 w 1435921"/>
              <a:gd name="connsiteY197" fmla="*/ 1066380 h 2018589"/>
              <a:gd name="connsiteX198" fmla="*/ 1193591 w 1435921"/>
              <a:gd name="connsiteY198" fmla="*/ 1074476 h 2018589"/>
              <a:gd name="connsiteX199" fmla="*/ 1224071 w 1435921"/>
              <a:gd name="connsiteY199" fmla="*/ 1077810 h 2018589"/>
              <a:gd name="connsiteX200" fmla="*/ 1227881 w 1435921"/>
              <a:gd name="connsiteY200" fmla="*/ 1078763 h 2018589"/>
              <a:gd name="connsiteX201" fmla="*/ 1299795 w 1435921"/>
              <a:gd name="connsiteY201" fmla="*/ 1084001 h 2018589"/>
              <a:gd name="connsiteX202" fmla="*/ 1355516 w 1435921"/>
              <a:gd name="connsiteY202" fmla="*/ 1086383 h 2018589"/>
              <a:gd name="connsiteX203" fmla="*/ 1387901 w 1435921"/>
              <a:gd name="connsiteY203" fmla="*/ 1123054 h 2018589"/>
              <a:gd name="connsiteX0" fmla="*/ 1435281 w 1444248"/>
              <a:gd name="connsiteY0" fmla="*/ 970177 h 2018589"/>
              <a:gd name="connsiteX1" fmla="*/ 1426232 w 1444248"/>
              <a:gd name="connsiteY1" fmla="*/ 956842 h 2018589"/>
              <a:gd name="connsiteX2" fmla="*/ 1408611 w 1444248"/>
              <a:gd name="connsiteY2" fmla="*/ 888262 h 2018589"/>
              <a:gd name="connsiteX3" fmla="*/ 1374797 w 1444248"/>
              <a:gd name="connsiteY3" fmla="*/ 820159 h 2018589"/>
              <a:gd name="connsiteX4" fmla="*/ 1368129 w 1444248"/>
              <a:gd name="connsiteY4" fmla="*/ 787774 h 2018589"/>
              <a:gd name="connsiteX5" fmla="*/ 1366701 w 1444248"/>
              <a:gd name="connsiteY5" fmla="*/ 715384 h 2018589"/>
              <a:gd name="connsiteX6" fmla="*/ 1372892 w 1444248"/>
              <a:gd name="connsiteY6" fmla="*/ 659662 h 2018589"/>
              <a:gd name="connsiteX7" fmla="*/ 1361462 w 1444248"/>
              <a:gd name="connsiteY7" fmla="*/ 612990 h 2018589"/>
              <a:gd name="connsiteX8" fmla="*/ 1358604 w 1444248"/>
              <a:gd name="connsiteY8" fmla="*/ 563936 h 2018589"/>
              <a:gd name="connsiteX9" fmla="*/ 1374321 w 1444248"/>
              <a:gd name="connsiteY9" fmla="*/ 424871 h 2018589"/>
              <a:gd name="connsiteX10" fmla="*/ 1361938 w 1444248"/>
              <a:gd name="connsiteY10" fmla="*/ 342956 h 2018589"/>
              <a:gd name="connsiteX11" fmla="*/ 1357652 w 1444248"/>
              <a:gd name="connsiteY11" fmla="*/ 255326 h 2018589"/>
              <a:gd name="connsiteX12" fmla="*/ 1290025 w 1444248"/>
              <a:gd name="connsiteY12" fmla="*/ 191508 h 2018589"/>
              <a:gd name="connsiteX13" fmla="*/ 1254782 w 1444248"/>
              <a:gd name="connsiteY13" fmla="*/ 176268 h 2018589"/>
              <a:gd name="connsiteX14" fmla="*/ 1230493 w 1444248"/>
              <a:gd name="connsiteY14" fmla="*/ 161505 h 2018589"/>
              <a:gd name="connsiteX15" fmla="*/ 1188107 w 1444248"/>
              <a:gd name="connsiteY15" fmla="*/ 127215 h 2018589"/>
              <a:gd name="connsiteX16" fmla="*/ 1176677 w 1444248"/>
              <a:gd name="connsiteY16" fmla="*/ 111022 h 2018589"/>
              <a:gd name="connsiteX17" fmla="*/ 1124766 w 1444248"/>
              <a:gd name="connsiteY17" fmla="*/ 91020 h 2018589"/>
              <a:gd name="connsiteX18" fmla="*/ 1013799 w 1444248"/>
              <a:gd name="connsiteY18" fmla="*/ 52920 h 2018589"/>
              <a:gd name="connsiteX19" fmla="*/ 950934 w 1444248"/>
              <a:gd name="connsiteY19" fmla="*/ 31965 h 2018589"/>
              <a:gd name="connsiteX20" fmla="*/ 889974 w 1444248"/>
              <a:gd name="connsiteY20" fmla="*/ 26726 h 2018589"/>
              <a:gd name="connsiteX21" fmla="*/ 815679 w 1444248"/>
              <a:gd name="connsiteY21" fmla="*/ 17677 h 2018589"/>
              <a:gd name="connsiteX22" fmla="*/ 710904 w 1444248"/>
              <a:gd name="connsiteY22" fmla="*/ 56 h 2018589"/>
              <a:gd name="connsiteX23" fmla="*/ 617559 w 1444248"/>
              <a:gd name="connsiteY23" fmla="*/ 11010 h 2018589"/>
              <a:gd name="connsiteX24" fmla="*/ 407533 w 1444248"/>
              <a:gd name="connsiteY24" fmla="*/ 83876 h 2018589"/>
              <a:gd name="connsiteX25" fmla="*/ 309425 w 1444248"/>
              <a:gd name="connsiteY25" fmla="*/ 158171 h 2018589"/>
              <a:gd name="connsiteX26" fmla="*/ 247037 w 1444248"/>
              <a:gd name="connsiteY26" fmla="*/ 228180 h 2018589"/>
              <a:gd name="connsiteX27" fmla="*/ 194173 w 1444248"/>
              <a:gd name="connsiteY27" fmla="*/ 292474 h 2018589"/>
              <a:gd name="connsiteX28" fmla="*/ 151787 w 1444248"/>
              <a:gd name="connsiteY28" fmla="*/ 380580 h 2018589"/>
              <a:gd name="connsiteX29" fmla="*/ 115115 w 1444248"/>
              <a:gd name="connsiteY29" fmla="*/ 577271 h 2018589"/>
              <a:gd name="connsiteX30" fmla="*/ 124164 w 1444248"/>
              <a:gd name="connsiteY30" fmla="*/ 680617 h 2018589"/>
              <a:gd name="connsiteX31" fmla="*/ 180838 w 1444248"/>
              <a:gd name="connsiteY31" fmla="*/ 825874 h 2018589"/>
              <a:gd name="connsiteX32" fmla="*/ 223700 w 1444248"/>
              <a:gd name="connsiteY32" fmla="*/ 892072 h 2018589"/>
              <a:gd name="connsiteX33" fmla="*/ 246561 w 1444248"/>
              <a:gd name="connsiteY33" fmla="*/ 921600 h 2018589"/>
              <a:gd name="connsiteX34" fmla="*/ 297995 w 1444248"/>
              <a:gd name="connsiteY34" fmla="*/ 1016374 h 2018589"/>
              <a:gd name="connsiteX35" fmla="*/ 322284 w 1444248"/>
              <a:gd name="connsiteY35" fmla="*/ 1153058 h 2018589"/>
              <a:gd name="connsiteX36" fmla="*/ 314188 w 1444248"/>
              <a:gd name="connsiteY36" fmla="*/ 1322603 h 2018589"/>
              <a:gd name="connsiteX37" fmla="*/ 279898 w 1444248"/>
              <a:gd name="connsiteY37" fmla="*/ 1397850 h 2018589"/>
              <a:gd name="connsiteX38" fmla="*/ 250847 w 1444248"/>
              <a:gd name="connsiteY38" fmla="*/ 1431664 h 2018589"/>
              <a:gd name="connsiteX39" fmla="*/ 10263 w 1444248"/>
              <a:gd name="connsiteY39" fmla="*/ 1611103 h 2018589"/>
              <a:gd name="connsiteX40" fmla="*/ 7699 w 1444248"/>
              <a:gd name="connsiteY40" fmla="*/ 1716303 h 2018589"/>
              <a:gd name="connsiteX41" fmla="*/ 324189 w 1444248"/>
              <a:gd name="connsiteY41" fmla="*/ 1465954 h 2018589"/>
              <a:gd name="connsiteX42" fmla="*/ 328952 w 1444248"/>
              <a:gd name="connsiteY42" fmla="*/ 1462620 h 2018589"/>
              <a:gd name="connsiteX43" fmla="*/ 393246 w 1444248"/>
              <a:gd name="connsiteY43" fmla="*/ 1330699 h 2018589"/>
              <a:gd name="connsiteX44" fmla="*/ 416106 w 1444248"/>
              <a:gd name="connsiteY44" fmla="*/ 1234020 h 2018589"/>
              <a:gd name="connsiteX45" fmla="*/ 439442 w 1444248"/>
              <a:gd name="connsiteY45" fmla="*/ 1156391 h 2018589"/>
              <a:gd name="connsiteX46" fmla="*/ 483257 w 1444248"/>
              <a:gd name="connsiteY46" fmla="*/ 1052569 h 2018589"/>
              <a:gd name="connsiteX47" fmla="*/ 475161 w 1444248"/>
              <a:gd name="connsiteY47" fmla="*/ 962081 h 2018589"/>
              <a:gd name="connsiteX48" fmla="*/ 478018 w 1444248"/>
              <a:gd name="connsiteY48" fmla="*/ 770152 h 2018589"/>
              <a:gd name="connsiteX49" fmla="*/ 488496 w 1444248"/>
              <a:gd name="connsiteY49" fmla="*/ 738720 h 2018589"/>
              <a:gd name="connsiteX50" fmla="*/ 547551 w 1444248"/>
              <a:gd name="connsiteY50" fmla="*/ 699191 h 2018589"/>
              <a:gd name="connsiteX51" fmla="*/ 621369 w 1444248"/>
              <a:gd name="connsiteY51" fmla="*/ 681570 h 2018589"/>
              <a:gd name="connsiteX52" fmla="*/ 759006 w 1444248"/>
              <a:gd name="connsiteY52" fmla="*/ 742054 h 2018589"/>
              <a:gd name="connsiteX53" fmla="*/ 844731 w 1444248"/>
              <a:gd name="connsiteY53" fmla="*/ 908265 h 2018589"/>
              <a:gd name="connsiteX54" fmla="*/ 837587 w 1444248"/>
              <a:gd name="connsiteY54" fmla="*/ 918742 h 2018589"/>
              <a:gd name="connsiteX55" fmla="*/ 739956 w 1444248"/>
              <a:gd name="connsiteY55" fmla="*/ 921600 h 2018589"/>
              <a:gd name="connsiteX56" fmla="*/ 660898 w 1444248"/>
              <a:gd name="connsiteY56" fmla="*/ 932554 h 2018589"/>
              <a:gd name="connsiteX57" fmla="*/ 690426 w 1444248"/>
              <a:gd name="connsiteY57" fmla="*/ 946841 h 2018589"/>
              <a:gd name="connsiteX58" fmla="*/ 1051899 w 1444248"/>
              <a:gd name="connsiteY58" fmla="*/ 946841 h 2018589"/>
              <a:gd name="connsiteX59" fmla="*/ 1073807 w 1444248"/>
              <a:gd name="connsiteY59" fmla="*/ 949222 h 2018589"/>
              <a:gd name="connsiteX60" fmla="*/ 1058567 w 1444248"/>
              <a:gd name="connsiteY60" fmla="*/ 1015421 h 2018589"/>
              <a:gd name="connsiteX61" fmla="*/ 1045232 w 1444248"/>
              <a:gd name="connsiteY61" fmla="*/ 1156867 h 2018589"/>
              <a:gd name="connsiteX62" fmla="*/ 1029040 w 1444248"/>
              <a:gd name="connsiteY62" fmla="*/ 1170679 h 2018589"/>
              <a:gd name="connsiteX63" fmla="*/ 984748 w 1444248"/>
              <a:gd name="connsiteY63" fmla="*/ 1173536 h 2018589"/>
              <a:gd name="connsiteX64" fmla="*/ 939028 w 1444248"/>
              <a:gd name="connsiteY64" fmla="*/ 1188776 h 2018589"/>
              <a:gd name="connsiteX65" fmla="*/ 795677 w 1444248"/>
              <a:gd name="connsiteY65" fmla="*/ 1164011 h 2018589"/>
              <a:gd name="connsiteX66" fmla="*/ 725668 w 1444248"/>
              <a:gd name="connsiteY66" fmla="*/ 1152105 h 2018589"/>
              <a:gd name="connsiteX67" fmla="*/ 667089 w 1444248"/>
              <a:gd name="connsiteY67" fmla="*/ 1140675 h 2018589"/>
              <a:gd name="connsiteX68" fmla="*/ 749004 w 1444248"/>
              <a:gd name="connsiteY68" fmla="*/ 1182109 h 2018589"/>
              <a:gd name="connsiteX69" fmla="*/ 933313 w 1444248"/>
              <a:gd name="connsiteY69" fmla="*/ 1240211 h 2018589"/>
              <a:gd name="connsiteX70" fmla="*/ 954268 w 1444248"/>
              <a:gd name="connsiteY70" fmla="*/ 1253070 h 2018589"/>
              <a:gd name="connsiteX71" fmla="*/ 991416 w 1444248"/>
              <a:gd name="connsiteY71" fmla="*/ 1286408 h 2018589"/>
              <a:gd name="connsiteX72" fmla="*/ 1103811 w 1444248"/>
              <a:gd name="connsiteY72" fmla="*/ 1374990 h 2018589"/>
              <a:gd name="connsiteX73" fmla="*/ 985701 w 1444248"/>
              <a:gd name="connsiteY73" fmla="*/ 1376895 h 2018589"/>
              <a:gd name="connsiteX74" fmla="*/ 896642 w 1444248"/>
              <a:gd name="connsiteY74" fmla="*/ 1400708 h 2018589"/>
              <a:gd name="connsiteX75" fmla="*/ 868543 w 1444248"/>
              <a:gd name="connsiteY75" fmla="*/ 1481194 h 2018589"/>
              <a:gd name="connsiteX76" fmla="*/ 846159 w 1444248"/>
              <a:gd name="connsiteY76" fmla="*/ 1585969 h 2018589"/>
              <a:gd name="connsiteX77" fmla="*/ 839968 w 1444248"/>
              <a:gd name="connsiteY77" fmla="*/ 1707889 h 2018589"/>
              <a:gd name="connsiteX78" fmla="*/ 934266 w 1444248"/>
              <a:gd name="connsiteY78" fmla="*/ 1961730 h 2018589"/>
              <a:gd name="connsiteX79" fmla="*/ 965222 w 1444248"/>
              <a:gd name="connsiteY79" fmla="*/ 2007927 h 2018589"/>
              <a:gd name="connsiteX80" fmla="*/ 982843 w 1444248"/>
              <a:gd name="connsiteY80" fmla="*/ 2005545 h 2018589"/>
              <a:gd name="connsiteX81" fmla="*/ 952363 w 1444248"/>
              <a:gd name="connsiteY81" fmla="*/ 1863623 h 2018589"/>
              <a:gd name="connsiteX82" fmla="*/ 917597 w 1444248"/>
              <a:gd name="connsiteY82" fmla="*/ 1739321 h 2018589"/>
              <a:gd name="connsiteX83" fmla="*/ 920454 w 1444248"/>
              <a:gd name="connsiteY83" fmla="*/ 1626450 h 2018589"/>
              <a:gd name="connsiteX84" fmla="*/ 935218 w 1444248"/>
              <a:gd name="connsiteY84" fmla="*/ 1547869 h 2018589"/>
              <a:gd name="connsiteX85" fmla="*/ 942362 w 1444248"/>
              <a:gd name="connsiteY85" fmla="*/ 1509293 h 2018589"/>
              <a:gd name="connsiteX86" fmla="*/ 951411 w 1444248"/>
              <a:gd name="connsiteY86" fmla="*/ 1485956 h 2018589"/>
              <a:gd name="connsiteX87" fmla="*/ 975223 w 1444248"/>
              <a:gd name="connsiteY87" fmla="*/ 1463096 h 2018589"/>
              <a:gd name="connsiteX88" fmla="*/ 1115241 w 1444248"/>
              <a:gd name="connsiteY88" fmla="*/ 1449761 h 2018589"/>
              <a:gd name="connsiteX89" fmla="*/ 1246209 w 1444248"/>
              <a:gd name="connsiteY89" fmla="*/ 1462144 h 2018589"/>
              <a:gd name="connsiteX90" fmla="*/ 1304312 w 1444248"/>
              <a:gd name="connsiteY90" fmla="*/ 1442141 h 2018589"/>
              <a:gd name="connsiteX91" fmla="*/ 1323838 w 1444248"/>
              <a:gd name="connsiteY91" fmla="*/ 1404994 h 2018589"/>
              <a:gd name="connsiteX92" fmla="*/ 1416707 w 1444248"/>
              <a:gd name="connsiteY92" fmla="*/ 1216399 h 2018589"/>
              <a:gd name="connsiteX93" fmla="*/ 1440996 w 1444248"/>
              <a:gd name="connsiteY93" fmla="*/ 1015897 h 2018589"/>
              <a:gd name="connsiteX94" fmla="*/ 1432900 w 1444248"/>
              <a:gd name="connsiteY94" fmla="*/ 975416 h 2018589"/>
              <a:gd name="connsiteX95" fmla="*/ 1435281 w 1444248"/>
              <a:gd name="connsiteY95" fmla="*/ 970177 h 2018589"/>
              <a:gd name="connsiteX96" fmla="*/ 513737 w 1444248"/>
              <a:gd name="connsiteY96" fmla="*/ 447255 h 2018589"/>
              <a:gd name="connsiteX97" fmla="*/ 550884 w 1444248"/>
              <a:gd name="connsiteY97" fmla="*/ 449160 h 2018589"/>
              <a:gd name="connsiteX98" fmla="*/ 445157 w 1444248"/>
              <a:gd name="connsiteY98" fmla="*/ 509167 h 2018589"/>
              <a:gd name="connsiteX99" fmla="*/ 369433 w 1444248"/>
              <a:gd name="connsiteY99" fmla="*/ 512025 h 2018589"/>
              <a:gd name="connsiteX100" fmla="*/ 405628 w 1444248"/>
              <a:gd name="connsiteY100" fmla="*/ 423442 h 2018589"/>
              <a:gd name="connsiteX101" fmla="*/ 381816 w 1444248"/>
              <a:gd name="connsiteY101" fmla="*/ 436777 h 2018589"/>
              <a:gd name="connsiteX102" fmla="*/ 319903 w 1444248"/>
              <a:gd name="connsiteY102" fmla="*/ 490594 h 2018589"/>
              <a:gd name="connsiteX103" fmla="*/ 281327 w 1444248"/>
              <a:gd name="connsiteY103" fmla="*/ 516787 h 2018589"/>
              <a:gd name="connsiteX104" fmla="*/ 514689 w 1444248"/>
              <a:gd name="connsiteY104" fmla="*/ 316762 h 2018589"/>
              <a:gd name="connsiteX105" fmla="*/ 517547 w 1444248"/>
              <a:gd name="connsiteY105" fmla="*/ 319620 h 2018589"/>
              <a:gd name="connsiteX106" fmla="*/ 486591 w 1444248"/>
              <a:gd name="connsiteY106" fmla="*/ 363911 h 2018589"/>
              <a:gd name="connsiteX107" fmla="*/ 483257 w 1444248"/>
              <a:gd name="connsiteY107" fmla="*/ 372484 h 2018589"/>
              <a:gd name="connsiteX108" fmla="*/ 492306 w 1444248"/>
              <a:gd name="connsiteY108" fmla="*/ 373912 h 2018589"/>
              <a:gd name="connsiteX109" fmla="*/ 559457 w 1444248"/>
              <a:gd name="connsiteY109" fmla="*/ 362482 h 2018589"/>
              <a:gd name="connsiteX110" fmla="*/ 572316 w 1444248"/>
              <a:gd name="connsiteY110" fmla="*/ 362006 h 2018589"/>
              <a:gd name="connsiteX111" fmla="*/ 512784 w 1444248"/>
              <a:gd name="connsiteY111" fmla="*/ 416775 h 2018589"/>
              <a:gd name="connsiteX112" fmla="*/ 512784 w 1444248"/>
              <a:gd name="connsiteY112" fmla="*/ 416775 h 2018589"/>
              <a:gd name="connsiteX113" fmla="*/ 504688 w 1444248"/>
              <a:gd name="connsiteY113" fmla="*/ 432015 h 2018589"/>
              <a:gd name="connsiteX114" fmla="*/ 513737 w 1444248"/>
              <a:gd name="connsiteY114" fmla="*/ 447255 h 2018589"/>
              <a:gd name="connsiteX115" fmla="*/ 1075712 w 1444248"/>
              <a:gd name="connsiteY115" fmla="*/ 859211 h 2018589"/>
              <a:gd name="connsiteX116" fmla="*/ 1059996 w 1444248"/>
              <a:gd name="connsiteY116" fmla="*/ 861116 h 2018589"/>
              <a:gd name="connsiteX117" fmla="*/ 1067140 w 1444248"/>
              <a:gd name="connsiteY117" fmla="*/ 879214 h 2018589"/>
              <a:gd name="connsiteX118" fmla="*/ 1046661 w 1444248"/>
              <a:gd name="connsiteY118" fmla="*/ 906360 h 2018589"/>
              <a:gd name="connsiteX119" fmla="*/ 889022 w 1444248"/>
              <a:gd name="connsiteY119" fmla="*/ 907789 h 2018589"/>
              <a:gd name="connsiteX120" fmla="*/ 880926 w 1444248"/>
              <a:gd name="connsiteY120" fmla="*/ 895882 h 2018589"/>
              <a:gd name="connsiteX121" fmla="*/ 888546 w 1444248"/>
              <a:gd name="connsiteY121" fmla="*/ 835399 h 2018589"/>
              <a:gd name="connsiteX122" fmla="*/ 888546 w 1444248"/>
              <a:gd name="connsiteY122" fmla="*/ 835399 h 2018589"/>
              <a:gd name="connsiteX123" fmla="*/ 889974 w 1444248"/>
              <a:gd name="connsiteY123" fmla="*/ 827302 h 2018589"/>
              <a:gd name="connsiteX124" fmla="*/ 900928 w 1444248"/>
              <a:gd name="connsiteY124" fmla="*/ 730624 h 2018589"/>
              <a:gd name="connsiteX125" fmla="*/ 918073 w 1444248"/>
              <a:gd name="connsiteY125" fmla="*/ 665854 h 2018589"/>
              <a:gd name="connsiteX126" fmla="*/ 947601 w 1444248"/>
              <a:gd name="connsiteY126" fmla="*/ 645375 h 2018589"/>
              <a:gd name="connsiteX127" fmla="*/ 1138101 w 1444248"/>
              <a:gd name="connsiteY127" fmla="*/ 546315 h 2018589"/>
              <a:gd name="connsiteX128" fmla="*/ 1149054 w 1444248"/>
              <a:gd name="connsiteY128" fmla="*/ 545839 h 2018589"/>
              <a:gd name="connsiteX129" fmla="*/ 1145721 w 1444248"/>
              <a:gd name="connsiteY129" fmla="*/ 556792 h 2018589"/>
              <a:gd name="connsiteX130" fmla="*/ 1017609 w 1444248"/>
              <a:gd name="connsiteY130" fmla="*/ 718241 h 2018589"/>
              <a:gd name="connsiteX131" fmla="*/ 1022372 w 1444248"/>
              <a:gd name="connsiteY131" fmla="*/ 731100 h 2018589"/>
              <a:gd name="connsiteX132" fmla="*/ 1022372 w 1444248"/>
              <a:gd name="connsiteY132" fmla="*/ 731100 h 2018589"/>
              <a:gd name="connsiteX133" fmla="*/ 1098096 w 1444248"/>
              <a:gd name="connsiteY133" fmla="*/ 686809 h 2018589"/>
              <a:gd name="connsiteX134" fmla="*/ 1131909 w 1444248"/>
              <a:gd name="connsiteY134" fmla="*/ 666330 h 2018589"/>
              <a:gd name="connsiteX135" fmla="*/ 1137624 w 1444248"/>
              <a:gd name="connsiteY135" fmla="*/ 664425 h 2018589"/>
              <a:gd name="connsiteX136" fmla="*/ 1131909 w 1444248"/>
              <a:gd name="connsiteY136" fmla="*/ 666330 h 2018589"/>
              <a:gd name="connsiteX137" fmla="*/ 1166200 w 1444248"/>
              <a:gd name="connsiteY137" fmla="*/ 645851 h 2018589"/>
              <a:gd name="connsiteX138" fmla="*/ 1258592 w 1444248"/>
              <a:gd name="connsiteY138" fmla="*/ 589177 h 2018589"/>
              <a:gd name="connsiteX139" fmla="*/ 1273356 w 1444248"/>
              <a:gd name="connsiteY139" fmla="*/ 580129 h 2018589"/>
              <a:gd name="connsiteX140" fmla="*/ 1301454 w 1444248"/>
              <a:gd name="connsiteY140" fmla="*/ 590130 h 2018589"/>
              <a:gd name="connsiteX141" fmla="*/ 1312884 w 1444248"/>
              <a:gd name="connsiteY141" fmla="*/ 727766 h 2018589"/>
              <a:gd name="connsiteX142" fmla="*/ 1303836 w 1444248"/>
              <a:gd name="connsiteY142" fmla="*/ 768247 h 2018589"/>
              <a:gd name="connsiteX143" fmla="*/ 1303836 w 1444248"/>
              <a:gd name="connsiteY143" fmla="*/ 768247 h 2018589"/>
              <a:gd name="connsiteX144" fmla="*/ 1291929 w 1444248"/>
              <a:gd name="connsiteY144" fmla="*/ 850162 h 2018589"/>
              <a:gd name="connsiteX145" fmla="*/ 1278594 w 1444248"/>
              <a:gd name="connsiteY145" fmla="*/ 858735 h 2018589"/>
              <a:gd name="connsiteX146" fmla="*/ 1189536 w 1444248"/>
              <a:gd name="connsiteY146" fmla="*/ 858735 h 2018589"/>
              <a:gd name="connsiteX147" fmla="*/ 1075712 w 1444248"/>
              <a:gd name="connsiteY147" fmla="*/ 859211 h 2018589"/>
              <a:gd name="connsiteX148" fmla="*/ 1396228 w 1444248"/>
              <a:gd name="connsiteY148" fmla="*/ 1123054 h 2018589"/>
              <a:gd name="connsiteX149" fmla="*/ 1393371 w 1444248"/>
              <a:gd name="connsiteY149" fmla="*/ 1141151 h 2018589"/>
              <a:gd name="connsiteX150" fmla="*/ 1393371 w 1444248"/>
              <a:gd name="connsiteY150" fmla="*/ 1141151 h 2018589"/>
              <a:gd name="connsiteX151" fmla="*/ 1392894 w 1444248"/>
              <a:gd name="connsiteY151" fmla="*/ 1151153 h 2018589"/>
              <a:gd name="connsiteX152" fmla="*/ 1345269 w 1444248"/>
              <a:gd name="connsiteY152" fmla="*/ 1181633 h 2018589"/>
              <a:gd name="connsiteX153" fmla="*/ 1257163 w 1444248"/>
              <a:gd name="connsiteY153" fmla="*/ 1157820 h 2018589"/>
              <a:gd name="connsiteX154" fmla="*/ 1197156 w 1444248"/>
              <a:gd name="connsiteY154" fmla="*/ 1147342 h 2018589"/>
              <a:gd name="connsiteX155" fmla="*/ 1182868 w 1444248"/>
              <a:gd name="connsiteY155" fmla="*/ 1150676 h 2018589"/>
              <a:gd name="connsiteX156" fmla="*/ 1199537 w 1444248"/>
              <a:gd name="connsiteY156" fmla="*/ 1163535 h 2018589"/>
              <a:gd name="connsiteX157" fmla="*/ 1199537 w 1444248"/>
              <a:gd name="connsiteY157" fmla="*/ 1163535 h 2018589"/>
              <a:gd name="connsiteX158" fmla="*/ 1271927 w 1444248"/>
              <a:gd name="connsiteY158" fmla="*/ 1190205 h 2018589"/>
              <a:gd name="connsiteX159" fmla="*/ 1271927 w 1444248"/>
              <a:gd name="connsiteY159" fmla="*/ 1190205 h 2018589"/>
              <a:gd name="connsiteX160" fmla="*/ 1291929 w 1444248"/>
              <a:gd name="connsiteY160" fmla="*/ 1197349 h 2018589"/>
              <a:gd name="connsiteX161" fmla="*/ 1291929 w 1444248"/>
              <a:gd name="connsiteY161" fmla="*/ 1197349 h 2018589"/>
              <a:gd name="connsiteX162" fmla="*/ 1365272 w 1444248"/>
              <a:gd name="connsiteY162" fmla="*/ 1223543 h 2018589"/>
              <a:gd name="connsiteX163" fmla="*/ 1370987 w 1444248"/>
              <a:gd name="connsiteY163" fmla="*/ 1237354 h 2018589"/>
              <a:gd name="connsiteX164" fmla="*/ 1347651 w 1444248"/>
              <a:gd name="connsiteY164" fmla="*/ 1279740 h 2018589"/>
              <a:gd name="connsiteX165" fmla="*/ 1347651 w 1444248"/>
              <a:gd name="connsiteY165" fmla="*/ 1279740 h 2018589"/>
              <a:gd name="connsiteX166" fmla="*/ 1336697 w 1444248"/>
              <a:gd name="connsiteY166" fmla="*/ 1300219 h 2018589"/>
              <a:gd name="connsiteX167" fmla="*/ 1336697 w 1444248"/>
              <a:gd name="connsiteY167" fmla="*/ 1300219 h 2018589"/>
              <a:gd name="connsiteX168" fmla="*/ 1293834 w 1444248"/>
              <a:gd name="connsiteY168" fmla="*/ 1381181 h 2018589"/>
              <a:gd name="connsiteX169" fmla="*/ 1239542 w 1444248"/>
              <a:gd name="connsiteY169" fmla="*/ 1392611 h 2018589"/>
              <a:gd name="connsiteX170" fmla="*/ 1139529 w 1444248"/>
              <a:gd name="connsiteY170" fmla="*/ 1327841 h 2018589"/>
              <a:gd name="connsiteX171" fmla="*/ 1139529 w 1444248"/>
              <a:gd name="connsiteY171" fmla="*/ 1327841 h 2018589"/>
              <a:gd name="connsiteX172" fmla="*/ 1030468 w 1444248"/>
              <a:gd name="connsiteY172" fmla="*/ 1256404 h 2018589"/>
              <a:gd name="connsiteX173" fmla="*/ 1014276 w 1444248"/>
              <a:gd name="connsiteY173" fmla="*/ 1224971 h 2018589"/>
              <a:gd name="connsiteX174" fmla="*/ 1021419 w 1444248"/>
              <a:gd name="connsiteY174" fmla="*/ 1219733 h 2018589"/>
              <a:gd name="connsiteX175" fmla="*/ 1064758 w 1444248"/>
              <a:gd name="connsiteY175" fmla="*/ 1222590 h 2018589"/>
              <a:gd name="connsiteX176" fmla="*/ 1086666 w 1444248"/>
              <a:gd name="connsiteY176" fmla="*/ 1202588 h 2018589"/>
              <a:gd name="connsiteX177" fmla="*/ 1089523 w 1444248"/>
              <a:gd name="connsiteY177" fmla="*/ 1186871 h 2018589"/>
              <a:gd name="connsiteX178" fmla="*/ 1089523 w 1444248"/>
              <a:gd name="connsiteY178" fmla="*/ 1186871 h 2018589"/>
              <a:gd name="connsiteX179" fmla="*/ 1090476 w 1444248"/>
              <a:gd name="connsiteY179" fmla="*/ 1173060 h 2018589"/>
              <a:gd name="connsiteX180" fmla="*/ 1091904 w 1444248"/>
              <a:gd name="connsiteY180" fmla="*/ 1164964 h 2018589"/>
              <a:gd name="connsiteX181" fmla="*/ 1091904 w 1444248"/>
              <a:gd name="connsiteY181" fmla="*/ 1164964 h 2018589"/>
              <a:gd name="connsiteX182" fmla="*/ 1095238 w 1444248"/>
              <a:gd name="connsiteY182" fmla="*/ 1133531 h 2018589"/>
              <a:gd name="connsiteX183" fmla="*/ 1095238 w 1444248"/>
              <a:gd name="connsiteY183" fmla="*/ 1133531 h 2018589"/>
              <a:gd name="connsiteX184" fmla="*/ 1115241 w 1444248"/>
              <a:gd name="connsiteY184" fmla="*/ 955890 h 2018589"/>
              <a:gd name="connsiteX185" fmla="*/ 1118574 w 1444248"/>
              <a:gd name="connsiteY185" fmla="*/ 937792 h 2018589"/>
              <a:gd name="connsiteX186" fmla="*/ 1149531 w 1444248"/>
              <a:gd name="connsiteY186" fmla="*/ 912075 h 2018589"/>
              <a:gd name="connsiteX187" fmla="*/ 1312884 w 1444248"/>
              <a:gd name="connsiteY187" fmla="*/ 902550 h 2018589"/>
              <a:gd name="connsiteX188" fmla="*/ 1345746 w 1444248"/>
              <a:gd name="connsiteY188" fmla="*/ 907789 h 2018589"/>
              <a:gd name="connsiteX189" fmla="*/ 1371940 w 1444248"/>
              <a:gd name="connsiteY189" fmla="*/ 938745 h 2018589"/>
              <a:gd name="connsiteX190" fmla="*/ 1392894 w 1444248"/>
              <a:gd name="connsiteY190" fmla="*/ 1045901 h 2018589"/>
              <a:gd name="connsiteX191" fmla="*/ 1381465 w 1444248"/>
              <a:gd name="connsiteY191" fmla="*/ 1059236 h 2018589"/>
              <a:gd name="connsiteX192" fmla="*/ 1310503 w 1444248"/>
              <a:gd name="connsiteY192" fmla="*/ 1058760 h 2018589"/>
              <a:gd name="connsiteX193" fmla="*/ 1310503 w 1444248"/>
              <a:gd name="connsiteY193" fmla="*/ 1058760 h 2018589"/>
              <a:gd name="connsiteX194" fmla="*/ 1290977 w 1444248"/>
              <a:gd name="connsiteY194" fmla="*/ 1058760 h 2018589"/>
              <a:gd name="connsiteX195" fmla="*/ 1290977 w 1444248"/>
              <a:gd name="connsiteY195" fmla="*/ 1058760 h 2018589"/>
              <a:gd name="connsiteX196" fmla="*/ 1203347 w 1444248"/>
              <a:gd name="connsiteY196" fmla="*/ 1059236 h 2018589"/>
              <a:gd name="connsiteX197" fmla="*/ 1190488 w 1444248"/>
              <a:gd name="connsiteY197" fmla="*/ 1066380 h 2018589"/>
              <a:gd name="connsiteX198" fmla="*/ 1201918 w 1444248"/>
              <a:gd name="connsiteY198" fmla="*/ 1074476 h 2018589"/>
              <a:gd name="connsiteX199" fmla="*/ 1232398 w 1444248"/>
              <a:gd name="connsiteY199" fmla="*/ 1077810 h 2018589"/>
              <a:gd name="connsiteX200" fmla="*/ 1236208 w 1444248"/>
              <a:gd name="connsiteY200" fmla="*/ 1078763 h 2018589"/>
              <a:gd name="connsiteX201" fmla="*/ 1308122 w 1444248"/>
              <a:gd name="connsiteY201" fmla="*/ 1084001 h 2018589"/>
              <a:gd name="connsiteX202" fmla="*/ 1363843 w 1444248"/>
              <a:gd name="connsiteY202" fmla="*/ 1086383 h 2018589"/>
              <a:gd name="connsiteX203" fmla="*/ 1396228 w 1444248"/>
              <a:gd name="connsiteY203" fmla="*/ 1123054 h 2018589"/>
              <a:gd name="connsiteX0" fmla="*/ 1430500 w 1439467"/>
              <a:gd name="connsiteY0" fmla="*/ 970177 h 2018589"/>
              <a:gd name="connsiteX1" fmla="*/ 1421451 w 1439467"/>
              <a:gd name="connsiteY1" fmla="*/ 956842 h 2018589"/>
              <a:gd name="connsiteX2" fmla="*/ 1403830 w 1439467"/>
              <a:gd name="connsiteY2" fmla="*/ 888262 h 2018589"/>
              <a:gd name="connsiteX3" fmla="*/ 1370016 w 1439467"/>
              <a:gd name="connsiteY3" fmla="*/ 820159 h 2018589"/>
              <a:gd name="connsiteX4" fmla="*/ 1363348 w 1439467"/>
              <a:gd name="connsiteY4" fmla="*/ 787774 h 2018589"/>
              <a:gd name="connsiteX5" fmla="*/ 1361920 w 1439467"/>
              <a:gd name="connsiteY5" fmla="*/ 715384 h 2018589"/>
              <a:gd name="connsiteX6" fmla="*/ 1368111 w 1439467"/>
              <a:gd name="connsiteY6" fmla="*/ 659662 h 2018589"/>
              <a:gd name="connsiteX7" fmla="*/ 1356681 w 1439467"/>
              <a:gd name="connsiteY7" fmla="*/ 612990 h 2018589"/>
              <a:gd name="connsiteX8" fmla="*/ 1353823 w 1439467"/>
              <a:gd name="connsiteY8" fmla="*/ 563936 h 2018589"/>
              <a:gd name="connsiteX9" fmla="*/ 1369540 w 1439467"/>
              <a:gd name="connsiteY9" fmla="*/ 424871 h 2018589"/>
              <a:gd name="connsiteX10" fmla="*/ 1357157 w 1439467"/>
              <a:gd name="connsiteY10" fmla="*/ 342956 h 2018589"/>
              <a:gd name="connsiteX11" fmla="*/ 1352871 w 1439467"/>
              <a:gd name="connsiteY11" fmla="*/ 255326 h 2018589"/>
              <a:gd name="connsiteX12" fmla="*/ 1285244 w 1439467"/>
              <a:gd name="connsiteY12" fmla="*/ 191508 h 2018589"/>
              <a:gd name="connsiteX13" fmla="*/ 1250001 w 1439467"/>
              <a:gd name="connsiteY13" fmla="*/ 176268 h 2018589"/>
              <a:gd name="connsiteX14" fmla="*/ 1225712 w 1439467"/>
              <a:gd name="connsiteY14" fmla="*/ 161505 h 2018589"/>
              <a:gd name="connsiteX15" fmla="*/ 1183326 w 1439467"/>
              <a:gd name="connsiteY15" fmla="*/ 127215 h 2018589"/>
              <a:gd name="connsiteX16" fmla="*/ 1171896 w 1439467"/>
              <a:gd name="connsiteY16" fmla="*/ 111022 h 2018589"/>
              <a:gd name="connsiteX17" fmla="*/ 1119985 w 1439467"/>
              <a:gd name="connsiteY17" fmla="*/ 91020 h 2018589"/>
              <a:gd name="connsiteX18" fmla="*/ 1009018 w 1439467"/>
              <a:gd name="connsiteY18" fmla="*/ 52920 h 2018589"/>
              <a:gd name="connsiteX19" fmla="*/ 946153 w 1439467"/>
              <a:gd name="connsiteY19" fmla="*/ 31965 h 2018589"/>
              <a:gd name="connsiteX20" fmla="*/ 885193 w 1439467"/>
              <a:gd name="connsiteY20" fmla="*/ 26726 h 2018589"/>
              <a:gd name="connsiteX21" fmla="*/ 810898 w 1439467"/>
              <a:gd name="connsiteY21" fmla="*/ 17677 h 2018589"/>
              <a:gd name="connsiteX22" fmla="*/ 706123 w 1439467"/>
              <a:gd name="connsiteY22" fmla="*/ 56 h 2018589"/>
              <a:gd name="connsiteX23" fmla="*/ 612778 w 1439467"/>
              <a:gd name="connsiteY23" fmla="*/ 11010 h 2018589"/>
              <a:gd name="connsiteX24" fmla="*/ 402752 w 1439467"/>
              <a:gd name="connsiteY24" fmla="*/ 83876 h 2018589"/>
              <a:gd name="connsiteX25" fmla="*/ 304644 w 1439467"/>
              <a:gd name="connsiteY25" fmla="*/ 158171 h 2018589"/>
              <a:gd name="connsiteX26" fmla="*/ 242256 w 1439467"/>
              <a:gd name="connsiteY26" fmla="*/ 228180 h 2018589"/>
              <a:gd name="connsiteX27" fmla="*/ 189392 w 1439467"/>
              <a:gd name="connsiteY27" fmla="*/ 292474 h 2018589"/>
              <a:gd name="connsiteX28" fmla="*/ 147006 w 1439467"/>
              <a:gd name="connsiteY28" fmla="*/ 380580 h 2018589"/>
              <a:gd name="connsiteX29" fmla="*/ 110334 w 1439467"/>
              <a:gd name="connsiteY29" fmla="*/ 577271 h 2018589"/>
              <a:gd name="connsiteX30" fmla="*/ 119383 w 1439467"/>
              <a:gd name="connsiteY30" fmla="*/ 680617 h 2018589"/>
              <a:gd name="connsiteX31" fmla="*/ 176057 w 1439467"/>
              <a:gd name="connsiteY31" fmla="*/ 825874 h 2018589"/>
              <a:gd name="connsiteX32" fmla="*/ 218919 w 1439467"/>
              <a:gd name="connsiteY32" fmla="*/ 892072 h 2018589"/>
              <a:gd name="connsiteX33" fmla="*/ 241780 w 1439467"/>
              <a:gd name="connsiteY33" fmla="*/ 921600 h 2018589"/>
              <a:gd name="connsiteX34" fmla="*/ 293214 w 1439467"/>
              <a:gd name="connsiteY34" fmla="*/ 1016374 h 2018589"/>
              <a:gd name="connsiteX35" fmla="*/ 317503 w 1439467"/>
              <a:gd name="connsiteY35" fmla="*/ 1153058 h 2018589"/>
              <a:gd name="connsiteX36" fmla="*/ 309407 w 1439467"/>
              <a:gd name="connsiteY36" fmla="*/ 1322603 h 2018589"/>
              <a:gd name="connsiteX37" fmla="*/ 275117 w 1439467"/>
              <a:gd name="connsiteY37" fmla="*/ 1397850 h 2018589"/>
              <a:gd name="connsiteX38" fmla="*/ 246066 w 1439467"/>
              <a:gd name="connsiteY38" fmla="*/ 1431664 h 2018589"/>
              <a:gd name="connsiteX39" fmla="*/ 5482 w 1439467"/>
              <a:gd name="connsiteY39" fmla="*/ 1611103 h 2018589"/>
              <a:gd name="connsiteX40" fmla="*/ 2918 w 1439467"/>
              <a:gd name="connsiteY40" fmla="*/ 1716303 h 2018589"/>
              <a:gd name="connsiteX41" fmla="*/ 319408 w 1439467"/>
              <a:gd name="connsiteY41" fmla="*/ 1465954 h 2018589"/>
              <a:gd name="connsiteX42" fmla="*/ 324171 w 1439467"/>
              <a:gd name="connsiteY42" fmla="*/ 1462620 h 2018589"/>
              <a:gd name="connsiteX43" fmla="*/ 388465 w 1439467"/>
              <a:gd name="connsiteY43" fmla="*/ 1330699 h 2018589"/>
              <a:gd name="connsiteX44" fmla="*/ 411325 w 1439467"/>
              <a:gd name="connsiteY44" fmla="*/ 1234020 h 2018589"/>
              <a:gd name="connsiteX45" fmla="*/ 434661 w 1439467"/>
              <a:gd name="connsiteY45" fmla="*/ 1156391 h 2018589"/>
              <a:gd name="connsiteX46" fmla="*/ 478476 w 1439467"/>
              <a:gd name="connsiteY46" fmla="*/ 1052569 h 2018589"/>
              <a:gd name="connsiteX47" fmla="*/ 470380 w 1439467"/>
              <a:gd name="connsiteY47" fmla="*/ 962081 h 2018589"/>
              <a:gd name="connsiteX48" fmla="*/ 473237 w 1439467"/>
              <a:gd name="connsiteY48" fmla="*/ 770152 h 2018589"/>
              <a:gd name="connsiteX49" fmla="*/ 483715 w 1439467"/>
              <a:gd name="connsiteY49" fmla="*/ 738720 h 2018589"/>
              <a:gd name="connsiteX50" fmla="*/ 542770 w 1439467"/>
              <a:gd name="connsiteY50" fmla="*/ 699191 h 2018589"/>
              <a:gd name="connsiteX51" fmla="*/ 616588 w 1439467"/>
              <a:gd name="connsiteY51" fmla="*/ 681570 h 2018589"/>
              <a:gd name="connsiteX52" fmla="*/ 754225 w 1439467"/>
              <a:gd name="connsiteY52" fmla="*/ 742054 h 2018589"/>
              <a:gd name="connsiteX53" fmla="*/ 839950 w 1439467"/>
              <a:gd name="connsiteY53" fmla="*/ 908265 h 2018589"/>
              <a:gd name="connsiteX54" fmla="*/ 832806 w 1439467"/>
              <a:gd name="connsiteY54" fmla="*/ 918742 h 2018589"/>
              <a:gd name="connsiteX55" fmla="*/ 735175 w 1439467"/>
              <a:gd name="connsiteY55" fmla="*/ 921600 h 2018589"/>
              <a:gd name="connsiteX56" fmla="*/ 656117 w 1439467"/>
              <a:gd name="connsiteY56" fmla="*/ 932554 h 2018589"/>
              <a:gd name="connsiteX57" fmla="*/ 685645 w 1439467"/>
              <a:gd name="connsiteY57" fmla="*/ 946841 h 2018589"/>
              <a:gd name="connsiteX58" fmla="*/ 1047118 w 1439467"/>
              <a:gd name="connsiteY58" fmla="*/ 946841 h 2018589"/>
              <a:gd name="connsiteX59" fmla="*/ 1069026 w 1439467"/>
              <a:gd name="connsiteY59" fmla="*/ 949222 h 2018589"/>
              <a:gd name="connsiteX60" fmla="*/ 1053786 w 1439467"/>
              <a:gd name="connsiteY60" fmla="*/ 1015421 h 2018589"/>
              <a:gd name="connsiteX61" fmla="*/ 1040451 w 1439467"/>
              <a:gd name="connsiteY61" fmla="*/ 1156867 h 2018589"/>
              <a:gd name="connsiteX62" fmla="*/ 1024259 w 1439467"/>
              <a:gd name="connsiteY62" fmla="*/ 1170679 h 2018589"/>
              <a:gd name="connsiteX63" fmla="*/ 979967 w 1439467"/>
              <a:gd name="connsiteY63" fmla="*/ 1173536 h 2018589"/>
              <a:gd name="connsiteX64" fmla="*/ 934247 w 1439467"/>
              <a:gd name="connsiteY64" fmla="*/ 1188776 h 2018589"/>
              <a:gd name="connsiteX65" fmla="*/ 790896 w 1439467"/>
              <a:gd name="connsiteY65" fmla="*/ 1164011 h 2018589"/>
              <a:gd name="connsiteX66" fmla="*/ 720887 w 1439467"/>
              <a:gd name="connsiteY66" fmla="*/ 1152105 h 2018589"/>
              <a:gd name="connsiteX67" fmla="*/ 662308 w 1439467"/>
              <a:gd name="connsiteY67" fmla="*/ 1140675 h 2018589"/>
              <a:gd name="connsiteX68" fmla="*/ 744223 w 1439467"/>
              <a:gd name="connsiteY68" fmla="*/ 1182109 h 2018589"/>
              <a:gd name="connsiteX69" fmla="*/ 928532 w 1439467"/>
              <a:gd name="connsiteY69" fmla="*/ 1240211 h 2018589"/>
              <a:gd name="connsiteX70" fmla="*/ 949487 w 1439467"/>
              <a:gd name="connsiteY70" fmla="*/ 1253070 h 2018589"/>
              <a:gd name="connsiteX71" fmla="*/ 986635 w 1439467"/>
              <a:gd name="connsiteY71" fmla="*/ 1286408 h 2018589"/>
              <a:gd name="connsiteX72" fmla="*/ 1099030 w 1439467"/>
              <a:gd name="connsiteY72" fmla="*/ 1374990 h 2018589"/>
              <a:gd name="connsiteX73" fmla="*/ 980920 w 1439467"/>
              <a:gd name="connsiteY73" fmla="*/ 1376895 h 2018589"/>
              <a:gd name="connsiteX74" fmla="*/ 891861 w 1439467"/>
              <a:gd name="connsiteY74" fmla="*/ 1400708 h 2018589"/>
              <a:gd name="connsiteX75" fmla="*/ 863762 w 1439467"/>
              <a:gd name="connsiteY75" fmla="*/ 1481194 h 2018589"/>
              <a:gd name="connsiteX76" fmla="*/ 841378 w 1439467"/>
              <a:gd name="connsiteY76" fmla="*/ 1585969 h 2018589"/>
              <a:gd name="connsiteX77" fmla="*/ 835187 w 1439467"/>
              <a:gd name="connsiteY77" fmla="*/ 1707889 h 2018589"/>
              <a:gd name="connsiteX78" fmla="*/ 929485 w 1439467"/>
              <a:gd name="connsiteY78" fmla="*/ 1961730 h 2018589"/>
              <a:gd name="connsiteX79" fmla="*/ 960441 w 1439467"/>
              <a:gd name="connsiteY79" fmla="*/ 2007927 h 2018589"/>
              <a:gd name="connsiteX80" fmla="*/ 978062 w 1439467"/>
              <a:gd name="connsiteY80" fmla="*/ 2005545 h 2018589"/>
              <a:gd name="connsiteX81" fmla="*/ 947582 w 1439467"/>
              <a:gd name="connsiteY81" fmla="*/ 1863623 h 2018589"/>
              <a:gd name="connsiteX82" fmla="*/ 912816 w 1439467"/>
              <a:gd name="connsiteY82" fmla="*/ 1739321 h 2018589"/>
              <a:gd name="connsiteX83" fmla="*/ 915673 w 1439467"/>
              <a:gd name="connsiteY83" fmla="*/ 1626450 h 2018589"/>
              <a:gd name="connsiteX84" fmla="*/ 930437 w 1439467"/>
              <a:gd name="connsiteY84" fmla="*/ 1547869 h 2018589"/>
              <a:gd name="connsiteX85" fmla="*/ 937581 w 1439467"/>
              <a:gd name="connsiteY85" fmla="*/ 1509293 h 2018589"/>
              <a:gd name="connsiteX86" fmla="*/ 946630 w 1439467"/>
              <a:gd name="connsiteY86" fmla="*/ 1485956 h 2018589"/>
              <a:gd name="connsiteX87" fmla="*/ 970442 w 1439467"/>
              <a:gd name="connsiteY87" fmla="*/ 1463096 h 2018589"/>
              <a:gd name="connsiteX88" fmla="*/ 1110460 w 1439467"/>
              <a:gd name="connsiteY88" fmla="*/ 1449761 h 2018589"/>
              <a:gd name="connsiteX89" fmla="*/ 1241428 w 1439467"/>
              <a:gd name="connsiteY89" fmla="*/ 1462144 h 2018589"/>
              <a:gd name="connsiteX90" fmla="*/ 1299531 w 1439467"/>
              <a:gd name="connsiteY90" fmla="*/ 1442141 h 2018589"/>
              <a:gd name="connsiteX91" fmla="*/ 1319057 w 1439467"/>
              <a:gd name="connsiteY91" fmla="*/ 1404994 h 2018589"/>
              <a:gd name="connsiteX92" fmla="*/ 1411926 w 1439467"/>
              <a:gd name="connsiteY92" fmla="*/ 1216399 h 2018589"/>
              <a:gd name="connsiteX93" fmla="*/ 1436215 w 1439467"/>
              <a:gd name="connsiteY93" fmla="*/ 1015897 h 2018589"/>
              <a:gd name="connsiteX94" fmla="*/ 1428119 w 1439467"/>
              <a:gd name="connsiteY94" fmla="*/ 975416 h 2018589"/>
              <a:gd name="connsiteX95" fmla="*/ 1430500 w 1439467"/>
              <a:gd name="connsiteY95" fmla="*/ 970177 h 2018589"/>
              <a:gd name="connsiteX96" fmla="*/ 508956 w 1439467"/>
              <a:gd name="connsiteY96" fmla="*/ 447255 h 2018589"/>
              <a:gd name="connsiteX97" fmla="*/ 546103 w 1439467"/>
              <a:gd name="connsiteY97" fmla="*/ 449160 h 2018589"/>
              <a:gd name="connsiteX98" fmla="*/ 440376 w 1439467"/>
              <a:gd name="connsiteY98" fmla="*/ 509167 h 2018589"/>
              <a:gd name="connsiteX99" fmla="*/ 364652 w 1439467"/>
              <a:gd name="connsiteY99" fmla="*/ 512025 h 2018589"/>
              <a:gd name="connsiteX100" fmla="*/ 400847 w 1439467"/>
              <a:gd name="connsiteY100" fmla="*/ 423442 h 2018589"/>
              <a:gd name="connsiteX101" fmla="*/ 377035 w 1439467"/>
              <a:gd name="connsiteY101" fmla="*/ 436777 h 2018589"/>
              <a:gd name="connsiteX102" fmla="*/ 315122 w 1439467"/>
              <a:gd name="connsiteY102" fmla="*/ 490594 h 2018589"/>
              <a:gd name="connsiteX103" fmla="*/ 276546 w 1439467"/>
              <a:gd name="connsiteY103" fmla="*/ 516787 h 2018589"/>
              <a:gd name="connsiteX104" fmla="*/ 509908 w 1439467"/>
              <a:gd name="connsiteY104" fmla="*/ 316762 h 2018589"/>
              <a:gd name="connsiteX105" fmla="*/ 512766 w 1439467"/>
              <a:gd name="connsiteY105" fmla="*/ 319620 h 2018589"/>
              <a:gd name="connsiteX106" fmla="*/ 481810 w 1439467"/>
              <a:gd name="connsiteY106" fmla="*/ 363911 h 2018589"/>
              <a:gd name="connsiteX107" fmla="*/ 478476 w 1439467"/>
              <a:gd name="connsiteY107" fmla="*/ 372484 h 2018589"/>
              <a:gd name="connsiteX108" fmla="*/ 487525 w 1439467"/>
              <a:gd name="connsiteY108" fmla="*/ 373912 h 2018589"/>
              <a:gd name="connsiteX109" fmla="*/ 554676 w 1439467"/>
              <a:gd name="connsiteY109" fmla="*/ 362482 h 2018589"/>
              <a:gd name="connsiteX110" fmla="*/ 567535 w 1439467"/>
              <a:gd name="connsiteY110" fmla="*/ 362006 h 2018589"/>
              <a:gd name="connsiteX111" fmla="*/ 508003 w 1439467"/>
              <a:gd name="connsiteY111" fmla="*/ 416775 h 2018589"/>
              <a:gd name="connsiteX112" fmla="*/ 508003 w 1439467"/>
              <a:gd name="connsiteY112" fmla="*/ 416775 h 2018589"/>
              <a:gd name="connsiteX113" fmla="*/ 499907 w 1439467"/>
              <a:gd name="connsiteY113" fmla="*/ 432015 h 2018589"/>
              <a:gd name="connsiteX114" fmla="*/ 508956 w 1439467"/>
              <a:gd name="connsiteY114" fmla="*/ 447255 h 2018589"/>
              <a:gd name="connsiteX115" fmla="*/ 1070931 w 1439467"/>
              <a:gd name="connsiteY115" fmla="*/ 859211 h 2018589"/>
              <a:gd name="connsiteX116" fmla="*/ 1055215 w 1439467"/>
              <a:gd name="connsiteY116" fmla="*/ 861116 h 2018589"/>
              <a:gd name="connsiteX117" fmla="*/ 1062359 w 1439467"/>
              <a:gd name="connsiteY117" fmla="*/ 879214 h 2018589"/>
              <a:gd name="connsiteX118" fmla="*/ 1041880 w 1439467"/>
              <a:gd name="connsiteY118" fmla="*/ 906360 h 2018589"/>
              <a:gd name="connsiteX119" fmla="*/ 884241 w 1439467"/>
              <a:gd name="connsiteY119" fmla="*/ 907789 h 2018589"/>
              <a:gd name="connsiteX120" fmla="*/ 876145 w 1439467"/>
              <a:gd name="connsiteY120" fmla="*/ 895882 h 2018589"/>
              <a:gd name="connsiteX121" fmla="*/ 883765 w 1439467"/>
              <a:gd name="connsiteY121" fmla="*/ 835399 h 2018589"/>
              <a:gd name="connsiteX122" fmla="*/ 883765 w 1439467"/>
              <a:gd name="connsiteY122" fmla="*/ 835399 h 2018589"/>
              <a:gd name="connsiteX123" fmla="*/ 885193 w 1439467"/>
              <a:gd name="connsiteY123" fmla="*/ 827302 h 2018589"/>
              <a:gd name="connsiteX124" fmla="*/ 896147 w 1439467"/>
              <a:gd name="connsiteY124" fmla="*/ 730624 h 2018589"/>
              <a:gd name="connsiteX125" fmla="*/ 913292 w 1439467"/>
              <a:gd name="connsiteY125" fmla="*/ 665854 h 2018589"/>
              <a:gd name="connsiteX126" fmla="*/ 942820 w 1439467"/>
              <a:gd name="connsiteY126" fmla="*/ 645375 h 2018589"/>
              <a:gd name="connsiteX127" fmla="*/ 1133320 w 1439467"/>
              <a:gd name="connsiteY127" fmla="*/ 546315 h 2018589"/>
              <a:gd name="connsiteX128" fmla="*/ 1144273 w 1439467"/>
              <a:gd name="connsiteY128" fmla="*/ 545839 h 2018589"/>
              <a:gd name="connsiteX129" fmla="*/ 1140940 w 1439467"/>
              <a:gd name="connsiteY129" fmla="*/ 556792 h 2018589"/>
              <a:gd name="connsiteX130" fmla="*/ 1012828 w 1439467"/>
              <a:gd name="connsiteY130" fmla="*/ 718241 h 2018589"/>
              <a:gd name="connsiteX131" fmla="*/ 1017591 w 1439467"/>
              <a:gd name="connsiteY131" fmla="*/ 731100 h 2018589"/>
              <a:gd name="connsiteX132" fmla="*/ 1017591 w 1439467"/>
              <a:gd name="connsiteY132" fmla="*/ 731100 h 2018589"/>
              <a:gd name="connsiteX133" fmla="*/ 1093315 w 1439467"/>
              <a:gd name="connsiteY133" fmla="*/ 686809 h 2018589"/>
              <a:gd name="connsiteX134" fmla="*/ 1127128 w 1439467"/>
              <a:gd name="connsiteY134" fmla="*/ 666330 h 2018589"/>
              <a:gd name="connsiteX135" fmla="*/ 1132843 w 1439467"/>
              <a:gd name="connsiteY135" fmla="*/ 664425 h 2018589"/>
              <a:gd name="connsiteX136" fmla="*/ 1127128 w 1439467"/>
              <a:gd name="connsiteY136" fmla="*/ 666330 h 2018589"/>
              <a:gd name="connsiteX137" fmla="*/ 1161419 w 1439467"/>
              <a:gd name="connsiteY137" fmla="*/ 645851 h 2018589"/>
              <a:gd name="connsiteX138" fmla="*/ 1253811 w 1439467"/>
              <a:gd name="connsiteY138" fmla="*/ 589177 h 2018589"/>
              <a:gd name="connsiteX139" fmla="*/ 1268575 w 1439467"/>
              <a:gd name="connsiteY139" fmla="*/ 580129 h 2018589"/>
              <a:gd name="connsiteX140" fmla="*/ 1296673 w 1439467"/>
              <a:gd name="connsiteY140" fmla="*/ 590130 h 2018589"/>
              <a:gd name="connsiteX141" fmla="*/ 1308103 w 1439467"/>
              <a:gd name="connsiteY141" fmla="*/ 727766 h 2018589"/>
              <a:gd name="connsiteX142" fmla="*/ 1299055 w 1439467"/>
              <a:gd name="connsiteY142" fmla="*/ 768247 h 2018589"/>
              <a:gd name="connsiteX143" fmla="*/ 1299055 w 1439467"/>
              <a:gd name="connsiteY143" fmla="*/ 768247 h 2018589"/>
              <a:gd name="connsiteX144" fmla="*/ 1287148 w 1439467"/>
              <a:gd name="connsiteY144" fmla="*/ 850162 h 2018589"/>
              <a:gd name="connsiteX145" fmla="*/ 1273813 w 1439467"/>
              <a:gd name="connsiteY145" fmla="*/ 858735 h 2018589"/>
              <a:gd name="connsiteX146" fmla="*/ 1184755 w 1439467"/>
              <a:gd name="connsiteY146" fmla="*/ 858735 h 2018589"/>
              <a:gd name="connsiteX147" fmla="*/ 1070931 w 1439467"/>
              <a:gd name="connsiteY147" fmla="*/ 859211 h 2018589"/>
              <a:gd name="connsiteX148" fmla="*/ 1391447 w 1439467"/>
              <a:gd name="connsiteY148" fmla="*/ 1123054 h 2018589"/>
              <a:gd name="connsiteX149" fmla="*/ 1388590 w 1439467"/>
              <a:gd name="connsiteY149" fmla="*/ 1141151 h 2018589"/>
              <a:gd name="connsiteX150" fmla="*/ 1388590 w 1439467"/>
              <a:gd name="connsiteY150" fmla="*/ 1141151 h 2018589"/>
              <a:gd name="connsiteX151" fmla="*/ 1388113 w 1439467"/>
              <a:gd name="connsiteY151" fmla="*/ 1151153 h 2018589"/>
              <a:gd name="connsiteX152" fmla="*/ 1340488 w 1439467"/>
              <a:gd name="connsiteY152" fmla="*/ 1181633 h 2018589"/>
              <a:gd name="connsiteX153" fmla="*/ 1252382 w 1439467"/>
              <a:gd name="connsiteY153" fmla="*/ 1157820 h 2018589"/>
              <a:gd name="connsiteX154" fmla="*/ 1192375 w 1439467"/>
              <a:gd name="connsiteY154" fmla="*/ 1147342 h 2018589"/>
              <a:gd name="connsiteX155" fmla="*/ 1178087 w 1439467"/>
              <a:gd name="connsiteY155" fmla="*/ 1150676 h 2018589"/>
              <a:gd name="connsiteX156" fmla="*/ 1194756 w 1439467"/>
              <a:gd name="connsiteY156" fmla="*/ 1163535 h 2018589"/>
              <a:gd name="connsiteX157" fmla="*/ 1194756 w 1439467"/>
              <a:gd name="connsiteY157" fmla="*/ 1163535 h 2018589"/>
              <a:gd name="connsiteX158" fmla="*/ 1267146 w 1439467"/>
              <a:gd name="connsiteY158" fmla="*/ 1190205 h 2018589"/>
              <a:gd name="connsiteX159" fmla="*/ 1267146 w 1439467"/>
              <a:gd name="connsiteY159" fmla="*/ 1190205 h 2018589"/>
              <a:gd name="connsiteX160" fmla="*/ 1287148 w 1439467"/>
              <a:gd name="connsiteY160" fmla="*/ 1197349 h 2018589"/>
              <a:gd name="connsiteX161" fmla="*/ 1287148 w 1439467"/>
              <a:gd name="connsiteY161" fmla="*/ 1197349 h 2018589"/>
              <a:gd name="connsiteX162" fmla="*/ 1360491 w 1439467"/>
              <a:gd name="connsiteY162" fmla="*/ 1223543 h 2018589"/>
              <a:gd name="connsiteX163" fmla="*/ 1366206 w 1439467"/>
              <a:gd name="connsiteY163" fmla="*/ 1237354 h 2018589"/>
              <a:gd name="connsiteX164" fmla="*/ 1342870 w 1439467"/>
              <a:gd name="connsiteY164" fmla="*/ 1279740 h 2018589"/>
              <a:gd name="connsiteX165" fmla="*/ 1342870 w 1439467"/>
              <a:gd name="connsiteY165" fmla="*/ 1279740 h 2018589"/>
              <a:gd name="connsiteX166" fmla="*/ 1331916 w 1439467"/>
              <a:gd name="connsiteY166" fmla="*/ 1300219 h 2018589"/>
              <a:gd name="connsiteX167" fmla="*/ 1331916 w 1439467"/>
              <a:gd name="connsiteY167" fmla="*/ 1300219 h 2018589"/>
              <a:gd name="connsiteX168" fmla="*/ 1289053 w 1439467"/>
              <a:gd name="connsiteY168" fmla="*/ 1381181 h 2018589"/>
              <a:gd name="connsiteX169" fmla="*/ 1234761 w 1439467"/>
              <a:gd name="connsiteY169" fmla="*/ 1392611 h 2018589"/>
              <a:gd name="connsiteX170" fmla="*/ 1134748 w 1439467"/>
              <a:gd name="connsiteY170" fmla="*/ 1327841 h 2018589"/>
              <a:gd name="connsiteX171" fmla="*/ 1134748 w 1439467"/>
              <a:gd name="connsiteY171" fmla="*/ 1327841 h 2018589"/>
              <a:gd name="connsiteX172" fmla="*/ 1025687 w 1439467"/>
              <a:gd name="connsiteY172" fmla="*/ 1256404 h 2018589"/>
              <a:gd name="connsiteX173" fmla="*/ 1009495 w 1439467"/>
              <a:gd name="connsiteY173" fmla="*/ 1224971 h 2018589"/>
              <a:gd name="connsiteX174" fmla="*/ 1016638 w 1439467"/>
              <a:gd name="connsiteY174" fmla="*/ 1219733 h 2018589"/>
              <a:gd name="connsiteX175" fmla="*/ 1059977 w 1439467"/>
              <a:gd name="connsiteY175" fmla="*/ 1222590 h 2018589"/>
              <a:gd name="connsiteX176" fmla="*/ 1081885 w 1439467"/>
              <a:gd name="connsiteY176" fmla="*/ 1202588 h 2018589"/>
              <a:gd name="connsiteX177" fmla="*/ 1084742 w 1439467"/>
              <a:gd name="connsiteY177" fmla="*/ 1186871 h 2018589"/>
              <a:gd name="connsiteX178" fmla="*/ 1084742 w 1439467"/>
              <a:gd name="connsiteY178" fmla="*/ 1186871 h 2018589"/>
              <a:gd name="connsiteX179" fmla="*/ 1085695 w 1439467"/>
              <a:gd name="connsiteY179" fmla="*/ 1173060 h 2018589"/>
              <a:gd name="connsiteX180" fmla="*/ 1087123 w 1439467"/>
              <a:gd name="connsiteY180" fmla="*/ 1164964 h 2018589"/>
              <a:gd name="connsiteX181" fmla="*/ 1087123 w 1439467"/>
              <a:gd name="connsiteY181" fmla="*/ 1164964 h 2018589"/>
              <a:gd name="connsiteX182" fmla="*/ 1090457 w 1439467"/>
              <a:gd name="connsiteY182" fmla="*/ 1133531 h 2018589"/>
              <a:gd name="connsiteX183" fmla="*/ 1090457 w 1439467"/>
              <a:gd name="connsiteY183" fmla="*/ 1133531 h 2018589"/>
              <a:gd name="connsiteX184" fmla="*/ 1110460 w 1439467"/>
              <a:gd name="connsiteY184" fmla="*/ 955890 h 2018589"/>
              <a:gd name="connsiteX185" fmla="*/ 1113793 w 1439467"/>
              <a:gd name="connsiteY185" fmla="*/ 937792 h 2018589"/>
              <a:gd name="connsiteX186" fmla="*/ 1144750 w 1439467"/>
              <a:gd name="connsiteY186" fmla="*/ 912075 h 2018589"/>
              <a:gd name="connsiteX187" fmla="*/ 1308103 w 1439467"/>
              <a:gd name="connsiteY187" fmla="*/ 902550 h 2018589"/>
              <a:gd name="connsiteX188" fmla="*/ 1340965 w 1439467"/>
              <a:gd name="connsiteY188" fmla="*/ 907789 h 2018589"/>
              <a:gd name="connsiteX189" fmla="*/ 1367159 w 1439467"/>
              <a:gd name="connsiteY189" fmla="*/ 938745 h 2018589"/>
              <a:gd name="connsiteX190" fmla="*/ 1388113 w 1439467"/>
              <a:gd name="connsiteY190" fmla="*/ 1045901 h 2018589"/>
              <a:gd name="connsiteX191" fmla="*/ 1376684 w 1439467"/>
              <a:gd name="connsiteY191" fmla="*/ 1059236 h 2018589"/>
              <a:gd name="connsiteX192" fmla="*/ 1305722 w 1439467"/>
              <a:gd name="connsiteY192" fmla="*/ 1058760 h 2018589"/>
              <a:gd name="connsiteX193" fmla="*/ 1305722 w 1439467"/>
              <a:gd name="connsiteY193" fmla="*/ 1058760 h 2018589"/>
              <a:gd name="connsiteX194" fmla="*/ 1286196 w 1439467"/>
              <a:gd name="connsiteY194" fmla="*/ 1058760 h 2018589"/>
              <a:gd name="connsiteX195" fmla="*/ 1286196 w 1439467"/>
              <a:gd name="connsiteY195" fmla="*/ 1058760 h 2018589"/>
              <a:gd name="connsiteX196" fmla="*/ 1198566 w 1439467"/>
              <a:gd name="connsiteY196" fmla="*/ 1059236 h 2018589"/>
              <a:gd name="connsiteX197" fmla="*/ 1185707 w 1439467"/>
              <a:gd name="connsiteY197" fmla="*/ 1066380 h 2018589"/>
              <a:gd name="connsiteX198" fmla="*/ 1197137 w 1439467"/>
              <a:gd name="connsiteY198" fmla="*/ 1074476 h 2018589"/>
              <a:gd name="connsiteX199" fmla="*/ 1227617 w 1439467"/>
              <a:gd name="connsiteY199" fmla="*/ 1077810 h 2018589"/>
              <a:gd name="connsiteX200" fmla="*/ 1231427 w 1439467"/>
              <a:gd name="connsiteY200" fmla="*/ 1078763 h 2018589"/>
              <a:gd name="connsiteX201" fmla="*/ 1303341 w 1439467"/>
              <a:gd name="connsiteY201" fmla="*/ 1084001 h 2018589"/>
              <a:gd name="connsiteX202" fmla="*/ 1359062 w 1439467"/>
              <a:gd name="connsiteY202" fmla="*/ 1086383 h 2018589"/>
              <a:gd name="connsiteX203" fmla="*/ 1391447 w 1439467"/>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1827"/>
              <a:gd name="connsiteX1" fmla="*/ 1423918 w 1441934"/>
              <a:gd name="connsiteY1" fmla="*/ 956842 h 2011827"/>
              <a:gd name="connsiteX2" fmla="*/ 1406297 w 1441934"/>
              <a:gd name="connsiteY2" fmla="*/ 888262 h 2011827"/>
              <a:gd name="connsiteX3" fmla="*/ 1372483 w 1441934"/>
              <a:gd name="connsiteY3" fmla="*/ 820159 h 2011827"/>
              <a:gd name="connsiteX4" fmla="*/ 1365815 w 1441934"/>
              <a:gd name="connsiteY4" fmla="*/ 787774 h 2011827"/>
              <a:gd name="connsiteX5" fmla="*/ 1364387 w 1441934"/>
              <a:gd name="connsiteY5" fmla="*/ 715384 h 2011827"/>
              <a:gd name="connsiteX6" fmla="*/ 1370578 w 1441934"/>
              <a:gd name="connsiteY6" fmla="*/ 659662 h 2011827"/>
              <a:gd name="connsiteX7" fmla="*/ 1359148 w 1441934"/>
              <a:gd name="connsiteY7" fmla="*/ 612990 h 2011827"/>
              <a:gd name="connsiteX8" fmla="*/ 1356290 w 1441934"/>
              <a:gd name="connsiteY8" fmla="*/ 563936 h 2011827"/>
              <a:gd name="connsiteX9" fmla="*/ 1372007 w 1441934"/>
              <a:gd name="connsiteY9" fmla="*/ 424871 h 2011827"/>
              <a:gd name="connsiteX10" fmla="*/ 1359624 w 1441934"/>
              <a:gd name="connsiteY10" fmla="*/ 342956 h 2011827"/>
              <a:gd name="connsiteX11" fmla="*/ 1355338 w 1441934"/>
              <a:gd name="connsiteY11" fmla="*/ 255326 h 2011827"/>
              <a:gd name="connsiteX12" fmla="*/ 1287711 w 1441934"/>
              <a:gd name="connsiteY12" fmla="*/ 191508 h 2011827"/>
              <a:gd name="connsiteX13" fmla="*/ 1252468 w 1441934"/>
              <a:gd name="connsiteY13" fmla="*/ 176268 h 2011827"/>
              <a:gd name="connsiteX14" fmla="*/ 1228179 w 1441934"/>
              <a:gd name="connsiteY14" fmla="*/ 161505 h 2011827"/>
              <a:gd name="connsiteX15" fmla="*/ 1185793 w 1441934"/>
              <a:gd name="connsiteY15" fmla="*/ 127215 h 2011827"/>
              <a:gd name="connsiteX16" fmla="*/ 1174363 w 1441934"/>
              <a:gd name="connsiteY16" fmla="*/ 111022 h 2011827"/>
              <a:gd name="connsiteX17" fmla="*/ 1122452 w 1441934"/>
              <a:gd name="connsiteY17" fmla="*/ 91020 h 2011827"/>
              <a:gd name="connsiteX18" fmla="*/ 1011485 w 1441934"/>
              <a:gd name="connsiteY18" fmla="*/ 52920 h 2011827"/>
              <a:gd name="connsiteX19" fmla="*/ 948620 w 1441934"/>
              <a:gd name="connsiteY19" fmla="*/ 31965 h 2011827"/>
              <a:gd name="connsiteX20" fmla="*/ 887660 w 1441934"/>
              <a:gd name="connsiteY20" fmla="*/ 26726 h 2011827"/>
              <a:gd name="connsiteX21" fmla="*/ 813365 w 1441934"/>
              <a:gd name="connsiteY21" fmla="*/ 17677 h 2011827"/>
              <a:gd name="connsiteX22" fmla="*/ 708590 w 1441934"/>
              <a:gd name="connsiteY22" fmla="*/ 56 h 2011827"/>
              <a:gd name="connsiteX23" fmla="*/ 615245 w 1441934"/>
              <a:gd name="connsiteY23" fmla="*/ 11010 h 2011827"/>
              <a:gd name="connsiteX24" fmla="*/ 405219 w 1441934"/>
              <a:gd name="connsiteY24" fmla="*/ 83876 h 2011827"/>
              <a:gd name="connsiteX25" fmla="*/ 307111 w 1441934"/>
              <a:gd name="connsiteY25" fmla="*/ 158171 h 2011827"/>
              <a:gd name="connsiteX26" fmla="*/ 244723 w 1441934"/>
              <a:gd name="connsiteY26" fmla="*/ 228180 h 2011827"/>
              <a:gd name="connsiteX27" fmla="*/ 191859 w 1441934"/>
              <a:gd name="connsiteY27" fmla="*/ 292474 h 2011827"/>
              <a:gd name="connsiteX28" fmla="*/ 149473 w 1441934"/>
              <a:gd name="connsiteY28" fmla="*/ 380580 h 2011827"/>
              <a:gd name="connsiteX29" fmla="*/ 112801 w 1441934"/>
              <a:gd name="connsiteY29" fmla="*/ 577271 h 2011827"/>
              <a:gd name="connsiteX30" fmla="*/ 121850 w 1441934"/>
              <a:gd name="connsiteY30" fmla="*/ 680617 h 2011827"/>
              <a:gd name="connsiteX31" fmla="*/ 178524 w 1441934"/>
              <a:gd name="connsiteY31" fmla="*/ 825874 h 2011827"/>
              <a:gd name="connsiteX32" fmla="*/ 221386 w 1441934"/>
              <a:gd name="connsiteY32" fmla="*/ 892072 h 2011827"/>
              <a:gd name="connsiteX33" fmla="*/ 244247 w 1441934"/>
              <a:gd name="connsiteY33" fmla="*/ 921600 h 2011827"/>
              <a:gd name="connsiteX34" fmla="*/ 295681 w 1441934"/>
              <a:gd name="connsiteY34" fmla="*/ 1016374 h 2011827"/>
              <a:gd name="connsiteX35" fmla="*/ 319970 w 1441934"/>
              <a:gd name="connsiteY35" fmla="*/ 1153058 h 2011827"/>
              <a:gd name="connsiteX36" fmla="*/ 311874 w 1441934"/>
              <a:gd name="connsiteY36" fmla="*/ 1322603 h 2011827"/>
              <a:gd name="connsiteX37" fmla="*/ 277584 w 1441934"/>
              <a:gd name="connsiteY37" fmla="*/ 1397850 h 2011827"/>
              <a:gd name="connsiteX38" fmla="*/ 248533 w 1441934"/>
              <a:gd name="connsiteY38" fmla="*/ 1431664 h 2011827"/>
              <a:gd name="connsiteX39" fmla="*/ 7949 w 1441934"/>
              <a:gd name="connsiteY39" fmla="*/ 1611103 h 2011827"/>
              <a:gd name="connsiteX40" fmla="*/ 1635 w 1441934"/>
              <a:gd name="connsiteY40" fmla="*/ 1697549 h 2011827"/>
              <a:gd name="connsiteX41" fmla="*/ 321875 w 1441934"/>
              <a:gd name="connsiteY41" fmla="*/ 1465954 h 2011827"/>
              <a:gd name="connsiteX42" fmla="*/ 326638 w 1441934"/>
              <a:gd name="connsiteY42" fmla="*/ 1462620 h 2011827"/>
              <a:gd name="connsiteX43" fmla="*/ 390932 w 1441934"/>
              <a:gd name="connsiteY43" fmla="*/ 1330699 h 2011827"/>
              <a:gd name="connsiteX44" fmla="*/ 413792 w 1441934"/>
              <a:gd name="connsiteY44" fmla="*/ 1234020 h 2011827"/>
              <a:gd name="connsiteX45" fmla="*/ 437128 w 1441934"/>
              <a:gd name="connsiteY45" fmla="*/ 1156391 h 2011827"/>
              <a:gd name="connsiteX46" fmla="*/ 480943 w 1441934"/>
              <a:gd name="connsiteY46" fmla="*/ 1052569 h 2011827"/>
              <a:gd name="connsiteX47" fmla="*/ 472847 w 1441934"/>
              <a:gd name="connsiteY47" fmla="*/ 962081 h 2011827"/>
              <a:gd name="connsiteX48" fmla="*/ 475704 w 1441934"/>
              <a:gd name="connsiteY48" fmla="*/ 770152 h 2011827"/>
              <a:gd name="connsiteX49" fmla="*/ 486182 w 1441934"/>
              <a:gd name="connsiteY49" fmla="*/ 738720 h 2011827"/>
              <a:gd name="connsiteX50" fmla="*/ 545237 w 1441934"/>
              <a:gd name="connsiteY50" fmla="*/ 699191 h 2011827"/>
              <a:gd name="connsiteX51" fmla="*/ 619055 w 1441934"/>
              <a:gd name="connsiteY51" fmla="*/ 681570 h 2011827"/>
              <a:gd name="connsiteX52" fmla="*/ 756692 w 1441934"/>
              <a:gd name="connsiteY52" fmla="*/ 742054 h 2011827"/>
              <a:gd name="connsiteX53" fmla="*/ 842417 w 1441934"/>
              <a:gd name="connsiteY53" fmla="*/ 908265 h 2011827"/>
              <a:gd name="connsiteX54" fmla="*/ 835273 w 1441934"/>
              <a:gd name="connsiteY54" fmla="*/ 918742 h 2011827"/>
              <a:gd name="connsiteX55" fmla="*/ 737642 w 1441934"/>
              <a:gd name="connsiteY55" fmla="*/ 921600 h 2011827"/>
              <a:gd name="connsiteX56" fmla="*/ 658584 w 1441934"/>
              <a:gd name="connsiteY56" fmla="*/ 932554 h 2011827"/>
              <a:gd name="connsiteX57" fmla="*/ 688112 w 1441934"/>
              <a:gd name="connsiteY57" fmla="*/ 946841 h 2011827"/>
              <a:gd name="connsiteX58" fmla="*/ 1049585 w 1441934"/>
              <a:gd name="connsiteY58" fmla="*/ 946841 h 2011827"/>
              <a:gd name="connsiteX59" fmla="*/ 1071493 w 1441934"/>
              <a:gd name="connsiteY59" fmla="*/ 949222 h 2011827"/>
              <a:gd name="connsiteX60" fmla="*/ 1056253 w 1441934"/>
              <a:gd name="connsiteY60" fmla="*/ 1015421 h 2011827"/>
              <a:gd name="connsiteX61" fmla="*/ 1042918 w 1441934"/>
              <a:gd name="connsiteY61" fmla="*/ 1156867 h 2011827"/>
              <a:gd name="connsiteX62" fmla="*/ 1026726 w 1441934"/>
              <a:gd name="connsiteY62" fmla="*/ 1170679 h 2011827"/>
              <a:gd name="connsiteX63" fmla="*/ 982434 w 1441934"/>
              <a:gd name="connsiteY63" fmla="*/ 1173536 h 2011827"/>
              <a:gd name="connsiteX64" fmla="*/ 936714 w 1441934"/>
              <a:gd name="connsiteY64" fmla="*/ 1188776 h 2011827"/>
              <a:gd name="connsiteX65" fmla="*/ 793363 w 1441934"/>
              <a:gd name="connsiteY65" fmla="*/ 1164011 h 2011827"/>
              <a:gd name="connsiteX66" fmla="*/ 723354 w 1441934"/>
              <a:gd name="connsiteY66" fmla="*/ 1152105 h 2011827"/>
              <a:gd name="connsiteX67" fmla="*/ 664775 w 1441934"/>
              <a:gd name="connsiteY67" fmla="*/ 1140675 h 2011827"/>
              <a:gd name="connsiteX68" fmla="*/ 746690 w 1441934"/>
              <a:gd name="connsiteY68" fmla="*/ 1182109 h 2011827"/>
              <a:gd name="connsiteX69" fmla="*/ 930999 w 1441934"/>
              <a:gd name="connsiteY69" fmla="*/ 1240211 h 2011827"/>
              <a:gd name="connsiteX70" fmla="*/ 951954 w 1441934"/>
              <a:gd name="connsiteY70" fmla="*/ 1253070 h 2011827"/>
              <a:gd name="connsiteX71" fmla="*/ 989102 w 1441934"/>
              <a:gd name="connsiteY71" fmla="*/ 1286408 h 2011827"/>
              <a:gd name="connsiteX72" fmla="*/ 1101497 w 1441934"/>
              <a:gd name="connsiteY72" fmla="*/ 1374990 h 2011827"/>
              <a:gd name="connsiteX73" fmla="*/ 983387 w 1441934"/>
              <a:gd name="connsiteY73" fmla="*/ 1376895 h 2011827"/>
              <a:gd name="connsiteX74" fmla="*/ 894328 w 1441934"/>
              <a:gd name="connsiteY74" fmla="*/ 1400708 h 2011827"/>
              <a:gd name="connsiteX75" fmla="*/ 866229 w 1441934"/>
              <a:gd name="connsiteY75" fmla="*/ 1481194 h 2011827"/>
              <a:gd name="connsiteX76" fmla="*/ 843845 w 1441934"/>
              <a:gd name="connsiteY76" fmla="*/ 1585969 h 2011827"/>
              <a:gd name="connsiteX77" fmla="*/ 837654 w 1441934"/>
              <a:gd name="connsiteY77" fmla="*/ 1707889 h 2011827"/>
              <a:gd name="connsiteX78" fmla="*/ 931952 w 1441934"/>
              <a:gd name="connsiteY78" fmla="*/ 1961730 h 2011827"/>
              <a:gd name="connsiteX79" fmla="*/ 962908 w 1441934"/>
              <a:gd name="connsiteY79" fmla="*/ 2007927 h 2011827"/>
              <a:gd name="connsiteX80" fmla="*/ 1014286 w 1441934"/>
              <a:gd name="connsiteY80" fmla="*/ 2005545 h 2011827"/>
              <a:gd name="connsiteX81" fmla="*/ 950049 w 1441934"/>
              <a:gd name="connsiteY81" fmla="*/ 1863623 h 2011827"/>
              <a:gd name="connsiteX82" fmla="*/ 915283 w 1441934"/>
              <a:gd name="connsiteY82" fmla="*/ 1739321 h 2011827"/>
              <a:gd name="connsiteX83" fmla="*/ 918140 w 1441934"/>
              <a:gd name="connsiteY83" fmla="*/ 1626450 h 2011827"/>
              <a:gd name="connsiteX84" fmla="*/ 932904 w 1441934"/>
              <a:gd name="connsiteY84" fmla="*/ 1547869 h 2011827"/>
              <a:gd name="connsiteX85" fmla="*/ 940048 w 1441934"/>
              <a:gd name="connsiteY85" fmla="*/ 1509293 h 2011827"/>
              <a:gd name="connsiteX86" fmla="*/ 949097 w 1441934"/>
              <a:gd name="connsiteY86" fmla="*/ 1485956 h 2011827"/>
              <a:gd name="connsiteX87" fmla="*/ 972909 w 1441934"/>
              <a:gd name="connsiteY87" fmla="*/ 1463096 h 2011827"/>
              <a:gd name="connsiteX88" fmla="*/ 1112927 w 1441934"/>
              <a:gd name="connsiteY88" fmla="*/ 1449761 h 2011827"/>
              <a:gd name="connsiteX89" fmla="*/ 1243895 w 1441934"/>
              <a:gd name="connsiteY89" fmla="*/ 1462144 h 2011827"/>
              <a:gd name="connsiteX90" fmla="*/ 1301998 w 1441934"/>
              <a:gd name="connsiteY90" fmla="*/ 1442141 h 2011827"/>
              <a:gd name="connsiteX91" fmla="*/ 1321524 w 1441934"/>
              <a:gd name="connsiteY91" fmla="*/ 1404994 h 2011827"/>
              <a:gd name="connsiteX92" fmla="*/ 1414393 w 1441934"/>
              <a:gd name="connsiteY92" fmla="*/ 1216399 h 2011827"/>
              <a:gd name="connsiteX93" fmla="*/ 1438682 w 1441934"/>
              <a:gd name="connsiteY93" fmla="*/ 1015897 h 2011827"/>
              <a:gd name="connsiteX94" fmla="*/ 1430586 w 1441934"/>
              <a:gd name="connsiteY94" fmla="*/ 975416 h 2011827"/>
              <a:gd name="connsiteX95" fmla="*/ 1432967 w 1441934"/>
              <a:gd name="connsiteY95" fmla="*/ 970177 h 2011827"/>
              <a:gd name="connsiteX96" fmla="*/ 511423 w 1441934"/>
              <a:gd name="connsiteY96" fmla="*/ 447255 h 2011827"/>
              <a:gd name="connsiteX97" fmla="*/ 548570 w 1441934"/>
              <a:gd name="connsiteY97" fmla="*/ 449160 h 2011827"/>
              <a:gd name="connsiteX98" fmla="*/ 442843 w 1441934"/>
              <a:gd name="connsiteY98" fmla="*/ 509167 h 2011827"/>
              <a:gd name="connsiteX99" fmla="*/ 367119 w 1441934"/>
              <a:gd name="connsiteY99" fmla="*/ 512025 h 2011827"/>
              <a:gd name="connsiteX100" fmla="*/ 403314 w 1441934"/>
              <a:gd name="connsiteY100" fmla="*/ 423442 h 2011827"/>
              <a:gd name="connsiteX101" fmla="*/ 379502 w 1441934"/>
              <a:gd name="connsiteY101" fmla="*/ 436777 h 2011827"/>
              <a:gd name="connsiteX102" fmla="*/ 317589 w 1441934"/>
              <a:gd name="connsiteY102" fmla="*/ 490594 h 2011827"/>
              <a:gd name="connsiteX103" fmla="*/ 279013 w 1441934"/>
              <a:gd name="connsiteY103" fmla="*/ 516787 h 2011827"/>
              <a:gd name="connsiteX104" fmla="*/ 512375 w 1441934"/>
              <a:gd name="connsiteY104" fmla="*/ 316762 h 2011827"/>
              <a:gd name="connsiteX105" fmla="*/ 515233 w 1441934"/>
              <a:gd name="connsiteY105" fmla="*/ 319620 h 2011827"/>
              <a:gd name="connsiteX106" fmla="*/ 484277 w 1441934"/>
              <a:gd name="connsiteY106" fmla="*/ 363911 h 2011827"/>
              <a:gd name="connsiteX107" fmla="*/ 480943 w 1441934"/>
              <a:gd name="connsiteY107" fmla="*/ 372484 h 2011827"/>
              <a:gd name="connsiteX108" fmla="*/ 489992 w 1441934"/>
              <a:gd name="connsiteY108" fmla="*/ 373912 h 2011827"/>
              <a:gd name="connsiteX109" fmla="*/ 557143 w 1441934"/>
              <a:gd name="connsiteY109" fmla="*/ 362482 h 2011827"/>
              <a:gd name="connsiteX110" fmla="*/ 570002 w 1441934"/>
              <a:gd name="connsiteY110" fmla="*/ 362006 h 2011827"/>
              <a:gd name="connsiteX111" fmla="*/ 510470 w 1441934"/>
              <a:gd name="connsiteY111" fmla="*/ 416775 h 2011827"/>
              <a:gd name="connsiteX112" fmla="*/ 510470 w 1441934"/>
              <a:gd name="connsiteY112" fmla="*/ 416775 h 2011827"/>
              <a:gd name="connsiteX113" fmla="*/ 502374 w 1441934"/>
              <a:gd name="connsiteY113" fmla="*/ 432015 h 2011827"/>
              <a:gd name="connsiteX114" fmla="*/ 511423 w 1441934"/>
              <a:gd name="connsiteY114" fmla="*/ 447255 h 2011827"/>
              <a:gd name="connsiteX115" fmla="*/ 1073398 w 1441934"/>
              <a:gd name="connsiteY115" fmla="*/ 859211 h 2011827"/>
              <a:gd name="connsiteX116" fmla="*/ 1057682 w 1441934"/>
              <a:gd name="connsiteY116" fmla="*/ 861116 h 2011827"/>
              <a:gd name="connsiteX117" fmla="*/ 1064826 w 1441934"/>
              <a:gd name="connsiteY117" fmla="*/ 879214 h 2011827"/>
              <a:gd name="connsiteX118" fmla="*/ 1044347 w 1441934"/>
              <a:gd name="connsiteY118" fmla="*/ 906360 h 2011827"/>
              <a:gd name="connsiteX119" fmla="*/ 886708 w 1441934"/>
              <a:gd name="connsiteY119" fmla="*/ 907789 h 2011827"/>
              <a:gd name="connsiteX120" fmla="*/ 878612 w 1441934"/>
              <a:gd name="connsiteY120" fmla="*/ 895882 h 2011827"/>
              <a:gd name="connsiteX121" fmla="*/ 886232 w 1441934"/>
              <a:gd name="connsiteY121" fmla="*/ 835399 h 2011827"/>
              <a:gd name="connsiteX122" fmla="*/ 886232 w 1441934"/>
              <a:gd name="connsiteY122" fmla="*/ 835399 h 2011827"/>
              <a:gd name="connsiteX123" fmla="*/ 887660 w 1441934"/>
              <a:gd name="connsiteY123" fmla="*/ 827302 h 2011827"/>
              <a:gd name="connsiteX124" fmla="*/ 898614 w 1441934"/>
              <a:gd name="connsiteY124" fmla="*/ 730624 h 2011827"/>
              <a:gd name="connsiteX125" fmla="*/ 915759 w 1441934"/>
              <a:gd name="connsiteY125" fmla="*/ 665854 h 2011827"/>
              <a:gd name="connsiteX126" fmla="*/ 945287 w 1441934"/>
              <a:gd name="connsiteY126" fmla="*/ 645375 h 2011827"/>
              <a:gd name="connsiteX127" fmla="*/ 1135787 w 1441934"/>
              <a:gd name="connsiteY127" fmla="*/ 546315 h 2011827"/>
              <a:gd name="connsiteX128" fmla="*/ 1146740 w 1441934"/>
              <a:gd name="connsiteY128" fmla="*/ 545839 h 2011827"/>
              <a:gd name="connsiteX129" fmla="*/ 1143407 w 1441934"/>
              <a:gd name="connsiteY129" fmla="*/ 556792 h 2011827"/>
              <a:gd name="connsiteX130" fmla="*/ 1015295 w 1441934"/>
              <a:gd name="connsiteY130" fmla="*/ 718241 h 2011827"/>
              <a:gd name="connsiteX131" fmla="*/ 1020058 w 1441934"/>
              <a:gd name="connsiteY131" fmla="*/ 731100 h 2011827"/>
              <a:gd name="connsiteX132" fmla="*/ 1020058 w 1441934"/>
              <a:gd name="connsiteY132" fmla="*/ 731100 h 2011827"/>
              <a:gd name="connsiteX133" fmla="*/ 1095782 w 1441934"/>
              <a:gd name="connsiteY133" fmla="*/ 686809 h 2011827"/>
              <a:gd name="connsiteX134" fmla="*/ 1129595 w 1441934"/>
              <a:gd name="connsiteY134" fmla="*/ 666330 h 2011827"/>
              <a:gd name="connsiteX135" fmla="*/ 1135310 w 1441934"/>
              <a:gd name="connsiteY135" fmla="*/ 664425 h 2011827"/>
              <a:gd name="connsiteX136" fmla="*/ 1129595 w 1441934"/>
              <a:gd name="connsiteY136" fmla="*/ 666330 h 2011827"/>
              <a:gd name="connsiteX137" fmla="*/ 1163886 w 1441934"/>
              <a:gd name="connsiteY137" fmla="*/ 645851 h 2011827"/>
              <a:gd name="connsiteX138" fmla="*/ 1256278 w 1441934"/>
              <a:gd name="connsiteY138" fmla="*/ 589177 h 2011827"/>
              <a:gd name="connsiteX139" fmla="*/ 1271042 w 1441934"/>
              <a:gd name="connsiteY139" fmla="*/ 580129 h 2011827"/>
              <a:gd name="connsiteX140" fmla="*/ 1299140 w 1441934"/>
              <a:gd name="connsiteY140" fmla="*/ 590130 h 2011827"/>
              <a:gd name="connsiteX141" fmla="*/ 1310570 w 1441934"/>
              <a:gd name="connsiteY141" fmla="*/ 727766 h 2011827"/>
              <a:gd name="connsiteX142" fmla="*/ 1301522 w 1441934"/>
              <a:gd name="connsiteY142" fmla="*/ 768247 h 2011827"/>
              <a:gd name="connsiteX143" fmla="*/ 1301522 w 1441934"/>
              <a:gd name="connsiteY143" fmla="*/ 768247 h 2011827"/>
              <a:gd name="connsiteX144" fmla="*/ 1289615 w 1441934"/>
              <a:gd name="connsiteY144" fmla="*/ 850162 h 2011827"/>
              <a:gd name="connsiteX145" fmla="*/ 1276280 w 1441934"/>
              <a:gd name="connsiteY145" fmla="*/ 858735 h 2011827"/>
              <a:gd name="connsiteX146" fmla="*/ 1187222 w 1441934"/>
              <a:gd name="connsiteY146" fmla="*/ 858735 h 2011827"/>
              <a:gd name="connsiteX147" fmla="*/ 1073398 w 1441934"/>
              <a:gd name="connsiteY147" fmla="*/ 859211 h 2011827"/>
              <a:gd name="connsiteX148" fmla="*/ 1393914 w 1441934"/>
              <a:gd name="connsiteY148" fmla="*/ 1123054 h 2011827"/>
              <a:gd name="connsiteX149" fmla="*/ 1391057 w 1441934"/>
              <a:gd name="connsiteY149" fmla="*/ 1141151 h 2011827"/>
              <a:gd name="connsiteX150" fmla="*/ 1391057 w 1441934"/>
              <a:gd name="connsiteY150" fmla="*/ 1141151 h 2011827"/>
              <a:gd name="connsiteX151" fmla="*/ 1390580 w 1441934"/>
              <a:gd name="connsiteY151" fmla="*/ 1151153 h 2011827"/>
              <a:gd name="connsiteX152" fmla="*/ 1342955 w 1441934"/>
              <a:gd name="connsiteY152" fmla="*/ 1181633 h 2011827"/>
              <a:gd name="connsiteX153" fmla="*/ 1254849 w 1441934"/>
              <a:gd name="connsiteY153" fmla="*/ 1157820 h 2011827"/>
              <a:gd name="connsiteX154" fmla="*/ 1194842 w 1441934"/>
              <a:gd name="connsiteY154" fmla="*/ 1147342 h 2011827"/>
              <a:gd name="connsiteX155" fmla="*/ 1180554 w 1441934"/>
              <a:gd name="connsiteY155" fmla="*/ 1150676 h 2011827"/>
              <a:gd name="connsiteX156" fmla="*/ 1197223 w 1441934"/>
              <a:gd name="connsiteY156" fmla="*/ 1163535 h 2011827"/>
              <a:gd name="connsiteX157" fmla="*/ 1197223 w 1441934"/>
              <a:gd name="connsiteY157" fmla="*/ 1163535 h 2011827"/>
              <a:gd name="connsiteX158" fmla="*/ 1269613 w 1441934"/>
              <a:gd name="connsiteY158" fmla="*/ 1190205 h 2011827"/>
              <a:gd name="connsiteX159" fmla="*/ 1269613 w 1441934"/>
              <a:gd name="connsiteY159" fmla="*/ 1190205 h 2011827"/>
              <a:gd name="connsiteX160" fmla="*/ 1289615 w 1441934"/>
              <a:gd name="connsiteY160" fmla="*/ 1197349 h 2011827"/>
              <a:gd name="connsiteX161" fmla="*/ 1289615 w 1441934"/>
              <a:gd name="connsiteY161" fmla="*/ 1197349 h 2011827"/>
              <a:gd name="connsiteX162" fmla="*/ 1362958 w 1441934"/>
              <a:gd name="connsiteY162" fmla="*/ 1223543 h 2011827"/>
              <a:gd name="connsiteX163" fmla="*/ 1368673 w 1441934"/>
              <a:gd name="connsiteY163" fmla="*/ 1237354 h 2011827"/>
              <a:gd name="connsiteX164" fmla="*/ 1345337 w 1441934"/>
              <a:gd name="connsiteY164" fmla="*/ 1279740 h 2011827"/>
              <a:gd name="connsiteX165" fmla="*/ 1345337 w 1441934"/>
              <a:gd name="connsiteY165" fmla="*/ 1279740 h 2011827"/>
              <a:gd name="connsiteX166" fmla="*/ 1334383 w 1441934"/>
              <a:gd name="connsiteY166" fmla="*/ 1300219 h 2011827"/>
              <a:gd name="connsiteX167" fmla="*/ 1334383 w 1441934"/>
              <a:gd name="connsiteY167" fmla="*/ 1300219 h 2011827"/>
              <a:gd name="connsiteX168" fmla="*/ 1291520 w 1441934"/>
              <a:gd name="connsiteY168" fmla="*/ 1381181 h 2011827"/>
              <a:gd name="connsiteX169" fmla="*/ 1237228 w 1441934"/>
              <a:gd name="connsiteY169" fmla="*/ 1392611 h 2011827"/>
              <a:gd name="connsiteX170" fmla="*/ 1137215 w 1441934"/>
              <a:gd name="connsiteY170" fmla="*/ 1327841 h 2011827"/>
              <a:gd name="connsiteX171" fmla="*/ 1137215 w 1441934"/>
              <a:gd name="connsiteY171" fmla="*/ 1327841 h 2011827"/>
              <a:gd name="connsiteX172" fmla="*/ 1028154 w 1441934"/>
              <a:gd name="connsiteY172" fmla="*/ 1256404 h 2011827"/>
              <a:gd name="connsiteX173" fmla="*/ 1011962 w 1441934"/>
              <a:gd name="connsiteY173" fmla="*/ 1224971 h 2011827"/>
              <a:gd name="connsiteX174" fmla="*/ 1019105 w 1441934"/>
              <a:gd name="connsiteY174" fmla="*/ 1219733 h 2011827"/>
              <a:gd name="connsiteX175" fmla="*/ 1062444 w 1441934"/>
              <a:gd name="connsiteY175" fmla="*/ 1222590 h 2011827"/>
              <a:gd name="connsiteX176" fmla="*/ 1084352 w 1441934"/>
              <a:gd name="connsiteY176" fmla="*/ 1202588 h 2011827"/>
              <a:gd name="connsiteX177" fmla="*/ 1087209 w 1441934"/>
              <a:gd name="connsiteY177" fmla="*/ 1186871 h 2011827"/>
              <a:gd name="connsiteX178" fmla="*/ 1087209 w 1441934"/>
              <a:gd name="connsiteY178" fmla="*/ 1186871 h 2011827"/>
              <a:gd name="connsiteX179" fmla="*/ 1088162 w 1441934"/>
              <a:gd name="connsiteY179" fmla="*/ 1173060 h 2011827"/>
              <a:gd name="connsiteX180" fmla="*/ 1089590 w 1441934"/>
              <a:gd name="connsiteY180" fmla="*/ 1164964 h 2011827"/>
              <a:gd name="connsiteX181" fmla="*/ 1089590 w 1441934"/>
              <a:gd name="connsiteY181" fmla="*/ 1164964 h 2011827"/>
              <a:gd name="connsiteX182" fmla="*/ 1092924 w 1441934"/>
              <a:gd name="connsiteY182" fmla="*/ 1133531 h 2011827"/>
              <a:gd name="connsiteX183" fmla="*/ 1092924 w 1441934"/>
              <a:gd name="connsiteY183" fmla="*/ 1133531 h 2011827"/>
              <a:gd name="connsiteX184" fmla="*/ 1112927 w 1441934"/>
              <a:gd name="connsiteY184" fmla="*/ 955890 h 2011827"/>
              <a:gd name="connsiteX185" fmla="*/ 1116260 w 1441934"/>
              <a:gd name="connsiteY185" fmla="*/ 937792 h 2011827"/>
              <a:gd name="connsiteX186" fmla="*/ 1147217 w 1441934"/>
              <a:gd name="connsiteY186" fmla="*/ 912075 h 2011827"/>
              <a:gd name="connsiteX187" fmla="*/ 1310570 w 1441934"/>
              <a:gd name="connsiteY187" fmla="*/ 902550 h 2011827"/>
              <a:gd name="connsiteX188" fmla="*/ 1343432 w 1441934"/>
              <a:gd name="connsiteY188" fmla="*/ 907789 h 2011827"/>
              <a:gd name="connsiteX189" fmla="*/ 1369626 w 1441934"/>
              <a:gd name="connsiteY189" fmla="*/ 938745 h 2011827"/>
              <a:gd name="connsiteX190" fmla="*/ 1390580 w 1441934"/>
              <a:gd name="connsiteY190" fmla="*/ 1045901 h 2011827"/>
              <a:gd name="connsiteX191" fmla="*/ 1379151 w 1441934"/>
              <a:gd name="connsiteY191" fmla="*/ 1059236 h 2011827"/>
              <a:gd name="connsiteX192" fmla="*/ 1308189 w 1441934"/>
              <a:gd name="connsiteY192" fmla="*/ 1058760 h 2011827"/>
              <a:gd name="connsiteX193" fmla="*/ 1308189 w 1441934"/>
              <a:gd name="connsiteY193" fmla="*/ 1058760 h 2011827"/>
              <a:gd name="connsiteX194" fmla="*/ 1288663 w 1441934"/>
              <a:gd name="connsiteY194" fmla="*/ 1058760 h 2011827"/>
              <a:gd name="connsiteX195" fmla="*/ 1288663 w 1441934"/>
              <a:gd name="connsiteY195" fmla="*/ 1058760 h 2011827"/>
              <a:gd name="connsiteX196" fmla="*/ 1201033 w 1441934"/>
              <a:gd name="connsiteY196" fmla="*/ 1059236 h 2011827"/>
              <a:gd name="connsiteX197" fmla="*/ 1188174 w 1441934"/>
              <a:gd name="connsiteY197" fmla="*/ 1066380 h 2011827"/>
              <a:gd name="connsiteX198" fmla="*/ 1199604 w 1441934"/>
              <a:gd name="connsiteY198" fmla="*/ 1074476 h 2011827"/>
              <a:gd name="connsiteX199" fmla="*/ 1230084 w 1441934"/>
              <a:gd name="connsiteY199" fmla="*/ 1077810 h 2011827"/>
              <a:gd name="connsiteX200" fmla="*/ 1233894 w 1441934"/>
              <a:gd name="connsiteY200" fmla="*/ 1078763 h 2011827"/>
              <a:gd name="connsiteX201" fmla="*/ 1305808 w 1441934"/>
              <a:gd name="connsiteY201" fmla="*/ 1084001 h 2011827"/>
              <a:gd name="connsiteX202" fmla="*/ 1361529 w 1441934"/>
              <a:gd name="connsiteY202" fmla="*/ 1086383 h 2011827"/>
              <a:gd name="connsiteX203" fmla="*/ 1393914 w 1441934"/>
              <a:gd name="connsiteY203" fmla="*/ 1123054 h 2011827"/>
              <a:gd name="connsiteX0" fmla="*/ 1432967 w 1441934"/>
              <a:gd name="connsiteY0" fmla="*/ 970177 h 2029242"/>
              <a:gd name="connsiteX1" fmla="*/ 1423918 w 1441934"/>
              <a:gd name="connsiteY1" fmla="*/ 956842 h 2029242"/>
              <a:gd name="connsiteX2" fmla="*/ 1406297 w 1441934"/>
              <a:gd name="connsiteY2" fmla="*/ 888262 h 2029242"/>
              <a:gd name="connsiteX3" fmla="*/ 1372483 w 1441934"/>
              <a:gd name="connsiteY3" fmla="*/ 820159 h 2029242"/>
              <a:gd name="connsiteX4" fmla="*/ 1365815 w 1441934"/>
              <a:gd name="connsiteY4" fmla="*/ 787774 h 2029242"/>
              <a:gd name="connsiteX5" fmla="*/ 1364387 w 1441934"/>
              <a:gd name="connsiteY5" fmla="*/ 715384 h 2029242"/>
              <a:gd name="connsiteX6" fmla="*/ 1370578 w 1441934"/>
              <a:gd name="connsiteY6" fmla="*/ 659662 h 2029242"/>
              <a:gd name="connsiteX7" fmla="*/ 1359148 w 1441934"/>
              <a:gd name="connsiteY7" fmla="*/ 612990 h 2029242"/>
              <a:gd name="connsiteX8" fmla="*/ 1356290 w 1441934"/>
              <a:gd name="connsiteY8" fmla="*/ 563936 h 2029242"/>
              <a:gd name="connsiteX9" fmla="*/ 1372007 w 1441934"/>
              <a:gd name="connsiteY9" fmla="*/ 424871 h 2029242"/>
              <a:gd name="connsiteX10" fmla="*/ 1359624 w 1441934"/>
              <a:gd name="connsiteY10" fmla="*/ 342956 h 2029242"/>
              <a:gd name="connsiteX11" fmla="*/ 1355338 w 1441934"/>
              <a:gd name="connsiteY11" fmla="*/ 255326 h 2029242"/>
              <a:gd name="connsiteX12" fmla="*/ 1287711 w 1441934"/>
              <a:gd name="connsiteY12" fmla="*/ 191508 h 2029242"/>
              <a:gd name="connsiteX13" fmla="*/ 1252468 w 1441934"/>
              <a:gd name="connsiteY13" fmla="*/ 176268 h 2029242"/>
              <a:gd name="connsiteX14" fmla="*/ 1228179 w 1441934"/>
              <a:gd name="connsiteY14" fmla="*/ 161505 h 2029242"/>
              <a:gd name="connsiteX15" fmla="*/ 1185793 w 1441934"/>
              <a:gd name="connsiteY15" fmla="*/ 127215 h 2029242"/>
              <a:gd name="connsiteX16" fmla="*/ 1174363 w 1441934"/>
              <a:gd name="connsiteY16" fmla="*/ 111022 h 2029242"/>
              <a:gd name="connsiteX17" fmla="*/ 1122452 w 1441934"/>
              <a:gd name="connsiteY17" fmla="*/ 91020 h 2029242"/>
              <a:gd name="connsiteX18" fmla="*/ 1011485 w 1441934"/>
              <a:gd name="connsiteY18" fmla="*/ 52920 h 2029242"/>
              <a:gd name="connsiteX19" fmla="*/ 948620 w 1441934"/>
              <a:gd name="connsiteY19" fmla="*/ 31965 h 2029242"/>
              <a:gd name="connsiteX20" fmla="*/ 887660 w 1441934"/>
              <a:gd name="connsiteY20" fmla="*/ 26726 h 2029242"/>
              <a:gd name="connsiteX21" fmla="*/ 813365 w 1441934"/>
              <a:gd name="connsiteY21" fmla="*/ 17677 h 2029242"/>
              <a:gd name="connsiteX22" fmla="*/ 708590 w 1441934"/>
              <a:gd name="connsiteY22" fmla="*/ 56 h 2029242"/>
              <a:gd name="connsiteX23" fmla="*/ 615245 w 1441934"/>
              <a:gd name="connsiteY23" fmla="*/ 11010 h 2029242"/>
              <a:gd name="connsiteX24" fmla="*/ 405219 w 1441934"/>
              <a:gd name="connsiteY24" fmla="*/ 83876 h 2029242"/>
              <a:gd name="connsiteX25" fmla="*/ 307111 w 1441934"/>
              <a:gd name="connsiteY25" fmla="*/ 158171 h 2029242"/>
              <a:gd name="connsiteX26" fmla="*/ 244723 w 1441934"/>
              <a:gd name="connsiteY26" fmla="*/ 228180 h 2029242"/>
              <a:gd name="connsiteX27" fmla="*/ 191859 w 1441934"/>
              <a:gd name="connsiteY27" fmla="*/ 292474 h 2029242"/>
              <a:gd name="connsiteX28" fmla="*/ 149473 w 1441934"/>
              <a:gd name="connsiteY28" fmla="*/ 380580 h 2029242"/>
              <a:gd name="connsiteX29" fmla="*/ 112801 w 1441934"/>
              <a:gd name="connsiteY29" fmla="*/ 577271 h 2029242"/>
              <a:gd name="connsiteX30" fmla="*/ 121850 w 1441934"/>
              <a:gd name="connsiteY30" fmla="*/ 680617 h 2029242"/>
              <a:gd name="connsiteX31" fmla="*/ 178524 w 1441934"/>
              <a:gd name="connsiteY31" fmla="*/ 825874 h 2029242"/>
              <a:gd name="connsiteX32" fmla="*/ 221386 w 1441934"/>
              <a:gd name="connsiteY32" fmla="*/ 892072 h 2029242"/>
              <a:gd name="connsiteX33" fmla="*/ 244247 w 1441934"/>
              <a:gd name="connsiteY33" fmla="*/ 921600 h 2029242"/>
              <a:gd name="connsiteX34" fmla="*/ 295681 w 1441934"/>
              <a:gd name="connsiteY34" fmla="*/ 1016374 h 2029242"/>
              <a:gd name="connsiteX35" fmla="*/ 319970 w 1441934"/>
              <a:gd name="connsiteY35" fmla="*/ 1153058 h 2029242"/>
              <a:gd name="connsiteX36" fmla="*/ 311874 w 1441934"/>
              <a:gd name="connsiteY36" fmla="*/ 1322603 h 2029242"/>
              <a:gd name="connsiteX37" fmla="*/ 277584 w 1441934"/>
              <a:gd name="connsiteY37" fmla="*/ 1397850 h 2029242"/>
              <a:gd name="connsiteX38" fmla="*/ 248533 w 1441934"/>
              <a:gd name="connsiteY38" fmla="*/ 1431664 h 2029242"/>
              <a:gd name="connsiteX39" fmla="*/ 7949 w 1441934"/>
              <a:gd name="connsiteY39" fmla="*/ 1611103 h 2029242"/>
              <a:gd name="connsiteX40" fmla="*/ 1635 w 1441934"/>
              <a:gd name="connsiteY40" fmla="*/ 1697549 h 2029242"/>
              <a:gd name="connsiteX41" fmla="*/ 321875 w 1441934"/>
              <a:gd name="connsiteY41" fmla="*/ 1465954 h 2029242"/>
              <a:gd name="connsiteX42" fmla="*/ 326638 w 1441934"/>
              <a:gd name="connsiteY42" fmla="*/ 1462620 h 2029242"/>
              <a:gd name="connsiteX43" fmla="*/ 390932 w 1441934"/>
              <a:gd name="connsiteY43" fmla="*/ 1330699 h 2029242"/>
              <a:gd name="connsiteX44" fmla="*/ 413792 w 1441934"/>
              <a:gd name="connsiteY44" fmla="*/ 1234020 h 2029242"/>
              <a:gd name="connsiteX45" fmla="*/ 437128 w 1441934"/>
              <a:gd name="connsiteY45" fmla="*/ 1156391 h 2029242"/>
              <a:gd name="connsiteX46" fmla="*/ 480943 w 1441934"/>
              <a:gd name="connsiteY46" fmla="*/ 1052569 h 2029242"/>
              <a:gd name="connsiteX47" fmla="*/ 472847 w 1441934"/>
              <a:gd name="connsiteY47" fmla="*/ 962081 h 2029242"/>
              <a:gd name="connsiteX48" fmla="*/ 475704 w 1441934"/>
              <a:gd name="connsiteY48" fmla="*/ 770152 h 2029242"/>
              <a:gd name="connsiteX49" fmla="*/ 486182 w 1441934"/>
              <a:gd name="connsiteY49" fmla="*/ 738720 h 2029242"/>
              <a:gd name="connsiteX50" fmla="*/ 545237 w 1441934"/>
              <a:gd name="connsiteY50" fmla="*/ 699191 h 2029242"/>
              <a:gd name="connsiteX51" fmla="*/ 619055 w 1441934"/>
              <a:gd name="connsiteY51" fmla="*/ 681570 h 2029242"/>
              <a:gd name="connsiteX52" fmla="*/ 756692 w 1441934"/>
              <a:gd name="connsiteY52" fmla="*/ 742054 h 2029242"/>
              <a:gd name="connsiteX53" fmla="*/ 842417 w 1441934"/>
              <a:gd name="connsiteY53" fmla="*/ 908265 h 2029242"/>
              <a:gd name="connsiteX54" fmla="*/ 835273 w 1441934"/>
              <a:gd name="connsiteY54" fmla="*/ 918742 h 2029242"/>
              <a:gd name="connsiteX55" fmla="*/ 737642 w 1441934"/>
              <a:gd name="connsiteY55" fmla="*/ 921600 h 2029242"/>
              <a:gd name="connsiteX56" fmla="*/ 658584 w 1441934"/>
              <a:gd name="connsiteY56" fmla="*/ 932554 h 2029242"/>
              <a:gd name="connsiteX57" fmla="*/ 688112 w 1441934"/>
              <a:gd name="connsiteY57" fmla="*/ 946841 h 2029242"/>
              <a:gd name="connsiteX58" fmla="*/ 1049585 w 1441934"/>
              <a:gd name="connsiteY58" fmla="*/ 946841 h 2029242"/>
              <a:gd name="connsiteX59" fmla="*/ 1071493 w 1441934"/>
              <a:gd name="connsiteY59" fmla="*/ 949222 h 2029242"/>
              <a:gd name="connsiteX60" fmla="*/ 1056253 w 1441934"/>
              <a:gd name="connsiteY60" fmla="*/ 1015421 h 2029242"/>
              <a:gd name="connsiteX61" fmla="*/ 1042918 w 1441934"/>
              <a:gd name="connsiteY61" fmla="*/ 1156867 h 2029242"/>
              <a:gd name="connsiteX62" fmla="*/ 1026726 w 1441934"/>
              <a:gd name="connsiteY62" fmla="*/ 1170679 h 2029242"/>
              <a:gd name="connsiteX63" fmla="*/ 982434 w 1441934"/>
              <a:gd name="connsiteY63" fmla="*/ 1173536 h 2029242"/>
              <a:gd name="connsiteX64" fmla="*/ 936714 w 1441934"/>
              <a:gd name="connsiteY64" fmla="*/ 1188776 h 2029242"/>
              <a:gd name="connsiteX65" fmla="*/ 793363 w 1441934"/>
              <a:gd name="connsiteY65" fmla="*/ 1164011 h 2029242"/>
              <a:gd name="connsiteX66" fmla="*/ 723354 w 1441934"/>
              <a:gd name="connsiteY66" fmla="*/ 1152105 h 2029242"/>
              <a:gd name="connsiteX67" fmla="*/ 664775 w 1441934"/>
              <a:gd name="connsiteY67" fmla="*/ 1140675 h 2029242"/>
              <a:gd name="connsiteX68" fmla="*/ 746690 w 1441934"/>
              <a:gd name="connsiteY68" fmla="*/ 1182109 h 2029242"/>
              <a:gd name="connsiteX69" fmla="*/ 930999 w 1441934"/>
              <a:gd name="connsiteY69" fmla="*/ 1240211 h 2029242"/>
              <a:gd name="connsiteX70" fmla="*/ 951954 w 1441934"/>
              <a:gd name="connsiteY70" fmla="*/ 1253070 h 2029242"/>
              <a:gd name="connsiteX71" fmla="*/ 989102 w 1441934"/>
              <a:gd name="connsiteY71" fmla="*/ 1286408 h 2029242"/>
              <a:gd name="connsiteX72" fmla="*/ 1101497 w 1441934"/>
              <a:gd name="connsiteY72" fmla="*/ 1374990 h 2029242"/>
              <a:gd name="connsiteX73" fmla="*/ 983387 w 1441934"/>
              <a:gd name="connsiteY73" fmla="*/ 1376895 h 2029242"/>
              <a:gd name="connsiteX74" fmla="*/ 894328 w 1441934"/>
              <a:gd name="connsiteY74" fmla="*/ 1400708 h 2029242"/>
              <a:gd name="connsiteX75" fmla="*/ 866229 w 1441934"/>
              <a:gd name="connsiteY75" fmla="*/ 1481194 h 2029242"/>
              <a:gd name="connsiteX76" fmla="*/ 843845 w 1441934"/>
              <a:gd name="connsiteY76" fmla="*/ 1585969 h 2029242"/>
              <a:gd name="connsiteX77" fmla="*/ 837654 w 1441934"/>
              <a:gd name="connsiteY77" fmla="*/ 1707889 h 2029242"/>
              <a:gd name="connsiteX78" fmla="*/ 931952 w 1441934"/>
              <a:gd name="connsiteY78" fmla="*/ 1961730 h 2029242"/>
              <a:gd name="connsiteX79" fmla="*/ 962908 w 1441934"/>
              <a:gd name="connsiteY79" fmla="*/ 2007927 h 2029242"/>
              <a:gd name="connsiteX80" fmla="*/ 1029289 w 1441934"/>
              <a:gd name="connsiteY80" fmla="*/ 2028050 h 2029242"/>
              <a:gd name="connsiteX81" fmla="*/ 950049 w 1441934"/>
              <a:gd name="connsiteY81" fmla="*/ 1863623 h 2029242"/>
              <a:gd name="connsiteX82" fmla="*/ 915283 w 1441934"/>
              <a:gd name="connsiteY82" fmla="*/ 1739321 h 2029242"/>
              <a:gd name="connsiteX83" fmla="*/ 918140 w 1441934"/>
              <a:gd name="connsiteY83" fmla="*/ 1626450 h 2029242"/>
              <a:gd name="connsiteX84" fmla="*/ 932904 w 1441934"/>
              <a:gd name="connsiteY84" fmla="*/ 1547869 h 2029242"/>
              <a:gd name="connsiteX85" fmla="*/ 940048 w 1441934"/>
              <a:gd name="connsiteY85" fmla="*/ 1509293 h 2029242"/>
              <a:gd name="connsiteX86" fmla="*/ 949097 w 1441934"/>
              <a:gd name="connsiteY86" fmla="*/ 1485956 h 2029242"/>
              <a:gd name="connsiteX87" fmla="*/ 972909 w 1441934"/>
              <a:gd name="connsiteY87" fmla="*/ 1463096 h 2029242"/>
              <a:gd name="connsiteX88" fmla="*/ 1112927 w 1441934"/>
              <a:gd name="connsiteY88" fmla="*/ 1449761 h 2029242"/>
              <a:gd name="connsiteX89" fmla="*/ 1243895 w 1441934"/>
              <a:gd name="connsiteY89" fmla="*/ 1462144 h 2029242"/>
              <a:gd name="connsiteX90" fmla="*/ 1301998 w 1441934"/>
              <a:gd name="connsiteY90" fmla="*/ 1442141 h 2029242"/>
              <a:gd name="connsiteX91" fmla="*/ 1321524 w 1441934"/>
              <a:gd name="connsiteY91" fmla="*/ 1404994 h 2029242"/>
              <a:gd name="connsiteX92" fmla="*/ 1414393 w 1441934"/>
              <a:gd name="connsiteY92" fmla="*/ 1216399 h 2029242"/>
              <a:gd name="connsiteX93" fmla="*/ 1438682 w 1441934"/>
              <a:gd name="connsiteY93" fmla="*/ 1015897 h 2029242"/>
              <a:gd name="connsiteX94" fmla="*/ 1430586 w 1441934"/>
              <a:gd name="connsiteY94" fmla="*/ 975416 h 2029242"/>
              <a:gd name="connsiteX95" fmla="*/ 1432967 w 1441934"/>
              <a:gd name="connsiteY95" fmla="*/ 970177 h 2029242"/>
              <a:gd name="connsiteX96" fmla="*/ 511423 w 1441934"/>
              <a:gd name="connsiteY96" fmla="*/ 447255 h 2029242"/>
              <a:gd name="connsiteX97" fmla="*/ 548570 w 1441934"/>
              <a:gd name="connsiteY97" fmla="*/ 449160 h 2029242"/>
              <a:gd name="connsiteX98" fmla="*/ 442843 w 1441934"/>
              <a:gd name="connsiteY98" fmla="*/ 509167 h 2029242"/>
              <a:gd name="connsiteX99" fmla="*/ 367119 w 1441934"/>
              <a:gd name="connsiteY99" fmla="*/ 512025 h 2029242"/>
              <a:gd name="connsiteX100" fmla="*/ 403314 w 1441934"/>
              <a:gd name="connsiteY100" fmla="*/ 423442 h 2029242"/>
              <a:gd name="connsiteX101" fmla="*/ 379502 w 1441934"/>
              <a:gd name="connsiteY101" fmla="*/ 436777 h 2029242"/>
              <a:gd name="connsiteX102" fmla="*/ 317589 w 1441934"/>
              <a:gd name="connsiteY102" fmla="*/ 490594 h 2029242"/>
              <a:gd name="connsiteX103" fmla="*/ 279013 w 1441934"/>
              <a:gd name="connsiteY103" fmla="*/ 516787 h 2029242"/>
              <a:gd name="connsiteX104" fmla="*/ 512375 w 1441934"/>
              <a:gd name="connsiteY104" fmla="*/ 316762 h 2029242"/>
              <a:gd name="connsiteX105" fmla="*/ 515233 w 1441934"/>
              <a:gd name="connsiteY105" fmla="*/ 319620 h 2029242"/>
              <a:gd name="connsiteX106" fmla="*/ 484277 w 1441934"/>
              <a:gd name="connsiteY106" fmla="*/ 363911 h 2029242"/>
              <a:gd name="connsiteX107" fmla="*/ 480943 w 1441934"/>
              <a:gd name="connsiteY107" fmla="*/ 372484 h 2029242"/>
              <a:gd name="connsiteX108" fmla="*/ 489992 w 1441934"/>
              <a:gd name="connsiteY108" fmla="*/ 373912 h 2029242"/>
              <a:gd name="connsiteX109" fmla="*/ 557143 w 1441934"/>
              <a:gd name="connsiteY109" fmla="*/ 362482 h 2029242"/>
              <a:gd name="connsiteX110" fmla="*/ 570002 w 1441934"/>
              <a:gd name="connsiteY110" fmla="*/ 362006 h 2029242"/>
              <a:gd name="connsiteX111" fmla="*/ 510470 w 1441934"/>
              <a:gd name="connsiteY111" fmla="*/ 416775 h 2029242"/>
              <a:gd name="connsiteX112" fmla="*/ 510470 w 1441934"/>
              <a:gd name="connsiteY112" fmla="*/ 416775 h 2029242"/>
              <a:gd name="connsiteX113" fmla="*/ 502374 w 1441934"/>
              <a:gd name="connsiteY113" fmla="*/ 432015 h 2029242"/>
              <a:gd name="connsiteX114" fmla="*/ 511423 w 1441934"/>
              <a:gd name="connsiteY114" fmla="*/ 447255 h 2029242"/>
              <a:gd name="connsiteX115" fmla="*/ 1073398 w 1441934"/>
              <a:gd name="connsiteY115" fmla="*/ 859211 h 2029242"/>
              <a:gd name="connsiteX116" fmla="*/ 1057682 w 1441934"/>
              <a:gd name="connsiteY116" fmla="*/ 861116 h 2029242"/>
              <a:gd name="connsiteX117" fmla="*/ 1064826 w 1441934"/>
              <a:gd name="connsiteY117" fmla="*/ 879214 h 2029242"/>
              <a:gd name="connsiteX118" fmla="*/ 1044347 w 1441934"/>
              <a:gd name="connsiteY118" fmla="*/ 906360 h 2029242"/>
              <a:gd name="connsiteX119" fmla="*/ 886708 w 1441934"/>
              <a:gd name="connsiteY119" fmla="*/ 907789 h 2029242"/>
              <a:gd name="connsiteX120" fmla="*/ 878612 w 1441934"/>
              <a:gd name="connsiteY120" fmla="*/ 895882 h 2029242"/>
              <a:gd name="connsiteX121" fmla="*/ 886232 w 1441934"/>
              <a:gd name="connsiteY121" fmla="*/ 835399 h 2029242"/>
              <a:gd name="connsiteX122" fmla="*/ 886232 w 1441934"/>
              <a:gd name="connsiteY122" fmla="*/ 835399 h 2029242"/>
              <a:gd name="connsiteX123" fmla="*/ 887660 w 1441934"/>
              <a:gd name="connsiteY123" fmla="*/ 827302 h 2029242"/>
              <a:gd name="connsiteX124" fmla="*/ 898614 w 1441934"/>
              <a:gd name="connsiteY124" fmla="*/ 730624 h 2029242"/>
              <a:gd name="connsiteX125" fmla="*/ 915759 w 1441934"/>
              <a:gd name="connsiteY125" fmla="*/ 665854 h 2029242"/>
              <a:gd name="connsiteX126" fmla="*/ 945287 w 1441934"/>
              <a:gd name="connsiteY126" fmla="*/ 645375 h 2029242"/>
              <a:gd name="connsiteX127" fmla="*/ 1135787 w 1441934"/>
              <a:gd name="connsiteY127" fmla="*/ 546315 h 2029242"/>
              <a:gd name="connsiteX128" fmla="*/ 1146740 w 1441934"/>
              <a:gd name="connsiteY128" fmla="*/ 545839 h 2029242"/>
              <a:gd name="connsiteX129" fmla="*/ 1143407 w 1441934"/>
              <a:gd name="connsiteY129" fmla="*/ 556792 h 2029242"/>
              <a:gd name="connsiteX130" fmla="*/ 1015295 w 1441934"/>
              <a:gd name="connsiteY130" fmla="*/ 718241 h 2029242"/>
              <a:gd name="connsiteX131" fmla="*/ 1020058 w 1441934"/>
              <a:gd name="connsiteY131" fmla="*/ 731100 h 2029242"/>
              <a:gd name="connsiteX132" fmla="*/ 1020058 w 1441934"/>
              <a:gd name="connsiteY132" fmla="*/ 731100 h 2029242"/>
              <a:gd name="connsiteX133" fmla="*/ 1095782 w 1441934"/>
              <a:gd name="connsiteY133" fmla="*/ 686809 h 2029242"/>
              <a:gd name="connsiteX134" fmla="*/ 1129595 w 1441934"/>
              <a:gd name="connsiteY134" fmla="*/ 666330 h 2029242"/>
              <a:gd name="connsiteX135" fmla="*/ 1135310 w 1441934"/>
              <a:gd name="connsiteY135" fmla="*/ 664425 h 2029242"/>
              <a:gd name="connsiteX136" fmla="*/ 1129595 w 1441934"/>
              <a:gd name="connsiteY136" fmla="*/ 666330 h 2029242"/>
              <a:gd name="connsiteX137" fmla="*/ 1163886 w 1441934"/>
              <a:gd name="connsiteY137" fmla="*/ 645851 h 2029242"/>
              <a:gd name="connsiteX138" fmla="*/ 1256278 w 1441934"/>
              <a:gd name="connsiteY138" fmla="*/ 589177 h 2029242"/>
              <a:gd name="connsiteX139" fmla="*/ 1271042 w 1441934"/>
              <a:gd name="connsiteY139" fmla="*/ 580129 h 2029242"/>
              <a:gd name="connsiteX140" fmla="*/ 1299140 w 1441934"/>
              <a:gd name="connsiteY140" fmla="*/ 590130 h 2029242"/>
              <a:gd name="connsiteX141" fmla="*/ 1310570 w 1441934"/>
              <a:gd name="connsiteY141" fmla="*/ 727766 h 2029242"/>
              <a:gd name="connsiteX142" fmla="*/ 1301522 w 1441934"/>
              <a:gd name="connsiteY142" fmla="*/ 768247 h 2029242"/>
              <a:gd name="connsiteX143" fmla="*/ 1301522 w 1441934"/>
              <a:gd name="connsiteY143" fmla="*/ 768247 h 2029242"/>
              <a:gd name="connsiteX144" fmla="*/ 1289615 w 1441934"/>
              <a:gd name="connsiteY144" fmla="*/ 850162 h 2029242"/>
              <a:gd name="connsiteX145" fmla="*/ 1276280 w 1441934"/>
              <a:gd name="connsiteY145" fmla="*/ 858735 h 2029242"/>
              <a:gd name="connsiteX146" fmla="*/ 1187222 w 1441934"/>
              <a:gd name="connsiteY146" fmla="*/ 858735 h 2029242"/>
              <a:gd name="connsiteX147" fmla="*/ 1073398 w 1441934"/>
              <a:gd name="connsiteY147" fmla="*/ 859211 h 2029242"/>
              <a:gd name="connsiteX148" fmla="*/ 1393914 w 1441934"/>
              <a:gd name="connsiteY148" fmla="*/ 1123054 h 2029242"/>
              <a:gd name="connsiteX149" fmla="*/ 1391057 w 1441934"/>
              <a:gd name="connsiteY149" fmla="*/ 1141151 h 2029242"/>
              <a:gd name="connsiteX150" fmla="*/ 1391057 w 1441934"/>
              <a:gd name="connsiteY150" fmla="*/ 1141151 h 2029242"/>
              <a:gd name="connsiteX151" fmla="*/ 1390580 w 1441934"/>
              <a:gd name="connsiteY151" fmla="*/ 1151153 h 2029242"/>
              <a:gd name="connsiteX152" fmla="*/ 1342955 w 1441934"/>
              <a:gd name="connsiteY152" fmla="*/ 1181633 h 2029242"/>
              <a:gd name="connsiteX153" fmla="*/ 1254849 w 1441934"/>
              <a:gd name="connsiteY153" fmla="*/ 1157820 h 2029242"/>
              <a:gd name="connsiteX154" fmla="*/ 1194842 w 1441934"/>
              <a:gd name="connsiteY154" fmla="*/ 1147342 h 2029242"/>
              <a:gd name="connsiteX155" fmla="*/ 1180554 w 1441934"/>
              <a:gd name="connsiteY155" fmla="*/ 1150676 h 2029242"/>
              <a:gd name="connsiteX156" fmla="*/ 1197223 w 1441934"/>
              <a:gd name="connsiteY156" fmla="*/ 1163535 h 2029242"/>
              <a:gd name="connsiteX157" fmla="*/ 1197223 w 1441934"/>
              <a:gd name="connsiteY157" fmla="*/ 1163535 h 2029242"/>
              <a:gd name="connsiteX158" fmla="*/ 1269613 w 1441934"/>
              <a:gd name="connsiteY158" fmla="*/ 1190205 h 2029242"/>
              <a:gd name="connsiteX159" fmla="*/ 1269613 w 1441934"/>
              <a:gd name="connsiteY159" fmla="*/ 1190205 h 2029242"/>
              <a:gd name="connsiteX160" fmla="*/ 1289615 w 1441934"/>
              <a:gd name="connsiteY160" fmla="*/ 1197349 h 2029242"/>
              <a:gd name="connsiteX161" fmla="*/ 1289615 w 1441934"/>
              <a:gd name="connsiteY161" fmla="*/ 1197349 h 2029242"/>
              <a:gd name="connsiteX162" fmla="*/ 1362958 w 1441934"/>
              <a:gd name="connsiteY162" fmla="*/ 1223543 h 2029242"/>
              <a:gd name="connsiteX163" fmla="*/ 1368673 w 1441934"/>
              <a:gd name="connsiteY163" fmla="*/ 1237354 h 2029242"/>
              <a:gd name="connsiteX164" fmla="*/ 1345337 w 1441934"/>
              <a:gd name="connsiteY164" fmla="*/ 1279740 h 2029242"/>
              <a:gd name="connsiteX165" fmla="*/ 1345337 w 1441934"/>
              <a:gd name="connsiteY165" fmla="*/ 1279740 h 2029242"/>
              <a:gd name="connsiteX166" fmla="*/ 1334383 w 1441934"/>
              <a:gd name="connsiteY166" fmla="*/ 1300219 h 2029242"/>
              <a:gd name="connsiteX167" fmla="*/ 1334383 w 1441934"/>
              <a:gd name="connsiteY167" fmla="*/ 1300219 h 2029242"/>
              <a:gd name="connsiteX168" fmla="*/ 1291520 w 1441934"/>
              <a:gd name="connsiteY168" fmla="*/ 1381181 h 2029242"/>
              <a:gd name="connsiteX169" fmla="*/ 1237228 w 1441934"/>
              <a:gd name="connsiteY169" fmla="*/ 1392611 h 2029242"/>
              <a:gd name="connsiteX170" fmla="*/ 1137215 w 1441934"/>
              <a:gd name="connsiteY170" fmla="*/ 1327841 h 2029242"/>
              <a:gd name="connsiteX171" fmla="*/ 1137215 w 1441934"/>
              <a:gd name="connsiteY171" fmla="*/ 1327841 h 2029242"/>
              <a:gd name="connsiteX172" fmla="*/ 1028154 w 1441934"/>
              <a:gd name="connsiteY172" fmla="*/ 1256404 h 2029242"/>
              <a:gd name="connsiteX173" fmla="*/ 1011962 w 1441934"/>
              <a:gd name="connsiteY173" fmla="*/ 1224971 h 2029242"/>
              <a:gd name="connsiteX174" fmla="*/ 1019105 w 1441934"/>
              <a:gd name="connsiteY174" fmla="*/ 1219733 h 2029242"/>
              <a:gd name="connsiteX175" fmla="*/ 1062444 w 1441934"/>
              <a:gd name="connsiteY175" fmla="*/ 1222590 h 2029242"/>
              <a:gd name="connsiteX176" fmla="*/ 1084352 w 1441934"/>
              <a:gd name="connsiteY176" fmla="*/ 1202588 h 2029242"/>
              <a:gd name="connsiteX177" fmla="*/ 1087209 w 1441934"/>
              <a:gd name="connsiteY177" fmla="*/ 1186871 h 2029242"/>
              <a:gd name="connsiteX178" fmla="*/ 1087209 w 1441934"/>
              <a:gd name="connsiteY178" fmla="*/ 1186871 h 2029242"/>
              <a:gd name="connsiteX179" fmla="*/ 1088162 w 1441934"/>
              <a:gd name="connsiteY179" fmla="*/ 1173060 h 2029242"/>
              <a:gd name="connsiteX180" fmla="*/ 1089590 w 1441934"/>
              <a:gd name="connsiteY180" fmla="*/ 1164964 h 2029242"/>
              <a:gd name="connsiteX181" fmla="*/ 1089590 w 1441934"/>
              <a:gd name="connsiteY181" fmla="*/ 1164964 h 2029242"/>
              <a:gd name="connsiteX182" fmla="*/ 1092924 w 1441934"/>
              <a:gd name="connsiteY182" fmla="*/ 1133531 h 2029242"/>
              <a:gd name="connsiteX183" fmla="*/ 1092924 w 1441934"/>
              <a:gd name="connsiteY183" fmla="*/ 1133531 h 2029242"/>
              <a:gd name="connsiteX184" fmla="*/ 1112927 w 1441934"/>
              <a:gd name="connsiteY184" fmla="*/ 955890 h 2029242"/>
              <a:gd name="connsiteX185" fmla="*/ 1116260 w 1441934"/>
              <a:gd name="connsiteY185" fmla="*/ 937792 h 2029242"/>
              <a:gd name="connsiteX186" fmla="*/ 1147217 w 1441934"/>
              <a:gd name="connsiteY186" fmla="*/ 912075 h 2029242"/>
              <a:gd name="connsiteX187" fmla="*/ 1310570 w 1441934"/>
              <a:gd name="connsiteY187" fmla="*/ 902550 h 2029242"/>
              <a:gd name="connsiteX188" fmla="*/ 1343432 w 1441934"/>
              <a:gd name="connsiteY188" fmla="*/ 907789 h 2029242"/>
              <a:gd name="connsiteX189" fmla="*/ 1369626 w 1441934"/>
              <a:gd name="connsiteY189" fmla="*/ 938745 h 2029242"/>
              <a:gd name="connsiteX190" fmla="*/ 1390580 w 1441934"/>
              <a:gd name="connsiteY190" fmla="*/ 1045901 h 2029242"/>
              <a:gd name="connsiteX191" fmla="*/ 1379151 w 1441934"/>
              <a:gd name="connsiteY191" fmla="*/ 1059236 h 2029242"/>
              <a:gd name="connsiteX192" fmla="*/ 1308189 w 1441934"/>
              <a:gd name="connsiteY192" fmla="*/ 1058760 h 2029242"/>
              <a:gd name="connsiteX193" fmla="*/ 1308189 w 1441934"/>
              <a:gd name="connsiteY193" fmla="*/ 1058760 h 2029242"/>
              <a:gd name="connsiteX194" fmla="*/ 1288663 w 1441934"/>
              <a:gd name="connsiteY194" fmla="*/ 1058760 h 2029242"/>
              <a:gd name="connsiteX195" fmla="*/ 1288663 w 1441934"/>
              <a:gd name="connsiteY195" fmla="*/ 1058760 h 2029242"/>
              <a:gd name="connsiteX196" fmla="*/ 1201033 w 1441934"/>
              <a:gd name="connsiteY196" fmla="*/ 1059236 h 2029242"/>
              <a:gd name="connsiteX197" fmla="*/ 1188174 w 1441934"/>
              <a:gd name="connsiteY197" fmla="*/ 1066380 h 2029242"/>
              <a:gd name="connsiteX198" fmla="*/ 1199604 w 1441934"/>
              <a:gd name="connsiteY198" fmla="*/ 1074476 h 2029242"/>
              <a:gd name="connsiteX199" fmla="*/ 1230084 w 1441934"/>
              <a:gd name="connsiteY199" fmla="*/ 1077810 h 2029242"/>
              <a:gd name="connsiteX200" fmla="*/ 1233894 w 1441934"/>
              <a:gd name="connsiteY200" fmla="*/ 1078763 h 2029242"/>
              <a:gd name="connsiteX201" fmla="*/ 1305808 w 1441934"/>
              <a:gd name="connsiteY201" fmla="*/ 1084001 h 2029242"/>
              <a:gd name="connsiteX202" fmla="*/ 1361529 w 1441934"/>
              <a:gd name="connsiteY202" fmla="*/ 1086383 h 2029242"/>
              <a:gd name="connsiteX203" fmla="*/ 1393914 w 1441934"/>
              <a:gd name="connsiteY203" fmla="*/ 1123054 h 2029242"/>
              <a:gd name="connsiteX0" fmla="*/ 1432967 w 1441934"/>
              <a:gd name="connsiteY0" fmla="*/ 970177 h 2035981"/>
              <a:gd name="connsiteX1" fmla="*/ 1423918 w 1441934"/>
              <a:gd name="connsiteY1" fmla="*/ 956842 h 2035981"/>
              <a:gd name="connsiteX2" fmla="*/ 1406297 w 1441934"/>
              <a:gd name="connsiteY2" fmla="*/ 888262 h 2035981"/>
              <a:gd name="connsiteX3" fmla="*/ 1372483 w 1441934"/>
              <a:gd name="connsiteY3" fmla="*/ 820159 h 2035981"/>
              <a:gd name="connsiteX4" fmla="*/ 1365815 w 1441934"/>
              <a:gd name="connsiteY4" fmla="*/ 787774 h 2035981"/>
              <a:gd name="connsiteX5" fmla="*/ 1364387 w 1441934"/>
              <a:gd name="connsiteY5" fmla="*/ 715384 h 2035981"/>
              <a:gd name="connsiteX6" fmla="*/ 1370578 w 1441934"/>
              <a:gd name="connsiteY6" fmla="*/ 659662 h 2035981"/>
              <a:gd name="connsiteX7" fmla="*/ 1359148 w 1441934"/>
              <a:gd name="connsiteY7" fmla="*/ 612990 h 2035981"/>
              <a:gd name="connsiteX8" fmla="*/ 1356290 w 1441934"/>
              <a:gd name="connsiteY8" fmla="*/ 563936 h 2035981"/>
              <a:gd name="connsiteX9" fmla="*/ 1372007 w 1441934"/>
              <a:gd name="connsiteY9" fmla="*/ 424871 h 2035981"/>
              <a:gd name="connsiteX10" fmla="*/ 1359624 w 1441934"/>
              <a:gd name="connsiteY10" fmla="*/ 342956 h 2035981"/>
              <a:gd name="connsiteX11" fmla="*/ 1355338 w 1441934"/>
              <a:gd name="connsiteY11" fmla="*/ 255326 h 2035981"/>
              <a:gd name="connsiteX12" fmla="*/ 1287711 w 1441934"/>
              <a:gd name="connsiteY12" fmla="*/ 191508 h 2035981"/>
              <a:gd name="connsiteX13" fmla="*/ 1252468 w 1441934"/>
              <a:gd name="connsiteY13" fmla="*/ 176268 h 2035981"/>
              <a:gd name="connsiteX14" fmla="*/ 1228179 w 1441934"/>
              <a:gd name="connsiteY14" fmla="*/ 161505 h 2035981"/>
              <a:gd name="connsiteX15" fmla="*/ 1185793 w 1441934"/>
              <a:gd name="connsiteY15" fmla="*/ 127215 h 2035981"/>
              <a:gd name="connsiteX16" fmla="*/ 1174363 w 1441934"/>
              <a:gd name="connsiteY16" fmla="*/ 111022 h 2035981"/>
              <a:gd name="connsiteX17" fmla="*/ 1122452 w 1441934"/>
              <a:gd name="connsiteY17" fmla="*/ 91020 h 2035981"/>
              <a:gd name="connsiteX18" fmla="*/ 1011485 w 1441934"/>
              <a:gd name="connsiteY18" fmla="*/ 52920 h 2035981"/>
              <a:gd name="connsiteX19" fmla="*/ 948620 w 1441934"/>
              <a:gd name="connsiteY19" fmla="*/ 31965 h 2035981"/>
              <a:gd name="connsiteX20" fmla="*/ 887660 w 1441934"/>
              <a:gd name="connsiteY20" fmla="*/ 26726 h 2035981"/>
              <a:gd name="connsiteX21" fmla="*/ 813365 w 1441934"/>
              <a:gd name="connsiteY21" fmla="*/ 17677 h 2035981"/>
              <a:gd name="connsiteX22" fmla="*/ 708590 w 1441934"/>
              <a:gd name="connsiteY22" fmla="*/ 56 h 2035981"/>
              <a:gd name="connsiteX23" fmla="*/ 615245 w 1441934"/>
              <a:gd name="connsiteY23" fmla="*/ 11010 h 2035981"/>
              <a:gd name="connsiteX24" fmla="*/ 405219 w 1441934"/>
              <a:gd name="connsiteY24" fmla="*/ 83876 h 2035981"/>
              <a:gd name="connsiteX25" fmla="*/ 307111 w 1441934"/>
              <a:gd name="connsiteY25" fmla="*/ 158171 h 2035981"/>
              <a:gd name="connsiteX26" fmla="*/ 244723 w 1441934"/>
              <a:gd name="connsiteY26" fmla="*/ 228180 h 2035981"/>
              <a:gd name="connsiteX27" fmla="*/ 191859 w 1441934"/>
              <a:gd name="connsiteY27" fmla="*/ 292474 h 2035981"/>
              <a:gd name="connsiteX28" fmla="*/ 149473 w 1441934"/>
              <a:gd name="connsiteY28" fmla="*/ 380580 h 2035981"/>
              <a:gd name="connsiteX29" fmla="*/ 112801 w 1441934"/>
              <a:gd name="connsiteY29" fmla="*/ 577271 h 2035981"/>
              <a:gd name="connsiteX30" fmla="*/ 121850 w 1441934"/>
              <a:gd name="connsiteY30" fmla="*/ 680617 h 2035981"/>
              <a:gd name="connsiteX31" fmla="*/ 178524 w 1441934"/>
              <a:gd name="connsiteY31" fmla="*/ 825874 h 2035981"/>
              <a:gd name="connsiteX32" fmla="*/ 221386 w 1441934"/>
              <a:gd name="connsiteY32" fmla="*/ 892072 h 2035981"/>
              <a:gd name="connsiteX33" fmla="*/ 244247 w 1441934"/>
              <a:gd name="connsiteY33" fmla="*/ 921600 h 2035981"/>
              <a:gd name="connsiteX34" fmla="*/ 295681 w 1441934"/>
              <a:gd name="connsiteY34" fmla="*/ 1016374 h 2035981"/>
              <a:gd name="connsiteX35" fmla="*/ 319970 w 1441934"/>
              <a:gd name="connsiteY35" fmla="*/ 1153058 h 2035981"/>
              <a:gd name="connsiteX36" fmla="*/ 311874 w 1441934"/>
              <a:gd name="connsiteY36" fmla="*/ 1322603 h 2035981"/>
              <a:gd name="connsiteX37" fmla="*/ 277584 w 1441934"/>
              <a:gd name="connsiteY37" fmla="*/ 1397850 h 2035981"/>
              <a:gd name="connsiteX38" fmla="*/ 248533 w 1441934"/>
              <a:gd name="connsiteY38" fmla="*/ 1431664 h 2035981"/>
              <a:gd name="connsiteX39" fmla="*/ 7949 w 1441934"/>
              <a:gd name="connsiteY39" fmla="*/ 1611103 h 2035981"/>
              <a:gd name="connsiteX40" fmla="*/ 1635 w 1441934"/>
              <a:gd name="connsiteY40" fmla="*/ 1697549 h 2035981"/>
              <a:gd name="connsiteX41" fmla="*/ 321875 w 1441934"/>
              <a:gd name="connsiteY41" fmla="*/ 1465954 h 2035981"/>
              <a:gd name="connsiteX42" fmla="*/ 326638 w 1441934"/>
              <a:gd name="connsiteY42" fmla="*/ 1462620 h 2035981"/>
              <a:gd name="connsiteX43" fmla="*/ 390932 w 1441934"/>
              <a:gd name="connsiteY43" fmla="*/ 1330699 h 2035981"/>
              <a:gd name="connsiteX44" fmla="*/ 413792 w 1441934"/>
              <a:gd name="connsiteY44" fmla="*/ 1234020 h 2035981"/>
              <a:gd name="connsiteX45" fmla="*/ 437128 w 1441934"/>
              <a:gd name="connsiteY45" fmla="*/ 1156391 h 2035981"/>
              <a:gd name="connsiteX46" fmla="*/ 480943 w 1441934"/>
              <a:gd name="connsiteY46" fmla="*/ 1052569 h 2035981"/>
              <a:gd name="connsiteX47" fmla="*/ 472847 w 1441934"/>
              <a:gd name="connsiteY47" fmla="*/ 962081 h 2035981"/>
              <a:gd name="connsiteX48" fmla="*/ 475704 w 1441934"/>
              <a:gd name="connsiteY48" fmla="*/ 770152 h 2035981"/>
              <a:gd name="connsiteX49" fmla="*/ 486182 w 1441934"/>
              <a:gd name="connsiteY49" fmla="*/ 738720 h 2035981"/>
              <a:gd name="connsiteX50" fmla="*/ 545237 w 1441934"/>
              <a:gd name="connsiteY50" fmla="*/ 699191 h 2035981"/>
              <a:gd name="connsiteX51" fmla="*/ 619055 w 1441934"/>
              <a:gd name="connsiteY51" fmla="*/ 681570 h 2035981"/>
              <a:gd name="connsiteX52" fmla="*/ 756692 w 1441934"/>
              <a:gd name="connsiteY52" fmla="*/ 742054 h 2035981"/>
              <a:gd name="connsiteX53" fmla="*/ 842417 w 1441934"/>
              <a:gd name="connsiteY53" fmla="*/ 908265 h 2035981"/>
              <a:gd name="connsiteX54" fmla="*/ 835273 w 1441934"/>
              <a:gd name="connsiteY54" fmla="*/ 918742 h 2035981"/>
              <a:gd name="connsiteX55" fmla="*/ 737642 w 1441934"/>
              <a:gd name="connsiteY55" fmla="*/ 921600 h 2035981"/>
              <a:gd name="connsiteX56" fmla="*/ 658584 w 1441934"/>
              <a:gd name="connsiteY56" fmla="*/ 932554 h 2035981"/>
              <a:gd name="connsiteX57" fmla="*/ 688112 w 1441934"/>
              <a:gd name="connsiteY57" fmla="*/ 946841 h 2035981"/>
              <a:gd name="connsiteX58" fmla="*/ 1049585 w 1441934"/>
              <a:gd name="connsiteY58" fmla="*/ 946841 h 2035981"/>
              <a:gd name="connsiteX59" fmla="*/ 1071493 w 1441934"/>
              <a:gd name="connsiteY59" fmla="*/ 949222 h 2035981"/>
              <a:gd name="connsiteX60" fmla="*/ 1056253 w 1441934"/>
              <a:gd name="connsiteY60" fmla="*/ 1015421 h 2035981"/>
              <a:gd name="connsiteX61" fmla="*/ 1042918 w 1441934"/>
              <a:gd name="connsiteY61" fmla="*/ 1156867 h 2035981"/>
              <a:gd name="connsiteX62" fmla="*/ 1026726 w 1441934"/>
              <a:gd name="connsiteY62" fmla="*/ 1170679 h 2035981"/>
              <a:gd name="connsiteX63" fmla="*/ 982434 w 1441934"/>
              <a:gd name="connsiteY63" fmla="*/ 1173536 h 2035981"/>
              <a:gd name="connsiteX64" fmla="*/ 936714 w 1441934"/>
              <a:gd name="connsiteY64" fmla="*/ 1188776 h 2035981"/>
              <a:gd name="connsiteX65" fmla="*/ 793363 w 1441934"/>
              <a:gd name="connsiteY65" fmla="*/ 1164011 h 2035981"/>
              <a:gd name="connsiteX66" fmla="*/ 723354 w 1441934"/>
              <a:gd name="connsiteY66" fmla="*/ 1152105 h 2035981"/>
              <a:gd name="connsiteX67" fmla="*/ 664775 w 1441934"/>
              <a:gd name="connsiteY67" fmla="*/ 1140675 h 2035981"/>
              <a:gd name="connsiteX68" fmla="*/ 746690 w 1441934"/>
              <a:gd name="connsiteY68" fmla="*/ 1182109 h 2035981"/>
              <a:gd name="connsiteX69" fmla="*/ 930999 w 1441934"/>
              <a:gd name="connsiteY69" fmla="*/ 1240211 h 2035981"/>
              <a:gd name="connsiteX70" fmla="*/ 951954 w 1441934"/>
              <a:gd name="connsiteY70" fmla="*/ 1253070 h 2035981"/>
              <a:gd name="connsiteX71" fmla="*/ 989102 w 1441934"/>
              <a:gd name="connsiteY71" fmla="*/ 1286408 h 2035981"/>
              <a:gd name="connsiteX72" fmla="*/ 1101497 w 1441934"/>
              <a:gd name="connsiteY72" fmla="*/ 1374990 h 2035981"/>
              <a:gd name="connsiteX73" fmla="*/ 983387 w 1441934"/>
              <a:gd name="connsiteY73" fmla="*/ 1376895 h 2035981"/>
              <a:gd name="connsiteX74" fmla="*/ 894328 w 1441934"/>
              <a:gd name="connsiteY74" fmla="*/ 1400708 h 2035981"/>
              <a:gd name="connsiteX75" fmla="*/ 866229 w 1441934"/>
              <a:gd name="connsiteY75" fmla="*/ 1481194 h 2035981"/>
              <a:gd name="connsiteX76" fmla="*/ 843845 w 1441934"/>
              <a:gd name="connsiteY76" fmla="*/ 1585969 h 2035981"/>
              <a:gd name="connsiteX77" fmla="*/ 837654 w 1441934"/>
              <a:gd name="connsiteY77" fmla="*/ 1707889 h 2035981"/>
              <a:gd name="connsiteX78" fmla="*/ 931952 w 1441934"/>
              <a:gd name="connsiteY78" fmla="*/ 1961730 h 2035981"/>
              <a:gd name="connsiteX79" fmla="*/ 966659 w 1441934"/>
              <a:gd name="connsiteY79" fmla="*/ 2030432 h 2035981"/>
              <a:gd name="connsiteX80" fmla="*/ 1029289 w 1441934"/>
              <a:gd name="connsiteY80" fmla="*/ 2028050 h 2035981"/>
              <a:gd name="connsiteX81" fmla="*/ 950049 w 1441934"/>
              <a:gd name="connsiteY81" fmla="*/ 1863623 h 2035981"/>
              <a:gd name="connsiteX82" fmla="*/ 915283 w 1441934"/>
              <a:gd name="connsiteY82" fmla="*/ 1739321 h 2035981"/>
              <a:gd name="connsiteX83" fmla="*/ 918140 w 1441934"/>
              <a:gd name="connsiteY83" fmla="*/ 1626450 h 2035981"/>
              <a:gd name="connsiteX84" fmla="*/ 932904 w 1441934"/>
              <a:gd name="connsiteY84" fmla="*/ 1547869 h 2035981"/>
              <a:gd name="connsiteX85" fmla="*/ 940048 w 1441934"/>
              <a:gd name="connsiteY85" fmla="*/ 1509293 h 2035981"/>
              <a:gd name="connsiteX86" fmla="*/ 949097 w 1441934"/>
              <a:gd name="connsiteY86" fmla="*/ 1485956 h 2035981"/>
              <a:gd name="connsiteX87" fmla="*/ 972909 w 1441934"/>
              <a:gd name="connsiteY87" fmla="*/ 1463096 h 2035981"/>
              <a:gd name="connsiteX88" fmla="*/ 1112927 w 1441934"/>
              <a:gd name="connsiteY88" fmla="*/ 1449761 h 2035981"/>
              <a:gd name="connsiteX89" fmla="*/ 1243895 w 1441934"/>
              <a:gd name="connsiteY89" fmla="*/ 1462144 h 2035981"/>
              <a:gd name="connsiteX90" fmla="*/ 1301998 w 1441934"/>
              <a:gd name="connsiteY90" fmla="*/ 1442141 h 2035981"/>
              <a:gd name="connsiteX91" fmla="*/ 1321524 w 1441934"/>
              <a:gd name="connsiteY91" fmla="*/ 1404994 h 2035981"/>
              <a:gd name="connsiteX92" fmla="*/ 1414393 w 1441934"/>
              <a:gd name="connsiteY92" fmla="*/ 1216399 h 2035981"/>
              <a:gd name="connsiteX93" fmla="*/ 1438682 w 1441934"/>
              <a:gd name="connsiteY93" fmla="*/ 1015897 h 2035981"/>
              <a:gd name="connsiteX94" fmla="*/ 1430586 w 1441934"/>
              <a:gd name="connsiteY94" fmla="*/ 975416 h 2035981"/>
              <a:gd name="connsiteX95" fmla="*/ 1432967 w 1441934"/>
              <a:gd name="connsiteY95" fmla="*/ 970177 h 2035981"/>
              <a:gd name="connsiteX96" fmla="*/ 511423 w 1441934"/>
              <a:gd name="connsiteY96" fmla="*/ 447255 h 2035981"/>
              <a:gd name="connsiteX97" fmla="*/ 548570 w 1441934"/>
              <a:gd name="connsiteY97" fmla="*/ 449160 h 2035981"/>
              <a:gd name="connsiteX98" fmla="*/ 442843 w 1441934"/>
              <a:gd name="connsiteY98" fmla="*/ 509167 h 2035981"/>
              <a:gd name="connsiteX99" fmla="*/ 367119 w 1441934"/>
              <a:gd name="connsiteY99" fmla="*/ 512025 h 2035981"/>
              <a:gd name="connsiteX100" fmla="*/ 403314 w 1441934"/>
              <a:gd name="connsiteY100" fmla="*/ 423442 h 2035981"/>
              <a:gd name="connsiteX101" fmla="*/ 379502 w 1441934"/>
              <a:gd name="connsiteY101" fmla="*/ 436777 h 2035981"/>
              <a:gd name="connsiteX102" fmla="*/ 317589 w 1441934"/>
              <a:gd name="connsiteY102" fmla="*/ 490594 h 2035981"/>
              <a:gd name="connsiteX103" fmla="*/ 279013 w 1441934"/>
              <a:gd name="connsiteY103" fmla="*/ 516787 h 2035981"/>
              <a:gd name="connsiteX104" fmla="*/ 512375 w 1441934"/>
              <a:gd name="connsiteY104" fmla="*/ 316762 h 2035981"/>
              <a:gd name="connsiteX105" fmla="*/ 515233 w 1441934"/>
              <a:gd name="connsiteY105" fmla="*/ 319620 h 2035981"/>
              <a:gd name="connsiteX106" fmla="*/ 484277 w 1441934"/>
              <a:gd name="connsiteY106" fmla="*/ 363911 h 2035981"/>
              <a:gd name="connsiteX107" fmla="*/ 480943 w 1441934"/>
              <a:gd name="connsiteY107" fmla="*/ 372484 h 2035981"/>
              <a:gd name="connsiteX108" fmla="*/ 489992 w 1441934"/>
              <a:gd name="connsiteY108" fmla="*/ 373912 h 2035981"/>
              <a:gd name="connsiteX109" fmla="*/ 557143 w 1441934"/>
              <a:gd name="connsiteY109" fmla="*/ 362482 h 2035981"/>
              <a:gd name="connsiteX110" fmla="*/ 570002 w 1441934"/>
              <a:gd name="connsiteY110" fmla="*/ 362006 h 2035981"/>
              <a:gd name="connsiteX111" fmla="*/ 510470 w 1441934"/>
              <a:gd name="connsiteY111" fmla="*/ 416775 h 2035981"/>
              <a:gd name="connsiteX112" fmla="*/ 510470 w 1441934"/>
              <a:gd name="connsiteY112" fmla="*/ 416775 h 2035981"/>
              <a:gd name="connsiteX113" fmla="*/ 502374 w 1441934"/>
              <a:gd name="connsiteY113" fmla="*/ 432015 h 2035981"/>
              <a:gd name="connsiteX114" fmla="*/ 511423 w 1441934"/>
              <a:gd name="connsiteY114" fmla="*/ 447255 h 2035981"/>
              <a:gd name="connsiteX115" fmla="*/ 1073398 w 1441934"/>
              <a:gd name="connsiteY115" fmla="*/ 859211 h 2035981"/>
              <a:gd name="connsiteX116" fmla="*/ 1057682 w 1441934"/>
              <a:gd name="connsiteY116" fmla="*/ 861116 h 2035981"/>
              <a:gd name="connsiteX117" fmla="*/ 1064826 w 1441934"/>
              <a:gd name="connsiteY117" fmla="*/ 879214 h 2035981"/>
              <a:gd name="connsiteX118" fmla="*/ 1044347 w 1441934"/>
              <a:gd name="connsiteY118" fmla="*/ 906360 h 2035981"/>
              <a:gd name="connsiteX119" fmla="*/ 886708 w 1441934"/>
              <a:gd name="connsiteY119" fmla="*/ 907789 h 2035981"/>
              <a:gd name="connsiteX120" fmla="*/ 878612 w 1441934"/>
              <a:gd name="connsiteY120" fmla="*/ 895882 h 2035981"/>
              <a:gd name="connsiteX121" fmla="*/ 886232 w 1441934"/>
              <a:gd name="connsiteY121" fmla="*/ 835399 h 2035981"/>
              <a:gd name="connsiteX122" fmla="*/ 886232 w 1441934"/>
              <a:gd name="connsiteY122" fmla="*/ 835399 h 2035981"/>
              <a:gd name="connsiteX123" fmla="*/ 887660 w 1441934"/>
              <a:gd name="connsiteY123" fmla="*/ 827302 h 2035981"/>
              <a:gd name="connsiteX124" fmla="*/ 898614 w 1441934"/>
              <a:gd name="connsiteY124" fmla="*/ 730624 h 2035981"/>
              <a:gd name="connsiteX125" fmla="*/ 915759 w 1441934"/>
              <a:gd name="connsiteY125" fmla="*/ 665854 h 2035981"/>
              <a:gd name="connsiteX126" fmla="*/ 945287 w 1441934"/>
              <a:gd name="connsiteY126" fmla="*/ 645375 h 2035981"/>
              <a:gd name="connsiteX127" fmla="*/ 1135787 w 1441934"/>
              <a:gd name="connsiteY127" fmla="*/ 546315 h 2035981"/>
              <a:gd name="connsiteX128" fmla="*/ 1146740 w 1441934"/>
              <a:gd name="connsiteY128" fmla="*/ 545839 h 2035981"/>
              <a:gd name="connsiteX129" fmla="*/ 1143407 w 1441934"/>
              <a:gd name="connsiteY129" fmla="*/ 556792 h 2035981"/>
              <a:gd name="connsiteX130" fmla="*/ 1015295 w 1441934"/>
              <a:gd name="connsiteY130" fmla="*/ 718241 h 2035981"/>
              <a:gd name="connsiteX131" fmla="*/ 1020058 w 1441934"/>
              <a:gd name="connsiteY131" fmla="*/ 731100 h 2035981"/>
              <a:gd name="connsiteX132" fmla="*/ 1020058 w 1441934"/>
              <a:gd name="connsiteY132" fmla="*/ 731100 h 2035981"/>
              <a:gd name="connsiteX133" fmla="*/ 1095782 w 1441934"/>
              <a:gd name="connsiteY133" fmla="*/ 686809 h 2035981"/>
              <a:gd name="connsiteX134" fmla="*/ 1129595 w 1441934"/>
              <a:gd name="connsiteY134" fmla="*/ 666330 h 2035981"/>
              <a:gd name="connsiteX135" fmla="*/ 1135310 w 1441934"/>
              <a:gd name="connsiteY135" fmla="*/ 664425 h 2035981"/>
              <a:gd name="connsiteX136" fmla="*/ 1129595 w 1441934"/>
              <a:gd name="connsiteY136" fmla="*/ 666330 h 2035981"/>
              <a:gd name="connsiteX137" fmla="*/ 1163886 w 1441934"/>
              <a:gd name="connsiteY137" fmla="*/ 645851 h 2035981"/>
              <a:gd name="connsiteX138" fmla="*/ 1256278 w 1441934"/>
              <a:gd name="connsiteY138" fmla="*/ 589177 h 2035981"/>
              <a:gd name="connsiteX139" fmla="*/ 1271042 w 1441934"/>
              <a:gd name="connsiteY139" fmla="*/ 580129 h 2035981"/>
              <a:gd name="connsiteX140" fmla="*/ 1299140 w 1441934"/>
              <a:gd name="connsiteY140" fmla="*/ 590130 h 2035981"/>
              <a:gd name="connsiteX141" fmla="*/ 1310570 w 1441934"/>
              <a:gd name="connsiteY141" fmla="*/ 727766 h 2035981"/>
              <a:gd name="connsiteX142" fmla="*/ 1301522 w 1441934"/>
              <a:gd name="connsiteY142" fmla="*/ 768247 h 2035981"/>
              <a:gd name="connsiteX143" fmla="*/ 1301522 w 1441934"/>
              <a:gd name="connsiteY143" fmla="*/ 768247 h 2035981"/>
              <a:gd name="connsiteX144" fmla="*/ 1289615 w 1441934"/>
              <a:gd name="connsiteY144" fmla="*/ 850162 h 2035981"/>
              <a:gd name="connsiteX145" fmla="*/ 1276280 w 1441934"/>
              <a:gd name="connsiteY145" fmla="*/ 858735 h 2035981"/>
              <a:gd name="connsiteX146" fmla="*/ 1187222 w 1441934"/>
              <a:gd name="connsiteY146" fmla="*/ 858735 h 2035981"/>
              <a:gd name="connsiteX147" fmla="*/ 1073398 w 1441934"/>
              <a:gd name="connsiteY147" fmla="*/ 859211 h 2035981"/>
              <a:gd name="connsiteX148" fmla="*/ 1393914 w 1441934"/>
              <a:gd name="connsiteY148" fmla="*/ 1123054 h 2035981"/>
              <a:gd name="connsiteX149" fmla="*/ 1391057 w 1441934"/>
              <a:gd name="connsiteY149" fmla="*/ 1141151 h 2035981"/>
              <a:gd name="connsiteX150" fmla="*/ 1391057 w 1441934"/>
              <a:gd name="connsiteY150" fmla="*/ 1141151 h 2035981"/>
              <a:gd name="connsiteX151" fmla="*/ 1390580 w 1441934"/>
              <a:gd name="connsiteY151" fmla="*/ 1151153 h 2035981"/>
              <a:gd name="connsiteX152" fmla="*/ 1342955 w 1441934"/>
              <a:gd name="connsiteY152" fmla="*/ 1181633 h 2035981"/>
              <a:gd name="connsiteX153" fmla="*/ 1254849 w 1441934"/>
              <a:gd name="connsiteY153" fmla="*/ 1157820 h 2035981"/>
              <a:gd name="connsiteX154" fmla="*/ 1194842 w 1441934"/>
              <a:gd name="connsiteY154" fmla="*/ 1147342 h 2035981"/>
              <a:gd name="connsiteX155" fmla="*/ 1180554 w 1441934"/>
              <a:gd name="connsiteY155" fmla="*/ 1150676 h 2035981"/>
              <a:gd name="connsiteX156" fmla="*/ 1197223 w 1441934"/>
              <a:gd name="connsiteY156" fmla="*/ 1163535 h 2035981"/>
              <a:gd name="connsiteX157" fmla="*/ 1197223 w 1441934"/>
              <a:gd name="connsiteY157" fmla="*/ 1163535 h 2035981"/>
              <a:gd name="connsiteX158" fmla="*/ 1269613 w 1441934"/>
              <a:gd name="connsiteY158" fmla="*/ 1190205 h 2035981"/>
              <a:gd name="connsiteX159" fmla="*/ 1269613 w 1441934"/>
              <a:gd name="connsiteY159" fmla="*/ 1190205 h 2035981"/>
              <a:gd name="connsiteX160" fmla="*/ 1289615 w 1441934"/>
              <a:gd name="connsiteY160" fmla="*/ 1197349 h 2035981"/>
              <a:gd name="connsiteX161" fmla="*/ 1289615 w 1441934"/>
              <a:gd name="connsiteY161" fmla="*/ 1197349 h 2035981"/>
              <a:gd name="connsiteX162" fmla="*/ 1362958 w 1441934"/>
              <a:gd name="connsiteY162" fmla="*/ 1223543 h 2035981"/>
              <a:gd name="connsiteX163" fmla="*/ 1368673 w 1441934"/>
              <a:gd name="connsiteY163" fmla="*/ 1237354 h 2035981"/>
              <a:gd name="connsiteX164" fmla="*/ 1345337 w 1441934"/>
              <a:gd name="connsiteY164" fmla="*/ 1279740 h 2035981"/>
              <a:gd name="connsiteX165" fmla="*/ 1345337 w 1441934"/>
              <a:gd name="connsiteY165" fmla="*/ 1279740 h 2035981"/>
              <a:gd name="connsiteX166" fmla="*/ 1334383 w 1441934"/>
              <a:gd name="connsiteY166" fmla="*/ 1300219 h 2035981"/>
              <a:gd name="connsiteX167" fmla="*/ 1334383 w 1441934"/>
              <a:gd name="connsiteY167" fmla="*/ 1300219 h 2035981"/>
              <a:gd name="connsiteX168" fmla="*/ 1291520 w 1441934"/>
              <a:gd name="connsiteY168" fmla="*/ 1381181 h 2035981"/>
              <a:gd name="connsiteX169" fmla="*/ 1237228 w 1441934"/>
              <a:gd name="connsiteY169" fmla="*/ 1392611 h 2035981"/>
              <a:gd name="connsiteX170" fmla="*/ 1137215 w 1441934"/>
              <a:gd name="connsiteY170" fmla="*/ 1327841 h 2035981"/>
              <a:gd name="connsiteX171" fmla="*/ 1137215 w 1441934"/>
              <a:gd name="connsiteY171" fmla="*/ 1327841 h 2035981"/>
              <a:gd name="connsiteX172" fmla="*/ 1028154 w 1441934"/>
              <a:gd name="connsiteY172" fmla="*/ 1256404 h 2035981"/>
              <a:gd name="connsiteX173" fmla="*/ 1011962 w 1441934"/>
              <a:gd name="connsiteY173" fmla="*/ 1224971 h 2035981"/>
              <a:gd name="connsiteX174" fmla="*/ 1019105 w 1441934"/>
              <a:gd name="connsiteY174" fmla="*/ 1219733 h 2035981"/>
              <a:gd name="connsiteX175" fmla="*/ 1062444 w 1441934"/>
              <a:gd name="connsiteY175" fmla="*/ 1222590 h 2035981"/>
              <a:gd name="connsiteX176" fmla="*/ 1084352 w 1441934"/>
              <a:gd name="connsiteY176" fmla="*/ 1202588 h 2035981"/>
              <a:gd name="connsiteX177" fmla="*/ 1087209 w 1441934"/>
              <a:gd name="connsiteY177" fmla="*/ 1186871 h 2035981"/>
              <a:gd name="connsiteX178" fmla="*/ 1087209 w 1441934"/>
              <a:gd name="connsiteY178" fmla="*/ 1186871 h 2035981"/>
              <a:gd name="connsiteX179" fmla="*/ 1088162 w 1441934"/>
              <a:gd name="connsiteY179" fmla="*/ 1173060 h 2035981"/>
              <a:gd name="connsiteX180" fmla="*/ 1089590 w 1441934"/>
              <a:gd name="connsiteY180" fmla="*/ 1164964 h 2035981"/>
              <a:gd name="connsiteX181" fmla="*/ 1089590 w 1441934"/>
              <a:gd name="connsiteY181" fmla="*/ 1164964 h 2035981"/>
              <a:gd name="connsiteX182" fmla="*/ 1092924 w 1441934"/>
              <a:gd name="connsiteY182" fmla="*/ 1133531 h 2035981"/>
              <a:gd name="connsiteX183" fmla="*/ 1092924 w 1441934"/>
              <a:gd name="connsiteY183" fmla="*/ 1133531 h 2035981"/>
              <a:gd name="connsiteX184" fmla="*/ 1112927 w 1441934"/>
              <a:gd name="connsiteY184" fmla="*/ 955890 h 2035981"/>
              <a:gd name="connsiteX185" fmla="*/ 1116260 w 1441934"/>
              <a:gd name="connsiteY185" fmla="*/ 937792 h 2035981"/>
              <a:gd name="connsiteX186" fmla="*/ 1147217 w 1441934"/>
              <a:gd name="connsiteY186" fmla="*/ 912075 h 2035981"/>
              <a:gd name="connsiteX187" fmla="*/ 1310570 w 1441934"/>
              <a:gd name="connsiteY187" fmla="*/ 902550 h 2035981"/>
              <a:gd name="connsiteX188" fmla="*/ 1343432 w 1441934"/>
              <a:gd name="connsiteY188" fmla="*/ 907789 h 2035981"/>
              <a:gd name="connsiteX189" fmla="*/ 1369626 w 1441934"/>
              <a:gd name="connsiteY189" fmla="*/ 938745 h 2035981"/>
              <a:gd name="connsiteX190" fmla="*/ 1390580 w 1441934"/>
              <a:gd name="connsiteY190" fmla="*/ 1045901 h 2035981"/>
              <a:gd name="connsiteX191" fmla="*/ 1379151 w 1441934"/>
              <a:gd name="connsiteY191" fmla="*/ 1059236 h 2035981"/>
              <a:gd name="connsiteX192" fmla="*/ 1308189 w 1441934"/>
              <a:gd name="connsiteY192" fmla="*/ 1058760 h 2035981"/>
              <a:gd name="connsiteX193" fmla="*/ 1308189 w 1441934"/>
              <a:gd name="connsiteY193" fmla="*/ 1058760 h 2035981"/>
              <a:gd name="connsiteX194" fmla="*/ 1288663 w 1441934"/>
              <a:gd name="connsiteY194" fmla="*/ 1058760 h 2035981"/>
              <a:gd name="connsiteX195" fmla="*/ 1288663 w 1441934"/>
              <a:gd name="connsiteY195" fmla="*/ 1058760 h 2035981"/>
              <a:gd name="connsiteX196" fmla="*/ 1201033 w 1441934"/>
              <a:gd name="connsiteY196" fmla="*/ 1059236 h 2035981"/>
              <a:gd name="connsiteX197" fmla="*/ 1188174 w 1441934"/>
              <a:gd name="connsiteY197" fmla="*/ 1066380 h 2035981"/>
              <a:gd name="connsiteX198" fmla="*/ 1199604 w 1441934"/>
              <a:gd name="connsiteY198" fmla="*/ 1074476 h 2035981"/>
              <a:gd name="connsiteX199" fmla="*/ 1230084 w 1441934"/>
              <a:gd name="connsiteY199" fmla="*/ 1077810 h 2035981"/>
              <a:gd name="connsiteX200" fmla="*/ 1233894 w 1441934"/>
              <a:gd name="connsiteY200" fmla="*/ 1078763 h 2035981"/>
              <a:gd name="connsiteX201" fmla="*/ 1305808 w 1441934"/>
              <a:gd name="connsiteY201" fmla="*/ 1084001 h 2035981"/>
              <a:gd name="connsiteX202" fmla="*/ 1361529 w 1441934"/>
              <a:gd name="connsiteY202" fmla="*/ 1086383 h 2035981"/>
              <a:gd name="connsiteX203" fmla="*/ 1393914 w 1441934"/>
              <a:gd name="connsiteY203" fmla="*/ 1123054 h 20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441934" h="2035981">
                <a:moveTo>
                  <a:pt x="1432967" y="970177"/>
                </a:moveTo>
                <a:cubicBezTo>
                  <a:pt x="1430109" y="964462"/>
                  <a:pt x="1426299" y="961129"/>
                  <a:pt x="1423918" y="956842"/>
                </a:cubicBezTo>
                <a:cubicBezTo>
                  <a:pt x="1413440" y="935411"/>
                  <a:pt x="1414393" y="910646"/>
                  <a:pt x="1406297" y="888262"/>
                </a:cubicBezTo>
                <a:cubicBezTo>
                  <a:pt x="1397724" y="864450"/>
                  <a:pt x="1383913" y="843019"/>
                  <a:pt x="1372483" y="820159"/>
                </a:cubicBezTo>
                <a:cubicBezTo>
                  <a:pt x="1367721" y="809681"/>
                  <a:pt x="1364387" y="799204"/>
                  <a:pt x="1365815" y="787774"/>
                </a:cubicBezTo>
                <a:cubicBezTo>
                  <a:pt x="1362482" y="763961"/>
                  <a:pt x="1362482" y="739672"/>
                  <a:pt x="1364387" y="715384"/>
                </a:cubicBezTo>
                <a:cubicBezTo>
                  <a:pt x="1365815" y="696334"/>
                  <a:pt x="1372959" y="679189"/>
                  <a:pt x="1370578" y="659662"/>
                </a:cubicBezTo>
                <a:cubicBezTo>
                  <a:pt x="1368673" y="643470"/>
                  <a:pt x="1361053" y="628706"/>
                  <a:pt x="1359148" y="612990"/>
                </a:cubicBezTo>
                <a:cubicBezTo>
                  <a:pt x="1356767" y="596797"/>
                  <a:pt x="1358196" y="580129"/>
                  <a:pt x="1356290" y="563936"/>
                </a:cubicBezTo>
                <a:cubicBezTo>
                  <a:pt x="1351528" y="517264"/>
                  <a:pt x="1362005" y="471544"/>
                  <a:pt x="1372007" y="424871"/>
                </a:cubicBezTo>
                <a:cubicBezTo>
                  <a:pt x="1378198" y="395344"/>
                  <a:pt x="1360101" y="370579"/>
                  <a:pt x="1359624" y="342956"/>
                </a:cubicBezTo>
                <a:cubicBezTo>
                  <a:pt x="1359148" y="313429"/>
                  <a:pt x="1357243" y="284377"/>
                  <a:pt x="1355338" y="255326"/>
                </a:cubicBezTo>
                <a:cubicBezTo>
                  <a:pt x="1353433" y="224846"/>
                  <a:pt x="1314380" y="204367"/>
                  <a:pt x="1287711" y="191508"/>
                </a:cubicBezTo>
                <a:cubicBezTo>
                  <a:pt x="1276280" y="185793"/>
                  <a:pt x="1264374" y="181031"/>
                  <a:pt x="1252468" y="176268"/>
                </a:cubicBezTo>
                <a:cubicBezTo>
                  <a:pt x="1243419" y="172458"/>
                  <a:pt x="1235323" y="168172"/>
                  <a:pt x="1228179" y="161505"/>
                </a:cubicBezTo>
                <a:cubicBezTo>
                  <a:pt x="1214844" y="149122"/>
                  <a:pt x="1200557" y="137692"/>
                  <a:pt x="1185793" y="127215"/>
                </a:cubicBezTo>
                <a:cubicBezTo>
                  <a:pt x="1186269" y="118642"/>
                  <a:pt x="1177697" y="116737"/>
                  <a:pt x="1174363" y="111022"/>
                </a:cubicBezTo>
                <a:cubicBezTo>
                  <a:pt x="1158170" y="101973"/>
                  <a:pt x="1141026" y="93877"/>
                  <a:pt x="1122452" y="91020"/>
                </a:cubicBezTo>
                <a:cubicBezTo>
                  <a:pt x="1086733" y="85305"/>
                  <a:pt x="1047204" y="64826"/>
                  <a:pt x="1011485" y="52920"/>
                </a:cubicBezTo>
                <a:cubicBezTo>
                  <a:pt x="991007" y="46252"/>
                  <a:pt x="969576" y="35775"/>
                  <a:pt x="948620" y="31965"/>
                </a:cubicBezTo>
                <a:cubicBezTo>
                  <a:pt x="929094" y="28155"/>
                  <a:pt x="907663" y="29107"/>
                  <a:pt x="887660" y="26726"/>
                </a:cubicBezTo>
                <a:cubicBezTo>
                  <a:pt x="862895" y="23392"/>
                  <a:pt x="838607" y="13867"/>
                  <a:pt x="813365" y="17677"/>
                </a:cubicBezTo>
                <a:cubicBezTo>
                  <a:pt x="778599" y="10533"/>
                  <a:pt x="745262" y="-897"/>
                  <a:pt x="708590" y="56"/>
                </a:cubicBezTo>
                <a:cubicBezTo>
                  <a:pt x="677158" y="1008"/>
                  <a:pt x="645725" y="2913"/>
                  <a:pt x="615245" y="11010"/>
                </a:cubicBezTo>
                <a:cubicBezTo>
                  <a:pt x="541903" y="30536"/>
                  <a:pt x="467132" y="34346"/>
                  <a:pt x="405219" y="83876"/>
                </a:cubicBezTo>
                <a:cubicBezTo>
                  <a:pt x="373310" y="109117"/>
                  <a:pt x="335686" y="129120"/>
                  <a:pt x="307111" y="158171"/>
                </a:cubicBezTo>
                <a:cubicBezTo>
                  <a:pt x="285204" y="180555"/>
                  <a:pt x="264249" y="203891"/>
                  <a:pt x="244723" y="228180"/>
                </a:cubicBezTo>
                <a:cubicBezTo>
                  <a:pt x="227102" y="250087"/>
                  <a:pt x="205670" y="267232"/>
                  <a:pt x="191859" y="292474"/>
                </a:cubicBezTo>
                <a:cubicBezTo>
                  <a:pt x="176619" y="320096"/>
                  <a:pt x="159950" y="350576"/>
                  <a:pt x="149473" y="380580"/>
                </a:cubicBezTo>
                <a:cubicBezTo>
                  <a:pt x="128042" y="443921"/>
                  <a:pt x="113754" y="510120"/>
                  <a:pt x="112801" y="577271"/>
                </a:cubicBezTo>
                <a:cubicBezTo>
                  <a:pt x="112325" y="612037"/>
                  <a:pt x="114706" y="646327"/>
                  <a:pt x="121850" y="680617"/>
                </a:cubicBezTo>
                <a:cubicBezTo>
                  <a:pt x="132804" y="731576"/>
                  <a:pt x="152806" y="780630"/>
                  <a:pt x="178524" y="825874"/>
                </a:cubicBezTo>
                <a:cubicBezTo>
                  <a:pt x="191383" y="848734"/>
                  <a:pt x="205670" y="870641"/>
                  <a:pt x="221386" y="892072"/>
                </a:cubicBezTo>
                <a:cubicBezTo>
                  <a:pt x="228530" y="902074"/>
                  <a:pt x="236627" y="911599"/>
                  <a:pt x="244247" y="921600"/>
                </a:cubicBezTo>
                <a:cubicBezTo>
                  <a:pt x="268059" y="951604"/>
                  <a:pt x="287585" y="978750"/>
                  <a:pt x="295681" y="1016374"/>
                </a:cubicBezTo>
                <a:cubicBezTo>
                  <a:pt x="305683" y="1061617"/>
                  <a:pt x="315208" y="1106861"/>
                  <a:pt x="319970" y="1153058"/>
                </a:cubicBezTo>
                <a:cubicBezTo>
                  <a:pt x="325685" y="1209255"/>
                  <a:pt x="327114" y="1267358"/>
                  <a:pt x="311874" y="1322603"/>
                </a:cubicBezTo>
                <a:cubicBezTo>
                  <a:pt x="304730" y="1349273"/>
                  <a:pt x="293300" y="1374990"/>
                  <a:pt x="277584" y="1397850"/>
                </a:cubicBezTo>
                <a:cubicBezTo>
                  <a:pt x="269011" y="1410233"/>
                  <a:pt x="259010" y="1421186"/>
                  <a:pt x="248533" y="1431664"/>
                </a:cubicBezTo>
                <a:cubicBezTo>
                  <a:pt x="239484" y="1440236"/>
                  <a:pt x="73345" y="1560584"/>
                  <a:pt x="7949" y="1611103"/>
                </a:cubicBezTo>
                <a:cubicBezTo>
                  <a:pt x="283" y="1669359"/>
                  <a:pt x="-1877" y="1650100"/>
                  <a:pt x="1635" y="1697549"/>
                </a:cubicBezTo>
                <a:cubicBezTo>
                  <a:pt x="97962" y="1622712"/>
                  <a:pt x="306635" y="1476431"/>
                  <a:pt x="321875" y="1465954"/>
                </a:cubicBezTo>
                <a:cubicBezTo>
                  <a:pt x="323304" y="1465001"/>
                  <a:pt x="325685" y="1464049"/>
                  <a:pt x="326638" y="1462620"/>
                </a:cubicBezTo>
                <a:cubicBezTo>
                  <a:pt x="353308" y="1418805"/>
                  <a:pt x="376168" y="1380229"/>
                  <a:pt x="390932" y="1330699"/>
                </a:cubicBezTo>
                <a:cubicBezTo>
                  <a:pt x="400457" y="1299266"/>
                  <a:pt x="408553" y="1266881"/>
                  <a:pt x="413792" y="1234020"/>
                </a:cubicBezTo>
                <a:cubicBezTo>
                  <a:pt x="418554" y="1206874"/>
                  <a:pt x="414268" y="1174489"/>
                  <a:pt x="437128" y="1156391"/>
                </a:cubicBezTo>
                <a:cubicBezTo>
                  <a:pt x="467608" y="1132103"/>
                  <a:pt x="473799" y="1088764"/>
                  <a:pt x="480943" y="1052569"/>
                </a:cubicBezTo>
                <a:cubicBezTo>
                  <a:pt x="487134" y="1022565"/>
                  <a:pt x="476657" y="993990"/>
                  <a:pt x="472847" y="962081"/>
                </a:cubicBezTo>
                <a:cubicBezTo>
                  <a:pt x="466179" y="901121"/>
                  <a:pt x="461893" y="830160"/>
                  <a:pt x="475704" y="770152"/>
                </a:cubicBezTo>
                <a:cubicBezTo>
                  <a:pt x="478085" y="759199"/>
                  <a:pt x="480943" y="748245"/>
                  <a:pt x="486182" y="738720"/>
                </a:cubicBezTo>
                <a:cubicBezTo>
                  <a:pt x="496659" y="721099"/>
                  <a:pt x="527139" y="707764"/>
                  <a:pt x="545237" y="699191"/>
                </a:cubicBezTo>
                <a:cubicBezTo>
                  <a:pt x="568573" y="688237"/>
                  <a:pt x="593814" y="682046"/>
                  <a:pt x="619055" y="681570"/>
                </a:cubicBezTo>
                <a:cubicBezTo>
                  <a:pt x="671443" y="680141"/>
                  <a:pt x="721925" y="702525"/>
                  <a:pt x="756692" y="742054"/>
                </a:cubicBezTo>
                <a:cubicBezTo>
                  <a:pt x="799078" y="790155"/>
                  <a:pt x="822414" y="848257"/>
                  <a:pt x="842417" y="908265"/>
                </a:cubicBezTo>
                <a:cubicBezTo>
                  <a:pt x="844798" y="915409"/>
                  <a:pt x="842417" y="918266"/>
                  <a:pt x="835273" y="918742"/>
                </a:cubicBezTo>
                <a:cubicBezTo>
                  <a:pt x="802888" y="920647"/>
                  <a:pt x="770027" y="921124"/>
                  <a:pt x="737642" y="921600"/>
                </a:cubicBezTo>
                <a:cubicBezTo>
                  <a:pt x="722402" y="922076"/>
                  <a:pt x="669062" y="915885"/>
                  <a:pt x="658584" y="932554"/>
                </a:cubicBezTo>
                <a:cubicBezTo>
                  <a:pt x="648583" y="948270"/>
                  <a:pt x="679063" y="946841"/>
                  <a:pt x="688112" y="946841"/>
                </a:cubicBezTo>
                <a:lnTo>
                  <a:pt x="1049585" y="946841"/>
                </a:lnTo>
                <a:cubicBezTo>
                  <a:pt x="1056729" y="946841"/>
                  <a:pt x="1064349" y="945412"/>
                  <a:pt x="1071493" y="949222"/>
                </a:cubicBezTo>
                <a:cubicBezTo>
                  <a:pt x="1056729" y="957795"/>
                  <a:pt x="1058158" y="1000657"/>
                  <a:pt x="1056253" y="1015421"/>
                </a:cubicBezTo>
                <a:cubicBezTo>
                  <a:pt x="1049109" y="1064475"/>
                  <a:pt x="1047680" y="1108766"/>
                  <a:pt x="1042918" y="1156867"/>
                </a:cubicBezTo>
                <a:cubicBezTo>
                  <a:pt x="1041965" y="1167345"/>
                  <a:pt x="1036251" y="1170679"/>
                  <a:pt x="1026726" y="1170679"/>
                </a:cubicBezTo>
                <a:cubicBezTo>
                  <a:pt x="1012914" y="1170679"/>
                  <a:pt x="996722" y="1170203"/>
                  <a:pt x="982434" y="1173536"/>
                </a:cubicBezTo>
                <a:cubicBezTo>
                  <a:pt x="967670" y="1176870"/>
                  <a:pt x="951478" y="1191158"/>
                  <a:pt x="936714" y="1188776"/>
                </a:cubicBezTo>
                <a:lnTo>
                  <a:pt x="793363" y="1164011"/>
                </a:lnTo>
                <a:lnTo>
                  <a:pt x="723354" y="1152105"/>
                </a:lnTo>
                <a:cubicBezTo>
                  <a:pt x="712877" y="1150200"/>
                  <a:pt x="672872" y="1133055"/>
                  <a:pt x="664775" y="1140675"/>
                </a:cubicBezTo>
                <a:cubicBezTo>
                  <a:pt x="648107" y="1155915"/>
                  <a:pt x="738118" y="1180204"/>
                  <a:pt x="746690" y="1182109"/>
                </a:cubicBezTo>
                <a:cubicBezTo>
                  <a:pt x="810032" y="1197349"/>
                  <a:pt x="869087" y="1221161"/>
                  <a:pt x="930999" y="1240211"/>
                </a:cubicBezTo>
                <a:cubicBezTo>
                  <a:pt x="939095" y="1242593"/>
                  <a:pt x="945763" y="1246879"/>
                  <a:pt x="951954" y="1253070"/>
                </a:cubicBezTo>
                <a:cubicBezTo>
                  <a:pt x="966242" y="1257833"/>
                  <a:pt x="978624" y="1276406"/>
                  <a:pt x="989102" y="1286408"/>
                </a:cubicBezTo>
                <a:cubicBezTo>
                  <a:pt x="1024820" y="1321174"/>
                  <a:pt x="1060539" y="1346891"/>
                  <a:pt x="1101497" y="1374990"/>
                </a:cubicBezTo>
                <a:cubicBezTo>
                  <a:pt x="1061968" y="1379753"/>
                  <a:pt x="1022439" y="1378324"/>
                  <a:pt x="983387" y="1376895"/>
                </a:cubicBezTo>
                <a:cubicBezTo>
                  <a:pt x="951478" y="1375466"/>
                  <a:pt x="917664" y="1375466"/>
                  <a:pt x="894328" y="1400708"/>
                </a:cubicBezTo>
                <a:cubicBezTo>
                  <a:pt x="873849" y="1423091"/>
                  <a:pt x="872897" y="1453571"/>
                  <a:pt x="866229" y="1481194"/>
                </a:cubicBezTo>
                <a:cubicBezTo>
                  <a:pt x="857657" y="1515960"/>
                  <a:pt x="849084" y="1550250"/>
                  <a:pt x="843845" y="1585969"/>
                </a:cubicBezTo>
                <a:cubicBezTo>
                  <a:pt x="838607" y="1626450"/>
                  <a:pt x="836225" y="1666931"/>
                  <a:pt x="837654" y="1707889"/>
                </a:cubicBezTo>
                <a:cubicBezTo>
                  <a:pt x="840988" y="1801710"/>
                  <a:pt x="910451" y="1907973"/>
                  <a:pt x="931952" y="1961730"/>
                </a:cubicBezTo>
                <a:cubicBezTo>
                  <a:pt x="953453" y="2015487"/>
                  <a:pt x="950436" y="2019379"/>
                  <a:pt x="966659" y="2030432"/>
                </a:cubicBezTo>
                <a:cubicBezTo>
                  <a:pt x="982882" y="2041485"/>
                  <a:pt x="1002975" y="2033526"/>
                  <a:pt x="1029289" y="2028050"/>
                </a:cubicBezTo>
                <a:cubicBezTo>
                  <a:pt x="1019108" y="1987510"/>
                  <a:pt x="961955" y="1906485"/>
                  <a:pt x="950049" y="1863623"/>
                </a:cubicBezTo>
                <a:cubicBezTo>
                  <a:pt x="938619" y="1822189"/>
                  <a:pt x="926713" y="1780755"/>
                  <a:pt x="915283" y="1739321"/>
                </a:cubicBezTo>
                <a:cubicBezTo>
                  <a:pt x="905282" y="1703603"/>
                  <a:pt x="912425" y="1662645"/>
                  <a:pt x="918140" y="1626450"/>
                </a:cubicBezTo>
                <a:cubicBezTo>
                  <a:pt x="922427" y="1600256"/>
                  <a:pt x="927665" y="1574063"/>
                  <a:pt x="932904" y="1547869"/>
                </a:cubicBezTo>
                <a:cubicBezTo>
                  <a:pt x="935285" y="1535010"/>
                  <a:pt x="936714" y="1521675"/>
                  <a:pt x="940048" y="1509293"/>
                </a:cubicBezTo>
                <a:cubicBezTo>
                  <a:pt x="942429" y="1501196"/>
                  <a:pt x="947668" y="1494053"/>
                  <a:pt x="949097" y="1485956"/>
                </a:cubicBezTo>
                <a:cubicBezTo>
                  <a:pt x="951954" y="1472621"/>
                  <a:pt x="960527" y="1465478"/>
                  <a:pt x="972909" y="1463096"/>
                </a:cubicBezTo>
                <a:cubicBezTo>
                  <a:pt x="1019105" y="1454524"/>
                  <a:pt x="1065778" y="1450238"/>
                  <a:pt x="1112927" y="1449761"/>
                </a:cubicBezTo>
                <a:cubicBezTo>
                  <a:pt x="1155313" y="1449285"/>
                  <a:pt x="1203890" y="1446428"/>
                  <a:pt x="1243895" y="1462144"/>
                </a:cubicBezTo>
                <a:cubicBezTo>
                  <a:pt x="1269137" y="1472145"/>
                  <a:pt x="1286758" y="1470240"/>
                  <a:pt x="1301998" y="1442141"/>
                </a:cubicBezTo>
                <a:cubicBezTo>
                  <a:pt x="1309618" y="1430235"/>
                  <a:pt x="1315809" y="1417376"/>
                  <a:pt x="1321524" y="1404994"/>
                </a:cubicBezTo>
                <a:cubicBezTo>
                  <a:pt x="1351528" y="1342129"/>
                  <a:pt x="1392009" y="1282121"/>
                  <a:pt x="1414393" y="1216399"/>
                </a:cubicBezTo>
                <a:cubicBezTo>
                  <a:pt x="1435824" y="1152581"/>
                  <a:pt x="1448207" y="1083049"/>
                  <a:pt x="1438682" y="1015897"/>
                </a:cubicBezTo>
                <a:cubicBezTo>
                  <a:pt x="1436777" y="1002562"/>
                  <a:pt x="1434872" y="988275"/>
                  <a:pt x="1430586" y="975416"/>
                </a:cubicBezTo>
                <a:cubicBezTo>
                  <a:pt x="1433919" y="972559"/>
                  <a:pt x="1433443" y="971130"/>
                  <a:pt x="1432967" y="970177"/>
                </a:cubicBezTo>
                <a:close/>
                <a:moveTo>
                  <a:pt x="511423" y="447255"/>
                </a:moveTo>
                <a:cubicBezTo>
                  <a:pt x="523805" y="447255"/>
                  <a:pt x="536188" y="447255"/>
                  <a:pt x="548570" y="449160"/>
                </a:cubicBezTo>
                <a:cubicBezTo>
                  <a:pt x="516662" y="475354"/>
                  <a:pt x="483324" y="498214"/>
                  <a:pt x="442843" y="509167"/>
                </a:cubicBezTo>
                <a:cubicBezTo>
                  <a:pt x="418554" y="516787"/>
                  <a:pt x="393789" y="516311"/>
                  <a:pt x="367119" y="512025"/>
                </a:cubicBezTo>
                <a:cubicBezTo>
                  <a:pt x="403314" y="492022"/>
                  <a:pt x="404743" y="458685"/>
                  <a:pt x="403314" y="423442"/>
                </a:cubicBezTo>
                <a:cubicBezTo>
                  <a:pt x="393789" y="423442"/>
                  <a:pt x="386645" y="431062"/>
                  <a:pt x="379502" y="436777"/>
                </a:cubicBezTo>
                <a:cubicBezTo>
                  <a:pt x="358547" y="454399"/>
                  <a:pt x="338068" y="472496"/>
                  <a:pt x="317589" y="490594"/>
                </a:cubicBezTo>
                <a:cubicBezTo>
                  <a:pt x="305683" y="500595"/>
                  <a:pt x="294253" y="511549"/>
                  <a:pt x="279013" y="516787"/>
                </a:cubicBezTo>
                <a:cubicBezTo>
                  <a:pt x="342354" y="432491"/>
                  <a:pt x="413792" y="358672"/>
                  <a:pt x="512375" y="316762"/>
                </a:cubicBezTo>
                <a:lnTo>
                  <a:pt x="515233" y="319620"/>
                </a:lnTo>
                <a:cubicBezTo>
                  <a:pt x="504755" y="334384"/>
                  <a:pt x="494754" y="349147"/>
                  <a:pt x="484277" y="363911"/>
                </a:cubicBezTo>
                <a:cubicBezTo>
                  <a:pt x="482372" y="366292"/>
                  <a:pt x="479038" y="369150"/>
                  <a:pt x="480943" y="372484"/>
                </a:cubicBezTo>
                <a:cubicBezTo>
                  <a:pt x="482848" y="375817"/>
                  <a:pt x="487134" y="374389"/>
                  <a:pt x="489992" y="373912"/>
                </a:cubicBezTo>
                <a:lnTo>
                  <a:pt x="557143" y="362482"/>
                </a:lnTo>
                <a:cubicBezTo>
                  <a:pt x="560953" y="362006"/>
                  <a:pt x="565239" y="361530"/>
                  <a:pt x="570002" y="362006"/>
                </a:cubicBezTo>
                <a:cubicBezTo>
                  <a:pt x="545713" y="375817"/>
                  <a:pt x="527615" y="395344"/>
                  <a:pt x="510470" y="416775"/>
                </a:cubicBezTo>
                <a:lnTo>
                  <a:pt x="510470" y="416775"/>
                </a:lnTo>
                <a:cubicBezTo>
                  <a:pt x="507613" y="422014"/>
                  <a:pt x="505232" y="426776"/>
                  <a:pt x="502374" y="432015"/>
                </a:cubicBezTo>
                <a:cubicBezTo>
                  <a:pt x="495230" y="445826"/>
                  <a:pt x="496183" y="447255"/>
                  <a:pt x="511423" y="447255"/>
                </a:cubicBezTo>
                <a:close/>
                <a:moveTo>
                  <a:pt x="1073398" y="859211"/>
                </a:moveTo>
                <a:cubicBezTo>
                  <a:pt x="1068159" y="859211"/>
                  <a:pt x="1062444" y="858735"/>
                  <a:pt x="1057682" y="861116"/>
                </a:cubicBezTo>
                <a:cubicBezTo>
                  <a:pt x="1062444" y="866355"/>
                  <a:pt x="1063873" y="873022"/>
                  <a:pt x="1064826" y="879214"/>
                </a:cubicBezTo>
                <a:cubicBezTo>
                  <a:pt x="1067683" y="895882"/>
                  <a:pt x="1061492" y="905407"/>
                  <a:pt x="1044347" y="906360"/>
                </a:cubicBezTo>
                <a:cubicBezTo>
                  <a:pt x="991959" y="909694"/>
                  <a:pt x="939095" y="909217"/>
                  <a:pt x="886708" y="907789"/>
                </a:cubicBezTo>
                <a:cubicBezTo>
                  <a:pt x="877659" y="907789"/>
                  <a:pt x="878135" y="901597"/>
                  <a:pt x="878612" y="895882"/>
                </a:cubicBezTo>
                <a:cubicBezTo>
                  <a:pt x="880993" y="875880"/>
                  <a:pt x="883850" y="855877"/>
                  <a:pt x="886232" y="835399"/>
                </a:cubicBezTo>
                <a:lnTo>
                  <a:pt x="886232" y="835399"/>
                </a:lnTo>
                <a:cubicBezTo>
                  <a:pt x="886708" y="832541"/>
                  <a:pt x="887184" y="830160"/>
                  <a:pt x="887660" y="827302"/>
                </a:cubicBezTo>
                <a:cubicBezTo>
                  <a:pt x="888613" y="794917"/>
                  <a:pt x="894328" y="762532"/>
                  <a:pt x="898614" y="730624"/>
                </a:cubicBezTo>
                <a:cubicBezTo>
                  <a:pt x="902424" y="708716"/>
                  <a:pt x="899567" y="684904"/>
                  <a:pt x="915759" y="665854"/>
                </a:cubicBezTo>
                <a:cubicBezTo>
                  <a:pt x="922903" y="654900"/>
                  <a:pt x="934333" y="651090"/>
                  <a:pt x="945287" y="645375"/>
                </a:cubicBezTo>
                <a:cubicBezTo>
                  <a:pt x="1007676" y="610609"/>
                  <a:pt x="1072445" y="579176"/>
                  <a:pt x="1135787" y="546315"/>
                </a:cubicBezTo>
                <a:cubicBezTo>
                  <a:pt x="1139120" y="544410"/>
                  <a:pt x="1143407" y="541076"/>
                  <a:pt x="1146740" y="545839"/>
                </a:cubicBezTo>
                <a:cubicBezTo>
                  <a:pt x="1150074" y="550125"/>
                  <a:pt x="1145788" y="553459"/>
                  <a:pt x="1143407" y="556792"/>
                </a:cubicBezTo>
                <a:lnTo>
                  <a:pt x="1015295" y="718241"/>
                </a:lnTo>
                <a:cubicBezTo>
                  <a:pt x="1013390" y="723956"/>
                  <a:pt x="1018153" y="726814"/>
                  <a:pt x="1020058" y="731100"/>
                </a:cubicBezTo>
                <a:lnTo>
                  <a:pt x="1020058" y="731100"/>
                </a:lnTo>
                <a:cubicBezTo>
                  <a:pt x="1046728" y="718717"/>
                  <a:pt x="1070540" y="701096"/>
                  <a:pt x="1095782" y="686809"/>
                </a:cubicBezTo>
                <a:cubicBezTo>
                  <a:pt x="1107212" y="680141"/>
                  <a:pt x="1118642" y="673474"/>
                  <a:pt x="1129595" y="666330"/>
                </a:cubicBezTo>
                <a:cubicBezTo>
                  <a:pt x="1131501" y="666330"/>
                  <a:pt x="1133405" y="665377"/>
                  <a:pt x="1135310" y="664425"/>
                </a:cubicBezTo>
                <a:cubicBezTo>
                  <a:pt x="1133405" y="664901"/>
                  <a:pt x="1131501" y="665377"/>
                  <a:pt x="1129595" y="666330"/>
                </a:cubicBezTo>
                <a:cubicBezTo>
                  <a:pt x="1141026" y="659662"/>
                  <a:pt x="1152455" y="652519"/>
                  <a:pt x="1163886" y="645851"/>
                </a:cubicBezTo>
                <a:lnTo>
                  <a:pt x="1256278" y="589177"/>
                </a:lnTo>
                <a:cubicBezTo>
                  <a:pt x="1261040" y="586320"/>
                  <a:pt x="1265803" y="582986"/>
                  <a:pt x="1271042" y="580129"/>
                </a:cubicBezTo>
                <a:cubicBezTo>
                  <a:pt x="1291997" y="567746"/>
                  <a:pt x="1289615" y="565841"/>
                  <a:pt x="1299140" y="590130"/>
                </a:cubicBezTo>
                <a:cubicBezTo>
                  <a:pt x="1316762" y="634897"/>
                  <a:pt x="1320572" y="680617"/>
                  <a:pt x="1310570" y="727766"/>
                </a:cubicBezTo>
                <a:cubicBezTo>
                  <a:pt x="1308665" y="741577"/>
                  <a:pt x="1306284" y="755389"/>
                  <a:pt x="1301522" y="768247"/>
                </a:cubicBezTo>
                <a:lnTo>
                  <a:pt x="1301522" y="768247"/>
                </a:lnTo>
                <a:cubicBezTo>
                  <a:pt x="1297236" y="795394"/>
                  <a:pt x="1290092" y="822540"/>
                  <a:pt x="1289615" y="850162"/>
                </a:cubicBezTo>
                <a:cubicBezTo>
                  <a:pt x="1289615" y="859211"/>
                  <a:pt x="1282472" y="858735"/>
                  <a:pt x="1276280" y="858735"/>
                </a:cubicBezTo>
                <a:lnTo>
                  <a:pt x="1187222" y="858735"/>
                </a:lnTo>
                <a:lnTo>
                  <a:pt x="1073398" y="859211"/>
                </a:lnTo>
                <a:close/>
                <a:moveTo>
                  <a:pt x="1393914" y="1123054"/>
                </a:moveTo>
                <a:cubicBezTo>
                  <a:pt x="1393438" y="1129245"/>
                  <a:pt x="1392009" y="1135436"/>
                  <a:pt x="1391057" y="1141151"/>
                </a:cubicBezTo>
                <a:lnTo>
                  <a:pt x="1391057" y="1141151"/>
                </a:lnTo>
                <a:cubicBezTo>
                  <a:pt x="1391057" y="1144485"/>
                  <a:pt x="1391057" y="1147819"/>
                  <a:pt x="1390580" y="1151153"/>
                </a:cubicBezTo>
                <a:cubicBezTo>
                  <a:pt x="1385818" y="1180680"/>
                  <a:pt x="1370578" y="1191634"/>
                  <a:pt x="1342955" y="1181633"/>
                </a:cubicBezTo>
                <a:cubicBezTo>
                  <a:pt x="1313904" y="1171155"/>
                  <a:pt x="1283901" y="1165916"/>
                  <a:pt x="1254849" y="1157820"/>
                </a:cubicBezTo>
                <a:lnTo>
                  <a:pt x="1194842" y="1147342"/>
                </a:lnTo>
                <a:cubicBezTo>
                  <a:pt x="1189603" y="1146390"/>
                  <a:pt x="1184364" y="1145438"/>
                  <a:pt x="1180554" y="1150676"/>
                </a:cubicBezTo>
                <a:cubicBezTo>
                  <a:pt x="1181507" y="1161154"/>
                  <a:pt x="1191508" y="1159249"/>
                  <a:pt x="1197223" y="1163535"/>
                </a:cubicBezTo>
                <a:lnTo>
                  <a:pt x="1197223" y="1163535"/>
                </a:lnTo>
                <a:cubicBezTo>
                  <a:pt x="1221512" y="1172108"/>
                  <a:pt x="1245801" y="1180204"/>
                  <a:pt x="1269613" y="1190205"/>
                </a:cubicBezTo>
                <a:lnTo>
                  <a:pt x="1269613" y="1190205"/>
                </a:lnTo>
                <a:cubicBezTo>
                  <a:pt x="1276757" y="1191634"/>
                  <a:pt x="1283424" y="1194015"/>
                  <a:pt x="1289615" y="1197349"/>
                </a:cubicBezTo>
                <a:lnTo>
                  <a:pt x="1289615" y="1197349"/>
                </a:lnTo>
                <a:lnTo>
                  <a:pt x="1362958" y="1223543"/>
                </a:lnTo>
                <a:cubicBezTo>
                  <a:pt x="1370578" y="1226400"/>
                  <a:pt x="1372483" y="1229734"/>
                  <a:pt x="1368673" y="1237354"/>
                </a:cubicBezTo>
                <a:cubicBezTo>
                  <a:pt x="1360577" y="1251165"/>
                  <a:pt x="1352957" y="1265453"/>
                  <a:pt x="1345337" y="1279740"/>
                </a:cubicBezTo>
                <a:lnTo>
                  <a:pt x="1345337" y="1279740"/>
                </a:lnTo>
                <a:cubicBezTo>
                  <a:pt x="1342479" y="1286884"/>
                  <a:pt x="1339146" y="1294028"/>
                  <a:pt x="1334383" y="1300219"/>
                </a:cubicBezTo>
                <a:lnTo>
                  <a:pt x="1334383" y="1300219"/>
                </a:lnTo>
                <a:cubicBezTo>
                  <a:pt x="1322001" y="1328318"/>
                  <a:pt x="1306761" y="1354988"/>
                  <a:pt x="1291520" y="1381181"/>
                </a:cubicBezTo>
                <a:cubicBezTo>
                  <a:pt x="1279138" y="1402613"/>
                  <a:pt x="1259612" y="1406899"/>
                  <a:pt x="1237228" y="1392611"/>
                </a:cubicBezTo>
                <a:cubicBezTo>
                  <a:pt x="1203414" y="1371656"/>
                  <a:pt x="1170553" y="1349273"/>
                  <a:pt x="1137215" y="1327841"/>
                </a:cubicBezTo>
                <a:lnTo>
                  <a:pt x="1137215" y="1327841"/>
                </a:lnTo>
                <a:lnTo>
                  <a:pt x="1028154" y="1256404"/>
                </a:lnTo>
                <a:cubicBezTo>
                  <a:pt x="1017201" y="1249260"/>
                  <a:pt x="1015295" y="1236401"/>
                  <a:pt x="1011962" y="1224971"/>
                </a:cubicBezTo>
                <a:cubicBezTo>
                  <a:pt x="1010057" y="1219256"/>
                  <a:pt x="1015772" y="1219733"/>
                  <a:pt x="1019105" y="1219733"/>
                </a:cubicBezTo>
                <a:cubicBezTo>
                  <a:pt x="1033393" y="1220209"/>
                  <a:pt x="1048157" y="1221638"/>
                  <a:pt x="1062444" y="1222590"/>
                </a:cubicBezTo>
                <a:cubicBezTo>
                  <a:pt x="1081018" y="1221638"/>
                  <a:pt x="1081018" y="1221638"/>
                  <a:pt x="1084352" y="1202588"/>
                </a:cubicBezTo>
                <a:lnTo>
                  <a:pt x="1087209" y="1186871"/>
                </a:lnTo>
                <a:lnTo>
                  <a:pt x="1087209" y="1186871"/>
                </a:lnTo>
                <a:cubicBezTo>
                  <a:pt x="1087685" y="1182109"/>
                  <a:pt x="1087685" y="1177346"/>
                  <a:pt x="1088162" y="1173060"/>
                </a:cubicBezTo>
                <a:cubicBezTo>
                  <a:pt x="1088638" y="1170203"/>
                  <a:pt x="1089114" y="1167821"/>
                  <a:pt x="1089590" y="1164964"/>
                </a:cubicBezTo>
                <a:lnTo>
                  <a:pt x="1089590" y="1164964"/>
                </a:lnTo>
                <a:cubicBezTo>
                  <a:pt x="1090543" y="1154486"/>
                  <a:pt x="1091972" y="1144009"/>
                  <a:pt x="1092924" y="1133531"/>
                </a:cubicBezTo>
                <a:lnTo>
                  <a:pt x="1092924" y="1133531"/>
                </a:lnTo>
                <a:cubicBezTo>
                  <a:pt x="1099592" y="1074476"/>
                  <a:pt x="1106259" y="1014945"/>
                  <a:pt x="1112927" y="955890"/>
                </a:cubicBezTo>
                <a:cubicBezTo>
                  <a:pt x="1113403" y="949699"/>
                  <a:pt x="1114832" y="943507"/>
                  <a:pt x="1116260" y="937792"/>
                </a:cubicBezTo>
                <a:cubicBezTo>
                  <a:pt x="1120547" y="921600"/>
                  <a:pt x="1130548" y="913504"/>
                  <a:pt x="1147217" y="912075"/>
                </a:cubicBezTo>
                <a:cubicBezTo>
                  <a:pt x="1201509" y="907789"/>
                  <a:pt x="1256278" y="903979"/>
                  <a:pt x="1310570" y="902550"/>
                </a:cubicBezTo>
                <a:cubicBezTo>
                  <a:pt x="1322001" y="902074"/>
                  <a:pt x="1332954" y="903026"/>
                  <a:pt x="1343432" y="907789"/>
                </a:cubicBezTo>
                <a:cubicBezTo>
                  <a:pt x="1357243" y="913980"/>
                  <a:pt x="1365815" y="923981"/>
                  <a:pt x="1369626" y="938745"/>
                </a:cubicBezTo>
                <a:cubicBezTo>
                  <a:pt x="1378674" y="973987"/>
                  <a:pt x="1383913" y="1010182"/>
                  <a:pt x="1390580" y="1045901"/>
                </a:cubicBezTo>
                <a:cubicBezTo>
                  <a:pt x="1392486" y="1055902"/>
                  <a:pt x="1389152" y="1059236"/>
                  <a:pt x="1379151" y="1059236"/>
                </a:cubicBezTo>
                <a:cubicBezTo>
                  <a:pt x="1355338" y="1058760"/>
                  <a:pt x="1332002" y="1058760"/>
                  <a:pt x="1308189" y="1058760"/>
                </a:cubicBezTo>
                <a:lnTo>
                  <a:pt x="1308189" y="1058760"/>
                </a:lnTo>
                <a:lnTo>
                  <a:pt x="1288663" y="1058760"/>
                </a:lnTo>
                <a:lnTo>
                  <a:pt x="1288663" y="1058760"/>
                </a:lnTo>
                <a:lnTo>
                  <a:pt x="1201033" y="1059236"/>
                </a:lnTo>
                <a:cubicBezTo>
                  <a:pt x="1195794" y="1059236"/>
                  <a:pt x="1188651" y="1057331"/>
                  <a:pt x="1188174" y="1066380"/>
                </a:cubicBezTo>
                <a:cubicBezTo>
                  <a:pt x="1188174" y="1074476"/>
                  <a:pt x="1194365" y="1073524"/>
                  <a:pt x="1199604" y="1074476"/>
                </a:cubicBezTo>
                <a:cubicBezTo>
                  <a:pt x="1209605" y="1076381"/>
                  <a:pt x="1220083" y="1075429"/>
                  <a:pt x="1230084" y="1077810"/>
                </a:cubicBezTo>
                <a:cubicBezTo>
                  <a:pt x="1231037" y="1077810"/>
                  <a:pt x="1232465" y="1078286"/>
                  <a:pt x="1233894" y="1078763"/>
                </a:cubicBezTo>
                <a:lnTo>
                  <a:pt x="1305808" y="1084001"/>
                </a:lnTo>
                <a:lnTo>
                  <a:pt x="1361529" y="1086383"/>
                </a:lnTo>
                <a:cubicBezTo>
                  <a:pt x="1386294" y="1087811"/>
                  <a:pt x="1395343" y="1098289"/>
                  <a:pt x="1393914" y="1123054"/>
                </a:cubicBezTo>
                <a:close/>
              </a:path>
            </a:pathLst>
          </a:custGeom>
          <a:solidFill>
            <a:schemeClr val="bg1">
              <a:alpha val="10000"/>
            </a:schemeClr>
          </a:solidFill>
          <a:ln w="475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xmlns="" id="{EE58CE38-0247-4FD5-9A72-6F218F09D19C}"/>
              </a:ext>
            </a:extLst>
          </p:cNvPr>
          <p:cNvSpPr/>
          <p:nvPr userDrawn="1"/>
        </p:nvSpPr>
        <p:spPr>
          <a:xfrm flipH="1">
            <a:off x="3137855" y="2765870"/>
            <a:ext cx="1778351" cy="4190740"/>
          </a:xfrm>
          <a:custGeom>
            <a:avLst/>
            <a:gdLst>
              <a:gd name="connsiteX0" fmla="*/ 414589 w 1778351"/>
              <a:gd name="connsiteY0" fmla="*/ 1574214 h 4190740"/>
              <a:gd name="connsiteX1" fmla="*/ 595186 w 1778351"/>
              <a:gd name="connsiteY1" fmla="*/ 1581267 h 4190740"/>
              <a:gd name="connsiteX2" fmla="*/ 667611 w 1778351"/>
              <a:gd name="connsiteY2" fmla="*/ 1641466 h 4190740"/>
              <a:gd name="connsiteX3" fmla="*/ 693948 w 1778351"/>
              <a:gd name="connsiteY3" fmla="*/ 1971616 h 4190740"/>
              <a:gd name="connsiteX4" fmla="*/ 752264 w 1778351"/>
              <a:gd name="connsiteY4" fmla="*/ 2217112 h 4190740"/>
              <a:gd name="connsiteX5" fmla="*/ 847266 w 1778351"/>
              <a:gd name="connsiteY5" fmla="*/ 2211470 h 4190740"/>
              <a:gd name="connsiteX6" fmla="*/ 857611 w 1778351"/>
              <a:gd name="connsiteY6" fmla="*/ 2229342 h 4190740"/>
              <a:gd name="connsiteX7" fmla="*/ 679839 w 1778351"/>
              <a:gd name="connsiteY7" fmla="*/ 2378895 h 4190740"/>
              <a:gd name="connsiteX8" fmla="*/ 543452 w 1778351"/>
              <a:gd name="connsiteY8" fmla="*/ 2469195 h 4190740"/>
              <a:gd name="connsiteX9" fmla="*/ 412708 w 1778351"/>
              <a:gd name="connsiteY9" fmla="*/ 2553848 h 4190740"/>
              <a:gd name="connsiteX10" fmla="*/ 325233 w 1778351"/>
              <a:gd name="connsiteY10" fmla="*/ 2554788 h 4190740"/>
              <a:gd name="connsiteX11" fmla="*/ 292312 w 1778351"/>
              <a:gd name="connsiteY11" fmla="*/ 2507759 h 4190740"/>
              <a:gd name="connsiteX12" fmla="*/ 154043 w 1778351"/>
              <a:gd name="connsiteY12" fmla="*/ 2247211 h 4190740"/>
              <a:gd name="connsiteX13" fmla="*/ 165330 w 1778351"/>
              <a:gd name="connsiteY13" fmla="*/ 2218054 h 4190740"/>
              <a:gd name="connsiteX14" fmla="*/ 314886 w 1778351"/>
              <a:gd name="connsiteY14" fmla="*/ 2163499 h 4190740"/>
              <a:gd name="connsiteX15" fmla="*/ 348748 w 1778351"/>
              <a:gd name="connsiteY15" fmla="*/ 2152211 h 4190740"/>
              <a:gd name="connsiteX16" fmla="*/ 477609 w 1778351"/>
              <a:gd name="connsiteY16" fmla="*/ 2104240 h 4190740"/>
              <a:gd name="connsiteX17" fmla="*/ 511471 w 1778351"/>
              <a:gd name="connsiteY17" fmla="*/ 2091073 h 4190740"/>
              <a:gd name="connsiteX18" fmla="*/ 521818 w 1778351"/>
              <a:gd name="connsiteY18" fmla="*/ 2074141 h 4190740"/>
              <a:gd name="connsiteX19" fmla="*/ 186024 w 1778351"/>
              <a:gd name="connsiteY19" fmla="*/ 2130577 h 4190740"/>
              <a:gd name="connsiteX20" fmla="*/ 110776 w 1778351"/>
              <a:gd name="connsiteY20" fmla="*/ 2066616 h 4190740"/>
              <a:gd name="connsiteX21" fmla="*/ 127706 w 1778351"/>
              <a:gd name="connsiteY21" fmla="*/ 1947162 h 4190740"/>
              <a:gd name="connsiteX22" fmla="*/ 317708 w 1778351"/>
              <a:gd name="connsiteY22" fmla="*/ 1931170 h 4190740"/>
              <a:gd name="connsiteX23" fmla="*/ 506768 w 1778351"/>
              <a:gd name="connsiteY23" fmla="*/ 1921765 h 4190740"/>
              <a:gd name="connsiteX24" fmla="*/ 478551 w 1778351"/>
              <a:gd name="connsiteY24" fmla="*/ 1891666 h 4190740"/>
              <a:gd name="connsiteX25" fmla="*/ 115479 w 1778351"/>
              <a:gd name="connsiteY25" fmla="*/ 1890726 h 4190740"/>
              <a:gd name="connsiteX26" fmla="*/ 106072 w 1778351"/>
              <a:gd name="connsiteY26" fmla="*/ 1872854 h 4190740"/>
              <a:gd name="connsiteX27" fmla="*/ 145578 w 1778351"/>
              <a:gd name="connsiteY27" fmla="*/ 1680032 h 4190740"/>
              <a:gd name="connsiteX28" fmla="*/ 233993 w 1778351"/>
              <a:gd name="connsiteY28" fmla="*/ 1584090 h 4190740"/>
              <a:gd name="connsiteX29" fmla="*/ 414589 w 1778351"/>
              <a:gd name="connsiteY29" fmla="*/ 1574214 h 4190740"/>
              <a:gd name="connsiteX30" fmla="*/ 696064 w 1778351"/>
              <a:gd name="connsiteY30" fmla="*/ 522270 h 4190740"/>
              <a:gd name="connsiteX31" fmla="*/ 762611 w 1778351"/>
              <a:gd name="connsiteY31" fmla="*/ 557895 h 4190740"/>
              <a:gd name="connsiteX32" fmla="*/ 860434 w 1778351"/>
              <a:gd name="connsiteY32" fmla="*/ 714036 h 4190740"/>
              <a:gd name="connsiteX33" fmla="*/ 933801 w 1778351"/>
              <a:gd name="connsiteY33" fmla="*/ 904978 h 4190740"/>
              <a:gd name="connsiteX34" fmla="*/ 1098405 w 1778351"/>
              <a:gd name="connsiteY34" fmla="*/ 1093098 h 4190740"/>
              <a:gd name="connsiteX35" fmla="*/ 1172713 w 1778351"/>
              <a:gd name="connsiteY35" fmla="*/ 1309435 h 4190740"/>
              <a:gd name="connsiteX36" fmla="*/ 1199990 w 1778351"/>
              <a:gd name="connsiteY36" fmla="*/ 1499437 h 4190740"/>
              <a:gd name="connsiteX37" fmla="*/ 1189645 w 1778351"/>
              <a:gd name="connsiteY37" fmla="*/ 1613249 h 4190740"/>
              <a:gd name="connsiteX38" fmla="*/ 891473 w 1778351"/>
              <a:gd name="connsiteY38" fmla="*/ 1613249 h 4190740"/>
              <a:gd name="connsiteX39" fmla="*/ 791770 w 1778351"/>
              <a:gd name="connsiteY39" fmla="*/ 1581267 h 4190740"/>
              <a:gd name="connsiteX40" fmla="*/ 661027 w 1778351"/>
              <a:gd name="connsiteY40" fmla="*/ 1501317 h 4190740"/>
              <a:gd name="connsiteX41" fmla="*/ 410828 w 1778351"/>
              <a:gd name="connsiteY41" fmla="*/ 1500377 h 4190740"/>
              <a:gd name="connsiteX42" fmla="*/ 316768 w 1778351"/>
              <a:gd name="connsiteY42" fmla="*/ 1495674 h 4190740"/>
              <a:gd name="connsiteX43" fmla="*/ 316768 w 1778351"/>
              <a:gd name="connsiteY43" fmla="*/ 1468395 h 4190740"/>
              <a:gd name="connsiteX44" fmla="*/ 334638 w 1778351"/>
              <a:gd name="connsiteY44" fmla="*/ 1445821 h 4190740"/>
              <a:gd name="connsiteX45" fmla="*/ 426818 w 1778351"/>
              <a:gd name="connsiteY45" fmla="*/ 1176811 h 4190740"/>
              <a:gd name="connsiteX46" fmla="*/ 628105 w 1778351"/>
              <a:gd name="connsiteY46" fmla="*/ 557895 h 4190740"/>
              <a:gd name="connsiteX47" fmla="*/ 696064 w 1778351"/>
              <a:gd name="connsiteY47" fmla="*/ 522270 h 4190740"/>
              <a:gd name="connsiteX48" fmla="*/ 1551304 w 1778351"/>
              <a:gd name="connsiteY48" fmla="*/ 238 h 4190740"/>
              <a:gd name="connsiteX49" fmla="*/ 1449250 w 1778351"/>
              <a:gd name="connsiteY49" fmla="*/ 2001 h 4190740"/>
              <a:gd name="connsiteX50" fmla="*/ 1218802 w 1778351"/>
              <a:gd name="connsiteY50" fmla="*/ 29280 h 4190740"/>
              <a:gd name="connsiteX51" fmla="*/ 1023157 w 1778351"/>
              <a:gd name="connsiteY51" fmla="*/ 94180 h 4190740"/>
              <a:gd name="connsiteX52" fmla="*/ 791770 w 1778351"/>
              <a:gd name="connsiteY52" fmla="*/ 176013 h 4190740"/>
              <a:gd name="connsiteX53" fmla="*/ 518996 w 1778351"/>
              <a:gd name="connsiteY53" fmla="*/ 407400 h 4190740"/>
              <a:gd name="connsiteX54" fmla="*/ 501126 w 1778351"/>
              <a:gd name="connsiteY54" fmla="*/ 489232 h 4190740"/>
              <a:gd name="connsiteX55" fmla="*/ 458797 w 1778351"/>
              <a:gd name="connsiteY55" fmla="*/ 549431 h 4190740"/>
              <a:gd name="connsiteX56" fmla="*/ 304539 w 1778351"/>
              <a:gd name="connsiteY56" fmla="*/ 867354 h 4190740"/>
              <a:gd name="connsiteX57" fmla="*/ 284787 w 1778351"/>
              <a:gd name="connsiteY57" fmla="*/ 1196563 h 4190740"/>
              <a:gd name="connsiteX58" fmla="*/ 195429 w 1778351"/>
              <a:gd name="connsiteY58" fmla="*/ 1411959 h 4190740"/>
              <a:gd name="connsiteX59" fmla="*/ 51518 w 1778351"/>
              <a:gd name="connsiteY59" fmla="*/ 1636763 h 4190740"/>
              <a:gd name="connsiteX60" fmla="*/ 2607 w 1778351"/>
              <a:gd name="connsiteY60" fmla="*/ 1895428 h 4190740"/>
              <a:gd name="connsiteX61" fmla="*/ 62805 w 1778351"/>
              <a:gd name="connsiteY61" fmla="*/ 2251916 h 4190740"/>
              <a:gd name="connsiteX62" fmla="*/ 231173 w 1778351"/>
              <a:gd name="connsiteY62" fmla="*/ 2573600 h 4190740"/>
              <a:gd name="connsiteX63" fmla="*/ 380729 w 1778351"/>
              <a:gd name="connsiteY63" fmla="*/ 2713751 h 4190740"/>
              <a:gd name="connsiteX64" fmla="*/ 1002465 w 1778351"/>
              <a:gd name="connsiteY64" fmla="*/ 2685532 h 4190740"/>
              <a:gd name="connsiteX65" fmla="*/ 1248901 w 1778351"/>
              <a:gd name="connsiteY65" fmla="*/ 2798404 h 4190740"/>
              <a:gd name="connsiteX66" fmla="*/ 1348605 w 1778351"/>
              <a:gd name="connsiteY66" fmla="*/ 3000633 h 4190740"/>
              <a:gd name="connsiteX67" fmla="*/ 1362715 w 1778351"/>
              <a:gd name="connsiteY67" fmla="*/ 3234842 h 4190740"/>
              <a:gd name="connsiteX68" fmla="*/ 1304397 w 1778351"/>
              <a:gd name="connsiteY68" fmla="*/ 3528308 h 4190740"/>
              <a:gd name="connsiteX69" fmla="*/ 1153901 w 1778351"/>
              <a:gd name="connsiteY69" fmla="*/ 3927123 h 4190740"/>
              <a:gd name="connsiteX70" fmla="*/ 1114397 w 1778351"/>
              <a:gd name="connsiteY70" fmla="*/ 4069153 h 4190740"/>
              <a:gd name="connsiteX71" fmla="*/ 1210337 w 1778351"/>
              <a:gd name="connsiteY71" fmla="*/ 4173560 h 4190740"/>
              <a:gd name="connsiteX72" fmla="*/ 1275237 w 1778351"/>
              <a:gd name="connsiteY72" fmla="*/ 4034352 h 4190740"/>
              <a:gd name="connsiteX73" fmla="*/ 1418209 w 1778351"/>
              <a:gd name="connsiteY73" fmla="*/ 3667517 h 4190740"/>
              <a:gd name="connsiteX74" fmla="*/ 1440783 w 1778351"/>
              <a:gd name="connsiteY74" fmla="*/ 3606379 h 4190740"/>
              <a:gd name="connsiteX75" fmla="*/ 1485932 w 1778351"/>
              <a:gd name="connsiteY75" fmla="*/ 3414496 h 4190740"/>
              <a:gd name="connsiteX76" fmla="*/ 1515091 w 1778351"/>
              <a:gd name="connsiteY76" fmla="*/ 3260238 h 4190740"/>
              <a:gd name="connsiteX77" fmla="*/ 1479349 w 1778351"/>
              <a:gd name="connsiteY77" fmla="*/ 2926325 h 4190740"/>
              <a:gd name="connsiteX78" fmla="*/ 1269595 w 1778351"/>
              <a:gd name="connsiteY78" fmla="*/ 2621571 h 4190740"/>
              <a:gd name="connsiteX79" fmla="*/ 1017514 w 1778351"/>
              <a:gd name="connsiteY79" fmla="*/ 2553848 h 4190740"/>
              <a:gd name="connsiteX80" fmla="*/ 788008 w 1778351"/>
              <a:gd name="connsiteY80" fmla="*/ 2583007 h 4190740"/>
              <a:gd name="connsiteX81" fmla="*/ 539690 w 1778351"/>
              <a:gd name="connsiteY81" fmla="*/ 2611224 h 4190740"/>
              <a:gd name="connsiteX82" fmla="*/ 676076 w 1778351"/>
              <a:gd name="connsiteY82" fmla="*/ 2514342 h 4190740"/>
              <a:gd name="connsiteX83" fmla="*/ 835979 w 1778351"/>
              <a:gd name="connsiteY83" fmla="*/ 2399590 h 4190740"/>
              <a:gd name="connsiteX84" fmla="*/ 910285 w 1778351"/>
              <a:gd name="connsiteY84" fmla="*/ 2334689 h 4190740"/>
              <a:gd name="connsiteX85" fmla="*/ 968603 w 1778351"/>
              <a:gd name="connsiteY85" fmla="*/ 2268846 h 4190740"/>
              <a:gd name="connsiteX86" fmla="*/ 1240436 w 1778351"/>
              <a:gd name="connsiteY86" fmla="*/ 2177608 h 4190740"/>
              <a:gd name="connsiteX87" fmla="*/ 1374002 w 1778351"/>
              <a:gd name="connsiteY87" fmla="*/ 2136222 h 4190740"/>
              <a:gd name="connsiteX88" fmla="*/ 1515091 w 1778351"/>
              <a:gd name="connsiteY88" fmla="*/ 2092013 h 4190740"/>
              <a:gd name="connsiteX89" fmla="*/ 1523556 w 1778351"/>
              <a:gd name="connsiteY89" fmla="*/ 2044042 h 4190740"/>
              <a:gd name="connsiteX90" fmla="*/ 1452070 w 1778351"/>
              <a:gd name="connsiteY90" fmla="*/ 2054389 h 4190740"/>
              <a:gd name="connsiteX91" fmla="*/ 1238556 w 1778351"/>
              <a:gd name="connsiteY91" fmla="*/ 2108005 h 4190740"/>
              <a:gd name="connsiteX92" fmla="*/ 998702 w 1778351"/>
              <a:gd name="connsiteY92" fmla="*/ 2146569 h 4190740"/>
              <a:gd name="connsiteX93" fmla="*/ 955434 w 1778351"/>
              <a:gd name="connsiteY93" fmla="*/ 2136222 h 4190740"/>
              <a:gd name="connsiteX94" fmla="*/ 828454 w 1778351"/>
              <a:gd name="connsiteY94" fmla="*/ 2113647 h 4190740"/>
              <a:gd name="connsiteX95" fmla="*/ 778601 w 1778351"/>
              <a:gd name="connsiteY95" fmla="*/ 1983844 h 4190740"/>
              <a:gd name="connsiteX96" fmla="*/ 760731 w 1778351"/>
              <a:gd name="connsiteY96" fmla="*/ 1787259 h 4190740"/>
              <a:gd name="connsiteX97" fmla="*/ 761671 w 1778351"/>
              <a:gd name="connsiteY97" fmla="*/ 1704486 h 4190740"/>
              <a:gd name="connsiteX98" fmla="*/ 839741 w 1778351"/>
              <a:gd name="connsiteY98" fmla="*/ 1686614 h 4190740"/>
              <a:gd name="connsiteX99" fmla="*/ 1009989 w 1778351"/>
              <a:gd name="connsiteY99" fmla="*/ 1680032 h 4190740"/>
              <a:gd name="connsiteX100" fmla="*/ 1162366 w 1778351"/>
              <a:gd name="connsiteY100" fmla="*/ 1684734 h 4190740"/>
              <a:gd name="connsiteX101" fmla="*/ 1306279 w 1778351"/>
              <a:gd name="connsiteY101" fmla="*/ 1690377 h 4190740"/>
              <a:gd name="connsiteX102" fmla="*/ 1542368 w 1778351"/>
              <a:gd name="connsiteY102" fmla="*/ 1650873 h 4190740"/>
              <a:gd name="connsiteX103" fmla="*/ 1389992 w 1778351"/>
              <a:gd name="connsiteY103" fmla="*/ 1630178 h 4190740"/>
              <a:gd name="connsiteX104" fmla="*/ 1383407 w 1778351"/>
              <a:gd name="connsiteY104" fmla="*/ 1587852 h 4190740"/>
              <a:gd name="connsiteX105" fmla="*/ 1662765 w 1778351"/>
              <a:gd name="connsiteY105" fmla="*/ 1257701 h 4190740"/>
              <a:gd name="connsiteX106" fmla="*/ 1726976 w 1778351"/>
              <a:gd name="connsiteY106" fmla="*/ 1227456 h 4190740"/>
              <a:gd name="connsiteX107" fmla="*/ 1754231 w 1778351"/>
              <a:gd name="connsiteY107" fmla="*/ 1221764 h 4190740"/>
              <a:gd name="connsiteX108" fmla="*/ 1757645 w 1778351"/>
              <a:gd name="connsiteY108" fmla="*/ 1175845 h 4190740"/>
              <a:gd name="connsiteX109" fmla="*/ 1754763 w 1778351"/>
              <a:gd name="connsiteY109" fmla="*/ 1091969 h 4190740"/>
              <a:gd name="connsiteX110" fmla="*/ 1740486 w 1778351"/>
              <a:gd name="connsiteY110" fmla="*/ 963475 h 4190740"/>
              <a:gd name="connsiteX111" fmla="*/ 1766844 w 1778351"/>
              <a:gd name="connsiteY111" fmla="*/ 855851 h 4190740"/>
              <a:gd name="connsiteX112" fmla="*/ 1773434 w 1778351"/>
              <a:gd name="connsiteY112" fmla="*/ 742733 h 4190740"/>
              <a:gd name="connsiteX113" fmla="*/ 1737191 w 1778351"/>
              <a:gd name="connsiteY113" fmla="*/ 422052 h 4190740"/>
              <a:gd name="connsiteX114" fmla="*/ 1765746 w 1778351"/>
              <a:gd name="connsiteY114" fmla="*/ 233158 h 4190740"/>
              <a:gd name="connsiteX115" fmla="*/ 1775629 w 1778351"/>
              <a:gd name="connsiteY115" fmla="*/ 31085 h 4190740"/>
              <a:gd name="connsiteX116" fmla="*/ 1778351 w 1778351"/>
              <a:gd name="connsiteY116" fmla="*/ 18432 h 4190740"/>
              <a:gd name="connsiteX117" fmla="*/ 1653359 w 1778351"/>
              <a:gd name="connsiteY117" fmla="*/ 4823 h 4190740"/>
              <a:gd name="connsiteX118" fmla="*/ 1551304 w 1778351"/>
              <a:gd name="connsiteY118" fmla="*/ 238 h 41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78351" h="4190740">
                <a:moveTo>
                  <a:pt x="414589" y="1574214"/>
                </a:moveTo>
                <a:cubicBezTo>
                  <a:pt x="475494" y="1572803"/>
                  <a:pt x="536397" y="1574213"/>
                  <a:pt x="595186" y="1581267"/>
                </a:cubicBezTo>
                <a:cubicBezTo>
                  <a:pt x="627165" y="1585030"/>
                  <a:pt x="661027" y="1610426"/>
                  <a:pt x="667611" y="1641466"/>
                </a:cubicBezTo>
                <a:cubicBezTo>
                  <a:pt x="689246" y="1744933"/>
                  <a:pt x="684541" y="1866269"/>
                  <a:pt x="693948" y="1971616"/>
                </a:cubicBezTo>
                <a:cubicBezTo>
                  <a:pt x="695828" y="2019588"/>
                  <a:pt x="684541" y="2228399"/>
                  <a:pt x="752264" y="2217112"/>
                </a:cubicBezTo>
                <a:cubicBezTo>
                  <a:pt x="784246" y="2212410"/>
                  <a:pt x="816225" y="2212410"/>
                  <a:pt x="847266" y="2211470"/>
                </a:cubicBezTo>
                <a:cubicBezTo>
                  <a:pt x="861374" y="2210530"/>
                  <a:pt x="864196" y="2216172"/>
                  <a:pt x="857611" y="2229342"/>
                </a:cubicBezTo>
                <a:cubicBezTo>
                  <a:pt x="824692" y="2301767"/>
                  <a:pt x="743799" y="2336569"/>
                  <a:pt x="679839" y="2378895"/>
                </a:cubicBezTo>
                <a:cubicBezTo>
                  <a:pt x="644097" y="2414639"/>
                  <a:pt x="585779" y="2440976"/>
                  <a:pt x="543452" y="2469195"/>
                </a:cubicBezTo>
                <a:cubicBezTo>
                  <a:pt x="500184" y="2497412"/>
                  <a:pt x="456917" y="2527511"/>
                  <a:pt x="412708" y="2553848"/>
                </a:cubicBezTo>
                <a:cubicBezTo>
                  <a:pt x="385431" y="2569837"/>
                  <a:pt x="351570" y="2578304"/>
                  <a:pt x="325233" y="2554788"/>
                </a:cubicBezTo>
                <a:cubicBezTo>
                  <a:pt x="311124" y="2542561"/>
                  <a:pt x="301719" y="2524689"/>
                  <a:pt x="292312" y="2507759"/>
                </a:cubicBezTo>
                <a:cubicBezTo>
                  <a:pt x="246223" y="2421224"/>
                  <a:pt x="203896" y="2331866"/>
                  <a:pt x="154043" y="2247211"/>
                </a:cubicBezTo>
                <a:cubicBezTo>
                  <a:pt x="144638" y="2231222"/>
                  <a:pt x="149341" y="2223697"/>
                  <a:pt x="165330" y="2218054"/>
                </a:cubicBezTo>
                <a:cubicBezTo>
                  <a:pt x="215181" y="2200182"/>
                  <a:pt x="265035" y="2182311"/>
                  <a:pt x="314886" y="2163499"/>
                </a:cubicBezTo>
                <a:cubicBezTo>
                  <a:pt x="326173" y="2159736"/>
                  <a:pt x="337460" y="2155974"/>
                  <a:pt x="348748" y="2152211"/>
                </a:cubicBezTo>
                <a:cubicBezTo>
                  <a:pt x="392016" y="2136222"/>
                  <a:pt x="434343" y="2120232"/>
                  <a:pt x="477609" y="2104240"/>
                </a:cubicBezTo>
                <a:cubicBezTo>
                  <a:pt x="488896" y="2099538"/>
                  <a:pt x="500184" y="2094835"/>
                  <a:pt x="511471" y="2091073"/>
                </a:cubicBezTo>
                <a:cubicBezTo>
                  <a:pt x="518996" y="2088251"/>
                  <a:pt x="523700" y="2083548"/>
                  <a:pt x="521818" y="2074141"/>
                </a:cubicBezTo>
                <a:cubicBezTo>
                  <a:pt x="514293" y="2043102"/>
                  <a:pt x="224588" y="2125875"/>
                  <a:pt x="186024" y="2130577"/>
                </a:cubicBezTo>
                <a:cubicBezTo>
                  <a:pt x="138053" y="2136222"/>
                  <a:pt x="118301" y="2109885"/>
                  <a:pt x="110776" y="2066616"/>
                </a:cubicBezTo>
                <a:cubicBezTo>
                  <a:pt x="105132" y="2032755"/>
                  <a:pt x="89142" y="1961269"/>
                  <a:pt x="127706" y="1947162"/>
                </a:cubicBezTo>
                <a:cubicBezTo>
                  <a:pt x="187905" y="1923645"/>
                  <a:pt x="237758" y="1931170"/>
                  <a:pt x="317708" y="1931170"/>
                </a:cubicBezTo>
                <a:cubicBezTo>
                  <a:pt x="333698" y="1931170"/>
                  <a:pt x="503946" y="1933052"/>
                  <a:pt x="506768" y="1921765"/>
                </a:cubicBezTo>
                <a:cubicBezTo>
                  <a:pt x="511471" y="1898251"/>
                  <a:pt x="499243" y="1891666"/>
                  <a:pt x="478551" y="1891666"/>
                </a:cubicBezTo>
                <a:cubicBezTo>
                  <a:pt x="357213" y="1891666"/>
                  <a:pt x="236816" y="1891666"/>
                  <a:pt x="115479" y="1890726"/>
                </a:cubicBezTo>
                <a:cubicBezTo>
                  <a:pt x="102310" y="1889784"/>
                  <a:pt x="105132" y="1880379"/>
                  <a:pt x="106072" y="1872854"/>
                </a:cubicBezTo>
                <a:cubicBezTo>
                  <a:pt x="118301" y="1807953"/>
                  <a:pt x="131469" y="1743992"/>
                  <a:pt x="145578" y="1680032"/>
                </a:cubicBezTo>
                <a:cubicBezTo>
                  <a:pt x="156865" y="1629238"/>
                  <a:pt x="175677" y="1587852"/>
                  <a:pt x="233993" y="1584090"/>
                </a:cubicBezTo>
                <a:cubicBezTo>
                  <a:pt x="292782" y="1579857"/>
                  <a:pt x="353686" y="1575625"/>
                  <a:pt x="414589" y="1574214"/>
                </a:cubicBezTo>
                <a:close/>
                <a:moveTo>
                  <a:pt x="696064" y="522270"/>
                </a:moveTo>
                <a:cubicBezTo>
                  <a:pt x="719109" y="522153"/>
                  <a:pt x="741918" y="533910"/>
                  <a:pt x="762611" y="557895"/>
                </a:cubicBezTo>
                <a:cubicBezTo>
                  <a:pt x="803058" y="604926"/>
                  <a:pt x="837859" y="655718"/>
                  <a:pt x="860434" y="714036"/>
                </a:cubicBezTo>
                <a:cubicBezTo>
                  <a:pt x="883948" y="777997"/>
                  <a:pt x="905582" y="842897"/>
                  <a:pt x="933801" y="904978"/>
                </a:cubicBezTo>
                <a:cubicBezTo>
                  <a:pt x="976128" y="977404"/>
                  <a:pt x="1039149" y="1034780"/>
                  <a:pt x="1098405" y="1093098"/>
                </a:cubicBezTo>
                <a:cubicBezTo>
                  <a:pt x="1160485" y="1154236"/>
                  <a:pt x="1161425" y="1227602"/>
                  <a:pt x="1172713" y="1309435"/>
                </a:cubicBezTo>
                <a:cubicBezTo>
                  <a:pt x="1182120" y="1372455"/>
                  <a:pt x="1190585" y="1435476"/>
                  <a:pt x="1199990" y="1499437"/>
                </a:cubicBezTo>
                <a:cubicBezTo>
                  <a:pt x="1203752" y="1526714"/>
                  <a:pt x="1237613" y="1616071"/>
                  <a:pt x="1189645" y="1613249"/>
                </a:cubicBezTo>
                <a:cubicBezTo>
                  <a:pt x="1137911" y="1610426"/>
                  <a:pt x="943206" y="1608546"/>
                  <a:pt x="891473" y="1613249"/>
                </a:cubicBezTo>
                <a:cubicBezTo>
                  <a:pt x="856671" y="1617011"/>
                  <a:pt x="822810" y="1607604"/>
                  <a:pt x="791770" y="1581267"/>
                </a:cubicBezTo>
                <a:cubicBezTo>
                  <a:pt x="740037" y="1538001"/>
                  <a:pt x="735334" y="1505079"/>
                  <a:pt x="661027" y="1501317"/>
                </a:cubicBezTo>
                <a:cubicBezTo>
                  <a:pt x="577314" y="1496614"/>
                  <a:pt x="494541" y="1500377"/>
                  <a:pt x="410828" y="1500377"/>
                </a:cubicBezTo>
                <a:cubicBezTo>
                  <a:pt x="392956" y="1500377"/>
                  <a:pt x="327113" y="1511664"/>
                  <a:pt x="316768" y="1495674"/>
                </a:cubicBezTo>
                <a:cubicBezTo>
                  <a:pt x="311124" y="1487207"/>
                  <a:pt x="313006" y="1476862"/>
                  <a:pt x="316768" y="1468395"/>
                </a:cubicBezTo>
                <a:cubicBezTo>
                  <a:pt x="321471" y="1459931"/>
                  <a:pt x="328055" y="1453346"/>
                  <a:pt x="334638" y="1445821"/>
                </a:cubicBezTo>
                <a:cubicBezTo>
                  <a:pt x="408946" y="1369633"/>
                  <a:pt x="426818" y="1278395"/>
                  <a:pt x="426818" y="1176811"/>
                </a:cubicBezTo>
                <a:cubicBezTo>
                  <a:pt x="377907" y="950127"/>
                  <a:pt x="475729" y="722501"/>
                  <a:pt x="628105" y="557895"/>
                </a:cubicBezTo>
                <a:cubicBezTo>
                  <a:pt x="649739" y="534381"/>
                  <a:pt x="673019" y="522388"/>
                  <a:pt x="696064" y="522270"/>
                </a:cubicBezTo>
                <a:close/>
                <a:moveTo>
                  <a:pt x="1551304" y="238"/>
                </a:moveTo>
                <a:cubicBezTo>
                  <a:pt x="1517208" y="-351"/>
                  <a:pt x="1483112" y="120"/>
                  <a:pt x="1449250" y="2001"/>
                </a:cubicBezTo>
                <a:cubicBezTo>
                  <a:pt x="1372120" y="5763"/>
                  <a:pt x="1294992" y="14230"/>
                  <a:pt x="1218802" y="29280"/>
                </a:cubicBezTo>
                <a:cubicBezTo>
                  <a:pt x="1189645" y="34922"/>
                  <a:pt x="1021277" y="56557"/>
                  <a:pt x="1023157" y="94180"/>
                </a:cubicBezTo>
                <a:cubicBezTo>
                  <a:pt x="1024099" y="109230"/>
                  <a:pt x="815285" y="165666"/>
                  <a:pt x="791770" y="176013"/>
                </a:cubicBezTo>
                <a:cubicBezTo>
                  <a:pt x="688303" y="222102"/>
                  <a:pt x="556620" y="293587"/>
                  <a:pt x="518996" y="407400"/>
                </a:cubicBezTo>
                <a:cubicBezTo>
                  <a:pt x="510531" y="433736"/>
                  <a:pt x="510531" y="464776"/>
                  <a:pt x="501126" y="489232"/>
                </a:cubicBezTo>
                <a:cubicBezTo>
                  <a:pt x="492659" y="510866"/>
                  <a:pt x="471967" y="530619"/>
                  <a:pt x="458797" y="549431"/>
                </a:cubicBezTo>
                <a:cubicBezTo>
                  <a:pt x="392016" y="639728"/>
                  <a:pt x="341223" y="728145"/>
                  <a:pt x="304539" y="867354"/>
                </a:cubicBezTo>
                <a:cubicBezTo>
                  <a:pt x="279144" y="976464"/>
                  <a:pt x="269737" y="1085573"/>
                  <a:pt x="284787" y="1196563"/>
                </a:cubicBezTo>
                <a:cubicBezTo>
                  <a:pt x="296074" y="1279335"/>
                  <a:pt x="243400" y="1353643"/>
                  <a:pt x="195429" y="1411959"/>
                </a:cubicBezTo>
                <a:cubicBezTo>
                  <a:pt x="135231" y="1485327"/>
                  <a:pt x="82557" y="1547406"/>
                  <a:pt x="51518" y="1636763"/>
                </a:cubicBezTo>
                <a:cubicBezTo>
                  <a:pt x="22359" y="1723298"/>
                  <a:pt x="11072" y="1805131"/>
                  <a:pt x="2607" y="1895428"/>
                </a:cubicBezTo>
                <a:cubicBezTo>
                  <a:pt x="-8680" y="2016765"/>
                  <a:pt x="17657" y="2139984"/>
                  <a:pt x="62805" y="2251916"/>
                </a:cubicBezTo>
                <a:cubicBezTo>
                  <a:pt x="107954" y="2365728"/>
                  <a:pt x="182262" y="2462610"/>
                  <a:pt x="231173" y="2573600"/>
                </a:cubicBezTo>
                <a:cubicBezTo>
                  <a:pt x="261272" y="2640383"/>
                  <a:pt x="312064" y="2686472"/>
                  <a:pt x="380729" y="2713751"/>
                </a:cubicBezTo>
                <a:cubicBezTo>
                  <a:pt x="570729" y="2789939"/>
                  <a:pt x="806820" y="2709988"/>
                  <a:pt x="1002465" y="2685532"/>
                </a:cubicBezTo>
                <a:cubicBezTo>
                  <a:pt x="1100287" y="2673304"/>
                  <a:pt x="1187762" y="2715631"/>
                  <a:pt x="1248901" y="2798404"/>
                </a:cubicBezTo>
                <a:cubicBezTo>
                  <a:pt x="1294049" y="2859542"/>
                  <a:pt x="1326971" y="2928207"/>
                  <a:pt x="1348605" y="3000633"/>
                </a:cubicBezTo>
                <a:cubicBezTo>
                  <a:pt x="1371180" y="3078703"/>
                  <a:pt x="1369297" y="3153951"/>
                  <a:pt x="1362715" y="3234842"/>
                </a:cubicBezTo>
                <a:cubicBezTo>
                  <a:pt x="1354248" y="3334546"/>
                  <a:pt x="1334496" y="3432368"/>
                  <a:pt x="1304397" y="3528308"/>
                </a:cubicBezTo>
                <a:cubicBezTo>
                  <a:pt x="1262070" y="3663755"/>
                  <a:pt x="1193407" y="3790736"/>
                  <a:pt x="1153901" y="3927123"/>
                </a:cubicBezTo>
                <a:cubicBezTo>
                  <a:pt x="1141673" y="3969449"/>
                  <a:pt x="1114397" y="4024945"/>
                  <a:pt x="1114397" y="4069153"/>
                </a:cubicBezTo>
                <a:cubicBezTo>
                  <a:pt x="1113454" y="4104895"/>
                  <a:pt x="1163308" y="4237521"/>
                  <a:pt x="1210337" y="4173560"/>
                </a:cubicBezTo>
                <a:cubicBezTo>
                  <a:pt x="1239496" y="4134054"/>
                  <a:pt x="1256425" y="4078558"/>
                  <a:pt x="1275237" y="4034352"/>
                </a:cubicBezTo>
                <a:cubicBezTo>
                  <a:pt x="1326031" y="3913013"/>
                  <a:pt x="1372120" y="3790736"/>
                  <a:pt x="1418209" y="3667517"/>
                </a:cubicBezTo>
                <a:cubicBezTo>
                  <a:pt x="1425733" y="3646825"/>
                  <a:pt x="1433258" y="3627071"/>
                  <a:pt x="1440783" y="3606379"/>
                </a:cubicBezTo>
                <a:cubicBezTo>
                  <a:pt x="1463357" y="3544298"/>
                  <a:pt x="1467120" y="3478457"/>
                  <a:pt x="1485932" y="3414496"/>
                </a:cubicBezTo>
                <a:cubicBezTo>
                  <a:pt x="1500981" y="3364645"/>
                  <a:pt x="1510388" y="3312912"/>
                  <a:pt x="1515091" y="3260238"/>
                </a:cubicBezTo>
                <a:cubicBezTo>
                  <a:pt x="1526378" y="3148306"/>
                  <a:pt x="1517913" y="3031672"/>
                  <a:pt x="1479349" y="2926325"/>
                </a:cubicBezTo>
                <a:cubicBezTo>
                  <a:pt x="1438903" y="2814393"/>
                  <a:pt x="1370239" y="2689294"/>
                  <a:pt x="1269595" y="2621571"/>
                </a:cubicBezTo>
                <a:cubicBezTo>
                  <a:pt x="1196227" y="2571720"/>
                  <a:pt x="1105930" y="2552908"/>
                  <a:pt x="1017514" y="2553848"/>
                </a:cubicBezTo>
                <a:cubicBezTo>
                  <a:pt x="939444" y="2553848"/>
                  <a:pt x="865136" y="2571720"/>
                  <a:pt x="788008" y="2583007"/>
                </a:cubicBezTo>
                <a:cubicBezTo>
                  <a:pt x="746622" y="2589590"/>
                  <a:pt x="577314" y="2632858"/>
                  <a:pt x="539690" y="2611224"/>
                </a:cubicBezTo>
                <a:cubicBezTo>
                  <a:pt x="490779" y="2582067"/>
                  <a:pt x="657264" y="2527511"/>
                  <a:pt x="676076" y="2514342"/>
                </a:cubicBezTo>
                <a:cubicBezTo>
                  <a:pt x="730632" y="2477660"/>
                  <a:pt x="785186" y="2440976"/>
                  <a:pt x="835979" y="2399590"/>
                </a:cubicBezTo>
                <a:cubicBezTo>
                  <a:pt x="861374" y="2378895"/>
                  <a:pt x="886771" y="2357263"/>
                  <a:pt x="910285" y="2334689"/>
                </a:cubicBezTo>
                <a:cubicBezTo>
                  <a:pt x="930039" y="2315877"/>
                  <a:pt x="946029" y="2283895"/>
                  <a:pt x="968603" y="2268846"/>
                </a:cubicBezTo>
                <a:cubicBezTo>
                  <a:pt x="1048554" y="2222757"/>
                  <a:pt x="1152021" y="2204885"/>
                  <a:pt x="1240436" y="2177608"/>
                </a:cubicBezTo>
                <a:cubicBezTo>
                  <a:pt x="1285585" y="2166321"/>
                  <a:pt x="1329793" y="2149389"/>
                  <a:pt x="1374002" y="2136222"/>
                </a:cubicBezTo>
                <a:cubicBezTo>
                  <a:pt x="1419151" y="2122112"/>
                  <a:pt x="1473705" y="2113647"/>
                  <a:pt x="1515091" y="2092013"/>
                </a:cubicBezTo>
                <a:cubicBezTo>
                  <a:pt x="1538605" y="2079786"/>
                  <a:pt x="1557417" y="2058152"/>
                  <a:pt x="1523556" y="2044042"/>
                </a:cubicBezTo>
                <a:cubicBezTo>
                  <a:pt x="1503804" y="2035577"/>
                  <a:pt x="1470882" y="2049687"/>
                  <a:pt x="1452070" y="2054389"/>
                </a:cubicBezTo>
                <a:cubicBezTo>
                  <a:pt x="1381527" y="2071321"/>
                  <a:pt x="1310041" y="2099538"/>
                  <a:pt x="1238556" y="2108005"/>
                </a:cubicBezTo>
                <a:cubicBezTo>
                  <a:pt x="1155783" y="2116470"/>
                  <a:pt x="1079593" y="2126817"/>
                  <a:pt x="998702" y="2146569"/>
                </a:cubicBezTo>
                <a:cubicBezTo>
                  <a:pt x="982713" y="2150331"/>
                  <a:pt x="967663" y="2147509"/>
                  <a:pt x="955434" y="2136222"/>
                </a:cubicBezTo>
                <a:cubicBezTo>
                  <a:pt x="913107" y="2099538"/>
                  <a:pt x="880186" y="2124935"/>
                  <a:pt x="828454" y="2113647"/>
                </a:cubicBezTo>
                <a:cubicBezTo>
                  <a:pt x="768256" y="2100478"/>
                  <a:pt x="782363" y="2031815"/>
                  <a:pt x="778601" y="1983844"/>
                </a:cubicBezTo>
                <a:cubicBezTo>
                  <a:pt x="773899" y="1918003"/>
                  <a:pt x="770136" y="1852160"/>
                  <a:pt x="760731" y="1787259"/>
                </a:cubicBezTo>
                <a:cubicBezTo>
                  <a:pt x="756969" y="1761862"/>
                  <a:pt x="740977" y="1724238"/>
                  <a:pt x="761671" y="1704486"/>
                </a:cubicBezTo>
                <a:cubicBezTo>
                  <a:pt x="778601" y="1687557"/>
                  <a:pt x="817167" y="1690377"/>
                  <a:pt x="839741" y="1686614"/>
                </a:cubicBezTo>
                <a:cubicBezTo>
                  <a:pt x="892415" y="1676269"/>
                  <a:pt x="955434" y="1675327"/>
                  <a:pt x="1009989" y="1680032"/>
                </a:cubicBezTo>
                <a:cubicBezTo>
                  <a:pt x="1066425" y="1684734"/>
                  <a:pt x="1105930" y="1680972"/>
                  <a:pt x="1162366" y="1684734"/>
                </a:cubicBezTo>
                <a:cubicBezTo>
                  <a:pt x="1210337" y="1688497"/>
                  <a:pt x="1258308" y="1691319"/>
                  <a:pt x="1306279" y="1690377"/>
                </a:cubicBezTo>
                <a:cubicBezTo>
                  <a:pt x="1376822" y="1689437"/>
                  <a:pt x="1480289" y="1684734"/>
                  <a:pt x="1542368" y="1650873"/>
                </a:cubicBezTo>
                <a:cubicBezTo>
                  <a:pt x="1602566" y="1616071"/>
                  <a:pt x="1430438" y="1633941"/>
                  <a:pt x="1389992" y="1630178"/>
                </a:cubicBezTo>
                <a:cubicBezTo>
                  <a:pt x="1376822" y="1628298"/>
                  <a:pt x="1377764" y="1603842"/>
                  <a:pt x="1383407" y="1587852"/>
                </a:cubicBezTo>
                <a:cubicBezTo>
                  <a:pt x="1431378" y="1454288"/>
                  <a:pt x="1543310" y="1332009"/>
                  <a:pt x="1662765" y="1257701"/>
                </a:cubicBezTo>
                <a:cubicBezTo>
                  <a:pt x="1682048" y="1245709"/>
                  <a:pt x="1703916" y="1235304"/>
                  <a:pt x="1726976" y="1227456"/>
                </a:cubicBezTo>
                <a:lnTo>
                  <a:pt x="1754231" y="1221764"/>
                </a:lnTo>
                <a:lnTo>
                  <a:pt x="1757645" y="1175845"/>
                </a:lnTo>
                <a:cubicBezTo>
                  <a:pt x="1758057" y="1147977"/>
                  <a:pt x="1756959" y="1119973"/>
                  <a:pt x="1754763" y="1091969"/>
                </a:cubicBezTo>
                <a:cubicBezTo>
                  <a:pt x="1751470" y="1048040"/>
                  <a:pt x="1734996" y="1008504"/>
                  <a:pt x="1740486" y="963475"/>
                </a:cubicBezTo>
                <a:cubicBezTo>
                  <a:pt x="1744879" y="926137"/>
                  <a:pt x="1762451" y="892092"/>
                  <a:pt x="1766844" y="855851"/>
                </a:cubicBezTo>
                <a:cubicBezTo>
                  <a:pt x="1772334" y="818510"/>
                  <a:pt x="1769039" y="780074"/>
                  <a:pt x="1773434" y="742733"/>
                </a:cubicBezTo>
                <a:cubicBezTo>
                  <a:pt x="1784415" y="635109"/>
                  <a:pt x="1760255" y="529679"/>
                  <a:pt x="1737191" y="422052"/>
                </a:cubicBezTo>
                <a:cubicBezTo>
                  <a:pt x="1722915" y="353964"/>
                  <a:pt x="1764646" y="296856"/>
                  <a:pt x="1765746" y="233158"/>
                </a:cubicBezTo>
                <a:cubicBezTo>
                  <a:pt x="1766844" y="165070"/>
                  <a:pt x="1771237" y="98076"/>
                  <a:pt x="1775629" y="31085"/>
                </a:cubicBezTo>
                <a:lnTo>
                  <a:pt x="1778351" y="18432"/>
                </a:lnTo>
                <a:lnTo>
                  <a:pt x="1653359" y="4823"/>
                </a:lnTo>
                <a:cubicBezTo>
                  <a:pt x="1619498" y="2472"/>
                  <a:pt x="1585401" y="826"/>
                  <a:pt x="1551304" y="238"/>
                </a:cubicBezTo>
                <a:close/>
              </a:path>
            </a:pathLst>
          </a:custGeom>
          <a:solidFill>
            <a:schemeClr val="bg1">
              <a:alpha val="10000"/>
            </a:schemeClr>
          </a:solidFill>
          <a:ln w="4755"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54211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Basic Layout">
    <p:bg>
      <p:bgPr>
        <a:solidFill>
          <a:schemeClr val="bg1"/>
        </a:solidFill>
        <a:effectLst/>
      </p:bgPr>
    </p:bg>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xmlns="" id="{C3CDBC2D-C9C0-4D36-A0F9-7EDE3B294276}"/>
              </a:ext>
            </a:extLst>
          </p:cNvPr>
          <p:cNvSpPr/>
          <p:nvPr userDrawn="1"/>
        </p:nvSpPr>
        <p:spPr>
          <a:xfrm>
            <a:off x="3546532" y="605216"/>
            <a:ext cx="7739777" cy="5654186"/>
          </a:xfrm>
          <a:prstGeom prst="rect">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2" hasCustomPrompt="1"/>
          </p:nvPr>
        </p:nvSpPr>
        <p:spPr>
          <a:xfrm>
            <a:off x="8925665" y="786795"/>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p:cNvSpPr>
            <a:spLocks noGrp="1"/>
          </p:cNvSpPr>
          <p:nvPr>
            <p:ph type="pic" idx="13" hasCustomPrompt="1"/>
          </p:nvPr>
        </p:nvSpPr>
        <p:spPr>
          <a:xfrm>
            <a:off x="6351534" y="786795"/>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p:cNvSpPr>
            <a:spLocks noGrp="1"/>
          </p:cNvSpPr>
          <p:nvPr>
            <p:ph type="pic" idx="14" hasCustomPrompt="1"/>
          </p:nvPr>
        </p:nvSpPr>
        <p:spPr>
          <a:xfrm>
            <a:off x="3777404" y="786795"/>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Rectangle 48">
            <a:extLst>
              <a:ext uri="{FF2B5EF4-FFF2-40B4-BE49-F238E27FC236}">
                <a16:creationId xmlns:a16="http://schemas.microsoft.com/office/drawing/2014/main" xmlns="" id="{7877AA66-AAFD-429C-B217-380BEF1ADDE2}"/>
              </a:ext>
            </a:extLst>
          </p:cNvPr>
          <p:cNvSpPr/>
          <p:nvPr userDrawn="1"/>
        </p:nvSpPr>
        <p:spPr>
          <a:xfrm>
            <a:off x="3777404" y="3657674"/>
            <a:ext cx="2160000" cy="648000"/>
          </a:xfrm>
          <a:prstGeom prst="rect">
            <a:avLst/>
          </a:prstGeom>
          <a:solidFill>
            <a:schemeClr val="accent2"/>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17">
            <a:extLst>
              <a:ext uri="{FF2B5EF4-FFF2-40B4-BE49-F238E27FC236}">
                <a16:creationId xmlns:a16="http://schemas.microsoft.com/office/drawing/2014/main" xmlns="" id="{852C85C1-7D9E-4F23-85EA-6A451FF0BEF6}"/>
              </a:ext>
            </a:extLst>
          </p:cNvPr>
          <p:cNvSpPr/>
          <p:nvPr userDrawn="1"/>
        </p:nvSpPr>
        <p:spPr>
          <a:xfrm>
            <a:off x="6351534" y="3647370"/>
            <a:ext cx="2160000" cy="648000"/>
          </a:xfrm>
          <a:prstGeom prst="rect">
            <a:avLst/>
          </a:prstGeom>
          <a:solidFill>
            <a:schemeClr val="accent3"/>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20">
            <a:extLst>
              <a:ext uri="{FF2B5EF4-FFF2-40B4-BE49-F238E27FC236}">
                <a16:creationId xmlns:a16="http://schemas.microsoft.com/office/drawing/2014/main" xmlns="" id="{E05C1512-E9F1-4355-8FF9-6A6F0DFFCB7B}"/>
              </a:ext>
            </a:extLst>
          </p:cNvPr>
          <p:cNvSpPr/>
          <p:nvPr userDrawn="1"/>
        </p:nvSpPr>
        <p:spPr>
          <a:xfrm>
            <a:off x="8925665" y="3657674"/>
            <a:ext cx="2160000" cy="648000"/>
          </a:xfrm>
          <a:prstGeom prst="rect">
            <a:avLst/>
          </a:prstGeom>
          <a:solidFill>
            <a:schemeClr val="accent4"/>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1473136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218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309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67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8256F14-4617-48B2-BCB9-018D58D5E7DA}" type="datetimeFigureOut">
              <a:rPr lang="es-VE" smtClean="0"/>
              <a:t>10/03/2021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4209214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25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xmlns="" id="{9711BFE8-7B35-49CA-8783-02B6A4074FC8}"/>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Rectangle 2">
            <a:extLst>
              <a:ext uri="{FF2B5EF4-FFF2-40B4-BE49-F238E27FC236}">
                <a16:creationId xmlns:a16="http://schemas.microsoft.com/office/drawing/2014/main" xmlns="" id="{63855CF1-6552-4077-8058-C210017E1C51}"/>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9">
            <a:extLst>
              <a:ext uri="{FF2B5EF4-FFF2-40B4-BE49-F238E27FC236}">
                <a16:creationId xmlns:a16="http://schemas.microsoft.com/office/drawing/2014/main" xmlns="" id="{7D89FE69-2981-49E0-980C-38654D860084}"/>
              </a:ext>
            </a:extLst>
          </p:cNvPr>
          <p:cNvSpPr>
            <a:spLocks noGrp="1"/>
          </p:cNvSpPr>
          <p:nvPr>
            <p:ph type="body" sz="quarter" idx="11"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2200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616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3" name="Graphic 2">
            <a:extLst>
              <a:ext uri="{FF2B5EF4-FFF2-40B4-BE49-F238E27FC236}">
                <a16:creationId xmlns:a16="http://schemas.microsoft.com/office/drawing/2014/main" xmlns="" id="{EF9857A9-EE37-45A5-8CC1-0DE5682310A9}"/>
              </a:ext>
            </a:extLst>
          </p:cNvPr>
          <p:cNvGrpSpPr/>
          <p:nvPr userDrawn="1"/>
        </p:nvGrpSpPr>
        <p:grpSpPr>
          <a:xfrm>
            <a:off x="-571500" y="0"/>
            <a:ext cx="5475613" cy="6984745"/>
            <a:chOff x="5963369" y="2553156"/>
            <a:chExt cx="3093526" cy="3946132"/>
          </a:xfrm>
        </p:grpSpPr>
        <p:grpSp>
          <p:nvGrpSpPr>
            <p:cNvPr id="24" name="Graphic 2">
              <a:extLst>
                <a:ext uri="{FF2B5EF4-FFF2-40B4-BE49-F238E27FC236}">
                  <a16:creationId xmlns:a16="http://schemas.microsoft.com/office/drawing/2014/main" xmlns="" id="{794CBD54-2AF2-476F-A3A8-B9C5B7472208}"/>
                </a:ext>
              </a:extLst>
            </p:cNvPr>
            <p:cNvGrpSpPr/>
            <p:nvPr/>
          </p:nvGrpSpPr>
          <p:grpSpPr>
            <a:xfrm>
              <a:off x="5963610" y="2557954"/>
              <a:ext cx="3093060" cy="3908889"/>
              <a:chOff x="5963610" y="2557954"/>
              <a:chExt cx="3093060" cy="3908889"/>
            </a:xfrm>
            <a:solidFill>
              <a:srgbClr val="CCCCCC"/>
            </a:solidFill>
          </p:grpSpPr>
          <p:sp>
            <p:nvSpPr>
              <p:cNvPr id="33" name="Freeform: Shape 32">
                <a:extLst>
                  <a:ext uri="{FF2B5EF4-FFF2-40B4-BE49-F238E27FC236}">
                    <a16:creationId xmlns:a16="http://schemas.microsoft.com/office/drawing/2014/main" xmlns="" id="{6757B2EB-D61A-418C-B72D-BD1864C1E5A0}"/>
                  </a:ext>
                </a:extLst>
              </p:cNvPr>
              <p:cNvSpPr/>
              <p:nvPr/>
            </p:nvSpPr>
            <p:spPr>
              <a:xfrm>
                <a:off x="5963610" y="2557954"/>
                <a:ext cx="3093060" cy="3878708"/>
              </a:xfrm>
              <a:custGeom>
                <a:avLst/>
                <a:gdLst>
                  <a:gd name="connsiteX0" fmla="*/ 3064613 w 3093060"/>
                  <a:gd name="connsiteY0" fmla="*/ 3739877 h 3878708"/>
                  <a:gd name="connsiteX1" fmla="*/ 3081967 w 3093060"/>
                  <a:gd name="connsiteY1" fmla="*/ 3582183 h 3878708"/>
                  <a:gd name="connsiteX2" fmla="*/ 3053295 w 3093060"/>
                  <a:gd name="connsiteY2" fmla="*/ 3491640 h 3878708"/>
                  <a:gd name="connsiteX3" fmla="*/ 2998970 w 3093060"/>
                  <a:gd name="connsiteY3" fmla="*/ 3355827 h 3878708"/>
                  <a:gd name="connsiteX4" fmla="*/ 2969543 w 3093060"/>
                  <a:gd name="connsiteY4" fmla="*/ 3113626 h 3878708"/>
                  <a:gd name="connsiteX5" fmla="*/ 2934836 w 3093060"/>
                  <a:gd name="connsiteY5" fmla="*/ 2863126 h 3878708"/>
                  <a:gd name="connsiteX6" fmla="*/ 2882019 w 3093060"/>
                  <a:gd name="connsiteY6" fmla="*/ 2657897 h 3878708"/>
                  <a:gd name="connsiteX7" fmla="*/ 2808077 w 3093060"/>
                  <a:gd name="connsiteY7" fmla="*/ 2417960 h 3878708"/>
                  <a:gd name="connsiteX8" fmla="*/ 2673772 w 3093060"/>
                  <a:gd name="connsiteY8" fmla="*/ 1979585 h 3878708"/>
                  <a:gd name="connsiteX9" fmla="*/ 2561349 w 3093060"/>
                  <a:gd name="connsiteY9" fmla="*/ 1855090 h 3878708"/>
                  <a:gd name="connsiteX10" fmla="*/ 1983388 w 3093060"/>
                  <a:gd name="connsiteY10" fmla="*/ 1675514 h 3878708"/>
                  <a:gd name="connsiteX11" fmla="*/ 1983388 w 3093060"/>
                  <a:gd name="connsiteY11" fmla="*/ 1675514 h 3878708"/>
                  <a:gd name="connsiteX12" fmla="*/ 1991687 w 3093060"/>
                  <a:gd name="connsiteY12" fmla="*/ 1418978 h 3878708"/>
                  <a:gd name="connsiteX13" fmla="*/ 2148627 w 3093060"/>
                  <a:gd name="connsiteY13" fmla="*/ 1157160 h 3878708"/>
                  <a:gd name="connsiteX14" fmla="*/ 2209743 w 3093060"/>
                  <a:gd name="connsiteY14" fmla="*/ 1003993 h 3878708"/>
                  <a:gd name="connsiteX15" fmla="*/ 2217288 w 3093060"/>
                  <a:gd name="connsiteY15" fmla="*/ 798764 h 3878708"/>
                  <a:gd name="connsiteX16" fmla="*/ 2176544 w 3093060"/>
                  <a:gd name="connsiteY16" fmla="*/ 582217 h 3878708"/>
                  <a:gd name="connsiteX17" fmla="*/ 2077702 w 3093060"/>
                  <a:gd name="connsiteY17" fmla="*/ 274373 h 3878708"/>
                  <a:gd name="connsiteX18" fmla="*/ 1936608 w 3093060"/>
                  <a:gd name="connsiteY18" fmla="*/ 90271 h 3878708"/>
                  <a:gd name="connsiteX19" fmla="*/ 1649890 w 3093060"/>
                  <a:gd name="connsiteY19" fmla="*/ 6519 h 3878708"/>
                  <a:gd name="connsiteX20" fmla="*/ 1424289 w 3093060"/>
                  <a:gd name="connsiteY20" fmla="*/ 3501 h 3878708"/>
                  <a:gd name="connsiteX21" fmla="*/ 1182843 w 3093060"/>
                  <a:gd name="connsiteY21" fmla="*/ 68390 h 3878708"/>
                  <a:gd name="connsiteX22" fmla="*/ 1009304 w 3093060"/>
                  <a:gd name="connsiteY22" fmla="*/ 216275 h 3878708"/>
                  <a:gd name="connsiteX23" fmla="*/ 879527 w 3093060"/>
                  <a:gd name="connsiteY23" fmla="*/ 676532 h 3878708"/>
                  <a:gd name="connsiteX24" fmla="*/ 867455 w 3093060"/>
                  <a:gd name="connsiteY24" fmla="*/ 1023610 h 3878708"/>
                  <a:gd name="connsiteX25" fmla="*/ 940643 w 3093060"/>
                  <a:gd name="connsiteY25" fmla="*/ 1203186 h 3878708"/>
                  <a:gd name="connsiteX26" fmla="*/ 1081738 w 3093060"/>
                  <a:gd name="connsiteY26" fmla="*/ 1452931 h 3878708"/>
                  <a:gd name="connsiteX27" fmla="*/ 1127764 w 3093060"/>
                  <a:gd name="connsiteY27" fmla="*/ 1626470 h 3878708"/>
                  <a:gd name="connsiteX28" fmla="*/ 1057593 w 3093060"/>
                  <a:gd name="connsiteY28" fmla="*/ 1684568 h 3878708"/>
                  <a:gd name="connsiteX29" fmla="*/ 659208 w 3093060"/>
                  <a:gd name="connsiteY29" fmla="*/ 1791710 h 3878708"/>
                  <a:gd name="connsiteX30" fmla="*/ 524903 w 3093060"/>
                  <a:gd name="connsiteY30" fmla="*/ 1875462 h 3878708"/>
                  <a:gd name="connsiteX31" fmla="*/ 370227 w 3093060"/>
                  <a:gd name="connsiteY31" fmla="*/ 2074654 h 3878708"/>
                  <a:gd name="connsiteX32" fmla="*/ 236677 w 3093060"/>
                  <a:gd name="connsiteY32" fmla="*/ 2436069 h 3878708"/>
                  <a:gd name="connsiteX33" fmla="*/ 147644 w 3093060"/>
                  <a:gd name="connsiteY33" fmla="*/ 2869917 h 3878708"/>
                  <a:gd name="connsiteX34" fmla="*/ 94828 w 3093060"/>
                  <a:gd name="connsiteY34" fmla="*/ 3214732 h 3878708"/>
                  <a:gd name="connsiteX35" fmla="*/ 60120 w 3093060"/>
                  <a:gd name="connsiteY35" fmla="*/ 3400343 h 3878708"/>
                  <a:gd name="connsiteX36" fmla="*/ 18621 w 3093060"/>
                  <a:gd name="connsiteY36" fmla="*/ 3582183 h 3878708"/>
                  <a:gd name="connsiteX37" fmla="*/ 28430 w 3093060"/>
                  <a:gd name="connsiteY37" fmla="*/ 3745159 h 3878708"/>
                  <a:gd name="connsiteX38" fmla="*/ 26166 w 3093060"/>
                  <a:gd name="connsiteY38" fmla="*/ 3797975 h 3878708"/>
                  <a:gd name="connsiteX39" fmla="*/ 21639 w 3093060"/>
                  <a:gd name="connsiteY39" fmla="*/ 3878708 h 3878708"/>
                  <a:gd name="connsiteX40" fmla="*/ 562629 w 3093060"/>
                  <a:gd name="connsiteY40" fmla="*/ 3878708 h 3878708"/>
                  <a:gd name="connsiteX41" fmla="*/ 556593 w 3093060"/>
                  <a:gd name="connsiteY41" fmla="*/ 3563320 h 3878708"/>
                  <a:gd name="connsiteX42" fmla="*/ 599601 w 3093060"/>
                  <a:gd name="connsiteY42" fmla="*/ 3260758 h 3878708"/>
                  <a:gd name="connsiteX43" fmla="*/ 662226 w 3093060"/>
                  <a:gd name="connsiteY43" fmla="*/ 3671970 h 3878708"/>
                  <a:gd name="connsiteX44" fmla="*/ 644117 w 3093060"/>
                  <a:gd name="connsiteY44" fmla="*/ 3878708 h 3878708"/>
                  <a:gd name="connsiteX45" fmla="*/ 2429308 w 3093060"/>
                  <a:gd name="connsiteY45" fmla="*/ 3878708 h 3878708"/>
                  <a:gd name="connsiteX46" fmla="*/ 2420254 w 3093060"/>
                  <a:gd name="connsiteY46" fmla="*/ 3515785 h 3878708"/>
                  <a:gd name="connsiteX47" fmla="*/ 2474579 w 3093060"/>
                  <a:gd name="connsiteY47" fmla="*/ 3232841 h 3878708"/>
                  <a:gd name="connsiteX48" fmla="*/ 2547768 w 3093060"/>
                  <a:gd name="connsiteY48" fmla="*/ 3878708 h 3878708"/>
                  <a:gd name="connsiteX49" fmla="*/ 3026132 w 3093060"/>
                  <a:gd name="connsiteY49" fmla="*/ 3878708 h 3878708"/>
                  <a:gd name="connsiteX50" fmla="*/ 3041977 w 3093060"/>
                  <a:gd name="connsiteY50" fmla="*/ 3858336 h 3878708"/>
                  <a:gd name="connsiteX51" fmla="*/ 3064613 w 3093060"/>
                  <a:gd name="connsiteY51" fmla="*/ 3739877 h 38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93060" h="3878708">
                    <a:moveTo>
                      <a:pt x="3064613" y="3739877"/>
                    </a:moveTo>
                    <a:cubicBezTo>
                      <a:pt x="3088003" y="3690079"/>
                      <a:pt x="3105357" y="3638771"/>
                      <a:pt x="3081967" y="3582183"/>
                    </a:cubicBezTo>
                    <a:cubicBezTo>
                      <a:pt x="3072912" y="3559547"/>
                      <a:pt x="3054049" y="3519558"/>
                      <a:pt x="3053295" y="3491640"/>
                    </a:cubicBezTo>
                    <a:cubicBezTo>
                      <a:pt x="3052540" y="3445615"/>
                      <a:pt x="3010287" y="3399589"/>
                      <a:pt x="2998970" y="3355827"/>
                    </a:cubicBezTo>
                    <a:cubicBezTo>
                      <a:pt x="2974825" y="3260758"/>
                      <a:pt x="2988406" y="3208696"/>
                      <a:pt x="2969543" y="3113626"/>
                    </a:cubicBezTo>
                    <a:cubicBezTo>
                      <a:pt x="2952944" y="3031384"/>
                      <a:pt x="2960489" y="2944614"/>
                      <a:pt x="2934836" y="2863126"/>
                    </a:cubicBezTo>
                    <a:cubicBezTo>
                      <a:pt x="2913709" y="2795220"/>
                      <a:pt x="2903900" y="2725804"/>
                      <a:pt x="2882019" y="2657897"/>
                    </a:cubicBezTo>
                    <a:cubicBezTo>
                      <a:pt x="2856366" y="2578673"/>
                      <a:pt x="2832221" y="2497939"/>
                      <a:pt x="2808077" y="2417960"/>
                    </a:cubicBezTo>
                    <a:cubicBezTo>
                      <a:pt x="2761296" y="2265548"/>
                      <a:pt x="2731870" y="2127471"/>
                      <a:pt x="2673772" y="1979585"/>
                    </a:cubicBezTo>
                    <a:cubicBezTo>
                      <a:pt x="2655664" y="1933559"/>
                      <a:pt x="2599075" y="1886779"/>
                      <a:pt x="2561349" y="1855090"/>
                    </a:cubicBezTo>
                    <a:cubicBezTo>
                      <a:pt x="2438362" y="1752475"/>
                      <a:pt x="2017341" y="1689095"/>
                      <a:pt x="1983388" y="1675514"/>
                    </a:cubicBezTo>
                    <a:lnTo>
                      <a:pt x="1983388" y="1675514"/>
                    </a:lnTo>
                    <a:cubicBezTo>
                      <a:pt x="1923026" y="1643070"/>
                      <a:pt x="1956225" y="1491412"/>
                      <a:pt x="1991687" y="1418978"/>
                    </a:cubicBezTo>
                    <a:cubicBezTo>
                      <a:pt x="2035449" y="1329945"/>
                      <a:pt x="2103356" y="1241666"/>
                      <a:pt x="2148627" y="1157160"/>
                    </a:cubicBezTo>
                    <a:cubicBezTo>
                      <a:pt x="2184844" y="1096798"/>
                      <a:pt x="2202953" y="1036437"/>
                      <a:pt x="2209743" y="1003993"/>
                    </a:cubicBezTo>
                    <a:cubicBezTo>
                      <a:pt x="2226343" y="926277"/>
                      <a:pt x="2233133" y="855352"/>
                      <a:pt x="2217288" y="798764"/>
                    </a:cubicBezTo>
                    <a:cubicBezTo>
                      <a:pt x="2199180" y="702185"/>
                      <a:pt x="2192389" y="649369"/>
                      <a:pt x="2176544" y="582217"/>
                    </a:cubicBezTo>
                    <a:cubicBezTo>
                      <a:pt x="2150891" y="470548"/>
                      <a:pt x="2109392" y="384533"/>
                      <a:pt x="2077702" y="274373"/>
                    </a:cubicBezTo>
                    <a:cubicBezTo>
                      <a:pt x="2055821" y="198921"/>
                      <a:pt x="2012814" y="124978"/>
                      <a:pt x="1936608" y="90271"/>
                    </a:cubicBezTo>
                    <a:cubicBezTo>
                      <a:pt x="1840029" y="45754"/>
                      <a:pt x="1755523" y="17837"/>
                      <a:pt x="1649890" y="6519"/>
                    </a:cubicBezTo>
                    <a:cubicBezTo>
                      <a:pt x="1589529" y="-272"/>
                      <a:pt x="1468051" y="-2535"/>
                      <a:pt x="1424289" y="3501"/>
                    </a:cubicBezTo>
                    <a:cubicBezTo>
                      <a:pt x="1342801" y="14819"/>
                      <a:pt x="1259804" y="38209"/>
                      <a:pt x="1182843" y="68390"/>
                    </a:cubicBezTo>
                    <a:cubicBezTo>
                      <a:pt x="1106637" y="98570"/>
                      <a:pt x="1044767" y="129506"/>
                      <a:pt x="1009304" y="216275"/>
                    </a:cubicBezTo>
                    <a:cubicBezTo>
                      <a:pt x="948943" y="365670"/>
                      <a:pt x="918762" y="521101"/>
                      <a:pt x="879527" y="676532"/>
                    </a:cubicBezTo>
                    <a:cubicBezTo>
                      <a:pt x="850101" y="790464"/>
                      <a:pt x="845574" y="969285"/>
                      <a:pt x="867455" y="1023610"/>
                    </a:cubicBezTo>
                    <a:cubicBezTo>
                      <a:pt x="891599" y="1083217"/>
                      <a:pt x="932343" y="1187341"/>
                      <a:pt x="940643" y="1203186"/>
                    </a:cubicBezTo>
                    <a:cubicBezTo>
                      <a:pt x="984405" y="1286183"/>
                      <a:pt x="1039485" y="1368425"/>
                      <a:pt x="1081738" y="1452931"/>
                    </a:cubicBezTo>
                    <a:cubicBezTo>
                      <a:pt x="1102864" y="1495184"/>
                      <a:pt x="1151154" y="1578936"/>
                      <a:pt x="1127764" y="1626470"/>
                    </a:cubicBezTo>
                    <a:cubicBezTo>
                      <a:pt x="1111164" y="1659669"/>
                      <a:pt x="1082492" y="1674005"/>
                      <a:pt x="1057593" y="1684568"/>
                    </a:cubicBezTo>
                    <a:cubicBezTo>
                      <a:pt x="1029676" y="1696641"/>
                      <a:pt x="742205" y="1749457"/>
                      <a:pt x="659208" y="1791710"/>
                    </a:cubicBezTo>
                    <a:cubicBezTo>
                      <a:pt x="611673" y="1815855"/>
                      <a:pt x="564138" y="1835472"/>
                      <a:pt x="524903" y="1875462"/>
                    </a:cubicBezTo>
                    <a:cubicBezTo>
                      <a:pt x="467560" y="1934314"/>
                      <a:pt x="402671" y="1997694"/>
                      <a:pt x="370227" y="2074654"/>
                    </a:cubicBezTo>
                    <a:cubicBezTo>
                      <a:pt x="316656" y="2202923"/>
                      <a:pt x="284212" y="2305537"/>
                      <a:pt x="236677" y="2436069"/>
                    </a:cubicBezTo>
                    <a:cubicBezTo>
                      <a:pt x="185370" y="2577164"/>
                      <a:pt x="178579" y="2722786"/>
                      <a:pt x="147644" y="2869917"/>
                    </a:cubicBezTo>
                    <a:cubicBezTo>
                      <a:pt x="123499" y="2983849"/>
                      <a:pt x="106900" y="3099291"/>
                      <a:pt x="94828" y="3214732"/>
                    </a:cubicBezTo>
                    <a:cubicBezTo>
                      <a:pt x="88037" y="3277357"/>
                      <a:pt x="78983" y="3343755"/>
                      <a:pt x="60120" y="3400343"/>
                    </a:cubicBezTo>
                    <a:cubicBezTo>
                      <a:pt x="38993" y="3465232"/>
                      <a:pt x="41257" y="3518048"/>
                      <a:pt x="18621" y="3582183"/>
                    </a:cubicBezTo>
                    <a:cubicBezTo>
                      <a:pt x="-242" y="3634244"/>
                      <a:pt x="-15332" y="3693097"/>
                      <a:pt x="28430" y="3745159"/>
                    </a:cubicBezTo>
                    <a:cubicBezTo>
                      <a:pt x="36730" y="3754967"/>
                      <a:pt x="23903" y="3785148"/>
                      <a:pt x="26166" y="3797975"/>
                    </a:cubicBezTo>
                    <a:cubicBezTo>
                      <a:pt x="32957" y="3829665"/>
                      <a:pt x="39748" y="3858336"/>
                      <a:pt x="21639" y="3878708"/>
                    </a:cubicBezTo>
                    <a:lnTo>
                      <a:pt x="562629" y="3878708"/>
                    </a:lnTo>
                    <a:cubicBezTo>
                      <a:pt x="549802" y="3773830"/>
                      <a:pt x="557348" y="3668952"/>
                      <a:pt x="556593" y="3563320"/>
                    </a:cubicBezTo>
                    <a:cubicBezTo>
                      <a:pt x="555838" y="3469759"/>
                      <a:pt x="560366" y="3353563"/>
                      <a:pt x="599601" y="3260758"/>
                    </a:cubicBezTo>
                    <a:cubicBezTo>
                      <a:pt x="628272" y="3392044"/>
                      <a:pt x="650908" y="3546720"/>
                      <a:pt x="662226" y="3671970"/>
                    </a:cubicBezTo>
                    <a:cubicBezTo>
                      <a:pt x="668262" y="3742141"/>
                      <a:pt x="653171" y="3810047"/>
                      <a:pt x="644117" y="3878708"/>
                    </a:cubicBezTo>
                    <a:lnTo>
                      <a:pt x="2429308" y="3878708"/>
                    </a:lnTo>
                    <a:cubicBezTo>
                      <a:pt x="2428554" y="3875690"/>
                      <a:pt x="2403655" y="3631226"/>
                      <a:pt x="2420254" y="3515785"/>
                    </a:cubicBezTo>
                    <a:cubicBezTo>
                      <a:pt x="2430817" y="3439579"/>
                      <a:pt x="2456471" y="3317346"/>
                      <a:pt x="2474579" y="3232841"/>
                    </a:cubicBezTo>
                    <a:cubicBezTo>
                      <a:pt x="2552295" y="3432788"/>
                      <a:pt x="2547768" y="3877199"/>
                      <a:pt x="2547768" y="3878708"/>
                    </a:cubicBezTo>
                    <a:lnTo>
                      <a:pt x="3026132" y="3878708"/>
                    </a:lnTo>
                    <a:cubicBezTo>
                      <a:pt x="3036696" y="3878708"/>
                      <a:pt x="3044995" y="3868900"/>
                      <a:pt x="3041977" y="3858336"/>
                    </a:cubicBezTo>
                    <a:cubicBezTo>
                      <a:pt x="3035186" y="3831928"/>
                      <a:pt x="3048768" y="3775339"/>
                      <a:pt x="3064613" y="3739877"/>
                    </a:cubicBezTo>
                    <a:close/>
                  </a:path>
                </a:pathLst>
              </a:custGeom>
              <a:solidFill>
                <a:schemeClr val="bg1">
                  <a:alpha val="20000"/>
                </a:schemeClr>
              </a:solidFill>
              <a:ln w="7527"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xmlns="" id="{96F8A62B-26FD-41A2-9AEC-7DE217C1136A}"/>
                  </a:ext>
                </a:extLst>
              </p:cNvPr>
              <p:cNvSpPr/>
              <p:nvPr/>
            </p:nvSpPr>
            <p:spPr>
              <a:xfrm>
                <a:off x="8403481" y="6466088"/>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solidFill>
                    <a:prstClr val="black"/>
                  </a:solidFill>
                </a:endParaRPr>
              </a:p>
            </p:txBody>
          </p:sp>
        </p:grpSp>
        <p:sp>
          <p:nvSpPr>
            <p:cNvPr id="25" name="Freeform: Shape 24">
              <a:extLst>
                <a:ext uri="{FF2B5EF4-FFF2-40B4-BE49-F238E27FC236}">
                  <a16:creationId xmlns:a16="http://schemas.microsoft.com/office/drawing/2014/main" xmlns="" id="{7D48CCAE-0F2D-4FEC-ACF8-FD12DCA95D33}"/>
                </a:ext>
              </a:extLst>
            </p:cNvPr>
            <p:cNvSpPr/>
            <p:nvPr/>
          </p:nvSpPr>
          <p:spPr>
            <a:xfrm>
              <a:off x="7048970" y="3337100"/>
              <a:ext cx="928620" cy="958241"/>
            </a:xfrm>
            <a:custGeom>
              <a:avLst/>
              <a:gdLst>
                <a:gd name="connsiteX0" fmla="*/ 15241 w 928620"/>
                <a:gd name="connsiteY0" fmla="*/ 388577 h 958241"/>
                <a:gd name="connsiteX1" fmla="*/ 212925 w 928620"/>
                <a:gd name="connsiteY1" fmla="*/ 33953 h 958241"/>
                <a:gd name="connsiteX2" fmla="*/ 432490 w 928620"/>
                <a:gd name="connsiteY2" fmla="*/ 0 h 958241"/>
                <a:gd name="connsiteX3" fmla="*/ 700344 w 928620"/>
                <a:gd name="connsiteY3" fmla="*/ 31690 h 958241"/>
                <a:gd name="connsiteX4" fmla="*/ 916890 w 928620"/>
                <a:gd name="connsiteY4" fmla="*/ 378014 h 958241"/>
                <a:gd name="connsiteX5" fmla="*/ 817294 w 928620"/>
                <a:gd name="connsiteY5" fmla="*/ 679067 h 958241"/>
                <a:gd name="connsiteX6" fmla="*/ 461916 w 928620"/>
                <a:gd name="connsiteY6" fmla="*/ 958239 h 958241"/>
                <a:gd name="connsiteX7" fmla="*/ 138227 w 928620"/>
                <a:gd name="connsiteY7" fmla="*/ 714529 h 958241"/>
                <a:gd name="connsiteX8" fmla="*/ 15241 w 928620"/>
                <a:gd name="connsiteY8" fmla="*/ 388577 h 9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20" h="958241">
                  <a:moveTo>
                    <a:pt x="15241" y="388577"/>
                  </a:moveTo>
                  <a:cubicBezTo>
                    <a:pt x="-38330" y="235410"/>
                    <a:pt x="54476" y="69416"/>
                    <a:pt x="212925" y="33953"/>
                  </a:cubicBezTo>
                  <a:cubicBezTo>
                    <a:pt x="297431" y="15090"/>
                    <a:pt x="381182" y="0"/>
                    <a:pt x="432490" y="0"/>
                  </a:cubicBezTo>
                  <a:cubicBezTo>
                    <a:pt x="489078" y="0"/>
                    <a:pt x="594711" y="14336"/>
                    <a:pt x="700344" y="31690"/>
                  </a:cubicBezTo>
                  <a:cubicBezTo>
                    <a:pt x="862565" y="58098"/>
                    <a:pt x="964425" y="221074"/>
                    <a:pt x="916890" y="378014"/>
                  </a:cubicBezTo>
                  <a:cubicBezTo>
                    <a:pt x="879919" y="501000"/>
                    <a:pt x="839930" y="627005"/>
                    <a:pt x="817294" y="679067"/>
                  </a:cubicBezTo>
                  <a:cubicBezTo>
                    <a:pt x="760705" y="810353"/>
                    <a:pt x="579621" y="958993"/>
                    <a:pt x="461916" y="958239"/>
                  </a:cubicBezTo>
                  <a:cubicBezTo>
                    <a:pt x="344211" y="957484"/>
                    <a:pt x="198589" y="848833"/>
                    <a:pt x="138227" y="714529"/>
                  </a:cubicBezTo>
                  <a:cubicBezTo>
                    <a:pt x="107292" y="647377"/>
                    <a:pt x="59003" y="513827"/>
                    <a:pt x="15241" y="388577"/>
                  </a:cubicBezTo>
                  <a:close/>
                </a:path>
              </a:pathLst>
            </a:custGeom>
            <a:solidFill>
              <a:schemeClr val="bg1">
                <a:lumMod val="95000"/>
                <a:alpha val="20000"/>
              </a:schemeClr>
            </a:solidFill>
            <a:ln w="7527"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xmlns="" id="{E88BE8FA-1FEC-42B0-8FD2-11D95C267006}"/>
                </a:ext>
              </a:extLst>
            </p:cNvPr>
            <p:cNvSpPr/>
            <p:nvPr/>
          </p:nvSpPr>
          <p:spPr>
            <a:xfrm>
              <a:off x="6918589" y="4231205"/>
              <a:ext cx="1166485" cy="2206212"/>
            </a:xfrm>
            <a:custGeom>
              <a:avLst/>
              <a:gdLst>
                <a:gd name="connsiteX0" fmla="*/ 1069153 w 1166485"/>
                <a:gd name="connsiteY0" fmla="*/ 0 h 2206212"/>
                <a:gd name="connsiteX1" fmla="*/ 691139 w 1166485"/>
                <a:gd name="connsiteY1" fmla="*/ 237673 h 2206212"/>
                <a:gd name="connsiteX2" fmla="*/ 691139 w 1166485"/>
                <a:gd name="connsiteY2" fmla="*/ 237673 h 2206212"/>
                <a:gd name="connsiteX3" fmla="*/ 630778 w 1166485"/>
                <a:gd name="connsiteY3" fmla="*/ 201457 h 2206212"/>
                <a:gd name="connsiteX4" fmla="*/ 631532 w 1166485"/>
                <a:gd name="connsiteY4" fmla="*/ 132795 h 2206212"/>
                <a:gd name="connsiteX5" fmla="*/ 587015 w 1166485"/>
                <a:gd name="connsiteY5" fmla="*/ 87524 h 2206212"/>
                <a:gd name="connsiteX6" fmla="*/ 537972 w 1166485"/>
                <a:gd name="connsiteY6" fmla="*/ 138077 h 2206212"/>
                <a:gd name="connsiteX7" fmla="*/ 537972 w 1166485"/>
                <a:gd name="connsiteY7" fmla="*/ 196929 h 2206212"/>
                <a:gd name="connsiteX8" fmla="*/ 477610 w 1166485"/>
                <a:gd name="connsiteY8" fmla="*/ 237673 h 2206212"/>
                <a:gd name="connsiteX9" fmla="*/ 477610 w 1166485"/>
                <a:gd name="connsiteY9" fmla="*/ 237673 h 2206212"/>
                <a:gd name="connsiteX10" fmla="*/ 129023 w 1166485"/>
                <a:gd name="connsiteY10" fmla="*/ 40744 h 2206212"/>
                <a:gd name="connsiteX11" fmla="*/ 129023 w 1166485"/>
                <a:gd name="connsiteY11" fmla="*/ 40744 h 2206212"/>
                <a:gd name="connsiteX12" fmla="*/ 81488 w 1166485"/>
                <a:gd name="connsiteY12" fmla="*/ 8300 h 2206212"/>
                <a:gd name="connsiteX13" fmla="*/ 0 w 1166485"/>
                <a:gd name="connsiteY13" fmla="*/ 49798 h 2206212"/>
                <a:gd name="connsiteX14" fmla="*/ 0 w 1166485"/>
                <a:gd name="connsiteY14" fmla="*/ 49798 h 2206212"/>
                <a:gd name="connsiteX15" fmla="*/ 36217 w 1166485"/>
                <a:gd name="connsiteY15" fmla="*/ 89788 h 2206212"/>
                <a:gd name="connsiteX16" fmla="*/ 485910 w 1166485"/>
                <a:gd name="connsiteY16" fmla="*/ 338779 h 2206212"/>
                <a:gd name="connsiteX17" fmla="*/ 537217 w 1166485"/>
                <a:gd name="connsiteY17" fmla="*/ 403667 h 2206212"/>
                <a:gd name="connsiteX18" fmla="*/ 536463 w 1166485"/>
                <a:gd name="connsiteY18" fmla="*/ 2189613 h 2206212"/>
                <a:gd name="connsiteX19" fmla="*/ 537217 w 1166485"/>
                <a:gd name="connsiteY19" fmla="*/ 2206212 h 2206212"/>
                <a:gd name="connsiteX20" fmla="*/ 565134 w 1166485"/>
                <a:gd name="connsiteY20" fmla="*/ 2206212 h 2206212"/>
                <a:gd name="connsiteX21" fmla="*/ 603615 w 1166485"/>
                <a:gd name="connsiteY21" fmla="*/ 2206212 h 2206212"/>
                <a:gd name="connsiteX22" fmla="*/ 633041 w 1166485"/>
                <a:gd name="connsiteY22" fmla="*/ 2206212 h 2206212"/>
                <a:gd name="connsiteX23" fmla="*/ 633796 w 1166485"/>
                <a:gd name="connsiteY23" fmla="*/ 2191877 h 2206212"/>
                <a:gd name="connsiteX24" fmla="*/ 635305 w 1166485"/>
                <a:gd name="connsiteY24" fmla="*/ 1921004 h 2206212"/>
                <a:gd name="connsiteX25" fmla="*/ 635305 w 1166485"/>
                <a:gd name="connsiteY25" fmla="*/ 410458 h 2206212"/>
                <a:gd name="connsiteX26" fmla="*/ 703966 w 1166485"/>
                <a:gd name="connsiteY26" fmla="*/ 335761 h 2206212"/>
                <a:gd name="connsiteX27" fmla="*/ 1166486 w 1166485"/>
                <a:gd name="connsiteY27" fmla="*/ 48289 h 2206212"/>
                <a:gd name="connsiteX28" fmla="*/ 1069153 w 1166485"/>
                <a:gd name="connsiteY28" fmla="*/ 0 h 2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485" h="2206212">
                  <a:moveTo>
                    <a:pt x="1069153" y="0"/>
                  </a:moveTo>
                  <a:cubicBezTo>
                    <a:pt x="978610" y="134304"/>
                    <a:pt x="849588" y="209002"/>
                    <a:pt x="691139" y="237673"/>
                  </a:cubicBezTo>
                  <a:cubicBezTo>
                    <a:pt x="691139" y="237673"/>
                    <a:pt x="691139" y="237673"/>
                    <a:pt x="691139" y="237673"/>
                  </a:cubicBezTo>
                  <a:cubicBezTo>
                    <a:pt x="637568" y="255027"/>
                    <a:pt x="631532" y="252009"/>
                    <a:pt x="630778" y="201457"/>
                  </a:cubicBezTo>
                  <a:cubicBezTo>
                    <a:pt x="630778" y="178821"/>
                    <a:pt x="629269" y="155431"/>
                    <a:pt x="631532" y="132795"/>
                  </a:cubicBezTo>
                  <a:cubicBezTo>
                    <a:pt x="634550" y="98842"/>
                    <a:pt x="621723" y="89033"/>
                    <a:pt x="587015" y="87524"/>
                  </a:cubicBezTo>
                  <a:cubicBezTo>
                    <a:pt x="544762" y="85261"/>
                    <a:pt x="534199" y="100351"/>
                    <a:pt x="537972" y="138077"/>
                  </a:cubicBezTo>
                  <a:cubicBezTo>
                    <a:pt x="540235" y="157694"/>
                    <a:pt x="538726" y="177312"/>
                    <a:pt x="537972" y="196929"/>
                  </a:cubicBezTo>
                  <a:cubicBezTo>
                    <a:pt x="537217" y="252764"/>
                    <a:pt x="533445" y="255782"/>
                    <a:pt x="477610" y="237673"/>
                  </a:cubicBezTo>
                  <a:cubicBezTo>
                    <a:pt x="477610" y="237673"/>
                    <a:pt x="477610" y="237673"/>
                    <a:pt x="477610" y="237673"/>
                  </a:cubicBezTo>
                  <a:cubicBezTo>
                    <a:pt x="335761" y="216547"/>
                    <a:pt x="221828" y="145622"/>
                    <a:pt x="129023" y="40744"/>
                  </a:cubicBezTo>
                  <a:cubicBezTo>
                    <a:pt x="129023" y="40744"/>
                    <a:pt x="129023" y="40744"/>
                    <a:pt x="129023" y="40744"/>
                  </a:cubicBezTo>
                  <a:cubicBezTo>
                    <a:pt x="109405" y="33953"/>
                    <a:pt x="106387" y="-2263"/>
                    <a:pt x="81488" y="8300"/>
                  </a:cubicBezTo>
                  <a:cubicBezTo>
                    <a:pt x="53571" y="20372"/>
                    <a:pt x="19617" y="21881"/>
                    <a:pt x="0" y="49798"/>
                  </a:cubicBezTo>
                  <a:lnTo>
                    <a:pt x="0" y="49798"/>
                  </a:lnTo>
                  <a:cubicBezTo>
                    <a:pt x="12072" y="63380"/>
                    <a:pt x="24145" y="76206"/>
                    <a:pt x="36217" y="89788"/>
                  </a:cubicBezTo>
                  <a:cubicBezTo>
                    <a:pt x="156940" y="224092"/>
                    <a:pt x="300298" y="319161"/>
                    <a:pt x="485910" y="338779"/>
                  </a:cubicBezTo>
                  <a:cubicBezTo>
                    <a:pt x="529672" y="343306"/>
                    <a:pt x="537972" y="363678"/>
                    <a:pt x="537217" y="403667"/>
                  </a:cubicBezTo>
                  <a:cubicBezTo>
                    <a:pt x="536463" y="998983"/>
                    <a:pt x="537217" y="1594298"/>
                    <a:pt x="536463" y="2189613"/>
                  </a:cubicBezTo>
                  <a:cubicBezTo>
                    <a:pt x="536463" y="2195649"/>
                    <a:pt x="537217" y="2200931"/>
                    <a:pt x="537217" y="2206212"/>
                  </a:cubicBezTo>
                  <a:lnTo>
                    <a:pt x="565134" y="2206212"/>
                  </a:lnTo>
                  <a:lnTo>
                    <a:pt x="603615" y="2206212"/>
                  </a:lnTo>
                  <a:lnTo>
                    <a:pt x="633041" y="2206212"/>
                  </a:lnTo>
                  <a:cubicBezTo>
                    <a:pt x="633796" y="2202440"/>
                    <a:pt x="633796" y="2197158"/>
                    <a:pt x="633796" y="2191877"/>
                  </a:cubicBezTo>
                  <a:cubicBezTo>
                    <a:pt x="631532" y="2102089"/>
                    <a:pt x="635305" y="2011547"/>
                    <a:pt x="635305" y="1921004"/>
                  </a:cubicBezTo>
                  <a:cubicBezTo>
                    <a:pt x="636059" y="1417740"/>
                    <a:pt x="636814" y="913722"/>
                    <a:pt x="635305" y="410458"/>
                  </a:cubicBezTo>
                  <a:cubicBezTo>
                    <a:pt x="635305" y="356887"/>
                    <a:pt x="654168" y="343306"/>
                    <a:pt x="703966" y="335761"/>
                  </a:cubicBezTo>
                  <a:cubicBezTo>
                    <a:pt x="900141" y="307089"/>
                    <a:pt x="1050290" y="202966"/>
                    <a:pt x="1166486" y="48289"/>
                  </a:cubicBezTo>
                  <a:cubicBezTo>
                    <a:pt x="1138569" y="21127"/>
                    <a:pt x="1102352" y="13581"/>
                    <a:pt x="1069153" y="0"/>
                  </a:cubicBezTo>
                  <a:close/>
                </a:path>
              </a:pathLst>
            </a:custGeom>
            <a:solidFill>
              <a:schemeClr val="accent4">
                <a:alpha val="20000"/>
              </a:schemeClr>
            </a:solidFill>
            <a:ln w="7527"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xmlns="" id="{44EE43E4-96AC-4BA1-9644-D65493F6A6A2}"/>
                </a:ext>
              </a:extLst>
            </p:cNvPr>
            <p:cNvSpPr/>
            <p:nvPr/>
          </p:nvSpPr>
          <p:spPr>
            <a:xfrm>
              <a:off x="7483723" y="6471370"/>
              <a:ext cx="38480" cy="8396"/>
            </a:xfrm>
            <a:custGeom>
              <a:avLst/>
              <a:gdLst>
                <a:gd name="connsiteX0" fmla="*/ 20372 w 38480"/>
                <a:gd name="connsiteY0" fmla="*/ 8300 h 8396"/>
                <a:gd name="connsiteX1" fmla="*/ 38480 w 38480"/>
                <a:gd name="connsiteY1" fmla="*/ 0 h 8396"/>
                <a:gd name="connsiteX2" fmla="*/ 0 w 38480"/>
                <a:gd name="connsiteY2" fmla="*/ 0 h 8396"/>
                <a:gd name="connsiteX3" fmla="*/ 20372 w 38480"/>
                <a:gd name="connsiteY3" fmla="*/ 8300 h 8396"/>
              </a:gdLst>
              <a:ahLst/>
              <a:cxnLst>
                <a:cxn ang="0">
                  <a:pos x="connsiteX0" y="connsiteY0"/>
                </a:cxn>
                <a:cxn ang="0">
                  <a:pos x="connsiteX1" y="connsiteY1"/>
                </a:cxn>
                <a:cxn ang="0">
                  <a:pos x="connsiteX2" y="connsiteY2"/>
                </a:cxn>
                <a:cxn ang="0">
                  <a:pos x="connsiteX3" y="connsiteY3"/>
                </a:cxn>
              </a:cxnLst>
              <a:rect l="l" t="t" r="r" b="b"/>
              <a:pathLst>
                <a:path w="38480" h="8396">
                  <a:moveTo>
                    <a:pt x="20372" y="8300"/>
                  </a:moveTo>
                  <a:cubicBezTo>
                    <a:pt x="28672" y="8300"/>
                    <a:pt x="34708" y="4527"/>
                    <a:pt x="38480" y="0"/>
                  </a:cubicBezTo>
                  <a:lnTo>
                    <a:pt x="0" y="0"/>
                  </a:lnTo>
                  <a:cubicBezTo>
                    <a:pt x="3773" y="5282"/>
                    <a:pt x="9809" y="9054"/>
                    <a:pt x="20372" y="8300"/>
                  </a:cubicBezTo>
                  <a:close/>
                </a:path>
              </a:pathLst>
            </a:custGeom>
            <a:solidFill>
              <a:srgbClr val="CCCCCC"/>
            </a:solidFill>
            <a:ln w="7527"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xmlns="" id="{059E67FF-0E14-4B17-944B-09479E6D419E}"/>
                </a:ext>
              </a:extLst>
            </p:cNvPr>
            <p:cNvSpPr/>
            <p:nvPr/>
          </p:nvSpPr>
          <p:spPr>
            <a:xfrm>
              <a:off x="6585846" y="6501551"/>
              <a:ext cx="6036" cy="7545"/>
            </a:xfrm>
            <a:custGeom>
              <a:avLst/>
              <a:gdLst>
                <a:gd name="connsiteX0" fmla="*/ 6036 w 6036"/>
                <a:gd name="connsiteY0" fmla="*/ 0 h 7545"/>
                <a:gd name="connsiteX1" fmla="*/ 0 w 6036"/>
                <a:gd name="connsiteY1" fmla="*/ 0 h 7545"/>
                <a:gd name="connsiteX2" fmla="*/ 6036 w 6036"/>
                <a:gd name="connsiteY2" fmla="*/ 0 h 7545"/>
              </a:gdLst>
              <a:ahLst/>
              <a:cxnLst>
                <a:cxn ang="0">
                  <a:pos x="connsiteX0" y="connsiteY0"/>
                </a:cxn>
                <a:cxn ang="0">
                  <a:pos x="connsiteX1" y="connsiteY1"/>
                </a:cxn>
                <a:cxn ang="0">
                  <a:pos x="connsiteX2" y="connsiteY2"/>
                </a:cxn>
              </a:cxnLst>
              <a:rect l="l" t="t" r="r" b="b"/>
              <a:pathLst>
                <a:path w="6036" h="7545">
                  <a:moveTo>
                    <a:pt x="6036" y="0"/>
                  </a:moveTo>
                  <a:cubicBezTo>
                    <a:pt x="3773" y="0"/>
                    <a:pt x="1509" y="0"/>
                    <a:pt x="0" y="0"/>
                  </a:cubicBezTo>
                  <a:cubicBezTo>
                    <a:pt x="2264" y="0"/>
                    <a:pt x="3773" y="0"/>
                    <a:pt x="6036" y="0"/>
                  </a:cubicBezTo>
                  <a:close/>
                </a:path>
              </a:pathLst>
            </a:custGeom>
            <a:solidFill>
              <a:srgbClr val="CCCCCC"/>
            </a:solidFill>
            <a:ln w="7527" cap="flat">
              <a:noFill/>
              <a:prstDash val="solid"/>
              <a:miter/>
            </a:ln>
          </p:spPr>
          <p:txBody>
            <a:bodyPr rtlCol="0" anchor="ctr"/>
            <a:lstStyle/>
            <a:p>
              <a:endParaRPr lang="en-US">
                <a:solidFill>
                  <a:prstClr val="black"/>
                </a:solidFill>
              </a:endParaRPr>
            </a:p>
          </p:txBody>
        </p:sp>
        <p:sp>
          <p:nvSpPr>
            <p:cNvPr id="29" name="Freeform: Shape 28">
              <a:extLst>
                <a:ext uri="{FF2B5EF4-FFF2-40B4-BE49-F238E27FC236}">
                  <a16:creationId xmlns:a16="http://schemas.microsoft.com/office/drawing/2014/main" xmlns="" id="{2D62DA49-AEE8-4049-9FDF-3FD84E789405}"/>
                </a:ext>
              </a:extLst>
            </p:cNvPr>
            <p:cNvSpPr/>
            <p:nvPr/>
          </p:nvSpPr>
          <p:spPr>
            <a:xfrm>
              <a:off x="8412536" y="6501551"/>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xmlns="" id="{D42E8636-8408-44EC-A98D-84BEFFF09217}"/>
                </a:ext>
              </a:extLst>
            </p:cNvPr>
            <p:cNvSpPr/>
            <p:nvPr/>
          </p:nvSpPr>
          <p:spPr>
            <a:xfrm>
              <a:off x="7105710" y="3719624"/>
              <a:ext cx="820916" cy="584014"/>
            </a:xfrm>
            <a:custGeom>
              <a:avLst/>
              <a:gdLst>
                <a:gd name="connsiteX0" fmla="*/ 217301 w 820916"/>
                <a:gd name="connsiteY0" fmla="*/ 111686 h 584014"/>
                <a:gd name="connsiteX1" fmla="*/ 25654 w 820916"/>
                <a:gd name="connsiteY1" fmla="*/ 128285 h 584014"/>
                <a:gd name="connsiteX2" fmla="*/ 0 w 820916"/>
                <a:gd name="connsiteY2" fmla="*/ 122249 h 584014"/>
                <a:gd name="connsiteX3" fmla="*/ 28672 w 820916"/>
                <a:gd name="connsiteY3" fmla="*/ 224109 h 584014"/>
                <a:gd name="connsiteX4" fmla="*/ 181839 w 820916"/>
                <a:gd name="connsiteY4" fmla="*/ 470836 h 584014"/>
                <a:gd name="connsiteX5" fmla="*/ 402913 w 820916"/>
                <a:gd name="connsiteY5" fmla="*/ 584014 h 584014"/>
                <a:gd name="connsiteX6" fmla="*/ 585506 w 820916"/>
                <a:gd name="connsiteY6" fmla="*/ 506299 h 584014"/>
                <a:gd name="connsiteX7" fmla="*/ 786963 w 820916"/>
                <a:gd name="connsiteY7" fmla="*/ 227881 h 584014"/>
                <a:gd name="connsiteX8" fmla="*/ 820916 w 820916"/>
                <a:gd name="connsiteY8" fmla="*/ 123758 h 584014"/>
                <a:gd name="connsiteX9" fmla="*/ 785454 w 820916"/>
                <a:gd name="connsiteY9" fmla="*/ 141112 h 584014"/>
                <a:gd name="connsiteX10" fmla="*/ 596824 w 820916"/>
                <a:gd name="connsiteY10" fmla="*/ 114704 h 584014"/>
                <a:gd name="connsiteX11" fmla="*/ 405177 w 820916"/>
                <a:gd name="connsiteY11" fmla="*/ 17 h 584014"/>
                <a:gd name="connsiteX12" fmla="*/ 217301 w 820916"/>
                <a:gd name="connsiteY12" fmla="*/ 111686 h 5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916" h="584014">
                  <a:moveTo>
                    <a:pt x="217301" y="111686"/>
                  </a:moveTo>
                  <a:cubicBezTo>
                    <a:pt x="156185" y="162238"/>
                    <a:pt x="95069" y="177329"/>
                    <a:pt x="25654" y="128285"/>
                  </a:cubicBezTo>
                  <a:cubicBezTo>
                    <a:pt x="24899" y="127530"/>
                    <a:pt x="0" y="122249"/>
                    <a:pt x="0" y="122249"/>
                  </a:cubicBezTo>
                  <a:cubicBezTo>
                    <a:pt x="6036" y="160729"/>
                    <a:pt x="13581" y="187892"/>
                    <a:pt x="28672" y="224109"/>
                  </a:cubicBezTo>
                  <a:cubicBezTo>
                    <a:pt x="72434" y="331250"/>
                    <a:pt x="107896" y="398403"/>
                    <a:pt x="181839" y="470836"/>
                  </a:cubicBezTo>
                  <a:cubicBezTo>
                    <a:pt x="216547" y="504790"/>
                    <a:pt x="332743" y="584014"/>
                    <a:pt x="402913" y="584014"/>
                  </a:cubicBezTo>
                  <a:cubicBezTo>
                    <a:pt x="468556" y="584014"/>
                    <a:pt x="543253" y="537989"/>
                    <a:pt x="585506" y="506299"/>
                  </a:cubicBezTo>
                  <a:cubicBezTo>
                    <a:pt x="721320" y="404439"/>
                    <a:pt x="769609" y="289752"/>
                    <a:pt x="786963" y="227881"/>
                  </a:cubicBezTo>
                  <a:cubicBezTo>
                    <a:pt x="797526" y="187892"/>
                    <a:pt x="810353" y="161484"/>
                    <a:pt x="820916" y="123758"/>
                  </a:cubicBezTo>
                  <a:cubicBezTo>
                    <a:pt x="820916" y="123758"/>
                    <a:pt x="785454" y="140357"/>
                    <a:pt x="785454" y="141112"/>
                  </a:cubicBezTo>
                  <a:cubicBezTo>
                    <a:pt x="715284" y="175065"/>
                    <a:pt x="657186" y="168274"/>
                    <a:pt x="596824" y="114704"/>
                  </a:cubicBezTo>
                  <a:cubicBezTo>
                    <a:pt x="565134" y="86032"/>
                    <a:pt x="494210" y="17"/>
                    <a:pt x="405177" y="17"/>
                  </a:cubicBezTo>
                  <a:cubicBezTo>
                    <a:pt x="301807" y="-1492"/>
                    <a:pt x="233146" y="98859"/>
                    <a:pt x="217301" y="111686"/>
                  </a:cubicBezTo>
                  <a:close/>
                </a:path>
              </a:pathLst>
            </a:custGeom>
            <a:solidFill>
              <a:schemeClr val="accent4">
                <a:lumMod val="60000"/>
                <a:lumOff val="40000"/>
                <a:alpha val="20000"/>
              </a:schemeClr>
            </a:solidFill>
            <a:ln w="7527" cap="flat">
              <a:no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a16="http://schemas.microsoft.com/office/drawing/2014/main" xmlns="" id="{7AFDA568-2087-47FB-AC5E-0D2176AC166F}"/>
                </a:ext>
              </a:extLst>
            </p:cNvPr>
            <p:cNvSpPr/>
            <p:nvPr/>
          </p:nvSpPr>
          <p:spPr>
            <a:xfrm>
              <a:off x="7215863" y="2553306"/>
              <a:ext cx="135223" cy="802656"/>
            </a:xfrm>
            <a:custGeom>
              <a:avLst/>
              <a:gdLst>
                <a:gd name="connsiteX0" fmla="*/ 79231 w 135223"/>
                <a:gd name="connsiteY0" fmla="*/ 802657 h 802656"/>
                <a:gd name="connsiteX1" fmla="*/ 65650 w 135223"/>
                <a:gd name="connsiteY1" fmla="*/ 790585 h 802656"/>
                <a:gd name="connsiteX2" fmla="*/ 7 w 135223"/>
                <a:gd name="connsiteY2" fmla="*/ 434452 h 802656"/>
                <a:gd name="connsiteX3" fmla="*/ 107903 w 135223"/>
                <a:gd name="connsiteY3" fmla="*/ 8149 h 802656"/>
                <a:gd name="connsiteX4" fmla="*/ 129029 w 135223"/>
                <a:gd name="connsiteY4" fmla="*/ 3622 h 802656"/>
                <a:gd name="connsiteX5" fmla="*/ 132047 w 135223"/>
                <a:gd name="connsiteY5" fmla="*/ 31539 h 802656"/>
                <a:gd name="connsiteX6" fmla="*/ 30187 w 135223"/>
                <a:gd name="connsiteY6" fmla="*/ 434452 h 802656"/>
                <a:gd name="connsiteX7" fmla="*/ 93567 w 135223"/>
                <a:gd name="connsiteY7" fmla="*/ 774740 h 802656"/>
                <a:gd name="connsiteX8" fmla="*/ 85267 w 135223"/>
                <a:gd name="connsiteY8" fmla="*/ 801148 h 802656"/>
                <a:gd name="connsiteX9" fmla="*/ 79231 w 135223"/>
                <a:gd name="connsiteY9" fmla="*/ 802657 h 8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656">
                  <a:moveTo>
                    <a:pt x="79231" y="802657"/>
                  </a:moveTo>
                  <a:cubicBezTo>
                    <a:pt x="73195" y="802657"/>
                    <a:pt x="67913" y="798130"/>
                    <a:pt x="65650" y="790585"/>
                  </a:cubicBezTo>
                  <a:cubicBezTo>
                    <a:pt x="62632" y="782285"/>
                    <a:pt x="-748" y="583092"/>
                    <a:pt x="7" y="434452"/>
                  </a:cubicBezTo>
                  <a:cubicBezTo>
                    <a:pt x="761" y="204324"/>
                    <a:pt x="103376" y="15694"/>
                    <a:pt x="107903" y="8149"/>
                  </a:cubicBezTo>
                  <a:cubicBezTo>
                    <a:pt x="113184" y="-905"/>
                    <a:pt x="122239" y="-2414"/>
                    <a:pt x="129029" y="3622"/>
                  </a:cubicBezTo>
                  <a:cubicBezTo>
                    <a:pt x="135820" y="10412"/>
                    <a:pt x="137329" y="22485"/>
                    <a:pt x="132047" y="31539"/>
                  </a:cubicBezTo>
                  <a:cubicBezTo>
                    <a:pt x="131293" y="33048"/>
                    <a:pt x="30942" y="217905"/>
                    <a:pt x="30187" y="434452"/>
                  </a:cubicBezTo>
                  <a:cubicBezTo>
                    <a:pt x="29433" y="574792"/>
                    <a:pt x="92812" y="772476"/>
                    <a:pt x="93567" y="774740"/>
                  </a:cubicBezTo>
                  <a:cubicBezTo>
                    <a:pt x="96585" y="784548"/>
                    <a:pt x="93567" y="796621"/>
                    <a:pt x="85267" y="801148"/>
                  </a:cubicBezTo>
                  <a:cubicBezTo>
                    <a:pt x="83004" y="801902"/>
                    <a:pt x="81495" y="802657"/>
                    <a:pt x="79231" y="802657"/>
                  </a:cubicBezTo>
                  <a:close/>
                </a:path>
              </a:pathLst>
            </a:custGeom>
            <a:solidFill>
              <a:schemeClr val="accent4">
                <a:alpha val="20000"/>
              </a:schemeClr>
            </a:solidFill>
            <a:ln w="7527"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a16="http://schemas.microsoft.com/office/drawing/2014/main" xmlns="" id="{248F4250-419F-47A6-8F36-E75EEA8A0DD8}"/>
                </a:ext>
              </a:extLst>
            </p:cNvPr>
            <p:cNvSpPr/>
            <p:nvPr/>
          </p:nvSpPr>
          <p:spPr>
            <a:xfrm>
              <a:off x="7620133" y="2552980"/>
              <a:ext cx="135223" cy="802983"/>
            </a:xfrm>
            <a:custGeom>
              <a:avLst/>
              <a:gdLst>
                <a:gd name="connsiteX0" fmla="*/ 55238 w 135223"/>
                <a:gd name="connsiteY0" fmla="*/ 802984 h 802983"/>
                <a:gd name="connsiteX1" fmla="*/ 49202 w 135223"/>
                <a:gd name="connsiteY1" fmla="*/ 801475 h 802983"/>
                <a:gd name="connsiteX2" fmla="*/ 40902 w 135223"/>
                <a:gd name="connsiteY2" fmla="*/ 775066 h 802983"/>
                <a:gd name="connsiteX3" fmla="*/ 104281 w 135223"/>
                <a:gd name="connsiteY3" fmla="*/ 434778 h 802983"/>
                <a:gd name="connsiteX4" fmla="*/ 3176 w 135223"/>
                <a:gd name="connsiteY4" fmla="*/ 31866 h 802983"/>
                <a:gd name="connsiteX5" fmla="*/ 6194 w 135223"/>
                <a:gd name="connsiteY5" fmla="*/ 3948 h 802983"/>
                <a:gd name="connsiteX6" fmla="*/ 27321 w 135223"/>
                <a:gd name="connsiteY6" fmla="*/ 8476 h 802983"/>
                <a:gd name="connsiteX7" fmla="*/ 135217 w 135223"/>
                <a:gd name="connsiteY7" fmla="*/ 434778 h 802983"/>
                <a:gd name="connsiteX8" fmla="*/ 69574 w 135223"/>
                <a:gd name="connsiteY8" fmla="*/ 790911 h 802983"/>
                <a:gd name="connsiteX9" fmla="*/ 55238 w 135223"/>
                <a:gd name="connsiteY9" fmla="*/ 802984 h 80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983">
                  <a:moveTo>
                    <a:pt x="55238" y="802984"/>
                  </a:moveTo>
                  <a:cubicBezTo>
                    <a:pt x="52974" y="802984"/>
                    <a:pt x="51465" y="802229"/>
                    <a:pt x="49202" y="801475"/>
                  </a:cubicBezTo>
                  <a:cubicBezTo>
                    <a:pt x="41656" y="796947"/>
                    <a:pt x="37884" y="785630"/>
                    <a:pt x="40902" y="775066"/>
                  </a:cubicBezTo>
                  <a:cubicBezTo>
                    <a:pt x="41656" y="772803"/>
                    <a:pt x="105036" y="575119"/>
                    <a:pt x="104281" y="434778"/>
                  </a:cubicBezTo>
                  <a:cubicBezTo>
                    <a:pt x="104281" y="218232"/>
                    <a:pt x="4685" y="34129"/>
                    <a:pt x="3176" y="31866"/>
                  </a:cubicBezTo>
                  <a:cubicBezTo>
                    <a:pt x="-2106" y="22811"/>
                    <a:pt x="-597" y="10739"/>
                    <a:pt x="6194" y="3948"/>
                  </a:cubicBezTo>
                  <a:cubicBezTo>
                    <a:pt x="12985" y="-2842"/>
                    <a:pt x="22039" y="-579"/>
                    <a:pt x="27321" y="8476"/>
                  </a:cubicBezTo>
                  <a:cubicBezTo>
                    <a:pt x="31848" y="16021"/>
                    <a:pt x="134462" y="204650"/>
                    <a:pt x="135217" y="434778"/>
                  </a:cubicBezTo>
                  <a:cubicBezTo>
                    <a:pt x="135971" y="583419"/>
                    <a:pt x="71837" y="782612"/>
                    <a:pt x="69574" y="790911"/>
                  </a:cubicBezTo>
                  <a:cubicBezTo>
                    <a:pt x="67310" y="798456"/>
                    <a:pt x="61274" y="802984"/>
                    <a:pt x="55238" y="802984"/>
                  </a:cubicBezTo>
                  <a:close/>
                </a:path>
              </a:pathLst>
            </a:custGeom>
            <a:solidFill>
              <a:schemeClr val="accent4">
                <a:alpha val="20000"/>
              </a:schemeClr>
            </a:solidFill>
            <a:ln w="7527" cap="flat">
              <a:noFill/>
              <a:prstDash val="solid"/>
              <a:miter/>
            </a:ln>
          </p:spPr>
          <p:txBody>
            <a:bodyPr rtlCol="0" anchor="ctr"/>
            <a:lstStyle/>
            <a:p>
              <a:endParaRPr lang="en-US">
                <a:solidFill>
                  <a:prstClr val="black"/>
                </a:solidFill>
              </a:endParaRPr>
            </a:p>
          </p:txBody>
        </p:sp>
      </p:grpSp>
    </p:spTree>
    <p:extLst>
      <p:ext uri="{BB962C8B-B14F-4D97-AF65-F5344CB8AC3E}">
        <p14:creationId xmlns:p14="http://schemas.microsoft.com/office/powerpoint/2010/main" val="3574149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xmlns="" id="{AA1977E1-8EBA-4FB3-BD81-F99F9B436483}"/>
              </a:ext>
            </a:extLst>
          </p:cNvPr>
          <p:cNvGrpSpPr/>
          <p:nvPr userDrawn="1"/>
        </p:nvGrpSpPr>
        <p:grpSpPr>
          <a:xfrm>
            <a:off x="5621646" y="2868700"/>
            <a:ext cx="6563763" cy="3854458"/>
            <a:chOff x="2778815" y="839035"/>
            <a:chExt cx="6634370" cy="3895921"/>
          </a:xfrm>
        </p:grpSpPr>
        <p:sp>
          <p:nvSpPr>
            <p:cNvPr id="3" name="Freeform: Shape 2">
              <a:extLst>
                <a:ext uri="{FF2B5EF4-FFF2-40B4-BE49-F238E27FC236}">
                  <a16:creationId xmlns:a16="http://schemas.microsoft.com/office/drawing/2014/main" xmlns="" id="{417CFA83-917B-495D-82DB-930217515177}"/>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solidFill>
                  <a:prstClr val="black"/>
                </a:solidFill>
              </a:endParaRPr>
            </a:p>
          </p:txBody>
        </p:sp>
        <p:grpSp>
          <p:nvGrpSpPr>
            <p:cNvPr id="4" name="Group 3">
              <a:extLst>
                <a:ext uri="{FF2B5EF4-FFF2-40B4-BE49-F238E27FC236}">
                  <a16:creationId xmlns:a16="http://schemas.microsoft.com/office/drawing/2014/main" xmlns="" id="{F27863D9-A4DD-4B4F-892C-49E2446B8094}"/>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5" name="Straight Connector 4">
                <a:extLst>
                  <a:ext uri="{FF2B5EF4-FFF2-40B4-BE49-F238E27FC236}">
                    <a16:creationId xmlns:a16="http://schemas.microsoft.com/office/drawing/2014/main" xmlns="" id="{D701112F-6693-41AA-B212-B1C09500C3ED}"/>
                  </a:ext>
                </a:extLst>
              </p:cNvPr>
              <p:cNvCxnSpPr>
                <a:cxnSpLocks/>
                <a:stCxn id="37" idx="7"/>
                <a:endCxn id="63"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A170E66-4151-475F-A374-620B24685168}"/>
                  </a:ext>
                </a:extLst>
              </p:cNvPr>
              <p:cNvCxnSpPr>
                <a:cxnSpLocks/>
                <a:stCxn id="35" idx="4"/>
                <a:endCxn id="47"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7BDADE5D-8663-4BCD-AD9D-A8951D4DDBD3}"/>
                  </a:ext>
                </a:extLst>
              </p:cNvPr>
              <p:cNvCxnSpPr>
                <a:cxnSpLocks/>
                <a:stCxn id="40" idx="2"/>
                <a:endCxn id="45"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AE90CBC8-A822-4F38-943C-7BF2EDC8571B}"/>
                  </a:ext>
                </a:extLst>
              </p:cNvPr>
              <p:cNvCxnSpPr>
                <a:cxnSpLocks/>
                <a:stCxn id="47" idx="5"/>
                <a:endCxn id="40"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8214AAA-BCDE-4FBC-9496-9DF50D617198}"/>
                  </a:ext>
                </a:extLst>
              </p:cNvPr>
              <p:cNvCxnSpPr>
                <a:cxnSpLocks/>
                <a:stCxn id="35" idx="5"/>
                <a:endCxn id="46"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25D67F2-9B47-44F7-BDF7-A3BEDC7FB2E1}"/>
                  </a:ext>
                </a:extLst>
              </p:cNvPr>
              <p:cNvCxnSpPr>
                <a:cxnSpLocks/>
                <a:stCxn id="40" idx="0"/>
                <a:endCxn id="46"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A7C5B3D-9C60-4D12-BF2A-8E335D2F1F90}"/>
                  </a:ext>
                </a:extLst>
              </p:cNvPr>
              <p:cNvCxnSpPr>
                <a:cxnSpLocks/>
                <a:stCxn id="47" idx="3"/>
                <a:endCxn id="45"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FD41F86-4C2C-47A0-8048-DF04C7B34C42}"/>
                  </a:ext>
                </a:extLst>
              </p:cNvPr>
              <p:cNvCxnSpPr>
                <a:cxnSpLocks/>
                <a:stCxn id="35" idx="6"/>
                <a:endCxn id="44"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F4A2619-C408-49F2-99D8-FD9A604BED3F}"/>
                  </a:ext>
                </a:extLst>
              </p:cNvPr>
              <p:cNvCxnSpPr>
                <a:cxnSpLocks/>
                <a:stCxn id="40" idx="7"/>
                <a:endCxn id="42"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862EEE48-8691-4FE8-BAA0-06D51AA69EDD}"/>
                  </a:ext>
                </a:extLst>
              </p:cNvPr>
              <p:cNvCxnSpPr>
                <a:cxnSpLocks/>
                <a:stCxn id="47" idx="6"/>
                <a:endCxn id="46"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1F7ADDB-C692-4225-8E48-4B4A505C2330}"/>
                  </a:ext>
                </a:extLst>
              </p:cNvPr>
              <p:cNvCxnSpPr>
                <a:cxnSpLocks/>
                <a:stCxn id="39" idx="0"/>
                <a:endCxn id="45"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2D2C669-DC7A-4375-BF97-D89D6EA64B82}"/>
                  </a:ext>
                </a:extLst>
              </p:cNvPr>
              <p:cNvCxnSpPr>
                <a:cxnSpLocks/>
                <a:stCxn id="46" idx="6"/>
                <a:endCxn id="42"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27528A9-C11A-487B-9006-BB91060F82B6}"/>
                  </a:ext>
                </a:extLst>
              </p:cNvPr>
              <p:cNvCxnSpPr>
                <a:cxnSpLocks/>
                <a:stCxn id="41" idx="1"/>
                <a:endCxn id="42"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F4C2FC6-6DBB-4501-920F-4BA4C7AB8E91}"/>
                  </a:ext>
                </a:extLst>
              </p:cNvPr>
              <p:cNvCxnSpPr>
                <a:cxnSpLocks/>
                <a:stCxn id="44" idx="6"/>
                <a:endCxn id="42"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7171836-A282-4C74-9858-89ADFF164EA4}"/>
                  </a:ext>
                </a:extLst>
              </p:cNvPr>
              <p:cNvCxnSpPr>
                <a:cxnSpLocks/>
                <a:stCxn id="44" idx="7"/>
                <a:endCxn id="43"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B1BB34B-5505-47EB-BCBD-757368CCE7F2}"/>
                  </a:ext>
                </a:extLst>
              </p:cNvPr>
              <p:cNvCxnSpPr>
                <a:cxnSpLocks/>
                <a:stCxn id="43" idx="5"/>
                <a:endCxn id="42"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8F8D6E8-F9CE-4A6A-AF42-44581F38E70E}"/>
                  </a:ext>
                </a:extLst>
              </p:cNvPr>
              <p:cNvCxnSpPr>
                <a:cxnSpLocks/>
                <a:stCxn id="43" idx="6"/>
                <a:endCxn id="59"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E4EF39A-4FD8-4970-A080-075036105622}"/>
                  </a:ext>
                </a:extLst>
              </p:cNvPr>
              <p:cNvCxnSpPr>
                <a:cxnSpLocks/>
                <a:stCxn id="36" idx="1"/>
                <a:endCxn id="63"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29F5AB3-999C-4ABB-B877-EF370B1F0AE8}"/>
                  </a:ext>
                </a:extLst>
              </p:cNvPr>
              <p:cNvCxnSpPr>
                <a:cxnSpLocks/>
                <a:stCxn id="45" idx="2"/>
                <a:endCxn id="36"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1069131-C366-4407-A168-51BD5788EF67}"/>
                  </a:ext>
                </a:extLst>
              </p:cNvPr>
              <p:cNvCxnSpPr>
                <a:cxnSpLocks/>
                <a:stCxn id="39" idx="1"/>
                <a:endCxn id="36"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5286532-50E6-4F75-99C6-15D97C127223}"/>
                  </a:ext>
                </a:extLst>
              </p:cNvPr>
              <p:cNvCxnSpPr>
                <a:cxnSpLocks/>
                <a:stCxn id="38" idx="7"/>
                <a:endCxn id="36"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79BB812-E043-4F21-B23D-0938DC276B0B}"/>
                  </a:ext>
                </a:extLst>
              </p:cNvPr>
              <p:cNvCxnSpPr>
                <a:cxnSpLocks/>
                <a:stCxn id="37" idx="6"/>
                <a:endCxn id="36"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943916E-7E1D-4EEC-A426-87A335E0ABD6}"/>
                  </a:ext>
                </a:extLst>
              </p:cNvPr>
              <p:cNvCxnSpPr>
                <a:cxnSpLocks/>
                <a:stCxn id="50" idx="7"/>
                <a:endCxn id="37"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99864FE-EB7C-467F-8BBC-1868862716F6}"/>
                  </a:ext>
                </a:extLst>
              </p:cNvPr>
              <p:cNvCxnSpPr>
                <a:cxnSpLocks/>
                <a:stCxn id="50" idx="6"/>
                <a:endCxn id="38"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3C125E4-B5B5-4890-BCCB-E57EC91967F0}"/>
                  </a:ext>
                </a:extLst>
              </p:cNvPr>
              <p:cNvCxnSpPr>
                <a:cxnSpLocks/>
                <a:stCxn id="38" idx="6"/>
                <a:endCxn id="39"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B127C06-E4D2-4A92-B10C-E36D59FC50EB}"/>
                  </a:ext>
                </a:extLst>
              </p:cNvPr>
              <p:cNvCxnSpPr>
                <a:cxnSpLocks/>
                <a:stCxn id="39" idx="6"/>
                <a:endCxn id="40"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31C1A7DF-2BEC-408E-ACC9-5D6FAD24C823}"/>
                  </a:ext>
                </a:extLst>
              </p:cNvPr>
              <p:cNvCxnSpPr>
                <a:cxnSpLocks/>
                <a:stCxn id="41" idx="3"/>
                <a:endCxn id="40"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F048672F-BF80-44ED-A021-01EEF5177B96}"/>
                  </a:ext>
                </a:extLst>
              </p:cNvPr>
              <p:cNvCxnSpPr>
                <a:cxnSpLocks/>
                <a:stCxn id="44" idx="4"/>
                <a:endCxn id="46"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215EBB0-B545-4BFE-8459-0B06E215F36C}"/>
                  </a:ext>
                </a:extLst>
              </p:cNvPr>
              <p:cNvCxnSpPr>
                <a:cxnSpLocks/>
                <a:stCxn id="60" idx="2"/>
                <a:endCxn id="42"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8B91D42-F604-40E0-B9E7-3721176D6D2F}"/>
                  </a:ext>
                </a:extLst>
              </p:cNvPr>
              <p:cNvCxnSpPr>
                <a:cxnSpLocks/>
                <a:stCxn id="42" idx="7"/>
                <a:endCxn id="59"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19D41AD5-DA60-4E86-A3DA-E921B0E0EAE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a:extLst>
                  <a:ext uri="{FF2B5EF4-FFF2-40B4-BE49-F238E27FC236}">
                    <a16:creationId xmlns:a16="http://schemas.microsoft.com/office/drawing/2014/main" xmlns="" id="{D31AA549-E83D-4FF2-9CDD-708193785034}"/>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a:extLst>
                  <a:ext uri="{FF2B5EF4-FFF2-40B4-BE49-F238E27FC236}">
                    <a16:creationId xmlns:a16="http://schemas.microsoft.com/office/drawing/2014/main" xmlns="" id="{1ED4B990-1D0F-46D9-BB56-ED187C1F60F1}"/>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a:extLst>
                  <a:ext uri="{FF2B5EF4-FFF2-40B4-BE49-F238E27FC236}">
                    <a16:creationId xmlns:a16="http://schemas.microsoft.com/office/drawing/2014/main" xmlns="" id="{0BAF0326-C8B2-4BC2-87DA-208466310829}"/>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a:extLst>
                  <a:ext uri="{FF2B5EF4-FFF2-40B4-BE49-F238E27FC236}">
                    <a16:creationId xmlns:a16="http://schemas.microsoft.com/office/drawing/2014/main" xmlns="" id="{B0DAB470-13F9-4092-A93C-2370166F1046}"/>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Oval 39">
                <a:extLst>
                  <a:ext uri="{FF2B5EF4-FFF2-40B4-BE49-F238E27FC236}">
                    <a16:creationId xmlns:a16="http://schemas.microsoft.com/office/drawing/2014/main" xmlns="" id="{101256B3-B830-409C-8ACD-AA2FD216CA45}"/>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a:extLst>
                  <a:ext uri="{FF2B5EF4-FFF2-40B4-BE49-F238E27FC236}">
                    <a16:creationId xmlns:a16="http://schemas.microsoft.com/office/drawing/2014/main" xmlns="" id="{E64989CC-1781-4E49-8142-E7CF3AA5C7F0}"/>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a:extLst>
                  <a:ext uri="{FF2B5EF4-FFF2-40B4-BE49-F238E27FC236}">
                    <a16:creationId xmlns:a16="http://schemas.microsoft.com/office/drawing/2014/main" xmlns="" id="{77BA6B71-2F54-4C1E-9B6D-9AB3ACE7C9BA}"/>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a:extLst>
                  <a:ext uri="{FF2B5EF4-FFF2-40B4-BE49-F238E27FC236}">
                    <a16:creationId xmlns:a16="http://schemas.microsoft.com/office/drawing/2014/main" xmlns="" id="{659BDD52-A5E7-4C31-9727-E48E4CA7DEC9}"/>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a:extLst>
                  <a:ext uri="{FF2B5EF4-FFF2-40B4-BE49-F238E27FC236}">
                    <a16:creationId xmlns:a16="http://schemas.microsoft.com/office/drawing/2014/main" xmlns="" id="{475609D5-7EF2-4A63-AF19-C9908588B329}"/>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a:extLst>
                  <a:ext uri="{FF2B5EF4-FFF2-40B4-BE49-F238E27FC236}">
                    <a16:creationId xmlns:a16="http://schemas.microsoft.com/office/drawing/2014/main" xmlns="" id="{914F09C3-896B-4855-89E5-52A478F8355D}"/>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a:extLst>
                  <a:ext uri="{FF2B5EF4-FFF2-40B4-BE49-F238E27FC236}">
                    <a16:creationId xmlns:a16="http://schemas.microsoft.com/office/drawing/2014/main" xmlns="" id="{D3A74A5D-584B-4641-95BD-6A61C9751AF1}"/>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a:extLst>
                  <a:ext uri="{FF2B5EF4-FFF2-40B4-BE49-F238E27FC236}">
                    <a16:creationId xmlns:a16="http://schemas.microsoft.com/office/drawing/2014/main" xmlns="" id="{FB04758D-FF90-4CCE-A6F7-0DACF0C1CDA6}"/>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 name="Straight Connector 47">
                <a:extLst>
                  <a:ext uri="{FF2B5EF4-FFF2-40B4-BE49-F238E27FC236}">
                    <a16:creationId xmlns:a16="http://schemas.microsoft.com/office/drawing/2014/main" xmlns="" id="{45CA35A7-14CF-46D5-836B-28DE660D87F7}"/>
                  </a:ext>
                </a:extLst>
              </p:cNvPr>
              <p:cNvCxnSpPr>
                <a:cxnSpLocks/>
                <a:stCxn id="47" idx="2"/>
                <a:endCxn id="36"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726D585F-0242-4E3A-AA35-A3885EB15873}"/>
                  </a:ext>
                </a:extLst>
              </p:cNvPr>
              <p:cNvCxnSpPr>
                <a:cxnSpLocks/>
                <a:stCxn id="37" idx="4"/>
                <a:endCxn id="38"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A0CB3583-40E0-4C85-807C-C44DBE37AFA4}"/>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 name="Straight Connector 50">
                <a:extLst>
                  <a:ext uri="{FF2B5EF4-FFF2-40B4-BE49-F238E27FC236}">
                    <a16:creationId xmlns:a16="http://schemas.microsoft.com/office/drawing/2014/main" xmlns="" id="{EE8F8869-8447-4C44-AE3E-43FA3638AC11}"/>
                  </a:ext>
                </a:extLst>
              </p:cNvPr>
              <p:cNvCxnSpPr>
                <a:cxnSpLocks/>
                <a:stCxn id="50" idx="1"/>
                <a:endCxn id="58"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C3EE3C1B-6DB9-4948-BE6D-67EF64748C4E}"/>
                  </a:ext>
                </a:extLst>
              </p:cNvPr>
              <p:cNvCxnSpPr>
                <a:cxnSpLocks/>
                <a:stCxn id="58" idx="3"/>
                <a:endCxn id="37"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12ED5FD6-2CD1-4F8C-B4CB-FCC1C8D47DEB}"/>
                  </a:ext>
                </a:extLst>
              </p:cNvPr>
              <p:cNvCxnSpPr>
                <a:cxnSpLocks/>
                <a:stCxn id="66" idx="6"/>
                <a:endCxn id="43"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E320A007-7F6B-4E0F-BB95-D8377C947DA7}"/>
                  </a:ext>
                </a:extLst>
              </p:cNvPr>
              <p:cNvCxnSpPr>
                <a:cxnSpLocks/>
                <a:stCxn id="37" idx="1"/>
                <a:endCxn id="55"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1582F386-4ED0-4FED-83A7-BC092F770343}"/>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 name="Straight Connector 55">
                <a:extLst>
                  <a:ext uri="{FF2B5EF4-FFF2-40B4-BE49-F238E27FC236}">
                    <a16:creationId xmlns:a16="http://schemas.microsoft.com/office/drawing/2014/main" xmlns="" id="{33813097-B8B1-44A7-ABC5-E0DC0B9886DF}"/>
                  </a:ext>
                </a:extLst>
              </p:cNvPr>
              <p:cNvCxnSpPr>
                <a:cxnSpLocks/>
                <a:stCxn id="55" idx="6"/>
                <a:endCxn id="63"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7EC1B89C-1738-4B28-9CB3-39FA202C9659}"/>
                  </a:ext>
                </a:extLst>
              </p:cNvPr>
              <p:cNvCxnSpPr>
                <a:cxnSpLocks/>
                <a:stCxn id="58" idx="4"/>
                <a:endCxn id="55"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xmlns="" id="{29533653-AF08-484A-BAE9-302CDA93673F}"/>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Oval 58">
                <a:extLst>
                  <a:ext uri="{FF2B5EF4-FFF2-40B4-BE49-F238E27FC236}">
                    <a16:creationId xmlns:a16="http://schemas.microsoft.com/office/drawing/2014/main" xmlns="" id="{C4A6CF41-3228-4968-A581-495854420353}"/>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val 59">
                <a:extLst>
                  <a:ext uri="{FF2B5EF4-FFF2-40B4-BE49-F238E27FC236}">
                    <a16:creationId xmlns:a16="http://schemas.microsoft.com/office/drawing/2014/main" xmlns="" id="{6D45A326-94DD-4A43-820B-88C78AD625DC}"/>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 name="Straight Connector 60">
                <a:extLst>
                  <a:ext uri="{FF2B5EF4-FFF2-40B4-BE49-F238E27FC236}">
                    <a16:creationId xmlns:a16="http://schemas.microsoft.com/office/drawing/2014/main" xmlns="" id="{0F3AA682-705E-4EB1-A689-BC6702E693C2}"/>
                  </a:ext>
                </a:extLst>
              </p:cNvPr>
              <p:cNvCxnSpPr>
                <a:cxnSpLocks/>
                <a:stCxn id="60" idx="3"/>
                <a:endCxn id="41"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58AE0BB0-6613-44F8-8706-E48203886D06}"/>
                  </a:ext>
                </a:extLst>
              </p:cNvPr>
              <p:cNvCxnSpPr>
                <a:cxnSpLocks/>
                <a:stCxn id="59" idx="4"/>
                <a:endCxn id="60"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xmlns="" id="{35A9AA9D-7A6A-4B96-9AC9-711A161D4068}"/>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 name="Straight Connector 63">
                <a:extLst>
                  <a:ext uri="{FF2B5EF4-FFF2-40B4-BE49-F238E27FC236}">
                    <a16:creationId xmlns:a16="http://schemas.microsoft.com/office/drawing/2014/main" xmlns="" id="{E887459B-4D85-4BEE-B411-2A54C6DFCAFD}"/>
                  </a:ext>
                </a:extLst>
              </p:cNvPr>
              <p:cNvCxnSpPr>
                <a:cxnSpLocks/>
                <a:stCxn id="35" idx="3"/>
                <a:endCxn id="36"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D16C72A3-9552-46E4-ADCE-BD50545C3160}"/>
                  </a:ext>
                </a:extLst>
              </p:cNvPr>
              <p:cNvCxnSpPr>
                <a:cxnSpLocks/>
                <a:stCxn id="35" idx="1"/>
                <a:endCxn id="63"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D5422202-EA3F-4ECF-AB7E-8B75C6A3C0A5}"/>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7" name="Straight Connector 66">
                <a:extLst>
                  <a:ext uri="{FF2B5EF4-FFF2-40B4-BE49-F238E27FC236}">
                    <a16:creationId xmlns:a16="http://schemas.microsoft.com/office/drawing/2014/main" xmlns="" id="{BD39E096-1611-4ED3-81BC-F58D009FC6D9}"/>
                  </a:ext>
                </a:extLst>
              </p:cNvPr>
              <p:cNvCxnSpPr>
                <a:cxnSpLocks/>
                <a:stCxn id="66" idx="5"/>
                <a:endCxn id="44"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54B090C-A70F-416F-8255-C34496513CEF}"/>
                  </a:ext>
                </a:extLst>
              </p:cNvPr>
              <p:cNvCxnSpPr>
                <a:cxnSpLocks/>
                <a:stCxn id="66" idx="3"/>
                <a:endCxn id="35"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2852B0B-F3FD-4F9D-856A-EF2D27A641D6}"/>
                  </a:ext>
                </a:extLst>
              </p:cNvPr>
              <p:cNvCxnSpPr>
                <a:cxnSpLocks/>
                <a:stCxn id="66"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08407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191896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150494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588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00497" y="164637"/>
            <a:ext cx="1311368" cy="9732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444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D3F802-7BEB-41A4-875E-4992379A757D}" type="datetimeFigureOut">
              <a:rPr lang="es-ES" smtClean="0">
                <a:solidFill>
                  <a:prstClr val="black"/>
                </a:solidFill>
              </a:rPr>
              <a:pPr/>
              <a:t>10/03/2021</a:t>
            </a:fld>
            <a:endParaRPr lang="es-ES">
              <a:solidFill>
                <a:prstClr val="black"/>
              </a:solidFill>
            </a:endParaRPr>
          </a:p>
        </p:txBody>
      </p:sp>
      <p:sp>
        <p:nvSpPr>
          <p:cNvPr id="3" name="2 Marcador de pie de página"/>
          <p:cNvSpPr>
            <a:spLocks noGrp="1"/>
          </p:cNvSpPr>
          <p:nvPr>
            <p:ph type="ftr" sz="quarter" idx="11"/>
          </p:nvPr>
        </p:nvSpPr>
        <p:spPr/>
        <p:txBody>
          <a:bodyPr/>
          <a:lstStyle/>
          <a:p>
            <a:endParaRPr lang="es-ES">
              <a:solidFill>
                <a:prstClr val="black"/>
              </a:solidFill>
            </a:endParaRPr>
          </a:p>
        </p:txBody>
      </p:sp>
      <p:sp>
        <p:nvSpPr>
          <p:cNvPr id="4" name="3 Marcador de número de diapositiva"/>
          <p:cNvSpPr>
            <a:spLocks noGrp="1"/>
          </p:cNvSpPr>
          <p:nvPr>
            <p:ph type="sldNum" sz="quarter" idx="12"/>
          </p:nvPr>
        </p:nvSpPr>
        <p:spPr/>
        <p:txBody>
          <a:bodyPr/>
          <a:lstStyle/>
          <a:p>
            <a:fld id="{ADA5EEA4-2EED-4102-9105-EF358393BEBF}"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32039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E8256F14-4617-48B2-BCB9-018D58D5E7DA}" type="datetimeFigureOut">
              <a:rPr lang="es-VE" smtClean="0"/>
              <a:t>10/03/2021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1084337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072652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86618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444018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770213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V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42316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V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354330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V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953854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862439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959346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77870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E8256F14-4617-48B2-BCB9-018D58D5E7DA}" type="datetimeFigureOut">
              <a:rPr lang="es-VE" smtClean="0"/>
              <a:t>10/03/2021</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2284554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112234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589254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968397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294092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918126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V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046201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V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891581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V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0556893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7011641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24255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E8256F14-4617-48B2-BCB9-018D58D5E7DA}" type="datetimeFigureOut">
              <a:rPr lang="es-VE" smtClean="0"/>
              <a:t>10/03/2021</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3763373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732151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86719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256F14-4617-48B2-BCB9-018D58D5E7DA}" type="datetimeFigureOut">
              <a:rPr lang="es-VE" smtClean="0"/>
              <a:t>10/03/2021</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406796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t>10/03/2021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84648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t>10/03/2021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133071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56F14-4617-48B2-BCB9-018D58D5E7DA}" type="datetimeFigureOut">
              <a:rPr lang="es-VE" smtClean="0"/>
              <a:t>10/03/2021</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D4356-9EF1-464A-804B-FB3491EE9C19}" type="slidenum">
              <a:rPr lang="es-VE" smtClean="0"/>
              <a:t>‹Nº›</a:t>
            </a:fld>
            <a:endParaRPr lang="es-VE"/>
          </a:p>
        </p:txBody>
      </p:sp>
    </p:spTree>
    <p:extLst>
      <p:ext uri="{BB962C8B-B14F-4D97-AF65-F5344CB8AC3E}">
        <p14:creationId xmlns:p14="http://schemas.microsoft.com/office/powerpoint/2010/main" val="30040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899B-4640-4E48-BCD0-E414189CEE07}"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451DC-6259-462C-B671-21632DEF844D}"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4363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195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4676217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56F14-4617-48B2-BCB9-018D58D5E7DA}" type="datetimeFigureOut">
              <a:rPr lang="es-VE" smtClean="0">
                <a:solidFill>
                  <a:prstClr val="black">
                    <a:tint val="75000"/>
                  </a:prstClr>
                </a:solidFill>
              </a:rPr>
              <a:pPr/>
              <a:t>10/03/2021</a:t>
            </a:fld>
            <a:endParaRPr lang="es-VE">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D4356-9EF1-464A-804B-FB3491EE9C19}"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5195122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5.wdp"/><Relationship Id="rId4" Type="http://schemas.openxmlformats.org/officeDocument/2006/relationships/image" Target="../media/image19.jpe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5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1.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microsoft.com/office/2007/relationships/hdphoto" Target="../media/hdphoto5.wdp"/><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cxnSp>
        <p:nvCxnSpPr>
          <p:cNvPr id="5" name="Conector recto 4"/>
          <p:cNvCxnSpPr/>
          <p:nvPr/>
        </p:nvCxnSpPr>
        <p:spPr>
          <a:xfrm>
            <a:off x="730760" y="1398865"/>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68193" y="6337738"/>
            <a:ext cx="12309987" cy="52026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solidFill>
                <a:prstClr val="white"/>
              </a:solidFill>
            </a:endParaRPr>
          </a:p>
        </p:txBody>
      </p:sp>
      <p:sp>
        <p:nvSpPr>
          <p:cNvPr id="12" name="Rectangle 26">
            <a:extLst>
              <a:ext uri="{FF2B5EF4-FFF2-40B4-BE49-F238E27FC236}">
                <a16:creationId xmlns="" xmlns:a16="http://schemas.microsoft.com/office/drawing/2014/main" id="{0D9643A9-13F4-46DD-B876-56B6B0444E11}"/>
              </a:ext>
            </a:extLst>
          </p:cNvPr>
          <p:cNvSpPr/>
          <p:nvPr/>
        </p:nvSpPr>
        <p:spPr>
          <a:xfrm>
            <a:off x="0" y="1520767"/>
            <a:ext cx="12192001" cy="392310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13" name="Group 137">
            <a:extLst>
              <a:ext uri="{FF2B5EF4-FFF2-40B4-BE49-F238E27FC236}">
                <a16:creationId xmlns="" xmlns:a16="http://schemas.microsoft.com/office/drawing/2014/main" id="{97CB7479-1708-41DA-802F-15FE668E6A8B}"/>
              </a:ext>
            </a:extLst>
          </p:cNvPr>
          <p:cNvGrpSpPr/>
          <p:nvPr/>
        </p:nvGrpSpPr>
        <p:grpSpPr>
          <a:xfrm>
            <a:off x="-663212" y="1803939"/>
            <a:ext cx="3829434" cy="3785398"/>
            <a:chOff x="4894428" y="662225"/>
            <a:chExt cx="4382397" cy="4433682"/>
          </a:xfrm>
        </p:grpSpPr>
        <p:grpSp>
          <p:nvGrpSpPr>
            <p:cNvPr id="14" name="Group 138">
              <a:extLst>
                <a:ext uri="{FF2B5EF4-FFF2-40B4-BE49-F238E27FC236}">
                  <a16:creationId xmlns="" xmlns:a16="http://schemas.microsoft.com/office/drawing/2014/main" id="{36DB6445-7D02-48BE-B1CF-4100CBC96685}"/>
                </a:ext>
              </a:extLst>
            </p:cNvPr>
            <p:cNvGrpSpPr/>
            <p:nvPr/>
          </p:nvGrpSpPr>
          <p:grpSpPr>
            <a:xfrm>
              <a:off x="5575367" y="1358259"/>
              <a:ext cx="3027442" cy="3026664"/>
              <a:chOff x="4590628" y="1887593"/>
              <a:chExt cx="3027442" cy="3026664"/>
            </a:xfrm>
          </p:grpSpPr>
          <p:sp>
            <p:nvSpPr>
              <p:cNvPr id="18" name="Freeform: Shape 140">
                <a:extLst>
                  <a:ext uri="{FF2B5EF4-FFF2-40B4-BE49-F238E27FC236}">
                    <a16:creationId xmlns="" xmlns:a16="http://schemas.microsoft.com/office/drawing/2014/main" id="{46A3A5EC-5B4B-49B6-9ACE-277A572307F0}"/>
                  </a:ext>
                </a:extLst>
              </p:cNvPr>
              <p:cNvSpPr/>
              <p:nvPr/>
            </p:nvSpPr>
            <p:spPr>
              <a:xfrm>
                <a:off x="4590628" y="1887593"/>
                <a:ext cx="3026663"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9" name="Freeform: Shape 141">
                <a:extLst>
                  <a:ext uri="{FF2B5EF4-FFF2-40B4-BE49-F238E27FC236}">
                    <a16:creationId xmlns="" xmlns:a16="http://schemas.microsoft.com/office/drawing/2014/main" id="{64BB3607-8250-461F-9DA1-1B7AEA230685}"/>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alpha val="20000"/>
                </a:schemeClr>
              </a:solidFill>
              <a:ln w="9525" cap="flat">
                <a:noFill/>
                <a:prstDash val="solid"/>
                <a:miter/>
              </a:ln>
            </p:spPr>
            <p:txBody>
              <a:bodyPr rtlCol="0" anchor="ctr"/>
              <a:lstStyle/>
              <a:p>
                <a:endParaRPr lang="en-US" dirty="0"/>
              </a:p>
            </p:txBody>
          </p:sp>
        </p:grpSp>
        <p:sp>
          <p:nvSpPr>
            <p:cNvPr id="17" name="Freeform: Shape 139">
              <a:extLst>
                <a:ext uri="{FF2B5EF4-FFF2-40B4-BE49-F238E27FC236}">
                  <a16:creationId xmlns="" xmlns:a16="http://schemas.microsoft.com/office/drawing/2014/main" id="{24913FB1-5C3E-4776-80BC-13B669CEF7F5}"/>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solidFill>
              <a:schemeClr val="bg1">
                <a:alpha val="70000"/>
              </a:schemeClr>
            </a:solidFill>
            <a:ln w="2697" cap="flat">
              <a:noFill/>
              <a:prstDash val="solid"/>
              <a:miter/>
            </a:ln>
          </p:spPr>
          <p:txBody>
            <a:bodyPr rtlCol="0" anchor="ctr"/>
            <a:lstStyle/>
            <a:p>
              <a:endParaRPr lang="en-US" dirty="0"/>
            </a:p>
          </p:txBody>
        </p:sp>
      </p:grpSp>
      <p:sp>
        <p:nvSpPr>
          <p:cNvPr id="20" name="Freeform: Shape 142">
            <a:extLst>
              <a:ext uri="{FF2B5EF4-FFF2-40B4-BE49-F238E27FC236}">
                <a16:creationId xmlns="" xmlns:a16="http://schemas.microsoft.com/office/drawing/2014/main" id="{69A82CB5-D0CE-4392-AA1F-C4A223A033D5}"/>
              </a:ext>
            </a:extLst>
          </p:cNvPr>
          <p:cNvSpPr/>
          <p:nvPr/>
        </p:nvSpPr>
        <p:spPr>
          <a:xfrm>
            <a:off x="10147702" y="4211511"/>
            <a:ext cx="1928684" cy="190650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p>
        </p:txBody>
      </p:sp>
      <p:grpSp>
        <p:nvGrpSpPr>
          <p:cNvPr id="21" name="Group 2">
            <a:extLst>
              <a:ext uri="{FF2B5EF4-FFF2-40B4-BE49-F238E27FC236}">
                <a16:creationId xmlns="" xmlns:a16="http://schemas.microsoft.com/office/drawing/2014/main" id="{944A0F91-FFEB-4157-BFCF-8133511A5838}"/>
              </a:ext>
            </a:extLst>
          </p:cNvPr>
          <p:cNvGrpSpPr/>
          <p:nvPr/>
        </p:nvGrpSpPr>
        <p:grpSpPr>
          <a:xfrm rot="180311">
            <a:off x="3425406" y="3392392"/>
            <a:ext cx="4444467" cy="2286966"/>
            <a:chOff x="6261723" y="3831480"/>
            <a:chExt cx="4958557" cy="2611386"/>
          </a:xfrm>
        </p:grpSpPr>
        <p:sp>
          <p:nvSpPr>
            <p:cNvPr id="22" name="Freeform: Shape 260">
              <a:extLst>
                <a:ext uri="{FF2B5EF4-FFF2-40B4-BE49-F238E27FC236}">
                  <a16:creationId xmlns="" xmlns:a16="http://schemas.microsoft.com/office/drawing/2014/main" id="{5C10C7B5-4EF2-4178-88C9-ED91059F5036}"/>
                </a:ext>
              </a:extLst>
            </p:cNvPr>
            <p:cNvSpPr/>
            <p:nvPr/>
          </p:nvSpPr>
          <p:spPr>
            <a:xfrm>
              <a:off x="6261723" y="3831480"/>
              <a:ext cx="4958557" cy="2611386"/>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24" name="Freeform: Shape 145">
              <a:extLst>
                <a:ext uri="{FF2B5EF4-FFF2-40B4-BE49-F238E27FC236}">
                  <a16:creationId xmlns="" xmlns:a16="http://schemas.microsoft.com/office/drawing/2014/main" id="{B670BF26-E593-4B65-BB0A-583034E7994D}"/>
                </a:ext>
              </a:extLst>
            </p:cNvPr>
            <p:cNvSpPr/>
            <p:nvPr/>
          </p:nvSpPr>
          <p:spPr>
            <a:xfrm>
              <a:off x="7218025" y="4385224"/>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25" name="TextBox 128">
            <a:extLst>
              <a:ext uri="{FF2B5EF4-FFF2-40B4-BE49-F238E27FC236}">
                <a16:creationId xmlns="" xmlns:a16="http://schemas.microsoft.com/office/drawing/2014/main" id="{C6E1B0EF-F35D-4C45-9A02-EA18D2F991FE}"/>
              </a:ext>
            </a:extLst>
          </p:cNvPr>
          <p:cNvSpPr txBox="1"/>
          <p:nvPr/>
        </p:nvSpPr>
        <p:spPr>
          <a:xfrm>
            <a:off x="3368514" y="2582993"/>
            <a:ext cx="8045519" cy="1107996"/>
          </a:xfrm>
          <a:prstGeom prst="rect">
            <a:avLst/>
          </a:prstGeom>
          <a:noFill/>
        </p:spPr>
        <p:txBody>
          <a:bodyPr wrap="square" rtlCol="0" anchor="ctr">
            <a:spAutoFit/>
          </a:bodyPr>
          <a:lstStyle/>
          <a:p>
            <a:pPr algn="ctr"/>
            <a:r>
              <a:rPr lang="es-VE" altLang="ko-KR" sz="6600" b="1" dirty="0" smtClean="0">
                <a:solidFill>
                  <a:srgbClr val="FFC000"/>
                </a:solidFill>
                <a:effectLst>
                  <a:outerShdw blurRad="38100" dist="38100" dir="2700000" algn="tl">
                    <a:srgbClr val="000000">
                      <a:alpha val="43137"/>
                    </a:srgbClr>
                  </a:outerShdw>
                </a:effectLst>
                <a:cs typeface="Arial" pitchFamily="34" charset="0"/>
              </a:rPr>
              <a:t>EVIDENCIA CIENTIFICA</a:t>
            </a:r>
            <a:endParaRPr lang="ko-KR" altLang="en-US" sz="6600" b="1" dirty="0">
              <a:solidFill>
                <a:srgbClr val="FFC000"/>
              </a:solidFill>
              <a:effectLst>
                <a:outerShdw blurRad="38100" dist="38100" dir="2700000" algn="tl">
                  <a:srgbClr val="000000">
                    <a:alpha val="43137"/>
                  </a:srgbClr>
                </a:outerShdw>
              </a:effectLst>
              <a:cs typeface="Arial" pitchFamily="34" charset="0"/>
            </a:endParaRPr>
          </a:p>
        </p:txBody>
      </p:sp>
      <p:sp>
        <p:nvSpPr>
          <p:cNvPr id="26" name="Rectangle 9"/>
          <p:cNvSpPr>
            <a:spLocks noChangeArrowheads="1"/>
          </p:cNvSpPr>
          <p:nvPr/>
        </p:nvSpPr>
        <p:spPr bwMode="auto">
          <a:xfrm>
            <a:off x="1847528" y="297553"/>
            <a:ext cx="8208912" cy="923330"/>
          </a:xfrm>
          <a:prstGeom prst="rect">
            <a:avLst/>
          </a:prstGeom>
          <a:noFill/>
          <a:ln w="9525">
            <a:noFill/>
            <a:miter lim="800000"/>
            <a:headEnd/>
            <a:tailEnd/>
          </a:ln>
          <a:effectLst/>
        </p:spPr>
        <p:txBody>
          <a:bodyPr wrap="square">
            <a:spAutoFit/>
          </a:bodyPr>
          <a:lstStyle/>
          <a:p>
            <a:pPr algn="ctr"/>
            <a:r>
              <a:rPr lang="es-VE" spc="300" dirty="0"/>
              <a:t>Universidad </a:t>
            </a:r>
            <a:r>
              <a:rPr lang="es-VE" spc="300" dirty="0" err="1" smtClean="0"/>
              <a:t>Centroccidental</a:t>
            </a:r>
            <a:r>
              <a:rPr lang="es-VE" spc="300" dirty="0" smtClean="0"/>
              <a:t> </a:t>
            </a:r>
            <a:r>
              <a:rPr lang="es-VE" spc="300" dirty="0"/>
              <a:t>Lisandro Alvarado</a:t>
            </a:r>
          </a:p>
          <a:p>
            <a:pPr algn="ctr"/>
            <a:r>
              <a:rPr lang="es-VE" spc="300" dirty="0"/>
              <a:t>Centro Cardiovascular Regional Centro Occidental</a:t>
            </a:r>
          </a:p>
          <a:p>
            <a:pPr algn="ctr"/>
            <a:r>
              <a:rPr lang="es-VE" spc="300" dirty="0"/>
              <a:t>Postgrado de Cardiología</a:t>
            </a:r>
          </a:p>
        </p:txBody>
      </p:sp>
      <p:grpSp>
        <p:nvGrpSpPr>
          <p:cNvPr id="27" name="Group 3">
            <a:extLst>
              <a:ext uri="{FF2B5EF4-FFF2-40B4-BE49-F238E27FC236}">
                <a16:creationId xmlns="" xmlns:a16="http://schemas.microsoft.com/office/drawing/2014/main" id="{D7A93CC7-C26B-43B8-B673-1920E961D382}"/>
              </a:ext>
            </a:extLst>
          </p:cNvPr>
          <p:cNvGrpSpPr/>
          <p:nvPr/>
        </p:nvGrpSpPr>
        <p:grpSpPr>
          <a:xfrm>
            <a:off x="365915" y="407212"/>
            <a:ext cx="11571857" cy="879303"/>
            <a:chOff x="536253" y="666662"/>
            <a:chExt cx="10460993" cy="794893"/>
          </a:xfrm>
        </p:grpSpPr>
        <p:pic>
          <p:nvPicPr>
            <p:cNvPr id="28" name="Picture 4">
              <a:extLst>
                <a:ext uri="{FF2B5EF4-FFF2-40B4-BE49-F238E27FC236}">
                  <a16:creationId xmlns="" xmlns:a16="http://schemas.microsoft.com/office/drawing/2014/main" id="{01259E57-C248-48B6-B8AE-6CBE5EB1D0F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36253" y="666662"/>
              <a:ext cx="655582" cy="794893"/>
            </a:xfrm>
            <a:prstGeom prst="rect">
              <a:avLst/>
            </a:prstGeom>
          </p:spPr>
        </p:pic>
        <p:pic>
          <p:nvPicPr>
            <p:cNvPr id="29" name="Picture 5">
              <a:extLst>
                <a:ext uri="{FF2B5EF4-FFF2-40B4-BE49-F238E27FC236}">
                  <a16:creationId xmlns="" xmlns:a16="http://schemas.microsoft.com/office/drawing/2014/main" id="{3423CBC3-54DF-4EB1-B5AC-601CEB0DF56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279823" y="666662"/>
              <a:ext cx="717423" cy="794893"/>
            </a:xfrm>
            <a:prstGeom prst="rect">
              <a:avLst/>
            </a:prstGeom>
          </p:spPr>
        </p:pic>
      </p:grpSp>
      <p:sp>
        <p:nvSpPr>
          <p:cNvPr id="30" name="29 CuadroTexto"/>
          <p:cNvSpPr txBox="1"/>
          <p:nvPr/>
        </p:nvSpPr>
        <p:spPr>
          <a:xfrm>
            <a:off x="148218" y="5267457"/>
            <a:ext cx="11820032" cy="1508105"/>
          </a:xfrm>
          <a:prstGeom prst="rect">
            <a:avLst/>
          </a:prstGeom>
          <a:noFill/>
        </p:spPr>
        <p:txBody>
          <a:bodyPr wrap="square" rtlCol="0">
            <a:spAutoFit/>
          </a:bodyPr>
          <a:lstStyle/>
          <a:p>
            <a:pPr algn="ctr"/>
            <a:r>
              <a:rPr lang="es-ES" sz="3200" b="1" dirty="0"/>
              <a:t>GRUPO </a:t>
            </a:r>
            <a:r>
              <a:rPr lang="es-ES" sz="3200" b="1" dirty="0" smtClean="0"/>
              <a:t>5</a:t>
            </a:r>
            <a:endParaRPr lang="es-ES" sz="3200" b="1" dirty="0"/>
          </a:p>
          <a:p>
            <a:pPr algn="ctr">
              <a:lnSpc>
                <a:spcPct val="150000"/>
              </a:lnSpc>
            </a:pPr>
            <a:r>
              <a:rPr lang="es-ES" sz="2400" b="1" dirty="0"/>
              <a:t>Dra. </a:t>
            </a:r>
            <a:r>
              <a:rPr lang="es-ES" sz="2400" b="1" dirty="0" smtClean="0"/>
              <a:t>Dariana Chávez  (R3)              Dr. Miguel Cabeza  (R2)            Dr. Jesús Silva  (R1)</a:t>
            </a:r>
          </a:p>
          <a:p>
            <a:pPr algn="just"/>
            <a:r>
              <a:rPr lang="es-ES" sz="2400" b="1" dirty="0" smtClean="0"/>
              <a:t>                </a:t>
            </a:r>
            <a:r>
              <a:rPr lang="es-ES" sz="2400" b="1" dirty="0" smtClean="0">
                <a:solidFill>
                  <a:schemeClr val="bg1"/>
                </a:solidFill>
              </a:rPr>
              <a:t>EXPOSITOR                                            RELATORIA                                 INTRODUCCIÓN  </a:t>
            </a:r>
            <a:endParaRPr lang="es-ES" sz="2400" b="1" dirty="0">
              <a:solidFill>
                <a:schemeClr val="bg1"/>
              </a:solidFill>
            </a:endParaRPr>
          </a:p>
        </p:txBody>
      </p:sp>
    </p:spTree>
    <p:extLst>
      <p:ext uri="{BB962C8B-B14F-4D97-AF65-F5344CB8AC3E}">
        <p14:creationId xmlns:p14="http://schemas.microsoft.com/office/powerpoint/2010/main" val="3838751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61760"/>
            <a:ext cx="12309987" cy="412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3" name="Rectángulo 2"/>
          <p:cNvSpPr/>
          <p:nvPr/>
        </p:nvSpPr>
        <p:spPr>
          <a:xfrm>
            <a:off x="1386840" y="2826157"/>
            <a:ext cx="9189720" cy="2308324"/>
          </a:xfrm>
          <a:prstGeom prst="rect">
            <a:avLst/>
          </a:prstGeom>
        </p:spPr>
        <p:txBody>
          <a:bodyPr wrap="square">
            <a:spAutoFit/>
          </a:bodyPr>
          <a:lstStyle/>
          <a:p>
            <a:pPr algn="just"/>
            <a:r>
              <a:rPr lang="es-VE" sz="2400" dirty="0" smtClean="0">
                <a:solidFill>
                  <a:prstClr val="black"/>
                </a:solidFill>
              </a:rPr>
              <a:t>Se deben utilizar anticoagulantes </a:t>
            </a:r>
            <a:r>
              <a:rPr lang="es-VE" sz="2400" b="1" dirty="0" smtClean="0">
                <a:solidFill>
                  <a:prstClr val="black"/>
                </a:solidFill>
              </a:rPr>
              <a:t>orales directos, heparina de bajo peso molecular, heparina no fraccionada, </a:t>
            </a:r>
            <a:r>
              <a:rPr lang="es-VE" sz="2400" b="1" dirty="0" err="1" smtClean="0">
                <a:solidFill>
                  <a:prstClr val="black"/>
                </a:solidFill>
              </a:rPr>
              <a:t>fondaparinux</a:t>
            </a:r>
            <a:r>
              <a:rPr lang="es-VE" sz="2400" b="1" dirty="0" smtClean="0">
                <a:solidFill>
                  <a:prstClr val="black"/>
                </a:solidFill>
              </a:rPr>
              <a:t>, </a:t>
            </a:r>
            <a:r>
              <a:rPr lang="es-VE" sz="2400" b="1" dirty="0" err="1" smtClean="0">
                <a:solidFill>
                  <a:prstClr val="black"/>
                </a:solidFill>
              </a:rPr>
              <a:t>argatrobán</a:t>
            </a:r>
            <a:r>
              <a:rPr lang="es-VE" sz="2400" b="1" dirty="0" smtClean="0">
                <a:solidFill>
                  <a:prstClr val="black"/>
                </a:solidFill>
              </a:rPr>
              <a:t> o </a:t>
            </a:r>
            <a:r>
              <a:rPr lang="es-VE" sz="2400" b="1" dirty="0" err="1" smtClean="0">
                <a:solidFill>
                  <a:prstClr val="black"/>
                </a:solidFill>
              </a:rPr>
              <a:t>bivalirudina</a:t>
            </a:r>
            <a:r>
              <a:rPr lang="es-VE" sz="2400" b="1" dirty="0" smtClean="0">
                <a:solidFill>
                  <a:prstClr val="black"/>
                </a:solidFill>
              </a:rPr>
              <a:t> </a:t>
            </a:r>
            <a:r>
              <a:rPr lang="es-VE" sz="2400" dirty="0" smtClean="0">
                <a:solidFill>
                  <a:prstClr val="black"/>
                </a:solidFill>
              </a:rPr>
              <a:t>a una intensidad intermedia o una intensidad terapéutica frente a una intensidad profiláctica en </a:t>
            </a:r>
            <a:r>
              <a:rPr lang="es-VE" sz="2400" b="1" dirty="0" smtClean="0">
                <a:solidFill>
                  <a:prstClr val="black"/>
                </a:solidFill>
              </a:rPr>
              <a:t>pacientes con enfermedad aguda relacionada con COVID-19 que no tienen sospecha o confirmación de VTE?</a:t>
            </a:r>
          </a:p>
        </p:txBody>
      </p:sp>
      <p:sp>
        <p:nvSpPr>
          <p:cNvPr id="13"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1179543" y="1459516"/>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5600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61760"/>
            <a:ext cx="12309987" cy="412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2" name="Rectángulo 1"/>
          <p:cNvSpPr/>
          <p:nvPr/>
        </p:nvSpPr>
        <p:spPr>
          <a:xfrm>
            <a:off x="984988" y="2361060"/>
            <a:ext cx="10175404" cy="2339102"/>
          </a:xfrm>
          <a:prstGeom prst="rect">
            <a:avLst/>
          </a:prstGeom>
        </p:spPr>
        <p:txBody>
          <a:bodyPr wrap="square">
            <a:spAutoFit/>
          </a:bodyPr>
          <a:lstStyle/>
          <a:p>
            <a:pPr algn="ctr"/>
            <a:r>
              <a:rPr lang="es-VE" sz="3200" b="1" dirty="0" smtClean="0">
                <a:solidFill>
                  <a:prstClr val="black"/>
                </a:solidFill>
              </a:rPr>
              <a:t>Recomendaciones</a:t>
            </a:r>
          </a:p>
          <a:p>
            <a:pPr algn="ctr"/>
            <a:endParaRPr lang="es-VE" b="1" dirty="0" smtClean="0">
              <a:solidFill>
                <a:prstClr val="black"/>
              </a:solidFill>
            </a:endParaRPr>
          </a:p>
          <a:p>
            <a:pPr algn="just"/>
            <a:r>
              <a:rPr lang="es-VE" sz="2400" dirty="0" smtClean="0">
                <a:solidFill>
                  <a:prstClr val="black"/>
                </a:solidFill>
              </a:rPr>
              <a:t>El panel de guías de ASH sugiere el uso de anticoagulación de intensidad profiláctica sobre intensidad intermedia o de intensidad terapéutica para pacientes con enfermedad aguda relacionada con COVID-19 que no tienen TEV sospechado o confirmado </a:t>
            </a:r>
          </a:p>
        </p:txBody>
      </p:sp>
      <p:sp>
        <p:nvSpPr>
          <p:cNvPr id="15"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7"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21" name="Freeform: Shape 83">
            <a:extLst>
              <a:ext uri="{FF2B5EF4-FFF2-40B4-BE49-F238E27FC236}">
                <a16:creationId xmlns:a16="http://schemas.microsoft.com/office/drawing/2014/main" xmlns="" id="{CE0F0A64-CA49-49DB-ACD3-F4F68BE90E51}"/>
              </a:ext>
            </a:extLst>
          </p:cNvPr>
          <p:cNvSpPr/>
          <p:nvPr/>
        </p:nvSpPr>
        <p:spPr>
          <a:xfrm>
            <a:off x="11597863" y="1238132"/>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22"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24" name="Freeform: Shape 83">
            <a:extLst>
              <a:ext uri="{FF2B5EF4-FFF2-40B4-BE49-F238E27FC236}">
                <a16:creationId xmlns:a16="http://schemas.microsoft.com/office/drawing/2014/main" xmlns="" id="{170621EF-B909-4B76-B243-103272E33883}"/>
              </a:ext>
            </a:extLst>
          </p:cNvPr>
          <p:cNvSpPr/>
          <p:nvPr/>
        </p:nvSpPr>
        <p:spPr>
          <a:xfrm>
            <a:off x="1310329" y="5576954"/>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210491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500" b="1" kern="0" dirty="0" smtClean="0">
                <a:solidFill>
                  <a:srgbClr val="002060"/>
                </a:solidFill>
                <a:latin typeface="Century Gothic" panose="020B0502020202020204" pitchFamily="34" charset="0"/>
              </a:rPr>
              <a:t>Paciente Agudo</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385560"/>
            <a:ext cx="12309987" cy="4882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3" name="Rectángulo 2"/>
          <p:cNvSpPr/>
          <p:nvPr/>
        </p:nvSpPr>
        <p:spPr>
          <a:xfrm>
            <a:off x="1101465" y="2285316"/>
            <a:ext cx="9932295" cy="3447098"/>
          </a:xfrm>
          <a:prstGeom prst="rect">
            <a:avLst/>
          </a:prstGeom>
        </p:spPr>
        <p:txBody>
          <a:bodyPr wrap="square">
            <a:spAutoFit/>
          </a:bodyPr>
          <a:lstStyle/>
          <a:p>
            <a:pPr algn="ctr"/>
            <a:r>
              <a:rPr lang="es-VE" sz="3200" b="1" dirty="0" smtClean="0">
                <a:solidFill>
                  <a:prstClr val="black"/>
                </a:solidFill>
              </a:rPr>
              <a:t>Observaciones</a:t>
            </a:r>
          </a:p>
          <a:p>
            <a:pPr algn="ctr"/>
            <a:endParaRPr lang="es-VE" sz="2800" b="1" dirty="0" smtClean="0">
              <a:solidFill>
                <a:prstClr val="black"/>
              </a:solidFill>
            </a:endParaRPr>
          </a:p>
          <a:p>
            <a:pPr marL="457200" indent="-457200" algn="just">
              <a:buFont typeface="+mj-lt"/>
              <a:buAutoNum type="arabicPeriod"/>
            </a:pPr>
            <a:r>
              <a:rPr lang="es-VE" sz="2000" dirty="0" smtClean="0">
                <a:solidFill>
                  <a:prstClr val="black"/>
                </a:solidFill>
              </a:rPr>
              <a:t>La anticoagulación de intensidad terapéutica se comparó con la anticoagulación de intensidad profiláctica para pacientes hospitalizados moderadamente enfermos con COVID-19. </a:t>
            </a:r>
          </a:p>
          <a:p>
            <a:pPr marL="457200" indent="-457200" algn="just">
              <a:buFont typeface="+mj-lt"/>
              <a:buAutoNum type="arabicPeriod"/>
            </a:pPr>
            <a:endParaRPr lang="es-VE" sz="2000" dirty="0" smtClean="0">
              <a:solidFill>
                <a:prstClr val="black"/>
              </a:solidFill>
            </a:endParaRPr>
          </a:p>
          <a:p>
            <a:pPr marL="457200" indent="-457200" algn="just">
              <a:buFont typeface="+mj-lt"/>
              <a:buAutoNum type="arabicPeriod"/>
            </a:pPr>
            <a:r>
              <a:rPr lang="es-VE" sz="2000" dirty="0" smtClean="0">
                <a:solidFill>
                  <a:prstClr val="black"/>
                </a:solidFill>
              </a:rPr>
              <a:t>Los pacientes con enfermedad aguda relacionada con COVID-19 se definen como aquellos con características clínicas que normalmente resultarían en la admisión a una sala de hospitalización de medicina sin necesidad de apoyo clínico avanzado</a:t>
            </a:r>
          </a:p>
          <a:p>
            <a:endParaRPr lang="es-VE" b="1" dirty="0">
              <a:solidFill>
                <a:prstClr val="black"/>
              </a:solidFill>
            </a:endParaRPr>
          </a:p>
        </p:txBody>
      </p:sp>
      <p:sp>
        <p:nvSpPr>
          <p:cNvPr id="13"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671060" y="5439683"/>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156469" y="3434174"/>
            <a:ext cx="1141457" cy="1011702"/>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56469" y="2421212"/>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31083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77000"/>
            <a:ext cx="12309987" cy="3968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2" name="Rectángulo 1"/>
          <p:cNvSpPr/>
          <p:nvPr/>
        </p:nvSpPr>
        <p:spPr>
          <a:xfrm>
            <a:off x="1125793" y="3097800"/>
            <a:ext cx="10058400" cy="1754326"/>
          </a:xfrm>
          <a:prstGeom prst="rect">
            <a:avLst/>
          </a:prstGeom>
        </p:spPr>
        <p:txBody>
          <a:bodyPr wrap="square">
            <a:spAutoFit/>
          </a:bodyPr>
          <a:lstStyle/>
          <a:p>
            <a:pPr algn="just"/>
            <a:r>
              <a:rPr lang="es-VE" dirty="0" smtClean="0">
                <a:solidFill>
                  <a:prstClr val="black"/>
                </a:solidFill>
              </a:rPr>
              <a:t>3.    Es importante realizar una evaluación individualizada del riesgo de trombosis y hemorragia del paciente a la hora de decidir la intensidad de la anticoagulación. </a:t>
            </a:r>
          </a:p>
          <a:p>
            <a:pPr marL="342900" indent="-342900" algn="just">
              <a:buFont typeface="+mj-lt"/>
              <a:buAutoNum type="arabicPeriod"/>
            </a:pPr>
            <a:endParaRPr lang="es-VE" dirty="0" smtClean="0">
              <a:solidFill>
                <a:prstClr val="black"/>
              </a:solidFill>
            </a:endParaRPr>
          </a:p>
          <a:p>
            <a:pPr marL="342900" indent="-342900" algn="just">
              <a:buFont typeface="+mj-lt"/>
              <a:buAutoNum type="arabicPeriod"/>
            </a:pPr>
            <a:endParaRPr lang="es-VE" dirty="0" smtClean="0">
              <a:solidFill>
                <a:prstClr val="black"/>
              </a:solidFill>
            </a:endParaRPr>
          </a:p>
          <a:p>
            <a:pPr algn="just"/>
            <a:r>
              <a:rPr lang="es-VE" dirty="0" smtClean="0">
                <a:solidFill>
                  <a:prstClr val="black"/>
                </a:solidFill>
              </a:rPr>
              <a:t>4.    En la actualidad, no existe evidencia directa de alta certeza que compare diferentes tipos de anticoagulantes.</a:t>
            </a:r>
            <a:endParaRPr lang="es-VE" dirty="0">
              <a:solidFill>
                <a:prstClr val="black"/>
              </a:solidFill>
            </a:endParaRPr>
          </a:p>
        </p:txBody>
      </p:sp>
      <p:sp>
        <p:nvSpPr>
          <p:cNvPr id="13"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3" name="2 Rectángulo"/>
          <p:cNvSpPr/>
          <p:nvPr/>
        </p:nvSpPr>
        <p:spPr>
          <a:xfrm>
            <a:off x="4564230" y="2227491"/>
            <a:ext cx="2672912" cy="584775"/>
          </a:xfrm>
          <a:prstGeom prst="rect">
            <a:avLst/>
          </a:prstGeom>
        </p:spPr>
        <p:txBody>
          <a:bodyPr wrap="none">
            <a:spAutoFit/>
          </a:bodyPr>
          <a:lstStyle/>
          <a:p>
            <a:pPr algn="ctr"/>
            <a:r>
              <a:rPr lang="es-VE" sz="3200" b="1" dirty="0">
                <a:solidFill>
                  <a:prstClr val="black"/>
                </a:solidFill>
              </a:rPr>
              <a:t>Observaciones</a:t>
            </a: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11739716" y="3560390"/>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9114260" y="5575624"/>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34095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61760"/>
            <a:ext cx="12309987" cy="412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3" name="Rectángulo 2"/>
          <p:cNvSpPr/>
          <p:nvPr/>
        </p:nvSpPr>
        <p:spPr>
          <a:xfrm>
            <a:off x="1524000" y="1692504"/>
            <a:ext cx="8625840" cy="4416594"/>
          </a:xfrm>
          <a:prstGeom prst="rect">
            <a:avLst/>
          </a:prstGeom>
        </p:spPr>
        <p:txBody>
          <a:bodyPr wrap="square">
            <a:spAutoFit/>
          </a:bodyPr>
          <a:lstStyle/>
          <a:p>
            <a:pPr algn="ctr"/>
            <a:endParaRPr lang="es-VE" sz="3600" b="1" dirty="0" smtClean="0">
              <a:solidFill>
                <a:prstClr val="black"/>
              </a:solidFill>
            </a:endParaRPr>
          </a:p>
          <a:p>
            <a:pPr algn="ctr"/>
            <a:r>
              <a:rPr lang="es-VE" sz="3600" b="1" dirty="0" smtClean="0">
                <a:solidFill>
                  <a:prstClr val="black"/>
                </a:solidFill>
              </a:rPr>
              <a:t>Beneficios</a:t>
            </a:r>
            <a:endParaRPr lang="es-VE" sz="3600" b="1" dirty="0">
              <a:solidFill>
                <a:prstClr val="black"/>
              </a:solidFill>
            </a:endParaRPr>
          </a:p>
          <a:p>
            <a:pPr algn="ctr"/>
            <a:endParaRPr lang="es-VE" sz="1100" b="1"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La anticoagulación de intensidad terapéutica puede </a:t>
            </a:r>
            <a:r>
              <a:rPr lang="es-VE" b="1" dirty="0" smtClean="0">
                <a:solidFill>
                  <a:srgbClr val="FF0000"/>
                </a:solidFill>
              </a:rPr>
              <a:t>reducir el riesgo de mortalidad </a:t>
            </a:r>
            <a:r>
              <a:rPr lang="es-VE" dirty="0" smtClean="0">
                <a:solidFill>
                  <a:prstClr val="black"/>
                </a:solidFill>
              </a:rPr>
              <a:t>por todas las causas esto corresponde a 19 muertes menos por cada 1000 pacientes</a:t>
            </a:r>
          </a:p>
          <a:p>
            <a:pPr algn="just"/>
            <a:endParaRPr lang="es-VE" dirty="0" smtClean="0">
              <a:solidFill>
                <a:prstClr val="black"/>
              </a:solidFill>
            </a:endParaRPr>
          </a:p>
          <a:p>
            <a:pPr algn="just"/>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La anticoagulación de intensidad intermedia puede </a:t>
            </a:r>
            <a:r>
              <a:rPr lang="es-VE" b="1" dirty="0" smtClean="0">
                <a:solidFill>
                  <a:srgbClr val="FF0000"/>
                </a:solidFill>
              </a:rPr>
              <a:t>reducir el riesgo de EP </a:t>
            </a:r>
            <a:r>
              <a:rPr lang="es-VE" dirty="0" smtClean="0">
                <a:solidFill>
                  <a:prstClr val="black"/>
                </a:solidFill>
              </a:rPr>
              <a:t>en pacientes críticamente enfermos esto corresponde a 15 EP menos por cada 1000 paciente. </a:t>
            </a:r>
          </a:p>
          <a:p>
            <a:pPr algn="just"/>
            <a:endParaRPr lang="es-VE" dirty="0" smtClean="0">
              <a:solidFill>
                <a:prstClr val="black"/>
              </a:solidFill>
            </a:endParaRPr>
          </a:p>
          <a:p>
            <a:pPr algn="just"/>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La anticoagulación de intensidad intermedia </a:t>
            </a:r>
            <a:r>
              <a:rPr lang="es-VE" b="1" dirty="0" smtClean="0">
                <a:solidFill>
                  <a:srgbClr val="FF0000"/>
                </a:solidFill>
              </a:rPr>
              <a:t>puede reducir el riesgo de TVP </a:t>
            </a:r>
            <a:r>
              <a:rPr lang="es-VE" dirty="0" smtClean="0">
                <a:solidFill>
                  <a:prstClr val="black"/>
                </a:solidFill>
              </a:rPr>
              <a:t>en pacientes críticamente enfermos esto corresponde a 18 pacientes menos por cada 1000 pacientes </a:t>
            </a:r>
          </a:p>
        </p:txBody>
      </p:sp>
      <p:sp>
        <p:nvSpPr>
          <p:cNvPr id="13"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1179543" y="1459516"/>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31310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61760"/>
            <a:ext cx="12309987" cy="412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2" name="Rectángulo 1"/>
          <p:cNvSpPr/>
          <p:nvPr/>
        </p:nvSpPr>
        <p:spPr>
          <a:xfrm>
            <a:off x="1325880" y="2536126"/>
            <a:ext cx="9583858" cy="2677656"/>
          </a:xfrm>
          <a:prstGeom prst="rect">
            <a:avLst/>
          </a:prstGeom>
        </p:spPr>
        <p:txBody>
          <a:bodyPr wrap="square">
            <a:spAutoFit/>
          </a:bodyPr>
          <a:lstStyle/>
          <a:p>
            <a:pPr algn="ctr"/>
            <a:r>
              <a:rPr lang="es-VE" sz="2400" b="1" dirty="0" smtClean="0">
                <a:solidFill>
                  <a:prstClr val="black"/>
                </a:solidFill>
              </a:rPr>
              <a:t>OTRAS RECOMENDACIONES</a:t>
            </a:r>
          </a:p>
          <a:p>
            <a:pPr algn="ctr"/>
            <a:endParaRPr lang="es-VE" sz="2400" b="1" dirty="0" smtClean="0">
              <a:solidFill>
                <a:prstClr val="black"/>
              </a:solidFill>
            </a:endParaRPr>
          </a:p>
          <a:p>
            <a:pPr marL="285750" indent="-285750" algn="just">
              <a:buFont typeface="Arial" panose="020B0604020202020204" pitchFamily="34" charset="0"/>
              <a:buChar char="•"/>
            </a:pPr>
            <a:r>
              <a:rPr lang="es-VE" sz="2000" dirty="0" smtClean="0">
                <a:solidFill>
                  <a:prstClr val="black"/>
                </a:solidFill>
              </a:rPr>
              <a:t>Acordó que el uso de anticoagulación de intensidad intermedia o de intensidad terapéutica sería aceptable para los pacientes y los proveedores de atención médica. </a:t>
            </a:r>
          </a:p>
          <a:p>
            <a:pPr algn="just"/>
            <a:endParaRPr lang="es-VE" sz="2000" dirty="0" smtClean="0">
              <a:solidFill>
                <a:prstClr val="black"/>
              </a:solidFill>
            </a:endParaRPr>
          </a:p>
          <a:p>
            <a:pPr marL="285750" indent="-285750" algn="just">
              <a:buFont typeface="Arial" panose="020B0604020202020204" pitchFamily="34" charset="0"/>
              <a:buChar char="•"/>
            </a:pPr>
            <a:r>
              <a:rPr lang="es-VE" sz="2000" dirty="0" smtClean="0">
                <a:solidFill>
                  <a:prstClr val="black"/>
                </a:solidFill>
              </a:rPr>
              <a:t>No se consideró que el uso de anticoagulación de intensidad intermedia o de intensidad terapéutica tuviera un impacto diferencial en la equidad en salud en relación con el uso de anticoagulación de intensidad profiláctica</a:t>
            </a:r>
          </a:p>
        </p:txBody>
      </p:sp>
      <p:sp>
        <p:nvSpPr>
          <p:cNvPr id="13"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597863" y="5124886"/>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995159" y="2102136"/>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61039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385560"/>
            <a:ext cx="12309987" cy="4882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3" name="Rectángulo 2"/>
          <p:cNvSpPr/>
          <p:nvPr/>
        </p:nvSpPr>
        <p:spPr>
          <a:xfrm>
            <a:off x="984988" y="2145014"/>
            <a:ext cx="9987812" cy="3508653"/>
          </a:xfrm>
          <a:prstGeom prst="rect">
            <a:avLst/>
          </a:prstGeom>
        </p:spPr>
        <p:txBody>
          <a:bodyPr wrap="square">
            <a:spAutoFit/>
          </a:bodyPr>
          <a:lstStyle/>
          <a:p>
            <a:pPr algn="ctr"/>
            <a:r>
              <a:rPr lang="es-VE" sz="3000" b="1" dirty="0" smtClean="0">
                <a:solidFill>
                  <a:prstClr val="black"/>
                </a:solidFill>
              </a:rPr>
              <a:t>CONCLUSIONES</a:t>
            </a:r>
          </a:p>
          <a:p>
            <a:pPr algn="ctr"/>
            <a:endParaRPr lang="es-VE" sz="3000" b="1"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Se evidencia de certeza muy baja sobre los efectos deseables e indeseables de la anticoagulación de intensidad intermedia o terapéutica en pacientes con enfermedad aguda relacionada con COVID-19. </a:t>
            </a:r>
          </a:p>
          <a:p>
            <a:pPr algn="just"/>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El riesgo inicial de mortalidad, TEV y hemorragia mayor para los pacientes con enfermedad aguda relacionada con COVID-19 que recibieron anticoagulación de intensidad profiláctica fue relativamente bajo. </a:t>
            </a:r>
          </a:p>
          <a:p>
            <a:pPr algn="just"/>
            <a:endParaRPr lang="es-VE" dirty="0" smtClean="0">
              <a:solidFill>
                <a:prstClr val="black"/>
              </a:solidFill>
            </a:endParaRPr>
          </a:p>
          <a:p>
            <a:pPr marL="285750" indent="-285750" algn="just">
              <a:buFont typeface="Arial" panose="020B0604020202020204" pitchFamily="34" charset="0"/>
              <a:buChar char="•"/>
            </a:pPr>
            <a:r>
              <a:rPr lang="es-VE" b="1" dirty="0" smtClean="0">
                <a:solidFill>
                  <a:prstClr val="black"/>
                </a:solidFill>
              </a:rPr>
              <a:t>Para pacientes que se considera que tienen un </a:t>
            </a:r>
            <a:r>
              <a:rPr lang="es-VE" b="1" dirty="0" smtClean="0">
                <a:solidFill>
                  <a:srgbClr val="FF0000"/>
                </a:solidFill>
              </a:rPr>
              <a:t>nivel </a:t>
            </a:r>
            <a:r>
              <a:rPr lang="es-VE" b="1" dirty="0" err="1" smtClean="0">
                <a:solidFill>
                  <a:srgbClr val="FF0000"/>
                </a:solidFill>
              </a:rPr>
              <a:t>trombótico</a:t>
            </a:r>
            <a:r>
              <a:rPr lang="es-VE" b="1" dirty="0" smtClean="0">
                <a:solidFill>
                  <a:srgbClr val="FF0000"/>
                </a:solidFill>
              </a:rPr>
              <a:t> alto riesgo </a:t>
            </a:r>
            <a:r>
              <a:rPr lang="es-VE" b="1" dirty="0" smtClean="0">
                <a:solidFill>
                  <a:prstClr val="black"/>
                </a:solidFill>
              </a:rPr>
              <a:t>con </a:t>
            </a:r>
            <a:r>
              <a:rPr lang="es-VE" b="1" u="sng" dirty="0" smtClean="0">
                <a:solidFill>
                  <a:prstClr val="black"/>
                </a:solidFill>
              </a:rPr>
              <a:t>bajo riesgo de hemorragia</a:t>
            </a:r>
            <a:r>
              <a:rPr lang="es-VE" b="1" dirty="0" smtClean="0">
                <a:solidFill>
                  <a:prstClr val="black"/>
                </a:solidFill>
              </a:rPr>
              <a:t>, se </a:t>
            </a:r>
            <a:r>
              <a:rPr lang="es-VE" b="1" dirty="0" smtClean="0">
                <a:solidFill>
                  <a:srgbClr val="FF0000"/>
                </a:solidFill>
              </a:rPr>
              <a:t>considera anticoagulación de mayor intensidad</a:t>
            </a:r>
          </a:p>
        </p:txBody>
      </p:sp>
      <p:sp>
        <p:nvSpPr>
          <p:cNvPr id="13"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326760" y="5349123"/>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784683"/>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266939" y="4660992"/>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322113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385560"/>
            <a:ext cx="12309987" cy="4882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2" name="Rectángulo 1"/>
          <p:cNvSpPr/>
          <p:nvPr/>
        </p:nvSpPr>
        <p:spPr>
          <a:xfrm>
            <a:off x="1310640" y="2421880"/>
            <a:ext cx="9159240" cy="3139321"/>
          </a:xfrm>
          <a:prstGeom prst="rect">
            <a:avLst/>
          </a:prstGeom>
        </p:spPr>
        <p:txBody>
          <a:bodyPr wrap="square">
            <a:spAutoFit/>
          </a:bodyPr>
          <a:lstStyle/>
          <a:p>
            <a:pPr marL="285750" indent="-285750" algn="just">
              <a:buFont typeface="Arial" panose="020B0604020202020204" pitchFamily="34" charset="0"/>
              <a:buChar char="•"/>
            </a:pPr>
            <a:r>
              <a:rPr lang="es-VE" dirty="0" smtClean="0">
                <a:solidFill>
                  <a:prstClr val="black"/>
                </a:solidFill>
              </a:rPr>
              <a:t>Hubo una sugerencia de beneficio en la mortalidad y reducción de la TEV con anticoagulación de intensidad intermedia o de intensidad terapéutica</a:t>
            </a:r>
          </a:p>
          <a:p>
            <a:pPr marL="285750" indent="-285750" algn="just">
              <a:buFont typeface="Arial" panose="020B0604020202020204" pitchFamily="34" charset="0"/>
              <a:buChar char="•"/>
            </a:pPr>
            <a:endParaRPr lang="es-VE" dirty="0" smtClean="0">
              <a:solidFill>
                <a:prstClr val="black"/>
              </a:solidFill>
            </a:endParaRPr>
          </a:p>
          <a:p>
            <a:pPr algn="just"/>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Menos incertidumbre sobre los posibles efectos indeseables de la anticoagulación de intensidad intermedia o de intensidad terapéutica en el aumento del riesgo de complicaciones hemorrágicas graves. </a:t>
            </a:r>
          </a:p>
          <a:p>
            <a:pPr marL="285750" indent="-285750" algn="just">
              <a:buFont typeface="Arial" panose="020B0604020202020204" pitchFamily="34" charset="0"/>
              <a:buChar char="•"/>
            </a:pPr>
            <a:endParaRPr lang="es-VE" dirty="0" smtClean="0">
              <a:solidFill>
                <a:prstClr val="black"/>
              </a:solidFill>
            </a:endParaRPr>
          </a:p>
          <a:p>
            <a:pPr algn="just"/>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Se </a:t>
            </a:r>
            <a:r>
              <a:rPr lang="es-VE" b="1" dirty="0" smtClean="0">
                <a:solidFill>
                  <a:prstClr val="black"/>
                </a:solidFill>
              </a:rPr>
              <a:t>sugirió la práctica habitual de anticoagulación profiláctica </a:t>
            </a:r>
            <a:r>
              <a:rPr lang="es-VE" dirty="0" smtClean="0">
                <a:solidFill>
                  <a:prstClr val="black"/>
                </a:solidFill>
              </a:rPr>
              <a:t>de intensidad en pacientes con enfermedades agudas sin COVID-19</a:t>
            </a:r>
          </a:p>
        </p:txBody>
      </p:sp>
      <p:sp>
        <p:nvSpPr>
          <p:cNvPr id="13" name="Google Shape;406;p41"/>
          <p:cNvSpPr/>
          <p:nvPr/>
        </p:nvSpPr>
        <p:spPr>
          <a:xfrm>
            <a:off x="1101465" y="1054278"/>
            <a:ext cx="10225295" cy="790288"/>
          </a:xfrm>
          <a:prstGeom prst="roundRect">
            <a:avLst>
              <a:gd name="adj" fmla="val 39828"/>
            </a:avLst>
          </a:prstGeom>
          <a:gradFill flip="none" rotWithShape="1">
            <a:gsLst>
              <a:gs pos="0">
                <a:schemeClr val="accent2">
                  <a:lumMod val="40000"/>
                  <a:lumOff val="60000"/>
                </a:schemeClr>
              </a:gs>
              <a:gs pos="50000">
                <a:schemeClr val="accent2">
                  <a:lumMod val="20000"/>
                  <a:lumOff val="80000"/>
                </a:schemeClr>
              </a:gs>
              <a:gs pos="100000">
                <a:schemeClr val="accent4">
                  <a:lumMod val="13000"/>
                  <a:lumOff val="87000"/>
                </a:schemeClr>
              </a:gs>
            </a:gsLst>
            <a:path path="rect">
              <a:fillToRect t="100000" r="100000"/>
            </a:path>
            <a:tileRect l="-100000" b="-10000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AGUDO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1179543" y="1459516"/>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94366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142">
            <a:extLst>
              <a:ext uri="{FF2B5EF4-FFF2-40B4-BE49-F238E27FC236}">
                <a16:creationId xmlns:a16="http://schemas.microsoft.com/office/drawing/2014/main" xmlns="" id="{7C26A333-E313-467C-A76C-75D8CEC2A4E4}"/>
              </a:ext>
            </a:extLst>
          </p:cNvPr>
          <p:cNvSpPr/>
          <p:nvPr/>
        </p:nvSpPr>
        <p:spPr>
          <a:xfrm>
            <a:off x="4252423" y="450994"/>
            <a:ext cx="757352" cy="746655"/>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6" name="Freeform: Shape 142">
            <a:extLst>
              <a:ext uri="{FF2B5EF4-FFF2-40B4-BE49-F238E27FC236}">
                <a16:creationId xmlns:a16="http://schemas.microsoft.com/office/drawing/2014/main" xmlns="" id="{F03BE294-37D0-4CD8-9E4E-AF55CD2493AC}"/>
              </a:ext>
            </a:extLst>
          </p:cNvPr>
          <p:cNvSpPr/>
          <p:nvPr/>
        </p:nvSpPr>
        <p:spPr>
          <a:xfrm>
            <a:off x="7701588" y="2965811"/>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7" name="Freeform: Shape 142">
            <a:extLst>
              <a:ext uri="{FF2B5EF4-FFF2-40B4-BE49-F238E27FC236}">
                <a16:creationId xmlns:a16="http://schemas.microsoft.com/office/drawing/2014/main" xmlns="" id="{D90A549F-7B47-498B-A803-C777B47AB5FF}"/>
              </a:ext>
            </a:extLst>
          </p:cNvPr>
          <p:cNvSpPr/>
          <p:nvPr/>
        </p:nvSpPr>
        <p:spPr>
          <a:xfrm>
            <a:off x="3733061" y="2809670"/>
            <a:ext cx="757352" cy="746655"/>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8" name="Freeform: Shape 142">
            <a:extLst>
              <a:ext uri="{FF2B5EF4-FFF2-40B4-BE49-F238E27FC236}">
                <a16:creationId xmlns:a16="http://schemas.microsoft.com/office/drawing/2014/main" xmlns="" id="{C5A457B5-5DF7-4B71-9A7C-1E894474A972}"/>
              </a:ext>
            </a:extLst>
          </p:cNvPr>
          <p:cNvSpPr/>
          <p:nvPr/>
        </p:nvSpPr>
        <p:spPr>
          <a:xfrm>
            <a:off x="5598054" y="4795019"/>
            <a:ext cx="757352" cy="746655"/>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9" name="Freeform: Shape 142">
            <a:extLst>
              <a:ext uri="{FF2B5EF4-FFF2-40B4-BE49-F238E27FC236}">
                <a16:creationId xmlns:a16="http://schemas.microsoft.com/office/drawing/2014/main" xmlns="" id="{4B864EE8-67B6-4F3E-BE51-62C68715904D}"/>
              </a:ext>
            </a:extLst>
          </p:cNvPr>
          <p:cNvSpPr/>
          <p:nvPr/>
        </p:nvSpPr>
        <p:spPr>
          <a:xfrm>
            <a:off x="10732282" y="4235028"/>
            <a:ext cx="757352" cy="746655"/>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0" name="Freeform: Shape 142">
            <a:extLst>
              <a:ext uri="{FF2B5EF4-FFF2-40B4-BE49-F238E27FC236}">
                <a16:creationId xmlns:a16="http://schemas.microsoft.com/office/drawing/2014/main" xmlns="" id="{25CA1FFC-FCA5-4D40-B56A-6693D0850E77}"/>
              </a:ext>
            </a:extLst>
          </p:cNvPr>
          <p:cNvSpPr/>
          <p:nvPr/>
        </p:nvSpPr>
        <p:spPr>
          <a:xfrm>
            <a:off x="3703329" y="1255279"/>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1" name="Freeform: Shape 142">
            <a:extLst>
              <a:ext uri="{FF2B5EF4-FFF2-40B4-BE49-F238E27FC236}">
                <a16:creationId xmlns:a16="http://schemas.microsoft.com/office/drawing/2014/main" xmlns="" id="{5CE80E28-268B-43FC-84DB-BF9CD06A6139}"/>
              </a:ext>
            </a:extLst>
          </p:cNvPr>
          <p:cNvSpPr/>
          <p:nvPr/>
        </p:nvSpPr>
        <p:spPr>
          <a:xfrm>
            <a:off x="3290317" y="2748623"/>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2" name="Freeform: Shape 142">
            <a:extLst>
              <a:ext uri="{FF2B5EF4-FFF2-40B4-BE49-F238E27FC236}">
                <a16:creationId xmlns:a16="http://schemas.microsoft.com/office/drawing/2014/main" xmlns="" id="{614F38B1-B6DA-4555-80CA-F6BB370D50D2}"/>
              </a:ext>
            </a:extLst>
          </p:cNvPr>
          <p:cNvSpPr/>
          <p:nvPr/>
        </p:nvSpPr>
        <p:spPr>
          <a:xfrm>
            <a:off x="6500047" y="4651100"/>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3" name="Freeform: Shape 142">
            <a:extLst>
              <a:ext uri="{FF2B5EF4-FFF2-40B4-BE49-F238E27FC236}">
                <a16:creationId xmlns:a16="http://schemas.microsoft.com/office/drawing/2014/main" xmlns="" id="{3D49FCC1-FC62-40C3-ADDE-303CF3D269D6}"/>
              </a:ext>
            </a:extLst>
          </p:cNvPr>
          <p:cNvSpPr/>
          <p:nvPr/>
        </p:nvSpPr>
        <p:spPr>
          <a:xfrm>
            <a:off x="10034222" y="4764496"/>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4" name="Freeform: Shape 142">
            <a:extLst>
              <a:ext uri="{FF2B5EF4-FFF2-40B4-BE49-F238E27FC236}">
                <a16:creationId xmlns:a16="http://schemas.microsoft.com/office/drawing/2014/main" xmlns="" id="{18E653FA-40F0-4F4F-A295-BDA4B30D1056}"/>
              </a:ext>
            </a:extLst>
          </p:cNvPr>
          <p:cNvSpPr/>
          <p:nvPr/>
        </p:nvSpPr>
        <p:spPr>
          <a:xfrm>
            <a:off x="11046890" y="3207542"/>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5" name="Freeform: Shape 142">
            <a:extLst>
              <a:ext uri="{FF2B5EF4-FFF2-40B4-BE49-F238E27FC236}">
                <a16:creationId xmlns:a16="http://schemas.microsoft.com/office/drawing/2014/main" xmlns="" id="{8B8B99FD-0371-4BEC-909C-F71609F15D69}"/>
              </a:ext>
            </a:extLst>
          </p:cNvPr>
          <p:cNvSpPr/>
          <p:nvPr/>
        </p:nvSpPr>
        <p:spPr>
          <a:xfrm>
            <a:off x="11063927" y="1551035"/>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6" name="Freeform: Shape 142">
            <a:extLst>
              <a:ext uri="{FF2B5EF4-FFF2-40B4-BE49-F238E27FC236}">
                <a16:creationId xmlns:a16="http://schemas.microsoft.com/office/drawing/2014/main" xmlns="" id="{855193D5-9B22-43CF-AEA7-E469C0F7B85E}"/>
              </a:ext>
            </a:extLst>
          </p:cNvPr>
          <p:cNvSpPr/>
          <p:nvPr/>
        </p:nvSpPr>
        <p:spPr>
          <a:xfrm>
            <a:off x="7382004" y="1408937"/>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7" name="Freeform: Shape 142">
            <a:extLst>
              <a:ext uri="{FF2B5EF4-FFF2-40B4-BE49-F238E27FC236}">
                <a16:creationId xmlns:a16="http://schemas.microsoft.com/office/drawing/2014/main" xmlns="" id="{48A69B8A-AABC-4F8F-A471-645FC7C52063}"/>
              </a:ext>
            </a:extLst>
          </p:cNvPr>
          <p:cNvSpPr/>
          <p:nvPr/>
        </p:nvSpPr>
        <p:spPr>
          <a:xfrm>
            <a:off x="183554" y="3922397"/>
            <a:ext cx="757352" cy="746655"/>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19" name="Freeform: Shape 142">
            <a:extLst>
              <a:ext uri="{FF2B5EF4-FFF2-40B4-BE49-F238E27FC236}">
                <a16:creationId xmlns:a16="http://schemas.microsoft.com/office/drawing/2014/main" xmlns="" id="{1DE29DE5-250C-427B-AD9B-E5FCF184C396}"/>
              </a:ext>
            </a:extLst>
          </p:cNvPr>
          <p:cNvSpPr/>
          <p:nvPr/>
        </p:nvSpPr>
        <p:spPr>
          <a:xfrm>
            <a:off x="940906" y="4608355"/>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20" name="Freeform: Shape 142">
            <a:extLst>
              <a:ext uri="{FF2B5EF4-FFF2-40B4-BE49-F238E27FC236}">
                <a16:creationId xmlns:a16="http://schemas.microsoft.com/office/drawing/2014/main" xmlns="" id="{DDDF2E39-7FA0-4981-8626-EA4461D9D319}"/>
              </a:ext>
            </a:extLst>
          </p:cNvPr>
          <p:cNvSpPr/>
          <p:nvPr/>
        </p:nvSpPr>
        <p:spPr>
          <a:xfrm>
            <a:off x="818024" y="3211997"/>
            <a:ext cx="408408" cy="434374"/>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solidFill>
                <a:prstClr val="black"/>
              </a:solidFill>
            </a:endParaRPr>
          </a:p>
        </p:txBody>
      </p:sp>
      <p:sp>
        <p:nvSpPr>
          <p:cNvPr id="26" name="Title 1">
            <a:extLst>
              <a:ext uri="{FF2B5EF4-FFF2-40B4-BE49-F238E27FC236}">
                <a16:creationId xmlns:a16="http://schemas.microsoft.com/office/drawing/2014/main" xmlns="" id="{296F2B7C-B9EC-41DC-8752-8F1FF214DD03}"/>
              </a:ext>
            </a:extLst>
          </p:cNvPr>
          <p:cNvSpPr txBox="1">
            <a:spLocks/>
          </p:cNvSpPr>
          <p:nvPr/>
        </p:nvSpPr>
        <p:spPr>
          <a:xfrm>
            <a:off x="2514244" y="3767959"/>
            <a:ext cx="9546378" cy="6995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VE" sz="4000" b="1" spc="600" dirty="0" smtClean="0"/>
              <a:t>Dra. Dariana Chávez</a:t>
            </a:r>
          </a:p>
          <a:p>
            <a:pPr algn="r"/>
            <a:r>
              <a:rPr lang="es-VE" sz="2000" b="1" spc="600" dirty="0" smtClean="0"/>
              <a:t>Residente de 3er año. Cardiologia Clínica</a:t>
            </a:r>
            <a:endParaRPr lang="es-VE" sz="1800" b="1" spc="600" dirty="0"/>
          </a:p>
        </p:txBody>
      </p:sp>
      <p:cxnSp>
        <p:nvCxnSpPr>
          <p:cNvPr id="2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3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grpSp>
        <p:nvGrpSpPr>
          <p:cNvPr id="34"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35"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36"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19715632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4" y="1238560"/>
            <a:ext cx="10060521" cy="78433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645324" y="1416077"/>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4000" b="1" kern="0" dirty="0" smtClean="0">
                <a:solidFill>
                  <a:srgbClr val="002060"/>
                </a:solidFill>
                <a:latin typeface="Century Gothic" panose="020B0502020202020204" pitchFamily="34" charset="0"/>
              </a:rPr>
              <a:t>PREGUNTA DEL CICLO</a:t>
            </a:r>
            <a:endParaRPr lang="es-VE" sz="4000" b="1" kern="0" dirty="0">
              <a:solidFill>
                <a:srgbClr val="002060"/>
              </a:solidFill>
              <a:latin typeface="Century Gothic" panose="020B0502020202020204" pitchFamily="34" charset="0"/>
            </a:endParaRPr>
          </a:p>
        </p:txBody>
      </p:sp>
      <p:grpSp>
        <p:nvGrpSpPr>
          <p:cNvPr id="13"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4"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0" name="Content Placeholder 2">
            <a:extLst>
              <a:ext uri="{FF2B5EF4-FFF2-40B4-BE49-F238E27FC236}">
                <a16:creationId xmlns:a16="http://schemas.microsoft.com/office/drawing/2014/main" xmlns="" id="{F8E74DB8-4AF2-40FB-ABD1-20F7B415C4A3}"/>
              </a:ext>
            </a:extLst>
          </p:cNvPr>
          <p:cNvSpPr txBox="1">
            <a:spLocks/>
          </p:cNvSpPr>
          <p:nvPr/>
        </p:nvSpPr>
        <p:spPr>
          <a:xfrm>
            <a:off x="744223" y="2779714"/>
            <a:ext cx="10703553" cy="22810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VE" sz="4000" dirty="0"/>
              <a:t>En el paciente con COVID-19 severo, el uso de heparina de bajo peso molecular a dosis anticoagulante vs </a:t>
            </a:r>
            <a:r>
              <a:rPr lang="es-VE" sz="4000" dirty="0" err="1" smtClean="0"/>
              <a:t>tromboprofiláctica</a:t>
            </a:r>
            <a:r>
              <a:rPr lang="es-VE" sz="4000" dirty="0" smtClean="0"/>
              <a:t> </a:t>
            </a:r>
            <a:r>
              <a:rPr lang="es-VE" sz="4000" b="1" dirty="0"/>
              <a:t>¿Reduce la mortalidad?</a:t>
            </a:r>
          </a:p>
        </p:txBody>
      </p:sp>
      <p:sp>
        <p:nvSpPr>
          <p:cNvPr id="11" name="Freeform: Shape 142">
            <a:extLst>
              <a:ext uri="{FF2B5EF4-FFF2-40B4-BE49-F238E27FC236}">
                <a16:creationId xmlns:a16="http://schemas.microsoft.com/office/drawing/2014/main" xmlns="" id="{69A82CB5-D0CE-4392-AA1F-C4A223A033D5}"/>
              </a:ext>
            </a:extLst>
          </p:cNvPr>
          <p:cNvSpPr/>
          <p:nvPr/>
        </p:nvSpPr>
        <p:spPr>
          <a:xfrm>
            <a:off x="10644550" y="4778220"/>
            <a:ext cx="1947148" cy="196993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rgbClr val="92D050">
              <a:alpha val="50000"/>
            </a:srgbClr>
          </a:solidFill>
          <a:ln w="2697" cap="flat">
            <a:noFill/>
            <a:prstDash val="solid"/>
            <a:miter/>
          </a:ln>
        </p:spPr>
        <p:txBody>
          <a:bodyPr rtlCol="0" anchor="ctr"/>
          <a:lstStyle/>
          <a:p>
            <a:endParaRPr lang="en-US" dirty="0"/>
          </a:p>
        </p:txBody>
      </p:sp>
    </p:spTree>
    <p:extLst>
      <p:ext uri="{BB962C8B-B14F-4D97-AF65-F5344CB8AC3E}">
        <p14:creationId xmlns:p14="http://schemas.microsoft.com/office/powerpoint/2010/main" val="277479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9" y="1332432"/>
            <a:ext cx="109728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CuadroTexto 13"/>
          <p:cNvSpPr txBox="1"/>
          <p:nvPr/>
        </p:nvSpPr>
        <p:spPr>
          <a:xfrm>
            <a:off x="815414" y="2699889"/>
            <a:ext cx="10561173" cy="1384995"/>
          </a:xfrm>
          <a:prstGeom prst="rect">
            <a:avLst/>
          </a:prstGeom>
          <a:solidFill>
            <a:schemeClr val="bg1"/>
          </a:solidFill>
        </p:spPr>
        <p:txBody>
          <a:bodyPr wrap="square" rtlCol="0">
            <a:spAutoFit/>
          </a:bodyPr>
          <a:lstStyle/>
          <a:p>
            <a:r>
              <a:rPr lang="es-ES" sz="2800" dirty="0" smtClean="0">
                <a:solidFill>
                  <a:prstClr val="black">
                    <a:lumMod val="75000"/>
                  </a:prstClr>
                </a:solidFill>
                <a:latin typeface="Microsoft New Tai Lue" panose="020B0502040204020203" pitchFamily="34" charset="0"/>
                <a:ea typeface="Tahoma" panose="020B0604030504040204" pitchFamily="34" charset="0"/>
                <a:cs typeface="Microsoft New Tai Lue" panose="020B0502040204020203" pitchFamily="34" charset="0"/>
              </a:rPr>
              <a:t>Guía de la Sociedad </a:t>
            </a:r>
            <a:r>
              <a:rPr lang="es-ES" sz="2800" dirty="0">
                <a:solidFill>
                  <a:prstClr val="black">
                    <a:lumMod val="75000"/>
                  </a:prstClr>
                </a:solidFill>
                <a:latin typeface="Microsoft New Tai Lue" panose="020B0502040204020203" pitchFamily="34" charset="0"/>
                <a:ea typeface="Tahoma" panose="020B0604030504040204" pitchFamily="34" charset="0"/>
                <a:cs typeface="Microsoft New Tai Lue" panose="020B0502040204020203" pitchFamily="34" charset="0"/>
              </a:rPr>
              <a:t>A</a:t>
            </a:r>
            <a:r>
              <a:rPr lang="es-ES" sz="2800" dirty="0" smtClean="0">
                <a:solidFill>
                  <a:prstClr val="black">
                    <a:lumMod val="75000"/>
                  </a:prstClr>
                </a:solidFill>
                <a:latin typeface="Microsoft New Tai Lue" panose="020B0502040204020203" pitchFamily="34" charset="0"/>
                <a:ea typeface="Tahoma" panose="020B0604030504040204" pitchFamily="34" charset="0"/>
                <a:cs typeface="Microsoft New Tai Lue" panose="020B0502040204020203" pitchFamily="34" charset="0"/>
              </a:rPr>
              <a:t>mericana de Hematología 2021 sobre el uso de anticoagulantes para la tromboprofilaxis en pacientes con COVID-19</a:t>
            </a:r>
            <a:endParaRPr lang="en-US" sz="2800" dirty="0">
              <a:solidFill>
                <a:prstClr val="black">
                  <a:lumMod val="75000"/>
                </a:prstClr>
              </a:solidFill>
              <a:latin typeface="Microsoft New Tai Lue" panose="020B0502040204020203" pitchFamily="34" charset="0"/>
              <a:ea typeface="Tahoma" panose="020B0604030504040204" pitchFamily="34" charset="0"/>
              <a:cs typeface="Microsoft New Tai Lue" panose="020B0502040204020203" pitchFamily="34" charset="0"/>
            </a:endParaRPr>
          </a:p>
        </p:txBody>
      </p:sp>
      <p:sp>
        <p:nvSpPr>
          <p:cNvPr id="6" name="5 Rectángulo"/>
          <p:cNvSpPr/>
          <p:nvPr/>
        </p:nvSpPr>
        <p:spPr>
          <a:xfrm>
            <a:off x="9997440" y="1332432"/>
            <a:ext cx="1558289" cy="38968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60248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1054278"/>
            <a:ext cx="10225295" cy="36856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500" b="1" kern="0" dirty="0" smtClean="0">
                <a:solidFill>
                  <a:srgbClr val="002060"/>
                </a:solidFill>
                <a:latin typeface="Century Gothic" panose="020B0502020202020204" pitchFamily="34" charset="0"/>
              </a:rPr>
              <a:t>ARTICULO </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83" y="2851017"/>
            <a:ext cx="10231127" cy="20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News - iPac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061"/>
          <a:stretch/>
        </p:blipFill>
        <p:spPr bwMode="auto">
          <a:xfrm>
            <a:off x="766916" y="1963384"/>
            <a:ext cx="2157148" cy="70995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671163" y="4137918"/>
            <a:ext cx="1655595" cy="52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b="1" dirty="0" smtClean="0">
                <a:solidFill>
                  <a:schemeClr val="tx1"/>
                </a:solidFill>
              </a:rPr>
              <a:t>2020</a:t>
            </a:r>
            <a:endParaRPr lang="es-VE" sz="2800" b="1" dirty="0">
              <a:solidFill>
                <a:schemeClr val="tx1"/>
              </a:solidFill>
            </a:endParaRPr>
          </a:p>
        </p:txBody>
      </p:sp>
      <p:grpSp>
        <p:nvGrpSpPr>
          <p:cNvPr id="13"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4" name="Picture 4">
              <a:extLst>
                <a:ext uri="{FF2B5EF4-FFF2-40B4-BE49-F238E27FC236}">
                  <a16:creationId xmlns="" xmlns:a16="http://schemas.microsoft.com/office/drawing/2014/main" id="{10CB9DCD-3251-4BDA-A9C3-E287C276560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5"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Tree>
    <p:extLst>
      <p:ext uri="{BB962C8B-B14F-4D97-AF65-F5344CB8AC3E}">
        <p14:creationId xmlns:p14="http://schemas.microsoft.com/office/powerpoint/2010/main" val="591802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1054278"/>
            <a:ext cx="10225295" cy="36856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500" b="1" kern="0" dirty="0" smtClean="0">
                <a:solidFill>
                  <a:srgbClr val="002060"/>
                </a:solidFill>
                <a:latin typeface="Century Gothic" panose="020B0502020202020204" pitchFamily="34" charset="0"/>
              </a:rPr>
              <a:t>INTRODUCCIÓN </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4" name="3 Rectángulo"/>
          <p:cNvSpPr/>
          <p:nvPr/>
        </p:nvSpPr>
        <p:spPr>
          <a:xfrm>
            <a:off x="372748" y="2349328"/>
            <a:ext cx="11295081" cy="2862322"/>
          </a:xfrm>
          <a:prstGeom prst="rect">
            <a:avLst/>
          </a:prstGeom>
        </p:spPr>
        <p:txBody>
          <a:bodyPr wrap="square">
            <a:spAutoFit/>
          </a:bodyPr>
          <a:lstStyle/>
          <a:p>
            <a:pPr marL="285750" indent="-285750" algn="just">
              <a:buFont typeface="Arial" panose="020B0604020202020204" pitchFamily="34" charset="0"/>
              <a:buChar char="•"/>
            </a:pPr>
            <a:r>
              <a:rPr lang="es-VE" sz="2000" dirty="0"/>
              <a:t>La infección por COVID-19 ha demostrado una variedad de fenotipos que van desde asintomáticos hasta insuficiencia </a:t>
            </a:r>
            <a:r>
              <a:rPr lang="es-VE" sz="2000" dirty="0" err="1"/>
              <a:t>multiorgánica</a:t>
            </a:r>
            <a:r>
              <a:rPr lang="es-VE" sz="2000" dirty="0"/>
              <a:t> y muerte. </a:t>
            </a:r>
            <a:r>
              <a:rPr lang="es-VE" sz="2000" b="1" dirty="0"/>
              <a:t>Entre la población COVID-19 ingresada en unidades de cuidados intensivos (UCI) ha habido informes considerables de tromboembolismo venoso (TEV). </a:t>
            </a:r>
            <a:endParaRPr lang="es-VE" sz="2000" b="1" dirty="0" smtClean="0"/>
          </a:p>
          <a:p>
            <a:pPr marL="285750" indent="-285750" algn="just">
              <a:buFont typeface="Arial" panose="020B0604020202020204" pitchFamily="34" charset="0"/>
              <a:buChar char="•"/>
            </a:pPr>
            <a:endParaRPr lang="es-VE" sz="2000" dirty="0" smtClean="0"/>
          </a:p>
          <a:p>
            <a:pPr marL="285750" indent="-285750" algn="just">
              <a:buFont typeface="Arial" panose="020B0604020202020204" pitchFamily="34" charset="0"/>
              <a:buChar char="•"/>
            </a:pPr>
            <a:endParaRPr lang="es-VE" sz="2000" dirty="0"/>
          </a:p>
          <a:p>
            <a:pPr marL="285750" indent="-285750" algn="just">
              <a:buFont typeface="Arial" panose="020B0604020202020204" pitchFamily="34" charset="0"/>
              <a:buChar char="•"/>
            </a:pPr>
            <a:r>
              <a:rPr lang="es-VE" sz="2000" dirty="0" smtClean="0"/>
              <a:t>En relación a esto, la Hipercoagulabilidad </a:t>
            </a:r>
            <a:r>
              <a:rPr lang="es-VE" sz="2000" dirty="0"/>
              <a:t>en COVID-19 ha sido bien reconocida, aún existe incertidumbre sobre la mejor manera de manejar el riesgo de coagulación en estos pacientes. </a:t>
            </a:r>
            <a:r>
              <a:rPr lang="es-VE" sz="2000" b="1" dirty="0" smtClean="0">
                <a:solidFill>
                  <a:srgbClr val="C00000"/>
                </a:solidFill>
              </a:rPr>
              <a:t> La evidencia  con  calidad adecuada es  escasa.</a:t>
            </a:r>
          </a:p>
          <a:p>
            <a:pPr marL="285750" indent="-285750" algn="just">
              <a:buFont typeface="Arial" panose="020B0604020202020204" pitchFamily="34" charset="0"/>
              <a:buChar char="•"/>
            </a:pPr>
            <a:endParaRPr lang="es-VE" sz="2000" dirty="0" smtClean="0"/>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4" name="Freeform: Shape 142">
            <a:extLst>
              <a:ext uri="{FF2B5EF4-FFF2-40B4-BE49-F238E27FC236}">
                <a16:creationId xmlns:a16="http://schemas.microsoft.com/office/drawing/2014/main" xmlns="" id="{69A82CB5-D0CE-4392-AA1F-C4A223A033D5}"/>
              </a:ext>
            </a:extLst>
          </p:cNvPr>
          <p:cNvSpPr/>
          <p:nvPr/>
        </p:nvSpPr>
        <p:spPr>
          <a:xfrm>
            <a:off x="11218426" y="4668373"/>
            <a:ext cx="1947148" cy="196993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accent6">
              <a:lumMod val="50000"/>
              <a:alpha val="50000"/>
            </a:schemeClr>
          </a:solidFill>
          <a:ln w="2697" cap="flat">
            <a:noFill/>
            <a:prstDash val="solid"/>
            <a:miter/>
          </a:ln>
        </p:spPr>
        <p:txBody>
          <a:bodyPr rtlCol="0" anchor="ctr"/>
          <a:lstStyle/>
          <a:p>
            <a:endParaRPr lang="en-US" dirty="0"/>
          </a:p>
        </p:txBody>
      </p:sp>
    </p:spTree>
    <p:extLst>
      <p:ext uri="{BB962C8B-B14F-4D97-AF65-F5344CB8AC3E}">
        <p14:creationId xmlns:p14="http://schemas.microsoft.com/office/powerpoint/2010/main" val="30995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1054278"/>
            <a:ext cx="10225295" cy="36856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500" b="1" kern="0" dirty="0" smtClean="0">
                <a:solidFill>
                  <a:srgbClr val="002060"/>
                </a:solidFill>
                <a:latin typeface="Century Gothic" panose="020B0502020202020204" pitchFamily="34" charset="0"/>
              </a:rPr>
              <a:t>INTRODUCCIÓN </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4" name="3 Rectángulo"/>
          <p:cNvSpPr/>
          <p:nvPr/>
        </p:nvSpPr>
        <p:spPr>
          <a:xfrm>
            <a:off x="372747" y="2223203"/>
            <a:ext cx="11295081" cy="3139321"/>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s-VE" dirty="0"/>
              <a:t>Estudios provisionales recomiendan el uso de heparina no fraccionada (HNF) o heparina de bajo peso molecular (HBPM), aunque aún </a:t>
            </a:r>
            <a:r>
              <a:rPr lang="es-VE" b="1" dirty="0">
                <a:solidFill>
                  <a:srgbClr val="C00000"/>
                </a:solidFill>
              </a:rPr>
              <a:t>no se ha llegado a un consenso en las recomendaciones de anticoagulación </a:t>
            </a:r>
            <a:r>
              <a:rPr lang="es-VE" dirty="0"/>
              <a:t>de dosis profiláctica, intermedia o terapéutica (</a:t>
            </a:r>
            <a:r>
              <a:rPr lang="es-VE" dirty="0" smtClean="0"/>
              <a:t>completa). </a:t>
            </a:r>
            <a:endParaRPr lang="es-VE" dirty="0"/>
          </a:p>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No se comprende completamente qué </a:t>
            </a:r>
            <a:r>
              <a:rPr lang="es-VE" b="1" dirty="0"/>
              <a:t>tan efectiva es la </a:t>
            </a:r>
            <a:r>
              <a:rPr lang="es-VE" b="1" dirty="0" err="1"/>
              <a:t>tromboprofilaxis</a:t>
            </a:r>
            <a:r>
              <a:rPr lang="es-VE" b="1" dirty="0"/>
              <a:t> farmacológica</a:t>
            </a:r>
            <a:r>
              <a:rPr lang="es-VE" dirty="0"/>
              <a:t> para prevenir la TEV entre los pacientes críticamente enfermos con COVID-19</a:t>
            </a:r>
          </a:p>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Buscamos revisar sistemáticamente la evidencia disponible para ayudar a guiar a los médicos a sopesar las decisiones con respecto </a:t>
            </a:r>
            <a:r>
              <a:rPr lang="es-VE" b="1" dirty="0">
                <a:solidFill>
                  <a:srgbClr val="C00000"/>
                </a:solidFill>
              </a:rPr>
              <a:t>al enfoque de anticoagulación para los pacientes con COVID-19 ingresados ​​en unidades de cuidados intensivos</a:t>
            </a:r>
          </a:p>
          <a:p>
            <a:pPr marL="285750" indent="-285750" algn="just">
              <a:buFont typeface="Arial" panose="020B0604020202020204" pitchFamily="34" charset="0"/>
              <a:buChar char="•"/>
            </a:pPr>
            <a:endParaRPr lang="es-VE" dirty="0" smtClean="0"/>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4" name="Freeform: Shape 142">
            <a:extLst>
              <a:ext uri="{FF2B5EF4-FFF2-40B4-BE49-F238E27FC236}">
                <a16:creationId xmlns:a16="http://schemas.microsoft.com/office/drawing/2014/main" xmlns="" id="{69A82CB5-D0CE-4392-AA1F-C4A223A033D5}"/>
              </a:ext>
            </a:extLst>
          </p:cNvPr>
          <p:cNvSpPr/>
          <p:nvPr/>
        </p:nvSpPr>
        <p:spPr>
          <a:xfrm>
            <a:off x="10752083" y="5078744"/>
            <a:ext cx="1179362" cy="1164401"/>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accent6">
              <a:lumMod val="50000"/>
              <a:alpha val="50000"/>
            </a:schemeClr>
          </a:solidFill>
          <a:ln w="2697" cap="flat">
            <a:noFill/>
            <a:prstDash val="solid"/>
            <a:miter/>
          </a:ln>
        </p:spPr>
        <p:txBody>
          <a:bodyPr rtlCol="0" anchor="ctr"/>
          <a:lstStyle/>
          <a:p>
            <a:endParaRPr lang="en-US" dirty="0"/>
          </a:p>
        </p:txBody>
      </p:sp>
      <p:sp>
        <p:nvSpPr>
          <p:cNvPr id="15" name="Freeform: Shape 142">
            <a:extLst>
              <a:ext uri="{FF2B5EF4-FFF2-40B4-BE49-F238E27FC236}">
                <a16:creationId xmlns:a16="http://schemas.microsoft.com/office/drawing/2014/main" xmlns="" id="{69A82CB5-D0CE-4392-AA1F-C4A223A033D5}"/>
              </a:ext>
            </a:extLst>
          </p:cNvPr>
          <p:cNvSpPr/>
          <p:nvPr/>
        </p:nvSpPr>
        <p:spPr>
          <a:xfrm>
            <a:off x="9586537" y="5732451"/>
            <a:ext cx="589681" cy="582202"/>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accent6">
              <a:lumMod val="50000"/>
              <a:alpha val="50000"/>
            </a:schemeClr>
          </a:solidFill>
          <a:ln w="2697" cap="flat">
            <a:noFill/>
            <a:prstDash val="solid"/>
            <a:miter/>
          </a:ln>
        </p:spPr>
        <p:txBody>
          <a:bodyPr rtlCol="0" anchor="ctr"/>
          <a:lstStyle/>
          <a:p>
            <a:endParaRPr lang="en-US" dirty="0"/>
          </a:p>
        </p:txBody>
      </p:sp>
    </p:spTree>
    <p:extLst>
      <p:ext uri="{BB962C8B-B14F-4D97-AF65-F5344CB8AC3E}">
        <p14:creationId xmlns:p14="http://schemas.microsoft.com/office/powerpoint/2010/main" val="18216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1128290"/>
            <a:ext cx="10366010" cy="837584"/>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332432"/>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3600" b="1" kern="0" dirty="0" smtClean="0">
                <a:solidFill>
                  <a:srgbClr val="002060"/>
                </a:solidFill>
                <a:latin typeface="Century Gothic" panose="020B0502020202020204" pitchFamily="34" charset="0"/>
              </a:rPr>
              <a:t>OBJETIVO</a:t>
            </a:r>
            <a:endParaRPr lang="es-VE" sz="36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4" name="3 Rectángulo"/>
          <p:cNvSpPr/>
          <p:nvPr/>
        </p:nvSpPr>
        <p:spPr>
          <a:xfrm>
            <a:off x="2947758" y="2964239"/>
            <a:ext cx="7993511" cy="1815882"/>
          </a:xfrm>
          <a:prstGeom prst="rect">
            <a:avLst/>
          </a:prstGeom>
        </p:spPr>
        <p:txBody>
          <a:bodyPr wrap="square">
            <a:spAutoFit/>
          </a:bodyPr>
          <a:lstStyle/>
          <a:p>
            <a:pPr algn="ctr"/>
            <a:r>
              <a:rPr lang="es-VE" sz="2800" dirty="0" smtClean="0"/>
              <a:t>Determinar la prevalencia  de tromboembolia </a:t>
            </a:r>
            <a:r>
              <a:rPr lang="es-VE" sz="2800" dirty="0"/>
              <a:t>venosa (TEV) entre los pacientes con COVID-19 ingresados en unidades de cuidados intensivos. </a:t>
            </a:r>
            <a:endParaRPr lang="es-VE" sz="2800" dirty="0" smtClean="0"/>
          </a:p>
          <a:p>
            <a:pPr algn="ctr"/>
            <a:endParaRPr lang="es-VE" sz="2800" dirty="0"/>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pic>
        <p:nvPicPr>
          <p:cNvPr id="14" name="Picture 2" descr="Resultado de imagen para pregunta"/>
          <p:cNvPicPr>
            <a:picLocks noChangeAspect="1" noChangeArrowheads="1"/>
          </p:cNvPicPr>
          <p:nvPr/>
        </p:nvPicPr>
        <p:blipFill>
          <a:blip r:embed="rId7" cstate="print">
            <a:clrChange>
              <a:clrFrom>
                <a:srgbClr val="FFFFFF"/>
              </a:clrFrom>
              <a:clrTo>
                <a:srgbClr val="FFFFFF">
                  <a:alpha val="0"/>
                </a:srgbClr>
              </a:clrTo>
            </a:clrChange>
          </a:blip>
          <a:srcRect l="13465" r="19207" b="3818"/>
          <a:stretch>
            <a:fillRect/>
          </a:stretch>
        </p:blipFill>
        <p:spPr bwMode="auto">
          <a:xfrm>
            <a:off x="377661" y="2245964"/>
            <a:ext cx="2437798" cy="3456384"/>
          </a:xfrm>
          <a:prstGeom prst="rect">
            <a:avLst/>
          </a:prstGeom>
          <a:noFill/>
        </p:spPr>
      </p:pic>
      <p:sp>
        <p:nvSpPr>
          <p:cNvPr id="15" name="Freeform: Shape 142">
            <a:extLst>
              <a:ext uri="{FF2B5EF4-FFF2-40B4-BE49-F238E27FC236}">
                <a16:creationId xmlns:a16="http://schemas.microsoft.com/office/drawing/2014/main" xmlns="" id="{69A82CB5-D0CE-4392-AA1F-C4A223A033D5}"/>
              </a:ext>
            </a:extLst>
          </p:cNvPr>
          <p:cNvSpPr/>
          <p:nvPr/>
        </p:nvSpPr>
        <p:spPr>
          <a:xfrm>
            <a:off x="10752083" y="5078744"/>
            <a:ext cx="1179362" cy="1164401"/>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accent6">
              <a:lumMod val="50000"/>
              <a:alpha val="50000"/>
            </a:schemeClr>
          </a:solidFill>
          <a:ln w="2697" cap="flat">
            <a:noFill/>
            <a:prstDash val="solid"/>
            <a:miter/>
          </a:ln>
        </p:spPr>
        <p:txBody>
          <a:bodyPr rtlCol="0" anchor="ctr"/>
          <a:lstStyle/>
          <a:p>
            <a:endParaRPr lang="en-US" dirty="0"/>
          </a:p>
        </p:txBody>
      </p:sp>
      <p:sp>
        <p:nvSpPr>
          <p:cNvPr id="17" name="Freeform: Shape 142">
            <a:extLst>
              <a:ext uri="{FF2B5EF4-FFF2-40B4-BE49-F238E27FC236}">
                <a16:creationId xmlns:a16="http://schemas.microsoft.com/office/drawing/2014/main" xmlns="" id="{69A82CB5-D0CE-4392-AA1F-C4A223A033D5}"/>
              </a:ext>
            </a:extLst>
          </p:cNvPr>
          <p:cNvSpPr/>
          <p:nvPr/>
        </p:nvSpPr>
        <p:spPr>
          <a:xfrm>
            <a:off x="9586537" y="5732451"/>
            <a:ext cx="589681" cy="582202"/>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accent6">
              <a:lumMod val="50000"/>
              <a:alpha val="50000"/>
            </a:schemeClr>
          </a:solidFill>
          <a:ln w="2697" cap="flat">
            <a:noFill/>
            <a:prstDash val="solid"/>
            <a:miter/>
          </a:ln>
        </p:spPr>
        <p:txBody>
          <a:bodyPr rtlCol="0" anchor="ctr"/>
          <a:lstStyle/>
          <a:p>
            <a:endParaRPr lang="en-US" dirty="0"/>
          </a:p>
        </p:txBody>
      </p:sp>
    </p:spTree>
    <p:extLst>
      <p:ext uri="{BB962C8B-B14F-4D97-AF65-F5344CB8AC3E}">
        <p14:creationId xmlns:p14="http://schemas.microsoft.com/office/powerpoint/2010/main" val="9762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2858945"/>
            <a:ext cx="3287119" cy="1972271"/>
          </a:xfrm>
          <a:prstGeom prst="rect">
            <a:avLst/>
          </a:prstGeom>
        </p:spPr>
      </p:pic>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822742"/>
            <a:ext cx="10225295" cy="995134"/>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3200" b="1" kern="0" dirty="0" smtClean="0">
                <a:solidFill>
                  <a:srgbClr val="002060"/>
                </a:solidFill>
                <a:latin typeface="Century Gothic" panose="020B0502020202020204" pitchFamily="34" charset="0"/>
              </a:rPr>
              <a:t>METODOLOGIA</a:t>
            </a:r>
          </a:p>
          <a:p>
            <a:pPr algn="ctr"/>
            <a:r>
              <a:rPr lang="es-VE" sz="2500" b="1" kern="0" dirty="0" smtClean="0">
                <a:solidFill>
                  <a:srgbClr val="002060"/>
                </a:solidFill>
                <a:latin typeface="Century Gothic" panose="020B0502020202020204" pitchFamily="34" charset="0"/>
              </a:rPr>
              <a:t>(Selección de Estudios)</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4" name="3 Rectángulo"/>
          <p:cNvSpPr/>
          <p:nvPr/>
        </p:nvSpPr>
        <p:spPr>
          <a:xfrm>
            <a:off x="763783" y="2085895"/>
            <a:ext cx="10703692" cy="461665"/>
          </a:xfrm>
          <a:prstGeom prst="rect">
            <a:avLst/>
          </a:prstGeom>
        </p:spPr>
        <p:txBody>
          <a:bodyPr wrap="square">
            <a:spAutoFit/>
          </a:bodyPr>
          <a:lstStyle/>
          <a:p>
            <a:pPr algn="ctr"/>
            <a:r>
              <a:rPr lang="es-ES" sz="2400" b="1" dirty="0" smtClean="0"/>
              <a:t>PRISMA: </a:t>
            </a:r>
            <a:r>
              <a:rPr lang="es-ES" b="1" i="1" dirty="0" smtClean="0"/>
              <a:t>(</a:t>
            </a:r>
            <a:r>
              <a:rPr lang="es-VE" b="1" i="1" dirty="0" err="1"/>
              <a:t>Preferred</a:t>
            </a:r>
            <a:r>
              <a:rPr lang="es-VE" b="1" i="1" dirty="0"/>
              <a:t> </a:t>
            </a:r>
            <a:r>
              <a:rPr lang="es-VE" b="1" i="1" dirty="0" err="1"/>
              <a:t>Reporting</a:t>
            </a:r>
            <a:r>
              <a:rPr lang="es-VE" b="1" i="1" dirty="0"/>
              <a:t> </a:t>
            </a:r>
            <a:r>
              <a:rPr lang="es-VE" b="1" i="1" dirty="0" err="1"/>
              <a:t>Items</a:t>
            </a:r>
            <a:r>
              <a:rPr lang="es-VE" b="1" i="1" dirty="0"/>
              <a:t> </a:t>
            </a:r>
            <a:r>
              <a:rPr lang="es-VE" b="1" i="1" dirty="0" err="1"/>
              <a:t>for</a:t>
            </a:r>
            <a:r>
              <a:rPr lang="es-VE" b="1" i="1" dirty="0"/>
              <a:t> </a:t>
            </a:r>
            <a:r>
              <a:rPr lang="es-VE" b="1" i="1" dirty="0" err="1"/>
              <a:t>Systematic</a:t>
            </a:r>
            <a:r>
              <a:rPr lang="es-VE" b="1" i="1" dirty="0"/>
              <a:t> </a:t>
            </a:r>
            <a:r>
              <a:rPr lang="es-VE" b="1" i="1" dirty="0" err="1"/>
              <a:t>Reviews</a:t>
            </a:r>
            <a:r>
              <a:rPr lang="es-VE" b="1" i="1" dirty="0"/>
              <a:t> and </a:t>
            </a:r>
            <a:r>
              <a:rPr lang="es-VE" b="1" i="1" dirty="0" err="1"/>
              <a:t>Metaanálisis</a:t>
            </a:r>
            <a:r>
              <a:rPr lang="es-VE" b="1" i="1" dirty="0"/>
              <a:t> </a:t>
            </a:r>
            <a:r>
              <a:rPr lang="es-ES" dirty="0" smtClean="0"/>
              <a:t>) </a:t>
            </a:r>
            <a:endParaRPr lang="es-VE" dirty="0"/>
          </a:p>
        </p:txBody>
      </p:sp>
      <p:pic>
        <p:nvPicPr>
          <p:cNvPr id="3074" name="Picture 2" descr="PubMed, a free search engine | European Scientific Research and Publication  Ce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680" y="2858945"/>
            <a:ext cx="1813620" cy="7599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oogle Scholar What Is ? Advantages Of Google Scholar &gt; THE KNOWLED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892" b="24224"/>
          <a:stretch/>
        </p:blipFill>
        <p:spPr bwMode="auto">
          <a:xfrm>
            <a:off x="5235300" y="5112538"/>
            <a:ext cx="2562309" cy="8064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blicaciones sobre vacunas en los servidores de prepublicaciones (preprints)  | Comité Asesor de Vacunas de la AE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a:stretch/>
        </p:blipFill>
        <p:spPr bwMode="auto">
          <a:xfrm>
            <a:off x="4058469" y="4117034"/>
            <a:ext cx="2625934" cy="73874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4" name="Picture 4">
              <a:extLst>
                <a:ext uri="{FF2B5EF4-FFF2-40B4-BE49-F238E27FC236}">
                  <a16:creationId xmlns="" xmlns:a16="http://schemas.microsoft.com/office/drawing/2014/main" id="{10CB9DCD-3251-4BDA-A9C3-E287C2765603}"/>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8"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2" name="1 Rectángulo"/>
          <p:cNvSpPr/>
          <p:nvPr/>
        </p:nvSpPr>
        <p:spPr>
          <a:xfrm>
            <a:off x="8544910" y="3878317"/>
            <a:ext cx="2922565"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VE" sz="2400" b="1" spc="600" dirty="0" smtClean="0"/>
              <a:t>25 Junio 220</a:t>
            </a:r>
            <a:endParaRPr lang="es-VE" sz="2400" b="1" spc="600" dirty="0"/>
          </a:p>
        </p:txBody>
      </p:sp>
      <p:sp>
        <p:nvSpPr>
          <p:cNvPr id="6" name="5 Flecha derecha"/>
          <p:cNvSpPr/>
          <p:nvPr/>
        </p:nvSpPr>
        <p:spPr>
          <a:xfrm>
            <a:off x="7236372" y="3878317"/>
            <a:ext cx="1008994"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VE"/>
          </a:p>
        </p:txBody>
      </p:sp>
      <p:sp>
        <p:nvSpPr>
          <p:cNvPr id="7" name="AutoShape 2" descr="Room Escape Barcelona | Simulacre VUIT Escape Ro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graphicFrame>
        <p:nvGraphicFramePr>
          <p:cNvPr id="10" name="9 Tabla"/>
          <p:cNvGraphicFramePr>
            <a:graphicFrameLocks noGrp="1"/>
          </p:cNvGraphicFramePr>
          <p:nvPr>
            <p:extLst>
              <p:ext uri="{D42A27DB-BD31-4B8C-83A1-F6EECF244321}">
                <p14:modId xmlns:p14="http://schemas.microsoft.com/office/powerpoint/2010/main" val="1916539848"/>
              </p:ext>
            </p:extLst>
          </p:nvPr>
        </p:nvGraphicFramePr>
        <p:xfrm>
          <a:off x="1143206" y="1870019"/>
          <a:ext cx="10033989" cy="4619556"/>
        </p:xfrm>
        <a:graphic>
          <a:graphicData uri="http://schemas.openxmlformats.org/drawingml/2006/table">
            <a:tbl>
              <a:tblPr firstRow="1" firstCol="1" bandRow="1">
                <a:tableStyleId>{69C7853C-536D-4A76-A0AE-DD22124D55A5}</a:tableStyleId>
              </a:tblPr>
              <a:tblGrid>
                <a:gridCol w="3500099"/>
                <a:gridCol w="3397712"/>
                <a:gridCol w="3136178"/>
              </a:tblGrid>
              <a:tr h="236526">
                <a:tc>
                  <a:txBody>
                    <a:bodyPr/>
                    <a:lstStyle/>
                    <a:p>
                      <a:pPr algn="ctr">
                        <a:lnSpc>
                          <a:spcPct val="100000"/>
                        </a:lnSpc>
                        <a:spcAft>
                          <a:spcPts val="0"/>
                        </a:spcAft>
                      </a:pPr>
                      <a:r>
                        <a:rPr lang="en-GB" sz="1800" b="1" dirty="0">
                          <a:solidFill>
                            <a:schemeClr val="tx1">
                              <a:lumMod val="95000"/>
                              <a:lumOff val="5000"/>
                            </a:schemeClr>
                          </a:solidFill>
                          <a:effectLst/>
                        </a:rPr>
                        <a:t>Database</a:t>
                      </a:r>
                      <a:endParaRPr lang="es-VE" sz="1800" b="1" dirty="0">
                        <a:solidFill>
                          <a:schemeClr val="tx1">
                            <a:lumMod val="95000"/>
                            <a:lumOff val="5000"/>
                          </a:schemeClr>
                        </a:solidFill>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nSpc>
                          <a:spcPct val="100000"/>
                        </a:lnSpc>
                        <a:spcAft>
                          <a:spcPts val="0"/>
                        </a:spcAft>
                      </a:pPr>
                      <a:r>
                        <a:rPr lang="en-GB" sz="1800" b="1" dirty="0">
                          <a:solidFill>
                            <a:schemeClr val="tx1">
                              <a:lumMod val="95000"/>
                              <a:lumOff val="5000"/>
                            </a:schemeClr>
                          </a:solidFill>
                          <a:effectLst/>
                        </a:rPr>
                        <a:t>Search term</a:t>
                      </a:r>
                      <a:endParaRPr lang="es-VE" sz="1800" b="1" dirty="0">
                        <a:solidFill>
                          <a:schemeClr val="tx1">
                            <a:lumMod val="95000"/>
                            <a:lumOff val="5000"/>
                          </a:schemeClr>
                        </a:solidFill>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00000"/>
                        </a:lnSpc>
                        <a:spcAft>
                          <a:spcPts val="0"/>
                        </a:spcAft>
                      </a:pPr>
                      <a:r>
                        <a:rPr lang="en-GB" sz="1800" b="1" dirty="0">
                          <a:solidFill>
                            <a:schemeClr val="tx1">
                              <a:lumMod val="95000"/>
                              <a:lumOff val="5000"/>
                            </a:schemeClr>
                          </a:solidFill>
                          <a:effectLst/>
                        </a:rPr>
                        <a:t>Result</a:t>
                      </a:r>
                      <a:endParaRPr lang="es-VE" sz="1800" b="1" dirty="0">
                        <a:solidFill>
                          <a:schemeClr val="tx1">
                            <a:lumMod val="95000"/>
                            <a:lumOff val="5000"/>
                          </a:schemeClr>
                        </a:solidFill>
                        <a:effectLst/>
                        <a:latin typeface="Calibri"/>
                        <a:ea typeface="Calibri"/>
                        <a:cs typeface="Times New Roman"/>
                      </a:endParaRPr>
                    </a:p>
                  </a:txBody>
                  <a:tcPr marL="68580" marR="68580" marT="0" marB="0">
                    <a:solidFill>
                      <a:schemeClr val="accent2">
                        <a:lumMod val="60000"/>
                        <a:lumOff val="40000"/>
                      </a:schemeClr>
                    </a:solidFill>
                  </a:tcPr>
                </a:tc>
              </a:tr>
              <a:tr h="1419156">
                <a:tc>
                  <a:txBody>
                    <a:bodyPr/>
                    <a:lstStyle/>
                    <a:p>
                      <a:pPr algn="ctr">
                        <a:lnSpc>
                          <a:spcPct val="100000"/>
                        </a:lnSpc>
                        <a:spcAft>
                          <a:spcPts val="0"/>
                        </a:spcAft>
                      </a:pPr>
                      <a:r>
                        <a:rPr lang="en-GB" sz="1600" b="1" dirty="0">
                          <a:effectLst/>
                        </a:rPr>
                        <a:t>PubMed</a:t>
                      </a:r>
                      <a:endParaRPr lang="es-VE" sz="1600" b="1"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pt-BR" sz="1600" b="1" dirty="0" smtClean="0">
                          <a:effectLst/>
                        </a:rPr>
                        <a:t>(heparina o trombosis o trombo venoso o embolia pulmonar) Y (COVID-19 O </a:t>
                      </a:r>
                      <a:r>
                        <a:rPr lang="pt-BR" sz="1600" b="1" dirty="0" err="1" smtClean="0">
                          <a:effectLst/>
                        </a:rPr>
                        <a:t>nuevo</a:t>
                      </a:r>
                      <a:r>
                        <a:rPr lang="pt-BR" sz="1600" b="1" dirty="0" smtClean="0">
                          <a:effectLst/>
                        </a:rPr>
                        <a:t> </a:t>
                      </a:r>
                      <a:r>
                        <a:rPr lang="pt-BR" sz="1600" b="1" dirty="0" err="1" smtClean="0">
                          <a:effectLst/>
                        </a:rPr>
                        <a:t>coronavirus</a:t>
                      </a:r>
                      <a:r>
                        <a:rPr lang="pt-BR" sz="1600" b="1" dirty="0" smtClean="0">
                          <a:effectLst/>
                        </a:rPr>
                        <a:t> O síndrome </a:t>
                      </a:r>
                      <a:r>
                        <a:rPr lang="pt-BR" sz="1600" b="1" dirty="0" err="1" smtClean="0">
                          <a:effectLst/>
                        </a:rPr>
                        <a:t>respiratorio</a:t>
                      </a:r>
                      <a:r>
                        <a:rPr lang="pt-BR" sz="1600" b="1" dirty="0" smtClean="0">
                          <a:effectLst/>
                        </a:rPr>
                        <a:t> agudo severo O SARS-CoV-2) Filtros: de 2020 a 2020</a:t>
                      </a:r>
                      <a:r>
                        <a:rPr lang="en-GB" sz="1600" b="1" dirty="0">
                          <a:effectLst/>
                        </a:rPr>
                        <a:t> </a:t>
                      </a:r>
                      <a:endParaRPr lang="es-VE" sz="1600" b="1" dirty="0">
                        <a:effectLst/>
                        <a:latin typeface="Calibri"/>
                        <a:ea typeface="Calibri"/>
                        <a:cs typeface="Times New Roman"/>
                      </a:endParaRPr>
                    </a:p>
                  </a:txBody>
                  <a:tcPr marL="68580" marR="68580" marT="0" marB="0"/>
                </a:tc>
                <a:tc>
                  <a:txBody>
                    <a:bodyPr/>
                    <a:lstStyle/>
                    <a:p>
                      <a:pPr algn="ctr">
                        <a:lnSpc>
                          <a:spcPct val="100000"/>
                        </a:lnSpc>
                        <a:spcAft>
                          <a:spcPts val="0"/>
                        </a:spcAft>
                      </a:pPr>
                      <a:r>
                        <a:rPr lang="en-GB" sz="1600" b="1">
                          <a:effectLst/>
                        </a:rPr>
                        <a:t>524</a:t>
                      </a:r>
                      <a:endParaRPr lang="es-VE" sz="1600" b="1">
                        <a:effectLst/>
                        <a:latin typeface="Calibri"/>
                        <a:ea typeface="Calibri"/>
                        <a:cs typeface="Times New Roman"/>
                      </a:endParaRPr>
                    </a:p>
                  </a:txBody>
                  <a:tcPr marL="68580" marR="68580" marT="0" marB="0"/>
                </a:tc>
              </a:tr>
              <a:tr h="946104">
                <a:tc>
                  <a:txBody>
                    <a:bodyPr/>
                    <a:lstStyle/>
                    <a:p>
                      <a:pPr algn="ctr">
                        <a:lnSpc>
                          <a:spcPct val="100000"/>
                        </a:lnSpc>
                        <a:spcAft>
                          <a:spcPts val="0"/>
                        </a:spcAft>
                      </a:pPr>
                      <a:r>
                        <a:rPr lang="en-GB" sz="1600" b="1">
                          <a:effectLst/>
                        </a:rPr>
                        <a:t>Google Scholar</a:t>
                      </a:r>
                      <a:endParaRPr lang="es-VE" sz="1600" b="1">
                        <a:effectLst/>
                        <a:latin typeface="Calibri"/>
                        <a:ea typeface="Calibri"/>
                        <a:cs typeface="Times New Roman"/>
                      </a:endParaRPr>
                    </a:p>
                  </a:txBody>
                  <a:tcPr marL="68580" marR="68580" marT="0" marB="0"/>
                </a:tc>
                <a:tc>
                  <a:txBody>
                    <a:bodyPr/>
                    <a:lstStyle/>
                    <a:p>
                      <a:pPr algn="just">
                        <a:lnSpc>
                          <a:spcPct val="100000"/>
                        </a:lnSpc>
                        <a:spcAft>
                          <a:spcPts val="0"/>
                        </a:spcAft>
                      </a:pPr>
                      <a:r>
                        <a:rPr lang="pt-BR" sz="1600" b="1" dirty="0" smtClean="0">
                          <a:effectLst/>
                        </a:rPr>
                        <a:t>Heparina trombosis</a:t>
                      </a:r>
                      <a:r>
                        <a:rPr lang="pt-BR" sz="1600" b="1" baseline="0" dirty="0" smtClean="0">
                          <a:effectLst/>
                        </a:rPr>
                        <a:t> venosa </a:t>
                      </a:r>
                      <a:r>
                        <a:rPr lang="pt-BR" sz="1600" b="1" dirty="0" smtClean="0">
                          <a:effectLst/>
                        </a:rPr>
                        <a:t>tromboembolismo venoso pulmonar SARS-CoV-2 "COVID 19" Filtros: desde 2020 - 2020</a:t>
                      </a:r>
                      <a:r>
                        <a:rPr lang="en-GB" sz="1600" b="1" dirty="0">
                          <a:effectLst/>
                        </a:rPr>
                        <a:t> </a:t>
                      </a:r>
                      <a:endParaRPr lang="es-VE" sz="1600" b="1" dirty="0">
                        <a:effectLst/>
                        <a:latin typeface="Calibri"/>
                        <a:ea typeface="Calibri"/>
                        <a:cs typeface="Times New Roman"/>
                      </a:endParaRPr>
                    </a:p>
                  </a:txBody>
                  <a:tcPr marL="68580" marR="68580" marT="0" marB="0"/>
                </a:tc>
                <a:tc>
                  <a:txBody>
                    <a:bodyPr/>
                    <a:lstStyle/>
                    <a:p>
                      <a:pPr algn="ctr">
                        <a:lnSpc>
                          <a:spcPct val="100000"/>
                        </a:lnSpc>
                        <a:spcAft>
                          <a:spcPts val="0"/>
                        </a:spcAft>
                      </a:pPr>
                      <a:r>
                        <a:rPr lang="en-GB" sz="1600" b="1">
                          <a:effectLst/>
                        </a:rPr>
                        <a:t>405</a:t>
                      </a:r>
                      <a:endParaRPr lang="es-VE" sz="1600" b="1">
                        <a:effectLst/>
                        <a:latin typeface="Calibri"/>
                        <a:ea typeface="Calibri"/>
                        <a:cs typeface="Times New Roman"/>
                      </a:endParaRPr>
                    </a:p>
                  </a:txBody>
                  <a:tcPr marL="68580" marR="68580" marT="0" marB="0"/>
                </a:tc>
              </a:tr>
              <a:tr h="1419156">
                <a:tc>
                  <a:txBody>
                    <a:bodyPr/>
                    <a:lstStyle/>
                    <a:p>
                      <a:pPr algn="ctr">
                        <a:lnSpc>
                          <a:spcPct val="100000"/>
                        </a:lnSpc>
                        <a:spcAft>
                          <a:spcPts val="0"/>
                        </a:spcAft>
                      </a:pPr>
                      <a:r>
                        <a:rPr lang="en-GB" sz="1600" b="1">
                          <a:effectLst/>
                        </a:rPr>
                        <a:t>medRxiv</a:t>
                      </a:r>
                      <a:endParaRPr lang="es-VE" sz="1600" b="1">
                        <a:effectLst/>
                        <a:latin typeface="Calibri"/>
                        <a:ea typeface="Calibri"/>
                        <a:cs typeface="Times New Roman"/>
                      </a:endParaRPr>
                    </a:p>
                  </a:txBody>
                  <a:tcPr marL="68580" marR="68580" marT="0" marB="0"/>
                </a:tc>
                <a:tc>
                  <a:txBody>
                    <a:bodyPr/>
                    <a:lstStyle/>
                    <a:p>
                      <a:pPr algn="just">
                        <a:lnSpc>
                          <a:spcPct val="100000"/>
                        </a:lnSpc>
                        <a:spcAft>
                          <a:spcPts val="0"/>
                        </a:spcAft>
                      </a:pPr>
                      <a:r>
                        <a:rPr lang="es-VE" sz="1600" b="1" dirty="0" smtClean="0">
                          <a:effectLst/>
                        </a:rPr>
                        <a:t>resumen o título "COVID-19" (coincidir con todas las palabras) y texto completo o resumen o título "heparina" (coincidir con todo) y publicado entre el "01 de enero de 2020 y el 26 de junio de 2020</a:t>
                      </a:r>
                      <a:r>
                        <a:rPr lang="en-GB" sz="1600" b="1" dirty="0">
                          <a:effectLst/>
                        </a:rPr>
                        <a:t> </a:t>
                      </a:r>
                      <a:endParaRPr lang="es-VE" sz="1600" b="1" dirty="0">
                        <a:effectLst/>
                        <a:latin typeface="Calibri"/>
                        <a:ea typeface="Calibri"/>
                        <a:cs typeface="Times New Roman"/>
                      </a:endParaRPr>
                    </a:p>
                  </a:txBody>
                  <a:tcPr marL="68580" marR="68580" marT="0" marB="0"/>
                </a:tc>
                <a:tc>
                  <a:txBody>
                    <a:bodyPr/>
                    <a:lstStyle/>
                    <a:p>
                      <a:pPr algn="ctr">
                        <a:lnSpc>
                          <a:spcPct val="100000"/>
                        </a:lnSpc>
                        <a:spcAft>
                          <a:spcPts val="0"/>
                        </a:spcAft>
                      </a:pPr>
                      <a:r>
                        <a:rPr lang="en-GB" sz="1600" b="1">
                          <a:effectLst/>
                        </a:rPr>
                        <a:t>101</a:t>
                      </a:r>
                      <a:endParaRPr lang="es-VE" sz="1600" b="1">
                        <a:effectLst/>
                        <a:latin typeface="Calibri"/>
                        <a:ea typeface="Calibri"/>
                        <a:cs typeface="Times New Roman"/>
                      </a:endParaRPr>
                    </a:p>
                  </a:txBody>
                  <a:tcPr marL="68580" marR="68580" marT="0" marB="0"/>
                </a:tc>
              </a:tr>
              <a:tr h="473052">
                <a:tc>
                  <a:txBody>
                    <a:bodyPr/>
                    <a:lstStyle/>
                    <a:p>
                      <a:pPr algn="ctr">
                        <a:lnSpc>
                          <a:spcPct val="100000"/>
                        </a:lnSpc>
                        <a:spcAft>
                          <a:spcPts val="0"/>
                        </a:spcAft>
                      </a:pPr>
                      <a:r>
                        <a:rPr lang="en-GB" sz="1600" b="1" dirty="0">
                          <a:effectLst/>
                        </a:rPr>
                        <a:t>SSRN</a:t>
                      </a:r>
                      <a:endParaRPr lang="es-VE" sz="1600" b="1"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1600" b="1" dirty="0" err="1" smtClean="0">
                          <a:effectLst/>
                        </a:rPr>
                        <a:t>heparina</a:t>
                      </a:r>
                      <a:r>
                        <a:rPr lang="en-GB" sz="1600" b="1" dirty="0" smtClean="0">
                          <a:effectLst/>
                        </a:rPr>
                        <a:t> </a:t>
                      </a:r>
                      <a:endParaRPr lang="es-VE" sz="1600" b="1" dirty="0">
                        <a:effectLst/>
                      </a:endParaRPr>
                    </a:p>
                    <a:p>
                      <a:pPr algn="just">
                        <a:lnSpc>
                          <a:spcPct val="100000"/>
                        </a:lnSpc>
                        <a:spcAft>
                          <a:spcPts val="0"/>
                        </a:spcAft>
                      </a:pPr>
                      <a:r>
                        <a:rPr lang="en-GB" sz="1600" b="1" dirty="0">
                          <a:effectLst/>
                        </a:rPr>
                        <a:t> </a:t>
                      </a:r>
                      <a:endParaRPr lang="es-VE" sz="1600" b="1" dirty="0">
                        <a:effectLst/>
                        <a:latin typeface="Calibri"/>
                        <a:ea typeface="Calibri"/>
                        <a:cs typeface="Times New Roman"/>
                      </a:endParaRPr>
                    </a:p>
                  </a:txBody>
                  <a:tcPr marL="68580" marR="68580" marT="0" marB="0"/>
                </a:tc>
                <a:tc>
                  <a:txBody>
                    <a:bodyPr/>
                    <a:lstStyle/>
                    <a:p>
                      <a:pPr algn="ctr">
                        <a:lnSpc>
                          <a:spcPct val="100000"/>
                        </a:lnSpc>
                        <a:spcAft>
                          <a:spcPts val="0"/>
                        </a:spcAft>
                      </a:pPr>
                      <a:r>
                        <a:rPr lang="en-GB" sz="1600" b="1" dirty="0">
                          <a:effectLst/>
                        </a:rPr>
                        <a:t>26</a:t>
                      </a:r>
                      <a:endParaRPr lang="es-VE" sz="16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3440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1054278"/>
            <a:ext cx="10225295" cy="36856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500" b="1" kern="0" dirty="0" smtClean="0">
                <a:solidFill>
                  <a:srgbClr val="002060"/>
                </a:solidFill>
                <a:latin typeface="Century Gothic" panose="020B0502020202020204" pitchFamily="34" charset="0"/>
              </a:rPr>
              <a:t>METODOLOGIA</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4" name="Rectangle 7">
            <a:extLst>
              <a:ext uri="{FF2B5EF4-FFF2-40B4-BE49-F238E27FC236}">
                <a16:creationId xmlns:a16="http://schemas.microsoft.com/office/drawing/2014/main" xmlns="" id="{30F37CD2-966C-40F9-B8BE-BFA4E254E4BC}"/>
              </a:ext>
            </a:extLst>
          </p:cNvPr>
          <p:cNvSpPr/>
          <p:nvPr/>
        </p:nvSpPr>
        <p:spPr>
          <a:xfrm>
            <a:off x="372748" y="2573991"/>
            <a:ext cx="11419202" cy="3288882"/>
          </a:xfrm>
          <a:prstGeom prst="rect">
            <a:avLst/>
          </a:prstGeom>
          <a:solidFill>
            <a:schemeClr val="bg2">
              <a:lumMod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cxnSp>
        <p:nvCxnSpPr>
          <p:cNvPr id="15" name="Straight Connector 12">
            <a:extLst>
              <a:ext uri="{FF2B5EF4-FFF2-40B4-BE49-F238E27FC236}">
                <a16:creationId xmlns:a16="http://schemas.microsoft.com/office/drawing/2014/main" xmlns="" id="{74E25409-2CCD-4ADF-BEAB-7D355AD6A571}"/>
              </a:ext>
            </a:extLst>
          </p:cNvPr>
          <p:cNvCxnSpPr>
            <a:cxnSpLocks/>
          </p:cNvCxnSpPr>
          <p:nvPr/>
        </p:nvCxnSpPr>
        <p:spPr>
          <a:xfrm>
            <a:off x="6096000" y="2737346"/>
            <a:ext cx="57150" cy="296217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847D9B5E-3881-403E-8406-92F429FB4569}"/>
              </a:ext>
            </a:extLst>
          </p:cNvPr>
          <p:cNvSpPr txBox="1">
            <a:spLocks/>
          </p:cNvSpPr>
          <p:nvPr/>
        </p:nvSpPr>
        <p:spPr>
          <a:xfrm>
            <a:off x="582929" y="2707520"/>
            <a:ext cx="4875856" cy="27788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s-VE" sz="2000" dirty="0" smtClean="0"/>
          </a:p>
          <a:p>
            <a:pPr algn="just">
              <a:lnSpc>
                <a:spcPct val="100000"/>
              </a:lnSpc>
            </a:pPr>
            <a:r>
              <a:rPr lang="es-VE" sz="2000" dirty="0" smtClean="0"/>
              <a:t>Estudios que informaron </a:t>
            </a:r>
            <a:r>
              <a:rPr lang="es-VE" sz="2000" dirty="0"/>
              <a:t>sobre la </a:t>
            </a:r>
            <a:r>
              <a:rPr lang="es-VE" sz="2000" b="1" dirty="0"/>
              <a:t>prevalencia de evento </a:t>
            </a:r>
            <a:r>
              <a:rPr lang="es-VE" sz="2000" b="1" dirty="0" err="1"/>
              <a:t>tromboembólico</a:t>
            </a:r>
            <a:r>
              <a:rPr lang="es-VE" sz="2000" b="1" dirty="0"/>
              <a:t> venoso </a:t>
            </a:r>
            <a:r>
              <a:rPr lang="es-VE" sz="2000" dirty="0"/>
              <a:t>(trombosis venosa profunda y embolia pulmonar) en </a:t>
            </a:r>
            <a:r>
              <a:rPr lang="es-VE" sz="2000" b="1" dirty="0">
                <a:solidFill>
                  <a:schemeClr val="tx1">
                    <a:lumMod val="95000"/>
                    <a:lumOff val="5000"/>
                  </a:schemeClr>
                </a:solidFill>
              </a:rPr>
              <a:t>pacientes ingresados </a:t>
            </a:r>
            <a:r>
              <a:rPr lang="es-VE" sz="2000" dirty="0"/>
              <a:t>en la unidad de cuidados intensivos </a:t>
            </a:r>
            <a:r>
              <a:rPr lang="es-VE" sz="2000" b="1" dirty="0"/>
              <a:t>(UCI) </a:t>
            </a:r>
            <a:r>
              <a:rPr lang="es-VE" sz="2000" dirty="0"/>
              <a:t>que reciben </a:t>
            </a:r>
            <a:r>
              <a:rPr lang="es-VE" sz="2000" b="1" dirty="0"/>
              <a:t>cualquier tipo de anticoagulación </a:t>
            </a:r>
            <a:r>
              <a:rPr lang="es-VE" sz="2000" dirty="0"/>
              <a:t>(profiláctica o terapéutica). </a:t>
            </a:r>
          </a:p>
          <a:p>
            <a:pPr algn="just">
              <a:lnSpc>
                <a:spcPct val="100000"/>
              </a:lnSpc>
            </a:pPr>
            <a:endParaRPr lang="es-VE" sz="1800" dirty="0"/>
          </a:p>
        </p:txBody>
      </p:sp>
      <p:sp>
        <p:nvSpPr>
          <p:cNvPr id="18" name="Content Placeholder 2">
            <a:extLst>
              <a:ext uri="{FF2B5EF4-FFF2-40B4-BE49-F238E27FC236}">
                <a16:creationId xmlns:a16="http://schemas.microsoft.com/office/drawing/2014/main" xmlns="" id="{5E3263C1-D025-4DEF-A841-80DAF91C58E9}"/>
              </a:ext>
            </a:extLst>
          </p:cNvPr>
          <p:cNvSpPr txBox="1">
            <a:spLocks/>
          </p:cNvSpPr>
          <p:nvPr/>
        </p:nvSpPr>
        <p:spPr>
          <a:xfrm>
            <a:off x="6761808" y="2713913"/>
            <a:ext cx="4875856" cy="29856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VE" sz="1800" b="1" dirty="0" smtClean="0"/>
              <a:t>Artículos que no contienen </a:t>
            </a:r>
            <a:r>
              <a:rPr lang="es-VE" sz="1800" b="1" dirty="0"/>
              <a:t>datos </a:t>
            </a:r>
            <a:r>
              <a:rPr lang="es-VE" sz="1800" b="1" dirty="0" smtClean="0"/>
              <a:t>originales</a:t>
            </a:r>
          </a:p>
          <a:p>
            <a:pPr algn="just">
              <a:lnSpc>
                <a:spcPct val="100000"/>
              </a:lnSpc>
            </a:pPr>
            <a:r>
              <a:rPr lang="es-VE" sz="1800" b="1" dirty="0" smtClean="0"/>
              <a:t>Artículos que informan </a:t>
            </a:r>
            <a:r>
              <a:rPr lang="es-VE" sz="1800" b="1" dirty="0"/>
              <a:t>eventos tromboembólicos arteriales y venosos </a:t>
            </a:r>
            <a:r>
              <a:rPr lang="es-VE" sz="1800" b="1" dirty="0" smtClean="0"/>
              <a:t>combinados</a:t>
            </a:r>
          </a:p>
          <a:p>
            <a:pPr algn="just">
              <a:lnSpc>
                <a:spcPct val="100000"/>
              </a:lnSpc>
            </a:pPr>
            <a:r>
              <a:rPr lang="es-VE" sz="1800" b="1" dirty="0" smtClean="0"/>
              <a:t>Artículos que  informan </a:t>
            </a:r>
            <a:r>
              <a:rPr lang="es-VE" sz="1800" b="1" dirty="0"/>
              <a:t>pacientes médicos y de UCI mixtos o informan que no hay </a:t>
            </a:r>
            <a:r>
              <a:rPr lang="es-VE" sz="1800" b="1" dirty="0" err="1"/>
              <a:t>tromboprofilaxis</a:t>
            </a:r>
            <a:r>
              <a:rPr lang="es-VE" sz="1800" b="1" dirty="0"/>
              <a:t> farmacológica. </a:t>
            </a:r>
          </a:p>
          <a:p>
            <a:pPr algn="just">
              <a:lnSpc>
                <a:spcPct val="100000"/>
              </a:lnSpc>
            </a:pPr>
            <a:r>
              <a:rPr lang="es-VE" sz="1800" b="1" dirty="0"/>
              <a:t>S</a:t>
            </a:r>
            <a:r>
              <a:rPr lang="es-VE" sz="1800" b="1" dirty="0" smtClean="0"/>
              <a:t>e </a:t>
            </a:r>
            <a:r>
              <a:rPr lang="es-VE" sz="1800" b="1" dirty="0"/>
              <a:t>excluyeron los estudios de casos, las series de casos y los informes de casos que pueden no reflejar la verdadera prevalencia de TEV.</a:t>
            </a:r>
            <a:endParaRPr lang="es-VE" sz="1600" dirty="0"/>
          </a:p>
        </p:txBody>
      </p:sp>
      <p:sp>
        <p:nvSpPr>
          <p:cNvPr id="21" name="TextBox 2">
            <a:extLst>
              <a:ext uri="{FF2B5EF4-FFF2-40B4-BE49-F238E27FC236}">
                <a16:creationId xmlns:a16="http://schemas.microsoft.com/office/drawing/2014/main" xmlns="" id="{A7959B16-8234-43F2-81AA-D62D01E3D374}"/>
              </a:ext>
            </a:extLst>
          </p:cNvPr>
          <p:cNvSpPr txBox="1"/>
          <p:nvPr/>
        </p:nvSpPr>
        <p:spPr>
          <a:xfrm>
            <a:off x="582929" y="1866105"/>
            <a:ext cx="5430192" cy="400110"/>
          </a:xfrm>
          <a:prstGeom prst="rect">
            <a:avLst/>
          </a:prstGeom>
          <a:noFill/>
        </p:spPr>
        <p:txBody>
          <a:bodyPr wrap="square" rtlCol="0">
            <a:spAutoFit/>
          </a:bodyPr>
          <a:lstStyle/>
          <a:p>
            <a:r>
              <a:rPr lang="es-VE" sz="2000" b="1" dirty="0" smtClean="0">
                <a:solidFill>
                  <a:srgbClr val="C00000"/>
                </a:solidFill>
              </a:rPr>
              <a:t>CRITERIOS DE INCLUSIÓN </a:t>
            </a:r>
            <a:endParaRPr lang="es-VE" sz="2000" b="1" dirty="0">
              <a:solidFill>
                <a:srgbClr val="C00000"/>
              </a:solidFill>
            </a:endParaRPr>
          </a:p>
        </p:txBody>
      </p:sp>
      <p:sp>
        <p:nvSpPr>
          <p:cNvPr id="22" name="TextBox 14">
            <a:extLst>
              <a:ext uri="{FF2B5EF4-FFF2-40B4-BE49-F238E27FC236}">
                <a16:creationId xmlns:a16="http://schemas.microsoft.com/office/drawing/2014/main" xmlns="" id="{BBE9C97F-C4F9-4AC0-B6A6-B5D1FDD4B23C}"/>
              </a:ext>
            </a:extLst>
          </p:cNvPr>
          <p:cNvSpPr txBox="1"/>
          <p:nvPr/>
        </p:nvSpPr>
        <p:spPr>
          <a:xfrm>
            <a:off x="6687351" y="1859796"/>
            <a:ext cx="5430192" cy="400110"/>
          </a:xfrm>
          <a:prstGeom prst="rect">
            <a:avLst/>
          </a:prstGeom>
          <a:noFill/>
        </p:spPr>
        <p:txBody>
          <a:bodyPr wrap="square" rtlCol="0">
            <a:spAutoFit/>
          </a:bodyPr>
          <a:lstStyle/>
          <a:p>
            <a:r>
              <a:rPr lang="es-VE" sz="2000" b="1" dirty="0" smtClean="0">
                <a:solidFill>
                  <a:srgbClr val="C00000"/>
                </a:solidFill>
              </a:rPr>
              <a:t>CRITERIOS DE EXCLUSION</a:t>
            </a:r>
            <a:endParaRPr lang="es-VE" sz="2000" b="1" dirty="0">
              <a:solidFill>
                <a:srgbClr val="C00000"/>
              </a:solidFill>
            </a:endParaRPr>
          </a:p>
        </p:txBody>
      </p:sp>
      <p:sp>
        <p:nvSpPr>
          <p:cNvPr id="2" name="1 Rectángulo"/>
          <p:cNvSpPr/>
          <p:nvPr/>
        </p:nvSpPr>
        <p:spPr>
          <a:xfrm>
            <a:off x="396601" y="5862873"/>
            <a:ext cx="1137149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VE" sz="2000" b="1" dirty="0"/>
              <a:t>Cualquier discrepancia se resolvió mediante una reevaluación conjunta del artículo original. </a:t>
            </a:r>
          </a:p>
        </p:txBody>
      </p:sp>
    </p:spTree>
    <p:extLst>
      <p:ext uri="{BB962C8B-B14F-4D97-AF65-F5344CB8AC3E}">
        <p14:creationId xmlns:p14="http://schemas.microsoft.com/office/powerpoint/2010/main" val="153541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bg/>
                                          </p:spTgt>
                                        </p:tgtEl>
                                        <p:attrNameLst>
                                          <p:attrName>style.visibility</p:attrName>
                                        </p:attrNameLst>
                                      </p:cBhvr>
                                      <p:to>
                                        <p:strVal val="visible"/>
                                      </p:to>
                                    </p:set>
                                    <p:anim calcmode="lin" valueType="num">
                                      <p:cBhvr>
                                        <p:cTn id="32" dur="500" fill="hold"/>
                                        <p:tgtEl>
                                          <p:spTgt spid="2">
                                            <p:bg/>
                                          </p:spTgt>
                                        </p:tgtEl>
                                        <p:attrNameLst>
                                          <p:attrName>ppt_w</p:attrName>
                                        </p:attrNameLst>
                                      </p:cBhvr>
                                      <p:tavLst>
                                        <p:tav tm="0">
                                          <p:val>
                                            <p:fltVal val="0"/>
                                          </p:val>
                                        </p:tav>
                                        <p:tav tm="100000">
                                          <p:val>
                                            <p:strVal val="#ppt_w"/>
                                          </p:val>
                                        </p:tav>
                                      </p:tavLst>
                                    </p:anim>
                                    <p:anim calcmode="lin" valueType="num">
                                      <p:cBhvr>
                                        <p:cTn id="33" dur="500" fill="hold"/>
                                        <p:tgtEl>
                                          <p:spTgt spid="2">
                                            <p:bg/>
                                          </p:spTgt>
                                        </p:tgtEl>
                                        <p:attrNameLst>
                                          <p:attrName>ppt_h</p:attrName>
                                        </p:attrNameLst>
                                      </p:cBhvr>
                                      <p:tavLst>
                                        <p:tav tm="0">
                                          <p:val>
                                            <p:fltVal val="0"/>
                                          </p:val>
                                        </p:tav>
                                        <p:tav tm="100000">
                                          <p:val>
                                            <p:strVal val="#ppt_h"/>
                                          </p:val>
                                        </p:tav>
                                      </p:tavLst>
                                    </p:anim>
                                    <p:animEffect transition="in" filter="fade">
                                      <p:cBhvr>
                                        <p:cTn id="34" dur="500"/>
                                        <p:tgtEl>
                                          <p:spTgt spid="2">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797664"/>
            <a:ext cx="10225295" cy="893024"/>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500" b="1" kern="0" dirty="0" smtClean="0">
                <a:solidFill>
                  <a:srgbClr val="002060"/>
                </a:solidFill>
                <a:latin typeface="Century Gothic" panose="020B0502020202020204" pitchFamily="34" charset="0"/>
              </a:rPr>
              <a:t>METODOLOGIA</a:t>
            </a:r>
          </a:p>
          <a:p>
            <a:pPr algn="ctr"/>
            <a:r>
              <a:rPr lang="es-VE" sz="2500" b="1" kern="0" dirty="0" smtClean="0">
                <a:solidFill>
                  <a:srgbClr val="002060"/>
                </a:solidFill>
                <a:latin typeface="Century Gothic" panose="020B0502020202020204" pitchFamily="34" charset="0"/>
              </a:rPr>
              <a:t>(Extracción de datos)</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24" name="Content Placeholder 2">
            <a:extLst>
              <a:ext uri="{FF2B5EF4-FFF2-40B4-BE49-F238E27FC236}">
                <a16:creationId xmlns:a16="http://schemas.microsoft.com/office/drawing/2014/main" xmlns="" id="{847D9B5E-3881-403E-8406-92F429FB4569}"/>
              </a:ext>
            </a:extLst>
          </p:cNvPr>
          <p:cNvSpPr txBox="1">
            <a:spLocks/>
          </p:cNvSpPr>
          <p:nvPr/>
        </p:nvSpPr>
        <p:spPr>
          <a:xfrm>
            <a:off x="1104900" y="1690688"/>
            <a:ext cx="9982200" cy="4576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50000"/>
              </a:lnSpc>
            </a:pPr>
            <a:r>
              <a:rPr lang="es-VE" sz="2000" dirty="0" smtClean="0"/>
              <a:t>Dos autores (CSK y SHH) extrajeron la siguiente información:</a:t>
            </a:r>
          </a:p>
          <a:p>
            <a:pPr marL="457200" indent="-457200" algn="just">
              <a:lnSpc>
                <a:spcPct val="100000"/>
              </a:lnSpc>
              <a:buFont typeface="+mj-lt"/>
              <a:buAutoNum type="arabicPeriod"/>
            </a:pPr>
            <a:r>
              <a:rPr lang="es-VE" sz="1800" b="1" dirty="0" smtClean="0"/>
              <a:t>El </a:t>
            </a:r>
            <a:r>
              <a:rPr lang="es-VE" sz="1800" b="1" dirty="0"/>
              <a:t>nombre del primer </a:t>
            </a:r>
            <a:r>
              <a:rPr lang="es-VE" sz="1800" b="1" dirty="0" smtClean="0"/>
              <a:t>autor</a:t>
            </a:r>
          </a:p>
          <a:p>
            <a:pPr marL="457200" indent="-457200" algn="just">
              <a:lnSpc>
                <a:spcPct val="100000"/>
              </a:lnSpc>
              <a:buFont typeface="+mj-lt"/>
              <a:buAutoNum type="arabicPeriod"/>
            </a:pPr>
            <a:r>
              <a:rPr lang="es-VE" sz="1800" b="1" dirty="0" smtClean="0"/>
              <a:t>El </a:t>
            </a:r>
            <a:r>
              <a:rPr lang="es-VE" sz="1800" b="1" dirty="0"/>
              <a:t>país desde el que se informó el </a:t>
            </a:r>
            <a:r>
              <a:rPr lang="es-VE" sz="1800" b="1" dirty="0" smtClean="0"/>
              <a:t>estudio</a:t>
            </a:r>
          </a:p>
          <a:p>
            <a:pPr marL="457200" indent="-457200" algn="just">
              <a:lnSpc>
                <a:spcPct val="100000"/>
              </a:lnSpc>
              <a:buFont typeface="+mj-lt"/>
              <a:buAutoNum type="arabicPeriod"/>
            </a:pPr>
            <a:r>
              <a:rPr lang="es-VE" sz="1800" b="1" dirty="0" smtClean="0"/>
              <a:t>El </a:t>
            </a:r>
            <a:r>
              <a:rPr lang="es-VE" sz="1800" b="1" dirty="0"/>
              <a:t>diseño del </a:t>
            </a:r>
            <a:r>
              <a:rPr lang="es-VE" sz="1800" b="1" dirty="0" smtClean="0"/>
              <a:t>estudio</a:t>
            </a:r>
          </a:p>
          <a:p>
            <a:pPr marL="457200" indent="-457200" algn="just">
              <a:lnSpc>
                <a:spcPct val="100000"/>
              </a:lnSpc>
              <a:buFont typeface="+mj-lt"/>
              <a:buAutoNum type="arabicPeriod"/>
            </a:pPr>
            <a:r>
              <a:rPr lang="es-VE" sz="1800" b="1" dirty="0" smtClean="0"/>
              <a:t>La </a:t>
            </a:r>
            <a:r>
              <a:rPr lang="es-VE" sz="1800" b="1" dirty="0"/>
              <a:t>información sobre la edad de los </a:t>
            </a:r>
            <a:r>
              <a:rPr lang="es-VE" sz="1800" b="1" dirty="0" smtClean="0"/>
              <a:t>pacientes</a:t>
            </a:r>
          </a:p>
          <a:p>
            <a:pPr marL="457200" indent="-457200" algn="just">
              <a:lnSpc>
                <a:spcPct val="100000"/>
              </a:lnSpc>
              <a:buFont typeface="+mj-lt"/>
              <a:buAutoNum type="arabicPeriod"/>
            </a:pPr>
            <a:r>
              <a:rPr lang="es-VE" sz="1800" b="1" dirty="0" smtClean="0"/>
              <a:t>La </a:t>
            </a:r>
            <a:r>
              <a:rPr lang="es-VE" sz="1800" b="1" dirty="0"/>
              <a:t>proporción de pacientes con antecedentes de TEV </a:t>
            </a:r>
            <a:r>
              <a:rPr lang="es-VE" sz="1800" b="1" dirty="0" smtClean="0"/>
              <a:t>informados</a:t>
            </a:r>
          </a:p>
          <a:p>
            <a:pPr marL="457200" indent="-457200" algn="just">
              <a:lnSpc>
                <a:spcPct val="100000"/>
              </a:lnSpc>
              <a:buFont typeface="+mj-lt"/>
              <a:buAutoNum type="arabicPeriod"/>
            </a:pPr>
            <a:r>
              <a:rPr lang="es-VE" sz="1800" b="1" dirty="0" smtClean="0"/>
              <a:t>Información </a:t>
            </a:r>
            <a:r>
              <a:rPr lang="es-VE" sz="1800" b="1" dirty="0"/>
              <a:t>sobre el peso </a:t>
            </a:r>
            <a:r>
              <a:rPr lang="es-VE" sz="1800" b="1" dirty="0" smtClean="0"/>
              <a:t>corporal </a:t>
            </a:r>
            <a:r>
              <a:rPr lang="pt-BR" sz="1800" b="1" dirty="0"/>
              <a:t>o índice de </a:t>
            </a:r>
            <a:r>
              <a:rPr lang="pt-BR" sz="1800" b="1" dirty="0" err="1"/>
              <a:t>masa</a:t>
            </a:r>
            <a:r>
              <a:rPr lang="pt-BR" sz="1800" b="1" dirty="0"/>
              <a:t> corporal</a:t>
            </a:r>
            <a:endParaRPr lang="es-VE" sz="1800" b="1" dirty="0" smtClean="0"/>
          </a:p>
          <a:p>
            <a:pPr marL="457200" indent="-457200" algn="just">
              <a:lnSpc>
                <a:spcPct val="100000"/>
              </a:lnSpc>
              <a:buFont typeface="+mj-lt"/>
              <a:buAutoNum type="arabicPeriod"/>
            </a:pPr>
            <a:r>
              <a:rPr lang="es-VE" sz="1800" b="1" dirty="0" smtClean="0"/>
              <a:t>Información </a:t>
            </a:r>
            <a:r>
              <a:rPr lang="es-VE" sz="1800" b="1" dirty="0"/>
              <a:t>sobre el régimen anticoagulante </a:t>
            </a:r>
            <a:endParaRPr lang="es-VE" sz="1800" b="1" dirty="0" smtClean="0"/>
          </a:p>
          <a:p>
            <a:pPr marL="457200" indent="-457200" algn="just">
              <a:lnSpc>
                <a:spcPct val="100000"/>
              </a:lnSpc>
              <a:buFont typeface="+mj-lt"/>
              <a:buAutoNum type="arabicPeriod"/>
            </a:pPr>
            <a:r>
              <a:rPr lang="es-VE" sz="1800" b="1" dirty="0" smtClean="0"/>
              <a:t>Proporción </a:t>
            </a:r>
            <a:r>
              <a:rPr lang="es-VE" sz="1800" b="1" dirty="0"/>
              <a:t>de pacientes que desarrollaron TEV</a:t>
            </a:r>
          </a:p>
          <a:p>
            <a:pPr marL="457200" indent="-457200" algn="just">
              <a:lnSpc>
                <a:spcPct val="170000"/>
              </a:lnSpc>
              <a:buFont typeface="+mj-lt"/>
              <a:buAutoNum type="arabicPeriod"/>
            </a:pPr>
            <a:endParaRPr lang="es-VE" sz="1800" dirty="0"/>
          </a:p>
        </p:txBody>
      </p:sp>
    </p:spTree>
    <p:extLst>
      <p:ext uri="{BB962C8B-B14F-4D97-AF65-F5344CB8AC3E}">
        <p14:creationId xmlns:p14="http://schemas.microsoft.com/office/powerpoint/2010/main" val="193359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5" y="797664"/>
            <a:ext cx="10225295" cy="893024"/>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1023910"/>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500" b="1" kern="0" dirty="0" smtClean="0">
                <a:solidFill>
                  <a:srgbClr val="002060"/>
                </a:solidFill>
                <a:latin typeface="Century Gothic" panose="020B0502020202020204" pitchFamily="34" charset="0"/>
              </a:rPr>
              <a:t>METODOLOGIA</a:t>
            </a:r>
          </a:p>
          <a:p>
            <a:pPr algn="ctr"/>
            <a:r>
              <a:rPr lang="es-VE" sz="2500" b="1" kern="0" dirty="0" smtClean="0">
                <a:solidFill>
                  <a:srgbClr val="002060"/>
                </a:solidFill>
                <a:latin typeface="Century Gothic" panose="020B0502020202020204" pitchFamily="34" charset="0"/>
              </a:rPr>
              <a:t>(Extracción de datos)</a:t>
            </a:r>
            <a:endParaRPr lang="es-VE" sz="2500" b="1" kern="0" dirty="0">
              <a:solidFill>
                <a:srgbClr val="002060"/>
              </a:solidFill>
              <a:latin typeface="Century Gothic" panose="020B0502020202020204" pitchFamily="34" charset="0"/>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24" name="Content Placeholder 2">
            <a:extLst>
              <a:ext uri="{FF2B5EF4-FFF2-40B4-BE49-F238E27FC236}">
                <a16:creationId xmlns:a16="http://schemas.microsoft.com/office/drawing/2014/main" xmlns="" id="{847D9B5E-3881-403E-8406-92F429FB4569}"/>
              </a:ext>
            </a:extLst>
          </p:cNvPr>
          <p:cNvSpPr txBox="1">
            <a:spLocks/>
          </p:cNvSpPr>
          <p:nvPr/>
        </p:nvSpPr>
        <p:spPr>
          <a:xfrm>
            <a:off x="984988" y="2067172"/>
            <a:ext cx="9982200" cy="8652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VE" b="1" dirty="0"/>
              <a:t>La medida de resultado fue la prevalencia de pacientes que recibieron anticoagulantes que desarrollaron TEV a partir de estudios individuales.</a:t>
            </a:r>
            <a:endParaRPr lang="es-VE" sz="2000" b="1" dirty="0"/>
          </a:p>
        </p:txBody>
      </p:sp>
      <p:sp>
        <p:nvSpPr>
          <p:cNvPr id="14" name="Google Shape;406;p41"/>
          <p:cNvSpPr/>
          <p:nvPr/>
        </p:nvSpPr>
        <p:spPr>
          <a:xfrm>
            <a:off x="582930" y="3035804"/>
            <a:ext cx="11056843" cy="909881"/>
          </a:xfrm>
          <a:prstGeom prst="roundRect">
            <a:avLst>
              <a:gd name="adj" fmla="val 39828"/>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defRPr/>
            </a:pPr>
            <a:r>
              <a:rPr lang="es-VE" sz="1600" kern="0" dirty="0">
                <a:latin typeface="Arial"/>
                <a:cs typeface="Arial"/>
                <a:sym typeface="Arial"/>
              </a:rPr>
              <a:t>La prevalencia combinada (y el intervalo de confianza [IC] del 95%) de TEV entre los pacientes que recibieron anticoagulante se calculó mediante el </a:t>
            </a:r>
            <a:r>
              <a:rPr lang="es-VE" sz="1600" b="1" kern="0" dirty="0">
                <a:latin typeface="Arial"/>
                <a:cs typeface="Arial"/>
                <a:sym typeface="Arial"/>
              </a:rPr>
              <a:t>modelo de efectos aleatorios. </a:t>
            </a:r>
          </a:p>
        </p:txBody>
      </p:sp>
      <p:sp>
        <p:nvSpPr>
          <p:cNvPr id="15" name="Google Shape;406;p41"/>
          <p:cNvSpPr/>
          <p:nvPr/>
        </p:nvSpPr>
        <p:spPr>
          <a:xfrm>
            <a:off x="508584" y="4128221"/>
            <a:ext cx="11056843" cy="909881"/>
          </a:xfrm>
          <a:prstGeom prst="roundRect">
            <a:avLst>
              <a:gd name="adj" fmla="val 39828"/>
            </a:avLst>
          </a:prstGeom>
          <a:solidFill>
            <a:schemeClr val="accent5">
              <a:lumMod val="20000"/>
              <a:lumOff val="80000"/>
            </a:schemeClr>
          </a:solidFill>
          <a:ln>
            <a:noFill/>
          </a:ln>
        </p:spPr>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defRPr/>
            </a:pPr>
            <a:r>
              <a:rPr lang="es-VE" sz="1600" kern="0" dirty="0">
                <a:latin typeface="Arial"/>
                <a:cs typeface="Arial"/>
                <a:sym typeface="Arial"/>
              </a:rPr>
              <a:t>Se realizaron análisis </a:t>
            </a:r>
            <a:r>
              <a:rPr lang="es-VE" sz="1600" kern="0" dirty="0" smtClean="0">
                <a:latin typeface="Arial"/>
                <a:cs typeface="Arial"/>
                <a:sym typeface="Arial"/>
              </a:rPr>
              <a:t>combinados  </a:t>
            </a:r>
            <a:r>
              <a:rPr lang="es-VE" sz="1600" kern="0" dirty="0">
                <a:latin typeface="Arial"/>
                <a:cs typeface="Arial"/>
                <a:sym typeface="Arial"/>
              </a:rPr>
              <a:t>de subgrupos con estudios que informaron </a:t>
            </a:r>
            <a:r>
              <a:rPr lang="es-VE" sz="1600" b="1" kern="0" dirty="0">
                <a:latin typeface="Arial"/>
                <a:cs typeface="Arial"/>
                <a:sym typeface="Arial"/>
              </a:rPr>
              <a:t>anticoagulación profiláctica sola </a:t>
            </a:r>
            <a:r>
              <a:rPr lang="es-VE" sz="1600" kern="0" dirty="0">
                <a:latin typeface="Arial"/>
                <a:cs typeface="Arial"/>
                <a:sym typeface="Arial"/>
              </a:rPr>
              <a:t>y estudios que informaron </a:t>
            </a:r>
            <a:r>
              <a:rPr lang="es-VE" sz="1600" b="1" kern="0" dirty="0">
                <a:latin typeface="Arial"/>
                <a:cs typeface="Arial"/>
                <a:sym typeface="Arial"/>
              </a:rPr>
              <a:t>anticoagulación profiláctica y terapéutica mixta</a:t>
            </a:r>
            <a:r>
              <a:rPr lang="es-VE" sz="1600" kern="0" dirty="0">
                <a:latin typeface="Arial"/>
                <a:cs typeface="Arial"/>
                <a:sym typeface="Arial"/>
              </a:rPr>
              <a:t>. </a:t>
            </a:r>
            <a:endParaRPr lang="es-VE" sz="1600" b="1" kern="0" dirty="0">
              <a:latin typeface="Arial"/>
              <a:cs typeface="Arial"/>
              <a:sym typeface="Arial"/>
            </a:endParaRPr>
          </a:p>
        </p:txBody>
      </p:sp>
      <p:sp>
        <p:nvSpPr>
          <p:cNvPr id="18" name="Google Shape;406;p41"/>
          <p:cNvSpPr/>
          <p:nvPr/>
        </p:nvSpPr>
        <p:spPr>
          <a:xfrm>
            <a:off x="582929" y="5228597"/>
            <a:ext cx="11056843" cy="909881"/>
          </a:xfrm>
          <a:prstGeom prst="roundRect">
            <a:avLst>
              <a:gd name="adj" fmla="val 39828"/>
            </a:avLst>
          </a:prstGeom>
          <a:solidFill>
            <a:schemeClr val="accent5">
              <a:lumMod val="20000"/>
              <a:lumOff val="80000"/>
            </a:schemeClr>
          </a:solidFill>
          <a:ln>
            <a:noFill/>
          </a:ln>
        </p:spPr>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defRPr/>
            </a:pPr>
            <a:r>
              <a:rPr lang="es-VE" sz="1600" kern="0" dirty="0">
                <a:latin typeface="Arial"/>
                <a:cs typeface="Arial"/>
                <a:sym typeface="Arial"/>
              </a:rPr>
              <a:t>Se examinó la</a:t>
            </a:r>
            <a:r>
              <a:rPr lang="es-VE" sz="1600" b="1" kern="0" dirty="0">
                <a:latin typeface="Arial"/>
                <a:cs typeface="Arial"/>
                <a:sym typeface="Arial"/>
              </a:rPr>
              <a:t> heterogeneidad </a:t>
            </a:r>
            <a:r>
              <a:rPr lang="es-VE" sz="1600" kern="0" dirty="0">
                <a:latin typeface="Arial"/>
                <a:cs typeface="Arial"/>
                <a:sym typeface="Arial"/>
              </a:rPr>
              <a:t>entre los estudios mediante la </a:t>
            </a:r>
            <a:r>
              <a:rPr lang="es-VE" sz="1600" b="1" kern="0" dirty="0">
                <a:latin typeface="Arial"/>
                <a:cs typeface="Arial"/>
                <a:sym typeface="Arial"/>
              </a:rPr>
              <a:t>estadística I2 con el 50% como umbral </a:t>
            </a:r>
            <a:r>
              <a:rPr lang="es-VE" sz="1600" kern="0" dirty="0">
                <a:latin typeface="Arial"/>
                <a:cs typeface="Arial"/>
                <a:sym typeface="Arial"/>
              </a:rPr>
              <a:t>para la heterogeneidad estadísticamente significativa</a:t>
            </a:r>
            <a:r>
              <a:rPr lang="es-VE" sz="1600" kern="0" dirty="0" smtClean="0">
                <a:latin typeface="Arial"/>
                <a:cs typeface="Arial"/>
                <a:sym typeface="Arial"/>
              </a:rPr>
              <a:t>.</a:t>
            </a:r>
            <a:endParaRPr lang="es-VE" sz="1600" kern="0" dirty="0">
              <a:latin typeface="Arial"/>
              <a:cs typeface="Arial"/>
              <a:sym typeface="Arial"/>
            </a:endParaRPr>
          </a:p>
        </p:txBody>
      </p:sp>
      <p:sp>
        <p:nvSpPr>
          <p:cNvPr id="17" name="Google Shape;406;p41"/>
          <p:cNvSpPr/>
          <p:nvPr/>
        </p:nvSpPr>
        <p:spPr>
          <a:xfrm>
            <a:off x="598546" y="5228597"/>
            <a:ext cx="11231132" cy="909880"/>
          </a:xfrm>
          <a:prstGeom prst="snip2Diag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defRPr/>
            </a:pPr>
            <a:r>
              <a:rPr lang="es-VE" sz="2400" dirty="0"/>
              <a:t>Todos los cálculos </a:t>
            </a:r>
            <a:r>
              <a:rPr lang="es-VE" sz="2400" dirty="0" err="1"/>
              <a:t>metanalíticos</a:t>
            </a:r>
            <a:r>
              <a:rPr lang="es-VE" sz="2400" dirty="0"/>
              <a:t> se realizaron utilizando Meta XL, versión 5.3 (</a:t>
            </a:r>
            <a:r>
              <a:rPr lang="es-VE" sz="2400" dirty="0" err="1"/>
              <a:t>EpiGear</a:t>
            </a:r>
            <a:r>
              <a:rPr lang="es-VE" sz="2400" dirty="0"/>
              <a:t> International, Queensland, Australia</a:t>
            </a:r>
            <a:r>
              <a:rPr lang="es-VE" sz="2400" dirty="0" smtClean="0"/>
              <a:t>)</a:t>
            </a:r>
            <a:endParaRPr lang="es-VE" sz="2400" b="1" kern="0" dirty="0">
              <a:latin typeface="Arial"/>
              <a:cs typeface="Arial"/>
              <a:sym typeface="Arial"/>
            </a:endParaRPr>
          </a:p>
        </p:txBody>
      </p:sp>
    </p:spTree>
    <p:extLst>
      <p:ext uri="{BB962C8B-B14F-4D97-AF65-F5344CB8AC3E}">
        <p14:creationId xmlns:p14="http://schemas.microsoft.com/office/powerpoint/2010/main" val="101719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2B7C-B9EC-41DC-8752-8F1FF214DD03}"/>
              </a:ext>
            </a:extLst>
          </p:cNvPr>
          <p:cNvSpPr>
            <a:spLocks noGrp="1"/>
          </p:cNvSpPr>
          <p:nvPr>
            <p:ph type="ctrTitle"/>
          </p:nvPr>
        </p:nvSpPr>
        <p:spPr>
          <a:xfrm>
            <a:off x="1101465" y="2033751"/>
            <a:ext cx="10053051" cy="1960763"/>
          </a:xfrm>
        </p:spPr>
        <p:txBody>
          <a:bodyPr>
            <a:normAutofit/>
          </a:bodyPr>
          <a:lstStyle/>
          <a:p>
            <a:r>
              <a:rPr lang="es-VE" sz="8000" b="1" spc="600" dirty="0"/>
              <a:t>Resultados</a:t>
            </a:r>
            <a:endParaRPr lang="es-VE" sz="7200" b="1" spc="600" dirty="0"/>
          </a:p>
        </p:txBody>
      </p:sp>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42676569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6428" y="278637"/>
            <a:ext cx="5307170" cy="6173936"/>
          </a:xfrm>
          <a:prstGeom prst="rect">
            <a:avLst/>
          </a:prstGeom>
        </p:spPr>
      </p:pic>
      <p:sp>
        <p:nvSpPr>
          <p:cNvPr id="5" name="4 Rectángulo"/>
          <p:cNvSpPr/>
          <p:nvPr/>
        </p:nvSpPr>
        <p:spPr>
          <a:xfrm>
            <a:off x="1024047" y="246590"/>
            <a:ext cx="2567754" cy="830997"/>
          </a:xfrm>
          <a:prstGeom prst="rect">
            <a:avLst/>
          </a:prstGeom>
        </p:spPr>
        <p:txBody>
          <a:bodyPr wrap="square">
            <a:spAutoFit/>
          </a:bodyPr>
          <a:lstStyle/>
          <a:p>
            <a:r>
              <a:rPr lang="es-VE" sz="1600" b="1" dirty="0">
                <a:solidFill>
                  <a:prstClr val="black"/>
                </a:solidFill>
              </a:rPr>
              <a:t>Figura 1: Proceso de selección de estudios (PRISMA)</a:t>
            </a:r>
            <a:endParaRPr lang="es-VE" sz="1600" dirty="0">
              <a:solidFill>
                <a:prstClr val="black"/>
              </a:solidFill>
            </a:endParaRPr>
          </a:p>
        </p:txBody>
      </p:sp>
    </p:spTree>
    <p:extLst>
      <p:ext uri="{BB962C8B-B14F-4D97-AF65-F5344CB8AC3E}">
        <p14:creationId xmlns:p14="http://schemas.microsoft.com/office/powerpoint/2010/main" val="5572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 name="Rectángulo 2"/>
          <p:cNvSpPr/>
          <p:nvPr/>
        </p:nvSpPr>
        <p:spPr>
          <a:xfrm>
            <a:off x="0" y="6492240"/>
            <a:ext cx="12309987" cy="38161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prstClr val="white"/>
                </a:solidFill>
              </a:rPr>
              <a:t>Cuker</a:t>
            </a:r>
            <a:r>
              <a:rPr lang="en-US" sz="1200" dirty="0" smtClean="0">
                <a:solidFill>
                  <a:prstClr val="white"/>
                </a:solidFill>
              </a:rPr>
              <a:t> A, et al. ASH 2021 Guidelines on anticoagulation in COVID-19. Blood advances. </a:t>
            </a:r>
            <a:r>
              <a:rPr lang="en-US" sz="1200" dirty="0" err="1" smtClean="0">
                <a:solidFill>
                  <a:prstClr val="white"/>
                </a:solidFill>
              </a:rPr>
              <a:t>Febrero</a:t>
            </a:r>
            <a:r>
              <a:rPr lang="en-US" sz="12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44" name="Google Shape;406;p41"/>
          <p:cNvSpPr/>
          <p:nvPr/>
        </p:nvSpPr>
        <p:spPr>
          <a:xfrm>
            <a:off x="1101465" y="1054278"/>
            <a:ext cx="10225295" cy="790288"/>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CRITICO</a:t>
            </a:r>
            <a:endParaRPr lang="es-VE" sz="4000" b="1" kern="0" dirty="0">
              <a:solidFill>
                <a:srgbClr val="002060"/>
              </a:solidFill>
              <a:latin typeface="Century Gothic" panose="020B0502020202020204" pitchFamily="34"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6" name="Rectángulo 5"/>
          <p:cNvSpPr/>
          <p:nvPr/>
        </p:nvSpPr>
        <p:spPr>
          <a:xfrm>
            <a:off x="1425338" y="2648306"/>
            <a:ext cx="9459310" cy="1938992"/>
          </a:xfrm>
          <a:prstGeom prst="rect">
            <a:avLst/>
          </a:prstGeom>
        </p:spPr>
        <p:txBody>
          <a:bodyPr wrap="square">
            <a:spAutoFit/>
          </a:bodyPr>
          <a:lstStyle/>
          <a:p>
            <a:pPr algn="just"/>
            <a:r>
              <a:rPr lang="es-VE" sz="2400" b="1" dirty="0" smtClean="0">
                <a:solidFill>
                  <a:prstClr val="black"/>
                </a:solidFill>
              </a:rPr>
              <a:t>¿Deben usarse anticoagulantes orales directos, heparina de bajo peso molecular, heparina no fraccionada, </a:t>
            </a:r>
            <a:r>
              <a:rPr lang="es-VE" sz="2400" b="1" dirty="0" err="1" smtClean="0">
                <a:solidFill>
                  <a:prstClr val="black"/>
                </a:solidFill>
              </a:rPr>
              <a:t>fondaparinux</a:t>
            </a:r>
            <a:r>
              <a:rPr lang="es-VE" sz="2400" b="1" dirty="0" smtClean="0">
                <a:solidFill>
                  <a:prstClr val="black"/>
                </a:solidFill>
              </a:rPr>
              <a:t>, </a:t>
            </a:r>
            <a:r>
              <a:rPr lang="es-VE" sz="2400" b="1" dirty="0" err="1" smtClean="0">
                <a:solidFill>
                  <a:prstClr val="black"/>
                </a:solidFill>
              </a:rPr>
              <a:t>argatroban</a:t>
            </a:r>
            <a:r>
              <a:rPr lang="es-VE" sz="2400" b="1" dirty="0" smtClean="0">
                <a:solidFill>
                  <a:prstClr val="black"/>
                </a:solidFill>
              </a:rPr>
              <a:t> o </a:t>
            </a:r>
            <a:r>
              <a:rPr lang="es-VE" sz="2400" b="1" dirty="0" err="1" smtClean="0">
                <a:solidFill>
                  <a:prstClr val="black"/>
                </a:solidFill>
              </a:rPr>
              <a:t>bivalirudina</a:t>
            </a:r>
            <a:r>
              <a:rPr lang="es-VE" sz="2400" b="1" dirty="0" smtClean="0">
                <a:solidFill>
                  <a:prstClr val="black"/>
                </a:solidFill>
              </a:rPr>
              <a:t> a una intensidad intermedia o intensidad terapéutica frente a la intensidad profiláctica para pacientes con enfermedad crítica relacionada con COVID-19 que no tienen TEV sospechado o confirmado? </a:t>
            </a:r>
            <a:endParaRPr lang="es-VE" sz="2400" b="1" dirty="0">
              <a:solidFill>
                <a:prstClr val="black"/>
              </a:solidFill>
            </a:endParaRPr>
          </a:p>
        </p:txBody>
      </p:sp>
      <p:sp>
        <p:nvSpPr>
          <p:cNvPr id="19"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20"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21" name="Freeform: Shape 83">
            <a:extLst>
              <a:ext uri="{FF2B5EF4-FFF2-40B4-BE49-F238E27FC236}">
                <a16:creationId xmlns:a16="http://schemas.microsoft.com/office/drawing/2014/main" xmlns="" id="{170621EF-B909-4B76-B243-103272E33883}"/>
              </a:ext>
            </a:extLst>
          </p:cNvPr>
          <p:cNvSpPr/>
          <p:nvPr/>
        </p:nvSpPr>
        <p:spPr>
          <a:xfrm>
            <a:off x="11179543" y="1459516"/>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413001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5676"/>
          <a:stretch/>
        </p:blipFill>
        <p:spPr bwMode="auto">
          <a:xfrm>
            <a:off x="1040524" y="631405"/>
            <a:ext cx="9331341" cy="562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770994" y="814361"/>
            <a:ext cx="9028386" cy="276999"/>
          </a:xfrm>
          <a:prstGeom prst="rect">
            <a:avLst/>
          </a:prstGeom>
          <a:solidFill>
            <a:schemeClr val="bg1"/>
          </a:solidFill>
        </p:spPr>
        <p:txBody>
          <a:bodyPr wrap="square">
            <a:spAutoFit/>
          </a:bodyPr>
          <a:lstStyle/>
          <a:p>
            <a:r>
              <a:rPr lang="es-VE" sz="1200" b="1" dirty="0">
                <a:solidFill>
                  <a:prstClr val="black"/>
                </a:solidFill>
              </a:rPr>
              <a:t>Resumen de estudios que informan sobre la proporción de TEV entre pacientes con COVID-19 en UCI que reciben anticoagulación</a:t>
            </a:r>
          </a:p>
        </p:txBody>
      </p:sp>
      <p:sp>
        <p:nvSpPr>
          <p:cNvPr id="12" name="11 Rectángulo"/>
          <p:cNvSpPr/>
          <p:nvPr/>
        </p:nvSpPr>
        <p:spPr>
          <a:xfrm>
            <a:off x="1166647" y="6333272"/>
            <a:ext cx="9632731" cy="276999"/>
          </a:xfrm>
          <a:prstGeom prst="rect">
            <a:avLst/>
          </a:prstGeom>
        </p:spPr>
        <p:txBody>
          <a:bodyPr wrap="square">
            <a:spAutoFit/>
          </a:bodyPr>
          <a:lstStyle/>
          <a:p>
            <a:r>
              <a:rPr lang="es-VE" sz="1200" i="1" dirty="0" smtClean="0">
                <a:solidFill>
                  <a:prstClr val="black"/>
                </a:solidFill>
              </a:rPr>
              <a:t>BMI  </a:t>
            </a:r>
            <a:r>
              <a:rPr lang="es-VE" sz="1200" i="1" dirty="0">
                <a:solidFill>
                  <a:prstClr val="black"/>
                </a:solidFill>
              </a:rPr>
              <a:t>índice de masa corporal, </a:t>
            </a:r>
            <a:r>
              <a:rPr lang="es-VE" sz="1200" i="1" dirty="0" smtClean="0">
                <a:solidFill>
                  <a:prstClr val="black"/>
                </a:solidFill>
              </a:rPr>
              <a:t>LMWH </a:t>
            </a:r>
            <a:r>
              <a:rPr lang="es-VE" sz="1200" i="1" dirty="0">
                <a:solidFill>
                  <a:prstClr val="black"/>
                </a:solidFill>
              </a:rPr>
              <a:t>Heparina de  bajo peso molecular, heparina UFH  no fraccionada, tromboembolismo  venoso TEV</a:t>
            </a:r>
          </a:p>
        </p:txBody>
      </p:sp>
      <p:cxnSp>
        <p:nvCxnSpPr>
          <p:cNvPr id="4" name="3 Conector recto"/>
          <p:cNvCxnSpPr/>
          <p:nvPr/>
        </p:nvCxnSpPr>
        <p:spPr>
          <a:xfrm>
            <a:off x="1166647" y="2349064"/>
            <a:ext cx="1182415" cy="0"/>
          </a:xfrm>
          <a:prstGeom prst="line">
            <a:avLst/>
          </a:prstGeom>
          <a:ln>
            <a:solidFill>
              <a:srgbClr val="FFC000"/>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9490836" y="2362533"/>
            <a:ext cx="735728"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1040524" y="1170188"/>
            <a:ext cx="1119352" cy="416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1" name="10 Rectángulo"/>
          <p:cNvSpPr/>
          <p:nvPr/>
        </p:nvSpPr>
        <p:spPr>
          <a:xfrm>
            <a:off x="2222940" y="1170188"/>
            <a:ext cx="1119352" cy="41601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3" name="12 Rectángulo"/>
          <p:cNvSpPr/>
          <p:nvPr/>
        </p:nvSpPr>
        <p:spPr>
          <a:xfrm>
            <a:off x="3447393" y="1170188"/>
            <a:ext cx="951186" cy="4160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4" name="13 Rectángulo"/>
          <p:cNvSpPr/>
          <p:nvPr/>
        </p:nvSpPr>
        <p:spPr>
          <a:xfrm>
            <a:off x="4550979" y="1170188"/>
            <a:ext cx="888124" cy="6428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7" name="16 Rectángulo"/>
          <p:cNvSpPr/>
          <p:nvPr/>
        </p:nvSpPr>
        <p:spPr>
          <a:xfrm>
            <a:off x="5502167" y="1170187"/>
            <a:ext cx="1040524" cy="7689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604" y="1970689"/>
            <a:ext cx="9331341" cy="441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34 Conector recto"/>
          <p:cNvCxnSpPr/>
          <p:nvPr/>
        </p:nvCxnSpPr>
        <p:spPr>
          <a:xfrm>
            <a:off x="1026604" y="2301766"/>
            <a:ext cx="1213946" cy="0"/>
          </a:xfrm>
          <a:prstGeom prst="line">
            <a:avLst/>
          </a:prstGeom>
          <a:ln>
            <a:solidFill>
              <a:srgbClr val="FFC000"/>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842674" y="6144085"/>
            <a:ext cx="1397876" cy="0"/>
          </a:xfrm>
          <a:prstGeom prst="line">
            <a:avLst/>
          </a:prstGeom>
          <a:ln>
            <a:solidFill>
              <a:srgbClr val="FFC000"/>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1026602" y="4493172"/>
            <a:ext cx="1277010" cy="0"/>
          </a:xfrm>
          <a:prstGeom prst="line">
            <a:avLst/>
          </a:prstGeom>
          <a:ln>
            <a:solidFill>
              <a:srgbClr val="FFC000"/>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9684"/>
          <a:stretch/>
        </p:blipFill>
        <p:spPr bwMode="auto">
          <a:xfrm>
            <a:off x="845303" y="1759625"/>
            <a:ext cx="9529191" cy="449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3" name="42 Conector recto"/>
          <p:cNvCxnSpPr/>
          <p:nvPr/>
        </p:nvCxnSpPr>
        <p:spPr>
          <a:xfrm>
            <a:off x="859223" y="4565887"/>
            <a:ext cx="1224635" cy="0"/>
          </a:xfrm>
          <a:prstGeom prst="line">
            <a:avLst/>
          </a:prstGeom>
          <a:ln>
            <a:solidFill>
              <a:srgbClr val="FFC000"/>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303739" y="4348129"/>
            <a:ext cx="612317"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78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5676"/>
          <a:stretch/>
        </p:blipFill>
        <p:spPr bwMode="auto">
          <a:xfrm>
            <a:off x="1040524" y="631405"/>
            <a:ext cx="9331341" cy="562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770994" y="814361"/>
            <a:ext cx="9028386" cy="276999"/>
          </a:xfrm>
          <a:prstGeom prst="rect">
            <a:avLst/>
          </a:prstGeom>
          <a:solidFill>
            <a:schemeClr val="bg1"/>
          </a:solidFill>
        </p:spPr>
        <p:txBody>
          <a:bodyPr wrap="square">
            <a:spAutoFit/>
          </a:bodyPr>
          <a:lstStyle/>
          <a:p>
            <a:r>
              <a:rPr lang="es-VE" sz="1200" b="1" dirty="0">
                <a:solidFill>
                  <a:prstClr val="black"/>
                </a:solidFill>
              </a:rPr>
              <a:t>Resumen de estudios que informan sobre la proporción de TEV entre pacientes con COVID-19 en UCI que reciben anticoagulación</a:t>
            </a:r>
          </a:p>
        </p:txBody>
      </p:sp>
      <p:sp>
        <p:nvSpPr>
          <p:cNvPr id="12" name="11 Rectángulo"/>
          <p:cNvSpPr/>
          <p:nvPr/>
        </p:nvSpPr>
        <p:spPr>
          <a:xfrm>
            <a:off x="1166647" y="6333272"/>
            <a:ext cx="9632731" cy="276999"/>
          </a:xfrm>
          <a:prstGeom prst="rect">
            <a:avLst/>
          </a:prstGeom>
        </p:spPr>
        <p:txBody>
          <a:bodyPr wrap="square">
            <a:spAutoFit/>
          </a:bodyPr>
          <a:lstStyle/>
          <a:p>
            <a:r>
              <a:rPr lang="es-VE" sz="1200" i="1" dirty="0" smtClean="0">
                <a:solidFill>
                  <a:prstClr val="black"/>
                </a:solidFill>
              </a:rPr>
              <a:t>BMI  </a:t>
            </a:r>
            <a:r>
              <a:rPr lang="es-VE" sz="1200" i="1" dirty="0">
                <a:solidFill>
                  <a:prstClr val="black"/>
                </a:solidFill>
              </a:rPr>
              <a:t>índice de masa corporal, </a:t>
            </a:r>
            <a:r>
              <a:rPr lang="es-VE" sz="1200" i="1" dirty="0" smtClean="0">
                <a:solidFill>
                  <a:prstClr val="black"/>
                </a:solidFill>
              </a:rPr>
              <a:t>LMWH </a:t>
            </a:r>
            <a:r>
              <a:rPr lang="es-VE" sz="1200" i="1" dirty="0">
                <a:solidFill>
                  <a:prstClr val="black"/>
                </a:solidFill>
              </a:rPr>
              <a:t>Heparina de  bajo peso molecular, heparina UFH  no fraccionada, tromboembolismo  venoso TEV</a:t>
            </a:r>
          </a:p>
        </p:txBody>
      </p:sp>
      <p:sp>
        <p:nvSpPr>
          <p:cNvPr id="15" name="14 Rectángulo"/>
          <p:cNvSpPr/>
          <p:nvPr/>
        </p:nvSpPr>
        <p:spPr>
          <a:xfrm>
            <a:off x="6647791" y="1201720"/>
            <a:ext cx="1119352" cy="41601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8" name="17 Rectángulo"/>
          <p:cNvSpPr/>
          <p:nvPr/>
        </p:nvSpPr>
        <p:spPr>
          <a:xfrm>
            <a:off x="7982607" y="1174584"/>
            <a:ext cx="1119352" cy="416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9" name="18 Rectángulo"/>
          <p:cNvSpPr/>
          <p:nvPr/>
        </p:nvSpPr>
        <p:spPr>
          <a:xfrm>
            <a:off x="9196555" y="1201718"/>
            <a:ext cx="1161390" cy="7689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64008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6050"/>
          <a:stretch/>
        </p:blipFill>
        <p:spPr bwMode="auto">
          <a:xfrm>
            <a:off x="1166646" y="637518"/>
            <a:ext cx="9331341" cy="144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770994" y="814361"/>
            <a:ext cx="9028386" cy="276999"/>
          </a:xfrm>
          <a:prstGeom prst="rect">
            <a:avLst/>
          </a:prstGeom>
          <a:solidFill>
            <a:schemeClr val="bg1"/>
          </a:solidFill>
        </p:spPr>
        <p:txBody>
          <a:bodyPr wrap="square">
            <a:spAutoFit/>
          </a:bodyPr>
          <a:lstStyle/>
          <a:p>
            <a:r>
              <a:rPr lang="es-VE" sz="1200" b="1" dirty="0">
                <a:solidFill>
                  <a:prstClr val="black"/>
                </a:solidFill>
              </a:rPr>
              <a:t>Resumen de estudios que informan sobre la proporción de TEV entre pacientes con COVID-19 en UCI que reciben anticoagulación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647" y="2081048"/>
            <a:ext cx="9331341" cy="441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166645" y="6333272"/>
            <a:ext cx="9632733" cy="523220"/>
          </a:xfrm>
          <a:prstGeom prst="rect">
            <a:avLst/>
          </a:prstGeom>
        </p:spPr>
        <p:txBody>
          <a:bodyPr wrap="square">
            <a:spAutoFit/>
          </a:bodyPr>
          <a:lstStyle/>
          <a:p>
            <a:r>
              <a:rPr lang="es-VE" sz="1400" i="1" dirty="0" smtClean="0">
                <a:solidFill>
                  <a:prstClr val="black"/>
                </a:solidFill>
              </a:rPr>
              <a:t>BMI  </a:t>
            </a:r>
            <a:r>
              <a:rPr lang="es-VE" sz="1400" i="1" dirty="0">
                <a:solidFill>
                  <a:prstClr val="black"/>
                </a:solidFill>
              </a:rPr>
              <a:t>índice de masa corporal, </a:t>
            </a:r>
            <a:r>
              <a:rPr lang="es-VE" sz="1400" i="1" dirty="0" smtClean="0">
                <a:solidFill>
                  <a:prstClr val="black"/>
                </a:solidFill>
              </a:rPr>
              <a:t>LMWH </a:t>
            </a:r>
            <a:r>
              <a:rPr lang="es-VE" sz="1400" i="1" dirty="0">
                <a:solidFill>
                  <a:prstClr val="black"/>
                </a:solidFill>
              </a:rPr>
              <a:t>Heparina de  bajo peso molecular, heparina UFH  no fraccionada, tromboembolismo  venoso TEV</a:t>
            </a:r>
          </a:p>
        </p:txBody>
      </p:sp>
      <p:sp>
        <p:nvSpPr>
          <p:cNvPr id="3" name="2 Rectángulo"/>
          <p:cNvSpPr/>
          <p:nvPr/>
        </p:nvSpPr>
        <p:spPr>
          <a:xfrm>
            <a:off x="8045669" y="2257887"/>
            <a:ext cx="1350579" cy="1200329"/>
          </a:xfrm>
          <a:prstGeom prst="rect">
            <a:avLst/>
          </a:prstGeom>
          <a:solidFill>
            <a:schemeClr val="bg1"/>
          </a:solidFill>
        </p:spPr>
        <p:txBody>
          <a:bodyPr wrap="square">
            <a:spAutoFit/>
          </a:bodyPr>
          <a:lstStyle/>
          <a:p>
            <a:r>
              <a:rPr lang="es-VE" sz="900" b="1" dirty="0">
                <a:solidFill>
                  <a:prstClr val="black"/>
                </a:solidFill>
              </a:rPr>
              <a:t>Se utilizaron anticoagulantes profilácticos y terapéuticos </a:t>
            </a:r>
            <a:r>
              <a:rPr lang="es-VE" sz="900" b="1" dirty="0" err="1">
                <a:solidFill>
                  <a:prstClr val="black"/>
                </a:solidFill>
              </a:rPr>
              <a:t>aunquesin</a:t>
            </a:r>
            <a:r>
              <a:rPr lang="es-VE" sz="900" b="1" dirty="0">
                <a:solidFill>
                  <a:prstClr val="black"/>
                </a:solidFill>
              </a:rPr>
              <a:t> desglose de la anticoagulación profiláctica frente a la terapéutica</a:t>
            </a:r>
          </a:p>
        </p:txBody>
      </p:sp>
      <p:cxnSp>
        <p:nvCxnSpPr>
          <p:cNvPr id="14" name="13 Conector recto"/>
          <p:cNvCxnSpPr/>
          <p:nvPr/>
        </p:nvCxnSpPr>
        <p:spPr>
          <a:xfrm>
            <a:off x="9480330" y="2302887"/>
            <a:ext cx="735728"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9196555" y="1201718"/>
            <a:ext cx="1161390" cy="7689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2402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66647" y="790659"/>
            <a:ext cx="9159766" cy="559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770994" y="790659"/>
            <a:ext cx="9028386" cy="276999"/>
          </a:xfrm>
          <a:prstGeom prst="rect">
            <a:avLst/>
          </a:prstGeom>
          <a:solidFill>
            <a:schemeClr val="bg1"/>
          </a:solidFill>
        </p:spPr>
        <p:txBody>
          <a:bodyPr wrap="square">
            <a:spAutoFit/>
          </a:bodyPr>
          <a:lstStyle/>
          <a:p>
            <a:r>
              <a:rPr lang="es-VE" sz="1200" b="1" dirty="0" smtClean="0">
                <a:solidFill>
                  <a:prstClr val="black"/>
                </a:solidFill>
              </a:rPr>
              <a:t>Continuación</a:t>
            </a:r>
            <a:endParaRPr lang="es-VE" sz="1200" b="1" dirty="0">
              <a:solidFill>
                <a:prstClr val="black"/>
              </a:solidFill>
            </a:endParaRPr>
          </a:p>
        </p:txBody>
      </p:sp>
      <p:sp>
        <p:nvSpPr>
          <p:cNvPr id="3" name="2 Rectángulo"/>
          <p:cNvSpPr/>
          <p:nvPr/>
        </p:nvSpPr>
        <p:spPr>
          <a:xfrm>
            <a:off x="1166645" y="6333272"/>
            <a:ext cx="9632733" cy="523220"/>
          </a:xfrm>
          <a:prstGeom prst="rect">
            <a:avLst/>
          </a:prstGeom>
        </p:spPr>
        <p:txBody>
          <a:bodyPr wrap="square">
            <a:spAutoFit/>
          </a:bodyPr>
          <a:lstStyle/>
          <a:p>
            <a:r>
              <a:rPr lang="es-VE" sz="1400" i="1" dirty="0" smtClean="0">
                <a:solidFill>
                  <a:prstClr val="black"/>
                </a:solidFill>
              </a:rPr>
              <a:t>BMI  </a:t>
            </a:r>
            <a:r>
              <a:rPr lang="es-VE" sz="1400" i="1" dirty="0">
                <a:solidFill>
                  <a:prstClr val="black"/>
                </a:solidFill>
              </a:rPr>
              <a:t>índice de masa corporal, </a:t>
            </a:r>
            <a:r>
              <a:rPr lang="es-VE" sz="1400" i="1" dirty="0" smtClean="0">
                <a:solidFill>
                  <a:prstClr val="black"/>
                </a:solidFill>
              </a:rPr>
              <a:t>LMWH </a:t>
            </a:r>
            <a:r>
              <a:rPr lang="es-VE" sz="1400" i="1" dirty="0">
                <a:solidFill>
                  <a:prstClr val="black"/>
                </a:solidFill>
              </a:rPr>
              <a:t>Heparina de  bajo peso molecular, heparina UFH  no fraccionada, tromboembolismo  venoso TEV</a:t>
            </a:r>
          </a:p>
        </p:txBody>
      </p:sp>
      <p:sp>
        <p:nvSpPr>
          <p:cNvPr id="5" name="4 Rectángulo"/>
          <p:cNvSpPr/>
          <p:nvPr/>
        </p:nvSpPr>
        <p:spPr>
          <a:xfrm>
            <a:off x="7935314" y="4480366"/>
            <a:ext cx="1334814" cy="1785104"/>
          </a:xfrm>
          <a:prstGeom prst="rect">
            <a:avLst/>
          </a:prstGeom>
          <a:solidFill>
            <a:schemeClr val="bg1"/>
          </a:solidFill>
        </p:spPr>
        <p:txBody>
          <a:bodyPr wrap="square">
            <a:spAutoFit/>
          </a:bodyPr>
          <a:lstStyle/>
          <a:p>
            <a:r>
              <a:rPr lang="es-VE" sz="1100" b="1" dirty="0">
                <a:solidFill>
                  <a:prstClr val="black"/>
                </a:solidFill>
              </a:rPr>
              <a:t>Se utilizó anticoagulación tanto profiláctica como terapéutica, aunque no se proporcionó un desglose de la anticoagulación profiláctica frente a la terapéutica.</a:t>
            </a:r>
          </a:p>
        </p:txBody>
      </p:sp>
      <p:cxnSp>
        <p:nvCxnSpPr>
          <p:cNvPr id="10" name="9 Conector recto"/>
          <p:cNvCxnSpPr/>
          <p:nvPr/>
        </p:nvCxnSpPr>
        <p:spPr>
          <a:xfrm>
            <a:off x="9401500" y="3765662"/>
            <a:ext cx="735728"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9133491" y="1122888"/>
            <a:ext cx="1161390" cy="7689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83988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36" y="1332432"/>
            <a:ext cx="7096125" cy="5057775"/>
          </a:xfrm>
          <a:prstGeom prst="rect">
            <a:avLst/>
          </a:prstGeom>
        </p:spPr>
      </p:pic>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3" name="2 Rectángulo"/>
          <p:cNvSpPr/>
          <p:nvPr/>
        </p:nvSpPr>
        <p:spPr>
          <a:xfrm>
            <a:off x="1247906" y="733502"/>
            <a:ext cx="9916904" cy="338554"/>
          </a:xfrm>
          <a:prstGeom prst="rect">
            <a:avLst/>
          </a:prstGeom>
        </p:spPr>
        <p:txBody>
          <a:bodyPr wrap="square">
            <a:spAutoFit/>
          </a:bodyPr>
          <a:lstStyle/>
          <a:p>
            <a:pPr algn="ctr"/>
            <a:r>
              <a:rPr lang="es-VE" sz="1600" b="1" dirty="0">
                <a:solidFill>
                  <a:prstClr val="black"/>
                </a:solidFill>
              </a:rPr>
              <a:t>Fig.2 Prevalencia </a:t>
            </a:r>
            <a:r>
              <a:rPr lang="es-VE" sz="1600" b="1" dirty="0" smtClean="0">
                <a:solidFill>
                  <a:prstClr val="black"/>
                </a:solidFill>
              </a:rPr>
              <a:t>combinada </a:t>
            </a:r>
            <a:r>
              <a:rPr lang="es-VE" sz="1600" b="1" dirty="0">
                <a:solidFill>
                  <a:prstClr val="black"/>
                </a:solidFill>
              </a:rPr>
              <a:t>de TEV (%) en pacientes COVID-19 ingresados en UCI que reciben anticoagulación</a:t>
            </a:r>
          </a:p>
        </p:txBody>
      </p:sp>
      <p:sp>
        <p:nvSpPr>
          <p:cNvPr id="4" name="3 Rectángulo"/>
          <p:cNvSpPr/>
          <p:nvPr/>
        </p:nvSpPr>
        <p:spPr>
          <a:xfrm>
            <a:off x="7409793" y="1332432"/>
            <a:ext cx="1213945" cy="244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2" name="11 Rectángulo"/>
          <p:cNvSpPr/>
          <p:nvPr/>
        </p:nvSpPr>
        <p:spPr>
          <a:xfrm>
            <a:off x="2547936" y="5457743"/>
            <a:ext cx="2087126" cy="244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8" name="17 Flecha abajo"/>
          <p:cNvSpPr/>
          <p:nvPr/>
        </p:nvSpPr>
        <p:spPr>
          <a:xfrm rot="21444674">
            <a:off x="6276421" y="1327438"/>
            <a:ext cx="214663" cy="285007"/>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9" name="18 Flecha abajo"/>
          <p:cNvSpPr/>
          <p:nvPr/>
        </p:nvSpPr>
        <p:spPr>
          <a:xfrm rot="3194915">
            <a:off x="5739990" y="2037933"/>
            <a:ext cx="115173" cy="2968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20" name="19 Flecha abajo"/>
          <p:cNvSpPr/>
          <p:nvPr/>
        </p:nvSpPr>
        <p:spPr>
          <a:xfrm rot="3194915">
            <a:off x="5739989" y="3418748"/>
            <a:ext cx="115173" cy="2968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21" name="20 Flecha abajo"/>
          <p:cNvSpPr/>
          <p:nvPr/>
        </p:nvSpPr>
        <p:spPr>
          <a:xfrm rot="3194915">
            <a:off x="5773029" y="4259917"/>
            <a:ext cx="115173" cy="2968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22" name="21 Rectángulo"/>
          <p:cNvSpPr/>
          <p:nvPr/>
        </p:nvSpPr>
        <p:spPr>
          <a:xfrm>
            <a:off x="5035137" y="5148984"/>
            <a:ext cx="866813" cy="351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3" name="22 Conector recto"/>
          <p:cNvCxnSpPr/>
          <p:nvPr/>
        </p:nvCxnSpPr>
        <p:spPr>
          <a:xfrm>
            <a:off x="5457621" y="1362889"/>
            <a:ext cx="0" cy="45645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8930244" y="1332432"/>
            <a:ext cx="713817" cy="3619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24" name="23 Rombo"/>
          <p:cNvSpPr/>
          <p:nvPr/>
        </p:nvSpPr>
        <p:spPr>
          <a:xfrm>
            <a:off x="5134249" y="5187822"/>
            <a:ext cx="663325" cy="269921"/>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VE">
              <a:solidFill>
                <a:prstClr val="white"/>
              </a:solidFill>
            </a:endParaRPr>
          </a:p>
        </p:txBody>
      </p:sp>
      <p:graphicFrame>
        <p:nvGraphicFramePr>
          <p:cNvPr id="27" name="26 Tabla"/>
          <p:cNvGraphicFramePr>
            <a:graphicFrameLocks noGrp="1"/>
          </p:cNvGraphicFramePr>
          <p:nvPr>
            <p:extLst>
              <p:ext uri="{D42A27DB-BD31-4B8C-83A1-F6EECF244321}">
                <p14:modId xmlns:p14="http://schemas.microsoft.com/office/powerpoint/2010/main" val="660666051"/>
              </p:ext>
            </p:extLst>
          </p:nvPr>
        </p:nvGraphicFramePr>
        <p:xfrm>
          <a:off x="270498" y="4906847"/>
          <a:ext cx="1954816" cy="1483360"/>
        </p:xfrm>
        <a:graphic>
          <a:graphicData uri="http://schemas.openxmlformats.org/drawingml/2006/table">
            <a:tbl>
              <a:tblPr firstRow="1" bandRow="1">
                <a:tableStyleId>{21E4AEA4-8DFA-4A89-87EB-49C32662AFE0}</a:tableStyleId>
              </a:tblPr>
              <a:tblGrid>
                <a:gridCol w="491513"/>
                <a:gridCol w="1463303"/>
              </a:tblGrid>
              <a:tr h="370840">
                <a:tc>
                  <a:txBody>
                    <a:bodyPr/>
                    <a:lstStyle/>
                    <a:p>
                      <a:r>
                        <a:rPr lang="es-VE" sz="1200" dirty="0" smtClean="0"/>
                        <a:t>%</a:t>
                      </a:r>
                      <a:endParaRPr lang="es-VE" sz="1200" dirty="0"/>
                    </a:p>
                  </a:txBody>
                  <a:tcPr/>
                </a:tc>
                <a:tc>
                  <a:txBody>
                    <a:bodyPr/>
                    <a:lstStyle/>
                    <a:p>
                      <a:r>
                        <a:rPr lang="es-VE" sz="1200" dirty="0" smtClean="0"/>
                        <a:t>HETEROGENEIDAD</a:t>
                      </a:r>
                      <a:endParaRPr lang="es-VE" sz="1200" dirty="0"/>
                    </a:p>
                  </a:txBody>
                  <a:tcPr/>
                </a:tc>
              </a:tr>
              <a:tr h="370840">
                <a:tc>
                  <a:txBody>
                    <a:bodyPr/>
                    <a:lstStyle/>
                    <a:p>
                      <a:r>
                        <a:rPr lang="es-VE" sz="1200" dirty="0" smtClean="0"/>
                        <a:t>25%</a:t>
                      </a:r>
                      <a:endParaRPr lang="es-VE" sz="1200" dirty="0"/>
                    </a:p>
                  </a:txBody>
                  <a:tcPr/>
                </a:tc>
                <a:tc>
                  <a:txBody>
                    <a:bodyPr/>
                    <a:lstStyle/>
                    <a:p>
                      <a:r>
                        <a:rPr lang="es-VE" sz="1200" dirty="0" smtClean="0"/>
                        <a:t>Hay poca</a:t>
                      </a:r>
                      <a:endParaRPr lang="es-VE" sz="1200" dirty="0"/>
                    </a:p>
                  </a:txBody>
                  <a:tcPr/>
                </a:tc>
              </a:tr>
              <a:tr h="370840">
                <a:tc>
                  <a:txBody>
                    <a:bodyPr/>
                    <a:lstStyle/>
                    <a:p>
                      <a:r>
                        <a:rPr lang="es-VE" sz="1200" dirty="0" smtClean="0"/>
                        <a:t>50%</a:t>
                      </a:r>
                      <a:endParaRPr lang="es-VE" sz="1200" dirty="0"/>
                    </a:p>
                  </a:txBody>
                  <a:tcPr/>
                </a:tc>
                <a:tc>
                  <a:txBody>
                    <a:bodyPr/>
                    <a:lstStyle/>
                    <a:p>
                      <a:r>
                        <a:rPr lang="es-VE" sz="1200" dirty="0" smtClean="0"/>
                        <a:t>Moderada</a:t>
                      </a:r>
                      <a:endParaRPr lang="es-VE" sz="1200" dirty="0"/>
                    </a:p>
                  </a:txBody>
                  <a:tcPr/>
                </a:tc>
              </a:tr>
              <a:tr h="370840">
                <a:tc>
                  <a:txBody>
                    <a:bodyPr/>
                    <a:lstStyle/>
                    <a:p>
                      <a:r>
                        <a:rPr lang="es-VE" sz="1200" dirty="0" smtClean="0"/>
                        <a:t>75%</a:t>
                      </a:r>
                      <a:endParaRPr lang="es-VE" sz="1200" dirty="0"/>
                    </a:p>
                  </a:txBody>
                  <a:tcPr/>
                </a:tc>
                <a:tc>
                  <a:txBody>
                    <a:bodyPr/>
                    <a:lstStyle/>
                    <a:p>
                      <a:r>
                        <a:rPr lang="es-VE" sz="1200" dirty="0" smtClean="0"/>
                        <a:t>Alta</a:t>
                      </a:r>
                      <a:endParaRPr lang="es-VE" sz="1200" dirty="0"/>
                    </a:p>
                  </a:txBody>
                  <a:tcPr/>
                </a:tc>
              </a:tr>
            </a:tbl>
          </a:graphicData>
        </a:graphic>
      </p:graphicFrame>
      <p:sp>
        <p:nvSpPr>
          <p:cNvPr id="25" name="24 Cerrar corchete"/>
          <p:cNvSpPr/>
          <p:nvPr/>
        </p:nvSpPr>
        <p:spPr>
          <a:xfrm rot="16200000">
            <a:off x="6854752" y="1141269"/>
            <a:ext cx="99471" cy="973827"/>
          </a:xfrm>
          <a:prstGeom prst="righ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cxnSp>
        <p:nvCxnSpPr>
          <p:cNvPr id="28" name="27 Conector recto de flecha"/>
          <p:cNvCxnSpPr/>
          <p:nvPr/>
        </p:nvCxnSpPr>
        <p:spPr>
          <a:xfrm>
            <a:off x="6417574" y="1677918"/>
            <a:ext cx="1" cy="421902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32 Cerrar corchete"/>
          <p:cNvSpPr/>
          <p:nvPr/>
        </p:nvSpPr>
        <p:spPr>
          <a:xfrm rot="5400000">
            <a:off x="5767401" y="4994956"/>
            <a:ext cx="273569" cy="2538248"/>
          </a:xfrm>
          <a:prstGeom prst="rightBracket">
            <a:avLst/>
          </a:prstGeom>
          <a:ln w="3810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34" name="33 Flecha abajo"/>
          <p:cNvSpPr/>
          <p:nvPr/>
        </p:nvSpPr>
        <p:spPr>
          <a:xfrm rot="21444674">
            <a:off x="6778093" y="3839433"/>
            <a:ext cx="214663" cy="285007"/>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35" name="34 Conector recto de flecha"/>
          <p:cNvCxnSpPr/>
          <p:nvPr/>
        </p:nvCxnSpPr>
        <p:spPr>
          <a:xfrm>
            <a:off x="6885424" y="4153971"/>
            <a:ext cx="19063" cy="174297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38 Cerrar corchete"/>
          <p:cNvSpPr/>
          <p:nvPr/>
        </p:nvSpPr>
        <p:spPr>
          <a:xfrm rot="16200000">
            <a:off x="7056753" y="3910515"/>
            <a:ext cx="144255" cy="486913"/>
          </a:xfrm>
          <a:prstGeom prst="righ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41" name="40 Rectángulo"/>
          <p:cNvSpPr/>
          <p:nvPr/>
        </p:nvSpPr>
        <p:spPr>
          <a:xfrm>
            <a:off x="2500638" y="1338501"/>
            <a:ext cx="2087126" cy="370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336039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par>
                                <p:cTn id="41" presetID="22" presetClass="entr" presetSubtype="1"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par>
                                <p:cTn id="49" presetID="22" presetClass="entr" presetSubtype="1"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8" grpId="0" animBg="1"/>
      <p:bldP spid="19" grpId="0" animBg="1"/>
      <p:bldP spid="20" grpId="0" animBg="1"/>
      <p:bldP spid="21" grpId="0" animBg="1"/>
      <p:bldP spid="22" grpId="0" animBg="1"/>
      <p:bldP spid="14" grpId="0" animBg="1"/>
      <p:bldP spid="25" grpId="0" animBg="1"/>
      <p:bldP spid="33" grpId="0" animBg="1"/>
      <p:bldP spid="34" grpId="0" animBg="1"/>
      <p:bldP spid="39"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4" name="3 Rectángulo"/>
          <p:cNvSpPr/>
          <p:nvPr/>
        </p:nvSpPr>
        <p:spPr>
          <a:xfrm>
            <a:off x="1518744" y="733502"/>
            <a:ext cx="9075683" cy="646331"/>
          </a:xfrm>
          <a:prstGeom prst="rect">
            <a:avLst/>
          </a:prstGeom>
        </p:spPr>
        <p:txBody>
          <a:bodyPr wrap="square">
            <a:spAutoFit/>
          </a:bodyPr>
          <a:lstStyle/>
          <a:p>
            <a:pPr algn="ctr"/>
            <a:r>
              <a:rPr lang="es-VE" b="1" dirty="0" smtClean="0"/>
              <a:t>Figura S1. </a:t>
            </a:r>
            <a:r>
              <a:rPr lang="es-VE" dirty="0" smtClean="0"/>
              <a:t>Prevalencia combinada  </a:t>
            </a:r>
            <a:r>
              <a:rPr lang="es-VE" dirty="0"/>
              <a:t>de TEV (%) en pacientes con COVID-19 ingresados en la UCI que </a:t>
            </a:r>
            <a:r>
              <a:rPr lang="es-VE" b="1" dirty="0"/>
              <a:t>solo reciben anticoagulación profiláctica</a:t>
            </a:r>
          </a:p>
        </p:txBody>
      </p:sp>
      <p:pic>
        <p:nvPicPr>
          <p:cNvPr id="9" name="Picture 1"/>
          <p:cNvPicPr/>
          <p:nvPr/>
        </p:nvPicPr>
        <p:blipFill>
          <a:blip r:embed="rId7">
            <a:extLst>
              <a:ext uri="{28A0092B-C50C-407E-A947-70E740481C1C}">
                <a14:useLocalDpi xmlns:a14="http://schemas.microsoft.com/office/drawing/2010/main" val="0"/>
              </a:ext>
            </a:extLst>
          </a:blip>
          <a:srcRect/>
          <a:stretch>
            <a:fillRect/>
          </a:stretch>
        </p:blipFill>
        <p:spPr bwMode="auto">
          <a:xfrm>
            <a:off x="2695902" y="1877060"/>
            <a:ext cx="7123221" cy="4082306"/>
          </a:xfrm>
          <a:prstGeom prst="rect">
            <a:avLst/>
          </a:prstGeom>
          <a:noFill/>
        </p:spPr>
      </p:pic>
      <p:sp>
        <p:nvSpPr>
          <p:cNvPr id="11" name="10 Rectángulo"/>
          <p:cNvSpPr/>
          <p:nvPr/>
        </p:nvSpPr>
        <p:spPr>
          <a:xfrm>
            <a:off x="7441325" y="1924358"/>
            <a:ext cx="1213945" cy="244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3" name="12 Rectángulo"/>
          <p:cNvSpPr/>
          <p:nvPr/>
        </p:nvSpPr>
        <p:spPr>
          <a:xfrm>
            <a:off x="8930243" y="1910229"/>
            <a:ext cx="713817" cy="3619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14" name="13 Conector recto"/>
          <p:cNvCxnSpPr/>
          <p:nvPr/>
        </p:nvCxnSpPr>
        <p:spPr>
          <a:xfrm>
            <a:off x="5623789" y="2046418"/>
            <a:ext cx="0" cy="32823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2695903" y="4827122"/>
            <a:ext cx="1939159" cy="244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9" name="18 Rectángulo"/>
          <p:cNvSpPr/>
          <p:nvPr/>
        </p:nvSpPr>
        <p:spPr>
          <a:xfrm>
            <a:off x="2979684" y="1934359"/>
            <a:ext cx="1655378" cy="22181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312793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4" name="3 Rectángulo"/>
          <p:cNvSpPr/>
          <p:nvPr/>
        </p:nvSpPr>
        <p:spPr>
          <a:xfrm>
            <a:off x="1518744" y="733502"/>
            <a:ext cx="9075683" cy="646331"/>
          </a:xfrm>
          <a:prstGeom prst="rect">
            <a:avLst/>
          </a:prstGeom>
        </p:spPr>
        <p:txBody>
          <a:bodyPr wrap="square">
            <a:spAutoFit/>
          </a:bodyPr>
          <a:lstStyle/>
          <a:p>
            <a:pPr algn="ctr"/>
            <a:r>
              <a:rPr lang="es-VE" b="1" dirty="0" smtClean="0"/>
              <a:t>Figura S2:  </a:t>
            </a:r>
            <a:r>
              <a:rPr lang="es-VE" dirty="0" smtClean="0"/>
              <a:t>Prevalencia combinada  </a:t>
            </a:r>
            <a:r>
              <a:rPr lang="es-VE" dirty="0"/>
              <a:t>de TEV (%) en pacientes con COVID-19 ingresados en la UCI que </a:t>
            </a:r>
            <a:r>
              <a:rPr lang="es-VE" b="1" dirty="0"/>
              <a:t>reciben anticoagulación profiláctica o terapéutica</a:t>
            </a:r>
          </a:p>
        </p:txBody>
      </p:sp>
      <p:pic>
        <p:nvPicPr>
          <p:cNvPr id="10" name="Picture 2">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15062CF4-C19E-419A-86F3-3FB8CFBCD4B0}"/>
              </a:ext>
            </a:extLst>
          </p:cNvPr>
          <p:cNvPicPr/>
          <p:nvPr/>
        </p:nvPicPr>
        <p:blipFill rotWithShape="1">
          <a:blip r:embed="rId7">
            <a:extLst>
              <a:ext uri="{28A0092B-C50C-407E-A947-70E740481C1C}">
                <a14:useLocalDpi xmlns:a14="http://schemas.microsoft.com/office/drawing/2010/main" val="0"/>
              </a:ext>
            </a:extLst>
          </a:blip>
          <a:srcRect l="2671" r="37405" b="2857"/>
          <a:stretch/>
        </p:blipFill>
        <p:spPr bwMode="auto">
          <a:xfrm>
            <a:off x="2638506" y="1596597"/>
            <a:ext cx="6836158" cy="4173582"/>
          </a:xfrm>
          <a:prstGeom prst="rect">
            <a:avLst/>
          </a:prstGeom>
          <a:noFill/>
          <a:ln>
            <a:solidFill>
              <a:schemeClr val="tx1"/>
            </a:solidFill>
          </a:ln>
        </p:spPr>
      </p:pic>
      <p:sp>
        <p:nvSpPr>
          <p:cNvPr id="9" name="8 Rectángulo"/>
          <p:cNvSpPr/>
          <p:nvPr/>
        </p:nvSpPr>
        <p:spPr>
          <a:xfrm>
            <a:off x="7220601" y="1640570"/>
            <a:ext cx="1213945" cy="244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1" name="10 Rectángulo"/>
          <p:cNvSpPr/>
          <p:nvPr/>
        </p:nvSpPr>
        <p:spPr>
          <a:xfrm>
            <a:off x="8713549" y="1609038"/>
            <a:ext cx="713817" cy="3619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2" name="11 Rectángulo"/>
          <p:cNvSpPr/>
          <p:nvPr/>
        </p:nvSpPr>
        <p:spPr>
          <a:xfrm>
            <a:off x="2695903" y="4716760"/>
            <a:ext cx="1939159" cy="244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3" name="12 Rectángulo"/>
          <p:cNvSpPr/>
          <p:nvPr/>
        </p:nvSpPr>
        <p:spPr>
          <a:xfrm>
            <a:off x="2685804" y="1609039"/>
            <a:ext cx="1996556" cy="25435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19636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2B7C-B9EC-41DC-8752-8F1FF214DD03}"/>
              </a:ext>
            </a:extLst>
          </p:cNvPr>
          <p:cNvSpPr>
            <a:spLocks noGrp="1"/>
          </p:cNvSpPr>
          <p:nvPr>
            <p:ph type="ctrTitle"/>
          </p:nvPr>
        </p:nvSpPr>
        <p:spPr>
          <a:xfrm>
            <a:off x="1101465" y="2033751"/>
            <a:ext cx="10053051" cy="1960763"/>
          </a:xfrm>
        </p:spPr>
        <p:txBody>
          <a:bodyPr>
            <a:normAutofit/>
          </a:bodyPr>
          <a:lstStyle/>
          <a:p>
            <a:r>
              <a:rPr lang="es-VE" sz="8000" b="1" spc="600" dirty="0" smtClean="0"/>
              <a:t>Discusión</a:t>
            </a:r>
            <a:endParaRPr lang="es-VE" sz="7200" b="1" spc="600" dirty="0"/>
          </a:p>
        </p:txBody>
      </p:sp>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1072590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400110"/>
          </a:xfrm>
          <a:prstGeom prst="rect">
            <a:avLst/>
          </a:prstGeom>
          <a:noFill/>
        </p:spPr>
        <p:txBody>
          <a:bodyPr wrap="square" rtlCol="0">
            <a:spAutoFit/>
          </a:bodyPr>
          <a:lstStyle/>
          <a:p>
            <a:r>
              <a:rPr lang="es-VE" sz="2000" b="1" dirty="0" smtClean="0">
                <a:solidFill>
                  <a:srgbClr val="5B9BD5">
                    <a:lumMod val="50000"/>
                  </a:srgbClr>
                </a:solidFill>
              </a:rPr>
              <a:t>EVIDENCIA CIENTIFICA</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pic>
        <p:nvPicPr>
          <p:cNvPr id="4" name="3 Imagen"/>
          <p:cNvPicPr>
            <a:picLocks noChangeAspect="1"/>
          </p:cNvPicPr>
          <p:nvPr/>
        </p:nvPicPr>
        <p:blipFill rotWithShape="1">
          <a:blip r:embed="rId7">
            <a:extLst>
              <a:ext uri="{28A0092B-C50C-407E-A947-70E740481C1C}">
                <a14:useLocalDpi xmlns:a14="http://schemas.microsoft.com/office/drawing/2010/main" val="0"/>
              </a:ext>
            </a:extLst>
          </a:blip>
          <a:srcRect l="2183"/>
          <a:stretch/>
        </p:blipFill>
        <p:spPr>
          <a:xfrm>
            <a:off x="3089648" y="1768448"/>
            <a:ext cx="5454076" cy="3162118"/>
          </a:xfrm>
          <a:prstGeom prst="rect">
            <a:avLst/>
          </a:prstGeom>
        </p:spPr>
      </p:pic>
      <p:sp>
        <p:nvSpPr>
          <p:cNvPr id="12" name="Content Placeholder 2">
            <a:extLst>
              <a:ext uri="{FF2B5EF4-FFF2-40B4-BE49-F238E27FC236}">
                <a16:creationId xmlns:a16="http://schemas.microsoft.com/office/drawing/2014/main" xmlns="" id="{847D9B5E-3881-403E-8406-92F429FB4569}"/>
              </a:ext>
            </a:extLst>
          </p:cNvPr>
          <p:cNvSpPr txBox="1">
            <a:spLocks/>
          </p:cNvSpPr>
          <p:nvPr/>
        </p:nvSpPr>
        <p:spPr>
          <a:xfrm>
            <a:off x="582929" y="1768447"/>
            <a:ext cx="11207012" cy="357877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s-VE" sz="2000" dirty="0">
              <a:solidFill>
                <a:srgbClr val="000000"/>
              </a:solidFill>
              <a:ea typeface="Times New Roman"/>
            </a:endParaRPr>
          </a:p>
          <a:p>
            <a:pPr marL="457200" indent="-457200" algn="just">
              <a:lnSpc>
                <a:spcPct val="100000"/>
              </a:lnSpc>
              <a:buFont typeface="+mj-lt"/>
              <a:buAutoNum type="arabicPeriod"/>
            </a:pPr>
            <a:r>
              <a:rPr lang="es-VE" sz="2000" dirty="0" smtClean="0">
                <a:solidFill>
                  <a:srgbClr val="000000"/>
                </a:solidFill>
                <a:ea typeface="Times New Roman"/>
              </a:rPr>
              <a:t>Con </a:t>
            </a:r>
            <a:r>
              <a:rPr lang="es-VE" sz="2000" dirty="0">
                <a:solidFill>
                  <a:srgbClr val="000000"/>
                </a:solidFill>
                <a:ea typeface="Times New Roman"/>
              </a:rPr>
              <a:t>el reconocimiento de la hipercoagulabilidad en COVID-19, no se puede exagerar la necesidad de una </a:t>
            </a:r>
            <a:r>
              <a:rPr lang="es-VE" sz="2000" dirty="0" err="1">
                <a:solidFill>
                  <a:srgbClr val="000000"/>
                </a:solidFill>
                <a:ea typeface="Times New Roman"/>
              </a:rPr>
              <a:t>tromboprofilaxis</a:t>
            </a:r>
            <a:r>
              <a:rPr lang="es-VE" sz="2000" dirty="0">
                <a:solidFill>
                  <a:srgbClr val="000000"/>
                </a:solidFill>
                <a:ea typeface="Times New Roman"/>
              </a:rPr>
              <a:t> eficaz. Dado que </a:t>
            </a:r>
            <a:r>
              <a:rPr lang="es-VE" sz="2000" b="1" dirty="0">
                <a:solidFill>
                  <a:srgbClr val="000000"/>
                </a:solidFill>
                <a:ea typeface="Times New Roman"/>
              </a:rPr>
              <a:t>no hay ningún ensayo directo que compare la </a:t>
            </a:r>
            <a:r>
              <a:rPr lang="es-VE" sz="2000" b="1" dirty="0" err="1">
                <a:solidFill>
                  <a:srgbClr val="000000"/>
                </a:solidFill>
                <a:ea typeface="Times New Roman"/>
              </a:rPr>
              <a:t>tromboprofilaxis</a:t>
            </a:r>
            <a:r>
              <a:rPr lang="es-VE" sz="2000" b="1" dirty="0">
                <a:solidFill>
                  <a:srgbClr val="000000"/>
                </a:solidFill>
                <a:ea typeface="Times New Roman"/>
              </a:rPr>
              <a:t> farmacológica con ninguna </a:t>
            </a:r>
            <a:r>
              <a:rPr lang="es-VE" sz="2000" b="1" dirty="0" err="1">
                <a:solidFill>
                  <a:srgbClr val="000000"/>
                </a:solidFill>
                <a:ea typeface="Times New Roman"/>
              </a:rPr>
              <a:t>tromboprofilaxis</a:t>
            </a:r>
            <a:r>
              <a:rPr lang="es-VE" sz="2000" b="1" dirty="0">
                <a:solidFill>
                  <a:srgbClr val="000000"/>
                </a:solidFill>
                <a:ea typeface="Times New Roman"/>
              </a:rPr>
              <a:t> farmacológica entre los pacientes de la UCI</a:t>
            </a:r>
            <a:r>
              <a:rPr lang="es-VE" sz="2000" dirty="0">
                <a:solidFill>
                  <a:srgbClr val="000000"/>
                </a:solidFill>
                <a:ea typeface="Times New Roman"/>
              </a:rPr>
              <a:t>, en el momento de redactar este informe </a:t>
            </a:r>
            <a:r>
              <a:rPr lang="es-VE" sz="2000" dirty="0" smtClean="0">
                <a:solidFill>
                  <a:srgbClr val="000000"/>
                </a:solidFill>
                <a:ea typeface="Times New Roman"/>
              </a:rPr>
              <a:t>.</a:t>
            </a:r>
          </a:p>
          <a:p>
            <a:pPr marL="457200" indent="-457200" algn="just">
              <a:lnSpc>
                <a:spcPct val="100000"/>
              </a:lnSpc>
              <a:buFont typeface="+mj-lt"/>
              <a:buAutoNum type="arabicPeriod"/>
            </a:pPr>
            <a:endParaRPr lang="es-VE" sz="2000" dirty="0" smtClean="0">
              <a:solidFill>
                <a:srgbClr val="000000"/>
              </a:solidFill>
              <a:ea typeface="Times New Roman"/>
            </a:endParaRPr>
          </a:p>
          <a:p>
            <a:pPr marL="457200" indent="-457200" algn="just">
              <a:lnSpc>
                <a:spcPct val="100000"/>
              </a:lnSpc>
              <a:buFont typeface="+mj-lt"/>
              <a:buAutoNum type="arabicPeriod"/>
            </a:pPr>
            <a:r>
              <a:rPr lang="es-VE" sz="2000" dirty="0"/>
              <a:t>El histórico ensayo </a:t>
            </a:r>
            <a:r>
              <a:rPr lang="es-VE" sz="2000" dirty="0" err="1"/>
              <a:t>PROphylaxis</a:t>
            </a:r>
            <a:r>
              <a:rPr lang="es-VE" sz="2000" dirty="0"/>
              <a:t> </a:t>
            </a:r>
            <a:r>
              <a:rPr lang="es-VE" sz="2000" dirty="0" err="1"/>
              <a:t>for</a:t>
            </a:r>
            <a:r>
              <a:rPr lang="es-VE" sz="2000" dirty="0"/>
              <a:t> </a:t>
            </a:r>
            <a:r>
              <a:rPr lang="es-VE" sz="2000" dirty="0" err="1"/>
              <a:t>ThromboEmbolism</a:t>
            </a:r>
            <a:r>
              <a:rPr lang="es-VE" sz="2000" dirty="0"/>
              <a:t> in </a:t>
            </a:r>
            <a:r>
              <a:rPr lang="es-VE" sz="2000" dirty="0" err="1"/>
              <a:t>Critical</a:t>
            </a:r>
            <a:r>
              <a:rPr lang="es-VE" sz="2000" dirty="0"/>
              <a:t> </a:t>
            </a:r>
            <a:r>
              <a:rPr lang="es-VE" sz="2000" dirty="0" err="1"/>
              <a:t>Care</a:t>
            </a:r>
            <a:r>
              <a:rPr lang="es-VE" sz="2000" dirty="0"/>
              <a:t> </a:t>
            </a:r>
            <a:r>
              <a:rPr lang="es-VE" sz="2000" b="1" dirty="0"/>
              <a:t>(PROTECT) </a:t>
            </a:r>
            <a:r>
              <a:rPr lang="es-VE" sz="2000" dirty="0"/>
              <a:t>que comparó la eficacia comparativa de HBPM y HNF en 3764 pacientes críticamente enfermos encontró una </a:t>
            </a:r>
            <a:r>
              <a:rPr lang="es-VE" sz="2000" b="1" dirty="0"/>
              <a:t>incidencia media de TEV del 8,2% y el 9,9%, </a:t>
            </a:r>
            <a:r>
              <a:rPr lang="es-VE" sz="2000" dirty="0" smtClean="0"/>
              <a:t>respectivamente. </a:t>
            </a:r>
            <a:r>
              <a:rPr lang="es-VE" sz="2000" dirty="0"/>
              <a:t>Un análisis posterior del estudio PROTECT de </a:t>
            </a:r>
            <a:r>
              <a:rPr lang="es-VE" sz="2000" dirty="0" err="1"/>
              <a:t>Lim</a:t>
            </a:r>
            <a:r>
              <a:rPr lang="es-VE" sz="2000" dirty="0"/>
              <a:t> et al. encontraron una </a:t>
            </a:r>
            <a:r>
              <a:rPr lang="es-VE" sz="2000" b="1" dirty="0"/>
              <a:t>incidencia global de TEV del 7,7%</a:t>
            </a:r>
          </a:p>
        </p:txBody>
      </p:sp>
      <p:sp>
        <p:nvSpPr>
          <p:cNvPr id="14" name="Google Shape;406;p41"/>
          <p:cNvSpPr/>
          <p:nvPr/>
        </p:nvSpPr>
        <p:spPr>
          <a:xfrm>
            <a:off x="1153328" y="933086"/>
            <a:ext cx="10366010" cy="633442"/>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8" name="Google Shape;447;p41"/>
          <p:cNvSpPr txBox="1">
            <a:spLocks/>
          </p:cNvSpPr>
          <p:nvPr/>
        </p:nvSpPr>
        <p:spPr>
          <a:xfrm>
            <a:off x="735330" y="1063932"/>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800" b="1" kern="0" dirty="0" smtClean="0">
                <a:solidFill>
                  <a:srgbClr val="002060"/>
                </a:solidFill>
                <a:latin typeface="Century Gothic" panose="020B0502020202020204" pitchFamily="34" charset="0"/>
              </a:rPr>
              <a:t>DISCUSIÓN</a:t>
            </a:r>
            <a:endParaRPr lang="es-VE" sz="2800" b="1" kern="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0723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400110"/>
          </a:xfrm>
          <a:prstGeom prst="rect">
            <a:avLst/>
          </a:prstGeom>
          <a:noFill/>
        </p:spPr>
        <p:txBody>
          <a:bodyPr wrap="square" rtlCol="0">
            <a:spAutoFit/>
          </a:bodyPr>
          <a:lstStyle/>
          <a:p>
            <a:r>
              <a:rPr lang="es-VE" sz="2000" b="1" dirty="0" smtClean="0">
                <a:solidFill>
                  <a:srgbClr val="5B9BD5">
                    <a:lumMod val="50000"/>
                  </a:srgbClr>
                </a:solidFill>
              </a:rPr>
              <a:t>EVIDENCIA CIENTIFICA</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2" name="1 Rectángulo"/>
          <p:cNvSpPr/>
          <p:nvPr/>
        </p:nvSpPr>
        <p:spPr>
          <a:xfrm>
            <a:off x="582930" y="1674674"/>
            <a:ext cx="10784008" cy="1292662"/>
          </a:xfrm>
          <a:prstGeom prst="rect">
            <a:avLst/>
          </a:prstGeom>
        </p:spPr>
        <p:txBody>
          <a:bodyPr wrap="square">
            <a:spAutoFit/>
          </a:bodyPr>
          <a:lstStyle/>
          <a:p>
            <a:pPr marL="342900" indent="-342900" algn="just">
              <a:buFont typeface="Wingdings" panose="05000000000000000000" pitchFamily="2" charset="2"/>
              <a:buChar char="ü"/>
            </a:pPr>
            <a:r>
              <a:rPr lang="es-VE" sz="2400" b="1" dirty="0"/>
              <a:t>Una comparación </a:t>
            </a:r>
            <a:r>
              <a:rPr lang="es-VE" dirty="0"/>
              <a:t>más relevante de nuestros hallazgos es con pacientes críticamente enfermos que </a:t>
            </a:r>
            <a:r>
              <a:rPr lang="es-VE" b="1" dirty="0"/>
              <a:t>desarrollaron sepsis </a:t>
            </a:r>
            <a:r>
              <a:rPr lang="es-VE" dirty="0"/>
              <a:t>durante su hospitalización </a:t>
            </a:r>
            <a:r>
              <a:rPr lang="es-VE" dirty="0" smtClean="0"/>
              <a:t> y</a:t>
            </a:r>
            <a:r>
              <a:rPr lang="es-VE" dirty="0"/>
              <a:t>, </a:t>
            </a:r>
            <a:r>
              <a:rPr lang="es-VE" dirty="0" smtClean="0"/>
              <a:t> por </a:t>
            </a:r>
            <a:r>
              <a:rPr lang="es-VE" dirty="0"/>
              <a:t>lo tanto</a:t>
            </a:r>
            <a:r>
              <a:rPr lang="es-VE" dirty="0" smtClean="0"/>
              <a:t>,  </a:t>
            </a:r>
            <a:r>
              <a:rPr lang="es-VE" dirty="0"/>
              <a:t>pueden tener un</a:t>
            </a:r>
            <a:r>
              <a:rPr lang="es-VE" b="1" dirty="0"/>
              <a:t> mayor riesgo de fracaso de la profilaxis de TEV</a:t>
            </a:r>
            <a:r>
              <a:rPr lang="es-VE" dirty="0"/>
              <a:t>. La incidencia de TEV en los pacientes con sepsis ingresados ​​en la UCI varió del </a:t>
            </a:r>
            <a:r>
              <a:rPr lang="es-VE" b="1" dirty="0">
                <a:solidFill>
                  <a:srgbClr val="C00000"/>
                </a:solidFill>
              </a:rPr>
              <a:t>12,5% </a:t>
            </a:r>
            <a:r>
              <a:rPr lang="es-VE" dirty="0"/>
              <a:t>en un estudio retrospectivo de 335 pacientes al </a:t>
            </a:r>
            <a:r>
              <a:rPr lang="es-VE" b="1" dirty="0">
                <a:solidFill>
                  <a:srgbClr val="C00000"/>
                </a:solidFill>
              </a:rPr>
              <a:t>37% </a:t>
            </a:r>
            <a:r>
              <a:rPr lang="es-VE" dirty="0"/>
              <a:t>en un estudio prospectivo de 113 pacientes </a:t>
            </a:r>
          </a:p>
        </p:txBody>
      </p:sp>
      <p:sp>
        <p:nvSpPr>
          <p:cNvPr id="13" name="12 Rectángulo"/>
          <p:cNvSpPr/>
          <p:nvPr/>
        </p:nvSpPr>
        <p:spPr>
          <a:xfrm>
            <a:off x="735330" y="3324798"/>
            <a:ext cx="10784008" cy="1200329"/>
          </a:xfrm>
          <a:prstGeom prst="rect">
            <a:avLst/>
          </a:prstGeom>
        </p:spPr>
        <p:txBody>
          <a:bodyPr wrap="square">
            <a:spAutoFit/>
          </a:bodyPr>
          <a:lstStyle/>
          <a:p>
            <a:pPr marL="342900" indent="-342900" algn="just">
              <a:buFont typeface="Wingdings" panose="05000000000000000000" pitchFamily="2" charset="2"/>
              <a:buChar char="ü"/>
            </a:pPr>
            <a:r>
              <a:rPr lang="es-VE" dirty="0"/>
              <a:t>Dado que la evidencia preliminar que indica una </a:t>
            </a:r>
            <a:r>
              <a:rPr lang="es-VE" b="1" dirty="0"/>
              <a:t>posibilidad de una mayor tasa de fracaso de la </a:t>
            </a:r>
            <a:r>
              <a:rPr lang="es-VE" b="1" dirty="0" err="1"/>
              <a:t>tromboprofilaxis</a:t>
            </a:r>
            <a:r>
              <a:rPr lang="es-VE" b="1" dirty="0"/>
              <a:t> farmacológica </a:t>
            </a:r>
            <a:r>
              <a:rPr lang="es-VE" dirty="0"/>
              <a:t>en pacientes de la UCI con COVID-19 en comparación con sus contrapartes sin COVID-19, puede ser necesaria </a:t>
            </a:r>
            <a:r>
              <a:rPr lang="es-VE" b="1" dirty="0"/>
              <a:t>una reconsideración del enfoque actual</a:t>
            </a:r>
            <a:r>
              <a:rPr lang="es-VE" dirty="0"/>
              <a:t>, incluida la necesidad de implementar una </a:t>
            </a:r>
            <a:r>
              <a:rPr lang="es-VE" b="1" u="sng" dirty="0"/>
              <a:t>profilaxis individualizada de TEV</a:t>
            </a:r>
            <a:endParaRPr lang="es-VE" sz="1400" b="1" u="sng" dirty="0"/>
          </a:p>
        </p:txBody>
      </p:sp>
      <p:sp>
        <p:nvSpPr>
          <p:cNvPr id="14" name="13 Rectángulo"/>
          <p:cNvSpPr/>
          <p:nvPr/>
        </p:nvSpPr>
        <p:spPr>
          <a:xfrm>
            <a:off x="735330" y="4896094"/>
            <a:ext cx="10784008" cy="923330"/>
          </a:xfrm>
          <a:prstGeom prst="rect">
            <a:avLst/>
          </a:prstGeom>
        </p:spPr>
        <p:txBody>
          <a:bodyPr wrap="square">
            <a:spAutoFit/>
          </a:bodyPr>
          <a:lstStyle/>
          <a:p>
            <a:pPr marL="342900" indent="-342900" algn="just">
              <a:buFont typeface="Wingdings" panose="05000000000000000000" pitchFamily="2" charset="2"/>
              <a:buChar char="ü"/>
            </a:pPr>
            <a:r>
              <a:rPr lang="es-VE" dirty="0"/>
              <a:t>Se ha demostrado previamente que la </a:t>
            </a:r>
            <a:r>
              <a:rPr lang="es-VE" b="1" dirty="0"/>
              <a:t>dosis profiláctica de HBPM </a:t>
            </a:r>
            <a:r>
              <a:rPr lang="es-VE" dirty="0"/>
              <a:t>se </a:t>
            </a:r>
            <a:r>
              <a:rPr lang="es-VE" b="1" dirty="0"/>
              <a:t>asocia con niveles </a:t>
            </a:r>
            <a:r>
              <a:rPr lang="es-VE" b="1" dirty="0" err="1"/>
              <a:t>subterapéuticos</a:t>
            </a:r>
            <a:r>
              <a:rPr lang="es-VE" b="1" dirty="0"/>
              <a:t> de anti-factor </a:t>
            </a:r>
            <a:r>
              <a:rPr lang="es-VE" b="1" dirty="0" err="1"/>
              <a:t>Xa</a:t>
            </a:r>
            <a:r>
              <a:rPr lang="es-VE" b="1" dirty="0"/>
              <a:t> en pacientes críticamente enfermos </a:t>
            </a:r>
            <a:r>
              <a:rPr lang="es-VE" dirty="0"/>
              <a:t>y, por lo tanto, un enfoque de dosis individualizado basado en la </a:t>
            </a:r>
            <a:r>
              <a:rPr lang="es-VE" b="1" dirty="0">
                <a:solidFill>
                  <a:srgbClr val="C00000"/>
                </a:solidFill>
              </a:rPr>
              <a:t>monitorización del anti-factor </a:t>
            </a:r>
            <a:r>
              <a:rPr lang="es-VE" b="1" dirty="0" err="1">
                <a:solidFill>
                  <a:srgbClr val="C00000"/>
                </a:solidFill>
              </a:rPr>
              <a:t>Xa</a:t>
            </a:r>
            <a:r>
              <a:rPr lang="es-VE" b="1" dirty="0">
                <a:solidFill>
                  <a:srgbClr val="C00000"/>
                </a:solidFill>
              </a:rPr>
              <a:t> </a:t>
            </a:r>
            <a:r>
              <a:rPr lang="es-VE" dirty="0"/>
              <a:t>puede ser útil en pacientes con COVID-19 </a:t>
            </a:r>
            <a:endParaRPr lang="es-VE" sz="1400" b="1" u="sng" dirty="0"/>
          </a:p>
        </p:txBody>
      </p:sp>
      <p:sp>
        <p:nvSpPr>
          <p:cNvPr id="18" name="Google Shape;406;p41"/>
          <p:cNvSpPr/>
          <p:nvPr/>
        </p:nvSpPr>
        <p:spPr>
          <a:xfrm>
            <a:off x="1153328" y="933086"/>
            <a:ext cx="10366010" cy="633442"/>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9" name="Google Shape;447;p41"/>
          <p:cNvSpPr txBox="1">
            <a:spLocks/>
          </p:cNvSpPr>
          <p:nvPr/>
        </p:nvSpPr>
        <p:spPr>
          <a:xfrm>
            <a:off x="735330" y="1063932"/>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2800" b="1" kern="0" dirty="0" smtClean="0">
                <a:solidFill>
                  <a:srgbClr val="002060"/>
                </a:solidFill>
                <a:latin typeface="Century Gothic" panose="020B0502020202020204" pitchFamily="34" charset="0"/>
              </a:rPr>
              <a:t>DISCUSIÓN</a:t>
            </a:r>
            <a:endParaRPr lang="es-VE" sz="2800" b="1" kern="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3856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2" name="Rectángulo 1"/>
          <p:cNvSpPr/>
          <p:nvPr/>
        </p:nvSpPr>
        <p:spPr>
          <a:xfrm>
            <a:off x="747703" y="2505671"/>
            <a:ext cx="10579057" cy="2462213"/>
          </a:xfrm>
          <a:prstGeom prst="rect">
            <a:avLst/>
          </a:prstGeom>
        </p:spPr>
        <p:txBody>
          <a:bodyPr wrap="square">
            <a:spAutoFit/>
          </a:bodyPr>
          <a:lstStyle/>
          <a:p>
            <a:pPr algn="ctr"/>
            <a:r>
              <a:rPr lang="es-VE" sz="2400" b="1" dirty="0" smtClean="0">
                <a:solidFill>
                  <a:prstClr val="black"/>
                </a:solidFill>
              </a:rPr>
              <a:t>RECOMENDACIONES</a:t>
            </a:r>
          </a:p>
          <a:p>
            <a:pPr algn="just"/>
            <a:endParaRPr lang="es-VE" dirty="0" smtClean="0">
              <a:solidFill>
                <a:prstClr val="black"/>
              </a:solidFill>
            </a:endParaRPr>
          </a:p>
          <a:p>
            <a:pPr algn="just"/>
            <a:r>
              <a:rPr lang="es-VE" sz="2800" dirty="0" smtClean="0">
                <a:solidFill>
                  <a:prstClr val="black"/>
                </a:solidFill>
              </a:rPr>
              <a:t>Se sugiere el uso de anticoagulación de intensidad profiláctica en lugar de intensidad intermedia o terapéutica para pacientes con enfermedad crítica relacionada con COVID-19 que no tienen TEV sospechado o confirmado </a:t>
            </a:r>
            <a:endParaRPr lang="es-VE" sz="2800" dirty="0">
              <a:solidFill>
                <a:prstClr val="black"/>
              </a:solidFill>
            </a:endParaRPr>
          </a:p>
        </p:txBody>
      </p:sp>
      <p:sp>
        <p:nvSpPr>
          <p:cNvPr id="14" name="Rectángulo 13"/>
          <p:cNvSpPr/>
          <p:nvPr/>
        </p:nvSpPr>
        <p:spPr>
          <a:xfrm>
            <a:off x="0" y="6446520"/>
            <a:ext cx="12309987" cy="42733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prstClr val="white"/>
                </a:solidFill>
              </a:rPr>
              <a:t>Cuker</a:t>
            </a:r>
            <a:r>
              <a:rPr lang="en-US" sz="1200" dirty="0" smtClean="0">
                <a:solidFill>
                  <a:prstClr val="white"/>
                </a:solidFill>
              </a:rPr>
              <a:t> A, et al. ASH 2021 Guidelines on anticoagulation in COVID-19. Blood advances. </a:t>
            </a:r>
            <a:r>
              <a:rPr lang="en-US" sz="1200" dirty="0" err="1" smtClean="0">
                <a:solidFill>
                  <a:prstClr val="white"/>
                </a:solidFill>
              </a:rPr>
              <a:t>Febrero</a:t>
            </a:r>
            <a:r>
              <a:rPr lang="en-US" sz="12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13" name="Google Shape;406;p41"/>
          <p:cNvSpPr/>
          <p:nvPr/>
        </p:nvSpPr>
        <p:spPr>
          <a:xfrm>
            <a:off x="1101465" y="1054278"/>
            <a:ext cx="10225295" cy="790288"/>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CRITICO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0107488" y="5162381"/>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164280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1" name="Google Shape;406;p41"/>
          <p:cNvSpPr/>
          <p:nvPr/>
        </p:nvSpPr>
        <p:spPr>
          <a:xfrm>
            <a:off x="1101465" y="1128290"/>
            <a:ext cx="10366010" cy="837584"/>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2" name="Google Shape;447;p41"/>
          <p:cNvSpPr txBox="1">
            <a:spLocks/>
          </p:cNvSpPr>
          <p:nvPr/>
        </p:nvSpPr>
        <p:spPr>
          <a:xfrm>
            <a:off x="766916" y="1332432"/>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3600" b="1" kern="0" dirty="0" smtClean="0">
                <a:solidFill>
                  <a:srgbClr val="002060"/>
                </a:solidFill>
                <a:latin typeface="Century Gothic" panose="020B0502020202020204" pitchFamily="34" charset="0"/>
              </a:rPr>
              <a:t>LIMITACIONES DEL ESTUDIO</a:t>
            </a:r>
            <a:endParaRPr lang="es-VE" sz="3600" b="1" kern="0" dirty="0">
              <a:solidFill>
                <a:srgbClr val="002060"/>
              </a:solidFill>
              <a:latin typeface="Century Gothic" panose="020B0502020202020204" pitchFamily="34" charset="0"/>
            </a:endParaRPr>
          </a:p>
        </p:txBody>
      </p:sp>
      <p:sp>
        <p:nvSpPr>
          <p:cNvPr id="14" name="Google Shape;406;p41"/>
          <p:cNvSpPr/>
          <p:nvPr/>
        </p:nvSpPr>
        <p:spPr>
          <a:xfrm>
            <a:off x="508584" y="2396360"/>
            <a:ext cx="11131189" cy="1234016"/>
          </a:xfrm>
          <a:prstGeom prst="roundRect">
            <a:avLst>
              <a:gd name="adj" fmla="val 39828"/>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defRPr/>
            </a:pPr>
            <a:r>
              <a:rPr lang="es-VE" sz="1600" kern="0" dirty="0">
                <a:latin typeface="Arial"/>
                <a:cs typeface="Arial"/>
                <a:sym typeface="Arial"/>
              </a:rPr>
              <a:t>No había ensayos controlados aleatorios disponibles que investigaran la efectividad de la </a:t>
            </a:r>
            <a:r>
              <a:rPr lang="es-VE" sz="1600" kern="0" dirty="0" err="1">
                <a:latin typeface="Arial"/>
                <a:cs typeface="Arial"/>
                <a:sym typeface="Arial"/>
              </a:rPr>
              <a:t>tromboprofilaxis</a:t>
            </a:r>
            <a:r>
              <a:rPr lang="es-VE" sz="1600" kern="0" dirty="0">
                <a:latin typeface="Arial"/>
                <a:cs typeface="Arial"/>
                <a:sym typeface="Arial"/>
              </a:rPr>
              <a:t> farmacológica basada en heparina entre pacientes con COVID-19 críticamente enfermos en el momento de la búsqueda bibliográfica. </a:t>
            </a:r>
          </a:p>
        </p:txBody>
      </p:sp>
      <p:sp>
        <p:nvSpPr>
          <p:cNvPr id="18" name="Google Shape;406;p41"/>
          <p:cNvSpPr/>
          <p:nvPr/>
        </p:nvSpPr>
        <p:spPr>
          <a:xfrm>
            <a:off x="545755" y="3853344"/>
            <a:ext cx="11056843" cy="909881"/>
          </a:xfrm>
          <a:prstGeom prst="roundRect">
            <a:avLst>
              <a:gd name="adj" fmla="val 39828"/>
            </a:avLst>
          </a:prstGeom>
          <a:solidFill>
            <a:schemeClr val="accent5">
              <a:lumMod val="20000"/>
              <a:lumOff val="80000"/>
            </a:schemeClr>
          </a:solidFill>
          <a:ln>
            <a:noFill/>
          </a:ln>
        </p:spPr>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defRPr/>
            </a:pPr>
            <a:r>
              <a:rPr lang="es-VE" sz="1600" kern="0" dirty="0">
                <a:latin typeface="Arial"/>
                <a:cs typeface="Arial"/>
                <a:sym typeface="Arial"/>
              </a:rPr>
              <a:t>Diez de los doce estudios incluidos en nuestro </a:t>
            </a:r>
            <a:r>
              <a:rPr lang="es-VE" sz="1600" kern="0" dirty="0" err="1">
                <a:latin typeface="Arial"/>
                <a:cs typeface="Arial"/>
                <a:sym typeface="Arial"/>
              </a:rPr>
              <a:t>metanálisis</a:t>
            </a:r>
            <a:r>
              <a:rPr lang="es-VE" sz="1600" kern="0" dirty="0">
                <a:latin typeface="Arial"/>
                <a:cs typeface="Arial"/>
                <a:sym typeface="Arial"/>
              </a:rPr>
              <a:t> se originan en países europeos, lo que puede limitar la generalización de los resultados a poblaciones de COVID-19 de otros continentes.</a:t>
            </a:r>
          </a:p>
        </p:txBody>
      </p:sp>
      <p:sp>
        <p:nvSpPr>
          <p:cNvPr id="19" name="Google Shape;406;p41"/>
          <p:cNvSpPr/>
          <p:nvPr/>
        </p:nvSpPr>
        <p:spPr>
          <a:xfrm>
            <a:off x="545756" y="5177731"/>
            <a:ext cx="11056843" cy="909881"/>
          </a:xfrm>
          <a:prstGeom prst="roundRect">
            <a:avLst>
              <a:gd name="adj" fmla="val 39828"/>
            </a:avLst>
          </a:prstGeom>
          <a:solidFill>
            <a:schemeClr val="accent6">
              <a:lumMod val="20000"/>
              <a:lumOff val="80000"/>
            </a:schemeClr>
          </a:solidFill>
          <a:ln>
            <a:noFill/>
          </a:ln>
        </p:spPr>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defRPr/>
            </a:pPr>
            <a:r>
              <a:rPr lang="es-VE" sz="1600" kern="0" dirty="0">
                <a:latin typeface="Arial"/>
                <a:cs typeface="Arial"/>
                <a:sym typeface="Arial"/>
              </a:rPr>
              <a:t>No pudimos realizar un análisis de subgrupos estrictamente en pacientes que recibieron anticoagulación terapéutica y pacientes que recibieron anticoagulación profiláctica, ya que los estudios originales incluidos no segregaron sus datos en función de la intensidad de la anticoagulación.</a:t>
            </a:r>
          </a:p>
        </p:txBody>
      </p:sp>
    </p:spTree>
    <p:extLst>
      <p:ext uri="{BB962C8B-B14F-4D97-AF65-F5344CB8AC3E}">
        <p14:creationId xmlns:p14="http://schemas.microsoft.com/office/powerpoint/2010/main" val="2149075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2B7C-B9EC-41DC-8752-8F1FF214DD03}"/>
              </a:ext>
            </a:extLst>
          </p:cNvPr>
          <p:cNvSpPr>
            <a:spLocks noGrp="1"/>
          </p:cNvSpPr>
          <p:nvPr>
            <p:ph type="ctrTitle"/>
          </p:nvPr>
        </p:nvSpPr>
        <p:spPr>
          <a:xfrm>
            <a:off x="1101465" y="2033751"/>
            <a:ext cx="10053051" cy="1960763"/>
          </a:xfrm>
        </p:spPr>
        <p:txBody>
          <a:bodyPr>
            <a:normAutofit/>
          </a:bodyPr>
          <a:lstStyle/>
          <a:p>
            <a:r>
              <a:rPr lang="es-VE" sz="8000" b="1" spc="600" dirty="0" smtClean="0"/>
              <a:t>Conclusión</a:t>
            </a:r>
            <a:endParaRPr lang="es-VE" sz="7200" b="1" spc="600" dirty="0"/>
          </a:p>
        </p:txBody>
      </p:sp>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24371099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1" name="Google Shape;406;p41"/>
          <p:cNvSpPr/>
          <p:nvPr/>
        </p:nvSpPr>
        <p:spPr>
          <a:xfrm>
            <a:off x="1101465" y="1128290"/>
            <a:ext cx="10366010" cy="837584"/>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2" name="Google Shape;447;p41"/>
          <p:cNvSpPr txBox="1">
            <a:spLocks/>
          </p:cNvSpPr>
          <p:nvPr/>
        </p:nvSpPr>
        <p:spPr>
          <a:xfrm>
            <a:off x="766916" y="1332432"/>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3600" b="1" kern="0" dirty="0" smtClean="0">
                <a:solidFill>
                  <a:srgbClr val="002060"/>
                </a:solidFill>
                <a:latin typeface="Century Gothic" panose="020B0502020202020204" pitchFamily="34" charset="0"/>
              </a:rPr>
              <a:t>CONCLUSIÓN</a:t>
            </a:r>
            <a:endParaRPr lang="es-VE" sz="3600" b="1" kern="0" dirty="0">
              <a:solidFill>
                <a:srgbClr val="002060"/>
              </a:solidFill>
              <a:latin typeface="Century Gothic" panose="020B0502020202020204" pitchFamily="34" charset="0"/>
            </a:endParaRPr>
          </a:p>
        </p:txBody>
      </p:sp>
      <p:sp>
        <p:nvSpPr>
          <p:cNvPr id="2" name="1 Rectángulo"/>
          <p:cNvSpPr/>
          <p:nvPr/>
        </p:nvSpPr>
        <p:spPr>
          <a:xfrm>
            <a:off x="1228167" y="2207172"/>
            <a:ext cx="9617677" cy="4154984"/>
          </a:xfrm>
          <a:prstGeom prst="rect">
            <a:avLst/>
          </a:prstGeom>
        </p:spPr>
        <p:txBody>
          <a:bodyPr wrap="square">
            <a:spAutoFit/>
          </a:bodyPr>
          <a:lstStyle/>
          <a:p>
            <a:pPr marL="285750" indent="-285750" algn="just">
              <a:buFont typeface="Arial" panose="020B0604020202020204" pitchFamily="34" charset="0"/>
              <a:buChar char="•"/>
            </a:pPr>
            <a:r>
              <a:rPr lang="es-VE" sz="2400" dirty="0"/>
              <a:t>Se necesitan </a:t>
            </a:r>
            <a:r>
              <a:rPr lang="es-VE" sz="2400" b="1" dirty="0"/>
              <a:t>más estudios sobre la selección de anticoagulantes</a:t>
            </a:r>
            <a:r>
              <a:rPr lang="es-VE" sz="2400" dirty="0"/>
              <a:t>, los regímenes de dosificación y la monitorización en esta importante población de pacientes con COVID-19 en estado crítico ingresados ​​en unidades de cuidados intensivos. </a:t>
            </a:r>
            <a:endParaRPr lang="es-VE" sz="2400" dirty="0" smtClean="0"/>
          </a:p>
          <a:p>
            <a:pPr marL="285750" indent="-285750" algn="just">
              <a:buFont typeface="Arial" panose="020B0604020202020204" pitchFamily="34" charset="0"/>
              <a:buChar char="•"/>
            </a:pPr>
            <a:endParaRPr lang="es-VE" sz="2400" dirty="0"/>
          </a:p>
          <a:p>
            <a:pPr marL="285750" indent="-285750" algn="just">
              <a:buFont typeface="Arial" panose="020B0604020202020204" pitchFamily="34" charset="0"/>
              <a:buChar char="•"/>
            </a:pPr>
            <a:r>
              <a:rPr lang="es-VE" sz="2400" dirty="0" smtClean="0"/>
              <a:t>Hasta </a:t>
            </a:r>
            <a:r>
              <a:rPr lang="es-VE" sz="2400" dirty="0"/>
              <a:t>que no se realicen estudios prospectivos o aleatorizados con una descripción clara de los factores iniciales y un seguimiento adecuado, </a:t>
            </a:r>
            <a:r>
              <a:rPr lang="es-VE" sz="2400" b="1" dirty="0"/>
              <a:t>el mejor enfoque para el tratamiento de la TEV será incierto</a:t>
            </a:r>
            <a:r>
              <a:rPr lang="es-VE" sz="2400" dirty="0"/>
              <a:t>. </a:t>
            </a:r>
            <a:endParaRPr lang="es-VE" sz="2400" dirty="0" smtClean="0"/>
          </a:p>
          <a:p>
            <a:pPr marL="285750" indent="-285750" algn="just">
              <a:buFont typeface="Arial" panose="020B0604020202020204" pitchFamily="34" charset="0"/>
              <a:buChar char="•"/>
            </a:pPr>
            <a:endParaRPr lang="es-VE" sz="2400" dirty="0"/>
          </a:p>
          <a:p>
            <a:pPr marL="285750" indent="-285750" algn="just">
              <a:buFont typeface="Arial" panose="020B0604020202020204" pitchFamily="34" charset="0"/>
              <a:buChar char="•"/>
            </a:pPr>
            <a:r>
              <a:rPr lang="es-VE" sz="2400" b="1" dirty="0" smtClean="0">
                <a:solidFill>
                  <a:srgbClr val="C00000"/>
                </a:solidFill>
              </a:rPr>
              <a:t>La </a:t>
            </a:r>
            <a:r>
              <a:rPr lang="es-VE" sz="2400" b="1" dirty="0" err="1">
                <a:solidFill>
                  <a:srgbClr val="C00000"/>
                </a:solidFill>
              </a:rPr>
              <a:t>tromboprofilaxis</a:t>
            </a:r>
            <a:r>
              <a:rPr lang="es-VE" sz="2400" b="1" dirty="0">
                <a:solidFill>
                  <a:srgbClr val="C00000"/>
                </a:solidFill>
              </a:rPr>
              <a:t> individualizada en lugar de protocolizada parecería prudente en el ínterin.</a:t>
            </a:r>
            <a:r>
              <a:rPr lang="es-VE" sz="2400" dirty="0"/>
              <a:t> </a:t>
            </a:r>
          </a:p>
        </p:txBody>
      </p:sp>
    </p:spTree>
    <p:extLst>
      <p:ext uri="{BB962C8B-B14F-4D97-AF65-F5344CB8AC3E}">
        <p14:creationId xmlns:p14="http://schemas.microsoft.com/office/powerpoint/2010/main" val="35414270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C60A542-A502-457F-AE8C-65503FFEB0E5}"/>
              </a:ext>
            </a:extLst>
          </p:cNvPr>
          <p:cNvSpPr/>
          <p:nvPr/>
        </p:nvSpPr>
        <p:spPr>
          <a:xfrm>
            <a:off x="479376" y="154518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Rectangle 7"/>
          <p:cNvSpPr/>
          <p:nvPr/>
        </p:nvSpPr>
        <p:spPr>
          <a:xfrm>
            <a:off x="479376" y="1545180"/>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5"/>
          <p:cNvSpPr/>
          <p:nvPr/>
        </p:nvSpPr>
        <p:spPr>
          <a:xfrm>
            <a:off x="479376" y="2780929"/>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p:cNvSpPr/>
          <p:nvPr/>
        </p:nvSpPr>
        <p:spPr>
          <a:xfrm>
            <a:off x="479376" y="3909562"/>
            <a:ext cx="11161240" cy="205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479376" y="1628798"/>
            <a:ext cx="8784976" cy="4278094"/>
          </a:xfrm>
          <a:prstGeom prst="rect">
            <a:avLst/>
          </a:prstGeom>
          <a:noFill/>
        </p:spPr>
        <p:txBody>
          <a:bodyPr wrap="square" rtlCol="0">
            <a:spAutoFit/>
          </a:bodyPr>
          <a:lstStyle/>
          <a:p>
            <a:r>
              <a:rPr lang="es-VE" sz="1600" b="1" dirty="0"/>
              <a:t>1. ¿Fue proporcionado el diseño del estudio?</a:t>
            </a:r>
          </a:p>
          <a:p>
            <a:r>
              <a:rPr lang="es-VE" sz="1600" dirty="0"/>
              <a:t>La pregunta de investigación y los criterios de inclusión deben establecerse antes de la realización de la </a:t>
            </a:r>
            <a:r>
              <a:rPr lang="es-VE" sz="1600" dirty="0" err="1"/>
              <a:t>revision</a:t>
            </a:r>
            <a:r>
              <a:rPr lang="es-VE" sz="1600" dirty="0"/>
              <a:t>.</a:t>
            </a:r>
          </a:p>
          <a:p>
            <a:r>
              <a:rPr lang="es-VE" sz="1600" dirty="0"/>
              <a:t/>
            </a:r>
            <a:br>
              <a:rPr lang="es-VE" sz="1600" dirty="0"/>
            </a:br>
            <a:endParaRPr lang="es-VE" sz="1600" dirty="0"/>
          </a:p>
          <a:p>
            <a:r>
              <a:rPr lang="es-VE" sz="1600" b="1" dirty="0"/>
              <a:t>2. ¿Hubo selección de estudios y extracción de datos duplicada?</a:t>
            </a:r>
          </a:p>
          <a:p>
            <a:r>
              <a:rPr lang="es-VE" sz="1600" dirty="0"/>
              <a:t>Debe haber al menos dos extractores de datos independientes y debe existir un procedimiento de consenso para desacuerdos</a:t>
            </a:r>
          </a:p>
          <a:p>
            <a:r>
              <a:rPr lang="es-VE" sz="1600" dirty="0"/>
              <a:t/>
            </a:r>
            <a:br>
              <a:rPr lang="es-VE" sz="1600" dirty="0"/>
            </a:br>
            <a:endParaRPr lang="es-VE" sz="1600" dirty="0"/>
          </a:p>
          <a:p>
            <a:r>
              <a:rPr lang="es-VE" sz="1600" b="1" dirty="0"/>
              <a:t>3. ¿Se realizó una búsqueda exhaustiva de literatura?</a:t>
            </a:r>
          </a:p>
          <a:p>
            <a:r>
              <a:rPr lang="es-VE" sz="1600" dirty="0"/>
              <a:t>Al menos dos fuentes electrónicas deben ser buscadas.. El informe debe incluir los años y las bases de datos utilizadas ( EMBASE y MEDLINE) / Las palabras clave y / o los términos MESH deben establecerse y, cuando sea factible, debe proporcionarse la estrategia de búsqueda. Todas las búsquedas deben complementarse consultando los contenidos actuales, revisiones, libros de texto, registros especializados o expertos en el campo particular de estudio, y revisando las referencias en los estudios encontrados.</a:t>
            </a:r>
          </a:p>
        </p:txBody>
      </p:sp>
      <p:grpSp>
        <p:nvGrpSpPr>
          <p:cNvPr id="11" name="Group 14"/>
          <p:cNvGrpSpPr/>
          <p:nvPr/>
        </p:nvGrpSpPr>
        <p:grpSpPr>
          <a:xfrm>
            <a:off x="9273917" y="1628798"/>
            <a:ext cx="2294691" cy="1077218"/>
            <a:chOff x="9273917" y="1628798"/>
            <a:chExt cx="2241547" cy="1077218"/>
          </a:xfrm>
        </p:grpSpPr>
        <p:sp>
          <p:nvSpPr>
            <p:cNvPr id="12" name="TextBox 8"/>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3" name="Rectangle 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7"/>
          <p:cNvGrpSpPr/>
          <p:nvPr/>
        </p:nvGrpSpPr>
        <p:grpSpPr>
          <a:xfrm>
            <a:off x="9273917" y="2784985"/>
            <a:ext cx="2294691" cy="1077218"/>
            <a:chOff x="9273917" y="1628798"/>
            <a:chExt cx="2241547" cy="1077218"/>
          </a:xfrm>
        </p:grpSpPr>
        <p:sp>
          <p:nvSpPr>
            <p:cNvPr id="18" name="TextBox 18"/>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9"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9273917" y="4432808"/>
            <a:ext cx="2294691" cy="1077218"/>
            <a:chOff x="9273917" y="1628798"/>
            <a:chExt cx="2241547" cy="1077218"/>
          </a:xfrm>
        </p:grpSpPr>
        <p:sp>
          <p:nvSpPr>
            <p:cNvPr id="24" name="TextBox 24"/>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25"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ángulo 2"/>
          <p:cNvSpPr/>
          <p:nvPr/>
        </p:nvSpPr>
        <p:spPr>
          <a:xfrm>
            <a:off x="9145571" y="1683370"/>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4" name="Rectángulo 3"/>
          <p:cNvSpPr/>
          <p:nvPr/>
        </p:nvSpPr>
        <p:spPr>
          <a:xfrm>
            <a:off x="9155724" y="2813761"/>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5" name="Rectángulo 4"/>
          <p:cNvSpPr/>
          <p:nvPr/>
        </p:nvSpPr>
        <p:spPr>
          <a:xfrm>
            <a:off x="9120336" y="443711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29" name="Group 28">
            <a:extLst>
              <a:ext uri="{FF2B5EF4-FFF2-40B4-BE49-F238E27FC236}">
                <a16:creationId xmlns:a16="http://schemas.microsoft.com/office/drawing/2014/main" xmlns="" id="{1458BC68-0107-42D8-995F-6D1BD57B11A1}"/>
              </a:ext>
            </a:extLst>
          </p:cNvPr>
          <p:cNvGrpSpPr/>
          <p:nvPr/>
        </p:nvGrpSpPr>
        <p:grpSpPr>
          <a:xfrm>
            <a:off x="162567" y="224339"/>
            <a:ext cx="420363" cy="1053795"/>
            <a:chOff x="448317" y="357689"/>
            <a:chExt cx="655582" cy="1643459"/>
          </a:xfrm>
        </p:grpSpPr>
        <p:pic>
          <p:nvPicPr>
            <p:cNvPr id="30" name="Picture 29">
              <a:extLst>
                <a:ext uri="{FF2B5EF4-FFF2-40B4-BE49-F238E27FC236}">
                  <a16:creationId xmlns:a16="http://schemas.microsoft.com/office/drawing/2014/main" xmlns="" id="{F2052666-5D0F-4380-956F-E1B0EF3B263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31" name="Picture 30">
              <a:extLst>
                <a:ext uri="{FF2B5EF4-FFF2-40B4-BE49-F238E27FC236}">
                  <a16:creationId xmlns:a16="http://schemas.microsoft.com/office/drawing/2014/main" xmlns="" id="{27FAC806-A387-4C49-9ED9-8ADFB1628E06}"/>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33" name="1 Título">
            <a:extLst>
              <a:ext uri="{FF2B5EF4-FFF2-40B4-BE49-F238E27FC236}">
                <a16:creationId xmlns:a16="http://schemas.microsoft.com/office/drawing/2014/main" xmlns="" id="{882EE9FB-7E70-49AC-8744-FE3C1284E338}"/>
              </a:ext>
            </a:extLst>
          </p:cNvPr>
          <p:cNvSpPr txBox="1">
            <a:spLocks/>
          </p:cNvSpPr>
          <p:nvPr/>
        </p:nvSpPr>
        <p:spPr>
          <a:xfrm>
            <a:off x="1032284" y="862856"/>
            <a:ext cx="4256689" cy="625531"/>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dirty="0"/>
              <a:t>Lista de Cotejo</a:t>
            </a:r>
            <a:endParaRPr lang="en-US" dirty="0"/>
          </a:p>
        </p:txBody>
      </p:sp>
      <p:cxnSp>
        <p:nvCxnSpPr>
          <p:cNvPr id="32"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4"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5"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24520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11F43ECF-3972-46AB-AF01-809D4E792447}"/>
              </a:ext>
            </a:extLst>
          </p:cNvPr>
          <p:cNvSpPr/>
          <p:nvPr/>
        </p:nvSpPr>
        <p:spPr>
          <a:xfrm>
            <a:off x="479376" y="184998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7" name="Rectangle 8"/>
          <p:cNvSpPr/>
          <p:nvPr/>
        </p:nvSpPr>
        <p:spPr>
          <a:xfrm>
            <a:off x="479376" y="2097341"/>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p:cNvSpPr/>
          <p:nvPr/>
        </p:nvSpPr>
        <p:spPr>
          <a:xfrm>
            <a:off x="479376" y="3333090"/>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p:cNvSpPr/>
          <p:nvPr/>
        </p:nvSpPr>
        <p:spPr>
          <a:xfrm>
            <a:off x="479376" y="4461723"/>
            <a:ext cx="11161240" cy="157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1"/>
          <p:cNvSpPr txBox="1"/>
          <p:nvPr/>
        </p:nvSpPr>
        <p:spPr>
          <a:xfrm>
            <a:off x="479376" y="2132156"/>
            <a:ext cx="8784976" cy="3785652"/>
          </a:xfrm>
          <a:prstGeom prst="rect">
            <a:avLst/>
          </a:prstGeom>
          <a:noFill/>
        </p:spPr>
        <p:txBody>
          <a:bodyPr wrap="square" rtlCol="0">
            <a:spAutoFit/>
          </a:bodyPr>
          <a:lstStyle/>
          <a:p>
            <a:r>
              <a:rPr lang="es-VE" sz="1600" b="1" dirty="0"/>
              <a:t>4. ¿Se utilizó el estado de publicación  como criterio de inclusión?</a:t>
            </a:r>
          </a:p>
          <a:p>
            <a:r>
              <a:rPr lang="es-VE" sz="1600" dirty="0"/>
              <a:t>Los autores deben indicar que buscaron informes independientemente de su tipo de publicación. Los autores deben indicar si excluyeron o no algún informe (de la revisión sistemática), en función de su estado de publicación, idioma, etc.</a:t>
            </a:r>
          </a:p>
          <a:p>
            <a:r>
              <a:rPr lang="es-VE" sz="1600" b="1" dirty="0"/>
              <a:t/>
            </a:r>
            <a:br>
              <a:rPr lang="es-VE" sz="1600" b="1" dirty="0"/>
            </a:br>
            <a:r>
              <a:rPr lang="es-VE" sz="1600" b="1" dirty="0"/>
              <a:t>5. ¿Se proporcionó una lista de estudios (incluidos y excluidos)?</a:t>
            </a:r>
          </a:p>
          <a:p>
            <a:r>
              <a:rPr lang="es-VE" sz="1600" dirty="0"/>
              <a:t>Se debe proporcionar una lista de estudios incluidos y excluidos.</a:t>
            </a:r>
          </a:p>
          <a:p>
            <a:r>
              <a:rPr lang="es-VE" sz="1600" b="1" dirty="0"/>
              <a:t/>
            </a:r>
            <a:br>
              <a:rPr lang="es-VE" sz="1600" b="1" dirty="0"/>
            </a:br>
            <a:endParaRPr lang="es-VE" sz="1600" b="1" dirty="0"/>
          </a:p>
          <a:p>
            <a:endParaRPr lang="es-VE" sz="1600" b="1" dirty="0"/>
          </a:p>
          <a:p>
            <a:r>
              <a:rPr lang="es-VE" sz="1600" b="1" dirty="0"/>
              <a:t>6. ¿Se proporcionaron las características de los estudios incluidos?</a:t>
            </a:r>
          </a:p>
          <a:p>
            <a:r>
              <a:rPr lang="es-VE" sz="1600" dirty="0"/>
              <a:t>De forma agregada, como una tabla, los datos de los estudios originales deben proporcionarse a los participantes, las intervenciones y los resultados. Los rangos de características en todos los estudios analizados. Se debe informar la edad, raza, sexo, datos socioeconómicos relevantes, estado de la enfermedad, duración, gravedad u otras enfermedades.</a:t>
            </a:r>
          </a:p>
        </p:txBody>
      </p:sp>
      <p:grpSp>
        <p:nvGrpSpPr>
          <p:cNvPr id="31" name="Group 12"/>
          <p:cNvGrpSpPr/>
          <p:nvPr/>
        </p:nvGrpSpPr>
        <p:grpSpPr>
          <a:xfrm>
            <a:off x="9273917" y="2180959"/>
            <a:ext cx="2294691" cy="1077218"/>
            <a:chOff x="9273917" y="1628798"/>
            <a:chExt cx="2241547" cy="1077218"/>
          </a:xfrm>
        </p:grpSpPr>
        <p:sp>
          <p:nvSpPr>
            <p:cNvPr id="32" name="TextBox 13"/>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33" name="Rectangle 14"/>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7"/>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9273917" y="3368846"/>
            <a:ext cx="2294691" cy="954107"/>
            <a:chOff x="9273917" y="1660498"/>
            <a:chExt cx="2241547" cy="954107"/>
          </a:xfrm>
        </p:grpSpPr>
        <p:sp>
          <p:nvSpPr>
            <p:cNvPr id="38" name="TextBox 19"/>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39" name="Rectangle 20"/>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4"/>
          <p:cNvGrpSpPr/>
          <p:nvPr/>
        </p:nvGrpSpPr>
        <p:grpSpPr>
          <a:xfrm>
            <a:off x="9273917" y="4647514"/>
            <a:ext cx="2294691" cy="1077218"/>
            <a:chOff x="9273917" y="1628798"/>
            <a:chExt cx="2241547" cy="1077218"/>
          </a:xfrm>
        </p:grpSpPr>
        <p:sp>
          <p:nvSpPr>
            <p:cNvPr id="44" name="TextBox 25"/>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45" name="Rectangle 26"/>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7"/>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8"/>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9"/>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ángulo 24"/>
          <p:cNvSpPr/>
          <p:nvPr/>
        </p:nvSpPr>
        <p:spPr>
          <a:xfrm>
            <a:off x="9125400" y="2209193"/>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6" name="Rectángulo 25"/>
          <p:cNvSpPr/>
          <p:nvPr/>
        </p:nvSpPr>
        <p:spPr>
          <a:xfrm>
            <a:off x="9125399" y="361365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49" name="Rectángulo 48"/>
          <p:cNvSpPr/>
          <p:nvPr/>
        </p:nvSpPr>
        <p:spPr>
          <a:xfrm>
            <a:off x="9155723" y="465274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50" name="Group 49">
            <a:extLst>
              <a:ext uri="{FF2B5EF4-FFF2-40B4-BE49-F238E27FC236}">
                <a16:creationId xmlns:a16="http://schemas.microsoft.com/office/drawing/2014/main" xmlns="" id="{1B9EF703-E435-4761-9904-3E1261D7906A}"/>
              </a:ext>
            </a:extLst>
          </p:cNvPr>
          <p:cNvGrpSpPr/>
          <p:nvPr/>
        </p:nvGrpSpPr>
        <p:grpSpPr>
          <a:xfrm>
            <a:off x="162567" y="224339"/>
            <a:ext cx="420363" cy="1053795"/>
            <a:chOff x="448317" y="357689"/>
            <a:chExt cx="655582" cy="1643459"/>
          </a:xfrm>
        </p:grpSpPr>
        <p:pic>
          <p:nvPicPr>
            <p:cNvPr id="51" name="Picture 50">
              <a:extLst>
                <a:ext uri="{FF2B5EF4-FFF2-40B4-BE49-F238E27FC236}">
                  <a16:creationId xmlns:a16="http://schemas.microsoft.com/office/drawing/2014/main" xmlns="" id="{5181B46C-AFAC-4D2A-A35A-8A5EAD5751B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52" name="Picture 51">
              <a:extLst>
                <a:ext uri="{FF2B5EF4-FFF2-40B4-BE49-F238E27FC236}">
                  <a16:creationId xmlns:a16="http://schemas.microsoft.com/office/drawing/2014/main" xmlns="" id="{F4D55006-D292-45C0-9DAC-0645A77C5F6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55" name="1 Título">
            <a:extLst>
              <a:ext uri="{FF2B5EF4-FFF2-40B4-BE49-F238E27FC236}">
                <a16:creationId xmlns:a16="http://schemas.microsoft.com/office/drawing/2014/main" xmlns="" id="{882EE9FB-7E70-49AC-8744-FE3C1284E338}"/>
              </a:ext>
            </a:extLst>
          </p:cNvPr>
          <p:cNvSpPr txBox="1">
            <a:spLocks/>
          </p:cNvSpPr>
          <p:nvPr/>
        </p:nvSpPr>
        <p:spPr>
          <a:xfrm>
            <a:off x="1032284" y="862856"/>
            <a:ext cx="4256689" cy="625531"/>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dirty="0"/>
              <a:t>Lista de Cotejo</a:t>
            </a:r>
            <a:endParaRPr lang="en-US" dirty="0"/>
          </a:p>
        </p:txBody>
      </p:sp>
      <p:cxnSp>
        <p:nvCxnSpPr>
          <p:cNvPr id="56"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57"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5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2226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8EAC6E16-E77C-4587-9EBB-22C2B8E48895}"/>
              </a:ext>
            </a:extLst>
          </p:cNvPr>
          <p:cNvSpPr/>
          <p:nvPr/>
        </p:nvSpPr>
        <p:spPr>
          <a:xfrm>
            <a:off x="479376" y="168742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8"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9" name="Rectangle 7"/>
          <p:cNvSpPr/>
          <p:nvPr/>
        </p:nvSpPr>
        <p:spPr>
          <a:xfrm>
            <a:off x="479376" y="1697262"/>
            <a:ext cx="11161240" cy="144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p:cNvSpPr/>
          <p:nvPr/>
        </p:nvSpPr>
        <p:spPr>
          <a:xfrm>
            <a:off x="479376" y="3392666"/>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p:cNvSpPr/>
          <p:nvPr/>
        </p:nvSpPr>
        <p:spPr>
          <a:xfrm>
            <a:off x="479376" y="4763566"/>
            <a:ext cx="11161240" cy="1584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
          <p:cNvSpPr txBox="1"/>
          <p:nvPr/>
        </p:nvSpPr>
        <p:spPr>
          <a:xfrm>
            <a:off x="522188" y="1697262"/>
            <a:ext cx="8784976" cy="4278094"/>
          </a:xfrm>
          <a:prstGeom prst="rect">
            <a:avLst/>
          </a:prstGeom>
          <a:noFill/>
        </p:spPr>
        <p:txBody>
          <a:bodyPr wrap="square" rtlCol="0">
            <a:spAutoFit/>
          </a:bodyPr>
          <a:lstStyle/>
          <a:p>
            <a:r>
              <a:rPr lang="es-VE" sz="1600" b="1" dirty="0"/>
              <a:t>7. ¿Se evaluó y documentó la calidad científica de los estudios incluidos?</a:t>
            </a:r>
          </a:p>
          <a:p>
            <a:r>
              <a:rPr lang="es-VE" sz="1600" dirty="0"/>
              <a:t>Se deben proporcionar métodos de evaluación "a priori" (p. Ej., Para los estudios de efectividad si el autor eligió incluir solo estudios aleatorizados, doble ciego, controlados con placebo o la ocultación de la asignación como criterios de inclusión); para otros tipos de estudios, los artículos alternativos serán relevantes.</a:t>
            </a:r>
          </a:p>
          <a:p>
            <a:endParaRPr lang="es-VE" sz="1600" b="1" dirty="0"/>
          </a:p>
          <a:p>
            <a:endParaRPr lang="es-VE" sz="1600" b="1" dirty="0"/>
          </a:p>
          <a:p>
            <a:r>
              <a:rPr lang="es-VE" sz="1600" b="1" dirty="0"/>
              <a:t>8. ¿La calidad científica de los estudios incluidos se utilizó adecuadamente al formular conclusiones?</a:t>
            </a:r>
          </a:p>
          <a:p>
            <a:r>
              <a:rPr lang="es-VE" sz="1600" dirty="0"/>
              <a:t>Los resultados del rigor metodológico y la calidad científica deben ser considerados en el análisis y las conclusiones de la revisión, y expresados ​​explícitamente en la formulación de recomendaciones.</a:t>
            </a:r>
          </a:p>
          <a:p>
            <a:endParaRPr lang="es-VE" sz="1600" b="1" dirty="0"/>
          </a:p>
          <a:p>
            <a:endParaRPr lang="es-VE" sz="1600" b="1" dirty="0"/>
          </a:p>
          <a:p>
            <a:r>
              <a:rPr lang="es-VE" sz="1600" b="1" dirty="0"/>
              <a:t>9. ¿Fueron apropiados los métodos utilizados para combinar los hallazgos de los estudios?</a:t>
            </a:r>
          </a:p>
          <a:p>
            <a:r>
              <a:rPr lang="es-VE" sz="1600" dirty="0"/>
              <a:t>Para los resultados combinados, se debe realizar una prueba para garantizar que los estudios sean combinables, para evaluar su homogeneidad (es decir, la prueba de Chi cuadrado para la homogeneidad, I2). si existe heterogeneidad, se debe usar un modelo de efectos aleatorios y / o se debe tener en cuenta la conveniencia clínica de combinar (es decir, ¿es sensato combinar?).</a:t>
            </a:r>
          </a:p>
        </p:txBody>
      </p:sp>
      <p:grpSp>
        <p:nvGrpSpPr>
          <p:cNvPr id="13" name="Group 11"/>
          <p:cNvGrpSpPr/>
          <p:nvPr/>
        </p:nvGrpSpPr>
        <p:grpSpPr>
          <a:xfrm>
            <a:off x="9273917" y="1780881"/>
            <a:ext cx="2294691" cy="1077218"/>
            <a:chOff x="9273917" y="1628798"/>
            <a:chExt cx="2241547" cy="1077218"/>
          </a:xfrm>
        </p:grpSpPr>
        <p:sp>
          <p:nvSpPr>
            <p:cNvPr id="14" name="TextBox 12"/>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5"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7"/>
          <p:cNvGrpSpPr/>
          <p:nvPr/>
        </p:nvGrpSpPr>
        <p:grpSpPr>
          <a:xfrm>
            <a:off x="9273917" y="3419186"/>
            <a:ext cx="2294691" cy="954107"/>
            <a:chOff x="9273917" y="1660498"/>
            <a:chExt cx="2241547" cy="954107"/>
          </a:xfrm>
        </p:grpSpPr>
        <p:sp>
          <p:nvSpPr>
            <p:cNvPr id="20" name="TextBox 18"/>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21"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p:cNvGrpSpPr/>
          <p:nvPr/>
        </p:nvGrpSpPr>
        <p:grpSpPr>
          <a:xfrm>
            <a:off x="9273917" y="5010661"/>
            <a:ext cx="2294691" cy="1077218"/>
            <a:chOff x="9273917" y="1628798"/>
            <a:chExt cx="2241547" cy="1077218"/>
          </a:xfrm>
        </p:grpSpPr>
        <p:sp>
          <p:nvSpPr>
            <p:cNvPr id="26" name="TextBox 24"/>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27"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ángulo 30"/>
          <p:cNvSpPr/>
          <p:nvPr/>
        </p:nvSpPr>
        <p:spPr>
          <a:xfrm>
            <a:off x="9120336" y="2038636"/>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2" name="Rectángulo 31"/>
          <p:cNvSpPr/>
          <p:nvPr/>
        </p:nvSpPr>
        <p:spPr>
          <a:xfrm>
            <a:off x="9155724" y="4150535"/>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3" name="Rectángulo 32"/>
          <p:cNvSpPr/>
          <p:nvPr/>
        </p:nvSpPr>
        <p:spPr>
          <a:xfrm>
            <a:off x="9120337" y="5058305"/>
            <a:ext cx="504056" cy="369332"/>
          </a:xfrm>
          <a:prstGeom prst="rect">
            <a:avLst/>
          </a:prstGeom>
        </p:spPr>
        <p:txBody>
          <a:bodyPr wrap="squar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34" name="Group 33">
            <a:extLst>
              <a:ext uri="{FF2B5EF4-FFF2-40B4-BE49-F238E27FC236}">
                <a16:creationId xmlns:a16="http://schemas.microsoft.com/office/drawing/2014/main" xmlns="" id="{E3DFD7FD-D4D0-4439-BF25-8D038315A21C}"/>
              </a:ext>
            </a:extLst>
          </p:cNvPr>
          <p:cNvGrpSpPr/>
          <p:nvPr/>
        </p:nvGrpSpPr>
        <p:grpSpPr>
          <a:xfrm>
            <a:off x="162567" y="224339"/>
            <a:ext cx="420363" cy="1053795"/>
            <a:chOff x="448317" y="357689"/>
            <a:chExt cx="655582" cy="1643459"/>
          </a:xfrm>
        </p:grpSpPr>
        <p:pic>
          <p:nvPicPr>
            <p:cNvPr id="35" name="Picture 34">
              <a:extLst>
                <a:ext uri="{FF2B5EF4-FFF2-40B4-BE49-F238E27FC236}">
                  <a16:creationId xmlns:a16="http://schemas.microsoft.com/office/drawing/2014/main" xmlns="" id="{1688F02A-B5BD-4174-96FF-369B6E8E26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36" name="Picture 35">
              <a:extLst>
                <a:ext uri="{FF2B5EF4-FFF2-40B4-BE49-F238E27FC236}">
                  <a16:creationId xmlns:a16="http://schemas.microsoft.com/office/drawing/2014/main" xmlns="" id="{CFD8D2FD-118B-4D70-9FB4-0448537E12F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39" name="1 Título">
            <a:extLst>
              <a:ext uri="{FF2B5EF4-FFF2-40B4-BE49-F238E27FC236}">
                <a16:creationId xmlns:a16="http://schemas.microsoft.com/office/drawing/2014/main" xmlns="" id="{882EE9FB-7E70-49AC-8744-FE3C1284E338}"/>
              </a:ext>
            </a:extLst>
          </p:cNvPr>
          <p:cNvSpPr txBox="1">
            <a:spLocks/>
          </p:cNvSpPr>
          <p:nvPr/>
        </p:nvSpPr>
        <p:spPr>
          <a:xfrm>
            <a:off x="1032284" y="862856"/>
            <a:ext cx="4256689" cy="625531"/>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dirty="0"/>
              <a:t>Lista de Cotejo</a:t>
            </a:r>
            <a:endParaRPr lang="en-US" dirty="0"/>
          </a:p>
        </p:txBody>
      </p:sp>
      <p:cxnSp>
        <p:nvCxnSpPr>
          <p:cNvPr id="40"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41"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42"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40228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CD55442F-8F29-4BC2-BE03-4EF0BD6E5B9E}"/>
              </a:ext>
            </a:extLst>
          </p:cNvPr>
          <p:cNvSpPr/>
          <p:nvPr/>
        </p:nvSpPr>
        <p:spPr>
          <a:xfrm>
            <a:off x="479376" y="1545180"/>
            <a:ext cx="11089232" cy="365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 name="Rectangle 5"/>
          <p:cNvSpPr/>
          <p:nvPr/>
        </p:nvSpPr>
        <p:spPr>
          <a:xfrm>
            <a:off x="479376" y="2420888"/>
            <a:ext cx="11161240" cy="132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9376" y="3884053"/>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79376" y="2506791"/>
            <a:ext cx="8784976" cy="2308324"/>
          </a:xfrm>
          <a:prstGeom prst="rect">
            <a:avLst/>
          </a:prstGeom>
          <a:noFill/>
        </p:spPr>
        <p:txBody>
          <a:bodyPr wrap="square" rtlCol="0">
            <a:spAutoFit/>
          </a:bodyPr>
          <a:lstStyle/>
          <a:p>
            <a:r>
              <a:rPr lang="es-VE" sz="1600" b="1"/>
              <a:t>10. ¿Se evaluó la probabilidad de sesgo de publicación?</a:t>
            </a:r>
          </a:p>
          <a:p>
            <a:r>
              <a:rPr lang="es-VE" sz="1600"/>
              <a:t>Una evaluación del sesgo de publicación debería incluir una combinación de ayudas gráficas (por ejemplo, gráfico de embudo, otras pruebas disponibles) y / o pruebas estadísticas (por ejemplo, prueba de regresión de Egger).</a:t>
            </a:r>
          </a:p>
          <a:p>
            <a:r>
              <a:rPr lang="es-VE" sz="1600" b="1"/>
              <a:t/>
            </a:r>
            <a:br>
              <a:rPr lang="es-VE" sz="1600" b="1"/>
            </a:br>
            <a:endParaRPr lang="es-VE" sz="1600" b="1"/>
          </a:p>
          <a:p>
            <a:r>
              <a:rPr lang="es-VE" sz="1600" b="1"/>
              <a:t>11. ¿Se declaró el conflicto de interés?</a:t>
            </a:r>
          </a:p>
          <a:p>
            <a:r>
              <a:rPr lang="es-VE" sz="1600"/>
              <a:t>Las posibles fuentes de apoyo deben ser claramente reconocidas tanto en la revisión sistemática como en los estudios incluidos.</a:t>
            </a:r>
          </a:p>
        </p:txBody>
      </p:sp>
      <p:grpSp>
        <p:nvGrpSpPr>
          <p:cNvPr id="9" name="Group 9"/>
          <p:cNvGrpSpPr/>
          <p:nvPr/>
        </p:nvGrpSpPr>
        <p:grpSpPr>
          <a:xfrm>
            <a:off x="9273917" y="2551382"/>
            <a:ext cx="2294691" cy="1077218"/>
            <a:chOff x="9273917" y="1628798"/>
            <a:chExt cx="2241547" cy="1077218"/>
          </a:xfrm>
        </p:grpSpPr>
        <p:sp>
          <p:nvSpPr>
            <p:cNvPr id="10" name="TextBox 10"/>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1" name="Rectangle 11"/>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9273917" y="3988345"/>
            <a:ext cx="2294691" cy="954107"/>
            <a:chOff x="9273917" y="1660498"/>
            <a:chExt cx="2241547" cy="954107"/>
          </a:xfrm>
        </p:grpSpPr>
        <p:sp>
          <p:nvSpPr>
            <p:cNvPr id="16" name="TextBox 16"/>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17" name="Rectangle 17"/>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ángulo 20"/>
          <p:cNvSpPr/>
          <p:nvPr/>
        </p:nvSpPr>
        <p:spPr>
          <a:xfrm>
            <a:off x="9120336" y="3052328"/>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2" name="Rectángulo 21"/>
          <p:cNvSpPr/>
          <p:nvPr/>
        </p:nvSpPr>
        <p:spPr>
          <a:xfrm>
            <a:off x="9120336" y="426117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23" name="Group 22">
            <a:extLst>
              <a:ext uri="{FF2B5EF4-FFF2-40B4-BE49-F238E27FC236}">
                <a16:creationId xmlns:a16="http://schemas.microsoft.com/office/drawing/2014/main" xmlns="" id="{BA1BA99D-14DC-4C55-BD49-97B731C6AB0B}"/>
              </a:ext>
            </a:extLst>
          </p:cNvPr>
          <p:cNvGrpSpPr/>
          <p:nvPr/>
        </p:nvGrpSpPr>
        <p:grpSpPr>
          <a:xfrm>
            <a:off x="162567" y="224339"/>
            <a:ext cx="420363" cy="1053795"/>
            <a:chOff x="448317" y="357689"/>
            <a:chExt cx="655582" cy="1643459"/>
          </a:xfrm>
        </p:grpSpPr>
        <p:pic>
          <p:nvPicPr>
            <p:cNvPr id="24" name="Picture 23">
              <a:extLst>
                <a:ext uri="{FF2B5EF4-FFF2-40B4-BE49-F238E27FC236}">
                  <a16:creationId xmlns:a16="http://schemas.microsoft.com/office/drawing/2014/main" xmlns="" id="{1D19ECDF-C6D7-434F-8ED6-6BCE174B854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25" name="Picture 24">
              <a:extLst>
                <a:ext uri="{FF2B5EF4-FFF2-40B4-BE49-F238E27FC236}">
                  <a16:creationId xmlns:a16="http://schemas.microsoft.com/office/drawing/2014/main" xmlns="" id="{A48D7C4C-CE1B-403D-9C48-F9D11F618F4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31" name="1 Título">
            <a:extLst>
              <a:ext uri="{FF2B5EF4-FFF2-40B4-BE49-F238E27FC236}">
                <a16:creationId xmlns:a16="http://schemas.microsoft.com/office/drawing/2014/main" xmlns="" id="{882EE9FB-7E70-49AC-8744-FE3C1284E338}"/>
              </a:ext>
            </a:extLst>
          </p:cNvPr>
          <p:cNvSpPr txBox="1">
            <a:spLocks/>
          </p:cNvSpPr>
          <p:nvPr/>
        </p:nvSpPr>
        <p:spPr>
          <a:xfrm>
            <a:off x="1032284" y="862856"/>
            <a:ext cx="4256689" cy="625531"/>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dirty="0"/>
              <a:t>Lista de Cotejo</a:t>
            </a:r>
            <a:endParaRPr lang="en-US" dirty="0"/>
          </a:p>
        </p:txBody>
      </p:sp>
      <p:cxnSp>
        <p:nvCxnSpPr>
          <p:cNvPr id="32"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3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4"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2772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2B7C-B9EC-41DC-8752-8F1FF214DD03}"/>
              </a:ext>
            </a:extLst>
          </p:cNvPr>
          <p:cNvSpPr>
            <a:spLocks noGrp="1"/>
          </p:cNvSpPr>
          <p:nvPr>
            <p:ph type="ctrTitle"/>
          </p:nvPr>
        </p:nvSpPr>
        <p:spPr>
          <a:xfrm>
            <a:off x="1101465" y="2033751"/>
            <a:ext cx="10053051" cy="1960763"/>
          </a:xfrm>
        </p:spPr>
        <p:txBody>
          <a:bodyPr>
            <a:normAutofit/>
          </a:bodyPr>
          <a:lstStyle/>
          <a:p>
            <a:r>
              <a:rPr lang="es-VE" sz="5400" b="1" spc="600" dirty="0" smtClean="0"/>
              <a:t>APORTES DEL GRUPO</a:t>
            </a:r>
            <a:endParaRPr lang="es-VE" sz="4800" b="1" spc="600" dirty="0"/>
          </a:p>
        </p:txBody>
      </p:sp>
      <p:cxnSp>
        <p:nvCxnSpPr>
          <p:cNvPr id="7"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Rectángulo 15"/>
          <p:cNvSpPr/>
          <p:nvPr/>
        </p:nvSpPr>
        <p:spPr>
          <a:xfrm>
            <a:off x="206064" y="6627634"/>
            <a:ext cx="12041746" cy="246221"/>
          </a:xfrm>
          <a:prstGeom prst="rect">
            <a:avLst/>
          </a:prstGeom>
        </p:spPr>
        <p:txBody>
          <a:bodyPr wrap="square">
            <a:spAutoFit/>
          </a:bodyPr>
          <a:lstStyle/>
          <a:p>
            <a:r>
              <a:rPr lang="es-VE" sz="1000" dirty="0" err="1">
                <a:solidFill>
                  <a:schemeClr val="bg1"/>
                </a:solidFill>
              </a:rPr>
              <a:t>Syed</a:t>
            </a:r>
            <a:r>
              <a:rPr lang="es-VE" sz="1000" dirty="0">
                <a:solidFill>
                  <a:schemeClr val="bg1"/>
                </a:solidFill>
              </a:rPr>
              <a:t> </a:t>
            </a:r>
            <a:r>
              <a:rPr lang="es-VE" sz="1000" dirty="0" err="1">
                <a:solidFill>
                  <a:schemeClr val="bg1"/>
                </a:solidFill>
              </a:rPr>
              <a:t>Shahzad</a:t>
            </a:r>
            <a:r>
              <a:rPr lang="es-VE" sz="1000" dirty="0">
                <a:solidFill>
                  <a:schemeClr val="bg1"/>
                </a:solidFill>
              </a:rPr>
              <a:t> Hasan1</a:t>
            </a:r>
            <a:r>
              <a:rPr lang="en-US" sz="1000" dirty="0" smtClean="0">
                <a:solidFill>
                  <a:schemeClr val="bg1"/>
                </a:solidFill>
                <a:latin typeface="MyriadPro-SemiboldSemiCn"/>
              </a:rPr>
              <a:t>Venous </a:t>
            </a:r>
            <a:r>
              <a:rPr lang="en-US" sz="1000" dirty="0">
                <a:solidFill>
                  <a:schemeClr val="bg1"/>
                </a:solidFill>
                <a:latin typeface="MyriadPro-SemiboldSemiCn"/>
              </a:rPr>
              <a:t>thromboembolism in critically ill COVID-19 patients </a:t>
            </a:r>
            <a:r>
              <a:rPr lang="en-US" sz="1000" dirty="0" smtClean="0">
                <a:solidFill>
                  <a:schemeClr val="bg1"/>
                </a:solidFill>
                <a:latin typeface="MyriadPro-SemiboldSemiCn"/>
              </a:rPr>
              <a:t>receiving prophylactic </a:t>
            </a:r>
            <a:r>
              <a:rPr lang="en-US" sz="1000" dirty="0">
                <a:solidFill>
                  <a:schemeClr val="bg1"/>
                </a:solidFill>
                <a:latin typeface="MyriadPro-SemiboldSemiCn"/>
              </a:rPr>
              <a:t>or therapeutic anticoagulation: a systematic </a:t>
            </a:r>
            <a:r>
              <a:rPr lang="en-US" sz="1000" dirty="0" smtClean="0">
                <a:solidFill>
                  <a:schemeClr val="bg1"/>
                </a:solidFill>
                <a:latin typeface="MyriadPro-SemiboldSemiCn"/>
              </a:rPr>
              <a:t>review </a:t>
            </a:r>
            <a:r>
              <a:rPr lang="es-VE" sz="1000" dirty="0" smtClean="0">
                <a:solidFill>
                  <a:schemeClr val="bg1"/>
                </a:solidFill>
                <a:latin typeface="MyriadPro-SemiboldSemiCn"/>
              </a:rPr>
              <a:t>and </a:t>
            </a:r>
            <a:r>
              <a:rPr lang="es-VE" sz="1000" dirty="0">
                <a:solidFill>
                  <a:schemeClr val="bg1"/>
                </a:solidFill>
                <a:latin typeface="MyriadPro-SemiboldSemiCn"/>
              </a:rPr>
              <a:t>meta-</a:t>
            </a:r>
            <a:r>
              <a:rPr lang="es-VE" sz="1000" dirty="0" err="1">
                <a:solidFill>
                  <a:schemeClr val="bg1"/>
                </a:solidFill>
                <a:latin typeface="MyriadPro-SemiboldSemiCn"/>
              </a:rPr>
              <a:t>analysis</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r>
              <a:rPr lang="es-VE" sz="1000" dirty="0">
                <a:solidFill>
                  <a:schemeClr val="bg1"/>
                </a:solidFill>
              </a:rPr>
              <a:t>doi.org/10.1007/s11239-020-02235-z</a:t>
            </a:r>
            <a:r>
              <a:rPr lang="en-US" sz="1000" dirty="0" smtClean="0">
                <a:solidFill>
                  <a:schemeClr val="bg1"/>
                </a:solidFill>
                <a:latin typeface="Calibri Light" panose="020F0302020204030204"/>
                <a:ea typeface="Calibri" panose="020F0502020204030204" pitchFamily="34" charset="0"/>
                <a:cs typeface="Times New Roman" panose="02020603050405020304" pitchFamily="18" charset="0"/>
              </a:rPr>
              <a:t> </a:t>
            </a:r>
            <a:endParaRPr lang="en-US" sz="1000" dirty="0">
              <a:solidFill>
                <a:schemeClr val="bg1"/>
              </a:solidFill>
              <a:latin typeface="Calibri Light" panose="020F0302020204030204"/>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grpSp>
        <p:nvGrpSpPr>
          <p:cNvPr id="15"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6"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3505027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4" y="1238560"/>
            <a:ext cx="10060521" cy="78433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645324" y="1416077"/>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4000" b="1" kern="0" dirty="0" smtClean="0">
                <a:solidFill>
                  <a:srgbClr val="002060"/>
                </a:solidFill>
                <a:latin typeface="Century Gothic" panose="020B0502020202020204" pitchFamily="34" charset="0"/>
              </a:rPr>
              <a:t>PREGUNTA DEL CICLO</a:t>
            </a:r>
            <a:endParaRPr lang="es-VE" sz="4000" b="1" kern="0" dirty="0">
              <a:solidFill>
                <a:srgbClr val="002060"/>
              </a:solidFill>
              <a:latin typeface="Century Gothic" panose="020B0502020202020204" pitchFamily="34" charset="0"/>
            </a:endParaRPr>
          </a:p>
        </p:txBody>
      </p:sp>
      <p:grpSp>
        <p:nvGrpSpPr>
          <p:cNvPr id="13"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4"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0" name="Content Placeholder 2">
            <a:extLst>
              <a:ext uri="{FF2B5EF4-FFF2-40B4-BE49-F238E27FC236}">
                <a16:creationId xmlns:a16="http://schemas.microsoft.com/office/drawing/2014/main" xmlns="" id="{F8E74DB8-4AF2-40FB-ABD1-20F7B415C4A3}"/>
              </a:ext>
            </a:extLst>
          </p:cNvPr>
          <p:cNvSpPr txBox="1">
            <a:spLocks/>
          </p:cNvSpPr>
          <p:nvPr/>
        </p:nvSpPr>
        <p:spPr>
          <a:xfrm>
            <a:off x="744223" y="2779714"/>
            <a:ext cx="10703553" cy="22810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VE" sz="4000" dirty="0"/>
              <a:t>En el paciente con COVID-19 severo, el uso de heparina de bajo peso molecular a dosis anticoagulante vs </a:t>
            </a:r>
            <a:r>
              <a:rPr lang="es-VE" sz="4000" dirty="0" err="1" smtClean="0"/>
              <a:t>tromboprofiláctica</a:t>
            </a:r>
            <a:r>
              <a:rPr lang="es-VE" sz="4000" dirty="0" smtClean="0"/>
              <a:t> </a:t>
            </a:r>
            <a:r>
              <a:rPr lang="es-VE" sz="4000" b="1" dirty="0"/>
              <a:t>¿Reduce la mortalidad?</a:t>
            </a:r>
          </a:p>
        </p:txBody>
      </p:sp>
    </p:spTree>
    <p:extLst>
      <p:ext uri="{BB962C8B-B14F-4D97-AF65-F5344CB8AC3E}">
        <p14:creationId xmlns:p14="http://schemas.microsoft.com/office/powerpoint/2010/main" val="404665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4" y="1238560"/>
            <a:ext cx="10060521" cy="78433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645324" y="1416077"/>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4000" b="1" kern="0" dirty="0" smtClean="0">
                <a:solidFill>
                  <a:srgbClr val="002060"/>
                </a:solidFill>
                <a:latin typeface="Century Gothic" panose="020B0502020202020204" pitchFamily="34" charset="0"/>
              </a:rPr>
              <a:t>APORTES DEL GRUPO</a:t>
            </a:r>
            <a:endParaRPr lang="es-VE" sz="4000" b="1" kern="0" dirty="0">
              <a:solidFill>
                <a:srgbClr val="002060"/>
              </a:solidFill>
              <a:latin typeface="Century Gothic" panose="020B0502020202020204" pitchFamily="34" charset="0"/>
            </a:endParaRPr>
          </a:p>
        </p:txBody>
      </p:sp>
      <p:grpSp>
        <p:nvGrpSpPr>
          <p:cNvPr id="13"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4"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0" name="Content Placeholder 2">
            <a:extLst>
              <a:ext uri="{FF2B5EF4-FFF2-40B4-BE49-F238E27FC236}">
                <a16:creationId xmlns:a16="http://schemas.microsoft.com/office/drawing/2014/main" xmlns="" id="{F8E74DB8-4AF2-40FB-ABD1-20F7B415C4A3}"/>
              </a:ext>
            </a:extLst>
          </p:cNvPr>
          <p:cNvSpPr txBox="1">
            <a:spLocks/>
          </p:cNvSpPr>
          <p:nvPr/>
        </p:nvSpPr>
        <p:spPr>
          <a:xfrm>
            <a:off x="685229" y="2401342"/>
            <a:ext cx="10703553" cy="3353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s-VE" b="1" dirty="0">
                <a:solidFill>
                  <a:srgbClr val="C00000"/>
                </a:solidFill>
              </a:rPr>
              <a:t>Este </a:t>
            </a:r>
            <a:r>
              <a:rPr lang="es-VE" b="1" dirty="0" err="1">
                <a:solidFill>
                  <a:srgbClr val="C00000"/>
                </a:solidFill>
              </a:rPr>
              <a:t>metanálisis</a:t>
            </a:r>
            <a:r>
              <a:rPr lang="es-VE" b="1" dirty="0">
                <a:solidFill>
                  <a:srgbClr val="C00000"/>
                </a:solidFill>
              </a:rPr>
              <a:t> no permite responder la pregunta del ciclo</a:t>
            </a:r>
            <a:r>
              <a:rPr lang="es-VE" dirty="0"/>
              <a:t>, ya </a:t>
            </a:r>
            <a:r>
              <a:rPr lang="es-VE" dirty="0" smtClean="0"/>
              <a:t>que no </a:t>
            </a:r>
            <a:r>
              <a:rPr lang="es-VE" dirty="0"/>
              <a:t>incluyó estudios orientados a evaluar </a:t>
            </a:r>
            <a:r>
              <a:rPr lang="es-VE" dirty="0" smtClean="0"/>
              <a:t>reducción de la mortalidad con el uso de HBPM a dosis </a:t>
            </a:r>
            <a:r>
              <a:rPr lang="es-VE" dirty="0" err="1" smtClean="0"/>
              <a:t>tromboprofiláctica</a:t>
            </a:r>
            <a:r>
              <a:rPr lang="es-VE" dirty="0" smtClean="0"/>
              <a:t>  Vs anticoagulante.</a:t>
            </a:r>
          </a:p>
          <a:p>
            <a:pPr marL="457200" indent="-457200" algn="just">
              <a:buFont typeface="Arial" panose="020B0604020202020204" pitchFamily="34" charset="0"/>
              <a:buChar char="•"/>
            </a:pPr>
            <a:endParaRPr lang="es-VE" sz="300" dirty="0" smtClean="0"/>
          </a:p>
          <a:p>
            <a:pPr marL="457200" indent="-457200" algn="just">
              <a:buFont typeface="Arial" panose="020B0604020202020204" pitchFamily="34" charset="0"/>
              <a:buChar char="•"/>
            </a:pPr>
            <a:endParaRPr lang="es-VE" sz="1050" dirty="0"/>
          </a:p>
          <a:p>
            <a:pPr marL="457200" indent="-457200" algn="just">
              <a:buFont typeface="Arial" panose="020B0604020202020204" pitchFamily="34" charset="0"/>
              <a:buChar char="•"/>
            </a:pPr>
            <a:r>
              <a:rPr lang="es-VE" dirty="0" smtClean="0"/>
              <a:t>Se sugiere seguir de cerca los múltiples estudios que se están llevando a acabo, en relación al tema de anticoagulación y mortalidad en paciente con COVID-19 a fin de esclarecer las dudas que quedan con respecto a este tema.</a:t>
            </a:r>
          </a:p>
          <a:p>
            <a:pPr marL="457200" indent="-457200" algn="just">
              <a:buFont typeface="Arial" panose="020B0604020202020204" pitchFamily="34" charset="0"/>
              <a:buChar char="•"/>
            </a:pPr>
            <a:endParaRPr lang="es-VE" dirty="0" smtClean="0"/>
          </a:p>
          <a:p>
            <a:pPr algn="just"/>
            <a:endParaRPr lang="es-VE" b="1" dirty="0"/>
          </a:p>
          <a:p>
            <a:pPr algn="just"/>
            <a:endParaRPr lang="es-VE" b="1" dirty="0" smtClean="0"/>
          </a:p>
          <a:p>
            <a:pPr algn="just"/>
            <a:endParaRPr lang="es-VE" b="1" dirty="0"/>
          </a:p>
          <a:p>
            <a:pPr algn="just"/>
            <a:endParaRPr lang="es-VE" dirty="0" smtClean="0"/>
          </a:p>
        </p:txBody>
      </p:sp>
    </p:spTree>
    <p:extLst>
      <p:ext uri="{BB962C8B-B14F-4D97-AF65-F5344CB8AC3E}">
        <p14:creationId xmlns:p14="http://schemas.microsoft.com/office/powerpoint/2010/main" val="125746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77000"/>
            <a:ext cx="12309987" cy="3968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3" name="Rectángulo 2"/>
          <p:cNvSpPr/>
          <p:nvPr/>
        </p:nvSpPr>
        <p:spPr>
          <a:xfrm>
            <a:off x="984988" y="2274838"/>
            <a:ext cx="10341771" cy="3046988"/>
          </a:xfrm>
          <a:prstGeom prst="rect">
            <a:avLst/>
          </a:prstGeom>
        </p:spPr>
        <p:txBody>
          <a:bodyPr wrap="square">
            <a:spAutoFit/>
          </a:bodyPr>
          <a:lstStyle/>
          <a:p>
            <a:pPr marL="285750" indent="-285750" algn="just">
              <a:buFont typeface="Arial" panose="020B0604020202020204" pitchFamily="34" charset="0"/>
              <a:buChar char="•"/>
            </a:pPr>
            <a:r>
              <a:rPr lang="es-VE" sz="2400" dirty="0" smtClean="0">
                <a:solidFill>
                  <a:prstClr val="black"/>
                </a:solidFill>
              </a:rPr>
              <a:t>Entre el momento en que se publicó esta recomendación se describieron los resultados de un análisis provisional planificado de 3 ensayos controlados aleatorios. </a:t>
            </a:r>
          </a:p>
          <a:p>
            <a:pPr algn="just"/>
            <a:endParaRPr lang="es-VE" sz="2400" dirty="0" smtClean="0">
              <a:solidFill>
                <a:prstClr val="black"/>
              </a:solidFill>
            </a:endParaRPr>
          </a:p>
          <a:p>
            <a:pPr algn="just"/>
            <a:endParaRPr lang="es-VE" sz="2400" dirty="0" smtClean="0">
              <a:solidFill>
                <a:prstClr val="black"/>
              </a:solidFill>
            </a:endParaRPr>
          </a:p>
          <a:p>
            <a:pPr marL="285750" indent="-285750" algn="just">
              <a:buFont typeface="Arial" panose="020B0604020202020204" pitchFamily="34" charset="0"/>
              <a:buChar char="•"/>
            </a:pPr>
            <a:r>
              <a:rPr lang="es-VE" sz="2400" dirty="0" smtClean="0">
                <a:solidFill>
                  <a:prstClr val="black"/>
                </a:solidFill>
              </a:rPr>
              <a:t>En estos ensayos, la anticoagulación de intensidad terapéutica se comparó con la anticoagulación de intensidad profiláctica para pacientes con enfermedad crítica relacionada con COVID-19</a:t>
            </a:r>
            <a:endParaRPr lang="es-VE" sz="2400" dirty="0">
              <a:solidFill>
                <a:prstClr val="black"/>
              </a:solidFill>
            </a:endParaRPr>
          </a:p>
        </p:txBody>
      </p:sp>
      <p:sp>
        <p:nvSpPr>
          <p:cNvPr id="13" name="Google Shape;406;p41"/>
          <p:cNvSpPr/>
          <p:nvPr/>
        </p:nvSpPr>
        <p:spPr>
          <a:xfrm>
            <a:off x="1101465" y="1054278"/>
            <a:ext cx="10225295" cy="790288"/>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CRITICO</a:t>
            </a:r>
            <a:endParaRPr lang="es-VE" sz="4000" b="1" kern="0" dirty="0">
              <a:solidFill>
                <a:srgbClr val="002060"/>
              </a:solidFill>
              <a:latin typeface="Century Gothic" panose="020B0502020202020204" pitchFamily="34" charset="0"/>
            </a:endParaRPr>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231501" y="5787084"/>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298604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a16="http://schemas.microsoft.com/office/drawing/2014/main" xmlns=""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20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3" name="Rectángulo 2"/>
          <p:cNvSpPr/>
          <p:nvPr/>
        </p:nvSpPr>
        <p:spPr>
          <a:xfrm>
            <a:off x="-117987" y="6638306"/>
            <a:ext cx="12309987" cy="2196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44" name="Google Shape;406;p41"/>
          <p:cNvSpPr/>
          <p:nvPr/>
        </p:nvSpPr>
        <p:spPr>
          <a:xfrm>
            <a:off x="1101464" y="1238560"/>
            <a:ext cx="10060521" cy="784335"/>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45" name="Google Shape;447;p41"/>
          <p:cNvSpPr txBox="1">
            <a:spLocks/>
          </p:cNvSpPr>
          <p:nvPr/>
        </p:nvSpPr>
        <p:spPr>
          <a:xfrm>
            <a:off x="645324" y="1416077"/>
            <a:ext cx="10972800" cy="42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VE" sz="4000" b="1" kern="0" dirty="0" smtClean="0">
                <a:solidFill>
                  <a:srgbClr val="002060"/>
                </a:solidFill>
                <a:latin typeface="Century Gothic" panose="020B0502020202020204" pitchFamily="34" charset="0"/>
              </a:rPr>
              <a:t>APORTES DEL GRUPO</a:t>
            </a:r>
            <a:endParaRPr lang="es-VE" sz="4000" b="1" kern="0" dirty="0">
              <a:solidFill>
                <a:srgbClr val="002060"/>
              </a:solidFill>
              <a:latin typeface="Century Gothic" panose="020B0502020202020204" pitchFamily="34" charset="0"/>
            </a:endParaRPr>
          </a:p>
        </p:txBody>
      </p:sp>
      <p:grpSp>
        <p:nvGrpSpPr>
          <p:cNvPr id="13" name="Group 3">
            <a:extLst>
              <a:ext uri="{FF2B5EF4-FFF2-40B4-BE49-F238E27FC236}">
                <a16:creationId xmlns:a16="http://schemas.microsoft.com/office/drawing/2014/main" xmlns="" id="{5A7230CA-FCCC-435E-ABCA-813647F49329}"/>
              </a:ext>
            </a:extLst>
          </p:cNvPr>
          <p:cNvGrpSpPr/>
          <p:nvPr/>
        </p:nvGrpSpPr>
        <p:grpSpPr>
          <a:xfrm>
            <a:off x="162567" y="278637"/>
            <a:ext cx="420363" cy="1053795"/>
            <a:chOff x="448317" y="357689"/>
            <a:chExt cx="655582" cy="1643459"/>
          </a:xfrm>
        </p:grpSpPr>
        <p:pic>
          <p:nvPicPr>
            <p:cNvPr id="14" name="Picture 4">
              <a:extLst>
                <a:ext uri="{FF2B5EF4-FFF2-40B4-BE49-F238E27FC236}">
                  <a16:creationId xmlns:a16="http://schemas.microsoft.com/office/drawing/2014/main" xmlns=""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7" name="Picture 5">
              <a:extLst>
                <a:ext uri="{FF2B5EF4-FFF2-40B4-BE49-F238E27FC236}">
                  <a16:creationId xmlns:a16="http://schemas.microsoft.com/office/drawing/2014/main" xmlns=""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0" name="Content Placeholder 2">
            <a:extLst>
              <a:ext uri="{FF2B5EF4-FFF2-40B4-BE49-F238E27FC236}">
                <a16:creationId xmlns:a16="http://schemas.microsoft.com/office/drawing/2014/main" xmlns="" id="{F8E74DB8-4AF2-40FB-ABD1-20F7B415C4A3}"/>
              </a:ext>
            </a:extLst>
          </p:cNvPr>
          <p:cNvSpPr txBox="1">
            <a:spLocks/>
          </p:cNvSpPr>
          <p:nvPr/>
        </p:nvSpPr>
        <p:spPr>
          <a:xfrm>
            <a:off x="685229" y="2243687"/>
            <a:ext cx="10775251" cy="37164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buFont typeface="Arial" panose="020B0604020202020204" pitchFamily="34" charset="0"/>
              <a:buChar char="•"/>
            </a:pPr>
            <a:r>
              <a:rPr lang="es-ES" dirty="0" smtClean="0"/>
              <a:t>Toda la data, se basa en revisiones retrospectivas y pocos estudios son prospectivos o ensayos clínicos, </a:t>
            </a:r>
            <a:r>
              <a:rPr lang="es-ES" b="1" dirty="0" smtClean="0"/>
              <a:t>lo ideal seria </a:t>
            </a:r>
            <a:r>
              <a:rPr lang="es-ES" dirty="0" smtClean="0"/>
              <a:t>obtener datos mediante, estudio de </a:t>
            </a:r>
            <a:r>
              <a:rPr lang="es-ES" b="1" dirty="0" smtClean="0">
                <a:solidFill>
                  <a:srgbClr val="FF0000"/>
                </a:solidFill>
              </a:rPr>
              <a:t>ensayos clínicos aleatorizados</a:t>
            </a:r>
            <a:r>
              <a:rPr lang="es-ES" dirty="0" smtClean="0"/>
              <a:t>, para establecer una relación de causalidad mas fidedigna.</a:t>
            </a:r>
            <a:endParaRPr lang="x-none" dirty="0"/>
          </a:p>
          <a:p>
            <a:pPr marL="342900" lvl="0" indent="-342900" algn="just">
              <a:buFont typeface="Arial" panose="020B0604020202020204" pitchFamily="34" charset="0"/>
              <a:buChar char="•"/>
            </a:pPr>
            <a:r>
              <a:rPr lang="es-ES" dirty="0" smtClean="0"/>
              <a:t>Es estudio </a:t>
            </a:r>
            <a:r>
              <a:rPr lang="es-ES" b="1" dirty="0" smtClean="0"/>
              <a:t>no permite conocer la prevalencia del TEV en pacientes jóvenes</a:t>
            </a:r>
            <a:r>
              <a:rPr lang="es-ES" dirty="0" smtClean="0"/>
              <a:t>, porque la edad media en  la mayoría de los estudios </a:t>
            </a:r>
            <a:r>
              <a:rPr lang="es-VE" dirty="0" smtClean="0"/>
              <a:t>fue mayor de los 50 años</a:t>
            </a:r>
            <a:r>
              <a:rPr lang="es-ES" dirty="0" smtClean="0"/>
              <a:t>. La </a:t>
            </a:r>
            <a:r>
              <a:rPr lang="es-ES" b="1" dirty="0" smtClean="0"/>
              <a:t>edad avanzada por si solo es un factor de riesgo para TEV.</a:t>
            </a:r>
          </a:p>
          <a:p>
            <a:pPr marL="342900" lvl="0" indent="-342900" algn="just">
              <a:buFont typeface="Arial" panose="020B0604020202020204" pitchFamily="34" charset="0"/>
              <a:buChar char="•"/>
            </a:pPr>
            <a:r>
              <a:rPr lang="es-ES" dirty="0" smtClean="0"/>
              <a:t>La data de los pacientes fueron tomados de países europeos, no </a:t>
            </a:r>
            <a:r>
              <a:rPr lang="es-ES" dirty="0"/>
              <a:t>países latinoamericanos, </a:t>
            </a:r>
            <a:r>
              <a:rPr lang="es-ES" dirty="0" smtClean="0"/>
              <a:t>para el próximo </a:t>
            </a:r>
            <a:r>
              <a:rPr lang="es-ES" dirty="0" err="1" smtClean="0"/>
              <a:t>metanálisis</a:t>
            </a:r>
            <a:r>
              <a:rPr lang="es-ES" dirty="0" smtClean="0"/>
              <a:t> se debe tomar muestra de otras localizaciones geográficas, para hacer aplicable los resultados.</a:t>
            </a:r>
            <a:endParaRPr lang="es-VE" dirty="0" smtClean="0"/>
          </a:p>
          <a:p>
            <a:pPr marL="457200" indent="-457200" algn="just">
              <a:buFont typeface="Arial" panose="020B0604020202020204" pitchFamily="34" charset="0"/>
              <a:buChar char="•"/>
            </a:pPr>
            <a:endParaRPr lang="es-VE" dirty="0" smtClean="0"/>
          </a:p>
          <a:p>
            <a:pPr algn="just"/>
            <a:endParaRPr lang="es-VE" b="1" dirty="0" smtClean="0"/>
          </a:p>
          <a:p>
            <a:pPr algn="just"/>
            <a:endParaRPr lang="es-VE" b="1" dirty="0" smtClean="0"/>
          </a:p>
          <a:p>
            <a:pPr algn="just"/>
            <a:endParaRPr lang="es-VE" b="1" dirty="0"/>
          </a:p>
          <a:p>
            <a:pPr algn="just"/>
            <a:endParaRPr lang="es-VE" dirty="0" smtClean="0"/>
          </a:p>
        </p:txBody>
      </p:sp>
    </p:spTree>
    <p:extLst>
      <p:ext uri="{BB962C8B-B14F-4D97-AF65-F5344CB8AC3E}">
        <p14:creationId xmlns:p14="http://schemas.microsoft.com/office/powerpoint/2010/main" val="114458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26" y="321879"/>
            <a:ext cx="10058400" cy="6282088"/>
          </a:xfrm>
          <a:prstGeom prst="rect">
            <a:avLst/>
          </a:prstGeom>
        </p:spPr>
      </p:pic>
    </p:spTree>
    <p:extLst>
      <p:ext uri="{BB962C8B-B14F-4D97-AF65-F5344CB8AC3E}">
        <p14:creationId xmlns:p14="http://schemas.microsoft.com/office/powerpoint/2010/main" val="387758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506856"/>
            <a:ext cx="12309987" cy="36699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3" name="Rectángulo 2"/>
          <p:cNvSpPr/>
          <p:nvPr/>
        </p:nvSpPr>
        <p:spPr>
          <a:xfrm>
            <a:off x="1261233" y="2413338"/>
            <a:ext cx="9787520" cy="2677656"/>
          </a:xfrm>
          <a:prstGeom prst="rect">
            <a:avLst/>
          </a:prstGeom>
        </p:spPr>
        <p:txBody>
          <a:bodyPr wrap="square">
            <a:spAutoFit/>
          </a:bodyPr>
          <a:lstStyle/>
          <a:p>
            <a:pPr marL="285750" indent="-285750" algn="just">
              <a:buFont typeface="Arial" panose="020B0604020202020204" pitchFamily="34" charset="0"/>
              <a:buChar char="•"/>
            </a:pPr>
            <a:r>
              <a:rPr lang="es-VE" sz="2400" dirty="0" smtClean="0">
                <a:solidFill>
                  <a:prstClr val="black"/>
                </a:solidFill>
              </a:rPr>
              <a:t>Es importante realizar una evaluación individualizada del riesgo de trombosis y hemorragia del paciente a la hora de decidir la intensidad de la anticoagulación. </a:t>
            </a:r>
          </a:p>
          <a:p>
            <a:pPr algn="just"/>
            <a:endParaRPr lang="es-VE" sz="2400" dirty="0" smtClean="0">
              <a:solidFill>
                <a:prstClr val="black"/>
              </a:solidFill>
            </a:endParaRPr>
          </a:p>
          <a:p>
            <a:pPr algn="just"/>
            <a:endParaRPr lang="es-VE" sz="2400" dirty="0" smtClean="0">
              <a:solidFill>
                <a:prstClr val="black"/>
              </a:solidFill>
            </a:endParaRPr>
          </a:p>
          <a:p>
            <a:pPr marL="285750" indent="-285750" algn="just">
              <a:buFont typeface="Arial" panose="020B0604020202020204" pitchFamily="34" charset="0"/>
              <a:buChar char="•"/>
            </a:pPr>
            <a:r>
              <a:rPr lang="es-VE" sz="2400" dirty="0" smtClean="0">
                <a:solidFill>
                  <a:prstClr val="black"/>
                </a:solidFill>
              </a:rPr>
              <a:t>En la actualidad, no existe evidencia directa de alta certeza que compare diferentes tipos de anticoagulantes </a:t>
            </a:r>
            <a:endParaRPr lang="es-VE" sz="2400" dirty="0">
              <a:solidFill>
                <a:prstClr val="black"/>
              </a:solidFill>
            </a:endParaRPr>
          </a:p>
        </p:txBody>
      </p:sp>
      <p:sp>
        <p:nvSpPr>
          <p:cNvPr id="13" name="Google Shape;406;p41"/>
          <p:cNvSpPr/>
          <p:nvPr/>
        </p:nvSpPr>
        <p:spPr>
          <a:xfrm>
            <a:off x="1101465" y="1054278"/>
            <a:ext cx="10225295" cy="790288"/>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CRITICO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1179543" y="1459516"/>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24025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92240"/>
            <a:ext cx="12309987" cy="38161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2" name="Rectángulo 1"/>
          <p:cNvSpPr/>
          <p:nvPr/>
        </p:nvSpPr>
        <p:spPr>
          <a:xfrm>
            <a:off x="582929" y="2010699"/>
            <a:ext cx="10743831" cy="4031873"/>
          </a:xfrm>
          <a:prstGeom prst="rect">
            <a:avLst/>
          </a:prstGeom>
        </p:spPr>
        <p:txBody>
          <a:bodyPr wrap="square">
            <a:spAutoFit/>
          </a:bodyPr>
          <a:lstStyle/>
          <a:p>
            <a:pPr algn="ctr"/>
            <a:r>
              <a:rPr lang="es-VE" sz="2800" b="1" dirty="0" smtClean="0">
                <a:solidFill>
                  <a:prstClr val="black"/>
                </a:solidFill>
              </a:rPr>
              <a:t>BENEFICIOS</a:t>
            </a:r>
          </a:p>
          <a:p>
            <a:pPr algn="ctr"/>
            <a:endParaRPr lang="es-VE" sz="2800" b="1" dirty="0" smtClean="0">
              <a:solidFill>
                <a:prstClr val="black"/>
              </a:solidFill>
            </a:endParaRPr>
          </a:p>
          <a:p>
            <a:pPr marL="342900" indent="-342900" algn="just">
              <a:buFont typeface="Arial" panose="020B0604020202020204" pitchFamily="34" charset="0"/>
              <a:buChar char="•"/>
            </a:pPr>
            <a:r>
              <a:rPr lang="es-VE" sz="2000" dirty="0" smtClean="0">
                <a:solidFill>
                  <a:prstClr val="black"/>
                </a:solidFill>
              </a:rPr>
              <a:t>La anticoagulación de intensidad terapéutica puede reducir el riesgo de mortalidad por todas las causas. Corresponde a 52 muertes menos por cada 1000 personas.</a:t>
            </a:r>
          </a:p>
          <a:p>
            <a:pPr marL="342900" indent="-342900" algn="just">
              <a:buFont typeface="Arial" panose="020B0604020202020204" pitchFamily="34" charset="0"/>
              <a:buChar char="•"/>
            </a:pPr>
            <a:endParaRPr lang="es-VE" sz="2000" dirty="0" smtClean="0">
              <a:solidFill>
                <a:prstClr val="black"/>
              </a:solidFill>
            </a:endParaRPr>
          </a:p>
          <a:p>
            <a:pPr marL="342900" indent="-342900" algn="just">
              <a:buFont typeface="Arial" panose="020B0604020202020204" pitchFamily="34" charset="0"/>
              <a:buChar char="•"/>
            </a:pPr>
            <a:endParaRPr lang="es-VE" sz="2000" dirty="0" smtClean="0">
              <a:solidFill>
                <a:prstClr val="black"/>
              </a:solidFill>
            </a:endParaRPr>
          </a:p>
          <a:p>
            <a:pPr marL="342900" indent="-342900" algn="just">
              <a:buFont typeface="Arial" panose="020B0604020202020204" pitchFamily="34" charset="0"/>
              <a:buChar char="•"/>
            </a:pPr>
            <a:r>
              <a:rPr lang="es-VE" sz="2000" dirty="0" smtClean="0">
                <a:solidFill>
                  <a:prstClr val="black"/>
                </a:solidFill>
              </a:rPr>
              <a:t>La anticoagulación de intensidad intermedia puede reducir el riesgo de EP esto corresponde a 88 EP menos por cada 1000 personas.</a:t>
            </a:r>
          </a:p>
          <a:p>
            <a:pPr marL="342900" indent="-342900" algn="just">
              <a:buFont typeface="Arial" panose="020B0604020202020204" pitchFamily="34" charset="0"/>
              <a:buChar char="•"/>
            </a:pPr>
            <a:endParaRPr lang="es-VE" sz="2000" dirty="0" smtClean="0">
              <a:solidFill>
                <a:prstClr val="black"/>
              </a:solidFill>
            </a:endParaRPr>
          </a:p>
          <a:p>
            <a:pPr marL="342900" indent="-342900" algn="just">
              <a:buFont typeface="Arial" panose="020B0604020202020204" pitchFamily="34" charset="0"/>
              <a:buChar char="•"/>
            </a:pPr>
            <a:endParaRPr lang="es-VE" sz="2000" dirty="0" smtClean="0">
              <a:solidFill>
                <a:prstClr val="black"/>
              </a:solidFill>
            </a:endParaRPr>
          </a:p>
          <a:p>
            <a:pPr marL="342900" indent="-342900" algn="just">
              <a:buFont typeface="Arial" panose="020B0604020202020204" pitchFamily="34" charset="0"/>
              <a:buChar char="•"/>
            </a:pPr>
            <a:r>
              <a:rPr lang="es-VE" sz="2000" dirty="0" smtClean="0">
                <a:solidFill>
                  <a:prstClr val="black"/>
                </a:solidFill>
              </a:rPr>
              <a:t>La anticoagulación de intensidad intermedia puede reducir el riesgo de TVP esto corresponde a 66 TVP menos por cada 1000 personas</a:t>
            </a:r>
            <a:endParaRPr lang="es-VE" sz="2000" dirty="0">
              <a:solidFill>
                <a:prstClr val="black"/>
              </a:solidFill>
            </a:endParaRPr>
          </a:p>
        </p:txBody>
      </p:sp>
      <p:sp>
        <p:nvSpPr>
          <p:cNvPr id="13" name="Google Shape;406;p41"/>
          <p:cNvSpPr/>
          <p:nvPr/>
        </p:nvSpPr>
        <p:spPr>
          <a:xfrm>
            <a:off x="1101465" y="1054278"/>
            <a:ext cx="10225295" cy="790288"/>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CRITICO</a:t>
            </a:r>
            <a:endParaRPr lang="es-VE" sz="4000" b="1" kern="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1189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77000"/>
            <a:ext cx="12309987" cy="3968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3" name="Rectángulo 2"/>
          <p:cNvSpPr/>
          <p:nvPr/>
        </p:nvSpPr>
        <p:spPr>
          <a:xfrm>
            <a:off x="1417320" y="2238478"/>
            <a:ext cx="9128760" cy="3016210"/>
          </a:xfrm>
          <a:prstGeom prst="rect">
            <a:avLst/>
          </a:prstGeom>
        </p:spPr>
        <p:txBody>
          <a:bodyPr wrap="square">
            <a:spAutoFit/>
          </a:bodyPr>
          <a:lstStyle/>
          <a:p>
            <a:pPr algn="ctr"/>
            <a:r>
              <a:rPr lang="es-VE" sz="2800" b="1" dirty="0" smtClean="0">
                <a:solidFill>
                  <a:prstClr val="black"/>
                </a:solidFill>
              </a:rPr>
              <a:t>Otras Recomendaciones</a:t>
            </a:r>
          </a:p>
          <a:p>
            <a:pPr algn="ctr"/>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Se acordó que el uso de anticoagulación de intensidad intermedia o de intensidad terapéutica sería aceptable para los pacientes y los proveedores de atención médica</a:t>
            </a:r>
          </a:p>
          <a:p>
            <a:pPr marL="285750" indent="-285750" algn="just">
              <a:buFont typeface="Arial" panose="020B0604020202020204" pitchFamily="34" charset="0"/>
              <a:buChar char="•"/>
            </a:pPr>
            <a:endParaRPr lang="es-VE" dirty="0">
              <a:solidFill>
                <a:prstClr val="black"/>
              </a:solidFill>
            </a:endParaRPr>
          </a:p>
          <a:p>
            <a:pPr marL="285750" indent="-285750" algn="just">
              <a:buFont typeface="Arial" panose="020B0604020202020204" pitchFamily="34" charset="0"/>
              <a:buChar char="•"/>
            </a:pPr>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El uso de anticoagulación de intensidad intermedia o de intensidad terapéutica no tenía un impacto diferencial sobre la equidad en salud en relación con el uso de anticoagulación de intensidad profiláctica</a:t>
            </a:r>
          </a:p>
          <a:p>
            <a:endParaRPr lang="es-VE" dirty="0">
              <a:solidFill>
                <a:prstClr val="black"/>
              </a:solidFill>
            </a:endParaRPr>
          </a:p>
        </p:txBody>
      </p:sp>
      <p:sp>
        <p:nvSpPr>
          <p:cNvPr id="13" name="Google Shape;406;p41"/>
          <p:cNvSpPr/>
          <p:nvPr/>
        </p:nvSpPr>
        <p:spPr>
          <a:xfrm>
            <a:off x="1101465" y="1054278"/>
            <a:ext cx="10225295" cy="790288"/>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CRITICO</a:t>
            </a:r>
            <a:endParaRPr lang="es-VE" sz="4000" b="1" kern="0" dirty="0">
              <a:solidFill>
                <a:srgbClr val="002060"/>
              </a:solidFill>
              <a:latin typeface="Century Gothic" panose="020B0502020202020204" pitchFamily="34" charset="0"/>
            </a:endParaRPr>
          </a:p>
        </p:txBody>
      </p:sp>
      <p:sp>
        <p:nvSpPr>
          <p:cNvPr id="17" name="Freeform: Shape 83">
            <a:extLst>
              <a:ext uri="{FF2B5EF4-FFF2-40B4-BE49-F238E27FC236}">
                <a16:creationId xmlns:a16="http://schemas.microsoft.com/office/drawing/2014/main" xmlns="" id="{CE0F0A64-CA49-49DB-ACD3-F4F68BE90E51}"/>
              </a:ext>
            </a:extLst>
          </p:cNvPr>
          <p:cNvSpPr/>
          <p:nvPr/>
        </p:nvSpPr>
        <p:spPr>
          <a:xfrm>
            <a:off x="11145579" y="5304289"/>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8" name="Freeform: Shape 83">
            <a:extLst>
              <a:ext uri="{FF2B5EF4-FFF2-40B4-BE49-F238E27FC236}">
                <a16:creationId xmlns:a16="http://schemas.microsoft.com/office/drawing/2014/main" xmlns="" id="{D86373C5-2374-44DD-9C9D-44EDFE3BF54E}"/>
              </a:ext>
            </a:extLst>
          </p:cNvPr>
          <p:cNvSpPr/>
          <p:nvPr/>
        </p:nvSpPr>
        <p:spPr>
          <a:xfrm>
            <a:off x="0" y="5483691"/>
            <a:ext cx="815787" cy="82914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
        <p:nvSpPr>
          <p:cNvPr id="19" name="Freeform: Shape 83">
            <a:extLst>
              <a:ext uri="{FF2B5EF4-FFF2-40B4-BE49-F238E27FC236}">
                <a16:creationId xmlns:a16="http://schemas.microsoft.com/office/drawing/2014/main" xmlns="" id="{170621EF-B909-4B76-B243-103272E33883}"/>
              </a:ext>
            </a:extLst>
          </p:cNvPr>
          <p:cNvSpPr/>
          <p:nvPr/>
        </p:nvSpPr>
        <p:spPr>
          <a:xfrm>
            <a:off x="11179543" y="1459516"/>
            <a:ext cx="631040" cy="642620"/>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endParaRPr lang="en-US"/>
          </a:p>
        </p:txBody>
      </p:sp>
    </p:spTree>
    <p:extLst>
      <p:ext uri="{BB962C8B-B14F-4D97-AF65-F5344CB8AC3E}">
        <p14:creationId xmlns:p14="http://schemas.microsoft.com/office/powerpoint/2010/main" val="327574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84988" y="784009"/>
            <a:ext cx="11207012" cy="13655"/>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23" name="TextBox 11">
            <a:extLst>
              <a:ext uri="{FF2B5EF4-FFF2-40B4-BE49-F238E27FC236}">
                <a16:creationId xmlns="" xmlns:a16="http://schemas.microsoft.com/office/drawing/2014/main" id="{AD04322F-151E-4E57-AC5C-89AE0C8A870B}"/>
              </a:ext>
            </a:extLst>
          </p:cNvPr>
          <p:cNvSpPr txBox="1"/>
          <p:nvPr/>
        </p:nvSpPr>
        <p:spPr>
          <a:xfrm>
            <a:off x="1101465" y="180984"/>
            <a:ext cx="10829980" cy="630942"/>
          </a:xfrm>
          <a:prstGeom prst="rect">
            <a:avLst/>
          </a:prstGeom>
          <a:noFill/>
        </p:spPr>
        <p:txBody>
          <a:bodyPr wrap="square" rtlCol="0">
            <a:spAutoFit/>
          </a:bodyPr>
          <a:lstStyle/>
          <a:p>
            <a:r>
              <a:rPr lang="es-VE" sz="3500" b="1" dirty="0" smtClean="0">
                <a:solidFill>
                  <a:srgbClr val="5B9BD5">
                    <a:lumMod val="50000"/>
                  </a:srgbClr>
                </a:solidFill>
              </a:rPr>
              <a:t>EVIDENCIA CIENTIFICA.</a:t>
            </a:r>
            <a:r>
              <a:rPr lang="es-VE" sz="3500" b="1" dirty="0" smtClean="0">
                <a:solidFill>
                  <a:prstClr val="black"/>
                </a:solidFill>
              </a:rPr>
              <a:t> </a:t>
            </a:r>
            <a:endParaRPr lang="es-VE" sz="3500" b="1" dirty="0">
              <a:solidFill>
                <a:srgbClr val="5B9BD5">
                  <a:lumMod val="50000"/>
                </a:srgbClr>
              </a:solidFill>
            </a:endParaRPr>
          </a:p>
        </p:txBody>
      </p:sp>
      <p:sp>
        <p:nvSpPr>
          <p:cNvPr id="16" name="Rectángulo 15"/>
          <p:cNvSpPr/>
          <p:nvPr/>
        </p:nvSpPr>
        <p:spPr>
          <a:xfrm>
            <a:off x="206064" y="6627634"/>
            <a:ext cx="12041746" cy="246221"/>
          </a:xfrm>
          <a:prstGeom prst="rect">
            <a:avLst/>
          </a:prstGeom>
        </p:spPr>
        <p:txBody>
          <a:bodyPr wrap="square">
            <a:spAutoFit/>
          </a:bodyPr>
          <a:lstStyle/>
          <a:p>
            <a:r>
              <a:rPr lang="es-VE" sz="1000" dirty="0" err="1">
                <a:solidFill>
                  <a:prstClr val="white"/>
                </a:solidFill>
              </a:rPr>
              <a:t>Syed</a:t>
            </a:r>
            <a:r>
              <a:rPr lang="es-VE" sz="1000" dirty="0">
                <a:solidFill>
                  <a:prstClr val="white"/>
                </a:solidFill>
              </a:rPr>
              <a:t> </a:t>
            </a:r>
            <a:r>
              <a:rPr lang="es-VE" sz="1000" dirty="0" err="1">
                <a:solidFill>
                  <a:prstClr val="white"/>
                </a:solidFill>
              </a:rPr>
              <a:t>Shahzad</a:t>
            </a:r>
            <a:r>
              <a:rPr lang="es-VE" sz="1000" dirty="0">
                <a:solidFill>
                  <a:prstClr val="white"/>
                </a:solidFill>
              </a:rPr>
              <a:t> Hasan1</a:t>
            </a:r>
            <a:r>
              <a:rPr lang="en-US" sz="1000" dirty="0" smtClean="0">
                <a:solidFill>
                  <a:prstClr val="white"/>
                </a:solidFill>
                <a:latin typeface="MyriadPro-SemiboldSemiCn"/>
              </a:rPr>
              <a:t>Venous </a:t>
            </a:r>
            <a:r>
              <a:rPr lang="en-US" sz="1000" dirty="0">
                <a:solidFill>
                  <a:prstClr val="white"/>
                </a:solidFill>
                <a:latin typeface="MyriadPro-SemiboldSemiCn"/>
              </a:rPr>
              <a:t>thromboembolism in critically ill COVID-19 patients </a:t>
            </a:r>
            <a:r>
              <a:rPr lang="en-US" sz="1000" dirty="0" smtClean="0">
                <a:solidFill>
                  <a:prstClr val="white"/>
                </a:solidFill>
                <a:latin typeface="MyriadPro-SemiboldSemiCn"/>
              </a:rPr>
              <a:t>receiving prophylactic </a:t>
            </a:r>
            <a:r>
              <a:rPr lang="en-US" sz="1000" dirty="0">
                <a:solidFill>
                  <a:prstClr val="white"/>
                </a:solidFill>
                <a:latin typeface="MyriadPro-SemiboldSemiCn"/>
              </a:rPr>
              <a:t>or therapeutic anticoagulation: a systematic </a:t>
            </a:r>
            <a:r>
              <a:rPr lang="en-US" sz="1000" dirty="0" smtClean="0">
                <a:solidFill>
                  <a:prstClr val="white"/>
                </a:solidFill>
                <a:latin typeface="MyriadPro-SemiboldSemiCn"/>
              </a:rPr>
              <a:t>review </a:t>
            </a:r>
            <a:r>
              <a:rPr lang="es-VE" sz="1000" dirty="0" smtClean="0">
                <a:solidFill>
                  <a:prstClr val="white"/>
                </a:solidFill>
                <a:latin typeface="MyriadPro-SemiboldSemiCn"/>
              </a:rPr>
              <a:t>and </a:t>
            </a:r>
            <a:r>
              <a:rPr lang="es-VE" sz="1000" dirty="0">
                <a:solidFill>
                  <a:prstClr val="white"/>
                </a:solidFill>
                <a:latin typeface="MyriadPro-SemiboldSemiCn"/>
              </a:rPr>
              <a:t>meta-</a:t>
            </a:r>
            <a:r>
              <a:rPr lang="es-VE" sz="1000" dirty="0" err="1">
                <a:solidFill>
                  <a:prstClr val="white"/>
                </a:solidFill>
                <a:latin typeface="MyriadPro-SemiboldSemiCn"/>
              </a:rPr>
              <a:t>analysis</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r>
              <a:rPr lang="es-VE" sz="1000" dirty="0">
                <a:solidFill>
                  <a:prstClr val="white"/>
                </a:solidFill>
              </a:rPr>
              <a:t>doi.org/10.1007/s11239-020-02235-z</a:t>
            </a:r>
            <a:r>
              <a:rPr lang="en-US" sz="1000" dirty="0" smtClean="0">
                <a:solidFill>
                  <a:prstClr val="white"/>
                </a:solidFill>
                <a:latin typeface="Calibri Light" panose="020F0302020204030204"/>
                <a:ea typeface="Calibri" panose="020F0502020204030204" pitchFamily="34" charset="0"/>
                <a:cs typeface="Times New Roman" panose="02020603050405020304" pitchFamily="18" charset="0"/>
              </a:rPr>
              <a:t> </a:t>
            </a:r>
            <a:endParaRPr lang="en-US" sz="1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grpSp>
        <p:nvGrpSpPr>
          <p:cNvPr id="10" name="Group 3">
            <a:extLst>
              <a:ext uri="{FF2B5EF4-FFF2-40B4-BE49-F238E27FC236}">
                <a16:creationId xmlns="" xmlns:a16="http://schemas.microsoft.com/office/drawing/2014/main" id="{5A7230CA-FCCC-435E-ABCA-813647F49329}"/>
              </a:ext>
            </a:extLst>
          </p:cNvPr>
          <p:cNvGrpSpPr/>
          <p:nvPr/>
        </p:nvGrpSpPr>
        <p:grpSpPr>
          <a:xfrm>
            <a:off x="162567" y="278637"/>
            <a:ext cx="420363" cy="1053795"/>
            <a:chOff x="448317" y="357689"/>
            <a:chExt cx="655582" cy="1643459"/>
          </a:xfrm>
        </p:grpSpPr>
        <p:pic>
          <p:nvPicPr>
            <p:cNvPr id="11" name="Picture 4">
              <a:extLst>
                <a:ext uri="{FF2B5EF4-FFF2-40B4-BE49-F238E27FC236}">
                  <a16:creationId xmlns="" xmlns:a16="http://schemas.microsoft.com/office/drawing/2014/main" id="{10CB9DCD-3251-4BDA-A9C3-E287C27656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5">
              <a:extLst>
                <a:ext uri="{FF2B5EF4-FFF2-40B4-BE49-F238E27FC236}">
                  <a16:creationId xmlns="" xmlns:a16="http://schemas.microsoft.com/office/drawing/2014/main" id="{E9716E9B-30A5-4C47-81D2-D12EF21188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14" name="Rectángulo 13"/>
          <p:cNvSpPr/>
          <p:nvPr/>
        </p:nvSpPr>
        <p:spPr>
          <a:xfrm>
            <a:off x="0" y="6431280"/>
            <a:ext cx="12309987" cy="4425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err="1" smtClean="0">
                <a:solidFill>
                  <a:prstClr val="white"/>
                </a:solidFill>
              </a:rPr>
              <a:t>Cuker</a:t>
            </a:r>
            <a:r>
              <a:rPr lang="en-US" sz="1400" dirty="0" smtClean="0">
                <a:solidFill>
                  <a:prstClr val="white"/>
                </a:solidFill>
              </a:rPr>
              <a:t> A, et al. ASH 2021 Guidelines on anticoagulation in COVID-19. Blood advances. </a:t>
            </a:r>
            <a:r>
              <a:rPr lang="en-US" sz="1400" dirty="0" err="1" smtClean="0">
                <a:solidFill>
                  <a:prstClr val="white"/>
                </a:solidFill>
              </a:rPr>
              <a:t>Febrero</a:t>
            </a:r>
            <a:r>
              <a:rPr lang="en-US" sz="1400" dirty="0" smtClean="0">
                <a:solidFill>
                  <a:prstClr val="white"/>
                </a:solidFill>
              </a:rPr>
              <a:t> 2021. 5(3): 872-888</a:t>
            </a:r>
            <a:r>
              <a:rPr lang="en-US" sz="3200" dirty="0" smtClean="0">
                <a:solidFill>
                  <a:prstClr val="white"/>
                </a:solidFill>
              </a:rPr>
              <a:t>.</a:t>
            </a:r>
            <a:endParaRPr lang="en-US" sz="3200" dirty="0">
              <a:solidFill>
                <a:prstClr val="white"/>
              </a:solidFill>
            </a:endParaRPr>
          </a:p>
        </p:txBody>
      </p:sp>
      <p:sp>
        <p:nvSpPr>
          <p:cNvPr id="2" name="Rectángulo 1"/>
          <p:cNvSpPr/>
          <p:nvPr/>
        </p:nvSpPr>
        <p:spPr>
          <a:xfrm>
            <a:off x="984988" y="2255133"/>
            <a:ext cx="10225295" cy="3385542"/>
          </a:xfrm>
          <a:prstGeom prst="rect">
            <a:avLst/>
          </a:prstGeom>
        </p:spPr>
        <p:txBody>
          <a:bodyPr wrap="square">
            <a:spAutoFit/>
          </a:bodyPr>
          <a:lstStyle/>
          <a:p>
            <a:pPr algn="ctr"/>
            <a:r>
              <a:rPr lang="es-VE" sz="2800" b="1" dirty="0" smtClean="0">
                <a:solidFill>
                  <a:prstClr val="black"/>
                </a:solidFill>
              </a:rPr>
              <a:t>CONCLUSIONES</a:t>
            </a:r>
          </a:p>
          <a:p>
            <a:pPr algn="ctr"/>
            <a:endParaRPr lang="es-VE" sz="2400" b="1"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Evidencia de certeza muy baja sobre los efectos deseables e indeseables de la anticoagulación de intensidad intermedia o de intensidad terapéutica para pacientes con enfermedad crítica relacionada con COVID-19.</a:t>
            </a:r>
          </a:p>
          <a:p>
            <a:pPr algn="just"/>
            <a:r>
              <a:rPr lang="es-VE" dirty="0" smtClean="0">
                <a:solidFill>
                  <a:prstClr val="black"/>
                </a:solidFill>
              </a:rPr>
              <a:t> </a:t>
            </a:r>
          </a:p>
          <a:p>
            <a:pPr marL="285750" indent="-285750" algn="just">
              <a:buFont typeface="Arial" panose="020B0604020202020204" pitchFamily="34" charset="0"/>
              <a:buChar char="•"/>
            </a:pPr>
            <a:r>
              <a:rPr lang="es-VE" dirty="0" smtClean="0">
                <a:solidFill>
                  <a:prstClr val="black"/>
                </a:solidFill>
              </a:rPr>
              <a:t>Evidencia indirecta de mayor calidad de pacientes críticamente enfermos no COVID-19 para un aumento dependiente de la dosis en el riesgo de hemorragia mayor con anticoagulación. </a:t>
            </a:r>
          </a:p>
          <a:p>
            <a:pPr algn="just"/>
            <a:endParaRPr lang="es-VE" dirty="0" smtClean="0">
              <a:solidFill>
                <a:prstClr val="black"/>
              </a:solidFill>
            </a:endParaRPr>
          </a:p>
          <a:p>
            <a:pPr marL="285750" indent="-285750" algn="just">
              <a:buFont typeface="Arial" panose="020B0604020202020204" pitchFamily="34" charset="0"/>
              <a:buChar char="•"/>
            </a:pPr>
            <a:r>
              <a:rPr lang="es-VE" dirty="0" smtClean="0">
                <a:solidFill>
                  <a:prstClr val="black"/>
                </a:solidFill>
              </a:rPr>
              <a:t>Se sugirió la práctica habitual de anticoagulación profiláctica de intensidad, como se usa en pacientes críticamente enfermos sin COVID-19</a:t>
            </a:r>
            <a:endParaRPr lang="es-VE" dirty="0">
              <a:solidFill>
                <a:prstClr val="black"/>
              </a:solidFill>
            </a:endParaRPr>
          </a:p>
        </p:txBody>
      </p:sp>
      <p:sp>
        <p:nvSpPr>
          <p:cNvPr id="13" name="Google Shape;406;p41"/>
          <p:cNvSpPr/>
          <p:nvPr/>
        </p:nvSpPr>
        <p:spPr>
          <a:xfrm>
            <a:off x="1101465" y="1054278"/>
            <a:ext cx="10225295" cy="790288"/>
          </a:xfrm>
          <a:prstGeom prst="roundRect">
            <a:avLst>
              <a:gd name="adj" fmla="val 39828"/>
            </a:avLst>
          </a:prstGeom>
          <a:gradFill>
            <a:gsLst>
              <a:gs pos="0">
                <a:srgbClr val="ACE6D6"/>
              </a:gs>
              <a:gs pos="100000">
                <a:srgbClr val="45BCD7"/>
              </a:gs>
            </a:gsLst>
            <a:lin ang="0" scaled="0"/>
          </a:gradFill>
          <a:ln>
            <a:noFill/>
          </a:ln>
        </p:spPr>
        <p:txBody>
          <a:bodyPr spcFirstLastPara="1" wrap="square" lIns="91425" tIns="91425" rIns="91425" bIns="91425" anchor="ctr" anchorCtr="0">
            <a:noAutofit/>
          </a:bodyPr>
          <a:lstStyle/>
          <a:p>
            <a:pPr>
              <a:buClr>
                <a:srgbClr val="000000"/>
              </a:buClr>
              <a:buFont typeface="Arial"/>
              <a:buNone/>
              <a:defRPr/>
            </a:pPr>
            <a:endParaRPr sz="2500" kern="0" smtClean="0">
              <a:solidFill>
                <a:srgbClr val="000000"/>
              </a:solidFill>
              <a:latin typeface="Arial"/>
              <a:cs typeface="Arial"/>
              <a:sym typeface="Arial"/>
            </a:endParaRPr>
          </a:p>
        </p:txBody>
      </p:sp>
      <p:sp>
        <p:nvSpPr>
          <p:cNvPr id="15" name="Google Shape;447;p41"/>
          <p:cNvSpPr txBox="1">
            <a:spLocks/>
          </p:cNvSpPr>
          <p:nvPr/>
        </p:nvSpPr>
        <p:spPr>
          <a:xfrm>
            <a:off x="766916" y="887395"/>
            <a:ext cx="10972800" cy="5121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VE" sz="3200" b="1" kern="0" dirty="0" smtClean="0">
              <a:solidFill>
                <a:srgbClr val="002060"/>
              </a:solidFill>
              <a:latin typeface="Century Gothic" panose="020B0502020202020204" pitchFamily="34" charset="0"/>
            </a:endParaRPr>
          </a:p>
          <a:p>
            <a:pPr algn="ctr"/>
            <a:r>
              <a:rPr lang="es-VE" sz="4000" b="1" kern="0" dirty="0" smtClean="0">
                <a:solidFill>
                  <a:srgbClr val="002060"/>
                </a:solidFill>
                <a:latin typeface="Century Gothic" panose="020B0502020202020204" pitchFamily="34" charset="0"/>
              </a:rPr>
              <a:t>PACIENTE CRITICO</a:t>
            </a:r>
            <a:endParaRPr lang="es-VE" sz="4000" b="1" kern="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7795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8555</TotalTime>
  <Words>4992</Words>
  <Application>Microsoft Office PowerPoint</Application>
  <PresentationFormat>Personalizado</PresentationFormat>
  <Paragraphs>496</Paragraphs>
  <Slides>51</Slides>
  <Notes>45</Notes>
  <HiddenSlides>0</HiddenSlides>
  <MMClips>0</MMClips>
  <ScaleCrop>false</ScaleCrop>
  <HeadingPairs>
    <vt:vector size="4" baseType="variant">
      <vt:variant>
        <vt:lpstr>Tema</vt:lpstr>
      </vt:variant>
      <vt:variant>
        <vt:i4>5</vt:i4>
      </vt:variant>
      <vt:variant>
        <vt:lpstr>Títulos de diapositiva</vt:lpstr>
      </vt:variant>
      <vt:variant>
        <vt:i4>51</vt:i4>
      </vt:variant>
    </vt:vector>
  </HeadingPairs>
  <TitlesOfParts>
    <vt:vector size="56" baseType="lpstr">
      <vt:lpstr>Tema de Office</vt:lpstr>
      <vt:lpstr>1_Tema de Office</vt:lpstr>
      <vt:lpstr>Contents Slide Master</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Presentación de PowerPoint</vt:lpstr>
      <vt:lpstr>Presentación de PowerPoint</vt:lpstr>
      <vt:lpstr>Presentación de PowerPoint</vt:lpstr>
      <vt:lpstr>Conclusión</vt:lpstr>
      <vt:lpstr>Presentación de PowerPoint</vt:lpstr>
      <vt:lpstr>Presentación de PowerPoint</vt:lpstr>
      <vt:lpstr>Presentación de PowerPoint</vt:lpstr>
      <vt:lpstr>Presentación de PowerPoint</vt:lpstr>
      <vt:lpstr>Presentación de PowerPoint</vt:lpstr>
      <vt:lpstr>APORTES DEL GRUPO</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Martin</dc:creator>
  <cp:lastModifiedBy>Dariana</cp:lastModifiedBy>
  <cp:revision>448</cp:revision>
  <dcterms:created xsi:type="dcterms:W3CDTF">2020-03-03T20:57:29Z</dcterms:created>
  <dcterms:modified xsi:type="dcterms:W3CDTF">2021-03-10T23:06:08Z</dcterms:modified>
</cp:coreProperties>
</file>