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1" r:id="rId2"/>
    <p:sldId id="309" r:id="rId3"/>
    <p:sldId id="272" r:id="rId4"/>
    <p:sldId id="312" r:id="rId5"/>
    <p:sldId id="308" r:id="rId6"/>
    <p:sldId id="310" r:id="rId7"/>
    <p:sldId id="322" r:id="rId8"/>
    <p:sldId id="318" r:id="rId9"/>
    <p:sldId id="323" r:id="rId10"/>
    <p:sldId id="317" r:id="rId11"/>
    <p:sldId id="325" r:id="rId12"/>
    <p:sldId id="315" r:id="rId13"/>
    <p:sldId id="314" r:id="rId14"/>
    <p:sldId id="313" r:id="rId15"/>
    <p:sldId id="274" r:id="rId16"/>
    <p:sldId id="316" r:id="rId17"/>
    <p:sldId id="320" r:id="rId18"/>
    <p:sldId id="324" r:id="rId19"/>
    <p:sldId id="327" r:id="rId20"/>
    <p:sldId id="321" r:id="rId21"/>
    <p:sldId id="331" r:id="rId22"/>
    <p:sldId id="326" r:id="rId23"/>
    <p:sldId id="328" r:id="rId24"/>
    <p:sldId id="329" r:id="rId25"/>
    <p:sldId id="330" r:id="rId26"/>
    <p:sldId id="332" r:id="rId27"/>
    <p:sldId id="333" r:id="rId28"/>
    <p:sldId id="335" r:id="rId2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6" autoAdjust="0"/>
    <p:restoredTop sz="93398" autoAdjust="0"/>
  </p:normalViewPr>
  <p:slideViewPr>
    <p:cSldViewPr snapToGrid="0">
      <p:cViewPr>
        <p:scale>
          <a:sx n="80" d="100"/>
          <a:sy n="80" d="100"/>
        </p:scale>
        <p:origin x="-276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63973-4FC3-4265-A614-077CB9835A26}" type="doc">
      <dgm:prSet loTypeId="urn:microsoft.com/office/officeart/2005/8/layout/process4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FA048D2-F2A3-426F-9BC0-E2056FE5AB53}">
      <dgm:prSet custT="1"/>
      <dgm:spPr/>
      <dgm:t>
        <a:bodyPr/>
        <a:lstStyle/>
        <a:p>
          <a:pPr algn="ctr" rtl="0"/>
          <a:r>
            <a:rPr lang="es-ES" sz="24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rPr>
            <a:t>PUNTO FINAL PRIMARIO</a:t>
          </a:r>
          <a:endParaRPr lang="es-ES" sz="2400" b="1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843A5E2-63FF-4C1D-908A-7BDDB0EA43B6}" type="parTrans" cxnId="{0DFC527D-FA83-4E29-9E44-92B0B42D51AB}">
      <dgm:prSet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8F178CAF-32BD-46AF-99EA-42890DA57DD4}" type="sibTrans" cxnId="{0DFC527D-FA83-4E29-9E44-92B0B42D51AB}">
      <dgm:prSet custT="1"/>
      <dgm:spPr/>
      <dgm:t>
        <a:bodyPr/>
        <a:lstStyle/>
        <a:p>
          <a:pPr algn="ctr"/>
          <a:endParaRPr lang="es-ES" sz="2000" b="0">
            <a:ln w="76200">
              <a:solidFill>
                <a:schemeClr val="tx1"/>
              </a:solidFill>
            </a:ln>
            <a:solidFill>
              <a:schemeClr val="tx1"/>
            </a:solidFill>
            <a:effectLst>
              <a:glow rad="228600">
                <a:schemeClr val="bg1">
                  <a:alpha val="40000"/>
                </a:schemeClr>
              </a:glow>
            </a:effectLst>
            <a:latin typeface="+mn-lt"/>
          </a:endParaRPr>
        </a:p>
      </dgm:t>
    </dgm:pt>
    <dgm:pt modelId="{9170F117-B0DB-41AF-B292-55AD8F9186BC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 rtl="0"/>
          <a:r>
            <a:rPr lang="es-ES" sz="20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rPr>
            <a:t>Evento CV mayor</a:t>
          </a:r>
          <a:r>
            <a:rPr lang="es-ES" sz="2000" b="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rPr>
            <a:t>: muerte por ECI, IM-no fatal, </a:t>
          </a:r>
          <a:r>
            <a:rPr lang="es-ES" sz="2000" b="0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rPr>
            <a:t>Resucitacion</a:t>
          </a:r>
          <a:r>
            <a:rPr lang="es-ES" sz="2000" b="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rPr>
            <a:t> post-PC, ECV fatal y no-F</a:t>
          </a:r>
          <a:endParaRPr lang="es-ES" sz="2000" b="0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6DE332E-E612-4676-BF44-87969217FA40}" type="parTrans" cxnId="{47438D57-6DFE-4E66-A747-EE1685C60067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61F9887B-26C5-4D1D-A13D-38D0223404AC}" type="sibTrans" cxnId="{47438D57-6DFE-4E66-A747-EE1685C60067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BDD674CE-2CDC-4C75-B05D-B9423AD57939}">
      <dgm:prSet custT="1"/>
      <dgm:spPr/>
      <dgm:t>
        <a:bodyPr/>
        <a:lstStyle/>
        <a:p>
          <a:pPr algn="ctr" rtl="0"/>
          <a:r>
            <a:rPr lang="es-ES" sz="24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  </a:t>
          </a:r>
        </a:p>
        <a:p>
          <a:pPr algn="ctr" rtl="0"/>
          <a:r>
            <a:rPr lang="es-ES" sz="24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rPr>
            <a:t>PUNTO FINAL SECUNDARIO </a:t>
          </a:r>
        </a:p>
      </dgm:t>
    </dgm:pt>
    <dgm:pt modelId="{B42AE7BA-C295-4C9E-B3E5-86B1E43093C8}" type="parTrans" cxnId="{96D7F287-7AD4-4DB4-96A0-A21D539BFD78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99F05DB9-39F0-4715-9E5A-A65FCB21EE7D}" type="sibTrans" cxnId="{96D7F287-7AD4-4DB4-96A0-A21D539BFD78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D930C673-200D-4F3F-99B1-276D519F6DC4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algn="ctr" rtl="0"/>
          <a:r>
            <a:rPr lang="es-ES" sz="2000" b="1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rPr>
            <a:t>Evento coronario mayor: </a:t>
          </a:r>
          <a:r>
            <a:rPr lang="es-ES" sz="2000" b="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rPr>
            <a:t>muerte por ECI, IM no fatal, Resucitación Post-PC, evento Cerebrovascular, </a:t>
          </a:r>
          <a:r>
            <a:rPr lang="es-ES" sz="2000" b="0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rPr>
            <a:t>Hosp</a:t>
          </a:r>
          <a:r>
            <a:rPr lang="es-ES" sz="2000" b="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rPr>
            <a:t> por ICC, EAP, Muerte por cualquier causa, algún evento cardiovascular o coronario  </a:t>
          </a:r>
        </a:p>
      </dgm:t>
    </dgm:pt>
    <dgm:pt modelId="{FE3DB5D0-05BB-49AD-BD31-C3ED34C1E942}" type="parTrans" cxnId="{75E2DBAE-4EBC-4F33-84ED-DB9E1A99A31C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124E734B-BCDE-454B-8224-DC8A53B7AE7C}" type="sibTrans" cxnId="{75E2DBAE-4EBC-4F33-84ED-DB9E1A99A31C}">
      <dgm:prSet/>
      <dgm:spPr/>
      <dgm:t>
        <a:bodyPr/>
        <a:lstStyle/>
        <a:p>
          <a:endParaRPr lang="en-US" sz="2000" b="0">
            <a:solidFill>
              <a:schemeClr val="tx1"/>
            </a:solidFill>
          </a:endParaRPr>
        </a:p>
      </dgm:t>
    </dgm:pt>
    <dgm:pt modelId="{E6EB073D-1DBF-43A5-BC03-71EA61EB518A}">
      <dgm:prSet custT="1"/>
      <dgm:spPr/>
      <dgm:t>
        <a:bodyPr/>
        <a:lstStyle/>
        <a:p>
          <a:pPr rtl="0"/>
          <a:endParaRPr lang="es-ES" sz="2000" b="0" dirty="0" smtClean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  <a:sym typeface="Wingdings" pitchFamily="2" charset="2"/>
          </a:endParaRPr>
        </a:p>
      </dgm:t>
    </dgm:pt>
    <dgm:pt modelId="{42BB2A87-F337-4EB5-8967-9F03FAD746C0}" type="sibTrans" cxnId="{A9A01135-BB9E-4B2E-B778-B0CBF147BA7C}">
      <dgm:prSet/>
      <dgm:spPr/>
      <dgm:t>
        <a:bodyPr/>
        <a:lstStyle/>
        <a:p>
          <a:endParaRPr lang="es-VE"/>
        </a:p>
      </dgm:t>
    </dgm:pt>
    <dgm:pt modelId="{E691AF89-ACB6-4456-A531-297F3B54724C}" type="parTrans" cxnId="{A9A01135-BB9E-4B2E-B778-B0CBF147BA7C}">
      <dgm:prSet/>
      <dgm:spPr/>
      <dgm:t>
        <a:bodyPr/>
        <a:lstStyle/>
        <a:p>
          <a:endParaRPr lang="es-VE"/>
        </a:p>
      </dgm:t>
    </dgm:pt>
    <dgm:pt modelId="{9DB52D6D-CA1D-495E-A6BF-E4D3D32E7785}" type="pres">
      <dgm:prSet presAssocID="{87E63973-4FC3-4265-A614-077CB9835A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183BF5-97FA-4B5F-BBFB-0D3F2D50F78B}" type="pres">
      <dgm:prSet presAssocID="{E6EB073D-1DBF-43A5-BC03-71EA61EB518A}" presName="boxAndChildren" presStyleCnt="0"/>
      <dgm:spPr/>
    </dgm:pt>
    <dgm:pt modelId="{486218E7-4987-40D8-BC7F-08C4161E7C89}" type="pres">
      <dgm:prSet presAssocID="{E6EB073D-1DBF-43A5-BC03-71EA61EB518A}" presName="parentTextBox" presStyleLbl="node1" presStyleIdx="0" presStyleCnt="3" custLinFactNeighborY="69025"/>
      <dgm:spPr/>
      <dgm:t>
        <a:bodyPr/>
        <a:lstStyle/>
        <a:p>
          <a:endParaRPr lang="es-VE"/>
        </a:p>
      </dgm:t>
    </dgm:pt>
    <dgm:pt modelId="{9EC63674-EB73-4C2E-AC59-1E0C60C858C7}" type="pres">
      <dgm:prSet presAssocID="{99F05DB9-39F0-4715-9E5A-A65FCB21EE7D}" presName="sp" presStyleCnt="0"/>
      <dgm:spPr/>
      <dgm:t>
        <a:bodyPr/>
        <a:lstStyle/>
        <a:p>
          <a:endParaRPr lang="en-US"/>
        </a:p>
      </dgm:t>
    </dgm:pt>
    <dgm:pt modelId="{B94A0298-7682-4FA7-81E4-0695BBC9AD89}" type="pres">
      <dgm:prSet presAssocID="{BDD674CE-2CDC-4C75-B05D-B9423AD57939}" presName="arrowAndChildren" presStyleCnt="0"/>
      <dgm:spPr/>
      <dgm:t>
        <a:bodyPr/>
        <a:lstStyle/>
        <a:p>
          <a:endParaRPr lang="en-US"/>
        </a:p>
      </dgm:t>
    </dgm:pt>
    <dgm:pt modelId="{4C60D2B4-C808-48D8-AF4D-5F961C9B975E}" type="pres">
      <dgm:prSet presAssocID="{BDD674CE-2CDC-4C75-B05D-B9423AD57939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8EFBEF2C-4C0F-4261-B105-96D4A57DEC4A}" type="pres">
      <dgm:prSet presAssocID="{BDD674CE-2CDC-4C75-B05D-B9423AD57939}" presName="arrow" presStyleLbl="node1" presStyleIdx="1" presStyleCnt="3" custScaleY="37385" custLinFactNeighborX="6413" custLinFactNeighborY="32755"/>
      <dgm:spPr/>
      <dgm:t>
        <a:bodyPr/>
        <a:lstStyle/>
        <a:p>
          <a:endParaRPr lang="en-US"/>
        </a:p>
      </dgm:t>
    </dgm:pt>
    <dgm:pt modelId="{8057C4BF-D696-478C-8CB3-08F3A2D24E0C}" type="pres">
      <dgm:prSet presAssocID="{BDD674CE-2CDC-4C75-B05D-B9423AD57939}" presName="descendantArrow" presStyleCnt="0"/>
      <dgm:spPr/>
      <dgm:t>
        <a:bodyPr/>
        <a:lstStyle/>
        <a:p>
          <a:endParaRPr lang="en-US"/>
        </a:p>
      </dgm:t>
    </dgm:pt>
    <dgm:pt modelId="{65BC5F44-EF7A-43B4-A466-BAD69A920E42}" type="pres">
      <dgm:prSet presAssocID="{D930C673-200D-4F3F-99B1-276D519F6DC4}" presName="childTextArrow" presStyleLbl="fgAccFollowNode1" presStyleIdx="0" presStyleCnt="2" custScaleX="154331" custScaleY="98190" custLinFactY="100000" custLinFactNeighborX="59" custLinFactNeighborY="132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F6F24-4830-4837-BE21-8C453EAB592D}" type="pres">
      <dgm:prSet presAssocID="{8F178CAF-32BD-46AF-99EA-42890DA57DD4}" presName="sp" presStyleCnt="0"/>
      <dgm:spPr/>
      <dgm:t>
        <a:bodyPr/>
        <a:lstStyle/>
        <a:p>
          <a:endParaRPr lang="en-US"/>
        </a:p>
      </dgm:t>
    </dgm:pt>
    <dgm:pt modelId="{92EEC0D4-BFFF-4912-B1F9-C860D99CC3C6}" type="pres">
      <dgm:prSet presAssocID="{BFA048D2-F2A3-426F-9BC0-E2056FE5AB53}" presName="arrowAndChildren" presStyleCnt="0"/>
      <dgm:spPr/>
      <dgm:t>
        <a:bodyPr/>
        <a:lstStyle/>
        <a:p>
          <a:endParaRPr lang="en-US"/>
        </a:p>
      </dgm:t>
    </dgm:pt>
    <dgm:pt modelId="{1D9359F1-896D-42D5-9F55-D9E1148F173D}" type="pres">
      <dgm:prSet presAssocID="{BFA048D2-F2A3-426F-9BC0-E2056FE5AB5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0351AB6-2389-4641-B7E6-AFF380341585}" type="pres">
      <dgm:prSet presAssocID="{BFA048D2-F2A3-426F-9BC0-E2056FE5AB53}" presName="arrow" presStyleLbl="node1" presStyleIdx="2" presStyleCnt="3" custScaleY="33343" custLinFactNeighborX="-200" custLinFactNeighborY="-8455"/>
      <dgm:spPr/>
      <dgm:t>
        <a:bodyPr/>
        <a:lstStyle/>
        <a:p>
          <a:endParaRPr lang="en-US"/>
        </a:p>
      </dgm:t>
    </dgm:pt>
    <dgm:pt modelId="{5FAABE32-29C1-4EC4-BBC7-57416108F6AC}" type="pres">
      <dgm:prSet presAssocID="{BFA048D2-F2A3-426F-9BC0-E2056FE5AB53}" presName="descendantArrow" presStyleCnt="0"/>
      <dgm:spPr/>
      <dgm:t>
        <a:bodyPr/>
        <a:lstStyle/>
        <a:p>
          <a:endParaRPr lang="en-US"/>
        </a:p>
      </dgm:t>
    </dgm:pt>
    <dgm:pt modelId="{5F751D0C-C4C1-49D1-8405-976D2AE34ABE}" type="pres">
      <dgm:prSet presAssocID="{9170F117-B0DB-41AF-B292-55AD8F9186BC}" presName="childTextArrow" presStyleLbl="fgAccFollowNode1" presStyleIdx="1" presStyleCnt="2" custScaleY="90474" custLinFactY="1513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2EFD55-CDE9-4E60-B5B1-3DEC7A56A88E}" type="presOf" srcId="{87E63973-4FC3-4265-A614-077CB9835A26}" destId="{9DB52D6D-CA1D-495E-A6BF-E4D3D32E7785}" srcOrd="0" destOrd="0" presId="urn:microsoft.com/office/officeart/2005/8/layout/process4"/>
    <dgm:cxn modelId="{A9A01135-BB9E-4B2E-B778-B0CBF147BA7C}" srcId="{87E63973-4FC3-4265-A614-077CB9835A26}" destId="{E6EB073D-1DBF-43A5-BC03-71EA61EB518A}" srcOrd="2" destOrd="0" parTransId="{E691AF89-ACB6-4456-A531-297F3B54724C}" sibTransId="{42BB2A87-F337-4EB5-8967-9F03FAD746C0}"/>
    <dgm:cxn modelId="{F78878A3-2C2C-4AAB-A019-07383978CBE3}" type="presOf" srcId="{BFA048D2-F2A3-426F-9BC0-E2056FE5AB53}" destId="{60351AB6-2389-4641-B7E6-AFF380341585}" srcOrd="1" destOrd="0" presId="urn:microsoft.com/office/officeart/2005/8/layout/process4"/>
    <dgm:cxn modelId="{75E2DBAE-4EBC-4F33-84ED-DB9E1A99A31C}" srcId="{BDD674CE-2CDC-4C75-B05D-B9423AD57939}" destId="{D930C673-200D-4F3F-99B1-276D519F6DC4}" srcOrd="0" destOrd="0" parTransId="{FE3DB5D0-05BB-49AD-BD31-C3ED34C1E942}" sibTransId="{124E734B-BCDE-454B-8224-DC8A53B7AE7C}"/>
    <dgm:cxn modelId="{730FC4BB-5433-4222-8A04-B3EDBCAC8A5E}" type="presOf" srcId="{BDD674CE-2CDC-4C75-B05D-B9423AD57939}" destId="{8EFBEF2C-4C0F-4261-B105-96D4A57DEC4A}" srcOrd="1" destOrd="0" presId="urn:microsoft.com/office/officeart/2005/8/layout/process4"/>
    <dgm:cxn modelId="{530F19E9-9E15-4060-B4FC-87E190B2EDA9}" type="presOf" srcId="{BDD674CE-2CDC-4C75-B05D-B9423AD57939}" destId="{4C60D2B4-C808-48D8-AF4D-5F961C9B975E}" srcOrd="0" destOrd="0" presId="urn:microsoft.com/office/officeart/2005/8/layout/process4"/>
    <dgm:cxn modelId="{47438D57-6DFE-4E66-A747-EE1685C60067}" srcId="{BFA048D2-F2A3-426F-9BC0-E2056FE5AB53}" destId="{9170F117-B0DB-41AF-B292-55AD8F9186BC}" srcOrd="0" destOrd="0" parTransId="{76DE332E-E612-4676-BF44-87969217FA40}" sibTransId="{61F9887B-26C5-4D1D-A13D-38D0223404AC}"/>
    <dgm:cxn modelId="{76863F54-734F-4D6F-8AE4-26829156E9D4}" type="presOf" srcId="{9170F117-B0DB-41AF-B292-55AD8F9186BC}" destId="{5F751D0C-C4C1-49D1-8405-976D2AE34ABE}" srcOrd="0" destOrd="0" presId="urn:microsoft.com/office/officeart/2005/8/layout/process4"/>
    <dgm:cxn modelId="{9BD510CD-8EA4-4F35-BD8C-310A0327F4C1}" type="presOf" srcId="{E6EB073D-1DBF-43A5-BC03-71EA61EB518A}" destId="{486218E7-4987-40D8-BC7F-08C4161E7C89}" srcOrd="0" destOrd="0" presId="urn:microsoft.com/office/officeart/2005/8/layout/process4"/>
    <dgm:cxn modelId="{0DFC527D-FA83-4E29-9E44-92B0B42D51AB}" srcId="{87E63973-4FC3-4265-A614-077CB9835A26}" destId="{BFA048D2-F2A3-426F-9BC0-E2056FE5AB53}" srcOrd="0" destOrd="0" parTransId="{9843A5E2-63FF-4C1D-908A-7BDDB0EA43B6}" sibTransId="{8F178CAF-32BD-46AF-99EA-42890DA57DD4}"/>
    <dgm:cxn modelId="{740ED21F-C447-42ED-8873-FE3ED1E10024}" type="presOf" srcId="{D930C673-200D-4F3F-99B1-276D519F6DC4}" destId="{65BC5F44-EF7A-43B4-A466-BAD69A920E42}" srcOrd="0" destOrd="0" presId="urn:microsoft.com/office/officeart/2005/8/layout/process4"/>
    <dgm:cxn modelId="{96D7F287-7AD4-4DB4-96A0-A21D539BFD78}" srcId="{87E63973-4FC3-4265-A614-077CB9835A26}" destId="{BDD674CE-2CDC-4C75-B05D-B9423AD57939}" srcOrd="1" destOrd="0" parTransId="{B42AE7BA-C295-4C9E-B3E5-86B1E43093C8}" sibTransId="{99F05DB9-39F0-4715-9E5A-A65FCB21EE7D}"/>
    <dgm:cxn modelId="{43D4E1F8-3C14-45C5-BA03-97FAB978AD0E}" type="presOf" srcId="{BFA048D2-F2A3-426F-9BC0-E2056FE5AB53}" destId="{1D9359F1-896D-42D5-9F55-D9E1148F173D}" srcOrd="0" destOrd="0" presId="urn:microsoft.com/office/officeart/2005/8/layout/process4"/>
    <dgm:cxn modelId="{D82A386D-D107-4118-B530-A641C7F5866C}" type="presParOf" srcId="{9DB52D6D-CA1D-495E-A6BF-E4D3D32E7785}" destId="{D1183BF5-97FA-4B5F-BBFB-0D3F2D50F78B}" srcOrd="0" destOrd="0" presId="urn:microsoft.com/office/officeart/2005/8/layout/process4"/>
    <dgm:cxn modelId="{7ACE9EEB-711A-4FEB-B67D-341774AD4B9C}" type="presParOf" srcId="{D1183BF5-97FA-4B5F-BBFB-0D3F2D50F78B}" destId="{486218E7-4987-40D8-BC7F-08C4161E7C89}" srcOrd="0" destOrd="0" presId="urn:microsoft.com/office/officeart/2005/8/layout/process4"/>
    <dgm:cxn modelId="{881B5B3D-FD9C-42D0-BC76-B3D52580C1BF}" type="presParOf" srcId="{9DB52D6D-CA1D-495E-A6BF-E4D3D32E7785}" destId="{9EC63674-EB73-4C2E-AC59-1E0C60C858C7}" srcOrd="1" destOrd="0" presId="urn:microsoft.com/office/officeart/2005/8/layout/process4"/>
    <dgm:cxn modelId="{3E52387E-7ED5-4445-8F80-358677078F38}" type="presParOf" srcId="{9DB52D6D-CA1D-495E-A6BF-E4D3D32E7785}" destId="{B94A0298-7682-4FA7-81E4-0695BBC9AD89}" srcOrd="2" destOrd="0" presId="urn:microsoft.com/office/officeart/2005/8/layout/process4"/>
    <dgm:cxn modelId="{D7C1BEDA-52C2-45A0-99BE-86685182D553}" type="presParOf" srcId="{B94A0298-7682-4FA7-81E4-0695BBC9AD89}" destId="{4C60D2B4-C808-48D8-AF4D-5F961C9B975E}" srcOrd="0" destOrd="0" presId="urn:microsoft.com/office/officeart/2005/8/layout/process4"/>
    <dgm:cxn modelId="{2F674EF7-6D95-4170-8C3C-04718739A4F0}" type="presParOf" srcId="{B94A0298-7682-4FA7-81E4-0695BBC9AD89}" destId="{8EFBEF2C-4C0F-4261-B105-96D4A57DEC4A}" srcOrd="1" destOrd="0" presId="urn:microsoft.com/office/officeart/2005/8/layout/process4"/>
    <dgm:cxn modelId="{FFC738AB-55C4-40CA-9709-1B176AA5FAE9}" type="presParOf" srcId="{B94A0298-7682-4FA7-81E4-0695BBC9AD89}" destId="{8057C4BF-D696-478C-8CB3-08F3A2D24E0C}" srcOrd="2" destOrd="0" presId="urn:microsoft.com/office/officeart/2005/8/layout/process4"/>
    <dgm:cxn modelId="{FF42590A-CC7F-4A38-A529-7528DE916C61}" type="presParOf" srcId="{8057C4BF-D696-478C-8CB3-08F3A2D24E0C}" destId="{65BC5F44-EF7A-43B4-A466-BAD69A920E42}" srcOrd="0" destOrd="0" presId="urn:microsoft.com/office/officeart/2005/8/layout/process4"/>
    <dgm:cxn modelId="{CA48E31F-7634-4493-B16D-E0D369340AC4}" type="presParOf" srcId="{9DB52D6D-CA1D-495E-A6BF-E4D3D32E7785}" destId="{F0BF6F24-4830-4837-BE21-8C453EAB592D}" srcOrd="3" destOrd="0" presId="urn:microsoft.com/office/officeart/2005/8/layout/process4"/>
    <dgm:cxn modelId="{FD5E72E9-586A-41AD-925D-BAE3A8C8B3AA}" type="presParOf" srcId="{9DB52D6D-CA1D-495E-A6BF-E4D3D32E7785}" destId="{92EEC0D4-BFFF-4912-B1F9-C860D99CC3C6}" srcOrd="4" destOrd="0" presId="urn:microsoft.com/office/officeart/2005/8/layout/process4"/>
    <dgm:cxn modelId="{2390DF14-A63E-48B3-B80E-62022C285A24}" type="presParOf" srcId="{92EEC0D4-BFFF-4912-B1F9-C860D99CC3C6}" destId="{1D9359F1-896D-42D5-9F55-D9E1148F173D}" srcOrd="0" destOrd="0" presId="urn:microsoft.com/office/officeart/2005/8/layout/process4"/>
    <dgm:cxn modelId="{82B6CFBF-18AE-4964-A181-93782E776E79}" type="presParOf" srcId="{92EEC0D4-BFFF-4912-B1F9-C860D99CC3C6}" destId="{60351AB6-2389-4641-B7E6-AFF380341585}" srcOrd="1" destOrd="0" presId="urn:microsoft.com/office/officeart/2005/8/layout/process4"/>
    <dgm:cxn modelId="{08106653-9331-4490-B754-E1038CAC12CD}" type="presParOf" srcId="{92EEC0D4-BFFF-4912-B1F9-C860D99CC3C6}" destId="{5FAABE32-29C1-4EC4-BBC7-57416108F6AC}" srcOrd="2" destOrd="0" presId="urn:microsoft.com/office/officeart/2005/8/layout/process4"/>
    <dgm:cxn modelId="{CA713831-54C6-45DE-A638-D9A94052DB6B}" type="presParOf" srcId="{5FAABE32-29C1-4EC4-BBC7-57416108F6AC}" destId="{5F751D0C-C4C1-49D1-8405-976D2AE34A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218E7-4987-40D8-BC7F-08C4161E7C89}">
      <dsp:nvSpPr>
        <dsp:cNvPr id="0" name=""/>
        <dsp:cNvSpPr/>
      </dsp:nvSpPr>
      <dsp:spPr>
        <a:xfrm>
          <a:off x="0" y="3245327"/>
          <a:ext cx="6336703" cy="306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0" kern="1200" dirty="0" smtClean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  <a:sym typeface="Wingdings" pitchFamily="2" charset="2"/>
          </a:endParaRPr>
        </a:p>
      </dsp:txBody>
      <dsp:txXfrm>
        <a:off x="0" y="3245327"/>
        <a:ext cx="6336703" cy="3066572"/>
      </dsp:txXfrm>
    </dsp:sp>
    <dsp:sp modelId="{8EFBEF2C-4C0F-4261-B105-96D4A57DEC4A}">
      <dsp:nvSpPr>
        <dsp:cNvPr id="0" name=""/>
        <dsp:cNvSpPr/>
      </dsp:nvSpPr>
      <dsp:spPr>
        <a:xfrm rot="10800000">
          <a:off x="0" y="3072198"/>
          <a:ext cx="6336703" cy="176322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rPr>
            <a:t> 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rPr>
            <a:t>PUNTO FINAL SECUNDARIO </a:t>
          </a:r>
        </a:p>
      </dsp:txBody>
      <dsp:txXfrm rot="-10800000">
        <a:off x="0" y="3072198"/>
        <a:ext cx="6336703" cy="618890"/>
      </dsp:txXfrm>
    </dsp:sp>
    <dsp:sp modelId="{65BC5F44-EF7A-43B4-A466-BAD69A920E42}">
      <dsp:nvSpPr>
        <dsp:cNvPr id="0" name=""/>
        <dsp:cNvSpPr/>
      </dsp:nvSpPr>
      <dsp:spPr>
        <a:xfrm>
          <a:off x="4850" y="4927224"/>
          <a:ext cx="6331843" cy="1384675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rPr>
            <a:t>Evento coronario mayor: </a:t>
          </a:r>
          <a:r>
            <a:rPr lang="es-ES" sz="2000" b="0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rPr>
            <a:t>muerte por ECI, IM no fatal, Resucitación Post-PC, evento Cerebrovascular, </a:t>
          </a:r>
          <a:r>
            <a:rPr lang="es-ES" sz="2000" b="0" kern="1200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rPr>
            <a:t>Hosp</a:t>
          </a:r>
          <a:r>
            <a:rPr lang="es-ES" sz="2000" b="0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  <a:sym typeface="Wingdings" pitchFamily="2" charset="2"/>
            </a:rPr>
            <a:t> por ICC, EAP, Muerte por cualquier causa, algún evento cardiovascular o coronario  </a:t>
          </a:r>
        </a:p>
      </dsp:txBody>
      <dsp:txXfrm>
        <a:off x="4850" y="4927224"/>
        <a:ext cx="6331843" cy="1384675"/>
      </dsp:txXfrm>
    </dsp:sp>
    <dsp:sp modelId="{60351AB6-2389-4641-B7E6-AFF380341585}">
      <dsp:nvSpPr>
        <dsp:cNvPr id="0" name=""/>
        <dsp:cNvSpPr/>
      </dsp:nvSpPr>
      <dsp:spPr>
        <a:xfrm rot="10800000">
          <a:off x="0" y="0"/>
          <a:ext cx="6336703" cy="1572585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rPr>
            <a:t>PUNTO FINAL PRIMARIO</a:t>
          </a:r>
          <a:endParaRPr lang="es-ES" sz="2400" b="1" kern="1200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0" y="0"/>
        <a:ext cx="6336703" cy="551977"/>
      </dsp:txXfrm>
    </dsp:sp>
    <dsp:sp modelId="{5F751D0C-C4C1-49D1-8405-976D2AE34ABE}">
      <dsp:nvSpPr>
        <dsp:cNvPr id="0" name=""/>
        <dsp:cNvSpPr/>
      </dsp:nvSpPr>
      <dsp:spPr>
        <a:xfrm>
          <a:off x="0" y="1775069"/>
          <a:ext cx="6336703" cy="1275864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rPr>
            <a:t>Evento CV mayor</a:t>
          </a:r>
          <a:r>
            <a:rPr lang="es-ES" sz="2000" b="0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rPr>
            <a:t>: muerte por ECI, IM-no fatal, </a:t>
          </a:r>
          <a:r>
            <a:rPr lang="es-ES" sz="2000" b="0" kern="1200" dirty="0" err="1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rPr>
            <a:t>Resucitacion</a:t>
          </a:r>
          <a:r>
            <a:rPr lang="es-ES" sz="2000" b="0" kern="120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rPr>
            <a:t> post-PC, ECV fatal y no-F</a:t>
          </a:r>
          <a:endParaRPr lang="es-ES" sz="2000" b="0" kern="1200" dirty="0">
            <a:ln w="76200"/>
            <a:solidFill>
              <a:schemeClr val="tx1"/>
            </a:solidFill>
            <a:effectLst>
              <a:glow rad="63500">
                <a:schemeClr val="bg1">
                  <a:alpha val="40000"/>
                </a:schemeClr>
              </a:glow>
            </a:effectLst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775069"/>
        <a:ext cx="6336703" cy="1275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263291-AF9B-40AC-86FB-A4BC679DE9B1}" type="datetime1">
              <a:rPr lang="es-ES" smtClean="0"/>
              <a:t>01/03/2019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7F807C-0218-4A41-8347-EABE14BBB239}" type="datetime1">
              <a:rPr lang="es-ES" noProof="0" smtClean="0"/>
              <a:t>01/03/2019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9293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VE" b="0" i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14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03651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Arrhythmias may be life-threatening, facilitate cardiogenic shock development and increase mortality.</a:t>
            </a:r>
            <a:endParaRPr lang="es-VE" b="0" i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15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71400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1. El uso de medicamentos fue similar en ambos grupos 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16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91840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VE" baseline="0" dirty="0" smtClean="0"/>
              <a:t>El valor promedio de reducción del LDL fue de 77mg/dl y ellos se habían trazado la meta de una reducción de &lt;75mg/dl</a:t>
            </a:r>
          </a:p>
          <a:p>
            <a:pPr marL="228600" indent="-228600">
              <a:buAutoNum type="arabicPeriod"/>
            </a:pPr>
            <a:r>
              <a:rPr lang="es-VE" baseline="0" dirty="0" smtClean="0"/>
              <a:t>En el periodo open-</a:t>
            </a:r>
            <a:r>
              <a:rPr lang="es-VE" baseline="0" dirty="0" err="1" smtClean="0"/>
              <a:t>label</a:t>
            </a:r>
            <a:r>
              <a:rPr lang="es-VE" baseline="0" dirty="0" smtClean="0"/>
              <a:t> fue reducido un 35% del nivel de LDL-c en promedio, desde una media de 152 hasta 98mg/dl</a:t>
            </a:r>
          </a:p>
          <a:p>
            <a:pPr marL="228600" indent="-228600">
              <a:buAutoNum type="arabicPeriod"/>
            </a:pPr>
            <a:r>
              <a:rPr lang="es-VE" baseline="0" dirty="0" smtClean="0"/>
              <a:t>Los niveles de media de LDL durante el estudio fue de 77mg en los de 80mg y 101mg en los 10mg </a:t>
            </a:r>
          </a:p>
          <a:p>
            <a:pPr marL="228600" indent="-228600">
              <a:buAutoNum type="arabicPeriod"/>
            </a:pPr>
            <a:r>
              <a:rPr lang="es-VE" baseline="0" dirty="0" smtClean="0"/>
              <a:t>Loa niveles de lípidos disminuyeron desde el inicio hasta la semana 12 y desde allí los niveles se mantuvieron estables </a:t>
            </a:r>
            <a:endParaRPr lang="es-VE" baseline="0" dirty="0"/>
          </a:p>
          <a:p>
            <a:pPr marL="228600" indent="-228600">
              <a:buAutoNum type="arabicPeriod"/>
            </a:pPr>
            <a:r>
              <a:rPr lang="es-VE" baseline="0" dirty="0" smtClean="0"/>
              <a:t>Con respecto al HDL no hubo diferencia visual entre ambos brazos de tratamiento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18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86707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 b="1" dirty="0" smtClean="0">
                <a:ln w="76200"/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Evento CV mayor</a:t>
            </a:r>
            <a:r>
              <a:rPr lang="es-ES" sz="1200" b="0" dirty="0" smtClean="0">
                <a:ln w="76200"/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: muerte por ECI, IM-no fatal, </a:t>
            </a:r>
            <a:r>
              <a:rPr lang="es-ES" sz="1200" b="0" dirty="0" err="1" smtClean="0">
                <a:ln w="76200"/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Resucitacion</a:t>
            </a:r>
            <a:r>
              <a:rPr lang="es-ES" sz="1200" b="0" dirty="0" smtClean="0">
                <a:ln w="76200"/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post-PC, ECV fatal y no-F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 b="1" dirty="0" smtClean="0">
                <a:ln w="76200"/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Evento coronario mayor: </a:t>
            </a:r>
            <a:r>
              <a:rPr lang="es-ES" sz="1200" b="0" dirty="0" smtClean="0">
                <a:ln w="76200"/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muerte por ECI, IM no fatal, Resucitación Post-PC, evento Cerebrovascular, </a:t>
            </a:r>
            <a:r>
              <a:rPr lang="es-ES" sz="1200" b="0" dirty="0" err="1" smtClean="0">
                <a:ln w="76200"/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Hosp</a:t>
            </a:r>
            <a:r>
              <a:rPr lang="es-ES" sz="1200" b="0" dirty="0" smtClean="0">
                <a:ln w="76200"/>
                <a:solidFill>
                  <a:schemeClr val="tx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por ICC, EAP, Muerte por cualquier causa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200" b="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ES" sz="1200" b="0" dirty="0" smtClean="0">
              <a:ln w="76200"/>
              <a:solidFill>
                <a:schemeClr val="tx1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19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69956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were 545 major cardiovascular events (as a first or subsequent event) in the group given 80 mg of atorvastatin and 715 events in the group given 10 mg of atorvastatin (Table 2 shows only first events).</a:t>
            </a:r>
          </a:p>
          <a:p>
            <a:pPr marL="228600" indent="-228600">
              <a:buAutoNum type="arabicPeriod"/>
            </a:pPr>
            <a:r>
              <a:rPr lang="es-VE" dirty="0" smtClean="0"/>
              <a:t>En cáncer fue la</a:t>
            </a:r>
            <a:r>
              <a:rPr lang="es-VE" baseline="0" dirty="0" smtClean="0"/>
              <a:t> mayor causa de muerte no cardiovascular (&gt; 50%). No hubo diferencia en ECV </a:t>
            </a:r>
            <a:r>
              <a:rPr lang="es-VE" baseline="0" dirty="0" err="1" smtClean="0"/>
              <a:t>hemorragico</a:t>
            </a:r>
            <a:endParaRPr lang="es-VE" baseline="0" dirty="0" smtClean="0"/>
          </a:p>
          <a:p>
            <a:pPr marL="228600" indent="-228600">
              <a:buAutoNum type="arabicPeriod"/>
            </a:pPr>
            <a:endParaRPr lang="es-VE" baseline="0" dirty="0" smtClean="0"/>
          </a:p>
          <a:p>
            <a:pPr marL="228600" indent="-228600">
              <a:buAutoNum type="arabicPeriod"/>
            </a:pP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05337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respective rates of discontinuation due to treatment-related adverse events were 7.2 percent </a:t>
            </a: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5.3 </a:t>
            </a:r>
            <a:r>
              <a:rPr lang="es-V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</a:t>
            </a: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(P&lt;0.001</a:t>
            </a:r>
          </a:p>
          <a:p>
            <a:pPr marL="228600" indent="-228600">
              <a:buAutoNum type="arabicPeriod"/>
            </a:pP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EVENTOS ADVERSOS relacionados con el tratamiento ocurrieron en 406 (80mg) y en 289 (10mg)  8,1% vs 5.8% p&lt;0001</a:t>
            </a:r>
          </a:p>
          <a:p>
            <a:pPr marL="228600" indent="-228600">
              <a:buAutoNum type="arabicPeriod"/>
            </a:pP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mialgias no hubo diferencias estadísticamente significativas </a:t>
            </a:r>
          </a:p>
          <a:p>
            <a:pPr marL="228600" indent="-228600">
              <a:buAutoNum type="arabicPeriod"/>
            </a:pPr>
            <a:r>
              <a:rPr lang="es-VE" dirty="0" smtClean="0"/>
              <a:t>Aumento persistente</a:t>
            </a:r>
            <a:r>
              <a:rPr lang="es-VE" baseline="0" dirty="0" smtClean="0"/>
              <a:t> de transaminasas fue de 1,2 vs 0,2% en el grupo de 80mg vs el 10mg p&lt;0,001</a:t>
            </a:r>
          </a:p>
          <a:p>
            <a:pPr marL="228600" indent="-228600">
              <a:buAutoNum type="arabicPeriod"/>
            </a:pPr>
            <a:r>
              <a:rPr lang="es-VE" baseline="0" dirty="0" smtClean="0"/>
              <a:t>No hubo casos de elevación persistente de CPK</a:t>
            </a:r>
          </a:p>
          <a:p>
            <a:pPr marL="228600" indent="-228600">
              <a:buAutoNum type="arabicPeriod"/>
            </a:pPr>
            <a:r>
              <a:rPr lang="es-VE" baseline="0" dirty="0" smtClean="0"/>
              <a:t>5 casos de </a:t>
            </a:r>
            <a:r>
              <a:rPr lang="es-VE" baseline="0" dirty="0" err="1" smtClean="0"/>
              <a:t>rabdiomiolisis</a:t>
            </a:r>
            <a:r>
              <a:rPr lang="es-VE" baseline="0" dirty="0" smtClean="0"/>
              <a:t> fue reportado 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89330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s-VE" b="0" i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23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629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15904-4B7C-42A4-9E7C-D74B164387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3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studio solo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40%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estadistico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reduccion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10%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AutoNum type="arabicPeriod"/>
            </a:pPr>
            <a:endParaRPr lang="es-VE" b="0" i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26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809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not been clearly demonstrated.</a:t>
            </a:r>
          </a:p>
          <a:p>
            <a:pPr marL="228600" indent="-228600">
              <a:buAutoNum type="arabicPeriod"/>
            </a:pPr>
            <a:endParaRPr lang="es-VE" b="0" i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1890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studio solo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40%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estadistico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para 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analisis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mortalidad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AutoNum type="arabicPeriod"/>
            </a:pPr>
            <a:endParaRPr lang="es-VE" b="0" i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27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1672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0FDF-2532-4539-A0FE-9CB11787D8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4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not been clearly demonstrated.</a:t>
            </a:r>
          </a:p>
          <a:p>
            <a:pPr marL="228600" indent="-228600">
              <a:buAutoNum type="arabicPeriod"/>
            </a:pPr>
            <a:endParaRPr lang="es-VE" b="0" i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377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not been clearly demonstrated.</a:t>
            </a:r>
          </a:p>
          <a:p>
            <a:pPr marL="228600" indent="-228600">
              <a:buAutoNum type="arabicPeriod"/>
            </a:pPr>
            <a:endParaRPr lang="es-VE" b="0" i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7215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1.</a:t>
            </a:r>
            <a:r>
              <a:rPr lang="es-VE" baseline="0" dirty="0" smtClean="0"/>
              <a:t> IM no relacionado con el procedimiento 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C0FDF-2532-4539-A0FE-9CB11787D8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1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not been clearly demonstrated.</a:t>
            </a:r>
          </a:p>
          <a:p>
            <a:pPr marL="228600" indent="-228600">
              <a:buAutoNum type="arabicPeriod"/>
            </a:pPr>
            <a:endParaRPr lang="es-VE" b="0" i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141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|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349CD-A488-41DD-B80E-CD62A36709F9}" type="slidenum">
              <a:rPr lang="es-VE" smtClean="0"/>
              <a:t>10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37688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not been clearly demonstrated.</a:t>
            </a:r>
          </a:p>
          <a:p>
            <a:pPr marL="228600" indent="-228600">
              <a:buAutoNum type="arabicPeriod"/>
            </a:pPr>
            <a:endParaRPr lang="es-VE" b="0" i="0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321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patients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requirieron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mas de 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antes de la 2da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atorvastatina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open-label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y 4 los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pacientes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alcanzado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niveles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LDL Y TG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inicio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ramdomizacion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atorvastatina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y 80mg)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each visit, vital signs, clinical end points, </a:t>
            </a: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 </a:t>
            </a:r>
            <a:r>
              <a:rPr lang="es-V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</a:t>
            </a: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s-V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concurrent</a:t>
            </a: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V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</a:t>
            </a: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V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collected. In addition, on alternating visits (i.e., annually), physical examinations and electrocardiograms are performed and laboratory specimens collected.  </a:t>
            </a:r>
            <a:endParaRPr lang="es-V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s-V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protocolo fue aprobado por el comité de ética y la junta revisora institucional de cada centro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s-ES" noProof="0" smtClean="0"/>
              <a:t>13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0658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Conector recto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o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Conector recto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o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Conector recto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cto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cto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cto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Conector recto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o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Conector recto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o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Conector recto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Conector recto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58" name="Conector rec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0AEBAC-8DE1-444C-BF68-A9E71BDAD572}" type="datetime1">
              <a:rPr lang="es-ES" noProof="0" smtClean="0"/>
              <a:t>01/03/2019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8ADCE9-2746-4109-93AE-44EE791AF1DC}" type="datetime1">
              <a:rPr lang="es-ES" noProof="0" smtClean="0"/>
              <a:t>01/03/2019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2BC022-307C-4A17-8ECE-8018BAABE805}" type="datetime1">
              <a:rPr lang="es-ES" noProof="0" smtClean="0"/>
              <a:t>01/03/2019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Conector recto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Conector recto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cto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o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Conector recto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cto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cto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ector recto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Conector recto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o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Conector recto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cto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ector recto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cxnSp>
        <p:nvCxnSpPr>
          <p:cNvPr id="58" name="Conector rec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462D9E-4F32-418B-903F-7C9AD8E728F8}" type="datetime1">
              <a:rPr lang="es-ES" noProof="0" smtClean="0"/>
              <a:t>01/03/2019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28A51F-FBD3-41FB-89C1-BA983868FB20}" type="datetime1">
              <a:rPr lang="es-ES" noProof="0" smtClean="0"/>
              <a:t>01/03/2019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F4E612-CD29-443D-90FA-23CF62D2F102}" type="datetime1">
              <a:rPr lang="es-ES" noProof="0" smtClean="0"/>
              <a:t>01/03/2019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o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Conector recto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cto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cto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cto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cto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cto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cto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cto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cto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cto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cto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cto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cto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cto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cto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cto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o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Conector recto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ector recto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ector recto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ector recto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ector recto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o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Conector recto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ector recto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ector recto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ector recto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ector recto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Conector recto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cto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ector recto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ector recto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ector recto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o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Conector recto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ector recto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ector recto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ector recto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ector recto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o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Conector recto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ector recto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ector recto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ector recto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ector recto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Conector recto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ector recto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ector recto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cto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ector recto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Marcador de posición de pie de página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12" name="Marcador de posición de fecha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0C2A6-AF01-4DD1-94C7-453C3ED9264F}" type="datetime1">
              <a:rPr lang="es-ES" noProof="0" smtClean="0"/>
              <a:t>01/03/2019</a:t>
            </a:fld>
            <a:endParaRPr lang="es-ES" noProof="0" dirty="0"/>
          </a:p>
        </p:txBody>
      </p:sp>
      <p:sp>
        <p:nvSpPr>
          <p:cNvPr id="214" name="Marcador de posición de número de diapositiva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Conector recto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o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Conector recto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o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Conector recto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cto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cto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Conector recto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o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Conector recto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o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Conector recto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cto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cto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cto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Conector recto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ángulo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cxnSp>
        <p:nvCxnSpPr>
          <p:cNvPr id="60" name="Conector recto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492F1B4-63C4-4019-9F7F-8F2DD95C80A5}" type="datetime1">
              <a:rPr lang="es-ES" noProof="0" smtClean="0"/>
              <a:t>01/03/2019</a:t>
            </a:fld>
            <a:endParaRPr lang="es-ES" noProof="0" dirty="0"/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Conector recto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o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ector recto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cto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o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ector recto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cto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cto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ector recto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cto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ector recto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o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ector recto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cto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cto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cto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ctor recto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cto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ángulo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59" name="Conector recto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Conector recto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cto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cto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cto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cto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cto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cto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cto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cto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cto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o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Conector recto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recto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ector recto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ector recto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o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Conector recto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ector recto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ector recto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cto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cto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ector recto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ector recto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ector recto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ector recto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ector recto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o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Conector recto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ctor recto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cto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ector recto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cto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o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Conector recto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cto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cto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Conector recto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cto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ector recto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cto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cto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cxnSp>
        <p:nvCxnSpPr>
          <p:cNvPr id="148" name="Conector recto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53653A19-589A-4045-A0A7-A0896C41DFBA}" type="datetime1">
              <a:rPr lang="es-ES" noProof="0" smtClean="0"/>
              <a:t>01/03/2019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640" y="60955"/>
            <a:ext cx="1690180" cy="953367"/>
          </a:xfrm>
          <a:prstGeom prst="rect">
            <a:avLst/>
          </a:prstGeom>
        </p:spPr>
      </p:pic>
      <p:pic>
        <p:nvPicPr>
          <p:cNvPr id="6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810" y="31341"/>
            <a:ext cx="1102770" cy="943840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0" y="6677247"/>
            <a:ext cx="12192000" cy="2745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Triángulo rectángulo 2"/>
          <p:cNvSpPr/>
          <p:nvPr/>
        </p:nvSpPr>
        <p:spPr>
          <a:xfrm rot="16200000">
            <a:off x="9780649" y="4423634"/>
            <a:ext cx="1509555" cy="3305365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05" y="-119922"/>
            <a:ext cx="5156616" cy="5270772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768375" y="750869"/>
            <a:ext cx="10795125" cy="2266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76000"/>
              </a:lnSpc>
              <a:spcBef>
                <a:spcPct val="0"/>
              </a:spcBef>
              <a:buNone/>
              <a:defRPr sz="80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400" dirty="0" smtClean="0">
                <a:latin typeface="Calibri" panose="020F0502020204030204" pitchFamily="34" charset="0"/>
              </a:rPr>
              <a:t>Discusión de Evidencia Científica  </a:t>
            </a:r>
            <a:endParaRPr lang="es-ES" sz="5400" i="1" dirty="0">
              <a:latin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552880" y="358119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Dr. Irvin </a:t>
            </a:r>
            <a:r>
              <a:rPr lang="es-VE" sz="2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VE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Terán </a:t>
            </a:r>
            <a:r>
              <a:rPr lang="es-VE" sz="2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R3 (Expositor)</a:t>
            </a:r>
          </a:p>
          <a:p>
            <a:pPr algn="ctr"/>
            <a:r>
              <a:rPr lang="es-VE" sz="2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Dr. Joel Juárez R2 (Relator)</a:t>
            </a:r>
          </a:p>
          <a:p>
            <a:pPr algn="ctr"/>
            <a:r>
              <a:rPr lang="es-VE" sz="2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Dra. María </a:t>
            </a:r>
            <a:r>
              <a:rPr lang="es-VE" sz="24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Caon</a:t>
            </a:r>
            <a:r>
              <a:rPr lang="es-VE" sz="2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R2</a:t>
            </a:r>
          </a:p>
          <a:p>
            <a:pPr algn="ctr"/>
            <a:r>
              <a:rPr lang="es-VE" sz="2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Dra. Leocadia </a:t>
            </a:r>
            <a:r>
              <a:rPr lang="es-VE" sz="2400" b="1" dirty="0" err="1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Altuna</a:t>
            </a:r>
            <a:r>
              <a:rPr lang="es-VE" sz="24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s-VE" sz="24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NHLB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4 Flecha abajo"/>
          <p:cNvSpPr/>
          <p:nvPr/>
        </p:nvSpPr>
        <p:spPr>
          <a:xfrm rot="16200000">
            <a:off x="5281753" y="1640659"/>
            <a:ext cx="463732" cy="57058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>
            <a:off x="9082867" y="5075694"/>
            <a:ext cx="463732" cy="517157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368095" y="927380"/>
            <a:ext cx="5430502" cy="1533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Bernard MT Condensed" panose="02050806060905020404" pitchFamily="18" charset="0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20-30% </a:t>
            </a:r>
          </a:p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(Reducción de eventos a 5 años) </a:t>
            </a:r>
            <a:endParaRPr lang="es-ES" sz="24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17536" y="202448"/>
            <a:ext cx="515686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AR" sz="3600" b="1" dirty="0">
                <a:latin typeface="Calibri" panose="020F0502020204030204" pitchFamily="34" charset="0"/>
                <a:cs typeface="Arial" panose="020B0604020202020204" pitchFamily="34" charset="0"/>
              </a:rPr>
              <a:t>CÁLCULO DE LA MUESTRA</a:t>
            </a:r>
            <a:endParaRPr lang="es-VE" sz="3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1493" y="1141120"/>
            <a:ext cx="392347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dirty="0">
                <a:solidFill>
                  <a:srgbClr val="FFFF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3200" b="1" dirty="0" smtClean="0">
                <a:solidFill>
                  <a:schemeClr val="tx2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80mg </a:t>
            </a:r>
            <a:r>
              <a:rPr lang="es-ES" sz="3200" b="1" dirty="0" err="1" smtClean="0">
                <a:solidFill>
                  <a:schemeClr val="tx2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atorvastatina</a:t>
            </a:r>
            <a:r>
              <a:rPr lang="es-ES" sz="3200" b="1" dirty="0" smtClean="0">
                <a:solidFill>
                  <a:schemeClr val="tx2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s-ES" sz="3200" b="1" dirty="0" smtClean="0">
                <a:solidFill>
                  <a:schemeClr val="tx2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Vs </a:t>
            </a:r>
          </a:p>
          <a:p>
            <a:pPr algn="ctr"/>
            <a:r>
              <a:rPr lang="es-ES" sz="3200" b="1" dirty="0" smtClean="0">
                <a:solidFill>
                  <a:schemeClr val="tx2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10mg </a:t>
            </a:r>
            <a:r>
              <a:rPr lang="es-ES" sz="3200" b="1" dirty="0" err="1" smtClean="0">
                <a:solidFill>
                  <a:schemeClr val="tx2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atorvastatina</a:t>
            </a:r>
            <a:r>
              <a:rPr lang="es-ES" sz="3200" b="1" dirty="0" smtClean="0">
                <a:solidFill>
                  <a:schemeClr val="tx2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VE" sz="3200" b="1" dirty="0">
              <a:solidFill>
                <a:schemeClr val="tx2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82457" y="3066921"/>
            <a:ext cx="466550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Inscripción 8600 pacientes </a:t>
            </a:r>
            <a:r>
              <a:rPr lang="es-ES" i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(objetivo) </a:t>
            </a:r>
            <a:endParaRPr lang="es-ES" sz="2400" i="1" dirty="0"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0" name="18 Flecha abajo"/>
          <p:cNvSpPr/>
          <p:nvPr/>
        </p:nvSpPr>
        <p:spPr>
          <a:xfrm>
            <a:off x="9083345" y="2322484"/>
            <a:ext cx="463732" cy="517157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8 Flecha abajo"/>
          <p:cNvSpPr/>
          <p:nvPr/>
        </p:nvSpPr>
        <p:spPr>
          <a:xfrm>
            <a:off x="2203558" y="4091349"/>
            <a:ext cx="463732" cy="517157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7050215" y="4303392"/>
            <a:ext cx="454874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750 eventos CM </a:t>
            </a:r>
            <a:r>
              <a:rPr lang="es-ES" i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(Seguimiento 5,5 años ) </a:t>
            </a:r>
            <a:endParaRPr lang="es-ES" sz="2400" i="1" dirty="0"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982457" y="3081690"/>
            <a:ext cx="473854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Inscripción 10.003 pacientes </a:t>
            </a:r>
            <a:r>
              <a:rPr lang="es-ES" i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(al final ) </a:t>
            </a:r>
            <a:endParaRPr lang="es-ES" sz="2400" i="1" dirty="0"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168107" y="5672655"/>
            <a:ext cx="602389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Derrame cerebral (fatal y no fatal) </a:t>
            </a:r>
            <a:r>
              <a:rPr lang="es-ES" i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(febrero 2003 ) </a:t>
            </a:r>
            <a:endParaRPr lang="es-ES" sz="2400" i="1" dirty="0"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38433" y="3480202"/>
            <a:ext cx="3753208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750 </a:t>
            </a:r>
            <a:r>
              <a:rPr lang="es-E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+ 200</a:t>
            </a:r>
            <a:r>
              <a:rPr lang="es-ES" sz="2400" b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= 950 </a:t>
            </a:r>
            <a:r>
              <a:rPr lang="es-ES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(eventos finales)</a:t>
            </a:r>
            <a:r>
              <a:rPr lang="es-ES" sz="1400" i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s-ES" i="1" dirty="0"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6" name="18 Flecha abajo"/>
          <p:cNvSpPr/>
          <p:nvPr/>
        </p:nvSpPr>
        <p:spPr>
          <a:xfrm>
            <a:off x="9092722" y="3628569"/>
            <a:ext cx="463732" cy="517157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1027900" y="5711026"/>
            <a:ext cx="327878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Reducción 17% a 5 años</a:t>
            </a:r>
            <a:r>
              <a:rPr lang="es-ES" i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s-ES" sz="2400" i="1" dirty="0">
              <a:solidFill>
                <a:srgbClr val="C00000"/>
              </a:solidFill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2435424" y="5334272"/>
            <a:ext cx="0" cy="33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/>
          <p:cNvSpPr/>
          <p:nvPr/>
        </p:nvSpPr>
        <p:spPr>
          <a:xfrm>
            <a:off x="999354" y="4757988"/>
            <a:ext cx="303127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400" b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Poder estadístico 85%</a:t>
            </a:r>
            <a:r>
              <a:rPr lang="es-ES" i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s-ES" sz="2400" i="1" dirty="0"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027900" y="3980238"/>
            <a:ext cx="288079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800" b="1" dirty="0" smtClean="0"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Prueba de 2 colas </a:t>
            </a:r>
          </a:p>
          <a:p>
            <a:pPr algn="ctr"/>
            <a:r>
              <a:rPr lang="es-ES" sz="28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Nivel alfa de 0,05</a:t>
            </a:r>
            <a:r>
              <a:rPr lang="es-ES" sz="2800" i="1" dirty="0" smtClean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s-ES" sz="2800" i="1" dirty="0">
              <a:solidFill>
                <a:srgbClr val="C00000"/>
              </a:solidFill>
              <a:latin typeface="Calibri" panose="020F050202020403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847844" y="6500449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2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2" grpId="0"/>
      <p:bldP spid="7" grpId="0"/>
      <p:bldP spid="8" grpId="0"/>
      <p:bldP spid="8" grpId="1"/>
      <p:bldP spid="20" grpId="0" animBg="1"/>
      <p:bldP spid="17" grpId="0" animBg="1"/>
      <p:bldP spid="17" grpId="1" animBg="1"/>
      <p:bldP spid="18" grpId="0"/>
      <p:bldP spid="21" grpId="0"/>
      <p:bldP spid="23" grpId="0"/>
      <p:bldP spid="25" grpId="0" animBg="1"/>
      <p:bldP spid="25" grpId="1" animBg="1"/>
      <p:bldP spid="26" grpId="0" animBg="1"/>
      <p:bldP spid="27" grpId="0"/>
      <p:bldP spid="27" grpId="1"/>
      <p:bldP spid="28" grpId="0"/>
      <p:bldP spid="28" grpId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69173" y="235140"/>
            <a:ext cx="65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METODOLOGIA: análisis </a:t>
            </a:r>
            <a:r>
              <a:rPr lang="es-VE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estadistico</a:t>
            </a:r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V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nos 4"/>
          <p:cNvSpPr/>
          <p:nvPr/>
        </p:nvSpPr>
        <p:spPr>
          <a:xfrm flipH="1" flipV="1">
            <a:off x="-465910" y="154872"/>
            <a:ext cx="4210596" cy="11182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enos 5"/>
          <p:cNvSpPr/>
          <p:nvPr/>
        </p:nvSpPr>
        <p:spPr>
          <a:xfrm flipH="1" flipV="1">
            <a:off x="2163650" y="154874"/>
            <a:ext cx="11475076" cy="11182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Menos 8"/>
          <p:cNvSpPr/>
          <p:nvPr/>
        </p:nvSpPr>
        <p:spPr>
          <a:xfrm flipH="1">
            <a:off x="-1009512" y="721985"/>
            <a:ext cx="13879285" cy="14671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" name="Rectángulo 20"/>
          <p:cNvSpPr/>
          <p:nvPr/>
        </p:nvSpPr>
        <p:spPr>
          <a:xfrm>
            <a:off x="6968382" y="6468170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  <p:sp>
        <p:nvSpPr>
          <p:cNvPr id="15" name="AutoShape 2" descr="Resultado de imagen para the lanc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9" name="AutoShape 6" descr="Resultado de imagen para A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8" name="Rectángulo redondeado 17"/>
          <p:cNvSpPr/>
          <p:nvPr/>
        </p:nvSpPr>
        <p:spPr>
          <a:xfrm>
            <a:off x="2028453" y="1725144"/>
            <a:ext cx="8326138" cy="4107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pacientes que recibieron la droga fueron analizados 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1977986" y="2465988"/>
            <a:ext cx="8298128" cy="74263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puntos finales compuestos fueron analizados desde la primera dosis de la droga hasta aparecer el primer evento </a:t>
            </a:r>
            <a:r>
              <a:rPr lang="es-VE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(método Kaplan-</a:t>
            </a:r>
            <a:r>
              <a:rPr lang="es-VE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Meir</a:t>
            </a:r>
            <a:r>
              <a:rPr lang="es-VE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VE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1974642" y="4433967"/>
            <a:ext cx="8361645" cy="3299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datos: ICON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(North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Wales.Pennsylvania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974642" y="3524357"/>
            <a:ext cx="8307834" cy="6261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poder estadístico para detectar un 10% reducción de muerte por cualquier causa </a:t>
            </a:r>
            <a:r>
              <a:rPr lang="es-VE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(alfa de 0,05)  </a:t>
            </a:r>
            <a:endParaRPr lang="es-VE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992946" y="5023941"/>
            <a:ext cx="8361645" cy="3299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 y Pfizer monitorearon el sitio durante todo el estudio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37" y="1114424"/>
            <a:ext cx="8467725" cy="40417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541371" y="6278224"/>
            <a:ext cx="4659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David D. </a:t>
            </a:r>
            <a:r>
              <a:rPr lang="es-VE" sz="1600" i="1" dirty="0" err="1" smtClean="0">
                <a:latin typeface="Calibri" panose="020F0502020204030204" pitchFamily="34" charset="0"/>
              </a:rPr>
              <a:t>Waters</a:t>
            </a:r>
            <a:r>
              <a:rPr lang="es-VE" sz="1600" i="1" dirty="0" smtClean="0">
                <a:latin typeface="Calibri" panose="020F0502020204030204" pitchFamily="34" charset="0"/>
              </a:rPr>
              <a:t> et al Am </a:t>
            </a:r>
            <a:r>
              <a:rPr lang="es-VE" sz="1600" i="1" dirty="0">
                <a:latin typeface="Calibri" panose="020F0502020204030204" pitchFamily="34" charset="0"/>
              </a:rPr>
              <a:t>J </a:t>
            </a:r>
            <a:r>
              <a:rPr lang="es-VE" sz="1600" i="1" dirty="0" err="1">
                <a:latin typeface="Calibri" panose="020F0502020204030204" pitchFamily="34" charset="0"/>
              </a:rPr>
              <a:t>Cardiol</a:t>
            </a:r>
            <a:r>
              <a:rPr lang="es-VE" sz="1600" i="1" dirty="0">
                <a:latin typeface="Calibri" panose="020F0502020204030204" pitchFamily="34" charset="0"/>
              </a:rPr>
              <a:t> </a:t>
            </a:r>
            <a:r>
              <a:rPr lang="es-VE" sz="1600" i="1" dirty="0" smtClean="0">
                <a:latin typeface="Calibri" panose="020F0502020204030204" pitchFamily="34" charset="0"/>
              </a:rPr>
              <a:t>2004;93:154–158</a:t>
            </a:r>
            <a:endParaRPr lang="es-VE" sz="1600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45473" y="258606"/>
            <a:ext cx="65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   </a:t>
            </a:r>
            <a:r>
              <a:rPr lang="es-VE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VE" sz="2000" b="1" i="1" dirty="0" err="1" smtClean="0">
                <a:latin typeface="Calibri" panose="020F0502020204030204" pitchFamily="34" charset="0"/>
              </a:rPr>
              <a:t>screening</a:t>
            </a:r>
            <a:r>
              <a:rPr lang="es-VE" sz="2000" b="1" i="1" dirty="0" smtClean="0">
                <a:latin typeface="Calibri" panose="020F0502020204030204" pitchFamily="34" charset="0"/>
              </a:rPr>
              <a:t>)</a:t>
            </a:r>
            <a:r>
              <a:rPr lang="es-VE" sz="20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Menos 4"/>
          <p:cNvSpPr/>
          <p:nvPr/>
        </p:nvSpPr>
        <p:spPr>
          <a:xfrm flipH="1" flipV="1">
            <a:off x="-465910" y="154872"/>
            <a:ext cx="4210596" cy="11182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enos 5"/>
          <p:cNvSpPr/>
          <p:nvPr/>
        </p:nvSpPr>
        <p:spPr>
          <a:xfrm flipH="1" flipV="1">
            <a:off x="2163650" y="154874"/>
            <a:ext cx="11475076" cy="11182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Menos 8"/>
          <p:cNvSpPr/>
          <p:nvPr/>
        </p:nvSpPr>
        <p:spPr>
          <a:xfrm flipH="1">
            <a:off x="-1009512" y="721985"/>
            <a:ext cx="13879285" cy="14671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CuadroTexto 1"/>
          <p:cNvSpPr txBox="1"/>
          <p:nvPr/>
        </p:nvSpPr>
        <p:spPr>
          <a:xfrm>
            <a:off x="1805723" y="4260864"/>
            <a:ext cx="71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???</a:t>
            </a:r>
            <a:endParaRPr lang="es-VE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AutoShape 2" descr="Resultado de imagen para the lanc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9" name="AutoShape 6" descr="Resultado de imagen para A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22" name="CuadroTexto 21"/>
          <p:cNvSpPr txBox="1"/>
          <p:nvPr/>
        </p:nvSpPr>
        <p:spPr>
          <a:xfrm>
            <a:off x="514350" y="1414098"/>
            <a:ext cx="50000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Firma del consentimiento informado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Evaluación de características demográficas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Medición de signos vitales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Documentación de medicación concomitante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Realización de historia clínica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Toma de muestras de sangre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Consejos de dieta (NCEP)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VE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Discontinuación de otras drogas </a:t>
            </a:r>
            <a:r>
              <a:rPr lang="es-VE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hipolipemiantes</a:t>
            </a: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</a:t>
            </a:r>
            <a:endParaRPr lang="es-VE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2004048" y="929553"/>
            <a:ext cx="219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Visita numero 1</a:t>
            </a:r>
            <a:r>
              <a:rPr lang="es-VE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s-V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100939" y="929552"/>
            <a:ext cx="219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Visita numero </a:t>
            </a:r>
            <a:r>
              <a:rPr lang="es-VE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es-VE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s-V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5791200" y="1414098"/>
            <a:ext cx="38100" cy="44406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6287120" y="1452067"/>
            <a:ext cx="541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Pacientes con  LDL-c 130-250mg y TG &lt;600mg/mg</a:t>
            </a:r>
          </a:p>
        </p:txBody>
      </p:sp>
      <p:sp>
        <p:nvSpPr>
          <p:cNvPr id="12" name="Flecha curvada hacia arriba 11"/>
          <p:cNvSpPr/>
          <p:nvPr/>
        </p:nvSpPr>
        <p:spPr>
          <a:xfrm rot="3873625">
            <a:off x="1602084" y="5745344"/>
            <a:ext cx="560602" cy="3562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324101" y="5730748"/>
            <a:ext cx="32893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Calibri" panose="020F0502020204030204" pitchFamily="34" charset="0"/>
              </a:rPr>
              <a:t>8 semanas      </a:t>
            </a:r>
            <a:r>
              <a:rPr lang="es-VE" sz="1600" dirty="0" smtClean="0">
                <a:latin typeface="Calibri" panose="020F0502020204030204" pitchFamily="34" charset="0"/>
              </a:rPr>
              <a:t>(</a:t>
            </a:r>
            <a:r>
              <a:rPr lang="es-VE" sz="1600" i="1" dirty="0" err="1" smtClean="0">
                <a:latin typeface="Calibri" panose="020F0502020204030204" pitchFamily="34" charset="0"/>
              </a:rPr>
              <a:t>washout</a:t>
            </a:r>
            <a:r>
              <a:rPr lang="es-VE" sz="1600" i="1" dirty="0" smtClean="0">
                <a:latin typeface="Calibri" panose="020F0502020204030204" pitchFamily="34" charset="0"/>
              </a:rPr>
              <a:t> </a:t>
            </a:r>
            <a:r>
              <a:rPr lang="es-VE" sz="1600" i="1" dirty="0" err="1" smtClean="0">
                <a:latin typeface="Calibri" panose="020F0502020204030204" pitchFamily="34" charset="0"/>
              </a:rPr>
              <a:t>phase</a:t>
            </a:r>
            <a:r>
              <a:rPr lang="es-VE" sz="1600" i="1" dirty="0" smtClean="0">
                <a:latin typeface="Calibri" panose="020F0502020204030204" pitchFamily="34" charset="0"/>
              </a:rPr>
              <a:t>)</a:t>
            </a:r>
            <a:endParaRPr lang="es-VE" sz="1600" i="1" dirty="0">
              <a:latin typeface="Calibri" panose="020F050202020403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140827" y="4518374"/>
            <a:ext cx="219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Visita numero </a:t>
            </a:r>
            <a:r>
              <a:rPr lang="es-VE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s-VE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s-V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287120" y="4995647"/>
            <a:ext cx="541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Medición de lípidos en sangre. Consejo dieta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Se mantuvo 10 mg de </a:t>
            </a:r>
            <a:r>
              <a:rPr lang="es-VE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atorvastatina</a:t>
            </a: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100939" y="3230517"/>
            <a:ext cx="219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Visita numero 3</a:t>
            </a:r>
            <a:r>
              <a:rPr lang="es-VE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es-V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287120" y="3713070"/>
            <a:ext cx="541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Medición de lípidos en sangre. Consejos dieta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Se mantuvo 10 m de </a:t>
            </a:r>
            <a:r>
              <a:rPr lang="es-VE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atorvastatina</a:t>
            </a:r>
            <a:r>
              <a:rPr lang="es-VE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497252" y="1983024"/>
            <a:ext cx="420083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Calibri" panose="020F0502020204030204" pitchFamily="34" charset="0"/>
              </a:rPr>
              <a:t>8 semanas      </a:t>
            </a:r>
            <a:r>
              <a:rPr lang="es-VE" sz="1600" dirty="0" smtClean="0">
                <a:latin typeface="Calibri" panose="020F0502020204030204" pitchFamily="34" charset="0"/>
              </a:rPr>
              <a:t>(</a:t>
            </a:r>
            <a:r>
              <a:rPr lang="es-VE" sz="1600" i="1" dirty="0" smtClean="0">
                <a:latin typeface="Calibri" panose="020F0502020204030204" pitchFamily="34" charset="0"/>
              </a:rPr>
              <a:t>10mg de </a:t>
            </a:r>
            <a:r>
              <a:rPr lang="es-VE" sz="1600" i="1" dirty="0" err="1" smtClean="0">
                <a:latin typeface="Calibri" panose="020F0502020204030204" pitchFamily="34" charset="0"/>
              </a:rPr>
              <a:t>atorvastatina</a:t>
            </a:r>
            <a:r>
              <a:rPr lang="es-VE" sz="1600" i="1" dirty="0" smtClean="0">
                <a:latin typeface="Calibri" panose="020F0502020204030204" pitchFamily="34" charset="0"/>
              </a:rPr>
              <a:t> )</a:t>
            </a:r>
            <a:endParaRPr lang="es-VE" sz="1600" i="1" dirty="0">
              <a:latin typeface="Calibri" panose="020F050202020403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541371" y="6278224"/>
            <a:ext cx="4659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David D. </a:t>
            </a:r>
            <a:r>
              <a:rPr lang="es-VE" sz="1600" i="1" dirty="0" err="1" smtClean="0">
                <a:latin typeface="Calibri" panose="020F0502020204030204" pitchFamily="34" charset="0"/>
              </a:rPr>
              <a:t>Waters</a:t>
            </a:r>
            <a:r>
              <a:rPr lang="es-VE" sz="1600" i="1" dirty="0" smtClean="0">
                <a:latin typeface="Calibri" panose="020F0502020204030204" pitchFamily="34" charset="0"/>
              </a:rPr>
              <a:t> et al Am </a:t>
            </a:r>
            <a:r>
              <a:rPr lang="es-VE" sz="1600" i="1" dirty="0">
                <a:latin typeface="Calibri" panose="020F0502020204030204" pitchFamily="34" charset="0"/>
              </a:rPr>
              <a:t>J </a:t>
            </a:r>
            <a:r>
              <a:rPr lang="es-VE" sz="1600" i="1" dirty="0" err="1">
                <a:latin typeface="Calibri" panose="020F0502020204030204" pitchFamily="34" charset="0"/>
              </a:rPr>
              <a:t>Cardiol</a:t>
            </a:r>
            <a:r>
              <a:rPr lang="es-VE" sz="1600" i="1" dirty="0">
                <a:latin typeface="Calibri" panose="020F0502020204030204" pitchFamily="34" charset="0"/>
              </a:rPr>
              <a:t> </a:t>
            </a:r>
            <a:r>
              <a:rPr lang="es-VE" sz="1600" i="1" dirty="0" smtClean="0">
                <a:latin typeface="Calibri" panose="020F0502020204030204" pitchFamily="34" charset="0"/>
              </a:rPr>
              <a:t>2004;93:154–158</a:t>
            </a:r>
            <a:endParaRPr lang="es-VE" sz="1600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18" grpId="0"/>
      <p:bldP spid="23" grpId="0"/>
      <p:bldP spid="12" grpId="0" animBg="1"/>
      <p:bldP spid="13" grpId="0" animBg="1"/>
      <p:bldP spid="27" grpId="0"/>
      <p:bldP spid="28" grpId="0"/>
      <p:bldP spid="29" grpId="0"/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10471" y="249796"/>
            <a:ext cx="65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CRITERIOS DE INCLUSION</a:t>
            </a:r>
            <a:endParaRPr lang="es-V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nos 4"/>
          <p:cNvSpPr/>
          <p:nvPr/>
        </p:nvSpPr>
        <p:spPr>
          <a:xfrm flipH="1" flipV="1">
            <a:off x="-389710" y="163923"/>
            <a:ext cx="4210596" cy="9914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enos 5"/>
          <p:cNvSpPr/>
          <p:nvPr/>
        </p:nvSpPr>
        <p:spPr>
          <a:xfrm flipH="1" flipV="1">
            <a:off x="2400299" y="151612"/>
            <a:ext cx="11053441" cy="12237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ángulo 10"/>
          <p:cNvSpPr/>
          <p:nvPr/>
        </p:nvSpPr>
        <p:spPr>
          <a:xfrm>
            <a:off x="6462641" y="6344692"/>
            <a:ext cx="4659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David D. </a:t>
            </a:r>
            <a:r>
              <a:rPr lang="es-VE" sz="1600" i="1" dirty="0" err="1" smtClean="0">
                <a:latin typeface="Calibri" panose="020F0502020204030204" pitchFamily="34" charset="0"/>
              </a:rPr>
              <a:t>Waters</a:t>
            </a:r>
            <a:r>
              <a:rPr lang="es-VE" sz="1600" i="1" dirty="0" smtClean="0">
                <a:latin typeface="Calibri" panose="020F0502020204030204" pitchFamily="34" charset="0"/>
              </a:rPr>
              <a:t> et al Am </a:t>
            </a:r>
            <a:r>
              <a:rPr lang="es-VE" sz="1600" i="1" dirty="0">
                <a:latin typeface="Calibri" panose="020F0502020204030204" pitchFamily="34" charset="0"/>
              </a:rPr>
              <a:t>J </a:t>
            </a:r>
            <a:r>
              <a:rPr lang="es-VE" sz="1600" i="1" dirty="0" err="1">
                <a:latin typeface="Calibri" panose="020F0502020204030204" pitchFamily="34" charset="0"/>
              </a:rPr>
              <a:t>Cardiol</a:t>
            </a:r>
            <a:r>
              <a:rPr lang="es-VE" sz="1600" i="1" dirty="0">
                <a:latin typeface="Calibri" panose="020F0502020204030204" pitchFamily="34" charset="0"/>
              </a:rPr>
              <a:t> </a:t>
            </a:r>
            <a:r>
              <a:rPr lang="es-VE" sz="1600" i="1" dirty="0" smtClean="0">
                <a:latin typeface="Calibri" panose="020F0502020204030204" pitchFamily="34" charset="0"/>
              </a:rPr>
              <a:t>2004;93:154–158</a:t>
            </a:r>
            <a:endParaRPr lang="es-VE" sz="1600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087028" y="1195240"/>
            <a:ext cx="8326138" cy="4107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 y mujeres entre 35 a 75 años.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2105332" y="2622032"/>
            <a:ext cx="8307834" cy="4197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CIC clínicamente evidente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enos 20"/>
          <p:cNvSpPr/>
          <p:nvPr/>
        </p:nvSpPr>
        <p:spPr>
          <a:xfrm flipH="1">
            <a:off x="-1047613" y="746867"/>
            <a:ext cx="13879285" cy="1243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3311072" y="3543971"/>
            <a:ext cx="509814" cy="783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610471" y="4563172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IM previo </a:t>
            </a:r>
            <a:endParaRPr lang="es-VE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5783835" y="3543971"/>
            <a:ext cx="42908" cy="7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4401258" y="4664037"/>
            <a:ext cx="300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Angina previa o presente/ aterosclerosis-ECC   </a:t>
            </a:r>
            <a:endParaRPr lang="es-VE" dirty="0"/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7789692" y="3546746"/>
            <a:ext cx="608829" cy="75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7407212" y="4584919"/>
            <a:ext cx="300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Revascularización   </a:t>
            </a:r>
            <a:endParaRPr lang="es-VE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2087028" y="1905394"/>
            <a:ext cx="8326138" cy="4107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de LDL-c &lt;130mg/dl y TG &lt;600mg/dl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10471" y="249796"/>
            <a:ext cx="65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CRITERIOS DE EXCLUSION</a:t>
            </a:r>
            <a:endParaRPr lang="es-V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nos 4"/>
          <p:cNvSpPr/>
          <p:nvPr/>
        </p:nvSpPr>
        <p:spPr>
          <a:xfrm flipH="1" flipV="1">
            <a:off x="-389710" y="163923"/>
            <a:ext cx="4210596" cy="9914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enos 5"/>
          <p:cNvSpPr/>
          <p:nvPr/>
        </p:nvSpPr>
        <p:spPr>
          <a:xfrm flipH="1" flipV="1">
            <a:off x="2400299" y="151612"/>
            <a:ext cx="11053441" cy="12237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ángulo 10"/>
          <p:cNvSpPr/>
          <p:nvPr/>
        </p:nvSpPr>
        <p:spPr>
          <a:xfrm>
            <a:off x="6462641" y="6344692"/>
            <a:ext cx="4659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David D. </a:t>
            </a:r>
            <a:r>
              <a:rPr lang="es-VE" sz="1600" i="1" dirty="0" err="1" smtClean="0">
                <a:latin typeface="Calibri" panose="020F0502020204030204" pitchFamily="34" charset="0"/>
              </a:rPr>
              <a:t>Waters</a:t>
            </a:r>
            <a:r>
              <a:rPr lang="es-VE" sz="1600" i="1" dirty="0" smtClean="0">
                <a:latin typeface="Calibri" panose="020F0502020204030204" pitchFamily="34" charset="0"/>
              </a:rPr>
              <a:t> et al Am </a:t>
            </a:r>
            <a:r>
              <a:rPr lang="es-VE" sz="1600" i="1" dirty="0">
                <a:latin typeface="Calibri" panose="020F0502020204030204" pitchFamily="34" charset="0"/>
              </a:rPr>
              <a:t>J </a:t>
            </a:r>
            <a:r>
              <a:rPr lang="es-VE" sz="1600" i="1" dirty="0" err="1">
                <a:latin typeface="Calibri" panose="020F0502020204030204" pitchFamily="34" charset="0"/>
              </a:rPr>
              <a:t>Cardiol</a:t>
            </a:r>
            <a:r>
              <a:rPr lang="es-VE" sz="1600" i="1" dirty="0">
                <a:latin typeface="Calibri" panose="020F0502020204030204" pitchFamily="34" charset="0"/>
              </a:rPr>
              <a:t> </a:t>
            </a:r>
            <a:r>
              <a:rPr lang="es-VE" sz="1600" i="1" dirty="0" smtClean="0">
                <a:latin typeface="Calibri" panose="020F0502020204030204" pitchFamily="34" charset="0"/>
              </a:rPr>
              <a:t>2004;93:154–158</a:t>
            </a:r>
            <a:endParaRPr lang="es-VE" sz="1600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028453" y="1725144"/>
            <a:ext cx="8326138" cy="4107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 hepática activa o disfunción hepática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2037605" y="2464945"/>
            <a:ext cx="8307834" cy="4197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Embarazo-Lactancia; Ca excepto el de piel,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2037605" y="3928189"/>
            <a:ext cx="8361645" cy="3299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Reciente; IM,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revascularizacion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Intervención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Qx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-aterosclerosis  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2037605" y="4556296"/>
            <a:ext cx="8361645" cy="3882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FEVI &lt;30%; EVC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hemodinamicamente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importante: abuso de alcohol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2037605" y="5242752"/>
            <a:ext cx="8361645" cy="34568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CPK &gt; 6 veces LSN; Inmunosupresores; otros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hipolipomiantes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2028453" y="3210304"/>
            <a:ext cx="8307834" cy="4197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Síndrome nefrótico, enfermedad gastrointestinal; participación en otro ensayo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enos 20"/>
          <p:cNvSpPr/>
          <p:nvPr/>
        </p:nvSpPr>
        <p:spPr>
          <a:xfrm flipH="1">
            <a:off x="-1047613" y="746867"/>
            <a:ext cx="13879285" cy="1243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260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6" grpId="0" animBg="1"/>
      <p:bldP spid="29" grpId="0" animBg="1"/>
      <p:bldP spid="32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552" y="547687"/>
            <a:ext cx="3924300" cy="46958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640635" y="0"/>
            <a:ext cx="507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Screening</a:t>
            </a:r>
            <a:r>
              <a:rPr lang="es-VE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s-VE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Enrollment</a:t>
            </a:r>
            <a:r>
              <a:rPr lang="es-VE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, and </a:t>
            </a:r>
            <a:r>
              <a:rPr lang="es-VE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Outcomes</a:t>
            </a:r>
            <a:r>
              <a:rPr lang="es-VE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  <a:endParaRPr lang="es-VE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952" y="5243512"/>
            <a:ext cx="3914775" cy="7048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248" y="547687"/>
            <a:ext cx="9675838" cy="540067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549282" y="6328470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705" y="511769"/>
            <a:ext cx="9675838" cy="36932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706" y="4204990"/>
            <a:ext cx="9675838" cy="139094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20762" y="1688454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12 </a:t>
            </a:r>
            <a:r>
              <a:rPr lang="es-VE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endParaRPr lang="es-VE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20762" y="2526267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r>
              <a:rPr lang="es-VE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VE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endParaRPr lang="es-VE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220762" y="3248024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9 </a:t>
            </a:r>
            <a:r>
              <a:rPr lang="es-VE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endParaRPr lang="es-VE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23912" y="3944809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12 </a:t>
            </a:r>
            <a:r>
              <a:rPr lang="es-VE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endParaRPr lang="es-VE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Abrir llave 17"/>
          <p:cNvSpPr/>
          <p:nvPr/>
        </p:nvSpPr>
        <p:spPr>
          <a:xfrm>
            <a:off x="547183" y="2710933"/>
            <a:ext cx="456104" cy="155957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9" name="CuadroTexto 18"/>
          <p:cNvSpPr txBox="1"/>
          <p:nvPr/>
        </p:nvSpPr>
        <p:spPr>
          <a:xfrm>
            <a:off x="18757" y="3218308"/>
            <a:ext cx="77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 a</a:t>
            </a:r>
            <a:endParaRPr lang="es-VE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H="1">
            <a:off x="1493812" y="4474365"/>
            <a:ext cx="5295" cy="4515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1154036" y="5047261"/>
            <a:ext cx="91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s-VE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/6 m</a:t>
            </a:r>
            <a:endParaRPr lang="es-VE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49" y="2779840"/>
            <a:ext cx="117919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323" y="461665"/>
            <a:ext cx="8097396" cy="571729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50817" y="0"/>
            <a:ext cx="5285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Baseline Characteristics of the </a:t>
            </a:r>
            <a:r>
              <a:rPr lang="en-US" sz="2400" b="1" dirty="0" smtClean="0">
                <a:latin typeface="Calibri" panose="020F0502020204030204" pitchFamily="34" charset="0"/>
              </a:rPr>
              <a:t>Patients </a:t>
            </a:r>
            <a:r>
              <a:rPr lang="es-VE" sz="2400" b="1" dirty="0"/>
              <a:t>*</a:t>
            </a:r>
            <a:endParaRPr lang="es-VE" sz="2400" dirty="0">
              <a:latin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447929" y="6302070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25" y="3320312"/>
            <a:ext cx="11496675" cy="13620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Elipse 8"/>
          <p:cNvSpPr/>
          <p:nvPr/>
        </p:nvSpPr>
        <p:spPr>
          <a:xfrm>
            <a:off x="5867616" y="5177707"/>
            <a:ext cx="914400" cy="252966"/>
          </a:xfrm>
          <a:prstGeom prst="ellipse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Elipse 9"/>
          <p:cNvSpPr/>
          <p:nvPr/>
        </p:nvSpPr>
        <p:spPr>
          <a:xfrm>
            <a:off x="8544852" y="5177707"/>
            <a:ext cx="914400" cy="252966"/>
          </a:xfrm>
          <a:prstGeom prst="ellipse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Elipse 10"/>
          <p:cNvSpPr/>
          <p:nvPr/>
        </p:nvSpPr>
        <p:spPr>
          <a:xfrm>
            <a:off x="5867616" y="5607520"/>
            <a:ext cx="914400" cy="252966"/>
          </a:xfrm>
          <a:prstGeom prst="ellipse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Elipse 11"/>
          <p:cNvSpPr/>
          <p:nvPr/>
        </p:nvSpPr>
        <p:spPr>
          <a:xfrm>
            <a:off x="8544852" y="5611224"/>
            <a:ext cx="914400" cy="251827"/>
          </a:xfrm>
          <a:prstGeom prst="ellipse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194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00541"/>
            <a:ext cx="10435771" cy="55149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27727" y="47398"/>
            <a:ext cx="6213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Mean Lipid Levels during the Study.</a:t>
            </a:r>
            <a:endParaRPr lang="es-VE" sz="3200" dirty="0">
              <a:latin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49282" y="6328470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11525" y="704396"/>
            <a:ext cx="119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Objetivos: </a:t>
            </a:r>
            <a:endParaRPr lang="es-VE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80079" y="953575"/>
            <a:ext cx="325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latin typeface="Calibri" panose="020F0502020204030204" pitchFamily="34" charset="0"/>
              </a:rPr>
              <a:t>10mg: &lt; 100mg  y 80mg &lt;75mg</a:t>
            </a:r>
            <a:endParaRPr lang="es-V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617" y="877824"/>
            <a:ext cx="7400925" cy="46682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77" y="877824"/>
            <a:ext cx="11791950" cy="516588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00453" y="98798"/>
            <a:ext cx="3382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800" b="1" dirty="0" err="1">
                <a:latin typeface="Calibri" panose="020F0502020204030204" pitchFamily="34" charset="0"/>
              </a:rPr>
              <a:t>Cumulative</a:t>
            </a:r>
            <a:r>
              <a:rPr lang="es-VE" sz="2800" b="1" dirty="0">
                <a:latin typeface="Calibri" panose="020F0502020204030204" pitchFamily="34" charset="0"/>
              </a:rPr>
              <a:t> </a:t>
            </a:r>
            <a:r>
              <a:rPr lang="es-VE" sz="2800" b="1" dirty="0" err="1">
                <a:latin typeface="Calibri" panose="020F0502020204030204" pitchFamily="34" charset="0"/>
              </a:rPr>
              <a:t>Incidence</a:t>
            </a:r>
            <a:endParaRPr lang="es-VE" sz="2800" dirty="0"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652" y="851678"/>
            <a:ext cx="11801475" cy="519203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338201" y="6273368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98158"/>
              </p:ext>
            </p:extLst>
          </p:nvPr>
        </p:nvGraphicFramePr>
        <p:xfrm>
          <a:off x="301752" y="3201026"/>
          <a:ext cx="1176337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Imagen de mapa de bits" r:id="rId7" imgW="11763360" imgH="1971720" progId="Paint.Picture">
                  <p:embed/>
                </p:oleObj>
              </mc:Choice>
              <mc:Fallback>
                <p:oleObj name="Imagen de mapa de bits" r:id="rId7" imgW="11763360" imgH="19717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1752" y="3201026"/>
                        <a:ext cx="11763375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63652" y="139799"/>
            <a:ext cx="3113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Mediana de seguimiento 4,9 años </a:t>
            </a:r>
            <a:endParaRPr lang="es-VE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18885" y="1613794"/>
            <a:ext cx="11087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¿</a:t>
            </a:r>
            <a:r>
              <a:rPr lang="es-VE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Cual es la </a:t>
            </a:r>
            <a:r>
              <a:rPr lang="es-VE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eficacia y seguridad </a:t>
            </a:r>
            <a:r>
              <a:rPr lang="es-VE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del uso de </a:t>
            </a:r>
            <a:r>
              <a:rPr lang="es-VE" sz="4400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estatinas</a:t>
            </a:r>
            <a:r>
              <a:rPr lang="es-VE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a </a:t>
            </a:r>
            <a:r>
              <a:rPr lang="es-VE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dosis altas </a:t>
            </a:r>
            <a:r>
              <a:rPr lang="es-VE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en pacientes con Síndrome Coronario Agudo? </a:t>
            </a:r>
            <a:endParaRPr lang="es-VE" sz="4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10" y="768797"/>
            <a:ext cx="9429750" cy="538526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37216" y="-62200"/>
            <a:ext cx="755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Estimated Hazard Ratio for Individual Components of the Primary and Secondary Efficacy Outcomes.*</a:t>
            </a:r>
            <a:endParaRPr lang="es-VE" sz="2400" dirty="0">
              <a:latin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17054" y="6407151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837635" y="1939800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RAR 2,2%</a:t>
            </a:r>
            <a:endParaRPr lang="es-VE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14" y="2479221"/>
            <a:ext cx="10997293" cy="222340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225509" y="4893582"/>
            <a:ext cx="9311861" cy="49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4097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64" y="288788"/>
            <a:ext cx="8667750" cy="54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94" y="673227"/>
            <a:ext cx="7762875" cy="50482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54350" y="26896"/>
            <a:ext cx="847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</a:rPr>
              <a:t>Event Rates Plotted against LDL Cholesterol Levels </a:t>
            </a:r>
            <a:r>
              <a:rPr lang="en-US" sz="2000" b="1" dirty="0" smtClean="0">
                <a:latin typeface="Calibri" panose="020F0502020204030204" pitchFamily="34" charset="0"/>
              </a:rPr>
              <a:t>during Statin</a:t>
            </a:r>
          </a:p>
          <a:p>
            <a:pPr algn="ctr"/>
            <a:r>
              <a:rPr lang="es-VE" sz="2000" b="1" dirty="0" err="1" smtClean="0">
                <a:latin typeface="Calibri" panose="020F0502020204030204" pitchFamily="34" charset="0"/>
              </a:rPr>
              <a:t>Therapy</a:t>
            </a:r>
            <a:r>
              <a:rPr lang="es-VE" sz="2000" b="1" dirty="0" smtClean="0">
                <a:latin typeface="Calibri" panose="020F0502020204030204" pitchFamily="34" charset="0"/>
              </a:rPr>
              <a:t> </a:t>
            </a:r>
            <a:r>
              <a:rPr lang="es-VE" sz="2000" b="1" dirty="0">
                <a:latin typeface="Calibri" panose="020F0502020204030204" pitchFamily="34" charset="0"/>
              </a:rPr>
              <a:t>in </a:t>
            </a:r>
            <a:r>
              <a:rPr lang="es-VE" sz="2000" b="1" dirty="0" err="1">
                <a:latin typeface="Calibri" panose="020F0502020204030204" pitchFamily="34" charset="0"/>
              </a:rPr>
              <a:t>Secondary-Prevention</a:t>
            </a:r>
            <a:r>
              <a:rPr lang="es-VE" sz="2000" b="1" dirty="0">
                <a:latin typeface="Calibri" panose="020F0502020204030204" pitchFamily="34" charset="0"/>
              </a:rPr>
              <a:t> </a:t>
            </a:r>
            <a:r>
              <a:rPr lang="es-VE" sz="2000" b="1" dirty="0" err="1">
                <a:latin typeface="Calibri" panose="020F0502020204030204" pitchFamily="34" charset="0"/>
              </a:rPr>
              <a:t>Studies</a:t>
            </a:r>
            <a:r>
              <a:rPr lang="es-VE" sz="2000" b="1" dirty="0">
                <a:latin typeface="Calibri" panose="020F0502020204030204" pitchFamily="34" charset="0"/>
              </a:rPr>
              <a:t>.</a:t>
            </a:r>
            <a:endParaRPr lang="es-VE" sz="2000" dirty="0">
              <a:latin typeface="Calibri" panose="020F050202020403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 rot="298403">
            <a:off x="3549388" y="3886833"/>
            <a:ext cx="3054105" cy="709669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Rectángulo 6"/>
          <p:cNvSpPr/>
          <p:nvPr/>
        </p:nvSpPr>
        <p:spPr>
          <a:xfrm>
            <a:off x="6768738" y="6198531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err="1" smtClean="0">
                <a:latin typeface="Calibri" panose="020F0502020204030204" pitchFamily="34" charset="0"/>
              </a:rPr>
              <a:t>LaRosa</a:t>
            </a:r>
            <a:r>
              <a:rPr lang="es-VE" sz="1600" i="1" dirty="0" smtClean="0">
                <a:latin typeface="Calibri" panose="020F0502020204030204" pitchFamily="34" charset="0"/>
              </a:rPr>
              <a:t>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10471" y="249796"/>
            <a:ext cx="6563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DISCUSION</a:t>
            </a:r>
            <a:endParaRPr lang="es-VE" sz="3600" b="1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nos 4"/>
          <p:cNvSpPr/>
          <p:nvPr/>
        </p:nvSpPr>
        <p:spPr>
          <a:xfrm flipH="1" flipV="1">
            <a:off x="-389710" y="163923"/>
            <a:ext cx="4210596" cy="9914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enos 5"/>
          <p:cNvSpPr/>
          <p:nvPr/>
        </p:nvSpPr>
        <p:spPr>
          <a:xfrm flipH="1" flipV="1">
            <a:off x="2400299" y="151612"/>
            <a:ext cx="11053441" cy="12237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Rectángulo 10"/>
          <p:cNvSpPr/>
          <p:nvPr/>
        </p:nvSpPr>
        <p:spPr>
          <a:xfrm>
            <a:off x="6462641" y="6344692"/>
            <a:ext cx="4659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David D. </a:t>
            </a:r>
            <a:r>
              <a:rPr lang="es-VE" sz="1600" i="1" dirty="0" err="1" smtClean="0">
                <a:latin typeface="Calibri" panose="020F0502020204030204" pitchFamily="34" charset="0"/>
              </a:rPr>
              <a:t>Waters</a:t>
            </a:r>
            <a:r>
              <a:rPr lang="es-VE" sz="1600" i="1" dirty="0" smtClean="0">
                <a:latin typeface="Calibri" panose="020F0502020204030204" pitchFamily="34" charset="0"/>
              </a:rPr>
              <a:t> et al Am </a:t>
            </a:r>
            <a:r>
              <a:rPr lang="es-VE" sz="1600" i="1" dirty="0">
                <a:latin typeface="Calibri" panose="020F0502020204030204" pitchFamily="34" charset="0"/>
              </a:rPr>
              <a:t>J </a:t>
            </a:r>
            <a:r>
              <a:rPr lang="es-VE" sz="1600" i="1" dirty="0" err="1">
                <a:latin typeface="Calibri" panose="020F0502020204030204" pitchFamily="34" charset="0"/>
              </a:rPr>
              <a:t>Cardiol</a:t>
            </a:r>
            <a:r>
              <a:rPr lang="es-VE" sz="1600" i="1" dirty="0">
                <a:latin typeface="Calibri" panose="020F0502020204030204" pitchFamily="34" charset="0"/>
              </a:rPr>
              <a:t> </a:t>
            </a:r>
            <a:r>
              <a:rPr lang="es-VE" sz="1600" i="1" dirty="0" smtClean="0">
                <a:latin typeface="Calibri" panose="020F0502020204030204" pitchFamily="34" charset="0"/>
              </a:rPr>
              <a:t>2004;93:154–158</a:t>
            </a:r>
            <a:endParaRPr lang="es-VE" sz="1600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Menos 20"/>
          <p:cNvSpPr/>
          <p:nvPr/>
        </p:nvSpPr>
        <p:spPr>
          <a:xfrm flipH="1">
            <a:off x="-1047613" y="746867"/>
            <a:ext cx="13879285" cy="1243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CuadroTexto 2"/>
          <p:cNvSpPr txBox="1"/>
          <p:nvPr/>
        </p:nvSpPr>
        <p:spPr>
          <a:xfrm>
            <a:off x="1715588" y="1355003"/>
            <a:ext cx="940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000" dirty="0" smtClean="0">
                <a:latin typeface="Calibri" panose="020F0502020204030204" pitchFamily="34" charset="0"/>
              </a:rPr>
              <a:t>Este ensayo proporciona evidencia sobre el beneficio del uso de </a:t>
            </a:r>
            <a:r>
              <a:rPr lang="es-VE" sz="2000" dirty="0" err="1" smtClean="0">
                <a:latin typeface="Calibri" panose="020F0502020204030204" pitchFamily="34" charset="0"/>
              </a:rPr>
              <a:t>estatinas</a:t>
            </a:r>
            <a:r>
              <a:rPr lang="es-VE" sz="2000" dirty="0" smtClean="0">
                <a:latin typeface="Calibri" panose="020F0502020204030204" pitchFamily="34" charset="0"/>
              </a:rPr>
              <a:t> con el objetivo de disminuir el valor de LDL-c &lt;100mg/dl  para incrementar el beneficio clínico en la CIE  </a:t>
            </a:r>
            <a:endParaRPr lang="es-VE" sz="2000" dirty="0"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28279" y="2685949"/>
            <a:ext cx="8180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dirty="0" smtClean="0">
                <a:latin typeface="Calibri" panose="020F0502020204030204" pitchFamily="34" charset="0"/>
              </a:rPr>
              <a:t>Nuestros hallazgos indican que la relación cuantitativa entre la reducción de los niveles de colesterol LDL y la reducción del riesgo de cardiopatía coronaria demostrada en ensayos previos de prevención secundaria de </a:t>
            </a:r>
            <a:r>
              <a:rPr lang="es-VE" sz="2000" dirty="0" err="1" smtClean="0">
                <a:latin typeface="Calibri" panose="020F0502020204030204" pitchFamily="34" charset="0"/>
              </a:rPr>
              <a:t>estatinas</a:t>
            </a:r>
            <a:r>
              <a:rPr lang="es-VE" sz="2000" dirty="0" smtClean="0">
                <a:latin typeface="Calibri" panose="020F0502020204030204" pitchFamily="34" charset="0"/>
              </a:rPr>
              <a:t> </a:t>
            </a:r>
            <a:r>
              <a:rPr lang="es-VE" sz="2000" dirty="0">
                <a:latin typeface="Calibri" panose="020F0502020204030204" pitchFamily="34" charset="0"/>
              </a:rPr>
              <a:t>es cierta incluso a niveles muy bajos de colesterol </a:t>
            </a:r>
            <a:r>
              <a:rPr lang="es-VE" sz="2000" dirty="0" smtClean="0">
                <a:latin typeface="Calibri" panose="020F0502020204030204" pitchFamily="34" charset="0"/>
              </a:rPr>
              <a:t>LDL</a:t>
            </a:r>
            <a:endParaRPr lang="es-VE" sz="2000" dirty="0">
              <a:latin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968610" y="4555786"/>
            <a:ext cx="6900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000" dirty="0">
                <a:latin typeface="Calibri" panose="020F0502020204030204" pitchFamily="34" charset="0"/>
              </a:rPr>
              <a:t>El beneficio clínico de reducir los niveles de colesterol LDL sustancialmente por debajo de 100 mg por decilitro se extendió más allá de la </a:t>
            </a:r>
            <a:r>
              <a:rPr lang="es-VE" sz="2000" dirty="0" err="1">
                <a:latin typeface="Calibri" panose="020F0502020204030204" pitchFamily="34" charset="0"/>
              </a:rPr>
              <a:t>vasculatura</a:t>
            </a:r>
            <a:r>
              <a:rPr lang="es-VE" sz="2000" dirty="0">
                <a:latin typeface="Calibri" panose="020F0502020204030204" pitchFamily="34" charset="0"/>
              </a:rPr>
              <a:t> relacionada con CHD</a:t>
            </a:r>
          </a:p>
        </p:txBody>
      </p:sp>
    </p:spTree>
    <p:extLst>
      <p:ext uri="{BB962C8B-B14F-4D97-AF65-F5344CB8AC3E}">
        <p14:creationId xmlns:p14="http://schemas.microsoft.com/office/powerpoint/2010/main" val="27114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6" t="10585" r="26933" b="5704"/>
          <a:stretch/>
        </p:blipFill>
        <p:spPr bwMode="auto">
          <a:xfrm>
            <a:off x="1524589" y="234608"/>
            <a:ext cx="9144000" cy="647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853724" y="1229310"/>
            <a:ext cx="31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734533" y="3010317"/>
            <a:ext cx="3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705234" y="34960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928063" y="4005064"/>
            <a:ext cx="34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797575" y="4189730"/>
            <a:ext cx="57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904318" y="1652200"/>
            <a:ext cx="25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912790" y="2070504"/>
            <a:ext cx="25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928063" y="2550560"/>
            <a:ext cx="18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942393" y="4723146"/>
            <a:ext cx="1330336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1%0,02 =  50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80247" y="5082790"/>
            <a:ext cx="1802076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libri" panose="020F0502020204030204" pitchFamily="34" charset="0"/>
              </a:rPr>
              <a:t>IC </a:t>
            </a:r>
            <a:r>
              <a:rPr lang="es-VE" sz="1600" b="1" dirty="0">
                <a:latin typeface="Calibri" panose="020F0502020204030204" pitchFamily="34" charset="0"/>
              </a:rPr>
              <a:t>0.78 (0.69–0.89)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818121" y="5889778"/>
            <a:ext cx="35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818120" y="6187400"/>
            <a:ext cx="354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960061" y="5450382"/>
            <a:ext cx="134893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1/0.03=  33</a:t>
            </a:r>
            <a:endParaRPr lang="en-US" sz="1400" dirty="0"/>
          </a:p>
        </p:txBody>
      </p:sp>
      <p:sp>
        <p:nvSpPr>
          <p:cNvPr id="18" name="11 CuadroTexto"/>
          <p:cNvSpPr txBox="1"/>
          <p:nvPr/>
        </p:nvSpPr>
        <p:spPr>
          <a:xfrm>
            <a:off x="8790325" y="4656322"/>
            <a:ext cx="1557696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1%0,01 =  100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734533" y="5036500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b="1" dirty="0" smtClean="0">
                <a:latin typeface="Calibri" panose="020F0502020204030204" pitchFamily="34" charset="0"/>
              </a:rPr>
              <a:t>IC 0.80 </a:t>
            </a:r>
            <a:r>
              <a:rPr lang="es-VE" sz="1600" b="1" dirty="0">
                <a:latin typeface="Calibri" panose="020F0502020204030204" pitchFamily="34" charset="0"/>
              </a:rPr>
              <a:t>(0.69–0.92</a:t>
            </a:r>
            <a:r>
              <a:rPr lang="es-VE" b="1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06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2" grpId="1" animBg="1"/>
      <p:bldP spid="13" grpId="0" animBg="1"/>
      <p:bldP spid="13" grpId="1" animBg="1"/>
      <p:bldP spid="15" grpId="0"/>
      <p:bldP spid="16" grpId="0"/>
      <p:bldP spid="17" grpId="0" animBg="1"/>
      <p:bldP spid="1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6" t="9622" r="27552" b="61787"/>
          <a:stretch/>
        </p:blipFill>
        <p:spPr bwMode="auto">
          <a:xfrm>
            <a:off x="1919536" y="738064"/>
            <a:ext cx="8189522" cy="293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88088" y="13407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36160" y="178930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85756" y="220400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88088" y="29969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1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69173" y="235140"/>
            <a:ext cx="65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APORTES DEL GRUPO</a:t>
            </a:r>
            <a:endParaRPr lang="es-V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nos 4"/>
          <p:cNvSpPr/>
          <p:nvPr/>
        </p:nvSpPr>
        <p:spPr>
          <a:xfrm flipH="1" flipV="1">
            <a:off x="-465910" y="154872"/>
            <a:ext cx="4210596" cy="11182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enos 5"/>
          <p:cNvSpPr/>
          <p:nvPr/>
        </p:nvSpPr>
        <p:spPr>
          <a:xfrm flipH="1" flipV="1">
            <a:off x="2163650" y="154874"/>
            <a:ext cx="11475076" cy="11182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Menos 8"/>
          <p:cNvSpPr/>
          <p:nvPr/>
        </p:nvSpPr>
        <p:spPr>
          <a:xfrm flipH="1">
            <a:off x="-1009512" y="721985"/>
            <a:ext cx="13879285" cy="14671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AutoShape 2" descr="Resultado de imagen para the lanc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9" name="AutoShape 6" descr="Resultado de imagen para A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3" name="Rectángulo 2"/>
          <p:cNvSpPr/>
          <p:nvPr/>
        </p:nvSpPr>
        <p:spPr>
          <a:xfrm>
            <a:off x="460375" y="3804127"/>
            <a:ext cx="114725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800" dirty="0" smtClean="0">
                <a:latin typeface="Calibri" panose="020F0502020204030204" pitchFamily="34" charset="0"/>
              </a:rPr>
              <a:t>A la luz de la evidencia que se concluye de este trabajo, parece razonable intentar una conducta mas intensiva en cuanto en la reducción de LDL-c (&lt;100mg/dl) con el uso de </a:t>
            </a:r>
            <a:r>
              <a:rPr lang="es-VE" sz="2800" dirty="0" err="1" smtClean="0">
                <a:latin typeface="Calibri" panose="020F0502020204030204" pitchFamily="34" charset="0"/>
              </a:rPr>
              <a:t>atorvastatina</a:t>
            </a:r>
            <a:r>
              <a:rPr lang="es-VE" sz="2800" dirty="0" smtClean="0">
                <a:latin typeface="Calibri" panose="020F0502020204030204" pitchFamily="34" charset="0"/>
              </a:rPr>
              <a:t> a dosis altas en búsqueda de un mayor beneficio clínico de los pacientes con Cardiopatía isquémica estable </a:t>
            </a:r>
            <a:endParaRPr lang="es-VE" sz="2800" dirty="0">
              <a:latin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0375" y="1817129"/>
            <a:ext cx="114725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800" dirty="0" smtClean="0">
                <a:latin typeface="Calibri" panose="020F0502020204030204" pitchFamily="34" charset="0"/>
              </a:rPr>
              <a:t>Este trabajo analizado no responde a la pregunta de esta sesión, en vista que  evaluó pacientes con cardiopatía isquémica estable y no síndrome coronario agudo como parte de la interrogante inicial.</a:t>
            </a:r>
            <a:endParaRPr lang="es-VE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69173" y="235140"/>
            <a:ext cx="65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APORTES DEL GRUPO</a:t>
            </a:r>
            <a:endParaRPr lang="es-V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nos 4"/>
          <p:cNvSpPr/>
          <p:nvPr/>
        </p:nvSpPr>
        <p:spPr>
          <a:xfrm flipH="1" flipV="1">
            <a:off x="-465910" y="154872"/>
            <a:ext cx="4210596" cy="11182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enos 5"/>
          <p:cNvSpPr/>
          <p:nvPr/>
        </p:nvSpPr>
        <p:spPr>
          <a:xfrm flipH="1" flipV="1">
            <a:off x="2163650" y="154874"/>
            <a:ext cx="11475076" cy="11182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Menos 8"/>
          <p:cNvSpPr/>
          <p:nvPr/>
        </p:nvSpPr>
        <p:spPr>
          <a:xfrm flipH="1">
            <a:off x="-1009512" y="721985"/>
            <a:ext cx="13879285" cy="14671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5" name="AutoShape 2" descr="Resultado de imagen para the lanc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9" name="AutoShape 6" descr="Resultado de imagen para A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3" name="Rectángulo 2"/>
          <p:cNvSpPr/>
          <p:nvPr/>
        </p:nvSpPr>
        <p:spPr>
          <a:xfrm>
            <a:off x="460375" y="3682676"/>
            <a:ext cx="114725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800" dirty="0" smtClean="0">
                <a:latin typeface="Calibri" panose="020F0502020204030204" pitchFamily="34" charset="0"/>
              </a:rPr>
              <a:t>A la hora de  evaluar las características generales de estos pacientes y </a:t>
            </a:r>
            <a:r>
              <a:rPr lang="es-VE" sz="2800" dirty="0" err="1" smtClean="0">
                <a:latin typeface="Calibri" panose="020F0502020204030204" pitchFamily="34" charset="0"/>
              </a:rPr>
              <a:t>asi</a:t>
            </a:r>
            <a:r>
              <a:rPr lang="es-VE" sz="2800" dirty="0" smtClean="0">
                <a:latin typeface="Calibri" panose="020F0502020204030204" pitchFamily="34" charset="0"/>
              </a:rPr>
              <a:t> compararlos con los nuestros, nos limitas la ausencia de datos con respecto a la medicación concomitante, que pudiera de alguna manera haber influenciado en el beneficio, aparte del aportado al uso de  </a:t>
            </a:r>
            <a:r>
              <a:rPr lang="es-VE" sz="2800" dirty="0" err="1" smtClean="0">
                <a:latin typeface="Calibri" panose="020F0502020204030204" pitchFamily="34" charset="0"/>
              </a:rPr>
              <a:t>estatina</a:t>
            </a:r>
            <a:endParaRPr lang="es-VE" sz="2800" dirty="0">
              <a:latin typeface="Calibri" panose="020F0502020204030204" pitchFamily="34" charset="0"/>
            </a:endParaRPr>
          </a:p>
        </p:txBody>
      </p:sp>
      <p:sp>
        <p:nvSpPr>
          <p:cNvPr id="10" name="Rectángulo 10"/>
          <p:cNvSpPr/>
          <p:nvPr/>
        </p:nvSpPr>
        <p:spPr>
          <a:xfrm>
            <a:off x="612345" y="1167607"/>
            <a:ext cx="114725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800" dirty="0" smtClean="0">
                <a:latin typeface="Calibri" panose="020F0502020204030204" pitchFamily="34" charset="0"/>
              </a:rPr>
              <a:t>Se debe tener presente la relación del laboratorio Pfizer con el desarrollo del ensayo. El Dr. </a:t>
            </a:r>
            <a:r>
              <a:rPr lang="es-VE" sz="2800" dirty="0" err="1" smtClean="0">
                <a:latin typeface="Calibri" panose="020F0502020204030204" pitchFamily="34" charset="0"/>
              </a:rPr>
              <a:t>Larosa</a:t>
            </a:r>
            <a:r>
              <a:rPr lang="es-VE" sz="2800" dirty="0" smtClean="0">
                <a:latin typeface="Calibri" panose="020F0502020204030204" pitchFamily="34" charset="0"/>
              </a:rPr>
              <a:t>  autor principal del trabajo, fungía como consultor y conferencista de este laboratorio y otros mas. Pfizer proporciono monitorización de los centros durante todo el estudio y además fue su financiador   </a:t>
            </a:r>
            <a:endParaRPr lang="es-VE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9560" y="168573"/>
            <a:ext cx="9601200" cy="1142385"/>
          </a:xfrm>
        </p:spPr>
        <p:txBody>
          <a:bodyPr>
            <a:normAutofit/>
          </a:bodyPr>
          <a:lstStyle/>
          <a:p>
            <a:pPr algn="ctr"/>
            <a:r>
              <a:rPr lang="es-E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Gracias por su </a:t>
            </a:r>
            <a:r>
              <a:rPr lang="es-E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atención</a:t>
            </a:r>
            <a:r>
              <a:rPr lang="es-E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69173" y="235140"/>
            <a:ext cx="65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INTRODUCCION  </a:t>
            </a:r>
            <a:endParaRPr lang="es-V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nos 4"/>
          <p:cNvSpPr/>
          <p:nvPr/>
        </p:nvSpPr>
        <p:spPr>
          <a:xfrm flipH="1" flipV="1">
            <a:off x="-465910" y="154872"/>
            <a:ext cx="4210596" cy="11182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enos 5"/>
          <p:cNvSpPr/>
          <p:nvPr/>
        </p:nvSpPr>
        <p:spPr>
          <a:xfrm flipH="1" flipV="1">
            <a:off x="2163650" y="154874"/>
            <a:ext cx="11475076" cy="11182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Menos 8"/>
          <p:cNvSpPr/>
          <p:nvPr/>
        </p:nvSpPr>
        <p:spPr>
          <a:xfrm flipH="1">
            <a:off x="-1009512" y="721985"/>
            <a:ext cx="13879285" cy="14671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Elipse 6"/>
          <p:cNvSpPr/>
          <p:nvPr/>
        </p:nvSpPr>
        <p:spPr>
          <a:xfrm>
            <a:off x="1950541" y="2165413"/>
            <a:ext cx="3837481" cy="2068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8" name="CuadroTexto 7"/>
          <p:cNvSpPr txBox="1"/>
          <p:nvPr/>
        </p:nvSpPr>
        <p:spPr>
          <a:xfrm>
            <a:off x="2073166" y="2711903"/>
            <a:ext cx="35571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chemeClr val="bg1"/>
                </a:solidFill>
              </a:rPr>
              <a:t>El valor de la reducción del LDL-c por debajo de 100mg  en pacientes con CI no aguda</a:t>
            </a:r>
          </a:p>
          <a:p>
            <a:pPr algn="ctr"/>
            <a:r>
              <a:rPr lang="es-VE" sz="2000" b="1" dirty="0" smtClean="0">
                <a:solidFill>
                  <a:schemeClr val="bg1"/>
                </a:solidFill>
              </a:rPr>
              <a:t>??? </a:t>
            </a:r>
            <a:endParaRPr lang="es-VE" sz="20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05723" y="4260864"/>
            <a:ext cx="71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???</a:t>
            </a:r>
            <a:endParaRPr lang="es-VE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699" y="924373"/>
            <a:ext cx="1752601" cy="25978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3822526"/>
            <a:ext cx="5200719" cy="5004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00" y="4323024"/>
            <a:ext cx="5197474" cy="126682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540500" y="562868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European Journal of Cardiovascular Prevention and 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Rehabilitation </a:t>
            </a:r>
            <a:r>
              <a:rPr lang="en-US" sz="1200" dirty="0">
                <a:latin typeface="Calibri" panose="020F0502020204030204" pitchFamily="34" charset="0"/>
              </a:rPr>
              <a:t>2003, 10:S1–S10</a:t>
            </a:r>
            <a:endParaRPr lang="es-VE" sz="1200" dirty="0">
              <a:latin typeface="Calibri" panose="020F0502020204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055991" y="2034500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 smtClean="0">
                <a:latin typeface="Calibri" panose="020F0502020204030204" pitchFamily="34" charset="0"/>
              </a:rPr>
              <a:t>NCEP</a:t>
            </a:r>
            <a:endParaRPr lang="es-VE" sz="2400" dirty="0">
              <a:latin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968382" y="6468170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  <p:sp>
        <p:nvSpPr>
          <p:cNvPr id="16" name="Flecha izquierda 15"/>
          <p:cNvSpPr/>
          <p:nvPr/>
        </p:nvSpPr>
        <p:spPr>
          <a:xfrm>
            <a:off x="5298818" y="3174109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26" name="Picture 2" descr="https://elmundoinfinito.com/wp-content/uploads/2018/04/objetividad-subjetividad-500x27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88" y="2013470"/>
            <a:ext cx="3608924" cy="2213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CuadroTexto 22"/>
          <p:cNvSpPr txBox="1"/>
          <p:nvPr/>
        </p:nvSpPr>
        <p:spPr>
          <a:xfrm>
            <a:off x="872511" y="3416425"/>
            <a:ext cx="411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rgbClr val="C00000"/>
                </a:solidFill>
              </a:rPr>
              <a:t> LDL-c &lt;100mg/dl en </a:t>
            </a:r>
          </a:p>
          <a:p>
            <a:pPr algn="ctr"/>
            <a:r>
              <a:rPr lang="es-VE" b="1" dirty="0" smtClean="0">
                <a:solidFill>
                  <a:srgbClr val="C00000"/>
                </a:solidFill>
              </a:rPr>
              <a:t>CIE-alto riesgo</a:t>
            </a:r>
            <a:endParaRPr lang="es-V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4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13" grpId="0"/>
      <p:bldP spid="14" grpId="0"/>
      <p:bldP spid="16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69173" y="235140"/>
            <a:ext cx="65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INTRODUCCION  </a:t>
            </a:r>
            <a:endParaRPr lang="es-V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nos 4"/>
          <p:cNvSpPr/>
          <p:nvPr/>
        </p:nvSpPr>
        <p:spPr>
          <a:xfrm flipH="1" flipV="1">
            <a:off x="-465910" y="154872"/>
            <a:ext cx="4210596" cy="11182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enos 5"/>
          <p:cNvSpPr/>
          <p:nvPr/>
        </p:nvSpPr>
        <p:spPr>
          <a:xfrm flipH="1" flipV="1">
            <a:off x="2163650" y="154874"/>
            <a:ext cx="11475076" cy="11182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Menos 8"/>
          <p:cNvSpPr/>
          <p:nvPr/>
        </p:nvSpPr>
        <p:spPr>
          <a:xfrm flipH="1">
            <a:off x="-1009512" y="721985"/>
            <a:ext cx="13879285" cy="14671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CuadroTexto 1"/>
          <p:cNvSpPr txBox="1"/>
          <p:nvPr/>
        </p:nvSpPr>
        <p:spPr>
          <a:xfrm>
            <a:off x="1805723" y="4260864"/>
            <a:ext cx="71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???</a:t>
            </a:r>
            <a:endParaRPr lang="es-VE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968382" y="6468170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7" y="1619122"/>
            <a:ext cx="3853633" cy="1498574"/>
          </a:xfrm>
          <a:prstGeom prst="rect">
            <a:avLst/>
          </a:prstGeom>
        </p:spPr>
      </p:pic>
      <p:sp>
        <p:nvSpPr>
          <p:cNvPr id="15" name="AutoShape 2" descr="Resultado de imagen para the lanc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335" y="1717103"/>
            <a:ext cx="1514475" cy="278595"/>
          </a:xfrm>
          <a:prstGeom prst="rect">
            <a:avLst/>
          </a:prstGeom>
        </p:spPr>
      </p:pic>
      <p:pic>
        <p:nvPicPr>
          <p:cNvPr id="4100" name="Picture 4" descr="Resultado de imagen para prove it nejm 2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5" y="4141146"/>
            <a:ext cx="35528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 descr="Resultado de imagen para A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22" name="CuadroTexto 21"/>
          <p:cNvSpPr txBox="1"/>
          <p:nvPr/>
        </p:nvSpPr>
        <p:spPr>
          <a:xfrm>
            <a:off x="9037665" y="3481830"/>
            <a:ext cx="316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u="sng" dirty="0" smtClean="0">
                <a:solidFill>
                  <a:srgbClr val="C00000"/>
                </a:solidFill>
              </a:rPr>
              <a:t>Objetivos mas agresivo </a:t>
            </a:r>
            <a:endParaRPr lang="es-VE" b="1" u="sng" dirty="0">
              <a:solidFill>
                <a:srgbClr val="C0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650732" y="3177976"/>
            <a:ext cx="200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600" b="1" dirty="0" smtClean="0">
                <a:latin typeface="Calibri" panose="020F0502020204030204" pitchFamily="34" charset="0"/>
              </a:rPr>
              <a:t>AHA/ACC</a:t>
            </a:r>
            <a:endParaRPr lang="es-VE" sz="3600" b="1" dirty="0">
              <a:latin typeface="Calibri" panose="020F0502020204030204" pitchFamily="34" charset="0"/>
            </a:endParaRPr>
          </a:p>
        </p:txBody>
      </p:sp>
      <p:sp>
        <p:nvSpPr>
          <p:cNvPr id="25" name="Cheurón 24"/>
          <p:cNvSpPr/>
          <p:nvPr/>
        </p:nvSpPr>
        <p:spPr>
          <a:xfrm>
            <a:off x="4699000" y="3177976"/>
            <a:ext cx="520700" cy="541584"/>
          </a:xfrm>
          <a:prstGeom prst="chevron">
            <a:avLst>
              <a:gd name="adj" fmla="val 5262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30" name="Cheurón 29"/>
          <p:cNvSpPr/>
          <p:nvPr/>
        </p:nvSpPr>
        <p:spPr>
          <a:xfrm>
            <a:off x="8085933" y="3177976"/>
            <a:ext cx="520700" cy="541584"/>
          </a:xfrm>
          <a:prstGeom prst="chevron">
            <a:avLst>
              <a:gd name="adj" fmla="val 5262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solidFill>
                <a:schemeClr val="tx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9037665" y="3971869"/>
            <a:ext cx="3548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dirty="0" smtClean="0">
                <a:solidFill>
                  <a:schemeClr val="tx2"/>
                </a:solidFill>
              </a:rPr>
              <a:t>&lt;70mg/dl </a:t>
            </a:r>
            <a:r>
              <a:rPr lang="es-VE" sz="1600" dirty="0" smtClean="0">
                <a:solidFill>
                  <a:schemeClr val="tx2"/>
                </a:solidFill>
              </a:rPr>
              <a:t>en muy alto riesgo </a:t>
            </a:r>
            <a:endParaRPr lang="es-V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19" y="950728"/>
            <a:ext cx="7410450" cy="4191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648631" y="6270955"/>
            <a:ext cx="2882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52500" y="2209800"/>
            <a:ext cx="10299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i="1" dirty="0" smtClean="0">
                <a:solidFill>
                  <a:schemeClr val="tx2"/>
                </a:solidFill>
              </a:rPr>
              <a:t>¿La reducción de los niveles de LDL-colesterol por </a:t>
            </a:r>
            <a:r>
              <a:rPr lang="es-VE" sz="2800" b="1" i="1" dirty="0" smtClean="0">
                <a:solidFill>
                  <a:srgbClr val="FF0000"/>
                </a:solidFill>
              </a:rPr>
              <a:t>debajo de 100mg/dl</a:t>
            </a:r>
            <a:r>
              <a:rPr lang="es-VE" sz="2800" i="1" dirty="0" smtClean="0">
                <a:solidFill>
                  <a:schemeClr val="tx2"/>
                </a:solidFill>
              </a:rPr>
              <a:t> en pacientes con </a:t>
            </a:r>
            <a:r>
              <a:rPr lang="es-VE" sz="2800" b="1" i="1" dirty="0" smtClean="0">
                <a:solidFill>
                  <a:srgbClr val="FF0000"/>
                </a:solidFill>
              </a:rPr>
              <a:t>enfermedad cardiaca isquémica estable</a:t>
            </a:r>
            <a:r>
              <a:rPr lang="es-VE" sz="2800" i="1" dirty="0" smtClean="0">
                <a:solidFill>
                  <a:schemeClr val="tx2"/>
                </a:solidFill>
              </a:rPr>
              <a:t> y niveles de LDL-colesterol ligeramente elevado (a pesar de terapia previa de </a:t>
            </a:r>
            <a:r>
              <a:rPr lang="es-VE" sz="2800" i="1" dirty="0" err="1" smtClean="0">
                <a:solidFill>
                  <a:schemeClr val="tx2"/>
                </a:solidFill>
              </a:rPr>
              <a:t>atorvastatina</a:t>
            </a:r>
            <a:r>
              <a:rPr lang="es-VE" sz="2800" i="1" dirty="0" smtClean="0">
                <a:solidFill>
                  <a:schemeClr val="tx2"/>
                </a:solidFill>
              </a:rPr>
              <a:t> a bajas dosis) podría producir un </a:t>
            </a:r>
            <a:r>
              <a:rPr lang="es-VE" sz="2800" b="1" i="1" dirty="0" smtClean="0">
                <a:solidFill>
                  <a:srgbClr val="FF0000"/>
                </a:solidFill>
              </a:rPr>
              <a:t>incremento del beneficio clínico? </a:t>
            </a:r>
            <a:endParaRPr lang="es-VE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14583" y="6266934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69173" y="235140"/>
            <a:ext cx="65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OBJETIVO PRINCIPAL  </a:t>
            </a:r>
            <a:endParaRPr lang="es-V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nos 4"/>
          <p:cNvSpPr/>
          <p:nvPr/>
        </p:nvSpPr>
        <p:spPr>
          <a:xfrm flipH="1" flipV="1">
            <a:off x="-465910" y="154872"/>
            <a:ext cx="4210596" cy="11182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enos 5"/>
          <p:cNvSpPr/>
          <p:nvPr/>
        </p:nvSpPr>
        <p:spPr>
          <a:xfrm flipH="1" flipV="1">
            <a:off x="2163650" y="154874"/>
            <a:ext cx="11475076" cy="11182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Menos 8"/>
          <p:cNvSpPr/>
          <p:nvPr/>
        </p:nvSpPr>
        <p:spPr>
          <a:xfrm flipH="1">
            <a:off x="-1009512" y="721985"/>
            <a:ext cx="13879285" cy="14671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1" name="Rectángulo 20"/>
          <p:cNvSpPr/>
          <p:nvPr/>
        </p:nvSpPr>
        <p:spPr>
          <a:xfrm>
            <a:off x="6968382" y="6468170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  <p:sp>
        <p:nvSpPr>
          <p:cNvPr id="15" name="AutoShape 2" descr="Resultado de imagen para the lanc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9" name="AutoShape 6" descr="Resultado de imagen para A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3" name="Rectángulo 2"/>
          <p:cNvSpPr/>
          <p:nvPr/>
        </p:nvSpPr>
        <p:spPr>
          <a:xfrm>
            <a:off x="612775" y="2596896"/>
            <a:ext cx="10835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dirty="0" smtClean="0">
                <a:latin typeface="Calibri" panose="020F0502020204030204" pitchFamily="34" charset="0"/>
              </a:rPr>
              <a:t>Evaluar la </a:t>
            </a:r>
            <a:r>
              <a:rPr lang="es-VE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eficacia </a:t>
            </a:r>
            <a:r>
              <a:rPr lang="es-V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y seguridad </a:t>
            </a:r>
            <a:r>
              <a:rPr lang="es-VE" sz="3200" dirty="0">
                <a:latin typeface="Calibri" panose="020F0502020204030204" pitchFamily="34" charset="0"/>
              </a:rPr>
              <a:t>de reducir los niveles de colesterol LDL por </a:t>
            </a:r>
            <a:r>
              <a:rPr lang="es-V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debajo de 100 mg por decilitro </a:t>
            </a:r>
            <a:r>
              <a:rPr lang="es-VE" sz="3200" dirty="0">
                <a:latin typeface="Calibri" panose="020F0502020204030204" pitchFamily="34" charset="0"/>
              </a:rPr>
              <a:t>(2,6 </a:t>
            </a:r>
            <a:r>
              <a:rPr lang="es-VE" sz="3200" dirty="0" err="1">
                <a:latin typeface="Calibri" panose="020F0502020204030204" pitchFamily="34" charset="0"/>
              </a:rPr>
              <a:t>mmol</a:t>
            </a:r>
            <a:r>
              <a:rPr lang="es-VE" sz="3200" dirty="0">
                <a:latin typeface="Calibri" panose="020F0502020204030204" pitchFamily="34" charset="0"/>
              </a:rPr>
              <a:t> por litro) en pacientes con enfermedad coronaria </a:t>
            </a:r>
            <a:r>
              <a:rPr lang="es-VE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estable</a:t>
            </a:r>
            <a:r>
              <a:rPr lang="es-VE" sz="3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VE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s-VE" sz="3200" dirty="0" smtClean="0">
                <a:latin typeface="Calibri" panose="020F0502020204030204" pitchFamily="34" charset="0"/>
              </a:rPr>
              <a:t>ECE).</a:t>
            </a:r>
            <a:endParaRPr lang="es-VE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51062"/>
          </a:xfrm>
        </p:spPr>
        <p:txBody>
          <a:bodyPr>
            <a:no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</a:rPr>
              <a:t>METODOLOGÍA</a:t>
            </a:r>
            <a:r>
              <a:rPr lang="es-ES" sz="3600" dirty="0">
                <a:solidFill>
                  <a:schemeClr val="bg1"/>
                </a:solidFill>
              </a:rPr>
              <a:t/>
            </a:r>
            <a:br>
              <a:rPr lang="es-ES" sz="3600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(Punto Final Primario y Secundario)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026441"/>
              </p:ext>
            </p:extLst>
          </p:nvPr>
        </p:nvGraphicFramePr>
        <p:xfrm>
          <a:off x="1373932" y="203200"/>
          <a:ext cx="6336704" cy="631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7527582" y="6519446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04200" y="2616200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p= ajustada de 0,049</a:t>
            </a:r>
            <a:endParaRPr lang="es-VE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204200" y="5676900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i="1" dirty="0">
                <a:solidFill>
                  <a:srgbClr val="C00000"/>
                </a:solidFill>
                <a:latin typeface="Calibri" panose="020F0502020204030204" pitchFamily="34" charset="0"/>
              </a:rPr>
              <a:t>p</a:t>
            </a:r>
            <a:r>
              <a:rPr lang="es-VE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= de 0,005</a:t>
            </a:r>
            <a:endParaRPr lang="es-VE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351AB6-2389-4641-B7E6-AFF380341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751D0C-C4C1-49D1-8405-976D2AE3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BEF2C-4C0F-4261-B105-96D4A57DE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BC5F44-EF7A-43B4-A466-BAD69A920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6218E7-4987-40D8-BC7F-08C4161E7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69173" y="235140"/>
            <a:ext cx="65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METODOLOGIA: diseño del estudio  </a:t>
            </a:r>
            <a:endParaRPr lang="es-VE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nos 4"/>
          <p:cNvSpPr/>
          <p:nvPr/>
        </p:nvSpPr>
        <p:spPr>
          <a:xfrm flipH="1" flipV="1">
            <a:off x="-465910" y="154872"/>
            <a:ext cx="4210596" cy="111827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Menos 5"/>
          <p:cNvSpPr/>
          <p:nvPr/>
        </p:nvSpPr>
        <p:spPr>
          <a:xfrm flipH="1" flipV="1">
            <a:off x="2163650" y="154874"/>
            <a:ext cx="11475076" cy="11182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Menos 8"/>
          <p:cNvSpPr/>
          <p:nvPr/>
        </p:nvSpPr>
        <p:spPr>
          <a:xfrm flipH="1">
            <a:off x="-1009512" y="721985"/>
            <a:ext cx="13879285" cy="14671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CuadroTexto 1"/>
          <p:cNvSpPr txBox="1"/>
          <p:nvPr/>
        </p:nvSpPr>
        <p:spPr>
          <a:xfrm>
            <a:off x="1805723" y="4260864"/>
            <a:ext cx="71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???</a:t>
            </a:r>
            <a:endParaRPr lang="es-VE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968382" y="6468170"/>
            <a:ext cx="4664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1600" i="1" dirty="0">
                <a:latin typeface="Calibri" panose="020F0502020204030204" pitchFamily="34" charset="0"/>
              </a:rPr>
              <a:t>John C. </a:t>
            </a:r>
            <a:r>
              <a:rPr lang="es-VE" sz="1600" i="1" dirty="0" smtClean="0">
                <a:latin typeface="Calibri" panose="020F0502020204030204" pitchFamily="34" charset="0"/>
              </a:rPr>
              <a:t>La Rosa et al. N </a:t>
            </a:r>
            <a:r>
              <a:rPr lang="es-VE" sz="1600" i="1" dirty="0" err="1">
                <a:latin typeface="Calibri" panose="020F0502020204030204" pitchFamily="34" charset="0"/>
              </a:rPr>
              <a:t>Engl</a:t>
            </a:r>
            <a:r>
              <a:rPr lang="es-VE" sz="1600" i="1" dirty="0">
                <a:latin typeface="Calibri" panose="020F0502020204030204" pitchFamily="34" charset="0"/>
              </a:rPr>
              <a:t> J </a:t>
            </a:r>
            <a:r>
              <a:rPr lang="es-VE" sz="1600" i="1" dirty="0" err="1">
                <a:latin typeface="Calibri" panose="020F0502020204030204" pitchFamily="34" charset="0"/>
              </a:rPr>
              <a:t>Med</a:t>
            </a:r>
            <a:r>
              <a:rPr lang="es-VE" sz="1600" i="1" dirty="0">
                <a:latin typeface="Calibri" panose="020F0502020204030204" pitchFamily="34" charset="0"/>
              </a:rPr>
              <a:t> 2005;352:1425-35.</a:t>
            </a:r>
            <a:endParaRPr lang="es-VE" sz="4400" i="1" dirty="0">
              <a:latin typeface="Calibri" panose="020F0502020204030204" pitchFamily="34" charset="0"/>
            </a:endParaRPr>
          </a:p>
        </p:txBody>
      </p:sp>
      <p:sp>
        <p:nvSpPr>
          <p:cNvPr id="15" name="AutoShape 2" descr="Resultado de imagen para the lanc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9" name="AutoShape 6" descr="Resultado de imagen para A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8" name="Rectángulo redondeado 17"/>
          <p:cNvSpPr/>
          <p:nvPr/>
        </p:nvSpPr>
        <p:spPr>
          <a:xfrm>
            <a:off x="2028453" y="1725144"/>
            <a:ext cx="8326138" cy="41078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 centros. 14 países de 4 continentes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2037605" y="2464945"/>
            <a:ext cx="8307834" cy="4197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V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Randomizacion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V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ulio 1998- Diciembre 1999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037605" y="3928189"/>
            <a:ext cx="8361645" cy="3299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grupo paralelos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2028453" y="3210304"/>
            <a:ext cx="8307834" cy="4197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Prospectivo, doble ciego. Intención a tratar </a:t>
            </a:r>
            <a:endParaRPr lang="es-V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8" grpId="0" animBg="1"/>
    </p:bldLst>
  </p:timing>
</p:sld>
</file>

<file path=ppt/theme/theme1.xml><?xml version="1.0" encoding="utf-8"?>
<a:theme xmlns:a="http://schemas.openxmlformats.org/drawingml/2006/main" name="Cuadrícula de rombos 16 X 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8546_TF03031015.potx" id="{212262FC-4018-4941-B652-2FDBD6CE81A8}" vid="{95DD5C8F-0A9C-4760-BF04-953D3CAD3F91}"/>
    </a:ext>
  </a:extLst>
</a:theme>
</file>

<file path=ppt/theme/theme2.xml><?xml version="1.0" encoding="utf-8"?>
<a:theme xmlns:a="http://schemas.openxmlformats.org/drawingml/2006/main" name="Tema de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empresarial con cuadrícula de rombos (panorámica)</Template>
  <TotalTime>4478</TotalTime>
  <Words>1832</Words>
  <Application>Microsoft Office PowerPoint</Application>
  <PresentationFormat>Personalizado</PresentationFormat>
  <Paragraphs>220</Paragraphs>
  <Slides>28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Cuadrícula de rombos 16 X 9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 (Punto Final Primario y Secundario)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Karen Magdelaine Aguero Aguero</cp:lastModifiedBy>
  <cp:revision>283</cp:revision>
  <dcterms:created xsi:type="dcterms:W3CDTF">2018-11-05T01:46:20Z</dcterms:created>
  <dcterms:modified xsi:type="dcterms:W3CDTF">2019-03-01T20:00:58Z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